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g"/>
  <Default Extension="mp4" ContentType="video/mp4"/>
  <Default Extension="png" ContentType="image/png"/>
  <Default Extension="rels" ContentType="application/vnd.openxmlformats-package.relationships+xml"/>
  <Default Extension="svg" ContentType="image/svg+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11"/>
  </p:notesMasterIdLst>
  <p:handoutMasterIdLst>
    <p:handoutMasterId r:id="rId312"/>
  </p:handoutMasterIdLst>
  <p:sldIdLst>
    <p:sldId id="256" r:id="rId2"/>
    <p:sldId id="364" r:id="rId3"/>
    <p:sldId id="484" r:id="rId4"/>
    <p:sldId id="1559" r:id="rId5"/>
    <p:sldId id="1462" r:id="rId6"/>
    <p:sldId id="261" r:id="rId7"/>
    <p:sldId id="262" r:id="rId8"/>
    <p:sldId id="263" r:id="rId9"/>
    <p:sldId id="1149" r:id="rId10"/>
    <p:sldId id="1151" r:id="rId11"/>
    <p:sldId id="1265" r:id="rId12"/>
    <p:sldId id="1274" r:id="rId13"/>
    <p:sldId id="302" r:id="rId14"/>
    <p:sldId id="1070" r:id="rId15"/>
    <p:sldId id="1327" r:id="rId16"/>
    <p:sldId id="1154" r:id="rId17"/>
    <p:sldId id="1328" r:id="rId18"/>
    <p:sldId id="1243" r:id="rId19"/>
    <p:sldId id="1168" r:id="rId20"/>
    <p:sldId id="1214" r:id="rId21"/>
    <p:sldId id="1337" r:id="rId22"/>
    <p:sldId id="1339" r:id="rId23"/>
    <p:sldId id="1173" r:id="rId24"/>
    <p:sldId id="1161" r:id="rId25"/>
    <p:sldId id="1345" r:id="rId26"/>
    <p:sldId id="1348" r:id="rId27"/>
    <p:sldId id="1215" r:id="rId28"/>
    <p:sldId id="1349" r:id="rId29"/>
    <p:sldId id="1182" r:id="rId30"/>
    <p:sldId id="1350" r:id="rId31"/>
    <p:sldId id="1216" r:id="rId32"/>
    <p:sldId id="1184" r:id="rId33"/>
    <p:sldId id="1217" r:id="rId34"/>
    <p:sldId id="1186" r:id="rId35"/>
    <p:sldId id="1352" r:id="rId36"/>
    <p:sldId id="1188" r:id="rId37"/>
    <p:sldId id="1190" r:id="rId38"/>
    <p:sldId id="1355" r:id="rId39"/>
    <p:sldId id="1356" r:id="rId40"/>
    <p:sldId id="1357" r:id="rId41"/>
    <p:sldId id="1359" r:id="rId42"/>
    <p:sldId id="1222" r:id="rId43"/>
    <p:sldId id="1225" r:id="rId44"/>
    <p:sldId id="1226" r:id="rId45"/>
    <p:sldId id="1227" r:id="rId46"/>
    <p:sldId id="1228" r:id="rId47"/>
    <p:sldId id="1229" r:id="rId48"/>
    <p:sldId id="1230" r:id="rId49"/>
    <p:sldId id="1231" r:id="rId50"/>
    <p:sldId id="1232" r:id="rId51"/>
    <p:sldId id="1233" r:id="rId52"/>
    <p:sldId id="1234" r:id="rId53"/>
    <p:sldId id="1110" r:id="rId54"/>
    <p:sldId id="1240" r:id="rId55"/>
    <p:sldId id="1241" r:id="rId56"/>
    <p:sldId id="1237" r:id="rId57"/>
    <p:sldId id="1373" r:id="rId58"/>
    <p:sldId id="1374" r:id="rId59"/>
    <p:sldId id="1375" r:id="rId60"/>
    <p:sldId id="1376" r:id="rId61"/>
    <p:sldId id="1377" r:id="rId62"/>
    <p:sldId id="331" r:id="rId63"/>
    <p:sldId id="1383" r:id="rId64"/>
    <p:sldId id="1384" r:id="rId65"/>
    <p:sldId id="1386" r:id="rId66"/>
    <p:sldId id="1387" r:id="rId67"/>
    <p:sldId id="1388" r:id="rId68"/>
    <p:sldId id="1389" r:id="rId69"/>
    <p:sldId id="1390" r:id="rId70"/>
    <p:sldId id="1391" r:id="rId71"/>
    <p:sldId id="1392" r:id="rId72"/>
    <p:sldId id="1394" r:id="rId73"/>
    <p:sldId id="350" r:id="rId74"/>
    <p:sldId id="1197" r:id="rId75"/>
    <p:sldId id="1395" r:id="rId76"/>
    <p:sldId id="1396" r:id="rId77"/>
    <p:sldId id="1397" r:id="rId78"/>
    <p:sldId id="1398" r:id="rId79"/>
    <p:sldId id="1399" r:id="rId80"/>
    <p:sldId id="1400" r:id="rId81"/>
    <p:sldId id="1401" r:id="rId82"/>
    <p:sldId id="1402" r:id="rId83"/>
    <p:sldId id="1407" r:id="rId84"/>
    <p:sldId id="336" r:id="rId85"/>
    <p:sldId id="1408" r:id="rId86"/>
    <p:sldId id="334" r:id="rId87"/>
    <p:sldId id="335" r:id="rId88"/>
    <p:sldId id="1409" r:id="rId89"/>
    <p:sldId id="1410" r:id="rId90"/>
    <p:sldId id="337" r:id="rId91"/>
    <p:sldId id="1239" r:id="rId92"/>
    <p:sldId id="1412" r:id="rId93"/>
    <p:sldId id="1413" r:id="rId94"/>
    <p:sldId id="1415" r:id="rId95"/>
    <p:sldId id="1416" r:id="rId96"/>
    <p:sldId id="1417" r:id="rId97"/>
    <p:sldId id="1418" r:id="rId98"/>
    <p:sldId id="1419" r:id="rId99"/>
    <p:sldId id="1420" r:id="rId100"/>
    <p:sldId id="1423" r:id="rId101"/>
    <p:sldId id="1424" r:id="rId102"/>
    <p:sldId id="1425" r:id="rId103"/>
    <p:sldId id="1426" r:id="rId104"/>
    <p:sldId id="1427" r:id="rId105"/>
    <p:sldId id="1428" r:id="rId106"/>
    <p:sldId id="1429" r:id="rId107"/>
    <p:sldId id="1236" r:id="rId108"/>
    <p:sldId id="1431" r:id="rId109"/>
    <p:sldId id="1433" r:id="rId110"/>
    <p:sldId id="1434" r:id="rId111"/>
    <p:sldId id="1436" r:id="rId112"/>
    <p:sldId id="1443" r:id="rId113"/>
    <p:sldId id="1445" r:id="rId114"/>
    <p:sldId id="1448" r:id="rId115"/>
    <p:sldId id="344" r:id="rId116"/>
    <p:sldId id="1449" r:id="rId117"/>
    <p:sldId id="1450" r:id="rId118"/>
    <p:sldId id="1451" r:id="rId119"/>
    <p:sldId id="347" r:id="rId120"/>
    <p:sldId id="320" r:id="rId121"/>
    <p:sldId id="321" r:id="rId122"/>
    <p:sldId id="1452" r:id="rId123"/>
    <p:sldId id="1453" r:id="rId124"/>
    <p:sldId id="328" r:id="rId125"/>
    <p:sldId id="1456" r:id="rId126"/>
    <p:sldId id="1238" r:id="rId127"/>
    <p:sldId id="1457" r:id="rId128"/>
    <p:sldId id="1458" r:id="rId129"/>
    <p:sldId id="1465" r:id="rId130"/>
    <p:sldId id="1466" r:id="rId131"/>
    <p:sldId id="1467" r:id="rId132"/>
    <p:sldId id="1468" r:id="rId133"/>
    <p:sldId id="1469" r:id="rId134"/>
    <p:sldId id="1470" r:id="rId135"/>
    <p:sldId id="1471" r:id="rId136"/>
    <p:sldId id="1472" r:id="rId137"/>
    <p:sldId id="1474" r:id="rId138"/>
    <p:sldId id="1476" r:id="rId139"/>
    <p:sldId id="1477" r:id="rId140"/>
    <p:sldId id="1479" r:id="rId141"/>
    <p:sldId id="1480" r:id="rId142"/>
    <p:sldId id="1484" r:id="rId143"/>
    <p:sldId id="1489" r:id="rId144"/>
    <p:sldId id="348" r:id="rId145"/>
    <p:sldId id="1493" r:id="rId146"/>
    <p:sldId id="1494" r:id="rId147"/>
    <p:sldId id="358" r:id="rId148"/>
    <p:sldId id="359" r:id="rId149"/>
    <p:sldId id="355" r:id="rId150"/>
    <p:sldId id="356" r:id="rId151"/>
    <p:sldId id="357" r:id="rId152"/>
    <p:sldId id="1504" r:id="rId153"/>
    <p:sldId id="1505" r:id="rId154"/>
    <p:sldId id="1507" r:id="rId155"/>
    <p:sldId id="1508" r:id="rId156"/>
    <p:sldId id="1509" r:id="rId157"/>
    <p:sldId id="1247" r:id="rId158"/>
    <p:sldId id="1510" r:id="rId159"/>
    <p:sldId id="1511" r:id="rId160"/>
    <p:sldId id="1516" r:id="rId161"/>
    <p:sldId id="1248" r:id="rId162"/>
    <p:sldId id="1522" r:id="rId163"/>
    <p:sldId id="1523" r:id="rId164"/>
    <p:sldId id="319" r:id="rId165"/>
    <p:sldId id="1525" r:id="rId166"/>
    <p:sldId id="1526" r:id="rId167"/>
    <p:sldId id="1527" r:id="rId168"/>
    <p:sldId id="1528" r:id="rId169"/>
    <p:sldId id="1529" r:id="rId170"/>
    <p:sldId id="1250" r:id="rId171"/>
    <p:sldId id="1249" r:id="rId172"/>
    <p:sldId id="1532" r:id="rId173"/>
    <p:sldId id="1533" r:id="rId174"/>
    <p:sldId id="1534" r:id="rId175"/>
    <p:sldId id="1535" r:id="rId176"/>
    <p:sldId id="1536" r:id="rId177"/>
    <p:sldId id="1537" r:id="rId178"/>
    <p:sldId id="1251" r:id="rId179"/>
    <p:sldId id="1253" r:id="rId180"/>
    <p:sldId id="1252" r:id="rId181"/>
    <p:sldId id="1539" r:id="rId182"/>
    <p:sldId id="1254" r:id="rId183"/>
    <p:sldId id="1255" r:id="rId184"/>
    <p:sldId id="1256" r:id="rId185"/>
    <p:sldId id="1258" r:id="rId186"/>
    <p:sldId id="1257" r:id="rId187"/>
    <p:sldId id="1541" r:id="rId188"/>
    <p:sldId id="1259" r:id="rId189"/>
    <p:sldId id="1260" r:id="rId190"/>
    <p:sldId id="1261" r:id="rId191"/>
    <p:sldId id="1542" r:id="rId192"/>
    <p:sldId id="1289" r:id="rId193"/>
    <p:sldId id="1544" r:id="rId194"/>
    <p:sldId id="1545" r:id="rId195"/>
    <p:sldId id="1546" r:id="rId196"/>
    <p:sldId id="1547" r:id="rId197"/>
    <p:sldId id="1548" r:id="rId198"/>
    <p:sldId id="1549" r:id="rId199"/>
    <p:sldId id="1550" r:id="rId200"/>
    <p:sldId id="1551" r:id="rId201"/>
    <p:sldId id="1266" r:id="rId202"/>
    <p:sldId id="1262" r:id="rId203"/>
    <p:sldId id="1552" r:id="rId204"/>
    <p:sldId id="1553" r:id="rId205"/>
    <p:sldId id="1270" r:id="rId206"/>
    <p:sldId id="1263" r:id="rId207"/>
    <p:sldId id="1271" r:id="rId208"/>
    <p:sldId id="1554" r:id="rId209"/>
    <p:sldId id="1279" r:id="rId210"/>
    <p:sldId id="378" r:id="rId211"/>
    <p:sldId id="1280" r:id="rId212"/>
    <p:sldId id="1282" r:id="rId213"/>
    <p:sldId id="1555" r:id="rId214"/>
    <p:sldId id="1556" r:id="rId215"/>
    <p:sldId id="382" r:id="rId216"/>
    <p:sldId id="1273" r:id="rId217"/>
    <p:sldId id="1557" r:id="rId218"/>
    <p:sldId id="1276" r:id="rId219"/>
    <p:sldId id="1277" r:id="rId220"/>
    <p:sldId id="1278" r:id="rId221"/>
    <p:sldId id="1558" r:id="rId222"/>
    <p:sldId id="311" r:id="rId223"/>
    <p:sldId id="258" r:id="rId224"/>
    <p:sldId id="338" r:id="rId225"/>
    <p:sldId id="259" r:id="rId226"/>
    <p:sldId id="260" r:id="rId227"/>
    <p:sldId id="1560" r:id="rId228"/>
    <p:sldId id="1561" r:id="rId229"/>
    <p:sldId id="1562" r:id="rId230"/>
    <p:sldId id="264" r:id="rId231"/>
    <p:sldId id="265" r:id="rId232"/>
    <p:sldId id="266" r:id="rId233"/>
    <p:sldId id="267" r:id="rId234"/>
    <p:sldId id="392" r:id="rId235"/>
    <p:sldId id="1563" r:id="rId236"/>
    <p:sldId id="326" r:id="rId237"/>
    <p:sldId id="1564" r:id="rId238"/>
    <p:sldId id="1565" r:id="rId239"/>
    <p:sldId id="1566" r:id="rId240"/>
    <p:sldId id="1575" r:id="rId241"/>
    <p:sldId id="1567" r:id="rId242"/>
    <p:sldId id="1568" r:id="rId243"/>
    <p:sldId id="1569" r:id="rId244"/>
    <p:sldId id="1570" r:id="rId245"/>
    <p:sldId id="1571" r:id="rId246"/>
    <p:sldId id="1572" r:id="rId247"/>
    <p:sldId id="1573" r:id="rId248"/>
    <p:sldId id="1574" r:id="rId249"/>
    <p:sldId id="271" r:id="rId250"/>
    <p:sldId id="1576" r:id="rId251"/>
    <p:sldId id="1591" r:id="rId252"/>
    <p:sldId id="1589" r:id="rId253"/>
    <p:sldId id="1590" r:id="rId254"/>
    <p:sldId id="281" r:id="rId255"/>
    <p:sldId id="282" r:id="rId256"/>
    <p:sldId id="284" r:id="rId257"/>
    <p:sldId id="285" r:id="rId258"/>
    <p:sldId id="1577" r:id="rId259"/>
    <p:sldId id="1578" r:id="rId260"/>
    <p:sldId id="290" r:id="rId261"/>
    <p:sldId id="291" r:id="rId262"/>
    <p:sldId id="293" r:id="rId263"/>
    <p:sldId id="294" r:id="rId264"/>
    <p:sldId id="295" r:id="rId265"/>
    <p:sldId id="296" r:id="rId266"/>
    <p:sldId id="446" r:id="rId267"/>
    <p:sldId id="447" r:id="rId268"/>
    <p:sldId id="1579" r:id="rId269"/>
    <p:sldId id="342" r:id="rId270"/>
    <p:sldId id="1580" r:id="rId271"/>
    <p:sldId id="1581" r:id="rId272"/>
    <p:sldId id="1582" r:id="rId273"/>
    <p:sldId id="1583" r:id="rId274"/>
    <p:sldId id="1584" r:id="rId275"/>
    <p:sldId id="1585" r:id="rId276"/>
    <p:sldId id="354" r:id="rId277"/>
    <p:sldId id="353" r:id="rId278"/>
    <p:sldId id="352" r:id="rId279"/>
    <p:sldId id="351" r:id="rId280"/>
    <p:sldId id="1586" r:id="rId281"/>
    <p:sldId id="1587" r:id="rId282"/>
    <p:sldId id="1588" r:id="rId283"/>
    <p:sldId id="345" r:id="rId284"/>
    <p:sldId id="346" r:id="rId285"/>
    <p:sldId id="362" r:id="rId286"/>
    <p:sldId id="363" r:id="rId287"/>
    <p:sldId id="273" r:id="rId288"/>
    <p:sldId id="275" r:id="rId289"/>
    <p:sldId id="276" r:id="rId290"/>
    <p:sldId id="277" r:id="rId291"/>
    <p:sldId id="398" r:id="rId292"/>
    <p:sldId id="292" r:id="rId293"/>
    <p:sldId id="361" r:id="rId294"/>
    <p:sldId id="440" r:id="rId295"/>
    <p:sldId id="444" r:id="rId296"/>
    <p:sldId id="443" r:id="rId297"/>
    <p:sldId id="298" r:id="rId298"/>
    <p:sldId id="299" r:id="rId299"/>
    <p:sldId id="300" r:id="rId300"/>
    <p:sldId id="301" r:id="rId301"/>
    <p:sldId id="1594" r:id="rId302"/>
    <p:sldId id="268" r:id="rId303"/>
    <p:sldId id="269" r:id="rId304"/>
    <p:sldId id="1112" r:id="rId305"/>
    <p:sldId id="1592" r:id="rId306"/>
    <p:sldId id="1596" r:id="rId307"/>
    <p:sldId id="315" r:id="rId308"/>
    <p:sldId id="316" r:id="rId309"/>
    <p:sldId id="333" r:id="rId310"/>
  </p:sldIdLst>
  <p:sldSz cx="10080625" cy="7559675"/>
  <p:notesSz cx="7772400" cy="10058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423"/>
    <p:restoredTop sz="94830"/>
  </p:normalViewPr>
  <p:slideViewPr>
    <p:cSldViewPr snapToGrid="0" snapToObjects="1">
      <p:cViewPr varScale="1">
        <p:scale>
          <a:sx n="98" d="100"/>
          <a:sy n="98" d="100"/>
        </p:scale>
        <p:origin x="208" y="4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theme" Target="theme/theme1.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tableStyles" Target="tableStyles.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notesMaster" Target="notesMasters/notesMaster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handoutMaster" Target="handoutMasters/handoutMaster1.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viewProps" Target="viewProps.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413FED-432C-844B-9E06-1848A9A56B35}"/>
              </a:ext>
            </a:extLst>
          </p:cNvPr>
          <p:cNvSpPr txBox="1">
            <a:spLocks noGrp="1"/>
          </p:cNvSpPr>
          <p:nvPr>
            <p:ph type="hdr" sz="quarter"/>
          </p:nvPr>
        </p:nvSpPr>
        <p:spPr>
          <a:xfrm>
            <a:off x="0" y="0"/>
            <a:ext cx="360" cy="360"/>
          </a:xfrm>
          <a:prstGeom prst="rect">
            <a:avLst/>
          </a:prstGeom>
          <a:noFill/>
          <a:ln>
            <a:noFill/>
          </a:ln>
        </p:spPr>
        <p:txBody>
          <a:bodyPr wrap="none" lIns="90000" tIns="45000" rIns="90000" bIns="45000" anchorCtr="0" compatLnSpc="0">
            <a:noAutofit/>
          </a:bodyPr>
          <a:lstStyle/>
          <a:p>
            <a:pPr marL="0" marR="0" lvl="0" indent="0" hangingPunct="0">
              <a:lnSpc>
                <a:spcPct val="100000"/>
              </a:lnSpc>
              <a:spcBef>
                <a:spcPts val="0"/>
              </a:spcBef>
              <a:spcAft>
                <a:spcPts val="0"/>
              </a:spcAft>
              <a:buNone/>
              <a:tabLst/>
              <a:defRPr sz="1400"/>
            </a:pPr>
            <a:endParaRPr lang="en-US" sz="1400" b="0" i="0" u="none" strike="noStrike" kern="1200" cap="none">
              <a:ln>
                <a:noFill/>
              </a:ln>
              <a:latin typeface="Liberation Sans" pitchFamily="18"/>
              <a:ea typeface="Noto Sans CJK SC Regular" pitchFamily="2"/>
              <a:cs typeface="FreeSans" pitchFamily="2"/>
            </a:endParaRPr>
          </a:p>
        </p:txBody>
      </p:sp>
      <p:sp>
        <p:nvSpPr>
          <p:cNvPr id="3" name="Date Placeholder 2">
            <a:extLst>
              <a:ext uri="{FF2B5EF4-FFF2-40B4-BE49-F238E27FC236}">
                <a16:creationId xmlns:a16="http://schemas.microsoft.com/office/drawing/2014/main" id="{C099B95D-B16B-B84B-909E-A32D5526AB31}"/>
              </a:ext>
            </a:extLst>
          </p:cNvPr>
          <p:cNvSpPr txBox="1">
            <a:spLocks noGrp="1"/>
          </p:cNvSpPr>
          <p:nvPr>
            <p:ph type="dt" sz="quarter" idx="1"/>
          </p:nvPr>
        </p:nvSpPr>
        <p:spPr>
          <a:xfrm>
            <a:off x="0" y="9555480"/>
            <a:ext cx="3372840" cy="502560"/>
          </a:xfrm>
          <a:prstGeom prst="rect">
            <a:avLst/>
          </a:prstGeom>
          <a:noFill/>
          <a:ln>
            <a:noFill/>
          </a:ln>
        </p:spPr>
        <p:txBody>
          <a:bodyPr wrap="none" lIns="90000" tIns="45000" rIns="90000" bIns="45000" anchorCtr="0" compatLnSpc="0">
            <a:noAutofit/>
          </a:bodyPr>
          <a:lstStyle/>
          <a:p>
            <a:pPr marL="0" marR="0" lvl="0" indent="0" algn="r" hangingPunct="0">
              <a:lnSpc>
                <a:spcPct val="100000"/>
              </a:lnSpc>
              <a:spcBef>
                <a:spcPts val="0"/>
              </a:spcBef>
              <a:spcAft>
                <a:spcPts val="0"/>
              </a:spcAft>
              <a:buNone/>
              <a:tabLst/>
              <a:defRPr sz="1400"/>
            </a:pPr>
            <a:endParaRPr lang="en-US" sz="1400" b="0" i="0" u="none" strike="noStrike" kern="1200" cap="none">
              <a:ln>
                <a:noFill/>
              </a:ln>
              <a:latin typeface="Liberation Sans" pitchFamily="18"/>
              <a:ea typeface="Noto Sans CJK SC Regular" pitchFamily="2"/>
              <a:cs typeface="FreeSans" pitchFamily="2"/>
            </a:endParaRPr>
          </a:p>
        </p:txBody>
      </p:sp>
      <p:sp>
        <p:nvSpPr>
          <p:cNvPr id="4" name="Footer Placeholder 3">
            <a:extLst>
              <a:ext uri="{FF2B5EF4-FFF2-40B4-BE49-F238E27FC236}">
                <a16:creationId xmlns:a16="http://schemas.microsoft.com/office/drawing/2014/main" id="{D68FC729-D7C3-8B49-BFEA-225949FE54D1}"/>
              </a:ext>
            </a:extLst>
          </p:cNvPr>
          <p:cNvSpPr txBox="1">
            <a:spLocks noGrp="1"/>
          </p:cNvSpPr>
          <p:nvPr>
            <p:ph type="ftr" sz="quarter" idx="2"/>
          </p:nvPr>
        </p:nvSpPr>
        <p:spPr>
          <a:xfrm>
            <a:off x="0" y="0"/>
            <a:ext cx="3372840" cy="502560"/>
          </a:xfrm>
          <a:prstGeom prst="rect">
            <a:avLst/>
          </a:prstGeom>
          <a:noFill/>
          <a:ln>
            <a:noFill/>
          </a:ln>
        </p:spPr>
        <p:txBody>
          <a:bodyPr wrap="none" lIns="90000" tIns="45000" rIns="90000" bIns="45000" anchor="b" anchorCtr="0" compatLnSpc="0">
            <a:noAutofit/>
          </a:bodyPr>
          <a:lstStyle/>
          <a:p>
            <a:pPr marL="0" marR="0" lvl="0" indent="0" hangingPunct="0">
              <a:lnSpc>
                <a:spcPct val="100000"/>
              </a:lnSpc>
              <a:spcBef>
                <a:spcPts val="0"/>
              </a:spcBef>
              <a:spcAft>
                <a:spcPts val="0"/>
              </a:spcAft>
              <a:buNone/>
              <a:tabLst/>
              <a:defRPr sz="1400"/>
            </a:pPr>
            <a:endParaRPr lang="en-US" sz="1400" b="0" i="0" u="none" strike="noStrike" kern="1200" cap="none">
              <a:ln>
                <a:noFill/>
              </a:ln>
              <a:latin typeface="Liberation Sans" pitchFamily="18"/>
              <a:ea typeface="Noto Sans CJK SC Regular" pitchFamily="2"/>
              <a:cs typeface="FreeSans" pitchFamily="2"/>
            </a:endParaRPr>
          </a:p>
        </p:txBody>
      </p:sp>
      <p:sp>
        <p:nvSpPr>
          <p:cNvPr id="5" name="Slide Number Placeholder 4">
            <a:extLst>
              <a:ext uri="{FF2B5EF4-FFF2-40B4-BE49-F238E27FC236}">
                <a16:creationId xmlns:a16="http://schemas.microsoft.com/office/drawing/2014/main" id="{75DAFF35-9AEC-694B-A0E8-6EF625A15BC6}"/>
              </a:ext>
            </a:extLst>
          </p:cNvPr>
          <p:cNvSpPr txBox="1">
            <a:spLocks noGrp="1"/>
          </p:cNvSpPr>
          <p:nvPr>
            <p:ph type="sldNum" sz="quarter" idx="3"/>
          </p:nvPr>
        </p:nvSpPr>
        <p:spPr>
          <a:xfrm>
            <a:off x="4399200" y="0"/>
            <a:ext cx="3372840" cy="502560"/>
          </a:xfrm>
          <a:prstGeom prst="rect">
            <a:avLst/>
          </a:prstGeom>
          <a:noFill/>
          <a:ln>
            <a:noFill/>
          </a:ln>
        </p:spPr>
        <p:txBody>
          <a:bodyPr wrap="none" lIns="90000" tIns="45000" rIns="90000" bIns="45000" anchor="b" anchorCtr="0" compatLnSpc="0">
            <a:noAutofit/>
          </a:bodyPr>
          <a:lstStyle/>
          <a:p>
            <a:pPr marL="0" marR="0" lvl="0" indent="0" algn="r" hangingPunct="0">
              <a:lnSpc>
                <a:spcPct val="100000"/>
              </a:lnSpc>
              <a:spcBef>
                <a:spcPts val="0"/>
              </a:spcBef>
              <a:spcAft>
                <a:spcPts val="0"/>
              </a:spcAft>
              <a:buNone/>
              <a:tabLst/>
              <a:defRPr sz="1400"/>
            </a:pPr>
            <a:fld id="{BF2B3F0F-9DD6-3047-BB1A-138BDC01D0E2}" type="slidenum">
              <a:t>‹#›</a:t>
            </a:fld>
            <a:endParaRPr lang="en-US" sz="1400" b="0" i="0" u="none" strike="noStrike" kern="1200" cap="none">
              <a:ln>
                <a:noFill/>
              </a:ln>
              <a:latin typeface="Liberation Sans" pitchFamily="18"/>
              <a:ea typeface="Noto Sans CJK SC Regular" pitchFamily="2"/>
              <a:cs typeface="FreeSans" pitchFamily="2"/>
            </a:endParaRPr>
          </a:p>
        </p:txBody>
      </p:sp>
    </p:spTree>
    <p:extLst>
      <p:ext uri="{BB962C8B-B14F-4D97-AF65-F5344CB8AC3E}">
        <p14:creationId xmlns:p14="http://schemas.microsoft.com/office/powerpoint/2010/main" val="2528568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C22E6D-D6E3-944C-93CF-B6813CB713EE}"/>
              </a:ext>
            </a:extLst>
          </p:cNvPr>
          <p:cNvSpPr>
            <a:spLocks noGrp="1" noRot="1" noChangeAspect="1"/>
          </p:cNvSpPr>
          <p:nvPr>
            <p:ph type="sldImg" idx="2"/>
          </p:nvPr>
        </p:nvSpPr>
        <p:spPr>
          <a:xfrm>
            <a:off x="1371599" y="764280"/>
            <a:ext cx="5028480" cy="3771360"/>
          </a:xfrm>
          <a:prstGeom prst="rect">
            <a:avLst/>
          </a:prstGeom>
          <a:noFill/>
          <a:ln>
            <a:noFill/>
            <a:prstDash val="solid"/>
          </a:ln>
        </p:spPr>
      </p:sp>
      <p:sp>
        <p:nvSpPr>
          <p:cNvPr id="3" name="Notes Placeholder 2">
            <a:extLst>
              <a:ext uri="{FF2B5EF4-FFF2-40B4-BE49-F238E27FC236}">
                <a16:creationId xmlns:a16="http://schemas.microsoft.com/office/drawing/2014/main" id="{2B8D94EF-FD29-8F4E-923E-216238A876E4}"/>
              </a:ext>
            </a:extLst>
          </p:cNvPr>
          <p:cNvSpPr txBox="1">
            <a:spLocks noGrp="1"/>
          </p:cNvSpPr>
          <p:nvPr>
            <p:ph type="body" sz="quarter" idx="3"/>
          </p:nvPr>
        </p:nvSpPr>
        <p:spPr>
          <a:xfrm>
            <a:off x="777239" y="4777560"/>
            <a:ext cx="6217560" cy="4525920"/>
          </a:xfrm>
          <a:prstGeom prst="rect">
            <a:avLst/>
          </a:prstGeom>
          <a:noFill/>
          <a:ln>
            <a:noFill/>
          </a:ln>
        </p:spPr>
        <p:txBody>
          <a:bodyPr lIns="0" tIns="0" rIns="0" bIns="0"/>
          <a:lstStyle/>
          <a:p>
            <a:endParaRPr lang="en-US"/>
          </a:p>
        </p:txBody>
      </p:sp>
      <p:sp>
        <p:nvSpPr>
          <p:cNvPr id="4" name="Header Placeholder 3">
            <a:extLst>
              <a:ext uri="{FF2B5EF4-FFF2-40B4-BE49-F238E27FC236}">
                <a16:creationId xmlns:a16="http://schemas.microsoft.com/office/drawing/2014/main" id="{1186F790-ADB1-DC4B-9B99-4D39B22DF286}"/>
              </a:ext>
            </a:extLst>
          </p:cNvPr>
          <p:cNvSpPr txBox="1">
            <a:spLocks noGrp="1"/>
          </p:cNvSpPr>
          <p:nvPr>
            <p:ph type="hdr" sz="quarter"/>
          </p:nvPr>
        </p:nvSpPr>
        <p:spPr>
          <a:xfrm>
            <a:off x="1554479" y="5532120"/>
            <a:ext cx="6217560" cy="4525920"/>
          </a:xfrm>
          <a:prstGeom prst="rect">
            <a:avLst/>
          </a:prstGeom>
          <a:noFill/>
          <a:ln>
            <a:noFill/>
          </a:ln>
        </p:spPr>
        <p:txBody>
          <a:bodyPr lIns="0" tIns="0" rIns="0" bIns="0" anchorCtr="0">
            <a:noAutofit/>
          </a:bodyPr>
          <a:lstStyle>
            <a:lvl1pPr lvl="0" hangingPunct="0">
              <a:buNone/>
              <a:tabLst/>
              <a:defRPr lang="en-US" sz="1400" kern="1200">
                <a:latin typeface="Liberation Serif" pitchFamily="18"/>
                <a:ea typeface="DejaVu Sans" pitchFamily="2"/>
                <a:cs typeface="DejaVu Sans" pitchFamily="2"/>
              </a:defRPr>
            </a:lvl1pPr>
          </a:lstStyle>
          <a:p>
            <a:pPr lvl="0"/>
            <a:endParaRPr lang="en-US"/>
          </a:p>
        </p:txBody>
      </p:sp>
      <p:sp>
        <p:nvSpPr>
          <p:cNvPr id="5" name="Date Placeholder 4">
            <a:extLst>
              <a:ext uri="{FF2B5EF4-FFF2-40B4-BE49-F238E27FC236}">
                <a16:creationId xmlns:a16="http://schemas.microsoft.com/office/drawing/2014/main" id="{239EA5B0-D211-F54D-AC96-0992916DFBBE}"/>
              </a:ext>
            </a:extLst>
          </p:cNvPr>
          <p:cNvSpPr txBox="1">
            <a:spLocks noGrp="1"/>
          </p:cNvSpPr>
          <p:nvPr>
            <p:ph type="dt" idx="1"/>
          </p:nvPr>
        </p:nvSpPr>
        <p:spPr>
          <a:xfrm>
            <a:off x="0" y="9555480"/>
            <a:ext cx="3372840" cy="502560"/>
          </a:xfrm>
          <a:prstGeom prst="rect">
            <a:avLst/>
          </a:prstGeom>
          <a:noFill/>
          <a:ln>
            <a:noFill/>
          </a:ln>
        </p:spPr>
        <p:txBody>
          <a:bodyPr lIns="0" tIns="0" rIns="0" bIns="0" anchorCtr="0">
            <a:noAutofit/>
          </a:bodyPr>
          <a:lstStyle>
            <a:lvl1pPr lvl="0" algn="r" hangingPunct="0">
              <a:buNone/>
              <a:tabLst/>
              <a:defRPr lang="en-US" sz="1400" kern="1200">
                <a:latin typeface="Liberation Serif" pitchFamily="18"/>
                <a:ea typeface="DejaVu Sans" pitchFamily="2"/>
                <a:cs typeface="DejaVu Sans" pitchFamily="2"/>
              </a:defRPr>
            </a:lvl1pPr>
          </a:lstStyle>
          <a:p>
            <a:pPr lvl="0"/>
            <a:endParaRPr lang="en-US"/>
          </a:p>
        </p:txBody>
      </p:sp>
      <p:sp>
        <p:nvSpPr>
          <p:cNvPr id="6" name="Footer Placeholder 5">
            <a:extLst>
              <a:ext uri="{FF2B5EF4-FFF2-40B4-BE49-F238E27FC236}">
                <a16:creationId xmlns:a16="http://schemas.microsoft.com/office/drawing/2014/main" id="{C42411D4-EBD5-7646-B2FA-88C1BC1849C6}"/>
              </a:ext>
            </a:extLst>
          </p:cNvPr>
          <p:cNvSpPr txBox="1">
            <a:spLocks noGrp="1"/>
          </p:cNvSpPr>
          <p:nvPr>
            <p:ph type="ftr" sz="quarter" idx="4"/>
          </p:nvPr>
        </p:nvSpPr>
        <p:spPr>
          <a:xfrm>
            <a:off x="0" y="0"/>
            <a:ext cx="3372840" cy="502560"/>
          </a:xfrm>
          <a:prstGeom prst="rect">
            <a:avLst/>
          </a:prstGeom>
          <a:noFill/>
          <a:ln>
            <a:noFill/>
          </a:ln>
        </p:spPr>
        <p:txBody>
          <a:bodyPr lIns="0" tIns="0" rIns="0" bIns="0" anchor="b" anchorCtr="0">
            <a:noAutofit/>
          </a:bodyPr>
          <a:lstStyle>
            <a:lvl1pPr lvl="0" hangingPunct="0">
              <a:buNone/>
              <a:tabLst/>
              <a:defRPr lang="en-US" sz="1400" kern="1200">
                <a:latin typeface="Liberation Serif" pitchFamily="18"/>
                <a:ea typeface="DejaVu Sans" pitchFamily="2"/>
                <a:cs typeface="DejaVu Sans" pitchFamily="2"/>
              </a:defRPr>
            </a:lvl1pPr>
          </a:lstStyle>
          <a:p>
            <a:pPr lvl="0"/>
            <a:endParaRPr lang="en-US"/>
          </a:p>
        </p:txBody>
      </p:sp>
      <p:sp>
        <p:nvSpPr>
          <p:cNvPr id="7" name="Slide Number Placeholder 6">
            <a:extLst>
              <a:ext uri="{FF2B5EF4-FFF2-40B4-BE49-F238E27FC236}">
                <a16:creationId xmlns:a16="http://schemas.microsoft.com/office/drawing/2014/main" id="{4063D4C1-90B5-CF4A-B4F1-D80921B4869A}"/>
              </a:ext>
            </a:extLst>
          </p:cNvPr>
          <p:cNvSpPr txBox="1">
            <a:spLocks noGrp="1"/>
          </p:cNvSpPr>
          <p:nvPr>
            <p:ph type="sldNum" sz="quarter" idx="5"/>
          </p:nvPr>
        </p:nvSpPr>
        <p:spPr>
          <a:xfrm>
            <a:off x="4399200" y="0"/>
            <a:ext cx="3372840" cy="502560"/>
          </a:xfrm>
          <a:prstGeom prst="rect">
            <a:avLst/>
          </a:prstGeom>
          <a:noFill/>
          <a:ln>
            <a:noFill/>
          </a:ln>
        </p:spPr>
        <p:txBody>
          <a:bodyPr lIns="0" tIns="0" rIns="0" bIns="0" anchor="b" anchorCtr="0">
            <a:noAutofit/>
          </a:bodyPr>
          <a:lstStyle>
            <a:lvl1pPr lvl="0" algn="r" hangingPunct="0">
              <a:buNone/>
              <a:tabLst/>
              <a:defRPr lang="en-US" sz="1400" kern="1200">
                <a:latin typeface="Liberation Serif" pitchFamily="18"/>
                <a:ea typeface="DejaVu Sans" pitchFamily="2"/>
                <a:cs typeface="DejaVu Sans" pitchFamily="2"/>
              </a:defRPr>
            </a:lvl1pPr>
          </a:lstStyle>
          <a:p>
            <a:pPr lvl="0"/>
            <a:fld id="{C5E68EE5-7EF0-ED47-88FC-C629E7BBEDD1}" type="slidenum">
              <a:t>‹#›</a:t>
            </a:fld>
            <a:endParaRPr lang="en-US"/>
          </a:p>
        </p:txBody>
      </p:sp>
    </p:spTree>
    <p:extLst>
      <p:ext uri="{BB962C8B-B14F-4D97-AF65-F5344CB8AC3E}">
        <p14:creationId xmlns:p14="http://schemas.microsoft.com/office/powerpoint/2010/main" val="4080003357"/>
      </p:ext>
    </p:extLst>
  </p:cSld>
  <p:clrMap bg1="lt1" tx1="dk1" bg2="lt2" tx2="dk2" accent1="accent1" accent2="accent2" accent3="accent3" accent4="accent4" accent5="accent5" accent6="accent6" hlink="hlink" folHlink="folHlink"/>
  <p:notesStyle>
    <a:lvl1pPr marL="216000" marR="0" indent="-216000" hangingPunct="0">
      <a:tabLst/>
      <a:defRPr lang="en-US" sz="2000" b="0" i="0" u="none" strike="noStrike" kern="1200" cap="none">
        <a:ln>
          <a:noFill/>
        </a:ln>
        <a:highlight>
          <a:scrgbClr r="0" g="0" b="0">
            <a:alpha val="0"/>
          </a:scrgbClr>
        </a:highlight>
        <a:latin typeface="Liberation Sans" pitchFamily="18"/>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D37BC302-A6AF-9D4F-B7D3-FCDF5D52FC8A}"/>
              </a:ext>
            </a:extLst>
          </p:cNvPr>
          <p:cNvSpPr txBox="1">
            <a:spLocks noGrp="1"/>
          </p:cNvSpPr>
          <p:nvPr>
            <p:ph type="sldNum" sz="quarter" idx="5"/>
          </p:nvPr>
        </p:nvSpPr>
        <p:spPr>
          <a:ln/>
        </p:spPr>
        <p:txBody>
          <a:bodyPr lIns="0" tIns="0" rIns="0" bIns="0" anchor="b" anchorCtr="0">
            <a:noAutofit/>
          </a:bodyPr>
          <a:lstStyle/>
          <a:p>
            <a:pPr lvl="0"/>
            <a:fld id="{76A0046D-1C12-2C48-BE91-357111AB603B}" type="slidenum">
              <a:t>1</a:t>
            </a:fld>
            <a:endParaRPr lang="en-US"/>
          </a:p>
        </p:txBody>
      </p:sp>
      <p:sp>
        <p:nvSpPr>
          <p:cNvPr id="2" name="Slide Number Placeholder 6">
            <a:extLst>
              <a:ext uri="{FF2B5EF4-FFF2-40B4-BE49-F238E27FC236}">
                <a16:creationId xmlns:a16="http://schemas.microsoft.com/office/drawing/2014/main" id="{72EF1DD7-4323-6141-A79A-54602D7380EF}"/>
              </a:ext>
            </a:extLst>
          </p:cNvPr>
          <p:cNvSpPr/>
          <p:nvPr/>
        </p:nvSpPr>
        <p:spPr>
          <a:xfrm>
            <a:off x="4398840" y="9555120"/>
            <a:ext cx="3372120" cy="5018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square" lIns="0" tIns="0" rIns="0" bIns="0" anchor="b" anchorCtr="0" compatLnSpc="0">
            <a:noAutofit/>
          </a:bodyPr>
          <a:lstStyle/>
          <a:p>
            <a:pPr marL="0" marR="0" lvl="0" indent="0" algn="r" hangingPunct="0">
              <a:lnSpc>
                <a:spcPct val="93000"/>
              </a:lnSpc>
              <a:spcBef>
                <a:spcPts val="0"/>
              </a:spcBef>
              <a:spcAft>
                <a:spcPts val="0"/>
              </a:spcAft>
              <a:buNone/>
              <a:tabLst/>
            </a:pPr>
            <a:fld id="{E6DFD4AE-ECA0-9C41-B59F-A5D6FBD340C6}" type="slidenum">
              <a:t>1</a:t>
            </a:fld>
            <a:endParaRPr lang="en-US" sz="1400" b="0" i="0" u="none" strike="noStrike" kern="1200" cap="none">
              <a:ln>
                <a:noFill/>
              </a:ln>
              <a:solidFill>
                <a:srgbClr val="000000"/>
              </a:solidFill>
              <a:latin typeface="Times New Roman" pitchFamily="18"/>
              <a:ea typeface="Noto Sans CJK SC Regular" pitchFamily="2"/>
              <a:cs typeface="FreeSans" pitchFamily="2"/>
            </a:endParaRPr>
          </a:p>
        </p:txBody>
      </p:sp>
      <p:sp>
        <p:nvSpPr>
          <p:cNvPr id="3" name="Slide Image Placeholder 2">
            <a:extLst>
              <a:ext uri="{FF2B5EF4-FFF2-40B4-BE49-F238E27FC236}">
                <a16:creationId xmlns:a16="http://schemas.microsoft.com/office/drawing/2014/main" id="{037B13CE-13A2-D440-9871-7C8631F53A02}"/>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4" name="TextBox 3">
            <a:extLst>
              <a:ext uri="{FF2B5EF4-FFF2-40B4-BE49-F238E27FC236}">
                <a16:creationId xmlns:a16="http://schemas.microsoft.com/office/drawing/2014/main" id="{F996BEC5-CC88-BD4F-A42D-E3CCEBBA7D17}"/>
              </a:ext>
            </a:extLst>
          </p:cNvPr>
          <p:cNvSpPr txBox="1"/>
          <p:nvPr/>
        </p:nvSpPr>
        <p:spPr>
          <a:xfrm>
            <a:off x="777600" y="4776840"/>
            <a:ext cx="6218280" cy="4525920"/>
          </a:xfrm>
          <a:prstGeom prst="rect">
            <a:avLst/>
          </a:prstGeom>
          <a:noFill/>
          <a:ln>
            <a:noFill/>
          </a:ln>
        </p:spPr>
        <p:txBody>
          <a:bodyPr wrap="none" lIns="0" tIns="0" rIns="0" bIns="0" anchor="ctr" anchorCtr="0">
            <a:noAutofit/>
          </a:bodyPr>
          <a:lstStyle/>
          <a:p>
            <a:pPr marL="216000" marR="0" lvl="0" indent="-216000" hangingPunct="0">
              <a:buNone/>
              <a:tabLst/>
            </a:pPr>
            <a:endParaRPr lang="en-US" sz="2000" b="0" i="0" u="none" strike="noStrike" kern="1200" cap="none">
              <a:ln>
                <a:noFill/>
              </a:ln>
              <a:highlight>
                <a:scrgbClr r="0" g="0" b="0">
                  <a:alpha val="0"/>
                </a:scrgbClr>
              </a:highlight>
              <a:latin typeface="Liberation Sans" pitchFamily="18"/>
              <a:ea typeface="Noto Sans CJK SC Regular" pitchFamily="2"/>
              <a:cs typeface="FreeSans" pitchFamily="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110DE1E3-DBD5-DE46-BBBA-93A1E73C4077}"/>
              </a:ext>
            </a:extLst>
          </p:cNvPr>
          <p:cNvSpPr txBox="1">
            <a:spLocks noGrp="1"/>
          </p:cNvSpPr>
          <p:nvPr>
            <p:ph type="sldNum" sz="quarter" idx="5"/>
          </p:nvPr>
        </p:nvSpPr>
        <p:spPr>
          <a:ln/>
        </p:spPr>
        <p:txBody>
          <a:bodyPr lIns="0" tIns="0" rIns="0" bIns="0" anchor="b" anchorCtr="0">
            <a:noAutofit/>
          </a:bodyPr>
          <a:lstStyle/>
          <a:p>
            <a:pPr lvl="0"/>
            <a:fld id="{8A646D71-0241-B94E-AA8C-76750DF900A7}" type="slidenum">
              <a:t>15</a:t>
            </a:fld>
            <a:endParaRPr lang="en-US"/>
          </a:p>
        </p:txBody>
      </p:sp>
      <p:sp>
        <p:nvSpPr>
          <p:cNvPr id="2" name="Slide Number Placeholder 6">
            <a:extLst>
              <a:ext uri="{FF2B5EF4-FFF2-40B4-BE49-F238E27FC236}">
                <a16:creationId xmlns:a16="http://schemas.microsoft.com/office/drawing/2014/main" id="{755EF27B-A652-9040-AD76-00D5B0278A4F}"/>
              </a:ext>
            </a:extLst>
          </p:cNvPr>
          <p:cNvSpPr/>
          <p:nvPr/>
        </p:nvSpPr>
        <p:spPr>
          <a:xfrm>
            <a:off x="4398840" y="9555120"/>
            <a:ext cx="3372120" cy="5018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square" lIns="0" tIns="0" rIns="0" bIns="0" anchor="b" anchorCtr="0" compatLnSpc="1">
            <a:noAutofit/>
          </a:bodyPr>
          <a:lstStyle/>
          <a:p>
            <a:pPr marL="0" marR="0" lvl="0" indent="0" algn="r" hangingPunct="0">
              <a:lnSpc>
                <a:spcPct val="93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231C3070-5B34-2740-857F-BE4A36EB01A3}" type="slidenum">
              <a:t>15</a:t>
            </a:fld>
            <a:endParaRPr lang="en-US" sz="1400" b="0" i="0" u="none" strike="noStrike" cap="none" baseline="0">
              <a:ln>
                <a:noFill/>
              </a:ln>
              <a:solidFill>
                <a:srgbClr val="000000"/>
              </a:solidFill>
              <a:latin typeface="Times New Roman" pitchFamily="2"/>
              <a:ea typeface="ＭＳ Ｐゴシック" pitchFamily="2"/>
              <a:cs typeface="ＭＳ Ｐゴシック" pitchFamily="2"/>
            </a:endParaRPr>
          </a:p>
        </p:txBody>
      </p:sp>
      <p:sp>
        <p:nvSpPr>
          <p:cNvPr id="3" name="Slide Image Placeholder 2">
            <a:extLst>
              <a:ext uri="{FF2B5EF4-FFF2-40B4-BE49-F238E27FC236}">
                <a16:creationId xmlns:a16="http://schemas.microsoft.com/office/drawing/2014/main" id="{D4155775-8A88-9041-9922-F2256637692E}"/>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4" name="TextBox 3">
            <a:extLst>
              <a:ext uri="{FF2B5EF4-FFF2-40B4-BE49-F238E27FC236}">
                <a16:creationId xmlns:a16="http://schemas.microsoft.com/office/drawing/2014/main" id="{2B887474-1ABC-9A40-95BF-D579DA15BA44}"/>
              </a:ext>
            </a:extLst>
          </p:cNvPr>
          <p:cNvSpPr txBox="1"/>
          <p:nvPr/>
        </p:nvSpPr>
        <p:spPr>
          <a:xfrm>
            <a:off x="777600" y="4776840"/>
            <a:ext cx="6218280" cy="4525920"/>
          </a:xfrm>
          <a:prstGeom prst="rect">
            <a:avLst/>
          </a:prstGeom>
          <a:noFill/>
          <a:ln>
            <a:noFill/>
          </a:ln>
        </p:spPr>
        <p:txBody>
          <a:bodyPr wrap="none" lIns="0" tIns="0" rIns="0" bIns="0" anchor="ctr" anchorCtr="0">
            <a:noAutofit/>
          </a:bodyPr>
          <a:lstStyle/>
          <a:p>
            <a:pPr marL="216000" marR="0" lvl="0" indent="-216000" hangingPunct="0">
              <a:buNone/>
              <a:tabLst/>
            </a:pPr>
            <a:endParaRPr lang="en-US" sz="2000" b="0" i="0" u="none" strike="noStrike" kern="1200" cap="none">
              <a:ln>
                <a:noFill/>
              </a:ln>
              <a:highlight>
                <a:scrgbClr r="0" g="0" b="0">
                  <a:alpha val="0"/>
                </a:scrgbClr>
              </a:highlight>
              <a:latin typeface="Liberation Sans" pitchFamily="18"/>
              <a:ea typeface="Noto Sans CJK SC Regular" pitchFamily="2"/>
              <a:cs typeface="FreeSans" pitchFamily="2"/>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201D47AB-6F44-9B4B-A577-6C58BA4F08D8}"/>
              </a:ext>
            </a:extLst>
          </p:cNvPr>
          <p:cNvSpPr txBox="1">
            <a:spLocks noGrp="1"/>
          </p:cNvSpPr>
          <p:nvPr>
            <p:ph type="sldNum" sz="quarter" idx="5"/>
          </p:nvPr>
        </p:nvSpPr>
        <p:spPr>
          <a:ln/>
        </p:spPr>
        <p:txBody>
          <a:bodyPr lIns="0" tIns="0" rIns="0" bIns="0" anchor="b" anchorCtr="0">
            <a:noAutofit/>
          </a:bodyPr>
          <a:lstStyle/>
          <a:p>
            <a:pPr lvl="0"/>
            <a:fld id="{29A87E1E-1948-BC46-98E1-E79382861809}" type="slidenum">
              <a:t>122</a:t>
            </a:fld>
            <a:endParaRPr lang="en-US"/>
          </a:p>
        </p:txBody>
      </p:sp>
      <p:sp>
        <p:nvSpPr>
          <p:cNvPr id="2" name="Slide Image Placeholder 1">
            <a:extLst>
              <a:ext uri="{FF2B5EF4-FFF2-40B4-BE49-F238E27FC236}">
                <a16:creationId xmlns:a16="http://schemas.microsoft.com/office/drawing/2014/main" id="{4D9A08E6-947C-9C41-89E0-D0599C3A13D8}"/>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3C47BCCE-5D6D-9C4B-A8B1-EAE36A4E8FD2}"/>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38297268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FCB0FF8-0445-AE45-84B7-51491B0AE470}"/>
              </a:ext>
            </a:extLst>
          </p:cNvPr>
          <p:cNvSpPr>
            <a:spLocks noGrp="1" noChangeArrowheads="1"/>
          </p:cNvSpPr>
          <p:nvPr>
            <p:ph type="sldNum"/>
          </p:nvPr>
        </p:nvSpPr>
        <p:spPr>
          <a:ln/>
        </p:spPr>
        <p:txBody>
          <a:bodyPr/>
          <a:lstStyle/>
          <a:p>
            <a:fld id="{46F9A320-3B24-7045-849E-18B54B8EFD78}" type="slidenum">
              <a:rPr lang="en-US" altLang="en-US"/>
              <a:pPr/>
              <a:t>123</a:t>
            </a:fld>
            <a:endParaRPr lang="en-US" altLang="en-US"/>
          </a:p>
        </p:txBody>
      </p:sp>
      <p:sp>
        <p:nvSpPr>
          <p:cNvPr id="187393" name="Text Box 1">
            <a:extLst>
              <a:ext uri="{FF2B5EF4-FFF2-40B4-BE49-F238E27FC236}">
                <a16:creationId xmlns:a16="http://schemas.microsoft.com/office/drawing/2014/main" id="{8204F65C-243D-744F-9433-76187BCAF816}"/>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7394" name="Text Box 2">
            <a:extLst>
              <a:ext uri="{FF2B5EF4-FFF2-40B4-BE49-F238E27FC236}">
                <a16:creationId xmlns:a16="http://schemas.microsoft.com/office/drawing/2014/main" id="{8A0F1218-99CF-674E-96B6-299AFD56BA0B}"/>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E6A48FB-750F-214F-AA8E-D2D132CE51F2}"/>
              </a:ext>
            </a:extLst>
          </p:cNvPr>
          <p:cNvSpPr txBox="1">
            <a:spLocks noGrp="1"/>
          </p:cNvSpPr>
          <p:nvPr>
            <p:ph type="sldNum" sz="quarter" idx="5"/>
          </p:nvPr>
        </p:nvSpPr>
        <p:spPr>
          <a:ln/>
        </p:spPr>
        <p:txBody>
          <a:bodyPr lIns="0" tIns="0" rIns="0" bIns="0" anchor="b" anchorCtr="0">
            <a:noAutofit/>
          </a:bodyPr>
          <a:lstStyle/>
          <a:p>
            <a:pPr lvl="0"/>
            <a:fld id="{6FB35D6F-38C0-AB4D-A8D2-79551311A137}" type="slidenum">
              <a:t>124</a:t>
            </a:fld>
            <a:endParaRPr lang="en-US"/>
          </a:p>
        </p:txBody>
      </p:sp>
      <p:sp>
        <p:nvSpPr>
          <p:cNvPr id="2" name="Slide Image Placeholder 1">
            <a:extLst>
              <a:ext uri="{FF2B5EF4-FFF2-40B4-BE49-F238E27FC236}">
                <a16:creationId xmlns:a16="http://schemas.microsoft.com/office/drawing/2014/main" id="{A26D7BCB-9159-A243-9769-E24F171D333A}"/>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4D4C11F4-2711-F541-96A9-FBB003963C75}"/>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0EEF06-F6F3-2647-AC09-06DA06A47EFA}"/>
              </a:ext>
            </a:extLst>
          </p:cNvPr>
          <p:cNvSpPr>
            <a:spLocks noGrp="1" noChangeArrowheads="1"/>
          </p:cNvSpPr>
          <p:nvPr>
            <p:ph type="sldNum"/>
          </p:nvPr>
        </p:nvSpPr>
        <p:spPr>
          <a:ln/>
        </p:spPr>
        <p:txBody>
          <a:bodyPr/>
          <a:lstStyle/>
          <a:p>
            <a:fld id="{DE472248-96B6-3349-93BA-1AED6502DE90}" type="slidenum">
              <a:rPr lang="en-US" altLang="en-US"/>
              <a:pPr/>
              <a:t>127</a:t>
            </a:fld>
            <a:endParaRPr lang="en-US" altLang="en-US"/>
          </a:p>
        </p:txBody>
      </p:sp>
      <p:sp>
        <p:nvSpPr>
          <p:cNvPr id="130049" name="Text Box 1">
            <a:extLst>
              <a:ext uri="{FF2B5EF4-FFF2-40B4-BE49-F238E27FC236}">
                <a16:creationId xmlns:a16="http://schemas.microsoft.com/office/drawing/2014/main" id="{DB77BB60-9CC1-9D49-94FC-A0C8B4D5B0F0}"/>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0" name="Text Box 2">
            <a:extLst>
              <a:ext uri="{FF2B5EF4-FFF2-40B4-BE49-F238E27FC236}">
                <a16:creationId xmlns:a16="http://schemas.microsoft.com/office/drawing/2014/main" id="{000482E1-101C-914E-8ED8-D26CED3A22B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DE3D8-E985-2543-9FBD-87AF9302F6AE}"/>
              </a:ext>
            </a:extLst>
          </p:cNvPr>
          <p:cNvSpPr>
            <a:spLocks noGrp="1" noChangeArrowheads="1"/>
          </p:cNvSpPr>
          <p:nvPr>
            <p:ph type="sldNum"/>
          </p:nvPr>
        </p:nvSpPr>
        <p:spPr>
          <a:ln/>
        </p:spPr>
        <p:txBody>
          <a:bodyPr/>
          <a:lstStyle/>
          <a:p>
            <a:fld id="{A50B9C12-2326-D340-92E7-A28025996131}" type="slidenum">
              <a:rPr lang="en-US" altLang="en-US"/>
              <a:pPr/>
              <a:t>128</a:t>
            </a:fld>
            <a:endParaRPr lang="en-US" altLang="en-US"/>
          </a:p>
        </p:txBody>
      </p:sp>
      <p:sp>
        <p:nvSpPr>
          <p:cNvPr id="137217" name="Text Box 1">
            <a:extLst>
              <a:ext uri="{FF2B5EF4-FFF2-40B4-BE49-F238E27FC236}">
                <a16:creationId xmlns:a16="http://schemas.microsoft.com/office/drawing/2014/main" id="{8D0038C8-11A8-C449-9A77-FFA0DADCFBE2}"/>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7218" name="Text Box 2">
            <a:extLst>
              <a:ext uri="{FF2B5EF4-FFF2-40B4-BE49-F238E27FC236}">
                <a16:creationId xmlns:a16="http://schemas.microsoft.com/office/drawing/2014/main" id="{26186E48-4567-3149-841C-68EB6E55BFA7}"/>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E6A25D-384D-EE4F-8376-30271272755F}"/>
              </a:ext>
            </a:extLst>
          </p:cNvPr>
          <p:cNvSpPr>
            <a:spLocks noGrp="1" noChangeArrowheads="1"/>
          </p:cNvSpPr>
          <p:nvPr>
            <p:ph type="sldNum"/>
          </p:nvPr>
        </p:nvSpPr>
        <p:spPr>
          <a:ln/>
        </p:spPr>
        <p:txBody>
          <a:bodyPr/>
          <a:lstStyle/>
          <a:p>
            <a:fld id="{0D42C4B5-FA33-1640-96EE-85B871E2BC20}" type="slidenum">
              <a:rPr lang="en-US" altLang="en-US"/>
              <a:pPr/>
              <a:t>130</a:t>
            </a:fld>
            <a:endParaRPr lang="en-US" altLang="en-US"/>
          </a:p>
        </p:txBody>
      </p:sp>
      <p:sp>
        <p:nvSpPr>
          <p:cNvPr id="138241" name="Text Box 1">
            <a:extLst>
              <a:ext uri="{FF2B5EF4-FFF2-40B4-BE49-F238E27FC236}">
                <a16:creationId xmlns:a16="http://schemas.microsoft.com/office/drawing/2014/main" id="{CEEF10C2-08EB-0A45-9D11-1CB71830F783}"/>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8242" name="Text Box 2">
            <a:extLst>
              <a:ext uri="{FF2B5EF4-FFF2-40B4-BE49-F238E27FC236}">
                <a16:creationId xmlns:a16="http://schemas.microsoft.com/office/drawing/2014/main" id="{7154D51F-B693-CF40-B786-324F0D383F1C}"/>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3EB9D6-4736-534D-BA0D-80DB00BA1E59}"/>
              </a:ext>
            </a:extLst>
          </p:cNvPr>
          <p:cNvSpPr>
            <a:spLocks noGrp="1" noChangeArrowheads="1"/>
          </p:cNvSpPr>
          <p:nvPr>
            <p:ph type="sldNum"/>
          </p:nvPr>
        </p:nvSpPr>
        <p:spPr>
          <a:ln/>
        </p:spPr>
        <p:txBody>
          <a:bodyPr/>
          <a:lstStyle/>
          <a:p>
            <a:fld id="{744B90CA-BB3D-9B43-B835-72448BF85ABE}" type="slidenum">
              <a:rPr lang="en-US" altLang="en-US"/>
              <a:pPr/>
              <a:t>131</a:t>
            </a:fld>
            <a:endParaRPr lang="en-US" altLang="en-US"/>
          </a:p>
        </p:txBody>
      </p:sp>
      <p:sp>
        <p:nvSpPr>
          <p:cNvPr id="139265" name="Text Box 1">
            <a:extLst>
              <a:ext uri="{FF2B5EF4-FFF2-40B4-BE49-F238E27FC236}">
                <a16:creationId xmlns:a16="http://schemas.microsoft.com/office/drawing/2014/main" id="{2D721E6C-D75C-1447-8735-0C5573840DE2}"/>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6" name="Text Box 2">
            <a:extLst>
              <a:ext uri="{FF2B5EF4-FFF2-40B4-BE49-F238E27FC236}">
                <a16:creationId xmlns:a16="http://schemas.microsoft.com/office/drawing/2014/main" id="{8337B8DD-77E6-F84D-8E8A-B21647B79576}"/>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817E85-5C2F-2245-9271-4BE951F8A8DC}"/>
              </a:ext>
            </a:extLst>
          </p:cNvPr>
          <p:cNvSpPr>
            <a:spLocks noGrp="1" noChangeArrowheads="1"/>
          </p:cNvSpPr>
          <p:nvPr>
            <p:ph type="sldNum"/>
          </p:nvPr>
        </p:nvSpPr>
        <p:spPr>
          <a:ln/>
        </p:spPr>
        <p:txBody>
          <a:bodyPr/>
          <a:lstStyle/>
          <a:p>
            <a:fld id="{740962FF-F117-C14D-BDEE-F86507B8AA23}" type="slidenum">
              <a:rPr lang="en-US" altLang="en-US"/>
              <a:pPr/>
              <a:t>132</a:t>
            </a:fld>
            <a:endParaRPr lang="en-US" altLang="en-US"/>
          </a:p>
        </p:txBody>
      </p:sp>
      <p:sp>
        <p:nvSpPr>
          <p:cNvPr id="140289" name="Text Box 1">
            <a:extLst>
              <a:ext uri="{FF2B5EF4-FFF2-40B4-BE49-F238E27FC236}">
                <a16:creationId xmlns:a16="http://schemas.microsoft.com/office/drawing/2014/main" id="{EB785BD3-E7A1-0B4D-B615-1E5056333288}"/>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0" name="Text Box 2">
            <a:extLst>
              <a:ext uri="{FF2B5EF4-FFF2-40B4-BE49-F238E27FC236}">
                <a16:creationId xmlns:a16="http://schemas.microsoft.com/office/drawing/2014/main" id="{BA2EDBE9-86E9-3347-AFF3-3524AD1D6E5F}"/>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E64286-E3EB-6844-B057-50D5BD8823C8}"/>
              </a:ext>
            </a:extLst>
          </p:cNvPr>
          <p:cNvSpPr>
            <a:spLocks noGrp="1" noChangeArrowheads="1"/>
          </p:cNvSpPr>
          <p:nvPr>
            <p:ph type="sldNum"/>
          </p:nvPr>
        </p:nvSpPr>
        <p:spPr>
          <a:ln/>
        </p:spPr>
        <p:txBody>
          <a:bodyPr/>
          <a:lstStyle/>
          <a:p>
            <a:fld id="{57599A5E-340B-2B46-A2D7-A25BD99ABD1E}" type="slidenum">
              <a:rPr lang="en-US" altLang="en-US"/>
              <a:pPr/>
              <a:t>133</a:t>
            </a:fld>
            <a:endParaRPr lang="en-US" altLang="en-US"/>
          </a:p>
        </p:txBody>
      </p:sp>
      <p:sp>
        <p:nvSpPr>
          <p:cNvPr id="141313" name="Text Box 1">
            <a:extLst>
              <a:ext uri="{FF2B5EF4-FFF2-40B4-BE49-F238E27FC236}">
                <a16:creationId xmlns:a16="http://schemas.microsoft.com/office/drawing/2014/main" id="{7692930C-4812-B642-85B6-291C4CB3E72F}"/>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4" name="Text Box 2">
            <a:extLst>
              <a:ext uri="{FF2B5EF4-FFF2-40B4-BE49-F238E27FC236}">
                <a16:creationId xmlns:a16="http://schemas.microsoft.com/office/drawing/2014/main" id="{9A35E6E2-CB97-1C40-9F6F-A4A793F812D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9230E4-2B4D-AD4C-953E-31C40885D0D5}"/>
              </a:ext>
            </a:extLst>
          </p:cNvPr>
          <p:cNvSpPr>
            <a:spLocks noGrp="1" noChangeArrowheads="1"/>
          </p:cNvSpPr>
          <p:nvPr>
            <p:ph type="sldNum"/>
          </p:nvPr>
        </p:nvSpPr>
        <p:spPr>
          <a:ln/>
        </p:spPr>
        <p:txBody>
          <a:bodyPr/>
          <a:lstStyle/>
          <a:p>
            <a:fld id="{CC004EBA-DC10-824F-A118-C6AAB710E937}" type="slidenum">
              <a:rPr lang="en-US" altLang="en-US"/>
              <a:pPr/>
              <a:t>134</a:t>
            </a:fld>
            <a:endParaRPr lang="en-US" altLang="en-US"/>
          </a:p>
        </p:txBody>
      </p:sp>
      <p:sp>
        <p:nvSpPr>
          <p:cNvPr id="142337" name="Text Box 1">
            <a:extLst>
              <a:ext uri="{FF2B5EF4-FFF2-40B4-BE49-F238E27FC236}">
                <a16:creationId xmlns:a16="http://schemas.microsoft.com/office/drawing/2014/main" id="{17C0E2C2-663A-1C45-88B4-B0D4F633FC26}"/>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2338" name="Text Box 2">
            <a:extLst>
              <a:ext uri="{FF2B5EF4-FFF2-40B4-BE49-F238E27FC236}">
                <a16:creationId xmlns:a16="http://schemas.microsoft.com/office/drawing/2014/main" id="{BA519D99-E8CA-DA49-941C-D4984A6B9BB9}"/>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3E7AA347-EFED-5E49-AF9E-B8884E54ECF2}"/>
              </a:ext>
            </a:extLst>
          </p:cNvPr>
          <p:cNvSpPr txBox="1">
            <a:spLocks noGrp="1"/>
          </p:cNvSpPr>
          <p:nvPr>
            <p:ph type="sldNum" sz="quarter" idx="5"/>
          </p:nvPr>
        </p:nvSpPr>
        <p:spPr>
          <a:ln/>
        </p:spPr>
        <p:txBody>
          <a:bodyPr lIns="0" tIns="0" rIns="0" bIns="0" anchor="b" anchorCtr="0">
            <a:noAutofit/>
          </a:bodyPr>
          <a:lstStyle/>
          <a:p>
            <a:pPr lvl="0"/>
            <a:fld id="{305F2AC9-6B6E-7944-BF5F-D89D806FE18B}" type="slidenum">
              <a:t>17</a:t>
            </a:fld>
            <a:endParaRPr lang="en-US"/>
          </a:p>
        </p:txBody>
      </p:sp>
      <p:sp>
        <p:nvSpPr>
          <p:cNvPr id="2" name="Slide Number Placeholder 6">
            <a:extLst>
              <a:ext uri="{FF2B5EF4-FFF2-40B4-BE49-F238E27FC236}">
                <a16:creationId xmlns:a16="http://schemas.microsoft.com/office/drawing/2014/main" id="{EB04CDF6-4EC2-2A47-AE12-1C638E2E187A}"/>
              </a:ext>
            </a:extLst>
          </p:cNvPr>
          <p:cNvSpPr/>
          <p:nvPr/>
        </p:nvSpPr>
        <p:spPr>
          <a:xfrm>
            <a:off x="4398840" y="9555120"/>
            <a:ext cx="3372120" cy="5018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square" lIns="0" tIns="0" rIns="0" bIns="0" anchor="b" anchorCtr="0" compatLnSpc="1">
            <a:noAutofit/>
          </a:bodyPr>
          <a:lstStyle/>
          <a:p>
            <a:pPr marL="0" marR="0" lvl="0" indent="0" algn="r" hangingPunct="0">
              <a:lnSpc>
                <a:spcPct val="93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01B296FC-BBDE-1F42-A1CC-4C05F6FABB65}" type="slidenum">
              <a:t>17</a:t>
            </a:fld>
            <a:endParaRPr lang="en-US" sz="1400" b="0" i="0" u="none" strike="noStrike" cap="none" baseline="0">
              <a:ln>
                <a:noFill/>
              </a:ln>
              <a:solidFill>
                <a:srgbClr val="000000"/>
              </a:solidFill>
              <a:latin typeface="Times New Roman" pitchFamily="2"/>
              <a:ea typeface="ＭＳ Ｐゴシック" pitchFamily="2"/>
              <a:cs typeface="ＭＳ Ｐゴシック" pitchFamily="2"/>
            </a:endParaRPr>
          </a:p>
        </p:txBody>
      </p:sp>
      <p:sp>
        <p:nvSpPr>
          <p:cNvPr id="3" name="Slide Image Placeholder 2">
            <a:extLst>
              <a:ext uri="{FF2B5EF4-FFF2-40B4-BE49-F238E27FC236}">
                <a16:creationId xmlns:a16="http://schemas.microsoft.com/office/drawing/2014/main" id="{99A3AE9A-1C15-584C-BD0C-6AC87E5ECAF0}"/>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4" name="TextBox 3">
            <a:extLst>
              <a:ext uri="{FF2B5EF4-FFF2-40B4-BE49-F238E27FC236}">
                <a16:creationId xmlns:a16="http://schemas.microsoft.com/office/drawing/2014/main" id="{57B0F068-DA6A-0F4E-B773-3FC9FC0ED563}"/>
              </a:ext>
            </a:extLst>
          </p:cNvPr>
          <p:cNvSpPr txBox="1"/>
          <p:nvPr/>
        </p:nvSpPr>
        <p:spPr>
          <a:xfrm>
            <a:off x="777600" y="4776840"/>
            <a:ext cx="6218280" cy="4525920"/>
          </a:xfrm>
          <a:prstGeom prst="rect">
            <a:avLst/>
          </a:prstGeom>
          <a:noFill/>
          <a:ln>
            <a:noFill/>
          </a:ln>
        </p:spPr>
        <p:txBody>
          <a:bodyPr wrap="none" lIns="0" tIns="0" rIns="0" bIns="0" anchor="ctr" anchorCtr="0">
            <a:noAutofit/>
          </a:bodyPr>
          <a:lstStyle/>
          <a:p>
            <a:pPr marL="216000" marR="0" lvl="0" indent="-216000" hangingPunct="0">
              <a:buNone/>
              <a:tabLst/>
            </a:pPr>
            <a:endParaRPr lang="en-US" sz="2000" b="0" i="0" u="none" strike="noStrike" kern="1200" cap="none">
              <a:ln>
                <a:noFill/>
              </a:ln>
              <a:highlight>
                <a:scrgbClr r="0" g="0" b="0">
                  <a:alpha val="0"/>
                </a:scrgbClr>
              </a:highlight>
              <a:latin typeface="Liberation Sans" pitchFamily="18"/>
              <a:ea typeface="Noto Sans CJK SC Regular" pitchFamily="2"/>
              <a:cs typeface="FreeSans" pitchFamily="2"/>
            </a:endParaRPr>
          </a:p>
        </p:txBody>
      </p:sp>
    </p:spTree>
    <p:extLst>
      <p:ext uri="{BB962C8B-B14F-4D97-AF65-F5344CB8AC3E}">
        <p14:creationId xmlns:p14="http://schemas.microsoft.com/office/powerpoint/2010/main" val="242786398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BF37BB-87F7-3A4B-8F7F-FA5A760830E8}"/>
              </a:ext>
            </a:extLst>
          </p:cNvPr>
          <p:cNvSpPr>
            <a:spLocks noGrp="1" noChangeArrowheads="1"/>
          </p:cNvSpPr>
          <p:nvPr>
            <p:ph type="sldNum"/>
          </p:nvPr>
        </p:nvSpPr>
        <p:spPr>
          <a:ln/>
        </p:spPr>
        <p:txBody>
          <a:bodyPr/>
          <a:lstStyle/>
          <a:p>
            <a:fld id="{7EE00841-F53E-284D-887A-ECC47206DED8}" type="slidenum">
              <a:rPr lang="en-US" altLang="en-US"/>
              <a:pPr/>
              <a:t>135</a:t>
            </a:fld>
            <a:endParaRPr lang="en-US" altLang="en-US"/>
          </a:p>
        </p:txBody>
      </p:sp>
      <p:sp>
        <p:nvSpPr>
          <p:cNvPr id="143361" name="Text Box 1">
            <a:extLst>
              <a:ext uri="{FF2B5EF4-FFF2-40B4-BE49-F238E27FC236}">
                <a16:creationId xmlns:a16="http://schemas.microsoft.com/office/drawing/2014/main" id="{36E97D5B-ED1A-9848-8160-79C2E8D7662E}"/>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62" name="Text Box 2">
            <a:extLst>
              <a:ext uri="{FF2B5EF4-FFF2-40B4-BE49-F238E27FC236}">
                <a16:creationId xmlns:a16="http://schemas.microsoft.com/office/drawing/2014/main" id="{3141A5C8-50FB-B44F-90D2-0F401C4BF776}"/>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2F5CE87-3A0F-3144-AF8D-A6EF77AF73FB}"/>
              </a:ext>
            </a:extLst>
          </p:cNvPr>
          <p:cNvSpPr>
            <a:spLocks noGrp="1" noChangeArrowheads="1"/>
          </p:cNvSpPr>
          <p:nvPr>
            <p:ph type="sldNum"/>
          </p:nvPr>
        </p:nvSpPr>
        <p:spPr>
          <a:ln/>
        </p:spPr>
        <p:txBody>
          <a:bodyPr/>
          <a:lstStyle/>
          <a:p>
            <a:fld id="{C2ED1F99-CD35-7145-A4FF-67450D6E5CFD}" type="slidenum">
              <a:rPr lang="en-US" altLang="en-US"/>
              <a:pPr/>
              <a:t>136</a:t>
            </a:fld>
            <a:endParaRPr lang="en-US" altLang="en-US"/>
          </a:p>
        </p:txBody>
      </p:sp>
      <p:sp>
        <p:nvSpPr>
          <p:cNvPr id="144385" name="Text Box 1">
            <a:extLst>
              <a:ext uri="{FF2B5EF4-FFF2-40B4-BE49-F238E27FC236}">
                <a16:creationId xmlns:a16="http://schemas.microsoft.com/office/drawing/2014/main" id="{A3A4EC3A-F3A1-5047-BB49-AC32C2C115DD}"/>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4386" name="Text Box 2">
            <a:extLst>
              <a:ext uri="{FF2B5EF4-FFF2-40B4-BE49-F238E27FC236}">
                <a16:creationId xmlns:a16="http://schemas.microsoft.com/office/drawing/2014/main" id="{5D0E149D-287A-1643-B8EB-B70F70823D43}"/>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C0FB38-7E10-9B48-9D4A-3BEF90DC71DA}"/>
              </a:ext>
            </a:extLst>
          </p:cNvPr>
          <p:cNvSpPr>
            <a:spLocks noGrp="1" noChangeArrowheads="1"/>
          </p:cNvSpPr>
          <p:nvPr>
            <p:ph type="sldNum"/>
          </p:nvPr>
        </p:nvSpPr>
        <p:spPr>
          <a:ln/>
        </p:spPr>
        <p:txBody>
          <a:bodyPr/>
          <a:lstStyle/>
          <a:p>
            <a:fld id="{7EA8608F-B17C-1847-B4B4-F01251A49827}" type="slidenum">
              <a:rPr lang="en-US" altLang="en-US"/>
              <a:pPr/>
              <a:t>137</a:t>
            </a:fld>
            <a:endParaRPr lang="en-US" altLang="en-US"/>
          </a:p>
        </p:txBody>
      </p:sp>
      <p:sp>
        <p:nvSpPr>
          <p:cNvPr id="146433" name="Text Box 1">
            <a:extLst>
              <a:ext uri="{FF2B5EF4-FFF2-40B4-BE49-F238E27FC236}">
                <a16:creationId xmlns:a16="http://schemas.microsoft.com/office/drawing/2014/main" id="{15650221-6931-3D41-92C2-A3E0C4181908}"/>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6434" name="Text Box 2">
            <a:extLst>
              <a:ext uri="{FF2B5EF4-FFF2-40B4-BE49-F238E27FC236}">
                <a16:creationId xmlns:a16="http://schemas.microsoft.com/office/drawing/2014/main" id="{FBC604F7-6048-FA49-A22A-EBD53C2A589D}"/>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0A5D05-42A9-7246-98E9-91253FDDA752}"/>
              </a:ext>
            </a:extLst>
          </p:cNvPr>
          <p:cNvSpPr>
            <a:spLocks noGrp="1" noChangeArrowheads="1"/>
          </p:cNvSpPr>
          <p:nvPr>
            <p:ph type="sldNum"/>
          </p:nvPr>
        </p:nvSpPr>
        <p:spPr>
          <a:ln/>
        </p:spPr>
        <p:txBody>
          <a:bodyPr/>
          <a:lstStyle/>
          <a:p>
            <a:fld id="{A4719FC5-12DB-1240-80D3-5EA20E1E8B96}" type="slidenum">
              <a:rPr lang="en-US" altLang="en-US"/>
              <a:pPr/>
              <a:t>138</a:t>
            </a:fld>
            <a:endParaRPr lang="en-US" altLang="en-US"/>
          </a:p>
        </p:txBody>
      </p:sp>
      <p:sp>
        <p:nvSpPr>
          <p:cNvPr id="148481" name="Text Box 1">
            <a:extLst>
              <a:ext uri="{FF2B5EF4-FFF2-40B4-BE49-F238E27FC236}">
                <a16:creationId xmlns:a16="http://schemas.microsoft.com/office/drawing/2014/main" id="{968FB49E-C851-EB47-AA11-8CE550D3B22F}"/>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8482" name="Text Box 2">
            <a:extLst>
              <a:ext uri="{FF2B5EF4-FFF2-40B4-BE49-F238E27FC236}">
                <a16:creationId xmlns:a16="http://schemas.microsoft.com/office/drawing/2014/main" id="{235C6094-3338-4549-B8E1-A30A1CDF9E7C}"/>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E13C9B-3C33-0C41-830B-BB16DD204631}"/>
              </a:ext>
            </a:extLst>
          </p:cNvPr>
          <p:cNvSpPr>
            <a:spLocks noGrp="1" noChangeArrowheads="1"/>
          </p:cNvSpPr>
          <p:nvPr>
            <p:ph type="sldNum"/>
          </p:nvPr>
        </p:nvSpPr>
        <p:spPr>
          <a:ln/>
        </p:spPr>
        <p:txBody>
          <a:bodyPr/>
          <a:lstStyle/>
          <a:p>
            <a:fld id="{CD3C1EC2-0AE6-F841-80FF-F891C59551B6}" type="slidenum">
              <a:rPr lang="en-US" altLang="en-US"/>
              <a:pPr/>
              <a:t>142</a:t>
            </a:fld>
            <a:endParaRPr lang="en-US" altLang="en-US"/>
          </a:p>
        </p:txBody>
      </p:sp>
      <p:sp>
        <p:nvSpPr>
          <p:cNvPr id="155649" name="Text Box 1">
            <a:extLst>
              <a:ext uri="{FF2B5EF4-FFF2-40B4-BE49-F238E27FC236}">
                <a16:creationId xmlns:a16="http://schemas.microsoft.com/office/drawing/2014/main" id="{024BB732-6ADF-674C-85CA-89DC20966C39}"/>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0" name="Text Box 2">
            <a:extLst>
              <a:ext uri="{FF2B5EF4-FFF2-40B4-BE49-F238E27FC236}">
                <a16:creationId xmlns:a16="http://schemas.microsoft.com/office/drawing/2014/main" id="{44964E0D-140D-D74A-9377-8D3D4B0328D9}"/>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C5F7DB-DCBE-A54D-8896-42E544420CB7}"/>
              </a:ext>
            </a:extLst>
          </p:cNvPr>
          <p:cNvSpPr>
            <a:spLocks noGrp="1" noChangeArrowheads="1"/>
          </p:cNvSpPr>
          <p:nvPr>
            <p:ph type="sldNum"/>
          </p:nvPr>
        </p:nvSpPr>
        <p:spPr>
          <a:ln/>
        </p:spPr>
        <p:txBody>
          <a:bodyPr/>
          <a:lstStyle/>
          <a:p>
            <a:fld id="{B7C02C51-C711-F84D-9F16-BA242532C290}" type="slidenum">
              <a:rPr lang="en-US" altLang="en-US"/>
              <a:pPr/>
              <a:t>143</a:t>
            </a:fld>
            <a:endParaRPr lang="en-US" altLang="en-US"/>
          </a:p>
        </p:txBody>
      </p:sp>
      <p:sp>
        <p:nvSpPr>
          <p:cNvPr id="160769" name="Text Box 1">
            <a:extLst>
              <a:ext uri="{FF2B5EF4-FFF2-40B4-BE49-F238E27FC236}">
                <a16:creationId xmlns:a16="http://schemas.microsoft.com/office/drawing/2014/main" id="{A61C9575-A226-FA42-B499-7766B6619212}"/>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0770" name="Text Box 2">
            <a:extLst>
              <a:ext uri="{FF2B5EF4-FFF2-40B4-BE49-F238E27FC236}">
                <a16:creationId xmlns:a16="http://schemas.microsoft.com/office/drawing/2014/main" id="{7E242B41-48D8-3242-B4FF-8A9C08CE1754}"/>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7F38C7C-6410-ED4E-BB8D-A7477D4C477A}"/>
              </a:ext>
            </a:extLst>
          </p:cNvPr>
          <p:cNvSpPr>
            <a:spLocks noGrp="1" noChangeArrowheads="1"/>
          </p:cNvSpPr>
          <p:nvPr>
            <p:ph type="sldNum"/>
          </p:nvPr>
        </p:nvSpPr>
        <p:spPr>
          <a:ln/>
        </p:spPr>
        <p:txBody>
          <a:bodyPr/>
          <a:lstStyle/>
          <a:p>
            <a:fld id="{05C3C2ED-BA8D-0B40-8AC7-DF641FB8827D}" type="slidenum">
              <a:rPr lang="en-US" altLang="en-US"/>
              <a:pPr/>
              <a:t>144</a:t>
            </a:fld>
            <a:endParaRPr lang="en-US" altLang="en-US"/>
          </a:p>
        </p:txBody>
      </p:sp>
      <p:sp>
        <p:nvSpPr>
          <p:cNvPr id="163841" name="Text Box 1">
            <a:extLst>
              <a:ext uri="{FF2B5EF4-FFF2-40B4-BE49-F238E27FC236}">
                <a16:creationId xmlns:a16="http://schemas.microsoft.com/office/drawing/2014/main" id="{7A0D58C1-81B3-2D48-92F8-8795DFB4E2E7}"/>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42" name="Text Box 2">
            <a:extLst>
              <a:ext uri="{FF2B5EF4-FFF2-40B4-BE49-F238E27FC236}">
                <a16:creationId xmlns:a16="http://schemas.microsoft.com/office/drawing/2014/main" id="{1C329DC0-ACF8-B64F-BD19-104E85ED7558}"/>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48339F-1288-1143-A641-DD687BE69BAB}"/>
              </a:ext>
            </a:extLst>
          </p:cNvPr>
          <p:cNvSpPr>
            <a:spLocks noGrp="1" noChangeArrowheads="1"/>
          </p:cNvSpPr>
          <p:nvPr>
            <p:ph type="sldNum"/>
          </p:nvPr>
        </p:nvSpPr>
        <p:spPr>
          <a:ln/>
        </p:spPr>
        <p:txBody>
          <a:bodyPr/>
          <a:lstStyle/>
          <a:p>
            <a:fld id="{DC26B5A3-37D8-4B43-ADB2-AC495CE0FBCA}" type="slidenum">
              <a:rPr lang="en-US" altLang="en-US"/>
              <a:pPr/>
              <a:t>145</a:t>
            </a:fld>
            <a:endParaRPr lang="en-US" altLang="en-US"/>
          </a:p>
        </p:txBody>
      </p:sp>
      <p:sp>
        <p:nvSpPr>
          <p:cNvPr id="165889" name="Text Box 1">
            <a:extLst>
              <a:ext uri="{FF2B5EF4-FFF2-40B4-BE49-F238E27FC236}">
                <a16:creationId xmlns:a16="http://schemas.microsoft.com/office/drawing/2014/main" id="{674D1166-97AE-8B4A-AB63-56314E8E1151}"/>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5890" name="Text Box 2">
            <a:extLst>
              <a:ext uri="{FF2B5EF4-FFF2-40B4-BE49-F238E27FC236}">
                <a16:creationId xmlns:a16="http://schemas.microsoft.com/office/drawing/2014/main" id="{733C2756-A778-154A-8C1C-521CFF78A71C}"/>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3D5AC4-ADCD-264F-975C-17D35F9F122B}"/>
              </a:ext>
            </a:extLst>
          </p:cNvPr>
          <p:cNvSpPr>
            <a:spLocks noGrp="1" noChangeArrowheads="1"/>
          </p:cNvSpPr>
          <p:nvPr>
            <p:ph type="sldNum"/>
          </p:nvPr>
        </p:nvSpPr>
        <p:spPr>
          <a:ln/>
        </p:spPr>
        <p:txBody>
          <a:bodyPr/>
          <a:lstStyle/>
          <a:p>
            <a:fld id="{92684EB5-CF67-4B43-BEE2-8BED57870F81}" type="slidenum">
              <a:rPr lang="en-US" altLang="en-US"/>
              <a:pPr/>
              <a:t>146</a:t>
            </a:fld>
            <a:endParaRPr lang="en-US" altLang="en-US"/>
          </a:p>
        </p:txBody>
      </p:sp>
      <p:sp>
        <p:nvSpPr>
          <p:cNvPr id="166913" name="Text Box 1">
            <a:extLst>
              <a:ext uri="{FF2B5EF4-FFF2-40B4-BE49-F238E27FC236}">
                <a16:creationId xmlns:a16="http://schemas.microsoft.com/office/drawing/2014/main" id="{0E0B8E79-DD73-4045-9872-99A9C35C2299}"/>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6914" name="Text Box 2">
            <a:extLst>
              <a:ext uri="{FF2B5EF4-FFF2-40B4-BE49-F238E27FC236}">
                <a16:creationId xmlns:a16="http://schemas.microsoft.com/office/drawing/2014/main" id="{C81F1036-024C-8142-BE75-D514AE3B9D8A}"/>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D959F2-EE20-594D-96AA-161A48CC377A}"/>
              </a:ext>
            </a:extLst>
          </p:cNvPr>
          <p:cNvSpPr>
            <a:spLocks noGrp="1" noChangeArrowheads="1"/>
          </p:cNvSpPr>
          <p:nvPr>
            <p:ph type="sldNum"/>
          </p:nvPr>
        </p:nvSpPr>
        <p:spPr>
          <a:ln/>
        </p:spPr>
        <p:txBody>
          <a:bodyPr/>
          <a:lstStyle/>
          <a:p>
            <a:fld id="{C46F4B1A-9637-CA4D-B4F1-54FB4CAA2AB8}" type="slidenum">
              <a:rPr lang="en-US" altLang="en-US"/>
              <a:pPr/>
              <a:t>147</a:t>
            </a:fld>
            <a:endParaRPr lang="en-US" altLang="en-US"/>
          </a:p>
        </p:txBody>
      </p:sp>
      <p:sp>
        <p:nvSpPr>
          <p:cNvPr id="167937" name="Text Box 1">
            <a:extLst>
              <a:ext uri="{FF2B5EF4-FFF2-40B4-BE49-F238E27FC236}">
                <a16:creationId xmlns:a16="http://schemas.microsoft.com/office/drawing/2014/main" id="{42C31982-A212-4048-9B28-4D6585F8192E}"/>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7938" name="Text Box 2">
            <a:extLst>
              <a:ext uri="{FF2B5EF4-FFF2-40B4-BE49-F238E27FC236}">
                <a16:creationId xmlns:a16="http://schemas.microsoft.com/office/drawing/2014/main" id="{EC61A9A7-F343-9048-8D26-71A6DBE90765}"/>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613565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ABC5E6-EF54-1D4B-9465-C70F8138E7C3}"/>
              </a:ext>
            </a:extLst>
          </p:cNvPr>
          <p:cNvSpPr>
            <a:spLocks noGrp="1" noChangeArrowheads="1"/>
          </p:cNvSpPr>
          <p:nvPr>
            <p:ph type="sldNum"/>
          </p:nvPr>
        </p:nvSpPr>
        <p:spPr>
          <a:ln/>
        </p:spPr>
        <p:txBody>
          <a:bodyPr/>
          <a:lstStyle/>
          <a:p>
            <a:fld id="{C63B3A9F-F8F5-4542-80FE-DE538BDF4C50}" type="slidenum">
              <a:rPr lang="en-US" altLang="en-US"/>
              <a:pPr/>
              <a:t>18</a:t>
            </a:fld>
            <a:endParaRPr lang="en-US" altLang="en-US"/>
          </a:p>
        </p:txBody>
      </p:sp>
      <p:sp>
        <p:nvSpPr>
          <p:cNvPr id="112641" name="Text Box 1">
            <a:extLst>
              <a:ext uri="{FF2B5EF4-FFF2-40B4-BE49-F238E27FC236}">
                <a16:creationId xmlns:a16="http://schemas.microsoft.com/office/drawing/2014/main" id="{7439818E-8FF9-D644-B4BC-1D60DBC1A702}"/>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2" name="Text Box 2">
            <a:extLst>
              <a:ext uri="{FF2B5EF4-FFF2-40B4-BE49-F238E27FC236}">
                <a16:creationId xmlns:a16="http://schemas.microsoft.com/office/drawing/2014/main" id="{9F5C61C1-BF7C-034B-B3B1-C62E93E0159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06030852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D959F2-EE20-594D-96AA-161A48CC377A}"/>
              </a:ext>
            </a:extLst>
          </p:cNvPr>
          <p:cNvSpPr>
            <a:spLocks noGrp="1" noChangeArrowheads="1"/>
          </p:cNvSpPr>
          <p:nvPr>
            <p:ph type="sldNum"/>
          </p:nvPr>
        </p:nvSpPr>
        <p:spPr>
          <a:ln/>
        </p:spPr>
        <p:txBody>
          <a:bodyPr/>
          <a:lstStyle/>
          <a:p>
            <a:fld id="{C46F4B1A-9637-CA4D-B4F1-54FB4CAA2AB8}" type="slidenum">
              <a:rPr lang="en-US" altLang="en-US"/>
              <a:pPr/>
              <a:t>148</a:t>
            </a:fld>
            <a:endParaRPr lang="en-US" altLang="en-US"/>
          </a:p>
        </p:txBody>
      </p:sp>
      <p:sp>
        <p:nvSpPr>
          <p:cNvPr id="167937" name="Text Box 1">
            <a:extLst>
              <a:ext uri="{FF2B5EF4-FFF2-40B4-BE49-F238E27FC236}">
                <a16:creationId xmlns:a16="http://schemas.microsoft.com/office/drawing/2014/main" id="{42C31982-A212-4048-9B28-4D6585F8192E}"/>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7938" name="Text Box 2">
            <a:extLst>
              <a:ext uri="{FF2B5EF4-FFF2-40B4-BE49-F238E27FC236}">
                <a16:creationId xmlns:a16="http://schemas.microsoft.com/office/drawing/2014/main" id="{EC61A9A7-F343-9048-8D26-71A6DBE90765}"/>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81703212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8D2373-D43F-CF4F-8262-0CC137D39F91}"/>
              </a:ext>
            </a:extLst>
          </p:cNvPr>
          <p:cNvSpPr>
            <a:spLocks noGrp="1" noChangeArrowheads="1"/>
          </p:cNvSpPr>
          <p:nvPr>
            <p:ph type="sldNum"/>
          </p:nvPr>
        </p:nvSpPr>
        <p:spPr>
          <a:ln/>
        </p:spPr>
        <p:txBody>
          <a:bodyPr/>
          <a:lstStyle/>
          <a:p>
            <a:fld id="{AE33A8F0-9AB8-F145-B716-3E81E61622BA}" type="slidenum">
              <a:rPr lang="en-US" altLang="en-US"/>
              <a:pPr/>
              <a:t>149</a:t>
            </a:fld>
            <a:endParaRPr lang="en-US" altLang="en-US"/>
          </a:p>
        </p:txBody>
      </p:sp>
      <p:sp>
        <p:nvSpPr>
          <p:cNvPr id="172033" name="Text Box 1">
            <a:extLst>
              <a:ext uri="{FF2B5EF4-FFF2-40B4-BE49-F238E27FC236}">
                <a16:creationId xmlns:a16="http://schemas.microsoft.com/office/drawing/2014/main" id="{450265DE-4900-9449-9EB4-26F0062E9417}"/>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2034" name="Text Box 2">
            <a:extLst>
              <a:ext uri="{FF2B5EF4-FFF2-40B4-BE49-F238E27FC236}">
                <a16:creationId xmlns:a16="http://schemas.microsoft.com/office/drawing/2014/main" id="{92176CEE-B368-6647-AE91-13ECF277DD68}"/>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8A5CAD-02EC-1D4E-88DB-C81D7E08A5E5}"/>
              </a:ext>
            </a:extLst>
          </p:cNvPr>
          <p:cNvSpPr>
            <a:spLocks noGrp="1" noChangeArrowheads="1"/>
          </p:cNvSpPr>
          <p:nvPr>
            <p:ph type="sldNum"/>
          </p:nvPr>
        </p:nvSpPr>
        <p:spPr>
          <a:ln/>
        </p:spPr>
        <p:txBody>
          <a:bodyPr/>
          <a:lstStyle/>
          <a:p>
            <a:fld id="{D6CFF7B0-9BD8-CF4C-8D46-1988002FDBF5}" type="slidenum">
              <a:rPr lang="en-US" altLang="en-US"/>
              <a:pPr/>
              <a:t>150</a:t>
            </a:fld>
            <a:endParaRPr lang="en-US" altLang="en-US"/>
          </a:p>
        </p:txBody>
      </p:sp>
      <p:sp>
        <p:nvSpPr>
          <p:cNvPr id="173057" name="Text Box 1">
            <a:extLst>
              <a:ext uri="{FF2B5EF4-FFF2-40B4-BE49-F238E27FC236}">
                <a16:creationId xmlns:a16="http://schemas.microsoft.com/office/drawing/2014/main" id="{455C750F-77AE-8345-896B-870C0CB6E589}"/>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3058" name="Text Box 2">
            <a:extLst>
              <a:ext uri="{FF2B5EF4-FFF2-40B4-BE49-F238E27FC236}">
                <a16:creationId xmlns:a16="http://schemas.microsoft.com/office/drawing/2014/main" id="{723DA2F8-625D-764F-BD57-7CA0DA646B41}"/>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F0F1AD4-6DA1-4644-BB75-C23EE7E40ABE}"/>
              </a:ext>
            </a:extLst>
          </p:cNvPr>
          <p:cNvSpPr>
            <a:spLocks noGrp="1" noChangeArrowheads="1"/>
          </p:cNvSpPr>
          <p:nvPr>
            <p:ph type="sldNum"/>
          </p:nvPr>
        </p:nvSpPr>
        <p:spPr>
          <a:ln/>
        </p:spPr>
        <p:txBody>
          <a:bodyPr/>
          <a:lstStyle/>
          <a:p>
            <a:fld id="{272E46D5-F4E2-7C49-B0DE-086FB04E100C}" type="slidenum">
              <a:rPr lang="en-US" altLang="en-US"/>
              <a:pPr/>
              <a:t>151</a:t>
            </a:fld>
            <a:endParaRPr lang="en-US" altLang="en-US"/>
          </a:p>
        </p:txBody>
      </p:sp>
      <p:sp>
        <p:nvSpPr>
          <p:cNvPr id="174081" name="Text Box 1">
            <a:extLst>
              <a:ext uri="{FF2B5EF4-FFF2-40B4-BE49-F238E27FC236}">
                <a16:creationId xmlns:a16="http://schemas.microsoft.com/office/drawing/2014/main" id="{FF6EAB5F-C865-0142-AF41-D1313075B7FA}"/>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082" name="Text Box 2">
            <a:extLst>
              <a:ext uri="{FF2B5EF4-FFF2-40B4-BE49-F238E27FC236}">
                <a16:creationId xmlns:a16="http://schemas.microsoft.com/office/drawing/2014/main" id="{62CD9F41-7313-B645-A130-5C0C7BF7FCBC}"/>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63588"/>
            <a:ext cx="5029200"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911CFC75-F401-404E-BFAA-25EE0A961079}" type="slidenum">
              <a:rPr lang="en-US" smtClean="0"/>
              <a:t>157</a:t>
            </a:fld>
            <a:endParaRPr lang="en-US"/>
          </a:p>
        </p:txBody>
      </p:sp>
    </p:spTree>
    <p:extLst>
      <p:ext uri="{BB962C8B-B14F-4D97-AF65-F5344CB8AC3E}">
        <p14:creationId xmlns:p14="http://schemas.microsoft.com/office/powerpoint/2010/main" val="172244571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7B7103-632F-3648-B840-3BB6B6B6577F}"/>
              </a:ext>
            </a:extLst>
          </p:cNvPr>
          <p:cNvSpPr>
            <a:spLocks noGrp="1" noChangeArrowheads="1"/>
          </p:cNvSpPr>
          <p:nvPr>
            <p:ph type="sldNum"/>
          </p:nvPr>
        </p:nvSpPr>
        <p:spPr>
          <a:ln/>
        </p:spPr>
        <p:txBody>
          <a:bodyPr/>
          <a:lstStyle/>
          <a:p>
            <a:fld id="{B211188F-A271-254F-87B1-659CDD413118}" type="slidenum">
              <a:rPr lang="en-US" altLang="en-US"/>
              <a:pPr/>
              <a:t>158</a:t>
            </a:fld>
            <a:endParaRPr lang="en-US" altLang="en-US"/>
          </a:p>
        </p:txBody>
      </p:sp>
      <p:sp>
        <p:nvSpPr>
          <p:cNvPr id="186369" name="Text Box 1">
            <a:extLst>
              <a:ext uri="{FF2B5EF4-FFF2-40B4-BE49-F238E27FC236}">
                <a16:creationId xmlns:a16="http://schemas.microsoft.com/office/drawing/2014/main" id="{119C9EDC-B62A-5F47-A964-2912756FA155}"/>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0" name="Text Box 2">
            <a:extLst>
              <a:ext uri="{FF2B5EF4-FFF2-40B4-BE49-F238E27FC236}">
                <a16:creationId xmlns:a16="http://schemas.microsoft.com/office/drawing/2014/main" id="{8471A433-7C33-C74F-9D0A-15BFEE364E71}"/>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FB0CFC-96F6-474E-8C7C-0F6C34D0D699}"/>
              </a:ext>
            </a:extLst>
          </p:cNvPr>
          <p:cNvSpPr>
            <a:spLocks noGrp="1" noChangeArrowheads="1"/>
          </p:cNvSpPr>
          <p:nvPr>
            <p:ph type="sldNum"/>
          </p:nvPr>
        </p:nvSpPr>
        <p:spPr>
          <a:ln/>
        </p:spPr>
        <p:txBody>
          <a:bodyPr/>
          <a:lstStyle/>
          <a:p>
            <a:fld id="{79CEF295-AE9B-FD44-85B6-FDA4FA93E875}" type="slidenum">
              <a:rPr lang="en-US" altLang="en-US"/>
              <a:pPr/>
              <a:t>161</a:t>
            </a:fld>
            <a:endParaRPr lang="en-US" altLang="en-US"/>
          </a:p>
        </p:txBody>
      </p:sp>
      <p:sp>
        <p:nvSpPr>
          <p:cNvPr id="205825" name="Text Box 1">
            <a:extLst>
              <a:ext uri="{FF2B5EF4-FFF2-40B4-BE49-F238E27FC236}">
                <a16:creationId xmlns:a16="http://schemas.microsoft.com/office/drawing/2014/main" id="{82C5C57C-66B2-B842-A40F-AEFA01B4247B}"/>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5826" name="Text Box 2">
            <a:extLst>
              <a:ext uri="{FF2B5EF4-FFF2-40B4-BE49-F238E27FC236}">
                <a16:creationId xmlns:a16="http://schemas.microsoft.com/office/drawing/2014/main" id="{18ED24E0-6620-CF44-A335-B9ECF6A15317}"/>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DDDBB04-8411-D04F-B5BF-4A6FC2506F32}"/>
              </a:ext>
            </a:extLst>
          </p:cNvPr>
          <p:cNvSpPr>
            <a:spLocks noGrp="1" noChangeArrowheads="1"/>
          </p:cNvSpPr>
          <p:nvPr>
            <p:ph type="sldNum"/>
          </p:nvPr>
        </p:nvSpPr>
        <p:spPr>
          <a:ln/>
        </p:spPr>
        <p:txBody>
          <a:bodyPr/>
          <a:lstStyle/>
          <a:p>
            <a:fld id="{5A05E5CC-D898-D545-A8B0-7F8C77DF29DD}" type="slidenum">
              <a:rPr lang="en-US" altLang="en-US"/>
              <a:pPr/>
              <a:t>182</a:t>
            </a:fld>
            <a:endParaRPr lang="en-US" altLang="en-US"/>
          </a:p>
        </p:txBody>
      </p:sp>
      <p:sp>
        <p:nvSpPr>
          <p:cNvPr id="222209" name="Text Box 1">
            <a:extLst>
              <a:ext uri="{FF2B5EF4-FFF2-40B4-BE49-F238E27FC236}">
                <a16:creationId xmlns:a16="http://schemas.microsoft.com/office/drawing/2014/main" id="{BC9D0C8B-D53F-5947-9A88-FF7393CA2B1B}"/>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2210" name="Text Box 2">
            <a:extLst>
              <a:ext uri="{FF2B5EF4-FFF2-40B4-BE49-F238E27FC236}">
                <a16:creationId xmlns:a16="http://schemas.microsoft.com/office/drawing/2014/main" id="{487C4D16-0DA3-FB4E-873A-E8DCC0C7773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CC1FF74-DAEA-D745-93AB-86081FFE5F35}"/>
              </a:ext>
            </a:extLst>
          </p:cNvPr>
          <p:cNvSpPr>
            <a:spLocks noGrp="1" noChangeArrowheads="1"/>
          </p:cNvSpPr>
          <p:nvPr>
            <p:ph type="sldNum"/>
          </p:nvPr>
        </p:nvSpPr>
        <p:spPr>
          <a:ln/>
        </p:spPr>
        <p:txBody>
          <a:bodyPr/>
          <a:lstStyle/>
          <a:p>
            <a:fld id="{C80736ED-E8CC-2B41-A9DA-CEE3DEB6D1BA}" type="slidenum">
              <a:rPr lang="en-US" altLang="en-US"/>
              <a:pPr/>
              <a:t>183</a:t>
            </a:fld>
            <a:endParaRPr lang="en-US" altLang="en-US"/>
          </a:p>
        </p:txBody>
      </p:sp>
      <p:sp>
        <p:nvSpPr>
          <p:cNvPr id="227329" name="Text Box 1">
            <a:extLst>
              <a:ext uri="{FF2B5EF4-FFF2-40B4-BE49-F238E27FC236}">
                <a16:creationId xmlns:a16="http://schemas.microsoft.com/office/drawing/2014/main" id="{82257857-0CE1-2C45-8CDB-12DBC36CAB2E}"/>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7330" name="Text Box 2">
            <a:extLst>
              <a:ext uri="{FF2B5EF4-FFF2-40B4-BE49-F238E27FC236}">
                <a16:creationId xmlns:a16="http://schemas.microsoft.com/office/drawing/2014/main" id="{746D09CF-0F2C-B444-9CEF-E88367870B18}"/>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F18B74-DA90-834F-B6CC-930FA682A73C}"/>
              </a:ext>
            </a:extLst>
          </p:cNvPr>
          <p:cNvSpPr>
            <a:spLocks noGrp="1" noChangeArrowheads="1"/>
          </p:cNvSpPr>
          <p:nvPr>
            <p:ph type="sldNum"/>
          </p:nvPr>
        </p:nvSpPr>
        <p:spPr>
          <a:ln/>
        </p:spPr>
        <p:txBody>
          <a:bodyPr/>
          <a:lstStyle/>
          <a:p>
            <a:fld id="{D2F2D8B5-3C26-9044-85B6-28C83BB9CDC6}" type="slidenum">
              <a:rPr lang="en-US" altLang="en-US"/>
              <a:pPr/>
              <a:t>186</a:t>
            </a:fld>
            <a:endParaRPr lang="en-US" altLang="en-US"/>
          </a:p>
        </p:txBody>
      </p:sp>
      <p:sp>
        <p:nvSpPr>
          <p:cNvPr id="230401" name="Text Box 1">
            <a:extLst>
              <a:ext uri="{FF2B5EF4-FFF2-40B4-BE49-F238E27FC236}">
                <a16:creationId xmlns:a16="http://schemas.microsoft.com/office/drawing/2014/main" id="{EC59A577-6B47-3F40-9842-048BFBC43781}"/>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0402" name="Text Box 2">
            <a:extLst>
              <a:ext uri="{FF2B5EF4-FFF2-40B4-BE49-F238E27FC236}">
                <a16:creationId xmlns:a16="http://schemas.microsoft.com/office/drawing/2014/main" id="{1D977BC6-0B41-3C46-A634-DCD8C420A3F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4EA062-A6C9-0A41-BE1D-129A7C07B890}"/>
              </a:ext>
            </a:extLst>
          </p:cNvPr>
          <p:cNvSpPr>
            <a:spLocks noGrp="1" noChangeArrowheads="1"/>
          </p:cNvSpPr>
          <p:nvPr>
            <p:ph type="sldNum"/>
          </p:nvPr>
        </p:nvSpPr>
        <p:spPr>
          <a:ln/>
        </p:spPr>
        <p:txBody>
          <a:bodyPr/>
          <a:lstStyle/>
          <a:p>
            <a:fld id="{5B89563C-1864-7748-BFB0-4857E6C1E9DE}" type="slidenum">
              <a:rPr lang="en-US" altLang="en-US"/>
              <a:pPr/>
              <a:t>20</a:t>
            </a:fld>
            <a:endParaRPr lang="en-US" altLang="en-US"/>
          </a:p>
        </p:txBody>
      </p:sp>
      <p:sp>
        <p:nvSpPr>
          <p:cNvPr id="64513" name="Text Box 1">
            <a:extLst>
              <a:ext uri="{FF2B5EF4-FFF2-40B4-BE49-F238E27FC236}">
                <a16:creationId xmlns:a16="http://schemas.microsoft.com/office/drawing/2014/main" id="{D6E313B1-9477-3142-A698-BE8AAEAC6ED3}"/>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Text Box 2">
            <a:extLst>
              <a:ext uri="{FF2B5EF4-FFF2-40B4-BE49-F238E27FC236}">
                <a16:creationId xmlns:a16="http://schemas.microsoft.com/office/drawing/2014/main" id="{FB272DCF-24F9-F44B-9060-E66D86F0F5B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4510756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9230E4-2B4D-AD4C-953E-31C40885D0D5}"/>
              </a:ext>
            </a:extLst>
          </p:cNvPr>
          <p:cNvSpPr>
            <a:spLocks noGrp="1" noChangeArrowheads="1"/>
          </p:cNvSpPr>
          <p:nvPr>
            <p:ph type="sldNum"/>
          </p:nvPr>
        </p:nvSpPr>
        <p:spPr>
          <a:ln/>
        </p:spPr>
        <p:txBody>
          <a:bodyPr/>
          <a:lstStyle/>
          <a:p>
            <a:fld id="{CC004EBA-DC10-824F-A118-C6AAB710E937}" type="slidenum">
              <a:rPr lang="en-US" altLang="en-US"/>
              <a:pPr/>
              <a:t>192</a:t>
            </a:fld>
            <a:endParaRPr lang="en-US" altLang="en-US"/>
          </a:p>
        </p:txBody>
      </p:sp>
      <p:sp>
        <p:nvSpPr>
          <p:cNvPr id="142337" name="Text Box 1">
            <a:extLst>
              <a:ext uri="{FF2B5EF4-FFF2-40B4-BE49-F238E27FC236}">
                <a16:creationId xmlns:a16="http://schemas.microsoft.com/office/drawing/2014/main" id="{17C0E2C2-663A-1C45-88B4-B0D4F633FC26}"/>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2338" name="Text Box 2">
            <a:extLst>
              <a:ext uri="{FF2B5EF4-FFF2-40B4-BE49-F238E27FC236}">
                <a16:creationId xmlns:a16="http://schemas.microsoft.com/office/drawing/2014/main" id="{BA519D99-E8CA-DA49-941C-D4984A6B9BB9}"/>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20739215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0EF109-7972-A04E-A958-93FC6B40FF52}"/>
              </a:ext>
            </a:extLst>
          </p:cNvPr>
          <p:cNvSpPr>
            <a:spLocks noGrp="1" noChangeArrowheads="1"/>
          </p:cNvSpPr>
          <p:nvPr>
            <p:ph type="sldNum"/>
          </p:nvPr>
        </p:nvSpPr>
        <p:spPr>
          <a:ln/>
        </p:spPr>
        <p:txBody>
          <a:bodyPr/>
          <a:lstStyle/>
          <a:p>
            <a:fld id="{164F03DA-B41A-4C40-8BB6-654555C1955E}" type="slidenum">
              <a:rPr lang="en-US" altLang="en-US"/>
              <a:pPr/>
              <a:t>210</a:t>
            </a:fld>
            <a:endParaRPr lang="en-US" altLang="en-US"/>
          </a:p>
        </p:txBody>
      </p:sp>
      <p:sp>
        <p:nvSpPr>
          <p:cNvPr id="260097" name="Text Box 1">
            <a:extLst>
              <a:ext uri="{FF2B5EF4-FFF2-40B4-BE49-F238E27FC236}">
                <a16:creationId xmlns:a16="http://schemas.microsoft.com/office/drawing/2014/main" id="{3FE12C4F-B5A1-FD4B-A18B-2E3F7999FE49}"/>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0098" name="Text Box 2">
            <a:extLst>
              <a:ext uri="{FF2B5EF4-FFF2-40B4-BE49-F238E27FC236}">
                <a16:creationId xmlns:a16="http://schemas.microsoft.com/office/drawing/2014/main" id="{C37C7DB1-2F8F-0D49-AE8E-28214C16556F}"/>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866612-F388-0841-B8EE-CE04F73CDC01}"/>
              </a:ext>
            </a:extLst>
          </p:cNvPr>
          <p:cNvSpPr>
            <a:spLocks noGrp="1" noChangeArrowheads="1"/>
          </p:cNvSpPr>
          <p:nvPr>
            <p:ph type="sldNum"/>
          </p:nvPr>
        </p:nvSpPr>
        <p:spPr>
          <a:ln/>
        </p:spPr>
        <p:txBody>
          <a:bodyPr/>
          <a:lstStyle/>
          <a:p>
            <a:fld id="{3A8329CB-DE51-904C-9A1A-B001FC1FBB82}" type="slidenum">
              <a:rPr lang="en-US" altLang="en-US"/>
              <a:pPr/>
              <a:t>215</a:t>
            </a:fld>
            <a:endParaRPr lang="en-US" altLang="en-US"/>
          </a:p>
        </p:txBody>
      </p:sp>
      <p:sp>
        <p:nvSpPr>
          <p:cNvPr id="264193" name="Text Box 1">
            <a:extLst>
              <a:ext uri="{FF2B5EF4-FFF2-40B4-BE49-F238E27FC236}">
                <a16:creationId xmlns:a16="http://schemas.microsoft.com/office/drawing/2014/main" id="{910DE288-7B6A-144A-9EBD-F4F1908F9B96}"/>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4194" name="Text Box 2">
            <a:extLst>
              <a:ext uri="{FF2B5EF4-FFF2-40B4-BE49-F238E27FC236}">
                <a16:creationId xmlns:a16="http://schemas.microsoft.com/office/drawing/2014/main" id="{F1BCA45C-E342-8D46-8131-B6A2412B3804}"/>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p:nvPr>
        </p:nvSpPr>
        <p:spPr>
          <a:xfrm>
            <a:off x="4398963" y="9555163"/>
            <a:ext cx="3371850" cy="501650"/>
          </a:xfrm>
          <a:prstGeom prst="rect">
            <a:avLst/>
          </a:prstGeom>
          <a:ln/>
        </p:spPr>
        <p:txBody>
          <a:bodyPr/>
          <a:lstStyle/>
          <a:p>
            <a:fld id="{83CC80CE-BE3A-B849-AFA3-E96C70043F90}" type="slidenum">
              <a:rPr lang="en-US" altLang="en-US"/>
              <a:pPr/>
              <a:t>240</a:t>
            </a:fld>
            <a:endParaRPr lang="en-US" altLang="en-US"/>
          </a:p>
        </p:txBody>
      </p:sp>
      <p:sp>
        <p:nvSpPr>
          <p:cNvPr id="117761"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17762"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83374496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p:nvPr>
        </p:nvSpPr>
        <p:spPr>
          <a:xfrm>
            <a:off x="4398963" y="9555163"/>
            <a:ext cx="3371850" cy="501650"/>
          </a:xfrm>
          <a:prstGeom prst="rect">
            <a:avLst/>
          </a:prstGeom>
          <a:ln/>
        </p:spPr>
        <p:txBody>
          <a:bodyPr/>
          <a:lstStyle/>
          <a:p>
            <a:fld id="{C3E4B083-791F-894B-B895-8F47428124FA}" type="slidenum">
              <a:rPr lang="en-US" altLang="en-US"/>
              <a:pPr/>
              <a:t>241</a:t>
            </a:fld>
            <a:endParaRPr lang="en-US" altLang="en-US"/>
          </a:p>
        </p:txBody>
      </p:sp>
      <p:sp>
        <p:nvSpPr>
          <p:cNvPr id="118785"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18786"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70643205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p:nvPr>
        </p:nvSpPr>
        <p:spPr>
          <a:xfrm>
            <a:off x="4398963" y="9555163"/>
            <a:ext cx="3371850" cy="501650"/>
          </a:xfrm>
          <a:prstGeom prst="rect">
            <a:avLst/>
          </a:prstGeom>
          <a:ln/>
        </p:spPr>
        <p:txBody>
          <a:bodyPr/>
          <a:lstStyle/>
          <a:p>
            <a:fld id="{E29560FC-A9C9-1640-89E8-84105D349C75}" type="slidenum">
              <a:rPr lang="en-US" altLang="en-US"/>
              <a:pPr/>
              <a:t>242</a:t>
            </a:fld>
            <a:endParaRPr lang="en-US" altLang="en-US"/>
          </a:p>
        </p:txBody>
      </p:sp>
      <p:sp>
        <p:nvSpPr>
          <p:cNvPr id="119809"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19810"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40385489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p:nvPr>
        </p:nvSpPr>
        <p:spPr>
          <a:xfrm>
            <a:off x="4398963" y="9555163"/>
            <a:ext cx="3371850" cy="501650"/>
          </a:xfrm>
          <a:prstGeom prst="rect">
            <a:avLst/>
          </a:prstGeom>
          <a:ln/>
        </p:spPr>
        <p:txBody>
          <a:bodyPr/>
          <a:lstStyle/>
          <a:p>
            <a:fld id="{97F47829-2FC3-F843-8B2C-A642E82DDBC4}" type="slidenum">
              <a:rPr lang="en-US" altLang="en-US"/>
              <a:pPr/>
              <a:t>243</a:t>
            </a:fld>
            <a:endParaRPr lang="en-US" altLang="en-US"/>
          </a:p>
        </p:txBody>
      </p:sp>
      <p:sp>
        <p:nvSpPr>
          <p:cNvPr id="120833"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20834"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8929487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p:nvPr>
        </p:nvSpPr>
        <p:spPr>
          <a:xfrm>
            <a:off x="4398963" y="9555163"/>
            <a:ext cx="3371850" cy="501650"/>
          </a:xfrm>
          <a:prstGeom prst="rect">
            <a:avLst/>
          </a:prstGeom>
          <a:ln/>
        </p:spPr>
        <p:txBody>
          <a:bodyPr/>
          <a:lstStyle/>
          <a:p>
            <a:fld id="{3D80A924-8546-5045-8BB4-041546BCCFBD}" type="slidenum">
              <a:rPr lang="en-US" altLang="en-US"/>
              <a:pPr/>
              <a:t>244</a:t>
            </a:fld>
            <a:endParaRPr lang="en-US" altLang="en-US"/>
          </a:p>
        </p:txBody>
      </p:sp>
      <p:sp>
        <p:nvSpPr>
          <p:cNvPr id="121857"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21858"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60849064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p:nvPr>
        </p:nvSpPr>
        <p:spPr>
          <a:xfrm>
            <a:off x="4398963" y="9555163"/>
            <a:ext cx="3371850" cy="501650"/>
          </a:xfrm>
          <a:prstGeom prst="rect">
            <a:avLst/>
          </a:prstGeom>
          <a:ln/>
        </p:spPr>
        <p:txBody>
          <a:bodyPr/>
          <a:lstStyle/>
          <a:p>
            <a:fld id="{399DEF92-B943-7B42-A6F3-88735047BAF0}" type="slidenum">
              <a:rPr lang="en-US" altLang="en-US"/>
              <a:pPr/>
              <a:t>245</a:t>
            </a:fld>
            <a:endParaRPr lang="en-US" altLang="en-US"/>
          </a:p>
        </p:txBody>
      </p:sp>
      <p:sp>
        <p:nvSpPr>
          <p:cNvPr id="122881"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22882"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68022636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CA12E03-02AE-4B47-8182-C4E1B53009B1}"/>
              </a:ext>
            </a:extLst>
          </p:cNvPr>
          <p:cNvSpPr>
            <a:spLocks noGrp="1" noChangeArrowheads="1"/>
          </p:cNvSpPr>
          <p:nvPr>
            <p:ph type="sldNum"/>
          </p:nvPr>
        </p:nvSpPr>
        <p:spPr>
          <a:ln/>
        </p:spPr>
        <p:txBody>
          <a:bodyPr/>
          <a:lstStyle/>
          <a:p>
            <a:fld id="{4FE2C833-1887-6740-AB51-C5BC57A40127}" type="slidenum">
              <a:rPr lang="en-US" altLang="en-US"/>
              <a:pPr/>
              <a:t>258</a:t>
            </a:fld>
            <a:endParaRPr lang="en-US" altLang="en-US"/>
          </a:p>
        </p:txBody>
      </p:sp>
      <p:sp>
        <p:nvSpPr>
          <p:cNvPr id="154625" name="Text Box 1">
            <a:extLst>
              <a:ext uri="{FF2B5EF4-FFF2-40B4-BE49-F238E27FC236}">
                <a16:creationId xmlns:a16="http://schemas.microsoft.com/office/drawing/2014/main" id="{49E4C838-BB11-EA45-A11A-EA9F9A9A5E0C}"/>
              </a:ext>
            </a:extLst>
          </p:cNvPr>
          <p:cNvSpPr txBox="1">
            <a:spLocks noGrp="1" noRot="1" noChangeAspect="1" noChangeArrowheads="1"/>
          </p:cNvSpPr>
          <p:nvPr>
            <p:ph type="sldImg"/>
          </p:nvPr>
        </p:nvSpPr>
        <p:spPr bwMode="auto">
          <a:xfrm>
            <a:off x="1106488" y="801688"/>
            <a:ext cx="5345112"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4626" name="Text Box 2">
            <a:extLst>
              <a:ext uri="{FF2B5EF4-FFF2-40B4-BE49-F238E27FC236}">
                <a16:creationId xmlns:a16="http://schemas.microsoft.com/office/drawing/2014/main" id="{8FCC0D86-E87F-514F-8F68-B6D875EDCF2F}"/>
              </a:ext>
            </a:extLst>
          </p:cNvPr>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37829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12107A8D-4BBC-114F-BD8F-4543754C9C3C}"/>
              </a:ext>
            </a:extLst>
          </p:cNvPr>
          <p:cNvSpPr txBox="1">
            <a:spLocks noGrp="1"/>
          </p:cNvSpPr>
          <p:nvPr>
            <p:ph type="sldNum" sz="quarter" idx="5"/>
          </p:nvPr>
        </p:nvSpPr>
        <p:spPr>
          <a:ln/>
        </p:spPr>
        <p:txBody>
          <a:bodyPr lIns="0" tIns="0" rIns="0" bIns="0" anchor="b" anchorCtr="0">
            <a:noAutofit/>
          </a:bodyPr>
          <a:lstStyle/>
          <a:p>
            <a:pPr lvl="0"/>
            <a:fld id="{5B53E46F-F158-094C-B21B-33A9F62C0A7C}" type="slidenum">
              <a:t>21</a:t>
            </a:fld>
            <a:endParaRPr lang="en-US"/>
          </a:p>
        </p:txBody>
      </p:sp>
      <p:sp>
        <p:nvSpPr>
          <p:cNvPr id="2" name="Slide Number Placeholder 6">
            <a:extLst>
              <a:ext uri="{FF2B5EF4-FFF2-40B4-BE49-F238E27FC236}">
                <a16:creationId xmlns:a16="http://schemas.microsoft.com/office/drawing/2014/main" id="{D9173019-4392-E943-88E4-4B96C6E872D0}"/>
              </a:ext>
            </a:extLst>
          </p:cNvPr>
          <p:cNvSpPr/>
          <p:nvPr/>
        </p:nvSpPr>
        <p:spPr>
          <a:xfrm>
            <a:off x="4398840" y="9555120"/>
            <a:ext cx="3372120" cy="5018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square" lIns="0" tIns="0" rIns="0" bIns="0" anchor="b" anchorCtr="0" compatLnSpc="1">
            <a:noAutofit/>
          </a:bodyPr>
          <a:lstStyle/>
          <a:p>
            <a:pPr marL="0" marR="0" lvl="0" indent="0" algn="r" hangingPunct="0">
              <a:lnSpc>
                <a:spcPct val="93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9DAD6CBD-2C5B-E949-A458-7C6AAAFFC9C7}" type="slidenum">
              <a:t>21</a:t>
            </a:fld>
            <a:endParaRPr lang="en-US" sz="1400" b="0" i="0" u="none" strike="noStrike" cap="none" baseline="0">
              <a:ln>
                <a:noFill/>
              </a:ln>
              <a:solidFill>
                <a:srgbClr val="000000"/>
              </a:solidFill>
              <a:latin typeface="Times New Roman" pitchFamily="2"/>
              <a:ea typeface="ＭＳ Ｐゴシック" pitchFamily="2"/>
              <a:cs typeface="ＭＳ Ｐゴシック" pitchFamily="2"/>
            </a:endParaRPr>
          </a:p>
        </p:txBody>
      </p:sp>
      <p:sp>
        <p:nvSpPr>
          <p:cNvPr id="3" name="Slide Image Placeholder 2">
            <a:extLst>
              <a:ext uri="{FF2B5EF4-FFF2-40B4-BE49-F238E27FC236}">
                <a16:creationId xmlns:a16="http://schemas.microsoft.com/office/drawing/2014/main" id="{26DA173F-DC1D-EE45-9B3F-EDB2EC2E3DE3}"/>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4" name="TextBox 3">
            <a:extLst>
              <a:ext uri="{FF2B5EF4-FFF2-40B4-BE49-F238E27FC236}">
                <a16:creationId xmlns:a16="http://schemas.microsoft.com/office/drawing/2014/main" id="{FC4F4F06-D6A6-644F-90CE-7CDEF7B8D7ED}"/>
              </a:ext>
            </a:extLst>
          </p:cNvPr>
          <p:cNvSpPr txBox="1"/>
          <p:nvPr/>
        </p:nvSpPr>
        <p:spPr>
          <a:xfrm>
            <a:off x="777600" y="4776840"/>
            <a:ext cx="6218280" cy="4525920"/>
          </a:xfrm>
          <a:prstGeom prst="rect">
            <a:avLst/>
          </a:prstGeom>
          <a:noFill/>
          <a:ln>
            <a:noFill/>
          </a:ln>
        </p:spPr>
        <p:txBody>
          <a:bodyPr wrap="none" lIns="0" tIns="0" rIns="0" bIns="0" anchor="ctr" anchorCtr="0">
            <a:noAutofit/>
          </a:bodyPr>
          <a:lstStyle/>
          <a:p>
            <a:pPr marL="216000" marR="0" lvl="0" indent="-216000" hangingPunct="0">
              <a:buNone/>
              <a:tabLst/>
            </a:pPr>
            <a:endParaRPr lang="en-US" sz="2000" b="0" i="0" u="none" strike="noStrike" kern="1200" cap="none">
              <a:ln>
                <a:noFill/>
              </a:ln>
              <a:highlight>
                <a:scrgbClr r="0" g="0" b="0">
                  <a:alpha val="0"/>
                </a:scrgbClr>
              </a:highlight>
              <a:latin typeface="Liberation Sans" pitchFamily="18"/>
              <a:ea typeface="Noto Sans CJK SC Regular" pitchFamily="2"/>
              <a:cs typeface="FreeSans" pitchFamily="2"/>
            </a:endParaRPr>
          </a:p>
        </p:txBody>
      </p:sp>
    </p:spTree>
    <p:extLst>
      <p:ext uri="{BB962C8B-B14F-4D97-AF65-F5344CB8AC3E}">
        <p14:creationId xmlns:p14="http://schemas.microsoft.com/office/powerpoint/2010/main" val="147684469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06F7475-4D4B-D542-A173-9E2E3BD2B946}"/>
              </a:ext>
            </a:extLst>
          </p:cNvPr>
          <p:cNvSpPr>
            <a:spLocks noGrp="1" noChangeArrowheads="1"/>
          </p:cNvSpPr>
          <p:nvPr>
            <p:ph type="sldNum"/>
          </p:nvPr>
        </p:nvSpPr>
        <p:spPr>
          <a:ln/>
        </p:spPr>
        <p:txBody>
          <a:bodyPr/>
          <a:lstStyle/>
          <a:p>
            <a:fld id="{48EE9033-E0F9-EA40-9BA3-4B105F8CDE5F}" type="slidenum">
              <a:rPr lang="en-US" altLang="en-US"/>
              <a:pPr/>
              <a:t>259</a:t>
            </a:fld>
            <a:endParaRPr lang="en-US" altLang="en-US"/>
          </a:p>
        </p:txBody>
      </p:sp>
      <p:sp>
        <p:nvSpPr>
          <p:cNvPr id="155649" name="Text Box 1">
            <a:extLst>
              <a:ext uri="{FF2B5EF4-FFF2-40B4-BE49-F238E27FC236}">
                <a16:creationId xmlns:a16="http://schemas.microsoft.com/office/drawing/2014/main" id="{C73DE6B6-17A0-6644-A20D-2584F05DFF1D}"/>
              </a:ext>
            </a:extLst>
          </p:cNvPr>
          <p:cNvSpPr txBox="1">
            <a:spLocks noGrp="1" noRot="1" noChangeAspect="1" noChangeArrowheads="1"/>
          </p:cNvSpPr>
          <p:nvPr>
            <p:ph type="sldImg"/>
          </p:nvPr>
        </p:nvSpPr>
        <p:spPr bwMode="auto">
          <a:xfrm>
            <a:off x="1106488" y="801688"/>
            <a:ext cx="5345112"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0" name="Text Box 2">
            <a:extLst>
              <a:ext uri="{FF2B5EF4-FFF2-40B4-BE49-F238E27FC236}">
                <a16:creationId xmlns:a16="http://schemas.microsoft.com/office/drawing/2014/main" id="{99BBB52F-9DE4-EF4D-A49E-17CA11158509}"/>
              </a:ext>
            </a:extLst>
          </p:cNvPr>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07826608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8A4B468-7FEB-904A-98D7-AE7BD5572819}"/>
              </a:ext>
            </a:extLst>
          </p:cNvPr>
          <p:cNvSpPr>
            <a:spLocks noGrp="1" noChangeArrowheads="1"/>
          </p:cNvSpPr>
          <p:nvPr>
            <p:ph type="sldNum"/>
          </p:nvPr>
        </p:nvSpPr>
        <p:spPr>
          <a:ln/>
        </p:spPr>
        <p:txBody>
          <a:bodyPr/>
          <a:lstStyle/>
          <a:p>
            <a:fld id="{0DCC1A07-DA3D-6440-8242-BE4BD799B615}" type="slidenum">
              <a:rPr lang="en-US" altLang="en-US"/>
              <a:pPr/>
              <a:t>260</a:t>
            </a:fld>
            <a:endParaRPr lang="en-US" altLang="en-US"/>
          </a:p>
        </p:txBody>
      </p:sp>
      <p:sp>
        <p:nvSpPr>
          <p:cNvPr id="168961" name="Text Box 1">
            <a:extLst>
              <a:ext uri="{FF2B5EF4-FFF2-40B4-BE49-F238E27FC236}">
                <a16:creationId xmlns:a16="http://schemas.microsoft.com/office/drawing/2014/main" id="{8E9850CE-055F-A149-9D02-1AD38633446A}"/>
              </a:ext>
            </a:extLst>
          </p:cNvPr>
          <p:cNvSpPr txBox="1">
            <a:spLocks noGrp="1" noRot="1" noChangeAspect="1" noChangeArrowheads="1"/>
          </p:cNvSpPr>
          <p:nvPr>
            <p:ph type="sldImg"/>
          </p:nvPr>
        </p:nvSpPr>
        <p:spPr bwMode="auto">
          <a:xfrm>
            <a:off x="1106488" y="801688"/>
            <a:ext cx="5345112"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8962" name="Text Box 2">
            <a:extLst>
              <a:ext uri="{FF2B5EF4-FFF2-40B4-BE49-F238E27FC236}">
                <a16:creationId xmlns:a16="http://schemas.microsoft.com/office/drawing/2014/main" id="{43CB20C4-6E80-2A4F-911A-EB3D82D74F01}"/>
              </a:ext>
            </a:extLst>
          </p:cNvPr>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59434705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7CDAAE6-CEBB-9E4F-A8DC-5965E64A1EB8}"/>
              </a:ext>
            </a:extLst>
          </p:cNvPr>
          <p:cNvSpPr>
            <a:spLocks noGrp="1" noChangeArrowheads="1"/>
          </p:cNvSpPr>
          <p:nvPr>
            <p:ph type="sldNum"/>
          </p:nvPr>
        </p:nvSpPr>
        <p:spPr>
          <a:ln/>
        </p:spPr>
        <p:txBody>
          <a:bodyPr/>
          <a:lstStyle/>
          <a:p>
            <a:fld id="{FA4ADA77-14DD-A04F-890B-2FB99143C379}" type="slidenum">
              <a:rPr lang="en-US" altLang="en-US"/>
              <a:pPr/>
              <a:t>261</a:t>
            </a:fld>
            <a:endParaRPr lang="en-US" altLang="en-US"/>
          </a:p>
        </p:txBody>
      </p:sp>
      <p:sp>
        <p:nvSpPr>
          <p:cNvPr id="169985" name="Text Box 1">
            <a:extLst>
              <a:ext uri="{FF2B5EF4-FFF2-40B4-BE49-F238E27FC236}">
                <a16:creationId xmlns:a16="http://schemas.microsoft.com/office/drawing/2014/main" id="{A1DB7C61-35CB-E74D-B2D6-475AFB338131}"/>
              </a:ext>
            </a:extLst>
          </p:cNvPr>
          <p:cNvSpPr txBox="1">
            <a:spLocks noGrp="1" noRot="1" noChangeAspect="1" noChangeArrowheads="1"/>
          </p:cNvSpPr>
          <p:nvPr>
            <p:ph type="sldImg"/>
          </p:nvPr>
        </p:nvSpPr>
        <p:spPr bwMode="auto">
          <a:xfrm>
            <a:off x="1106488" y="801688"/>
            <a:ext cx="5345112"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9986" name="Text Box 2">
            <a:extLst>
              <a:ext uri="{FF2B5EF4-FFF2-40B4-BE49-F238E27FC236}">
                <a16:creationId xmlns:a16="http://schemas.microsoft.com/office/drawing/2014/main" id="{70BE5DCC-848C-A44A-8DDE-D6EAA9135BB7}"/>
              </a:ext>
            </a:extLst>
          </p:cNvPr>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98392001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E0A9027-33B7-FC4C-BEF3-B2E02FCF2AE4}"/>
              </a:ext>
            </a:extLst>
          </p:cNvPr>
          <p:cNvSpPr>
            <a:spLocks noGrp="1" noChangeArrowheads="1"/>
          </p:cNvSpPr>
          <p:nvPr>
            <p:ph type="sldNum"/>
          </p:nvPr>
        </p:nvSpPr>
        <p:spPr>
          <a:ln/>
        </p:spPr>
        <p:txBody>
          <a:bodyPr/>
          <a:lstStyle/>
          <a:p>
            <a:fld id="{60044582-D728-2544-A202-9516BB52764E}" type="slidenum">
              <a:rPr lang="en-US" altLang="en-US"/>
              <a:pPr/>
              <a:t>262</a:t>
            </a:fld>
            <a:endParaRPr lang="en-US" altLang="en-US"/>
          </a:p>
        </p:txBody>
      </p:sp>
      <p:sp>
        <p:nvSpPr>
          <p:cNvPr id="172033" name="Text Box 1">
            <a:extLst>
              <a:ext uri="{FF2B5EF4-FFF2-40B4-BE49-F238E27FC236}">
                <a16:creationId xmlns:a16="http://schemas.microsoft.com/office/drawing/2014/main" id="{945B2C62-EFDF-C343-8C94-06671A517A24}"/>
              </a:ext>
            </a:extLst>
          </p:cNvPr>
          <p:cNvSpPr txBox="1">
            <a:spLocks noGrp="1" noRot="1" noChangeAspect="1" noChangeArrowheads="1"/>
          </p:cNvSpPr>
          <p:nvPr>
            <p:ph type="sldImg"/>
          </p:nvPr>
        </p:nvSpPr>
        <p:spPr bwMode="auto">
          <a:xfrm>
            <a:off x="1106488" y="801688"/>
            <a:ext cx="5345112"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2034" name="Text Box 2">
            <a:extLst>
              <a:ext uri="{FF2B5EF4-FFF2-40B4-BE49-F238E27FC236}">
                <a16:creationId xmlns:a16="http://schemas.microsoft.com/office/drawing/2014/main" id="{73163A19-9A6C-8945-974F-A2E4E9D025D6}"/>
              </a:ext>
            </a:extLst>
          </p:cNvPr>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50286717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14914C8-3A74-B448-A72B-0BE6AAEAC9F5}"/>
              </a:ext>
            </a:extLst>
          </p:cNvPr>
          <p:cNvSpPr>
            <a:spLocks noGrp="1" noChangeArrowheads="1"/>
          </p:cNvSpPr>
          <p:nvPr>
            <p:ph type="sldNum"/>
          </p:nvPr>
        </p:nvSpPr>
        <p:spPr>
          <a:ln/>
        </p:spPr>
        <p:txBody>
          <a:bodyPr/>
          <a:lstStyle/>
          <a:p>
            <a:fld id="{6731B552-9BF7-4944-8C8A-98A849E4C929}" type="slidenum">
              <a:rPr lang="en-US" altLang="en-US"/>
              <a:pPr/>
              <a:t>263</a:t>
            </a:fld>
            <a:endParaRPr lang="en-US" altLang="en-US"/>
          </a:p>
        </p:txBody>
      </p:sp>
      <p:sp>
        <p:nvSpPr>
          <p:cNvPr id="173057" name="Text Box 1">
            <a:extLst>
              <a:ext uri="{FF2B5EF4-FFF2-40B4-BE49-F238E27FC236}">
                <a16:creationId xmlns:a16="http://schemas.microsoft.com/office/drawing/2014/main" id="{B1DA4B7D-03D6-FA40-BDD1-AAC614E4676F}"/>
              </a:ext>
            </a:extLst>
          </p:cNvPr>
          <p:cNvSpPr txBox="1">
            <a:spLocks noGrp="1" noRot="1" noChangeAspect="1" noChangeArrowheads="1"/>
          </p:cNvSpPr>
          <p:nvPr>
            <p:ph type="sldImg"/>
          </p:nvPr>
        </p:nvSpPr>
        <p:spPr bwMode="auto">
          <a:xfrm>
            <a:off x="1106488" y="801688"/>
            <a:ext cx="5345112"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3058" name="Text Box 2">
            <a:extLst>
              <a:ext uri="{FF2B5EF4-FFF2-40B4-BE49-F238E27FC236}">
                <a16:creationId xmlns:a16="http://schemas.microsoft.com/office/drawing/2014/main" id="{C0C87123-4FBB-FB42-9115-76E18488D8B9}"/>
              </a:ext>
            </a:extLst>
          </p:cNvPr>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27519375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73B044F-CAA3-9F4A-9050-53ABA63BCE6B}"/>
              </a:ext>
            </a:extLst>
          </p:cNvPr>
          <p:cNvSpPr>
            <a:spLocks noGrp="1" noChangeArrowheads="1"/>
          </p:cNvSpPr>
          <p:nvPr>
            <p:ph type="sldNum"/>
          </p:nvPr>
        </p:nvSpPr>
        <p:spPr>
          <a:ln/>
        </p:spPr>
        <p:txBody>
          <a:bodyPr/>
          <a:lstStyle/>
          <a:p>
            <a:fld id="{262A1C34-CC14-B248-9592-02EA43129A55}" type="slidenum">
              <a:rPr lang="en-US" altLang="en-US"/>
              <a:pPr/>
              <a:t>264</a:t>
            </a:fld>
            <a:endParaRPr lang="en-US" altLang="en-US"/>
          </a:p>
        </p:txBody>
      </p:sp>
      <p:sp>
        <p:nvSpPr>
          <p:cNvPr id="174081" name="Text Box 1">
            <a:extLst>
              <a:ext uri="{FF2B5EF4-FFF2-40B4-BE49-F238E27FC236}">
                <a16:creationId xmlns:a16="http://schemas.microsoft.com/office/drawing/2014/main" id="{79760D83-79AC-234E-9501-1BE1E82D7550}"/>
              </a:ext>
            </a:extLst>
          </p:cNvPr>
          <p:cNvSpPr txBox="1">
            <a:spLocks noGrp="1" noRot="1" noChangeAspect="1" noChangeArrowheads="1"/>
          </p:cNvSpPr>
          <p:nvPr>
            <p:ph type="sldImg"/>
          </p:nvPr>
        </p:nvSpPr>
        <p:spPr bwMode="auto">
          <a:xfrm>
            <a:off x="1106488" y="801688"/>
            <a:ext cx="5345112"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082" name="Text Box 2">
            <a:extLst>
              <a:ext uri="{FF2B5EF4-FFF2-40B4-BE49-F238E27FC236}">
                <a16:creationId xmlns:a16="http://schemas.microsoft.com/office/drawing/2014/main" id="{60211530-419E-BD4D-BEFE-200D0BF09EDA}"/>
              </a:ext>
            </a:extLst>
          </p:cNvPr>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57795299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09D9AA0-96AF-1244-B368-9A55A1FBB750}"/>
              </a:ext>
            </a:extLst>
          </p:cNvPr>
          <p:cNvSpPr>
            <a:spLocks noGrp="1" noChangeArrowheads="1"/>
          </p:cNvSpPr>
          <p:nvPr>
            <p:ph type="sldNum"/>
          </p:nvPr>
        </p:nvSpPr>
        <p:spPr>
          <a:ln/>
        </p:spPr>
        <p:txBody>
          <a:bodyPr/>
          <a:lstStyle/>
          <a:p>
            <a:fld id="{06389F91-D6EE-D445-8FD4-FD996711E765}" type="slidenum">
              <a:rPr lang="en-US" altLang="en-US"/>
              <a:pPr/>
              <a:t>265</a:t>
            </a:fld>
            <a:endParaRPr lang="en-US" altLang="en-US"/>
          </a:p>
        </p:txBody>
      </p:sp>
      <p:sp>
        <p:nvSpPr>
          <p:cNvPr id="175105" name="Text Box 1">
            <a:extLst>
              <a:ext uri="{FF2B5EF4-FFF2-40B4-BE49-F238E27FC236}">
                <a16:creationId xmlns:a16="http://schemas.microsoft.com/office/drawing/2014/main" id="{1DA11605-6BB9-ED4A-8990-2FD25C304952}"/>
              </a:ext>
            </a:extLst>
          </p:cNvPr>
          <p:cNvSpPr txBox="1">
            <a:spLocks noGrp="1" noRot="1" noChangeAspect="1" noChangeArrowheads="1"/>
          </p:cNvSpPr>
          <p:nvPr>
            <p:ph type="sldImg"/>
          </p:nvPr>
        </p:nvSpPr>
        <p:spPr bwMode="auto">
          <a:xfrm>
            <a:off x="1106488" y="801688"/>
            <a:ext cx="5345112"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5106" name="Text Box 2">
            <a:extLst>
              <a:ext uri="{FF2B5EF4-FFF2-40B4-BE49-F238E27FC236}">
                <a16:creationId xmlns:a16="http://schemas.microsoft.com/office/drawing/2014/main" id="{582157C4-387D-8F4B-A17E-88FB345B93C9}"/>
              </a:ext>
            </a:extLst>
          </p:cNvPr>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25638731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63588"/>
            <a:ext cx="5029200" cy="3771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Searching for a specific object in a cluttered scene is a common task in our daily lives. </a:t>
            </a:r>
            <a:endParaRPr lang="en-US" dirty="0"/>
          </a:p>
          <a:p>
            <a:endParaRPr lang="en-US" dirty="0"/>
          </a:p>
        </p:txBody>
      </p:sp>
      <p:sp>
        <p:nvSpPr>
          <p:cNvPr id="4" name="Slide Number Placeholder 3"/>
          <p:cNvSpPr>
            <a:spLocks noGrp="1"/>
          </p:cNvSpPr>
          <p:nvPr>
            <p:ph type="sldNum" sz="quarter" idx="5"/>
          </p:nvPr>
        </p:nvSpPr>
        <p:spPr/>
        <p:txBody>
          <a:bodyPr/>
          <a:lstStyle/>
          <a:p>
            <a:fld id="{CEFE8BC4-C839-FF4E-A079-FF8BD3CD317E}" type="slidenum">
              <a:rPr lang="en-US" smtClean="0"/>
              <a:t>266</a:t>
            </a:fld>
            <a:endParaRPr lang="en-US"/>
          </a:p>
        </p:txBody>
      </p:sp>
    </p:spTree>
    <p:extLst>
      <p:ext uri="{BB962C8B-B14F-4D97-AF65-F5344CB8AC3E}">
        <p14:creationId xmlns:p14="http://schemas.microsoft.com/office/powerpoint/2010/main" val="80365179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63588"/>
            <a:ext cx="5029200" cy="3771900"/>
          </a:xfrm>
        </p:spPr>
      </p:sp>
      <p:sp>
        <p:nvSpPr>
          <p:cNvPr id="3" name="Notes Placeholder 2"/>
          <p:cNvSpPr>
            <a:spLocks noGrp="1"/>
          </p:cNvSpPr>
          <p:nvPr>
            <p:ph type="body" idx="1"/>
          </p:nvPr>
        </p:nvSpPr>
        <p:spPr/>
        <p:txBody>
          <a:bodyPr/>
          <a:lstStyle/>
          <a:p>
            <a:r>
              <a:rPr lang="en-US" dirty="0"/>
              <a:t>In </a:t>
            </a:r>
            <a:r>
              <a:rPr lang="en-US" dirty="0" err="1"/>
              <a:t>oder</a:t>
            </a:r>
            <a:r>
              <a:rPr lang="en-US" dirty="0"/>
              <a:t> to solve this task and deal with the uncertainties  mentioned in the previous slide, we model this problem as </a:t>
            </a:r>
            <a:r>
              <a:rPr lang="en-US" dirty="0" err="1"/>
              <a:t>pomdp</a:t>
            </a:r>
            <a:r>
              <a:rPr lang="en-US" dirty="0"/>
              <a:t>. </a:t>
            </a:r>
          </a:p>
        </p:txBody>
      </p:sp>
      <p:sp>
        <p:nvSpPr>
          <p:cNvPr id="4" name="Slide Number Placeholder 3"/>
          <p:cNvSpPr>
            <a:spLocks noGrp="1"/>
          </p:cNvSpPr>
          <p:nvPr>
            <p:ph type="sldNum" sz="quarter" idx="5"/>
          </p:nvPr>
        </p:nvSpPr>
        <p:spPr/>
        <p:txBody>
          <a:bodyPr/>
          <a:lstStyle/>
          <a:p>
            <a:fld id="{CEFE8BC4-C839-FF4E-A079-FF8BD3CD317E}" type="slidenum">
              <a:rPr lang="en-US" smtClean="0"/>
              <a:t>267</a:t>
            </a:fld>
            <a:endParaRPr lang="en-US"/>
          </a:p>
        </p:txBody>
      </p:sp>
    </p:spTree>
    <p:extLst>
      <p:ext uri="{BB962C8B-B14F-4D97-AF65-F5344CB8AC3E}">
        <p14:creationId xmlns:p14="http://schemas.microsoft.com/office/powerpoint/2010/main" val="412696718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911CFC75-F401-404E-BFAA-25EE0A961079}" type="slidenum">
              <a:rPr lang="en-US" smtClean="0"/>
              <a:t>268</a:t>
            </a:fld>
            <a:endParaRPr lang="en-US"/>
          </a:p>
        </p:txBody>
      </p:sp>
    </p:spTree>
    <p:extLst>
      <p:ext uri="{BB962C8B-B14F-4D97-AF65-F5344CB8AC3E}">
        <p14:creationId xmlns:p14="http://schemas.microsoft.com/office/powerpoint/2010/main" val="160244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D0860613-F5F9-774F-8D48-E81508314D78}"/>
              </a:ext>
            </a:extLst>
          </p:cNvPr>
          <p:cNvSpPr txBox="1">
            <a:spLocks noGrp="1"/>
          </p:cNvSpPr>
          <p:nvPr>
            <p:ph type="sldNum" sz="quarter" idx="5"/>
          </p:nvPr>
        </p:nvSpPr>
        <p:spPr>
          <a:ln/>
        </p:spPr>
        <p:txBody>
          <a:bodyPr lIns="0" tIns="0" rIns="0" bIns="0" anchor="b" anchorCtr="0">
            <a:noAutofit/>
          </a:bodyPr>
          <a:lstStyle/>
          <a:p>
            <a:pPr lvl="0"/>
            <a:fld id="{56E7AB21-E80C-BB47-ADC1-938BAE3D2CD7}" type="slidenum">
              <a:t>22</a:t>
            </a:fld>
            <a:endParaRPr lang="en-US"/>
          </a:p>
        </p:txBody>
      </p:sp>
      <p:sp>
        <p:nvSpPr>
          <p:cNvPr id="2" name="Slide Number Placeholder 6">
            <a:extLst>
              <a:ext uri="{FF2B5EF4-FFF2-40B4-BE49-F238E27FC236}">
                <a16:creationId xmlns:a16="http://schemas.microsoft.com/office/drawing/2014/main" id="{9CF85193-39F1-F146-A1C7-0804A691ABB6}"/>
              </a:ext>
            </a:extLst>
          </p:cNvPr>
          <p:cNvSpPr/>
          <p:nvPr/>
        </p:nvSpPr>
        <p:spPr>
          <a:xfrm>
            <a:off x="4398840" y="9555120"/>
            <a:ext cx="3372120" cy="5018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square" lIns="0" tIns="0" rIns="0" bIns="0" anchor="b" anchorCtr="0" compatLnSpc="1">
            <a:noAutofit/>
          </a:bodyPr>
          <a:lstStyle/>
          <a:p>
            <a:pPr marL="0" marR="0" lvl="0" indent="0" algn="r" hangingPunct="0">
              <a:lnSpc>
                <a:spcPct val="93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958E7419-3EA1-E842-B1C5-F3035D56A7A3}" type="slidenum">
              <a:t>22</a:t>
            </a:fld>
            <a:endParaRPr lang="en-US" sz="1400" b="0" i="0" u="none" strike="noStrike" cap="none" baseline="0">
              <a:ln>
                <a:noFill/>
              </a:ln>
              <a:solidFill>
                <a:srgbClr val="000000"/>
              </a:solidFill>
              <a:latin typeface="Times New Roman" pitchFamily="2"/>
              <a:ea typeface="ＭＳ Ｐゴシック" pitchFamily="2"/>
              <a:cs typeface="ＭＳ Ｐゴシック" pitchFamily="2"/>
            </a:endParaRPr>
          </a:p>
        </p:txBody>
      </p:sp>
      <p:sp>
        <p:nvSpPr>
          <p:cNvPr id="3" name="Slide Image Placeholder 2">
            <a:extLst>
              <a:ext uri="{FF2B5EF4-FFF2-40B4-BE49-F238E27FC236}">
                <a16:creationId xmlns:a16="http://schemas.microsoft.com/office/drawing/2014/main" id="{656D9F28-D2E8-4C41-9CB1-2A150B76C974}"/>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4" name="TextBox 3">
            <a:extLst>
              <a:ext uri="{FF2B5EF4-FFF2-40B4-BE49-F238E27FC236}">
                <a16:creationId xmlns:a16="http://schemas.microsoft.com/office/drawing/2014/main" id="{80EAE672-D28D-844F-9181-7C34EB9879A9}"/>
              </a:ext>
            </a:extLst>
          </p:cNvPr>
          <p:cNvSpPr txBox="1"/>
          <p:nvPr/>
        </p:nvSpPr>
        <p:spPr>
          <a:xfrm>
            <a:off x="777600" y="4776840"/>
            <a:ext cx="6218280" cy="4525920"/>
          </a:xfrm>
          <a:prstGeom prst="rect">
            <a:avLst/>
          </a:prstGeom>
          <a:noFill/>
          <a:ln>
            <a:noFill/>
          </a:ln>
        </p:spPr>
        <p:txBody>
          <a:bodyPr wrap="none" lIns="0" tIns="0" rIns="0" bIns="0" anchor="ctr" anchorCtr="0">
            <a:noAutofit/>
          </a:bodyPr>
          <a:lstStyle/>
          <a:p>
            <a:pPr marL="216000" marR="0" lvl="0" indent="-216000" hangingPunct="0">
              <a:buNone/>
              <a:tabLst/>
            </a:pPr>
            <a:endParaRPr lang="en-US" sz="2000" b="0" i="0" u="none" strike="noStrike" kern="1200" cap="none">
              <a:ln>
                <a:noFill/>
              </a:ln>
              <a:highlight>
                <a:scrgbClr r="0" g="0" b="0">
                  <a:alpha val="0"/>
                </a:scrgbClr>
              </a:highlight>
              <a:latin typeface="Liberation Sans" pitchFamily="18"/>
              <a:ea typeface="Noto Sans CJK SC Regular" pitchFamily="2"/>
              <a:cs typeface="FreeSans" pitchFamily="2"/>
            </a:endParaRPr>
          </a:p>
        </p:txBody>
      </p:sp>
    </p:spTree>
    <p:extLst>
      <p:ext uri="{BB962C8B-B14F-4D97-AF65-F5344CB8AC3E}">
        <p14:creationId xmlns:p14="http://schemas.microsoft.com/office/powerpoint/2010/main" val="150886164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a:spLocks noGrp="1" noRot="1" noChangeAspect="1"/>
          </p:cNvSpPr>
          <p:nvPr>
            <p:ph type="sldImg"/>
          </p:nvPr>
        </p:nvSpPr>
        <p:spPr>
          <a:xfrm>
            <a:off x="1143000" y="685800"/>
            <a:ext cx="4572000" cy="3429000"/>
          </a:xfrm>
          <a:prstGeom prst="rect">
            <a:avLst/>
          </a:prstGeom>
        </p:spPr>
        <p:txBody>
          <a:bodyPr/>
          <a:lstStyle/>
          <a:p>
            <a:endParaRPr/>
          </a:p>
        </p:txBody>
      </p:sp>
      <p:sp>
        <p:nvSpPr>
          <p:cNvPr id="340" name="Shape 340"/>
          <p:cNvSpPr>
            <a:spLocks noGrp="1"/>
          </p:cNvSpPr>
          <p:nvPr>
            <p:ph type="body" sz="quarter" idx="1"/>
          </p:nvPr>
        </p:nvSpPr>
        <p:spPr>
          <a:prstGeom prst="rect">
            <a:avLst/>
          </a:prstGeom>
        </p:spPr>
        <p:txBody>
          <a:bodyPr/>
          <a:lstStyle/>
          <a:p>
            <a:r>
              <a:rPr dirty="0"/>
              <a:t>Now we make the beverage domain more realistic. </a:t>
            </a:r>
          </a:p>
          <a:p>
            <a:r>
              <a:rPr dirty="0"/>
              <a:t>[click] Our barista can now ask the customer what he wants, [click] and the customer can say either tea or coffee, [click] you then can serve the drink with that information. </a:t>
            </a:r>
          </a:p>
          <a:p>
            <a:endParaRPr dirty="0"/>
          </a:p>
          <a:p>
            <a:r>
              <a:rPr dirty="0"/>
              <a:t>Interestingly, the customer is erratic, [click] only disclosing his true preference say 75% percent of the time, so it may be the case that the agent has to ask multiple times until say hearing a consistent answer two or third time in a row just to make sure.</a:t>
            </a:r>
          </a:p>
          <a:p>
            <a:endParaRPr dirty="0"/>
          </a:p>
          <a:p>
            <a:r>
              <a:rPr dirty="0"/>
              <a:t>of course let’s say there is a small time penalty otherwise we might be asking for his preference forever.</a:t>
            </a:r>
          </a:p>
          <a:p>
            <a:endParaRPr dirty="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Shape 379"/>
          <p:cNvSpPr>
            <a:spLocks noGrp="1" noRot="1" noChangeAspect="1"/>
          </p:cNvSpPr>
          <p:nvPr>
            <p:ph type="sldImg"/>
          </p:nvPr>
        </p:nvSpPr>
        <p:spPr>
          <a:xfrm>
            <a:off x="1143000" y="685800"/>
            <a:ext cx="4572000" cy="3429000"/>
          </a:xfrm>
          <a:prstGeom prst="rect">
            <a:avLst/>
          </a:prstGeom>
        </p:spPr>
        <p:txBody>
          <a:bodyPr/>
          <a:lstStyle/>
          <a:p>
            <a:endParaRPr/>
          </a:p>
        </p:txBody>
      </p:sp>
      <p:sp>
        <p:nvSpPr>
          <p:cNvPr id="380" name="Shape 380"/>
          <p:cNvSpPr>
            <a:spLocks noGrp="1"/>
          </p:cNvSpPr>
          <p:nvPr>
            <p:ph type="body" sz="quarter" idx="1"/>
          </p:nvPr>
        </p:nvSpPr>
        <p:spPr>
          <a:prstGeom prst="rect">
            <a:avLst/>
          </a:prstGeom>
        </p:spPr>
        <p:txBody>
          <a:bodyPr/>
          <a:lstStyle/>
          <a:p>
            <a:pPr>
              <a:defRPr sz="1700"/>
            </a:pPr>
            <a:r>
              <a:t>Let’s say we have a relatively good policy, which serves after hearing three consistent consecutive answers</a:t>
            </a:r>
          </a:p>
          <a:p>
            <a:pPr>
              <a:defRPr sz="1700"/>
            </a:pPr>
            <a:r>
              <a:t>if we look at Q values for the “asking” action, we would get those history values and state values.</a:t>
            </a:r>
          </a:p>
          <a:p>
            <a:pPr>
              <a:defRPr sz="1700"/>
            </a:pPr>
            <a:r>
              <a:t>[go though each one]</a:t>
            </a: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Shape 444"/>
          <p:cNvSpPr>
            <a:spLocks noGrp="1" noRot="1" noChangeAspect="1"/>
          </p:cNvSpPr>
          <p:nvPr>
            <p:ph type="sldImg"/>
          </p:nvPr>
        </p:nvSpPr>
        <p:spPr>
          <a:xfrm>
            <a:off x="1143000" y="685800"/>
            <a:ext cx="4572000" cy="3429000"/>
          </a:xfrm>
          <a:prstGeom prst="rect">
            <a:avLst/>
          </a:prstGeom>
        </p:spPr>
        <p:txBody>
          <a:bodyPr/>
          <a:lstStyle/>
          <a:p>
            <a:endParaRPr/>
          </a:p>
        </p:txBody>
      </p:sp>
      <p:sp>
        <p:nvSpPr>
          <p:cNvPr id="445" name="Shape 445"/>
          <p:cNvSpPr>
            <a:spLocks noGrp="1"/>
          </p:cNvSpPr>
          <p:nvPr>
            <p:ph type="body" sz="quarter" idx="1"/>
          </p:nvPr>
        </p:nvSpPr>
        <p:spPr>
          <a:prstGeom prst="rect">
            <a:avLst/>
          </a:prstGeom>
        </p:spPr>
        <p:txBody>
          <a:bodyPr/>
          <a:lstStyle/>
          <a:p>
            <a:r>
              <a:rPr dirty="0"/>
              <a:t>[click] Remember, the state values are weighted sum of state history values. For example, let’s look at the state of customer wanting tea, and let’s say the underlying state of those values on the right have this underlying state. [click] The state value is just then the weighted average of </a:t>
            </a:r>
            <a:r>
              <a:rPr b="1" dirty="0"/>
              <a:t>those</a:t>
            </a:r>
            <a:r>
              <a:rPr dirty="0"/>
              <a:t> values, weighted by the probability of each individual history, of course. </a:t>
            </a:r>
          </a:p>
          <a:p>
            <a:r>
              <a:rPr dirty="0"/>
              <a:t>[click] Now, because we are not at advantage whether the customer wants tea or coffee, assuming our policy does not bias against either type of customer, the value of customer wanting coffee have the same overall value. </a:t>
            </a:r>
          </a:p>
          <a:p>
            <a:endParaRPr dirty="0"/>
          </a:p>
          <a:p>
            <a:pPr>
              <a:defRPr sz="1700"/>
            </a:pPr>
            <a:r>
              <a:rPr dirty="0"/>
              <a:t>Now if you think about it, the strategy of making-sure means you are trying to decrease your uncertainty on the underlying state, effectively increasing your chance of getting that dollar. So if we get consist answers from our client, we ought to increase our value estimate and vise versa. Now if you think about </a:t>
            </a:r>
            <a:r>
              <a:rPr b="1" dirty="0"/>
              <a:t>learning</a:t>
            </a:r>
            <a:r>
              <a:rPr dirty="0"/>
              <a:t> this policy, it requires our our confident to be reflected in history values, so that the action of asking becomes appealing when we need to gather information. It is clear that the optimal policy cannot be learned from those constant state values. </a:t>
            </a:r>
          </a:p>
          <a:p>
            <a:pPr>
              <a:defRPr sz="1700"/>
            </a:pPr>
            <a:endParaRPr dirty="0"/>
          </a:p>
          <a:p>
            <a:r>
              <a:rPr dirty="0"/>
              <a:t>So remember for policy updates, you go with the estimated value. </a:t>
            </a:r>
          </a:p>
          <a:p>
            <a:r>
              <a:rPr dirty="0"/>
              <a:t>The history values tells you, oh if you are confident of the true customer preference, you are to expect a higher return.</a:t>
            </a:r>
          </a:p>
          <a:p>
            <a:r>
              <a:rPr dirty="0"/>
              <a:t>The state value tells you that no matter what you hear from the customer, at any point in time, how sure or unsure you are, the value does not change. Imagine how hard it is to learn from that.</a:t>
            </a:r>
          </a:p>
          <a:p>
            <a:r>
              <a:rPr dirty="0"/>
              <a:t>In other words, we see key distinction here is that the state values does not factor in the uncertainty, </a:t>
            </a:r>
            <a:r>
              <a:rPr b="1" dirty="0"/>
              <a:t>but</a:t>
            </a:r>
            <a:r>
              <a:rPr dirty="0"/>
              <a:t>, as you can see, being able to deal with uncertainty is </a:t>
            </a:r>
            <a:r>
              <a:rPr dirty="0" err="1"/>
              <a:t>kinda</a:t>
            </a:r>
            <a:r>
              <a:rPr dirty="0"/>
              <a:t> crucial in partially observable domains like serving tea or coffee. </a:t>
            </a:r>
          </a:p>
          <a:p>
            <a:endParaRPr dirty="0"/>
          </a:p>
        </p:txBody>
      </p:sp>
    </p:spTree>
    <p:extLst>
      <p:ext uri="{BB962C8B-B14F-4D97-AF65-F5344CB8AC3E}">
        <p14:creationId xmlns:p14="http://schemas.microsoft.com/office/powerpoint/2010/main" val="79998665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Shape 444"/>
          <p:cNvSpPr>
            <a:spLocks noGrp="1" noRot="1" noChangeAspect="1"/>
          </p:cNvSpPr>
          <p:nvPr>
            <p:ph type="sldImg"/>
          </p:nvPr>
        </p:nvSpPr>
        <p:spPr>
          <a:xfrm>
            <a:off x="1143000" y="685800"/>
            <a:ext cx="4572000" cy="3429000"/>
          </a:xfrm>
          <a:prstGeom prst="rect">
            <a:avLst/>
          </a:prstGeom>
        </p:spPr>
        <p:txBody>
          <a:bodyPr/>
          <a:lstStyle/>
          <a:p>
            <a:endParaRPr/>
          </a:p>
        </p:txBody>
      </p:sp>
      <p:sp>
        <p:nvSpPr>
          <p:cNvPr id="445" name="Shape 445"/>
          <p:cNvSpPr>
            <a:spLocks noGrp="1"/>
          </p:cNvSpPr>
          <p:nvPr>
            <p:ph type="body" sz="quarter" idx="1"/>
          </p:nvPr>
        </p:nvSpPr>
        <p:spPr>
          <a:prstGeom prst="rect">
            <a:avLst/>
          </a:prstGeom>
        </p:spPr>
        <p:txBody>
          <a:bodyPr/>
          <a:lstStyle/>
          <a:p>
            <a:r>
              <a:t>[click] Remember, the state values are weighted sum of state history values. For example, let’s look at the state of customer wanting tea, and let’s say the underlying state of those values on the right have this underlying state. [click] The state value is just then the weighted average of </a:t>
            </a:r>
            <a:r>
              <a:rPr b="1"/>
              <a:t>those</a:t>
            </a:r>
            <a:r>
              <a:t> values, weighted by the probability of each individual history, of course. </a:t>
            </a:r>
          </a:p>
          <a:p>
            <a:r>
              <a:t>[click] Now, because we are not at advantage whether the customer wants tea or coffee, assuming our policy does not bias against either type of customer, the value of customer wanting coffee have the same overall value. </a:t>
            </a:r>
          </a:p>
          <a:p>
            <a:endParaRPr/>
          </a:p>
          <a:p>
            <a:pPr>
              <a:defRPr sz="1700"/>
            </a:pPr>
            <a:r>
              <a:t>Now if you think about it, the strategy of making-sure means you are trying to decrease your uncertainty on the underlying state, effectively increasing your chance of getting that dollar. So if we get consist answers from our client, we ought to increase our value estimate and vise versa. Now if you think about </a:t>
            </a:r>
            <a:r>
              <a:rPr b="1"/>
              <a:t>learning</a:t>
            </a:r>
            <a:r>
              <a:t> this policy, it requires our our confident to be reflected in history values, so that the action of asking becomes appealing when we need to gather information. It is clear that the optimal policy cannot be learned from those constant state values. </a:t>
            </a:r>
          </a:p>
          <a:p>
            <a:pPr>
              <a:defRPr sz="1700"/>
            </a:pPr>
            <a:endParaRPr/>
          </a:p>
          <a:p>
            <a:r>
              <a:t>So remember for policy updates, you go with the estimated value. </a:t>
            </a:r>
          </a:p>
          <a:p>
            <a:r>
              <a:t>The history values tells you, oh if you are confident of the true customer preference, you are to expect a higher return.</a:t>
            </a:r>
          </a:p>
          <a:p>
            <a:r>
              <a:t>The state value tells you that no matter what you hear from the customer, at any point in time, how sure or unsure you are, the value does not change. Imagine how hard it is to learn from that.</a:t>
            </a:r>
          </a:p>
          <a:p>
            <a:r>
              <a:t>In other words, we see key distinction here is that the state values does not factor in the uncertainty, </a:t>
            </a:r>
            <a:r>
              <a:rPr b="1"/>
              <a:t>but</a:t>
            </a:r>
            <a:r>
              <a:t>, as you can see, being able to deal with uncertainty is kinda crucial in partially observable domains like serving tea or coffee. </a:t>
            </a:r>
          </a:p>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C5E68EE5-7EF0-ED47-88FC-C629E7BBEDD1}" type="slidenum">
              <a:rPr lang="en-US" smtClean="0"/>
              <a:t>23</a:t>
            </a:fld>
            <a:endParaRPr lang="en-US"/>
          </a:p>
        </p:txBody>
      </p:sp>
    </p:spTree>
    <p:extLst>
      <p:ext uri="{BB962C8B-B14F-4D97-AF65-F5344CB8AC3E}">
        <p14:creationId xmlns:p14="http://schemas.microsoft.com/office/powerpoint/2010/main" val="1445766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484D151B-AB80-DD48-B6B4-11CA5C14C9D3}"/>
              </a:ext>
            </a:extLst>
          </p:cNvPr>
          <p:cNvSpPr txBox="1">
            <a:spLocks noGrp="1"/>
          </p:cNvSpPr>
          <p:nvPr>
            <p:ph type="sldNum" sz="quarter" idx="5"/>
          </p:nvPr>
        </p:nvSpPr>
        <p:spPr>
          <a:ln/>
        </p:spPr>
        <p:txBody>
          <a:bodyPr lIns="0" tIns="0" rIns="0" bIns="0" anchor="b" anchorCtr="0">
            <a:noAutofit/>
          </a:bodyPr>
          <a:lstStyle/>
          <a:p>
            <a:pPr lvl="0"/>
            <a:fld id="{F6CA64B2-A8E2-9846-A2AE-2BA48D4D3CC7}" type="slidenum">
              <a:t>24</a:t>
            </a:fld>
            <a:endParaRPr lang="en-US"/>
          </a:p>
        </p:txBody>
      </p:sp>
      <p:sp>
        <p:nvSpPr>
          <p:cNvPr id="2" name="Slide Number Placeholder 6">
            <a:extLst>
              <a:ext uri="{FF2B5EF4-FFF2-40B4-BE49-F238E27FC236}">
                <a16:creationId xmlns:a16="http://schemas.microsoft.com/office/drawing/2014/main" id="{76778256-F3DF-4C4D-A418-8CD11C1579FC}"/>
              </a:ext>
            </a:extLst>
          </p:cNvPr>
          <p:cNvSpPr/>
          <p:nvPr/>
        </p:nvSpPr>
        <p:spPr>
          <a:xfrm>
            <a:off x="4398840" y="9555120"/>
            <a:ext cx="3372120" cy="5018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square" lIns="0" tIns="0" rIns="0" bIns="0" anchor="b" anchorCtr="0" compatLnSpc="1">
            <a:noAutofit/>
          </a:bodyPr>
          <a:lstStyle/>
          <a:p>
            <a:pPr marL="0" marR="0" lvl="0" indent="0" algn="r" hangingPunct="0">
              <a:lnSpc>
                <a:spcPct val="93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DDA0DFC4-92D9-1048-B9D0-97D17BB84697}" type="slidenum">
              <a:t>24</a:t>
            </a:fld>
            <a:endParaRPr lang="en-US" sz="1400" b="0" i="0" u="none" strike="noStrike" cap="none" baseline="0">
              <a:ln>
                <a:noFill/>
              </a:ln>
              <a:solidFill>
                <a:srgbClr val="000000"/>
              </a:solidFill>
              <a:latin typeface="Times New Roman" pitchFamily="2"/>
              <a:ea typeface="ＭＳ Ｐゴシック" pitchFamily="2"/>
              <a:cs typeface="ＭＳ Ｐゴシック" pitchFamily="2"/>
            </a:endParaRPr>
          </a:p>
        </p:txBody>
      </p:sp>
      <p:sp>
        <p:nvSpPr>
          <p:cNvPr id="3" name="Slide Image Placeholder 2">
            <a:extLst>
              <a:ext uri="{FF2B5EF4-FFF2-40B4-BE49-F238E27FC236}">
                <a16:creationId xmlns:a16="http://schemas.microsoft.com/office/drawing/2014/main" id="{9C3A5483-612F-724E-8502-BCB44591B176}"/>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4" name="TextBox 3">
            <a:extLst>
              <a:ext uri="{FF2B5EF4-FFF2-40B4-BE49-F238E27FC236}">
                <a16:creationId xmlns:a16="http://schemas.microsoft.com/office/drawing/2014/main" id="{C66DC679-9CBB-8545-90B8-D79EA082ABD9}"/>
              </a:ext>
            </a:extLst>
          </p:cNvPr>
          <p:cNvSpPr txBox="1"/>
          <p:nvPr/>
        </p:nvSpPr>
        <p:spPr>
          <a:xfrm>
            <a:off x="777600" y="4776840"/>
            <a:ext cx="6218280" cy="4525920"/>
          </a:xfrm>
          <a:prstGeom prst="rect">
            <a:avLst/>
          </a:prstGeom>
          <a:noFill/>
          <a:ln>
            <a:noFill/>
          </a:ln>
        </p:spPr>
        <p:txBody>
          <a:bodyPr wrap="none" lIns="0" tIns="0" rIns="0" bIns="0" anchor="ctr" anchorCtr="0">
            <a:noAutofit/>
          </a:bodyPr>
          <a:lstStyle/>
          <a:p>
            <a:pPr marL="216000" marR="0" lvl="0" indent="-216000" hangingPunct="0">
              <a:buNone/>
              <a:tabLst/>
            </a:pPr>
            <a:endParaRPr lang="en-US" sz="2000" b="0" i="0" u="none" strike="noStrike" kern="1200" cap="none">
              <a:ln>
                <a:noFill/>
              </a:ln>
              <a:highlight>
                <a:scrgbClr r="0" g="0" b="0">
                  <a:alpha val="0"/>
                </a:scrgbClr>
              </a:highlight>
              <a:latin typeface="Liberation Sans" pitchFamily="18"/>
              <a:ea typeface="Noto Sans CJK SC Regular" pitchFamily="2"/>
              <a:cs typeface="FreeSans" pitchFamily="2"/>
            </a:endParaRPr>
          </a:p>
        </p:txBody>
      </p:sp>
    </p:spTree>
    <p:extLst>
      <p:ext uri="{BB962C8B-B14F-4D97-AF65-F5344CB8AC3E}">
        <p14:creationId xmlns:p14="http://schemas.microsoft.com/office/powerpoint/2010/main" val="1793955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049079C9-FED8-D04B-96C2-83CAC3BE219B}"/>
              </a:ext>
            </a:extLst>
          </p:cNvPr>
          <p:cNvSpPr txBox="1">
            <a:spLocks noGrp="1"/>
          </p:cNvSpPr>
          <p:nvPr>
            <p:ph type="sldNum" sz="quarter" idx="5"/>
          </p:nvPr>
        </p:nvSpPr>
        <p:spPr>
          <a:ln/>
        </p:spPr>
        <p:txBody>
          <a:bodyPr lIns="0" tIns="0" rIns="0" bIns="0" anchor="b" anchorCtr="0">
            <a:noAutofit/>
          </a:bodyPr>
          <a:lstStyle/>
          <a:p>
            <a:pPr lvl="0"/>
            <a:fld id="{2070EA31-FCAA-254C-92BC-47980AA6F79E}" type="slidenum">
              <a:t>25</a:t>
            </a:fld>
            <a:endParaRPr lang="en-US"/>
          </a:p>
        </p:txBody>
      </p:sp>
      <p:sp>
        <p:nvSpPr>
          <p:cNvPr id="2" name="Slide Number Placeholder 6">
            <a:extLst>
              <a:ext uri="{FF2B5EF4-FFF2-40B4-BE49-F238E27FC236}">
                <a16:creationId xmlns:a16="http://schemas.microsoft.com/office/drawing/2014/main" id="{0D395B18-808E-6A45-ABF7-6DB320445593}"/>
              </a:ext>
            </a:extLst>
          </p:cNvPr>
          <p:cNvSpPr/>
          <p:nvPr/>
        </p:nvSpPr>
        <p:spPr>
          <a:xfrm>
            <a:off x="4398840" y="9555120"/>
            <a:ext cx="3372120" cy="5018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square" lIns="0" tIns="0" rIns="0" bIns="0" anchor="b" anchorCtr="0" compatLnSpc="1">
            <a:noAutofit/>
          </a:bodyPr>
          <a:lstStyle/>
          <a:p>
            <a:pPr marL="0" marR="0" lvl="0" indent="0" algn="r" hangingPunct="0">
              <a:lnSpc>
                <a:spcPct val="93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C7D29570-2FA8-DE4E-97EF-411192C4A7A8}" type="slidenum">
              <a:t>25</a:t>
            </a:fld>
            <a:endParaRPr lang="en-US" sz="1400" b="0" i="0" u="none" strike="noStrike" cap="none" baseline="0">
              <a:ln>
                <a:noFill/>
              </a:ln>
              <a:solidFill>
                <a:srgbClr val="000000"/>
              </a:solidFill>
              <a:latin typeface="Times New Roman" pitchFamily="2"/>
              <a:ea typeface="ＭＳ Ｐゴシック" pitchFamily="2"/>
              <a:cs typeface="ＭＳ Ｐゴシック" pitchFamily="2"/>
            </a:endParaRPr>
          </a:p>
        </p:txBody>
      </p:sp>
      <p:sp>
        <p:nvSpPr>
          <p:cNvPr id="3" name="Slide Image Placeholder 2">
            <a:extLst>
              <a:ext uri="{FF2B5EF4-FFF2-40B4-BE49-F238E27FC236}">
                <a16:creationId xmlns:a16="http://schemas.microsoft.com/office/drawing/2014/main" id="{CDA67FA1-A382-E247-B5A5-E1035470BBA9}"/>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4" name="TextBox 3">
            <a:extLst>
              <a:ext uri="{FF2B5EF4-FFF2-40B4-BE49-F238E27FC236}">
                <a16:creationId xmlns:a16="http://schemas.microsoft.com/office/drawing/2014/main" id="{91775AF8-4C2D-6C42-A55D-CD45DA9BF9AE}"/>
              </a:ext>
            </a:extLst>
          </p:cNvPr>
          <p:cNvSpPr txBox="1"/>
          <p:nvPr/>
        </p:nvSpPr>
        <p:spPr>
          <a:xfrm>
            <a:off x="777600" y="4776840"/>
            <a:ext cx="6218280" cy="4525920"/>
          </a:xfrm>
          <a:prstGeom prst="rect">
            <a:avLst/>
          </a:prstGeom>
          <a:noFill/>
          <a:ln>
            <a:noFill/>
          </a:ln>
        </p:spPr>
        <p:txBody>
          <a:bodyPr wrap="none" lIns="0" tIns="0" rIns="0" bIns="0" anchor="ctr" anchorCtr="0">
            <a:noAutofit/>
          </a:bodyPr>
          <a:lstStyle/>
          <a:p>
            <a:pPr marL="216000" marR="0" lvl="0" indent="-216000" hangingPunct="0">
              <a:buNone/>
              <a:tabLst/>
            </a:pPr>
            <a:endParaRPr lang="en-US" sz="2000" b="0" i="0" u="none" strike="noStrike" kern="1200" cap="none">
              <a:ln>
                <a:noFill/>
              </a:ln>
              <a:highlight>
                <a:scrgbClr r="0" g="0" b="0">
                  <a:alpha val="0"/>
                </a:scrgbClr>
              </a:highlight>
              <a:latin typeface="Liberation Sans" pitchFamily="18"/>
              <a:ea typeface="Noto Sans CJK SC Regular" pitchFamily="2"/>
              <a:cs typeface="FreeSans" pitchFamily="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E15F6079-E309-6F4F-A4DB-39AE3ADC1260}"/>
              </a:ext>
            </a:extLst>
          </p:cNvPr>
          <p:cNvSpPr txBox="1">
            <a:spLocks noGrp="1"/>
          </p:cNvSpPr>
          <p:nvPr>
            <p:ph type="sldNum" sz="quarter" idx="5"/>
          </p:nvPr>
        </p:nvSpPr>
        <p:spPr>
          <a:ln/>
        </p:spPr>
        <p:txBody>
          <a:bodyPr lIns="0" tIns="0" rIns="0" bIns="0" anchor="b" anchorCtr="0">
            <a:noAutofit/>
          </a:bodyPr>
          <a:lstStyle/>
          <a:p>
            <a:pPr lvl="0"/>
            <a:fld id="{51AC0180-8689-C143-87A4-0B7A13627699}" type="slidenum">
              <a:t>26</a:t>
            </a:fld>
            <a:endParaRPr lang="en-US"/>
          </a:p>
        </p:txBody>
      </p:sp>
      <p:sp>
        <p:nvSpPr>
          <p:cNvPr id="2" name="Slide Number Placeholder 6">
            <a:extLst>
              <a:ext uri="{FF2B5EF4-FFF2-40B4-BE49-F238E27FC236}">
                <a16:creationId xmlns:a16="http://schemas.microsoft.com/office/drawing/2014/main" id="{6DAF066A-7A55-DF45-B9FC-C6B35210958D}"/>
              </a:ext>
            </a:extLst>
          </p:cNvPr>
          <p:cNvSpPr/>
          <p:nvPr/>
        </p:nvSpPr>
        <p:spPr>
          <a:xfrm>
            <a:off x="4398840" y="9555120"/>
            <a:ext cx="3372120" cy="5018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square" lIns="0" tIns="0" rIns="0" bIns="0" anchor="b" anchorCtr="0" compatLnSpc="1">
            <a:noAutofit/>
          </a:bodyPr>
          <a:lstStyle/>
          <a:p>
            <a:pPr marL="0" marR="0" lvl="0" indent="0" algn="r" hangingPunct="0">
              <a:lnSpc>
                <a:spcPct val="93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EC5BA9EE-6A25-D941-BE92-8AF818133795}" type="slidenum">
              <a:t>26</a:t>
            </a:fld>
            <a:endParaRPr lang="en-US" sz="1400" b="0" i="0" u="none" strike="noStrike" cap="none" baseline="0">
              <a:ln>
                <a:noFill/>
              </a:ln>
              <a:solidFill>
                <a:srgbClr val="000000"/>
              </a:solidFill>
              <a:latin typeface="Times New Roman" pitchFamily="2"/>
              <a:ea typeface="ＭＳ Ｐゴシック" pitchFamily="2"/>
              <a:cs typeface="ＭＳ Ｐゴシック" pitchFamily="2"/>
            </a:endParaRPr>
          </a:p>
        </p:txBody>
      </p:sp>
      <p:sp>
        <p:nvSpPr>
          <p:cNvPr id="3" name="Slide Image Placeholder 2">
            <a:extLst>
              <a:ext uri="{FF2B5EF4-FFF2-40B4-BE49-F238E27FC236}">
                <a16:creationId xmlns:a16="http://schemas.microsoft.com/office/drawing/2014/main" id="{4C8C3CC3-9547-4344-8C8A-5348C4D642D1}"/>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4" name="TextBox 3">
            <a:extLst>
              <a:ext uri="{FF2B5EF4-FFF2-40B4-BE49-F238E27FC236}">
                <a16:creationId xmlns:a16="http://schemas.microsoft.com/office/drawing/2014/main" id="{91B41F43-20C0-4946-82AB-849788C75EF7}"/>
              </a:ext>
            </a:extLst>
          </p:cNvPr>
          <p:cNvSpPr txBox="1"/>
          <p:nvPr/>
        </p:nvSpPr>
        <p:spPr>
          <a:xfrm>
            <a:off x="777600" y="4776840"/>
            <a:ext cx="6218280" cy="4525920"/>
          </a:xfrm>
          <a:prstGeom prst="rect">
            <a:avLst/>
          </a:prstGeom>
          <a:noFill/>
          <a:ln>
            <a:noFill/>
          </a:ln>
        </p:spPr>
        <p:txBody>
          <a:bodyPr wrap="none" lIns="0" tIns="0" rIns="0" bIns="0" anchor="ctr" anchorCtr="0">
            <a:noAutofit/>
          </a:bodyPr>
          <a:lstStyle/>
          <a:p>
            <a:pPr marL="216000" marR="0" lvl="0" indent="-216000" hangingPunct="0">
              <a:buNone/>
              <a:tabLst/>
            </a:pPr>
            <a:endParaRPr lang="en-US" sz="2000" b="0" i="0" u="none" strike="noStrike" kern="1200" cap="none">
              <a:ln>
                <a:noFill/>
              </a:ln>
              <a:highlight>
                <a:scrgbClr r="0" g="0" b="0">
                  <a:alpha val="0"/>
                </a:scrgbClr>
              </a:highlight>
              <a:latin typeface="Liberation Sans" pitchFamily="18"/>
              <a:ea typeface="Noto Sans CJK SC Regular" pitchFamily="2"/>
              <a:cs typeface="FreeSans" pitchFamily="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761102-9A64-CA4C-9989-5DF970DE0C70}"/>
              </a:ext>
            </a:extLst>
          </p:cNvPr>
          <p:cNvSpPr>
            <a:spLocks noGrp="1" noChangeArrowheads="1"/>
          </p:cNvSpPr>
          <p:nvPr>
            <p:ph type="sldNum"/>
          </p:nvPr>
        </p:nvSpPr>
        <p:spPr>
          <a:ln/>
        </p:spPr>
        <p:txBody>
          <a:bodyPr/>
          <a:lstStyle/>
          <a:p>
            <a:fld id="{94421202-49D8-9446-BE99-7B8BADC8D07C}" type="slidenum">
              <a:rPr lang="en-US" altLang="en-US"/>
              <a:pPr/>
              <a:t>6</a:t>
            </a:fld>
            <a:endParaRPr lang="en-US" altLang="en-US"/>
          </a:p>
        </p:txBody>
      </p:sp>
      <p:sp>
        <p:nvSpPr>
          <p:cNvPr id="99329" name="Text Box 1">
            <a:extLst>
              <a:ext uri="{FF2B5EF4-FFF2-40B4-BE49-F238E27FC236}">
                <a16:creationId xmlns:a16="http://schemas.microsoft.com/office/drawing/2014/main" id="{5E178EB4-2071-D84E-9883-EB7DF86B27FC}"/>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Text Box 2">
            <a:extLst>
              <a:ext uri="{FF2B5EF4-FFF2-40B4-BE49-F238E27FC236}">
                <a16:creationId xmlns:a16="http://schemas.microsoft.com/office/drawing/2014/main" id="{AA488F40-37BF-1342-928A-F9329E8EF03F}"/>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312BAF-F463-ED48-9B79-E88E71BF938B}"/>
              </a:ext>
            </a:extLst>
          </p:cNvPr>
          <p:cNvSpPr>
            <a:spLocks noGrp="1" noChangeArrowheads="1"/>
          </p:cNvSpPr>
          <p:nvPr>
            <p:ph type="sldNum"/>
          </p:nvPr>
        </p:nvSpPr>
        <p:spPr>
          <a:ln/>
        </p:spPr>
        <p:txBody>
          <a:bodyPr/>
          <a:lstStyle/>
          <a:p>
            <a:fld id="{8B8C214A-2DFF-D54A-9DAC-B4E62BC4A3D9}" type="slidenum">
              <a:rPr lang="en-US" altLang="en-US"/>
              <a:pPr/>
              <a:t>27</a:t>
            </a:fld>
            <a:endParaRPr lang="en-US" altLang="en-US"/>
          </a:p>
        </p:txBody>
      </p:sp>
      <p:sp>
        <p:nvSpPr>
          <p:cNvPr id="70657" name="Text Box 1">
            <a:extLst>
              <a:ext uri="{FF2B5EF4-FFF2-40B4-BE49-F238E27FC236}">
                <a16:creationId xmlns:a16="http://schemas.microsoft.com/office/drawing/2014/main" id="{9070A104-3BB1-FF43-9F21-E3C2A89FECD7}"/>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Text Box 2">
            <a:extLst>
              <a:ext uri="{FF2B5EF4-FFF2-40B4-BE49-F238E27FC236}">
                <a16:creationId xmlns:a16="http://schemas.microsoft.com/office/drawing/2014/main" id="{88A71243-A869-8343-9F97-417262A5BCD4}"/>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89166C2C-38C9-F649-B5CE-5BF95756C518}"/>
              </a:ext>
            </a:extLst>
          </p:cNvPr>
          <p:cNvSpPr txBox="1">
            <a:spLocks noGrp="1"/>
          </p:cNvSpPr>
          <p:nvPr>
            <p:ph type="sldNum" sz="quarter" idx="5"/>
          </p:nvPr>
        </p:nvSpPr>
        <p:spPr>
          <a:ln/>
        </p:spPr>
        <p:txBody>
          <a:bodyPr lIns="0" tIns="0" rIns="0" bIns="0" anchor="b" anchorCtr="0">
            <a:noAutofit/>
          </a:bodyPr>
          <a:lstStyle/>
          <a:p>
            <a:pPr lvl="0"/>
            <a:fld id="{9FB2F28E-0EC9-2943-A54E-E18D47C8D537}" type="slidenum">
              <a:t>30</a:t>
            </a:fld>
            <a:endParaRPr lang="en-US"/>
          </a:p>
        </p:txBody>
      </p:sp>
      <p:sp>
        <p:nvSpPr>
          <p:cNvPr id="2" name="Slide Number Placeholder 6">
            <a:extLst>
              <a:ext uri="{FF2B5EF4-FFF2-40B4-BE49-F238E27FC236}">
                <a16:creationId xmlns:a16="http://schemas.microsoft.com/office/drawing/2014/main" id="{EC6C8C5A-B65E-A540-A367-D65E00129561}"/>
              </a:ext>
            </a:extLst>
          </p:cNvPr>
          <p:cNvSpPr/>
          <p:nvPr/>
        </p:nvSpPr>
        <p:spPr>
          <a:xfrm>
            <a:off x="4398840" y="9555120"/>
            <a:ext cx="3372120" cy="5018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square" lIns="0" tIns="0" rIns="0" bIns="0" anchor="b" anchorCtr="0" compatLnSpc="1">
            <a:noAutofit/>
          </a:bodyPr>
          <a:lstStyle/>
          <a:p>
            <a:pPr marL="0" marR="0" lvl="0" indent="0" algn="r" hangingPunct="0">
              <a:lnSpc>
                <a:spcPct val="93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FECD9993-00E5-A348-B648-85E18F6BA2D1}" type="slidenum">
              <a:t>30</a:t>
            </a:fld>
            <a:endParaRPr lang="en-US" sz="1400" b="0" i="0" u="none" strike="noStrike" cap="none" baseline="0">
              <a:ln>
                <a:noFill/>
              </a:ln>
              <a:solidFill>
                <a:srgbClr val="000000"/>
              </a:solidFill>
              <a:latin typeface="Times New Roman" pitchFamily="2"/>
              <a:ea typeface="ＭＳ Ｐゴシック" pitchFamily="2"/>
              <a:cs typeface="ＭＳ Ｐゴシック" pitchFamily="2"/>
            </a:endParaRPr>
          </a:p>
        </p:txBody>
      </p:sp>
      <p:sp>
        <p:nvSpPr>
          <p:cNvPr id="3" name="Slide Image Placeholder 2">
            <a:extLst>
              <a:ext uri="{FF2B5EF4-FFF2-40B4-BE49-F238E27FC236}">
                <a16:creationId xmlns:a16="http://schemas.microsoft.com/office/drawing/2014/main" id="{80EF7D08-8DBE-E441-89CB-83FC225FF0E8}"/>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4" name="TextBox 3">
            <a:extLst>
              <a:ext uri="{FF2B5EF4-FFF2-40B4-BE49-F238E27FC236}">
                <a16:creationId xmlns:a16="http://schemas.microsoft.com/office/drawing/2014/main" id="{3EF50CAA-358D-9142-8ED3-36E37ACF8F46}"/>
              </a:ext>
            </a:extLst>
          </p:cNvPr>
          <p:cNvSpPr txBox="1"/>
          <p:nvPr/>
        </p:nvSpPr>
        <p:spPr>
          <a:xfrm>
            <a:off x="777600" y="4776840"/>
            <a:ext cx="6218280" cy="4525920"/>
          </a:xfrm>
          <a:prstGeom prst="rect">
            <a:avLst/>
          </a:prstGeom>
          <a:noFill/>
          <a:ln>
            <a:noFill/>
          </a:ln>
        </p:spPr>
        <p:txBody>
          <a:bodyPr wrap="none" lIns="0" tIns="0" rIns="0" bIns="0" anchor="ctr" anchorCtr="0">
            <a:noAutofit/>
          </a:bodyPr>
          <a:lstStyle/>
          <a:p>
            <a:pPr marL="216000" marR="0" lvl="0" indent="-216000" hangingPunct="0">
              <a:buNone/>
              <a:tabLst/>
            </a:pPr>
            <a:endParaRPr lang="en-US" sz="2000" b="0" i="0" u="none" strike="noStrike" kern="1200" cap="none">
              <a:ln>
                <a:noFill/>
              </a:ln>
              <a:highlight>
                <a:scrgbClr r="0" g="0" b="0">
                  <a:alpha val="0"/>
                </a:scrgbClr>
              </a:highlight>
              <a:latin typeface="Liberation Sans" pitchFamily="18"/>
              <a:ea typeface="Noto Sans CJK SC Regular" pitchFamily="2"/>
              <a:cs typeface="FreeSans" pitchFamily="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609C10-9AFF-C848-950C-16CE1AFCA7AA}"/>
              </a:ext>
            </a:extLst>
          </p:cNvPr>
          <p:cNvSpPr>
            <a:spLocks noGrp="1" noChangeArrowheads="1"/>
          </p:cNvSpPr>
          <p:nvPr>
            <p:ph type="sldNum"/>
          </p:nvPr>
        </p:nvSpPr>
        <p:spPr>
          <a:ln/>
        </p:spPr>
        <p:txBody>
          <a:bodyPr/>
          <a:lstStyle/>
          <a:p>
            <a:fld id="{77AA3E94-9E03-A546-BDC5-55EEB7A65978}" type="slidenum">
              <a:rPr lang="en-US" altLang="en-US"/>
              <a:pPr/>
              <a:t>31</a:t>
            </a:fld>
            <a:endParaRPr lang="en-US" altLang="en-US"/>
          </a:p>
        </p:txBody>
      </p:sp>
      <p:sp>
        <p:nvSpPr>
          <p:cNvPr id="72705" name="Text Box 1">
            <a:extLst>
              <a:ext uri="{FF2B5EF4-FFF2-40B4-BE49-F238E27FC236}">
                <a16:creationId xmlns:a16="http://schemas.microsoft.com/office/drawing/2014/main" id="{A487CCE7-34CB-DD41-8490-001AC8CCD390}"/>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Text Box 2">
            <a:extLst>
              <a:ext uri="{FF2B5EF4-FFF2-40B4-BE49-F238E27FC236}">
                <a16:creationId xmlns:a16="http://schemas.microsoft.com/office/drawing/2014/main" id="{3D32D5D6-0525-BF4F-BAC6-99F4F36AD28F}"/>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C6A6D-538F-0649-9C1B-B3A65665F8E4}"/>
              </a:ext>
            </a:extLst>
          </p:cNvPr>
          <p:cNvSpPr>
            <a:spLocks noGrp="1" noChangeArrowheads="1"/>
          </p:cNvSpPr>
          <p:nvPr>
            <p:ph type="sldNum"/>
          </p:nvPr>
        </p:nvSpPr>
        <p:spPr>
          <a:ln/>
        </p:spPr>
        <p:txBody>
          <a:bodyPr/>
          <a:lstStyle/>
          <a:p>
            <a:fld id="{62B2E013-C3B5-FF4D-8291-640A3F05DA42}" type="slidenum">
              <a:rPr lang="en-US" altLang="en-US"/>
              <a:pPr/>
              <a:t>33</a:t>
            </a:fld>
            <a:endParaRPr lang="en-US" altLang="en-US"/>
          </a:p>
        </p:txBody>
      </p:sp>
      <p:sp>
        <p:nvSpPr>
          <p:cNvPr id="73729" name="Text Box 1">
            <a:extLst>
              <a:ext uri="{FF2B5EF4-FFF2-40B4-BE49-F238E27FC236}">
                <a16:creationId xmlns:a16="http://schemas.microsoft.com/office/drawing/2014/main" id="{7421595D-CF5A-E048-ACED-5166D3163F50}"/>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Text Box 2">
            <a:extLst>
              <a:ext uri="{FF2B5EF4-FFF2-40B4-BE49-F238E27FC236}">
                <a16:creationId xmlns:a16="http://schemas.microsoft.com/office/drawing/2014/main" id="{0C3E8373-71EE-5E4E-8F01-C179E0870756}"/>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178A45C1-8221-BE40-8309-7AF221AFBCA4}"/>
              </a:ext>
            </a:extLst>
          </p:cNvPr>
          <p:cNvSpPr txBox="1">
            <a:spLocks noGrp="1"/>
          </p:cNvSpPr>
          <p:nvPr>
            <p:ph type="sldNum" sz="quarter" idx="5"/>
          </p:nvPr>
        </p:nvSpPr>
        <p:spPr>
          <a:ln/>
        </p:spPr>
        <p:txBody>
          <a:bodyPr lIns="0" tIns="0" rIns="0" bIns="0" anchor="b" anchorCtr="0">
            <a:noAutofit/>
          </a:bodyPr>
          <a:lstStyle/>
          <a:p>
            <a:pPr lvl="0"/>
            <a:fld id="{598D0197-DE9A-5646-B05C-9C9FED2DA76A}" type="slidenum">
              <a:t>34</a:t>
            </a:fld>
            <a:endParaRPr lang="en-US"/>
          </a:p>
        </p:txBody>
      </p:sp>
      <p:sp>
        <p:nvSpPr>
          <p:cNvPr id="2" name="Slide Number Placeholder 6">
            <a:extLst>
              <a:ext uri="{FF2B5EF4-FFF2-40B4-BE49-F238E27FC236}">
                <a16:creationId xmlns:a16="http://schemas.microsoft.com/office/drawing/2014/main" id="{A24C44BF-654B-AC44-B5FD-BE86C60F4287}"/>
              </a:ext>
            </a:extLst>
          </p:cNvPr>
          <p:cNvSpPr/>
          <p:nvPr/>
        </p:nvSpPr>
        <p:spPr>
          <a:xfrm>
            <a:off x="4398840" y="9555120"/>
            <a:ext cx="3372120" cy="5018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square" lIns="0" tIns="0" rIns="0" bIns="0" anchor="b" anchorCtr="0" compatLnSpc="1">
            <a:noAutofit/>
          </a:bodyPr>
          <a:lstStyle/>
          <a:p>
            <a:pPr marL="0" marR="0" lvl="0" indent="0" algn="r" hangingPunct="0">
              <a:lnSpc>
                <a:spcPct val="93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1238B890-C917-6648-A7A1-26BFE54710D5}" type="slidenum">
              <a:t>34</a:t>
            </a:fld>
            <a:endParaRPr lang="en-US" sz="1400" b="0" i="0" u="none" strike="noStrike" cap="none" baseline="0">
              <a:ln>
                <a:noFill/>
              </a:ln>
              <a:solidFill>
                <a:srgbClr val="000000"/>
              </a:solidFill>
              <a:latin typeface="Times New Roman" pitchFamily="2"/>
              <a:ea typeface="ＭＳ Ｐゴシック" pitchFamily="2"/>
              <a:cs typeface="ＭＳ Ｐゴシック" pitchFamily="2"/>
            </a:endParaRPr>
          </a:p>
        </p:txBody>
      </p:sp>
      <p:sp>
        <p:nvSpPr>
          <p:cNvPr id="3" name="Slide Image Placeholder 2">
            <a:extLst>
              <a:ext uri="{FF2B5EF4-FFF2-40B4-BE49-F238E27FC236}">
                <a16:creationId xmlns:a16="http://schemas.microsoft.com/office/drawing/2014/main" id="{47E93FBC-D19A-4446-9424-612B9E84D385}"/>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4" name="TextBox 3">
            <a:extLst>
              <a:ext uri="{FF2B5EF4-FFF2-40B4-BE49-F238E27FC236}">
                <a16:creationId xmlns:a16="http://schemas.microsoft.com/office/drawing/2014/main" id="{093D7750-1C7E-454E-9FFC-A0A1ADD7072E}"/>
              </a:ext>
            </a:extLst>
          </p:cNvPr>
          <p:cNvSpPr txBox="1"/>
          <p:nvPr/>
        </p:nvSpPr>
        <p:spPr>
          <a:xfrm>
            <a:off x="777600" y="4776840"/>
            <a:ext cx="6218280" cy="4525920"/>
          </a:xfrm>
          <a:prstGeom prst="rect">
            <a:avLst/>
          </a:prstGeom>
          <a:noFill/>
          <a:ln>
            <a:noFill/>
          </a:ln>
        </p:spPr>
        <p:txBody>
          <a:bodyPr wrap="none" lIns="0" tIns="0" rIns="0" bIns="0" anchor="ctr" anchorCtr="0">
            <a:noAutofit/>
          </a:bodyPr>
          <a:lstStyle/>
          <a:p>
            <a:pPr marL="216000" marR="0" lvl="0" indent="-216000" hangingPunct="0">
              <a:buNone/>
              <a:tabLst/>
            </a:pPr>
            <a:endParaRPr lang="en-US" sz="2000" b="0" i="0" u="none" strike="noStrike" kern="1200" cap="none">
              <a:ln>
                <a:noFill/>
              </a:ln>
              <a:highlight>
                <a:scrgbClr r="0" g="0" b="0">
                  <a:alpha val="0"/>
                </a:scrgbClr>
              </a:highlight>
              <a:latin typeface="Liberation Sans" pitchFamily="18"/>
              <a:ea typeface="Noto Sans CJK SC Regular" pitchFamily="2"/>
              <a:cs typeface="FreeSans" pitchFamily="2"/>
            </a:endParaRPr>
          </a:p>
        </p:txBody>
      </p:sp>
    </p:spTree>
    <p:extLst>
      <p:ext uri="{BB962C8B-B14F-4D97-AF65-F5344CB8AC3E}">
        <p14:creationId xmlns:p14="http://schemas.microsoft.com/office/powerpoint/2010/main" val="37283867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41526CE2-971E-CF48-ABAB-8C370FA712EC}"/>
              </a:ext>
            </a:extLst>
          </p:cNvPr>
          <p:cNvSpPr txBox="1">
            <a:spLocks noGrp="1"/>
          </p:cNvSpPr>
          <p:nvPr>
            <p:ph type="sldNum" sz="quarter" idx="5"/>
          </p:nvPr>
        </p:nvSpPr>
        <p:spPr>
          <a:ln/>
        </p:spPr>
        <p:txBody>
          <a:bodyPr lIns="0" tIns="0" rIns="0" bIns="0" anchor="b" anchorCtr="0">
            <a:noAutofit/>
          </a:bodyPr>
          <a:lstStyle/>
          <a:p>
            <a:pPr lvl="0"/>
            <a:fld id="{5C4BC32E-7324-EB42-9B99-FCF5D46472A5}" type="slidenum">
              <a:t>35</a:t>
            </a:fld>
            <a:endParaRPr lang="en-US"/>
          </a:p>
        </p:txBody>
      </p:sp>
      <p:sp>
        <p:nvSpPr>
          <p:cNvPr id="2" name="Slide Number Placeholder 6">
            <a:extLst>
              <a:ext uri="{FF2B5EF4-FFF2-40B4-BE49-F238E27FC236}">
                <a16:creationId xmlns:a16="http://schemas.microsoft.com/office/drawing/2014/main" id="{5F429B82-D8F0-A94E-9905-A26A2090EEE5}"/>
              </a:ext>
            </a:extLst>
          </p:cNvPr>
          <p:cNvSpPr/>
          <p:nvPr/>
        </p:nvSpPr>
        <p:spPr>
          <a:xfrm>
            <a:off x="4398840" y="9555120"/>
            <a:ext cx="3372120" cy="5018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square" lIns="0" tIns="0" rIns="0" bIns="0" anchor="b" anchorCtr="0" compatLnSpc="1">
            <a:noAutofit/>
          </a:bodyPr>
          <a:lstStyle/>
          <a:p>
            <a:pPr marL="0" marR="0" lvl="0" indent="0" algn="r" hangingPunct="0">
              <a:lnSpc>
                <a:spcPct val="93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1B7A8273-DF06-F24B-94CC-016FEEB98361}" type="slidenum">
              <a:t>35</a:t>
            </a:fld>
            <a:endParaRPr lang="en-US" sz="1400" b="0" i="0" u="none" strike="noStrike" cap="none" baseline="0">
              <a:ln>
                <a:noFill/>
              </a:ln>
              <a:solidFill>
                <a:srgbClr val="000000"/>
              </a:solidFill>
              <a:latin typeface="Times New Roman" pitchFamily="2"/>
              <a:ea typeface="ＭＳ Ｐゴシック" pitchFamily="2"/>
              <a:cs typeface="ＭＳ Ｐゴシック" pitchFamily="2"/>
            </a:endParaRPr>
          </a:p>
        </p:txBody>
      </p:sp>
      <p:sp>
        <p:nvSpPr>
          <p:cNvPr id="3" name="Slide Image Placeholder 2">
            <a:extLst>
              <a:ext uri="{FF2B5EF4-FFF2-40B4-BE49-F238E27FC236}">
                <a16:creationId xmlns:a16="http://schemas.microsoft.com/office/drawing/2014/main" id="{4798BB08-D990-A549-B367-C1887EEE3780}"/>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4" name="TextBox 3">
            <a:extLst>
              <a:ext uri="{FF2B5EF4-FFF2-40B4-BE49-F238E27FC236}">
                <a16:creationId xmlns:a16="http://schemas.microsoft.com/office/drawing/2014/main" id="{99A625C6-3DD4-4448-B9ED-7C179BB7A9D9}"/>
              </a:ext>
            </a:extLst>
          </p:cNvPr>
          <p:cNvSpPr txBox="1"/>
          <p:nvPr/>
        </p:nvSpPr>
        <p:spPr>
          <a:xfrm>
            <a:off x="777600" y="4776840"/>
            <a:ext cx="6218280" cy="4525920"/>
          </a:xfrm>
          <a:prstGeom prst="rect">
            <a:avLst/>
          </a:prstGeom>
          <a:noFill/>
          <a:ln>
            <a:noFill/>
          </a:ln>
        </p:spPr>
        <p:txBody>
          <a:bodyPr wrap="none" lIns="0" tIns="0" rIns="0" bIns="0" anchor="ctr" anchorCtr="0">
            <a:noAutofit/>
          </a:bodyPr>
          <a:lstStyle/>
          <a:p>
            <a:pPr marL="216000" marR="0" lvl="0" indent="-216000" hangingPunct="0">
              <a:buNone/>
              <a:tabLst/>
            </a:pPr>
            <a:endParaRPr lang="en-US" sz="2000" b="0" i="0" u="none" strike="noStrike" kern="1200" cap="none">
              <a:ln>
                <a:noFill/>
              </a:ln>
              <a:highlight>
                <a:scrgbClr r="0" g="0" b="0">
                  <a:alpha val="0"/>
                </a:scrgbClr>
              </a:highlight>
              <a:latin typeface="Liberation Sans" pitchFamily="18"/>
              <a:ea typeface="Noto Sans CJK SC Regular" pitchFamily="2"/>
              <a:cs typeface="FreeSans" pitchFamily="2"/>
            </a:endParaRPr>
          </a:p>
        </p:txBody>
      </p:sp>
    </p:spTree>
    <p:extLst>
      <p:ext uri="{BB962C8B-B14F-4D97-AF65-F5344CB8AC3E}">
        <p14:creationId xmlns:p14="http://schemas.microsoft.com/office/powerpoint/2010/main" val="30572795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F8BFB8B7-7299-E648-BCB9-57BE8AF183CA}"/>
              </a:ext>
            </a:extLst>
          </p:cNvPr>
          <p:cNvSpPr txBox="1">
            <a:spLocks noGrp="1"/>
          </p:cNvSpPr>
          <p:nvPr>
            <p:ph type="sldNum" sz="quarter" idx="5"/>
          </p:nvPr>
        </p:nvSpPr>
        <p:spPr>
          <a:ln/>
        </p:spPr>
        <p:txBody>
          <a:bodyPr lIns="0" tIns="0" rIns="0" bIns="0" anchor="b" anchorCtr="0">
            <a:noAutofit/>
          </a:bodyPr>
          <a:lstStyle/>
          <a:p>
            <a:pPr lvl="0"/>
            <a:fld id="{3CA4B0B0-F80B-4D4D-9879-08C1E94D0293}" type="slidenum">
              <a:t>36</a:t>
            </a:fld>
            <a:endParaRPr lang="en-US"/>
          </a:p>
        </p:txBody>
      </p:sp>
      <p:sp>
        <p:nvSpPr>
          <p:cNvPr id="2" name="Slide Number Placeholder 6">
            <a:extLst>
              <a:ext uri="{FF2B5EF4-FFF2-40B4-BE49-F238E27FC236}">
                <a16:creationId xmlns:a16="http://schemas.microsoft.com/office/drawing/2014/main" id="{2C51D9A9-D79F-AF44-9F89-6B5A19A91E5F}"/>
              </a:ext>
            </a:extLst>
          </p:cNvPr>
          <p:cNvSpPr/>
          <p:nvPr/>
        </p:nvSpPr>
        <p:spPr>
          <a:xfrm>
            <a:off x="4398840" y="9555120"/>
            <a:ext cx="3372120" cy="5018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square" lIns="0" tIns="0" rIns="0" bIns="0" anchor="b" anchorCtr="0" compatLnSpc="1">
            <a:noAutofit/>
          </a:bodyPr>
          <a:lstStyle/>
          <a:p>
            <a:pPr marL="0" marR="0" lvl="0" indent="0" algn="r" hangingPunct="0">
              <a:lnSpc>
                <a:spcPct val="93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AC645E6E-FDC0-6D41-98A7-B027CC19A857}" type="slidenum">
              <a:t>36</a:t>
            </a:fld>
            <a:endParaRPr lang="en-US" sz="1400" b="0" i="0" u="none" strike="noStrike" cap="none" baseline="0">
              <a:ln>
                <a:noFill/>
              </a:ln>
              <a:solidFill>
                <a:srgbClr val="000000"/>
              </a:solidFill>
              <a:latin typeface="Times New Roman" pitchFamily="2"/>
              <a:ea typeface="ＭＳ Ｐゴシック" pitchFamily="2"/>
              <a:cs typeface="ＭＳ Ｐゴシック" pitchFamily="2"/>
            </a:endParaRPr>
          </a:p>
        </p:txBody>
      </p:sp>
      <p:sp>
        <p:nvSpPr>
          <p:cNvPr id="3" name="Slide Image Placeholder 2">
            <a:extLst>
              <a:ext uri="{FF2B5EF4-FFF2-40B4-BE49-F238E27FC236}">
                <a16:creationId xmlns:a16="http://schemas.microsoft.com/office/drawing/2014/main" id="{B30987C5-A744-A643-9768-5DE7DA0BA113}"/>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4" name="TextBox 3">
            <a:extLst>
              <a:ext uri="{FF2B5EF4-FFF2-40B4-BE49-F238E27FC236}">
                <a16:creationId xmlns:a16="http://schemas.microsoft.com/office/drawing/2014/main" id="{351E42E3-E97F-3748-9C87-0E067351A127}"/>
              </a:ext>
            </a:extLst>
          </p:cNvPr>
          <p:cNvSpPr txBox="1"/>
          <p:nvPr/>
        </p:nvSpPr>
        <p:spPr>
          <a:xfrm>
            <a:off x="777600" y="4776840"/>
            <a:ext cx="6218280" cy="4525920"/>
          </a:xfrm>
          <a:prstGeom prst="rect">
            <a:avLst/>
          </a:prstGeom>
          <a:noFill/>
          <a:ln>
            <a:noFill/>
          </a:ln>
        </p:spPr>
        <p:txBody>
          <a:bodyPr wrap="none" lIns="0" tIns="0" rIns="0" bIns="0" anchor="ctr" anchorCtr="0">
            <a:noAutofit/>
          </a:bodyPr>
          <a:lstStyle/>
          <a:p>
            <a:pPr marL="216000" marR="0" lvl="0" indent="-216000" hangingPunct="0">
              <a:buNone/>
              <a:tabLst/>
            </a:pPr>
            <a:endParaRPr lang="en-US" sz="2000" b="0" i="0" u="none" strike="noStrike" kern="1200" cap="none">
              <a:ln>
                <a:noFill/>
              </a:ln>
              <a:highlight>
                <a:scrgbClr r="0" g="0" b="0">
                  <a:alpha val="0"/>
                </a:scrgbClr>
              </a:highlight>
              <a:latin typeface="Liberation Sans" pitchFamily="18"/>
              <a:ea typeface="Noto Sans CJK SC Regular" pitchFamily="2"/>
              <a:cs typeface="FreeSans" pitchFamily="2"/>
            </a:endParaRPr>
          </a:p>
        </p:txBody>
      </p:sp>
    </p:spTree>
    <p:extLst>
      <p:ext uri="{BB962C8B-B14F-4D97-AF65-F5344CB8AC3E}">
        <p14:creationId xmlns:p14="http://schemas.microsoft.com/office/powerpoint/2010/main" val="2216897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60C29F42-89DD-244A-B62D-3A257B52C134}"/>
              </a:ext>
            </a:extLst>
          </p:cNvPr>
          <p:cNvSpPr txBox="1">
            <a:spLocks noGrp="1"/>
          </p:cNvSpPr>
          <p:nvPr>
            <p:ph type="sldNum" sz="quarter" idx="5"/>
          </p:nvPr>
        </p:nvSpPr>
        <p:spPr>
          <a:ln/>
        </p:spPr>
        <p:txBody>
          <a:bodyPr lIns="0" tIns="0" rIns="0" bIns="0" anchor="b" anchorCtr="0">
            <a:noAutofit/>
          </a:bodyPr>
          <a:lstStyle/>
          <a:p>
            <a:pPr lvl="0"/>
            <a:fld id="{4CBF5080-5333-694F-A098-6B9D2E050A98}" type="slidenum">
              <a:t>40</a:t>
            </a:fld>
            <a:endParaRPr lang="en-US"/>
          </a:p>
        </p:txBody>
      </p:sp>
      <p:sp>
        <p:nvSpPr>
          <p:cNvPr id="2" name="Slide Number Placeholder 6">
            <a:extLst>
              <a:ext uri="{FF2B5EF4-FFF2-40B4-BE49-F238E27FC236}">
                <a16:creationId xmlns:a16="http://schemas.microsoft.com/office/drawing/2014/main" id="{7E04A276-1233-C141-8D98-F434893B6F1F}"/>
              </a:ext>
            </a:extLst>
          </p:cNvPr>
          <p:cNvSpPr/>
          <p:nvPr/>
        </p:nvSpPr>
        <p:spPr>
          <a:xfrm>
            <a:off x="4398840" y="9555120"/>
            <a:ext cx="3372120" cy="5018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square" lIns="0" tIns="0" rIns="0" bIns="0" anchor="b" anchorCtr="0" compatLnSpc="1">
            <a:noAutofit/>
          </a:bodyPr>
          <a:lstStyle/>
          <a:p>
            <a:pPr marL="0" marR="0" lvl="0" indent="0" algn="r" hangingPunct="0">
              <a:lnSpc>
                <a:spcPct val="93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fld id="{FACF76EC-D96A-A64D-BF7C-11A831A46074}" type="slidenum">
              <a:t>40</a:t>
            </a:fld>
            <a:endParaRPr lang="en-US" sz="1400" b="0" i="0" u="none" strike="noStrike" cap="none" baseline="0">
              <a:ln>
                <a:noFill/>
              </a:ln>
              <a:solidFill>
                <a:srgbClr val="000000"/>
              </a:solidFill>
              <a:latin typeface="Times New Roman" pitchFamily="2"/>
              <a:ea typeface="ＭＳ Ｐゴシック" pitchFamily="2"/>
              <a:cs typeface="ＭＳ Ｐゴシック" pitchFamily="2"/>
            </a:endParaRPr>
          </a:p>
        </p:txBody>
      </p:sp>
      <p:sp>
        <p:nvSpPr>
          <p:cNvPr id="3" name="Slide Image Placeholder 2">
            <a:extLst>
              <a:ext uri="{FF2B5EF4-FFF2-40B4-BE49-F238E27FC236}">
                <a16:creationId xmlns:a16="http://schemas.microsoft.com/office/drawing/2014/main" id="{360F691F-3B9D-D34A-812C-2E2FCCE93D38}"/>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4" name="TextBox 3">
            <a:extLst>
              <a:ext uri="{FF2B5EF4-FFF2-40B4-BE49-F238E27FC236}">
                <a16:creationId xmlns:a16="http://schemas.microsoft.com/office/drawing/2014/main" id="{4A4513A6-3EA0-014F-9C2A-210CE2D346F6}"/>
              </a:ext>
            </a:extLst>
          </p:cNvPr>
          <p:cNvSpPr txBox="1"/>
          <p:nvPr/>
        </p:nvSpPr>
        <p:spPr>
          <a:xfrm>
            <a:off x="777600" y="4776840"/>
            <a:ext cx="6218280" cy="4525920"/>
          </a:xfrm>
          <a:prstGeom prst="rect">
            <a:avLst/>
          </a:prstGeom>
          <a:noFill/>
          <a:ln>
            <a:noFill/>
          </a:ln>
        </p:spPr>
        <p:txBody>
          <a:bodyPr wrap="none" lIns="0" tIns="0" rIns="0" bIns="0" anchor="ctr" anchorCtr="0">
            <a:noAutofit/>
          </a:bodyPr>
          <a:lstStyle/>
          <a:p>
            <a:pPr marL="216000" marR="0" lvl="0" indent="-216000" hangingPunct="0">
              <a:buNone/>
              <a:tabLst/>
            </a:pPr>
            <a:endParaRPr lang="en-US" sz="2000" b="0" i="0" u="none" strike="noStrike" kern="1200" cap="none">
              <a:ln>
                <a:noFill/>
              </a:ln>
              <a:highlight>
                <a:scrgbClr r="0" g="0" b="0">
                  <a:alpha val="0"/>
                </a:scrgbClr>
              </a:highlight>
              <a:latin typeface="Liberation Sans" pitchFamily="18"/>
              <a:ea typeface="Noto Sans CJK SC Regular" pitchFamily="2"/>
              <a:cs typeface="FreeSans" pitchFamily="2"/>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2C8BAC-670C-1A47-8D82-D0693B92F491}"/>
              </a:ext>
            </a:extLst>
          </p:cNvPr>
          <p:cNvSpPr>
            <a:spLocks noGrp="1" noChangeArrowheads="1"/>
          </p:cNvSpPr>
          <p:nvPr>
            <p:ph type="sldNum"/>
          </p:nvPr>
        </p:nvSpPr>
        <p:spPr>
          <a:ln/>
        </p:spPr>
        <p:txBody>
          <a:bodyPr/>
          <a:lstStyle/>
          <a:p>
            <a:fld id="{E4B48E72-30DF-6849-B18A-1AB5DBA73A9B}" type="slidenum">
              <a:rPr lang="en-US" altLang="en-US"/>
              <a:pPr/>
              <a:t>41</a:t>
            </a:fld>
            <a:endParaRPr lang="en-US" altLang="en-US"/>
          </a:p>
        </p:txBody>
      </p:sp>
      <p:sp>
        <p:nvSpPr>
          <p:cNvPr id="92161" name="Text Box 1">
            <a:extLst>
              <a:ext uri="{FF2B5EF4-FFF2-40B4-BE49-F238E27FC236}">
                <a16:creationId xmlns:a16="http://schemas.microsoft.com/office/drawing/2014/main" id="{68E01E8E-3B11-4E49-BE49-E67245A4732D}"/>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Text Box 2">
            <a:extLst>
              <a:ext uri="{FF2B5EF4-FFF2-40B4-BE49-F238E27FC236}">
                <a16:creationId xmlns:a16="http://schemas.microsoft.com/office/drawing/2014/main" id="{950A3EC5-33BA-674C-8247-A7253060CC18}"/>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1F8FB2-D49C-0E4D-A048-EB188C4503AC}"/>
              </a:ext>
            </a:extLst>
          </p:cNvPr>
          <p:cNvSpPr>
            <a:spLocks noGrp="1" noChangeArrowheads="1"/>
          </p:cNvSpPr>
          <p:nvPr>
            <p:ph type="sldNum"/>
          </p:nvPr>
        </p:nvSpPr>
        <p:spPr>
          <a:ln/>
        </p:spPr>
        <p:txBody>
          <a:bodyPr/>
          <a:lstStyle/>
          <a:p>
            <a:fld id="{9078D512-FEC8-8543-9874-7EBB871C520E}" type="slidenum">
              <a:rPr lang="en-US" altLang="en-US"/>
              <a:pPr/>
              <a:t>42</a:t>
            </a:fld>
            <a:endParaRPr lang="en-US" altLang="en-US"/>
          </a:p>
        </p:txBody>
      </p:sp>
      <p:sp>
        <p:nvSpPr>
          <p:cNvPr id="97281" name="Text Box 1">
            <a:extLst>
              <a:ext uri="{FF2B5EF4-FFF2-40B4-BE49-F238E27FC236}">
                <a16:creationId xmlns:a16="http://schemas.microsoft.com/office/drawing/2014/main" id="{22D14A44-02CB-9647-87E2-70D0D2E68012}"/>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2" name="Text Box 2">
            <a:extLst>
              <a:ext uri="{FF2B5EF4-FFF2-40B4-BE49-F238E27FC236}">
                <a16:creationId xmlns:a16="http://schemas.microsoft.com/office/drawing/2014/main" id="{41E058E4-7AA6-7D43-898B-F652384A3794}"/>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3E569C-0764-3D46-9BFB-0DB3B0F519C3}"/>
              </a:ext>
            </a:extLst>
          </p:cNvPr>
          <p:cNvSpPr>
            <a:spLocks noGrp="1" noChangeArrowheads="1"/>
          </p:cNvSpPr>
          <p:nvPr>
            <p:ph type="sldNum"/>
          </p:nvPr>
        </p:nvSpPr>
        <p:spPr>
          <a:ln/>
        </p:spPr>
        <p:txBody>
          <a:bodyPr/>
          <a:lstStyle/>
          <a:p>
            <a:fld id="{798414F2-2404-2E49-A535-8815E5CF52FB}" type="slidenum">
              <a:rPr lang="en-US" altLang="en-US"/>
              <a:pPr/>
              <a:t>7</a:t>
            </a:fld>
            <a:endParaRPr lang="en-US" altLang="en-US"/>
          </a:p>
        </p:txBody>
      </p:sp>
      <p:sp>
        <p:nvSpPr>
          <p:cNvPr id="100353" name="Text Box 1">
            <a:extLst>
              <a:ext uri="{FF2B5EF4-FFF2-40B4-BE49-F238E27FC236}">
                <a16:creationId xmlns:a16="http://schemas.microsoft.com/office/drawing/2014/main" id="{FC43BD88-B098-5E4A-99AF-F74905C2ED20}"/>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Text Box 2">
            <a:extLst>
              <a:ext uri="{FF2B5EF4-FFF2-40B4-BE49-F238E27FC236}">
                <a16:creationId xmlns:a16="http://schemas.microsoft.com/office/drawing/2014/main" id="{BB702F43-B66E-1849-A90F-F4FEA2BECE44}"/>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031B3C5-024B-5C47-AD2F-F93828E24E0D}"/>
              </a:ext>
            </a:extLst>
          </p:cNvPr>
          <p:cNvSpPr>
            <a:spLocks noGrp="1" noChangeArrowheads="1"/>
          </p:cNvSpPr>
          <p:nvPr>
            <p:ph type="sldNum"/>
          </p:nvPr>
        </p:nvSpPr>
        <p:spPr>
          <a:ln/>
        </p:spPr>
        <p:txBody>
          <a:bodyPr/>
          <a:lstStyle/>
          <a:p>
            <a:fld id="{814E50C0-F255-1841-81CC-6BA5DACD50B2}" type="slidenum">
              <a:rPr lang="en-US" altLang="en-US"/>
              <a:pPr/>
              <a:t>43</a:t>
            </a:fld>
            <a:endParaRPr lang="en-US" altLang="en-US"/>
          </a:p>
        </p:txBody>
      </p:sp>
      <p:sp>
        <p:nvSpPr>
          <p:cNvPr id="100353" name="Text Box 1">
            <a:extLst>
              <a:ext uri="{FF2B5EF4-FFF2-40B4-BE49-F238E27FC236}">
                <a16:creationId xmlns:a16="http://schemas.microsoft.com/office/drawing/2014/main" id="{DF834828-9F6B-EE42-85E5-DA4FC94852DD}"/>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Text Box 2">
            <a:extLst>
              <a:ext uri="{FF2B5EF4-FFF2-40B4-BE49-F238E27FC236}">
                <a16:creationId xmlns:a16="http://schemas.microsoft.com/office/drawing/2014/main" id="{F0B98DB2-C3D0-BE46-A6F2-0C7CCAB7A775}"/>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3C05EA-EF30-F445-A6BE-65ADBD89BC32}"/>
              </a:ext>
            </a:extLst>
          </p:cNvPr>
          <p:cNvSpPr>
            <a:spLocks noGrp="1" noChangeArrowheads="1"/>
          </p:cNvSpPr>
          <p:nvPr>
            <p:ph type="sldNum"/>
          </p:nvPr>
        </p:nvSpPr>
        <p:spPr>
          <a:ln/>
        </p:spPr>
        <p:txBody>
          <a:bodyPr/>
          <a:lstStyle/>
          <a:p>
            <a:fld id="{97FC2685-AF51-AF4B-94A5-2935184D7B14}" type="slidenum">
              <a:rPr lang="en-US" altLang="en-US"/>
              <a:pPr/>
              <a:t>44</a:t>
            </a:fld>
            <a:endParaRPr lang="en-US" altLang="en-US"/>
          </a:p>
        </p:txBody>
      </p:sp>
      <p:sp>
        <p:nvSpPr>
          <p:cNvPr id="101377" name="Text Box 1">
            <a:extLst>
              <a:ext uri="{FF2B5EF4-FFF2-40B4-BE49-F238E27FC236}">
                <a16:creationId xmlns:a16="http://schemas.microsoft.com/office/drawing/2014/main" id="{C7F51F8A-3724-8C41-9499-86E9A87650CC}"/>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1378" name="Text Box 2">
            <a:extLst>
              <a:ext uri="{FF2B5EF4-FFF2-40B4-BE49-F238E27FC236}">
                <a16:creationId xmlns:a16="http://schemas.microsoft.com/office/drawing/2014/main" id="{03188382-B576-2A43-AE5B-2FC03D448070}"/>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7398DD4-70FD-FD44-BAC4-A333A95ED7C0}"/>
              </a:ext>
            </a:extLst>
          </p:cNvPr>
          <p:cNvSpPr>
            <a:spLocks noGrp="1" noChangeArrowheads="1"/>
          </p:cNvSpPr>
          <p:nvPr>
            <p:ph type="sldNum"/>
          </p:nvPr>
        </p:nvSpPr>
        <p:spPr>
          <a:ln/>
        </p:spPr>
        <p:txBody>
          <a:bodyPr/>
          <a:lstStyle/>
          <a:p>
            <a:fld id="{4A3F5C92-EF3E-B246-961A-513C698F8799}" type="slidenum">
              <a:rPr lang="en-US" altLang="en-US"/>
              <a:pPr/>
              <a:t>45</a:t>
            </a:fld>
            <a:endParaRPr lang="en-US" altLang="en-US"/>
          </a:p>
        </p:txBody>
      </p:sp>
      <p:sp>
        <p:nvSpPr>
          <p:cNvPr id="102401" name="Text Box 1">
            <a:extLst>
              <a:ext uri="{FF2B5EF4-FFF2-40B4-BE49-F238E27FC236}">
                <a16:creationId xmlns:a16="http://schemas.microsoft.com/office/drawing/2014/main" id="{E539480A-0BBF-DF4E-BB10-DFE606E88886}"/>
              </a:ext>
            </a:extLst>
          </p:cNvPr>
          <p:cNvSpPr txBox="1">
            <a:spLocks noGrp="1" noRot="1" noChangeAspect="1" noChangeArrowheads="1"/>
          </p:cNvSpPr>
          <p:nvPr>
            <p:ph type="sldImg"/>
          </p:nvPr>
        </p:nvSpPr>
        <p:spPr bwMode="auto">
          <a:xfrm>
            <a:off x="1371600" y="763588"/>
            <a:ext cx="5027613"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Text Box 2">
            <a:extLst>
              <a:ext uri="{FF2B5EF4-FFF2-40B4-BE49-F238E27FC236}">
                <a16:creationId xmlns:a16="http://schemas.microsoft.com/office/drawing/2014/main" id="{6A337F47-F337-4349-9529-D814568760A0}"/>
              </a:ext>
            </a:extLst>
          </p:cNvPr>
          <p:cNvSpPr txBox="1">
            <a:spLocks noGrp="1" noChangeArrowheads="1"/>
          </p:cNvSpPr>
          <p:nvPr>
            <p:ph type="body" idx="1"/>
          </p:nvPr>
        </p:nvSpPr>
        <p:spPr bwMode="auto">
          <a:xfrm>
            <a:off x="777875" y="4776788"/>
            <a:ext cx="6216650" cy="45243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D5373A3-8D12-DA4A-9392-BFB60FB7421F}"/>
              </a:ext>
            </a:extLst>
          </p:cNvPr>
          <p:cNvSpPr>
            <a:spLocks noGrp="1" noChangeArrowheads="1"/>
          </p:cNvSpPr>
          <p:nvPr>
            <p:ph type="sldNum"/>
          </p:nvPr>
        </p:nvSpPr>
        <p:spPr>
          <a:ln/>
        </p:spPr>
        <p:txBody>
          <a:bodyPr/>
          <a:lstStyle/>
          <a:p>
            <a:fld id="{CE7B220E-9DBC-4A4B-923C-AC1AD1FA91A8}" type="slidenum">
              <a:rPr lang="en-US" altLang="en-US"/>
              <a:pPr/>
              <a:t>46</a:t>
            </a:fld>
            <a:endParaRPr lang="en-US" altLang="en-US"/>
          </a:p>
        </p:txBody>
      </p:sp>
      <p:sp>
        <p:nvSpPr>
          <p:cNvPr id="103425" name="Text Box 1">
            <a:extLst>
              <a:ext uri="{FF2B5EF4-FFF2-40B4-BE49-F238E27FC236}">
                <a16:creationId xmlns:a16="http://schemas.microsoft.com/office/drawing/2014/main" id="{34140BB9-94AC-8C4B-ACEF-927311E289B7}"/>
              </a:ext>
            </a:extLst>
          </p:cNvPr>
          <p:cNvSpPr txBox="1">
            <a:spLocks noGrp="1" noRot="1" noChangeAspect="1" noChangeArrowheads="1"/>
          </p:cNvSpPr>
          <p:nvPr>
            <p:ph type="sldImg"/>
          </p:nvPr>
        </p:nvSpPr>
        <p:spPr bwMode="auto">
          <a:xfrm>
            <a:off x="1371600" y="763588"/>
            <a:ext cx="5027613"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3426" name="Text Box 2">
            <a:extLst>
              <a:ext uri="{FF2B5EF4-FFF2-40B4-BE49-F238E27FC236}">
                <a16:creationId xmlns:a16="http://schemas.microsoft.com/office/drawing/2014/main" id="{5AE199CE-1753-764F-89B4-BFB7D44738E7}"/>
              </a:ext>
            </a:extLst>
          </p:cNvPr>
          <p:cNvSpPr txBox="1">
            <a:spLocks noGrp="1" noChangeArrowheads="1"/>
          </p:cNvSpPr>
          <p:nvPr>
            <p:ph type="body" idx="1"/>
          </p:nvPr>
        </p:nvSpPr>
        <p:spPr bwMode="auto">
          <a:xfrm>
            <a:off x="777875" y="4776788"/>
            <a:ext cx="6216650" cy="45243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002FE0-8893-B94E-A0EF-F8B6600BB24C}"/>
              </a:ext>
            </a:extLst>
          </p:cNvPr>
          <p:cNvSpPr>
            <a:spLocks noGrp="1" noChangeArrowheads="1"/>
          </p:cNvSpPr>
          <p:nvPr>
            <p:ph type="sldNum"/>
          </p:nvPr>
        </p:nvSpPr>
        <p:spPr>
          <a:ln/>
        </p:spPr>
        <p:txBody>
          <a:bodyPr/>
          <a:lstStyle/>
          <a:p>
            <a:fld id="{1F93DB1B-0951-8E4D-A2F3-CE0A84B26B2A}" type="slidenum">
              <a:rPr lang="en-US" altLang="en-US"/>
              <a:pPr/>
              <a:t>47</a:t>
            </a:fld>
            <a:endParaRPr lang="en-US" altLang="en-US"/>
          </a:p>
        </p:txBody>
      </p:sp>
      <p:sp>
        <p:nvSpPr>
          <p:cNvPr id="104449" name="Text Box 1">
            <a:extLst>
              <a:ext uri="{FF2B5EF4-FFF2-40B4-BE49-F238E27FC236}">
                <a16:creationId xmlns:a16="http://schemas.microsoft.com/office/drawing/2014/main" id="{05F83DF2-2CC9-BC4E-A22A-B4A1E6B385A9}"/>
              </a:ext>
            </a:extLst>
          </p:cNvPr>
          <p:cNvSpPr txBox="1">
            <a:spLocks noGrp="1" noRot="1" noChangeAspect="1" noChangeArrowheads="1"/>
          </p:cNvSpPr>
          <p:nvPr>
            <p:ph type="sldImg"/>
          </p:nvPr>
        </p:nvSpPr>
        <p:spPr bwMode="auto">
          <a:xfrm>
            <a:off x="1371600" y="763588"/>
            <a:ext cx="5027613"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0" name="Text Box 2">
            <a:extLst>
              <a:ext uri="{FF2B5EF4-FFF2-40B4-BE49-F238E27FC236}">
                <a16:creationId xmlns:a16="http://schemas.microsoft.com/office/drawing/2014/main" id="{0E1DF177-BAF1-C44B-80DB-12364D7DC20A}"/>
              </a:ext>
            </a:extLst>
          </p:cNvPr>
          <p:cNvSpPr txBox="1">
            <a:spLocks noGrp="1" noChangeArrowheads="1"/>
          </p:cNvSpPr>
          <p:nvPr>
            <p:ph type="body" idx="1"/>
          </p:nvPr>
        </p:nvSpPr>
        <p:spPr bwMode="auto">
          <a:xfrm>
            <a:off x="777875" y="4776788"/>
            <a:ext cx="6216650" cy="45243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E33F09-0384-E04D-A699-6443603B0BB5}"/>
              </a:ext>
            </a:extLst>
          </p:cNvPr>
          <p:cNvSpPr>
            <a:spLocks noGrp="1" noChangeArrowheads="1"/>
          </p:cNvSpPr>
          <p:nvPr>
            <p:ph type="sldNum"/>
          </p:nvPr>
        </p:nvSpPr>
        <p:spPr>
          <a:ln/>
        </p:spPr>
        <p:txBody>
          <a:bodyPr/>
          <a:lstStyle/>
          <a:p>
            <a:fld id="{927CDE17-5F45-3F48-B66E-91F39D11658F}" type="slidenum">
              <a:rPr lang="en-US" altLang="en-US"/>
              <a:pPr/>
              <a:t>48</a:t>
            </a:fld>
            <a:endParaRPr lang="en-US" altLang="en-US"/>
          </a:p>
        </p:txBody>
      </p:sp>
      <p:sp>
        <p:nvSpPr>
          <p:cNvPr id="105473" name="Text Box 1">
            <a:extLst>
              <a:ext uri="{FF2B5EF4-FFF2-40B4-BE49-F238E27FC236}">
                <a16:creationId xmlns:a16="http://schemas.microsoft.com/office/drawing/2014/main" id="{BFF3C8FB-DAEC-124F-86B8-474EBB01DB2F}"/>
              </a:ext>
            </a:extLst>
          </p:cNvPr>
          <p:cNvSpPr txBox="1">
            <a:spLocks noGrp="1" noRot="1" noChangeAspect="1" noChangeArrowheads="1"/>
          </p:cNvSpPr>
          <p:nvPr>
            <p:ph type="sldImg"/>
          </p:nvPr>
        </p:nvSpPr>
        <p:spPr bwMode="auto">
          <a:xfrm>
            <a:off x="1371600" y="763588"/>
            <a:ext cx="5027613"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5474" name="Text Box 2">
            <a:extLst>
              <a:ext uri="{FF2B5EF4-FFF2-40B4-BE49-F238E27FC236}">
                <a16:creationId xmlns:a16="http://schemas.microsoft.com/office/drawing/2014/main" id="{975BDDD4-2E3E-264C-BB03-B36DF4C70ACB}"/>
              </a:ext>
            </a:extLst>
          </p:cNvPr>
          <p:cNvSpPr txBox="1">
            <a:spLocks noGrp="1" noChangeArrowheads="1"/>
          </p:cNvSpPr>
          <p:nvPr>
            <p:ph type="body" idx="1"/>
          </p:nvPr>
        </p:nvSpPr>
        <p:spPr bwMode="auto">
          <a:xfrm>
            <a:off x="777875" y="4776788"/>
            <a:ext cx="6216650" cy="45243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9B8097-50AA-8448-BE34-AA8C573419BD}"/>
              </a:ext>
            </a:extLst>
          </p:cNvPr>
          <p:cNvSpPr>
            <a:spLocks noGrp="1" noChangeArrowheads="1"/>
          </p:cNvSpPr>
          <p:nvPr>
            <p:ph type="sldNum"/>
          </p:nvPr>
        </p:nvSpPr>
        <p:spPr>
          <a:ln/>
        </p:spPr>
        <p:txBody>
          <a:bodyPr/>
          <a:lstStyle/>
          <a:p>
            <a:fld id="{46410580-43E2-5448-8AB2-23F8B4AB69DB}" type="slidenum">
              <a:rPr lang="en-US" altLang="en-US"/>
              <a:pPr/>
              <a:t>49</a:t>
            </a:fld>
            <a:endParaRPr lang="en-US" altLang="en-US"/>
          </a:p>
        </p:txBody>
      </p:sp>
      <p:sp>
        <p:nvSpPr>
          <p:cNvPr id="106497" name="Text Box 1">
            <a:extLst>
              <a:ext uri="{FF2B5EF4-FFF2-40B4-BE49-F238E27FC236}">
                <a16:creationId xmlns:a16="http://schemas.microsoft.com/office/drawing/2014/main" id="{852F4FA8-B75E-3142-89E3-271BE25F121D}"/>
              </a:ext>
            </a:extLst>
          </p:cNvPr>
          <p:cNvSpPr txBox="1">
            <a:spLocks noGrp="1" noRot="1" noChangeAspect="1" noChangeArrowheads="1"/>
          </p:cNvSpPr>
          <p:nvPr>
            <p:ph type="sldImg"/>
          </p:nvPr>
        </p:nvSpPr>
        <p:spPr bwMode="auto">
          <a:xfrm>
            <a:off x="1371600" y="763588"/>
            <a:ext cx="5027613"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6498" name="Text Box 2">
            <a:extLst>
              <a:ext uri="{FF2B5EF4-FFF2-40B4-BE49-F238E27FC236}">
                <a16:creationId xmlns:a16="http://schemas.microsoft.com/office/drawing/2014/main" id="{D2163B9D-5C49-2843-BCC5-7CE5A4C8BE54}"/>
              </a:ext>
            </a:extLst>
          </p:cNvPr>
          <p:cNvSpPr txBox="1">
            <a:spLocks noGrp="1" noChangeArrowheads="1"/>
          </p:cNvSpPr>
          <p:nvPr>
            <p:ph type="body" idx="1"/>
          </p:nvPr>
        </p:nvSpPr>
        <p:spPr bwMode="auto">
          <a:xfrm>
            <a:off x="777875" y="4776788"/>
            <a:ext cx="6216650" cy="45243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19C63A-8F5A-1B43-8FAC-28F7A64CFDA5}"/>
              </a:ext>
            </a:extLst>
          </p:cNvPr>
          <p:cNvSpPr>
            <a:spLocks noGrp="1" noChangeArrowheads="1"/>
          </p:cNvSpPr>
          <p:nvPr>
            <p:ph type="sldNum"/>
          </p:nvPr>
        </p:nvSpPr>
        <p:spPr>
          <a:ln/>
        </p:spPr>
        <p:txBody>
          <a:bodyPr/>
          <a:lstStyle/>
          <a:p>
            <a:fld id="{76A1BD7D-72A9-D749-8346-F422D08F798A}" type="slidenum">
              <a:rPr lang="en-US" altLang="en-US"/>
              <a:pPr/>
              <a:t>50</a:t>
            </a:fld>
            <a:endParaRPr lang="en-US" altLang="en-US"/>
          </a:p>
        </p:txBody>
      </p:sp>
      <p:sp>
        <p:nvSpPr>
          <p:cNvPr id="107521" name="Text Box 1">
            <a:extLst>
              <a:ext uri="{FF2B5EF4-FFF2-40B4-BE49-F238E27FC236}">
                <a16:creationId xmlns:a16="http://schemas.microsoft.com/office/drawing/2014/main" id="{341CB72E-7902-C746-A1B3-ACA4770EE793}"/>
              </a:ext>
            </a:extLst>
          </p:cNvPr>
          <p:cNvSpPr txBox="1">
            <a:spLocks noGrp="1" noRot="1" noChangeAspect="1" noChangeArrowheads="1"/>
          </p:cNvSpPr>
          <p:nvPr>
            <p:ph type="sldImg"/>
          </p:nvPr>
        </p:nvSpPr>
        <p:spPr bwMode="auto">
          <a:xfrm>
            <a:off x="1371600" y="763588"/>
            <a:ext cx="5027613"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7522" name="Text Box 2">
            <a:extLst>
              <a:ext uri="{FF2B5EF4-FFF2-40B4-BE49-F238E27FC236}">
                <a16:creationId xmlns:a16="http://schemas.microsoft.com/office/drawing/2014/main" id="{07C0754E-FBD8-294B-954E-996CF771396E}"/>
              </a:ext>
            </a:extLst>
          </p:cNvPr>
          <p:cNvSpPr txBox="1">
            <a:spLocks noGrp="1" noChangeArrowheads="1"/>
          </p:cNvSpPr>
          <p:nvPr>
            <p:ph type="body" idx="1"/>
          </p:nvPr>
        </p:nvSpPr>
        <p:spPr bwMode="auto">
          <a:xfrm>
            <a:off x="777875" y="4776788"/>
            <a:ext cx="6216650" cy="45243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CDD898-DDE6-F34B-8DFE-61779A6ED941}"/>
              </a:ext>
            </a:extLst>
          </p:cNvPr>
          <p:cNvSpPr>
            <a:spLocks noGrp="1" noChangeArrowheads="1"/>
          </p:cNvSpPr>
          <p:nvPr>
            <p:ph type="sldNum"/>
          </p:nvPr>
        </p:nvSpPr>
        <p:spPr>
          <a:ln/>
        </p:spPr>
        <p:txBody>
          <a:bodyPr/>
          <a:lstStyle/>
          <a:p>
            <a:fld id="{5B170DB0-D4C0-014F-8717-924273CA5AB8}" type="slidenum">
              <a:rPr lang="en-US" altLang="en-US"/>
              <a:pPr/>
              <a:t>51</a:t>
            </a:fld>
            <a:endParaRPr lang="en-US" altLang="en-US"/>
          </a:p>
        </p:txBody>
      </p:sp>
      <p:sp>
        <p:nvSpPr>
          <p:cNvPr id="108545" name="Text Box 1">
            <a:extLst>
              <a:ext uri="{FF2B5EF4-FFF2-40B4-BE49-F238E27FC236}">
                <a16:creationId xmlns:a16="http://schemas.microsoft.com/office/drawing/2014/main" id="{ABD9D65A-A913-E448-9497-3098DD957AD6}"/>
              </a:ext>
            </a:extLst>
          </p:cNvPr>
          <p:cNvSpPr txBox="1">
            <a:spLocks noGrp="1" noRot="1" noChangeAspect="1" noChangeArrowheads="1"/>
          </p:cNvSpPr>
          <p:nvPr>
            <p:ph type="sldImg"/>
          </p:nvPr>
        </p:nvSpPr>
        <p:spPr bwMode="auto">
          <a:xfrm>
            <a:off x="1371600" y="763588"/>
            <a:ext cx="5027613"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6" name="Text Box 2">
            <a:extLst>
              <a:ext uri="{FF2B5EF4-FFF2-40B4-BE49-F238E27FC236}">
                <a16:creationId xmlns:a16="http://schemas.microsoft.com/office/drawing/2014/main" id="{86DF145C-3D45-5E43-A3DC-7F2ED66D0E54}"/>
              </a:ext>
            </a:extLst>
          </p:cNvPr>
          <p:cNvSpPr txBox="1">
            <a:spLocks noGrp="1" noChangeArrowheads="1"/>
          </p:cNvSpPr>
          <p:nvPr>
            <p:ph type="body" idx="1"/>
          </p:nvPr>
        </p:nvSpPr>
        <p:spPr bwMode="auto">
          <a:xfrm>
            <a:off x="777875" y="4776788"/>
            <a:ext cx="6216650" cy="45243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A72031-737C-FB4B-8CE7-B418B08249E1}"/>
              </a:ext>
            </a:extLst>
          </p:cNvPr>
          <p:cNvSpPr>
            <a:spLocks noGrp="1" noChangeArrowheads="1"/>
          </p:cNvSpPr>
          <p:nvPr>
            <p:ph type="sldNum"/>
          </p:nvPr>
        </p:nvSpPr>
        <p:spPr>
          <a:ln/>
        </p:spPr>
        <p:txBody>
          <a:bodyPr/>
          <a:lstStyle/>
          <a:p>
            <a:fld id="{7D7BA207-7DF5-DF43-9000-8211D1D8A0EF}" type="slidenum">
              <a:rPr lang="en-US" altLang="en-US"/>
              <a:pPr/>
              <a:t>52</a:t>
            </a:fld>
            <a:endParaRPr lang="en-US" altLang="en-US"/>
          </a:p>
        </p:txBody>
      </p:sp>
      <p:sp>
        <p:nvSpPr>
          <p:cNvPr id="109569" name="Text Box 1">
            <a:extLst>
              <a:ext uri="{FF2B5EF4-FFF2-40B4-BE49-F238E27FC236}">
                <a16:creationId xmlns:a16="http://schemas.microsoft.com/office/drawing/2014/main" id="{3D26D400-AE2F-ED44-AB51-CDF5DD23E84A}"/>
              </a:ext>
            </a:extLst>
          </p:cNvPr>
          <p:cNvSpPr txBox="1">
            <a:spLocks noGrp="1" noRot="1" noChangeAspect="1" noChangeArrowheads="1"/>
          </p:cNvSpPr>
          <p:nvPr>
            <p:ph type="sldImg"/>
          </p:nvPr>
        </p:nvSpPr>
        <p:spPr bwMode="auto">
          <a:xfrm>
            <a:off x="1371600" y="763588"/>
            <a:ext cx="5027613"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9570" name="Text Box 2">
            <a:extLst>
              <a:ext uri="{FF2B5EF4-FFF2-40B4-BE49-F238E27FC236}">
                <a16:creationId xmlns:a16="http://schemas.microsoft.com/office/drawing/2014/main" id="{12515BB0-A186-4E40-B786-52F963FEA79F}"/>
              </a:ext>
            </a:extLst>
          </p:cNvPr>
          <p:cNvSpPr txBox="1">
            <a:spLocks noGrp="1" noChangeArrowheads="1"/>
          </p:cNvSpPr>
          <p:nvPr>
            <p:ph type="body" idx="1"/>
          </p:nvPr>
        </p:nvSpPr>
        <p:spPr bwMode="auto">
          <a:xfrm>
            <a:off x="777875" y="4776788"/>
            <a:ext cx="6216650" cy="45243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A334FD-9BAC-F24D-9CA6-C0125EAF5BD6}"/>
              </a:ext>
            </a:extLst>
          </p:cNvPr>
          <p:cNvSpPr>
            <a:spLocks noGrp="1" noChangeArrowheads="1"/>
          </p:cNvSpPr>
          <p:nvPr>
            <p:ph type="sldNum"/>
          </p:nvPr>
        </p:nvSpPr>
        <p:spPr>
          <a:ln/>
        </p:spPr>
        <p:txBody>
          <a:bodyPr/>
          <a:lstStyle/>
          <a:p>
            <a:fld id="{9404AB9D-C525-4B45-8F89-A3AA64D7490B}" type="slidenum">
              <a:rPr lang="en-US" altLang="en-US"/>
              <a:pPr/>
              <a:t>8</a:t>
            </a:fld>
            <a:endParaRPr lang="en-US" altLang="en-US"/>
          </a:p>
        </p:txBody>
      </p:sp>
      <p:sp>
        <p:nvSpPr>
          <p:cNvPr id="101377" name="Text Box 1">
            <a:extLst>
              <a:ext uri="{FF2B5EF4-FFF2-40B4-BE49-F238E27FC236}">
                <a16:creationId xmlns:a16="http://schemas.microsoft.com/office/drawing/2014/main" id="{35BDEDB2-9C35-584C-829A-E5D7B52FF4A0}"/>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1378" name="Text Box 2">
            <a:extLst>
              <a:ext uri="{FF2B5EF4-FFF2-40B4-BE49-F238E27FC236}">
                <a16:creationId xmlns:a16="http://schemas.microsoft.com/office/drawing/2014/main" id="{D9BD100D-17E8-6144-BAB5-4A9E5BB75B7D}"/>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D99AA1D-7E39-4B4B-AC51-FE7998F7E1AF}"/>
              </a:ext>
            </a:extLst>
          </p:cNvPr>
          <p:cNvSpPr>
            <a:spLocks noGrp="1" noChangeArrowheads="1"/>
          </p:cNvSpPr>
          <p:nvPr>
            <p:ph type="sldNum"/>
          </p:nvPr>
        </p:nvSpPr>
        <p:spPr>
          <a:ln/>
        </p:spPr>
        <p:txBody>
          <a:bodyPr/>
          <a:lstStyle/>
          <a:p>
            <a:fld id="{91CD2E40-DAAF-7449-B926-DA3DB2257104}" type="slidenum">
              <a:rPr lang="en-US" altLang="en-US"/>
              <a:pPr/>
              <a:t>56</a:t>
            </a:fld>
            <a:endParaRPr lang="en-US" altLang="en-US"/>
          </a:p>
        </p:txBody>
      </p:sp>
      <p:sp>
        <p:nvSpPr>
          <p:cNvPr id="112641" name="Text Box 1">
            <a:extLst>
              <a:ext uri="{FF2B5EF4-FFF2-40B4-BE49-F238E27FC236}">
                <a16:creationId xmlns:a16="http://schemas.microsoft.com/office/drawing/2014/main" id="{0EF910AC-5BC2-E043-8A33-ACE133B86589}"/>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2" name="Text Box 2">
            <a:extLst>
              <a:ext uri="{FF2B5EF4-FFF2-40B4-BE49-F238E27FC236}">
                <a16:creationId xmlns:a16="http://schemas.microsoft.com/office/drawing/2014/main" id="{B06B10DE-C740-484C-ACB9-6A042C5EFB37}"/>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ADB869C-2567-3E43-9CCB-E779BE8DDE96}"/>
              </a:ext>
            </a:extLst>
          </p:cNvPr>
          <p:cNvSpPr txBox="1">
            <a:spLocks noGrp="1"/>
          </p:cNvSpPr>
          <p:nvPr>
            <p:ph type="sldNum" sz="quarter" idx="5"/>
          </p:nvPr>
        </p:nvSpPr>
        <p:spPr>
          <a:ln/>
        </p:spPr>
        <p:txBody>
          <a:bodyPr lIns="0" tIns="0" rIns="0" bIns="0" anchor="b" anchorCtr="0">
            <a:noAutofit/>
          </a:bodyPr>
          <a:lstStyle/>
          <a:p>
            <a:pPr lvl="0"/>
            <a:fld id="{546DD2BC-5F9F-254F-9E03-4BC97F451637}" type="slidenum">
              <a:t>57</a:t>
            </a:fld>
            <a:endParaRPr lang="en-US"/>
          </a:p>
        </p:txBody>
      </p:sp>
      <p:sp>
        <p:nvSpPr>
          <p:cNvPr id="2" name="Slide Image Placeholder 1">
            <a:extLst>
              <a:ext uri="{FF2B5EF4-FFF2-40B4-BE49-F238E27FC236}">
                <a16:creationId xmlns:a16="http://schemas.microsoft.com/office/drawing/2014/main" id="{94B051E3-97C6-C94D-9526-67F54F59D475}"/>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C0AB24EA-2F3A-5B46-9C5A-6A79C4B0AB9A}"/>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F816BC2-5AD3-7944-9CD1-C7D016B87026}"/>
              </a:ext>
            </a:extLst>
          </p:cNvPr>
          <p:cNvSpPr txBox="1">
            <a:spLocks noGrp="1"/>
          </p:cNvSpPr>
          <p:nvPr>
            <p:ph type="sldNum" sz="quarter" idx="5"/>
          </p:nvPr>
        </p:nvSpPr>
        <p:spPr>
          <a:ln/>
        </p:spPr>
        <p:txBody>
          <a:bodyPr lIns="0" tIns="0" rIns="0" bIns="0" anchor="b" anchorCtr="0">
            <a:noAutofit/>
          </a:bodyPr>
          <a:lstStyle/>
          <a:p>
            <a:pPr lvl="0"/>
            <a:fld id="{7CD8F4B0-ED5A-6F4E-BB78-A617DA9DA688}" type="slidenum">
              <a:t>58</a:t>
            </a:fld>
            <a:endParaRPr lang="en-US"/>
          </a:p>
        </p:txBody>
      </p:sp>
      <p:sp>
        <p:nvSpPr>
          <p:cNvPr id="2" name="Slide Image Placeholder 1">
            <a:extLst>
              <a:ext uri="{FF2B5EF4-FFF2-40B4-BE49-F238E27FC236}">
                <a16:creationId xmlns:a16="http://schemas.microsoft.com/office/drawing/2014/main" id="{D267C29F-85EB-1742-8EFF-28685546B8BE}"/>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482EEC53-0A07-294A-9D05-CEF50C3D51A9}"/>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F816BC2-5AD3-7944-9CD1-C7D016B87026}"/>
              </a:ext>
            </a:extLst>
          </p:cNvPr>
          <p:cNvSpPr txBox="1">
            <a:spLocks noGrp="1"/>
          </p:cNvSpPr>
          <p:nvPr>
            <p:ph type="sldNum" sz="quarter" idx="5"/>
          </p:nvPr>
        </p:nvSpPr>
        <p:spPr>
          <a:ln/>
        </p:spPr>
        <p:txBody>
          <a:bodyPr lIns="0" tIns="0" rIns="0" bIns="0" anchor="b" anchorCtr="0">
            <a:noAutofit/>
          </a:bodyPr>
          <a:lstStyle/>
          <a:p>
            <a:pPr lvl="0"/>
            <a:fld id="{7CD8F4B0-ED5A-6F4E-BB78-A617DA9DA688}" type="slidenum">
              <a:t>59</a:t>
            </a:fld>
            <a:endParaRPr lang="en-US"/>
          </a:p>
        </p:txBody>
      </p:sp>
      <p:sp>
        <p:nvSpPr>
          <p:cNvPr id="2" name="Slide Image Placeholder 1">
            <a:extLst>
              <a:ext uri="{FF2B5EF4-FFF2-40B4-BE49-F238E27FC236}">
                <a16:creationId xmlns:a16="http://schemas.microsoft.com/office/drawing/2014/main" id="{D267C29F-85EB-1742-8EFF-28685546B8BE}"/>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482EEC53-0A07-294A-9D05-CEF50C3D51A9}"/>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41022032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F27D434-5F8E-A840-8018-07FD0C759CA6}"/>
              </a:ext>
            </a:extLst>
          </p:cNvPr>
          <p:cNvSpPr txBox="1">
            <a:spLocks noGrp="1"/>
          </p:cNvSpPr>
          <p:nvPr>
            <p:ph type="sldNum" sz="quarter" idx="5"/>
          </p:nvPr>
        </p:nvSpPr>
        <p:spPr>
          <a:ln/>
        </p:spPr>
        <p:txBody>
          <a:bodyPr lIns="0" tIns="0" rIns="0" bIns="0" anchor="b" anchorCtr="0">
            <a:noAutofit/>
          </a:bodyPr>
          <a:lstStyle/>
          <a:p>
            <a:pPr lvl="0"/>
            <a:fld id="{7B1347B1-C958-6F4C-97D5-85DEBA0B6531}" type="slidenum">
              <a:t>60</a:t>
            </a:fld>
            <a:endParaRPr lang="en-US"/>
          </a:p>
        </p:txBody>
      </p:sp>
      <p:sp>
        <p:nvSpPr>
          <p:cNvPr id="2" name="Slide Image Placeholder 1">
            <a:extLst>
              <a:ext uri="{FF2B5EF4-FFF2-40B4-BE49-F238E27FC236}">
                <a16:creationId xmlns:a16="http://schemas.microsoft.com/office/drawing/2014/main" id="{5771EF16-D136-7540-859A-6F3763B912E7}"/>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0029338C-86CB-A14C-8605-F96325A40A0E}"/>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F27D434-5F8E-A840-8018-07FD0C759CA6}"/>
              </a:ext>
            </a:extLst>
          </p:cNvPr>
          <p:cNvSpPr txBox="1">
            <a:spLocks noGrp="1"/>
          </p:cNvSpPr>
          <p:nvPr>
            <p:ph type="sldNum" sz="quarter" idx="5"/>
          </p:nvPr>
        </p:nvSpPr>
        <p:spPr>
          <a:ln/>
        </p:spPr>
        <p:txBody>
          <a:bodyPr lIns="0" tIns="0" rIns="0" bIns="0" anchor="b" anchorCtr="0">
            <a:noAutofit/>
          </a:bodyPr>
          <a:lstStyle/>
          <a:p>
            <a:pPr lvl="0"/>
            <a:fld id="{7B1347B1-C958-6F4C-97D5-85DEBA0B6531}" type="slidenum">
              <a:t>61</a:t>
            </a:fld>
            <a:endParaRPr lang="en-US"/>
          </a:p>
        </p:txBody>
      </p:sp>
      <p:sp>
        <p:nvSpPr>
          <p:cNvPr id="2" name="Slide Image Placeholder 1">
            <a:extLst>
              <a:ext uri="{FF2B5EF4-FFF2-40B4-BE49-F238E27FC236}">
                <a16:creationId xmlns:a16="http://schemas.microsoft.com/office/drawing/2014/main" id="{5771EF16-D136-7540-859A-6F3763B912E7}"/>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0029338C-86CB-A14C-8605-F96325A40A0E}"/>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39400168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B563360-B92E-104B-BCDA-3A055EA985EC}"/>
              </a:ext>
            </a:extLst>
          </p:cNvPr>
          <p:cNvSpPr>
            <a:spLocks noGrp="1" noChangeArrowheads="1"/>
          </p:cNvSpPr>
          <p:nvPr>
            <p:ph type="sldNum"/>
          </p:nvPr>
        </p:nvSpPr>
        <p:spPr>
          <a:ln/>
        </p:spPr>
        <p:txBody>
          <a:bodyPr/>
          <a:lstStyle/>
          <a:p>
            <a:fld id="{7E85909E-BF8B-C14B-AEC6-FFA1D47FF01C}" type="slidenum">
              <a:rPr lang="en-US" altLang="en-US"/>
              <a:pPr/>
              <a:t>63</a:t>
            </a:fld>
            <a:endParaRPr lang="en-US" altLang="en-US"/>
          </a:p>
        </p:txBody>
      </p:sp>
      <p:sp>
        <p:nvSpPr>
          <p:cNvPr id="119809" name="Text Box 1">
            <a:extLst>
              <a:ext uri="{FF2B5EF4-FFF2-40B4-BE49-F238E27FC236}">
                <a16:creationId xmlns:a16="http://schemas.microsoft.com/office/drawing/2014/main" id="{9EC10709-AD99-904F-BA4F-475282566A7A}"/>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0" name="Text Box 2">
            <a:extLst>
              <a:ext uri="{FF2B5EF4-FFF2-40B4-BE49-F238E27FC236}">
                <a16:creationId xmlns:a16="http://schemas.microsoft.com/office/drawing/2014/main" id="{3A6AD58B-9822-C243-9042-EAA321C3BF29}"/>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29BF03-1D0F-3244-93DF-20DAF1119174}"/>
              </a:ext>
            </a:extLst>
          </p:cNvPr>
          <p:cNvSpPr>
            <a:spLocks noGrp="1" noChangeArrowheads="1"/>
          </p:cNvSpPr>
          <p:nvPr>
            <p:ph type="sldNum"/>
          </p:nvPr>
        </p:nvSpPr>
        <p:spPr>
          <a:ln/>
        </p:spPr>
        <p:txBody>
          <a:bodyPr/>
          <a:lstStyle/>
          <a:p>
            <a:fld id="{8E870963-5FD7-204A-95D0-5FC940359EF0}" type="slidenum">
              <a:rPr lang="en-US" altLang="en-US"/>
              <a:pPr/>
              <a:t>64</a:t>
            </a:fld>
            <a:endParaRPr lang="en-US" altLang="en-US"/>
          </a:p>
        </p:txBody>
      </p:sp>
      <p:sp>
        <p:nvSpPr>
          <p:cNvPr id="120833" name="Text Box 1">
            <a:extLst>
              <a:ext uri="{FF2B5EF4-FFF2-40B4-BE49-F238E27FC236}">
                <a16:creationId xmlns:a16="http://schemas.microsoft.com/office/drawing/2014/main" id="{FC8D78D6-96D8-5F44-8DC4-7D2C9116026D}"/>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4" name="Text Box 2">
            <a:extLst>
              <a:ext uri="{FF2B5EF4-FFF2-40B4-BE49-F238E27FC236}">
                <a16:creationId xmlns:a16="http://schemas.microsoft.com/office/drawing/2014/main" id="{704B01AA-9304-904E-9D84-FA09F1413D1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E364BFB-2D9D-0245-9181-AE751355FF9E}"/>
              </a:ext>
            </a:extLst>
          </p:cNvPr>
          <p:cNvSpPr txBox="1">
            <a:spLocks noGrp="1"/>
          </p:cNvSpPr>
          <p:nvPr>
            <p:ph type="sldNum" sz="quarter" idx="5"/>
          </p:nvPr>
        </p:nvSpPr>
        <p:spPr>
          <a:ln/>
        </p:spPr>
        <p:txBody>
          <a:bodyPr lIns="0" tIns="0" rIns="0" bIns="0" anchor="b" anchorCtr="0">
            <a:noAutofit/>
          </a:bodyPr>
          <a:lstStyle/>
          <a:p>
            <a:pPr lvl="0"/>
            <a:fld id="{34C0AFBD-333E-C64D-BA19-05B4E4EBF0B9}" type="slidenum">
              <a:t>66</a:t>
            </a:fld>
            <a:endParaRPr lang="en-US"/>
          </a:p>
        </p:txBody>
      </p:sp>
      <p:sp>
        <p:nvSpPr>
          <p:cNvPr id="2" name="Slide Image Placeholder 1">
            <a:extLst>
              <a:ext uri="{FF2B5EF4-FFF2-40B4-BE49-F238E27FC236}">
                <a16:creationId xmlns:a16="http://schemas.microsoft.com/office/drawing/2014/main" id="{95E321C7-1A9E-0E4C-B5B8-63040086120B}"/>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1B39BF12-EF16-7349-9A6E-9D5FA3A06FBD}"/>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82D1FAD-6714-E740-8166-BC010A853454}"/>
              </a:ext>
            </a:extLst>
          </p:cNvPr>
          <p:cNvSpPr txBox="1">
            <a:spLocks noGrp="1"/>
          </p:cNvSpPr>
          <p:nvPr>
            <p:ph type="sldNum" sz="quarter" idx="5"/>
          </p:nvPr>
        </p:nvSpPr>
        <p:spPr>
          <a:ln/>
        </p:spPr>
        <p:txBody>
          <a:bodyPr lIns="0" tIns="0" rIns="0" bIns="0" anchor="b" anchorCtr="0">
            <a:noAutofit/>
          </a:bodyPr>
          <a:lstStyle/>
          <a:p>
            <a:pPr lvl="0"/>
            <a:fld id="{95F3AF9E-3421-A94B-B268-0ABD9ECB6497}" type="slidenum">
              <a:t>67</a:t>
            </a:fld>
            <a:endParaRPr lang="en-US"/>
          </a:p>
        </p:txBody>
      </p:sp>
      <p:sp>
        <p:nvSpPr>
          <p:cNvPr id="2" name="Slide Image Placeholder 1">
            <a:extLst>
              <a:ext uri="{FF2B5EF4-FFF2-40B4-BE49-F238E27FC236}">
                <a16:creationId xmlns:a16="http://schemas.microsoft.com/office/drawing/2014/main" id="{C8C4C370-735A-C94F-B3F0-E4FC70D149C5}"/>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2876A757-3AFE-3D4B-ACCB-DC7E102EE0D2}"/>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259A8E-1F6A-9541-9C40-9832A9620A35}"/>
              </a:ext>
            </a:extLst>
          </p:cNvPr>
          <p:cNvSpPr>
            <a:spLocks noGrp="1" noChangeArrowheads="1"/>
          </p:cNvSpPr>
          <p:nvPr>
            <p:ph type="sldNum"/>
          </p:nvPr>
        </p:nvSpPr>
        <p:spPr>
          <a:ln/>
        </p:spPr>
        <p:txBody>
          <a:bodyPr/>
          <a:lstStyle/>
          <a:p>
            <a:fld id="{ADB8C614-B80C-7F41-954D-00FDD1C80F1E}" type="slidenum">
              <a:rPr lang="en-US" altLang="en-US"/>
              <a:pPr/>
              <a:t>9</a:t>
            </a:fld>
            <a:endParaRPr lang="en-US" altLang="en-US"/>
          </a:p>
        </p:txBody>
      </p:sp>
      <p:sp>
        <p:nvSpPr>
          <p:cNvPr id="102401" name="Text Box 1">
            <a:extLst>
              <a:ext uri="{FF2B5EF4-FFF2-40B4-BE49-F238E27FC236}">
                <a16:creationId xmlns:a16="http://schemas.microsoft.com/office/drawing/2014/main" id="{690F4C1F-5FF0-0446-838A-300161641F44}"/>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Text Box 2">
            <a:extLst>
              <a:ext uri="{FF2B5EF4-FFF2-40B4-BE49-F238E27FC236}">
                <a16:creationId xmlns:a16="http://schemas.microsoft.com/office/drawing/2014/main" id="{2BADC531-AE18-AC43-9ACF-9AEDB99CD984}"/>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DB146FD-9D82-C148-BDDB-A630BC7578A0}"/>
              </a:ext>
            </a:extLst>
          </p:cNvPr>
          <p:cNvSpPr txBox="1">
            <a:spLocks noGrp="1"/>
          </p:cNvSpPr>
          <p:nvPr>
            <p:ph type="sldNum" sz="quarter" idx="5"/>
          </p:nvPr>
        </p:nvSpPr>
        <p:spPr>
          <a:ln/>
        </p:spPr>
        <p:txBody>
          <a:bodyPr lIns="0" tIns="0" rIns="0" bIns="0" anchor="b" anchorCtr="0">
            <a:noAutofit/>
          </a:bodyPr>
          <a:lstStyle/>
          <a:p>
            <a:pPr lvl="0"/>
            <a:fld id="{591EE8F9-61B8-7B4B-B50C-DC5C4AD6F4C2}" type="slidenum">
              <a:t>68</a:t>
            </a:fld>
            <a:endParaRPr lang="en-US"/>
          </a:p>
        </p:txBody>
      </p:sp>
      <p:sp>
        <p:nvSpPr>
          <p:cNvPr id="2" name="Slide Image Placeholder 1">
            <a:extLst>
              <a:ext uri="{FF2B5EF4-FFF2-40B4-BE49-F238E27FC236}">
                <a16:creationId xmlns:a16="http://schemas.microsoft.com/office/drawing/2014/main" id="{B683A1AA-0C31-F84D-A4E0-4089C795CF03}"/>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D9899B5A-3BA1-444F-8708-840B6B9B6EF3}"/>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4A52207-7B63-6641-908D-024E98C8B02A}"/>
              </a:ext>
            </a:extLst>
          </p:cNvPr>
          <p:cNvSpPr txBox="1">
            <a:spLocks noGrp="1"/>
          </p:cNvSpPr>
          <p:nvPr>
            <p:ph type="sldNum" sz="quarter" idx="5"/>
          </p:nvPr>
        </p:nvSpPr>
        <p:spPr>
          <a:ln/>
        </p:spPr>
        <p:txBody>
          <a:bodyPr lIns="0" tIns="0" rIns="0" bIns="0" anchor="b" anchorCtr="0">
            <a:noAutofit/>
          </a:bodyPr>
          <a:lstStyle/>
          <a:p>
            <a:pPr lvl="0"/>
            <a:fld id="{CEFF6841-4CD3-FA40-8B6C-08946FD6132A}" type="slidenum">
              <a:t>69</a:t>
            </a:fld>
            <a:endParaRPr lang="en-US"/>
          </a:p>
        </p:txBody>
      </p:sp>
      <p:sp>
        <p:nvSpPr>
          <p:cNvPr id="2" name="Slide Image Placeholder 1">
            <a:extLst>
              <a:ext uri="{FF2B5EF4-FFF2-40B4-BE49-F238E27FC236}">
                <a16:creationId xmlns:a16="http://schemas.microsoft.com/office/drawing/2014/main" id="{44149666-A06D-8D45-92EA-CDC7F1F2CB93}"/>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C943158E-3ACB-5F48-AAA4-FEAA737CB0F9}"/>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83A248D-9C39-EC4F-8C98-B957A89C32F9}"/>
              </a:ext>
            </a:extLst>
          </p:cNvPr>
          <p:cNvSpPr txBox="1">
            <a:spLocks noGrp="1"/>
          </p:cNvSpPr>
          <p:nvPr>
            <p:ph type="sldNum" sz="quarter" idx="5"/>
          </p:nvPr>
        </p:nvSpPr>
        <p:spPr>
          <a:ln/>
        </p:spPr>
        <p:txBody>
          <a:bodyPr lIns="0" tIns="0" rIns="0" bIns="0" anchor="b" anchorCtr="0">
            <a:noAutofit/>
          </a:bodyPr>
          <a:lstStyle/>
          <a:p>
            <a:pPr lvl="0"/>
            <a:fld id="{FB62E167-2030-8D47-BD4A-99B1423B180B}" type="slidenum">
              <a:t>70</a:t>
            </a:fld>
            <a:endParaRPr lang="en-US"/>
          </a:p>
        </p:txBody>
      </p:sp>
      <p:sp>
        <p:nvSpPr>
          <p:cNvPr id="2" name="Slide Image Placeholder 1">
            <a:extLst>
              <a:ext uri="{FF2B5EF4-FFF2-40B4-BE49-F238E27FC236}">
                <a16:creationId xmlns:a16="http://schemas.microsoft.com/office/drawing/2014/main" id="{185EB35F-A1F5-E14E-9D04-29ED43A012F2}"/>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E8177BF7-1F42-7C48-B6FF-875BC969F5C7}"/>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83A248D-9C39-EC4F-8C98-B957A89C32F9}"/>
              </a:ext>
            </a:extLst>
          </p:cNvPr>
          <p:cNvSpPr txBox="1">
            <a:spLocks noGrp="1"/>
          </p:cNvSpPr>
          <p:nvPr>
            <p:ph type="sldNum" sz="quarter" idx="5"/>
          </p:nvPr>
        </p:nvSpPr>
        <p:spPr>
          <a:ln/>
        </p:spPr>
        <p:txBody>
          <a:bodyPr lIns="0" tIns="0" rIns="0" bIns="0" anchor="b" anchorCtr="0">
            <a:noAutofit/>
          </a:bodyPr>
          <a:lstStyle/>
          <a:p>
            <a:pPr lvl="0"/>
            <a:fld id="{FB62E167-2030-8D47-BD4A-99B1423B180B}" type="slidenum">
              <a:t>71</a:t>
            </a:fld>
            <a:endParaRPr lang="en-US"/>
          </a:p>
        </p:txBody>
      </p:sp>
      <p:sp>
        <p:nvSpPr>
          <p:cNvPr id="2" name="Slide Image Placeholder 1">
            <a:extLst>
              <a:ext uri="{FF2B5EF4-FFF2-40B4-BE49-F238E27FC236}">
                <a16:creationId xmlns:a16="http://schemas.microsoft.com/office/drawing/2014/main" id="{185EB35F-A1F5-E14E-9D04-29ED43A012F2}"/>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E8177BF7-1F42-7C48-B6FF-875BC969F5C7}"/>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31271120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FA3CB44-AFD9-554C-BABE-5D75B6B269BA}"/>
              </a:ext>
            </a:extLst>
          </p:cNvPr>
          <p:cNvSpPr txBox="1">
            <a:spLocks noGrp="1"/>
          </p:cNvSpPr>
          <p:nvPr>
            <p:ph type="sldNum" sz="quarter" idx="5"/>
          </p:nvPr>
        </p:nvSpPr>
        <p:spPr>
          <a:ln/>
        </p:spPr>
        <p:txBody>
          <a:bodyPr lIns="0" tIns="0" rIns="0" bIns="0" anchor="b" anchorCtr="0">
            <a:noAutofit/>
          </a:bodyPr>
          <a:lstStyle/>
          <a:p>
            <a:pPr lvl="0"/>
            <a:fld id="{927255B2-91AB-2642-8721-F8AD8FCDF632}" type="slidenum">
              <a:t>72</a:t>
            </a:fld>
            <a:endParaRPr lang="en-US"/>
          </a:p>
        </p:txBody>
      </p:sp>
      <p:sp>
        <p:nvSpPr>
          <p:cNvPr id="2" name="Slide Image Placeholder 1">
            <a:extLst>
              <a:ext uri="{FF2B5EF4-FFF2-40B4-BE49-F238E27FC236}">
                <a16:creationId xmlns:a16="http://schemas.microsoft.com/office/drawing/2014/main" id="{FFA05E75-A905-F948-B066-C20AD409208C}"/>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1C08E298-0545-8D45-A949-6CD632F237C0}"/>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FA3CB44-AFD9-554C-BABE-5D75B6B269BA}"/>
              </a:ext>
            </a:extLst>
          </p:cNvPr>
          <p:cNvSpPr txBox="1">
            <a:spLocks noGrp="1"/>
          </p:cNvSpPr>
          <p:nvPr>
            <p:ph type="sldNum" sz="quarter" idx="5"/>
          </p:nvPr>
        </p:nvSpPr>
        <p:spPr>
          <a:ln/>
        </p:spPr>
        <p:txBody>
          <a:bodyPr lIns="0" tIns="0" rIns="0" bIns="0" anchor="b" anchorCtr="0">
            <a:noAutofit/>
          </a:bodyPr>
          <a:lstStyle/>
          <a:p>
            <a:pPr lvl="0"/>
            <a:fld id="{927255B2-91AB-2642-8721-F8AD8FCDF632}" type="slidenum">
              <a:t>73</a:t>
            </a:fld>
            <a:endParaRPr lang="en-US"/>
          </a:p>
        </p:txBody>
      </p:sp>
      <p:sp>
        <p:nvSpPr>
          <p:cNvPr id="2" name="Slide Image Placeholder 1">
            <a:extLst>
              <a:ext uri="{FF2B5EF4-FFF2-40B4-BE49-F238E27FC236}">
                <a16:creationId xmlns:a16="http://schemas.microsoft.com/office/drawing/2014/main" id="{FFA05E75-A905-F948-B066-C20AD409208C}"/>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1C08E298-0545-8D45-A949-6CD632F237C0}"/>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7205489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234F848B-827C-4145-9D2F-9668EE627F29}"/>
              </a:ext>
            </a:extLst>
          </p:cNvPr>
          <p:cNvSpPr txBox="1">
            <a:spLocks noGrp="1"/>
          </p:cNvSpPr>
          <p:nvPr>
            <p:ph type="sldNum" sz="quarter" idx="5"/>
          </p:nvPr>
        </p:nvSpPr>
        <p:spPr>
          <a:ln/>
        </p:spPr>
        <p:txBody>
          <a:bodyPr lIns="0" tIns="0" rIns="0" bIns="0" anchor="b" anchorCtr="0">
            <a:noAutofit/>
          </a:bodyPr>
          <a:lstStyle/>
          <a:p>
            <a:pPr lvl="0"/>
            <a:fld id="{D8FB13E9-B646-FD4F-A312-4AE48715109F}" type="slidenum">
              <a:t>74</a:t>
            </a:fld>
            <a:endParaRPr lang="en-US"/>
          </a:p>
        </p:txBody>
      </p:sp>
      <p:sp>
        <p:nvSpPr>
          <p:cNvPr id="2" name="Slide Image Placeholder 1">
            <a:extLst>
              <a:ext uri="{FF2B5EF4-FFF2-40B4-BE49-F238E27FC236}">
                <a16:creationId xmlns:a16="http://schemas.microsoft.com/office/drawing/2014/main" id="{20AC86C4-7506-B940-B5A1-A5C2C92BAAD2}"/>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1BB63BC7-E8BE-4842-AC65-845C09171FDA}"/>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10087308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234F848B-827C-4145-9D2F-9668EE627F29}"/>
              </a:ext>
            </a:extLst>
          </p:cNvPr>
          <p:cNvSpPr txBox="1">
            <a:spLocks noGrp="1"/>
          </p:cNvSpPr>
          <p:nvPr>
            <p:ph type="sldNum" sz="quarter" idx="5"/>
          </p:nvPr>
        </p:nvSpPr>
        <p:spPr>
          <a:ln/>
        </p:spPr>
        <p:txBody>
          <a:bodyPr lIns="0" tIns="0" rIns="0" bIns="0" anchor="b" anchorCtr="0">
            <a:noAutofit/>
          </a:bodyPr>
          <a:lstStyle/>
          <a:p>
            <a:pPr lvl="0"/>
            <a:fld id="{D8FB13E9-B646-FD4F-A312-4AE48715109F}" type="slidenum">
              <a:t>75</a:t>
            </a:fld>
            <a:endParaRPr lang="en-US"/>
          </a:p>
        </p:txBody>
      </p:sp>
      <p:sp>
        <p:nvSpPr>
          <p:cNvPr id="2" name="Slide Image Placeholder 1">
            <a:extLst>
              <a:ext uri="{FF2B5EF4-FFF2-40B4-BE49-F238E27FC236}">
                <a16:creationId xmlns:a16="http://schemas.microsoft.com/office/drawing/2014/main" id="{20AC86C4-7506-B940-B5A1-A5C2C92BAAD2}"/>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1BB63BC7-E8BE-4842-AC65-845C09171FDA}"/>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34137599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234F848B-827C-4145-9D2F-9668EE627F29}"/>
              </a:ext>
            </a:extLst>
          </p:cNvPr>
          <p:cNvSpPr txBox="1">
            <a:spLocks noGrp="1"/>
          </p:cNvSpPr>
          <p:nvPr>
            <p:ph type="sldNum" sz="quarter" idx="5"/>
          </p:nvPr>
        </p:nvSpPr>
        <p:spPr>
          <a:ln/>
        </p:spPr>
        <p:txBody>
          <a:bodyPr lIns="0" tIns="0" rIns="0" bIns="0" anchor="b" anchorCtr="0">
            <a:noAutofit/>
          </a:bodyPr>
          <a:lstStyle/>
          <a:p>
            <a:pPr lvl="0"/>
            <a:fld id="{D8FB13E9-B646-FD4F-A312-4AE48715109F}" type="slidenum">
              <a:t>76</a:t>
            </a:fld>
            <a:endParaRPr lang="en-US"/>
          </a:p>
        </p:txBody>
      </p:sp>
      <p:sp>
        <p:nvSpPr>
          <p:cNvPr id="2" name="Slide Image Placeholder 1">
            <a:extLst>
              <a:ext uri="{FF2B5EF4-FFF2-40B4-BE49-F238E27FC236}">
                <a16:creationId xmlns:a16="http://schemas.microsoft.com/office/drawing/2014/main" id="{20AC86C4-7506-B940-B5A1-A5C2C92BAAD2}"/>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1BB63BC7-E8BE-4842-AC65-845C09171FDA}"/>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27662208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234F848B-827C-4145-9D2F-9668EE627F29}"/>
              </a:ext>
            </a:extLst>
          </p:cNvPr>
          <p:cNvSpPr txBox="1">
            <a:spLocks noGrp="1"/>
          </p:cNvSpPr>
          <p:nvPr>
            <p:ph type="sldNum" sz="quarter" idx="5"/>
          </p:nvPr>
        </p:nvSpPr>
        <p:spPr>
          <a:ln/>
        </p:spPr>
        <p:txBody>
          <a:bodyPr lIns="0" tIns="0" rIns="0" bIns="0" anchor="b" anchorCtr="0">
            <a:noAutofit/>
          </a:bodyPr>
          <a:lstStyle/>
          <a:p>
            <a:pPr lvl="0"/>
            <a:fld id="{D8FB13E9-B646-FD4F-A312-4AE48715109F}" type="slidenum">
              <a:t>77</a:t>
            </a:fld>
            <a:endParaRPr lang="en-US"/>
          </a:p>
        </p:txBody>
      </p:sp>
      <p:sp>
        <p:nvSpPr>
          <p:cNvPr id="2" name="Slide Image Placeholder 1">
            <a:extLst>
              <a:ext uri="{FF2B5EF4-FFF2-40B4-BE49-F238E27FC236}">
                <a16:creationId xmlns:a16="http://schemas.microsoft.com/office/drawing/2014/main" id="{20AC86C4-7506-B940-B5A1-A5C2C92BAAD2}"/>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1BB63BC7-E8BE-4842-AC65-845C09171FDA}"/>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1782046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3ED0E6-A1CE-BF45-B4D8-4A42366136BA}"/>
              </a:ext>
            </a:extLst>
          </p:cNvPr>
          <p:cNvSpPr>
            <a:spLocks noGrp="1" noChangeArrowheads="1"/>
          </p:cNvSpPr>
          <p:nvPr>
            <p:ph type="sldNum"/>
          </p:nvPr>
        </p:nvSpPr>
        <p:spPr>
          <a:ln/>
        </p:spPr>
        <p:txBody>
          <a:bodyPr/>
          <a:lstStyle/>
          <a:p>
            <a:fld id="{DADB41D2-5B93-D745-927F-E75999E59D21}" type="slidenum">
              <a:rPr lang="en-US" altLang="en-US"/>
              <a:pPr/>
              <a:t>10</a:t>
            </a:fld>
            <a:endParaRPr lang="en-US" altLang="en-US"/>
          </a:p>
        </p:txBody>
      </p:sp>
      <p:sp>
        <p:nvSpPr>
          <p:cNvPr id="104449" name="Text Box 1">
            <a:extLst>
              <a:ext uri="{FF2B5EF4-FFF2-40B4-BE49-F238E27FC236}">
                <a16:creationId xmlns:a16="http://schemas.microsoft.com/office/drawing/2014/main" id="{4639195E-46E6-0B40-8517-EEC1C486445F}"/>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0" name="Text Box 2">
            <a:extLst>
              <a:ext uri="{FF2B5EF4-FFF2-40B4-BE49-F238E27FC236}">
                <a16:creationId xmlns:a16="http://schemas.microsoft.com/office/drawing/2014/main" id="{26F8D970-AFCD-784A-9A6E-D0CC99F8F19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234F848B-827C-4145-9D2F-9668EE627F29}"/>
              </a:ext>
            </a:extLst>
          </p:cNvPr>
          <p:cNvSpPr txBox="1">
            <a:spLocks noGrp="1"/>
          </p:cNvSpPr>
          <p:nvPr>
            <p:ph type="sldNum" sz="quarter" idx="5"/>
          </p:nvPr>
        </p:nvSpPr>
        <p:spPr>
          <a:ln/>
        </p:spPr>
        <p:txBody>
          <a:bodyPr lIns="0" tIns="0" rIns="0" bIns="0" anchor="b" anchorCtr="0">
            <a:noAutofit/>
          </a:bodyPr>
          <a:lstStyle/>
          <a:p>
            <a:pPr lvl="0"/>
            <a:fld id="{D8FB13E9-B646-FD4F-A312-4AE48715109F}" type="slidenum">
              <a:t>78</a:t>
            </a:fld>
            <a:endParaRPr lang="en-US"/>
          </a:p>
        </p:txBody>
      </p:sp>
      <p:sp>
        <p:nvSpPr>
          <p:cNvPr id="2" name="Slide Image Placeholder 1">
            <a:extLst>
              <a:ext uri="{FF2B5EF4-FFF2-40B4-BE49-F238E27FC236}">
                <a16:creationId xmlns:a16="http://schemas.microsoft.com/office/drawing/2014/main" id="{20AC86C4-7506-B940-B5A1-A5C2C92BAAD2}"/>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1BB63BC7-E8BE-4842-AC65-845C09171FDA}"/>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234F848B-827C-4145-9D2F-9668EE627F29}"/>
              </a:ext>
            </a:extLst>
          </p:cNvPr>
          <p:cNvSpPr txBox="1">
            <a:spLocks noGrp="1"/>
          </p:cNvSpPr>
          <p:nvPr>
            <p:ph type="sldNum" sz="quarter" idx="5"/>
          </p:nvPr>
        </p:nvSpPr>
        <p:spPr>
          <a:ln/>
        </p:spPr>
        <p:txBody>
          <a:bodyPr lIns="0" tIns="0" rIns="0" bIns="0" anchor="b" anchorCtr="0">
            <a:noAutofit/>
          </a:bodyPr>
          <a:lstStyle/>
          <a:p>
            <a:pPr lvl="0"/>
            <a:fld id="{D8FB13E9-B646-FD4F-A312-4AE48715109F}" type="slidenum">
              <a:t>79</a:t>
            </a:fld>
            <a:endParaRPr lang="en-US"/>
          </a:p>
        </p:txBody>
      </p:sp>
      <p:sp>
        <p:nvSpPr>
          <p:cNvPr id="2" name="Slide Image Placeholder 1">
            <a:extLst>
              <a:ext uri="{FF2B5EF4-FFF2-40B4-BE49-F238E27FC236}">
                <a16:creationId xmlns:a16="http://schemas.microsoft.com/office/drawing/2014/main" id="{20AC86C4-7506-B940-B5A1-A5C2C92BAAD2}"/>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1BB63BC7-E8BE-4842-AC65-845C09171FDA}"/>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42286868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234F848B-827C-4145-9D2F-9668EE627F29}"/>
              </a:ext>
            </a:extLst>
          </p:cNvPr>
          <p:cNvSpPr txBox="1">
            <a:spLocks noGrp="1"/>
          </p:cNvSpPr>
          <p:nvPr>
            <p:ph type="sldNum" sz="quarter" idx="5"/>
          </p:nvPr>
        </p:nvSpPr>
        <p:spPr>
          <a:ln/>
        </p:spPr>
        <p:txBody>
          <a:bodyPr lIns="0" tIns="0" rIns="0" bIns="0" anchor="b" anchorCtr="0">
            <a:noAutofit/>
          </a:bodyPr>
          <a:lstStyle/>
          <a:p>
            <a:pPr lvl="0"/>
            <a:fld id="{D8FB13E9-B646-FD4F-A312-4AE48715109F}" type="slidenum">
              <a:t>80</a:t>
            </a:fld>
            <a:endParaRPr lang="en-US"/>
          </a:p>
        </p:txBody>
      </p:sp>
      <p:sp>
        <p:nvSpPr>
          <p:cNvPr id="2" name="Slide Image Placeholder 1">
            <a:extLst>
              <a:ext uri="{FF2B5EF4-FFF2-40B4-BE49-F238E27FC236}">
                <a16:creationId xmlns:a16="http://schemas.microsoft.com/office/drawing/2014/main" id="{20AC86C4-7506-B940-B5A1-A5C2C92BAAD2}"/>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1BB63BC7-E8BE-4842-AC65-845C09171FDA}"/>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10610535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408F0C4-E7D0-B64F-A1F8-685E7387CE51}"/>
              </a:ext>
            </a:extLst>
          </p:cNvPr>
          <p:cNvSpPr txBox="1">
            <a:spLocks noGrp="1"/>
          </p:cNvSpPr>
          <p:nvPr>
            <p:ph type="sldNum" sz="quarter" idx="5"/>
          </p:nvPr>
        </p:nvSpPr>
        <p:spPr>
          <a:ln/>
        </p:spPr>
        <p:txBody>
          <a:bodyPr lIns="0" tIns="0" rIns="0" bIns="0" anchor="b" anchorCtr="0">
            <a:noAutofit/>
          </a:bodyPr>
          <a:lstStyle/>
          <a:p>
            <a:pPr lvl="0"/>
            <a:fld id="{32079290-E989-AB44-B834-FAEF55E0F123}" type="slidenum">
              <a:t>81</a:t>
            </a:fld>
            <a:endParaRPr lang="en-US"/>
          </a:p>
        </p:txBody>
      </p:sp>
      <p:sp>
        <p:nvSpPr>
          <p:cNvPr id="2" name="Slide Image Placeholder 1">
            <a:extLst>
              <a:ext uri="{FF2B5EF4-FFF2-40B4-BE49-F238E27FC236}">
                <a16:creationId xmlns:a16="http://schemas.microsoft.com/office/drawing/2014/main" id="{172D27A3-028E-1242-94B9-98BFB92EDB77}"/>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0F318BE9-3649-F242-A9B9-DEF5FF2C53F1}"/>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408F0C4-E7D0-B64F-A1F8-685E7387CE51}"/>
              </a:ext>
            </a:extLst>
          </p:cNvPr>
          <p:cNvSpPr txBox="1">
            <a:spLocks noGrp="1"/>
          </p:cNvSpPr>
          <p:nvPr>
            <p:ph type="sldNum" sz="quarter" idx="5"/>
          </p:nvPr>
        </p:nvSpPr>
        <p:spPr>
          <a:ln/>
        </p:spPr>
        <p:txBody>
          <a:bodyPr lIns="0" tIns="0" rIns="0" bIns="0" anchor="b" anchorCtr="0">
            <a:noAutofit/>
          </a:bodyPr>
          <a:lstStyle/>
          <a:p>
            <a:pPr lvl="0"/>
            <a:fld id="{32079290-E989-AB44-B834-FAEF55E0F123}" type="slidenum">
              <a:t>82</a:t>
            </a:fld>
            <a:endParaRPr lang="en-US"/>
          </a:p>
        </p:txBody>
      </p:sp>
      <p:sp>
        <p:nvSpPr>
          <p:cNvPr id="2" name="Slide Image Placeholder 1">
            <a:extLst>
              <a:ext uri="{FF2B5EF4-FFF2-40B4-BE49-F238E27FC236}">
                <a16:creationId xmlns:a16="http://schemas.microsoft.com/office/drawing/2014/main" id="{172D27A3-028E-1242-94B9-98BFB92EDB77}"/>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0F318BE9-3649-F242-A9B9-DEF5FF2C53F1}"/>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32208256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4665A27-A479-A142-B89D-DF780E7B4C8D}"/>
              </a:ext>
            </a:extLst>
          </p:cNvPr>
          <p:cNvSpPr txBox="1">
            <a:spLocks noGrp="1"/>
          </p:cNvSpPr>
          <p:nvPr>
            <p:ph type="sldNum" sz="quarter" idx="5"/>
          </p:nvPr>
        </p:nvSpPr>
        <p:spPr>
          <a:ln/>
        </p:spPr>
        <p:txBody>
          <a:bodyPr lIns="0" tIns="0" rIns="0" bIns="0" anchor="b" anchorCtr="0">
            <a:noAutofit/>
          </a:bodyPr>
          <a:lstStyle/>
          <a:p>
            <a:pPr lvl="0"/>
            <a:fld id="{14189108-72C1-2449-9FA5-E72F22D1639E}" type="slidenum">
              <a:t>83</a:t>
            </a:fld>
            <a:endParaRPr lang="en-US"/>
          </a:p>
        </p:txBody>
      </p:sp>
      <p:sp>
        <p:nvSpPr>
          <p:cNvPr id="2" name="Slide Image Placeholder 1">
            <a:extLst>
              <a:ext uri="{FF2B5EF4-FFF2-40B4-BE49-F238E27FC236}">
                <a16:creationId xmlns:a16="http://schemas.microsoft.com/office/drawing/2014/main" id="{76570B11-94F8-9847-BEA7-41AF20F53086}"/>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70C9DF0B-3EBC-1F48-915A-F827C33F021D}"/>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287E5E8-5782-BE4F-890A-66EBD186BF83}"/>
              </a:ext>
            </a:extLst>
          </p:cNvPr>
          <p:cNvSpPr txBox="1">
            <a:spLocks noGrp="1"/>
          </p:cNvSpPr>
          <p:nvPr>
            <p:ph type="sldNum" sz="quarter" idx="5"/>
          </p:nvPr>
        </p:nvSpPr>
        <p:spPr>
          <a:ln/>
        </p:spPr>
        <p:txBody>
          <a:bodyPr lIns="0" tIns="0" rIns="0" bIns="0" anchor="b" anchorCtr="0">
            <a:noAutofit/>
          </a:bodyPr>
          <a:lstStyle/>
          <a:p>
            <a:pPr lvl="0"/>
            <a:fld id="{202E6EAA-E9CF-264D-8EED-C069C381B8CE}" type="slidenum">
              <a:t>85</a:t>
            </a:fld>
            <a:endParaRPr lang="en-US"/>
          </a:p>
        </p:txBody>
      </p:sp>
      <p:sp>
        <p:nvSpPr>
          <p:cNvPr id="2" name="Slide Image Placeholder 1">
            <a:extLst>
              <a:ext uri="{FF2B5EF4-FFF2-40B4-BE49-F238E27FC236}">
                <a16:creationId xmlns:a16="http://schemas.microsoft.com/office/drawing/2014/main" id="{582FFEAF-DC4C-8E4A-B475-7D58094E1CE6}"/>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41E0516F-932B-C642-A379-4010E1EFF8FE}"/>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287E5E8-5782-BE4F-890A-66EBD186BF83}"/>
              </a:ext>
            </a:extLst>
          </p:cNvPr>
          <p:cNvSpPr txBox="1">
            <a:spLocks noGrp="1"/>
          </p:cNvSpPr>
          <p:nvPr>
            <p:ph type="sldNum" sz="quarter" idx="5"/>
          </p:nvPr>
        </p:nvSpPr>
        <p:spPr>
          <a:ln/>
        </p:spPr>
        <p:txBody>
          <a:bodyPr lIns="0" tIns="0" rIns="0" bIns="0" anchor="b" anchorCtr="0">
            <a:noAutofit/>
          </a:bodyPr>
          <a:lstStyle/>
          <a:p>
            <a:pPr lvl="0"/>
            <a:fld id="{202E6EAA-E9CF-264D-8EED-C069C381B8CE}" type="slidenum">
              <a:t>86</a:t>
            </a:fld>
            <a:endParaRPr lang="en-US"/>
          </a:p>
        </p:txBody>
      </p:sp>
      <p:sp>
        <p:nvSpPr>
          <p:cNvPr id="2" name="Slide Image Placeholder 1">
            <a:extLst>
              <a:ext uri="{FF2B5EF4-FFF2-40B4-BE49-F238E27FC236}">
                <a16:creationId xmlns:a16="http://schemas.microsoft.com/office/drawing/2014/main" id="{582FFEAF-DC4C-8E4A-B475-7D58094E1CE6}"/>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41E0516F-932B-C642-A379-4010E1EFF8FE}"/>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37183055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287E5E8-5782-BE4F-890A-66EBD186BF83}"/>
              </a:ext>
            </a:extLst>
          </p:cNvPr>
          <p:cNvSpPr txBox="1">
            <a:spLocks noGrp="1"/>
          </p:cNvSpPr>
          <p:nvPr>
            <p:ph type="sldNum" sz="quarter" idx="5"/>
          </p:nvPr>
        </p:nvSpPr>
        <p:spPr>
          <a:ln/>
        </p:spPr>
        <p:txBody>
          <a:bodyPr lIns="0" tIns="0" rIns="0" bIns="0" anchor="b" anchorCtr="0">
            <a:noAutofit/>
          </a:bodyPr>
          <a:lstStyle/>
          <a:p>
            <a:pPr lvl="0"/>
            <a:fld id="{202E6EAA-E9CF-264D-8EED-C069C381B8CE}" type="slidenum">
              <a:t>87</a:t>
            </a:fld>
            <a:endParaRPr lang="en-US"/>
          </a:p>
        </p:txBody>
      </p:sp>
      <p:sp>
        <p:nvSpPr>
          <p:cNvPr id="2" name="Slide Image Placeholder 1">
            <a:extLst>
              <a:ext uri="{FF2B5EF4-FFF2-40B4-BE49-F238E27FC236}">
                <a16:creationId xmlns:a16="http://schemas.microsoft.com/office/drawing/2014/main" id="{582FFEAF-DC4C-8E4A-B475-7D58094E1CE6}"/>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41E0516F-932B-C642-A379-4010E1EFF8FE}"/>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241121152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B8E7CBB-B508-FF4D-96A5-FF87B55AC7F2}"/>
              </a:ext>
            </a:extLst>
          </p:cNvPr>
          <p:cNvSpPr txBox="1">
            <a:spLocks noGrp="1"/>
          </p:cNvSpPr>
          <p:nvPr>
            <p:ph type="sldNum" sz="quarter" idx="5"/>
          </p:nvPr>
        </p:nvSpPr>
        <p:spPr>
          <a:ln/>
        </p:spPr>
        <p:txBody>
          <a:bodyPr lIns="0" tIns="0" rIns="0" bIns="0" anchor="b" anchorCtr="0">
            <a:noAutofit/>
          </a:bodyPr>
          <a:lstStyle/>
          <a:p>
            <a:pPr lvl="0"/>
            <a:fld id="{7B4B554A-EAF2-B547-9C63-CFA98D1BEA27}" type="slidenum">
              <a:t>88</a:t>
            </a:fld>
            <a:endParaRPr lang="en-US"/>
          </a:p>
        </p:txBody>
      </p:sp>
      <p:sp>
        <p:nvSpPr>
          <p:cNvPr id="2" name="Slide Image Placeholder 1">
            <a:extLst>
              <a:ext uri="{FF2B5EF4-FFF2-40B4-BE49-F238E27FC236}">
                <a16:creationId xmlns:a16="http://schemas.microsoft.com/office/drawing/2014/main" id="{5AF40E0E-21B2-B244-8105-D16DDCD9A9F3}"/>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F04155FD-210E-284C-86FC-E225AB89F2A7}"/>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96693B-82AC-6D47-B8C8-52861D75BA37}"/>
              </a:ext>
            </a:extLst>
          </p:cNvPr>
          <p:cNvSpPr>
            <a:spLocks noGrp="1" noChangeArrowheads="1"/>
          </p:cNvSpPr>
          <p:nvPr>
            <p:ph type="sldNum"/>
          </p:nvPr>
        </p:nvSpPr>
        <p:spPr>
          <a:ln/>
        </p:spPr>
        <p:txBody>
          <a:bodyPr/>
          <a:lstStyle/>
          <a:p>
            <a:fld id="{0D93538E-1C71-7745-BAA2-B5FE155627D9}" type="slidenum">
              <a:rPr lang="en-US" altLang="en-US"/>
              <a:pPr/>
              <a:t>11</a:t>
            </a:fld>
            <a:endParaRPr lang="en-US" altLang="en-US"/>
          </a:p>
        </p:txBody>
      </p:sp>
      <p:sp>
        <p:nvSpPr>
          <p:cNvPr id="101377" name="Text Box 1">
            <a:extLst>
              <a:ext uri="{FF2B5EF4-FFF2-40B4-BE49-F238E27FC236}">
                <a16:creationId xmlns:a16="http://schemas.microsoft.com/office/drawing/2014/main" id="{449703F9-830D-AB40-812B-DAA802744C91}"/>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1378" name="Text Box 2">
            <a:extLst>
              <a:ext uri="{FF2B5EF4-FFF2-40B4-BE49-F238E27FC236}">
                <a16:creationId xmlns:a16="http://schemas.microsoft.com/office/drawing/2014/main" id="{A98A8F2E-3025-C542-A038-5D9ECED50539}"/>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525F981-9C09-C147-B512-2D8E73C5D108}"/>
              </a:ext>
            </a:extLst>
          </p:cNvPr>
          <p:cNvSpPr txBox="1">
            <a:spLocks noGrp="1"/>
          </p:cNvSpPr>
          <p:nvPr>
            <p:ph type="sldNum" sz="quarter" idx="5"/>
          </p:nvPr>
        </p:nvSpPr>
        <p:spPr>
          <a:ln/>
        </p:spPr>
        <p:txBody>
          <a:bodyPr lIns="0" tIns="0" rIns="0" bIns="0" anchor="b" anchorCtr="0">
            <a:noAutofit/>
          </a:bodyPr>
          <a:lstStyle/>
          <a:p>
            <a:pPr lvl="0"/>
            <a:fld id="{00653B24-9961-2E47-AFB0-1EE17C847D73}" type="slidenum">
              <a:t>89</a:t>
            </a:fld>
            <a:endParaRPr lang="en-US"/>
          </a:p>
        </p:txBody>
      </p:sp>
      <p:sp>
        <p:nvSpPr>
          <p:cNvPr id="2" name="Slide Image Placeholder 1">
            <a:extLst>
              <a:ext uri="{FF2B5EF4-FFF2-40B4-BE49-F238E27FC236}">
                <a16:creationId xmlns:a16="http://schemas.microsoft.com/office/drawing/2014/main" id="{01F06BAB-3156-0E4F-A969-04D68C60D8C3}"/>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89974B39-EFD6-1549-92B5-63E1FDCE96FC}"/>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525F981-9C09-C147-B512-2D8E73C5D108}"/>
              </a:ext>
            </a:extLst>
          </p:cNvPr>
          <p:cNvSpPr txBox="1">
            <a:spLocks noGrp="1"/>
          </p:cNvSpPr>
          <p:nvPr>
            <p:ph type="sldNum" sz="quarter" idx="5"/>
          </p:nvPr>
        </p:nvSpPr>
        <p:spPr>
          <a:ln/>
        </p:spPr>
        <p:txBody>
          <a:bodyPr lIns="0" tIns="0" rIns="0" bIns="0" anchor="b" anchorCtr="0">
            <a:noAutofit/>
          </a:bodyPr>
          <a:lstStyle/>
          <a:p>
            <a:pPr lvl="0"/>
            <a:fld id="{00653B24-9961-2E47-AFB0-1EE17C847D73}" type="slidenum">
              <a:t>90</a:t>
            </a:fld>
            <a:endParaRPr lang="en-US"/>
          </a:p>
        </p:txBody>
      </p:sp>
      <p:sp>
        <p:nvSpPr>
          <p:cNvPr id="2" name="Slide Image Placeholder 1">
            <a:extLst>
              <a:ext uri="{FF2B5EF4-FFF2-40B4-BE49-F238E27FC236}">
                <a16:creationId xmlns:a16="http://schemas.microsoft.com/office/drawing/2014/main" id="{01F06BAB-3156-0E4F-A969-04D68C60D8C3}"/>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89974B39-EFD6-1549-92B5-63E1FDCE96FC}"/>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17158440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F30BD19-BE3C-7E48-BE59-07BDBB8CACA3}"/>
              </a:ext>
            </a:extLst>
          </p:cNvPr>
          <p:cNvSpPr txBox="1">
            <a:spLocks noGrp="1"/>
          </p:cNvSpPr>
          <p:nvPr>
            <p:ph type="sldNum" sz="quarter" idx="5"/>
          </p:nvPr>
        </p:nvSpPr>
        <p:spPr>
          <a:ln/>
        </p:spPr>
        <p:txBody>
          <a:bodyPr lIns="0" tIns="0" rIns="0" bIns="0" anchor="b" anchorCtr="0">
            <a:noAutofit/>
          </a:bodyPr>
          <a:lstStyle/>
          <a:p>
            <a:pPr lvl="0"/>
            <a:fld id="{5C3E26AA-1B9A-8C4F-AE50-EC5E261F022D}" type="slidenum">
              <a:t>91</a:t>
            </a:fld>
            <a:endParaRPr lang="en-US"/>
          </a:p>
        </p:txBody>
      </p:sp>
      <p:sp>
        <p:nvSpPr>
          <p:cNvPr id="2" name="Slide Image Placeholder 1">
            <a:extLst>
              <a:ext uri="{FF2B5EF4-FFF2-40B4-BE49-F238E27FC236}">
                <a16:creationId xmlns:a16="http://schemas.microsoft.com/office/drawing/2014/main" id="{14513842-AC97-064F-AC21-9FD3AC5A2439}"/>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9D69479C-88C4-554F-9A87-C7797BB8C5AA}"/>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33978261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693433F-BE52-324F-8AB5-75ADD705FDA7}"/>
              </a:ext>
            </a:extLst>
          </p:cNvPr>
          <p:cNvSpPr txBox="1">
            <a:spLocks noGrp="1"/>
          </p:cNvSpPr>
          <p:nvPr>
            <p:ph type="sldNum" sz="quarter" idx="5"/>
          </p:nvPr>
        </p:nvSpPr>
        <p:spPr>
          <a:ln/>
        </p:spPr>
        <p:txBody>
          <a:bodyPr lIns="0" tIns="0" rIns="0" bIns="0" anchor="b" anchorCtr="0">
            <a:noAutofit/>
          </a:bodyPr>
          <a:lstStyle/>
          <a:p>
            <a:pPr lvl="0"/>
            <a:fld id="{648F19BE-7D8D-4143-A0E1-120FDF8A6745}" type="slidenum">
              <a:t>92</a:t>
            </a:fld>
            <a:endParaRPr lang="en-US"/>
          </a:p>
        </p:txBody>
      </p:sp>
      <p:sp>
        <p:nvSpPr>
          <p:cNvPr id="2" name="Slide Image Placeholder 1">
            <a:extLst>
              <a:ext uri="{FF2B5EF4-FFF2-40B4-BE49-F238E27FC236}">
                <a16:creationId xmlns:a16="http://schemas.microsoft.com/office/drawing/2014/main" id="{6259109D-48ED-004A-ABEF-1820FAF12A6B}"/>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88BA6F68-ECBA-C74D-84DB-35C2244F01C0}"/>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693433F-BE52-324F-8AB5-75ADD705FDA7}"/>
              </a:ext>
            </a:extLst>
          </p:cNvPr>
          <p:cNvSpPr txBox="1">
            <a:spLocks noGrp="1"/>
          </p:cNvSpPr>
          <p:nvPr>
            <p:ph type="sldNum" sz="quarter" idx="5"/>
          </p:nvPr>
        </p:nvSpPr>
        <p:spPr>
          <a:ln/>
        </p:spPr>
        <p:txBody>
          <a:bodyPr lIns="0" tIns="0" rIns="0" bIns="0" anchor="b" anchorCtr="0">
            <a:noAutofit/>
          </a:bodyPr>
          <a:lstStyle/>
          <a:p>
            <a:pPr lvl="0"/>
            <a:fld id="{648F19BE-7D8D-4143-A0E1-120FDF8A6745}" type="slidenum">
              <a:t>93</a:t>
            </a:fld>
            <a:endParaRPr lang="en-US"/>
          </a:p>
        </p:txBody>
      </p:sp>
      <p:sp>
        <p:nvSpPr>
          <p:cNvPr id="2" name="Slide Image Placeholder 1">
            <a:extLst>
              <a:ext uri="{FF2B5EF4-FFF2-40B4-BE49-F238E27FC236}">
                <a16:creationId xmlns:a16="http://schemas.microsoft.com/office/drawing/2014/main" id="{6259109D-48ED-004A-ABEF-1820FAF12A6B}"/>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88BA6F68-ECBA-C74D-84DB-35C2244F01C0}"/>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387969623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2C0CEE-D3A7-8649-9D91-5565F6454D55}"/>
              </a:ext>
            </a:extLst>
          </p:cNvPr>
          <p:cNvSpPr>
            <a:spLocks noGrp="1" noChangeArrowheads="1"/>
          </p:cNvSpPr>
          <p:nvPr>
            <p:ph type="sldNum"/>
          </p:nvPr>
        </p:nvSpPr>
        <p:spPr>
          <a:ln/>
        </p:spPr>
        <p:txBody>
          <a:bodyPr/>
          <a:lstStyle/>
          <a:p>
            <a:fld id="{8961E9D9-FDC8-F647-B8C5-5F7BB66FD23B}" type="slidenum">
              <a:rPr lang="en-US" altLang="en-US"/>
              <a:pPr/>
              <a:t>95</a:t>
            </a:fld>
            <a:endParaRPr lang="en-US" altLang="en-US"/>
          </a:p>
        </p:txBody>
      </p:sp>
      <p:sp>
        <p:nvSpPr>
          <p:cNvPr id="149505" name="Text Box 1">
            <a:extLst>
              <a:ext uri="{FF2B5EF4-FFF2-40B4-BE49-F238E27FC236}">
                <a16:creationId xmlns:a16="http://schemas.microsoft.com/office/drawing/2014/main" id="{612C64D1-EDEC-B040-84ED-CF8006ED76BB}"/>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9506" name="Text Box 2">
            <a:extLst>
              <a:ext uri="{FF2B5EF4-FFF2-40B4-BE49-F238E27FC236}">
                <a16:creationId xmlns:a16="http://schemas.microsoft.com/office/drawing/2014/main" id="{47758C78-F69E-D54B-A852-6E9A5E66CC3F}"/>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B53EFD-43DE-F740-B4A2-14E5D7E53440}"/>
              </a:ext>
            </a:extLst>
          </p:cNvPr>
          <p:cNvSpPr>
            <a:spLocks noGrp="1" noChangeArrowheads="1"/>
          </p:cNvSpPr>
          <p:nvPr>
            <p:ph type="sldNum"/>
          </p:nvPr>
        </p:nvSpPr>
        <p:spPr>
          <a:ln/>
        </p:spPr>
        <p:txBody>
          <a:bodyPr/>
          <a:lstStyle/>
          <a:p>
            <a:fld id="{F14DC6B5-1805-B74E-9F46-38CBCF2415D8}" type="slidenum">
              <a:rPr lang="en-US" altLang="en-US"/>
              <a:pPr/>
              <a:t>96</a:t>
            </a:fld>
            <a:endParaRPr lang="en-US" altLang="en-US"/>
          </a:p>
        </p:txBody>
      </p:sp>
      <p:sp>
        <p:nvSpPr>
          <p:cNvPr id="150529" name="Text Box 1">
            <a:extLst>
              <a:ext uri="{FF2B5EF4-FFF2-40B4-BE49-F238E27FC236}">
                <a16:creationId xmlns:a16="http://schemas.microsoft.com/office/drawing/2014/main" id="{3A213279-FC12-5248-B7AF-E23339A2AB93}"/>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0530" name="Text Box 2">
            <a:extLst>
              <a:ext uri="{FF2B5EF4-FFF2-40B4-BE49-F238E27FC236}">
                <a16:creationId xmlns:a16="http://schemas.microsoft.com/office/drawing/2014/main" id="{814D5EAD-9E7A-6442-A6DE-C976FD39C027}"/>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1C836E4-26D7-E14A-84AB-239BC256EA54}"/>
              </a:ext>
            </a:extLst>
          </p:cNvPr>
          <p:cNvSpPr>
            <a:spLocks noGrp="1" noChangeArrowheads="1"/>
          </p:cNvSpPr>
          <p:nvPr>
            <p:ph type="sldNum"/>
          </p:nvPr>
        </p:nvSpPr>
        <p:spPr>
          <a:ln/>
        </p:spPr>
        <p:txBody>
          <a:bodyPr/>
          <a:lstStyle/>
          <a:p>
            <a:fld id="{60D38515-08B4-294B-8A59-5A76AE8D9B1F}" type="slidenum">
              <a:rPr lang="en-US" altLang="en-US"/>
              <a:pPr/>
              <a:t>97</a:t>
            </a:fld>
            <a:endParaRPr lang="en-US" altLang="en-US"/>
          </a:p>
        </p:txBody>
      </p:sp>
      <p:sp>
        <p:nvSpPr>
          <p:cNvPr id="151553" name="Text Box 1">
            <a:extLst>
              <a:ext uri="{FF2B5EF4-FFF2-40B4-BE49-F238E27FC236}">
                <a16:creationId xmlns:a16="http://schemas.microsoft.com/office/drawing/2014/main" id="{07C29CED-783B-BC43-BA6D-C045BD9EC791}"/>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1554" name="Text Box 2">
            <a:extLst>
              <a:ext uri="{FF2B5EF4-FFF2-40B4-BE49-F238E27FC236}">
                <a16:creationId xmlns:a16="http://schemas.microsoft.com/office/drawing/2014/main" id="{C145E05C-D2D2-014C-A2D1-7210ED198FCC}"/>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2B9B87-E48E-A246-B4F5-AF532385DFAA}"/>
              </a:ext>
            </a:extLst>
          </p:cNvPr>
          <p:cNvSpPr>
            <a:spLocks noGrp="1" noChangeArrowheads="1"/>
          </p:cNvSpPr>
          <p:nvPr>
            <p:ph type="sldNum"/>
          </p:nvPr>
        </p:nvSpPr>
        <p:spPr>
          <a:ln/>
        </p:spPr>
        <p:txBody>
          <a:bodyPr/>
          <a:lstStyle/>
          <a:p>
            <a:fld id="{A58549EA-A2F2-EE47-AF61-26546BEB10A5}" type="slidenum">
              <a:rPr lang="en-US" altLang="en-US"/>
              <a:pPr/>
              <a:t>98</a:t>
            </a:fld>
            <a:endParaRPr lang="en-US" altLang="en-US"/>
          </a:p>
        </p:txBody>
      </p:sp>
      <p:sp>
        <p:nvSpPr>
          <p:cNvPr id="152577" name="Text Box 1">
            <a:extLst>
              <a:ext uri="{FF2B5EF4-FFF2-40B4-BE49-F238E27FC236}">
                <a16:creationId xmlns:a16="http://schemas.microsoft.com/office/drawing/2014/main" id="{60A04C9E-B144-7044-9459-DEB8D0FCC36A}"/>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2578" name="Text Box 2">
            <a:extLst>
              <a:ext uri="{FF2B5EF4-FFF2-40B4-BE49-F238E27FC236}">
                <a16:creationId xmlns:a16="http://schemas.microsoft.com/office/drawing/2014/main" id="{6877FADC-B9C6-7945-878A-A7416DC0522C}"/>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FA3797-2637-2644-B143-614EC3E80356}"/>
              </a:ext>
            </a:extLst>
          </p:cNvPr>
          <p:cNvSpPr>
            <a:spLocks noGrp="1" noChangeArrowheads="1"/>
          </p:cNvSpPr>
          <p:nvPr>
            <p:ph type="sldNum"/>
          </p:nvPr>
        </p:nvSpPr>
        <p:spPr>
          <a:ln/>
        </p:spPr>
        <p:txBody>
          <a:bodyPr/>
          <a:lstStyle/>
          <a:p>
            <a:fld id="{33221575-B2B5-AA41-86F0-6CB6285BDF64}" type="slidenum">
              <a:rPr lang="en-US" altLang="en-US"/>
              <a:pPr/>
              <a:t>99</a:t>
            </a:fld>
            <a:endParaRPr lang="en-US" altLang="en-US"/>
          </a:p>
        </p:txBody>
      </p:sp>
      <p:sp>
        <p:nvSpPr>
          <p:cNvPr id="153601" name="Text Box 1">
            <a:extLst>
              <a:ext uri="{FF2B5EF4-FFF2-40B4-BE49-F238E27FC236}">
                <a16:creationId xmlns:a16="http://schemas.microsoft.com/office/drawing/2014/main" id="{8F6C5BAC-8D39-284F-BD00-F603D24777A9}"/>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2" name="Text Box 2">
            <a:extLst>
              <a:ext uri="{FF2B5EF4-FFF2-40B4-BE49-F238E27FC236}">
                <a16:creationId xmlns:a16="http://schemas.microsoft.com/office/drawing/2014/main" id="{DD260F18-783D-B943-8C81-D4FB0BF2BC05}"/>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96693B-82AC-6D47-B8C8-52861D75BA37}"/>
              </a:ext>
            </a:extLst>
          </p:cNvPr>
          <p:cNvSpPr>
            <a:spLocks noGrp="1" noChangeArrowheads="1"/>
          </p:cNvSpPr>
          <p:nvPr>
            <p:ph type="sldNum"/>
          </p:nvPr>
        </p:nvSpPr>
        <p:spPr>
          <a:ln/>
        </p:spPr>
        <p:txBody>
          <a:bodyPr/>
          <a:lstStyle/>
          <a:p>
            <a:fld id="{0D93538E-1C71-7745-BAA2-B5FE155627D9}" type="slidenum">
              <a:rPr lang="en-US" altLang="en-US"/>
              <a:pPr/>
              <a:t>12</a:t>
            </a:fld>
            <a:endParaRPr lang="en-US" altLang="en-US"/>
          </a:p>
        </p:txBody>
      </p:sp>
      <p:sp>
        <p:nvSpPr>
          <p:cNvPr id="101377" name="Text Box 1">
            <a:extLst>
              <a:ext uri="{FF2B5EF4-FFF2-40B4-BE49-F238E27FC236}">
                <a16:creationId xmlns:a16="http://schemas.microsoft.com/office/drawing/2014/main" id="{449703F9-830D-AB40-812B-DAA802744C91}"/>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1378" name="Text Box 2">
            <a:extLst>
              <a:ext uri="{FF2B5EF4-FFF2-40B4-BE49-F238E27FC236}">
                <a16:creationId xmlns:a16="http://schemas.microsoft.com/office/drawing/2014/main" id="{A98A8F2E-3025-C542-A038-5D9ECED50539}"/>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79999308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37066D-93C8-CE40-B12C-AEDBE00BE023}"/>
              </a:ext>
            </a:extLst>
          </p:cNvPr>
          <p:cNvSpPr>
            <a:spLocks noGrp="1" noChangeArrowheads="1"/>
          </p:cNvSpPr>
          <p:nvPr>
            <p:ph type="sldNum"/>
          </p:nvPr>
        </p:nvSpPr>
        <p:spPr>
          <a:ln/>
        </p:spPr>
        <p:txBody>
          <a:bodyPr/>
          <a:lstStyle/>
          <a:p>
            <a:fld id="{1D83CCA1-6D0F-6045-AF7A-022EE2A449FE}" type="slidenum">
              <a:rPr lang="en-US" altLang="en-US"/>
              <a:pPr/>
              <a:t>101</a:t>
            </a:fld>
            <a:endParaRPr lang="en-US" altLang="en-US"/>
          </a:p>
        </p:txBody>
      </p:sp>
      <p:sp>
        <p:nvSpPr>
          <p:cNvPr id="166913" name="Text Box 1">
            <a:extLst>
              <a:ext uri="{FF2B5EF4-FFF2-40B4-BE49-F238E27FC236}">
                <a16:creationId xmlns:a16="http://schemas.microsoft.com/office/drawing/2014/main" id="{656F17B6-7A24-C247-BCF6-2D173D599892}"/>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6914" name="Text Box 2">
            <a:extLst>
              <a:ext uri="{FF2B5EF4-FFF2-40B4-BE49-F238E27FC236}">
                <a16:creationId xmlns:a16="http://schemas.microsoft.com/office/drawing/2014/main" id="{CBAF1DDC-84BB-B543-B87F-9D8F6BD31E78}"/>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333196A-1262-B844-B9B2-AEFA04A72FCA}"/>
              </a:ext>
            </a:extLst>
          </p:cNvPr>
          <p:cNvSpPr>
            <a:spLocks noGrp="1" noChangeArrowheads="1"/>
          </p:cNvSpPr>
          <p:nvPr>
            <p:ph type="sldNum"/>
          </p:nvPr>
        </p:nvSpPr>
        <p:spPr>
          <a:ln/>
        </p:spPr>
        <p:txBody>
          <a:bodyPr/>
          <a:lstStyle/>
          <a:p>
            <a:fld id="{3495D0B4-7040-4B44-8E5A-F7B2AE5996BA}" type="slidenum">
              <a:rPr lang="en-US" altLang="en-US"/>
              <a:pPr/>
              <a:t>102</a:t>
            </a:fld>
            <a:endParaRPr lang="en-US" altLang="en-US"/>
          </a:p>
        </p:txBody>
      </p:sp>
      <p:sp>
        <p:nvSpPr>
          <p:cNvPr id="167937" name="Text Box 1">
            <a:extLst>
              <a:ext uri="{FF2B5EF4-FFF2-40B4-BE49-F238E27FC236}">
                <a16:creationId xmlns:a16="http://schemas.microsoft.com/office/drawing/2014/main" id="{7030C858-86F7-014E-8CF5-5181F82A79D4}"/>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7938" name="Text Box 2">
            <a:extLst>
              <a:ext uri="{FF2B5EF4-FFF2-40B4-BE49-F238E27FC236}">
                <a16:creationId xmlns:a16="http://schemas.microsoft.com/office/drawing/2014/main" id="{AE2D1974-EECE-364E-BC08-07A41B97FA58}"/>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EEB81E-90F4-A041-A125-7CBA2AAFAC76}"/>
              </a:ext>
            </a:extLst>
          </p:cNvPr>
          <p:cNvSpPr>
            <a:spLocks noGrp="1" noChangeArrowheads="1"/>
          </p:cNvSpPr>
          <p:nvPr>
            <p:ph type="sldNum"/>
          </p:nvPr>
        </p:nvSpPr>
        <p:spPr>
          <a:ln/>
        </p:spPr>
        <p:txBody>
          <a:bodyPr/>
          <a:lstStyle/>
          <a:p>
            <a:fld id="{E19E71E7-8042-5149-8022-A7185911401A}" type="slidenum">
              <a:rPr lang="en-US" altLang="en-US"/>
              <a:pPr/>
              <a:t>103</a:t>
            </a:fld>
            <a:endParaRPr lang="en-US" altLang="en-US"/>
          </a:p>
        </p:txBody>
      </p:sp>
      <p:sp>
        <p:nvSpPr>
          <p:cNvPr id="168961" name="Text Box 1">
            <a:extLst>
              <a:ext uri="{FF2B5EF4-FFF2-40B4-BE49-F238E27FC236}">
                <a16:creationId xmlns:a16="http://schemas.microsoft.com/office/drawing/2014/main" id="{CD643800-A5ED-C84A-845A-409496AE82A3}"/>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8962" name="Text Box 2">
            <a:extLst>
              <a:ext uri="{FF2B5EF4-FFF2-40B4-BE49-F238E27FC236}">
                <a16:creationId xmlns:a16="http://schemas.microsoft.com/office/drawing/2014/main" id="{C871058B-09F2-DF43-A576-39BFE63FF551}"/>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D30C38-AB9D-5144-9832-D7A02225F01C}"/>
              </a:ext>
            </a:extLst>
          </p:cNvPr>
          <p:cNvSpPr>
            <a:spLocks noGrp="1" noChangeArrowheads="1"/>
          </p:cNvSpPr>
          <p:nvPr>
            <p:ph type="sldNum"/>
          </p:nvPr>
        </p:nvSpPr>
        <p:spPr>
          <a:ln/>
        </p:spPr>
        <p:txBody>
          <a:bodyPr/>
          <a:lstStyle/>
          <a:p>
            <a:fld id="{38F2DB8D-DABD-5E47-BB0C-6AEF5FE00954}" type="slidenum">
              <a:rPr lang="en-US" altLang="en-US"/>
              <a:pPr/>
              <a:t>104</a:t>
            </a:fld>
            <a:endParaRPr lang="en-US" altLang="en-US"/>
          </a:p>
        </p:txBody>
      </p:sp>
      <p:sp>
        <p:nvSpPr>
          <p:cNvPr id="169985" name="Text Box 1">
            <a:extLst>
              <a:ext uri="{FF2B5EF4-FFF2-40B4-BE49-F238E27FC236}">
                <a16:creationId xmlns:a16="http://schemas.microsoft.com/office/drawing/2014/main" id="{E42ED05B-846E-1C41-90E8-252331F1A65D}"/>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9986" name="Text Box 2">
            <a:extLst>
              <a:ext uri="{FF2B5EF4-FFF2-40B4-BE49-F238E27FC236}">
                <a16:creationId xmlns:a16="http://schemas.microsoft.com/office/drawing/2014/main" id="{9BD392FA-E132-6441-941A-B2BEE5FB5F87}"/>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DC2342A-95FD-C44E-BF89-CE5C13899FC1}"/>
              </a:ext>
            </a:extLst>
          </p:cNvPr>
          <p:cNvSpPr>
            <a:spLocks noGrp="1" noChangeArrowheads="1"/>
          </p:cNvSpPr>
          <p:nvPr>
            <p:ph type="sldNum"/>
          </p:nvPr>
        </p:nvSpPr>
        <p:spPr>
          <a:ln/>
        </p:spPr>
        <p:txBody>
          <a:bodyPr/>
          <a:lstStyle/>
          <a:p>
            <a:fld id="{CBF6615F-1D98-0E43-A33C-60173D0E80B1}" type="slidenum">
              <a:rPr lang="en-US" altLang="en-US"/>
              <a:pPr/>
              <a:t>105</a:t>
            </a:fld>
            <a:endParaRPr lang="en-US" altLang="en-US"/>
          </a:p>
        </p:txBody>
      </p:sp>
      <p:sp>
        <p:nvSpPr>
          <p:cNvPr id="171009" name="Text Box 1">
            <a:extLst>
              <a:ext uri="{FF2B5EF4-FFF2-40B4-BE49-F238E27FC236}">
                <a16:creationId xmlns:a16="http://schemas.microsoft.com/office/drawing/2014/main" id="{0D7CA504-54D3-F64A-80FC-21CC6A99EA4C}"/>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1010" name="Text Box 2">
            <a:extLst>
              <a:ext uri="{FF2B5EF4-FFF2-40B4-BE49-F238E27FC236}">
                <a16:creationId xmlns:a16="http://schemas.microsoft.com/office/drawing/2014/main" id="{0BA0F003-6839-D845-A1DD-1D31EC9BD6B1}"/>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A28628E-D27F-8D49-89E9-6EA083B88B51}"/>
              </a:ext>
            </a:extLst>
          </p:cNvPr>
          <p:cNvSpPr txBox="1">
            <a:spLocks noGrp="1"/>
          </p:cNvSpPr>
          <p:nvPr>
            <p:ph type="sldNum" sz="quarter" idx="5"/>
          </p:nvPr>
        </p:nvSpPr>
        <p:spPr>
          <a:ln/>
        </p:spPr>
        <p:txBody>
          <a:bodyPr lIns="0" tIns="0" rIns="0" bIns="0" anchor="b" anchorCtr="0">
            <a:noAutofit/>
          </a:bodyPr>
          <a:lstStyle/>
          <a:p>
            <a:pPr lvl="0"/>
            <a:fld id="{B6F2E023-DDD4-EE43-BF84-D273B289A707}" type="slidenum">
              <a:t>106</a:t>
            </a:fld>
            <a:endParaRPr lang="en-US"/>
          </a:p>
        </p:txBody>
      </p:sp>
      <p:sp>
        <p:nvSpPr>
          <p:cNvPr id="2" name="Slide Image Placeholder 1">
            <a:extLst>
              <a:ext uri="{FF2B5EF4-FFF2-40B4-BE49-F238E27FC236}">
                <a16:creationId xmlns:a16="http://schemas.microsoft.com/office/drawing/2014/main" id="{E30E53C6-BCA8-4446-AEEC-F3A21F2BEAB0}"/>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522A0975-D8C2-8C4A-A522-B0FC518C8A7F}"/>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B1AC0BE-D646-464C-BEB7-E4CE67F2953B}"/>
              </a:ext>
            </a:extLst>
          </p:cNvPr>
          <p:cNvSpPr txBox="1">
            <a:spLocks noGrp="1"/>
          </p:cNvSpPr>
          <p:nvPr>
            <p:ph type="sldNum" sz="quarter" idx="5"/>
          </p:nvPr>
        </p:nvSpPr>
        <p:spPr>
          <a:ln/>
        </p:spPr>
        <p:txBody>
          <a:bodyPr lIns="0" tIns="0" rIns="0" bIns="0" anchor="b" anchorCtr="0">
            <a:noAutofit/>
          </a:bodyPr>
          <a:lstStyle/>
          <a:p>
            <a:pPr lvl="0"/>
            <a:fld id="{52E77245-21CA-4344-BEE2-5C15E3FED632}" type="slidenum">
              <a:t>107</a:t>
            </a:fld>
            <a:endParaRPr lang="en-US"/>
          </a:p>
        </p:txBody>
      </p:sp>
      <p:sp>
        <p:nvSpPr>
          <p:cNvPr id="2" name="Slide Image Placeholder 1">
            <a:extLst>
              <a:ext uri="{FF2B5EF4-FFF2-40B4-BE49-F238E27FC236}">
                <a16:creationId xmlns:a16="http://schemas.microsoft.com/office/drawing/2014/main" id="{74A83491-C240-5C44-B588-B0AAD7C65B74}"/>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C7754614-12A8-A24C-B492-AFBAABEBE715}"/>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272755600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5D5D5E1-AEB3-1348-B371-21C92D0538B5}"/>
              </a:ext>
            </a:extLst>
          </p:cNvPr>
          <p:cNvSpPr txBox="1">
            <a:spLocks noGrp="1"/>
          </p:cNvSpPr>
          <p:nvPr>
            <p:ph type="sldNum" sz="quarter" idx="5"/>
          </p:nvPr>
        </p:nvSpPr>
        <p:spPr>
          <a:ln/>
        </p:spPr>
        <p:txBody>
          <a:bodyPr lIns="0" tIns="0" rIns="0" bIns="0" anchor="b" anchorCtr="0">
            <a:noAutofit/>
          </a:bodyPr>
          <a:lstStyle/>
          <a:p>
            <a:pPr lvl="0"/>
            <a:fld id="{809D93CF-3D72-6B49-BCC4-2F2365364856}" type="slidenum">
              <a:t>108</a:t>
            </a:fld>
            <a:endParaRPr lang="en-US"/>
          </a:p>
        </p:txBody>
      </p:sp>
      <p:sp>
        <p:nvSpPr>
          <p:cNvPr id="2" name="Slide Image Placeholder 1">
            <a:extLst>
              <a:ext uri="{FF2B5EF4-FFF2-40B4-BE49-F238E27FC236}">
                <a16:creationId xmlns:a16="http://schemas.microsoft.com/office/drawing/2014/main" id="{DBD05F85-D982-354E-B392-F0B069012C1F}"/>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CC2E8CA5-A8AB-FD40-9D7B-D3C6327B2AA0}"/>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BDD943D-08DA-354C-88AB-E7085F8DF04A}"/>
              </a:ext>
            </a:extLst>
          </p:cNvPr>
          <p:cNvSpPr txBox="1">
            <a:spLocks noGrp="1"/>
          </p:cNvSpPr>
          <p:nvPr>
            <p:ph type="sldNum" sz="quarter" idx="5"/>
          </p:nvPr>
        </p:nvSpPr>
        <p:spPr>
          <a:ln/>
        </p:spPr>
        <p:txBody>
          <a:bodyPr lIns="0" tIns="0" rIns="0" bIns="0" anchor="b" anchorCtr="0">
            <a:noAutofit/>
          </a:bodyPr>
          <a:lstStyle/>
          <a:p>
            <a:pPr lvl="0"/>
            <a:fld id="{DE162A19-BD99-5B42-92A1-AB9DA72704EB}" type="slidenum">
              <a:t>110</a:t>
            </a:fld>
            <a:endParaRPr lang="en-US"/>
          </a:p>
        </p:txBody>
      </p:sp>
      <p:sp>
        <p:nvSpPr>
          <p:cNvPr id="2" name="Slide Image Placeholder 1">
            <a:extLst>
              <a:ext uri="{FF2B5EF4-FFF2-40B4-BE49-F238E27FC236}">
                <a16:creationId xmlns:a16="http://schemas.microsoft.com/office/drawing/2014/main" id="{FAFB1405-CD7A-C142-AAE5-1885A0ACC78D}"/>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7870D8AA-7197-F645-B0BE-E5C57C0AF477}"/>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5ED6F4D-1141-934C-B585-8656B798882F}"/>
              </a:ext>
            </a:extLst>
          </p:cNvPr>
          <p:cNvSpPr txBox="1">
            <a:spLocks noGrp="1"/>
          </p:cNvSpPr>
          <p:nvPr>
            <p:ph type="sldNum" sz="quarter" idx="5"/>
          </p:nvPr>
        </p:nvSpPr>
        <p:spPr>
          <a:ln/>
        </p:spPr>
        <p:txBody>
          <a:bodyPr lIns="0" tIns="0" rIns="0" bIns="0" anchor="b" anchorCtr="0">
            <a:noAutofit/>
          </a:bodyPr>
          <a:lstStyle/>
          <a:p>
            <a:pPr lvl="0"/>
            <a:fld id="{7065A39F-7653-6E40-A083-C9A1B2287FC5}" type="slidenum">
              <a:t>111</a:t>
            </a:fld>
            <a:endParaRPr lang="en-US"/>
          </a:p>
        </p:txBody>
      </p:sp>
      <p:sp>
        <p:nvSpPr>
          <p:cNvPr id="2" name="Slide Image Placeholder 1">
            <a:extLst>
              <a:ext uri="{FF2B5EF4-FFF2-40B4-BE49-F238E27FC236}">
                <a16:creationId xmlns:a16="http://schemas.microsoft.com/office/drawing/2014/main" id="{6A1AE7AF-F9D2-D243-927C-5FBA8250E958}"/>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51F64B02-09DC-CD4F-9C30-DCF9633E763C}"/>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A30C96-3845-0C4A-97D6-869A8E84336A}"/>
              </a:ext>
            </a:extLst>
          </p:cNvPr>
          <p:cNvSpPr>
            <a:spLocks noGrp="1" noChangeArrowheads="1"/>
          </p:cNvSpPr>
          <p:nvPr>
            <p:ph type="sldNum"/>
          </p:nvPr>
        </p:nvSpPr>
        <p:spPr>
          <a:ln/>
        </p:spPr>
        <p:txBody>
          <a:bodyPr/>
          <a:lstStyle/>
          <a:p>
            <a:fld id="{ECB66E3E-CDD7-754D-8E00-EE4C2C725FAD}" type="slidenum">
              <a:rPr lang="en-US" altLang="en-US"/>
              <a:pPr/>
              <a:t>13</a:t>
            </a:fld>
            <a:endParaRPr lang="en-US" altLang="en-US"/>
          </a:p>
        </p:txBody>
      </p:sp>
      <p:sp>
        <p:nvSpPr>
          <p:cNvPr id="112641" name="Text Box 1">
            <a:extLst>
              <a:ext uri="{FF2B5EF4-FFF2-40B4-BE49-F238E27FC236}">
                <a16:creationId xmlns:a16="http://schemas.microsoft.com/office/drawing/2014/main" id="{7287F209-84EF-8141-A240-A19F62AC7945}"/>
              </a:ext>
            </a:extLst>
          </p:cNvPr>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2" name="Text Box 2">
            <a:extLst>
              <a:ext uri="{FF2B5EF4-FFF2-40B4-BE49-F238E27FC236}">
                <a16:creationId xmlns:a16="http://schemas.microsoft.com/office/drawing/2014/main" id="{96EC66D0-CB84-EE46-9F34-F97A5D8BBE00}"/>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8E8CCB7-24AA-5D45-900E-DC1E2CC9175A}"/>
              </a:ext>
            </a:extLst>
          </p:cNvPr>
          <p:cNvSpPr txBox="1">
            <a:spLocks noGrp="1"/>
          </p:cNvSpPr>
          <p:nvPr>
            <p:ph type="sldNum" sz="quarter" idx="5"/>
          </p:nvPr>
        </p:nvSpPr>
        <p:spPr>
          <a:ln/>
        </p:spPr>
        <p:txBody>
          <a:bodyPr lIns="0" tIns="0" rIns="0" bIns="0" anchor="b" anchorCtr="0">
            <a:noAutofit/>
          </a:bodyPr>
          <a:lstStyle/>
          <a:p>
            <a:pPr lvl="0"/>
            <a:fld id="{01BE94A5-2A2A-2E48-922B-7875ED7AE534}" type="slidenum">
              <a:t>112</a:t>
            </a:fld>
            <a:endParaRPr lang="en-US"/>
          </a:p>
        </p:txBody>
      </p:sp>
      <p:sp>
        <p:nvSpPr>
          <p:cNvPr id="2" name="Slide Image Placeholder 1">
            <a:extLst>
              <a:ext uri="{FF2B5EF4-FFF2-40B4-BE49-F238E27FC236}">
                <a16:creationId xmlns:a16="http://schemas.microsoft.com/office/drawing/2014/main" id="{983B6CCF-0921-644A-B1E8-9EA1D023BAD9}"/>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717148F1-F725-804A-8199-0E64CDA50B9E}"/>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195736838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99994EA-D667-7348-8842-04B883C97418}"/>
              </a:ext>
            </a:extLst>
          </p:cNvPr>
          <p:cNvSpPr txBox="1">
            <a:spLocks noGrp="1"/>
          </p:cNvSpPr>
          <p:nvPr>
            <p:ph type="sldNum" sz="quarter" idx="5"/>
          </p:nvPr>
        </p:nvSpPr>
        <p:spPr>
          <a:ln/>
        </p:spPr>
        <p:txBody>
          <a:bodyPr lIns="0" tIns="0" rIns="0" bIns="0" anchor="b" anchorCtr="0">
            <a:noAutofit/>
          </a:bodyPr>
          <a:lstStyle/>
          <a:p>
            <a:pPr lvl="0"/>
            <a:fld id="{36B7A42C-F73D-8C49-AC9D-8EF9885716D7}" type="slidenum">
              <a:t>113</a:t>
            </a:fld>
            <a:endParaRPr lang="en-US"/>
          </a:p>
        </p:txBody>
      </p:sp>
      <p:sp>
        <p:nvSpPr>
          <p:cNvPr id="2" name="Slide Image Placeholder 1">
            <a:extLst>
              <a:ext uri="{FF2B5EF4-FFF2-40B4-BE49-F238E27FC236}">
                <a16:creationId xmlns:a16="http://schemas.microsoft.com/office/drawing/2014/main" id="{C64D2B19-4215-B343-B75C-DB7285C907ED}"/>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F56E8D4E-AE4E-A844-A15E-C564F2ADA64E}"/>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A23C679-4AE1-4640-B079-45D469BE4198}"/>
              </a:ext>
            </a:extLst>
          </p:cNvPr>
          <p:cNvSpPr txBox="1">
            <a:spLocks noGrp="1"/>
          </p:cNvSpPr>
          <p:nvPr>
            <p:ph type="sldNum" sz="quarter" idx="5"/>
          </p:nvPr>
        </p:nvSpPr>
        <p:spPr>
          <a:ln/>
        </p:spPr>
        <p:txBody>
          <a:bodyPr lIns="0" tIns="0" rIns="0" bIns="0" anchor="b" anchorCtr="0">
            <a:noAutofit/>
          </a:bodyPr>
          <a:lstStyle/>
          <a:p>
            <a:pPr lvl="0"/>
            <a:fld id="{575FC312-F1FA-574D-86C2-2AB99D762C68}" type="slidenum">
              <a:t>114</a:t>
            </a:fld>
            <a:endParaRPr lang="en-US"/>
          </a:p>
        </p:txBody>
      </p:sp>
      <p:sp>
        <p:nvSpPr>
          <p:cNvPr id="2" name="Slide Image Placeholder 1">
            <a:extLst>
              <a:ext uri="{FF2B5EF4-FFF2-40B4-BE49-F238E27FC236}">
                <a16:creationId xmlns:a16="http://schemas.microsoft.com/office/drawing/2014/main" id="{7BE31322-1415-3745-88AB-DF3F2DB29730}"/>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3EB0ED38-FE8A-B24E-8274-FF3B5035D20D}"/>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A23C679-4AE1-4640-B079-45D469BE4198}"/>
              </a:ext>
            </a:extLst>
          </p:cNvPr>
          <p:cNvSpPr txBox="1">
            <a:spLocks noGrp="1"/>
          </p:cNvSpPr>
          <p:nvPr>
            <p:ph type="sldNum" sz="quarter" idx="5"/>
          </p:nvPr>
        </p:nvSpPr>
        <p:spPr>
          <a:ln/>
        </p:spPr>
        <p:txBody>
          <a:bodyPr lIns="0" tIns="0" rIns="0" bIns="0" anchor="b" anchorCtr="0">
            <a:noAutofit/>
          </a:bodyPr>
          <a:lstStyle/>
          <a:p>
            <a:pPr lvl="0"/>
            <a:fld id="{575FC312-F1FA-574D-86C2-2AB99D762C68}" type="slidenum">
              <a:t>115</a:t>
            </a:fld>
            <a:endParaRPr lang="en-US"/>
          </a:p>
        </p:txBody>
      </p:sp>
      <p:sp>
        <p:nvSpPr>
          <p:cNvPr id="2" name="Slide Image Placeholder 1">
            <a:extLst>
              <a:ext uri="{FF2B5EF4-FFF2-40B4-BE49-F238E27FC236}">
                <a16:creationId xmlns:a16="http://schemas.microsoft.com/office/drawing/2014/main" id="{7BE31322-1415-3745-88AB-DF3F2DB29730}"/>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3EB0ED38-FE8A-B24E-8274-FF3B5035D20D}"/>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55887717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F489769-F259-7E49-8110-A375FDAE28BE}"/>
              </a:ext>
            </a:extLst>
          </p:cNvPr>
          <p:cNvSpPr txBox="1">
            <a:spLocks noGrp="1"/>
          </p:cNvSpPr>
          <p:nvPr>
            <p:ph type="sldNum" sz="quarter" idx="5"/>
          </p:nvPr>
        </p:nvSpPr>
        <p:spPr>
          <a:ln/>
        </p:spPr>
        <p:txBody>
          <a:bodyPr lIns="0" tIns="0" rIns="0" bIns="0" anchor="b" anchorCtr="0">
            <a:noAutofit/>
          </a:bodyPr>
          <a:lstStyle/>
          <a:p>
            <a:pPr lvl="0"/>
            <a:fld id="{7A3AB816-63A9-3F4D-9CAC-394CDE16BA4F}" type="slidenum">
              <a:t>116</a:t>
            </a:fld>
            <a:endParaRPr lang="en-US"/>
          </a:p>
        </p:txBody>
      </p:sp>
      <p:sp>
        <p:nvSpPr>
          <p:cNvPr id="2" name="Slide Image Placeholder 1">
            <a:extLst>
              <a:ext uri="{FF2B5EF4-FFF2-40B4-BE49-F238E27FC236}">
                <a16:creationId xmlns:a16="http://schemas.microsoft.com/office/drawing/2014/main" id="{BFE16657-0128-054B-A3FC-CB10767E96E5}"/>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5C776B02-8104-0546-A739-ECFCC3847CF3}"/>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F489769-F259-7E49-8110-A375FDAE28BE}"/>
              </a:ext>
            </a:extLst>
          </p:cNvPr>
          <p:cNvSpPr txBox="1">
            <a:spLocks noGrp="1"/>
          </p:cNvSpPr>
          <p:nvPr>
            <p:ph type="sldNum" sz="quarter" idx="5"/>
          </p:nvPr>
        </p:nvSpPr>
        <p:spPr>
          <a:ln/>
        </p:spPr>
        <p:txBody>
          <a:bodyPr lIns="0" tIns="0" rIns="0" bIns="0" anchor="b" anchorCtr="0">
            <a:noAutofit/>
          </a:bodyPr>
          <a:lstStyle/>
          <a:p>
            <a:pPr lvl="0"/>
            <a:fld id="{7A3AB816-63A9-3F4D-9CAC-394CDE16BA4F}" type="slidenum">
              <a:t>117</a:t>
            </a:fld>
            <a:endParaRPr lang="en-US"/>
          </a:p>
        </p:txBody>
      </p:sp>
      <p:sp>
        <p:nvSpPr>
          <p:cNvPr id="2" name="Slide Image Placeholder 1">
            <a:extLst>
              <a:ext uri="{FF2B5EF4-FFF2-40B4-BE49-F238E27FC236}">
                <a16:creationId xmlns:a16="http://schemas.microsoft.com/office/drawing/2014/main" id="{BFE16657-0128-054B-A3FC-CB10767E96E5}"/>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5C776B02-8104-0546-A739-ECFCC3847CF3}"/>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311949419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A23C679-4AE1-4640-B079-45D469BE4198}"/>
              </a:ext>
            </a:extLst>
          </p:cNvPr>
          <p:cNvSpPr txBox="1">
            <a:spLocks noGrp="1"/>
          </p:cNvSpPr>
          <p:nvPr>
            <p:ph type="sldNum" sz="quarter" idx="5"/>
          </p:nvPr>
        </p:nvSpPr>
        <p:spPr>
          <a:ln/>
        </p:spPr>
        <p:txBody>
          <a:bodyPr lIns="0" tIns="0" rIns="0" bIns="0" anchor="b" anchorCtr="0">
            <a:noAutofit/>
          </a:bodyPr>
          <a:lstStyle/>
          <a:p>
            <a:pPr lvl="0"/>
            <a:fld id="{575FC312-F1FA-574D-86C2-2AB99D762C68}" type="slidenum">
              <a:t>118</a:t>
            </a:fld>
            <a:endParaRPr lang="en-US"/>
          </a:p>
        </p:txBody>
      </p:sp>
      <p:sp>
        <p:nvSpPr>
          <p:cNvPr id="2" name="Slide Image Placeholder 1">
            <a:extLst>
              <a:ext uri="{FF2B5EF4-FFF2-40B4-BE49-F238E27FC236}">
                <a16:creationId xmlns:a16="http://schemas.microsoft.com/office/drawing/2014/main" id="{7BE31322-1415-3745-88AB-DF3F2DB29730}"/>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3EB0ED38-FE8A-B24E-8274-FF3B5035D20D}"/>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45427363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A23C679-4AE1-4640-B079-45D469BE4198}"/>
              </a:ext>
            </a:extLst>
          </p:cNvPr>
          <p:cNvSpPr txBox="1">
            <a:spLocks noGrp="1"/>
          </p:cNvSpPr>
          <p:nvPr>
            <p:ph type="sldNum" sz="quarter" idx="5"/>
          </p:nvPr>
        </p:nvSpPr>
        <p:spPr>
          <a:ln/>
        </p:spPr>
        <p:txBody>
          <a:bodyPr lIns="0" tIns="0" rIns="0" bIns="0" anchor="b" anchorCtr="0">
            <a:noAutofit/>
          </a:bodyPr>
          <a:lstStyle/>
          <a:p>
            <a:pPr lvl="0"/>
            <a:fld id="{575FC312-F1FA-574D-86C2-2AB99D762C68}" type="slidenum">
              <a:t>119</a:t>
            </a:fld>
            <a:endParaRPr lang="en-US"/>
          </a:p>
        </p:txBody>
      </p:sp>
      <p:sp>
        <p:nvSpPr>
          <p:cNvPr id="2" name="Slide Image Placeholder 1">
            <a:extLst>
              <a:ext uri="{FF2B5EF4-FFF2-40B4-BE49-F238E27FC236}">
                <a16:creationId xmlns:a16="http://schemas.microsoft.com/office/drawing/2014/main" id="{7BE31322-1415-3745-88AB-DF3F2DB29730}"/>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3EB0ED38-FE8A-B24E-8274-FF3B5035D20D}"/>
              </a:ext>
            </a:extLst>
          </p:cNvPr>
          <p:cNvSpPr txBox="1">
            <a:spLocks noGrp="1"/>
          </p:cNvSpPr>
          <p:nvPr>
            <p:ph type="body" sz="quarter" idx="1"/>
          </p:nvPr>
        </p:nvSpPr>
        <p:spPr/>
        <p:txBody>
          <a:bodyPr/>
          <a:lstStyle/>
          <a:p>
            <a:endParaRPr lang="en-US"/>
          </a:p>
        </p:txBody>
      </p:sp>
    </p:spTree>
    <p:extLst>
      <p:ext uri="{BB962C8B-B14F-4D97-AF65-F5344CB8AC3E}">
        <p14:creationId xmlns:p14="http://schemas.microsoft.com/office/powerpoint/2010/main" val="386124592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210B2067-1930-314C-A77D-888F1853FE41}"/>
              </a:ext>
            </a:extLst>
          </p:cNvPr>
          <p:cNvSpPr txBox="1">
            <a:spLocks noGrp="1"/>
          </p:cNvSpPr>
          <p:nvPr>
            <p:ph type="sldNum" sz="quarter" idx="5"/>
          </p:nvPr>
        </p:nvSpPr>
        <p:spPr>
          <a:ln/>
        </p:spPr>
        <p:txBody>
          <a:bodyPr lIns="0" tIns="0" rIns="0" bIns="0" anchor="b" anchorCtr="0">
            <a:noAutofit/>
          </a:bodyPr>
          <a:lstStyle/>
          <a:p>
            <a:pPr lvl="0"/>
            <a:fld id="{8CC4BBF9-EA19-FC4B-9678-8F288407979D}" type="slidenum">
              <a:t>120</a:t>
            </a:fld>
            <a:endParaRPr lang="en-US"/>
          </a:p>
        </p:txBody>
      </p:sp>
      <p:sp>
        <p:nvSpPr>
          <p:cNvPr id="2" name="Slide Image Placeholder 1">
            <a:extLst>
              <a:ext uri="{FF2B5EF4-FFF2-40B4-BE49-F238E27FC236}">
                <a16:creationId xmlns:a16="http://schemas.microsoft.com/office/drawing/2014/main" id="{84453CBF-3C1B-8542-A65A-68A12696A63B}"/>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1038ECBC-891D-2747-876A-CB0A32D352ED}"/>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201D47AB-6F44-9B4B-A577-6C58BA4F08D8}"/>
              </a:ext>
            </a:extLst>
          </p:cNvPr>
          <p:cNvSpPr txBox="1">
            <a:spLocks noGrp="1"/>
          </p:cNvSpPr>
          <p:nvPr>
            <p:ph type="sldNum" sz="quarter" idx="5"/>
          </p:nvPr>
        </p:nvSpPr>
        <p:spPr>
          <a:ln/>
        </p:spPr>
        <p:txBody>
          <a:bodyPr lIns="0" tIns="0" rIns="0" bIns="0" anchor="b" anchorCtr="0">
            <a:noAutofit/>
          </a:bodyPr>
          <a:lstStyle/>
          <a:p>
            <a:pPr lvl="0"/>
            <a:fld id="{29A87E1E-1948-BC46-98E1-E79382861809}" type="slidenum">
              <a:t>121</a:t>
            </a:fld>
            <a:endParaRPr lang="en-US"/>
          </a:p>
        </p:txBody>
      </p:sp>
      <p:sp>
        <p:nvSpPr>
          <p:cNvPr id="2" name="Slide Image Placeholder 1">
            <a:extLst>
              <a:ext uri="{FF2B5EF4-FFF2-40B4-BE49-F238E27FC236}">
                <a16:creationId xmlns:a16="http://schemas.microsoft.com/office/drawing/2014/main" id="{4D9A08E6-947C-9C41-89E0-D0599C3A13D8}"/>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3C47BCCE-5D6D-9C4B-A8B1-EAE36A4E8FD2}"/>
              </a:ext>
            </a:extLst>
          </p:cNvPr>
          <p:cNvSpPr txBox="1">
            <a:spLocks noGrp="1"/>
          </p:cNvSpPr>
          <p:nvPr>
            <p:ph type="body" sz="quarter"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6047" y="1237197"/>
            <a:ext cx="8568531" cy="2631887"/>
          </a:xfrm>
        </p:spPr>
        <p:txBody>
          <a:bodyPr anchor="b"/>
          <a:lstStyle>
            <a:lvl1pPr algn="ctr">
              <a:defRPr sz="6614"/>
            </a:lvl1pPr>
          </a:lstStyle>
          <a:p>
            <a:r>
              <a:rPr lang="en-US"/>
              <a:t>Click to edit Master title style</a:t>
            </a:r>
            <a:endParaRPr lang="en-US" dirty="0"/>
          </a:p>
        </p:txBody>
      </p:sp>
      <p:sp>
        <p:nvSpPr>
          <p:cNvPr id="3" name="Subtitle 2"/>
          <p:cNvSpPr>
            <a:spLocks noGrp="1"/>
          </p:cNvSpPr>
          <p:nvPr>
            <p:ph type="subTitle" idx="1"/>
          </p:nvPr>
        </p:nvSpPr>
        <p:spPr>
          <a:xfrm>
            <a:off x="1260078" y="3970580"/>
            <a:ext cx="7560469"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78681D9C-5EAD-9D47-B167-1401A5B6CAEE}" type="slidenum">
              <a:rPr lang="en-US" smtClean="0"/>
              <a:t>‹#›</a:t>
            </a:fld>
            <a:endParaRPr lang="en-US"/>
          </a:p>
        </p:txBody>
      </p:sp>
    </p:spTree>
    <p:extLst>
      <p:ext uri="{BB962C8B-B14F-4D97-AF65-F5344CB8AC3E}">
        <p14:creationId xmlns:p14="http://schemas.microsoft.com/office/powerpoint/2010/main" val="2806543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0EE7905E-9125-0049-A9D3-4E6361CE37A1}" type="slidenum">
              <a:rPr lang="en-US" smtClean="0"/>
              <a:t>‹#›</a:t>
            </a:fld>
            <a:endParaRPr lang="en-US"/>
          </a:p>
        </p:txBody>
      </p:sp>
    </p:spTree>
    <p:extLst>
      <p:ext uri="{BB962C8B-B14F-4D97-AF65-F5344CB8AC3E}">
        <p14:creationId xmlns:p14="http://schemas.microsoft.com/office/powerpoint/2010/main" val="3244491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3948" y="402483"/>
            <a:ext cx="2173635" cy="640647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3044" y="402483"/>
            <a:ext cx="6394896" cy="6406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5B799821-E8D3-F645-AF0B-A1F82C06F84A}" type="slidenum">
              <a:rPr lang="en-US" smtClean="0"/>
              <a:t>‹#›</a:t>
            </a:fld>
            <a:endParaRPr lang="en-US"/>
          </a:p>
        </p:txBody>
      </p:sp>
    </p:spTree>
    <p:extLst>
      <p:ext uri="{BB962C8B-B14F-4D97-AF65-F5344CB8AC3E}">
        <p14:creationId xmlns:p14="http://schemas.microsoft.com/office/powerpoint/2010/main" val="2297571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lvl1pPr marL="403578" indent="-403578">
              <a:lnSpc>
                <a:spcPct val="120000"/>
              </a:lnSpc>
              <a:spcBef>
                <a:spcPts val="3565"/>
              </a:spcBef>
              <a:defRPr sz="3600"/>
            </a:lvl1pPr>
            <a:lvl2pPr marL="807154" indent="-403578">
              <a:lnSpc>
                <a:spcPct val="120000"/>
              </a:lnSpc>
              <a:spcBef>
                <a:spcPts val="3565"/>
              </a:spcBef>
              <a:defRPr sz="3600"/>
            </a:lvl2pPr>
            <a:lvl3pPr marL="1210731" indent="-403578">
              <a:lnSpc>
                <a:spcPct val="120000"/>
              </a:lnSpc>
              <a:spcBef>
                <a:spcPts val="3565"/>
              </a:spcBef>
              <a:defRPr sz="3600"/>
            </a:lvl3pPr>
            <a:lvl4pPr marL="1614308" indent="-403578">
              <a:lnSpc>
                <a:spcPct val="120000"/>
              </a:lnSpc>
              <a:spcBef>
                <a:spcPts val="3565"/>
              </a:spcBef>
              <a:defRPr sz="3600"/>
            </a:lvl4pPr>
            <a:lvl5pPr marL="2017885" indent="-403578">
              <a:lnSpc>
                <a:spcPct val="120000"/>
              </a:lnSpc>
              <a:spcBef>
                <a:spcPts val="3565"/>
              </a:spcBef>
              <a:defRPr sz="3600"/>
            </a:lvl5pPr>
          </a:lstStyle>
          <a:p>
            <a:r>
              <a:t>Body Level One</a:t>
            </a:r>
          </a:p>
          <a:p>
            <a:pPr lvl="1"/>
            <a:r>
              <a:t>Body Level Two</a:t>
            </a:r>
          </a:p>
          <a:p>
            <a:pPr lvl="2"/>
            <a:r>
              <a:t>Body Level Three</a:t>
            </a:r>
          </a:p>
          <a:p>
            <a:pPr lvl="3"/>
            <a:r>
              <a:t>Body Level Four</a:t>
            </a:r>
          </a:p>
          <a:p>
            <a:pPr lvl="4"/>
            <a:r>
              <a:t>Body Level Five</a:t>
            </a:r>
          </a:p>
        </p:txBody>
      </p:sp>
      <p:sp>
        <p:nvSpPr>
          <p:cNvPr id="4" name="Shape 58"/>
          <p:cNvSpPr>
            <a:spLocks noGrp="1"/>
          </p:cNvSpPr>
          <p:nvPr>
            <p:ph type="sldNum" sz="quarter" idx="10"/>
          </p:nvPr>
        </p:nvSpPr>
        <p:spPr>
          <a:xfrm>
            <a:off x="4886904" y="7185629"/>
            <a:ext cx="296973" cy="294208"/>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A719E2B3-253E-1C4A-B5CC-00FC1260EBAE}" type="slidenum">
              <a:rPr lang="en-US" altLang="en-US"/>
              <a:pPr/>
              <a:t>‹#›</a:t>
            </a:fld>
            <a:endParaRPr lang="en-US" altLang="en-US"/>
          </a:p>
        </p:txBody>
      </p:sp>
    </p:spTree>
    <p:extLst>
      <p:ext uri="{BB962C8B-B14F-4D97-AF65-F5344CB8AC3E}">
        <p14:creationId xmlns:p14="http://schemas.microsoft.com/office/powerpoint/2010/main" val="210022341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53C22-7F1D-8347-BABA-41B7C05DC24A}"/>
              </a:ext>
            </a:extLst>
          </p:cNvPr>
          <p:cNvSpPr>
            <a:spLocks noGrp="1"/>
          </p:cNvSpPr>
          <p:nvPr>
            <p:ph type="title"/>
          </p:nvPr>
        </p:nvSpPr>
        <p:spPr>
          <a:xfrm>
            <a:off x="503238" y="301625"/>
            <a:ext cx="9069387" cy="1260475"/>
          </a:xfrm>
        </p:spPr>
        <p:txBody>
          <a:bodyPr/>
          <a:lstStyle/>
          <a:p>
            <a:r>
              <a:rPr lang="en-US"/>
              <a:t>Click to edit Master title style</a:t>
            </a:r>
          </a:p>
        </p:txBody>
      </p:sp>
      <p:sp>
        <p:nvSpPr>
          <p:cNvPr id="3" name="Date Placeholder 2">
            <a:extLst>
              <a:ext uri="{FF2B5EF4-FFF2-40B4-BE49-F238E27FC236}">
                <a16:creationId xmlns:a16="http://schemas.microsoft.com/office/drawing/2014/main" id="{2846ADF0-1BDB-B444-BED2-D325199EEFCF}"/>
              </a:ext>
            </a:extLst>
          </p:cNvPr>
          <p:cNvSpPr>
            <a:spLocks noGrp="1"/>
          </p:cNvSpPr>
          <p:nvPr>
            <p:ph type="dt" idx="10"/>
          </p:nvPr>
        </p:nvSpPr>
        <p:spPr>
          <a:xfrm>
            <a:off x="503238" y="6886575"/>
            <a:ext cx="2346325" cy="519113"/>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131D8AC-EF11-734F-A0BF-18B4504DA302}"/>
              </a:ext>
            </a:extLst>
          </p:cNvPr>
          <p:cNvSpPr>
            <a:spLocks noGrp="1"/>
          </p:cNvSpPr>
          <p:nvPr>
            <p:ph type="ftr" idx="11"/>
          </p:nvPr>
        </p:nvSpPr>
        <p:spPr>
          <a:xfrm>
            <a:off x="3448050" y="6886575"/>
            <a:ext cx="3194050" cy="519113"/>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09C1B8F-81F2-F644-84F3-96791DB7F611}"/>
              </a:ext>
            </a:extLst>
          </p:cNvPr>
          <p:cNvSpPr>
            <a:spLocks noGrp="1"/>
          </p:cNvSpPr>
          <p:nvPr>
            <p:ph type="sldNum" idx="12"/>
          </p:nvPr>
        </p:nvSpPr>
        <p:spPr>
          <a:xfrm>
            <a:off x="7227888" y="6886575"/>
            <a:ext cx="2346325" cy="519113"/>
          </a:xfrm>
        </p:spPr>
        <p:txBody>
          <a:bodyPr/>
          <a:lstStyle>
            <a:lvl1pPr>
              <a:defRPr/>
            </a:lvl1pPr>
          </a:lstStyle>
          <a:p>
            <a:fld id="{8837F664-A344-B44C-A0F3-75AEBD0AE633}" type="slidenum">
              <a:rPr lang="en-US" altLang="en-US"/>
              <a:pPr/>
              <a:t>‹#›</a:t>
            </a:fld>
            <a:endParaRPr lang="en-US" altLang="en-US"/>
          </a:p>
        </p:txBody>
      </p:sp>
    </p:spTree>
    <p:extLst>
      <p:ext uri="{BB962C8B-B14F-4D97-AF65-F5344CB8AC3E}">
        <p14:creationId xmlns:p14="http://schemas.microsoft.com/office/powerpoint/2010/main" val="8670401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3" name="Title Text"/>
          <p:cNvSpPr txBox="1">
            <a:spLocks noGrp="1"/>
          </p:cNvSpPr>
          <p:nvPr>
            <p:ph type="title"/>
          </p:nvPr>
        </p:nvSpPr>
        <p:spPr>
          <a:prstGeom prst="rect">
            <a:avLst/>
          </a:prstGeom>
        </p:spPr>
        <p:txBody>
          <a:bodyPr/>
          <a:lstStyle/>
          <a:p>
            <a:r>
              <a:t>Title Text</a:t>
            </a: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4217861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496648" y="6536651"/>
            <a:ext cx="9083064" cy="351076"/>
          </a:xfrm>
          <a:prstGeom prst="rect">
            <a:avLst/>
          </a:prstGeom>
        </p:spPr>
        <p:txBody>
          <a:bodyPr lIns="45719" tIns="45719" rIns="45719" bIns="45719"/>
          <a:lstStyle>
            <a:lvl1pPr marL="0" indent="0" defTabSz="341262">
              <a:lnSpc>
                <a:spcPct val="100000"/>
              </a:lnSpc>
              <a:spcBef>
                <a:spcPts val="0"/>
              </a:spcBef>
              <a:buSzTx/>
              <a:buNone/>
              <a:defRPr sz="1488" b="1"/>
            </a:lvl1pPr>
          </a:lstStyle>
          <a:p>
            <a:r>
              <a:t>Author and Date</a:t>
            </a:r>
          </a:p>
        </p:txBody>
      </p:sp>
      <p:sp>
        <p:nvSpPr>
          <p:cNvPr id="12" name="Presentation Title"/>
          <p:cNvSpPr txBox="1">
            <a:spLocks noGrp="1"/>
          </p:cNvSpPr>
          <p:nvPr>
            <p:ph type="title" hasCustomPrompt="1"/>
          </p:nvPr>
        </p:nvSpPr>
        <p:spPr>
          <a:xfrm>
            <a:off x="498779" y="1419226"/>
            <a:ext cx="9083065" cy="2561890"/>
          </a:xfrm>
          <a:prstGeom prst="rect">
            <a:avLst/>
          </a:prstGeom>
        </p:spPr>
        <p:txBody>
          <a:bodyPr anchor="b"/>
          <a:lstStyle>
            <a:lvl1pPr>
              <a:defRPr sz="4795" spc="-96"/>
            </a:lvl1pPr>
          </a:lstStyle>
          <a:p>
            <a:r>
              <a:t>Presentation Title</a:t>
            </a:r>
          </a:p>
        </p:txBody>
      </p:sp>
      <p:sp>
        <p:nvSpPr>
          <p:cNvPr id="13" name="Body Level One…"/>
          <p:cNvSpPr txBox="1">
            <a:spLocks noGrp="1"/>
          </p:cNvSpPr>
          <p:nvPr>
            <p:ph type="body" sz="quarter" idx="1" hasCustomPrompt="1"/>
          </p:nvPr>
        </p:nvSpPr>
        <p:spPr>
          <a:xfrm>
            <a:off x="496649" y="3981115"/>
            <a:ext cx="9083064" cy="1049955"/>
          </a:xfrm>
          <a:prstGeom prst="rect">
            <a:avLst/>
          </a:prstGeom>
        </p:spPr>
        <p:txBody>
          <a:bodyPr/>
          <a:lstStyle>
            <a:lvl1pPr marL="0" indent="0" defTabSz="341262">
              <a:lnSpc>
                <a:spcPct val="100000"/>
              </a:lnSpc>
              <a:spcBef>
                <a:spcPts val="0"/>
              </a:spcBef>
              <a:buSzTx/>
              <a:buNone/>
              <a:defRPr sz="2274" b="1"/>
            </a:lvl1pPr>
            <a:lvl2pPr marL="0" indent="189006" defTabSz="341262">
              <a:lnSpc>
                <a:spcPct val="100000"/>
              </a:lnSpc>
              <a:spcBef>
                <a:spcPts val="0"/>
              </a:spcBef>
              <a:buSzTx/>
              <a:buNone/>
              <a:defRPr sz="2274" b="1"/>
            </a:lvl2pPr>
            <a:lvl3pPr marL="0" indent="378013" defTabSz="341262">
              <a:lnSpc>
                <a:spcPct val="100000"/>
              </a:lnSpc>
              <a:spcBef>
                <a:spcPts val="0"/>
              </a:spcBef>
              <a:buSzTx/>
              <a:buNone/>
              <a:defRPr sz="2274" b="1"/>
            </a:lvl3pPr>
            <a:lvl4pPr marL="0" indent="567019" defTabSz="341262">
              <a:lnSpc>
                <a:spcPct val="100000"/>
              </a:lnSpc>
              <a:spcBef>
                <a:spcPts val="0"/>
              </a:spcBef>
              <a:buSzTx/>
              <a:buNone/>
              <a:defRPr sz="2274" b="1"/>
            </a:lvl4pPr>
            <a:lvl5pPr marL="0" indent="756026" defTabSz="341262">
              <a:lnSpc>
                <a:spcPct val="100000"/>
              </a:lnSpc>
              <a:spcBef>
                <a:spcPts val="0"/>
              </a:spcBef>
              <a:buSzTx/>
              <a:buNone/>
              <a:defRPr sz="2274"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5086489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29FFE4E6-78FE-1546-92AA-EB59192A33AD}" type="slidenum">
              <a:rPr lang="en-US" smtClean="0"/>
              <a:t>‹#›</a:t>
            </a:fld>
            <a:endParaRPr lang="en-US"/>
          </a:p>
        </p:txBody>
      </p:sp>
    </p:spTree>
    <p:extLst>
      <p:ext uri="{BB962C8B-B14F-4D97-AF65-F5344CB8AC3E}">
        <p14:creationId xmlns:p14="http://schemas.microsoft.com/office/powerpoint/2010/main" val="2437116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7793" y="1884671"/>
            <a:ext cx="8694539" cy="3144614"/>
          </a:xfrm>
        </p:spPr>
        <p:txBody>
          <a:bodyPr anchor="b"/>
          <a:lstStyle>
            <a:lvl1pPr>
              <a:defRPr sz="6614"/>
            </a:lvl1pPr>
          </a:lstStyle>
          <a:p>
            <a:r>
              <a:rPr lang="en-US"/>
              <a:t>Click to edit Master title style</a:t>
            </a:r>
            <a:endParaRPr lang="en-US" dirty="0"/>
          </a:p>
        </p:txBody>
      </p:sp>
      <p:sp>
        <p:nvSpPr>
          <p:cNvPr id="3" name="Text Placeholder 2"/>
          <p:cNvSpPr>
            <a:spLocks noGrp="1"/>
          </p:cNvSpPr>
          <p:nvPr>
            <p:ph type="body" idx="1"/>
          </p:nvPr>
        </p:nvSpPr>
        <p:spPr>
          <a:xfrm>
            <a:off x="687793" y="5059035"/>
            <a:ext cx="869453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FE9D67C-6A3C-F94A-8D19-9081D8717042}" type="slidenum">
              <a:rPr lang="en-US" smtClean="0"/>
              <a:t>‹#›</a:t>
            </a:fld>
            <a:endParaRPr lang="en-US"/>
          </a:p>
        </p:txBody>
      </p:sp>
    </p:spTree>
    <p:extLst>
      <p:ext uri="{BB962C8B-B14F-4D97-AF65-F5344CB8AC3E}">
        <p14:creationId xmlns:p14="http://schemas.microsoft.com/office/powerpoint/2010/main" val="2990964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3043" y="2012414"/>
            <a:ext cx="4284266" cy="47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03316" y="2012414"/>
            <a:ext cx="4284266" cy="47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2376BEBA-45B8-6141-92E1-B011A4025760}" type="slidenum">
              <a:rPr lang="en-US" smtClean="0"/>
              <a:t>‹#›</a:t>
            </a:fld>
            <a:endParaRPr lang="en-US"/>
          </a:p>
        </p:txBody>
      </p:sp>
    </p:spTree>
    <p:extLst>
      <p:ext uri="{BB962C8B-B14F-4D97-AF65-F5344CB8AC3E}">
        <p14:creationId xmlns:p14="http://schemas.microsoft.com/office/powerpoint/2010/main" val="3389813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4356" y="402484"/>
            <a:ext cx="8694539" cy="1461188"/>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4357" y="1853171"/>
            <a:ext cx="4264576"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a:t>Click to edit Master text styles</a:t>
            </a:r>
          </a:p>
        </p:txBody>
      </p:sp>
      <p:sp>
        <p:nvSpPr>
          <p:cNvPr id="4" name="Content Placeholder 3"/>
          <p:cNvSpPr>
            <a:spLocks noGrp="1"/>
          </p:cNvSpPr>
          <p:nvPr>
            <p:ph sz="half" idx="2"/>
          </p:nvPr>
        </p:nvSpPr>
        <p:spPr>
          <a:xfrm>
            <a:off x="694357" y="2761381"/>
            <a:ext cx="4264576" cy="4061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03317" y="1853171"/>
            <a:ext cx="4285579"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a:t>Click to edit Master text styles</a:t>
            </a:r>
          </a:p>
        </p:txBody>
      </p:sp>
      <p:sp>
        <p:nvSpPr>
          <p:cNvPr id="6" name="Content Placeholder 5"/>
          <p:cNvSpPr>
            <a:spLocks noGrp="1"/>
          </p:cNvSpPr>
          <p:nvPr>
            <p:ph sz="quarter" idx="4"/>
          </p:nvPr>
        </p:nvSpPr>
        <p:spPr>
          <a:xfrm>
            <a:off x="5103317" y="2761381"/>
            <a:ext cx="4285579" cy="4061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0BD50179-CFBF-5E43-B54D-9DBB47839828}" type="slidenum">
              <a:rPr lang="en-US" smtClean="0"/>
              <a:t>‹#›</a:t>
            </a:fld>
            <a:endParaRPr lang="en-US"/>
          </a:p>
        </p:txBody>
      </p:sp>
    </p:spTree>
    <p:extLst>
      <p:ext uri="{BB962C8B-B14F-4D97-AF65-F5344CB8AC3E}">
        <p14:creationId xmlns:p14="http://schemas.microsoft.com/office/powerpoint/2010/main" val="416716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C14E5F7-E251-284B-8CAF-E9D1C41F508E}" type="slidenum">
              <a:rPr lang="en-US" smtClean="0"/>
              <a:t>‹#›</a:t>
            </a:fld>
            <a:endParaRPr lang="en-US"/>
          </a:p>
        </p:txBody>
      </p:sp>
    </p:spTree>
    <p:extLst>
      <p:ext uri="{BB962C8B-B14F-4D97-AF65-F5344CB8AC3E}">
        <p14:creationId xmlns:p14="http://schemas.microsoft.com/office/powerpoint/2010/main" val="3212727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7D7D1619-DF1D-534E-926A-FB492D341862}" type="slidenum">
              <a:rPr lang="en-US" smtClean="0"/>
              <a:t>‹#›</a:t>
            </a:fld>
            <a:endParaRPr lang="en-US"/>
          </a:p>
        </p:txBody>
      </p:sp>
    </p:spTree>
    <p:extLst>
      <p:ext uri="{BB962C8B-B14F-4D97-AF65-F5344CB8AC3E}">
        <p14:creationId xmlns:p14="http://schemas.microsoft.com/office/powerpoint/2010/main" val="428331572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4356" y="503978"/>
            <a:ext cx="3251264" cy="1763924"/>
          </a:xfrm>
        </p:spPr>
        <p:txBody>
          <a:bodyPr anchor="b"/>
          <a:lstStyle>
            <a:lvl1pPr>
              <a:defRPr sz="3527"/>
            </a:lvl1pPr>
          </a:lstStyle>
          <a:p>
            <a:r>
              <a:rPr lang="en-US"/>
              <a:t>Click to edit Master title style</a:t>
            </a:r>
            <a:endParaRPr lang="en-US" dirty="0"/>
          </a:p>
        </p:txBody>
      </p:sp>
      <p:sp>
        <p:nvSpPr>
          <p:cNvPr id="3" name="Content Placeholder 2"/>
          <p:cNvSpPr>
            <a:spLocks noGrp="1"/>
          </p:cNvSpPr>
          <p:nvPr>
            <p:ph idx="1"/>
          </p:nvPr>
        </p:nvSpPr>
        <p:spPr>
          <a:xfrm>
            <a:off x="4285579" y="1088455"/>
            <a:ext cx="5103316"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4356" y="2267902"/>
            <a:ext cx="3251264"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F3DA08C0-C0D5-4949-ADFE-EEE357819AC6}" type="slidenum">
              <a:rPr lang="en-US" smtClean="0"/>
              <a:t>‹#›</a:t>
            </a:fld>
            <a:endParaRPr lang="en-US"/>
          </a:p>
        </p:txBody>
      </p:sp>
    </p:spTree>
    <p:extLst>
      <p:ext uri="{BB962C8B-B14F-4D97-AF65-F5344CB8AC3E}">
        <p14:creationId xmlns:p14="http://schemas.microsoft.com/office/powerpoint/2010/main" val="4008890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4356" y="503978"/>
            <a:ext cx="3251264" cy="1763924"/>
          </a:xfrm>
        </p:spPr>
        <p:txBody>
          <a:bodyPr anchor="b"/>
          <a:lstStyle>
            <a:lvl1pPr>
              <a:defRPr sz="3527"/>
            </a:lvl1pPr>
          </a:lstStyle>
          <a:p>
            <a:r>
              <a:rPr lang="en-US"/>
              <a:t>Click to edit Master title style</a:t>
            </a:r>
            <a:endParaRPr lang="en-US" dirty="0"/>
          </a:p>
        </p:txBody>
      </p:sp>
      <p:sp>
        <p:nvSpPr>
          <p:cNvPr id="3" name="Picture Placeholder 2"/>
          <p:cNvSpPr>
            <a:spLocks noGrp="1" noChangeAspect="1"/>
          </p:cNvSpPr>
          <p:nvPr>
            <p:ph type="pic" idx="1"/>
          </p:nvPr>
        </p:nvSpPr>
        <p:spPr>
          <a:xfrm>
            <a:off x="4285579" y="1088455"/>
            <a:ext cx="5103316"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en-US"/>
              <a:t>Click icon to add picture</a:t>
            </a:r>
            <a:endParaRPr lang="en-US" dirty="0"/>
          </a:p>
        </p:txBody>
      </p:sp>
      <p:sp>
        <p:nvSpPr>
          <p:cNvPr id="4" name="Text Placeholder 3"/>
          <p:cNvSpPr>
            <a:spLocks noGrp="1"/>
          </p:cNvSpPr>
          <p:nvPr>
            <p:ph type="body" sz="half" idx="2"/>
          </p:nvPr>
        </p:nvSpPr>
        <p:spPr>
          <a:xfrm>
            <a:off x="694356" y="2267902"/>
            <a:ext cx="3251264"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03AB19F6-28EA-AC48-A9A6-8D4DCF8D99BD}" type="slidenum">
              <a:rPr lang="en-US" smtClean="0"/>
              <a:t>‹#›</a:t>
            </a:fld>
            <a:endParaRPr lang="en-US"/>
          </a:p>
        </p:txBody>
      </p:sp>
    </p:spTree>
    <p:extLst>
      <p:ext uri="{BB962C8B-B14F-4D97-AF65-F5344CB8AC3E}">
        <p14:creationId xmlns:p14="http://schemas.microsoft.com/office/powerpoint/2010/main" val="3902121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43" y="402484"/>
            <a:ext cx="8694539" cy="146118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3043" y="2012414"/>
            <a:ext cx="8694539" cy="47965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3043" y="7006700"/>
            <a:ext cx="2268141" cy="402483"/>
          </a:xfrm>
          <a:prstGeom prst="rect">
            <a:avLst/>
          </a:prstGeom>
        </p:spPr>
        <p:txBody>
          <a:bodyPr vert="horz" lIns="91440" tIns="45720" rIns="91440" bIns="45720" rtlCol="0" anchor="ctr"/>
          <a:lstStyle>
            <a:lvl1pPr algn="l">
              <a:defRPr sz="1323">
                <a:solidFill>
                  <a:schemeClr val="tx1">
                    <a:tint val="75000"/>
                  </a:schemeClr>
                </a:solidFill>
              </a:defRPr>
            </a:lvl1pPr>
          </a:lstStyle>
          <a:p>
            <a:pPr lvl="0"/>
            <a:endParaRPr lang="en-US"/>
          </a:p>
        </p:txBody>
      </p:sp>
      <p:sp>
        <p:nvSpPr>
          <p:cNvPr id="5" name="Footer Placeholder 4"/>
          <p:cNvSpPr>
            <a:spLocks noGrp="1"/>
          </p:cNvSpPr>
          <p:nvPr>
            <p:ph type="ftr" sz="quarter" idx="3"/>
          </p:nvPr>
        </p:nvSpPr>
        <p:spPr>
          <a:xfrm>
            <a:off x="3339207" y="7006700"/>
            <a:ext cx="3402211"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pPr lvl="0"/>
            <a:endParaRPr lang="en-US"/>
          </a:p>
        </p:txBody>
      </p:sp>
      <p:sp>
        <p:nvSpPr>
          <p:cNvPr id="6" name="Slide Number Placeholder 5"/>
          <p:cNvSpPr>
            <a:spLocks noGrp="1"/>
          </p:cNvSpPr>
          <p:nvPr>
            <p:ph type="sldNum" sz="quarter" idx="4"/>
          </p:nvPr>
        </p:nvSpPr>
        <p:spPr>
          <a:xfrm>
            <a:off x="7119441" y="7006700"/>
            <a:ext cx="2268141" cy="402483"/>
          </a:xfrm>
          <a:prstGeom prst="rect">
            <a:avLst/>
          </a:prstGeom>
        </p:spPr>
        <p:txBody>
          <a:bodyPr vert="horz" lIns="91440" tIns="45720" rIns="91440" bIns="45720" rtlCol="0" anchor="ctr"/>
          <a:lstStyle>
            <a:lvl1pPr algn="r">
              <a:defRPr sz="1323">
                <a:solidFill>
                  <a:schemeClr val="tx1">
                    <a:tint val="75000"/>
                  </a:schemeClr>
                </a:solidFill>
              </a:defRPr>
            </a:lvl1pPr>
          </a:lstStyle>
          <a:p>
            <a:pPr lvl="0"/>
            <a:fld id="{5FD41964-941E-EB4D-9E16-F589EE775015}" type="slidenum">
              <a:rPr lang="en-US" smtClean="0"/>
              <a:t>‹#›</a:t>
            </a:fld>
            <a:endParaRPr lang="en-US"/>
          </a:p>
        </p:txBody>
      </p:sp>
    </p:spTree>
    <p:extLst>
      <p:ext uri="{BB962C8B-B14F-4D97-AF65-F5344CB8AC3E}">
        <p14:creationId xmlns:p14="http://schemas.microsoft.com/office/powerpoint/2010/main" val="1678400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png"/></Relationships>
</file>

<file path=ppt/slides/_rels/slide10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s/_rels/slide11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hyperlink" Target="https://gfycat.com/clumsypaleimpala" TargetMode="External"/><Relationship Id="rId4" Type="http://schemas.openxmlformats.org/officeDocument/2006/relationships/image" Target="../media/image102.gif"/></Relationships>
</file>

<file path=ppt/slides/_rels/slide11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s/_rels/slide12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2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hyperlink" Target="https://www.davidsilver.uk/teaching/" TargetMode="External"/><Relationship Id="rId2" Type="http://schemas.openxmlformats.org/officeDocument/2006/relationships/hyperlink" Target="https://deepmind.com/learning-resources/reinforcement-learning-series-2021" TargetMode="External"/><Relationship Id="rId1" Type="http://schemas.openxmlformats.org/officeDocument/2006/relationships/slideLayout" Target="../slideLayouts/slideLayout2.xml"/><Relationship Id="rId4" Type="http://schemas.openxmlformats.org/officeDocument/2006/relationships/hyperlink" Target="https://rail.eecs.berkeley.edu/deeprlcourse/"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2.xml"/><Relationship Id="rId1" Type="http://schemas.openxmlformats.org/officeDocument/2006/relationships/video" Target="https://www.youtube.com/embed/0xo1Ldx3L5Q?feature=oembed"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11.png"/></Relationships>
</file>

<file path=ppt/slides/_rels/slide13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1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13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5.xml"/><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pn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7.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14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14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2.png"/><Relationship Id="rId4" Type="http://schemas.openxmlformats.org/officeDocument/2006/relationships/image" Target="../media/image124.png"/></Relationships>
</file>

<file path=ppt/slides/_rels/slide14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0.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4.png"/></Relationships>
</file>

<file path=ppt/slides/_rels/slide14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21.xml"/><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7.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2.xml"/><Relationship Id="rId5" Type="http://schemas.openxmlformats.org/officeDocument/2006/relationships/image" Target="../media/image132.png"/><Relationship Id="rId4" Type="http://schemas.openxmlformats.org/officeDocument/2006/relationships/image" Target="../media/image131.png"/></Relationships>
</file>

<file path=ppt/slides/_rels/slide15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2.xml"/><Relationship Id="rId5" Type="http://schemas.openxmlformats.org/officeDocument/2006/relationships/image" Target="../media/image132.png"/><Relationship Id="rId4" Type="http://schemas.openxmlformats.org/officeDocument/2006/relationships/image" Target="../media/image131.png"/></Relationships>
</file>

<file path=ppt/slides/_rels/slide15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2.xml"/><Relationship Id="rId5" Type="http://schemas.openxmlformats.org/officeDocument/2006/relationships/image" Target="../media/image132.png"/><Relationship Id="rId4" Type="http://schemas.openxmlformats.org/officeDocument/2006/relationships/image" Target="../media/image131.png"/></Relationships>
</file>

<file path=ppt/slides/_rels/slide15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2.xml"/><Relationship Id="rId5" Type="http://schemas.openxmlformats.org/officeDocument/2006/relationships/image" Target="../media/image132.png"/><Relationship Id="rId4" Type="http://schemas.openxmlformats.org/officeDocument/2006/relationships/image" Target="../media/image131.png"/></Relationships>
</file>

<file path=ppt/slides/_rels/slide15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2.xml"/><Relationship Id="rId5" Type="http://schemas.openxmlformats.org/officeDocument/2006/relationships/image" Target="../media/image132.png"/><Relationship Id="rId4" Type="http://schemas.openxmlformats.org/officeDocument/2006/relationships/image" Target="../media/image131.png"/></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159.x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35.emf"/><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36.emf"/><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4.xml"/></Relationships>
</file>

<file path=ppt/slides/_rels/slide164.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image" Target="../media/image138.png"/><Relationship Id="rId1" Type="http://schemas.openxmlformats.org/officeDocument/2006/relationships/slideLayout" Target="../slideLayouts/slideLayout14.xml"/></Relationships>
</file>

<file path=ppt/slides/_rels/slide165.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image" Target="../media/image138.png"/><Relationship Id="rId1" Type="http://schemas.openxmlformats.org/officeDocument/2006/relationships/slideLayout" Target="../slideLayouts/slideLayout14.xml"/></Relationships>
</file>

<file path=ppt/slides/_rels/slide16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8.png"/><Relationship Id="rId1" Type="http://schemas.openxmlformats.org/officeDocument/2006/relationships/slideLayout" Target="../slideLayouts/slideLayout14.xml"/><Relationship Id="rId4" Type="http://schemas.openxmlformats.org/officeDocument/2006/relationships/image" Target="../media/image139.emf"/></Relationships>
</file>

<file path=ppt/slides/_rels/slide16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8.png"/><Relationship Id="rId1" Type="http://schemas.openxmlformats.org/officeDocument/2006/relationships/slideLayout" Target="../slideLayouts/slideLayout14.xml"/><Relationship Id="rId4" Type="http://schemas.openxmlformats.org/officeDocument/2006/relationships/image" Target="../media/image139.emf"/></Relationships>
</file>

<file path=ppt/slides/_rels/slide16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8.png"/><Relationship Id="rId1" Type="http://schemas.openxmlformats.org/officeDocument/2006/relationships/slideLayout" Target="../slideLayouts/slideLayout14.xml"/><Relationship Id="rId4" Type="http://schemas.openxmlformats.org/officeDocument/2006/relationships/image" Target="../media/image139.emf"/></Relationships>
</file>

<file path=ppt/slides/_rels/slide16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8.png"/><Relationship Id="rId1" Type="http://schemas.openxmlformats.org/officeDocument/2006/relationships/slideLayout" Target="../slideLayouts/slideLayout14.xml"/><Relationship Id="rId4" Type="http://schemas.openxmlformats.org/officeDocument/2006/relationships/image" Target="../media/image139.emf"/></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0.xml.rels><?xml version="1.0" encoding="UTF-8" standalone="yes"?>
<Relationships xmlns="http://schemas.openxmlformats.org/package/2006/relationships"><Relationship Id="rId2" Type="http://schemas.openxmlformats.org/officeDocument/2006/relationships/image" Target="../media/image141.emf"/><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emf"/><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17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32.png"/><Relationship Id="rId1" Type="http://schemas.openxmlformats.org/officeDocument/2006/relationships/slideLayout" Target="../slideLayouts/slideLayout14.xml"/><Relationship Id="rId4" Type="http://schemas.openxmlformats.org/officeDocument/2006/relationships/image" Target="../media/image148.png"/></Relationships>
</file>

<file path=ppt/slides/_rels/slide17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32.png"/><Relationship Id="rId1" Type="http://schemas.openxmlformats.org/officeDocument/2006/relationships/slideLayout" Target="../slideLayouts/slideLayout14.xml"/><Relationship Id="rId4" Type="http://schemas.openxmlformats.org/officeDocument/2006/relationships/image" Target="../media/image148.png"/></Relationships>
</file>

<file path=ppt/slides/_rels/slide17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49.png"/><Relationship Id="rId1" Type="http://schemas.openxmlformats.org/officeDocument/2006/relationships/slideLayout" Target="../slideLayouts/slideLayout14.xml"/><Relationship Id="rId5" Type="http://schemas.openxmlformats.org/officeDocument/2006/relationships/image" Target="../media/image148.png"/><Relationship Id="rId4" Type="http://schemas.openxmlformats.org/officeDocument/2006/relationships/image" Target="../media/image147.png"/></Relationships>
</file>

<file path=ppt/slides/_rels/slide177.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image" Target="../media/image151.png"/><Relationship Id="rId2" Type="http://schemas.openxmlformats.org/officeDocument/2006/relationships/image" Target="../media/image149.png"/><Relationship Id="rId1" Type="http://schemas.openxmlformats.org/officeDocument/2006/relationships/slideLayout" Target="../slideLayouts/slideLayout14.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32.png"/></Relationships>
</file>

<file path=ppt/slides/_rels/slide178.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image" Target="../media/image151.png"/><Relationship Id="rId2" Type="http://schemas.openxmlformats.org/officeDocument/2006/relationships/image" Target="../media/image149.png"/><Relationship Id="rId1" Type="http://schemas.openxmlformats.org/officeDocument/2006/relationships/slideLayout" Target="../slideLayouts/slideLayout14.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32.png"/></Relationships>
</file>

<file path=ppt/slides/_rels/slide17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7.xml"/><Relationship Id="rId4" Type="http://schemas.openxmlformats.org/officeDocument/2006/relationships/image" Target="../media/image154.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7.xml"/><Relationship Id="rId4" Type="http://schemas.openxmlformats.org/officeDocument/2006/relationships/image" Target="../media/image154.png"/></Relationships>
</file>

<file path=ppt/slides/_rels/slide18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14.xml"/></Relationships>
</file>

<file path=ppt/slides/_rels/slide18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14.xml"/></Relationships>
</file>

<file path=ppt/slides/_rels/slide18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187.xml.rels><?xml version="1.0" encoding="UTF-8" standalone="yes"?>
<Relationships xmlns="http://schemas.openxmlformats.org/package/2006/relationships"><Relationship Id="rId2" Type="http://schemas.openxmlformats.org/officeDocument/2006/relationships/image" Target="../media/image161.emf"/><Relationship Id="rId1" Type="http://schemas.openxmlformats.org/officeDocument/2006/relationships/slideLayout" Target="../slideLayouts/slideLayout14.xml"/></Relationships>
</file>

<file path=ppt/slides/_rels/slide188.xml.rels><?xml version="1.0" encoding="UTF-8" standalone="yes"?>
<Relationships xmlns="http://schemas.openxmlformats.org/package/2006/relationships"><Relationship Id="rId2" Type="http://schemas.openxmlformats.org/officeDocument/2006/relationships/image" Target="../media/image161.emf"/><Relationship Id="rId1" Type="http://schemas.openxmlformats.org/officeDocument/2006/relationships/slideLayout" Target="../slideLayouts/slideLayout14.xml"/></Relationships>
</file>

<file path=ppt/slides/_rels/slide189.xml.rels><?xml version="1.0" encoding="UTF-8" standalone="yes"?>
<Relationships xmlns="http://schemas.openxmlformats.org/package/2006/relationships"><Relationship Id="rId2" Type="http://schemas.openxmlformats.org/officeDocument/2006/relationships/image" Target="../media/image161.emf"/><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61.emf"/><Relationship Id="rId1" Type="http://schemas.openxmlformats.org/officeDocument/2006/relationships/slideLayout" Target="../slideLayouts/slideLayout14.xml"/></Relationships>
</file>

<file path=ppt/slides/_rels/slide19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2.xml"/></Relationships>
</file>

<file path=ppt/slides/_rels/slide19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64.emf"/><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66.emf"/><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68.emf"/><Relationship Id="rId2" Type="http://schemas.openxmlformats.org/officeDocument/2006/relationships/image" Target="../media/image167.emf"/><Relationship Id="rId1" Type="http://schemas.openxmlformats.org/officeDocument/2006/relationships/slideLayout" Target="../slideLayouts/slideLayout2.xml"/><Relationship Id="rId6" Type="http://schemas.openxmlformats.org/officeDocument/2006/relationships/image" Target="../media/image171.emf"/><Relationship Id="rId5" Type="http://schemas.openxmlformats.org/officeDocument/2006/relationships/image" Target="../media/image170.emf"/><Relationship Id="rId4" Type="http://schemas.openxmlformats.org/officeDocument/2006/relationships/image" Target="../media/image169.emf"/></Relationships>
</file>

<file path=ppt/slides/_rels/slide198.xml.rels><?xml version="1.0" encoding="UTF-8" standalone="yes"?>
<Relationships xmlns="http://schemas.openxmlformats.org/package/2006/relationships"><Relationship Id="rId3" Type="http://schemas.openxmlformats.org/officeDocument/2006/relationships/image" Target="../media/image170.emf"/><Relationship Id="rId2" Type="http://schemas.openxmlformats.org/officeDocument/2006/relationships/image" Target="../media/image169.emf"/><Relationship Id="rId1" Type="http://schemas.openxmlformats.org/officeDocument/2006/relationships/slideLayout" Target="../slideLayouts/slideLayout2.xml"/><Relationship Id="rId5" Type="http://schemas.openxmlformats.org/officeDocument/2006/relationships/image" Target="../media/image172.emf"/><Relationship Id="rId4" Type="http://schemas.openxmlformats.org/officeDocument/2006/relationships/image" Target="../media/image171.emf"/></Relationships>
</file>

<file path=ppt/slides/_rels/slide19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73.em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hyperlink" Target="https://www.khoury.northeastern.edu/home/camato/7170scheduleF25.htm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00.xml.rels><?xml version="1.0" encoding="UTF-8" standalone="yes"?>
<Relationships xmlns="http://schemas.openxmlformats.org/package/2006/relationships"><Relationship Id="rId3" Type="http://schemas.openxmlformats.org/officeDocument/2006/relationships/image" Target="../media/image175.emf"/><Relationship Id="rId2" Type="http://schemas.openxmlformats.org/officeDocument/2006/relationships/image" Target="../media/image174.emf"/><Relationship Id="rId1" Type="http://schemas.openxmlformats.org/officeDocument/2006/relationships/slideLayout" Target="../slideLayouts/slideLayout12.xml"/></Relationships>
</file>

<file path=ppt/slides/_rels/slide201.xml.rels><?xml version="1.0" encoding="UTF-8" standalone="yes"?>
<Relationships xmlns="http://schemas.openxmlformats.org/package/2006/relationships"><Relationship Id="rId3" Type="http://schemas.openxmlformats.org/officeDocument/2006/relationships/image" Target="../media/image177.emf"/><Relationship Id="rId2" Type="http://schemas.openxmlformats.org/officeDocument/2006/relationships/image" Target="../media/image176.emf"/><Relationship Id="rId1" Type="http://schemas.openxmlformats.org/officeDocument/2006/relationships/slideLayout" Target="../slideLayouts/slideLayout12.xml"/></Relationships>
</file>

<file path=ppt/slides/_rels/slide202.xml.rels><?xml version="1.0" encoding="UTF-8" standalone="yes"?>
<Relationships xmlns="http://schemas.openxmlformats.org/package/2006/relationships"><Relationship Id="rId3" Type="http://schemas.openxmlformats.org/officeDocument/2006/relationships/image" Target="../media/image179.emf"/><Relationship Id="rId2" Type="http://schemas.openxmlformats.org/officeDocument/2006/relationships/image" Target="../media/image178.emf"/><Relationship Id="rId1" Type="http://schemas.openxmlformats.org/officeDocument/2006/relationships/slideLayout" Target="../slideLayouts/slideLayout12.xml"/></Relationships>
</file>

<file path=ppt/slides/_rels/slide203.xml.rels><?xml version="1.0" encoding="UTF-8" standalone="yes"?>
<Relationships xmlns="http://schemas.openxmlformats.org/package/2006/relationships"><Relationship Id="rId3" Type="http://schemas.openxmlformats.org/officeDocument/2006/relationships/image" Target="../media/image179.emf"/><Relationship Id="rId2" Type="http://schemas.openxmlformats.org/officeDocument/2006/relationships/image" Target="../media/image178.emf"/><Relationship Id="rId1" Type="http://schemas.openxmlformats.org/officeDocument/2006/relationships/slideLayout" Target="../slideLayouts/slideLayout12.xml"/></Relationships>
</file>

<file path=ppt/slides/_rels/slide204.xml.rels><?xml version="1.0" encoding="UTF-8" standalone="yes"?>
<Relationships xmlns="http://schemas.openxmlformats.org/package/2006/relationships"><Relationship Id="rId2" Type="http://schemas.openxmlformats.org/officeDocument/2006/relationships/image" Target="../media/image180.emf"/><Relationship Id="rId1" Type="http://schemas.openxmlformats.org/officeDocument/2006/relationships/slideLayout" Target="../slideLayouts/slideLayout12.xml"/></Relationships>
</file>

<file path=ppt/slides/_rels/slide205.xml.rels><?xml version="1.0" encoding="UTF-8" standalone="yes"?>
<Relationships xmlns="http://schemas.openxmlformats.org/package/2006/relationships"><Relationship Id="rId2" Type="http://schemas.openxmlformats.org/officeDocument/2006/relationships/image" Target="../media/image181.emf"/><Relationship Id="rId1" Type="http://schemas.openxmlformats.org/officeDocument/2006/relationships/slideLayout" Target="../slideLayouts/slideLayout1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7.xml.rels><?xml version="1.0" encoding="UTF-8" standalone="yes"?>
<Relationships xmlns="http://schemas.openxmlformats.org/package/2006/relationships"><Relationship Id="rId2" Type="http://schemas.openxmlformats.org/officeDocument/2006/relationships/image" Target="../media/image182.emf"/><Relationship Id="rId1" Type="http://schemas.openxmlformats.org/officeDocument/2006/relationships/slideLayout" Target="../slideLayouts/slideLayout12.xml"/></Relationships>
</file>

<file path=ppt/slides/_rels/slide20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slideLayout" Target="../slideLayouts/slideLayout12.xml"/><Relationship Id="rId1" Type="http://schemas.openxmlformats.org/officeDocument/2006/relationships/video" Target="https://www.youtube.com/embed/qU8Nd9lyxlw?feature=oembed" TargetMode="External"/><Relationship Id="rId4" Type="http://schemas.openxmlformats.org/officeDocument/2006/relationships/image" Target="../media/image184.jpe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12.xml"/></Relationships>
</file>

<file path=ppt/slides/_rels/slide212.xml.rels><?xml version="1.0" encoding="UTF-8" standalone="yes"?>
<Relationships xmlns="http://schemas.openxmlformats.org/package/2006/relationships"><Relationship Id="rId2" Type="http://schemas.openxmlformats.org/officeDocument/2006/relationships/image" Target="../media/image187.emf"/><Relationship Id="rId1" Type="http://schemas.openxmlformats.org/officeDocument/2006/relationships/slideLayout" Target="../slideLayouts/slideLayout12.xml"/></Relationships>
</file>

<file path=ppt/slides/_rels/slide213.xml.rels><?xml version="1.0" encoding="UTF-8" standalone="yes"?>
<Relationships xmlns="http://schemas.openxmlformats.org/package/2006/relationships"><Relationship Id="rId3" Type="http://schemas.openxmlformats.org/officeDocument/2006/relationships/image" Target="../media/image189.svg"/><Relationship Id="rId2" Type="http://schemas.openxmlformats.org/officeDocument/2006/relationships/image" Target="../media/image188.png"/><Relationship Id="rId1" Type="http://schemas.openxmlformats.org/officeDocument/2006/relationships/slideLayout" Target="../slideLayouts/slideLayout12.xml"/></Relationships>
</file>

<file path=ppt/slides/_rels/slide214.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slideLayout" Target="../slideLayouts/slideLayout12.xml"/><Relationship Id="rId1" Type="http://schemas.openxmlformats.org/officeDocument/2006/relationships/video" Target="https://www.youtube.com/embed/AMlKbCuYdS8?feature=oembed" TargetMode="External"/><Relationship Id="rId4" Type="http://schemas.openxmlformats.org/officeDocument/2006/relationships/image" Target="../media/image191.jpeg"/></Relationships>
</file>

<file path=ppt/slides/_rels/slide21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32.xml"/><Relationship Id="rId1" Type="http://schemas.openxmlformats.org/officeDocument/2006/relationships/slideLayout" Target="../slideLayouts/slideLayout12.xml"/></Relationships>
</file>

<file path=ppt/slides/_rels/slide216.xml.rels><?xml version="1.0" encoding="UTF-8" standalone="yes"?>
<Relationships xmlns="http://schemas.openxmlformats.org/package/2006/relationships"><Relationship Id="rId2" Type="http://schemas.openxmlformats.org/officeDocument/2006/relationships/image" Target="../media/image192.emf"/><Relationship Id="rId1" Type="http://schemas.openxmlformats.org/officeDocument/2006/relationships/slideLayout" Target="../slideLayouts/slideLayout12.xml"/></Relationships>
</file>

<file path=ppt/slides/_rels/slide217.xml.rels><?xml version="1.0" encoding="UTF-8" standalone="yes"?>
<Relationships xmlns="http://schemas.openxmlformats.org/package/2006/relationships"><Relationship Id="rId3" Type="http://schemas.openxmlformats.org/officeDocument/2006/relationships/image" Target="../media/image194.svg"/><Relationship Id="rId2" Type="http://schemas.openxmlformats.org/officeDocument/2006/relationships/image" Target="../media/image193.png"/><Relationship Id="rId1" Type="http://schemas.openxmlformats.org/officeDocument/2006/relationships/slideLayout" Target="../slideLayouts/slideLayout12.xml"/></Relationships>
</file>

<file path=ppt/slides/_rels/slide218.xml.rels><?xml version="1.0" encoding="UTF-8" standalone="yes"?>
<Relationships xmlns="http://schemas.openxmlformats.org/package/2006/relationships"><Relationship Id="rId2" Type="http://schemas.openxmlformats.org/officeDocument/2006/relationships/image" Target="../media/image195.emf"/><Relationship Id="rId1" Type="http://schemas.openxmlformats.org/officeDocument/2006/relationships/slideLayout" Target="../slideLayouts/slideLayout12.xml"/></Relationships>
</file>

<file path=ppt/slides/_rels/slide219.xml.rels><?xml version="1.0" encoding="UTF-8" standalone="yes"?>
<Relationships xmlns="http://schemas.openxmlformats.org/package/2006/relationships"><Relationship Id="rId3" Type="http://schemas.openxmlformats.org/officeDocument/2006/relationships/image" Target="../media/image197.svg"/><Relationship Id="rId2" Type="http://schemas.openxmlformats.org/officeDocument/2006/relationships/image" Target="../media/image196.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9.png"/><Relationship Id="rId4" Type="http://schemas.openxmlformats.org/officeDocument/2006/relationships/image" Target="../media/image198.jpe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3.xml.rels><?xml version="1.0" encoding="UTF-8" standalone="yes"?>
<Relationships xmlns="http://schemas.openxmlformats.org/package/2006/relationships"><Relationship Id="rId3" Type="http://schemas.openxmlformats.org/officeDocument/2006/relationships/image" Target="../media/image201.png"/><Relationship Id="rId7" Type="http://schemas.openxmlformats.org/officeDocument/2006/relationships/image" Target="../media/image205.png"/><Relationship Id="rId2" Type="http://schemas.openxmlformats.org/officeDocument/2006/relationships/image" Target="../media/image200.png"/><Relationship Id="rId1" Type="http://schemas.openxmlformats.org/officeDocument/2006/relationships/slideLayout" Target="../slideLayouts/slideLayout7.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s>
</file>

<file path=ppt/slides/_rels/slide224.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slideLayout" Target="../slideLayouts/slideLayout2.xml"/><Relationship Id="rId1" Type="http://schemas.openxmlformats.org/officeDocument/2006/relationships/video" Target="https://www.youtube.com/embed/NU0UQCZm9K4?feature=oembed" TargetMode="Externa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3" Type="http://schemas.openxmlformats.org/officeDocument/2006/relationships/slide" Target="slide74.xml"/><Relationship Id="rId2" Type="http://schemas.openxmlformats.org/officeDocument/2006/relationships/image" Target="../media/image207.pn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3" Type="http://schemas.openxmlformats.org/officeDocument/2006/relationships/slide" Target="slide74.xml"/><Relationship Id="rId2" Type="http://schemas.openxmlformats.org/officeDocument/2006/relationships/image" Target="../media/image208.pn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3" Type="http://schemas.openxmlformats.org/officeDocument/2006/relationships/slide" Target="slide74.xml"/><Relationship Id="rId2" Type="http://schemas.openxmlformats.org/officeDocument/2006/relationships/image" Target="../media/image20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30.xml.rels><?xml version="1.0" encoding="UTF-8" standalone="yes"?>
<Relationships xmlns="http://schemas.openxmlformats.org/package/2006/relationships"><Relationship Id="rId3" Type="http://schemas.openxmlformats.org/officeDocument/2006/relationships/slide" Target="slide74.xml"/><Relationship Id="rId2" Type="http://schemas.openxmlformats.org/officeDocument/2006/relationships/image" Target="../media/image210.pn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8" Type="http://schemas.openxmlformats.org/officeDocument/2006/relationships/image" Target="../media/image216.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image" Target="../media/image213.png"/><Relationship Id="rId1" Type="http://schemas.openxmlformats.org/officeDocument/2006/relationships/slideLayout" Target="../slideLayouts/slideLayout2.xml"/><Relationship Id="rId6" Type="http://schemas.openxmlformats.org/officeDocument/2006/relationships/image" Target="../media/image215.emf"/><Relationship Id="rId5" Type="http://schemas.openxmlformats.org/officeDocument/2006/relationships/oleObject" Target="../embeddings/oleObject2.bin"/><Relationship Id="rId4" Type="http://schemas.openxmlformats.org/officeDocument/2006/relationships/image" Target="../media/image214.emf"/></Relationships>
</file>

<file path=ppt/slides/_rels/slide23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213.png"/><Relationship Id="rId1" Type="http://schemas.openxmlformats.org/officeDocument/2006/relationships/slideLayout" Target="../slideLayouts/slideLayout2.xml"/><Relationship Id="rId4" Type="http://schemas.openxmlformats.org/officeDocument/2006/relationships/image" Target="../media/image217.emf"/></Relationships>
</file>

<file path=ppt/slides/_rels/slide23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image" Target="../media/image213.png"/><Relationship Id="rId1" Type="http://schemas.openxmlformats.org/officeDocument/2006/relationships/slideLayout" Target="../slideLayouts/slideLayout2.xml"/><Relationship Id="rId4" Type="http://schemas.openxmlformats.org/officeDocument/2006/relationships/image" Target="../media/image218.emf"/></Relationships>
</file>

<file path=ppt/slides/_rels/slide23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image" Target="../media/image213.png"/><Relationship Id="rId1" Type="http://schemas.openxmlformats.org/officeDocument/2006/relationships/slideLayout" Target="../slideLayouts/slideLayout2.xml"/><Relationship Id="rId4" Type="http://schemas.openxmlformats.org/officeDocument/2006/relationships/image" Target="../media/image218.emf"/></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33.xml"/><Relationship Id="rId1" Type="http://schemas.openxmlformats.org/officeDocument/2006/relationships/slideLayout" Target="../slideLayouts/slideLayout13.xml"/><Relationship Id="rId6" Type="http://schemas.openxmlformats.org/officeDocument/2006/relationships/image" Target="../media/image222.svg"/><Relationship Id="rId5" Type="http://schemas.openxmlformats.org/officeDocument/2006/relationships/image" Target="../media/image221.png"/><Relationship Id="rId4" Type="http://schemas.openxmlformats.org/officeDocument/2006/relationships/image" Target="../media/image220.svg"/></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3.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3.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3.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3.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3.xml"/></Relationships>
</file>

<file path=ppt/slides/_rels/slide246.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12.xml"/></Relationships>
</file>

<file path=ppt/slides/_rels/slide247.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12.xml"/></Relationships>
</file>

<file path=ppt/slides/_rels/slide248.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12.xml"/></Relationships>
</file>

<file path=ppt/slides/_rels/slide249.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227.emf"/><Relationship Id="rId1" Type="http://schemas.openxmlformats.org/officeDocument/2006/relationships/slideLayout" Target="../slideLayouts/slideLayout12.xml"/></Relationships>
</file>

<file path=ppt/slides/_rels/slide251.xml.rels><?xml version="1.0" encoding="UTF-8" standalone="yes"?>
<Relationships xmlns="http://schemas.openxmlformats.org/package/2006/relationships"><Relationship Id="rId2" Type="http://schemas.openxmlformats.org/officeDocument/2006/relationships/image" Target="../media/image227.emf"/><Relationship Id="rId1" Type="http://schemas.openxmlformats.org/officeDocument/2006/relationships/slideLayout" Target="../slideLayouts/slideLayout12.xml"/></Relationships>
</file>

<file path=ppt/slides/_rels/slide252.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12.xml"/><Relationship Id="rId5" Type="http://schemas.openxmlformats.org/officeDocument/2006/relationships/image" Target="../media/image231.png"/><Relationship Id="rId4" Type="http://schemas.openxmlformats.org/officeDocument/2006/relationships/image" Target="../media/image230.png"/></Relationships>
</file>

<file path=ppt/slides/_rels/slide253.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12.xml"/><Relationship Id="rId5" Type="http://schemas.openxmlformats.org/officeDocument/2006/relationships/image" Target="../media/image231.png"/><Relationship Id="rId4" Type="http://schemas.openxmlformats.org/officeDocument/2006/relationships/image" Target="../media/image230.png"/></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5.xml.rels><?xml version="1.0" encoding="UTF-8" standalone="yes"?>
<Relationships xmlns="http://schemas.openxmlformats.org/package/2006/relationships"><Relationship Id="rId2" Type="http://schemas.openxmlformats.org/officeDocument/2006/relationships/image" Target="../media/image232.emf"/><Relationship Id="rId1" Type="http://schemas.openxmlformats.org/officeDocument/2006/relationships/slideLayout" Target="../slideLayouts/slideLayout12.xml"/></Relationships>
</file>

<file path=ppt/slides/_rels/slide256.xml.rels><?xml version="1.0" encoding="UTF-8" standalone="yes"?>
<Relationships xmlns="http://schemas.openxmlformats.org/package/2006/relationships"><Relationship Id="rId2" Type="http://schemas.openxmlformats.org/officeDocument/2006/relationships/image" Target="../media/image233.emf"/><Relationship Id="rId1" Type="http://schemas.openxmlformats.org/officeDocument/2006/relationships/slideLayout" Target="../slideLayouts/slideLayout12.xml"/></Relationships>
</file>

<file path=ppt/slides/_rels/slide257.xml.rels><?xml version="1.0" encoding="UTF-8" standalone="yes"?>
<Relationships xmlns="http://schemas.openxmlformats.org/package/2006/relationships"><Relationship Id="rId2" Type="http://schemas.openxmlformats.org/officeDocument/2006/relationships/image" Target="../media/image234.emf"/><Relationship Id="rId1" Type="http://schemas.openxmlformats.org/officeDocument/2006/relationships/slideLayout" Target="../slideLayouts/slideLayout12.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6.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6.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6.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6.xml"/></Relationships>
</file>

<file path=ppt/slides/_rels/slide26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145.xml"/><Relationship Id="rId1" Type="http://schemas.openxmlformats.org/officeDocument/2006/relationships/slideLayout" Target="../slideLayouts/slideLayout6.xml"/><Relationship Id="rId4" Type="http://schemas.openxmlformats.org/officeDocument/2006/relationships/image" Target="../media/image236.emf"/></Relationships>
</file>

<file path=ppt/slides/_rels/slide265.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239.png"/></Relationships>
</file>

<file path=ppt/slides/_rels/slide267.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2.xml"/><Relationship Id="rId1" Type="http://schemas.openxmlformats.org/officeDocument/2006/relationships/video" Target="https://www.youtube.com/embed/rlAejN4BJAA?feature=oembed" TargetMode="External"/><Relationship Id="rId4" Type="http://schemas.openxmlformats.org/officeDocument/2006/relationships/image" Target="../media/image241.png"/></Relationships>
</file>

<file path=ppt/slides/_rels/slide269.xml.rels><?xml version="1.0" encoding="UTF-8" standalone="yes"?>
<Relationships xmlns="http://schemas.openxmlformats.org/package/2006/relationships"><Relationship Id="rId2" Type="http://schemas.openxmlformats.org/officeDocument/2006/relationships/image" Target="../media/image242.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image" Target="../media/image243.tiff"/><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7.xml"/><Relationship Id="rId4" Type="http://schemas.openxmlformats.org/officeDocument/2006/relationships/image" Target="../media/image246.png"/></Relationships>
</file>

<file path=ppt/slides/_rels/slide288.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jpg"/><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2" Type="http://schemas.openxmlformats.org/officeDocument/2006/relationships/image" Target="../media/image249.tiff"/><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slide" Target="slide124.xml"/><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2" Type="http://schemas.openxmlformats.org/officeDocument/2006/relationships/image" Target="../media/image250.emf"/><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emf"/><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2" Type="http://schemas.openxmlformats.org/officeDocument/2006/relationships/slide" Target="slide7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3" Type="http://schemas.openxmlformats.org/officeDocument/2006/relationships/image" Target="../media/image253.jpg"/><Relationship Id="rId2" Type="http://schemas.openxmlformats.org/officeDocument/2006/relationships/slide" Target="slide74.xml"/><Relationship Id="rId1" Type="http://schemas.openxmlformats.org/officeDocument/2006/relationships/slideLayout" Target="../slideLayouts/slideLayout7.xml"/><Relationship Id="rId4" Type="http://schemas.openxmlformats.org/officeDocument/2006/relationships/image" Target="../media/image254.jpg"/></Relationships>
</file>

<file path=ppt/slides/_rels/slide301.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slide" Target="slide74.xml"/><Relationship Id="rId1" Type="http://schemas.openxmlformats.org/officeDocument/2006/relationships/slideLayout" Target="../slideLayouts/slideLayout7.xml"/><Relationship Id="rId4" Type="http://schemas.openxmlformats.org/officeDocument/2006/relationships/image" Target="../media/image256.png"/></Relationships>
</file>

<file path=ppt/slides/_rels/slide302.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150.xml"/><Relationship Id="rId1" Type="http://schemas.openxmlformats.org/officeDocument/2006/relationships/slideLayout" Target="../slideLayouts/slideLayout15.xml"/><Relationship Id="rId6" Type="http://schemas.openxmlformats.org/officeDocument/2006/relationships/image" Target="../media/image260.png"/><Relationship Id="rId5" Type="http://schemas.openxmlformats.org/officeDocument/2006/relationships/image" Target="../media/image259.png"/><Relationship Id="rId4" Type="http://schemas.openxmlformats.org/officeDocument/2006/relationships/image" Target="../media/image258.jpeg"/></Relationships>
</file>

<file path=ppt/slides/_rels/slide303.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151.xml"/><Relationship Id="rId1" Type="http://schemas.openxmlformats.org/officeDocument/2006/relationships/slideLayout" Target="../slideLayouts/slideLayout15.xml"/><Relationship Id="rId5" Type="http://schemas.openxmlformats.org/officeDocument/2006/relationships/image" Target="../media/image263.png"/><Relationship Id="rId4" Type="http://schemas.openxmlformats.org/officeDocument/2006/relationships/image" Target="../media/image262.png"/></Relationships>
</file>

<file path=ppt/slides/_rels/slide304.xml.rels><?xml version="1.0" encoding="UTF-8" standalone="yes"?>
<Relationships xmlns="http://schemas.openxmlformats.org/package/2006/relationships"><Relationship Id="rId3" Type="http://schemas.openxmlformats.org/officeDocument/2006/relationships/image" Target="../media/image261.png"/><Relationship Id="rId7" Type="http://schemas.openxmlformats.org/officeDocument/2006/relationships/image" Target="../media/image266.png"/><Relationship Id="rId2" Type="http://schemas.openxmlformats.org/officeDocument/2006/relationships/notesSlide" Target="../notesSlides/notesSlide152.xml"/><Relationship Id="rId1" Type="http://schemas.openxmlformats.org/officeDocument/2006/relationships/slideLayout" Target="../slideLayouts/slideLayout15.xml"/><Relationship Id="rId6" Type="http://schemas.openxmlformats.org/officeDocument/2006/relationships/image" Target="../media/image265.png"/><Relationship Id="rId5" Type="http://schemas.openxmlformats.org/officeDocument/2006/relationships/image" Target="../media/image262.png"/><Relationship Id="rId4" Type="http://schemas.openxmlformats.org/officeDocument/2006/relationships/image" Target="../media/image264.tif"/></Relationships>
</file>

<file path=ppt/slides/_rels/slide305.xml.rels><?xml version="1.0" encoding="UTF-8" standalone="yes"?>
<Relationships xmlns="http://schemas.openxmlformats.org/package/2006/relationships"><Relationship Id="rId3" Type="http://schemas.openxmlformats.org/officeDocument/2006/relationships/image" Target="../media/image261.png"/><Relationship Id="rId7" Type="http://schemas.openxmlformats.org/officeDocument/2006/relationships/image" Target="../media/image266.png"/><Relationship Id="rId2" Type="http://schemas.openxmlformats.org/officeDocument/2006/relationships/notesSlide" Target="../notesSlides/notesSlide153.xml"/><Relationship Id="rId1" Type="http://schemas.openxmlformats.org/officeDocument/2006/relationships/slideLayout" Target="../slideLayouts/slideLayout15.xml"/><Relationship Id="rId6" Type="http://schemas.openxmlformats.org/officeDocument/2006/relationships/image" Target="../media/image265.png"/><Relationship Id="rId5" Type="http://schemas.openxmlformats.org/officeDocument/2006/relationships/image" Target="../media/image262.png"/><Relationship Id="rId4" Type="http://schemas.openxmlformats.org/officeDocument/2006/relationships/image" Target="../media/image264.tif"/></Relationships>
</file>

<file path=ppt/slides/_rels/slide306.xml.rels><?xml version="1.0" encoding="UTF-8" standalone="yes"?>
<Relationships xmlns="http://schemas.openxmlformats.org/package/2006/relationships"><Relationship Id="rId2" Type="http://schemas.openxmlformats.org/officeDocument/2006/relationships/slide" Target="slide73.xml"/><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3" Type="http://schemas.openxmlformats.org/officeDocument/2006/relationships/slide" Target="slide124.xml"/><Relationship Id="rId2" Type="http://schemas.openxmlformats.org/officeDocument/2006/relationships/image" Target="../media/image267.png"/><Relationship Id="rId1" Type="http://schemas.openxmlformats.org/officeDocument/2006/relationships/slideLayout" Target="../slideLayouts/slideLayout2.xml"/><Relationship Id="rId6" Type="http://schemas.openxmlformats.org/officeDocument/2006/relationships/image" Target="../media/image270.png"/><Relationship Id="rId5" Type="http://schemas.openxmlformats.org/officeDocument/2006/relationships/image" Target="../media/image269.png"/><Relationship Id="rId4" Type="http://schemas.openxmlformats.org/officeDocument/2006/relationships/image" Target="../media/image268.png"/></Relationships>
</file>

<file path=ppt/slides/_rels/slide308.xml.rels><?xml version="1.0" encoding="UTF-8" standalone="yes"?>
<Relationships xmlns="http://schemas.openxmlformats.org/package/2006/relationships"><Relationship Id="rId8" Type="http://schemas.openxmlformats.org/officeDocument/2006/relationships/image" Target="../media/image276.png"/><Relationship Id="rId3" Type="http://schemas.openxmlformats.org/officeDocument/2006/relationships/image" Target="../media/image271.png"/><Relationship Id="rId7" Type="http://schemas.openxmlformats.org/officeDocument/2006/relationships/image" Target="../media/image275.png"/><Relationship Id="rId2" Type="http://schemas.openxmlformats.org/officeDocument/2006/relationships/slide" Target="slide124.xml"/><Relationship Id="rId1" Type="http://schemas.openxmlformats.org/officeDocument/2006/relationships/slideLayout" Target="../slideLayouts/slideLayout2.xml"/><Relationship Id="rId6" Type="http://schemas.openxmlformats.org/officeDocument/2006/relationships/image" Target="../media/image274.png"/><Relationship Id="rId5" Type="http://schemas.openxmlformats.org/officeDocument/2006/relationships/image" Target="../media/image273.png"/><Relationship Id="rId10" Type="http://schemas.openxmlformats.org/officeDocument/2006/relationships/image" Target="../media/image278.png"/><Relationship Id="rId4" Type="http://schemas.openxmlformats.org/officeDocument/2006/relationships/image" Target="../media/image272.png"/><Relationship Id="rId9" Type="http://schemas.openxmlformats.org/officeDocument/2006/relationships/image" Target="../media/image277.png"/></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hyperlink" Target="https://arxiv.org/abs/2405.06161"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7.png"/><Relationship Id="rId7"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8.png"/><Relationship Id="rId9" Type="http://schemas.openxmlformats.org/officeDocument/2006/relationships/image" Target="../media/image59.png"/></Relationships>
</file>

<file path=ppt/slides/_rels/slide4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7.png"/><Relationship Id="rId7"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60.png"/><Relationship Id="rId10"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20.png"/></Relationships>
</file>

<file path=ppt/slides/_rels/slide4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7.png"/><Relationship Id="rId7" Type="http://schemas.openxmlformats.org/officeDocument/2006/relationships/image" Target="../media/image18.png"/><Relationship Id="rId12"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20.png"/></Relationships>
</file>

<file path=ppt/slides/_rels/slide4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64.png"/><Relationship Id="rId3" Type="http://schemas.openxmlformats.org/officeDocument/2006/relationships/image" Target="../media/image57.png"/><Relationship Id="rId7" Type="http://schemas.openxmlformats.org/officeDocument/2006/relationships/image" Target="../media/image18.png"/><Relationship Id="rId12" Type="http://schemas.openxmlformats.org/officeDocument/2006/relationships/image" Target="../media/image63.png"/><Relationship Id="rId2" Type="http://schemas.openxmlformats.org/officeDocument/2006/relationships/notesSlide" Target="../notesSlides/notesSlide35.xml"/><Relationship Id="rId16"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62.png"/><Relationship Id="rId5" Type="http://schemas.openxmlformats.org/officeDocument/2006/relationships/image" Target="../media/image60.png"/><Relationship Id="rId15" Type="http://schemas.openxmlformats.org/officeDocument/2006/relationships/image" Target="../media/image65.png"/><Relationship Id="rId10"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20.png"/><Relationship Id="rId14" Type="http://schemas.openxmlformats.org/officeDocument/2006/relationships/image" Target="../media/image61.png"/></Relationships>
</file>

<file path=ppt/slides/_rels/slide4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63.png"/><Relationship Id="rId3" Type="http://schemas.openxmlformats.org/officeDocument/2006/relationships/image" Target="../media/image57.png"/><Relationship Id="rId7" Type="http://schemas.openxmlformats.org/officeDocument/2006/relationships/image" Target="../media/image17.png"/><Relationship Id="rId12" Type="http://schemas.openxmlformats.org/officeDocument/2006/relationships/image" Target="../media/image62.png"/><Relationship Id="rId17" Type="http://schemas.openxmlformats.org/officeDocument/2006/relationships/image" Target="../media/image55.png"/><Relationship Id="rId2" Type="http://schemas.openxmlformats.org/officeDocument/2006/relationships/notesSlide" Target="../notesSlides/notesSlide36.xml"/><Relationship Id="rId16"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59.png"/><Relationship Id="rId5" Type="http://schemas.openxmlformats.org/officeDocument/2006/relationships/image" Target="../media/image66.png"/><Relationship Id="rId15" Type="http://schemas.openxmlformats.org/officeDocument/2006/relationships/image" Target="../media/image61.png"/><Relationship Id="rId10" Type="http://schemas.openxmlformats.org/officeDocument/2006/relationships/image" Target="../media/image20.png"/><Relationship Id="rId4" Type="http://schemas.openxmlformats.org/officeDocument/2006/relationships/image" Target="../media/image58.png"/><Relationship Id="rId9" Type="http://schemas.openxmlformats.org/officeDocument/2006/relationships/image" Target="../media/image19.png"/><Relationship Id="rId1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hyperlink" Target="https://www.davidsilver.uk/teaching/" TargetMode="External"/><Relationship Id="rId2" Type="http://schemas.openxmlformats.org/officeDocument/2006/relationships/hyperlink" Target="https://deepmind.com/learning-resources/reinforcement-learning-series-2021" TargetMode="External"/><Relationship Id="rId1" Type="http://schemas.openxmlformats.org/officeDocument/2006/relationships/slideLayout" Target="../slideLayouts/slideLayout2.xml"/><Relationship Id="rId4" Type="http://schemas.openxmlformats.org/officeDocument/2006/relationships/hyperlink" Target="https://rail.eecs.berkeley.edu/deeprlcourse/"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62.png"/><Relationship Id="rId18" Type="http://schemas.openxmlformats.org/officeDocument/2006/relationships/image" Target="../media/image55.png"/><Relationship Id="rId3" Type="http://schemas.openxmlformats.org/officeDocument/2006/relationships/image" Target="../media/image57.png"/><Relationship Id="rId7" Type="http://schemas.openxmlformats.org/officeDocument/2006/relationships/image" Target="../media/image67.png"/><Relationship Id="rId12" Type="http://schemas.openxmlformats.org/officeDocument/2006/relationships/image" Target="../media/image59.png"/><Relationship Id="rId17" Type="http://schemas.openxmlformats.org/officeDocument/2006/relationships/image" Target="../media/image65.png"/><Relationship Id="rId2" Type="http://schemas.openxmlformats.org/officeDocument/2006/relationships/notesSlide" Target="../notesSlides/notesSlide37.xml"/><Relationship Id="rId16"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20.png"/><Relationship Id="rId5" Type="http://schemas.openxmlformats.org/officeDocument/2006/relationships/image" Target="../media/image66.png"/><Relationship Id="rId15" Type="http://schemas.openxmlformats.org/officeDocument/2006/relationships/image" Target="../media/image64.png"/><Relationship Id="rId10" Type="http://schemas.openxmlformats.org/officeDocument/2006/relationships/image" Target="../media/image19.png"/><Relationship Id="rId4" Type="http://schemas.openxmlformats.org/officeDocument/2006/relationships/image" Target="../media/image58.png"/><Relationship Id="rId9" Type="http://schemas.openxmlformats.org/officeDocument/2006/relationships/image" Target="../media/image18.png"/><Relationship Id="rId14" Type="http://schemas.openxmlformats.org/officeDocument/2006/relationships/image" Target="../media/image63.png"/></Relationships>
</file>

<file path=ppt/slides/_rels/slide51.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20.png"/><Relationship Id="rId1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67.png"/><Relationship Id="rId12" Type="http://schemas.openxmlformats.org/officeDocument/2006/relationships/image" Target="../media/image19.png"/><Relationship Id="rId17" Type="http://schemas.openxmlformats.org/officeDocument/2006/relationships/image" Target="../media/image64.png"/><Relationship Id="rId2" Type="http://schemas.openxmlformats.org/officeDocument/2006/relationships/notesSlide" Target="../notesSlides/notesSlide38.xml"/><Relationship Id="rId16" Type="http://schemas.openxmlformats.org/officeDocument/2006/relationships/image" Target="../media/image63.png"/><Relationship Id="rId20"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18.png"/><Relationship Id="rId5" Type="http://schemas.openxmlformats.org/officeDocument/2006/relationships/image" Target="../media/image66.png"/><Relationship Id="rId15" Type="http://schemas.openxmlformats.org/officeDocument/2006/relationships/image" Target="../media/image62.png"/><Relationship Id="rId10" Type="http://schemas.openxmlformats.org/officeDocument/2006/relationships/image" Target="../media/image17.png"/><Relationship Id="rId19" Type="http://schemas.openxmlformats.org/officeDocument/2006/relationships/image" Target="../media/image65.png"/><Relationship Id="rId4" Type="http://schemas.openxmlformats.org/officeDocument/2006/relationships/image" Target="../media/image58.png"/><Relationship Id="rId9" Type="http://schemas.openxmlformats.org/officeDocument/2006/relationships/image" Target="../media/image69.png"/><Relationship Id="rId14" Type="http://schemas.openxmlformats.org/officeDocument/2006/relationships/image" Target="../media/image59.png"/></Relationships>
</file>

<file path=ppt/slides/_rels/slide52.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19.png"/><Relationship Id="rId18" Type="http://schemas.openxmlformats.org/officeDocument/2006/relationships/image" Target="../media/image64.png"/><Relationship Id="rId3" Type="http://schemas.openxmlformats.org/officeDocument/2006/relationships/image" Target="../media/image57.png"/><Relationship Id="rId7" Type="http://schemas.openxmlformats.org/officeDocument/2006/relationships/image" Target="../media/image67.png"/><Relationship Id="rId12" Type="http://schemas.openxmlformats.org/officeDocument/2006/relationships/image" Target="../media/image18.png"/><Relationship Id="rId17" Type="http://schemas.openxmlformats.org/officeDocument/2006/relationships/image" Target="../media/image63.png"/><Relationship Id="rId2" Type="http://schemas.openxmlformats.org/officeDocument/2006/relationships/notesSlide" Target="../notesSlides/notesSlide39.xml"/><Relationship Id="rId16" Type="http://schemas.openxmlformats.org/officeDocument/2006/relationships/image" Target="../media/image62.png"/><Relationship Id="rId20"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17.png"/><Relationship Id="rId5" Type="http://schemas.openxmlformats.org/officeDocument/2006/relationships/image" Target="../media/image66.png"/><Relationship Id="rId15" Type="http://schemas.openxmlformats.org/officeDocument/2006/relationships/image" Target="../media/image59.png"/><Relationship Id="rId10" Type="http://schemas.openxmlformats.org/officeDocument/2006/relationships/image" Target="../media/image70.png"/><Relationship Id="rId19" Type="http://schemas.openxmlformats.org/officeDocument/2006/relationships/image" Target="../media/image61.png"/><Relationship Id="rId4" Type="http://schemas.openxmlformats.org/officeDocument/2006/relationships/image" Target="../media/image58.png"/><Relationship Id="rId9" Type="http://schemas.openxmlformats.org/officeDocument/2006/relationships/image" Target="../media/image69.png"/><Relationship Id="rId14" Type="http://schemas.openxmlformats.org/officeDocument/2006/relationships/image" Target="../media/image20.png"/></Relationships>
</file>

<file path=ppt/slides/_rels/slide5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tags" Target="../tags/tag3.xml"/><Relationship Id="rId7" Type="http://schemas.openxmlformats.org/officeDocument/2006/relationships/image" Target="../media/image71.png"/><Relationship Id="rId12" Type="http://schemas.openxmlformats.org/officeDocument/2006/relationships/image" Target="../media/image3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2.xml"/><Relationship Id="rId11" Type="http://schemas.openxmlformats.org/officeDocument/2006/relationships/image" Target="../media/image74.png"/><Relationship Id="rId5" Type="http://schemas.openxmlformats.org/officeDocument/2006/relationships/tags" Target="../tags/tag5.xml"/><Relationship Id="rId10" Type="http://schemas.openxmlformats.org/officeDocument/2006/relationships/image" Target="../media/image73.png"/><Relationship Id="rId4" Type="http://schemas.openxmlformats.org/officeDocument/2006/relationships/tags" Target="../tags/tag4.xml"/><Relationship Id="rId9" Type="http://schemas.openxmlformats.org/officeDocument/2006/relationships/image" Target="../media/image24.png"/></Relationships>
</file>

<file path=ppt/slides/_rels/slide5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tags" Target="../tags/tag8.xml"/><Relationship Id="rId7" Type="http://schemas.openxmlformats.org/officeDocument/2006/relationships/image" Target="../media/image71.png"/><Relationship Id="rId12" Type="http://schemas.openxmlformats.org/officeDocument/2006/relationships/image" Target="../media/image30.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2.xml"/><Relationship Id="rId11" Type="http://schemas.openxmlformats.org/officeDocument/2006/relationships/image" Target="../media/image74.png"/><Relationship Id="rId5" Type="http://schemas.openxmlformats.org/officeDocument/2006/relationships/tags" Target="../tags/tag10.xml"/><Relationship Id="rId10" Type="http://schemas.openxmlformats.org/officeDocument/2006/relationships/image" Target="../media/image73.png"/><Relationship Id="rId4" Type="http://schemas.openxmlformats.org/officeDocument/2006/relationships/tags" Target="../tags/tag9.xml"/><Relationship Id="rId9" Type="http://schemas.openxmlformats.org/officeDocument/2006/relationships/image" Target="../media/image24.png"/></Relationships>
</file>

<file path=ppt/slides/_rels/slide5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tags" Target="../tags/tag13.xml"/><Relationship Id="rId7" Type="http://schemas.openxmlformats.org/officeDocument/2006/relationships/image" Target="../media/image71.png"/><Relationship Id="rId12" Type="http://schemas.openxmlformats.org/officeDocument/2006/relationships/image" Target="../media/image30.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Layout" Target="../slideLayouts/slideLayout2.xml"/><Relationship Id="rId11" Type="http://schemas.openxmlformats.org/officeDocument/2006/relationships/image" Target="../media/image74.png"/><Relationship Id="rId5" Type="http://schemas.openxmlformats.org/officeDocument/2006/relationships/tags" Target="../tags/tag15.xml"/><Relationship Id="rId10" Type="http://schemas.openxmlformats.org/officeDocument/2006/relationships/image" Target="../media/image73.png"/><Relationship Id="rId4" Type="http://schemas.openxmlformats.org/officeDocument/2006/relationships/tags" Target="../tags/tag14.xml"/><Relationship Id="rId9" Type="http://schemas.openxmlformats.org/officeDocument/2006/relationships/image" Target="../media/image24.png"/></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2.xml"/><Relationship Id="rId1" Type="http://schemas.openxmlformats.org/officeDocument/2006/relationships/video" Target="https://www.youtube.com/embed/W2CAghUiofY?feature=oembed"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91.png"/></Relationships>
</file>

<file path=ppt/slides/slide1.xml><?xml version="1.0" encoding="utf-8"?>
<p:sld xmlns:a="http://schemas.openxmlformats.org/drawingml/2006/main" xmlns:r="http://schemas.openxmlformats.org/officeDocument/2006/relationships" xmlns:p="http://schemas.openxmlformats.org/presentationml/2006/main">
  <p:cSld name="Reinforcement Learning  Chris Amato  Northeastern University  Some images and slides are used from: Rob Platt, CS188 UC Berkeley, AIM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A420E-A077-AA47-A0F3-636BA60C8453}"/>
              </a:ext>
            </a:extLst>
          </p:cNvPr>
          <p:cNvSpPr txBox="1">
            <a:spLocks noGrp="1"/>
          </p:cNvSpPr>
          <p:nvPr>
            <p:ph type="title" idx="4294967295"/>
          </p:nvPr>
        </p:nvSpPr>
        <p:spPr>
          <a:xfrm>
            <a:off x="879675" y="1220788"/>
            <a:ext cx="7998107" cy="3871912"/>
          </a:xfrm>
        </p:spPr>
        <p:txBody>
          <a:bodyPr wrap="square" lIns="90000" tIns="46800" rIns="90000" bIns="46800" anchorCtr="0">
            <a:noAutofit/>
          </a:bodyPr>
          <a:lstStyle/>
          <a:p>
            <a:pPr marL="215640" lvl="0" indent="-215640" algn="l"/>
            <a:r>
              <a:rPr lang="en-US" sz="4000" dirty="0"/>
              <a:t>RL Review: Model-Based RL, Function Approximation, DQN, Policy Gradient </a:t>
            </a:r>
            <a:br>
              <a:rPr lang="en-US" sz="4000" dirty="0"/>
            </a:br>
            <a:br>
              <a:rPr lang="en-US" sz="4000" dirty="0"/>
            </a:br>
            <a:r>
              <a:rPr lang="en-US" sz="2800" dirty="0"/>
              <a:t>Chris Amato</a:t>
            </a:r>
            <a:br>
              <a:rPr lang="en-US" sz="2800" dirty="0"/>
            </a:br>
            <a:r>
              <a:rPr lang="en-US" sz="2800" dirty="0"/>
              <a:t>Northeastern University</a:t>
            </a:r>
            <a:br>
              <a:rPr lang="en-US" sz="2800" dirty="0"/>
            </a:br>
            <a:br>
              <a:rPr lang="en-US" sz="2800" dirty="0"/>
            </a:br>
            <a:r>
              <a:rPr lang="en-US" sz="2400" dirty="0"/>
              <a:t>with some slides from Rob Platt, Lawson Wong and U Alberta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a:extLst>
              <a:ext uri="{FF2B5EF4-FFF2-40B4-BE49-F238E27FC236}">
                <a16:creationId xmlns:a16="http://schemas.microsoft.com/office/drawing/2014/main" id="{5F6E1FA4-604D-4A48-BCC2-E7BCE7D4B3AF}"/>
              </a:ext>
            </a:extLst>
          </p:cNvPr>
          <p:cNvSpPr txBox="1">
            <a:spLocks noChangeArrowheads="1"/>
          </p:cNvSpPr>
          <p:nvPr/>
        </p:nvSpPr>
        <p:spPr bwMode="auto">
          <a:xfrm>
            <a:off x="914400" y="1371600"/>
            <a:ext cx="8473182" cy="552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168"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9pPr>
          </a:lstStyle>
          <a:p>
            <a:r>
              <a:rPr lang="en-US" altLang="en-US" sz="2200" dirty="0">
                <a:cs typeface="Segoe UI" panose="020B0502040204020203" pitchFamily="34" charset="0"/>
              </a:rPr>
              <a:t>0. 	Markov decision process		</a:t>
            </a:r>
            <a:r>
              <a:rPr lang="en-US" altLang="en-US" sz="2200" i="1" dirty="0">
                <a:cs typeface="Segoe UI" panose="020B0502040204020203" pitchFamily="34" charset="0"/>
              </a:rPr>
              <a:t>p(s', r | s, a)</a:t>
            </a:r>
          </a:p>
          <a:p>
            <a:endParaRPr lang="en-US" altLang="en-US" sz="2200" dirty="0">
              <a:cs typeface="Segoe UI" panose="020B0502040204020203" pitchFamily="34" charset="0"/>
            </a:endParaRPr>
          </a:p>
          <a:p>
            <a:r>
              <a:rPr lang="en-US" altLang="en-US" sz="2200" dirty="0">
                <a:cs typeface="Segoe UI" panose="020B0502040204020203" pitchFamily="34" charset="0"/>
              </a:rPr>
              <a:t>1. 	Dynamic programming</a:t>
            </a:r>
            <a:br>
              <a:rPr lang="en-US" altLang="en-US" sz="2200" dirty="0">
                <a:cs typeface="Segoe UI" panose="020B0502040204020203" pitchFamily="34" charset="0"/>
              </a:rPr>
            </a:br>
            <a:r>
              <a:rPr lang="en-US" altLang="en-US" sz="2200" dirty="0">
                <a:cs typeface="Segoe UI" panose="020B0502040204020203" pitchFamily="34" charset="0"/>
              </a:rPr>
              <a:t>	Value iteration, policy evaluation, policy iteration</a:t>
            </a:r>
          </a:p>
          <a:p>
            <a:endParaRPr lang="en-US" altLang="en-US" sz="2200" dirty="0">
              <a:cs typeface="Segoe UI" panose="020B0502040204020203" pitchFamily="34" charset="0"/>
            </a:endParaRPr>
          </a:p>
          <a:p>
            <a:endParaRPr lang="en-US" altLang="en-US" sz="2200" dirty="0">
              <a:cs typeface="Segoe UI" panose="020B0502040204020203" pitchFamily="34" charset="0"/>
            </a:endParaRPr>
          </a:p>
          <a:p>
            <a:endParaRPr lang="en-US" altLang="en-US" sz="2200" dirty="0">
              <a:cs typeface="Segoe UI" panose="020B0502040204020203" pitchFamily="34" charset="0"/>
            </a:endParaRPr>
          </a:p>
          <a:p>
            <a:r>
              <a:rPr lang="en-US" altLang="en-US" sz="2200" dirty="0">
                <a:cs typeface="Segoe UI" panose="020B0502040204020203" pitchFamily="34" charset="0"/>
              </a:rPr>
              <a:t>2.	Monte-Carlo methods			(cf. Multi-armed bandits)</a:t>
            </a:r>
          </a:p>
          <a:p>
            <a:r>
              <a:rPr lang="en-US" altLang="en-US" sz="2200" dirty="0">
                <a:cs typeface="Segoe UI" panose="020B0502040204020203" pitchFamily="34" charset="0"/>
              </a:rPr>
              <a:t>	Sample average of episodic returns</a:t>
            </a:r>
          </a:p>
          <a:p>
            <a:endParaRPr lang="en-US" altLang="en-US" sz="2200" dirty="0">
              <a:cs typeface="Segoe UI" panose="020B0502040204020203" pitchFamily="34" charset="0"/>
            </a:endParaRPr>
          </a:p>
          <a:p>
            <a:endParaRPr lang="en-US" altLang="en-US" sz="2200" dirty="0">
              <a:cs typeface="Segoe UI" panose="020B0502040204020203" pitchFamily="34" charset="0"/>
            </a:endParaRPr>
          </a:p>
          <a:p>
            <a:endParaRPr lang="en-US" altLang="en-US" sz="2200" dirty="0">
              <a:cs typeface="Segoe UI" panose="020B0502040204020203" pitchFamily="34" charset="0"/>
            </a:endParaRPr>
          </a:p>
          <a:p>
            <a:endParaRPr lang="en-US" altLang="en-US" sz="2200" dirty="0">
              <a:cs typeface="Segoe UI" panose="020B0502040204020203" pitchFamily="34" charset="0"/>
            </a:endParaRPr>
          </a:p>
          <a:p>
            <a:r>
              <a:rPr lang="en-US" altLang="en-US" sz="2200" dirty="0">
                <a:cs typeface="Segoe UI" panose="020B0502040204020203" pitchFamily="34" charset="0"/>
              </a:rPr>
              <a:t>3.	Temporal-difference learning</a:t>
            </a:r>
          </a:p>
        </p:txBody>
      </p:sp>
      <p:pic>
        <p:nvPicPr>
          <p:cNvPr id="20483" name="Picture 3">
            <a:extLst>
              <a:ext uri="{FF2B5EF4-FFF2-40B4-BE49-F238E27FC236}">
                <a16:creationId xmlns:a16="http://schemas.microsoft.com/office/drawing/2014/main" id="{2CB98755-8380-204F-9585-2D36F2CA56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0764"/>
          <a:stretch>
            <a:fillRect/>
          </a:stretch>
        </p:blipFill>
        <p:spPr bwMode="auto">
          <a:xfrm>
            <a:off x="8229600" y="1143000"/>
            <a:ext cx="1828800" cy="1636713"/>
          </a:xfrm>
          <a:prstGeom prst="rect">
            <a:avLst/>
          </a:prstGeom>
          <a:noFill/>
          <a:ln>
            <a:noFill/>
          </a:ln>
          <a:effectLst/>
          <a:extLst>
            <a:ext uri="{909E8E84-426E-40DD-AFC4-6F175D3DCCD1}">
              <a14:hiddenFill xmlns:a14="http://schemas.microsoft.com/office/drawing/2010/main">
                <a:blipFill dpi="0" rotWithShape="0">
                  <a:blip/>
                  <a:srcRect b="40764"/>
                  <a:stretch>
                    <a:fillRect/>
                  </a:stretch>
                </a:blipFill>
              </a14:hiddenFill>
            </a:ext>
            <a:ext uri="{91240B29-F687-4F45-9708-019B960494DF}">
              <a14:hiddenLine xmlns:a14="http://schemas.microsoft.com/office/drawing/2010/main" w="9525" cap="flat">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4" name="Picture 4">
            <a:extLst>
              <a:ext uri="{FF2B5EF4-FFF2-40B4-BE49-F238E27FC236}">
                <a16:creationId xmlns:a16="http://schemas.microsoft.com/office/drawing/2014/main" id="{07EB033F-46EE-ED45-BC8D-DFB96F564A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971800"/>
            <a:ext cx="8229600" cy="520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5" name="Picture 5">
            <a:extLst>
              <a:ext uri="{FF2B5EF4-FFF2-40B4-BE49-F238E27FC236}">
                <a16:creationId xmlns:a16="http://schemas.microsoft.com/office/drawing/2014/main" id="{046FD345-DA4E-0846-9FF4-C1E57814D1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4699321"/>
            <a:ext cx="5029200" cy="695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itle 1">
            <a:extLst>
              <a:ext uri="{FF2B5EF4-FFF2-40B4-BE49-F238E27FC236}">
                <a16:creationId xmlns:a16="http://schemas.microsoft.com/office/drawing/2014/main" id="{EE7CE812-CF05-7D4C-8210-30A4E7CB80DA}"/>
              </a:ext>
            </a:extLst>
          </p:cNvPr>
          <p:cNvSpPr>
            <a:spLocks noGrp="1"/>
          </p:cNvSpPr>
          <p:nvPr>
            <p:ph type="title"/>
          </p:nvPr>
        </p:nvSpPr>
        <p:spPr>
          <a:xfrm>
            <a:off x="693043" y="402484"/>
            <a:ext cx="8694539" cy="1125374"/>
          </a:xfrm>
        </p:spPr>
        <p:txBody>
          <a:bodyPr/>
          <a:lstStyle/>
          <a:p>
            <a:r>
              <a:rPr lang="en-US" dirty="0"/>
              <a:t>Our MDP journey</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64AC7-BD2E-CF41-A589-E666B6BA62E4}"/>
              </a:ext>
            </a:extLst>
          </p:cNvPr>
          <p:cNvSpPr>
            <a:spLocks noGrp="1"/>
          </p:cNvSpPr>
          <p:nvPr>
            <p:ph type="title"/>
          </p:nvPr>
        </p:nvSpPr>
        <p:spPr/>
        <p:txBody>
          <a:bodyPr/>
          <a:lstStyle/>
          <a:p>
            <a:r>
              <a:rPr lang="en-US" dirty="0"/>
              <a:t>DQN ablations: Some Atari games</a:t>
            </a:r>
          </a:p>
        </p:txBody>
      </p:sp>
      <p:pic>
        <p:nvPicPr>
          <p:cNvPr id="4" name="Picture 1">
            <a:extLst>
              <a:ext uri="{FF2B5EF4-FFF2-40B4-BE49-F238E27FC236}">
                <a16:creationId xmlns:a16="http://schemas.microsoft.com/office/drawing/2014/main" id="{A184B771-9D55-D14D-ADFB-53A49036DD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084" y="2303361"/>
            <a:ext cx="9456455" cy="34754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125BA16-A742-8D41-AF00-96F8BD99F8A3}"/>
              </a:ext>
            </a:extLst>
          </p:cNvPr>
          <p:cNvSpPr txBox="1"/>
          <p:nvPr/>
        </p:nvSpPr>
        <p:spPr>
          <a:xfrm>
            <a:off x="2301678" y="6748041"/>
            <a:ext cx="5477269" cy="400110"/>
          </a:xfrm>
          <a:prstGeom prst="rect">
            <a:avLst/>
          </a:prstGeom>
          <a:noFill/>
        </p:spPr>
        <p:txBody>
          <a:bodyPr wrap="none" rtlCol="0">
            <a:spAutoFit/>
          </a:bodyPr>
          <a:lstStyle/>
          <a:p>
            <a:r>
              <a:rPr lang="en-US" sz="2000" dirty="0"/>
              <a:t>Experience replay and target networks really help! </a:t>
            </a:r>
          </a:p>
        </p:txBody>
      </p:sp>
    </p:spTree>
    <p:extLst>
      <p:ext uri="{BB962C8B-B14F-4D97-AF65-F5344CB8AC3E}">
        <p14:creationId xmlns:p14="http://schemas.microsoft.com/office/powerpoint/2010/main" val="151396503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a:extLst>
              <a:ext uri="{FF2B5EF4-FFF2-40B4-BE49-F238E27FC236}">
                <a16:creationId xmlns:a16="http://schemas.microsoft.com/office/drawing/2014/main" id="{C646FB5F-5555-D246-B870-5C0E527FE9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3" y="2333625"/>
            <a:ext cx="9239250" cy="2330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2707" name="Line 3">
            <a:extLst>
              <a:ext uri="{FF2B5EF4-FFF2-40B4-BE49-F238E27FC236}">
                <a16:creationId xmlns:a16="http://schemas.microsoft.com/office/drawing/2014/main" id="{9E5D0BFB-B6C5-F749-BCB9-870AC5D9B862}"/>
              </a:ext>
            </a:extLst>
          </p:cNvPr>
          <p:cNvSpPr>
            <a:spLocks noChangeShapeType="1"/>
          </p:cNvSpPr>
          <p:nvPr/>
        </p:nvSpPr>
        <p:spPr bwMode="auto">
          <a:xfrm>
            <a:off x="512763" y="2981325"/>
            <a:ext cx="3017837" cy="1588"/>
          </a:xfrm>
          <a:prstGeom prst="line">
            <a:avLst/>
          </a:prstGeom>
          <a:noFill/>
          <a:ln w="54720" cap="flat">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72708" name="Line 4">
            <a:extLst>
              <a:ext uri="{FF2B5EF4-FFF2-40B4-BE49-F238E27FC236}">
                <a16:creationId xmlns:a16="http://schemas.microsoft.com/office/drawing/2014/main" id="{E849DCC5-5728-4542-8679-311741C396C6}"/>
              </a:ext>
            </a:extLst>
          </p:cNvPr>
          <p:cNvSpPr>
            <a:spLocks noChangeShapeType="1"/>
          </p:cNvSpPr>
          <p:nvPr/>
        </p:nvSpPr>
        <p:spPr bwMode="auto">
          <a:xfrm>
            <a:off x="549275" y="4664075"/>
            <a:ext cx="3017838" cy="1588"/>
          </a:xfrm>
          <a:prstGeom prst="line">
            <a:avLst/>
          </a:prstGeom>
          <a:noFill/>
          <a:ln w="54720" cap="flat">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7" name="Title 1">
            <a:extLst>
              <a:ext uri="{FF2B5EF4-FFF2-40B4-BE49-F238E27FC236}">
                <a16:creationId xmlns:a16="http://schemas.microsoft.com/office/drawing/2014/main" id="{1D2C8412-8DBB-644F-BE6A-187230ECE4BF}"/>
              </a:ext>
            </a:extLst>
          </p:cNvPr>
          <p:cNvSpPr>
            <a:spLocks noGrp="1"/>
          </p:cNvSpPr>
          <p:nvPr>
            <p:ph type="title"/>
          </p:nvPr>
        </p:nvSpPr>
        <p:spPr>
          <a:xfrm>
            <a:off x="693043" y="402484"/>
            <a:ext cx="8694539" cy="1461188"/>
          </a:xfrm>
        </p:spPr>
        <p:txBody>
          <a:bodyPr/>
          <a:lstStyle/>
          <a:p>
            <a:r>
              <a:rPr lang="en-US" dirty="0"/>
              <a:t>DQN details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a:extLst>
              <a:ext uri="{FF2B5EF4-FFF2-40B4-BE49-F238E27FC236}">
                <a16:creationId xmlns:a16="http://schemas.microsoft.com/office/drawing/2014/main" id="{9E60E83D-3A6E-F14D-B46D-E2A7A4BD8F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38" y="1814513"/>
            <a:ext cx="9193212" cy="3370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3731" name="Line 3">
            <a:extLst>
              <a:ext uri="{FF2B5EF4-FFF2-40B4-BE49-F238E27FC236}">
                <a16:creationId xmlns:a16="http://schemas.microsoft.com/office/drawing/2014/main" id="{A1C7ABB3-77A8-184C-9CE9-B6615AE95906}"/>
              </a:ext>
            </a:extLst>
          </p:cNvPr>
          <p:cNvSpPr>
            <a:spLocks noChangeShapeType="1"/>
          </p:cNvSpPr>
          <p:nvPr/>
        </p:nvSpPr>
        <p:spPr bwMode="auto">
          <a:xfrm>
            <a:off x="465138" y="3163888"/>
            <a:ext cx="9193212" cy="1587"/>
          </a:xfrm>
          <a:prstGeom prst="line">
            <a:avLst/>
          </a:prstGeom>
          <a:noFill/>
          <a:ln w="54720" cap="flat">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 name="Title 1">
            <a:extLst>
              <a:ext uri="{FF2B5EF4-FFF2-40B4-BE49-F238E27FC236}">
                <a16:creationId xmlns:a16="http://schemas.microsoft.com/office/drawing/2014/main" id="{003661E6-4369-8347-8DB4-26D5E58F3EBE}"/>
              </a:ext>
            </a:extLst>
          </p:cNvPr>
          <p:cNvSpPr>
            <a:spLocks noGrp="1"/>
          </p:cNvSpPr>
          <p:nvPr>
            <p:ph type="title"/>
          </p:nvPr>
        </p:nvSpPr>
        <p:spPr>
          <a:xfrm>
            <a:off x="693043" y="402484"/>
            <a:ext cx="8694539" cy="1461188"/>
          </a:xfrm>
        </p:spPr>
        <p:txBody>
          <a:bodyPr/>
          <a:lstStyle/>
          <a:p>
            <a:r>
              <a:rPr lang="en-US" dirty="0"/>
              <a:t>DQN details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a:extLst>
              <a:ext uri="{FF2B5EF4-FFF2-40B4-BE49-F238E27FC236}">
                <a16:creationId xmlns:a16="http://schemas.microsoft.com/office/drawing/2014/main" id="{FC03B013-6EF5-ED48-851B-E97F1435F1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25" y="2816225"/>
            <a:ext cx="9215438" cy="1989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4755" name="Line 3">
            <a:extLst>
              <a:ext uri="{FF2B5EF4-FFF2-40B4-BE49-F238E27FC236}">
                <a16:creationId xmlns:a16="http://schemas.microsoft.com/office/drawing/2014/main" id="{A112FDBB-9AD8-A349-8547-AE5349C2ED76}"/>
              </a:ext>
            </a:extLst>
          </p:cNvPr>
          <p:cNvSpPr>
            <a:spLocks noChangeShapeType="1"/>
          </p:cNvSpPr>
          <p:nvPr/>
        </p:nvSpPr>
        <p:spPr bwMode="auto">
          <a:xfrm>
            <a:off x="3895725" y="3108325"/>
            <a:ext cx="4114800" cy="1588"/>
          </a:xfrm>
          <a:prstGeom prst="line">
            <a:avLst/>
          </a:prstGeom>
          <a:noFill/>
          <a:ln w="54720" cap="flat">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 name="Title 1">
            <a:extLst>
              <a:ext uri="{FF2B5EF4-FFF2-40B4-BE49-F238E27FC236}">
                <a16:creationId xmlns:a16="http://schemas.microsoft.com/office/drawing/2014/main" id="{4E4C5B40-A049-E84F-BF32-E9D781F42B2F}"/>
              </a:ext>
            </a:extLst>
          </p:cNvPr>
          <p:cNvSpPr>
            <a:spLocks noGrp="1"/>
          </p:cNvSpPr>
          <p:nvPr>
            <p:ph type="title"/>
          </p:nvPr>
        </p:nvSpPr>
        <p:spPr>
          <a:xfrm>
            <a:off x="693043" y="402484"/>
            <a:ext cx="8694539" cy="1461188"/>
          </a:xfrm>
        </p:spPr>
        <p:txBody>
          <a:bodyPr/>
          <a:lstStyle/>
          <a:p>
            <a:r>
              <a:rPr lang="en-US" dirty="0"/>
              <a:t>DQN details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a:extLst>
              <a:ext uri="{FF2B5EF4-FFF2-40B4-BE49-F238E27FC236}">
                <a16:creationId xmlns:a16="http://schemas.microsoft.com/office/drawing/2014/main" id="{6991AB81-A73E-8C4F-8255-B15A7AFD6D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838" y="2513013"/>
            <a:ext cx="9169400" cy="1971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5779" name="Line 3">
            <a:extLst>
              <a:ext uri="{FF2B5EF4-FFF2-40B4-BE49-F238E27FC236}">
                <a16:creationId xmlns:a16="http://schemas.microsoft.com/office/drawing/2014/main" id="{A161EF8C-2C8A-D14B-BC3F-16E48F5F10F1}"/>
              </a:ext>
            </a:extLst>
          </p:cNvPr>
          <p:cNvSpPr>
            <a:spLocks noChangeShapeType="1"/>
          </p:cNvSpPr>
          <p:nvPr/>
        </p:nvSpPr>
        <p:spPr bwMode="auto">
          <a:xfrm>
            <a:off x="2560638" y="3108325"/>
            <a:ext cx="1828800" cy="1588"/>
          </a:xfrm>
          <a:prstGeom prst="line">
            <a:avLst/>
          </a:prstGeom>
          <a:noFill/>
          <a:ln w="54720" cap="flat">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 name="Title 1">
            <a:extLst>
              <a:ext uri="{FF2B5EF4-FFF2-40B4-BE49-F238E27FC236}">
                <a16:creationId xmlns:a16="http://schemas.microsoft.com/office/drawing/2014/main" id="{953E0909-DB34-AB45-8B62-0FE2F7337ACE}"/>
              </a:ext>
            </a:extLst>
          </p:cNvPr>
          <p:cNvSpPr>
            <a:spLocks noGrp="1"/>
          </p:cNvSpPr>
          <p:nvPr>
            <p:ph type="title"/>
          </p:nvPr>
        </p:nvSpPr>
        <p:spPr>
          <a:xfrm>
            <a:off x="693043" y="402484"/>
            <a:ext cx="8694539" cy="1461188"/>
          </a:xfrm>
        </p:spPr>
        <p:txBody>
          <a:bodyPr/>
          <a:lstStyle/>
          <a:p>
            <a:r>
              <a:rPr lang="en-US" dirty="0"/>
              <a:t>DQN details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a:extLst>
              <a:ext uri="{FF2B5EF4-FFF2-40B4-BE49-F238E27FC236}">
                <a16:creationId xmlns:a16="http://schemas.microsoft.com/office/drawing/2014/main" id="{FD590376-160E-A647-BBD2-65A7717A55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10058400" cy="6135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itle 1">
            <a:extLst>
              <a:ext uri="{FF2B5EF4-FFF2-40B4-BE49-F238E27FC236}">
                <a16:creationId xmlns:a16="http://schemas.microsoft.com/office/drawing/2014/main" id="{A540E71A-3206-9E41-ABB8-1460ED895D0A}"/>
              </a:ext>
            </a:extLst>
          </p:cNvPr>
          <p:cNvSpPr>
            <a:spLocks noGrp="1"/>
          </p:cNvSpPr>
          <p:nvPr>
            <p:ph type="title"/>
          </p:nvPr>
        </p:nvSpPr>
        <p:spPr>
          <a:xfrm>
            <a:off x="693043" y="402484"/>
            <a:ext cx="8694539" cy="268848"/>
          </a:xfrm>
        </p:spPr>
        <p:txBody>
          <a:bodyPr>
            <a:normAutofit fontScale="90000"/>
          </a:bodyPr>
          <a:lstStyle/>
          <a:p>
            <a:r>
              <a:rPr lang="en-US" dirty="0"/>
              <a:t>DQN details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BAAA63-ADF2-F04C-8167-06926B7ACCE0}"/>
              </a:ext>
            </a:extLst>
          </p:cNvPr>
          <p:cNvSpPr txBox="1"/>
          <p:nvPr/>
        </p:nvSpPr>
        <p:spPr>
          <a:xfrm>
            <a:off x="1188719" y="1625743"/>
            <a:ext cx="7132320" cy="828359"/>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600" b="0" i="0" u="none" strike="noStrike" kern="1200" cap="none">
                <a:ln>
                  <a:noFill/>
                </a:ln>
                <a:latin typeface="Liberation Sans" pitchFamily="18"/>
                <a:ea typeface="Noto Sans CJK SC Regular" pitchFamily="2"/>
                <a:cs typeface="FreeSans" pitchFamily="2"/>
              </a:rPr>
              <a:t>Recall the problem of maximization bias:</a:t>
            </a:r>
          </a:p>
        </p:txBody>
      </p:sp>
      <p:pic>
        <p:nvPicPr>
          <p:cNvPr id="4" name="Picture 3">
            <a:extLst>
              <a:ext uri="{FF2B5EF4-FFF2-40B4-BE49-F238E27FC236}">
                <a16:creationId xmlns:a16="http://schemas.microsoft.com/office/drawing/2014/main" id="{8B8706EA-DAFD-6B44-B58D-AFB5AF11B519}"/>
              </a:ext>
            </a:extLst>
          </p:cNvPr>
          <p:cNvPicPr>
            <a:picLocks noChangeAspect="1"/>
          </p:cNvPicPr>
          <p:nvPr/>
        </p:nvPicPr>
        <p:blipFill>
          <a:blip r:embed="rId3">
            <a:lum/>
            <a:alphaModFix/>
          </a:blip>
          <a:srcRect/>
          <a:stretch>
            <a:fillRect/>
          </a:stretch>
        </p:blipFill>
        <p:spPr>
          <a:xfrm>
            <a:off x="1188719" y="2495503"/>
            <a:ext cx="7406640" cy="4035599"/>
          </a:xfrm>
          <a:prstGeom prst="rect">
            <a:avLst/>
          </a:prstGeom>
          <a:noFill/>
          <a:ln>
            <a:noFill/>
          </a:ln>
        </p:spPr>
      </p:pic>
      <p:sp>
        <p:nvSpPr>
          <p:cNvPr id="5" name="Title 4">
            <a:extLst>
              <a:ext uri="{FF2B5EF4-FFF2-40B4-BE49-F238E27FC236}">
                <a16:creationId xmlns:a16="http://schemas.microsoft.com/office/drawing/2014/main" id="{BF64EFBE-FADF-B94A-8DFA-81E72D373126}"/>
              </a:ext>
            </a:extLst>
          </p:cNvPr>
          <p:cNvSpPr>
            <a:spLocks noGrp="1"/>
          </p:cNvSpPr>
          <p:nvPr>
            <p:ph type="title"/>
          </p:nvPr>
        </p:nvSpPr>
        <p:spPr/>
        <p:txBody>
          <a:bodyPr/>
          <a:lstStyle/>
          <a:p>
            <a:r>
              <a:rPr lang="en-US" dirty="0"/>
              <a:t>Double DQN</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E10AF8-C8EB-C642-96E4-C40BAAE05236}"/>
              </a:ext>
            </a:extLst>
          </p:cNvPr>
          <p:cNvSpPr txBox="1"/>
          <p:nvPr/>
        </p:nvSpPr>
        <p:spPr>
          <a:xfrm>
            <a:off x="1188719" y="1509995"/>
            <a:ext cx="5707373" cy="975673"/>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400" b="0" i="0" u="none" strike="noStrike" kern="1200" cap="none" dirty="0">
                <a:ln>
                  <a:noFill/>
                </a:ln>
                <a:latin typeface="Liberation Sans" pitchFamily="18"/>
                <a:ea typeface="Noto Sans CJK SC Regular" pitchFamily="2"/>
                <a:cs typeface="FreeSans" pitchFamily="2"/>
              </a:rPr>
              <a:t>Recall the problem of maximization bias</a:t>
            </a:r>
          </a:p>
          <a:p>
            <a:pPr marL="0" marR="0" lvl="0" indent="0" hangingPunct="0">
              <a:lnSpc>
                <a:spcPct val="100000"/>
              </a:lnSpc>
              <a:spcBef>
                <a:spcPts val="0"/>
              </a:spcBef>
              <a:spcAft>
                <a:spcPts val="0"/>
              </a:spcAft>
              <a:buNone/>
              <a:tabLst/>
            </a:pPr>
            <a:endParaRPr lang="en-US" sz="1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r>
              <a:rPr lang="en-US" sz="2400" b="0" i="0" u="none" strike="noStrike" kern="1200" cap="none" dirty="0">
                <a:ln>
                  <a:noFill/>
                </a:ln>
                <a:latin typeface="Liberation Sans" pitchFamily="18"/>
                <a:ea typeface="Noto Sans CJK SC Regular" pitchFamily="2"/>
                <a:cs typeface="FreeSans" pitchFamily="2"/>
              </a:rPr>
              <a:t>Our solution from the TD lecture:</a:t>
            </a:r>
          </a:p>
        </p:txBody>
      </p:sp>
      <p:pic>
        <p:nvPicPr>
          <p:cNvPr id="4" name="Picture 3">
            <a:extLst>
              <a:ext uri="{FF2B5EF4-FFF2-40B4-BE49-F238E27FC236}">
                <a16:creationId xmlns:a16="http://schemas.microsoft.com/office/drawing/2014/main" id="{3ADB2E5E-153B-F241-A320-D3977C263A97}"/>
              </a:ext>
            </a:extLst>
          </p:cNvPr>
          <p:cNvPicPr>
            <a:picLocks noChangeAspect="1"/>
          </p:cNvPicPr>
          <p:nvPr/>
        </p:nvPicPr>
        <p:blipFill>
          <a:blip r:embed="rId3">
            <a:lum/>
            <a:alphaModFix/>
          </a:blip>
          <a:srcRect/>
          <a:stretch>
            <a:fillRect/>
          </a:stretch>
        </p:blipFill>
        <p:spPr>
          <a:xfrm>
            <a:off x="548640" y="2743199"/>
            <a:ext cx="8938800" cy="3875760"/>
          </a:xfrm>
          <a:prstGeom prst="rect">
            <a:avLst/>
          </a:prstGeom>
          <a:noFill/>
          <a:ln>
            <a:noFill/>
          </a:ln>
        </p:spPr>
      </p:pic>
      <p:sp>
        <p:nvSpPr>
          <p:cNvPr id="5" name="TextBox 4">
            <a:extLst>
              <a:ext uri="{FF2B5EF4-FFF2-40B4-BE49-F238E27FC236}">
                <a16:creationId xmlns:a16="http://schemas.microsoft.com/office/drawing/2014/main" id="{14E40218-F5D9-7F49-A6AE-7717098D84B3}"/>
              </a:ext>
            </a:extLst>
          </p:cNvPr>
          <p:cNvSpPr txBox="1"/>
          <p:nvPr/>
        </p:nvSpPr>
        <p:spPr>
          <a:xfrm>
            <a:off x="1351800" y="6766560"/>
            <a:ext cx="5411844" cy="444758"/>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400" b="0" i="0" u="none" strike="noStrike" kern="1200" cap="none" dirty="0">
                <a:ln>
                  <a:noFill/>
                </a:ln>
                <a:latin typeface="Liberation Sans" pitchFamily="18"/>
                <a:ea typeface="Noto Sans CJK SC Regular" pitchFamily="2"/>
                <a:cs typeface="FreeSans" pitchFamily="2"/>
              </a:rPr>
              <a:t>We already have a second Q-function!</a:t>
            </a:r>
          </a:p>
        </p:txBody>
      </p:sp>
      <p:sp>
        <p:nvSpPr>
          <p:cNvPr id="6" name="Title 5">
            <a:extLst>
              <a:ext uri="{FF2B5EF4-FFF2-40B4-BE49-F238E27FC236}">
                <a16:creationId xmlns:a16="http://schemas.microsoft.com/office/drawing/2014/main" id="{8220355A-E306-EF48-A083-62B18071AA38}"/>
              </a:ext>
            </a:extLst>
          </p:cNvPr>
          <p:cNvSpPr>
            <a:spLocks noGrp="1"/>
          </p:cNvSpPr>
          <p:nvPr>
            <p:ph type="title"/>
          </p:nvPr>
        </p:nvSpPr>
        <p:spPr>
          <a:xfrm>
            <a:off x="693043" y="402484"/>
            <a:ext cx="8694539" cy="1044351"/>
          </a:xfrm>
        </p:spPr>
        <p:txBody>
          <a:bodyPr/>
          <a:lstStyle/>
          <a:p>
            <a:r>
              <a:rPr lang="en-US" dirty="0"/>
              <a:t>Double DQN</a:t>
            </a:r>
          </a:p>
        </p:txBody>
      </p:sp>
    </p:spTree>
    <p:extLst>
      <p:ext uri="{BB962C8B-B14F-4D97-AF65-F5344CB8AC3E}">
        <p14:creationId xmlns:p14="http://schemas.microsoft.com/office/powerpoint/2010/main" val="233244181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69AD1A-B208-1E4F-99F2-85B9DA7A7D7E}"/>
              </a:ext>
            </a:extLst>
          </p:cNvPr>
          <p:cNvSpPr txBox="1"/>
          <p:nvPr/>
        </p:nvSpPr>
        <p:spPr>
          <a:xfrm>
            <a:off x="271800" y="6126480"/>
            <a:ext cx="91692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sng" strike="noStrike" kern="1200" cap="none">
                <a:ln>
                  <a:noFill/>
                </a:ln>
                <a:uFillTx/>
                <a:latin typeface="Liberation Sans" pitchFamily="18"/>
                <a:ea typeface="Noto Sans CJK SC Regular" pitchFamily="2"/>
                <a:cs typeface="FreeSans" pitchFamily="2"/>
              </a:rPr>
              <a:t>Where:</a:t>
            </a:r>
          </a:p>
        </p:txBody>
      </p:sp>
      <p:sp>
        <p:nvSpPr>
          <p:cNvPr id="4" name="TextBox 3">
            <a:extLst>
              <a:ext uri="{FF2B5EF4-FFF2-40B4-BE49-F238E27FC236}">
                <a16:creationId xmlns:a16="http://schemas.microsoft.com/office/drawing/2014/main" id="{511762DC-D13E-9B41-A763-B0B098BCBB4D}"/>
              </a:ext>
            </a:extLst>
          </p:cNvPr>
          <p:cNvSpPr txBox="1"/>
          <p:nvPr/>
        </p:nvSpPr>
        <p:spPr>
          <a:xfrm>
            <a:off x="439920" y="1347498"/>
            <a:ext cx="8678186" cy="4307867"/>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Initialize                  with random weights</a:t>
            </a: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Repeat (for each episode):</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Initialize </a:t>
            </a:r>
            <a:r>
              <a:rPr lang="en-US" sz="2200" b="0" i="1" u="none" strike="noStrike" kern="1200" cap="none" dirty="0">
                <a:ln>
                  <a:noFill/>
                </a:ln>
                <a:latin typeface="Liberation Sans" pitchFamily="18"/>
                <a:ea typeface="Noto Sans CJK SC Regular" pitchFamily="2"/>
                <a:cs typeface="FreeSans" pitchFamily="2"/>
              </a:rPr>
              <a:t>s</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Repeat (for each step of the episode):</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Choose </a:t>
            </a:r>
            <a:r>
              <a:rPr lang="en-US" sz="2200" b="0" i="1" u="none" strike="noStrike" kern="1200" cap="none" dirty="0">
                <a:ln>
                  <a:noFill/>
                </a:ln>
                <a:latin typeface="Liberation Sans" pitchFamily="18"/>
                <a:ea typeface="Noto Sans CJK SC Regular" pitchFamily="2"/>
                <a:cs typeface="FreeSans" pitchFamily="2"/>
              </a:rPr>
              <a:t>a</a:t>
            </a:r>
            <a:r>
              <a:rPr lang="en-US" sz="2200" b="0" i="0" u="none" strike="noStrike" kern="1200" cap="none" dirty="0">
                <a:ln>
                  <a:noFill/>
                </a:ln>
                <a:latin typeface="Liberation Sans" pitchFamily="18"/>
                <a:ea typeface="Noto Sans CJK SC Regular" pitchFamily="2"/>
                <a:cs typeface="FreeSans" pitchFamily="2"/>
              </a:rPr>
              <a:t> from </a:t>
            </a:r>
            <a:r>
              <a:rPr lang="en-US" sz="2200" b="0" i="1" u="none" strike="noStrike" kern="1200" cap="none" dirty="0">
                <a:ln>
                  <a:noFill/>
                </a:ln>
                <a:latin typeface="Liberation Sans" pitchFamily="18"/>
                <a:ea typeface="Noto Sans CJK SC Regular" pitchFamily="2"/>
                <a:cs typeface="FreeSans" pitchFamily="2"/>
              </a:rPr>
              <a:t>s</a:t>
            </a:r>
            <a:r>
              <a:rPr lang="en-US" sz="2200" b="0" i="0" u="none" strike="noStrike" kern="1200" cap="none" dirty="0">
                <a:ln>
                  <a:noFill/>
                </a:ln>
                <a:latin typeface="Liberation Sans" pitchFamily="18"/>
                <a:ea typeface="Noto Sans CJK SC Regular" pitchFamily="2"/>
                <a:cs typeface="FreeSans" pitchFamily="2"/>
              </a:rPr>
              <a:t> using policy derived from Q (e.g., e-greedy)</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Take action </a:t>
            </a:r>
            <a:r>
              <a:rPr lang="en-US" sz="2200" b="0" i="1" u="none" strike="noStrike" kern="1200" cap="none" dirty="0">
                <a:ln>
                  <a:noFill/>
                </a:ln>
                <a:latin typeface="Liberation Sans" pitchFamily="18"/>
                <a:ea typeface="Noto Sans CJK SC Regular" pitchFamily="2"/>
                <a:cs typeface="FreeSans" pitchFamily="2"/>
              </a:rPr>
              <a:t>a</a:t>
            </a:r>
            <a:r>
              <a:rPr lang="en-US" sz="2200" b="0" i="0" u="none" strike="noStrike" kern="1200" cap="none" dirty="0">
                <a:ln>
                  <a:noFill/>
                </a:ln>
                <a:latin typeface="Liberation Sans" pitchFamily="18"/>
                <a:ea typeface="Noto Sans CJK SC Regular" pitchFamily="2"/>
                <a:cs typeface="FreeSans" pitchFamily="2"/>
              </a:rPr>
              <a:t>, observe </a:t>
            </a:r>
            <a:r>
              <a:rPr lang="en-US" sz="2200" b="0" i="1" u="none" strike="noStrike" kern="1200" cap="none" dirty="0">
                <a:ln>
                  <a:noFill/>
                </a:ln>
                <a:latin typeface="Liberation Sans" pitchFamily="18"/>
                <a:ea typeface="Noto Sans CJK SC Regular" pitchFamily="2"/>
                <a:cs typeface="FreeSans" pitchFamily="2"/>
              </a:rPr>
              <a:t>r, s’</a:t>
            </a: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If mod(</a:t>
            </a:r>
            <a:r>
              <a:rPr lang="en-US" sz="2200" b="0" i="1" u="none" strike="noStrike" kern="1200" cap="none" dirty="0" err="1">
                <a:ln>
                  <a:noFill/>
                </a:ln>
                <a:latin typeface="Liberation Sans" pitchFamily="18"/>
                <a:ea typeface="Noto Sans CJK SC Regular" pitchFamily="2"/>
                <a:cs typeface="FreeSans" pitchFamily="2"/>
              </a:rPr>
              <a:t>step,trainfreq</a:t>
            </a:r>
            <a:r>
              <a:rPr lang="en-US" sz="2200" b="0" i="0" u="none" strike="noStrike" kern="1200" cap="none" dirty="0">
                <a:ln>
                  <a:noFill/>
                </a:ln>
                <a:latin typeface="Liberation Sans" pitchFamily="18"/>
                <a:ea typeface="Noto Sans CJK SC Regular" pitchFamily="2"/>
                <a:cs typeface="FreeSans" pitchFamily="2"/>
              </a:rPr>
              <a:t>) == 0:</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sample batch </a:t>
            </a:r>
            <a:r>
              <a:rPr lang="en-US" sz="2200" b="0" i="1" u="none" strike="noStrike" kern="1200" cap="none" dirty="0">
                <a:ln>
                  <a:noFill/>
                </a:ln>
                <a:latin typeface="Liberation Sans" pitchFamily="18"/>
                <a:ea typeface="Noto Sans CJK SC Regular" pitchFamily="2"/>
                <a:cs typeface="FreeSans" pitchFamily="2"/>
              </a:rPr>
              <a:t>B</a:t>
            </a:r>
            <a:r>
              <a:rPr lang="en-US" sz="2200" b="0" i="0" u="none" strike="noStrike" kern="1200" cap="none" dirty="0">
                <a:ln>
                  <a:noFill/>
                </a:ln>
                <a:latin typeface="Liberation Sans" pitchFamily="18"/>
                <a:ea typeface="Noto Sans CJK SC Regular" pitchFamily="2"/>
                <a:cs typeface="FreeSans" pitchFamily="2"/>
              </a:rPr>
              <a:t> from </a:t>
            </a:r>
            <a:r>
              <a:rPr lang="en-US" sz="2200" b="0" i="1" u="none" strike="noStrike" kern="1200" cap="none" dirty="0">
                <a:ln>
                  <a:noFill/>
                </a:ln>
                <a:latin typeface="Liberation Sans" pitchFamily="18"/>
                <a:ea typeface="Noto Sans CJK SC Regular" pitchFamily="2"/>
                <a:cs typeface="FreeSans" pitchFamily="2"/>
              </a:rPr>
              <a:t>D</a:t>
            </a:r>
          </a:p>
          <a:p>
            <a:pPr marL="0" marR="0" lvl="0" indent="0" hangingPunct="0">
              <a:lnSpc>
                <a:spcPct val="100000"/>
              </a:lnSpc>
              <a:spcBef>
                <a:spcPts val="0"/>
              </a:spcBef>
              <a:spcAft>
                <a:spcPts val="0"/>
              </a:spcAft>
              <a:buNone/>
              <a:tabLst/>
            </a:pPr>
            <a:endParaRPr lang="en-US" sz="2200" b="0" i="1"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r>
              <a:rPr lang="en-US" sz="2200" b="0" i="1" u="none" strike="noStrike" kern="1200" cap="none" dirty="0">
                <a:ln>
                  <a:noFill/>
                </a:ln>
                <a:latin typeface="Liberation Sans" pitchFamily="18"/>
                <a:ea typeface="Noto Sans CJK SC Regular" pitchFamily="2"/>
                <a:cs typeface="FreeSans" pitchFamily="2"/>
              </a:rPr>
              <a:t>			</a:t>
            </a:r>
            <a:r>
              <a:rPr lang="en-US" sz="2200" b="0" i="0" u="none" strike="noStrike" kern="1200" cap="none" dirty="0">
                <a:ln>
                  <a:noFill/>
                </a:ln>
                <a:latin typeface="Liberation Sans" pitchFamily="18"/>
                <a:ea typeface="Noto Sans CJK SC Regular" pitchFamily="2"/>
                <a:cs typeface="FreeSans" pitchFamily="2"/>
              </a:rPr>
              <a:t>if mod(</a:t>
            </a:r>
            <a:r>
              <a:rPr lang="en-US" sz="2200" b="0" i="1" u="none" strike="noStrike" kern="1200" cap="none" dirty="0" err="1">
                <a:ln>
                  <a:noFill/>
                </a:ln>
                <a:latin typeface="Liberation Sans" pitchFamily="18"/>
                <a:ea typeface="Noto Sans CJK SC Regular" pitchFamily="2"/>
                <a:cs typeface="FreeSans" pitchFamily="2"/>
              </a:rPr>
              <a:t>step,copyfreq</a:t>
            </a:r>
            <a:r>
              <a:rPr lang="en-US" sz="2200" b="0" i="0" u="none" strike="noStrike" kern="1200" cap="none" dirty="0">
                <a:ln>
                  <a:noFill/>
                </a:ln>
                <a:latin typeface="Liberation Sans" pitchFamily="18"/>
                <a:ea typeface="Noto Sans CJK SC Regular" pitchFamily="2"/>
                <a:cs typeface="FreeSans" pitchFamily="2"/>
              </a:rPr>
              <a:t>) == 0:</a:t>
            </a:r>
          </a:p>
        </p:txBody>
      </p:sp>
      <p:grpSp>
        <p:nvGrpSpPr>
          <p:cNvPr id="5" name="Group 4" descr="28§display§D \leftarrow  \emptyset§svg§600§FALSE" title="TexMaths">
            <a:extLst>
              <a:ext uri="{FF2B5EF4-FFF2-40B4-BE49-F238E27FC236}">
                <a16:creationId xmlns:a16="http://schemas.microsoft.com/office/drawing/2014/main" id="{DB968244-E4B0-A943-9D85-E45F08E1CD10}"/>
              </a:ext>
            </a:extLst>
          </p:cNvPr>
          <p:cNvGrpSpPr/>
          <p:nvPr/>
        </p:nvGrpSpPr>
        <p:grpSpPr>
          <a:xfrm>
            <a:off x="548640" y="1741337"/>
            <a:ext cx="731159" cy="260640"/>
            <a:chOff x="548640" y="1509839"/>
            <a:chExt cx="731159" cy="260640"/>
          </a:xfrm>
        </p:grpSpPr>
        <p:sp>
          <p:nvSpPr>
            <p:cNvPr id="6" name="Freeform 5">
              <a:extLst>
                <a:ext uri="{FF2B5EF4-FFF2-40B4-BE49-F238E27FC236}">
                  <a16:creationId xmlns:a16="http://schemas.microsoft.com/office/drawing/2014/main" id="{429C5012-A998-3547-8017-795A744D6AD5}"/>
                </a:ext>
              </a:extLst>
            </p:cNvPr>
            <p:cNvSpPr/>
            <p:nvPr/>
          </p:nvSpPr>
          <p:spPr>
            <a:xfrm>
              <a:off x="548640" y="1517400"/>
              <a:ext cx="731159" cy="246600"/>
            </a:xfrm>
            <a:custGeom>
              <a:avLst/>
              <a:gdLst/>
              <a:ahLst/>
              <a:cxnLst>
                <a:cxn ang="3cd4">
                  <a:pos x="hc" y="t"/>
                </a:cxn>
                <a:cxn ang="cd2">
                  <a:pos x="l" y="vc"/>
                </a:cxn>
                <a:cxn ang="cd4">
                  <a:pos x="hc" y="b"/>
                </a:cxn>
                <a:cxn ang="0">
                  <a:pos x="r" y="vc"/>
                </a:cxn>
              </a:cxnLst>
              <a:rect l="l" t="t" r="r" b="b"/>
              <a:pathLst>
                <a:path w="2032" h="686">
                  <a:moveTo>
                    <a:pt x="1016" y="686"/>
                  </a:moveTo>
                  <a:lnTo>
                    <a:pt x="0" y="686"/>
                  </a:lnTo>
                  <a:lnTo>
                    <a:pt x="0" y="0"/>
                  </a:lnTo>
                  <a:lnTo>
                    <a:pt x="2032" y="0"/>
                  </a:lnTo>
                  <a:lnTo>
                    <a:pt x="2032" y="686"/>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 name="Freeform 6">
              <a:extLst>
                <a:ext uri="{FF2B5EF4-FFF2-40B4-BE49-F238E27FC236}">
                  <a16:creationId xmlns:a16="http://schemas.microsoft.com/office/drawing/2014/main" id="{C892A08B-24B9-8E4F-953B-F9139044F0A4}"/>
                </a:ext>
              </a:extLst>
            </p:cNvPr>
            <p:cNvSpPr/>
            <p:nvPr/>
          </p:nvSpPr>
          <p:spPr>
            <a:xfrm>
              <a:off x="559080" y="1537200"/>
              <a:ext cx="192960" cy="209520"/>
            </a:xfrm>
            <a:custGeom>
              <a:avLst/>
              <a:gdLst/>
              <a:ahLst/>
              <a:cxnLst>
                <a:cxn ang="3cd4">
                  <a:pos x="hc" y="t"/>
                </a:cxn>
                <a:cxn ang="cd2">
                  <a:pos x="l" y="vc"/>
                </a:cxn>
                <a:cxn ang="cd4">
                  <a:pos x="hc" y="b"/>
                </a:cxn>
                <a:cxn ang="0">
                  <a:pos x="r" y="vc"/>
                </a:cxn>
              </a:cxnLst>
              <a:rect l="l" t="t" r="r" b="b"/>
              <a:pathLst>
                <a:path w="537" h="583">
                  <a:moveTo>
                    <a:pt x="83" y="518"/>
                  </a:moveTo>
                  <a:cubicBezTo>
                    <a:pt x="76" y="551"/>
                    <a:pt x="75" y="556"/>
                    <a:pt x="19" y="556"/>
                  </a:cubicBezTo>
                  <a:cubicBezTo>
                    <a:pt x="8" y="556"/>
                    <a:pt x="0" y="556"/>
                    <a:pt x="0" y="574"/>
                  </a:cubicBezTo>
                  <a:cubicBezTo>
                    <a:pt x="0" y="583"/>
                    <a:pt x="6" y="583"/>
                    <a:pt x="19" y="583"/>
                  </a:cubicBezTo>
                  <a:lnTo>
                    <a:pt x="252" y="583"/>
                  </a:lnTo>
                  <a:cubicBezTo>
                    <a:pt x="398" y="583"/>
                    <a:pt x="537" y="403"/>
                    <a:pt x="537" y="217"/>
                  </a:cubicBezTo>
                  <a:cubicBezTo>
                    <a:pt x="537" y="95"/>
                    <a:pt x="476" y="0"/>
                    <a:pt x="371" y="0"/>
                  </a:cubicBezTo>
                  <a:lnTo>
                    <a:pt x="135" y="0"/>
                  </a:lnTo>
                  <a:cubicBezTo>
                    <a:pt x="123" y="0"/>
                    <a:pt x="115" y="0"/>
                    <a:pt x="115" y="16"/>
                  </a:cubicBezTo>
                  <a:cubicBezTo>
                    <a:pt x="115" y="27"/>
                    <a:pt x="121" y="27"/>
                    <a:pt x="135" y="27"/>
                  </a:cubicBezTo>
                  <a:cubicBezTo>
                    <a:pt x="143" y="27"/>
                    <a:pt x="156" y="27"/>
                    <a:pt x="166" y="29"/>
                  </a:cubicBezTo>
                  <a:cubicBezTo>
                    <a:pt x="177" y="29"/>
                    <a:pt x="180" y="33"/>
                    <a:pt x="180" y="43"/>
                  </a:cubicBezTo>
                  <a:cubicBezTo>
                    <a:pt x="180" y="45"/>
                    <a:pt x="180" y="48"/>
                    <a:pt x="177" y="58"/>
                  </a:cubicBezTo>
                  <a:close/>
                  <a:moveTo>
                    <a:pt x="236" y="58"/>
                  </a:moveTo>
                  <a:cubicBezTo>
                    <a:pt x="242" y="29"/>
                    <a:pt x="242" y="27"/>
                    <a:pt x="272" y="27"/>
                  </a:cubicBezTo>
                  <a:lnTo>
                    <a:pt x="349" y="27"/>
                  </a:lnTo>
                  <a:cubicBezTo>
                    <a:pt x="417" y="27"/>
                    <a:pt x="475" y="72"/>
                    <a:pt x="475" y="184"/>
                  </a:cubicBezTo>
                  <a:cubicBezTo>
                    <a:pt x="475" y="227"/>
                    <a:pt x="460" y="366"/>
                    <a:pt x="401" y="461"/>
                  </a:cubicBezTo>
                  <a:cubicBezTo>
                    <a:pt x="381" y="492"/>
                    <a:pt x="325" y="556"/>
                    <a:pt x="239" y="556"/>
                  </a:cubicBezTo>
                  <a:lnTo>
                    <a:pt x="159" y="556"/>
                  </a:lnTo>
                  <a:cubicBezTo>
                    <a:pt x="150" y="556"/>
                    <a:pt x="148" y="556"/>
                    <a:pt x="145" y="556"/>
                  </a:cubicBezTo>
                  <a:cubicBezTo>
                    <a:pt x="137" y="556"/>
                    <a:pt x="135" y="554"/>
                    <a:pt x="135" y="549"/>
                  </a:cubicBezTo>
                  <a:cubicBezTo>
                    <a:pt x="135" y="545"/>
                    <a:pt x="135" y="543"/>
                    <a:pt x="139" y="52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 name="Freeform 7">
              <a:extLst>
                <a:ext uri="{FF2B5EF4-FFF2-40B4-BE49-F238E27FC236}">
                  <a16:creationId xmlns:a16="http://schemas.microsoft.com/office/drawing/2014/main" id="{DEAC8C53-8FC0-864A-92EB-EFC9AB051AA5}"/>
                </a:ext>
              </a:extLst>
            </p:cNvPr>
            <p:cNvSpPr/>
            <p:nvPr/>
          </p:nvSpPr>
          <p:spPr>
            <a:xfrm>
              <a:off x="847439" y="1590120"/>
              <a:ext cx="223920" cy="160200"/>
            </a:xfrm>
            <a:custGeom>
              <a:avLst/>
              <a:gdLst/>
              <a:ahLst/>
              <a:cxnLst>
                <a:cxn ang="3cd4">
                  <a:pos x="hc" y="t"/>
                </a:cxn>
                <a:cxn ang="cd2">
                  <a:pos x="l" y="vc"/>
                </a:cxn>
                <a:cxn ang="cd4">
                  <a:pos x="hc" y="b"/>
                </a:cxn>
                <a:cxn ang="0">
                  <a:pos x="r" y="vc"/>
                </a:cxn>
              </a:cxnLst>
              <a:rect l="l" t="t" r="r" b="b"/>
              <a:pathLst>
                <a:path w="623" h="446">
                  <a:moveTo>
                    <a:pt x="597" y="240"/>
                  </a:moveTo>
                  <a:cubicBezTo>
                    <a:pt x="610" y="240"/>
                    <a:pt x="623" y="240"/>
                    <a:pt x="623" y="223"/>
                  </a:cubicBezTo>
                  <a:cubicBezTo>
                    <a:pt x="623" y="205"/>
                    <a:pt x="610" y="205"/>
                    <a:pt x="597" y="205"/>
                  </a:cubicBezTo>
                  <a:lnTo>
                    <a:pt x="76" y="205"/>
                  </a:lnTo>
                  <a:cubicBezTo>
                    <a:pt x="115" y="171"/>
                    <a:pt x="134" y="136"/>
                    <a:pt x="140" y="124"/>
                  </a:cubicBezTo>
                  <a:cubicBezTo>
                    <a:pt x="170" y="66"/>
                    <a:pt x="177" y="12"/>
                    <a:pt x="177" y="10"/>
                  </a:cubicBezTo>
                  <a:cubicBezTo>
                    <a:pt x="177" y="0"/>
                    <a:pt x="169" y="0"/>
                    <a:pt x="162" y="0"/>
                  </a:cubicBezTo>
                  <a:cubicBezTo>
                    <a:pt x="151" y="0"/>
                    <a:pt x="150" y="2"/>
                    <a:pt x="147" y="17"/>
                  </a:cubicBezTo>
                  <a:cubicBezTo>
                    <a:pt x="131" y="101"/>
                    <a:pt x="89" y="173"/>
                    <a:pt x="11" y="211"/>
                  </a:cubicBezTo>
                  <a:cubicBezTo>
                    <a:pt x="3" y="215"/>
                    <a:pt x="0" y="217"/>
                    <a:pt x="0" y="223"/>
                  </a:cubicBezTo>
                  <a:cubicBezTo>
                    <a:pt x="0" y="229"/>
                    <a:pt x="3" y="231"/>
                    <a:pt x="11" y="235"/>
                  </a:cubicBezTo>
                  <a:cubicBezTo>
                    <a:pt x="83" y="271"/>
                    <a:pt x="131" y="337"/>
                    <a:pt x="148" y="434"/>
                  </a:cubicBezTo>
                  <a:cubicBezTo>
                    <a:pt x="150" y="444"/>
                    <a:pt x="151" y="446"/>
                    <a:pt x="162" y="446"/>
                  </a:cubicBezTo>
                  <a:cubicBezTo>
                    <a:pt x="169" y="446"/>
                    <a:pt x="177" y="446"/>
                    <a:pt x="177" y="436"/>
                  </a:cubicBezTo>
                  <a:cubicBezTo>
                    <a:pt x="177" y="434"/>
                    <a:pt x="170" y="380"/>
                    <a:pt x="142" y="324"/>
                  </a:cubicBezTo>
                  <a:cubicBezTo>
                    <a:pt x="127" y="299"/>
                    <a:pt x="107" y="268"/>
                    <a:pt x="76" y="24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 name="Freeform 8">
              <a:extLst>
                <a:ext uri="{FF2B5EF4-FFF2-40B4-BE49-F238E27FC236}">
                  <a16:creationId xmlns:a16="http://schemas.microsoft.com/office/drawing/2014/main" id="{ABB561A1-7052-B143-9A1A-980B5A684127}"/>
                </a:ext>
              </a:extLst>
            </p:cNvPr>
            <p:cNvSpPr/>
            <p:nvPr/>
          </p:nvSpPr>
          <p:spPr>
            <a:xfrm>
              <a:off x="1166040" y="1509839"/>
              <a:ext cx="102240" cy="260640"/>
            </a:xfrm>
            <a:custGeom>
              <a:avLst/>
              <a:gdLst/>
              <a:ahLst/>
              <a:cxnLst>
                <a:cxn ang="3cd4">
                  <a:pos x="hc" y="t"/>
                </a:cxn>
                <a:cxn ang="cd2">
                  <a:pos x="l" y="vc"/>
                </a:cxn>
                <a:cxn ang="cd4">
                  <a:pos x="hc" y="b"/>
                </a:cxn>
                <a:cxn ang="0">
                  <a:pos x="r" y="vc"/>
                </a:cxn>
              </a:cxnLst>
              <a:rect l="l" t="t" r="r" b="b"/>
              <a:pathLst>
                <a:path w="285" h="725">
                  <a:moveTo>
                    <a:pt x="240" y="17"/>
                  </a:moveTo>
                  <a:cubicBezTo>
                    <a:pt x="240" y="8"/>
                    <a:pt x="234" y="0"/>
                    <a:pt x="226" y="0"/>
                  </a:cubicBezTo>
                  <a:cubicBezTo>
                    <a:pt x="215" y="0"/>
                    <a:pt x="213" y="10"/>
                    <a:pt x="209" y="27"/>
                  </a:cubicBezTo>
                  <a:cubicBezTo>
                    <a:pt x="201" y="62"/>
                    <a:pt x="207" y="31"/>
                    <a:pt x="199" y="66"/>
                  </a:cubicBezTo>
                  <a:cubicBezTo>
                    <a:pt x="191" y="60"/>
                    <a:pt x="169" y="48"/>
                    <a:pt x="143" y="48"/>
                  </a:cubicBezTo>
                  <a:cubicBezTo>
                    <a:pt x="102" y="48"/>
                    <a:pt x="57" y="74"/>
                    <a:pt x="30" y="140"/>
                  </a:cubicBezTo>
                  <a:cubicBezTo>
                    <a:pt x="3" y="207"/>
                    <a:pt x="0" y="285"/>
                    <a:pt x="0" y="364"/>
                  </a:cubicBezTo>
                  <a:cubicBezTo>
                    <a:pt x="0" y="419"/>
                    <a:pt x="0" y="572"/>
                    <a:pt x="61" y="638"/>
                  </a:cubicBezTo>
                  <a:cubicBezTo>
                    <a:pt x="45" y="704"/>
                    <a:pt x="45" y="706"/>
                    <a:pt x="45" y="709"/>
                  </a:cubicBezTo>
                  <a:cubicBezTo>
                    <a:pt x="45" y="717"/>
                    <a:pt x="51" y="725"/>
                    <a:pt x="59" y="725"/>
                  </a:cubicBezTo>
                  <a:cubicBezTo>
                    <a:pt x="70" y="725"/>
                    <a:pt x="72" y="717"/>
                    <a:pt x="76" y="698"/>
                  </a:cubicBezTo>
                  <a:cubicBezTo>
                    <a:pt x="84" y="665"/>
                    <a:pt x="78" y="694"/>
                    <a:pt x="84" y="661"/>
                  </a:cubicBezTo>
                  <a:cubicBezTo>
                    <a:pt x="102" y="671"/>
                    <a:pt x="123" y="678"/>
                    <a:pt x="142" y="678"/>
                  </a:cubicBezTo>
                  <a:cubicBezTo>
                    <a:pt x="221" y="678"/>
                    <a:pt x="252" y="597"/>
                    <a:pt x="264" y="556"/>
                  </a:cubicBezTo>
                  <a:cubicBezTo>
                    <a:pt x="283" y="496"/>
                    <a:pt x="285" y="426"/>
                    <a:pt x="285" y="364"/>
                  </a:cubicBezTo>
                  <a:cubicBezTo>
                    <a:pt x="285" y="300"/>
                    <a:pt x="285" y="159"/>
                    <a:pt x="223" y="89"/>
                  </a:cubicBezTo>
                  <a:close/>
                  <a:moveTo>
                    <a:pt x="70" y="599"/>
                  </a:moveTo>
                  <a:cubicBezTo>
                    <a:pt x="48" y="541"/>
                    <a:pt x="48" y="436"/>
                    <a:pt x="48" y="355"/>
                  </a:cubicBezTo>
                  <a:cubicBezTo>
                    <a:pt x="48" y="285"/>
                    <a:pt x="48" y="227"/>
                    <a:pt x="57" y="173"/>
                  </a:cubicBezTo>
                  <a:cubicBezTo>
                    <a:pt x="70" y="93"/>
                    <a:pt x="111" y="66"/>
                    <a:pt x="143" y="66"/>
                  </a:cubicBezTo>
                  <a:cubicBezTo>
                    <a:pt x="158" y="66"/>
                    <a:pt x="175" y="72"/>
                    <a:pt x="194" y="91"/>
                  </a:cubicBezTo>
                  <a:close/>
                  <a:moveTo>
                    <a:pt x="215" y="124"/>
                  </a:moveTo>
                  <a:cubicBezTo>
                    <a:pt x="237" y="174"/>
                    <a:pt x="237" y="273"/>
                    <a:pt x="237" y="355"/>
                  </a:cubicBezTo>
                  <a:cubicBezTo>
                    <a:pt x="237" y="417"/>
                    <a:pt x="237" y="481"/>
                    <a:pt x="229" y="537"/>
                  </a:cubicBezTo>
                  <a:cubicBezTo>
                    <a:pt x="217" y="626"/>
                    <a:pt x="180" y="659"/>
                    <a:pt x="142" y="659"/>
                  </a:cubicBezTo>
                  <a:cubicBezTo>
                    <a:pt x="126" y="659"/>
                    <a:pt x="108" y="653"/>
                    <a:pt x="92" y="6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10" name="Group 9" descr="20§display§Q_w, Q_{w^-}§svg§600§FALSE" title="TexMaths">
            <a:extLst>
              <a:ext uri="{FF2B5EF4-FFF2-40B4-BE49-F238E27FC236}">
                <a16:creationId xmlns:a16="http://schemas.microsoft.com/office/drawing/2014/main" id="{FD67E05C-2F2B-E34F-89AF-0D821C0280DF}"/>
              </a:ext>
            </a:extLst>
          </p:cNvPr>
          <p:cNvGrpSpPr/>
          <p:nvPr/>
        </p:nvGrpSpPr>
        <p:grpSpPr>
          <a:xfrm>
            <a:off x="1631520" y="1424178"/>
            <a:ext cx="1202760" cy="285480"/>
            <a:chOff x="1631520" y="1192680"/>
            <a:chExt cx="1202760" cy="285480"/>
          </a:xfrm>
        </p:grpSpPr>
        <p:sp>
          <p:nvSpPr>
            <p:cNvPr id="11" name="Freeform 10">
              <a:extLst>
                <a:ext uri="{FF2B5EF4-FFF2-40B4-BE49-F238E27FC236}">
                  <a16:creationId xmlns:a16="http://schemas.microsoft.com/office/drawing/2014/main" id="{60FECB1A-2698-8A40-8E98-A4C0912613FF}"/>
                </a:ext>
              </a:extLst>
            </p:cNvPr>
            <p:cNvSpPr/>
            <p:nvPr/>
          </p:nvSpPr>
          <p:spPr>
            <a:xfrm>
              <a:off x="1631520" y="1200599"/>
              <a:ext cx="1202760" cy="276840"/>
            </a:xfrm>
            <a:custGeom>
              <a:avLst/>
              <a:gdLst/>
              <a:ahLst/>
              <a:cxnLst>
                <a:cxn ang="3cd4">
                  <a:pos x="hc" y="t"/>
                </a:cxn>
                <a:cxn ang="cd2">
                  <a:pos x="l" y="vc"/>
                </a:cxn>
                <a:cxn ang="cd4">
                  <a:pos x="hc" y="b"/>
                </a:cxn>
                <a:cxn ang="0">
                  <a:pos x="r" y="vc"/>
                </a:cxn>
              </a:cxnLst>
              <a:rect l="l" t="t" r="r" b="b"/>
              <a:pathLst>
                <a:path w="3342" h="770">
                  <a:moveTo>
                    <a:pt x="1670" y="770"/>
                  </a:moveTo>
                  <a:lnTo>
                    <a:pt x="0" y="770"/>
                  </a:lnTo>
                  <a:lnTo>
                    <a:pt x="0" y="0"/>
                  </a:lnTo>
                  <a:lnTo>
                    <a:pt x="3342" y="0"/>
                  </a:lnTo>
                  <a:lnTo>
                    <a:pt x="3342" y="770"/>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 name="Freeform 11">
              <a:extLst>
                <a:ext uri="{FF2B5EF4-FFF2-40B4-BE49-F238E27FC236}">
                  <a16:creationId xmlns:a16="http://schemas.microsoft.com/office/drawing/2014/main" id="{90AB97B1-A276-8145-BB34-0805695DAB31}"/>
                </a:ext>
              </a:extLst>
            </p:cNvPr>
            <p:cNvSpPr/>
            <p:nvPr/>
          </p:nvSpPr>
          <p:spPr>
            <a:xfrm>
              <a:off x="1647360" y="1192680"/>
              <a:ext cx="219240" cy="284760"/>
            </a:xfrm>
            <a:custGeom>
              <a:avLst/>
              <a:gdLst/>
              <a:ahLst/>
              <a:cxnLst>
                <a:cxn ang="3cd4">
                  <a:pos x="hc" y="t"/>
                </a:cxn>
                <a:cxn ang="cd2">
                  <a:pos x="l" y="vc"/>
                </a:cxn>
                <a:cxn ang="cd4">
                  <a:pos x="hc" y="b"/>
                </a:cxn>
                <a:cxn ang="0">
                  <a:pos x="r" y="vc"/>
                </a:cxn>
              </a:cxnLst>
              <a:rect l="l" t="t" r="r" b="b"/>
              <a:pathLst>
                <a:path w="610" h="792">
                  <a:moveTo>
                    <a:pt x="342" y="616"/>
                  </a:moveTo>
                  <a:cubicBezTo>
                    <a:pt x="480" y="564"/>
                    <a:pt x="610" y="406"/>
                    <a:pt x="610" y="236"/>
                  </a:cubicBezTo>
                  <a:cubicBezTo>
                    <a:pt x="610" y="96"/>
                    <a:pt x="516" y="0"/>
                    <a:pt x="384" y="0"/>
                  </a:cubicBezTo>
                  <a:cubicBezTo>
                    <a:pt x="194" y="0"/>
                    <a:pt x="0" y="200"/>
                    <a:pt x="0" y="406"/>
                  </a:cubicBezTo>
                  <a:cubicBezTo>
                    <a:pt x="0" y="552"/>
                    <a:pt x="98" y="640"/>
                    <a:pt x="226" y="640"/>
                  </a:cubicBezTo>
                  <a:cubicBezTo>
                    <a:pt x="248" y="640"/>
                    <a:pt x="278" y="636"/>
                    <a:pt x="312" y="628"/>
                  </a:cubicBezTo>
                  <a:cubicBezTo>
                    <a:pt x="308" y="682"/>
                    <a:pt x="308" y="684"/>
                    <a:pt x="308" y="696"/>
                  </a:cubicBezTo>
                  <a:cubicBezTo>
                    <a:pt x="308" y="724"/>
                    <a:pt x="308" y="792"/>
                    <a:pt x="382" y="792"/>
                  </a:cubicBezTo>
                  <a:cubicBezTo>
                    <a:pt x="486" y="792"/>
                    <a:pt x="528" y="630"/>
                    <a:pt x="528" y="622"/>
                  </a:cubicBezTo>
                  <a:cubicBezTo>
                    <a:pt x="528" y="614"/>
                    <a:pt x="522" y="612"/>
                    <a:pt x="520" y="612"/>
                  </a:cubicBezTo>
                  <a:cubicBezTo>
                    <a:pt x="512" y="612"/>
                    <a:pt x="510" y="616"/>
                    <a:pt x="508" y="622"/>
                  </a:cubicBezTo>
                  <a:cubicBezTo>
                    <a:pt x="488" y="684"/>
                    <a:pt x="436" y="706"/>
                    <a:pt x="406" y="706"/>
                  </a:cubicBezTo>
                  <a:cubicBezTo>
                    <a:pt x="364" y="706"/>
                    <a:pt x="352" y="682"/>
                    <a:pt x="342" y="616"/>
                  </a:cubicBezTo>
                  <a:close/>
                  <a:moveTo>
                    <a:pt x="176" y="608"/>
                  </a:moveTo>
                  <a:cubicBezTo>
                    <a:pt x="108" y="582"/>
                    <a:pt x="78" y="512"/>
                    <a:pt x="78" y="434"/>
                  </a:cubicBezTo>
                  <a:cubicBezTo>
                    <a:pt x="78" y="372"/>
                    <a:pt x="100" y="248"/>
                    <a:pt x="168" y="152"/>
                  </a:cubicBezTo>
                  <a:cubicBezTo>
                    <a:pt x="232" y="62"/>
                    <a:pt x="314" y="22"/>
                    <a:pt x="380" y="22"/>
                  </a:cubicBezTo>
                  <a:cubicBezTo>
                    <a:pt x="468" y="22"/>
                    <a:pt x="532" y="90"/>
                    <a:pt x="532" y="208"/>
                  </a:cubicBezTo>
                  <a:cubicBezTo>
                    <a:pt x="532" y="296"/>
                    <a:pt x="486" y="502"/>
                    <a:pt x="338" y="586"/>
                  </a:cubicBezTo>
                  <a:cubicBezTo>
                    <a:pt x="334" y="554"/>
                    <a:pt x="326" y="490"/>
                    <a:pt x="260" y="490"/>
                  </a:cubicBezTo>
                  <a:cubicBezTo>
                    <a:pt x="214" y="490"/>
                    <a:pt x="172" y="534"/>
                    <a:pt x="172" y="580"/>
                  </a:cubicBezTo>
                  <a:cubicBezTo>
                    <a:pt x="172" y="598"/>
                    <a:pt x="176" y="608"/>
                    <a:pt x="176" y="608"/>
                  </a:cubicBezTo>
                  <a:close/>
                  <a:moveTo>
                    <a:pt x="230" y="618"/>
                  </a:moveTo>
                  <a:cubicBezTo>
                    <a:pt x="218" y="618"/>
                    <a:pt x="190" y="618"/>
                    <a:pt x="190" y="580"/>
                  </a:cubicBezTo>
                  <a:cubicBezTo>
                    <a:pt x="190" y="546"/>
                    <a:pt x="224" y="510"/>
                    <a:pt x="260" y="510"/>
                  </a:cubicBezTo>
                  <a:cubicBezTo>
                    <a:pt x="298" y="510"/>
                    <a:pt x="314" y="532"/>
                    <a:pt x="314" y="584"/>
                  </a:cubicBezTo>
                  <a:cubicBezTo>
                    <a:pt x="314" y="598"/>
                    <a:pt x="314" y="598"/>
                    <a:pt x="306" y="602"/>
                  </a:cubicBezTo>
                  <a:cubicBezTo>
                    <a:pt x="282" y="612"/>
                    <a:pt x="256" y="618"/>
                    <a:pt x="230" y="61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 name="Freeform 12">
              <a:extLst>
                <a:ext uri="{FF2B5EF4-FFF2-40B4-BE49-F238E27FC236}">
                  <a16:creationId xmlns:a16="http://schemas.microsoft.com/office/drawing/2014/main" id="{0D467A82-214C-F04E-8E7A-B065BD62A138}"/>
                </a:ext>
              </a:extLst>
            </p:cNvPr>
            <p:cNvSpPr/>
            <p:nvPr/>
          </p:nvSpPr>
          <p:spPr>
            <a:xfrm>
              <a:off x="1890720" y="1365480"/>
              <a:ext cx="162360" cy="100440"/>
            </a:xfrm>
            <a:custGeom>
              <a:avLst/>
              <a:gdLst/>
              <a:ahLst/>
              <a:cxnLst>
                <a:cxn ang="3cd4">
                  <a:pos x="hc" y="t"/>
                </a:cxn>
                <a:cxn ang="cd2">
                  <a:pos x="l" y="vc"/>
                </a:cxn>
                <a:cxn ang="cd4">
                  <a:pos x="hc" y="b"/>
                </a:cxn>
                <a:cxn ang="0">
                  <a:pos x="r" y="vc"/>
                </a:cxn>
              </a:cxnLst>
              <a:rect l="l" t="t" r="r" b="b"/>
              <a:pathLst>
                <a:path w="452" h="280">
                  <a:moveTo>
                    <a:pt x="296" y="76"/>
                  </a:moveTo>
                  <a:cubicBezTo>
                    <a:pt x="300" y="60"/>
                    <a:pt x="308" y="30"/>
                    <a:pt x="308" y="26"/>
                  </a:cubicBezTo>
                  <a:cubicBezTo>
                    <a:pt x="308" y="14"/>
                    <a:pt x="298" y="6"/>
                    <a:pt x="288" y="6"/>
                  </a:cubicBezTo>
                  <a:cubicBezTo>
                    <a:pt x="276" y="6"/>
                    <a:pt x="264" y="14"/>
                    <a:pt x="260" y="24"/>
                  </a:cubicBezTo>
                  <a:cubicBezTo>
                    <a:pt x="258" y="30"/>
                    <a:pt x="252" y="56"/>
                    <a:pt x="248" y="72"/>
                  </a:cubicBezTo>
                  <a:cubicBezTo>
                    <a:pt x="240" y="106"/>
                    <a:pt x="240" y="108"/>
                    <a:pt x="230" y="142"/>
                  </a:cubicBezTo>
                  <a:cubicBezTo>
                    <a:pt x="222" y="176"/>
                    <a:pt x="222" y="182"/>
                    <a:pt x="220" y="200"/>
                  </a:cubicBezTo>
                  <a:cubicBezTo>
                    <a:pt x="224" y="212"/>
                    <a:pt x="218" y="224"/>
                    <a:pt x="204" y="242"/>
                  </a:cubicBezTo>
                  <a:cubicBezTo>
                    <a:pt x="196" y="252"/>
                    <a:pt x="182" y="262"/>
                    <a:pt x="162" y="262"/>
                  </a:cubicBezTo>
                  <a:cubicBezTo>
                    <a:pt x="138" y="262"/>
                    <a:pt x="106" y="254"/>
                    <a:pt x="106" y="206"/>
                  </a:cubicBezTo>
                  <a:cubicBezTo>
                    <a:pt x="106" y="174"/>
                    <a:pt x="124" y="128"/>
                    <a:pt x="136" y="96"/>
                  </a:cubicBezTo>
                  <a:cubicBezTo>
                    <a:pt x="146" y="70"/>
                    <a:pt x="148" y="64"/>
                    <a:pt x="148" y="54"/>
                  </a:cubicBezTo>
                  <a:cubicBezTo>
                    <a:pt x="148" y="24"/>
                    <a:pt x="124" y="0"/>
                    <a:pt x="90" y="0"/>
                  </a:cubicBezTo>
                  <a:cubicBezTo>
                    <a:pt x="28" y="0"/>
                    <a:pt x="0" y="84"/>
                    <a:pt x="0" y="96"/>
                  </a:cubicBezTo>
                  <a:cubicBezTo>
                    <a:pt x="0" y="104"/>
                    <a:pt x="8" y="104"/>
                    <a:pt x="10" y="104"/>
                  </a:cubicBezTo>
                  <a:cubicBezTo>
                    <a:pt x="20" y="104"/>
                    <a:pt x="20" y="100"/>
                    <a:pt x="22" y="94"/>
                  </a:cubicBezTo>
                  <a:cubicBezTo>
                    <a:pt x="38" y="42"/>
                    <a:pt x="64" y="18"/>
                    <a:pt x="88" y="18"/>
                  </a:cubicBezTo>
                  <a:cubicBezTo>
                    <a:pt x="98" y="18"/>
                    <a:pt x="104" y="24"/>
                    <a:pt x="104" y="40"/>
                  </a:cubicBezTo>
                  <a:cubicBezTo>
                    <a:pt x="104" y="54"/>
                    <a:pt x="98" y="68"/>
                    <a:pt x="96" y="76"/>
                  </a:cubicBezTo>
                  <a:cubicBezTo>
                    <a:pt x="60" y="166"/>
                    <a:pt x="60" y="178"/>
                    <a:pt x="60" y="198"/>
                  </a:cubicBezTo>
                  <a:cubicBezTo>
                    <a:pt x="60" y="270"/>
                    <a:pt x="126" y="280"/>
                    <a:pt x="160" y="280"/>
                  </a:cubicBezTo>
                  <a:cubicBezTo>
                    <a:pt x="172" y="280"/>
                    <a:pt x="202" y="280"/>
                    <a:pt x="230" y="238"/>
                  </a:cubicBezTo>
                  <a:cubicBezTo>
                    <a:pt x="244" y="266"/>
                    <a:pt x="278" y="280"/>
                    <a:pt x="316" y="280"/>
                  </a:cubicBezTo>
                  <a:cubicBezTo>
                    <a:pt x="370" y="280"/>
                    <a:pt x="398" y="232"/>
                    <a:pt x="410" y="206"/>
                  </a:cubicBezTo>
                  <a:cubicBezTo>
                    <a:pt x="436" y="154"/>
                    <a:pt x="452" y="78"/>
                    <a:pt x="452" y="48"/>
                  </a:cubicBezTo>
                  <a:cubicBezTo>
                    <a:pt x="452" y="2"/>
                    <a:pt x="426" y="0"/>
                    <a:pt x="422" y="0"/>
                  </a:cubicBezTo>
                  <a:cubicBezTo>
                    <a:pt x="406" y="0"/>
                    <a:pt x="388" y="16"/>
                    <a:pt x="388" y="32"/>
                  </a:cubicBezTo>
                  <a:cubicBezTo>
                    <a:pt x="388" y="44"/>
                    <a:pt x="394" y="48"/>
                    <a:pt x="400" y="52"/>
                  </a:cubicBezTo>
                  <a:cubicBezTo>
                    <a:pt x="414" y="64"/>
                    <a:pt x="422" y="82"/>
                    <a:pt x="422" y="102"/>
                  </a:cubicBezTo>
                  <a:cubicBezTo>
                    <a:pt x="422" y="110"/>
                    <a:pt x="396" y="262"/>
                    <a:pt x="318" y="262"/>
                  </a:cubicBezTo>
                  <a:cubicBezTo>
                    <a:pt x="268" y="262"/>
                    <a:pt x="268" y="218"/>
                    <a:pt x="268" y="208"/>
                  </a:cubicBezTo>
                  <a:cubicBezTo>
                    <a:pt x="268" y="190"/>
                    <a:pt x="270" y="180"/>
                    <a:pt x="278" y="14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 name="Freeform 13">
              <a:extLst>
                <a:ext uri="{FF2B5EF4-FFF2-40B4-BE49-F238E27FC236}">
                  <a16:creationId xmlns:a16="http://schemas.microsoft.com/office/drawing/2014/main" id="{4F699061-96B5-2548-9B32-332470F7ECB8}"/>
                </a:ext>
              </a:extLst>
            </p:cNvPr>
            <p:cNvSpPr/>
            <p:nvPr/>
          </p:nvSpPr>
          <p:spPr>
            <a:xfrm>
              <a:off x="2112480" y="1382760"/>
              <a:ext cx="37080" cy="94680"/>
            </a:xfrm>
            <a:custGeom>
              <a:avLst/>
              <a:gdLst/>
              <a:ahLst/>
              <a:cxnLst>
                <a:cxn ang="3cd4">
                  <a:pos x="hc" y="t"/>
                </a:cxn>
                <a:cxn ang="cd2">
                  <a:pos x="l" y="vc"/>
                </a:cxn>
                <a:cxn ang="cd4">
                  <a:pos x="hc" y="b"/>
                </a:cxn>
                <a:cxn ang="0">
                  <a:pos x="r" y="vc"/>
                </a:cxn>
              </a:cxnLst>
              <a:rect l="l" t="t" r="r" b="b"/>
              <a:pathLst>
                <a:path w="104" h="264">
                  <a:moveTo>
                    <a:pt x="104" y="92"/>
                  </a:moveTo>
                  <a:cubicBezTo>
                    <a:pt x="104" y="34"/>
                    <a:pt x="82" y="0"/>
                    <a:pt x="48" y="0"/>
                  </a:cubicBezTo>
                  <a:cubicBezTo>
                    <a:pt x="18" y="0"/>
                    <a:pt x="0" y="22"/>
                    <a:pt x="0" y="46"/>
                  </a:cubicBezTo>
                  <a:cubicBezTo>
                    <a:pt x="0" y="70"/>
                    <a:pt x="18" y="94"/>
                    <a:pt x="48" y="94"/>
                  </a:cubicBezTo>
                  <a:cubicBezTo>
                    <a:pt x="58" y="94"/>
                    <a:pt x="70" y="90"/>
                    <a:pt x="78" y="82"/>
                  </a:cubicBezTo>
                  <a:cubicBezTo>
                    <a:pt x="82" y="80"/>
                    <a:pt x="82" y="80"/>
                    <a:pt x="84" y="80"/>
                  </a:cubicBezTo>
                  <a:cubicBezTo>
                    <a:pt x="84" y="80"/>
                    <a:pt x="86" y="80"/>
                    <a:pt x="86" y="92"/>
                  </a:cubicBezTo>
                  <a:cubicBezTo>
                    <a:pt x="86" y="158"/>
                    <a:pt x="54" y="212"/>
                    <a:pt x="24" y="240"/>
                  </a:cubicBezTo>
                  <a:cubicBezTo>
                    <a:pt x="14" y="250"/>
                    <a:pt x="14" y="252"/>
                    <a:pt x="14" y="254"/>
                  </a:cubicBezTo>
                  <a:cubicBezTo>
                    <a:pt x="14" y="262"/>
                    <a:pt x="18" y="264"/>
                    <a:pt x="24" y="264"/>
                  </a:cubicBezTo>
                  <a:cubicBezTo>
                    <a:pt x="34" y="264"/>
                    <a:pt x="104" y="196"/>
                    <a:pt x="104" y="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 name="Freeform 14">
              <a:extLst>
                <a:ext uri="{FF2B5EF4-FFF2-40B4-BE49-F238E27FC236}">
                  <a16:creationId xmlns:a16="http://schemas.microsoft.com/office/drawing/2014/main" id="{7D2B756C-44D5-1A4F-9C32-9460EB7D397D}"/>
                </a:ext>
              </a:extLst>
            </p:cNvPr>
            <p:cNvSpPr/>
            <p:nvPr/>
          </p:nvSpPr>
          <p:spPr>
            <a:xfrm>
              <a:off x="2241360" y="1192680"/>
              <a:ext cx="219240" cy="284760"/>
            </a:xfrm>
            <a:custGeom>
              <a:avLst/>
              <a:gdLst/>
              <a:ahLst/>
              <a:cxnLst>
                <a:cxn ang="3cd4">
                  <a:pos x="hc" y="t"/>
                </a:cxn>
                <a:cxn ang="cd2">
                  <a:pos x="l" y="vc"/>
                </a:cxn>
                <a:cxn ang="cd4">
                  <a:pos x="hc" y="b"/>
                </a:cxn>
                <a:cxn ang="0">
                  <a:pos x="r" y="vc"/>
                </a:cxn>
              </a:cxnLst>
              <a:rect l="l" t="t" r="r" b="b"/>
              <a:pathLst>
                <a:path w="610" h="792">
                  <a:moveTo>
                    <a:pt x="342" y="616"/>
                  </a:moveTo>
                  <a:cubicBezTo>
                    <a:pt x="480" y="564"/>
                    <a:pt x="610" y="406"/>
                    <a:pt x="610" y="236"/>
                  </a:cubicBezTo>
                  <a:cubicBezTo>
                    <a:pt x="610" y="96"/>
                    <a:pt x="516" y="0"/>
                    <a:pt x="384" y="0"/>
                  </a:cubicBezTo>
                  <a:cubicBezTo>
                    <a:pt x="194" y="0"/>
                    <a:pt x="0" y="200"/>
                    <a:pt x="0" y="406"/>
                  </a:cubicBezTo>
                  <a:cubicBezTo>
                    <a:pt x="0" y="552"/>
                    <a:pt x="98" y="640"/>
                    <a:pt x="226" y="640"/>
                  </a:cubicBezTo>
                  <a:cubicBezTo>
                    <a:pt x="248" y="640"/>
                    <a:pt x="278" y="636"/>
                    <a:pt x="312" y="628"/>
                  </a:cubicBezTo>
                  <a:cubicBezTo>
                    <a:pt x="308" y="682"/>
                    <a:pt x="308" y="684"/>
                    <a:pt x="308" y="696"/>
                  </a:cubicBezTo>
                  <a:cubicBezTo>
                    <a:pt x="308" y="724"/>
                    <a:pt x="308" y="792"/>
                    <a:pt x="382" y="792"/>
                  </a:cubicBezTo>
                  <a:cubicBezTo>
                    <a:pt x="486" y="792"/>
                    <a:pt x="528" y="630"/>
                    <a:pt x="528" y="622"/>
                  </a:cubicBezTo>
                  <a:cubicBezTo>
                    <a:pt x="528" y="614"/>
                    <a:pt x="522" y="612"/>
                    <a:pt x="520" y="612"/>
                  </a:cubicBezTo>
                  <a:cubicBezTo>
                    <a:pt x="512" y="612"/>
                    <a:pt x="510" y="616"/>
                    <a:pt x="508" y="622"/>
                  </a:cubicBezTo>
                  <a:cubicBezTo>
                    <a:pt x="488" y="684"/>
                    <a:pt x="436" y="706"/>
                    <a:pt x="406" y="706"/>
                  </a:cubicBezTo>
                  <a:cubicBezTo>
                    <a:pt x="364" y="706"/>
                    <a:pt x="352" y="682"/>
                    <a:pt x="342" y="616"/>
                  </a:cubicBezTo>
                  <a:close/>
                  <a:moveTo>
                    <a:pt x="176" y="608"/>
                  </a:moveTo>
                  <a:cubicBezTo>
                    <a:pt x="108" y="582"/>
                    <a:pt x="78" y="512"/>
                    <a:pt x="78" y="434"/>
                  </a:cubicBezTo>
                  <a:cubicBezTo>
                    <a:pt x="78" y="372"/>
                    <a:pt x="100" y="248"/>
                    <a:pt x="168" y="152"/>
                  </a:cubicBezTo>
                  <a:cubicBezTo>
                    <a:pt x="232" y="62"/>
                    <a:pt x="314" y="22"/>
                    <a:pt x="380" y="22"/>
                  </a:cubicBezTo>
                  <a:cubicBezTo>
                    <a:pt x="468" y="22"/>
                    <a:pt x="532" y="90"/>
                    <a:pt x="532" y="208"/>
                  </a:cubicBezTo>
                  <a:cubicBezTo>
                    <a:pt x="532" y="296"/>
                    <a:pt x="486" y="502"/>
                    <a:pt x="338" y="586"/>
                  </a:cubicBezTo>
                  <a:cubicBezTo>
                    <a:pt x="334" y="554"/>
                    <a:pt x="326" y="490"/>
                    <a:pt x="260" y="490"/>
                  </a:cubicBezTo>
                  <a:cubicBezTo>
                    <a:pt x="214" y="490"/>
                    <a:pt x="172" y="534"/>
                    <a:pt x="172" y="580"/>
                  </a:cubicBezTo>
                  <a:cubicBezTo>
                    <a:pt x="172" y="598"/>
                    <a:pt x="176" y="608"/>
                    <a:pt x="176" y="608"/>
                  </a:cubicBezTo>
                  <a:close/>
                  <a:moveTo>
                    <a:pt x="230" y="618"/>
                  </a:moveTo>
                  <a:cubicBezTo>
                    <a:pt x="218" y="618"/>
                    <a:pt x="190" y="618"/>
                    <a:pt x="190" y="580"/>
                  </a:cubicBezTo>
                  <a:cubicBezTo>
                    <a:pt x="190" y="546"/>
                    <a:pt x="224" y="510"/>
                    <a:pt x="260" y="510"/>
                  </a:cubicBezTo>
                  <a:cubicBezTo>
                    <a:pt x="298" y="510"/>
                    <a:pt x="314" y="532"/>
                    <a:pt x="314" y="584"/>
                  </a:cubicBezTo>
                  <a:cubicBezTo>
                    <a:pt x="314" y="598"/>
                    <a:pt x="314" y="598"/>
                    <a:pt x="306" y="602"/>
                  </a:cubicBezTo>
                  <a:cubicBezTo>
                    <a:pt x="282" y="612"/>
                    <a:pt x="256" y="618"/>
                    <a:pt x="230" y="61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 name="Freeform 15">
              <a:extLst>
                <a:ext uri="{FF2B5EF4-FFF2-40B4-BE49-F238E27FC236}">
                  <a16:creationId xmlns:a16="http://schemas.microsoft.com/office/drawing/2014/main" id="{DB8EF0AD-5E11-7F4E-8446-AC5B104DA96D}"/>
                </a:ext>
              </a:extLst>
            </p:cNvPr>
            <p:cNvSpPr/>
            <p:nvPr/>
          </p:nvSpPr>
          <p:spPr>
            <a:xfrm>
              <a:off x="2485440" y="1377720"/>
              <a:ext cx="162360" cy="100440"/>
            </a:xfrm>
            <a:custGeom>
              <a:avLst/>
              <a:gdLst/>
              <a:ahLst/>
              <a:cxnLst>
                <a:cxn ang="3cd4">
                  <a:pos x="hc" y="t"/>
                </a:cxn>
                <a:cxn ang="cd2">
                  <a:pos x="l" y="vc"/>
                </a:cxn>
                <a:cxn ang="cd4">
                  <a:pos x="hc" y="b"/>
                </a:cxn>
                <a:cxn ang="0">
                  <a:pos x="r" y="vc"/>
                </a:cxn>
              </a:cxnLst>
              <a:rect l="l" t="t" r="r" b="b"/>
              <a:pathLst>
                <a:path w="452" h="280">
                  <a:moveTo>
                    <a:pt x="296" y="76"/>
                  </a:moveTo>
                  <a:cubicBezTo>
                    <a:pt x="300" y="60"/>
                    <a:pt x="308" y="30"/>
                    <a:pt x="308" y="26"/>
                  </a:cubicBezTo>
                  <a:cubicBezTo>
                    <a:pt x="308" y="14"/>
                    <a:pt x="298" y="6"/>
                    <a:pt x="288" y="6"/>
                  </a:cubicBezTo>
                  <a:cubicBezTo>
                    <a:pt x="276" y="6"/>
                    <a:pt x="264" y="14"/>
                    <a:pt x="260" y="24"/>
                  </a:cubicBezTo>
                  <a:cubicBezTo>
                    <a:pt x="258" y="30"/>
                    <a:pt x="252" y="56"/>
                    <a:pt x="248" y="72"/>
                  </a:cubicBezTo>
                  <a:cubicBezTo>
                    <a:pt x="240" y="106"/>
                    <a:pt x="240" y="108"/>
                    <a:pt x="230" y="142"/>
                  </a:cubicBezTo>
                  <a:cubicBezTo>
                    <a:pt x="222" y="176"/>
                    <a:pt x="222" y="182"/>
                    <a:pt x="220" y="200"/>
                  </a:cubicBezTo>
                  <a:cubicBezTo>
                    <a:pt x="224" y="212"/>
                    <a:pt x="218" y="224"/>
                    <a:pt x="204" y="242"/>
                  </a:cubicBezTo>
                  <a:cubicBezTo>
                    <a:pt x="196" y="252"/>
                    <a:pt x="182" y="262"/>
                    <a:pt x="162" y="262"/>
                  </a:cubicBezTo>
                  <a:cubicBezTo>
                    <a:pt x="138" y="262"/>
                    <a:pt x="106" y="254"/>
                    <a:pt x="106" y="206"/>
                  </a:cubicBezTo>
                  <a:cubicBezTo>
                    <a:pt x="106" y="174"/>
                    <a:pt x="124" y="128"/>
                    <a:pt x="136" y="96"/>
                  </a:cubicBezTo>
                  <a:cubicBezTo>
                    <a:pt x="146" y="70"/>
                    <a:pt x="148" y="64"/>
                    <a:pt x="148" y="54"/>
                  </a:cubicBezTo>
                  <a:cubicBezTo>
                    <a:pt x="148" y="24"/>
                    <a:pt x="124" y="0"/>
                    <a:pt x="90" y="0"/>
                  </a:cubicBezTo>
                  <a:cubicBezTo>
                    <a:pt x="28" y="0"/>
                    <a:pt x="0" y="84"/>
                    <a:pt x="0" y="96"/>
                  </a:cubicBezTo>
                  <a:cubicBezTo>
                    <a:pt x="0" y="104"/>
                    <a:pt x="8" y="104"/>
                    <a:pt x="10" y="104"/>
                  </a:cubicBezTo>
                  <a:cubicBezTo>
                    <a:pt x="20" y="104"/>
                    <a:pt x="20" y="100"/>
                    <a:pt x="22" y="94"/>
                  </a:cubicBezTo>
                  <a:cubicBezTo>
                    <a:pt x="38" y="42"/>
                    <a:pt x="64" y="18"/>
                    <a:pt x="88" y="18"/>
                  </a:cubicBezTo>
                  <a:cubicBezTo>
                    <a:pt x="98" y="18"/>
                    <a:pt x="104" y="24"/>
                    <a:pt x="104" y="40"/>
                  </a:cubicBezTo>
                  <a:cubicBezTo>
                    <a:pt x="104" y="54"/>
                    <a:pt x="98" y="68"/>
                    <a:pt x="96" y="76"/>
                  </a:cubicBezTo>
                  <a:cubicBezTo>
                    <a:pt x="60" y="166"/>
                    <a:pt x="60" y="178"/>
                    <a:pt x="60" y="198"/>
                  </a:cubicBezTo>
                  <a:cubicBezTo>
                    <a:pt x="60" y="270"/>
                    <a:pt x="126" y="280"/>
                    <a:pt x="160" y="280"/>
                  </a:cubicBezTo>
                  <a:cubicBezTo>
                    <a:pt x="172" y="280"/>
                    <a:pt x="202" y="280"/>
                    <a:pt x="230" y="238"/>
                  </a:cubicBezTo>
                  <a:cubicBezTo>
                    <a:pt x="244" y="266"/>
                    <a:pt x="278" y="280"/>
                    <a:pt x="316" y="280"/>
                  </a:cubicBezTo>
                  <a:cubicBezTo>
                    <a:pt x="370" y="280"/>
                    <a:pt x="398" y="232"/>
                    <a:pt x="410" y="206"/>
                  </a:cubicBezTo>
                  <a:cubicBezTo>
                    <a:pt x="436" y="154"/>
                    <a:pt x="452" y="78"/>
                    <a:pt x="452" y="48"/>
                  </a:cubicBezTo>
                  <a:cubicBezTo>
                    <a:pt x="452" y="2"/>
                    <a:pt x="426" y="0"/>
                    <a:pt x="422" y="0"/>
                  </a:cubicBezTo>
                  <a:cubicBezTo>
                    <a:pt x="406" y="0"/>
                    <a:pt x="388" y="16"/>
                    <a:pt x="388" y="32"/>
                  </a:cubicBezTo>
                  <a:cubicBezTo>
                    <a:pt x="388" y="44"/>
                    <a:pt x="394" y="48"/>
                    <a:pt x="400" y="52"/>
                  </a:cubicBezTo>
                  <a:cubicBezTo>
                    <a:pt x="414" y="64"/>
                    <a:pt x="422" y="82"/>
                    <a:pt x="422" y="102"/>
                  </a:cubicBezTo>
                  <a:cubicBezTo>
                    <a:pt x="422" y="110"/>
                    <a:pt x="396" y="262"/>
                    <a:pt x="318" y="262"/>
                  </a:cubicBezTo>
                  <a:cubicBezTo>
                    <a:pt x="268" y="262"/>
                    <a:pt x="268" y="218"/>
                    <a:pt x="268" y="208"/>
                  </a:cubicBezTo>
                  <a:cubicBezTo>
                    <a:pt x="268" y="190"/>
                    <a:pt x="270" y="180"/>
                    <a:pt x="278" y="14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 name="Freeform 16">
              <a:extLst>
                <a:ext uri="{FF2B5EF4-FFF2-40B4-BE49-F238E27FC236}">
                  <a16:creationId xmlns:a16="http://schemas.microsoft.com/office/drawing/2014/main" id="{1E143AA0-1D38-5B40-B4AC-9440FC6AFD72}"/>
                </a:ext>
              </a:extLst>
            </p:cNvPr>
            <p:cNvSpPr/>
            <p:nvPr/>
          </p:nvSpPr>
          <p:spPr>
            <a:xfrm>
              <a:off x="2688480" y="1368360"/>
              <a:ext cx="121320" cy="9000"/>
            </a:xfrm>
            <a:custGeom>
              <a:avLst/>
              <a:gdLst/>
              <a:ahLst/>
              <a:cxnLst>
                <a:cxn ang="3cd4">
                  <a:pos x="hc" y="t"/>
                </a:cxn>
                <a:cxn ang="cd2">
                  <a:pos x="l" y="vc"/>
                </a:cxn>
                <a:cxn ang="cd4">
                  <a:pos x="hc" y="b"/>
                </a:cxn>
                <a:cxn ang="0">
                  <a:pos x="r" y="vc"/>
                </a:cxn>
              </a:cxnLst>
              <a:rect l="l" t="t" r="r" b="b"/>
              <a:pathLst>
                <a:path w="338" h="26">
                  <a:moveTo>
                    <a:pt x="318" y="26"/>
                  </a:moveTo>
                  <a:cubicBezTo>
                    <a:pt x="326" y="26"/>
                    <a:pt x="338" y="26"/>
                    <a:pt x="338" y="14"/>
                  </a:cubicBezTo>
                  <a:cubicBezTo>
                    <a:pt x="338" y="0"/>
                    <a:pt x="326" y="0"/>
                    <a:pt x="318" y="0"/>
                  </a:cubicBezTo>
                  <a:lnTo>
                    <a:pt x="18" y="0"/>
                  </a:lnTo>
                  <a:cubicBezTo>
                    <a:pt x="12" y="0"/>
                    <a:pt x="0" y="0"/>
                    <a:pt x="0" y="14"/>
                  </a:cubicBezTo>
                  <a:cubicBezTo>
                    <a:pt x="0" y="26"/>
                    <a:pt x="12" y="26"/>
                    <a:pt x="18" y="2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18" name="Group 17" descr="18§display§w \leftarrow w - \alpha \nabla_w L(B;w,w^-)§svg§600§FALSE" title="TexMaths">
            <a:extLst>
              <a:ext uri="{FF2B5EF4-FFF2-40B4-BE49-F238E27FC236}">
                <a16:creationId xmlns:a16="http://schemas.microsoft.com/office/drawing/2014/main" id="{773485E9-4BFD-4F48-9C05-A939EE138130}"/>
              </a:ext>
            </a:extLst>
          </p:cNvPr>
          <p:cNvGrpSpPr/>
          <p:nvPr/>
        </p:nvGrpSpPr>
        <p:grpSpPr>
          <a:xfrm>
            <a:off x="1900080" y="4906428"/>
            <a:ext cx="3322439" cy="312120"/>
            <a:chOff x="1900080" y="4605480"/>
            <a:chExt cx="3322439" cy="312120"/>
          </a:xfrm>
        </p:grpSpPr>
        <p:sp>
          <p:nvSpPr>
            <p:cNvPr id="19" name="Freeform 18">
              <a:extLst>
                <a:ext uri="{FF2B5EF4-FFF2-40B4-BE49-F238E27FC236}">
                  <a16:creationId xmlns:a16="http://schemas.microsoft.com/office/drawing/2014/main" id="{BEB18787-FD75-E944-8EB5-257F97EAFF5F}"/>
                </a:ext>
              </a:extLst>
            </p:cNvPr>
            <p:cNvSpPr/>
            <p:nvPr/>
          </p:nvSpPr>
          <p:spPr>
            <a:xfrm>
              <a:off x="1900080" y="4605480"/>
              <a:ext cx="3322439" cy="311400"/>
            </a:xfrm>
            <a:custGeom>
              <a:avLst/>
              <a:gdLst/>
              <a:ahLst/>
              <a:cxnLst>
                <a:cxn ang="3cd4">
                  <a:pos x="hc" y="t"/>
                </a:cxn>
                <a:cxn ang="cd2">
                  <a:pos x="l" y="vc"/>
                </a:cxn>
                <a:cxn ang="cd4">
                  <a:pos x="hc" y="b"/>
                </a:cxn>
                <a:cxn ang="0">
                  <a:pos x="r" y="vc"/>
                </a:cxn>
              </a:cxnLst>
              <a:rect l="l" t="t" r="r" b="b"/>
              <a:pathLst>
                <a:path w="9230" h="866">
                  <a:moveTo>
                    <a:pt x="4615" y="866"/>
                  </a:moveTo>
                  <a:lnTo>
                    <a:pt x="0" y="866"/>
                  </a:lnTo>
                  <a:lnTo>
                    <a:pt x="0" y="0"/>
                  </a:lnTo>
                  <a:lnTo>
                    <a:pt x="9230" y="0"/>
                  </a:lnTo>
                  <a:lnTo>
                    <a:pt x="9230" y="866"/>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 name="Freeform 19">
              <a:extLst>
                <a:ext uri="{FF2B5EF4-FFF2-40B4-BE49-F238E27FC236}">
                  <a16:creationId xmlns:a16="http://schemas.microsoft.com/office/drawing/2014/main" id="{7B79D9A7-19DB-F641-902A-097A49D9F4A5}"/>
                </a:ext>
              </a:extLst>
            </p:cNvPr>
            <p:cNvSpPr/>
            <p:nvPr/>
          </p:nvSpPr>
          <p:spPr>
            <a:xfrm>
              <a:off x="1908360" y="4720320"/>
              <a:ext cx="189000" cy="129240"/>
            </a:xfrm>
            <a:custGeom>
              <a:avLst/>
              <a:gdLst/>
              <a:ahLst/>
              <a:cxnLst>
                <a:cxn ang="3cd4">
                  <a:pos x="hc" y="t"/>
                </a:cxn>
                <a:cxn ang="cd2">
                  <a:pos x="l" y="vc"/>
                </a:cxn>
                <a:cxn ang="cd4">
                  <a:pos x="hc" y="b"/>
                </a:cxn>
                <a:cxn ang="0">
                  <a:pos x="r" y="vc"/>
                </a:cxn>
              </a:cxnLst>
              <a:rect l="l" t="t" r="r" b="b"/>
              <a:pathLst>
                <a:path w="526" h="360">
                  <a:moveTo>
                    <a:pt x="344" y="81"/>
                  </a:moveTo>
                  <a:cubicBezTo>
                    <a:pt x="347" y="65"/>
                    <a:pt x="355" y="34"/>
                    <a:pt x="355" y="31"/>
                  </a:cubicBezTo>
                  <a:cubicBezTo>
                    <a:pt x="355" y="16"/>
                    <a:pt x="344" y="9"/>
                    <a:pt x="333" y="9"/>
                  </a:cubicBezTo>
                  <a:cubicBezTo>
                    <a:pt x="322" y="9"/>
                    <a:pt x="308" y="14"/>
                    <a:pt x="302" y="31"/>
                  </a:cubicBezTo>
                  <a:cubicBezTo>
                    <a:pt x="301" y="36"/>
                    <a:pt x="263" y="189"/>
                    <a:pt x="257" y="209"/>
                  </a:cubicBezTo>
                  <a:cubicBezTo>
                    <a:pt x="252" y="232"/>
                    <a:pt x="250" y="247"/>
                    <a:pt x="250" y="261"/>
                  </a:cubicBezTo>
                  <a:cubicBezTo>
                    <a:pt x="250" y="270"/>
                    <a:pt x="250" y="272"/>
                    <a:pt x="252" y="276"/>
                  </a:cubicBezTo>
                  <a:cubicBezTo>
                    <a:pt x="234" y="319"/>
                    <a:pt x="209" y="342"/>
                    <a:pt x="178" y="342"/>
                  </a:cubicBezTo>
                  <a:cubicBezTo>
                    <a:pt x="115" y="342"/>
                    <a:pt x="115" y="285"/>
                    <a:pt x="115" y="270"/>
                  </a:cubicBezTo>
                  <a:cubicBezTo>
                    <a:pt x="115" y="245"/>
                    <a:pt x="119" y="214"/>
                    <a:pt x="157" y="115"/>
                  </a:cubicBezTo>
                  <a:cubicBezTo>
                    <a:pt x="166" y="92"/>
                    <a:pt x="169" y="81"/>
                    <a:pt x="169" y="65"/>
                  </a:cubicBezTo>
                  <a:cubicBezTo>
                    <a:pt x="169" y="29"/>
                    <a:pt x="144" y="0"/>
                    <a:pt x="104" y="0"/>
                  </a:cubicBezTo>
                  <a:cubicBezTo>
                    <a:pt x="29" y="0"/>
                    <a:pt x="0" y="115"/>
                    <a:pt x="0" y="122"/>
                  </a:cubicBezTo>
                  <a:cubicBezTo>
                    <a:pt x="0" y="130"/>
                    <a:pt x="7" y="130"/>
                    <a:pt x="9" y="130"/>
                  </a:cubicBezTo>
                  <a:cubicBezTo>
                    <a:pt x="18" y="130"/>
                    <a:pt x="18" y="130"/>
                    <a:pt x="22" y="115"/>
                  </a:cubicBezTo>
                  <a:cubicBezTo>
                    <a:pt x="43" y="41"/>
                    <a:pt x="74" y="18"/>
                    <a:pt x="103" y="18"/>
                  </a:cubicBezTo>
                  <a:cubicBezTo>
                    <a:pt x="110" y="18"/>
                    <a:pt x="122" y="18"/>
                    <a:pt x="122" y="43"/>
                  </a:cubicBezTo>
                  <a:cubicBezTo>
                    <a:pt x="122" y="63"/>
                    <a:pt x="113" y="86"/>
                    <a:pt x="108" y="99"/>
                  </a:cubicBezTo>
                  <a:cubicBezTo>
                    <a:pt x="74" y="193"/>
                    <a:pt x="63" y="231"/>
                    <a:pt x="63" y="259"/>
                  </a:cubicBezTo>
                  <a:cubicBezTo>
                    <a:pt x="63" y="333"/>
                    <a:pt x="117" y="360"/>
                    <a:pt x="176" y="360"/>
                  </a:cubicBezTo>
                  <a:cubicBezTo>
                    <a:pt x="189" y="360"/>
                    <a:pt x="227" y="360"/>
                    <a:pt x="259" y="304"/>
                  </a:cubicBezTo>
                  <a:cubicBezTo>
                    <a:pt x="279" y="355"/>
                    <a:pt x="335" y="360"/>
                    <a:pt x="358" y="360"/>
                  </a:cubicBezTo>
                  <a:cubicBezTo>
                    <a:pt x="418" y="360"/>
                    <a:pt x="452" y="310"/>
                    <a:pt x="473" y="263"/>
                  </a:cubicBezTo>
                  <a:cubicBezTo>
                    <a:pt x="500" y="200"/>
                    <a:pt x="526" y="94"/>
                    <a:pt x="526" y="56"/>
                  </a:cubicBezTo>
                  <a:cubicBezTo>
                    <a:pt x="526" y="13"/>
                    <a:pt x="504" y="0"/>
                    <a:pt x="490" y="0"/>
                  </a:cubicBezTo>
                  <a:cubicBezTo>
                    <a:pt x="470" y="0"/>
                    <a:pt x="450" y="20"/>
                    <a:pt x="450" y="38"/>
                  </a:cubicBezTo>
                  <a:cubicBezTo>
                    <a:pt x="450" y="49"/>
                    <a:pt x="455" y="54"/>
                    <a:pt x="463" y="59"/>
                  </a:cubicBezTo>
                  <a:cubicBezTo>
                    <a:pt x="472" y="68"/>
                    <a:pt x="491" y="88"/>
                    <a:pt x="491" y="128"/>
                  </a:cubicBezTo>
                  <a:cubicBezTo>
                    <a:pt x="491" y="155"/>
                    <a:pt x="468" y="232"/>
                    <a:pt x="448" y="272"/>
                  </a:cubicBezTo>
                  <a:cubicBezTo>
                    <a:pt x="427" y="315"/>
                    <a:pt x="400" y="342"/>
                    <a:pt x="360" y="342"/>
                  </a:cubicBezTo>
                  <a:cubicBezTo>
                    <a:pt x="322" y="342"/>
                    <a:pt x="302" y="319"/>
                    <a:pt x="302" y="274"/>
                  </a:cubicBezTo>
                  <a:cubicBezTo>
                    <a:pt x="302" y="252"/>
                    <a:pt x="308" y="227"/>
                    <a:pt x="310" y="2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 name="Freeform 20">
              <a:extLst>
                <a:ext uri="{FF2B5EF4-FFF2-40B4-BE49-F238E27FC236}">
                  <a16:creationId xmlns:a16="http://schemas.microsoft.com/office/drawing/2014/main" id="{A2816683-E3E9-6D4E-AADA-51D0340B24E8}"/>
                </a:ext>
              </a:extLst>
            </p:cNvPr>
            <p:cNvSpPr/>
            <p:nvPr/>
          </p:nvSpPr>
          <p:spPr>
            <a:xfrm>
              <a:off x="2206079" y="4700880"/>
              <a:ext cx="253080" cy="148680"/>
            </a:xfrm>
            <a:custGeom>
              <a:avLst/>
              <a:gdLst/>
              <a:ahLst/>
              <a:cxnLst>
                <a:cxn ang="3cd4">
                  <a:pos x="hc" y="t"/>
                </a:cxn>
                <a:cxn ang="cd2">
                  <a:pos x="l" y="vc"/>
                </a:cxn>
                <a:cxn ang="cd4">
                  <a:pos x="hc" y="b"/>
                </a:cxn>
                <a:cxn ang="0">
                  <a:pos x="r" y="vc"/>
                </a:cxn>
              </a:cxnLst>
              <a:rect l="l" t="t" r="r" b="b"/>
              <a:pathLst>
                <a:path w="704" h="414">
                  <a:moveTo>
                    <a:pt x="675" y="223"/>
                  </a:moveTo>
                  <a:cubicBezTo>
                    <a:pt x="689" y="223"/>
                    <a:pt x="704" y="223"/>
                    <a:pt x="704" y="207"/>
                  </a:cubicBezTo>
                  <a:cubicBezTo>
                    <a:pt x="704" y="191"/>
                    <a:pt x="689" y="191"/>
                    <a:pt x="675" y="191"/>
                  </a:cubicBezTo>
                  <a:lnTo>
                    <a:pt x="86" y="191"/>
                  </a:lnTo>
                  <a:cubicBezTo>
                    <a:pt x="130" y="158"/>
                    <a:pt x="151" y="126"/>
                    <a:pt x="158" y="115"/>
                  </a:cubicBezTo>
                  <a:cubicBezTo>
                    <a:pt x="193" y="61"/>
                    <a:pt x="200" y="11"/>
                    <a:pt x="200" y="9"/>
                  </a:cubicBezTo>
                  <a:cubicBezTo>
                    <a:pt x="200" y="0"/>
                    <a:pt x="191" y="0"/>
                    <a:pt x="184" y="0"/>
                  </a:cubicBezTo>
                  <a:cubicBezTo>
                    <a:pt x="171" y="0"/>
                    <a:pt x="169" y="2"/>
                    <a:pt x="166" y="16"/>
                  </a:cubicBezTo>
                  <a:cubicBezTo>
                    <a:pt x="148" y="94"/>
                    <a:pt x="101" y="160"/>
                    <a:pt x="13" y="196"/>
                  </a:cubicBezTo>
                  <a:cubicBezTo>
                    <a:pt x="4" y="200"/>
                    <a:pt x="0" y="202"/>
                    <a:pt x="0" y="207"/>
                  </a:cubicBezTo>
                  <a:cubicBezTo>
                    <a:pt x="0" y="212"/>
                    <a:pt x="4" y="214"/>
                    <a:pt x="13" y="218"/>
                  </a:cubicBezTo>
                  <a:cubicBezTo>
                    <a:pt x="94" y="252"/>
                    <a:pt x="148" y="313"/>
                    <a:pt x="167" y="403"/>
                  </a:cubicBezTo>
                  <a:cubicBezTo>
                    <a:pt x="169" y="412"/>
                    <a:pt x="171" y="414"/>
                    <a:pt x="184" y="414"/>
                  </a:cubicBezTo>
                  <a:cubicBezTo>
                    <a:pt x="191" y="414"/>
                    <a:pt x="200" y="414"/>
                    <a:pt x="200" y="405"/>
                  </a:cubicBezTo>
                  <a:cubicBezTo>
                    <a:pt x="200" y="403"/>
                    <a:pt x="193" y="353"/>
                    <a:pt x="160" y="301"/>
                  </a:cubicBezTo>
                  <a:cubicBezTo>
                    <a:pt x="144" y="277"/>
                    <a:pt x="121" y="249"/>
                    <a:pt x="86" y="2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2" name="Freeform 21">
              <a:extLst>
                <a:ext uri="{FF2B5EF4-FFF2-40B4-BE49-F238E27FC236}">
                  <a16:creationId xmlns:a16="http://schemas.microsoft.com/office/drawing/2014/main" id="{C634E8E2-EC60-1444-8C06-800DD5E15356}"/>
                </a:ext>
              </a:extLst>
            </p:cNvPr>
            <p:cNvSpPr/>
            <p:nvPr/>
          </p:nvSpPr>
          <p:spPr>
            <a:xfrm>
              <a:off x="2561039" y="4720320"/>
              <a:ext cx="189000" cy="129240"/>
            </a:xfrm>
            <a:custGeom>
              <a:avLst/>
              <a:gdLst/>
              <a:ahLst/>
              <a:cxnLst>
                <a:cxn ang="3cd4">
                  <a:pos x="hc" y="t"/>
                </a:cxn>
                <a:cxn ang="cd2">
                  <a:pos x="l" y="vc"/>
                </a:cxn>
                <a:cxn ang="cd4">
                  <a:pos x="hc" y="b"/>
                </a:cxn>
                <a:cxn ang="0">
                  <a:pos x="r" y="vc"/>
                </a:cxn>
              </a:cxnLst>
              <a:rect l="l" t="t" r="r" b="b"/>
              <a:pathLst>
                <a:path w="526" h="360">
                  <a:moveTo>
                    <a:pt x="344" y="81"/>
                  </a:moveTo>
                  <a:cubicBezTo>
                    <a:pt x="347" y="65"/>
                    <a:pt x="355" y="34"/>
                    <a:pt x="355" y="31"/>
                  </a:cubicBezTo>
                  <a:cubicBezTo>
                    <a:pt x="355" y="16"/>
                    <a:pt x="344" y="9"/>
                    <a:pt x="333" y="9"/>
                  </a:cubicBezTo>
                  <a:cubicBezTo>
                    <a:pt x="322" y="9"/>
                    <a:pt x="308" y="14"/>
                    <a:pt x="302" y="31"/>
                  </a:cubicBezTo>
                  <a:cubicBezTo>
                    <a:pt x="301" y="36"/>
                    <a:pt x="263" y="189"/>
                    <a:pt x="257" y="209"/>
                  </a:cubicBezTo>
                  <a:cubicBezTo>
                    <a:pt x="252" y="232"/>
                    <a:pt x="250" y="247"/>
                    <a:pt x="250" y="261"/>
                  </a:cubicBezTo>
                  <a:cubicBezTo>
                    <a:pt x="250" y="270"/>
                    <a:pt x="250" y="272"/>
                    <a:pt x="252" y="276"/>
                  </a:cubicBezTo>
                  <a:cubicBezTo>
                    <a:pt x="234" y="319"/>
                    <a:pt x="209" y="342"/>
                    <a:pt x="178" y="342"/>
                  </a:cubicBezTo>
                  <a:cubicBezTo>
                    <a:pt x="115" y="342"/>
                    <a:pt x="115" y="285"/>
                    <a:pt x="115" y="270"/>
                  </a:cubicBezTo>
                  <a:cubicBezTo>
                    <a:pt x="115" y="245"/>
                    <a:pt x="119" y="214"/>
                    <a:pt x="157" y="115"/>
                  </a:cubicBezTo>
                  <a:cubicBezTo>
                    <a:pt x="166" y="92"/>
                    <a:pt x="169" y="81"/>
                    <a:pt x="169" y="65"/>
                  </a:cubicBezTo>
                  <a:cubicBezTo>
                    <a:pt x="169" y="29"/>
                    <a:pt x="144" y="0"/>
                    <a:pt x="104" y="0"/>
                  </a:cubicBezTo>
                  <a:cubicBezTo>
                    <a:pt x="29" y="0"/>
                    <a:pt x="0" y="115"/>
                    <a:pt x="0" y="122"/>
                  </a:cubicBezTo>
                  <a:cubicBezTo>
                    <a:pt x="0" y="130"/>
                    <a:pt x="7" y="130"/>
                    <a:pt x="9" y="130"/>
                  </a:cubicBezTo>
                  <a:cubicBezTo>
                    <a:pt x="18" y="130"/>
                    <a:pt x="18" y="130"/>
                    <a:pt x="22" y="115"/>
                  </a:cubicBezTo>
                  <a:cubicBezTo>
                    <a:pt x="43" y="41"/>
                    <a:pt x="74" y="18"/>
                    <a:pt x="103" y="18"/>
                  </a:cubicBezTo>
                  <a:cubicBezTo>
                    <a:pt x="110" y="18"/>
                    <a:pt x="122" y="18"/>
                    <a:pt x="122" y="43"/>
                  </a:cubicBezTo>
                  <a:cubicBezTo>
                    <a:pt x="122" y="63"/>
                    <a:pt x="113" y="86"/>
                    <a:pt x="108" y="99"/>
                  </a:cubicBezTo>
                  <a:cubicBezTo>
                    <a:pt x="74" y="193"/>
                    <a:pt x="63" y="231"/>
                    <a:pt x="63" y="259"/>
                  </a:cubicBezTo>
                  <a:cubicBezTo>
                    <a:pt x="63" y="333"/>
                    <a:pt x="117" y="360"/>
                    <a:pt x="176" y="360"/>
                  </a:cubicBezTo>
                  <a:cubicBezTo>
                    <a:pt x="189" y="360"/>
                    <a:pt x="227" y="360"/>
                    <a:pt x="259" y="304"/>
                  </a:cubicBezTo>
                  <a:cubicBezTo>
                    <a:pt x="279" y="355"/>
                    <a:pt x="335" y="360"/>
                    <a:pt x="358" y="360"/>
                  </a:cubicBezTo>
                  <a:cubicBezTo>
                    <a:pt x="418" y="360"/>
                    <a:pt x="452" y="310"/>
                    <a:pt x="473" y="263"/>
                  </a:cubicBezTo>
                  <a:cubicBezTo>
                    <a:pt x="500" y="200"/>
                    <a:pt x="526" y="94"/>
                    <a:pt x="526" y="56"/>
                  </a:cubicBezTo>
                  <a:cubicBezTo>
                    <a:pt x="526" y="13"/>
                    <a:pt x="504" y="0"/>
                    <a:pt x="490" y="0"/>
                  </a:cubicBezTo>
                  <a:cubicBezTo>
                    <a:pt x="470" y="0"/>
                    <a:pt x="450" y="20"/>
                    <a:pt x="450" y="38"/>
                  </a:cubicBezTo>
                  <a:cubicBezTo>
                    <a:pt x="450" y="49"/>
                    <a:pt x="455" y="54"/>
                    <a:pt x="463" y="59"/>
                  </a:cubicBezTo>
                  <a:cubicBezTo>
                    <a:pt x="472" y="68"/>
                    <a:pt x="491" y="88"/>
                    <a:pt x="491" y="128"/>
                  </a:cubicBezTo>
                  <a:cubicBezTo>
                    <a:pt x="491" y="155"/>
                    <a:pt x="468" y="232"/>
                    <a:pt x="448" y="272"/>
                  </a:cubicBezTo>
                  <a:cubicBezTo>
                    <a:pt x="427" y="315"/>
                    <a:pt x="400" y="342"/>
                    <a:pt x="360" y="342"/>
                  </a:cubicBezTo>
                  <a:cubicBezTo>
                    <a:pt x="322" y="342"/>
                    <a:pt x="302" y="319"/>
                    <a:pt x="302" y="274"/>
                  </a:cubicBezTo>
                  <a:cubicBezTo>
                    <a:pt x="302" y="252"/>
                    <a:pt x="308" y="227"/>
                    <a:pt x="310" y="2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3" name="Freeform 22">
              <a:extLst>
                <a:ext uri="{FF2B5EF4-FFF2-40B4-BE49-F238E27FC236}">
                  <a16:creationId xmlns:a16="http://schemas.microsoft.com/office/drawing/2014/main" id="{0809ED33-F6A0-CD4E-9092-2A8B34A420D4}"/>
                </a:ext>
              </a:extLst>
            </p:cNvPr>
            <p:cNvSpPr/>
            <p:nvPr/>
          </p:nvSpPr>
          <p:spPr>
            <a:xfrm>
              <a:off x="2850120" y="4768919"/>
              <a:ext cx="173880" cy="11880"/>
            </a:xfrm>
            <a:custGeom>
              <a:avLst/>
              <a:gdLst/>
              <a:ahLst/>
              <a:cxnLst>
                <a:cxn ang="3cd4">
                  <a:pos x="hc" y="t"/>
                </a:cxn>
                <a:cxn ang="cd2">
                  <a:pos x="l" y="vc"/>
                </a:cxn>
                <a:cxn ang="cd4">
                  <a:pos x="hc" y="b"/>
                </a:cxn>
                <a:cxn ang="0">
                  <a:pos x="r" y="vc"/>
                </a:cxn>
              </a:cxnLst>
              <a:rect l="l" t="t" r="r" b="b"/>
              <a:pathLst>
                <a:path w="484" h="34">
                  <a:moveTo>
                    <a:pt x="457" y="34"/>
                  </a:moveTo>
                  <a:cubicBezTo>
                    <a:pt x="470" y="34"/>
                    <a:pt x="484" y="34"/>
                    <a:pt x="484" y="16"/>
                  </a:cubicBezTo>
                  <a:cubicBezTo>
                    <a:pt x="484" y="0"/>
                    <a:pt x="470" y="0"/>
                    <a:pt x="457" y="0"/>
                  </a:cubicBezTo>
                  <a:lnTo>
                    <a:pt x="27" y="0"/>
                  </a:lnTo>
                  <a:cubicBezTo>
                    <a:pt x="14" y="0"/>
                    <a:pt x="0" y="0"/>
                    <a:pt x="0" y="16"/>
                  </a:cubicBezTo>
                  <a:cubicBezTo>
                    <a:pt x="0" y="34"/>
                    <a:pt x="14" y="34"/>
                    <a:pt x="27" y="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4" name="Freeform 23">
              <a:extLst>
                <a:ext uri="{FF2B5EF4-FFF2-40B4-BE49-F238E27FC236}">
                  <a16:creationId xmlns:a16="http://schemas.microsoft.com/office/drawing/2014/main" id="{85697ED4-2752-B143-B3E2-C311C15BC490}"/>
                </a:ext>
              </a:extLst>
            </p:cNvPr>
            <p:cNvSpPr/>
            <p:nvPr/>
          </p:nvSpPr>
          <p:spPr>
            <a:xfrm>
              <a:off x="3122280" y="4720320"/>
              <a:ext cx="159840" cy="129240"/>
            </a:xfrm>
            <a:custGeom>
              <a:avLst/>
              <a:gdLst/>
              <a:ahLst/>
              <a:cxnLst>
                <a:cxn ang="3cd4">
                  <a:pos x="hc" y="t"/>
                </a:cxn>
                <a:cxn ang="cd2">
                  <a:pos x="l" y="vc"/>
                </a:cxn>
                <a:cxn ang="cd4">
                  <a:pos x="hc" y="b"/>
                </a:cxn>
                <a:cxn ang="0">
                  <a:pos x="r" y="vc"/>
                </a:cxn>
              </a:cxnLst>
              <a:rect l="l" t="t" r="r" b="b"/>
              <a:pathLst>
                <a:path w="445" h="360">
                  <a:moveTo>
                    <a:pt x="346" y="164"/>
                  </a:moveTo>
                  <a:cubicBezTo>
                    <a:pt x="346" y="40"/>
                    <a:pt x="272" y="0"/>
                    <a:pt x="214" y="0"/>
                  </a:cubicBezTo>
                  <a:cubicBezTo>
                    <a:pt x="104" y="0"/>
                    <a:pt x="0" y="113"/>
                    <a:pt x="0" y="225"/>
                  </a:cubicBezTo>
                  <a:cubicBezTo>
                    <a:pt x="0" y="299"/>
                    <a:pt x="47" y="360"/>
                    <a:pt x="128" y="360"/>
                  </a:cubicBezTo>
                  <a:cubicBezTo>
                    <a:pt x="178" y="360"/>
                    <a:pt x="236" y="342"/>
                    <a:pt x="297" y="294"/>
                  </a:cubicBezTo>
                  <a:cubicBezTo>
                    <a:pt x="306" y="335"/>
                    <a:pt x="333" y="360"/>
                    <a:pt x="369" y="360"/>
                  </a:cubicBezTo>
                  <a:cubicBezTo>
                    <a:pt x="410" y="360"/>
                    <a:pt x="436" y="317"/>
                    <a:pt x="436" y="304"/>
                  </a:cubicBezTo>
                  <a:cubicBezTo>
                    <a:pt x="436" y="299"/>
                    <a:pt x="430" y="295"/>
                    <a:pt x="425" y="295"/>
                  </a:cubicBezTo>
                  <a:cubicBezTo>
                    <a:pt x="419" y="295"/>
                    <a:pt x="418" y="299"/>
                    <a:pt x="416" y="304"/>
                  </a:cubicBezTo>
                  <a:cubicBezTo>
                    <a:pt x="401" y="342"/>
                    <a:pt x="373" y="342"/>
                    <a:pt x="371" y="342"/>
                  </a:cubicBezTo>
                  <a:cubicBezTo>
                    <a:pt x="346" y="342"/>
                    <a:pt x="346" y="281"/>
                    <a:pt x="346" y="261"/>
                  </a:cubicBezTo>
                  <a:cubicBezTo>
                    <a:pt x="346" y="245"/>
                    <a:pt x="346" y="243"/>
                    <a:pt x="355" y="234"/>
                  </a:cubicBezTo>
                  <a:cubicBezTo>
                    <a:pt x="428" y="140"/>
                    <a:pt x="445" y="47"/>
                    <a:pt x="445" y="47"/>
                  </a:cubicBezTo>
                  <a:cubicBezTo>
                    <a:pt x="445" y="45"/>
                    <a:pt x="445" y="40"/>
                    <a:pt x="436" y="40"/>
                  </a:cubicBezTo>
                  <a:cubicBezTo>
                    <a:pt x="428" y="40"/>
                    <a:pt x="428" y="41"/>
                    <a:pt x="425" y="56"/>
                  </a:cubicBezTo>
                  <a:cubicBezTo>
                    <a:pt x="410" y="106"/>
                    <a:pt x="383" y="166"/>
                    <a:pt x="346" y="212"/>
                  </a:cubicBezTo>
                  <a:close/>
                  <a:moveTo>
                    <a:pt x="293" y="272"/>
                  </a:moveTo>
                  <a:cubicBezTo>
                    <a:pt x="223" y="333"/>
                    <a:pt x="162" y="342"/>
                    <a:pt x="130" y="342"/>
                  </a:cubicBezTo>
                  <a:cubicBezTo>
                    <a:pt x="83" y="342"/>
                    <a:pt x="59" y="306"/>
                    <a:pt x="59" y="256"/>
                  </a:cubicBezTo>
                  <a:cubicBezTo>
                    <a:pt x="59" y="218"/>
                    <a:pt x="79" y="131"/>
                    <a:pt x="104" y="90"/>
                  </a:cubicBezTo>
                  <a:cubicBezTo>
                    <a:pt x="142" y="32"/>
                    <a:pt x="185" y="18"/>
                    <a:pt x="212" y="18"/>
                  </a:cubicBezTo>
                  <a:cubicBezTo>
                    <a:pt x="292" y="18"/>
                    <a:pt x="292" y="122"/>
                    <a:pt x="292" y="184"/>
                  </a:cubicBezTo>
                  <a:cubicBezTo>
                    <a:pt x="292" y="212"/>
                    <a:pt x="292" y="259"/>
                    <a:pt x="293" y="2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5" name="Freeform 24">
              <a:extLst>
                <a:ext uri="{FF2B5EF4-FFF2-40B4-BE49-F238E27FC236}">
                  <a16:creationId xmlns:a16="http://schemas.microsoft.com/office/drawing/2014/main" id="{AB82914B-127A-6741-B38E-22CF983505C4}"/>
                </a:ext>
              </a:extLst>
            </p:cNvPr>
            <p:cNvSpPr/>
            <p:nvPr/>
          </p:nvSpPr>
          <p:spPr>
            <a:xfrm>
              <a:off x="3306239" y="4651560"/>
              <a:ext cx="210240" cy="204480"/>
            </a:xfrm>
            <a:custGeom>
              <a:avLst/>
              <a:gdLst/>
              <a:ahLst/>
              <a:cxnLst>
                <a:cxn ang="3cd4">
                  <a:pos x="hc" y="t"/>
                </a:cxn>
                <a:cxn ang="cd2">
                  <a:pos x="l" y="vc"/>
                </a:cxn>
                <a:cxn ang="cd4">
                  <a:pos x="hc" y="b"/>
                </a:cxn>
                <a:cxn ang="0">
                  <a:pos x="r" y="vc"/>
                </a:cxn>
              </a:cxnLst>
              <a:rect l="l" t="t" r="r" b="b"/>
              <a:pathLst>
                <a:path w="585" h="569">
                  <a:moveTo>
                    <a:pt x="581" y="18"/>
                  </a:moveTo>
                  <a:cubicBezTo>
                    <a:pt x="583" y="14"/>
                    <a:pt x="585" y="9"/>
                    <a:pt x="585" y="7"/>
                  </a:cubicBezTo>
                  <a:cubicBezTo>
                    <a:pt x="585" y="0"/>
                    <a:pt x="585" y="0"/>
                    <a:pt x="567" y="0"/>
                  </a:cubicBezTo>
                  <a:lnTo>
                    <a:pt x="20" y="0"/>
                  </a:lnTo>
                  <a:cubicBezTo>
                    <a:pt x="0" y="0"/>
                    <a:pt x="0" y="0"/>
                    <a:pt x="0" y="7"/>
                  </a:cubicBezTo>
                  <a:cubicBezTo>
                    <a:pt x="0" y="9"/>
                    <a:pt x="2" y="14"/>
                    <a:pt x="4" y="18"/>
                  </a:cubicBezTo>
                  <a:lnTo>
                    <a:pt x="272" y="553"/>
                  </a:lnTo>
                  <a:cubicBezTo>
                    <a:pt x="277" y="564"/>
                    <a:pt x="279" y="569"/>
                    <a:pt x="293" y="569"/>
                  </a:cubicBezTo>
                  <a:cubicBezTo>
                    <a:pt x="306" y="569"/>
                    <a:pt x="308" y="564"/>
                    <a:pt x="315" y="553"/>
                  </a:cubicBezTo>
                  <a:close/>
                  <a:moveTo>
                    <a:pt x="99" y="58"/>
                  </a:moveTo>
                  <a:lnTo>
                    <a:pt x="535" y="58"/>
                  </a:lnTo>
                  <a:lnTo>
                    <a:pt x="317" y="493"/>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6" name="Freeform 25">
              <a:extLst>
                <a:ext uri="{FF2B5EF4-FFF2-40B4-BE49-F238E27FC236}">
                  <a16:creationId xmlns:a16="http://schemas.microsoft.com/office/drawing/2014/main" id="{DCDD729B-32D9-2B47-882B-D739DF79FB53}"/>
                </a:ext>
              </a:extLst>
            </p:cNvPr>
            <p:cNvSpPr/>
            <p:nvPr/>
          </p:nvSpPr>
          <p:spPr>
            <a:xfrm>
              <a:off x="3538800" y="4800600"/>
              <a:ext cx="146160" cy="90360"/>
            </a:xfrm>
            <a:custGeom>
              <a:avLst/>
              <a:gdLst/>
              <a:ahLst/>
              <a:cxnLst>
                <a:cxn ang="3cd4">
                  <a:pos x="hc" y="t"/>
                </a:cxn>
                <a:cxn ang="cd2">
                  <a:pos x="l" y="vc"/>
                </a:cxn>
                <a:cxn ang="cd4">
                  <a:pos x="hc" y="b"/>
                </a:cxn>
                <a:cxn ang="0">
                  <a:pos x="r" y="vc"/>
                </a:cxn>
              </a:cxnLst>
              <a:rect l="l" t="t" r="r" b="b"/>
              <a:pathLst>
                <a:path w="407" h="252">
                  <a:moveTo>
                    <a:pt x="266" y="68"/>
                  </a:moveTo>
                  <a:cubicBezTo>
                    <a:pt x="270" y="54"/>
                    <a:pt x="277" y="27"/>
                    <a:pt x="277" y="23"/>
                  </a:cubicBezTo>
                  <a:cubicBezTo>
                    <a:pt x="277" y="13"/>
                    <a:pt x="268" y="5"/>
                    <a:pt x="259" y="5"/>
                  </a:cubicBezTo>
                  <a:cubicBezTo>
                    <a:pt x="248" y="5"/>
                    <a:pt x="238" y="13"/>
                    <a:pt x="234" y="22"/>
                  </a:cubicBezTo>
                  <a:cubicBezTo>
                    <a:pt x="232" y="27"/>
                    <a:pt x="227" y="50"/>
                    <a:pt x="223" y="65"/>
                  </a:cubicBezTo>
                  <a:cubicBezTo>
                    <a:pt x="216" y="95"/>
                    <a:pt x="216" y="97"/>
                    <a:pt x="207" y="128"/>
                  </a:cubicBezTo>
                  <a:cubicBezTo>
                    <a:pt x="200" y="158"/>
                    <a:pt x="200" y="164"/>
                    <a:pt x="198" y="180"/>
                  </a:cubicBezTo>
                  <a:cubicBezTo>
                    <a:pt x="200" y="191"/>
                    <a:pt x="196" y="202"/>
                    <a:pt x="184" y="218"/>
                  </a:cubicBezTo>
                  <a:cubicBezTo>
                    <a:pt x="176" y="227"/>
                    <a:pt x="164" y="236"/>
                    <a:pt x="146" y="236"/>
                  </a:cubicBezTo>
                  <a:cubicBezTo>
                    <a:pt x="124" y="236"/>
                    <a:pt x="95" y="229"/>
                    <a:pt x="95" y="185"/>
                  </a:cubicBezTo>
                  <a:cubicBezTo>
                    <a:pt x="95" y="157"/>
                    <a:pt x="112" y="115"/>
                    <a:pt x="122" y="86"/>
                  </a:cubicBezTo>
                  <a:cubicBezTo>
                    <a:pt x="131" y="63"/>
                    <a:pt x="133" y="58"/>
                    <a:pt x="133" y="49"/>
                  </a:cubicBezTo>
                  <a:cubicBezTo>
                    <a:pt x="133" y="22"/>
                    <a:pt x="112" y="0"/>
                    <a:pt x="81" y="0"/>
                  </a:cubicBezTo>
                  <a:cubicBezTo>
                    <a:pt x="25" y="0"/>
                    <a:pt x="0" y="76"/>
                    <a:pt x="0" y="86"/>
                  </a:cubicBezTo>
                  <a:cubicBezTo>
                    <a:pt x="0" y="94"/>
                    <a:pt x="7" y="94"/>
                    <a:pt x="9" y="94"/>
                  </a:cubicBezTo>
                  <a:cubicBezTo>
                    <a:pt x="18" y="94"/>
                    <a:pt x="18" y="90"/>
                    <a:pt x="20" y="85"/>
                  </a:cubicBezTo>
                  <a:cubicBezTo>
                    <a:pt x="34" y="38"/>
                    <a:pt x="58" y="16"/>
                    <a:pt x="79" y="16"/>
                  </a:cubicBezTo>
                  <a:cubicBezTo>
                    <a:pt x="88" y="16"/>
                    <a:pt x="94" y="22"/>
                    <a:pt x="94" y="36"/>
                  </a:cubicBezTo>
                  <a:cubicBezTo>
                    <a:pt x="94" y="49"/>
                    <a:pt x="88" y="61"/>
                    <a:pt x="86" y="68"/>
                  </a:cubicBezTo>
                  <a:cubicBezTo>
                    <a:pt x="54" y="149"/>
                    <a:pt x="54" y="160"/>
                    <a:pt x="54" y="178"/>
                  </a:cubicBezTo>
                  <a:cubicBezTo>
                    <a:pt x="54" y="243"/>
                    <a:pt x="113" y="252"/>
                    <a:pt x="144" y="252"/>
                  </a:cubicBezTo>
                  <a:cubicBezTo>
                    <a:pt x="155" y="252"/>
                    <a:pt x="182" y="252"/>
                    <a:pt x="207" y="214"/>
                  </a:cubicBezTo>
                  <a:cubicBezTo>
                    <a:pt x="220" y="240"/>
                    <a:pt x="250" y="252"/>
                    <a:pt x="284" y="252"/>
                  </a:cubicBezTo>
                  <a:cubicBezTo>
                    <a:pt x="333" y="252"/>
                    <a:pt x="358" y="209"/>
                    <a:pt x="369" y="185"/>
                  </a:cubicBezTo>
                  <a:cubicBezTo>
                    <a:pt x="392" y="139"/>
                    <a:pt x="407" y="70"/>
                    <a:pt x="407" y="43"/>
                  </a:cubicBezTo>
                  <a:cubicBezTo>
                    <a:pt x="407" y="2"/>
                    <a:pt x="383" y="0"/>
                    <a:pt x="380" y="0"/>
                  </a:cubicBezTo>
                  <a:cubicBezTo>
                    <a:pt x="365" y="0"/>
                    <a:pt x="349" y="14"/>
                    <a:pt x="349" y="29"/>
                  </a:cubicBezTo>
                  <a:cubicBezTo>
                    <a:pt x="349" y="40"/>
                    <a:pt x="355" y="43"/>
                    <a:pt x="360" y="47"/>
                  </a:cubicBezTo>
                  <a:cubicBezTo>
                    <a:pt x="373" y="58"/>
                    <a:pt x="380" y="74"/>
                    <a:pt x="380" y="92"/>
                  </a:cubicBezTo>
                  <a:cubicBezTo>
                    <a:pt x="380" y="99"/>
                    <a:pt x="356" y="236"/>
                    <a:pt x="286" y="236"/>
                  </a:cubicBezTo>
                  <a:cubicBezTo>
                    <a:pt x="241" y="236"/>
                    <a:pt x="241" y="196"/>
                    <a:pt x="241" y="187"/>
                  </a:cubicBezTo>
                  <a:cubicBezTo>
                    <a:pt x="241" y="171"/>
                    <a:pt x="243" y="162"/>
                    <a:pt x="250" y="13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 name="Freeform 26">
              <a:extLst>
                <a:ext uri="{FF2B5EF4-FFF2-40B4-BE49-F238E27FC236}">
                  <a16:creationId xmlns:a16="http://schemas.microsoft.com/office/drawing/2014/main" id="{3CFE9931-CCC1-CC45-89CF-F4B968101412}"/>
                </a:ext>
              </a:extLst>
            </p:cNvPr>
            <p:cNvSpPr/>
            <p:nvPr/>
          </p:nvSpPr>
          <p:spPr>
            <a:xfrm>
              <a:off x="3724920" y="4651560"/>
              <a:ext cx="172080" cy="194760"/>
            </a:xfrm>
            <a:custGeom>
              <a:avLst/>
              <a:gdLst/>
              <a:ahLst/>
              <a:cxnLst>
                <a:cxn ang="3cd4">
                  <a:pos x="hc" y="t"/>
                </a:cxn>
                <a:cxn ang="cd2">
                  <a:pos x="l" y="vc"/>
                </a:cxn>
                <a:cxn ang="cd4">
                  <a:pos x="hc" y="b"/>
                </a:cxn>
                <a:cxn ang="0">
                  <a:pos x="r" y="vc"/>
                </a:cxn>
              </a:cxnLst>
              <a:rect l="l" t="t" r="r" b="b"/>
              <a:pathLst>
                <a:path w="479" h="542">
                  <a:moveTo>
                    <a:pt x="266" y="61"/>
                  </a:moveTo>
                  <a:cubicBezTo>
                    <a:pt x="274" y="34"/>
                    <a:pt x="275" y="25"/>
                    <a:pt x="349" y="25"/>
                  </a:cubicBezTo>
                  <a:cubicBezTo>
                    <a:pt x="374" y="25"/>
                    <a:pt x="380" y="25"/>
                    <a:pt x="380" y="9"/>
                  </a:cubicBezTo>
                  <a:cubicBezTo>
                    <a:pt x="380" y="0"/>
                    <a:pt x="371" y="0"/>
                    <a:pt x="367" y="0"/>
                  </a:cubicBezTo>
                  <a:cubicBezTo>
                    <a:pt x="342" y="0"/>
                    <a:pt x="275" y="2"/>
                    <a:pt x="250" y="2"/>
                  </a:cubicBezTo>
                  <a:cubicBezTo>
                    <a:pt x="227" y="2"/>
                    <a:pt x="167" y="0"/>
                    <a:pt x="144" y="0"/>
                  </a:cubicBezTo>
                  <a:cubicBezTo>
                    <a:pt x="139" y="0"/>
                    <a:pt x="130" y="0"/>
                    <a:pt x="130" y="16"/>
                  </a:cubicBezTo>
                  <a:cubicBezTo>
                    <a:pt x="130" y="25"/>
                    <a:pt x="137" y="25"/>
                    <a:pt x="151" y="25"/>
                  </a:cubicBezTo>
                  <a:cubicBezTo>
                    <a:pt x="153" y="25"/>
                    <a:pt x="167" y="25"/>
                    <a:pt x="182" y="27"/>
                  </a:cubicBezTo>
                  <a:cubicBezTo>
                    <a:pt x="196" y="27"/>
                    <a:pt x="203" y="29"/>
                    <a:pt x="203" y="40"/>
                  </a:cubicBezTo>
                  <a:cubicBezTo>
                    <a:pt x="203" y="41"/>
                    <a:pt x="202" y="45"/>
                    <a:pt x="200" y="54"/>
                  </a:cubicBezTo>
                  <a:lnTo>
                    <a:pt x="94" y="481"/>
                  </a:lnTo>
                  <a:cubicBezTo>
                    <a:pt x="86" y="511"/>
                    <a:pt x="85" y="517"/>
                    <a:pt x="22" y="517"/>
                  </a:cubicBezTo>
                  <a:cubicBezTo>
                    <a:pt x="7" y="517"/>
                    <a:pt x="0" y="517"/>
                    <a:pt x="0" y="533"/>
                  </a:cubicBezTo>
                  <a:cubicBezTo>
                    <a:pt x="0" y="542"/>
                    <a:pt x="7" y="542"/>
                    <a:pt x="22" y="542"/>
                  </a:cubicBezTo>
                  <a:lnTo>
                    <a:pt x="389" y="542"/>
                  </a:lnTo>
                  <a:cubicBezTo>
                    <a:pt x="409" y="542"/>
                    <a:pt x="409" y="542"/>
                    <a:pt x="414" y="529"/>
                  </a:cubicBezTo>
                  <a:lnTo>
                    <a:pt x="477" y="357"/>
                  </a:lnTo>
                  <a:cubicBezTo>
                    <a:pt x="479" y="349"/>
                    <a:pt x="479" y="348"/>
                    <a:pt x="479" y="346"/>
                  </a:cubicBezTo>
                  <a:cubicBezTo>
                    <a:pt x="479" y="342"/>
                    <a:pt x="477" y="337"/>
                    <a:pt x="470" y="337"/>
                  </a:cubicBezTo>
                  <a:cubicBezTo>
                    <a:pt x="463" y="337"/>
                    <a:pt x="463" y="342"/>
                    <a:pt x="457" y="355"/>
                  </a:cubicBezTo>
                  <a:cubicBezTo>
                    <a:pt x="430" y="427"/>
                    <a:pt x="394" y="517"/>
                    <a:pt x="257" y="517"/>
                  </a:cubicBezTo>
                  <a:lnTo>
                    <a:pt x="182" y="517"/>
                  </a:lnTo>
                  <a:cubicBezTo>
                    <a:pt x="171" y="517"/>
                    <a:pt x="169" y="517"/>
                    <a:pt x="166" y="517"/>
                  </a:cubicBezTo>
                  <a:cubicBezTo>
                    <a:pt x="157" y="517"/>
                    <a:pt x="155" y="515"/>
                    <a:pt x="155" y="510"/>
                  </a:cubicBezTo>
                  <a:cubicBezTo>
                    <a:pt x="155" y="506"/>
                    <a:pt x="155" y="504"/>
                    <a:pt x="158" y="49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8" name="Freeform 27">
              <a:extLst>
                <a:ext uri="{FF2B5EF4-FFF2-40B4-BE49-F238E27FC236}">
                  <a16:creationId xmlns:a16="http://schemas.microsoft.com/office/drawing/2014/main" id="{B631A07E-06D1-8845-A2D6-D2966B10B942}"/>
                </a:ext>
              </a:extLst>
            </p:cNvPr>
            <p:cNvSpPr/>
            <p:nvPr/>
          </p:nvSpPr>
          <p:spPr>
            <a:xfrm>
              <a:off x="3934800" y="4632840"/>
              <a:ext cx="66240" cy="284760"/>
            </a:xfrm>
            <a:custGeom>
              <a:avLst/>
              <a:gdLst/>
              <a:ahLst/>
              <a:cxnLst>
                <a:cxn ang="3cd4">
                  <a:pos x="hc" y="t"/>
                </a:cxn>
                <a:cxn ang="cd2">
                  <a:pos x="l" y="vc"/>
                </a:cxn>
                <a:cxn ang="cd4">
                  <a:pos x="hc" y="b"/>
                </a:cxn>
                <a:cxn ang="0">
                  <a:pos x="r" y="vc"/>
                </a:cxn>
              </a:cxnLst>
              <a:rect l="l" t="t" r="r" b="b"/>
              <a:pathLst>
                <a:path w="185" h="792">
                  <a:moveTo>
                    <a:pt x="185" y="785"/>
                  </a:moveTo>
                  <a:cubicBezTo>
                    <a:pt x="185" y="783"/>
                    <a:pt x="185" y="782"/>
                    <a:pt x="171" y="767"/>
                  </a:cubicBezTo>
                  <a:cubicBezTo>
                    <a:pt x="72" y="668"/>
                    <a:pt x="47" y="519"/>
                    <a:pt x="47" y="396"/>
                  </a:cubicBezTo>
                  <a:cubicBezTo>
                    <a:pt x="47" y="259"/>
                    <a:pt x="77" y="121"/>
                    <a:pt x="175" y="22"/>
                  </a:cubicBezTo>
                  <a:cubicBezTo>
                    <a:pt x="185" y="13"/>
                    <a:pt x="185" y="11"/>
                    <a:pt x="185" y="7"/>
                  </a:cubicBezTo>
                  <a:cubicBezTo>
                    <a:pt x="185" y="2"/>
                    <a:pt x="182" y="0"/>
                    <a:pt x="176" y="0"/>
                  </a:cubicBezTo>
                  <a:cubicBezTo>
                    <a:pt x="169" y="0"/>
                    <a:pt x="97" y="54"/>
                    <a:pt x="50" y="155"/>
                  </a:cubicBezTo>
                  <a:cubicBezTo>
                    <a:pt x="9" y="241"/>
                    <a:pt x="0" y="330"/>
                    <a:pt x="0" y="396"/>
                  </a:cubicBezTo>
                  <a:cubicBezTo>
                    <a:pt x="0" y="459"/>
                    <a:pt x="9" y="555"/>
                    <a:pt x="52" y="645"/>
                  </a:cubicBezTo>
                  <a:cubicBezTo>
                    <a:pt x="101" y="742"/>
                    <a:pt x="169" y="792"/>
                    <a:pt x="176" y="792"/>
                  </a:cubicBezTo>
                  <a:cubicBezTo>
                    <a:pt x="182" y="792"/>
                    <a:pt x="185" y="791"/>
                    <a:pt x="185" y="78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9" name="Freeform 28">
              <a:extLst>
                <a:ext uri="{FF2B5EF4-FFF2-40B4-BE49-F238E27FC236}">
                  <a16:creationId xmlns:a16="http://schemas.microsoft.com/office/drawing/2014/main" id="{670C0D82-A7FB-574F-BE3C-030AB05FB85C}"/>
                </a:ext>
              </a:extLst>
            </p:cNvPr>
            <p:cNvSpPr/>
            <p:nvPr/>
          </p:nvSpPr>
          <p:spPr>
            <a:xfrm>
              <a:off x="4028759" y="4651560"/>
              <a:ext cx="203760" cy="194760"/>
            </a:xfrm>
            <a:custGeom>
              <a:avLst/>
              <a:gdLst/>
              <a:ahLst/>
              <a:cxnLst>
                <a:cxn ang="3cd4">
                  <a:pos x="hc" y="t"/>
                </a:cxn>
                <a:cxn ang="cd2">
                  <a:pos x="l" y="vc"/>
                </a:cxn>
                <a:cxn ang="cd4">
                  <a:pos x="hc" y="b"/>
                </a:cxn>
                <a:cxn ang="0">
                  <a:pos x="r" y="vc"/>
                </a:cxn>
              </a:cxnLst>
              <a:rect l="l" t="t" r="r" b="b"/>
              <a:pathLst>
                <a:path w="567" h="542">
                  <a:moveTo>
                    <a:pt x="94" y="481"/>
                  </a:moveTo>
                  <a:cubicBezTo>
                    <a:pt x="86" y="511"/>
                    <a:pt x="85" y="517"/>
                    <a:pt x="22" y="517"/>
                  </a:cubicBezTo>
                  <a:cubicBezTo>
                    <a:pt x="7" y="517"/>
                    <a:pt x="0" y="517"/>
                    <a:pt x="0" y="533"/>
                  </a:cubicBezTo>
                  <a:cubicBezTo>
                    <a:pt x="0" y="542"/>
                    <a:pt x="7" y="542"/>
                    <a:pt x="22" y="542"/>
                  </a:cubicBezTo>
                  <a:lnTo>
                    <a:pt x="304" y="542"/>
                  </a:lnTo>
                  <a:cubicBezTo>
                    <a:pt x="430" y="542"/>
                    <a:pt x="524" y="448"/>
                    <a:pt x="524" y="371"/>
                  </a:cubicBezTo>
                  <a:cubicBezTo>
                    <a:pt x="524" y="313"/>
                    <a:pt x="477" y="268"/>
                    <a:pt x="401" y="259"/>
                  </a:cubicBezTo>
                  <a:cubicBezTo>
                    <a:pt x="482" y="243"/>
                    <a:pt x="567" y="185"/>
                    <a:pt x="567" y="110"/>
                  </a:cubicBezTo>
                  <a:cubicBezTo>
                    <a:pt x="567" y="50"/>
                    <a:pt x="515" y="0"/>
                    <a:pt x="419" y="0"/>
                  </a:cubicBezTo>
                  <a:lnTo>
                    <a:pt x="153" y="0"/>
                  </a:lnTo>
                  <a:cubicBezTo>
                    <a:pt x="137" y="0"/>
                    <a:pt x="130" y="0"/>
                    <a:pt x="130" y="16"/>
                  </a:cubicBezTo>
                  <a:cubicBezTo>
                    <a:pt x="130" y="25"/>
                    <a:pt x="137" y="25"/>
                    <a:pt x="151" y="25"/>
                  </a:cubicBezTo>
                  <a:cubicBezTo>
                    <a:pt x="153" y="25"/>
                    <a:pt x="167" y="25"/>
                    <a:pt x="182" y="27"/>
                  </a:cubicBezTo>
                  <a:cubicBezTo>
                    <a:pt x="196" y="27"/>
                    <a:pt x="203" y="29"/>
                    <a:pt x="203" y="40"/>
                  </a:cubicBezTo>
                  <a:cubicBezTo>
                    <a:pt x="203" y="41"/>
                    <a:pt x="202" y="45"/>
                    <a:pt x="200" y="54"/>
                  </a:cubicBezTo>
                  <a:close/>
                  <a:moveTo>
                    <a:pt x="214" y="252"/>
                  </a:moveTo>
                  <a:lnTo>
                    <a:pt x="263" y="54"/>
                  </a:lnTo>
                  <a:cubicBezTo>
                    <a:pt x="270" y="27"/>
                    <a:pt x="272" y="25"/>
                    <a:pt x="306" y="25"/>
                  </a:cubicBezTo>
                  <a:lnTo>
                    <a:pt x="409" y="25"/>
                  </a:lnTo>
                  <a:cubicBezTo>
                    <a:pt x="477" y="25"/>
                    <a:pt x="495" y="72"/>
                    <a:pt x="495" y="106"/>
                  </a:cubicBezTo>
                  <a:cubicBezTo>
                    <a:pt x="495" y="176"/>
                    <a:pt x="427" y="252"/>
                    <a:pt x="329" y="252"/>
                  </a:cubicBezTo>
                  <a:close/>
                  <a:moveTo>
                    <a:pt x="178" y="517"/>
                  </a:moveTo>
                  <a:cubicBezTo>
                    <a:pt x="167" y="517"/>
                    <a:pt x="166" y="517"/>
                    <a:pt x="160" y="517"/>
                  </a:cubicBezTo>
                  <a:cubicBezTo>
                    <a:pt x="153" y="517"/>
                    <a:pt x="149" y="515"/>
                    <a:pt x="149" y="510"/>
                  </a:cubicBezTo>
                  <a:cubicBezTo>
                    <a:pt x="149" y="506"/>
                    <a:pt x="149" y="504"/>
                    <a:pt x="155" y="490"/>
                  </a:cubicBezTo>
                  <a:lnTo>
                    <a:pt x="209" y="268"/>
                  </a:lnTo>
                  <a:lnTo>
                    <a:pt x="358" y="268"/>
                  </a:lnTo>
                  <a:cubicBezTo>
                    <a:pt x="436" y="268"/>
                    <a:pt x="450" y="328"/>
                    <a:pt x="450" y="362"/>
                  </a:cubicBezTo>
                  <a:cubicBezTo>
                    <a:pt x="450" y="441"/>
                    <a:pt x="380" y="517"/>
                    <a:pt x="286" y="51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0" name="Freeform 29">
              <a:extLst>
                <a:ext uri="{FF2B5EF4-FFF2-40B4-BE49-F238E27FC236}">
                  <a16:creationId xmlns:a16="http://schemas.microsoft.com/office/drawing/2014/main" id="{6EF19E42-9933-7A48-8653-7F10E2DF0960}"/>
                </a:ext>
              </a:extLst>
            </p:cNvPr>
            <p:cNvSpPr/>
            <p:nvPr/>
          </p:nvSpPr>
          <p:spPr>
            <a:xfrm>
              <a:off x="4270320" y="4723559"/>
              <a:ext cx="31320" cy="177840"/>
            </a:xfrm>
            <a:custGeom>
              <a:avLst/>
              <a:gdLst/>
              <a:ahLst/>
              <a:cxnLst>
                <a:cxn ang="3cd4">
                  <a:pos x="hc" y="t"/>
                </a:cxn>
                <a:cxn ang="cd2">
                  <a:pos x="l" y="vc"/>
                </a:cxn>
                <a:cxn ang="cd4">
                  <a:pos x="hc" y="b"/>
                </a:cxn>
                <a:cxn ang="0">
                  <a:pos x="r" y="vc"/>
                </a:cxn>
              </a:cxnLst>
              <a:rect l="l" t="t" r="r" b="b"/>
              <a:pathLst>
                <a:path w="88" h="495">
                  <a:moveTo>
                    <a:pt x="86" y="41"/>
                  </a:moveTo>
                  <a:cubicBezTo>
                    <a:pt x="86" y="20"/>
                    <a:pt x="67" y="0"/>
                    <a:pt x="43" y="0"/>
                  </a:cubicBezTo>
                  <a:cubicBezTo>
                    <a:pt x="20" y="0"/>
                    <a:pt x="0" y="20"/>
                    <a:pt x="0" y="41"/>
                  </a:cubicBezTo>
                  <a:cubicBezTo>
                    <a:pt x="0" y="65"/>
                    <a:pt x="20" y="85"/>
                    <a:pt x="43" y="85"/>
                  </a:cubicBezTo>
                  <a:cubicBezTo>
                    <a:pt x="67" y="85"/>
                    <a:pt x="86" y="65"/>
                    <a:pt x="86" y="41"/>
                  </a:cubicBezTo>
                  <a:close/>
                  <a:moveTo>
                    <a:pt x="70" y="333"/>
                  </a:moveTo>
                  <a:cubicBezTo>
                    <a:pt x="70" y="357"/>
                    <a:pt x="70" y="418"/>
                    <a:pt x="18" y="477"/>
                  </a:cubicBezTo>
                  <a:cubicBezTo>
                    <a:pt x="13" y="483"/>
                    <a:pt x="13" y="484"/>
                    <a:pt x="13" y="486"/>
                  </a:cubicBezTo>
                  <a:cubicBezTo>
                    <a:pt x="13" y="492"/>
                    <a:pt x="16" y="495"/>
                    <a:pt x="22" y="495"/>
                  </a:cubicBezTo>
                  <a:cubicBezTo>
                    <a:pt x="31" y="495"/>
                    <a:pt x="88" y="432"/>
                    <a:pt x="88" y="340"/>
                  </a:cubicBezTo>
                  <a:cubicBezTo>
                    <a:pt x="88" y="317"/>
                    <a:pt x="86" y="258"/>
                    <a:pt x="43" y="258"/>
                  </a:cubicBezTo>
                  <a:cubicBezTo>
                    <a:pt x="14" y="258"/>
                    <a:pt x="0" y="279"/>
                    <a:pt x="0" y="301"/>
                  </a:cubicBezTo>
                  <a:cubicBezTo>
                    <a:pt x="0" y="321"/>
                    <a:pt x="14" y="342"/>
                    <a:pt x="43" y="342"/>
                  </a:cubicBezTo>
                  <a:cubicBezTo>
                    <a:pt x="47" y="342"/>
                    <a:pt x="49" y="342"/>
                    <a:pt x="49" y="342"/>
                  </a:cubicBezTo>
                  <a:cubicBezTo>
                    <a:pt x="56" y="340"/>
                    <a:pt x="63" y="339"/>
                    <a:pt x="70" y="33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1" name="Freeform 30">
              <a:extLst>
                <a:ext uri="{FF2B5EF4-FFF2-40B4-BE49-F238E27FC236}">
                  <a16:creationId xmlns:a16="http://schemas.microsoft.com/office/drawing/2014/main" id="{78080256-20CF-B749-A6BE-09CCD322483F}"/>
                </a:ext>
              </a:extLst>
            </p:cNvPr>
            <p:cNvSpPr/>
            <p:nvPr/>
          </p:nvSpPr>
          <p:spPr>
            <a:xfrm>
              <a:off x="4380480" y="4720320"/>
              <a:ext cx="189000" cy="129240"/>
            </a:xfrm>
            <a:custGeom>
              <a:avLst/>
              <a:gdLst/>
              <a:ahLst/>
              <a:cxnLst>
                <a:cxn ang="3cd4">
                  <a:pos x="hc" y="t"/>
                </a:cxn>
                <a:cxn ang="cd2">
                  <a:pos x="l" y="vc"/>
                </a:cxn>
                <a:cxn ang="cd4">
                  <a:pos x="hc" y="b"/>
                </a:cxn>
                <a:cxn ang="0">
                  <a:pos x="r" y="vc"/>
                </a:cxn>
              </a:cxnLst>
              <a:rect l="l" t="t" r="r" b="b"/>
              <a:pathLst>
                <a:path w="526" h="360">
                  <a:moveTo>
                    <a:pt x="344" y="81"/>
                  </a:moveTo>
                  <a:cubicBezTo>
                    <a:pt x="347" y="65"/>
                    <a:pt x="355" y="34"/>
                    <a:pt x="355" y="31"/>
                  </a:cubicBezTo>
                  <a:cubicBezTo>
                    <a:pt x="355" y="16"/>
                    <a:pt x="344" y="9"/>
                    <a:pt x="333" y="9"/>
                  </a:cubicBezTo>
                  <a:cubicBezTo>
                    <a:pt x="322" y="9"/>
                    <a:pt x="308" y="14"/>
                    <a:pt x="302" y="31"/>
                  </a:cubicBezTo>
                  <a:cubicBezTo>
                    <a:pt x="301" y="36"/>
                    <a:pt x="263" y="189"/>
                    <a:pt x="257" y="209"/>
                  </a:cubicBezTo>
                  <a:cubicBezTo>
                    <a:pt x="252" y="232"/>
                    <a:pt x="250" y="247"/>
                    <a:pt x="250" y="261"/>
                  </a:cubicBezTo>
                  <a:cubicBezTo>
                    <a:pt x="250" y="270"/>
                    <a:pt x="250" y="272"/>
                    <a:pt x="252" y="276"/>
                  </a:cubicBezTo>
                  <a:cubicBezTo>
                    <a:pt x="234" y="319"/>
                    <a:pt x="209" y="342"/>
                    <a:pt x="178" y="342"/>
                  </a:cubicBezTo>
                  <a:cubicBezTo>
                    <a:pt x="115" y="342"/>
                    <a:pt x="115" y="285"/>
                    <a:pt x="115" y="270"/>
                  </a:cubicBezTo>
                  <a:cubicBezTo>
                    <a:pt x="115" y="245"/>
                    <a:pt x="119" y="214"/>
                    <a:pt x="157" y="115"/>
                  </a:cubicBezTo>
                  <a:cubicBezTo>
                    <a:pt x="166" y="92"/>
                    <a:pt x="169" y="81"/>
                    <a:pt x="169" y="65"/>
                  </a:cubicBezTo>
                  <a:cubicBezTo>
                    <a:pt x="169" y="29"/>
                    <a:pt x="144" y="0"/>
                    <a:pt x="104" y="0"/>
                  </a:cubicBezTo>
                  <a:cubicBezTo>
                    <a:pt x="29" y="0"/>
                    <a:pt x="0" y="115"/>
                    <a:pt x="0" y="122"/>
                  </a:cubicBezTo>
                  <a:cubicBezTo>
                    <a:pt x="0" y="130"/>
                    <a:pt x="7" y="130"/>
                    <a:pt x="9" y="130"/>
                  </a:cubicBezTo>
                  <a:cubicBezTo>
                    <a:pt x="18" y="130"/>
                    <a:pt x="18" y="130"/>
                    <a:pt x="22" y="115"/>
                  </a:cubicBezTo>
                  <a:cubicBezTo>
                    <a:pt x="43" y="41"/>
                    <a:pt x="74" y="18"/>
                    <a:pt x="103" y="18"/>
                  </a:cubicBezTo>
                  <a:cubicBezTo>
                    <a:pt x="110" y="18"/>
                    <a:pt x="122" y="18"/>
                    <a:pt x="122" y="43"/>
                  </a:cubicBezTo>
                  <a:cubicBezTo>
                    <a:pt x="122" y="63"/>
                    <a:pt x="113" y="86"/>
                    <a:pt x="108" y="99"/>
                  </a:cubicBezTo>
                  <a:cubicBezTo>
                    <a:pt x="74" y="193"/>
                    <a:pt x="63" y="231"/>
                    <a:pt x="63" y="259"/>
                  </a:cubicBezTo>
                  <a:cubicBezTo>
                    <a:pt x="63" y="333"/>
                    <a:pt x="117" y="360"/>
                    <a:pt x="176" y="360"/>
                  </a:cubicBezTo>
                  <a:cubicBezTo>
                    <a:pt x="189" y="360"/>
                    <a:pt x="227" y="360"/>
                    <a:pt x="259" y="304"/>
                  </a:cubicBezTo>
                  <a:cubicBezTo>
                    <a:pt x="279" y="355"/>
                    <a:pt x="335" y="360"/>
                    <a:pt x="358" y="360"/>
                  </a:cubicBezTo>
                  <a:cubicBezTo>
                    <a:pt x="418" y="360"/>
                    <a:pt x="452" y="310"/>
                    <a:pt x="473" y="263"/>
                  </a:cubicBezTo>
                  <a:cubicBezTo>
                    <a:pt x="500" y="200"/>
                    <a:pt x="526" y="94"/>
                    <a:pt x="526" y="56"/>
                  </a:cubicBezTo>
                  <a:cubicBezTo>
                    <a:pt x="526" y="13"/>
                    <a:pt x="504" y="0"/>
                    <a:pt x="490" y="0"/>
                  </a:cubicBezTo>
                  <a:cubicBezTo>
                    <a:pt x="470" y="0"/>
                    <a:pt x="450" y="20"/>
                    <a:pt x="450" y="38"/>
                  </a:cubicBezTo>
                  <a:cubicBezTo>
                    <a:pt x="450" y="49"/>
                    <a:pt x="455" y="54"/>
                    <a:pt x="463" y="59"/>
                  </a:cubicBezTo>
                  <a:cubicBezTo>
                    <a:pt x="472" y="68"/>
                    <a:pt x="491" y="88"/>
                    <a:pt x="491" y="128"/>
                  </a:cubicBezTo>
                  <a:cubicBezTo>
                    <a:pt x="491" y="155"/>
                    <a:pt x="468" y="232"/>
                    <a:pt x="448" y="272"/>
                  </a:cubicBezTo>
                  <a:cubicBezTo>
                    <a:pt x="427" y="315"/>
                    <a:pt x="400" y="342"/>
                    <a:pt x="360" y="342"/>
                  </a:cubicBezTo>
                  <a:cubicBezTo>
                    <a:pt x="322" y="342"/>
                    <a:pt x="302" y="319"/>
                    <a:pt x="302" y="274"/>
                  </a:cubicBezTo>
                  <a:cubicBezTo>
                    <a:pt x="302" y="252"/>
                    <a:pt x="308" y="227"/>
                    <a:pt x="310" y="2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2" name="Freeform 31">
              <a:extLst>
                <a:ext uri="{FF2B5EF4-FFF2-40B4-BE49-F238E27FC236}">
                  <a16:creationId xmlns:a16="http://schemas.microsoft.com/office/drawing/2014/main" id="{F16B8332-03AE-C04D-A50D-495690FA93FF}"/>
                </a:ext>
              </a:extLst>
            </p:cNvPr>
            <p:cNvSpPr/>
            <p:nvPr/>
          </p:nvSpPr>
          <p:spPr>
            <a:xfrm>
              <a:off x="4607279" y="4815360"/>
              <a:ext cx="33480" cy="85320"/>
            </a:xfrm>
            <a:custGeom>
              <a:avLst/>
              <a:gdLst/>
              <a:ahLst/>
              <a:cxnLst>
                <a:cxn ang="3cd4">
                  <a:pos x="hc" y="t"/>
                </a:cxn>
                <a:cxn ang="cd2">
                  <a:pos x="l" y="vc"/>
                </a:cxn>
                <a:cxn ang="cd4">
                  <a:pos x="hc" y="b"/>
                </a:cxn>
                <a:cxn ang="0">
                  <a:pos x="r" y="vc"/>
                </a:cxn>
              </a:cxnLst>
              <a:rect l="l" t="t" r="r" b="b"/>
              <a:pathLst>
                <a:path w="94" h="238">
                  <a:moveTo>
                    <a:pt x="94" y="83"/>
                  </a:moveTo>
                  <a:cubicBezTo>
                    <a:pt x="94" y="31"/>
                    <a:pt x="74" y="0"/>
                    <a:pt x="43" y="0"/>
                  </a:cubicBezTo>
                  <a:cubicBezTo>
                    <a:pt x="16" y="0"/>
                    <a:pt x="0" y="20"/>
                    <a:pt x="0" y="41"/>
                  </a:cubicBezTo>
                  <a:cubicBezTo>
                    <a:pt x="0" y="63"/>
                    <a:pt x="16" y="85"/>
                    <a:pt x="43" y="85"/>
                  </a:cubicBezTo>
                  <a:cubicBezTo>
                    <a:pt x="52" y="85"/>
                    <a:pt x="63" y="81"/>
                    <a:pt x="70" y="74"/>
                  </a:cubicBezTo>
                  <a:cubicBezTo>
                    <a:pt x="74" y="72"/>
                    <a:pt x="74" y="72"/>
                    <a:pt x="76" y="72"/>
                  </a:cubicBezTo>
                  <a:cubicBezTo>
                    <a:pt x="76" y="72"/>
                    <a:pt x="77" y="72"/>
                    <a:pt x="77" y="83"/>
                  </a:cubicBezTo>
                  <a:cubicBezTo>
                    <a:pt x="77" y="142"/>
                    <a:pt x="49" y="191"/>
                    <a:pt x="22" y="216"/>
                  </a:cubicBezTo>
                  <a:cubicBezTo>
                    <a:pt x="13" y="225"/>
                    <a:pt x="13" y="227"/>
                    <a:pt x="13" y="229"/>
                  </a:cubicBezTo>
                  <a:cubicBezTo>
                    <a:pt x="13" y="236"/>
                    <a:pt x="16" y="238"/>
                    <a:pt x="22" y="238"/>
                  </a:cubicBezTo>
                  <a:cubicBezTo>
                    <a:pt x="31" y="238"/>
                    <a:pt x="94" y="176"/>
                    <a:pt x="94" y="8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3" name="Freeform 32">
              <a:extLst>
                <a:ext uri="{FF2B5EF4-FFF2-40B4-BE49-F238E27FC236}">
                  <a16:creationId xmlns:a16="http://schemas.microsoft.com/office/drawing/2014/main" id="{3962C7D1-9377-8B4D-BB70-B23551CA2FE1}"/>
                </a:ext>
              </a:extLst>
            </p:cNvPr>
            <p:cNvSpPr/>
            <p:nvPr/>
          </p:nvSpPr>
          <p:spPr>
            <a:xfrm>
              <a:off x="4717440" y="4720320"/>
              <a:ext cx="189000" cy="129240"/>
            </a:xfrm>
            <a:custGeom>
              <a:avLst/>
              <a:gdLst/>
              <a:ahLst/>
              <a:cxnLst>
                <a:cxn ang="3cd4">
                  <a:pos x="hc" y="t"/>
                </a:cxn>
                <a:cxn ang="cd2">
                  <a:pos x="l" y="vc"/>
                </a:cxn>
                <a:cxn ang="cd4">
                  <a:pos x="hc" y="b"/>
                </a:cxn>
                <a:cxn ang="0">
                  <a:pos x="r" y="vc"/>
                </a:cxn>
              </a:cxnLst>
              <a:rect l="l" t="t" r="r" b="b"/>
              <a:pathLst>
                <a:path w="526" h="360">
                  <a:moveTo>
                    <a:pt x="344" y="81"/>
                  </a:moveTo>
                  <a:cubicBezTo>
                    <a:pt x="347" y="65"/>
                    <a:pt x="355" y="34"/>
                    <a:pt x="355" y="31"/>
                  </a:cubicBezTo>
                  <a:cubicBezTo>
                    <a:pt x="355" y="16"/>
                    <a:pt x="344" y="9"/>
                    <a:pt x="333" y="9"/>
                  </a:cubicBezTo>
                  <a:cubicBezTo>
                    <a:pt x="322" y="9"/>
                    <a:pt x="310" y="14"/>
                    <a:pt x="302" y="31"/>
                  </a:cubicBezTo>
                  <a:cubicBezTo>
                    <a:pt x="301" y="36"/>
                    <a:pt x="263" y="189"/>
                    <a:pt x="257" y="209"/>
                  </a:cubicBezTo>
                  <a:cubicBezTo>
                    <a:pt x="252" y="232"/>
                    <a:pt x="250" y="247"/>
                    <a:pt x="250" y="261"/>
                  </a:cubicBezTo>
                  <a:cubicBezTo>
                    <a:pt x="250" y="270"/>
                    <a:pt x="250" y="272"/>
                    <a:pt x="252" y="276"/>
                  </a:cubicBezTo>
                  <a:cubicBezTo>
                    <a:pt x="234" y="319"/>
                    <a:pt x="209" y="342"/>
                    <a:pt x="178" y="342"/>
                  </a:cubicBezTo>
                  <a:cubicBezTo>
                    <a:pt x="115" y="342"/>
                    <a:pt x="115" y="285"/>
                    <a:pt x="115" y="270"/>
                  </a:cubicBezTo>
                  <a:cubicBezTo>
                    <a:pt x="115" y="245"/>
                    <a:pt x="119" y="214"/>
                    <a:pt x="157" y="115"/>
                  </a:cubicBezTo>
                  <a:cubicBezTo>
                    <a:pt x="166" y="92"/>
                    <a:pt x="169" y="81"/>
                    <a:pt x="169" y="65"/>
                  </a:cubicBezTo>
                  <a:cubicBezTo>
                    <a:pt x="169" y="29"/>
                    <a:pt x="144" y="0"/>
                    <a:pt x="104" y="0"/>
                  </a:cubicBezTo>
                  <a:cubicBezTo>
                    <a:pt x="29" y="0"/>
                    <a:pt x="0" y="115"/>
                    <a:pt x="0" y="122"/>
                  </a:cubicBezTo>
                  <a:cubicBezTo>
                    <a:pt x="0" y="130"/>
                    <a:pt x="7" y="130"/>
                    <a:pt x="9" y="130"/>
                  </a:cubicBezTo>
                  <a:cubicBezTo>
                    <a:pt x="18" y="130"/>
                    <a:pt x="18" y="130"/>
                    <a:pt x="22" y="115"/>
                  </a:cubicBezTo>
                  <a:cubicBezTo>
                    <a:pt x="43" y="41"/>
                    <a:pt x="74" y="18"/>
                    <a:pt x="103" y="18"/>
                  </a:cubicBezTo>
                  <a:cubicBezTo>
                    <a:pt x="110" y="18"/>
                    <a:pt x="122" y="18"/>
                    <a:pt x="122" y="43"/>
                  </a:cubicBezTo>
                  <a:cubicBezTo>
                    <a:pt x="122" y="63"/>
                    <a:pt x="113" y="86"/>
                    <a:pt x="108" y="99"/>
                  </a:cubicBezTo>
                  <a:cubicBezTo>
                    <a:pt x="74" y="193"/>
                    <a:pt x="63" y="231"/>
                    <a:pt x="63" y="259"/>
                  </a:cubicBezTo>
                  <a:cubicBezTo>
                    <a:pt x="63" y="333"/>
                    <a:pt x="117" y="360"/>
                    <a:pt x="176" y="360"/>
                  </a:cubicBezTo>
                  <a:cubicBezTo>
                    <a:pt x="189" y="360"/>
                    <a:pt x="227" y="360"/>
                    <a:pt x="259" y="304"/>
                  </a:cubicBezTo>
                  <a:cubicBezTo>
                    <a:pt x="279" y="355"/>
                    <a:pt x="335" y="360"/>
                    <a:pt x="358" y="360"/>
                  </a:cubicBezTo>
                  <a:cubicBezTo>
                    <a:pt x="418" y="360"/>
                    <a:pt x="452" y="310"/>
                    <a:pt x="473" y="263"/>
                  </a:cubicBezTo>
                  <a:cubicBezTo>
                    <a:pt x="500" y="200"/>
                    <a:pt x="526" y="94"/>
                    <a:pt x="526" y="56"/>
                  </a:cubicBezTo>
                  <a:cubicBezTo>
                    <a:pt x="526" y="13"/>
                    <a:pt x="504" y="0"/>
                    <a:pt x="490" y="0"/>
                  </a:cubicBezTo>
                  <a:cubicBezTo>
                    <a:pt x="470" y="0"/>
                    <a:pt x="450" y="20"/>
                    <a:pt x="450" y="38"/>
                  </a:cubicBezTo>
                  <a:cubicBezTo>
                    <a:pt x="450" y="49"/>
                    <a:pt x="455" y="54"/>
                    <a:pt x="463" y="59"/>
                  </a:cubicBezTo>
                  <a:cubicBezTo>
                    <a:pt x="472" y="68"/>
                    <a:pt x="491" y="88"/>
                    <a:pt x="491" y="128"/>
                  </a:cubicBezTo>
                  <a:cubicBezTo>
                    <a:pt x="491" y="155"/>
                    <a:pt x="468" y="232"/>
                    <a:pt x="448" y="272"/>
                  </a:cubicBezTo>
                  <a:cubicBezTo>
                    <a:pt x="427" y="315"/>
                    <a:pt x="400" y="342"/>
                    <a:pt x="360" y="342"/>
                  </a:cubicBezTo>
                  <a:cubicBezTo>
                    <a:pt x="322" y="342"/>
                    <a:pt x="302" y="319"/>
                    <a:pt x="302" y="274"/>
                  </a:cubicBezTo>
                  <a:cubicBezTo>
                    <a:pt x="302" y="252"/>
                    <a:pt x="308" y="227"/>
                    <a:pt x="310" y="2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4" name="Freeform 33">
              <a:extLst>
                <a:ext uri="{FF2B5EF4-FFF2-40B4-BE49-F238E27FC236}">
                  <a16:creationId xmlns:a16="http://schemas.microsoft.com/office/drawing/2014/main" id="{62903088-F6E7-CA4F-8777-0D34EF7A139E}"/>
                </a:ext>
              </a:extLst>
            </p:cNvPr>
            <p:cNvSpPr/>
            <p:nvPr/>
          </p:nvSpPr>
          <p:spPr>
            <a:xfrm>
              <a:off x="4941719" y="4673520"/>
              <a:ext cx="135000" cy="10080"/>
            </a:xfrm>
            <a:custGeom>
              <a:avLst/>
              <a:gdLst/>
              <a:ahLst/>
              <a:cxnLst>
                <a:cxn ang="3cd4">
                  <a:pos x="hc" y="t"/>
                </a:cxn>
                <a:cxn ang="cd2">
                  <a:pos x="l" y="vc"/>
                </a:cxn>
                <a:cxn ang="cd4">
                  <a:pos x="hc" y="b"/>
                </a:cxn>
                <a:cxn ang="0">
                  <a:pos x="r" y="vc"/>
                </a:cxn>
              </a:cxnLst>
              <a:rect l="l" t="t" r="r" b="b"/>
              <a:pathLst>
                <a:path w="376" h="29">
                  <a:moveTo>
                    <a:pt x="355" y="29"/>
                  </a:moveTo>
                  <a:cubicBezTo>
                    <a:pt x="362" y="29"/>
                    <a:pt x="376" y="29"/>
                    <a:pt x="376" y="14"/>
                  </a:cubicBezTo>
                  <a:cubicBezTo>
                    <a:pt x="376" y="0"/>
                    <a:pt x="364" y="0"/>
                    <a:pt x="355" y="0"/>
                  </a:cubicBezTo>
                  <a:lnTo>
                    <a:pt x="22" y="0"/>
                  </a:lnTo>
                  <a:cubicBezTo>
                    <a:pt x="13" y="0"/>
                    <a:pt x="0" y="0"/>
                    <a:pt x="0" y="14"/>
                  </a:cubicBezTo>
                  <a:cubicBezTo>
                    <a:pt x="0" y="29"/>
                    <a:pt x="13" y="29"/>
                    <a:pt x="22" y="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5" name="Freeform 34">
              <a:extLst>
                <a:ext uri="{FF2B5EF4-FFF2-40B4-BE49-F238E27FC236}">
                  <a16:creationId xmlns:a16="http://schemas.microsoft.com/office/drawing/2014/main" id="{4E9BE6D9-AECA-154A-9C70-EB7CA8091FF9}"/>
                </a:ext>
              </a:extLst>
            </p:cNvPr>
            <p:cNvSpPr/>
            <p:nvPr/>
          </p:nvSpPr>
          <p:spPr>
            <a:xfrm>
              <a:off x="5128200" y="4632840"/>
              <a:ext cx="66240" cy="284760"/>
            </a:xfrm>
            <a:custGeom>
              <a:avLst/>
              <a:gdLst/>
              <a:ahLst/>
              <a:cxnLst>
                <a:cxn ang="3cd4">
                  <a:pos x="hc" y="t"/>
                </a:cxn>
                <a:cxn ang="cd2">
                  <a:pos x="l" y="vc"/>
                </a:cxn>
                <a:cxn ang="cd4">
                  <a:pos x="hc" y="b"/>
                </a:cxn>
                <a:cxn ang="0">
                  <a:pos x="r" y="vc"/>
                </a:cxn>
              </a:cxnLst>
              <a:rect l="l" t="t" r="r" b="b"/>
              <a:pathLst>
                <a:path w="185" h="792">
                  <a:moveTo>
                    <a:pt x="185" y="396"/>
                  </a:moveTo>
                  <a:cubicBezTo>
                    <a:pt x="185" y="335"/>
                    <a:pt x="176" y="240"/>
                    <a:pt x="133" y="149"/>
                  </a:cubicBezTo>
                  <a:cubicBezTo>
                    <a:pt x="85" y="52"/>
                    <a:pt x="16" y="0"/>
                    <a:pt x="7" y="0"/>
                  </a:cubicBezTo>
                  <a:cubicBezTo>
                    <a:pt x="4" y="0"/>
                    <a:pt x="0" y="4"/>
                    <a:pt x="0" y="7"/>
                  </a:cubicBezTo>
                  <a:cubicBezTo>
                    <a:pt x="0" y="11"/>
                    <a:pt x="0" y="13"/>
                    <a:pt x="14" y="27"/>
                  </a:cubicBezTo>
                  <a:cubicBezTo>
                    <a:pt x="94" y="104"/>
                    <a:pt x="139" y="231"/>
                    <a:pt x="139" y="396"/>
                  </a:cubicBezTo>
                  <a:cubicBezTo>
                    <a:pt x="139" y="531"/>
                    <a:pt x="110" y="672"/>
                    <a:pt x="11" y="771"/>
                  </a:cubicBezTo>
                  <a:cubicBezTo>
                    <a:pt x="0" y="782"/>
                    <a:pt x="0" y="783"/>
                    <a:pt x="0" y="785"/>
                  </a:cubicBezTo>
                  <a:cubicBezTo>
                    <a:pt x="0" y="791"/>
                    <a:pt x="4" y="792"/>
                    <a:pt x="7" y="792"/>
                  </a:cubicBezTo>
                  <a:cubicBezTo>
                    <a:pt x="16" y="792"/>
                    <a:pt x="88" y="738"/>
                    <a:pt x="135" y="637"/>
                  </a:cubicBezTo>
                  <a:cubicBezTo>
                    <a:pt x="176" y="551"/>
                    <a:pt x="185" y="463"/>
                    <a:pt x="185" y="3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36" name="Group 35" descr="18§display§w^- \leftarrow w§svg§600§FALSE" title="TexMaths">
            <a:extLst>
              <a:ext uri="{FF2B5EF4-FFF2-40B4-BE49-F238E27FC236}">
                <a16:creationId xmlns:a16="http://schemas.microsoft.com/office/drawing/2014/main" id="{FB061546-CD5A-614B-8BFA-9D0479D465EE}"/>
              </a:ext>
            </a:extLst>
          </p:cNvPr>
          <p:cNvGrpSpPr/>
          <p:nvPr/>
        </p:nvGrpSpPr>
        <p:grpSpPr>
          <a:xfrm>
            <a:off x="2377439" y="5566057"/>
            <a:ext cx="1055880" cy="244080"/>
            <a:chOff x="2377439" y="5241960"/>
            <a:chExt cx="1055880" cy="244080"/>
          </a:xfrm>
        </p:grpSpPr>
        <p:sp>
          <p:nvSpPr>
            <p:cNvPr id="37" name="Freeform 36">
              <a:extLst>
                <a:ext uri="{FF2B5EF4-FFF2-40B4-BE49-F238E27FC236}">
                  <a16:creationId xmlns:a16="http://schemas.microsoft.com/office/drawing/2014/main" id="{9CC32311-94E8-F248-B0CC-0F9DC9671004}"/>
                </a:ext>
              </a:extLst>
            </p:cNvPr>
            <p:cNvSpPr/>
            <p:nvPr/>
          </p:nvSpPr>
          <p:spPr>
            <a:xfrm>
              <a:off x="2377439" y="5241960"/>
              <a:ext cx="1055880" cy="240840"/>
            </a:xfrm>
            <a:custGeom>
              <a:avLst/>
              <a:gdLst/>
              <a:ahLst/>
              <a:cxnLst>
                <a:cxn ang="3cd4">
                  <a:pos x="hc" y="t"/>
                </a:cxn>
                <a:cxn ang="cd2">
                  <a:pos x="l" y="vc"/>
                </a:cxn>
                <a:cxn ang="cd4">
                  <a:pos x="hc" y="b"/>
                </a:cxn>
                <a:cxn ang="0">
                  <a:pos x="r" y="vc"/>
                </a:cxn>
              </a:cxnLst>
              <a:rect l="l" t="t" r="r" b="b"/>
              <a:pathLst>
                <a:path w="2934" h="670">
                  <a:moveTo>
                    <a:pt x="1467" y="670"/>
                  </a:moveTo>
                  <a:lnTo>
                    <a:pt x="0" y="670"/>
                  </a:lnTo>
                  <a:lnTo>
                    <a:pt x="0" y="0"/>
                  </a:lnTo>
                  <a:lnTo>
                    <a:pt x="2934" y="0"/>
                  </a:lnTo>
                  <a:lnTo>
                    <a:pt x="2934" y="670"/>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8" name="Freeform 37">
              <a:extLst>
                <a:ext uri="{FF2B5EF4-FFF2-40B4-BE49-F238E27FC236}">
                  <a16:creationId xmlns:a16="http://schemas.microsoft.com/office/drawing/2014/main" id="{78F37FF8-5DD6-E34C-9A79-73D3AF22E5F5}"/>
                </a:ext>
              </a:extLst>
            </p:cNvPr>
            <p:cNvSpPr/>
            <p:nvPr/>
          </p:nvSpPr>
          <p:spPr>
            <a:xfrm>
              <a:off x="2385719" y="5356800"/>
              <a:ext cx="189000" cy="129240"/>
            </a:xfrm>
            <a:custGeom>
              <a:avLst/>
              <a:gdLst/>
              <a:ahLst/>
              <a:cxnLst>
                <a:cxn ang="3cd4">
                  <a:pos x="hc" y="t"/>
                </a:cxn>
                <a:cxn ang="cd2">
                  <a:pos x="l" y="vc"/>
                </a:cxn>
                <a:cxn ang="cd4">
                  <a:pos x="hc" y="b"/>
                </a:cxn>
                <a:cxn ang="0">
                  <a:pos x="r" y="vc"/>
                </a:cxn>
              </a:cxnLst>
              <a:rect l="l" t="t" r="r" b="b"/>
              <a:pathLst>
                <a:path w="526" h="360">
                  <a:moveTo>
                    <a:pt x="344" y="81"/>
                  </a:moveTo>
                  <a:cubicBezTo>
                    <a:pt x="347" y="65"/>
                    <a:pt x="355" y="34"/>
                    <a:pt x="355" y="31"/>
                  </a:cubicBezTo>
                  <a:cubicBezTo>
                    <a:pt x="355" y="16"/>
                    <a:pt x="344" y="9"/>
                    <a:pt x="333" y="9"/>
                  </a:cubicBezTo>
                  <a:cubicBezTo>
                    <a:pt x="322" y="9"/>
                    <a:pt x="308" y="14"/>
                    <a:pt x="302" y="31"/>
                  </a:cubicBezTo>
                  <a:cubicBezTo>
                    <a:pt x="301" y="36"/>
                    <a:pt x="263" y="189"/>
                    <a:pt x="257" y="209"/>
                  </a:cubicBezTo>
                  <a:cubicBezTo>
                    <a:pt x="252" y="232"/>
                    <a:pt x="250" y="247"/>
                    <a:pt x="250" y="261"/>
                  </a:cubicBezTo>
                  <a:cubicBezTo>
                    <a:pt x="250" y="270"/>
                    <a:pt x="250" y="272"/>
                    <a:pt x="252" y="276"/>
                  </a:cubicBezTo>
                  <a:cubicBezTo>
                    <a:pt x="234" y="319"/>
                    <a:pt x="209" y="342"/>
                    <a:pt x="178" y="342"/>
                  </a:cubicBezTo>
                  <a:cubicBezTo>
                    <a:pt x="115" y="342"/>
                    <a:pt x="115" y="285"/>
                    <a:pt x="115" y="270"/>
                  </a:cubicBezTo>
                  <a:cubicBezTo>
                    <a:pt x="115" y="245"/>
                    <a:pt x="119" y="214"/>
                    <a:pt x="157" y="115"/>
                  </a:cubicBezTo>
                  <a:cubicBezTo>
                    <a:pt x="166" y="92"/>
                    <a:pt x="169" y="81"/>
                    <a:pt x="169" y="65"/>
                  </a:cubicBezTo>
                  <a:cubicBezTo>
                    <a:pt x="169" y="29"/>
                    <a:pt x="144" y="0"/>
                    <a:pt x="104" y="0"/>
                  </a:cubicBezTo>
                  <a:cubicBezTo>
                    <a:pt x="29" y="0"/>
                    <a:pt x="0" y="115"/>
                    <a:pt x="0" y="122"/>
                  </a:cubicBezTo>
                  <a:cubicBezTo>
                    <a:pt x="0" y="130"/>
                    <a:pt x="7" y="130"/>
                    <a:pt x="9" y="130"/>
                  </a:cubicBezTo>
                  <a:cubicBezTo>
                    <a:pt x="18" y="130"/>
                    <a:pt x="18" y="130"/>
                    <a:pt x="22" y="115"/>
                  </a:cubicBezTo>
                  <a:cubicBezTo>
                    <a:pt x="43" y="41"/>
                    <a:pt x="74" y="18"/>
                    <a:pt x="103" y="18"/>
                  </a:cubicBezTo>
                  <a:cubicBezTo>
                    <a:pt x="110" y="18"/>
                    <a:pt x="122" y="18"/>
                    <a:pt x="122" y="43"/>
                  </a:cubicBezTo>
                  <a:cubicBezTo>
                    <a:pt x="122" y="63"/>
                    <a:pt x="113" y="86"/>
                    <a:pt x="108" y="99"/>
                  </a:cubicBezTo>
                  <a:cubicBezTo>
                    <a:pt x="74" y="193"/>
                    <a:pt x="63" y="231"/>
                    <a:pt x="63" y="259"/>
                  </a:cubicBezTo>
                  <a:cubicBezTo>
                    <a:pt x="63" y="333"/>
                    <a:pt x="117" y="360"/>
                    <a:pt x="176" y="360"/>
                  </a:cubicBezTo>
                  <a:cubicBezTo>
                    <a:pt x="189" y="360"/>
                    <a:pt x="227" y="360"/>
                    <a:pt x="259" y="304"/>
                  </a:cubicBezTo>
                  <a:cubicBezTo>
                    <a:pt x="279" y="355"/>
                    <a:pt x="335" y="360"/>
                    <a:pt x="358" y="360"/>
                  </a:cubicBezTo>
                  <a:cubicBezTo>
                    <a:pt x="418" y="360"/>
                    <a:pt x="452" y="310"/>
                    <a:pt x="473" y="263"/>
                  </a:cubicBezTo>
                  <a:cubicBezTo>
                    <a:pt x="500" y="200"/>
                    <a:pt x="526" y="94"/>
                    <a:pt x="526" y="56"/>
                  </a:cubicBezTo>
                  <a:cubicBezTo>
                    <a:pt x="526" y="13"/>
                    <a:pt x="504" y="0"/>
                    <a:pt x="490" y="0"/>
                  </a:cubicBezTo>
                  <a:cubicBezTo>
                    <a:pt x="470" y="0"/>
                    <a:pt x="450" y="20"/>
                    <a:pt x="450" y="38"/>
                  </a:cubicBezTo>
                  <a:cubicBezTo>
                    <a:pt x="450" y="49"/>
                    <a:pt x="455" y="54"/>
                    <a:pt x="463" y="59"/>
                  </a:cubicBezTo>
                  <a:cubicBezTo>
                    <a:pt x="472" y="68"/>
                    <a:pt x="491" y="88"/>
                    <a:pt x="491" y="128"/>
                  </a:cubicBezTo>
                  <a:cubicBezTo>
                    <a:pt x="491" y="155"/>
                    <a:pt x="468" y="232"/>
                    <a:pt x="448" y="272"/>
                  </a:cubicBezTo>
                  <a:cubicBezTo>
                    <a:pt x="427" y="315"/>
                    <a:pt x="400" y="342"/>
                    <a:pt x="360" y="342"/>
                  </a:cubicBezTo>
                  <a:cubicBezTo>
                    <a:pt x="322" y="342"/>
                    <a:pt x="302" y="319"/>
                    <a:pt x="302" y="274"/>
                  </a:cubicBezTo>
                  <a:cubicBezTo>
                    <a:pt x="302" y="252"/>
                    <a:pt x="308" y="227"/>
                    <a:pt x="310" y="2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9" name="Freeform 38">
              <a:extLst>
                <a:ext uri="{FF2B5EF4-FFF2-40B4-BE49-F238E27FC236}">
                  <a16:creationId xmlns:a16="http://schemas.microsoft.com/office/drawing/2014/main" id="{C323A4D2-9FA2-8042-BA40-AD1B9F9DD27A}"/>
                </a:ext>
              </a:extLst>
            </p:cNvPr>
            <p:cNvSpPr/>
            <p:nvPr/>
          </p:nvSpPr>
          <p:spPr>
            <a:xfrm>
              <a:off x="2609280" y="5310000"/>
              <a:ext cx="135000" cy="10080"/>
            </a:xfrm>
            <a:custGeom>
              <a:avLst/>
              <a:gdLst/>
              <a:ahLst/>
              <a:cxnLst>
                <a:cxn ang="3cd4">
                  <a:pos x="hc" y="t"/>
                </a:cxn>
                <a:cxn ang="cd2">
                  <a:pos x="l" y="vc"/>
                </a:cxn>
                <a:cxn ang="cd4">
                  <a:pos x="hc" y="b"/>
                </a:cxn>
                <a:cxn ang="0">
                  <a:pos x="r" y="vc"/>
                </a:cxn>
              </a:cxnLst>
              <a:rect l="l" t="t" r="r" b="b"/>
              <a:pathLst>
                <a:path w="376" h="29">
                  <a:moveTo>
                    <a:pt x="355" y="29"/>
                  </a:moveTo>
                  <a:cubicBezTo>
                    <a:pt x="362" y="29"/>
                    <a:pt x="376" y="29"/>
                    <a:pt x="376" y="14"/>
                  </a:cubicBezTo>
                  <a:cubicBezTo>
                    <a:pt x="376" y="0"/>
                    <a:pt x="364" y="0"/>
                    <a:pt x="355" y="0"/>
                  </a:cubicBezTo>
                  <a:lnTo>
                    <a:pt x="22" y="0"/>
                  </a:lnTo>
                  <a:cubicBezTo>
                    <a:pt x="13" y="0"/>
                    <a:pt x="0" y="0"/>
                    <a:pt x="0" y="14"/>
                  </a:cubicBezTo>
                  <a:cubicBezTo>
                    <a:pt x="0" y="29"/>
                    <a:pt x="13" y="29"/>
                    <a:pt x="22" y="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0" name="Freeform 39">
              <a:extLst>
                <a:ext uri="{FF2B5EF4-FFF2-40B4-BE49-F238E27FC236}">
                  <a16:creationId xmlns:a16="http://schemas.microsoft.com/office/drawing/2014/main" id="{C8EFA88B-C9BE-BA41-AE71-5D653900EB88}"/>
                </a:ext>
              </a:extLst>
            </p:cNvPr>
            <p:cNvSpPr/>
            <p:nvPr/>
          </p:nvSpPr>
          <p:spPr>
            <a:xfrm>
              <a:off x="2874960" y="5337360"/>
              <a:ext cx="253080" cy="148680"/>
            </a:xfrm>
            <a:custGeom>
              <a:avLst/>
              <a:gdLst/>
              <a:ahLst/>
              <a:cxnLst>
                <a:cxn ang="3cd4">
                  <a:pos x="hc" y="t"/>
                </a:cxn>
                <a:cxn ang="cd2">
                  <a:pos x="l" y="vc"/>
                </a:cxn>
                <a:cxn ang="cd4">
                  <a:pos x="hc" y="b"/>
                </a:cxn>
                <a:cxn ang="0">
                  <a:pos x="r" y="vc"/>
                </a:cxn>
              </a:cxnLst>
              <a:rect l="l" t="t" r="r" b="b"/>
              <a:pathLst>
                <a:path w="704" h="414">
                  <a:moveTo>
                    <a:pt x="675" y="223"/>
                  </a:moveTo>
                  <a:cubicBezTo>
                    <a:pt x="689" y="223"/>
                    <a:pt x="704" y="223"/>
                    <a:pt x="704" y="207"/>
                  </a:cubicBezTo>
                  <a:cubicBezTo>
                    <a:pt x="704" y="191"/>
                    <a:pt x="689" y="191"/>
                    <a:pt x="675" y="191"/>
                  </a:cubicBezTo>
                  <a:lnTo>
                    <a:pt x="86" y="191"/>
                  </a:lnTo>
                  <a:cubicBezTo>
                    <a:pt x="130" y="158"/>
                    <a:pt x="151" y="126"/>
                    <a:pt x="158" y="115"/>
                  </a:cubicBezTo>
                  <a:cubicBezTo>
                    <a:pt x="193" y="61"/>
                    <a:pt x="200" y="11"/>
                    <a:pt x="200" y="9"/>
                  </a:cubicBezTo>
                  <a:cubicBezTo>
                    <a:pt x="200" y="0"/>
                    <a:pt x="191" y="0"/>
                    <a:pt x="184" y="0"/>
                  </a:cubicBezTo>
                  <a:cubicBezTo>
                    <a:pt x="171" y="0"/>
                    <a:pt x="169" y="2"/>
                    <a:pt x="166" y="16"/>
                  </a:cubicBezTo>
                  <a:cubicBezTo>
                    <a:pt x="148" y="94"/>
                    <a:pt x="101" y="160"/>
                    <a:pt x="13" y="196"/>
                  </a:cubicBezTo>
                  <a:cubicBezTo>
                    <a:pt x="4" y="200"/>
                    <a:pt x="0" y="202"/>
                    <a:pt x="0" y="207"/>
                  </a:cubicBezTo>
                  <a:cubicBezTo>
                    <a:pt x="0" y="213"/>
                    <a:pt x="4" y="214"/>
                    <a:pt x="13" y="218"/>
                  </a:cubicBezTo>
                  <a:cubicBezTo>
                    <a:pt x="94" y="252"/>
                    <a:pt x="148" y="313"/>
                    <a:pt x="167" y="403"/>
                  </a:cubicBezTo>
                  <a:cubicBezTo>
                    <a:pt x="169" y="412"/>
                    <a:pt x="171" y="414"/>
                    <a:pt x="184" y="414"/>
                  </a:cubicBezTo>
                  <a:cubicBezTo>
                    <a:pt x="191" y="414"/>
                    <a:pt x="200" y="414"/>
                    <a:pt x="200" y="405"/>
                  </a:cubicBezTo>
                  <a:cubicBezTo>
                    <a:pt x="200" y="403"/>
                    <a:pt x="193" y="353"/>
                    <a:pt x="160" y="301"/>
                  </a:cubicBezTo>
                  <a:cubicBezTo>
                    <a:pt x="144" y="277"/>
                    <a:pt x="121" y="249"/>
                    <a:pt x="86" y="2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1" name="Freeform 40">
              <a:extLst>
                <a:ext uri="{FF2B5EF4-FFF2-40B4-BE49-F238E27FC236}">
                  <a16:creationId xmlns:a16="http://schemas.microsoft.com/office/drawing/2014/main" id="{28B64915-82B5-5745-85BB-D7ADD9CC6EA0}"/>
                </a:ext>
              </a:extLst>
            </p:cNvPr>
            <p:cNvSpPr/>
            <p:nvPr/>
          </p:nvSpPr>
          <p:spPr>
            <a:xfrm>
              <a:off x="3230280" y="5356800"/>
              <a:ext cx="189000" cy="129240"/>
            </a:xfrm>
            <a:custGeom>
              <a:avLst/>
              <a:gdLst/>
              <a:ahLst/>
              <a:cxnLst>
                <a:cxn ang="3cd4">
                  <a:pos x="hc" y="t"/>
                </a:cxn>
                <a:cxn ang="cd2">
                  <a:pos x="l" y="vc"/>
                </a:cxn>
                <a:cxn ang="cd4">
                  <a:pos x="hc" y="b"/>
                </a:cxn>
                <a:cxn ang="0">
                  <a:pos x="r" y="vc"/>
                </a:cxn>
              </a:cxnLst>
              <a:rect l="l" t="t" r="r" b="b"/>
              <a:pathLst>
                <a:path w="526" h="360">
                  <a:moveTo>
                    <a:pt x="344" y="81"/>
                  </a:moveTo>
                  <a:cubicBezTo>
                    <a:pt x="347" y="65"/>
                    <a:pt x="355" y="34"/>
                    <a:pt x="355" y="31"/>
                  </a:cubicBezTo>
                  <a:cubicBezTo>
                    <a:pt x="355" y="16"/>
                    <a:pt x="344" y="9"/>
                    <a:pt x="333" y="9"/>
                  </a:cubicBezTo>
                  <a:cubicBezTo>
                    <a:pt x="322" y="9"/>
                    <a:pt x="308" y="14"/>
                    <a:pt x="302" y="31"/>
                  </a:cubicBezTo>
                  <a:cubicBezTo>
                    <a:pt x="301" y="36"/>
                    <a:pt x="263" y="189"/>
                    <a:pt x="257" y="209"/>
                  </a:cubicBezTo>
                  <a:cubicBezTo>
                    <a:pt x="252" y="232"/>
                    <a:pt x="250" y="247"/>
                    <a:pt x="250" y="261"/>
                  </a:cubicBezTo>
                  <a:cubicBezTo>
                    <a:pt x="250" y="270"/>
                    <a:pt x="250" y="272"/>
                    <a:pt x="252" y="276"/>
                  </a:cubicBezTo>
                  <a:cubicBezTo>
                    <a:pt x="234" y="319"/>
                    <a:pt x="209" y="342"/>
                    <a:pt x="178" y="342"/>
                  </a:cubicBezTo>
                  <a:cubicBezTo>
                    <a:pt x="115" y="342"/>
                    <a:pt x="115" y="285"/>
                    <a:pt x="115" y="270"/>
                  </a:cubicBezTo>
                  <a:cubicBezTo>
                    <a:pt x="115" y="245"/>
                    <a:pt x="119" y="214"/>
                    <a:pt x="157" y="115"/>
                  </a:cubicBezTo>
                  <a:cubicBezTo>
                    <a:pt x="166" y="92"/>
                    <a:pt x="169" y="81"/>
                    <a:pt x="169" y="65"/>
                  </a:cubicBezTo>
                  <a:cubicBezTo>
                    <a:pt x="169" y="29"/>
                    <a:pt x="144" y="0"/>
                    <a:pt x="104" y="0"/>
                  </a:cubicBezTo>
                  <a:cubicBezTo>
                    <a:pt x="29" y="0"/>
                    <a:pt x="0" y="115"/>
                    <a:pt x="0" y="122"/>
                  </a:cubicBezTo>
                  <a:cubicBezTo>
                    <a:pt x="0" y="130"/>
                    <a:pt x="7" y="130"/>
                    <a:pt x="9" y="130"/>
                  </a:cubicBezTo>
                  <a:cubicBezTo>
                    <a:pt x="18" y="130"/>
                    <a:pt x="18" y="130"/>
                    <a:pt x="22" y="115"/>
                  </a:cubicBezTo>
                  <a:cubicBezTo>
                    <a:pt x="43" y="41"/>
                    <a:pt x="74" y="18"/>
                    <a:pt x="103" y="18"/>
                  </a:cubicBezTo>
                  <a:cubicBezTo>
                    <a:pt x="110" y="18"/>
                    <a:pt x="122" y="18"/>
                    <a:pt x="122" y="43"/>
                  </a:cubicBezTo>
                  <a:cubicBezTo>
                    <a:pt x="122" y="63"/>
                    <a:pt x="113" y="86"/>
                    <a:pt x="108" y="99"/>
                  </a:cubicBezTo>
                  <a:cubicBezTo>
                    <a:pt x="74" y="193"/>
                    <a:pt x="63" y="231"/>
                    <a:pt x="63" y="259"/>
                  </a:cubicBezTo>
                  <a:cubicBezTo>
                    <a:pt x="63" y="333"/>
                    <a:pt x="117" y="360"/>
                    <a:pt x="176" y="360"/>
                  </a:cubicBezTo>
                  <a:cubicBezTo>
                    <a:pt x="189" y="360"/>
                    <a:pt x="227" y="360"/>
                    <a:pt x="259" y="304"/>
                  </a:cubicBezTo>
                  <a:cubicBezTo>
                    <a:pt x="279" y="355"/>
                    <a:pt x="335" y="360"/>
                    <a:pt x="358" y="360"/>
                  </a:cubicBezTo>
                  <a:cubicBezTo>
                    <a:pt x="418" y="360"/>
                    <a:pt x="452" y="310"/>
                    <a:pt x="473" y="263"/>
                  </a:cubicBezTo>
                  <a:cubicBezTo>
                    <a:pt x="500" y="200"/>
                    <a:pt x="526" y="94"/>
                    <a:pt x="526" y="56"/>
                  </a:cubicBezTo>
                  <a:cubicBezTo>
                    <a:pt x="526" y="13"/>
                    <a:pt x="504" y="0"/>
                    <a:pt x="490" y="0"/>
                  </a:cubicBezTo>
                  <a:cubicBezTo>
                    <a:pt x="470" y="0"/>
                    <a:pt x="450" y="20"/>
                    <a:pt x="450" y="38"/>
                  </a:cubicBezTo>
                  <a:cubicBezTo>
                    <a:pt x="450" y="49"/>
                    <a:pt x="455" y="54"/>
                    <a:pt x="463" y="59"/>
                  </a:cubicBezTo>
                  <a:cubicBezTo>
                    <a:pt x="472" y="68"/>
                    <a:pt x="491" y="88"/>
                    <a:pt x="491" y="128"/>
                  </a:cubicBezTo>
                  <a:cubicBezTo>
                    <a:pt x="491" y="155"/>
                    <a:pt x="468" y="232"/>
                    <a:pt x="448" y="272"/>
                  </a:cubicBezTo>
                  <a:cubicBezTo>
                    <a:pt x="427" y="315"/>
                    <a:pt x="400" y="342"/>
                    <a:pt x="360" y="342"/>
                  </a:cubicBezTo>
                  <a:cubicBezTo>
                    <a:pt x="322" y="342"/>
                    <a:pt x="302" y="319"/>
                    <a:pt x="302" y="274"/>
                  </a:cubicBezTo>
                  <a:cubicBezTo>
                    <a:pt x="302" y="252"/>
                    <a:pt x="308" y="227"/>
                    <a:pt x="310" y="2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42" name="Group 41" descr="16§display§\nabla_w L(B;w,w^-) \approx - \frac{1}{|B|} \sum_{(s,a,s',r) \in B} \left(&#10;target(s',a';w,w^-) - Q_w(s,a)&#10;\right) \nabla_w Q_w(s,a)§svg§600§FALSE" title="TexMaths">
            <a:extLst>
              <a:ext uri="{FF2B5EF4-FFF2-40B4-BE49-F238E27FC236}">
                <a16:creationId xmlns:a16="http://schemas.microsoft.com/office/drawing/2014/main" id="{07383DE0-A313-D645-BC83-08269474326D}"/>
              </a:ext>
            </a:extLst>
          </p:cNvPr>
          <p:cNvGrpSpPr/>
          <p:nvPr/>
        </p:nvGrpSpPr>
        <p:grpSpPr>
          <a:xfrm>
            <a:off x="1265759" y="6035040"/>
            <a:ext cx="8810280" cy="698400"/>
            <a:chOff x="1265759" y="6035040"/>
            <a:chExt cx="8810280" cy="698400"/>
          </a:xfrm>
        </p:grpSpPr>
        <p:sp>
          <p:nvSpPr>
            <p:cNvPr id="43" name="Freeform 42">
              <a:extLst>
                <a:ext uri="{FF2B5EF4-FFF2-40B4-BE49-F238E27FC236}">
                  <a16:creationId xmlns:a16="http://schemas.microsoft.com/office/drawing/2014/main" id="{AA1D4712-6B4B-604D-9BBB-49C71CD0301E}"/>
                </a:ext>
              </a:extLst>
            </p:cNvPr>
            <p:cNvSpPr/>
            <p:nvPr/>
          </p:nvSpPr>
          <p:spPr>
            <a:xfrm>
              <a:off x="1265759" y="6041519"/>
              <a:ext cx="8810280" cy="691920"/>
            </a:xfrm>
            <a:custGeom>
              <a:avLst/>
              <a:gdLst/>
              <a:ahLst/>
              <a:cxnLst>
                <a:cxn ang="3cd4">
                  <a:pos x="hc" y="t"/>
                </a:cxn>
                <a:cxn ang="cd2">
                  <a:pos x="l" y="vc"/>
                </a:cxn>
                <a:cxn ang="cd4">
                  <a:pos x="hc" y="b"/>
                </a:cxn>
                <a:cxn ang="0">
                  <a:pos x="r" y="vc"/>
                </a:cxn>
              </a:cxnLst>
              <a:rect l="l" t="t" r="r" b="b"/>
              <a:pathLst>
                <a:path w="24474" h="1923">
                  <a:moveTo>
                    <a:pt x="12237" y="1923"/>
                  </a:moveTo>
                  <a:lnTo>
                    <a:pt x="0" y="1923"/>
                  </a:lnTo>
                  <a:lnTo>
                    <a:pt x="0" y="0"/>
                  </a:lnTo>
                  <a:lnTo>
                    <a:pt x="24474" y="0"/>
                  </a:lnTo>
                  <a:lnTo>
                    <a:pt x="24474" y="1923"/>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4" name="Freeform 43">
              <a:extLst>
                <a:ext uri="{FF2B5EF4-FFF2-40B4-BE49-F238E27FC236}">
                  <a16:creationId xmlns:a16="http://schemas.microsoft.com/office/drawing/2014/main" id="{A8EBDBC4-A8C1-614E-AD38-55C4B081C205}"/>
                </a:ext>
              </a:extLst>
            </p:cNvPr>
            <p:cNvSpPr/>
            <p:nvPr/>
          </p:nvSpPr>
          <p:spPr>
            <a:xfrm>
              <a:off x="1278000" y="6202079"/>
              <a:ext cx="186840" cy="181800"/>
            </a:xfrm>
            <a:custGeom>
              <a:avLst/>
              <a:gdLst/>
              <a:ahLst/>
              <a:cxnLst>
                <a:cxn ang="3cd4">
                  <a:pos x="hc" y="t"/>
                </a:cxn>
                <a:cxn ang="cd2">
                  <a:pos x="l" y="vc"/>
                </a:cxn>
                <a:cxn ang="cd4">
                  <a:pos x="hc" y="b"/>
                </a:cxn>
                <a:cxn ang="0">
                  <a:pos x="r" y="vc"/>
                </a:cxn>
              </a:cxnLst>
              <a:rect l="l" t="t" r="r" b="b"/>
              <a:pathLst>
                <a:path w="520" h="506">
                  <a:moveTo>
                    <a:pt x="517" y="16"/>
                  </a:moveTo>
                  <a:cubicBezTo>
                    <a:pt x="518" y="13"/>
                    <a:pt x="520" y="8"/>
                    <a:pt x="520" y="6"/>
                  </a:cubicBezTo>
                  <a:cubicBezTo>
                    <a:pt x="520" y="0"/>
                    <a:pt x="520" y="0"/>
                    <a:pt x="504" y="0"/>
                  </a:cubicBezTo>
                  <a:lnTo>
                    <a:pt x="18" y="0"/>
                  </a:lnTo>
                  <a:cubicBezTo>
                    <a:pt x="0" y="0"/>
                    <a:pt x="0" y="0"/>
                    <a:pt x="0" y="6"/>
                  </a:cubicBezTo>
                  <a:cubicBezTo>
                    <a:pt x="0" y="8"/>
                    <a:pt x="2" y="13"/>
                    <a:pt x="3" y="16"/>
                  </a:cubicBezTo>
                  <a:lnTo>
                    <a:pt x="242" y="491"/>
                  </a:lnTo>
                  <a:cubicBezTo>
                    <a:pt x="246" y="501"/>
                    <a:pt x="248" y="506"/>
                    <a:pt x="261" y="506"/>
                  </a:cubicBezTo>
                  <a:cubicBezTo>
                    <a:pt x="272" y="506"/>
                    <a:pt x="274" y="501"/>
                    <a:pt x="280" y="491"/>
                  </a:cubicBezTo>
                  <a:close/>
                  <a:moveTo>
                    <a:pt x="88" y="51"/>
                  </a:moveTo>
                  <a:lnTo>
                    <a:pt x="475" y="51"/>
                  </a:lnTo>
                  <a:lnTo>
                    <a:pt x="282" y="438"/>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5" name="Freeform 44">
              <a:extLst>
                <a:ext uri="{FF2B5EF4-FFF2-40B4-BE49-F238E27FC236}">
                  <a16:creationId xmlns:a16="http://schemas.microsoft.com/office/drawing/2014/main" id="{6715E1FF-7D37-0348-B039-1148F6AF1DBB}"/>
                </a:ext>
              </a:extLst>
            </p:cNvPr>
            <p:cNvSpPr/>
            <p:nvPr/>
          </p:nvSpPr>
          <p:spPr>
            <a:xfrm>
              <a:off x="1483919" y="6334560"/>
              <a:ext cx="129960" cy="80280"/>
            </a:xfrm>
            <a:custGeom>
              <a:avLst/>
              <a:gdLst/>
              <a:ahLst/>
              <a:cxnLst>
                <a:cxn ang="3cd4">
                  <a:pos x="hc" y="t"/>
                </a:cxn>
                <a:cxn ang="cd2">
                  <a:pos x="l" y="vc"/>
                </a:cxn>
                <a:cxn ang="cd4">
                  <a:pos x="hc" y="b"/>
                </a:cxn>
                <a:cxn ang="0">
                  <a:pos x="r" y="vc"/>
                </a:cxn>
              </a:cxnLst>
              <a:rect l="l" t="t" r="r" b="b"/>
              <a:pathLst>
                <a:path w="362" h="224">
                  <a:moveTo>
                    <a:pt x="237" y="61"/>
                  </a:moveTo>
                  <a:cubicBezTo>
                    <a:pt x="240" y="48"/>
                    <a:pt x="246" y="24"/>
                    <a:pt x="246" y="21"/>
                  </a:cubicBezTo>
                  <a:cubicBezTo>
                    <a:pt x="246" y="11"/>
                    <a:pt x="238" y="5"/>
                    <a:pt x="230" y="5"/>
                  </a:cubicBezTo>
                  <a:cubicBezTo>
                    <a:pt x="221" y="5"/>
                    <a:pt x="211" y="11"/>
                    <a:pt x="208" y="19"/>
                  </a:cubicBezTo>
                  <a:cubicBezTo>
                    <a:pt x="206" y="24"/>
                    <a:pt x="202" y="45"/>
                    <a:pt x="198" y="58"/>
                  </a:cubicBezTo>
                  <a:cubicBezTo>
                    <a:pt x="192" y="85"/>
                    <a:pt x="192" y="86"/>
                    <a:pt x="184" y="114"/>
                  </a:cubicBezTo>
                  <a:cubicBezTo>
                    <a:pt x="178" y="141"/>
                    <a:pt x="178" y="146"/>
                    <a:pt x="176" y="160"/>
                  </a:cubicBezTo>
                  <a:cubicBezTo>
                    <a:pt x="179" y="170"/>
                    <a:pt x="174" y="179"/>
                    <a:pt x="163" y="194"/>
                  </a:cubicBezTo>
                  <a:cubicBezTo>
                    <a:pt x="157" y="202"/>
                    <a:pt x="146" y="210"/>
                    <a:pt x="130" y="210"/>
                  </a:cubicBezTo>
                  <a:cubicBezTo>
                    <a:pt x="110" y="210"/>
                    <a:pt x="85" y="203"/>
                    <a:pt x="85" y="165"/>
                  </a:cubicBezTo>
                  <a:cubicBezTo>
                    <a:pt x="85" y="139"/>
                    <a:pt x="99" y="102"/>
                    <a:pt x="109" y="77"/>
                  </a:cubicBezTo>
                  <a:cubicBezTo>
                    <a:pt x="117" y="56"/>
                    <a:pt x="118" y="51"/>
                    <a:pt x="118" y="43"/>
                  </a:cubicBezTo>
                  <a:cubicBezTo>
                    <a:pt x="118" y="19"/>
                    <a:pt x="99" y="0"/>
                    <a:pt x="72" y="0"/>
                  </a:cubicBezTo>
                  <a:cubicBezTo>
                    <a:pt x="22" y="0"/>
                    <a:pt x="0" y="67"/>
                    <a:pt x="0" y="77"/>
                  </a:cubicBezTo>
                  <a:cubicBezTo>
                    <a:pt x="0" y="83"/>
                    <a:pt x="6" y="83"/>
                    <a:pt x="8" y="83"/>
                  </a:cubicBezTo>
                  <a:cubicBezTo>
                    <a:pt x="16" y="83"/>
                    <a:pt x="16" y="80"/>
                    <a:pt x="18" y="75"/>
                  </a:cubicBezTo>
                  <a:cubicBezTo>
                    <a:pt x="30" y="34"/>
                    <a:pt x="51" y="14"/>
                    <a:pt x="70" y="14"/>
                  </a:cubicBezTo>
                  <a:cubicBezTo>
                    <a:pt x="78" y="14"/>
                    <a:pt x="83" y="19"/>
                    <a:pt x="83" y="32"/>
                  </a:cubicBezTo>
                  <a:cubicBezTo>
                    <a:pt x="83" y="43"/>
                    <a:pt x="78" y="54"/>
                    <a:pt x="77" y="61"/>
                  </a:cubicBezTo>
                  <a:cubicBezTo>
                    <a:pt x="48" y="133"/>
                    <a:pt x="48" y="142"/>
                    <a:pt x="48" y="158"/>
                  </a:cubicBezTo>
                  <a:cubicBezTo>
                    <a:pt x="48" y="216"/>
                    <a:pt x="101" y="224"/>
                    <a:pt x="128" y="224"/>
                  </a:cubicBezTo>
                  <a:cubicBezTo>
                    <a:pt x="138" y="224"/>
                    <a:pt x="162" y="224"/>
                    <a:pt x="184" y="190"/>
                  </a:cubicBezTo>
                  <a:cubicBezTo>
                    <a:pt x="195" y="213"/>
                    <a:pt x="222" y="224"/>
                    <a:pt x="253" y="224"/>
                  </a:cubicBezTo>
                  <a:cubicBezTo>
                    <a:pt x="296" y="224"/>
                    <a:pt x="318" y="186"/>
                    <a:pt x="328" y="165"/>
                  </a:cubicBezTo>
                  <a:cubicBezTo>
                    <a:pt x="349" y="123"/>
                    <a:pt x="362" y="62"/>
                    <a:pt x="362" y="38"/>
                  </a:cubicBezTo>
                  <a:cubicBezTo>
                    <a:pt x="362" y="2"/>
                    <a:pt x="341" y="0"/>
                    <a:pt x="338" y="0"/>
                  </a:cubicBezTo>
                  <a:cubicBezTo>
                    <a:pt x="325" y="0"/>
                    <a:pt x="310" y="13"/>
                    <a:pt x="310" y="26"/>
                  </a:cubicBezTo>
                  <a:cubicBezTo>
                    <a:pt x="310" y="35"/>
                    <a:pt x="315" y="38"/>
                    <a:pt x="320" y="42"/>
                  </a:cubicBezTo>
                  <a:cubicBezTo>
                    <a:pt x="331" y="51"/>
                    <a:pt x="338" y="66"/>
                    <a:pt x="338" y="82"/>
                  </a:cubicBezTo>
                  <a:cubicBezTo>
                    <a:pt x="338" y="88"/>
                    <a:pt x="317" y="210"/>
                    <a:pt x="254" y="210"/>
                  </a:cubicBezTo>
                  <a:cubicBezTo>
                    <a:pt x="214" y="210"/>
                    <a:pt x="214" y="174"/>
                    <a:pt x="214" y="166"/>
                  </a:cubicBezTo>
                  <a:cubicBezTo>
                    <a:pt x="214" y="152"/>
                    <a:pt x="216" y="144"/>
                    <a:pt x="222" y="11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6" name="Freeform 45">
              <a:extLst>
                <a:ext uri="{FF2B5EF4-FFF2-40B4-BE49-F238E27FC236}">
                  <a16:creationId xmlns:a16="http://schemas.microsoft.com/office/drawing/2014/main" id="{7FED70C5-6955-9A45-A027-418E58BC17F2}"/>
                </a:ext>
              </a:extLst>
            </p:cNvPr>
            <p:cNvSpPr/>
            <p:nvPr/>
          </p:nvSpPr>
          <p:spPr>
            <a:xfrm>
              <a:off x="1649520" y="6202079"/>
              <a:ext cx="153000" cy="173160"/>
            </a:xfrm>
            <a:custGeom>
              <a:avLst/>
              <a:gdLst/>
              <a:ahLst/>
              <a:cxnLst>
                <a:cxn ang="3cd4">
                  <a:pos x="hc" y="t"/>
                </a:cxn>
                <a:cxn ang="cd2">
                  <a:pos x="l" y="vc"/>
                </a:cxn>
                <a:cxn ang="cd4">
                  <a:pos x="hc" y="b"/>
                </a:cxn>
                <a:cxn ang="0">
                  <a:pos x="r" y="vc"/>
                </a:cxn>
              </a:cxnLst>
              <a:rect l="l" t="t" r="r" b="b"/>
              <a:pathLst>
                <a:path w="426" h="482">
                  <a:moveTo>
                    <a:pt x="237" y="54"/>
                  </a:moveTo>
                  <a:cubicBezTo>
                    <a:pt x="243" y="30"/>
                    <a:pt x="245" y="22"/>
                    <a:pt x="310" y="22"/>
                  </a:cubicBezTo>
                  <a:cubicBezTo>
                    <a:pt x="333" y="22"/>
                    <a:pt x="338" y="22"/>
                    <a:pt x="338" y="8"/>
                  </a:cubicBezTo>
                  <a:cubicBezTo>
                    <a:pt x="338" y="0"/>
                    <a:pt x="330" y="0"/>
                    <a:pt x="326" y="0"/>
                  </a:cubicBezTo>
                  <a:cubicBezTo>
                    <a:pt x="304" y="0"/>
                    <a:pt x="245" y="2"/>
                    <a:pt x="222" y="2"/>
                  </a:cubicBezTo>
                  <a:cubicBezTo>
                    <a:pt x="202" y="2"/>
                    <a:pt x="149" y="0"/>
                    <a:pt x="128" y="0"/>
                  </a:cubicBezTo>
                  <a:cubicBezTo>
                    <a:pt x="123" y="0"/>
                    <a:pt x="115" y="0"/>
                    <a:pt x="115" y="14"/>
                  </a:cubicBezTo>
                  <a:cubicBezTo>
                    <a:pt x="115" y="22"/>
                    <a:pt x="122" y="22"/>
                    <a:pt x="134" y="22"/>
                  </a:cubicBezTo>
                  <a:cubicBezTo>
                    <a:pt x="136" y="22"/>
                    <a:pt x="149" y="22"/>
                    <a:pt x="162" y="24"/>
                  </a:cubicBezTo>
                  <a:cubicBezTo>
                    <a:pt x="174" y="24"/>
                    <a:pt x="181" y="26"/>
                    <a:pt x="181" y="35"/>
                  </a:cubicBezTo>
                  <a:cubicBezTo>
                    <a:pt x="181" y="37"/>
                    <a:pt x="179" y="40"/>
                    <a:pt x="178" y="48"/>
                  </a:cubicBezTo>
                  <a:lnTo>
                    <a:pt x="83" y="427"/>
                  </a:lnTo>
                  <a:cubicBezTo>
                    <a:pt x="77" y="454"/>
                    <a:pt x="75" y="459"/>
                    <a:pt x="19" y="459"/>
                  </a:cubicBezTo>
                  <a:cubicBezTo>
                    <a:pt x="6" y="459"/>
                    <a:pt x="0" y="459"/>
                    <a:pt x="0" y="474"/>
                  </a:cubicBezTo>
                  <a:cubicBezTo>
                    <a:pt x="0" y="482"/>
                    <a:pt x="6" y="482"/>
                    <a:pt x="19" y="482"/>
                  </a:cubicBezTo>
                  <a:lnTo>
                    <a:pt x="346" y="482"/>
                  </a:lnTo>
                  <a:cubicBezTo>
                    <a:pt x="363" y="482"/>
                    <a:pt x="363" y="482"/>
                    <a:pt x="368" y="470"/>
                  </a:cubicBezTo>
                  <a:lnTo>
                    <a:pt x="424" y="317"/>
                  </a:lnTo>
                  <a:cubicBezTo>
                    <a:pt x="426" y="310"/>
                    <a:pt x="426" y="309"/>
                    <a:pt x="426" y="307"/>
                  </a:cubicBezTo>
                  <a:cubicBezTo>
                    <a:pt x="426" y="304"/>
                    <a:pt x="424" y="299"/>
                    <a:pt x="418" y="299"/>
                  </a:cubicBezTo>
                  <a:cubicBezTo>
                    <a:pt x="411" y="299"/>
                    <a:pt x="411" y="304"/>
                    <a:pt x="406" y="315"/>
                  </a:cubicBezTo>
                  <a:cubicBezTo>
                    <a:pt x="382" y="379"/>
                    <a:pt x="350" y="459"/>
                    <a:pt x="229" y="459"/>
                  </a:cubicBezTo>
                  <a:lnTo>
                    <a:pt x="162" y="459"/>
                  </a:lnTo>
                  <a:cubicBezTo>
                    <a:pt x="152" y="459"/>
                    <a:pt x="150" y="459"/>
                    <a:pt x="147" y="459"/>
                  </a:cubicBezTo>
                  <a:cubicBezTo>
                    <a:pt x="139" y="459"/>
                    <a:pt x="138" y="458"/>
                    <a:pt x="138" y="453"/>
                  </a:cubicBezTo>
                  <a:cubicBezTo>
                    <a:pt x="138" y="450"/>
                    <a:pt x="138" y="448"/>
                    <a:pt x="141" y="43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7" name="Freeform 46">
              <a:extLst>
                <a:ext uri="{FF2B5EF4-FFF2-40B4-BE49-F238E27FC236}">
                  <a16:creationId xmlns:a16="http://schemas.microsoft.com/office/drawing/2014/main" id="{DF58CC8B-37D9-BD43-8D91-4371C7BC440B}"/>
                </a:ext>
              </a:extLst>
            </p:cNvPr>
            <p:cNvSpPr/>
            <p:nvPr/>
          </p:nvSpPr>
          <p:spPr>
            <a:xfrm>
              <a:off x="1835999" y="6185519"/>
              <a:ext cx="59040" cy="253080"/>
            </a:xfrm>
            <a:custGeom>
              <a:avLst/>
              <a:gdLst/>
              <a:ahLst/>
              <a:cxnLst>
                <a:cxn ang="3cd4">
                  <a:pos x="hc" y="t"/>
                </a:cxn>
                <a:cxn ang="cd2">
                  <a:pos x="l" y="vc"/>
                </a:cxn>
                <a:cxn ang="cd4">
                  <a:pos x="hc" y="b"/>
                </a:cxn>
                <a:cxn ang="0">
                  <a:pos x="r" y="vc"/>
                </a:cxn>
              </a:cxnLst>
              <a:rect l="l" t="t" r="r" b="b"/>
              <a:pathLst>
                <a:path w="165" h="704">
                  <a:moveTo>
                    <a:pt x="165" y="698"/>
                  </a:moveTo>
                  <a:cubicBezTo>
                    <a:pt x="165" y="696"/>
                    <a:pt x="165" y="694"/>
                    <a:pt x="152" y="682"/>
                  </a:cubicBezTo>
                  <a:cubicBezTo>
                    <a:pt x="64" y="594"/>
                    <a:pt x="42" y="461"/>
                    <a:pt x="42" y="352"/>
                  </a:cubicBezTo>
                  <a:cubicBezTo>
                    <a:pt x="42" y="230"/>
                    <a:pt x="69" y="107"/>
                    <a:pt x="155" y="19"/>
                  </a:cubicBezTo>
                  <a:cubicBezTo>
                    <a:pt x="165" y="11"/>
                    <a:pt x="165" y="10"/>
                    <a:pt x="165" y="6"/>
                  </a:cubicBezTo>
                  <a:cubicBezTo>
                    <a:pt x="165" y="2"/>
                    <a:pt x="162" y="0"/>
                    <a:pt x="158" y="0"/>
                  </a:cubicBezTo>
                  <a:cubicBezTo>
                    <a:pt x="150" y="0"/>
                    <a:pt x="86" y="48"/>
                    <a:pt x="45" y="138"/>
                  </a:cubicBezTo>
                  <a:cubicBezTo>
                    <a:pt x="8" y="214"/>
                    <a:pt x="0" y="293"/>
                    <a:pt x="0" y="352"/>
                  </a:cubicBezTo>
                  <a:cubicBezTo>
                    <a:pt x="0" y="408"/>
                    <a:pt x="8" y="493"/>
                    <a:pt x="46" y="573"/>
                  </a:cubicBezTo>
                  <a:cubicBezTo>
                    <a:pt x="90" y="659"/>
                    <a:pt x="150" y="704"/>
                    <a:pt x="158" y="704"/>
                  </a:cubicBezTo>
                  <a:cubicBezTo>
                    <a:pt x="162" y="704"/>
                    <a:pt x="165" y="702"/>
                    <a:pt x="165" y="69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8" name="Freeform 47">
              <a:extLst>
                <a:ext uri="{FF2B5EF4-FFF2-40B4-BE49-F238E27FC236}">
                  <a16:creationId xmlns:a16="http://schemas.microsoft.com/office/drawing/2014/main" id="{CF390B65-FB11-974A-B459-2FC4C57DF8E8}"/>
                </a:ext>
              </a:extLst>
            </p:cNvPr>
            <p:cNvSpPr/>
            <p:nvPr/>
          </p:nvSpPr>
          <p:spPr>
            <a:xfrm>
              <a:off x="1920239" y="6202079"/>
              <a:ext cx="181080" cy="173160"/>
            </a:xfrm>
            <a:custGeom>
              <a:avLst/>
              <a:gdLst/>
              <a:ahLst/>
              <a:cxnLst>
                <a:cxn ang="3cd4">
                  <a:pos x="hc" y="t"/>
                </a:cxn>
                <a:cxn ang="cd2">
                  <a:pos x="l" y="vc"/>
                </a:cxn>
                <a:cxn ang="cd4">
                  <a:pos x="hc" y="b"/>
                </a:cxn>
                <a:cxn ang="0">
                  <a:pos x="r" y="vc"/>
                </a:cxn>
              </a:cxnLst>
              <a:rect l="l" t="t" r="r" b="b"/>
              <a:pathLst>
                <a:path w="504" h="482">
                  <a:moveTo>
                    <a:pt x="83" y="427"/>
                  </a:moveTo>
                  <a:cubicBezTo>
                    <a:pt x="77" y="454"/>
                    <a:pt x="75" y="459"/>
                    <a:pt x="19" y="459"/>
                  </a:cubicBezTo>
                  <a:cubicBezTo>
                    <a:pt x="6" y="459"/>
                    <a:pt x="0" y="459"/>
                    <a:pt x="0" y="474"/>
                  </a:cubicBezTo>
                  <a:cubicBezTo>
                    <a:pt x="0" y="482"/>
                    <a:pt x="6" y="482"/>
                    <a:pt x="19" y="482"/>
                  </a:cubicBezTo>
                  <a:lnTo>
                    <a:pt x="270" y="482"/>
                  </a:lnTo>
                  <a:cubicBezTo>
                    <a:pt x="382" y="482"/>
                    <a:pt x="466" y="398"/>
                    <a:pt x="466" y="330"/>
                  </a:cubicBezTo>
                  <a:cubicBezTo>
                    <a:pt x="466" y="278"/>
                    <a:pt x="424" y="238"/>
                    <a:pt x="357" y="230"/>
                  </a:cubicBezTo>
                  <a:cubicBezTo>
                    <a:pt x="429" y="216"/>
                    <a:pt x="504" y="165"/>
                    <a:pt x="504" y="98"/>
                  </a:cubicBezTo>
                  <a:cubicBezTo>
                    <a:pt x="504" y="45"/>
                    <a:pt x="458" y="0"/>
                    <a:pt x="373" y="0"/>
                  </a:cubicBezTo>
                  <a:lnTo>
                    <a:pt x="136" y="0"/>
                  </a:lnTo>
                  <a:cubicBezTo>
                    <a:pt x="122" y="0"/>
                    <a:pt x="115" y="0"/>
                    <a:pt x="115" y="14"/>
                  </a:cubicBezTo>
                  <a:cubicBezTo>
                    <a:pt x="115" y="22"/>
                    <a:pt x="122" y="22"/>
                    <a:pt x="134" y="22"/>
                  </a:cubicBezTo>
                  <a:cubicBezTo>
                    <a:pt x="136" y="22"/>
                    <a:pt x="149" y="22"/>
                    <a:pt x="162" y="24"/>
                  </a:cubicBezTo>
                  <a:cubicBezTo>
                    <a:pt x="174" y="24"/>
                    <a:pt x="181" y="26"/>
                    <a:pt x="181" y="35"/>
                  </a:cubicBezTo>
                  <a:cubicBezTo>
                    <a:pt x="181" y="37"/>
                    <a:pt x="179" y="40"/>
                    <a:pt x="178" y="48"/>
                  </a:cubicBezTo>
                  <a:close/>
                  <a:moveTo>
                    <a:pt x="190" y="224"/>
                  </a:moveTo>
                  <a:lnTo>
                    <a:pt x="234" y="48"/>
                  </a:lnTo>
                  <a:cubicBezTo>
                    <a:pt x="240" y="24"/>
                    <a:pt x="242" y="22"/>
                    <a:pt x="272" y="22"/>
                  </a:cubicBezTo>
                  <a:lnTo>
                    <a:pt x="363" y="22"/>
                  </a:lnTo>
                  <a:cubicBezTo>
                    <a:pt x="424" y="22"/>
                    <a:pt x="440" y="64"/>
                    <a:pt x="440" y="94"/>
                  </a:cubicBezTo>
                  <a:cubicBezTo>
                    <a:pt x="440" y="157"/>
                    <a:pt x="379" y="224"/>
                    <a:pt x="293" y="224"/>
                  </a:cubicBezTo>
                  <a:close/>
                  <a:moveTo>
                    <a:pt x="158" y="459"/>
                  </a:moveTo>
                  <a:cubicBezTo>
                    <a:pt x="149" y="459"/>
                    <a:pt x="147" y="459"/>
                    <a:pt x="142" y="459"/>
                  </a:cubicBezTo>
                  <a:cubicBezTo>
                    <a:pt x="136" y="459"/>
                    <a:pt x="133" y="458"/>
                    <a:pt x="133" y="453"/>
                  </a:cubicBezTo>
                  <a:cubicBezTo>
                    <a:pt x="133" y="450"/>
                    <a:pt x="133" y="448"/>
                    <a:pt x="138" y="435"/>
                  </a:cubicBezTo>
                  <a:lnTo>
                    <a:pt x="186" y="238"/>
                  </a:lnTo>
                  <a:lnTo>
                    <a:pt x="318" y="238"/>
                  </a:lnTo>
                  <a:cubicBezTo>
                    <a:pt x="386" y="238"/>
                    <a:pt x="400" y="291"/>
                    <a:pt x="400" y="322"/>
                  </a:cubicBezTo>
                  <a:cubicBezTo>
                    <a:pt x="400" y="392"/>
                    <a:pt x="338" y="459"/>
                    <a:pt x="254" y="4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9" name="Freeform 48">
              <a:extLst>
                <a:ext uri="{FF2B5EF4-FFF2-40B4-BE49-F238E27FC236}">
                  <a16:creationId xmlns:a16="http://schemas.microsoft.com/office/drawing/2014/main" id="{1E1C47E2-FA0A-DD49-B6D0-9A95542CBA93}"/>
                </a:ext>
              </a:extLst>
            </p:cNvPr>
            <p:cNvSpPr/>
            <p:nvPr/>
          </p:nvSpPr>
          <p:spPr>
            <a:xfrm>
              <a:off x="2134800" y="6266160"/>
              <a:ext cx="27720" cy="158040"/>
            </a:xfrm>
            <a:custGeom>
              <a:avLst/>
              <a:gdLst/>
              <a:ahLst/>
              <a:cxnLst>
                <a:cxn ang="3cd4">
                  <a:pos x="hc" y="t"/>
                </a:cxn>
                <a:cxn ang="cd2">
                  <a:pos x="l" y="vc"/>
                </a:cxn>
                <a:cxn ang="cd4">
                  <a:pos x="hc" y="b"/>
                </a:cxn>
                <a:cxn ang="0">
                  <a:pos x="r" y="vc"/>
                </a:cxn>
              </a:cxnLst>
              <a:rect l="l" t="t" r="r" b="b"/>
              <a:pathLst>
                <a:path w="78" h="440">
                  <a:moveTo>
                    <a:pt x="77" y="37"/>
                  </a:moveTo>
                  <a:cubicBezTo>
                    <a:pt x="77" y="18"/>
                    <a:pt x="59" y="0"/>
                    <a:pt x="38" y="0"/>
                  </a:cubicBezTo>
                  <a:cubicBezTo>
                    <a:pt x="18" y="0"/>
                    <a:pt x="0" y="18"/>
                    <a:pt x="0" y="37"/>
                  </a:cubicBezTo>
                  <a:cubicBezTo>
                    <a:pt x="0" y="58"/>
                    <a:pt x="18" y="75"/>
                    <a:pt x="38" y="75"/>
                  </a:cubicBezTo>
                  <a:cubicBezTo>
                    <a:pt x="59" y="75"/>
                    <a:pt x="77" y="58"/>
                    <a:pt x="77" y="37"/>
                  </a:cubicBezTo>
                  <a:close/>
                  <a:moveTo>
                    <a:pt x="62" y="296"/>
                  </a:moveTo>
                  <a:cubicBezTo>
                    <a:pt x="62" y="317"/>
                    <a:pt x="62" y="371"/>
                    <a:pt x="16" y="424"/>
                  </a:cubicBezTo>
                  <a:cubicBezTo>
                    <a:pt x="11" y="429"/>
                    <a:pt x="11" y="430"/>
                    <a:pt x="11" y="432"/>
                  </a:cubicBezTo>
                  <a:cubicBezTo>
                    <a:pt x="11" y="437"/>
                    <a:pt x="14" y="440"/>
                    <a:pt x="19" y="440"/>
                  </a:cubicBezTo>
                  <a:cubicBezTo>
                    <a:pt x="27" y="440"/>
                    <a:pt x="78" y="384"/>
                    <a:pt x="78" y="302"/>
                  </a:cubicBezTo>
                  <a:cubicBezTo>
                    <a:pt x="78" y="282"/>
                    <a:pt x="77" y="229"/>
                    <a:pt x="38" y="229"/>
                  </a:cubicBezTo>
                  <a:cubicBezTo>
                    <a:pt x="13" y="229"/>
                    <a:pt x="0" y="248"/>
                    <a:pt x="0" y="267"/>
                  </a:cubicBezTo>
                  <a:cubicBezTo>
                    <a:pt x="0" y="285"/>
                    <a:pt x="13" y="304"/>
                    <a:pt x="38" y="304"/>
                  </a:cubicBezTo>
                  <a:cubicBezTo>
                    <a:pt x="42" y="304"/>
                    <a:pt x="43" y="304"/>
                    <a:pt x="43" y="304"/>
                  </a:cubicBezTo>
                  <a:cubicBezTo>
                    <a:pt x="48" y="302"/>
                    <a:pt x="56" y="301"/>
                    <a:pt x="62" y="2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0" name="Freeform 49">
              <a:extLst>
                <a:ext uri="{FF2B5EF4-FFF2-40B4-BE49-F238E27FC236}">
                  <a16:creationId xmlns:a16="http://schemas.microsoft.com/office/drawing/2014/main" id="{D1B5453D-0830-8C43-9BDD-F6CF2480CEEA}"/>
                </a:ext>
              </a:extLst>
            </p:cNvPr>
            <p:cNvSpPr/>
            <p:nvPr/>
          </p:nvSpPr>
          <p:spPr>
            <a:xfrm>
              <a:off x="2232720" y="6263280"/>
              <a:ext cx="167760" cy="114840"/>
            </a:xfrm>
            <a:custGeom>
              <a:avLst/>
              <a:gdLst/>
              <a:ahLst/>
              <a:cxnLst>
                <a:cxn ang="3cd4">
                  <a:pos x="hc" y="t"/>
                </a:cxn>
                <a:cxn ang="cd2">
                  <a:pos x="l" y="vc"/>
                </a:cxn>
                <a:cxn ang="cd4">
                  <a:pos x="hc" y="b"/>
                </a:cxn>
                <a:cxn ang="0">
                  <a:pos x="r" y="vc"/>
                </a:cxn>
              </a:cxnLst>
              <a:rect l="l" t="t" r="r" b="b"/>
              <a:pathLst>
                <a:path w="467" h="320">
                  <a:moveTo>
                    <a:pt x="306" y="72"/>
                  </a:moveTo>
                  <a:cubicBezTo>
                    <a:pt x="309" y="58"/>
                    <a:pt x="315" y="30"/>
                    <a:pt x="315" y="27"/>
                  </a:cubicBezTo>
                  <a:cubicBezTo>
                    <a:pt x="315" y="14"/>
                    <a:pt x="306" y="8"/>
                    <a:pt x="296" y="8"/>
                  </a:cubicBezTo>
                  <a:cubicBezTo>
                    <a:pt x="286" y="8"/>
                    <a:pt x="275" y="13"/>
                    <a:pt x="269" y="27"/>
                  </a:cubicBezTo>
                  <a:cubicBezTo>
                    <a:pt x="267" y="32"/>
                    <a:pt x="234" y="168"/>
                    <a:pt x="229" y="186"/>
                  </a:cubicBezTo>
                  <a:cubicBezTo>
                    <a:pt x="224" y="206"/>
                    <a:pt x="222" y="219"/>
                    <a:pt x="222" y="232"/>
                  </a:cubicBezTo>
                  <a:cubicBezTo>
                    <a:pt x="222" y="240"/>
                    <a:pt x="222" y="242"/>
                    <a:pt x="224" y="245"/>
                  </a:cubicBezTo>
                  <a:cubicBezTo>
                    <a:pt x="208" y="283"/>
                    <a:pt x="186" y="304"/>
                    <a:pt x="158" y="304"/>
                  </a:cubicBezTo>
                  <a:cubicBezTo>
                    <a:pt x="102" y="304"/>
                    <a:pt x="102" y="253"/>
                    <a:pt x="102" y="240"/>
                  </a:cubicBezTo>
                  <a:cubicBezTo>
                    <a:pt x="102" y="218"/>
                    <a:pt x="106" y="190"/>
                    <a:pt x="139" y="102"/>
                  </a:cubicBezTo>
                  <a:cubicBezTo>
                    <a:pt x="147" y="82"/>
                    <a:pt x="150" y="72"/>
                    <a:pt x="150" y="58"/>
                  </a:cubicBezTo>
                  <a:cubicBezTo>
                    <a:pt x="150" y="26"/>
                    <a:pt x="128" y="0"/>
                    <a:pt x="93" y="0"/>
                  </a:cubicBezTo>
                  <a:cubicBezTo>
                    <a:pt x="26" y="0"/>
                    <a:pt x="0" y="102"/>
                    <a:pt x="0" y="109"/>
                  </a:cubicBezTo>
                  <a:cubicBezTo>
                    <a:pt x="0" y="115"/>
                    <a:pt x="6" y="115"/>
                    <a:pt x="8" y="115"/>
                  </a:cubicBezTo>
                  <a:cubicBezTo>
                    <a:pt x="16" y="115"/>
                    <a:pt x="16" y="115"/>
                    <a:pt x="19" y="102"/>
                  </a:cubicBezTo>
                  <a:cubicBezTo>
                    <a:pt x="38" y="37"/>
                    <a:pt x="66" y="16"/>
                    <a:pt x="91" y="16"/>
                  </a:cubicBezTo>
                  <a:cubicBezTo>
                    <a:pt x="98" y="16"/>
                    <a:pt x="109" y="16"/>
                    <a:pt x="109" y="38"/>
                  </a:cubicBezTo>
                  <a:cubicBezTo>
                    <a:pt x="109" y="56"/>
                    <a:pt x="101" y="77"/>
                    <a:pt x="96" y="88"/>
                  </a:cubicBezTo>
                  <a:cubicBezTo>
                    <a:pt x="66" y="171"/>
                    <a:pt x="56" y="205"/>
                    <a:pt x="56" y="230"/>
                  </a:cubicBezTo>
                  <a:cubicBezTo>
                    <a:pt x="56" y="296"/>
                    <a:pt x="104" y="320"/>
                    <a:pt x="157" y="320"/>
                  </a:cubicBezTo>
                  <a:cubicBezTo>
                    <a:pt x="168" y="320"/>
                    <a:pt x="202" y="320"/>
                    <a:pt x="230" y="270"/>
                  </a:cubicBezTo>
                  <a:cubicBezTo>
                    <a:pt x="248" y="315"/>
                    <a:pt x="298" y="320"/>
                    <a:pt x="318" y="320"/>
                  </a:cubicBezTo>
                  <a:cubicBezTo>
                    <a:pt x="371" y="320"/>
                    <a:pt x="402" y="275"/>
                    <a:pt x="421" y="234"/>
                  </a:cubicBezTo>
                  <a:cubicBezTo>
                    <a:pt x="445" y="178"/>
                    <a:pt x="467" y="83"/>
                    <a:pt x="467" y="50"/>
                  </a:cubicBezTo>
                  <a:cubicBezTo>
                    <a:pt x="467" y="11"/>
                    <a:pt x="448" y="0"/>
                    <a:pt x="435" y="0"/>
                  </a:cubicBezTo>
                  <a:cubicBezTo>
                    <a:pt x="418" y="0"/>
                    <a:pt x="400" y="18"/>
                    <a:pt x="400" y="34"/>
                  </a:cubicBezTo>
                  <a:cubicBezTo>
                    <a:pt x="400" y="43"/>
                    <a:pt x="405" y="48"/>
                    <a:pt x="411" y="53"/>
                  </a:cubicBezTo>
                  <a:cubicBezTo>
                    <a:pt x="419" y="61"/>
                    <a:pt x="437" y="78"/>
                    <a:pt x="437" y="114"/>
                  </a:cubicBezTo>
                  <a:cubicBezTo>
                    <a:pt x="437" y="138"/>
                    <a:pt x="416" y="206"/>
                    <a:pt x="398" y="242"/>
                  </a:cubicBezTo>
                  <a:cubicBezTo>
                    <a:pt x="379" y="280"/>
                    <a:pt x="355" y="304"/>
                    <a:pt x="320" y="304"/>
                  </a:cubicBezTo>
                  <a:cubicBezTo>
                    <a:pt x="286" y="304"/>
                    <a:pt x="269" y="283"/>
                    <a:pt x="269" y="243"/>
                  </a:cubicBezTo>
                  <a:cubicBezTo>
                    <a:pt x="269" y="224"/>
                    <a:pt x="274" y="202"/>
                    <a:pt x="275" y="1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1" name="Freeform 50">
              <a:extLst>
                <a:ext uri="{FF2B5EF4-FFF2-40B4-BE49-F238E27FC236}">
                  <a16:creationId xmlns:a16="http://schemas.microsoft.com/office/drawing/2014/main" id="{7F500E57-6B89-1545-BC97-80CE7EABA788}"/>
                </a:ext>
              </a:extLst>
            </p:cNvPr>
            <p:cNvSpPr/>
            <p:nvPr/>
          </p:nvSpPr>
          <p:spPr>
            <a:xfrm>
              <a:off x="2434320" y="6348240"/>
              <a:ext cx="29520" cy="75600"/>
            </a:xfrm>
            <a:custGeom>
              <a:avLst/>
              <a:gdLst/>
              <a:ahLst/>
              <a:cxnLst>
                <a:cxn ang="3cd4">
                  <a:pos x="hc" y="t"/>
                </a:cxn>
                <a:cxn ang="cd2">
                  <a:pos x="l" y="vc"/>
                </a:cxn>
                <a:cxn ang="cd4">
                  <a:pos x="hc" y="b"/>
                </a:cxn>
                <a:cxn ang="0">
                  <a:pos x="r" y="vc"/>
                </a:cxn>
              </a:cxnLst>
              <a:rect l="l" t="t" r="r" b="b"/>
              <a:pathLst>
                <a:path w="83" h="211">
                  <a:moveTo>
                    <a:pt x="83" y="74"/>
                  </a:moveTo>
                  <a:cubicBezTo>
                    <a:pt x="83" y="27"/>
                    <a:pt x="66" y="0"/>
                    <a:pt x="38" y="0"/>
                  </a:cubicBezTo>
                  <a:cubicBezTo>
                    <a:pt x="14" y="0"/>
                    <a:pt x="0" y="18"/>
                    <a:pt x="0" y="37"/>
                  </a:cubicBezTo>
                  <a:cubicBezTo>
                    <a:pt x="0" y="56"/>
                    <a:pt x="14" y="75"/>
                    <a:pt x="38" y="75"/>
                  </a:cubicBezTo>
                  <a:cubicBezTo>
                    <a:pt x="46" y="75"/>
                    <a:pt x="56" y="72"/>
                    <a:pt x="62" y="66"/>
                  </a:cubicBezTo>
                  <a:cubicBezTo>
                    <a:pt x="66" y="64"/>
                    <a:pt x="66" y="64"/>
                    <a:pt x="67" y="64"/>
                  </a:cubicBezTo>
                  <a:cubicBezTo>
                    <a:pt x="67" y="64"/>
                    <a:pt x="69" y="64"/>
                    <a:pt x="69" y="74"/>
                  </a:cubicBezTo>
                  <a:cubicBezTo>
                    <a:pt x="69" y="126"/>
                    <a:pt x="43" y="170"/>
                    <a:pt x="19" y="192"/>
                  </a:cubicBezTo>
                  <a:cubicBezTo>
                    <a:pt x="11" y="200"/>
                    <a:pt x="11" y="202"/>
                    <a:pt x="11" y="203"/>
                  </a:cubicBezTo>
                  <a:cubicBezTo>
                    <a:pt x="11" y="210"/>
                    <a:pt x="14" y="211"/>
                    <a:pt x="19" y="211"/>
                  </a:cubicBezTo>
                  <a:cubicBezTo>
                    <a:pt x="27" y="211"/>
                    <a:pt x="83" y="157"/>
                    <a:pt x="83" y="7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2" name="Freeform 51">
              <a:extLst>
                <a:ext uri="{FF2B5EF4-FFF2-40B4-BE49-F238E27FC236}">
                  <a16:creationId xmlns:a16="http://schemas.microsoft.com/office/drawing/2014/main" id="{932FAACC-C1B6-1742-A7AD-80FDECE0B5C3}"/>
                </a:ext>
              </a:extLst>
            </p:cNvPr>
            <p:cNvSpPr/>
            <p:nvPr/>
          </p:nvSpPr>
          <p:spPr>
            <a:xfrm>
              <a:off x="2532240" y="6263280"/>
              <a:ext cx="167760" cy="114840"/>
            </a:xfrm>
            <a:custGeom>
              <a:avLst/>
              <a:gdLst/>
              <a:ahLst/>
              <a:cxnLst>
                <a:cxn ang="3cd4">
                  <a:pos x="hc" y="t"/>
                </a:cxn>
                <a:cxn ang="cd2">
                  <a:pos x="l" y="vc"/>
                </a:cxn>
                <a:cxn ang="cd4">
                  <a:pos x="hc" y="b"/>
                </a:cxn>
                <a:cxn ang="0">
                  <a:pos x="r" y="vc"/>
                </a:cxn>
              </a:cxnLst>
              <a:rect l="l" t="t" r="r" b="b"/>
              <a:pathLst>
                <a:path w="467" h="320">
                  <a:moveTo>
                    <a:pt x="306" y="72"/>
                  </a:moveTo>
                  <a:cubicBezTo>
                    <a:pt x="309" y="58"/>
                    <a:pt x="315" y="30"/>
                    <a:pt x="315" y="27"/>
                  </a:cubicBezTo>
                  <a:cubicBezTo>
                    <a:pt x="315" y="14"/>
                    <a:pt x="306" y="8"/>
                    <a:pt x="296" y="8"/>
                  </a:cubicBezTo>
                  <a:cubicBezTo>
                    <a:pt x="286" y="8"/>
                    <a:pt x="274" y="13"/>
                    <a:pt x="269" y="27"/>
                  </a:cubicBezTo>
                  <a:cubicBezTo>
                    <a:pt x="267" y="32"/>
                    <a:pt x="234" y="168"/>
                    <a:pt x="229" y="186"/>
                  </a:cubicBezTo>
                  <a:cubicBezTo>
                    <a:pt x="224" y="206"/>
                    <a:pt x="222" y="219"/>
                    <a:pt x="222" y="232"/>
                  </a:cubicBezTo>
                  <a:cubicBezTo>
                    <a:pt x="222" y="240"/>
                    <a:pt x="222" y="242"/>
                    <a:pt x="224" y="245"/>
                  </a:cubicBezTo>
                  <a:cubicBezTo>
                    <a:pt x="208" y="283"/>
                    <a:pt x="186" y="304"/>
                    <a:pt x="158" y="304"/>
                  </a:cubicBezTo>
                  <a:cubicBezTo>
                    <a:pt x="102" y="304"/>
                    <a:pt x="102" y="253"/>
                    <a:pt x="102" y="240"/>
                  </a:cubicBezTo>
                  <a:cubicBezTo>
                    <a:pt x="102" y="218"/>
                    <a:pt x="106" y="190"/>
                    <a:pt x="139" y="102"/>
                  </a:cubicBezTo>
                  <a:cubicBezTo>
                    <a:pt x="147" y="82"/>
                    <a:pt x="150" y="72"/>
                    <a:pt x="150" y="58"/>
                  </a:cubicBezTo>
                  <a:cubicBezTo>
                    <a:pt x="150" y="26"/>
                    <a:pt x="128" y="0"/>
                    <a:pt x="93" y="0"/>
                  </a:cubicBezTo>
                  <a:cubicBezTo>
                    <a:pt x="26" y="0"/>
                    <a:pt x="0" y="102"/>
                    <a:pt x="0" y="109"/>
                  </a:cubicBezTo>
                  <a:cubicBezTo>
                    <a:pt x="0" y="115"/>
                    <a:pt x="6" y="115"/>
                    <a:pt x="8" y="115"/>
                  </a:cubicBezTo>
                  <a:cubicBezTo>
                    <a:pt x="16" y="115"/>
                    <a:pt x="16" y="115"/>
                    <a:pt x="19" y="102"/>
                  </a:cubicBezTo>
                  <a:cubicBezTo>
                    <a:pt x="38" y="37"/>
                    <a:pt x="66" y="16"/>
                    <a:pt x="91" y="16"/>
                  </a:cubicBezTo>
                  <a:cubicBezTo>
                    <a:pt x="98" y="16"/>
                    <a:pt x="109" y="16"/>
                    <a:pt x="109" y="38"/>
                  </a:cubicBezTo>
                  <a:cubicBezTo>
                    <a:pt x="109" y="56"/>
                    <a:pt x="101" y="77"/>
                    <a:pt x="96" y="88"/>
                  </a:cubicBezTo>
                  <a:cubicBezTo>
                    <a:pt x="66" y="171"/>
                    <a:pt x="56" y="205"/>
                    <a:pt x="56" y="230"/>
                  </a:cubicBezTo>
                  <a:cubicBezTo>
                    <a:pt x="56" y="296"/>
                    <a:pt x="104" y="320"/>
                    <a:pt x="157" y="320"/>
                  </a:cubicBezTo>
                  <a:cubicBezTo>
                    <a:pt x="168" y="320"/>
                    <a:pt x="202" y="320"/>
                    <a:pt x="230" y="270"/>
                  </a:cubicBezTo>
                  <a:cubicBezTo>
                    <a:pt x="248" y="315"/>
                    <a:pt x="298" y="320"/>
                    <a:pt x="318" y="320"/>
                  </a:cubicBezTo>
                  <a:cubicBezTo>
                    <a:pt x="371" y="320"/>
                    <a:pt x="402" y="275"/>
                    <a:pt x="421" y="234"/>
                  </a:cubicBezTo>
                  <a:cubicBezTo>
                    <a:pt x="445" y="178"/>
                    <a:pt x="467" y="83"/>
                    <a:pt x="467" y="50"/>
                  </a:cubicBezTo>
                  <a:cubicBezTo>
                    <a:pt x="467" y="11"/>
                    <a:pt x="448" y="0"/>
                    <a:pt x="435" y="0"/>
                  </a:cubicBezTo>
                  <a:cubicBezTo>
                    <a:pt x="418" y="0"/>
                    <a:pt x="400" y="18"/>
                    <a:pt x="400" y="34"/>
                  </a:cubicBezTo>
                  <a:cubicBezTo>
                    <a:pt x="400" y="43"/>
                    <a:pt x="405" y="48"/>
                    <a:pt x="411" y="53"/>
                  </a:cubicBezTo>
                  <a:cubicBezTo>
                    <a:pt x="419" y="61"/>
                    <a:pt x="437" y="78"/>
                    <a:pt x="437" y="114"/>
                  </a:cubicBezTo>
                  <a:cubicBezTo>
                    <a:pt x="437" y="138"/>
                    <a:pt x="416" y="206"/>
                    <a:pt x="398" y="242"/>
                  </a:cubicBezTo>
                  <a:cubicBezTo>
                    <a:pt x="379" y="280"/>
                    <a:pt x="355" y="304"/>
                    <a:pt x="320" y="304"/>
                  </a:cubicBezTo>
                  <a:cubicBezTo>
                    <a:pt x="286" y="304"/>
                    <a:pt x="267" y="283"/>
                    <a:pt x="267" y="243"/>
                  </a:cubicBezTo>
                  <a:cubicBezTo>
                    <a:pt x="267" y="224"/>
                    <a:pt x="274" y="202"/>
                    <a:pt x="275" y="1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3" name="Freeform 52">
              <a:extLst>
                <a:ext uri="{FF2B5EF4-FFF2-40B4-BE49-F238E27FC236}">
                  <a16:creationId xmlns:a16="http://schemas.microsoft.com/office/drawing/2014/main" id="{B88C8835-23DD-3E40-A131-C6014829EFC0}"/>
                </a:ext>
              </a:extLst>
            </p:cNvPr>
            <p:cNvSpPr/>
            <p:nvPr/>
          </p:nvSpPr>
          <p:spPr>
            <a:xfrm>
              <a:off x="2730960" y="6221519"/>
              <a:ext cx="119880" cy="9000"/>
            </a:xfrm>
            <a:custGeom>
              <a:avLst/>
              <a:gdLst/>
              <a:ahLst/>
              <a:cxnLst>
                <a:cxn ang="3cd4">
                  <a:pos x="hc" y="t"/>
                </a:cxn>
                <a:cxn ang="cd2">
                  <a:pos x="l" y="vc"/>
                </a:cxn>
                <a:cxn ang="cd4">
                  <a:pos x="hc" y="b"/>
                </a:cxn>
                <a:cxn ang="0">
                  <a:pos x="r" y="vc"/>
                </a:cxn>
              </a:cxnLst>
              <a:rect l="l" t="t" r="r" b="b"/>
              <a:pathLst>
                <a:path w="334" h="26">
                  <a:moveTo>
                    <a:pt x="315" y="26"/>
                  </a:moveTo>
                  <a:cubicBezTo>
                    <a:pt x="322" y="26"/>
                    <a:pt x="334" y="26"/>
                    <a:pt x="334" y="13"/>
                  </a:cubicBezTo>
                  <a:cubicBezTo>
                    <a:pt x="334" y="0"/>
                    <a:pt x="323" y="0"/>
                    <a:pt x="315" y="0"/>
                  </a:cubicBezTo>
                  <a:lnTo>
                    <a:pt x="19" y="0"/>
                  </a:lnTo>
                  <a:cubicBezTo>
                    <a:pt x="11" y="0"/>
                    <a:pt x="0" y="0"/>
                    <a:pt x="0" y="13"/>
                  </a:cubicBezTo>
                  <a:cubicBezTo>
                    <a:pt x="0" y="26"/>
                    <a:pt x="11" y="26"/>
                    <a:pt x="19" y="2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4" name="Freeform 53">
              <a:extLst>
                <a:ext uri="{FF2B5EF4-FFF2-40B4-BE49-F238E27FC236}">
                  <a16:creationId xmlns:a16="http://schemas.microsoft.com/office/drawing/2014/main" id="{C0A40BB2-9F90-6744-96A9-E42A96843AEB}"/>
                </a:ext>
              </a:extLst>
            </p:cNvPr>
            <p:cNvSpPr/>
            <p:nvPr/>
          </p:nvSpPr>
          <p:spPr>
            <a:xfrm>
              <a:off x="2897640" y="6185519"/>
              <a:ext cx="59040" cy="253080"/>
            </a:xfrm>
            <a:custGeom>
              <a:avLst/>
              <a:gdLst/>
              <a:ahLst/>
              <a:cxnLst>
                <a:cxn ang="3cd4">
                  <a:pos x="hc" y="t"/>
                </a:cxn>
                <a:cxn ang="cd2">
                  <a:pos x="l" y="vc"/>
                </a:cxn>
                <a:cxn ang="cd4">
                  <a:pos x="hc" y="b"/>
                </a:cxn>
                <a:cxn ang="0">
                  <a:pos x="r" y="vc"/>
                </a:cxn>
              </a:cxnLst>
              <a:rect l="l" t="t" r="r" b="b"/>
              <a:pathLst>
                <a:path w="165" h="704">
                  <a:moveTo>
                    <a:pt x="165" y="352"/>
                  </a:moveTo>
                  <a:cubicBezTo>
                    <a:pt x="165" y="298"/>
                    <a:pt x="157" y="213"/>
                    <a:pt x="118" y="133"/>
                  </a:cubicBezTo>
                  <a:cubicBezTo>
                    <a:pt x="75" y="46"/>
                    <a:pt x="14" y="0"/>
                    <a:pt x="6" y="0"/>
                  </a:cubicBezTo>
                  <a:cubicBezTo>
                    <a:pt x="3" y="0"/>
                    <a:pt x="0" y="3"/>
                    <a:pt x="0" y="6"/>
                  </a:cubicBezTo>
                  <a:cubicBezTo>
                    <a:pt x="0" y="10"/>
                    <a:pt x="0" y="11"/>
                    <a:pt x="13" y="24"/>
                  </a:cubicBezTo>
                  <a:cubicBezTo>
                    <a:pt x="83" y="93"/>
                    <a:pt x="123" y="205"/>
                    <a:pt x="123" y="352"/>
                  </a:cubicBezTo>
                  <a:cubicBezTo>
                    <a:pt x="123" y="472"/>
                    <a:pt x="98" y="597"/>
                    <a:pt x="10" y="685"/>
                  </a:cubicBezTo>
                  <a:cubicBezTo>
                    <a:pt x="0" y="694"/>
                    <a:pt x="0" y="696"/>
                    <a:pt x="0" y="698"/>
                  </a:cubicBezTo>
                  <a:cubicBezTo>
                    <a:pt x="0" y="702"/>
                    <a:pt x="3" y="704"/>
                    <a:pt x="6" y="704"/>
                  </a:cubicBezTo>
                  <a:cubicBezTo>
                    <a:pt x="14" y="704"/>
                    <a:pt x="78" y="656"/>
                    <a:pt x="120" y="566"/>
                  </a:cubicBezTo>
                  <a:cubicBezTo>
                    <a:pt x="157" y="490"/>
                    <a:pt x="165" y="411"/>
                    <a:pt x="165" y="35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5" name="Freeform 54">
              <a:extLst>
                <a:ext uri="{FF2B5EF4-FFF2-40B4-BE49-F238E27FC236}">
                  <a16:creationId xmlns:a16="http://schemas.microsoft.com/office/drawing/2014/main" id="{E29A9AC5-41BA-024A-A81A-6DEF71D93FAC}"/>
                </a:ext>
              </a:extLst>
            </p:cNvPr>
            <p:cNvSpPr/>
            <p:nvPr/>
          </p:nvSpPr>
          <p:spPr>
            <a:xfrm>
              <a:off x="3065039" y="6252840"/>
              <a:ext cx="168840" cy="108360"/>
            </a:xfrm>
            <a:custGeom>
              <a:avLst/>
              <a:gdLst/>
              <a:ahLst/>
              <a:cxnLst>
                <a:cxn ang="3cd4">
                  <a:pos x="hc" y="t"/>
                </a:cxn>
                <a:cxn ang="cd2">
                  <a:pos x="l" y="vc"/>
                </a:cxn>
                <a:cxn ang="cd4">
                  <a:pos x="hc" y="b"/>
                </a:cxn>
                <a:cxn ang="0">
                  <a:pos x="r" y="vc"/>
                </a:cxn>
              </a:cxnLst>
              <a:rect l="l" t="t" r="r" b="b"/>
              <a:pathLst>
                <a:path w="470" h="302">
                  <a:moveTo>
                    <a:pt x="470" y="22"/>
                  </a:moveTo>
                  <a:cubicBezTo>
                    <a:pt x="470" y="6"/>
                    <a:pt x="466" y="0"/>
                    <a:pt x="461" y="0"/>
                  </a:cubicBezTo>
                  <a:cubicBezTo>
                    <a:pt x="458" y="0"/>
                    <a:pt x="451" y="3"/>
                    <a:pt x="451" y="19"/>
                  </a:cubicBezTo>
                  <a:cubicBezTo>
                    <a:pt x="448" y="69"/>
                    <a:pt x="398" y="98"/>
                    <a:pt x="352" y="98"/>
                  </a:cubicBezTo>
                  <a:cubicBezTo>
                    <a:pt x="312" y="98"/>
                    <a:pt x="277" y="75"/>
                    <a:pt x="240" y="51"/>
                  </a:cubicBezTo>
                  <a:cubicBezTo>
                    <a:pt x="202" y="26"/>
                    <a:pt x="163" y="0"/>
                    <a:pt x="118" y="0"/>
                  </a:cubicBezTo>
                  <a:cubicBezTo>
                    <a:pt x="53" y="0"/>
                    <a:pt x="0" y="50"/>
                    <a:pt x="0" y="115"/>
                  </a:cubicBezTo>
                  <a:cubicBezTo>
                    <a:pt x="0" y="131"/>
                    <a:pt x="6" y="136"/>
                    <a:pt x="10" y="136"/>
                  </a:cubicBezTo>
                  <a:cubicBezTo>
                    <a:pt x="18" y="136"/>
                    <a:pt x="19" y="123"/>
                    <a:pt x="19" y="120"/>
                  </a:cubicBezTo>
                  <a:cubicBezTo>
                    <a:pt x="24" y="61"/>
                    <a:pt x="82" y="40"/>
                    <a:pt x="118" y="40"/>
                  </a:cubicBezTo>
                  <a:cubicBezTo>
                    <a:pt x="158" y="40"/>
                    <a:pt x="194" y="61"/>
                    <a:pt x="230" y="86"/>
                  </a:cubicBezTo>
                  <a:cubicBezTo>
                    <a:pt x="269" y="112"/>
                    <a:pt x="307" y="138"/>
                    <a:pt x="352" y="138"/>
                  </a:cubicBezTo>
                  <a:cubicBezTo>
                    <a:pt x="418" y="138"/>
                    <a:pt x="470" y="86"/>
                    <a:pt x="470" y="22"/>
                  </a:cubicBezTo>
                  <a:close/>
                  <a:moveTo>
                    <a:pt x="470" y="187"/>
                  </a:moveTo>
                  <a:cubicBezTo>
                    <a:pt x="470" y="166"/>
                    <a:pt x="462" y="165"/>
                    <a:pt x="461" y="165"/>
                  </a:cubicBezTo>
                  <a:cubicBezTo>
                    <a:pt x="458" y="165"/>
                    <a:pt x="451" y="170"/>
                    <a:pt x="451" y="184"/>
                  </a:cubicBezTo>
                  <a:cubicBezTo>
                    <a:pt x="448" y="234"/>
                    <a:pt x="398" y="262"/>
                    <a:pt x="352" y="262"/>
                  </a:cubicBezTo>
                  <a:cubicBezTo>
                    <a:pt x="312" y="262"/>
                    <a:pt x="277" y="240"/>
                    <a:pt x="240" y="216"/>
                  </a:cubicBezTo>
                  <a:cubicBezTo>
                    <a:pt x="202" y="190"/>
                    <a:pt x="163" y="165"/>
                    <a:pt x="118" y="165"/>
                  </a:cubicBezTo>
                  <a:cubicBezTo>
                    <a:pt x="53" y="165"/>
                    <a:pt x="0" y="214"/>
                    <a:pt x="0" y="280"/>
                  </a:cubicBezTo>
                  <a:cubicBezTo>
                    <a:pt x="0" y="296"/>
                    <a:pt x="6" y="301"/>
                    <a:pt x="10" y="301"/>
                  </a:cubicBezTo>
                  <a:cubicBezTo>
                    <a:pt x="18" y="301"/>
                    <a:pt x="19" y="288"/>
                    <a:pt x="19" y="285"/>
                  </a:cubicBezTo>
                  <a:cubicBezTo>
                    <a:pt x="24" y="226"/>
                    <a:pt x="82" y="205"/>
                    <a:pt x="118" y="205"/>
                  </a:cubicBezTo>
                  <a:cubicBezTo>
                    <a:pt x="158" y="205"/>
                    <a:pt x="194" y="226"/>
                    <a:pt x="230" y="251"/>
                  </a:cubicBezTo>
                  <a:cubicBezTo>
                    <a:pt x="269" y="277"/>
                    <a:pt x="307" y="302"/>
                    <a:pt x="352" y="302"/>
                  </a:cubicBezTo>
                  <a:cubicBezTo>
                    <a:pt x="419" y="302"/>
                    <a:pt x="470" y="250"/>
                    <a:pt x="470" y="18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6" name="Freeform 55">
              <a:extLst>
                <a:ext uri="{FF2B5EF4-FFF2-40B4-BE49-F238E27FC236}">
                  <a16:creationId xmlns:a16="http://schemas.microsoft.com/office/drawing/2014/main" id="{DBC144C5-1768-FD49-A77C-9D82745B2F13}"/>
                </a:ext>
              </a:extLst>
            </p:cNvPr>
            <p:cNvSpPr/>
            <p:nvPr/>
          </p:nvSpPr>
          <p:spPr>
            <a:xfrm>
              <a:off x="3338639" y="6306840"/>
              <a:ext cx="154440" cy="10440"/>
            </a:xfrm>
            <a:custGeom>
              <a:avLst/>
              <a:gdLst/>
              <a:ahLst/>
              <a:cxnLst>
                <a:cxn ang="3cd4">
                  <a:pos x="hc" y="t"/>
                </a:cxn>
                <a:cxn ang="cd2">
                  <a:pos x="l" y="vc"/>
                </a:cxn>
                <a:cxn ang="cd4">
                  <a:pos x="hc" y="b"/>
                </a:cxn>
                <a:cxn ang="0">
                  <a:pos x="r" y="vc"/>
                </a:cxn>
              </a:cxnLst>
              <a:rect l="l" t="t" r="r" b="b"/>
              <a:pathLst>
                <a:path w="430" h="30">
                  <a:moveTo>
                    <a:pt x="406" y="30"/>
                  </a:moveTo>
                  <a:cubicBezTo>
                    <a:pt x="418" y="30"/>
                    <a:pt x="430" y="30"/>
                    <a:pt x="430" y="14"/>
                  </a:cubicBezTo>
                  <a:cubicBezTo>
                    <a:pt x="430" y="0"/>
                    <a:pt x="418" y="0"/>
                    <a:pt x="406" y="0"/>
                  </a:cubicBezTo>
                  <a:lnTo>
                    <a:pt x="24" y="0"/>
                  </a:lnTo>
                  <a:cubicBezTo>
                    <a:pt x="13" y="0"/>
                    <a:pt x="0" y="0"/>
                    <a:pt x="0" y="14"/>
                  </a:cubicBezTo>
                  <a:cubicBezTo>
                    <a:pt x="0" y="30"/>
                    <a:pt x="13" y="30"/>
                    <a:pt x="24" y="3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7" name="Freeform 56">
              <a:extLst>
                <a:ext uri="{FF2B5EF4-FFF2-40B4-BE49-F238E27FC236}">
                  <a16:creationId xmlns:a16="http://schemas.microsoft.com/office/drawing/2014/main" id="{8DE00DD3-5F16-4B41-83AB-0B8DEBEBC7D2}"/>
                </a:ext>
              </a:extLst>
            </p:cNvPr>
            <p:cNvSpPr/>
            <p:nvPr/>
          </p:nvSpPr>
          <p:spPr>
            <a:xfrm>
              <a:off x="3676320" y="6035040"/>
              <a:ext cx="83880" cy="168840"/>
            </a:xfrm>
            <a:custGeom>
              <a:avLst/>
              <a:gdLst/>
              <a:ahLst/>
              <a:cxnLst>
                <a:cxn ang="3cd4">
                  <a:pos x="hc" y="t"/>
                </a:cxn>
                <a:cxn ang="cd2">
                  <a:pos x="l" y="vc"/>
                </a:cxn>
                <a:cxn ang="cd4">
                  <a:pos x="hc" y="b"/>
                </a:cxn>
                <a:cxn ang="0">
                  <a:pos x="r" y="vc"/>
                </a:cxn>
              </a:cxnLst>
              <a:rect l="l" t="t" r="r" b="b"/>
              <a:pathLst>
                <a:path w="234" h="470">
                  <a:moveTo>
                    <a:pt x="146" y="18"/>
                  </a:moveTo>
                  <a:cubicBezTo>
                    <a:pt x="146" y="2"/>
                    <a:pt x="146" y="0"/>
                    <a:pt x="128" y="0"/>
                  </a:cubicBezTo>
                  <a:cubicBezTo>
                    <a:pt x="85" y="45"/>
                    <a:pt x="22" y="45"/>
                    <a:pt x="0" y="45"/>
                  </a:cubicBezTo>
                  <a:lnTo>
                    <a:pt x="0" y="67"/>
                  </a:lnTo>
                  <a:cubicBezTo>
                    <a:pt x="14" y="67"/>
                    <a:pt x="56" y="67"/>
                    <a:pt x="93" y="48"/>
                  </a:cubicBezTo>
                  <a:lnTo>
                    <a:pt x="93" y="414"/>
                  </a:lnTo>
                  <a:cubicBezTo>
                    <a:pt x="93" y="440"/>
                    <a:pt x="91" y="448"/>
                    <a:pt x="27" y="448"/>
                  </a:cubicBezTo>
                  <a:lnTo>
                    <a:pt x="5" y="448"/>
                  </a:lnTo>
                  <a:lnTo>
                    <a:pt x="5" y="470"/>
                  </a:lnTo>
                  <a:cubicBezTo>
                    <a:pt x="29" y="467"/>
                    <a:pt x="91" y="467"/>
                    <a:pt x="118" y="467"/>
                  </a:cubicBezTo>
                  <a:cubicBezTo>
                    <a:pt x="147" y="467"/>
                    <a:pt x="208" y="467"/>
                    <a:pt x="234" y="470"/>
                  </a:cubicBezTo>
                  <a:lnTo>
                    <a:pt x="234" y="448"/>
                  </a:lnTo>
                  <a:lnTo>
                    <a:pt x="211" y="448"/>
                  </a:lnTo>
                  <a:cubicBezTo>
                    <a:pt x="147" y="448"/>
                    <a:pt x="146" y="440"/>
                    <a:pt x="146" y="41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8" name="Freeform 57">
              <a:extLst>
                <a:ext uri="{FF2B5EF4-FFF2-40B4-BE49-F238E27FC236}">
                  <a16:creationId xmlns:a16="http://schemas.microsoft.com/office/drawing/2014/main" id="{B928D382-62D8-E742-8E30-ED5770AB3D54}"/>
                </a:ext>
              </a:extLst>
            </p:cNvPr>
            <p:cNvSpPr/>
            <p:nvPr/>
          </p:nvSpPr>
          <p:spPr>
            <a:xfrm>
              <a:off x="3544560" y="6306840"/>
              <a:ext cx="345240" cy="10440"/>
            </a:xfrm>
            <a:custGeom>
              <a:avLst/>
              <a:gdLst/>
              <a:ahLst/>
              <a:cxnLst>
                <a:cxn ang="3cd4">
                  <a:pos x="hc" y="t"/>
                </a:cxn>
                <a:cxn ang="cd2">
                  <a:pos x="l" y="vc"/>
                </a:cxn>
                <a:cxn ang="cd4">
                  <a:pos x="hc" y="b"/>
                </a:cxn>
                <a:cxn ang="0">
                  <a:pos x="r" y="vc"/>
                </a:cxn>
              </a:cxnLst>
              <a:rect l="l" t="t" r="r" b="b"/>
              <a:pathLst>
                <a:path w="960" h="30">
                  <a:moveTo>
                    <a:pt x="480" y="30"/>
                  </a:moveTo>
                  <a:lnTo>
                    <a:pt x="0" y="30"/>
                  </a:lnTo>
                  <a:lnTo>
                    <a:pt x="0" y="0"/>
                  </a:lnTo>
                  <a:lnTo>
                    <a:pt x="960" y="0"/>
                  </a:lnTo>
                  <a:lnTo>
                    <a:pt x="960" y="30"/>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9" name="Freeform 58">
              <a:extLst>
                <a:ext uri="{FF2B5EF4-FFF2-40B4-BE49-F238E27FC236}">
                  <a16:creationId xmlns:a16="http://schemas.microsoft.com/office/drawing/2014/main" id="{AC2E10EF-1BDA-E544-BCEB-B6764C1DC337}"/>
                </a:ext>
              </a:extLst>
            </p:cNvPr>
            <p:cNvSpPr/>
            <p:nvPr/>
          </p:nvSpPr>
          <p:spPr>
            <a:xfrm>
              <a:off x="3574440" y="6358680"/>
              <a:ext cx="10440" cy="253080"/>
            </a:xfrm>
            <a:custGeom>
              <a:avLst/>
              <a:gdLst/>
              <a:ahLst/>
              <a:cxnLst>
                <a:cxn ang="3cd4">
                  <a:pos x="hc" y="t"/>
                </a:cxn>
                <a:cxn ang="cd2">
                  <a:pos x="l" y="vc"/>
                </a:cxn>
                <a:cxn ang="cd4">
                  <a:pos x="hc" y="b"/>
                </a:cxn>
                <a:cxn ang="0">
                  <a:pos x="r" y="vc"/>
                </a:cxn>
              </a:cxnLst>
              <a:rect l="l" t="t" r="r" b="b"/>
              <a:pathLst>
                <a:path w="30" h="704">
                  <a:moveTo>
                    <a:pt x="30" y="26"/>
                  </a:moveTo>
                  <a:cubicBezTo>
                    <a:pt x="30" y="13"/>
                    <a:pt x="30" y="0"/>
                    <a:pt x="14" y="0"/>
                  </a:cubicBezTo>
                  <a:cubicBezTo>
                    <a:pt x="0" y="0"/>
                    <a:pt x="0" y="13"/>
                    <a:pt x="0" y="26"/>
                  </a:cubicBezTo>
                  <a:lnTo>
                    <a:pt x="0" y="678"/>
                  </a:lnTo>
                  <a:cubicBezTo>
                    <a:pt x="0" y="691"/>
                    <a:pt x="0" y="704"/>
                    <a:pt x="14" y="704"/>
                  </a:cubicBezTo>
                  <a:cubicBezTo>
                    <a:pt x="30" y="704"/>
                    <a:pt x="30" y="691"/>
                    <a:pt x="30" y="67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0" name="Freeform 59">
              <a:extLst>
                <a:ext uri="{FF2B5EF4-FFF2-40B4-BE49-F238E27FC236}">
                  <a16:creationId xmlns:a16="http://schemas.microsoft.com/office/drawing/2014/main" id="{6DF4A1BC-9324-3345-B801-98D5EC65F46F}"/>
                </a:ext>
              </a:extLst>
            </p:cNvPr>
            <p:cNvSpPr/>
            <p:nvPr/>
          </p:nvSpPr>
          <p:spPr>
            <a:xfrm>
              <a:off x="3625200" y="6375960"/>
              <a:ext cx="181080" cy="173160"/>
            </a:xfrm>
            <a:custGeom>
              <a:avLst/>
              <a:gdLst/>
              <a:ahLst/>
              <a:cxnLst>
                <a:cxn ang="3cd4">
                  <a:pos x="hc" y="t"/>
                </a:cxn>
                <a:cxn ang="cd2">
                  <a:pos x="l" y="vc"/>
                </a:cxn>
                <a:cxn ang="cd4">
                  <a:pos x="hc" y="b"/>
                </a:cxn>
                <a:cxn ang="0">
                  <a:pos x="r" y="vc"/>
                </a:cxn>
              </a:cxnLst>
              <a:rect l="l" t="t" r="r" b="b"/>
              <a:pathLst>
                <a:path w="504" h="482">
                  <a:moveTo>
                    <a:pt x="83" y="427"/>
                  </a:moveTo>
                  <a:cubicBezTo>
                    <a:pt x="77" y="454"/>
                    <a:pt x="75" y="459"/>
                    <a:pt x="19" y="459"/>
                  </a:cubicBezTo>
                  <a:cubicBezTo>
                    <a:pt x="6" y="459"/>
                    <a:pt x="0" y="459"/>
                    <a:pt x="0" y="474"/>
                  </a:cubicBezTo>
                  <a:cubicBezTo>
                    <a:pt x="0" y="482"/>
                    <a:pt x="6" y="482"/>
                    <a:pt x="19" y="482"/>
                  </a:cubicBezTo>
                  <a:lnTo>
                    <a:pt x="270" y="482"/>
                  </a:lnTo>
                  <a:cubicBezTo>
                    <a:pt x="382" y="482"/>
                    <a:pt x="466" y="398"/>
                    <a:pt x="466" y="330"/>
                  </a:cubicBezTo>
                  <a:cubicBezTo>
                    <a:pt x="466" y="278"/>
                    <a:pt x="424" y="238"/>
                    <a:pt x="357" y="230"/>
                  </a:cubicBezTo>
                  <a:cubicBezTo>
                    <a:pt x="429" y="216"/>
                    <a:pt x="504" y="165"/>
                    <a:pt x="504" y="98"/>
                  </a:cubicBezTo>
                  <a:cubicBezTo>
                    <a:pt x="504" y="45"/>
                    <a:pt x="458" y="0"/>
                    <a:pt x="373" y="0"/>
                  </a:cubicBezTo>
                  <a:lnTo>
                    <a:pt x="136" y="0"/>
                  </a:lnTo>
                  <a:cubicBezTo>
                    <a:pt x="122" y="0"/>
                    <a:pt x="115" y="0"/>
                    <a:pt x="115" y="14"/>
                  </a:cubicBezTo>
                  <a:cubicBezTo>
                    <a:pt x="115" y="22"/>
                    <a:pt x="122" y="22"/>
                    <a:pt x="134" y="22"/>
                  </a:cubicBezTo>
                  <a:cubicBezTo>
                    <a:pt x="136" y="22"/>
                    <a:pt x="149" y="22"/>
                    <a:pt x="162" y="24"/>
                  </a:cubicBezTo>
                  <a:cubicBezTo>
                    <a:pt x="174" y="24"/>
                    <a:pt x="181" y="26"/>
                    <a:pt x="181" y="35"/>
                  </a:cubicBezTo>
                  <a:cubicBezTo>
                    <a:pt x="181" y="37"/>
                    <a:pt x="179" y="40"/>
                    <a:pt x="178" y="48"/>
                  </a:cubicBezTo>
                  <a:close/>
                  <a:moveTo>
                    <a:pt x="190" y="224"/>
                  </a:moveTo>
                  <a:lnTo>
                    <a:pt x="234" y="48"/>
                  </a:lnTo>
                  <a:cubicBezTo>
                    <a:pt x="240" y="24"/>
                    <a:pt x="242" y="22"/>
                    <a:pt x="272" y="22"/>
                  </a:cubicBezTo>
                  <a:lnTo>
                    <a:pt x="363" y="22"/>
                  </a:lnTo>
                  <a:cubicBezTo>
                    <a:pt x="424" y="22"/>
                    <a:pt x="440" y="64"/>
                    <a:pt x="440" y="94"/>
                  </a:cubicBezTo>
                  <a:cubicBezTo>
                    <a:pt x="440" y="157"/>
                    <a:pt x="379" y="224"/>
                    <a:pt x="293" y="224"/>
                  </a:cubicBezTo>
                  <a:close/>
                  <a:moveTo>
                    <a:pt x="158" y="459"/>
                  </a:moveTo>
                  <a:cubicBezTo>
                    <a:pt x="149" y="459"/>
                    <a:pt x="147" y="459"/>
                    <a:pt x="142" y="459"/>
                  </a:cubicBezTo>
                  <a:cubicBezTo>
                    <a:pt x="136" y="459"/>
                    <a:pt x="133" y="458"/>
                    <a:pt x="133" y="453"/>
                  </a:cubicBezTo>
                  <a:cubicBezTo>
                    <a:pt x="133" y="450"/>
                    <a:pt x="133" y="448"/>
                    <a:pt x="138" y="435"/>
                  </a:cubicBezTo>
                  <a:lnTo>
                    <a:pt x="186" y="238"/>
                  </a:lnTo>
                  <a:lnTo>
                    <a:pt x="318" y="238"/>
                  </a:lnTo>
                  <a:cubicBezTo>
                    <a:pt x="387" y="238"/>
                    <a:pt x="400" y="291"/>
                    <a:pt x="400" y="322"/>
                  </a:cubicBezTo>
                  <a:cubicBezTo>
                    <a:pt x="400" y="392"/>
                    <a:pt x="338" y="459"/>
                    <a:pt x="254" y="4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1" name="Freeform 60">
              <a:extLst>
                <a:ext uri="{FF2B5EF4-FFF2-40B4-BE49-F238E27FC236}">
                  <a16:creationId xmlns:a16="http://schemas.microsoft.com/office/drawing/2014/main" id="{573099F2-F04A-3D42-B9EF-EBC108E53D77}"/>
                </a:ext>
              </a:extLst>
            </p:cNvPr>
            <p:cNvSpPr/>
            <p:nvPr/>
          </p:nvSpPr>
          <p:spPr>
            <a:xfrm>
              <a:off x="3848040" y="6358680"/>
              <a:ext cx="10440" cy="253080"/>
            </a:xfrm>
            <a:custGeom>
              <a:avLst/>
              <a:gdLst/>
              <a:ahLst/>
              <a:cxnLst>
                <a:cxn ang="3cd4">
                  <a:pos x="hc" y="t"/>
                </a:cxn>
                <a:cxn ang="cd2">
                  <a:pos x="l" y="vc"/>
                </a:cxn>
                <a:cxn ang="cd4">
                  <a:pos x="hc" y="b"/>
                </a:cxn>
                <a:cxn ang="0">
                  <a:pos x="r" y="vc"/>
                </a:cxn>
              </a:cxnLst>
              <a:rect l="l" t="t" r="r" b="b"/>
              <a:pathLst>
                <a:path w="30" h="704">
                  <a:moveTo>
                    <a:pt x="30" y="26"/>
                  </a:moveTo>
                  <a:cubicBezTo>
                    <a:pt x="30" y="13"/>
                    <a:pt x="30" y="0"/>
                    <a:pt x="14" y="0"/>
                  </a:cubicBezTo>
                  <a:cubicBezTo>
                    <a:pt x="0" y="0"/>
                    <a:pt x="0" y="13"/>
                    <a:pt x="0" y="26"/>
                  </a:cubicBezTo>
                  <a:lnTo>
                    <a:pt x="0" y="678"/>
                  </a:lnTo>
                  <a:cubicBezTo>
                    <a:pt x="0" y="691"/>
                    <a:pt x="0" y="704"/>
                    <a:pt x="14" y="704"/>
                  </a:cubicBezTo>
                  <a:cubicBezTo>
                    <a:pt x="30" y="704"/>
                    <a:pt x="30" y="691"/>
                    <a:pt x="30" y="67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2" name="Freeform 61">
              <a:extLst>
                <a:ext uri="{FF2B5EF4-FFF2-40B4-BE49-F238E27FC236}">
                  <a16:creationId xmlns:a16="http://schemas.microsoft.com/office/drawing/2014/main" id="{C22178AC-20F9-A74F-AC96-15DF2C020F66}"/>
                </a:ext>
              </a:extLst>
            </p:cNvPr>
            <p:cNvSpPr/>
            <p:nvPr/>
          </p:nvSpPr>
          <p:spPr>
            <a:xfrm>
              <a:off x="4345560" y="6134760"/>
              <a:ext cx="337320" cy="354600"/>
            </a:xfrm>
            <a:custGeom>
              <a:avLst/>
              <a:gdLst/>
              <a:ahLst/>
              <a:cxnLst>
                <a:cxn ang="3cd4">
                  <a:pos x="hc" y="t"/>
                </a:cxn>
                <a:cxn ang="cd2">
                  <a:pos x="l" y="vc"/>
                </a:cxn>
                <a:cxn ang="cd4">
                  <a:pos x="hc" y="b"/>
                </a:cxn>
                <a:cxn ang="0">
                  <a:pos x="r" y="vc"/>
                </a:cxn>
              </a:cxnLst>
              <a:rect l="l" t="t" r="r" b="b"/>
              <a:pathLst>
                <a:path w="938" h="986">
                  <a:moveTo>
                    <a:pt x="851" y="986"/>
                  </a:moveTo>
                  <a:lnTo>
                    <a:pt x="938" y="760"/>
                  </a:lnTo>
                  <a:lnTo>
                    <a:pt x="920" y="760"/>
                  </a:lnTo>
                  <a:cubicBezTo>
                    <a:pt x="893" y="834"/>
                    <a:pt x="818" y="882"/>
                    <a:pt x="736" y="902"/>
                  </a:cubicBezTo>
                  <a:cubicBezTo>
                    <a:pt x="722" y="906"/>
                    <a:pt x="653" y="925"/>
                    <a:pt x="517" y="925"/>
                  </a:cubicBezTo>
                  <a:lnTo>
                    <a:pt x="93" y="925"/>
                  </a:lnTo>
                  <a:lnTo>
                    <a:pt x="451" y="504"/>
                  </a:lnTo>
                  <a:cubicBezTo>
                    <a:pt x="456" y="499"/>
                    <a:pt x="458" y="496"/>
                    <a:pt x="458" y="493"/>
                  </a:cubicBezTo>
                  <a:cubicBezTo>
                    <a:pt x="458" y="491"/>
                    <a:pt x="458" y="490"/>
                    <a:pt x="453" y="482"/>
                  </a:cubicBezTo>
                  <a:lnTo>
                    <a:pt x="125" y="34"/>
                  </a:lnTo>
                  <a:lnTo>
                    <a:pt x="510" y="34"/>
                  </a:lnTo>
                  <a:cubicBezTo>
                    <a:pt x="605" y="34"/>
                    <a:pt x="669" y="43"/>
                    <a:pt x="675" y="45"/>
                  </a:cubicBezTo>
                  <a:cubicBezTo>
                    <a:pt x="714" y="51"/>
                    <a:pt x="774" y="62"/>
                    <a:pt x="830" y="98"/>
                  </a:cubicBezTo>
                  <a:cubicBezTo>
                    <a:pt x="848" y="109"/>
                    <a:pt x="896" y="141"/>
                    <a:pt x="920" y="198"/>
                  </a:cubicBezTo>
                  <a:lnTo>
                    <a:pt x="938" y="198"/>
                  </a:lnTo>
                  <a:lnTo>
                    <a:pt x="851" y="0"/>
                  </a:lnTo>
                  <a:lnTo>
                    <a:pt x="19" y="0"/>
                  </a:lnTo>
                  <a:cubicBezTo>
                    <a:pt x="3" y="0"/>
                    <a:pt x="3" y="0"/>
                    <a:pt x="0" y="5"/>
                  </a:cubicBezTo>
                  <a:cubicBezTo>
                    <a:pt x="0" y="6"/>
                    <a:pt x="0" y="21"/>
                    <a:pt x="0" y="29"/>
                  </a:cubicBezTo>
                  <a:lnTo>
                    <a:pt x="373" y="538"/>
                  </a:lnTo>
                  <a:lnTo>
                    <a:pt x="8" y="965"/>
                  </a:lnTo>
                  <a:cubicBezTo>
                    <a:pt x="0" y="975"/>
                    <a:pt x="0" y="978"/>
                    <a:pt x="0" y="978"/>
                  </a:cubicBezTo>
                  <a:cubicBezTo>
                    <a:pt x="0" y="986"/>
                    <a:pt x="6" y="986"/>
                    <a:pt x="19" y="98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3" name="Freeform 62">
              <a:extLst>
                <a:ext uri="{FF2B5EF4-FFF2-40B4-BE49-F238E27FC236}">
                  <a16:creationId xmlns:a16="http://schemas.microsoft.com/office/drawing/2014/main" id="{4A332307-758F-A641-98FA-DAC30C9768CB}"/>
                </a:ext>
              </a:extLst>
            </p:cNvPr>
            <p:cNvSpPr/>
            <p:nvPr/>
          </p:nvSpPr>
          <p:spPr>
            <a:xfrm>
              <a:off x="3982320" y="6556320"/>
              <a:ext cx="46440" cy="177120"/>
            </a:xfrm>
            <a:custGeom>
              <a:avLst/>
              <a:gdLst/>
              <a:ahLst/>
              <a:cxnLst>
                <a:cxn ang="3cd4">
                  <a:pos x="hc" y="t"/>
                </a:cxn>
                <a:cxn ang="cd2">
                  <a:pos x="l" y="vc"/>
                </a:cxn>
                <a:cxn ang="cd4">
                  <a:pos x="hc" y="b"/>
                </a:cxn>
                <a:cxn ang="0">
                  <a:pos x="r" y="vc"/>
                </a:cxn>
              </a:cxnLst>
              <a:rect l="l" t="t" r="r" b="b"/>
              <a:pathLst>
                <a:path w="130" h="493">
                  <a:moveTo>
                    <a:pt x="120" y="0"/>
                  </a:moveTo>
                  <a:cubicBezTo>
                    <a:pt x="26" y="66"/>
                    <a:pt x="0" y="171"/>
                    <a:pt x="0" y="246"/>
                  </a:cubicBezTo>
                  <a:cubicBezTo>
                    <a:pt x="0" y="315"/>
                    <a:pt x="21" y="424"/>
                    <a:pt x="120" y="493"/>
                  </a:cubicBezTo>
                  <a:cubicBezTo>
                    <a:pt x="123" y="493"/>
                    <a:pt x="130" y="493"/>
                    <a:pt x="130" y="488"/>
                  </a:cubicBezTo>
                  <a:cubicBezTo>
                    <a:pt x="130" y="485"/>
                    <a:pt x="128" y="483"/>
                    <a:pt x="125" y="480"/>
                  </a:cubicBezTo>
                  <a:cubicBezTo>
                    <a:pt x="58" y="421"/>
                    <a:pt x="34" y="336"/>
                    <a:pt x="34" y="246"/>
                  </a:cubicBezTo>
                  <a:cubicBezTo>
                    <a:pt x="34" y="114"/>
                    <a:pt x="85" y="48"/>
                    <a:pt x="126" y="11"/>
                  </a:cubicBezTo>
                  <a:cubicBezTo>
                    <a:pt x="128" y="10"/>
                    <a:pt x="130" y="8"/>
                    <a:pt x="130" y="6"/>
                  </a:cubicBezTo>
                  <a:cubicBezTo>
                    <a:pt x="130" y="0"/>
                    <a:pt x="123" y="0"/>
                    <a:pt x="120" y="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4" name="Freeform 63">
              <a:extLst>
                <a:ext uri="{FF2B5EF4-FFF2-40B4-BE49-F238E27FC236}">
                  <a16:creationId xmlns:a16="http://schemas.microsoft.com/office/drawing/2014/main" id="{322FE7AA-4108-C54D-BF31-4034EC7AAD6D}"/>
                </a:ext>
              </a:extLst>
            </p:cNvPr>
            <p:cNvSpPr/>
            <p:nvPr/>
          </p:nvSpPr>
          <p:spPr>
            <a:xfrm>
              <a:off x="4053240" y="6611040"/>
              <a:ext cx="70920" cy="80280"/>
            </a:xfrm>
            <a:custGeom>
              <a:avLst/>
              <a:gdLst/>
              <a:ahLst/>
              <a:cxnLst>
                <a:cxn ang="3cd4">
                  <a:pos x="hc" y="t"/>
                </a:cxn>
                <a:cxn ang="cd2">
                  <a:pos x="l" y="vc"/>
                </a:cxn>
                <a:cxn ang="cd4">
                  <a:pos x="hc" y="b"/>
                </a:cxn>
                <a:cxn ang="0">
                  <a:pos x="r" y="vc"/>
                </a:cxn>
              </a:cxnLst>
              <a:rect l="l" t="t" r="r" b="b"/>
              <a:pathLst>
                <a:path w="198" h="224">
                  <a:moveTo>
                    <a:pt x="179" y="32"/>
                  </a:moveTo>
                  <a:cubicBezTo>
                    <a:pt x="166" y="35"/>
                    <a:pt x="158" y="45"/>
                    <a:pt x="158" y="56"/>
                  </a:cubicBezTo>
                  <a:cubicBezTo>
                    <a:pt x="158" y="67"/>
                    <a:pt x="168" y="72"/>
                    <a:pt x="174" y="72"/>
                  </a:cubicBezTo>
                  <a:cubicBezTo>
                    <a:pt x="179" y="72"/>
                    <a:pt x="198" y="69"/>
                    <a:pt x="198" y="43"/>
                  </a:cubicBezTo>
                  <a:cubicBezTo>
                    <a:pt x="198" y="11"/>
                    <a:pt x="162" y="0"/>
                    <a:pt x="131" y="0"/>
                  </a:cubicBezTo>
                  <a:cubicBezTo>
                    <a:pt x="54" y="0"/>
                    <a:pt x="40" y="58"/>
                    <a:pt x="40" y="72"/>
                  </a:cubicBezTo>
                  <a:cubicBezTo>
                    <a:pt x="40" y="91"/>
                    <a:pt x="51" y="102"/>
                    <a:pt x="58" y="109"/>
                  </a:cubicBezTo>
                  <a:cubicBezTo>
                    <a:pt x="70" y="118"/>
                    <a:pt x="80" y="120"/>
                    <a:pt x="114" y="126"/>
                  </a:cubicBezTo>
                  <a:cubicBezTo>
                    <a:pt x="125" y="128"/>
                    <a:pt x="157" y="134"/>
                    <a:pt x="157" y="158"/>
                  </a:cubicBezTo>
                  <a:cubicBezTo>
                    <a:pt x="157" y="168"/>
                    <a:pt x="150" y="186"/>
                    <a:pt x="130" y="198"/>
                  </a:cubicBezTo>
                  <a:cubicBezTo>
                    <a:pt x="110" y="210"/>
                    <a:pt x="86" y="210"/>
                    <a:pt x="80" y="210"/>
                  </a:cubicBezTo>
                  <a:cubicBezTo>
                    <a:pt x="61" y="210"/>
                    <a:pt x="32" y="205"/>
                    <a:pt x="21" y="189"/>
                  </a:cubicBezTo>
                  <a:cubicBezTo>
                    <a:pt x="37" y="187"/>
                    <a:pt x="48" y="174"/>
                    <a:pt x="48" y="160"/>
                  </a:cubicBezTo>
                  <a:cubicBezTo>
                    <a:pt x="48" y="149"/>
                    <a:pt x="38" y="142"/>
                    <a:pt x="29" y="142"/>
                  </a:cubicBezTo>
                  <a:cubicBezTo>
                    <a:pt x="14" y="142"/>
                    <a:pt x="0" y="154"/>
                    <a:pt x="0" y="176"/>
                  </a:cubicBezTo>
                  <a:cubicBezTo>
                    <a:pt x="0" y="205"/>
                    <a:pt x="32" y="224"/>
                    <a:pt x="80" y="224"/>
                  </a:cubicBezTo>
                  <a:cubicBezTo>
                    <a:pt x="171" y="224"/>
                    <a:pt x="187" y="162"/>
                    <a:pt x="187" y="142"/>
                  </a:cubicBezTo>
                  <a:cubicBezTo>
                    <a:pt x="187" y="96"/>
                    <a:pt x="138" y="88"/>
                    <a:pt x="120" y="83"/>
                  </a:cubicBezTo>
                  <a:cubicBezTo>
                    <a:pt x="115" y="83"/>
                    <a:pt x="102" y="80"/>
                    <a:pt x="99" y="80"/>
                  </a:cubicBezTo>
                  <a:cubicBezTo>
                    <a:pt x="82" y="77"/>
                    <a:pt x="72" y="66"/>
                    <a:pt x="72" y="54"/>
                  </a:cubicBezTo>
                  <a:cubicBezTo>
                    <a:pt x="72" y="43"/>
                    <a:pt x="82" y="30"/>
                    <a:pt x="93" y="24"/>
                  </a:cubicBezTo>
                  <a:cubicBezTo>
                    <a:pt x="106" y="14"/>
                    <a:pt x="123" y="14"/>
                    <a:pt x="131" y="14"/>
                  </a:cubicBezTo>
                  <a:cubicBezTo>
                    <a:pt x="142" y="14"/>
                    <a:pt x="168" y="16"/>
                    <a:pt x="179" y="3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5" name="Freeform 64">
              <a:extLst>
                <a:ext uri="{FF2B5EF4-FFF2-40B4-BE49-F238E27FC236}">
                  <a16:creationId xmlns:a16="http://schemas.microsoft.com/office/drawing/2014/main" id="{6660233A-B36F-DF4E-A960-1B851F9C4232}"/>
                </a:ext>
              </a:extLst>
            </p:cNvPr>
            <p:cNvSpPr/>
            <p:nvPr/>
          </p:nvSpPr>
          <p:spPr>
            <a:xfrm>
              <a:off x="4155479" y="6668640"/>
              <a:ext cx="22680" cy="55080"/>
            </a:xfrm>
            <a:custGeom>
              <a:avLst/>
              <a:gdLst/>
              <a:ahLst/>
              <a:cxnLst>
                <a:cxn ang="3cd4">
                  <a:pos x="hc" y="t"/>
                </a:cxn>
                <a:cxn ang="cd2">
                  <a:pos x="l" y="vc"/>
                </a:cxn>
                <a:cxn ang="cd4">
                  <a:pos x="hc" y="b"/>
                </a:cxn>
                <a:cxn ang="0">
                  <a:pos x="r" y="vc"/>
                </a:cxn>
              </a:cxnLst>
              <a:rect l="l" t="t" r="r" b="b"/>
              <a:pathLst>
                <a:path w="64" h="154">
                  <a:moveTo>
                    <a:pt x="50" y="50"/>
                  </a:moveTo>
                  <a:cubicBezTo>
                    <a:pt x="50" y="77"/>
                    <a:pt x="45" y="109"/>
                    <a:pt x="11" y="141"/>
                  </a:cubicBezTo>
                  <a:cubicBezTo>
                    <a:pt x="8" y="142"/>
                    <a:pt x="6" y="144"/>
                    <a:pt x="6" y="146"/>
                  </a:cubicBezTo>
                  <a:cubicBezTo>
                    <a:pt x="6" y="150"/>
                    <a:pt x="11" y="154"/>
                    <a:pt x="14" y="154"/>
                  </a:cubicBezTo>
                  <a:cubicBezTo>
                    <a:pt x="21" y="154"/>
                    <a:pt x="64" y="114"/>
                    <a:pt x="64" y="54"/>
                  </a:cubicBezTo>
                  <a:cubicBezTo>
                    <a:pt x="64" y="24"/>
                    <a:pt x="53" y="0"/>
                    <a:pt x="29" y="0"/>
                  </a:cubicBezTo>
                  <a:cubicBezTo>
                    <a:pt x="13" y="0"/>
                    <a:pt x="0" y="13"/>
                    <a:pt x="0" y="29"/>
                  </a:cubicBezTo>
                  <a:cubicBezTo>
                    <a:pt x="0" y="45"/>
                    <a:pt x="11" y="58"/>
                    <a:pt x="29" y="58"/>
                  </a:cubicBezTo>
                  <a:cubicBezTo>
                    <a:pt x="42" y="58"/>
                    <a:pt x="50" y="50"/>
                    <a:pt x="50" y="5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6" name="Freeform 65">
              <a:extLst>
                <a:ext uri="{FF2B5EF4-FFF2-40B4-BE49-F238E27FC236}">
                  <a16:creationId xmlns:a16="http://schemas.microsoft.com/office/drawing/2014/main" id="{AD4FDCC0-E8A3-224E-9CE7-9D1667A86626}"/>
                </a:ext>
              </a:extLst>
            </p:cNvPr>
            <p:cNvSpPr/>
            <p:nvPr/>
          </p:nvSpPr>
          <p:spPr>
            <a:xfrm>
              <a:off x="4206960" y="6611040"/>
              <a:ext cx="90720" cy="80280"/>
            </a:xfrm>
            <a:custGeom>
              <a:avLst/>
              <a:gdLst/>
              <a:ahLst/>
              <a:cxnLst>
                <a:cxn ang="3cd4">
                  <a:pos x="hc" y="t"/>
                </a:cxn>
                <a:cxn ang="cd2">
                  <a:pos x="l" y="vc"/>
                </a:cxn>
                <a:cxn ang="cd4">
                  <a:pos x="hc" y="b"/>
                </a:cxn>
                <a:cxn ang="0">
                  <a:pos x="r" y="vc"/>
                </a:cxn>
              </a:cxnLst>
              <a:rect l="l" t="t" r="r" b="b"/>
              <a:pathLst>
                <a:path w="253" h="224">
                  <a:moveTo>
                    <a:pt x="179" y="29"/>
                  </a:moveTo>
                  <a:cubicBezTo>
                    <a:pt x="168" y="13"/>
                    <a:pt x="152" y="0"/>
                    <a:pt x="128" y="0"/>
                  </a:cubicBezTo>
                  <a:cubicBezTo>
                    <a:pt x="64" y="0"/>
                    <a:pt x="0" y="70"/>
                    <a:pt x="0" y="141"/>
                  </a:cubicBezTo>
                  <a:cubicBezTo>
                    <a:pt x="0" y="189"/>
                    <a:pt x="32" y="224"/>
                    <a:pt x="75" y="224"/>
                  </a:cubicBezTo>
                  <a:cubicBezTo>
                    <a:pt x="101" y="224"/>
                    <a:pt x="125" y="208"/>
                    <a:pt x="146" y="189"/>
                  </a:cubicBezTo>
                  <a:cubicBezTo>
                    <a:pt x="155" y="219"/>
                    <a:pt x="182" y="224"/>
                    <a:pt x="197" y="224"/>
                  </a:cubicBezTo>
                  <a:cubicBezTo>
                    <a:pt x="214" y="224"/>
                    <a:pt x="226" y="213"/>
                    <a:pt x="235" y="197"/>
                  </a:cubicBezTo>
                  <a:cubicBezTo>
                    <a:pt x="246" y="178"/>
                    <a:pt x="253" y="150"/>
                    <a:pt x="253" y="147"/>
                  </a:cubicBezTo>
                  <a:cubicBezTo>
                    <a:pt x="253" y="141"/>
                    <a:pt x="246" y="141"/>
                    <a:pt x="245" y="141"/>
                  </a:cubicBezTo>
                  <a:cubicBezTo>
                    <a:pt x="238" y="141"/>
                    <a:pt x="237" y="144"/>
                    <a:pt x="234" y="157"/>
                  </a:cubicBezTo>
                  <a:cubicBezTo>
                    <a:pt x="227" y="181"/>
                    <a:pt x="218" y="210"/>
                    <a:pt x="197" y="210"/>
                  </a:cubicBezTo>
                  <a:cubicBezTo>
                    <a:pt x="184" y="210"/>
                    <a:pt x="181" y="198"/>
                    <a:pt x="181" y="186"/>
                  </a:cubicBezTo>
                  <a:cubicBezTo>
                    <a:pt x="181" y="178"/>
                    <a:pt x="186" y="158"/>
                    <a:pt x="189" y="146"/>
                  </a:cubicBezTo>
                  <a:cubicBezTo>
                    <a:pt x="192" y="133"/>
                    <a:pt x="197" y="112"/>
                    <a:pt x="200" y="101"/>
                  </a:cubicBezTo>
                  <a:lnTo>
                    <a:pt x="210" y="64"/>
                  </a:lnTo>
                  <a:cubicBezTo>
                    <a:pt x="213" y="51"/>
                    <a:pt x="218" y="27"/>
                    <a:pt x="218" y="26"/>
                  </a:cubicBezTo>
                  <a:cubicBezTo>
                    <a:pt x="218" y="14"/>
                    <a:pt x="210" y="10"/>
                    <a:pt x="202" y="10"/>
                  </a:cubicBezTo>
                  <a:cubicBezTo>
                    <a:pt x="194" y="10"/>
                    <a:pt x="182" y="16"/>
                    <a:pt x="179" y="29"/>
                  </a:cubicBezTo>
                  <a:close/>
                  <a:moveTo>
                    <a:pt x="147" y="157"/>
                  </a:moveTo>
                  <a:cubicBezTo>
                    <a:pt x="144" y="171"/>
                    <a:pt x="133" y="181"/>
                    <a:pt x="122" y="190"/>
                  </a:cubicBezTo>
                  <a:cubicBezTo>
                    <a:pt x="117" y="194"/>
                    <a:pt x="98" y="210"/>
                    <a:pt x="77" y="210"/>
                  </a:cubicBezTo>
                  <a:cubicBezTo>
                    <a:pt x="58" y="210"/>
                    <a:pt x="40" y="197"/>
                    <a:pt x="40" y="162"/>
                  </a:cubicBezTo>
                  <a:cubicBezTo>
                    <a:pt x="40" y="136"/>
                    <a:pt x="54" y="80"/>
                    <a:pt x="66" y="61"/>
                  </a:cubicBezTo>
                  <a:cubicBezTo>
                    <a:pt x="88" y="21"/>
                    <a:pt x="114" y="14"/>
                    <a:pt x="128" y="14"/>
                  </a:cubicBezTo>
                  <a:cubicBezTo>
                    <a:pt x="162" y="14"/>
                    <a:pt x="171" y="51"/>
                    <a:pt x="171" y="58"/>
                  </a:cubicBezTo>
                  <a:cubicBezTo>
                    <a:pt x="171" y="59"/>
                    <a:pt x="171" y="62"/>
                    <a:pt x="170" y="6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7" name="Freeform 66">
              <a:extLst>
                <a:ext uri="{FF2B5EF4-FFF2-40B4-BE49-F238E27FC236}">
                  <a16:creationId xmlns:a16="http://schemas.microsoft.com/office/drawing/2014/main" id="{2B8449D1-0966-9B47-B27D-C40690902D33}"/>
                </a:ext>
              </a:extLst>
            </p:cNvPr>
            <p:cNvSpPr/>
            <p:nvPr/>
          </p:nvSpPr>
          <p:spPr>
            <a:xfrm>
              <a:off x="4325040" y="6668640"/>
              <a:ext cx="22680" cy="55080"/>
            </a:xfrm>
            <a:custGeom>
              <a:avLst/>
              <a:gdLst/>
              <a:ahLst/>
              <a:cxnLst>
                <a:cxn ang="3cd4">
                  <a:pos x="hc" y="t"/>
                </a:cxn>
                <a:cxn ang="cd2">
                  <a:pos x="l" y="vc"/>
                </a:cxn>
                <a:cxn ang="cd4">
                  <a:pos x="hc" y="b"/>
                </a:cxn>
                <a:cxn ang="0">
                  <a:pos x="r" y="vc"/>
                </a:cxn>
              </a:cxnLst>
              <a:rect l="l" t="t" r="r" b="b"/>
              <a:pathLst>
                <a:path w="64" h="154">
                  <a:moveTo>
                    <a:pt x="50" y="50"/>
                  </a:moveTo>
                  <a:cubicBezTo>
                    <a:pt x="50" y="77"/>
                    <a:pt x="45" y="109"/>
                    <a:pt x="11" y="141"/>
                  </a:cubicBezTo>
                  <a:cubicBezTo>
                    <a:pt x="8" y="142"/>
                    <a:pt x="6" y="144"/>
                    <a:pt x="6" y="146"/>
                  </a:cubicBezTo>
                  <a:cubicBezTo>
                    <a:pt x="6" y="150"/>
                    <a:pt x="11" y="154"/>
                    <a:pt x="14" y="154"/>
                  </a:cubicBezTo>
                  <a:cubicBezTo>
                    <a:pt x="21" y="154"/>
                    <a:pt x="64" y="114"/>
                    <a:pt x="64" y="54"/>
                  </a:cubicBezTo>
                  <a:cubicBezTo>
                    <a:pt x="64" y="24"/>
                    <a:pt x="51" y="0"/>
                    <a:pt x="29" y="0"/>
                  </a:cubicBezTo>
                  <a:cubicBezTo>
                    <a:pt x="13" y="0"/>
                    <a:pt x="0" y="13"/>
                    <a:pt x="0" y="29"/>
                  </a:cubicBezTo>
                  <a:cubicBezTo>
                    <a:pt x="0" y="45"/>
                    <a:pt x="11" y="58"/>
                    <a:pt x="29" y="58"/>
                  </a:cubicBezTo>
                  <a:cubicBezTo>
                    <a:pt x="42" y="58"/>
                    <a:pt x="50" y="50"/>
                    <a:pt x="50" y="5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8" name="Freeform 67">
              <a:extLst>
                <a:ext uri="{FF2B5EF4-FFF2-40B4-BE49-F238E27FC236}">
                  <a16:creationId xmlns:a16="http://schemas.microsoft.com/office/drawing/2014/main" id="{2579FB6E-570C-3040-A7B7-1DFFAFCA91A3}"/>
                </a:ext>
              </a:extLst>
            </p:cNvPr>
            <p:cNvSpPr/>
            <p:nvPr/>
          </p:nvSpPr>
          <p:spPr>
            <a:xfrm>
              <a:off x="4377240" y="6611040"/>
              <a:ext cx="70920" cy="80280"/>
            </a:xfrm>
            <a:custGeom>
              <a:avLst/>
              <a:gdLst/>
              <a:ahLst/>
              <a:cxnLst>
                <a:cxn ang="3cd4">
                  <a:pos x="hc" y="t"/>
                </a:cxn>
                <a:cxn ang="cd2">
                  <a:pos x="l" y="vc"/>
                </a:cxn>
                <a:cxn ang="cd4">
                  <a:pos x="hc" y="b"/>
                </a:cxn>
                <a:cxn ang="0">
                  <a:pos x="r" y="vc"/>
                </a:cxn>
              </a:cxnLst>
              <a:rect l="l" t="t" r="r" b="b"/>
              <a:pathLst>
                <a:path w="198" h="224">
                  <a:moveTo>
                    <a:pt x="179" y="32"/>
                  </a:moveTo>
                  <a:cubicBezTo>
                    <a:pt x="166" y="35"/>
                    <a:pt x="158" y="45"/>
                    <a:pt x="158" y="56"/>
                  </a:cubicBezTo>
                  <a:cubicBezTo>
                    <a:pt x="158" y="67"/>
                    <a:pt x="168" y="72"/>
                    <a:pt x="174" y="72"/>
                  </a:cubicBezTo>
                  <a:cubicBezTo>
                    <a:pt x="179" y="72"/>
                    <a:pt x="198" y="69"/>
                    <a:pt x="198" y="43"/>
                  </a:cubicBezTo>
                  <a:cubicBezTo>
                    <a:pt x="198" y="11"/>
                    <a:pt x="162" y="0"/>
                    <a:pt x="131" y="0"/>
                  </a:cubicBezTo>
                  <a:cubicBezTo>
                    <a:pt x="54" y="0"/>
                    <a:pt x="40" y="58"/>
                    <a:pt x="40" y="72"/>
                  </a:cubicBezTo>
                  <a:cubicBezTo>
                    <a:pt x="40" y="91"/>
                    <a:pt x="51" y="102"/>
                    <a:pt x="58" y="109"/>
                  </a:cubicBezTo>
                  <a:cubicBezTo>
                    <a:pt x="70" y="118"/>
                    <a:pt x="80" y="120"/>
                    <a:pt x="114" y="126"/>
                  </a:cubicBezTo>
                  <a:cubicBezTo>
                    <a:pt x="125" y="128"/>
                    <a:pt x="157" y="134"/>
                    <a:pt x="157" y="158"/>
                  </a:cubicBezTo>
                  <a:cubicBezTo>
                    <a:pt x="157" y="168"/>
                    <a:pt x="150" y="186"/>
                    <a:pt x="130" y="198"/>
                  </a:cubicBezTo>
                  <a:cubicBezTo>
                    <a:pt x="110" y="210"/>
                    <a:pt x="86" y="210"/>
                    <a:pt x="80" y="210"/>
                  </a:cubicBezTo>
                  <a:cubicBezTo>
                    <a:pt x="61" y="210"/>
                    <a:pt x="32" y="205"/>
                    <a:pt x="21" y="189"/>
                  </a:cubicBezTo>
                  <a:cubicBezTo>
                    <a:pt x="37" y="187"/>
                    <a:pt x="48" y="174"/>
                    <a:pt x="48" y="160"/>
                  </a:cubicBezTo>
                  <a:cubicBezTo>
                    <a:pt x="48" y="149"/>
                    <a:pt x="38" y="142"/>
                    <a:pt x="29" y="142"/>
                  </a:cubicBezTo>
                  <a:cubicBezTo>
                    <a:pt x="14" y="142"/>
                    <a:pt x="0" y="154"/>
                    <a:pt x="0" y="176"/>
                  </a:cubicBezTo>
                  <a:cubicBezTo>
                    <a:pt x="0" y="205"/>
                    <a:pt x="32" y="224"/>
                    <a:pt x="80" y="224"/>
                  </a:cubicBezTo>
                  <a:cubicBezTo>
                    <a:pt x="171" y="224"/>
                    <a:pt x="187" y="162"/>
                    <a:pt x="187" y="142"/>
                  </a:cubicBezTo>
                  <a:cubicBezTo>
                    <a:pt x="187" y="96"/>
                    <a:pt x="138" y="88"/>
                    <a:pt x="120" y="83"/>
                  </a:cubicBezTo>
                  <a:cubicBezTo>
                    <a:pt x="115" y="83"/>
                    <a:pt x="102" y="80"/>
                    <a:pt x="99" y="80"/>
                  </a:cubicBezTo>
                  <a:cubicBezTo>
                    <a:pt x="82" y="77"/>
                    <a:pt x="72" y="66"/>
                    <a:pt x="72" y="54"/>
                  </a:cubicBezTo>
                  <a:cubicBezTo>
                    <a:pt x="72" y="43"/>
                    <a:pt x="82" y="30"/>
                    <a:pt x="93" y="24"/>
                  </a:cubicBezTo>
                  <a:cubicBezTo>
                    <a:pt x="106" y="14"/>
                    <a:pt x="123" y="14"/>
                    <a:pt x="131" y="14"/>
                  </a:cubicBezTo>
                  <a:cubicBezTo>
                    <a:pt x="142" y="14"/>
                    <a:pt x="168" y="16"/>
                    <a:pt x="179" y="3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9" name="Freeform 68">
              <a:extLst>
                <a:ext uri="{FF2B5EF4-FFF2-40B4-BE49-F238E27FC236}">
                  <a16:creationId xmlns:a16="http://schemas.microsoft.com/office/drawing/2014/main" id="{585DF626-9CF4-4F4F-8130-D2862CFC7DEC}"/>
                </a:ext>
              </a:extLst>
            </p:cNvPr>
            <p:cNvSpPr/>
            <p:nvPr/>
          </p:nvSpPr>
          <p:spPr>
            <a:xfrm>
              <a:off x="4471920" y="6567840"/>
              <a:ext cx="35280" cy="65880"/>
            </a:xfrm>
            <a:custGeom>
              <a:avLst/>
              <a:gdLst/>
              <a:ahLst/>
              <a:cxnLst>
                <a:cxn ang="3cd4">
                  <a:pos x="hc" y="t"/>
                </a:cxn>
                <a:cxn ang="cd2">
                  <a:pos x="l" y="vc"/>
                </a:cxn>
                <a:cxn ang="cd4">
                  <a:pos x="hc" y="b"/>
                </a:cxn>
                <a:cxn ang="0">
                  <a:pos x="r" y="vc"/>
                </a:cxn>
              </a:cxnLst>
              <a:rect l="l" t="t" r="r" b="b"/>
              <a:pathLst>
                <a:path w="99" h="184">
                  <a:moveTo>
                    <a:pt x="96" y="34"/>
                  </a:moveTo>
                  <a:cubicBezTo>
                    <a:pt x="96" y="34"/>
                    <a:pt x="99" y="26"/>
                    <a:pt x="99" y="21"/>
                  </a:cubicBezTo>
                  <a:cubicBezTo>
                    <a:pt x="99" y="8"/>
                    <a:pt x="88" y="0"/>
                    <a:pt x="77" y="0"/>
                  </a:cubicBezTo>
                  <a:cubicBezTo>
                    <a:pt x="62" y="0"/>
                    <a:pt x="58" y="11"/>
                    <a:pt x="56" y="16"/>
                  </a:cubicBezTo>
                  <a:lnTo>
                    <a:pt x="2" y="170"/>
                  </a:lnTo>
                  <a:cubicBezTo>
                    <a:pt x="0" y="174"/>
                    <a:pt x="0" y="174"/>
                    <a:pt x="0" y="176"/>
                  </a:cubicBezTo>
                  <a:cubicBezTo>
                    <a:pt x="0" y="181"/>
                    <a:pt x="14" y="184"/>
                    <a:pt x="16" y="184"/>
                  </a:cubicBezTo>
                  <a:cubicBezTo>
                    <a:pt x="19" y="184"/>
                    <a:pt x="19" y="182"/>
                    <a:pt x="21" y="1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0" name="Freeform 69">
              <a:extLst>
                <a:ext uri="{FF2B5EF4-FFF2-40B4-BE49-F238E27FC236}">
                  <a16:creationId xmlns:a16="http://schemas.microsoft.com/office/drawing/2014/main" id="{7D545CE0-1A4B-4647-98B4-002310DD41C1}"/>
                </a:ext>
              </a:extLst>
            </p:cNvPr>
            <p:cNvSpPr/>
            <p:nvPr/>
          </p:nvSpPr>
          <p:spPr>
            <a:xfrm>
              <a:off x="4548600" y="6668640"/>
              <a:ext cx="22680" cy="55080"/>
            </a:xfrm>
            <a:custGeom>
              <a:avLst/>
              <a:gdLst/>
              <a:ahLst/>
              <a:cxnLst>
                <a:cxn ang="3cd4">
                  <a:pos x="hc" y="t"/>
                </a:cxn>
                <a:cxn ang="cd2">
                  <a:pos x="l" y="vc"/>
                </a:cxn>
                <a:cxn ang="cd4">
                  <a:pos x="hc" y="b"/>
                </a:cxn>
                <a:cxn ang="0">
                  <a:pos x="r" y="vc"/>
                </a:cxn>
              </a:cxnLst>
              <a:rect l="l" t="t" r="r" b="b"/>
              <a:pathLst>
                <a:path w="64" h="154">
                  <a:moveTo>
                    <a:pt x="50" y="50"/>
                  </a:moveTo>
                  <a:cubicBezTo>
                    <a:pt x="50" y="77"/>
                    <a:pt x="45" y="109"/>
                    <a:pt x="11" y="141"/>
                  </a:cubicBezTo>
                  <a:cubicBezTo>
                    <a:pt x="8" y="142"/>
                    <a:pt x="6" y="144"/>
                    <a:pt x="6" y="146"/>
                  </a:cubicBezTo>
                  <a:cubicBezTo>
                    <a:pt x="6" y="150"/>
                    <a:pt x="11" y="154"/>
                    <a:pt x="14" y="154"/>
                  </a:cubicBezTo>
                  <a:cubicBezTo>
                    <a:pt x="21" y="154"/>
                    <a:pt x="64" y="114"/>
                    <a:pt x="64" y="54"/>
                  </a:cubicBezTo>
                  <a:cubicBezTo>
                    <a:pt x="64" y="24"/>
                    <a:pt x="51" y="0"/>
                    <a:pt x="29" y="0"/>
                  </a:cubicBezTo>
                  <a:cubicBezTo>
                    <a:pt x="13" y="0"/>
                    <a:pt x="0" y="13"/>
                    <a:pt x="0" y="29"/>
                  </a:cubicBezTo>
                  <a:cubicBezTo>
                    <a:pt x="0" y="45"/>
                    <a:pt x="11" y="58"/>
                    <a:pt x="29" y="58"/>
                  </a:cubicBezTo>
                  <a:cubicBezTo>
                    <a:pt x="42" y="58"/>
                    <a:pt x="50" y="50"/>
                    <a:pt x="50" y="5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1" name="Freeform 70">
              <a:extLst>
                <a:ext uri="{FF2B5EF4-FFF2-40B4-BE49-F238E27FC236}">
                  <a16:creationId xmlns:a16="http://schemas.microsoft.com/office/drawing/2014/main" id="{82FFD4BE-5C23-5D4D-8912-A334BFA634ED}"/>
                </a:ext>
              </a:extLst>
            </p:cNvPr>
            <p:cNvSpPr/>
            <p:nvPr/>
          </p:nvSpPr>
          <p:spPr>
            <a:xfrm>
              <a:off x="4596840" y="6611040"/>
              <a:ext cx="82440" cy="80280"/>
            </a:xfrm>
            <a:custGeom>
              <a:avLst/>
              <a:gdLst/>
              <a:ahLst/>
              <a:cxnLst>
                <a:cxn ang="3cd4">
                  <a:pos x="hc" y="t"/>
                </a:cxn>
                <a:cxn ang="cd2">
                  <a:pos x="l" y="vc"/>
                </a:cxn>
                <a:cxn ang="cd4">
                  <a:pos x="hc" y="b"/>
                </a:cxn>
                <a:cxn ang="0">
                  <a:pos x="r" y="vc"/>
                </a:cxn>
              </a:cxnLst>
              <a:rect l="l" t="t" r="r" b="b"/>
              <a:pathLst>
                <a:path w="230" h="224">
                  <a:moveTo>
                    <a:pt x="93" y="118"/>
                  </a:moveTo>
                  <a:cubicBezTo>
                    <a:pt x="94" y="115"/>
                    <a:pt x="106" y="70"/>
                    <a:pt x="106" y="69"/>
                  </a:cubicBezTo>
                  <a:cubicBezTo>
                    <a:pt x="107" y="64"/>
                    <a:pt x="122" y="40"/>
                    <a:pt x="138" y="27"/>
                  </a:cubicBezTo>
                  <a:cubicBezTo>
                    <a:pt x="142" y="24"/>
                    <a:pt x="157" y="14"/>
                    <a:pt x="178" y="14"/>
                  </a:cubicBezTo>
                  <a:cubicBezTo>
                    <a:pt x="182" y="14"/>
                    <a:pt x="195" y="14"/>
                    <a:pt x="205" y="21"/>
                  </a:cubicBezTo>
                  <a:cubicBezTo>
                    <a:pt x="189" y="26"/>
                    <a:pt x="182" y="38"/>
                    <a:pt x="182" y="48"/>
                  </a:cubicBezTo>
                  <a:cubicBezTo>
                    <a:pt x="182" y="59"/>
                    <a:pt x="192" y="67"/>
                    <a:pt x="203" y="67"/>
                  </a:cubicBezTo>
                  <a:cubicBezTo>
                    <a:pt x="214" y="67"/>
                    <a:pt x="230" y="58"/>
                    <a:pt x="230" y="37"/>
                  </a:cubicBezTo>
                  <a:cubicBezTo>
                    <a:pt x="230" y="11"/>
                    <a:pt x="203" y="0"/>
                    <a:pt x="178" y="0"/>
                  </a:cubicBezTo>
                  <a:cubicBezTo>
                    <a:pt x="152" y="0"/>
                    <a:pt x="130" y="11"/>
                    <a:pt x="107" y="35"/>
                  </a:cubicBezTo>
                  <a:cubicBezTo>
                    <a:pt x="99" y="5"/>
                    <a:pt x="69" y="0"/>
                    <a:pt x="58" y="0"/>
                  </a:cubicBezTo>
                  <a:cubicBezTo>
                    <a:pt x="38" y="0"/>
                    <a:pt x="26" y="11"/>
                    <a:pt x="18" y="26"/>
                  </a:cubicBezTo>
                  <a:cubicBezTo>
                    <a:pt x="6" y="45"/>
                    <a:pt x="0" y="74"/>
                    <a:pt x="0" y="75"/>
                  </a:cubicBezTo>
                  <a:cubicBezTo>
                    <a:pt x="0" y="82"/>
                    <a:pt x="6" y="82"/>
                    <a:pt x="8" y="82"/>
                  </a:cubicBezTo>
                  <a:cubicBezTo>
                    <a:pt x="16" y="82"/>
                    <a:pt x="16" y="80"/>
                    <a:pt x="19" y="67"/>
                  </a:cubicBezTo>
                  <a:cubicBezTo>
                    <a:pt x="27" y="37"/>
                    <a:pt x="37" y="14"/>
                    <a:pt x="56" y="14"/>
                  </a:cubicBezTo>
                  <a:cubicBezTo>
                    <a:pt x="69" y="14"/>
                    <a:pt x="72" y="24"/>
                    <a:pt x="72" y="38"/>
                  </a:cubicBezTo>
                  <a:cubicBezTo>
                    <a:pt x="72" y="48"/>
                    <a:pt x="67" y="66"/>
                    <a:pt x="64" y="80"/>
                  </a:cubicBezTo>
                  <a:cubicBezTo>
                    <a:pt x="61" y="93"/>
                    <a:pt x="56" y="114"/>
                    <a:pt x="53" y="123"/>
                  </a:cubicBezTo>
                  <a:lnTo>
                    <a:pt x="37" y="187"/>
                  </a:lnTo>
                  <a:cubicBezTo>
                    <a:pt x="35" y="194"/>
                    <a:pt x="32" y="206"/>
                    <a:pt x="32" y="208"/>
                  </a:cubicBezTo>
                  <a:cubicBezTo>
                    <a:pt x="32" y="219"/>
                    <a:pt x="42" y="224"/>
                    <a:pt x="50" y="224"/>
                  </a:cubicBezTo>
                  <a:cubicBezTo>
                    <a:pt x="56" y="224"/>
                    <a:pt x="67" y="219"/>
                    <a:pt x="70" y="210"/>
                  </a:cubicBezTo>
                  <a:cubicBezTo>
                    <a:pt x="72" y="206"/>
                    <a:pt x="77" y="184"/>
                    <a:pt x="80" y="17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2" name="Freeform 71">
              <a:extLst>
                <a:ext uri="{FF2B5EF4-FFF2-40B4-BE49-F238E27FC236}">
                  <a16:creationId xmlns:a16="http://schemas.microsoft.com/office/drawing/2014/main" id="{497997FF-298D-9A49-BC05-B7A467389288}"/>
                </a:ext>
              </a:extLst>
            </p:cNvPr>
            <p:cNvSpPr/>
            <p:nvPr/>
          </p:nvSpPr>
          <p:spPr>
            <a:xfrm>
              <a:off x="4699800" y="6556320"/>
              <a:ext cx="46440" cy="177120"/>
            </a:xfrm>
            <a:custGeom>
              <a:avLst/>
              <a:gdLst/>
              <a:ahLst/>
              <a:cxnLst>
                <a:cxn ang="3cd4">
                  <a:pos x="hc" y="t"/>
                </a:cxn>
                <a:cxn ang="cd2">
                  <a:pos x="l" y="vc"/>
                </a:cxn>
                <a:cxn ang="cd4">
                  <a:pos x="hc" y="b"/>
                </a:cxn>
                <a:cxn ang="0">
                  <a:pos x="r" y="vc"/>
                </a:cxn>
              </a:cxnLst>
              <a:rect l="l" t="t" r="r" b="b"/>
              <a:pathLst>
                <a:path w="130" h="493">
                  <a:moveTo>
                    <a:pt x="10" y="0"/>
                  </a:moveTo>
                  <a:cubicBezTo>
                    <a:pt x="6" y="0"/>
                    <a:pt x="0" y="0"/>
                    <a:pt x="0" y="6"/>
                  </a:cubicBezTo>
                  <a:cubicBezTo>
                    <a:pt x="0" y="8"/>
                    <a:pt x="2" y="10"/>
                    <a:pt x="5" y="13"/>
                  </a:cubicBezTo>
                  <a:cubicBezTo>
                    <a:pt x="48" y="53"/>
                    <a:pt x="94" y="118"/>
                    <a:pt x="94" y="246"/>
                  </a:cubicBezTo>
                  <a:cubicBezTo>
                    <a:pt x="94" y="349"/>
                    <a:pt x="62" y="427"/>
                    <a:pt x="10" y="475"/>
                  </a:cubicBezTo>
                  <a:cubicBezTo>
                    <a:pt x="0" y="485"/>
                    <a:pt x="0" y="485"/>
                    <a:pt x="0" y="488"/>
                  </a:cubicBezTo>
                  <a:cubicBezTo>
                    <a:pt x="0" y="490"/>
                    <a:pt x="2" y="493"/>
                    <a:pt x="6" y="493"/>
                  </a:cubicBezTo>
                  <a:cubicBezTo>
                    <a:pt x="13" y="493"/>
                    <a:pt x="59" y="461"/>
                    <a:pt x="93" y="398"/>
                  </a:cubicBezTo>
                  <a:cubicBezTo>
                    <a:pt x="115" y="358"/>
                    <a:pt x="130" y="304"/>
                    <a:pt x="130" y="246"/>
                  </a:cubicBezTo>
                  <a:cubicBezTo>
                    <a:pt x="130" y="178"/>
                    <a:pt x="109" y="69"/>
                    <a:pt x="10" y="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3" name="Freeform 72">
              <a:extLst>
                <a:ext uri="{FF2B5EF4-FFF2-40B4-BE49-F238E27FC236}">
                  <a16:creationId xmlns:a16="http://schemas.microsoft.com/office/drawing/2014/main" id="{B4037A99-A42D-FF4A-9053-1B6FBE684A01}"/>
                </a:ext>
              </a:extLst>
            </p:cNvPr>
            <p:cNvSpPr/>
            <p:nvPr/>
          </p:nvSpPr>
          <p:spPr>
            <a:xfrm>
              <a:off x="4785120" y="6586920"/>
              <a:ext cx="98280" cy="115920"/>
            </a:xfrm>
            <a:custGeom>
              <a:avLst/>
              <a:gdLst/>
              <a:ahLst/>
              <a:cxnLst>
                <a:cxn ang="3cd4">
                  <a:pos x="hc" y="t"/>
                </a:cxn>
                <a:cxn ang="cd2">
                  <a:pos x="l" y="vc"/>
                </a:cxn>
                <a:cxn ang="cd4">
                  <a:pos x="hc" y="b"/>
                </a:cxn>
                <a:cxn ang="0">
                  <a:pos x="r" y="vc"/>
                </a:cxn>
              </a:cxnLst>
              <a:rect l="l" t="t" r="r" b="b"/>
              <a:pathLst>
                <a:path w="274" h="323">
                  <a:moveTo>
                    <a:pt x="254" y="173"/>
                  </a:moveTo>
                  <a:cubicBezTo>
                    <a:pt x="262" y="173"/>
                    <a:pt x="274" y="173"/>
                    <a:pt x="274" y="162"/>
                  </a:cubicBezTo>
                  <a:cubicBezTo>
                    <a:pt x="274" y="149"/>
                    <a:pt x="262" y="149"/>
                    <a:pt x="254" y="149"/>
                  </a:cubicBezTo>
                  <a:lnTo>
                    <a:pt x="24" y="149"/>
                  </a:lnTo>
                  <a:cubicBezTo>
                    <a:pt x="32" y="78"/>
                    <a:pt x="93" y="24"/>
                    <a:pt x="170" y="24"/>
                  </a:cubicBezTo>
                  <a:lnTo>
                    <a:pt x="254" y="24"/>
                  </a:lnTo>
                  <a:cubicBezTo>
                    <a:pt x="262" y="24"/>
                    <a:pt x="274" y="24"/>
                    <a:pt x="274" y="13"/>
                  </a:cubicBezTo>
                  <a:cubicBezTo>
                    <a:pt x="274" y="0"/>
                    <a:pt x="262" y="0"/>
                    <a:pt x="254" y="0"/>
                  </a:cubicBezTo>
                  <a:lnTo>
                    <a:pt x="168" y="0"/>
                  </a:lnTo>
                  <a:cubicBezTo>
                    <a:pt x="75" y="0"/>
                    <a:pt x="0" y="72"/>
                    <a:pt x="0" y="162"/>
                  </a:cubicBezTo>
                  <a:cubicBezTo>
                    <a:pt x="0" y="253"/>
                    <a:pt x="77" y="323"/>
                    <a:pt x="168" y="323"/>
                  </a:cubicBezTo>
                  <a:lnTo>
                    <a:pt x="254" y="323"/>
                  </a:lnTo>
                  <a:cubicBezTo>
                    <a:pt x="262" y="323"/>
                    <a:pt x="274" y="323"/>
                    <a:pt x="274" y="310"/>
                  </a:cubicBezTo>
                  <a:cubicBezTo>
                    <a:pt x="274" y="299"/>
                    <a:pt x="262" y="299"/>
                    <a:pt x="254" y="299"/>
                  </a:cubicBezTo>
                  <a:lnTo>
                    <a:pt x="170" y="299"/>
                  </a:lnTo>
                  <a:cubicBezTo>
                    <a:pt x="93" y="299"/>
                    <a:pt x="32" y="245"/>
                    <a:pt x="24" y="17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4" name="Freeform 73">
              <a:extLst>
                <a:ext uri="{FF2B5EF4-FFF2-40B4-BE49-F238E27FC236}">
                  <a16:creationId xmlns:a16="http://schemas.microsoft.com/office/drawing/2014/main" id="{348859C3-D292-C94D-886D-5964E88CCB28}"/>
                </a:ext>
              </a:extLst>
            </p:cNvPr>
            <p:cNvSpPr/>
            <p:nvPr/>
          </p:nvSpPr>
          <p:spPr>
            <a:xfrm>
              <a:off x="4914720" y="6568559"/>
              <a:ext cx="135720" cy="121320"/>
            </a:xfrm>
            <a:custGeom>
              <a:avLst/>
              <a:gdLst/>
              <a:ahLst/>
              <a:cxnLst>
                <a:cxn ang="3cd4">
                  <a:pos x="hc" y="t"/>
                </a:cxn>
                <a:cxn ang="cd2">
                  <a:pos x="l" y="vc"/>
                </a:cxn>
                <a:cxn ang="cd4">
                  <a:pos x="hc" y="b"/>
                </a:cxn>
                <a:cxn ang="0">
                  <a:pos x="r" y="vc"/>
                </a:cxn>
              </a:cxnLst>
              <a:rect l="l" t="t" r="r" b="b"/>
              <a:pathLst>
                <a:path w="378" h="338">
                  <a:moveTo>
                    <a:pt x="58" y="299"/>
                  </a:moveTo>
                  <a:cubicBezTo>
                    <a:pt x="54" y="315"/>
                    <a:pt x="53" y="320"/>
                    <a:pt x="14" y="320"/>
                  </a:cubicBezTo>
                  <a:cubicBezTo>
                    <a:pt x="6" y="320"/>
                    <a:pt x="0" y="320"/>
                    <a:pt x="0" y="330"/>
                  </a:cubicBezTo>
                  <a:cubicBezTo>
                    <a:pt x="0" y="338"/>
                    <a:pt x="6" y="338"/>
                    <a:pt x="14" y="338"/>
                  </a:cubicBezTo>
                  <a:lnTo>
                    <a:pt x="206" y="338"/>
                  </a:lnTo>
                  <a:cubicBezTo>
                    <a:pt x="290" y="338"/>
                    <a:pt x="352" y="282"/>
                    <a:pt x="352" y="232"/>
                  </a:cubicBezTo>
                  <a:cubicBezTo>
                    <a:pt x="352" y="197"/>
                    <a:pt x="320" y="166"/>
                    <a:pt x="269" y="162"/>
                  </a:cubicBezTo>
                  <a:cubicBezTo>
                    <a:pt x="328" y="150"/>
                    <a:pt x="378" y="112"/>
                    <a:pt x="378" y="70"/>
                  </a:cubicBezTo>
                  <a:cubicBezTo>
                    <a:pt x="378" y="32"/>
                    <a:pt x="339" y="0"/>
                    <a:pt x="275" y="0"/>
                  </a:cubicBezTo>
                  <a:lnTo>
                    <a:pt x="96" y="0"/>
                  </a:lnTo>
                  <a:cubicBezTo>
                    <a:pt x="86" y="0"/>
                    <a:pt x="80" y="0"/>
                    <a:pt x="80" y="11"/>
                  </a:cubicBezTo>
                  <a:cubicBezTo>
                    <a:pt x="80" y="18"/>
                    <a:pt x="86" y="18"/>
                    <a:pt x="96" y="18"/>
                  </a:cubicBezTo>
                  <a:cubicBezTo>
                    <a:pt x="96" y="18"/>
                    <a:pt x="106" y="18"/>
                    <a:pt x="115" y="19"/>
                  </a:cubicBezTo>
                  <a:cubicBezTo>
                    <a:pt x="125" y="19"/>
                    <a:pt x="126" y="21"/>
                    <a:pt x="126" y="26"/>
                  </a:cubicBezTo>
                  <a:cubicBezTo>
                    <a:pt x="126" y="27"/>
                    <a:pt x="126" y="29"/>
                    <a:pt x="123" y="37"/>
                  </a:cubicBezTo>
                  <a:close/>
                  <a:moveTo>
                    <a:pt x="138" y="155"/>
                  </a:moveTo>
                  <a:lnTo>
                    <a:pt x="168" y="35"/>
                  </a:lnTo>
                  <a:cubicBezTo>
                    <a:pt x="171" y="19"/>
                    <a:pt x="171" y="18"/>
                    <a:pt x="192" y="18"/>
                  </a:cubicBezTo>
                  <a:lnTo>
                    <a:pt x="267" y="18"/>
                  </a:lnTo>
                  <a:cubicBezTo>
                    <a:pt x="318" y="18"/>
                    <a:pt x="330" y="51"/>
                    <a:pt x="330" y="70"/>
                  </a:cubicBezTo>
                  <a:cubicBezTo>
                    <a:pt x="330" y="110"/>
                    <a:pt x="285" y="155"/>
                    <a:pt x="218" y="155"/>
                  </a:cubicBezTo>
                  <a:close/>
                  <a:moveTo>
                    <a:pt x="114" y="320"/>
                  </a:moveTo>
                  <a:cubicBezTo>
                    <a:pt x="98" y="320"/>
                    <a:pt x="98" y="320"/>
                    <a:pt x="98" y="315"/>
                  </a:cubicBezTo>
                  <a:cubicBezTo>
                    <a:pt x="98" y="315"/>
                    <a:pt x="98" y="312"/>
                    <a:pt x="99" y="304"/>
                  </a:cubicBezTo>
                  <a:lnTo>
                    <a:pt x="134" y="170"/>
                  </a:lnTo>
                  <a:lnTo>
                    <a:pt x="238" y="170"/>
                  </a:lnTo>
                  <a:cubicBezTo>
                    <a:pt x="285" y="170"/>
                    <a:pt x="302" y="200"/>
                    <a:pt x="302" y="229"/>
                  </a:cubicBezTo>
                  <a:cubicBezTo>
                    <a:pt x="302" y="277"/>
                    <a:pt x="253" y="320"/>
                    <a:pt x="194" y="32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5" name="Freeform 74">
              <a:extLst>
                <a:ext uri="{FF2B5EF4-FFF2-40B4-BE49-F238E27FC236}">
                  <a16:creationId xmlns:a16="http://schemas.microsoft.com/office/drawing/2014/main" id="{52302A36-68F7-1F44-9B36-D8E7E4375D60}"/>
                </a:ext>
              </a:extLst>
            </p:cNvPr>
            <p:cNvSpPr/>
            <p:nvPr/>
          </p:nvSpPr>
          <p:spPr>
            <a:xfrm>
              <a:off x="5147640" y="6159960"/>
              <a:ext cx="66600" cy="303840"/>
            </a:xfrm>
            <a:custGeom>
              <a:avLst/>
              <a:gdLst/>
              <a:ahLst/>
              <a:cxnLst>
                <a:cxn ang="3cd4">
                  <a:pos x="hc" y="t"/>
                </a:cxn>
                <a:cxn ang="cd2">
                  <a:pos x="l" y="vc"/>
                </a:cxn>
                <a:cxn ang="cd4">
                  <a:pos x="hc" y="b"/>
                </a:cxn>
                <a:cxn ang="0">
                  <a:pos x="r" y="vc"/>
                </a:cxn>
              </a:cxnLst>
              <a:rect l="l" t="t" r="r" b="b"/>
              <a:pathLst>
                <a:path w="186" h="845">
                  <a:moveTo>
                    <a:pt x="186" y="837"/>
                  </a:moveTo>
                  <a:cubicBezTo>
                    <a:pt x="186" y="835"/>
                    <a:pt x="184" y="834"/>
                    <a:pt x="182" y="830"/>
                  </a:cubicBezTo>
                  <a:cubicBezTo>
                    <a:pt x="149" y="797"/>
                    <a:pt x="101" y="739"/>
                    <a:pt x="72" y="624"/>
                  </a:cubicBezTo>
                  <a:cubicBezTo>
                    <a:pt x="56" y="560"/>
                    <a:pt x="50" y="488"/>
                    <a:pt x="50" y="422"/>
                  </a:cubicBezTo>
                  <a:cubicBezTo>
                    <a:pt x="50" y="237"/>
                    <a:pt x="93" y="107"/>
                    <a:pt x="179" y="16"/>
                  </a:cubicBezTo>
                  <a:cubicBezTo>
                    <a:pt x="186" y="10"/>
                    <a:pt x="186" y="8"/>
                    <a:pt x="186" y="6"/>
                  </a:cubicBezTo>
                  <a:cubicBezTo>
                    <a:pt x="186" y="0"/>
                    <a:pt x="179" y="0"/>
                    <a:pt x="176" y="0"/>
                  </a:cubicBezTo>
                  <a:cubicBezTo>
                    <a:pt x="166" y="0"/>
                    <a:pt x="128" y="42"/>
                    <a:pt x="118" y="53"/>
                  </a:cubicBezTo>
                  <a:cubicBezTo>
                    <a:pt x="46" y="138"/>
                    <a:pt x="0" y="266"/>
                    <a:pt x="0" y="422"/>
                  </a:cubicBezTo>
                  <a:cubicBezTo>
                    <a:pt x="0" y="522"/>
                    <a:pt x="18" y="664"/>
                    <a:pt x="110" y="782"/>
                  </a:cubicBezTo>
                  <a:cubicBezTo>
                    <a:pt x="118" y="790"/>
                    <a:pt x="163" y="845"/>
                    <a:pt x="176" y="845"/>
                  </a:cubicBezTo>
                  <a:cubicBezTo>
                    <a:pt x="179" y="845"/>
                    <a:pt x="186" y="845"/>
                    <a:pt x="186" y="83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6" name="Freeform 75">
              <a:extLst>
                <a:ext uri="{FF2B5EF4-FFF2-40B4-BE49-F238E27FC236}">
                  <a16:creationId xmlns:a16="http://schemas.microsoft.com/office/drawing/2014/main" id="{AC992FD5-CD5C-2648-8122-25C95FF40708}"/>
                </a:ext>
              </a:extLst>
            </p:cNvPr>
            <p:cNvSpPr/>
            <p:nvPr/>
          </p:nvSpPr>
          <p:spPr>
            <a:xfrm>
              <a:off x="5231160" y="6216479"/>
              <a:ext cx="78120" cy="161640"/>
            </a:xfrm>
            <a:custGeom>
              <a:avLst/>
              <a:gdLst/>
              <a:ahLst/>
              <a:cxnLst>
                <a:cxn ang="3cd4">
                  <a:pos x="hc" y="t"/>
                </a:cxn>
                <a:cxn ang="cd2">
                  <a:pos x="l" y="vc"/>
                </a:cxn>
                <a:cxn ang="cd4">
                  <a:pos x="hc" y="b"/>
                </a:cxn>
                <a:cxn ang="0">
                  <a:pos x="r" y="vc"/>
                </a:cxn>
              </a:cxnLst>
              <a:rect l="l" t="t" r="r" b="b"/>
              <a:pathLst>
                <a:path w="218" h="450">
                  <a:moveTo>
                    <a:pt x="130" y="160"/>
                  </a:moveTo>
                  <a:lnTo>
                    <a:pt x="197" y="160"/>
                  </a:lnTo>
                  <a:cubicBezTo>
                    <a:pt x="210" y="160"/>
                    <a:pt x="218" y="160"/>
                    <a:pt x="218" y="146"/>
                  </a:cubicBezTo>
                  <a:cubicBezTo>
                    <a:pt x="218" y="138"/>
                    <a:pt x="210" y="138"/>
                    <a:pt x="197" y="138"/>
                  </a:cubicBezTo>
                  <a:lnTo>
                    <a:pt x="136" y="138"/>
                  </a:lnTo>
                  <a:cubicBezTo>
                    <a:pt x="160" y="37"/>
                    <a:pt x="165" y="24"/>
                    <a:pt x="165" y="19"/>
                  </a:cubicBezTo>
                  <a:cubicBezTo>
                    <a:pt x="165" y="6"/>
                    <a:pt x="155" y="0"/>
                    <a:pt x="144" y="0"/>
                  </a:cubicBezTo>
                  <a:cubicBezTo>
                    <a:pt x="142" y="0"/>
                    <a:pt x="122" y="0"/>
                    <a:pt x="115" y="26"/>
                  </a:cubicBezTo>
                  <a:lnTo>
                    <a:pt x="88" y="138"/>
                  </a:lnTo>
                  <a:lnTo>
                    <a:pt x="21" y="138"/>
                  </a:lnTo>
                  <a:cubicBezTo>
                    <a:pt x="6" y="138"/>
                    <a:pt x="0" y="138"/>
                    <a:pt x="0" y="150"/>
                  </a:cubicBezTo>
                  <a:cubicBezTo>
                    <a:pt x="0" y="160"/>
                    <a:pt x="6" y="160"/>
                    <a:pt x="19" y="160"/>
                  </a:cubicBezTo>
                  <a:lnTo>
                    <a:pt x="82" y="160"/>
                  </a:lnTo>
                  <a:cubicBezTo>
                    <a:pt x="32" y="360"/>
                    <a:pt x="29" y="371"/>
                    <a:pt x="29" y="384"/>
                  </a:cubicBezTo>
                  <a:cubicBezTo>
                    <a:pt x="29" y="422"/>
                    <a:pt x="56" y="450"/>
                    <a:pt x="93" y="450"/>
                  </a:cubicBezTo>
                  <a:cubicBezTo>
                    <a:pt x="166" y="450"/>
                    <a:pt x="206" y="346"/>
                    <a:pt x="206" y="341"/>
                  </a:cubicBezTo>
                  <a:cubicBezTo>
                    <a:pt x="206" y="334"/>
                    <a:pt x="200" y="334"/>
                    <a:pt x="197" y="334"/>
                  </a:cubicBezTo>
                  <a:cubicBezTo>
                    <a:pt x="192" y="334"/>
                    <a:pt x="190" y="336"/>
                    <a:pt x="187" y="344"/>
                  </a:cubicBezTo>
                  <a:cubicBezTo>
                    <a:pt x="157" y="418"/>
                    <a:pt x="118" y="434"/>
                    <a:pt x="94" y="434"/>
                  </a:cubicBezTo>
                  <a:cubicBezTo>
                    <a:pt x="80" y="434"/>
                    <a:pt x="74" y="424"/>
                    <a:pt x="74" y="402"/>
                  </a:cubicBezTo>
                  <a:cubicBezTo>
                    <a:pt x="74" y="384"/>
                    <a:pt x="74" y="379"/>
                    <a:pt x="77" y="36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7" name="Freeform 76">
              <a:extLst>
                <a:ext uri="{FF2B5EF4-FFF2-40B4-BE49-F238E27FC236}">
                  <a16:creationId xmlns:a16="http://schemas.microsoft.com/office/drawing/2014/main" id="{602D30C5-207B-634E-9593-AA7F70688748}"/>
                </a:ext>
              </a:extLst>
            </p:cNvPr>
            <p:cNvSpPr/>
            <p:nvPr/>
          </p:nvSpPr>
          <p:spPr>
            <a:xfrm>
              <a:off x="5326200" y="6263280"/>
              <a:ext cx="115920" cy="114840"/>
            </a:xfrm>
            <a:custGeom>
              <a:avLst/>
              <a:gdLst/>
              <a:ahLst/>
              <a:cxnLst>
                <a:cxn ang="3cd4">
                  <a:pos x="hc" y="t"/>
                </a:cxn>
                <a:cxn ang="cd2">
                  <a:pos x="l" y="vc"/>
                </a:cxn>
                <a:cxn ang="cd4">
                  <a:pos x="hc" y="b"/>
                </a:cxn>
                <a:cxn ang="0">
                  <a:pos x="r" y="vc"/>
                </a:cxn>
              </a:cxnLst>
              <a:rect l="l" t="t" r="r" b="b"/>
              <a:pathLst>
                <a:path w="323" h="320">
                  <a:moveTo>
                    <a:pt x="235" y="45"/>
                  </a:moveTo>
                  <a:cubicBezTo>
                    <a:pt x="222" y="19"/>
                    <a:pt x="202" y="0"/>
                    <a:pt x="170" y="0"/>
                  </a:cubicBezTo>
                  <a:cubicBezTo>
                    <a:pt x="88" y="0"/>
                    <a:pt x="0" y="104"/>
                    <a:pt x="0" y="206"/>
                  </a:cubicBezTo>
                  <a:cubicBezTo>
                    <a:pt x="0" y="274"/>
                    <a:pt x="38" y="320"/>
                    <a:pt x="94" y="320"/>
                  </a:cubicBezTo>
                  <a:cubicBezTo>
                    <a:pt x="109" y="320"/>
                    <a:pt x="144" y="317"/>
                    <a:pt x="186" y="267"/>
                  </a:cubicBezTo>
                  <a:cubicBezTo>
                    <a:pt x="192" y="296"/>
                    <a:pt x="216" y="320"/>
                    <a:pt x="250" y="320"/>
                  </a:cubicBezTo>
                  <a:cubicBezTo>
                    <a:pt x="275" y="320"/>
                    <a:pt x="291" y="304"/>
                    <a:pt x="302" y="282"/>
                  </a:cubicBezTo>
                  <a:cubicBezTo>
                    <a:pt x="314" y="256"/>
                    <a:pt x="323" y="213"/>
                    <a:pt x="323" y="211"/>
                  </a:cubicBezTo>
                  <a:cubicBezTo>
                    <a:pt x="323" y="205"/>
                    <a:pt x="317" y="205"/>
                    <a:pt x="315" y="205"/>
                  </a:cubicBezTo>
                  <a:cubicBezTo>
                    <a:pt x="309" y="205"/>
                    <a:pt x="307" y="206"/>
                    <a:pt x="306" y="218"/>
                  </a:cubicBezTo>
                  <a:cubicBezTo>
                    <a:pt x="293" y="262"/>
                    <a:pt x="280" y="304"/>
                    <a:pt x="251" y="304"/>
                  </a:cubicBezTo>
                  <a:cubicBezTo>
                    <a:pt x="232" y="304"/>
                    <a:pt x="230" y="286"/>
                    <a:pt x="230" y="272"/>
                  </a:cubicBezTo>
                  <a:cubicBezTo>
                    <a:pt x="230" y="256"/>
                    <a:pt x="232" y="251"/>
                    <a:pt x="240" y="219"/>
                  </a:cubicBezTo>
                  <a:cubicBezTo>
                    <a:pt x="248" y="190"/>
                    <a:pt x="248" y="182"/>
                    <a:pt x="254" y="157"/>
                  </a:cubicBezTo>
                  <a:lnTo>
                    <a:pt x="280" y="58"/>
                  </a:lnTo>
                  <a:cubicBezTo>
                    <a:pt x="285" y="37"/>
                    <a:pt x="285" y="37"/>
                    <a:pt x="285" y="34"/>
                  </a:cubicBezTo>
                  <a:cubicBezTo>
                    <a:pt x="285" y="21"/>
                    <a:pt x="277" y="14"/>
                    <a:pt x="266" y="14"/>
                  </a:cubicBezTo>
                  <a:cubicBezTo>
                    <a:pt x="248" y="14"/>
                    <a:pt x="237" y="30"/>
                    <a:pt x="235" y="45"/>
                  </a:cubicBezTo>
                  <a:close/>
                  <a:moveTo>
                    <a:pt x="189" y="229"/>
                  </a:moveTo>
                  <a:cubicBezTo>
                    <a:pt x="186" y="242"/>
                    <a:pt x="186" y="242"/>
                    <a:pt x="176" y="254"/>
                  </a:cubicBezTo>
                  <a:cubicBezTo>
                    <a:pt x="144" y="293"/>
                    <a:pt x="115" y="304"/>
                    <a:pt x="96" y="304"/>
                  </a:cubicBezTo>
                  <a:cubicBezTo>
                    <a:pt x="61" y="304"/>
                    <a:pt x="50" y="266"/>
                    <a:pt x="50" y="238"/>
                  </a:cubicBezTo>
                  <a:cubicBezTo>
                    <a:pt x="50" y="203"/>
                    <a:pt x="72" y="115"/>
                    <a:pt x="90" y="83"/>
                  </a:cubicBezTo>
                  <a:cubicBezTo>
                    <a:pt x="110" y="42"/>
                    <a:pt x="142" y="16"/>
                    <a:pt x="171" y="16"/>
                  </a:cubicBezTo>
                  <a:cubicBezTo>
                    <a:pt x="218" y="16"/>
                    <a:pt x="227" y="74"/>
                    <a:pt x="227" y="78"/>
                  </a:cubicBezTo>
                  <a:cubicBezTo>
                    <a:pt x="227" y="82"/>
                    <a:pt x="226" y="86"/>
                    <a:pt x="224" y="9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8" name="Freeform 77">
              <a:extLst>
                <a:ext uri="{FF2B5EF4-FFF2-40B4-BE49-F238E27FC236}">
                  <a16:creationId xmlns:a16="http://schemas.microsoft.com/office/drawing/2014/main" id="{5352ED5E-7162-9448-B73E-3F45C7F6E7F2}"/>
                </a:ext>
              </a:extLst>
            </p:cNvPr>
            <p:cNvSpPr/>
            <p:nvPr/>
          </p:nvSpPr>
          <p:spPr>
            <a:xfrm>
              <a:off x="5456880" y="6263280"/>
              <a:ext cx="103320" cy="114840"/>
            </a:xfrm>
            <a:custGeom>
              <a:avLst/>
              <a:gdLst/>
              <a:ahLst/>
              <a:cxnLst>
                <a:cxn ang="3cd4">
                  <a:pos x="hc" y="t"/>
                </a:cxn>
                <a:cxn ang="cd2">
                  <a:pos x="l" y="vc"/>
                </a:cxn>
                <a:cxn ang="cd4">
                  <a:pos x="hc" y="b"/>
                </a:cxn>
                <a:cxn ang="0">
                  <a:pos x="r" y="vc"/>
                </a:cxn>
              </a:cxnLst>
              <a:rect l="l" t="t" r="r" b="b"/>
              <a:pathLst>
                <a:path w="288" h="320">
                  <a:moveTo>
                    <a:pt x="42" y="270"/>
                  </a:moveTo>
                  <a:cubicBezTo>
                    <a:pt x="40" y="282"/>
                    <a:pt x="35" y="298"/>
                    <a:pt x="35" y="301"/>
                  </a:cubicBezTo>
                  <a:cubicBezTo>
                    <a:pt x="35" y="314"/>
                    <a:pt x="45" y="320"/>
                    <a:pt x="56" y="320"/>
                  </a:cubicBezTo>
                  <a:cubicBezTo>
                    <a:pt x="64" y="320"/>
                    <a:pt x="77" y="314"/>
                    <a:pt x="82" y="301"/>
                  </a:cubicBezTo>
                  <a:cubicBezTo>
                    <a:pt x="83" y="298"/>
                    <a:pt x="107" y="202"/>
                    <a:pt x="110" y="189"/>
                  </a:cubicBezTo>
                  <a:cubicBezTo>
                    <a:pt x="115" y="165"/>
                    <a:pt x="128" y="115"/>
                    <a:pt x="133" y="96"/>
                  </a:cubicBezTo>
                  <a:cubicBezTo>
                    <a:pt x="136" y="88"/>
                    <a:pt x="155" y="54"/>
                    <a:pt x="173" y="38"/>
                  </a:cubicBezTo>
                  <a:cubicBezTo>
                    <a:pt x="178" y="34"/>
                    <a:pt x="198" y="16"/>
                    <a:pt x="229" y="16"/>
                  </a:cubicBezTo>
                  <a:cubicBezTo>
                    <a:pt x="248" y="16"/>
                    <a:pt x="258" y="24"/>
                    <a:pt x="259" y="24"/>
                  </a:cubicBezTo>
                  <a:cubicBezTo>
                    <a:pt x="237" y="27"/>
                    <a:pt x="222" y="45"/>
                    <a:pt x="222" y="62"/>
                  </a:cubicBezTo>
                  <a:cubicBezTo>
                    <a:pt x="222" y="74"/>
                    <a:pt x="230" y="88"/>
                    <a:pt x="250" y="88"/>
                  </a:cubicBezTo>
                  <a:cubicBezTo>
                    <a:pt x="267" y="88"/>
                    <a:pt x="288" y="72"/>
                    <a:pt x="288" y="46"/>
                  </a:cubicBezTo>
                  <a:cubicBezTo>
                    <a:pt x="288" y="21"/>
                    <a:pt x="266" y="0"/>
                    <a:pt x="229" y="0"/>
                  </a:cubicBezTo>
                  <a:cubicBezTo>
                    <a:pt x="182" y="0"/>
                    <a:pt x="152" y="35"/>
                    <a:pt x="139" y="54"/>
                  </a:cubicBezTo>
                  <a:cubicBezTo>
                    <a:pt x="133" y="22"/>
                    <a:pt x="107" y="0"/>
                    <a:pt x="74" y="0"/>
                  </a:cubicBezTo>
                  <a:cubicBezTo>
                    <a:pt x="42" y="0"/>
                    <a:pt x="29" y="27"/>
                    <a:pt x="22" y="40"/>
                  </a:cubicBezTo>
                  <a:cubicBezTo>
                    <a:pt x="10" y="64"/>
                    <a:pt x="0" y="107"/>
                    <a:pt x="0" y="109"/>
                  </a:cubicBezTo>
                  <a:cubicBezTo>
                    <a:pt x="0" y="115"/>
                    <a:pt x="6" y="115"/>
                    <a:pt x="8" y="115"/>
                  </a:cubicBezTo>
                  <a:cubicBezTo>
                    <a:pt x="16" y="115"/>
                    <a:pt x="16" y="115"/>
                    <a:pt x="21" y="99"/>
                  </a:cubicBezTo>
                  <a:cubicBezTo>
                    <a:pt x="32" y="50"/>
                    <a:pt x="46" y="16"/>
                    <a:pt x="72" y="16"/>
                  </a:cubicBezTo>
                  <a:cubicBezTo>
                    <a:pt x="85" y="16"/>
                    <a:pt x="94" y="21"/>
                    <a:pt x="94" y="48"/>
                  </a:cubicBezTo>
                  <a:cubicBezTo>
                    <a:pt x="94" y="62"/>
                    <a:pt x="91" y="70"/>
                    <a:pt x="83" y="10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9" name="Freeform 78">
              <a:extLst>
                <a:ext uri="{FF2B5EF4-FFF2-40B4-BE49-F238E27FC236}">
                  <a16:creationId xmlns:a16="http://schemas.microsoft.com/office/drawing/2014/main" id="{911D4D5D-55C6-8046-A6B5-BF5DBA82EE6D}"/>
                </a:ext>
              </a:extLst>
            </p:cNvPr>
            <p:cNvSpPr/>
            <p:nvPr/>
          </p:nvSpPr>
          <p:spPr>
            <a:xfrm>
              <a:off x="5573880" y="6263280"/>
              <a:ext cx="116640" cy="163800"/>
            </a:xfrm>
            <a:custGeom>
              <a:avLst/>
              <a:gdLst/>
              <a:ahLst/>
              <a:cxnLst>
                <a:cxn ang="3cd4">
                  <a:pos x="hc" y="t"/>
                </a:cxn>
                <a:cxn ang="cd2">
                  <a:pos x="l" y="vc"/>
                </a:cxn>
                <a:cxn ang="cd4">
                  <a:pos x="hc" y="b"/>
                </a:cxn>
                <a:cxn ang="0">
                  <a:pos x="r" y="vc"/>
                </a:cxn>
              </a:cxnLst>
              <a:rect l="l" t="t" r="r" b="b"/>
              <a:pathLst>
                <a:path w="325" h="456">
                  <a:moveTo>
                    <a:pt x="322" y="46"/>
                  </a:moveTo>
                  <a:cubicBezTo>
                    <a:pt x="323" y="42"/>
                    <a:pt x="325" y="38"/>
                    <a:pt x="325" y="34"/>
                  </a:cubicBezTo>
                  <a:cubicBezTo>
                    <a:pt x="325" y="21"/>
                    <a:pt x="315" y="14"/>
                    <a:pt x="304" y="14"/>
                  </a:cubicBezTo>
                  <a:cubicBezTo>
                    <a:pt x="296" y="14"/>
                    <a:pt x="277" y="19"/>
                    <a:pt x="275" y="45"/>
                  </a:cubicBezTo>
                  <a:cubicBezTo>
                    <a:pt x="262" y="18"/>
                    <a:pt x="237" y="0"/>
                    <a:pt x="210" y="0"/>
                  </a:cubicBezTo>
                  <a:cubicBezTo>
                    <a:pt x="128" y="0"/>
                    <a:pt x="42" y="99"/>
                    <a:pt x="42" y="200"/>
                  </a:cubicBezTo>
                  <a:cubicBezTo>
                    <a:pt x="42" y="270"/>
                    <a:pt x="85" y="312"/>
                    <a:pt x="134" y="312"/>
                  </a:cubicBezTo>
                  <a:cubicBezTo>
                    <a:pt x="176" y="312"/>
                    <a:pt x="210" y="278"/>
                    <a:pt x="218" y="270"/>
                  </a:cubicBezTo>
                  <a:lnTo>
                    <a:pt x="218" y="272"/>
                  </a:lnTo>
                  <a:cubicBezTo>
                    <a:pt x="203" y="334"/>
                    <a:pt x="194" y="363"/>
                    <a:pt x="194" y="365"/>
                  </a:cubicBezTo>
                  <a:cubicBezTo>
                    <a:pt x="192" y="371"/>
                    <a:pt x="168" y="442"/>
                    <a:pt x="93" y="442"/>
                  </a:cubicBezTo>
                  <a:cubicBezTo>
                    <a:pt x="78" y="442"/>
                    <a:pt x="56" y="440"/>
                    <a:pt x="37" y="434"/>
                  </a:cubicBezTo>
                  <a:cubicBezTo>
                    <a:pt x="58" y="427"/>
                    <a:pt x="66" y="410"/>
                    <a:pt x="66" y="397"/>
                  </a:cubicBezTo>
                  <a:cubicBezTo>
                    <a:pt x="66" y="386"/>
                    <a:pt x="58" y="373"/>
                    <a:pt x="38" y="373"/>
                  </a:cubicBezTo>
                  <a:cubicBezTo>
                    <a:pt x="22" y="373"/>
                    <a:pt x="0" y="386"/>
                    <a:pt x="0" y="413"/>
                  </a:cubicBezTo>
                  <a:cubicBezTo>
                    <a:pt x="0" y="442"/>
                    <a:pt x="26" y="456"/>
                    <a:pt x="94" y="456"/>
                  </a:cubicBezTo>
                  <a:cubicBezTo>
                    <a:pt x="182" y="456"/>
                    <a:pt x="234" y="402"/>
                    <a:pt x="243" y="358"/>
                  </a:cubicBezTo>
                  <a:close/>
                  <a:moveTo>
                    <a:pt x="230" y="221"/>
                  </a:moveTo>
                  <a:cubicBezTo>
                    <a:pt x="226" y="240"/>
                    <a:pt x="210" y="258"/>
                    <a:pt x="194" y="270"/>
                  </a:cubicBezTo>
                  <a:cubicBezTo>
                    <a:pt x="179" y="283"/>
                    <a:pt x="157" y="296"/>
                    <a:pt x="138" y="296"/>
                  </a:cubicBezTo>
                  <a:cubicBezTo>
                    <a:pt x="102" y="296"/>
                    <a:pt x="91" y="259"/>
                    <a:pt x="91" y="232"/>
                  </a:cubicBezTo>
                  <a:cubicBezTo>
                    <a:pt x="91" y="197"/>
                    <a:pt x="112" y="114"/>
                    <a:pt x="131" y="78"/>
                  </a:cubicBezTo>
                  <a:cubicBezTo>
                    <a:pt x="150" y="43"/>
                    <a:pt x="181" y="16"/>
                    <a:pt x="210" y="16"/>
                  </a:cubicBezTo>
                  <a:cubicBezTo>
                    <a:pt x="256" y="16"/>
                    <a:pt x="266" y="72"/>
                    <a:pt x="266" y="77"/>
                  </a:cubicBezTo>
                  <a:cubicBezTo>
                    <a:pt x="266" y="80"/>
                    <a:pt x="266" y="83"/>
                    <a:pt x="264" y="8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0" name="Freeform 79">
              <a:extLst>
                <a:ext uri="{FF2B5EF4-FFF2-40B4-BE49-F238E27FC236}">
                  <a16:creationId xmlns:a16="http://schemas.microsoft.com/office/drawing/2014/main" id="{BE681F28-CCDA-C84A-AA58-46C96CB58E62}"/>
                </a:ext>
              </a:extLst>
            </p:cNvPr>
            <p:cNvSpPr/>
            <p:nvPr/>
          </p:nvSpPr>
          <p:spPr>
            <a:xfrm>
              <a:off x="5711400" y="6263280"/>
              <a:ext cx="97560" cy="114840"/>
            </a:xfrm>
            <a:custGeom>
              <a:avLst/>
              <a:gdLst/>
              <a:ahLst/>
              <a:cxnLst>
                <a:cxn ang="3cd4">
                  <a:pos x="hc" y="t"/>
                </a:cxn>
                <a:cxn ang="cd2">
                  <a:pos x="l" y="vc"/>
                </a:cxn>
                <a:cxn ang="cd4">
                  <a:pos x="hc" y="b"/>
                </a:cxn>
                <a:cxn ang="0">
                  <a:pos x="r" y="vc"/>
                </a:cxn>
              </a:cxnLst>
              <a:rect l="l" t="t" r="r" b="b"/>
              <a:pathLst>
                <a:path w="272" h="320">
                  <a:moveTo>
                    <a:pt x="99" y="149"/>
                  </a:moveTo>
                  <a:cubicBezTo>
                    <a:pt x="120" y="149"/>
                    <a:pt x="173" y="147"/>
                    <a:pt x="208" y="133"/>
                  </a:cubicBezTo>
                  <a:cubicBezTo>
                    <a:pt x="258" y="112"/>
                    <a:pt x="261" y="70"/>
                    <a:pt x="261" y="61"/>
                  </a:cubicBezTo>
                  <a:cubicBezTo>
                    <a:pt x="261" y="29"/>
                    <a:pt x="234" y="0"/>
                    <a:pt x="186" y="0"/>
                  </a:cubicBezTo>
                  <a:cubicBezTo>
                    <a:pt x="107" y="0"/>
                    <a:pt x="0" y="69"/>
                    <a:pt x="0" y="192"/>
                  </a:cubicBezTo>
                  <a:cubicBezTo>
                    <a:pt x="0" y="264"/>
                    <a:pt x="42" y="320"/>
                    <a:pt x="110" y="320"/>
                  </a:cubicBezTo>
                  <a:cubicBezTo>
                    <a:pt x="213" y="320"/>
                    <a:pt x="272" y="245"/>
                    <a:pt x="272" y="237"/>
                  </a:cubicBezTo>
                  <a:cubicBezTo>
                    <a:pt x="272" y="232"/>
                    <a:pt x="267" y="227"/>
                    <a:pt x="262" y="227"/>
                  </a:cubicBezTo>
                  <a:cubicBezTo>
                    <a:pt x="259" y="227"/>
                    <a:pt x="258" y="229"/>
                    <a:pt x="254" y="235"/>
                  </a:cubicBezTo>
                  <a:cubicBezTo>
                    <a:pt x="198" y="304"/>
                    <a:pt x="122" y="304"/>
                    <a:pt x="112" y="304"/>
                  </a:cubicBezTo>
                  <a:cubicBezTo>
                    <a:pt x="58" y="304"/>
                    <a:pt x="51" y="245"/>
                    <a:pt x="51" y="222"/>
                  </a:cubicBezTo>
                  <a:cubicBezTo>
                    <a:pt x="51" y="214"/>
                    <a:pt x="51" y="192"/>
                    <a:pt x="62" y="149"/>
                  </a:cubicBezTo>
                  <a:close/>
                  <a:moveTo>
                    <a:pt x="67" y="133"/>
                  </a:moveTo>
                  <a:cubicBezTo>
                    <a:pt x="94" y="26"/>
                    <a:pt x="166" y="16"/>
                    <a:pt x="186" y="16"/>
                  </a:cubicBezTo>
                  <a:cubicBezTo>
                    <a:pt x="219" y="16"/>
                    <a:pt x="238" y="37"/>
                    <a:pt x="238" y="61"/>
                  </a:cubicBezTo>
                  <a:cubicBezTo>
                    <a:pt x="238" y="133"/>
                    <a:pt x="125" y="133"/>
                    <a:pt x="96" y="13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1" name="Freeform 80">
              <a:extLst>
                <a:ext uri="{FF2B5EF4-FFF2-40B4-BE49-F238E27FC236}">
                  <a16:creationId xmlns:a16="http://schemas.microsoft.com/office/drawing/2014/main" id="{635BDED1-9F0C-FF41-9E10-D7661F5B1AFE}"/>
                </a:ext>
              </a:extLst>
            </p:cNvPr>
            <p:cNvSpPr/>
            <p:nvPr/>
          </p:nvSpPr>
          <p:spPr>
            <a:xfrm>
              <a:off x="5822640" y="6216479"/>
              <a:ext cx="78120" cy="161640"/>
            </a:xfrm>
            <a:custGeom>
              <a:avLst/>
              <a:gdLst/>
              <a:ahLst/>
              <a:cxnLst>
                <a:cxn ang="3cd4">
                  <a:pos x="hc" y="t"/>
                </a:cxn>
                <a:cxn ang="cd2">
                  <a:pos x="l" y="vc"/>
                </a:cxn>
                <a:cxn ang="cd4">
                  <a:pos x="hc" y="b"/>
                </a:cxn>
                <a:cxn ang="0">
                  <a:pos x="r" y="vc"/>
                </a:cxn>
              </a:cxnLst>
              <a:rect l="l" t="t" r="r" b="b"/>
              <a:pathLst>
                <a:path w="218" h="450">
                  <a:moveTo>
                    <a:pt x="130" y="160"/>
                  </a:moveTo>
                  <a:lnTo>
                    <a:pt x="197" y="160"/>
                  </a:lnTo>
                  <a:cubicBezTo>
                    <a:pt x="210" y="160"/>
                    <a:pt x="218" y="160"/>
                    <a:pt x="218" y="146"/>
                  </a:cubicBezTo>
                  <a:cubicBezTo>
                    <a:pt x="218" y="138"/>
                    <a:pt x="210" y="138"/>
                    <a:pt x="197" y="138"/>
                  </a:cubicBezTo>
                  <a:lnTo>
                    <a:pt x="136" y="138"/>
                  </a:lnTo>
                  <a:cubicBezTo>
                    <a:pt x="160" y="37"/>
                    <a:pt x="165" y="24"/>
                    <a:pt x="165" y="19"/>
                  </a:cubicBezTo>
                  <a:cubicBezTo>
                    <a:pt x="165" y="6"/>
                    <a:pt x="155" y="0"/>
                    <a:pt x="144" y="0"/>
                  </a:cubicBezTo>
                  <a:cubicBezTo>
                    <a:pt x="141" y="0"/>
                    <a:pt x="122" y="0"/>
                    <a:pt x="115" y="26"/>
                  </a:cubicBezTo>
                  <a:lnTo>
                    <a:pt x="88" y="138"/>
                  </a:lnTo>
                  <a:lnTo>
                    <a:pt x="21" y="138"/>
                  </a:lnTo>
                  <a:cubicBezTo>
                    <a:pt x="6" y="138"/>
                    <a:pt x="0" y="138"/>
                    <a:pt x="0" y="150"/>
                  </a:cubicBezTo>
                  <a:cubicBezTo>
                    <a:pt x="0" y="160"/>
                    <a:pt x="6" y="160"/>
                    <a:pt x="19" y="160"/>
                  </a:cubicBezTo>
                  <a:lnTo>
                    <a:pt x="82" y="160"/>
                  </a:lnTo>
                  <a:cubicBezTo>
                    <a:pt x="30" y="360"/>
                    <a:pt x="29" y="371"/>
                    <a:pt x="29" y="384"/>
                  </a:cubicBezTo>
                  <a:cubicBezTo>
                    <a:pt x="29" y="422"/>
                    <a:pt x="56" y="450"/>
                    <a:pt x="93" y="450"/>
                  </a:cubicBezTo>
                  <a:cubicBezTo>
                    <a:pt x="166" y="450"/>
                    <a:pt x="206" y="346"/>
                    <a:pt x="206" y="341"/>
                  </a:cubicBezTo>
                  <a:cubicBezTo>
                    <a:pt x="206" y="334"/>
                    <a:pt x="200" y="334"/>
                    <a:pt x="197" y="334"/>
                  </a:cubicBezTo>
                  <a:cubicBezTo>
                    <a:pt x="192" y="334"/>
                    <a:pt x="190" y="336"/>
                    <a:pt x="187" y="344"/>
                  </a:cubicBezTo>
                  <a:cubicBezTo>
                    <a:pt x="157" y="418"/>
                    <a:pt x="118" y="434"/>
                    <a:pt x="94" y="434"/>
                  </a:cubicBezTo>
                  <a:cubicBezTo>
                    <a:pt x="80" y="434"/>
                    <a:pt x="74" y="424"/>
                    <a:pt x="74" y="402"/>
                  </a:cubicBezTo>
                  <a:cubicBezTo>
                    <a:pt x="74" y="384"/>
                    <a:pt x="74" y="379"/>
                    <a:pt x="77" y="36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2" name="Freeform 81">
              <a:extLst>
                <a:ext uri="{FF2B5EF4-FFF2-40B4-BE49-F238E27FC236}">
                  <a16:creationId xmlns:a16="http://schemas.microsoft.com/office/drawing/2014/main" id="{4C9C6373-671A-B742-B778-897E55CB6F82}"/>
                </a:ext>
              </a:extLst>
            </p:cNvPr>
            <p:cNvSpPr/>
            <p:nvPr/>
          </p:nvSpPr>
          <p:spPr>
            <a:xfrm>
              <a:off x="5933159" y="6185519"/>
              <a:ext cx="59040" cy="253080"/>
            </a:xfrm>
            <a:custGeom>
              <a:avLst/>
              <a:gdLst/>
              <a:ahLst/>
              <a:cxnLst>
                <a:cxn ang="3cd4">
                  <a:pos x="hc" y="t"/>
                </a:cxn>
                <a:cxn ang="cd2">
                  <a:pos x="l" y="vc"/>
                </a:cxn>
                <a:cxn ang="cd4">
                  <a:pos x="hc" y="b"/>
                </a:cxn>
                <a:cxn ang="0">
                  <a:pos x="r" y="vc"/>
                </a:cxn>
              </a:cxnLst>
              <a:rect l="l" t="t" r="r" b="b"/>
              <a:pathLst>
                <a:path w="165" h="704">
                  <a:moveTo>
                    <a:pt x="165" y="698"/>
                  </a:moveTo>
                  <a:cubicBezTo>
                    <a:pt x="165" y="696"/>
                    <a:pt x="165" y="694"/>
                    <a:pt x="152" y="682"/>
                  </a:cubicBezTo>
                  <a:cubicBezTo>
                    <a:pt x="64" y="594"/>
                    <a:pt x="42" y="461"/>
                    <a:pt x="42" y="352"/>
                  </a:cubicBezTo>
                  <a:cubicBezTo>
                    <a:pt x="42" y="230"/>
                    <a:pt x="69" y="107"/>
                    <a:pt x="155" y="19"/>
                  </a:cubicBezTo>
                  <a:cubicBezTo>
                    <a:pt x="165" y="11"/>
                    <a:pt x="165" y="10"/>
                    <a:pt x="165" y="6"/>
                  </a:cubicBezTo>
                  <a:cubicBezTo>
                    <a:pt x="165" y="2"/>
                    <a:pt x="162" y="0"/>
                    <a:pt x="157" y="0"/>
                  </a:cubicBezTo>
                  <a:cubicBezTo>
                    <a:pt x="150" y="0"/>
                    <a:pt x="86" y="48"/>
                    <a:pt x="45" y="138"/>
                  </a:cubicBezTo>
                  <a:cubicBezTo>
                    <a:pt x="8" y="214"/>
                    <a:pt x="0" y="293"/>
                    <a:pt x="0" y="352"/>
                  </a:cubicBezTo>
                  <a:cubicBezTo>
                    <a:pt x="0" y="408"/>
                    <a:pt x="8" y="493"/>
                    <a:pt x="46" y="573"/>
                  </a:cubicBezTo>
                  <a:cubicBezTo>
                    <a:pt x="90" y="659"/>
                    <a:pt x="150" y="704"/>
                    <a:pt x="157" y="704"/>
                  </a:cubicBezTo>
                  <a:cubicBezTo>
                    <a:pt x="162" y="704"/>
                    <a:pt x="165" y="702"/>
                    <a:pt x="165" y="69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3" name="Freeform 82">
              <a:extLst>
                <a:ext uri="{FF2B5EF4-FFF2-40B4-BE49-F238E27FC236}">
                  <a16:creationId xmlns:a16="http://schemas.microsoft.com/office/drawing/2014/main" id="{54E38DA3-4303-E644-AAEF-AB2851CE2FF0}"/>
                </a:ext>
              </a:extLst>
            </p:cNvPr>
            <p:cNvSpPr/>
            <p:nvPr/>
          </p:nvSpPr>
          <p:spPr>
            <a:xfrm>
              <a:off x="6018840" y="6263280"/>
              <a:ext cx="93600" cy="114840"/>
            </a:xfrm>
            <a:custGeom>
              <a:avLst/>
              <a:gdLst/>
              <a:ahLst/>
              <a:cxnLst>
                <a:cxn ang="3cd4">
                  <a:pos x="hc" y="t"/>
                </a:cxn>
                <a:cxn ang="cd2">
                  <a:pos x="l" y="vc"/>
                </a:cxn>
                <a:cxn ang="cd4">
                  <a:pos x="hc" y="b"/>
                </a:cxn>
                <a:cxn ang="0">
                  <a:pos x="r" y="vc"/>
                </a:cxn>
              </a:cxnLst>
              <a:rect l="l" t="t" r="r" b="b"/>
              <a:pathLst>
                <a:path w="261" h="320">
                  <a:moveTo>
                    <a:pt x="240" y="48"/>
                  </a:moveTo>
                  <a:cubicBezTo>
                    <a:pt x="219" y="48"/>
                    <a:pt x="206" y="64"/>
                    <a:pt x="206" y="80"/>
                  </a:cubicBezTo>
                  <a:cubicBezTo>
                    <a:pt x="206" y="90"/>
                    <a:pt x="213" y="101"/>
                    <a:pt x="227" y="101"/>
                  </a:cubicBezTo>
                  <a:cubicBezTo>
                    <a:pt x="243" y="101"/>
                    <a:pt x="261" y="88"/>
                    <a:pt x="261" y="61"/>
                  </a:cubicBezTo>
                  <a:cubicBezTo>
                    <a:pt x="261" y="29"/>
                    <a:pt x="230" y="0"/>
                    <a:pt x="176" y="0"/>
                  </a:cubicBezTo>
                  <a:cubicBezTo>
                    <a:pt x="83" y="0"/>
                    <a:pt x="56" y="72"/>
                    <a:pt x="56" y="102"/>
                  </a:cubicBezTo>
                  <a:cubicBezTo>
                    <a:pt x="56" y="158"/>
                    <a:pt x="109" y="170"/>
                    <a:pt x="130" y="173"/>
                  </a:cubicBezTo>
                  <a:cubicBezTo>
                    <a:pt x="166" y="181"/>
                    <a:pt x="203" y="187"/>
                    <a:pt x="203" y="227"/>
                  </a:cubicBezTo>
                  <a:cubicBezTo>
                    <a:pt x="203" y="245"/>
                    <a:pt x="187" y="304"/>
                    <a:pt x="102" y="304"/>
                  </a:cubicBezTo>
                  <a:cubicBezTo>
                    <a:pt x="91" y="304"/>
                    <a:pt x="37" y="304"/>
                    <a:pt x="21" y="267"/>
                  </a:cubicBezTo>
                  <a:cubicBezTo>
                    <a:pt x="48" y="270"/>
                    <a:pt x="66" y="250"/>
                    <a:pt x="66" y="229"/>
                  </a:cubicBezTo>
                  <a:cubicBezTo>
                    <a:pt x="66" y="213"/>
                    <a:pt x="54" y="205"/>
                    <a:pt x="40" y="205"/>
                  </a:cubicBezTo>
                  <a:cubicBezTo>
                    <a:pt x="21" y="205"/>
                    <a:pt x="0" y="219"/>
                    <a:pt x="0" y="251"/>
                  </a:cubicBezTo>
                  <a:cubicBezTo>
                    <a:pt x="0" y="291"/>
                    <a:pt x="40" y="320"/>
                    <a:pt x="101" y="320"/>
                  </a:cubicBezTo>
                  <a:cubicBezTo>
                    <a:pt x="216" y="320"/>
                    <a:pt x="243" y="235"/>
                    <a:pt x="243" y="203"/>
                  </a:cubicBezTo>
                  <a:cubicBezTo>
                    <a:pt x="243" y="178"/>
                    <a:pt x="230" y="160"/>
                    <a:pt x="221" y="150"/>
                  </a:cubicBezTo>
                  <a:cubicBezTo>
                    <a:pt x="202" y="131"/>
                    <a:pt x="182" y="128"/>
                    <a:pt x="150" y="122"/>
                  </a:cubicBezTo>
                  <a:cubicBezTo>
                    <a:pt x="125" y="115"/>
                    <a:pt x="98" y="110"/>
                    <a:pt x="98" y="78"/>
                  </a:cubicBezTo>
                  <a:cubicBezTo>
                    <a:pt x="98" y="59"/>
                    <a:pt x="114" y="16"/>
                    <a:pt x="176" y="16"/>
                  </a:cubicBezTo>
                  <a:cubicBezTo>
                    <a:pt x="194" y="16"/>
                    <a:pt x="229" y="21"/>
                    <a:pt x="240" y="4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4" name="Freeform 83">
              <a:extLst>
                <a:ext uri="{FF2B5EF4-FFF2-40B4-BE49-F238E27FC236}">
                  <a16:creationId xmlns:a16="http://schemas.microsoft.com/office/drawing/2014/main" id="{E2DCCDE5-0B10-AA4D-94C8-D5C44B8546A6}"/>
                </a:ext>
              </a:extLst>
            </p:cNvPr>
            <p:cNvSpPr/>
            <p:nvPr/>
          </p:nvSpPr>
          <p:spPr>
            <a:xfrm>
              <a:off x="6132600" y="6171480"/>
              <a:ext cx="44640" cy="91800"/>
            </a:xfrm>
            <a:custGeom>
              <a:avLst/>
              <a:gdLst/>
              <a:ahLst/>
              <a:cxnLst>
                <a:cxn ang="3cd4">
                  <a:pos x="hc" y="t"/>
                </a:cxn>
                <a:cxn ang="cd2">
                  <a:pos x="l" y="vc"/>
                </a:cxn>
                <a:cxn ang="cd4">
                  <a:pos x="hc" y="b"/>
                </a:cxn>
                <a:cxn ang="0">
                  <a:pos x="r" y="vc"/>
                </a:cxn>
              </a:cxnLst>
              <a:rect l="l" t="t" r="r" b="b"/>
              <a:pathLst>
                <a:path w="125" h="256">
                  <a:moveTo>
                    <a:pt x="120" y="43"/>
                  </a:moveTo>
                  <a:cubicBezTo>
                    <a:pt x="125" y="35"/>
                    <a:pt x="125" y="30"/>
                    <a:pt x="125" y="27"/>
                  </a:cubicBezTo>
                  <a:cubicBezTo>
                    <a:pt x="125" y="11"/>
                    <a:pt x="110" y="0"/>
                    <a:pt x="96" y="0"/>
                  </a:cubicBezTo>
                  <a:cubicBezTo>
                    <a:pt x="77" y="0"/>
                    <a:pt x="70" y="16"/>
                    <a:pt x="69" y="24"/>
                  </a:cubicBezTo>
                  <a:lnTo>
                    <a:pt x="3" y="238"/>
                  </a:lnTo>
                  <a:cubicBezTo>
                    <a:pt x="2" y="238"/>
                    <a:pt x="0" y="245"/>
                    <a:pt x="0" y="245"/>
                  </a:cubicBezTo>
                  <a:cubicBezTo>
                    <a:pt x="0" y="251"/>
                    <a:pt x="16" y="256"/>
                    <a:pt x="19" y="256"/>
                  </a:cubicBezTo>
                  <a:cubicBezTo>
                    <a:pt x="22" y="256"/>
                    <a:pt x="24" y="256"/>
                    <a:pt x="27" y="24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5" name="Freeform 84">
              <a:extLst>
                <a:ext uri="{FF2B5EF4-FFF2-40B4-BE49-F238E27FC236}">
                  <a16:creationId xmlns:a16="http://schemas.microsoft.com/office/drawing/2014/main" id="{C74A0D2F-B98A-7440-86F2-11DFE4AA6CB7}"/>
                </a:ext>
              </a:extLst>
            </p:cNvPr>
            <p:cNvSpPr/>
            <p:nvPr/>
          </p:nvSpPr>
          <p:spPr>
            <a:xfrm>
              <a:off x="6217200" y="6348240"/>
              <a:ext cx="29520" cy="75600"/>
            </a:xfrm>
            <a:custGeom>
              <a:avLst/>
              <a:gdLst/>
              <a:ahLst/>
              <a:cxnLst>
                <a:cxn ang="3cd4">
                  <a:pos x="hc" y="t"/>
                </a:cxn>
                <a:cxn ang="cd2">
                  <a:pos x="l" y="vc"/>
                </a:cxn>
                <a:cxn ang="cd4">
                  <a:pos x="hc" y="b"/>
                </a:cxn>
                <a:cxn ang="0">
                  <a:pos x="r" y="vc"/>
                </a:cxn>
              </a:cxnLst>
              <a:rect l="l" t="t" r="r" b="b"/>
              <a:pathLst>
                <a:path w="83" h="211">
                  <a:moveTo>
                    <a:pt x="83" y="74"/>
                  </a:moveTo>
                  <a:cubicBezTo>
                    <a:pt x="83" y="27"/>
                    <a:pt x="66" y="0"/>
                    <a:pt x="38" y="0"/>
                  </a:cubicBezTo>
                  <a:cubicBezTo>
                    <a:pt x="14" y="0"/>
                    <a:pt x="0" y="18"/>
                    <a:pt x="0" y="37"/>
                  </a:cubicBezTo>
                  <a:cubicBezTo>
                    <a:pt x="0" y="56"/>
                    <a:pt x="14" y="75"/>
                    <a:pt x="38" y="75"/>
                  </a:cubicBezTo>
                  <a:cubicBezTo>
                    <a:pt x="46" y="75"/>
                    <a:pt x="56" y="72"/>
                    <a:pt x="62" y="66"/>
                  </a:cubicBezTo>
                  <a:cubicBezTo>
                    <a:pt x="66" y="64"/>
                    <a:pt x="66" y="64"/>
                    <a:pt x="67" y="64"/>
                  </a:cubicBezTo>
                  <a:cubicBezTo>
                    <a:pt x="67" y="64"/>
                    <a:pt x="69" y="64"/>
                    <a:pt x="69" y="74"/>
                  </a:cubicBezTo>
                  <a:cubicBezTo>
                    <a:pt x="69" y="126"/>
                    <a:pt x="43" y="170"/>
                    <a:pt x="19" y="192"/>
                  </a:cubicBezTo>
                  <a:cubicBezTo>
                    <a:pt x="11" y="200"/>
                    <a:pt x="11" y="202"/>
                    <a:pt x="11" y="203"/>
                  </a:cubicBezTo>
                  <a:cubicBezTo>
                    <a:pt x="11" y="210"/>
                    <a:pt x="14" y="211"/>
                    <a:pt x="19" y="211"/>
                  </a:cubicBezTo>
                  <a:cubicBezTo>
                    <a:pt x="27" y="211"/>
                    <a:pt x="83" y="157"/>
                    <a:pt x="83" y="7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6" name="Freeform 85">
              <a:extLst>
                <a:ext uri="{FF2B5EF4-FFF2-40B4-BE49-F238E27FC236}">
                  <a16:creationId xmlns:a16="http://schemas.microsoft.com/office/drawing/2014/main" id="{F92EA61C-3AB7-B341-B8B3-FC0B0D6D0246}"/>
                </a:ext>
              </a:extLst>
            </p:cNvPr>
            <p:cNvSpPr/>
            <p:nvPr/>
          </p:nvSpPr>
          <p:spPr>
            <a:xfrm>
              <a:off x="6317279" y="6263280"/>
              <a:ext cx="115920" cy="114840"/>
            </a:xfrm>
            <a:custGeom>
              <a:avLst/>
              <a:gdLst/>
              <a:ahLst/>
              <a:cxnLst>
                <a:cxn ang="3cd4">
                  <a:pos x="hc" y="t"/>
                </a:cxn>
                <a:cxn ang="cd2">
                  <a:pos x="l" y="vc"/>
                </a:cxn>
                <a:cxn ang="cd4">
                  <a:pos x="hc" y="b"/>
                </a:cxn>
                <a:cxn ang="0">
                  <a:pos x="r" y="vc"/>
                </a:cxn>
              </a:cxnLst>
              <a:rect l="l" t="t" r="r" b="b"/>
              <a:pathLst>
                <a:path w="323" h="320">
                  <a:moveTo>
                    <a:pt x="235" y="45"/>
                  </a:moveTo>
                  <a:cubicBezTo>
                    <a:pt x="222" y="19"/>
                    <a:pt x="202" y="0"/>
                    <a:pt x="170" y="0"/>
                  </a:cubicBezTo>
                  <a:cubicBezTo>
                    <a:pt x="88" y="0"/>
                    <a:pt x="0" y="104"/>
                    <a:pt x="0" y="206"/>
                  </a:cubicBezTo>
                  <a:cubicBezTo>
                    <a:pt x="0" y="274"/>
                    <a:pt x="38" y="320"/>
                    <a:pt x="94" y="320"/>
                  </a:cubicBezTo>
                  <a:cubicBezTo>
                    <a:pt x="109" y="320"/>
                    <a:pt x="144" y="317"/>
                    <a:pt x="186" y="267"/>
                  </a:cubicBezTo>
                  <a:cubicBezTo>
                    <a:pt x="192" y="296"/>
                    <a:pt x="216" y="320"/>
                    <a:pt x="250" y="320"/>
                  </a:cubicBezTo>
                  <a:cubicBezTo>
                    <a:pt x="275" y="320"/>
                    <a:pt x="291" y="304"/>
                    <a:pt x="302" y="282"/>
                  </a:cubicBezTo>
                  <a:cubicBezTo>
                    <a:pt x="314" y="256"/>
                    <a:pt x="323" y="213"/>
                    <a:pt x="323" y="211"/>
                  </a:cubicBezTo>
                  <a:cubicBezTo>
                    <a:pt x="323" y="205"/>
                    <a:pt x="317" y="205"/>
                    <a:pt x="315" y="205"/>
                  </a:cubicBezTo>
                  <a:cubicBezTo>
                    <a:pt x="309" y="205"/>
                    <a:pt x="307" y="206"/>
                    <a:pt x="306" y="218"/>
                  </a:cubicBezTo>
                  <a:cubicBezTo>
                    <a:pt x="293" y="262"/>
                    <a:pt x="280" y="304"/>
                    <a:pt x="251" y="304"/>
                  </a:cubicBezTo>
                  <a:cubicBezTo>
                    <a:pt x="232" y="304"/>
                    <a:pt x="230" y="286"/>
                    <a:pt x="230" y="272"/>
                  </a:cubicBezTo>
                  <a:cubicBezTo>
                    <a:pt x="230" y="256"/>
                    <a:pt x="232" y="251"/>
                    <a:pt x="240" y="219"/>
                  </a:cubicBezTo>
                  <a:cubicBezTo>
                    <a:pt x="248" y="190"/>
                    <a:pt x="248" y="182"/>
                    <a:pt x="254" y="157"/>
                  </a:cubicBezTo>
                  <a:lnTo>
                    <a:pt x="280" y="58"/>
                  </a:lnTo>
                  <a:cubicBezTo>
                    <a:pt x="285" y="37"/>
                    <a:pt x="285" y="37"/>
                    <a:pt x="285" y="34"/>
                  </a:cubicBezTo>
                  <a:cubicBezTo>
                    <a:pt x="285" y="21"/>
                    <a:pt x="277" y="14"/>
                    <a:pt x="266" y="14"/>
                  </a:cubicBezTo>
                  <a:cubicBezTo>
                    <a:pt x="248" y="14"/>
                    <a:pt x="237" y="30"/>
                    <a:pt x="235" y="45"/>
                  </a:cubicBezTo>
                  <a:close/>
                  <a:moveTo>
                    <a:pt x="189" y="229"/>
                  </a:moveTo>
                  <a:cubicBezTo>
                    <a:pt x="186" y="242"/>
                    <a:pt x="186" y="242"/>
                    <a:pt x="176" y="254"/>
                  </a:cubicBezTo>
                  <a:cubicBezTo>
                    <a:pt x="144" y="293"/>
                    <a:pt x="115" y="304"/>
                    <a:pt x="96" y="304"/>
                  </a:cubicBezTo>
                  <a:cubicBezTo>
                    <a:pt x="61" y="304"/>
                    <a:pt x="50" y="266"/>
                    <a:pt x="50" y="238"/>
                  </a:cubicBezTo>
                  <a:cubicBezTo>
                    <a:pt x="50" y="203"/>
                    <a:pt x="72" y="115"/>
                    <a:pt x="90" y="83"/>
                  </a:cubicBezTo>
                  <a:cubicBezTo>
                    <a:pt x="110" y="42"/>
                    <a:pt x="142" y="16"/>
                    <a:pt x="171" y="16"/>
                  </a:cubicBezTo>
                  <a:cubicBezTo>
                    <a:pt x="218" y="16"/>
                    <a:pt x="227" y="74"/>
                    <a:pt x="227" y="78"/>
                  </a:cubicBezTo>
                  <a:cubicBezTo>
                    <a:pt x="227" y="82"/>
                    <a:pt x="226" y="86"/>
                    <a:pt x="224" y="9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7" name="Freeform 86">
              <a:extLst>
                <a:ext uri="{FF2B5EF4-FFF2-40B4-BE49-F238E27FC236}">
                  <a16:creationId xmlns:a16="http://schemas.microsoft.com/office/drawing/2014/main" id="{62F88BB7-3AFF-3F47-A9A8-6F842EEBEF82}"/>
                </a:ext>
              </a:extLst>
            </p:cNvPr>
            <p:cNvSpPr/>
            <p:nvPr/>
          </p:nvSpPr>
          <p:spPr>
            <a:xfrm>
              <a:off x="6449400" y="6171480"/>
              <a:ext cx="44640" cy="91800"/>
            </a:xfrm>
            <a:custGeom>
              <a:avLst/>
              <a:gdLst/>
              <a:ahLst/>
              <a:cxnLst>
                <a:cxn ang="3cd4">
                  <a:pos x="hc" y="t"/>
                </a:cxn>
                <a:cxn ang="cd2">
                  <a:pos x="l" y="vc"/>
                </a:cxn>
                <a:cxn ang="cd4">
                  <a:pos x="hc" y="b"/>
                </a:cxn>
                <a:cxn ang="0">
                  <a:pos x="r" y="vc"/>
                </a:cxn>
              </a:cxnLst>
              <a:rect l="l" t="t" r="r" b="b"/>
              <a:pathLst>
                <a:path w="125" h="256">
                  <a:moveTo>
                    <a:pt x="120" y="43"/>
                  </a:moveTo>
                  <a:cubicBezTo>
                    <a:pt x="125" y="35"/>
                    <a:pt x="125" y="30"/>
                    <a:pt x="125" y="27"/>
                  </a:cubicBezTo>
                  <a:cubicBezTo>
                    <a:pt x="125" y="11"/>
                    <a:pt x="110" y="0"/>
                    <a:pt x="96" y="0"/>
                  </a:cubicBezTo>
                  <a:cubicBezTo>
                    <a:pt x="77" y="0"/>
                    <a:pt x="70" y="16"/>
                    <a:pt x="69" y="24"/>
                  </a:cubicBezTo>
                  <a:lnTo>
                    <a:pt x="3" y="238"/>
                  </a:lnTo>
                  <a:cubicBezTo>
                    <a:pt x="2" y="238"/>
                    <a:pt x="0" y="245"/>
                    <a:pt x="0" y="245"/>
                  </a:cubicBezTo>
                  <a:cubicBezTo>
                    <a:pt x="0" y="251"/>
                    <a:pt x="16" y="256"/>
                    <a:pt x="19" y="256"/>
                  </a:cubicBezTo>
                  <a:cubicBezTo>
                    <a:pt x="22" y="256"/>
                    <a:pt x="24" y="256"/>
                    <a:pt x="27" y="24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8" name="Freeform 87">
              <a:extLst>
                <a:ext uri="{FF2B5EF4-FFF2-40B4-BE49-F238E27FC236}">
                  <a16:creationId xmlns:a16="http://schemas.microsoft.com/office/drawing/2014/main" id="{8512F63F-595A-F24F-99DF-6CA3AF60381B}"/>
                </a:ext>
              </a:extLst>
            </p:cNvPr>
            <p:cNvSpPr/>
            <p:nvPr/>
          </p:nvSpPr>
          <p:spPr>
            <a:xfrm>
              <a:off x="6533280" y="6266160"/>
              <a:ext cx="27720" cy="158040"/>
            </a:xfrm>
            <a:custGeom>
              <a:avLst/>
              <a:gdLst/>
              <a:ahLst/>
              <a:cxnLst>
                <a:cxn ang="3cd4">
                  <a:pos x="hc" y="t"/>
                </a:cxn>
                <a:cxn ang="cd2">
                  <a:pos x="l" y="vc"/>
                </a:cxn>
                <a:cxn ang="cd4">
                  <a:pos x="hc" y="b"/>
                </a:cxn>
                <a:cxn ang="0">
                  <a:pos x="r" y="vc"/>
                </a:cxn>
              </a:cxnLst>
              <a:rect l="l" t="t" r="r" b="b"/>
              <a:pathLst>
                <a:path w="78" h="440">
                  <a:moveTo>
                    <a:pt x="77" y="37"/>
                  </a:moveTo>
                  <a:cubicBezTo>
                    <a:pt x="77" y="18"/>
                    <a:pt x="59" y="0"/>
                    <a:pt x="38" y="0"/>
                  </a:cubicBezTo>
                  <a:cubicBezTo>
                    <a:pt x="18" y="0"/>
                    <a:pt x="0" y="18"/>
                    <a:pt x="0" y="37"/>
                  </a:cubicBezTo>
                  <a:cubicBezTo>
                    <a:pt x="0" y="58"/>
                    <a:pt x="18" y="75"/>
                    <a:pt x="38" y="75"/>
                  </a:cubicBezTo>
                  <a:cubicBezTo>
                    <a:pt x="59" y="75"/>
                    <a:pt x="77" y="58"/>
                    <a:pt x="77" y="37"/>
                  </a:cubicBezTo>
                  <a:close/>
                  <a:moveTo>
                    <a:pt x="62" y="296"/>
                  </a:moveTo>
                  <a:cubicBezTo>
                    <a:pt x="62" y="317"/>
                    <a:pt x="62" y="371"/>
                    <a:pt x="16" y="424"/>
                  </a:cubicBezTo>
                  <a:cubicBezTo>
                    <a:pt x="11" y="429"/>
                    <a:pt x="11" y="430"/>
                    <a:pt x="11" y="432"/>
                  </a:cubicBezTo>
                  <a:cubicBezTo>
                    <a:pt x="11" y="437"/>
                    <a:pt x="14" y="440"/>
                    <a:pt x="19" y="440"/>
                  </a:cubicBezTo>
                  <a:cubicBezTo>
                    <a:pt x="27" y="440"/>
                    <a:pt x="78" y="384"/>
                    <a:pt x="78" y="302"/>
                  </a:cubicBezTo>
                  <a:cubicBezTo>
                    <a:pt x="78" y="282"/>
                    <a:pt x="77" y="229"/>
                    <a:pt x="38" y="229"/>
                  </a:cubicBezTo>
                  <a:cubicBezTo>
                    <a:pt x="13" y="229"/>
                    <a:pt x="0" y="248"/>
                    <a:pt x="0" y="267"/>
                  </a:cubicBezTo>
                  <a:cubicBezTo>
                    <a:pt x="0" y="285"/>
                    <a:pt x="13" y="304"/>
                    <a:pt x="38" y="304"/>
                  </a:cubicBezTo>
                  <a:cubicBezTo>
                    <a:pt x="42" y="304"/>
                    <a:pt x="43" y="304"/>
                    <a:pt x="43" y="304"/>
                  </a:cubicBezTo>
                  <a:cubicBezTo>
                    <a:pt x="50" y="302"/>
                    <a:pt x="56" y="301"/>
                    <a:pt x="62" y="2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9" name="Freeform 88">
              <a:extLst>
                <a:ext uri="{FF2B5EF4-FFF2-40B4-BE49-F238E27FC236}">
                  <a16:creationId xmlns:a16="http://schemas.microsoft.com/office/drawing/2014/main" id="{6F484476-E143-0E42-BE9F-34C94EB754A2}"/>
                </a:ext>
              </a:extLst>
            </p:cNvPr>
            <p:cNvSpPr/>
            <p:nvPr/>
          </p:nvSpPr>
          <p:spPr>
            <a:xfrm>
              <a:off x="6631199" y="6263280"/>
              <a:ext cx="167760" cy="114840"/>
            </a:xfrm>
            <a:custGeom>
              <a:avLst/>
              <a:gdLst/>
              <a:ahLst/>
              <a:cxnLst>
                <a:cxn ang="3cd4">
                  <a:pos x="hc" y="t"/>
                </a:cxn>
                <a:cxn ang="cd2">
                  <a:pos x="l" y="vc"/>
                </a:cxn>
                <a:cxn ang="cd4">
                  <a:pos x="hc" y="b"/>
                </a:cxn>
                <a:cxn ang="0">
                  <a:pos x="r" y="vc"/>
                </a:cxn>
              </a:cxnLst>
              <a:rect l="l" t="t" r="r" b="b"/>
              <a:pathLst>
                <a:path w="467" h="320">
                  <a:moveTo>
                    <a:pt x="306" y="72"/>
                  </a:moveTo>
                  <a:cubicBezTo>
                    <a:pt x="309" y="58"/>
                    <a:pt x="315" y="30"/>
                    <a:pt x="315" y="27"/>
                  </a:cubicBezTo>
                  <a:cubicBezTo>
                    <a:pt x="315" y="14"/>
                    <a:pt x="306" y="8"/>
                    <a:pt x="296" y="8"/>
                  </a:cubicBezTo>
                  <a:cubicBezTo>
                    <a:pt x="286" y="8"/>
                    <a:pt x="274" y="13"/>
                    <a:pt x="269" y="27"/>
                  </a:cubicBezTo>
                  <a:cubicBezTo>
                    <a:pt x="267" y="32"/>
                    <a:pt x="234" y="168"/>
                    <a:pt x="229" y="186"/>
                  </a:cubicBezTo>
                  <a:cubicBezTo>
                    <a:pt x="224" y="206"/>
                    <a:pt x="222" y="219"/>
                    <a:pt x="222" y="232"/>
                  </a:cubicBezTo>
                  <a:cubicBezTo>
                    <a:pt x="222" y="240"/>
                    <a:pt x="222" y="242"/>
                    <a:pt x="224" y="245"/>
                  </a:cubicBezTo>
                  <a:cubicBezTo>
                    <a:pt x="208" y="283"/>
                    <a:pt x="186" y="304"/>
                    <a:pt x="158" y="304"/>
                  </a:cubicBezTo>
                  <a:cubicBezTo>
                    <a:pt x="102" y="304"/>
                    <a:pt x="102" y="253"/>
                    <a:pt x="102" y="240"/>
                  </a:cubicBezTo>
                  <a:cubicBezTo>
                    <a:pt x="102" y="218"/>
                    <a:pt x="106" y="190"/>
                    <a:pt x="139" y="102"/>
                  </a:cubicBezTo>
                  <a:cubicBezTo>
                    <a:pt x="147" y="82"/>
                    <a:pt x="150" y="72"/>
                    <a:pt x="150" y="58"/>
                  </a:cubicBezTo>
                  <a:cubicBezTo>
                    <a:pt x="150" y="26"/>
                    <a:pt x="128" y="0"/>
                    <a:pt x="93" y="0"/>
                  </a:cubicBezTo>
                  <a:cubicBezTo>
                    <a:pt x="26" y="0"/>
                    <a:pt x="0" y="102"/>
                    <a:pt x="0" y="109"/>
                  </a:cubicBezTo>
                  <a:cubicBezTo>
                    <a:pt x="0" y="115"/>
                    <a:pt x="6" y="115"/>
                    <a:pt x="8" y="115"/>
                  </a:cubicBezTo>
                  <a:cubicBezTo>
                    <a:pt x="16" y="115"/>
                    <a:pt x="16" y="115"/>
                    <a:pt x="19" y="102"/>
                  </a:cubicBezTo>
                  <a:cubicBezTo>
                    <a:pt x="38" y="37"/>
                    <a:pt x="66" y="16"/>
                    <a:pt x="91" y="16"/>
                  </a:cubicBezTo>
                  <a:cubicBezTo>
                    <a:pt x="98" y="16"/>
                    <a:pt x="109" y="16"/>
                    <a:pt x="109" y="38"/>
                  </a:cubicBezTo>
                  <a:cubicBezTo>
                    <a:pt x="109" y="56"/>
                    <a:pt x="101" y="77"/>
                    <a:pt x="96" y="88"/>
                  </a:cubicBezTo>
                  <a:cubicBezTo>
                    <a:pt x="66" y="171"/>
                    <a:pt x="56" y="205"/>
                    <a:pt x="56" y="230"/>
                  </a:cubicBezTo>
                  <a:cubicBezTo>
                    <a:pt x="56" y="296"/>
                    <a:pt x="104" y="320"/>
                    <a:pt x="157" y="320"/>
                  </a:cubicBezTo>
                  <a:cubicBezTo>
                    <a:pt x="168" y="320"/>
                    <a:pt x="202" y="320"/>
                    <a:pt x="230" y="270"/>
                  </a:cubicBezTo>
                  <a:cubicBezTo>
                    <a:pt x="248" y="315"/>
                    <a:pt x="298" y="320"/>
                    <a:pt x="318" y="320"/>
                  </a:cubicBezTo>
                  <a:cubicBezTo>
                    <a:pt x="371" y="320"/>
                    <a:pt x="402" y="275"/>
                    <a:pt x="421" y="234"/>
                  </a:cubicBezTo>
                  <a:cubicBezTo>
                    <a:pt x="445" y="178"/>
                    <a:pt x="467" y="83"/>
                    <a:pt x="467" y="50"/>
                  </a:cubicBezTo>
                  <a:cubicBezTo>
                    <a:pt x="467" y="11"/>
                    <a:pt x="448" y="0"/>
                    <a:pt x="435" y="0"/>
                  </a:cubicBezTo>
                  <a:cubicBezTo>
                    <a:pt x="418" y="0"/>
                    <a:pt x="400" y="18"/>
                    <a:pt x="400" y="34"/>
                  </a:cubicBezTo>
                  <a:cubicBezTo>
                    <a:pt x="400" y="43"/>
                    <a:pt x="405" y="48"/>
                    <a:pt x="411" y="53"/>
                  </a:cubicBezTo>
                  <a:cubicBezTo>
                    <a:pt x="419" y="61"/>
                    <a:pt x="437" y="78"/>
                    <a:pt x="437" y="114"/>
                  </a:cubicBezTo>
                  <a:cubicBezTo>
                    <a:pt x="437" y="138"/>
                    <a:pt x="416" y="206"/>
                    <a:pt x="398" y="242"/>
                  </a:cubicBezTo>
                  <a:cubicBezTo>
                    <a:pt x="379" y="280"/>
                    <a:pt x="355" y="304"/>
                    <a:pt x="320" y="304"/>
                  </a:cubicBezTo>
                  <a:cubicBezTo>
                    <a:pt x="286" y="304"/>
                    <a:pt x="269" y="283"/>
                    <a:pt x="269" y="243"/>
                  </a:cubicBezTo>
                  <a:cubicBezTo>
                    <a:pt x="269" y="224"/>
                    <a:pt x="274" y="202"/>
                    <a:pt x="275" y="1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0" name="Freeform 89">
              <a:extLst>
                <a:ext uri="{FF2B5EF4-FFF2-40B4-BE49-F238E27FC236}">
                  <a16:creationId xmlns:a16="http://schemas.microsoft.com/office/drawing/2014/main" id="{C4ACC715-C9DF-5842-A873-EA977E37ED3B}"/>
                </a:ext>
              </a:extLst>
            </p:cNvPr>
            <p:cNvSpPr/>
            <p:nvPr/>
          </p:nvSpPr>
          <p:spPr>
            <a:xfrm>
              <a:off x="6832799" y="6348240"/>
              <a:ext cx="29520" cy="75600"/>
            </a:xfrm>
            <a:custGeom>
              <a:avLst/>
              <a:gdLst/>
              <a:ahLst/>
              <a:cxnLst>
                <a:cxn ang="3cd4">
                  <a:pos x="hc" y="t"/>
                </a:cxn>
                <a:cxn ang="cd2">
                  <a:pos x="l" y="vc"/>
                </a:cxn>
                <a:cxn ang="cd4">
                  <a:pos x="hc" y="b"/>
                </a:cxn>
                <a:cxn ang="0">
                  <a:pos x="r" y="vc"/>
                </a:cxn>
              </a:cxnLst>
              <a:rect l="l" t="t" r="r" b="b"/>
              <a:pathLst>
                <a:path w="83" h="211">
                  <a:moveTo>
                    <a:pt x="83" y="74"/>
                  </a:moveTo>
                  <a:cubicBezTo>
                    <a:pt x="83" y="27"/>
                    <a:pt x="66" y="0"/>
                    <a:pt x="38" y="0"/>
                  </a:cubicBezTo>
                  <a:cubicBezTo>
                    <a:pt x="14" y="0"/>
                    <a:pt x="0" y="18"/>
                    <a:pt x="0" y="37"/>
                  </a:cubicBezTo>
                  <a:cubicBezTo>
                    <a:pt x="0" y="56"/>
                    <a:pt x="14" y="75"/>
                    <a:pt x="38" y="75"/>
                  </a:cubicBezTo>
                  <a:cubicBezTo>
                    <a:pt x="46" y="75"/>
                    <a:pt x="56" y="72"/>
                    <a:pt x="62" y="66"/>
                  </a:cubicBezTo>
                  <a:cubicBezTo>
                    <a:pt x="66" y="64"/>
                    <a:pt x="66" y="64"/>
                    <a:pt x="67" y="64"/>
                  </a:cubicBezTo>
                  <a:cubicBezTo>
                    <a:pt x="67" y="64"/>
                    <a:pt x="69" y="64"/>
                    <a:pt x="69" y="74"/>
                  </a:cubicBezTo>
                  <a:cubicBezTo>
                    <a:pt x="69" y="126"/>
                    <a:pt x="43" y="170"/>
                    <a:pt x="19" y="192"/>
                  </a:cubicBezTo>
                  <a:cubicBezTo>
                    <a:pt x="11" y="200"/>
                    <a:pt x="11" y="202"/>
                    <a:pt x="11" y="203"/>
                  </a:cubicBezTo>
                  <a:cubicBezTo>
                    <a:pt x="11" y="210"/>
                    <a:pt x="14" y="211"/>
                    <a:pt x="19" y="211"/>
                  </a:cubicBezTo>
                  <a:cubicBezTo>
                    <a:pt x="27" y="211"/>
                    <a:pt x="83" y="157"/>
                    <a:pt x="83" y="7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1" name="Freeform 90">
              <a:extLst>
                <a:ext uri="{FF2B5EF4-FFF2-40B4-BE49-F238E27FC236}">
                  <a16:creationId xmlns:a16="http://schemas.microsoft.com/office/drawing/2014/main" id="{F7B0FB36-A8E6-1C4D-815A-26AC10E498D7}"/>
                </a:ext>
              </a:extLst>
            </p:cNvPr>
            <p:cNvSpPr/>
            <p:nvPr/>
          </p:nvSpPr>
          <p:spPr>
            <a:xfrm>
              <a:off x="6930720" y="6263280"/>
              <a:ext cx="167760" cy="114840"/>
            </a:xfrm>
            <a:custGeom>
              <a:avLst/>
              <a:gdLst/>
              <a:ahLst/>
              <a:cxnLst>
                <a:cxn ang="3cd4">
                  <a:pos x="hc" y="t"/>
                </a:cxn>
                <a:cxn ang="cd2">
                  <a:pos x="l" y="vc"/>
                </a:cxn>
                <a:cxn ang="cd4">
                  <a:pos x="hc" y="b"/>
                </a:cxn>
                <a:cxn ang="0">
                  <a:pos x="r" y="vc"/>
                </a:cxn>
              </a:cxnLst>
              <a:rect l="l" t="t" r="r" b="b"/>
              <a:pathLst>
                <a:path w="467" h="320">
                  <a:moveTo>
                    <a:pt x="306" y="72"/>
                  </a:moveTo>
                  <a:cubicBezTo>
                    <a:pt x="309" y="58"/>
                    <a:pt x="315" y="30"/>
                    <a:pt x="315" y="27"/>
                  </a:cubicBezTo>
                  <a:cubicBezTo>
                    <a:pt x="315" y="14"/>
                    <a:pt x="306" y="8"/>
                    <a:pt x="296" y="8"/>
                  </a:cubicBezTo>
                  <a:cubicBezTo>
                    <a:pt x="286" y="8"/>
                    <a:pt x="275" y="13"/>
                    <a:pt x="269" y="27"/>
                  </a:cubicBezTo>
                  <a:cubicBezTo>
                    <a:pt x="267" y="32"/>
                    <a:pt x="234" y="168"/>
                    <a:pt x="229" y="186"/>
                  </a:cubicBezTo>
                  <a:cubicBezTo>
                    <a:pt x="224" y="206"/>
                    <a:pt x="222" y="219"/>
                    <a:pt x="222" y="232"/>
                  </a:cubicBezTo>
                  <a:cubicBezTo>
                    <a:pt x="222" y="240"/>
                    <a:pt x="222" y="242"/>
                    <a:pt x="224" y="245"/>
                  </a:cubicBezTo>
                  <a:cubicBezTo>
                    <a:pt x="208" y="283"/>
                    <a:pt x="186" y="304"/>
                    <a:pt x="158" y="304"/>
                  </a:cubicBezTo>
                  <a:cubicBezTo>
                    <a:pt x="102" y="304"/>
                    <a:pt x="102" y="253"/>
                    <a:pt x="102" y="240"/>
                  </a:cubicBezTo>
                  <a:cubicBezTo>
                    <a:pt x="102" y="218"/>
                    <a:pt x="106" y="190"/>
                    <a:pt x="139" y="102"/>
                  </a:cubicBezTo>
                  <a:cubicBezTo>
                    <a:pt x="147" y="82"/>
                    <a:pt x="150" y="72"/>
                    <a:pt x="150" y="58"/>
                  </a:cubicBezTo>
                  <a:cubicBezTo>
                    <a:pt x="150" y="26"/>
                    <a:pt x="128" y="0"/>
                    <a:pt x="93" y="0"/>
                  </a:cubicBezTo>
                  <a:cubicBezTo>
                    <a:pt x="26" y="0"/>
                    <a:pt x="0" y="102"/>
                    <a:pt x="0" y="109"/>
                  </a:cubicBezTo>
                  <a:cubicBezTo>
                    <a:pt x="0" y="115"/>
                    <a:pt x="6" y="115"/>
                    <a:pt x="8" y="115"/>
                  </a:cubicBezTo>
                  <a:cubicBezTo>
                    <a:pt x="16" y="115"/>
                    <a:pt x="16" y="115"/>
                    <a:pt x="19" y="102"/>
                  </a:cubicBezTo>
                  <a:cubicBezTo>
                    <a:pt x="38" y="37"/>
                    <a:pt x="66" y="16"/>
                    <a:pt x="91" y="16"/>
                  </a:cubicBezTo>
                  <a:cubicBezTo>
                    <a:pt x="98" y="16"/>
                    <a:pt x="109" y="16"/>
                    <a:pt x="109" y="38"/>
                  </a:cubicBezTo>
                  <a:cubicBezTo>
                    <a:pt x="109" y="56"/>
                    <a:pt x="101" y="77"/>
                    <a:pt x="96" y="88"/>
                  </a:cubicBezTo>
                  <a:cubicBezTo>
                    <a:pt x="66" y="171"/>
                    <a:pt x="56" y="205"/>
                    <a:pt x="56" y="230"/>
                  </a:cubicBezTo>
                  <a:cubicBezTo>
                    <a:pt x="56" y="296"/>
                    <a:pt x="104" y="320"/>
                    <a:pt x="157" y="320"/>
                  </a:cubicBezTo>
                  <a:cubicBezTo>
                    <a:pt x="168" y="320"/>
                    <a:pt x="202" y="320"/>
                    <a:pt x="230" y="270"/>
                  </a:cubicBezTo>
                  <a:cubicBezTo>
                    <a:pt x="248" y="315"/>
                    <a:pt x="298" y="320"/>
                    <a:pt x="318" y="320"/>
                  </a:cubicBezTo>
                  <a:cubicBezTo>
                    <a:pt x="371" y="320"/>
                    <a:pt x="402" y="275"/>
                    <a:pt x="421" y="234"/>
                  </a:cubicBezTo>
                  <a:cubicBezTo>
                    <a:pt x="445" y="178"/>
                    <a:pt x="467" y="83"/>
                    <a:pt x="467" y="50"/>
                  </a:cubicBezTo>
                  <a:cubicBezTo>
                    <a:pt x="467" y="11"/>
                    <a:pt x="448" y="0"/>
                    <a:pt x="435" y="0"/>
                  </a:cubicBezTo>
                  <a:cubicBezTo>
                    <a:pt x="418" y="0"/>
                    <a:pt x="400" y="18"/>
                    <a:pt x="400" y="34"/>
                  </a:cubicBezTo>
                  <a:cubicBezTo>
                    <a:pt x="400" y="43"/>
                    <a:pt x="405" y="48"/>
                    <a:pt x="411" y="53"/>
                  </a:cubicBezTo>
                  <a:cubicBezTo>
                    <a:pt x="419" y="61"/>
                    <a:pt x="437" y="78"/>
                    <a:pt x="437" y="114"/>
                  </a:cubicBezTo>
                  <a:cubicBezTo>
                    <a:pt x="437" y="138"/>
                    <a:pt x="416" y="206"/>
                    <a:pt x="398" y="242"/>
                  </a:cubicBezTo>
                  <a:cubicBezTo>
                    <a:pt x="379" y="280"/>
                    <a:pt x="355" y="304"/>
                    <a:pt x="320" y="304"/>
                  </a:cubicBezTo>
                  <a:cubicBezTo>
                    <a:pt x="286" y="304"/>
                    <a:pt x="269" y="283"/>
                    <a:pt x="269" y="243"/>
                  </a:cubicBezTo>
                  <a:cubicBezTo>
                    <a:pt x="269" y="224"/>
                    <a:pt x="274" y="202"/>
                    <a:pt x="275" y="1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2" name="Freeform 91">
              <a:extLst>
                <a:ext uri="{FF2B5EF4-FFF2-40B4-BE49-F238E27FC236}">
                  <a16:creationId xmlns:a16="http://schemas.microsoft.com/office/drawing/2014/main" id="{B1462CDA-F69B-F747-B088-BFF75C5B8B03}"/>
                </a:ext>
              </a:extLst>
            </p:cNvPr>
            <p:cNvSpPr/>
            <p:nvPr/>
          </p:nvSpPr>
          <p:spPr>
            <a:xfrm>
              <a:off x="7129440" y="6221519"/>
              <a:ext cx="119880" cy="9000"/>
            </a:xfrm>
            <a:custGeom>
              <a:avLst/>
              <a:gdLst/>
              <a:ahLst/>
              <a:cxnLst>
                <a:cxn ang="3cd4">
                  <a:pos x="hc" y="t"/>
                </a:cxn>
                <a:cxn ang="cd2">
                  <a:pos x="l" y="vc"/>
                </a:cxn>
                <a:cxn ang="cd4">
                  <a:pos x="hc" y="b"/>
                </a:cxn>
                <a:cxn ang="0">
                  <a:pos x="r" y="vc"/>
                </a:cxn>
              </a:cxnLst>
              <a:rect l="l" t="t" r="r" b="b"/>
              <a:pathLst>
                <a:path w="334" h="26">
                  <a:moveTo>
                    <a:pt x="315" y="26"/>
                  </a:moveTo>
                  <a:cubicBezTo>
                    <a:pt x="322" y="26"/>
                    <a:pt x="334" y="26"/>
                    <a:pt x="334" y="13"/>
                  </a:cubicBezTo>
                  <a:cubicBezTo>
                    <a:pt x="334" y="0"/>
                    <a:pt x="323" y="0"/>
                    <a:pt x="315" y="0"/>
                  </a:cubicBezTo>
                  <a:lnTo>
                    <a:pt x="19" y="0"/>
                  </a:lnTo>
                  <a:cubicBezTo>
                    <a:pt x="11" y="0"/>
                    <a:pt x="0" y="0"/>
                    <a:pt x="0" y="13"/>
                  </a:cubicBezTo>
                  <a:cubicBezTo>
                    <a:pt x="0" y="26"/>
                    <a:pt x="11" y="26"/>
                    <a:pt x="19" y="2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3" name="Freeform 92">
              <a:extLst>
                <a:ext uri="{FF2B5EF4-FFF2-40B4-BE49-F238E27FC236}">
                  <a16:creationId xmlns:a16="http://schemas.microsoft.com/office/drawing/2014/main" id="{7690DE0B-41F1-3440-80FD-4D7271EFE9E9}"/>
                </a:ext>
              </a:extLst>
            </p:cNvPr>
            <p:cNvSpPr/>
            <p:nvPr/>
          </p:nvSpPr>
          <p:spPr>
            <a:xfrm>
              <a:off x="7296120" y="6185519"/>
              <a:ext cx="59040" cy="253080"/>
            </a:xfrm>
            <a:custGeom>
              <a:avLst/>
              <a:gdLst/>
              <a:ahLst/>
              <a:cxnLst>
                <a:cxn ang="3cd4">
                  <a:pos x="hc" y="t"/>
                </a:cxn>
                <a:cxn ang="cd2">
                  <a:pos x="l" y="vc"/>
                </a:cxn>
                <a:cxn ang="cd4">
                  <a:pos x="hc" y="b"/>
                </a:cxn>
                <a:cxn ang="0">
                  <a:pos x="r" y="vc"/>
                </a:cxn>
              </a:cxnLst>
              <a:rect l="l" t="t" r="r" b="b"/>
              <a:pathLst>
                <a:path w="165" h="704">
                  <a:moveTo>
                    <a:pt x="165" y="352"/>
                  </a:moveTo>
                  <a:cubicBezTo>
                    <a:pt x="165" y="298"/>
                    <a:pt x="157" y="213"/>
                    <a:pt x="118" y="133"/>
                  </a:cubicBezTo>
                  <a:cubicBezTo>
                    <a:pt x="75" y="46"/>
                    <a:pt x="14" y="0"/>
                    <a:pt x="6" y="0"/>
                  </a:cubicBezTo>
                  <a:cubicBezTo>
                    <a:pt x="3" y="0"/>
                    <a:pt x="0" y="3"/>
                    <a:pt x="0" y="6"/>
                  </a:cubicBezTo>
                  <a:cubicBezTo>
                    <a:pt x="0" y="10"/>
                    <a:pt x="0" y="11"/>
                    <a:pt x="13" y="24"/>
                  </a:cubicBezTo>
                  <a:cubicBezTo>
                    <a:pt x="83" y="93"/>
                    <a:pt x="123" y="205"/>
                    <a:pt x="123" y="352"/>
                  </a:cubicBezTo>
                  <a:cubicBezTo>
                    <a:pt x="123" y="472"/>
                    <a:pt x="98" y="597"/>
                    <a:pt x="10" y="685"/>
                  </a:cubicBezTo>
                  <a:cubicBezTo>
                    <a:pt x="0" y="694"/>
                    <a:pt x="0" y="696"/>
                    <a:pt x="0" y="698"/>
                  </a:cubicBezTo>
                  <a:cubicBezTo>
                    <a:pt x="0" y="702"/>
                    <a:pt x="3" y="704"/>
                    <a:pt x="6" y="704"/>
                  </a:cubicBezTo>
                  <a:cubicBezTo>
                    <a:pt x="14" y="704"/>
                    <a:pt x="78" y="656"/>
                    <a:pt x="120" y="566"/>
                  </a:cubicBezTo>
                  <a:cubicBezTo>
                    <a:pt x="157" y="490"/>
                    <a:pt x="165" y="411"/>
                    <a:pt x="165" y="35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4" name="Freeform 93">
              <a:extLst>
                <a:ext uri="{FF2B5EF4-FFF2-40B4-BE49-F238E27FC236}">
                  <a16:creationId xmlns:a16="http://schemas.microsoft.com/office/drawing/2014/main" id="{CCC4D2A2-8634-644D-9686-1135EAB8C307}"/>
                </a:ext>
              </a:extLst>
            </p:cNvPr>
            <p:cNvSpPr/>
            <p:nvPr/>
          </p:nvSpPr>
          <p:spPr>
            <a:xfrm>
              <a:off x="7456680" y="6306840"/>
              <a:ext cx="154440" cy="10440"/>
            </a:xfrm>
            <a:custGeom>
              <a:avLst/>
              <a:gdLst/>
              <a:ahLst/>
              <a:cxnLst>
                <a:cxn ang="3cd4">
                  <a:pos x="hc" y="t"/>
                </a:cxn>
                <a:cxn ang="cd2">
                  <a:pos x="l" y="vc"/>
                </a:cxn>
                <a:cxn ang="cd4">
                  <a:pos x="hc" y="b"/>
                </a:cxn>
                <a:cxn ang="0">
                  <a:pos x="r" y="vc"/>
                </a:cxn>
              </a:cxnLst>
              <a:rect l="l" t="t" r="r" b="b"/>
              <a:pathLst>
                <a:path w="430" h="30">
                  <a:moveTo>
                    <a:pt x="406" y="30"/>
                  </a:moveTo>
                  <a:cubicBezTo>
                    <a:pt x="418" y="30"/>
                    <a:pt x="430" y="30"/>
                    <a:pt x="430" y="14"/>
                  </a:cubicBezTo>
                  <a:cubicBezTo>
                    <a:pt x="430" y="0"/>
                    <a:pt x="418" y="0"/>
                    <a:pt x="406" y="0"/>
                  </a:cubicBezTo>
                  <a:lnTo>
                    <a:pt x="24" y="0"/>
                  </a:lnTo>
                  <a:cubicBezTo>
                    <a:pt x="13" y="0"/>
                    <a:pt x="0" y="0"/>
                    <a:pt x="0" y="14"/>
                  </a:cubicBezTo>
                  <a:cubicBezTo>
                    <a:pt x="0" y="30"/>
                    <a:pt x="13" y="30"/>
                    <a:pt x="24" y="3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5" name="Freeform 94">
              <a:extLst>
                <a:ext uri="{FF2B5EF4-FFF2-40B4-BE49-F238E27FC236}">
                  <a16:creationId xmlns:a16="http://schemas.microsoft.com/office/drawing/2014/main" id="{F7D5CC16-8690-5444-A976-03D75F48C0A2}"/>
                </a:ext>
              </a:extLst>
            </p:cNvPr>
            <p:cNvSpPr/>
            <p:nvPr/>
          </p:nvSpPr>
          <p:spPr>
            <a:xfrm>
              <a:off x="7700400" y="6197040"/>
              <a:ext cx="175320" cy="227880"/>
            </a:xfrm>
            <a:custGeom>
              <a:avLst/>
              <a:gdLst/>
              <a:ahLst/>
              <a:cxnLst>
                <a:cxn ang="3cd4">
                  <a:pos x="hc" y="t"/>
                </a:cxn>
                <a:cxn ang="cd2">
                  <a:pos x="l" y="vc"/>
                </a:cxn>
                <a:cxn ang="cd4">
                  <a:pos x="hc" y="b"/>
                </a:cxn>
                <a:cxn ang="0">
                  <a:pos x="r" y="vc"/>
                </a:cxn>
              </a:cxnLst>
              <a:rect l="l" t="t" r="r" b="b"/>
              <a:pathLst>
                <a:path w="488" h="634">
                  <a:moveTo>
                    <a:pt x="274" y="493"/>
                  </a:moveTo>
                  <a:cubicBezTo>
                    <a:pt x="384" y="451"/>
                    <a:pt x="488" y="325"/>
                    <a:pt x="488" y="189"/>
                  </a:cubicBezTo>
                  <a:cubicBezTo>
                    <a:pt x="488" y="77"/>
                    <a:pt x="413" y="0"/>
                    <a:pt x="307" y="0"/>
                  </a:cubicBezTo>
                  <a:cubicBezTo>
                    <a:pt x="155" y="0"/>
                    <a:pt x="0" y="160"/>
                    <a:pt x="0" y="325"/>
                  </a:cubicBezTo>
                  <a:cubicBezTo>
                    <a:pt x="0" y="442"/>
                    <a:pt x="78" y="512"/>
                    <a:pt x="181" y="512"/>
                  </a:cubicBezTo>
                  <a:cubicBezTo>
                    <a:pt x="198" y="512"/>
                    <a:pt x="222" y="509"/>
                    <a:pt x="250" y="502"/>
                  </a:cubicBezTo>
                  <a:cubicBezTo>
                    <a:pt x="246" y="546"/>
                    <a:pt x="246" y="547"/>
                    <a:pt x="246" y="557"/>
                  </a:cubicBezTo>
                  <a:cubicBezTo>
                    <a:pt x="246" y="579"/>
                    <a:pt x="246" y="634"/>
                    <a:pt x="306" y="634"/>
                  </a:cubicBezTo>
                  <a:cubicBezTo>
                    <a:pt x="389" y="634"/>
                    <a:pt x="422" y="504"/>
                    <a:pt x="422" y="498"/>
                  </a:cubicBezTo>
                  <a:cubicBezTo>
                    <a:pt x="422" y="491"/>
                    <a:pt x="418" y="490"/>
                    <a:pt x="416" y="490"/>
                  </a:cubicBezTo>
                  <a:cubicBezTo>
                    <a:pt x="410" y="490"/>
                    <a:pt x="408" y="493"/>
                    <a:pt x="406" y="498"/>
                  </a:cubicBezTo>
                  <a:cubicBezTo>
                    <a:pt x="390" y="547"/>
                    <a:pt x="349" y="565"/>
                    <a:pt x="325" y="565"/>
                  </a:cubicBezTo>
                  <a:cubicBezTo>
                    <a:pt x="291" y="565"/>
                    <a:pt x="282" y="546"/>
                    <a:pt x="274" y="493"/>
                  </a:cubicBezTo>
                  <a:close/>
                  <a:moveTo>
                    <a:pt x="141" y="486"/>
                  </a:moveTo>
                  <a:cubicBezTo>
                    <a:pt x="86" y="466"/>
                    <a:pt x="62" y="410"/>
                    <a:pt x="62" y="347"/>
                  </a:cubicBezTo>
                  <a:cubicBezTo>
                    <a:pt x="62" y="298"/>
                    <a:pt x="80" y="198"/>
                    <a:pt x="134" y="122"/>
                  </a:cubicBezTo>
                  <a:cubicBezTo>
                    <a:pt x="186" y="50"/>
                    <a:pt x="251" y="18"/>
                    <a:pt x="304" y="18"/>
                  </a:cubicBezTo>
                  <a:cubicBezTo>
                    <a:pt x="374" y="18"/>
                    <a:pt x="426" y="72"/>
                    <a:pt x="426" y="166"/>
                  </a:cubicBezTo>
                  <a:cubicBezTo>
                    <a:pt x="426" y="237"/>
                    <a:pt x="389" y="402"/>
                    <a:pt x="270" y="469"/>
                  </a:cubicBezTo>
                  <a:cubicBezTo>
                    <a:pt x="267" y="443"/>
                    <a:pt x="261" y="392"/>
                    <a:pt x="208" y="392"/>
                  </a:cubicBezTo>
                  <a:cubicBezTo>
                    <a:pt x="171" y="392"/>
                    <a:pt x="138" y="427"/>
                    <a:pt x="138" y="464"/>
                  </a:cubicBezTo>
                  <a:cubicBezTo>
                    <a:pt x="138" y="478"/>
                    <a:pt x="141" y="486"/>
                    <a:pt x="141" y="486"/>
                  </a:cubicBezTo>
                  <a:close/>
                  <a:moveTo>
                    <a:pt x="186" y="494"/>
                  </a:moveTo>
                  <a:cubicBezTo>
                    <a:pt x="174" y="494"/>
                    <a:pt x="152" y="494"/>
                    <a:pt x="152" y="464"/>
                  </a:cubicBezTo>
                  <a:cubicBezTo>
                    <a:pt x="152" y="437"/>
                    <a:pt x="179" y="408"/>
                    <a:pt x="208" y="408"/>
                  </a:cubicBezTo>
                  <a:cubicBezTo>
                    <a:pt x="238" y="408"/>
                    <a:pt x="251" y="426"/>
                    <a:pt x="251" y="467"/>
                  </a:cubicBezTo>
                  <a:cubicBezTo>
                    <a:pt x="251" y="478"/>
                    <a:pt x="251" y="478"/>
                    <a:pt x="245" y="482"/>
                  </a:cubicBezTo>
                  <a:cubicBezTo>
                    <a:pt x="226" y="490"/>
                    <a:pt x="205" y="494"/>
                    <a:pt x="186" y="49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6" name="Freeform 95">
              <a:extLst>
                <a:ext uri="{FF2B5EF4-FFF2-40B4-BE49-F238E27FC236}">
                  <a16:creationId xmlns:a16="http://schemas.microsoft.com/office/drawing/2014/main" id="{803468C1-4069-B744-A7F2-5676B4DF1AD6}"/>
                </a:ext>
              </a:extLst>
            </p:cNvPr>
            <p:cNvSpPr/>
            <p:nvPr/>
          </p:nvSpPr>
          <p:spPr>
            <a:xfrm>
              <a:off x="7895519" y="6334560"/>
              <a:ext cx="129960" cy="80280"/>
            </a:xfrm>
            <a:custGeom>
              <a:avLst/>
              <a:gdLst/>
              <a:ahLst/>
              <a:cxnLst>
                <a:cxn ang="3cd4">
                  <a:pos x="hc" y="t"/>
                </a:cxn>
                <a:cxn ang="cd2">
                  <a:pos x="l" y="vc"/>
                </a:cxn>
                <a:cxn ang="cd4">
                  <a:pos x="hc" y="b"/>
                </a:cxn>
                <a:cxn ang="0">
                  <a:pos x="r" y="vc"/>
                </a:cxn>
              </a:cxnLst>
              <a:rect l="l" t="t" r="r" b="b"/>
              <a:pathLst>
                <a:path w="362" h="224">
                  <a:moveTo>
                    <a:pt x="237" y="61"/>
                  </a:moveTo>
                  <a:cubicBezTo>
                    <a:pt x="240" y="48"/>
                    <a:pt x="246" y="24"/>
                    <a:pt x="246" y="21"/>
                  </a:cubicBezTo>
                  <a:cubicBezTo>
                    <a:pt x="246" y="11"/>
                    <a:pt x="238" y="5"/>
                    <a:pt x="230" y="5"/>
                  </a:cubicBezTo>
                  <a:cubicBezTo>
                    <a:pt x="221" y="5"/>
                    <a:pt x="211" y="11"/>
                    <a:pt x="208" y="19"/>
                  </a:cubicBezTo>
                  <a:cubicBezTo>
                    <a:pt x="206" y="24"/>
                    <a:pt x="202" y="45"/>
                    <a:pt x="198" y="58"/>
                  </a:cubicBezTo>
                  <a:cubicBezTo>
                    <a:pt x="192" y="85"/>
                    <a:pt x="192" y="86"/>
                    <a:pt x="184" y="114"/>
                  </a:cubicBezTo>
                  <a:cubicBezTo>
                    <a:pt x="178" y="141"/>
                    <a:pt x="178" y="146"/>
                    <a:pt x="176" y="160"/>
                  </a:cubicBezTo>
                  <a:cubicBezTo>
                    <a:pt x="178" y="170"/>
                    <a:pt x="174" y="179"/>
                    <a:pt x="163" y="194"/>
                  </a:cubicBezTo>
                  <a:cubicBezTo>
                    <a:pt x="157" y="202"/>
                    <a:pt x="146" y="210"/>
                    <a:pt x="130" y="210"/>
                  </a:cubicBezTo>
                  <a:cubicBezTo>
                    <a:pt x="110" y="210"/>
                    <a:pt x="85" y="203"/>
                    <a:pt x="85" y="165"/>
                  </a:cubicBezTo>
                  <a:cubicBezTo>
                    <a:pt x="85" y="139"/>
                    <a:pt x="99" y="102"/>
                    <a:pt x="109" y="77"/>
                  </a:cubicBezTo>
                  <a:cubicBezTo>
                    <a:pt x="117" y="56"/>
                    <a:pt x="118" y="51"/>
                    <a:pt x="118" y="43"/>
                  </a:cubicBezTo>
                  <a:cubicBezTo>
                    <a:pt x="118" y="19"/>
                    <a:pt x="99" y="0"/>
                    <a:pt x="72" y="0"/>
                  </a:cubicBezTo>
                  <a:cubicBezTo>
                    <a:pt x="22" y="0"/>
                    <a:pt x="0" y="67"/>
                    <a:pt x="0" y="77"/>
                  </a:cubicBezTo>
                  <a:cubicBezTo>
                    <a:pt x="0" y="83"/>
                    <a:pt x="6" y="83"/>
                    <a:pt x="8" y="83"/>
                  </a:cubicBezTo>
                  <a:cubicBezTo>
                    <a:pt x="16" y="83"/>
                    <a:pt x="16" y="80"/>
                    <a:pt x="18" y="75"/>
                  </a:cubicBezTo>
                  <a:cubicBezTo>
                    <a:pt x="30" y="34"/>
                    <a:pt x="51" y="14"/>
                    <a:pt x="70" y="14"/>
                  </a:cubicBezTo>
                  <a:cubicBezTo>
                    <a:pt x="78" y="14"/>
                    <a:pt x="83" y="19"/>
                    <a:pt x="83" y="32"/>
                  </a:cubicBezTo>
                  <a:cubicBezTo>
                    <a:pt x="83" y="43"/>
                    <a:pt x="78" y="54"/>
                    <a:pt x="77" y="61"/>
                  </a:cubicBezTo>
                  <a:cubicBezTo>
                    <a:pt x="48" y="133"/>
                    <a:pt x="48" y="142"/>
                    <a:pt x="48" y="158"/>
                  </a:cubicBezTo>
                  <a:cubicBezTo>
                    <a:pt x="48" y="216"/>
                    <a:pt x="101" y="224"/>
                    <a:pt x="128" y="224"/>
                  </a:cubicBezTo>
                  <a:cubicBezTo>
                    <a:pt x="138" y="224"/>
                    <a:pt x="162" y="224"/>
                    <a:pt x="184" y="190"/>
                  </a:cubicBezTo>
                  <a:cubicBezTo>
                    <a:pt x="195" y="213"/>
                    <a:pt x="222" y="224"/>
                    <a:pt x="253" y="224"/>
                  </a:cubicBezTo>
                  <a:cubicBezTo>
                    <a:pt x="296" y="224"/>
                    <a:pt x="318" y="186"/>
                    <a:pt x="328" y="165"/>
                  </a:cubicBezTo>
                  <a:cubicBezTo>
                    <a:pt x="349" y="123"/>
                    <a:pt x="362" y="62"/>
                    <a:pt x="362" y="38"/>
                  </a:cubicBezTo>
                  <a:cubicBezTo>
                    <a:pt x="362" y="2"/>
                    <a:pt x="341" y="0"/>
                    <a:pt x="338" y="0"/>
                  </a:cubicBezTo>
                  <a:cubicBezTo>
                    <a:pt x="325" y="0"/>
                    <a:pt x="310" y="13"/>
                    <a:pt x="310" y="26"/>
                  </a:cubicBezTo>
                  <a:cubicBezTo>
                    <a:pt x="310" y="35"/>
                    <a:pt x="315" y="38"/>
                    <a:pt x="320" y="42"/>
                  </a:cubicBezTo>
                  <a:cubicBezTo>
                    <a:pt x="331" y="51"/>
                    <a:pt x="338" y="66"/>
                    <a:pt x="338" y="82"/>
                  </a:cubicBezTo>
                  <a:cubicBezTo>
                    <a:pt x="338" y="88"/>
                    <a:pt x="317" y="210"/>
                    <a:pt x="254" y="210"/>
                  </a:cubicBezTo>
                  <a:cubicBezTo>
                    <a:pt x="214" y="210"/>
                    <a:pt x="214" y="174"/>
                    <a:pt x="214" y="166"/>
                  </a:cubicBezTo>
                  <a:cubicBezTo>
                    <a:pt x="214" y="152"/>
                    <a:pt x="216" y="144"/>
                    <a:pt x="222" y="11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7" name="Freeform 96">
              <a:extLst>
                <a:ext uri="{FF2B5EF4-FFF2-40B4-BE49-F238E27FC236}">
                  <a16:creationId xmlns:a16="http://schemas.microsoft.com/office/drawing/2014/main" id="{7F383363-E90A-4846-B423-493BCE23FD5B}"/>
                </a:ext>
              </a:extLst>
            </p:cNvPr>
            <p:cNvSpPr/>
            <p:nvPr/>
          </p:nvSpPr>
          <p:spPr>
            <a:xfrm>
              <a:off x="8076600" y="6185519"/>
              <a:ext cx="59040" cy="253080"/>
            </a:xfrm>
            <a:custGeom>
              <a:avLst/>
              <a:gdLst/>
              <a:ahLst/>
              <a:cxnLst>
                <a:cxn ang="3cd4">
                  <a:pos x="hc" y="t"/>
                </a:cxn>
                <a:cxn ang="cd2">
                  <a:pos x="l" y="vc"/>
                </a:cxn>
                <a:cxn ang="cd4">
                  <a:pos x="hc" y="b"/>
                </a:cxn>
                <a:cxn ang="0">
                  <a:pos x="r" y="vc"/>
                </a:cxn>
              </a:cxnLst>
              <a:rect l="l" t="t" r="r" b="b"/>
              <a:pathLst>
                <a:path w="165" h="704">
                  <a:moveTo>
                    <a:pt x="165" y="698"/>
                  </a:moveTo>
                  <a:cubicBezTo>
                    <a:pt x="165" y="696"/>
                    <a:pt x="165" y="694"/>
                    <a:pt x="152" y="682"/>
                  </a:cubicBezTo>
                  <a:cubicBezTo>
                    <a:pt x="64" y="594"/>
                    <a:pt x="42" y="461"/>
                    <a:pt x="42" y="352"/>
                  </a:cubicBezTo>
                  <a:cubicBezTo>
                    <a:pt x="42" y="230"/>
                    <a:pt x="69" y="107"/>
                    <a:pt x="155" y="19"/>
                  </a:cubicBezTo>
                  <a:cubicBezTo>
                    <a:pt x="165" y="11"/>
                    <a:pt x="165" y="10"/>
                    <a:pt x="165" y="6"/>
                  </a:cubicBezTo>
                  <a:cubicBezTo>
                    <a:pt x="165" y="2"/>
                    <a:pt x="162" y="0"/>
                    <a:pt x="157" y="0"/>
                  </a:cubicBezTo>
                  <a:cubicBezTo>
                    <a:pt x="150" y="0"/>
                    <a:pt x="86" y="48"/>
                    <a:pt x="45" y="138"/>
                  </a:cubicBezTo>
                  <a:cubicBezTo>
                    <a:pt x="8" y="214"/>
                    <a:pt x="0" y="293"/>
                    <a:pt x="0" y="352"/>
                  </a:cubicBezTo>
                  <a:cubicBezTo>
                    <a:pt x="0" y="408"/>
                    <a:pt x="8" y="493"/>
                    <a:pt x="46" y="573"/>
                  </a:cubicBezTo>
                  <a:cubicBezTo>
                    <a:pt x="90" y="659"/>
                    <a:pt x="150" y="704"/>
                    <a:pt x="157" y="704"/>
                  </a:cubicBezTo>
                  <a:cubicBezTo>
                    <a:pt x="162" y="704"/>
                    <a:pt x="165" y="702"/>
                    <a:pt x="165" y="69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8" name="Freeform 97">
              <a:extLst>
                <a:ext uri="{FF2B5EF4-FFF2-40B4-BE49-F238E27FC236}">
                  <a16:creationId xmlns:a16="http://schemas.microsoft.com/office/drawing/2014/main" id="{EDD2A7EF-FD17-C14B-AE26-1003A01F9F1F}"/>
                </a:ext>
              </a:extLst>
            </p:cNvPr>
            <p:cNvSpPr/>
            <p:nvPr/>
          </p:nvSpPr>
          <p:spPr>
            <a:xfrm>
              <a:off x="8162280" y="6263280"/>
              <a:ext cx="93600" cy="114840"/>
            </a:xfrm>
            <a:custGeom>
              <a:avLst/>
              <a:gdLst/>
              <a:ahLst/>
              <a:cxnLst>
                <a:cxn ang="3cd4">
                  <a:pos x="hc" y="t"/>
                </a:cxn>
                <a:cxn ang="cd2">
                  <a:pos x="l" y="vc"/>
                </a:cxn>
                <a:cxn ang="cd4">
                  <a:pos x="hc" y="b"/>
                </a:cxn>
                <a:cxn ang="0">
                  <a:pos x="r" y="vc"/>
                </a:cxn>
              </a:cxnLst>
              <a:rect l="l" t="t" r="r" b="b"/>
              <a:pathLst>
                <a:path w="261" h="320">
                  <a:moveTo>
                    <a:pt x="240" y="48"/>
                  </a:moveTo>
                  <a:cubicBezTo>
                    <a:pt x="219" y="48"/>
                    <a:pt x="206" y="64"/>
                    <a:pt x="206" y="80"/>
                  </a:cubicBezTo>
                  <a:cubicBezTo>
                    <a:pt x="206" y="90"/>
                    <a:pt x="213" y="101"/>
                    <a:pt x="227" y="101"/>
                  </a:cubicBezTo>
                  <a:cubicBezTo>
                    <a:pt x="243" y="101"/>
                    <a:pt x="261" y="88"/>
                    <a:pt x="261" y="61"/>
                  </a:cubicBezTo>
                  <a:cubicBezTo>
                    <a:pt x="261" y="29"/>
                    <a:pt x="230" y="0"/>
                    <a:pt x="176" y="0"/>
                  </a:cubicBezTo>
                  <a:cubicBezTo>
                    <a:pt x="83" y="0"/>
                    <a:pt x="56" y="72"/>
                    <a:pt x="56" y="102"/>
                  </a:cubicBezTo>
                  <a:cubicBezTo>
                    <a:pt x="56" y="158"/>
                    <a:pt x="109" y="170"/>
                    <a:pt x="130" y="173"/>
                  </a:cubicBezTo>
                  <a:cubicBezTo>
                    <a:pt x="166" y="181"/>
                    <a:pt x="203" y="187"/>
                    <a:pt x="203" y="227"/>
                  </a:cubicBezTo>
                  <a:cubicBezTo>
                    <a:pt x="203" y="245"/>
                    <a:pt x="187" y="304"/>
                    <a:pt x="102" y="304"/>
                  </a:cubicBezTo>
                  <a:cubicBezTo>
                    <a:pt x="91" y="304"/>
                    <a:pt x="37" y="304"/>
                    <a:pt x="21" y="267"/>
                  </a:cubicBezTo>
                  <a:cubicBezTo>
                    <a:pt x="48" y="270"/>
                    <a:pt x="66" y="250"/>
                    <a:pt x="66" y="229"/>
                  </a:cubicBezTo>
                  <a:cubicBezTo>
                    <a:pt x="66" y="213"/>
                    <a:pt x="54" y="205"/>
                    <a:pt x="40" y="205"/>
                  </a:cubicBezTo>
                  <a:cubicBezTo>
                    <a:pt x="21" y="205"/>
                    <a:pt x="0" y="219"/>
                    <a:pt x="0" y="251"/>
                  </a:cubicBezTo>
                  <a:cubicBezTo>
                    <a:pt x="0" y="291"/>
                    <a:pt x="40" y="320"/>
                    <a:pt x="101" y="320"/>
                  </a:cubicBezTo>
                  <a:cubicBezTo>
                    <a:pt x="216" y="320"/>
                    <a:pt x="243" y="235"/>
                    <a:pt x="243" y="203"/>
                  </a:cubicBezTo>
                  <a:cubicBezTo>
                    <a:pt x="243" y="178"/>
                    <a:pt x="230" y="160"/>
                    <a:pt x="221" y="150"/>
                  </a:cubicBezTo>
                  <a:cubicBezTo>
                    <a:pt x="202" y="131"/>
                    <a:pt x="182" y="128"/>
                    <a:pt x="150" y="122"/>
                  </a:cubicBezTo>
                  <a:cubicBezTo>
                    <a:pt x="125" y="115"/>
                    <a:pt x="98" y="110"/>
                    <a:pt x="98" y="78"/>
                  </a:cubicBezTo>
                  <a:cubicBezTo>
                    <a:pt x="98" y="59"/>
                    <a:pt x="114" y="16"/>
                    <a:pt x="176" y="16"/>
                  </a:cubicBezTo>
                  <a:cubicBezTo>
                    <a:pt x="194" y="16"/>
                    <a:pt x="229" y="21"/>
                    <a:pt x="240" y="4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9" name="Freeform 98">
              <a:extLst>
                <a:ext uri="{FF2B5EF4-FFF2-40B4-BE49-F238E27FC236}">
                  <a16:creationId xmlns:a16="http://schemas.microsoft.com/office/drawing/2014/main" id="{2F22198D-2040-764E-9B1A-3281061B495F}"/>
                </a:ext>
              </a:extLst>
            </p:cNvPr>
            <p:cNvSpPr/>
            <p:nvPr/>
          </p:nvSpPr>
          <p:spPr>
            <a:xfrm>
              <a:off x="8288999" y="6348240"/>
              <a:ext cx="29520" cy="75600"/>
            </a:xfrm>
            <a:custGeom>
              <a:avLst/>
              <a:gdLst/>
              <a:ahLst/>
              <a:cxnLst>
                <a:cxn ang="3cd4">
                  <a:pos x="hc" y="t"/>
                </a:cxn>
                <a:cxn ang="cd2">
                  <a:pos x="l" y="vc"/>
                </a:cxn>
                <a:cxn ang="cd4">
                  <a:pos x="hc" y="b"/>
                </a:cxn>
                <a:cxn ang="0">
                  <a:pos x="r" y="vc"/>
                </a:cxn>
              </a:cxnLst>
              <a:rect l="l" t="t" r="r" b="b"/>
              <a:pathLst>
                <a:path w="83" h="211">
                  <a:moveTo>
                    <a:pt x="83" y="74"/>
                  </a:moveTo>
                  <a:cubicBezTo>
                    <a:pt x="83" y="27"/>
                    <a:pt x="66" y="0"/>
                    <a:pt x="38" y="0"/>
                  </a:cubicBezTo>
                  <a:cubicBezTo>
                    <a:pt x="14" y="0"/>
                    <a:pt x="0" y="18"/>
                    <a:pt x="0" y="37"/>
                  </a:cubicBezTo>
                  <a:cubicBezTo>
                    <a:pt x="0" y="56"/>
                    <a:pt x="14" y="75"/>
                    <a:pt x="38" y="75"/>
                  </a:cubicBezTo>
                  <a:cubicBezTo>
                    <a:pt x="46" y="75"/>
                    <a:pt x="56" y="72"/>
                    <a:pt x="62" y="66"/>
                  </a:cubicBezTo>
                  <a:cubicBezTo>
                    <a:pt x="66" y="64"/>
                    <a:pt x="66" y="64"/>
                    <a:pt x="67" y="64"/>
                  </a:cubicBezTo>
                  <a:cubicBezTo>
                    <a:pt x="67" y="64"/>
                    <a:pt x="69" y="64"/>
                    <a:pt x="69" y="74"/>
                  </a:cubicBezTo>
                  <a:cubicBezTo>
                    <a:pt x="69" y="126"/>
                    <a:pt x="43" y="170"/>
                    <a:pt x="19" y="192"/>
                  </a:cubicBezTo>
                  <a:cubicBezTo>
                    <a:pt x="11" y="200"/>
                    <a:pt x="11" y="202"/>
                    <a:pt x="11" y="203"/>
                  </a:cubicBezTo>
                  <a:cubicBezTo>
                    <a:pt x="11" y="210"/>
                    <a:pt x="14" y="211"/>
                    <a:pt x="19" y="211"/>
                  </a:cubicBezTo>
                  <a:cubicBezTo>
                    <a:pt x="27" y="211"/>
                    <a:pt x="83" y="157"/>
                    <a:pt x="83" y="7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0" name="Freeform 99">
              <a:extLst>
                <a:ext uri="{FF2B5EF4-FFF2-40B4-BE49-F238E27FC236}">
                  <a16:creationId xmlns:a16="http://schemas.microsoft.com/office/drawing/2014/main" id="{8DD8B9A2-081C-5B4E-95F2-A34B81DD2CCB}"/>
                </a:ext>
              </a:extLst>
            </p:cNvPr>
            <p:cNvSpPr/>
            <p:nvPr/>
          </p:nvSpPr>
          <p:spPr>
            <a:xfrm>
              <a:off x="8389800" y="6263280"/>
              <a:ext cx="115920" cy="114840"/>
            </a:xfrm>
            <a:custGeom>
              <a:avLst/>
              <a:gdLst/>
              <a:ahLst/>
              <a:cxnLst>
                <a:cxn ang="3cd4">
                  <a:pos x="hc" y="t"/>
                </a:cxn>
                <a:cxn ang="cd2">
                  <a:pos x="l" y="vc"/>
                </a:cxn>
                <a:cxn ang="cd4">
                  <a:pos x="hc" y="b"/>
                </a:cxn>
                <a:cxn ang="0">
                  <a:pos x="r" y="vc"/>
                </a:cxn>
              </a:cxnLst>
              <a:rect l="l" t="t" r="r" b="b"/>
              <a:pathLst>
                <a:path w="323" h="320">
                  <a:moveTo>
                    <a:pt x="235" y="45"/>
                  </a:moveTo>
                  <a:cubicBezTo>
                    <a:pt x="222" y="19"/>
                    <a:pt x="202" y="0"/>
                    <a:pt x="170" y="0"/>
                  </a:cubicBezTo>
                  <a:cubicBezTo>
                    <a:pt x="88" y="0"/>
                    <a:pt x="0" y="104"/>
                    <a:pt x="0" y="206"/>
                  </a:cubicBezTo>
                  <a:cubicBezTo>
                    <a:pt x="0" y="274"/>
                    <a:pt x="38" y="320"/>
                    <a:pt x="94" y="320"/>
                  </a:cubicBezTo>
                  <a:cubicBezTo>
                    <a:pt x="109" y="320"/>
                    <a:pt x="144" y="317"/>
                    <a:pt x="186" y="267"/>
                  </a:cubicBezTo>
                  <a:cubicBezTo>
                    <a:pt x="192" y="296"/>
                    <a:pt x="216" y="320"/>
                    <a:pt x="250" y="320"/>
                  </a:cubicBezTo>
                  <a:cubicBezTo>
                    <a:pt x="275" y="320"/>
                    <a:pt x="291" y="304"/>
                    <a:pt x="302" y="282"/>
                  </a:cubicBezTo>
                  <a:cubicBezTo>
                    <a:pt x="314" y="256"/>
                    <a:pt x="323" y="213"/>
                    <a:pt x="323" y="211"/>
                  </a:cubicBezTo>
                  <a:cubicBezTo>
                    <a:pt x="323" y="205"/>
                    <a:pt x="317" y="205"/>
                    <a:pt x="315" y="205"/>
                  </a:cubicBezTo>
                  <a:cubicBezTo>
                    <a:pt x="309" y="205"/>
                    <a:pt x="307" y="206"/>
                    <a:pt x="306" y="218"/>
                  </a:cubicBezTo>
                  <a:cubicBezTo>
                    <a:pt x="293" y="262"/>
                    <a:pt x="280" y="304"/>
                    <a:pt x="251" y="304"/>
                  </a:cubicBezTo>
                  <a:cubicBezTo>
                    <a:pt x="232" y="304"/>
                    <a:pt x="230" y="286"/>
                    <a:pt x="230" y="272"/>
                  </a:cubicBezTo>
                  <a:cubicBezTo>
                    <a:pt x="230" y="256"/>
                    <a:pt x="232" y="251"/>
                    <a:pt x="240" y="219"/>
                  </a:cubicBezTo>
                  <a:cubicBezTo>
                    <a:pt x="248" y="190"/>
                    <a:pt x="248" y="182"/>
                    <a:pt x="254" y="157"/>
                  </a:cubicBezTo>
                  <a:lnTo>
                    <a:pt x="280" y="58"/>
                  </a:lnTo>
                  <a:cubicBezTo>
                    <a:pt x="285" y="37"/>
                    <a:pt x="285" y="37"/>
                    <a:pt x="285" y="34"/>
                  </a:cubicBezTo>
                  <a:cubicBezTo>
                    <a:pt x="285" y="21"/>
                    <a:pt x="277" y="14"/>
                    <a:pt x="266" y="14"/>
                  </a:cubicBezTo>
                  <a:cubicBezTo>
                    <a:pt x="248" y="14"/>
                    <a:pt x="237" y="30"/>
                    <a:pt x="235" y="45"/>
                  </a:cubicBezTo>
                  <a:close/>
                  <a:moveTo>
                    <a:pt x="189" y="229"/>
                  </a:moveTo>
                  <a:cubicBezTo>
                    <a:pt x="186" y="242"/>
                    <a:pt x="186" y="242"/>
                    <a:pt x="176" y="254"/>
                  </a:cubicBezTo>
                  <a:cubicBezTo>
                    <a:pt x="144" y="293"/>
                    <a:pt x="115" y="304"/>
                    <a:pt x="96" y="304"/>
                  </a:cubicBezTo>
                  <a:cubicBezTo>
                    <a:pt x="61" y="304"/>
                    <a:pt x="50" y="266"/>
                    <a:pt x="50" y="238"/>
                  </a:cubicBezTo>
                  <a:cubicBezTo>
                    <a:pt x="50" y="203"/>
                    <a:pt x="74" y="115"/>
                    <a:pt x="90" y="83"/>
                  </a:cubicBezTo>
                  <a:cubicBezTo>
                    <a:pt x="110" y="42"/>
                    <a:pt x="142" y="16"/>
                    <a:pt x="171" y="16"/>
                  </a:cubicBezTo>
                  <a:cubicBezTo>
                    <a:pt x="218" y="16"/>
                    <a:pt x="227" y="74"/>
                    <a:pt x="227" y="78"/>
                  </a:cubicBezTo>
                  <a:cubicBezTo>
                    <a:pt x="227" y="82"/>
                    <a:pt x="226" y="86"/>
                    <a:pt x="224" y="9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1" name="Freeform 100">
              <a:extLst>
                <a:ext uri="{FF2B5EF4-FFF2-40B4-BE49-F238E27FC236}">
                  <a16:creationId xmlns:a16="http://schemas.microsoft.com/office/drawing/2014/main" id="{FBD0CA9D-EE04-C040-B6E3-9E023C6D6E1E}"/>
                </a:ext>
              </a:extLst>
            </p:cNvPr>
            <p:cNvSpPr/>
            <p:nvPr/>
          </p:nvSpPr>
          <p:spPr>
            <a:xfrm>
              <a:off x="8527680" y="6185519"/>
              <a:ext cx="59040" cy="253080"/>
            </a:xfrm>
            <a:custGeom>
              <a:avLst/>
              <a:gdLst/>
              <a:ahLst/>
              <a:cxnLst>
                <a:cxn ang="3cd4">
                  <a:pos x="hc" y="t"/>
                </a:cxn>
                <a:cxn ang="cd2">
                  <a:pos x="l" y="vc"/>
                </a:cxn>
                <a:cxn ang="cd4">
                  <a:pos x="hc" y="b"/>
                </a:cxn>
                <a:cxn ang="0">
                  <a:pos x="r" y="vc"/>
                </a:cxn>
              </a:cxnLst>
              <a:rect l="l" t="t" r="r" b="b"/>
              <a:pathLst>
                <a:path w="165" h="704">
                  <a:moveTo>
                    <a:pt x="165" y="352"/>
                  </a:moveTo>
                  <a:cubicBezTo>
                    <a:pt x="165" y="298"/>
                    <a:pt x="157" y="213"/>
                    <a:pt x="118" y="133"/>
                  </a:cubicBezTo>
                  <a:cubicBezTo>
                    <a:pt x="75" y="46"/>
                    <a:pt x="14" y="0"/>
                    <a:pt x="6" y="0"/>
                  </a:cubicBezTo>
                  <a:cubicBezTo>
                    <a:pt x="3" y="0"/>
                    <a:pt x="0" y="3"/>
                    <a:pt x="0" y="6"/>
                  </a:cubicBezTo>
                  <a:cubicBezTo>
                    <a:pt x="0" y="10"/>
                    <a:pt x="0" y="11"/>
                    <a:pt x="13" y="24"/>
                  </a:cubicBezTo>
                  <a:cubicBezTo>
                    <a:pt x="83" y="93"/>
                    <a:pt x="123" y="205"/>
                    <a:pt x="123" y="352"/>
                  </a:cubicBezTo>
                  <a:cubicBezTo>
                    <a:pt x="123" y="472"/>
                    <a:pt x="98" y="597"/>
                    <a:pt x="10" y="685"/>
                  </a:cubicBezTo>
                  <a:cubicBezTo>
                    <a:pt x="0" y="694"/>
                    <a:pt x="0" y="696"/>
                    <a:pt x="0" y="698"/>
                  </a:cubicBezTo>
                  <a:cubicBezTo>
                    <a:pt x="0" y="702"/>
                    <a:pt x="3" y="704"/>
                    <a:pt x="6" y="704"/>
                  </a:cubicBezTo>
                  <a:cubicBezTo>
                    <a:pt x="14" y="704"/>
                    <a:pt x="78" y="656"/>
                    <a:pt x="120" y="566"/>
                  </a:cubicBezTo>
                  <a:cubicBezTo>
                    <a:pt x="157" y="490"/>
                    <a:pt x="165" y="411"/>
                    <a:pt x="165" y="35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2" name="Freeform 101">
              <a:extLst>
                <a:ext uri="{FF2B5EF4-FFF2-40B4-BE49-F238E27FC236}">
                  <a16:creationId xmlns:a16="http://schemas.microsoft.com/office/drawing/2014/main" id="{B60534C9-183F-894A-A73B-2EB97BFAC45C}"/>
                </a:ext>
              </a:extLst>
            </p:cNvPr>
            <p:cNvSpPr/>
            <p:nvPr/>
          </p:nvSpPr>
          <p:spPr>
            <a:xfrm>
              <a:off x="8622000" y="6159960"/>
              <a:ext cx="66600" cy="303840"/>
            </a:xfrm>
            <a:custGeom>
              <a:avLst/>
              <a:gdLst/>
              <a:ahLst/>
              <a:cxnLst>
                <a:cxn ang="3cd4">
                  <a:pos x="hc" y="t"/>
                </a:cxn>
                <a:cxn ang="cd2">
                  <a:pos x="l" y="vc"/>
                </a:cxn>
                <a:cxn ang="cd4">
                  <a:pos x="hc" y="b"/>
                </a:cxn>
                <a:cxn ang="0">
                  <a:pos x="r" y="vc"/>
                </a:cxn>
              </a:cxnLst>
              <a:rect l="l" t="t" r="r" b="b"/>
              <a:pathLst>
                <a:path w="186" h="845">
                  <a:moveTo>
                    <a:pt x="186" y="422"/>
                  </a:moveTo>
                  <a:cubicBezTo>
                    <a:pt x="186" y="323"/>
                    <a:pt x="168" y="181"/>
                    <a:pt x="75" y="62"/>
                  </a:cubicBezTo>
                  <a:cubicBezTo>
                    <a:pt x="67" y="53"/>
                    <a:pt x="21" y="0"/>
                    <a:pt x="8" y="0"/>
                  </a:cubicBezTo>
                  <a:cubicBezTo>
                    <a:pt x="5" y="0"/>
                    <a:pt x="0" y="2"/>
                    <a:pt x="0" y="6"/>
                  </a:cubicBezTo>
                  <a:cubicBezTo>
                    <a:pt x="0" y="10"/>
                    <a:pt x="2" y="11"/>
                    <a:pt x="5" y="14"/>
                  </a:cubicBezTo>
                  <a:cubicBezTo>
                    <a:pt x="38" y="51"/>
                    <a:pt x="85" y="107"/>
                    <a:pt x="114" y="219"/>
                  </a:cubicBezTo>
                  <a:cubicBezTo>
                    <a:pt x="130" y="283"/>
                    <a:pt x="136" y="357"/>
                    <a:pt x="136" y="422"/>
                  </a:cubicBezTo>
                  <a:cubicBezTo>
                    <a:pt x="136" y="493"/>
                    <a:pt x="130" y="565"/>
                    <a:pt x="112" y="634"/>
                  </a:cubicBezTo>
                  <a:cubicBezTo>
                    <a:pt x="85" y="733"/>
                    <a:pt x="43" y="789"/>
                    <a:pt x="6" y="829"/>
                  </a:cubicBezTo>
                  <a:cubicBezTo>
                    <a:pt x="0" y="835"/>
                    <a:pt x="0" y="835"/>
                    <a:pt x="0" y="837"/>
                  </a:cubicBezTo>
                  <a:cubicBezTo>
                    <a:pt x="0" y="843"/>
                    <a:pt x="5" y="845"/>
                    <a:pt x="8" y="845"/>
                  </a:cubicBezTo>
                  <a:cubicBezTo>
                    <a:pt x="19" y="845"/>
                    <a:pt x="58" y="802"/>
                    <a:pt x="67" y="792"/>
                  </a:cubicBezTo>
                  <a:cubicBezTo>
                    <a:pt x="139" y="706"/>
                    <a:pt x="186" y="579"/>
                    <a:pt x="186" y="42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3" name="Freeform 102">
              <a:extLst>
                <a:ext uri="{FF2B5EF4-FFF2-40B4-BE49-F238E27FC236}">
                  <a16:creationId xmlns:a16="http://schemas.microsoft.com/office/drawing/2014/main" id="{AA6B7545-3B74-CF4F-A3E7-FBA290D7FA93}"/>
                </a:ext>
              </a:extLst>
            </p:cNvPr>
            <p:cNvSpPr/>
            <p:nvPr/>
          </p:nvSpPr>
          <p:spPr>
            <a:xfrm>
              <a:off x="8790840" y="6202079"/>
              <a:ext cx="186840" cy="181800"/>
            </a:xfrm>
            <a:custGeom>
              <a:avLst/>
              <a:gdLst/>
              <a:ahLst/>
              <a:cxnLst>
                <a:cxn ang="3cd4">
                  <a:pos x="hc" y="t"/>
                </a:cxn>
                <a:cxn ang="cd2">
                  <a:pos x="l" y="vc"/>
                </a:cxn>
                <a:cxn ang="cd4">
                  <a:pos x="hc" y="b"/>
                </a:cxn>
                <a:cxn ang="0">
                  <a:pos x="r" y="vc"/>
                </a:cxn>
              </a:cxnLst>
              <a:rect l="l" t="t" r="r" b="b"/>
              <a:pathLst>
                <a:path w="520" h="506">
                  <a:moveTo>
                    <a:pt x="517" y="16"/>
                  </a:moveTo>
                  <a:cubicBezTo>
                    <a:pt x="518" y="13"/>
                    <a:pt x="520" y="8"/>
                    <a:pt x="520" y="6"/>
                  </a:cubicBezTo>
                  <a:cubicBezTo>
                    <a:pt x="520" y="0"/>
                    <a:pt x="520" y="0"/>
                    <a:pt x="504" y="0"/>
                  </a:cubicBezTo>
                  <a:lnTo>
                    <a:pt x="18" y="0"/>
                  </a:lnTo>
                  <a:cubicBezTo>
                    <a:pt x="0" y="0"/>
                    <a:pt x="0" y="0"/>
                    <a:pt x="0" y="6"/>
                  </a:cubicBezTo>
                  <a:cubicBezTo>
                    <a:pt x="0" y="8"/>
                    <a:pt x="2" y="13"/>
                    <a:pt x="3" y="16"/>
                  </a:cubicBezTo>
                  <a:lnTo>
                    <a:pt x="242" y="491"/>
                  </a:lnTo>
                  <a:cubicBezTo>
                    <a:pt x="246" y="501"/>
                    <a:pt x="248" y="506"/>
                    <a:pt x="261" y="506"/>
                  </a:cubicBezTo>
                  <a:cubicBezTo>
                    <a:pt x="272" y="506"/>
                    <a:pt x="274" y="501"/>
                    <a:pt x="280" y="491"/>
                  </a:cubicBezTo>
                  <a:close/>
                  <a:moveTo>
                    <a:pt x="88" y="51"/>
                  </a:moveTo>
                  <a:lnTo>
                    <a:pt x="475" y="51"/>
                  </a:lnTo>
                  <a:lnTo>
                    <a:pt x="282" y="438"/>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4" name="Freeform 103">
              <a:extLst>
                <a:ext uri="{FF2B5EF4-FFF2-40B4-BE49-F238E27FC236}">
                  <a16:creationId xmlns:a16="http://schemas.microsoft.com/office/drawing/2014/main" id="{A9F07FCD-1D3A-564C-BA14-8F2A45E173F7}"/>
                </a:ext>
              </a:extLst>
            </p:cNvPr>
            <p:cNvSpPr/>
            <p:nvPr/>
          </p:nvSpPr>
          <p:spPr>
            <a:xfrm>
              <a:off x="8997119" y="6334560"/>
              <a:ext cx="129960" cy="80280"/>
            </a:xfrm>
            <a:custGeom>
              <a:avLst/>
              <a:gdLst/>
              <a:ahLst/>
              <a:cxnLst>
                <a:cxn ang="3cd4">
                  <a:pos x="hc" y="t"/>
                </a:cxn>
                <a:cxn ang="cd2">
                  <a:pos x="l" y="vc"/>
                </a:cxn>
                <a:cxn ang="cd4">
                  <a:pos x="hc" y="b"/>
                </a:cxn>
                <a:cxn ang="0">
                  <a:pos x="r" y="vc"/>
                </a:cxn>
              </a:cxnLst>
              <a:rect l="l" t="t" r="r" b="b"/>
              <a:pathLst>
                <a:path w="362" h="224">
                  <a:moveTo>
                    <a:pt x="237" y="61"/>
                  </a:moveTo>
                  <a:cubicBezTo>
                    <a:pt x="240" y="48"/>
                    <a:pt x="246" y="24"/>
                    <a:pt x="246" y="21"/>
                  </a:cubicBezTo>
                  <a:cubicBezTo>
                    <a:pt x="246" y="11"/>
                    <a:pt x="238" y="5"/>
                    <a:pt x="230" y="5"/>
                  </a:cubicBezTo>
                  <a:cubicBezTo>
                    <a:pt x="221" y="5"/>
                    <a:pt x="211" y="11"/>
                    <a:pt x="208" y="19"/>
                  </a:cubicBezTo>
                  <a:cubicBezTo>
                    <a:pt x="206" y="24"/>
                    <a:pt x="202" y="45"/>
                    <a:pt x="198" y="58"/>
                  </a:cubicBezTo>
                  <a:cubicBezTo>
                    <a:pt x="192" y="85"/>
                    <a:pt x="192" y="86"/>
                    <a:pt x="184" y="114"/>
                  </a:cubicBezTo>
                  <a:cubicBezTo>
                    <a:pt x="178" y="141"/>
                    <a:pt x="178" y="146"/>
                    <a:pt x="176" y="160"/>
                  </a:cubicBezTo>
                  <a:cubicBezTo>
                    <a:pt x="179" y="170"/>
                    <a:pt x="174" y="179"/>
                    <a:pt x="163" y="194"/>
                  </a:cubicBezTo>
                  <a:cubicBezTo>
                    <a:pt x="157" y="202"/>
                    <a:pt x="146" y="210"/>
                    <a:pt x="130" y="210"/>
                  </a:cubicBezTo>
                  <a:cubicBezTo>
                    <a:pt x="110" y="210"/>
                    <a:pt x="85" y="203"/>
                    <a:pt x="85" y="165"/>
                  </a:cubicBezTo>
                  <a:cubicBezTo>
                    <a:pt x="85" y="139"/>
                    <a:pt x="99" y="102"/>
                    <a:pt x="109" y="77"/>
                  </a:cubicBezTo>
                  <a:cubicBezTo>
                    <a:pt x="117" y="56"/>
                    <a:pt x="118" y="51"/>
                    <a:pt x="118" y="43"/>
                  </a:cubicBezTo>
                  <a:cubicBezTo>
                    <a:pt x="118" y="19"/>
                    <a:pt x="99" y="0"/>
                    <a:pt x="72" y="0"/>
                  </a:cubicBezTo>
                  <a:cubicBezTo>
                    <a:pt x="22" y="0"/>
                    <a:pt x="0" y="67"/>
                    <a:pt x="0" y="77"/>
                  </a:cubicBezTo>
                  <a:cubicBezTo>
                    <a:pt x="0" y="83"/>
                    <a:pt x="6" y="83"/>
                    <a:pt x="8" y="83"/>
                  </a:cubicBezTo>
                  <a:cubicBezTo>
                    <a:pt x="16" y="83"/>
                    <a:pt x="16" y="80"/>
                    <a:pt x="18" y="75"/>
                  </a:cubicBezTo>
                  <a:cubicBezTo>
                    <a:pt x="30" y="34"/>
                    <a:pt x="51" y="14"/>
                    <a:pt x="70" y="14"/>
                  </a:cubicBezTo>
                  <a:cubicBezTo>
                    <a:pt x="78" y="14"/>
                    <a:pt x="83" y="19"/>
                    <a:pt x="83" y="32"/>
                  </a:cubicBezTo>
                  <a:cubicBezTo>
                    <a:pt x="83" y="43"/>
                    <a:pt x="78" y="54"/>
                    <a:pt x="77" y="61"/>
                  </a:cubicBezTo>
                  <a:cubicBezTo>
                    <a:pt x="48" y="133"/>
                    <a:pt x="48" y="142"/>
                    <a:pt x="48" y="158"/>
                  </a:cubicBezTo>
                  <a:cubicBezTo>
                    <a:pt x="48" y="216"/>
                    <a:pt x="101" y="224"/>
                    <a:pt x="128" y="224"/>
                  </a:cubicBezTo>
                  <a:cubicBezTo>
                    <a:pt x="138" y="224"/>
                    <a:pt x="162" y="224"/>
                    <a:pt x="184" y="190"/>
                  </a:cubicBezTo>
                  <a:cubicBezTo>
                    <a:pt x="195" y="213"/>
                    <a:pt x="222" y="224"/>
                    <a:pt x="253" y="224"/>
                  </a:cubicBezTo>
                  <a:cubicBezTo>
                    <a:pt x="296" y="224"/>
                    <a:pt x="318" y="186"/>
                    <a:pt x="328" y="165"/>
                  </a:cubicBezTo>
                  <a:cubicBezTo>
                    <a:pt x="349" y="123"/>
                    <a:pt x="362" y="62"/>
                    <a:pt x="362" y="38"/>
                  </a:cubicBezTo>
                  <a:cubicBezTo>
                    <a:pt x="362" y="2"/>
                    <a:pt x="341" y="0"/>
                    <a:pt x="338" y="0"/>
                  </a:cubicBezTo>
                  <a:cubicBezTo>
                    <a:pt x="325" y="0"/>
                    <a:pt x="310" y="13"/>
                    <a:pt x="310" y="26"/>
                  </a:cubicBezTo>
                  <a:cubicBezTo>
                    <a:pt x="310" y="35"/>
                    <a:pt x="315" y="38"/>
                    <a:pt x="320" y="42"/>
                  </a:cubicBezTo>
                  <a:cubicBezTo>
                    <a:pt x="331" y="51"/>
                    <a:pt x="338" y="66"/>
                    <a:pt x="338" y="82"/>
                  </a:cubicBezTo>
                  <a:cubicBezTo>
                    <a:pt x="338" y="88"/>
                    <a:pt x="317" y="210"/>
                    <a:pt x="254" y="210"/>
                  </a:cubicBezTo>
                  <a:cubicBezTo>
                    <a:pt x="214" y="210"/>
                    <a:pt x="214" y="174"/>
                    <a:pt x="214" y="166"/>
                  </a:cubicBezTo>
                  <a:cubicBezTo>
                    <a:pt x="214" y="152"/>
                    <a:pt x="216" y="144"/>
                    <a:pt x="222" y="11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5" name="Freeform 104">
              <a:extLst>
                <a:ext uri="{FF2B5EF4-FFF2-40B4-BE49-F238E27FC236}">
                  <a16:creationId xmlns:a16="http://schemas.microsoft.com/office/drawing/2014/main" id="{B6D06EC0-479E-A943-B220-A073AA4A4821}"/>
                </a:ext>
              </a:extLst>
            </p:cNvPr>
            <p:cNvSpPr/>
            <p:nvPr/>
          </p:nvSpPr>
          <p:spPr>
            <a:xfrm>
              <a:off x="9165240" y="6197040"/>
              <a:ext cx="175320" cy="227880"/>
            </a:xfrm>
            <a:custGeom>
              <a:avLst/>
              <a:gdLst/>
              <a:ahLst/>
              <a:cxnLst>
                <a:cxn ang="3cd4">
                  <a:pos x="hc" y="t"/>
                </a:cxn>
                <a:cxn ang="cd2">
                  <a:pos x="l" y="vc"/>
                </a:cxn>
                <a:cxn ang="cd4">
                  <a:pos x="hc" y="b"/>
                </a:cxn>
                <a:cxn ang="0">
                  <a:pos x="r" y="vc"/>
                </a:cxn>
              </a:cxnLst>
              <a:rect l="l" t="t" r="r" b="b"/>
              <a:pathLst>
                <a:path w="488" h="634">
                  <a:moveTo>
                    <a:pt x="274" y="493"/>
                  </a:moveTo>
                  <a:cubicBezTo>
                    <a:pt x="384" y="451"/>
                    <a:pt x="488" y="325"/>
                    <a:pt x="488" y="189"/>
                  </a:cubicBezTo>
                  <a:cubicBezTo>
                    <a:pt x="488" y="77"/>
                    <a:pt x="413" y="0"/>
                    <a:pt x="307" y="0"/>
                  </a:cubicBezTo>
                  <a:cubicBezTo>
                    <a:pt x="155" y="0"/>
                    <a:pt x="0" y="160"/>
                    <a:pt x="0" y="325"/>
                  </a:cubicBezTo>
                  <a:cubicBezTo>
                    <a:pt x="0" y="442"/>
                    <a:pt x="78" y="512"/>
                    <a:pt x="181" y="512"/>
                  </a:cubicBezTo>
                  <a:cubicBezTo>
                    <a:pt x="198" y="512"/>
                    <a:pt x="222" y="509"/>
                    <a:pt x="250" y="502"/>
                  </a:cubicBezTo>
                  <a:cubicBezTo>
                    <a:pt x="246" y="546"/>
                    <a:pt x="246" y="547"/>
                    <a:pt x="246" y="557"/>
                  </a:cubicBezTo>
                  <a:cubicBezTo>
                    <a:pt x="246" y="579"/>
                    <a:pt x="246" y="634"/>
                    <a:pt x="306" y="634"/>
                  </a:cubicBezTo>
                  <a:cubicBezTo>
                    <a:pt x="389" y="634"/>
                    <a:pt x="422" y="504"/>
                    <a:pt x="422" y="498"/>
                  </a:cubicBezTo>
                  <a:cubicBezTo>
                    <a:pt x="422" y="491"/>
                    <a:pt x="418" y="490"/>
                    <a:pt x="416" y="490"/>
                  </a:cubicBezTo>
                  <a:cubicBezTo>
                    <a:pt x="410" y="490"/>
                    <a:pt x="408" y="493"/>
                    <a:pt x="406" y="498"/>
                  </a:cubicBezTo>
                  <a:cubicBezTo>
                    <a:pt x="390" y="547"/>
                    <a:pt x="349" y="565"/>
                    <a:pt x="325" y="565"/>
                  </a:cubicBezTo>
                  <a:cubicBezTo>
                    <a:pt x="291" y="565"/>
                    <a:pt x="282" y="546"/>
                    <a:pt x="274" y="493"/>
                  </a:cubicBezTo>
                  <a:close/>
                  <a:moveTo>
                    <a:pt x="141" y="486"/>
                  </a:moveTo>
                  <a:cubicBezTo>
                    <a:pt x="86" y="466"/>
                    <a:pt x="62" y="410"/>
                    <a:pt x="62" y="347"/>
                  </a:cubicBezTo>
                  <a:cubicBezTo>
                    <a:pt x="62" y="298"/>
                    <a:pt x="80" y="198"/>
                    <a:pt x="134" y="122"/>
                  </a:cubicBezTo>
                  <a:cubicBezTo>
                    <a:pt x="186" y="50"/>
                    <a:pt x="251" y="18"/>
                    <a:pt x="304" y="18"/>
                  </a:cubicBezTo>
                  <a:cubicBezTo>
                    <a:pt x="374" y="18"/>
                    <a:pt x="426" y="72"/>
                    <a:pt x="426" y="166"/>
                  </a:cubicBezTo>
                  <a:cubicBezTo>
                    <a:pt x="426" y="237"/>
                    <a:pt x="389" y="402"/>
                    <a:pt x="270" y="469"/>
                  </a:cubicBezTo>
                  <a:cubicBezTo>
                    <a:pt x="267" y="443"/>
                    <a:pt x="261" y="392"/>
                    <a:pt x="208" y="392"/>
                  </a:cubicBezTo>
                  <a:cubicBezTo>
                    <a:pt x="171" y="392"/>
                    <a:pt x="138" y="427"/>
                    <a:pt x="138" y="464"/>
                  </a:cubicBezTo>
                  <a:cubicBezTo>
                    <a:pt x="138" y="478"/>
                    <a:pt x="141" y="486"/>
                    <a:pt x="141" y="486"/>
                  </a:cubicBezTo>
                  <a:close/>
                  <a:moveTo>
                    <a:pt x="184" y="494"/>
                  </a:moveTo>
                  <a:cubicBezTo>
                    <a:pt x="174" y="494"/>
                    <a:pt x="152" y="494"/>
                    <a:pt x="152" y="464"/>
                  </a:cubicBezTo>
                  <a:cubicBezTo>
                    <a:pt x="152" y="437"/>
                    <a:pt x="179" y="408"/>
                    <a:pt x="208" y="408"/>
                  </a:cubicBezTo>
                  <a:cubicBezTo>
                    <a:pt x="238" y="408"/>
                    <a:pt x="251" y="426"/>
                    <a:pt x="251" y="467"/>
                  </a:cubicBezTo>
                  <a:cubicBezTo>
                    <a:pt x="251" y="478"/>
                    <a:pt x="251" y="478"/>
                    <a:pt x="245" y="482"/>
                  </a:cubicBezTo>
                  <a:cubicBezTo>
                    <a:pt x="226" y="490"/>
                    <a:pt x="205" y="494"/>
                    <a:pt x="184" y="49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6" name="Freeform 105">
              <a:extLst>
                <a:ext uri="{FF2B5EF4-FFF2-40B4-BE49-F238E27FC236}">
                  <a16:creationId xmlns:a16="http://schemas.microsoft.com/office/drawing/2014/main" id="{55F729C1-250D-D342-9D1E-5862E36904BE}"/>
                </a:ext>
              </a:extLst>
            </p:cNvPr>
            <p:cNvSpPr/>
            <p:nvPr/>
          </p:nvSpPr>
          <p:spPr>
            <a:xfrm>
              <a:off x="9360360" y="6334560"/>
              <a:ext cx="129960" cy="80280"/>
            </a:xfrm>
            <a:custGeom>
              <a:avLst/>
              <a:gdLst/>
              <a:ahLst/>
              <a:cxnLst>
                <a:cxn ang="3cd4">
                  <a:pos x="hc" y="t"/>
                </a:cxn>
                <a:cxn ang="cd2">
                  <a:pos x="l" y="vc"/>
                </a:cxn>
                <a:cxn ang="cd4">
                  <a:pos x="hc" y="b"/>
                </a:cxn>
                <a:cxn ang="0">
                  <a:pos x="r" y="vc"/>
                </a:cxn>
              </a:cxnLst>
              <a:rect l="l" t="t" r="r" b="b"/>
              <a:pathLst>
                <a:path w="362" h="224">
                  <a:moveTo>
                    <a:pt x="237" y="61"/>
                  </a:moveTo>
                  <a:cubicBezTo>
                    <a:pt x="240" y="48"/>
                    <a:pt x="246" y="24"/>
                    <a:pt x="246" y="21"/>
                  </a:cubicBezTo>
                  <a:cubicBezTo>
                    <a:pt x="246" y="11"/>
                    <a:pt x="238" y="5"/>
                    <a:pt x="230" y="5"/>
                  </a:cubicBezTo>
                  <a:cubicBezTo>
                    <a:pt x="221" y="5"/>
                    <a:pt x="211" y="11"/>
                    <a:pt x="208" y="19"/>
                  </a:cubicBezTo>
                  <a:cubicBezTo>
                    <a:pt x="206" y="24"/>
                    <a:pt x="202" y="45"/>
                    <a:pt x="198" y="58"/>
                  </a:cubicBezTo>
                  <a:cubicBezTo>
                    <a:pt x="192" y="85"/>
                    <a:pt x="192" y="86"/>
                    <a:pt x="184" y="114"/>
                  </a:cubicBezTo>
                  <a:cubicBezTo>
                    <a:pt x="178" y="141"/>
                    <a:pt x="178" y="146"/>
                    <a:pt x="176" y="160"/>
                  </a:cubicBezTo>
                  <a:cubicBezTo>
                    <a:pt x="179" y="170"/>
                    <a:pt x="174" y="179"/>
                    <a:pt x="163" y="194"/>
                  </a:cubicBezTo>
                  <a:cubicBezTo>
                    <a:pt x="157" y="202"/>
                    <a:pt x="146" y="210"/>
                    <a:pt x="130" y="210"/>
                  </a:cubicBezTo>
                  <a:cubicBezTo>
                    <a:pt x="110" y="210"/>
                    <a:pt x="85" y="203"/>
                    <a:pt x="85" y="165"/>
                  </a:cubicBezTo>
                  <a:cubicBezTo>
                    <a:pt x="85" y="139"/>
                    <a:pt x="99" y="102"/>
                    <a:pt x="109" y="77"/>
                  </a:cubicBezTo>
                  <a:cubicBezTo>
                    <a:pt x="117" y="56"/>
                    <a:pt x="118" y="51"/>
                    <a:pt x="118" y="43"/>
                  </a:cubicBezTo>
                  <a:cubicBezTo>
                    <a:pt x="118" y="19"/>
                    <a:pt x="99" y="0"/>
                    <a:pt x="72" y="0"/>
                  </a:cubicBezTo>
                  <a:cubicBezTo>
                    <a:pt x="22" y="0"/>
                    <a:pt x="0" y="67"/>
                    <a:pt x="0" y="77"/>
                  </a:cubicBezTo>
                  <a:cubicBezTo>
                    <a:pt x="0" y="83"/>
                    <a:pt x="6" y="83"/>
                    <a:pt x="8" y="83"/>
                  </a:cubicBezTo>
                  <a:cubicBezTo>
                    <a:pt x="16" y="83"/>
                    <a:pt x="16" y="80"/>
                    <a:pt x="18" y="75"/>
                  </a:cubicBezTo>
                  <a:cubicBezTo>
                    <a:pt x="30" y="34"/>
                    <a:pt x="51" y="14"/>
                    <a:pt x="70" y="14"/>
                  </a:cubicBezTo>
                  <a:cubicBezTo>
                    <a:pt x="78" y="14"/>
                    <a:pt x="83" y="19"/>
                    <a:pt x="83" y="32"/>
                  </a:cubicBezTo>
                  <a:cubicBezTo>
                    <a:pt x="83" y="43"/>
                    <a:pt x="78" y="54"/>
                    <a:pt x="77" y="61"/>
                  </a:cubicBezTo>
                  <a:cubicBezTo>
                    <a:pt x="48" y="133"/>
                    <a:pt x="48" y="142"/>
                    <a:pt x="48" y="158"/>
                  </a:cubicBezTo>
                  <a:cubicBezTo>
                    <a:pt x="48" y="216"/>
                    <a:pt x="101" y="224"/>
                    <a:pt x="128" y="224"/>
                  </a:cubicBezTo>
                  <a:cubicBezTo>
                    <a:pt x="138" y="224"/>
                    <a:pt x="162" y="224"/>
                    <a:pt x="184" y="190"/>
                  </a:cubicBezTo>
                  <a:cubicBezTo>
                    <a:pt x="195" y="213"/>
                    <a:pt x="222" y="224"/>
                    <a:pt x="253" y="224"/>
                  </a:cubicBezTo>
                  <a:cubicBezTo>
                    <a:pt x="296" y="224"/>
                    <a:pt x="318" y="186"/>
                    <a:pt x="328" y="165"/>
                  </a:cubicBezTo>
                  <a:cubicBezTo>
                    <a:pt x="349" y="123"/>
                    <a:pt x="362" y="62"/>
                    <a:pt x="362" y="38"/>
                  </a:cubicBezTo>
                  <a:cubicBezTo>
                    <a:pt x="362" y="2"/>
                    <a:pt x="341" y="0"/>
                    <a:pt x="338" y="0"/>
                  </a:cubicBezTo>
                  <a:cubicBezTo>
                    <a:pt x="325" y="0"/>
                    <a:pt x="310" y="13"/>
                    <a:pt x="310" y="26"/>
                  </a:cubicBezTo>
                  <a:cubicBezTo>
                    <a:pt x="310" y="35"/>
                    <a:pt x="315" y="38"/>
                    <a:pt x="320" y="42"/>
                  </a:cubicBezTo>
                  <a:cubicBezTo>
                    <a:pt x="331" y="51"/>
                    <a:pt x="338" y="66"/>
                    <a:pt x="338" y="82"/>
                  </a:cubicBezTo>
                  <a:cubicBezTo>
                    <a:pt x="338" y="88"/>
                    <a:pt x="317" y="210"/>
                    <a:pt x="254" y="210"/>
                  </a:cubicBezTo>
                  <a:cubicBezTo>
                    <a:pt x="214" y="210"/>
                    <a:pt x="214" y="174"/>
                    <a:pt x="214" y="166"/>
                  </a:cubicBezTo>
                  <a:cubicBezTo>
                    <a:pt x="214" y="152"/>
                    <a:pt x="216" y="144"/>
                    <a:pt x="222" y="11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7" name="Freeform 106">
              <a:extLst>
                <a:ext uri="{FF2B5EF4-FFF2-40B4-BE49-F238E27FC236}">
                  <a16:creationId xmlns:a16="http://schemas.microsoft.com/office/drawing/2014/main" id="{BEB4679B-6248-FC4B-9E4A-2CA09CB3CB22}"/>
                </a:ext>
              </a:extLst>
            </p:cNvPr>
            <p:cNvSpPr/>
            <p:nvPr/>
          </p:nvSpPr>
          <p:spPr>
            <a:xfrm>
              <a:off x="9540720" y="6185519"/>
              <a:ext cx="59040" cy="253080"/>
            </a:xfrm>
            <a:custGeom>
              <a:avLst/>
              <a:gdLst/>
              <a:ahLst/>
              <a:cxnLst>
                <a:cxn ang="3cd4">
                  <a:pos x="hc" y="t"/>
                </a:cxn>
                <a:cxn ang="cd2">
                  <a:pos x="l" y="vc"/>
                </a:cxn>
                <a:cxn ang="cd4">
                  <a:pos x="hc" y="b"/>
                </a:cxn>
                <a:cxn ang="0">
                  <a:pos x="r" y="vc"/>
                </a:cxn>
              </a:cxnLst>
              <a:rect l="l" t="t" r="r" b="b"/>
              <a:pathLst>
                <a:path w="165" h="704">
                  <a:moveTo>
                    <a:pt x="165" y="698"/>
                  </a:moveTo>
                  <a:cubicBezTo>
                    <a:pt x="165" y="696"/>
                    <a:pt x="165" y="694"/>
                    <a:pt x="152" y="682"/>
                  </a:cubicBezTo>
                  <a:cubicBezTo>
                    <a:pt x="64" y="594"/>
                    <a:pt x="42" y="461"/>
                    <a:pt x="42" y="352"/>
                  </a:cubicBezTo>
                  <a:cubicBezTo>
                    <a:pt x="42" y="230"/>
                    <a:pt x="69" y="107"/>
                    <a:pt x="155" y="19"/>
                  </a:cubicBezTo>
                  <a:cubicBezTo>
                    <a:pt x="165" y="11"/>
                    <a:pt x="165" y="10"/>
                    <a:pt x="165" y="6"/>
                  </a:cubicBezTo>
                  <a:cubicBezTo>
                    <a:pt x="165" y="2"/>
                    <a:pt x="162" y="0"/>
                    <a:pt x="157" y="0"/>
                  </a:cubicBezTo>
                  <a:cubicBezTo>
                    <a:pt x="150" y="0"/>
                    <a:pt x="86" y="48"/>
                    <a:pt x="45" y="138"/>
                  </a:cubicBezTo>
                  <a:cubicBezTo>
                    <a:pt x="8" y="214"/>
                    <a:pt x="0" y="293"/>
                    <a:pt x="0" y="352"/>
                  </a:cubicBezTo>
                  <a:cubicBezTo>
                    <a:pt x="0" y="408"/>
                    <a:pt x="8" y="493"/>
                    <a:pt x="46" y="573"/>
                  </a:cubicBezTo>
                  <a:cubicBezTo>
                    <a:pt x="90" y="659"/>
                    <a:pt x="150" y="704"/>
                    <a:pt x="157" y="704"/>
                  </a:cubicBezTo>
                  <a:cubicBezTo>
                    <a:pt x="162" y="704"/>
                    <a:pt x="165" y="702"/>
                    <a:pt x="165" y="69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8" name="Freeform 107">
              <a:extLst>
                <a:ext uri="{FF2B5EF4-FFF2-40B4-BE49-F238E27FC236}">
                  <a16:creationId xmlns:a16="http://schemas.microsoft.com/office/drawing/2014/main" id="{A3D0ACF3-7177-314D-A3FA-6E38E9A78EF8}"/>
                </a:ext>
              </a:extLst>
            </p:cNvPr>
            <p:cNvSpPr/>
            <p:nvPr/>
          </p:nvSpPr>
          <p:spPr>
            <a:xfrm>
              <a:off x="9627119" y="6263280"/>
              <a:ext cx="93600" cy="114840"/>
            </a:xfrm>
            <a:custGeom>
              <a:avLst/>
              <a:gdLst/>
              <a:ahLst/>
              <a:cxnLst>
                <a:cxn ang="3cd4">
                  <a:pos x="hc" y="t"/>
                </a:cxn>
                <a:cxn ang="cd2">
                  <a:pos x="l" y="vc"/>
                </a:cxn>
                <a:cxn ang="cd4">
                  <a:pos x="hc" y="b"/>
                </a:cxn>
                <a:cxn ang="0">
                  <a:pos x="r" y="vc"/>
                </a:cxn>
              </a:cxnLst>
              <a:rect l="l" t="t" r="r" b="b"/>
              <a:pathLst>
                <a:path w="261" h="320">
                  <a:moveTo>
                    <a:pt x="240" y="48"/>
                  </a:moveTo>
                  <a:cubicBezTo>
                    <a:pt x="219" y="48"/>
                    <a:pt x="206" y="64"/>
                    <a:pt x="206" y="80"/>
                  </a:cubicBezTo>
                  <a:cubicBezTo>
                    <a:pt x="206" y="90"/>
                    <a:pt x="213" y="101"/>
                    <a:pt x="227" y="101"/>
                  </a:cubicBezTo>
                  <a:cubicBezTo>
                    <a:pt x="243" y="101"/>
                    <a:pt x="261" y="88"/>
                    <a:pt x="261" y="61"/>
                  </a:cubicBezTo>
                  <a:cubicBezTo>
                    <a:pt x="261" y="29"/>
                    <a:pt x="230" y="0"/>
                    <a:pt x="176" y="0"/>
                  </a:cubicBezTo>
                  <a:cubicBezTo>
                    <a:pt x="83" y="0"/>
                    <a:pt x="56" y="72"/>
                    <a:pt x="56" y="102"/>
                  </a:cubicBezTo>
                  <a:cubicBezTo>
                    <a:pt x="56" y="158"/>
                    <a:pt x="109" y="170"/>
                    <a:pt x="130" y="173"/>
                  </a:cubicBezTo>
                  <a:cubicBezTo>
                    <a:pt x="166" y="181"/>
                    <a:pt x="203" y="187"/>
                    <a:pt x="203" y="227"/>
                  </a:cubicBezTo>
                  <a:cubicBezTo>
                    <a:pt x="203" y="245"/>
                    <a:pt x="187" y="304"/>
                    <a:pt x="102" y="304"/>
                  </a:cubicBezTo>
                  <a:cubicBezTo>
                    <a:pt x="91" y="304"/>
                    <a:pt x="37" y="304"/>
                    <a:pt x="21" y="267"/>
                  </a:cubicBezTo>
                  <a:cubicBezTo>
                    <a:pt x="48" y="270"/>
                    <a:pt x="66" y="250"/>
                    <a:pt x="66" y="229"/>
                  </a:cubicBezTo>
                  <a:cubicBezTo>
                    <a:pt x="66" y="213"/>
                    <a:pt x="54" y="205"/>
                    <a:pt x="40" y="205"/>
                  </a:cubicBezTo>
                  <a:cubicBezTo>
                    <a:pt x="21" y="205"/>
                    <a:pt x="0" y="219"/>
                    <a:pt x="0" y="251"/>
                  </a:cubicBezTo>
                  <a:cubicBezTo>
                    <a:pt x="0" y="291"/>
                    <a:pt x="40" y="320"/>
                    <a:pt x="101" y="320"/>
                  </a:cubicBezTo>
                  <a:cubicBezTo>
                    <a:pt x="216" y="320"/>
                    <a:pt x="243" y="235"/>
                    <a:pt x="243" y="203"/>
                  </a:cubicBezTo>
                  <a:cubicBezTo>
                    <a:pt x="243" y="178"/>
                    <a:pt x="230" y="160"/>
                    <a:pt x="221" y="150"/>
                  </a:cubicBezTo>
                  <a:cubicBezTo>
                    <a:pt x="202" y="131"/>
                    <a:pt x="182" y="128"/>
                    <a:pt x="150" y="122"/>
                  </a:cubicBezTo>
                  <a:cubicBezTo>
                    <a:pt x="125" y="115"/>
                    <a:pt x="98" y="110"/>
                    <a:pt x="98" y="78"/>
                  </a:cubicBezTo>
                  <a:cubicBezTo>
                    <a:pt x="98" y="59"/>
                    <a:pt x="114" y="16"/>
                    <a:pt x="176" y="16"/>
                  </a:cubicBezTo>
                  <a:cubicBezTo>
                    <a:pt x="194" y="16"/>
                    <a:pt x="229" y="21"/>
                    <a:pt x="240" y="4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9" name="Freeform 108">
              <a:extLst>
                <a:ext uri="{FF2B5EF4-FFF2-40B4-BE49-F238E27FC236}">
                  <a16:creationId xmlns:a16="http://schemas.microsoft.com/office/drawing/2014/main" id="{0A09AFD0-1DB1-DB46-AFB5-183C7D1672CB}"/>
                </a:ext>
              </a:extLst>
            </p:cNvPr>
            <p:cNvSpPr/>
            <p:nvPr/>
          </p:nvSpPr>
          <p:spPr>
            <a:xfrm>
              <a:off x="9753840" y="6348240"/>
              <a:ext cx="29520" cy="75600"/>
            </a:xfrm>
            <a:custGeom>
              <a:avLst/>
              <a:gdLst/>
              <a:ahLst/>
              <a:cxnLst>
                <a:cxn ang="3cd4">
                  <a:pos x="hc" y="t"/>
                </a:cxn>
                <a:cxn ang="cd2">
                  <a:pos x="l" y="vc"/>
                </a:cxn>
                <a:cxn ang="cd4">
                  <a:pos x="hc" y="b"/>
                </a:cxn>
                <a:cxn ang="0">
                  <a:pos x="r" y="vc"/>
                </a:cxn>
              </a:cxnLst>
              <a:rect l="l" t="t" r="r" b="b"/>
              <a:pathLst>
                <a:path w="83" h="211">
                  <a:moveTo>
                    <a:pt x="83" y="74"/>
                  </a:moveTo>
                  <a:cubicBezTo>
                    <a:pt x="83" y="27"/>
                    <a:pt x="66" y="0"/>
                    <a:pt x="38" y="0"/>
                  </a:cubicBezTo>
                  <a:cubicBezTo>
                    <a:pt x="14" y="0"/>
                    <a:pt x="0" y="18"/>
                    <a:pt x="0" y="37"/>
                  </a:cubicBezTo>
                  <a:cubicBezTo>
                    <a:pt x="0" y="56"/>
                    <a:pt x="14" y="75"/>
                    <a:pt x="38" y="75"/>
                  </a:cubicBezTo>
                  <a:cubicBezTo>
                    <a:pt x="46" y="75"/>
                    <a:pt x="56" y="72"/>
                    <a:pt x="62" y="66"/>
                  </a:cubicBezTo>
                  <a:cubicBezTo>
                    <a:pt x="66" y="64"/>
                    <a:pt x="66" y="64"/>
                    <a:pt x="67" y="64"/>
                  </a:cubicBezTo>
                  <a:cubicBezTo>
                    <a:pt x="67" y="64"/>
                    <a:pt x="69" y="64"/>
                    <a:pt x="69" y="74"/>
                  </a:cubicBezTo>
                  <a:cubicBezTo>
                    <a:pt x="69" y="126"/>
                    <a:pt x="43" y="170"/>
                    <a:pt x="19" y="192"/>
                  </a:cubicBezTo>
                  <a:cubicBezTo>
                    <a:pt x="11" y="200"/>
                    <a:pt x="11" y="202"/>
                    <a:pt x="11" y="203"/>
                  </a:cubicBezTo>
                  <a:cubicBezTo>
                    <a:pt x="11" y="210"/>
                    <a:pt x="14" y="211"/>
                    <a:pt x="19" y="211"/>
                  </a:cubicBezTo>
                  <a:cubicBezTo>
                    <a:pt x="27" y="211"/>
                    <a:pt x="83" y="157"/>
                    <a:pt x="83" y="7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0" name="Freeform 109">
              <a:extLst>
                <a:ext uri="{FF2B5EF4-FFF2-40B4-BE49-F238E27FC236}">
                  <a16:creationId xmlns:a16="http://schemas.microsoft.com/office/drawing/2014/main" id="{8EECEDBA-800E-D044-A6DE-D3086FC66CD6}"/>
                </a:ext>
              </a:extLst>
            </p:cNvPr>
            <p:cNvSpPr/>
            <p:nvPr/>
          </p:nvSpPr>
          <p:spPr>
            <a:xfrm>
              <a:off x="9854640" y="6263280"/>
              <a:ext cx="115920" cy="114840"/>
            </a:xfrm>
            <a:custGeom>
              <a:avLst/>
              <a:gdLst/>
              <a:ahLst/>
              <a:cxnLst>
                <a:cxn ang="3cd4">
                  <a:pos x="hc" y="t"/>
                </a:cxn>
                <a:cxn ang="cd2">
                  <a:pos x="l" y="vc"/>
                </a:cxn>
                <a:cxn ang="cd4">
                  <a:pos x="hc" y="b"/>
                </a:cxn>
                <a:cxn ang="0">
                  <a:pos x="r" y="vc"/>
                </a:cxn>
              </a:cxnLst>
              <a:rect l="l" t="t" r="r" b="b"/>
              <a:pathLst>
                <a:path w="323" h="320">
                  <a:moveTo>
                    <a:pt x="235" y="45"/>
                  </a:moveTo>
                  <a:cubicBezTo>
                    <a:pt x="222" y="19"/>
                    <a:pt x="202" y="0"/>
                    <a:pt x="170" y="0"/>
                  </a:cubicBezTo>
                  <a:cubicBezTo>
                    <a:pt x="88" y="0"/>
                    <a:pt x="0" y="104"/>
                    <a:pt x="0" y="206"/>
                  </a:cubicBezTo>
                  <a:cubicBezTo>
                    <a:pt x="0" y="274"/>
                    <a:pt x="38" y="320"/>
                    <a:pt x="94" y="320"/>
                  </a:cubicBezTo>
                  <a:cubicBezTo>
                    <a:pt x="109" y="320"/>
                    <a:pt x="144" y="317"/>
                    <a:pt x="186" y="267"/>
                  </a:cubicBezTo>
                  <a:cubicBezTo>
                    <a:pt x="192" y="296"/>
                    <a:pt x="216" y="320"/>
                    <a:pt x="250" y="320"/>
                  </a:cubicBezTo>
                  <a:cubicBezTo>
                    <a:pt x="275" y="320"/>
                    <a:pt x="291" y="304"/>
                    <a:pt x="302" y="282"/>
                  </a:cubicBezTo>
                  <a:cubicBezTo>
                    <a:pt x="314" y="256"/>
                    <a:pt x="323" y="213"/>
                    <a:pt x="323" y="211"/>
                  </a:cubicBezTo>
                  <a:cubicBezTo>
                    <a:pt x="323" y="205"/>
                    <a:pt x="317" y="205"/>
                    <a:pt x="315" y="205"/>
                  </a:cubicBezTo>
                  <a:cubicBezTo>
                    <a:pt x="309" y="205"/>
                    <a:pt x="307" y="206"/>
                    <a:pt x="306" y="218"/>
                  </a:cubicBezTo>
                  <a:cubicBezTo>
                    <a:pt x="293" y="262"/>
                    <a:pt x="280" y="304"/>
                    <a:pt x="251" y="304"/>
                  </a:cubicBezTo>
                  <a:cubicBezTo>
                    <a:pt x="232" y="304"/>
                    <a:pt x="230" y="286"/>
                    <a:pt x="230" y="272"/>
                  </a:cubicBezTo>
                  <a:cubicBezTo>
                    <a:pt x="230" y="256"/>
                    <a:pt x="232" y="251"/>
                    <a:pt x="240" y="219"/>
                  </a:cubicBezTo>
                  <a:cubicBezTo>
                    <a:pt x="248" y="190"/>
                    <a:pt x="248" y="182"/>
                    <a:pt x="254" y="157"/>
                  </a:cubicBezTo>
                  <a:lnTo>
                    <a:pt x="280" y="58"/>
                  </a:lnTo>
                  <a:cubicBezTo>
                    <a:pt x="285" y="37"/>
                    <a:pt x="285" y="37"/>
                    <a:pt x="285" y="34"/>
                  </a:cubicBezTo>
                  <a:cubicBezTo>
                    <a:pt x="285" y="21"/>
                    <a:pt x="277" y="14"/>
                    <a:pt x="266" y="14"/>
                  </a:cubicBezTo>
                  <a:cubicBezTo>
                    <a:pt x="248" y="14"/>
                    <a:pt x="237" y="30"/>
                    <a:pt x="235" y="45"/>
                  </a:cubicBezTo>
                  <a:close/>
                  <a:moveTo>
                    <a:pt x="189" y="229"/>
                  </a:moveTo>
                  <a:cubicBezTo>
                    <a:pt x="186" y="242"/>
                    <a:pt x="186" y="242"/>
                    <a:pt x="176" y="254"/>
                  </a:cubicBezTo>
                  <a:cubicBezTo>
                    <a:pt x="144" y="293"/>
                    <a:pt x="115" y="304"/>
                    <a:pt x="96" y="304"/>
                  </a:cubicBezTo>
                  <a:cubicBezTo>
                    <a:pt x="61" y="304"/>
                    <a:pt x="50" y="266"/>
                    <a:pt x="50" y="238"/>
                  </a:cubicBezTo>
                  <a:cubicBezTo>
                    <a:pt x="50" y="203"/>
                    <a:pt x="72" y="115"/>
                    <a:pt x="90" y="83"/>
                  </a:cubicBezTo>
                  <a:cubicBezTo>
                    <a:pt x="110" y="42"/>
                    <a:pt x="142" y="16"/>
                    <a:pt x="171" y="16"/>
                  </a:cubicBezTo>
                  <a:cubicBezTo>
                    <a:pt x="218" y="16"/>
                    <a:pt x="227" y="74"/>
                    <a:pt x="227" y="78"/>
                  </a:cubicBezTo>
                  <a:cubicBezTo>
                    <a:pt x="227" y="82"/>
                    <a:pt x="226" y="86"/>
                    <a:pt x="224" y="9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1" name="Freeform 110">
              <a:extLst>
                <a:ext uri="{FF2B5EF4-FFF2-40B4-BE49-F238E27FC236}">
                  <a16:creationId xmlns:a16="http://schemas.microsoft.com/office/drawing/2014/main" id="{BB69FC9C-90FD-F94D-88ED-8DE412F35472}"/>
                </a:ext>
              </a:extLst>
            </p:cNvPr>
            <p:cNvSpPr/>
            <p:nvPr/>
          </p:nvSpPr>
          <p:spPr>
            <a:xfrm>
              <a:off x="9991800" y="6185519"/>
              <a:ext cx="59040" cy="253080"/>
            </a:xfrm>
            <a:custGeom>
              <a:avLst/>
              <a:gdLst/>
              <a:ahLst/>
              <a:cxnLst>
                <a:cxn ang="3cd4">
                  <a:pos x="hc" y="t"/>
                </a:cxn>
                <a:cxn ang="cd2">
                  <a:pos x="l" y="vc"/>
                </a:cxn>
                <a:cxn ang="cd4">
                  <a:pos x="hc" y="b"/>
                </a:cxn>
                <a:cxn ang="0">
                  <a:pos x="r" y="vc"/>
                </a:cxn>
              </a:cxnLst>
              <a:rect l="l" t="t" r="r" b="b"/>
              <a:pathLst>
                <a:path w="165" h="704">
                  <a:moveTo>
                    <a:pt x="165" y="352"/>
                  </a:moveTo>
                  <a:cubicBezTo>
                    <a:pt x="165" y="298"/>
                    <a:pt x="157" y="213"/>
                    <a:pt x="118" y="133"/>
                  </a:cubicBezTo>
                  <a:cubicBezTo>
                    <a:pt x="75" y="46"/>
                    <a:pt x="14" y="0"/>
                    <a:pt x="6" y="0"/>
                  </a:cubicBezTo>
                  <a:cubicBezTo>
                    <a:pt x="3" y="0"/>
                    <a:pt x="0" y="3"/>
                    <a:pt x="0" y="6"/>
                  </a:cubicBezTo>
                  <a:cubicBezTo>
                    <a:pt x="0" y="10"/>
                    <a:pt x="0" y="11"/>
                    <a:pt x="13" y="24"/>
                  </a:cubicBezTo>
                  <a:cubicBezTo>
                    <a:pt x="83" y="93"/>
                    <a:pt x="123" y="205"/>
                    <a:pt x="123" y="352"/>
                  </a:cubicBezTo>
                  <a:cubicBezTo>
                    <a:pt x="123" y="472"/>
                    <a:pt x="98" y="597"/>
                    <a:pt x="10" y="685"/>
                  </a:cubicBezTo>
                  <a:cubicBezTo>
                    <a:pt x="0" y="694"/>
                    <a:pt x="0" y="696"/>
                    <a:pt x="0" y="698"/>
                  </a:cubicBezTo>
                  <a:cubicBezTo>
                    <a:pt x="0" y="702"/>
                    <a:pt x="3" y="704"/>
                    <a:pt x="6" y="704"/>
                  </a:cubicBezTo>
                  <a:cubicBezTo>
                    <a:pt x="14" y="704"/>
                    <a:pt x="78" y="656"/>
                    <a:pt x="120" y="566"/>
                  </a:cubicBezTo>
                  <a:cubicBezTo>
                    <a:pt x="157" y="490"/>
                    <a:pt x="165" y="411"/>
                    <a:pt x="165" y="35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112" name="Group 111" descr="18§display§D \leftarrow  D \cup (s,a,s',r)§svg§600§FALSE" title="TexMaths">
            <a:extLst>
              <a:ext uri="{FF2B5EF4-FFF2-40B4-BE49-F238E27FC236}">
                <a16:creationId xmlns:a16="http://schemas.microsoft.com/office/drawing/2014/main" id="{504BA4B9-DA1C-9A44-958E-55965A22A6EE}"/>
              </a:ext>
            </a:extLst>
          </p:cNvPr>
          <p:cNvGrpSpPr/>
          <p:nvPr/>
        </p:nvGrpSpPr>
        <p:grpSpPr>
          <a:xfrm>
            <a:off x="1437840" y="3622338"/>
            <a:ext cx="2473560" cy="300240"/>
            <a:chOff x="1437840" y="3390840"/>
            <a:chExt cx="2473560" cy="300240"/>
          </a:xfrm>
        </p:grpSpPr>
        <p:sp>
          <p:nvSpPr>
            <p:cNvPr id="113" name="Freeform 112">
              <a:extLst>
                <a:ext uri="{FF2B5EF4-FFF2-40B4-BE49-F238E27FC236}">
                  <a16:creationId xmlns:a16="http://schemas.microsoft.com/office/drawing/2014/main" id="{6C58AF6C-0D3B-5142-BE45-5C187F383E37}"/>
                </a:ext>
              </a:extLst>
            </p:cNvPr>
            <p:cNvSpPr/>
            <p:nvPr/>
          </p:nvSpPr>
          <p:spPr>
            <a:xfrm>
              <a:off x="1437840" y="3392280"/>
              <a:ext cx="2473560" cy="298800"/>
            </a:xfrm>
            <a:custGeom>
              <a:avLst/>
              <a:gdLst/>
              <a:ahLst/>
              <a:cxnLst>
                <a:cxn ang="3cd4">
                  <a:pos x="hc" y="t"/>
                </a:cxn>
                <a:cxn ang="cd2">
                  <a:pos x="l" y="vc"/>
                </a:cxn>
                <a:cxn ang="cd4">
                  <a:pos x="hc" y="b"/>
                </a:cxn>
                <a:cxn ang="0">
                  <a:pos x="r" y="vc"/>
                </a:cxn>
              </a:cxnLst>
              <a:rect l="l" t="t" r="r" b="b"/>
              <a:pathLst>
                <a:path w="6872" h="831">
                  <a:moveTo>
                    <a:pt x="3436" y="831"/>
                  </a:moveTo>
                  <a:lnTo>
                    <a:pt x="0" y="831"/>
                  </a:lnTo>
                  <a:lnTo>
                    <a:pt x="0" y="0"/>
                  </a:lnTo>
                  <a:lnTo>
                    <a:pt x="6872" y="0"/>
                  </a:lnTo>
                  <a:lnTo>
                    <a:pt x="6872" y="831"/>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4" name="Freeform 113">
              <a:extLst>
                <a:ext uri="{FF2B5EF4-FFF2-40B4-BE49-F238E27FC236}">
                  <a16:creationId xmlns:a16="http://schemas.microsoft.com/office/drawing/2014/main" id="{E45DC4D8-AF34-F94D-915C-1AFA85C97D82}"/>
                </a:ext>
              </a:extLst>
            </p:cNvPr>
            <p:cNvSpPr/>
            <p:nvPr/>
          </p:nvSpPr>
          <p:spPr>
            <a:xfrm>
              <a:off x="1449360" y="3425760"/>
              <a:ext cx="218160" cy="194760"/>
            </a:xfrm>
            <a:custGeom>
              <a:avLst/>
              <a:gdLst/>
              <a:ahLst/>
              <a:cxnLst>
                <a:cxn ang="3cd4">
                  <a:pos x="hc" y="t"/>
                </a:cxn>
                <a:cxn ang="cd2">
                  <a:pos x="l" y="vc"/>
                </a:cxn>
                <a:cxn ang="cd4">
                  <a:pos x="hc" y="b"/>
                </a:cxn>
                <a:cxn ang="0">
                  <a:pos x="r" y="vc"/>
                </a:cxn>
              </a:cxnLst>
              <a:rect l="l" t="t" r="r" b="b"/>
              <a:pathLst>
                <a:path w="607" h="542">
                  <a:moveTo>
                    <a:pt x="94" y="480"/>
                  </a:moveTo>
                  <a:cubicBezTo>
                    <a:pt x="86" y="511"/>
                    <a:pt x="85" y="516"/>
                    <a:pt x="22" y="516"/>
                  </a:cubicBezTo>
                  <a:cubicBezTo>
                    <a:pt x="9" y="516"/>
                    <a:pt x="0" y="516"/>
                    <a:pt x="0" y="533"/>
                  </a:cubicBezTo>
                  <a:cubicBezTo>
                    <a:pt x="0" y="542"/>
                    <a:pt x="7" y="542"/>
                    <a:pt x="22" y="542"/>
                  </a:cubicBezTo>
                  <a:lnTo>
                    <a:pt x="284" y="542"/>
                  </a:lnTo>
                  <a:cubicBezTo>
                    <a:pt x="450" y="542"/>
                    <a:pt x="607" y="374"/>
                    <a:pt x="607" y="202"/>
                  </a:cubicBezTo>
                  <a:cubicBezTo>
                    <a:pt x="607" y="88"/>
                    <a:pt x="538" y="0"/>
                    <a:pt x="419" y="0"/>
                  </a:cubicBezTo>
                  <a:lnTo>
                    <a:pt x="153" y="0"/>
                  </a:lnTo>
                  <a:cubicBezTo>
                    <a:pt x="139" y="0"/>
                    <a:pt x="130" y="0"/>
                    <a:pt x="130" y="14"/>
                  </a:cubicBezTo>
                  <a:cubicBezTo>
                    <a:pt x="130" y="25"/>
                    <a:pt x="137" y="25"/>
                    <a:pt x="153" y="25"/>
                  </a:cubicBezTo>
                  <a:cubicBezTo>
                    <a:pt x="162" y="25"/>
                    <a:pt x="176" y="25"/>
                    <a:pt x="187" y="27"/>
                  </a:cubicBezTo>
                  <a:cubicBezTo>
                    <a:pt x="200" y="27"/>
                    <a:pt x="203" y="31"/>
                    <a:pt x="203" y="40"/>
                  </a:cubicBezTo>
                  <a:cubicBezTo>
                    <a:pt x="203" y="41"/>
                    <a:pt x="203" y="45"/>
                    <a:pt x="200" y="54"/>
                  </a:cubicBezTo>
                  <a:close/>
                  <a:moveTo>
                    <a:pt x="266" y="54"/>
                  </a:moveTo>
                  <a:cubicBezTo>
                    <a:pt x="274" y="27"/>
                    <a:pt x="274" y="25"/>
                    <a:pt x="308" y="25"/>
                  </a:cubicBezTo>
                  <a:lnTo>
                    <a:pt x="394" y="25"/>
                  </a:lnTo>
                  <a:cubicBezTo>
                    <a:pt x="472" y="25"/>
                    <a:pt x="536" y="67"/>
                    <a:pt x="536" y="171"/>
                  </a:cubicBezTo>
                  <a:cubicBezTo>
                    <a:pt x="536" y="211"/>
                    <a:pt x="520" y="340"/>
                    <a:pt x="454" y="428"/>
                  </a:cubicBezTo>
                  <a:cubicBezTo>
                    <a:pt x="430" y="457"/>
                    <a:pt x="367" y="516"/>
                    <a:pt x="270" y="516"/>
                  </a:cubicBezTo>
                  <a:lnTo>
                    <a:pt x="180" y="516"/>
                  </a:lnTo>
                  <a:cubicBezTo>
                    <a:pt x="169" y="516"/>
                    <a:pt x="167" y="516"/>
                    <a:pt x="164" y="516"/>
                  </a:cubicBezTo>
                  <a:cubicBezTo>
                    <a:pt x="155" y="516"/>
                    <a:pt x="153" y="515"/>
                    <a:pt x="153" y="509"/>
                  </a:cubicBezTo>
                  <a:cubicBezTo>
                    <a:pt x="153" y="506"/>
                    <a:pt x="153" y="504"/>
                    <a:pt x="157" y="48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5" name="Freeform 114">
              <a:extLst>
                <a:ext uri="{FF2B5EF4-FFF2-40B4-BE49-F238E27FC236}">
                  <a16:creationId xmlns:a16="http://schemas.microsoft.com/office/drawing/2014/main" id="{1082C404-6B95-A54B-A964-2FC6A6049B92}"/>
                </a:ext>
              </a:extLst>
            </p:cNvPr>
            <p:cNvSpPr/>
            <p:nvPr/>
          </p:nvSpPr>
          <p:spPr>
            <a:xfrm>
              <a:off x="1775520" y="3474360"/>
              <a:ext cx="253080" cy="148680"/>
            </a:xfrm>
            <a:custGeom>
              <a:avLst/>
              <a:gdLst/>
              <a:ahLst/>
              <a:cxnLst>
                <a:cxn ang="3cd4">
                  <a:pos x="hc" y="t"/>
                </a:cxn>
                <a:cxn ang="cd2">
                  <a:pos x="l" y="vc"/>
                </a:cxn>
                <a:cxn ang="cd4">
                  <a:pos x="hc" y="b"/>
                </a:cxn>
                <a:cxn ang="0">
                  <a:pos x="r" y="vc"/>
                </a:cxn>
              </a:cxnLst>
              <a:rect l="l" t="t" r="r" b="b"/>
              <a:pathLst>
                <a:path w="704" h="414">
                  <a:moveTo>
                    <a:pt x="675" y="223"/>
                  </a:moveTo>
                  <a:cubicBezTo>
                    <a:pt x="689" y="223"/>
                    <a:pt x="704" y="223"/>
                    <a:pt x="704" y="207"/>
                  </a:cubicBezTo>
                  <a:cubicBezTo>
                    <a:pt x="704" y="191"/>
                    <a:pt x="689" y="191"/>
                    <a:pt x="675" y="191"/>
                  </a:cubicBezTo>
                  <a:lnTo>
                    <a:pt x="86" y="191"/>
                  </a:lnTo>
                  <a:cubicBezTo>
                    <a:pt x="130" y="158"/>
                    <a:pt x="151" y="126"/>
                    <a:pt x="158" y="115"/>
                  </a:cubicBezTo>
                  <a:cubicBezTo>
                    <a:pt x="193" y="61"/>
                    <a:pt x="200" y="11"/>
                    <a:pt x="200" y="9"/>
                  </a:cubicBezTo>
                  <a:cubicBezTo>
                    <a:pt x="200" y="0"/>
                    <a:pt x="191" y="0"/>
                    <a:pt x="184" y="0"/>
                  </a:cubicBezTo>
                  <a:cubicBezTo>
                    <a:pt x="171" y="0"/>
                    <a:pt x="169" y="2"/>
                    <a:pt x="166" y="16"/>
                  </a:cubicBezTo>
                  <a:cubicBezTo>
                    <a:pt x="148" y="94"/>
                    <a:pt x="101" y="160"/>
                    <a:pt x="13" y="196"/>
                  </a:cubicBezTo>
                  <a:cubicBezTo>
                    <a:pt x="4" y="200"/>
                    <a:pt x="0" y="202"/>
                    <a:pt x="0" y="207"/>
                  </a:cubicBezTo>
                  <a:cubicBezTo>
                    <a:pt x="0" y="212"/>
                    <a:pt x="4" y="214"/>
                    <a:pt x="13" y="218"/>
                  </a:cubicBezTo>
                  <a:cubicBezTo>
                    <a:pt x="94" y="252"/>
                    <a:pt x="148" y="313"/>
                    <a:pt x="167" y="403"/>
                  </a:cubicBezTo>
                  <a:cubicBezTo>
                    <a:pt x="169" y="412"/>
                    <a:pt x="171" y="414"/>
                    <a:pt x="184" y="414"/>
                  </a:cubicBezTo>
                  <a:cubicBezTo>
                    <a:pt x="191" y="414"/>
                    <a:pt x="200" y="414"/>
                    <a:pt x="200" y="405"/>
                  </a:cubicBezTo>
                  <a:cubicBezTo>
                    <a:pt x="200" y="403"/>
                    <a:pt x="193" y="353"/>
                    <a:pt x="160" y="301"/>
                  </a:cubicBezTo>
                  <a:cubicBezTo>
                    <a:pt x="144" y="277"/>
                    <a:pt x="121" y="248"/>
                    <a:pt x="86" y="2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6" name="Freeform 115">
              <a:extLst>
                <a:ext uri="{FF2B5EF4-FFF2-40B4-BE49-F238E27FC236}">
                  <a16:creationId xmlns:a16="http://schemas.microsoft.com/office/drawing/2014/main" id="{943A6940-7E9F-F34E-B8E3-B69E9ADDFBC5}"/>
                </a:ext>
              </a:extLst>
            </p:cNvPr>
            <p:cNvSpPr/>
            <p:nvPr/>
          </p:nvSpPr>
          <p:spPr>
            <a:xfrm>
              <a:off x="2133720" y="3425760"/>
              <a:ext cx="218160" cy="194760"/>
            </a:xfrm>
            <a:custGeom>
              <a:avLst/>
              <a:gdLst/>
              <a:ahLst/>
              <a:cxnLst>
                <a:cxn ang="3cd4">
                  <a:pos x="hc" y="t"/>
                </a:cxn>
                <a:cxn ang="cd2">
                  <a:pos x="l" y="vc"/>
                </a:cxn>
                <a:cxn ang="cd4">
                  <a:pos x="hc" y="b"/>
                </a:cxn>
                <a:cxn ang="0">
                  <a:pos x="r" y="vc"/>
                </a:cxn>
              </a:cxnLst>
              <a:rect l="l" t="t" r="r" b="b"/>
              <a:pathLst>
                <a:path w="607" h="542">
                  <a:moveTo>
                    <a:pt x="94" y="480"/>
                  </a:moveTo>
                  <a:cubicBezTo>
                    <a:pt x="86" y="511"/>
                    <a:pt x="85" y="516"/>
                    <a:pt x="22" y="516"/>
                  </a:cubicBezTo>
                  <a:cubicBezTo>
                    <a:pt x="9" y="516"/>
                    <a:pt x="0" y="516"/>
                    <a:pt x="0" y="533"/>
                  </a:cubicBezTo>
                  <a:cubicBezTo>
                    <a:pt x="0" y="542"/>
                    <a:pt x="7" y="542"/>
                    <a:pt x="22" y="542"/>
                  </a:cubicBezTo>
                  <a:lnTo>
                    <a:pt x="284" y="542"/>
                  </a:lnTo>
                  <a:cubicBezTo>
                    <a:pt x="450" y="542"/>
                    <a:pt x="607" y="374"/>
                    <a:pt x="607" y="202"/>
                  </a:cubicBezTo>
                  <a:cubicBezTo>
                    <a:pt x="607" y="88"/>
                    <a:pt x="538" y="0"/>
                    <a:pt x="419" y="0"/>
                  </a:cubicBezTo>
                  <a:lnTo>
                    <a:pt x="153" y="0"/>
                  </a:lnTo>
                  <a:cubicBezTo>
                    <a:pt x="139" y="0"/>
                    <a:pt x="130" y="0"/>
                    <a:pt x="130" y="14"/>
                  </a:cubicBezTo>
                  <a:cubicBezTo>
                    <a:pt x="130" y="25"/>
                    <a:pt x="137" y="25"/>
                    <a:pt x="153" y="25"/>
                  </a:cubicBezTo>
                  <a:cubicBezTo>
                    <a:pt x="162" y="25"/>
                    <a:pt x="176" y="25"/>
                    <a:pt x="187" y="27"/>
                  </a:cubicBezTo>
                  <a:cubicBezTo>
                    <a:pt x="200" y="27"/>
                    <a:pt x="203" y="31"/>
                    <a:pt x="203" y="40"/>
                  </a:cubicBezTo>
                  <a:cubicBezTo>
                    <a:pt x="203" y="41"/>
                    <a:pt x="203" y="45"/>
                    <a:pt x="200" y="54"/>
                  </a:cubicBezTo>
                  <a:close/>
                  <a:moveTo>
                    <a:pt x="266" y="54"/>
                  </a:moveTo>
                  <a:cubicBezTo>
                    <a:pt x="274" y="27"/>
                    <a:pt x="274" y="25"/>
                    <a:pt x="308" y="25"/>
                  </a:cubicBezTo>
                  <a:lnTo>
                    <a:pt x="394" y="25"/>
                  </a:lnTo>
                  <a:cubicBezTo>
                    <a:pt x="472" y="25"/>
                    <a:pt x="536" y="67"/>
                    <a:pt x="536" y="171"/>
                  </a:cubicBezTo>
                  <a:cubicBezTo>
                    <a:pt x="536" y="211"/>
                    <a:pt x="522" y="340"/>
                    <a:pt x="454" y="428"/>
                  </a:cubicBezTo>
                  <a:cubicBezTo>
                    <a:pt x="430" y="457"/>
                    <a:pt x="367" y="516"/>
                    <a:pt x="270" y="516"/>
                  </a:cubicBezTo>
                  <a:lnTo>
                    <a:pt x="180" y="516"/>
                  </a:lnTo>
                  <a:cubicBezTo>
                    <a:pt x="169" y="516"/>
                    <a:pt x="167" y="516"/>
                    <a:pt x="164" y="516"/>
                  </a:cubicBezTo>
                  <a:cubicBezTo>
                    <a:pt x="155" y="516"/>
                    <a:pt x="153" y="515"/>
                    <a:pt x="153" y="509"/>
                  </a:cubicBezTo>
                  <a:cubicBezTo>
                    <a:pt x="153" y="506"/>
                    <a:pt x="153" y="504"/>
                    <a:pt x="157" y="48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7" name="Freeform 116">
              <a:extLst>
                <a:ext uri="{FF2B5EF4-FFF2-40B4-BE49-F238E27FC236}">
                  <a16:creationId xmlns:a16="http://schemas.microsoft.com/office/drawing/2014/main" id="{D080B49A-818B-6647-9BCF-5638E5C5800C}"/>
                </a:ext>
              </a:extLst>
            </p:cNvPr>
            <p:cNvSpPr/>
            <p:nvPr/>
          </p:nvSpPr>
          <p:spPr>
            <a:xfrm>
              <a:off x="2444040" y="3449880"/>
              <a:ext cx="158400" cy="176400"/>
            </a:xfrm>
            <a:custGeom>
              <a:avLst/>
              <a:gdLst/>
              <a:ahLst/>
              <a:cxnLst>
                <a:cxn ang="3cd4">
                  <a:pos x="hc" y="t"/>
                </a:cxn>
                <a:cxn ang="cd2">
                  <a:pos x="l" y="vc"/>
                </a:cxn>
                <a:cxn ang="cd4">
                  <a:pos x="hc" y="b"/>
                </a:cxn>
                <a:cxn ang="0">
                  <a:pos x="r" y="vc"/>
                </a:cxn>
              </a:cxnLst>
              <a:rect l="l" t="t" r="r" b="b"/>
              <a:pathLst>
                <a:path w="441" h="491">
                  <a:moveTo>
                    <a:pt x="441" y="29"/>
                  </a:moveTo>
                  <a:cubicBezTo>
                    <a:pt x="441" y="14"/>
                    <a:pt x="441" y="0"/>
                    <a:pt x="425" y="0"/>
                  </a:cubicBezTo>
                  <a:cubicBezTo>
                    <a:pt x="410" y="0"/>
                    <a:pt x="410" y="14"/>
                    <a:pt x="410" y="29"/>
                  </a:cubicBezTo>
                  <a:lnTo>
                    <a:pt x="410" y="315"/>
                  </a:lnTo>
                  <a:cubicBezTo>
                    <a:pt x="410" y="435"/>
                    <a:pt x="281" y="461"/>
                    <a:pt x="221" y="461"/>
                  </a:cubicBezTo>
                  <a:cubicBezTo>
                    <a:pt x="185" y="461"/>
                    <a:pt x="135" y="453"/>
                    <a:pt x="94" y="426"/>
                  </a:cubicBezTo>
                  <a:cubicBezTo>
                    <a:pt x="32" y="387"/>
                    <a:pt x="32" y="337"/>
                    <a:pt x="32" y="315"/>
                  </a:cubicBezTo>
                  <a:lnTo>
                    <a:pt x="32" y="29"/>
                  </a:lnTo>
                  <a:cubicBezTo>
                    <a:pt x="32" y="14"/>
                    <a:pt x="32" y="0"/>
                    <a:pt x="16" y="0"/>
                  </a:cubicBezTo>
                  <a:cubicBezTo>
                    <a:pt x="0" y="0"/>
                    <a:pt x="0" y="14"/>
                    <a:pt x="0" y="29"/>
                  </a:cubicBezTo>
                  <a:lnTo>
                    <a:pt x="0" y="319"/>
                  </a:lnTo>
                  <a:cubicBezTo>
                    <a:pt x="0" y="439"/>
                    <a:pt x="121" y="491"/>
                    <a:pt x="221" y="491"/>
                  </a:cubicBezTo>
                  <a:cubicBezTo>
                    <a:pt x="324" y="491"/>
                    <a:pt x="441" y="437"/>
                    <a:pt x="441" y="32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8" name="Freeform 117">
              <a:extLst>
                <a:ext uri="{FF2B5EF4-FFF2-40B4-BE49-F238E27FC236}">
                  <a16:creationId xmlns:a16="http://schemas.microsoft.com/office/drawing/2014/main" id="{A0E53914-93E6-F34B-B469-1766295B274E}"/>
                </a:ext>
              </a:extLst>
            </p:cNvPr>
            <p:cNvSpPr/>
            <p:nvPr/>
          </p:nvSpPr>
          <p:spPr>
            <a:xfrm>
              <a:off x="2708639" y="3406320"/>
              <a:ext cx="66240" cy="284760"/>
            </a:xfrm>
            <a:custGeom>
              <a:avLst/>
              <a:gdLst/>
              <a:ahLst/>
              <a:cxnLst>
                <a:cxn ang="3cd4">
                  <a:pos x="hc" y="t"/>
                </a:cxn>
                <a:cxn ang="cd2">
                  <a:pos x="l" y="vc"/>
                </a:cxn>
                <a:cxn ang="cd4">
                  <a:pos x="hc" y="b"/>
                </a:cxn>
                <a:cxn ang="0">
                  <a:pos x="r" y="vc"/>
                </a:cxn>
              </a:cxnLst>
              <a:rect l="l" t="t" r="r" b="b"/>
              <a:pathLst>
                <a:path w="185" h="792">
                  <a:moveTo>
                    <a:pt x="185" y="785"/>
                  </a:moveTo>
                  <a:cubicBezTo>
                    <a:pt x="185" y="783"/>
                    <a:pt x="185" y="781"/>
                    <a:pt x="171" y="767"/>
                  </a:cubicBezTo>
                  <a:cubicBezTo>
                    <a:pt x="72" y="668"/>
                    <a:pt x="47" y="518"/>
                    <a:pt x="47" y="396"/>
                  </a:cubicBezTo>
                  <a:cubicBezTo>
                    <a:pt x="47" y="259"/>
                    <a:pt x="77" y="121"/>
                    <a:pt x="175" y="22"/>
                  </a:cubicBezTo>
                  <a:cubicBezTo>
                    <a:pt x="185" y="13"/>
                    <a:pt x="185" y="11"/>
                    <a:pt x="185" y="7"/>
                  </a:cubicBezTo>
                  <a:cubicBezTo>
                    <a:pt x="185" y="2"/>
                    <a:pt x="182" y="0"/>
                    <a:pt x="176" y="0"/>
                  </a:cubicBezTo>
                  <a:cubicBezTo>
                    <a:pt x="169" y="0"/>
                    <a:pt x="97" y="54"/>
                    <a:pt x="50" y="155"/>
                  </a:cubicBezTo>
                  <a:cubicBezTo>
                    <a:pt x="9" y="241"/>
                    <a:pt x="0" y="329"/>
                    <a:pt x="0" y="396"/>
                  </a:cubicBezTo>
                  <a:cubicBezTo>
                    <a:pt x="0" y="459"/>
                    <a:pt x="9" y="554"/>
                    <a:pt x="52" y="644"/>
                  </a:cubicBezTo>
                  <a:cubicBezTo>
                    <a:pt x="101" y="741"/>
                    <a:pt x="169" y="792"/>
                    <a:pt x="176" y="792"/>
                  </a:cubicBezTo>
                  <a:cubicBezTo>
                    <a:pt x="182" y="792"/>
                    <a:pt x="185" y="790"/>
                    <a:pt x="185" y="78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9" name="Freeform 118">
              <a:extLst>
                <a:ext uri="{FF2B5EF4-FFF2-40B4-BE49-F238E27FC236}">
                  <a16:creationId xmlns:a16="http://schemas.microsoft.com/office/drawing/2014/main" id="{DDBD876F-8E7D-AA45-B117-CD2A0CB09501}"/>
                </a:ext>
              </a:extLst>
            </p:cNvPr>
            <p:cNvSpPr/>
            <p:nvPr/>
          </p:nvSpPr>
          <p:spPr>
            <a:xfrm>
              <a:off x="2805840" y="349380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8"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4" y="342"/>
                    <a:pt x="41" y="342"/>
                    <a:pt x="23" y="301"/>
                  </a:cubicBezTo>
                  <a:cubicBezTo>
                    <a:pt x="54" y="304"/>
                    <a:pt x="74" y="281"/>
                    <a:pt x="74" y="257"/>
                  </a:cubicBezTo>
                  <a:cubicBezTo>
                    <a:pt x="74" y="239"/>
                    <a:pt x="61" y="230"/>
                    <a:pt x="45" y="230"/>
                  </a:cubicBezTo>
                  <a:cubicBezTo>
                    <a:pt x="23" y="230"/>
                    <a:pt x="0" y="247"/>
                    <a:pt x="0" y="283"/>
                  </a:cubicBezTo>
                  <a:cubicBezTo>
                    <a:pt x="0" y="328"/>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0" name="Freeform 119">
              <a:extLst>
                <a:ext uri="{FF2B5EF4-FFF2-40B4-BE49-F238E27FC236}">
                  <a16:creationId xmlns:a16="http://schemas.microsoft.com/office/drawing/2014/main" id="{F4336ED0-C23F-A14A-9D75-82099DD79BC2}"/>
                </a:ext>
              </a:extLst>
            </p:cNvPr>
            <p:cNvSpPr/>
            <p:nvPr/>
          </p:nvSpPr>
          <p:spPr>
            <a:xfrm>
              <a:off x="2948400" y="3589560"/>
              <a:ext cx="33480" cy="85320"/>
            </a:xfrm>
            <a:custGeom>
              <a:avLst/>
              <a:gdLst/>
              <a:ahLst/>
              <a:cxnLst>
                <a:cxn ang="3cd4">
                  <a:pos x="hc" y="t"/>
                </a:cxn>
                <a:cxn ang="cd2">
                  <a:pos x="l" y="vc"/>
                </a:cxn>
                <a:cxn ang="cd4">
                  <a:pos x="hc" y="b"/>
                </a:cxn>
                <a:cxn ang="0">
                  <a:pos x="r" y="vc"/>
                </a:cxn>
              </a:cxnLst>
              <a:rect l="l" t="t" r="r" b="b"/>
              <a:pathLst>
                <a:path w="94" h="238">
                  <a:moveTo>
                    <a:pt x="94" y="83"/>
                  </a:moveTo>
                  <a:cubicBezTo>
                    <a:pt x="94" y="31"/>
                    <a:pt x="74" y="0"/>
                    <a:pt x="43" y="0"/>
                  </a:cubicBezTo>
                  <a:cubicBezTo>
                    <a:pt x="16" y="0"/>
                    <a:pt x="0" y="20"/>
                    <a:pt x="0" y="41"/>
                  </a:cubicBezTo>
                  <a:cubicBezTo>
                    <a:pt x="0" y="63"/>
                    <a:pt x="16" y="85"/>
                    <a:pt x="43" y="85"/>
                  </a:cubicBezTo>
                  <a:cubicBezTo>
                    <a:pt x="52" y="85"/>
                    <a:pt x="63" y="81"/>
                    <a:pt x="70" y="74"/>
                  </a:cubicBezTo>
                  <a:cubicBezTo>
                    <a:pt x="74" y="72"/>
                    <a:pt x="74" y="72"/>
                    <a:pt x="76" y="72"/>
                  </a:cubicBezTo>
                  <a:cubicBezTo>
                    <a:pt x="76" y="72"/>
                    <a:pt x="77" y="72"/>
                    <a:pt x="77" y="83"/>
                  </a:cubicBezTo>
                  <a:cubicBezTo>
                    <a:pt x="77" y="142"/>
                    <a:pt x="49" y="191"/>
                    <a:pt x="22" y="216"/>
                  </a:cubicBezTo>
                  <a:cubicBezTo>
                    <a:pt x="13" y="225"/>
                    <a:pt x="13" y="227"/>
                    <a:pt x="13" y="229"/>
                  </a:cubicBezTo>
                  <a:cubicBezTo>
                    <a:pt x="13" y="236"/>
                    <a:pt x="16" y="238"/>
                    <a:pt x="22" y="238"/>
                  </a:cubicBezTo>
                  <a:cubicBezTo>
                    <a:pt x="31" y="238"/>
                    <a:pt x="94" y="176"/>
                    <a:pt x="94" y="8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1" name="Freeform 120">
              <a:extLst>
                <a:ext uri="{FF2B5EF4-FFF2-40B4-BE49-F238E27FC236}">
                  <a16:creationId xmlns:a16="http://schemas.microsoft.com/office/drawing/2014/main" id="{19A7F26F-9B7F-F146-905B-071D334F5D28}"/>
                </a:ext>
              </a:extLst>
            </p:cNvPr>
            <p:cNvSpPr/>
            <p:nvPr/>
          </p:nvSpPr>
          <p:spPr>
            <a:xfrm>
              <a:off x="3061800" y="3493800"/>
              <a:ext cx="130680" cy="129240"/>
            </a:xfrm>
            <a:custGeom>
              <a:avLst/>
              <a:gdLst/>
              <a:ahLst/>
              <a:cxnLst>
                <a:cxn ang="3cd4">
                  <a:pos x="hc" y="t"/>
                </a:cxn>
                <a:cxn ang="cd2">
                  <a:pos x="l" y="vc"/>
                </a:cxn>
                <a:cxn ang="cd4">
                  <a:pos x="hc" y="b"/>
                </a:cxn>
                <a:cxn ang="0">
                  <a:pos x="r" y="vc"/>
                </a:cxn>
              </a:cxnLst>
              <a:rect l="l" t="t" r="r" b="b"/>
              <a:pathLst>
                <a:path w="364" h="360">
                  <a:moveTo>
                    <a:pt x="265" y="50"/>
                  </a:moveTo>
                  <a:cubicBezTo>
                    <a:pt x="250" y="22"/>
                    <a:pt x="227" y="0"/>
                    <a:pt x="191" y="0"/>
                  </a:cubicBezTo>
                  <a:cubicBezTo>
                    <a:pt x="99" y="0"/>
                    <a:pt x="0" y="117"/>
                    <a:pt x="0" y="232"/>
                  </a:cubicBezTo>
                  <a:cubicBezTo>
                    <a:pt x="0" y="308"/>
                    <a:pt x="43" y="360"/>
                    <a:pt x="106" y="360"/>
                  </a:cubicBezTo>
                  <a:cubicBezTo>
                    <a:pt x="122" y="360"/>
                    <a:pt x="162" y="356"/>
                    <a:pt x="209" y="301"/>
                  </a:cubicBezTo>
                  <a:cubicBezTo>
                    <a:pt x="216" y="333"/>
                    <a:pt x="243" y="360"/>
                    <a:pt x="281" y="360"/>
                  </a:cubicBezTo>
                  <a:cubicBezTo>
                    <a:pt x="310" y="360"/>
                    <a:pt x="328" y="342"/>
                    <a:pt x="340" y="317"/>
                  </a:cubicBezTo>
                  <a:cubicBezTo>
                    <a:pt x="353" y="288"/>
                    <a:pt x="364" y="239"/>
                    <a:pt x="364" y="238"/>
                  </a:cubicBezTo>
                  <a:cubicBezTo>
                    <a:pt x="364" y="230"/>
                    <a:pt x="356" y="230"/>
                    <a:pt x="355" y="230"/>
                  </a:cubicBezTo>
                  <a:cubicBezTo>
                    <a:pt x="347" y="230"/>
                    <a:pt x="346" y="232"/>
                    <a:pt x="344" y="245"/>
                  </a:cubicBezTo>
                  <a:cubicBezTo>
                    <a:pt x="329" y="295"/>
                    <a:pt x="315" y="342"/>
                    <a:pt x="283" y="342"/>
                  </a:cubicBezTo>
                  <a:cubicBezTo>
                    <a:pt x="261" y="342"/>
                    <a:pt x="259" y="322"/>
                    <a:pt x="259" y="306"/>
                  </a:cubicBezTo>
                  <a:cubicBezTo>
                    <a:pt x="259" y="288"/>
                    <a:pt x="261" y="283"/>
                    <a:pt x="270" y="247"/>
                  </a:cubicBezTo>
                  <a:cubicBezTo>
                    <a:pt x="279" y="214"/>
                    <a:pt x="279" y="205"/>
                    <a:pt x="286" y="176"/>
                  </a:cubicBezTo>
                  <a:lnTo>
                    <a:pt x="315" y="65"/>
                  </a:lnTo>
                  <a:cubicBezTo>
                    <a:pt x="320" y="41"/>
                    <a:pt x="320" y="41"/>
                    <a:pt x="320" y="38"/>
                  </a:cubicBezTo>
                  <a:cubicBezTo>
                    <a:pt x="320" y="23"/>
                    <a:pt x="311" y="16"/>
                    <a:pt x="299" y="16"/>
                  </a:cubicBezTo>
                  <a:cubicBezTo>
                    <a:pt x="279" y="16"/>
                    <a:pt x="266" y="34"/>
                    <a:pt x="265" y="50"/>
                  </a:cubicBezTo>
                  <a:close/>
                  <a:moveTo>
                    <a:pt x="212" y="257"/>
                  </a:moveTo>
                  <a:cubicBezTo>
                    <a:pt x="209" y="272"/>
                    <a:pt x="209" y="272"/>
                    <a:pt x="198" y="286"/>
                  </a:cubicBezTo>
                  <a:cubicBezTo>
                    <a:pt x="162" y="329"/>
                    <a:pt x="130" y="342"/>
                    <a:pt x="108" y="342"/>
                  </a:cubicBezTo>
                  <a:cubicBezTo>
                    <a:pt x="68" y="342"/>
                    <a:pt x="56" y="299"/>
                    <a:pt x="56" y="268"/>
                  </a:cubicBezTo>
                  <a:cubicBezTo>
                    <a:pt x="56" y="229"/>
                    <a:pt x="81" y="130"/>
                    <a:pt x="101" y="94"/>
                  </a:cubicBezTo>
                  <a:cubicBezTo>
                    <a:pt x="124" y="47"/>
                    <a:pt x="160" y="18"/>
                    <a:pt x="193" y="18"/>
                  </a:cubicBezTo>
                  <a:cubicBezTo>
                    <a:pt x="245" y="18"/>
                    <a:pt x="256" y="83"/>
                    <a:pt x="256" y="88"/>
                  </a:cubicBezTo>
                  <a:cubicBezTo>
                    <a:pt x="256" y="92"/>
                    <a:pt x="254" y="97"/>
                    <a:pt x="252"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2" name="Freeform 121">
              <a:extLst>
                <a:ext uri="{FF2B5EF4-FFF2-40B4-BE49-F238E27FC236}">
                  <a16:creationId xmlns:a16="http://schemas.microsoft.com/office/drawing/2014/main" id="{C987144E-79B6-4144-BFF8-A99C7B940E3E}"/>
                </a:ext>
              </a:extLst>
            </p:cNvPr>
            <p:cNvSpPr/>
            <p:nvPr/>
          </p:nvSpPr>
          <p:spPr>
            <a:xfrm>
              <a:off x="3224160" y="3589560"/>
              <a:ext cx="33480" cy="85320"/>
            </a:xfrm>
            <a:custGeom>
              <a:avLst/>
              <a:gdLst/>
              <a:ahLst/>
              <a:cxnLst>
                <a:cxn ang="3cd4">
                  <a:pos x="hc" y="t"/>
                </a:cxn>
                <a:cxn ang="cd2">
                  <a:pos x="l" y="vc"/>
                </a:cxn>
                <a:cxn ang="cd4">
                  <a:pos x="hc" y="b"/>
                </a:cxn>
                <a:cxn ang="0">
                  <a:pos x="r" y="vc"/>
                </a:cxn>
              </a:cxnLst>
              <a:rect l="l" t="t" r="r" b="b"/>
              <a:pathLst>
                <a:path w="94" h="238">
                  <a:moveTo>
                    <a:pt x="94" y="83"/>
                  </a:moveTo>
                  <a:cubicBezTo>
                    <a:pt x="94" y="31"/>
                    <a:pt x="74" y="0"/>
                    <a:pt x="43" y="0"/>
                  </a:cubicBezTo>
                  <a:cubicBezTo>
                    <a:pt x="16" y="0"/>
                    <a:pt x="0" y="20"/>
                    <a:pt x="0" y="41"/>
                  </a:cubicBezTo>
                  <a:cubicBezTo>
                    <a:pt x="0" y="63"/>
                    <a:pt x="16" y="85"/>
                    <a:pt x="43" y="85"/>
                  </a:cubicBezTo>
                  <a:cubicBezTo>
                    <a:pt x="52" y="85"/>
                    <a:pt x="63" y="81"/>
                    <a:pt x="70" y="74"/>
                  </a:cubicBezTo>
                  <a:cubicBezTo>
                    <a:pt x="74" y="72"/>
                    <a:pt x="74" y="72"/>
                    <a:pt x="76" y="72"/>
                  </a:cubicBezTo>
                  <a:cubicBezTo>
                    <a:pt x="76" y="72"/>
                    <a:pt x="77" y="72"/>
                    <a:pt x="77" y="83"/>
                  </a:cubicBezTo>
                  <a:cubicBezTo>
                    <a:pt x="77" y="142"/>
                    <a:pt x="49" y="191"/>
                    <a:pt x="22" y="216"/>
                  </a:cubicBezTo>
                  <a:cubicBezTo>
                    <a:pt x="13" y="225"/>
                    <a:pt x="13" y="227"/>
                    <a:pt x="13" y="229"/>
                  </a:cubicBezTo>
                  <a:cubicBezTo>
                    <a:pt x="13" y="236"/>
                    <a:pt x="16" y="238"/>
                    <a:pt x="22" y="238"/>
                  </a:cubicBezTo>
                  <a:cubicBezTo>
                    <a:pt x="31" y="238"/>
                    <a:pt x="94" y="176"/>
                    <a:pt x="94" y="8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3" name="Freeform 122">
              <a:extLst>
                <a:ext uri="{FF2B5EF4-FFF2-40B4-BE49-F238E27FC236}">
                  <a16:creationId xmlns:a16="http://schemas.microsoft.com/office/drawing/2014/main" id="{3EA5B2DE-5C9D-DF44-A061-FB7DF8823780}"/>
                </a:ext>
              </a:extLst>
            </p:cNvPr>
            <p:cNvSpPr/>
            <p:nvPr/>
          </p:nvSpPr>
          <p:spPr>
            <a:xfrm>
              <a:off x="3340800" y="349380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8"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4" y="342"/>
                    <a:pt x="41" y="342"/>
                    <a:pt x="23" y="301"/>
                  </a:cubicBezTo>
                  <a:cubicBezTo>
                    <a:pt x="54" y="304"/>
                    <a:pt x="74" y="281"/>
                    <a:pt x="74" y="257"/>
                  </a:cubicBezTo>
                  <a:cubicBezTo>
                    <a:pt x="74" y="239"/>
                    <a:pt x="61" y="230"/>
                    <a:pt x="45" y="230"/>
                  </a:cubicBezTo>
                  <a:cubicBezTo>
                    <a:pt x="23" y="230"/>
                    <a:pt x="0" y="247"/>
                    <a:pt x="0" y="283"/>
                  </a:cubicBezTo>
                  <a:cubicBezTo>
                    <a:pt x="0" y="328"/>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4" name="Freeform 123">
              <a:extLst>
                <a:ext uri="{FF2B5EF4-FFF2-40B4-BE49-F238E27FC236}">
                  <a16:creationId xmlns:a16="http://schemas.microsoft.com/office/drawing/2014/main" id="{5321FC4F-A5C3-3B41-893D-CF24D92A642D}"/>
                </a:ext>
              </a:extLst>
            </p:cNvPr>
            <p:cNvSpPr/>
            <p:nvPr/>
          </p:nvSpPr>
          <p:spPr>
            <a:xfrm>
              <a:off x="3468600" y="3390840"/>
              <a:ext cx="50040" cy="103320"/>
            </a:xfrm>
            <a:custGeom>
              <a:avLst/>
              <a:gdLst/>
              <a:ahLst/>
              <a:cxnLst>
                <a:cxn ang="3cd4">
                  <a:pos x="hc" y="t"/>
                </a:cxn>
                <a:cxn ang="cd2">
                  <a:pos x="l" y="vc"/>
                </a:cxn>
                <a:cxn ang="cd4">
                  <a:pos x="hc" y="b"/>
                </a:cxn>
                <a:cxn ang="0">
                  <a:pos x="r" y="vc"/>
                </a:cxn>
              </a:cxnLst>
              <a:rect l="l" t="t" r="r" b="b"/>
              <a:pathLst>
                <a:path w="140" h="288">
                  <a:moveTo>
                    <a:pt x="135" y="49"/>
                  </a:moveTo>
                  <a:cubicBezTo>
                    <a:pt x="140" y="40"/>
                    <a:pt x="140" y="34"/>
                    <a:pt x="140" y="31"/>
                  </a:cubicBezTo>
                  <a:cubicBezTo>
                    <a:pt x="140" y="13"/>
                    <a:pt x="124" y="0"/>
                    <a:pt x="108" y="0"/>
                  </a:cubicBezTo>
                  <a:cubicBezTo>
                    <a:pt x="86" y="0"/>
                    <a:pt x="79" y="18"/>
                    <a:pt x="77" y="27"/>
                  </a:cubicBezTo>
                  <a:lnTo>
                    <a:pt x="4" y="268"/>
                  </a:lnTo>
                  <a:cubicBezTo>
                    <a:pt x="2" y="268"/>
                    <a:pt x="0" y="275"/>
                    <a:pt x="0" y="275"/>
                  </a:cubicBezTo>
                  <a:cubicBezTo>
                    <a:pt x="0" y="283"/>
                    <a:pt x="18" y="288"/>
                    <a:pt x="22" y="288"/>
                  </a:cubicBezTo>
                  <a:cubicBezTo>
                    <a:pt x="25" y="288"/>
                    <a:pt x="27" y="288"/>
                    <a:pt x="31" y="2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5" name="Freeform 124">
              <a:extLst>
                <a:ext uri="{FF2B5EF4-FFF2-40B4-BE49-F238E27FC236}">
                  <a16:creationId xmlns:a16="http://schemas.microsoft.com/office/drawing/2014/main" id="{35B4FE95-5599-7F47-9CBD-472806230312}"/>
                </a:ext>
              </a:extLst>
            </p:cNvPr>
            <p:cNvSpPr/>
            <p:nvPr/>
          </p:nvSpPr>
          <p:spPr>
            <a:xfrm>
              <a:off x="3563280" y="3589560"/>
              <a:ext cx="33480" cy="85320"/>
            </a:xfrm>
            <a:custGeom>
              <a:avLst/>
              <a:gdLst/>
              <a:ahLst/>
              <a:cxnLst>
                <a:cxn ang="3cd4">
                  <a:pos x="hc" y="t"/>
                </a:cxn>
                <a:cxn ang="cd2">
                  <a:pos x="l" y="vc"/>
                </a:cxn>
                <a:cxn ang="cd4">
                  <a:pos x="hc" y="b"/>
                </a:cxn>
                <a:cxn ang="0">
                  <a:pos x="r" y="vc"/>
                </a:cxn>
              </a:cxnLst>
              <a:rect l="l" t="t" r="r" b="b"/>
              <a:pathLst>
                <a:path w="94" h="238">
                  <a:moveTo>
                    <a:pt x="94" y="83"/>
                  </a:moveTo>
                  <a:cubicBezTo>
                    <a:pt x="94" y="31"/>
                    <a:pt x="74" y="0"/>
                    <a:pt x="43" y="0"/>
                  </a:cubicBezTo>
                  <a:cubicBezTo>
                    <a:pt x="16" y="0"/>
                    <a:pt x="0" y="20"/>
                    <a:pt x="0" y="41"/>
                  </a:cubicBezTo>
                  <a:cubicBezTo>
                    <a:pt x="0" y="63"/>
                    <a:pt x="16" y="85"/>
                    <a:pt x="43" y="85"/>
                  </a:cubicBezTo>
                  <a:cubicBezTo>
                    <a:pt x="52" y="85"/>
                    <a:pt x="63" y="81"/>
                    <a:pt x="70" y="74"/>
                  </a:cubicBezTo>
                  <a:cubicBezTo>
                    <a:pt x="74" y="72"/>
                    <a:pt x="74" y="72"/>
                    <a:pt x="76" y="72"/>
                  </a:cubicBezTo>
                  <a:cubicBezTo>
                    <a:pt x="76" y="72"/>
                    <a:pt x="77" y="72"/>
                    <a:pt x="77" y="83"/>
                  </a:cubicBezTo>
                  <a:cubicBezTo>
                    <a:pt x="77" y="142"/>
                    <a:pt x="49" y="191"/>
                    <a:pt x="22" y="216"/>
                  </a:cubicBezTo>
                  <a:cubicBezTo>
                    <a:pt x="13" y="225"/>
                    <a:pt x="13" y="227"/>
                    <a:pt x="13" y="229"/>
                  </a:cubicBezTo>
                  <a:cubicBezTo>
                    <a:pt x="13" y="236"/>
                    <a:pt x="16" y="238"/>
                    <a:pt x="22" y="238"/>
                  </a:cubicBezTo>
                  <a:cubicBezTo>
                    <a:pt x="31" y="238"/>
                    <a:pt x="94" y="176"/>
                    <a:pt x="94" y="8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6" name="Freeform 125">
              <a:extLst>
                <a:ext uri="{FF2B5EF4-FFF2-40B4-BE49-F238E27FC236}">
                  <a16:creationId xmlns:a16="http://schemas.microsoft.com/office/drawing/2014/main" id="{CB7A1E7F-80E6-2A44-8617-972BE02B00EF}"/>
                </a:ext>
              </a:extLst>
            </p:cNvPr>
            <p:cNvSpPr/>
            <p:nvPr/>
          </p:nvSpPr>
          <p:spPr>
            <a:xfrm>
              <a:off x="3673439" y="3493800"/>
              <a:ext cx="116280" cy="129240"/>
            </a:xfrm>
            <a:custGeom>
              <a:avLst/>
              <a:gdLst/>
              <a:ahLst/>
              <a:cxnLst>
                <a:cxn ang="3cd4">
                  <a:pos x="hc" y="t"/>
                </a:cxn>
                <a:cxn ang="cd2">
                  <a:pos x="l" y="vc"/>
                </a:cxn>
                <a:cxn ang="cd4">
                  <a:pos x="hc" y="b"/>
                </a:cxn>
                <a:cxn ang="0">
                  <a:pos x="r" y="vc"/>
                </a:cxn>
              </a:cxnLst>
              <a:rect l="l" t="t" r="r" b="b"/>
              <a:pathLst>
                <a:path w="324" h="360">
                  <a:moveTo>
                    <a:pt x="47" y="304"/>
                  </a:moveTo>
                  <a:cubicBezTo>
                    <a:pt x="45" y="317"/>
                    <a:pt x="40" y="335"/>
                    <a:pt x="40" y="338"/>
                  </a:cubicBezTo>
                  <a:cubicBezTo>
                    <a:pt x="40" y="353"/>
                    <a:pt x="50" y="360"/>
                    <a:pt x="63" y="360"/>
                  </a:cubicBezTo>
                  <a:cubicBezTo>
                    <a:pt x="72" y="360"/>
                    <a:pt x="86" y="353"/>
                    <a:pt x="92" y="338"/>
                  </a:cubicBezTo>
                  <a:cubicBezTo>
                    <a:pt x="94" y="335"/>
                    <a:pt x="121" y="227"/>
                    <a:pt x="124" y="212"/>
                  </a:cubicBezTo>
                  <a:cubicBezTo>
                    <a:pt x="130" y="185"/>
                    <a:pt x="144" y="130"/>
                    <a:pt x="149" y="108"/>
                  </a:cubicBezTo>
                  <a:cubicBezTo>
                    <a:pt x="153" y="99"/>
                    <a:pt x="175" y="61"/>
                    <a:pt x="194" y="43"/>
                  </a:cubicBezTo>
                  <a:cubicBezTo>
                    <a:pt x="200" y="38"/>
                    <a:pt x="223" y="18"/>
                    <a:pt x="257" y="18"/>
                  </a:cubicBezTo>
                  <a:cubicBezTo>
                    <a:pt x="279" y="18"/>
                    <a:pt x="290" y="27"/>
                    <a:pt x="292" y="27"/>
                  </a:cubicBezTo>
                  <a:cubicBezTo>
                    <a:pt x="266" y="31"/>
                    <a:pt x="250" y="50"/>
                    <a:pt x="250" y="70"/>
                  </a:cubicBezTo>
                  <a:cubicBezTo>
                    <a:pt x="250" y="83"/>
                    <a:pt x="259" y="99"/>
                    <a:pt x="281" y="99"/>
                  </a:cubicBezTo>
                  <a:cubicBezTo>
                    <a:pt x="301" y="99"/>
                    <a:pt x="324" y="81"/>
                    <a:pt x="324" y="52"/>
                  </a:cubicBezTo>
                  <a:cubicBezTo>
                    <a:pt x="324" y="23"/>
                    <a:pt x="299" y="0"/>
                    <a:pt x="257" y="0"/>
                  </a:cubicBezTo>
                  <a:cubicBezTo>
                    <a:pt x="205" y="0"/>
                    <a:pt x="171" y="40"/>
                    <a:pt x="157" y="61"/>
                  </a:cubicBezTo>
                  <a:cubicBezTo>
                    <a:pt x="149" y="25"/>
                    <a:pt x="121" y="0"/>
                    <a:pt x="83" y="0"/>
                  </a:cubicBezTo>
                  <a:cubicBezTo>
                    <a:pt x="47" y="0"/>
                    <a:pt x="32" y="31"/>
                    <a:pt x="25" y="45"/>
                  </a:cubicBezTo>
                  <a:cubicBezTo>
                    <a:pt x="11" y="72"/>
                    <a:pt x="0" y="121"/>
                    <a:pt x="0" y="122"/>
                  </a:cubicBezTo>
                  <a:cubicBezTo>
                    <a:pt x="0" y="130"/>
                    <a:pt x="7" y="130"/>
                    <a:pt x="9" y="130"/>
                  </a:cubicBezTo>
                  <a:cubicBezTo>
                    <a:pt x="18" y="130"/>
                    <a:pt x="18" y="130"/>
                    <a:pt x="23" y="112"/>
                  </a:cubicBezTo>
                  <a:cubicBezTo>
                    <a:pt x="36" y="56"/>
                    <a:pt x="52" y="18"/>
                    <a:pt x="81" y="18"/>
                  </a:cubicBezTo>
                  <a:cubicBezTo>
                    <a:pt x="95" y="18"/>
                    <a:pt x="106" y="23"/>
                    <a:pt x="106" y="54"/>
                  </a:cubicBezTo>
                  <a:cubicBezTo>
                    <a:pt x="106" y="70"/>
                    <a:pt x="103" y="79"/>
                    <a:pt x="94" y="1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7" name="Freeform 126">
              <a:extLst>
                <a:ext uri="{FF2B5EF4-FFF2-40B4-BE49-F238E27FC236}">
                  <a16:creationId xmlns:a16="http://schemas.microsoft.com/office/drawing/2014/main" id="{C2A85001-8873-BE4B-833F-BCFA528EAAED}"/>
                </a:ext>
              </a:extLst>
            </p:cNvPr>
            <p:cNvSpPr/>
            <p:nvPr/>
          </p:nvSpPr>
          <p:spPr>
            <a:xfrm>
              <a:off x="3817080" y="3406320"/>
              <a:ext cx="66240" cy="284760"/>
            </a:xfrm>
            <a:custGeom>
              <a:avLst/>
              <a:gdLst/>
              <a:ahLst/>
              <a:cxnLst>
                <a:cxn ang="3cd4">
                  <a:pos x="hc" y="t"/>
                </a:cxn>
                <a:cxn ang="cd2">
                  <a:pos x="l" y="vc"/>
                </a:cxn>
                <a:cxn ang="cd4">
                  <a:pos x="hc" y="b"/>
                </a:cxn>
                <a:cxn ang="0">
                  <a:pos x="r" y="vc"/>
                </a:cxn>
              </a:cxnLst>
              <a:rect l="l" t="t" r="r" b="b"/>
              <a:pathLst>
                <a:path w="185" h="792">
                  <a:moveTo>
                    <a:pt x="185" y="396"/>
                  </a:moveTo>
                  <a:cubicBezTo>
                    <a:pt x="185" y="335"/>
                    <a:pt x="176" y="239"/>
                    <a:pt x="133" y="149"/>
                  </a:cubicBezTo>
                  <a:cubicBezTo>
                    <a:pt x="85" y="52"/>
                    <a:pt x="16" y="0"/>
                    <a:pt x="7" y="0"/>
                  </a:cubicBezTo>
                  <a:cubicBezTo>
                    <a:pt x="4" y="0"/>
                    <a:pt x="0" y="4"/>
                    <a:pt x="0" y="7"/>
                  </a:cubicBezTo>
                  <a:cubicBezTo>
                    <a:pt x="0" y="11"/>
                    <a:pt x="0" y="13"/>
                    <a:pt x="14" y="27"/>
                  </a:cubicBezTo>
                  <a:cubicBezTo>
                    <a:pt x="94" y="104"/>
                    <a:pt x="139" y="230"/>
                    <a:pt x="139" y="396"/>
                  </a:cubicBezTo>
                  <a:cubicBezTo>
                    <a:pt x="139" y="531"/>
                    <a:pt x="110" y="671"/>
                    <a:pt x="11" y="770"/>
                  </a:cubicBezTo>
                  <a:cubicBezTo>
                    <a:pt x="0" y="781"/>
                    <a:pt x="0" y="783"/>
                    <a:pt x="0" y="785"/>
                  </a:cubicBezTo>
                  <a:cubicBezTo>
                    <a:pt x="0" y="790"/>
                    <a:pt x="4" y="792"/>
                    <a:pt x="7" y="792"/>
                  </a:cubicBezTo>
                  <a:cubicBezTo>
                    <a:pt x="16" y="792"/>
                    <a:pt x="88" y="738"/>
                    <a:pt x="135" y="637"/>
                  </a:cubicBezTo>
                  <a:cubicBezTo>
                    <a:pt x="176" y="551"/>
                    <a:pt x="185" y="462"/>
                    <a:pt x="185" y="3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128" name="Group 127" descr="18§display§s \leftarrow s'§svg§600§FALSE" title="TexMaths">
            <a:extLst>
              <a:ext uri="{FF2B5EF4-FFF2-40B4-BE49-F238E27FC236}">
                <a16:creationId xmlns:a16="http://schemas.microsoft.com/office/drawing/2014/main" id="{9BA98546-1FBD-CB44-80EB-F2DBD91924D4}"/>
              </a:ext>
            </a:extLst>
          </p:cNvPr>
          <p:cNvGrpSpPr/>
          <p:nvPr/>
        </p:nvGrpSpPr>
        <p:grpSpPr>
          <a:xfrm>
            <a:off x="1480679" y="3930858"/>
            <a:ext cx="773280" cy="232200"/>
            <a:chOff x="1480679" y="3699360"/>
            <a:chExt cx="773280" cy="232200"/>
          </a:xfrm>
        </p:grpSpPr>
        <p:sp>
          <p:nvSpPr>
            <p:cNvPr id="129" name="Freeform 128">
              <a:extLst>
                <a:ext uri="{FF2B5EF4-FFF2-40B4-BE49-F238E27FC236}">
                  <a16:creationId xmlns:a16="http://schemas.microsoft.com/office/drawing/2014/main" id="{3CE79A0E-2BD8-F941-B038-844A5B210857}"/>
                </a:ext>
              </a:extLst>
            </p:cNvPr>
            <p:cNvSpPr/>
            <p:nvPr/>
          </p:nvSpPr>
          <p:spPr>
            <a:xfrm>
              <a:off x="1480679" y="3700800"/>
              <a:ext cx="773280" cy="228240"/>
            </a:xfrm>
            <a:custGeom>
              <a:avLst/>
              <a:gdLst/>
              <a:ahLst/>
              <a:cxnLst>
                <a:cxn ang="3cd4">
                  <a:pos x="hc" y="t"/>
                </a:cxn>
                <a:cxn ang="cd2">
                  <a:pos x="l" y="vc"/>
                </a:cxn>
                <a:cxn ang="cd4">
                  <a:pos x="hc" y="b"/>
                </a:cxn>
                <a:cxn ang="0">
                  <a:pos x="r" y="vc"/>
                </a:cxn>
              </a:cxnLst>
              <a:rect l="l" t="t" r="r" b="b"/>
              <a:pathLst>
                <a:path w="2149" h="635">
                  <a:moveTo>
                    <a:pt x="1074" y="635"/>
                  </a:moveTo>
                  <a:lnTo>
                    <a:pt x="0" y="635"/>
                  </a:lnTo>
                  <a:lnTo>
                    <a:pt x="0" y="0"/>
                  </a:lnTo>
                  <a:lnTo>
                    <a:pt x="2149" y="0"/>
                  </a:lnTo>
                  <a:lnTo>
                    <a:pt x="2149" y="635"/>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0" name="Freeform 129">
              <a:extLst>
                <a:ext uri="{FF2B5EF4-FFF2-40B4-BE49-F238E27FC236}">
                  <a16:creationId xmlns:a16="http://schemas.microsoft.com/office/drawing/2014/main" id="{4D1039EA-7A7C-E44D-925B-9778DF79D0C6}"/>
                </a:ext>
              </a:extLst>
            </p:cNvPr>
            <p:cNvSpPr/>
            <p:nvPr/>
          </p:nvSpPr>
          <p:spPr>
            <a:xfrm>
              <a:off x="1495439" y="380232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7"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3" y="342"/>
                    <a:pt x="41" y="342"/>
                    <a:pt x="23" y="301"/>
                  </a:cubicBezTo>
                  <a:cubicBezTo>
                    <a:pt x="54" y="304"/>
                    <a:pt x="74" y="281"/>
                    <a:pt x="74" y="257"/>
                  </a:cubicBezTo>
                  <a:cubicBezTo>
                    <a:pt x="74" y="239"/>
                    <a:pt x="61" y="230"/>
                    <a:pt x="45" y="230"/>
                  </a:cubicBezTo>
                  <a:cubicBezTo>
                    <a:pt x="23" y="230"/>
                    <a:pt x="0" y="247"/>
                    <a:pt x="0" y="283"/>
                  </a:cubicBezTo>
                  <a:cubicBezTo>
                    <a:pt x="0" y="327"/>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1" name="Freeform 130">
              <a:extLst>
                <a:ext uri="{FF2B5EF4-FFF2-40B4-BE49-F238E27FC236}">
                  <a16:creationId xmlns:a16="http://schemas.microsoft.com/office/drawing/2014/main" id="{BD0A9FE6-6D8D-E241-A1ED-9B4813C3F0E3}"/>
                </a:ext>
              </a:extLst>
            </p:cNvPr>
            <p:cNvSpPr/>
            <p:nvPr/>
          </p:nvSpPr>
          <p:spPr>
            <a:xfrm>
              <a:off x="1708920" y="3782879"/>
              <a:ext cx="253080" cy="148680"/>
            </a:xfrm>
            <a:custGeom>
              <a:avLst/>
              <a:gdLst/>
              <a:ahLst/>
              <a:cxnLst>
                <a:cxn ang="3cd4">
                  <a:pos x="hc" y="t"/>
                </a:cxn>
                <a:cxn ang="cd2">
                  <a:pos x="l" y="vc"/>
                </a:cxn>
                <a:cxn ang="cd4">
                  <a:pos x="hc" y="b"/>
                </a:cxn>
                <a:cxn ang="0">
                  <a:pos x="r" y="vc"/>
                </a:cxn>
              </a:cxnLst>
              <a:rect l="l" t="t" r="r" b="b"/>
              <a:pathLst>
                <a:path w="704" h="414">
                  <a:moveTo>
                    <a:pt x="675" y="223"/>
                  </a:moveTo>
                  <a:cubicBezTo>
                    <a:pt x="689" y="223"/>
                    <a:pt x="704" y="223"/>
                    <a:pt x="704" y="207"/>
                  </a:cubicBezTo>
                  <a:cubicBezTo>
                    <a:pt x="704" y="191"/>
                    <a:pt x="689" y="191"/>
                    <a:pt x="675" y="191"/>
                  </a:cubicBezTo>
                  <a:lnTo>
                    <a:pt x="86" y="191"/>
                  </a:lnTo>
                  <a:cubicBezTo>
                    <a:pt x="130" y="158"/>
                    <a:pt x="151" y="126"/>
                    <a:pt x="158" y="115"/>
                  </a:cubicBezTo>
                  <a:cubicBezTo>
                    <a:pt x="193" y="61"/>
                    <a:pt x="200" y="11"/>
                    <a:pt x="200" y="9"/>
                  </a:cubicBezTo>
                  <a:cubicBezTo>
                    <a:pt x="200" y="0"/>
                    <a:pt x="191" y="0"/>
                    <a:pt x="184" y="0"/>
                  </a:cubicBezTo>
                  <a:cubicBezTo>
                    <a:pt x="171" y="0"/>
                    <a:pt x="169" y="2"/>
                    <a:pt x="166" y="16"/>
                  </a:cubicBezTo>
                  <a:cubicBezTo>
                    <a:pt x="148" y="94"/>
                    <a:pt x="101" y="160"/>
                    <a:pt x="13" y="196"/>
                  </a:cubicBezTo>
                  <a:cubicBezTo>
                    <a:pt x="4" y="200"/>
                    <a:pt x="0" y="202"/>
                    <a:pt x="0" y="207"/>
                  </a:cubicBezTo>
                  <a:cubicBezTo>
                    <a:pt x="0" y="212"/>
                    <a:pt x="4" y="214"/>
                    <a:pt x="13" y="218"/>
                  </a:cubicBezTo>
                  <a:cubicBezTo>
                    <a:pt x="94" y="252"/>
                    <a:pt x="148" y="313"/>
                    <a:pt x="167" y="403"/>
                  </a:cubicBezTo>
                  <a:cubicBezTo>
                    <a:pt x="169" y="412"/>
                    <a:pt x="171" y="414"/>
                    <a:pt x="184" y="414"/>
                  </a:cubicBezTo>
                  <a:cubicBezTo>
                    <a:pt x="191" y="414"/>
                    <a:pt x="200" y="414"/>
                    <a:pt x="200" y="405"/>
                  </a:cubicBezTo>
                  <a:cubicBezTo>
                    <a:pt x="200" y="403"/>
                    <a:pt x="193" y="353"/>
                    <a:pt x="160" y="301"/>
                  </a:cubicBezTo>
                  <a:cubicBezTo>
                    <a:pt x="144" y="277"/>
                    <a:pt x="121" y="248"/>
                    <a:pt x="86" y="2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2" name="Freeform 131">
              <a:extLst>
                <a:ext uri="{FF2B5EF4-FFF2-40B4-BE49-F238E27FC236}">
                  <a16:creationId xmlns:a16="http://schemas.microsoft.com/office/drawing/2014/main" id="{052242B9-9A90-584E-BBC7-78F5885034DB}"/>
                </a:ext>
              </a:extLst>
            </p:cNvPr>
            <p:cNvSpPr/>
            <p:nvPr/>
          </p:nvSpPr>
          <p:spPr>
            <a:xfrm>
              <a:off x="2070360" y="380232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7"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3" y="342"/>
                    <a:pt x="41" y="342"/>
                    <a:pt x="23" y="301"/>
                  </a:cubicBezTo>
                  <a:cubicBezTo>
                    <a:pt x="54" y="304"/>
                    <a:pt x="74" y="281"/>
                    <a:pt x="74" y="257"/>
                  </a:cubicBezTo>
                  <a:cubicBezTo>
                    <a:pt x="74" y="239"/>
                    <a:pt x="61" y="230"/>
                    <a:pt x="45" y="230"/>
                  </a:cubicBezTo>
                  <a:cubicBezTo>
                    <a:pt x="23" y="230"/>
                    <a:pt x="0" y="247"/>
                    <a:pt x="0" y="283"/>
                  </a:cubicBezTo>
                  <a:cubicBezTo>
                    <a:pt x="0" y="327"/>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3" name="Freeform 132">
              <a:extLst>
                <a:ext uri="{FF2B5EF4-FFF2-40B4-BE49-F238E27FC236}">
                  <a16:creationId xmlns:a16="http://schemas.microsoft.com/office/drawing/2014/main" id="{D061D3A7-1B33-0A48-997B-5A671BDA0DC0}"/>
                </a:ext>
              </a:extLst>
            </p:cNvPr>
            <p:cNvSpPr/>
            <p:nvPr/>
          </p:nvSpPr>
          <p:spPr>
            <a:xfrm>
              <a:off x="2197800" y="3699360"/>
              <a:ext cx="50040" cy="103320"/>
            </a:xfrm>
            <a:custGeom>
              <a:avLst/>
              <a:gdLst/>
              <a:ahLst/>
              <a:cxnLst>
                <a:cxn ang="3cd4">
                  <a:pos x="hc" y="t"/>
                </a:cxn>
                <a:cxn ang="cd2">
                  <a:pos x="l" y="vc"/>
                </a:cxn>
                <a:cxn ang="cd4">
                  <a:pos x="hc" y="b"/>
                </a:cxn>
                <a:cxn ang="0">
                  <a:pos x="r" y="vc"/>
                </a:cxn>
              </a:cxnLst>
              <a:rect l="l" t="t" r="r" b="b"/>
              <a:pathLst>
                <a:path w="140" h="288">
                  <a:moveTo>
                    <a:pt x="135" y="49"/>
                  </a:moveTo>
                  <a:cubicBezTo>
                    <a:pt x="140" y="40"/>
                    <a:pt x="140" y="34"/>
                    <a:pt x="140" y="31"/>
                  </a:cubicBezTo>
                  <a:cubicBezTo>
                    <a:pt x="140" y="13"/>
                    <a:pt x="124" y="0"/>
                    <a:pt x="108" y="0"/>
                  </a:cubicBezTo>
                  <a:cubicBezTo>
                    <a:pt x="86" y="0"/>
                    <a:pt x="79" y="18"/>
                    <a:pt x="77" y="27"/>
                  </a:cubicBezTo>
                  <a:lnTo>
                    <a:pt x="4" y="268"/>
                  </a:lnTo>
                  <a:cubicBezTo>
                    <a:pt x="2" y="268"/>
                    <a:pt x="0" y="275"/>
                    <a:pt x="0" y="275"/>
                  </a:cubicBezTo>
                  <a:cubicBezTo>
                    <a:pt x="0" y="283"/>
                    <a:pt x="18" y="288"/>
                    <a:pt x="22" y="288"/>
                  </a:cubicBezTo>
                  <a:cubicBezTo>
                    <a:pt x="25" y="288"/>
                    <a:pt x="27" y="288"/>
                    <a:pt x="31" y="2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134" name="Group 133" descr="18§display§target(s',a';w,w^-) = r + \gamma Q_{w^-}(s', \arg\max_{a'} Q_w(s',a'))§svg§600§FALSE" title="TexMaths">
            <a:extLst>
              <a:ext uri="{FF2B5EF4-FFF2-40B4-BE49-F238E27FC236}">
                <a16:creationId xmlns:a16="http://schemas.microsoft.com/office/drawing/2014/main" id="{179A1F22-6C7F-3449-B0F7-BC1D0EE8E422}"/>
              </a:ext>
            </a:extLst>
          </p:cNvPr>
          <p:cNvGrpSpPr/>
          <p:nvPr/>
        </p:nvGrpSpPr>
        <p:grpSpPr>
          <a:xfrm>
            <a:off x="1221840" y="6858000"/>
            <a:ext cx="6807600" cy="426599"/>
            <a:chOff x="1221840" y="6858000"/>
            <a:chExt cx="6807600" cy="426599"/>
          </a:xfrm>
        </p:grpSpPr>
        <p:sp>
          <p:nvSpPr>
            <p:cNvPr id="135" name="Freeform 134">
              <a:extLst>
                <a:ext uri="{FF2B5EF4-FFF2-40B4-BE49-F238E27FC236}">
                  <a16:creationId xmlns:a16="http://schemas.microsoft.com/office/drawing/2014/main" id="{A53B84C4-8A70-7B47-A5DC-53FEC0F30DB3}"/>
                </a:ext>
              </a:extLst>
            </p:cNvPr>
            <p:cNvSpPr/>
            <p:nvPr/>
          </p:nvSpPr>
          <p:spPr>
            <a:xfrm>
              <a:off x="1221840" y="6858000"/>
              <a:ext cx="6807600" cy="424080"/>
            </a:xfrm>
            <a:custGeom>
              <a:avLst/>
              <a:gdLst/>
              <a:ahLst/>
              <a:cxnLst>
                <a:cxn ang="3cd4">
                  <a:pos x="hc" y="t"/>
                </a:cxn>
                <a:cxn ang="cd2">
                  <a:pos x="l" y="vc"/>
                </a:cxn>
                <a:cxn ang="cd4">
                  <a:pos x="hc" y="b"/>
                </a:cxn>
                <a:cxn ang="0">
                  <a:pos x="r" y="vc"/>
                </a:cxn>
              </a:cxnLst>
              <a:rect l="l" t="t" r="r" b="b"/>
              <a:pathLst>
                <a:path w="18911" h="1179">
                  <a:moveTo>
                    <a:pt x="9456" y="1179"/>
                  </a:moveTo>
                  <a:lnTo>
                    <a:pt x="0" y="1179"/>
                  </a:lnTo>
                  <a:lnTo>
                    <a:pt x="0" y="0"/>
                  </a:lnTo>
                  <a:lnTo>
                    <a:pt x="18911" y="0"/>
                  </a:lnTo>
                  <a:lnTo>
                    <a:pt x="18911" y="1179"/>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6" name="Freeform 135">
              <a:extLst>
                <a:ext uri="{FF2B5EF4-FFF2-40B4-BE49-F238E27FC236}">
                  <a16:creationId xmlns:a16="http://schemas.microsoft.com/office/drawing/2014/main" id="{63B180F1-6821-3944-B5AE-BFEBB7BA1A3C}"/>
                </a:ext>
              </a:extLst>
            </p:cNvPr>
            <p:cNvSpPr/>
            <p:nvPr/>
          </p:nvSpPr>
          <p:spPr>
            <a:xfrm>
              <a:off x="1228319" y="6920280"/>
              <a:ext cx="87840" cy="181800"/>
            </a:xfrm>
            <a:custGeom>
              <a:avLst/>
              <a:gdLst/>
              <a:ahLst/>
              <a:cxnLst>
                <a:cxn ang="3cd4">
                  <a:pos x="hc" y="t"/>
                </a:cxn>
                <a:cxn ang="cd2">
                  <a:pos x="l" y="vc"/>
                </a:cxn>
                <a:cxn ang="cd4">
                  <a:pos x="hc" y="b"/>
                </a:cxn>
                <a:cxn ang="0">
                  <a:pos x="r" y="vc"/>
                </a:cxn>
              </a:cxnLst>
              <a:rect l="l" t="t" r="r" b="b"/>
              <a:pathLst>
                <a:path w="245" h="506">
                  <a:moveTo>
                    <a:pt x="146" y="180"/>
                  </a:moveTo>
                  <a:lnTo>
                    <a:pt x="221" y="180"/>
                  </a:lnTo>
                  <a:cubicBezTo>
                    <a:pt x="236" y="180"/>
                    <a:pt x="245" y="180"/>
                    <a:pt x="245" y="164"/>
                  </a:cubicBezTo>
                  <a:cubicBezTo>
                    <a:pt x="245" y="155"/>
                    <a:pt x="236" y="155"/>
                    <a:pt x="221" y="155"/>
                  </a:cubicBezTo>
                  <a:lnTo>
                    <a:pt x="153" y="155"/>
                  </a:lnTo>
                  <a:cubicBezTo>
                    <a:pt x="180" y="41"/>
                    <a:pt x="185" y="27"/>
                    <a:pt x="185" y="22"/>
                  </a:cubicBezTo>
                  <a:cubicBezTo>
                    <a:pt x="185" y="7"/>
                    <a:pt x="175" y="0"/>
                    <a:pt x="162" y="0"/>
                  </a:cubicBezTo>
                  <a:cubicBezTo>
                    <a:pt x="160" y="0"/>
                    <a:pt x="137" y="0"/>
                    <a:pt x="130" y="29"/>
                  </a:cubicBezTo>
                  <a:lnTo>
                    <a:pt x="99" y="155"/>
                  </a:lnTo>
                  <a:lnTo>
                    <a:pt x="23" y="155"/>
                  </a:lnTo>
                  <a:cubicBezTo>
                    <a:pt x="7" y="155"/>
                    <a:pt x="0" y="155"/>
                    <a:pt x="0" y="169"/>
                  </a:cubicBezTo>
                  <a:cubicBezTo>
                    <a:pt x="0" y="180"/>
                    <a:pt x="7" y="180"/>
                    <a:pt x="22" y="180"/>
                  </a:cubicBezTo>
                  <a:lnTo>
                    <a:pt x="92" y="180"/>
                  </a:lnTo>
                  <a:cubicBezTo>
                    <a:pt x="34" y="405"/>
                    <a:pt x="32" y="418"/>
                    <a:pt x="32" y="432"/>
                  </a:cubicBezTo>
                  <a:cubicBezTo>
                    <a:pt x="32" y="475"/>
                    <a:pt x="63" y="506"/>
                    <a:pt x="104" y="506"/>
                  </a:cubicBezTo>
                  <a:cubicBezTo>
                    <a:pt x="187" y="506"/>
                    <a:pt x="232" y="389"/>
                    <a:pt x="232" y="383"/>
                  </a:cubicBezTo>
                  <a:cubicBezTo>
                    <a:pt x="232" y="376"/>
                    <a:pt x="225" y="376"/>
                    <a:pt x="221" y="376"/>
                  </a:cubicBezTo>
                  <a:cubicBezTo>
                    <a:pt x="214" y="376"/>
                    <a:pt x="214" y="378"/>
                    <a:pt x="211" y="387"/>
                  </a:cubicBezTo>
                  <a:cubicBezTo>
                    <a:pt x="176" y="470"/>
                    <a:pt x="133" y="488"/>
                    <a:pt x="106" y="488"/>
                  </a:cubicBezTo>
                  <a:cubicBezTo>
                    <a:pt x="90" y="488"/>
                    <a:pt x="83" y="477"/>
                    <a:pt x="83" y="452"/>
                  </a:cubicBezTo>
                  <a:cubicBezTo>
                    <a:pt x="83" y="432"/>
                    <a:pt x="83" y="427"/>
                    <a:pt x="86" y="41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7" name="Freeform 136">
              <a:extLst>
                <a:ext uri="{FF2B5EF4-FFF2-40B4-BE49-F238E27FC236}">
                  <a16:creationId xmlns:a16="http://schemas.microsoft.com/office/drawing/2014/main" id="{4ABB34DA-77EC-3B4F-A57E-67AAA9FC363E}"/>
                </a:ext>
              </a:extLst>
            </p:cNvPr>
            <p:cNvSpPr/>
            <p:nvPr/>
          </p:nvSpPr>
          <p:spPr>
            <a:xfrm>
              <a:off x="1335960" y="6972840"/>
              <a:ext cx="130680" cy="129240"/>
            </a:xfrm>
            <a:custGeom>
              <a:avLst/>
              <a:gdLst/>
              <a:ahLst/>
              <a:cxnLst>
                <a:cxn ang="3cd4">
                  <a:pos x="hc" y="t"/>
                </a:cxn>
                <a:cxn ang="cd2">
                  <a:pos x="l" y="vc"/>
                </a:cxn>
                <a:cxn ang="cd4">
                  <a:pos x="hc" y="b"/>
                </a:cxn>
                <a:cxn ang="0">
                  <a:pos x="r" y="vc"/>
                </a:cxn>
              </a:cxnLst>
              <a:rect l="l" t="t" r="r" b="b"/>
              <a:pathLst>
                <a:path w="364" h="360">
                  <a:moveTo>
                    <a:pt x="265" y="50"/>
                  </a:moveTo>
                  <a:cubicBezTo>
                    <a:pt x="250" y="22"/>
                    <a:pt x="227" y="0"/>
                    <a:pt x="191" y="0"/>
                  </a:cubicBezTo>
                  <a:cubicBezTo>
                    <a:pt x="99" y="0"/>
                    <a:pt x="0" y="117"/>
                    <a:pt x="0" y="232"/>
                  </a:cubicBezTo>
                  <a:cubicBezTo>
                    <a:pt x="0" y="308"/>
                    <a:pt x="43" y="360"/>
                    <a:pt x="106" y="360"/>
                  </a:cubicBezTo>
                  <a:cubicBezTo>
                    <a:pt x="122" y="360"/>
                    <a:pt x="162" y="356"/>
                    <a:pt x="209" y="301"/>
                  </a:cubicBezTo>
                  <a:cubicBezTo>
                    <a:pt x="216" y="333"/>
                    <a:pt x="243" y="360"/>
                    <a:pt x="281" y="360"/>
                  </a:cubicBezTo>
                  <a:cubicBezTo>
                    <a:pt x="310" y="360"/>
                    <a:pt x="328" y="342"/>
                    <a:pt x="340" y="317"/>
                  </a:cubicBezTo>
                  <a:cubicBezTo>
                    <a:pt x="353" y="288"/>
                    <a:pt x="364" y="239"/>
                    <a:pt x="364" y="238"/>
                  </a:cubicBezTo>
                  <a:cubicBezTo>
                    <a:pt x="364" y="230"/>
                    <a:pt x="356" y="230"/>
                    <a:pt x="355" y="230"/>
                  </a:cubicBezTo>
                  <a:cubicBezTo>
                    <a:pt x="346" y="230"/>
                    <a:pt x="346" y="232"/>
                    <a:pt x="344" y="245"/>
                  </a:cubicBezTo>
                  <a:cubicBezTo>
                    <a:pt x="329" y="295"/>
                    <a:pt x="315" y="342"/>
                    <a:pt x="283" y="342"/>
                  </a:cubicBezTo>
                  <a:cubicBezTo>
                    <a:pt x="261" y="342"/>
                    <a:pt x="259" y="322"/>
                    <a:pt x="259" y="306"/>
                  </a:cubicBezTo>
                  <a:cubicBezTo>
                    <a:pt x="259" y="288"/>
                    <a:pt x="261" y="283"/>
                    <a:pt x="270" y="247"/>
                  </a:cubicBezTo>
                  <a:cubicBezTo>
                    <a:pt x="279" y="214"/>
                    <a:pt x="279" y="205"/>
                    <a:pt x="286" y="176"/>
                  </a:cubicBezTo>
                  <a:lnTo>
                    <a:pt x="315" y="65"/>
                  </a:lnTo>
                  <a:cubicBezTo>
                    <a:pt x="320" y="41"/>
                    <a:pt x="320" y="41"/>
                    <a:pt x="320" y="38"/>
                  </a:cubicBezTo>
                  <a:cubicBezTo>
                    <a:pt x="320" y="23"/>
                    <a:pt x="311" y="16"/>
                    <a:pt x="299" y="16"/>
                  </a:cubicBezTo>
                  <a:cubicBezTo>
                    <a:pt x="279" y="16"/>
                    <a:pt x="266" y="34"/>
                    <a:pt x="265" y="50"/>
                  </a:cubicBezTo>
                  <a:close/>
                  <a:moveTo>
                    <a:pt x="212" y="257"/>
                  </a:moveTo>
                  <a:cubicBezTo>
                    <a:pt x="209" y="272"/>
                    <a:pt x="209" y="272"/>
                    <a:pt x="196" y="286"/>
                  </a:cubicBezTo>
                  <a:cubicBezTo>
                    <a:pt x="162" y="329"/>
                    <a:pt x="130" y="342"/>
                    <a:pt x="108" y="342"/>
                  </a:cubicBezTo>
                  <a:cubicBezTo>
                    <a:pt x="68" y="342"/>
                    <a:pt x="56" y="299"/>
                    <a:pt x="56" y="268"/>
                  </a:cubicBezTo>
                  <a:cubicBezTo>
                    <a:pt x="56" y="229"/>
                    <a:pt x="81" y="130"/>
                    <a:pt x="101" y="94"/>
                  </a:cubicBezTo>
                  <a:cubicBezTo>
                    <a:pt x="124" y="47"/>
                    <a:pt x="160" y="18"/>
                    <a:pt x="193" y="18"/>
                  </a:cubicBezTo>
                  <a:cubicBezTo>
                    <a:pt x="245" y="18"/>
                    <a:pt x="256" y="83"/>
                    <a:pt x="256" y="88"/>
                  </a:cubicBezTo>
                  <a:cubicBezTo>
                    <a:pt x="256" y="92"/>
                    <a:pt x="254" y="97"/>
                    <a:pt x="252"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8" name="Freeform 137">
              <a:extLst>
                <a:ext uri="{FF2B5EF4-FFF2-40B4-BE49-F238E27FC236}">
                  <a16:creationId xmlns:a16="http://schemas.microsoft.com/office/drawing/2014/main" id="{5FCBA982-951F-0540-A1E2-333E8B4ACE87}"/>
                </a:ext>
              </a:extLst>
            </p:cNvPr>
            <p:cNvSpPr/>
            <p:nvPr/>
          </p:nvSpPr>
          <p:spPr>
            <a:xfrm>
              <a:off x="1482479" y="6972840"/>
              <a:ext cx="116280" cy="129240"/>
            </a:xfrm>
            <a:custGeom>
              <a:avLst/>
              <a:gdLst/>
              <a:ahLst/>
              <a:cxnLst>
                <a:cxn ang="3cd4">
                  <a:pos x="hc" y="t"/>
                </a:cxn>
                <a:cxn ang="cd2">
                  <a:pos x="l" y="vc"/>
                </a:cxn>
                <a:cxn ang="cd4">
                  <a:pos x="hc" y="b"/>
                </a:cxn>
                <a:cxn ang="0">
                  <a:pos x="r" y="vc"/>
                </a:cxn>
              </a:cxnLst>
              <a:rect l="l" t="t" r="r" b="b"/>
              <a:pathLst>
                <a:path w="324" h="360">
                  <a:moveTo>
                    <a:pt x="47" y="304"/>
                  </a:moveTo>
                  <a:cubicBezTo>
                    <a:pt x="45" y="317"/>
                    <a:pt x="40" y="335"/>
                    <a:pt x="40" y="338"/>
                  </a:cubicBezTo>
                  <a:cubicBezTo>
                    <a:pt x="40" y="353"/>
                    <a:pt x="50" y="360"/>
                    <a:pt x="63" y="360"/>
                  </a:cubicBezTo>
                  <a:cubicBezTo>
                    <a:pt x="72" y="360"/>
                    <a:pt x="86" y="353"/>
                    <a:pt x="92" y="338"/>
                  </a:cubicBezTo>
                  <a:cubicBezTo>
                    <a:pt x="94" y="335"/>
                    <a:pt x="121" y="227"/>
                    <a:pt x="124" y="212"/>
                  </a:cubicBezTo>
                  <a:cubicBezTo>
                    <a:pt x="130" y="185"/>
                    <a:pt x="144" y="130"/>
                    <a:pt x="149" y="108"/>
                  </a:cubicBezTo>
                  <a:cubicBezTo>
                    <a:pt x="153" y="99"/>
                    <a:pt x="175" y="61"/>
                    <a:pt x="194" y="43"/>
                  </a:cubicBezTo>
                  <a:cubicBezTo>
                    <a:pt x="200" y="38"/>
                    <a:pt x="223" y="18"/>
                    <a:pt x="257" y="18"/>
                  </a:cubicBezTo>
                  <a:cubicBezTo>
                    <a:pt x="279" y="18"/>
                    <a:pt x="290" y="27"/>
                    <a:pt x="292" y="27"/>
                  </a:cubicBezTo>
                  <a:cubicBezTo>
                    <a:pt x="266" y="31"/>
                    <a:pt x="250" y="50"/>
                    <a:pt x="250" y="70"/>
                  </a:cubicBezTo>
                  <a:cubicBezTo>
                    <a:pt x="250" y="83"/>
                    <a:pt x="259" y="99"/>
                    <a:pt x="281" y="99"/>
                  </a:cubicBezTo>
                  <a:cubicBezTo>
                    <a:pt x="301" y="99"/>
                    <a:pt x="324" y="81"/>
                    <a:pt x="324" y="52"/>
                  </a:cubicBezTo>
                  <a:cubicBezTo>
                    <a:pt x="324" y="23"/>
                    <a:pt x="299" y="0"/>
                    <a:pt x="257" y="0"/>
                  </a:cubicBezTo>
                  <a:cubicBezTo>
                    <a:pt x="205" y="0"/>
                    <a:pt x="171" y="40"/>
                    <a:pt x="157" y="61"/>
                  </a:cubicBezTo>
                  <a:cubicBezTo>
                    <a:pt x="149" y="25"/>
                    <a:pt x="121" y="0"/>
                    <a:pt x="83" y="0"/>
                  </a:cubicBezTo>
                  <a:cubicBezTo>
                    <a:pt x="47" y="0"/>
                    <a:pt x="32" y="31"/>
                    <a:pt x="25" y="45"/>
                  </a:cubicBezTo>
                  <a:cubicBezTo>
                    <a:pt x="11" y="72"/>
                    <a:pt x="0" y="121"/>
                    <a:pt x="0" y="122"/>
                  </a:cubicBezTo>
                  <a:cubicBezTo>
                    <a:pt x="0" y="130"/>
                    <a:pt x="7" y="130"/>
                    <a:pt x="9" y="130"/>
                  </a:cubicBezTo>
                  <a:cubicBezTo>
                    <a:pt x="18" y="130"/>
                    <a:pt x="18" y="130"/>
                    <a:pt x="23" y="112"/>
                  </a:cubicBezTo>
                  <a:cubicBezTo>
                    <a:pt x="36" y="56"/>
                    <a:pt x="52" y="18"/>
                    <a:pt x="81" y="18"/>
                  </a:cubicBezTo>
                  <a:cubicBezTo>
                    <a:pt x="95" y="18"/>
                    <a:pt x="106" y="23"/>
                    <a:pt x="106" y="54"/>
                  </a:cubicBezTo>
                  <a:cubicBezTo>
                    <a:pt x="106" y="70"/>
                    <a:pt x="103" y="79"/>
                    <a:pt x="94" y="1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9" name="Freeform 138">
              <a:extLst>
                <a:ext uri="{FF2B5EF4-FFF2-40B4-BE49-F238E27FC236}">
                  <a16:creationId xmlns:a16="http://schemas.microsoft.com/office/drawing/2014/main" id="{FE023B7B-94FB-784D-934D-C1923AC30401}"/>
                </a:ext>
              </a:extLst>
            </p:cNvPr>
            <p:cNvSpPr/>
            <p:nvPr/>
          </p:nvSpPr>
          <p:spPr>
            <a:xfrm>
              <a:off x="1614600" y="6972840"/>
              <a:ext cx="131040" cy="184320"/>
            </a:xfrm>
            <a:custGeom>
              <a:avLst/>
              <a:gdLst/>
              <a:ahLst/>
              <a:cxnLst>
                <a:cxn ang="3cd4">
                  <a:pos x="hc" y="t"/>
                </a:cxn>
                <a:cxn ang="cd2">
                  <a:pos x="l" y="vc"/>
                </a:cxn>
                <a:cxn ang="cd4">
                  <a:pos x="hc" y="b"/>
                </a:cxn>
                <a:cxn ang="0">
                  <a:pos x="r" y="vc"/>
                </a:cxn>
              </a:cxnLst>
              <a:rect l="l" t="t" r="r" b="b"/>
              <a:pathLst>
                <a:path w="365" h="513">
                  <a:moveTo>
                    <a:pt x="362" y="52"/>
                  </a:moveTo>
                  <a:cubicBezTo>
                    <a:pt x="364" y="47"/>
                    <a:pt x="365" y="43"/>
                    <a:pt x="365" y="38"/>
                  </a:cubicBezTo>
                  <a:cubicBezTo>
                    <a:pt x="365" y="23"/>
                    <a:pt x="355" y="16"/>
                    <a:pt x="342" y="16"/>
                  </a:cubicBezTo>
                  <a:cubicBezTo>
                    <a:pt x="333" y="16"/>
                    <a:pt x="313" y="22"/>
                    <a:pt x="310" y="50"/>
                  </a:cubicBezTo>
                  <a:cubicBezTo>
                    <a:pt x="295" y="20"/>
                    <a:pt x="266" y="0"/>
                    <a:pt x="236" y="0"/>
                  </a:cubicBezTo>
                  <a:cubicBezTo>
                    <a:pt x="144" y="0"/>
                    <a:pt x="47" y="112"/>
                    <a:pt x="47" y="225"/>
                  </a:cubicBezTo>
                  <a:cubicBezTo>
                    <a:pt x="47" y="304"/>
                    <a:pt x="95" y="351"/>
                    <a:pt x="151" y="351"/>
                  </a:cubicBezTo>
                  <a:cubicBezTo>
                    <a:pt x="198" y="351"/>
                    <a:pt x="236" y="313"/>
                    <a:pt x="245" y="304"/>
                  </a:cubicBezTo>
                  <a:lnTo>
                    <a:pt x="245" y="306"/>
                  </a:lnTo>
                  <a:cubicBezTo>
                    <a:pt x="229" y="376"/>
                    <a:pt x="218" y="409"/>
                    <a:pt x="218" y="410"/>
                  </a:cubicBezTo>
                  <a:cubicBezTo>
                    <a:pt x="216" y="418"/>
                    <a:pt x="189" y="497"/>
                    <a:pt x="104" y="497"/>
                  </a:cubicBezTo>
                  <a:cubicBezTo>
                    <a:pt x="88" y="497"/>
                    <a:pt x="63" y="495"/>
                    <a:pt x="41" y="488"/>
                  </a:cubicBezTo>
                  <a:cubicBezTo>
                    <a:pt x="65" y="481"/>
                    <a:pt x="74" y="461"/>
                    <a:pt x="74" y="446"/>
                  </a:cubicBezTo>
                  <a:cubicBezTo>
                    <a:pt x="74" y="434"/>
                    <a:pt x="65" y="419"/>
                    <a:pt x="43" y="419"/>
                  </a:cubicBezTo>
                  <a:cubicBezTo>
                    <a:pt x="25" y="419"/>
                    <a:pt x="0" y="434"/>
                    <a:pt x="0" y="464"/>
                  </a:cubicBezTo>
                  <a:cubicBezTo>
                    <a:pt x="0" y="497"/>
                    <a:pt x="29" y="513"/>
                    <a:pt x="106" y="513"/>
                  </a:cubicBezTo>
                  <a:cubicBezTo>
                    <a:pt x="205" y="513"/>
                    <a:pt x="263" y="452"/>
                    <a:pt x="274" y="403"/>
                  </a:cubicBezTo>
                  <a:close/>
                  <a:moveTo>
                    <a:pt x="259" y="248"/>
                  </a:moveTo>
                  <a:cubicBezTo>
                    <a:pt x="254" y="270"/>
                    <a:pt x="236" y="290"/>
                    <a:pt x="218" y="304"/>
                  </a:cubicBezTo>
                  <a:cubicBezTo>
                    <a:pt x="202" y="319"/>
                    <a:pt x="176" y="333"/>
                    <a:pt x="155" y="333"/>
                  </a:cubicBezTo>
                  <a:cubicBezTo>
                    <a:pt x="115" y="333"/>
                    <a:pt x="103" y="292"/>
                    <a:pt x="103" y="261"/>
                  </a:cubicBezTo>
                  <a:cubicBezTo>
                    <a:pt x="103" y="221"/>
                    <a:pt x="126" y="128"/>
                    <a:pt x="148" y="88"/>
                  </a:cubicBezTo>
                  <a:cubicBezTo>
                    <a:pt x="169" y="49"/>
                    <a:pt x="203" y="18"/>
                    <a:pt x="236" y="18"/>
                  </a:cubicBezTo>
                  <a:cubicBezTo>
                    <a:pt x="288" y="18"/>
                    <a:pt x="299" y="81"/>
                    <a:pt x="299" y="86"/>
                  </a:cubicBezTo>
                  <a:cubicBezTo>
                    <a:pt x="299" y="90"/>
                    <a:pt x="299" y="94"/>
                    <a:pt x="297" y="9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0" name="Freeform 139">
              <a:extLst>
                <a:ext uri="{FF2B5EF4-FFF2-40B4-BE49-F238E27FC236}">
                  <a16:creationId xmlns:a16="http://schemas.microsoft.com/office/drawing/2014/main" id="{63F90D0C-77DC-9A4A-8C93-31103D7F88E2}"/>
                </a:ext>
              </a:extLst>
            </p:cNvPr>
            <p:cNvSpPr/>
            <p:nvPr/>
          </p:nvSpPr>
          <p:spPr>
            <a:xfrm>
              <a:off x="1768680" y="6972840"/>
              <a:ext cx="109800" cy="129240"/>
            </a:xfrm>
            <a:custGeom>
              <a:avLst/>
              <a:gdLst/>
              <a:ahLst/>
              <a:cxnLst>
                <a:cxn ang="3cd4">
                  <a:pos x="hc" y="t"/>
                </a:cxn>
                <a:cxn ang="cd2">
                  <a:pos x="l" y="vc"/>
                </a:cxn>
                <a:cxn ang="cd4">
                  <a:pos x="hc" y="b"/>
                </a:cxn>
                <a:cxn ang="0">
                  <a:pos x="r" y="vc"/>
                </a:cxn>
              </a:cxnLst>
              <a:rect l="l" t="t" r="r" b="b"/>
              <a:pathLst>
                <a:path w="306" h="360">
                  <a:moveTo>
                    <a:pt x="112" y="167"/>
                  </a:moveTo>
                  <a:cubicBezTo>
                    <a:pt x="135" y="167"/>
                    <a:pt x="194" y="166"/>
                    <a:pt x="234" y="149"/>
                  </a:cubicBezTo>
                  <a:cubicBezTo>
                    <a:pt x="290" y="126"/>
                    <a:pt x="293" y="79"/>
                    <a:pt x="293" y="68"/>
                  </a:cubicBezTo>
                  <a:cubicBezTo>
                    <a:pt x="293" y="32"/>
                    <a:pt x="263" y="0"/>
                    <a:pt x="209" y="0"/>
                  </a:cubicBezTo>
                  <a:cubicBezTo>
                    <a:pt x="121" y="0"/>
                    <a:pt x="0" y="77"/>
                    <a:pt x="0" y="216"/>
                  </a:cubicBezTo>
                  <a:cubicBezTo>
                    <a:pt x="0" y="297"/>
                    <a:pt x="47" y="360"/>
                    <a:pt x="124" y="360"/>
                  </a:cubicBezTo>
                  <a:cubicBezTo>
                    <a:pt x="239" y="360"/>
                    <a:pt x="306" y="275"/>
                    <a:pt x="306" y="266"/>
                  </a:cubicBezTo>
                  <a:cubicBezTo>
                    <a:pt x="306" y="261"/>
                    <a:pt x="301" y="256"/>
                    <a:pt x="295" y="256"/>
                  </a:cubicBezTo>
                  <a:cubicBezTo>
                    <a:pt x="292" y="256"/>
                    <a:pt x="290" y="257"/>
                    <a:pt x="286" y="265"/>
                  </a:cubicBezTo>
                  <a:cubicBezTo>
                    <a:pt x="223" y="342"/>
                    <a:pt x="137" y="342"/>
                    <a:pt x="126" y="342"/>
                  </a:cubicBezTo>
                  <a:cubicBezTo>
                    <a:pt x="65" y="342"/>
                    <a:pt x="58" y="275"/>
                    <a:pt x="58" y="250"/>
                  </a:cubicBezTo>
                  <a:cubicBezTo>
                    <a:pt x="58" y="241"/>
                    <a:pt x="58" y="216"/>
                    <a:pt x="70" y="167"/>
                  </a:cubicBezTo>
                  <a:close/>
                  <a:moveTo>
                    <a:pt x="76" y="149"/>
                  </a:moveTo>
                  <a:cubicBezTo>
                    <a:pt x="106" y="29"/>
                    <a:pt x="187" y="18"/>
                    <a:pt x="209" y="18"/>
                  </a:cubicBezTo>
                  <a:cubicBezTo>
                    <a:pt x="247" y="18"/>
                    <a:pt x="266" y="41"/>
                    <a:pt x="266" y="68"/>
                  </a:cubicBezTo>
                  <a:cubicBezTo>
                    <a:pt x="266" y="149"/>
                    <a:pt x="140" y="149"/>
                    <a:pt x="108" y="14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1" name="Freeform 140">
              <a:extLst>
                <a:ext uri="{FF2B5EF4-FFF2-40B4-BE49-F238E27FC236}">
                  <a16:creationId xmlns:a16="http://schemas.microsoft.com/office/drawing/2014/main" id="{513F4345-1BC5-354F-A910-828DDE5BC500}"/>
                </a:ext>
              </a:extLst>
            </p:cNvPr>
            <p:cNvSpPr/>
            <p:nvPr/>
          </p:nvSpPr>
          <p:spPr>
            <a:xfrm>
              <a:off x="1894319" y="6920280"/>
              <a:ext cx="87840" cy="181800"/>
            </a:xfrm>
            <a:custGeom>
              <a:avLst/>
              <a:gdLst/>
              <a:ahLst/>
              <a:cxnLst>
                <a:cxn ang="3cd4">
                  <a:pos x="hc" y="t"/>
                </a:cxn>
                <a:cxn ang="cd2">
                  <a:pos x="l" y="vc"/>
                </a:cxn>
                <a:cxn ang="cd4">
                  <a:pos x="hc" y="b"/>
                </a:cxn>
                <a:cxn ang="0">
                  <a:pos x="r" y="vc"/>
                </a:cxn>
              </a:cxnLst>
              <a:rect l="l" t="t" r="r" b="b"/>
              <a:pathLst>
                <a:path w="245" h="506">
                  <a:moveTo>
                    <a:pt x="146" y="180"/>
                  </a:moveTo>
                  <a:lnTo>
                    <a:pt x="221" y="180"/>
                  </a:lnTo>
                  <a:cubicBezTo>
                    <a:pt x="236" y="180"/>
                    <a:pt x="245" y="180"/>
                    <a:pt x="245" y="164"/>
                  </a:cubicBezTo>
                  <a:cubicBezTo>
                    <a:pt x="245" y="155"/>
                    <a:pt x="236" y="155"/>
                    <a:pt x="221" y="155"/>
                  </a:cubicBezTo>
                  <a:lnTo>
                    <a:pt x="153" y="155"/>
                  </a:lnTo>
                  <a:cubicBezTo>
                    <a:pt x="180" y="41"/>
                    <a:pt x="185" y="27"/>
                    <a:pt x="185" y="22"/>
                  </a:cubicBezTo>
                  <a:cubicBezTo>
                    <a:pt x="185" y="7"/>
                    <a:pt x="175" y="0"/>
                    <a:pt x="162" y="0"/>
                  </a:cubicBezTo>
                  <a:cubicBezTo>
                    <a:pt x="158" y="0"/>
                    <a:pt x="137" y="0"/>
                    <a:pt x="130" y="29"/>
                  </a:cubicBezTo>
                  <a:lnTo>
                    <a:pt x="99" y="155"/>
                  </a:lnTo>
                  <a:lnTo>
                    <a:pt x="23" y="155"/>
                  </a:lnTo>
                  <a:cubicBezTo>
                    <a:pt x="7" y="155"/>
                    <a:pt x="0" y="155"/>
                    <a:pt x="0" y="169"/>
                  </a:cubicBezTo>
                  <a:cubicBezTo>
                    <a:pt x="0" y="180"/>
                    <a:pt x="7" y="180"/>
                    <a:pt x="22" y="180"/>
                  </a:cubicBezTo>
                  <a:lnTo>
                    <a:pt x="92" y="180"/>
                  </a:lnTo>
                  <a:cubicBezTo>
                    <a:pt x="34" y="405"/>
                    <a:pt x="32" y="418"/>
                    <a:pt x="32" y="432"/>
                  </a:cubicBezTo>
                  <a:cubicBezTo>
                    <a:pt x="32" y="475"/>
                    <a:pt x="63" y="506"/>
                    <a:pt x="104" y="506"/>
                  </a:cubicBezTo>
                  <a:cubicBezTo>
                    <a:pt x="187" y="506"/>
                    <a:pt x="232" y="389"/>
                    <a:pt x="232" y="383"/>
                  </a:cubicBezTo>
                  <a:cubicBezTo>
                    <a:pt x="232" y="376"/>
                    <a:pt x="225" y="376"/>
                    <a:pt x="221" y="376"/>
                  </a:cubicBezTo>
                  <a:cubicBezTo>
                    <a:pt x="216" y="376"/>
                    <a:pt x="214" y="378"/>
                    <a:pt x="211" y="387"/>
                  </a:cubicBezTo>
                  <a:cubicBezTo>
                    <a:pt x="176" y="470"/>
                    <a:pt x="133" y="488"/>
                    <a:pt x="106" y="488"/>
                  </a:cubicBezTo>
                  <a:cubicBezTo>
                    <a:pt x="90" y="488"/>
                    <a:pt x="83" y="477"/>
                    <a:pt x="83" y="452"/>
                  </a:cubicBezTo>
                  <a:cubicBezTo>
                    <a:pt x="83" y="432"/>
                    <a:pt x="83" y="427"/>
                    <a:pt x="86" y="41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2" name="Freeform 141">
              <a:extLst>
                <a:ext uri="{FF2B5EF4-FFF2-40B4-BE49-F238E27FC236}">
                  <a16:creationId xmlns:a16="http://schemas.microsoft.com/office/drawing/2014/main" id="{C2DECC45-A09C-2B42-9B67-A58120C18D11}"/>
                </a:ext>
              </a:extLst>
            </p:cNvPr>
            <p:cNvSpPr/>
            <p:nvPr/>
          </p:nvSpPr>
          <p:spPr>
            <a:xfrm>
              <a:off x="2018160" y="6885360"/>
              <a:ext cx="66240" cy="284760"/>
            </a:xfrm>
            <a:custGeom>
              <a:avLst/>
              <a:gdLst/>
              <a:ahLst/>
              <a:cxnLst>
                <a:cxn ang="3cd4">
                  <a:pos x="hc" y="t"/>
                </a:cxn>
                <a:cxn ang="cd2">
                  <a:pos x="l" y="vc"/>
                </a:cxn>
                <a:cxn ang="cd4">
                  <a:pos x="hc" y="b"/>
                </a:cxn>
                <a:cxn ang="0">
                  <a:pos x="r" y="vc"/>
                </a:cxn>
              </a:cxnLst>
              <a:rect l="l" t="t" r="r" b="b"/>
              <a:pathLst>
                <a:path w="185" h="792">
                  <a:moveTo>
                    <a:pt x="185" y="785"/>
                  </a:moveTo>
                  <a:cubicBezTo>
                    <a:pt x="185" y="783"/>
                    <a:pt x="185" y="781"/>
                    <a:pt x="171" y="767"/>
                  </a:cubicBezTo>
                  <a:cubicBezTo>
                    <a:pt x="72" y="668"/>
                    <a:pt x="47" y="518"/>
                    <a:pt x="47" y="396"/>
                  </a:cubicBezTo>
                  <a:cubicBezTo>
                    <a:pt x="47" y="259"/>
                    <a:pt x="77" y="121"/>
                    <a:pt x="175" y="22"/>
                  </a:cubicBezTo>
                  <a:cubicBezTo>
                    <a:pt x="185" y="13"/>
                    <a:pt x="185" y="11"/>
                    <a:pt x="185" y="7"/>
                  </a:cubicBezTo>
                  <a:cubicBezTo>
                    <a:pt x="185" y="2"/>
                    <a:pt x="182" y="0"/>
                    <a:pt x="176" y="0"/>
                  </a:cubicBezTo>
                  <a:cubicBezTo>
                    <a:pt x="169" y="0"/>
                    <a:pt x="97" y="54"/>
                    <a:pt x="50" y="155"/>
                  </a:cubicBezTo>
                  <a:cubicBezTo>
                    <a:pt x="9" y="241"/>
                    <a:pt x="0" y="329"/>
                    <a:pt x="0" y="396"/>
                  </a:cubicBezTo>
                  <a:cubicBezTo>
                    <a:pt x="0" y="459"/>
                    <a:pt x="9" y="554"/>
                    <a:pt x="52" y="644"/>
                  </a:cubicBezTo>
                  <a:cubicBezTo>
                    <a:pt x="101" y="741"/>
                    <a:pt x="169" y="792"/>
                    <a:pt x="176" y="792"/>
                  </a:cubicBezTo>
                  <a:cubicBezTo>
                    <a:pt x="182" y="792"/>
                    <a:pt x="185" y="790"/>
                    <a:pt x="185" y="78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3" name="Freeform 142">
              <a:extLst>
                <a:ext uri="{FF2B5EF4-FFF2-40B4-BE49-F238E27FC236}">
                  <a16:creationId xmlns:a16="http://schemas.microsoft.com/office/drawing/2014/main" id="{B5A29725-B8FE-A547-8FB7-96DED4E13C51}"/>
                </a:ext>
              </a:extLst>
            </p:cNvPr>
            <p:cNvSpPr/>
            <p:nvPr/>
          </p:nvSpPr>
          <p:spPr>
            <a:xfrm>
              <a:off x="2115360" y="697284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7"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3" y="342"/>
                    <a:pt x="41" y="342"/>
                    <a:pt x="23" y="301"/>
                  </a:cubicBezTo>
                  <a:cubicBezTo>
                    <a:pt x="54" y="304"/>
                    <a:pt x="74" y="281"/>
                    <a:pt x="74" y="257"/>
                  </a:cubicBezTo>
                  <a:cubicBezTo>
                    <a:pt x="74" y="239"/>
                    <a:pt x="61" y="230"/>
                    <a:pt x="45" y="230"/>
                  </a:cubicBezTo>
                  <a:cubicBezTo>
                    <a:pt x="23" y="230"/>
                    <a:pt x="0" y="247"/>
                    <a:pt x="0" y="283"/>
                  </a:cubicBezTo>
                  <a:cubicBezTo>
                    <a:pt x="0" y="328"/>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4" name="Freeform 143">
              <a:extLst>
                <a:ext uri="{FF2B5EF4-FFF2-40B4-BE49-F238E27FC236}">
                  <a16:creationId xmlns:a16="http://schemas.microsoft.com/office/drawing/2014/main" id="{CD179D7E-7E97-474C-B0C0-06759AF76369}"/>
                </a:ext>
              </a:extLst>
            </p:cNvPr>
            <p:cNvSpPr/>
            <p:nvPr/>
          </p:nvSpPr>
          <p:spPr>
            <a:xfrm>
              <a:off x="2243160" y="6869519"/>
              <a:ext cx="50040" cy="103320"/>
            </a:xfrm>
            <a:custGeom>
              <a:avLst/>
              <a:gdLst/>
              <a:ahLst/>
              <a:cxnLst>
                <a:cxn ang="3cd4">
                  <a:pos x="hc" y="t"/>
                </a:cxn>
                <a:cxn ang="cd2">
                  <a:pos x="l" y="vc"/>
                </a:cxn>
                <a:cxn ang="cd4">
                  <a:pos x="hc" y="b"/>
                </a:cxn>
                <a:cxn ang="0">
                  <a:pos x="r" y="vc"/>
                </a:cxn>
              </a:cxnLst>
              <a:rect l="l" t="t" r="r" b="b"/>
              <a:pathLst>
                <a:path w="140" h="288">
                  <a:moveTo>
                    <a:pt x="135" y="49"/>
                  </a:moveTo>
                  <a:cubicBezTo>
                    <a:pt x="140" y="40"/>
                    <a:pt x="140" y="34"/>
                    <a:pt x="140" y="31"/>
                  </a:cubicBezTo>
                  <a:cubicBezTo>
                    <a:pt x="140" y="13"/>
                    <a:pt x="124" y="0"/>
                    <a:pt x="108" y="0"/>
                  </a:cubicBezTo>
                  <a:cubicBezTo>
                    <a:pt x="86" y="0"/>
                    <a:pt x="79" y="18"/>
                    <a:pt x="77" y="27"/>
                  </a:cubicBezTo>
                  <a:lnTo>
                    <a:pt x="4" y="268"/>
                  </a:lnTo>
                  <a:cubicBezTo>
                    <a:pt x="2" y="268"/>
                    <a:pt x="0" y="275"/>
                    <a:pt x="0" y="275"/>
                  </a:cubicBezTo>
                  <a:cubicBezTo>
                    <a:pt x="0" y="283"/>
                    <a:pt x="18" y="288"/>
                    <a:pt x="22" y="288"/>
                  </a:cubicBezTo>
                  <a:cubicBezTo>
                    <a:pt x="25" y="288"/>
                    <a:pt x="27" y="288"/>
                    <a:pt x="31" y="2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5" name="Freeform 144">
              <a:extLst>
                <a:ext uri="{FF2B5EF4-FFF2-40B4-BE49-F238E27FC236}">
                  <a16:creationId xmlns:a16="http://schemas.microsoft.com/office/drawing/2014/main" id="{CD2F6F3C-6E26-6346-BD05-5549B33DADB3}"/>
                </a:ext>
              </a:extLst>
            </p:cNvPr>
            <p:cNvSpPr/>
            <p:nvPr/>
          </p:nvSpPr>
          <p:spPr>
            <a:xfrm>
              <a:off x="2337840" y="7067880"/>
              <a:ext cx="33480" cy="85320"/>
            </a:xfrm>
            <a:custGeom>
              <a:avLst/>
              <a:gdLst/>
              <a:ahLst/>
              <a:cxnLst>
                <a:cxn ang="3cd4">
                  <a:pos x="hc" y="t"/>
                </a:cxn>
                <a:cxn ang="cd2">
                  <a:pos x="l" y="vc"/>
                </a:cxn>
                <a:cxn ang="cd4">
                  <a:pos x="hc" y="b"/>
                </a:cxn>
                <a:cxn ang="0">
                  <a:pos x="r" y="vc"/>
                </a:cxn>
              </a:cxnLst>
              <a:rect l="l" t="t" r="r" b="b"/>
              <a:pathLst>
                <a:path w="94" h="238">
                  <a:moveTo>
                    <a:pt x="94" y="83"/>
                  </a:moveTo>
                  <a:cubicBezTo>
                    <a:pt x="94" y="31"/>
                    <a:pt x="74" y="0"/>
                    <a:pt x="43" y="0"/>
                  </a:cubicBezTo>
                  <a:cubicBezTo>
                    <a:pt x="16" y="0"/>
                    <a:pt x="0" y="20"/>
                    <a:pt x="0" y="41"/>
                  </a:cubicBezTo>
                  <a:cubicBezTo>
                    <a:pt x="0" y="63"/>
                    <a:pt x="16" y="85"/>
                    <a:pt x="43" y="85"/>
                  </a:cubicBezTo>
                  <a:cubicBezTo>
                    <a:pt x="52" y="85"/>
                    <a:pt x="63" y="81"/>
                    <a:pt x="70" y="74"/>
                  </a:cubicBezTo>
                  <a:cubicBezTo>
                    <a:pt x="74" y="72"/>
                    <a:pt x="74" y="72"/>
                    <a:pt x="76" y="72"/>
                  </a:cubicBezTo>
                  <a:cubicBezTo>
                    <a:pt x="76" y="72"/>
                    <a:pt x="77" y="72"/>
                    <a:pt x="77" y="83"/>
                  </a:cubicBezTo>
                  <a:cubicBezTo>
                    <a:pt x="77" y="142"/>
                    <a:pt x="49" y="191"/>
                    <a:pt x="22" y="216"/>
                  </a:cubicBezTo>
                  <a:cubicBezTo>
                    <a:pt x="13" y="225"/>
                    <a:pt x="13" y="227"/>
                    <a:pt x="13" y="229"/>
                  </a:cubicBezTo>
                  <a:cubicBezTo>
                    <a:pt x="13" y="236"/>
                    <a:pt x="16" y="238"/>
                    <a:pt x="22" y="238"/>
                  </a:cubicBezTo>
                  <a:cubicBezTo>
                    <a:pt x="31" y="238"/>
                    <a:pt x="94" y="176"/>
                    <a:pt x="94" y="8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6" name="Freeform 145">
              <a:extLst>
                <a:ext uri="{FF2B5EF4-FFF2-40B4-BE49-F238E27FC236}">
                  <a16:creationId xmlns:a16="http://schemas.microsoft.com/office/drawing/2014/main" id="{93A3303C-46E1-3047-823D-C9E9A7C88ACD}"/>
                </a:ext>
              </a:extLst>
            </p:cNvPr>
            <p:cNvSpPr/>
            <p:nvPr/>
          </p:nvSpPr>
          <p:spPr>
            <a:xfrm>
              <a:off x="2450520" y="6972840"/>
              <a:ext cx="130680" cy="129240"/>
            </a:xfrm>
            <a:custGeom>
              <a:avLst/>
              <a:gdLst/>
              <a:ahLst/>
              <a:cxnLst>
                <a:cxn ang="3cd4">
                  <a:pos x="hc" y="t"/>
                </a:cxn>
                <a:cxn ang="cd2">
                  <a:pos x="l" y="vc"/>
                </a:cxn>
                <a:cxn ang="cd4">
                  <a:pos x="hc" y="b"/>
                </a:cxn>
                <a:cxn ang="0">
                  <a:pos x="r" y="vc"/>
                </a:cxn>
              </a:cxnLst>
              <a:rect l="l" t="t" r="r" b="b"/>
              <a:pathLst>
                <a:path w="364" h="360">
                  <a:moveTo>
                    <a:pt x="265" y="50"/>
                  </a:moveTo>
                  <a:cubicBezTo>
                    <a:pt x="250" y="22"/>
                    <a:pt x="227" y="0"/>
                    <a:pt x="191" y="0"/>
                  </a:cubicBezTo>
                  <a:cubicBezTo>
                    <a:pt x="99" y="0"/>
                    <a:pt x="0" y="117"/>
                    <a:pt x="0" y="232"/>
                  </a:cubicBezTo>
                  <a:cubicBezTo>
                    <a:pt x="0" y="308"/>
                    <a:pt x="43" y="360"/>
                    <a:pt x="106" y="360"/>
                  </a:cubicBezTo>
                  <a:cubicBezTo>
                    <a:pt x="122" y="360"/>
                    <a:pt x="162" y="356"/>
                    <a:pt x="209" y="301"/>
                  </a:cubicBezTo>
                  <a:cubicBezTo>
                    <a:pt x="216" y="333"/>
                    <a:pt x="243" y="360"/>
                    <a:pt x="281" y="360"/>
                  </a:cubicBezTo>
                  <a:cubicBezTo>
                    <a:pt x="310" y="360"/>
                    <a:pt x="328" y="342"/>
                    <a:pt x="340" y="317"/>
                  </a:cubicBezTo>
                  <a:cubicBezTo>
                    <a:pt x="353" y="288"/>
                    <a:pt x="364" y="239"/>
                    <a:pt x="364" y="238"/>
                  </a:cubicBezTo>
                  <a:cubicBezTo>
                    <a:pt x="364" y="230"/>
                    <a:pt x="356" y="230"/>
                    <a:pt x="355" y="230"/>
                  </a:cubicBezTo>
                  <a:cubicBezTo>
                    <a:pt x="347" y="230"/>
                    <a:pt x="346" y="232"/>
                    <a:pt x="344" y="245"/>
                  </a:cubicBezTo>
                  <a:cubicBezTo>
                    <a:pt x="329" y="295"/>
                    <a:pt x="315" y="342"/>
                    <a:pt x="283" y="342"/>
                  </a:cubicBezTo>
                  <a:cubicBezTo>
                    <a:pt x="261" y="342"/>
                    <a:pt x="259" y="322"/>
                    <a:pt x="259" y="306"/>
                  </a:cubicBezTo>
                  <a:cubicBezTo>
                    <a:pt x="259" y="288"/>
                    <a:pt x="261" y="283"/>
                    <a:pt x="270" y="247"/>
                  </a:cubicBezTo>
                  <a:cubicBezTo>
                    <a:pt x="279" y="214"/>
                    <a:pt x="279" y="205"/>
                    <a:pt x="286" y="176"/>
                  </a:cubicBezTo>
                  <a:lnTo>
                    <a:pt x="315" y="65"/>
                  </a:lnTo>
                  <a:cubicBezTo>
                    <a:pt x="320" y="41"/>
                    <a:pt x="320" y="41"/>
                    <a:pt x="320" y="38"/>
                  </a:cubicBezTo>
                  <a:cubicBezTo>
                    <a:pt x="320" y="23"/>
                    <a:pt x="311" y="16"/>
                    <a:pt x="299" y="16"/>
                  </a:cubicBezTo>
                  <a:cubicBezTo>
                    <a:pt x="279" y="16"/>
                    <a:pt x="266" y="34"/>
                    <a:pt x="265" y="50"/>
                  </a:cubicBezTo>
                  <a:close/>
                  <a:moveTo>
                    <a:pt x="212" y="257"/>
                  </a:moveTo>
                  <a:cubicBezTo>
                    <a:pt x="209" y="272"/>
                    <a:pt x="209" y="272"/>
                    <a:pt x="198" y="286"/>
                  </a:cubicBezTo>
                  <a:cubicBezTo>
                    <a:pt x="162" y="329"/>
                    <a:pt x="130" y="342"/>
                    <a:pt x="108" y="342"/>
                  </a:cubicBezTo>
                  <a:cubicBezTo>
                    <a:pt x="68" y="342"/>
                    <a:pt x="56" y="299"/>
                    <a:pt x="56" y="268"/>
                  </a:cubicBezTo>
                  <a:cubicBezTo>
                    <a:pt x="56" y="229"/>
                    <a:pt x="83" y="130"/>
                    <a:pt x="101" y="94"/>
                  </a:cubicBezTo>
                  <a:cubicBezTo>
                    <a:pt x="124" y="47"/>
                    <a:pt x="160" y="18"/>
                    <a:pt x="193" y="18"/>
                  </a:cubicBezTo>
                  <a:cubicBezTo>
                    <a:pt x="245" y="18"/>
                    <a:pt x="256" y="83"/>
                    <a:pt x="256" y="88"/>
                  </a:cubicBezTo>
                  <a:cubicBezTo>
                    <a:pt x="256" y="92"/>
                    <a:pt x="254" y="97"/>
                    <a:pt x="252"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7" name="Freeform 146">
              <a:extLst>
                <a:ext uri="{FF2B5EF4-FFF2-40B4-BE49-F238E27FC236}">
                  <a16:creationId xmlns:a16="http://schemas.microsoft.com/office/drawing/2014/main" id="{74BA82C1-7ED4-0646-BC9F-87206ACC9A76}"/>
                </a:ext>
              </a:extLst>
            </p:cNvPr>
            <p:cNvSpPr/>
            <p:nvPr/>
          </p:nvSpPr>
          <p:spPr>
            <a:xfrm>
              <a:off x="2598840" y="6869519"/>
              <a:ext cx="50040" cy="103320"/>
            </a:xfrm>
            <a:custGeom>
              <a:avLst/>
              <a:gdLst/>
              <a:ahLst/>
              <a:cxnLst>
                <a:cxn ang="3cd4">
                  <a:pos x="hc" y="t"/>
                </a:cxn>
                <a:cxn ang="cd2">
                  <a:pos x="l" y="vc"/>
                </a:cxn>
                <a:cxn ang="cd4">
                  <a:pos x="hc" y="b"/>
                </a:cxn>
                <a:cxn ang="0">
                  <a:pos x="r" y="vc"/>
                </a:cxn>
              </a:cxnLst>
              <a:rect l="l" t="t" r="r" b="b"/>
              <a:pathLst>
                <a:path w="140" h="288">
                  <a:moveTo>
                    <a:pt x="135" y="49"/>
                  </a:moveTo>
                  <a:cubicBezTo>
                    <a:pt x="140" y="40"/>
                    <a:pt x="140" y="34"/>
                    <a:pt x="140" y="31"/>
                  </a:cubicBezTo>
                  <a:cubicBezTo>
                    <a:pt x="140" y="13"/>
                    <a:pt x="124" y="0"/>
                    <a:pt x="108" y="0"/>
                  </a:cubicBezTo>
                  <a:cubicBezTo>
                    <a:pt x="86" y="0"/>
                    <a:pt x="79" y="18"/>
                    <a:pt x="77" y="27"/>
                  </a:cubicBezTo>
                  <a:lnTo>
                    <a:pt x="4" y="268"/>
                  </a:lnTo>
                  <a:cubicBezTo>
                    <a:pt x="2" y="268"/>
                    <a:pt x="0" y="275"/>
                    <a:pt x="0" y="275"/>
                  </a:cubicBezTo>
                  <a:cubicBezTo>
                    <a:pt x="0" y="283"/>
                    <a:pt x="18" y="288"/>
                    <a:pt x="22" y="288"/>
                  </a:cubicBezTo>
                  <a:cubicBezTo>
                    <a:pt x="25" y="288"/>
                    <a:pt x="27" y="288"/>
                    <a:pt x="31" y="2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8" name="Freeform 147">
              <a:extLst>
                <a:ext uri="{FF2B5EF4-FFF2-40B4-BE49-F238E27FC236}">
                  <a16:creationId xmlns:a16="http://schemas.microsoft.com/office/drawing/2014/main" id="{10B77363-DCF8-834E-A1A3-6BDB8A12E809}"/>
                </a:ext>
              </a:extLst>
            </p:cNvPr>
            <p:cNvSpPr/>
            <p:nvPr/>
          </p:nvSpPr>
          <p:spPr>
            <a:xfrm>
              <a:off x="2693520" y="6976080"/>
              <a:ext cx="31320" cy="177840"/>
            </a:xfrm>
            <a:custGeom>
              <a:avLst/>
              <a:gdLst/>
              <a:ahLst/>
              <a:cxnLst>
                <a:cxn ang="3cd4">
                  <a:pos x="hc" y="t"/>
                </a:cxn>
                <a:cxn ang="cd2">
                  <a:pos x="l" y="vc"/>
                </a:cxn>
                <a:cxn ang="cd4">
                  <a:pos x="hc" y="b"/>
                </a:cxn>
                <a:cxn ang="0">
                  <a:pos x="r" y="vc"/>
                </a:cxn>
              </a:cxnLst>
              <a:rect l="l" t="t" r="r" b="b"/>
              <a:pathLst>
                <a:path w="88" h="495">
                  <a:moveTo>
                    <a:pt x="86" y="41"/>
                  </a:moveTo>
                  <a:cubicBezTo>
                    <a:pt x="86" y="20"/>
                    <a:pt x="67" y="0"/>
                    <a:pt x="43" y="0"/>
                  </a:cubicBezTo>
                  <a:cubicBezTo>
                    <a:pt x="20" y="0"/>
                    <a:pt x="0" y="20"/>
                    <a:pt x="0" y="41"/>
                  </a:cubicBezTo>
                  <a:cubicBezTo>
                    <a:pt x="0" y="65"/>
                    <a:pt x="20" y="85"/>
                    <a:pt x="43" y="85"/>
                  </a:cubicBezTo>
                  <a:cubicBezTo>
                    <a:pt x="67" y="85"/>
                    <a:pt x="86" y="65"/>
                    <a:pt x="86" y="41"/>
                  </a:cubicBezTo>
                  <a:close/>
                  <a:moveTo>
                    <a:pt x="70" y="333"/>
                  </a:moveTo>
                  <a:cubicBezTo>
                    <a:pt x="70" y="356"/>
                    <a:pt x="70" y="418"/>
                    <a:pt x="18" y="477"/>
                  </a:cubicBezTo>
                  <a:cubicBezTo>
                    <a:pt x="13" y="482"/>
                    <a:pt x="13" y="484"/>
                    <a:pt x="13" y="486"/>
                  </a:cubicBezTo>
                  <a:cubicBezTo>
                    <a:pt x="13" y="491"/>
                    <a:pt x="16" y="495"/>
                    <a:pt x="22" y="495"/>
                  </a:cubicBezTo>
                  <a:cubicBezTo>
                    <a:pt x="31" y="495"/>
                    <a:pt x="88" y="432"/>
                    <a:pt x="88" y="340"/>
                  </a:cubicBezTo>
                  <a:cubicBezTo>
                    <a:pt x="88" y="317"/>
                    <a:pt x="86" y="257"/>
                    <a:pt x="43" y="257"/>
                  </a:cubicBezTo>
                  <a:cubicBezTo>
                    <a:pt x="14" y="257"/>
                    <a:pt x="0" y="279"/>
                    <a:pt x="0" y="301"/>
                  </a:cubicBezTo>
                  <a:cubicBezTo>
                    <a:pt x="0" y="320"/>
                    <a:pt x="14" y="342"/>
                    <a:pt x="43" y="342"/>
                  </a:cubicBezTo>
                  <a:cubicBezTo>
                    <a:pt x="47" y="342"/>
                    <a:pt x="49" y="342"/>
                    <a:pt x="49" y="342"/>
                  </a:cubicBezTo>
                  <a:cubicBezTo>
                    <a:pt x="56" y="340"/>
                    <a:pt x="63" y="338"/>
                    <a:pt x="70" y="33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9" name="Freeform 148">
              <a:extLst>
                <a:ext uri="{FF2B5EF4-FFF2-40B4-BE49-F238E27FC236}">
                  <a16:creationId xmlns:a16="http://schemas.microsoft.com/office/drawing/2014/main" id="{BEC44F93-6077-974C-AF43-4C59190974E8}"/>
                </a:ext>
              </a:extLst>
            </p:cNvPr>
            <p:cNvSpPr/>
            <p:nvPr/>
          </p:nvSpPr>
          <p:spPr>
            <a:xfrm>
              <a:off x="2803680" y="6972840"/>
              <a:ext cx="189000" cy="129240"/>
            </a:xfrm>
            <a:custGeom>
              <a:avLst/>
              <a:gdLst/>
              <a:ahLst/>
              <a:cxnLst>
                <a:cxn ang="3cd4">
                  <a:pos x="hc" y="t"/>
                </a:cxn>
                <a:cxn ang="cd2">
                  <a:pos x="l" y="vc"/>
                </a:cxn>
                <a:cxn ang="cd4">
                  <a:pos x="hc" y="b"/>
                </a:cxn>
                <a:cxn ang="0">
                  <a:pos x="r" y="vc"/>
                </a:cxn>
              </a:cxnLst>
              <a:rect l="l" t="t" r="r" b="b"/>
              <a:pathLst>
                <a:path w="526" h="360">
                  <a:moveTo>
                    <a:pt x="344" y="81"/>
                  </a:moveTo>
                  <a:cubicBezTo>
                    <a:pt x="347" y="65"/>
                    <a:pt x="355" y="34"/>
                    <a:pt x="355" y="31"/>
                  </a:cubicBezTo>
                  <a:cubicBezTo>
                    <a:pt x="355" y="16"/>
                    <a:pt x="344" y="9"/>
                    <a:pt x="333" y="9"/>
                  </a:cubicBezTo>
                  <a:cubicBezTo>
                    <a:pt x="322" y="9"/>
                    <a:pt x="308" y="14"/>
                    <a:pt x="302" y="31"/>
                  </a:cubicBezTo>
                  <a:cubicBezTo>
                    <a:pt x="301" y="36"/>
                    <a:pt x="263" y="189"/>
                    <a:pt x="257" y="209"/>
                  </a:cubicBezTo>
                  <a:cubicBezTo>
                    <a:pt x="252" y="232"/>
                    <a:pt x="250" y="247"/>
                    <a:pt x="250" y="261"/>
                  </a:cubicBezTo>
                  <a:cubicBezTo>
                    <a:pt x="250" y="270"/>
                    <a:pt x="250" y="272"/>
                    <a:pt x="252" y="275"/>
                  </a:cubicBezTo>
                  <a:cubicBezTo>
                    <a:pt x="234" y="319"/>
                    <a:pt x="209" y="342"/>
                    <a:pt x="178" y="342"/>
                  </a:cubicBezTo>
                  <a:cubicBezTo>
                    <a:pt x="115" y="342"/>
                    <a:pt x="115" y="284"/>
                    <a:pt x="115" y="270"/>
                  </a:cubicBezTo>
                  <a:cubicBezTo>
                    <a:pt x="115" y="245"/>
                    <a:pt x="119" y="214"/>
                    <a:pt x="157" y="115"/>
                  </a:cubicBezTo>
                  <a:cubicBezTo>
                    <a:pt x="166" y="92"/>
                    <a:pt x="169" y="81"/>
                    <a:pt x="169" y="65"/>
                  </a:cubicBezTo>
                  <a:cubicBezTo>
                    <a:pt x="169" y="29"/>
                    <a:pt x="144" y="0"/>
                    <a:pt x="104" y="0"/>
                  </a:cubicBezTo>
                  <a:cubicBezTo>
                    <a:pt x="29" y="0"/>
                    <a:pt x="0" y="115"/>
                    <a:pt x="0" y="122"/>
                  </a:cubicBezTo>
                  <a:cubicBezTo>
                    <a:pt x="0" y="130"/>
                    <a:pt x="7" y="130"/>
                    <a:pt x="9" y="130"/>
                  </a:cubicBezTo>
                  <a:cubicBezTo>
                    <a:pt x="18" y="130"/>
                    <a:pt x="18" y="130"/>
                    <a:pt x="22" y="115"/>
                  </a:cubicBezTo>
                  <a:cubicBezTo>
                    <a:pt x="43" y="41"/>
                    <a:pt x="74" y="18"/>
                    <a:pt x="103" y="18"/>
                  </a:cubicBezTo>
                  <a:cubicBezTo>
                    <a:pt x="110" y="18"/>
                    <a:pt x="122" y="18"/>
                    <a:pt x="122" y="43"/>
                  </a:cubicBezTo>
                  <a:cubicBezTo>
                    <a:pt x="122" y="63"/>
                    <a:pt x="113" y="86"/>
                    <a:pt x="108" y="99"/>
                  </a:cubicBezTo>
                  <a:cubicBezTo>
                    <a:pt x="74" y="193"/>
                    <a:pt x="63" y="230"/>
                    <a:pt x="63" y="259"/>
                  </a:cubicBezTo>
                  <a:cubicBezTo>
                    <a:pt x="63" y="333"/>
                    <a:pt x="117" y="360"/>
                    <a:pt x="176" y="360"/>
                  </a:cubicBezTo>
                  <a:cubicBezTo>
                    <a:pt x="189" y="360"/>
                    <a:pt x="227" y="360"/>
                    <a:pt x="259" y="304"/>
                  </a:cubicBezTo>
                  <a:cubicBezTo>
                    <a:pt x="279" y="355"/>
                    <a:pt x="335" y="360"/>
                    <a:pt x="358" y="360"/>
                  </a:cubicBezTo>
                  <a:cubicBezTo>
                    <a:pt x="418" y="360"/>
                    <a:pt x="452" y="310"/>
                    <a:pt x="473" y="263"/>
                  </a:cubicBezTo>
                  <a:cubicBezTo>
                    <a:pt x="500" y="200"/>
                    <a:pt x="526" y="94"/>
                    <a:pt x="526" y="56"/>
                  </a:cubicBezTo>
                  <a:cubicBezTo>
                    <a:pt x="526" y="13"/>
                    <a:pt x="504" y="0"/>
                    <a:pt x="490" y="0"/>
                  </a:cubicBezTo>
                  <a:cubicBezTo>
                    <a:pt x="470" y="0"/>
                    <a:pt x="450" y="20"/>
                    <a:pt x="450" y="38"/>
                  </a:cubicBezTo>
                  <a:cubicBezTo>
                    <a:pt x="450" y="49"/>
                    <a:pt x="455" y="54"/>
                    <a:pt x="463" y="59"/>
                  </a:cubicBezTo>
                  <a:cubicBezTo>
                    <a:pt x="472" y="68"/>
                    <a:pt x="491" y="88"/>
                    <a:pt x="491" y="128"/>
                  </a:cubicBezTo>
                  <a:cubicBezTo>
                    <a:pt x="491" y="155"/>
                    <a:pt x="468" y="232"/>
                    <a:pt x="448" y="272"/>
                  </a:cubicBezTo>
                  <a:cubicBezTo>
                    <a:pt x="427" y="315"/>
                    <a:pt x="400" y="342"/>
                    <a:pt x="360" y="342"/>
                  </a:cubicBezTo>
                  <a:cubicBezTo>
                    <a:pt x="322" y="342"/>
                    <a:pt x="302" y="319"/>
                    <a:pt x="302" y="274"/>
                  </a:cubicBezTo>
                  <a:cubicBezTo>
                    <a:pt x="302" y="252"/>
                    <a:pt x="308" y="227"/>
                    <a:pt x="310" y="2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0" name="Freeform 149">
              <a:extLst>
                <a:ext uri="{FF2B5EF4-FFF2-40B4-BE49-F238E27FC236}">
                  <a16:creationId xmlns:a16="http://schemas.microsoft.com/office/drawing/2014/main" id="{50430210-760D-8948-9C3F-3C03BDFF6E79}"/>
                </a:ext>
              </a:extLst>
            </p:cNvPr>
            <p:cNvSpPr/>
            <p:nvPr/>
          </p:nvSpPr>
          <p:spPr>
            <a:xfrm>
              <a:off x="3030479" y="7067880"/>
              <a:ext cx="33480" cy="85320"/>
            </a:xfrm>
            <a:custGeom>
              <a:avLst/>
              <a:gdLst/>
              <a:ahLst/>
              <a:cxnLst>
                <a:cxn ang="3cd4">
                  <a:pos x="hc" y="t"/>
                </a:cxn>
                <a:cxn ang="cd2">
                  <a:pos x="l" y="vc"/>
                </a:cxn>
                <a:cxn ang="cd4">
                  <a:pos x="hc" y="b"/>
                </a:cxn>
                <a:cxn ang="0">
                  <a:pos x="r" y="vc"/>
                </a:cxn>
              </a:cxnLst>
              <a:rect l="l" t="t" r="r" b="b"/>
              <a:pathLst>
                <a:path w="94" h="238">
                  <a:moveTo>
                    <a:pt x="94" y="83"/>
                  </a:moveTo>
                  <a:cubicBezTo>
                    <a:pt x="94" y="31"/>
                    <a:pt x="74" y="0"/>
                    <a:pt x="43" y="0"/>
                  </a:cubicBezTo>
                  <a:cubicBezTo>
                    <a:pt x="16" y="0"/>
                    <a:pt x="0" y="20"/>
                    <a:pt x="0" y="41"/>
                  </a:cubicBezTo>
                  <a:cubicBezTo>
                    <a:pt x="0" y="63"/>
                    <a:pt x="16" y="85"/>
                    <a:pt x="43" y="85"/>
                  </a:cubicBezTo>
                  <a:cubicBezTo>
                    <a:pt x="52" y="85"/>
                    <a:pt x="63" y="81"/>
                    <a:pt x="70" y="74"/>
                  </a:cubicBezTo>
                  <a:cubicBezTo>
                    <a:pt x="74" y="72"/>
                    <a:pt x="74" y="72"/>
                    <a:pt x="76" y="72"/>
                  </a:cubicBezTo>
                  <a:cubicBezTo>
                    <a:pt x="76" y="72"/>
                    <a:pt x="77" y="72"/>
                    <a:pt x="77" y="83"/>
                  </a:cubicBezTo>
                  <a:cubicBezTo>
                    <a:pt x="77" y="142"/>
                    <a:pt x="49" y="191"/>
                    <a:pt x="22" y="216"/>
                  </a:cubicBezTo>
                  <a:cubicBezTo>
                    <a:pt x="13" y="225"/>
                    <a:pt x="13" y="227"/>
                    <a:pt x="13" y="229"/>
                  </a:cubicBezTo>
                  <a:cubicBezTo>
                    <a:pt x="13" y="236"/>
                    <a:pt x="16" y="238"/>
                    <a:pt x="22" y="238"/>
                  </a:cubicBezTo>
                  <a:cubicBezTo>
                    <a:pt x="31" y="238"/>
                    <a:pt x="94" y="176"/>
                    <a:pt x="94" y="8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1" name="Freeform 150">
              <a:extLst>
                <a:ext uri="{FF2B5EF4-FFF2-40B4-BE49-F238E27FC236}">
                  <a16:creationId xmlns:a16="http://schemas.microsoft.com/office/drawing/2014/main" id="{8D4321A0-59BC-564E-B557-400F9D4A5A50}"/>
                </a:ext>
              </a:extLst>
            </p:cNvPr>
            <p:cNvSpPr/>
            <p:nvPr/>
          </p:nvSpPr>
          <p:spPr>
            <a:xfrm>
              <a:off x="3140639" y="6972840"/>
              <a:ext cx="189000" cy="129240"/>
            </a:xfrm>
            <a:custGeom>
              <a:avLst/>
              <a:gdLst/>
              <a:ahLst/>
              <a:cxnLst>
                <a:cxn ang="3cd4">
                  <a:pos x="hc" y="t"/>
                </a:cxn>
                <a:cxn ang="cd2">
                  <a:pos x="l" y="vc"/>
                </a:cxn>
                <a:cxn ang="cd4">
                  <a:pos x="hc" y="b"/>
                </a:cxn>
                <a:cxn ang="0">
                  <a:pos x="r" y="vc"/>
                </a:cxn>
              </a:cxnLst>
              <a:rect l="l" t="t" r="r" b="b"/>
              <a:pathLst>
                <a:path w="526" h="360">
                  <a:moveTo>
                    <a:pt x="344" y="81"/>
                  </a:moveTo>
                  <a:cubicBezTo>
                    <a:pt x="347" y="65"/>
                    <a:pt x="356" y="34"/>
                    <a:pt x="356" y="31"/>
                  </a:cubicBezTo>
                  <a:cubicBezTo>
                    <a:pt x="356" y="16"/>
                    <a:pt x="344" y="9"/>
                    <a:pt x="333" y="9"/>
                  </a:cubicBezTo>
                  <a:cubicBezTo>
                    <a:pt x="322" y="9"/>
                    <a:pt x="310" y="14"/>
                    <a:pt x="302" y="31"/>
                  </a:cubicBezTo>
                  <a:cubicBezTo>
                    <a:pt x="301" y="36"/>
                    <a:pt x="263" y="189"/>
                    <a:pt x="257" y="209"/>
                  </a:cubicBezTo>
                  <a:cubicBezTo>
                    <a:pt x="252" y="232"/>
                    <a:pt x="250" y="247"/>
                    <a:pt x="250" y="261"/>
                  </a:cubicBezTo>
                  <a:cubicBezTo>
                    <a:pt x="250" y="270"/>
                    <a:pt x="250" y="272"/>
                    <a:pt x="252" y="275"/>
                  </a:cubicBezTo>
                  <a:cubicBezTo>
                    <a:pt x="234" y="319"/>
                    <a:pt x="209" y="342"/>
                    <a:pt x="178" y="342"/>
                  </a:cubicBezTo>
                  <a:cubicBezTo>
                    <a:pt x="115" y="342"/>
                    <a:pt x="115" y="284"/>
                    <a:pt x="115" y="270"/>
                  </a:cubicBezTo>
                  <a:cubicBezTo>
                    <a:pt x="115" y="245"/>
                    <a:pt x="119" y="214"/>
                    <a:pt x="157" y="115"/>
                  </a:cubicBezTo>
                  <a:cubicBezTo>
                    <a:pt x="166" y="92"/>
                    <a:pt x="169" y="81"/>
                    <a:pt x="169" y="65"/>
                  </a:cubicBezTo>
                  <a:cubicBezTo>
                    <a:pt x="169" y="29"/>
                    <a:pt x="144" y="0"/>
                    <a:pt x="104" y="0"/>
                  </a:cubicBezTo>
                  <a:cubicBezTo>
                    <a:pt x="29" y="0"/>
                    <a:pt x="0" y="115"/>
                    <a:pt x="0" y="122"/>
                  </a:cubicBezTo>
                  <a:cubicBezTo>
                    <a:pt x="0" y="130"/>
                    <a:pt x="7" y="130"/>
                    <a:pt x="9" y="130"/>
                  </a:cubicBezTo>
                  <a:cubicBezTo>
                    <a:pt x="18" y="130"/>
                    <a:pt x="18" y="130"/>
                    <a:pt x="22" y="115"/>
                  </a:cubicBezTo>
                  <a:cubicBezTo>
                    <a:pt x="43" y="41"/>
                    <a:pt x="74" y="18"/>
                    <a:pt x="103" y="18"/>
                  </a:cubicBezTo>
                  <a:cubicBezTo>
                    <a:pt x="110" y="18"/>
                    <a:pt x="122" y="18"/>
                    <a:pt x="122" y="43"/>
                  </a:cubicBezTo>
                  <a:cubicBezTo>
                    <a:pt x="122" y="63"/>
                    <a:pt x="113" y="86"/>
                    <a:pt x="108" y="99"/>
                  </a:cubicBezTo>
                  <a:cubicBezTo>
                    <a:pt x="74" y="193"/>
                    <a:pt x="63" y="230"/>
                    <a:pt x="63" y="259"/>
                  </a:cubicBezTo>
                  <a:cubicBezTo>
                    <a:pt x="63" y="333"/>
                    <a:pt x="117" y="360"/>
                    <a:pt x="176" y="360"/>
                  </a:cubicBezTo>
                  <a:cubicBezTo>
                    <a:pt x="189" y="360"/>
                    <a:pt x="227" y="360"/>
                    <a:pt x="259" y="304"/>
                  </a:cubicBezTo>
                  <a:cubicBezTo>
                    <a:pt x="279" y="355"/>
                    <a:pt x="335" y="360"/>
                    <a:pt x="358" y="360"/>
                  </a:cubicBezTo>
                  <a:cubicBezTo>
                    <a:pt x="418" y="360"/>
                    <a:pt x="452" y="310"/>
                    <a:pt x="473" y="263"/>
                  </a:cubicBezTo>
                  <a:cubicBezTo>
                    <a:pt x="500" y="200"/>
                    <a:pt x="526" y="94"/>
                    <a:pt x="526" y="56"/>
                  </a:cubicBezTo>
                  <a:cubicBezTo>
                    <a:pt x="526" y="13"/>
                    <a:pt x="504" y="0"/>
                    <a:pt x="490" y="0"/>
                  </a:cubicBezTo>
                  <a:cubicBezTo>
                    <a:pt x="470" y="0"/>
                    <a:pt x="450" y="20"/>
                    <a:pt x="450" y="38"/>
                  </a:cubicBezTo>
                  <a:cubicBezTo>
                    <a:pt x="450" y="49"/>
                    <a:pt x="455" y="54"/>
                    <a:pt x="463" y="59"/>
                  </a:cubicBezTo>
                  <a:cubicBezTo>
                    <a:pt x="472" y="68"/>
                    <a:pt x="491" y="88"/>
                    <a:pt x="491" y="128"/>
                  </a:cubicBezTo>
                  <a:cubicBezTo>
                    <a:pt x="491" y="155"/>
                    <a:pt x="468" y="232"/>
                    <a:pt x="448" y="272"/>
                  </a:cubicBezTo>
                  <a:cubicBezTo>
                    <a:pt x="427" y="315"/>
                    <a:pt x="400" y="342"/>
                    <a:pt x="360" y="342"/>
                  </a:cubicBezTo>
                  <a:cubicBezTo>
                    <a:pt x="322" y="342"/>
                    <a:pt x="302" y="319"/>
                    <a:pt x="302" y="274"/>
                  </a:cubicBezTo>
                  <a:cubicBezTo>
                    <a:pt x="302" y="252"/>
                    <a:pt x="308" y="227"/>
                    <a:pt x="310" y="2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2" name="Freeform 151">
              <a:extLst>
                <a:ext uri="{FF2B5EF4-FFF2-40B4-BE49-F238E27FC236}">
                  <a16:creationId xmlns:a16="http://schemas.microsoft.com/office/drawing/2014/main" id="{7318108E-3D52-0242-8F12-1E83E8165CC7}"/>
                </a:ext>
              </a:extLst>
            </p:cNvPr>
            <p:cNvSpPr/>
            <p:nvPr/>
          </p:nvSpPr>
          <p:spPr>
            <a:xfrm>
              <a:off x="3364920" y="6926040"/>
              <a:ext cx="135000" cy="10080"/>
            </a:xfrm>
            <a:custGeom>
              <a:avLst/>
              <a:gdLst/>
              <a:ahLst/>
              <a:cxnLst>
                <a:cxn ang="3cd4">
                  <a:pos x="hc" y="t"/>
                </a:cxn>
                <a:cxn ang="cd2">
                  <a:pos x="l" y="vc"/>
                </a:cxn>
                <a:cxn ang="cd4">
                  <a:pos x="hc" y="b"/>
                </a:cxn>
                <a:cxn ang="0">
                  <a:pos x="r" y="vc"/>
                </a:cxn>
              </a:cxnLst>
              <a:rect l="l" t="t" r="r" b="b"/>
              <a:pathLst>
                <a:path w="376" h="29">
                  <a:moveTo>
                    <a:pt x="355" y="29"/>
                  </a:moveTo>
                  <a:cubicBezTo>
                    <a:pt x="362" y="29"/>
                    <a:pt x="376" y="29"/>
                    <a:pt x="376" y="14"/>
                  </a:cubicBezTo>
                  <a:cubicBezTo>
                    <a:pt x="376" y="0"/>
                    <a:pt x="364" y="0"/>
                    <a:pt x="355" y="0"/>
                  </a:cubicBezTo>
                  <a:lnTo>
                    <a:pt x="22" y="0"/>
                  </a:lnTo>
                  <a:cubicBezTo>
                    <a:pt x="13" y="0"/>
                    <a:pt x="0" y="0"/>
                    <a:pt x="0" y="14"/>
                  </a:cubicBezTo>
                  <a:cubicBezTo>
                    <a:pt x="0" y="29"/>
                    <a:pt x="13" y="29"/>
                    <a:pt x="22" y="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3" name="Freeform 152">
              <a:extLst>
                <a:ext uri="{FF2B5EF4-FFF2-40B4-BE49-F238E27FC236}">
                  <a16:creationId xmlns:a16="http://schemas.microsoft.com/office/drawing/2014/main" id="{7BD759DC-02E1-5D4B-9E70-5FBE7928316C}"/>
                </a:ext>
              </a:extLst>
            </p:cNvPr>
            <p:cNvSpPr/>
            <p:nvPr/>
          </p:nvSpPr>
          <p:spPr>
            <a:xfrm>
              <a:off x="3551400" y="6885360"/>
              <a:ext cx="66240" cy="284760"/>
            </a:xfrm>
            <a:custGeom>
              <a:avLst/>
              <a:gdLst/>
              <a:ahLst/>
              <a:cxnLst>
                <a:cxn ang="3cd4">
                  <a:pos x="hc" y="t"/>
                </a:cxn>
                <a:cxn ang="cd2">
                  <a:pos x="l" y="vc"/>
                </a:cxn>
                <a:cxn ang="cd4">
                  <a:pos x="hc" y="b"/>
                </a:cxn>
                <a:cxn ang="0">
                  <a:pos x="r" y="vc"/>
                </a:cxn>
              </a:cxnLst>
              <a:rect l="l" t="t" r="r" b="b"/>
              <a:pathLst>
                <a:path w="185" h="792">
                  <a:moveTo>
                    <a:pt x="185" y="396"/>
                  </a:moveTo>
                  <a:cubicBezTo>
                    <a:pt x="185" y="335"/>
                    <a:pt x="176" y="239"/>
                    <a:pt x="133" y="149"/>
                  </a:cubicBezTo>
                  <a:cubicBezTo>
                    <a:pt x="85" y="52"/>
                    <a:pt x="16" y="0"/>
                    <a:pt x="7" y="0"/>
                  </a:cubicBezTo>
                  <a:cubicBezTo>
                    <a:pt x="4" y="0"/>
                    <a:pt x="0" y="4"/>
                    <a:pt x="0" y="7"/>
                  </a:cubicBezTo>
                  <a:cubicBezTo>
                    <a:pt x="0" y="11"/>
                    <a:pt x="0" y="13"/>
                    <a:pt x="14" y="27"/>
                  </a:cubicBezTo>
                  <a:cubicBezTo>
                    <a:pt x="94" y="104"/>
                    <a:pt x="139" y="230"/>
                    <a:pt x="139" y="396"/>
                  </a:cubicBezTo>
                  <a:cubicBezTo>
                    <a:pt x="139" y="531"/>
                    <a:pt x="110" y="671"/>
                    <a:pt x="11" y="770"/>
                  </a:cubicBezTo>
                  <a:cubicBezTo>
                    <a:pt x="0" y="781"/>
                    <a:pt x="0" y="783"/>
                    <a:pt x="0" y="785"/>
                  </a:cubicBezTo>
                  <a:cubicBezTo>
                    <a:pt x="0" y="790"/>
                    <a:pt x="4" y="792"/>
                    <a:pt x="7" y="792"/>
                  </a:cubicBezTo>
                  <a:cubicBezTo>
                    <a:pt x="16" y="792"/>
                    <a:pt x="88" y="738"/>
                    <a:pt x="135" y="637"/>
                  </a:cubicBezTo>
                  <a:cubicBezTo>
                    <a:pt x="176" y="551"/>
                    <a:pt x="185" y="463"/>
                    <a:pt x="185" y="3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4" name="Freeform 153">
              <a:extLst>
                <a:ext uri="{FF2B5EF4-FFF2-40B4-BE49-F238E27FC236}">
                  <a16:creationId xmlns:a16="http://schemas.microsoft.com/office/drawing/2014/main" id="{953E46DD-B436-4C45-8A01-6BF592C843BC}"/>
                </a:ext>
              </a:extLst>
            </p:cNvPr>
            <p:cNvSpPr/>
            <p:nvPr/>
          </p:nvSpPr>
          <p:spPr>
            <a:xfrm>
              <a:off x="3740760" y="6994079"/>
              <a:ext cx="189360" cy="66960"/>
            </a:xfrm>
            <a:custGeom>
              <a:avLst/>
              <a:gdLst/>
              <a:ahLst/>
              <a:cxnLst>
                <a:cxn ang="3cd4">
                  <a:pos x="hc" y="t"/>
                </a:cxn>
                <a:cxn ang="cd2">
                  <a:pos x="l" y="vc"/>
                </a:cxn>
                <a:cxn ang="cd4">
                  <a:pos x="hc" y="b"/>
                </a:cxn>
                <a:cxn ang="0">
                  <a:pos x="r" y="vc"/>
                </a:cxn>
              </a:cxnLst>
              <a:rect l="l" t="t" r="r" b="b"/>
              <a:pathLst>
                <a:path w="527" h="187">
                  <a:moveTo>
                    <a:pt x="500" y="32"/>
                  </a:moveTo>
                  <a:cubicBezTo>
                    <a:pt x="513" y="32"/>
                    <a:pt x="527" y="32"/>
                    <a:pt x="527" y="16"/>
                  </a:cubicBezTo>
                  <a:cubicBezTo>
                    <a:pt x="527" y="0"/>
                    <a:pt x="513" y="0"/>
                    <a:pt x="502" y="0"/>
                  </a:cubicBezTo>
                  <a:lnTo>
                    <a:pt x="27" y="0"/>
                  </a:lnTo>
                  <a:cubicBezTo>
                    <a:pt x="14" y="0"/>
                    <a:pt x="0" y="0"/>
                    <a:pt x="0" y="16"/>
                  </a:cubicBezTo>
                  <a:cubicBezTo>
                    <a:pt x="0" y="32"/>
                    <a:pt x="14" y="32"/>
                    <a:pt x="27" y="32"/>
                  </a:cubicBezTo>
                  <a:close/>
                  <a:moveTo>
                    <a:pt x="502" y="187"/>
                  </a:moveTo>
                  <a:cubicBezTo>
                    <a:pt x="513" y="187"/>
                    <a:pt x="527" y="187"/>
                    <a:pt x="527" y="171"/>
                  </a:cubicBezTo>
                  <a:cubicBezTo>
                    <a:pt x="527" y="155"/>
                    <a:pt x="513" y="155"/>
                    <a:pt x="500" y="155"/>
                  </a:cubicBezTo>
                  <a:lnTo>
                    <a:pt x="27" y="155"/>
                  </a:lnTo>
                  <a:cubicBezTo>
                    <a:pt x="14" y="155"/>
                    <a:pt x="0" y="155"/>
                    <a:pt x="0" y="171"/>
                  </a:cubicBezTo>
                  <a:cubicBezTo>
                    <a:pt x="0" y="187"/>
                    <a:pt x="14" y="187"/>
                    <a:pt x="27" y="18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5" name="Freeform 154">
              <a:extLst>
                <a:ext uri="{FF2B5EF4-FFF2-40B4-BE49-F238E27FC236}">
                  <a16:creationId xmlns:a16="http://schemas.microsoft.com/office/drawing/2014/main" id="{7B0E0682-41C1-CC4A-8519-E975FA24DBB6}"/>
                </a:ext>
              </a:extLst>
            </p:cNvPr>
            <p:cNvSpPr/>
            <p:nvPr/>
          </p:nvSpPr>
          <p:spPr>
            <a:xfrm>
              <a:off x="4032359" y="6972840"/>
              <a:ext cx="116280" cy="129240"/>
            </a:xfrm>
            <a:custGeom>
              <a:avLst/>
              <a:gdLst/>
              <a:ahLst/>
              <a:cxnLst>
                <a:cxn ang="3cd4">
                  <a:pos x="hc" y="t"/>
                </a:cxn>
                <a:cxn ang="cd2">
                  <a:pos x="l" y="vc"/>
                </a:cxn>
                <a:cxn ang="cd4">
                  <a:pos x="hc" y="b"/>
                </a:cxn>
                <a:cxn ang="0">
                  <a:pos x="r" y="vc"/>
                </a:cxn>
              </a:cxnLst>
              <a:rect l="l" t="t" r="r" b="b"/>
              <a:pathLst>
                <a:path w="324" h="360">
                  <a:moveTo>
                    <a:pt x="47" y="304"/>
                  </a:moveTo>
                  <a:cubicBezTo>
                    <a:pt x="45" y="317"/>
                    <a:pt x="40" y="335"/>
                    <a:pt x="40" y="338"/>
                  </a:cubicBezTo>
                  <a:cubicBezTo>
                    <a:pt x="40" y="353"/>
                    <a:pt x="50" y="360"/>
                    <a:pt x="63" y="360"/>
                  </a:cubicBezTo>
                  <a:cubicBezTo>
                    <a:pt x="72" y="360"/>
                    <a:pt x="86" y="353"/>
                    <a:pt x="92" y="338"/>
                  </a:cubicBezTo>
                  <a:cubicBezTo>
                    <a:pt x="94" y="335"/>
                    <a:pt x="121" y="227"/>
                    <a:pt x="124" y="212"/>
                  </a:cubicBezTo>
                  <a:cubicBezTo>
                    <a:pt x="130" y="185"/>
                    <a:pt x="144" y="130"/>
                    <a:pt x="149" y="108"/>
                  </a:cubicBezTo>
                  <a:cubicBezTo>
                    <a:pt x="153" y="99"/>
                    <a:pt x="175" y="61"/>
                    <a:pt x="194" y="43"/>
                  </a:cubicBezTo>
                  <a:cubicBezTo>
                    <a:pt x="200" y="38"/>
                    <a:pt x="223" y="18"/>
                    <a:pt x="257" y="18"/>
                  </a:cubicBezTo>
                  <a:cubicBezTo>
                    <a:pt x="279" y="18"/>
                    <a:pt x="290" y="27"/>
                    <a:pt x="292" y="27"/>
                  </a:cubicBezTo>
                  <a:cubicBezTo>
                    <a:pt x="266" y="31"/>
                    <a:pt x="250" y="50"/>
                    <a:pt x="250" y="70"/>
                  </a:cubicBezTo>
                  <a:cubicBezTo>
                    <a:pt x="250" y="83"/>
                    <a:pt x="259" y="99"/>
                    <a:pt x="281" y="99"/>
                  </a:cubicBezTo>
                  <a:cubicBezTo>
                    <a:pt x="301" y="99"/>
                    <a:pt x="324" y="81"/>
                    <a:pt x="324" y="52"/>
                  </a:cubicBezTo>
                  <a:cubicBezTo>
                    <a:pt x="324" y="23"/>
                    <a:pt x="299" y="0"/>
                    <a:pt x="257" y="0"/>
                  </a:cubicBezTo>
                  <a:cubicBezTo>
                    <a:pt x="205" y="0"/>
                    <a:pt x="171" y="40"/>
                    <a:pt x="157" y="61"/>
                  </a:cubicBezTo>
                  <a:cubicBezTo>
                    <a:pt x="149" y="25"/>
                    <a:pt x="121" y="0"/>
                    <a:pt x="83" y="0"/>
                  </a:cubicBezTo>
                  <a:cubicBezTo>
                    <a:pt x="47" y="0"/>
                    <a:pt x="32" y="31"/>
                    <a:pt x="25" y="45"/>
                  </a:cubicBezTo>
                  <a:cubicBezTo>
                    <a:pt x="11" y="72"/>
                    <a:pt x="0" y="121"/>
                    <a:pt x="0" y="122"/>
                  </a:cubicBezTo>
                  <a:cubicBezTo>
                    <a:pt x="0" y="130"/>
                    <a:pt x="7" y="130"/>
                    <a:pt x="9" y="130"/>
                  </a:cubicBezTo>
                  <a:cubicBezTo>
                    <a:pt x="18" y="130"/>
                    <a:pt x="18" y="130"/>
                    <a:pt x="23" y="112"/>
                  </a:cubicBezTo>
                  <a:cubicBezTo>
                    <a:pt x="36" y="56"/>
                    <a:pt x="52" y="18"/>
                    <a:pt x="81" y="18"/>
                  </a:cubicBezTo>
                  <a:cubicBezTo>
                    <a:pt x="95" y="18"/>
                    <a:pt x="106" y="23"/>
                    <a:pt x="106" y="54"/>
                  </a:cubicBezTo>
                  <a:cubicBezTo>
                    <a:pt x="106" y="70"/>
                    <a:pt x="103" y="79"/>
                    <a:pt x="94" y="1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6" name="Freeform 155">
              <a:extLst>
                <a:ext uri="{FF2B5EF4-FFF2-40B4-BE49-F238E27FC236}">
                  <a16:creationId xmlns:a16="http://schemas.microsoft.com/office/drawing/2014/main" id="{AB9971B6-E4B0-894A-93AD-13186C6644D4}"/>
                </a:ext>
              </a:extLst>
            </p:cNvPr>
            <p:cNvSpPr/>
            <p:nvPr/>
          </p:nvSpPr>
          <p:spPr>
            <a:xfrm>
              <a:off x="4239720" y="6932520"/>
              <a:ext cx="189360" cy="190080"/>
            </a:xfrm>
            <a:custGeom>
              <a:avLst/>
              <a:gdLst/>
              <a:ahLst/>
              <a:cxnLst>
                <a:cxn ang="3cd4">
                  <a:pos x="hc" y="t"/>
                </a:cxn>
                <a:cxn ang="cd2">
                  <a:pos x="l" y="vc"/>
                </a:cxn>
                <a:cxn ang="cd4">
                  <a:pos x="hc" y="b"/>
                </a:cxn>
                <a:cxn ang="0">
                  <a:pos x="r" y="vc"/>
                </a:cxn>
              </a:cxnLst>
              <a:rect l="l" t="t" r="r" b="b"/>
              <a:pathLst>
                <a:path w="527" h="529">
                  <a:moveTo>
                    <a:pt x="281" y="281"/>
                  </a:moveTo>
                  <a:lnTo>
                    <a:pt x="502" y="281"/>
                  </a:lnTo>
                  <a:cubicBezTo>
                    <a:pt x="513" y="281"/>
                    <a:pt x="527" y="281"/>
                    <a:pt x="527" y="265"/>
                  </a:cubicBezTo>
                  <a:cubicBezTo>
                    <a:pt x="527" y="248"/>
                    <a:pt x="513" y="248"/>
                    <a:pt x="502" y="248"/>
                  </a:cubicBezTo>
                  <a:lnTo>
                    <a:pt x="281" y="248"/>
                  </a:lnTo>
                  <a:lnTo>
                    <a:pt x="281" y="27"/>
                  </a:lnTo>
                  <a:cubicBezTo>
                    <a:pt x="281" y="14"/>
                    <a:pt x="281" y="0"/>
                    <a:pt x="265" y="0"/>
                  </a:cubicBezTo>
                  <a:cubicBezTo>
                    <a:pt x="248" y="0"/>
                    <a:pt x="248" y="14"/>
                    <a:pt x="248" y="27"/>
                  </a:cubicBezTo>
                  <a:lnTo>
                    <a:pt x="248" y="248"/>
                  </a:lnTo>
                  <a:lnTo>
                    <a:pt x="27" y="248"/>
                  </a:lnTo>
                  <a:cubicBezTo>
                    <a:pt x="14" y="248"/>
                    <a:pt x="0" y="248"/>
                    <a:pt x="0" y="265"/>
                  </a:cubicBezTo>
                  <a:cubicBezTo>
                    <a:pt x="0" y="281"/>
                    <a:pt x="14" y="281"/>
                    <a:pt x="27" y="281"/>
                  </a:cubicBezTo>
                  <a:lnTo>
                    <a:pt x="248" y="281"/>
                  </a:lnTo>
                  <a:lnTo>
                    <a:pt x="248" y="502"/>
                  </a:lnTo>
                  <a:cubicBezTo>
                    <a:pt x="248" y="513"/>
                    <a:pt x="248" y="529"/>
                    <a:pt x="265" y="529"/>
                  </a:cubicBezTo>
                  <a:cubicBezTo>
                    <a:pt x="281" y="529"/>
                    <a:pt x="281" y="513"/>
                    <a:pt x="281" y="50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7" name="Freeform 156">
              <a:extLst>
                <a:ext uri="{FF2B5EF4-FFF2-40B4-BE49-F238E27FC236}">
                  <a16:creationId xmlns:a16="http://schemas.microsoft.com/office/drawing/2014/main" id="{6509E090-B47A-7B44-8BA6-465D84567626}"/>
                </a:ext>
              </a:extLst>
            </p:cNvPr>
            <p:cNvSpPr/>
            <p:nvPr/>
          </p:nvSpPr>
          <p:spPr>
            <a:xfrm>
              <a:off x="4512240" y="6972840"/>
              <a:ext cx="150120" cy="187560"/>
            </a:xfrm>
            <a:custGeom>
              <a:avLst/>
              <a:gdLst/>
              <a:ahLst/>
              <a:cxnLst>
                <a:cxn ang="3cd4">
                  <a:pos x="hc" y="t"/>
                </a:cxn>
                <a:cxn ang="cd2">
                  <a:pos x="l" y="vc"/>
                </a:cxn>
                <a:cxn ang="cd4">
                  <a:pos x="hc" y="b"/>
                </a:cxn>
                <a:cxn ang="0">
                  <a:pos x="r" y="vc"/>
                </a:cxn>
              </a:cxnLst>
              <a:rect l="l" t="t" r="r" b="b"/>
              <a:pathLst>
                <a:path w="418" h="522">
                  <a:moveTo>
                    <a:pt x="18" y="149"/>
                  </a:moveTo>
                  <a:cubicBezTo>
                    <a:pt x="49" y="58"/>
                    <a:pt x="135" y="58"/>
                    <a:pt x="144" y="58"/>
                  </a:cubicBezTo>
                  <a:cubicBezTo>
                    <a:pt x="265" y="58"/>
                    <a:pt x="274" y="196"/>
                    <a:pt x="274" y="259"/>
                  </a:cubicBezTo>
                  <a:cubicBezTo>
                    <a:pt x="274" y="308"/>
                    <a:pt x="270" y="320"/>
                    <a:pt x="265" y="337"/>
                  </a:cubicBezTo>
                  <a:cubicBezTo>
                    <a:pt x="247" y="394"/>
                    <a:pt x="223" y="486"/>
                    <a:pt x="223" y="508"/>
                  </a:cubicBezTo>
                  <a:cubicBezTo>
                    <a:pt x="223" y="517"/>
                    <a:pt x="227" y="522"/>
                    <a:pt x="232" y="522"/>
                  </a:cubicBezTo>
                  <a:cubicBezTo>
                    <a:pt x="243" y="522"/>
                    <a:pt x="250" y="504"/>
                    <a:pt x="257" y="473"/>
                  </a:cubicBezTo>
                  <a:cubicBezTo>
                    <a:pt x="277" y="407"/>
                    <a:pt x="284" y="362"/>
                    <a:pt x="288" y="337"/>
                  </a:cubicBezTo>
                  <a:cubicBezTo>
                    <a:pt x="290" y="328"/>
                    <a:pt x="290" y="317"/>
                    <a:pt x="293" y="306"/>
                  </a:cubicBezTo>
                  <a:cubicBezTo>
                    <a:pt x="319" y="229"/>
                    <a:pt x="371" y="110"/>
                    <a:pt x="401" y="47"/>
                  </a:cubicBezTo>
                  <a:cubicBezTo>
                    <a:pt x="407" y="38"/>
                    <a:pt x="418" y="20"/>
                    <a:pt x="418" y="16"/>
                  </a:cubicBezTo>
                  <a:cubicBezTo>
                    <a:pt x="418" y="9"/>
                    <a:pt x="409" y="9"/>
                    <a:pt x="407" y="9"/>
                  </a:cubicBezTo>
                  <a:cubicBezTo>
                    <a:pt x="405" y="9"/>
                    <a:pt x="400" y="9"/>
                    <a:pt x="398" y="14"/>
                  </a:cubicBezTo>
                  <a:cubicBezTo>
                    <a:pt x="356" y="90"/>
                    <a:pt x="324" y="169"/>
                    <a:pt x="293" y="248"/>
                  </a:cubicBezTo>
                  <a:cubicBezTo>
                    <a:pt x="292" y="225"/>
                    <a:pt x="292" y="164"/>
                    <a:pt x="261" y="86"/>
                  </a:cubicBezTo>
                  <a:cubicBezTo>
                    <a:pt x="241" y="40"/>
                    <a:pt x="209" y="0"/>
                    <a:pt x="155" y="0"/>
                  </a:cubicBezTo>
                  <a:cubicBezTo>
                    <a:pt x="56" y="0"/>
                    <a:pt x="0" y="121"/>
                    <a:pt x="0" y="146"/>
                  </a:cubicBezTo>
                  <a:cubicBezTo>
                    <a:pt x="0" y="153"/>
                    <a:pt x="7" y="153"/>
                    <a:pt x="14" y="15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8" name="Freeform 157">
              <a:extLst>
                <a:ext uri="{FF2B5EF4-FFF2-40B4-BE49-F238E27FC236}">
                  <a16:creationId xmlns:a16="http://schemas.microsoft.com/office/drawing/2014/main" id="{67A82764-D422-1A49-BD71-2F5562276A0E}"/>
                </a:ext>
              </a:extLst>
            </p:cNvPr>
            <p:cNvSpPr/>
            <p:nvPr/>
          </p:nvSpPr>
          <p:spPr>
            <a:xfrm>
              <a:off x="4684320" y="6897600"/>
              <a:ext cx="197280" cy="256320"/>
            </a:xfrm>
            <a:custGeom>
              <a:avLst/>
              <a:gdLst/>
              <a:ahLst/>
              <a:cxnLst>
                <a:cxn ang="3cd4">
                  <a:pos x="hc" y="t"/>
                </a:cxn>
                <a:cxn ang="cd2">
                  <a:pos x="l" y="vc"/>
                </a:cxn>
                <a:cxn ang="cd4">
                  <a:pos x="hc" y="b"/>
                </a:cxn>
                <a:cxn ang="0">
                  <a:pos x="r" y="vc"/>
                </a:cxn>
              </a:cxnLst>
              <a:rect l="l" t="t" r="r" b="b"/>
              <a:pathLst>
                <a:path w="549" h="713">
                  <a:moveTo>
                    <a:pt x="308" y="554"/>
                  </a:moveTo>
                  <a:cubicBezTo>
                    <a:pt x="432" y="508"/>
                    <a:pt x="549" y="365"/>
                    <a:pt x="549" y="212"/>
                  </a:cubicBezTo>
                  <a:cubicBezTo>
                    <a:pt x="549" y="86"/>
                    <a:pt x="464" y="0"/>
                    <a:pt x="346" y="0"/>
                  </a:cubicBezTo>
                  <a:cubicBezTo>
                    <a:pt x="175" y="0"/>
                    <a:pt x="0" y="180"/>
                    <a:pt x="0" y="365"/>
                  </a:cubicBezTo>
                  <a:cubicBezTo>
                    <a:pt x="0" y="497"/>
                    <a:pt x="88" y="576"/>
                    <a:pt x="203" y="576"/>
                  </a:cubicBezTo>
                  <a:cubicBezTo>
                    <a:pt x="223" y="576"/>
                    <a:pt x="250" y="572"/>
                    <a:pt x="281" y="565"/>
                  </a:cubicBezTo>
                  <a:cubicBezTo>
                    <a:pt x="277" y="614"/>
                    <a:pt x="277" y="615"/>
                    <a:pt x="277" y="626"/>
                  </a:cubicBezTo>
                  <a:cubicBezTo>
                    <a:pt x="277" y="651"/>
                    <a:pt x="277" y="713"/>
                    <a:pt x="344" y="713"/>
                  </a:cubicBezTo>
                  <a:cubicBezTo>
                    <a:pt x="437" y="713"/>
                    <a:pt x="475" y="567"/>
                    <a:pt x="475" y="560"/>
                  </a:cubicBezTo>
                  <a:cubicBezTo>
                    <a:pt x="475" y="553"/>
                    <a:pt x="470" y="551"/>
                    <a:pt x="468" y="551"/>
                  </a:cubicBezTo>
                  <a:cubicBezTo>
                    <a:pt x="461" y="551"/>
                    <a:pt x="459" y="554"/>
                    <a:pt x="457" y="560"/>
                  </a:cubicBezTo>
                  <a:cubicBezTo>
                    <a:pt x="439" y="615"/>
                    <a:pt x="392" y="635"/>
                    <a:pt x="365" y="635"/>
                  </a:cubicBezTo>
                  <a:cubicBezTo>
                    <a:pt x="328" y="635"/>
                    <a:pt x="317" y="614"/>
                    <a:pt x="308" y="554"/>
                  </a:cubicBezTo>
                  <a:close/>
                  <a:moveTo>
                    <a:pt x="158" y="547"/>
                  </a:moveTo>
                  <a:cubicBezTo>
                    <a:pt x="97" y="524"/>
                    <a:pt x="70" y="461"/>
                    <a:pt x="70" y="391"/>
                  </a:cubicBezTo>
                  <a:cubicBezTo>
                    <a:pt x="70" y="335"/>
                    <a:pt x="90" y="223"/>
                    <a:pt x="151" y="137"/>
                  </a:cubicBezTo>
                  <a:cubicBezTo>
                    <a:pt x="209" y="56"/>
                    <a:pt x="283" y="20"/>
                    <a:pt x="342" y="20"/>
                  </a:cubicBezTo>
                  <a:cubicBezTo>
                    <a:pt x="421" y="20"/>
                    <a:pt x="479" y="81"/>
                    <a:pt x="479" y="187"/>
                  </a:cubicBezTo>
                  <a:cubicBezTo>
                    <a:pt x="479" y="266"/>
                    <a:pt x="437" y="452"/>
                    <a:pt x="304" y="527"/>
                  </a:cubicBezTo>
                  <a:cubicBezTo>
                    <a:pt x="301" y="499"/>
                    <a:pt x="293" y="441"/>
                    <a:pt x="234" y="441"/>
                  </a:cubicBezTo>
                  <a:cubicBezTo>
                    <a:pt x="193" y="441"/>
                    <a:pt x="155" y="481"/>
                    <a:pt x="155" y="522"/>
                  </a:cubicBezTo>
                  <a:cubicBezTo>
                    <a:pt x="155" y="538"/>
                    <a:pt x="158" y="547"/>
                    <a:pt x="158" y="547"/>
                  </a:cubicBezTo>
                  <a:close/>
                  <a:moveTo>
                    <a:pt x="207" y="556"/>
                  </a:moveTo>
                  <a:cubicBezTo>
                    <a:pt x="196" y="556"/>
                    <a:pt x="171" y="556"/>
                    <a:pt x="171" y="522"/>
                  </a:cubicBezTo>
                  <a:cubicBezTo>
                    <a:pt x="171" y="491"/>
                    <a:pt x="202" y="459"/>
                    <a:pt x="234" y="459"/>
                  </a:cubicBezTo>
                  <a:cubicBezTo>
                    <a:pt x="268" y="459"/>
                    <a:pt x="283" y="479"/>
                    <a:pt x="283" y="526"/>
                  </a:cubicBezTo>
                  <a:cubicBezTo>
                    <a:pt x="283" y="538"/>
                    <a:pt x="283" y="538"/>
                    <a:pt x="275" y="542"/>
                  </a:cubicBezTo>
                  <a:cubicBezTo>
                    <a:pt x="254" y="551"/>
                    <a:pt x="230" y="556"/>
                    <a:pt x="207" y="55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9" name="Freeform 158">
              <a:extLst>
                <a:ext uri="{FF2B5EF4-FFF2-40B4-BE49-F238E27FC236}">
                  <a16:creationId xmlns:a16="http://schemas.microsoft.com/office/drawing/2014/main" id="{72AEE145-48B1-8C4C-8867-9F02A17137DC}"/>
                </a:ext>
              </a:extLst>
            </p:cNvPr>
            <p:cNvSpPr/>
            <p:nvPr/>
          </p:nvSpPr>
          <p:spPr>
            <a:xfrm>
              <a:off x="4903200" y="7063920"/>
              <a:ext cx="146160" cy="90360"/>
            </a:xfrm>
            <a:custGeom>
              <a:avLst/>
              <a:gdLst/>
              <a:ahLst/>
              <a:cxnLst>
                <a:cxn ang="3cd4">
                  <a:pos x="hc" y="t"/>
                </a:cxn>
                <a:cxn ang="cd2">
                  <a:pos x="l" y="vc"/>
                </a:cxn>
                <a:cxn ang="cd4">
                  <a:pos x="hc" y="b"/>
                </a:cxn>
                <a:cxn ang="0">
                  <a:pos x="r" y="vc"/>
                </a:cxn>
              </a:cxnLst>
              <a:rect l="l" t="t" r="r" b="b"/>
              <a:pathLst>
                <a:path w="407" h="252">
                  <a:moveTo>
                    <a:pt x="266" y="68"/>
                  </a:moveTo>
                  <a:cubicBezTo>
                    <a:pt x="270" y="54"/>
                    <a:pt x="277" y="27"/>
                    <a:pt x="277" y="23"/>
                  </a:cubicBezTo>
                  <a:cubicBezTo>
                    <a:pt x="277" y="13"/>
                    <a:pt x="268" y="5"/>
                    <a:pt x="259" y="5"/>
                  </a:cubicBezTo>
                  <a:cubicBezTo>
                    <a:pt x="248" y="5"/>
                    <a:pt x="238" y="13"/>
                    <a:pt x="234" y="22"/>
                  </a:cubicBezTo>
                  <a:cubicBezTo>
                    <a:pt x="232" y="27"/>
                    <a:pt x="227" y="50"/>
                    <a:pt x="223" y="65"/>
                  </a:cubicBezTo>
                  <a:cubicBezTo>
                    <a:pt x="216" y="95"/>
                    <a:pt x="216" y="97"/>
                    <a:pt x="207" y="128"/>
                  </a:cubicBezTo>
                  <a:cubicBezTo>
                    <a:pt x="200" y="158"/>
                    <a:pt x="200" y="164"/>
                    <a:pt x="198" y="180"/>
                  </a:cubicBezTo>
                  <a:cubicBezTo>
                    <a:pt x="202" y="191"/>
                    <a:pt x="196" y="202"/>
                    <a:pt x="184" y="218"/>
                  </a:cubicBezTo>
                  <a:cubicBezTo>
                    <a:pt x="176" y="227"/>
                    <a:pt x="164" y="236"/>
                    <a:pt x="146" y="236"/>
                  </a:cubicBezTo>
                  <a:cubicBezTo>
                    <a:pt x="124" y="236"/>
                    <a:pt x="95" y="229"/>
                    <a:pt x="95" y="185"/>
                  </a:cubicBezTo>
                  <a:cubicBezTo>
                    <a:pt x="95" y="157"/>
                    <a:pt x="112" y="115"/>
                    <a:pt x="122" y="86"/>
                  </a:cubicBezTo>
                  <a:cubicBezTo>
                    <a:pt x="131" y="63"/>
                    <a:pt x="133" y="58"/>
                    <a:pt x="133" y="49"/>
                  </a:cubicBezTo>
                  <a:cubicBezTo>
                    <a:pt x="133" y="22"/>
                    <a:pt x="112" y="0"/>
                    <a:pt x="81" y="0"/>
                  </a:cubicBezTo>
                  <a:cubicBezTo>
                    <a:pt x="25" y="0"/>
                    <a:pt x="0" y="76"/>
                    <a:pt x="0" y="86"/>
                  </a:cubicBezTo>
                  <a:cubicBezTo>
                    <a:pt x="0" y="94"/>
                    <a:pt x="7" y="94"/>
                    <a:pt x="9" y="94"/>
                  </a:cubicBezTo>
                  <a:cubicBezTo>
                    <a:pt x="18" y="94"/>
                    <a:pt x="18" y="90"/>
                    <a:pt x="20" y="85"/>
                  </a:cubicBezTo>
                  <a:cubicBezTo>
                    <a:pt x="34" y="38"/>
                    <a:pt x="58" y="16"/>
                    <a:pt x="79" y="16"/>
                  </a:cubicBezTo>
                  <a:cubicBezTo>
                    <a:pt x="88" y="16"/>
                    <a:pt x="94" y="22"/>
                    <a:pt x="94" y="36"/>
                  </a:cubicBezTo>
                  <a:cubicBezTo>
                    <a:pt x="94" y="49"/>
                    <a:pt x="88" y="61"/>
                    <a:pt x="86" y="68"/>
                  </a:cubicBezTo>
                  <a:cubicBezTo>
                    <a:pt x="54" y="149"/>
                    <a:pt x="54" y="160"/>
                    <a:pt x="54" y="178"/>
                  </a:cubicBezTo>
                  <a:cubicBezTo>
                    <a:pt x="54" y="243"/>
                    <a:pt x="113" y="252"/>
                    <a:pt x="144" y="252"/>
                  </a:cubicBezTo>
                  <a:cubicBezTo>
                    <a:pt x="155" y="252"/>
                    <a:pt x="182" y="252"/>
                    <a:pt x="207" y="214"/>
                  </a:cubicBezTo>
                  <a:cubicBezTo>
                    <a:pt x="220" y="239"/>
                    <a:pt x="250" y="252"/>
                    <a:pt x="284" y="252"/>
                  </a:cubicBezTo>
                  <a:cubicBezTo>
                    <a:pt x="333" y="252"/>
                    <a:pt x="358" y="209"/>
                    <a:pt x="369" y="185"/>
                  </a:cubicBezTo>
                  <a:cubicBezTo>
                    <a:pt x="392" y="139"/>
                    <a:pt x="407" y="70"/>
                    <a:pt x="407" y="43"/>
                  </a:cubicBezTo>
                  <a:cubicBezTo>
                    <a:pt x="407" y="2"/>
                    <a:pt x="383" y="0"/>
                    <a:pt x="380" y="0"/>
                  </a:cubicBezTo>
                  <a:cubicBezTo>
                    <a:pt x="365" y="0"/>
                    <a:pt x="349" y="14"/>
                    <a:pt x="349" y="29"/>
                  </a:cubicBezTo>
                  <a:cubicBezTo>
                    <a:pt x="349" y="40"/>
                    <a:pt x="355" y="43"/>
                    <a:pt x="360" y="47"/>
                  </a:cubicBezTo>
                  <a:cubicBezTo>
                    <a:pt x="373" y="58"/>
                    <a:pt x="380" y="74"/>
                    <a:pt x="380" y="92"/>
                  </a:cubicBezTo>
                  <a:cubicBezTo>
                    <a:pt x="380" y="99"/>
                    <a:pt x="356" y="236"/>
                    <a:pt x="286" y="236"/>
                  </a:cubicBezTo>
                  <a:cubicBezTo>
                    <a:pt x="241" y="236"/>
                    <a:pt x="241" y="196"/>
                    <a:pt x="241" y="187"/>
                  </a:cubicBezTo>
                  <a:cubicBezTo>
                    <a:pt x="241" y="171"/>
                    <a:pt x="243" y="162"/>
                    <a:pt x="250" y="13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0" name="Freeform 159">
              <a:extLst>
                <a:ext uri="{FF2B5EF4-FFF2-40B4-BE49-F238E27FC236}">
                  <a16:creationId xmlns:a16="http://schemas.microsoft.com/office/drawing/2014/main" id="{455A87E6-41D1-6E44-B932-97D104B4CC10}"/>
                </a:ext>
              </a:extLst>
            </p:cNvPr>
            <p:cNvSpPr/>
            <p:nvPr/>
          </p:nvSpPr>
          <p:spPr>
            <a:xfrm>
              <a:off x="5086440" y="7055640"/>
              <a:ext cx="109080" cy="7920"/>
            </a:xfrm>
            <a:custGeom>
              <a:avLst/>
              <a:gdLst/>
              <a:ahLst/>
              <a:cxnLst>
                <a:cxn ang="3cd4">
                  <a:pos x="hc" y="t"/>
                </a:cxn>
                <a:cxn ang="cd2">
                  <a:pos x="l" y="vc"/>
                </a:cxn>
                <a:cxn ang="cd4">
                  <a:pos x="hc" y="b"/>
                </a:cxn>
                <a:cxn ang="0">
                  <a:pos x="r" y="vc"/>
                </a:cxn>
              </a:cxnLst>
              <a:rect l="l" t="t" r="r" b="b"/>
              <a:pathLst>
                <a:path w="304" h="23">
                  <a:moveTo>
                    <a:pt x="286" y="23"/>
                  </a:moveTo>
                  <a:cubicBezTo>
                    <a:pt x="293" y="23"/>
                    <a:pt x="304" y="23"/>
                    <a:pt x="304" y="13"/>
                  </a:cubicBezTo>
                  <a:cubicBezTo>
                    <a:pt x="304" y="0"/>
                    <a:pt x="293" y="0"/>
                    <a:pt x="286" y="0"/>
                  </a:cubicBezTo>
                  <a:lnTo>
                    <a:pt x="16" y="0"/>
                  </a:lnTo>
                  <a:cubicBezTo>
                    <a:pt x="11" y="0"/>
                    <a:pt x="0" y="0"/>
                    <a:pt x="0" y="13"/>
                  </a:cubicBezTo>
                  <a:cubicBezTo>
                    <a:pt x="0" y="23"/>
                    <a:pt x="11" y="23"/>
                    <a:pt x="16" y="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1" name="Freeform 160">
              <a:extLst>
                <a:ext uri="{FF2B5EF4-FFF2-40B4-BE49-F238E27FC236}">
                  <a16:creationId xmlns:a16="http://schemas.microsoft.com/office/drawing/2014/main" id="{1135A266-E3FB-9447-A033-CD82211F7C92}"/>
                </a:ext>
              </a:extLst>
            </p:cNvPr>
            <p:cNvSpPr/>
            <p:nvPr/>
          </p:nvSpPr>
          <p:spPr>
            <a:xfrm>
              <a:off x="5275080" y="6885360"/>
              <a:ext cx="66240" cy="284760"/>
            </a:xfrm>
            <a:custGeom>
              <a:avLst/>
              <a:gdLst/>
              <a:ahLst/>
              <a:cxnLst>
                <a:cxn ang="3cd4">
                  <a:pos x="hc" y="t"/>
                </a:cxn>
                <a:cxn ang="cd2">
                  <a:pos x="l" y="vc"/>
                </a:cxn>
                <a:cxn ang="cd4">
                  <a:pos x="hc" y="b"/>
                </a:cxn>
                <a:cxn ang="0">
                  <a:pos x="r" y="vc"/>
                </a:cxn>
              </a:cxnLst>
              <a:rect l="l" t="t" r="r" b="b"/>
              <a:pathLst>
                <a:path w="185" h="792">
                  <a:moveTo>
                    <a:pt x="185" y="785"/>
                  </a:moveTo>
                  <a:cubicBezTo>
                    <a:pt x="185" y="783"/>
                    <a:pt x="185" y="781"/>
                    <a:pt x="171" y="767"/>
                  </a:cubicBezTo>
                  <a:cubicBezTo>
                    <a:pt x="72" y="668"/>
                    <a:pt x="47" y="518"/>
                    <a:pt x="47" y="396"/>
                  </a:cubicBezTo>
                  <a:cubicBezTo>
                    <a:pt x="47" y="259"/>
                    <a:pt x="77" y="121"/>
                    <a:pt x="175" y="22"/>
                  </a:cubicBezTo>
                  <a:cubicBezTo>
                    <a:pt x="185" y="13"/>
                    <a:pt x="185" y="11"/>
                    <a:pt x="185" y="7"/>
                  </a:cubicBezTo>
                  <a:cubicBezTo>
                    <a:pt x="185" y="2"/>
                    <a:pt x="182" y="0"/>
                    <a:pt x="176" y="0"/>
                  </a:cubicBezTo>
                  <a:cubicBezTo>
                    <a:pt x="169" y="0"/>
                    <a:pt x="97" y="54"/>
                    <a:pt x="50" y="155"/>
                  </a:cubicBezTo>
                  <a:cubicBezTo>
                    <a:pt x="9" y="241"/>
                    <a:pt x="0" y="329"/>
                    <a:pt x="0" y="396"/>
                  </a:cubicBezTo>
                  <a:cubicBezTo>
                    <a:pt x="0" y="459"/>
                    <a:pt x="9" y="554"/>
                    <a:pt x="52" y="644"/>
                  </a:cubicBezTo>
                  <a:cubicBezTo>
                    <a:pt x="101" y="741"/>
                    <a:pt x="169" y="792"/>
                    <a:pt x="176" y="792"/>
                  </a:cubicBezTo>
                  <a:cubicBezTo>
                    <a:pt x="182" y="792"/>
                    <a:pt x="185" y="790"/>
                    <a:pt x="185" y="78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2" name="Freeform 161">
              <a:extLst>
                <a:ext uri="{FF2B5EF4-FFF2-40B4-BE49-F238E27FC236}">
                  <a16:creationId xmlns:a16="http://schemas.microsoft.com/office/drawing/2014/main" id="{E0DA231F-A28E-1F4E-A26D-D32CB69D572D}"/>
                </a:ext>
              </a:extLst>
            </p:cNvPr>
            <p:cNvSpPr/>
            <p:nvPr/>
          </p:nvSpPr>
          <p:spPr>
            <a:xfrm>
              <a:off x="5371560" y="697284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8"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3" y="342"/>
                    <a:pt x="41" y="342"/>
                    <a:pt x="23" y="301"/>
                  </a:cubicBezTo>
                  <a:cubicBezTo>
                    <a:pt x="54" y="304"/>
                    <a:pt x="74" y="281"/>
                    <a:pt x="74" y="257"/>
                  </a:cubicBezTo>
                  <a:cubicBezTo>
                    <a:pt x="74" y="239"/>
                    <a:pt x="61" y="230"/>
                    <a:pt x="45" y="230"/>
                  </a:cubicBezTo>
                  <a:cubicBezTo>
                    <a:pt x="23" y="230"/>
                    <a:pt x="0" y="247"/>
                    <a:pt x="0" y="283"/>
                  </a:cubicBezTo>
                  <a:cubicBezTo>
                    <a:pt x="0" y="328"/>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3" name="Freeform 162">
              <a:extLst>
                <a:ext uri="{FF2B5EF4-FFF2-40B4-BE49-F238E27FC236}">
                  <a16:creationId xmlns:a16="http://schemas.microsoft.com/office/drawing/2014/main" id="{C48D1859-C15F-9C46-85FA-62926750383E}"/>
                </a:ext>
              </a:extLst>
            </p:cNvPr>
            <p:cNvSpPr/>
            <p:nvPr/>
          </p:nvSpPr>
          <p:spPr>
            <a:xfrm>
              <a:off x="5499360" y="6869519"/>
              <a:ext cx="50040" cy="103320"/>
            </a:xfrm>
            <a:custGeom>
              <a:avLst/>
              <a:gdLst/>
              <a:ahLst/>
              <a:cxnLst>
                <a:cxn ang="3cd4">
                  <a:pos x="hc" y="t"/>
                </a:cxn>
                <a:cxn ang="cd2">
                  <a:pos x="l" y="vc"/>
                </a:cxn>
                <a:cxn ang="cd4">
                  <a:pos x="hc" y="b"/>
                </a:cxn>
                <a:cxn ang="0">
                  <a:pos x="r" y="vc"/>
                </a:cxn>
              </a:cxnLst>
              <a:rect l="l" t="t" r="r" b="b"/>
              <a:pathLst>
                <a:path w="140" h="288">
                  <a:moveTo>
                    <a:pt x="135" y="49"/>
                  </a:moveTo>
                  <a:cubicBezTo>
                    <a:pt x="140" y="40"/>
                    <a:pt x="140" y="34"/>
                    <a:pt x="140" y="31"/>
                  </a:cubicBezTo>
                  <a:cubicBezTo>
                    <a:pt x="140" y="13"/>
                    <a:pt x="126" y="0"/>
                    <a:pt x="108" y="0"/>
                  </a:cubicBezTo>
                  <a:cubicBezTo>
                    <a:pt x="86" y="0"/>
                    <a:pt x="79" y="18"/>
                    <a:pt x="77" y="27"/>
                  </a:cubicBezTo>
                  <a:lnTo>
                    <a:pt x="4" y="268"/>
                  </a:lnTo>
                  <a:cubicBezTo>
                    <a:pt x="2" y="268"/>
                    <a:pt x="0" y="275"/>
                    <a:pt x="0" y="275"/>
                  </a:cubicBezTo>
                  <a:cubicBezTo>
                    <a:pt x="0" y="283"/>
                    <a:pt x="18" y="288"/>
                    <a:pt x="22" y="288"/>
                  </a:cubicBezTo>
                  <a:cubicBezTo>
                    <a:pt x="25" y="288"/>
                    <a:pt x="27" y="288"/>
                    <a:pt x="31" y="2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4" name="Freeform 163">
              <a:extLst>
                <a:ext uri="{FF2B5EF4-FFF2-40B4-BE49-F238E27FC236}">
                  <a16:creationId xmlns:a16="http://schemas.microsoft.com/office/drawing/2014/main" id="{2D530FD5-85B5-6346-968D-7EF0EEE9403F}"/>
                </a:ext>
              </a:extLst>
            </p:cNvPr>
            <p:cNvSpPr/>
            <p:nvPr/>
          </p:nvSpPr>
          <p:spPr>
            <a:xfrm>
              <a:off x="5594759" y="7067880"/>
              <a:ext cx="33480" cy="85320"/>
            </a:xfrm>
            <a:custGeom>
              <a:avLst/>
              <a:gdLst/>
              <a:ahLst/>
              <a:cxnLst>
                <a:cxn ang="3cd4">
                  <a:pos x="hc" y="t"/>
                </a:cxn>
                <a:cxn ang="cd2">
                  <a:pos x="l" y="vc"/>
                </a:cxn>
                <a:cxn ang="cd4">
                  <a:pos x="hc" y="b"/>
                </a:cxn>
                <a:cxn ang="0">
                  <a:pos x="r" y="vc"/>
                </a:cxn>
              </a:cxnLst>
              <a:rect l="l" t="t" r="r" b="b"/>
              <a:pathLst>
                <a:path w="94" h="238">
                  <a:moveTo>
                    <a:pt x="94" y="83"/>
                  </a:moveTo>
                  <a:cubicBezTo>
                    <a:pt x="94" y="31"/>
                    <a:pt x="74" y="0"/>
                    <a:pt x="43" y="0"/>
                  </a:cubicBezTo>
                  <a:cubicBezTo>
                    <a:pt x="16" y="0"/>
                    <a:pt x="0" y="20"/>
                    <a:pt x="0" y="41"/>
                  </a:cubicBezTo>
                  <a:cubicBezTo>
                    <a:pt x="0" y="63"/>
                    <a:pt x="16" y="85"/>
                    <a:pt x="43" y="85"/>
                  </a:cubicBezTo>
                  <a:cubicBezTo>
                    <a:pt x="52" y="85"/>
                    <a:pt x="63" y="81"/>
                    <a:pt x="70" y="74"/>
                  </a:cubicBezTo>
                  <a:cubicBezTo>
                    <a:pt x="74" y="72"/>
                    <a:pt x="74" y="72"/>
                    <a:pt x="76" y="72"/>
                  </a:cubicBezTo>
                  <a:cubicBezTo>
                    <a:pt x="76" y="72"/>
                    <a:pt x="77" y="72"/>
                    <a:pt x="77" y="83"/>
                  </a:cubicBezTo>
                  <a:cubicBezTo>
                    <a:pt x="77" y="142"/>
                    <a:pt x="49" y="191"/>
                    <a:pt x="22" y="216"/>
                  </a:cubicBezTo>
                  <a:cubicBezTo>
                    <a:pt x="13" y="225"/>
                    <a:pt x="13" y="227"/>
                    <a:pt x="13" y="229"/>
                  </a:cubicBezTo>
                  <a:cubicBezTo>
                    <a:pt x="13" y="236"/>
                    <a:pt x="16" y="238"/>
                    <a:pt x="22" y="238"/>
                  </a:cubicBezTo>
                  <a:cubicBezTo>
                    <a:pt x="31" y="238"/>
                    <a:pt x="94" y="176"/>
                    <a:pt x="94" y="8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5" name="Freeform 164">
              <a:extLst>
                <a:ext uri="{FF2B5EF4-FFF2-40B4-BE49-F238E27FC236}">
                  <a16:creationId xmlns:a16="http://schemas.microsoft.com/office/drawing/2014/main" id="{DA8D2385-FDFE-6447-AA3D-1853EBA6B80A}"/>
                </a:ext>
              </a:extLst>
            </p:cNvPr>
            <p:cNvSpPr/>
            <p:nvPr/>
          </p:nvSpPr>
          <p:spPr>
            <a:xfrm>
              <a:off x="5708160" y="6970680"/>
              <a:ext cx="128520" cy="131040"/>
            </a:xfrm>
            <a:custGeom>
              <a:avLst/>
              <a:gdLst/>
              <a:ahLst/>
              <a:cxnLst>
                <a:cxn ang="3cd4">
                  <a:pos x="hc" y="t"/>
                </a:cxn>
                <a:cxn ang="cd2">
                  <a:pos x="l" y="vc"/>
                </a:cxn>
                <a:cxn ang="cd4">
                  <a:pos x="hc" y="b"/>
                </a:cxn>
                <a:cxn ang="0">
                  <a:pos x="r" y="vc"/>
                </a:cxn>
              </a:cxnLst>
              <a:rect l="l" t="t" r="r" b="b"/>
              <a:pathLst>
                <a:path w="358" h="365">
                  <a:moveTo>
                    <a:pt x="230" y="295"/>
                  </a:moveTo>
                  <a:cubicBezTo>
                    <a:pt x="234" y="328"/>
                    <a:pt x="256" y="360"/>
                    <a:pt x="293" y="360"/>
                  </a:cubicBezTo>
                  <a:cubicBezTo>
                    <a:pt x="310" y="360"/>
                    <a:pt x="358" y="349"/>
                    <a:pt x="358" y="284"/>
                  </a:cubicBezTo>
                  <a:lnTo>
                    <a:pt x="358" y="241"/>
                  </a:lnTo>
                  <a:lnTo>
                    <a:pt x="338" y="241"/>
                  </a:lnTo>
                  <a:lnTo>
                    <a:pt x="338" y="284"/>
                  </a:lnTo>
                  <a:cubicBezTo>
                    <a:pt x="338" y="331"/>
                    <a:pt x="319" y="337"/>
                    <a:pt x="310" y="337"/>
                  </a:cubicBezTo>
                  <a:cubicBezTo>
                    <a:pt x="284" y="337"/>
                    <a:pt x="281" y="301"/>
                    <a:pt x="281" y="297"/>
                  </a:cubicBezTo>
                  <a:lnTo>
                    <a:pt x="281" y="137"/>
                  </a:lnTo>
                  <a:cubicBezTo>
                    <a:pt x="281" y="104"/>
                    <a:pt x="281" y="74"/>
                    <a:pt x="252" y="43"/>
                  </a:cubicBezTo>
                  <a:cubicBezTo>
                    <a:pt x="221" y="13"/>
                    <a:pt x="182" y="0"/>
                    <a:pt x="142" y="0"/>
                  </a:cubicBezTo>
                  <a:cubicBezTo>
                    <a:pt x="77" y="0"/>
                    <a:pt x="23" y="38"/>
                    <a:pt x="23" y="90"/>
                  </a:cubicBezTo>
                  <a:cubicBezTo>
                    <a:pt x="23" y="113"/>
                    <a:pt x="40" y="128"/>
                    <a:pt x="59" y="128"/>
                  </a:cubicBezTo>
                  <a:cubicBezTo>
                    <a:pt x="81" y="128"/>
                    <a:pt x="95" y="112"/>
                    <a:pt x="95" y="90"/>
                  </a:cubicBezTo>
                  <a:cubicBezTo>
                    <a:pt x="95" y="81"/>
                    <a:pt x="92" y="54"/>
                    <a:pt x="56" y="54"/>
                  </a:cubicBezTo>
                  <a:cubicBezTo>
                    <a:pt x="77" y="27"/>
                    <a:pt x="115" y="18"/>
                    <a:pt x="142" y="18"/>
                  </a:cubicBezTo>
                  <a:cubicBezTo>
                    <a:pt x="180" y="18"/>
                    <a:pt x="225" y="49"/>
                    <a:pt x="225" y="119"/>
                  </a:cubicBezTo>
                  <a:lnTo>
                    <a:pt x="225" y="149"/>
                  </a:lnTo>
                  <a:cubicBezTo>
                    <a:pt x="185" y="151"/>
                    <a:pt x="130" y="153"/>
                    <a:pt x="79" y="176"/>
                  </a:cubicBezTo>
                  <a:cubicBezTo>
                    <a:pt x="20" y="203"/>
                    <a:pt x="0" y="245"/>
                    <a:pt x="0" y="281"/>
                  </a:cubicBezTo>
                  <a:cubicBezTo>
                    <a:pt x="0" y="346"/>
                    <a:pt x="77" y="365"/>
                    <a:pt x="128" y="365"/>
                  </a:cubicBezTo>
                  <a:cubicBezTo>
                    <a:pt x="180" y="365"/>
                    <a:pt x="216" y="333"/>
                    <a:pt x="230" y="295"/>
                  </a:cubicBezTo>
                  <a:close/>
                  <a:moveTo>
                    <a:pt x="225" y="166"/>
                  </a:moveTo>
                  <a:lnTo>
                    <a:pt x="225" y="245"/>
                  </a:lnTo>
                  <a:cubicBezTo>
                    <a:pt x="225" y="320"/>
                    <a:pt x="169" y="347"/>
                    <a:pt x="133" y="347"/>
                  </a:cubicBezTo>
                  <a:cubicBezTo>
                    <a:pt x="94" y="347"/>
                    <a:pt x="61" y="319"/>
                    <a:pt x="61" y="279"/>
                  </a:cubicBezTo>
                  <a:cubicBezTo>
                    <a:pt x="61" y="236"/>
                    <a:pt x="95" y="169"/>
                    <a:pt x="225" y="1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6" name="Freeform 165">
              <a:extLst>
                <a:ext uri="{FF2B5EF4-FFF2-40B4-BE49-F238E27FC236}">
                  <a16:creationId xmlns:a16="http://schemas.microsoft.com/office/drawing/2014/main" id="{CAF5E019-0943-3341-9926-53135F6B45C7}"/>
                </a:ext>
              </a:extLst>
            </p:cNvPr>
            <p:cNvSpPr/>
            <p:nvPr/>
          </p:nvSpPr>
          <p:spPr>
            <a:xfrm>
              <a:off x="5846040" y="6972840"/>
              <a:ext cx="96120" cy="126000"/>
            </a:xfrm>
            <a:custGeom>
              <a:avLst/>
              <a:gdLst/>
              <a:ahLst/>
              <a:cxnLst>
                <a:cxn ang="3cd4">
                  <a:pos x="hc" y="t"/>
                </a:cxn>
                <a:cxn ang="cd2">
                  <a:pos x="l" y="vc"/>
                </a:cxn>
                <a:cxn ang="cd4">
                  <a:pos x="hc" y="b"/>
                </a:cxn>
                <a:cxn ang="0">
                  <a:pos x="r" y="vc"/>
                </a:cxn>
              </a:cxnLst>
              <a:rect l="l" t="t" r="r" b="b"/>
              <a:pathLst>
                <a:path w="268" h="351">
                  <a:moveTo>
                    <a:pt x="110" y="88"/>
                  </a:moveTo>
                  <a:lnTo>
                    <a:pt x="110" y="0"/>
                  </a:lnTo>
                  <a:lnTo>
                    <a:pt x="0" y="9"/>
                  </a:lnTo>
                  <a:lnTo>
                    <a:pt x="0" y="34"/>
                  </a:lnTo>
                  <a:cubicBezTo>
                    <a:pt x="56" y="34"/>
                    <a:pt x="61" y="40"/>
                    <a:pt x="61" y="77"/>
                  </a:cubicBezTo>
                  <a:lnTo>
                    <a:pt x="61" y="292"/>
                  </a:lnTo>
                  <a:cubicBezTo>
                    <a:pt x="61" y="326"/>
                    <a:pt x="54" y="326"/>
                    <a:pt x="0" y="326"/>
                  </a:cubicBezTo>
                  <a:lnTo>
                    <a:pt x="0" y="351"/>
                  </a:lnTo>
                  <a:cubicBezTo>
                    <a:pt x="31" y="351"/>
                    <a:pt x="68" y="349"/>
                    <a:pt x="90" y="349"/>
                  </a:cubicBezTo>
                  <a:cubicBezTo>
                    <a:pt x="122" y="349"/>
                    <a:pt x="160" y="349"/>
                    <a:pt x="193" y="351"/>
                  </a:cubicBezTo>
                  <a:lnTo>
                    <a:pt x="193" y="326"/>
                  </a:lnTo>
                  <a:lnTo>
                    <a:pt x="175" y="326"/>
                  </a:lnTo>
                  <a:cubicBezTo>
                    <a:pt x="117" y="326"/>
                    <a:pt x="115" y="319"/>
                    <a:pt x="115" y="290"/>
                  </a:cubicBezTo>
                  <a:lnTo>
                    <a:pt x="115" y="167"/>
                  </a:lnTo>
                  <a:cubicBezTo>
                    <a:pt x="115" y="88"/>
                    <a:pt x="148" y="18"/>
                    <a:pt x="209" y="18"/>
                  </a:cubicBezTo>
                  <a:cubicBezTo>
                    <a:pt x="214" y="18"/>
                    <a:pt x="216" y="18"/>
                    <a:pt x="218" y="18"/>
                  </a:cubicBezTo>
                  <a:cubicBezTo>
                    <a:pt x="214" y="20"/>
                    <a:pt x="200" y="29"/>
                    <a:pt x="200" y="49"/>
                  </a:cubicBezTo>
                  <a:cubicBezTo>
                    <a:pt x="200" y="72"/>
                    <a:pt x="216" y="83"/>
                    <a:pt x="234" y="83"/>
                  </a:cubicBezTo>
                  <a:cubicBezTo>
                    <a:pt x="248" y="83"/>
                    <a:pt x="268" y="74"/>
                    <a:pt x="268" y="49"/>
                  </a:cubicBezTo>
                  <a:cubicBezTo>
                    <a:pt x="268" y="23"/>
                    <a:pt x="243" y="0"/>
                    <a:pt x="209" y="0"/>
                  </a:cubicBezTo>
                  <a:cubicBezTo>
                    <a:pt x="151" y="0"/>
                    <a:pt x="122" y="54"/>
                    <a:pt x="110" y="8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7" name="Freeform 166">
              <a:extLst>
                <a:ext uri="{FF2B5EF4-FFF2-40B4-BE49-F238E27FC236}">
                  <a16:creationId xmlns:a16="http://schemas.microsoft.com/office/drawing/2014/main" id="{CBF3EEBC-51EE-2240-A249-17C1F5FBC459}"/>
                </a:ext>
              </a:extLst>
            </p:cNvPr>
            <p:cNvSpPr/>
            <p:nvPr/>
          </p:nvSpPr>
          <p:spPr>
            <a:xfrm>
              <a:off x="5956920" y="6969600"/>
              <a:ext cx="130680" cy="188280"/>
            </a:xfrm>
            <a:custGeom>
              <a:avLst/>
              <a:gdLst/>
              <a:ahLst/>
              <a:cxnLst>
                <a:cxn ang="3cd4">
                  <a:pos x="hc" y="t"/>
                </a:cxn>
                <a:cxn ang="cd2">
                  <a:pos x="l" y="vc"/>
                </a:cxn>
                <a:cxn ang="cd4">
                  <a:pos x="hc" y="b"/>
                </a:cxn>
                <a:cxn ang="0">
                  <a:pos x="r" y="vc"/>
                </a:cxn>
              </a:cxnLst>
              <a:rect l="l" t="t" r="r" b="b"/>
              <a:pathLst>
                <a:path w="364" h="524">
                  <a:moveTo>
                    <a:pt x="155" y="223"/>
                  </a:moveTo>
                  <a:cubicBezTo>
                    <a:pt x="85" y="223"/>
                    <a:pt x="85" y="144"/>
                    <a:pt x="85" y="126"/>
                  </a:cubicBezTo>
                  <a:cubicBezTo>
                    <a:pt x="85" y="104"/>
                    <a:pt x="86" y="79"/>
                    <a:pt x="97" y="59"/>
                  </a:cubicBezTo>
                  <a:cubicBezTo>
                    <a:pt x="104" y="49"/>
                    <a:pt x="122" y="27"/>
                    <a:pt x="155" y="27"/>
                  </a:cubicBezTo>
                  <a:cubicBezTo>
                    <a:pt x="223" y="27"/>
                    <a:pt x="223" y="106"/>
                    <a:pt x="223" y="124"/>
                  </a:cubicBezTo>
                  <a:cubicBezTo>
                    <a:pt x="223" y="146"/>
                    <a:pt x="223" y="171"/>
                    <a:pt x="211" y="191"/>
                  </a:cubicBezTo>
                  <a:cubicBezTo>
                    <a:pt x="203" y="202"/>
                    <a:pt x="185" y="223"/>
                    <a:pt x="155" y="223"/>
                  </a:cubicBezTo>
                  <a:close/>
                  <a:moveTo>
                    <a:pt x="61" y="254"/>
                  </a:moveTo>
                  <a:cubicBezTo>
                    <a:pt x="61" y="250"/>
                    <a:pt x="61" y="232"/>
                    <a:pt x="76" y="216"/>
                  </a:cubicBezTo>
                  <a:cubicBezTo>
                    <a:pt x="106" y="239"/>
                    <a:pt x="139" y="241"/>
                    <a:pt x="155" y="241"/>
                  </a:cubicBezTo>
                  <a:cubicBezTo>
                    <a:pt x="229" y="241"/>
                    <a:pt x="283" y="187"/>
                    <a:pt x="283" y="126"/>
                  </a:cubicBezTo>
                  <a:cubicBezTo>
                    <a:pt x="283" y="95"/>
                    <a:pt x="270" y="67"/>
                    <a:pt x="250" y="49"/>
                  </a:cubicBezTo>
                  <a:cubicBezTo>
                    <a:pt x="279" y="22"/>
                    <a:pt x="308" y="18"/>
                    <a:pt x="322" y="18"/>
                  </a:cubicBezTo>
                  <a:cubicBezTo>
                    <a:pt x="324" y="18"/>
                    <a:pt x="328" y="18"/>
                    <a:pt x="329" y="18"/>
                  </a:cubicBezTo>
                  <a:cubicBezTo>
                    <a:pt x="320" y="22"/>
                    <a:pt x="317" y="31"/>
                    <a:pt x="317" y="40"/>
                  </a:cubicBezTo>
                  <a:cubicBezTo>
                    <a:pt x="317" y="54"/>
                    <a:pt x="328" y="63"/>
                    <a:pt x="340" y="63"/>
                  </a:cubicBezTo>
                  <a:cubicBezTo>
                    <a:pt x="347" y="63"/>
                    <a:pt x="364" y="58"/>
                    <a:pt x="364" y="40"/>
                  </a:cubicBezTo>
                  <a:cubicBezTo>
                    <a:pt x="364" y="25"/>
                    <a:pt x="353" y="0"/>
                    <a:pt x="322" y="0"/>
                  </a:cubicBezTo>
                  <a:cubicBezTo>
                    <a:pt x="306" y="0"/>
                    <a:pt x="272" y="5"/>
                    <a:pt x="238" y="38"/>
                  </a:cubicBezTo>
                  <a:cubicBezTo>
                    <a:pt x="205" y="11"/>
                    <a:pt x="171" y="9"/>
                    <a:pt x="155" y="9"/>
                  </a:cubicBezTo>
                  <a:cubicBezTo>
                    <a:pt x="81" y="9"/>
                    <a:pt x="25" y="63"/>
                    <a:pt x="25" y="124"/>
                  </a:cubicBezTo>
                  <a:cubicBezTo>
                    <a:pt x="25" y="160"/>
                    <a:pt x="43" y="189"/>
                    <a:pt x="63" y="207"/>
                  </a:cubicBezTo>
                  <a:cubicBezTo>
                    <a:pt x="52" y="218"/>
                    <a:pt x="38" y="245"/>
                    <a:pt x="38" y="272"/>
                  </a:cubicBezTo>
                  <a:cubicBezTo>
                    <a:pt x="38" y="297"/>
                    <a:pt x="49" y="328"/>
                    <a:pt x="74" y="342"/>
                  </a:cubicBezTo>
                  <a:cubicBezTo>
                    <a:pt x="25" y="356"/>
                    <a:pt x="0" y="391"/>
                    <a:pt x="0" y="423"/>
                  </a:cubicBezTo>
                  <a:cubicBezTo>
                    <a:pt x="0" y="479"/>
                    <a:pt x="79" y="524"/>
                    <a:pt x="176" y="524"/>
                  </a:cubicBezTo>
                  <a:cubicBezTo>
                    <a:pt x="270" y="524"/>
                    <a:pt x="353" y="482"/>
                    <a:pt x="353" y="421"/>
                  </a:cubicBezTo>
                  <a:cubicBezTo>
                    <a:pt x="353" y="392"/>
                    <a:pt x="340" y="353"/>
                    <a:pt x="301" y="329"/>
                  </a:cubicBezTo>
                  <a:cubicBezTo>
                    <a:pt x="257" y="308"/>
                    <a:pt x="212" y="308"/>
                    <a:pt x="164" y="308"/>
                  </a:cubicBezTo>
                  <a:cubicBezTo>
                    <a:pt x="144" y="308"/>
                    <a:pt x="110" y="308"/>
                    <a:pt x="104" y="308"/>
                  </a:cubicBezTo>
                  <a:cubicBezTo>
                    <a:pt x="79" y="304"/>
                    <a:pt x="61" y="279"/>
                    <a:pt x="61" y="254"/>
                  </a:cubicBezTo>
                  <a:close/>
                  <a:moveTo>
                    <a:pt x="176" y="504"/>
                  </a:moveTo>
                  <a:cubicBezTo>
                    <a:pt x="95" y="504"/>
                    <a:pt x="41" y="464"/>
                    <a:pt x="41" y="423"/>
                  </a:cubicBezTo>
                  <a:cubicBezTo>
                    <a:pt x="41" y="385"/>
                    <a:pt x="72" y="356"/>
                    <a:pt x="106" y="355"/>
                  </a:cubicBezTo>
                  <a:lnTo>
                    <a:pt x="153" y="355"/>
                  </a:lnTo>
                  <a:cubicBezTo>
                    <a:pt x="221" y="355"/>
                    <a:pt x="311" y="355"/>
                    <a:pt x="311" y="423"/>
                  </a:cubicBezTo>
                  <a:cubicBezTo>
                    <a:pt x="311" y="464"/>
                    <a:pt x="254" y="504"/>
                    <a:pt x="176" y="50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8" name="Freeform 167">
              <a:extLst>
                <a:ext uri="{FF2B5EF4-FFF2-40B4-BE49-F238E27FC236}">
                  <a16:creationId xmlns:a16="http://schemas.microsoft.com/office/drawing/2014/main" id="{8310E5C7-5880-EE44-AC57-6B8D699F3917}"/>
                </a:ext>
              </a:extLst>
            </p:cNvPr>
            <p:cNvSpPr/>
            <p:nvPr/>
          </p:nvSpPr>
          <p:spPr>
            <a:xfrm>
              <a:off x="6153120" y="6972840"/>
              <a:ext cx="222480" cy="126000"/>
            </a:xfrm>
            <a:custGeom>
              <a:avLst/>
              <a:gdLst/>
              <a:ahLst/>
              <a:cxnLst>
                <a:cxn ang="3cd4">
                  <a:pos x="hc" y="t"/>
                </a:cxn>
                <a:cxn ang="cd2">
                  <a:pos x="l" y="vc"/>
                </a:cxn>
                <a:cxn ang="cd4">
                  <a:pos x="hc" y="b"/>
                </a:cxn>
                <a:cxn ang="0">
                  <a:pos x="r" y="vc"/>
                </a:cxn>
              </a:cxnLst>
              <a:rect l="l" t="t" r="r" b="b"/>
              <a:pathLst>
                <a:path w="619" h="351">
                  <a:moveTo>
                    <a:pt x="61" y="77"/>
                  </a:moveTo>
                  <a:lnTo>
                    <a:pt x="61" y="292"/>
                  </a:lnTo>
                  <a:cubicBezTo>
                    <a:pt x="61" y="326"/>
                    <a:pt x="54" y="326"/>
                    <a:pt x="0" y="326"/>
                  </a:cubicBezTo>
                  <a:lnTo>
                    <a:pt x="0" y="351"/>
                  </a:lnTo>
                  <a:cubicBezTo>
                    <a:pt x="27" y="351"/>
                    <a:pt x="68" y="349"/>
                    <a:pt x="90" y="349"/>
                  </a:cubicBezTo>
                  <a:cubicBezTo>
                    <a:pt x="110" y="349"/>
                    <a:pt x="151" y="351"/>
                    <a:pt x="178" y="351"/>
                  </a:cubicBezTo>
                  <a:lnTo>
                    <a:pt x="178" y="326"/>
                  </a:lnTo>
                  <a:cubicBezTo>
                    <a:pt x="126" y="326"/>
                    <a:pt x="117" y="326"/>
                    <a:pt x="117" y="292"/>
                  </a:cubicBezTo>
                  <a:lnTo>
                    <a:pt x="117" y="144"/>
                  </a:lnTo>
                  <a:cubicBezTo>
                    <a:pt x="117" y="61"/>
                    <a:pt x="173" y="18"/>
                    <a:pt x="223" y="18"/>
                  </a:cubicBezTo>
                  <a:cubicBezTo>
                    <a:pt x="274" y="18"/>
                    <a:pt x="283" y="61"/>
                    <a:pt x="283" y="106"/>
                  </a:cubicBezTo>
                  <a:lnTo>
                    <a:pt x="283" y="292"/>
                  </a:lnTo>
                  <a:cubicBezTo>
                    <a:pt x="283" y="326"/>
                    <a:pt x="274" y="326"/>
                    <a:pt x="221" y="326"/>
                  </a:cubicBezTo>
                  <a:lnTo>
                    <a:pt x="221" y="351"/>
                  </a:lnTo>
                  <a:cubicBezTo>
                    <a:pt x="248" y="351"/>
                    <a:pt x="288" y="349"/>
                    <a:pt x="310" y="349"/>
                  </a:cubicBezTo>
                  <a:cubicBezTo>
                    <a:pt x="331" y="349"/>
                    <a:pt x="373" y="351"/>
                    <a:pt x="400" y="351"/>
                  </a:cubicBezTo>
                  <a:lnTo>
                    <a:pt x="400" y="326"/>
                  </a:lnTo>
                  <a:cubicBezTo>
                    <a:pt x="346" y="326"/>
                    <a:pt x="337" y="326"/>
                    <a:pt x="337" y="292"/>
                  </a:cubicBezTo>
                  <a:lnTo>
                    <a:pt x="337" y="144"/>
                  </a:lnTo>
                  <a:cubicBezTo>
                    <a:pt x="337" y="61"/>
                    <a:pt x="394" y="18"/>
                    <a:pt x="445" y="18"/>
                  </a:cubicBezTo>
                  <a:cubicBezTo>
                    <a:pt x="495" y="18"/>
                    <a:pt x="502" y="61"/>
                    <a:pt x="502" y="106"/>
                  </a:cubicBezTo>
                  <a:lnTo>
                    <a:pt x="502" y="292"/>
                  </a:lnTo>
                  <a:cubicBezTo>
                    <a:pt x="502" y="326"/>
                    <a:pt x="495" y="326"/>
                    <a:pt x="441" y="326"/>
                  </a:cubicBezTo>
                  <a:lnTo>
                    <a:pt x="441" y="351"/>
                  </a:lnTo>
                  <a:cubicBezTo>
                    <a:pt x="468" y="351"/>
                    <a:pt x="509" y="349"/>
                    <a:pt x="531" y="349"/>
                  </a:cubicBezTo>
                  <a:cubicBezTo>
                    <a:pt x="551" y="349"/>
                    <a:pt x="592" y="351"/>
                    <a:pt x="619" y="351"/>
                  </a:cubicBezTo>
                  <a:lnTo>
                    <a:pt x="619" y="326"/>
                  </a:lnTo>
                  <a:cubicBezTo>
                    <a:pt x="578" y="326"/>
                    <a:pt x="558" y="326"/>
                    <a:pt x="558" y="302"/>
                  </a:cubicBezTo>
                  <a:lnTo>
                    <a:pt x="558" y="151"/>
                  </a:lnTo>
                  <a:cubicBezTo>
                    <a:pt x="558" y="83"/>
                    <a:pt x="558" y="58"/>
                    <a:pt x="533" y="29"/>
                  </a:cubicBezTo>
                  <a:cubicBezTo>
                    <a:pt x="522" y="16"/>
                    <a:pt x="495" y="0"/>
                    <a:pt x="450" y="0"/>
                  </a:cubicBezTo>
                  <a:cubicBezTo>
                    <a:pt x="383" y="0"/>
                    <a:pt x="347" y="47"/>
                    <a:pt x="335" y="77"/>
                  </a:cubicBezTo>
                  <a:cubicBezTo>
                    <a:pt x="324" y="9"/>
                    <a:pt x="265" y="0"/>
                    <a:pt x="229" y="0"/>
                  </a:cubicBezTo>
                  <a:cubicBezTo>
                    <a:pt x="171" y="0"/>
                    <a:pt x="133" y="34"/>
                    <a:pt x="112" y="83"/>
                  </a:cubicBezTo>
                  <a:lnTo>
                    <a:pt x="112" y="0"/>
                  </a:lnTo>
                  <a:lnTo>
                    <a:pt x="0" y="9"/>
                  </a:lnTo>
                  <a:lnTo>
                    <a:pt x="0" y="34"/>
                  </a:lnTo>
                  <a:cubicBezTo>
                    <a:pt x="56" y="34"/>
                    <a:pt x="61" y="40"/>
                    <a:pt x="61" y="7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9" name="Freeform 168">
              <a:extLst>
                <a:ext uri="{FF2B5EF4-FFF2-40B4-BE49-F238E27FC236}">
                  <a16:creationId xmlns:a16="http://schemas.microsoft.com/office/drawing/2014/main" id="{F1AC9360-CD1F-5949-90AF-096CE46E35C3}"/>
                </a:ext>
              </a:extLst>
            </p:cNvPr>
            <p:cNvSpPr/>
            <p:nvPr/>
          </p:nvSpPr>
          <p:spPr>
            <a:xfrm>
              <a:off x="6392160" y="6970680"/>
              <a:ext cx="128520" cy="131040"/>
            </a:xfrm>
            <a:custGeom>
              <a:avLst/>
              <a:gdLst/>
              <a:ahLst/>
              <a:cxnLst>
                <a:cxn ang="3cd4">
                  <a:pos x="hc" y="t"/>
                </a:cxn>
                <a:cxn ang="cd2">
                  <a:pos x="l" y="vc"/>
                </a:cxn>
                <a:cxn ang="cd4">
                  <a:pos x="hc" y="b"/>
                </a:cxn>
                <a:cxn ang="0">
                  <a:pos x="r" y="vc"/>
                </a:cxn>
              </a:cxnLst>
              <a:rect l="l" t="t" r="r" b="b"/>
              <a:pathLst>
                <a:path w="358" h="365">
                  <a:moveTo>
                    <a:pt x="230" y="295"/>
                  </a:moveTo>
                  <a:cubicBezTo>
                    <a:pt x="234" y="328"/>
                    <a:pt x="256" y="360"/>
                    <a:pt x="293" y="360"/>
                  </a:cubicBezTo>
                  <a:cubicBezTo>
                    <a:pt x="310" y="360"/>
                    <a:pt x="358" y="349"/>
                    <a:pt x="358" y="284"/>
                  </a:cubicBezTo>
                  <a:lnTo>
                    <a:pt x="358" y="241"/>
                  </a:lnTo>
                  <a:lnTo>
                    <a:pt x="338" y="241"/>
                  </a:lnTo>
                  <a:lnTo>
                    <a:pt x="338" y="284"/>
                  </a:lnTo>
                  <a:cubicBezTo>
                    <a:pt x="338" y="331"/>
                    <a:pt x="319" y="337"/>
                    <a:pt x="310" y="337"/>
                  </a:cubicBezTo>
                  <a:cubicBezTo>
                    <a:pt x="284" y="337"/>
                    <a:pt x="281" y="301"/>
                    <a:pt x="281" y="297"/>
                  </a:cubicBezTo>
                  <a:lnTo>
                    <a:pt x="281" y="137"/>
                  </a:lnTo>
                  <a:cubicBezTo>
                    <a:pt x="281" y="104"/>
                    <a:pt x="281" y="74"/>
                    <a:pt x="252" y="43"/>
                  </a:cubicBezTo>
                  <a:cubicBezTo>
                    <a:pt x="221" y="13"/>
                    <a:pt x="182" y="0"/>
                    <a:pt x="144" y="0"/>
                  </a:cubicBezTo>
                  <a:cubicBezTo>
                    <a:pt x="77" y="0"/>
                    <a:pt x="23" y="38"/>
                    <a:pt x="23" y="90"/>
                  </a:cubicBezTo>
                  <a:cubicBezTo>
                    <a:pt x="23" y="113"/>
                    <a:pt x="40" y="128"/>
                    <a:pt x="59" y="128"/>
                  </a:cubicBezTo>
                  <a:cubicBezTo>
                    <a:pt x="81" y="128"/>
                    <a:pt x="95" y="112"/>
                    <a:pt x="95" y="90"/>
                  </a:cubicBezTo>
                  <a:cubicBezTo>
                    <a:pt x="95" y="81"/>
                    <a:pt x="92" y="54"/>
                    <a:pt x="56" y="54"/>
                  </a:cubicBezTo>
                  <a:cubicBezTo>
                    <a:pt x="77" y="27"/>
                    <a:pt x="115" y="18"/>
                    <a:pt x="142" y="18"/>
                  </a:cubicBezTo>
                  <a:cubicBezTo>
                    <a:pt x="180" y="18"/>
                    <a:pt x="225" y="49"/>
                    <a:pt x="225" y="119"/>
                  </a:cubicBezTo>
                  <a:lnTo>
                    <a:pt x="225" y="149"/>
                  </a:lnTo>
                  <a:cubicBezTo>
                    <a:pt x="185" y="151"/>
                    <a:pt x="130" y="153"/>
                    <a:pt x="79" y="176"/>
                  </a:cubicBezTo>
                  <a:cubicBezTo>
                    <a:pt x="20" y="203"/>
                    <a:pt x="0" y="245"/>
                    <a:pt x="0" y="281"/>
                  </a:cubicBezTo>
                  <a:cubicBezTo>
                    <a:pt x="0" y="346"/>
                    <a:pt x="77" y="365"/>
                    <a:pt x="128" y="365"/>
                  </a:cubicBezTo>
                  <a:cubicBezTo>
                    <a:pt x="180" y="365"/>
                    <a:pt x="216" y="333"/>
                    <a:pt x="230" y="295"/>
                  </a:cubicBezTo>
                  <a:close/>
                  <a:moveTo>
                    <a:pt x="225" y="166"/>
                  </a:moveTo>
                  <a:lnTo>
                    <a:pt x="225" y="245"/>
                  </a:lnTo>
                  <a:cubicBezTo>
                    <a:pt x="225" y="320"/>
                    <a:pt x="169" y="347"/>
                    <a:pt x="133" y="347"/>
                  </a:cubicBezTo>
                  <a:cubicBezTo>
                    <a:pt x="94" y="347"/>
                    <a:pt x="61" y="319"/>
                    <a:pt x="61" y="279"/>
                  </a:cubicBezTo>
                  <a:cubicBezTo>
                    <a:pt x="61" y="236"/>
                    <a:pt x="95" y="169"/>
                    <a:pt x="225" y="1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0" name="Freeform 169">
              <a:extLst>
                <a:ext uri="{FF2B5EF4-FFF2-40B4-BE49-F238E27FC236}">
                  <a16:creationId xmlns:a16="http://schemas.microsoft.com/office/drawing/2014/main" id="{C1758989-4DDB-6149-9CEE-9FB3C6EFD83C}"/>
                </a:ext>
              </a:extLst>
            </p:cNvPr>
            <p:cNvSpPr/>
            <p:nvPr/>
          </p:nvSpPr>
          <p:spPr>
            <a:xfrm>
              <a:off x="6525000" y="6976080"/>
              <a:ext cx="143640" cy="122760"/>
            </a:xfrm>
            <a:custGeom>
              <a:avLst/>
              <a:gdLst/>
              <a:ahLst/>
              <a:cxnLst>
                <a:cxn ang="3cd4">
                  <a:pos x="hc" y="t"/>
                </a:cxn>
                <a:cxn ang="cd2">
                  <a:pos x="l" y="vc"/>
                </a:cxn>
                <a:cxn ang="cd4">
                  <a:pos x="hc" y="b"/>
                </a:cxn>
                <a:cxn ang="0">
                  <a:pos x="r" y="vc"/>
                </a:cxn>
              </a:cxnLst>
              <a:rect l="l" t="t" r="r" b="b"/>
              <a:pathLst>
                <a:path w="400" h="342">
                  <a:moveTo>
                    <a:pt x="218" y="157"/>
                  </a:moveTo>
                  <a:cubicBezTo>
                    <a:pt x="243" y="126"/>
                    <a:pt x="272" y="86"/>
                    <a:pt x="292" y="67"/>
                  </a:cubicBezTo>
                  <a:cubicBezTo>
                    <a:pt x="317" y="38"/>
                    <a:pt x="349" y="25"/>
                    <a:pt x="385" y="25"/>
                  </a:cubicBezTo>
                  <a:lnTo>
                    <a:pt x="385" y="0"/>
                  </a:lnTo>
                  <a:cubicBezTo>
                    <a:pt x="365" y="2"/>
                    <a:pt x="342" y="2"/>
                    <a:pt x="320" y="2"/>
                  </a:cubicBezTo>
                  <a:cubicBezTo>
                    <a:pt x="297" y="2"/>
                    <a:pt x="256" y="0"/>
                    <a:pt x="245" y="0"/>
                  </a:cubicBezTo>
                  <a:lnTo>
                    <a:pt x="245" y="25"/>
                  </a:lnTo>
                  <a:cubicBezTo>
                    <a:pt x="261" y="27"/>
                    <a:pt x="268" y="36"/>
                    <a:pt x="268" y="49"/>
                  </a:cubicBezTo>
                  <a:cubicBezTo>
                    <a:pt x="268" y="61"/>
                    <a:pt x="259" y="72"/>
                    <a:pt x="256" y="77"/>
                  </a:cubicBezTo>
                  <a:lnTo>
                    <a:pt x="207" y="139"/>
                  </a:lnTo>
                  <a:lnTo>
                    <a:pt x="144" y="59"/>
                  </a:lnTo>
                  <a:cubicBezTo>
                    <a:pt x="137" y="50"/>
                    <a:pt x="137" y="49"/>
                    <a:pt x="137" y="45"/>
                  </a:cubicBezTo>
                  <a:cubicBezTo>
                    <a:pt x="137" y="32"/>
                    <a:pt x="149" y="25"/>
                    <a:pt x="166" y="25"/>
                  </a:cubicBezTo>
                  <a:lnTo>
                    <a:pt x="166" y="0"/>
                  </a:lnTo>
                  <a:cubicBezTo>
                    <a:pt x="144" y="0"/>
                    <a:pt x="92" y="2"/>
                    <a:pt x="79" y="2"/>
                  </a:cubicBezTo>
                  <a:cubicBezTo>
                    <a:pt x="63" y="2"/>
                    <a:pt x="25" y="2"/>
                    <a:pt x="4" y="0"/>
                  </a:cubicBezTo>
                  <a:lnTo>
                    <a:pt x="4" y="25"/>
                  </a:lnTo>
                  <a:cubicBezTo>
                    <a:pt x="59" y="25"/>
                    <a:pt x="61" y="25"/>
                    <a:pt x="97" y="74"/>
                  </a:cubicBezTo>
                  <a:lnTo>
                    <a:pt x="176" y="176"/>
                  </a:lnTo>
                  <a:lnTo>
                    <a:pt x="101" y="270"/>
                  </a:lnTo>
                  <a:cubicBezTo>
                    <a:pt x="63" y="317"/>
                    <a:pt x="16" y="319"/>
                    <a:pt x="0" y="319"/>
                  </a:cubicBezTo>
                  <a:lnTo>
                    <a:pt x="0" y="342"/>
                  </a:lnTo>
                  <a:cubicBezTo>
                    <a:pt x="20" y="340"/>
                    <a:pt x="45" y="340"/>
                    <a:pt x="67" y="340"/>
                  </a:cubicBezTo>
                  <a:cubicBezTo>
                    <a:pt x="88" y="340"/>
                    <a:pt x="122" y="342"/>
                    <a:pt x="142" y="342"/>
                  </a:cubicBezTo>
                  <a:lnTo>
                    <a:pt x="142" y="319"/>
                  </a:lnTo>
                  <a:cubicBezTo>
                    <a:pt x="124" y="315"/>
                    <a:pt x="119" y="306"/>
                    <a:pt x="119" y="293"/>
                  </a:cubicBezTo>
                  <a:cubicBezTo>
                    <a:pt x="119" y="275"/>
                    <a:pt x="142" y="250"/>
                    <a:pt x="189" y="193"/>
                  </a:cubicBezTo>
                  <a:lnTo>
                    <a:pt x="250" y="272"/>
                  </a:lnTo>
                  <a:cubicBezTo>
                    <a:pt x="257" y="281"/>
                    <a:pt x="266" y="293"/>
                    <a:pt x="266" y="299"/>
                  </a:cubicBezTo>
                  <a:cubicBezTo>
                    <a:pt x="266" y="306"/>
                    <a:pt x="259" y="317"/>
                    <a:pt x="238" y="319"/>
                  </a:cubicBezTo>
                  <a:lnTo>
                    <a:pt x="238" y="342"/>
                  </a:lnTo>
                  <a:cubicBezTo>
                    <a:pt x="263" y="342"/>
                    <a:pt x="306" y="340"/>
                    <a:pt x="324" y="340"/>
                  </a:cubicBezTo>
                  <a:cubicBezTo>
                    <a:pt x="346" y="340"/>
                    <a:pt x="376" y="340"/>
                    <a:pt x="400" y="342"/>
                  </a:cubicBezTo>
                  <a:lnTo>
                    <a:pt x="400" y="319"/>
                  </a:lnTo>
                  <a:cubicBezTo>
                    <a:pt x="358" y="319"/>
                    <a:pt x="344" y="317"/>
                    <a:pt x="326" y="29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1" name="Freeform 170">
              <a:extLst>
                <a:ext uri="{FF2B5EF4-FFF2-40B4-BE49-F238E27FC236}">
                  <a16:creationId xmlns:a16="http://schemas.microsoft.com/office/drawing/2014/main" id="{B0839CCB-F3E2-5448-9956-874304D6F4A3}"/>
                </a:ext>
              </a:extLst>
            </p:cNvPr>
            <p:cNvSpPr/>
            <p:nvPr/>
          </p:nvSpPr>
          <p:spPr>
            <a:xfrm>
              <a:off x="6320520" y="7194239"/>
              <a:ext cx="101880" cy="90360"/>
            </a:xfrm>
            <a:custGeom>
              <a:avLst/>
              <a:gdLst/>
              <a:ahLst/>
              <a:cxnLst>
                <a:cxn ang="3cd4">
                  <a:pos x="hc" y="t"/>
                </a:cxn>
                <a:cxn ang="cd2">
                  <a:pos x="l" y="vc"/>
                </a:cxn>
                <a:cxn ang="cd4">
                  <a:pos x="hc" y="b"/>
                </a:cxn>
                <a:cxn ang="0">
                  <a:pos x="r" y="vc"/>
                </a:cxn>
              </a:cxnLst>
              <a:rect l="l" t="t" r="r" b="b"/>
              <a:pathLst>
                <a:path w="284" h="252">
                  <a:moveTo>
                    <a:pt x="202" y="32"/>
                  </a:moveTo>
                  <a:cubicBezTo>
                    <a:pt x="189" y="14"/>
                    <a:pt x="171" y="0"/>
                    <a:pt x="144" y="0"/>
                  </a:cubicBezTo>
                  <a:cubicBezTo>
                    <a:pt x="72" y="0"/>
                    <a:pt x="0" y="79"/>
                    <a:pt x="0" y="158"/>
                  </a:cubicBezTo>
                  <a:cubicBezTo>
                    <a:pt x="0" y="212"/>
                    <a:pt x="36" y="252"/>
                    <a:pt x="85" y="252"/>
                  </a:cubicBezTo>
                  <a:cubicBezTo>
                    <a:pt x="113" y="252"/>
                    <a:pt x="140" y="234"/>
                    <a:pt x="164" y="212"/>
                  </a:cubicBezTo>
                  <a:cubicBezTo>
                    <a:pt x="175" y="247"/>
                    <a:pt x="205" y="252"/>
                    <a:pt x="221" y="252"/>
                  </a:cubicBezTo>
                  <a:cubicBezTo>
                    <a:pt x="241" y="252"/>
                    <a:pt x="254" y="239"/>
                    <a:pt x="265" y="221"/>
                  </a:cubicBezTo>
                  <a:cubicBezTo>
                    <a:pt x="277" y="200"/>
                    <a:pt x="284" y="169"/>
                    <a:pt x="284" y="166"/>
                  </a:cubicBezTo>
                  <a:cubicBezTo>
                    <a:pt x="284" y="158"/>
                    <a:pt x="277" y="158"/>
                    <a:pt x="275" y="158"/>
                  </a:cubicBezTo>
                  <a:cubicBezTo>
                    <a:pt x="268" y="158"/>
                    <a:pt x="266" y="162"/>
                    <a:pt x="263" y="176"/>
                  </a:cubicBezTo>
                  <a:cubicBezTo>
                    <a:pt x="256" y="203"/>
                    <a:pt x="245" y="236"/>
                    <a:pt x="221" y="236"/>
                  </a:cubicBezTo>
                  <a:cubicBezTo>
                    <a:pt x="207" y="236"/>
                    <a:pt x="203" y="223"/>
                    <a:pt x="203" y="209"/>
                  </a:cubicBezTo>
                  <a:cubicBezTo>
                    <a:pt x="203" y="200"/>
                    <a:pt x="209" y="178"/>
                    <a:pt x="212" y="164"/>
                  </a:cubicBezTo>
                  <a:cubicBezTo>
                    <a:pt x="216" y="149"/>
                    <a:pt x="221" y="126"/>
                    <a:pt x="225" y="113"/>
                  </a:cubicBezTo>
                  <a:lnTo>
                    <a:pt x="236" y="72"/>
                  </a:lnTo>
                  <a:cubicBezTo>
                    <a:pt x="239" y="58"/>
                    <a:pt x="245" y="31"/>
                    <a:pt x="245" y="29"/>
                  </a:cubicBezTo>
                  <a:cubicBezTo>
                    <a:pt x="245" y="16"/>
                    <a:pt x="236" y="11"/>
                    <a:pt x="227" y="11"/>
                  </a:cubicBezTo>
                  <a:cubicBezTo>
                    <a:pt x="218" y="11"/>
                    <a:pt x="205" y="18"/>
                    <a:pt x="202" y="32"/>
                  </a:cubicBezTo>
                  <a:close/>
                  <a:moveTo>
                    <a:pt x="166" y="176"/>
                  </a:moveTo>
                  <a:cubicBezTo>
                    <a:pt x="162" y="193"/>
                    <a:pt x="149" y="203"/>
                    <a:pt x="137" y="214"/>
                  </a:cubicBezTo>
                  <a:cubicBezTo>
                    <a:pt x="131" y="218"/>
                    <a:pt x="110" y="236"/>
                    <a:pt x="86" y="236"/>
                  </a:cubicBezTo>
                  <a:cubicBezTo>
                    <a:pt x="65" y="236"/>
                    <a:pt x="45" y="221"/>
                    <a:pt x="45" y="182"/>
                  </a:cubicBezTo>
                  <a:cubicBezTo>
                    <a:pt x="45" y="153"/>
                    <a:pt x="61" y="90"/>
                    <a:pt x="74" y="68"/>
                  </a:cubicBezTo>
                  <a:cubicBezTo>
                    <a:pt x="99" y="23"/>
                    <a:pt x="128" y="16"/>
                    <a:pt x="144" y="16"/>
                  </a:cubicBezTo>
                  <a:cubicBezTo>
                    <a:pt x="182" y="16"/>
                    <a:pt x="193" y="58"/>
                    <a:pt x="193" y="65"/>
                  </a:cubicBezTo>
                  <a:cubicBezTo>
                    <a:pt x="193" y="67"/>
                    <a:pt x="193" y="70"/>
                    <a:pt x="191" y="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2" name="Freeform 171">
              <a:extLst>
                <a:ext uri="{FF2B5EF4-FFF2-40B4-BE49-F238E27FC236}">
                  <a16:creationId xmlns:a16="http://schemas.microsoft.com/office/drawing/2014/main" id="{9812DCF4-9DC1-7148-9810-C58429D68E3C}"/>
                </a:ext>
              </a:extLst>
            </p:cNvPr>
            <p:cNvSpPr/>
            <p:nvPr/>
          </p:nvSpPr>
          <p:spPr>
            <a:xfrm>
              <a:off x="6444719" y="7145640"/>
              <a:ext cx="39960" cy="74160"/>
            </a:xfrm>
            <a:custGeom>
              <a:avLst/>
              <a:gdLst/>
              <a:ahLst/>
              <a:cxnLst>
                <a:cxn ang="3cd4">
                  <a:pos x="hc" y="t"/>
                </a:cxn>
                <a:cxn ang="cd2">
                  <a:pos x="l" y="vc"/>
                </a:cxn>
                <a:cxn ang="cd4">
                  <a:pos x="hc" y="b"/>
                </a:cxn>
                <a:cxn ang="0">
                  <a:pos x="r" y="vc"/>
                </a:cxn>
              </a:cxnLst>
              <a:rect l="l" t="t" r="r" b="b"/>
              <a:pathLst>
                <a:path w="112" h="207">
                  <a:moveTo>
                    <a:pt x="108" y="38"/>
                  </a:moveTo>
                  <a:cubicBezTo>
                    <a:pt x="108" y="38"/>
                    <a:pt x="112" y="29"/>
                    <a:pt x="112" y="23"/>
                  </a:cubicBezTo>
                  <a:cubicBezTo>
                    <a:pt x="112" y="9"/>
                    <a:pt x="99" y="0"/>
                    <a:pt x="86" y="0"/>
                  </a:cubicBezTo>
                  <a:cubicBezTo>
                    <a:pt x="70" y="0"/>
                    <a:pt x="65" y="13"/>
                    <a:pt x="63" y="18"/>
                  </a:cubicBezTo>
                  <a:lnTo>
                    <a:pt x="2" y="191"/>
                  </a:lnTo>
                  <a:cubicBezTo>
                    <a:pt x="0" y="196"/>
                    <a:pt x="0" y="196"/>
                    <a:pt x="0" y="198"/>
                  </a:cubicBezTo>
                  <a:cubicBezTo>
                    <a:pt x="0" y="203"/>
                    <a:pt x="16" y="207"/>
                    <a:pt x="18" y="207"/>
                  </a:cubicBezTo>
                  <a:cubicBezTo>
                    <a:pt x="22" y="207"/>
                    <a:pt x="22" y="205"/>
                    <a:pt x="23" y="20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3" name="Freeform 172">
              <a:extLst>
                <a:ext uri="{FF2B5EF4-FFF2-40B4-BE49-F238E27FC236}">
                  <a16:creationId xmlns:a16="http://schemas.microsoft.com/office/drawing/2014/main" id="{7A20EE65-DC3C-CB49-8A70-5888E592850B}"/>
                </a:ext>
              </a:extLst>
            </p:cNvPr>
            <p:cNvSpPr/>
            <p:nvPr/>
          </p:nvSpPr>
          <p:spPr>
            <a:xfrm>
              <a:off x="6735240" y="6897600"/>
              <a:ext cx="197280" cy="256320"/>
            </a:xfrm>
            <a:custGeom>
              <a:avLst/>
              <a:gdLst/>
              <a:ahLst/>
              <a:cxnLst>
                <a:cxn ang="3cd4">
                  <a:pos x="hc" y="t"/>
                </a:cxn>
                <a:cxn ang="cd2">
                  <a:pos x="l" y="vc"/>
                </a:cxn>
                <a:cxn ang="cd4">
                  <a:pos x="hc" y="b"/>
                </a:cxn>
                <a:cxn ang="0">
                  <a:pos x="r" y="vc"/>
                </a:cxn>
              </a:cxnLst>
              <a:rect l="l" t="t" r="r" b="b"/>
              <a:pathLst>
                <a:path w="549" h="713">
                  <a:moveTo>
                    <a:pt x="308" y="554"/>
                  </a:moveTo>
                  <a:cubicBezTo>
                    <a:pt x="432" y="508"/>
                    <a:pt x="549" y="365"/>
                    <a:pt x="549" y="212"/>
                  </a:cubicBezTo>
                  <a:cubicBezTo>
                    <a:pt x="549" y="86"/>
                    <a:pt x="464" y="0"/>
                    <a:pt x="346" y="0"/>
                  </a:cubicBezTo>
                  <a:cubicBezTo>
                    <a:pt x="175" y="0"/>
                    <a:pt x="0" y="180"/>
                    <a:pt x="0" y="365"/>
                  </a:cubicBezTo>
                  <a:cubicBezTo>
                    <a:pt x="0" y="497"/>
                    <a:pt x="88" y="576"/>
                    <a:pt x="203" y="576"/>
                  </a:cubicBezTo>
                  <a:cubicBezTo>
                    <a:pt x="223" y="576"/>
                    <a:pt x="250" y="572"/>
                    <a:pt x="281" y="565"/>
                  </a:cubicBezTo>
                  <a:cubicBezTo>
                    <a:pt x="277" y="614"/>
                    <a:pt x="277" y="615"/>
                    <a:pt x="277" y="626"/>
                  </a:cubicBezTo>
                  <a:cubicBezTo>
                    <a:pt x="277" y="651"/>
                    <a:pt x="277" y="713"/>
                    <a:pt x="344" y="713"/>
                  </a:cubicBezTo>
                  <a:cubicBezTo>
                    <a:pt x="437" y="713"/>
                    <a:pt x="475" y="567"/>
                    <a:pt x="475" y="560"/>
                  </a:cubicBezTo>
                  <a:cubicBezTo>
                    <a:pt x="475" y="553"/>
                    <a:pt x="470" y="551"/>
                    <a:pt x="468" y="551"/>
                  </a:cubicBezTo>
                  <a:cubicBezTo>
                    <a:pt x="461" y="551"/>
                    <a:pt x="459" y="554"/>
                    <a:pt x="457" y="560"/>
                  </a:cubicBezTo>
                  <a:cubicBezTo>
                    <a:pt x="439" y="615"/>
                    <a:pt x="392" y="635"/>
                    <a:pt x="365" y="635"/>
                  </a:cubicBezTo>
                  <a:cubicBezTo>
                    <a:pt x="328" y="635"/>
                    <a:pt x="317" y="614"/>
                    <a:pt x="308" y="554"/>
                  </a:cubicBezTo>
                  <a:close/>
                  <a:moveTo>
                    <a:pt x="158" y="547"/>
                  </a:moveTo>
                  <a:cubicBezTo>
                    <a:pt x="97" y="524"/>
                    <a:pt x="70" y="461"/>
                    <a:pt x="70" y="391"/>
                  </a:cubicBezTo>
                  <a:cubicBezTo>
                    <a:pt x="70" y="335"/>
                    <a:pt x="90" y="223"/>
                    <a:pt x="151" y="137"/>
                  </a:cubicBezTo>
                  <a:cubicBezTo>
                    <a:pt x="209" y="56"/>
                    <a:pt x="283" y="20"/>
                    <a:pt x="342" y="20"/>
                  </a:cubicBezTo>
                  <a:cubicBezTo>
                    <a:pt x="421" y="20"/>
                    <a:pt x="479" y="81"/>
                    <a:pt x="479" y="187"/>
                  </a:cubicBezTo>
                  <a:cubicBezTo>
                    <a:pt x="479" y="266"/>
                    <a:pt x="437" y="452"/>
                    <a:pt x="304" y="527"/>
                  </a:cubicBezTo>
                  <a:cubicBezTo>
                    <a:pt x="301" y="499"/>
                    <a:pt x="293" y="441"/>
                    <a:pt x="234" y="441"/>
                  </a:cubicBezTo>
                  <a:cubicBezTo>
                    <a:pt x="193" y="441"/>
                    <a:pt x="155" y="481"/>
                    <a:pt x="155" y="522"/>
                  </a:cubicBezTo>
                  <a:cubicBezTo>
                    <a:pt x="155" y="538"/>
                    <a:pt x="158" y="547"/>
                    <a:pt x="158" y="547"/>
                  </a:cubicBezTo>
                  <a:close/>
                  <a:moveTo>
                    <a:pt x="207" y="556"/>
                  </a:moveTo>
                  <a:cubicBezTo>
                    <a:pt x="196" y="556"/>
                    <a:pt x="171" y="556"/>
                    <a:pt x="171" y="522"/>
                  </a:cubicBezTo>
                  <a:cubicBezTo>
                    <a:pt x="171" y="491"/>
                    <a:pt x="202" y="459"/>
                    <a:pt x="234" y="459"/>
                  </a:cubicBezTo>
                  <a:cubicBezTo>
                    <a:pt x="268" y="459"/>
                    <a:pt x="283" y="479"/>
                    <a:pt x="283" y="526"/>
                  </a:cubicBezTo>
                  <a:cubicBezTo>
                    <a:pt x="283" y="538"/>
                    <a:pt x="283" y="538"/>
                    <a:pt x="275" y="542"/>
                  </a:cubicBezTo>
                  <a:cubicBezTo>
                    <a:pt x="254" y="551"/>
                    <a:pt x="230" y="556"/>
                    <a:pt x="207" y="55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4" name="Freeform 173">
              <a:extLst>
                <a:ext uri="{FF2B5EF4-FFF2-40B4-BE49-F238E27FC236}">
                  <a16:creationId xmlns:a16="http://schemas.microsoft.com/office/drawing/2014/main" id="{17137F22-DD11-1B49-912E-46A313F5034A}"/>
                </a:ext>
              </a:extLst>
            </p:cNvPr>
            <p:cNvSpPr/>
            <p:nvPr/>
          </p:nvSpPr>
          <p:spPr>
            <a:xfrm>
              <a:off x="6954840" y="7053120"/>
              <a:ext cx="146160" cy="90360"/>
            </a:xfrm>
            <a:custGeom>
              <a:avLst/>
              <a:gdLst/>
              <a:ahLst/>
              <a:cxnLst>
                <a:cxn ang="3cd4">
                  <a:pos x="hc" y="t"/>
                </a:cxn>
                <a:cxn ang="cd2">
                  <a:pos x="l" y="vc"/>
                </a:cxn>
                <a:cxn ang="cd4">
                  <a:pos x="hc" y="b"/>
                </a:cxn>
                <a:cxn ang="0">
                  <a:pos x="r" y="vc"/>
                </a:cxn>
              </a:cxnLst>
              <a:rect l="l" t="t" r="r" b="b"/>
              <a:pathLst>
                <a:path w="407" h="252">
                  <a:moveTo>
                    <a:pt x="266" y="68"/>
                  </a:moveTo>
                  <a:cubicBezTo>
                    <a:pt x="270" y="54"/>
                    <a:pt x="277" y="27"/>
                    <a:pt x="277" y="23"/>
                  </a:cubicBezTo>
                  <a:cubicBezTo>
                    <a:pt x="277" y="13"/>
                    <a:pt x="268" y="5"/>
                    <a:pt x="259" y="5"/>
                  </a:cubicBezTo>
                  <a:cubicBezTo>
                    <a:pt x="248" y="5"/>
                    <a:pt x="238" y="13"/>
                    <a:pt x="234" y="22"/>
                  </a:cubicBezTo>
                  <a:cubicBezTo>
                    <a:pt x="232" y="27"/>
                    <a:pt x="227" y="50"/>
                    <a:pt x="223" y="65"/>
                  </a:cubicBezTo>
                  <a:cubicBezTo>
                    <a:pt x="216" y="95"/>
                    <a:pt x="216" y="97"/>
                    <a:pt x="207" y="128"/>
                  </a:cubicBezTo>
                  <a:cubicBezTo>
                    <a:pt x="200" y="158"/>
                    <a:pt x="200" y="164"/>
                    <a:pt x="198" y="180"/>
                  </a:cubicBezTo>
                  <a:cubicBezTo>
                    <a:pt x="202" y="191"/>
                    <a:pt x="196" y="202"/>
                    <a:pt x="184" y="218"/>
                  </a:cubicBezTo>
                  <a:cubicBezTo>
                    <a:pt x="176" y="227"/>
                    <a:pt x="164" y="236"/>
                    <a:pt x="146" y="236"/>
                  </a:cubicBezTo>
                  <a:cubicBezTo>
                    <a:pt x="124" y="236"/>
                    <a:pt x="95" y="229"/>
                    <a:pt x="95" y="185"/>
                  </a:cubicBezTo>
                  <a:cubicBezTo>
                    <a:pt x="95" y="157"/>
                    <a:pt x="112" y="115"/>
                    <a:pt x="122" y="86"/>
                  </a:cubicBezTo>
                  <a:cubicBezTo>
                    <a:pt x="131" y="63"/>
                    <a:pt x="133" y="58"/>
                    <a:pt x="133" y="49"/>
                  </a:cubicBezTo>
                  <a:cubicBezTo>
                    <a:pt x="133" y="22"/>
                    <a:pt x="112" y="0"/>
                    <a:pt x="81" y="0"/>
                  </a:cubicBezTo>
                  <a:cubicBezTo>
                    <a:pt x="25" y="0"/>
                    <a:pt x="0" y="76"/>
                    <a:pt x="0" y="86"/>
                  </a:cubicBezTo>
                  <a:cubicBezTo>
                    <a:pt x="0" y="94"/>
                    <a:pt x="7" y="94"/>
                    <a:pt x="9" y="94"/>
                  </a:cubicBezTo>
                  <a:cubicBezTo>
                    <a:pt x="18" y="94"/>
                    <a:pt x="18" y="90"/>
                    <a:pt x="20" y="85"/>
                  </a:cubicBezTo>
                  <a:cubicBezTo>
                    <a:pt x="34" y="38"/>
                    <a:pt x="58" y="16"/>
                    <a:pt x="79" y="16"/>
                  </a:cubicBezTo>
                  <a:cubicBezTo>
                    <a:pt x="88" y="16"/>
                    <a:pt x="94" y="22"/>
                    <a:pt x="94" y="36"/>
                  </a:cubicBezTo>
                  <a:cubicBezTo>
                    <a:pt x="94" y="49"/>
                    <a:pt x="88" y="61"/>
                    <a:pt x="86" y="68"/>
                  </a:cubicBezTo>
                  <a:cubicBezTo>
                    <a:pt x="54" y="149"/>
                    <a:pt x="54" y="160"/>
                    <a:pt x="54" y="178"/>
                  </a:cubicBezTo>
                  <a:cubicBezTo>
                    <a:pt x="54" y="243"/>
                    <a:pt x="113" y="252"/>
                    <a:pt x="144" y="252"/>
                  </a:cubicBezTo>
                  <a:cubicBezTo>
                    <a:pt x="155" y="252"/>
                    <a:pt x="182" y="252"/>
                    <a:pt x="207" y="214"/>
                  </a:cubicBezTo>
                  <a:cubicBezTo>
                    <a:pt x="220" y="239"/>
                    <a:pt x="250" y="252"/>
                    <a:pt x="284" y="252"/>
                  </a:cubicBezTo>
                  <a:cubicBezTo>
                    <a:pt x="333" y="252"/>
                    <a:pt x="358" y="209"/>
                    <a:pt x="369" y="185"/>
                  </a:cubicBezTo>
                  <a:cubicBezTo>
                    <a:pt x="392" y="139"/>
                    <a:pt x="407" y="70"/>
                    <a:pt x="407" y="43"/>
                  </a:cubicBezTo>
                  <a:cubicBezTo>
                    <a:pt x="407" y="2"/>
                    <a:pt x="383" y="0"/>
                    <a:pt x="380" y="0"/>
                  </a:cubicBezTo>
                  <a:cubicBezTo>
                    <a:pt x="365" y="0"/>
                    <a:pt x="349" y="14"/>
                    <a:pt x="349" y="29"/>
                  </a:cubicBezTo>
                  <a:cubicBezTo>
                    <a:pt x="349" y="40"/>
                    <a:pt x="355" y="43"/>
                    <a:pt x="360" y="47"/>
                  </a:cubicBezTo>
                  <a:cubicBezTo>
                    <a:pt x="373" y="58"/>
                    <a:pt x="380" y="74"/>
                    <a:pt x="380" y="92"/>
                  </a:cubicBezTo>
                  <a:cubicBezTo>
                    <a:pt x="380" y="99"/>
                    <a:pt x="356" y="236"/>
                    <a:pt x="286" y="236"/>
                  </a:cubicBezTo>
                  <a:cubicBezTo>
                    <a:pt x="241" y="236"/>
                    <a:pt x="241" y="196"/>
                    <a:pt x="241" y="187"/>
                  </a:cubicBezTo>
                  <a:cubicBezTo>
                    <a:pt x="241" y="171"/>
                    <a:pt x="243" y="162"/>
                    <a:pt x="250" y="13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5" name="Freeform 174">
              <a:extLst>
                <a:ext uri="{FF2B5EF4-FFF2-40B4-BE49-F238E27FC236}">
                  <a16:creationId xmlns:a16="http://schemas.microsoft.com/office/drawing/2014/main" id="{0C0491E4-8CDD-B24B-9D7F-F9A3F7F4E8EE}"/>
                </a:ext>
              </a:extLst>
            </p:cNvPr>
            <p:cNvSpPr/>
            <p:nvPr/>
          </p:nvSpPr>
          <p:spPr>
            <a:xfrm>
              <a:off x="7157519" y="6885360"/>
              <a:ext cx="66240" cy="284760"/>
            </a:xfrm>
            <a:custGeom>
              <a:avLst/>
              <a:gdLst/>
              <a:ahLst/>
              <a:cxnLst>
                <a:cxn ang="3cd4">
                  <a:pos x="hc" y="t"/>
                </a:cxn>
                <a:cxn ang="cd2">
                  <a:pos x="l" y="vc"/>
                </a:cxn>
                <a:cxn ang="cd4">
                  <a:pos x="hc" y="b"/>
                </a:cxn>
                <a:cxn ang="0">
                  <a:pos x="r" y="vc"/>
                </a:cxn>
              </a:cxnLst>
              <a:rect l="l" t="t" r="r" b="b"/>
              <a:pathLst>
                <a:path w="185" h="792">
                  <a:moveTo>
                    <a:pt x="185" y="785"/>
                  </a:moveTo>
                  <a:cubicBezTo>
                    <a:pt x="185" y="783"/>
                    <a:pt x="185" y="781"/>
                    <a:pt x="171" y="767"/>
                  </a:cubicBezTo>
                  <a:cubicBezTo>
                    <a:pt x="72" y="668"/>
                    <a:pt x="47" y="518"/>
                    <a:pt x="47" y="396"/>
                  </a:cubicBezTo>
                  <a:cubicBezTo>
                    <a:pt x="47" y="259"/>
                    <a:pt x="77" y="121"/>
                    <a:pt x="175" y="22"/>
                  </a:cubicBezTo>
                  <a:cubicBezTo>
                    <a:pt x="185" y="13"/>
                    <a:pt x="185" y="11"/>
                    <a:pt x="185" y="7"/>
                  </a:cubicBezTo>
                  <a:cubicBezTo>
                    <a:pt x="185" y="2"/>
                    <a:pt x="182" y="0"/>
                    <a:pt x="176" y="0"/>
                  </a:cubicBezTo>
                  <a:cubicBezTo>
                    <a:pt x="169" y="0"/>
                    <a:pt x="97" y="54"/>
                    <a:pt x="50" y="155"/>
                  </a:cubicBezTo>
                  <a:cubicBezTo>
                    <a:pt x="9" y="241"/>
                    <a:pt x="0" y="329"/>
                    <a:pt x="0" y="396"/>
                  </a:cubicBezTo>
                  <a:cubicBezTo>
                    <a:pt x="0" y="459"/>
                    <a:pt x="9" y="554"/>
                    <a:pt x="52" y="644"/>
                  </a:cubicBezTo>
                  <a:cubicBezTo>
                    <a:pt x="101" y="741"/>
                    <a:pt x="169" y="792"/>
                    <a:pt x="176" y="792"/>
                  </a:cubicBezTo>
                  <a:cubicBezTo>
                    <a:pt x="182" y="792"/>
                    <a:pt x="185" y="790"/>
                    <a:pt x="185" y="78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6" name="Freeform 175">
              <a:extLst>
                <a:ext uri="{FF2B5EF4-FFF2-40B4-BE49-F238E27FC236}">
                  <a16:creationId xmlns:a16="http://schemas.microsoft.com/office/drawing/2014/main" id="{8EA76334-2FD0-A44F-A768-501B202D490E}"/>
                </a:ext>
              </a:extLst>
            </p:cNvPr>
            <p:cNvSpPr/>
            <p:nvPr/>
          </p:nvSpPr>
          <p:spPr>
            <a:xfrm>
              <a:off x="7254720" y="697284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8"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4" y="342"/>
                    <a:pt x="41" y="342"/>
                    <a:pt x="23" y="301"/>
                  </a:cubicBezTo>
                  <a:cubicBezTo>
                    <a:pt x="54" y="304"/>
                    <a:pt x="74" y="281"/>
                    <a:pt x="74" y="257"/>
                  </a:cubicBezTo>
                  <a:cubicBezTo>
                    <a:pt x="74" y="239"/>
                    <a:pt x="61" y="230"/>
                    <a:pt x="45" y="230"/>
                  </a:cubicBezTo>
                  <a:cubicBezTo>
                    <a:pt x="23" y="230"/>
                    <a:pt x="0" y="247"/>
                    <a:pt x="0" y="283"/>
                  </a:cubicBezTo>
                  <a:cubicBezTo>
                    <a:pt x="0" y="328"/>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7" name="Freeform 176">
              <a:extLst>
                <a:ext uri="{FF2B5EF4-FFF2-40B4-BE49-F238E27FC236}">
                  <a16:creationId xmlns:a16="http://schemas.microsoft.com/office/drawing/2014/main" id="{AA6A2EA6-10F9-AE48-B582-1D88341E0AE4}"/>
                </a:ext>
              </a:extLst>
            </p:cNvPr>
            <p:cNvSpPr/>
            <p:nvPr/>
          </p:nvSpPr>
          <p:spPr>
            <a:xfrm>
              <a:off x="7382520" y="6869519"/>
              <a:ext cx="50040" cy="103320"/>
            </a:xfrm>
            <a:custGeom>
              <a:avLst/>
              <a:gdLst/>
              <a:ahLst/>
              <a:cxnLst>
                <a:cxn ang="3cd4">
                  <a:pos x="hc" y="t"/>
                </a:cxn>
                <a:cxn ang="cd2">
                  <a:pos x="l" y="vc"/>
                </a:cxn>
                <a:cxn ang="cd4">
                  <a:pos x="hc" y="b"/>
                </a:cxn>
                <a:cxn ang="0">
                  <a:pos x="r" y="vc"/>
                </a:cxn>
              </a:cxnLst>
              <a:rect l="l" t="t" r="r" b="b"/>
              <a:pathLst>
                <a:path w="140" h="288">
                  <a:moveTo>
                    <a:pt x="135" y="49"/>
                  </a:moveTo>
                  <a:cubicBezTo>
                    <a:pt x="140" y="40"/>
                    <a:pt x="140" y="34"/>
                    <a:pt x="140" y="31"/>
                  </a:cubicBezTo>
                  <a:cubicBezTo>
                    <a:pt x="140" y="13"/>
                    <a:pt x="124" y="0"/>
                    <a:pt x="108" y="0"/>
                  </a:cubicBezTo>
                  <a:cubicBezTo>
                    <a:pt x="86" y="0"/>
                    <a:pt x="79" y="18"/>
                    <a:pt x="77" y="27"/>
                  </a:cubicBezTo>
                  <a:lnTo>
                    <a:pt x="4" y="268"/>
                  </a:lnTo>
                  <a:cubicBezTo>
                    <a:pt x="2" y="268"/>
                    <a:pt x="0" y="275"/>
                    <a:pt x="0" y="275"/>
                  </a:cubicBezTo>
                  <a:cubicBezTo>
                    <a:pt x="0" y="283"/>
                    <a:pt x="18" y="288"/>
                    <a:pt x="22" y="288"/>
                  </a:cubicBezTo>
                  <a:cubicBezTo>
                    <a:pt x="25" y="288"/>
                    <a:pt x="27" y="288"/>
                    <a:pt x="31" y="2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8" name="Freeform 177">
              <a:extLst>
                <a:ext uri="{FF2B5EF4-FFF2-40B4-BE49-F238E27FC236}">
                  <a16:creationId xmlns:a16="http://schemas.microsoft.com/office/drawing/2014/main" id="{BF8A1B8F-1E24-8F46-B7B5-A2DD21D3758C}"/>
                </a:ext>
              </a:extLst>
            </p:cNvPr>
            <p:cNvSpPr/>
            <p:nvPr/>
          </p:nvSpPr>
          <p:spPr>
            <a:xfrm>
              <a:off x="7477200" y="7067880"/>
              <a:ext cx="33480" cy="85320"/>
            </a:xfrm>
            <a:custGeom>
              <a:avLst/>
              <a:gdLst/>
              <a:ahLst/>
              <a:cxnLst>
                <a:cxn ang="3cd4">
                  <a:pos x="hc" y="t"/>
                </a:cxn>
                <a:cxn ang="cd2">
                  <a:pos x="l" y="vc"/>
                </a:cxn>
                <a:cxn ang="cd4">
                  <a:pos x="hc" y="b"/>
                </a:cxn>
                <a:cxn ang="0">
                  <a:pos x="r" y="vc"/>
                </a:cxn>
              </a:cxnLst>
              <a:rect l="l" t="t" r="r" b="b"/>
              <a:pathLst>
                <a:path w="94" h="238">
                  <a:moveTo>
                    <a:pt x="94" y="83"/>
                  </a:moveTo>
                  <a:cubicBezTo>
                    <a:pt x="94" y="31"/>
                    <a:pt x="74" y="0"/>
                    <a:pt x="43" y="0"/>
                  </a:cubicBezTo>
                  <a:cubicBezTo>
                    <a:pt x="16" y="0"/>
                    <a:pt x="0" y="20"/>
                    <a:pt x="0" y="41"/>
                  </a:cubicBezTo>
                  <a:cubicBezTo>
                    <a:pt x="0" y="63"/>
                    <a:pt x="16" y="85"/>
                    <a:pt x="43" y="85"/>
                  </a:cubicBezTo>
                  <a:cubicBezTo>
                    <a:pt x="52" y="85"/>
                    <a:pt x="63" y="81"/>
                    <a:pt x="70" y="74"/>
                  </a:cubicBezTo>
                  <a:cubicBezTo>
                    <a:pt x="74" y="72"/>
                    <a:pt x="74" y="72"/>
                    <a:pt x="76" y="72"/>
                  </a:cubicBezTo>
                  <a:cubicBezTo>
                    <a:pt x="76" y="72"/>
                    <a:pt x="77" y="72"/>
                    <a:pt x="77" y="83"/>
                  </a:cubicBezTo>
                  <a:cubicBezTo>
                    <a:pt x="77" y="142"/>
                    <a:pt x="49" y="191"/>
                    <a:pt x="22" y="216"/>
                  </a:cubicBezTo>
                  <a:cubicBezTo>
                    <a:pt x="13" y="225"/>
                    <a:pt x="13" y="227"/>
                    <a:pt x="13" y="229"/>
                  </a:cubicBezTo>
                  <a:cubicBezTo>
                    <a:pt x="13" y="236"/>
                    <a:pt x="16" y="238"/>
                    <a:pt x="22" y="238"/>
                  </a:cubicBezTo>
                  <a:cubicBezTo>
                    <a:pt x="31" y="238"/>
                    <a:pt x="94" y="176"/>
                    <a:pt x="94" y="8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9" name="Freeform 178">
              <a:extLst>
                <a:ext uri="{FF2B5EF4-FFF2-40B4-BE49-F238E27FC236}">
                  <a16:creationId xmlns:a16="http://schemas.microsoft.com/office/drawing/2014/main" id="{9C41E24A-70BC-1F4A-B838-1AEC5D7F1E2F}"/>
                </a:ext>
              </a:extLst>
            </p:cNvPr>
            <p:cNvSpPr/>
            <p:nvPr/>
          </p:nvSpPr>
          <p:spPr>
            <a:xfrm>
              <a:off x="7590599" y="6972840"/>
              <a:ext cx="130680" cy="129240"/>
            </a:xfrm>
            <a:custGeom>
              <a:avLst/>
              <a:gdLst/>
              <a:ahLst/>
              <a:cxnLst>
                <a:cxn ang="3cd4">
                  <a:pos x="hc" y="t"/>
                </a:cxn>
                <a:cxn ang="cd2">
                  <a:pos x="l" y="vc"/>
                </a:cxn>
                <a:cxn ang="cd4">
                  <a:pos x="hc" y="b"/>
                </a:cxn>
                <a:cxn ang="0">
                  <a:pos x="r" y="vc"/>
                </a:cxn>
              </a:cxnLst>
              <a:rect l="l" t="t" r="r" b="b"/>
              <a:pathLst>
                <a:path w="364" h="360">
                  <a:moveTo>
                    <a:pt x="265" y="50"/>
                  </a:moveTo>
                  <a:cubicBezTo>
                    <a:pt x="250" y="22"/>
                    <a:pt x="227" y="0"/>
                    <a:pt x="191" y="0"/>
                  </a:cubicBezTo>
                  <a:cubicBezTo>
                    <a:pt x="99" y="0"/>
                    <a:pt x="0" y="117"/>
                    <a:pt x="0" y="232"/>
                  </a:cubicBezTo>
                  <a:cubicBezTo>
                    <a:pt x="0" y="308"/>
                    <a:pt x="43" y="360"/>
                    <a:pt x="106" y="360"/>
                  </a:cubicBezTo>
                  <a:cubicBezTo>
                    <a:pt x="122" y="360"/>
                    <a:pt x="162" y="356"/>
                    <a:pt x="209" y="301"/>
                  </a:cubicBezTo>
                  <a:cubicBezTo>
                    <a:pt x="216" y="333"/>
                    <a:pt x="243" y="360"/>
                    <a:pt x="281" y="360"/>
                  </a:cubicBezTo>
                  <a:cubicBezTo>
                    <a:pt x="310" y="360"/>
                    <a:pt x="328" y="342"/>
                    <a:pt x="340" y="317"/>
                  </a:cubicBezTo>
                  <a:cubicBezTo>
                    <a:pt x="353" y="288"/>
                    <a:pt x="364" y="239"/>
                    <a:pt x="364" y="238"/>
                  </a:cubicBezTo>
                  <a:cubicBezTo>
                    <a:pt x="364" y="230"/>
                    <a:pt x="356" y="230"/>
                    <a:pt x="355" y="230"/>
                  </a:cubicBezTo>
                  <a:cubicBezTo>
                    <a:pt x="347" y="230"/>
                    <a:pt x="346" y="232"/>
                    <a:pt x="344" y="245"/>
                  </a:cubicBezTo>
                  <a:cubicBezTo>
                    <a:pt x="329" y="295"/>
                    <a:pt x="315" y="342"/>
                    <a:pt x="283" y="342"/>
                  </a:cubicBezTo>
                  <a:cubicBezTo>
                    <a:pt x="261" y="342"/>
                    <a:pt x="259" y="322"/>
                    <a:pt x="259" y="306"/>
                  </a:cubicBezTo>
                  <a:cubicBezTo>
                    <a:pt x="259" y="288"/>
                    <a:pt x="261" y="283"/>
                    <a:pt x="270" y="247"/>
                  </a:cubicBezTo>
                  <a:cubicBezTo>
                    <a:pt x="279" y="214"/>
                    <a:pt x="279" y="205"/>
                    <a:pt x="286" y="176"/>
                  </a:cubicBezTo>
                  <a:lnTo>
                    <a:pt x="315" y="65"/>
                  </a:lnTo>
                  <a:cubicBezTo>
                    <a:pt x="320" y="41"/>
                    <a:pt x="320" y="41"/>
                    <a:pt x="320" y="38"/>
                  </a:cubicBezTo>
                  <a:cubicBezTo>
                    <a:pt x="320" y="23"/>
                    <a:pt x="311" y="16"/>
                    <a:pt x="299" y="16"/>
                  </a:cubicBezTo>
                  <a:cubicBezTo>
                    <a:pt x="279" y="16"/>
                    <a:pt x="266" y="34"/>
                    <a:pt x="265" y="50"/>
                  </a:cubicBezTo>
                  <a:close/>
                  <a:moveTo>
                    <a:pt x="212" y="257"/>
                  </a:moveTo>
                  <a:cubicBezTo>
                    <a:pt x="209" y="272"/>
                    <a:pt x="209" y="272"/>
                    <a:pt x="198" y="286"/>
                  </a:cubicBezTo>
                  <a:cubicBezTo>
                    <a:pt x="162" y="329"/>
                    <a:pt x="130" y="342"/>
                    <a:pt x="108" y="342"/>
                  </a:cubicBezTo>
                  <a:cubicBezTo>
                    <a:pt x="68" y="342"/>
                    <a:pt x="56" y="299"/>
                    <a:pt x="56" y="268"/>
                  </a:cubicBezTo>
                  <a:cubicBezTo>
                    <a:pt x="56" y="229"/>
                    <a:pt x="81" y="130"/>
                    <a:pt x="101" y="94"/>
                  </a:cubicBezTo>
                  <a:cubicBezTo>
                    <a:pt x="124" y="47"/>
                    <a:pt x="160" y="18"/>
                    <a:pt x="193" y="18"/>
                  </a:cubicBezTo>
                  <a:cubicBezTo>
                    <a:pt x="245" y="18"/>
                    <a:pt x="256" y="83"/>
                    <a:pt x="256" y="88"/>
                  </a:cubicBezTo>
                  <a:cubicBezTo>
                    <a:pt x="256" y="92"/>
                    <a:pt x="254" y="97"/>
                    <a:pt x="252"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80" name="Freeform 179">
              <a:extLst>
                <a:ext uri="{FF2B5EF4-FFF2-40B4-BE49-F238E27FC236}">
                  <a16:creationId xmlns:a16="http://schemas.microsoft.com/office/drawing/2014/main" id="{14AF80C4-25BC-C146-B69E-0D1DC32FACCB}"/>
                </a:ext>
              </a:extLst>
            </p:cNvPr>
            <p:cNvSpPr/>
            <p:nvPr/>
          </p:nvSpPr>
          <p:spPr>
            <a:xfrm>
              <a:off x="7738199" y="6869519"/>
              <a:ext cx="50040" cy="103320"/>
            </a:xfrm>
            <a:custGeom>
              <a:avLst/>
              <a:gdLst/>
              <a:ahLst/>
              <a:cxnLst>
                <a:cxn ang="3cd4">
                  <a:pos x="hc" y="t"/>
                </a:cxn>
                <a:cxn ang="cd2">
                  <a:pos x="l" y="vc"/>
                </a:cxn>
                <a:cxn ang="cd4">
                  <a:pos x="hc" y="b"/>
                </a:cxn>
                <a:cxn ang="0">
                  <a:pos x="r" y="vc"/>
                </a:cxn>
              </a:cxnLst>
              <a:rect l="l" t="t" r="r" b="b"/>
              <a:pathLst>
                <a:path w="140" h="288">
                  <a:moveTo>
                    <a:pt x="135" y="49"/>
                  </a:moveTo>
                  <a:cubicBezTo>
                    <a:pt x="140" y="40"/>
                    <a:pt x="140" y="34"/>
                    <a:pt x="140" y="31"/>
                  </a:cubicBezTo>
                  <a:cubicBezTo>
                    <a:pt x="140" y="13"/>
                    <a:pt x="124" y="0"/>
                    <a:pt x="108" y="0"/>
                  </a:cubicBezTo>
                  <a:cubicBezTo>
                    <a:pt x="86" y="0"/>
                    <a:pt x="79" y="18"/>
                    <a:pt x="77" y="27"/>
                  </a:cubicBezTo>
                  <a:lnTo>
                    <a:pt x="4" y="268"/>
                  </a:lnTo>
                  <a:cubicBezTo>
                    <a:pt x="2" y="268"/>
                    <a:pt x="0" y="275"/>
                    <a:pt x="0" y="275"/>
                  </a:cubicBezTo>
                  <a:cubicBezTo>
                    <a:pt x="0" y="283"/>
                    <a:pt x="18" y="288"/>
                    <a:pt x="22" y="288"/>
                  </a:cubicBezTo>
                  <a:cubicBezTo>
                    <a:pt x="25" y="288"/>
                    <a:pt x="27" y="288"/>
                    <a:pt x="31" y="2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81" name="Freeform 180">
              <a:extLst>
                <a:ext uri="{FF2B5EF4-FFF2-40B4-BE49-F238E27FC236}">
                  <a16:creationId xmlns:a16="http://schemas.microsoft.com/office/drawing/2014/main" id="{8D7E2292-8719-BF47-8ADA-3F6DB4F0B10E}"/>
                </a:ext>
              </a:extLst>
            </p:cNvPr>
            <p:cNvSpPr/>
            <p:nvPr/>
          </p:nvSpPr>
          <p:spPr>
            <a:xfrm>
              <a:off x="7824960" y="6885360"/>
              <a:ext cx="66240" cy="284760"/>
            </a:xfrm>
            <a:custGeom>
              <a:avLst/>
              <a:gdLst/>
              <a:ahLst/>
              <a:cxnLst>
                <a:cxn ang="3cd4">
                  <a:pos x="hc" y="t"/>
                </a:cxn>
                <a:cxn ang="cd2">
                  <a:pos x="l" y="vc"/>
                </a:cxn>
                <a:cxn ang="cd4">
                  <a:pos x="hc" y="b"/>
                </a:cxn>
                <a:cxn ang="0">
                  <a:pos x="r" y="vc"/>
                </a:cxn>
              </a:cxnLst>
              <a:rect l="l" t="t" r="r" b="b"/>
              <a:pathLst>
                <a:path w="185" h="792">
                  <a:moveTo>
                    <a:pt x="185" y="396"/>
                  </a:moveTo>
                  <a:cubicBezTo>
                    <a:pt x="185" y="335"/>
                    <a:pt x="176" y="239"/>
                    <a:pt x="133" y="149"/>
                  </a:cubicBezTo>
                  <a:cubicBezTo>
                    <a:pt x="85" y="52"/>
                    <a:pt x="16" y="0"/>
                    <a:pt x="7" y="0"/>
                  </a:cubicBezTo>
                  <a:cubicBezTo>
                    <a:pt x="4" y="0"/>
                    <a:pt x="0" y="4"/>
                    <a:pt x="0" y="7"/>
                  </a:cubicBezTo>
                  <a:cubicBezTo>
                    <a:pt x="0" y="11"/>
                    <a:pt x="0" y="13"/>
                    <a:pt x="14" y="27"/>
                  </a:cubicBezTo>
                  <a:cubicBezTo>
                    <a:pt x="94" y="104"/>
                    <a:pt x="139" y="230"/>
                    <a:pt x="139" y="396"/>
                  </a:cubicBezTo>
                  <a:cubicBezTo>
                    <a:pt x="139" y="531"/>
                    <a:pt x="110" y="671"/>
                    <a:pt x="11" y="770"/>
                  </a:cubicBezTo>
                  <a:cubicBezTo>
                    <a:pt x="0" y="781"/>
                    <a:pt x="0" y="783"/>
                    <a:pt x="0" y="785"/>
                  </a:cubicBezTo>
                  <a:cubicBezTo>
                    <a:pt x="0" y="790"/>
                    <a:pt x="4" y="792"/>
                    <a:pt x="7" y="792"/>
                  </a:cubicBezTo>
                  <a:cubicBezTo>
                    <a:pt x="16" y="792"/>
                    <a:pt x="88" y="738"/>
                    <a:pt x="135" y="637"/>
                  </a:cubicBezTo>
                  <a:cubicBezTo>
                    <a:pt x="176" y="551"/>
                    <a:pt x="185" y="463"/>
                    <a:pt x="185" y="3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82" name="Freeform 181">
              <a:extLst>
                <a:ext uri="{FF2B5EF4-FFF2-40B4-BE49-F238E27FC236}">
                  <a16:creationId xmlns:a16="http://schemas.microsoft.com/office/drawing/2014/main" id="{9609930B-DA10-D240-9DEE-3B8C68121BD8}"/>
                </a:ext>
              </a:extLst>
            </p:cNvPr>
            <p:cNvSpPr/>
            <p:nvPr/>
          </p:nvSpPr>
          <p:spPr>
            <a:xfrm>
              <a:off x="7935119" y="6885360"/>
              <a:ext cx="66240" cy="284760"/>
            </a:xfrm>
            <a:custGeom>
              <a:avLst/>
              <a:gdLst/>
              <a:ahLst/>
              <a:cxnLst>
                <a:cxn ang="3cd4">
                  <a:pos x="hc" y="t"/>
                </a:cxn>
                <a:cxn ang="cd2">
                  <a:pos x="l" y="vc"/>
                </a:cxn>
                <a:cxn ang="cd4">
                  <a:pos x="hc" y="b"/>
                </a:cxn>
                <a:cxn ang="0">
                  <a:pos x="r" y="vc"/>
                </a:cxn>
              </a:cxnLst>
              <a:rect l="l" t="t" r="r" b="b"/>
              <a:pathLst>
                <a:path w="185" h="792">
                  <a:moveTo>
                    <a:pt x="185" y="396"/>
                  </a:moveTo>
                  <a:cubicBezTo>
                    <a:pt x="185" y="335"/>
                    <a:pt x="176" y="239"/>
                    <a:pt x="133" y="149"/>
                  </a:cubicBezTo>
                  <a:cubicBezTo>
                    <a:pt x="85" y="52"/>
                    <a:pt x="16" y="0"/>
                    <a:pt x="7" y="0"/>
                  </a:cubicBezTo>
                  <a:cubicBezTo>
                    <a:pt x="4" y="0"/>
                    <a:pt x="0" y="4"/>
                    <a:pt x="0" y="7"/>
                  </a:cubicBezTo>
                  <a:cubicBezTo>
                    <a:pt x="0" y="11"/>
                    <a:pt x="0" y="13"/>
                    <a:pt x="14" y="27"/>
                  </a:cubicBezTo>
                  <a:cubicBezTo>
                    <a:pt x="94" y="104"/>
                    <a:pt x="139" y="230"/>
                    <a:pt x="139" y="396"/>
                  </a:cubicBezTo>
                  <a:cubicBezTo>
                    <a:pt x="139" y="531"/>
                    <a:pt x="110" y="671"/>
                    <a:pt x="11" y="770"/>
                  </a:cubicBezTo>
                  <a:cubicBezTo>
                    <a:pt x="0" y="781"/>
                    <a:pt x="0" y="783"/>
                    <a:pt x="0" y="785"/>
                  </a:cubicBezTo>
                  <a:cubicBezTo>
                    <a:pt x="0" y="790"/>
                    <a:pt x="4" y="792"/>
                    <a:pt x="7" y="792"/>
                  </a:cubicBezTo>
                  <a:cubicBezTo>
                    <a:pt x="16" y="792"/>
                    <a:pt x="88" y="738"/>
                    <a:pt x="135" y="637"/>
                  </a:cubicBezTo>
                  <a:cubicBezTo>
                    <a:pt x="176" y="551"/>
                    <a:pt x="185" y="463"/>
                    <a:pt x="185" y="3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183" name="Title 182">
            <a:extLst>
              <a:ext uri="{FF2B5EF4-FFF2-40B4-BE49-F238E27FC236}">
                <a16:creationId xmlns:a16="http://schemas.microsoft.com/office/drawing/2014/main" id="{20C63E87-0143-454A-BA3C-E3EC543AE0D7}"/>
              </a:ext>
            </a:extLst>
          </p:cNvPr>
          <p:cNvSpPr>
            <a:spLocks noGrp="1"/>
          </p:cNvSpPr>
          <p:nvPr>
            <p:ph type="title"/>
          </p:nvPr>
        </p:nvSpPr>
        <p:spPr>
          <a:xfrm>
            <a:off x="693043" y="266218"/>
            <a:ext cx="8694539" cy="1200796"/>
          </a:xfrm>
        </p:spPr>
        <p:txBody>
          <a:bodyPr/>
          <a:lstStyle/>
          <a:p>
            <a:r>
              <a:rPr lang="en-US" dirty="0"/>
              <a:t>Double DQN</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95BE0-C142-4A41-BFCA-00F6D3C80D35}"/>
              </a:ext>
            </a:extLst>
          </p:cNvPr>
          <p:cNvSpPr>
            <a:spLocks noGrp="1"/>
          </p:cNvSpPr>
          <p:nvPr>
            <p:ph type="title"/>
          </p:nvPr>
        </p:nvSpPr>
        <p:spPr/>
        <p:txBody>
          <a:bodyPr/>
          <a:lstStyle/>
          <a:p>
            <a:r>
              <a:rPr lang="en-US" dirty="0"/>
              <a:t>DQN vs Double DQN</a:t>
            </a:r>
          </a:p>
        </p:txBody>
      </p:sp>
      <p:sp>
        <p:nvSpPr>
          <p:cNvPr id="3" name="Content Placeholder 2">
            <a:extLst>
              <a:ext uri="{FF2B5EF4-FFF2-40B4-BE49-F238E27FC236}">
                <a16:creationId xmlns:a16="http://schemas.microsoft.com/office/drawing/2014/main" id="{CE16D337-2646-4A41-A0F4-90BA0C2E94B4}"/>
              </a:ext>
            </a:extLst>
          </p:cNvPr>
          <p:cNvSpPr>
            <a:spLocks noGrp="1"/>
          </p:cNvSpPr>
          <p:nvPr>
            <p:ph idx="1"/>
          </p:nvPr>
        </p:nvSpPr>
        <p:spPr>
          <a:xfrm>
            <a:off x="693043" y="1942964"/>
            <a:ext cx="8694539" cy="4796544"/>
          </a:xfrm>
        </p:spPr>
        <p:txBody>
          <a:bodyPr/>
          <a:lstStyle/>
          <a:p>
            <a:r>
              <a:rPr lang="en-US" dirty="0"/>
              <a:t>Update for both</a:t>
            </a:r>
          </a:p>
          <a:p>
            <a:endParaRPr lang="en-US" dirty="0"/>
          </a:p>
          <a:p>
            <a:r>
              <a:rPr lang="en-US" dirty="0"/>
              <a:t>DQN</a:t>
            </a:r>
          </a:p>
          <a:p>
            <a:endParaRPr lang="en-US" dirty="0"/>
          </a:p>
          <a:p>
            <a:endParaRPr lang="en-US" dirty="0"/>
          </a:p>
          <a:p>
            <a:endParaRPr lang="en-US" dirty="0"/>
          </a:p>
          <a:p>
            <a:r>
              <a:rPr lang="en-US" dirty="0"/>
              <a:t>Double DQN</a:t>
            </a:r>
          </a:p>
          <a:p>
            <a:endParaRPr lang="en-US" dirty="0"/>
          </a:p>
        </p:txBody>
      </p:sp>
      <p:grpSp>
        <p:nvGrpSpPr>
          <p:cNvPr id="104" name="Group 103" descr="18§display§w \leftarrow w - \alpha \nabla_w L(B;w,w^-)§svg§600§FALSE" title="TexMaths">
            <a:extLst>
              <a:ext uri="{FF2B5EF4-FFF2-40B4-BE49-F238E27FC236}">
                <a16:creationId xmlns:a16="http://schemas.microsoft.com/office/drawing/2014/main" id="{DFAB0C9B-FAC9-9343-BDC5-05AF4934A663}"/>
              </a:ext>
            </a:extLst>
          </p:cNvPr>
          <p:cNvGrpSpPr/>
          <p:nvPr/>
        </p:nvGrpSpPr>
        <p:grpSpPr>
          <a:xfrm>
            <a:off x="1934099" y="2626575"/>
            <a:ext cx="3322439" cy="312120"/>
            <a:chOff x="1900080" y="4605840"/>
            <a:chExt cx="3322439" cy="312120"/>
          </a:xfrm>
        </p:grpSpPr>
        <p:sp>
          <p:nvSpPr>
            <p:cNvPr id="105" name="Freeform 104">
              <a:extLst>
                <a:ext uri="{FF2B5EF4-FFF2-40B4-BE49-F238E27FC236}">
                  <a16:creationId xmlns:a16="http://schemas.microsoft.com/office/drawing/2014/main" id="{45B4D49A-A184-C644-A98A-C0FBB4E0A60D}"/>
                </a:ext>
              </a:extLst>
            </p:cNvPr>
            <p:cNvSpPr/>
            <p:nvPr/>
          </p:nvSpPr>
          <p:spPr>
            <a:xfrm>
              <a:off x="1900080" y="4605840"/>
              <a:ext cx="3322439" cy="311400"/>
            </a:xfrm>
            <a:custGeom>
              <a:avLst/>
              <a:gdLst/>
              <a:ahLst/>
              <a:cxnLst>
                <a:cxn ang="3cd4">
                  <a:pos x="hc" y="t"/>
                </a:cxn>
                <a:cxn ang="cd2">
                  <a:pos x="l" y="vc"/>
                </a:cxn>
                <a:cxn ang="cd4">
                  <a:pos x="hc" y="b"/>
                </a:cxn>
                <a:cxn ang="0">
                  <a:pos x="r" y="vc"/>
                </a:cxn>
              </a:cxnLst>
              <a:rect l="l" t="t" r="r" b="b"/>
              <a:pathLst>
                <a:path w="9230" h="866">
                  <a:moveTo>
                    <a:pt x="4615" y="866"/>
                  </a:moveTo>
                  <a:lnTo>
                    <a:pt x="0" y="866"/>
                  </a:lnTo>
                  <a:lnTo>
                    <a:pt x="0" y="0"/>
                  </a:lnTo>
                  <a:lnTo>
                    <a:pt x="9230" y="0"/>
                  </a:lnTo>
                  <a:lnTo>
                    <a:pt x="9230" y="866"/>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6" name="Freeform 105">
              <a:extLst>
                <a:ext uri="{FF2B5EF4-FFF2-40B4-BE49-F238E27FC236}">
                  <a16:creationId xmlns:a16="http://schemas.microsoft.com/office/drawing/2014/main" id="{009EE75C-E05F-C444-A762-6426F600839C}"/>
                </a:ext>
              </a:extLst>
            </p:cNvPr>
            <p:cNvSpPr/>
            <p:nvPr/>
          </p:nvSpPr>
          <p:spPr>
            <a:xfrm>
              <a:off x="1908360" y="4720680"/>
              <a:ext cx="189000" cy="129240"/>
            </a:xfrm>
            <a:custGeom>
              <a:avLst/>
              <a:gdLst/>
              <a:ahLst/>
              <a:cxnLst>
                <a:cxn ang="3cd4">
                  <a:pos x="hc" y="t"/>
                </a:cxn>
                <a:cxn ang="cd2">
                  <a:pos x="l" y="vc"/>
                </a:cxn>
                <a:cxn ang="cd4">
                  <a:pos x="hc" y="b"/>
                </a:cxn>
                <a:cxn ang="0">
                  <a:pos x="r" y="vc"/>
                </a:cxn>
              </a:cxnLst>
              <a:rect l="l" t="t" r="r" b="b"/>
              <a:pathLst>
                <a:path w="526" h="360">
                  <a:moveTo>
                    <a:pt x="344" y="81"/>
                  </a:moveTo>
                  <a:cubicBezTo>
                    <a:pt x="347" y="65"/>
                    <a:pt x="355" y="34"/>
                    <a:pt x="355" y="31"/>
                  </a:cubicBezTo>
                  <a:cubicBezTo>
                    <a:pt x="355" y="16"/>
                    <a:pt x="344" y="9"/>
                    <a:pt x="333" y="9"/>
                  </a:cubicBezTo>
                  <a:cubicBezTo>
                    <a:pt x="322" y="9"/>
                    <a:pt x="308" y="14"/>
                    <a:pt x="302" y="31"/>
                  </a:cubicBezTo>
                  <a:cubicBezTo>
                    <a:pt x="301" y="36"/>
                    <a:pt x="263" y="189"/>
                    <a:pt x="257" y="209"/>
                  </a:cubicBezTo>
                  <a:cubicBezTo>
                    <a:pt x="252" y="232"/>
                    <a:pt x="250" y="247"/>
                    <a:pt x="250" y="261"/>
                  </a:cubicBezTo>
                  <a:cubicBezTo>
                    <a:pt x="250" y="270"/>
                    <a:pt x="250" y="272"/>
                    <a:pt x="252" y="276"/>
                  </a:cubicBezTo>
                  <a:cubicBezTo>
                    <a:pt x="234" y="319"/>
                    <a:pt x="209" y="342"/>
                    <a:pt x="178" y="342"/>
                  </a:cubicBezTo>
                  <a:cubicBezTo>
                    <a:pt x="115" y="342"/>
                    <a:pt x="115" y="285"/>
                    <a:pt x="115" y="270"/>
                  </a:cubicBezTo>
                  <a:cubicBezTo>
                    <a:pt x="115" y="245"/>
                    <a:pt x="119" y="214"/>
                    <a:pt x="157" y="115"/>
                  </a:cubicBezTo>
                  <a:cubicBezTo>
                    <a:pt x="166" y="92"/>
                    <a:pt x="169" y="81"/>
                    <a:pt x="169" y="65"/>
                  </a:cubicBezTo>
                  <a:cubicBezTo>
                    <a:pt x="169" y="29"/>
                    <a:pt x="144" y="0"/>
                    <a:pt x="104" y="0"/>
                  </a:cubicBezTo>
                  <a:cubicBezTo>
                    <a:pt x="29" y="0"/>
                    <a:pt x="0" y="115"/>
                    <a:pt x="0" y="122"/>
                  </a:cubicBezTo>
                  <a:cubicBezTo>
                    <a:pt x="0" y="130"/>
                    <a:pt x="7" y="130"/>
                    <a:pt x="9" y="130"/>
                  </a:cubicBezTo>
                  <a:cubicBezTo>
                    <a:pt x="18" y="130"/>
                    <a:pt x="18" y="130"/>
                    <a:pt x="22" y="115"/>
                  </a:cubicBezTo>
                  <a:cubicBezTo>
                    <a:pt x="43" y="41"/>
                    <a:pt x="74" y="18"/>
                    <a:pt x="103" y="18"/>
                  </a:cubicBezTo>
                  <a:cubicBezTo>
                    <a:pt x="110" y="18"/>
                    <a:pt x="122" y="18"/>
                    <a:pt x="122" y="43"/>
                  </a:cubicBezTo>
                  <a:cubicBezTo>
                    <a:pt x="122" y="63"/>
                    <a:pt x="113" y="86"/>
                    <a:pt x="108" y="99"/>
                  </a:cubicBezTo>
                  <a:cubicBezTo>
                    <a:pt x="74" y="193"/>
                    <a:pt x="63" y="231"/>
                    <a:pt x="63" y="259"/>
                  </a:cubicBezTo>
                  <a:cubicBezTo>
                    <a:pt x="63" y="333"/>
                    <a:pt x="117" y="360"/>
                    <a:pt x="176" y="360"/>
                  </a:cubicBezTo>
                  <a:cubicBezTo>
                    <a:pt x="189" y="360"/>
                    <a:pt x="227" y="360"/>
                    <a:pt x="259" y="304"/>
                  </a:cubicBezTo>
                  <a:cubicBezTo>
                    <a:pt x="279" y="355"/>
                    <a:pt x="335" y="360"/>
                    <a:pt x="358" y="360"/>
                  </a:cubicBezTo>
                  <a:cubicBezTo>
                    <a:pt x="418" y="360"/>
                    <a:pt x="452" y="310"/>
                    <a:pt x="473" y="263"/>
                  </a:cubicBezTo>
                  <a:cubicBezTo>
                    <a:pt x="500" y="200"/>
                    <a:pt x="526" y="94"/>
                    <a:pt x="526" y="56"/>
                  </a:cubicBezTo>
                  <a:cubicBezTo>
                    <a:pt x="526" y="13"/>
                    <a:pt x="504" y="0"/>
                    <a:pt x="490" y="0"/>
                  </a:cubicBezTo>
                  <a:cubicBezTo>
                    <a:pt x="470" y="0"/>
                    <a:pt x="450" y="20"/>
                    <a:pt x="450" y="38"/>
                  </a:cubicBezTo>
                  <a:cubicBezTo>
                    <a:pt x="450" y="49"/>
                    <a:pt x="455" y="54"/>
                    <a:pt x="463" y="59"/>
                  </a:cubicBezTo>
                  <a:cubicBezTo>
                    <a:pt x="472" y="68"/>
                    <a:pt x="491" y="88"/>
                    <a:pt x="491" y="128"/>
                  </a:cubicBezTo>
                  <a:cubicBezTo>
                    <a:pt x="491" y="155"/>
                    <a:pt x="468" y="232"/>
                    <a:pt x="448" y="272"/>
                  </a:cubicBezTo>
                  <a:cubicBezTo>
                    <a:pt x="427" y="315"/>
                    <a:pt x="400" y="342"/>
                    <a:pt x="360" y="342"/>
                  </a:cubicBezTo>
                  <a:cubicBezTo>
                    <a:pt x="322" y="342"/>
                    <a:pt x="302" y="319"/>
                    <a:pt x="302" y="274"/>
                  </a:cubicBezTo>
                  <a:cubicBezTo>
                    <a:pt x="302" y="252"/>
                    <a:pt x="308" y="227"/>
                    <a:pt x="310" y="2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7" name="Freeform 106">
              <a:extLst>
                <a:ext uri="{FF2B5EF4-FFF2-40B4-BE49-F238E27FC236}">
                  <a16:creationId xmlns:a16="http://schemas.microsoft.com/office/drawing/2014/main" id="{6E4C89D1-D90C-3848-B330-31F446BFC9F5}"/>
                </a:ext>
              </a:extLst>
            </p:cNvPr>
            <p:cNvSpPr/>
            <p:nvPr/>
          </p:nvSpPr>
          <p:spPr>
            <a:xfrm>
              <a:off x="2206079" y="4701240"/>
              <a:ext cx="253080" cy="148680"/>
            </a:xfrm>
            <a:custGeom>
              <a:avLst/>
              <a:gdLst/>
              <a:ahLst/>
              <a:cxnLst>
                <a:cxn ang="3cd4">
                  <a:pos x="hc" y="t"/>
                </a:cxn>
                <a:cxn ang="cd2">
                  <a:pos x="l" y="vc"/>
                </a:cxn>
                <a:cxn ang="cd4">
                  <a:pos x="hc" y="b"/>
                </a:cxn>
                <a:cxn ang="0">
                  <a:pos x="r" y="vc"/>
                </a:cxn>
              </a:cxnLst>
              <a:rect l="l" t="t" r="r" b="b"/>
              <a:pathLst>
                <a:path w="704" h="414">
                  <a:moveTo>
                    <a:pt x="675" y="223"/>
                  </a:moveTo>
                  <a:cubicBezTo>
                    <a:pt x="689" y="223"/>
                    <a:pt x="704" y="223"/>
                    <a:pt x="704" y="207"/>
                  </a:cubicBezTo>
                  <a:cubicBezTo>
                    <a:pt x="704" y="191"/>
                    <a:pt x="689" y="191"/>
                    <a:pt x="675" y="191"/>
                  </a:cubicBezTo>
                  <a:lnTo>
                    <a:pt x="86" y="191"/>
                  </a:lnTo>
                  <a:cubicBezTo>
                    <a:pt x="130" y="158"/>
                    <a:pt x="151" y="126"/>
                    <a:pt x="158" y="115"/>
                  </a:cubicBezTo>
                  <a:cubicBezTo>
                    <a:pt x="193" y="61"/>
                    <a:pt x="200" y="11"/>
                    <a:pt x="200" y="9"/>
                  </a:cubicBezTo>
                  <a:cubicBezTo>
                    <a:pt x="200" y="0"/>
                    <a:pt x="191" y="0"/>
                    <a:pt x="184" y="0"/>
                  </a:cubicBezTo>
                  <a:cubicBezTo>
                    <a:pt x="171" y="0"/>
                    <a:pt x="169" y="2"/>
                    <a:pt x="166" y="16"/>
                  </a:cubicBezTo>
                  <a:cubicBezTo>
                    <a:pt x="148" y="94"/>
                    <a:pt x="101" y="160"/>
                    <a:pt x="13" y="196"/>
                  </a:cubicBezTo>
                  <a:cubicBezTo>
                    <a:pt x="4" y="200"/>
                    <a:pt x="0" y="202"/>
                    <a:pt x="0" y="207"/>
                  </a:cubicBezTo>
                  <a:cubicBezTo>
                    <a:pt x="0" y="212"/>
                    <a:pt x="4" y="214"/>
                    <a:pt x="13" y="218"/>
                  </a:cubicBezTo>
                  <a:cubicBezTo>
                    <a:pt x="94" y="252"/>
                    <a:pt x="148" y="313"/>
                    <a:pt x="167" y="403"/>
                  </a:cubicBezTo>
                  <a:cubicBezTo>
                    <a:pt x="169" y="412"/>
                    <a:pt x="171" y="414"/>
                    <a:pt x="184" y="414"/>
                  </a:cubicBezTo>
                  <a:cubicBezTo>
                    <a:pt x="191" y="414"/>
                    <a:pt x="200" y="414"/>
                    <a:pt x="200" y="405"/>
                  </a:cubicBezTo>
                  <a:cubicBezTo>
                    <a:pt x="200" y="403"/>
                    <a:pt x="193" y="353"/>
                    <a:pt x="160" y="301"/>
                  </a:cubicBezTo>
                  <a:cubicBezTo>
                    <a:pt x="144" y="277"/>
                    <a:pt x="121" y="249"/>
                    <a:pt x="86" y="2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8" name="Freeform 107">
              <a:extLst>
                <a:ext uri="{FF2B5EF4-FFF2-40B4-BE49-F238E27FC236}">
                  <a16:creationId xmlns:a16="http://schemas.microsoft.com/office/drawing/2014/main" id="{2BFF419F-3F1D-AD46-91C9-DC72E7435A29}"/>
                </a:ext>
              </a:extLst>
            </p:cNvPr>
            <p:cNvSpPr/>
            <p:nvPr/>
          </p:nvSpPr>
          <p:spPr>
            <a:xfrm>
              <a:off x="2561039" y="4720680"/>
              <a:ext cx="189000" cy="129240"/>
            </a:xfrm>
            <a:custGeom>
              <a:avLst/>
              <a:gdLst/>
              <a:ahLst/>
              <a:cxnLst>
                <a:cxn ang="3cd4">
                  <a:pos x="hc" y="t"/>
                </a:cxn>
                <a:cxn ang="cd2">
                  <a:pos x="l" y="vc"/>
                </a:cxn>
                <a:cxn ang="cd4">
                  <a:pos x="hc" y="b"/>
                </a:cxn>
                <a:cxn ang="0">
                  <a:pos x="r" y="vc"/>
                </a:cxn>
              </a:cxnLst>
              <a:rect l="l" t="t" r="r" b="b"/>
              <a:pathLst>
                <a:path w="526" h="360">
                  <a:moveTo>
                    <a:pt x="344" y="81"/>
                  </a:moveTo>
                  <a:cubicBezTo>
                    <a:pt x="347" y="65"/>
                    <a:pt x="355" y="34"/>
                    <a:pt x="355" y="31"/>
                  </a:cubicBezTo>
                  <a:cubicBezTo>
                    <a:pt x="355" y="16"/>
                    <a:pt x="344" y="9"/>
                    <a:pt x="333" y="9"/>
                  </a:cubicBezTo>
                  <a:cubicBezTo>
                    <a:pt x="322" y="9"/>
                    <a:pt x="308" y="14"/>
                    <a:pt x="302" y="31"/>
                  </a:cubicBezTo>
                  <a:cubicBezTo>
                    <a:pt x="301" y="36"/>
                    <a:pt x="263" y="189"/>
                    <a:pt x="257" y="209"/>
                  </a:cubicBezTo>
                  <a:cubicBezTo>
                    <a:pt x="252" y="232"/>
                    <a:pt x="250" y="247"/>
                    <a:pt x="250" y="261"/>
                  </a:cubicBezTo>
                  <a:cubicBezTo>
                    <a:pt x="250" y="270"/>
                    <a:pt x="250" y="272"/>
                    <a:pt x="252" y="276"/>
                  </a:cubicBezTo>
                  <a:cubicBezTo>
                    <a:pt x="234" y="319"/>
                    <a:pt x="209" y="342"/>
                    <a:pt x="178" y="342"/>
                  </a:cubicBezTo>
                  <a:cubicBezTo>
                    <a:pt x="115" y="342"/>
                    <a:pt x="115" y="285"/>
                    <a:pt x="115" y="270"/>
                  </a:cubicBezTo>
                  <a:cubicBezTo>
                    <a:pt x="115" y="245"/>
                    <a:pt x="119" y="214"/>
                    <a:pt x="157" y="115"/>
                  </a:cubicBezTo>
                  <a:cubicBezTo>
                    <a:pt x="166" y="92"/>
                    <a:pt x="169" y="81"/>
                    <a:pt x="169" y="65"/>
                  </a:cubicBezTo>
                  <a:cubicBezTo>
                    <a:pt x="169" y="29"/>
                    <a:pt x="144" y="0"/>
                    <a:pt x="104" y="0"/>
                  </a:cubicBezTo>
                  <a:cubicBezTo>
                    <a:pt x="29" y="0"/>
                    <a:pt x="0" y="115"/>
                    <a:pt x="0" y="122"/>
                  </a:cubicBezTo>
                  <a:cubicBezTo>
                    <a:pt x="0" y="130"/>
                    <a:pt x="7" y="130"/>
                    <a:pt x="9" y="130"/>
                  </a:cubicBezTo>
                  <a:cubicBezTo>
                    <a:pt x="18" y="130"/>
                    <a:pt x="18" y="130"/>
                    <a:pt x="22" y="115"/>
                  </a:cubicBezTo>
                  <a:cubicBezTo>
                    <a:pt x="43" y="41"/>
                    <a:pt x="74" y="18"/>
                    <a:pt x="103" y="18"/>
                  </a:cubicBezTo>
                  <a:cubicBezTo>
                    <a:pt x="110" y="18"/>
                    <a:pt x="122" y="18"/>
                    <a:pt x="122" y="43"/>
                  </a:cubicBezTo>
                  <a:cubicBezTo>
                    <a:pt x="122" y="63"/>
                    <a:pt x="113" y="86"/>
                    <a:pt x="108" y="99"/>
                  </a:cubicBezTo>
                  <a:cubicBezTo>
                    <a:pt x="74" y="193"/>
                    <a:pt x="63" y="231"/>
                    <a:pt x="63" y="259"/>
                  </a:cubicBezTo>
                  <a:cubicBezTo>
                    <a:pt x="63" y="333"/>
                    <a:pt x="117" y="360"/>
                    <a:pt x="176" y="360"/>
                  </a:cubicBezTo>
                  <a:cubicBezTo>
                    <a:pt x="189" y="360"/>
                    <a:pt x="227" y="360"/>
                    <a:pt x="259" y="304"/>
                  </a:cubicBezTo>
                  <a:cubicBezTo>
                    <a:pt x="279" y="355"/>
                    <a:pt x="335" y="360"/>
                    <a:pt x="358" y="360"/>
                  </a:cubicBezTo>
                  <a:cubicBezTo>
                    <a:pt x="418" y="360"/>
                    <a:pt x="452" y="310"/>
                    <a:pt x="473" y="263"/>
                  </a:cubicBezTo>
                  <a:cubicBezTo>
                    <a:pt x="500" y="200"/>
                    <a:pt x="526" y="94"/>
                    <a:pt x="526" y="56"/>
                  </a:cubicBezTo>
                  <a:cubicBezTo>
                    <a:pt x="526" y="13"/>
                    <a:pt x="504" y="0"/>
                    <a:pt x="490" y="0"/>
                  </a:cubicBezTo>
                  <a:cubicBezTo>
                    <a:pt x="470" y="0"/>
                    <a:pt x="450" y="20"/>
                    <a:pt x="450" y="38"/>
                  </a:cubicBezTo>
                  <a:cubicBezTo>
                    <a:pt x="450" y="49"/>
                    <a:pt x="455" y="54"/>
                    <a:pt x="463" y="59"/>
                  </a:cubicBezTo>
                  <a:cubicBezTo>
                    <a:pt x="472" y="68"/>
                    <a:pt x="491" y="88"/>
                    <a:pt x="491" y="128"/>
                  </a:cubicBezTo>
                  <a:cubicBezTo>
                    <a:pt x="491" y="155"/>
                    <a:pt x="468" y="232"/>
                    <a:pt x="448" y="272"/>
                  </a:cubicBezTo>
                  <a:cubicBezTo>
                    <a:pt x="427" y="315"/>
                    <a:pt x="400" y="342"/>
                    <a:pt x="360" y="342"/>
                  </a:cubicBezTo>
                  <a:cubicBezTo>
                    <a:pt x="322" y="342"/>
                    <a:pt x="302" y="319"/>
                    <a:pt x="302" y="274"/>
                  </a:cubicBezTo>
                  <a:cubicBezTo>
                    <a:pt x="302" y="252"/>
                    <a:pt x="308" y="227"/>
                    <a:pt x="310" y="2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9" name="Freeform 108">
              <a:extLst>
                <a:ext uri="{FF2B5EF4-FFF2-40B4-BE49-F238E27FC236}">
                  <a16:creationId xmlns:a16="http://schemas.microsoft.com/office/drawing/2014/main" id="{6D4343F9-0D22-4B45-8565-3F79CBB828CF}"/>
                </a:ext>
              </a:extLst>
            </p:cNvPr>
            <p:cNvSpPr/>
            <p:nvPr/>
          </p:nvSpPr>
          <p:spPr>
            <a:xfrm>
              <a:off x="2850120" y="4769279"/>
              <a:ext cx="173880" cy="11880"/>
            </a:xfrm>
            <a:custGeom>
              <a:avLst/>
              <a:gdLst/>
              <a:ahLst/>
              <a:cxnLst>
                <a:cxn ang="3cd4">
                  <a:pos x="hc" y="t"/>
                </a:cxn>
                <a:cxn ang="cd2">
                  <a:pos x="l" y="vc"/>
                </a:cxn>
                <a:cxn ang="cd4">
                  <a:pos x="hc" y="b"/>
                </a:cxn>
                <a:cxn ang="0">
                  <a:pos x="r" y="vc"/>
                </a:cxn>
              </a:cxnLst>
              <a:rect l="l" t="t" r="r" b="b"/>
              <a:pathLst>
                <a:path w="484" h="34">
                  <a:moveTo>
                    <a:pt x="457" y="34"/>
                  </a:moveTo>
                  <a:cubicBezTo>
                    <a:pt x="470" y="34"/>
                    <a:pt x="484" y="34"/>
                    <a:pt x="484" y="16"/>
                  </a:cubicBezTo>
                  <a:cubicBezTo>
                    <a:pt x="484" y="0"/>
                    <a:pt x="470" y="0"/>
                    <a:pt x="457" y="0"/>
                  </a:cubicBezTo>
                  <a:lnTo>
                    <a:pt x="27" y="0"/>
                  </a:lnTo>
                  <a:cubicBezTo>
                    <a:pt x="14" y="0"/>
                    <a:pt x="0" y="0"/>
                    <a:pt x="0" y="16"/>
                  </a:cubicBezTo>
                  <a:cubicBezTo>
                    <a:pt x="0" y="34"/>
                    <a:pt x="14" y="34"/>
                    <a:pt x="27" y="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0" name="Freeform 109">
              <a:extLst>
                <a:ext uri="{FF2B5EF4-FFF2-40B4-BE49-F238E27FC236}">
                  <a16:creationId xmlns:a16="http://schemas.microsoft.com/office/drawing/2014/main" id="{090562BA-B870-2349-839F-C0C99A147E82}"/>
                </a:ext>
              </a:extLst>
            </p:cNvPr>
            <p:cNvSpPr/>
            <p:nvPr/>
          </p:nvSpPr>
          <p:spPr>
            <a:xfrm>
              <a:off x="3122280" y="4720680"/>
              <a:ext cx="159840" cy="129240"/>
            </a:xfrm>
            <a:custGeom>
              <a:avLst/>
              <a:gdLst/>
              <a:ahLst/>
              <a:cxnLst>
                <a:cxn ang="3cd4">
                  <a:pos x="hc" y="t"/>
                </a:cxn>
                <a:cxn ang="cd2">
                  <a:pos x="l" y="vc"/>
                </a:cxn>
                <a:cxn ang="cd4">
                  <a:pos x="hc" y="b"/>
                </a:cxn>
                <a:cxn ang="0">
                  <a:pos x="r" y="vc"/>
                </a:cxn>
              </a:cxnLst>
              <a:rect l="l" t="t" r="r" b="b"/>
              <a:pathLst>
                <a:path w="445" h="360">
                  <a:moveTo>
                    <a:pt x="346" y="164"/>
                  </a:moveTo>
                  <a:cubicBezTo>
                    <a:pt x="346" y="40"/>
                    <a:pt x="272" y="0"/>
                    <a:pt x="214" y="0"/>
                  </a:cubicBezTo>
                  <a:cubicBezTo>
                    <a:pt x="104" y="0"/>
                    <a:pt x="0" y="113"/>
                    <a:pt x="0" y="225"/>
                  </a:cubicBezTo>
                  <a:cubicBezTo>
                    <a:pt x="0" y="299"/>
                    <a:pt x="47" y="360"/>
                    <a:pt x="128" y="360"/>
                  </a:cubicBezTo>
                  <a:cubicBezTo>
                    <a:pt x="178" y="360"/>
                    <a:pt x="236" y="342"/>
                    <a:pt x="297" y="294"/>
                  </a:cubicBezTo>
                  <a:cubicBezTo>
                    <a:pt x="306" y="335"/>
                    <a:pt x="333" y="360"/>
                    <a:pt x="369" y="360"/>
                  </a:cubicBezTo>
                  <a:cubicBezTo>
                    <a:pt x="410" y="360"/>
                    <a:pt x="436" y="317"/>
                    <a:pt x="436" y="304"/>
                  </a:cubicBezTo>
                  <a:cubicBezTo>
                    <a:pt x="436" y="299"/>
                    <a:pt x="430" y="295"/>
                    <a:pt x="425" y="295"/>
                  </a:cubicBezTo>
                  <a:cubicBezTo>
                    <a:pt x="419" y="295"/>
                    <a:pt x="418" y="299"/>
                    <a:pt x="416" y="304"/>
                  </a:cubicBezTo>
                  <a:cubicBezTo>
                    <a:pt x="401" y="342"/>
                    <a:pt x="373" y="342"/>
                    <a:pt x="371" y="342"/>
                  </a:cubicBezTo>
                  <a:cubicBezTo>
                    <a:pt x="346" y="342"/>
                    <a:pt x="346" y="281"/>
                    <a:pt x="346" y="261"/>
                  </a:cubicBezTo>
                  <a:cubicBezTo>
                    <a:pt x="346" y="245"/>
                    <a:pt x="346" y="243"/>
                    <a:pt x="355" y="234"/>
                  </a:cubicBezTo>
                  <a:cubicBezTo>
                    <a:pt x="428" y="140"/>
                    <a:pt x="445" y="47"/>
                    <a:pt x="445" y="47"/>
                  </a:cubicBezTo>
                  <a:cubicBezTo>
                    <a:pt x="445" y="45"/>
                    <a:pt x="445" y="40"/>
                    <a:pt x="436" y="40"/>
                  </a:cubicBezTo>
                  <a:cubicBezTo>
                    <a:pt x="428" y="40"/>
                    <a:pt x="428" y="41"/>
                    <a:pt x="425" y="56"/>
                  </a:cubicBezTo>
                  <a:cubicBezTo>
                    <a:pt x="410" y="106"/>
                    <a:pt x="383" y="166"/>
                    <a:pt x="346" y="212"/>
                  </a:cubicBezTo>
                  <a:close/>
                  <a:moveTo>
                    <a:pt x="293" y="272"/>
                  </a:moveTo>
                  <a:cubicBezTo>
                    <a:pt x="223" y="333"/>
                    <a:pt x="162" y="342"/>
                    <a:pt x="130" y="342"/>
                  </a:cubicBezTo>
                  <a:cubicBezTo>
                    <a:pt x="83" y="342"/>
                    <a:pt x="59" y="306"/>
                    <a:pt x="59" y="256"/>
                  </a:cubicBezTo>
                  <a:cubicBezTo>
                    <a:pt x="59" y="218"/>
                    <a:pt x="79" y="131"/>
                    <a:pt x="104" y="90"/>
                  </a:cubicBezTo>
                  <a:cubicBezTo>
                    <a:pt x="142" y="32"/>
                    <a:pt x="185" y="18"/>
                    <a:pt x="212" y="18"/>
                  </a:cubicBezTo>
                  <a:cubicBezTo>
                    <a:pt x="292" y="18"/>
                    <a:pt x="292" y="122"/>
                    <a:pt x="292" y="184"/>
                  </a:cubicBezTo>
                  <a:cubicBezTo>
                    <a:pt x="292" y="212"/>
                    <a:pt x="292" y="259"/>
                    <a:pt x="293" y="2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1" name="Freeform 110">
              <a:extLst>
                <a:ext uri="{FF2B5EF4-FFF2-40B4-BE49-F238E27FC236}">
                  <a16:creationId xmlns:a16="http://schemas.microsoft.com/office/drawing/2014/main" id="{26A1FEFF-7EA3-3C4E-A451-21A613520684}"/>
                </a:ext>
              </a:extLst>
            </p:cNvPr>
            <p:cNvSpPr/>
            <p:nvPr/>
          </p:nvSpPr>
          <p:spPr>
            <a:xfrm>
              <a:off x="3306239" y="4651920"/>
              <a:ext cx="210240" cy="204480"/>
            </a:xfrm>
            <a:custGeom>
              <a:avLst/>
              <a:gdLst/>
              <a:ahLst/>
              <a:cxnLst>
                <a:cxn ang="3cd4">
                  <a:pos x="hc" y="t"/>
                </a:cxn>
                <a:cxn ang="cd2">
                  <a:pos x="l" y="vc"/>
                </a:cxn>
                <a:cxn ang="cd4">
                  <a:pos x="hc" y="b"/>
                </a:cxn>
                <a:cxn ang="0">
                  <a:pos x="r" y="vc"/>
                </a:cxn>
              </a:cxnLst>
              <a:rect l="l" t="t" r="r" b="b"/>
              <a:pathLst>
                <a:path w="585" h="569">
                  <a:moveTo>
                    <a:pt x="581" y="18"/>
                  </a:moveTo>
                  <a:cubicBezTo>
                    <a:pt x="583" y="14"/>
                    <a:pt x="585" y="9"/>
                    <a:pt x="585" y="7"/>
                  </a:cubicBezTo>
                  <a:cubicBezTo>
                    <a:pt x="585" y="0"/>
                    <a:pt x="585" y="0"/>
                    <a:pt x="567" y="0"/>
                  </a:cubicBezTo>
                  <a:lnTo>
                    <a:pt x="20" y="0"/>
                  </a:lnTo>
                  <a:cubicBezTo>
                    <a:pt x="0" y="0"/>
                    <a:pt x="0" y="0"/>
                    <a:pt x="0" y="7"/>
                  </a:cubicBezTo>
                  <a:cubicBezTo>
                    <a:pt x="0" y="9"/>
                    <a:pt x="2" y="14"/>
                    <a:pt x="4" y="18"/>
                  </a:cubicBezTo>
                  <a:lnTo>
                    <a:pt x="272" y="553"/>
                  </a:lnTo>
                  <a:cubicBezTo>
                    <a:pt x="277" y="564"/>
                    <a:pt x="279" y="569"/>
                    <a:pt x="293" y="569"/>
                  </a:cubicBezTo>
                  <a:cubicBezTo>
                    <a:pt x="306" y="569"/>
                    <a:pt x="308" y="564"/>
                    <a:pt x="315" y="553"/>
                  </a:cubicBezTo>
                  <a:close/>
                  <a:moveTo>
                    <a:pt x="99" y="58"/>
                  </a:moveTo>
                  <a:lnTo>
                    <a:pt x="535" y="58"/>
                  </a:lnTo>
                  <a:lnTo>
                    <a:pt x="317" y="493"/>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2" name="Freeform 111">
              <a:extLst>
                <a:ext uri="{FF2B5EF4-FFF2-40B4-BE49-F238E27FC236}">
                  <a16:creationId xmlns:a16="http://schemas.microsoft.com/office/drawing/2014/main" id="{17F63845-696B-284E-8681-43BA92C87101}"/>
                </a:ext>
              </a:extLst>
            </p:cNvPr>
            <p:cNvSpPr/>
            <p:nvPr/>
          </p:nvSpPr>
          <p:spPr>
            <a:xfrm>
              <a:off x="3538800" y="4800960"/>
              <a:ext cx="146160" cy="90360"/>
            </a:xfrm>
            <a:custGeom>
              <a:avLst/>
              <a:gdLst/>
              <a:ahLst/>
              <a:cxnLst>
                <a:cxn ang="3cd4">
                  <a:pos x="hc" y="t"/>
                </a:cxn>
                <a:cxn ang="cd2">
                  <a:pos x="l" y="vc"/>
                </a:cxn>
                <a:cxn ang="cd4">
                  <a:pos x="hc" y="b"/>
                </a:cxn>
                <a:cxn ang="0">
                  <a:pos x="r" y="vc"/>
                </a:cxn>
              </a:cxnLst>
              <a:rect l="l" t="t" r="r" b="b"/>
              <a:pathLst>
                <a:path w="407" h="252">
                  <a:moveTo>
                    <a:pt x="266" y="68"/>
                  </a:moveTo>
                  <a:cubicBezTo>
                    <a:pt x="270" y="54"/>
                    <a:pt x="277" y="27"/>
                    <a:pt x="277" y="23"/>
                  </a:cubicBezTo>
                  <a:cubicBezTo>
                    <a:pt x="277" y="13"/>
                    <a:pt x="268" y="5"/>
                    <a:pt x="259" y="5"/>
                  </a:cubicBezTo>
                  <a:cubicBezTo>
                    <a:pt x="248" y="5"/>
                    <a:pt x="238" y="13"/>
                    <a:pt x="234" y="22"/>
                  </a:cubicBezTo>
                  <a:cubicBezTo>
                    <a:pt x="232" y="27"/>
                    <a:pt x="227" y="50"/>
                    <a:pt x="223" y="65"/>
                  </a:cubicBezTo>
                  <a:cubicBezTo>
                    <a:pt x="216" y="95"/>
                    <a:pt x="216" y="97"/>
                    <a:pt x="207" y="128"/>
                  </a:cubicBezTo>
                  <a:cubicBezTo>
                    <a:pt x="200" y="158"/>
                    <a:pt x="200" y="164"/>
                    <a:pt x="198" y="180"/>
                  </a:cubicBezTo>
                  <a:cubicBezTo>
                    <a:pt x="200" y="191"/>
                    <a:pt x="196" y="202"/>
                    <a:pt x="184" y="218"/>
                  </a:cubicBezTo>
                  <a:cubicBezTo>
                    <a:pt x="176" y="227"/>
                    <a:pt x="164" y="236"/>
                    <a:pt x="146" y="236"/>
                  </a:cubicBezTo>
                  <a:cubicBezTo>
                    <a:pt x="124" y="236"/>
                    <a:pt x="95" y="229"/>
                    <a:pt x="95" y="185"/>
                  </a:cubicBezTo>
                  <a:cubicBezTo>
                    <a:pt x="95" y="157"/>
                    <a:pt x="112" y="115"/>
                    <a:pt x="122" y="86"/>
                  </a:cubicBezTo>
                  <a:cubicBezTo>
                    <a:pt x="131" y="63"/>
                    <a:pt x="133" y="58"/>
                    <a:pt x="133" y="49"/>
                  </a:cubicBezTo>
                  <a:cubicBezTo>
                    <a:pt x="133" y="22"/>
                    <a:pt x="112" y="0"/>
                    <a:pt x="81" y="0"/>
                  </a:cubicBezTo>
                  <a:cubicBezTo>
                    <a:pt x="25" y="0"/>
                    <a:pt x="0" y="76"/>
                    <a:pt x="0" y="86"/>
                  </a:cubicBezTo>
                  <a:cubicBezTo>
                    <a:pt x="0" y="94"/>
                    <a:pt x="7" y="94"/>
                    <a:pt x="9" y="94"/>
                  </a:cubicBezTo>
                  <a:cubicBezTo>
                    <a:pt x="18" y="94"/>
                    <a:pt x="18" y="90"/>
                    <a:pt x="20" y="85"/>
                  </a:cubicBezTo>
                  <a:cubicBezTo>
                    <a:pt x="34" y="38"/>
                    <a:pt x="58" y="16"/>
                    <a:pt x="79" y="16"/>
                  </a:cubicBezTo>
                  <a:cubicBezTo>
                    <a:pt x="88" y="16"/>
                    <a:pt x="94" y="22"/>
                    <a:pt x="94" y="36"/>
                  </a:cubicBezTo>
                  <a:cubicBezTo>
                    <a:pt x="94" y="49"/>
                    <a:pt x="88" y="61"/>
                    <a:pt x="86" y="68"/>
                  </a:cubicBezTo>
                  <a:cubicBezTo>
                    <a:pt x="54" y="149"/>
                    <a:pt x="54" y="160"/>
                    <a:pt x="54" y="178"/>
                  </a:cubicBezTo>
                  <a:cubicBezTo>
                    <a:pt x="54" y="243"/>
                    <a:pt x="113" y="252"/>
                    <a:pt x="144" y="252"/>
                  </a:cubicBezTo>
                  <a:cubicBezTo>
                    <a:pt x="155" y="252"/>
                    <a:pt x="182" y="252"/>
                    <a:pt x="207" y="214"/>
                  </a:cubicBezTo>
                  <a:cubicBezTo>
                    <a:pt x="220" y="240"/>
                    <a:pt x="250" y="252"/>
                    <a:pt x="284" y="252"/>
                  </a:cubicBezTo>
                  <a:cubicBezTo>
                    <a:pt x="333" y="252"/>
                    <a:pt x="358" y="209"/>
                    <a:pt x="369" y="185"/>
                  </a:cubicBezTo>
                  <a:cubicBezTo>
                    <a:pt x="392" y="139"/>
                    <a:pt x="407" y="70"/>
                    <a:pt x="407" y="43"/>
                  </a:cubicBezTo>
                  <a:cubicBezTo>
                    <a:pt x="407" y="2"/>
                    <a:pt x="383" y="0"/>
                    <a:pt x="380" y="0"/>
                  </a:cubicBezTo>
                  <a:cubicBezTo>
                    <a:pt x="365" y="0"/>
                    <a:pt x="349" y="14"/>
                    <a:pt x="349" y="29"/>
                  </a:cubicBezTo>
                  <a:cubicBezTo>
                    <a:pt x="349" y="40"/>
                    <a:pt x="355" y="43"/>
                    <a:pt x="360" y="47"/>
                  </a:cubicBezTo>
                  <a:cubicBezTo>
                    <a:pt x="373" y="58"/>
                    <a:pt x="380" y="74"/>
                    <a:pt x="380" y="92"/>
                  </a:cubicBezTo>
                  <a:cubicBezTo>
                    <a:pt x="380" y="99"/>
                    <a:pt x="356" y="236"/>
                    <a:pt x="286" y="236"/>
                  </a:cubicBezTo>
                  <a:cubicBezTo>
                    <a:pt x="241" y="236"/>
                    <a:pt x="241" y="196"/>
                    <a:pt x="241" y="187"/>
                  </a:cubicBezTo>
                  <a:cubicBezTo>
                    <a:pt x="241" y="171"/>
                    <a:pt x="243" y="162"/>
                    <a:pt x="250" y="13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3" name="Freeform 112">
              <a:extLst>
                <a:ext uri="{FF2B5EF4-FFF2-40B4-BE49-F238E27FC236}">
                  <a16:creationId xmlns:a16="http://schemas.microsoft.com/office/drawing/2014/main" id="{DAF4C147-7A09-9946-8779-DE6D5887842B}"/>
                </a:ext>
              </a:extLst>
            </p:cNvPr>
            <p:cNvSpPr/>
            <p:nvPr/>
          </p:nvSpPr>
          <p:spPr>
            <a:xfrm>
              <a:off x="3724920" y="4651920"/>
              <a:ext cx="172080" cy="194760"/>
            </a:xfrm>
            <a:custGeom>
              <a:avLst/>
              <a:gdLst/>
              <a:ahLst/>
              <a:cxnLst>
                <a:cxn ang="3cd4">
                  <a:pos x="hc" y="t"/>
                </a:cxn>
                <a:cxn ang="cd2">
                  <a:pos x="l" y="vc"/>
                </a:cxn>
                <a:cxn ang="cd4">
                  <a:pos x="hc" y="b"/>
                </a:cxn>
                <a:cxn ang="0">
                  <a:pos x="r" y="vc"/>
                </a:cxn>
              </a:cxnLst>
              <a:rect l="l" t="t" r="r" b="b"/>
              <a:pathLst>
                <a:path w="479" h="542">
                  <a:moveTo>
                    <a:pt x="266" y="61"/>
                  </a:moveTo>
                  <a:cubicBezTo>
                    <a:pt x="274" y="34"/>
                    <a:pt x="275" y="25"/>
                    <a:pt x="349" y="25"/>
                  </a:cubicBezTo>
                  <a:cubicBezTo>
                    <a:pt x="374" y="25"/>
                    <a:pt x="380" y="25"/>
                    <a:pt x="380" y="9"/>
                  </a:cubicBezTo>
                  <a:cubicBezTo>
                    <a:pt x="380" y="0"/>
                    <a:pt x="371" y="0"/>
                    <a:pt x="367" y="0"/>
                  </a:cubicBezTo>
                  <a:cubicBezTo>
                    <a:pt x="342" y="0"/>
                    <a:pt x="275" y="2"/>
                    <a:pt x="250" y="2"/>
                  </a:cubicBezTo>
                  <a:cubicBezTo>
                    <a:pt x="227" y="2"/>
                    <a:pt x="167" y="0"/>
                    <a:pt x="144" y="0"/>
                  </a:cubicBezTo>
                  <a:cubicBezTo>
                    <a:pt x="139" y="0"/>
                    <a:pt x="130" y="0"/>
                    <a:pt x="130" y="16"/>
                  </a:cubicBezTo>
                  <a:cubicBezTo>
                    <a:pt x="130" y="25"/>
                    <a:pt x="137" y="25"/>
                    <a:pt x="151" y="25"/>
                  </a:cubicBezTo>
                  <a:cubicBezTo>
                    <a:pt x="153" y="25"/>
                    <a:pt x="167" y="25"/>
                    <a:pt x="182" y="27"/>
                  </a:cubicBezTo>
                  <a:cubicBezTo>
                    <a:pt x="196" y="27"/>
                    <a:pt x="203" y="29"/>
                    <a:pt x="203" y="40"/>
                  </a:cubicBezTo>
                  <a:cubicBezTo>
                    <a:pt x="203" y="41"/>
                    <a:pt x="202" y="45"/>
                    <a:pt x="200" y="54"/>
                  </a:cubicBezTo>
                  <a:lnTo>
                    <a:pt x="94" y="481"/>
                  </a:lnTo>
                  <a:cubicBezTo>
                    <a:pt x="86" y="511"/>
                    <a:pt x="85" y="517"/>
                    <a:pt x="22" y="517"/>
                  </a:cubicBezTo>
                  <a:cubicBezTo>
                    <a:pt x="7" y="517"/>
                    <a:pt x="0" y="517"/>
                    <a:pt x="0" y="533"/>
                  </a:cubicBezTo>
                  <a:cubicBezTo>
                    <a:pt x="0" y="542"/>
                    <a:pt x="7" y="542"/>
                    <a:pt x="22" y="542"/>
                  </a:cubicBezTo>
                  <a:lnTo>
                    <a:pt x="389" y="542"/>
                  </a:lnTo>
                  <a:cubicBezTo>
                    <a:pt x="409" y="542"/>
                    <a:pt x="409" y="542"/>
                    <a:pt x="414" y="529"/>
                  </a:cubicBezTo>
                  <a:lnTo>
                    <a:pt x="477" y="357"/>
                  </a:lnTo>
                  <a:cubicBezTo>
                    <a:pt x="479" y="349"/>
                    <a:pt x="479" y="348"/>
                    <a:pt x="479" y="346"/>
                  </a:cubicBezTo>
                  <a:cubicBezTo>
                    <a:pt x="479" y="342"/>
                    <a:pt x="477" y="337"/>
                    <a:pt x="470" y="337"/>
                  </a:cubicBezTo>
                  <a:cubicBezTo>
                    <a:pt x="463" y="337"/>
                    <a:pt x="463" y="342"/>
                    <a:pt x="457" y="355"/>
                  </a:cubicBezTo>
                  <a:cubicBezTo>
                    <a:pt x="430" y="427"/>
                    <a:pt x="394" y="517"/>
                    <a:pt x="257" y="517"/>
                  </a:cubicBezTo>
                  <a:lnTo>
                    <a:pt x="182" y="517"/>
                  </a:lnTo>
                  <a:cubicBezTo>
                    <a:pt x="171" y="517"/>
                    <a:pt x="169" y="517"/>
                    <a:pt x="166" y="517"/>
                  </a:cubicBezTo>
                  <a:cubicBezTo>
                    <a:pt x="157" y="517"/>
                    <a:pt x="155" y="515"/>
                    <a:pt x="155" y="510"/>
                  </a:cubicBezTo>
                  <a:cubicBezTo>
                    <a:pt x="155" y="506"/>
                    <a:pt x="155" y="504"/>
                    <a:pt x="158" y="49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4" name="Freeform 113">
              <a:extLst>
                <a:ext uri="{FF2B5EF4-FFF2-40B4-BE49-F238E27FC236}">
                  <a16:creationId xmlns:a16="http://schemas.microsoft.com/office/drawing/2014/main" id="{EDFB8885-D02C-594A-93C6-18D7984A8F61}"/>
                </a:ext>
              </a:extLst>
            </p:cNvPr>
            <p:cNvSpPr/>
            <p:nvPr/>
          </p:nvSpPr>
          <p:spPr>
            <a:xfrm>
              <a:off x="3934800" y="4633200"/>
              <a:ext cx="66240" cy="284760"/>
            </a:xfrm>
            <a:custGeom>
              <a:avLst/>
              <a:gdLst/>
              <a:ahLst/>
              <a:cxnLst>
                <a:cxn ang="3cd4">
                  <a:pos x="hc" y="t"/>
                </a:cxn>
                <a:cxn ang="cd2">
                  <a:pos x="l" y="vc"/>
                </a:cxn>
                <a:cxn ang="cd4">
                  <a:pos x="hc" y="b"/>
                </a:cxn>
                <a:cxn ang="0">
                  <a:pos x="r" y="vc"/>
                </a:cxn>
              </a:cxnLst>
              <a:rect l="l" t="t" r="r" b="b"/>
              <a:pathLst>
                <a:path w="185" h="792">
                  <a:moveTo>
                    <a:pt x="185" y="785"/>
                  </a:moveTo>
                  <a:cubicBezTo>
                    <a:pt x="185" y="783"/>
                    <a:pt x="185" y="782"/>
                    <a:pt x="171" y="767"/>
                  </a:cubicBezTo>
                  <a:cubicBezTo>
                    <a:pt x="72" y="668"/>
                    <a:pt x="47" y="519"/>
                    <a:pt x="47" y="396"/>
                  </a:cubicBezTo>
                  <a:cubicBezTo>
                    <a:pt x="47" y="259"/>
                    <a:pt x="77" y="121"/>
                    <a:pt x="175" y="22"/>
                  </a:cubicBezTo>
                  <a:cubicBezTo>
                    <a:pt x="185" y="13"/>
                    <a:pt x="185" y="11"/>
                    <a:pt x="185" y="7"/>
                  </a:cubicBezTo>
                  <a:cubicBezTo>
                    <a:pt x="185" y="2"/>
                    <a:pt x="182" y="0"/>
                    <a:pt x="176" y="0"/>
                  </a:cubicBezTo>
                  <a:cubicBezTo>
                    <a:pt x="169" y="0"/>
                    <a:pt x="97" y="54"/>
                    <a:pt x="50" y="155"/>
                  </a:cubicBezTo>
                  <a:cubicBezTo>
                    <a:pt x="9" y="241"/>
                    <a:pt x="0" y="330"/>
                    <a:pt x="0" y="396"/>
                  </a:cubicBezTo>
                  <a:cubicBezTo>
                    <a:pt x="0" y="459"/>
                    <a:pt x="9" y="555"/>
                    <a:pt x="52" y="645"/>
                  </a:cubicBezTo>
                  <a:cubicBezTo>
                    <a:pt x="101" y="742"/>
                    <a:pt x="169" y="792"/>
                    <a:pt x="176" y="792"/>
                  </a:cubicBezTo>
                  <a:cubicBezTo>
                    <a:pt x="182" y="792"/>
                    <a:pt x="185" y="791"/>
                    <a:pt x="185" y="78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5" name="Freeform 114">
              <a:extLst>
                <a:ext uri="{FF2B5EF4-FFF2-40B4-BE49-F238E27FC236}">
                  <a16:creationId xmlns:a16="http://schemas.microsoft.com/office/drawing/2014/main" id="{97865326-4295-F843-B78B-56E26D467879}"/>
                </a:ext>
              </a:extLst>
            </p:cNvPr>
            <p:cNvSpPr/>
            <p:nvPr/>
          </p:nvSpPr>
          <p:spPr>
            <a:xfrm>
              <a:off x="4028759" y="4651920"/>
              <a:ext cx="203760" cy="194760"/>
            </a:xfrm>
            <a:custGeom>
              <a:avLst/>
              <a:gdLst/>
              <a:ahLst/>
              <a:cxnLst>
                <a:cxn ang="3cd4">
                  <a:pos x="hc" y="t"/>
                </a:cxn>
                <a:cxn ang="cd2">
                  <a:pos x="l" y="vc"/>
                </a:cxn>
                <a:cxn ang="cd4">
                  <a:pos x="hc" y="b"/>
                </a:cxn>
                <a:cxn ang="0">
                  <a:pos x="r" y="vc"/>
                </a:cxn>
              </a:cxnLst>
              <a:rect l="l" t="t" r="r" b="b"/>
              <a:pathLst>
                <a:path w="567" h="542">
                  <a:moveTo>
                    <a:pt x="94" y="481"/>
                  </a:moveTo>
                  <a:cubicBezTo>
                    <a:pt x="86" y="511"/>
                    <a:pt x="85" y="517"/>
                    <a:pt x="22" y="517"/>
                  </a:cubicBezTo>
                  <a:cubicBezTo>
                    <a:pt x="7" y="517"/>
                    <a:pt x="0" y="517"/>
                    <a:pt x="0" y="533"/>
                  </a:cubicBezTo>
                  <a:cubicBezTo>
                    <a:pt x="0" y="542"/>
                    <a:pt x="7" y="542"/>
                    <a:pt x="22" y="542"/>
                  </a:cubicBezTo>
                  <a:lnTo>
                    <a:pt x="304" y="542"/>
                  </a:lnTo>
                  <a:cubicBezTo>
                    <a:pt x="430" y="542"/>
                    <a:pt x="524" y="448"/>
                    <a:pt x="524" y="371"/>
                  </a:cubicBezTo>
                  <a:cubicBezTo>
                    <a:pt x="524" y="313"/>
                    <a:pt x="477" y="268"/>
                    <a:pt x="401" y="259"/>
                  </a:cubicBezTo>
                  <a:cubicBezTo>
                    <a:pt x="482" y="243"/>
                    <a:pt x="567" y="185"/>
                    <a:pt x="567" y="110"/>
                  </a:cubicBezTo>
                  <a:cubicBezTo>
                    <a:pt x="567" y="50"/>
                    <a:pt x="515" y="0"/>
                    <a:pt x="419" y="0"/>
                  </a:cubicBezTo>
                  <a:lnTo>
                    <a:pt x="153" y="0"/>
                  </a:lnTo>
                  <a:cubicBezTo>
                    <a:pt x="137" y="0"/>
                    <a:pt x="130" y="0"/>
                    <a:pt x="130" y="16"/>
                  </a:cubicBezTo>
                  <a:cubicBezTo>
                    <a:pt x="130" y="25"/>
                    <a:pt x="137" y="25"/>
                    <a:pt x="151" y="25"/>
                  </a:cubicBezTo>
                  <a:cubicBezTo>
                    <a:pt x="153" y="25"/>
                    <a:pt x="167" y="25"/>
                    <a:pt x="182" y="27"/>
                  </a:cubicBezTo>
                  <a:cubicBezTo>
                    <a:pt x="196" y="27"/>
                    <a:pt x="203" y="29"/>
                    <a:pt x="203" y="40"/>
                  </a:cubicBezTo>
                  <a:cubicBezTo>
                    <a:pt x="203" y="41"/>
                    <a:pt x="202" y="45"/>
                    <a:pt x="200" y="54"/>
                  </a:cubicBezTo>
                  <a:close/>
                  <a:moveTo>
                    <a:pt x="214" y="252"/>
                  </a:moveTo>
                  <a:lnTo>
                    <a:pt x="263" y="54"/>
                  </a:lnTo>
                  <a:cubicBezTo>
                    <a:pt x="270" y="27"/>
                    <a:pt x="272" y="25"/>
                    <a:pt x="306" y="25"/>
                  </a:cubicBezTo>
                  <a:lnTo>
                    <a:pt x="409" y="25"/>
                  </a:lnTo>
                  <a:cubicBezTo>
                    <a:pt x="477" y="25"/>
                    <a:pt x="495" y="72"/>
                    <a:pt x="495" y="106"/>
                  </a:cubicBezTo>
                  <a:cubicBezTo>
                    <a:pt x="495" y="176"/>
                    <a:pt x="427" y="252"/>
                    <a:pt x="329" y="252"/>
                  </a:cubicBezTo>
                  <a:close/>
                  <a:moveTo>
                    <a:pt x="178" y="517"/>
                  </a:moveTo>
                  <a:cubicBezTo>
                    <a:pt x="167" y="517"/>
                    <a:pt x="166" y="517"/>
                    <a:pt x="160" y="517"/>
                  </a:cubicBezTo>
                  <a:cubicBezTo>
                    <a:pt x="153" y="517"/>
                    <a:pt x="149" y="515"/>
                    <a:pt x="149" y="510"/>
                  </a:cubicBezTo>
                  <a:cubicBezTo>
                    <a:pt x="149" y="506"/>
                    <a:pt x="149" y="504"/>
                    <a:pt x="155" y="490"/>
                  </a:cubicBezTo>
                  <a:lnTo>
                    <a:pt x="209" y="268"/>
                  </a:lnTo>
                  <a:lnTo>
                    <a:pt x="358" y="268"/>
                  </a:lnTo>
                  <a:cubicBezTo>
                    <a:pt x="436" y="268"/>
                    <a:pt x="450" y="328"/>
                    <a:pt x="450" y="362"/>
                  </a:cubicBezTo>
                  <a:cubicBezTo>
                    <a:pt x="450" y="441"/>
                    <a:pt x="380" y="517"/>
                    <a:pt x="286" y="51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6" name="Freeform 115">
              <a:extLst>
                <a:ext uri="{FF2B5EF4-FFF2-40B4-BE49-F238E27FC236}">
                  <a16:creationId xmlns:a16="http://schemas.microsoft.com/office/drawing/2014/main" id="{FAA1BCCA-9377-D242-BBB8-6EF0DC940064}"/>
                </a:ext>
              </a:extLst>
            </p:cNvPr>
            <p:cNvSpPr/>
            <p:nvPr/>
          </p:nvSpPr>
          <p:spPr>
            <a:xfrm>
              <a:off x="4270320" y="4723920"/>
              <a:ext cx="31320" cy="177840"/>
            </a:xfrm>
            <a:custGeom>
              <a:avLst/>
              <a:gdLst/>
              <a:ahLst/>
              <a:cxnLst>
                <a:cxn ang="3cd4">
                  <a:pos x="hc" y="t"/>
                </a:cxn>
                <a:cxn ang="cd2">
                  <a:pos x="l" y="vc"/>
                </a:cxn>
                <a:cxn ang="cd4">
                  <a:pos x="hc" y="b"/>
                </a:cxn>
                <a:cxn ang="0">
                  <a:pos x="r" y="vc"/>
                </a:cxn>
              </a:cxnLst>
              <a:rect l="l" t="t" r="r" b="b"/>
              <a:pathLst>
                <a:path w="88" h="495">
                  <a:moveTo>
                    <a:pt x="86" y="41"/>
                  </a:moveTo>
                  <a:cubicBezTo>
                    <a:pt x="86" y="20"/>
                    <a:pt x="67" y="0"/>
                    <a:pt x="43" y="0"/>
                  </a:cubicBezTo>
                  <a:cubicBezTo>
                    <a:pt x="20" y="0"/>
                    <a:pt x="0" y="20"/>
                    <a:pt x="0" y="41"/>
                  </a:cubicBezTo>
                  <a:cubicBezTo>
                    <a:pt x="0" y="65"/>
                    <a:pt x="20" y="85"/>
                    <a:pt x="43" y="85"/>
                  </a:cubicBezTo>
                  <a:cubicBezTo>
                    <a:pt x="67" y="85"/>
                    <a:pt x="86" y="65"/>
                    <a:pt x="86" y="41"/>
                  </a:cubicBezTo>
                  <a:close/>
                  <a:moveTo>
                    <a:pt x="70" y="333"/>
                  </a:moveTo>
                  <a:cubicBezTo>
                    <a:pt x="70" y="357"/>
                    <a:pt x="70" y="418"/>
                    <a:pt x="18" y="477"/>
                  </a:cubicBezTo>
                  <a:cubicBezTo>
                    <a:pt x="13" y="483"/>
                    <a:pt x="13" y="484"/>
                    <a:pt x="13" y="486"/>
                  </a:cubicBezTo>
                  <a:cubicBezTo>
                    <a:pt x="13" y="492"/>
                    <a:pt x="16" y="495"/>
                    <a:pt x="22" y="495"/>
                  </a:cubicBezTo>
                  <a:cubicBezTo>
                    <a:pt x="31" y="495"/>
                    <a:pt x="88" y="432"/>
                    <a:pt x="88" y="340"/>
                  </a:cubicBezTo>
                  <a:cubicBezTo>
                    <a:pt x="88" y="317"/>
                    <a:pt x="86" y="258"/>
                    <a:pt x="43" y="258"/>
                  </a:cubicBezTo>
                  <a:cubicBezTo>
                    <a:pt x="14" y="258"/>
                    <a:pt x="0" y="279"/>
                    <a:pt x="0" y="301"/>
                  </a:cubicBezTo>
                  <a:cubicBezTo>
                    <a:pt x="0" y="321"/>
                    <a:pt x="14" y="342"/>
                    <a:pt x="43" y="342"/>
                  </a:cubicBezTo>
                  <a:cubicBezTo>
                    <a:pt x="47" y="342"/>
                    <a:pt x="49" y="342"/>
                    <a:pt x="49" y="342"/>
                  </a:cubicBezTo>
                  <a:cubicBezTo>
                    <a:pt x="56" y="340"/>
                    <a:pt x="63" y="339"/>
                    <a:pt x="70" y="33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7" name="Freeform 116">
              <a:extLst>
                <a:ext uri="{FF2B5EF4-FFF2-40B4-BE49-F238E27FC236}">
                  <a16:creationId xmlns:a16="http://schemas.microsoft.com/office/drawing/2014/main" id="{FDDE51CC-D3ED-F048-8C3F-E4820BDD7145}"/>
                </a:ext>
              </a:extLst>
            </p:cNvPr>
            <p:cNvSpPr/>
            <p:nvPr/>
          </p:nvSpPr>
          <p:spPr>
            <a:xfrm>
              <a:off x="4380480" y="4720680"/>
              <a:ext cx="189000" cy="129240"/>
            </a:xfrm>
            <a:custGeom>
              <a:avLst/>
              <a:gdLst/>
              <a:ahLst/>
              <a:cxnLst>
                <a:cxn ang="3cd4">
                  <a:pos x="hc" y="t"/>
                </a:cxn>
                <a:cxn ang="cd2">
                  <a:pos x="l" y="vc"/>
                </a:cxn>
                <a:cxn ang="cd4">
                  <a:pos x="hc" y="b"/>
                </a:cxn>
                <a:cxn ang="0">
                  <a:pos x="r" y="vc"/>
                </a:cxn>
              </a:cxnLst>
              <a:rect l="l" t="t" r="r" b="b"/>
              <a:pathLst>
                <a:path w="526" h="360">
                  <a:moveTo>
                    <a:pt x="344" y="81"/>
                  </a:moveTo>
                  <a:cubicBezTo>
                    <a:pt x="347" y="65"/>
                    <a:pt x="355" y="34"/>
                    <a:pt x="355" y="31"/>
                  </a:cubicBezTo>
                  <a:cubicBezTo>
                    <a:pt x="355" y="16"/>
                    <a:pt x="344" y="9"/>
                    <a:pt x="333" y="9"/>
                  </a:cubicBezTo>
                  <a:cubicBezTo>
                    <a:pt x="322" y="9"/>
                    <a:pt x="308" y="14"/>
                    <a:pt x="302" y="31"/>
                  </a:cubicBezTo>
                  <a:cubicBezTo>
                    <a:pt x="301" y="36"/>
                    <a:pt x="263" y="189"/>
                    <a:pt x="257" y="209"/>
                  </a:cubicBezTo>
                  <a:cubicBezTo>
                    <a:pt x="252" y="232"/>
                    <a:pt x="250" y="247"/>
                    <a:pt x="250" y="261"/>
                  </a:cubicBezTo>
                  <a:cubicBezTo>
                    <a:pt x="250" y="270"/>
                    <a:pt x="250" y="272"/>
                    <a:pt x="252" y="276"/>
                  </a:cubicBezTo>
                  <a:cubicBezTo>
                    <a:pt x="234" y="319"/>
                    <a:pt x="209" y="342"/>
                    <a:pt x="178" y="342"/>
                  </a:cubicBezTo>
                  <a:cubicBezTo>
                    <a:pt x="115" y="342"/>
                    <a:pt x="115" y="285"/>
                    <a:pt x="115" y="270"/>
                  </a:cubicBezTo>
                  <a:cubicBezTo>
                    <a:pt x="115" y="245"/>
                    <a:pt x="119" y="214"/>
                    <a:pt x="157" y="115"/>
                  </a:cubicBezTo>
                  <a:cubicBezTo>
                    <a:pt x="166" y="92"/>
                    <a:pt x="169" y="81"/>
                    <a:pt x="169" y="65"/>
                  </a:cubicBezTo>
                  <a:cubicBezTo>
                    <a:pt x="169" y="29"/>
                    <a:pt x="144" y="0"/>
                    <a:pt x="104" y="0"/>
                  </a:cubicBezTo>
                  <a:cubicBezTo>
                    <a:pt x="29" y="0"/>
                    <a:pt x="0" y="115"/>
                    <a:pt x="0" y="122"/>
                  </a:cubicBezTo>
                  <a:cubicBezTo>
                    <a:pt x="0" y="130"/>
                    <a:pt x="7" y="130"/>
                    <a:pt x="9" y="130"/>
                  </a:cubicBezTo>
                  <a:cubicBezTo>
                    <a:pt x="18" y="130"/>
                    <a:pt x="18" y="130"/>
                    <a:pt x="22" y="115"/>
                  </a:cubicBezTo>
                  <a:cubicBezTo>
                    <a:pt x="43" y="41"/>
                    <a:pt x="74" y="18"/>
                    <a:pt x="103" y="18"/>
                  </a:cubicBezTo>
                  <a:cubicBezTo>
                    <a:pt x="110" y="18"/>
                    <a:pt x="122" y="18"/>
                    <a:pt x="122" y="43"/>
                  </a:cubicBezTo>
                  <a:cubicBezTo>
                    <a:pt x="122" y="63"/>
                    <a:pt x="113" y="86"/>
                    <a:pt x="108" y="99"/>
                  </a:cubicBezTo>
                  <a:cubicBezTo>
                    <a:pt x="74" y="193"/>
                    <a:pt x="63" y="231"/>
                    <a:pt x="63" y="259"/>
                  </a:cubicBezTo>
                  <a:cubicBezTo>
                    <a:pt x="63" y="333"/>
                    <a:pt x="117" y="360"/>
                    <a:pt x="176" y="360"/>
                  </a:cubicBezTo>
                  <a:cubicBezTo>
                    <a:pt x="189" y="360"/>
                    <a:pt x="227" y="360"/>
                    <a:pt x="259" y="304"/>
                  </a:cubicBezTo>
                  <a:cubicBezTo>
                    <a:pt x="279" y="355"/>
                    <a:pt x="335" y="360"/>
                    <a:pt x="358" y="360"/>
                  </a:cubicBezTo>
                  <a:cubicBezTo>
                    <a:pt x="418" y="360"/>
                    <a:pt x="452" y="310"/>
                    <a:pt x="473" y="263"/>
                  </a:cubicBezTo>
                  <a:cubicBezTo>
                    <a:pt x="500" y="200"/>
                    <a:pt x="526" y="94"/>
                    <a:pt x="526" y="56"/>
                  </a:cubicBezTo>
                  <a:cubicBezTo>
                    <a:pt x="526" y="13"/>
                    <a:pt x="504" y="0"/>
                    <a:pt x="490" y="0"/>
                  </a:cubicBezTo>
                  <a:cubicBezTo>
                    <a:pt x="470" y="0"/>
                    <a:pt x="450" y="20"/>
                    <a:pt x="450" y="38"/>
                  </a:cubicBezTo>
                  <a:cubicBezTo>
                    <a:pt x="450" y="49"/>
                    <a:pt x="455" y="54"/>
                    <a:pt x="463" y="59"/>
                  </a:cubicBezTo>
                  <a:cubicBezTo>
                    <a:pt x="472" y="68"/>
                    <a:pt x="491" y="88"/>
                    <a:pt x="491" y="128"/>
                  </a:cubicBezTo>
                  <a:cubicBezTo>
                    <a:pt x="491" y="155"/>
                    <a:pt x="468" y="232"/>
                    <a:pt x="448" y="272"/>
                  </a:cubicBezTo>
                  <a:cubicBezTo>
                    <a:pt x="427" y="315"/>
                    <a:pt x="400" y="342"/>
                    <a:pt x="360" y="342"/>
                  </a:cubicBezTo>
                  <a:cubicBezTo>
                    <a:pt x="322" y="342"/>
                    <a:pt x="302" y="319"/>
                    <a:pt x="302" y="274"/>
                  </a:cubicBezTo>
                  <a:cubicBezTo>
                    <a:pt x="302" y="252"/>
                    <a:pt x="308" y="227"/>
                    <a:pt x="310" y="2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8" name="Freeform 117">
              <a:extLst>
                <a:ext uri="{FF2B5EF4-FFF2-40B4-BE49-F238E27FC236}">
                  <a16:creationId xmlns:a16="http://schemas.microsoft.com/office/drawing/2014/main" id="{3843C701-C6E1-B44B-966B-B7368F57BF9D}"/>
                </a:ext>
              </a:extLst>
            </p:cNvPr>
            <p:cNvSpPr/>
            <p:nvPr/>
          </p:nvSpPr>
          <p:spPr>
            <a:xfrm>
              <a:off x="4607279" y="4815720"/>
              <a:ext cx="33480" cy="85320"/>
            </a:xfrm>
            <a:custGeom>
              <a:avLst/>
              <a:gdLst/>
              <a:ahLst/>
              <a:cxnLst>
                <a:cxn ang="3cd4">
                  <a:pos x="hc" y="t"/>
                </a:cxn>
                <a:cxn ang="cd2">
                  <a:pos x="l" y="vc"/>
                </a:cxn>
                <a:cxn ang="cd4">
                  <a:pos x="hc" y="b"/>
                </a:cxn>
                <a:cxn ang="0">
                  <a:pos x="r" y="vc"/>
                </a:cxn>
              </a:cxnLst>
              <a:rect l="l" t="t" r="r" b="b"/>
              <a:pathLst>
                <a:path w="94" h="238">
                  <a:moveTo>
                    <a:pt x="94" y="83"/>
                  </a:moveTo>
                  <a:cubicBezTo>
                    <a:pt x="94" y="31"/>
                    <a:pt x="74" y="0"/>
                    <a:pt x="43" y="0"/>
                  </a:cubicBezTo>
                  <a:cubicBezTo>
                    <a:pt x="16" y="0"/>
                    <a:pt x="0" y="20"/>
                    <a:pt x="0" y="41"/>
                  </a:cubicBezTo>
                  <a:cubicBezTo>
                    <a:pt x="0" y="63"/>
                    <a:pt x="16" y="85"/>
                    <a:pt x="43" y="85"/>
                  </a:cubicBezTo>
                  <a:cubicBezTo>
                    <a:pt x="52" y="85"/>
                    <a:pt x="63" y="81"/>
                    <a:pt x="70" y="74"/>
                  </a:cubicBezTo>
                  <a:cubicBezTo>
                    <a:pt x="74" y="72"/>
                    <a:pt x="74" y="72"/>
                    <a:pt x="76" y="72"/>
                  </a:cubicBezTo>
                  <a:cubicBezTo>
                    <a:pt x="76" y="72"/>
                    <a:pt x="77" y="72"/>
                    <a:pt x="77" y="83"/>
                  </a:cubicBezTo>
                  <a:cubicBezTo>
                    <a:pt x="77" y="142"/>
                    <a:pt x="49" y="191"/>
                    <a:pt x="22" y="216"/>
                  </a:cubicBezTo>
                  <a:cubicBezTo>
                    <a:pt x="13" y="225"/>
                    <a:pt x="13" y="227"/>
                    <a:pt x="13" y="229"/>
                  </a:cubicBezTo>
                  <a:cubicBezTo>
                    <a:pt x="13" y="236"/>
                    <a:pt x="16" y="238"/>
                    <a:pt x="22" y="238"/>
                  </a:cubicBezTo>
                  <a:cubicBezTo>
                    <a:pt x="31" y="238"/>
                    <a:pt x="94" y="176"/>
                    <a:pt x="94" y="8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9" name="Freeform 118">
              <a:extLst>
                <a:ext uri="{FF2B5EF4-FFF2-40B4-BE49-F238E27FC236}">
                  <a16:creationId xmlns:a16="http://schemas.microsoft.com/office/drawing/2014/main" id="{3F210A54-4E18-2C40-8AF6-C60ED041673B}"/>
                </a:ext>
              </a:extLst>
            </p:cNvPr>
            <p:cNvSpPr/>
            <p:nvPr/>
          </p:nvSpPr>
          <p:spPr>
            <a:xfrm>
              <a:off x="4717440" y="4720680"/>
              <a:ext cx="189000" cy="129240"/>
            </a:xfrm>
            <a:custGeom>
              <a:avLst/>
              <a:gdLst/>
              <a:ahLst/>
              <a:cxnLst>
                <a:cxn ang="3cd4">
                  <a:pos x="hc" y="t"/>
                </a:cxn>
                <a:cxn ang="cd2">
                  <a:pos x="l" y="vc"/>
                </a:cxn>
                <a:cxn ang="cd4">
                  <a:pos x="hc" y="b"/>
                </a:cxn>
                <a:cxn ang="0">
                  <a:pos x="r" y="vc"/>
                </a:cxn>
              </a:cxnLst>
              <a:rect l="l" t="t" r="r" b="b"/>
              <a:pathLst>
                <a:path w="526" h="360">
                  <a:moveTo>
                    <a:pt x="344" y="81"/>
                  </a:moveTo>
                  <a:cubicBezTo>
                    <a:pt x="347" y="65"/>
                    <a:pt x="355" y="34"/>
                    <a:pt x="355" y="31"/>
                  </a:cubicBezTo>
                  <a:cubicBezTo>
                    <a:pt x="355" y="16"/>
                    <a:pt x="344" y="9"/>
                    <a:pt x="333" y="9"/>
                  </a:cubicBezTo>
                  <a:cubicBezTo>
                    <a:pt x="322" y="9"/>
                    <a:pt x="310" y="14"/>
                    <a:pt x="302" y="31"/>
                  </a:cubicBezTo>
                  <a:cubicBezTo>
                    <a:pt x="301" y="36"/>
                    <a:pt x="263" y="189"/>
                    <a:pt x="257" y="209"/>
                  </a:cubicBezTo>
                  <a:cubicBezTo>
                    <a:pt x="252" y="232"/>
                    <a:pt x="250" y="247"/>
                    <a:pt x="250" y="261"/>
                  </a:cubicBezTo>
                  <a:cubicBezTo>
                    <a:pt x="250" y="270"/>
                    <a:pt x="250" y="272"/>
                    <a:pt x="252" y="276"/>
                  </a:cubicBezTo>
                  <a:cubicBezTo>
                    <a:pt x="234" y="319"/>
                    <a:pt x="209" y="342"/>
                    <a:pt x="178" y="342"/>
                  </a:cubicBezTo>
                  <a:cubicBezTo>
                    <a:pt x="115" y="342"/>
                    <a:pt x="115" y="285"/>
                    <a:pt x="115" y="270"/>
                  </a:cubicBezTo>
                  <a:cubicBezTo>
                    <a:pt x="115" y="245"/>
                    <a:pt x="119" y="214"/>
                    <a:pt x="157" y="115"/>
                  </a:cubicBezTo>
                  <a:cubicBezTo>
                    <a:pt x="166" y="92"/>
                    <a:pt x="169" y="81"/>
                    <a:pt x="169" y="65"/>
                  </a:cubicBezTo>
                  <a:cubicBezTo>
                    <a:pt x="169" y="29"/>
                    <a:pt x="144" y="0"/>
                    <a:pt x="104" y="0"/>
                  </a:cubicBezTo>
                  <a:cubicBezTo>
                    <a:pt x="29" y="0"/>
                    <a:pt x="0" y="115"/>
                    <a:pt x="0" y="122"/>
                  </a:cubicBezTo>
                  <a:cubicBezTo>
                    <a:pt x="0" y="130"/>
                    <a:pt x="7" y="130"/>
                    <a:pt x="9" y="130"/>
                  </a:cubicBezTo>
                  <a:cubicBezTo>
                    <a:pt x="18" y="130"/>
                    <a:pt x="18" y="130"/>
                    <a:pt x="22" y="115"/>
                  </a:cubicBezTo>
                  <a:cubicBezTo>
                    <a:pt x="43" y="41"/>
                    <a:pt x="74" y="18"/>
                    <a:pt x="103" y="18"/>
                  </a:cubicBezTo>
                  <a:cubicBezTo>
                    <a:pt x="110" y="18"/>
                    <a:pt x="122" y="18"/>
                    <a:pt x="122" y="43"/>
                  </a:cubicBezTo>
                  <a:cubicBezTo>
                    <a:pt x="122" y="63"/>
                    <a:pt x="113" y="86"/>
                    <a:pt x="108" y="99"/>
                  </a:cubicBezTo>
                  <a:cubicBezTo>
                    <a:pt x="74" y="193"/>
                    <a:pt x="63" y="231"/>
                    <a:pt x="63" y="259"/>
                  </a:cubicBezTo>
                  <a:cubicBezTo>
                    <a:pt x="63" y="333"/>
                    <a:pt x="117" y="360"/>
                    <a:pt x="176" y="360"/>
                  </a:cubicBezTo>
                  <a:cubicBezTo>
                    <a:pt x="189" y="360"/>
                    <a:pt x="227" y="360"/>
                    <a:pt x="259" y="304"/>
                  </a:cubicBezTo>
                  <a:cubicBezTo>
                    <a:pt x="279" y="355"/>
                    <a:pt x="335" y="360"/>
                    <a:pt x="358" y="360"/>
                  </a:cubicBezTo>
                  <a:cubicBezTo>
                    <a:pt x="418" y="360"/>
                    <a:pt x="452" y="310"/>
                    <a:pt x="473" y="263"/>
                  </a:cubicBezTo>
                  <a:cubicBezTo>
                    <a:pt x="500" y="200"/>
                    <a:pt x="526" y="94"/>
                    <a:pt x="526" y="56"/>
                  </a:cubicBezTo>
                  <a:cubicBezTo>
                    <a:pt x="526" y="13"/>
                    <a:pt x="504" y="0"/>
                    <a:pt x="490" y="0"/>
                  </a:cubicBezTo>
                  <a:cubicBezTo>
                    <a:pt x="470" y="0"/>
                    <a:pt x="450" y="20"/>
                    <a:pt x="450" y="38"/>
                  </a:cubicBezTo>
                  <a:cubicBezTo>
                    <a:pt x="450" y="49"/>
                    <a:pt x="455" y="54"/>
                    <a:pt x="463" y="59"/>
                  </a:cubicBezTo>
                  <a:cubicBezTo>
                    <a:pt x="472" y="68"/>
                    <a:pt x="491" y="88"/>
                    <a:pt x="491" y="128"/>
                  </a:cubicBezTo>
                  <a:cubicBezTo>
                    <a:pt x="491" y="155"/>
                    <a:pt x="468" y="232"/>
                    <a:pt x="448" y="272"/>
                  </a:cubicBezTo>
                  <a:cubicBezTo>
                    <a:pt x="427" y="315"/>
                    <a:pt x="400" y="342"/>
                    <a:pt x="360" y="342"/>
                  </a:cubicBezTo>
                  <a:cubicBezTo>
                    <a:pt x="322" y="342"/>
                    <a:pt x="302" y="319"/>
                    <a:pt x="302" y="274"/>
                  </a:cubicBezTo>
                  <a:cubicBezTo>
                    <a:pt x="302" y="252"/>
                    <a:pt x="308" y="227"/>
                    <a:pt x="310" y="2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0" name="Freeform 119">
              <a:extLst>
                <a:ext uri="{FF2B5EF4-FFF2-40B4-BE49-F238E27FC236}">
                  <a16:creationId xmlns:a16="http://schemas.microsoft.com/office/drawing/2014/main" id="{3E5737E2-7861-D74F-AAB2-C6324EF2F6FB}"/>
                </a:ext>
              </a:extLst>
            </p:cNvPr>
            <p:cNvSpPr/>
            <p:nvPr/>
          </p:nvSpPr>
          <p:spPr>
            <a:xfrm>
              <a:off x="4941719" y="4673880"/>
              <a:ext cx="135000" cy="10080"/>
            </a:xfrm>
            <a:custGeom>
              <a:avLst/>
              <a:gdLst/>
              <a:ahLst/>
              <a:cxnLst>
                <a:cxn ang="3cd4">
                  <a:pos x="hc" y="t"/>
                </a:cxn>
                <a:cxn ang="cd2">
                  <a:pos x="l" y="vc"/>
                </a:cxn>
                <a:cxn ang="cd4">
                  <a:pos x="hc" y="b"/>
                </a:cxn>
                <a:cxn ang="0">
                  <a:pos x="r" y="vc"/>
                </a:cxn>
              </a:cxnLst>
              <a:rect l="l" t="t" r="r" b="b"/>
              <a:pathLst>
                <a:path w="376" h="29">
                  <a:moveTo>
                    <a:pt x="355" y="29"/>
                  </a:moveTo>
                  <a:cubicBezTo>
                    <a:pt x="362" y="29"/>
                    <a:pt x="376" y="29"/>
                    <a:pt x="376" y="14"/>
                  </a:cubicBezTo>
                  <a:cubicBezTo>
                    <a:pt x="376" y="0"/>
                    <a:pt x="364" y="0"/>
                    <a:pt x="355" y="0"/>
                  </a:cubicBezTo>
                  <a:lnTo>
                    <a:pt x="22" y="0"/>
                  </a:lnTo>
                  <a:cubicBezTo>
                    <a:pt x="13" y="0"/>
                    <a:pt x="0" y="0"/>
                    <a:pt x="0" y="14"/>
                  </a:cubicBezTo>
                  <a:cubicBezTo>
                    <a:pt x="0" y="29"/>
                    <a:pt x="13" y="29"/>
                    <a:pt x="22" y="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1" name="Freeform 120">
              <a:extLst>
                <a:ext uri="{FF2B5EF4-FFF2-40B4-BE49-F238E27FC236}">
                  <a16:creationId xmlns:a16="http://schemas.microsoft.com/office/drawing/2014/main" id="{50220CC1-3B20-4344-B7EB-F6FE4BB9EFD5}"/>
                </a:ext>
              </a:extLst>
            </p:cNvPr>
            <p:cNvSpPr/>
            <p:nvPr/>
          </p:nvSpPr>
          <p:spPr>
            <a:xfrm>
              <a:off x="5128200" y="4633200"/>
              <a:ext cx="66240" cy="284760"/>
            </a:xfrm>
            <a:custGeom>
              <a:avLst/>
              <a:gdLst/>
              <a:ahLst/>
              <a:cxnLst>
                <a:cxn ang="3cd4">
                  <a:pos x="hc" y="t"/>
                </a:cxn>
                <a:cxn ang="cd2">
                  <a:pos x="l" y="vc"/>
                </a:cxn>
                <a:cxn ang="cd4">
                  <a:pos x="hc" y="b"/>
                </a:cxn>
                <a:cxn ang="0">
                  <a:pos x="r" y="vc"/>
                </a:cxn>
              </a:cxnLst>
              <a:rect l="l" t="t" r="r" b="b"/>
              <a:pathLst>
                <a:path w="185" h="792">
                  <a:moveTo>
                    <a:pt x="185" y="396"/>
                  </a:moveTo>
                  <a:cubicBezTo>
                    <a:pt x="185" y="335"/>
                    <a:pt x="176" y="240"/>
                    <a:pt x="133" y="149"/>
                  </a:cubicBezTo>
                  <a:cubicBezTo>
                    <a:pt x="85" y="52"/>
                    <a:pt x="16" y="0"/>
                    <a:pt x="7" y="0"/>
                  </a:cubicBezTo>
                  <a:cubicBezTo>
                    <a:pt x="4" y="0"/>
                    <a:pt x="0" y="4"/>
                    <a:pt x="0" y="7"/>
                  </a:cubicBezTo>
                  <a:cubicBezTo>
                    <a:pt x="0" y="11"/>
                    <a:pt x="0" y="13"/>
                    <a:pt x="14" y="27"/>
                  </a:cubicBezTo>
                  <a:cubicBezTo>
                    <a:pt x="94" y="104"/>
                    <a:pt x="139" y="231"/>
                    <a:pt x="139" y="396"/>
                  </a:cubicBezTo>
                  <a:cubicBezTo>
                    <a:pt x="139" y="531"/>
                    <a:pt x="110" y="672"/>
                    <a:pt x="11" y="771"/>
                  </a:cubicBezTo>
                  <a:cubicBezTo>
                    <a:pt x="0" y="782"/>
                    <a:pt x="0" y="783"/>
                    <a:pt x="0" y="785"/>
                  </a:cubicBezTo>
                  <a:cubicBezTo>
                    <a:pt x="0" y="791"/>
                    <a:pt x="4" y="792"/>
                    <a:pt x="7" y="792"/>
                  </a:cubicBezTo>
                  <a:cubicBezTo>
                    <a:pt x="16" y="792"/>
                    <a:pt x="88" y="738"/>
                    <a:pt x="135" y="637"/>
                  </a:cubicBezTo>
                  <a:cubicBezTo>
                    <a:pt x="176" y="551"/>
                    <a:pt x="185" y="463"/>
                    <a:pt x="185" y="3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122" name="TextBox 121">
            <a:extLst>
              <a:ext uri="{FF2B5EF4-FFF2-40B4-BE49-F238E27FC236}">
                <a16:creationId xmlns:a16="http://schemas.microsoft.com/office/drawing/2014/main" id="{7586103B-434C-8348-B63A-B8A1F5857BF7}"/>
              </a:ext>
            </a:extLst>
          </p:cNvPr>
          <p:cNvSpPr txBox="1"/>
          <p:nvPr/>
        </p:nvSpPr>
        <p:spPr>
          <a:xfrm>
            <a:off x="538377" y="3859702"/>
            <a:ext cx="91692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sng" strike="noStrike" kern="1200" cap="none" dirty="0">
                <a:ln>
                  <a:noFill/>
                </a:ln>
                <a:uFillTx/>
                <a:latin typeface="Liberation Sans" pitchFamily="18"/>
                <a:ea typeface="Noto Sans CJK SC Regular" pitchFamily="2"/>
                <a:cs typeface="FreeSans" pitchFamily="2"/>
              </a:rPr>
              <a:t>Where:</a:t>
            </a:r>
          </a:p>
        </p:txBody>
      </p:sp>
      <p:grpSp>
        <p:nvGrpSpPr>
          <p:cNvPr id="123" name="Group 122" descr="16§display§\nabla_w L(B;w,w^-) \approx - \frac{1}{|B|} \sum_{(s,a,s',r) \in B} \left(&#10;target(s';w^-) - Q_w(s,a)&#10;\right) \nabla_w Q_w(s,a)§svg§600§FALSE" title="TexMaths">
            <a:extLst>
              <a:ext uri="{FF2B5EF4-FFF2-40B4-BE49-F238E27FC236}">
                <a16:creationId xmlns:a16="http://schemas.microsoft.com/office/drawing/2014/main" id="{2031FE22-4B55-9A49-BAA4-FD0E0FD899BE}"/>
              </a:ext>
            </a:extLst>
          </p:cNvPr>
          <p:cNvGrpSpPr/>
          <p:nvPr/>
        </p:nvGrpSpPr>
        <p:grpSpPr>
          <a:xfrm>
            <a:off x="1532337" y="3779837"/>
            <a:ext cx="8192160" cy="698400"/>
            <a:chOff x="1266120" y="6035040"/>
            <a:chExt cx="8192160" cy="698400"/>
          </a:xfrm>
        </p:grpSpPr>
        <p:sp>
          <p:nvSpPr>
            <p:cNvPr id="124" name="Freeform 123">
              <a:extLst>
                <a:ext uri="{FF2B5EF4-FFF2-40B4-BE49-F238E27FC236}">
                  <a16:creationId xmlns:a16="http://schemas.microsoft.com/office/drawing/2014/main" id="{0F874C41-92F0-A94F-8D1E-5BB997E0C6C8}"/>
                </a:ext>
              </a:extLst>
            </p:cNvPr>
            <p:cNvSpPr/>
            <p:nvPr/>
          </p:nvSpPr>
          <p:spPr>
            <a:xfrm>
              <a:off x="1266120" y="6041519"/>
              <a:ext cx="8192160" cy="691920"/>
            </a:xfrm>
            <a:custGeom>
              <a:avLst/>
              <a:gdLst/>
              <a:ahLst/>
              <a:cxnLst>
                <a:cxn ang="3cd4">
                  <a:pos x="hc" y="t"/>
                </a:cxn>
                <a:cxn ang="cd2">
                  <a:pos x="l" y="vc"/>
                </a:cxn>
                <a:cxn ang="cd4">
                  <a:pos x="hc" y="b"/>
                </a:cxn>
                <a:cxn ang="0">
                  <a:pos x="r" y="vc"/>
                </a:cxn>
              </a:cxnLst>
              <a:rect l="l" t="t" r="r" b="b"/>
              <a:pathLst>
                <a:path w="22757" h="1923">
                  <a:moveTo>
                    <a:pt x="11379" y="1923"/>
                  </a:moveTo>
                  <a:lnTo>
                    <a:pt x="0" y="1923"/>
                  </a:lnTo>
                  <a:lnTo>
                    <a:pt x="0" y="0"/>
                  </a:lnTo>
                  <a:lnTo>
                    <a:pt x="22757" y="0"/>
                  </a:lnTo>
                  <a:lnTo>
                    <a:pt x="22757" y="1923"/>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5" name="Freeform 124">
              <a:extLst>
                <a:ext uri="{FF2B5EF4-FFF2-40B4-BE49-F238E27FC236}">
                  <a16:creationId xmlns:a16="http://schemas.microsoft.com/office/drawing/2014/main" id="{884320D6-5184-0B4D-B0E2-A0C7F48D8A2F}"/>
                </a:ext>
              </a:extLst>
            </p:cNvPr>
            <p:cNvSpPr/>
            <p:nvPr/>
          </p:nvSpPr>
          <p:spPr>
            <a:xfrm>
              <a:off x="1278360" y="6202079"/>
              <a:ext cx="186840" cy="181800"/>
            </a:xfrm>
            <a:custGeom>
              <a:avLst/>
              <a:gdLst/>
              <a:ahLst/>
              <a:cxnLst>
                <a:cxn ang="3cd4">
                  <a:pos x="hc" y="t"/>
                </a:cxn>
                <a:cxn ang="cd2">
                  <a:pos x="l" y="vc"/>
                </a:cxn>
                <a:cxn ang="cd4">
                  <a:pos x="hc" y="b"/>
                </a:cxn>
                <a:cxn ang="0">
                  <a:pos x="r" y="vc"/>
                </a:cxn>
              </a:cxnLst>
              <a:rect l="l" t="t" r="r" b="b"/>
              <a:pathLst>
                <a:path w="520" h="506">
                  <a:moveTo>
                    <a:pt x="517" y="16"/>
                  </a:moveTo>
                  <a:cubicBezTo>
                    <a:pt x="518" y="13"/>
                    <a:pt x="520" y="8"/>
                    <a:pt x="520" y="6"/>
                  </a:cubicBezTo>
                  <a:cubicBezTo>
                    <a:pt x="520" y="0"/>
                    <a:pt x="520" y="0"/>
                    <a:pt x="504" y="0"/>
                  </a:cubicBezTo>
                  <a:lnTo>
                    <a:pt x="18" y="0"/>
                  </a:lnTo>
                  <a:cubicBezTo>
                    <a:pt x="0" y="0"/>
                    <a:pt x="0" y="0"/>
                    <a:pt x="0" y="6"/>
                  </a:cubicBezTo>
                  <a:cubicBezTo>
                    <a:pt x="0" y="8"/>
                    <a:pt x="2" y="13"/>
                    <a:pt x="3" y="16"/>
                  </a:cubicBezTo>
                  <a:lnTo>
                    <a:pt x="242" y="491"/>
                  </a:lnTo>
                  <a:cubicBezTo>
                    <a:pt x="246" y="501"/>
                    <a:pt x="248" y="506"/>
                    <a:pt x="261" y="506"/>
                  </a:cubicBezTo>
                  <a:cubicBezTo>
                    <a:pt x="272" y="506"/>
                    <a:pt x="274" y="501"/>
                    <a:pt x="280" y="491"/>
                  </a:cubicBezTo>
                  <a:close/>
                  <a:moveTo>
                    <a:pt x="88" y="51"/>
                  </a:moveTo>
                  <a:lnTo>
                    <a:pt x="475" y="51"/>
                  </a:lnTo>
                  <a:lnTo>
                    <a:pt x="282" y="438"/>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6" name="Freeform 125">
              <a:extLst>
                <a:ext uri="{FF2B5EF4-FFF2-40B4-BE49-F238E27FC236}">
                  <a16:creationId xmlns:a16="http://schemas.microsoft.com/office/drawing/2014/main" id="{40E45605-3539-6C4D-875C-FDDF031B20C0}"/>
                </a:ext>
              </a:extLst>
            </p:cNvPr>
            <p:cNvSpPr/>
            <p:nvPr/>
          </p:nvSpPr>
          <p:spPr>
            <a:xfrm>
              <a:off x="1484279" y="6334560"/>
              <a:ext cx="129960" cy="80280"/>
            </a:xfrm>
            <a:custGeom>
              <a:avLst/>
              <a:gdLst/>
              <a:ahLst/>
              <a:cxnLst>
                <a:cxn ang="3cd4">
                  <a:pos x="hc" y="t"/>
                </a:cxn>
                <a:cxn ang="cd2">
                  <a:pos x="l" y="vc"/>
                </a:cxn>
                <a:cxn ang="cd4">
                  <a:pos x="hc" y="b"/>
                </a:cxn>
                <a:cxn ang="0">
                  <a:pos x="r" y="vc"/>
                </a:cxn>
              </a:cxnLst>
              <a:rect l="l" t="t" r="r" b="b"/>
              <a:pathLst>
                <a:path w="362" h="224">
                  <a:moveTo>
                    <a:pt x="237" y="61"/>
                  </a:moveTo>
                  <a:cubicBezTo>
                    <a:pt x="240" y="48"/>
                    <a:pt x="246" y="24"/>
                    <a:pt x="246" y="21"/>
                  </a:cubicBezTo>
                  <a:cubicBezTo>
                    <a:pt x="246" y="11"/>
                    <a:pt x="238" y="5"/>
                    <a:pt x="230" y="5"/>
                  </a:cubicBezTo>
                  <a:cubicBezTo>
                    <a:pt x="221" y="5"/>
                    <a:pt x="211" y="11"/>
                    <a:pt x="208" y="19"/>
                  </a:cubicBezTo>
                  <a:cubicBezTo>
                    <a:pt x="206" y="24"/>
                    <a:pt x="202" y="45"/>
                    <a:pt x="198" y="58"/>
                  </a:cubicBezTo>
                  <a:cubicBezTo>
                    <a:pt x="192" y="85"/>
                    <a:pt x="192" y="86"/>
                    <a:pt x="184" y="114"/>
                  </a:cubicBezTo>
                  <a:cubicBezTo>
                    <a:pt x="178" y="141"/>
                    <a:pt x="178" y="146"/>
                    <a:pt x="176" y="160"/>
                  </a:cubicBezTo>
                  <a:cubicBezTo>
                    <a:pt x="179" y="170"/>
                    <a:pt x="174" y="179"/>
                    <a:pt x="163" y="194"/>
                  </a:cubicBezTo>
                  <a:cubicBezTo>
                    <a:pt x="157" y="202"/>
                    <a:pt x="146" y="210"/>
                    <a:pt x="130" y="210"/>
                  </a:cubicBezTo>
                  <a:cubicBezTo>
                    <a:pt x="110" y="210"/>
                    <a:pt x="85" y="203"/>
                    <a:pt x="85" y="165"/>
                  </a:cubicBezTo>
                  <a:cubicBezTo>
                    <a:pt x="85" y="139"/>
                    <a:pt x="99" y="102"/>
                    <a:pt x="109" y="77"/>
                  </a:cubicBezTo>
                  <a:cubicBezTo>
                    <a:pt x="117" y="56"/>
                    <a:pt x="118" y="51"/>
                    <a:pt x="118" y="43"/>
                  </a:cubicBezTo>
                  <a:cubicBezTo>
                    <a:pt x="118" y="19"/>
                    <a:pt x="99" y="0"/>
                    <a:pt x="72" y="0"/>
                  </a:cubicBezTo>
                  <a:cubicBezTo>
                    <a:pt x="22" y="0"/>
                    <a:pt x="0" y="67"/>
                    <a:pt x="0" y="77"/>
                  </a:cubicBezTo>
                  <a:cubicBezTo>
                    <a:pt x="0" y="83"/>
                    <a:pt x="6" y="83"/>
                    <a:pt x="8" y="83"/>
                  </a:cubicBezTo>
                  <a:cubicBezTo>
                    <a:pt x="16" y="83"/>
                    <a:pt x="16" y="80"/>
                    <a:pt x="18" y="75"/>
                  </a:cubicBezTo>
                  <a:cubicBezTo>
                    <a:pt x="30" y="34"/>
                    <a:pt x="51" y="14"/>
                    <a:pt x="70" y="14"/>
                  </a:cubicBezTo>
                  <a:cubicBezTo>
                    <a:pt x="78" y="14"/>
                    <a:pt x="83" y="19"/>
                    <a:pt x="83" y="32"/>
                  </a:cubicBezTo>
                  <a:cubicBezTo>
                    <a:pt x="83" y="43"/>
                    <a:pt x="78" y="54"/>
                    <a:pt x="77" y="61"/>
                  </a:cubicBezTo>
                  <a:cubicBezTo>
                    <a:pt x="48" y="133"/>
                    <a:pt x="48" y="142"/>
                    <a:pt x="48" y="158"/>
                  </a:cubicBezTo>
                  <a:cubicBezTo>
                    <a:pt x="48" y="216"/>
                    <a:pt x="101" y="224"/>
                    <a:pt x="128" y="224"/>
                  </a:cubicBezTo>
                  <a:cubicBezTo>
                    <a:pt x="138" y="224"/>
                    <a:pt x="162" y="224"/>
                    <a:pt x="184" y="190"/>
                  </a:cubicBezTo>
                  <a:cubicBezTo>
                    <a:pt x="195" y="213"/>
                    <a:pt x="222" y="224"/>
                    <a:pt x="253" y="224"/>
                  </a:cubicBezTo>
                  <a:cubicBezTo>
                    <a:pt x="296" y="224"/>
                    <a:pt x="318" y="186"/>
                    <a:pt x="328" y="165"/>
                  </a:cubicBezTo>
                  <a:cubicBezTo>
                    <a:pt x="349" y="123"/>
                    <a:pt x="362" y="62"/>
                    <a:pt x="362" y="38"/>
                  </a:cubicBezTo>
                  <a:cubicBezTo>
                    <a:pt x="362" y="2"/>
                    <a:pt x="341" y="0"/>
                    <a:pt x="338" y="0"/>
                  </a:cubicBezTo>
                  <a:cubicBezTo>
                    <a:pt x="325" y="0"/>
                    <a:pt x="310" y="13"/>
                    <a:pt x="310" y="26"/>
                  </a:cubicBezTo>
                  <a:cubicBezTo>
                    <a:pt x="310" y="35"/>
                    <a:pt x="315" y="38"/>
                    <a:pt x="320" y="42"/>
                  </a:cubicBezTo>
                  <a:cubicBezTo>
                    <a:pt x="331" y="51"/>
                    <a:pt x="338" y="66"/>
                    <a:pt x="338" y="82"/>
                  </a:cubicBezTo>
                  <a:cubicBezTo>
                    <a:pt x="338" y="88"/>
                    <a:pt x="317" y="210"/>
                    <a:pt x="254" y="210"/>
                  </a:cubicBezTo>
                  <a:cubicBezTo>
                    <a:pt x="214" y="210"/>
                    <a:pt x="214" y="174"/>
                    <a:pt x="214" y="166"/>
                  </a:cubicBezTo>
                  <a:cubicBezTo>
                    <a:pt x="214" y="152"/>
                    <a:pt x="216" y="144"/>
                    <a:pt x="222" y="11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7" name="Freeform 126">
              <a:extLst>
                <a:ext uri="{FF2B5EF4-FFF2-40B4-BE49-F238E27FC236}">
                  <a16:creationId xmlns:a16="http://schemas.microsoft.com/office/drawing/2014/main" id="{4E026FA7-AA64-7242-816B-EBC5CFEC03A3}"/>
                </a:ext>
              </a:extLst>
            </p:cNvPr>
            <p:cNvSpPr/>
            <p:nvPr/>
          </p:nvSpPr>
          <p:spPr>
            <a:xfrm>
              <a:off x="1649880" y="6202079"/>
              <a:ext cx="153000" cy="173160"/>
            </a:xfrm>
            <a:custGeom>
              <a:avLst/>
              <a:gdLst/>
              <a:ahLst/>
              <a:cxnLst>
                <a:cxn ang="3cd4">
                  <a:pos x="hc" y="t"/>
                </a:cxn>
                <a:cxn ang="cd2">
                  <a:pos x="l" y="vc"/>
                </a:cxn>
                <a:cxn ang="cd4">
                  <a:pos x="hc" y="b"/>
                </a:cxn>
                <a:cxn ang="0">
                  <a:pos x="r" y="vc"/>
                </a:cxn>
              </a:cxnLst>
              <a:rect l="l" t="t" r="r" b="b"/>
              <a:pathLst>
                <a:path w="426" h="482">
                  <a:moveTo>
                    <a:pt x="237" y="54"/>
                  </a:moveTo>
                  <a:cubicBezTo>
                    <a:pt x="243" y="30"/>
                    <a:pt x="245" y="22"/>
                    <a:pt x="310" y="22"/>
                  </a:cubicBezTo>
                  <a:cubicBezTo>
                    <a:pt x="333" y="22"/>
                    <a:pt x="338" y="22"/>
                    <a:pt x="338" y="8"/>
                  </a:cubicBezTo>
                  <a:cubicBezTo>
                    <a:pt x="338" y="0"/>
                    <a:pt x="330" y="0"/>
                    <a:pt x="326" y="0"/>
                  </a:cubicBezTo>
                  <a:cubicBezTo>
                    <a:pt x="304" y="0"/>
                    <a:pt x="245" y="2"/>
                    <a:pt x="222" y="2"/>
                  </a:cubicBezTo>
                  <a:cubicBezTo>
                    <a:pt x="202" y="2"/>
                    <a:pt x="149" y="0"/>
                    <a:pt x="128" y="0"/>
                  </a:cubicBezTo>
                  <a:cubicBezTo>
                    <a:pt x="123" y="0"/>
                    <a:pt x="115" y="0"/>
                    <a:pt x="115" y="14"/>
                  </a:cubicBezTo>
                  <a:cubicBezTo>
                    <a:pt x="115" y="22"/>
                    <a:pt x="122" y="22"/>
                    <a:pt x="134" y="22"/>
                  </a:cubicBezTo>
                  <a:cubicBezTo>
                    <a:pt x="136" y="22"/>
                    <a:pt x="149" y="22"/>
                    <a:pt x="162" y="24"/>
                  </a:cubicBezTo>
                  <a:cubicBezTo>
                    <a:pt x="174" y="24"/>
                    <a:pt x="181" y="26"/>
                    <a:pt x="181" y="35"/>
                  </a:cubicBezTo>
                  <a:cubicBezTo>
                    <a:pt x="181" y="37"/>
                    <a:pt x="179" y="40"/>
                    <a:pt x="178" y="48"/>
                  </a:cubicBezTo>
                  <a:lnTo>
                    <a:pt x="83" y="427"/>
                  </a:lnTo>
                  <a:cubicBezTo>
                    <a:pt x="77" y="454"/>
                    <a:pt x="75" y="459"/>
                    <a:pt x="19" y="459"/>
                  </a:cubicBezTo>
                  <a:cubicBezTo>
                    <a:pt x="6" y="459"/>
                    <a:pt x="0" y="459"/>
                    <a:pt x="0" y="474"/>
                  </a:cubicBezTo>
                  <a:cubicBezTo>
                    <a:pt x="0" y="482"/>
                    <a:pt x="6" y="482"/>
                    <a:pt x="19" y="482"/>
                  </a:cubicBezTo>
                  <a:lnTo>
                    <a:pt x="346" y="482"/>
                  </a:lnTo>
                  <a:cubicBezTo>
                    <a:pt x="363" y="482"/>
                    <a:pt x="363" y="482"/>
                    <a:pt x="368" y="470"/>
                  </a:cubicBezTo>
                  <a:lnTo>
                    <a:pt x="424" y="317"/>
                  </a:lnTo>
                  <a:cubicBezTo>
                    <a:pt x="426" y="310"/>
                    <a:pt x="426" y="309"/>
                    <a:pt x="426" y="307"/>
                  </a:cubicBezTo>
                  <a:cubicBezTo>
                    <a:pt x="426" y="304"/>
                    <a:pt x="424" y="299"/>
                    <a:pt x="418" y="299"/>
                  </a:cubicBezTo>
                  <a:cubicBezTo>
                    <a:pt x="411" y="299"/>
                    <a:pt x="411" y="304"/>
                    <a:pt x="406" y="315"/>
                  </a:cubicBezTo>
                  <a:cubicBezTo>
                    <a:pt x="382" y="379"/>
                    <a:pt x="350" y="459"/>
                    <a:pt x="229" y="459"/>
                  </a:cubicBezTo>
                  <a:lnTo>
                    <a:pt x="162" y="459"/>
                  </a:lnTo>
                  <a:cubicBezTo>
                    <a:pt x="152" y="459"/>
                    <a:pt x="150" y="459"/>
                    <a:pt x="147" y="459"/>
                  </a:cubicBezTo>
                  <a:cubicBezTo>
                    <a:pt x="139" y="459"/>
                    <a:pt x="138" y="458"/>
                    <a:pt x="138" y="453"/>
                  </a:cubicBezTo>
                  <a:cubicBezTo>
                    <a:pt x="138" y="450"/>
                    <a:pt x="138" y="448"/>
                    <a:pt x="141" y="43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8" name="Freeform 127">
              <a:extLst>
                <a:ext uri="{FF2B5EF4-FFF2-40B4-BE49-F238E27FC236}">
                  <a16:creationId xmlns:a16="http://schemas.microsoft.com/office/drawing/2014/main" id="{B120272A-8AD9-554E-BB48-A0C72D967561}"/>
                </a:ext>
              </a:extLst>
            </p:cNvPr>
            <p:cNvSpPr/>
            <p:nvPr/>
          </p:nvSpPr>
          <p:spPr>
            <a:xfrm>
              <a:off x="1836360" y="6185519"/>
              <a:ext cx="59040" cy="253080"/>
            </a:xfrm>
            <a:custGeom>
              <a:avLst/>
              <a:gdLst/>
              <a:ahLst/>
              <a:cxnLst>
                <a:cxn ang="3cd4">
                  <a:pos x="hc" y="t"/>
                </a:cxn>
                <a:cxn ang="cd2">
                  <a:pos x="l" y="vc"/>
                </a:cxn>
                <a:cxn ang="cd4">
                  <a:pos x="hc" y="b"/>
                </a:cxn>
                <a:cxn ang="0">
                  <a:pos x="r" y="vc"/>
                </a:cxn>
              </a:cxnLst>
              <a:rect l="l" t="t" r="r" b="b"/>
              <a:pathLst>
                <a:path w="165" h="704">
                  <a:moveTo>
                    <a:pt x="165" y="698"/>
                  </a:moveTo>
                  <a:cubicBezTo>
                    <a:pt x="165" y="696"/>
                    <a:pt x="165" y="694"/>
                    <a:pt x="152" y="682"/>
                  </a:cubicBezTo>
                  <a:cubicBezTo>
                    <a:pt x="64" y="594"/>
                    <a:pt x="42" y="461"/>
                    <a:pt x="42" y="352"/>
                  </a:cubicBezTo>
                  <a:cubicBezTo>
                    <a:pt x="42" y="230"/>
                    <a:pt x="69" y="107"/>
                    <a:pt x="155" y="19"/>
                  </a:cubicBezTo>
                  <a:cubicBezTo>
                    <a:pt x="165" y="11"/>
                    <a:pt x="165" y="10"/>
                    <a:pt x="165" y="6"/>
                  </a:cubicBezTo>
                  <a:cubicBezTo>
                    <a:pt x="165" y="2"/>
                    <a:pt x="162" y="0"/>
                    <a:pt x="158" y="0"/>
                  </a:cubicBezTo>
                  <a:cubicBezTo>
                    <a:pt x="150" y="0"/>
                    <a:pt x="86" y="48"/>
                    <a:pt x="45" y="138"/>
                  </a:cubicBezTo>
                  <a:cubicBezTo>
                    <a:pt x="8" y="214"/>
                    <a:pt x="0" y="293"/>
                    <a:pt x="0" y="352"/>
                  </a:cubicBezTo>
                  <a:cubicBezTo>
                    <a:pt x="0" y="408"/>
                    <a:pt x="8" y="493"/>
                    <a:pt x="46" y="573"/>
                  </a:cubicBezTo>
                  <a:cubicBezTo>
                    <a:pt x="90" y="659"/>
                    <a:pt x="150" y="704"/>
                    <a:pt x="158" y="704"/>
                  </a:cubicBezTo>
                  <a:cubicBezTo>
                    <a:pt x="162" y="704"/>
                    <a:pt x="165" y="702"/>
                    <a:pt x="165" y="69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9" name="Freeform 128">
              <a:extLst>
                <a:ext uri="{FF2B5EF4-FFF2-40B4-BE49-F238E27FC236}">
                  <a16:creationId xmlns:a16="http://schemas.microsoft.com/office/drawing/2014/main" id="{0CF0C793-7345-8144-A58F-B1A6B0F12AD8}"/>
                </a:ext>
              </a:extLst>
            </p:cNvPr>
            <p:cNvSpPr/>
            <p:nvPr/>
          </p:nvSpPr>
          <p:spPr>
            <a:xfrm>
              <a:off x="1920600" y="6202079"/>
              <a:ext cx="181080" cy="173160"/>
            </a:xfrm>
            <a:custGeom>
              <a:avLst/>
              <a:gdLst/>
              <a:ahLst/>
              <a:cxnLst>
                <a:cxn ang="3cd4">
                  <a:pos x="hc" y="t"/>
                </a:cxn>
                <a:cxn ang="cd2">
                  <a:pos x="l" y="vc"/>
                </a:cxn>
                <a:cxn ang="cd4">
                  <a:pos x="hc" y="b"/>
                </a:cxn>
                <a:cxn ang="0">
                  <a:pos x="r" y="vc"/>
                </a:cxn>
              </a:cxnLst>
              <a:rect l="l" t="t" r="r" b="b"/>
              <a:pathLst>
                <a:path w="504" h="482">
                  <a:moveTo>
                    <a:pt x="83" y="427"/>
                  </a:moveTo>
                  <a:cubicBezTo>
                    <a:pt x="77" y="454"/>
                    <a:pt x="75" y="459"/>
                    <a:pt x="19" y="459"/>
                  </a:cubicBezTo>
                  <a:cubicBezTo>
                    <a:pt x="6" y="459"/>
                    <a:pt x="0" y="459"/>
                    <a:pt x="0" y="474"/>
                  </a:cubicBezTo>
                  <a:cubicBezTo>
                    <a:pt x="0" y="482"/>
                    <a:pt x="6" y="482"/>
                    <a:pt x="19" y="482"/>
                  </a:cubicBezTo>
                  <a:lnTo>
                    <a:pt x="270" y="482"/>
                  </a:lnTo>
                  <a:cubicBezTo>
                    <a:pt x="382" y="482"/>
                    <a:pt x="466" y="398"/>
                    <a:pt x="466" y="330"/>
                  </a:cubicBezTo>
                  <a:cubicBezTo>
                    <a:pt x="466" y="278"/>
                    <a:pt x="424" y="238"/>
                    <a:pt x="357" y="230"/>
                  </a:cubicBezTo>
                  <a:cubicBezTo>
                    <a:pt x="429" y="216"/>
                    <a:pt x="504" y="165"/>
                    <a:pt x="504" y="98"/>
                  </a:cubicBezTo>
                  <a:cubicBezTo>
                    <a:pt x="504" y="45"/>
                    <a:pt x="458" y="0"/>
                    <a:pt x="373" y="0"/>
                  </a:cubicBezTo>
                  <a:lnTo>
                    <a:pt x="136" y="0"/>
                  </a:lnTo>
                  <a:cubicBezTo>
                    <a:pt x="122" y="0"/>
                    <a:pt x="115" y="0"/>
                    <a:pt x="115" y="14"/>
                  </a:cubicBezTo>
                  <a:cubicBezTo>
                    <a:pt x="115" y="22"/>
                    <a:pt x="122" y="22"/>
                    <a:pt x="134" y="22"/>
                  </a:cubicBezTo>
                  <a:cubicBezTo>
                    <a:pt x="136" y="22"/>
                    <a:pt x="149" y="22"/>
                    <a:pt x="162" y="24"/>
                  </a:cubicBezTo>
                  <a:cubicBezTo>
                    <a:pt x="174" y="24"/>
                    <a:pt x="181" y="26"/>
                    <a:pt x="181" y="35"/>
                  </a:cubicBezTo>
                  <a:cubicBezTo>
                    <a:pt x="181" y="37"/>
                    <a:pt x="179" y="40"/>
                    <a:pt x="178" y="48"/>
                  </a:cubicBezTo>
                  <a:close/>
                  <a:moveTo>
                    <a:pt x="190" y="224"/>
                  </a:moveTo>
                  <a:lnTo>
                    <a:pt x="234" y="48"/>
                  </a:lnTo>
                  <a:cubicBezTo>
                    <a:pt x="240" y="24"/>
                    <a:pt x="242" y="22"/>
                    <a:pt x="272" y="22"/>
                  </a:cubicBezTo>
                  <a:lnTo>
                    <a:pt x="363" y="22"/>
                  </a:lnTo>
                  <a:cubicBezTo>
                    <a:pt x="424" y="22"/>
                    <a:pt x="440" y="64"/>
                    <a:pt x="440" y="94"/>
                  </a:cubicBezTo>
                  <a:cubicBezTo>
                    <a:pt x="440" y="157"/>
                    <a:pt x="379" y="224"/>
                    <a:pt x="293" y="224"/>
                  </a:cubicBezTo>
                  <a:close/>
                  <a:moveTo>
                    <a:pt x="158" y="459"/>
                  </a:moveTo>
                  <a:cubicBezTo>
                    <a:pt x="149" y="459"/>
                    <a:pt x="147" y="459"/>
                    <a:pt x="142" y="459"/>
                  </a:cubicBezTo>
                  <a:cubicBezTo>
                    <a:pt x="136" y="459"/>
                    <a:pt x="133" y="458"/>
                    <a:pt x="133" y="453"/>
                  </a:cubicBezTo>
                  <a:cubicBezTo>
                    <a:pt x="133" y="450"/>
                    <a:pt x="133" y="448"/>
                    <a:pt x="138" y="435"/>
                  </a:cubicBezTo>
                  <a:lnTo>
                    <a:pt x="186" y="238"/>
                  </a:lnTo>
                  <a:lnTo>
                    <a:pt x="318" y="238"/>
                  </a:lnTo>
                  <a:cubicBezTo>
                    <a:pt x="386" y="238"/>
                    <a:pt x="400" y="291"/>
                    <a:pt x="400" y="322"/>
                  </a:cubicBezTo>
                  <a:cubicBezTo>
                    <a:pt x="400" y="392"/>
                    <a:pt x="338" y="459"/>
                    <a:pt x="254" y="4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0" name="Freeform 129">
              <a:extLst>
                <a:ext uri="{FF2B5EF4-FFF2-40B4-BE49-F238E27FC236}">
                  <a16:creationId xmlns:a16="http://schemas.microsoft.com/office/drawing/2014/main" id="{56501207-E2E3-2044-8290-B082869F9DDA}"/>
                </a:ext>
              </a:extLst>
            </p:cNvPr>
            <p:cNvSpPr/>
            <p:nvPr/>
          </p:nvSpPr>
          <p:spPr>
            <a:xfrm>
              <a:off x="2135160" y="6266160"/>
              <a:ext cx="27720" cy="158040"/>
            </a:xfrm>
            <a:custGeom>
              <a:avLst/>
              <a:gdLst/>
              <a:ahLst/>
              <a:cxnLst>
                <a:cxn ang="3cd4">
                  <a:pos x="hc" y="t"/>
                </a:cxn>
                <a:cxn ang="cd2">
                  <a:pos x="l" y="vc"/>
                </a:cxn>
                <a:cxn ang="cd4">
                  <a:pos x="hc" y="b"/>
                </a:cxn>
                <a:cxn ang="0">
                  <a:pos x="r" y="vc"/>
                </a:cxn>
              </a:cxnLst>
              <a:rect l="l" t="t" r="r" b="b"/>
              <a:pathLst>
                <a:path w="78" h="440">
                  <a:moveTo>
                    <a:pt x="77" y="37"/>
                  </a:moveTo>
                  <a:cubicBezTo>
                    <a:pt x="77" y="18"/>
                    <a:pt x="59" y="0"/>
                    <a:pt x="38" y="0"/>
                  </a:cubicBezTo>
                  <a:cubicBezTo>
                    <a:pt x="18" y="0"/>
                    <a:pt x="0" y="18"/>
                    <a:pt x="0" y="37"/>
                  </a:cubicBezTo>
                  <a:cubicBezTo>
                    <a:pt x="0" y="58"/>
                    <a:pt x="18" y="75"/>
                    <a:pt x="38" y="75"/>
                  </a:cubicBezTo>
                  <a:cubicBezTo>
                    <a:pt x="59" y="75"/>
                    <a:pt x="77" y="58"/>
                    <a:pt x="77" y="37"/>
                  </a:cubicBezTo>
                  <a:close/>
                  <a:moveTo>
                    <a:pt x="62" y="296"/>
                  </a:moveTo>
                  <a:cubicBezTo>
                    <a:pt x="62" y="317"/>
                    <a:pt x="62" y="371"/>
                    <a:pt x="16" y="424"/>
                  </a:cubicBezTo>
                  <a:cubicBezTo>
                    <a:pt x="11" y="429"/>
                    <a:pt x="11" y="430"/>
                    <a:pt x="11" y="432"/>
                  </a:cubicBezTo>
                  <a:cubicBezTo>
                    <a:pt x="11" y="437"/>
                    <a:pt x="14" y="440"/>
                    <a:pt x="19" y="440"/>
                  </a:cubicBezTo>
                  <a:cubicBezTo>
                    <a:pt x="27" y="440"/>
                    <a:pt x="78" y="384"/>
                    <a:pt x="78" y="302"/>
                  </a:cubicBezTo>
                  <a:cubicBezTo>
                    <a:pt x="78" y="282"/>
                    <a:pt x="77" y="229"/>
                    <a:pt x="38" y="229"/>
                  </a:cubicBezTo>
                  <a:cubicBezTo>
                    <a:pt x="13" y="229"/>
                    <a:pt x="0" y="248"/>
                    <a:pt x="0" y="267"/>
                  </a:cubicBezTo>
                  <a:cubicBezTo>
                    <a:pt x="0" y="285"/>
                    <a:pt x="13" y="304"/>
                    <a:pt x="38" y="304"/>
                  </a:cubicBezTo>
                  <a:cubicBezTo>
                    <a:pt x="42" y="304"/>
                    <a:pt x="43" y="304"/>
                    <a:pt x="43" y="304"/>
                  </a:cubicBezTo>
                  <a:cubicBezTo>
                    <a:pt x="48" y="302"/>
                    <a:pt x="56" y="301"/>
                    <a:pt x="62" y="2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1" name="Freeform 130">
              <a:extLst>
                <a:ext uri="{FF2B5EF4-FFF2-40B4-BE49-F238E27FC236}">
                  <a16:creationId xmlns:a16="http://schemas.microsoft.com/office/drawing/2014/main" id="{6F82594B-26BE-4D4A-AF2B-F2E5B16B89FA}"/>
                </a:ext>
              </a:extLst>
            </p:cNvPr>
            <p:cNvSpPr/>
            <p:nvPr/>
          </p:nvSpPr>
          <p:spPr>
            <a:xfrm>
              <a:off x="2233080" y="6263280"/>
              <a:ext cx="167760" cy="114840"/>
            </a:xfrm>
            <a:custGeom>
              <a:avLst/>
              <a:gdLst/>
              <a:ahLst/>
              <a:cxnLst>
                <a:cxn ang="3cd4">
                  <a:pos x="hc" y="t"/>
                </a:cxn>
                <a:cxn ang="cd2">
                  <a:pos x="l" y="vc"/>
                </a:cxn>
                <a:cxn ang="cd4">
                  <a:pos x="hc" y="b"/>
                </a:cxn>
                <a:cxn ang="0">
                  <a:pos x="r" y="vc"/>
                </a:cxn>
              </a:cxnLst>
              <a:rect l="l" t="t" r="r" b="b"/>
              <a:pathLst>
                <a:path w="467" h="320">
                  <a:moveTo>
                    <a:pt x="306" y="72"/>
                  </a:moveTo>
                  <a:cubicBezTo>
                    <a:pt x="309" y="58"/>
                    <a:pt x="315" y="30"/>
                    <a:pt x="315" y="27"/>
                  </a:cubicBezTo>
                  <a:cubicBezTo>
                    <a:pt x="315" y="14"/>
                    <a:pt x="306" y="8"/>
                    <a:pt x="296" y="8"/>
                  </a:cubicBezTo>
                  <a:cubicBezTo>
                    <a:pt x="286" y="8"/>
                    <a:pt x="275" y="13"/>
                    <a:pt x="269" y="27"/>
                  </a:cubicBezTo>
                  <a:cubicBezTo>
                    <a:pt x="267" y="32"/>
                    <a:pt x="234" y="168"/>
                    <a:pt x="229" y="186"/>
                  </a:cubicBezTo>
                  <a:cubicBezTo>
                    <a:pt x="224" y="206"/>
                    <a:pt x="222" y="219"/>
                    <a:pt x="222" y="232"/>
                  </a:cubicBezTo>
                  <a:cubicBezTo>
                    <a:pt x="222" y="240"/>
                    <a:pt x="222" y="242"/>
                    <a:pt x="224" y="245"/>
                  </a:cubicBezTo>
                  <a:cubicBezTo>
                    <a:pt x="208" y="283"/>
                    <a:pt x="186" y="304"/>
                    <a:pt x="158" y="304"/>
                  </a:cubicBezTo>
                  <a:cubicBezTo>
                    <a:pt x="102" y="304"/>
                    <a:pt x="102" y="253"/>
                    <a:pt x="102" y="240"/>
                  </a:cubicBezTo>
                  <a:cubicBezTo>
                    <a:pt x="102" y="218"/>
                    <a:pt x="106" y="190"/>
                    <a:pt x="139" y="102"/>
                  </a:cubicBezTo>
                  <a:cubicBezTo>
                    <a:pt x="147" y="82"/>
                    <a:pt x="150" y="72"/>
                    <a:pt x="150" y="58"/>
                  </a:cubicBezTo>
                  <a:cubicBezTo>
                    <a:pt x="150" y="26"/>
                    <a:pt x="128" y="0"/>
                    <a:pt x="93" y="0"/>
                  </a:cubicBezTo>
                  <a:cubicBezTo>
                    <a:pt x="26" y="0"/>
                    <a:pt x="0" y="102"/>
                    <a:pt x="0" y="109"/>
                  </a:cubicBezTo>
                  <a:cubicBezTo>
                    <a:pt x="0" y="115"/>
                    <a:pt x="6" y="115"/>
                    <a:pt x="8" y="115"/>
                  </a:cubicBezTo>
                  <a:cubicBezTo>
                    <a:pt x="16" y="115"/>
                    <a:pt x="16" y="115"/>
                    <a:pt x="19" y="102"/>
                  </a:cubicBezTo>
                  <a:cubicBezTo>
                    <a:pt x="38" y="37"/>
                    <a:pt x="66" y="16"/>
                    <a:pt x="91" y="16"/>
                  </a:cubicBezTo>
                  <a:cubicBezTo>
                    <a:pt x="98" y="16"/>
                    <a:pt x="109" y="16"/>
                    <a:pt x="109" y="38"/>
                  </a:cubicBezTo>
                  <a:cubicBezTo>
                    <a:pt x="109" y="56"/>
                    <a:pt x="101" y="77"/>
                    <a:pt x="96" y="88"/>
                  </a:cubicBezTo>
                  <a:cubicBezTo>
                    <a:pt x="66" y="171"/>
                    <a:pt x="56" y="205"/>
                    <a:pt x="56" y="230"/>
                  </a:cubicBezTo>
                  <a:cubicBezTo>
                    <a:pt x="56" y="296"/>
                    <a:pt x="104" y="320"/>
                    <a:pt x="157" y="320"/>
                  </a:cubicBezTo>
                  <a:cubicBezTo>
                    <a:pt x="168" y="320"/>
                    <a:pt x="202" y="320"/>
                    <a:pt x="230" y="270"/>
                  </a:cubicBezTo>
                  <a:cubicBezTo>
                    <a:pt x="248" y="315"/>
                    <a:pt x="298" y="320"/>
                    <a:pt x="318" y="320"/>
                  </a:cubicBezTo>
                  <a:cubicBezTo>
                    <a:pt x="371" y="320"/>
                    <a:pt x="402" y="275"/>
                    <a:pt x="421" y="234"/>
                  </a:cubicBezTo>
                  <a:cubicBezTo>
                    <a:pt x="445" y="178"/>
                    <a:pt x="467" y="83"/>
                    <a:pt x="467" y="50"/>
                  </a:cubicBezTo>
                  <a:cubicBezTo>
                    <a:pt x="467" y="11"/>
                    <a:pt x="448" y="0"/>
                    <a:pt x="435" y="0"/>
                  </a:cubicBezTo>
                  <a:cubicBezTo>
                    <a:pt x="418" y="0"/>
                    <a:pt x="400" y="18"/>
                    <a:pt x="400" y="34"/>
                  </a:cubicBezTo>
                  <a:cubicBezTo>
                    <a:pt x="400" y="43"/>
                    <a:pt x="405" y="48"/>
                    <a:pt x="411" y="53"/>
                  </a:cubicBezTo>
                  <a:cubicBezTo>
                    <a:pt x="419" y="61"/>
                    <a:pt x="437" y="78"/>
                    <a:pt x="437" y="114"/>
                  </a:cubicBezTo>
                  <a:cubicBezTo>
                    <a:pt x="437" y="138"/>
                    <a:pt x="416" y="206"/>
                    <a:pt x="398" y="242"/>
                  </a:cubicBezTo>
                  <a:cubicBezTo>
                    <a:pt x="379" y="280"/>
                    <a:pt x="355" y="304"/>
                    <a:pt x="320" y="304"/>
                  </a:cubicBezTo>
                  <a:cubicBezTo>
                    <a:pt x="286" y="304"/>
                    <a:pt x="269" y="283"/>
                    <a:pt x="269" y="243"/>
                  </a:cubicBezTo>
                  <a:cubicBezTo>
                    <a:pt x="269" y="224"/>
                    <a:pt x="274" y="202"/>
                    <a:pt x="275" y="1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2" name="Freeform 131">
              <a:extLst>
                <a:ext uri="{FF2B5EF4-FFF2-40B4-BE49-F238E27FC236}">
                  <a16:creationId xmlns:a16="http://schemas.microsoft.com/office/drawing/2014/main" id="{13872F55-4D7A-8941-831A-C7BB09EA4997}"/>
                </a:ext>
              </a:extLst>
            </p:cNvPr>
            <p:cNvSpPr/>
            <p:nvPr/>
          </p:nvSpPr>
          <p:spPr>
            <a:xfrm>
              <a:off x="2434680" y="6348240"/>
              <a:ext cx="29520" cy="75600"/>
            </a:xfrm>
            <a:custGeom>
              <a:avLst/>
              <a:gdLst/>
              <a:ahLst/>
              <a:cxnLst>
                <a:cxn ang="3cd4">
                  <a:pos x="hc" y="t"/>
                </a:cxn>
                <a:cxn ang="cd2">
                  <a:pos x="l" y="vc"/>
                </a:cxn>
                <a:cxn ang="cd4">
                  <a:pos x="hc" y="b"/>
                </a:cxn>
                <a:cxn ang="0">
                  <a:pos x="r" y="vc"/>
                </a:cxn>
              </a:cxnLst>
              <a:rect l="l" t="t" r="r" b="b"/>
              <a:pathLst>
                <a:path w="83" h="211">
                  <a:moveTo>
                    <a:pt x="83" y="74"/>
                  </a:moveTo>
                  <a:cubicBezTo>
                    <a:pt x="83" y="27"/>
                    <a:pt x="66" y="0"/>
                    <a:pt x="38" y="0"/>
                  </a:cubicBezTo>
                  <a:cubicBezTo>
                    <a:pt x="14" y="0"/>
                    <a:pt x="0" y="18"/>
                    <a:pt x="0" y="37"/>
                  </a:cubicBezTo>
                  <a:cubicBezTo>
                    <a:pt x="0" y="56"/>
                    <a:pt x="14" y="75"/>
                    <a:pt x="38" y="75"/>
                  </a:cubicBezTo>
                  <a:cubicBezTo>
                    <a:pt x="46" y="75"/>
                    <a:pt x="56" y="72"/>
                    <a:pt x="62" y="66"/>
                  </a:cubicBezTo>
                  <a:cubicBezTo>
                    <a:pt x="66" y="64"/>
                    <a:pt x="66" y="64"/>
                    <a:pt x="67" y="64"/>
                  </a:cubicBezTo>
                  <a:cubicBezTo>
                    <a:pt x="67" y="64"/>
                    <a:pt x="69" y="64"/>
                    <a:pt x="69" y="74"/>
                  </a:cubicBezTo>
                  <a:cubicBezTo>
                    <a:pt x="69" y="126"/>
                    <a:pt x="43" y="170"/>
                    <a:pt x="19" y="192"/>
                  </a:cubicBezTo>
                  <a:cubicBezTo>
                    <a:pt x="11" y="200"/>
                    <a:pt x="11" y="202"/>
                    <a:pt x="11" y="203"/>
                  </a:cubicBezTo>
                  <a:cubicBezTo>
                    <a:pt x="11" y="210"/>
                    <a:pt x="14" y="211"/>
                    <a:pt x="19" y="211"/>
                  </a:cubicBezTo>
                  <a:cubicBezTo>
                    <a:pt x="27" y="211"/>
                    <a:pt x="83" y="157"/>
                    <a:pt x="83" y="7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3" name="Freeform 132">
              <a:extLst>
                <a:ext uri="{FF2B5EF4-FFF2-40B4-BE49-F238E27FC236}">
                  <a16:creationId xmlns:a16="http://schemas.microsoft.com/office/drawing/2014/main" id="{5EC5326C-DCD0-E445-A581-A8A1F3A572AA}"/>
                </a:ext>
              </a:extLst>
            </p:cNvPr>
            <p:cNvSpPr/>
            <p:nvPr/>
          </p:nvSpPr>
          <p:spPr>
            <a:xfrm>
              <a:off x="2532600" y="6263280"/>
              <a:ext cx="167760" cy="114840"/>
            </a:xfrm>
            <a:custGeom>
              <a:avLst/>
              <a:gdLst/>
              <a:ahLst/>
              <a:cxnLst>
                <a:cxn ang="3cd4">
                  <a:pos x="hc" y="t"/>
                </a:cxn>
                <a:cxn ang="cd2">
                  <a:pos x="l" y="vc"/>
                </a:cxn>
                <a:cxn ang="cd4">
                  <a:pos x="hc" y="b"/>
                </a:cxn>
                <a:cxn ang="0">
                  <a:pos x="r" y="vc"/>
                </a:cxn>
              </a:cxnLst>
              <a:rect l="l" t="t" r="r" b="b"/>
              <a:pathLst>
                <a:path w="467" h="320">
                  <a:moveTo>
                    <a:pt x="306" y="72"/>
                  </a:moveTo>
                  <a:cubicBezTo>
                    <a:pt x="309" y="58"/>
                    <a:pt x="315" y="30"/>
                    <a:pt x="315" y="27"/>
                  </a:cubicBezTo>
                  <a:cubicBezTo>
                    <a:pt x="315" y="14"/>
                    <a:pt x="306" y="8"/>
                    <a:pt x="296" y="8"/>
                  </a:cubicBezTo>
                  <a:cubicBezTo>
                    <a:pt x="286" y="8"/>
                    <a:pt x="274" y="13"/>
                    <a:pt x="269" y="27"/>
                  </a:cubicBezTo>
                  <a:cubicBezTo>
                    <a:pt x="267" y="32"/>
                    <a:pt x="234" y="168"/>
                    <a:pt x="229" y="186"/>
                  </a:cubicBezTo>
                  <a:cubicBezTo>
                    <a:pt x="224" y="206"/>
                    <a:pt x="222" y="219"/>
                    <a:pt x="222" y="232"/>
                  </a:cubicBezTo>
                  <a:cubicBezTo>
                    <a:pt x="222" y="240"/>
                    <a:pt x="222" y="242"/>
                    <a:pt x="224" y="245"/>
                  </a:cubicBezTo>
                  <a:cubicBezTo>
                    <a:pt x="208" y="283"/>
                    <a:pt x="186" y="304"/>
                    <a:pt x="158" y="304"/>
                  </a:cubicBezTo>
                  <a:cubicBezTo>
                    <a:pt x="102" y="304"/>
                    <a:pt x="102" y="253"/>
                    <a:pt x="102" y="240"/>
                  </a:cubicBezTo>
                  <a:cubicBezTo>
                    <a:pt x="102" y="218"/>
                    <a:pt x="106" y="190"/>
                    <a:pt x="139" y="102"/>
                  </a:cubicBezTo>
                  <a:cubicBezTo>
                    <a:pt x="147" y="82"/>
                    <a:pt x="150" y="72"/>
                    <a:pt x="150" y="58"/>
                  </a:cubicBezTo>
                  <a:cubicBezTo>
                    <a:pt x="150" y="26"/>
                    <a:pt x="128" y="0"/>
                    <a:pt x="93" y="0"/>
                  </a:cubicBezTo>
                  <a:cubicBezTo>
                    <a:pt x="26" y="0"/>
                    <a:pt x="0" y="102"/>
                    <a:pt x="0" y="109"/>
                  </a:cubicBezTo>
                  <a:cubicBezTo>
                    <a:pt x="0" y="115"/>
                    <a:pt x="6" y="115"/>
                    <a:pt x="8" y="115"/>
                  </a:cubicBezTo>
                  <a:cubicBezTo>
                    <a:pt x="16" y="115"/>
                    <a:pt x="16" y="115"/>
                    <a:pt x="19" y="102"/>
                  </a:cubicBezTo>
                  <a:cubicBezTo>
                    <a:pt x="38" y="37"/>
                    <a:pt x="66" y="16"/>
                    <a:pt x="91" y="16"/>
                  </a:cubicBezTo>
                  <a:cubicBezTo>
                    <a:pt x="98" y="16"/>
                    <a:pt x="109" y="16"/>
                    <a:pt x="109" y="38"/>
                  </a:cubicBezTo>
                  <a:cubicBezTo>
                    <a:pt x="109" y="56"/>
                    <a:pt x="101" y="77"/>
                    <a:pt x="96" y="88"/>
                  </a:cubicBezTo>
                  <a:cubicBezTo>
                    <a:pt x="66" y="171"/>
                    <a:pt x="56" y="205"/>
                    <a:pt x="56" y="230"/>
                  </a:cubicBezTo>
                  <a:cubicBezTo>
                    <a:pt x="56" y="296"/>
                    <a:pt x="104" y="320"/>
                    <a:pt x="157" y="320"/>
                  </a:cubicBezTo>
                  <a:cubicBezTo>
                    <a:pt x="168" y="320"/>
                    <a:pt x="202" y="320"/>
                    <a:pt x="230" y="270"/>
                  </a:cubicBezTo>
                  <a:cubicBezTo>
                    <a:pt x="248" y="315"/>
                    <a:pt x="298" y="320"/>
                    <a:pt x="318" y="320"/>
                  </a:cubicBezTo>
                  <a:cubicBezTo>
                    <a:pt x="371" y="320"/>
                    <a:pt x="402" y="275"/>
                    <a:pt x="421" y="234"/>
                  </a:cubicBezTo>
                  <a:cubicBezTo>
                    <a:pt x="445" y="178"/>
                    <a:pt x="467" y="83"/>
                    <a:pt x="467" y="50"/>
                  </a:cubicBezTo>
                  <a:cubicBezTo>
                    <a:pt x="467" y="11"/>
                    <a:pt x="448" y="0"/>
                    <a:pt x="435" y="0"/>
                  </a:cubicBezTo>
                  <a:cubicBezTo>
                    <a:pt x="418" y="0"/>
                    <a:pt x="400" y="18"/>
                    <a:pt x="400" y="34"/>
                  </a:cubicBezTo>
                  <a:cubicBezTo>
                    <a:pt x="400" y="43"/>
                    <a:pt x="405" y="48"/>
                    <a:pt x="411" y="53"/>
                  </a:cubicBezTo>
                  <a:cubicBezTo>
                    <a:pt x="419" y="61"/>
                    <a:pt x="437" y="78"/>
                    <a:pt x="437" y="114"/>
                  </a:cubicBezTo>
                  <a:cubicBezTo>
                    <a:pt x="437" y="138"/>
                    <a:pt x="416" y="206"/>
                    <a:pt x="398" y="242"/>
                  </a:cubicBezTo>
                  <a:cubicBezTo>
                    <a:pt x="379" y="280"/>
                    <a:pt x="355" y="304"/>
                    <a:pt x="320" y="304"/>
                  </a:cubicBezTo>
                  <a:cubicBezTo>
                    <a:pt x="286" y="304"/>
                    <a:pt x="267" y="283"/>
                    <a:pt x="267" y="243"/>
                  </a:cubicBezTo>
                  <a:cubicBezTo>
                    <a:pt x="267" y="224"/>
                    <a:pt x="274" y="202"/>
                    <a:pt x="275" y="1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4" name="Freeform 133">
              <a:extLst>
                <a:ext uri="{FF2B5EF4-FFF2-40B4-BE49-F238E27FC236}">
                  <a16:creationId xmlns:a16="http://schemas.microsoft.com/office/drawing/2014/main" id="{AA723943-5423-D244-8B8E-DA775457A39F}"/>
                </a:ext>
              </a:extLst>
            </p:cNvPr>
            <p:cNvSpPr/>
            <p:nvPr/>
          </p:nvSpPr>
          <p:spPr>
            <a:xfrm>
              <a:off x="2731320" y="6221519"/>
              <a:ext cx="119880" cy="9000"/>
            </a:xfrm>
            <a:custGeom>
              <a:avLst/>
              <a:gdLst/>
              <a:ahLst/>
              <a:cxnLst>
                <a:cxn ang="3cd4">
                  <a:pos x="hc" y="t"/>
                </a:cxn>
                <a:cxn ang="cd2">
                  <a:pos x="l" y="vc"/>
                </a:cxn>
                <a:cxn ang="cd4">
                  <a:pos x="hc" y="b"/>
                </a:cxn>
                <a:cxn ang="0">
                  <a:pos x="r" y="vc"/>
                </a:cxn>
              </a:cxnLst>
              <a:rect l="l" t="t" r="r" b="b"/>
              <a:pathLst>
                <a:path w="334" h="26">
                  <a:moveTo>
                    <a:pt x="315" y="26"/>
                  </a:moveTo>
                  <a:cubicBezTo>
                    <a:pt x="322" y="26"/>
                    <a:pt x="334" y="26"/>
                    <a:pt x="334" y="13"/>
                  </a:cubicBezTo>
                  <a:cubicBezTo>
                    <a:pt x="334" y="0"/>
                    <a:pt x="323" y="0"/>
                    <a:pt x="315" y="0"/>
                  </a:cubicBezTo>
                  <a:lnTo>
                    <a:pt x="19" y="0"/>
                  </a:lnTo>
                  <a:cubicBezTo>
                    <a:pt x="11" y="0"/>
                    <a:pt x="0" y="0"/>
                    <a:pt x="0" y="13"/>
                  </a:cubicBezTo>
                  <a:cubicBezTo>
                    <a:pt x="0" y="26"/>
                    <a:pt x="11" y="26"/>
                    <a:pt x="19" y="2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5" name="Freeform 134">
              <a:extLst>
                <a:ext uri="{FF2B5EF4-FFF2-40B4-BE49-F238E27FC236}">
                  <a16:creationId xmlns:a16="http://schemas.microsoft.com/office/drawing/2014/main" id="{310C0003-A8B8-374F-AF72-29DD413B8151}"/>
                </a:ext>
              </a:extLst>
            </p:cNvPr>
            <p:cNvSpPr/>
            <p:nvPr/>
          </p:nvSpPr>
          <p:spPr>
            <a:xfrm>
              <a:off x="2898000" y="6185519"/>
              <a:ext cx="59040" cy="253080"/>
            </a:xfrm>
            <a:custGeom>
              <a:avLst/>
              <a:gdLst/>
              <a:ahLst/>
              <a:cxnLst>
                <a:cxn ang="3cd4">
                  <a:pos x="hc" y="t"/>
                </a:cxn>
                <a:cxn ang="cd2">
                  <a:pos x="l" y="vc"/>
                </a:cxn>
                <a:cxn ang="cd4">
                  <a:pos x="hc" y="b"/>
                </a:cxn>
                <a:cxn ang="0">
                  <a:pos x="r" y="vc"/>
                </a:cxn>
              </a:cxnLst>
              <a:rect l="l" t="t" r="r" b="b"/>
              <a:pathLst>
                <a:path w="165" h="704">
                  <a:moveTo>
                    <a:pt x="165" y="352"/>
                  </a:moveTo>
                  <a:cubicBezTo>
                    <a:pt x="165" y="298"/>
                    <a:pt x="157" y="213"/>
                    <a:pt x="118" y="133"/>
                  </a:cubicBezTo>
                  <a:cubicBezTo>
                    <a:pt x="75" y="46"/>
                    <a:pt x="14" y="0"/>
                    <a:pt x="6" y="0"/>
                  </a:cubicBezTo>
                  <a:cubicBezTo>
                    <a:pt x="3" y="0"/>
                    <a:pt x="0" y="3"/>
                    <a:pt x="0" y="6"/>
                  </a:cubicBezTo>
                  <a:cubicBezTo>
                    <a:pt x="0" y="10"/>
                    <a:pt x="0" y="11"/>
                    <a:pt x="13" y="24"/>
                  </a:cubicBezTo>
                  <a:cubicBezTo>
                    <a:pt x="83" y="93"/>
                    <a:pt x="123" y="205"/>
                    <a:pt x="123" y="352"/>
                  </a:cubicBezTo>
                  <a:cubicBezTo>
                    <a:pt x="123" y="472"/>
                    <a:pt x="98" y="597"/>
                    <a:pt x="10" y="685"/>
                  </a:cubicBezTo>
                  <a:cubicBezTo>
                    <a:pt x="0" y="694"/>
                    <a:pt x="0" y="696"/>
                    <a:pt x="0" y="698"/>
                  </a:cubicBezTo>
                  <a:cubicBezTo>
                    <a:pt x="0" y="702"/>
                    <a:pt x="3" y="704"/>
                    <a:pt x="6" y="704"/>
                  </a:cubicBezTo>
                  <a:cubicBezTo>
                    <a:pt x="14" y="704"/>
                    <a:pt x="78" y="656"/>
                    <a:pt x="120" y="566"/>
                  </a:cubicBezTo>
                  <a:cubicBezTo>
                    <a:pt x="157" y="490"/>
                    <a:pt x="165" y="411"/>
                    <a:pt x="165" y="35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6" name="Freeform 135">
              <a:extLst>
                <a:ext uri="{FF2B5EF4-FFF2-40B4-BE49-F238E27FC236}">
                  <a16:creationId xmlns:a16="http://schemas.microsoft.com/office/drawing/2014/main" id="{75F15FD9-281E-4A42-8B83-571DD71D76F1}"/>
                </a:ext>
              </a:extLst>
            </p:cNvPr>
            <p:cNvSpPr/>
            <p:nvPr/>
          </p:nvSpPr>
          <p:spPr>
            <a:xfrm>
              <a:off x="3065400" y="6252840"/>
              <a:ext cx="168840" cy="108360"/>
            </a:xfrm>
            <a:custGeom>
              <a:avLst/>
              <a:gdLst/>
              <a:ahLst/>
              <a:cxnLst>
                <a:cxn ang="3cd4">
                  <a:pos x="hc" y="t"/>
                </a:cxn>
                <a:cxn ang="cd2">
                  <a:pos x="l" y="vc"/>
                </a:cxn>
                <a:cxn ang="cd4">
                  <a:pos x="hc" y="b"/>
                </a:cxn>
                <a:cxn ang="0">
                  <a:pos x="r" y="vc"/>
                </a:cxn>
              </a:cxnLst>
              <a:rect l="l" t="t" r="r" b="b"/>
              <a:pathLst>
                <a:path w="470" h="302">
                  <a:moveTo>
                    <a:pt x="470" y="22"/>
                  </a:moveTo>
                  <a:cubicBezTo>
                    <a:pt x="470" y="6"/>
                    <a:pt x="466" y="0"/>
                    <a:pt x="461" y="0"/>
                  </a:cubicBezTo>
                  <a:cubicBezTo>
                    <a:pt x="458" y="0"/>
                    <a:pt x="451" y="3"/>
                    <a:pt x="451" y="19"/>
                  </a:cubicBezTo>
                  <a:cubicBezTo>
                    <a:pt x="448" y="69"/>
                    <a:pt x="398" y="98"/>
                    <a:pt x="352" y="98"/>
                  </a:cubicBezTo>
                  <a:cubicBezTo>
                    <a:pt x="312" y="98"/>
                    <a:pt x="277" y="75"/>
                    <a:pt x="240" y="51"/>
                  </a:cubicBezTo>
                  <a:cubicBezTo>
                    <a:pt x="202" y="26"/>
                    <a:pt x="163" y="0"/>
                    <a:pt x="118" y="0"/>
                  </a:cubicBezTo>
                  <a:cubicBezTo>
                    <a:pt x="53" y="0"/>
                    <a:pt x="0" y="50"/>
                    <a:pt x="0" y="115"/>
                  </a:cubicBezTo>
                  <a:cubicBezTo>
                    <a:pt x="0" y="131"/>
                    <a:pt x="6" y="136"/>
                    <a:pt x="10" y="136"/>
                  </a:cubicBezTo>
                  <a:cubicBezTo>
                    <a:pt x="18" y="136"/>
                    <a:pt x="19" y="123"/>
                    <a:pt x="19" y="120"/>
                  </a:cubicBezTo>
                  <a:cubicBezTo>
                    <a:pt x="24" y="61"/>
                    <a:pt x="82" y="40"/>
                    <a:pt x="118" y="40"/>
                  </a:cubicBezTo>
                  <a:cubicBezTo>
                    <a:pt x="158" y="40"/>
                    <a:pt x="194" y="61"/>
                    <a:pt x="230" y="86"/>
                  </a:cubicBezTo>
                  <a:cubicBezTo>
                    <a:pt x="269" y="112"/>
                    <a:pt x="307" y="138"/>
                    <a:pt x="352" y="138"/>
                  </a:cubicBezTo>
                  <a:cubicBezTo>
                    <a:pt x="418" y="138"/>
                    <a:pt x="470" y="86"/>
                    <a:pt x="470" y="22"/>
                  </a:cubicBezTo>
                  <a:close/>
                  <a:moveTo>
                    <a:pt x="470" y="187"/>
                  </a:moveTo>
                  <a:cubicBezTo>
                    <a:pt x="470" y="166"/>
                    <a:pt x="462" y="165"/>
                    <a:pt x="461" y="165"/>
                  </a:cubicBezTo>
                  <a:cubicBezTo>
                    <a:pt x="458" y="165"/>
                    <a:pt x="451" y="170"/>
                    <a:pt x="451" y="184"/>
                  </a:cubicBezTo>
                  <a:cubicBezTo>
                    <a:pt x="448" y="234"/>
                    <a:pt x="398" y="262"/>
                    <a:pt x="352" y="262"/>
                  </a:cubicBezTo>
                  <a:cubicBezTo>
                    <a:pt x="312" y="262"/>
                    <a:pt x="277" y="240"/>
                    <a:pt x="240" y="216"/>
                  </a:cubicBezTo>
                  <a:cubicBezTo>
                    <a:pt x="202" y="190"/>
                    <a:pt x="163" y="165"/>
                    <a:pt x="118" y="165"/>
                  </a:cubicBezTo>
                  <a:cubicBezTo>
                    <a:pt x="53" y="165"/>
                    <a:pt x="0" y="214"/>
                    <a:pt x="0" y="280"/>
                  </a:cubicBezTo>
                  <a:cubicBezTo>
                    <a:pt x="0" y="296"/>
                    <a:pt x="6" y="301"/>
                    <a:pt x="10" y="301"/>
                  </a:cubicBezTo>
                  <a:cubicBezTo>
                    <a:pt x="18" y="301"/>
                    <a:pt x="19" y="288"/>
                    <a:pt x="19" y="285"/>
                  </a:cubicBezTo>
                  <a:cubicBezTo>
                    <a:pt x="24" y="226"/>
                    <a:pt x="82" y="205"/>
                    <a:pt x="118" y="205"/>
                  </a:cubicBezTo>
                  <a:cubicBezTo>
                    <a:pt x="158" y="205"/>
                    <a:pt x="194" y="226"/>
                    <a:pt x="230" y="251"/>
                  </a:cubicBezTo>
                  <a:cubicBezTo>
                    <a:pt x="269" y="277"/>
                    <a:pt x="307" y="302"/>
                    <a:pt x="352" y="302"/>
                  </a:cubicBezTo>
                  <a:cubicBezTo>
                    <a:pt x="419" y="302"/>
                    <a:pt x="470" y="250"/>
                    <a:pt x="470" y="18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7" name="Freeform 136">
              <a:extLst>
                <a:ext uri="{FF2B5EF4-FFF2-40B4-BE49-F238E27FC236}">
                  <a16:creationId xmlns:a16="http://schemas.microsoft.com/office/drawing/2014/main" id="{7942254F-E003-B347-95C6-1AC9C25DFFDC}"/>
                </a:ext>
              </a:extLst>
            </p:cNvPr>
            <p:cNvSpPr/>
            <p:nvPr/>
          </p:nvSpPr>
          <p:spPr>
            <a:xfrm>
              <a:off x="3339000" y="6306840"/>
              <a:ext cx="154440" cy="10440"/>
            </a:xfrm>
            <a:custGeom>
              <a:avLst/>
              <a:gdLst/>
              <a:ahLst/>
              <a:cxnLst>
                <a:cxn ang="3cd4">
                  <a:pos x="hc" y="t"/>
                </a:cxn>
                <a:cxn ang="cd2">
                  <a:pos x="l" y="vc"/>
                </a:cxn>
                <a:cxn ang="cd4">
                  <a:pos x="hc" y="b"/>
                </a:cxn>
                <a:cxn ang="0">
                  <a:pos x="r" y="vc"/>
                </a:cxn>
              </a:cxnLst>
              <a:rect l="l" t="t" r="r" b="b"/>
              <a:pathLst>
                <a:path w="430" h="30">
                  <a:moveTo>
                    <a:pt x="406" y="30"/>
                  </a:moveTo>
                  <a:cubicBezTo>
                    <a:pt x="418" y="30"/>
                    <a:pt x="430" y="30"/>
                    <a:pt x="430" y="14"/>
                  </a:cubicBezTo>
                  <a:cubicBezTo>
                    <a:pt x="430" y="0"/>
                    <a:pt x="418" y="0"/>
                    <a:pt x="406" y="0"/>
                  </a:cubicBezTo>
                  <a:lnTo>
                    <a:pt x="24" y="0"/>
                  </a:lnTo>
                  <a:cubicBezTo>
                    <a:pt x="13" y="0"/>
                    <a:pt x="0" y="0"/>
                    <a:pt x="0" y="14"/>
                  </a:cubicBezTo>
                  <a:cubicBezTo>
                    <a:pt x="0" y="30"/>
                    <a:pt x="13" y="30"/>
                    <a:pt x="24" y="3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8" name="Freeform 137">
              <a:extLst>
                <a:ext uri="{FF2B5EF4-FFF2-40B4-BE49-F238E27FC236}">
                  <a16:creationId xmlns:a16="http://schemas.microsoft.com/office/drawing/2014/main" id="{89205339-5774-C04C-8FAD-99896314B562}"/>
                </a:ext>
              </a:extLst>
            </p:cNvPr>
            <p:cNvSpPr/>
            <p:nvPr/>
          </p:nvSpPr>
          <p:spPr>
            <a:xfrm>
              <a:off x="3676679" y="6035040"/>
              <a:ext cx="83880" cy="168840"/>
            </a:xfrm>
            <a:custGeom>
              <a:avLst/>
              <a:gdLst/>
              <a:ahLst/>
              <a:cxnLst>
                <a:cxn ang="3cd4">
                  <a:pos x="hc" y="t"/>
                </a:cxn>
                <a:cxn ang="cd2">
                  <a:pos x="l" y="vc"/>
                </a:cxn>
                <a:cxn ang="cd4">
                  <a:pos x="hc" y="b"/>
                </a:cxn>
                <a:cxn ang="0">
                  <a:pos x="r" y="vc"/>
                </a:cxn>
              </a:cxnLst>
              <a:rect l="l" t="t" r="r" b="b"/>
              <a:pathLst>
                <a:path w="234" h="470">
                  <a:moveTo>
                    <a:pt x="146" y="18"/>
                  </a:moveTo>
                  <a:cubicBezTo>
                    <a:pt x="146" y="2"/>
                    <a:pt x="146" y="0"/>
                    <a:pt x="128" y="0"/>
                  </a:cubicBezTo>
                  <a:cubicBezTo>
                    <a:pt x="85" y="45"/>
                    <a:pt x="22" y="45"/>
                    <a:pt x="0" y="45"/>
                  </a:cubicBezTo>
                  <a:lnTo>
                    <a:pt x="0" y="67"/>
                  </a:lnTo>
                  <a:cubicBezTo>
                    <a:pt x="14" y="67"/>
                    <a:pt x="56" y="67"/>
                    <a:pt x="93" y="48"/>
                  </a:cubicBezTo>
                  <a:lnTo>
                    <a:pt x="93" y="414"/>
                  </a:lnTo>
                  <a:cubicBezTo>
                    <a:pt x="93" y="440"/>
                    <a:pt x="91" y="448"/>
                    <a:pt x="27" y="448"/>
                  </a:cubicBezTo>
                  <a:lnTo>
                    <a:pt x="5" y="448"/>
                  </a:lnTo>
                  <a:lnTo>
                    <a:pt x="5" y="470"/>
                  </a:lnTo>
                  <a:cubicBezTo>
                    <a:pt x="29" y="467"/>
                    <a:pt x="91" y="467"/>
                    <a:pt x="118" y="467"/>
                  </a:cubicBezTo>
                  <a:cubicBezTo>
                    <a:pt x="147" y="467"/>
                    <a:pt x="208" y="467"/>
                    <a:pt x="234" y="470"/>
                  </a:cubicBezTo>
                  <a:lnTo>
                    <a:pt x="234" y="448"/>
                  </a:lnTo>
                  <a:lnTo>
                    <a:pt x="211" y="448"/>
                  </a:lnTo>
                  <a:cubicBezTo>
                    <a:pt x="147" y="448"/>
                    <a:pt x="146" y="440"/>
                    <a:pt x="146" y="41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9" name="Freeform 138">
              <a:extLst>
                <a:ext uri="{FF2B5EF4-FFF2-40B4-BE49-F238E27FC236}">
                  <a16:creationId xmlns:a16="http://schemas.microsoft.com/office/drawing/2014/main" id="{0E011287-834F-D74B-B6DF-017FF405CCA5}"/>
                </a:ext>
              </a:extLst>
            </p:cNvPr>
            <p:cNvSpPr/>
            <p:nvPr/>
          </p:nvSpPr>
          <p:spPr>
            <a:xfrm>
              <a:off x="3544920" y="6306840"/>
              <a:ext cx="345240" cy="10440"/>
            </a:xfrm>
            <a:custGeom>
              <a:avLst/>
              <a:gdLst/>
              <a:ahLst/>
              <a:cxnLst>
                <a:cxn ang="3cd4">
                  <a:pos x="hc" y="t"/>
                </a:cxn>
                <a:cxn ang="cd2">
                  <a:pos x="l" y="vc"/>
                </a:cxn>
                <a:cxn ang="cd4">
                  <a:pos x="hc" y="b"/>
                </a:cxn>
                <a:cxn ang="0">
                  <a:pos x="r" y="vc"/>
                </a:cxn>
              </a:cxnLst>
              <a:rect l="l" t="t" r="r" b="b"/>
              <a:pathLst>
                <a:path w="960" h="30">
                  <a:moveTo>
                    <a:pt x="480" y="30"/>
                  </a:moveTo>
                  <a:lnTo>
                    <a:pt x="0" y="30"/>
                  </a:lnTo>
                  <a:lnTo>
                    <a:pt x="0" y="0"/>
                  </a:lnTo>
                  <a:lnTo>
                    <a:pt x="960" y="0"/>
                  </a:lnTo>
                  <a:lnTo>
                    <a:pt x="960" y="30"/>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0" name="Freeform 139">
              <a:extLst>
                <a:ext uri="{FF2B5EF4-FFF2-40B4-BE49-F238E27FC236}">
                  <a16:creationId xmlns:a16="http://schemas.microsoft.com/office/drawing/2014/main" id="{405A269E-F7BD-5140-AFBA-27B9EF0DCCA2}"/>
                </a:ext>
              </a:extLst>
            </p:cNvPr>
            <p:cNvSpPr/>
            <p:nvPr/>
          </p:nvSpPr>
          <p:spPr>
            <a:xfrm>
              <a:off x="3574800" y="6358680"/>
              <a:ext cx="10440" cy="253080"/>
            </a:xfrm>
            <a:custGeom>
              <a:avLst/>
              <a:gdLst/>
              <a:ahLst/>
              <a:cxnLst>
                <a:cxn ang="3cd4">
                  <a:pos x="hc" y="t"/>
                </a:cxn>
                <a:cxn ang="cd2">
                  <a:pos x="l" y="vc"/>
                </a:cxn>
                <a:cxn ang="cd4">
                  <a:pos x="hc" y="b"/>
                </a:cxn>
                <a:cxn ang="0">
                  <a:pos x="r" y="vc"/>
                </a:cxn>
              </a:cxnLst>
              <a:rect l="l" t="t" r="r" b="b"/>
              <a:pathLst>
                <a:path w="30" h="704">
                  <a:moveTo>
                    <a:pt x="30" y="26"/>
                  </a:moveTo>
                  <a:cubicBezTo>
                    <a:pt x="30" y="13"/>
                    <a:pt x="30" y="0"/>
                    <a:pt x="14" y="0"/>
                  </a:cubicBezTo>
                  <a:cubicBezTo>
                    <a:pt x="0" y="0"/>
                    <a:pt x="0" y="13"/>
                    <a:pt x="0" y="26"/>
                  </a:cubicBezTo>
                  <a:lnTo>
                    <a:pt x="0" y="678"/>
                  </a:lnTo>
                  <a:cubicBezTo>
                    <a:pt x="0" y="691"/>
                    <a:pt x="0" y="704"/>
                    <a:pt x="14" y="704"/>
                  </a:cubicBezTo>
                  <a:cubicBezTo>
                    <a:pt x="30" y="704"/>
                    <a:pt x="30" y="691"/>
                    <a:pt x="30" y="67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1" name="Freeform 140">
              <a:extLst>
                <a:ext uri="{FF2B5EF4-FFF2-40B4-BE49-F238E27FC236}">
                  <a16:creationId xmlns:a16="http://schemas.microsoft.com/office/drawing/2014/main" id="{23F55F1C-6BDD-9A4A-9052-87B276270879}"/>
                </a:ext>
              </a:extLst>
            </p:cNvPr>
            <p:cNvSpPr/>
            <p:nvPr/>
          </p:nvSpPr>
          <p:spPr>
            <a:xfrm>
              <a:off x="3625560" y="6375960"/>
              <a:ext cx="181080" cy="173160"/>
            </a:xfrm>
            <a:custGeom>
              <a:avLst/>
              <a:gdLst/>
              <a:ahLst/>
              <a:cxnLst>
                <a:cxn ang="3cd4">
                  <a:pos x="hc" y="t"/>
                </a:cxn>
                <a:cxn ang="cd2">
                  <a:pos x="l" y="vc"/>
                </a:cxn>
                <a:cxn ang="cd4">
                  <a:pos x="hc" y="b"/>
                </a:cxn>
                <a:cxn ang="0">
                  <a:pos x="r" y="vc"/>
                </a:cxn>
              </a:cxnLst>
              <a:rect l="l" t="t" r="r" b="b"/>
              <a:pathLst>
                <a:path w="504" h="482">
                  <a:moveTo>
                    <a:pt x="83" y="427"/>
                  </a:moveTo>
                  <a:cubicBezTo>
                    <a:pt x="77" y="454"/>
                    <a:pt x="75" y="459"/>
                    <a:pt x="19" y="459"/>
                  </a:cubicBezTo>
                  <a:cubicBezTo>
                    <a:pt x="6" y="459"/>
                    <a:pt x="0" y="459"/>
                    <a:pt x="0" y="474"/>
                  </a:cubicBezTo>
                  <a:cubicBezTo>
                    <a:pt x="0" y="482"/>
                    <a:pt x="6" y="482"/>
                    <a:pt x="19" y="482"/>
                  </a:cubicBezTo>
                  <a:lnTo>
                    <a:pt x="270" y="482"/>
                  </a:lnTo>
                  <a:cubicBezTo>
                    <a:pt x="382" y="482"/>
                    <a:pt x="466" y="398"/>
                    <a:pt x="466" y="330"/>
                  </a:cubicBezTo>
                  <a:cubicBezTo>
                    <a:pt x="466" y="278"/>
                    <a:pt x="424" y="238"/>
                    <a:pt x="357" y="230"/>
                  </a:cubicBezTo>
                  <a:cubicBezTo>
                    <a:pt x="429" y="216"/>
                    <a:pt x="504" y="165"/>
                    <a:pt x="504" y="98"/>
                  </a:cubicBezTo>
                  <a:cubicBezTo>
                    <a:pt x="504" y="45"/>
                    <a:pt x="458" y="0"/>
                    <a:pt x="373" y="0"/>
                  </a:cubicBezTo>
                  <a:lnTo>
                    <a:pt x="136" y="0"/>
                  </a:lnTo>
                  <a:cubicBezTo>
                    <a:pt x="122" y="0"/>
                    <a:pt x="115" y="0"/>
                    <a:pt x="115" y="14"/>
                  </a:cubicBezTo>
                  <a:cubicBezTo>
                    <a:pt x="115" y="22"/>
                    <a:pt x="122" y="22"/>
                    <a:pt x="134" y="22"/>
                  </a:cubicBezTo>
                  <a:cubicBezTo>
                    <a:pt x="136" y="22"/>
                    <a:pt x="149" y="22"/>
                    <a:pt x="162" y="24"/>
                  </a:cubicBezTo>
                  <a:cubicBezTo>
                    <a:pt x="174" y="24"/>
                    <a:pt x="181" y="26"/>
                    <a:pt x="181" y="35"/>
                  </a:cubicBezTo>
                  <a:cubicBezTo>
                    <a:pt x="181" y="37"/>
                    <a:pt x="179" y="40"/>
                    <a:pt x="178" y="48"/>
                  </a:cubicBezTo>
                  <a:close/>
                  <a:moveTo>
                    <a:pt x="190" y="224"/>
                  </a:moveTo>
                  <a:lnTo>
                    <a:pt x="234" y="48"/>
                  </a:lnTo>
                  <a:cubicBezTo>
                    <a:pt x="240" y="24"/>
                    <a:pt x="242" y="22"/>
                    <a:pt x="272" y="22"/>
                  </a:cubicBezTo>
                  <a:lnTo>
                    <a:pt x="363" y="22"/>
                  </a:lnTo>
                  <a:cubicBezTo>
                    <a:pt x="424" y="22"/>
                    <a:pt x="440" y="64"/>
                    <a:pt x="440" y="94"/>
                  </a:cubicBezTo>
                  <a:cubicBezTo>
                    <a:pt x="440" y="157"/>
                    <a:pt x="379" y="224"/>
                    <a:pt x="293" y="224"/>
                  </a:cubicBezTo>
                  <a:close/>
                  <a:moveTo>
                    <a:pt x="158" y="459"/>
                  </a:moveTo>
                  <a:cubicBezTo>
                    <a:pt x="149" y="459"/>
                    <a:pt x="147" y="459"/>
                    <a:pt x="142" y="459"/>
                  </a:cubicBezTo>
                  <a:cubicBezTo>
                    <a:pt x="136" y="459"/>
                    <a:pt x="133" y="458"/>
                    <a:pt x="133" y="453"/>
                  </a:cubicBezTo>
                  <a:cubicBezTo>
                    <a:pt x="133" y="450"/>
                    <a:pt x="133" y="448"/>
                    <a:pt x="138" y="435"/>
                  </a:cubicBezTo>
                  <a:lnTo>
                    <a:pt x="186" y="238"/>
                  </a:lnTo>
                  <a:lnTo>
                    <a:pt x="318" y="238"/>
                  </a:lnTo>
                  <a:cubicBezTo>
                    <a:pt x="387" y="238"/>
                    <a:pt x="400" y="291"/>
                    <a:pt x="400" y="322"/>
                  </a:cubicBezTo>
                  <a:cubicBezTo>
                    <a:pt x="400" y="392"/>
                    <a:pt x="338" y="459"/>
                    <a:pt x="254" y="4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2" name="Freeform 141">
              <a:extLst>
                <a:ext uri="{FF2B5EF4-FFF2-40B4-BE49-F238E27FC236}">
                  <a16:creationId xmlns:a16="http://schemas.microsoft.com/office/drawing/2014/main" id="{2006A0E1-2ECA-8C46-9527-CE8C07A850D7}"/>
                </a:ext>
              </a:extLst>
            </p:cNvPr>
            <p:cNvSpPr/>
            <p:nvPr/>
          </p:nvSpPr>
          <p:spPr>
            <a:xfrm>
              <a:off x="3848400" y="6358680"/>
              <a:ext cx="10440" cy="253080"/>
            </a:xfrm>
            <a:custGeom>
              <a:avLst/>
              <a:gdLst/>
              <a:ahLst/>
              <a:cxnLst>
                <a:cxn ang="3cd4">
                  <a:pos x="hc" y="t"/>
                </a:cxn>
                <a:cxn ang="cd2">
                  <a:pos x="l" y="vc"/>
                </a:cxn>
                <a:cxn ang="cd4">
                  <a:pos x="hc" y="b"/>
                </a:cxn>
                <a:cxn ang="0">
                  <a:pos x="r" y="vc"/>
                </a:cxn>
              </a:cxnLst>
              <a:rect l="l" t="t" r="r" b="b"/>
              <a:pathLst>
                <a:path w="30" h="704">
                  <a:moveTo>
                    <a:pt x="30" y="26"/>
                  </a:moveTo>
                  <a:cubicBezTo>
                    <a:pt x="30" y="13"/>
                    <a:pt x="30" y="0"/>
                    <a:pt x="14" y="0"/>
                  </a:cubicBezTo>
                  <a:cubicBezTo>
                    <a:pt x="0" y="0"/>
                    <a:pt x="0" y="13"/>
                    <a:pt x="0" y="26"/>
                  </a:cubicBezTo>
                  <a:lnTo>
                    <a:pt x="0" y="678"/>
                  </a:lnTo>
                  <a:cubicBezTo>
                    <a:pt x="0" y="691"/>
                    <a:pt x="0" y="704"/>
                    <a:pt x="14" y="704"/>
                  </a:cubicBezTo>
                  <a:cubicBezTo>
                    <a:pt x="30" y="704"/>
                    <a:pt x="30" y="691"/>
                    <a:pt x="30" y="67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3" name="Freeform 142">
              <a:extLst>
                <a:ext uri="{FF2B5EF4-FFF2-40B4-BE49-F238E27FC236}">
                  <a16:creationId xmlns:a16="http://schemas.microsoft.com/office/drawing/2014/main" id="{F9D82A3A-5DC6-E145-B04D-4A7C1BADF795}"/>
                </a:ext>
              </a:extLst>
            </p:cNvPr>
            <p:cNvSpPr/>
            <p:nvPr/>
          </p:nvSpPr>
          <p:spPr>
            <a:xfrm>
              <a:off x="4345920" y="6134760"/>
              <a:ext cx="337320" cy="354600"/>
            </a:xfrm>
            <a:custGeom>
              <a:avLst/>
              <a:gdLst/>
              <a:ahLst/>
              <a:cxnLst>
                <a:cxn ang="3cd4">
                  <a:pos x="hc" y="t"/>
                </a:cxn>
                <a:cxn ang="cd2">
                  <a:pos x="l" y="vc"/>
                </a:cxn>
                <a:cxn ang="cd4">
                  <a:pos x="hc" y="b"/>
                </a:cxn>
                <a:cxn ang="0">
                  <a:pos x="r" y="vc"/>
                </a:cxn>
              </a:cxnLst>
              <a:rect l="l" t="t" r="r" b="b"/>
              <a:pathLst>
                <a:path w="938" h="986">
                  <a:moveTo>
                    <a:pt x="851" y="986"/>
                  </a:moveTo>
                  <a:lnTo>
                    <a:pt x="938" y="760"/>
                  </a:lnTo>
                  <a:lnTo>
                    <a:pt x="920" y="760"/>
                  </a:lnTo>
                  <a:cubicBezTo>
                    <a:pt x="893" y="834"/>
                    <a:pt x="818" y="882"/>
                    <a:pt x="736" y="902"/>
                  </a:cubicBezTo>
                  <a:cubicBezTo>
                    <a:pt x="722" y="906"/>
                    <a:pt x="653" y="925"/>
                    <a:pt x="517" y="925"/>
                  </a:cubicBezTo>
                  <a:lnTo>
                    <a:pt x="93" y="925"/>
                  </a:lnTo>
                  <a:lnTo>
                    <a:pt x="451" y="504"/>
                  </a:lnTo>
                  <a:cubicBezTo>
                    <a:pt x="456" y="499"/>
                    <a:pt x="458" y="496"/>
                    <a:pt x="458" y="493"/>
                  </a:cubicBezTo>
                  <a:cubicBezTo>
                    <a:pt x="458" y="491"/>
                    <a:pt x="458" y="490"/>
                    <a:pt x="453" y="482"/>
                  </a:cubicBezTo>
                  <a:lnTo>
                    <a:pt x="125" y="34"/>
                  </a:lnTo>
                  <a:lnTo>
                    <a:pt x="510" y="34"/>
                  </a:lnTo>
                  <a:cubicBezTo>
                    <a:pt x="605" y="34"/>
                    <a:pt x="669" y="43"/>
                    <a:pt x="675" y="45"/>
                  </a:cubicBezTo>
                  <a:cubicBezTo>
                    <a:pt x="714" y="51"/>
                    <a:pt x="774" y="62"/>
                    <a:pt x="830" y="98"/>
                  </a:cubicBezTo>
                  <a:cubicBezTo>
                    <a:pt x="848" y="109"/>
                    <a:pt x="896" y="141"/>
                    <a:pt x="920" y="198"/>
                  </a:cubicBezTo>
                  <a:lnTo>
                    <a:pt x="938" y="198"/>
                  </a:lnTo>
                  <a:lnTo>
                    <a:pt x="851" y="0"/>
                  </a:lnTo>
                  <a:lnTo>
                    <a:pt x="19" y="0"/>
                  </a:lnTo>
                  <a:cubicBezTo>
                    <a:pt x="3" y="0"/>
                    <a:pt x="3" y="0"/>
                    <a:pt x="0" y="5"/>
                  </a:cubicBezTo>
                  <a:cubicBezTo>
                    <a:pt x="0" y="6"/>
                    <a:pt x="0" y="21"/>
                    <a:pt x="0" y="29"/>
                  </a:cubicBezTo>
                  <a:lnTo>
                    <a:pt x="373" y="538"/>
                  </a:lnTo>
                  <a:lnTo>
                    <a:pt x="8" y="965"/>
                  </a:lnTo>
                  <a:cubicBezTo>
                    <a:pt x="0" y="975"/>
                    <a:pt x="0" y="978"/>
                    <a:pt x="0" y="978"/>
                  </a:cubicBezTo>
                  <a:cubicBezTo>
                    <a:pt x="0" y="986"/>
                    <a:pt x="6" y="986"/>
                    <a:pt x="19" y="98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4" name="Freeform 143">
              <a:extLst>
                <a:ext uri="{FF2B5EF4-FFF2-40B4-BE49-F238E27FC236}">
                  <a16:creationId xmlns:a16="http://schemas.microsoft.com/office/drawing/2014/main" id="{462B8B70-3B87-2C46-B511-90B871C9CB86}"/>
                </a:ext>
              </a:extLst>
            </p:cNvPr>
            <p:cNvSpPr/>
            <p:nvPr/>
          </p:nvSpPr>
          <p:spPr>
            <a:xfrm>
              <a:off x="3982680" y="6556320"/>
              <a:ext cx="46440" cy="177120"/>
            </a:xfrm>
            <a:custGeom>
              <a:avLst/>
              <a:gdLst/>
              <a:ahLst/>
              <a:cxnLst>
                <a:cxn ang="3cd4">
                  <a:pos x="hc" y="t"/>
                </a:cxn>
                <a:cxn ang="cd2">
                  <a:pos x="l" y="vc"/>
                </a:cxn>
                <a:cxn ang="cd4">
                  <a:pos x="hc" y="b"/>
                </a:cxn>
                <a:cxn ang="0">
                  <a:pos x="r" y="vc"/>
                </a:cxn>
              </a:cxnLst>
              <a:rect l="l" t="t" r="r" b="b"/>
              <a:pathLst>
                <a:path w="130" h="493">
                  <a:moveTo>
                    <a:pt x="120" y="0"/>
                  </a:moveTo>
                  <a:cubicBezTo>
                    <a:pt x="26" y="66"/>
                    <a:pt x="0" y="171"/>
                    <a:pt x="0" y="246"/>
                  </a:cubicBezTo>
                  <a:cubicBezTo>
                    <a:pt x="0" y="315"/>
                    <a:pt x="21" y="424"/>
                    <a:pt x="120" y="493"/>
                  </a:cubicBezTo>
                  <a:cubicBezTo>
                    <a:pt x="123" y="493"/>
                    <a:pt x="130" y="493"/>
                    <a:pt x="130" y="488"/>
                  </a:cubicBezTo>
                  <a:cubicBezTo>
                    <a:pt x="130" y="485"/>
                    <a:pt x="128" y="483"/>
                    <a:pt x="125" y="480"/>
                  </a:cubicBezTo>
                  <a:cubicBezTo>
                    <a:pt x="58" y="421"/>
                    <a:pt x="34" y="336"/>
                    <a:pt x="34" y="246"/>
                  </a:cubicBezTo>
                  <a:cubicBezTo>
                    <a:pt x="34" y="114"/>
                    <a:pt x="85" y="48"/>
                    <a:pt x="126" y="11"/>
                  </a:cubicBezTo>
                  <a:cubicBezTo>
                    <a:pt x="128" y="10"/>
                    <a:pt x="130" y="8"/>
                    <a:pt x="130" y="6"/>
                  </a:cubicBezTo>
                  <a:cubicBezTo>
                    <a:pt x="130" y="0"/>
                    <a:pt x="123" y="0"/>
                    <a:pt x="120" y="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5" name="Freeform 144">
              <a:extLst>
                <a:ext uri="{FF2B5EF4-FFF2-40B4-BE49-F238E27FC236}">
                  <a16:creationId xmlns:a16="http://schemas.microsoft.com/office/drawing/2014/main" id="{0478467D-1002-AF42-92E7-45D0E1A31221}"/>
                </a:ext>
              </a:extLst>
            </p:cNvPr>
            <p:cNvSpPr/>
            <p:nvPr/>
          </p:nvSpPr>
          <p:spPr>
            <a:xfrm>
              <a:off x="4053240" y="6611040"/>
              <a:ext cx="70920" cy="80280"/>
            </a:xfrm>
            <a:custGeom>
              <a:avLst/>
              <a:gdLst/>
              <a:ahLst/>
              <a:cxnLst>
                <a:cxn ang="3cd4">
                  <a:pos x="hc" y="t"/>
                </a:cxn>
                <a:cxn ang="cd2">
                  <a:pos x="l" y="vc"/>
                </a:cxn>
                <a:cxn ang="cd4">
                  <a:pos x="hc" y="b"/>
                </a:cxn>
                <a:cxn ang="0">
                  <a:pos x="r" y="vc"/>
                </a:cxn>
              </a:cxnLst>
              <a:rect l="l" t="t" r="r" b="b"/>
              <a:pathLst>
                <a:path w="198" h="224">
                  <a:moveTo>
                    <a:pt x="179" y="32"/>
                  </a:moveTo>
                  <a:cubicBezTo>
                    <a:pt x="166" y="35"/>
                    <a:pt x="158" y="45"/>
                    <a:pt x="158" y="56"/>
                  </a:cubicBezTo>
                  <a:cubicBezTo>
                    <a:pt x="158" y="67"/>
                    <a:pt x="168" y="72"/>
                    <a:pt x="174" y="72"/>
                  </a:cubicBezTo>
                  <a:cubicBezTo>
                    <a:pt x="179" y="72"/>
                    <a:pt x="198" y="69"/>
                    <a:pt x="198" y="43"/>
                  </a:cubicBezTo>
                  <a:cubicBezTo>
                    <a:pt x="198" y="11"/>
                    <a:pt x="162" y="0"/>
                    <a:pt x="131" y="0"/>
                  </a:cubicBezTo>
                  <a:cubicBezTo>
                    <a:pt x="54" y="0"/>
                    <a:pt x="40" y="58"/>
                    <a:pt x="40" y="72"/>
                  </a:cubicBezTo>
                  <a:cubicBezTo>
                    <a:pt x="40" y="91"/>
                    <a:pt x="51" y="102"/>
                    <a:pt x="58" y="109"/>
                  </a:cubicBezTo>
                  <a:cubicBezTo>
                    <a:pt x="70" y="118"/>
                    <a:pt x="80" y="120"/>
                    <a:pt x="114" y="126"/>
                  </a:cubicBezTo>
                  <a:cubicBezTo>
                    <a:pt x="125" y="128"/>
                    <a:pt x="157" y="134"/>
                    <a:pt x="157" y="158"/>
                  </a:cubicBezTo>
                  <a:cubicBezTo>
                    <a:pt x="157" y="168"/>
                    <a:pt x="150" y="186"/>
                    <a:pt x="130" y="198"/>
                  </a:cubicBezTo>
                  <a:cubicBezTo>
                    <a:pt x="110" y="210"/>
                    <a:pt x="86" y="210"/>
                    <a:pt x="80" y="210"/>
                  </a:cubicBezTo>
                  <a:cubicBezTo>
                    <a:pt x="61" y="210"/>
                    <a:pt x="32" y="205"/>
                    <a:pt x="21" y="189"/>
                  </a:cubicBezTo>
                  <a:cubicBezTo>
                    <a:pt x="37" y="187"/>
                    <a:pt x="48" y="174"/>
                    <a:pt x="48" y="160"/>
                  </a:cubicBezTo>
                  <a:cubicBezTo>
                    <a:pt x="48" y="149"/>
                    <a:pt x="38" y="142"/>
                    <a:pt x="29" y="142"/>
                  </a:cubicBezTo>
                  <a:cubicBezTo>
                    <a:pt x="14" y="142"/>
                    <a:pt x="0" y="154"/>
                    <a:pt x="0" y="176"/>
                  </a:cubicBezTo>
                  <a:cubicBezTo>
                    <a:pt x="0" y="205"/>
                    <a:pt x="32" y="224"/>
                    <a:pt x="80" y="224"/>
                  </a:cubicBezTo>
                  <a:cubicBezTo>
                    <a:pt x="171" y="224"/>
                    <a:pt x="187" y="162"/>
                    <a:pt x="187" y="142"/>
                  </a:cubicBezTo>
                  <a:cubicBezTo>
                    <a:pt x="187" y="96"/>
                    <a:pt x="138" y="88"/>
                    <a:pt x="120" y="83"/>
                  </a:cubicBezTo>
                  <a:cubicBezTo>
                    <a:pt x="115" y="83"/>
                    <a:pt x="102" y="80"/>
                    <a:pt x="99" y="80"/>
                  </a:cubicBezTo>
                  <a:cubicBezTo>
                    <a:pt x="82" y="77"/>
                    <a:pt x="72" y="66"/>
                    <a:pt x="72" y="54"/>
                  </a:cubicBezTo>
                  <a:cubicBezTo>
                    <a:pt x="72" y="43"/>
                    <a:pt x="82" y="30"/>
                    <a:pt x="93" y="24"/>
                  </a:cubicBezTo>
                  <a:cubicBezTo>
                    <a:pt x="106" y="14"/>
                    <a:pt x="123" y="14"/>
                    <a:pt x="131" y="14"/>
                  </a:cubicBezTo>
                  <a:cubicBezTo>
                    <a:pt x="142" y="14"/>
                    <a:pt x="168" y="16"/>
                    <a:pt x="179" y="3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6" name="Freeform 145">
              <a:extLst>
                <a:ext uri="{FF2B5EF4-FFF2-40B4-BE49-F238E27FC236}">
                  <a16:creationId xmlns:a16="http://schemas.microsoft.com/office/drawing/2014/main" id="{1618F926-2F8D-A248-957C-74AA860D20C3}"/>
                </a:ext>
              </a:extLst>
            </p:cNvPr>
            <p:cNvSpPr/>
            <p:nvPr/>
          </p:nvSpPr>
          <p:spPr>
            <a:xfrm>
              <a:off x="4155839" y="6668640"/>
              <a:ext cx="22680" cy="55080"/>
            </a:xfrm>
            <a:custGeom>
              <a:avLst/>
              <a:gdLst/>
              <a:ahLst/>
              <a:cxnLst>
                <a:cxn ang="3cd4">
                  <a:pos x="hc" y="t"/>
                </a:cxn>
                <a:cxn ang="cd2">
                  <a:pos x="l" y="vc"/>
                </a:cxn>
                <a:cxn ang="cd4">
                  <a:pos x="hc" y="b"/>
                </a:cxn>
                <a:cxn ang="0">
                  <a:pos x="r" y="vc"/>
                </a:cxn>
              </a:cxnLst>
              <a:rect l="l" t="t" r="r" b="b"/>
              <a:pathLst>
                <a:path w="64" h="154">
                  <a:moveTo>
                    <a:pt x="50" y="50"/>
                  </a:moveTo>
                  <a:cubicBezTo>
                    <a:pt x="50" y="77"/>
                    <a:pt x="45" y="109"/>
                    <a:pt x="11" y="141"/>
                  </a:cubicBezTo>
                  <a:cubicBezTo>
                    <a:pt x="8" y="142"/>
                    <a:pt x="6" y="144"/>
                    <a:pt x="6" y="146"/>
                  </a:cubicBezTo>
                  <a:cubicBezTo>
                    <a:pt x="6" y="150"/>
                    <a:pt x="11" y="154"/>
                    <a:pt x="14" y="154"/>
                  </a:cubicBezTo>
                  <a:cubicBezTo>
                    <a:pt x="21" y="154"/>
                    <a:pt x="64" y="114"/>
                    <a:pt x="64" y="54"/>
                  </a:cubicBezTo>
                  <a:cubicBezTo>
                    <a:pt x="64" y="24"/>
                    <a:pt x="53" y="0"/>
                    <a:pt x="29" y="0"/>
                  </a:cubicBezTo>
                  <a:cubicBezTo>
                    <a:pt x="13" y="0"/>
                    <a:pt x="0" y="13"/>
                    <a:pt x="0" y="29"/>
                  </a:cubicBezTo>
                  <a:cubicBezTo>
                    <a:pt x="0" y="45"/>
                    <a:pt x="11" y="58"/>
                    <a:pt x="29" y="58"/>
                  </a:cubicBezTo>
                  <a:cubicBezTo>
                    <a:pt x="42" y="58"/>
                    <a:pt x="50" y="50"/>
                    <a:pt x="50" y="5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7" name="Freeform 146">
              <a:extLst>
                <a:ext uri="{FF2B5EF4-FFF2-40B4-BE49-F238E27FC236}">
                  <a16:creationId xmlns:a16="http://schemas.microsoft.com/office/drawing/2014/main" id="{F4EBB549-E4DE-7C48-A554-F40FFF59D110}"/>
                </a:ext>
              </a:extLst>
            </p:cNvPr>
            <p:cNvSpPr/>
            <p:nvPr/>
          </p:nvSpPr>
          <p:spPr>
            <a:xfrm>
              <a:off x="4207320" y="6611040"/>
              <a:ext cx="90720" cy="80280"/>
            </a:xfrm>
            <a:custGeom>
              <a:avLst/>
              <a:gdLst/>
              <a:ahLst/>
              <a:cxnLst>
                <a:cxn ang="3cd4">
                  <a:pos x="hc" y="t"/>
                </a:cxn>
                <a:cxn ang="cd2">
                  <a:pos x="l" y="vc"/>
                </a:cxn>
                <a:cxn ang="cd4">
                  <a:pos x="hc" y="b"/>
                </a:cxn>
                <a:cxn ang="0">
                  <a:pos x="r" y="vc"/>
                </a:cxn>
              </a:cxnLst>
              <a:rect l="l" t="t" r="r" b="b"/>
              <a:pathLst>
                <a:path w="253" h="224">
                  <a:moveTo>
                    <a:pt x="179" y="29"/>
                  </a:moveTo>
                  <a:cubicBezTo>
                    <a:pt x="168" y="13"/>
                    <a:pt x="152" y="0"/>
                    <a:pt x="128" y="0"/>
                  </a:cubicBezTo>
                  <a:cubicBezTo>
                    <a:pt x="64" y="0"/>
                    <a:pt x="0" y="70"/>
                    <a:pt x="0" y="141"/>
                  </a:cubicBezTo>
                  <a:cubicBezTo>
                    <a:pt x="0" y="189"/>
                    <a:pt x="32" y="224"/>
                    <a:pt x="75" y="224"/>
                  </a:cubicBezTo>
                  <a:cubicBezTo>
                    <a:pt x="101" y="224"/>
                    <a:pt x="125" y="208"/>
                    <a:pt x="146" y="189"/>
                  </a:cubicBezTo>
                  <a:cubicBezTo>
                    <a:pt x="155" y="219"/>
                    <a:pt x="182" y="224"/>
                    <a:pt x="197" y="224"/>
                  </a:cubicBezTo>
                  <a:cubicBezTo>
                    <a:pt x="214" y="224"/>
                    <a:pt x="226" y="213"/>
                    <a:pt x="235" y="197"/>
                  </a:cubicBezTo>
                  <a:cubicBezTo>
                    <a:pt x="246" y="178"/>
                    <a:pt x="253" y="150"/>
                    <a:pt x="253" y="147"/>
                  </a:cubicBezTo>
                  <a:cubicBezTo>
                    <a:pt x="253" y="141"/>
                    <a:pt x="246" y="141"/>
                    <a:pt x="245" y="141"/>
                  </a:cubicBezTo>
                  <a:cubicBezTo>
                    <a:pt x="238" y="141"/>
                    <a:pt x="237" y="144"/>
                    <a:pt x="234" y="157"/>
                  </a:cubicBezTo>
                  <a:cubicBezTo>
                    <a:pt x="227" y="181"/>
                    <a:pt x="218" y="210"/>
                    <a:pt x="197" y="210"/>
                  </a:cubicBezTo>
                  <a:cubicBezTo>
                    <a:pt x="184" y="210"/>
                    <a:pt x="181" y="198"/>
                    <a:pt x="181" y="186"/>
                  </a:cubicBezTo>
                  <a:cubicBezTo>
                    <a:pt x="181" y="178"/>
                    <a:pt x="186" y="158"/>
                    <a:pt x="189" y="146"/>
                  </a:cubicBezTo>
                  <a:cubicBezTo>
                    <a:pt x="192" y="133"/>
                    <a:pt x="197" y="112"/>
                    <a:pt x="200" y="101"/>
                  </a:cubicBezTo>
                  <a:lnTo>
                    <a:pt x="210" y="64"/>
                  </a:lnTo>
                  <a:cubicBezTo>
                    <a:pt x="213" y="51"/>
                    <a:pt x="218" y="27"/>
                    <a:pt x="218" y="26"/>
                  </a:cubicBezTo>
                  <a:cubicBezTo>
                    <a:pt x="218" y="14"/>
                    <a:pt x="210" y="10"/>
                    <a:pt x="202" y="10"/>
                  </a:cubicBezTo>
                  <a:cubicBezTo>
                    <a:pt x="194" y="10"/>
                    <a:pt x="182" y="16"/>
                    <a:pt x="179" y="29"/>
                  </a:cubicBezTo>
                  <a:close/>
                  <a:moveTo>
                    <a:pt x="147" y="157"/>
                  </a:moveTo>
                  <a:cubicBezTo>
                    <a:pt x="144" y="171"/>
                    <a:pt x="133" y="181"/>
                    <a:pt x="122" y="190"/>
                  </a:cubicBezTo>
                  <a:cubicBezTo>
                    <a:pt x="117" y="194"/>
                    <a:pt x="98" y="210"/>
                    <a:pt x="77" y="210"/>
                  </a:cubicBezTo>
                  <a:cubicBezTo>
                    <a:pt x="58" y="210"/>
                    <a:pt x="40" y="197"/>
                    <a:pt x="40" y="162"/>
                  </a:cubicBezTo>
                  <a:cubicBezTo>
                    <a:pt x="40" y="136"/>
                    <a:pt x="54" y="80"/>
                    <a:pt x="66" y="61"/>
                  </a:cubicBezTo>
                  <a:cubicBezTo>
                    <a:pt x="88" y="21"/>
                    <a:pt x="114" y="14"/>
                    <a:pt x="128" y="14"/>
                  </a:cubicBezTo>
                  <a:cubicBezTo>
                    <a:pt x="162" y="14"/>
                    <a:pt x="171" y="51"/>
                    <a:pt x="171" y="58"/>
                  </a:cubicBezTo>
                  <a:cubicBezTo>
                    <a:pt x="171" y="59"/>
                    <a:pt x="171" y="62"/>
                    <a:pt x="170" y="6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8" name="Freeform 147">
              <a:extLst>
                <a:ext uri="{FF2B5EF4-FFF2-40B4-BE49-F238E27FC236}">
                  <a16:creationId xmlns:a16="http://schemas.microsoft.com/office/drawing/2014/main" id="{EA386839-697B-7543-9153-69A6A8829079}"/>
                </a:ext>
              </a:extLst>
            </p:cNvPr>
            <p:cNvSpPr/>
            <p:nvPr/>
          </p:nvSpPr>
          <p:spPr>
            <a:xfrm>
              <a:off x="4325400" y="6668640"/>
              <a:ext cx="22680" cy="55080"/>
            </a:xfrm>
            <a:custGeom>
              <a:avLst/>
              <a:gdLst/>
              <a:ahLst/>
              <a:cxnLst>
                <a:cxn ang="3cd4">
                  <a:pos x="hc" y="t"/>
                </a:cxn>
                <a:cxn ang="cd2">
                  <a:pos x="l" y="vc"/>
                </a:cxn>
                <a:cxn ang="cd4">
                  <a:pos x="hc" y="b"/>
                </a:cxn>
                <a:cxn ang="0">
                  <a:pos x="r" y="vc"/>
                </a:cxn>
              </a:cxnLst>
              <a:rect l="l" t="t" r="r" b="b"/>
              <a:pathLst>
                <a:path w="64" h="154">
                  <a:moveTo>
                    <a:pt x="50" y="50"/>
                  </a:moveTo>
                  <a:cubicBezTo>
                    <a:pt x="50" y="77"/>
                    <a:pt x="45" y="109"/>
                    <a:pt x="11" y="141"/>
                  </a:cubicBezTo>
                  <a:cubicBezTo>
                    <a:pt x="8" y="142"/>
                    <a:pt x="6" y="144"/>
                    <a:pt x="6" y="146"/>
                  </a:cubicBezTo>
                  <a:cubicBezTo>
                    <a:pt x="6" y="150"/>
                    <a:pt x="11" y="154"/>
                    <a:pt x="14" y="154"/>
                  </a:cubicBezTo>
                  <a:cubicBezTo>
                    <a:pt x="21" y="154"/>
                    <a:pt x="64" y="114"/>
                    <a:pt x="64" y="54"/>
                  </a:cubicBezTo>
                  <a:cubicBezTo>
                    <a:pt x="64" y="24"/>
                    <a:pt x="51" y="0"/>
                    <a:pt x="29" y="0"/>
                  </a:cubicBezTo>
                  <a:cubicBezTo>
                    <a:pt x="13" y="0"/>
                    <a:pt x="0" y="13"/>
                    <a:pt x="0" y="29"/>
                  </a:cubicBezTo>
                  <a:cubicBezTo>
                    <a:pt x="0" y="45"/>
                    <a:pt x="11" y="58"/>
                    <a:pt x="29" y="58"/>
                  </a:cubicBezTo>
                  <a:cubicBezTo>
                    <a:pt x="42" y="58"/>
                    <a:pt x="50" y="50"/>
                    <a:pt x="50" y="5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9" name="Freeform 148">
              <a:extLst>
                <a:ext uri="{FF2B5EF4-FFF2-40B4-BE49-F238E27FC236}">
                  <a16:creationId xmlns:a16="http://schemas.microsoft.com/office/drawing/2014/main" id="{8D5CBFDA-F50C-8C41-B623-FF46463926FC}"/>
                </a:ext>
              </a:extLst>
            </p:cNvPr>
            <p:cNvSpPr/>
            <p:nvPr/>
          </p:nvSpPr>
          <p:spPr>
            <a:xfrm>
              <a:off x="4377600" y="6611040"/>
              <a:ext cx="70920" cy="80280"/>
            </a:xfrm>
            <a:custGeom>
              <a:avLst/>
              <a:gdLst/>
              <a:ahLst/>
              <a:cxnLst>
                <a:cxn ang="3cd4">
                  <a:pos x="hc" y="t"/>
                </a:cxn>
                <a:cxn ang="cd2">
                  <a:pos x="l" y="vc"/>
                </a:cxn>
                <a:cxn ang="cd4">
                  <a:pos x="hc" y="b"/>
                </a:cxn>
                <a:cxn ang="0">
                  <a:pos x="r" y="vc"/>
                </a:cxn>
              </a:cxnLst>
              <a:rect l="l" t="t" r="r" b="b"/>
              <a:pathLst>
                <a:path w="198" h="224">
                  <a:moveTo>
                    <a:pt x="179" y="32"/>
                  </a:moveTo>
                  <a:cubicBezTo>
                    <a:pt x="166" y="35"/>
                    <a:pt x="158" y="45"/>
                    <a:pt x="158" y="56"/>
                  </a:cubicBezTo>
                  <a:cubicBezTo>
                    <a:pt x="158" y="67"/>
                    <a:pt x="168" y="72"/>
                    <a:pt x="174" y="72"/>
                  </a:cubicBezTo>
                  <a:cubicBezTo>
                    <a:pt x="179" y="72"/>
                    <a:pt x="198" y="69"/>
                    <a:pt x="198" y="43"/>
                  </a:cubicBezTo>
                  <a:cubicBezTo>
                    <a:pt x="198" y="11"/>
                    <a:pt x="162" y="0"/>
                    <a:pt x="131" y="0"/>
                  </a:cubicBezTo>
                  <a:cubicBezTo>
                    <a:pt x="54" y="0"/>
                    <a:pt x="40" y="58"/>
                    <a:pt x="40" y="72"/>
                  </a:cubicBezTo>
                  <a:cubicBezTo>
                    <a:pt x="40" y="91"/>
                    <a:pt x="51" y="102"/>
                    <a:pt x="58" y="109"/>
                  </a:cubicBezTo>
                  <a:cubicBezTo>
                    <a:pt x="70" y="118"/>
                    <a:pt x="80" y="120"/>
                    <a:pt x="114" y="126"/>
                  </a:cubicBezTo>
                  <a:cubicBezTo>
                    <a:pt x="125" y="128"/>
                    <a:pt x="157" y="134"/>
                    <a:pt x="157" y="158"/>
                  </a:cubicBezTo>
                  <a:cubicBezTo>
                    <a:pt x="157" y="168"/>
                    <a:pt x="150" y="186"/>
                    <a:pt x="130" y="198"/>
                  </a:cubicBezTo>
                  <a:cubicBezTo>
                    <a:pt x="110" y="210"/>
                    <a:pt x="86" y="210"/>
                    <a:pt x="80" y="210"/>
                  </a:cubicBezTo>
                  <a:cubicBezTo>
                    <a:pt x="61" y="210"/>
                    <a:pt x="32" y="205"/>
                    <a:pt x="21" y="189"/>
                  </a:cubicBezTo>
                  <a:cubicBezTo>
                    <a:pt x="37" y="187"/>
                    <a:pt x="48" y="174"/>
                    <a:pt x="48" y="160"/>
                  </a:cubicBezTo>
                  <a:cubicBezTo>
                    <a:pt x="48" y="149"/>
                    <a:pt x="38" y="142"/>
                    <a:pt x="29" y="142"/>
                  </a:cubicBezTo>
                  <a:cubicBezTo>
                    <a:pt x="14" y="142"/>
                    <a:pt x="0" y="154"/>
                    <a:pt x="0" y="176"/>
                  </a:cubicBezTo>
                  <a:cubicBezTo>
                    <a:pt x="0" y="205"/>
                    <a:pt x="32" y="224"/>
                    <a:pt x="80" y="224"/>
                  </a:cubicBezTo>
                  <a:cubicBezTo>
                    <a:pt x="171" y="224"/>
                    <a:pt x="187" y="162"/>
                    <a:pt x="187" y="142"/>
                  </a:cubicBezTo>
                  <a:cubicBezTo>
                    <a:pt x="187" y="96"/>
                    <a:pt x="138" y="88"/>
                    <a:pt x="120" y="83"/>
                  </a:cubicBezTo>
                  <a:cubicBezTo>
                    <a:pt x="115" y="83"/>
                    <a:pt x="102" y="80"/>
                    <a:pt x="99" y="80"/>
                  </a:cubicBezTo>
                  <a:cubicBezTo>
                    <a:pt x="82" y="77"/>
                    <a:pt x="72" y="66"/>
                    <a:pt x="72" y="54"/>
                  </a:cubicBezTo>
                  <a:cubicBezTo>
                    <a:pt x="72" y="43"/>
                    <a:pt x="82" y="30"/>
                    <a:pt x="93" y="24"/>
                  </a:cubicBezTo>
                  <a:cubicBezTo>
                    <a:pt x="106" y="14"/>
                    <a:pt x="123" y="14"/>
                    <a:pt x="131" y="14"/>
                  </a:cubicBezTo>
                  <a:cubicBezTo>
                    <a:pt x="142" y="14"/>
                    <a:pt x="168" y="16"/>
                    <a:pt x="179" y="3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0" name="Freeform 149">
              <a:extLst>
                <a:ext uri="{FF2B5EF4-FFF2-40B4-BE49-F238E27FC236}">
                  <a16:creationId xmlns:a16="http://schemas.microsoft.com/office/drawing/2014/main" id="{0CDF8299-192F-D74E-A360-E76B6F21B174}"/>
                </a:ext>
              </a:extLst>
            </p:cNvPr>
            <p:cNvSpPr/>
            <p:nvPr/>
          </p:nvSpPr>
          <p:spPr>
            <a:xfrm>
              <a:off x="4472280" y="6567840"/>
              <a:ext cx="35280" cy="65880"/>
            </a:xfrm>
            <a:custGeom>
              <a:avLst/>
              <a:gdLst/>
              <a:ahLst/>
              <a:cxnLst>
                <a:cxn ang="3cd4">
                  <a:pos x="hc" y="t"/>
                </a:cxn>
                <a:cxn ang="cd2">
                  <a:pos x="l" y="vc"/>
                </a:cxn>
                <a:cxn ang="cd4">
                  <a:pos x="hc" y="b"/>
                </a:cxn>
                <a:cxn ang="0">
                  <a:pos x="r" y="vc"/>
                </a:cxn>
              </a:cxnLst>
              <a:rect l="l" t="t" r="r" b="b"/>
              <a:pathLst>
                <a:path w="99" h="184">
                  <a:moveTo>
                    <a:pt x="96" y="34"/>
                  </a:moveTo>
                  <a:cubicBezTo>
                    <a:pt x="96" y="34"/>
                    <a:pt x="99" y="26"/>
                    <a:pt x="99" y="21"/>
                  </a:cubicBezTo>
                  <a:cubicBezTo>
                    <a:pt x="99" y="8"/>
                    <a:pt x="88" y="0"/>
                    <a:pt x="77" y="0"/>
                  </a:cubicBezTo>
                  <a:cubicBezTo>
                    <a:pt x="62" y="0"/>
                    <a:pt x="58" y="11"/>
                    <a:pt x="56" y="16"/>
                  </a:cubicBezTo>
                  <a:lnTo>
                    <a:pt x="2" y="170"/>
                  </a:lnTo>
                  <a:cubicBezTo>
                    <a:pt x="0" y="174"/>
                    <a:pt x="0" y="174"/>
                    <a:pt x="0" y="176"/>
                  </a:cubicBezTo>
                  <a:cubicBezTo>
                    <a:pt x="0" y="181"/>
                    <a:pt x="14" y="184"/>
                    <a:pt x="16" y="184"/>
                  </a:cubicBezTo>
                  <a:cubicBezTo>
                    <a:pt x="19" y="184"/>
                    <a:pt x="19" y="182"/>
                    <a:pt x="21" y="1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1" name="Freeform 150">
              <a:extLst>
                <a:ext uri="{FF2B5EF4-FFF2-40B4-BE49-F238E27FC236}">
                  <a16:creationId xmlns:a16="http://schemas.microsoft.com/office/drawing/2014/main" id="{9B2D3444-54B5-B846-A15B-5651341DE4C4}"/>
                </a:ext>
              </a:extLst>
            </p:cNvPr>
            <p:cNvSpPr/>
            <p:nvPr/>
          </p:nvSpPr>
          <p:spPr>
            <a:xfrm>
              <a:off x="4548600" y="6668640"/>
              <a:ext cx="22680" cy="55080"/>
            </a:xfrm>
            <a:custGeom>
              <a:avLst/>
              <a:gdLst/>
              <a:ahLst/>
              <a:cxnLst>
                <a:cxn ang="3cd4">
                  <a:pos x="hc" y="t"/>
                </a:cxn>
                <a:cxn ang="cd2">
                  <a:pos x="l" y="vc"/>
                </a:cxn>
                <a:cxn ang="cd4">
                  <a:pos x="hc" y="b"/>
                </a:cxn>
                <a:cxn ang="0">
                  <a:pos x="r" y="vc"/>
                </a:cxn>
              </a:cxnLst>
              <a:rect l="l" t="t" r="r" b="b"/>
              <a:pathLst>
                <a:path w="64" h="154">
                  <a:moveTo>
                    <a:pt x="50" y="50"/>
                  </a:moveTo>
                  <a:cubicBezTo>
                    <a:pt x="50" y="77"/>
                    <a:pt x="45" y="109"/>
                    <a:pt x="11" y="141"/>
                  </a:cubicBezTo>
                  <a:cubicBezTo>
                    <a:pt x="8" y="142"/>
                    <a:pt x="6" y="144"/>
                    <a:pt x="6" y="146"/>
                  </a:cubicBezTo>
                  <a:cubicBezTo>
                    <a:pt x="6" y="150"/>
                    <a:pt x="11" y="154"/>
                    <a:pt x="14" y="154"/>
                  </a:cubicBezTo>
                  <a:cubicBezTo>
                    <a:pt x="21" y="154"/>
                    <a:pt x="64" y="114"/>
                    <a:pt x="64" y="54"/>
                  </a:cubicBezTo>
                  <a:cubicBezTo>
                    <a:pt x="64" y="24"/>
                    <a:pt x="51" y="0"/>
                    <a:pt x="29" y="0"/>
                  </a:cubicBezTo>
                  <a:cubicBezTo>
                    <a:pt x="13" y="0"/>
                    <a:pt x="0" y="13"/>
                    <a:pt x="0" y="29"/>
                  </a:cubicBezTo>
                  <a:cubicBezTo>
                    <a:pt x="0" y="45"/>
                    <a:pt x="11" y="58"/>
                    <a:pt x="29" y="58"/>
                  </a:cubicBezTo>
                  <a:cubicBezTo>
                    <a:pt x="42" y="58"/>
                    <a:pt x="50" y="50"/>
                    <a:pt x="50" y="5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2" name="Freeform 151">
              <a:extLst>
                <a:ext uri="{FF2B5EF4-FFF2-40B4-BE49-F238E27FC236}">
                  <a16:creationId xmlns:a16="http://schemas.microsoft.com/office/drawing/2014/main" id="{79DA9C4A-23B3-AC46-B98B-D1F3F8ED05D9}"/>
                </a:ext>
              </a:extLst>
            </p:cNvPr>
            <p:cNvSpPr/>
            <p:nvPr/>
          </p:nvSpPr>
          <p:spPr>
            <a:xfrm>
              <a:off x="4597200" y="6611040"/>
              <a:ext cx="82440" cy="80280"/>
            </a:xfrm>
            <a:custGeom>
              <a:avLst/>
              <a:gdLst/>
              <a:ahLst/>
              <a:cxnLst>
                <a:cxn ang="3cd4">
                  <a:pos x="hc" y="t"/>
                </a:cxn>
                <a:cxn ang="cd2">
                  <a:pos x="l" y="vc"/>
                </a:cxn>
                <a:cxn ang="cd4">
                  <a:pos x="hc" y="b"/>
                </a:cxn>
                <a:cxn ang="0">
                  <a:pos x="r" y="vc"/>
                </a:cxn>
              </a:cxnLst>
              <a:rect l="l" t="t" r="r" b="b"/>
              <a:pathLst>
                <a:path w="230" h="224">
                  <a:moveTo>
                    <a:pt x="93" y="118"/>
                  </a:moveTo>
                  <a:cubicBezTo>
                    <a:pt x="94" y="115"/>
                    <a:pt x="106" y="70"/>
                    <a:pt x="106" y="69"/>
                  </a:cubicBezTo>
                  <a:cubicBezTo>
                    <a:pt x="107" y="64"/>
                    <a:pt x="122" y="40"/>
                    <a:pt x="138" y="27"/>
                  </a:cubicBezTo>
                  <a:cubicBezTo>
                    <a:pt x="142" y="24"/>
                    <a:pt x="157" y="14"/>
                    <a:pt x="178" y="14"/>
                  </a:cubicBezTo>
                  <a:cubicBezTo>
                    <a:pt x="182" y="14"/>
                    <a:pt x="195" y="14"/>
                    <a:pt x="205" y="21"/>
                  </a:cubicBezTo>
                  <a:cubicBezTo>
                    <a:pt x="189" y="26"/>
                    <a:pt x="182" y="38"/>
                    <a:pt x="182" y="48"/>
                  </a:cubicBezTo>
                  <a:cubicBezTo>
                    <a:pt x="182" y="59"/>
                    <a:pt x="192" y="67"/>
                    <a:pt x="203" y="67"/>
                  </a:cubicBezTo>
                  <a:cubicBezTo>
                    <a:pt x="214" y="67"/>
                    <a:pt x="230" y="58"/>
                    <a:pt x="230" y="37"/>
                  </a:cubicBezTo>
                  <a:cubicBezTo>
                    <a:pt x="230" y="11"/>
                    <a:pt x="203" y="0"/>
                    <a:pt x="178" y="0"/>
                  </a:cubicBezTo>
                  <a:cubicBezTo>
                    <a:pt x="152" y="0"/>
                    <a:pt x="130" y="11"/>
                    <a:pt x="107" y="35"/>
                  </a:cubicBezTo>
                  <a:cubicBezTo>
                    <a:pt x="99" y="5"/>
                    <a:pt x="69" y="0"/>
                    <a:pt x="58" y="0"/>
                  </a:cubicBezTo>
                  <a:cubicBezTo>
                    <a:pt x="38" y="0"/>
                    <a:pt x="26" y="11"/>
                    <a:pt x="18" y="26"/>
                  </a:cubicBezTo>
                  <a:cubicBezTo>
                    <a:pt x="6" y="45"/>
                    <a:pt x="0" y="74"/>
                    <a:pt x="0" y="75"/>
                  </a:cubicBezTo>
                  <a:cubicBezTo>
                    <a:pt x="0" y="82"/>
                    <a:pt x="6" y="82"/>
                    <a:pt x="8" y="82"/>
                  </a:cubicBezTo>
                  <a:cubicBezTo>
                    <a:pt x="16" y="82"/>
                    <a:pt x="16" y="80"/>
                    <a:pt x="19" y="67"/>
                  </a:cubicBezTo>
                  <a:cubicBezTo>
                    <a:pt x="27" y="37"/>
                    <a:pt x="37" y="14"/>
                    <a:pt x="56" y="14"/>
                  </a:cubicBezTo>
                  <a:cubicBezTo>
                    <a:pt x="69" y="14"/>
                    <a:pt x="72" y="24"/>
                    <a:pt x="72" y="38"/>
                  </a:cubicBezTo>
                  <a:cubicBezTo>
                    <a:pt x="72" y="48"/>
                    <a:pt x="67" y="66"/>
                    <a:pt x="64" y="80"/>
                  </a:cubicBezTo>
                  <a:cubicBezTo>
                    <a:pt x="61" y="93"/>
                    <a:pt x="56" y="114"/>
                    <a:pt x="53" y="123"/>
                  </a:cubicBezTo>
                  <a:lnTo>
                    <a:pt x="37" y="187"/>
                  </a:lnTo>
                  <a:cubicBezTo>
                    <a:pt x="35" y="194"/>
                    <a:pt x="32" y="206"/>
                    <a:pt x="32" y="208"/>
                  </a:cubicBezTo>
                  <a:cubicBezTo>
                    <a:pt x="32" y="219"/>
                    <a:pt x="42" y="224"/>
                    <a:pt x="50" y="224"/>
                  </a:cubicBezTo>
                  <a:cubicBezTo>
                    <a:pt x="56" y="224"/>
                    <a:pt x="67" y="219"/>
                    <a:pt x="70" y="210"/>
                  </a:cubicBezTo>
                  <a:cubicBezTo>
                    <a:pt x="72" y="206"/>
                    <a:pt x="77" y="184"/>
                    <a:pt x="80" y="17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3" name="Freeform 152">
              <a:extLst>
                <a:ext uri="{FF2B5EF4-FFF2-40B4-BE49-F238E27FC236}">
                  <a16:creationId xmlns:a16="http://schemas.microsoft.com/office/drawing/2014/main" id="{4AB80584-C9EE-3E4D-A508-FD1BD9594219}"/>
                </a:ext>
              </a:extLst>
            </p:cNvPr>
            <p:cNvSpPr/>
            <p:nvPr/>
          </p:nvSpPr>
          <p:spPr>
            <a:xfrm>
              <a:off x="4700160" y="6556320"/>
              <a:ext cx="46440" cy="177120"/>
            </a:xfrm>
            <a:custGeom>
              <a:avLst/>
              <a:gdLst/>
              <a:ahLst/>
              <a:cxnLst>
                <a:cxn ang="3cd4">
                  <a:pos x="hc" y="t"/>
                </a:cxn>
                <a:cxn ang="cd2">
                  <a:pos x="l" y="vc"/>
                </a:cxn>
                <a:cxn ang="cd4">
                  <a:pos x="hc" y="b"/>
                </a:cxn>
                <a:cxn ang="0">
                  <a:pos x="r" y="vc"/>
                </a:cxn>
              </a:cxnLst>
              <a:rect l="l" t="t" r="r" b="b"/>
              <a:pathLst>
                <a:path w="130" h="493">
                  <a:moveTo>
                    <a:pt x="10" y="0"/>
                  </a:moveTo>
                  <a:cubicBezTo>
                    <a:pt x="6" y="0"/>
                    <a:pt x="0" y="0"/>
                    <a:pt x="0" y="6"/>
                  </a:cubicBezTo>
                  <a:cubicBezTo>
                    <a:pt x="0" y="8"/>
                    <a:pt x="2" y="10"/>
                    <a:pt x="5" y="13"/>
                  </a:cubicBezTo>
                  <a:cubicBezTo>
                    <a:pt x="48" y="53"/>
                    <a:pt x="94" y="118"/>
                    <a:pt x="94" y="246"/>
                  </a:cubicBezTo>
                  <a:cubicBezTo>
                    <a:pt x="94" y="349"/>
                    <a:pt x="62" y="427"/>
                    <a:pt x="10" y="475"/>
                  </a:cubicBezTo>
                  <a:cubicBezTo>
                    <a:pt x="0" y="485"/>
                    <a:pt x="0" y="485"/>
                    <a:pt x="0" y="488"/>
                  </a:cubicBezTo>
                  <a:cubicBezTo>
                    <a:pt x="0" y="490"/>
                    <a:pt x="2" y="493"/>
                    <a:pt x="6" y="493"/>
                  </a:cubicBezTo>
                  <a:cubicBezTo>
                    <a:pt x="13" y="493"/>
                    <a:pt x="59" y="461"/>
                    <a:pt x="93" y="398"/>
                  </a:cubicBezTo>
                  <a:cubicBezTo>
                    <a:pt x="115" y="358"/>
                    <a:pt x="130" y="304"/>
                    <a:pt x="130" y="246"/>
                  </a:cubicBezTo>
                  <a:cubicBezTo>
                    <a:pt x="130" y="178"/>
                    <a:pt x="109" y="69"/>
                    <a:pt x="10" y="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4" name="Freeform 153">
              <a:extLst>
                <a:ext uri="{FF2B5EF4-FFF2-40B4-BE49-F238E27FC236}">
                  <a16:creationId xmlns:a16="http://schemas.microsoft.com/office/drawing/2014/main" id="{62AB31D1-D793-2C40-81DD-04B506532822}"/>
                </a:ext>
              </a:extLst>
            </p:cNvPr>
            <p:cNvSpPr/>
            <p:nvPr/>
          </p:nvSpPr>
          <p:spPr>
            <a:xfrm>
              <a:off x="4785480" y="6586920"/>
              <a:ext cx="98280" cy="115920"/>
            </a:xfrm>
            <a:custGeom>
              <a:avLst/>
              <a:gdLst/>
              <a:ahLst/>
              <a:cxnLst>
                <a:cxn ang="3cd4">
                  <a:pos x="hc" y="t"/>
                </a:cxn>
                <a:cxn ang="cd2">
                  <a:pos x="l" y="vc"/>
                </a:cxn>
                <a:cxn ang="cd4">
                  <a:pos x="hc" y="b"/>
                </a:cxn>
                <a:cxn ang="0">
                  <a:pos x="r" y="vc"/>
                </a:cxn>
              </a:cxnLst>
              <a:rect l="l" t="t" r="r" b="b"/>
              <a:pathLst>
                <a:path w="274" h="323">
                  <a:moveTo>
                    <a:pt x="254" y="173"/>
                  </a:moveTo>
                  <a:cubicBezTo>
                    <a:pt x="262" y="173"/>
                    <a:pt x="274" y="173"/>
                    <a:pt x="274" y="162"/>
                  </a:cubicBezTo>
                  <a:cubicBezTo>
                    <a:pt x="274" y="149"/>
                    <a:pt x="262" y="149"/>
                    <a:pt x="254" y="149"/>
                  </a:cubicBezTo>
                  <a:lnTo>
                    <a:pt x="24" y="149"/>
                  </a:lnTo>
                  <a:cubicBezTo>
                    <a:pt x="32" y="78"/>
                    <a:pt x="93" y="24"/>
                    <a:pt x="170" y="24"/>
                  </a:cubicBezTo>
                  <a:lnTo>
                    <a:pt x="254" y="24"/>
                  </a:lnTo>
                  <a:cubicBezTo>
                    <a:pt x="262" y="24"/>
                    <a:pt x="274" y="24"/>
                    <a:pt x="274" y="13"/>
                  </a:cubicBezTo>
                  <a:cubicBezTo>
                    <a:pt x="274" y="0"/>
                    <a:pt x="262" y="0"/>
                    <a:pt x="254" y="0"/>
                  </a:cubicBezTo>
                  <a:lnTo>
                    <a:pt x="168" y="0"/>
                  </a:lnTo>
                  <a:cubicBezTo>
                    <a:pt x="75" y="0"/>
                    <a:pt x="0" y="72"/>
                    <a:pt x="0" y="162"/>
                  </a:cubicBezTo>
                  <a:cubicBezTo>
                    <a:pt x="0" y="253"/>
                    <a:pt x="77" y="323"/>
                    <a:pt x="168" y="323"/>
                  </a:cubicBezTo>
                  <a:lnTo>
                    <a:pt x="254" y="323"/>
                  </a:lnTo>
                  <a:cubicBezTo>
                    <a:pt x="262" y="323"/>
                    <a:pt x="274" y="323"/>
                    <a:pt x="274" y="310"/>
                  </a:cubicBezTo>
                  <a:cubicBezTo>
                    <a:pt x="274" y="299"/>
                    <a:pt x="262" y="299"/>
                    <a:pt x="254" y="299"/>
                  </a:cubicBezTo>
                  <a:lnTo>
                    <a:pt x="170" y="299"/>
                  </a:lnTo>
                  <a:cubicBezTo>
                    <a:pt x="93" y="299"/>
                    <a:pt x="32" y="245"/>
                    <a:pt x="24" y="17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5" name="Freeform 154">
              <a:extLst>
                <a:ext uri="{FF2B5EF4-FFF2-40B4-BE49-F238E27FC236}">
                  <a16:creationId xmlns:a16="http://schemas.microsoft.com/office/drawing/2014/main" id="{3F32A5F8-0E69-6747-8C27-F7F9D7A81B16}"/>
                </a:ext>
              </a:extLst>
            </p:cNvPr>
            <p:cNvSpPr/>
            <p:nvPr/>
          </p:nvSpPr>
          <p:spPr>
            <a:xfrm>
              <a:off x="4915080" y="6568559"/>
              <a:ext cx="135720" cy="121320"/>
            </a:xfrm>
            <a:custGeom>
              <a:avLst/>
              <a:gdLst/>
              <a:ahLst/>
              <a:cxnLst>
                <a:cxn ang="3cd4">
                  <a:pos x="hc" y="t"/>
                </a:cxn>
                <a:cxn ang="cd2">
                  <a:pos x="l" y="vc"/>
                </a:cxn>
                <a:cxn ang="cd4">
                  <a:pos x="hc" y="b"/>
                </a:cxn>
                <a:cxn ang="0">
                  <a:pos x="r" y="vc"/>
                </a:cxn>
              </a:cxnLst>
              <a:rect l="l" t="t" r="r" b="b"/>
              <a:pathLst>
                <a:path w="378" h="338">
                  <a:moveTo>
                    <a:pt x="58" y="299"/>
                  </a:moveTo>
                  <a:cubicBezTo>
                    <a:pt x="54" y="315"/>
                    <a:pt x="53" y="320"/>
                    <a:pt x="14" y="320"/>
                  </a:cubicBezTo>
                  <a:cubicBezTo>
                    <a:pt x="6" y="320"/>
                    <a:pt x="0" y="320"/>
                    <a:pt x="0" y="330"/>
                  </a:cubicBezTo>
                  <a:cubicBezTo>
                    <a:pt x="0" y="338"/>
                    <a:pt x="6" y="338"/>
                    <a:pt x="14" y="338"/>
                  </a:cubicBezTo>
                  <a:lnTo>
                    <a:pt x="206" y="338"/>
                  </a:lnTo>
                  <a:cubicBezTo>
                    <a:pt x="290" y="338"/>
                    <a:pt x="352" y="282"/>
                    <a:pt x="352" y="232"/>
                  </a:cubicBezTo>
                  <a:cubicBezTo>
                    <a:pt x="352" y="197"/>
                    <a:pt x="320" y="166"/>
                    <a:pt x="269" y="162"/>
                  </a:cubicBezTo>
                  <a:cubicBezTo>
                    <a:pt x="328" y="150"/>
                    <a:pt x="378" y="112"/>
                    <a:pt x="378" y="70"/>
                  </a:cubicBezTo>
                  <a:cubicBezTo>
                    <a:pt x="378" y="32"/>
                    <a:pt x="339" y="0"/>
                    <a:pt x="275" y="0"/>
                  </a:cubicBezTo>
                  <a:lnTo>
                    <a:pt x="96" y="0"/>
                  </a:lnTo>
                  <a:cubicBezTo>
                    <a:pt x="86" y="0"/>
                    <a:pt x="80" y="0"/>
                    <a:pt x="80" y="11"/>
                  </a:cubicBezTo>
                  <a:cubicBezTo>
                    <a:pt x="80" y="18"/>
                    <a:pt x="86" y="18"/>
                    <a:pt x="96" y="18"/>
                  </a:cubicBezTo>
                  <a:cubicBezTo>
                    <a:pt x="96" y="18"/>
                    <a:pt x="106" y="18"/>
                    <a:pt x="115" y="19"/>
                  </a:cubicBezTo>
                  <a:cubicBezTo>
                    <a:pt x="125" y="19"/>
                    <a:pt x="126" y="21"/>
                    <a:pt x="126" y="26"/>
                  </a:cubicBezTo>
                  <a:cubicBezTo>
                    <a:pt x="126" y="27"/>
                    <a:pt x="126" y="29"/>
                    <a:pt x="123" y="37"/>
                  </a:cubicBezTo>
                  <a:close/>
                  <a:moveTo>
                    <a:pt x="138" y="155"/>
                  </a:moveTo>
                  <a:lnTo>
                    <a:pt x="168" y="35"/>
                  </a:lnTo>
                  <a:cubicBezTo>
                    <a:pt x="171" y="19"/>
                    <a:pt x="171" y="18"/>
                    <a:pt x="192" y="18"/>
                  </a:cubicBezTo>
                  <a:lnTo>
                    <a:pt x="267" y="18"/>
                  </a:lnTo>
                  <a:cubicBezTo>
                    <a:pt x="318" y="18"/>
                    <a:pt x="330" y="51"/>
                    <a:pt x="330" y="70"/>
                  </a:cubicBezTo>
                  <a:cubicBezTo>
                    <a:pt x="330" y="110"/>
                    <a:pt x="285" y="155"/>
                    <a:pt x="218" y="155"/>
                  </a:cubicBezTo>
                  <a:close/>
                  <a:moveTo>
                    <a:pt x="114" y="320"/>
                  </a:moveTo>
                  <a:cubicBezTo>
                    <a:pt x="98" y="320"/>
                    <a:pt x="98" y="320"/>
                    <a:pt x="98" y="315"/>
                  </a:cubicBezTo>
                  <a:cubicBezTo>
                    <a:pt x="98" y="315"/>
                    <a:pt x="98" y="312"/>
                    <a:pt x="99" y="304"/>
                  </a:cubicBezTo>
                  <a:lnTo>
                    <a:pt x="134" y="170"/>
                  </a:lnTo>
                  <a:lnTo>
                    <a:pt x="238" y="170"/>
                  </a:lnTo>
                  <a:cubicBezTo>
                    <a:pt x="285" y="170"/>
                    <a:pt x="302" y="200"/>
                    <a:pt x="302" y="229"/>
                  </a:cubicBezTo>
                  <a:cubicBezTo>
                    <a:pt x="302" y="277"/>
                    <a:pt x="253" y="320"/>
                    <a:pt x="194" y="32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6" name="Freeform 155">
              <a:extLst>
                <a:ext uri="{FF2B5EF4-FFF2-40B4-BE49-F238E27FC236}">
                  <a16:creationId xmlns:a16="http://schemas.microsoft.com/office/drawing/2014/main" id="{886EAB9E-68F0-234C-980C-E84E6C31A8D2}"/>
                </a:ext>
              </a:extLst>
            </p:cNvPr>
            <p:cNvSpPr/>
            <p:nvPr/>
          </p:nvSpPr>
          <p:spPr>
            <a:xfrm>
              <a:off x="5147640" y="6159960"/>
              <a:ext cx="66600" cy="303840"/>
            </a:xfrm>
            <a:custGeom>
              <a:avLst/>
              <a:gdLst/>
              <a:ahLst/>
              <a:cxnLst>
                <a:cxn ang="3cd4">
                  <a:pos x="hc" y="t"/>
                </a:cxn>
                <a:cxn ang="cd2">
                  <a:pos x="l" y="vc"/>
                </a:cxn>
                <a:cxn ang="cd4">
                  <a:pos x="hc" y="b"/>
                </a:cxn>
                <a:cxn ang="0">
                  <a:pos x="r" y="vc"/>
                </a:cxn>
              </a:cxnLst>
              <a:rect l="l" t="t" r="r" b="b"/>
              <a:pathLst>
                <a:path w="186" h="845">
                  <a:moveTo>
                    <a:pt x="186" y="837"/>
                  </a:moveTo>
                  <a:cubicBezTo>
                    <a:pt x="186" y="835"/>
                    <a:pt x="184" y="834"/>
                    <a:pt x="182" y="830"/>
                  </a:cubicBezTo>
                  <a:cubicBezTo>
                    <a:pt x="149" y="797"/>
                    <a:pt x="101" y="739"/>
                    <a:pt x="72" y="624"/>
                  </a:cubicBezTo>
                  <a:cubicBezTo>
                    <a:pt x="56" y="560"/>
                    <a:pt x="50" y="488"/>
                    <a:pt x="50" y="422"/>
                  </a:cubicBezTo>
                  <a:cubicBezTo>
                    <a:pt x="50" y="237"/>
                    <a:pt x="93" y="107"/>
                    <a:pt x="179" y="16"/>
                  </a:cubicBezTo>
                  <a:cubicBezTo>
                    <a:pt x="186" y="10"/>
                    <a:pt x="186" y="8"/>
                    <a:pt x="186" y="6"/>
                  </a:cubicBezTo>
                  <a:cubicBezTo>
                    <a:pt x="186" y="0"/>
                    <a:pt x="179" y="0"/>
                    <a:pt x="176" y="0"/>
                  </a:cubicBezTo>
                  <a:cubicBezTo>
                    <a:pt x="166" y="0"/>
                    <a:pt x="128" y="42"/>
                    <a:pt x="118" y="53"/>
                  </a:cubicBezTo>
                  <a:cubicBezTo>
                    <a:pt x="46" y="138"/>
                    <a:pt x="0" y="266"/>
                    <a:pt x="0" y="422"/>
                  </a:cubicBezTo>
                  <a:cubicBezTo>
                    <a:pt x="0" y="522"/>
                    <a:pt x="18" y="664"/>
                    <a:pt x="110" y="782"/>
                  </a:cubicBezTo>
                  <a:cubicBezTo>
                    <a:pt x="118" y="790"/>
                    <a:pt x="163" y="845"/>
                    <a:pt x="176" y="845"/>
                  </a:cubicBezTo>
                  <a:cubicBezTo>
                    <a:pt x="179" y="845"/>
                    <a:pt x="186" y="845"/>
                    <a:pt x="186" y="83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7" name="Freeform 156">
              <a:extLst>
                <a:ext uri="{FF2B5EF4-FFF2-40B4-BE49-F238E27FC236}">
                  <a16:creationId xmlns:a16="http://schemas.microsoft.com/office/drawing/2014/main" id="{3170C992-7D56-7F41-AF55-81E2790240CA}"/>
                </a:ext>
              </a:extLst>
            </p:cNvPr>
            <p:cNvSpPr/>
            <p:nvPr/>
          </p:nvSpPr>
          <p:spPr>
            <a:xfrm>
              <a:off x="5231160" y="6216479"/>
              <a:ext cx="78120" cy="161640"/>
            </a:xfrm>
            <a:custGeom>
              <a:avLst/>
              <a:gdLst/>
              <a:ahLst/>
              <a:cxnLst>
                <a:cxn ang="3cd4">
                  <a:pos x="hc" y="t"/>
                </a:cxn>
                <a:cxn ang="cd2">
                  <a:pos x="l" y="vc"/>
                </a:cxn>
                <a:cxn ang="cd4">
                  <a:pos x="hc" y="b"/>
                </a:cxn>
                <a:cxn ang="0">
                  <a:pos x="r" y="vc"/>
                </a:cxn>
              </a:cxnLst>
              <a:rect l="l" t="t" r="r" b="b"/>
              <a:pathLst>
                <a:path w="218" h="450">
                  <a:moveTo>
                    <a:pt x="130" y="160"/>
                  </a:moveTo>
                  <a:lnTo>
                    <a:pt x="197" y="160"/>
                  </a:lnTo>
                  <a:cubicBezTo>
                    <a:pt x="210" y="160"/>
                    <a:pt x="218" y="160"/>
                    <a:pt x="218" y="146"/>
                  </a:cubicBezTo>
                  <a:cubicBezTo>
                    <a:pt x="218" y="138"/>
                    <a:pt x="210" y="138"/>
                    <a:pt x="197" y="138"/>
                  </a:cubicBezTo>
                  <a:lnTo>
                    <a:pt x="136" y="138"/>
                  </a:lnTo>
                  <a:cubicBezTo>
                    <a:pt x="160" y="37"/>
                    <a:pt x="165" y="24"/>
                    <a:pt x="165" y="19"/>
                  </a:cubicBezTo>
                  <a:cubicBezTo>
                    <a:pt x="165" y="6"/>
                    <a:pt x="155" y="0"/>
                    <a:pt x="144" y="0"/>
                  </a:cubicBezTo>
                  <a:cubicBezTo>
                    <a:pt x="142" y="0"/>
                    <a:pt x="122" y="0"/>
                    <a:pt x="115" y="26"/>
                  </a:cubicBezTo>
                  <a:lnTo>
                    <a:pt x="88" y="138"/>
                  </a:lnTo>
                  <a:lnTo>
                    <a:pt x="21" y="138"/>
                  </a:lnTo>
                  <a:cubicBezTo>
                    <a:pt x="6" y="138"/>
                    <a:pt x="0" y="138"/>
                    <a:pt x="0" y="150"/>
                  </a:cubicBezTo>
                  <a:cubicBezTo>
                    <a:pt x="0" y="160"/>
                    <a:pt x="6" y="160"/>
                    <a:pt x="19" y="160"/>
                  </a:cubicBezTo>
                  <a:lnTo>
                    <a:pt x="82" y="160"/>
                  </a:lnTo>
                  <a:cubicBezTo>
                    <a:pt x="32" y="360"/>
                    <a:pt x="29" y="371"/>
                    <a:pt x="29" y="384"/>
                  </a:cubicBezTo>
                  <a:cubicBezTo>
                    <a:pt x="29" y="422"/>
                    <a:pt x="56" y="450"/>
                    <a:pt x="93" y="450"/>
                  </a:cubicBezTo>
                  <a:cubicBezTo>
                    <a:pt x="166" y="450"/>
                    <a:pt x="206" y="346"/>
                    <a:pt x="206" y="341"/>
                  </a:cubicBezTo>
                  <a:cubicBezTo>
                    <a:pt x="206" y="334"/>
                    <a:pt x="200" y="334"/>
                    <a:pt x="197" y="334"/>
                  </a:cubicBezTo>
                  <a:cubicBezTo>
                    <a:pt x="192" y="334"/>
                    <a:pt x="190" y="336"/>
                    <a:pt x="187" y="344"/>
                  </a:cubicBezTo>
                  <a:cubicBezTo>
                    <a:pt x="157" y="418"/>
                    <a:pt x="118" y="434"/>
                    <a:pt x="94" y="434"/>
                  </a:cubicBezTo>
                  <a:cubicBezTo>
                    <a:pt x="80" y="434"/>
                    <a:pt x="74" y="424"/>
                    <a:pt x="74" y="402"/>
                  </a:cubicBezTo>
                  <a:cubicBezTo>
                    <a:pt x="74" y="384"/>
                    <a:pt x="74" y="379"/>
                    <a:pt x="77" y="36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8" name="Freeform 157">
              <a:extLst>
                <a:ext uri="{FF2B5EF4-FFF2-40B4-BE49-F238E27FC236}">
                  <a16:creationId xmlns:a16="http://schemas.microsoft.com/office/drawing/2014/main" id="{EACB2C32-56CE-8D4F-B7D0-7F29EBFC309D}"/>
                </a:ext>
              </a:extLst>
            </p:cNvPr>
            <p:cNvSpPr/>
            <p:nvPr/>
          </p:nvSpPr>
          <p:spPr>
            <a:xfrm>
              <a:off x="5326200" y="6263280"/>
              <a:ext cx="115920" cy="114840"/>
            </a:xfrm>
            <a:custGeom>
              <a:avLst/>
              <a:gdLst/>
              <a:ahLst/>
              <a:cxnLst>
                <a:cxn ang="3cd4">
                  <a:pos x="hc" y="t"/>
                </a:cxn>
                <a:cxn ang="cd2">
                  <a:pos x="l" y="vc"/>
                </a:cxn>
                <a:cxn ang="cd4">
                  <a:pos x="hc" y="b"/>
                </a:cxn>
                <a:cxn ang="0">
                  <a:pos x="r" y="vc"/>
                </a:cxn>
              </a:cxnLst>
              <a:rect l="l" t="t" r="r" b="b"/>
              <a:pathLst>
                <a:path w="323" h="320">
                  <a:moveTo>
                    <a:pt x="235" y="45"/>
                  </a:moveTo>
                  <a:cubicBezTo>
                    <a:pt x="222" y="19"/>
                    <a:pt x="202" y="0"/>
                    <a:pt x="170" y="0"/>
                  </a:cubicBezTo>
                  <a:cubicBezTo>
                    <a:pt x="88" y="0"/>
                    <a:pt x="0" y="104"/>
                    <a:pt x="0" y="206"/>
                  </a:cubicBezTo>
                  <a:cubicBezTo>
                    <a:pt x="0" y="274"/>
                    <a:pt x="38" y="320"/>
                    <a:pt x="94" y="320"/>
                  </a:cubicBezTo>
                  <a:cubicBezTo>
                    <a:pt x="109" y="320"/>
                    <a:pt x="144" y="317"/>
                    <a:pt x="186" y="267"/>
                  </a:cubicBezTo>
                  <a:cubicBezTo>
                    <a:pt x="192" y="296"/>
                    <a:pt x="216" y="320"/>
                    <a:pt x="250" y="320"/>
                  </a:cubicBezTo>
                  <a:cubicBezTo>
                    <a:pt x="275" y="320"/>
                    <a:pt x="291" y="304"/>
                    <a:pt x="302" y="282"/>
                  </a:cubicBezTo>
                  <a:cubicBezTo>
                    <a:pt x="314" y="256"/>
                    <a:pt x="323" y="213"/>
                    <a:pt x="323" y="211"/>
                  </a:cubicBezTo>
                  <a:cubicBezTo>
                    <a:pt x="323" y="205"/>
                    <a:pt x="317" y="205"/>
                    <a:pt x="315" y="205"/>
                  </a:cubicBezTo>
                  <a:cubicBezTo>
                    <a:pt x="309" y="205"/>
                    <a:pt x="307" y="206"/>
                    <a:pt x="306" y="218"/>
                  </a:cubicBezTo>
                  <a:cubicBezTo>
                    <a:pt x="293" y="262"/>
                    <a:pt x="280" y="304"/>
                    <a:pt x="251" y="304"/>
                  </a:cubicBezTo>
                  <a:cubicBezTo>
                    <a:pt x="232" y="304"/>
                    <a:pt x="230" y="286"/>
                    <a:pt x="230" y="272"/>
                  </a:cubicBezTo>
                  <a:cubicBezTo>
                    <a:pt x="230" y="256"/>
                    <a:pt x="232" y="251"/>
                    <a:pt x="240" y="219"/>
                  </a:cubicBezTo>
                  <a:cubicBezTo>
                    <a:pt x="248" y="190"/>
                    <a:pt x="248" y="182"/>
                    <a:pt x="254" y="157"/>
                  </a:cubicBezTo>
                  <a:lnTo>
                    <a:pt x="280" y="58"/>
                  </a:lnTo>
                  <a:cubicBezTo>
                    <a:pt x="285" y="37"/>
                    <a:pt x="285" y="37"/>
                    <a:pt x="285" y="34"/>
                  </a:cubicBezTo>
                  <a:cubicBezTo>
                    <a:pt x="285" y="21"/>
                    <a:pt x="277" y="14"/>
                    <a:pt x="266" y="14"/>
                  </a:cubicBezTo>
                  <a:cubicBezTo>
                    <a:pt x="248" y="14"/>
                    <a:pt x="237" y="30"/>
                    <a:pt x="235" y="45"/>
                  </a:cubicBezTo>
                  <a:close/>
                  <a:moveTo>
                    <a:pt x="189" y="229"/>
                  </a:moveTo>
                  <a:cubicBezTo>
                    <a:pt x="186" y="242"/>
                    <a:pt x="186" y="242"/>
                    <a:pt x="176" y="254"/>
                  </a:cubicBezTo>
                  <a:cubicBezTo>
                    <a:pt x="144" y="293"/>
                    <a:pt x="115" y="304"/>
                    <a:pt x="96" y="304"/>
                  </a:cubicBezTo>
                  <a:cubicBezTo>
                    <a:pt x="61" y="304"/>
                    <a:pt x="50" y="266"/>
                    <a:pt x="50" y="238"/>
                  </a:cubicBezTo>
                  <a:cubicBezTo>
                    <a:pt x="50" y="203"/>
                    <a:pt x="72" y="115"/>
                    <a:pt x="90" y="83"/>
                  </a:cubicBezTo>
                  <a:cubicBezTo>
                    <a:pt x="110" y="42"/>
                    <a:pt x="142" y="16"/>
                    <a:pt x="171" y="16"/>
                  </a:cubicBezTo>
                  <a:cubicBezTo>
                    <a:pt x="218" y="16"/>
                    <a:pt x="227" y="74"/>
                    <a:pt x="227" y="78"/>
                  </a:cubicBezTo>
                  <a:cubicBezTo>
                    <a:pt x="227" y="82"/>
                    <a:pt x="226" y="86"/>
                    <a:pt x="224" y="9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9" name="Freeform 158">
              <a:extLst>
                <a:ext uri="{FF2B5EF4-FFF2-40B4-BE49-F238E27FC236}">
                  <a16:creationId xmlns:a16="http://schemas.microsoft.com/office/drawing/2014/main" id="{7B488EA2-E086-124F-A7C7-A8FBA47A9043}"/>
                </a:ext>
              </a:extLst>
            </p:cNvPr>
            <p:cNvSpPr/>
            <p:nvPr/>
          </p:nvSpPr>
          <p:spPr>
            <a:xfrm>
              <a:off x="5457240" y="6263280"/>
              <a:ext cx="103320" cy="114840"/>
            </a:xfrm>
            <a:custGeom>
              <a:avLst/>
              <a:gdLst/>
              <a:ahLst/>
              <a:cxnLst>
                <a:cxn ang="3cd4">
                  <a:pos x="hc" y="t"/>
                </a:cxn>
                <a:cxn ang="cd2">
                  <a:pos x="l" y="vc"/>
                </a:cxn>
                <a:cxn ang="cd4">
                  <a:pos x="hc" y="b"/>
                </a:cxn>
                <a:cxn ang="0">
                  <a:pos x="r" y="vc"/>
                </a:cxn>
              </a:cxnLst>
              <a:rect l="l" t="t" r="r" b="b"/>
              <a:pathLst>
                <a:path w="288" h="320">
                  <a:moveTo>
                    <a:pt x="42" y="270"/>
                  </a:moveTo>
                  <a:cubicBezTo>
                    <a:pt x="40" y="282"/>
                    <a:pt x="35" y="298"/>
                    <a:pt x="35" y="301"/>
                  </a:cubicBezTo>
                  <a:cubicBezTo>
                    <a:pt x="35" y="314"/>
                    <a:pt x="45" y="320"/>
                    <a:pt x="56" y="320"/>
                  </a:cubicBezTo>
                  <a:cubicBezTo>
                    <a:pt x="64" y="320"/>
                    <a:pt x="77" y="314"/>
                    <a:pt x="82" y="301"/>
                  </a:cubicBezTo>
                  <a:cubicBezTo>
                    <a:pt x="83" y="298"/>
                    <a:pt x="107" y="202"/>
                    <a:pt x="110" y="189"/>
                  </a:cubicBezTo>
                  <a:cubicBezTo>
                    <a:pt x="115" y="165"/>
                    <a:pt x="128" y="115"/>
                    <a:pt x="133" y="96"/>
                  </a:cubicBezTo>
                  <a:cubicBezTo>
                    <a:pt x="136" y="88"/>
                    <a:pt x="155" y="54"/>
                    <a:pt x="173" y="38"/>
                  </a:cubicBezTo>
                  <a:cubicBezTo>
                    <a:pt x="178" y="34"/>
                    <a:pt x="198" y="16"/>
                    <a:pt x="229" y="16"/>
                  </a:cubicBezTo>
                  <a:cubicBezTo>
                    <a:pt x="248" y="16"/>
                    <a:pt x="258" y="24"/>
                    <a:pt x="259" y="24"/>
                  </a:cubicBezTo>
                  <a:cubicBezTo>
                    <a:pt x="237" y="27"/>
                    <a:pt x="222" y="45"/>
                    <a:pt x="222" y="62"/>
                  </a:cubicBezTo>
                  <a:cubicBezTo>
                    <a:pt x="222" y="74"/>
                    <a:pt x="230" y="88"/>
                    <a:pt x="250" y="88"/>
                  </a:cubicBezTo>
                  <a:cubicBezTo>
                    <a:pt x="267" y="88"/>
                    <a:pt x="288" y="72"/>
                    <a:pt x="288" y="46"/>
                  </a:cubicBezTo>
                  <a:cubicBezTo>
                    <a:pt x="288" y="21"/>
                    <a:pt x="266" y="0"/>
                    <a:pt x="229" y="0"/>
                  </a:cubicBezTo>
                  <a:cubicBezTo>
                    <a:pt x="182" y="0"/>
                    <a:pt x="152" y="35"/>
                    <a:pt x="139" y="54"/>
                  </a:cubicBezTo>
                  <a:cubicBezTo>
                    <a:pt x="133" y="22"/>
                    <a:pt x="107" y="0"/>
                    <a:pt x="74" y="0"/>
                  </a:cubicBezTo>
                  <a:cubicBezTo>
                    <a:pt x="42" y="0"/>
                    <a:pt x="29" y="27"/>
                    <a:pt x="22" y="40"/>
                  </a:cubicBezTo>
                  <a:cubicBezTo>
                    <a:pt x="10" y="64"/>
                    <a:pt x="0" y="107"/>
                    <a:pt x="0" y="109"/>
                  </a:cubicBezTo>
                  <a:cubicBezTo>
                    <a:pt x="0" y="115"/>
                    <a:pt x="6" y="115"/>
                    <a:pt x="8" y="115"/>
                  </a:cubicBezTo>
                  <a:cubicBezTo>
                    <a:pt x="16" y="115"/>
                    <a:pt x="16" y="115"/>
                    <a:pt x="21" y="99"/>
                  </a:cubicBezTo>
                  <a:cubicBezTo>
                    <a:pt x="32" y="50"/>
                    <a:pt x="46" y="16"/>
                    <a:pt x="72" y="16"/>
                  </a:cubicBezTo>
                  <a:cubicBezTo>
                    <a:pt x="85" y="16"/>
                    <a:pt x="94" y="21"/>
                    <a:pt x="94" y="48"/>
                  </a:cubicBezTo>
                  <a:cubicBezTo>
                    <a:pt x="94" y="62"/>
                    <a:pt x="91" y="70"/>
                    <a:pt x="83" y="10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0" name="Freeform 159">
              <a:extLst>
                <a:ext uri="{FF2B5EF4-FFF2-40B4-BE49-F238E27FC236}">
                  <a16:creationId xmlns:a16="http://schemas.microsoft.com/office/drawing/2014/main" id="{7CE9126F-A8F0-6749-A1BF-DA9ED47D9A33}"/>
                </a:ext>
              </a:extLst>
            </p:cNvPr>
            <p:cNvSpPr/>
            <p:nvPr/>
          </p:nvSpPr>
          <p:spPr>
            <a:xfrm>
              <a:off x="5574240" y="6263280"/>
              <a:ext cx="116640" cy="163800"/>
            </a:xfrm>
            <a:custGeom>
              <a:avLst/>
              <a:gdLst/>
              <a:ahLst/>
              <a:cxnLst>
                <a:cxn ang="3cd4">
                  <a:pos x="hc" y="t"/>
                </a:cxn>
                <a:cxn ang="cd2">
                  <a:pos x="l" y="vc"/>
                </a:cxn>
                <a:cxn ang="cd4">
                  <a:pos x="hc" y="b"/>
                </a:cxn>
                <a:cxn ang="0">
                  <a:pos x="r" y="vc"/>
                </a:cxn>
              </a:cxnLst>
              <a:rect l="l" t="t" r="r" b="b"/>
              <a:pathLst>
                <a:path w="325" h="456">
                  <a:moveTo>
                    <a:pt x="322" y="46"/>
                  </a:moveTo>
                  <a:cubicBezTo>
                    <a:pt x="323" y="42"/>
                    <a:pt x="325" y="38"/>
                    <a:pt x="325" y="34"/>
                  </a:cubicBezTo>
                  <a:cubicBezTo>
                    <a:pt x="325" y="21"/>
                    <a:pt x="315" y="14"/>
                    <a:pt x="304" y="14"/>
                  </a:cubicBezTo>
                  <a:cubicBezTo>
                    <a:pt x="296" y="14"/>
                    <a:pt x="277" y="19"/>
                    <a:pt x="275" y="45"/>
                  </a:cubicBezTo>
                  <a:cubicBezTo>
                    <a:pt x="262" y="18"/>
                    <a:pt x="237" y="0"/>
                    <a:pt x="210" y="0"/>
                  </a:cubicBezTo>
                  <a:cubicBezTo>
                    <a:pt x="128" y="0"/>
                    <a:pt x="42" y="99"/>
                    <a:pt x="42" y="200"/>
                  </a:cubicBezTo>
                  <a:cubicBezTo>
                    <a:pt x="42" y="270"/>
                    <a:pt x="85" y="312"/>
                    <a:pt x="134" y="312"/>
                  </a:cubicBezTo>
                  <a:cubicBezTo>
                    <a:pt x="176" y="312"/>
                    <a:pt x="210" y="278"/>
                    <a:pt x="218" y="270"/>
                  </a:cubicBezTo>
                  <a:lnTo>
                    <a:pt x="218" y="272"/>
                  </a:lnTo>
                  <a:cubicBezTo>
                    <a:pt x="203" y="334"/>
                    <a:pt x="194" y="363"/>
                    <a:pt x="194" y="365"/>
                  </a:cubicBezTo>
                  <a:cubicBezTo>
                    <a:pt x="192" y="371"/>
                    <a:pt x="168" y="442"/>
                    <a:pt x="93" y="442"/>
                  </a:cubicBezTo>
                  <a:cubicBezTo>
                    <a:pt x="78" y="442"/>
                    <a:pt x="56" y="440"/>
                    <a:pt x="37" y="434"/>
                  </a:cubicBezTo>
                  <a:cubicBezTo>
                    <a:pt x="58" y="427"/>
                    <a:pt x="66" y="410"/>
                    <a:pt x="66" y="397"/>
                  </a:cubicBezTo>
                  <a:cubicBezTo>
                    <a:pt x="66" y="386"/>
                    <a:pt x="58" y="373"/>
                    <a:pt x="38" y="373"/>
                  </a:cubicBezTo>
                  <a:cubicBezTo>
                    <a:pt x="22" y="373"/>
                    <a:pt x="0" y="386"/>
                    <a:pt x="0" y="413"/>
                  </a:cubicBezTo>
                  <a:cubicBezTo>
                    <a:pt x="0" y="442"/>
                    <a:pt x="26" y="456"/>
                    <a:pt x="94" y="456"/>
                  </a:cubicBezTo>
                  <a:cubicBezTo>
                    <a:pt x="182" y="456"/>
                    <a:pt x="234" y="402"/>
                    <a:pt x="243" y="358"/>
                  </a:cubicBezTo>
                  <a:close/>
                  <a:moveTo>
                    <a:pt x="230" y="221"/>
                  </a:moveTo>
                  <a:cubicBezTo>
                    <a:pt x="226" y="240"/>
                    <a:pt x="210" y="258"/>
                    <a:pt x="194" y="270"/>
                  </a:cubicBezTo>
                  <a:cubicBezTo>
                    <a:pt x="179" y="283"/>
                    <a:pt x="157" y="296"/>
                    <a:pt x="138" y="296"/>
                  </a:cubicBezTo>
                  <a:cubicBezTo>
                    <a:pt x="102" y="296"/>
                    <a:pt x="91" y="259"/>
                    <a:pt x="91" y="232"/>
                  </a:cubicBezTo>
                  <a:cubicBezTo>
                    <a:pt x="91" y="197"/>
                    <a:pt x="112" y="114"/>
                    <a:pt x="131" y="78"/>
                  </a:cubicBezTo>
                  <a:cubicBezTo>
                    <a:pt x="150" y="43"/>
                    <a:pt x="181" y="16"/>
                    <a:pt x="210" y="16"/>
                  </a:cubicBezTo>
                  <a:cubicBezTo>
                    <a:pt x="256" y="16"/>
                    <a:pt x="266" y="72"/>
                    <a:pt x="266" y="77"/>
                  </a:cubicBezTo>
                  <a:cubicBezTo>
                    <a:pt x="266" y="80"/>
                    <a:pt x="266" y="83"/>
                    <a:pt x="264" y="8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1" name="Freeform 160">
              <a:extLst>
                <a:ext uri="{FF2B5EF4-FFF2-40B4-BE49-F238E27FC236}">
                  <a16:creationId xmlns:a16="http://schemas.microsoft.com/office/drawing/2014/main" id="{7F243038-4AA7-8C40-9044-995A3333C6F8}"/>
                </a:ext>
              </a:extLst>
            </p:cNvPr>
            <p:cNvSpPr/>
            <p:nvPr/>
          </p:nvSpPr>
          <p:spPr>
            <a:xfrm>
              <a:off x="5711760" y="6263280"/>
              <a:ext cx="97560" cy="114840"/>
            </a:xfrm>
            <a:custGeom>
              <a:avLst/>
              <a:gdLst/>
              <a:ahLst/>
              <a:cxnLst>
                <a:cxn ang="3cd4">
                  <a:pos x="hc" y="t"/>
                </a:cxn>
                <a:cxn ang="cd2">
                  <a:pos x="l" y="vc"/>
                </a:cxn>
                <a:cxn ang="cd4">
                  <a:pos x="hc" y="b"/>
                </a:cxn>
                <a:cxn ang="0">
                  <a:pos x="r" y="vc"/>
                </a:cxn>
              </a:cxnLst>
              <a:rect l="l" t="t" r="r" b="b"/>
              <a:pathLst>
                <a:path w="272" h="320">
                  <a:moveTo>
                    <a:pt x="99" y="149"/>
                  </a:moveTo>
                  <a:cubicBezTo>
                    <a:pt x="120" y="149"/>
                    <a:pt x="173" y="147"/>
                    <a:pt x="208" y="133"/>
                  </a:cubicBezTo>
                  <a:cubicBezTo>
                    <a:pt x="258" y="112"/>
                    <a:pt x="261" y="70"/>
                    <a:pt x="261" y="61"/>
                  </a:cubicBezTo>
                  <a:cubicBezTo>
                    <a:pt x="261" y="29"/>
                    <a:pt x="234" y="0"/>
                    <a:pt x="186" y="0"/>
                  </a:cubicBezTo>
                  <a:cubicBezTo>
                    <a:pt x="107" y="0"/>
                    <a:pt x="0" y="69"/>
                    <a:pt x="0" y="192"/>
                  </a:cubicBezTo>
                  <a:cubicBezTo>
                    <a:pt x="0" y="264"/>
                    <a:pt x="42" y="320"/>
                    <a:pt x="110" y="320"/>
                  </a:cubicBezTo>
                  <a:cubicBezTo>
                    <a:pt x="213" y="320"/>
                    <a:pt x="272" y="245"/>
                    <a:pt x="272" y="237"/>
                  </a:cubicBezTo>
                  <a:cubicBezTo>
                    <a:pt x="272" y="232"/>
                    <a:pt x="267" y="227"/>
                    <a:pt x="262" y="227"/>
                  </a:cubicBezTo>
                  <a:cubicBezTo>
                    <a:pt x="259" y="227"/>
                    <a:pt x="258" y="229"/>
                    <a:pt x="254" y="235"/>
                  </a:cubicBezTo>
                  <a:cubicBezTo>
                    <a:pt x="198" y="304"/>
                    <a:pt x="122" y="304"/>
                    <a:pt x="112" y="304"/>
                  </a:cubicBezTo>
                  <a:cubicBezTo>
                    <a:pt x="58" y="304"/>
                    <a:pt x="51" y="245"/>
                    <a:pt x="51" y="222"/>
                  </a:cubicBezTo>
                  <a:cubicBezTo>
                    <a:pt x="51" y="214"/>
                    <a:pt x="51" y="192"/>
                    <a:pt x="62" y="149"/>
                  </a:cubicBezTo>
                  <a:close/>
                  <a:moveTo>
                    <a:pt x="67" y="133"/>
                  </a:moveTo>
                  <a:cubicBezTo>
                    <a:pt x="94" y="26"/>
                    <a:pt x="166" y="16"/>
                    <a:pt x="186" y="16"/>
                  </a:cubicBezTo>
                  <a:cubicBezTo>
                    <a:pt x="219" y="16"/>
                    <a:pt x="238" y="37"/>
                    <a:pt x="238" y="61"/>
                  </a:cubicBezTo>
                  <a:cubicBezTo>
                    <a:pt x="238" y="133"/>
                    <a:pt x="125" y="133"/>
                    <a:pt x="96" y="13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2" name="Freeform 161">
              <a:extLst>
                <a:ext uri="{FF2B5EF4-FFF2-40B4-BE49-F238E27FC236}">
                  <a16:creationId xmlns:a16="http://schemas.microsoft.com/office/drawing/2014/main" id="{9E1557D0-DFD2-7E4A-BC39-BFFF0D3735DD}"/>
                </a:ext>
              </a:extLst>
            </p:cNvPr>
            <p:cNvSpPr/>
            <p:nvPr/>
          </p:nvSpPr>
          <p:spPr>
            <a:xfrm>
              <a:off x="5823000" y="6216479"/>
              <a:ext cx="78120" cy="161640"/>
            </a:xfrm>
            <a:custGeom>
              <a:avLst/>
              <a:gdLst/>
              <a:ahLst/>
              <a:cxnLst>
                <a:cxn ang="3cd4">
                  <a:pos x="hc" y="t"/>
                </a:cxn>
                <a:cxn ang="cd2">
                  <a:pos x="l" y="vc"/>
                </a:cxn>
                <a:cxn ang="cd4">
                  <a:pos x="hc" y="b"/>
                </a:cxn>
                <a:cxn ang="0">
                  <a:pos x="r" y="vc"/>
                </a:cxn>
              </a:cxnLst>
              <a:rect l="l" t="t" r="r" b="b"/>
              <a:pathLst>
                <a:path w="218" h="450">
                  <a:moveTo>
                    <a:pt x="130" y="160"/>
                  </a:moveTo>
                  <a:lnTo>
                    <a:pt x="197" y="160"/>
                  </a:lnTo>
                  <a:cubicBezTo>
                    <a:pt x="210" y="160"/>
                    <a:pt x="218" y="160"/>
                    <a:pt x="218" y="146"/>
                  </a:cubicBezTo>
                  <a:cubicBezTo>
                    <a:pt x="218" y="138"/>
                    <a:pt x="210" y="138"/>
                    <a:pt x="197" y="138"/>
                  </a:cubicBezTo>
                  <a:lnTo>
                    <a:pt x="136" y="138"/>
                  </a:lnTo>
                  <a:cubicBezTo>
                    <a:pt x="160" y="37"/>
                    <a:pt x="165" y="24"/>
                    <a:pt x="165" y="19"/>
                  </a:cubicBezTo>
                  <a:cubicBezTo>
                    <a:pt x="165" y="6"/>
                    <a:pt x="155" y="0"/>
                    <a:pt x="144" y="0"/>
                  </a:cubicBezTo>
                  <a:cubicBezTo>
                    <a:pt x="141" y="0"/>
                    <a:pt x="122" y="0"/>
                    <a:pt x="115" y="26"/>
                  </a:cubicBezTo>
                  <a:lnTo>
                    <a:pt x="88" y="138"/>
                  </a:lnTo>
                  <a:lnTo>
                    <a:pt x="21" y="138"/>
                  </a:lnTo>
                  <a:cubicBezTo>
                    <a:pt x="6" y="138"/>
                    <a:pt x="0" y="138"/>
                    <a:pt x="0" y="150"/>
                  </a:cubicBezTo>
                  <a:cubicBezTo>
                    <a:pt x="0" y="160"/>
                    <a:pt x="6" y="160"/>
                    <a:pt x="19" y="160"/>
                  </a:cubicBezTo>
                  <a:lnTo>
                    <a:pt x="82" y="160"/>
                  </a:lnTo>
                  <a:cubicBezTo>
                    <a:pt x="30" y="360"/>
                    <a:pt x="29" y="371"/>
                    <a:pt x="29" y="384"/>
                  </a:cubicBezTo>
                  <a:cubicBezTo>
                    <a:pt x="29" y="422"/>
                    <a:pt x="56" y="450"/>
                    <a:pt x="93" y="450"/>
                  </a:cubicBezTo>
                  <a:cubicBezTo>
                    <a:pt x="166" y="450"/>
                    <a:pt x="206" y="346"/>
                    <a:pt x="206" y="341"/>
                  </a:cubicBezTo>
                  <a:cubicBezTo>
                    <a:pt x="206" y="334"/>
                    <a:pt x="200" y="334"/>
                    <a:pt x="197" y="334"/>
                  </a:cubicBezTo>
                  <a:cubicBezTo>
                    <a:pt x="192" y="334"/>
                    <a:pt x="190" y="336"/>
                    <a:pt x="187" y="344"/>
                  </a:cubicBezTo>
                  <a:cubicBezTo>
                    <a:pt x="157" y="418"/>
                    <a:pt x="118" y="434"/>
                    <a:pt x="94" y="434"/>
                  </a:cubicBezTo>
                  <a:cubicBezTo>
                    <a:pt x="80" y="434"/>
                    <a:pt x="74" y="424"/>
                    <a:pt x="74" y="402"/>
                  </a:cubicBezTo>
                  <a:cubicBezTo>
                    <a:pt x="74" y="384"/>
                    <a:pt x="74" y="379"/>
                    <a:pt x="77" y="36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3" name="Freeform 162">
              <a:extLst>
                <a:ext uri="{FF2B5EF4-FFF2-40B4-BE49-F238E27FC236}">
                  <a16:creationId xmlns:a16="http://schemas.microsoft.com/office/drawing/2014/main" id="{B108A735-98FD-0D47-BCDF-781F41A4C8BC}"/>
                </a:ext>
              </a:extLst>
            </p:cNvPr>
            <p:cNvSpPr/>
            <p:nvPr/>
          </p:nvSpPr>
          <p:spPr>
            <a:xfrm>
              <a:off x="5933519" y="6185519"/>
              <a:ext cx="59040" cy="253080"/>
            </a:xfrm>
            <a:custGeom>
              <a:avLst/>
              <a:gdLst/>
              <a:ahLst/>
              <a:cxnLst>
                <a:cxn ang="3cd4">
                  <a:pos x="hc" y="t"/>
                </a:cxn>
                <a:cxn ang="cd2">
                  <a:pos x="l" y="vc"/>
                </a:cxn>
                <a:cxn ang="cd4">
                  <a:pos x="hc" y="b"/>
                </a:cxn>
                <a:cxn ang="0">
                  <a:pos x="r" y="vc"/>
                </a:cxn>
              </a:cxnLst>
              <a:rect l="l" t="t" r="r" b="b"/>
              <a:pathLst>
                <a:path w="165" h="704">
                  <a:moveTo>
                    <a:pt x="165" y="698"/>
                  </a:moveTo>
                  <a:cubicBezTo>
                    <a:pt x="165" y="696"/>
                    <a:pt x="165" y="694"/>
                    <a:pt x="152" y="682"/>
                  </a:cubicBezTo>
                  <a:cubicBezTo>
                    <a:pt x="64" y="594"/>
                    <a:pt x="42" y="461"/>
                    <a:pt x="42" y="352"/>
                  </a:cubicBezTo>
                  <a:cubicBezTo>
                    <a:pt x="42" y="230"/>
                    <a:pt x="69" y="107"/>
                    <a:pt x="155" y="19"/>
                  </a:cubicBezTo>
                  <a:cubicBezTo>
                    <a:pt x="165" y="11"/>
                    <a:pt x="165" y="10"/>
                    <a:pt x="165" y="6"/>
                  </a:cubicBezTo>
                  <a:cubicBezTo>
                    <a:pt x="165" y="2"/>
                    <a:pt x="162" y="0"/>
                    <a:pt x="157" y="0"/>
                  </a:cubicBezTo>
                  <a:cubicBezTo>
                    <a:pt x="150" y="0"/>
                    <a:pt x="86" y="48"/>
                    <a:pt x="45" y="138"/>
                  </a:cubicBezTo>
                  <a:cubicBezTo>
                    <a:pt x="8" y="214"/>
                    <a:pt x="0" y="293"/>
                    <a:pt x="0" y="352"/>
                  </a:cubicBezTo>
                  <a:cubicBezTo>
                    <a:pt x="0" y="408"/>
                    <a:pt x="8" y="493"/>
                    <a:pt x="46" y="573"/>
                  </a:cubicBezTo>
                  <a:cubicBezTo>
                    <a:pt x="90" y="659"/>
                    <a:pt x="150" y="704"/>
                    <a:pt x="157" y="704"/>
                  </a:cubicBezTo>
                  <a:cubicBezTo>
                    <a:pt x="162" y="704"/>
                    <a:pt x="165" y="702"/>
                    <a:pt x="165" y="69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4" name="Freeform 163">
              <a:extLst>
                <a:ext uri="{FF2B5EF4-FFF2-40B4-BE49-F238E27FC236}">
                  <a16:creationId xmlns:a16="http://schemas.microsoft.com/office/drawing/2014/main" id="{D6770971-D2F2-D046-95D5-F8866C751182}"/>
                </a:ext>
              </a:extLst>
            </p:cNvPr>
            <p:cNvSpPr/>
            <p:nvPr/>
          </p:nvSpPr>
          <p:spPr>
            <a:xfrm>
              <a:off x="6019200" y="6263280"/>
              <a:ext cx="93600" cy="114840"/>
            </a:xfrm>
            <a:custGeom>
              <a:avLst/>
              <a:gdLst/>
              <a:ahLst/>
              <a:cxnLst>
                <a:cxn ang="3cd4">
                  <a:pos x="hc" y="t"/>
                </a:cxn>
                <a:cxn ang="cd2">
                  <a:pos x="l" y="vc"/>
                </a:cxn>
                <a:cxn ang="cd4">
                  <a:pos x="hc" y="b"/>
                </a:cxn>
                <a:cxn ang="0">
                  <a:pos x="r" y="vc"/>
                </a:cxn>
              </a:cxnLst>
              <a:rect l="l" t="t" r="r" b="b"/>
              <a:pathLst>
                <a:path w="261" h="320">
                  <a:moveTo>
                    <a:pt x="240" y="48"/>
                  </a:moveTo>
                  <a:cubicBezTo>
                    <a:pt x="219" y="48"/>
                    <a:pt x="206" y="64"/>
                    <a:pt x="206" y="80"/>
                  </a:cubicBezTo>
                  <a:cubicBezTo>
                    <a:pt x="206" y="90"/>
                    <a:pt x="213" y="101"/>
                    <a:pt x="227" y="101"/>
                  </a:cubicBezTo>
                  <a:cubicBezTo>
                    <a:pt x="243" y="101"/>
                    <a:pt x="261" y="88"/>
                    <a:pt x="261" y="61"/>
                  </a:cubicBezTo>
                  <a:cubicBezTo>
                    <a:pt x="261" y="29"/>
                    <a:pt x="230" y="0"/>
                    <a:pt x="176" y="0"/>
                  </a:cubicBezTo>
                  <a:cubicBezTo>
                    <a:pt x="83" y="0"/>
                    <a:pt x="56" y="72"/>
                    <a:pt x="56" y="102"/>
                  </a:cubicBezTo>
                  <a:cubicBezTo>
                    <a:pt x="56" y="158"/>
                    <a:pt x="109" y="170"/>
                    <a:pt x="130" y="173"/>
                  </a:cubicBezTo>
                  <a:cubicBezTo>
                    <a:pt x="166" y="181"/>
                    <a:pt x="203" y="187"/>
                    <a:pt x="203" y="227"/>
                  </a:cubicBezTo>
                  <a:cubicBezTo>
                    <a:pt x="203" y="245"/>
                    <a:pt x="187" y="304"/>
                    <a:pt x="102" y="304"/>
                  </a:cubicBezTo>
                  <a:cubicBezTo>
                    <a:pt x="91" y="304"/>
                    <a:pt x="37" y="304"/>
                    <a:pt x="21" y="267"/>
                  </a:cubicBezTo>
                  <a:cubicBezTo>
                    <a:pt x="48" y="270"/>
                    <a:pt x="66" y="250"/>
                    <a:pt x="66" y="229"/>
                  </a:cubicBezTo>
                  <a:cubicBezTo>
                    <a:pt x="66" y="213"/>
                    <a:pt x="54" y="205"/>
                    <a:pt x="40" y="205"/>
                  </a:cubicBezTo>
                  <a:cubicBezTo>
                    <a:pt x="21" y="205"/>
                    <a:pt x="0" y="219"/>
                    <a:pt x="0" y="251"/>
                  </a:cubicBezTo>
                  <a:cubicBezTo>
                    <a:pt x="0" y="291"/>
                    <a:pt x="40" y="320"/>
                    <a:pt x="101" y="320"/>
                  </a:cubicBezTo>
                  <a:cubicBezTo>
                    <a:pt x="216" y="320"/>
                    <a:pt x="243" y="235"/>
                    <a:pt x="243" y="203"/>
                  </a:cubicBezTo>
                  <a:cubicBezTo>
                    <a:pt x="243" y="178"/>
                    <a:pt x="230" y="160"/>
                    <a:pt x="221" y="150"/>
                  </a:cubicBezTo>
                  <a:cubicBezTo>
                    <a:pt x="202" y="131"/>
                    <a:pt x="182" y="128"/>
                    <a:pt x="150" y="122"/>
                  </a:cubicBezTo>
                  <a:cubicBezTo>
                    <a:pt x="125" y="115"/>
                    <a:pt x="98" y="110"/>
                    <a:pt x="98" y="78"/>
                  </a:cubicBezTo>
                  <a:cubicBezTo>
                    <a:pt x="98" y="59"/>
                    <a:pt x="114" y="16"/>
                    <a:pt x="176" y="16"/>
                  </a:cubicBezTo>
                  <a:cubicBezTo>
                    <a:pt x="194" y="16"/>
                    <a:pt x="229" y="21"/>
                    <a:pt x="240" y="4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5" name="Freeform 164">
              <a:extLst>
                <a:ext uri="{FF2B5EF4-FFF2-40B4-BE49-F238E27FC236}">
                  <a16:creationId xmlns:a16="http://schemas.microsoft.com/office/drawing/2014/main" id="{91A6B38F-277A-854E-A6FB-0EDA5C5AC12A}"/>
                </a:ext>
              </a:extLst>
            </p:cNvPr>
            <p:cNvSpPr/>
            <p:nvPr/>
          </p:nvSpPr>
          <p:spPr>
            <a:xfrm>
              <a:off x="6132960" y="6171480"/>
              <a:ext cx="44640" cy="91800"/>
            </a:xfrm>
            <a:custGeom>
              <a:avLst/>
              <a:gdLst/>
              <a:ahLst/>
              <a:cxnLst>
                <a:cxn ang="3cd4">
                  <a:pos x="hc" y="t"/>
                </a:cxn>
                <a:cxn ang="cd2">
                  <a:pos x="l" y="vc"/>
                </a:cxn>
                <a:cxn ang="cd4">
                  <a:pos x="hc" y="b"/>
                </a:cxn>
                <a:cxn ang="0">
                  <a:pos x="r" y="vc"/>
                </a:cxn>
              </a:cxnLst>
              <a:rect l="l" t="t" r="r" b="b"/>
              <a:pathLst>
                <a:path w="125" h="256">
                  <a:moveTo>
                    <a:pt x="120" y="43"/>
                  </a:moveTo>
                  <a:cubicBezTo>
                    <a:pt x="125" y="35"/>
                    <a:pt x="125" y="30"/>
                    <a:pt x="125" y="27"/>
                  </a:cubicBezTo>
                  <a:cubicBezTo>
                    <a:pt x="125" y="11"/>
                    <a:pt x="110" y="0"/>
                    <a:pt x="96" y="0"/>
                  </a:cubicBezTo>
                  <a:cubicBezTo>
                    <a:pt x="77" y="0"/>
                    <a:pt x="70" y="16"/>
                    <a:pt x="69" y="24"/>
                  </a:cubicBezTo>
                  <a:lnTo>
                    <a:pt x="3" y="238"/>
                  </a:lnTo>
                  <a:cubicBezTo>
                    <a:pt x="2" y="238"/>
                    <a:pt x="0" y="245"/>
                    <a:pt x="0" y="245"/>
                  </a:cubicBezTo>
                  <a:cubicBezTo>
                    <a:pt x="0" y="251"/>
                    <a:pt x="16" y="256"/>
                    <a:pt x="19" y="256"/>
                  </a:cubicBezTo>
                  <a:cubicBezTo>
                    <a:pt x="22" y="256"/>
                    <a:pt x="24" y="256"/>
                    <a:pt x="27" y="24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6" name="Freeform 165">
              <a:extLst>
                <a:ext uri="{FF2B5EF4-FFF2-40B4-BE49-F238E27FC236}">
                  <a16:creationId xmlns:a16="http://schemas.microsoft.com/office/drawing/2014/main" id="{510C6BFF-D6D1-4247-AA77-FF0FD0E7B5C7}"/>
                </a:ext>
              </a:extLst>
            </p:cNvPr>
            <p:cNvSpPr/>
            <p:nvPr/>
          </p:nvSpPr>
          <p:spPr>
            <a:xfrm>
              <a:off x="6217560" y="6266160"/>
              <a:ext cx="27720" cy="158040"/>
            </a:xfrm>
            <a:custGeom>
              <a:avLst/>
              <a:gdLst/>
              <a:ahLst/>
              <a:cxnLst>
                <a:cxn ang="3cd4">
                  <a:pos x="hc" y="t"/>
                </a:cxn>
                <a:cxn ang="cd2">
                  <a:pos x="l" y="vc"/>
                </a:cxn>
                <a:cxn ang="cd4">
                  <a:pos x="hc" y="b"/>
                </a:cxn>
                <a:cxn ang="0">
                  <a:pos x="r" y="vc"/>
                </a:cxn>
              </a:cxnLst>
              <a:rect l="l" t="t" r="r" b="b"/>
              <a:pathLst>
                <a:path w="78" h="440">
                  <a:moveTo>
                    <a:pt x="77" y="37"/>
                  </a:moveTo>
                  <a:cubicBezTo>
                    <a:pt x="77" y="18"/>
                    <a:pt x="59" y="0"/>
                    <a:pt x="38" y="0"/>
                  </a:cubicBezTo>
                  <a:cubicBezTo>
                    <a:pt x="18" y="0"/>
                    <a:pt x="0" y="18"/>
                    <a:pt x="0" y="37"/>
                  </a:cubicBezTo>
                  <a:cubicBezTo>
                    <a:pt x="0" y="58"/>
                    <a:pt x="18" y="75"/>
                    <a:pt x="38" y="75"/>
                  </a:cubicBezTo>
                  <a:cubicBezTo>
                    <a:pt x="59" y="75"/>
                    <a:pt x="77" y="58"/>
                    <a:pt x="77" y="37"/>
                  </a:cubicBezTo>
                  <a:close/>
                  <a:moveTo>
                    <a:pt x="62" y="296"/>
                  </a:moveTo>
                  <a:cubicBezTo>
                    <a:pt x="62" y="317"/>
                    <a:pt x="62" y="371"/>
                    <a:pt x="16" y="424"/>
                  </a:cubicBezTo>
                  <a:cubicBezTo>
                    <a:pt x="11" y="429"/>
                    <a:pt x="11" y="430"/>
                    <a:pt x="11" y="432"/>
                  </a:cubicBezTo>
                  <a:cubicBezTo>
                    <a:pt x="11" y="437"/>
                    <a:pt x="14" y="440"/>
                    <a:pt x="19" y="440"/>
                  </a:cubicBezTo>
                  <a:cubicBezTo>
                    <a:pt x="27" y="440"/>
                    <a:pt x="78" y="384"/>
                    <a:pt x="78" y="302"/>
                  </a:cubicBezTo>
                  <a:cubicBezTo>
                    <a:pt x="78" y="282"/>
                    <a:pt x="77" y="229"/>
                    <a:pt x="38" y="229"/>
                  </a:cubicBezTo>
                  <a:cubicBezTo>
                    <a:pt x="13" y="229"/>
                    <a:pt x="0" y="248"/>
                    <a:pt x="0" y="267"/>
                  </a:cubicBezTo>
                  <a:cubicBezTo>
                    <a:pt x="0" y="285"/>
                    <a:pt x="13" y="304"/>
                    <a:pt x="38" y="304"/>
                  </a:cubicBezTo>
                  <a:cubicBezTo>
                    <a:pt x="42" y="304"/>
                    <a:pt x="43" y="304"/>
                    <a:pt x="43" y="304"/>
                  </a:cubicBezTo>
                  <a:cubicBezTo>
                    <a:pt x="50" y="302"/>
                    <a:pt x="56" y="301"/>
                    <a:pt x="62" y="2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7" name="Freeform 166">
              <a:extLst>
                <a:ext uri="{FF2B5EF4-FFF2-40B4-BE49-F238E27FC236}">
                  <a16:creationId xmlns:a16="http://schemas.microsoft.com/office/drawing/2014/main" id="{CB399CB4-A247-5F43-AB4A-F18BCEEBD35F}"/>
                </a:ext>
              </a:extLst>
            </p:cNvPr>
            <p:cNvSpPr/>
            <p:nvPr/>
          </p:nvSpPr>
          <p:spPr>
            <a:xfrm>
              <a:off x="6314760" y="6263280"/>
              <a:ext cx="167760" cy="114840"/>
            </a:xfrm>
            <a:custGeom>
              <a:avLst/>
              <a:gdLst/>
              <a:ahLst/>
              <a:cxnLst>
                <a:cxn ang="3cd4">
                  <a:pos x="hc" y="t"/>
                </a:cxn>
                <a:cxn ang="cd2">
                  <a:pos x="l" y="vc"/>
                </a:cxn>
                <a:cxn ang="cd4">
                  <a:pos x="hc" y="b"/>
                </a:cxn>
                <a:cxn ang="0">
                  <a:pos x="r" y="vc"/>
                </a:cxn>
              </a:cxnLst>
              <a:rect l="l" t="t" r="r" b="b"/>
              <a:pathLst>
                <a:path w="467" h="320">
                  <a:moveTo>
                    <a:pt x="306" y="72"/>
                  </a:moveTo>
                  <a:cubicBezTo>
                    <a:pt x="309" y="58"/>
                    <a:pt x="315" y="30"/>
                    <a:pt x="315" y="27"/>
                  </a:cubicBezTo>
                  <a:cubicBezTo>
                    <a:pt x="315" y="14"/>
                    <a:pt x="306" y="8"/>
                    <a:pt x="296" y="8"/>
                  </a:cubicBezTo>
                  <a:cubicBezTo>
                    <a:pt x="286" y="8"/>
                    <a:pt x="274" y="13"/>
                    <a:pt x="269" y="27"/>
                  </a:cubicBezTo>
                  <a:cubicBezTo>
                    <a:pt x="267" y="32"/>
                    <a:pt x="234" y="168"/>
                    <a:pt x="229" y="186"/>
                  </a:cubicBezTo>
                  <a:cubicBezTo>
                    <a:pt x="224" y="206"/>
                    <a:pt x="222" y="219"/>
                    <a:pt x="222" y="232"/>
                  </a:cubicBezTo>
                  <a:cubicBezTo>
                    <a:pt x="222" y="240"/>
                    <a:pt x="222" y="242"/>
                    <a:pt x="224" y="245"/>
                  </a:cubicBezTo>
                  <a:cubicBezTo>
                    <a:pt x="208" y="283"/>
                    <a:pt x="186" y="304"/>
                    <a:pt x="158" y="304"/>
                  </a:cubicBezTo>
                  <a:cubicBezTo>
                    <a:pt x="102" y="304"/>
                    <a:pt x="102" y="253"/>
                    <a:pt x="102" y="240"/>
                  </a:cubicBezTo>
                  <a:cubicBezTo>
                    <a:pt x="102" y="218"/>
                    <a:pt x="106" y="190"/>
                    <a:pt x="139" y="102"/>
                  </a:cubicBezTo>
                  <a:cubicBezTo>
                    <a:pt x="147" y="82"/>
                    <a:pt x="150" y="72"/>
                    <a:pt x="150" y="58"/>
                  </a:cubicBezTo>
                  <a:cubicBezTo>
                    <a:pt x="150" y="26"/>
                    <a:pt x="128" y="0"/>
                    <a:pt x="93" y="0"/>
                  </a:cubicBezTo>
                  <a:cubicBezTo>
                    <a:pt x="26" y="0"/>
                    <a:pt x="0" y="102"/>
                    <a:pt x="0" y="109"/>
                  </a:cubicBezTo>
                  <a:cubicBezTo>
                    <a:pt x="0" y="115"/>
                    <a:pt x="6" y="115"/>
                    <a:pt x="8" y="115"/>
                  </a:cubicBezTo>
                  <a:cubicBezTo>
                    <a:pt x="16" y="115"/>
                    <a:pt x="16" y="115"/>
                    <a:pt x="19" y="102"/>
                  </a:cubicBezTo>
                  <a:cubicBezTo>
                    <a:pt x="38" y="37"/>
                    <a:pt x="66" y="16"/>
                    <a:pt x="91" y="16"/>
                  </a:cubicBezTo>
                  <a:cubicBezTo>
                    <a:pt x="98" y="16"/>
                    <a:pt x="109" y="16"/>
                    <a:pt x="109" y="38"/>
                  </a:cubicBezTo>
                  <a:cubicBezTo>
                    <a:pt x="109" y="56"/>
                    <a:pt x="101" y="77"/>
                    <a:pt x="96" y="88"/>
                  </a:cubicBezTo>
                  <a:cubicBezTo>
                    <a:pt x="66" y="171"/>
                    <a:pt x="56" y="205"/>
                    <a:pt x="56" y="230"/>
                  </a:cubicBezTo>
                  <a:cubicBezTo>
                    <a:pt x="56" y="296"/>
                    <a:pt x="104" y="320"/>
                    <a:pt x="157" y="320"/>
                  </a:cubicBezTo>
                  <a:cubicBezTo>
                    <a:pt x="168" y="320"/>
                    <a:pt x="202" y="320"/>
                    <a:pt x="230" y="270"/>
                  </a:cubicBezTo>
                  <a:cubicBezTo>
                    <a:pt x="248" y="315"/>
                    <a:pt x="298" y="320"/>
                    <a:pt x="318" y="320"/>
                  </a:cubicBezTo>
                  <a:cubicBezTo>
                    <a:pt x="371" y="320"/>
                    <a:pt x="402" y="275"/>
                    <a:pt x="421" y="234"/>
                  </a:cubicBezTo>
                  <a:cubicBezTo>
                    <a:pt x="445" y="178"/>
                    <a:pt x="467" y="83"/>
                    <a:pt x="467" y="50"/>
                  </a:cubicBezTo>
                  <a:cubicBezTo>
                    <a:pt x="467" y="11"/>
                    <a:pt x="448" y="0"/>
                    <a:pt x="435" y="0"/>
                  </a:cubicBezTo>
                  <a:cubicBezTo>
                    <a:pt x="418" y="0"/>
                    <a:pt x="400" y="18"/>
                    <a:pt x="400" y="34"/>
                  </a:cubicBezTo>
                  <a:cubicBezTo>
                    <a:pt x="400" y="43"/>
                    <a:pt x="405" y="48"/>
                    <a:pt x="411" y="53"/>
                  </a:cubicBezTo>
                  <a:cubicBezTo>
                    <a:pt x="419" y="61"/>
                    <a:pt x="437" y="78"/>
                    <a:pt x="437" y="114"/>
                  </a:cubicBezTo>
                  <a:cubicBezTo>
                    <a:pt x="437" y="138"/>
                    <a:pt x="416" y="206"/>
                    <a:pt x="398" y="242"/>
                  </a:cubicBezTo>
                  <a:cubicBezTo>
                    <a:pt x="379" y="280"/>
                    <a:pt x="355" y="304"/>
                    <a:pt x="320" y="304"/>
                  </a:cubicBezTo>
                  <a:cubicBezTo>
                    <a:pt x="286" y="304"/>
                    <a:pt x="269" y="283"/>
                    <a:pt x="269" y="243"/>
                  </a:cubicBezTo>
                  <a:cubicBezTo>
                    <a:pt x="269" y="224"/>
                    <a:pt x="274" y="202"/>
                    <a:pt x="275" y="1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8" name="Freeform 167">
              <a:extLst>
                <a:ext uri="{FF2B5EF4-FFF2-40B4-BE49-F238E27FC236}">
                  <a16:creationId xmlns:a16="http://schemas.microsoft.com/office/drawing/2014/main" id="{A35D04D7-C918-F648-85D5-7F0FC67D13D2}"/>
                </a:ext>
              </a:extLst>
            </p:cNvPr>
            <p:cNvSpPr/>
            <p:nvPr/>
          </p:nvSpPr>
          <p:spPr>
            <a:xfrm>
              <a:off x="6514200" y="6221519"/>
              <a:ext cx="119880" cy="9000"/>
            </a:xfrm>
            <a:custGeom>
              <a:avLst/>
              <a:gdLst/>
              <a:ahLst/>
              <a:cxnLst>
                <a:cxn ang="3cd4">
                  <a:pos x="hc" y="t"/>
                </a:cxn>
                <a:cxn ang="cd2">
                  <a:pos x="l" y="vc"/>
                </a:cxn>
                <a:cxn ang="cd4">
                  <a:pos x="hc" y="b"/>
                </a:cxn>
                <a:cxn ang="0">
                  <a:pos x="r" y="vc"/>
                </a:cxn>
              </a:cxnLst>
              <a:rect l="l" t="t" r="r" b="b"/>
              <a:pathLst>
                <a:path w="334" h="26">
                  <a:moveTo>
                    <a:pt x="315" y="26"/>
                  </a:moveTo>
                  <a:cubicBezTo>
                    <a:pt x="322" y="26"/>
                    <a:pt x="334" y="26"/>
                    <a:pt x="334" y="13"/>
                  </a:cubicBezTo>
                  <a:cubicBezTo>
                    <a:pt x="334" y="0"/>
                    <a:pt x="323" y="0"/>
                    <a:pt x="315" y="0"/>
                  </a:cubicBezTo>
                  <a:lnTo>
                    <a:pt x="19" y="0"/>
                  </a:lnTo>
                  <a:cubicBezTo>
                    <a:pt x="11" y="0"/>
                    <a:pt x="0" y="0"/>
                    <a:pt x="0" y="13"/>
                  </a:cubicBezTo>
                  <a:cubicBezTo>
                    <a:pt x="0" y="26"/>
                    <a:pt x="11" y="26"/>
                    <a:pt x="19" y="2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9" name="Freeform 168">
              <a:extLst>
                <a:ext uri="{FF2B5EF4-FFF2-40B4-BE49-F238E27FC236}">
                  <a16:creationId xmlns:a16="http://schemas.microsoft.com/office/drawing/2014/main" id="{5E3E7D7B-A755-5B40-AE0D-54070E7D8B7D}"/>
                </a:ext>
              </a:extLst>
            </p:cNvPr>
            <p:cNvSpPr/>
            <p:nvPr/>
          </p:nvSpPr>
          <p:spPr>
            <a:xfrm>
              <a:off x="6680160" y="6185519"/>
              <a:ext cx="59040" cy="253080"/>
            </a:xfrm>
            <a:custGeom>
              <a:avLst/>
              <a:gdLst/>
              <a:ahLst/>
              <a:cxnLst>
                <a:cxn ang="3cd4">
                  <a:pos x="hc" y="t"/>
                </a:cxn>
                <a:cxn ang="cd2">
                  <a:pos x="l" y="vc"/>
                </a:cxn>
                <a:cxn ang="cd4">
                  <a:pos x="hc" y="b"/>
                </a:cxn>
                <a:cxn ang="0">
                  <a:pos x="r" y="vc"/>
                </a:cxn>
              </a:cxnLst>
              <a:rect l="l" t="t" r="r" b="b"/>
              <a:pathLst>
                <a:path w="165" h="704">
                  <a:moveTo>
                    <a:pt x="165" y="352"/>
                  </a:moveTo>
                  <a:cubicBezTo>
                    <a:pt x="165" y="298"/>
                    <a:pt x="157" y="213"/>
                    <a:pt x="118" y="133"/>
                  </a:cubicBezTo>
                  <a:cubicBezTo>
                    <a:pt x="75" y="46"/>
                    <a:pt x="14" y="0"/>
                    <a:pt x="6" y="0"/>
                  </a:cubicBezTo>
                  <a:cubicBezTo>
                    <a:pt x="3" y="0"/>
                    <a:pt x="0" y="3"/>
                    <a:pt x="0" y="6"/>
                  </a:cubicBezTo>
                  <a:cubicBezTo>
                    <a:pt x="0" y="10"/>
                    <a:pt x="0" y="11"/>
                    <a:pt x="13" y="24"/>
                  </a:cubicBezTo>
                  <a:cubicBezTo>
                    <a:pt x="83" y="93"/>
                    <a:pt x="123" y="205"/>
                    <a:pt x="123" y="352"/>
                  </a:cubicBezTo>
                  <a:cubicBezTo>
                    <a:pt x="123" y="472"/>
                    <a:pt x="98" y="597"/>
                    <a:pt x="10" y="685"/>
                  </a:cubicBezTo>
                  <a:cubicBezTo>
                    <a:pt x="0" y="694"/>
                    <a:pt x="0" y="696"/>
                    <a:pt x="0" y="698"/>
                  </a:cubicBezTo>
                  <a:cubicBezTo>
                    <a:pt x="0" y="702"/>
                    <a:pt x="3" y="704"/>
                    <a:pt x="6" y="704"/>
                  </a:cubicBezTo>
                  <a:cubicBezTo>
                    <a:pt x="14" y="704"/>
                    <a:pt x="78" y="656"/>
                    <a:pt x="120" y="566"/>
                  </a:cubicBezTo>
                  <a:cubicBezTo>
                    <a:pt x="157" y="490"/>
                    <a:pt x="165" y="411"/>
                    <a:pt x="165" y="35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0" name="Freeform 169">
              <a:extLst>
                <a:ext uri="{FF2B5EF4-FFF2-40B4-BE49-F238E27FC236}">
                  <a16:creationId xmlns:a16="http://schemas.microsoft.com/office/drawing/2014/main" id="{3F498FDA-A21D-CE47-805D-1C0038C22AAE}"/>
                </a:ext>
              </a:extLst>
            </p:cNvPr>
            <p:cNvSpPr/>
            <p:nvPr/>
          </p:nvSpPr>
          <p:spPr>
            <a:xfrm>
              <a:off x="6841440" y="6306840"/>
              <a:ext cx="154440" cy="10440"/>
            </a:xfrm>
            <a:custGeom>
              <a:avLst/>
              <a:gdLst/>
              <a:ahLst/>
              <a:cxnLst>
                <a:cxn ang="3cd4">
                  <a:pos x="hc" y="t"/>
                </a:cxn>
                <a:cxn ang="cd2">
                  <a:pos x="l" y="vc"/>
                </a:cxn>
                <a:cxn ang="cd4">
                  <a:pos x="hc" y="b"/>
                </a:cxn>
                <a:cxn ang="0">
                  <a:pos x="r" y="vc"/>
                </a:cxn>
              </a:cxnLst>
              <a:rect l="l" t="t" r="r" b="b"/>
              <a:pathLst>
                <a:path w="430" h="30">
                  <a:moveTo>
                    <a:pt x="406" y="30"/>
                  </a:moveTo>
                  <a:cubicBezTo>
                    <a:pt x="418" y="30"/>
                    <a:pt x="430" y="30"/>
                    <a:pt x="430" y="14"/>
                  </a:cubicBezTo>
                  <a:cubicBezTo>
                    <a:pt x="430" y="0"/>
                    <a:pt x="418" y="0"/>
                    <a:pt x="406" y="0"/>
                  </a:cubicBezTo>
                  <a:lnTo>
                    <a:pt x="24" y="0"/>
                  </a:lnTo>
                  <a:cubicBezTo>
                    <a:pt x="13" y="0"/>
                    <a:pt x="0" y="0"/>
                    <a:pt x="0" y="14"/>
                  </a:cubicBezTo>
                  <a:cubicBezTo>
                    <a:pt x="0" y="30"/>
                    <a:pt x="13" y="30"/>
                    <a:pt x="24" y="3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1" name="Freeform 170">
              <a:extLst>
                <a:ext uri="{FF2B5EF4-FFF2-40B4-BE49-F238E27FC236}">
                  <a16:creationId xmlns:a16="http://schemas.microsoft.com/office/drawing/2014/main" id="{81DFB363-8FBF-3C4C-BAAA-2B6A14068AC0}"/>
                </a:ext>
              </a:extLst>
            </p:cNvPr>
            <p:cNvSpPr/>
            <p:nvPr/>
          </p:nvSpPr>
          <p:spPr>
            <a:xfrm>
              <a:off x="7084800" y="6197040"/>
              <a:ext cx="175320" cy="227880"/>
            </a:xfrm>
            <a:custGeom>
              <a:avLst/>
              <a:gdLst/>
              <a:ahLst/>
              <a:cxnLst>
                <a:cxn ang="3cd4">
                  <a:pos x="hc" y="t"/>
                </a:cxn>
                <a:cxn ang="cd2">
                  <a:pos x="l" y="vc"/>
                </a:cxn>
                <a:cxn ang="cd4">
                  <a:pos x="hc" y="b"/>
                </a:cxn>
                <a:cxn ang="0">
                  <a:pos x="r" y="vc"/>
                </a:cxn>
              </a:cxnLst>
              <a:rect l="l" t="t" r="r" b="b"/>
              <a:pathLst>
                <a:path w="488" h="634">
                  <a:moveTo>
                    <a:pt x="274" y="493"/>
                  </a:moveTo>
                  <a:cubicBezTo>
                    <a:pt x="384" y="451"/>
                    <a:pt x="488" y="325"/>
                    <a:pt x="488" y="189"/>
                  </a:cubicBezTo>
                  <a:cubicBezTo>
                    <a:pt x="488" y="77"/>
                    <a:pt x="413" y="0"/>
                    <a:pt x="307" y="0"/>
                  </a:cubicBezTo>
                  <a:cubicBezTo>
                    <a:pt x="155" y="0"/>
                    <a:pt x="0" y="160"/>
                    <a:pt x="0" y="325"/>
                  </a:cubicBezTo>
                  <a:cubicBezTo>
                    <a:pt x="0" y="442"/>
                    <a:pt x="78" y="512"/>
                    <a:pt x="181" y="512"/>
                  </a:cubicBezTo>
                  <a:cubicBezTo>
                    <a:pt x="198" y="512"/>
                    <a:pt x="222" y="509"/>
                    <a:pt x="250" y="502"/>
                  </a:cubicBezTo>
                  <a:cubicBezTo>
                    <a:pt x="246" y="546"/>
                    <a:pt x="246" y="547"/>
                    <a:pt x="246" y="557"/>
                  </a:cubicBezTo>
                  <a:cubicBezTo>
                    <a:pt x="246" y="579"/>
                    <a:pt x="246" y="634"/>
                    <a:pt x="306" y="634"/>
                  </a:cubicBezTo>
                  <a:cubicBezTo>
                    <a:pt x="389" y="634"/>
                    <a:pt x="422" y="504"/>
                    <a:pt x="422" y="498"/>
                  </a:cubicBezTo>
                  <a:cubicBezTo>
                    <a:pt x="422" y="491"/>
                    <a:pt x="418" y="490"/>
                    <a:pt x="416" y="490"/>
                  </a:cubicBezTo>
                  <a:cubicBezTo>
                    <a:pt x="410" y="490"/>
                    <a:pt x="408" y="493"/>
                    <a:pt x="406" y="498"/>
                  </a:cubicBezTo>
                  <a:cubicBezTo>
                    <a:pt x="390" y="547"/>
                    <a:pt x="349" y="565"/>
                    <a:pt x="325" y="565"/>
                  </a:cubicBezTo>
                  <a:cubicBezTo>
                    <a:pt x="291" y="565"/>
                    <a:pt x="282" y="546"/>
                    <a:pt x="274" y="493"/>
                  </a:cubicBezTo>
                  <a:close/>
                  <a:moveTo>
                    <a:pt x="141" y="486"/>
                  </a:moveTo>
                  <a:cubicBezTo>
                    <a:pt x="86" y="466"/>
                    <a:pt x="62" y="410"/>
                    <a:pt x="62" y="347"/>
                  </a:cubicBezTo>
                  <a:cubicBezTo>
                    <a:pt x="62" y="298"/>
                    <a:pt x="80" y="198"/>
                    <a:pt x="134" y="122"/>
                  </a:cubicBezTo>
                  <a:cubicBezTo>
                    <a:pt x="186" y="50"/>
                    <a:pt x="251" y="18"/>
                    <a:pt x="304" y="18"/>
                  </a:cubicBezTo>
                  <a:cubicBezTo>
                    <a:pt x="374" y="18"/>
                    <a:pt x="426" y="72"/>
                    <a:pt x="426" y="166"/>
                  </a:cubicBezTo>
                  <a:cubicBezTo>
                    <a:pt x="426" y="237"/>
                    <a:pt x="389" y="402"/>
                    <a:pt x="270" y="469"/>
                  </a:cubicBezTo>
                  <a:cubicBezTo>
                    <a:pt x="267" y="443"/>
                    <a:pt x="261" y="392"/>
                    <a:pt x="208" y="392"/>
                  </a:cubicBezTo>
                  <a:cubicBezTo>
                    <a:pt x="171" y="392"/>
                    <a:pt x="138" y="427"/>
                    <a:pt x="138" y="464"/>
                  </a:cubicBezTo>
                  <a:cubicBezTo>
                    <a:pt x="138" y="478"/>
                    <a:pt x="141" y="486"/>
                    <a:pt x="141" y="486"/>
                  </a:cubicBezTo>
                  <a:close/>
                  <a:moveTo>
                    <a:pt x="184" y="494"/>
                  </a:moveTo>
                  <a:cubicBezTo>
                    <a:pt x="174" y="494"/>
                    <a:pt x="152" y="494"/>
                    <a:pt x="152" y="464"/>
                  </a:cubicBezTo>
                  <a:cubicBezTo>
                    <a:pt x="152" y="437"/>
                    <a:pt x="179" y="408"/>
                    <a:pt x="208" y="408"/>
                  </a:cubicBezTo>
                  <a:cubicBezTo>
                    <a:pt x="238" y="408"/>
                    <a:pt x="251" y="426"/>
                    <a:pt x="251" y="467"/>
                  </a:cubicBezTo>
                  <a:cubicBezTo>
                    <a:pt x="251" y="478"/>
                    <a:pt x="251" y="478"/>
                    <a:pt x="245" y="482"/>
                  </a:cubicBezTo>
                  <a:cubicBezTo>
                    <a:pt x="226" y="490"/>
                    <a:pt x="205" y="494"/>
                    <a:pt x="184" y="49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2" name="Freeform 171">
              <a:extLst>
                <a:ext uri="{FF2B5EF4-FFF2-40B4-BE49-F238E27FC236}">
                  <a16:creationId xmlns:a16="http://schemas.microsoft.com/office/drawing/2014/main" id="{73A1E74F-E3A8-9C43-93B8-3E5E039D0008}"/>
                </a:ext>
              </a:extLst>
            </p:cNvPr>
            <p:cNvSpPr/>
            <p:nvPr/>
          </p:nvSpPr>
          <p:spPr>
            <a:xfrm>
              <a:off x="7280280" y="6334560"/>
              <a:ext cx="129960" cy="80280"/>
            </a:xfrm>
            <a:custGeom>
              <a:avLst/>
              <a:gdLst/>
              <a:ahLst/>
              <a:cxnLst>
                <a:cxn ang="3cd4">
                  <a:pos x="hc" y="t"/>
                </a:cxn>
                <a:cxn ang="cd2">
                  <a:pos x="l" y="vc"/>
                </a:cxn>
                <a:cxn ang="cd4">
                  <a:pos x="hc" y="b"/>
                </a:cxn>
                <a:cxn ang="0">
                  <a:pos x="r" y="vc"/>
                </a:cxn>
              </a:cxnLst>
              <a:rect l="l" t="t" r="r" b="b"/>
              <a:pathLst>
                <a:path w="362" h="224">
                  <a:moveTo>
                    <a:pt x="237" y="61"/>
                  </a:moveTo>
                  <a:cubicBezTo>
                    <a:pt x="240" y="48"/>
                    <a:pt x="246" y="24"/>
                    <a:pt x="246" y="21"/>
                  </a:cubicBezTo>
                  <a:cubicBezTo>
                    <a:pt x="246" y="11"/>
                    <a:pt x="238" y="5"/>
                    <a:pt x="230" y="5"/>
                  </a:cubicBezTo>
                  <a:cubicBezTo>
                    <a:pt x="221" y="5"/>
                    <a:pt x="211" y="11"/>
                    <a:pt x="208" y="19"/>
                  </a:cubicBezTo>
                  <a:cubicBezTo>
                    <a:pt x="206" y="24"/>
                    <a:pt x="202" y="45"/>
                    <a:pt x="198" y="58"/>
                  </a:cubicBezTo>
                  <a:cubicBezTo>
                    <a:pt x="192" y="85"/>
                    <a:pt x="192" y="86"/>
                    <a:pt x="184" y="114"/>
                  </a:cubicBezTo>
                  <a:cubicBezTo>
                    <a:pt x="178" y="141"/>
                    <a:pt x="178" y="146"/>
                    <a:pt x="176" y="160"/>
                  </a:cubicBezTo>
                  <a:cubicBezTo>
                    <a:pt x="179" y="170"/>
                    <a:pt x="174" y="179"/>
                    <a:pt x="163" y="194"/>
                  </a:cubicBezTo>
                  <a:cubicBezTo>
                    <a:pt x="157" y="202"/>
                    <a:pt x="146" y="210"/>
                    <a:pt x="130" y="210"/>
                  </a:cubicBezTo>
                  <a:cubicBezTo>
                    <a:pt x="110" y="210"/>
                    <a:pt x="85" y="203"/>
                    <a:pt x="85" y="165"/>
                  </a:cubicBezTo>
                  <a:cubicBezTo>
                    <a:pt x="85" y="139"/>
                    <a:pt x="99" y="102"/>
                    <a:pt x="109" y="77"/>
                  </a:cubicBezTo>
                  <a:cubicBezTo>
                    <a:pt x="117" y="56"/>
                    <a:pt x="118" y="51"/>
                    <a:pt x="118" y="43"/>
                  </a:cubicBezTo>
                  <a:cubicBezTo>
                    <a:pt x="118" y="19"/>
                    <a:pt x="99" y="0"/>
                    <a:pt x="72" y="0"/>
                  </a:cubicBezTo>
                  <a:cubicBezTo>
                    <a:pt x="22" y="0"/>
                    <a:pt x="0" y="67"/>
                    <a:pt x="0" y="77"/>
                  </a:cubicBezTo>
                  <a:cubicBezTo>
                    <a:pt x="0" y="83"/>
                    <a:pt x="6" y="83"/>
                    <a:pt x="8" y="83"/>
                  </a:cubicBezTo>
                  <a:cubicBezTo>
                    <a:pt x="16" y="83"/>
                    <a:pt x="16" y="80"/>
                    <a:pt x="18" y="75"/>
                  </a:cubicBezTo>
                  <a:cubicBezTo>
                    <a:pt x="30" y="34"/>
                    <a:pt x="51" y="14"/>
                    <a:pt x="70" y="14"/>
                  </a:cubicBezTo>
                  <a:cubicBezTo>
                    <a:pt x="78" y="14"/>
                    <a:pt x="83" y="19"/>
                    <a:pt x="83" y="32"/>
                  </a:cubicBezTo>
                  <a:cubicBezTo>
                    <a:pt x="83" y="43"/>
                    <a:pt x="78" y="54"/>
                    <a:pt x="77" y="61"/>
                  </a:cubicBezTo>
                  <a:cubicBezTo>
                    <a:pt x="48" y="133"/>
                    <a:pt x="48" y="142"/>
                    <a:pt x="48" y="158"/>
                  </a:cubicBezTo>
                  <a:cubicBezTo>
                    <a:pt x="48" y="216"/>
                    <a:pt x="101" y="224"/>
                    <a:pt x="128" y="224"/>
                  </a:cubicBezTo>
                  <a:cubicBezTo>
                    <a:pt x="138" y="224"/>
                    <a:pt x="162" y="224"/>
                    <a:pt x="184" y="190"/>
                  </a:cubicBezTo>
                  <a:cubicBezTo>
                    <a:pt x="195" y="213"/>
                    <a:pt x="222" y="224"/>
                    <a:pt x="253" y="224"/>
                  </a:cubicBezTo>
                  <a:cubicBezTo>
                    <a:pt x="296" y="224"/>
                    <a:pt x="318" y="186"/>
                    <a:pt x="328" y="165"/>
                  </a:cubicBezTo>
                  <a:cubicBezTo>
                    <a:pt x="349" y="123"/>
                    <a:pt x="362" y="62"/>
                    <a:pt x="362" y="38"/>
                  </a:cubicBezTo>
                  <a:cubicBezTo>
                    <a:pt x="362" y="2"/>
                    <a:pt x="341" y="0"/>
                    <a:pt x="338" y="0"/>
                  </a:cubicBezTo>
                  <a:cubicBezTo>
                    <a:pt x="325" y="0"/>
                    <a:pt x="310" y="13"/>
                    <a:pt x="310" y="26"/>
                  </a:cubicBezTo>
                  <a:cubicBezTo>
                    <a:pt x="310" y="35"/>
                    <a:pt x="315" y="38"/>
                    <a:pt x="320" y="42"/>
                  </a:cubicBezTo>
                  <a:cubicBezTo>
                    <a:pt x="331" y="51"/>
                    <a:pt x="338" y="66"/>
                    <a:pt x="338" y="82"/>
                  </a:cubicBezTo>
                  <a:cubicBezTo>
                    <a:pt x="338" y="88"/>
                    <a:pt x="317" y="210"/>
                    <a:pt x="254" y="210"/>
                  </a:cubicBezTo>
                  <a:cubicBezTo>
                    <a:pt x="214" y="210"/>
                    <a:pt x="214" y="174"/>
                    <a:pt x="214" y="166"/>
                  </a:cubicBezTo>
                  <a:cubicBezTo>
                    <a:pt x="214" y="152"/>
                    <a:pt x="216" y="144"/>
                    <a:pt x="222" y="11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3" name="Freeform 172">
              <a:extLst>
                <a:ext uri="{FF2B5EF4-FFF2-40B4-BE49-F238E27FC236}">
                  <a16:creationId xmlns:a16="http://schemas.microsoft.com/office/drawing/2014/main" id="{E46C372E-E837-7B4A-B821-86B5139D9327}"/>
                </a:ext>
              </a:extLst>
            </p:cNvPr>
            <p:cNvSpPr/>
            <p:nvPr/>
          </p:nvSpPr>
          <p:spPr>
            <a:xfrm>
              <a:off x="7460640" y="6185519"/>
              <a:ext cx="59040" cy="253080"/>
            </a:xfrm>
            <a:custGeom>
              <a:avLst/>
              <a:gdLst/>
              <a:ahLst/>
              <a:cxnLst>
                <a:cxn ang="3cd4">
                  <a:pos x="hc" y="t"/>
                </a:cxn>
                <a:cxn ang="cd2">
                  <a:pos x="l" y="vc"/>
                </a:cxn>
                <a:cxn ang="cd4">
                  <a:pos x="hc" y="b"/>
                </a:cxn>
                <a:cxn ang="0">
                  <a:pos x="r" y="vc"/>
                </a:cxn>
              </a:cxnLst>
              <a:rect l="l" t="t" r="r" b="b"/>
              <a:pathLst>
                <a:path w="165" h="704">
                  <a:moveTo>
                    <a:pt x="165" y="698"/>
                  </a:moveTo>
                  <a:cubicBezTo>
                    <a:pt x="165" y="696"/>
                    <a:pt x="165" y="694"/>
                    <a:pt x="152" y="682"/>
                  </a:cubicBezTo>
                  <a:cubicBezTo>
                    <a:pt x="64" y="594"/>
                    <a:pt x="42" y="461"/>
                    <a:pt x="42" y="352"/>
                  </a:cubicBezTo>
                  <a:cubicBezTo>
                    <a:pt x="42" y="230"/>
                    <a:pt x="69" y="107"/>
                    <a:pt x="155" y="19"/>
                  </a:cubicBezTo>
                  <a:cubicBezTo>
                    <a:pt x="165" y="11"/>
                    <a:pt x="165" y="10"/>
                    <a:pt x="165" y="6"/>
                  </a:cubicBezTo>
                  <a:cubicBezTo>
                    <a:pt x="165" y="2"/>
                    <a:pt x="162" y="0"/>
                    <a:pt x="157" y="0"/>
                  </a:cubicBezTo>
                  <a:cubicBezTo>
                    <a:pt x="150" y="0"/>
                    <a:pt x="86" y="48"/>
                    <a:pt x="45" y="138"/>
                  </a:cubicBezTo>
                  <a:cubicBezTo>
                    <a:pt x="8" y="214"/>
                    <a:pt x="0" y="293"/>
                    <a:pt x="0" y="352"/>
                  </a:cubicBezTo>
                  <a:cubicBezTo>
                    <a:pt x="0" y="408"/>
                    <a:pt x="8" y="493"/>
                    <a:pt x="46" y="573"/>
                  </a:cubicBezTo>
                  <a:cubicBezTo>
                    <a:pt x="90" y="659"/>
                    <a:pt x="150" y="704"/>
                    <a:pt x="157" y="704"/>
                  </a:cubicBezTo>
                  <a:cubicBezTo>
                    <a:pt x="162" y="704"/>
                    <a:pt x="165" y="702"/>
                    <a:pt x="165" y="69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4" name="Freeform 173">
              <a:extLst>
                <a:ext uri="{FF2B5EF4-FFF2-40B4-BE49-F238E27FC236}">
                  <a16:creationId xmlns:a16="http://schemas.microsoft.com/office/drawing/2014/main" id="{9B427DFD-CEE5-2040-9F0B-3FDEE3AC30D6}"/>
                </a:ext>
              </a:extLst>
            </p:cNvPr>
            <p:cNvSpPr/>
            <p:nvPr/>
          </p:nvSpPr>
          <p:spPr>
            <a:xfrm>
              <a:off x="7547039" y="6263280"/>
              <a:ext cx="93600" cy="114840"/>
            </a:xfrm>
            <a:custGeom>
              <a:avLst/>
              <a:gdLst/>
              <a:ahLst/>
              <a:cxnLst>
                <a:cxn ang="3cd4">
                  <a:pos x="hc" y="t"/>
                </a:cxn>
                <a:cxn ang="cd2">
                  <a:pos x="l" y="vc"/>
                </a:cxn>
                <a:cxn ang="cd4">
                  <a:pos x="hc" y="b"/>
                </a:cxn>
                <a:cxn ang="0">
                  <a:pos x="r" y="vc"/>
                </a:cxn>
              </a:cxnLst>
              <a:rect l="l" t="t" r="r" b="b"/>
              <a:pathLst>
                <a:path w="261" h="320">
                  <a:moveTo>
                    <a:pt x="240" y="48"/>
                  </a:moveTo>
                  <a:cubicBezTo>
                    <a:pt x="219" y="48"/>
                    <a:pt x="206" y="64"/>
                    <a:pt x="206" y="80"/>
                  </a:cubicBezTo>
                  <a:cubicBezTo>
                    <a:pt x="206" y="90"/>
                    <a:pt x="213" y="101"/>
                    <a:pt x="227" y="101"/>
                  </a:cubicBezTo>
                  <a:cubicBezTo>
                    <a:pt x="243" y="101"/>
                    <a:pt x="261" y="88"/>
                    <a:pt x="261" y="61"/>
                  </a:cubicBezTo>
                  <a:cubicBezTo>
                    <a:pt x="261" y="29"/>
                    <a:pt x="230" y="0"/>
                    <a:pt x="176" y="0"/>
                  </a:cubicBezTo>
                  <a:cubicBezTo>
                    <a:pt x="83" y="0"/>
                    <a:pt x="56" y="72"/>
                    <a:pt x="56" y="102"/>
                  </a:cubicBezTo>
                  <a:cubicBezTo>
                    <a:pt x="56" y="158"/>
                    <a:pt x="109" y="170"/>
                    <a:pt x="130" y="173"/>
                  </a:cubicBezTo>
                  <a:cubicBezTo>
                    <a:pt x="166" y="181"/>
                    <a:pt x="203" y="187"/>
                    <a:pt x="203" y="227"/>
                  </a:cubicBezTo>
                  <a:cubicBezTo>
                    <a:pt x="203" y="245"/>
                    <a:pt x="187" y="304"/>
                    <a:pt x="102" y="304"/>
                  </a:cubicBezTo>
                  <a:cubicBezTo>
                    <a:pt x="91" y="304"/>
                    <a:pt x="37" y="304"/>
                    <a:pt x="21" y="267"/>
                  </a:cubicBezTo>
                  <a:cubicBezTo>
                    <a:pt x="48" y="270"/>
                    <a:pt x="66" y="250"/>
                    <a:pt x="66" y="229"/>
                  </a:cubicBezTo>
                  <a:cubicBezTo>
                    <a:pt x="66" y="213"/>
                    <a:pt x="54" y="205"/>
                    <a:pt x="40" y="205"/>
                  </a:cubicBezTo>
                  <a:cubicBezTo>
                    <a:pt x="21" y="205"/>
                    <a:pt x="0" y="219"/>
                    <a:pt x="0" y="251"/>
                  </a:cubicBezTo>
                  <a:cubicBezTo>
                    <a:pt x="0" y="291"/>
                    <a:pt x="40" y="320"/>
                    <a:pt x="101" y="320"/>
                  </a:cubicBezTo>
                  <a:cubicBezTo>
                    <a:pt x="216" y="320"/>
                    <a:pt x="243" y="235"/>
                    <a:pt x="243" y="203"/>
                  </a:cubicBezTo>
                  <a:cubicBezTo>
                    <a:pt x="243" y="178"/>
                    <a:pt x="230" y="160"/>
                    <a:pt x="221" y="150"/>
                  </a:cubicBezTo>
                  <a:cubicBezTo>
                    <a:pt x="202" y="131"/>
                    <a:pt x="182" y="128"/>
                    <a:pt x="150" y="122"/>
                  </a:cubicBezTo>
                  <a:cubicBezTo>
                    <a:pt x="125" y="115"/>
                    <a:pt x="98" y="110"/>
                    <a:pt x="98" y="78"/>
                  </a:cubicBezTo>
                  <a:cubicBezTo>
                    <a:pt x="98" y="59"/>
                    <a:pt x="114" y="16"/>
                    <a:pt x="176" y="16"/>
                  </a:cubicBezTo>
                  <a:cubicBezTo>
                    <a:pt x="194" y="16"/>
                    <a:pt x="229" y="21"/>
                    <a:pt x="240" y="4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5" name="Freeform 174">
              <a:extLst>
                <a:ext uri="{FF2B5EF4-FFF2-40B4-BE49-F238E27FC236}">
                  <a16:creationId xmlns:a16="http://schemas.microsoft.com/office/drawing/2014/main" id="{46683324-F37F-6647-85BC-A67B81D71774}"/>
                </a:ext>
              </a:extLst>
            </p:cNvPr>
            <p:cNvSpPr/>
            <p:nvPr/>
          </p:nvSpPr>
          <p:spPr>
            <a:xfrm>
              <a:off x="7673760" y="6348240"/>
              <a:ext cx="29520" cy="75600"/>
            </a:xfrm>
            <a:custGeom>
              <a:avLst/>
              <a:gdLst/>
              <a:ahLst/>
              <a:cxnLst>
                <a:cxn ang="3cd4">
                  <a:pos x="hc" y="t"/>
                </a:cxn>
                <a:cxn ang="cd2">
                  <a:pos x="l" y="vc"/>
                </a:cxn>
                <a:cxn ang="cd4">
                  <a:pos x="hc" y="b"/>
                </a:cxn>
                <a:cxn ang="0">
                  <a:pos x="r" y="vc"/>
                </a:cxn>
              </a:cxnLst>
              <a:rect l="l" t="t" r="r" b="b"/>
              <a:pathLst>
                <a:path w="83" h="211">
                  <a:moveTo>
                    <a:pt x="83" y="74"/>
                  </a:moveTo>
                  <a:cubicBezTo>
                    <a:pt x="83" y="27"/>
                    <a:pt x="66" y="0"/>
                    <a:pt x="38" y="0"/>
                  </a:cubicBezTo>
                  <a:cubicBezTo>
                    <a:pt x="14" y="0"/>
                    <a:pt x="0" y="18"/>
                    <a:pt x="0" y="37"/>
                  </a:cubicBezTo>
                  <a:cubicBezTo>
                    <a:pt x="0" y="56"/>
                    <a:pt x="14" y="75"/>
                    <a:pt x="38" y="75"/>
                  </a:cubicBezTo>
                  <a:cubicBezTo>
                    <a:pt x="46" y="75"/>
                    <a:pt x="56" y="72"/>
                    <a:pt x="62" y="66"/>
                  </a:cubicBezTo>
                  <a:cubicBezTo>
                    <a:pt x="66" y="64"/>
                    <a:pt x="66" y="64"/>
                    <a:pt x="67" y="64"/>
                  </a:cubicBezTo>
                  <a:cubicBezTo>
                    <a:pt x="67" y="64"/>
                    <a:pt x="69" y="64"/>
                    <a:pt x="69" y="74"/>
                  </a:cubicBezTo>
                  <a:cubicBezTo>
                    <a:pt x="69" y="126"/>
                    <a:pt x="43" y="170"/>
                    <a:pt x="19" y="192"/>
                  </a:cubicBezTo>
                  <a:cubicBezTo>
                    <a:pt x="11" y="200"/>
                    <a:pt x="11" y="202"/>
                    <a:pt x="11" y="203"/>
                  </a:cubicBezTo>
                  <a:cubicBezTo>
                    <a:pt x="11" y="210"/>
                    <a:pt x="14" y="211"/>
                    <a:pt x="19" y="211"/>
                  </a:cubicBezTo>
                  <a:cubicBezTo>
                    <a:pt x="27" y="211"/>
                    <a:pt x="83" y="157"/>
                    <a:pt x="83" y="7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6" name="Freeform 175">
              <a:extLst>
                <a:ext uri="{FF2B5EF4-FFF2-40B4-BE49-F238E27FC236}">
                  <a16:creationId xmlns:a16="http://schemas.microsoft.com/office/drawing/2014/main" id="{685AD481-744D-9F4C-80B3-4BC16E226306}"/>
                </a:ext>
              </a:extLst>
            </p:cNvPr>
            <p:cNvSpPr/>
            <p:nvPr/>
          </p:nvSpPr>
          <p:spPr>
            <a:xfrm>
              <a:off x="7773840" y="6263280"/>
              <a:ext cx="115920" cy="114840"/>
            </a:xfrm>
            <a:custGeom>
              <a:avLst/>
              <a:gdLst/>
              <a:ahLst/>
              <a:cxnLst>
                <a:cxn ang="3cd4">
                  <a:pos x="hc" y="t"/>
                </a:cxn>
                <a:cxn ang="cd2">
                  <a:pos x="l" y="vc"/>
                </a:cxn>
                <a:cxn ang="cd4">
                  <a:pos x="hc" y="b"/>
                </a:cxn>
                <a:cxn ang="0">
                  <a:pos x="r" y="vc"/>
                </a:cxn>
              </a:cxnLst>
              <a:rect l="l" t="t" r="r" b="b"/>
              <a:pathLst>
                <a:path w="323" h="320">
                  <a:moveTo>
                    <a:pt x="235" y="45"/>
                  </a:moveTo>
                  <a:cubicBezTo>
                    <a:pt x="222" y="19"/>
                    <a:pt x="202" y="0"/>
                    <a:pt x="170" y="0"/>
                  </a:cubicBezTo>
                  <a:cubicBezTo>
                    <a:pt x="88" y="0"/>
                    <a:pt x="0" y="104"/>
                    <a:pt x="0" y="206"/>
                  </a:cubicBezTo>
                  <a:cubicBezTo>
                    <a:pt x="0" y="274"/>
                    <a:pt x="38" y="320"/>
                    <a:pt x="94" y="320"/>
                  </a:cubicBezTo>
                  <a:cubicBezTo>
                    <a:pt x="109" y="320"/>
                    <a:pt x="144" y="317"/>
                    <a:pt x="186" y="267"/>
                  </a:cubicBezTo>
                  <a:cubicBezTo>
                    <a:pt x="192" y="296"/>
                    <a:pt x="216" y="320"/>
                    <a:pt x="250" y="320"/>
                  </a:cubicBezTo>
                  <a:cubicBezTo>
                    <a:pt x="275" y="320"/>
                    <a:pt x="291" y="304"/>
                    <a:pt x="302" y="282"/>
                  </a:cubicBezTo>
                  <a:cubicBezTo>
                    <a:pt x="314" y="256"/>
                    <a:pt x="323" y="213"/>
                    <a:pt x="323" y="211"/>
                  </a:cubicBezTo>
                  <a:cubicBezTo>
                    <a:pt x="323" y="205"/>
                    <a:pt x="317" y="205"/>
                    <a:pt x="315" y="205"/>
                  </a:cubicBezTo>
                  <a:cubicBezTo>
                    <a:pt x="309" y="205"/>
                    <a:pt x="307" y="206"/>
                    <a:pt x="306" y="218"/>
                  </a:cubicBezTo>
                  <a:cubicBezTo>
                    <a:pt x="293" y="262"/>
                    <a:pt x="280" y="304"/>
                    <a:pt x="251" y="304"/>
                  </a:cubicBezTo>
                  <a:cubicBezTo>
                    <a:pt x="232" y="304"/>
                    <a:pt x="230" y="286"/>
                    <a:pt x="230" y="272"/>
                  </a:cubicBezTo>
                  <a:cubicBezTo>
                    <a:pt x="230" y="256"/>
                    <a:pt x="232" y="251"/>
                    <a:pt x="240" y="219"/>
                  </a:cubicBezTo>
                  <a:cubicBezTo>
                    <a:pt x="248" y="190"/>
                    <a:pt x="248" y="182"/>
                    <a:pt x="254" y="157"/>
                  </a:cubicBezTo>
                  <a:lnTo>
                    <a:pt x="280" y="58"/>
                  </a:lnTo>
                  <a:cubicBezTo>
                    <a:pt x="285" y="37"/>
                    <a:pt x="285" y="37"/>
                    <a:pt x="285" y="34"/>
                  </a:cubicBezTo>
                  <a:cubicBezTo>
                    <a:pt x="285" y="21"/>
                    <a:pt x="277" y="14"/>
                    <a:pt x="266" y="14"/>
                  </a:cubicBezTo>
                  <a:cubicBezTo>
                    <a:pt x="248" y="14"/>
                    <a:pt x="237" y="30"/>
                    <a:pt x="235" y="45"/>
                  </a:cubicBezTo>
                  <a:close/>
                  <a:moveTo>
                    <a:pt x="189" y="229"/>
                  </a:moveTo>
                  <a:cubicBezTo>
                    <a:pt x="186" y="242"/>
                    <a:pt x="186" y="242"/>
                    <a:pt x="176" y="254"/>
                  </a:cubicBezTo>
                  <a:cubicBezTo>
                    <a:pt x="144" y="293"/>
                    <a:pt x="115" y="304"/>
                    <a:pt x="96" y="304"/>
                  </a:cubicBezTo>
                  <a:cubicBezTo>
                    <a:pt x="61" y="304"/>
                    <a:pt x="50" y="266"/>
                    <a:pt x="50" y="238"/>
                  </a:cubicBezTo>
                  <a:cubicBezTo>
                    <a:pt x="50" y="203"/>
                    <a:pt x="72" y="115"/>
                    <a:pt x="90" y="83"/>
                  </a:cubicBezTo>
                  <a:cubicBezTo>
                    <a:pt x="110" y="42"/>
                    <a:pt x="142" y="16"/>
                    <a:pt x="171" y="16"/>
                  </a:cubicBezTo>
                  <a:cubicBezTo>
                    <a:pt x="218" y="16"/>
                    <a:pt x="227" y="74"/>
                    <a:pt x="227" y="78"/>
                  </a:cubicBezTo>
                  <a:cubicBezTo>
                    <a:pt x="227" y="82"/>
                    <a:pt x="226" y="86"/>
                    <a:pt x="224" y="9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7" name="Freeform 176">
              <a:extLst>
                <a:ext uri="{FF2B5EF4-FFF2-40B4-BE49-F238E27FC236}">
                  <a16:creationId xmlns:a16="http://schemas.microsoft.com/office/drawing/2014/main" id="{C63F718C-8090-6D42-A532-67F91CE04698}"/>
                </a:ext>
              </a:extLst>
            </p:cNvPr>
            <p:cNvSpPr/>
            <p:nvPr/>
          </p:nvSpPr>
          <p:spPr>
            <a:xfrm>
              <a:off x="7911360" y="6185519"/>
              <a:ext cx="59040" cy="253080"/>
            </a:xfrm>
            <a:custGeom>
              <a:avLst/>
              <a:gdLst/>
              <a:ahLst/>
              <a:cxnLst>
                <a:cxn ang="3cd4">
                  <a:pos x="hc" y="t"/>
                </a:cxn>
                <a:cxn ang="cd2">
                  <a:pos x="l" y="vc"/>
                </a:cxn>
                <a:cxn ang="cd4">
                  <a:pos x="hc" y="b"/>
                </a:cxn>
                <a:cxn ang="0">
                  <a:pos x="r" y="vc"/>
                </a:cxn>
              </a:cxnLst>
              <a:rect l="l" t="t" r="r" b="b"/>
              <a:pathLst>
                <a:path w="165" h="704">
                  <a:moveTo>
                    <a:pt x="165" y="352"/>
                  </a:moveTo>
                  <a:cubicBezTo>
                    <a:pt x="165" y="298"/>
                    <a:pt x="157" y="213"/>
                    <a:pt x="118" y="133"/>
                  </a:cubicBezTo>
                  <a:cubicBezTo>
                    <a:pt x="75" y="46"/>
                    <a:pt x="14" y="0"/>
                    <a:pt x="6" y="0"/>
                  </a:cubicBezTo>
                  <a:cubicBezTo>
                    <a:pt x="3" y="0"/>
                    <a:pt x="0" y="3"/>
                    <a:pt x="0" y="6"/>
                  </a:cubicBezTo>
                  <a:cubicBezTo>
                    <a:pt x="0" y="10"/>
                    <a:pt x="0" y="11"/>
                    <a:pt x="13" y="24"/>
                  </a:cubicBezTo>
                  <a:cubicBezTo>
                    <a:pt x="83" y="93"/>
                    <a:pt x="123" y="205"/>
                    <a:pt x="123" y="352"/>
                  </a:cubicBezTo>
                  <a:cubicBezTo>
                    <a:pt x="123" y="472"/>
                    <a:pt x="98" y="597"/>
                    <a:pt x="10" y="685"/>
                  </a:cubicBezTo>
                  <a:cubicBezTo>
                    <a:pt x="0" y="694"/>
                    <a:pt x="0" y="696"/>
                    <a:pt x="0" y="698"/>
                  </a:cubicBezTo>
                  <a:cubicBezTo>
                    <a:pt x="0" y="702"/>
                    <a:pt x="3" y="704"/>
                    <a:pt x="6" y="704"/>
                  </a:cubicBezTo>
                  <a:cubicBezTo>
                    <a:pt x="14" y="704"/>
                    <a:pt x="78" y="656"/>
                    <a:pt x="120" y="566"/>
                  </a:cubicBezTo>
                  <a:cubicBezTo>
                    <a:pt x="157" y="490"/>
                    <a:pt x="165" y="411"/>
                    <a:pt x="165" y="35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8" name="Freeform 177">
              <a:extLst>
                <a:ext uri="{FF2B5EF4-FFF2-40B4-BE49-F238E27FC236}">
                  <a16:creationId xmlns:a16="http://schemas.microsoft.com/office/drawing/2014/main" id="{59CE4D26-0DFA-0147-AB57-B92203B6D844}"/>
                </a:ext>
              </a:extLst>
            </p:cNvPr>
            <p:cNvSpPr/>
            <p:nvPr/>
          </p:nvSpPr>
          <p:spPr>
            <a:xfrm>
              <a:off x="8006399" y="6159960"/>
              <a:ext cx="66600" cy="303840"/>
            </a:xfrm>
            <a:custGeom>
              <a:avLst/>
              <a:gdLst/>
              <a:ahLst/>
              <a:cxnLst>
                <a:cxn ang="3cd4">
                  <a:pos x="hc" y="t"/>
                </a:cxn>
                <a:cxn ang="cd2">
                  <a:pos x="l" y="vc"/>
                </a:cxn>
                <a:cxn ang="cd4">
                  <a:pos x="hc" y="b"/>
                </a:cxn>
                <a:cxn ang="0">
                  <a:pos x="r" y="vc"/>
                </a:cxn>
              </a:cxnLst>
              <a:rect l="l" t="t" r="r" b="b"/>
              <a:pathLst>
                <a:path w="186" h="845">
                  <a:moveTo>
                    <a:pt x="186" y="422"/>
                  </a:moveTo>
                  <a:cubicBezTo>
                    <a:pt x="186" y="323"/>
                    <a:pt x="168" y="181"/>
                    <a:pt x="75" y="62"/>
                  </a:cubicBezTo>
                  <a:cubicBezTo>
                    <a:pt x="67" y="53"/>
                    <a:pt x="21" y="0"/>
                    <a:pt x="8" y="0"/>
                  </a:cubicBezTo>
                  <a:cubicBezTo>
                    <a:pt x="5" y="0"/>
                    <a:pt x="0" y="2"/>
                    <a:pt x="0" y="6"/>
                  </a:cubicBezTo>
                  <a:cubicBezTo>
                    <a:pt x="0" y="10"/>
                    <a:pt x="2" y="11"/>
                    <a:pt x="5" y="14"/>
                  </a:cubicBezTo>
                  <a:cubicBezTo>
                    <a:pt x="38" y="51"/>
                    <a:pt x="85" y="107"/>
                    <a:pt x="114" y="219"/>
                  </a:cubicBezTo>
                  <a:cubicBezTo>
                    <a:pt x="130" y="283"/>
                    <a:pt x="136" y="357"/>
                    <a:pt x="136" y="422"/>
                  </a:cubicBezTo>
                  <a:cubicBezTo>
                    <a:pt x="136" y="493"/>
                    <a:pt x="130" y="565"/>
                    <a:pt x="112" y="634"/>
                  </a:cubicBezTo>
                  <a:cubicBezTo>
                    <a:pt x="85" y="733"/>
                    <a:pt x="43" y="789"/>
                    <a:pt x="6" y="829"/>
                  </a:cubicBezTo>
                  <a:cubicBezTo>
                    <a:pt x="0" y="835"/>
                    <a:pt x="0" y="835"/>
                    <a:pt x="0" y="837"/>
                  </a:cubicBezTo>
                  <a:cubicBezTo>
                    <a:pt x="0" y="843"/>
                    <a:pt x="5" y="845"/>
                    <a:pt x="8" y="845"/>
                  </a:cubicBezTo>
                  <a:cubicBezTo>
                    <a:pt x="19" y="845"/>
                    <a:pt x="58" y="802"/>
                    <a:pt x="67" y="792"/>
                  </a:cubicBezTo>
                  <a:cubicBezTo>
                    <a:pt x="139" y="706"/>
                    <a:pt x="186" y="579"/>
                    <a:pt x="186" y="42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9" name="Freeform 178">
              <a:extLst>
                <a:ext uri="{FF2B5EF4-FFF2-40B4-BE49-F238E27FC236}">
                  <a16:creationId xmlns:a16="http://schemas.microsoft.com/office/drawing/2014/main" id="{793DD811-5F0D-5A49-AA7C-0FBF68F28C2A}"/>
                </a:ext>
              </a:extLst>
            </p:cNvPr>
            <p:cNvSpPr/>
            <p:nvPr/>
          </p:nvSpPr>
          <p:spPr>
            <a:xfrm>
              <a:off x="8173440" y="6202079"/>
              <a:ext cx="186840" cy="181800"/>
            </a:xfrm>
            <a:custGeom>
              <a:avLst/>
              <a:gdLst/>
              <a:ahLst/>
              <a:cxnLst>
                <a:cxn ang="3cd4">
                  <a:pos x="hc" y="t"/>
                </a:cxn>
                <a:cxn ang="cd2">
                  <a:pos x="l" y="vc"/>
                </a:cxn>
                <a:cxn ang="cd4">
                  <a:pos x="hc" y="b"/>
                </a:cxn>
                <a:cxn ang="0">
                  <a:pos x="r" y="vc"/>
                </a:cxn>
              </a:cxnLst>
              <a:rect l="l" t="t" r="r" b="b"/>
              <a:pathLst>
                <a:path w="520" h="506">
                  <a:moveTo>
                    <a:pt x="517" y="16"/>
                  </a:moveTo>
                  <a:cubicBezTo>
                    <a:pt x="518" y="13"/>
                    <a:pt x="520" y="8"/>
                    <a:pt x="520" y="6"/>
                  </a:cubicBezTo>
                  <a:cubicBezTo>
                    <a:pt x="520" y="0"/>
                    <a:pt x="520" y="0"/>
                    <a:pt x="504" y="0"/>
                  </a:cubicBezTo>
                  <a:lnTo>
                    <a:pt x="18" y="0"/>
                  </a:lnTo>
                  <a:cubicBezTo>
                    <a:pt x="0" y="0"/>
                    <a:pt x="0" y="0"/>
                    <a:pt x="0" y="6"/>
                  </a:cubicBezTo>
                  <a:cubicBezTo>
                    <a:pt x="0" y="8"/>
                    <a:pt x="2" y="13"/>
                    <a:pt x="3" y="16"/>
                  </a:cubicBezTo>
                  <a:lnTo>
                    <a:pt x="242" y="491"/>
                  </a:lnTo>
                  <a:cubicBezTo>
                    <a:pt x="246" y="501"/>
                    <a:pt x="248" y="506"/>
                    <a:pt x="261" y="506"/>
                  </a:cubicBezTo>
                  <a:cubicBezTo>
                    <a:pt x="272" y="506"/>
                    <a:pt x="274" y="501"/>
                    <a:pt x="280" y="491"/>
                  </a:cubicBezTo>
                  <a:close/>
                  <a:moveTo>
                    <a:pt x="88" y="51"/>
                  </a:moveTo>
                  <a:lnTo>
                    <a:pt x="475" y="51"/>
                  </a:lnTo>
                  <a:lnTo>
                    <a:pt x="282" y="438"/>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80" name="Freeform 179">
              <a:extLst>
                <a:ext uri="{FF2B5EF4-FFF2-40B4-BE49-F238E27FC236}">
                  <a16:creationId xmlns:a16="http://schemas.microsoft.com/office/drawing/2014/main" id="{3468E345-AA1C-8347-A5FB-0333D35C1D33}"/>
                </a:ext>
              </a:extLst>
            </p:cNvPr>
            <p:cNvSpPr/>
            <p:nvPr/>
          </p:nvSpPr>
          <p:spPr>
            <a:xfrm>
              <a:off x="8379720" y="6334560"/>
              <a:ext cx="129960" cy="80280"/>
            </a:xfrm>
            <a:custGeom>
              <a:avLst/>
              <a:gdLst/>
              <a:ahLst/>
              <a:cxnLst>
                <a:cxn ang="3cd4">
                  <a:pos x="hc" y="t"/>
                </a:cxn>
                <a:cxn ang="cd2">
                  <a:pos x="l" y="vc"/>
                </a:cxn>
                <a:cxn ang="cd4">
                  <a:pos x="hc" y="b"/>
                </a:cxn>
                <a:cxn ang="0">
                  <a:pos x="r" y="vc"/>
                </a:cxn>
              </a:cxnLst>
              <a:rect l="l" t="t" r="r" b="b"/>
              <a:pathLst>
                <a:path w="362" h="224">
                  <a:moveTo>
                    <a:pt x="237" y="61"/>
                  </a:moveTo>
                  <a:cubicBezTo>
                    <a:pt x="240" y="48"/>
                    <a:pt x="246" y="24"/>
                    <a:pt x="246" y="21"/>
                  </a:cubicBezTo>
                  <a:cubicBezTo>
                    <a:pt x="246" y="11"/>
                    <a:pt x="238" y="5"/>
                    <a:pt x="230" y="5"/>
                  </a:cubicBezTo>
                  <a:cubicBezTo>
                    <a:pt x="221" y="5"/>
                    <a:pt x="211" y="11"/>
                    <a:pt x="208" y="19"/>
                  </a:cubicBezTo>
                  <a:cubicBezTo>
                    <a:pt x="206" y="24"/>
                    <a:pt x="202" y="45"/>
                    <a:pt x="198" y="58"/>
                  </a:cubicBezTo>
                  <a:cubicBezTo>
                    <a:pt x="192" y="85"/>
                    <a:pt x="192" y="86"/>
                    <a:pt x="184" y="114"/>
                  </a:cubicBezTo>
                  <a:cubicBezTo>
                    <a:pt x="178" y="141"/>
                    <a:pt x="178" y="146"/>
                    <a:pt x="176" y="160"/>
                  </a:cubicBezTo>
                  <a:cubicBezTo>
                    <a:pt x="179" y="170"/>
                    <a:pt x="174" y="179"/>
                    <a:pt x="163" y="194"/>
                  </a:cubicBezTo>
                  <a:cubicBezTo>
                    <a:pt x="157" y="202"/>
                    <a:pt x="146" y="210"/>
                    <a:pt x="130" y="210"/>
                  </a:cubicBezTo>
                  <a:cubicBezTo>
                    <a:pt x="110" y="210"/>
                    <a:pt x="85" y="203"/>
                    <a:pt x="85" y="165"/>
                  </a:cubicBezTo>
                  <a:cubicBezTo>
                    <a:pt x="85" y="139"/>
                    <a:pt x="99" y="102"/>
                    <a:pt x="109" y="77"/>
                  </a:cubicBezTo>
                  <a:cubicBezTo>
                    <a:pt x="117" y="56"/>
                    <a:pt x="118" y="51"/>
                    <a:pt x="118" y="43"/>
                  </a:cubicBezTo>
                  <a:cubicBezTo>
                    <a:pt x="118" y="19"/>
                    <a:pt x="99" y="0"/>
                    <a:pt x="72" y="0"/>
                  </a:cubicBezTo>
                  <a:cubicBezTo>
                    <a:pt x="22" y="0"/>
                    <a:pt x="0" y="67"/>
                    <a:pt x="0" y="77"/>
                  </a:cubicBezTo>
                  <a:cubicBezTo>
                    <a:pt x="0" y="83"/>
                    <a:pt x="6" y="83"/>
                    <a:pt x="8" y="83"/>
                  </a:cubicBezTo>
                  <a:cubicBezTo>
                    <a:pt x="16" y="83"/>
                    <a:pt x="16" y="80"/>
                    <a:pt x="18" y="75"/>
                  </a:cubicBezTo>
                  <a:cubicBezTo>
                    <a:pt x="30" y="34"/>
                    <a:pt x="51" y="14"/>
                    <a:pt x="70" y="14"/>
                  </a:cubicBezTo>
                  <a:cubicBezTo>
                    <a:pt x="78" y="14"/>
                    <a:pt x="83" y="19"/>
                    <a:pt x="83" y="32"/>
                  </a:cubicBezTo>
                  <a:cubicBezTo>
                    <a:pt x="83" y="43"/>
                    <a:pt x="78" y="54"/>
                    <a:pt x="77" y="61"/>
                  </a:cubicBezTo>
                  <a:cubicBezTo>
                    <a:pt x="48" y="133"/>
                    <a:pt x="48" y="142"/>
                    <a:pt x="48" y="158"/>
                  </a:cubicBezTo>
                  <a:cubicBezTo>
                    <a:pt x="48" y="216"/>
                    <a:pt x="101" y="224"/>
                    <a:pt x="128" y="224"/>
                  </a:cubicBezTo>
                  <a:cubicBezTo>
                    <a:pt x="138" y="224"/>
                    <a:pt x="162" y="224"/>
                    <a:pt x="184" y="190"/>
                  </a:cubicBezTo>
                  <a:cubicBezTo>
                    <a:pt x="195" y="213"/>
                    <a:pt x="222" y="224"/>
                    <a:pt x="253" y="224"/>
                  </a:cubicBezTo>
                  <a:cubicBezTo>
                    <a:pt x="296" y="224"/>
                    <a:pt x="318" y="186"/>
                    <a:pt x="328" y="165"/>
                  </a:cubicBezTo>
                  <a:cubicBezTo>
                    <a:pt x="349" y="123"/>
                    <a:pt x="362" y="62"/>
                    <a:pt x="362" y="38"/>
                  </a:cubicBezTo>
                  <a:cubicBezTo>
                    <a:pt x="362" y="2"/>
                    <a:pt x="341" y="0"/>
                    <a:pt x="338" y="0"/>
                  </a:cubicBezTo>
                  <a:cubicBezTo>
                    <a:pt x="325" y="0"/>
                    <a:pt x="310" y="13"/>
                    <a:pt x="310" y="26"/>
                  </a:cubicBezTo>
                  <a:cubicBezTo>
                    <a:pt x="310" y="35"/>
                    <a:pt x="315" y="38"/>
                    <a:pt x="320" y="42"/>
                  </a:cubicBezTo>
                  <a:cubicBezTo>
                    <a:pt x="331" y="51"/>
                    <a:pt x="338" y="66"/>
                    <a:pt x="338" y="82"/>
                  </a:cubicBezTo>
                  <a:cubicBezTo>
                    <a:pt x="338" y="88"/>
                    <a:pt x="317" y="210"/>
                    <a:pt x="254" y="210"/>
                  </a:cubicBezTo>
                  <a:cubicBezTo>
                    <a:pt x="214" y="210"/>
                    <a:pt x="214" y="174"/>
                    <a:pt x="214" y="166"/>
                  </a:cubicBezTo>
                  <a:cubicBezTo>
                    <a:pt x="214" y="152"/>
                    <a:pt x="216" y="144"/>
                    <a:pt x="222" y="11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81" name="Freeform 180">
              <a:extLst>
                <a:ext uri="{FF2B5EF4-FFF2-40B4-BE49-F238E27FC236}">
                  <a16:creationId xmlns:a16="http://schemas.microsoft.com/office/drawing/2014/main" id="{2CEA902C-2B15-674C-AF10-3AEE5FF82694}"/>
                </a:ext>
              </a:extLst>
            </p:cNvPr>
            <p:cNvSpPr/>
            <p:nvPr/>
          </p:nvSpPr>
          <p:spPr>
            <a:xfrm>
              <a:off x="8547840" y="6197040"/>
              <a:ext cx="175320" cy="227880"/>
            </a:xfrm>
            <a:custGeom>
              <a:avLst/>
              <a:gdLst/>
              <a:ahLst/>
              <a:cxnLst>
                <a:cxn ang="3cd4">
                  <a:pos x="hc" y="t"/>
                </a:cxn>
                <a:cxn ang="cd2">
                  <a:pos x="l" y="vc"/>
                </a:cxn>
                <a:cxn ang="cd4">
                  <a:pos x="hc" y="b"/>
                </a:cxn>
                <a:cxn ang="0">
                  <a:pos x="r" y="vc"/>
                </a:cxn>
              </a:cxnLst>
              <a:rect l="l" t="t" r="r" b="b"/>
              <a:pathLst>
                <a:path w="488" h="634">
                  <a:moveTo>
                    <a:pt x="274" y="493"/>
                  </a:moveTo>
                  <a:cubicBezTo>
                    <a:pt x="384" y="451"/>
                    <a:pt x="488" y="325"/>
                    <a:pt x="488" y="189"/>
                  </a:cubicBezTo>
                  <a:cubicBezTo>
                    <a:pt x="488" y="77"/>
                    <a:pt x="413" y="0"/>
                    <a:pt x="307" y="0"/>
                  </a:cubicBezTo>
                  <a:cubicBezTo>
                    <a:pt x="155" y="0"/>
                    <a:pt x="0" y="160"/>
                    <a:pt x="0" y="325"/>
                  </a:cubicBezTo>
                  <a:cubicBezTo>
                    <a:pt x="0" y="442"/>
                    <a:pt x="78" y="512"/>
                    <a:pt x="181" y="512"/>
                  </a:cubicBezTo>
                  <a:cubicBezTo>
                    <a:pt x="198" y="512"/>
                    <a:pt x="222" y="509"/>
                    <a:pt x="250" y="502"/>
                  </a:cubicBezTo>
                  <a:cubicBezTo>
                    <a:pt x="246" y="546"/>
                    <a:pt x="246" y="547"/>
                    <a:pt x="246" y="557"/>
                  </a:cubicBezTo>
                  <a:cubicBezTo>
                    <a:pt x="246" y="579"/>
                    <a:pt x="246" y="634"/>
                    <a:pt x="306" y="634"/>
                  </a:cubicBezTo>
                  <a:cubicBezTo>
                    <a:pt x="389" y="634"/>
                    <a:pt x="422" y="504"/>
                    <a:pt x="422" y="498"/>
                  </a:cubicBezTo>
                  <a:cubicBezTo>
                    <a:pt x="422" y="491"/>
                    <a:pt x="418" y="490"/>
                    <a:pt x="416" y="490"/>
                  </a:cubicBezTo>
                  <a:cubicBezTo>
                    <a:pt x="410" y="490"/>
                    <a:pt x="408" y="493"/>
                    <a:pt x="406" y="498"/>
                  </a:cubicBezTo>
                  <a:cubicBezTo>
                    <a:pt x="390" y="547"/>
                    <a:pt x="349" y="565"/>
                    <a:pt x="325" y="565"/>
                  </a:cubicBezTo>
                  <a:cubicBezTo>
                    <a:pt x="291" y="565"/>
                    <a:pt x="282" y="546"/>
                    <a:pt x="274" y="493"/>
                  </a:cubicBezTo>
                  <a:close/>
                  <a:moveTo>
                    <a:pt x="141" y="486"/>
                  </a:moveTo>
                  <a:cubicBezTo>
                    <a:pt x="86" y="466"/>
                    <a:pt x="62" y="410"/>
                    <a:pt x="62" y="347"/>
                  </a:cubicBezTo>
                  <a:cubicBezTo>
                    <a:pt x="62" y="298"/>
                    <a:pt x="80" y="198"/>
                    <a:pt x="134" y="122"/>
                  </a:cubicBezTo>
                  <a:cubicBezTo>
                    <a:pt x="186" y="50"/>
                    <a:pt x="251" y="18"/>
                    <a:pt x="304" y="18"/>
                  </a:cubicBezTo>
                  <a:cubicBezTo>
                    <a:pt x="374" y="18"/>
                    <a:pt x="426" y="72"/>
                    <a:pt x="426" y="166"/>
                  </a:cubicBezTo>
                  <a:cubicBezTo>
                    <a:pt x="426" y="237"/>
                    <a:pt x="389" y="402"/>
                    <a:pt x="270" y="469"/>
                  </a:cubicBezTo>
                  <a:cubicBezTo>
                    <a:pt x="267" y="443"/>
                    <a:pt x="261" y="392"/>
                    <a:pt x="208" y="392"/>
                  </a:cubicBezTo>
                  <a:cubicBezTo>
                    <a:pt x="171" y="392"/>
                    <a:pt x="136" y="427"/>
                    <a:pt x="136" y="464"/>
                  </a:cubicBezTo>
                  <a:cubicBezTo>
                    <a:pt x="136" y="478"/>
                    <a:pt x="141" y="486"/>
                    <a:pt x="141" y="486"/>
                  </a:cubicBezTo>
                  <a:close/>
                  <a:moveTo>
                    <a:pt x="184" y="494"/>
                  </a:moveTo>
                  <a:cubicBezTo>
                    <a:pt x="174" y="494"/>
                    <a:pt x="152" y="494"/>
                    <a:pt x="152" y="464"/>
                  </a:cubicBezTo>
                  <a:cubicBezTo>
                    <a:pt x="152" y="437"/>
                    <a:pt x="179" y="408"/>
                    <a:pt x="208" y="408"/>
                  </a:cubicBezTo>
                  <a:cubicBezTo>
                    <a:pt x="238" y="408"/>
                    <a:pt x="251" y="426"/>
                    <a:pt x="251" y="467"/>
                  </a:cubicBezTo>
                  <a:cubicBezTo>
                    <a:pt x="251" y="478"/>
                    <a:pt x="251" y="478"/>
                    <a:pt x="245" y="482"/>
                  </a:cubicBezTo>
                  <a:cubicBezTo>
                    <a:pt x="226" y="490"/>
                    <a:pt x="205" y="494"/>
                    <a:pt x="184" y="49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82" name="Freeform 181">
              <a:extLst>
                <a:ext uri="{FF2B5EF4-FFF2-40B4-BE49-F238E27FC236}">
                  <a16:creationId xmlns:a16="http://schemas.microsoft.com/office/drawing/2014/main" id="{0E1746B1-C371-CF4B-B538-7E599D9F5171}"/>
                </a:ext>
              </a:extLst>
            </p:cNvPr>
            <p:cNvSpPr/>
            <p:nvPr/>
          </p:nvSpPr>
          <p:spPr>
            <a:xfrm>
              <a:off x="8743320" y="6334560"/>
              <a:ext cx="129960" cy="80280"/>
            </a:xfrm>
            <a:custGeom>
              <a:avLst/>
              <a:gdLst/>
              <a:ahLst/>
              <a:cxnLst>
                <a:cxn ang="3cd4">
                  <a:pos x="hc" y="t"/>
                </a:cxn>
                <a:cxn ang="cd2">
                  <a:pos x="l" y="vc"/>
                </a:cxn>
                <a:cxn ang="cd4">
                  <a:pos x="hc" y="b"/>
                </a:cxn>
                <a:cxn ang="0">
                  <a:pos x="r" y="vc"/>
                </a:cxn>
              </a:cxnLst>
              <a:rect l="l" t="t" r="r" b="b"/>
              <a:pathLst>
                <a:path w="362" h="224">
                  <a:moveTo>
                    <a:pt x="237" y="61"/>
                  </a:moveTo>
                  <a:cubicBezTo>
                    <a:pt x="240" y="48"/>
                    <a:pt x="246" y="24"/>
                    <a:pt x="246" y="21"/>
                  </a:cubicBezTo>
                  <a:cubicBezTo>
                    <a:pt x="246" y="11"/>
                    <a:pt x="238" y="5"/>
                    <a:pt x="230" y="5"/>
                  </a:cubicBezTo>
                  <a:cubicBezTo>
                    <a:pt x="221" y="5"/>
                    <a:pt x="211" y="11"/>
                    <a:pt x="208" y="19"/>
                  </a:cubicBezTo>
                  <a:cubicBezTo>
                    <a:pt x="206" y="24"/>
                    <a:pt x="202" y="45"/>
                    <a:pt x="198" y="58"/>
                  </a:cubicBezTo>
                  <a:cubicBezTo>
                    <a:pt x="192" y="85"/>
                    <a:pt x="192" y="86"/>
                    <a:pt x="184" y="114"/>
                  </a:cubicBezTo>
                  <a:cubicBezTo>
                    <a:pt x="178" y="141"/>
                    <a:pt x="178" y="146"/>
                    <a:pt x="176" y="160"/>
                  </a:cubicBezTo>
                  <a:cubicBezTo>
                    <a:pt x="178" y="170"/>
                    <a:pt x="174" y="179"/>
                    <a:pt x="163" y="194"/>
                  </a:cubicBezTo>
                  <a:cubicBezTo>
                    <a:pt x="157" y="202"/>
                    <a:pt x="146" y="210"/>
                    <a:pt x="130" y="210"/>
                  </a:cubicBezTo>
                  <a:cubicBezTo>
                    <a:pt x="110" y="210"/>
                    <a:pt x="85" y="203"/>
                    <a:pt x="85" y="165"/>
                  </a:cubicBezTo>
                  <a:cubicBezTo>
                    <a:pt x="85" y="139"/>
                    <a:pt x="99" y="102"/>
                    <a:pt x="109" y="77"/>
                  </a:cubicBezTo>
                  <a:cubicBezTo>
                    <a:pt x="117" y="56"/>
                    <a:pt x="118" y="51"/>
                    <a:pt x="118" y="43"/>
                  </a:cubicBezTo>
                  <a:cubicBezTo>
                    <a:pt x="118" y="19"/>
                    <a:pt x="99" y="0"/>
                    <a:pt x="72" y="0"/>
                  </a:cubicBezTo>
                  <a:cubicBezTo>
                    <a:pt x="22" y="0"/>
                    <a:pt x="0" y="67"/>
                    <a:pt x="0" y="77"/>
                  </a:cubicBezTo>
                  <a:cubicBezTo>
                    <a:pt x="0" y="83"/>
                    <a:pt x="6" y="83"/>
                    <a:pt x="8" y="83"/>
                  </a:cubicBezTo>
                  <a:cubicBezTo>
                    <a:pt x="16" y="83"/>
                    <a:pt x="16" y="80"/>
                    <a:pt x="18" y="75"/>
                  </a:cubicBezTo>
                  <a:cubicBezTo>
                    <a:pt x="30" y="34"/>
                    <a:pt x="51" y="14"/>
                    <a:pt x="70" y="14"/>
                  </a:cubicBezTo>
                  <a:cubicBezTo>
                    <a:pt x="78" y="14"/>
                    <a:pt x="83" y="19"/>
                    <a:pt x="83" y="32"/>
                  </a:cubicBezTo>
                  <a:cubicBezTo>
                    <a:pt x="83" y="43"/>
                    <a:pt x="78" y="54"/>
                    <a:pt x="77" y="61"/>
                  </a:cubicBezTo>
                  <a:cubicBezTo>
                    <a:pt x="48" y="133"/>
                    <a:pt x="48" y="142"/>
                    <a:pt x="48" y="158"/>
                  </a:cubicBezTo>
                  <a:cubicBezTo>
                    <a:pt x="48" y="216"/>
                    <a:pt x="101" y="224"/>
                    <a:pt x="128" y="224"/>
                  </a:cubicBezTo>
                  <a:cubicBezTo>
                    <a:pt x="138" y="224"/>
                    <a:pt x="162" y="224"/>
                    <a:pt x="184" y="190"/>
                  </a:cubicBezTo>
                  <a:cubicBezTo>
                    <a:pt x="195" y="213"/>
                    <a:pt x="222" y="224"/>
                    <a:pt x="253" y="224"/>
                  </a:cubicBezTo>
                  <a:cubicBezTo>
                    <a:pt x="296" y="224"/>
                    <a:pt x="318" y="186"/>
                    <a:pt x="328" y="165"/>
                  </a:cubicBezTo>
                  <a:cubicBezTo>
                    <a:pt x="349" y="123"/>
                    <a:pt x="362" y="62"/>
                    <a:pt x="362" y="38"/>
                  </a:cubicBezTo>
                  <a:cubicBezTo>
                    <a:pt x="362" y="2"/>
                    <a:pt x="341" y="0"/>
                    <a:pt x="338" y="0"/>
                  </a:cubicBezTo>
                  <a:cubicBezTo>
                    <a:pt x="325" y="0"/>
                    <a:pt x="310" y="13"/>
                    <a:pt x="310" y="26"/>
                  </a:cubicBezTo>
                  <a:cubicBezTo>
                    <a:pt x="310" y="35"/>
                    <a:pt x="315" y="38"/>
                    <a:pt x="320" y="42"/>
                  </a:cubicBezTo>
                  <a:cubicBezTo>
                    <a:pt x="331" y="51"/>
                    <a:pt x="338" y="66"/>
                    <a:pt x="338" y="82"/>
                  </a:cubicBezTo>
                  <a:cubicBezTo>
                    <a:pt x="338" y="88"/>
                    <a:pt x="317" y="210"/>
                    <a:pt x="254" y="210"/>
                  </a:cubicBezTo>
                  <a:cubicBezTo>
                    <a:pt x="214" y="210"/>
                    <a:pt x="214" y="174"/>
                    <a:pt x="214" y="166"/>
                  </a:cubicBezTo>
                  <a:cubicBezTo>
                    <a:pt x="214" y="152"/>
                    <a:pt x="216" y="144"/>
                    <a:pt x="222" y="11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83" name="Freeform 182">
              <a:extLst>
                <a:ext uri="{FF2B5EF4-FFF2-40B4-BE49-F238E27FC236}">
                  <a16:creationId xmlns:a16="http://schemas.microsoft.com/office/drawing/2014/main" id="{06954732-37C4-AF4F-A5CA-931CEF7E624E}"/>
                </a:ext>
              </a:extLst>
            </p:cNvPr>
            <p:cNvSpPr/>
            <p:nvPr/>
          </p:nvSpPr>
          <p:spPr>
            <a:xfrm>
              <a:off x="8923679" y="6185519"/>
              <a:ext cx="59040" cy="253080"/>
            </a:xfrm>
            <a:custGeom>
              <a:avLst/>
              <a:gdLst/>
              <a:ahLst/>
              <a:cxnLst>
                <a:cxn ang="3cd4">
                  <a:pos x="hc" y="t"/>
                </a:cxn>
                <a:cxn ang="cd2">
                  <a:pos x="l" y="vc"/>
                </a:cxn>
                <a:cxn ang="cd4">
                  <a:pos x="hc" y="b"/>
                </a:cxn>
                <a:cxn ang="0">
                  <a:pos x="r" y="vc"/>
                </a:cxn>
              </a:cxnLst>
              <a:rect l="l" t="t" r="r" b="b"/>
              <a:pathLst>
                <a:path w="165" h="704">
                  <a:moveTo>
                    <a:pt x="165" y="698"/>
                  </a:moveTo>
                  <a:cubicBezTo>
                    <a:pt x="165" y="696"/>
                    <a:pt x="165" y="694"/>
                    <a:pt x="152" y="682"/>
                  </a:cubicBezTo>
                  <a:cubicBezTo>
                    <a:pt x="64" y="594"/>
                    <a:pt x="42" y="461"/>
                    <a:pt x="42" y="352"/>
                  </a:cubicBezTo>
                  <a:cubicBezTo>
                    <a:pt x="42" y="230"/>
                    <a:pt x="69" y="107"/>
                    <a:pt x="155" y="19"/>
                  </a:cubicBezTo>
                  <a:cubicBezTo>
                    <a:pt x="165" y="11"/>
                    <a:pt x="165" y="10"/>
                    <a:pt x="165" y="6"/>
                  </a:cubicBezTo>
                  <a:cubicBezTo>
                    <a:pt x="165" y="2"/>
                    <a:pt x="162" y="0"/>
                    <a:pt x="157" y="0"/>
                  </a:cubicBezTo>
                  <a:cubicBezTo>
                    <a:pt x="150" y="0"/>
                    <a:pt x="86" y="48"/>
                    <a:pt x="45" y="138"/>
                  </a:cubicBezTo>
                  <a:cubicBezTo>
                    <a:pt x="8" y="214"/>
                    <a:pt x="0" y="293"/>
                    <a:pt x="0" y="352"/>
                  </a:cubicBezTo>
                  <a:cubicBezTo>
                    <a:pt x="0" y="408"/>
                    <a:pt x="8" y="493"/>
                    <a:pt x="46" y="573"/>
                  </a:cubicBezTo>
                  <a:cubicBezTo>
                    <a:pt x="90" y="659"/>
                    <a:pt x="150" y="704"/>
                    <a:pt x="157" y="704"/>
                  </a:cubicBezTo>
                  <a:cubicBezTo>
                    <a:pt x="162" y="704"/>
                    <a:pt x="165" y="702"/>
                    <a:pt x="165" y="69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84" name="Freeform 183">
              <a:extLst>
                <a:ext uri="{FF2B5EF4-FFF2-40B4-BE49-F238E27FC236}">
                  <a16:creationId xmlns:a16="http://schemas.microsoft.com/office/drawing/2014/main" id="{578D03F4-CA29-4445-BBC2-6F9BC4D4A8B4}"/>
                </a:ext>
              </a:extLst>
            </p:cNvPr>
            <p:cNvSpPr/>
            <p:nvPr/>
          </p:nvSpPr>
          <p:spPr>
            <a:xfrm>
              <a:off x="9010080" y="6263280"/>
              <a:ext cx="93600" cy="114840"/>
            </a:xfrm>
            <a:custGeom>
              <a:avLst/>
              <a:gdLst/>
              <a:ahLst/>
              <a:cxnLst>
                <a:cxn ang="3cd4">
                  <a:pos x="hc" y="t"/>
                </a:cxn>
                <a:cxn ang="cd2">
                  <a:pos x="l" y="vc"/>
                </a:cxn>
                <a:cxn ang="cd4">
                  <a:pos x="hc" y="b"/>
                </a:cxn>
                <a:cxn ang="0">
                  <a:pos x="r" y="vc"/>
                </a:cxn>
              </a:cxnLst>
              <a:rect l="l" t="t" r="r" b="b"/>
              <a:pathLst>
                <a:path w="261" h="320">
                  <a:moveTo>
                    <a:pt x="240" y="48"/>
                  </a:moveTo>
                  <a:cubicBezTo>
                    <a:pt x="221" y="48"/>
                    <a:pt x="206" y="64"/>
                    <a:pt x="206" y="80"/>
                  </a:cubicBezTo>
                  <a:cubicBezTo>
                    <a:pt x="206" y="90"/>
                    <a:pt x="213" y="101"/>
                    <a:pt x="227" y="101"/>
                  </a:cubicBezTo>
                  <a:cubicBezTo>
                    <a:pt x="243" y="101"/>
                    <a:pt x="261" y="88"/>
                    <a:pt x="261" y="61"/>
                  </a:cubicBezTo>
                  <a:cubicBezTo>
                    <a:pt x="261" y="29"/>
                    <a:pt x="230" y="0"/>
                    <a:pt x="176" y="0"/>
                  </a:cubicBezTo>
                  <a:cubicBezTo>
                    <a:pt x="83" y="0"/>
                    <a:pt x="56" y="72"/>
                    <a:pt x="56" y="102"/>
                  </a:cubicBezTo>
                  <a:cubicBezTo>
                    <a:pt x="56" y="158"/>
                    <a:pt x="109" y="170"/>
                    <a:pt x="130" y="173"/>
                  </a:cubicBezTo>
                  <a:cubicBezTo>
                    <a:pt x="166" y="181"/>
                    <a:pt x="203" y="187"/>
                    <a:pt x="203" y="227"/>
                  </a:cubicBezTo>
                  <a:cubicBezTo>
                    <a:pt x="203" y="245"/>
                    <a:pt x="187" y="304"/>
                    <a:pt x="102" y="304"/>
                  </a:cubicBezTo>
                  <a:cubicBezTo>
                    <a:pt x="91" y="304"/>
                    <a:pt x="37" y="304"/>
                    <a:pt x="21" y="267"/>
                  </a:cubicBezTo>
                  <a:cubicBezTo>
                    <a:pt x="48" y="270"/>
                    <a:pt x="66" y="250"/>
                    <a:pt x="66" y="229"/>
                  </a:cubicBezTo>
                  <a:cubicBezTo>
                    <a:pt x="66" y="213"/>
                    <a:pt x="54" y="205"/>
                    <a:pt x="40" y="205"/>
                  </a:cubicBezTo>
                  <a:cubicBezTo>
                    <a:pt x="21" y="205"/>
                    <a:pt x="0" y="219"/>
                    <a:pt x="0" y="251"/>
                  </a:cubicBezTo>
                  <a:cubicBezTo>
                    <a:pt x="0" y="291"/>
                    <a:pt x="40" y="320"/>
                    <a:pt x="101" y="320"/>
                  </a:cubicBezTo>
                  <a:cubicBezTo>
                    <a:pt x="216" y="320"/>
                    <a:pt x="243" y="235"/>
                    <a:pt x="243" y="203"/>
                  </a:cubicBezTo>
                  <a:cubicBezTo>
                    <a:pt x="243" y="178"/>
                    <a:pt x="230" y="160"/>
                    <a:pt x="221" y="150"/>
                  </a:cubicBezTo>
                  <a:cubicBezTo>
                    <a:pt x="202" y="131"/>
                    <a:pt x="182" y="128"/>
                    <a:pt x="150" y="122"/>
                  </a:cubicBezTo>
                  <a:cubicBezTo>
                    <a:pt x="125" y="115"/>
                    <a:pt x="98" y="110"/>
                    <a:pt x="98" y="78"/>
                  </a:cubicBezTo>
                  <a:cubicBezTo>
                    <a:pt x="98" y="59"/>
                    <a:pt x="114" y="16"/>
                    <a:pt x="176" y="16"/>
                  </a:cubicBezTo>
                  <a:cubicBezTo>
                    <a:pt x="194" y="16"/>
                    <a:pt x="229" y="21"/>
                    <a:pt x="240" y="4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85" name="Freeform 184">
              <a:extLst>
                <a:ext uri="{FF2B5EF4-FFF2-40B4-BE49-F238E27FC236}">
                  <a16:creationId xmlns:a16="http://schemas.microsoft.com/office/drawing/2014/main" id="{3096FD00-057D-B54B-86E4-3E67BC7850D1}"/>
                </a:ext>
              </a:extLst>
            </p:cNvPr>
            <p:cNvSpPr/>
            <p:nvPr/>
          </p:nvSpPr>
          <p:spPr>
            <a:xfrm>
              <a:off x="9136800" y="6348240"/>
              <a:ext cx="29520" cy="75600"/>
            </a:xfrm>
            <a:custGeom>
              <a:avLst/>
              <a:gdLst/>
              <a:ahLst/>
              <a:cxnLst>
                <a:cxn ang="3cd4">
                  <a:pos x="hc" y="t"/>
                </a:cxn>
                <a:cxn ang="cd2">
                  <a:pos x="l" y="vc"/>
                </a:cxn>
                <a:cxn ang="cd4">
                  <a:pos x="hc" y="b"/>
                </a:cxn>
                <a:cxn ang="0">
                  <a:pos x="r" y="vc"/>
                </a:cxn>
              </a:cxnLst>
              <a:rect l="l" t="t" r="r" b="b"/>
              <a:pathLst>
                <a:path w="83" h="211">
                  <a:moveTo>
                    <a:pt x="83" y="74"/>
                  </a:moveTo>
                  <a:cubicBezTo>
                    <a:pt x="83" y="27"/>
                    <a:pt x="66" y="0"/>
                    <a:pt x="38" y="0"/>
                  </a:cubicBezTo>
                  <a:cubicBezTo>
                    <a:pt x="14" y="0"/>
                    <a:pt x="0" y="18"/>
                    <a:pt x="0" y="37"/>
                  </a:cubicBezTo>
                  <a:cubicBezTo>
                    <a:pt x="0" y="56"/>
                    <a:pt x="14" y="75"/>
                    <a:pt x="38" y="75"/>
                  </a:cubicBezTo>
                  <a:cubicBezTo>
                    <a:pt x="46" y="75"/>
                    <a:pt x="56" y="72"/>
                    <a:pt x="62" y="66"/>
                  </a:cubicBezTo>
                  <a:cubicBezTo>
                    <a:pt x="66" y="64"/>
                    <a:pt x="66" y="64"/>
                    <a:pt x="67" y="64"/>
                  </a:cubicBezTo>
                  <a:cubicBezTo>
                    <a:pt x="67" y="64"/>
                    <a:pt x="69" y="64"/>
                    <a:pt x="69" y="74"/>
                  </a:cubicBezTo>
                  <a:cubicBezTo>
                    <a:pt x="69" y="126"/>
                    <a:pt x="43" y="170"/>
                    <a:pt x="19" y="192"/>
                  </a:cubicBezTo>
                  <a:cubicBezTo>
                    <a:pt x="11" y="200"/>
                    <a:pt x="11" y="202"/>
                    <a:pt x="11" y="203"/>
                  </a:cubicBezTo>
                  <a:cubicBezTo>
                    <a:pt x="11" y="210"/>
                    <a:pt x="14" y="211"/>
                    <a:pt x="19" y="211"/>
                  </a:cubicBezTo>
                  <a:cubicBezTo>
                    <a:pt x="27" y="211"/>
                    <a:pt x="83" y="157"/>
                    <a:pt x="83" y="7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86" name="Freeform 185">
              <a:extLst>
                <a:ext uri="{FF2B5EF4-FFF2-40B4-BE49-F238E27FC236}">
                  <a16:creationId xmlns:a16="http://schemas.microsoft.com/office/drawing/2014/main" id="{5F19D648-7541-B84C-8CB1-A9D6E50E18D6}"/>
                </a:ext>
              </a:extLst>
            </p:cNvPr>
            <p:cNvSpPr/>
            <p:nvPr/>
          </p:nvSpPr>
          <p:spPr>
            <a:xfrm>
              <a:off x="9236880" y="6263280"/>
              <a:ext cx="115920" cy="114840"/>
            </a:xfrm>
            <a:custGeom>
              <a:avLst/>
              <a:gdLst/>
              <a:ahLst/>
              <a:cxnLst>
                <a:cxn ang="3cd4">
                  <a:pos x="hc" y="t"/>
                </a:cxn>
                <a:cxn ang="cd2">
                  <a:pos x="l" y="vc"/>
                </a:cxn>
                <a:cxn ang="cd4">
                  <a:pos x="hc" y="b"/>
                </a:cxn>
                <a:cxn ang="0">
                  <a:pos x="r" y="vc"/>
                </a:cxn>
              </a:cxnLst>
              <a:rect l="l" t="t" r="r" b="b"/>
              <a:pathLst>
                <a:path w="323" h="320">
                  <a:moveTo>
                    <a:pt x="235" y="45"/>
                  </a:moveTo>
                  <a:cubicBezTo>
                    <a:pt x="222" y="19"/>
                    <a:pt x="202" y="0"/>
                    <a:pt x="170" y="0"/>
                  </a:cubicBezTo>
                  <a:cubicBezTo>
                    <a:pt x="88" y="0"/>
                    <a:pt x="0" y="104"/>
                    <a:pt x="0" y="206"/>
                  </a:cubicBezTo>
                  <a:cubicBezTo>
                    <a:pt x="0" y="274"/>
                    <a:pt x="38" y="320"/>
                    <a:pt x="94" y="320"/>
                  </a:cubicBezTo>
                  <a:cubicBezTo>
                    <a:pt x="109" y="320"/>
                    <a:pt x="144" y="317"/>
                    <a:pt x="186" y="267"/>
                  </a:cubicBezTo>
                  <a:cubicBezTo>
                    <a:pt x="192" y="296"/>
                    <a:pt x="216" y="320"/>
                    <a:pt x="250" y="320"/>
                  </a:cubicBezTo>
                  <a:cubicBezTo>
                    <a:pt x="275" y="320"/>
                    <a:pt x="291" y="304"/>
                    <a:pt x="302" y="282"/>
                  </a:cubicBezTo>
                  <a:cubicBezTo>
                    <a:pt x="314" y="256"/>
                    <a:pt x="323" y="213"/>
                    <a:pt x="323" y="211"/>
                  </a:cubicBezTo>
                  <a:cubicBezTo>
                    <a:pt x="323" y="205"/>
                    <a:pt x="317" y="205"/>
                    <a:pt x="315" y="205"/>
                  </a:cubicBezTo>
                  <a:cubicBezTo>
                    <a:pt x="307" y="205"/>
                    <a:pt x="307" y="206"/>
                    <a:pt x="306" y="218"/>
                  </a:cubicBezTo>
                  <a:cubicBezTo>
                    <a:pt x="293" y="262"/>
                    <a:pt x="280" y="304"/>
                    <a:pt x="251" y="304"/>
                  </a:cubicBezTo>
                  <a:cubicBezTo>
                    <a:pt x="232" y="304"/>
                    <a:pt x="230" y="286"/>
                    <a:pt x="230" y="272"/>
                  </a:cubicBezTo>
                  <a:cubicBezTo>
                    <a:pt x="230" y="256"/>
                    <a:pt x="232" y="251"/>
                    <a:pt x="240" y="219"/>
                  </a:cubicBezTo>
                  <a:cubicBezTo>
                    <a:pt x="248" y="190"/>
                    <a:pt x="248" y="182"/>
                    <a:pt x="254" y="157"/>
                  </a:cubicBezTo>
                  <a:lnTo>
                    <a:pt x="280" y="58"/>
                  </a:lnTo>
                  <a:cubicBezTo>
                    <a:pt x="285" y="37"/>
                    <a:pt x="285" y="37"/>
                    <a:pt x="285" y="34"/>
                  </a:cubicBezTo>
                  <a:cubicBezTo>
                    <a:pt x="285" y="21"/>
                    <a:pt x="277" y="14"/>
                    <a:pt x="266" y="14"/>
                  </a:cubicBezTo>
                  <a:cubicBezTo>
                    <a:pt x="248" y="14"/>
                    <a:pt x="237" y="30"/>
                    <a:pt x="235" y="45"/>
                  </a:cubicBezTo>
                  <a:close/>
                  <a:moveTo>
                    <a:pt x="189" y="229"/>
                  </a:moveTo>
                  <a:cubicBezTo>
                    <a:pt x="186" y="242"/>
                    <a:pt x="186" y="242"/>
                    <a:pt x="176" y="254"/>
                  </a:cubicBezTo>
                  <a:cubicBezTo>
                    <a:pt x="144" y="293"/>
                    <a:pt x="115" y="304"/>
                    <a:pt x="96" y="304"/>
                  </a:cubicBezTo>
                  <a:cubicBezTo>
                    <a:pt x="61" y="304"/>
                    <a:pt x="50" y="266"/>
                    <a:pt x="50" y="238"/>
                  </a:cubicBezTo>
                  <a:cubicBezTo>
                    <a:pt x="50" y="203"/>
                    <a:pt x="72" y="115"/>
                    <a:pt x="90" y="83"/>
                  </a:cubicBezTo>
                  <a:cubicBezTo>
                    <a:pt x="110" y="42"/>
                    <a:pt x="142" y="16"/>
                    <a:pt x="171" y="16"/>
                  </a:cubicBezTo>
                  <a:cubicBezTo>
                    <a:pt x="218" y="16"/>
                    <a:pt x="227" y="74"/>
                    <a:pt x="227" y="78"/>
                  </a:cubicBezTo>
                  <a:cubicBezTo>
                    <a:pt x="227" y="82"/>
                    <a:pt x="226" y="86"/>
                    <a:pt x="224" y="9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87" name="Freeform 186">
              <a:extLst>
                <a:ext uri="{FF2B5EF4-FFF2-40B4-BE49-F238E27FC236}">
                  <a16:creationId xmlns:a16="http://schemas.microsoft.com/office/drawing/2014/main" id="{FF176D69-B80E-4847-AED6-1438A30EC4A6}"/>
                </a:ext>
              </a:extLst>
            </p:cNvPr>
            <p:cNvSpPr/>
            <p:nvPr/>
          </p:nvSpPr>
          <p:spPr>
            <a:xfrm>
              <a:off x="9374400" y="6185519"/>
              <a:ext cx="59040" cy="253080"/>
            </a:xfrm>
            <a:custGeom>
              <a:avLst/>
              <a:gdLst/>
              <a:ahLst/>
              <a:cxnLst>
                <a:cxn ang="3cd4">
                  <a:pos x="hc" y="t"/>
                </a:cxn>
                <a:cxn ang="cd2">
                  <a:pos x="l" y="vc"/>
                </a:cxn>
                <a:cxn ang="cd4">
                  <a:pos x="hc" y="b"/>
                </a:cxn>
                <a:cxn ang="0">
                  <a:pos x="r" y="vc"/>
                </a:cxn>
              </a:cxnLst>
              <a:rect l="l" t="t" r="r" b="b"/>
              <a:pathLst>
                <a:path w="165" h="704">
                  <a:moveTo>
                    <a:pt x="165" y="352"/>
                  </a:moveTo>
                  <a:cubicBezTo>
                    <a:pt x="165" y="298"/>
                    <a:pt x="157" y="213"/>
                    <a:pt x="118" y="133"/>
                  </a:cubicBezTo>
                  <a:cubicBezTo>
                    <a:pt x="75" y="46"/>
                    <a:pt x="14" y="0"/>
                    <a:pt x="6" y="0"/>
                  </a:cubicBezTo>
                  <a:cubicBezTo>
                    <a:pt x="3" y="0"/>
                    <a:pt x="0" y="3"/>
                    <a:pt x="0" y="6"/>
                  </a:cubicBezTo>
                  <a:cubicBezTo>
                    <a:pt x="0" y="10"/>
                    <a:pt x="0" y="11"/>
                    <a:pt x="13" y="24"/>
                  </a:cubicBezTo>
                  <a:cubicBezTo>
                    <a:pt x="83" y="93"/>
                    <a:pt x="123" y="205"/>
                    <a:pt x="123" y="352"/>
                  </a:cubicBezTo>
                  <a:cubicBezTo>
                    <a:pt x="123" y="472"/>
                    <a:pt x="98" y="597"/>
                    <a:pt x="10" y="685"/>
                  </a:cubicBezTo>
                  <a:cubicBezTo>
                    <a:pt x="0" y="694"/>
                    <a:pt x="0" y="696"/>
                    <a:pt x="0" y="698"/>
                  </a:cubicBezTo>
                  <a:cubicBezTo>
                    <a:pt x="0" y="702"/>
                    <a:pt x="3" y="704"/>
                    <a:pt x="6" y="704"/>
                  </a:cubicBezTo>
                  <a:cubicBezTo>
                    <a:pt x="14" y="704"/>
                    <a:pt x="78" y="656"/>
                    <a:pt x="120" y="566"/>
                  </a:cubicBezTo>
                  <a:cubicBezTo>
                    <a:pt x="157" y="490"/>
                    <a:pt x="165" y="411"/>
                    <a:pt x="165" y="35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188" name="Group 187" descr="18§display§target(s';w^-) = r + \gamma \max_{a'} Q_{w^-}(s', a')§svg§600§FALSE" title="TexMaths">
            <a:extLst>
              <a:ext uri="{FF2B5EF4-FFF2-40B4-BE49-F238E27FC236}">
                <a16:creationId xmlns:a16="http://schemas.microsoft.com/office/drawing/2014/main" id="{DA85A9EA-6229-DD41-A203-791830A2547E}"/>
              </a:ext>
            </a:extLst>
          </p:cNvPr>
          <p:cNvGrpSpPr/>
          <p:nvPr/>
        </p:nvGrpSpPr>
        <p:grpSpPr>
          <a:xfrm>
            <a:off x="1488416" y="4602797"/>
            <a:ext cx="4746240" cy="426599"/>
            <a:chOff x="1222199" y="6858000"/>
            <a:chExt cx="4746240" cy="426599"/>
          </a:xfrm>
        </p:grpSpPr>
        <p:sp>
          <p:nvSpPr>
            <p:cNvPr id="189" name="Freeform 188">
              <a:extLst>
                <a:ext uri="{FF2B5EF4-FFF2-40B4-BE49-F238E27FC236}">
                  <a16:creationId xmlns:a16="http://schemas.microsoft.com/office/drawing/2014/main" id="{D7A26677-7918-BF4E-96BF-983F9907F26B}"/>
                </a:ext>
              </a:extLst>
            </p:cNvPr>
            <p:cNvSpPr/>
            <p:nvPr/>
          </p:nvSpPr>
          <p:spPr>
            <a:xfrm>
              <a:off x="1222199" y="6858000"/>
              <a:ext cx="4746240" cy="424080"/>
            </a:xfrm>
            <a:custGeom>
              <a:avLst/>
              <a:gdLst/>
              <a:ahLst/>
              <a:cxnLst>
                <a:cxn ang="3cd4">
                  <a:pos x="hc" y="t"/>
                </a:cxn>
                <a:cxn ang="cd2">
                  <a:pos x="l" y="vc"/>
                </a:cxn>
                <a:cxn ang="cd4">
                  <a:pos x="hc" y="b"/>
                </a:cxn>
                <a:cxn ang="0">
                  <a:pos x="r" y="vc"/>
                </a:cxn>
              </a:cxnLst>
              <a:rect l="l" t="t" r="r" b="b"/>
              <a:pathLst>
                <a:path w="13185" h="1179">
                  <a:moveTo>
                    <a:pt x="6593" y="1179"/>
                  </a:moveTo>
                  <a:lnTo>
                    <a:pt x="0" y="1179"/>
                  </a:lnTo>
                  <a:lnTo>
                    <a:pt x="0" y="0"/>
                  </a:lnTo>
                  <a:lnTo>
                    <a:pt x="13185" y="0"/>
                  </a:lnTo>
                  <a:lnTo>
                    <a:pt x="13185" y="1179"/>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90" name="Freeform 189">
              <a:extLst>
                <a:ext uri="{FF2B5EF4-FFF2-40B4-BE49-F238E27FC236}">
                  <a16:creationId xmlns:a16="http://schemas.microsoft.com/office/drawing/2014/main" id="{5F1DE40A-7122-E342-AA8A-12B46973316E}"/>
                </a:ext>
              </a:extLst>
            </p:cNvPr>
            <p:cNvSpPr/>
            <p:nvPr/>
          </p:nvSpPr>
          <p:spPr>
            <a:xfrm>
              <a:off x="1228680" y="6920280"/>
              <a:ext cx="87840" cy="181800"/>
            </a:xfrm>
            <a:custGeom>
              <a:avLst/>
              <a:gdLst/>
              <a:ahLst/>
              <a:cxnLst>
                <a:cxn ang="3cd4">
                  <a:pos x="hc" y="t"/>
                </a:cxn>
                <a:cxn ang="cd2">
                  <a:pos x="l" y="vc"/>
                </a:cxn>
                <a:cxn ang="cd4">
                  <a:pos x="hc" y="b"/>
                </a:cxn>
                <a:cxn ang="0">
                  <a:pos x="r" y="vc"/>
                </a:cxn>
              </a:cxnLst>
              <a:rect l="l" t="t" r="r" b="b"/>
              <a:pathLst>
                <a:path w="245" h="506">
                  <a:moveTo>
                    <a:pt x="146" y="180"/>
                  </a:moveTo>
                  <a:lnTo>
                    <a:pt x="221" y="180"/>
                  </a:lnTo>
                  <a:cubicBezTo>
                    <a:pt x="236" y="180"/>
                    <a:pt x="245" y="180"/>
                    <a:pt x="245" y="164"/>
                  </a:cubicBezTo>
                  <a:cubicBezTo>
                    <a:pt x="245" y="155"/>
                    <a:pt x="236" y="155"/>
                    <a:pt x="221" y="155"/>
                  </a:cubicBezTo>
                  <a:lnTo>
                    <a:pt x="153" y="155"/>
                  </a:lnTo>
                  <a:cubicBezTo>
                    <a:pt x="180" y="41"/>
                    <a:pt x="185" y="27"/>
                    <a:pt x="185" y="22"/>
                  </a:cubicBezTo>
                  <a:cubicBezTo>
                    <a:pt x="185" y="7"/>
                    <a:pt x="175" y="0"/>
                    <a:pt x="162" y="0"/>
                  </a:cubicBezTo>
                  <a:cubicBezTo>
                    <a:pt x="160" y="0"/>
                    <a:pt x="137" y="0"/>
                    <a:pt x="130" y="29"/>
                  </a:cubicBezTo>
                  <a:lnTo>
                    <a:pt x="99" y="155"/>
                  </a:lnTo>
                  <a:lnTo>
                    <a:pt x="23" y="155"/>
                  </a:lnTo>
                  <a:cubicBezTo>
                    <a:pt x="7" y="155"/>
                    <a:pt x="0" y="155"/>
                    <a:pt x="0" y="169"/>
                  </a:cubicBezTo>
                  <a:cubicBezTo>
                    <a:pt x="0" y="180"/>
                    <a:pt x="7" y="180"/>
                    <a:pt x="22" y="180"/>
                  </a:cubicBezTo>
                  <a:lnTo>
                    <a:pt x="92" y="180"/>
                  </a:lnTo>
                  <a:cubicBezTo>
                    <a:pt x="34" y="405"/>
                    <a:pt x="32" y="418"/>
                    <a:pt x="32" y="432"/>
                  </a:cubicBezTo>
                  <a:cubicBezTo>
                    <a:pt x="32" y="475"/>
                    <a:pt x="63" y="506"/>
                    <a:pt x="104" y="506"/>
                  </a:cubicBezTo>
                  <a:cubicBezTo>
                    <a:pt x="187" y="506"/>
                    <a:pt x="232" y="389"/>
                    <a:pt x="232" y="383"/>
                  </a:cubicBezTo>
                  <a:cubicBezTo>
                    <a:pt x="232" y="376"/>
                    <a:pt x="225" y="376"/>
                    <a:pt x="221" y="376"/>
                  </a:cubicBezTo>
                  <a:cubicBezTo>
                    <a:pt x="214" y="376"/>
                    <a:pt x="214" y="378"/>
                    <a:pt x="211" y="387"/>
                  </a:cubicBezTo>
                  <a:cubicBezTo>
                    <a:pt x="176" y="470"/>
                    <a:pt x="133" y="488"/>
                    <a:pt x="106" y="488"/>
                  </a:cubicBezTo>
                  <a:cubicBezTo>
                    <a:pt x="90" y="488"/>
                    <a:pt x="83" y="477"/>
                    <a:pt x="83" y="452"/>
                  </a:cubicBezTo>
                  <a:cubicBezTo>
                    <a:pt x="83" y="432"/>
                    <a:pt x="83" y="427"/>
                    <a:pt x="86" y="41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91" name="Freeform 190">
              <a:extLst>
                <a:ext uri="{FF2B5EF4-FFF2-40B4-BE49-F238E27FC236}">
                  <a16:creationId xmlns:a16="http://schemas.microsoft.com/office/drawing/2014/main" id="{49277417-7201-3A44-8C63-246D509AFA68}"/>
                </a:ext>
              </a:extLst>
            </p:cNvPr>
            <p:cNvSpPr/>
            <p:nvPr/>
          </p:nvSpPr>
          <p:spPr>
            <a:xfrm>
              <a:off x="1336320" y="6972840"/>
              <a:ext cx="130680" cy="129240"/>
            </a:xfrm>
            <a:custGeom>
              <a:avLst/>
              <a:gdLst/>
              <a:ahLst/>
              <a:cxnLst>
                <a:cxn ang="3cd4">
                  <a:pos x="hc" y="t"/>
                </a:cxn>
                <a:cxn ang="cd2">
                  <a:pos x="l" y="vc"/>
                </a:cxn>
                <a:cxn ang="cd4">
                  <a:pos x="hc" y="b"/>
                </a:cxn>
                <a:cxn ang="0">
                  <a:pos x="r" y="vc"/>
                </a:cxn>
              </a:cxnLst>
              <a:rect l="l" t="t" r="r" b="b"/>
              <a:pathLst>
                <a:path w="364" h="360">
                  <a:moveTo>
                    <a:pt x="265" y="50"/>
                  </a:moveTo>
                  <a:cubicBezTo>
                    <a:pt x="250" y="22"/>
                    <a:pt x="227" y="0"/>
                    <a:pt x="191" y="0"/>
                  </a:cubicBezTo>
                  <a:cubicBezTo>
                    <a:pt x="99" y="0"/>
                    <a:pt x="0" y="117"/>
                    <a:pt x="0" y="232"/>
                  </a:cubicBezTo>
                  <a:cubicBezTo>
                    <a:pt x="0" y="308"/>
                    <a:pt x="43" y="360"/>
                    <a:pt x="106" y="360"/>
                  </a:cubicBezTo>
                  <a:cubicBezTo>
                    <a:pt x="122" y="360"/>
                    <a:pt x="162" y="356"/>
                    <a:pt x="209" y="301"/>
                  </a:cubicBezTo>
                  <a:cubicBezTo>
                    <a:pt x="216" y="333"/>
                    <a:pt x="243" y="360"/>
                    <a:pt x="281" y="360"/>
                  </a:cubicBezTo>
                  <a:cubicBezTo>
                    <a:pt x="310" y="360"/>
                    <a:pt x="328" y="342"/>
                    <a:pt x="340" y="317"/>
                  </a:cubicBezTo>
                  <a:cubicBezTo>
                    <a:pt x="353" y="288"/>
                    <a:pt x="364" y="239"/>
                    <a:pt x="364" y="238"/>
                  </a:cubicBezTo>
                  <a:cubicBezTo>
                    <a:pt x="364" y="230"/>
                    <a:pt x="356" y="230"/>
                    <a:pt x="355" y="230"/>
                  </a:cubicBezTo>
                  <a:cubicBezTo>
                    <a:pt x="346" y="230"/>
                    <a:pt x="346" y="232"/>
                    <a:pt x="344" y="245"/>
                  </a:cubicBezTo>
                  <a:cubicBezTo>
                    <a:pt x="329" y="295"/>
                    <a:pt x="315" y="342"/>
                    <a:pt x="283" y="342"/>
                  </a:cubicBezTo>
                  <a:cubicBezTo>
                    <a:pt x="261" y="342"/>
                    <a:pt x="259" y="322"/>
                    <a:pt x="259" y="306"/>
                  </a:cubicBezTo>
                  <a:cubicBezTo>
                    <a:pt x="259" y="288"/>
                    <a:pt x="261" y="283"/>
                    <a:pt x="270" y="247"/>
                  </a:cubicBezTo>
                  <a:cubicBezTo>
                    <a:pt x="279" y="214"/>
                    <a:pt x="279" y="205"/>
                    <a:pt x="286" y="176"/>
                  </a:cubicBezTo>
                  <a:lnTo>
                    <a:pt x="315" y="65"/>
                  </a:lnTo>
                  <a:cubicBezTo>
                    <a:pt x="320" y="41"/>
                    <a:pt x="320" y="41"/>
                    <a:pt x="320" y="38"/>
                  </a:cubicBezTo>
                  <a:cubicBezTo>
                    <a:pt x="320" y="23"/>
                    <a:pt x="311" y="16"/>
                    <a:pt x="299" y="16"/>
                  </a:cubicBezTo>
                  <a:cubicBezTo>
                    <a:pt x="279" y="16"/>
                    <a:pt x="266" y="34"/>
                    <a:pt x="265" y="50"/>
                  </a:cubicBezTo>
                  <a:close/>
                  <a:moveTo>
                    <a:pt x="212" y="257"/>
                  </a:moveTo>
                  <a:cubicBezTo>
                    <a:pt x="209" y="272"/>
                    <a:pt x="209" y="272"/>
                    <a:pt x="196" y="286"/>
                  </a:cubicBezTo>
                  <a:cubicBezTo>
                    <a:pt x="162" y="329"/>
                    <a:pt x="130" y="342"/>
                    <a:pt x="108" y="342"/>
                  </a:cubicBezTo>
                  <a:cubicBezTo>
                    <a:pt x="68" y="342"/>
                    <a:pt x="56" y="299"/>
                    <a:pt x="56" y="268"/>
                  </a:cubicBezTo>
                  <a:cubicBezTo>
                    <a:pt x="56" y="229"/>
                    <a:pt x="81" y="130"/>
                    <a:pt x="101" y="94"/>
                  </a:cubicBezTo>
                  <a:cubicBezTo>
                    <a:pt x="124" y="47"/>
                    <a:pt x="160" y="18"/>
                    <a:pt x="193" y="18"/>
                  </a:cubicBezTo>
                  <a:cubicBezTo>
                    <a:pt x="245" y="18"/>
                    <a:pt x="256" y="83"/>
                    <a:pt x="256" y="88"/>
                  </a:cubicBezTo>
                  <a:cubicBezTo>
                    <a:pt x="256" y="92"/>
                    <a:pt x="254" y="97"/>
                    <a:pt x="252"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92" name="Freeform 191">
              <a:extLst>
                <a:ext uri="{FF2B5EF4-FFF2-40B4-BE49-F238E27FC236}">
                  <a16:creationId xmlns:a16="http://schemas.microsoft.com/office/drawing/2014/main" id="{06609695-9FFB-1F45-927B-2F6A708B13B4}"/>
                </a:ext>
              </a:extLst>
            </p:cNvPr>
            <p:cNvSpPr/>
            <p:nvPr/>
          </p:nvSpPr>
          <p:spPr>
            <a:xfrm>
              <a:off x="1482840" y="6972840"/>
              <a:ext cx="116280" cy="129240"/>
            </a:xfrm>
            <a:custGeom>
              <a:avLst/>
              <a:gdLst/>
              <a:ahLst/>
              <a:cxnLst>
                <a:cxn ang="3cd4">
                  <a:pos x="hc" y="t"/>
                </a:cxn>
                <a:cxn ang="cd2">
                  <a:pos x="l" y="vc"/>
                </a:cxn>
                <a:cxn ang="cd4">
                  <a:pos x="hc" y="b"/>
                </a:cxn>
                <a:cxn ang="0">
                  <a:pos x="r" y="vc"/>
                </a:cxn>
              </a:cxnLst>
              <a:rect l="l" t="t" r="r" b="b"/>
              <a:pathLst>
                <a:path w="324" h="360">
                  <a:moveTo>
                    <a:pt x="47" y="304"/>
                  </a:moveTo>
                  <a:cubicBezTo>
                    <a:pt x="45" y="317"/>
                    <a:pt x="40" y="335"/>
                    <a:pt x="40" y="338"/>
                  </a:cubicBezTo>
                  <a:cubicBezTo>
                    <a:pt x="40" y="353"/>
                    <a:pt x="50" y="360"/>
                    <a:pt x="63" y="360"/>
                  </a:cubicBezTo>
                  <a:cubicBezTo>
                    <a:pt x="72" y="360"/>
                    <a:pt x="86" y="353"/>
                    <a:pt x="92" y="338"/>
                  </a:cubicBezTo>
                  <a:cubicBezTo>
                    <a:pt x="94" y="335"/>
                    <a:pt x="121" y="227"/>
                    <a:pt x="124" y="212"/>
                  </a:cubicBezTo>
                  <a:cubicBezTo>
                    <a:pt x="130" y="185"/>
                    <a:pt x="144" y="130"/>
                    <a:pt x="149" y="108"/>
                  </a:cubicBezTo>
                  <a:cubicBezTo>
                    <a:pt x="153" y="99"/>
                    <a:pt x="175" y="61"/>
                    <a:pt x="194" y="43"/>
                  </a:cubicBezTo>
                  <a:cubicBezTo>
                    <a:pt x="200" y="38"/>
                    <a:pt x="223" y="18"/>
                    <a:pt x="257" y="18"/>
                  </a:cubicBezTo>
                  <a:cubicBezTo>
                    <a:pt x="279" y="18"/>
                    <a:pt x="290" y="27"/>
                    <a:pt x="292" y="27"/>
                  </a:cubicBezTo>
                  <a:cubicBezTo>
                    <a:pt x="266" y="31"/>
                    <a:pt x="250" y="50"/>
                    <a:pt x="250" y="70"/>
                  </a:cubicBezTo>
                  <a:cubicBezTo>
                    <a:pt x="250" y="83"/>
                    <a:pt x="259" y="99"/>
                    <a:pt x="281" y="99"/>
                  </a:cubicBezTo>
                  <a:cubicBezTo>
                    <a:pt x="301" y="99"/>
                    <a:pt x="324" y="81"/>
                    <a:pt x="324" y="52"/>
                  </a:cubicBezTo>
                  <a:cubicBezTo>
                    <a:pt x="324" y="23"/>
                    <a:pt x="299" y="0"/>
                    <a:pt x="257" y="0"/>
                  </a:cubicBezTo>
                  <a:cubicBezTo>
                    <a:pt x="205" y="0"/>
                    <a:pt x="171" y="40"/>
                    <a:pt x="157" y="61"/>
                  </a:cubicBezTo>
                  <a:cubicBezTo>
                    <a:pt x="149" y="25"/>
                    <a:pt x="121" y="0"/>
                    <a:pt x="83" y="0"/>
                  </a:cubicBezTo>
                  <a:cubicBezTo>
                    <a:pt x="47" y="0"/>
                    <a:pt x="32" y="31"/>
                    <a:pt x="25" y="45"/>
                  </a:cubicBezTo>
                  <a:cubicBezTo>
                    <a:pt x="11" y="72"/>
                    <a:pt x="0" y="121"/>
                    <a:pt x="0" y="122"/>
                  </a:cubicBezTo>
                  <a:cubicBezTo>
                    <a:pt x="0" y="130"/>
                    <a:pt x="7" y="130"/>
                    <a:pt x="9" y="130"/>
                  </a:cubicBezTo>
                  <a:cubicBezTo>
                    <a:pt x="18" y="130"/>
                    <a:pt x="18" y="130"/>
                    <a:pt x="23" y="112"/>
                  </a:cubicBezTo>
                  <a:cubicBezTo>
                    <a:pt x="36" y="56"/>
                    <a:pt x="52" y="18"/>
                    <a:pt x="81" y="18"/>
                  </a:cubicBezTo>
                  <a:cubicBezTo>
                    <a:pt x="95" y="18"/>
                    <a:pt x="106" y="23"/>
                    <a:pt x="106" y="54"/>
                  </a:cubicBezTo>
                  <a:cubicBezTo>
                    <a:pt x="106" y="70"/>
                    <a:pt x="103" y="79"/>
                    <a:pt x="94" y="1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93" name="Freeform 192">
              <a:extLst>
                <a:ext uri="{FF2B5EF4-FFF2-40B4-BE49-F238E27FC236}">
                  <a16:creationId xmlns:a16="http://schemas.microsoft.com/office/drawing/2014/main" id="{18CB0C03-2F63-314A-91EC-88D74221D753}"/>
                </a:ext>
              </a:extLst>
            </p:cNvPr>
            <p:cNvSpPr/>
            <p:nvPr/>
          </p:nvSpPr>
          <p:spPr>
            <a:xfrm>
              <a:off x="1614960" y="6972840"/>
              <a:ext cx="131040" cy="184320"/>
            </a:xfrm>
            <a:custGeom>
              <a:avLst/>
              <a:gdLst/>
              <a:ahLst/>
              <a:cxnLst>
                <a:cxn ang="3cd4">
                  <a:pos x="hc" y="t"/>
                </a:cxn>
                <a:cxn ang="cd2">
                  <a:pos x="l" y="vc"/>
                </a:cxn>
                <a:cxn ang="cd4">
                  <a:pos x="hc" y="b"/>
                </a:cxn>
                <a:cxn ang="0">
                  <a:pos x="r" y="vc"/>
                </a:cxn>
              </a:cxnLst>
              <a:rect l="l" t="t" r="r" b="b"/>
              <a:pathLst>
                <a:path w="365" h="513">
                  <a:moveTo>
                    <a:pt x="362" y="52"/>
                  </a:moveTo>
                  <a:cubicBezTo>
                    <a:pt x="364" y="47"/>
                    <a:pt x="365" y="43"/>
                    <a:pt x="365" y="38"/>
                  </a:cubicBezTo>
                  <a:cubicBezTo>
                    <a:pt x="365" y="23"/>
                    <a:pt x="355" y="16"/>
                    <a:pt x="342" y="16"/>
                  </a:cubicBezTo>
                  <a:cubicBezTo>
                    <a:pt x="333" y="16"/>
                    <a:pt x="313" y="22"/>
                    <a:pt x="310" y="50"/>
                  </a:cubicBezTo>
                  <a:cubicBezTo>
                    <a:pt x="295" y="20"/>
                    <a:pt x="266" y="0"/>
                    <a:pt x="236" y="0"/>
                  </a:cubicBezTo>
                  <a:cubicBezTo>
                    <a:pt x="144" y="0"/>
                    <a:pt x="47" y="112"/>
                    <a:pt x="47" y="225"/>
                  </a:cubicBezTo>
                  <a:cubicBezTo>
                    <a:pt x="47" y="304"/>
                    <a:pt x="95" y="351"/>
                    <a:pt x="151" y="351"/>
                  </a:cubicBezTo>
                  <a:cubicBezTo>
                    <a:pt x="198" y="351"/>
                    <a:pt x="236" y="313"/>
                    <a:pt x="245" y="304"/>
                  </a:cubicBezTo>
                  <a:lnTo>
                    <a:pt x="245" y="306"/>
                  </a:lnTo>
                  <a:cubicBezTo>
                    <a:pt x="229" y="376"/>
                    <a:pt x="218" y="409"/>
                    <a:pt x="218" y="410"/>
                  </a:cubicBezTo>
                  <a:cubicBezTo>
                    <a:pt x="216" y="418"/>
                    <a:pt x="189" y="497"/>
                    <a:pt x="104" y="497"/>
                  </a:cubicBezTo>
                  <a:cubicBezTo>
                    <a:pt x="88" y="497"/>
                    <a:pt x="63" y="495"/>
                    <a:pt x="41" y="488"/>
                  </a:cubicBezTo>
                  <a:cubicBezTo>
                    <a:pt x="65" y="481"/>
                    <a:pt x="74" y="461"/>
                    <a:pt x="74" y="446"/>
                  </a:cubicBezTo>
                  <a:cubicBezTo>
                    <a:pt x="74" y="434"/>
                    <a:pt x="65" y="419"/>
                    <a:pt x="43" y="419"/>
                  </a:cubicBezTo>
                  <a:cubicBezTo>
                    <a:pt x="25" y="419"/>
                    <a:pt x="0" y="434"/>
                    <a:pt x="0" y="464"/>
                  </a:cubicBezTo>
                  <a:cubicBezTo>
                    <a:pt x="0" y="497"/>
                    <a:pt x="29" y="513"/>
                    <a:pt x="106" y="513"/>
                  </a:cubicBezTo>
                  <a:cubicBezTo>
                    <a:pt x="205" y="513"/>
                    <a:pt x="263" y="452"/>
                    <a:pt x="274" y="403"/>
                  </a:cubicBezTo>
                  <a:close/>
                  <a:moveTo>
                    <a:pt x="259" y="248"/>
                  </a:moveTo>
                  <a:cubicBezTo>
                    <a:pt x="254" y="270"/>
                    <a:pt x="236" y="290"/>
                    <a:pt x="218" y="304"/>
                  </a:cubicBezTo>
                  <a:cubicBezTo>
                    <a:pt x="202" y="319"/>
                    <a:pt x="176" y="333"/>
                    <a:pt x="155" y="333"/>
                  </a:cubicBezTo>
                  <a:cubicBezTo>
                    <a:pt x="115" y="333"/>
                    <a:pt x="103" y="292"/>
                    <a:pt x="103" y="261"/>
                  </a:cubicBezTo>
                  <a:cubicBezTo>
                    <a:pt x="103" y="221"/>
                    <a:pt x="126" y="128"/>
                    <a:pt x="148" y="88"/>
                  </a:cubicBezTo>
                  <a:cubicBezTo>
                    <a:pt x="169" y="49"/>
                    <a:pt x="203" y="18"/>
                    <a:pt x="236" y="18"/>
                  </a:cubicBezTo>
                  <a:cubicBezTo>
                    <a:pt x="288" y="18"/>
                    <a:pt x="299" y="81"/>
                    <a:pt x="299" y="86"/>
                  </a:cubicBezTo>
                  <a:cubicBezTo>
                    <a:pt x="299" y="90"/>
                    <a:pt x="299" y="94"/>
                    <a:pt x="297" y="9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94" name="Freeform 193">
              <a:extLst>
                <a:ext uri="{FF2B5EF4-FFF2-40B4-BE49-F238E27FC236}">
                  <a16:creationId xmlns:a16="http://schemas.microsoft.com/office/drawing/2014/main" id="{C1021E8A-057F-A34D-AE3A-50C444FC9FA7}"/>
                </a:ext>
              </a:extLst>
            </p:cNvPr>
            <p:cNvSpPr/>
            <p:nvPr/>
          </p:nvSpPr>
          <p:spPr>
            <a:xfrm>
              <a:off x="1769040" y="6972840"/>
              <a:ext cx="109800" cy="129240"/>
            </a:xfrm>
            <a:custGeom>
              <a:avLst/>
              <a:gdLst/>
              <a:ahLst/>
              <a:cxnLst>
                <a:cxn ang="3cd4">
                  <a:pos x="hc" y="t"/>
                </a:cxn>
                <a:cxn ang="cd2">
                  <a:pos x="l" y="vc"/>
                </a:cxn>
                <a:cxn ang="cd4">
                  <a:pos x="hc" y="b"/>
                </a:cxn>
                <a:cxn ang="0">
                  <a:pos x="r" y="vc"/>
                </a:cxn>
              </a:cxnLst>
              <a:rect l="l" t="t" r="r" b="b"/>
              <a:pathLst>
                <a:path w="306" h="360">
                  <a:moveTo>
                    <a:pt x="112" y="167"/>
                  </a:moveTo>
                  <a:cubicBezTo>
                    <a:pt x="135" y="167"/>
                    <a:pt x="194" y="166"/>
                    <a:pt x="234" y="149"/>
                  </a:cubicBezTo>
                  <a:cubicBezTo>
                    <a:pt x="290" y="126"/>
                    <a:pt x="293" y="79"/>
                    <a:pt x="293" y="68"/>
                  </a:cubicBezTo>
                  <a:cubicBezTo>
                    <a:pt x="293" y="32"/>
                    <a:pt x="263" y="0"/>
                    <a:pt x="209" y="0"/>
                  </a:cubicBezTo>
                  <a:cubicBezTo>
                    <a:pt x="121" y="0"/>
                    <a:pt x="0" y="77"/>
                    <a:pt x="0" y="216"/>
                  </a:cubicBezTo>
                  <a:cubicBezTo>
                    <a:pt x="0" y="297"/>
                    <a:pt x="47" y="360"/>
                    <a:pt x="124" y="360"/>
                  </a:cubicBezTo>
                  <a:cubicBezTo>
                    <a:pt x="239" y="360"/>
                    <a:pt x="306" y="275"/>
                    <a:pt x="306" y="266"/>
                  </a:cubicBezTo>
                  <a:cubicBezTo>
                    <a:pt x="306" y="261"/>
                    <a:pt x="301" y="256"/>
                    <a:pt x="295" y="256"/>
                  </a:cubicBezTo>
                  <a:cubicBezTo>
                    <a:pt x="292" y="256"/>
                    <a:pt x="290" y="257"/>
                    <a:pt x="286" y="265"/>
                  </a:cubicBezTo>
                  <a:cubicBezTo>
                    <a:pt x="223" y="342"/>
                    <a:pt x="137" y="342"/>
                    <a:pt x="126" y="342"/>
                  </a:cubicBezTo>
                  <a:cubicBezTo>
                    <a:pt x="65" y="342"/>
                    <a:pt x="58" y="275"/>
                    <a:pt x="58" y="250"/>
                  </a:cubicBezTo>
                  <a:cubicBezTo>
                    <a:pt x="58" y="241"/>
                    <a:pt x="58" y="216"/>
                    <a:pt x="70" y="167"/>
                  </a:cubicBezTo>
                  <a:close/>
                  <a:moveTo>
                    <a:pt x="76" y="149"/>
                  </a:moveTo>
                  <a:cubicBezTo>
                    <a:pt x="106" y="29"/>
                    <a:pt x="187" y="18"/>
                    <a:pt x="209" y="18"/>
                  </a:cubicBezTo>
                  <a:cubicBezTo>
                    <a:pt x="247" y="18"/>
                    <a:pt x="266" y="41"/>
                    <a:pt x="266" y="68"/>
                  </a:cubicBezTo>
                  <a:cubicBezTo>
                    <a:pt x="266" y="149"/>
                    <a:pt x="140" y="149"/>
                    <a:pt x="108" y="14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95" name="Freeform 194">
              <a:extLst>
                <a:ext uri="{FF2B5EF4-FFF2-40B4-BE49-F238E27FC236}">
                  <a16:creationId xmlns:a16="http://schemas.microsoft.com/office/drawing/2014/main" id="{17E23189-7819-1E4F-81C7-53FE8F6F65B5}"/>
                </a:ext>
              </a:extLst>
            </p:cNvPr>
            <p:cNvSpPr/>
            <p:nvPr/>
          </p:nvSpPr>
          <p:spPr>
            <a:xfrm>
              <a:off x="1894680" y="6920280"/>
              <a:ext cx="87840" cy="181800"/>
            </a:xfrm>
            <a:custGeom>
              <a:avLst/>
              <a:gdLst/>
              <a:ahLst/>
              <a:cxnLst>
                <a:cxn ang="3cd4">
                  <a:pos x="hc" y="t"/>
                </a:cxn>
                <a:cxn ang="cd2">
                  <a:pos x="l" y="vc"/>
                </a:cxn>
                <a:cxn ang="cd4">
                  <a:pos x="hc" y="b"/>
                </a:cxn>
                <a:cxn ang="0">
                  <a:pos x="r" y="vc"/>
                </a:cxn>
              </a:cxnLst>
              <a:rect l="l" t="t" r="r" b="b"/>
              <a:pathLst>
                <a:path w="245" h="506">
                  <a:moveTo>
                    <a:pt x="146" y="180"/>
                  </a:moveTo>
                  <a:lnTo>
                    <a:pt x="221" y="180"/>
                  </a:lnTo>
                  <a:cubicBezTo>
                    <a:pt x="236" y="180"/>
                    <a:pt x="245" y="180"/>
                    <a:pt x="245" y="164"/>
                  </a:cubicBezTo>
                  <a:cubicBezTo>
                    <a:pt x="245" y="155"/>
                    <a:pt x="236" y="155"/>
                    <a:pt x="221" y="155"/>
                  </a:cubicBezTo>
                  <a:lnTo>
                    <a:pt x="153" y="155"/>
                  </a:lnTo>
                  <a:cubicBezTo>
                    <a:pt x="180" y="41"/>
                    <a:pt x="185" y="27"/>
                    <a:pt x="185" y="22"/>
                  </a:cubicBezTo>
                  <a:cubicBezTo>
                    <a:pt x="185" y="7"/>
                    <a:pt x="175" y="0"/>
                    <a:pt x="162" y="0"/>
                  </a:cubicBezTo>
                  <a:cubicBezTo>
                    <a:pt x="158" y="0"/>
                    <a:pt x="137" y="0"/>
                    <a:pt x="130" y="29"/>
                  </a:cubicBezTo>
                  <a:lnTo>
                    <a:pt x="99" y="155"/>
                  </a:lnTo>
                  <a:lnTo>
                    <a:pt x="23" y="155"/>
                  </a:lnTo>
                  <a:cubicBezTo>
                    <a:pt x="7" y="155"/>
                    <a:pt x="0" y="155"/>
                    <a:pt x="0" y="169"/>
                  </a:cubicBezTo>
                  <a:cubicBezTo>
                    <a:pt x="0" y="180"/>
                    <a:pt x="7" y="180"/>
                    <a:pt x="22" y="180"/>
                  </a:cubicBezTo>
                  <a:lnTo>
                    <a:pt x="92" y="180"/>
                  </a:lnTo>
                  <a:cubicBezTo>
                    <a:pt x="34" y="405"/>
                    <a:pt x="32" y="418"/>
                    <a:pt x="32" y="432"/>
                  </a:cubicBezTo>
                  <a:cubicBezTo>
                    <a:pt x="32" y="475"/>
                    <a:pt x="63" y="506"/>
                    <a:pt x="104" y="506"/>
                  </a:cubicBezTo>
                  <a:cubicBezTo>
                    <a:pt x="187" y="506"/>
                    <a:pt x="232" y="389"/>
                    <a:pt x="232" y="383"/>
                  </a:cubicBezTo>
                  <a:cubicBezTo>
                    <a:pt x="232" y="376"/>
                    <a:pt x="225" y="376"/>
                    <a:pt x="221" y="376"/>
                  </a:cubicBezTo>
                  <a:cubicBezTo>
                    <a:pt x="216" y="376"/>
                    <a:pt x="214" y="378"/>
                    <a:pt x="211" y="387"/>
                  </a:cubicBezTo>
                  <a:cubicBezTo>
                    <a:pt x="176" y="470"/>
                    <a:pt x="133" y="488"/>
                    <a:pt x="106" y="488"/>
                  </a:cubicBezTo>
                  <a:cubicBezTo>
                    <a:pt x="90" y="488"/>
                    <a:pt x="83" y="477"/>
                    <a:pt x="83" y="452"/>
                  </a:cubicBezTo>
                  <a:cubicBezTo>
                    <a:pt x="83" y="432"/>
                    <a:pt x="83" y="427"/>
                    <a:pt x="86" y="41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96" name="Freeform 195">
              <a:extLst>
                <a:ext uri="{FF2B5EF4-FFF2-40B4-BE49-F238E27FC236}">
                  <a16:creationId xmlns:a16="http://schemas.microsoft.com/office/drawing/2014/main" id="{6B13BF00-4CFA-5443-A3C0-ABAF26D2DB56}"/>
                </a:ext>
              </a:extLst>
            </p:cNvPr>
            <p:cNvSpPr/>
            <p:nvPr/>
          </p:nvSpPr>
          <p:spPr>
            <a:xfrm>
              <a:off x="2018519" y="6885360"/>
              <a:ext cx="66240" cy="284760"/>
            </a:xfrm>
            <a:custGeom>
              <a:avLst/>
              <a:gdLst/>
              <a:ahLst/>
              <a:cxnLst>
                <a:cxn ang="3cd4">
                  <a:pos x="hc" y="t"/>
                </a:cxn>
                <a:cxn ang="cd2">
                  <a:pos x="l" y="vc"/>
                </a:cxn>
                <a:cxn ang="cd4">
                  <a:pos x="hc" y="b"/>
                </a:cxn>
                <a:cxn ang="0">
                  <a:pos x="r" y="vc"/>
                </a:cxn>
              </a:cxnLst>
              <a:rect l="l" t="t" r="r" b="b"/>
              <a:pathLst>
                <a:path w="185" h="792">
                  <a:moveTo>
                    <a:pt x="185" y="785"/>
                  </a:moveTo>
                  <a:cubicBezTo>
                    <a:pt x="185" y="783"/>
                    <a:pt x="185" y="781"/>
                    <a:pt x="171" y="767"/>
                  </a:cubicBezTo>
                  <a:cubicBezTo>
                    <a:pt x="72" y="668"/>
                    <a:pt x="47" y="518"/>
                    <a:pt x="47" y="396"/>
                  </a:cubicBezTo>
                  <a:cubicBezTo>
                    <a:pt x="47" y="259"/>
                    <a:pt x="77" y="121"/>
                    <a:pt x="175" y="22"/>
                  </a:cubicBezTo>
                  <a:cubicBezTo>
                    <a:pt x="185" y="13"/>
                    <a:pt x="185" y="11"/>
                    <a:pt x="185" y="7"/>
                  </a:cubicBezTo>
                  <a:cubicBezTo>
                    <a:pt x="185" y="2"/>
                    <a:pt x="182" y="0"/>
                    <a:pt x="176" y="0"/>
                  </a:cubicBezTo>
                  <a:cubicBezTo>
                    <a:pt x="169" y="0"/>
                    <a:pt x="97" y="54"/>
                    <a:pt x="50" y="155"/>
                  </a:cubicBezTo>
                  <a:cubicBezTo>
                    <a:pt x="9" y="241"/>
                    <a:pt x="0" y="329"/>
                    <a:pt x="0" y="396"/>
                  </a:cubicBezTo>
                  <a:cubicBezTo>
                    <a:pt x="0" y="459"/>
                    <a:pt x="9" y="554"/>
                    <a:pt x="52" y="644"/>
                  </a:cubicBezTo>
                  <a:cubicBezTo>
                    <a:pt x="101" y="741"/>
                    <a:pt x="169" y="792"/>
                    <a:pt x="176" y="792"/>
                  </a:cubicBezTo>
                  <a:cubicBezTo>
                    <a:pt x="182" y="792"/>
                    <a:pt x="185" y="790"/>
                    <a:pt x="185" y="78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97" name="Freeform 196">
              <a:extLst>
                <a:ext uri="{FF2B5EF4-FFF2-40B4-BE49-F238E27FC236}">
                  <a16:creationId xmlns:a16="http://schemas.microsoft.com/office/drawing/2014/main" id="{076CA6F0-C625-074A-A9B9-B1EF7678FD38}"/>
                </a:ext>
              </a:extLst>
            </p:cNvPr>
            <p:cNvSpPr/>
            <p:nvPr/>
          </p:nvSpPr>
          <p:spPr>
            <a:xfrm>
              <a:off x="2115720" y="697284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7"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3" y="342"/>
                    <a:pt x="41" y="342"/>
                    <a:pt x="23" y="301"/>
                  </a:cubicBezTo>
                  <a:cubicBezTo>
                    <a:pt x="54" y="304"/>
                    <a:pt x="74" y="281"/>
                    <a:pt x="74" y="257"/>
                  </a:cubicBezTo>
                  <a:cubicBezTo>
                    <a:pt x="74" y="239"/>
                    <a:pt x="61" y="230"/>
                    <a:pt x="45" y="230"/>
                  </a:cubicBezTo>
                  <a:cubicBezTo>
                    <a:pt x="23" y="230"/>
                    <a:pt x="0" y="247"/>
                    <a:pt x="0" y="283"/>
                  </a:cubicBezTo>
                  <a:cubicBezTo>
                    <a:pt x="0" y="328"/>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98" name="Freeform 197">
              <a:extLst>
                <a:ext uri="{FF2B5EF4-FFF2-40B4-BE49-F238E27FC236}">
                  <a16:creationId xmlns:a16="http://schemas.microsoft.com/office/drawing/2014/main" id="{D63C3AD0-9DF1-E44B-A1FE-DD3751ACA48C}"/>
                </a:ext>
              </a:extLst>
            </p:cNvPr>
            <p:cNvSpPr/>
            <p:nvPr/>
          </p:nvSpPr>
          <p:spPr>
            <a:xfrm>
              <a:off x="2243520" y="6869519"/>
              <a:ext cx="50040" cy="103320"/>
            </a:xfrm>
            <a:custGeom>
              <a:avLst/>
              <a:gdLst/>
              <a:ahLst/>
              <a:cxnLst>
                <a:cxn ang="3cd4">
                  <a:pos x="hc" y="t"/>
                </a:cxn>
                <a:cxn ang="cd2">
                  <a:pos x="l" y="vc"/>
                </a:cxn>
                <a:cxn ang="cd4">
                  <a:pos x="hc" y="b"/>
                </a:cxn>
                <a:cxn ang="0">
                  <a:pos x="r" y="vc"/>
                </a:cxn>
              </a:cxnLst>
              <a:rect l="l" t="t" r="r" b="b"/>
              <a:pathLst>
                <a:path w="140" h="288">
                  <a:moveTo>
                    <a:pt x="135" y="49"/>
                  </a:moveTo>
                  <a:cubicBezTo>
                    <a:pt x="140" y="40"/>
                    <a:pt x="140" y="34"/>
                    <a:pt x="140" y="31"/>
                  </a:cubicBezTo>
                  <a:cubicBezTo>
                    <a:pt x="140" y="13"/>
                    <a:pt x="124" y="0"/>
                    <a:pt x="108" y="0"/>
                  </a:cubicBezTo>
                  <a:cubicBezTo>
                    <a:pt x="86" y="0"/>
                    <a:pt x="79" y="18"/>
                    <a:pt x="77" y="27"/>
                  </a:cubicBezTo>
                  <a:lnTo>
                    <a:pt x="4" y="268"/>
                  </a:lnTo>
                  <a:cubicBezTo>
                    <a:pt x="2" y="268"/>
                    <a:pt x="0" y="275"/>
                    <a:pt x="0" y="275"/>
                  </a:cubicBezTo>
                  <a:cubicBezTo>
                    <a:pt x="0" y="283"/>
                    <a:pt x="18" y="288"/>
                    <a:pt x="22" y="288"/>
                  </a:cubicBezTo>
                  <a:cubicBezTo>
                    <a:pt x="25" y="288"/>
                    <a:pt x="27" y="288"/>
                    <a:pt x="31" y="2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99" name="Freeform 198">
              <a:extLst>
                <a:ext uri="{FF2B5EF4-FFF2-40B4-BE49-F238E27FC236}">
                  <a16:creationId xmlns:a16="http://schemas.microsoft.com/office/drawing/2014/main" id="{DCE0EC03-E35B-1849-99B2-17B03EFCBC56}"/>
                </a:ext>
              </a:extLst>
            </p:cNvPr>
            <p:cNvSpPr/>
            <p:nvPr/>
          </p:nvSpPr>
          <p:spPr>
            <a:xfrm>
              <a:off x="2338200" y="6976080"/>
              <a:ext cx="31320" cy="177840"/>
            </a:xfrm>
            <a:custGeom>
              <a:avLst/>
              <a:gdLst/>
              <a:ahLst/>
              <a:cxnLst>
                <a:cxn ang="3cd4">
                  <a:pos x="hc" y="t"/>
                </a:cxn>
                <a:cxn ang="cd2">
                  <a:pos x="l" y="vc"/>
                </a:cxn>
                <a:cxn ang="cd4">
                  <a:pos x="hc" y="b"/>
                </a:cxn>
                <a:cxn ang="0">
                  <a:pos x="r" y="vc"/>
                </a:cxn>
              </a:cxnLst>
              <a:rect l="l" t="t" r="r" b="b"/>
              <a:pathLst>
                <a:path w="88" h="495">
                  <a:moveTo>
                    <a:pt x="86" y="41"/>
                  </a:moveTo>
                  <a:cubicBezTo>
                    <a:pt x="86" y="20"/>
                    <a:pt x="67" y="0"/>
                    <a:pt x="43" y="0"/>
                  </a:cubicBezTo>
                  <a:cubicBezTo>
                    <a:pt x="20" y="0"/>
                    <a:pt x="0" y="20"/>
                    <a:pt x="0" y="41"/>
                  </a:cubicBezTo>
                  <a:cubicBezTo>
                    <a:pt x="0" y="65"/>
                    <a:pt x="20" y="85"/>
                    <a:pt x="43" y="85"/>
                  </a:cubicBezTo>
                  <a:cubicBezTo>
                    <a:pt x="67" y="85"/>
                    <a:pt x="86" y="65"/>
                    <a:pt x="86" y="41"/>
                  </a:cubicBezTo>
                  <a:close/>
                  <a:moveTo>
                    <a:pt x="70" y="333"/>
                  </a:moveTo>
                  <a:cubicBezTo>
                    <a:pt x="70" y="356"/>
                    <a:pt x="70" y="418"/>
                    <a:pt x="18" y="477"/>
                  </a:cubicBezTo>
                  <a:cubicBezTo>
                    <a:pt x="13" y="482"/>
                    <a:pt x="13" y="484"/>
                    <a:pt x="13" y="486"/>
                  </a:cubicBezTo>
                  <a:cubicBezTo>
                    <a:pt x="13" y="491"/>
                    <a:pt x="16" y="495"/>
                    <a:pt x="22" y="495"/>
                  </a:cubicBezTo>
                  <a:cubicBezTo>
                    <a:pt x="31" y="495"/>
                    <a:pt x="88" y="432"/>
                    <a:pt x="88" y="340"/>
                  </a:cubicBezTo>
                  <a:cubicBezTo>
                    <a:pt x="88" y="317"/>
                    <a:pt x="86" y="257"/>
                    <a:pt x="43" y="257"/>
                  </a:cubicBezTo>
                  <a:cubicBezTo>
                    <a:pt x="14" y="257"/>
                    <a:pt x="0" y="279"/>
                    <a:pt x="0" y="301"/>
                  </a:cubicBezTo>
                  <a:cubicBezTo>
                    <a:pt x="0" y="320"/>
                    <a:pt x="14" y="342"/>
                    <a:pt x="43" y="342"/>
                  </a:cubicBezTo>
                  <a:cubicBezTo>
                    <a:pt x="47" y="342"/>
                    <a:pt x="49" y="342"/>
                    <a:pt x="49" y="342"/>
                  </a:cubicBezTo>
                  <a:cubicBezTo>
                    <a:pt x="56" y="340"/>
                    <a:pt x="63" y="338"/>
                    <a:pt x="70" y="33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0" name="Freeform 199">
              <a:extLst>
                <a:ext uri="{FF2B5EF4-FFF2-40B4-BE49-F238E27FC236}">
                  <a16:creationId xmlns:a16="http://schemas.microsoft.com/office/drawing/2014/main" id="{80E4E06A-7711-F040-AE26-0C0DA838A2EB}"/>
                </a:ext>
              </a:extLst>
            </p:cNvPr>
            <p:cNvSpPr/>
            <p:nvPr/>
          </p:nvSpPr>
          <p:spPr>
            <a:xfrm>
              <a:off x="2448360" y="6972840"/>
              <a:ext cx="189000" cy="129240"/>
            </a:xfrm>
            <a:custGeom>
              <a:avLst/>
              <a:gdLst/>
              <a:ahLst/>
              <a:cxnLst>
                <a:cxn ang="3cd4">
                  <a:pos x="hc" y="t"/>
                </a:cxn>
                <a:cxn ang="cd2">
                  <a:pos x="l" y="vc"/>
                </a:cxn>
                <a:cxn ang="cd4">
                  <a:pos x="hc" y="b"/>
                </a:cxn>
                <a:cxn ang="0">
                  <a:pos x="r" y="vc"/>
                </a:cxn>
              </a:cxnLst>
              <a:rect l="l" t="t" r="r" b="b"/>
              <a:pathLst>
                <a:path w="526" h="360">
                  <a:moveTo>
                    <a:pt x="344" y="81"/>
                  </a:moveTo>
                  <a:cubicBezTo>
                    <a:pt x="347" y="65"/>
                    <a:pt x="355" y="34"/>
                    <a:pt x="355" y="31"/>
                  </a:cubicBezTo>
                  <a:cubicBezTo>
                    <a:pt x="355" y="16"/>
                    <a:pt x="344" y="9"/>
                    <a:pt x="333" y="9"/>
                  </a:cubicBezTo>
                  <a:cubicBezTo>
                    <a:pt x="322" y="9"/>
                    <a:pt x="308" y="14"/>
                    <a:pt x="302" y="31"/>
                  </a:cubicBezTo>
                  <a:cubicBezTo>
                    <a:pt x="301" y="36"/>
                    <a:pt x="263" y="189"/>
                    <a:pt x="257" y="209"/>
                  </a:cubicBezTo>
                  <a:cubicBezTo>
                    <a:pt x="252" y="232"/>
                    <a:pt x="250" y="247"/>
                    <a:pt x="250" y="261"/>
                  </a:cubicBezTo>
                  <a:cubicBezTo>
                    <a:pt x="250" y="270"/>
                    <a:pt x="250" y="272"/>
                    <a:pt x="252" y="275"/>
                  </a:cubicBezTo>
                  <a:cubicBezTo>
                    <a:pt x="234" y="319"/>
                    <a:pt x="209" y="342"/>
                    <a:pt x="178" y="342"/>
                  </a:cubicBezTo>
                  <a:cubicBezTo>
                    <a:pt x="115" y="342"/>
                    <a:pt x="115" y="284"/>
                    <a:pt x="115" y="270"/>
                  </a:cubicBezTo>
                  <a:cubicBezTo>
                    <a:pt x="115" y="245"/>
                    <a:pt x="119" y="214"/>
                    <a:pt x="157" y="115"/>
                  </a:cubicBezTo>
                  <a:cubicBezTo>
                    <a:pt x="166" y="92"/>
                    <a:pt x="169" y="81"/>
                    <a:pt x="169" y="65"/>
                  </a:cubicBezTo>
                  <a:cubicBezTo>
                    <a:pt x="169" y="29"/>
                    <a:pt x="144" y="0"/>
                    <a:pt x="104" y="0"/>
                  </a:cubicBezTo>
                  <a:cubicBezTo>
                    <a:pt x="29" y="0"/>
                    <a:pt x="0" y="115"/>
                    <a:pt x="0" y="122"/>
                  </a:cubicBezTo>
                  <a:cubicBezTo>
                    <a:pt x="0" y="130"/>
                    <a:pt x="7" y="130"/>
                    <a:pt x="9" y="130"/>
                  </a:cubicBezTo>
                  <a:cubicBezTo>
                    <a:pt x="18" y="130"/>
                    <a:pt x="18" y="130"/>
                    <a:pt x="22" y="115"/>
                  </a:cubicBezTo>
                  <a:cubicBezTo>
                    <a:pt x="43" y="41"/>
                    <a:pt x="74" y="18"/>
                    <a:pt x="103" y="18"/>
                  </a:cubicBezTo>
                  <a:cubicBezTo>
                    <a:pt x="110" y="18"/>
                    <a:pt x="122" y="18"/>
                    <a:pt x="122" y="43"/>
                  </a:cubicBezTo>
                  <a:cubicBezTo>
                    <a:pt x="122" y="63"/>
                    <a:pt x="113" y="86"/>
                    <a:pt x="108" y="99"/>
                  </a:cubicBezTo>
                  <a:cubicBezTo>
                    <a:pt x="74" y="193"/>
                    <a:pt x="63" y="230"/>
                    <a:pt x="63" y="259"/>
                  </a:cubicBezTo>
                  <a:cubicBezTo>
                    <a:pt x="63" y="333"/>
                    <a:pt x="117" y="360"/>
                    <a:pt x="176" y="360"/>
                  </a:cubicBezTo>
                  <a:cubicBezTo>
                    <a:pt x="189" y="360"/>
                    <a:pt x="227" y="360"/>
                    <a:pt x="259" y="304"/>
                  </a:cubicBezTo>
                  <a:cubicBezTo>
                    <a:pt x="279" y="355"/>
                    <a:pt x="335" y="360"/>
                    <a:pt x="358" y="360"/>
                  </a:cubicBezTo>
                  <a:cubicBezTo>
                    <a:pt x="418" y="360"/>
                    <a:pt x="452" y="310"/>
                    <a:pt x="473" y="263"/>
                  </a:cubicBezTo>
                  <a:cubicBezTo>
                    <a:pt x="500" y="200"/>
                    <a:pt x="526" y="94"/>
                    <a:pt x="526" y="56"/>
                  </a:cubicBezTo>
                  <a:cubicBezTo>
                    <a:pt x="526" y="13"/>
                    <a:pt x="504" y="0"/>
                    <a:pt x="490" y="0"/>
                  </a:cubicBezTo>
                  <a:cubicBezTo>
                    <a:pt x="470" y="0"/>
                    <a:pt x="450" y="20"/>
                    <a:pt x="450" y="38"/>
                  </a:cubicBezTo>
                  <a:cubicBezTo>
                    <a:pt x="450" y="49"/>
                    <a:pt x="455" y="54"/>
                    <a:pt x="463" y="59"/>
                  </a:cubicBezTo>
                  <a:cubicBezTo>
                    <a:pt x="472" y="68"/>
                    <a:pt x="491" y="88"/>
                    <a:pt x="491" y="128"/>
                  </a:cubicBezTo>
                  <a:cubicBezTo>
                    <a:pt x="491" y="155"/>
                    <a:pt x="468" y="232"/>
                    <a:pt x="448" y="272"/>
                  </a:cubicBezTo>
                  <a:cubicBezTo>
                    <a:pt x="427" y="315"/>
                    <a:pt x="400" y="342"/>
                    <a:pt x="360" y="342"/>
                  </a:cubicBezTo>
                  <a:cubicBezTo>
                    <a:pt x="322" y="342"/>
                    <a:pt x="302" y="319"/>
                    <a:pt x="302" y="274"/>
                  </a:cubicBezTo>
                  <a:cubicBezTo>
                    <a:pt x="302" y="252"/>
                    <a:pt x="308" y="227"/>
                    <a:pt x="310" y="2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1" name="Freeform 200">
              <a:extLst>
                <a:ext uri="{FF2B5EF4-FFF2-40B4-BE49-F238E27FC236}">
                  <a16:creationId xmlns:a16="http://schemas.microsoft.com/office/drawing/2014/main" id="{1EB56AD8-AF49-9242-ABA5-573ED9ABCB7B}"/>
                </a:ext>
              </a:extLst>
            </p:cNvPr>
            <p:cNvSpPr/>
            <p:nvPr/>
          </p:nvSpPr>
          <p:spPr>
            <a:xfrm>
              <a:off x="2671920" y="6926040"/>
              <a:ext cx="135000" cy="10080"/>
            </a:xfrm>
            <a:custGeom>
              <a:avLst/>
              <a:gdLst/>
              <a:ahLst/>
              <a:cxnLst>
                <a:cxn ang="3cd4">
                  <a:pos x="hc" y="t"/>
                </a:cxn>
                <a:cxn ang="cd2">
                  <a:pos x="l" y="vc"/>
                </a:cxn>
                <a:cxn ang="cd4">
                  <a:pos x="hc" y="b"/>
                </a:cxn>
                <a:cxn ang="0">
                  <a:pos x="r" y="vc"/>
                </a:cxn>
              </a:cxnLst>
              <a:rect l="l" t="t" r="r" b="b"/>
              <a:pathLst>
                <a:path w="376" h="29">
                  <a:moveTo>
                    <a:pt x="355" y="29"/>
                  </a:moveTo>
                  <a:cubicBezTo>
                    <a:pt x="362" y="29"/>
                    <a:pt x="376" y="29"/>
                    <a:pt x="376" y="14"/>
                  </a:cubicBezTo>
                  <a:cubicBezTo>
                    <a:pt x="376" y="0"/>
                    <a:pt x="364" y="0"/>
                    <a:pt x="355" y="0"/>
                  </a:cubicBezTo>
                  <a:lnTo>
                    <a:pt x="22" y="0"/>
                  </a:lnTo>
                  <a:cubicBezTo>
                    <a:pt x="13" y="0"/>
                    <a:pt x="0" y="0"/>
                    <a:pt x="0" y="14"/>
                  </a:cubicBezTo>
                  <a:cubicBezTo>
                    <a:pt x="0" y="29"/>
                    <a:pt x="13" y="29"/>
                    <a:pt x="22" y="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2" name="Freeform 201">
              <a:extLst>
                <a:ext uri="{FF2B5EF4-FFF2-40B4-BE49-F238E27FC236}">
                  <a16:creationId xmlns:a16="http://schemas.microsoft.com/office/drawing/2014/main" id="{0EDD6E15-E0BF-CB4D-ADCB-42B37402A269}"/>
                </a:ext>
              </a:extLst>
            </p:cNvPr>
            <p:cNvSpPr/>
            <p:nvPr/>
          </p:nvSpPr>
          <p:spPr>
            <a:xfrm>
              <a:off x="2859120" y="6885360"/>
              <a:ext cx="66240" cy="284760"/>
            </a:xfrm>
            <a:custGeom>
              <a:avLst/>
              <a:gdLst/>
              <a:ahLst/>
              <a:cxnLst>
                <a:cxn ang="3cd4">
                  <a:pos x="hc" y="t"/>
                </a:cxn>
                <a:cxn ang="cd2">
                  <a:pos x="l" y="vc"/>
                </a:cxn>
                <a:cxn ang="cd4">
                  <a:pos x="hc" y="b"/>
                </a:cxn>
                <a:cxn ang="0">
                  <a:pos x="r" y="vc"/>
                </a:cxn>
              </a:cxnLst>
              <a:rect l="l" t="t" r="r" b="b"/>
              <a:pathLst>
                <a:path w="185" h="792">
                  <a:moveTo>
                    <a:pt x="185" y="396"/>
                  </a:moveTo>
                  <a:cubicBezTo>
                    <a:pt x="185" y="335"/>
                    <a:pt x="176" y="239"/>
                    <a:pt x="133" y="149"/>
                  </a:cubicBezTo>
                  <a:cubicBezTo>
                    <a:pt x="85" y="52"/>
                    <a:pt x="16" y="0"/>
                    <a:pt x="7" y="0"/>
                  </a:cubicBezTo>
                  <a:cubicBezTo>
                    <a:pt x="4" y="0"/>
                    <a:pt x="0" y="4"/>
                    <a:pt x="0" y="7"/>
                  </a:cubicBezTo>
                  <a:cubicBezTo>
                    <a:pt x="0" y="11"/>
                    <a:pt x="0" y="13"/>
                    <a:pt x="14" y="27"/>
                  </a:cubicBezTo>
                  <a:cubicBezTo>
                    <a:pt x="94" y="104"/>
                    <a:pt x="139" y="230"/>
                    <a:pt x="139" y="396"/>
                  </a:cubicBezTo>
                  <a:cubicBezTo>
                    <a:pt x="139" y="531"/>
                    <a:pt x="110" y="671"/>
                    <a:pt x="11" y="770"/>
                  </a:cubicBezTo>
                  <a:cubicBezTo>
                    <a:pt x="0" y="781"/>
                    <a:pt x="0" y="783"/>
                    <a:pt x="0" y="785"/>
                  </a:cubicBezTo>
                  <a:cubicBezTo>
                    <a:pt x="0" y="790"/>
                    <a:pt x="4" y="792"/>
                    <a:pt x="7" y="792"/>
                  </a:cubicBezTo>
                  <a:cubicBezTo>
                    <a:pt x="16" y="792"/>
                    <a:pt x="88" y="738"/>
                    <a:pt x="135" y="637"/>
                  </a:cubicBezTo>
                  <a:cubicBezTo>
                    <a:pt x="176" y="551"/>
                    <a:pt x="185" y="463"/>
                    <a:pt x="185" y="3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3" name="Freeform 202">
              <a:extLst>
                <a:ext uri="{FF2B5EF4-FFF2-40B4-BE49-F238E27FC236}">
                  <a16:creationId xmlns:a16="http://schemas.microsoft.com/office/drawing/2014/main" id="{99FA08CF-CE1B-2D4A-A27C-5C1F1363D64B}"/>
                </a:ext>
              </a:extLst>
            </p:cNvPr>
            <p:cNvSpPr/>
            <p:nvPr/>
          </p:nvSpPr>
          <p:spPr>
            <a:xfrm>
              <a:off x="3047760" y="6994079"/>
              <a:ext cx="189360" cy="66960"/>
            </a:xfrm>
            <a:custGeom>
              <a:avLst/>
              <a:gdLst/>
              <a:ahLst/>
              <a:cxnLst>
                <a:cxn ang="3cd4">
                  <a:pos x="hc" y="t"/>
                </a:cxn>
                <a:cxn ang="cd2">
                  <a:pos x="l" y="vc"/>
                </a:cxn>
                <a:cxn ang="cd4">
                  <a:pos x="hc" y="b"/>
                </a:cxn>
                <a:cxn ang="0">
                  <a:pos x="r" y="vc"/>
                </a:cxn>
              </a:cxnLst>
              <a:rect l="l" t="t" r="r" b="b"/>
              <a:pathLst>
                <a:path w="527" h="187">
                  <a:moveTo>
                    <a:pt x="500" y="32"/>
                  </a:moveTo>
                  <a:cubicBezTo>
                    <a:pt x="513" y="32"/>
                    <a:pt x="527" y="32"/>
                    <a:pt x="527" y="16"/>
                  </a:cubicBezTo>
                  <a:cubicBezTo>
                    <a:pt x="527" y="0"/>
                    <a:pt x="513" y="0"/>
                    <a:pt x="502" y="0"/>
                  </a:cubicBezTo>
                  <a:lnTo>
                    <a:pt x="27" y="0"/>
                  </a:lnTo>
                  <a:cubicBezTo>
                    <a:pt x="14" y="0"/>
                    <a:pt x="0" y="0"/>
                    <a:pt x="0" y="16"/>
                  </a:cubicBezTo>
                  <a:cubicBezTo>
                    <a:pt x="0" y="32"/>
                    <a:pt x="14" y="32"/>
                    <a:pt x="27" y="32"/>
                  </a:cubicBezTo>
                  <a:close/>
                  <a:moveTo>
                    <a:pt x="502" y="187"/>
                  </a:moveTo>
                  <a:cubicBezTo>
                    <a:pt x="513" y="187"/>
                    <a:pt x="527" y="187"/>
                    <a:pt x="527" y="171"/>
                  </a:cubicBezTo>
                  <a:cubicBezTo>
                    <a:pt x="527" y="155"/>
                    <a:pt x="513" y="155"/>
                    <a:pt x="500" y="155"/>
                  </a:cubicBezTo>
                  <a:lnTo>
                    <a:pt x="27" y="155"/>
                  </a:lnTo>
                  <a:cubicBezTo>
                    <a:pt x="14" y="155"/>
                    <a:pt x="0" y="155"/>
                    <a:pt x="0" y="171"/>
                  </a:cubicBezTo>
                  <a:cubicBezTo>
                    <a:pt x="0" y="187"/>
                    <a:pt x="14" y="187"/>
                    <a:pt x="27" y="18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4" name="Freeform 203">
              <a:extLst>
                <a:ext uri="{FF2B5EF4-FFF2-40B4-BE49-F238E27FC236}">
                  <a16:creationId xmlns:a16="http://schemas.microsoft.com/office/drawing/2014/main" id="{5140C7B6-253A-754F-AAB8-DDAEA73381D9}"/>
                </a:ext>
              </a:extLst>
            </p:cNvPr>
            <p:cNvSpPr/>
            <p:nvPr/>
          </p:nvSpPr>
          <p:spPr>
            <a:xfrm>
              <a:off x="3339719" y="6972840"/>
              <a:ext cx="116280" cy="129240"/>
            </a:xfrm>
            <a:custGeom>
              <a:avLst/>
              <a:gdLst/>
              <a:ahLst/>
              <a:cxnLst>
                <a:cxn ang="3cd4">
                  <a:pos x="hc" y="t"/>
                </a:cxn>
                <a:cxn ang="cd2">
                  <a:pos x="l" y="vc"/>
                </a:cxn>
                <a:cxn ang="cd4">
                  <a:pos x="hc" y="b"/>
                </a:cxn>
                <a:cxn ang="0">
                  <a:pos x="r" y="vc"/>
                </a:cxn>
              </a:cxnLst>
              <a:rect l="l" t="t" r="r" b="b"/>
              <a:pathLst>
                <a:path w="324" h="360">
                  <a:moveTo>
                    <a:pt x="47" y="304"/>
                  </a:moveTo>
                  <a:cubicBezTo>
                    <a:pt x="45" y="317"/>
                    <a:pt x="40" y="335"/>
                    <a:pt x="40" y="338"/>
                  </a:cubicBezTo>
                  <a:cubicBezTo>
                    <a:pt x="40" y="353"/>
                    <a:pt x="50" y="360"/>
                    <a:pt x="63" y="360"/>
                  </a:cubicBezTo>
                  <a:cubicBezTo>
                    <a:pt x="72" y="360"/>
                    <a:pt x="86" y="353"/>
                    <a:pt x="92" y="338"/>
                  </a:cubicBezTo>
                  <a:cubicBezTo>
                    <a:pt x="94" y="335"/>
                    <a:pt x="121" y="227"/>
                    <a:pt x="124" y="212"/>
                  </a:cubicBezTo>
                  <a:cubicBezTo>
                    <a:pt x="130" y="185"/>
                    <a:pt x="144" y="130"/>
                    <a:pt x="149" y="108"/>
                  </a:cubicBezTo>
                  <a:cubicBezTo>
                    <a:pt x="153" y="99"/>
                    <a:pt x="175" y="61"/>
                    <a:pt x="194" y="43"/>
                  </a:cubicBezTo>
                  <a:cubicBezTo>
                    <a:pt x="200" y="38"/>
                    <a:pt x="223" y="18"/>
                    <a:pt x="257" y="18"/>
                  </a:cubicBezTo>
                  <a:cubicBezTo>
                    <a:pt x="279" y="18"/>
                    <a:pt x="290" y="27"/>
                    <a:pt x="292" y="27"/>
                  </a:cubicBezTo>
                  <a:cubicBezTo>
                    <a:pt x="266" y="31"/>
                    <a:pt x="250" y="50"/>
                    <a:pt x="250" y="70"/>
                  </a:cubicBezTo>
                  <a:cubicBezTo>
                    <a:pt x="250" y="83"/>
                    <a:pt x="259" y="99"/>
                    <a:pt x="281" y="99"/>
                  </a:cubicBezTo>
                  <a:cubicBezTo>
                    <a:pt x="301" y="99"/>
                    <a:pt x="324" y="81"/>
                    <a:pt x="324" y="52"/>
                  </a:cubicBezTo>
                  <a:cubicBezTo>
                    <a:pt x="324" y="23"/>
                    <a:pt x="299" y="0"/>
                    <a:pt x="257" y="0"/>
                  </a:cubicBezTo>
                  <a:cubicBezTo>
                    <a:pt x="205" y="0"/>
                    <a:pt x="171" y="40"/>
                    <a:pt x="157" y="61"/>
                  </a:cubicBezTo>
                  <a:cubicBezTo>
                    <a:pt x="149" y="25"/>
                    <a:pt x="121" y="0"/>
                    <a:pt x="83" y="0"/>
                  </a:cubicBezTo>
                  <a:cubicBezTo>
                    <a:pt x="47" y="0"/>
                    <a:pt x="32" y="31"/>
                    <a:pt x="25" y="45"/>
                  </a:cubicBezTo>
                  <a:cubicBezTo>
                    <a:pt x="11" y="72"/>
                    <a:pt x="0" y="121"/>
                    <a:pt x="0" y="122"/>
                  </a:cubicBezTo>
                  <a:cubicBezTo>
                    <a:pt x="0" y="130"/>
                    <a:pt x="7" y="130"/>
                    <a:pt x="9" y="130"/>
                  </a:cubicBezTo>
                  <a:cubicBezTo>
                    <a:pt x="18" y="130"/>
                    <a:pt x="18" y="130"/>
                    <a:pt x="23" y="112"/>
                  </a:cubicBezTo>
                  <a:cubicBezTo>
                    <a:pt x="36" y="56"/>
                    <a:pt x="52" y="18"/>
                    <a:pt x="81" y="18"/>
                  </a:cubicBezTo>
                  <a:cubicBezTo>
                    <a:pt x="95" y="18"/>
                    <a:pt x="106" y="23"/>
                    <a:pt x="106" y="54"/>
                  </a:cubicBezTo>
                  <a:cubicBezTo>
                    <a:pt x="106" y="70"/>
                    <a:pt x="103" y="79"/>
                    <a:pt x="94" y="1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5" name="Freeform 204">
              <a:extLst>
                <a:ext uri="{FF2B5EF4-FFF2-40B4-BE49-F238E27FC236}">
                  <a16:creationId xmlns:a16="http://schemas.microsoft.com/office/drawing/2014/main" id="{98C5D59C-2D90-4042-9FA3-78E85C280FEC}"/>
                </a:ext>
              </a:extLst>
            </p:cNvPr>
            <p:cNvSpPr/>
            <p:nvPr/>
          </p:nvSpPr>
          <p:spPr>
            <a:xfrm>
              <a:off x="3546720" y="6932520"/>
              <a:ext cx="189360" cy="190080"/>
            </a:xfrm>
            <a:custGeom>
              <a:avLst/>
              <a:gdLst/>
              <a:ahLst/>
              <a:cxnLst>
                <a:cxn ang="3cd4">
                  <a:pos x="hc" y="t"/>
                </a:cxn>
                <a:cxn ang="cd2">
                  <a:pos x="l" y="vc"/>
                </a:cxn>
                <a:cxn ang="cd4">
                  <a:pos x="hc" y="b"/>
                </a:cxn>
                <a:cxn ang="0">
                  <a:pos x="r" y="vc"/>
                </a:cxn>
              </a:cxnLst>
              <a:rect l="l" t="t" r="r" b="b"/>
              <a:pathLst>
                <a:path w="527" h="529">
                  <a:moveTo>
                    <a:pt x="281" y="281"/>
                  </a:moveTo>
                  <a:lnTo>
                    <a:pt x="502" y="281"/>
                  </a:lnTo>
                  <a:cubicBezTo>
                    <a:pt x="513" y="281"/>
                    <a:pt x="527" y="281"/>
                    <a:pt x="527" y="265"/>
                  </a:cubicBezTo>
                  <a:cubicBezTo>
                    <a:pt x="527" y="248"/>
                    <a:pt x="513" y="248"/>
                    <a:pt x="502" y="248"/>
                  </a:cubicBezTo>
                  <a:lnTo>
                    <a:pt x="281" y="248"/>
                  </a:lnTo>
                  <a:lnTo>
                    <a:pt x="281" y="27"/>
                  </a:lnTo>
                  <a:cubicBezTo>
                    <a:pt x="281" y="14"/>
                    <a:pt x="281" y="0"/>
                    <a:pt x="265" y="0"/>
                  </a:cubicBezTo>
                  <a:cubicBezTo>
                    <a:pt x="248" y="0"/>
                    <a:pt x="248" y="14"/>
                    <a:pt x="248" y="27"/>
                  </a:cubicBezTo>
                  <a:lnTo>
                    <a:pt x="248" y="248"/>
                  </a:lnTo>
                  <a:lnTo>
                    <a:pt x="27" y="248"/>
                  </a:lnTo>
                  <a:cubicBezTo>
                    <a:pt x="14" y="248"/>
                    <a:pt x="0" y="248"/>
                    <a:pt x="0" y="265"/>
                  </a:cubicBezTo>
                  <a:cubicBezTo>
                    <a:pt x="0" y="281"/>
                    <a:pt x="14" y="281"/>
                    <a:pt x="27" y="281"/>
                  </a:cubicBezTo>
                  <a:lnTo>
                    <a:pt x="248" y="281"/>
                  </a:lnTo>
                  <a:lnTo>
                    <a:pt x="248" y="502"/>
                  </a:lnTo>
                  <a:cubicBezTo>
                    <a:pt x="248" y="513"/>
                    <a:pt x="248" y="529"/>
                    <a:pt x="265" y="529"/>
                  </a:cubicBezTo>
                  <a:cubicBezTo>
                    <a:pt x="281" y="529"/>
                    <a:pt x="281" y="513"/>
                    <a:pt x="281" y="50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6" name="Freeform 205">
              <a:extLst>
                <a:ext uri="{FF2B5EF4-FFF2-40B4-BE49-F238E27FC236}">
                  <a16:creationId xmlns:a16="http://schemas.microsoft.com/office/drawing/2014/main" id="{4431B48E-C51B-394C-8BAA-11332611FDBD}"/>
                </a:ext>
              </a:extLst>
            </p:cNvPr>
            <p:cNvSpPr/>
            <p:nvPr/>
          </p:nvSpPr>
          <p:spPr>
            <a:xfrm>
              <a:off x="3819959" y="6972840"/>
              <a:ext cx="150120" cy="187560"/>
            </a:xfrm>
            <a:custGeom>
              <a:avLst/>
              <a:gdLst/>
              <a:ahLst/>
              <a:cxnLst>
                <a:cxn ang="3cd4">
                  <a:pos x="hc" y="t"/>
                </a:cxn>
                <a:cxn ang="cd2">
                  <a:pos x="l" y="vc"/>
                </a:cxn>
                <a:cxn ang="cd4">
                  <a:pos x="hc" y="b"/>
                </a:cxn>
                <a:cxn ang="0">
                  <a:pos x="r" y="vc"/>
                </a:cxn>
              </a:cxnLst>
              <a:rect l="l" t="t" r="r" b="b"/>
              <a:pathLst>
                <a:path w="418" h="522">
                  <a:moveTo>
                    <a:pt x="18" y="149"/>
                  </a:moveTo>
                  <a:cubicBezTo>
                    <a:pt x="49" y="58"/>
                    <a:pt x="135" y="58"/>
                    <a:pt x="144" y="58"/>
                  </a:cubicBezTo>
                  <a:cubicBezTo>
                    <a:pt x="265" y="58"/>
                    <a:pt x="274" y="196"/>
                    <a:pt x="274" y="259"/>
                  </a:cubicBezTo>
                  <a:cubicBezTo>
                    <a:pt x="274" y="308"/>
                    <a:pt x="270" y="320"/>
                    <a:pt x="263" y="337"/>
                  </a:cubicBezTo>
                  <a:cubicBezTo>
                    <a:pt x="247" y="394"/>
                    <a:pt x="223" y="486"/>
                    <a:pt x="223" y="508"/>
                  </a:cubicBezTo>
                  <a:cubicBezTo>
                    <a:pt x="223" y="517"/>
                    <a:pt x="227" y="522"/>
                    <a:pt x="232" y="522"/>
                  </a:cubicBezTo>
                  <a:cubicBezTo>
                    <a:pt x="243" y="522"/>
                    <a:pt x="250" y="504"/>
                    <a:pt x="257" y="473"/>
                  </a:cubicBezTo>
                  <a:cubicBezTo>
                    <a:pt x="277" y="407"/>
                    <a:pt x="284" y="362"/>
                    <a:pt x="288" y="337"/>
                  </a:cubicBezTo>
                  <a:cubicBezTo>
                    <a:pt x="290" y="328"/>
                    <a:pt x="290" y="317"/>
                    <a:pt x="293" y="306"/>
                  </a:cubicBezTo>
                  <a:cubicBezTo>
                    <a:pt x="319" y="229"/>
                    <a:pt x="371" y="110"/>
                    <a:pt x="401" y="47"/>
                  </a:cubicBezTo>
                  <a:cubicBezTo>
                    <a:pt x="407" y="38"/>
                    <a:pt x="418" y="20"/>
                    <a:pt x="418" y="16"/>
                  </a:cubicBezTo>
                  <a:cubicBezTo>
                    <a:pt x="418" y="9"/>
                    <a:pt x="409" y="9"/>
                    <a:pt x="407" y="9"/>
                  </a:cubicBezTo>
                  <a:cubicBezTo>
                    <a:pt x="405" y="9"/>
                    <a:pt x="400" y="9"/>
                    <a:pt x="398" y="14"/>
                  </a:cubicBezTo>
                  <a:cubicBezTo>
                    <a:pt x="356" y="90"/>
                    <a:pt x="324" y="169"/>
                    <a:pt x="293" y="248"/>
                  </a:cubicBezTo>
                  <a:cubicBezTo>
                    <a:pt x="292" y="225"/>
                    <a:pt x="292" y="164"/>
                    <a:pt x="261" y="86"/>
                  </a:cubicBezTo>
                  <a:cubicBezTo>
                    <a:pt x="241" y="40"/>
                    <a:pt x="209" y="0"/>
                    <a:pt x="155" y="0"/>
                  </a:cubicBezTo>
                  <a:cubicBezTo>
                    <a:pt x="56" y="0"/>
                    <a:pt x="0" y="121"/>
                    <a:pt x="0" y="146"/>
                  </a:cubicBezTo>
                  <a:cubicBezTo>
                    <a:pt x="0" y="153"/>
                    <a:pt x="7" y="153"/>
                    <a:pt x="14" y="15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7" name="Freeform 206">
              <a:extLst>
                <a:ext uri="{FF2B5EF4-FFF2-40B4-BE49-F238E27FC236}">
                  <a16:creationId xmlns:a16="http://schemas.microsoft.com/office/drawing/2014/main" id="{35015897-00EB-CC45-8959-B391C104B304}"/>
                </a:ext>
              </a:extLst>
            </p:cNvPr>
            <p:cNvSpPr/>
            <p:nvPr/>
          </p:nvSpPr>
          <p:spPr>
            <a:xfrm>
              <a:off x="4033800" y="6972840"/>
              <a:ext cx="222480" cy="126000"/>
            </a:xfrm>
            <a:custGeom>
              <a:avLst/>
              <a:gdLst/>
              <a:ahLst/>
              <a:cxnLst>
                <a:cxn ang="3cd4">
                  <a:pos x="hc" y="t"/>
                </a:cxn>
                <a:cxn ang="cd2">
                  <a:pos x="l" y="vc"/>
                </a:cxn>
                <a:cxn ang="cd4">
                  <a:pos x="hc" y="b"/>
                </a:cxn>
                <a:cxn ang="0">
                  <a:pos x="r" y="vc"/>
                </a:cxn>
              </a:cxnLst>
              <a:rect l="l" t="t" r="r" b="b"/>
              <a:pathLst>
                <a:path w="619" h="351">
                  <a:moveTo>
                    <a:pt x="61" y="77"/>
                  </a:moveTo>
                  <a:lnTo>
                    <a:pt x="61" y="292"/>
                  </a:lnTo>
                  <a:cubicBezTo>
                    <a:pt x="61" y="326"/>
                    <a:pt x="52" y="326"/>
                    <a:pt x="0" y="326"/>
                  </a:cubicBezTo>
                  <a:lnTo>
                    <a:pt x="0" y="351"/>
                  </a:lnTo>
                  <a:cubicBezTo>
                    <a:pt x="27" y="351"/>
                    <a:pt x="68" y="349"/>
                    <a:pt x="90" y="349"/>
                  </a:cubicBezTo>
                  <a:cubicBezTo>
                    <a:pt x="110" y="349"/>
                    <a:pt x="151" y="351"/>
                    <a:pt x="178" y="351"/>
                  </a:cubicBezTo>
                  <a:lnTo>
                    <a:pt x="178" y="326"/>
                  </a:lnTo>
                  <a:cubicBezTo>
                    <a:pt x="126" y="326"/>
                    <a:pt x="117" y="326"/>
                    <a:pt x="117" y="292"/>
                  </a:cubicBezTo>
                  <a:lnTo>
                    <a:pt x="117" y="144"/>
                  </a:lnTo>
                  <a:cubicBezTo>
                    <a:pt x="117" y="61"/>
                    <a:pt x="173" y="18"/>
                    <a:pt x="223" y="18"/>
                  </a:cubicBezTo>
                  <a:cubicBezTo>
                    <a:pt x="274" y="18"/>
                    <a:pt x="283" y="61"/>
                    <a:pt x="283" y="106"/>
                  </a:cubicBezTo>
                  <a:lnTo>
                    <a:pt x="283" y="292"/>
                  </a:lnTo>
                  <a:cubicBezTo>
                    <a:pt x="283" y="326"/>
                    <a:pt x="274" y="326"/>
                    <a:pt x="220" y="326"/>
                  </a:cubicBezTo>
                  <a:lnTo>
                    <a:pt x="220" y="351"/>
                  </a:lnTo>
                  <a:cubicBezTo>
                    <a:pt x="248" y="351"/>
                    <a:pt x="288" y="349"/>
                    <a:pt x="310" y="349"/>
                  </a:cubicBezTo>
                  <a:cubicBezTo>
                    <a:pt x="331" y="349"/>
                    <a:pt x="373" y="351"/>
                    <a:pt x="400" y="351"/>
                  </a:cubicBezTo>
                  <a:lnTo>
                    <a:pt x="400" y="326"/>
                  </a:lnTo>
                  <a:cubicBezTo>
                    <a:pt x="346" y="326"/>
                    <a:pt x="337" y="326"/>
                    <a:pt x="337" y="292"/>
                  </a:cubicBezTo>
                  <a:lnTo>
                    <a:pt x="337" y="144"/>
                  </a:lnTo>
                  <a:cubicBezTo>
                    <a:pt x="337" y="61"/>
                    <a:pt x="394" y="18"/>
                    <a:pt x="445" y="18"/>
                  </a:cubicBezTo>
                  <a:cubicBezTo>
                    <a:pt x="493" y="18"/>
                    <a:pt x="502" y="61"/>
                    <a:pt x="502" y="106"/>
                  </a:cubicBezTo>
                  <a:lnTo>
                    <a:pt x="502" y="292"/>
                  </a:lnTo>
                  <a:cubicBezTo>
                    <a:pt x="502" y="326"/>
                    <a:pt x="493" y="326"/>
                    <a:pt x="441" y="326"/>
                  </a:cubicBezTo>
                  <a:lnTo>
                    <a:pt x="441" y="351"/>
                  </a:lnTo>
                  <a:cubicBezTo>
                    <a:pt x="468" y="351"/>
                    <a:pt x="509" y="349"/>
                    <a:pt x="531" y="349"/>
                  </a:cubicBezTo>
                  <a:cubicBezTo>
                    <a:pt x="551" y="349"/>
                    <a:pt x="592" y="351"/>
                    <a:pt x="619" y="351"/>
                  </a:cubicBezTo>
                  <a:lnTo>
                    <a:pt x="619" y="326"/>
                  </a:lnTo>
                  <a:cubicBezTo>
                    <a:pt x="578" y="326"/>
                    <a:pt x="558" y="326"/>
                    <a:pt x="558" y="302"/>
                  </a:cubicBezTo>
                  <a:lnTo>
                    <a:pt x="558" y="151"/>
                  </a:lnTo>
                  <a:cubicBezTo>
                    <a:pt x="558" y="83"/>
                    <a:pt x="558" y="58"/>
                    <a:pt x="533" y="29"/>
                  </a:cubicBezTo>
                  <a:cubicBezTo>
                    <a:pt x="522" y="16"/>
                    <a:pt x="495" y="0"/>
                    <a:pt x="450" y="0"/>
                  </a:cubicBezTo>
                  <a:cubicBezTo>
                    <a:pt x="383" y="0"/>
                    <a:pt x="347" y="47"/>
                    <a:pt x="335" y="77"/>
                  </a:cubicBezTo>
                  <a:cubicBezTo>
                    <a:pt x="324" y="9"/>
                    <a:pt x="265" y="0"/>
                    <a:pt x="229" y="0"/>
                  </a:cubicBezTo>
                  <a:cubicBezTo>
                    <a:pt x="171" y="0"/>
                    <a:pt x="133" y="34"/>
                    <a:pt x="112" y="83"/>
                  </a:cubicBezTo>
                  <a:lnTo>
                    <a:pt x="112" y="0"/>
                  </a:lnTo>
                  <a:lnTo>
                    <a:pt x="0" y="9"/>
                  </a:lnTo>
                  <a:lnTo>
                    <a:pt x="0" y="34"/>
                  </a:lnTo>
                  <a:cubicBezTo>
                    <a:pt x="56" y="34"/>
                    <a:pt x="61" y="40"/>
                    <a:pt x="61" y="7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8" name="Freeform 207">
              <a:extLst>
                <a:ext uri="{FF2B5EF4-FFF2-40B4-BE49-F238E27FC236}">
                  <a16:creationId xmlns:a16="http://schemas.microsoft.com/office/drawing/2014/main" id="{F5078F99-2321-C649-8DD2-B2FDF78C3384}"/>
                </a:ext>
              </a:extLst>
            </p:cNvPr>
            <p:cNvSpPr/>
            <p:nvPr/>
          </p:nvSpPr>
          <p:spPr>
            <a:xfrm>
              <a:off x="4272840" y="6970680"/>
              <a:ext cx="128520" cy="131040"/>
            </a:xfrm>
            <a:custGeom>
              <a:avLst/>
              <a:gdLst/>
              <a:ahLst/>
              <a:cxnLst>
                <a:cxn ang="3cd4">
                  <a:pos x="hc" y="t"/>
                </a:cxn>
                <a:cxn ang="cd2">
                  <a:pos x="l" y="vc"/>
                </a:cxn>
                <a:cxn ang="cd4">
                  <a:pos x="hc" y="b"/>
                </a:cxn>
                <a:cxn ang="0">
                  <a:pos x="r" y="vc"/>
                </a:cxn>
              </a:cxnLst>
              <a:rect l="l" t="t" r="r" b="b"/>
              <a:pathLst>
                <a:path w="358" h="365">
                  <a:moveTo>
                    <a:pt x="232" y="295"/>
                  </a:moveTo>
                  <a:cubicBezTo>
                    <a:pt x="234" y="328"/>
                    <a:pt x="256" y="360"/>
                    <a:pt x="293" y="360"/>
                  </a:cubicBezTo>
                  <a:cubicBezTo>
                    <a:pt x="310" y="360"/>
                    <a:pt x="358" y="349"/>
                    <a:pt x="358" y="284"/>
                  </a:cubicBezTo>
                  <a:lnTo>
                    <a:pt x="358" y="241"/>
                  </a:lnTo>
                  <a:lnTo>
                    <a:pt x="338" y="241"/>
                  </a:lnTo>
                  <a:lnTo>
                    <a:pt x="338" y="284"/>
                  </a:lnTo>
                  <a:cubicBezTo>
                    <a:pt x="338" y="331"/>
                    <a:pt x="319" y="337"/>
                    <a:pt x="310" y="337"/>
                  </a:cubicBezTo>
                  <a:cubicBezTo>
                    <a:pt x="284" y="337"/>
                    <a:pt x="281" y="301"/>
                    <a:pt x="281" y="297"/>
                  </a:cubicBezTo>
                  <a:lnTo>
                    <a:pt x="281" y="137"/>
                  </a:lnTo>
                  <a:cubicBezTo>
                    <a:pt x="281" y="104"/>
                    <a:pt x="281" y="74"/>
                    <a:pt x="252" y="43"/>
                  </a:cubicBezTo>
                  <a:cubicBezTo>
                    <a:pt x="221" y="13"/>
                    <a:pt x="182" y="0"/>
                    <a:pt x="144" y="0"/>
                  </a:cubicBezTo>
                  <a:cubicBezTo>
                    <a:pt x="77" y="0"/>
                    <a:pt x="23" y="38"/>
                    <a:pt x="23" y="90"/>
                  </a:cubicBezTo>
                  <a:cubicBezTo>
                    <a:pt x="23" y="113"/>
                    <a:pt x="40" y="128"/>
                    <a:pt x="59" y="128"/>
                  </a:cubicBezTo>
                  <a:cubicBezTo>
                    <a:pt x="83" y="128"/>
                    <a:pt x="95" y="112"/>
                    <a:pt x="95" y="90"/>
                  </a:cubicBezTo>
                  <a:cubicBezTo>
                    <a:pt x="95" y="81"/>
                    <a:pt x="92" y="54"/>
                    <a:pt x="56" y="54"/>
                  </a:cubicBezTo>
                  <a:cubicBezTo>
                    <a:pt x="77" y="27"/>
                    <a:pt x="115" y="18"/>
                    <a:pt x="142" y="18"/>
                  </a:cubicBezTo>
                  <a:cubicBezTo>
                    <a:pt x="180" y="18"/>
                    <a:pt x="225" y="49"/>
                    <a:pt x="225" y="119"/>
                  </a:cubicBezTo>
                  <a:lnTo>
                    <a:pt x="225" y="149"/>
                  </a:lnTo>
                  <a:cubicBezTo>
                    <a:pt x="185" y="151"/>
                    <a:pt x="130" y="153"/>
                    <a:pt x="79" y="176"/>
                  </a:cubicBezTo>
                  <a:cubicBezTo>
                    <a:pt x="20" y="203"/>
                    <a:pt x="0" y="245"/>
                    <a:pt x="0" y="281"/>
                  </a:cubicBezTo>
                  <a:cubicBezTo>
                    <a:pt x="0" y="346"/>
                    <a:pt x="77" y="365"/>
                    <a:pt x="128" y="365"/>
                  </a:cubicBezTo>
                  <a:cubicBezTo>
                    <a:pt x="180" y="365"/>
                    <a:pt x="216" y="333"/>
                    <a:pt x="232" y="295"/>
                  </a:cubicBezTo>
                  <a:close/>
                  <a:moveTo>
                    <a:pt x="225" y="166"/>
                  </a:moveTo>
                  <a:lnTo>
                    <a:pt x="225" y="245"/>
                  </a:lnTo>
                  <a:cubicBezTo>
                    <a:pt x="225" y="320"/>
                    <a:pt x="169" y="347"/>
                    <a:pt x="133" y="347"/>
                  </a:cubicBezTo>
                  <a:cubicBezTo>
                    <a:pt x="94" y="347"/>
                    <a:pt x="61" y="319"/>
                    <a:pt x="61" y="279"/>
                  </a:cubicBezTo>
                  <a:cubicBezTo>
                    <a:pt x="61" y="236"/>
                    <a:pt x="95" y="169"/>
                    <a:pt x="225" y="1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9" name="Freeform 208">
              <a:extLst>
                <a:ext uri="{FF2B5EF4-FFF2-40B4-BE49-F238E27FC236}">
                  <a16:creationId xmlns:a16="http://schemas.microsoft.com/office/drawing/2014/main" id="{3C1DE526-D12E-5942-A772-8DC3C1BB8131}"/>
                </a:ext>
              </a:extLst>
            </p:cNvPr>
            <p:cNvSpPr/>
            <p:nvPr/>
          </p:nvSpPr>
          <p:spPr>
            <a:xfrm>
              <a:off x="4406399" y="6976080"/>
              <a:ext cx="143640" cy="122760"/>
            </a:xfrm>
            <a:custGeom>
              <a:avLst/>
              <a:gdLst/>
              <a:ahLst/>
              <a:cxnLst>
                <a:cxn ang="3cd4">
                  <a:pos x="hc" y="t"/>
                </a:cxn>
                <a:cxn ang="cd2">
                  <a:pos x="l" y="vc"/>
                </a:cxn>
                <a:cxn ang="cd4">
                  <a:pos x="hc" y="b"/>
                </a:cxn>
                <a:cxn ang="0">
                  <a:pos x="r" y="vc"/>
                </a:cxn>
              </a:cxnLst>
              <a:rect l="l" t="t" r="r" b="b"/>
              <a:pathLst>
                <a:path w="400" h="342">
                  <a:moveTo>
                    <a:pt x="218" y="157"/>
                  </a:moveTo>
                  <a:cubicBezTo>
                    <a:pt x="243" y="126"/>
                    <a:pt x="272" y="86"/>
                    <a:pt x="292" y="67"/>
                  </a:cubicBezTo>
                  <a:cubicBezTo>
                    <a:pt x="317" y="38"/>
                    <a:pt x="349" y="25"/>
                    <a:pt x="385" y="25"/>
                  </a:cubicBezTo>
                  <a:lnTo>
                    <a:pt x="385" y="0"/>
                  </a:lnTo>
                  <a:cubicBezTo>
                    <a:pt x="365" y="2"/>
                    <a:pt x="342" y="2"/>
                    <a:pt x="320" y="2"/>
                  </a:cubicBezTo>
                  <a:cubicBezTo>
                    <a:pt x="297" y="2"/>
                    <a:pt x="256" y="0"/>
                    <a:pt x="245" y="0"/>
                  </a:cubicBezTo>
                  <a:lnTo>
                    <a:pt x="245" y="25"/>
                  </a:lnTo>
                  <a:cubicBezTo>
                    <a:pt x="261" y="27"/>
                    <a:pt x="268" y="36"/>
                    <a:pt x="268" y="49"/>
                  </a:cubicBezTo>
                  <a:cubicBezTo>
                    <a:pt x="268" y="61"/>
                    <a:pt x="259" y="72"/>
                    <a:pt x="256" y="77"/>
                  </a:cubicBezTo>
                  <a:lnTo>
                    <a:pt x="207" y="139"/>
                  </a:lnTo>
                  <a:lnTo>
                    <a:pt x="144" y="59"/>
                  </a:lnTo>
                  <a:cubicBezTo>
                    <a:pt x="137" y="50"/>
                    <a:pt x="137" y="49"/>
                    <a:pt x="137" y="45"/>
                  </a:cubicBezTo>
                  <a:cubicBezTo>
                    <a:pt x="137" y="32"/>
                    <a:pt x="149" y="25"/>
                    <a:pt x="166" y="25"/>
                  </a:cubicBezTo>
                  <a:lnTo>
                    <a:pt x="166" y="0"/>
                  </a:lnTo>
                  <a:cubicBezTo>
                    <a:pt x="144" y="0"/>
                    <a:pt x="92" y="2"/>
                    <a:pt x="79" y="2"/>
                  </a:cubicBezTo>
                  <a:cubicBezTo>
                    <a:pt x="63" y="2"/>
                    <a:pt x="25" y="2"/>
                    <a:pt x="4" y="0"/>
                  </a:cubicBezTo>
                  <a:lnTo>
                    <a:pt x="4" y="25"/>
                  </a:lnTo>
                  <a:cubicBezTo>
                    <a:pt x="59" y="25"/>
                    <a:pt x="61" y="25"/>
                    <a:pt x="97" y="74"/>
                  </a:cubicBezTo>
                  <a:lnTo>
                    <a:pt x="176" y="176"/>
                  </a:lnTo>
                  <a:lnTo>
                    <a:pt x="101" y="270"/>
                  </a:lnTo>
                  <a:cubicBezTo>
                    <a:pt x="63" y="317"/>
                    <a:pt x="16" y="319"/>
                    <a:pt x="0" y="319"/>
                  </a:cubicBezTo>
                  <a:lnTo>
                    <a:pt x="0" y="342"/>
                  </a:lnTo>
                  <a:cubicBezTo>
                    <a:pt x="20" y="340"/>
                    <a:pt x="45" y="340"/>
                    <a:pt x="67" y="340"/>
                  </a:cubicBezTo>
                  <a:cubicBezTo>
                    <a:pt x="88" y="340"/>
                    <a:pt x="122" y="342"/>
                    <a:pt x="142" y="342"/>
                  </a:cubicBezTo>
                  <a:lnTo>
                    <a:pt x="142" y="319"/>
                  </a:lnTo>
                  <a:cubicBezTo>
                    <a:pt x="124" y="315"/>
                    <a:pt x="119" y="306"/>
                    <a:pt x="119" y="293"/>
                  </a:cubicBezTo>
                  <a:cubicBezTo>
                    <a:pt x="119" y="275"/>
                    <a:pt x="142" y="250"/>
                    <a:pt x="189" y="193"/>
                  </a:cubicBezTo>
                  <a:lnTo>
                    <a:pt x="250" y="272"/>
                  </a:lnTo>
                  <a:cubicBezTo>
                    <a:pt x="257" y="281"/>
                    <a:pt x="266" y="293"/>
                    <a:pt x="266" y="299"/>
                  </a:cubicBezTo>
                  <a:cubicBezTo>
                    <a:pt x="266" y="306"/>
                    <a:pt x="259" y="317"/>
                    <a:pt x="238" y="319"/>
                  </a:cubicBezTo>
                  <a:lnTo>
                    <a:pt x="238" y="342"/>
                  </a:lnTo>
                  <a:cubicBezTo>
                    <a:pt x="263" y="342"/>
                    <a:pt x="306" y="340"/>
                    <a:pt x="324" y="340"/>
                  </a:cubicBezTo>
                  <a:cubicBezTo>
                    <a:pt x="346" y="340"/>
                    <a:pt x="376" y="340"/>
                    <a:pt x="400" y="342"/>
                  </a:cubicBezTo>
                  <a:lnTo>
                    <a:pt x="400" y="319"/>
                  </a:lnTo>
                  <a:cubicBezTo>
                    <a:pt x="358" y="319"/>
                    <a:pt x="344" y="317"/>
                    <a:pt x="326" y="29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0" name="Freeform 209">
              <a:extLst>
                <a:ext uri="{FF2B5EF4-FFF2-40B4-BE49-F238E27FC236}">
                  <a16:creationId xmlns:a16="http://schemas.microsoft.com/office/drawing/2014/main" id="{BB77D902-8689-D841-8150-166D2B345FB6}"/>
                </a:ext>
              </a:extLst>
            </p:cNvPr>
            <p:cNvSpPr/>
            <p:nvPr/>
          </p:nvSpPr>
          <p:spPr>
            <a:xfrm>
              <a:off x="4201560" y="7194239"/>
              <a:ext cx="101880" cy="90360"/>
            </a:xfrm>
            <a:custGeom>
              <a:avLst/>
              <a:gdLst/>
              <a:ahLst/>
              <a:cxnLst>
                <a:cxn ang="3cd4">
                  <a:pos x="hc" y="t"/>
                </a:cxn>
                <a:cxn ang="cd2">
                  <a:pos x="l" y="vc"/>
                </a:cxn>
                <a:cxn ang="cd4">
                  <a:pos x="hc" y="b"/>
                </a:cxn>
                <a:cxn ang="0">
                  <a:pos x="r" y="vc"/>
                </a:cxn>
              </a:cxnLst>
              <a:rect l="l" t="t" r="r" b="b"/>
              <a:pathLst>
                <a:path w="284" h="252">
                  <a:moveTo>
                    <a:pt x="202" y="32"/>
                  </a:moveTo>
                  <a:cubicBezTo>
                    <a:pt x="189" y="14"/>
                    <a:pt x="171" y="0"/>
                    <a:pt x="144" y="0"/>
                  </a:cubicBezTo>
                  <a:cubicBezTo>
                    <a:pt x="72" y="0"/>
                    <a:pt x="0" y="79"/>
                    <a:pt x="0" y="158"/>
                  </a:cubicBezTo>
                  <a:cubicBezTo>
                    <a:pt x="0" y="212"/>
                    <a:pt x="36" y="252"/>
                    <a:pt x="85" y="252"/>
                  </a:cubicBezTo>
                  <a:cubicBezTo>
                    <a:pt x="113" y="252"/>
                    <a:pt x="140" y="234"/>
                    <a:pt x="164" y="212"/>
                  </a:cubicBezTo>
                  <a:cubicBezTo>
                    <a:pt x="175" y="247"/>
                    <a:pt x="205" y="252"/>
                    <a:pt x="221" y="252"/>
                  </a:cubicBezTo>
                  <a:cubicBezTo>
                    <a:pt x="241" y="252"/>
                    <a:pt x="254" y="239"/>
                    <a:pt x="265" y="221"/>
                  </a:cubicBezTo>
                  <a:cubicBezTo>
                    <a:pt x="277" y="200"/>
                    <a:pt x="284" y="169"/>
                    <a:pt x="284" y="166"/>
                  </a:cubicBezTo>
                  <a:cubicBezTo>
                    <a:pt x="284" y="158"/>
                    <a:pt x="277" y="158"/>
                    <a:pt x="275" y="158"/>
                  </a:cubicBezTo>
                  <a:cubicBezTo>
                    <a:pt x="268" y="158"/>
                    <a:pt x="266" y="162"/>
                    <a:pt x="263" y="176"/>
                  </a:cubicBezTo>
                  <a:cubicBezTo>
                    <a:pt x="256" y="203"/>
                    <a:pt x="245" y="236"/>
                    <a:pt x="221" y="236"/>
                  </a:cubicBezTo>
                  <a:cubicBezTo>
                    <a:pt x="207" y="236"/>
                    <a:pt x="203" y="223"/>
                    <a:pt x="203" y="209"/>
                  </a:cubicBezTo>
                  <a:cubicBezTo>
                    <a:pt x="203" y="200"/>
                    <a:pt x="209" y="178"/>
                    <a:pt x="212" y="164"/>
                  </a:cubicBezTo>
                  <a:cubicBezTo>
                    <a:pt x="216" y="149"/>
                    <a:pt x="221" y="126"/>
                    <a:pt x="225" y="113"/>
                  </a:cubicBezTo>
                  <a:lnTo>
                    <a:pt x="236" y="72"/>
                  </a:lnTo>
                  <a:cubicBezTo>
                    <a:pt x="239" y="58"/>
                    <a:pt x="245" y="31"/>
                    <a:pt x="245" y="29"/>
                  </a:cubicBezTo>
                  <a:cubicBezTo>
                    <a:pt x="245" y="16"/>
                    <a:pt x="236" y="11"/>
                    <a:pt x="227" y="11"/>
                  </a:cubicBezTo>
                  <a:cubicBezTo>
                    <a:pt x="218" y="11"/>
                    <a:pt x="205" y="18"/>
                    <a:pt x="202" y="32"/>
                  </a:cubicBezTo>
                  <a:close/>
                  <a:moveTo>
                    <a:pt x="166" y="176"/>
                  </a:moveTo>
                  <a:cubicBezTo>
                    <a:pt x="162" y="193"/>
                    <a:pt x="149" y="203"/>
                    <a:pt x="137" y="214"/>
                  </a:cubicBezTo>
                  <a:cubicBezTo>
                    <a:pt x="131" y="218"/>
                    <a:pt x="110" y="236"/>
                    <a:pt x="86" y="236"/>
                  </a:cubicBezTo>
                  <a:cubicBezTo>
                    <a:pt x="65" y="236"/>
                    <a:pt x="45" y="221"/>
                    <a:pt x="45" y="182"/>
                  </a:cubicBezTo>
                  <a:cubicBezTo>
                    <a:pt x="45" y="153"/>
                    <a:pt x="61" y="90"/>
                    <a:pt x="74" y="68"/>
                  </a:cubicBezTo>
                  <a:cubicBezTo>
                    <a:pt x="99" y="23"/>
                    <a:pt x="128" y="16"/>
                    <a:pt x="144" y="16"/>
                  </a:cubicBezTo>
                  <a:cubicBezTo>
                    <a:pt x="182" y="16"/>
                    <a:pt x="193" y="58"/>
                    <a:pt x="193" y="65"/>
                  </a:cubicBezTo>
                  <a:cubicBezTo>
                    <a:pt x="193" y="67"/>
                    <a:pt x="193" y="70"/>
                    <a:pt x="191" y="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1" name="Freeform 210">
              <a:extLst>
                <a:ext uri="{FF2B5EF4-FFF2-40B4-BE49-F238E27FC236}">
                  <a16:creationId xmlns:a16="http://schemas.microsoft.com/office/drawing/2014/main" id="{84025375-01A3-944D-B8B6-041267451297}"/>
                </a:ext>
              </a:extLst>
            </p:cNvPr>
            <p:cNvSpPr/>
            <p:nvPr/>
          </p:nvSpPr>
          <p:spPr>
            <a:xfrm>
              <a:off x="4325400" y="7145640"/>
              <a:ext cx="39960" cy="74160"/>
            </a:xfrm>
            <a:custGeom>
              <a:avLst/>
              <a:gdLst/>
              <a:ahLst/>
              <a:cxnLst>
                <a:cxn ang="3cd4">
                  <a:pos x="hc" y="t"/>
                </a:cxn>
                <a:cxn ang="cd2">
                  <a:pos x="l" y="vc"/>
                </a:cxn>
                <a:cxn ang="cd4">
                  <a:pos x="hc" y="b"/>
                </a:cxn>
                <a:cxn ang="0">
                  <a:pos x="r" y="vc"/>
                </a:cxn>
              </a:cxnLst>
              <a:rect l="l" t="t" r="r" b="b"/>
              <a:pathLst>
                <a:path w="112" h="207">
                  <a:moveTo>
                    <a:pt x="108" y="38"/>
                  </a:moveTo>
                  <a:cubicBezTo>
                    <a:pt x="108" y="38"/>
                    <a:pt x="112" y="29"/>
                    <a:pt x="112" y="23"/>
                  </a:cubicBezTo>
                  <a:cubicBezTo>
                    <a:pt x="112" y="9"/>
                    <a:pt x="99" y="0"/>
                    <a:pt x="86" y="0"/>
                  </a:cubicBezTo>
                  <a:cubicBezTo>
                    <a:pt x="70" y="0"/>
                    <a:pt x="65" y="13"/>
                    <a:pt x="63" y="18"/>
                  </a:cubicBezTo>
                  <a:lnTo>
                    <a:pt x="2" y="191"/>
                  </a:lnTo>
                  <a:cubicBezTo>
                    <a:pt x="0" y="196"/>
                    <a:pt x="0" y="196"/>
                    <a:pt x="0" y="198"/>
                  </a:cubicBezTo>
                  <a:cubicBezTo>
                    <a:pt x="0" y="203"/>
                    <a:pt x="16" y="207"/>
                    <a:pt x="18" y="207"/>
                  </a:cubicBezTo>
                  <a:cubicBezTo>
                    <a:pt x="22" y="207"/>
                    <a:pt x="22" y="205"/>
                    <a:pt x="23" y="20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2" name="Freeform 211">
              <a:extLst>
                <a:ext uri="{FF2B5EF4-FFF2-40B4-BE49-F238E27FC236}">
                  <a16:creationId xmlns:a16="http://schemas.microsoft.com/office/drawing/2014/main" id="{8412632A-D977-FB43-9C24-C59C2004BD79}"/>
                </a:ext>
              </a:extLst>
            </p:cNvPr>
            <p:cNvSpPr/>
            <p:nvPr/>
          </p:nvSpPr>
          <p:spPr>
            <a:xfrm>
              <a:off x="4615920" y="6897600"/>
              <a:ext cx="197280" cy="256320"/>
            </a:xfrm>
            <a:custGeom>
              <a:avLst/>
              <a:gdLst/>
              <a:ahLst/>
              <a:cxnLst>
                <a:cxn ang="3cd4">
                  <a:pos x="hc" y="t"/>
                </a:cxn>
                <a:cxn ang="cd2">
                  <a:pos x="l" y="vc"/>
                </a:cxn>
                <a:cxn ang="cd4">
                  <a:pos x="hc" y="b"/>
                </a:cxn>
                <a:cxn ang="0">
                  <a:pos x="r" y="vc"/>
                </a:cxn>
              </a:cxnLst>
              <a:rect l="l" t="t" r="r" b="b"/>
              <a:pathLst>
                <a:path w="549" h="713">
                  <a:moveTo>
                    <a:pt x="308" y="554"/>
                  </a:moveTo>
                  <a:cubicBezTo>
                    <a:pt x="432" y="508"/>
                    <a:pt x="549" y="365"/>
                    <a:pt x="549" y="212"/>
                  </a:cubicBezTo>
                  <a:cubicBezTo>
                    <a:pt x="549" y="86"/>
                    <a:pt x="464" y="0"/>
                    <a:pt x="346" y="0"/>
                  </a:cubicBezTo>
                  <a:cubicBezTo>
                    <a:pt x="175" y="0"/>
                    <a:pt x="0" y="180"/>
                    <a:pt x="0" y="365"/>
                  </a:cubicBezTo>
                  <a:cubicBezTo>
                    <a:pt x="0" y="497"/>
                    <a:pt x="88" y="576"/>
                    <a:pt x="203" y="576"/>
                  </a:cubicBezTo>
                  <a:cubicBezTo>
                    <a:pt x="223" y="576"/>
                    <a:pt x="250" y="572"/>
                    <a:pt x="281" y="565"/>
                  </a:cubicBezTo>
                  <a:cubicBezTo>
                    <a:pt x="277" y="614"/>
                    <a:pt x="277" y="615"/>
                    <a:pt x="277" y="626"/>
                  </a:cubicBezTo>
                  <a:cubicBezTo>
                    <a:pt x="277" y="651"/>
                    <a:pt x="277" y="713"/>
                    <a:pt x="344" y="713"/>
                  </a:cubicBezTo>
                  <a:cubicBezTo>
                    <a:pt x="437" y="713"/>
                    <a:pt x="475" y="567"/>
                    <a:pt x="475" y="560"/>
                  </a:cubicBezTo>
                  <a:cubicBezTo>
                    <a:pt x="475" y="553"/>
                    <a:pt x="470" y="551"/>
                    <a:pt x="468" y="551"/>
                  </a:cubicBezTo>
                  <a:cubicBezTo>
                    <a:pt x="461" y="551"/>
                    <a:pt x="459" y="554"/>
                    <a:pt x="457" y="560"/>
                  </a:cubicBezTo>
                  <a:cubicBezTo>
                    <a:pt x="439" y="615"/>
                    <a:pt x="392" y="635"/>
                    <a:pt x="365" y="635"/>
                  </a:cubicBezTo>
                  <a:cubicBezTo>
                    <a:pt x="328" y="635"/>
                    <a:pt x="317" y="614"/>
                    <a:pt x="308" y="554"/>
                  </a:cubicBezTo>
                  <a:close/>
                  <a:moveTo>
                    <a:pt x="158" y="547"/>
                  </a:moveTo>
                  <a:cubicBezTo>
                    <a:pt x="97" y="524"/>
                    <a:pt x="70" y="461"/>
                    <a:pt x="70" y="391"/>
                  </a:cubicBezTo>
                  <a:cubicBezTo>
                    <a:pt x="70" y="335"/>
                    <a:pt x="90" y="223"/>
                    <a:pt x="151" y="137"/>
                  </a:cubicBezTo>
                  <a:cubicBezTo>
                    <a:pt x="209" y="56"/>
                    <a:pt x="283" y="20"/>
                    <a:pt x="342" y="20"/>
                  </a:cubicBezTo>
                  <a:cubicBezTo>
                    <a:pt x="421" y="20"/>
                    <a:pt x="479" y="81"/>
                    <a:pt x="479" y="187"/>
                  </a:cubicBezTo>
                  <a:cubicBezTo>
                    <a:pt x="479" y="266"/>
                    <a:pt x="437" y="452"/>
                    <a:pt x="304" y="527"/>
                  </a:cubicBezTo>
                  <a:cubicBezTo>
                    <a:pt x="301" y="499"/>
                    <a:pt x="293" y="441"/>
                    <a:pt x="234" y="441"/>
                  </a:cubicBezTo>
                  <a:cubicBezTo>
                    <a:pt x="193" y="441"/>
                    <a:pt x="155" y="481"/>
                    <a:pt x="155" y="522"/>
                  </a:cubicBezTo>
                  <a:cubicBezTo>
                    <a:pt x="155" y="538"/>
                    <a:pt x="158" y="547"/>
                    <a:pt x="158" y="547"/>
                  </a:cubicBezTo>
                  <a:close/>
                  <a:moveTo>
                    <a:pt x="207" y="556"/>
                  </a:moveTo>
                  <a:cubicBezTo>
                    <a:pt x="196" y="556"/>
                    <a:pt x="171" y="556"/>
                    <a:pt x="171" y="522"/>
                  </a:cubicBezTo>
                  <a:cubicBezTo>
                    <a:pt x="171" y="491"/>
                    <a:pt x="202" y="459"/>
                    <a:pt x="234" y="459"/>
                  </a:cubicBezTo>
                  <a:cubicBezTo>
                    <a:pt x="268" y="459"/>
                    <a:pt x="283" y="479"/>
                    <a:pt x="283" y="526"/>
                  </a:cubicBezTo>
                  <a:cubicBezTo>
                    <a:pt x="283" y="538"/>
                    <a:pt x="283" y="538"/>
                    <a:pt x="275" y="542"/>
                  </a:cubicBezTo>
                  <a:cubicBezTo>
                    <a:pt x="254" y="551"/>
                    <a:pt x="230" y="556"/>
                    <a:pt x="207" y="55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3" name="Freeform 212">
              <a:extLst>
                <a:ext uri="{FF2B5EF4-FFF2-40B4-BE49-F238E27FC236}">
                  <a16:creationId xmlns:a16="http://schemas.microsoft.com/office/drawing/2014/main" id="{DCE05934-65FE-B146-A8F6-5666E25BDD78}"/>
                </a:ext>
              </a:extLst>
            </p:cNvPr>
            <p:cNvSpPr/>
            <p:nvPr/>
          </p:nvSpPr>
          <p:spPr>
            <a:xfrm>
              <a:off x="4835520" y="7063920"/>
              <a:ext cx="146160" cy="90360"/>
            </a:xfrm>
            <a:custGeom>
              <a:avLst/>
              <a:gdLst/>
              <a:ahLst/>
              <a:cxnLst>
                <a:cxn ang="3cd4">
                  <a:pos x="hc" y="t"/>
                </a:cxn>
                <a:cxn ang="cd2">
                  <a:pos x="l" y="vc"/>
                </a:cxn>
                <a:cxn ang="cd4">
                  <a:pos x="hc" y="b"/>
                </a:cxn>
                <a:cxn ang="0">
                  <a:pos x="r" y="vc"/>
                </a:cxn>
              </a:cxnLst>
              <a:rect l="l" t="t" r="r" b="b"/>
              <a:pathLst>
                <a:path w="407" h="252">
                  <a:moveTo>
                    <a:pt x="266" y="68"/>
                  </a:moveTo>
                  <a:cubicBezTo>
                    <a:pt x="270" y="54"/>
                    <a:pt x="277" y="27"/>
                    <a:pt x="277" y="23"/>
                  </a:cubicBezTo>
                  <a:cubicBezTo>
                    <a:pt x="277" y="13"/>
                    <a:pt x="268" y="5"/>
                    <a:pt x="259" y="5"/>
                  </a:cubicBezTo>
                  <a:cubicBezTo>
                    <a:pt x="248" y="5"/>
                    <a:pt x="238" y="13"/>
                    <a:pt x="234" y="22"/>
                  </a:cubicBezTo>
                  <a:cubicBezTo>
                    <a:pt x="232" y="27"/>
                    <a:pt x="227" y="50"/>
                    <a:pt x="223" y="65"/>
                  </a:cubicBezTo>
                  <a:cubicBezTo>
                    <a:pt x="216" y="95"/>
                    <a:pt x="216" y="97"/>
                    <a:pt x="207" y="128"/>
                  </a:cubicBezTo>
                  <a:cubicBezTo>
                    <a:pt x="200" y="158"/>
                    <a:pt x="200" y="164"/>
                    <a:pt x="198" y="180"/>
                  </a:cubicBezTo>
                  <a:cubicBezTo>
                    <a:pt x="202" y="191"/>
                    <a:pt x="196" y="202"/>
                    <a:pt x="184" y="218"/>
                  </a:cubicBezTo>
                  <a:cubicBezTo>
                    <a:pt x="176" y="227"/>
                    <a:pt x="164" y="236"/>
                    <a:pt x="146" y="236"/>
                  </a:cubicBezTo>
                  <a:cubicBezTo>
                    <a:pt x="124" y="236"/>
                    <a:pt x="95" y="229"/>
                    <a:pt x="95" y="185"/>
                  </a:cubicBezTo>
                  <a:cubicBezTo>
                    <a:pt x="95" y="157"/>
                    <a:pt x="112" y="115"/>
                    <a:pt x="122" y="86"/>
                  </a:cubicBezTo>
                  <a:cubicBezTo>
                    <a:pt x="131" y="63"/>
                    <a:pt x="133" y="58"/>
                    <a:pt x="133" y="49"/>
                  </a:cubicBezTo>
                  <a:cubicBezTo>
                    <a:pt x="133" y="22"/>
                    <a:pt x="112" y="0"/>
                    <a:pt x="81" y="0"/>
                  </a:cubicBezTo>
                  <a:cubicBezTo>
                    <a:pt x="25" y="0"/>
                    <a:pt x="0" y="76"/>
                    <a:pt x="0" y="86"/>
                  </a:cubicBezTo>
                  <a:cubicBezTo>
                    <a:pt x="0" y="94"/>
                    <a:pt x="7" y="94"/>
                    <a:pt x="9" y="94"/>
                  </a:cubicBezTo>
                  <a:cubicBezTo>
                    <a:pt x="18" y="94"/>
                    <a:pt x="18" y="90"/>
                    <a:pt x="20" y="85"/>
                  </a:cubicBezTo>
                  <a:cubicBezTo>
                    <a:pt x="34" y="38"/>
                    <a:pt x="58" y="16"/>
                    <a:pt x="79" y="16"/>
                  </a:cubicBezTo>
                  <a:cubicBezTo>
                    <a:pt x="88" y="16"/>
                    <a:pt x="94" y="22"/>
                    <a:pt x="94" y="36"/>
                  </a:cubicBezTo>
                  <a:cubicBezTo>
                    <a:pt x="94" y="49"/>
                    <a:pt x="88" y="61"/>
                    <a:pt x="86" y="68"/>
                  </a:cubicBezTo>
                  <a:cubicBezTo>
                    <a:pt x="54" y="149"/>
                    <a:pt x="54" y="160"/>
                    <a:pt x="54" y="178"/>
                  </a:cubicBezTo>
                  <a:cubicBezTo>
                    <a:pt x="54" y="243"/>
                    <a:pt x="113" y="252"/>
                    <a:pt x="144" y="252"/>
                  </a:cubicBezTo>
                  <a:cubicBezTo>
                    <a:pt x="155" y="252"/>
                    <a:pt x="182" y="252"/>
                    <a:pt x="207" y="214"/>
                  </a:cubicBezTo>
                  <a:cubicBezTo>
                    <a:pt x="220" y="239"/>
                    <a:pt x="250" y="252"/>
                    <a:pt x="284" y="252"/>
                  </a:cubicBezTo>
                  <a:cubicBezTo>
                    <a:pt x="333" y="252"/>
                    <a:pt x="358" y="209"/>
                    <a:pt x="369" y="185"/>
                  </a:cubicBezTo>
                  <a:cubicBezTo>
                    <a:pt x="392" y="139"/>
                    <a:pt x="407" y="70"/>
                    <a:pt x="407" y="43"/>
                  </a:cubicBezTo>
                  <a:cubicBezTo>
                    <a:pt x="407" y="2"/>
                    <a:pt x="383" y="0"/>
                    <a:pt x="380" y="0"/>
                  </a:cubicBezTo>
                  <a:cubicBezTo>
                    <a:pt x="365" y="0"/>
                    <a:pt x="349" y="14"/>
                    <a:pt x="349" y="29"/>
                  </a:cubicBezTo>
                  <a:cubicBezTo>
                    <a:pt x="349" y="40"/>
                    <a:pt x="355" y="43"/>
                    <a:pt x="360" y="47"/>
                  </a:cubicBezTo>
                  <a:cubicBezTo>
                    <a:pt x="373" y="58"/>
                    <a:pt x="380" y="74"/>
                    <a:pt x="380" y="92"/>
                  </a:cubicBezTo>
                  <a:cubicBezTo>
                    <a:pt x="380" y="99"/>
                    <a:pt x="356" y="236"/>
                    <a:pt x="286" y="236"/>
                  </a:cubicBezTo>
                  <a:cubicBezTo>
                    <a:pt x="241" y="236"/>
                    <a:pt x="241" y="196"/>
                    <a:pt x="241" y="187"/>
                  </a:cubicBezTo>
                  <a:cubicBezTo>
                    <a:pt x="241" y="171"/>
                    <a:pt x="243" y="162"/>
                    <a:pt x="250" y="13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4" name="Freeform 213">
              <a:extLst>
                <a:ext uri="{FF2B5EF4-FFF2-40B4-BE49-F238E27FC236}">
                  <a16:creationId xmlns:a16="http://schemas.microsoft.com/office/drawing/2014/main" id="{82F0E54E-75DE-C547-8A92-D2992CDD0FD8}"/>
                </a:ext>
              </a:extLst>
            </p:cNvPr>
            <p:cNvSpPr/>
            <p:nvPr/>
          </p:nvSpPr>
          <p:spPr>
            <a:xfrm>
              <a:off x="5018040" y="7055640"/>
              <a:ext cx="109080" cy="7920"/>
            </a:xfrm>
            <a:custGeom>
              <a:avLst/>
              <a:gdLst/>
              <a:ahLst/>
              <a:cxnLst>
                <a:cxn ang="3cd4">
                  <a:pos x="hc" y="t"/>
                </a:cxn>
                <a:cxn ang="cd2">
                  <a:pos x="l" y="vc"/>
                </a:cxn>
                <a:cxn ang="cd4">
                  <a:pos x="hc" y="b"/>
                </a:cxn>
                <a:cxn ang="0">
                  <a:pos x="r" y="vc"/>
                </a:cxn>
              </a:cxnLst>
              <a:rect l="l" t="t" r="r" b="b"/>
              <a:pathLst>
                <a:path w="304" h="23">
                  <a:moveTo>
                    <a:pt x="286" y="23"/>
                  </a:moveTo>
                  <a:cubicBezTo>
                    <a:pt x="293" y="23"/>
                    <a:pt x="304" y="23"/>
                    <a:pt x="304" y="13"/>
                  </a:cubicBezTo>
                  <a:cubicBezTo>
                    <a:pt x="304" y="0"/>
                    <a:pt x="293" y="0"/>
                    <a:pt x="286" y="0"/>
                  </a:cubicBezTo>
                  <a:lnTo>
                    <a:pt x="16" y="0"/>
                  </a:lnTo>
                  <a:cubicBezTo>
                    <a:pt x="11" y="0"/>
                    <a:pt x="0" y="0"/>
                    <a:pt x="0" y="13"/>
                  </a:cubicBezTo>
                  <a:cubicBezTo>
                    <a:pt x="0" y="23"/>
                    <a:pt x="11" y="23"/>
                    <a:pt x="16" y="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5" name="Freeform 214">
              <a:extLst>
                <a:ext uri="{FF2B5EF4-FFF2-40B4-BE49-F238E27FC236}">
                  <a16:creationId xmlns:a16="http://schemas.microsoft.com/office/drawing/2014/main" id="{1E11E080-A549-9640-87AE-60A150A8ACDB}"/>
                </a:ext>
              </a:extLst>
            </p:cNvPr>
            <p:cNvSpPr/>
            <p:nvPr/>
          </p:nvSpPr>
          <p:spPr>
            <a:xfrm>
              <a:off x="5207400" y="6885360"/>
              <a:ext cx="66240" cy="284760"/>
            </a:xfrm>
            <a:custGeom>
              <a:avLst/>
              <a:gdLst/>
              <a:ahLst/>
              <a:cxnLst>
                <a:cxn ang="3cd4">
                  <a:pos x="hc" y="t"/>
                </a:cxn>
                <a:cxn ang="cd2">
                  <a:pos x="l" y="vc"/>
                </a:cxn>
                <a:cxn ang="cd4">
                  <a:pos x="hc" y="b"/>
                </a:cxn>
                <a:cxn ang="0">
                  <a:pos x="r" y="vc"/>
                </a:cxn>
              </a:cxnLst>
              <a:rect l="l" t="t" r="r" b="b"/>
              <a:pathLst>
                <a:path w="185" h="792">
                  <a:moveTo>
                    <a:pt x="185" y="785"/>
                  </a:moveTo>
                  <a:cubicBezTo>
                    <a:pt x="185" y="783"/>
                    <a:pt x="185" y="781"/>
                    <a:pt x="171" y="767"/>
                  </a:cubicBezTo>
                  <a:cubicBezTo>
                    <a:pt x="72" y="668"/>
                    <a:pt x="47" y="518"/>
                    <a:pt x="47" y="396"/>
                  </a:cubicBezTo>
                  <a:cubicBezTo>
                    <a:pt x="47" y="259"/>
                    <a:pt x="77" y="121"/>
                    <a:pt x="175" y="22"/>
                  </a:cubicBezTo>
                  <a:cubicBezTo>
                    <a:pt x="185" y="13"/>
                    <a:pt x="185" y="11"/>
                    <a:pt x="185" y="7"/>
                  </a:cubicBezTo>
                  <a:cubicBezTo>
                    <a:pt x="185" y="2"/>
                    <a:pt x="182" y="0"/>
                    <a:pt x="176" y="0"/>
                  </a:cubicBezTo>
                  <a:cubicBezTo>
                    <a:pt x="169" y="0"/>
                    <a:pt x="97" y="54"/>
                    <a:pt x="50" y="155"/>
                  </a:cubicBezTo>
                  <a:cubicBezTo>
                    <a:pt x="9" y="241"/>
                    <a:pt x="0" y="329"/>
                    <a:pt x="0" y="396"/>
                  </a:cubicBezTo>
                  <a:cubicBezTo>
                    <a:pt x="0" y="459"/>
                    <a:pt x="9" y="554"/>
                    <a:pt x="52" y="644"/>
                  </a:cubicBezTo>
                  <a:cubicBezTo>
                    <a:pt x="101" y="741"/>
                    <a:pt x="169" y="792"/>
                    <a:pt x="176" y="792"/>
                  </a:cubicBezTo>
                  <a:cubicBezTo>
                    <a:pt x="182" y="792"/>
                    <a:pt x="185" y="790"/>
                    <a:pt x="185" y="78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6" name="Freeform 215">
              <a:extLst>
                <a:ext uri="{FF2B5EF4-FFF2-40B4-BE49-F238E27FC236}">
                  <a16:creationId xmlns:a16="http://schemas.microsoft.com/office/drawing/2014/main" id="{5E920BF5-9263-DF43-A8ED-9DFA8CAF42B3}"/>
                </a:ext>
              </a:extLst>
            </p:cNvPr>
            <p:cNvSpPr/>
            <p:nvPr/>
          </p:nvSpPr>
          <p:spPr>
            <a:xfrm>
              <a:off x="5303880" y="697284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8"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3" y="342"/>
                    <a:pt x="41" y="342"/>
                    <a:pt x="23" y="301"/>
                  </a:cubicBezTo>
                  <a:cubicBezTo>
                    <a:pt x="54" y="304"/>
                    <a:pt x="74" y="281"/>
                    <a:pt x="74" y="257"/>
                  </a:cubicBezTo>
                  <a:cubicBezTo>
                    <a:pt x="74" y="239"/>
                    <a:pt x="61" y="230"/>
                    <a:pt x="45" y="230"/>
                  </a:cubicBezTo>
                  <a:cubicBezTo>
                    <a:pt x="23" y="230"/>
                    <a:pt x="0" y="247"/>
                    <a:pt x="0" y="283"/>
                  </a:cubicBezTo>
                  <a:cubicBezTo>
                    <a:pt x="0" y="328"/>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7" name="Freeform 216">
              <a:extLst>
                <a:ext uri="{FF2B5EF4-FFF2-40B4-BE49-F238E27FC236}">
                  <a16:creationId xmlns:a16="http://schemas.microsoft.com/office/drawing/2014/main" id="{A3EC866F-5354-2642-AAE6-8BE5FCA49D55}"/>
                </a:ext>
              </a:extLst>
            </p:cNvPr>
            <p:cNvSpPr/>
            <p:nvPr/>
          </p:nvSpPr>
          <p:spPr>
            <a:xfrm>
              <a:off x="5431680" y="6869519"/>
              <a:ext cx="50040" cy="103320"/>
            </a:xfrm>
            <a:custGeom>
              <a:avLst/>
              <a:gdLst/>
              <a:ahLst/>
              <a:cxnLst>
                <a:cxn ang="3cd4">
                  <a:pos x="hc" y="t"/>
                </a:cxn>
                <a:cxn ang="cd2">
                  <a:pos x="l" y="vc"/>
                </a:cxn>
                <a:cxn ang="cd4">
                  <a:pos x="hc" y="b"/>
                </a:cxn>
                <a:cxn ang="0">
                  <a:pos x="r" y="vc"/>
                </a:cxn>
              </a:cxnLst>
              <a:rect l="l" t="t" r="r" b="b"/>
              <a:pathLst>
                <a:path w="140" h="288">
                  <a:moveTo>
                    <a:pt x="135" y="49"/>
                  </a:moveTo>
                  <a:cubicBezTo>
                    <a:pt x="140" y="40"/>
                    <a:pt x="140" y="34"/>
                    <a:pt x="140" y="31"/>
                  </a:cubicBezTo>
                  <a:cubicBezTo>
                    <a:pt x="140" y="13"/>
                    <a:pt x="126" y="0"/>
                    <a:pt x="108" y="0"/>
                  </a:cubicBezTo>
                  <a:cubicBezTo>
                    <a:pt x="86" y="0"/>
                    <a:pt x="79" y="18"/>
                    <a:pt x="77" y="27"/>
                  </a:cubicBezTo>
                  <a:lnTo>
                    <a:pt x="4" y="268"/>
                  </a:lnTo>
                  <a:cubicBezTo>
                    <a:pt x="2" y="268"/>
                    <a:pt x="0" y="275"/>
                    <a:pt x="0" y="275"/>
                  </a:cubicBezTo>
                  <a:cubicBezTo>
                    <a:pt x="0" y="283"/>
                    <a:pt x="18" y="288"/>
                    <a:pt x="22" y="288"/>
                  </a:cubicBezTo>
                  <a:cubicBezTo>
                    <a:pt x="25" y="288"/>
                    <a:pt x="27" y="288"/>
                    <a:pt x="31" y="2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8" name="Freeform 217">
              <a:extLst>
                <a:ext uri="{FF2B5EF4-FFF2-40B4-BE49-F238E27FC236}">
                  <a16:creationId xmlns:a16="http://schemas.microsoft.com/office/drawing/2014/main" id="{8B387F49-E420-7B43-8150-7C60279A37FD}"/>
                </a:ext>
              </a:extLst>
            </p:cNvPr>
            <p:cNvSpPr/>
            <p:nvPr/>
          </p:nvSpPr>
          <p:spPr>
            <a:xfrm>
              <a:off x="5526360" y="7067880"/>
              <a:ext cx="33480" cy="85320"/>
            </a:xfrm>
            <a:custGeom>
              <a:avLst/>
              <a:gdLst/>
              <a:ahLst/>
              <a:cxnLst>
                <a:cxn ang="3cd4">
                  <a:pos x="hc" y="t"/>
                </a:cxn>
                <a:cxn ang="cd2">
                  <a:pos x="l" y="vc"/>
                </a:cxn>
                <a:cxn ang="cd4">
                  <a:pos x="hc" y="b"/>
                </a:cxn>
                <a:cxn ang="0">
                  <a:pos x="r" y="vc"/>
                </a:cxn>
              </a:cxnLst>
              <a:rect l="l" t="t" r="r" b="b"/>
              <a:pathLst>
                <a:path w="94" h="238">
                  <a:moveTo>
                    <a:pt x="94" y="83"/>
                  </a:moveTo>
                  <a:cubicBezTo>
                    <a:pt x="94" y="31"/>
                    <a:pt x="74" y="0"/>
                    <a:pt x="43" y="0"/>
                  </a:cubicBezTo>
                  <a:cubicBezTo>
                    <a:pt x="16" y="0"/>
                    <a:pt x="0" y="20"/>
                    <a:pt x="0" y="41"/>
                  </a:cubicBezTo>
                  <a:cubicBezTo>
                    <a:pt x="0" y="63"/>
                    <a:pt x="16" y="85"/>
                    <a:pt x="43" y="85"/>
                  </a:cubicBezTo>
                  <a:cubicBezTo>
                    <a:pt x="52" y="85"/>
                    <a:pt x="63" y="81"/>
                    <a:pt x="70" y="74"/>
                  </a:cubicBezTo>
                  <a:cubicBezTo>
                    <a:pt x="74" y="72"/>
                    <a:pt x="74" y="72"/>
                    <a:pt x="76" y="72"/>
                  </a:cubicBezTo>
                  <a:cubicBezTo>
                    <a:pt x="76" y="72"/>
                    <a:pt x="77" y="72"/>
                    <a:pt x="77" y="83"/>
                  </a:cubicBezTo>
                  <a:cubicBezTo>
                    <a:pt x="77" y="142"/>
                    <a:pt x="49" y="191"/>
                    <a:pt x="22" y="216"/>
                  </a:cubicBezTo>
                  <a:cubicBezTo>
                    <a:pt x="13" y="225"/>
                    <a:pt x="13" y="227"/>
                    <a:pt x="13" y="229"/>
                  </a:cubicBezTo>
                  <a:cubicBezTo>
                    <a:pt x="13" y="236"/>
                    <a:pt x="16" y="238"/>
                    <a:pt x="22" y="238"/>
                  </a:cubicBezTo>
                  <a:cubicBezTo>
                    <a:pt x="31" y="238"/>
                    <a:pt x="94" y="176"/>
                    <a:pt x="94" y="8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9" name="Freeform 218">
              <a:extLst>
                <a:ext uri="{FF2B5EF4-FFF2-40B4-BE49-F238E27FC236}">
                  <a16:creationId xmlns:a16="http://schemas.microsoft.com/office/drawing/2014/main" id="{09EDA5F2-B787-5D41-9971-D2BD1CCBAC81}"/>
                </a:ext>
              </a:extLst>
            </p:cNvPr>
            <p:cNvSpPr/>
            <p:nvPr/>
          </p:nvSpPr>
          <p:spPr>
            <a:xfrm>
              <a:off x="5639760" y="6972840"/>
              <a:ext cx="130680" cy="129240"/>
            </a:xfrm>
            <a:custGeom>
              <a:avLst/>
              <a:gdLst/>
              <a:ahLst/>
              <a:cxnLst>
                <a:cxn ang="3cd4">
                  <a:pos x="hc" y="t"/>
                </a:cxn>
                <a:cxn ang="cd2">
                  <a:pos x="l" y="vc"/>
                </a:cxn>
                <a:cxn ang="cd4">
                  <a:pos x="hc" y="b"/>
                </a:cxn>
                <a:cxn ang="0">
                  <a:pos x="r" y="vc"/>
                </a:cxn>
              </a:cxnLst>
              <a:rect l="l" t="t" r="r" b="b"/>
              <a:pathLst>
                <a:path w="364" h="360">
                  <a:moveTo>
                    <a:pt x="265" y="50"/>
                  </a:moveTo>
                  <a:cubicBezTo>
                    <a:pt x="250" y="22"/>
                    <a:pt x="227" y="0"/>
                    <a:pt x="191" y="0"/>
                  </a:cubicBezTo>
                  <a:cubicBezTo>
                    <a:pt x="99" y="0"/>
                    <a:pt x="0" y="117"/>
                    <a:pt x="0" y="232"/>
                  </a:cubicBezTo>
                  <a:cubicBezTo>
                    <a:pt x="0" y="308"/>
                    <a:pt x="43" y="360"/>
                    <a:pt x="106" y="360"/>
                  </a:cubicBezTo>
                  <a:cubicBezTo>
                    <a:pt x="122" y="360"/>
                    <a:pt x="162" y="356"/>
                    <a:pt x="209" y="301"/>
                  </a:cubicBezTo>
                  <a:cubicBezTo>
                    <a:pt x="216" y="333"/>
                    <a:pt x="243" y="360"/>
                    <a:pt x="281" y="360"/>
                  </a:cubicBezTo>
                  <a:cubicBezTo>
                    <a:pt x="310" y="360"/>
                    <a:pt x="328" y="342"/>
                    <a:pt x="340" y="317"/>
                  </a:cubicBezTo>
                  <a:cubicBezTo>
                    <a:pt x="353" y="288"/>
                    <a:pt x="364" y="239"/>
                    <a:pt x="364" y="238"/>
                  </a:cubicBezTo>
                  <a:cubicBezTo>
                    <a:pt x="364" y="230"/>
                    <a:pt x="356" y="230"/>
                    <a:pt x="355" y="230"/>
                  </a:cubicBezTo>
                  <a:cubicBezTo>
                    <a:pt x="346" y="230"/>
                    <a:pt x="346" y="232"/>
                    <a:pt x="344" y="245"/>
                  </a:cubicBezTo>
                  <a:cubicBezTo>
                    <a:pt x="329" y="295"/>
                    <a:pt x="315" y="342"/>
                    <a:pt x="283" y="342"/>
                  </a:cubicBezTo>
                  <a:cubicBezTo>
                    <a:pt x="261" y="342"/>
                    <a:pt x="259" y="322"/>
                    <a:pt x="259" y="306"/>
                  </a:cubicBezTo>
                  <a:cubicBezTo>
                    <a:pt x="259" y="288"/>
                    <a:pt x="261" y="283"/>
                    <a:pt x="270" y="247"/>
                  </a:cubicBezTo>
                  <a:cubicBezTo>
                    <a:pt x="279" y="214"/>
                    <a:pt x="279" y="205"/>
                    <a:pt x="286" y="176"/>
                  </a:cubicBezTo>
                  <a:lnTo>
                    <a:pt x="315" y="65"/>
                  </a:lnTo>
                  <a:cubicBezTo>
                    <a:pt x="320" y="41"/>
                    <a:pt x="320" y="41"/>
                    <a:pt x="320" y="38"/>
                  </a:cubicBezTo>
                  <a:cubicBezTo>
                    <a:pt x="320" y="23"/>
                    <a:pt x="311" y="16"/>
                    <a:pt x="299" y="16"/>
                  </a:cubicBezTo>
                  <a:cubicBezTo>
                    <a:pt x="279" y="16"/>
                    <a:pt x="266" y="34"/>
                    <a:pt x="265" y="50"/>
                  </a:cubicBezTo>
                  <a:close/>
                  <a:moveTo>
                    <a:pt x="212" y="257"/>
                  </a:moveTo>
                  <a:cubicBezTo>
                    <a:pt x="209" y="272"/>
                    <a:pt x="209" y="272"/>
                    <a:pt x="196" y="286"/>
                  </a:cubicBezTo>
                  <a:cubicBezTo>
                    <a:pt x="162" y="329"/>
                    <a:pt x="130" y="342"/>
                    <a:pt x="108" y="342"/>
                  </a:cubicBezTo>
                  <a:cubicBezTo>
                    <a:pt x="68" y="342"/>
                    <a:pt x="56" y="299"/>
                    <a:pt x="56" y="268"/>
                  </a:cubicBezTo>
                  <a:cubicBezTo>
                    <a:pt x="56" y="229"/>
                    <a:pt x="81" y="130"/>
                    <a:pt x="101" y="94"/>
                  </a:cubicBezTo>
                  <a:cubicBezTo>
                    <a:pt x="124" y="47"/>
                    <a:pt x="160" y="18"/>
                    <a:pt x="193" y="18"/>
                  </a:cubicBezTo>
                  <a:cubicBezTo>
                    <a:pt x="245" y="18"/>
                    <a:pt x="256" y="83"/>
                    <a:pt x="256" y="88"/>
                  </a:cubicBezTo>
                  <a:cubicBezTo>
                    <a:pt x="256" y="92"/>
                    <a:pt x="254" y="97"/>
                    <a:pt x="252"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20" name="Freeform 219">
              <a:extLst>
                <a:ext uri="{FF2B5EF4-FFF2-40B4-BE49-F238E27FC236}">
                  <a16:creationId xmlns:a16="http://schemas.microsoft.com/office/drawing/2014/main" id="{8D3FA1C7-3C13-DE4E-B808-EBFD4F85EBD0}"/>
                </a:ext>
              </a:extLst>
            </p:cNvPr>
            <p:cNvSpPr/>
            <p:nvPr/>
          </p:nvSpPr>
          <p:spPr>
            <a:xfrm>
              <a:off x="5788080" y="6869519"/>
              <a:ext cx="50040" cy="103320"/>
            </a:xfrm>
            <a:custGeom>
              <a:avLst/>
              <a:gdLst/>
              <a:ahLst/>
              <a:cxnLst>
                <a:cxn ang="3cd4">
                  <a:pos x="hc" y="t"/>
                </a:cxn>
                <a:cxn ang="cd2">
                  <a:pos x="l" y="vc"/>
                </a:cxn>
                <a:cxn ang="cd4">
                  <a:pos x="hc" y="b"/>
                </a:cxn>
                <a:cxn ang="0">
                  <a:pos x="r" y="vc"/>
                </a:cxn>
              </a:cxnLst>
              <a:rect l="l" t="t" r="r" b="b"/>
              <a:pathLst>
                <a:path w="140" h="288">
                  <a:moveTo>
                    <a:pt x="135" y="49"/>
                  </a:moveTo>
                  <a:cubicBezTo>
                    <a:pt x="140" y="40"/>
                    <a:pt x="140" y="34"/>
                    <a:pt x="140" y="31"/>
                  </a:cubicBezTo>
                  <a:cubicBezTo>
                    <a:pt x="140" y="13"/>
                    <a:pt x="126" y="0"/>
                    <a:pt x="108" y="0"/>
                  </a:cubicBezTo>
                  <a:cubicBezTo>
                    <a:pt x="86" y="0"/>
                    <a:pt x="79" y="18"/>
                    <a:pt x="77" y="27"/>
                  </a:cubicBezTo>
                  <a:lnTo>
                    <a:pt x="4" y="268"/>
                  </a:lnTo>
                  <a:cubicBezTo>
                    <a:pt x="2" y="268"/>
                    <a:pt x="0" y="275"/>
                    <a:pt x="0" y="275"/>
                  </a:cubicBezTo>
                  <a:cubicBezTo>
                    <a:pt x="0" y="283"/>
                    <a:pt x="18" y="288"/>
                    <a:pt x="22" y="288"/>
                  </a:cubicBezTo>
                  <a:cubicBezTo>
                    <a:pt x="25" y="288"/>
                    <a:pt x="27" y="288"/>
                    <a:pt x="31" y="2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21" name="Freeform 220">
              <a:extLst>
                <a:ext uri="{FF2B5EF4-FFF2-40B4-BE49-F238E27FC236}">
                  <a16:creationId xmlns:a16="http://schemas.microsoft.com/office/drawing/2014/main" id="{E1F79F21-8645-7F43-9426-E035B3DE5934}"/>
                </a:ext>
              </a:extLst>
            </p:cNvPr>
            <p:cNvSpPr/>
            <p:nvPr/>
          </p:nvSpPr>
          <p:spPr>
            <a:xfrm>
              <a:off x="5874120" y="6885360"/>
              <a:ext cx="66240" cy="284760"/>
            </a:xfrm>
            <a:custGeom>
              <a:avLst/>
              <a:gdLst/>
              <a:ahLst/>
              <a:cxnLst>
                <a:cxn ang="3cd4">
                  <a:pos x="hc" y="t"/>
                </a:cxn>
                <a:cxn ang="cd2">
                  <a:pos x="l" y="vc"/>
                </a:cxn>
                <a:cxn ang="cd4">
                  <a:pos x="hc" y="b"/>
                </a:cxn>
                <a:cxn ang="0">
                  <a:pos x="r" y="vc"/>
                </a:cxn>
              </a:cxnLst>
              <a:rect l="l" t="t" r="r" b="b"/>
              <a:pathLst>
                <a:path w="185" h="792">
                  <a:moveTo>
                    <a:pt x="185" y="396"/>
                  </a:moveTo>
                  <a:cubicBezTo>
                    <a:pt x="185" y="335"/>
                    <a:pt x="176" y="239"/>
                    <a:pt x="133" y="149"/>
                  </a:cubicBezTo>
                  <a:cubicBezTo>
                    <a:pt x="85" y="52"/>
                    <a:pt x="16" y="0"/>
                    <a:pt x="7" y="0"/>
                  </a:cubicBezTo>
                  <a:cubicBezTo>
                    <a:pt x="4" y="0"/>
                    <a:pt x="0" y="4"/>
                    <a:pt x="0" y="7"/>
                  </a:cubicBezTo>
                  <a:cubicBezTo>
                    <a:pt x="0" y="11"/>
                    <a:pt x="0" y="13"/>
                    <a:pt x="14" y="27"/>
                  </a:cubicBezTo>
                  <a:cubicBezTo>
                    <a:pt x="94" y="104"/>
                    <a:pt x="139" y="230"/>
                    <a:pt x="139" y="396"/>
                  </a:cubicBezTo>
                  <a:cubicBezTo>
                    <a:pt x="139" y="531"/>
                    <a:pt x="110" y="671"/>
                    <a:pt x="11" y="770"/>
                  </a:cubicBezTo>
                  <a:cubicBezTo>
                    <a:pt x="0" y="781"/>
                    <a:pt x="0" y="783"/>
                    <a:pt x="0" y="785"/>
                  </a:cubicBezTo>
                  <a:cubicBezTo>
                    <a:pt x="0" y="790"/>
                    <a:pt x="4" y="792"/>
                    <a:pt x="7" y="792"/>
                  </a:cubicBezTo>
                  <a:cubicBezTo>
                    <a:pt x="16" y="792"/>
                    <a:pt x="88" y="738"/>
                    <a:pt x="135" y="637"/>
                  </a:cubicBezTo>
                  <a:cubicBezTo>
                    <a:pt x="176" y="551"/>
                    <a:pt x="185" y="463"/>
                    <a:pt x="185" y="3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222" name="TextBox 221">
            <a:extLst>
              <a:ext uri="{FF2B5EF4-FFF2-40B4-BE49-F238E27FC236}">
                <a16:creationId xmlns:a16="http://schemas.microsoft.com/office/drawing/2014/main" id="{518D3F64-F78C-4B42-A163-0B5B027D3747}"/>
              </a:ext>
            </a:extLst>
          </p:cNvPr>
          <p:cNvSpPr txBox="1"/>
          <p:nvPr/>
        </p:nvSpPr>
        <p:spPr>
          <a:xfrm>
            <a:off x="237075" y="6114905"/>
            <a:ext cx="91692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sng" strike="noStrike" kern="1200" cap="none" dirty="0">
                <a:ln>
                  <a:noFill/>
                </a:ln>
                <a:uFillTx/>
                <a:latin typeface="Liberation Sans" pitchFamily="18"/>
                <a:ea typeface="Noto Sans CJK SC Regular" pitchFamily="2"/>
                <a:cs typeface="FreeSans" pitchFamily="2"/>
              </a:rPr>
              <a:t>Where:</a:t>
            </a:r>
          </a:p>
        </p:txBody>
      </p:sp>
      <p:grpSp>
        <p:nvGrpSpPr>
          <p:cNvPr id="229" name="Group 228" descr="16§display§\nabla_w L(B;w,w^-) \approx - \frac{1}{|B|} \sum_{(s,a,s',r) \in B} \left(&#10;target(s',a';w,w^-) - Q_w(s,a)&#10;\right) \nabla_w Q_w(s,a)§svg§600§FALSE" title="TexMaths">
            <a:extLst>
              <a:ext uri="{FF2B5EF4-FFF2-40B4-BE49-F238E27FC236}">
                <a16:creationId xmlns:a16="http://schemas.microsoft.com/office/drawing/2014/main" id="{47D21444-E0F7-5E44-8A85-3FBF4F11834B}"/>
              </a:ext>
            </a:extLst>
          </p:cNvPr>
          <p:cNvGrpSpPr/>
          <p:nvPr/>
        </p:nvGrpSpPr>
        <p:grpSpPr>
          <a:xfrm>
            <a:off x="1196309" y="6035040"/>
            <a:ext cx="8810280" cy="698400"/>
            <a:chOff x="1265759" y="6035040"/>
            <a:chExt cx="8810280" cy="698400"/>
          </a:xfrm>
        </p:grpSpPr>
        <p:sp>
          <p:nvSpPr>
            <p:cNvPr id="230" name="Freeform 229">
              <a:extLst>
                <a:ext uri="{FF2B5EF4-FFF2-40B4-BE49-F238E27FC236}">
                  <a16:creationId xmlns:a16="http://schemas.microsoft.com/office/drawing/2014/main" id="{F4827631-88D0-7940-9409-0E7A89152633}"/>
                </a:ext>
              </a:extLst>
            </p:cNvPr>
            <p:cNvSpPr/>
            <p:nvPr/>
          </p:nvSpPr>
          <p:spPr>
            <a:xfrm>
              <a:off x="1265759" y="6041519"/>
              <a:ext cx="8810280" cy="691920"/>
            </a:xfrm>
            <a:custGeom>
              <a:avLst/>
              <a:gdLst/>
              <a:ahLst/>
              <a:cxnLst>
                <a:cxn ang="3cd4">
                  <a:pos x="hc" y="t"/>
                </a:cxn>
                <a:cxn ang="cd2">
                  <a:pos x="l" y="vc"/>
                </a:cxn>
                <a:cxn ang="cd4">
                  <a:pos x="hc" y="b"/>
                </a:cxn>
                <a:cxn ang="0">
                  <a:pos x="r" y="vc"/>
                </a:cxn>
              </a:cxnLst>
              <a:rect l="l" t="t" r="r" b="b"/>
              <a:pathLst>
                <a:path w="24474" h="1923">
                  <a:moveTo>
                    <a:pt x="12237" y="1923"/>
                  </a:moveTo>
                  <a:lnTo>
                    <a:pt x="0" y="1923"/>
                  </a:lnTo>
                  <a:lnTo>
                    <a:pt x="0" y="0"/>
                  </a:lnTo>
                  <a:lnTo>
                    <a:pt x="24474" y="0"/>
                  </a:lnTo>
                  <a:lnTo>
                    <a:pt x="24474" y="1923"/>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31" name="Freeform 230">
              <a:extLst>
                <a:ext uri="{FF2B5EF4-FFF2-40B4-BE49-F238E27FC236}">
                  <a16:creationId xmlns:a16="http://schemas.microsoft.com/office/drawing/2014/main" id="{04A88AF1-9D13-C443-BF4B-6063E9B32A67}"/>
                </a:ext>
              </a:extLst>
            </p:cNvPr>
            <p:cNvSpPr/>
            <p:nvPr/>
          </p:nvSpPr>
          <p:spPr>
            <a:xfrm>
              <a:off x="1278000" y="6202079"/>
              <a:ext cx="186840" cy="181800"/>
            </a:xfrm>
            <a:custGeom>
              <a:avLst/>
              <a:gdLst/>
              <a:ahLst/>
              <a:cxnLst>
                <a:cxn ang="3cd4">
                  <a:pos x="hc" y="t"/>
                </a:cxn>
                <a:cxn ang="cd2">
                  <a:pos x="l" y="vc"/>
                </a:cxn>
                <a:cxn ang="cd4">
                  <a:pos x="hc" y="b"/>
                </a:cxn>
                <a:cxn ang="0">
                  <a:pos x="r" y="vc"/>
                </a:cxn>
              </a:cxnLst>
              <a:rect l="l" t="t" r="r" b="b"/>
              <a:pathLst>
                <a:path w="520" h="506">
                  <a:moveTo>
                    <a:pt x="517" y="16"/>
                  </a:moveTo>
                  <a:cubicBezTo>
                    <a:pt x="518" y="13"/>
                    <a:pt x="520" y="8"/>
                    <a:pt x="520" y="6"/>
                  </a:cubicBezTo>
                  <a:cubicBezTo>
                    <a:pt x="520" y="0"/>
                    <a:pt x="520" y="0"/>
                    <a:pt x="504" y="0"/>
                  </a:cubicBezTo>
                  <a:lnTo>
                    <a:pt x="18" y="0"/>
                  </a:lnTo>
                  <a:cubicBezTo>
                    <a:pt x="0" y="0"/>
                    <a:pt x="0" y="0"/>
                    <a:pt x="0" y="6"/>
                  </a:cubicBezTo>
                  <a:cubicBezTo>
                    <a:pt x="0" y="8"/>
                    <a:pt x="2" y="13"/>
                    <a:pt x="3" y="16"/>
                  </a:cubicBezTo>
                  <a:lnTo>
                    <a:pt x="242" y="491"/>
                  </a:lnTo>
                  <a:cubicBezTo>
                    <a:pt x="246" y="501"/>
                    <a:pt x="248" y="506"/>
                    <a:pt x="261" y="506"/>
                  </a:cubicBezTo>
                  <a:cubicBezTo>
                    <a:pt x="272" y="506"/>
                    <a:pt x="274" y="501"/>
                    <a:pt x="280" y="491"/>
                  </a:cubicBezTo>
                  <a:close/>
                  <a:moveTo>
                    <a:pt x="88" y="51"/>
                  </a:moveTo>
                  <a:lnTo>
                    <a:pt x="475" y="51"/>
                  </a:lnTo>
                  <a:lnTo>
                    <a:pt x="282" y="438"/>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32" name="Freeform 231">
              <a:extLst>
                <a:ext uri="{FF2B5EF4-FFF2-40B4-BE49-F238E27FC236}">
                  <a16:creationId xmlns:a16="http://schemas.microsoft.com/office/drawing/2014/main" id="{C6C93914-04C9-024C-8229-17147128CCC0}"/>
                </a:ext>
              </a:extLst>
            </p:cNvPr>
            <p:cNvSpPr/>
            <p:nvPr/>
          </p:nvSpPr>
          <p:spPr>
            <a:xfrm>
              <a:off x="1483919" y="6334560"/>
              <a:ext cx="129960" cy="80280"/>
            </a:xfrm>
            <a:custGeom>
              <a:avLst/>
              <a:gdLst/>
              <a:ahLst/>
              <a:cxnLst>
                <a:cxn ang="3cd4">
                  <a:pos x="hc" y="t"/>
                </a:cxn>
                <a:cxn ang="cd2">
                  <a:pos x="l" y="vc"/>
                </a:cxn>
                <a:cxn ang="cd4">
                  <a:pos x="hc" y="b"/>
                </a:cxn>
                <a:cxn ang="0">
                  <a:pos x="r" y="vc"/>
                </a:cxn>
              </a:cxnLst>
              <a:rect l="l" t="t" r="r" b="b"/>
              <a:pathLst>
                <a:path w="362" h="224">
                  <a:moveTo>
                    <a:pt x="237" y="61"/>
                  </a:moveTo>
                  <a:cubicBezTo>
                    <a:pt x="240" y="48"/>
                    <a:pt x="246" y="24"/>
                    <a:pt x="246" y="21"/>
                  </a:cubicBezTo>
                  <a:cubicBezTo>
                    <a:pt x="246" y="11"/>
                    <a:pt x="238" y="5"/>
                    <a:pt x="230" y="5"/>
                  </a:cubicBezTo>
                  <a:cubicBezTo>
                    <a:pt x="221" y="5"/>
                    <a:pt x="211" y="11"/>
                    <a:pt x="208" y="19"/>
                  </a:cubicBezTo>
                  <a:cubicBezTo>
                    <a:pt x="206" y="24"/>
                    <a:pt x="202" y="45"/>
                    <a:pt x="198" y="58"/>
                  </a:cubicBezTo>
                  <a:cubicBezTo>
                    <a:pt x="192" y="85"/>
                    <a:pt x="192" y="86"/>
                    <a:pt x="184" y="114"/>
                  </a:cubicBezTo>
                  <a:cubicBezTo>
                    <a:pt x="178" y="141"/>
                    <a:pt x="178" y="146"/>
                    <a:pt x="176" y="160"/>
                  </a:cubicBezTo>
                  <a:cubicBezTo>
                    <a:pt x="179" y="170"/>
                    <a:pt x="174" y="179"/>
                    <a:pt x="163" y="194"/>
                  </a:cubicBezTo>
                  <a:cubicBezTo>
                    <a:pt x="157" y="202"/>
                    <a:pt x="146" y="210"/>
                    <a:pt x="130" y="210"/>
                  </a:cubicBezTo>
                  <a:cubicBezTo>
                    <a:pt x="110" y="210"/>
                    <a:pt x="85" y="203"/>
                    <a:pt x="85" y="165"/>
                  </a:cubicBezTo>
                  <a:cubicBezTo>
                    <a:pt x="85" y="139"/>
                    <a:pt x="99" y="102"/>
                    <a:pt x="109" y="77"/>
                  </a:cubicBezTo>
                  <a:cubicBezTo>
                    <a:pt x="117" y="56"/>
                    <a:pt x="118" y="51"/>
                    <a:pt x="118" y="43"/>
                  </a:cubicBezTo>
                  <a:cubicBezTo>
                    <a:pt x="118" y="19"/>
                    <a:pt x="99" y="0"/>
                    <a:pt x="72" y="0"/>
                  </a:cubicBezTo>
                  <a:cubicBezTo>
                    <a:pt x="22" y="0"/>
                    <a:pt x="0" y="67"/>
                    <a:pt x="0" y="77"/>
                  </a:cubicBezTo>
                  <a:cubicBezTo>
                    <a:pt x="0" y="83"/>
                    <a:pt x="6" y="83"/>
                    <a:pt x="8" y="83"/>
                  </a:cubicBezTo>
                  <a:cubicBezTo>
                    <a:pt x="16" y="83"/>
                    <a:pt x="16" y="80"/>
                    <a:pt x="18" y="75"/>
                  </a:cubicBezTo>
                  <a:cubicBezTo>
                    <a:pt x="30" y="34"/>
                    <a:pt x="51" y="14"/>
                    <a:pt x="70" y="14"/>
                  </a:cubicBezTo>
                  <a:cubicBezTo>
                    <a:pt x="78" y="14"/>
                    <a:pt x="83" y="19"/>
                    <a:pt x="83" y="32"/>
                  </a:cubicBezTo>
                  <a:cubicBezTo>
                    <a:pt x="83" y="43"/>
                    <a:pt x="78" y="54"/>
                    <a:pt x="77" y="61"/>
                  </a:cubicBezTo>
                  <a:cubicBezTo>
                    <a:pt x="48" y="133"/>
                    <a:pt x="48" y="142"/>
                    <a:pt x="48" y="158"/>
                  </a:cubicBezTo>
                  <a:cubicBezTo>
                    <a:pt x="48" y="216"/>
                    <a:pt x="101" y="224"/>
                    <a:pt x="128" y="224"/>
                  </a:cubicBezTo>
                  <a:cubicBezTo>
                    <a:pt x="138" y="224"/>
                    <a:pt x="162" y="224"/>
                    <a:pt x="184" y="190"/>
                  </a:cubicBezTo>
                  <a:cubicBezTo>
                    <a:pt x="195" y="213"/>
                    <a:pt x="222" y="224"/>
                    <a:pt x="253" y="224"/>
                  </a:cubicBezTo>
                  <a:cubicBezTo>
                    <a:pt x="296" y="224"/>
                    <a:pt x="318" y="186"/>
                    <a:pt x="328" y="165"/>
                  </a:cubicBezTo>
                  <a:cubicBezTo>
                    <a:pt x="349" y="123"/>
                    <a:pt x="362" y="62"/>
                    <a:pt x="362" y="38"/>
                  </a:cubicBezTo>
                  <a:cubicBezTo>
                    <a:pt x="362" y="2"/>
                    <a:pt x="341" y="0"/>
                    <a:pt x="338" y="0"/>
                  </a:cubicBezTo>
                  <a:cubicBezTo>
                    <a:pt x="325" y="0"/>
                    <a:pt x="310" y="13"/>
                    <a:pt x="310" y="26"/>
                  </a:cubicBezTo>
                  <a:cubicBezTo>
                    <a:pt x="310" y="35"/>
                    <a:pt x="315" y="38"/>
                    <a:pt x="320" y="42"/>
                  </a:cubicBezTo>
                  <a:cubicBezTo>
                    <a:pt x="331" y="51"/>
                    <a:pt x="338" y="66"/>
                    <a:pt x="338" y="82"/>
                  </a:cubicBezTo>
                  <a:cubicBezTo>
                    <a:pt x="338" y="88"/>
                    <a:pt x="317" y="210"/>
                    <a:pt x="254" y="210"/>
                  </a:cubicBezTo>
                  <a:cubicBezTo>
                    <a:pt x="214" y="210"/>
                    <a:pt x="214" y="174"/>
                    <a:pt x="214" y="166"/>
                  </a:cubicBezTo>
                  <a:cubicBezTo>
                    <a:pt x="214" y="152"/>
                    <a:pt x="216" y="144"/>
                    <a:pt x="222" y="11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33" name="Freeform 232">
              <a:extLst>
                <a:ext uri="{FF2B5EF4-FFF2-40B4-BE49-F238E27FC236}">
                  <a16:creationId xmlns:a16="http://schemas.microsoft.com/office/drawing/2014/main" id="{8659BB4E-3051-4C43-B34C-878A9A7A3178}"/>
                </a:ext>
              </a:extLst>
            </p:cNvPr>
            <p:cNvSpPr/>
            <p:nvPr/>
          </p:nvSpPr>
          <p:spPr>
            <a:xfrm>
              <a:off x="1649520" y="6202079"/>
              <a:ext cx="153000" cy="173160"/>
            </a:xfrm>
            <a:custGeom>
              <a:avLst/>
              <a:gdLst/>
              <a:ahLst/>
              <a:cxnLst>
                <a:cxn ang="3cd4">
                  <a:pos x="hc" y="t"/>
                </a:cxn>
                <a:cxn ang="cd2">
                  <a:pos x="l" y="vc"/>
                </a:cxn>
                <a:cxn ang="cd4">
                  <a:pos x="hc" y="b"/>
                </a:cxn>
                <a:cxn ang="0">
                  <a:pos x="r" y="vc"/>
                </a:cxn>
              </a:cxnLst>
              <a:rect l="l" t="t" r="r" b="b"/>
              <a:pathLst>
                <a:path w="426" h="482">
                  <a:moveTo>
                    <a:pt x="237" y="54"/>
                  </a:moveTo>
                  <a:cubicBezTo>
                    <a:pt x="243" y="30"/>
                    <a:pt x="245" y="22"/>
                    <a:pt x="310" y="22"/>
                  </a:cubicBezTo>
                  <a:cubicBezTo>
                    <a:pt x="333" y="22"/>
                    <a:pt x="338" y="22"/>
                    <a:pt x="338" y="8"/>
                  </a:cubicBezTo>
                  <a:cubicBezTo>
                    <a:pt x="338" y="0"/>
                    <a:pt x="330" y="0"/>
                    <a:pt x="326" y="0"/>
                  </a:cubicBezTo>
                  <a:cubicBezTo>
                    <a:pt x="304" y="0"/>
                    <a:pt x="245" y="2"/>
                    <a:pt x="222" y="2"/>
                  </a:cubicBezTo>
                  <a:cubicBezTo>
                    <a:pt x="202" y="2"/>
                    <a:pt x="149" y="0"/>
                    <a:pt x="128" y="0"/>
                  </a:cubicBezTo>
                  <a:cubicBezTo>
                    <a:pt x="123" y="0"/>
                    <a:pt x="115" y="0"/>
                    <a:pt x="115" y="14"/>
                  </a:cubicBezTo>
                  <a:cubicBezTo>
                    <a:pt x="115" y="22"/>
                    <a:pt x="122" y="22"/>
                    <a:pt x="134" y="22"/>
                  </a:cubicBezTo>
                  <a:cubicBezTo>
                    <a:pt x="136" y="22"/>
                    <a:pt x="149" y="22"/>
                    <a:pt x="162" y="24"/>
                  </a:cubicBezTo>
                  <a:cubicBezTo>
                    <a:pt x="174" y="24"/>
                    <a:pt x="181" y="26"/>
                    <a:pt x="181" y="35"/>
                  </a:cubicBezTo>
                  <a:cubicBezTo>
                    <a:pt x="181" y="37"/>
                    <a:pt x="179" y="40"/>
                    <a:pt x="178" y="48"/>
                  </a:cubicBezTo>
                  <a:lnTo>
                    <a:pt x="83" y="427"/>
                  </a:lnTo>
                  <a:cubicBezTo>
                    <a:pt x="77" y="454"/>
                    <a:pt x="75" y="459"/>
                    <a:pt x="19" y="459"/>
                  </a:cubicBezTo>
                  <a:cubicBezTo>
                    <a:pt x="6" y="459"/>
                    <a:pt x="0" y="459"/>
                    <a:pt x="0" y="474"/>
                  </a:cubicBezTo>
                  <a:cubicBezTo>
                    <a:pt x="0" y="482"/>
                    <a:pt x="6" y="482"/>
                    <a:pt x="19" y="482"/>
                  </a:cubicBezTo>
                  <a:lnTo>
                    <a:pt x="346" y="482"/>
                  </a:lnTo>
                  <a:cubicBezTo>
                    <a:pt x="363" y="482"/>
                    <a:pt x="363" y="482"/>
                    <a:pt x="368" y="470"/>
                  </a:cubicBezTo>
                  <a:lnTo>
                    <a:pt x="424" y="317"/>
                  </a:lnTo>
                  <a:cubicBezTo>
                    <a:pt x="426" y="310"/>
                    <a:pt x="426" y="309"/>
                    <a:pt x="426" y="307"/>
                  </a:cubicBezTo>
                  <a:cubicBezTo>
                    <a:pt x="426" y="304"/>
                    <a:pt x="424" y="299"/>
                    <a:pt x="418" y="299"/>
                  </a:cubicBezTo>
                  <a:cubicBezTo>
                    <a:pt x="411" y="299"/>
                    <a:pt x="411" y="304"/>
                    <a:pt x="406" y="315"/>
                  </a:cubicBezTo>
                  <a:cubicBezTo>
                    <a:pt x="382" y="379"/>
                    <a:pt x="350" y="459"/>
                    <a:pt x="229" y="459"/>
                  </a:cubicBezTo>
                  <a:lnTo>
                    <a:pt x="162" y="459"/>
                  </a:lnTo>
                  <a:cubicBezTo>
                    <a:pt x="152" y="459"/>
                    <a:pt x="150" y="459"/>
                    <a:pt x="147" y="459"/>
                  </a:cubicBezTo>
                  <a:cubicBezTo>
                    <a:pt x="139" y="459"/>
                    <a:pt x="138" y="458"/>
                    <a:pt x="138" y="453"/>
                  </a:cubicBezTo>
                  <a:cubicBezTo>
                    <a:pt x="138" y="450"/>
                    <a:pt x="138" y="448"/>
                    <a:pt x="141" y="43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34" name="Freeform 233">
              <a:extLst>
                <a:ext uri="{FF2B5EF4-FFF2-40B4-BE49-F238E27FC236}">
                  <a16:creationId xmlns:a16="http://schemas.microsoft.com/office/drawing/2014/main" id="{B2BDB855-104F-4346-9015-0BE05B85A771}"/>
                </a:ext>
              </a:extLst>
            </p:cNvPr>
            <p:cNvSpPr/>
            <p:nvPr/>
          </p:nvSpPr>
          <p:spPr>
            <a:xfrm>
              <a:off x="1835999" y="6185519"/>
              <a:ext cx="59040" cy="253080"/>
            </a:xfrm>
            <a:custGeom>
              <a:avLst/>
              <a:gdLst/>
              <a:ahLst/>
              <a:cxnLst>
                <a:cxn ang="3cd4">
                  <a:pos x="hc" y="t"/>
                </a:cxn>
                <a:cxn ang="cd2">
                  <a:pos x="l" y="vc"/>
                </a:cxn>
                <a:cxn ang="cd4">
                  <a:pos x="hc" y="b"/>
                </a:cxn>
                <a:cxn ang="0">
                  <a:pos x="r" y="vc"/>
                </a:cxn>
              </a:cxnLst>
              <a:rect l="l" t="t" r="r" b="b"/>
              <a:pathLst>
                <a:path w="165" h="704">
                  <a:moveTo>
                    <a:pt x="165" y="698"/>
                  </a:moveTo>
                  <a:cubicBezTo>
                    <a:pt x="165" y="696"/>
                    <a:pt x="165" y="694"/>
                    <a:pt x="152" y="682"/>
                  </a:cubicBezTo>
                  <a:cubicBezTo>
                    <a:pt x="64" y="594"/>
                    <a:pt x="42" y="461"/>
                    <a:pt x="42" y="352"/>
                  </a:cubicBezTo>
                  <a:cubicBezTo>
                    <a:pt x="42" y="230"/>
                    <a:pt x="69" y="107"/>
                    <a:pt x="155" y="19"/>
                  </a:cubicBezTo>
                  <a:cubicBezTo>
                    <a:pt x="165" y="11"/>
                    <a:pt x="165" y="10"/>
                    <a:pt x="165" y="6"/>
                  </a:cubicBezTo>
                  <a:cubicBezTo>
                    <a:pt x="165" y="2"/>
                    <a:pt x="162" y="0"/>
                    <a:pt x="158" y="0"/>
                  </a:cubicBezTo>
                  <a:cubicBezTo>
                    <a:pt x="150" y="0"/>
                    <a:pt x="86" y="48"/>
                    <a:pt x="45" y="138"/>
                  </a:cubicBezTo>
                  <a:cubicBezTo>
                    <a:pt x="8" y="214"/>
                    <a:pt x="0" y="293"/>
                    <a:pt x="0" y="352"/>
                  </a:cubicBezTo>
                  <a:cubicBezTo>
                    <a:pt x="0" y="408"/>
                    <a:pt x="8" y="493"/>
                    <a:pt x="46" y="573"/>
                  </a:cubicBezTo>
                  <a:cubicBezTo>
                    <a:pt x="90" y="659"/>
                    <a:pt x="150" y="704"/>
                    <a:pt x="158" y="704"/>
                  </a:cubicBezTo>
                  <a:cubicBezTo>
                    <a:pt x="162" y="704"/>
                    <a:pt x="165" y="702"/>
                    <a:pt x="165" y="69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35" name="Freeform 234">
              <a:extLst>
                <a:ext uri="{FF2B5EF4-FFF2-40B4-BE49-F238E27FC236}">
                  <a16:creationId xmlns:a16="http://schemas.microsoft.com/office/drawing/2014/main" id="{D6E8D5B1-4037-E645-BBC1-E8A7BCF65C0C}"/>
                </a:ext>
              </a:extLst>
            </p:cNvPr>
            <p:cNvSpPr/>
            <p:nvPr/>
          </p:nvSpPr>
          <p:spPr>
            <a:xfrm>
              <a:off x="1920239" y="6202079"/>
              <a:ext cx="181080" cy="173160"/>
            </a:xfrm>
            <a:custGeom>
              <a:avLst/>
              <a:gdLst/>
              <a:ahLst/>
              <a:cxnLst>
                <a:cxn ang="3cd4">
                  <a:pos x="hc" y="t"/>
                </a:cxn>
                <a:cxn ang="cd2">
                  <a:pos x="l" y="vc"/>
                </a:cxn>
                <a:cxn ang="cd4">
                  <a:pos x="hc" y="b"/>
                </a:cxn>
                <a:cxn ang="0">
                  <a:pos x="r" y="vc"/>
                </a:cxn>
              </a:cxnLst>
              <a:rect l="l" t="t" r="r" b="b"/>
              <a:pathLst>
                <a:path w="504" h="482">
                  <a:moveTo>
                    <a:pt x="83" y="427"/>
                  </a:moveTo>
                  <a:cubicBezTo>
                    <a:pt x="77" y="454"/>
                    <a:pt x="75" y="459"/>
                    <a:pt x="19" y="459"/>
                  </a:cubicBezTo>
                  <a:cubicBezTo>
                    <a:pt x="6" y="459"/>
                    <a:pt x="0" y="459"/>
                    <a:pt x="0" y="474"/>
                  </a:cubicBezTo>
                  <a:cubicBezTo>
                    <a:pt x="0" y="482"/>
                    <a:pt x="6" y="482"/>
                    <a:pt x="19" y="482"/>
                  </a:cubicBezTo>
                  <a:lnTo>
                    <a:pt x="270" y="482"/>
                  </a:lnTo>
                  <a:cubicBezTo>
                    <a:pt x="382" y="482"/>
                    <a:pt x="466" y="398"/>
                    <a:pt x="466" y="330"/>
                  </a:cubicBezTo>
                  <a:cubicBezTo>
                    <a:pt x="466" y="278"/>
                    <a:pt x="424" y="238"/>
                    <a:pt x="357" y="230"/>
                  </a:cubicBezTo>
                  <a:cubicBezTo>
                    <a:pt x="429" y="216"/>
                    <a:pt x="504" y="165"/>
                    <a:pt x="504" y="98"/>
                  </a:cubicBezTo>
                  <a:cubicBezTo>
                    <a:pt x="504" y="45"/>
                    <a:pt x="458" y="0"/>
                    <a:pt x="373" y="0"/>
                  </a:cubicBezTo>
                  <a:lnTo>
                    <a:pt x="136" y="0"/>
                  </a:lnTo>
                  <a:cubicBezTo>
                    <a:pt x="122" y="0"/>
                    <a:pt x="115" y="0"/>
                    <a:pt x="115" y="14"/>
                  </a:cubicBezTo>
                  <a:cubicBezTo>
                    <a:pt x="115" y="22"/>
                    <a:pt x="122" y="22"/>
                    <a:pt x="134" y="22"/>
                  </a:cubicBezTo>
                  <a:cubicBezTo>
                    <a:pt x="136" y="22"/>
                    <a:pt x="149" y="22"/>
                    <a:pt x="162" y="24"/>
                  </a:cubicBezTo>
                  <a:cubicBezTo>
                    <a:pt x="174" y="24"/>
                    <a:pt x="181" y="26"/>
                    <a:pt x="181" y="35"/>
                  </a:cubicBezTo>
                  <a:cubicBezTo>
                    <a:pt x="181" y="37"/>
                    <a:pt x="179" y="40"/>
                    <a:pt x="178" y="48"/>
                  </a:cubicBezTo>
                  <a:close/>
                  <a:moveTo>
                    <a:pt x="190" y="224"/>
                  </a:moveTo>
                  <a:lnTo>
                    <a:pt x="234" y="48"/>
                  </a:lnTo>
                  <a:cubicBezTo>
                    <a:pt x="240" y="24"/>
                    <a:pt x="242" y="22"/>
                    <a:pt x="272" y="22"/>
                  </a:cubicBezTo>
                  <a:lnTo>
                    <a:pt x="363" y="22"/>
                  </a:lnTo>
                  <a:cubicBezTo>
                    <a:pt x="424" y="22"/>
                    <a:pt x="440" y="64"/>
                    <a:pt x="440" y="94"/>
                  </a:cubicBezTo>
                  <a:cubicBezTo>
                    <a:pt x="440" y="157"/>
                    <a:pt x="379" y="224"/>
                    <a:pt x="293" y="224"/>
                  </a:cubicBezTo>
                  <a:close/>
                  <a:moveTo>
                    <a:pt x="158" y="459"/>
                  </a:moveTo>
                  <a:cubicBezTo>
                    <a:pt x="149" y="459"/>
                    <a:pt x="147" y="459"/>
                    <a:pt x="142" y="459"/>
                  </a:cubicBezTo>
                  <a:cubicBezTo>
                    <a:pt x="136" y="459"/>
                    <a:pt x="133" y="458"/>
                    <a:pt x="133" y="453"/>
                  </a:cubicBezTo>
                  <a:cubicBezTo>
                    <a:pt x="133" y="450"/>
                    <a:pt x="133" y="448"/>
                    <a:pt x="138" y="435"/>
                  </a:cubicBezTo>
                  <a:lnTo>
                    <a:pt x="186" y="238"/>
                  </a:lnTo>
                  <a:lnTo>
                    <a:pt x="318" y="238"/>
                  </a:lnTo>
                  <a:cubicBezTo>
                    <a:pt x="386" y="238"/>
                    <a:pt x="400" y="291"/>
                    <a:pt x="400" y="322"/>
                  </a:cubicBezTo>
                  <a:cubicBezTo>
                    <a:pt x="400" y="392"/>
                    <a:pt x="338" y="459"/>
                    <a:pt x="254" y="4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36" name="Freeform 235">
              <a:extLst>
                <a:ext uri="{FF2B5EF4-FFF2-40B4-BE49-F238E27FC236}">
                  <a16:creationId xmlns:a16="http://schemas.microsoft.com/office/drawing/2014/main" id="{224D32DD-03D4-1F4E-987F-747D5B296984}"/>
                </a:ext>
              </a:extLst>
            </p:cNvPr>
            <p:cNvSpPr/>
            <p:nvPr/>
          </p:nvSpPr>
          <p:spPr>
            <a:xfrm>
              <a:off x="2134800" y="6266160"/>
              <a:ext cx="27720" cy="158040"/>
            </a:xfrm>
            <a:custGeom>
              <a:avLst/>
              <a:gdLst/>
              <a:ahLst/>
              <a:cxnLst>
                <a:cxn ang="3cd4">
                  <a:pos x="hc" y="t"/>
                </a:cxn>
                <a:cxn ang="cd2">
                  <a:pos x="l" y="vc"/>
                </a:cxn>
                <a:cxn ang="cd4">
                  <a:pos x="hc" y="b"/>
                </a:cxn>
                <a:cxn ang="0">
                  <a:pos x="r" y="vc"/>
                </a:cxn>
              </a:cxnLst>
              <a:rect l="l" t="t" r="r" b="b"/>
              <a:pathLst>
                <a:path w="78" h="440">
                  <a:moveTo>
                    <a:pt x="77" y="37"/>
                  </a:moveTo>
                  <a:cubicBezTo>
                    <a:pt x="77" y="18"/>
                    <a:pt x="59" y="0"/>
                    <a:pt x="38" y="0"/>
                  </a:cubicBezTo>
                  <a:cubicBezTo>
                    <a:pt x="18" y="0"/>
                    <a:pt x="0" y="18"/>
                    <a:pt x="0" y="37"/>
                  </a:cubicBezTo>
                  <a:cubicBezTo>
                    <a:pt x="0" y="58"/>
                    <a:pt x="18" y="75"/>
                    <a:pt x="38" y="75"/>
                  </a:cubicBezTo>
                  <a:cubicBezTo>
                    <a:pt x="59" y="75"/>
                    <a:pt x="77" y="58"/>
                    <a:pt x="77" y="37"/>
                  </a:cubicBezTo>
                  <a:close/>
                  <a:moveTo>
                    <a:pt x="62" y="296"/>
                  </a:moveTo>
                  <a:cubicBezTo>
                    <a:pt x="62" y="317"/>
                    <a:pt x="62" y="371"/>
                    <a:pt x="16" y="424"/>
                  </a:cubicBezTo>
                  <a:cubicBezTo>
                    <a:pt x="11" y="429"/>
                    <a:pt x="11" y="430"/>
                    <a:pt x="11" y="432"/>
                  </a:cubicBezTo>
                  <a:cubicBezTo>
                    <a:pt x="11" y="437"/>
                    <a:pt x="14" y="440"/>
                    <a:pt x="19" y="440"/>
                  </a:cubicBezTo>
                  <a:cubicBezTo>
                    <a:pt x="27" y="440"/>
                    <a:pt x="78" y="384"/>
                    <a:pt x="78" y="302"/>
                  </a:cubicBezTo>
                  <a:cubicBezTo>
                    <a:pt x="78" y="282"/>
                    <a:pt x="77" y="229"/>
                    <a:pt x="38" y="229"/>
                  </a:cubicBezTo>
                  <a:cubicBezTo>
                    <a:pt x="13" y="229"/>
                    <a:pt x="0" y="248"/>
                    <a:pt x="0" y="267"/>
                  </a:cubicBezTo>
                  <a:cubicBezTo>
                    <a:pt x="0" y="285"/>
                    <a:pt x="13" y="304"/>
                    <a:pt x="38" y="304"/>
                  </a:cubicBezTo>
                  <a:cubicBezTo>
                    <a:pt x="42" y="304"/>
                    <a:pt x="43" y="304"/>
                    <a:pt x="43" y="304"/>
                  </a:cubicBezTo>
                  <a:cubicBezTo>
                    <a:pt x="48" y="302"/>
                    <a:pt x="56" y="301"/>
                    <a:pt x="62" y="2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37" name="Freeform 236">
              <a:extLst>
                <a:ext uri="{FF2B5EF4-FFF2-40B4-BE49-F238E27FC236}">
                  <a16:creationId xmlns:a16="http://schemas.microsoft.com/office/drawing/2014/main" id="{238E2FB5-9A77-6C4C-AA21-553DA55CE9B6}"/>
                </a:ext>
              </a:extLst>
            </p:cNvPr>
            <p:cNvSpPr/>
            <p:nvPr/>
          </p:nvSpPr>
          <p:spPr>
            <a:xfrm>
              <a:off x="2232720" y="6263280"/>
              <a:ext cx="167760" cy="114840"/>
            </a:xfrm>
            <a:custGeom>
              <a:avLst/>
              <a:gdLst/>
              <a:ahLst/>
              <a:cxnLst>
                <a:cxn ang="3cd4">
                  <a:pos x="hc" y="t"/>
                </a:cxn>
                <a:cxn ang="cd2">
                  <a:pos x="l" y="vc"/>
                </a:cxn>
                <a:cxn ang="cd4">
                  <a:pos x="hc" y="b"/>
                </a:cxn>
                <a:cxn ang="0">
                  <a:pos x="r" y="vc"/>
                </a:cxn>
              </a:cxnLst>
              <a:rect l="l" t="t" r="r" b="b"/>
              <a:pathLst>
                <a:path w="467" h="320">
                  <a:moveTo>
                    <a:pt x="306" y="72"/>
                  </a:moveTo>
                  <a:cubicBezTo>
                    <a:pt x="309" y="58"/>
                    <a:pt x="315" y="30"/>
                    <a:pt x="315" y="27"/>
                  </a:cubicBezTo>
                  <a:cubicBezTo>
                    <a:pt x="315" y="14"/>
                    <a:pt x="306" y="8"/>
                    <a:pt x="296" y="8"/>
                  </a:cubicBezTo>
                  <a:cubicBezTo>
                    <a:pt x="286" y="8"/>
                    <a:pt x="275" y="13"/>
                    <a:pt x="269" y="27"/>
                  </a:cubicBezTo>
                  <a:cubicBezTo>
                    <a:pt x="267" y="32"/>
                    <a:pt x="234" y="168"/>
                    <a:pt x="229" y="186"/>
                  </a:cubicBezTo>
                  <a:cubicBezTo>
                    <a:pt x="224" y="206"/>
                    <a:pt x="222" y="219"/>
                    <a:pt x="222" y="232"/>
                  </a:cubicBezTo>
                  <a:cubicBezTo>
                    <a:pt x="222" y="240"/>
                    <a:pt x="222" y="242"/>
                    <a:pt x="224" y="245"/>
                  </a:cubicBezTo>
                  <a:cubicBezTo>
                    <a:pt x="208" y="283"/>
                    <a:pt x="186" y="304"/>
                    <a:pt x="158" y="304"/>
                  </a:cubicBezTo>
                  <a:cubicBezTo>
                    <a:pt x="102" y="304"/>
                    <a:pt x="102" y="253"/>
                    <a:pt x="102" y="240"/>
                  </a:cubicBezTo>
                  <a:cubicBezTo>
                    <a:pt x="102" y="218"/>
                    <a:pt x="106" y="190"/>
                    <a:pt x="139" y="102"/>
                  </a:cubicBezTo>
                  <a:cubicBezTo>
                    <a:pt x="147" y="82"/>
                    <a:pt x="150" y="72"/>
                    <a:pt x="150" y="58"/>
                  </a:cubicBezTo>
                  <a:cubicBezTo>
                    <a:pt x="150" y="26"/>
                    <a:pt x="128" y="0"/>
                    <a:pt x="93" y="0"/>
                  </a:cubicBezTo>
                  <a:cubicBezTo>
                    <a:pt x="26" y="0"/>
                    <a:pt x="0" y="102"/>
                    <a:pt x="0" y="109"/>
                  </a:cubicBezTo>
                  <a:cubicBezTo>
                    <a:pt x="0" y="115"/>
                    <a:pt x="6" y="115"/>
                    <a:pt x="8" y="115"/>
                  </a:cubicBezTo>
                  <a:cubicBezTo>
                    <a:pt x="16" y="115"/>
                    <a:pt x="16" y="115"/>
                    <a:pt x="19" y="102"/>
                  </a:cubicBezTo>
                  <a:cubicBezTo>
                    <a:pt x="38" y="37"/>
                    <a:pt x="66" y="16"/>
                    <a:pt x="91" y="16"/>
                  </a:cubicBezTo>
                  <a:cubicBezTo>
                    <a:pt x="98" y="16"/>
                    <a:pt x="109" y="16"/>
                    <a:pt x="109" y="38"/>
                  </a:cubicBezTo>
                  <a:cubicBezTo>
                    <a:pt x="109" y="56"/>
                    <a:pt x="101" y="77"/>
                    <a:pt x="96" y="88"/>
                  </a:cubicBezTo>
                  <a:cubicBezTo>
                    <a:pt x="66" y="171"/>
                    <a:pt x="56" y="205"/>
                    <a:pt x="56" y="230"/>
                  </a:cubicBezTo>
                  <a:cubicBezTo>
                    <a:pt x="56" y="296"/>
                    <a:pt x="104" y="320"/>
                    <a:pt x="157" y="320"/>
                  </a:cubicBezTo>
                  <a:cubicBezTo>
                    <a:pt x="168" y="320"/>
                    <a:pt x="202" y="320"/>
                    <a:pt x="230" y="270"/>
                  </a:cubicBezTo>
                  <a:cubicBezTo>
                    <a:pt x="248" y="315"/>
                    <a:pt x="298" y="320"/>
                    <a:pt x="318" y="320"/>
                  </a:cubicBezTo>
                  <a:cubicBezTo>
                    <a:pt x="371" y="320"/>
                    <a:pt x="402" y="275"/>
                    <a:pt x="421" y="234"/>
                  </a:cubicBezTo>
                  <a:cubicBezTo>
                    <a:pt x="445" y="178"/>
                    <a:pt x="467" y="83"/>
                    <a:pt x="467" y="50"/>
                  </a:cubicBezTo>
                  <a:cubicBezTo>
                    <a:pt x="467" y="11"/>
                    <a:pt x="448" y="0"/>
                    <a:pt x="435" y="0"/>
                  </a:cubicBezTo>
                  <a:cubicBezTo>
                    <a:pt x="418" y="0"/>
                    <a:pt x="400" y="18"/>
                    <a:pt x="400" y="34"/>
                  </a:cubicBezTo>
                  <a:cubicBezTo>
                    <a:pt x="400" y="43"/>
                    <a:pt x="405" y="48"/>
                    <a:pt x="411" y="53"/>
                  </a:cubicBezTo>
                  <a:cubicBezTo>
                    <a:pt x="419" y="61"/>
                    <a:pt x="437" y="78"/>
                    <a:pt x="437" y="114"/>
                  </a:cubicBezTo>
                  <a:cubicBezTo>
                    <a:pt x="437" y="138"/>
                    <a:pt x="416" y="206"/>
                    <a:pt x="398" y="242"/>
                  </a:cubicBezTo>
                  <a:cubicBezTo>
                    <a:pt x="379" y="280"/>
                    <a:pt x="355" y="304"/>
                    <a:pt x="320" y="304"/>
                  </a:cubicBezTo>
                  <a:cubicBezTo>
                    <a:pt x="286" y="304"/>
                    <a:pt x="269" y="283"/>
                    <a:pt x="269" y="243"/>
                  </a:cubicBezTo>
                  <a:cubicBezTo>
                    <a:pt x="269" y="224"/>
                    <a:pt x="274" y="202"/>
                    <a:pt x="275" y="1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38" name="Freeform 237">
              <a:extLst>
                <a:ext uri="{FF2B5EF4-FFF2-40B4-BE49-F238E27FC236}">
                  <a16:creationId xmlns:a16="http://schemas.microsoft.com/office/drawing/2014/main" id="{FAC1E752-4731-5F4E-916E-76D9FB331FF0}"/>
                </a:ext>
              </a:extLst>
            </p:cNvPr>
            <p:cNvSpPr/>
            <p:nvPr/>
          </p:nvSpPr>
          <p:spPr>
            <a:xfrm>
              <a:off x="2434320" y="6348240"/>
              <a:ext cx="29520" cy="75600"/>
            </a:xfrm>
            <a:custGeom>
              <a:avLst/>
              <a:gdLst/>
              <a:ahLst/>
              <a:cxnLst>
                <a:cxn ang="3cd4">
                  <a:pos x="hc" y="t"/>
                </a:cxn>
                <a:cxn ang="cd2">
                  <a:pos x="l" y="vc"/>
                </a:cxn>
                <a:cxn ang="cd4">
                  <a:pos x="hc" y="b"/>
                </a:cxn>
                <a:cxn ang="0">
                  <a:pos x="r" y="vc"/>
                </a:cxn>
              </a:cxnLst>
              <a:rect l="l" t="t" r="r" b="b"/>
              <a:pathLst>
                <a:path w="83" h="211">
                  <a:moveTo>
                    <a:pt x="83" y="74"/>
                  </a:moveTo>
                  <a:cubicBezTo>
                    <a:pt x="83" y="27"/>
                    <a:pt x="66" y="0"/>
                    <a:pt x="38" y="0"/>
                  </a:cubicBezTo>
                  <a:cubicBezTo>
                    <a:pt x="14" y="0"/>
                    <a:pt x="0" y="18"/>
                    <a:pt x="0" y="37"/>
                  </a:cubicBezTo>
                  <a:cubicBezTo>
                    <a:pt x="0" y="56"/>
                    <a:pt x="14" y="75"/>
                    <a:pt x="38" y="75"/>
                  </a:cubicBezTo>
                  <a:cubicBezTo>
                    <a:pt x="46" y="75"/>
                    <a:pt x="56" y="72"/>
                    <a:pt x="62" y="66"/>
                  </a:cubicBezTo>
                  <a:cubicBezTo>
                    <a:pt x="66" y="64"/>
                    <a:pt x="66" y="64"/>
                    <a:pt x="67" y="64"/>
                  </a:cubicBezTo>
                  <a:cubicBezTo>
                    <a:pt x="67" y="64"/>
                    <a:pt x="69" y="64"/>
                    <a:pt x="69" y="74"/>
                  </a:cubicBezTo>
                  <a:cubicBezTo>
                    <a:pt x="69" y="126"/>
                    <a:pt x="43" y="170"/>
                    <a:pt x="19" y="192"/>
                  </a:cubicBezTo>
                  <a:cubicBezTo>
                    <a:pt x="11" y="200"/>
                    <a:pt x="11" y="202"/>
                    <a:pt x="11" y="203"/>
                  </a:cubicBezTo>
                  <a:cubicBezTo>
                    <a:pt x="11" y="210"/>
                    <a:pt x="14" y="211"/>
                    <a:pt x="19" y="211"/>
                  </a:cubicBezTo>
                  <a:cubicBezTo>
                    <a:pt x="27" y="211"/>
                    <a:pt x="83" y="157"/>
                    <a:pt x="83" y="7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39" name="Freeform 238">
              <a:extLst>
                <a:ext uri="{FF2B5EF4-FFF2-40B4-BE49-F238E27FC236}">
                  <a16:creationId xmlns:a16="http://schemas.microsoft.com/office/drawing/2014/main" id="{3C27CE2D-D79B-6C42-9BFD-C1905C94E0CE}"/>
                </a:ext>
              </a:extLst>
            </p:cNvPr>
            <p:cNvSpPr/>
            <p:nvPr/>
          </p:nvSpPr>
          <p:spPr>
            <a:xfrm>
              <a:off x="2532240" y="6263280"/>
              <a:ext cx="167760" cy="114840"/>
            </a:xfrm>
            <a:custGeom>
              <a:avLst/>
              <a:gdLst/>
              <a:ahLst/>
              <a:cxnLst>
                <a:cxn ang="3cd4">
                  <a:pos x="hc" y="t"/>
                </a:cxn>
                <a:cxn ang="cd2">
                  <a:pos x="l" y="vc"/>
                </a:cxn>
                <a:cxn ang="cd4">
                  <a:pos x="hc" y="b"/>
                </a:cxn>
                <a:cxn ang="0">
                  <a:pos x="r" y="vc"/>
                </a:cxn>
              </a:cxnLst>
              <a:rect l="l" t="t" r="r" b="b"/>
              <a:pathLst>
                <a:path w="467" h="320">
                  <a:moveTo>
                    <a:pt x="306" y="72"/>
                  </a:moveTo>
                  <a:cubicBezTo>
                    <a:pt x="309" y="58"/>
                    <a:pt x="315" y="30"/>
                    <a:pt x="315" y="27"/>
                  </a:cubicBezTo>
                  <a:cubicBezTo>
                    <a:pt x="315" y="14"/>
                    <a:pt x="306" y="8"/>
                    <a:pt x="296" y="8"/>
                  </a:cubicBezTo>
                  <a:cubicBezTo>
                    <a:pt x="286" y="8"/>
                    <a:pt x="274" y="13"/>
                    <a:pt x="269" y="27"/>
                  </a:cubicBezTo>
                  <a:cubicBezTo>
                    <a:pt x="267" y="32"/>
                    <a:pt x="234" y="168"/>
                    <a:pt x="229" y="186"/>
                  </a:cubicBezTo>
                  <a:cubicBezTo>
                    <a:pt x="224" y="206"/>
                    <a:pt x="222" y="219"/>
                    <a:pt x="222" y="232"/>
                  </a:cubicBezTo>
                  <a:cubicBezTo>
                    <a:pt x="222" y="240"/>
                    <a:pt x="222" y="242"/>
                    <a:pt x="224" y="245"/>
                  </a:cubicBezTo>
                  <a:cubicBezTo>
                    <a:pt x="208" y="283"/>
                    <a:pt x="186" y="304"/>
                    <a:pt x="158" y="304"/>
                  </a:cubicBezTo>
                  <a:cubicBezTo>
                    <a:pt x="102" y="304"/>
                    <a:pt x="102" y="253"/>
                    <a:pt x="102" y="240"/>
                  </a:cubicBezTo>
                  <a:cubicBezTo>
                    <a:pt x="102" y="218"/>
                    <a:pt x="106" y="190"/>
                    <a:pt x="139" y="102"/>
                  </a:cubicBezTo>
                  <a:cubicBezTo>
                    <a:pt x="147" y="82"/>
                    <a:pt x="150" y="72"/>
                    <a:pt x="150" y="58"/>
                  </a:cubicBezTo>
                  <a:cubicBezTo>
                    <a:pt x="150" y="26"/>
                    <a:pt x="128" y="0"/>
                    <a:pt x="93" y="0"/>
                  </a:cubicBezTo>
                  <a:cubicBezTo>
                    <a:pt x="26" y="0"/>
                    <a:pt x="0" y="102"/>
                    <a:pt x="0" y="109"/>
                  </a:cubicBezTo>
                  <a:cubicBezTo>
                    <a:pt x="0" y="115"/>
                    <a:pt x="6" y="115"/>
                    <a:pt x="8" y="115"/>
                  </a:cubicBezTo>
                  <a:cubicBezTo>
                    <a:pt x="16" y="115"/>
                    <a:pt x="16" y="115"/>
                    <a:pt x="19" y="102"/>
                  </a:cubicBezTo>
                  <a:cubicBezTo>
                    <a:pt x="38" y="37"/>
                    <a:pt x="66" y="16"/>
                    <a:pt x="91" y="16"/>
                  </a:cubicBezTo>
                  <a:cubicBezTo>
                    <a:pt x="98" y="16"/>
                    <a:pt x="109" y="16"/>
                    <a:pt x="109" y="38"/>
                  </a:cubicBezTo>
                  <a:cubicBezTo>
                    <a:pt x="109" y="56"/>
                    <a:pt x="101" y="77"/>
                    <a:pt x="96" y="88"/>
                  </a:cubicBezTo>
                  <a:cubicBezTo>
                    <a:pt x="66" y="171"/>
                    <a:pt x="56" y="205"/>
                    <a:pt x="56" y="230"/>
                  </a:cubicBezTo>
                  <a:cubicBezTo>
                    <a:pt x="56" y="296"/>
                    <a:pt x="104" y="320"/>
                    <a:pt x="157" y="320"/>
                  </a:cubicBezTo>
                  <a:cubicBezTo>
                    <a:pt x="168" y="320"/>
                    <a:pt x="202" y="320"/>
                    <a:pt x="230" y="270"/>
                  </a:cubicBezTo>
                  <a:cubicBezTo>
                    <a:pt x="248" y="315"/>
                    <a:pt x="298" y="320"/>
                    <a:pt x="318" y="320"/>
                  </a:cubicBezTo>
                  <a:cubicBezTo>
                    <a:pt x="371" y="320"/>
                    <a:pt x="402" y="275"/>
                    <a:pt x="421" y="234"/>
                  </a:cubicBezTo>
                  <a:cubicBezTo>
                    <a:pt x="445" y="178"/>
                    <a:pt x="467" y="83"/>
                    <a:pt x="467" y="50"/>
                  </a:cubicBezTo>
                  <a:cubicBezTo>
                    <a:pt x="467" y="11"/>
                    <a:pt x="448" y="0"/>
                    <a:pt x="435" y="0"/>
                  </a:cubicBezTo>
                  <a:cubicBezTo>
                    <a:pt x="418" y="0"/>
                    <a:pt x="400" y="18"/>
                    <a:pt x="400" y="34"/>
                  </a:cubicBezTo>
                  <a:cubicBezTo>
                    <a:pt x="400" y="43"/>
                    <a:pt x="405" y="48"/>
                    <a:pt x="411" y="53"/>
                  </a:cubicBezTo>
                  <a:cubicBezTo>
                    <a:pt x="419" y="61"/>
                    <a:pt x="437" y="78"/>
                    <a:pt x="437" y="114"/>
                  </a:cubicBezTo>
                  <a:cubicBezTo>
                    <a:pt x="437" y="138"/>
                    <a:pt x="416" y="206"/>
                    <a:pt x="398" y="242"/>
                  </a:cubicBezTo>
                  <a:cubicBezTo>
                    <a:pt x="379" y="280"/>
                    <a:pt x="355" y="304"/>
                    <a:pt x="320" y="304"/>
                  </a:cubicBezTo>
                  <a:cubicBezTo>
                    <a:pt x="286" y="304"/>
                    <a:pt x="267" y="283"/>
                    <a:pt x="267" y="243"/>
                  </a:cubicBezTo>
                  <a:cubicBezTo>
                    <a:pt x="267" y="224"/>
                    <a:pt x="274" y="202"/>
                    <a:pt x="275" y="1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40" name="Freeform 239">
              <a:extLst>
                <a:ext uri="{FF2B5EF4-FFF2-40B4-BE49-F238E27FC236}">
                  <a16:creationId xmlns:a16="http://schemas.microsoft.com/office/drawing/2014/main" id="{A344508B-7AD3-514A-B776-839C05E2A611}"/>
                </a:ext>
              </a:extLst>
            </p:cNvPr>
            <p:cNvSpPr/>
            <p:nvPr/>
          </p:nvSpPr>
          <p:spPr>
            <a:xfrm>
              <a:off x="2730960" y="6221519"/>
              <a:ext cx="119880" cy="9000"/>
            </a:xfrm>
            <a:custGeom>
              <a:avLst/>
              <a:gdLst/>
              <a:ahLst/>
              <a:cxnLst>
                <a:cxn ang="3cd4">
                  <a:pos x="hc" y="t"/>
                </a:cxn>
                <a:cxn ang="cd2">
                  <a:pos x="l" y="vc"/>
                </a:cxn>
                <a:cxn ang="cd4">
                  <a:pos x="hc" y="b"/>
                </a:cxn>
                <a:cxn ang="0">
                  <a:pos x="r" y="vc"/>
                </a:cxn>
              </a:cxnLst>
              <a:rect l="l" t="t" r="r" b="b"/>
              <a:pathLst>
                <a:path w="334" h="26">
                  <a:moveTo>
                    <a:pt x="315" y="26"/>
                  </a:moveTo>
                  <a:cubicBezTo>
                    <a:pt x="322" y="26"/>
                    <a:pt x="334" y="26"/>
                    <a:pt x="334" y="13"/>
                  </a:cubicBezTo>
                  <a:cubicBezTo>
                    <a:pt x="334" y="0"/>
                    <a:pt x="323" y="0"/>
                    <a:pt x="315" y="0"/>
                  </a:cubicBezTo>
                  <a:lnTo>
                    <a:pt x="19" y="0"/>
                  </a:lnTo>
                  <a:cubicBezTo>
                    <a:pt x="11" y="0"/>
                    <a:pt x="0" y="0"/>
                    <a:pt x="0" y="13"/>
                  </a:cubicBezTo>
                  <a:cubicBezTo>
                    <a:pt x="0" y="26"/>
                    <a:pt x="11" y="26"/>
                    <a:pt x="19" y="2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41" name="Freeform 240">
              <a:extLst>
                <a:ext uri="{FF2B5EF4-FFF2-40B4-BE49-F238E27FC236}">
                  <a16:creationId xmlns:a16="http://schemas.microsoft.com/office/drawing/2014/main" id="{6A3B7E4A-CBA9-E74F-B4F2-735F33374924}"/>
                </a:ext>
              </a:extLst>
            </p:cNvPr>
            <p:cNvSpPr/>
            <p:nvPr/>
          </p:nvSpPr>
          <p:spPr>
            <a:xfrm>
              <a:off x="2897640" y="6185519"/>
              <a:ext cx="59040" cy="253080"/>
            </a:xfrm>
            <a:custGeom>
              <a:avLst/>
              <a:gdLst/>
              <a:ahLst/>
              <a:cxnLst>
                <a:cxn ang="3cd4">
                  <a:pos x="hc" y="t"/>
                </a:cxn>
                <a:cxn ang="cd2">
                  <a:pos x="l" y="vc"/>
                </a:cxn>
                <a:cxn ang="cd4">
                  <a:pos x="hc" y="b"/>
                </a:cxn>
                <a:cxn ang="0">
                  <a:pos x="r" y="vc"/>
                </a:cxn>
              </a:cxnLst>
              <a:rect l="l" t="t" r="r" b="b"/>
              <a:pathLst>
                <a:path w="165" h="704">
                  <a:moveTo>
                    <a:pt x="165" y="352"/>
                  </a:moveTo>
                  <a:cubicBezTo>
                    <a:pt x="165" y="298"/>
                    <a:pt x="157" y="213"/>
                    <a:pt x="118" y="133"/>
                  </a:cubicBezTo>
                  <a:cubicBezTo>
                    <a:pt x="75" y="46"/>
                    <a:pt x="14" y="0"/>
                    <a:pt x="6" y="0"/>
                  </a:cubicBezTo>
                  <a:cubicBezTo>
                    <a:pt x="3" y="0"/>
                    <a:pt x="0" y="3"/>
                    <a:pt x="0" y="6"/>
                  </a:cubicBezTo>
                  <a:cubicBezTo>
                    <a:pt x="0" y="10"/>
                    <a:pt x="0" y="11"/>
                    <a:pt x="13" y="24"/>
                  </a:cubicBezTo>
                  <a:cubicBezTo>
                    <a:pt x="83" y="93"/>
                    <a:pt x="123" y="205"/>
                    <a:pt x="123" y="352"/>
                  </a:cubicBezTo>
                  <a:cubicBezTo>
                    <a:pt x="123" y="472"/>
                    <a:pt x="98" y="597"/>
                    <a:pt x="10" y="685"/>
                  </a:cubicBezTo>
                  <a:cubicBezTo>
                    <a:pt x="0" y="694"/>
                    <a:pt x="0" y="696"/>
                    <a:pt x="0" y="698"/>
                  </a:cubicBezTo>
                  <a:cubicBezTo>
                    <a:pt x="0" y="702"/>
                    <a:pt x="3" y="704"/>
                    <a:pt x="6" y="704"/>
                  </a:cubicBezTo>
                  <a:cubicBezTo>
                    <a:pt x="14" y="704"/>
                    <a:pt x="78" y="656"/>
                    <a:pt x="120" y="566"/>
                  </a:cubicBezTo>
                  <a:cubicBezTo>
                    <a:pt x="157" y="490"/>
                    <a:pt x="165" y="411"/>
                    <a:pt x="165" y="35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42" name="Freeform 241">
              <a:extLst>
                <a:ext uri="{FF2B5EF4-FFF2-40B4-BE49-F238E27FC236}">
                  <a16:creationId xmlns:a16="http://schemas.microsoft.com/office/drawing/2014/main" id="{863A5B37-6041-6749-86A1-9B2DFF004EBE}"/>
                </a:ext>
              </a:extLst>
            </p:cNvPr>
            <p:cNvSpPr/>
            <p:nvPr/>
          </p:nvSpPr>
          <p:spPr>
            <a:xfrm>
              <a:off x="3065039" y="6252840"/>
              <a:ext cx="168840" cy="108360"/>
            </a:xfrm>
            <a:custGeom>
              <a:avLst/>
              <a:gdLst/>
              <a:ahLst/>
              <a:cxnLst>
                <a:cxn ang="3cd4">
                  <a:pos x="hc" y="t"/>
                </a:cxn>
                <a:cxn ang="cd2">
                  <a:pos x="l" y="vc"/>
                </a:cxn>
                <a:cxn ang="cd4">
                  <a:pos x="hc" y="b"/>
                </a:cxn>
                <a:cxn ang="0">
                  <a:pos x="r" y="vc"/>
                </a:cxn>
              </a:cxnLst>
              <a:rect l="l" t="t" r="r" b="b"/>
              <a:pathLst>
                <a:path w="470" h="302">
                  <a:moveTo>
                    <a:pt x="470" y="22"/>
                  </a:moveTo>
                  <a:cubicBezTo>
                    <a:pt x="470" y="6"/>
                    <a:pt x="466" y="0"/>
                    <a:pt x="461" y="0"/>
                  </a:cubicBezTo>
                  <a:cubicBezTo>
                    <a:pt x="458" y="0"/>
                    <a:pt x="451" y="3"/>
                    <a:pt x="451" y="19"/>
                  </a:cubicBezTo>
                  <a:cubicBezTo>
                    <a:pt x="448" y="69"/>
                    <a:pt x="398" y="98"/>
                    <a:pt x="352" y="98"/>
                  </a:cubicBezTo>
                  <a:cubicBezTo>
                    <a:pt x="312" y="98"/>
                    <a:pt x="277" y="75"/>
                    <a:pt x="240" y="51"/>
                  </a:cubicBezTo>
                  <a:cubicBezTo>
                    <a:pt x="202" y="26"/>
                    <a:pt x="163" y="0"/>
                    <a:pt x="118" y="0"/>
                  </a:cubicBezTo>
                  <a:cubicBezTo>
                    <a:pt x="53" y="0"/>
                    <a:pt x="0" y="50"/>
                    <a:pt x="0" y="115"/>
                  </a:cubicBezTo>
                  <a:cubicBezTo>
                    <a:pt x="0" y="131"/>
                    <a:pt x="6" y="136"/>
                    <a:pt x="10" y="136"/>
                  </a:cubicBezTo>
                  <a:cubicBezTo>
                    <a:pt x="18" y="136"/>
                    <a:pt x="19" y="123"/>
                    <a:pt x="19" y="120"/>
                  </a:cubicBezTo>
                  <a:cubicBezTo>
                    <a:pt x="24" y="61"/>
                    <a:pt x="82" y="40"/>
                    <a:pt x="118" y="40"/>
                  </a:cubicBezTo>
                  <a:cubicBezTo>
                    <a:pt x="158" y="40"/>
                    <a:pt x="194" y="61"/>
                    <a:pt x="230" y="86"/>
                  </a:cubicBezTo>
                  <a:cubicBezTo>
                    <a:pt x="269" y="112"/>
                    <a:pt x="307" y="138"/>
                    <a:pt x="352" y="138"/>
                  </a:cubicBezTo>
                  <a:cubicBezTo>
                    <a:pt x="418" y="138"/>
                    <a:pt x="470" y="86"/>
                    <a:pt x="470" y="22"/>
                  </a:cubicBezTo>
                  <a:close/>
                  <a:moveTo>
                    <a:pt x="470" y="187"/>
                  </a:moveTo>
                  <a:cubicBezTo>
                    <a:pt x="470" y="166"/>
                    <a:pt x="462" y="165"/>
                    <a:pt x="461" y="165"/>
                  </a:cubicBezTo>
                  <a:cubicBezTo>
                    <a:pt x="458" y="165"/>
                    <a:pt x="451" y="170"/>
                    <a:pt x="451" y="184"/>
                  </a:cubicBezTo>
                  <a:cubicBezTo>
                    <a:pt x="448" y="234"/>
                    <a:pt x="398" y="262"/>
                    <a:pt x="352" y="262"/>
                  </a:cubicBezTo>
                  <a:cubicBezTo>
                    <a:pt x="312" y="262"/>
                    <a:pt x="277" y="240"/>
                    <a:pt x="240" y="216"/>
                  </a:cubicBezTo>
                  <a:cubicBezTo>
                    <a:pt x="202" y="190"/>
                    <a:pt x="163" y="165"/>
                    <a:pt x="118" y="165"/>
                  </a:cubicBezTo>
                  <a:cubicBezTo>
                    <a:pt x="53" y="165"/>
                    <a:pt x="0" y="214"/>
                    <a:pt x="0" y="280"/>
                  </a:cubicBezTo>
                  <a:cubicBezTo>
                    <a:pt x="0" y="296"/>
                    <a:pt x="6" y="301"/>
                    <a:pt x="10" y="301"/>
                  </a:cubicBezTo>
                  <a:cubicBezTo>
                    <a:pt x="18" y="301"/>
                    <a:pt x="19" y="288"/>
                    <a:pt x="19" y="285"/>
                  </a:cubicBezTo>
                  <a:cubicBezTo>
                    <a:pt x="24" y="226"/>
                    <a:pt x="82" y="205"/>
                    <a:pt x="118" y="205"/>
                  </a:cubicBezTo>
                  <a:cubicBezTo>
                    <a:pt x="158" y="205"/>
                    <a:pt x="194" y="226"/>
                    <a:pt x="230" y="251"/>
                  </a:cubicBezTo>
                  <a:cubicBezTo>
                    <a:pt x="269" y="277"/>
                    <a:pt x="307" y="302"/>
                    <a:pt x="352" y="302"/>
                  </a:cubicBezTo>
                  <a:cubicBezTo>
                    <a:pt x="419" y="302"/>
                    <a:pt x="470" y="250"/>
                    <a:pt x="470" y="18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43" name="Freeform 242">
              <a:extLst>
                <a:ext uri="{FF2B5EF4-FFF2-40B4-BE49-F238E27FC236}">
                  <a16:creationId xmlns:a16="http://schemas.microsoft.com/office/drawing/2014/main" id="{610D575B-75EC-F94A-984C-EC59EECAC301}"/>
                </a:ext>
              </a:extLst>
            </p:cNvPr>
            <p:cNvSpPr/>
            <p:nvPr/>
          </p:nvSpPr>
          <p:spPr>
            <a:xfrm>
              <a:off x="3338639" y="6306840"/>
              <a:ext cx="154440" cy="10440"/>
            </a:xfrm>
            <a:custGeom>
              <a:avLst/>
              <a:gdLst/>
              <a:ahLst/>
              <a:cxnLst>
                <a:cxn ang="3cd4">
                  <a:pos x="hc" y="t"/>
                </a:cxn>
                <a:cxn ang="cd2">
                  <a:pos x="l" y="vc"/>
                </a:cxn>
                <a:cxn ang="cd4">
                  <a:pos x="hc" y="b"/>
                </a:cxn>
                <a:cxn ang="0">
                  <a:pos x="r" y="vc"/>
                </a:cxn>
              </a:cxnLst>
              <a:rect l="l" t="t" r="r" b="b"/>
              <a:pathLst>
                <a:path w="430" h="30">
                  <a:moveTo>
                    <a:pt x="406" y="30"/>
                  </a:moveTo>
                  <a:cubicBezTo>
                    <a:pt x="418" y="30"/>
                    <a:pt x="430" y="30"/>
                    <a:pt x="430" y="14"/>
                  </a:cubicBezTo>
                  <a:cubicBezTo>
                    <a:pt x="430" y="0"/>
                    <a:pt x="418" y="0"/>
                    <a:pt x="406" y="0"/>
                  </a:cubicBezTo>
                  <a:lnTo>
                    <a:pt x="24" y="0"/>
                  </a:lnTo>
                  <a:cubicBezTo>
                    <a:pt x="13" y="0"/>
                    <a:pt x="0" y="0"/>
                    <a:pt x="0" y="14"/>
                  </a:cubicBezTo>
                  <a:cubicBezTo>
                    <a:pt x="0" y="30"/>
                    <a:pt x="13" y="30"/>
                    <a:pt x="24" y="3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44" name="Freeform 243">
              <a:extLst>
                <a:ext uri="{FF2B5EF4-FFF2-40B4-BE49-F238E27FC236}">
                  <a16:creationId xmlns:a16="http://schemas.microsoft.com/office/drawing/2014/main" id="{5AEE1B85-3743-3A4D-8E7B-CFCA1558AC9B}"/>
                </a:ext>
              </a:extLst>
            </p:cNvPr>
            <p:cNvSpPr/>
            <p:nvPr/>
          </p:nvSpPr>
          <p:spPr>
            <a:xfrm>
              <a:off x="3676320" y="6035040"/>
              <a:ext cx="83880" cy="168840"/>
            </a:xfrm>
            <a:custGeom>
              <a:avLst/>
              <a:gdLst/>
              <a:ahLst/>
              <a:cxnLst>
                <a:cxn ang="3cd4">
                  <a:pos x="hc" y="t"/>
                </a:cxn>
                <a:cxn ang="cd2">
                  <a:pos x="l" y="vc"/>
                </a:cxn>
                <a:cxn ang="cd4">
                  <a:pos x="hc" y="b"/>
                </a:cxn>
                <a:cxn ang="0">
                  <a:pos x="r" y="vc"/>
                </a:cxn>
              </a:cxnLst>
              <a:rect l="l" t="t" r="r" b="b"/>
              <a:pathLst>
                <a:path w="234" h="470">
                  <a:moveTo>
                    <a:pt x="146" y="18"/>
                  </a:moveTo>
                  <a:cubicBezTo>
                    <a:pt x="146" y="2"/>
                    <a:pt x="146" y="0"/>
                    <a:pt x="128" y="0"/>
                  </a:cubicBezTo>
                  <a:cubicBezTo>
                    <a:pt x="85" y="45"/>
                    <a:pt x="22" y="45"/>
                    <a:pt x="0" y="45"/>
                  </a:cubicBezTo>
                  <a:lnTo>
                    <a:pt x="0" y="67"/>
                  </a:lnTo>
                  <a:cubicBezTo>
                    <a:pt x="14" y="67"/>
                    <a:pt x="56" y="67"/>
                    <a:pt x="93" y="48"/>
                  </a:cubicBezTo>
                  <a:lnTo>
                    <a:pt x="93" y="414"/>
                  </a:lnTo>
                  <a:cubicBezTo>
                    <a:pt x="93" y="440"/>
                    <a:pt x="91" y="448"/>
                    <a:pt x="27" y="448"/>
                  </a:cubicBezTo>
                  <a:lnTo>
                    <a:pt x="5" y="448"/>
                  </a:lnTo>
                  <a:lnTo>
                    <a:pt x="5" y="470"/>
                  </a:lnTo>
                  <a:cubicBezTo>
                    <a:pt x="29" y="467"/>
                    <a:pt x="91" y="467"/>
                    <a:pt x="118" y="467"/>
                  </a:cubicBezTo>
                  <a:cubicBezTo>
                    <a:pt x="147" y="467"/>
                    <a:pt x="208" y="467"/>
                    <a:pt x="234" y="470"/>
                  </a:cubicBezTo>
                  <a:lnTo>
                    <a:pt x="234" y="448"/>
                  </a:lnTo>
                  <a:lnTo>
                    <a:pt x="211" y="448"/>
                  </a:lnTo>
                  <a:cubicBezTo>
                    <a:pt x="147" y="448"/>
                    <a:pt x="146" y="440"/>
                    <a:pt x="146" y="41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45" name="Freeform 244">
              <a:extLst>
                <a:ext uri="{FF2B5EF4-FFF2-40B4-BE49-F238E27FC236}">
                  <a16:creationId xmlns:a16="http://schemas.microsoft.com/office/drawing/2014/main" id="{51E73AAE-DAE3-C743-8574-4AE091F3F259}"/>
                </a:ext>
              </a:extLst>
            </p:cNvPr>
            <p:cNvSpPr/>
            <p:nvPr/>
          </p:nvSpPr>
          <p:spPr>
            <a:xfrm>
              <a:off x="3544560" y="6306840"/>
              <a:ext cx="345240" cy="10440"/>
            </a:xfrm>
            <a:custGeom>
              <a:avLst/>
              <a:gdLst/>
              <a:ahLst/>
              <a:cxnLst>
                <a:cxn ang="3cd4">
                  <a:pos x="hc" y="t"/>
                </a:cxn>
                <a:cxn ang="cd2">
                  <a:pos x="l" y="vc"/>
                </a:cxn>
                <a:cxn ang="cd4">
                  <a:pos x="hc" y="b"/>
                </a:cxn>
                <a:cxn ang="0">
                  <a:pos x="r" y="vc"/>
                </a:cxn>
              </a:cxnLst>
              <a:rect l="l" t="t" r="r" b="b"/>
              <a:pathLst>
                <a:path w="960" h="30">
                  <a:moveTo>
                    <a:pt x="480" y="30"/>
                  </a:moveTo>
                  <a:lnTo>
                    <a:pt x="0" y="30"/>
                  </a:lnTo>
                  <a:lnTo>
                    <a:pt x="0" y="0"/>
                  </a:lnTo>
                  <a:lnTo>
                    <a:pt x="960" y="0"/>
                  </a:lnTo>
                  <a:lnTo>
                    <a:pt x="960" y="30"/>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46" name="Freeform 245">
              <a:extLst>
                <a:ext uri="{FF2B5EF4-FFF2-40B4-BE49-F238E27FC236}">
                  <a16:creationId xmlns:a16="http://schemas.microsoft.com/office/drawing/2014/main" id="{DA1E665A-FE97-0C41-8259-5D3FD84963CE}"/>
                </a:ext>
              </a:extLst>
            </p:cNvPr>
            <p:cNvSpPr/>
            <p:nvPr/>
          </p:nvSpPr>
          <p:spPr>
            <a:xfrm>
              <a:off x="3574440" y="6358680"/>
              <a:ext cx="10440" cy="253080"/>
            </a:xfrm>
            <a:custGeom>
              <a:avLst/>
              <a:gdLst/>
              <a:ahLst/>
              <a:cxnLst>
                <a:cxn ang="3cd4">
                  <a:pos x="hc" y="t"/>
                </a:cxn>
                <a:cxn ang="cd2">
                  <a:pos x="l" y="vc"/>
                </a:cxn>
                <a:cxn ang="cd4">
                  <a:pos x="hc" y="b"/>
                </a:cxn>
                <a:cxn ang="0">
                  <a:pos x="r" y="vc"/>
                </a:cxn>
              </a:cxnLst>
              <a:rect l="l" t="t" r="r" b="b"/>
              <a:pathLst>
                <a:path w="30" h="704">
                  <a:moveTo>
                    <a:pt x="30" y="26"/>
                  </a:moveTo>
                  <a:cubicBezTo>
                    <a:pt x="30" y="13"/>
                    <a:pt x="30" y="0"/>
                    <a:pt x="14" y="0"/>
                  </a:cubicBezTo>
                  <a:cubicBezTo>
                    <a:pt x="0" y="0"/>
                    <a:pt x="0" y="13"/>
                    <a:pt x="0" y="26"/>
                  </a:cubicBezTo>
                  <a:lnTo>
                    <a:pt x="0" y="678"/>
                  </a:lnTo>
                  <a:cubicBezTo>
                    <a:pt x="0" y="691"/>
                    <a:pt x="0" y="704"/>
                    <a:pt x="14" y="704"/>
                  </a:cubicBezTo>
                  <a:cubicBezTo>
                    <a:pt x="30" y="704"/>
                    <a:pt x="30" y="691"/>
                    <a:pt x="30" y="67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47" name="Freeform 246">
              <a:extLst>
                <a:ext uri="{FF2B5EF4-FFF2-40B4-BE49-F238E27FC236}">
                  <a16:creationId xmlns:a16="http://schemas.microsoft.com/office/drawing/2014/main" id="{4D79588A-C336-E942-A643-A4A33378AD63}"/>
                </a:ext>
              </a:extLst>
            </p:cNvPr>
            <p:cNvSpPr/>
            <p:nvPr/>
          </p:nvSpPr>
          <p:spPr>
            <a:xfrm>
              <a:off x="3625200" y="6375960"/>
              <a:ext cx="181080" cy="173160"/>
            </a:xfrm>
            <a:custGeom>
              <a:avLst/>
              <a:gdLst/>
              <a:ahLst/>
              <a:cxnLst>
                <a:cxn ang="3cd4">
                  <a:pos x="hc" y="t"/>
                </a:cxn>
                <a:cxn ang="cd2">
                  <a:pos x="l" y="vc"/>
                </a:cxn>
                <a:cxn ang="cd4">
                  <a:pos x="hc" y="b"/>
                </a:cxn>
                <a:cxn ang="0">
                  <a:pos x="r" y="vc"/>
                </a:cxn>
              </a:cxnLst>
              <a:rect l="l" t="t" r="r" b="b"/>
              <a:pathLst>
                <a:path w="504" h="482">
                  <a:moveTo>
                    <a:pt x="83" y="427"/>
                  </a:moveTo>
                  <a:cubicBezTo>
                    <a:pt x="77" y="454"/>
                    <a:pt x="75" y="459"/>
                    <a:pt x="19" y="459"/>
                  </a:cubicBezTo>
                  <a:cubicBezTo>
                    <a:pt x="6" y="459"/>
                    <a:pt x="0" y="459"/>
                    <a:pt x="0" y="474"/>
                  </a:cubicBezTo>
                  <a:cubicBezTo>
                    <a:pt x="0" y="482"/>
                    <a:pt x="6" y="482"/>
                    <a:pt x="19" y="482"/>
                  </a:cubicBezTo>
                  <a:lnTo>
                    <a:pt x="270" y="482"/>
                  </a:lnTo>
                  <a:cubicBezTo>
                    <a:pt x="382" y="482"/>
                    <a:pt x="466" y="398"/>
                    <a:pt x="466" y="330"/>
                  </a:cubicBezTo>
                  <a:cubicBezTo>
                    <a:pt x="466" y="278"/>
                    <a:pt x="424" y="238"/>
                    <a:pt x="357" y="230"/>
                  </a:cubicBezTo>
                  <a:cubicBezTo>
                    <a:pt x="429" y="216"/>
                    <a:pt x="504" y="165"/>
                    <a:pt x="504" y="98"/>
                  </a:cubicBezTo>
                  <a:cubicBezTo>
                    <a:pt x="504" y="45"/>
                    <a:pt x="458" y="0"/>
                    <a:pt x="373" y="0"/>
                  </a:cubicBezTo>
                  <a:lnTo>
                    <a:pt x="136" y="0"/>
                  </a:lnTo>
                  <a:cubicBezTo>
                    <a:pt x="122" y="0"/>
                    <a:pt x="115" y="0"/>
                    <a:pt x="115" y="14"/>
                  </a:cubicBezTo>
                  <a:cubicBezTo>
                    <a:pt x="115" y="22"/>
                    <a:pt x="122" y="22"/>
                    <a:pt x="134" y="22"/>
                  </a:cubicBezTo>
                  <a:cubicBezTo>
                    <a:pt x="136" y="22"/>
                    <a:pt x="149" y="22"/>
                    <a:pt x="162" y="24"/>
                  </a:cubicBezTo>
                  <a:cubicBezTo>
                    <a:pt x="174" y="24"/>
                    <a:pt x="181" y="26"/>
                    <a:pt x="181" y="35"/>
                  </a:cubicBezTo>
                  <a:cubicBezTo>
                    <a:pt x="181" y="37"/>
                    <a:pt x="179" y="40"/>
                    <a:pt x="178" y="48"/>
                  </a:cubicBezTo>
                  <a:close/>
                  <a:moveTo>
                    <a:pt x="190" y="224"/>
                  </a:moveTo>
                  <a:lnTo>
                    <a:pt x="234" y="48"/>
                  </a:lnTo>
                  <a:cubicBezTo>
                    <a:pt x="240" y="24"/>
                    <a:pt x="242" y="22"/>
                    <a:pt x="272" y="22"/>
                  </a:cubicBezTo>
                  <a:lnTo>
                    <a:pt x="363" y="22"/>
                  </a:lnTo>
                  <a:cubicBezTo>
                    <a:pt x="424" y="22"/>
                    <a:pt x="440" y="64"/>
                    <a:pt x="440" y="94"/>
                  </a:cubicBezTo>
                  <a:cubicBezTo>
                    <a:pt x="440" y="157"/>
                    <a:pt x="379" y="224"/>
                    <a:pt x="293" y="224"/>
                  </a:cubicBezTo>
                  <a:close/>
                  <a:moveTo>
                    <a:pt x="158" y="459"/>
                  </a:moveTo>
                  <a:cubicBezTo>
                    <a:pt x="149" y="459"/>
                    <a:pt x="147" y="459"/>
                    <a:pt x="142" y="459"/>
                  </a:cubicBezTo>
                  <a:cubicBezTo>
                    <a:pt x="136" y="459"/>
                    <a:pt x="133" y="458"/>
                    <a:pt x="133" y="453"/>
                  </a:cubicBezTo>
                  <a:cubicBezTo>
                    <a:pt x="133" y="450"/>
                    <a:pt x="133" y="448"/>
                    <a:pt x="138" y="435"/>
                  </a:cubicBezTo>
                  <a:lnTo>
                    <a:pt x="186" y="238"/>
                  </a:lnTo>
                  <a:lnTo>
                    <a:pt x="318" y="238"/>
                  </a:lnTo>
                  <a:cubicBezTo>
                    <a:pt x="387" y="238"/>
                    <a:pt x="400" y="291"/>
                    <a:pt x="400" y="322"/>
                  </a:cubicBezTo>
                  <a:cubicBezTo>
                    <a:pt x="400" y="392"/>
                    <a:pt x="338" y="459"/>
                    <a:pt x="254" y="4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48" name="Freeform 247">
              <a:extLst>
                <a:ext uri="{FF2B5EF4-FFF2-40B4-BE49-F238E27FC236}">
                  <a16:creationId xmlns:a16="http://schemas.microsoft.com/office/drawing/2014/main" id="{0BF093E7-DCB8-DD4B-8DA5-F098C5184B1A}"/>
                </a:ext>
              </a:extLst>
            </p:cNvPr>
            <p:cNvSpPr/>
            <p:nvPr/>
          </p:nvSpPr>
          <p:spPr>
            <a:xfrm>
              <a:off x="3848040" y="6358680"/>
              <a:ext cx="10440" cy="253080"/>
            </a:xfrm>
            <a:custGeom>
              <a:avLst/>
              <a:gdLst/>
              <a:ahLst/>
              <a:cxnLst>
                <a:cxn ang="3cd4">
                  <a:pos x="hc" y="t"/>
                </a:cxn>
                <a:cxn ang="cd2">
                  <a:pos x="l" y="vc"/>
                </a:cxn>
                <a:cxn ang="cd4">
                  <a:pos x="hc" y="b"/>
                </a:cxn>
                <a:cxn ang="0">
                  <a:pos x="r" y="vc"/>
                </a:cxn>
              </a:cxnLst>
              <a:rect l="l" t="t" r="r" b="b"/>
              <a:pathLst>
                <a:path w="30" h="704">
                  <a:moveTo>
                    <a:pt x="30" y="26"/>
                  </a:moveTo>
                  <a:cubicBezTo>
                    <a:pt x="30" y="13"/>
                    <a:pt x="30" y="0"/>
                    <a:pt x="14" y="0"/>
                  </a:cubicBezTo>
                  <a:cubicBezTo>
                    <a:pt x="0" y="0"/>
                    <a:pt x="0" y="13"/>
                    <a:pt x="0" y="26"/>
                  </a:cubicBezTo>
                  <a:lnTo>
                    <a:pt x="0" y="678"/>
                  </a:lnTo>
                  <a:cubicBezTo>
                    <a:pt x="0" y="691"/>
                    <a:pt x="0" y="704"/>
                    <a:pt x="14" y="704"/>
                  </a:cubicBezTo>
                  <a:cubicBezTo>
                    <a:pt x="30" y="704"/>
                    <a:pt x="30" y="691"/>
                    <a:pt x="30" y="67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49" name="Freeform 248">
              <a:extLst>
                <a:ext uri="{FF2B5EF4-FFF2-40B4-BE49-F238E27FC236}">
                  <a16:creationId xmlns:a16="http://schemas.microsoft.com/office/drawing/2014/main" id="{F52DE396-B931-3447-8526-191183CBDD35}"/>
                </a:ext>
              </a:extLst>
            </p:cNvPr>
            <p:cNvSpPr/>
            <p:nvPr/>
          </p:nvSpPr>
          <p:spPr>
            <a:xfrm>
              <a:off x="4345560" y="6134760"/>
              <a:ext cx="337320" cy="354600"/>
            </a:xfrm>
            <a:custGeom>
              <a:avLst/>
              <a:gdLst/>
              <a:ahLst/>
              <a:cxnLst>
                <a:cxn ang="3cd4">
                  <a:pos x="hc" y="t"/>
                </a:cxn>
                <a:cxn ang="cd2">
                  <a:pos x="l" y="vc"/>
                </a:cxn>
                <a:cxn ang="cd4">
                  <a:pos x="hc" y="b"/>
                </a:cxn>
                <a:cxn ang="0">
                  <a:pos x="r" y="vc"/>
                </a:cxn>
              </a:cxnLst>
              <a:rect l="l" t="t" r="r" b="b"/>
              <a:pathLst>
                <a:path w="938" h="986">
                  <a:moveTo>
                    <a:pt x="851" y="986"/>
                  </a:moveTo>
                  <a:lnTo>
                    <a:pt x="938" y="760"/>
                  </a:lnTo>
                  <a:lnTo>
                    <a:pt x="920" y="760"/>
                  </a:lnTo>
                  <a:cubicBezTo>
                    <a:pt x="893" y="834"/>
                    <a:pt x="818" y="882"/>
                    <a:pt x="736" y="902"/>
                  </a:cubicBezTo>
                  <a:cubicBezTo>
                    <a:pt x="722" y="906"/>
                    <a:pt x="653" y="925"/>
                    <a:pt x="517" y="925"/>
                  </a:cubicBezTo>
                  <a:lnTo>
                    <a:pt x="93" y="925"/>
                  </a:lnTo>
                  <a:lnTo>
                    <a:pt x="451" y="504"/>
                  </a:lnTo>
                  <a:cubicBezTo>
                    <a:pt x="456" y="499"/>
                    <a:pt x="458" y="496"/>
                    <a:pt x="458" y="493"/>
                  </a:cubicBezTo>
                  <a:cubicBezTo>
                    <a:pt x="458" y="491"/>
                    <a:pt x="458" y="490"/>
                    <a:pt x="453" y="482"/>
                  </a:cubicBezTo>
                  <a:lnTo>
                    <a:pt x="125" y="34"/>
                  </a:lnTo>
                  <a:lnTo>
                    <a:pt x="510" y="34"/>
                  </a:lnTo>
                  <a:cubicBezTo>
                    <a:pt x="605" y="34"/>
                    <a:pt x="669" y="43"/>
                    <a:pt x="675" y="45"/>
                  </a:cubicBezTo>
                  <a:cubicBezTo>
                    <a:pt x="714" y="51"/>
                    <a:pt x="774" y="62"/>
                    <a:pt x="830" y="98"/>
                  </a:cubicBezTo>
                  <a:cubicBezTo>
                    <a:pt x="848" y="109"/>
                    <a:pt x="896" y="141"/>
                    <a:pt x="920" y="198"/>
                  </a:cubicBezTo>
                  <a:lnTo>
                    <a:pt x="938" y="198"/>
                  </a:lnTo>
                  <a:lnTo>
                    <a:pt x="851" y="0"/>
                  </a:lnTo>
                  <a:lnTo>
                    <a:pt x="19" y="0"/>
                  </a:lnTo>
                  <a:cubicBezTo>
                    <a:pt x="3" y="0"/>
                    <a:pt x="3" y="0"/>
                    <a:pt x="0" y="5"/>
                  </a:cubicBezTo>
                  <a:cubicBezTo>
                    <a:pt x="0" y="6"/>
                    <a:pt x="0" y="21"/>
                    <a:pt x="0" y="29"/>
                  </a:cubicBezTo>
                  <a:lnTo>
                    <a:pt x="373" y="538"/>
                  </a:lnTo>
                  <a:lnTo>
                    <a:pt x="8" y="965"/>
                  </a:lnTo>
                  <a:cubicBezTo>
                    <a:pt x="0" y="975"/>
                    <a:pt x="0" y="978"/>
                    <a:pt x="0" y="978"/>
                  </a:cubicBezTo>
                  <a:cubicBezTo>
                    <a:pt x="0" y="986"/>
                    <a:pt x="6" y="986"/>
                    <a:pt x="19" y="98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50" name="Freeform 249">
              <a:extLst>
                <a:ext uri="{FF2B5EF4-FFF2-40B4-BE49-F238E27FC236}">
                  <a16:creationId xmlns:a16="http://schemas.microsoft.com/office/drawing/2014/main" id="{C6D7F03E-56B3-BB42-8FFD-BF45438B825D}"/>
                </a:ext>
              </a:extLst>
            </p:cNvPr>
            <p:cNvSpPr/>
            <p:nvPr/>
          </p:nvSpPr>
          <p:spPr>
            <a:xfrm>
              <a:off x="3982320" y="6556320"/>
              <a:ext cx="46440" cy="177120"/>
            </a:xfrm>
            <a:custGeom>
              <a:avLst/>
              <a:gdLst/>
              <a:ahLst/>
              <a:cxnLst>
                <a:cxn ang="3cd4">
                  <a:pos x="hc" y="t"/>
                </a:cxn>
                <a:cxn ang="cd2">
                  <a:pos x="l" y="vc"/>
                </a:cxn>
                <a:cxn ang="cd4">
                  <a:pos x="hc" y="b"/>
                </a:cxn>
                <a:cxn ang="0">
                  <a:pos x="r" y="vc"/>
                </a:cxn>
              </a:cxnLst>
              <a:rect l="l" t="t" r="r" b="b"/>
              <a:pathLst>
                <a:path w="130" h="493">
                  <a:moveTo>
                    <a:pt x="120" y="0"/>
                  </a:moveTo>
                  <a:cubicBezTo>
                    <a:pt x="26" y="66"/>
                    <a:pt x="0" y="171"/>
                    <a:pt x="0" y="246"/>
                  </a:cubicBezTo>
                  <a:cubicBezTo>
                    <a:pt x="0" y="315"/>
                    <a:pt x="21" y="424"/>
                    <a:pt x="120" y="493"/>
                  </a:cubicBezTo>
                  <a:cubicBezTo>
                    <a:pt x="123" y="493"/>
                    <a:pt x="130" y="493"/>
                    <a:pt x="130" y="488"/>
                  </a:cubicBezTo>
                  <a:cubicBezTo>
                    <a:pt x="130" y="485"/>
                    <a:pt x="128" y="483"/>
                    <a:pt x="125" y="480"/>
                  </a:cubicBezTo>
                  <a:cubicBezTo>
                    <a:pt x="58" y="421"/>
                    <a:pt x="34" y="336"/>
                    <a:pt x="34" y="246"/>
                  </a:cubicBezTo>
                  <a:cubicBezTo>
                    <a:pt x="34" y="114"/>
                    <a:pt x="85" y="48"/>
                    <a:pt x="126" y="11"/>
                  </a:cubicBezTo>
                  <a:cubicBezTo>
                    <a:pt x="128" y="10"/>
                    <a:pt x="130" y="8"/>
                    <a:pt x="130" y="6"/>
                  </a:cubicBezTo>
                  <a:cubicBezTo>
                    <a:pt x="130" y="0"/>
                    <a:pt x="123" y="0"/>
                    <a:pt x="120" y="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51" name="Freeform 250">
              <a:extLst>
                <a:ext uri="{FF2B5EF4-FFF2-40B4-BE49-F238E27FC236}">
                  <a16:creationId xmlns:a16="http://schemas.microsoft.com/office/drawing/2014/main" id="{33ABE3BB-6B4A-DA42-9B21-6C7D7D772AF8}"/>
                </a:ext>
              </a:extLst>
            </p:cNvPr>
            <p:cNvSpPr/>
            <p:nvPr/>
          </p:nvSpPr>
          <p:spPr>
            <a:xfrm>
              <a:off x="4053240" y="6611040"/>
              <a:ext cx="70920" cy="80280"/>
            </a:xfrm>
            <a:custGeom>
              <a:avLst/>
              <a:gdLst/>
              <a:ahLst/>
              <a:cxnLst>
                <a:cxn ang="3cd4">
                  <a:pos x="hc" y="t"/>
                </a:cxn>
                <a:cxn ang="cd2">
                  <a:pos x="l" y="vc"/>
                </a:cxn>
                <a:cxn ang="cd4">
                  <a:pos x="hc" y="b"/>
                </a:cxn>
                <a:cxn ang="0">
                  <a:pos x="r" y="vc"/>
                </a:cxn>
              </a:cxnLst>
              <a:rect l="l" t="t" r="r" b="b"/>
              <a:pathLst>
                <a:path w="198" h="224">
                  <a:moveTo>
                    <a:pt x="179" y="32"/>
                  </a:moveTo>
                  <a:cubicBezTo>
                    <a:pt x="166" y="35"/>
                    <a:pt x="158" y="45"/>
                    <a:pt x="158" y="56"/>
                  </a:cubicBezTo>
                  <a:cubicBezTo>
                    <a:pt x="158" y="67"/>
                    <a:pt x="168" y="72"/>
                    <a:pt x="174" y="72"/>
                  </a:cubicBezTo>
                  <a:cubicBezTo>
                    <a:pt x="179" y="72"/>
                    <a:pt x="198" y="69"/>
                    <a:pt x="198" y="43"/>
                  </a:cubicBezTo>
                  <a:cubicBezTo>
                    <a:pt x="198" y="11"/>
                    <a:pt x="162" y="0"/>
                    <a:pt x="131" y="0"/>
                  </a:cubicBezTo>
                  <a:cubicBezTo>
                    <a:pt x="54" y="0"/>
                    <a:pt x="40" y="58"/>
                    <a:pt x="40" y="72"/>
                  </a:cubicBezTo>
                  <a:cubicBezTo>
                    <a:pt x="40" y="91"/>
                    <a:pt x="51" y="102"/>
                    <a:pt x="58" y="109"/>
                  </a:cubicBezTo>
                  <a:cubicBezTo>
                    <a:pt x="70" y="118"/>
                    <a:pt x="80" y="120"/>
                    <a:pt x="114" y="126"/>
                  </a:cubicBezTo>
                  <a:cubicBezTo>
                    <a:pt x="125" y="128"/>
                    <a:pt x="157" y="134"/>
                    <a:pt x="157" y="158"/>
                  </a:cubicBezTo>
                  <a:cubicBezTo>
                    <a:pt x="157" y="168"/>
                    <a:pt x="150" y="186"/>
                    <a:pt x="130" y="198"/>
                  </a:cubicBezTo>
                  <a:cubicBezTo>
                    <a:pt x="110" y="210"/>
                    <a:pt x="86" y="210"/>
                    <a:pt x="80" y="210"/>
                  </a:cubicBezTo>
                  <a:cubicBezTo>
                    <a:pt x="61" y="210"/>
                    <a:pt x="32" y="205"/>
                    <a:pt x="21" y="189"/>
                  </a:cubicBezTo>
                  <a:cubicBezTo>
                    <a:pt x="37" y="187"/>
                    <a:pt x="48" y="174"/>
                    <a:pt x="48" y="160"/>
                  </a:cubicBezTo>
                  <a:cubicBezTo>
                    <a:pt x="48" y="149"/>
                    <a:pt x="38" y="142"/>
                    <a:pt x="29" y="142"/>
                  </a:cubicBezTo>
                  <a:cubicBezTo>
                    <a:pt x="14" y="142"/>
                    <a:pt x="0" y="154"/>
                    <a:pt x="0" y="176"/>
                  </a:cubicBezTo>
                  <a:cubicBezTo>
                    <a:pt x="0" y="205"/>
                    <a:pt x="32" y="224"/>
                    <a:pt x="80" y="224"/>
                  </a:cubicBezTo>
                  <a:cubicBezTo>
                    <a:pt x="171" y="224"/>
                    <a:pt x="187" y="162"/>
                    <a:pt x="187" y="142"/>
                  </a:cubicBezTo>
                  <a:cubicBezTo>
                    <a:pt x="187" y="96"/>
                    <a:pt x="138" y="88"/>
                    <a:pt x="120" y="83"/>
                  </a:cubicBezTo>
                  <a:cubicBezTo>
                    <a:pt x="115" y="83"/>
                    <a:pt x="102" y="80"/>
                    <a:pt x="99" y="80"/>
                  </a:cubicBezTo>
                  <a:cubicBezTo>
                    <a:pt x="82" y="77"/>
                    <a:pt x="72" y="66"/>
                    <a:pt x="72" y="54"/>
                  </a:cubicBezTo>
                  <a:cubicBezTo>
                    <a:pt x="72" y="43"/>
                    <a:pt x="82" y="30"/>
                    <a:pt x="93" y="24"/>
                  </a:cubicBezTo>
                  <a:cubicBezTo>
                    <a:pt x="106" y="14"/>
                    <a:pt x="123" y="14"/>
                    <a:pt x="131" y="14"/>
                  </a:cubicBezTo>
                  <a:cubicBezTo>
                    <a:pt x="142" y="14"/>
                    <a:pt x="168" y="16"/>
                    <a:pt x="179" y="3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52" name="Freeform 251">
              <a:extLst>
                <a:ext uri="{FF2B5EF4-FFF2-40B4-BE49-F238E27FC236}">
                  <a16:creationId xmlns:a16="http://schemas.microsoft.com/office/drawing/2014/main" id="{414F4336-7EB4-D940-B4F5-F3C9248A6248}"/>
                </a:ext>
              </a:extLst>
            </p:cNvPr>
            <p:cNvSpPr/>
            <p:nvPr/>
          </p:nvSpPr>
          <p:spPr>
            <a:xfrm>
              <a:off x="4155479" y="6668640"/>
              <a:ext cx="22680" cy="55080"/>
            </a:xfrm>
            <a:custGeom>
              <a:avLst/>
              <a:gdLst/>
              <a:ahLst/>
              <a:cxnLst>
                <a:cxn ang="3cd4">
                  <a:pos x="hc" y="t"/>
                </a:cxn>
                <a:cxn ang="cd2">
                  <a:pos x="l" y="vc"/>
                </a:cxn>
                <a:cxn ang="cd4">
                  <a:pos x="hc" y="b"/>
                </a:cxn>
                <a:cxn ang="0">
                  <a:pos x="r" y="vc"/>
                </a:cxn>
              </a:cxnLst>
              <a:rect l="l" t="t" r="r" b="b"/>
              <a:pathLst>
                <a:path w="64" h="154">
                  <a:moveTo>
                    <a:pt x="50" y="50"/>
                  </a:moveTo>
                  <a:cubicBezTo>
                    <a:pt x="50" y="77"/>
                    <a:pt x="45" y="109"/>
                    <a:pt x="11" y="141"/>
                  </a:cubicBezTo>
                  <a:cubicBezTo>
                    <a:pt x="8" y="142"/>
                    <a:pt x="6" y="144"/>
                    <a:pt x="6" y="146"/>
                  </a:cubicBezTo>
                  <a:cubicBezTo>
                    <a:pt x="6" y="150"/>
                    <a:pt x="11" y="154"/>
                    <a:pt x="14" y="154"/>
                  </a:cubicBezTo>
                  <a:cubicBezTo>
                    <a:pt x="21" y="154"/>
                    <a:pt x="64" y="114"/>
                    <a:pt x="64" y="54"/>
                  </a:cubicBezTo>
                  <a:cubicBezTo>
                    <a:pt x="64" y="24"/>
                    <a:pt x="53" y="0"/>
                    <a:pt x="29" y="0"/>
                  </a:cubicBezTo>
                  <a:cubicBezTo>
                    <a:pt x="13" y="0"/>
                    <a:pt x="0" y="13"/>
                    <a:pt x="0" y="29"/>
                  </a:cubicBezTo>
                  <a:cubicBezTo>
                    <a:pt x="0" y="45"/>
                    <a:pt x="11" y="58"/>
                    <a:pt x="29" y="58"/>
                  </a:cubicBezTo>
                  <a:cubicBezTo>
                    <a:pt x="42" y="58"/>
                    <a:pt x="50" y="50"/>
                    <a:pt x="50" y="5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53" name="Freeform 252">
              <a:extLst>
                <a:ext uri="{FF2B5EF4-FFF2-40B4-BE49-F238E27FC236}">
                  <a16:creationId xmlns:a16="http://schemas.microsoft.com/office/drawing/2014/main" id="{FF023AEE-0A1E-974C-BBD0-90CBCC0CB559}"/>
                </a:ext>
              </a:extLst>
            </p:cNvPr>
            <p:cNvSpPr/>
            <p:nvPr/>
          </p:nvSpPr>
          <p:spPr>
            <a:xfrm>
              <a:off x="4206960" y="6611040"/>
              <a:ext cx="90720" cy="80280"/>
            </a:xfrm>
            <a:custGeom>
              <a:avLst/>
              <a:gdLst/>
              <a:ahLst/>
              <a:cxnLst>
                <a:cxn ang="3cd4">
                  <a:pos x="hc" y="t"/>
                </a:cxn>
                <a:cxn ang="cd2">
                  <a:pos x="l" y="vc"/>
                </a:cxn>
                <a:cxn ang="cd4">
                  <a:pos x="hc" y="b"/>
                </a:cxn>
                <a:cxn ang="0">
                  <a:pos x="r" y="vc"/>
                </a:cxn>
              </a:cxnLst>
              <a:rect l="l" t="t" r="r" b="b"/>
              <a:pathLst>
                <a:path w="253" h="224">
                  <a:moveTo>
                    <a:pt x="179" y="29"/>
                  </a:moveTo>
                  <a:cubicBezTo>
                    <a:pt x="168" y="13"/>
                    <a:pt x="152" y="0"/>
                    <a:pt x="128" y="0"/>
                  </a:cubicBezTo>
                  <a:cubicBezTo>
                    <a:pt x="64" y="0"/>
                    <a:pt x="0" y="70"/>
                    <a:pt x="0" y="141"/>
                  </a:cubicBezTo>
                  <a:cubicBezTo>
                    <a:pt x="0" y="189"/>
                    <a:pt x="32" y="224"/>
                    <a:pt x="75" y="224"/>
                  </a:cubicBezTo>
                  <a:cubicBezTo>
                    <a:pt x="101" y="224"/>
                    <a:pt x="125" y="208"/>
                    <a:pt x="146" y="189"/>
                  </a:cubicBezTo>
                  <a:cubicBezTo>
                    <a:pt x="155" y="219"/>
                    <a:pt x="182" y="224"/>
                    <a:pt x="197" y="224"/>
                  </a:cubicBezTo>
                  <a:cubicBezTo>
                    <a:pt x="214" y="224"/>
                    <a:pt x="226" y="213"/>
                    <a:pt x="235" y="197"/>
                  </a:cubicBezTo>
                  <a:cubicBezTo>
                    <a:pt x="246" y="178"/>
                    <a:pt x="253" y="150"/>
                    <a:pt x="253" y="147"/>
                  </a:cubicBezTo>
                  <a:cubicBezTo>
                    <a:pt x="253" y="141"/>
                    <a:pt x="246" y="141"/>
                    <a:pt x="245" y="141"/>
                  </a:cubicBezTo>
                  <a:cubicBezTo>
                    <a:pt x="238" y="141"/>
                    <a:pt x="237" y="144"/>
                    <a:pt x="234" y="157"/>
                  </a:cubicBezTo>
                  <a:cubicBezTo>
                    <a:pt x="227" y="181"/>
                    <a:pt x="218" y="210"/>
                    <a:pt x="197" y="210"/>
                  </a:cubicBezTo>
                  <a:cubicBezTo>
                    <a:pt x="184" y="210"/>
                    <a:pt x="181" y="198"/>
                    <a:pt x="181" y="186"/>
                  </a:cubicBezTo>
                  <a:cubicBezTo>
                    <a:pt x="181" y="178"/>
                    <a:pt x="186" y="158"/>
                    <a:pt x="189" y="146"/>
                  </a:cubicBezTo>
                  <a:cubicBezTo>
                    <a:pt x="192" y="133"/>
                    <a:pt x="197" y="112"/>
                    <a:pt x="200" y="101"/>
                  </a:cubicBezTo>
                  <a:lnTo>
                    <a:pt x="210" y="64"/>
                  </a:lnTo>
                  <a:cubicBezTo>
                    <a:pt x="213" y="51"/>
                    <a:pt x="218" y="27"/>
                    <a:pt x="218" y="26"/>
                  </a:cubicBezTo>
                  <a:cubicBezTo>
                    <a:pt x="218" y="14"/>
                    <a:pt x="210" y="10"/>
                    <a:pt x="202" y="10"/>
                  </a:cubicBezTo>
                  <a:cubicBezTo>
                    <a:pt x="194" y="10"/>
                    <a:pt x="182" y="16"/>
                    <a:pt x="179" y="29"/>
                  </a:cubicBezTo>
                  <a:close/>
                  <a:moveTo>
                    <a:pt x="147" y="157"/>
                  </a:moveTo>
                  <a:cubicBezTo>
                    <a:pt x="144" y="171"/>
                    <a:pt x="133" y="181"/>
                    <a:pt x="122" y="190"/>
                  </a:cubicBezTo>
                  <a:cubicBezTo>
                    <a:pt x="117" y="194"/>
                    <a:pt x="98" y="210"/>
                    <a:pt x="77" y="210"/>
                  </a:cubicBezTo>
                  <a:cubicBezTo>
                    <a:pt x="58" y="210"/>
                    <a:pt x="40" y="197"/>
                    <a:pt x="40" y="162"/>
                  </a:cubicBezTo>
                  <a:cubicBezTo>
                    <a:pt x="40" y="136"/>
                    <a:pt x="54" y="80"/>
                    <a:pt x="66" y="61"/>
                  </a:cubicBezTo>
                  <a:cubicBezTo>
                    <a:pt x="88" y="21"/>
                    <a:pt x="114" y="14"/>
                    <a:pt x="128" y="14"/>
                  </a:cubicBezTo>
                  <a:cubicBezTo>
                    <a:pt x="162" y="14"/>
                    <a:pt x="171" y="51"/>
                    <a:pt x="171" y="58"/>
                  </a:cubicBezTo>
                  <a:cubicBezTo>
                    <a:pt x="171" y="59"/>
                    <a:pt x="171" y="62"/>
                    <a:pt x="170" y="6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54" name="Freeform 253">
              <a:extLst>
                <a:ext uri="{FF2B5EF4-FFF2-40B4-BE49-F238E27FC236}">
                  <a16:creationId xmlns:a16="http://schemas.microsoft.com/office/drawing/2014/main" id="{B1C653DF-3EC0-4340-A809-0BC9B142A1EB}"/>
                </a:ext>
              </a:extLst>
            </p:cNvPr>
            <p:cNvSpPr/>
            <p:nvPr/>
          </p:nvSpPr>
          <p:spPr>
            <a:xfrm>
              <a:off x="4325040" y="6668640"/>
              <a:ext cx="22680" cy="55080"/>
            </a:xfrm>
            <a:custGeom>
              <a:avLst/>
              <a:gdLst/>
              <a:ahLst/>
              <a:cxnLst>
                <a:cxn ang="3cd4">
                  <a:pos x="hc" y="t"/>
                </a:cxn>
                <a:cxn ang="cd2">
                  <a:pos x="l" y="vc"/>
                </a:cxn>
                <a:cxn ang="cd4">
                  <a:pos x="hc" y="b"/>
                </a:cxn>
                <a:cxn ang="0">
                  <a:pos x="r" y="vc"/>
                </a:cxn>
              </a:cxnLst>
              <a:rect l="l" t="t" r="r" b="b"/>
              <a:pathLst>
                <a:path w="64" h="154">
                  <a:moveTo>
                    <a:pt x="50" y="50"/>
                  </a:moveTo>
                  <a:cubicBezTo>
                    <a:pt x="50" y="77"/>
                    <a:pt x="45" y="109"/>
                    <a:pt x="11" y="141"/>
                  </a:cubicBezTo>
                  <a:cubicBezTo>
                    <a:pt x="8" y="142"/>
                    <a:pt x="6" y="144"/>
                    <a:pt x="6" y="146"/>
                  </a:cubicBezTo>
                  <a:cubicBezTo>
                    <a:pt x="6" y="150"/>
                    <a:pt x="11" y="154"/>
                    <a:pt x="14" y="154"/>
                  </a:cubicBezTo>
                  <a:cubicBezTo>
                    <a:pt x="21" y="154"/>
                    <a:pt x="64" y="114"/>
                    <a:pt x="64" y="54"/>
                  </a:cubicBezTo>
                  <a:cubicBezTo>
                    <a:pt x="64" y="24"/>
                    <a:pt x="51" y="0"/>
                    <a:pt x="29" y="0"/>
                  </a:cubicBezTo>
                  <a:cubicBezTo>
                    <a:pt x="13" y="0"/>
                    <a:pt x="0" y="13"/>
                    <a:pt x="0" y="29"/>
                  </a:cubicBezTo>
                  <a:cubicBezTo>
                    <a:pt x="0" y="45"/>
                    <a:pt x="11" y="58"/>
                    <a:pt x="29" y="58"/>
                  </a:cubicBezTo>
                  <a:cubicBezTo>
                    <a:pt x="42" y="58"/>
                    <a:pt x="50" y="50"/>
                    <a:pt x="50" y="5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55" name="Freeform 254">
              <a:extLst>
                <a:ext uri="{FF2B5EF4-FFF2-40B4-BE49-F238E27FC236}">
                  <a16:creationId xmlns:a16="http://schemas.microsoft.com/office/drawing/2014/main" id="{33C0A681-ECFC-7A42-B29C-2ED8CCFDB732}"/>
                </a:ext>
              </a:extLst>
            </p:cNvPr>
            <p:cNvSpPr/>
            <p:nvPr/>
          </p:nvSpPr>
          <p:spPr>
            <a:xfrm>
              <a:off x="4377240" y="6611040"/>
              <a:ext cx="70920" cy="80280"/>
            </a:xfrm>
            <a:custGeom>
              <a:avLst/>
              <a:gdLst/>
              <a:ahLst/>
              <a:cxnLst>
                <a:cxn ang="3cd4">
                  <a:pos x="hc" y="t"/>
                </a:cxn>
                <a:cxn ang="cd2">
                  <a:pos x="l" y="vc"/>
                </a:cxn>
                <a:cxn ang="cd4">
                  <a:pos x="hc" y="b"/>
                </a:cxn>
                <a:cxn ang="0">
                  <a:pos x="r" y="vc"/>
                </a:cxn>
              </a:cxnLst>
              <a:rect l="l" t="t" r="r" b="b"/>
              <a:pathLst>
                <a:path w="198" h="224">
                  <a:moveTo>
                    <a:pt x="179" y="32"/>
                  </a:moveTo>
                  <a:cubicBezTo>
                    <a:pt x="166" y="35"/>
                    <a:pt x="158" y="45"/>
                    <a:pt x="158" y="56"/>
                  </a:cubicBezTo>
                  <a:cubicBezTo>
                    <a:pt x="158" y="67"/>
                    <a:pt x="168" y="72"/>
                    <a:pt x="174" y="72"/>
                  </a:cubicBezTo>
                  <a:cubicBezTo>
                    <a:pt x="179" y="72"/>
                    <a:pt x="198" y="69"/>
                    <a:pt x="198" y="43"/>
                  </a:cubicBezTo>
                  <a:cubicBezTo>
                    <a:pt x="198" y="11"/>
                    <a:pt x="162" y="0"/>
                    <a:pt x="131" y="0"/>
                  </a:cubicBezTo>
                  <a:cubicBezTo>
                    <a:pt x="54" y="0"/>
                    <a:pt x="40" y="58"/>
                    <a:pt x="40" y="72"/>
                  </a:cubicBezTo>
                  <a:cubicBezTo>
                    <a:pt x="40" y="91"/>
                    <a:pt x="51" y="102"/>
                    <a:pt x="58" y="109"/>
                  </a:cubicBezTo>
                  <a:cubicBezTo>
                    <a:pt x="70" y="118"/>
                    <a:pt x="80" y="120"/>
                    <a:pt x="114" y="126"/>
                  </a:cubicBezTo>
                  <a:cubicBezTo>
                    <a:pt x="125" y="128"/>
                    <a:pt x="157" y="134"/>
                    <a:pt x="157" y="158"/>
                  </a:cubicBezTo>
                  <a:cubicBezTo>
                    <a:pt x="157" y="168"/>
                    <a:pt x="150" y="186"/>
                    <a:pt x="130" y="198"/>
                  </a:cubicBezTo>
                  <a:cubicBezTo>
                    <a:pt x="110" y="210"/>
                    <a:pt x="86" y="210"/>
                    <a:pt x="80" y="210"/>
                  </a:cubicBezTo>
                  <a:cubicBezTo>
                    <a:pt x="61" y="210"/>
                    <a:pt x="32" y="205"/>
                    <a:pt x="21" y="189"/>
                  </a:cubicBezTo>
                  <a:cubicBezTo>
                    <a:pt x="37" y="187"/>
                    <a:pt x="48" y="174"/>
                    <a:pt x="48" y="160"/>
                  </a:cubicBezTo>
                  <a:cubicBezTo>
                    <a:pt x="48" y="149"/>
                    <a:pt x="38" y="142"/>
                    <a:pt x="29" y="142"/>
                  </a:cubicBezTo>
                  <a:cubicBezTo>
                    <a:pt x="14" y="142"/>
                    <a:pt x="0" y="154"/>
                    <a:pt x="0" y="176"/>
                  </a:cubicBezTo>
                  <a:cubicBezTo>
                    <a:pt x="0" y="205"/>
                    <a:pt x="32" y="224"/>
                    <a:pt x="80" y="224"/>
                  </a:cubicBezTo>
                  <a:cubicBezTo>
                    <a:pt x="171" y="224"/>
                    <a:pt x="187" y="162"/>
                    <a:pt x="187" y="142"/>
                  </a:cubicBezTo>
                  <a:cubicBezTo>
                    <a:pt x="187" y="96"/>
                    <a:pt x="138" y="88"/>
                    <a:pt x="120" y="83"/>
                  </a:cubicBezTo>
                  <a:cubicBezTo>
                    <a:pt x="115" y="83"/>
                    <a:pt x="102" y="80"/>
                    <a:pt x="99" y="80"/>
                  </a:cubicBezTo>
                  <a:cubicBezTo>
                    <a:pt x="82" y="77"/>
                    <a:pt x="72" y="66"/>
                    <a:pt x="72" y="54"/>
                  </a:cubicBezTo>
                  <a:cubicBezTo>
                    <a:pt x="72" y="43"/>
                    <a:pt x="82" y="30"/>
                    <a:pt x="93" y="24"/>
                  </a:cubicBezTo>
                  <a:cubicBezTo>
                    <a:pt x="106" y="14"/>
                    <a:pt x="123" y="14"/>
                    <a:pt x="131" y="14"/>
                  </a:cubicBezTo>
                  <a:cubicBezTo>
                    <a:pt x="142" y="14"/>
                    <a:pt x="168" y="16"/>
                    <a:pt x="179" y="3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56" name="Freeform 255">
              <a:extLst>
                <a:ext uri="{FF2B5EF4-FFF2-40B4-BE49-F238E27FC236}">
                  <a16:creationId xmlns:a16="http://schemas.microsoft.com/office/drawing/2014/main" id="{476F7885-651A-8442-944A-C57059B4C039}"/>
                </a:ext>
              </a:extLst>
            </p:cNvPr>
            <p:cNvSpPr/>
            <p:nvPr/>
          </p:nvSpPr>
          <p:spPr>
            <a:xfrm>
              <a:off x="4471920" y="6567840"/>
              <a:ext cx="35280" cy="65880"/>
            </a:xfrm>
            <a:custGeom>
              <a:avLst/>
              <a:gdLst/>
              <a:ahLst/>
              <a:cxnLst>
                <a:cxn ang="3cd4">
                  <a:pos x="hc" y="t"/>
                </a:cxn>
                <a:cxn ang="cd2">
                  <a:pos x="l" y="vc"/>
                </a:cxn>
                <a:cxn ang="cd4">
                  <a:pos x="hc" y="b"/>
                </a:cxn>
                <a:cxn ang="0">
                  <a:pos x="r" y="vc"/>
                </a:cxn>
              </a:cxnLst>
              <a:rect l="l" t="t" r="r" b="b"/>
              <a:pathLst>
                <a:path w="99" h="184">
                  <a:moveTo>
                    <a:pt x="96" y="34"/>
                  </a:moveTo>
                  <a:cubicBezTo>
                    <a:pt x="96" y="34"/>
                    <a:pt x="99" y="26"/>
                    <a:pt x="99" y="21"/>
                  </a:cubicBezTo>
                  <a:cubicBezTo>
                    <a:pt x="99" y="8"/>
                    <a:pt x="88" y="0"/>
                    <a:pt x="77" y="0"/>
                  </a:cubicBezTo>
                  <a:cubicBezTo>
                    <a:pt x="62" y="0"/>
                    <a:pt x="58" y="11"/>
                    <a:pt x="56" y="16"/>
                  </a:cubicBezTo>
                  <a:lnTo>
                    <a:pt x="2" y="170"/>
                  </a:lnTo>
                  <a:cubicBezTo>
                    <a:pt x="0" y="174"/>
                    <a:pt x="0" y="174"/>
                    <a:pt x="0" y="176"/>
                  </a:cubicBezTo>
                  <a:cubicBezTo>
                    <a:pt x="0" y="181"/>
                    <a:pt x="14" y="184"/>
                    <a:pt x="16" y="184"/>
                  </a:cubicBezTo>
                  <a:cubicBezTo>
                    <a:pt x="19" y="184"/>
                    <a:pt x="19" y="182"/>
                    <a:pt x="21" y="1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57" name="Freeform 256">
              <a:extLst>
                <a:ext uri="{FF2B5EF4-FFF2-40B4-BE49-F238E27FC236}">
                  <a16:creationId xmlns:a16="http://schemas.microsoft.com/office/drawing/2014/main" id="{DD00CA05-BB63-4D47-AB10-51034BDA225F}"/>
                </a:ext>
              </a:extLst>
            </p:cNvPr>
            <p:cNvSpPr/>
            <p:nvPr/>
          </p:nvSpPr>
          <p:spPr>
            <a:xfrm>
              <a:off x="4548600" y="6668640"/>
              <a:ext cx="22680" cy="55080"/>
            </a:xfrm>
            <a:custGeom>
              <a:avLst/>
              <a:gdLst/>
              <a:ahLst/>
              <a:cxnLst>
                <a:cxn ang="3cd4">
                  <a:pos x="hc" y="t"/>
                </a:cxn>
                <a:cxn ang="cd2">
                  <a:pos x="l" y="vc"/>
                </a:cxn>
                <a:cxn ang="cd4">
                  <a:pos x="hc" y="b"/>
                </a:cxn>
                <a:cxn ang="0">
                  <a:pos x="r" y="vc"/>
                </a:cxn>
              </a:cxnLst>
              <a:rect l="l" t="t" r="r" b="b"/>
              <a:pathLst>
                <a:path w="64" h="154">
                  <a:moveTo>
                    <a:pt x="50" y="50"/>
                  </a:moveTo>
                  <a:cubicBezTo>
                    <a:pt x="50" y="77"/>
                    <a:pt x="45" y="109"/>
                    <a:pt x="11" y="141"/>
                  </a:cubicBezTo>
                  <a:cubicBezTo>
                    <a:pt x="8" y="142"/>
                    <a:pt x="6" y="144"/>
                    <a:pt x="6" y="146"/>
                  </a:cubicBezTo>
                  <a:cubicBezTo>
                    <a:pt x="6" y="150"/>
                    <a:pt x="11" y="154"/>
                    <a:pt x="14" y="154"/>
                  </a:cubicBezTo>
                  <a:cubicBezTo>
                    <a:pt x="21" y="154"/>
                    <a:pt x="64" y="114"/>
                    <a:pt x="64" y="54"/>
                  </a:cubicBezTo>
                  <a:cubicBezTo>
                    <a:pt x="64" y="24"/>
                    <a:pt x="51" y="0"/>
                    <a:pt x="29" y="0"/>
                  </a:cubicBezTo>
                  <a:cubicBezTo>
                    <a:pt x="13" y="0"/>
                    <a:pt x="0" y="13"/>
                    <a:pt x="0" y="29"/>
                  </a:cubicBezTo>
                  <a:cubicBezTo>
                    <a:pt x="0" y="45"/>
                    <a:pt x="11" y="58"/>
                    <a:pt x="29" y="58"/>
                  </a:cubicBezTo>
                  <a:cubicBezTo>
                    <a:pt x="42" y="58"/>
                    <a:pt x="50" y="50"/>
                    <a:pt x="50" y="5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58" name="Freeform 257">
              <a:extLst>
                <a:ext uri="{FF2B5EF4-FFF2-40B4-BE49-F238E27FC236}">
                  <a16:creationId xmlns:a16="http://schemas.microsoft.com/office/drawing/2014/main" id="{BFDA51AC-3184-1C4B-9669-469CF953396C}"/>
                </a:ext>
              </a:extLst>
            </p:cNvPr>
            <p:cNvSpPr/>
            <p:nvPr/>
          </p:nvSpPr>
          <p:spPr>
            <a:xfrm>
              <a:off x="4596840" y="6611040"/>
              <a:ext cx="82440" cy="80280"/>
            </a:xfrm>
            <a:custGeom>
              <a:avLst/>
              <a:gdLst/>
              <a:ahLst/>
              <a:cxnLst>
                <a:cxn ang="3cd4">
                  <a:pos x="hc" y="t"/>
                </a:cxn>
                <a:cxn ang="cd2">
                  <a:pos x="l" y="vc"/>
                </a:cxn>
                <a:cxn ang="cd4">
                  <a:pos x="hc" y="b"/>
                </a:cxn>
                <a:cxn ang="0">
                  <a:pos x="r" y="vc"/>
                </a:cxn>
              </a:cxnLst>
              <a:rect l="l" t="t" r="r" b="b"/>
              <a:pathLst>
                <a:path w="230" h="224">
                  <a:moveTo>
                    <a:pt x="93" y="118"/>
                  </a:moveTo>
                  <a:cubicBezTo>
                    <a:pt x="94" y="115"/>
                    <a:pt x="106" y="70"/>
                    <a:pt x="106" y="69"/>
                  </a:cubicBezTo>
                  <a:cubicBezTo>
                    <a:pt x="107" y="64"/>
                    <a:pt x="122" y="40"/>
                    <a:pt x="138" y="27"/>
                  </a:cubicBezTo>
                  <a:cubicBezTo>
                    <a:pt x="142" y="24"/>
                    <a:pt x="157" y="14"/>
                    <a:pt x="178" y="14"/>
                  </a:cubicBezTo>
                  <a:cubicBezTo>
                    <a:pt x="182" y="14"/>
                    <a:pt x="195" y="14"/>
                    <a:pt x="205" y="21"/>
                  </a:cubicBezTo>
                  <a:cubicBezTo>
                    <a:pt x="189" y="26"/>
                    <a:pt x="182" y="38"/>
                    <a:pt x="182" y="48"/>
                  </a:cubicBezTo>
                  <a:cubicBezTo>
                    <a:pt x="182" y="59"/>
                    <a:pt x="192" y="67"/>
                    <a:pt x="203" y="67"/>
                  </a:cubicBezTo>
                  <a:cubicBezTo>
                    <a:pt x="214" y="67"/>
                    <a:pt x="230" y="58"/>
                    <a:pt x="230" y="37"/>
                  </a:cubicBezTo>
                  <a:cubicBezTo>
                    <a:pt x="230" y="11"/>
                    <a:pt x="203" y="0"/>
                    <a:pt x="178" y="0"/>
                  </a:cubicBezTo>
                  <a:cubicBezTo>
                    <a:pt x="152" y="0"/>
                    <a:pt x="130" y="11"/>
                    <a:pt x="107" y="35"/>
                  </a:cubicBezTo>
                  <a:cubicBezTo>
                    <a:pt x="99" y="5"/>
                    <a:pt x="69" y="0"/>
                    <a:pt x="58" y="0"/>
                  </a:cubicBezTo>
                  <a:cubicBezTo>
                    <a:pt x="38" y="0"/>
                    <a:pt x="26" y="11"/>
                    <a:pt x="18" y="26"/>
                  </a:cubicBezTo>
                  <a:cubicBezTo>
                    <a:pt x="6" y="45"/>
                    <a:pt x="0" y="74"/>
                    <a:pt x="0" y="75"/>
                  </a:cubicBezTo>
                  <a:cubicBezTo>
                    <a:pt x="0" y="82"/>
                    <a:pt x="6" y="82"/>
                    <a:pt x="8" y="82"/>
                  </a:cubicBezTo>
                  <a:cubicBezTo>
                    <a:pt x="16" y="82"/>
                    <a:pt x="16" y="80"/>
                    <a:pt x="19" y="67"/>
                  </a:cubicBezTo>
                  <a:cubicBezTo>
                    <a:pt x="27" y="37"/>
                    <a:pt x="37" y="14"/>
                    <a:pt x="56" y="14"/>
                  </a:cubicBezTo>
                  <a:cubicBezTo>
                    <a:pt x="69" y="14"/>
                    <a:pt x="72" y="24"/>
                    <a:pt x="72" y="38"/>
                  </a:cubicBezTo>
                  <a:cubicBezTo>
                    <a:pt x="72" y="48"/>
                    <a:pt x="67" y="66"/>
                    <a:pt x="64" y="80"/>
                  </a:cubicBezTo>
                  <a:cubicBezTo>
                    <a:pt x="61" y="93"/>
                    <a:pt x="56" y="114"/>
                    <a:pt x="53" y="123"/>
                  </a:cubicBezTo>
                  <a:lnTo>
                    <a:pt x="37" y="187"/>
                  </a:lnTo>
                  <a:cubicBezTo>
                    <a:pt x="35" y="194"/>
                    <a:pt x="32" y="206"/>
                    <a:pt x="32" y="208"/>
                  </a:cubicBezTo>
                  <a:cubicBezTo>
                    <a:pt x="32" y="219"/>
                    <a:pt x="42" y="224"/>
                    <a:pt x="50" y="224"/>
                  </a:cubicBezTo>
                  <a:cubicBezTo>
                    <a:pt x="56" y="224"/>
                    <a:pt x="67" y="219"/>
                    <a:pt x="70" y="210"/>
                  </a:cubicBezTo>
                  <a:cubicBezTo>
                    <a:pt x="72" y="206"/>
                    <a:pt x="77" y="184"/>
                    <a:pt x="80" y="17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59" name="Freeform 258">
              <a:extLst>
                <a:ext uri="{FF2B5EF4-FFF2-40B4-BE49-F238E27FC236}">
                  <a16:creationId xmlns:a16="http://schemas.microsoft.com/office/drawing/2014/main" id="{C3201AD1-5561-FC41-A86F-EBC99C6EFEE4}"/>
                </a:ext>
              </a:extLst>
            </p:cNvPr>
            <p:cNvSpPr/>
            <p:nvPr/>
          </p:nvSpPr>
          <p:spPr>
            <a:xfrm>
              <a:off x="4699800" y="6556320"/>
              <a:ext cx="46440" cy="177120"/>
            </a:xfrm>
            <a:custGeom>
              <a:avLst/>
              <a:gdLst/>
              <a:ahLst/>
              <a:cxnLst>
                <a:cxn ang="3cd4">
                  <a:pos x="hc" y="t"/>
                </a:cxn>
                <a:cxn ang="cd2">
                  <a:pos x="l" y="vc"/>
                </a:cxn>
                <a:cxn ang="cd4">
                  <a:pos x="hc" y="b"/>
                </a:cxn>
                <a:cxn ang="0">
                  <a:pos x="r" y="vc"/>
                </a:cxn>
              </a:cxnLst>
              <a:rect l="l" t="t" r="r" b="b"/>
              <a:pathLst>
                <a:path w="130" h="493">
                  <a:moveTo>
                    <a:pt x="10" y="0"/>
                  </a:moveTo>
                  <a:cubicBezTo>
                    <a:pt x="6" y="0"/>
                    <a:pt x="0" y="0"/>
                    <a:pt x="0" y="6"/>
                  </a:cubicBezTo>
                  <a:cubicBezTo>
                    <a:pt x="0" y="8"/>
                    <a:pt x="2" y="10"/>
                    <a:pt x="5" y="13"/>
                  </a:cubicBezTo>
                  <a:cubicBezTo>
                    <a:pt x="48" y="53"/>
                    <a:pt x="94" y="118"/>
                    <a:pt x="94" y="246"/>
                  </a:cubicBezTo>
                  <a:cubicBezTo>
                    <a:pt x="94" y="349"/>
                    <a:pt x="62" y="427"/>
                    <a:pt x="10" y="475"/>
                  </a:cubicBezTo>
                  <a:cubicBezTo>
                    <a:pt x="0" y="485"/>
                    <a:pt x="0" y="485"/>
                    <a:pt x="0" y="488"/>
                  </a:cubicBezTo>
                  <a:cubicBezTo>
                    <a:pt x="0" y="490"/>
                    <a:pt x="2" y="493"/>
                    <a:pt x="6" y="493"/>
                  </a:cubicBezTo>
                  <a:cubicBezTo>
                    <a:pt x="13" y="493"/>
                    <a:pt x="59" y="461"/>
                    <a:pt x="93" y="398"/>
                  </a:cubicBezTo>
                  <a:cubicBezTo>
                    <a:pt x="115" y="358"/>
                    <a:pt x="130" y="304"/>
                    <a:pt x="130" y="246"/>
                  </a:cubicBezTo>
                  <a:cubicBezTo>
                    <a:pt x="130" y="178"/>
                    <a:pt x="109" y="69"/>
                    <a:pt x="10" y="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60" name="Freeform 259">
              <a:extLst>
                <a:ext uri="{FF2B5EF4-FFF2-40B4-BE49-F238E27FC236}">
                  <a16:creationId xmlns:a16="http://schemas.microsoft.com/office/drawing/2014/main" id="{E07AD382-2AF2-4D42-8CE1-99D8FBA2E0F5}"/>
                </a:ext>
              </a:extLst>
            </p:cNvPr>
            <p:cNvSpPr/>
            <p:nvPr/>
          </p:nvSpPr>
          <p:spPr>
            <a:xfrm>
              <a:off x="4785120" y="6586920"/>
              <a:ext cx="98280" cy="115920"/>
            </a:xfrm>
            <a:custGeom>
              <a:avLst/>
              <a:gdLst/>
              <a:ahLst/>
              <a:cxnLst>
                <a:cxn ang="3cd4">
                  <a:pos x="hc" y="t"/>
                </a:cxn>
                <a:cxn ang="cd2">
                  <a:pos x="l" y="vc"/>
                </a:cxn>
                <a:cxn ang="cd4">
                  <a:pos x="hc" y="b"/>
                </a:cxn>
                <a:cxn ang="0">
                  <a:pos x="r" y="vc"/>
                </a:cxn>
              </a:cxnLst>
              <a:rect l="l" t="t" r="r" b="b"/>
              <a:pathLst>
                <a:path w="274" h="323">
                  <a:moveTo>
                    <a:pt x="254" y="173"/>
                  </a:moveTo>
                  <a:cubicBezTo>
                    <a:pt x="262" y="173"/>
                    <a:pt x="274" y="173"/>
                    <a:pt x="274" y="162"/>
                  </a:cubicBezTo>
                  <a:cubicBezTo>
                    <a:pt x="274" y="149"/>
                    <a:pt x="262" y="149"/>
                    <a:pt x="254" y="149"/>
                  </a:cubicBezTo>
                  <a:lnTo>
                    <a:pt x="24" y="149"/>
                  </a:lnTo>
                  <a:cubicBezTo>
                    <a:pt x="32" y="78"/>
                    <a:pt x="93" y="24"/>
                    <a:pt x="170" y="24"/>
                  </a:cubicBezTo>
                  <a:lnTo>
                    <a:pt x="254" y="24"/>
                  </a:lnTo>
                  <a:cubicBezTo>
                    <a:pt x="262" y="24"/>
                    <a:pt x="274" y="24"/>
                    <a:pt x="274" y="13"/>
                  </a:cubicBezTo>
                  <a:cubicBezTo>
                    <a:pt x="274" y="0"/>
                    <a:pt x="262" y="0"/>
                    <a:pt x="254" y="0"/>
                  </a:cubicBezTo>
                  <a:lnTo>
                    <a:pt x="168" y="0"/>
                  </a:lnTo>
                  <a:cubicBezTo>
                    <a:pt x="75" y="0"/>
                    <a:pt x="0" y="72"/>
                    <a:pt x="0" y="162"/>
                  </a:cubicBezTo>
                  <a:cubicBezTo>
                    <a:pt x="0" y="253"/>
                    <a:pt x="77" y="323"/>
                    <a:pt x="168" y="323"/>
                  </a:cubicBezTo>
                  <a:lnTo>
                    <a:pt x="254" y="323"/>
                  </a:lnTo>
                  <a:cubicBezTo>
                    <a:pt x="262" y="323"/>
                    <a:pt x="274" y="323"/>
                    <a:pt x="274" y="310"/>
                  </a:cubicBezTo>
                  <a:cubicBezTo>
                    <a:pt x="274" y="299"/>
                    <a:pt x="262" y="299"/>
                    <a:pt x="254" y="299"/>
                  </a:cubicBezTo>
                  <a:lnTo>
                    <a:pt x="170" y="299"/>
                  </a:lnTo>
                  <a:cubicBezTo>
                    <a:pt x="93" y="299"/>
                    <a:pt x="32" y="245"/>
                    <a:pt x="24" y="17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61" name="Freeform 260">
              <a:extLst>
                <a:ext uri="{FF2B5EF4-FFF2-40B4-BE49-F238E27FC236}">
                  <a16:creationId xmlns:a16="http://schemas.microsoft.com/office/drawing/2014/main" id="{CE83E12E-DBE1-9947-8D43-86EED8007FA0}"/>
                </a:ext>
              </a:extLst>
            </p:cNvPr>
            <p:cNvSpPr/>
            <p:nvPr/>
          </p:nvSpPr>
          <p:spPr>
            <a:xfrm>
              <a:off x="4914720" y="6568559"/>
              <a:ext cx="135720" cy="121320"/>
            </a:xfrm>
            <a:custGeom>
              <a:avLst/>
              <a:gdLst/>
              <a:ahLst/>
              <a:cxnLst>
                <a:cxn ang="3cd4">
                  <a:pos x="hc" y="t"/>
                </a:cxn>
                <a:cxn ang="cd2">
                  <a:pos x="l" y="vc"/>
                </a:cxn>
                <a:cxn ang="cd4">
                  <a:pos x="hc" y="b"/>
                </a:cxn>
                <a:cxn ang="0">
                  <a:pos x="r" y="vc"/>
                </a:cxn>
              </a:cxnLst>
              <a:rect l="l" t="t" r="r" b="b"/>
              <a:pathLst>
                <a:path w="378" h="338">
                  <a:moveTo>
                    <a:pt x="58" y="299"/>
                  </a:moveTo>
                  <a:cubicBezTo>
                    <a:pt x="54" y="315"/>
                    <a:pt x="53" y="320"/>
                    <a:pt x="14" y="320"/>
                  </a:cubicBezTo>
                  <a:cubicBezTo>
                    <a:pt x="6" y="320"/>
                    <a:pt x="0" y="320"/>
                    <a:pt x="0" y="330"/>
                  </a:cubicBezTo>
                  <a:cubicBezTo>
                    <a:pt x="0" y="338"/>
                    <a:pt x="6" y="338"/>
                    <a:pt x="14" y="338"/>
                  </a:cubicBezTo>
                  <a:lnTo>
                    <a:pt x="206" y="338"/>
                  </a:lnTo>
                  <a:cubicBezTo>
                    <a:pt x="290" y="338"/>
                    <a:pt x="352" y="282"/>
                    <a:pt x="352" y="232"/>
                  </a:cubicBezTo>
                  <a:cubicBezTo>
                    <a:pt x="352" y="197"/>
                    <a:pt x="320" y="166"/>
                    <a:pt x="269" y="162"/>
                  </a:cubicBezTo>
                  <a:cubicBezTo>
                    <a:pt x="328" y="150"/>
                    <a:pt x="378" y="112"/>
                    <a:pt x="378" y="70"/>
                  </a:cubicBezTo>
                  <a:cubicBezTo>
                    <a:pt x="378" y="32"/>
                    <a:pt x="339" y="0"/>
                    <a:pt x="275" y="0"/>
                  </a:cubicBezTo>
                  <a:lnTo>
                    <a:pt x="96" y="0"/>
                  </a:lnTo>
                  <a:cubicBezTo>
                    <a:pt x="86" y="0"/>
                    <a:pt x="80" y="0"/>
                    <a:pt x="80" y="11"/>
                  </a:cubicBezTo>
                  <a:cubicBezTo>
                    <a:pt x="80" y="18"/>
                    <a:pt x="86" y="18"/>
                    <a:pt x="96" y="18"/>
                  </a:cubicBezTo>
                  <a:cubicBezTo>
                    <a:pt x="96" y="18"/>
                    <a:pt x="106" y="18"/>
                    <a:pt x="115" y="19"/>
                  </a:cubicBezTo>
                  <a:cubicBezTo>
                    <a:pt x="125" y="19"/>
                    <a:pt x="126" y="21"/>
                    <a:pt x="126" y="26"/>
                  </a:cubicBezTo>
                  <a:cubicBezTo>
                    <a:pt x="126" y="27"/>
                    <a:pt x="126" y="29"/>
                    <a:pt x="123" y="37"/>
                  </a:cubicBezTo>
                  <a:close/>
                  <a:moveTo>
                    <a:pt x="138" y="155"/>
                  </a:moveTo>
                  <a:lnTo>
                    <a:pt x="168" y="35"/>
                  </a:lnTo>
                  <a:cubicBezTo>
                    <a:pt x="171" y="19"/>
                    <a:pt x="171" y="18"/>
                    <a:pt x="192" y="18"/>
                  </a:cubicBezTo>
                  <a:lnTo>
                    <a:pt x="267" y="18"/>
                  </a:lnTo>
                  <a:cubicBezTo>
                    <a:pt x="318" y="18"/>
                    <a:pt x="330" y="51"/>
                    <a:pt x="330" y="70"/>
                  </a:cubicBezTo>
                  <a:cubicBezTo>
                    <a:pt x="330" y="110"/>
                    <a:pt x="285" y="155"/>
                    <a:pt x="218" y="155"/>
                  </a:cubicBezTo>
                  <a:close/>
                  <a:moveTo>
                    <a:pt x="114" y="320"/>
                  </a:moveTo>
                  <a:cubicBezTo>
                    <a:pt x="98" y="320"/>
                    <a:pt x="98" y="320"/>
                    <a:pt x="98" y="315"/>
                  </a:cubicBezTo>
                  <a:cubicBezTo>
                    <a:pt x="98" y="315"/>
                    <a:pt x="98" y="312"/>
                    <a:pt x="99" y="304"/>
                  </a:cubicBezTo>
                  <a:lnTo>
                    <a:pt x="134" y="170"/>
                  </a:lnTo>
                  <a:lnTo>
                    <a:pt x="238" y="170"/>
                  </a:lnTo>
                  <a:cubicBezTo>
                    <a:pt x="285" y="170"/>
                    <a:pt x="302" y="200"/>
                    <a:pt x="302" y="229"/>
                  </a:cubicBezTo>
                  <a:cubicBezTo>
                    <a:pt x="302" y="277"/>
                    <a:pt x="253" y="320"/>
                    <a:pt x="194" y="32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62" name="Freeform 261">
              <a:extLst>
                <a:ext uri="{FF2B5EF4-FFF2-40B4-BE49-F238E27FC236}">
                  <a16:creationId xmlns:a16="http://schemas.microsoft.com/office/drawing/2014/main" id="{FA408341-1D0B-7A42-92F0-73CC7F023C04}"/>
                </a:ext>
              </a:extLst>
            </p:cNvPr>
            <p:cNvSpPr/>
            <p:nvPr/>
          </p:nvSpPr>
          <p:spPr>
            <a:xfrm>
              <a:off x="5147640" y="6159960"/>
              <a:ext cx="66600" cy="303840"/>
            </a:xfrm>
            <a:custGeom>
              <a:avLst/>
              <a:gdLst/>
              <a:ahLst/>
              <a:cxnLst>
                <a:cxn ang="3cd4">
                  <a:pos x="hc" y="t"/>
                </a:cxn>
                <a:cxn ang="cd2">
                  <a:pos x="l" y="vc"/>
                </a:cxn>
                <a:cxn ang="cd4">
                  <a:pos x="hc" y="b"/>
                </a:cxn>
                <a:cxn ang="0">
                  <a:pos x="r" y="vc"/>
                </a:cxn>
              </a:cxnLst>
              <a:rect l="l" t="t" r="r" b="b"/>
              <a:pathLst>
                <a:path w="186" h="845">
                  <a:moveTo>
                    <a:pt x="186" y="837"/>
                  </a:moveTo>
                  <a:cubicBezTo>
                    <a:pt x="186" y="835"/>
                    <a:pt x="184" y="834"/>
                    <a:pt x="182" y="830"/>
                  </a:cubicBezTo>
                  <a:cubicBezTo>
                    <a:pt x="149" y="797"/>
                    <a:pt x="101" y="739"/>
                    <a:pt x="72" y="624"/>
                  </a:cubicBezTo>
                  <a:cubicBezTo>
                    <a:pt x="56" y="560"/>
                    <a:pt x="50" y="488"/>
                    <a:pt x="50" y="422"/>
                  </a:cubicBezTo>
                  <a:cubicBezTo>
                    <a:pt x="50" y="237"/>
                    <a:pt x="93" y="107"/>
                    <a:pt x="179" y="16"/>
                  </a:cubicBezTo>
                  <a:cubicBezTo>
                    <a:pt x="186" y="10"/>
                    <a:pt x="186" y="8"/>
                    <a:pt x="186" y="6"/>
                  </a:cubicBezTo>
                  <a:cubicBezTo>
                    <a:pt x="186" y="0"/>
                    <a:pt x="179" y="0"/>
                    <a:pt x="176" y="0"/>
                  </a:cubicBezTo>
                  <a:cubicBezTo>
                    <a:pt x="166" y="0"/>
                    <a:pt x="128" y="42"/>
                    <a:pt x="118" y="53"/>
                  </a:cubicBezTo>
                  <a:cubicBezTo>
                    <a:pt x="46" y="138"/>
                    <a:pt x="0" y="266"/>
                    <a:pt x="0" y="422"/>
                  </a:cubicBezTo>
                  <a:cubicBezTo>
                    <a:pt x="0" y="522"/>
                    <a:pt x="18" y="664"/>
                    <a:pt x="110" y="782"/>
                  </a:cubicBezTo>
                  <a:cubicBezTo>
                    <a:pt x="118" y="790"/>
                    <a:pt x="163" y="845"/>
                    <a:pt x="176" y="845"/>
                  </a:cubicBezTo>
                  <a:cubicBezTo>
                    <a:pt x="179" y="845"/>
                    <a:pt x="186" y="845"/>
                    <a:pt x="186" y="83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63" name="Freeform 262">
              <a:extLst>
                <a:ext uri="{FF2B5EF4-FFF2-40B4-BE49-F238E27FC236}">
                  <a16:creationId xmlns:a16="http://schemas.microsoft.com/office/drawing/2014/main" id="{FC697603-7A30-D045-82BE-F1B4CB5A08EB}"/>
                </a:ext>
              </a:extLst>
            </p:cNvPr>
            <p:cNvSpPr/>
            <p:nvPr/>
          </p:nvSpPr>
          <p:spPr>
            <a:xfrm>
              <a:off x="5231160" y="6216479"/>
              <a:ext cx="78120" cy="161640"/>
            </a:xfrm>
            <a:custGeom>
              <a:avLst/>
              <a:gdLst/>
              <a:ahLst/>
              <a:cxnLst>
                <a:cxn ang="3cd4">
                  <a:pos x="hc" y="t"/>
                </a:cxn>
                <a:cxn ang="cd2">
                  <a:pos x="l" y="vc"/>
                </a:cxn>
                <a:cxn ang="cd4">
                  <a:pos x="hc" y="b"/>
                </a:cxn>
                <a:cxn ang="0">
                  <a:pos x="r" y="vc"/>
                </a:cxn>
              </a:cxnLst>
              <a:rect l="l" t="t" r="r" b="b"/>
              <a:pathLst>
                <a:path w="218" h="450">
                  <a:moveTo>
                    <a:pt x="130" y="160"/>
                  </a:moveTo>
                  <a:lnTo>
                    <a:pt x="197" y="160"/>
                  </a:lnTo>
                  <a:cubicBezTo>
                    <a:pt x="210" y="160"/>
                    <a:pt x="218" y="160"/>
                    <a:pt x="218" y="146"/>
                  </a:cubicBezTo>
                  <a:cubicBezTo>
                    <a:pt x="218" y="138"/>
                    <a:pt x="210" y="138"/>
                    <a:pt x="197" y="138"/>
                  </a:cubicBezTo>
                  <a:lnTo>
                    <a:pt x="136" y="138"/>
                  </a:lnTo>
                  <a:cubicBezTo>
                    <a:pt x="160" y="37"/>
                    <a:pt x="165" y="24"/>
                    <a:pt x="165" y="19"/>
                  </a:cubicBezTo>
                  <a:cubicBezTo>
                    <a:pt x="165" y="6"/>
                    <a:pt x="155" y="0"/>
                    <a:pt x="144" y="0"/>
                  </a:cubicBezTo>
                  <a:cubicBezTo>
                    <a:pt x="142" y="0"/>
                    <a:pt x="122" y="0"/>
                    <a:pt x="115" y="26"/>
                  </a:cubicBezTo>
                  <a:lnTo>
                    <a:pt x="88" y="138"/>
                  </a:lnTo>
                  <a:lnTo>
                    <a:pt x="21" y="138"/>
                  </a:lnTo>
                  <a:cubicBezTo>
                    <a:pt x="6" y="138"/>
                    <a:pt x="0" y="138"/>
                    <a:pt x="0" y="150"/>
                  </a:cubicBezTo>
                  <a:cubicBezTo>
                    <a:pt x="0" y="160"/>
                    <a:pt x="6" y="160"/>
                    <a:pt x="19" y="160"/>
                  </a:cubicBezTo>
                  <a:lnTo>
                    <a:pt x="82" y="160"/>
                  </a:lnTo>
                  <a:cubicBezTo>
                    <a:pt x="32" y="360"/>
                    <a:pt x="29" y="371"/>
                    <a:pt x="29" y="384"/>
                  </a:cubicBezTo>
                  <a:cubicBezTo>
                    <a:pt x="29" y="422"/>
                    <a:pt x="56" y="450"/>
                    <a:pt x="93" y="450"/>
                  </a:cubicBezTo>
                  <a:cubicBezTo>
                    <a:pt x="166" y="450"/>
                    <a:pt x="206" y="346"/>
                    <a:pt x="206" y="341"/>
                  </a:cubicBezTo>
                  <a:cubicBezTo>
                    <a:pt x="206" y="334"/>
                    <a:pt x="200" y="334"/>
                    <a:pt x="197" y="334"/>
                  </a:cubicBezTo>
                  <a:cubicBezTo>
                    <a:pt x="192" y="334"/>
                    <a:pt x="190" y="336"/>
                    <a:pt x="187" y="344"/>
                  </a:cubicBezTo>
                  <a:cubicBezTo>
                    <a:pt x="157" y="418"/>
                    <a:pt x="118" y="434"/>
                    <a:pt x="94" y="434"/>
                  </a:cubicBezTo>
                  <a:cubicBezTo>
                    <a:pt x="80" y="434"/>
                    <a:pt x="74" y="424"/>
                    <a:pt x="74" y="402"/>
                  </a:cubicBezTo>
                  <a:cubicBezTo>
                    <a:pt x="74" y="384"/>
                    <a:pt x="74" y="379"/>
                    <a:pt x="77" y="36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64" name="Freeform 263">
              <a:extLst>
                <a:ext uri="{FF2B5EF4-FFF2-40B4-BE49-F238E27FC236}">
                  <a16:creationId xmlns:a16="http://schemas.microsoft.com/office/drawing/2014/main" id="{AC79EA92-3418-B34C-8E86-7E7CC06A7C08}"/>
                </a:ext>
              </a:extLst>
            </p:cNvPr>
            <p:cNvSpPr/>
            <p:nvPr/>
          </p:nvSpPr>
          <p:spPr>
            <a:xfrm>
              <a:off x="5326200" y="6263280"/>
              <a:ext cx="115920" cy="114840"/>
            </a:xfrm>
            <a:custGeom>
              <a:avLst/>
              <a:gdLst/>
              <a:ahLst/>
              <a:cxnLst>
                <a:cxn ang="3cd4">
                  <a:pos x="hc" y="t"/>
                </a:cxn>
                <a:cxn ang="cd2">
                  <a:pos x="l" y="vc"/>
                </a:cxn>
                <a:cxn ang="cd4">
                  <a:pos x="hc" y="b"/>
                </a:cxn>
                <a:cxn ang="0">
                  <a:pos x="r" y="vc"/>
                </a:cxn>
              </a:cxnLst>
              <a:rect l="l" t="t" r="r" b="b"/>
              <a:pathLst>
                <a:path w="323" h="320">
                  <a:moveTo>
                    <a:pt x="235" y="45"/>
                  </a:moveTo>
                  <a:cubicBezTo>
                    <a:pt x="222" y="19"/>
                    <a:pt x="202" y="0"/>
                    <a:pt x="170" y="0"/>
                  </a:cubicBezTo>
                  <a:cubicBezTo>
                    <a:pt x="88" y="0"/>
                    <a:pt x="0" y="104"/>
                    <a:pt x="0" y="206"/>
                  </a:cubicBezTo>
                  <a:cubicBezTo>
                    <a:pt x="0" y="274"/>
                    <a:pt x="38" y="320"/>
                    <a:pt x="94" y="320"/>
                  </a:cubicBezTo>
                  <a:cubicBezTo>
                    <a:pt x="109" y="320"/>
                    <a:pt x="144" y="317"/>
                    <a:pt x="186" y="267"/>
                  </a:cubicBezTo>
                  <a:cubicBezTo>
                    <a:pt x="192" y="296"/>
                    <a:pt x="216" y="320"/>
                    <a:pt x="250" y="320"/>
                  </a:cubicBezTo>
                  <a:cubicBezTo>
                    <a:pt x="275" y="320"/>
                    <a:pt x="291" y="304"/>
                    <a:pt x="302" y="282"/>
                  </a:cubicBezTo>
                  <a:cubicBezTo>
                    <a:pt x="314" y="256"/>
                    <a:pt x="323" y="213"/>
                    <a:pt x="323" y="211"/>
                  </a:cubicBezTo>
                  <a:cubicBezTo>
                    <a:pt x="323" y="205"/>
                    <a:pt x="317" y="205"/>
                    <a:pt x="315" y="205"/>
                  </a:cubicBezTo>
                  <a:cubicBezTo>
                    <a:pt x="309" y="205"/>
                    <a:pt x="307" y="206"/>
                    <a:pt x="306" y="218"/>
                  </a:cubicBezTo>
                  <a:cubicBezTo>
                    <a:pt x="293" y="262"/>
                    <a:pt x="280" y="304"/>
                    <a:pt x="251" y="304"/>
                  </a:cubicBezTo>
                  <a:cubicBezTo>
                    <a:pt x="232" y="304"/>
                    <a:pt x="230" y="286"/>
                    <a:pt x="230" y="272"/>
                  </a:cubicBezTo>
                  <a:cubicBezTo>
                    <a:pt x="230" y="256"/>
                    <a:pt x="232" y="251"/>
                    <a:pt x="240" y="219"/>
                  </a:cubicBezTo>
                  <a:cubicBezTo>
                    <a:pt x="248" y="190"/>
                    <a:pt x="248" y="182"/>
                    <a:pt x="254" y="157"/>
                  </a:cubicBezTo>
                  <a:lnTo>
                    <a:pt x="280" y="58"/>
                  </a:lnTo>
                  <a:cubicBezTo>
                    <a:pt x="285" y="37"/>
                    <a:pt x="285" y="37"/>
                    <a:pt x="285" y="34"/>
                  </a:cubicBezTo>
                  <a:cubicBezTo>
                    <a:pt x="285" y="21"/>
                    <a:pt x="277" y="14"/>
                    <a:pt x="266" y="14"/>
                  </a:cubicBezTo>
                  <a:cubicBezTo>
                    <a:pt x="248" y="14"/>
                    <a:pt x="237" y="30"/>
                    <a:pt x="235" y="45"/>
                  </a:cubicBezTo>
                  <a:close/>
                  <a:moveTo>
                    <a:pt x="189" y="229"/>
                  </a:moveTo>
                  <a:cubicBezTo>
                    <a:pt x="186" y="242"/>
                    <a:pt x="186" y="242"/>
                    <a:pt x="176" y="254"/>
                  </a:cubicBezTo>
                  <a:cubicBezTo>
                    <a:pt x="144" y="293"/>
                    <a:pt x="115" y="304"/>
                    <a:pt x="96" y="304"/>
                  </a:cubicBezTo>
                  <a:cubicBezTo>
                    <a:pt x="61" y="304"/>
                    <a:pt x="50" y="266"/>
                    <a:pt x="50" y="238"/>
                  </a:cubicBezTo>
                  <a:cubicBezTo>
                    <a:pt x="50" y="203"/>
                    <a:pt x="72" y="115"/>
                    <a:pt x="90" y="83"/>
                  </a:cubicBezTo>
                  <a:cubicBezTo>
                    <a:pt x="110" y="42"/>
                    <a:pt x="142" y="16"/>
                    <a:pt x="171" y="16"/>
                  </a:cubicBezTo>
                  <a:cubicBezTo>
                    <a:pt x="218" y="16"/>
                    <a:pt x="227" y="74"/>
                    <a:pt x="227" y="78"/>
                  </a:cubicBezTo>
                  <a:cubicBezTo>
                    <a:pt x="227" y="82"/>
                    <a:pt x="226" y="86"/>
                    <a:pt x="224" y="9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65" name="Freeform 264">
              <a:extLst>
                <a:ext uri="{FF2B5EF4-FFF2-40B4-BE49-F238E27FC236}">
                  <a16:creationId xmlns:a16="http://schemas.microsoft.com/office/drawing/2014/main" id="{A50092B0-4206-694A-A327-7B52712AA50E}"/>
                </a:ext>
              </a:extLst>
            </p:cNvPr>
            <p:cNvSpPr/>
            <p:nvPr/>
          </p:nvSpPr>
          <p:spPr>
            <a:xfrm>
              <a:off x="5456880" y="6263280"/>
              <a:ext cx="103320" cy="114840"/>
            </a:xfrm>
            <a:custGeom>
              <a:avLst/>
              <a:gdLst/>
              <a:ahLst/>
              <a:cxnLst>
                <a:cxn ang="3cd4">
                  <a:pos x="hc" y="t"/>
                </a:cxn>
                <a:cxn ang="cd2">
                  <a:pos x="l" y="vc"/>
                </a:cxn>
                <a:cxn ang="cd4">
                  <a:pos x="hc" y="b"/>
                </a:cxn>
                <a:cxn ang="0">
                  <a:pos x="r" y="vc"/>
                </a:cxn>
              </a:cxnLst>
              <a:rect l="l" t="t" r="r" b="b"/>
              <a:pathLst>
                <a:path w="288" h="320">
                  <a:moveTo>
                    <a:pt x="42" y="270"/>
                  </a:moveTo>
                  <a:cubicBezTo>
                    <a:pt x="40" y="282"/>
                    <a:pt x="35" y="298"/>
                    <a:pt x="35" y="301"/>
                  </a:cubicBezTo>
                  <a:cubicBezTo>
                    <a:pt x="35" y="314"/>
                    <a:pt x="45" y="320"/>
                    <a:pt x="56" y="320"/>
                  </a:cubicBezTo>
                  <a:cubicBezTo>
                    <a:pt x="64" y="320"/>
                    <a:pt x="77" y="314"/>
                    <a:pt x="82" y="301"/>
                  </a:cubicBezTo>
                  <a:cubicBezTo>
                    <a:pt x="83" y="298"/>
                    <a:pt x="107" y="202"/>
                    <a:pt x="110" y="189"/>
                  </a:cubicBezTo>
                  <a:cubicBezTo>
                    <a:pt x="115" y="165"/>
                    <a:pt x="128" y="115"/>
                    <a:pt x="133" y="96"/>
                  </a:cubicBezTo>
                  <a:cubicBezTo>
                    <a:pt x="136" y="88"/>
                    <a:pt x="155" y="54"/>
                    <a:pt x="173" y="38"/>
                  </a:cubicBezTo>
                  <a:cubicBezTo>
                    <a:pt x="178" y="34"/>
                    <a:pt x="198" y="16"/>
                    <a:pt x="229" y="16"/>
                  </a:cubicBezTo>
                  <a:cubicBezTo>
                    <a:pt x="248" y="16"/>
                    <a:pt x="258" y="24"/>
                    <a:pt x="259" y="24"/>
                  </a:cubicBezTo>
                  <a:cubicBezTo>
                    <a:pt x="237" y="27"/>
                    <a:pt x="222" y="45"/>
                    <a:pt x="222" y="62"/>
                  </a:cubicBezTo>
                  <a:cubicBezTo>
                    <a:pt x="222" y="74"/>
                    <a:pt x="230" y="88"/>
                    <a:pt x="250" y="88"/>
                  </a:cubicBezTo>
                  <a:cubicBezTo>
                    <a:pt x="267" y="88"/>
                    <a:pt x="288" y="72"/>
                    <a:pt x="288" y="46"/>
                  </a:cubicBezTo>
                  <a:cubicBezTo>
                    <a:pt x="288" y="21"/>
                    <a:pt x="266" y="0"/>
                    <a:pt x="229" y="0"/>
                  </a:cubicBezTo>
                  <a:cubicBezTo>
                    <a:pt x="182" y="0"/>
                    <a:pt x="152" y="35"/>
                    <a:pt x="139" y="54"/>
                  </a:cubicBezTo>
                  <a:cubicBezTo>
                    <a:pt x="133" y="22"/>
                    <a:pt x="107" y="0"/>
                    <a:pt x="74" y="0"/>
                  </a:cubicBezTo>
                  <a:cubicBezTo>
                    <a:pt x="42" y="0"/>
                    <a:pt x="29" y="27"/>
                    <a:pt x="22" y="40"/>
                  </a:cubicBezTo>
                  <a:cubicBezTo>
                    <a:pt x="10" y="64"/>
                    <a:pt x="0" y="107"/>
                    <a:pt x="0" y="109"/>
                  </a:cubicBezTo>
                  <a:cubicBezTo>
                    <a:pt x="0" y="115"/>
                    <a:pt x="6" y="115"/>
                    <a:pt x="8" y="115"/>
                  </a:cubicBezTo>
                  <a:cubicBezTo>
                    <a:pt x="16" y="115"/>
                    <a:pt x="16" y="115"/>
                    <a:pt x="21" y="99"/>
                  </a:cubicBezTo>
                  <a:cubicBezTo>
                    <a:pt x="32" y="50"/>
                    <a:pt x="46" y="16"/>
                    <a:pt x="72" y="16"/>
                  </a:cubicBezTo>
                  <a:cubicBezTo>
                    <a:pt x="85" y="16"/>
                    <a:pt x="94" y="21"/>
                    <a:pt x="94" y="48"/>
                  </a:cubicBezTo>
                  <a:cubicBezTo>
                    <a:pt x="94" y="62"/>
                    <a:pt x="91" y="70"/>
                    <a:pt x="83" y="10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66" name="Freeform 265">
              <a:extLst>
                <a:ext uri="{FF2B5EF4-FFF2-40B4-BE49-F238E27FC236}">
                  <a16:creationId xmlns:a16="http://schemas.microsoft.com/office/drawing/2014/main" id="{EBB9784D-A1FF-5D48-88DD-393B67E023C4}"/>
                </a:ext>
              </a:extLst>
            </p:cNvPr>
            <p:cNvSpPr/>
            <p:nvPr/>
          </p:nvSpPr>
          <p:spPr>
            <a:xfrm>
              <a:off x="5573880" y="6263280"/>
              <a:ext cx="116640" cy="163800"/>
            </a:xfrm>
            <a:custGeom>
              <a:avLst/>
              <a:gdLst/>
              <a:ahLst/>
              <a:cxnLst>
                <a:cxn ang="3cd4">
                  <a:pos x="hc" y="t"/>
                </a:cxn>
                <a:cxn ang="cd2">
                  <a:pos x="l" y="vc"/>
                </a:cxn>
                <a:cxn ang="cd4">
                  <a:pos x="hc" y="b"/>
                </a:cxn>
                <a:cxn ang="0">
                  <a:pos x="r" y="vc"/>
                </a:cxn>
              </a:cxnLst>
              <a:rect l="l" t="t" r="r" b="b"/>
              <a:pathLst>
                <a:path w="325" h="456">
                  <a:moveTo>
                    <a:pt x="322" y="46"/>
                  </a:moveTo>
                  <a:cubicBezTo>
                    <a:pt x="323" y="42"/>
                    <a:pt x="325" y="38"/>
                    <a:pt x="325" y="34"/>
                  </a:cubicBezTo>
                  <a:cubicBezTo>
                    <a:pt x="325" y="21"/>
                    <a:pt x="315" y="14"/>
                    <a:pt x="304" y="14"/>
                  </a:cubicBezTo>
                  <a:cubicBezTo>
                    <a:pt x="296" y="14"/>
                    <a:pt x="277" y="19"/>
                    <a:pt x="275" y="45"/>
                  </a:cubicBezTo>
                  <a:cubicBezTo>
                    <a:pt x="262" y="18"/>
                    <a:pt x="237" y="0"/>
                    <a:pt x="210" y="0"/>
                  </a:cubicBezTo>
                  <a:cubicBezTo>
                    <a:pt x="128" y="0"/>
                    <a:pt x="42" y="99"/>
                    <a:pt x="42" y="200"/>
                  </a:cubicBezTo>
                  <a:cubicBezTo>
                    <a:pt x="42" y="270"/>
                    <a:pt x="85" y="312"/>
                    <a:pt x="134" y="312"/>
                  </a:cubicBezTo>
                  <a:cubicBezTo>
                    <a:pt x="176" y="312"/>
                    <a:pt x="210" y="278"/>
                    <a:pt x="218" y="270"/>
                  </a:cubicBezTo>
                  <a:lnTo>
                    <a:pt x="218" y="272"/>
                  </a:lnTo>
                  <a:cubicBezTo>
                    <a:pt x="203" y="334"/>
                    <a:pt x="194" y="363"/>
                    <a:pt x="194" y="365"/>
                  </a:cubicBezTo>
                  <a:cubicBezTo>
                    <a:pt x="192" y="371"/>
                    <a:pt x="168" y="442"/>
                    <a:pt x="93" y="442"/>
                  </a:cubicBezTo>
                  <a:cubicBezTo>
                    <a:pt x="78" y="442"/>
                    <a:pt x="56" y="440"/>
                    <a:pt x="37" y="434"/>
                  </a:cubicBezTo>
                  <a:cubicBezTo>
                    <a:pt x="58" y="427"/>
                    <a:pt x="66" y="410"/>
                    <a:pt x="66" y="397"/>
                  </a:cubicBezTo>
                  <a:cubicBezTo>
                    <a:pt x="66" y="386"/>
                    <a:pt x="58" y="373"/>
                    <a:pt x="38" y="373"/>
                  </a:cubicBezTo>
                  <a:cubicBezTo>
                    <a:pt x="22" y="373"/>
                    <a:pt x="0" y="386"/>
                    <a:pt x="0" y="413"/>
                  </a:cubicBezTo>
                  <a:cubicBezTo>
                    <a:pt x="0" y="442"/>
                    <a:pt x="26" y="456"/>
                    <a:pt x="94" y="456"/>
                  </a:cubicBezTo>
                  <a:cubicBezTo>
                    <a:pt x="182" y="456"/>
                    <a:pt x="234" y="402"/>
                    <a:pt x="243" y="358"/>
                  </a:cubicBezTo>
                  <a:close/>
                  <a:moveTo>
                    <a:pt x="230" y="221"/>
                  </a:moveTo>
                  <a:cubicBezTo>
                    <a:pt x="226" y="240"/>
                    <a:pt x="210" y="258"/>
                    <a:pt x="194" y="270"/>
                  </a:cubicBezTo>
                  <a:cubicBezTo>
                    <a:pt x="179" y="283"/>
                    <a:pt x="157" y="296"/>
                    <a:pt x="138" y="296"/>
                  </a:cubicBezTo>
                  <a:cubicBezTo>
                    <a:pt x="102" y="296"/>
                    <a:pt x="91" y="259"/>
                    <a:pt x="91" y="232"/>
                  </a:cubicBezTo>
                  <a:cubicBezTo>
                    <a:pt x="91" y="197"/>
                    <a:pt x="112" y="114"/>
                    <a:pt x="131" y="78"/>
                  </a:cubicBezTo>
                  <a:cubicBezTo>
                    <a:pt x="150" y="43"/>
                    <a:pt x="181" y="16"/>
                    <a:pt x="210" y="16"/>
                  </a:cubicBezTo>
                  <a:cubicBezTo>
                    <a:pt x="256" y="16"/>
                    <a:pt x="266" y="72"/>
                    <a:pt x="266" y="77"/>
                  </a:cubicBezTo>
                  <a:cubicBezTo>
                    <a:pt x="266" y="80"/>
                    <a:pt x="266" y="83"/>
                    <a:pt x="264" y="8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67" name="Freeform 266">
              <a:extLst>
                <a:ext uri="{FF2B5EF4-FFF2-40B4-BE49-F238E27FC236}">
                  <a16:creationId xmlns:a16="http://schemas.microsoft.com/office/drawing/2014/main" id="{4C64D2B3-B8E5-DA43-A7E1-1128B6CAD8B3}"/>
                </a:ext>
              </a:extLst>
            </p:cNvPr>
            <p:cNvSpPr/>
            <p:nvPr/>
          </p:nvSpPr>
          <p:spPr>
            <a:xfrm>
              <a:off x="5711400" y="6263280"/>
              <a:ext cx="97560" cy="114840"/>
            </a:xfrm>
            <a:custGeom>
              <a:avLst/>
              <a:gdLst/>
              <a:ahLst/>
              <a:cxnLst>
                <a:cxn ang="3cd4">
                  <a:pos x="hc" y="t"/>
                </a:cxn>
                <a:cxn ang="cd2">
                  <a:pos x="l" y="vc"/>
                </a:cxn>
                <a:cxn ang="cd4">
                  <a:pos x="hc" y="b"/>
                </a:cxn>
                <a:cxn ang="0">
                  <a:pos x="r" y="vc"/>
                </a:cxn>
              </a:cxnLst>
              <a:rect l="l" t="t" r="r" b="b"/>
              <a:pathLst>
                <a:path w="272" h="320">
                  <a:moveTo>
                    <a:pt x="99" y="149"/>
                  </a:moveTo>
                  <a:cubicBezTo>
                    <a:pt x="120" y="149"/>
                    <a:pt x="173" y="147"/>
                    <a:pt x="208" y="133"/>
                  </a:cubicBezTo>
                  <a:cubicBezTo>
                    <a:pt x="258" y="112"/>
                    <a:pt x="261" y="70"/>
                    <a:pt x="261" y="61"/>
                  </a:cubicBezTo>
                  <a:cubicBezTo>
                    <a:pt x="261" y="29"/>
                    <a:pt x="234" y="0"/>
                    <a:pt x="186" y="0"/>
                  </a:cubicBezTo>
                  <a:cubicBezTo>
                    <a:pt x="107" y="0"/>
                    <a:pt x="0" y="69"/>
                    <a:pt x="0" y="192"/>
                  </a:cubicBezTo>
                  <a:cubicBezTo>
                    <a:pt x="0" y="264"/>
                    <a:pt x="42" y="320"/>
                    <a:pt x="110" y="320"/>
                  </a:cubicBezTo>
                  <a:cubicBezTo>
                    <a:pt x="213" y="320"/>
                    <a:pt x="272" y="245"/>
                    <a:pt x="272" y="237"/>
                  </a:cubicBezTo>
                  <a:cubicBezTo>
                    <a:pt x="272" y="232"/>
                    <a:pt x="267" y="227"/>
                    <a:pt x="262" y="227"/>
                  </a:cubicBezTo>
                  <a:cubicBezTo>
                    <a:pt x="259" y="227"/>
                    <a:pt x="258" y="229"/>
                    <a:pt x="254" y="235"/>
                  </a:cubicBezTo>
                  <a:cubicBezTo>
                    <a:pt x="198" y="304"/>
                    <a:pt x="122" y="304"/>
                    <a:pt x="112" y="304"/>
                  </a:cubicBezTo>
                  <a:cubicBezTo>
                    <a:pt x="58" y="304"/>
                    <a:pt x="51" y="245"/>
                    <a:pt x="51" y="222"/>
                  </a:cubicBezTo>
                  <a:cubicBezTo>
                    <a:pt x="51" y="214"/>
                    <a:pt x="51" y="192"/>
                    <a:pt x="62" y="149"/>
                  </a:cubicBezTo>
                  <a:close/>
                  <a:moveTo>
                    <a:pt x="67" y="133"/>
                  </a:moveTo>
                  <a:cubicBezTo>
                    <a:pt x="94" y="26"/>
                    <a:pt x="166" y="16"/>
                    <a:pt x="186" y="16"/>
                  </a:cubicBezTo>
                  <a:cubicBezTo>
                    <a:pt x="219" y="16"/>
                    <a:pt x="238" y="37"/>
                    <a:pt x="238" y="61"/>
                  </a:cubicBezTo>
                  <a:cubicBezTo>
                    <a:pt x="238" y="133"/>
                    <a:pt x="125" y="133"/>
                    <a:pt x="96" y="13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68" name="Freeform 267">
              <a:extLst>
                <a:ext uri="{FF2B5EF4-FFF2-40B4-BE49-F238E27FC236}">
                  <a16:creationId xmlns:a16="http://schemas.microsoft.com/office/drawing/2014/main" id="{BCD33826-A36C-0C49-A969-3D7744F870BF}"/>
                </a:ext>
              </a:extLst>
            </p:cNvPr>
            <p:cNvSpPr/>
            <p:nvPr/>
          </p:nvSpPr>
          <p:spPr>
            <a:xfrm>
              <a:off x="5822640" y="6216479"/>
              <a:ext cx="78120" cy="161640"/>
            </a:xfrm>
            <a:custGeom>
              <a:avLst/>
              <a:gdLst/>
              <a:ahLst/>
              <a:cxnLst>
                <a:cxn ang="3cd4">
                  <a:pos x="hc" y="t"/>
                </a:cxn>
                <a:cxn ang="cd2">
                  <a:pos x="l" y="vc"/>
                </a:cxn>
                <a:cxn ang="cd4">
                  <a:pos x="hc" y="b"/>
                </a:cxn>
                <a:cxn ang="0">
                  <a:pos x="r" y="vc"/>
                </a:cxn>
              </a:cxnLst>
              <a:rect l="l" t="t" r="r" b="b"/>
              <a:pathLst>
                <a:path w="218" h="450">
                  <a:moveTo>
                    <a:pt x="130" y="160"/>
                  </a:moveTo>
                  <a:lnTo>
                    <a:pt x="197" y="160"/>
                  </a:lnTo>
                  <a:cubicBezTo>
                    <a:pt x="210" y="160"/>
                    <a:pt x="218" y="160"/>
                    <a:pt x="218" y="146"/>
                  </a:cubicBezTo>
                  <a:cubicBezTo>
                    <a:pt x="218" y="138"/>
                    <a:pt x="210" y="138"/>
                    <a:pt x="197" y="138"/>
                  </a:cubicBezTo>
                  <a:lnTo>
                    <a:pt x="136" y="138"/>
                  </a:lnTo>
                  <a:cubicBezTo>
                    <a:pt x="160" y="37"/>
                    <a:pt x="165" y="24"/>
                    <a:pt x="165" y="19"/>
                  </a:cubicBezTo>
                  <a:cubicBezTo>
                    <a:pt x="165" y="6"/>
                    <a:pt x="155" y="0"/>
                    <a:pt x="144" y="0"/>
                  </a:cubicBezTo>
                  <a:cubicBezTo>
                    <a:pt x="141" y="0"/>
                    <a:pt x="122" y="0"/>
                    <a:pt x="115" y="26"/>
                  </a:cubicBezTo>
                  <a:lnTo>
                    <a:pt x="88" y="138"/>
                  </a:lnTo>
                  <a:lnTo>
                    <a:pt x="21" y="138"/>
                  </a:lnTo>
                  <a:cubicBezTo>
                    <a:pt x="6" y="138"/>
                    <a:pt x="0" y="138"/>
                    <a:pt x="0" y="150"/>
                  </a:cubicBezTo>
                  <a:cubicBezTo>
                    <a:pt x="0" y="160"/>
                    <a:pt x="6" y="160"/>
                    <a:pt x="19" y="160"/>
                  </a:cubicBezTo>
                  <a:lnTo>
                    <a:pt x="82" y="160"/>
                  </a:lnTo>
                  <a:cubicBezTo>
                    <a:pt x="30" y="360"/>
                    <a:pt x="29" y="371"/>
                    <a:pt x="29" y="384"/>
                  </a:cubicBezTo>
                  <a:cubicBezTo>
                    <a:pt x="29" y="422"/>
                    <a:pt x="56" y="450"/>
                    <a:pt x="93" y="450"/>
                  </a:cubicBezTo>
                  <a:cubicBezTo>
                    <a:pt x="166" y="450"/>
                    <a:pt x="206" y="346"/>
                    <a:pt x="206" y="341"/>
                  </a:cubicBezTo>
                  <a:cubicBezTo>
                    <a:pt x="206" y="334"/>
                    <a:pt x="200" y="334"/>
                    <a:pt x="197" y="334"/>
                  </a:cubicBezTo>
                  <a:cubicBezTo>
                    <a:pt x="192" y="334"/>
                    <a:pt x="190" y="336"/>
                    <a:pt x="187" y="344"/>
                  </a:cubicBezTo>
                  <a:cubicBezTo>
                    <a:pt x="157" y="418"/>
                    <a:pt x="118" y="434"/>
                    <a:pt x="94" y="434"/>
                  </a:cubicBezTo>
                  <a:cubicBezTo>
                    <a:pt x="80" y="434"/>
                    <a:pt x="74" y="424"/>
                    <a:pt x="74" y="402"/>
                  </a:cubicBezTo>
                  <a:cubicBezTo>
                    <a:pt x="74" y="384"/>
                    <a:pt x="74" y="379"/>
                    <a:pt x="77" y="36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69" name="Freeform 268">
              <a:extLst>
                <a:ext uri="{FF2B5EF4-FFF2-40B4-BE49-F238E27FC236}">
                  <a16:creationId xmlns:a16="http://schemas.microsoft.com/office/drawing/2014/main" id="{BDD218EB-4D1C-0E42-98D3-816900437502}"/>
                </a:ext>
              </a:extLst>
            </p:cNvPr>
            <p:cNvSpPr/>
            <p:nvPr/>
          </p:nvSpPr>
          <p:spPr>
            <a:xfrm>
              <a:off x="5933159" y="6185519"/>
              <a:ext cx="59040" cy="253080"/>
            </a:xfrm>
            <a:custGeom>
              <a:avLst/>
              <a:gdLst/>
              <a:ahLst/>
              <a:cxnLst>
                <a:cxn ang="3cd4">
                  <a:pos x="hc" y="t"/>
                </a:cxn>
                <a:cxn ang="cd2">
                  <a:pos x="l" y="vc"/>
                </a:cxn>
                <a:cxn ang="cd4">
                  <a:pos x="hc" y="b"/>
                </a:cxn>
                <a:cxn ang="0">
                  <a:pos x="r" y="vc"/>
                </a:cxn>
              </a:cxnLst>
              <a:rect l="l" t="t" r="r" b="b"/>
              <a:pathLst>
                <a:path w="165" h="704">
                  <a:moveTo>
                    <a:pt x="165" y="698"/>
                  </a:moveTo>
                  <a:cubicBezTo>
                    <a:pt x="165" y="696"/>
                    <a:pt x="165" y="694"/>
                    <a:pt x="152" y="682"/>
                  </a:cubicBezTo>
                  <a:cubicBezTo>
                    <a:pt x="64" y="594"/>
                    <a:pt x="42" y="461"/>
                    <a:pt x="42" y="352"/>
                  </a:cubicBezTo>
                  <a:cubicBezTo>
                    <a:pt x="42" y="230"/>
                    <a:pt x="69" y="107"/>
                    <a:pt x="155" y="19"/>
                  </a:cubicBezTo>
                  <a:cubicBezTo>
                    <a:pt x="165" y="11"/>
                    <a:pt x="165" y="10"/>
                    <a:pt x="165" y="6"/>
                  </a:cubicBezTo>
                  <a:cubicBezTo>
                    <a:pt x="165" y="2"/>
                    <a:pt x="162" y="0"/>
                    <a:pt x="157" y="0"/>
                  </a:cubicBezTo>
                  <a:cubicBezTo>
                    <a:pt x="150" y="0"/>
                    <a:pt x="86" y="48"/>
                    <a:pt x="45" y="138"/>
                  </a:cubicBezTo>
                  <a:cubicBezTo>
                    <a:pt x="8" y="214"/>
                    <a:pt x="0" y="293"/>
                    <a:pt x="0" y="352"/>
                  </a:cubicBezTo>
                  <a:cubicBezTo>
                    <a:pt x="0" y="408"/>
                    <a:pt x="8" y="493"/>
                    <a:pt x="46" y="573"/>
                  </a:cubicBezTo>
                  <a:cubicBezTo>
                    <a:pt x="90" y="659"/>
                    <a:pt x="150" y="704"/>
                    <a:pt x="157" y="704"/>
                  </a:cubicBezTo>
                  <a:cubicBezTo>
                    <a:pt x="162" y="704"/>
                    <a:pt x="165" y="702"/>
                    <a:pt x="165" y="69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0" name="Freeform 269">
              <a:extLst>
                <a:ext uri="{FF2B5EF4-FFF2-40B4-BE49-F238E27FC236}">
                  <a16:creationId xmlns:a16="http://schemas.microsoft.com/office/drawing/2014/main" id="{BFC861A9-6593-F04D-A2C7-9E04851E40E8}"/>
                </a:ext>
              </a:extLst>
            </p:cNvPr>
            <p:cNvSpPr/>
            <p:nvPr/>
          </p:nvSpPr>
          <p:spPr>
            <a:xfrm>
              <a:off x="6018840" y="6263280"/>
              <a:ext cx="93600" cy="114840"/>
            </a:xfrm>
            <a:custGeom>
              <a:avLst/>
              <a:gdLst/>
              <a:ahLst/>
              <a:cxnLst>
                <a:cxn ang="3cd4">
                  <a:pos x="hc" y="t"/>
                </a:cxn>
                <a:cxn ang="cd2">
                  <a:pos x="l" y="vc"/>
                </a:cxn>
                <a:cxn ang="cd4">
                  <a:pos x="hc" y="b"/>
                </a:cxn>
                <a:cxn ang="0">
                  <a:pos x="r" y="vc"/>
                </a:cxn>
              </a:cxnLst>
              <a:rect l="l" t="t" r="r" b="b"/>
              <a:pathLst>
                <a:path w="261" h="320">
                  <a:moveTo>
                    <a:pt x="240" y="48"/>
                  </a:moveTo>
                  <a:cubicBezTo>
                    <a:pt x="219" y="48"/>
                    <a:pt x="206" y="64"/>
                    <a:pt x="206" y="80"/>
                  </a:cubicBezTo>
                  <a:cubicBezTo>
                    <a:pt x="206" y="90"/>
                    <a:pt x="213" y="101"/>
                    <a:pt x="227" y="101"/>
                  </a:cubicBezTo>
                  <a:cubicBezTo>
                    <a:pt x="243" y="101"/>
                    <a:pt x="261" y="88"/>
                    <a:pt x="261" y="61"/>
                  </a:cubicBezTo>
                  <a:cubicBezTo>
                    <a:pt x="261" y="29"/>
                    <a:pt x="230" y="0"/>
                    <a:pt x="176" y="0"/>
                  </a:cubicBezTo>
                  <a:cubicBezTo>
                    <a:pt x="83" y="0"/>
                    <a:pt x="56" y="72"/>
                    <a:pt x="56" y="102"/>
                  </a:cubicBezTo>
                  <a:cubicBezTo>
                    <a:pt x="56" y="158"/>
                    <a:pt x="109" y="170"/>
                    <a:pt x="130" y="173"/>
                  </a:cubicBezTo>
                  <a:cubicBezTo>
                    <a:pt x="166" y="181"/>
                    <a:pt x="203" y="187"/>
                    <a:pt x="203" y="227"/>
                  </a:cubicBezTo>
                  <a:cubicBezTo>
                    <a:pt x="203" y="245"/>
                    <a:pt x="187" y="304"/>
                    <a:pt x="102" y="304"/>
                  </a:cubicBezTo>
                  <a:cubicBezTo>
                    <a:pt x="91" y="304"/>
                    <a:pt x="37" y="304"/>
                    <a:pt x="21" y="267"/>
                  </a:cubicBezTo>
                  <a:cubicBezTo>
                    <a:pt x="48" y="270"/>
                    <a:pt x="66" y="250"/>
                    <a:pt x="66" y="229"/>
                  </a:cubicBezTo>
                  <a:cubicBezTo>
                    <a:pt x="66" y="213"/>
                    <a:pt x="54" y="205"/>
                    <a:pt x="40" y="205"/>
                  </a:cubicBezTo>
                  <a:cubicBezTo>
                    <a:pt x="21" y="205"/>
                    <a:pt x="0" y="219"/>
                    <a:pt x="0" y="251"/>
                  </a:cubicBezTo>
                  <a:cubicBezTo>
                    <a:pt x="0" y="291"/>
                    <a:pt x="40" y="320"/>
                    <a:pt x="101" y="320"/>
                  </a:cubicBezTo>
                  <a:cubicBezTo>
                    <a:pt x="216" y="320"/>
                    <a:pt x="243" y="235"/>
                    <a:pt x="243" y="203"/>
                  </a:cubicBezTo>
                  <a:cubicBezTo>
                    <a:pt x="243" y="178"/>
                    <a:pt x="230" y="160"/>
                    <a:pt x="221" y="150"/>
                  </a:cubicBezTo>
                  <a:cubicBezTo>
                    <a:pt x="202" y="131"/>
                    <a:pt x="182" y="128"/>
                    <a:pt x="150" y="122"/>
                  </a:cubicBezTo>
                  <a:cubicBezTo>
                    <a:pt x="125" y="115"/>
                    <a:pt x="98" y="110"/>
                    <a:pt x="98" y="78"/>
                  </a:cubicBezTo>
                  <a:cubicBezTo>
                    <a:pt x="98" y="59"/>
                    <a:pt x="114" y="16"/>
                    <a:pt x="176" y="16"/>
                  </a:cubicBezTo>
                  <a:cubicBezTo>
                    <a:pt x="194" y="16"/>
                    <a:pt x="229" y="21"/>
                    <a:pt x="240" y="4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1" name="Freeform 270">
              <a:extLst>
                <a:ext uri="{FF2B5EF4-FFF2-40B4-BE49-F238E27FC236}">
                  <a16:creationId xmlns:a16="http://schemas.microsoft.com/office/drawing/2014/main" id="{292C11C1-4846-3648-A95F-CB5075DDDBA0}"/>
                </a:ext>
              </a:extLst>
            </p:cNvPr>
            <p:cNvSpPr/>
            <p:nvPr/>
          </p:nvSpPr>
          <p:spPr>
            <a:xfrm>
              <a:off x="6132600" y="6171480"/>
              <a:ext cx="44640" cy="91800"/>
            </a:xfrm>
            <a:custGeom>
              <a:avLst/>
              <a:gdLst/>
              <a:ahLst/>
              <a:cxnLst>
                <a:cxn ang="3cd4">
                  <a:pos x="hc" y="t"/>
                </a:cxn>
                <a:cxn ang="cd2">
                  <a:pos x="l" y="vc"/>
                </a:cxn>
                <a:cxn ang="cd4">
                  <a:pos x="hc" y="b"/>
                </a:cxn>
                <a:cxn ang="0">
                  <a:pos x="r" y="vc"/>
                </a:cxn>
              </a:cxnLst>
              <a:rect l="l" t="t" r="r" b="b"/>
              <a:pathLst>
                <a:path w="125" h="256">
                  <a:moveTo>
                    <a:pt x="120" y="43"/>
                  </a:moveTo>
                  <a:cubicBezTo>
                    <a:pt x="125" y="35"/>
                    <a:pt x="125" y="30"/>
                    <a:pt x="125" y="27"/>
                  </a:cubicBezTo>
                  <a:cubicBezTo>
                    <a:pt x="125" y="11"/>
                    <a:pt x="110" y="0"/>
                    <a:pt x="96" y="0"/>
                  </a:cubicBezTo>
                  <a:cubicBezTo>
                    <a:pt x="77" y="0"/>
                    <a:pt x="70" y="16"/>
                    <a:pt x="69" y="24"/>
                  </a:cubicBezTo>
                  <a:lnTo>
                    <a:pt x="3" y="238"/>
                  </a:lnTo>
                  <a:cubicBezTo>
                    <a:pt x="2" y="238"/>
                    <a:pt x="0" y="245"/>
                    <a:pt x="0" y="245"/>
                  </a:cubicBezTo>
                  <a:cubicBezTo>
                    <a:pt x="0" y="251"/>
                    <a:pt x="16" y="256"/>
                    <a:pt x="19" y="256"/>
                  </a:cubicBezTo>
                  <a:cubicBezTo>
                    <a:pt x="22" y="256"/>
                    <a:pt x="24" y="256"/>
                    <a:pt x="27" y="24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2" name="Freeform 271">
              <a:extLst>
                <a:ext uri="{FF2B5EF4-FFF2-40B4-BE49-F238E27FC236}">
                  <a16:creationId xmlns:a16="http://schemas.microsoft.com/office/drawing/2014/main" id="{46235476-A228-A24F-9335-084AB3F72905}"/>
                </a:ext>
              </a:extLst>
            </p:cNvPr>
            <p:cNvSpPr/>
            <p:nvPr/>
          </p:nvSpPr>
          <p:spPr>
            <a:xfrm>
              <a:off x="6217200" y="6348240"/>
              <a:ext cx="29520" cy="75600"/>
            </a:xfrm>
            <a:custGeom>
              <a:avLst/>
              <a:gdLst/>
              <a:ahLst/>
              <a:cxnLst>
                <a:cxn ang="3cd4">
                  <a:pos x="hc" y="t"/>
                </a:cxn>
                <a:cxn ang="cd2">
                  <a:pos x="l" y="vc"/>
                </a:cxn>
                <a:cxn ang="cd4">
                  <a:pos x="hc" y="b"/>
                </a:cxn>
                <a:cxn ang="0">
                  <a:pos x="r" y="vc"/>
                </a:cxn>
              </a:cxnLst>
              <a:rect l="l" t="t" r="r" b="b"/>
              <a:pathLst>
                <a:path w="83" h="211">
                  <a:moveTo>
                    <a:pt x="83" y="74"/>
                  </a:moveTo>
                  <a:cubicBezTo>
                    <a:pt x="83" y="27"/>
                    <a:pt x="66" y="0"/>
                    <a:pt x="38" y="0"/>
                  </a:cubicBezTo>
                  <a:cubicBezTo>
                    <a:pt x="14" y="0"/>
                    <a:pt x="0" y="18"/>
                    <a:pt x="0" y="37"/>
                  </a:cubicBezTo>
                  <a:cubicBezTo>
                    <a:pt x="0" y="56"/>
                    <a:pt x="14" y="75"/>
                    <a:pt x="38" y="75"/>
                  </a:cubicBezTo>
                  <a:cubicBezTo>
                    <a:pt x="46" y="75"/>
                    <a:pt x="56" y="72"/>
                    <a:pt x="62" y="66"/>
                  </a:cubicBezTo>
                  <a:cubicBezTo>
                    <a:pt x="66" y="64"/>
                    <a:pt x="66" y="64"/>
                    <a:pt x="67" y="64"/>
                  </a:cubicBezTo>
                  <a:cubicBezTo>
                    <a:pt x="67" y="64"/>
                    <a:pt x="69" y="64"/>
                    <a:pt x="69" y="74"/>
                  </a:cubicBezTo>
                  <a:cubicBezTo>
                    <a:pt x="69" y="126"/>
                    <a:pt x="43" y="170"/>
                    <a:pt x="19" y="192"/>
                  </a:cubicBezTo>
                  <a:cubicBezTo>
                    <a:pt x="11" y="200"/>
                    <a:pt x="11" y="202"/>
                    <a:pt x="11" y="203"/>
                  </a:cubicBezTo>
                  <a:cubicBezTo>
                    <a:pt x="11" y="210"/>
                    <a:pt x="14" y="211"/>
                    <a:pt x="19" y="211"/>
                  </a:cubicBezTo>
                  <a:cubicBezTo>
                    <a:pt x="27" y="211"/>
                    <a:pt x="83" y="157"/>
                    <a:pt x="83" y="7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3" name="Freeform 272">
              <a:extLst>
                <a:ext uri="{FF2B5EF4-FFF2-40B4-BE49-F238E27FC236}">
                  <a16:creationId xmlns:a16="http://schemas.microsoft.com/office/drawing/2014/main" id="{0BF83164-2AFA-2740-B972-8F733C6CB359}"/>
                </a:ext>
              </a:extLst>
            </p:cNvPr>
            <p:cNvSpPr/>
            <p:nvPr/>
          </p:nvSpPr>
          <p:spPr>
            <a:xfrm>
              <a:off x="6317279" y="6263280"/>
              <a:ext cx="115920" cy="114840"/>
            </a:xfrm>
            <a:custGeom>
              <a:avLst/>
              <a:gdLst/>
              <a:ahLst/>
              <a:cxnLst>
                <a:cxn ang="3cd4">
                  <a:pos x="hc" y="t"/>
                </a:cxn>
                <a:cxn ang="cd2">
                  <a:pos x="l" y="vc"/>
                </a:cxn>
                <a:cxn ang="cd4">
                  <a:pos x="hc" y="b"/>
                </a:cxn>
                <a:cxn ang="0">
                  <a:pos x="r" y="vc"/>
                </a:cxn>
              </a:cxnLst>
              <a:rect l="l" t="t" r="r" b="b"/>
              <a:pathLst>
                <a:path w="323" h="320">
                  <a:moveTo>
                    <a:pt x="235" y="45"/>
                  </a:moveTo>
                  <a:cubicBezTo>
                    <a:pt x="222" y="19"/>
                    <a:pt x="202" y="0"/>
                    <a:pt x="170" y="0"/>
                  </a:cubicBezTo>
                  <a:cubicBezTo>
                    <a:pt x="88" y="0"/>
                    <a:pt x="0" y="104"/>
                    <a:pt x="0" y="206"/>
                  </a:cubicBezTo>
                  <a:cubicBezTo>
                    <a:pt x="0" y="274"/>
                    <a:pt x="38" y="320"/>
                    <a:pt x="94" y="320"/>
                  </a:cubicBezTo>
                  <a:cubicBezTo>
                    <a:pt x="109" y="320"/>
                    <a:pt x="144" y="317"/>
                    <a:pt x="186" y="267"/>
                  </a:cubicBezTo>
                  <a:cubicBezTo>
                    <a:pt x="192" y="296"/>
                    <a:pt x="216" y="320"/>
                    <a:pt x="250" y="320"/>
                  </a:cubicBezTo>
                  <a:cubicBezTo>
                    <a:pt x="275" y="320"/>
                    <a:pt x="291" y="304"/>
                    <a:pt x="302" y="282"/>
                  </a:cubicBezTo>
                  <a:cubicBezTo>
                    <a:pt x="314" y="256"/>
                    <a:pt x="323" y="213"/>
                    <a:pt x="323" y="211"/>
                  </a:cubicBezTo>
                  <a:cubicBezTo>
                    <a:pt x="323" y="205"/>
                    <a:pt x="317" y="205"/>
                    <a:pt x="315" y="205"/>
                  </a:cubicBezTo>
                  <a:cubicBezTo>
                    <a:pt x="309" y="205"/>
                    <a:pt x="307" y="206"/>
                    <a:pt x="306" y="218"/>
                  </a:cubicBezTo>
                  <a:cubicBezTo>
                    <a:pt x="293" y="262"/>
                    <a:pt x="280" y="304"/>
                    <a:pt x="251" y="304"/>
                  </a:cubicBezTo>
                  <a:cubicBezTo>
                    <a:pt x="232" y="304"/>
                    <a:pt x="230" y="286"/>
                    <a:pt x="230" y="272"/>
                  </a:cubicBezTo>
                  <a:cubicBezTo>
                    <a:pt x="230" y="256"/>
                    <a:pt x="232" y="251"/>
                    <a:pt x="240" y="219"/>
                  </a:cubicBezTo>
                  <a:cubicBezTo>
                    <a:pt x="248" y="190"/>
                    <a:pt x="248" y="182"/>
                    <a:pt x="254" y="157"/>
                  </a:cubicBezTo>
                  <a:lnTo>
                    <a:pt x="280" y="58"/>
                  </a:lnTo>
                  <a:cubicBezTo>
                    <a:pt x="285" y="37"/>
                    <a:pt x="285" y="37"/>
                    <a:pt x="285" y="34"/>
                  </a:cubicBezTo>
                  <a:cubicBezTo>
                    <a:pt x="285" y="21"/>
                    <a:pt x="277" y="14"/>
                    <a:pt x="266" y="14"/>
                  </a:cubicBezTo>
                  <a:cubicBezTo>
                    <a:pt x="248" y="14"/>
                    <a:pt x="237" y="30"/>
                    <a:pt x="235" y="45"/>
                  </a:cubicBezTo>
                  <a:close/>
                  <a:moveTo>
                    <a:pt x="189" y="229"/>
                  </a:moveTo>
                  <a:cubicBezTo>
                    <a:pt x="186" y="242"/>
                    <a:pt x="186" y="242"/>
                    <a:pt x="176" y="254"/>
                  </a:cubicBezTo>
                  <a:cubicBezTo>
                    <a:pt x="144" y="293"/>
                    <a:pt x="115" y="304"/>
                    <a:pt x="96" y="304"/>
                  </a:cubicBezTo>
                  <a:cubicBezTo>
                    <a:pt x="61" y="304"/>
                    <a:pt x="50" y="266"/>
                    <a:pt x="50" y="238"/>
                  </a:cubicBezTo>
                  <a:cubicBezTo>
                    <a:pt x="50" y="203"/>
                    <a:pt x="72" y="115"/>
                    <a:pt x="90" y="83"/>
                  </a:cubicBezTo>
                  <a:cubicBezTo>
                    <a:pt x="110" y="42"/>
                    <a:pt x="142" y="16"/>
                    <a:pt x="171" y="16"/>
                  </a:cubicBezTo>
                  <a:cubicBezTo>
                    <a:pt x="218" y="16"/>
                    <a:pt x="227" y="74"/>
                    <a:pt x="227" y="78"/>
                  </a:cubicBezTo>
                  <a:cubicBezTo>
                    <a:pt x="227" y="82"/>
                    <a:pt x="226" y="86"/>
                    <a:pt x="224" y="9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4" name="Freeform 273">
              <a:extLst>
                <a:ext uri="{FF2B5EF4-FFF2-40B4-BE49-F238E27FC236}">
                  <a16:creationId xmlns:a16="http://schemas.microsoft.com/office/drawing/2014/main" id="{272C8185-75BE-9A4D-B1B5-0FC45668067F}"/>
                </a:ext>
              </a:extLst>
            </p:cNvPr>
            <p:cNvSpPr/>
            <p:nvPr/>
          </p:nvSpPr>
          <p:spPr>
            <a:xfrm>
              <a:off x="6449400" y="6171480"/>
              <a:ext cx="44640" cy="91800"/>
            </a:xfrm>
            <a:custGeom>
              <a:avLst/>
              <a:gdLst/>
              <a:ahLst/>
              <a:cxnLst>
                <a:cxn ang="3cd4">
                  <a:pos x="hc" y="t"/>
                </a:cxn>
                <a:cxn ang="cd2">
                  <a:pos x="l" y="vc"/>
                </a:cxn>
                <a:cxn ang="cd4">
                  <a:pos x="hc" y="b"/>
                </a:cxn>
                <a:cxn ang="0">
                  <a:pos x="r" y="vc"/>
                </a:cxn>
              </a:cxnLst>
              <a:rect l="l" t="t" r="r" b="b"/>
              <a:pathLst>
                <a:path w="125" h="256">
                  <a:moveTo>
                    <a:pt x="120" y="43"/>
                  </a:moveTo>
                  <a:cubicBezTo>
                    <a:pt x="125" y="35"/>
                    <a:pt x="125" y="30"/>
                    <a:pt x="125" y="27"/>
                  </a:cubicBezTo>
                  <a:cubicBezTo>
                    <a:pt x="125" y="11"/>
                    <a:pt x="110" y="0"/>
                    <a:pt x="96" y="0"/>
                  </a:cubicBezTo>
                  <a:cubicBezTo>
                    <a:pt x="77" y="0"/>
                    <a:pt x="70" y="16"/>
                    <a:pt x="69" y="24"/>
                  </a:cubicBezTo>
                  <a:lnTo>
                    <a:pt x="3" y="238"/>
                  </a:lnTo>
                  <a:cubicBezTo>
                    <a:pt x="2" y="238"/>
                    <a:pt x="0" y="245"/>
                    <a:pt x="0" y="245"/>
                  </a:cubicBezTo>
                  <a:cubicBezTo>
                    <a:pt x="0" y="251"/>
                    <a:pt x="16" y="256"/>
                    <a:pt x="19" y="256"/>
                  </a:cubicBezTo>
                  <a:cubicBezTo>
                    <a:pt x="22" y="256"/>
                    <a:pt x="24" y="256"/>
                    <a:pt x="27" y="24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5" name="Freeform 274">
              <a:extLst>
                <a:ext uri="{FF2B5EF4-FFF2-40B4-BE49-F238E27FC236}">
                  <a16:creationId xmlns:a16="http://schemas.microsoft.com/office/drawing/2014/main" id="{8C4DF484-45D2-E540-9094-A060F4FC09D8}"/>
                </a:ext>
              </a:extLst>
            </p:cNvPr>
            <p:cNvSpPr/>
            <p:nvPr/>
          </p:nvSpPr>
          <p:spPr>
            <a:xfrm>
              <a:off x="6533280" y="6266160"/>
              <a:ext cx="27720" cy="158040"/>
            </a:xfrm>
            <a:custGeom>
              <a:avLst/>
              <a:gdLst/>
              <a:ahLst/>
              <a:cxnLst>
                <a:cxn ang="3cd4">
                  <a:pos x="hc" y="t"/>
                </a:cxn>
                <a:cxn ang="cd2">
                  <a:pos x="l" y="vc"/>
                </a:cxn>
                <a:cxn ang="cd4">
                  <a:pos x="hc" y="b"/>
                </a:cxn>
                <a:cxn ang="0">
                  <a:pos x="r" y="vc"/>
                </a:cxn>
              </a:cxnLst>
              <a:rect l="l" t="t" r="r" b="b"/>
              <a:pathLst>
                <a:path w="78" h="440">
                  <a:moveTo>
                    <a:pt x="77" y="37"/>
                  </a:moveTo>
                  <a:cubicBezTo>
                    <a:pt x="77" y="18"/>
                    <a:pt x="59" y="0"/>
                    <a:pt x="38" y="0"/>
                  </a:cubicBezTo>
                  <a:cubicBezTo>
                    <a:pt x="18" y="0"/>
                    <a:pt x="0" y="18"/>
                    <a:pt x="0" y="37"/>
                  </a:cubicBezTo>
                  <a:cubicBezTo>
                    <a:pt x="0" y="58"/>
                    <a:pt x="18" y="75"/>
                    <a:pt x="38" y="75"/>
                  </a:cubicBezTo>
                  <a:cubicBezTo>
                    <a:pt x="59" y="75"/>
                    <a:pt x="77" y="58"/>
                    <a:pt x="77" y="37"/>
                  </a:cubicBezTo>
                  <a:close/>
                  <a:moveTo>
                    <a:pt x="62" y="296"/>
                  </a:moveTo>
                  <a:cubicBezTo>
                    <a:pt x="62" y="317"/>
                    <a:pt x="62" y="371"/>
                    <a:pt x="16" y="424"/>
                  </a:cubicBezTo>
                  <a:cubicBezTo>
                    <a:pt x="11" y="429"/>
                    <a:pt x="11" y="430"/>
                    <a:pt x="11" y="432"/>
                  </a:cubicBezTo>
                  <a:cubicBezTo>
                    <a:pt x="11" y="437"/>
                    <a:pt x="14" y="440"/>
                    <a:pt x="19" y="440"/>
                  </a:cubicBezTo>
                  <a:cubicBezTo>
                    <a:pt x="27" y="440"/>
                    <a:pt x="78" y="384"/>
                    <a:pt x="78" y="302"/>
                  </a:cubicBezTo>
                  <a:cubicBezTo>
                    <a:pt x="78" y="282"/>
                    <a:pt x="77" y="229"/>
                    <a:pt x="38" y="229"/>
                  </a:cubicBezTo>
                  <a:cubicBezTo>
                    <a:pt x="13" y="229"/>
                    <a:pt x="0" y="248"/>
                    <a:pt x="0" y="267"/>
                  </a:cubicBezTo>
                  <a:cubicBezTo>
                    <a:pt x="0" y="285"/>
                    <a:pt x="13" y="304"/>
                    <a:pt x="38" y="304"/>
                  </a:cubicBezTo>
                  <a:cubicBezTo>
                    <a:pt x="42" y="304"/>
                    <a:pt x="43" y="304"/>
                    <a:pt x="43" y="304"/>
                  </a:cubicBezTo>
                  <a:cubicBezTo>
                    <a:pt x="50" y="302"/>
                    <a:pt x="56" y="301"/>
                    <a:pt x="62" y="2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6" name="Freeform 275">
              <a:extLst>
                <a:ext uri="{FF2B5EF4-FFF2-40B4-BE49-F238E27FC236}">
                  <a16:creationId xmlns:a16="http://schemas.microsoft.com/office/drawing/2014/main" id="{67E54ECD-92E8-494A-BDD1-7ADCF3D473EC}"/>
                </a:ext>
              </a:extLst>
            </p:cNvPr>
            <p:cNvSpPr/>
            <p:nvPr/>
          </p:nvSpPr>
          <p:spPr>
            <a:xfrm>
              <a:off x="6631199" y="6263280"/>
              <a:ext cx="167760" cy="114840"/>
            </a:xfrm>
            <a:custGeom>
              <a:avLst/>
              <a:gdLst/>
              <a:ahLst/>
              <a:cxnLst>
                <a:cxn ang="3cd4">
                  <a:pos x="hc" y="t"/>
                </a:cxn>
                <a:cxn ang="cd2">
                  <a:pos x="l" y="vc"/>
                </a:cxn>
                <a:cxn ang="cd4">
                  <a:pos x="hc" y="b"/>
                </a:cxn>
                <a:cxn ang="0">
                  <a:pos x="r" y="vc"/>
                </a:cxn>
              </a:cxnLst>
              <a:rect l="l" t="t" r="r" b="b"/>
              <a:pathLst>
                <a:path w="467" h="320">
                  <a:moveTo>
                    <a:pt x="306" y="72"/>
                  </a:moveTo>
                  <a:cubicBezTo>
                    <a:pt x="309" y="58"/>
                    <a:pt x="315" y="30"/>
                    <a:pt x="315" y="27"/>
                  </a:cubicBezTo>
                  <a:cubicBezTo>
                    <a:pt x="315" y="14"/>
                    <a:pt x="306" y="8"/>
                    <a:pt x="296" y="8"/>
                  </a:cubicBezTo>
                  <a:cubicBezTo>
                    <a:pt x="286" y="8"/>
                    <a:pt x="274" y="13"/>
                    <a:pt x="269" y="27"/>
                  </a:cubicBezTo>
                  <a:cubicBezTo>
                    <a:pt x="267" y="32"/>
                    <a:pt x="234" y="168"/>
                    <a:pt x="229" y="186"/>
                  </a:cubicBezTo>
                  <a:cubicBezTo>
                    <a:pt x="224" y="206"/>
                    <a:pt x="222" y="219"/>
                    <a:pt x="222" y="232"/>
                  </a:cubicBezTo>
                  <a:cubicBezTo>
                    <a:pt x="222" y="240"/>
                    <a:pt x="222" y="242"/>
                    <a:pt x="224" y="245"/>
                  </a:cubicBezTo>
                  <a:cubicBezTo>
                    <a:pt x="208" y="283"/>
                    <a:pt x="186" y="304"/>
                    <a:pt x="158" y="304"/>
                  </a:cubicBezTo>
                  <a:cubicBezTo>
                    <a:pt x="102" y="304"/>
                    <a:pt x="102" y="253"/>
                    <a:pt x="102" y="240"/>
                  </a:cubicBezTo>
                  <a:cubicBezTo>
                    <a:pt x="102" y="218"/>
                    <a:pt x="106" y="190"/>
                    <a:pt x="139" y="102"/>
                  </a:cubicBezTo>
                  <a:cubicBezTo>
                    <a:pt x="147" y="82"/>
                    <a:pt x="150" y="72"/>
                    <a:pt x="150" y="58"/>
                  </a:cubicBezTo>
                  <a:cubicBezTo>
                    <a:pt x="150" y="26"/>
                    <a:pt x="128" y="0"/>
                    <a:pt x="93" y="0"/>
                  </a:cubicBezTo>
                  <a:cubicBezTo>
                    <a:pt x="26" y="0"/>
                    <a:pt x="0" y="102"/>
                    <a:pt x="0" y="109"/>
                  </a:cubicBezTo>
                  <a:cubicBezTo>
                    <a:pt x="0" y="115"/>
                    <a:pt x="6" y="115"/>
                    <a:pt x="8" y="115"/>
                  </a:cubicBezTo>
                  <a:cubicBezTo>
                    <a:pt x="16" y="115"/>
                    <a:pt x="16" y="115"/>
                    <a:pt x="19" y="102"/>
                  </a:cubicBezTo>
                  <a:cubicBezTo>
                    <a:pt x="38" y="37"/>
                    <a:pt x="66" y="16"/>
                    <a:pt x="91" y="16"/>
                  </a:cubicBezTo>
                  <a:cubicBezTo>
                    <a:pt x="98" y="16"/>
                    <a:pt x="109" y="16"/>
                    <a:pt x="109" y="38"/>
                  </a:cubicBezTo>
                  <a:cubicBezTo>
                    <a:pt x="109" y="56"/>
                    <a:pt x="101" y="77"/>
                    <a:pt x="96" y="88"/>
                  </a:cubicBezTo>
                  <a:cubicBezTo>
                    <a:pt x="66" y="171"/>
                    <a:pt x="56" y="205"/>
                    <a:pt x="56" y="230"/>
                  </a:cubicBezTo>
                  <a:cubicBezTo>
                    <a:pt x="56" y="296"/>
                    <a:pt x="104" y="320"/>
                    <a:pt x="157" y="320"/>
                  </a:cubicBezTo>
                  <a:cubicBezTo>
                    <a:pt x="168" y="320"/>
                    <a:pt x="202" y="320"/>
                    <a:pt x="230" y="270"/>
                  </a:cubicBezTo>
                  <a:cubicBezTo>
                    <a:pt x="248" y="315"/>
                    <a:pt x="298" y="320"/>
                    <a:pt x="318" y="320"/>
                  </a:cubicBezTo>
                  <a:cubicBezTo>
                    <a:pt x="371" y="320"/>
                    <a:pt x="402" y="275"/>
                    <a:pt x="421" y="234"/>
                  </a:cubicBezTo>
                  <a:cubicBezTo>
                    <a:pt x="445" y="178"/>
                    <a:pt x="467" y="83"/>
                    <a:pt x="467" y="50"/>
                  </a:cubicBezTo>
                  <a:cubicBezTo>
                    <a:pt x="467" y="11"/>
                    <a:pt x="448" y="0"/>
                    <a:pt x="435" y="0"/>
                  </a:cubicBezTo>
                  <a:cubicBezTo>
                    <a:pt x="418" y="0"/>
                    <a:pt x="400" y="18"/>
                    <a:pt x="400" y="34"/>
                  </a:cubicBezTo>
                  <a:cubicBezTo>
                    <a:pt x="400" y="43"/>
                    <a:pt x="405" y="48"/>
                    <a:pt x="411" y="53"/>
                  </a:cubicBezTo>
                  <a:cubicBezTo>
                    <a:pt x="419" y="61"/>
                    <a:pt x="437" y="78"/>
                    <a:pt x="437" y="114"/>
                  </a:cubicBezTo>
                  <a:cubicBezTo>
                    <a:pt x="437" y="138"/>
                    <a:pt x="416" y="206"/>
                    <a:pt x="398" y="242"/>
                  </a:cubicBezTo>
                  <a:cubicBezTo>
                    <a:pt x="379" y="280"/>
                    <a:pt x="355" y="304"/>
                    <a:pt x="320" y="304"/>
                  </a:cubicBezTo>
                  <a:cubicBezTo>
                    <a:pt x="286" y="304"/>
                    <a:pt x="269" y="283"/>
                    <a:pt x="269" y="243"/>
                  </a:cubicBezTo>
                  <a:cubicBezTo>
                    <a:pt x="269" y="224"/>
                    <a:pt x="274" y="202"/>
                    <a:pt x="275" y="1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7" name="Freeform 276">
              <a:extLst>
                <a:ext uri="{FF2B5EF4-FFF2-40B4-BE49-F238E27FC236}">
                  <a16:creationId xmlns:a16="http://schemas.microsoft.com/office/drawing/2014/main" id="{25853925-C0AA-D241-87A0-FC2EE74C9873}"/>
                </a:ext>
              </a:extLst>
            </p:cNvPr>
            <p:cNvSpPr/>
            <p:nvPr/>
          </p:nvSpPr>
          <p:spPr>
            <a:xfrm>
              <a:off x="6832799" y="6348240"/>
              <a:ext cx="29520" cy="75600"/>
            </a:xfrm>
            <a:custGeom>
              <a:avLst/>
              <a:gdLst/>
              <a:ahLst/>
              <a:cxnLst>
                <a:cxn ang="3cd4">
                  <a:pos x="hc" y="t"/>
                </a:cxn>
                <a:cxn ang="cd2">
                  <a:pos x="l" y="vc"/>
                </a:cxn>
                <a:cxn ang="cd4">
                  <a:pos x="hc" y="b"/>
                </a:cxn>
                <a:cxn ang="0">
                  <a:pos x="r" y="vc"/>
                </a:cxn>
              </a:cxnLst>
              <a:rect l="l" t="t" r="r" b="b"/>
              <a:pathLst>
                <a:path w="83" h="211">
                  <a:moveTo>
                    <a:pt x="83" y="74"/>
                  </a:moveTo>
                  <a:cubicBezTo>
                    <a:pt x="83" y="27"/>
                    <a:pt x="66" y="0"/>
                    <a:pt x="38" y="0"/>
                  </a:cubicBezTo>
                  <a:cubicBezTo>
                    <a:pt x="14" y="0"/>
                    <a:pt x="0" y="18"/>
                    <a:pt x="0" y="37"/>
                  </a:cubicBezTo>
                  <a:cubicBezTo>
                    <a:pt x="0" y="56"/>
                    <a:pt x="14" y="75"/>
                    <a:pt x="38" y="75"/>
                  </a:cubicBezTo>
                  <a:cubicBezTo>
                    <a:pt x="46" y="75"/>
                    <a:pt x="56" y="72"/>
                    <a:pt x="62" y="66"/>
                  </a:cubicBezTo>
                  <a:cubicBezTo>
                    <a:pt x="66" y="64"/>
                    <a:pt x="66" y="64"/>
                    <a:pt x="67" y="64"/>
                  </a:cubicBezTo>
                  <a:cubicBezTo>
                    <a:pt x="67" y="64"/>
                    <a:pt x="69" y="64"/>
                    <a:pt x="69" y="74"/>
                  </a:cubicBezTo>
                  <a:cubicBezTo>
                    <a:pt x="69" y="126"/>
                    <a:pt x="43" y="170"/>
                    <a:pt x="19" y="192"/>
                  </a:cubicBezTo>
                  <a:cubicBezTo>
                    <a:pt x="11" y="200"/>
                    <a:pt x="11" y="202"/>
                    <a:pt x="11" y="203"/>
                  </a:cubicBezTo>
                  <a:cubicBezTo>
                    <a:pt x="11" y="210"/>
                    <a:pt x="14" y="211"/>
                    <a:pt x="19" y="211"/>
                  </a:cubicBezTo>
                  <a:cubicBezTo>
                    <a:pt x="27" y="211"/>
                    <a:pt x="83" y="157"/>
                    <a:pt x="83" y="7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8" name="Freeform 277">
              <a:extLst>
                <a:ext uri="{FF2B5EF4-FFF2-40B4-BE49-F238E27FC236}">
                  <a16:creationId xmlns:a16="http://schemas.microsoft.com/office/drawing/2014/main" id="{AD47B2F5-C492-4F48-B38B-FEC5B98481AE}"/>
                </a:ext>
              </a:extLst>
            </p:cNvPr>
            <p:cNvSpPr/>
            <p:nvPr/>
          </p:nvSpPr>
          <p:spPr>
            <a:xfrm>
              <a:off x="6930720" y="6263280"/>
              <a:ext cx="167760" cy="114840"/>
            </a:xfrm>
            <a:custGeom>
              <a:avLst/>
              <a:gdLst/>
              <a:ahLst/>
              <a:cxnLst>
                <a:cxn ang="3cd4">
                  <a:pos x="hc" y="t"/>
                </a:cxn>
                <a:cxn ang="cd2">
                  <a:pos x="l" y="vc"/>
                </a:cxn>
                <a:cxn ang="cd4">
                  <a:pos x="hc" y="b"/>
                </a:cxn>
                <a:cxn ang="0">
                  <a:pos x="r" y="vc"/>
                </a:cxn>
              </a:cxnLst>
              <a:rect l="l" t="t" r="r" b="b"/>
              <a:pathLst>
                <a:path w="467" h="320">
                  <a:moveTo>
                    <a:pt x="306" y="72"/>
                  </a:moveTo>
                  <a:cubicBezTo>
                    <a:pt x="309" y="58"/>
                    <a:pt x="315" y="30"/>
                    <a:pt x="315" y="27"/>
                  </a:cubicBezTo>
                  <a:cubicBezTo>
                    <a:pt x="315" y="14"/>
                    <a:pt x="306" y="8"/>
                    <a:pt x="296" y="8"/>
                  </a:cubicBezTo>
                  <a:cubicBezTo>
                    <a:pt x="286" y="8"/>
                    <a:pt x="275" y="13"/>
                    <a:pt x="269" y="27"/>
                  </a:cubicBezTo>
                  <a:cubicBezTo>
                    <a:pt x="267" y="32"/>
                    <a:pt x="234" y="168"/>
                    <a:pt x="229" y="186"/>
                  </a:cubicBezTo>
                  <a:cubicBezTo>
                    <a:pt x="224" y="206"/>
                    <a:pt x="222" y="219"/>
                    <a:pt x="222" y="232"/>
                  </a:cubicBezTo>
                  <a:cubicBezTo>
                    <a:pt x="222" y="240"/>
                    <a:pt x="222" y="242"/>
                    <a:pt x="224" y="245"/>
                  </a:cubicBezTo>
                  <a:cubicBezTo>
                    <a:pt x="208" y="283"/>
                    <a:pt x="186" y="304"/>
                    <a:pt x="158" y="304"/>
                  </a:cubicBezTo>
                  <a:cubicBezTo>
                    <a:pt x="102" y="304"/>
                    <a:pt x="102" y="253"/>
                    <a:pt x="102" y="240"/>
                  </a:cubicBezTo>
                  <a:cubicBezTo>
                    <a:pt x="102" y="218"/>
                    <a:pt x="106" y="190"/>
                    <a:pt x="139" y="102"/>
                  </a:cubicBezTo>
                  <a:cubicBezTo>
                    <a:pt x="147" y="82"/>
                    <a:pt x="150" y="72"/>
                    <a:pt x="150" y="58"/>
                  </a:cubicBezTo>
                  <a:cubicBezTo>
                    <a:pt x="150" y="26"/>
                    <a:pt x="128" y="0"/>
                    <a:pt x="93" y="0"/>
                  </a:cubicBezTo>
                  <a:cubicBezTo>
                    <a:pt x="26" y="0"/>
                    <a:pt x="0" y="102"/>
                    <a:pt x="0" y="109"/>
                  </a:cubicBezTo>
                  <a:cubicBezTo>
                    <a:pt x="0" y="115"/>
                    <a:pt x="6" y="115"/>
                    <a:pt x="8" y="115"/>
                  </a:cubicBezTo>
                  <a:cubicBezTo>
                    <a:pt x="16" y="115"/>
                    <a:pt x="16" y="115"/>
                    <a:pt x="19" y="102"/>
                  </a:cubicBezTo>
                  <a:cubicBezTo>
                    <a:pt x="38" y="37"/>
                    <a:pt x="66" y="16"/>
                    <a:pt x="91" y="16"/>
                  </a:cubicBezTo>
                  <a:cubicBezTo>
                    <a:pt x="98" y="16"/>
                    <a:pt x="109" y="16"/>
                    <a:pt x="109" y="38"/>
                  </a:cubicBezTo>
                  <a:cubicBezTo>
                    <a:pt x="109" y="56"/>
                    <a:pt x="101" y="77"/>
                    <a:pt x="96" y="88"/>
                  </a:cubicBezTo>
                  <a:cubicBezTo>
                    <a:pt x="66" y="171"/>
                    <a:pt x="56" y="205"/>
                    <a:pt x="56" y="230"/>
                  </a:cubicBezTo>
                  <a:cubicBezTo>
                    <a:pt x="56" y="296"/>
                    <a:pt x="104" y="320"/>
                    <a:pt x="157" y="320"/>
                  </a:cubicBezTo>
                  <a:cubicBezTo>
                    <a:pt x="168" y="320"/>
                    <a:pt x="202" y="320"/>
                    <a:pt x="230" y="270"/>
                  </a:cubicBezTo>
                  <a:cubicBezTo>
                    <a:pt x="248" y="315"/>
                    <a:pt x="298" y="320"/>
                    <a:pt x="318" y="320"/>
                  </a:cubicBezTo>
                  <a:cubicBezTo>
                    <a:pt x="371" y="320"/>
                    <a:pt x="402" y="275"/>
                    <a:pt x="421" y="234"/>
                  </a:cubicBezTo>
                  <a:cubicBezTo>
                    <a:pt x="445" y="178"/>
                    <a:pt x="467" y="83"/>
                    <a:pt x="467" y="50"/>
                  </a:cubicBezTo>
                  <a:cubicBezTo>
                    <a:pt x="467" y="11"/>
                    <a:pt x="448" y="0"/>
                    <a:pt x="435" y="0"/>
                  </a:cubicBezTo>
                  <a:cubicBezTo>
                    <a:pt x="418" y="0"/>
                    <a:pt x="400" y="18"/>
                    <a:pt x="400" y="34"/>
                  </a:cubicBezTo>
                  <a:cubicBezTo>
                    <a:pt x="400" y="43"/>
                    <a:pt x="405" y="48"/>
                    <a:pt x="411" y="53"/>
                  </a:cubicBezTo>
                  <a:cubicBezTo>
                    <a:pt x="419" y="61"/>
                    <a:pt x="437" y="78"/>
                    <a:pt x="437" y="114"/>
                  </a:cubicBezTo>
                  <a:cubicBezTo>
                    <a:pt x="437" y="138"/>
                    <a:pt x="416" y="206"/>
                    <a:pt x="398" y="242"/>
                  </a:cubicBezTo>
                  <a:cubicBezTo>
                    <a:pt x="379" y="280"/>
                    <a:pt x="355" y="304"/>
                    <a:pt x="320" y="304"/>
                  </a:cubicBezTo>
                  <a:cubicBezTo>
                    <a:pt x="286" y="304"/>
                    <a:pt x="269" y="283"/>
                    <a:pt x="269" y="243"/>
                  </a:cubicBezTo>
                  <a:cubicBezTo>
                    <a:pt x="269" y="224"/>
                    <a:pt x="274" y="202"/>
                    <a:pt x="275" y="1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9" name="Freeform 278">
              <a:extLst>
                <a:ext uri="{FF2B5EF4-FFF2-40B4-BE49-F238E27FC236}">
                  <a16:creationId xmlns:a16="http://schemas.microsoft.com/office/drawing/2014/main" id="{78914756-5023-F447-BA71-7B870ECD9FFE}"/>
                </a:ext>
              </a:extLst>
            </p:cNvPr>
            <p:cNvSpPr/>
            <p:nvPr/>
          </p:nvSpPr>
          <p:spPr>
            <a:xfrm>
              <a:off x="7129440" y="6221519"/>
              <a:ext cx="119880" cy="9000"/>
            </a:xfrm>
            <a:custGeom>
              <a:avLst/>
              <a:gdLst/>
              <a:ahLst/>
              <a:cxnLst>
                <a:cxn ang="3cd4">
                  <a:pos x="hc" y="t"/>
                </a:cxn>
                <a:cxn ang="cd2">
                  <a:pos x="l" y="vc"/>
                </a:cxn>
                <a:cxn ang="cd4">
                  <a:pos x="hc" y="b"/>
                </a:cxn>
                <a:cxn ang="0">
                  <a:pos x="r" y="vc"/>
                </a:cxn>
              </a:cxnLst>
              <a:rect l="l" t="t" r="r" b="b"/>
              <a:pathLst>
                <a:path w="334" h="26">
                  <a:moveTo>
                    <a:pt x="315" y="26"/>
                  </a:moveTo>
                  <a:cubicBezTo>
                    <a:pt x="322" y="26"/>
                    <a:pt x="334" y="26"/>
                    <a:pt x="334" y="13"/>
                  </a:cubicBezTo>
                  <a:cubicBezTo>
                    <a:pt x="334" y="0"/>
                    <a:pt x="323" y="0"/>
                    <a:pt x="315" y="0"/>
                  </a:cubicBezTo>
                  <a:lnTo>
                    <a:pt x="19" y="0"/>
                  </a:lnTo>
                  <a:cubicBezTo>
                    <a:pt x="11" y="0"/>
                    <a:pt x="0" y="0"/>
                    <a:pt x="0" y="13"/>
                  </a:cubicBezTo>
                  <a:cubicBezTo>
                    <a:pt x="0" y="26"/>
                    <a:pt x="11" y="26"/>
                    <a:pt x="19" y="2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80" name="Freeform 279">
              <a:extLst>
                <a:ext uri="{FF2B5EF4-FFF2-40B4-BE49-F238E27FC236}">
                  <a16:creationId xmlns:a16="http://schemas.microsoft.com/office/drawing/2014/main" id="{E51376A4-AF11-AC46-9AB4-2248C630B4F4}"/>
                </a:ext>
              </a:extLst>
            </p:cNvPr>
            <p:cNvSpPr/>
            <p:nvPr/>
          </p:nvSpPr>
          <p:spPr>
            <a:xfrm>
              <a:off x="7296120" y="6185519"/>
              <a:ext cx="59040" cy="253080"/>
            </a:xfrm>
            <a:custGeom>
              <a:avLst/>
              <a:gdLst/>
              <a:ahLst/>
              <a:cxnLst>
                <a:cxn ang="3cd4">
                  <a:pos x="hc" y="t"/>
                </a:cxn>
                <a:cxn ang="cd2">
                  <a:pos x="l" y="vc"/>
                </a:cxn>
                <a:cxn ang="cd4">
                  <a:pos x="hc" y="b"/>
                </a:cxn>
                <a:cxn ang="0">
                  <a:pos x="r" y="vc"/>
                </a:cxn>
              </a:cxnLst>
              <a:rect l="l" t="t" r="r" b="b"/>
              <a:pathLst>
                <a:path w="165" h="704">
                  <a:moveTo>
                    <a:pt x="165" y="352"/>
                  </a:moveTo>
                  <a:cubicBezTo>
                    <a:pt x="165" y="298"/>
                    <a:pt x="157" y="213"/>
                    <a:pt x="118" y="133"/>
                  </a:cubicBezTo>
                  <a:cubicBezTo>
                    <a:pt x="75" y="46"/>
                    <a:pt x="14" y="0"/>
                    <a:pt x="6" y="0"/>
                  </a:cubicBezTo>
                  <a:cubicBezTo>
                    <a:pt x="3" y="0"/>
                    <a:pt x="0" y="3"/>
                    <a:pt x="0" y="6"/>
                  </a:cubicBezTo>
                  <a:cubicBezTo>
                    <a:pt x="0" y="10"/>
                    <a:pt x="0" y="11"/>
                    <a:pt x="13" y="24"/>
                  </a:cubicBezTo>
                  <a:cubicBezTo>
                    <a:pt x="83" y="93"/>
                    <a:pt x="123" y="205"/>
                    <a:pt x="123" y="352"/>
                  </a:cubicBezTo>
                  <a:cubicBezTo>
                    <a:pt x="123" y="472"/>
                    <a:pt x="98" y="597"/>
                    <a:pt x="10" y="685"/>
                  </a:cubicBezTo>
                  <a:cubicBezTo>
                    <a:pt x="0" y="694"/>
                    <a:pt x="0" y="696"/>
                    <a:pt x="0" y="698"/>
                  </a:cubicBezTo>
                  <a:cubicBezTo>
                    <a:pt x="0" y="702"/>
                    <a:pt x="3" y="704"/>
                    <a:pt x="6" y="704"/>
                  </a:cubicBezTo>
                  <a:cubicBezTo>
                    <a:pt x="14" y="704"/>
                    <a:pt x="78" y="656"/>
                    <a:pt x="120" y="566"/>
                  </a:cubicBezTo>
                  <a:cubicBezTo>
                    <a:pt x="157" y="490"/>
                    <a:pt x="165" y="411"/>
                    <a:pt x="165" y="35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81" name="Freeform 280">
              <a:extLst>
                <a:ext uri="{FF2B5EF4-FFF2-40B4-BE49-F238E27FC236}">
                  <a16:creationId xmlns:a16="http://schemas.microsoft.com/office/drawing/2014/main" id="{E15E37A6-E71D-324F-A608-36210DCAE46B}"/>
                </a:ext>
              </a:extLst>
            </p:cNvPr>
            <p:cNvSpPr/>
            <p:nvPr/>
          </p:nvSpPr>
          <p:spPr>
            <a:xfrm>
              <a:off x="7456680" y="6306840"/>
              <a:ext cx="154440" cy="10440"/>
            </a:xfrm>
            <a:custGeom>
              <a:avLst/>
              <a:gdLst/>
              <a:ahLst/>
              <a:cxnLst>
                <a:cxn ang="3cd4">
                  <a:pos x="hc" y="t"/>
                </a:cxn>
                <a:cxn ang="cd2">
                  <a:pos x="l" y="vc"/>
                </a:cxn>
                <a:cxn ang="cd4">
                  <a:pos x="hc" y="b"/>
                </a:cxn>
                <a:cxn ang="0">
                  <a:pos x="r" y="vc"/>
                </a:cxn>
              </a:cxnLst>
              <a:rect l="l" t="t" r="r" b="b"/>
              <a:pathLst>
                <a:path w="430" h="30">
                  <a:moveTo>
                    <a:pt x="406" y="30"/>
                  </a:moveTo>
                  <a:cubicBezTo>
                    <a:pt x="418" y="30"/>
                    <a:pt x="430" y="30"/>
                    <a:pt x="430" y="14"/>
                  </a:cubicBezTo>
                  <a:cubicBezTo>
                    <a:pt x="430" y="0"/>
                    <a:pt x="418" y="0"/>
                    <a:pt x="406" y="0"/>
                  </a:cubicBezTo>
                  <a:lnTo>
                    <a:pt x="24" y="0"/>
                  </a:lnTo>
                  <a:cubicBezTo>
                    <a:pt x="13" y="0"/>
                    <a:pt x="0" y="0"/>
                    <a:pt x="0" y="14"/>
                  </a:cubicBezTo>
                  <a:cubicBezTo>
                    <a:pt x="0" y="30"/>
                    <a:pt x="13" y="30"/>
                    <a:pt x="24" y="3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82" name="Freeform 281">
              <a:extLst>
                <a:ext uri="{FF2B5EF4-FFF2-40B4-BE49-F238E27FC236}">
                  <a16:creationId xmlns:a16="http://schemas.microsoft.com/office/drawing/2014/main" id="{82767186-75FF-8941-84EA-C0A52F147CA9}"/>
                </a:ext>
              </a:extLst>
            </p:cNvPr>
            <p:cNvSpPr/>
            <p:nvPr/>
          </p:nvSpPr>
          <p:spPr>
            <a:xfrm>
              <a:off x="7700400" y="6197040"/>
              <a:ext cx="175320" cy="227880"/>
            </a:xfrm>
            <a:custGeom>
              <a:avLst/>
              <a:gdLst/>
              <a:ahLst/>
              <a:cxnLst>
                <a:cxn ang="3cd4">
                  <a:pos x="hc" y="t"/>
                </a:cxn>
                <a:cxn ang="cd2">
                  <a:pos x="l" y="vc"/>
                </a:cxn>
                <a:cxn ang="cd4">
                  <a:pos x="hc" y="b"/>
                </a:cxn>
                <a:cxn ang="0">
                  <a:pos x="r" y="vc"/>
                </a:cxn>
              </a:cxnLst>
              <a:rect l="l" t="t" r="r" b="b"/>
              <a:pathLst>
                <a:path w="488" h="634">
                  <a:moveTo>
                    <a:pt x="274" y="493"/>
                  </a:moveTo>
                  <a:cubicBezTo>
                    <a:pt x="384" y="451"/>
                    <a:pt x="488" y="325"/>
                    <a:pt x="488" y="189"/>
                  </a:cubicBezTo>
                  <a:cubicBezTo>
                    <a:pt x="488" y="77"/>
                    <a:pt x="413" y="0"/>
                    <a:pt x="307" y="0"/>
                  </a:cubicBezTo>
                  <a:cubicBezTo>
                    <a:pt x="155" y="0"/>
                    <a:pt x="0" y="160"/>
                    <a:pt x="0" y="325"/>
                  </a:cubicBezTo>
                  <a:cubicBezTo>
                    <a:pt x="0" y="442"/>
                    <a:pt x="78" y="512"/>
                    <a:pt x="181" y="512"/>
                  </a:cubicBezTo>
                  <a:cubicBezTo>
                    <a:pt x="198" y="512"/>
                    <a:pt x="222" y="509"/>
                    <a:pt x="250" y="502"/>
                  </a:cubicBezTo>
                  <a:cubicBezTo>
                    <a:pt x="246" y="546"/>
                    <a:pt x="246" y="547"/>
                    <a:pt x="246" y="557"/>
                  </a:cubicBezTo>
                  <a:cubicBezTo>
                    <a:pt x="246" y="579"/>
                    <a:pt x="246" y="634"/>
                    <a:pt x="306" y="634"/>
                  </a:cubicBezTo>
                  <a:cubicBezTo>
                    <a:pt x="389" y="634"/>
                    <a:pt x="422" y="504"/>
                    <a:pt x="422" y="498"/>
                  </a:cubicBezTo>
                  <a:cubicBezTo>
                    <a:pt x="422" y="491"/>
                    <a:pt x="418" y="490"/>
                    <a:pt x="416" y="490"/>
                  </a:cubicBezTo>
                  <a:cubicBezTo>
                    <a:pt x="410" y="490"/>
                    <a:pt x="408" y="493"/>
                    <a:pt x="406" y="498"/>
                  </a:cubicBezTo>
                  <a:cubicBezTo>
                    <a:pt x="390" y="547"/>
                    <a:pt x="349" y="565"/>
                    <a:pt x="325" y="565"/>
                  </a:cubicBezTo>
                  <a:cubicBezTo>
                    <a:pt x="291" y="565"/>
                    <a:pt x="282" y="546"/>
                    <a:pt x="274" y="493"/>
                  </a:cubicBezTo>
                  <a:close/>
                  <a:moveTo>
                    <a:pt x="141" y="486"/>
                  </a:moveTo>
                  <a:cubicBezTo>
                    <a:pt x="86" y="466"/>
                    <a:pt x="62" y="410"/>
                    <a:pt x="62" y="347"/>
                  </a:cubicBezTo>
                  <a:cubicBezTo>
                    <a:pt x="62" y="298"/>
                    <a:pt x="80" y="198"/>
                    <a:pt x="134" y="122"/>
                  </a:cubicBezTo>
                  <a:cubicBezTo>
                    <a:pt x="186" y="50"/>
                    <a:pt x="251" y="18"/>
                    <a:pt x="304" y="18"/>
                  </a:cubicBezTo>
                  <a:cubicBezTo>
                    <a:pt x="374" y="18"/>
                    <a:pt x="426" y="72"/>
                    <a:pt x="426" y="166"/>
                  </a:cubicBezTo>
                  <a:cubicBezTo>
                    <a:pt x="426" y="237"/>
                    <a:pt x="389" y="402"/>
                    <a:pt x="270" y="469"/>
                  </a:cubicBezTo>
                  <a:cubicBezTo>
                    <a:pt x="267" y="443"/>
                    <a:pt x="261" y="392"/>
                    <a:pt x="208" y="392"/>
                  </a:cubicBezTo>
                  <a:cubicBezTo>
                    <a:pt x="171" y="392"/>
                    <a:pt x="138" y="427"/>
                    <a:pt x="138" y="464"/>
                  </a:cubicBezTo>
                  <a:cubicBezTo>
                    <a:pt x="138" y="478"/>
                    <a:pt x="141" y="486"/>
                    <a:pt x="141" y="486"/>
                  </a:cubicBezTo>
                  <a:close/>
                  <a:moveTo>
                    <a:pt x="186" y="494"/>
                  </a:moveTo>
                  <a:cubicBezTo>
                    <a:pt x="174" y="494"/>
                    <a:pt x="152" y="494"/>
                    <a:pt x="152" y="464"/>
                  </a:cubicBezTo>
                  <a:cubicBezTo>
                    <a:pt x="152" y="437"/>
                    <a:pt x="179" y="408"/>
                    <a:pt x="208" y="408"/>
                  </a:cubicBezTo>
                  <a:cubicBezTo>
                    <a:pt x="238" y="408"/>
                    <a:pt x="251" y="426"/>
                    <a:pt x="251" y="467"/>
                  </a:cubicBezTo>
                  <a:cubicBezTo>
                    <a:pt x="251" y="478"/>
                    <a:pt x="251" y="478"/>
                    <a:pt x="245" y="482"/>
                  </a:cubicBezTo>
                  <a:cubicBezTo>
                    <a:pt x="226" y="490"/>
                    <a:pt x="205" y="494"/>
                    <a:pt x="186" y="49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83" name="Freeform 282">
              <a:extLst>
                <a:ext uri="{FF2B5EF4-FFF2-40B4-BE49-F238E27FC236}">
                  <a16:creationId xmlns:a16="http://schemas.microsoft.com/office/drawing/2014/main" id="{E139910F-FF30-1545-9B85-4AD7D76793F7}"/>
                </a:ext>
              </a:extLst>
            </p:cNvPr>
            <p:cNvSpPr/>
            <p:nvPr/>
          </p:nvSpPr>
          <p:spPr>
            <a:xfrm>
              <a:off x="7895519" y="6334560"/>
              <a:ext cx="129960" cy="80280"/>
            </a:xfrm>
            <a:custGeom>
              <a:avLst/>
              <a:gdLst/>
              <a:ahLst/>
              <a:cxnLst>
                <a:cxn ang="3cd4">
                  <a:pos x="hc" y="t"/>
                </a:cxn>
                <a:cxn ang="cd2">
                  <a:pos x="l" y="vc"/>
                </a:cxn>
                <a:cxn ang="cd4">
                  <a:pos x="hc" y="b"/>
                </a:cxn>
                <a:cxn ang="0">
                  <a:pos x="r" y="vc"/>
                </a:cxn>
              </a:cxnLst>
              <a:rect l="l" t="t" r="r" b="b"/>
              <a:pathLst>
                <a:path w="362" h="224">
                  <a:moveTo>
                    <a:pt x="237" y="61"/>
                  </a:moveTo>
                  <a:cubicBezTo>
                    <a:pt x="240" y="48"/>
                    <a:pt x="246" y="24"/>
                    <a:pt x="246" y="21"/>
                  </a:cubicBezTo>
                  <a:cubicBezTo>
                    <a:pt x="246" y="11"/>
                    <a:pt x="238" y="5"/>
                    <a:pt x="230" y="5"/>
                  </a:cubicBezTo>
                  <a:cubicBezTo>
                    <a:pt x="221" y="5"/>
                    <a:pt x="211" y="11"/>
                    <a:pt x="208" y="19"/>
                  </a:cubicBezTo>
                  <a:cubicBezTo>
                    <a:pt x="206" y="24"/>
                    <a:pt x="202" y="45"/>
                    <a:pt x="198" y="58"/>
                  </a:cubicBezTo>
                  <a:cubicBezTo>
                    <a:pt x="192" y="85"/>
                    <a:pt x="192" y="86"/>
                    <a:pt x="184" y="114"/>
                  </a:cubicBezTo>
                  <a:cubicBezTo>
                    <a:pt x="178" y="141"/>
                    <a:pt x="178" y="146"/>
                    <a:pt x="176" y="160"/>
                  </a:cubicBezTo>
                  <a:cubicBezTo>
                    <a:pt x="178" y="170"/>
                    <a:pt x="174" y="179"/>
                    <a:pt x="163" y="194"/>
                  </a:cubicBezTo>
                  <a:cubicBezTo>
                    <a:pt x="157" y="202"/>
                    <a:pt x="146" y="210"/>
                    <a:pt x="130" y="210"/>
                  </a:cubicBezTo>
                  <a:cubicBezTo>
                    <a:pt x="110" y="210"/>
                    <a:pt x="85" y="203"/>
                    <a:pt x="85" y="165"/>
                  </a:cubicBezTo>
                  <a:cubicBezTo>
                    <a:pt x="85" y="139"/>
                    <a:pt x="99" y="102"/>
                    <a:pt x="109" y="77"/>
                  </a:cubicBezTo>
                  <a:cubicBezTo>
                    <a:pt x="117" y="56"/>
                    <a:pt x="118" y="51"/>
                    <a:pt x="118" y="43"/>
                  </a:cubicBezTo>
                  <a:cubicBezTo>
                    <a:pt x="118" y="19"/>
                    <a:pt x="99" y="0"/>
                    <a:pt x="72" y="0"/>
                  </a:cubicBezTo>
                  <a:cubicBezTo>
                    <a:pt x="22" y="0"/>
                    <a:pt x="0" y="67"/>
                    <a:pt x="0" y="77"/>
                  </a:cubicBezTo>
                  <a:cubicBezTo>
                    <a:pt x="0" y="83"/>
                    <a:pt x="6" y="83"/>
                    <a:pt x="8" y="83"/>
                  </a:cubicBezTo>
                  <a:cubicBezTo>
                    <a:pt x="16" y="83"/>
                    <a:pt x="16" y="80"/>
                    <a:pt x="18" y="75"/>
                  </a:cubicBezTo>
                  <a:cubicBezTo>
                    <a:pt x="30" y="34"/>
                    <a:pt x="51" y="14"/>
                    <a:pt x="70" y="14"/>
                  </a:cubicBezTo>
                  <a:cubicBezTo>
                    <a:pt x="78" y="14"/>
                    <a:pt x="83" y="19"/>
                    <a:pt x="83" y="32"/>
                  </a:cubicBezTo>
                  <a:cubicBezTo>
                    <a:pt x="83" y="43"/>
                    <a:pt x="78" y="54"/>
                    <a:pt x="77" y="61"/>
                  </a:cubicBezTo>
                  <a:cubicBezTo>
                    <a:pt x="48" y="133"/>
                    <a:pt x="48" y="142"/>
                    <a:pt x="48" y="158"/>
                  </a:cubicBezTo>
                  <a:cubicBezTo>
                    <a:pt x="48" y="216"/>
                    <a:pt x="101" y="224"/>
                    <a:pt x="128" y="224"/>
                  </a:cubicBezTo>
                  <a:cubicBezTo>
                    <a:pt x="138" y="224"/>
                    <a:pt x="162" y="224"/>
                    <a:pt x="184" y="190"/>
                  </a:cubicBezTo>
                  <a:cubicBezTo>
                    <a:pt x="195" y="213"/>
                    <a:pt x="222" y="224"/>
                    <a:pt x="253" y="224"/>
                  </a:cubicBezTo>
                  <a:cubicBezTo>
                    <a:pt x="296" y="224"/>
                    <a:pt x="318" y="186"/>
                    <a:pt x="328" y="165"/>
                  </a:cubicBezTo>
                  <a:cubicBezTo>
                    <a:pt x="349" y="123"/>
                    <a:pt x="362" y="62"/>
                    <a:pt x="362" y="38"/>
                  </a:cubicBezTo>
                  <a:cubicBezTo>
                    <a:pt x="362" y="2"/>
                    <a:pt x="341" y="0"/>
                    <a:pt x="338" y="0"/>
                  </a:cubicBezTo>
                  <a:cubicBezTo>
                    <a:pt x="325" y="0"/>
                    <a:pt x="310" y="13"/>
                    <a:pt x="310" y="26"/>
                  </a:cubicBezTo>
                  <a:cubicBezTo>
                    <a:pt x="310" y="35"/>
                    <a:pt x="315" y="38"/>
                    <a:pt x="320" y="42"/>
                  </a:cubicBezTo>
                  <a:cubicBezTo>
                    <a:pt x="331" y="51"/>
                    <a:pt x="338" y="66"/>
                    <a:pt x="338" y="82"/>
                  </a:cubicBezTo>
                  <a:cubicBezTo>
                    <a:pt x="338" y="88"/>
                    <a:pt x="317" y="210"/>
                    <a:pt x="254" y="210"/>
                  </a:cubicBezTo>
                  <a:cubicBezTo>
                    <a:pt x="214" y="210"/>
                    <a:pt x="214" y="174"/>
                    <a:pt x="214" y="166"/>
                  </a:cubicBezTo>
                  <a:cubicBezTo>
                    <a:pt x="214" y="152"/>
                    <a:pt x="216" y="144"/>
                    <a:pt x="222" y="11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84" name="Freeform 283">
              <a:extLst>
                <a:ext uri="{FF2B5EF4-FFF2-40B4-BE49-F238E27FC236}">
                  <a16:creationId xmlns:a16="http://schemas.microsoft.com/office/drawing/2014/main" id="{1CA80B94-CD57-E341-A61B-A10A3E6218E0}"/>
                </a:ext>
              </a:extLst>
            </p:cNvPr>
            <p:cNvSpPr/>
            <p:nvPr/>
          </p:nvSpPr>
          <p:spPr>
            <a:xfrm>
              <a:off x="8076600" y="6185519"/>
              <a:ext cx="59040" cy="253080"/>
            </a:xfrm>
            <a:custGeom>
              <a:avLst/>
              <a:gdLst/>
              <a:ahLst/>
              <a:cxnLst>
                <a:cxn ang="3cd4">
                  <a:pos x="hc" y="t"/>
                </a:cxn>
                <a:cxn ang="cd2">
                  <a:pos x="l" y="vc"/>
                </a:cxn>
                <a:cxn ang="cd4">
                  <a:pos x="hc" y="b"/>
                </a:cxn>
                <a:cxn ang="0">
                  <a:pos x="r" y="vc"/>
                </a:cxn>
              </a:cxnLst>
              <a:rect l="l" t="t" r="r" b="b"/>
              <a:pathLst>
                <a:path w="165" h="704">
                  <a:moveTo>
                    <a:pt x="165" y="698"/>
                  </a:moveTo>
                  <a:cubicBezTo>
                    <a:pt x="165" y="696"/>
                    <a:pt x="165" y="694"/>
                    <a:pt x="152" y="682"/>
                  </a:cubicBezTo>
                  <a:cubicBezTo>
                    <a:pt x="64" y="594"/>
                    <a:pt x="42" y="461"/>
                    <a:pt x="42" y="352"/>
                  </a:cubicBezTo>
                  <a:cubicBezTo>
                    <a:pt x="42" y="230"/>
                    <a:pt x="69" y="107"/>
                    <a:pt x="155" y="19"/>
                  </a:cubicBezTo>
                  <a:cubicBezTo>
                    <a:pt x="165" y="11"/>
                    <a:pt x="165" y="10"/>
                    <a:pt x="165" y="6"/>
                  </a:cubicBezTo>
                  <a:cubicBezTo>
                    <a:pt x="165" y="2"/>
                    <a:pt x="162" y="0"/>
                    <a:pt x="157" y="0"/>
                  </a:cubicBezTo>
                  <a:cubicBezTo>
                    <a:pt x="150" y="0"/>
                    <a:pt x="86" y="48"/>
                    <a:pt x="45" y="138"/>
                  </a:cubicBezTo>
                  <a:cubicBezTo>
                    <a:pt x="8" y="214"/>
                    <a:pt x="0" y="293"/>
                    <a:pt x="0" y="352"/>
                  </a:cubicBezTo>
                  <a:cubicBezTo>
                    <a:pt x="0" y="408"/>
                    <a:pt x="8" y="493"/>
                    <a:pt x="46" y="573"/>
                  </a:cubicBezTo>
                  <a:cubicBezTo>
                    <a:pt x="90" y="659"/>
                    <a:pt x="150" y="704"/>
                    <a:pt x="157" y="704"/>
                  </a:cubicBezTo>
                  <a:cubicBezTo>
                    <a:pt x="162" y="704"/>
                    <a:pt x="165" y="702"/>
                    <a:pt x="165" y="69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85" name="Freeform 284">
              <a:extLst>
                <a:ext uri="{FF2B5EF4-FFF2-40B4-BE49-F238E27FC236}">
                  <a16:creationId xmlns:a16="http://schemas.microsoft.com/office/drawing/2014/main" id="{2DCB6EC7-A0F5-C549-B85A-4B0D4AFDEB8B}"/>
                </a:ext>
              </a:extLst>
            </p:cNvPr>
            <p:cNvSpPr/>
            <p:nvPr/>
          </p:nvSpPr>
          <p:spPr>
            <a:xfrm>
              <a:off x="8162280" y="6263280"/>
              <a:ext cx="93600" cy="114840"/>
            </a:xfrm>
            <a:custGeom>
              <a:avLst/>
              <a:gdLst/>
              <a:ahLst/>
              <a:cxnLst>
                <a:cxn ang="3cd4">
                  <a:pos x="hc" y="t"/>
                </a:cxn>
                <a:cxn ang="cd2">
                  <a:pos x="l" y="vc"/>
                </a:cxn>
                <a:cxn ang="cd4">
                  <a:pos x="hc" y="b"/>
                </a:cxn>
                <a:cxn ang="0">
                  <a:pos x="r" y="vc"/>
                </a:cxn>
              </a:cxnLst>
              <a:rect l="l" t="t" r="r" b="b"/>
              <a:pathLst>
                <a:path w="261" h="320">
                  <a:moveTo>
                    <a:pt x="240" y="48"/>
                  </a:moveTo>
                  <a:cubicBezTo>
                    <a:pt x="219" y="48"/>
                    <a:pt x="206" y="64"/>
                    <a:pt x="206" y="80"/>
                  </a:cubicBezTo>
                  <a:cubicBezTo>
                    <a:pt x="206" y="90"/>
                    <a:pt x="213" y="101"/>
                    <a:pt x="227" y="101"/>
                  </a:cubicBezTo>
                  <a:cubicBezTo>
                    <a:pt x="243" y="101"/>
                    <a:pt x="261" y="88"/>
                    <a:pt x="261" y="61"/>
                  </a:cubicBezTo>
                  <a:cubicBezTo>
                    <a:pt x="261" y="29"/>
                    <a:pt x="230" y="0"/>
                    <a:pt x="176" y="0"/>
                  </a:cubicBezTo>
                  <a:cubicBezTo>
                    <a:pt x="83" y="0"/>
                    <a:pt x="56" y="72"/>
                    <a:pt x="56" y="102"/>
                  </a:cubicBezTo>
                  <a:cubicBezTo>
                    <a:pt x="56" y="158"/>
                    <a:pt x="109" y="170"/>
                    <a:pt x="130" y="173"/>
                  </a:cubicBezTo>
                  <a:cubicBezTo>
                    <a:pt x="166" y="181"/>
                    <a:pt x="203" y="187"/>
                    <a:pt x="203" y="227"/>
                  </a:cubicBezTo>
                  <a:cubicBezTo>
                    <a:pt x="203" y="245"/>
                    <a:pt x="187" y="304"/>
                    <a:pt x="102" y="304"/>
                  </a:cubicBezTo>
                  <a:cubicBezTo>
                    <a:pt x="91" y="304"/>
                    <a:pt x="37" y="304"/>
                    <a:pt x="21" y="267"/>
                  </a:cubicBezTo>
                  <a:cubicBezTo>
                    <a:pt x="48" y="270"/>
                    <a:pt x="66" y="250"/>
                    <a:pt x="66" y="229"/>
                  </a:cubicBezTo>
                  <a:cubicBezTo>
                    <a:pt x="66" y="213"/>
                    <a:pt x="54" y="205"/>
                    <a:pt x="40" y="205"/>
                  </a:cubicBezTo>
                  <a:cubicBezTo>
                    <a:pt x="21" y="205"/>
                    <a:pt x="0" y="219"/>
                    <a:pt x="0" y="251"/>
                  </a:cubicBezTo>
                  <a:cubicBezTo>
                    <a:pt x="0" y="291"/>
                    <a:pt x="40" y="320"/>
                    <a:pt x="101" y="320"/>
                  </a:cubicBezTo>
                  <a:cubicBezTo>
                    <a:pt x="216" y="320"/>
                    <a:pt x="243" y="235"/>
                    <a:pt x="243" y="203"/>
                  </a:cubicBezTo>
                  <a:cubicBezTo>
                    <a:pt x="243" y="178"/>
                    <a:pt x="230" y="160"/>
                    <a:pt x="221" y="150"/>
                  </a:cubicBezTo>
                  <a:cubicBezTo>
                    <a:pt x="202" y="131"/>
                    <a:pt x="182" y="128"/>
                    <a:pt x="150" y="122"/>
                  </a:cubicBezTo>
                  <a:cubicBezTo>
                    <a:pt x="125" y="115"/>
                    <a:pt x="98" y="110"/>
                    <a:pt x="98" y="78"/>
                  </a:cubicBezTo>
                  <a:cubicBezTo>
                    <a:pt x="98" y="59"/>
                    <a:pt x="114" y="16"/>
                    <a:pt x="176" y="16"/>
                  </a:cubicBezTo>
                  <a:cubicBezTo>
                    <a:pt x="194" y="16"/>
                    <a:pt x="229" y="21"/>
                    <a:pt x="240" y="4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86" name="Freeform 285">
              <a:extLst>
                <a:ext uri="{FF2B5EF4-FFF2-40B4-BE49-F238E27FC236}">
                  <a16:creationId xmlns:a16="http://schemas.microsoft.com/office/drawing/2014/main" id="{389CF742-2592-2449-B6C3-5D07A9BF3E5F}"/>
                </a:ext>
              </a:extLst>
            </p:cNvPr>
            <p:cNvSpPr/>
            <p:nvPr/>
          </p:nvSpPr>
          <p:spPr>
            <a:xfrm>
              <a:off x="8288999" y="6348240"/>
              <a:ext cx="29520" cy="75600"/>
            </a:xfrm>
            <a:custGeom>
              <a:avLst/>
              <a:gdLst/>
              <a:ahLst/>
              <a:cxnLst>
                <a:cxn ang="3cd4">
                  <a:pos x="hc" y="t"/>
                </a:cxn>
                <a:cxn ang="cd2">
                  <a:pos x="l" y="vc"/>
                </a:cxn>
                <a:cxn ang="cd4">
                  <a:pos x="hc" y="b"/>
                </a:cxn>
                <a:cxn ang="0">
                  <a:pos x="r" y="vc"/>
                </a:cxn>
              </a:cxnLst>
              <a:rect l="l" t="t" r="r" b="b"/>
              <a:pathLst>
                <a:path w="83" h="211">
                  <a:moveTo>
                    <a:pt x="83" y="74"/>
                  </a:moveTo>
                  <a:cubicBezTo>
                    <a:pt x="83" y="27"/>
                    <a:pt x="66" y="0"/>
                    <a:pt x="38" y="0"/>
                  </a:cubicBezTo>
                  <a:cubicBezTo>
                    <a:pt x="14" y="0"/>
                    <a:pt x="0" y="18"/>
                    <a:pt x="0" y="37"/>
                  </a:cubicBezTo>
                  <a:cubicBezTo>
                    <a:pt x="0" y="56"/>
                    <a:pt x="14" y="75"/>
                    <a:pt x="38" y="75"/>
                  </a:cubicBezTo>
                  <a:cubicBezTo>
                    <a:pt x="46" y="75"/>
                    <a:pt x="56" y="72"/>
                    <a:pt x="62" y="66"/>
                  </a:cubicBezTo>
                  <a:cubicBezTo>
                    <a:pt x="66" y="64"/>
                    <a:pt x="66" y="64"/>
                    <a:pt x="67" y="64"/>
                  </a:cubicBezTo>
                  <a:cubicBezTo>
                    <a:pt x="67" y="64"/>
                    <a:pt x="69" y="64"/>
                    <a:pt x="69" y="74"/>
                  </a:cubicBezTo>
                  <a:cubicBezTo>
                    <a:pt x="69" y="126"/>
                    <a:pt x="43" y="170"/>
                    <a:pt x="19" y="192"/>
                  </a:cubicBezTo>
                  <a:cubicBezTo>
                    <a:pt x="11" y="200"/>
                    <a:pt x="11" y="202"/>
                    <a:pt x="11" y="203"/>
                  </a:cubicBezTo>
                  <a:cubicBezTo>
                    <a:pt x="11" y="210"/>
                    <a:pt x="14" y="211"/>
                    <a:pt x="19" y="211"/>
                  </a:cubicBezTo>
                  <a:cubicBezTo>
                    <a:pt x="27" y="211"/>
                    <a:pt x="83" y="157"/>
                    <a:pt x="83" y="7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87" name="Freeform 286">
              <a:extLst>
                <a:ext uri="{FF2B5EF4-FFF2-40B4-BE49-F238E27FC236}">
                  <a16:creationId xmlns:a16="http://schemas.microsoft.com/office/drawing/2014/main" id="{4FEAB722-F4B3-694C-A490-175D7B275A75}"/>
                </a:ext>
              </a:extLst>
            </p:cNvPr>
            <p:cNvSpPr/>
            <p:nvPr/>
          </p:nvSpPr>
          <p:spPr>
            <a:xfrm>
              <a:off x="8389800" y="6263280"/>
              <a:ext cx="115920" cy="114840"/>
            </a:xfrm>
            <a:custGeom>
              <a:avLst/>
              <a:gdLst/>
              <a:ahLst/>
              <a:cxnLst>
                <a:cxn ang="3cd4">
                  <a:pos x="hc" y="t"/>
                </a:cxn>
                <a:cxn ang="cd2">
                  <a:pos x="l" y="vc"/>
                </a:cxn>
                <a:cxn ang="cd4">
                  <a:pos x="hc" y="b"/>
                </a:cxn>
                <a:cxn ang="0">
                  <a:pos x="r" y="vc"/>
                </a:cxn>
              </a:cxnLst>
              <a:rect l="l" t="t" r="r" b="b"/>
              <a:pathLst>
                <a:path w="323" h="320">
                  <a:moveTo>
                    <a:pt x="235" y="45"/>
                  </a:moveTo>
                  <a:cubicBezTo>
                    <a:pt x="222" y="19"/>
                    <a:pt x="202" y="0"/>
                    <a:pt x="170" y="0"/>
                  </a:cubicBezTo>
                  <a:cubicBezTo>
                    <a:pt x="88" y="0"/>
                    <a:pt x="0" y="104"/>
                    <a:pt x="0" y="206"/>
                  </a:cubicBezTo>
                  <a:cubicBezTo>
                    <a:pt x="0" y="274"/>
                    <a:pt x="38" y="320"/>
                    <a:pt x="94" y="320"/>
                  </a:cubicBezTo>
                  <a:cubicBezTo>
                    <a:pt x="109" y="320"/>
                    <a:pt x="144" y="317"/>
                    <a:pt x="186" y="267"/>
                  </a:cubicBezTo>
                  <a:cubicBezTo>
                    <a:pt x="192" y="296"/>
                    <a:pt x="216" y="320"/>
                    <a:pt x="250" y="320"/>
                  </a:cubicBezTo>
                  <a:cubicBezTo>
                    <a:pt x="275" y="320"/>
                    <a:pt x="291" y="304"/>
                    <a:pt x="302" y="282"/>
                  </a:cubicBezTo>
                  <a:cubicBezTo>
                    <a:pt x="314" y="256"/>
                    <a:pt x="323" y="213"/>
                    <a:pt x="323" y="211"/>
                  </a:cubicBezTo>
                  <a:cubicBezTo>
                    <a:pt x="323" y="205"/>
                    <a:pt x="317" y="205"/>
                    <a:pt x="315" y="205"/>
                  </a:cubicBezTo>
                  <a:cubicBezTo>
                    <a:pt x="309" y="205"/>
                    <a:pt x="307" y="206"/>
                    <a:pt x="306" y="218"/>
                  </a:cubicBezTo>
                  <a:cubicBezTo>
                    <a:pt x="293" y="262"/>
                    <a:pt x="280" y="304"/>
                    <a:pt x="251" y="304"/>
                  </a:cubicBezTo>
                  <a:cubicBezTo>
                    <a:pt x="232" y="304"/>
                    <a:pt x="230" y="286"/>
                    <a:pt x="230" y="272"/>
                  </a:cubicBezTo>
                  <a:cubicBezTo>
                    <a:pt x="230" y="256"/>
                    <a:pt x="232" y="251"/>
                    <a:pt x="240" y="219"/>
                  </a:cubicBezTo>
                  <a:cubicBezTo>
                    <a:pt x="248" y="190"/>
                    <a:pt x="248" y="182"/>
                    <a:pt x="254" y="157"/>
                  </a:cubicBezTo>
                  <a:lnTo>
                    <a:pt x="280" y="58"/>
                  </a:lnTo>
                  <a:cubicBezTo>
                    <a:pt x="285" y="37"/>
                    <a:pt x="285" y="37"/>
                    <a:pt x="285" y="34"/>
                  </a:cubicBezTo>
                  <a:cubicBezTo>
                    <a:pt x="285" y="21"/>
                    <a:pt x="277" y="14"/>
                    <a:pt x="266" y="14"/>
                  </a:cubicBezTo>
                  <a:cubicBezTo>
                    <a:pt x="248" y="14"/>
                    <a:pt x="237" y="30"/>
                    <a:pt x="235" y="45"/>
                  </a:cubicBezTo>
                  <a:close/>
                  <a:moveTo>
                    <a:pt x="189" y="229"/>
                  </a:moveTo>
                  <a:cubicBezTo>
                    <a:pt x="186" y="242"/>
                    <a:pt x="186" y="242"/>
                    <a:pt x="176" y="254"/>
                  </a:cubicBezTo>
                  <a:cubicBezTo>
                    <a:pt x="144" y="293"/>
                    <a:pt x="115" y="304"/>
                    <a:pt x="96" y="304"/>
                  </a:cubicBezTo>
                  <a:cubicBezTo>
                    <a:pt x="61" y="304"/>
                    <a:pt x="50" y="266"/>
                    <a:pt x="50" y="238"/>
                  </a:cubicBezTo>
                  <a:cubicBezTo>
                    <a:pt x="50" y="203"/>
                    <a:pt x="74" y="115"/>
                    <a:pt x="90" y="83"/>
                  </a:cubicBezTo>
                  <a:cubicBezTo>
                    <a:pt x="110" y="42"/>
                    <a:pt x="142" y="16"/>
                    <a:pt x="171" y="16"/>
                  </a:cubicBezTo>
                  <a:cubicBezTo>
                    <a:pt x="218" y="16"/>
                    <a:pt x="227" y="74"/>
                    <a:pt x="227" y="78"/>
                  </a:cubicBezTo>
                  <a:cubicBezTo>
                    <a:pt x="227" y="82"/>
                    <a:pt x="226" y="86"/>
                    <a:pt x="224" y="9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88" name="Freeform 287">
              <a:extLst>
                <a:ext uri="{FF2B5EF4-FFF2-40B4-BE49-F238E27FC236}">
                  <a16:creationId xmlns:a16="http://schemas.microsoft.com/office/drawing/2014/main" id="{9DE9E074-0037-E748-ACE7-84FECCE4E6CC}"/>
                </a:ext>
              </a:extLst>
            </p:cNvPr>
            <p:cNvSpPr/>
            <p:nvPr/>
          </p:nvSpPr>
          <p:spPr>
            <a:xfrm>
              <a:off x="8527680" y="6185519"/>
              <a:ext cx="59040" cy="253080"/>
            </a:xfrm>
            <a:custGeom>
              <a:avLst/>
              <a:gdLst/>
              <a:ahLst/>
              <a:cxnLst>
                <a:cxn ang="3cd4">
                  <a:pos x="hc" y="t"/>
                </a:cxn>
                <a:cxn ang="cd2">
                  <a:pos x="l" y="vc"/>
                </a:cxn>
                <a:cxn ang="cd4">
                  <a:pos x="hc" y="b"/>
                </a:cxn>
                <a:cxn ang="0">
                  <a:pos x="r" y="vc"/>
                </a:cxn>
              </a:cxnLst>
              <a:rect l="l" t="t" r="r" b="b"/>
              <a:pathLst>
                <a:path w="165" h="704">
                  <a:moveTo>
                    <a:pt x="165" y="352"/>
                  </a:moveTo>
                  <a:cubicBezTo>
                    <a:pt x="165" y="298"/>
                    <a:pt x="157" y="213"/>
                    <a:pt x="118" y="133"/>
                  </a:cubicBezTo>
                  <a:cubicBezTo>
                    <a:pt x="75" y="46"/>
                    <a:pt x="14" y="0"/>
                    <a:pt x="6" y="0"/>
                  </a:cubicBezTo>
                  <a:cubicBezTo>
                    <a:pt x="3" y="0"/>
                    <a:pt x="0" y="3"/>
                    <a:pt x="0" y="6"/>
                  </a:cubicBezTo>
                  <a:cubicBezTo>
                    <a:pt x="0" y="10"/>
                    <a:pt x="0" y="11"/>
                    <a:pt x="13" y="24"/>
                  </a:cubicBezTo>
                  <a:cubicBezTo>
                    <a:pt x="83" y="93"/>
                    <a:pt x="123" y="205"/>
                    <a:pt x="123" y="352"/>
                  </a:cubicBezTo>
                  <a:cubicBezTo>
                    <a:pt x="123" y="472"/>
                    <a:pt x="98" y="597"/>
                    <a:pt x="10" y="685"/>
                  </a:cubicBezTo>
                  <a:cubicBezTo>
                    <a:pt x="0" y="694"/>
                    <a:pt x="0" y="696"/>
                    <a:pt x="0" y="698"/>
                  </a:cubicBezTo>
                  <a:cubicBezTo>
                    <a:pt x="0" y="702"/>
                    <a:pt x="3" y="704"/>
                    <a:pt x="6" y="704"/>
                  </a:cubicBezTo>
                  <a:cubicBezTo>
                    <a:pt x="14" y="704"/>
                    <a:pt x="78" y="656"/>
                    <a:pt x="120" y="566"/>
                  </a:cubicBezTo>
                  <a:cubicBezTo>
                    <a:pt x="157" y="490"/>
                    <a:pt x="165" y="411"/>
                    <a:pt x="165" y="35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89" name="Freeform 288">
              <a:extLst>
                <a:ext uri="{FF2B5EF4-FFF2-40B4-BE49-F238E27FC236}">
                  <a16:creationId xmlns:a16="http://schemas.microsoft.com/office/drawing/2014/main" id="{27E1F44F-63C1-F245-9207-CD1AF3C45A15}"/>
                </a:ext>
              </a:extLst>
            </p:cNvPr>
            <p:cNvSpPr/>
            <p:nvPr/>
          </p:nvSpPr>
          <p:spPr>
            <a:xfrm>
              <a:off x="8622000" y="6159960"/>
              <a:ext cx="66600" cy="303840"/>
            </a:xfrm>
            <a:custGeom>
              <a:avLst/>
              <a:gdLst/>
              <a:ahLst/>
              <a:cxnLst>
                <a:cxn ang="3cd4">
                  <a:pos x="hc" y="t"/>
                </a:cxn>
                <a:cxn ang="cd2">
                  <a:pos x="l" y="vc"/>
                </a:cxn>
                <a:cxn ang="cd4">
                  <a:pos x="hc" y="b"/>
                </a:cxn>
                <a:cxn ang="0">
                  <a:pos x="r" y="vc"/>
                </a:cxn>
              </a:cxnLst>
              <a:rect l="l" t="t" r="r" b="b"/>
              <a:pathLst>
                <a:path w="186" h="845">
                  <a:moveTo>
                    <a:pt x="186" y="422"/>
                  </a:moveTo>
                  <a:cubicBezTo>
                    <a:pt x="186" y="323"/>
                    <a:pt x="168" y="181"/>
                    <a:pt x="75" y="62"/>
                  </a:cubicBezTo>
                  <a:cubicBezTo>
                    <a:pt x="67" y="53"/>
                    <a:pt x="21" y="0"/>
                    <a:pt x="8" y="0"/>
                  </a:cubicBezTo>
                  <a:cubicBezTo>
                    <a:pt x="5" y="0"/>
                    <a:pt x="0" y="2"/>
                    <a:pt x="0" y="6"/>
                  </a:cubicBezTo>
                  <a:cubicBezTo>
                    <a:pt x="0" y="10"/>
                    <a:pt x="2" y="11"/>
                    <a:pt x="5" y="14"/>
                  </a:cubicBezTo>
                  <a:cubicBezTo>
                    <a:pt x="38" y="51"/>
                    <a:pt x="85" y="107"/>
                    <a:pt x="114" y="219"/>
                  </a:cubicBezTo>
                  <a:cubicBezTo>
                    <a:pt x="130" y="283"/>
                    <a:pt x="136" y="357"/>
                    <a:pt x="136" y="422"/>
                  </a:cubicBezTo>
                  <a:cubicBezTo>
                    <a:pt x="136" y="493"/>
                    <a:pt x="130" y="565"/>
                    <a:pt x="112" y="634"/>
                  </a:cubicBezTo>
                  <a:cubicBezTo>
                    <a:pt x="85" y="733"/>
                    <a:pt x="43" y="789"/>
                    <a:pt x="6" y="829"/>
                  </a:cubicBezTo>
                  <a:cubicBezTo>
                    <a:pt x="0" y="835"/>
                    <a:pt x="0" y="835"/>
                    <a:pt x="0" y="837"/>
                  </a:cubicBezTo>
                  <a:cubicBezTo>
                    <a:pt x="0" y="843"/>
                    <a:pt x="5" y="845"/>
                    <a:pt x="8" y="845"/>
                  </a:cubicBezTo>
                  <a:cubicBezTo>
                    <a:pt x="19" y="845"/>
                    <a:pt x="58" y="802"/>
                    <a:pt x="67" y="792"/>
                  </a:cubicBezTo>
                  <a:cubicBezTo>
                    <a:pt x="139" y="706"/>
                    <a:pt x="186" y="579"/>
                    <a:pt x="186" y="42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90" name="Freeform 289">
              <a:extLst>
                <a:ext uri="{FF2B5EF4-FFF2-40B4-BE49-F238E27FC236}">
                  <a16:creationId xmlns:a16="http://schemas.microsoft.com/office/drawing/2014/main" id="{A8BF5E36-B48C-B748-9B67-91AFFF475EE5}"/>
                </a:ext>
              </a:extLst>
            </p:cNvPr>
            <p:cNvSpPr/>
            <p:nvPr/>
          </p:nvSpPr>
          <p:spPr>
            <a:xfrm>
              <a:off x="8790840" y="6202079"/>
              <a:ext cx="186840" cy="181800"/>
            </a:xfrm>
            <a:custGeom>
              <a:avLst/>
              <a:gdLst/>
              <a:ahLst/>
              <a:cxnLst>
                <a:cxn ang="3cd4">
                  <a:pos x="hc" y="t"/>
                </a:cxn>
                <a:cxn ang="cd2">
                  <a:pos x="l" y="vc"/>
                </a:cxn>
                <a:cxn ang="cd4">
                  <a:pos x="hc" y="b"/>
                </a:cxn>
                <a:cxn ang="0">
                  <a:pos x="r" y="vc"/>
                </a:cxn>
              </a:cxnLst>
              <a:rect l="l" t="t" r="r" b="b"/>
              <a:pathLst>
                <a:path w="520" h="506">
                  <a:moveTo>
                    <a:pt x="517" y="16"/>
                  </a:moveTo>
                  <a:cubicBezTo>
                    <a:pt x="518" y="13"/>
                    <a:pt x="520" y="8"/>
                    <a:pt x="520" y="6"/>
                  </a:cubicBezTo>
                  <a:cubicBezTo>
                    <a:pt x="520" y="0"/>
                    <a:pt x="520" y="0"/>
                    <a:pt x="504" y="0"/>
                  </a:cubicBezTo>
                  <a:lnTo>
                    <a:pt x="18" y="0"/>
                  </a:lnTo>
                  <a:cubicBezTo>
                    <a:pt x="0" y="0"/>
                    <a:pt x="0" y="0"/>
                    <a:pt x="0" y="6"/>
                  </a:cubicBezTo>
                  <a:cubicBezTo>
                    <a:pt x="0" y="8"/>
                    <a:pt x="2" y="13"/>
                    <a:pt x="3" y="16"/>
                  </a:cubicBezTo>
                  <a:lnTo>
                    <a:pt x="242" y="491"/>
                  </a:lnTo>
                  <a:cubicBezTo>
                    <a:pt x="246" y="501"/>
                    <a:pt x="248" y="506"/>
                    <a:pt x="261" y="506"/>
                  </a:cubicBezTo>
                  <a:cubicBezTo>
                    <a:pt x="272" y="506"/>
                    <a:pt x="274" y="501"/>
                    <a:pt x="280" y="491"/>
                  </a:cubicBezTo>
                  <a:close/>
                  <a:moveTo>
                    <a:pt x="88" y="51"/>
                  </a:moveTo>
                  <a:lnTo>
                    <a:pt x="475" y="51"/>
                  </a:lnTo>
                  <a:lnTo>
                    <a:pt x="282" y="438"/>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91" name="Freeform 290">
              <a:extLst>
                <a:ext uri="{FF2B5EF4-FFF2-40B4-BE49-F238E27FC236}">
                  <a16:creationId xmlns:a16="http://schemas.microsoft.com/office/drawing/2014/main" id="{267C10A9-603F-0B43-BF81-B70F8449C12F}"/>
                </a:ext>
              </a:extLst>
            </p:cNvPr>
            <p:cNvSpPr/>
            <p:nvPr/>
          </p:nvSpPr>
          <p:spPr>
            <a:xfrm>
              <a:off x="8997119" y="6334560"/>
              <a:ext cx="129960" cy="80280"/>
            </a:xfrm>
            <a:custGeom>
              <a:avLst/>
              <a:gdLst/>
              <a:ahLst/>
              <a:cxnLst>
                <a:cxn ang="3cd4">
                  <a:pos x="hc" y="t"/>
                </a:cxn>
                <a:cxn ang="cd2">
                  <a:pos x="l" y="vc"/>
                </a:cxn>
                <a:cxn ang="cd4">
                  <a:pos x="hc" y="b"/>
                </a:cxn>
                <a:cxn ang="0">
                  <a:pos x="r" y="vc"/>
                </a:cxn>
              </a:cxnLst>
              <a:rect l="l" t="t" r="r" b="b"/>
              <a:pathLst>
                <a:path w="362" h="224">
                  <a:moveTo>
                    <a:pt x="237" y="61"/>
                  </a:moveTo>
                  <a:cubicBezTo>
                    <a:pt x="240" y="48"/>
                    <a:pt x="246" y="24"/>
                    <a:pt x="246" y="21"/>
                  </a:cubicBezTo>
                  <a:cubicBezTo>
                    <a:pt x="246" y="11"/>
                    <a:pt x="238" y="5"/>
                    <a:pt x="230" y="5"/>
                  </a:cubicBezTo>
                  <a:cubicBezTo>
                    <a:pt x="221" y="5"/>
                    <a:pt x="211" y="11"/>
                    <a:pt x="208" y="19"/>
                  </a:cubicBezTo>
                  <a:cubicBezTo>
                    <a:pt x="206" y="24"/>
                    <a:pt x="202" y="45"/>
                    <a:pt x="198" y="58"/>
                  </a:cubicBezTo>
                  <a:cubicBezTo>
                    <a:pt x="192" y="85"/>
                    <a:pt x="192" y="86"/>
                    <a:pt x="184" y="114"/>
                  </a:cubicBezTo>
                  <a:cubicBezTo>
                    <a:pt x="178" y="141"/>
                    <a:pt x="178" y="146"/>
                    <a:pt x="176" y="160"/>
                  </a:cubicBezTo>
                  <a:cubicBezTo>
                    <a:pt x="179" y="170"/>
                    <a:pt x="174" y="179"/>
                    <a:pt x="163" y="194"/>
                  </a:cubicBezTo>
                  <a:cubicBezTo>
                    <a:pt x="157" y="202"/>
                    <a:pt x="146" y="210"/>
                    <a:pt x="130" y="210"/>
                  </a:cubicBezTo>
                  <a:cubicBezTo>
                    <a:pt x="110" y="210"/>
                    <a:pt x="85" y="203"/>
                    <a:pt x="85" y="165"/>
                  </a:cubicBezTo>
                  <a:cubicBezTo>
                    <a:pt x="85" y="139"/>
                    <a:pt x="99" y="102"/>
                    <a:pt x="109" y="77"/>
                  </a:cubicBezTo>
                  <a:cubicBezTo>
                    <a:pt x="117" y="56"/>
                    <a:pt x="118" y="51"/>
                    <a:pt x="118" y="43"/>
                  </a:cubicBezTo>
                  <a:cubicBezTo>
                    <a:pt x="118" y="19"/>
                    <a:pt x="99" y="0"/>
                    <a:pt x="72" y="0"/>
                  </a:cubicBezTo>
                  <a:cubicBezTo>
                    <a:pt x="22" y="0"/>
                    <a:pt x="0" y="67"/>
                    <a:pt x="0" y="77"/>
                  </a:cubicBezTo>
                  <a:cubicBezTo>
                    <a:pt x="0" y="83"/>
                    <a:pt x="6" y="83"/>
                    <a:pt x="8" y="83"/>
                  </a:cubicBezTo>
                  <a:cubicBezTo>
                    <a:pt x="16" y="83"/>
                    <a:pt x="16" y="80"/>
                    <a:pt x="18" y="75"/>
                  </a:cubicBezTo>
                  <a:cubicBezTo>
                    <a:pt x="30" y="34"/>
                    <a:pt x="51" y="14"/>
                    <a:pt x="70" y="14"/>
                  </a:cubicBezTo>
                  <a:cubicBezTo>
                    <a:pt x="78" y="14"/>
                    <a:pt x="83" y="19"/>
                    <a:pt x="83" y="32"/>
                  </a:cubicBezTo>
                  <a:cubicBezTo>
                    <a:pt x="83" y="43"/>
                    <a:pt x="78" y="54"/>
                    <a:pt x="77" y="61"/>
                  </a:cubicBezTo>
                  <a:cubicBezTo>
                    <a:pt x="48" y="133"/>
                    <a:pt x="48" y="142"/>
                    <a:pt x="48" y="158"/>
                  </a:cubicBezTo>
                  <a:cubicBezTo>
                    <a:pt x="48" y="216"/>
                    <a:pt x="101" y="224"/>
                    <a:pt x="128" y="224"/>
                  </a:cubicBezTo>
                  <a:cubicBezTo>
                    <a:pt x="138" y="224"/>
                    <a:pt x="162" y="224"/>
                    <a:pt x="184" y="190"/>
                  </a:cubicBezTo>
                  <a:cubicBezTo>
                    <a:pt x="195" y="213"/>
                    <a:pt x="222" y="224"/>
                    <a:pt x="253" y="224"/>
                  </a:cubicBezTo>
                  <a:cubicBezTo>
                    <a:pt x="296" y="224"/>
                    <a:pt x="318" y="186"/>
                    <a:pt x="328" y="165"/>
                  </a:cubicBezTo>
                  <a:cubicBezTo>
                    <a:pt x="349" y="123"/>
                    <a:pt x="362" y="62"/>
                    <a:pt x="362" y="38"/>
                  </a:cubicBezTo>
                  <a:cubicBezTo>
                    <a:pt x="362" y="2"/>
                    <a:pt x="341" y="0"/>
                    <a:pt x="338" y="0"/>
                  </a:cubicBezTo>
                  <a:cubicBezTo>
                    <a:pt x="325" y="0"/>
                    <a:pt x="310" y="13"/>
                    <a:pt x="310" y="26"/>
                  </a:cubicBezTo>
                  <a:cubicBezTo>
                    <a:pt x="310" y="35"/>
                    <a:pt x="315" y="38"/>
                    <a:pt x="320" y="42"/>
                  </a:cubicBezTo>
                  <a:cubicBezTo>
                    <a:pt x="331" y="51"/>
                    <a:pt x="338" y="66"/>
                    <a:pt x="338" y="82"/>
                  </a:cubicBezTo>
                  <a:cubicBezTo>
                    <a:pt x="338" y="88"/>
                    <a:pt x="317" y="210"/>
                    <a:pt x="254" y="210"/>
                  </a:cubicBezTo>
                  <a:cubicBezTo>
                    <a:pt x="214" y="210"/>
                    <a:pt x="214" y="174"/>
                    <a:pt x="214" y="166"/>
                  </a:cubicBezTo>
                  <a:cubicBezTo>
                    <a:pt x="214" y="152"/>
                    <a:pt x="216" y="144"/>
                    <a:pt x="222" y="11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92" name="Freeform 291">
              <a:extLst>
                <a:ext uri="{FF2B5EF4-FFF2-40B4-BE49-F238E27FC236}">
                  <a16:creationId xmlns:a16="http://schemas.microsoft.com/office/drawing/2014/main" id="{66A859C8-ACC5-3742-9824-B5C94494411A}"/>
                </a:ext>
              </a:extLst>
            </p:cNvPr>
            <p:cNvSpPr/>
            <p:nvPr/>
          </p:nvSpPr>
          <p:spPr>
            <a:xfrm>
              <a:off x="9165240" y="6197040"/>
              <a:ext cx="175320" cy="227880"/>
            </a:xfrm>
            <a:custGeom>
              <a:avLst/>
              <a:gdLst/>
              <a:ahLst/>
              <a:cxnLst>
                <a:cxn ang="3cd4">
                  <a:pos x="hc" y="t"/>
                </a:cxn>
                <a:cxn ang="cd2">
                  <a:pos x="l" y="vc"/>
                </a:cxn>
                <a:cxn ang="cd4">
                  <a:pos x="hc" y="b"/>
                </a:cxn>
                <a:cxn ang="0">
                  <a:pos x="r" y="vc"/>
                </a:cxn>
              </a:cxnLst>
              <a:rect l="l" t="t" r="r" b="b"/>
              <a:pathLst>
                <a:path w="488" h="634">
                  <a:moveTo>
                    <a:pt x="274" y="493"/>
                  </a:moveTo>
                  <a:cubicBezTo>
                    <a:pt x="384" y="451"/>
                    <a:pt x="488" y="325"/>
                    <a:pt x="488" y="189"/>
                  </a:cubicBezTo>
                  <a:cubicBezTo>
                    <a:pt x="488" y="77"/>
                    <a:pt x="413" y="0"/>
                    <a:pt x="307" y="0"/>
                  </a:cubicBezTo>
                  <a:cubicBezTo>
                    <a:pt x="155" y="0"/>
                    <a:pt x="0" y="160"/>
                    <a:pt x="0" y="325"/>
                  </a:cubicBezTo>
                  <a:cubicBezTo>
                    <a:pt x="0" y="442"/>
                    <a:pt x="78" y="512"/>
                    <a:pt x="181" y="512"/>
                  </a:cubicBezTo>
                  <a:cubicBezTo>
                    <a:pt x="198" y="512"/>
                    <a:pt x="222" y="509"/>
                    <a:pt x="250" y="502"/>
                  </a:cubicBezTo>
                  <a:cubicBezTo>
                    <a:pt x="246" y="546"/>
                    <a:pt x="246" y="547"/>
                    <a:pt x="246" y="557"/>
                  </a:cubicBezTo>
                  <a:cubicBezTo>
                    <a:pt x="246" y="579"/>
                    <a:pt x="246" y="634"/>
                    <a:pt x="306" y="634"/>
                  </a:cubicBezTo>
                  <a:cubicBezTo>
                    <a:pt x="389" y="634"/>
                    <a:pt x="422" y="504"/>
                    <a:pt x="422" y="498"/>
                  </a:cubicBezTo>
                  <a:cubicBezTo>
                    <a:pt x="422" y="491"/>
                    <a:pt x="418" y="490"/>
                    <a:pt x="416" y="490"/>
                  </a:cubicBezTo>
                  <a:cubicBezTo>
                    <a:pt x="410" y="490"/>
                    <a:pt x="408" y="493"/>
                    <a:pt x="406" y="498"/>
                  </a:cubicBezTo>
                  <a:cubicBezTo>
                    <a:pt x="390" y="547"/>
                    <a:pt x="349" y="565"/>
                    <a:pt x="325" y="565"/>
                  </a:cubicBezTo>
                  <a:cubicBezTo>
                    <a:pt x="291" y="565"/>
                    <a:pt x="282" y="546"/>
                    <a:pt x="274" y="493"/>
                  </a:cubicBezTo>
                  <a:close/>
                  <a:moveTo>
                    <a:pt x="141" y="486"/>
                  </a:moveTo>
                  <a:cubicBezTo>
                    <a:pt x="86" y="466"/>
                    <a:pt x="62" y="410"/>
                    <a:pt x="62" y="347"/>
                  </a:cubicBezTo>
                  <a:cubicBezTo>
                    <a:pt x="62" y="298"/>
                    <a:pt x="80" y="198"/>
                    <a:pt x="134" y="122"/>
                  </a:cubicBezTo>
                  <a:cubicBezTo>
                    <a:pt x="186" y="50"/>
                    <a:pt x="251" y="18"/>
                    <a:pt x="304" y="18"/>
                  </a:cubicBezTo>
                  <a:cubicBezTo>
                    <a:pt x="374" y="18"/>
                    <a:pt x="426" y="72"/>
                    <a:pt x="426" y="166"/>
                  </a:cubicBezTo>
                  <a:cubicBezTo>
                    <a:pt x="426" y="237"/>
                    <a:pt x="389" y="402"/>
                    <a:pt x="270" y="469"/>
                  </a:cubicBezTo>
                  <a:cubicBezTo>
                    <a:pt x="267" y="443"/>
                    <a:pt x="261" y="392"/>
                    <a:pt x="208" y="392"/>
                  </a:cubicBezTo>
                  <a:cubicBezTo>
                    <a:pt x="171" y="392"/>
                    <a:pt x="138" y="427"/>
                    <a:pt x="138" y="464"/>
                  </a:cubicBezTo>
                  <a:cubicBezTo>
                    <a:pt x="138" y="478"/>
                    <a:pt x="141" y="486"/>
                    <a:pt x="141" y="486"/>
                  </a:cubicBezTo>
                  <a:close/>
                  <a:moveTo>
                    <a:pt x="184" y="494"/>
                  </a:moveTo>
                  <a:cubicBezTo>
                    <a:pt x="174" y="494"/>
                    <a:pt x="152" y="494"/>
                    <a:pt x="152" y="464"/>
                  </a:cubicBezTo>
                  <a:cubicBezTo>
                    <a:pt x="152" y="437"/>
                    <a:pt x="179" y="408"/>
                    <a:pt x="208" y="408"/>
                  </a:cubicBezTo>
                  <a:cubicBezTo>
                    <a:pt x="238" y="408"/>
                    <a:pt x="251" y="426"/>
                    <a:pt x="251" y="467"/>
                  </a:cubicBezTo>
                  <a:cubicBezTo>
                    <a:pt x="251" y="478"/>
                    <a:pt x="251" y="478"/>
                    <a:pt x="245" y="482"/>
                  </a:cubicBezTo>
                  <a:cubicBezTo>
                    <a:pt x="226" y="490"/>
                    <a:pt x="205" y="494"/>
                    <a:pt x="184" y="49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93" name="Freeform 292">
              <a:extLst>
                <a:ext uri="{FF2B5EF4-FFF2-40B4-BE49-F238E27FC236}">
                  <a16:creationId xmlns:a16="http://schemas.microsoft.com/office/drawing/2014/main" id="{2C26C882-D112-DE46-AD28-1B22CAFD31C8}"/>
                </a:ext>
              </a:extLst>
            </p:cNvPr>
            <p:cNvSpPr/>
            <p:nvPr/>
          </p:nvSpPr>
          <p:spPr>
            <a:xfrm>
              <a:off x="9360360" y="6334560"/>
              <a:ext cx="129960" cy="80280"/>
            </a:xfrm>
            <a:custGeom>
              <a:avLst/>
              <a:gdLst/>
              <a:ahLst/>
              <a:cxnLst>
                <a:cxn ang="3cd4">
                  <a:pos x="hc" y="t"/>
                </a:cxn>
                <a:cxn ang="cd2">
                  <a:pos x="l" y="vc"/>
                </a:cxn>
                <a:cxn ang="cd4">
                  <a:pos x="hc" y="b"/>
                </a:cxn>
                <a:cxn ang="0">
                  <a:pos x="r" y="vc"/>
                </a:cxn>
              </a:cxnLst>
              <a:rect l="l" t="t" r="r" b="b"/>
              <a:pathLst>
                <a:path w="362" h="224">
                  <a:moveTo>
                    <a:pt x="237" y="61"/>
                  </a:moveTo>
                  <a:cubicBezTo>
                    <a:pt x="240" y="48"/>
                    <a:pt x="246" y="24"/>
                    <a:pt x="246" y="21"/>
                  </a:cubicBezTo>
                  <a:cubicBezTo>
                    <a:pt x="246" y="11"/>
                    <a:pt x="238" y="5"/>
                    <a:pt x="230" y="5"/>
                  </a:cubicBezTo>
                  <a:cubicBezTo>
                    <a:pt x="221" y="5"/>
                    <a:pt x="211" y="11"/>
                    <a:pt x="208" y="19"/>
                  </a:cubicBezTo>
                  <a:cubicBezTo>
                    <a:pt x="206" y="24"/>
                    <a:pt x="202" y="45"/>
                    <a:pt x="198" y="58"/>
                  </a:cubicBezTo>
                  <a:cubicBezTo>
                    <a:pt x="192" y="85"/>
                    <a:pt x="192" y="86"/>
                    <a:pt x="184" y="114"/>
                  </a:cubicBezTo>
                  <a:cubicBezTo>
                    <a:pt x="178" y="141"/>
                    <a:pt x="178" y="146"/>
                    <a:pt x="176" y="160"/>
                  </a:cubicBezTo>
                  <a:cubicBezTo>
                    <a:pt x="179" y="170"/>
                    <a:pt x="174" y="179"/>
                    <a:pt x="163" y="194"/>
                  </a:cubicBezTo>
                  <a:cubicBezTo>
                    <a:pt x="157" y="202"/>
                    <a:pt x="146" y="210"/>
                    <a:pt x="130" y="210"/>
                  </a:cubicBezTo>
                  <a:cubicBezTo>
                    <a:pt x="110" y="210"/>
                    <a:pt x="85" y="203"/>
                    <a:pt x="85" y="165"/>
                  </a:cubicBezTo>
                  <a:cubicBezTo>
                    <a:pt x="85" y="139"/>
                    <a:pt x="99" y="102"/>
                    <a:pt x="109" y="77"/>
                  </a:cubicBezTo>
                  <a:cubicBezTo>
                    <a:pt x="117" y="56"/>
                    <a:pt x="118" y="51"/>
                    <a:pt x="118" y="43"/>
                  </a:cubicBezTo>
                  <a:cubicBezTo>
                    <a:pt x="118" y="19"/>
                    <a:pt x="99" y="0"/>
                    <a:pt x="72" y="0"/>
                  </a:cubicBezTo>
                  <a:cubicBezTo>
                    <a:pt x="22" y="0"/>
                    <a:pt x="0" y="67"/>
                    <a:pt x="0" y="77"/>
                  </a:cubicBezTo>
                  <a:cubicBezTo>
                    <a:pt x="0" y="83"/>
                    <a:pt x="6" y="83"/>
                    <a:pt x="8" y="83"/>
                  </a:cubicBezTo>
                  <a:cubicBezTo>
                    <a:pt x="16" y="83"/>
                    <a:pt x="16" y="80"/>
                    <a:pt x="18" y="75"/>
                  </a:cubicBezTo>
                  <a:cubicBezTo>
                    <a:pt x="30" y="34"/>
                    <a:pt x="51" y="14"/>
                    <a:pt x="70" y="14"/>
                  </a:cubicBezTo>
                  <a:cubicBezTo>
                    <a:pt x="78" y="14"/>
                    <a:pt x="83" y="19"/>
                    <a:pt x="83" y="32"/>
                  </a:cubicBezTo>
                  <a:cubicBezTo>
                    <a:pt x="83" y="43"/>
                    <a:pt x="78" y="54"/>
                    <a:pt x="77" y="61"/>
                  </a:cubicBezTo>
                  <a:cubicBezTo>
                    <a:pt x="48" y="133"/>
                    <a:pt x="48" y="142"/>
                    <a:pt x="48" y="158"/>
                  </a:cubicBezTo>
                  <a:cubicBezTo>
                    <a:pt x="48" y="216"/>
                    <a:pt x="101" y="224"/>
                    <a:pt x="128" y="224"/>
                  </a:cubicBezTo>
                  <a:cubicBezTo>
                    <a:pt x="138" y="224"/>
                    <a:pt x="162" y="224"/>
                    <a:pt x="184" y="190"/>
                  </a:cubicBezTo>
                  <a:cubicBezTo>
                    <a:pt x="195" y="213"/>
                    <a:pt x="222" y="224"/>
                    <a:pt x="253" y="224"/>
                  </a:cubicBezTo>
                  <a:cubicBezTo>
                    <a:pt x="296" y="224"/>
                    <a:pt x="318" y="186"/>
                    <a:pt x="328" y="165"/>
                  </a:cubicBezTo>
                  <a:cubicBezTo>
                    <a:pt x="349" y="123"/>
                    <a:pt x="362" y="62"/>
                    <a:pt x="362" y="38"/>
                  </a:cubicBezTo>
                  <a:cubicBezTo>
                    <a:pt x="362" y="2"/>
                    <a:pt x="341" y="0"/>
                    <a:pt x="338" y="0"/>
                  </a:cubicBezTo>
                  <a:cubicBezTo>
                    <a:pt x="325" y="0"/>
                    <a:pt x="310" y="13"/>
                    <a:pt x="310" y="26"/>
                  </a:cubicBezTo>
                  <a:cubicBezTo>
                    <a:pt x="310" y="35"/>
                    <a:pt x="315" y="38"/>
                    <a:pt x="320" y="42"/>
                  </a:cubicBezTo>
                  <a:cubicBezTo>
                    <a:pt x="331" y="51"/>
                    <a:pt x="338" y="66"/>
                    <a:pt x="338" y="82"/>
                  </a:cubicBezTo>
                  <a:cubicBezTo>
                    <a:pt x="338" y="88"/>
                    <a:pt x="317" y="210"/>
                    <a:pt x="254" y="210"/>
                  </a:cubicBezTo>
                  <a:cubicBezTo>
                    <a:pt x="214" y="210"/>
                    <a:pt x="214" y="174"/>
                    <a:pt x="214" y="166"/>
                  </a:cubicBezTo>
                  <a:cubicBezTo>
                    <a:pt x="214" y="152"/>
                    <a:pt x="216" y="144"/>
                    <a:pt x="222" y="11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94" name="Freeform 293">
              <a:extLst>
                <a:ext uri="{FF2B5EF4-FFF2-40B4-BE49-F238E27FC236}">
                  <a16:creationId xmlns:a16="http://schemas.microsoft.com/office/drawing/2014/main" id="{0B9CD5CE-135E-CE4D-934E-47954B45E760}"/>
                </a:ext>
              </a:extLst>
            </p:cNvPr>
            <p:cNvSpPr/>
            <p:nvPr/>
          </p:nvSpPr>
          <p:spPr>
            <a:xfrm>
              <a:off x="9540720" y="6185519"/>
              <a:ext cx="59040" cy="253080"/>
            </a:xfrm>
            <a:custGeom>
              <a:avLst/>
              <a:gdLst/>
              <a:ahLst/>
              <a:cxnLst>
                <a:cxn ang="3cd4">
                  <a:pos x="hc" y="t"/>
                </a:cxn>
                <a:cxn ang="cd2">
                  <a:pos x="l" y="vc"/>
                </a:cxn>
                <a:cxn ang="cd4">
                  <a:pos x="hc" y="b"/>
                </a:cxn>
                <a:cxn ang="0">
                  <a:pos x="r" y="vc"/>
                </a:cxn>
              </a:cxnLst>
              <a:rect l="l" t="t" r="r" b="b"/>
              <a:pathLst>
                <a:path w="165" h="704">
                  <a:moveTo>
                    <a:pt x="165" y="698"/>
                  </a:moveTo>
                  <a:cubicBezTo>
                    <a:pt x="165" y="696"/>
                    <a:pt x="165" y="694"/>
                    <a:pt x="152" y="682"/>
                  </a:cubicBezTo>
                  <a:cubicBezTo>
                    <a:pt x="64" y="594"/>
                    <a:pt x="42" y="461"/>
                    <a:pt x="42" y="352"/>
                  </a:cubicBezTo>
                  <a:cubicBezTo>
                    <a:pt x="42" y="230"/>
                    <a:pt x="69" y="107"/>
                    <a:pt x="155" y="19"/>
                  </a:cubicBezTo>
                  <a:cubicBezTo>
                    <a:pt x="165" y="11"/>
                    <a:pt x="165" y="10"/>
                    <a:pt x="165" y="6"/>
                  </a:cubicBezTo>
                  <a:cubicBezTo>
                    <a:pt x="165" y="2"/>
                    <a:pt x="162" y="0"/>
                    <a:pt x="157" y="0"/>
                  </a:cubicBezTo>
                  <a:cubicBezTo>
                    <a:pt x="150" y="0"/>
                    <a:pt x="86" y="48"/>
                    <a:pt x="45" y="138"/>
                  </a:cubicBezTo>
                  <a:cubicBezTo>
                    <a:pt x="8" y="214"/>
                    <a:pt x="0" y="293"/>
                    <a:pt x="0" y="352"/>
                  </a:cubicBezTo>
                  <a:cubicBezTo>
                    <a:pt x="0" y="408"/>
                    <a:pt x="8" y="493"/>
                    <a:pt x="46" y="573"/>
                  </a:cubicBezTo>
                  <a:cubicBezTo>
                    <a:pt x="90" y="659"/>
                    <a:pt x="150" y="704"/>
                    <a:pt x="157" y="704"/>
                  </a:cubicBezTo>
                  <a:cubicBezTo>
                    <a:pt x="162" y="704"/>
                    <a:pt x="165" y="702"/>
                    <a:pt x="165" y="69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95" name="Freeform 294">
              <a:extLst>
                <a:ext uri="{FF2B5EF4-FFF2-40B4-BE49-F238E27FC236}">
                  <a16:creationId xmlns:a16="http://schemas.microsoft.com/office/drawing/2014/main" id="{AA199EA4-77D1-1546-80E1-3433B54ED8DC}"/>
                </a:ext>
              </a:extLst>
            </p:cNvPr>
            <p:cNvSpPr/>
            <p:nvPr/>
          </p:nvSpPr>
          <p:spPr>
            <a:xfrm>
              <a:off x="9627119" y="6263280"/>
              <a:ext cx="93600" cy="114840"/>
            </a:xfrm>
            <a:custGeom>
              <a:avLst/>
              <a:gdLst/>
              <a:ahLst/>
              <a:cxnLst>
                <a:cxn ang="3cd4">
                  <a:pos x="hc" y="t"/>
                </a:cxn>
                <a:cxn ang="cd2">
                  <a:pos x="l" y="vc"/>
                </a:cxn>
                <a:cxn ang="cd4">
                  <a:pos x="hc" y="b"/>
                </a:cxn>
                <a:cxn ang="0">
                  <a:pos x="r" y="vc"/>
                </a:cxn>
              </a:cxnLst>
              <a:rect l="l" t="t" r="r" b="b"/>
              <a:pathLst>
                <a:path w="261" h="320">
                  <a:moveTo>
                    <a:pt x="240" y="48"/>
                  </a:moveTo>
                  <a:cubicBezTo>
                    <a:pt x="219" y="48"/>
                    <a:pt x="206" y="64"/>
                    <a:pt x="206" y="80"/>
                  </a:cubicBezTo>
                  <a:cubicBezTo>
                    <a:pt x="206" y="90"/>
                    <a:pt x="213" y="101"/>
                    <a:pt x="227" y="101"/>
                  </a:cubicBezTo>
                  <a:cubicBezTo>
                    <a:pt x="243" y="101"/>
                    <a:pt x="261" y="88"/>
                    <a:pt x="261" y="61"/>
                  </a:cubicBezTo>
                  <a:cubicBezTo>
                    <a:pt x="261" y="29"/>
                    <a:pt x="230" y="0"/>
                    <a:pt x="176" y="0"/>
                  </a:cubicBezTo>
                  <a:cubicBezTo>
                    <a:pt x="83" y="0"/>
                    <a:pt x="56" y="72"/>
                    <a:pt x="56" y="102"/>
                  </a:cubicBezTo>
                  <a:cubicBezTo>
                    <a:pt x="56" y="158"/>
                    <a:pt x="109" y="170"/>
                    <a:pt x="130" y="173"/>
                  </a:cubicBezTo>
                  <a:cubicBezTo>
                    <a:pt x="166" y="181"/>
                    <a:pt x="203" y="187"/>
                    <a:pt x="203" y="227"/>
                  </a:cubicBezTo>
                  <a:cubicBezTo>
                    <a:pt x="203" y="245"/>
                    <a:pt x="187" y="304"/>
                    <a:pt x="102" y="304"/>
                  </a:cubicBezTo>
                  <a:cubicBezTo>
                    <a:pt x="91" y="304"/>
                    <a:pt x="37" y="304"/>
                    <a:pt x="21" y="267"/>
                  </a:cubicBezTo>
                  <a:cubicBezTo>
                    <a:pt x="48" y="270"/>
                    <a:pt x="66" y="250"/>
                    <a:pt x="66" y="229"/>
                  </a:cubicBezTo>
                  <a:cubicBezTo>
                    <a:pt x="66" y="213"/>
                    <a:pt x="54" y="205"/>
                    <a:pt x="40" y="205"/>
                  </a:cubicBezTo>
                  <a:cubicBezTo>
                    <a:pt x="21" y="205"/>
                    <a:pt x="0" y="219"/>
                    <a:pt x="0" y="251"/>
                  </a:cubicBezTo>
                  <a:cubicBezTo>
                    <a:pt x="0" y="291"/>
                    <a:pt x="40" y="320"/>
                    <a:pt x="101" y="320"/>
                  </a:cubicBezTo>
                  <a:cubicBezTo>
                    <a:pt x="216" y="320"/>
                    <a:pt x="243" y="235"/>
                    <a:pt x="243" y="203"/>
                  </a:cubicBezTo>
                  <a:cubicBezTo>
                    <a:pt x="243" y="178"/>
                    <a:pt x="230" y="160"/>
                    <a:pt x="221" y="150"/>
                  </a:cubicBezTo>
                  <a:cubicBezTo>
                    <a:pt x="202" y="131"/>
                    <a:pt x="182" y="128"/>
                    <a:pt x="150" y="122"/>
                  </a:cubicBezTo>
                  <a:cubicBezTo>
                    <a:pt x="125" y="115"/>
                    <a:pt x="98" y="110"/>
                    <a:pt x="98" y="78"/>
                  </a:cubicBezTo>
                  <a:cubicBezTo>
                    <a:pt x="98" y="59"/>
                    <a:pt x="114" y="16"/>
                    <a:pt x="176" y="16"/>
                  </a:cubicBezTo>
                  <a:cubicBezTo>
                    <a:pt x="194" y="16"/>
                    <a:pt x="229" y="21"/>
                    <a:pt x="240" y="4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96" name="Freeform 295">
              <a:extLst>
                <a:ext uri="{FF2B5EF4-FFF2-40B4-BE49-F238E27FC236}">
                  <a16:creationId xmlns:a16="http://schemas.microsoft.com/office/drawing/2014/main" id="{78582542-5D06-7848-9269-833E49BA08B5}"/>
                </a:ext>
              </a:extLst>
            </p:cNvPr>
            <p:cNvSpPr/>
            <p:nvPr/>
          </p:nvSpPr>
          <p:spPr>
            <a:xfrm>
              <a:off x="9753840" y="6348240"/>
              <a:ext cx="29520" cy="75600"/>
            </a:xfrm>
            <a:custGeom>
              <a:avLst/>
              <a:gdLst/>
              <a:ahLst/>
              <a:cxnLst>
                <a:cxn ang="3cd4">
                  <a:pos x="hc" y="t"/>
                </a:cxn>
                <a:cxn ang="cd2">
                  <a:pos x="l" y="vc"/>
                </a:cxn>
                <a:cxn ang="cd4">
                  <a:pos x="hc" y="b"/>
                </a:cxn>
                <a:cxn ang="0">
                  <a:pos x="r" y="vc"/>
                </a:cxn>
              </a:cxnLst>
              <a:rect l="l" t="t" r="r" b="b"/>
              <a:pathLst>
                <a:path w="83" h="211">
                  <a:moveTo>
                    <a:pt x="83" y="74"/>
                  </a:moveTo>
                  <a:cubicBezTo>
                    <a:pt x="83" y="27"/>
                    <a:pt x="66" y="0"/>
                    <a:pt x="38" y="0"/>
                  </a:cubicBezTo>
                  <a:cubicBezTo>
                    <a:pt x="14" y="0"/>
                    <a:pt x="0" y="18"/>
                    <a:pt x="0" y="37"/>
                  </a:cubicBezTo>
                  <a:cubicBezTo>
                    <a:pt x="0" y="56"/>
                    <a:pt x="14" y="75"/>
                    <a:pt x="38" y="75"/>
                  </a:cubicBezTo>
                  <a:cubicBezTo>
                    <a:pt x="46" y="75"/>
                    <a:pt x="56" y="72"/>
                    <a:pt x="62" y="66"/>
                  </a:cubicBezTo>
                  <a:cubicBezTo>
                    <a:pt x="66" y="64"/>
                    <a:pt x="66" y="64"/>
                    <a:pt x="67" y="64"/>
                  </a:cubicBezTo>
                  <a:cubicBezTo>
                    <a:pt x="67" y="64"/>
                    <a:pt x="69" y="64"/>
                    <a:pt x="69" y="74"/>
                  </a:cubicBezTo>
                  <a:cubicBezTo>
                    <a:pt x="69" y="126"/>
                    <a:pt x="43" y="170"/>
                    <a:pt x="19" y="192"/>
                  </a:cubicBezTo>
                  <a:cubicBezTo>
                    <a:pt x="11" y="200"/>
                    <a:pt x="11" y="202"/>
                    <a:pt x="11" y="203"/>
                  </a:cubicBezTo>
                  <a:cubicBezTo>
                    <a:pt x="11" y="210"/>
                    <a:pt x="14" y="211"/>
                    <a:pt x="19" y="211"/>
                  </a:cubicBezTo>
                  <a:cubicBezTo>
                    <a:pt x="27" y="211"/>
                    <a:pt x="83" y="157"/>
                    <a:pt x="83" y="7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97" name="Freeform 296">
              <a:extLst>
                <a:ext uri="{FF2B5EF4-FFF2-40B4-BE49-F238E27FC236}">
                  <a16:creationId xmlns:a16="http://schemas.microsoft.com/office/drawing/2014/main" id="{269DFE8A-2E5F-F040-B80B-67B97347BF0C}"/>
                </a:ext>
              </a:extLst>
            </p:cNvPr>
            <p:cNvSpPr/>
            <p:nvPr/>
          </p:nvSpPr>
          <p:spPr>
            <a:xfrm>
              <a:off x="9854640" y="6263280"/>
              <a:ext cx="115920" cy="114840"/>
            </a:xfrm>
            <a:custGeom>
              <a:avLst/>
              <a:gdLst/>
              <a:ahLst/>
              <a:cxnLst>
                <a:cxn ang="3cd4">
                  <a:pos x="hc" y="t"/>
                </a:cxn>
                <a:cxn ang="cd2">
                  <a:pos x="l" y="vc"/>
                </a:cxn>
                <a:cxn ang="cd4">
                  <a:pos x="hc" y="b"/>
                </a:cxn>
                <a:cxn ang="0">
                  <a:pos x="r" y="vc"/>
                </a:cxn>
              </a:cxnLst>
              <a:rect l="l" t="t" r="r" b="b"/>
              <a:pathLst>
                <a:path w="323" h="320">
                  <a:moveTo>
                    <a:pt x="235" y="45"/>
                  </a:moveTo>
                  <a:cubicBezTo>
                    <a:pt x="222" y="19"/>
                    <a:pt x="202" y="0"/>
                    <a:pt x="170" y="0"/>
                  </a:cubicBezTo>
                  <a:cubicBezTo>
                    <a:pt x="88" y="0"/>
                    <a:pt x="0" y="104"/>
                    <a:pt x="0" y="206"/>
                  </a:cubicBezTo>
                  <a:cubicBezTo>
                    <a:pt x="0" y="274"/>
                    <a:pt x="38" y="320"/>
                    <a:pt x="94" y="320"/>
                  </a:cubicBezTo>
                  <a:cubicBezTo>
                    <a:pt x="109" y="320"/>
                    <a:pt x="144" y="317"/>
                    <a:pt x="186" y="267"/>
                  </a:cubicBezTo>
                  <a:cubicBezTo>
                    <a:pt x="192" y="296"/>
                    <a:pt x="216" y="320"/>
                    <a:pt x="250" y="320"/>
                  </a:cubicBezTo>
                  <a:cubicBezTo>
                    <a:pt x="275" y="320"/>
                    <a:pt x="291" y="304"/>
                    <a:pt x="302" y="282"/>
                  </a:cubicBezTo>
                  <a:cubicBezTo>
                    <a:pt x="314" y="256"/>
                    <a:pt x="323" y="213"/>
                    <a:pt x="323" y="211"/>
                  </a:cubicBezTo>
                  <a:cubicBezTo>
                    <a:pt x="323" y="205"/>
                    <a:pt x="317" y="205"/>
                    <a:pt x="315" y="205"/>
                  </a:cubicBezTo>
                  <a:cubicBezTo>
                    <a:pt x="309" y="205"/>
                    <a:pt x="307" y="206"/>
                    <a:pt x="306" y="218"/>
                  </a:cubicBezTo>
                  <a:cubicBezTo>
                    <a:pt x="293" y="262"/>
                    <a:pt x="280" y="304"/>
                    <a:pt x="251" y="304"/>
                  </a:cubicBezTo>
                  <a:cubicBezTo>
                    <a:pt x="232" y="304"/>
                    <a:pt x="230" y="286"/>
                    <a:pt x="230" y="272"/>
                  </a:cubicBezTo>
                  <a:cubicBezTo>
                    <a:pt x="230" y="256"/>
                    <a:pt x="232" y="251"/>
                    <a:pt x="240" y="219"/>
                  </a:cubicBezTo>
                  <a:cubicBezTo>
                    <a:pt x="248" y="190"/>
                    <a:pt x="248" y="182"/>
                    <a:pt x="254" y="157"/>
                  </a:cubicBezTo>
                  <a:lnTo>
                    <a:pt x="280" y="58"/>
                  </a:lnTo>
                  <a:cubicBezTo>
                    <a:pt x="285" y="37"/>
                    <a:pt x="285" y="37"/>
                    <a:pt x="285" y="34"/>
                  </a:cubicBezTo>
                  <a:cubicBezTo>
                    <a:pt x="285" y="21"/>
                    <a:pt x="277" y="14"/>
                    <a:pt x="266" y="14"/>
                  </a:cubicBezTo>
                  <a:cubicBezTo>
                    <a:pt x="248" y="14"/>
                    <a:pt x="237" y="30"/>
                    <a:pt x="235" y="45"/>
                  </a:cubicBezTo>
                  <a:close/>
                  <a:moveTo>
                    <a:pt x="189" y="229"/>
                  </a:moveTo>
                  <a:cubicBezTo>
                    <a:pt x="186" y="242"/>
                    <a:pt x="186" y="242"/>
                    <a:pt x="176" y="254"/>
                  </a:cubicBezTo>
                  <a:cubicBezTo>
                    <a:pt x="144" y="293"/>
                    <a:pt x="115" y="304"/>
                    <a:pt x="96" y="304"/>
                  </a:cubicBezTo>
                  <a:cubicBezTo>
                    <a:pt x="61" y="304"/>
                    <a:pt x="50" y="266"/>
                    <a:pt x="50" y="238"/>
                  </a:cubicBezTo>
                  <a:cubicBezTo>
                    <a:pt x="50" y="203"/>
                    <a:pt x="72" y="115"/>
                    <a:pt x="90" y="83"/>
                  </a:cubicBezTo>
                  <a:cubicBezTo>
                    <a:pt x="110" y="42"/>
                    <a:pt x="142" y="16"/>
                    <a:pt x="171" y="16"/>
                  </a:cubicBezTo>
                  <a:cubicBezTo>
                    <a:pt x="218" y="16"/>
                    <a:pt x="227" y="74"/>
                    <a:pt x="227" y="78"/>
                  </a:cubicBezTo>
                  <a:cubicBezTo>
                    <a:pt x="227" y="82"/>
                    <a:pt x="226" y="86"/>
                    <a:pt x="224" y="9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98" name="Freeform 297">
              <a:extLst>
                <a:ext uri="{FF2B5EF4-FFF2-40B4-BE49-F238E27FC236}">
                  <a16:creationId xmlns:a16="http://schemas.microsoft.com/office/drawing/2014/main" id="{5DD2CFDE-7F8B-0047-B569-0EE244916942}"/>
                </a:ext>
              </a:extLst>
            </p:cNvPr>
            <p:cNvSpPr/>
            <p:nvPr/>
          </p:nvSpPr>
          <p:spPr>
            <a:xfrm>
              <a:off x="9991800" y="6185519"/>
              <a:ext cx="59040" cy="253080"/>
            </a:xfrm>
            <a:custGeom>
              <a:avLst/>
              <a:gdLst/>
              <a:ahLst/>
              <a:cxnLst>
                <a:cxn ang="3cd4">
                  <a:pos x="hc" y="t"/>
                </a:cxn>
                <a:cxn ang="cd2">
                  <a:pos x="l" y="vc"/>
                </a:cxn>
                <a:cxn ang="cd4">
                  <a:pos x="hc" y="b"/>
                </a:cxn>
                <a:cxn ang="0">
                  <a:pos x="r" y="vc"/>
                </a:cxn>
              </a:cxnLst>
              <a:rect l="l" t="t" r="r" b="b"/>
              <a:pathLst>
                <a:path w="165" h="704">
                  <a:moveTo>
                    <a:pt x="165" y="352"/>
                  </a:moveTo>
                  <a:cubicBezTo>
                    <a:pt x="165" y="298"/>
                    <a:pt x="157" y="213"/>
                    <a:pt x="118" y="133"/>
                  </a:cubicBezTo>
                  <a:cubicBezTo>
                    <a:pt x="75" y="46"/>
                    <a:pt x="14" y="0"/>
                    <a:pt x="6" y="0"/>
                  </a:cubicBezTo>
                  <a:cubicBezTo>
                    <a:pt x="3" y="0"/>
                    <a:pt x="0" y="3"/>
                    <a:pt x="0" y="6"/>
                  </a:cubicBezTo>
                  <a:cubicBezTo>
                    <a:pt x="0" y="10"/>
                    <a:pt x="0" y="11"/>
                    <a:pt x="13" y="24"/>
                  </a:cubicBezTo>
                  <a:cubicBezTo>
                    <a:pt x="83" y="93"/>
                    <a:pt x="123" y="205"/>
                    <a:pt x="123" y="352"/>
                  </a:cubicBezTo>
                  <a:cubicBezTo>
                    <a:pt x="123" y="472"/>
                    <a:pt x="98" y="597"/>
                    <a:pt x="10" y="685"/>
                  </a:cubicBezTo>
                  <a:cubicBezTo>
                    <a:pt x="0" y="694"/>
                    <a:pt x="0" y="696"/>
                    <a:pt x="0" y="698"/>
                  </a:cubicBezTo>
                  <a:cubicBezTo>
                    <a:pt x="0" y="702"/>
                    <a:pt x="3" y="704"/>
                    <a:pt x="6" y="704"/>
                  </a:cubicBezTo>
                  <a:cubicBezTo>
                    <a:pt x="14" y="704"/>
                    <a:pt x="78" y="656"/>
                    <a:pt x="120" y="566"/>
                  </a:cubicBezTo>
                  <a:cubicBezTo>
                    <a:pt x="157" y="490"/>
                    <a:pt x="165" y="411"/>
                    <a:pt x="165" y="35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299" name="Group 298" descr="18§display§target(s',a';w,w^-) = r + \gamma Q_{w^-}(s', \arg\max_{a'} Q_w(s',a'))§svg§600§FALSE" title="TexMaths">
            <a:extLst>
              <a:ext uri="{FF2B5EF4-FFF2-40B4-BE49-F238E27FC236}">
                <a16:creationId xmlns:a16="http://schemas.microsoft.com/office/drawing/2014/main" id="{85EF9A4A-19DD-2344-B4CB-5F4A303289EF}"/>
              </a:ext>
            </a:extLst>
          </p:cNvPr>
          <p:cNvGrpSpPr/>
          <p:nvPr/>
        </p:nvGrpSpPr>
        <p:grpSpPr>
          <a:xfrm>
            <a:off x="1221840" y="6858000"/>
            <a:ext cx="6807600" cy="426599"/>
            <a:chOff x="1221840" y="6858000"/>
            <a:chExt cx="6807600" cy="426599"/>
          </a:xfrm>
        </p:grpSpPr>
        <p:sp>
          <p:nvSpPr>
            <p:cNvPr id="300" name="Freeform 299">
              <a:extLst>
                <a:ext uri="{FF2B5EF4-FFF2-40B4-BE49-F238E27FC236}">
                  <a16:creationId xmlns:a16="http://schemas.microsoft.com/office/drawing/2014/main" id="{1D5D7D2F-EA9E-0E4C-A864-9CC4CA238688}"/>
                </a:ext>
              </a:extLst>
            </p:cNvPr>
            <p:cNvSpPr/>
            <p:nvPr/>
          </p:nvSpPr>
          <p:spPr>
            <a:xfrm>
              <a:off x="1221840" y="6858000"/>
              <a:ext cx="6807600" cy="424080"/>
            </a:xfrm>
            <a:custGeom>
              <a:avLst/>
              <a:gdLst/>
              <a:ahLst/>
              <a:cxnLst>
                <a:cxn ang="3cd4">
                  <a:pos x="hc" y="t"/>
                </a:cxn>
                <a:cxn ang="cd2">
                  <a:pos x="l" y="vc"/>
                </a:cxn>
                <a:cxn ang="cd4">
                  <a:pos x="hc" y="b"/>
                </a:cxn>
                <a:cxn ang="0">
                  <a:pos x="r" y="vc"/>
                </a:cxn>
              </a:cxnLst>
              <a:rect l="l" t="t" r="r" b="b"/>
              <a:pathLst>
                <a:path w="18911" h="1179">
                  <a:moveTo>
                    <a:pt x="9456" y="1179"/>
                  </a:moveTo>
                  <a:lnTo>
                    <a:pt x="0" y="1179"/>
                  </a:lnTo>
                  <a:lnTo>
                    <a:pt x="0" y="0"/>
                  </a:lnTo>
                  <a:lnTo>
                    <a:pt x="18911" y="0"/>
                  </a:lnTo>
                  <a:lnTo>
                    <a:pt x="18911" y="1179"/>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01" name="Freeform 300">
              <a:extLst>
                <a:ext uri="{FF2B5EF4-FFF2-40B4-BE49-F238E27FC236}">
                  <a16:creationId xmlns:a16="http://schemas.microsoft.com/office/drawing/2014/main" id="{D46C71B7-DA3D-EA45-90C2-8C6C15EB48FF}"/>
                </a:ext>
              </a:extLst>
            </p:cNvPr>
            <p:cNvSpPr/>
            <p:nvPr/>
          </p:nvSpPr>
          <p:spPr>
            <a:xfrm>
              <a:off x="1228319" y="6920280"/>
              <a:ext cx="87840" cy="181800"/>
            </a:xfrm>
            <a:custGeom>
              <a:avLst/>
              <a:gdLst/>
              <a:ahLst/>
              <a:cxnLst>
                <a:cxn ang="3cd4">
                  <a:pos x="hc" y="t"/>
                </a:cxn>
                <a:cxn ang="cd2">
                  <a:pos x="l" y="vc"/>
                </a:cxn>
                <a:cxn ang="cd4">
                  <a:pos x="hc" y="b"/>
                </a:cxn>
                <a:cxn ang="0">
                  <a:pos x="r" y="vc"/>
                </a:cxn>
              </a:cxnLst>
              <a:rect l="l" t="t" r="r" b="b"/>
              <a:pathLst>
                <a:path w="245" h="506">
                  <a:moveTo>
                    <a:pt x="146" y="180"/>
                  </a:moveTo>
                  <a:lnTo>
                    <a:pt x="221" y="180"/>
                  </a:lnTo>
                  <a:cubicBezTo>
                    <a:pt x="236" y="180"/>
                    <a:pt x="245" y="180"/>
                    <a:pt x="245" y="164"/>
                  </a:cubicBezTo>
                  <a:cubicBezTo>
                    <a:pt x="245" y="155"/>
                    <a:pt x="236" y="155"/>
                    <a:pt x="221" y="155"/>
                  </a:cubicBezTo>
                  <a:lnTo>
                    <a:pt x="153" y="155"/>
                  </a:lnTo>
                  <a:cubicBezTo>
                    <a:pt x="180" y="41"/>
                    <a:pt x="185" y="27"/>
                    <a:pt x="185" y="22"/>
                  </a:cubicBezTo>
                  <a:cubicBezTo>
                    <a:pt x="185" y="7"/>
                    <a:pt x="175" y="0"/>
                    <a:pt x="162" y="0"/>
                  </a:cubicBezTo>
                  <a:cubicBezTo>
                    <a:pt x="160" y="0"/>
                    <a:pt x="137" y="0"/>
                    <a:pt x="130" y="29"/>
                  </a:cubicBezTo>
                  <a:lnTo>
                    <a:pt x="99" y="155"/>
                  </a:lnTo>
                  <a:lnTo>
                    <a:pt x="23" y="155"/>
                  </a:lnTo>
                  <a:cubicBezTo>
                    <a:pt x="7" y="155"/>
                    <a:pt x="0" y="155"/>
                    <a:pt x="0" y="169"/>
                  </a:cubicBezTo>
                  <a:cubicBezTo>
                    <a:pt x="0" y="180"/>
                    <a:pt x="7" y="180"/>
                    <a:pt x="22" y="180"/>
                  </a:cubicBezTo>
                  <a:lnTo>
                    <a:pt x="92" y="180"/>
                  </a:lnTo>
                  <a:cubicBezTo>
                    <a:pt x="34" y="405"/>
                    <a:pt x="32" y="418"/>
                    <a:pt x="32" y="432"/>
                  </a:cubicBezTo>
                  <a:cubicBezTo>
                    <a:pt x="32" y="475"/>
                    <a:pt x="63" y="506"/>
                    <a:pt x="104" y="506"/>
                  </a:cubicBezTo>
                  <a:cubicBezTo>
                    <a:pt x="187" y="506"/>
                    <a:pt x="232" y="389"/>
                    <a:pt x="232" y="383"/>
                  </a:cubicBezTo>
                  <a:cubicBezTo>
                    <a:pt x="232" y="376"/>
                    <a:pt x="225" y="376"/>
                    <a:pt x="221" y="376"/>
                  </a:cubicBezTo>
                  <a:cubicBezTo>
                    <a:pt x="214" y="376"/>
                    <a:pt x="214" y="378"/>
                    <a:pt x="211" y="387"/>
                  </a:cubicBezTo>
                  <a:cubicBezTo>
                    <a:pt x="176" y="470"/>
                    <a:pt x="133" y="488"/>
                    <a:pt x="106" y="488"/>
                  </a:cubicBezTo>
                  <a:cubicBezTo>
                    <a:pt x="90" y="488"/>
                    <a:pt x="83" y="477"/>
                    <a:pt x="83" y="452"/>
                  </a:cubicBezTo>
                  <a:cubicBezTo>
                    <a:pt x="83" y="432"/>
                    <a:pt x="83" y="427"/>
                    <a:pt x="86" y="41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02" name="Freeform 301">
              <a:extLst>
                <a:ext uri="{FF2B5EF4-FFF2-40B4-BE49-F238E27FC236}">
                  <a16:creationId xmlns:a16="http://schemas.microsoft.com/office/drawing/2014/main" id="{F49E7CCD-E048-EF46-9648-F11ECE67D289}"/>
                </a:ext>
              </a:extLst>
            </p:cNvPr>
            <p:cNvSpPr/>
            <p:nvPr/>
          </p:nvSpPr>
          <p:spPr>
            <a:xfrm>
              <a:off x="1335960" y="6972840"/>
              <a:ext cx="130680" cy="129240"/>
            </a:xfrm>
            <a:custGeom>
              <a:avLst/>
              <a:gdLst/>
              <a:ahLst/>
              <a:cxnLst>
                <a:cxn ang="3cd4">
                  <a:pos x="hc" y="t"/>
                </a:cxn>
                <a:cxn ang="cd2">
                  <a:pos x="l" y="vc"/>
                </a:cxn>
                <a:cxn ang="cd4">
                  <a:pos x="hc" y="b"/>
                </a:cxn>
                <a:cxn ang="0">
                  <a:pos x="r" y="vc"/>
                </a:cxn>
              </a:cxnLst>
              <a:rect l="l" t="t" r="r" b="b"/>
              <a:pathLst>
                <a:path w="364" h="360">
                  <a:moveTo>
                    <a:pt x="265" y="50"/>
                  </a:moveTo>
                  <a:cubicBezTo>
                    <a:pt x="250" y="22"/>
                    <a:pt x="227" y="0"/>
                    <a:pt x="191" y="0"/>
                  </a:cubicBezTo>
                  <a:cubicBezTo>
                    <a:pt x="99" y="0"/>
                    <a:pt x="0" y="117"/>
                    <a:pt x="0" y="232"/>
                  </a:cubicBezTo>
                  <a:cubicBezTo>
                    <a:pt x="0" y="308"/>
                    <a:pt x="43" y="360"/>
                    <a:pt x="106" y="360"/>
                  </a:cubicBezTo>
                  <a:cubicBezTo>
                    <a:pt x="122" y="360"/>
                    <a:pt x="162" y="356"/>
                    <a:pt x="209" y="301"/>
                  </a:cubicBezTo>
                  <a:cubicBezTo>
                    <a:pt x="216" y="333"/>
                    <a:pt x="243" y="360"/>
                    <a:pt x="281" y="360"/>
                  </a:cubicBezTo>
                  <a:cubicBezTo>
                    <a:pt x="310" y="360"/>
                    <a:pt x="328" y="342"/>
                    <a:pt x="340" y="317"/>
                  </a:cubicBezTo>
                  <a:cubicBezTo>
                    <a:pt x="353" y="288"/>
                    <a:pt x="364" y="239"/>
                    <a:pt x="364" y="238"/>
                  </a:cubicBezTo>
                  <a:cubicBezTo>
                    <a:pt x="364" y="230"/>
                    <a:pt x="356" y="230"/>
                    <a:pt x="355" y="230"/>
                  </a:cubicBezTo>
                  <a:cubicBezTo>
                    <a:pt x="346" y="230"/>
                    <a:pt x="346" y="232"/>
                    <a:pt x="344" y="245"/>
                  </a:cubicBezTo>
                  <a:cubicBezTo>
                    <a:pt x="329" y="295"/>
                    <a:pt x="315" y="342"/>
                    <a:pt x="283" y="342"/>
                  </a:cubicBezTo>
                  <a:cubicBezTo>
                    <a:pt x="261" y="342"/>
                    <a:pt x="259" y="322"/>
                    <a:pt x="259" y="306"/>
                  </a:cubicBezTo>
                  <a:cubicBezTo>
                    <a:pt x="259" y="288"/>
                    <a:pt x="261" y="283"/>
                    <a:pt x="270" y="247"/>
                  </a:cubicBezTo>
                  <a:cubicBezTo>
                    <a:pt x="279" y="214"/>
                    <a:pt x="279" y="205"/>
                    <a:pt x="286" y="176"/>
                  </a:cubicBezTo>
                  <a:lnTo>
                    <a:pt x="315" y="65"/>
                  </a:lnTo>
                  <a:cubicBezTo>
                    <a:pt x="320" y="41"/>
                    <a:pt x="320" y="41"/>
                    <a:pt x="320" y="38"/>
                  </a:cubicBezTo>
                  <a:cubicBezTo>
                    <a:pt x="320" y="23"/>
                    <a:pt x="311" y="16"/>
                    <a:pt x="299" y="16"/>
                  </a:cubicBezTo>
                  <a:cubicBezTo>
                    <a:pt x="279" y="16"/>
                    <a:pt x="266" y="34"/>
                    <a:pt x="265" y="50"/>
                  </a:cubicBezTo>
                  <a:close/>
                  <a:moveTo>
                    <a:pt x="212" y="257"/>
                  </a:moveTo>
                  <a:cubicBezTo>
                    <a:pt x="209" y="272"/>
                    <a:pt x="209" y="272"/>
                    <a:pt x="196" y="286"/>
                  </a:cubicBezTo>
                  <a:cubicBezTo>
                    <a:pt x="162" y="329"/>
                    <a:pt x="130" y="342"/>
                    <a:pt x="108" y="342"/>
                  </a:cubicBezTo>
                  <a:cubicBezTo>
                    <a:pt x="68" y="342"/>
                    <a:pt x="56" y="299"/>
                    <a:pt x="56" y="268"/>
                  </a:cubicBezTo>
                  <a:cubicBezTo>
                    <a:pt x="56" y="229"/>
                    <a:pt x="81" y="130"/>
                    <a:pt x="101" y="94"/>
                  </a:cubicBezTo>
                  <a:cubicBezTo>
                    <a:pt x="124" y="47"/>
                    <a:pt x="160" y="18"/>
                    <a:pt x="193" y="18"/>
                  </a:cubicBezTo>
                  <a:cubicBezTo>
                    <a:pt x="245" y="18"/>
                    <a:pt x="256" y="83"/>
                    <a:pt x="256" y="88"/>
                  </a:cubicBezTo>
                  <a:cubicBezTo>
                    <a:pt x="256" y="92"/>
                    <a:pt x="254" y="97"/>
                    <a:pt x="252"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03" name="Freeform 302">
              <a:extLst>
                <a:ext uri="{FF2B5EF4-FFF2-40B4-BE49-F238E27FC236}">
                  <a16:creationId xmlns:a16="http://schemas.microsoft.com/office/drawing/2014/main" id="{9D8B2567-7614-3742-AE96-5478DA23CA9D}"/>
                </a:ext>
              </a:extLst>
            </p:cNvPr>
            <p:cNvSpPr/>
            <p:nvPr/>
          </p:nvSpPr>
          <p:spPr>
            <a:xfrm>
              <a:off x="1482479" y="6972840"/>
              <a:ext cx="116280" cy="129240"/>
            </a:xfrm>
            <a:custGeom>
              <a:avLst/>
              <a:gdLst/>
              <a:ahLst/>
              <a:cxnLst>
                <a:cxn ang="3cd4">
                  <a:pos x="hc" y="t"/>
                </a:cxn>
                <a:cxn ang="cd2">
                  <a:pos x="l" y="vc"/>
                </a:cxn>
                <a:cxn ang="cd4">
                  <a:pos x="hc" y="b"/>
                </a:cxn>
                <a:cxn ang="0">
                  <a:pos x="r" y="vc"/>
                </a:cxn>
              </a:cxnLst>
              <a:rect l="l" t="t" r="r" b="b"/>
              <a:pathLst>
                <a:path w="324" h="360">
                  <a:moveTo>
                    <a:pt x="47" y="304"/>
                  </a:moveTo>
                  <a:cubicBezTo>
                    <a:pt x="45" y="317"/>
                    <a:pt x="40" y="335"/>
                    <a:pt x="40" y="338"/>
                  </a:cubicBezTo>
                  <a:cubicBezTo>
                    <a:pt x="40" y="353"/>
                    <a:pt x="50" y="360"/>
                    <a:pt x="63" y="360"/>
                  </a:cubicBezTo>
                  <a:cubicBezTo>
                    <a:pt x="72" y="360"/>
                    <a:pt x="86" y="353"/>
                    <a:pt x="92" y="338"/>
                  </a:cubicBezTo>
                  <a:cubicBezTo>
                    <a:pt x="94" y="335"/>
                    <a:pt x="121" y="227"/>
                    <a:pt x="124" y="212"/>
                  </a:cubicBezTo>
                  <a:cubicBezTo>
                    <a:pt x="130" y="185"/>
                    <a:pt x="144" y="130"/>
                    <a:pt x="149" y="108"/>
                  </a:cubicBezTo>
                  <a:cubicBezTo>
                    <a:pt x="153" y="99"/>
                    <a:pt x="175" y="61"/>
                    <a:pt x="194" y="43"/>
                  </a:cubicBezTo>
                  <a:cubicBezTo>
                    <a:pt x="200" y="38"/>
                    <a:pt x="223" y="18"/>
                    <a:pt x="257" y="18"/>
                  </a:cubicBezTo>
                  <a:cubicBezTo>
                    <a:pt x="279" y="18"/>
                    <a:pt x="290" y="27"/>
                    <a:pt x="292" y="27"/>
                  </a:cubicBezTo>
                  <a:cubicBezTo>
                    <a:pt x="266" y="31"/>
                    <a:pt x="250" y="50"/>
                    <a:pt x="250" y="70"/>
                  </a:cubicBezTo>
                  <a:cubicBezTo>
                    <a:pt x="250" y="83"/>
                    <a:pt x="259" y="99"/>
                    <a:pt x="281" y="99"/>
                  </a:cubicBezTo>
                  <a:cubicBezTo>
                    <a:pt x="301" y="99"/>
                    <a:pt x="324" y="81"/>
                    <a:pt x="324" y="52"/>
                  </a:cubicBezTo>
                  <a:cubicBezTo>
                    <a:pt x="324" y="23"/>
                    <a:pt x="299" y="0"/>
                    <a:pt x="257" y="0"/>
                  </a:cubicBezTo>
                  <a:cubicBezTo>
                    <a:pt x="205" y="0"/>
                    <a:pt x="171" y="40"/>
                    <a:pt x="157" y="61"/>
                  </a:cubicBezTo>
                  <a:cubicBezTo>
                    <a:pt x="149" y="25"/>
                    <a:pt x="121" y="0"/>
                    <a:pt x="83" y="0"/>
                  </a:cubicBezTo>
                  <a:cubicBezTo>
                    <a:pt x="47" y="0"/>
                    <a:pt x="32" y="31"/>
                    <a:pt x="25" y="45"/>
                  </a:cubicBezTo>
                  <a:cubicBezTo>
                    <a:pt x="11" y="72"/>
                    <a:pt x="0" y="121"/>
                    <a:pt x="0" y="122"/>
                  </a:cubicBezTo>
                  <a:cubicBezTo>
                    <a:pt x="0" y="130"/>
                    <a:pt x="7" y="130"/>
                    <a:pt x="9" y="130"/>
                  </a:cubicBezTo>
                  <a:cubicBezTo>
                    <a:pt x="18" y="130"/>
                    <a:pt x="18" y="130"/>
                    <a:pt x="23" y="112"/>
                  </a:cubicBezTo>
                  <a:cubicBezTo>
                    <a:pt x="36" y="56"/>
                    <a:pt x="52" y="18"/>
                    <a:pt x="81" y="18"/>
                  </a:cubicBezTo>
                  <a:cubicBezTo>
                    <a:pt x="95" y="18"/>
                    <a:pt x="106" y="23"/>
                    <a:pt x="106" y="54"/>
                  </a:cubicBezTo>
                  <a:cubicBezTo>
                    <a:pt x="106" y="70"/>
                    <a:pt x="103" y="79"/>
                    <a:pt x="94" y="1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04" name="Freeform 303">
              <a:extLst>
                <a:ext uri="{FF2B5EF4-FFF2-40B4-BE49-F238E27FC236}">
                  <a16:creationId xmlns:a16="http://schemas.microsoft.com/office/drawing/2014/main" id="{29052F4B-ED1C-024B-BE79-38C9D9142F14}"/>
                </a:ext>
              </a:extLst>
            </p:cNvPr>
            <p:cNvSpPr/>
            <p:nvPr/>
          </p:nvSpPr>
          <p:spPr>
            <a:xfrm>
              <a:off x="1614600" y="6972840"/>
              <a:ext cx="131040" cy="184320"/>
            </a:xfrm>
            <a:custGeom>
              <a:avLst/>
              <a:gdLst/>
              <a:ahLst/>
              <a:cxnLst>
                <a:cxn ang="3cd4">
                  <a:pos x="hc" y="t"/>
                </a:cxn>
                <a:cxn ang="cd2">
                  <a:pos x="l" y="vc"/>
                </a:cxn>
                <a:cxn ang="cd4">
                  <a:pos x="hc" y="b"/>
                </a:cxn>
                <a:cxn ang="0">
                  <a:pos x="r" y="vc"/>
                </a:cxn>
              </a:cxnLst>
              <a:rect l="l" t="t" r="r" b="b"/>
              <a:pathLst>
                <a:path w="365" h="513">
                  <a:moveTo>
                    <a:pt x="362" y="52"/>
                  </a:moveTo>
                  <a:cubicBezTo>
                    <a:pt x="364" y="47"/>
                    <a:pt x="365" y="43"/>
                    <a:pt x="365" y="38"/>
                  </a:cubicBezTo>
                  <a:cubicBezTo>
                    <a:pt x="365" y="23"/>
                    <a:pt x="355" y="16"/>
                    <a:pt x="342" y="16"/>
                  </a:cubicBezTo>
                  <a:cubicBezTo>
                    <a:pt x="333" y="16"/>
                    <a:pt x="313" y="22"/>
                    <a:pt x="310" y="50"/>
                  </a:cubicBezTo>
                  <a:cubicBezTo>
                    <a:pt x="295" y="20"/>
                    <a:pt x="266" y="0"/>
                    <a:pt x="236" y="0"/>
                  </a:cubicBezTo>
                  <a:cubicBezTo>
                    <a:pt x="144" y="0"/>
                    <a:pt x="47" y="112"/>
                    <a:pt x="47" y="225"/>
                  </a:cubicBezTo>
                  <a:cubicBezTo>
                    <a:pt x="47" y="304"/>
                    <a:pt x="95" y="351"/>
                    <a:pt x="151" y="351"/>
                  </a:cubicBezTo>
                  <a:cubicBezTo>
                    <a:pt x="198" y="351"/>
                    <a:pt x="236" y="313"/>
                    <a:pt x="245" y="304"/>
                  </a:cubicBezTo>
                  <a:lnTo>
                    <a:pt x="245" y="306"/>
                  </a:lnTo>
                  <a:cubicBezTo>
                    <a:pt x="229" y="376"/>
                    <a:pt x="218" y="409"/>
                    <a:pt x="218" y="410"/>
                  </a:cubicBezTo>
                  <a:cubicBezTo>
                    <a:pt x="216" y="418"/>
                    <a:pt x="189" y="497"/>
                    <a:pt x="104" y="497"/>
                  </a:cubicBezTo>
                  <a:cubicBezTo>
                    <a:pt x="88" y="497"/>
                    <a:pt x="63" y="495"/>
                    <a:pt x="41" y="488"/>
                  </a:cubicBezTo>
                  <a:cubicBezTo>
                    <a:pt x="65" y="481"/>
                    <a:pt x="74" y="461"/>
                    <a:pt x="74" y="446"/>
                  </a:cubicBezTo>
                  <a:cubicBezTo>
                    <a:pt x="74" y="434"/>
                    <a:pt x="65" y="419"/>
                    <a:pt x="43" y="419"/>
                  </a:cubicBezTo>
                  <a:cubicBezTo>
                    <a:pt x="25" y="419"/>
                    <a:pt x="0" y="434"/>
                    <a:pt x="0" y="464"/>
                  </a:cubicBezTo>
                  <a:cubicBezTo>
                    <a:pt x="0" y="497"/>
                    <a:pt x="29" y="513"/>
                    <a:pt x="106" y="513"/>
                  </a:cubicBezTo>
                  <a:cubicBezTo>
                    <a:pt x="205" y="513"/>
                    <a:pt x="263" y="452"/>
                    <a:pt x="274" y="403"/>
                  </a:cubicBezTo>
                  <a:close/>
                  <a:moveTo>
                    <a:pt x="259" y="248"/>
                  </a:moveTo>
                  <a:cubicBezTo>
                    <a:pt x="254" y="270"/>
                    <a:pt x="236" y="290"/>
                    <a:pt x="218" y="304"/>
                  </a:cubicBezTo>
                  <a:cubicBezTo>
                    <a:pt x="202" y="319"/>
                    <a:pt x="176" y="333"/>
                    <a:pt x="155" y="333"/>
                  </a:cubicBezTo>
                  <a:cubicBezTo>
                    <a:pt x="115" y="333"/>
                    <a:pt x="103" y="292"/>
                    <a:pt x="103" y="261"/>
                  </a:cubicBezTo>
                  <a:cubicBezTo>
                    <a:pt x="103" y="221"/>
                    <a:pt x="126" y="128"/>
                    <a:pt x="148" y="88"/>
                  </a:cubicBezTo>
                  <a:cubicBezTo>
                    <a:pt x="169" y="49"/>
                    <a:pt x="203" y="18"/>
                    <a:pt x="236" y="18"/>
                  </a:cubicBezTo>
                  <a:cubicBezTo>
                    <a:pt x="288" y="18"/>
                    <a:pt x="299" y="81"/>
                    <a:pt x="299" y="86"/>
                  </a:cubicBezTo>
                  <a:cubicBezTo>
                    <a:pt x="299" y="90"/>
                    <a:pt x="299" y="94"/>
                    <a:pt x="297" y="9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05" name="Freeform 304">
              <a:extLst>
                <a:ext uri="{FF2B5EF4-FFF2-40B4-BE49-F238E27FC236}">
                  <a16:creationId xmlns:a16="http://schemas.microsoft.com/office/drawing/2014/main" id="{2BBDCA3D-14ED-0248-895C-955487242EBB}"/>
                </a:ext>
              </a:extLst>
            </p:cNvPr>
            <p:cNvSpPr/>
            <p:nvPr/>
          </p:nvSpPr>
          <p:spPr>
            <a:xfrm>
              <a:off x="1768680" y="6972840"/>
              <a:ext cx="109800" cy="129240"/>
            </a:xfrm>
            <a:custGeom>
              <a:avLst/>
              <a:gdLst/>
              <a:ahLst/>
              <a:cxnLst>
                <a:cxn ang="3cd4">
                  <a:pos x="hc" y="t"/>
                </a:cxn>
                <a:cxn ang="cd2">
                  <a:pos x="l" y="vc"/>
                </a:cxn>
                <a:cxn ang="cd4">
                  <a:pos x="hc" y="b"/>
                </a:cxn>
                <a:cxn ang="0">
                  <a:pos x="r" y="vc"/>
                </a:cxn>
              </a:cxnLst>
              <a:rect l="l" t="t" r="r" b="b"/>
              <a:pathLst>
                <a:path w="306" h="360">
                  <a:moveTo>
                    <a:pt x="112" y="167"/>
                  </a:moveTo>
                  <a:cubicBezTo>
                    <a:pt x="135" y="167"/>
                    <a:pt x="194" y="166"/>
                    <a:pt x="234" y="149"/>
                  </a:cubicBezTo>
                  <a:cubicBezTo>
                    <a:pt x="290" y="126"/>
                    <a:pt x="293" y="79"/>
                    <a:pt x="293" y="68"/>
                  </a:cubicBezTo>
                  <a:cubicBezTo>
                    <a:pt x="293" y="32"/>
                    <a:pt x="263" y="0"/>
                    <a:pt x="209" y="0"/>
                  </a:cubicBezTo>
                  <a:cubicBezTo>
                    <a:pt x="121" y="0"/>
                    <a:pt x="0" y="77"/>
                    <a:pt x="0" y="216"/>
                  </a:cubicBezTo>
                  <a:cubicBezTo>
                    <a:pt x="0" y="297"/>
                    <a:pt x="47" y="360"/>
                    <a:pt x="124" y="360"/>
                  </a:cubicBezTo>
                  <a:cubicBezTo>
                    <a:pt x="239" y="360"/>
                    <a:pt x="306" y="275"/>
                    <a:pt x="306" y="266"/>
                  </a:cubicBezTo>
                  <a:cubicBezTo>
                    <a:pt x="306" y="261"/>
                    <a:pt x="301" y="256"/>
                    <a:pt x="295" y="256"/>
                  </a:cubicBezTo>
                  <a:cubicBezTo>
                    <a:pt x="292" y="256"/>
                    <a:pt x="290" y="257"/>
                    <a:pt x="286" y="265"/>
                  </a:cubicBezTo>
                  <a:cubicBezTo>
                    <a:pt x="223" y="342"/>
                    <a:pt x="137" y="342"/>
                    <a:pt x="126" y="342"/>
                  </a:cubicBezTo>
                  <a:cubicBezTo>
                    <a:pt x="65" y="342"/>
                    <a:pt x="58" y="275"/>
                    <a:pt x="58" y="250"/>
                  </a:cubicBezTo>
                  <a:cubicBezTo>
                    <a:pt x="58" y="241"/>
                    <a:pt x="58" y="216"/>
                    <a:pt x="70" y="167"/>
                  </a:cubicBezTo>
                  <a:close/>
                  <a:moveTo>
                    <a:pt x="76" y="149"/>
                  </a:moveTo>
                  <a:cubicBezTo>
                    <a:pt x="106" y="29"/>
                    <a:pt x="187" y="18"/>
                    <a:pt x="209" y="18"/>
                  </a:cubicBezTo>
                  <a:cubicBezTo>
                    <a:pt x="247" y="18"/>
                    <a:pt x="266" y="41"/>
                    <a:pt x="266" y="68"/>
                  </a:cubicBezTo>
                  <a:cubicBezTo>
                    <a:pt x="266" y="149"/>
                    <a:pt x="140" y="149"/>
                    <a:pt x="108" y="14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06" name="Freeform 305">
              <a:extLst>
                <a:ext uri="{FF2B5EF4-FFF2-40B4-BE49-F238E27FC236}">
                  <a16:creationId xmlns:a16="http://schemas.microsoft.com/office/drawing/2014/main" id="{2E371F94-C627-6245-B49C-CD1D8DB20577}"/>
                </a:ext>
              </a:extLst>
            </p:cNvPr>
            <p:cNvSpPr/>
            <p:nvPr/>
          </p:nvSpPr>
          <p:spPr>
            <a:xfrm>
              <a:off x="1894319" y="6920280"/>
              <a:ext cx="87840" cy="181800"/>
            </a:xfrm>
            <a:custGeom>
              <a:avLst/>
              <a:gdLst/>
              <a:ahLst/>
              <a:cxnLst>
                <a:cxn ang="3cd4">
                  <a:pos x="hc" y="t"/>
                </a:cxn>
                <a:cxn ang="cd2">
                  <a:pos x="l" y="vc"/>
                </a:cxn>
                <a:cxn ang="cd4">
                  <a:pos x="hc" y="b"/>
                </a:cxn>
                <a:cxn ang="0">
                  <a:pos x="r" y="vc"/>
                </a:cxn>
              </a:cxnLst>
              <a:rect l="l" t="t" r="r" b="b"/>
              <a:pathLst>
                <a:path w="245" h="506">
                  <a:moveTo>
                    <a:pt x="146" y="180"/>
                  </a:moveTo>
                  <a:lnTo>
                    <a:pt x="221" y="180"/>
                  </a:lnTo>
                  <a:cubicBezTo>
                    <a:pt x="236" y="180"/>
                    <a:pt x="245" y="180"/>
                    <a:pt x="245" y="164"/>
                  </a:cubicBezTo>
                  <a:cubicBezTo>
                    <a:pt x="245" y="155"/>
                    <a:pt x="236" y="155"/>
                    <a:pt x="221" y="155"/>
                  </a:cubicBezTo>
                  <a:lnTo>
                    <a:pt x="153" y="155"/>
                  </a:lnTo>
                  <a:cubicBezTo>
                    <a:pt x="180" y="41"/>
                    <a:pt x="185" y="27"/>
                    <a:pt x="185" y="22"/>
                  </a:cubicBezTo>
                  <a:cubicBezTo>
                    <a:pt x="185" y="7"/>
                    <a:pt x="175" y="0"/>
                    <a:pt x="162" y="0"/>
                  </a:cubicBezTo>
                  <a:cubicBezTo>
                    <a:pt x="158" y="0"/>
                    <a:pt x="137" y="0"/>
                    <a:pt x="130" y="29"/>
                  </a:cubicBezTo>
                  <a:lnTo>
                    <a:pt x="99" y="155"/>
                  </a:lnTo>
                  <a:lnTo>
                    <a:pt x="23" y="155"/>
                  </a:lnTo>
                  <a:cubicBezTo>
                    <a:pt x="7" y="155"/>
                    <a:pt x="0" y="155"/>
                    <a:pt x="0" y="169"/>
                  </a:cubicBezTo>
                  <a:cubicBezTo>
                    <a:pt x="0" y="180"/>
                    <a:pt x="7" y="180"/>
                    <a:pt x="22" y="180"/>
                  </a:cubicBezTo>
                  <a:lnTo>
                    <a:pt x="92" y="180"/>
                  </a:lnTo>
                  <a:cubicBezTo>
                    <a:pt x="34" y="405"/>
                    <a:pt x="32" y="418"/>
                    <a:pt x="32" y="432"/>
                  </a:cubicBezTo>
                  <a:cubicBezTo>
                    <a:pt x="32" y="475"/>
                    <a:pt x="63" y="506"/>
                    <a:pt x="104" y="506"/>
                  </a:cubicBezTo>
                  <a:cubicBezTo>
                    <a:pt x="187" y="506"/>
                    <a:pt x="232" y="389"/>
                    <a:pt x="232" y="383"/>
                  </a:cubicBezTo>
                  <a:cubicBezTo>
                    <a:pt x="232" y="376"/>
                    <a:pt x="225" y="376"/>
                    <a:pt x="221" y="376"/>
                  </a:cubicBezTo>
                  <a:cubicBezTo>
                    <a:pt x="216" y="376"/>
                    <a:pt x="214" y="378"/>
                    <a:pt x="211" y="387"/>
                  </a:cubicBezTo>
                  <a:cubicBezTo>
                    <a:pt x="176" y="470"/>
                    <a:pt x="133" y="488"/>
                    <a:pt x="106" y="488"/>
                  </a:cubicBezTo>
                  <a:cubicBezTo>
                    <a:pt x="90" y="488"/>
                    <a:pt x="83" y="477"/>
                    <a:pt x="83" y="452"/>
                  </a:cubicBezTo>
                  <a:cubicBezTo>
                    <a:pt x="83" y="432"/>
                    <a:pt x="83" y="427"/>
                    <a:pt x="86" y="41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07" name="Freeform 306">
              <a:extLst>
                <a:ext uri="{FF2B5EF4-FFF2-40B4-BE49-F238E27FC236}">
                  <a16:creationId xmlns:a16="http://schemas.microsoft.com/office/drawing/2014/main" id="{404D018B-E9F0-6B40-A7BA-CD659A4205B5}"/>
                </a:ext>
              </a:extLst>
            </p:cNvPr>
            <p:cNvSpPr/>
            <p:nvPr/>
          </p:nvSpPr>
          <p:spPr>
            <a:xfrm>
              <a:off x="2018160" y="6885360"/>
              <a:ext cx="66240" cy="284760"/>
            </a:xfrm>
            <a:custGeom>
              <a:avLst/>
              <a:gdLst/>
              <a:ahLst/>
              <a:cxnLst>
                <a:cxn ang="3cd4">
                  <a:pos x="hc" y="t"/>
                </a:cxn>
                <a:cxn ang="cd2">
                  <a:pos x="l" y="vc"/>
                </a:cxn>
                <a:cxn ang="cd4">
                  <a:pos x="hc" y="b"/>
                </a:cxn>
                <a:cxn ang="0">
                  <a:pos x="r" y="vc"/>
                </a:cxn>
              </a:cxnLst>
              <a:rect l="l" t="t" r="r" b="b"/>
              <a:pathLst>
                <a:path w="185" h="792">
                  <a:moveTo>
                    <a:pt x="185" y="785"/>
                  </a:moveTo>
                  <a:cubicBezTo>
                    <a:pt x="185" y="783"/>
                    <a:pt x="185" y="781"/>
                    <a:pt x="171" y="767"/>
                  </a:cubicBezTo>
                  <a:cubicBezTo>
                    <a:pt x="72" y="668"/>
                    <a:pt x="47" y="518"/>
                    <a:pt x="47" y="396"/>
                  </a:cubicBezTo>
                  <a:cubicBezTo>
                    <a:pt x="47" y="259"/>
                    <a:pt x="77" y="121"/>
                    <a:pt x="175" y="22"/>
                  </a:cubicBezTo>
                  <a:cubicBezTo>
                    <a:pt x="185" y="13"/>
                    <a:pt x="185" y="11"/>
                    <a:pt x="185" y="7"/>
                  </a:cubicBezTo>
                  <a:cubicBezTo>
                    <a:pt x="185" y="2"/>
                    <a:pt x="182" y="0"/>
                    <a:pt x="176" y="0"/>
                  </a:cubicBezTo>
                  <a:cubicBezTo>
                    <a:pt x="169" y="0"/>
                    <a:pt x="97" y="54"/>
                    <a:pt x="50" y="155"/>
                  </a:cubicBezTo>
                  <a:cubicBezTo>
                    <a:pt x="9" y="241"/>
                    <a:pt x="0" y="329"/>
                    <a:pt x="0" y="396"/>
                  </a:cubicBezTo>
                  <a:cubicBezTo>
                    <a:pt x="0" y="459"/>
                    <a:pt x="9" y="554"/>
                    <a:pt x="52" y="644"/>
                  </a:cubicBezTo>
                  <a:cubicBezTo>
                    <a:pt x="101" y="741"/>
                    <a:pt x="169" y="792"/>
                    <a:pt x="176" y="792"/>
                  </a:cubicBezTo>
                  <a:cubicBezTo>
                    <a:pt x="182" y="792"/>
                    <a:pt x="185" y="790"/>
                    <a:pt x="185" y="78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08" name="Freeform 307">
              <a:extLst>
                <a:ext uri="{FF2B5EF4-FFF2-40B4-BE49-F238E27FC236}">
                  <a16:creationId xmlns:a16="http://schemas.microsoft.com/office/drawing/2014/main" id="{540168EF-3218-2349-9215-7ACBCCD893D1}"/>
                </a:ext>
              </a:extLst>
            </p:cNvPr>
            <p:cNvSpPr/>
            <p:nvPr/>
          </p:nvSpPr>
          <p:spPr>
            <a:xfrm>
              <a:off x="2115360" y="697284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7"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3" y="342"/>
                    <a:pt x="41" y="342"/>
                    <a:pt x="23" y="301"/>
                  </a:cubicBezTo>
                  <a:cubicBezTo>
                    <a:pt x="54" y="304"/>
                    <a:pt x="74" y="281"/>
                    <a:pt x="74" y="257"/>
                  </a:cubicBezTo>
                  <a:cubicBezTo>
                    <a:pt x="74" y="239"/>
                    <a:pt x="61" y="230"/>
                    <a:pt x="45" y="230"/>
                  </a:cubicBezTo>
                  <a:cubicBezTo>
                    <a:pt x="23" y="230"/>
                    <a:pt x="0" y="247"/>
                    <a:pt x="0" y="283"/>
                  </a:cubicBezTo>
                  <a:cubicBezTo>
                    <a:pt x="0" y="328"/>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09" name="Freeform 308">
              <a:extLst>
                <a:ext uri="{FF2B5EF4-FFF2-40B4-BE49-F238E27FC236}">
                  <a16:creationId xmlns:a16="http://schemas.microsoft.com/office/drawing/2014/main" id="{8A02889C-F5E8-C243-A074-292B3F761575}"/>
                </a:ext>
              </a:extLst>
            </p:cNvPr>
            <p:cNvSpPr/>
            <p:nvPr/>
          </p:nvSpPr>
          <p:spPr>
            <a:xfrm>
              <a:off x="2243160" y="6869519"/>
              <a:ext cx="50040" cy="103320"/>
            </a:xfrm>
            <a:custGeom>
              <a:avLst/>
              <a:gdLst/>
              <a:ahLst/>
              <a:cxnLst>
                <a:cxn ang="3cd4">
                  <a:pos x="hc" y="t"/>
                </a:cxn>
                <a:cxn ang="cd2">
                  <a:pos x="l" y="vc"/>
                </a:cxn>
                <a:cxn ang="cd4">
                  <a:pos x="hc" y="b"/>
                </a:cxn>
                <a:cxn ang="0">
                  <a:pos x="r" y="vc"/>
                </a:cxn>
              </a:cxnLst>
              <a:rect l="l" t="t" r="r" b="b"/>
              <a:pathLst>
                <a:path w="140" h="288">
                  <a:moveTo>
                    <a:pt x="135" y="49"/>
                  </a:moveTo>
                  <a:cubicBezTo>
                    <a:pt x="140" y="40"/>
                    <a:pt x="140" y="34"/>
                    <a:pt x="140" y="31"/>
                  </a:cubicBezTo>
                  <a:cubicBezTo>
                    <a:pt x="140" y="13"/>
                    <a:pt x="124" y="0"/>
                    <a:pt x="108" y="0"/>
                  </a:cubicBezTo>
                  <a:cubicBezTo>
                    <a:pt x="86" y="0"/>
                    <a:pt x="79" y="18"/>
                    <a:pt x="77" y="27"/>
                  </a:cubicBezTo>
                  <a:lnTo>
                    <a:pt x="4" y="268"/>
                  </a:lnTo>
                  <a:cubicBezTo>
                    <a:pt x="2" y="268"/>
                    <a:pt x="0" y="275"/>
                    <a:pt x="0" y="275"/>
                  </a:cubicBezTo>
                  <a:cubicBezTo>
                    <a:pt x="0" y="283"/>
                    <a:pt x="18" y="288"/>
                    <a:pt x="22" y="288"/>
                  </a:cubicBezTo>
                  <a:cubicBezTo>
                    <a:pt x="25" y="288"/>
                    <a:pt x="27" y="288"/>
                    <a:pt x="31" y="2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10" name="Freeform 309">
              <a:extLst>
                <a:ext uri="{FF2B5EF4-FFF2-40B4-BE49-F238E27FC236}">
                  <a16:creationId xmlns:a16="http://schemas.microsoft.com/office/drawing/2014/main" id="{A04CCB93-9ABF-5D46-8961-47C1DE4F508B}"/>
                </a:ext>
              </a:extLst>
            </p:cNvPr>
            <p:cNvSpPr/>
            <p:nvPr/>
          </p:nvSpPr>
          <p:spPr>
            <a:xfrm>
              <a:off x="2337840" y="7067880"/>
              <a:ext cx="33480" cy="85320"/>
            </a:xfrm>
            <a:custGeom>
              <a:avLst/>
              <a:gdLst/>
              <a:ahLst/>
              <a:cxnLst>
                <a:cxn ang="3cd4">
                  <a:pos x="hc" y="t"/>
                </a:cxn>
                <a:cxn ang="cd2">
                  <a:pos x="l" y="vc"/>
                </a:cxn>
                <a:cxn ang="cd4">
                  <a:pos x="hc" y="b"/>
                </a:cxn>
                <a:cxn ang="0">
                  <a:pos x="r" y="vc"/>
                </a:cxn>
              </a:cxnLst>
              <a:rect l="l" t="t" r="r" b="b"/>
              <a:pathLst>
                <a:path w="94" h="238">
                  <a:moveTo>
                    <a:pt x="94" y="83"/>
                  </a:moveTo>
                  <a:cubicBezTo>
                    <a:pt x="94" y="31"/>
                    <a:pt x="74" y="0"/>
                    <a:pt x="43" y="0"/>
                  </a:cubicBezTo>
                  <a:cubicBezTo>
                    <a:pt x="16" y="0"/>
                    <a:pt x="0" y="20"/>
                    <a:pt x="0" y="41"/>
                  </a:cubicBezTo>
                  <a:cubicBezTo>
                    <a:pt x="0" y="63"/>
                    <a:pt x="16" y="85"/>
                    <a:pt x="43" y="85"/>
                  </a:cubicBezTo>
                  <a:cubicBezTo>
                    <a:pt x="52" y="85"/>
                    <a:pt x="63" y="81"/>
                    <a:pt x="70" y="74"/>
                  </a:cubicBezTo>
                  <a:cubicBezTo>
                    <a:pt x="74" y="72"/>
                    <a:pt x="74" y="72"/>
                    <a:pt x="76" y="72"/>
                  </a:cubicBezTo>
                  <a:cubicBezTo>
                    <a:pt x="76" y="72"/>
                    <a:pt x="77" y="72"/>
                    <a:pt x="77" y="83"/>
                  </a:cubicBezTo>
                  <a:cubicBezTo>
                    <a:pt x="77" y="142"/>
                    <a:pt x="49" y="191"/>
                    <a:pt x="22" y="216"/>
                  </a:cubicBezTo>
                  <a:cubicBezTo>
                    <a:pt x="13" y="225"/>
                    <a:pt x="13" y="227"/>
                    <a:pt x="13" y="229"/>
                  </a:cubicBezTo>
                  <a:cubicBezTo>
                    <a:pt x="13" y="236"/>
                    <a:pt x="16" y="238"/>
                    <a:pt x="22" y="238"/>
                  </a:cubicBezTo>
                  <a:cubicBezTo>
                    <a:pt x="31" y="238"/>
                    <a:pt x="94" y="176"/>
                    <a:pt x="94" y="8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11" name="Freeform 310">
              <a:extLst>
                <a:ext uri="{FF2B5EF4-FFF2-40B4-BE49-F238E27FC236}">
                  <a16:creationId xmlns:a16="http://schemas.microsoft.com/office/drawing/2014/main" id="{B4882E8C-ED92-B748-B5E3-238238ED9586}"/>
                </a:ext>
              </a:extLst>
            </p:cNvPr>
            <p:cNvSpPr/>
            <p:nvPr/>
          </p:nvSpPr>
          <p:spPr>
            <a:xfrm>
              <a:off x="2450520" y="6972840"/>
              <a:ext cx="130680" cy="129240"/>
            </a:xfrm>
            <a:custGeom>
              <a:avLst/>
              <a:gdLst/>
              <a:ahLst/>
              <a:cxnLst>
                <a:cxn ang="3cd4">
                  <a:pos x="hc" y="t"/>
                </a:cxn>
                <a:cxn ang="cd2">
                  <a:pos x="l" y="vc"/>
                </a:cxn>
                <a:cxn ang="cd4">
                  <a:pos x="hc" y="b"/>
                </a:cxn>
                <a:cxn ang="0">
                  <a:pos x="r" y="vc"/>
                </a:cxn>
              </a:cxnLst>
              <a:rect l="l" t="t" r="r" b="b"/>
              <a:pathLst>
                <a:path w="364" h="360">
                  <a:moveTo>
                    <a:pt x="265" y="50"/>
                  </a:moveTo>
                  <a:cubicBezTo>
                    <a:pt x="250" y="22"/>
                    <a:pt x="227" y="0"/>
                    <a:pt x="191" y="0"/>
                  </a:cubicBezTo>
                  <a:cubicBezTo>
                    <a:pt x="99" y="0"/>
                    <a:pt x="0" y="117"/>
                    <a:pt x="0" y="232"/>
                  </a:cubicBezTo>
                  <a:cubicBezTo>
                    <a:pt x="0" y="308"/>
                    <a:pt x="43" y="360"/>
                    <a:pt x="106" y="360"/>
                  </a:cubicBezTo>
                  <a:cubicBezTo>
                    <a:pt x="122" y="360"/>
                    <a:pt x="162" y="356"/>
                    <a:pt x="209" y="301"/>
                  </a:cubicBezTo>
                  <a:cubicBezTo>
                    <a:pt x="216" y="333"/>
                    <a:pt x="243" y="360"/>
                    <a:pt x="281" y="360"/>
                  </a:cubicBezTo>
                  <a:cubicBezTo>
                    <a:pt x="310" y="360"/>
                    <a:pt x="328" y="342"/>
                    <a:pt x="340" y="317"/>
                  </a:cubicBezTo>
                  <a:cubicBezTo>
                    <a:pt x="353" y="288"/>
                    <a:pt x="364" y="239"/>
                    <a:pt x="364" y="238"/>
                  </a:cubicBezTo>
                  <a:cubicBezTo>
                    <a:pt x="364" y="230"/>
                    <a:pt x="356" y="230"/>
                    <a:pt x="355" y="230"/>
                  </a:cubicBezTo>
                  <a:cubicBezTo>
                    <a:pt x="347" y="230"/>
                    <a:pt x="346" y="232"/>
                    <a:pt x="344" y="245"/>
                  </a:cubicBezTo>
                  <a:cubicBezTo>
                    <a:pt x="329" y="295"/>
                    <a:pt x="315" y="342"/>
                    <a:pt x="283" y="342"/>
                  </a:cubicBezTo>
                  <a:cubicBezTo>
                    <a:pt x="261" y="342"/>
                    <a:pt x="259" y="322"/>
                    <a:pt x="259" y="306"/>
                  </a:cubicBezTo>
                  <a:cubicBezTo>
                    <a:pt x="259" y="288"/>
                    <a:pt x="261" y="283"/>
                    <a:pt x="270" y="247"/>
                  </a:cubicBezTo>
                  <a:cubicBezTo>
                    <a:pt x="279" y="214"/>
                    <a:pt x="279" y="205"/>
                    <a:pt x="286" y="176"/>
                  </a:cubicBezTo>
                  <a:lnTo>
                    <a:pt x="315" y="65"/>
                  </a:lnTo>
                  <a:cubicBezTo>
                    <a:pt x="320" y="41"/>
                    <a:pt x="320" y="41"/>
                    <a:pt x="320" y="38"/>
                  </a:cubicBezTo>
                  <a:cubicBezTo>
                    <a:pt x="320" y="23"/>
                    <a:pt x="311" y="16"/>
                    <a:pt x="299" y="16"/>
                  </a:cubicBezTo>
                  <a:cubicBezTo>
                    <a:pt x="279" y="16"/>
                    <a:pt x="266" y="34"/>
                    <a:pt x="265" y="50"/>
                  </a:cubicBezTo>
                  <a:close/>
                  <a:moveTo>
                    <a:pt x="212" y="257"/>
                  </a:moveTo>
                  <a:cubicBezTo>
                    <a:pt x="209" y="272"/>
                    <a:pt x="209" y="272"/>
                    <a:pt x="198" y="286"/>
                  </a:cubicBezTo>
                  <a:cubicBezTo>
                    <a:pt x="162" y="329"/>
                    <a:pt x="130" y="342"/>
                    <a:pt x="108" y="342"/>
                  </a:cubicBezTo>
                  <a:cubicBezTo>
                    <a:pt x="68" y="342"/>
                    <a:pt x="56" y="299"/>
                    <a:pt x="56" y="268"/>
                  </a:cubicBezTo>
                  <a:cubicBezTo>
                    <a:pt x="56" y="229"/>
                    <a:pt x="83" y="130"/>
                    <a:pt x="101" y="94"/>
                  </a:cubicBezTo>
                  <a:cubicBezTo>
                    <a:pt x="124" y="47"/>
                    <a:pt x="160" y="18"/>
                    <a:pt x="193" y="18"/>
                  </a:cubicBezTo>
                  <a:cubicBezTo>
                    <a:pt x="245" y="18"/>
                    <a:pt x="256" y="83"/>
                    <a:pt x="256" y="88"/>
                  </a:cubicBezTo>
                  <a:cubicBezTo>
                    <a:pt x="256" y="92"/>
                    <a:pt x="254" y="97"/>
                    <a:pt x="252"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12" name="Freeform 311">
              <a:extLst>
                <a:ext uri="{FF2B5EF4-FFF2-40B4-BE49-F238E27FC236}">
                  <a16:creationId xmlns:a16="http://schemas.microsoft.com/office/drawing/2014/main" id="{D2DCD101-4811-4149-A8F7-F0ECDFAADCD0}"/>
                </a:ext>
              </a:extLst>
            </p:cNvPr>
            <p:cNvSpPr/>
            <p:nvPr/>
          </p:nvSpPr>
          <p:spPr>
            <a:xfrm>
              <a:off x="2598840" y="6869519"/>
              <a:ext cx="50040" cy="103320"/>
            </a:xfrm>
            <a:custGeom>
              <a:avLst/>
              <a:gdLst/>
              <a:ahLst/>
              <a:cxnLst>
                <a:cxn ang="3cd4">
                  <a:pos x="hc" y="t"/>
                </a:cxn>
                <a:cxn ang="cd2">
                  <a:pos x="l" y="vc"/>
                </a:cxn>
                <a:cxn ang="cd4">
                  <a:pos x="hc" y="b"/>
                </a:cxn>
                <a:cxn ang="0">
                  <a:pos x="r" y="vc"/>
                </a:cxn>
              </a:cxnLst>
              <a:rect l="l" t="t" r="r" b="b"/>
              <a:pathLst>
                <a:path w="140" h="288">
                  <a:moveTo>
                    <a:pt x="135" y="49"/>
                  </a:moveTo>
                  <a:cubicBezTo>
                    <a:pt x="140" y="40"/>
                    <a:pt x="140" y="34"/>
                    <a:pt x="140" y="31"/>
                  </a:cubicBezTo>
                  <a:cubicBezTo>
                    <a:pt x="140" y="13"/>
                    <a:pt x="124" y="0"/>
                    <a:pt x="108" y="0"/>
                  </a:cubicBezTo>
                  <a:cubicBezTo>
                    <a:pt x="86" y="0"/>
                    <a:pt x="79" y="18"/>
                    <a:pt x="77" y="27"/>
                  </a:cubicBezTo>
                  <a:lnTo>
                    <a:pt x="4" y="268"/>
                  </a:lnTo>
                  <a:cubicBezTo>
                    <a:pt x="2" y="268"/>
                    <a:pt x="0" y="275"/>
                    <a:pt x="0" y="275"/>
                  </a:cubicBezTo>
                  <a:cubicBezTo>
                    <a:pt x="0" y="283"/>
                    <a:pt x="18" y="288"/>
                    <a:pt x="22" y="288"/>
                  </a:cubicBezTo>
                  <a:cubicBezTo>
                    <a:pt x="25" y="288"/>
                    <a:pt x="27" y="288"/>
                    <a:pt x="31" y="2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13" name="Freeform 312">
              <a:extLst>
                <a:ext uri="{FF2B5EF4-FFF2-40B4-BE49-F238E27FC236}">
                  <a16:creationId xmlns:a16="http://schemas.microsoft.com/office/drawing/2014/main" id="{0305B533-2BF7-884B-AE4F-E0858BA3D562}"/>
                </a:ext>
              </a:extLst>
            </p:cNvPr>
            <p:cNvSpPr/>
            <p:nvPr/>
          </p:nvSpPr>
          <p:spPr>
            <a:xfrm>
              <a:off x="2693520" y="6976080"/>
              <a:ext cx="31320" cy="177840"/>
            </a:xfrm>
            <a:custGeom>
              <a:avLst/>
              <a:gdLst/>
              <a:ahLst/>
              <a:cxnLst>
                <a:cxn ang="3cd4">
                  <a:pos x="hc" y="t"/>
                </a:cxn>
                <a:cxn ang="cd2">
                  <a:pos x="l" y="vc"/>
                </a:cxn>
                <a:cxn ang="cd4">
                  <a:pos x="hc" y="b"/>
                </a:cxn>
                <a:cxn ang="0">
                  <a:pos x="r" y="vc"/>
                </a:cxn>
              </a:cxnLst>
              <a:rect l="l" t="t" r="r" b="b"/>
              <a:pathLst>
                <a:path w="88" h="495">
                  <a:moveTo>
                    <a:pt x="86" y="41"/>
                  </a:moveTo>
                  <a:cubicBezTo>
                    <a:pt x="86" y="20"/>
                    <a:pt x="67" y="0"/>
                    <a:pt x="43" y="0"/>
                  </a:cubicBezTo>
                  <a:cubicBezTo>
                    <a:pt x="20" y="0"/>
                    <a:pt x="0" y="20"/>
                    <a:pt x="0" y="41"/>
                  </a:cubicBezTo>
                  <a:cubicBezTo>
                    <a:pt x="0" y="65"/>
                    <a:pt x="20" y="85"/>
                    <a:pt x="43" y="85"/>
                  </a:cubicBezTo>
                  <a:cubicBezTo>
                    <a:pt x="67" y="85"/>
                    <a:pt x="86" y="65"/>
                    <a:pt x="86" y="41"/>
                  </a:cubicBezTo>
                  <a:close/>
                  <a:moveTo>
                    <a:pt x="70" y="333"/>
                  </a:moveTo>
                  <a:cubicBezTo>
                    <a:pt x="70" y="356"/>
                    <a:pt x="70" y="418"/>
                    <a:pt x="18" y="477"/>
                  </a:cubicBezTo>
                  <a:cubicBezTo>
                    <a:pt x="13" y="482"/>
                    <a:pt x="13" y="484"/>
                    <a:pt x="13" y="486"/>
                  </a:cubicBezTo>
                  <a:cubicBezTo>
                    <a:pt x="13" y="491"/>
                    <a:pt x="16" y="495"/>
                    <a:pt x="22" y="495"/>
                  </a:cubicBezTo>
                  <a:cubicBezTo>
                    <a:pt x="31" y="495"/>
                    <a:pt x="88" y="432"/>
                    <a:pt x="88" y="340"/>
                  </a:cubicBezTo>
                  <a:cubicBezTo>
                    <a:pt x="88" y="317"/>
                    <a:pt x="86" y="257"/>
                    <a:pt x="43" y="257"/>
                  </a:cubicBezTo>
                  <a:cubicBezTo>
                    <a:pt x="14" y="257"/>
                    <a:pt x="0" y="279"/>
                    <a:pt x="0" y="301"/>
                  </a:cubicBezTo>
                  <a:cubicBezTo>
                    <a:pt x="0" y="320"/>
                    <a:pt x="14" y="342"/>
                    <a:pt x="43" y="342"/>
                  </a:cubicBezTo>
                  <a:cubicBezTo>
                    <a:pt x="47" y="342"/>
                    <a:pt x="49" y="342"/>
                    <a:pt x="49" y="342"/>
                  </a:cubicBezTo>
                  <a:cubicBezTo>
                    <a:pt x="56" y="340"/>
                    <a:pt x="63" y="338"/>
                    <a:pt x="70" y="33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14" name="Freeform 313">
              <a:extLst>
                <a:ext uri="{FF2B5EF4-FFF2-40B4-BE49-F238E27FC236}">
                  <a16:creationId xmlns:a16="http://schemas.microsoft.com/office/drawing/2014/main" id="{9305C3C9-82EB-5546-AC22-7D33F4F2319A}"/>
                </a:ext>
              </a:extLst>
            </p:cNvPr>
            <p:cNvSpPr/>
            <p:nvPr/>
          </p:nvSpPr>
          <p:spPr>
            <a:xfrm>
              <a:off x="2803680" y="6972840"/>
              <a:ext cx="189000" cy="129240"/>
            </a:xfrm>
            <a:custGeom>
              <a:avLst/>
              <a:gdLst/>
              <a:ahLst/>
              <a:cxnLst>
                <a:cxn ang="3cd4">
                  <a:pos x="hc" y="t"/>
                </a:cxn>
                <a:cxn ang="cd2">
                  <a:pos x="l" y="vc"/>
                </a:cxn>
                <a:cxn ang="cd4">
                  <a:pos x="hc" y="b"/>
                </a:cxn>
                <a:cxn ang="0">
                  <a:pos x="r" y="vc"/>
                </a:cxn>
              </a:cxnLst>
              <a:rect l="l" t="t" r="r" b="b"/>
              <a:pathLst>
                <a:path w="526" h="360">
                  <a:moveTo>
                    <a:pt x="344" y="81"/>
                  </a:moveTo>
                  <a:cubicBezTo>
                    <a:pt x="347" y="65"/>
                    <a:pt x="355" y="34"/>
                    <a:pt x="355" y="31"/>
                  </a:cubicBezTo>
                  <a:cubicBezTo>
                    <a:pt x="355" y="16"/>
                    <a:pt x="344" y="9"/>
                    <a:pt x="333" y="9"/>
                  </a:cubicBezTo>
                  <a:cubicBezTo>
                    <a:pt x="322" y="9"/>
                    <a:pt x="308" y="14"/>
                    <a:pt x="302" y="31"/>
                  </a:cubicBezTo>
                  <a:cubicBezTo>
                    <a:pt x="301" y="36"/>
                    <a:pt x="263" y="189"/>
                    <a:pt x="257" y="209"/>
                  </a:cubicBezTo>
                  <a:cubicBezTo>
                    <a:pt x="252" y="232"/>
                    <a:pt x="250" y="247"/>
                    <a:pt x="250" y="261"/>
                  </a:cubicBezTo>
                  <a:cubicBezTo>
                    <a:pt x="250" y="270"/>
                    <a:pt x="250" y="272"/>
                    <a:pt x="252" y="275"/>
                  </a:cubicBezTo>
                  <a:cubicBezTo>
                    <a:pt x="234" y="319"/>
                    <a:pt x="209" y="342"/>
                    <a:pt x="178" y="342"/>
                  </a:cubicBezTo>
                  <a:cubicBezTo>
                    <a:pt x="115" y="342"/>
                    <a:pt x="115" y="284"/>
                    <a:pt x="115" y="270"/>
                  </a:cubicBezTo>
                  <a:cubicBezTo>
                    <a:pt x="115" y="245"/>
                    <a:pt x="119" y="214"/>
                    <a:pt x="157" y="115"/>
                  </a:cubicBezTo>
                  <a:cubicBezTo>
                    <a:pt x="166" y="92"/>
                    <a:pt x="169" y="81"/>
                    <a:pt x="169" y="65"/>
                  </a:cubicBezTo>
                  <a:cubicBezTo>
                    <a:pt x="169" y="29"/>
                    <a:pt x="144" y="0"/>
                    <a:pt x="104" y="0"/>
                  </a:cubicBezTo>
                  <a:cubicBezTo>
                    <a:pt x="29" y="0"/>
                    <a:pt x="0" y="115"/>
                    <a:pt x="0" y="122"/>
                  </a:cubicBezTo>
                  <a:cubicBezTo>
                    <a:pt x="0" y="130"/>
                    <a:pt x="7" y="130"/>
                    <a:pt x="9" y="130"/>
                  </a:cubicBezTo>
                  <a:cubicBezTo>
                    <a:pt x="18" y="130"/>
                    <a:pt x="18" y="130"/>
                    <a:pt x="22" y="115"/>
                  </a:cubicBezTo>
                  <a:cubicBezTo>
                    <a:pt x="43" y="41"/>
                    <a:pt x="74" y="18"/>
                    <a:pt x="103" y="18"/>
                  </a:cubicBezTo>
                  <a:cubicBezTo>
                    <a:pt x="110" y="18"/>
                    <a:pt x="122" y="18"/>
                    <a:pt x="122" y="43"/>
                  </a:cubicBezTo>
                  <a:cubicBezTo>
                    <a:pt x="122" y="63"/>
                    <a:pt x="113" y="86"/>
                    <a:pt x="108" y="99"/>
                  </a:cubicBezTo>
                  <a:cubicBezTo>
                    <a:pt x="74" y="193"/>
                    <a:pt x="63" y="230"/>
                    <a:pt x="63" y="259"/>
                  </a:cubicBezTo>
                  <a:cubicBezTo>
                    <a:pt x="63" y="333"/>
                    <a:pt x="117" y="360"/>
                    <a:pt x="176" y="360"/>
                  </a:cubicBezTo>
                  <a:cubicBezTo>
                    <a:pt x="189" y="360"/>
                    <a:pt x="227" y="360"/>
                    <a:pt x="259" y="304"/>
                  </a:cubicBezTo>
                  <a:cubicBezTo>
                    <a:pt x="279" y="355"/>
                    <a:pt x="335" y="360"/>
                    <a:pt x="358" y="360"/>
                  </a:cubicBezTo>
                  <a:cubicBezTo>
                    <a:pt x="418" y="360"/>
                    <a:pt x="452" y="310"/>
                    <a:pt x="473" y="263"/>
                  </a:cubicBezTo>
                  <a:cubicBezTo>
                    <a:pt x="500" y="200"/>
                    <a:pt x="526" y="94"/>
                    <a:pt x="526" y="56"/>
                  </a:cubicBezTo>
                  <a:cubicBezTo>
                    <a:pt x="526" y="13"/>
                    <a:pt x="504" y="0"/>
                    <a:pt x="490" y="0"/>
                  </a:cubicBezTo>
                  <a:cubicBezTo>
                    <a:pt x="470" y="0"/>
                    <a:pt x="450" y="20"/>
                    <a:pt x="450" y="38"/>
                  </a:cubicBezTo>
                  <a:cubicBezTo>
                    <a:pt x="450" y="49"/>
                    <a:pt x="455" y="54"/>
                    <a:pt x="463" y="59"/>
                  </a:cubicBezTo>
                  <a:cubicBezTo>
                    <a:pt x="472" y="68"/>
                    <a:pt x="491" y="88"/>
                    <a:pt x="491" y="128"/>
                  </a:cubicBezTo>
                  <a:cubicBezTo>
                    <a:pt x="491" y="155"/>
                    <a:pt x="468" y="232"/>
                    <a:pt x="448" y="272"/>
                  </a:cubicBezTo>
                  <a:cubicBezTo>
                    <a:pt x="427" y="315"/>
                    <a:pt x="400" y="342"/>
                    <a:pt x="360" y="342"/>
                  </a:cubicBezTo>
                  <a:cubicBezTo>
                    <a:pt x="322" y="342"/>
                    <a:pt x="302" y="319"/>
                    <a:pt x="302" y="274"/>
                  </a:cubicBezTo>
                  <a:cubicBezTo>
                    <a:pt x="302" y="252"/>
                    <a:pt x="308" y="227"/>
                    <a:pt x="310" y="2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15" name="Freeform 314">
              <a:extLst>
                <a:ext uri="{FF2B5EF4-FFF2-40B4-BE49-F238E27FC236}">
                  <a16:creationId xmlns:a16="http://schemas.microsoft.com/office/drawing/2014/main" id="{7E595A9C-AC24-2B45-A65C-E06C5280785A}"/>
                </a:ext>
              </a:extLst>
            </p:cNvPr>
            <p:cNvSpPr/>
            <p:nvPr/>
          </p:nvSpPr>
          <p:spPr>
            <a:xfrm>
              <a:off x="3030479" y="7067880"/>
              <a:ext cx="33480" cy="85320"/>
            </a:xfrm>
            <a:custGeom>
              <a:avLst/>
              <a:gdLst/>
              <a:ahLst/>
              <a:cxnLst>
                <a:cxn ang="3cd4">
                  <a:pos x="hc" y="t"/>
                </a:cxn>
                <a:cxn ang="cd2">
                  <a:pos x="l" y="vc"/>
                </a:cxn>
                <a:cxn ang="cd4">
                  <a:pos x="hc" y="b"/>
                </a:cxn>
                <a:cxn ang="0">
                  <a:pos x="r" y="vc"/>
                </a:cxn>
              </a:cxnLst>
              <a:rect l="l" t="t" r="r" b="b"/>
              <a:pathLst>
                <a:path w="94" h="238">
                  <a:moveTo>
                    <a:pt x="94" y="83"/>
                  </a:moveTo>
                  <a:cubicBezTo>
                    <a:pt x="94" y="31"/>
                    <a:pt x="74" y="0"/>
                    <a:pt x="43" y="0"/>
                  </a:cubicBezTo>
                  <a:cubicBezTo>
                    <a:pt x="16" y="0"/>
                    <a:pt x="0" y="20"/>
                    <a:pt x="0" y="41"/>
                  </a:cubicBezTo>
                  <a:cubicBezTo>
                    <a:pt x="0" y="63"/>
                    <a:pt x="16" y="85"/>
                    <a:pt x="43" y="85"/>
                  </a:cubicBezTo>
                  <a:cubicBezTo>
                    <a:pt x="52" y="85"/>
                    <a:pt x="63" y="81"/>
                    <a:pt x="70" y="74"/>
                  </a:cubicBezTo>
                  <a:cubicBezTo>
                    <a:pt x="74" y="72"/>
                    <a:pt x="74" y="72"/>
                    <a:pt x="76" y="72"/>
                  </a:cubicBezTo>
                  <a:cubicBezTo>
                    <a:pt x="76" y="72"/>
                    <a:pt x="77" y="72"/>
                    <a:pt x="77" y="83"/>
                  </a:cubicBezTo>
                  <a:cubicBezTo>
                    <a:pt x="77" y="142"/>
                    <a:pt x="49" y="191"/>
                    <a:pt x="22" y="216"/>
                  </a:cubicBezTo>
                  <a:cubicBezTo>
                    <a:pt x="13" y="225"/>
                    <a:pt x="13" y="227"/>
                    <a:pt x="13" y="229"/>
                  </a:cubicBezTo>
                  <a:cubicBezTo>
                    <a:pt x="13" y="236"/>
                    <a:pt x="16" y="238"/>
                    <a:pt x="22" y="238"/>
                  </a:cubicBezTo>
                  <a:cubicBezTo>
                    <a:pt x="31" y="238"/>
                    <a:pt x="94" y="176"/>
                    <a:pt x="94" y="8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16" name="Freeform 315">
              <a:extLst>
                <a:ext uri="{FF2B5EF4-FFF2-40B4-BE49-F238E27FC236}">
                  <a16:creationId xmlns:a16="http://schemas.microsoft.com/office/drawing/2014/main" id="{443A67DA-14E6-D947-8B31-D8A12ABC6B8D}"/>
                </a:ext>
              </a:extLst>
            </p:cNvPr>
            <p:cNvSpPr/>
            <p:nvPr/>
          </p:nvSpPr>
          <p:spPr>
            <a:xfrm>
              <a:off x="3140639" y="6972840"/>
              <a:ext cx="189000" cy="129240"/>
            </a:xfrm>
            <a:custGeom>
              <a:avLst/>
              <a:gdLst/>
              <a:ahLst/>
              <a:cxnLst>
                <a:cxn ang="3cd4">
                  <a:pos x="hc" y="t"/>
                </a:cxn>
                <a:cxn ang="cd2">
                  <a:pos x="l" y="vc"/>
                </a:cxn>
                <a:cxn ang="cd4">
                  <a:pos x="hc" y="b"/>
                </a:cxn>
                <a:cxn ang="0">
                  <a:pos x="r" y="vc"/>
                </a:cxn>
              </a:cxnLst>
              <a:rect l="l" t="t" r="r" b="b"/>
              <a:pathLst>
                <a:path w="526" h="360">
                  <a:moveTo>
                    <a:pt x="344" y="81"/>
                  </a:moveTo>
                  <a:cubicBezTo>
                    <a:pt x="347" y="65"/>
                    <a:pt x="356" y="34"/>
                    <a:pt x="356" y="31"/>
                  </a:cubicBezTo>
                  <a:cubicBezTo>
                    <a:pt x="356" y="16"/>
                    <a:pt x="344" y="9"/>
                    <a:pt x="333" y="9"/>
                  </a:cubicBezTo>
                  <a:cubicBezTo>
                    <a:pt x="322" y="9"/>
                    <a:pt x="310" y="14"/>
                    <a:pt x="302" y="31"/>
                  </a:cubicBezTo>
                  <a:cubicBezTo>
                    <a:pt x="301" y="36"/>
                    <a:pt x="263" y="189"/>
                    <a:pt x="257" y="209"/>
                  </a:cubicBezTo>
                  <a:cubicBezTo>
                    <a:pt x="252" y="232"/>
                    <a:pt x="250" y="247"/>
                    <a:pt x="250" y="261"/>
                  </a:cubicBezTo>
                  <a:cubicBezTo>
                    <a:pt x="250" y="270"/>
                    <a:pt x="250" y="272"/>
                    <a:pt x="252" y="275"/>
                  </a:cubicBezTo>
                  <a:cubicBezTo>
                    <a:pt x="234" y="319"/>
                    <a:pt x="209" y="342"/>
                    <a:pt x="178" y="342"/>
                  </a:cubicBezTo>
                  <a:cubicBezTo>
                    <a:pt x="115" y="342"/>
                    <a:pt x="115" y="284"/>
                    <a:pt x="115" y="270"/>
                  </a:cubicBezTo>
                  <a:cubicBezTo>
                    <a:pt x="115" y="245"/>
                    <a:pt x="119" y="214"/>
                    <a:pt x="157" y="115"/>
                  </a:cubicBezTo>
                  <a:cubicBezTo>
                    <a:pt x="166" y="92"/>
                    <a:pt x="169" y="81"/>
                    <a:pt x="169" y="65"/>
                  </a:cubicBezTo>
                  <a:cubicBezTo>
                    <a:pt x="169" y="29"/>
                    <a:pt x="144" y="0"/>
                    <a:pt x="104" y="0"/>
                  </a:cubicBezTo>
                  <a:cubicBezTo>
                    <a:pt x="29" y="0"/>
                    <a:pt x="0" y="115"/>
                    <a:pt x="0" y="122"/>
                  </a:cubicBezTo>
                  <a:cubicBezTo>
                    <a:pt x="0" y="130"/>
                    <a:pt x="7" y="130"/>
                    <a:pt x="9" y="130"/>
                  </a:cubicBezTo>
                  <a:cubicBezTo>
                    <a:pt x="18" y="130"/>
                    <a:pt x="18" y="130"/>
                    <a:pt x="22" y="115"/>
                  </a:cubicBezTo>
                  <a:cubicBezTo>
                    <a:pt x="43" y="41"/>
                    <a:pt x="74" y="18"/>
                    <a:pt x="103" y="18"/>
                  </a:cubicBezTo>
                  <a:cubicBezTo>
                    <a:pt x="110" y="18"/>
                    <a:pt x="122" y="18"/>
                    <a:pt x="122" y="43"/>
                  </a:cubicBezTo>
                  <a:cubicBezTo>
                    <a:pt x="122" y="63"/>
                    <a:pt x="113" y="86"/>
                    <a:pt x="108" y="99"/>
                  </a:cubicBezTo>
                  <a:cubicBezTo>
                    <a:pt x="74" y="193"/>
                    <a:pt x="63" y="230"/>
                    <a:pt x="63" y="259"/>
                  </a:cubicBezTo>
                  <a:cubicBezTo>
                    <a:pt x="63" y="333"/>
                    <a:pt x="117" y="360"/>
                    <a:pt x="176" y="360"/>
                  </a:cubicBezTo>
                  <a:cubicBezTo>
                    <a:pt x="189" y="360"/>
                    <a:pt x="227" y="360"/>
                    <a:pt x="259" y="304"/>
                  </a:cubicBezTo>
                  <a:cubicBezTo>
                    <a:pt x="279" y="355"/>
                    <a:pt x="335" y="360"/>
                    <a:pt x="358" y="360"/>
                  </a:cubicBezTo>
                  <a:cubicBezTo>
                    <a:pt x="418" y="360"/>
                    <a:pt x="452" y="310"/>
                    <a:pt x="473" y="263"/>
                  </a:cubicBezTo>
                  <a:cubicBezTo>
                    <a:pt x="500" y="200"/>
                    <a:pt x="526" y="94"/>
                    <a:pt x="526" y="56"/>
                  </a:cubicBezTo>
                  <a:cubicBezTo>
                    <a:pt x="526" y="13"/>
                    <a:pt x="504" y="0"/>
                    <a:pt x="490" y="0"/>
                  </a:cubicBezTo>
                  <a:cubicBezTo>
                    <a:pt x="470" y="0"/>
                    <a:pt x="450" y="20"/>
                    <a:pt x="450" y="38"/>
                  </a:cubicBezTo>
                  <a:cubicBezTo>
                    <a:pt x="450" y="49"/>
                    <a:pt x="455" y="54"/>
                    <a:pt x="463" y="59"/>
                  </a:cubicBezTo>
                  <a:cubicBezTo>
                    <a:pt x="472" y="68"/>
                    <a:pt x="491" y="88"/>
                    <a:pt x="491" y="128"/>
                  </a:cubicBezTo>
                  <a:cubicBezTo>
                    <a:pt x="491" y="155"/>
                    <a:pt x="468" y="232"/>
                    <a:pt x="448" y="272"/>
                  </a:cubicBezTo>
                  <a:cubicBezTo>
                    <a:pt x="427" y="315"/>
                    <a:pt x="400" y="342"/>
                    <a:pt x="360" y="342"/>
                  </a:cubicBezTo>
                  <a:cubicBezTo>
                    <a:pt x="322" y="342"/>
                    <a:pt x="302" y="319"/>
                    <a:pt x="302" y="274"/>
                  </a:cubicBezTo>
                  <a:cubicBezTo>
                    <a:pt x="302" y="252"/>
                    <a:pt x="308" y="227"/>
                    <a:pt x="310" y="2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17" name="Freeform 316">
              <a:extLst>
                <a:ext uri="{FF2B5EF4-FFF2-40B4-BE49-F238E27FC236}">
                  <a16:creationId xmlns:a16="http://schemas.microsoft.com/office/drawing/2014/main" id="{0F754F6A-839A-F144-B40D-D2091A2FA6DE}"/>
                </a:ext>
              </a:extLst>
            </p:cNvPr>
            <p:cNvSpPr/>
            <p:nvPr/>
          </p:nvSpPr>
          <p:spPr>
            <a:xfrm>
              <a:off x="3364920" y="6926040"/>
              <a:ext cx="135000" cy="10080"/>
            </a:xfrm>
            <a:custGeom>
              <a:avLst/>
              <a:gdLst/>
              <a:ahLst/>
              <a:cxnLst>
                <a:cxn ang="3cd4">
                  <a:pos x="hc" y="t"/>
                </a:cxn>
                <a:cxn ang="cd2">
                  <a:pos x="l" y="vc"/>
                </a:cxn>
                <a:cxn ang="cd4">
                  <a:pos x="hc" y="b"/>
                </a:cxn>
                <a:cxn ang="0">
                  <a:pos x="r" y="vc"/>
                </a:cxn>
              </a:cxnLst>
              <a:rect l="l" t="t" r="r" b="b"/>
              <a:pathLst>
                <a:path w="376" h="29">
                  <a:moveTo>
                    <a:pt x="355" y="29"/>
                  </a:moveTo>
                  <a:cubicBezTo>
                    <a:pt x="362" y="29"/>
                    <a:pt x="376" y="29"/>
                    <a:pt x="376" y="14"/>
                  </a:cubicBezTo>
                  <a:cubicBezTo>
                    <a:pt x="376" y="0"/>
                    <a:pt x="364" y="0"/>
                    <a:pt x="355" y="0"/>
                  </a:cubicBezTo>
                  <a:lnTo>
                    <a:pt x="22" y="0"/>
                  </a:lnTo>
                  <a:cubicBezTo>
                    <a:pt x="13" y="0"/>
                    <a:pt x="0" y="0"/>
                    <a:pt x="0" y="14"/>
                  </a:cubicBezTo>
                  <a:cubicBezTo>
                    <a:pt x="0" y="29"/>
                    <a:pt x="13" y="29"/>
                    <a:pt x="22" y="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18" name="Freeform 317">
              <a:extLst>
                <a:ext uri="{FF2B5EF4-FFF2-40B4-BE49-F238E27FC236}">
                  <a16:creationId xmlns:a16="http://schemas.microsoft.com/office/drawing/2014/main" id="{ED73648E-154B-E643-8629-37B6C8B5479A}"/>
                </a:ext>
              </a:extLst>
            </p:cNvPr>
            <p:cNvSpPr/>
            <p:nvPr/>
          </p:nvSpPr>
          <p:spPr>
            <a:xfrm>
              <a:off x="3551400" y="6885360"/>
              <a:ext cx="66240" cy="284760"/>
            </a:xfrm>
            <a:custGeom>
              <a:avLst/>
              <a:gdLst/>
              <a:ahLst/>
              <a:cxnLst>
                <a:cxn ang="3cd4">
                  <a:pos x="hc" y="t"/>
                </a:cxn>
                <a:cxn ang="cd2">
                  <a:pos x="l" y="vc"/>
                </a:cxn>
                <a:cxn ang="cd4">
                  <a:pos x="hc" y="b"/>
                </a:cxn>
                <a:cxn ang="0">
                  <a:pos x="r" y="vc"/>
                </a:cxn>
              </a:cxnLst>
              <a:rect l="l" t="t" r="r" b="b"/>
              <a:pathLst>
                <a:path w="185" h="792">
                  <a:moveTo>
                    <a:pt x="185" y="396"/>
                  </a:moveTo>
                  <a:cubicBezTo>
                    <a:pt x="185" y="335"/>
                    <a:pt x="176" y="239"/>
                    <a:pt x="133" y="149"/>
                  </a:cubicBezTo>
                  <a:cubicBezTo>
                    <a:pt x="85" y="52"/>
                    <a:pt x="16" y="0"/>
                    <a:pt x="7" y="0"/>
                  </a:cubicBezTo>
                  <a:cubicBezTo>
                    <a:pt x="4" y="0"/>
                    <a:pt x="0" y="4"/>
                    <a:pt x="0" y="7"/>
                  </a:cubicBezTo>
                  <a:cubicBezTo>
                    <a:pt x="0" y="11"/>
                    <a:pt x="0" y="13"/>
                    <a:pt x="14" y="27"/>
                  </a:cubicBezTo>
                  <a:cubicBezTo>
                    <a:pt x="94" y="104"/>
                    <a:pt x="139" y="230"/>
                    <a:pt x="139" y="396"/>
                  </a:cubicBezTo>
                  <a:cubicBezTo>
                    <a:pt x="139" y="531"/>
                    <a:pt x="110" y="671"/>
                    <a:pt x="11" y="770"/>
                  </a:cubicBezTo>
                  <a:cubicBezTo>
                    <a:pt x="0" y="781"/>
                    <a:pt x="0" y="783"/>
                    <a:pt x="0" y="785"/>
                  </a:cubicBezTo>
                  <a:cubicBezTo>
                    <a:pt x="0" y="790"/>
                    <a:pt x="4" y="792"/>
                    <a:pt x="7" y="792"/>
                  </a:cubicBezTo>
                  <a:cubicBezTo>
                    <a:pt x="16" y="792"/>
                    <a:pt x="88" y="738"/>
                    <a:pt x="135" y="637"/>
                  </a:cubicBezTo>
                  <a:cubicBezTo>
                    <a:pt x="176" y="551"/>
                    <a:pt x="185" y="463"/>
                    <a:pt x="185" y="3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19" name="Freeform 318">
              <a:extLst>
                <a:ext uri="{FF2B5EF4-FFF2-40B4-BE49-F238E27FC236}">
                  <a16:creationId xmlns:a16="http://schemas.microsoft.com/office/drawing/2014/main" id="{44F50E3E-2D52-004E-A184-A72A8A067C4D}"/>
                </a:ext>
              </a:extLst>
            </p:cNvPr>
            <p:cNvSpPr/>
            <p:nvPr/>
          </p:nvSpPr>
          <p:spPr>
            <a:xfrm>
              <a:off x="3740760" y="6994079"/>
              <a:ext cx="189360" cy="66960"/>
            </a:xfrm>
            <a:custGeom>
              <a:avLst/>
              <a:gdLst/>
              <a:ahLst/>
              <a:cxnLst>
                <a:cxn ang="3cd4">
                  <a:pos x="hc" y="t"/>
                </a:cxn>
                <a:cxn ang="cd2">
                  <a:pos x="l" y="vc"/>
                </a:cxn>
                <a:cxn ang="cd4">
                  <a:pos x="hc" y="b"/>
                </a:cxn>
                <a:cxn ang="0">
                  <a:pos x="r" y="vc"/>
                </a:cxn>
              </a:cxnLst>
              <a:rect l="l" t="t" r="r" b="b"/>
              <a:pathLst>
                <a:path w="527" h="187">
                  <a:moveTo>
                    <a:pt x="500" y="32"/>
                  </a:moveTo>
                  <a:cubicBezTo>
                    <a:pt x="513" y="32"/>
                    <a:pt x="527" y="32"/>
                    <a:pt x="527" y="16"/>
                  </a:cubicBezTo>
                  <a:cubicBezTo>
                    <a:pt x="527" y="0"/>
                    <a:pt x="513" y="0"/>
                    <a:pt x="502" y="0"/>
                  </a:cubicBezTo>
                  <a:lnTo>
                    <a:pt x="27" y="0"/>
                  </a:lnTo>
                  <a:cubicBezTo>
                    <a:pt x="14" y="0"/>
                    <a:pt x="0" y="0"/>
                    <a:pt x="0" y="16"/>
                  </a:cubicBezTo>
                  <a:cubicBezTo>
                    <a:pt x="0" y="32"/>
                    <a:pt x="14" y="32"/>
                    <a:pt x="27" y="32"/>
                  </a:cubicBezTo>
                  <a:close/>
                  <a:moveTo>
                    <a:pt x="502" y="187"/>
                  </a:moveTo>
                  <a:cubicBezTo>
                    <a:pt x="513" y="187"/>
                    <a:pt x="527" y="187"/>
                    <a:pt x="527" y="171"/>
                  </a:cubicBezTo>
                  <a:cubicBezTo>
                    <a:pt x="527" y="155"/>
                    <a:pt x="513" y="155"/>
                    <a:pt x="500" y="155"/>
                  </a:cubicBezTo>
                  <a:lnTo>
                    <a:pt x="27" y="155"/>
                  </a:lnTo>
                  <a:cubicBezTo>
                    <a:pt x="14" y="155"/>
                    <a:pt x="0" y="155"/>
                    <a:pt x="0" y="171"/>
                  </a:cubicBezTo>
                  <a:cubicBezTo>
                    <a:pt x="0" y="187"/>
                    <a:pt x="14" y="187"/>
                    <a:pt x="27" y="18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20" name="Freeform 319">
              <a:extLst>
                <a:ext uri="{FF2B5EF4-FFF2-40B4-BE49-F238E27FC236}">
                  <a16:creationId xmlns:a16="http://schemas.microsoft.com/office/drawing/2014/main" id="{9EF9019A-BE09-7946-8A70-6DCD9F9FCBCC}"/>
                </a:ext>
              </a:extLst>
            </p:cNvPr>
            <p:cNvSpPr/>
            <p:nvPr/>
          </p:nvSpPr>
          <p:spPr>
            <a:xfrm>
              <a:off x="4032359" y="6972840"/>
              <a:ext cx="116280" cy="129240"/>
            </a:xfrm>
            <a:custGeom>
              <a:avLst/>
              <a:gdLst/>
              <a:ahLst/>
              <a:cxnLst>
                <a:cxn ang="3cd4">
                  <a:pos x="hc" y="t"/>
                </a:cxn>
                <a:cxn ang="cd2">
                  <a:pos x="l" y="vc"/>
                </a:cxn>
                <a:cxn ang="cd4">
                  <a:pos x="hc" y="b"/>
                </a:cxn>
                <a:cxn ang="0">
                  <a:pos x="r" y="vc"/>
                </a:cxn>
              </a:cxnLst>
              <a:rect l="l" t="t" r="r" b="b"/>
              <a:pathLst>
                <a:path w="324" h="360">
                  <a:moveTo>
                    <a:pt x="47" y="304"/>
                  </a:moveTo>
                  <a:cubicBezTo>
                    <a:pt x="45" y="317"/>
                    <a:pt x="40" y="335"/>
                    <a:pt x="40" y="338"/>
                  </a:cubicBezTo>
                  <a:cubicBezTo>
                    <a:pt x="40" y="353"/>
                    <a:pt x="50" y="360"/>
                    <a:pt x="63" y="360"/>
                  </a:cubicBezTo>
                  <a:cubicBezTo>
                    <a:pt x="72" y="360"/>
                    <a:pt x="86" y="353"/>
                    <a:pt x="92" y="338"/>
                  </a:cubicBezTo>
                  <a:cubicBezTo>
                    <a:pt x="94" y="335"/>
                    <a:pt x="121" y="227"/>
                    <a:pt x="124" y="212"/>
                  </a:cubicBezTo>
                  <a:cubicBezTo>
                    <a:pt x="130" y="185"/>
                    <a:pt x="144" y="130"/>
                    <a:pt x="149" y="108"/>
                  </a:cubicBezTo>
                  <a:cubicBezTo>
                    <a:pt x="153" y="99"/>
                    <a:pt x="175" y="61"/>
                    <a:pt x="194" y="43"/>
                  </a:cubicBezTo>
                  <a:cubicBezTo>
                    <a:pt x="200" y="38"/>
                    <a:pt x="223" y="18"/>
                    <a:pt x="257" y="18"/>
                  </a:cubicBezTo>
                  <a:cubicBezTo>
                    <a:pt x="279" y="18"/>
                    <a:pt x="290" y="27"/>
                    <a:pt x="292" y="27"/>
                  </a:cubicBezTo>
                  <a:cubicBezTo>
                    <a:pt x="266" y="31"/>
                    <a:pt x="250" y="50"/>
                    <a:pt x="250" y="70"/>
                  </a:cubicBezTo>
                  <a:cubicBezTo>
                    <a:pt x="250" y="83"/>
                    <a:pt x="259" y="99"/>
                    <a:pt x="281" y="99"/>
                  </a:cubicBezTo>
                  <a:cubicBezTo>
                    <a:pt x="301" y="99"/>
                    <a:pt x="324" y="81"/>
                    <a:pt x="324" y="52"/>
                  </a:cubicBezTo>
                  <a:cubicBezTo>
                    <a:pt x="324" y="23"/>
                    <a:pt x="299" y="0"/>
                    <a:pt x="257" y="0"/>
                  </a:cubicBezTo>
                  <a:cubicBezTo>
                    <a:pt x="205" y="0"/>
                    <a:pt x="171" y="40"/>
                    <a:pt x="157" y="61"/>
                  </a:cubicBezTo>
                  <a:cubicBezTo>
                    <a:pt x="149" y="25"/>
                    <a:pt x="121" y="0"/>
                    <a:pt x="83" y="0"/>
                  </a:cubicBezTo>
                  <a:cubicBezTo>
                    <a:pt x="47" y="0"/>
                    <a:pt x="32" y="31"/>
                    <a:pt x="25" y="45"/>
                  </a:cubicBezTo>
                  <a:cubicBezTo>
                    <a:pt x="11" y="72"/>
                    <a:pt x="0" y="121"/>
                    <a:pt x="0" y="122"/>
                  </a:cubicBezTo>
                  <a:cubicBezTo>
                    <a:pt x="0" y="130"/>
                    <a:pt x="7" y="130"/>
                    <a:pt x="9" y="130"/>
                  </a:cubicBezTo>
                  <a:cubicBezTo>
                    <a:pt x="18" y="130"/>
                    <a:pt x="18" y="130"/>
                    <a:pt x="23" y="112"/>
                  </a:cubicBezTo>
                  <a:cubicBezTo>
                    <a:pt x="36" y="56"/>
                    <a:pt x="52" y="18"/>
                    <a:pt x="81" y="18"/>
                  </a:cubicBezTo>
                  <a:cubicBezTo>
                    <a:pt x="95" y="18"/>
                    <a:pt x="106" y="23"/>
                    <a:pt x="106" y="54"/>
                  </a:cubicBezTo>
                  <a:cubicBezTo>
                    <a:pt x="106" y="70"/>
                    <a:pt x="103" y="79"/>
                    <a:pt x="94" y="1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21" name="Freeform 320">
              <a:extLst>
                <a:ext uri="{FF2B5EF4-FFF2-40B4-BE49-F238E27FC236}">
                  <a16:creationId xmlns:a16="http://schemas.microsoft.com/office/drawing/2014/main" id="{ABACFF53-06F4-4443-8212-52A6A7B4BA7C}"/>
                </a:ext>
              </a:extLst>
            </p:cNvPr>
            <p:cNvSpPr/>
            <p:nvPr/>
          </p:nvSpPr>
          <p:spPr>
            <a:xfrm>
              <a:off x="4239720" y="6932520"/>
              <a:ext cx="189360" cy="190080"/>
            </a:xfrm>
            <a:custGeom>
              <a:avLst/>
              <a:gdLst/>
              <a:ahLst/>
              <a:cxnLst>
                <a:cxn ang="3cd4">
                  <a:pos x="hc" y="t"/>
                </a:cxn>
                <a:cxn ang="cd2">
                  <a:pos x="l" y="vc"/>
                </a:cxn>
                <a:cxn ang="cd4">
                  <a:pos x="hc" y="b"/>
                </a:cxn>
                <a:cxn ang="0">
                  <a:pos x="r" y="vc"/>
                </a:cxn>
              </a:cxnLst>
              <a:rect l="l" t="t" r="r" b="b"/>
              <a:pathLst>
                <a:path w="527" h="529">
                  <a:moveTo>
                    <a:pt x="281" y="281"/>
                  </a:moveTo>
                  <a:lnTo>
                    <a:pt x="502" y="281"/>
                  </a:lnTo>
                  <a:cubicBezTo>
                    <a:pt x="513" y="281"/>
                    <a:pt x="527" y="281"/>
                    <a:pt x="527" y="265"/>
                  </a:cubicBezTo>
                  <a:cubicBezTo>
                    <a:pt x="527" y="248"/>
                    <a:pt x="513" y="248"/>
                    <a:pt x="502" y="248"/>
                  </a:cubicBezTo>
                  <a:lnTo>
                    <a:pt x="281" y="248"/>
                  </a:lnTo>
                  <a:lnTo>
                    <a:pt x="281" y="27"/>
                  </a:lnTo>
                  <a:cubicBezTo>
                    <a:pt x="281" y="14"/>
                    <a:pt x="281" y="0"/>
                    <a:pt x="265" y="0"/>
                  </a:cubicBezTo>
                  <a:cubicBezTo>
                    <a:pt x="248" y="0"/>
                    <a:pt x="248" y="14"/>
                    <a:pt x="248" y="27"/>
                  </a:cubicBezTo>
                  <a:lnTo>
                    <a:pt x="248" y="248"/>
                  </a:lnTo>
                  <a:lnTo>
                    <a:pt x="27" y="248"/>
                  </a:lnTo>
                  <a:cubicBezTo>
                    <a:pt x="14" y="248"/>
                    <a:pt x="0" y="248"/>
                    <a:pt x="0" y="265"/>
                  </a:cubicBezTo>
                  <a:cubicBezTo>
                    <a:pt x="0" y="281"/>
                    <a:pt x="14" y="281"/>
                    <a:pt x="27" y="281"/>
                  </a:cubicBezTo>
                  <a:lnTo>
                    <a:pt x="248" y="281"/>
                  </a:lnTo>
                  <a:lnTo>
                    <a:pt x="248" y="502"/>
                  </a:lnTo>
                  <a:cubicBezTo>
                    <a:pt x="248" y="513"/>
                    <a:pt x="248" y="529"/>
                    <a:pt x="265" y="529"/>
                  </a:cubicBezTo>
                  <a:cubicBezTo>
                    <a:pt x="281" y="529"/>
                    <a:pt x="281" y="513"/>
                    <a:pt x="281" y="50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22" name="Freeform 321">
              <a:extLst>
                <a:ext uri="{FF2B5EF4-FFF2-40B4-BE49-F238E27FC236}">
                  <a16:creationId xmlns:a16="http://schemas.microsoft.com/office/drawing/2014/main" id="{B2A62F6C-8501-FB42-9222-8FA66CCD5DD1}"/>
                </a:ext>
              </a:extLst>
            </p:cNvPr>
            <p:cNvSpPr/>
            <p:nvPr/>
          </p:nvSpPr>
          <p:spPr>
            <a:xfrm>
              <a:off x="4512240" y="6972840"/>
              <a:ext cx="150120" cy="187560"/>
            </a:xfrm>
            <a:custGeom>
              <a:avLst/>
              <a:gdLst/>
              <a:ahLst/>
              <a:cxnLst>
                <a:cxn ang="3cd4">
                  <a:pos x="hc" y="t"/>
                </a:cxn>
                <a:cxn ang="cd2">
                  <a:pos x="l" y="vc"/>
                </a:cxn>
                <a:cxn ang="cd4">
                  <a:pos x="hc" y="b"/>
                </a:cxn>
                <a:cxn ang="0">
                  <a:pos x="r" y="vc"/>
                </a:cxn>
              </a:cxnLst>
              <a:rect l="l" t="t" r="r" b="b"/>
              <a:pathLst>
                <a:path w="418" h="522">
                  <a:moveTo>
                    <a:pt x="18" y="149"/>
                  </a:moveTo>
                  <a:cubicBezTo>
                    <a:pt x="49" y="58"/>
                    <a:pt x="135" y="58"/>
                    <a:pt x="144" y="58"/>
                  </a:cubicBezTo>
                  <a:cubicBezTo>
                    <a:pt x="265" y="58"/>
                    <a:pt x="274" y="196"/>
                    <a:pt x="274" y="259"/>
                  </a:cubicBezTo>
                  <a:cubicBezTo>
                    <a:pt x="274" y="308"/>
                    <a:pt x="270" y="320"/>
                    <a:pt x="265" y="337"/>
                  </a:cubicBezTo>
                  <a:cubicBezTo>
                    <a:pt x="247" y="394"/>
                    <a:pt x="223" y="486"/>
                    <a:pt x="223" y="508"/>
                  </a:cubicBezTo>
                  <a:cubicBezTo>
                    <a:pt x="223" y="517"/>
                    <a:pt x="227" y="522"/>
                    <a:pt x="232" y="522"/>
                  </a:cubicBezTo>
                  <a:cubicBezTo>
                    <a:pt x="243" y="522"/>
                    <a:pt x="250" y="504"/>
                    <a:pt x="257" y="473"/>
                  </a:cubicBezTo>
                  <a:cubicBezTo>
                    <a:pt x="277" y="407"/>
                    <a:pt x="284" y="362"/>
                    <a:pt x="288" y="337"/>
                  </a:cubicBezTo>
                  <a:cubicBezTo>
                    <a:pt x="290" y="328"/>
                    <a:pt x="290" y="317"/>
                    <a:pt x="293" y="306"/>
                  </a:cubicBezTo>
                  <a:cubicBezTo>
                    <a:pt x="319" y="229"/>
                    <a:pt x="371" y="110"/>
                    <a:pt x="401" y="47"/>
                  </a:cubicBezTo>
                  <a:cubicBezTo>
                    <a:pt x="407" y="38"/>
                    <a:pt x="418" y="20"/>
                    <a:pt x="418" y="16"/>
                  </a:cubicBezTo>
                  <a:cubicBezTo>
                    <a:pt x="418" y="9"/>
                    <a:pt x="409" y="9"/>
                    <a:pt x="407" y="9"/>
                  </a:cubicBezTo>
                  <a:cubicBezTo>
                    <a:pt x="405" y="9"/>
                    <a:pt x="400" y="9"/>
                    <a:pt x="398" y="14"/>
                  </a:cubicBezTo>
                  <a:cubicBezTo>
                    <a:pt x="356" y="90"/>
                    <a:pt x="324" y="169"/>
                    <a:pt x="293" y="248"/>
                  </a:cubicBezTo>
                  <a:cubicBezTo>
                    <a:pt x="292" y="225"/>
                    <a:pt x="292" y="164"/>
                    <a:pt x="261" y="86"/>
                  </a:cubicBezTo>
                  <a:cubicBezTo>
                    <a:pt x="241" y="40"/>
                    <a:pt x="209" y="0"/>
                    <a:pt x="155" y="0"/>
                  </a:cubicBezTo>
                  <a:cubicBezTo>
                    <a:pt x="56" y="0"/>
                    <a:pt x="0" y="121"/>
                    <a:pt x="0" y="146"/>
                  </a:cubicBezTo>
                  <a:cubicBezTo>
                    <a:pt x="0" y="153"/>
                    <a:pt x="7" y="153"/>
                    <a:pt x="14" y="15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23" name="Freeform 322">
              <a:extLst>
                <a:ext uri="{FF2B5EF4-FFF2-40B4-BE49-F238E27FC236}">
                  <a16:creationId xmlns:a16="http://schemas.microsoft.com/office/drawing/2014/main" id="{405D3485-9F77-124E-ADD1-00845F7E7912}"/>
                </a:ext>
              </a:extLst>
            </p:cNvPr>
            <p:cNvSpPr/>
            <p:nvPr/>
          </p:nvSpPr>
          <p:spPr>
            <a:xfrm>
              <a:off x="4684320" y="6897600"/>
              <a:ext cx="197280" cy="256320"/>
            </a:xfrm>
            <a:custGeom>
              <a:avLst/>
              <a:gdLst/>
              <a:ahLst/>
              <a:cxnLst>
                <a:cxn ang="3cd4">
                  <a:pos x="hc" y="t"/>
                </a:cxn>
                <a:cxn ang="cd2">
                  <a:pos x="l" y="vc"/>
                </a:cxn>
                <a:cxn ang="cd4">
                  <a:pos x="hc" y="b"/>
                </a:cxn>
                <a:cxn ang="0">
                  <a:pos x="r" y="vc"/>
                </a:cxn>
              </a:cxnLst>
              <a:rect l="l" t="t" r="r" b="b"/>
              <a:pathLst>
                <a:path w="549" h="713">
                  <a:moveTo>
                    <a:pt x="308" y="554"/>
                  </a:moveTo>
                  <a:cubicBezTo>
                    <a:pt x="432" y="508"/>
                    <a:pt x="549" y="365"/>
                    <a:pt x="549" y="212"/>
                  </a:cubicBezTo>
                  <a:cubicBezTo>
                    <a:pt x="549" y="86"/>
                    <a:pt x="464" y="0"/>
                    <a:pt x="346" y="0"/>
                  </a:cubicBezTo>
                  <a:cubicBezTo>
                    <a:pt x="175" y="0"/>
                    <a:pt x="0" y="180"/>
                    <a:pt x="0" y="365"/>
                  </a:cubicBezTo>
                  <a:cubicBezTo>
                    <a:pt x="0" y="497"/>
                    <a:pt x="88" y="576"/>
                    <a:pt x="203" y="576"/>
                  </a:cubicBezTo>
                  <a:cubicBezTo>
                    <a:pt x="223" y="576"/>
                    <a:pt x="250" y="572"/>
                    <a:pt x="281" y="565"/>
                  </a:cubicBezTo>
                  <a:cubicBezTo>
                    <a:pt x="277" y="614"/>
                    <a:pt x="277" y="615"/>
                    <a:pt x="277" y="626"/>
                  </a:cubicBezTo>
                  <a:cubicBezTo>
                    <a:pt x="277" y="651"/>
                    <a:pt x="277" y="713"/>
                    <a:pt x="344" y="713"/>
                  </a:cubicBezTo>
                  <a:cubicBezTo>
                    <a:pt x="437" y="713"/>
                    <a:pt x="475" y="567"/>
                    <a:pt x="475" y="560"/>
                  </a:cubicBezTo>
                  <a:cubicBezTo>
                    <a:pt x="475" y="553"/>
                    <a:pt x="470" y="551"/>
                    <a:pt x="468" y="551"/>
                  </a:cubicBezTo>
                  <a:cubicBezTo>
                    <a:pt x="461" y="551"/>
                    <a:pt x="459" y="554"/>
                    <a:pt x="457" y="560"/>
                  </a:cubicBezTo>
                  <a:cubicBezTo>
                    <a:pt x="439" y="615"/>
                    <a:pt x="392" y="635"/>
                    <a:pt x="365" y="635"/>
                  </a:cubicBezTo>
                  <a:cubicBezTo>
                    <a:pt x="328" y="635"/>
                    <a:pt x="317" y="614"/>
                    <a:pt x="308" y="554"/>
                  </a:cubicBezTo>
                  <a:close/>
                  <a:moveTo>
                    <a:pt x="158" y="547"/>
                  </a:moveTo>
                  <a:cubicBezTo>
                    <a:pt x="97" y="524"/>
                    <a:pt x="70" y="461"/>
                    <a:pt x="70" y="391"/>
                  </a:cubicBezTo>
                  <a:cubicBezTo>
                    <a:pt x="70" y="335"/>
                    <a:pt x="90" y="223"/>
                    <a:pt x="151" y="137"/>
                  </a:cubicBezTo>
                  <a:cubicBezTo>
                    <a:pt x="209" y="56"/>
                    <a:pt x="283" y="20"/>
                    <a:pt x="342" y="20"/>
                  </a:cubicBezTo>
                  <a:cubicBezTo>
                    <a:pt x="421" y="20"/>
                    <a:pt x="479" y="81"/>
                    <a:pt x="479" y="187"/>
                  </a:cubicBezTo>
                  <a:cubicBezTo>
                    <a:pt x="479" y="266"/>
                    <a:pt x="437" y="452"/>
                    <a:pt x="304" y="527"/>
                  </a:cubicBezTo>
                  <a:cubicBezTo>
                    <a:pt x="301" y="499"/>
                    <a:pt x="293" y="441"/>
                    <a:pt x="234" y="441"/>
                  </a:cubicBezTo>
                  <a:cubicBezTo>
                    <a:pt x="193" y="441"/>
                    <a:pt x="155" y="481"/>
                    <a:pt x="155" y="522"/>
                  </a:cubicBezTo>
                  <a:cubicBezTo>
                    <a:pt x="155" y="538"/>
                    <a:pt x="158" y="547"/>
                    <a:pt x="158" y="547"/>
                  </a:cubicBezTo>
                  <a:close/>
                  <a:moveTo>
                    <a:pt x="207" y="556"/>
                  </a:moveTo>
                  <a:cubicBezTo>
                    <a:pt x="196" y="556"/>
                    <a:pt x="171" y="556"/>
                    <a:pt x="171" y="522"/>
                  </a:cubicBezTo>
                  <a:cubicBezTo>
                    <a:pt x="171" y="491"/>
                    <a:pt x="202" y="459"/>
                    <a:pt x="234" y="459"/>
                  </a:cubicBezTo>
                  <a:cubicBezTo>
                    <a:pt x="268" y="459"/>
                    <a:pt x="283" y="479"/>
                    <a:pt x="283" y="526"/>
                  </a:cubicBezTo>
                  <a:cubicBezTo>
                    <a:pt x="283" y="538"/>
                    <a:pt x="283" y="538"/>
                    <a:pt x="275" y="542"/>
                  </a:cubicBezTo>
                  <a:cubicBezTo>
                    <a:pt x="254" y="551"/>
                    <a:pt x="230" y="556"/>
                    <a:pt x="207" y="55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24" name="Freeform 323">
              <a:extLst>
                <a:ext uri="{FF2B5EF4-FFF2-40B4-BE49-F238E27FC236}">
                  <a16:creationId xmlns:a16="http://schemas.microsoft.com/office/drawing/2014/main" id="{CB5E3578-7D96-D44A-B4A3-53563E02BA3B}"/>
                </a:ext>
              </a:extLst>
            </p:cNvPr>
            <p:cNvSpPr/>
            <p:nvPr/>
          </p:nvSpPr>
          <p:spPr>
            <a:xfrm>
              <a:off x="4903200" y="7063920"/>
              <a:ext cx="146160" cy="90360"/>
            </a:xfrm>
            <a:custGeom>
              <a:avLst/>
              <a:gdLst/>
              <a:ahLst/>
              <a:cxnLst>
                <a:cxn ang="3cd4">
                  <a:pos x="hc" y="t"/>
                </a:cxn>
                <a:cxn ang="cd2">
                  <a:pos x="l" y="vc"/>
                </a:cxn>
                <a:cxn ang="cd4">
                  <a:pos x="hc" y="b"/>
                </a:cxn>
                <a:cxn ang="0">
                  <a:pos x="r" y="vc"/>
                </a:cxn>
              </a:cxnLst>
              <a:rect l="l" t="t" r="r" b="b"/>
              <a:pathLst>
                <a:path w="407" h="252">
                  <a:moveTo>
                    <a:pt x="266" y="68"/>
                  </a:moveTo>
                  <a:cubicBezTo>
                    <a:pt x="270" y="54"/>
                    <a:pt x="277" y="27"/>
                    <a:pt x="277" y="23"/>
                  </a:cubicBezTo>
                  <a:cubicBezTo>
                    <a:pt x="277" y="13"/>
                    <a:pt x="268" y="5"/>
                    <a:pt x="259" y="5"/>
                  </a:cubicBezTo>
                  <a:cubicBezTo>
                    <a:pt x="248" y="5"/>
                    <a:pt x="238" y="13"/>
                    <a:pt x="234" y="22"/>
                  </a:cubicBezTo>
                  <a:cubicBezTo>
                    <a:pt x="232" y="27"/>
                    <a:pt x="227" y="50"/>
                    <a:pt x="223" y="65"/>
                  </a:cubicBezTo>
                  <a:cubicBezTo>
                    <a:pt x="216" y="95"/>
                    <a:pt x="216" y="97"/>
                    <a:pt x="207" y="128"/>
                  </a:cubicBezTo>
                  <a:cubicBezTo>
                    <a:pt x="200" y="158"/>
                    <a:pt x="200" y="164"/>
                    <a:pt x="198" y="180"/>
                  </a:cubicBezTo>
                  <a:cubicBezTo>
                    <a:pt x="202" y="191"/>
                    <a:pt x="196" y="202"/>
                    <a:pt x="184" y="218"/>
                  </a:cubicBezTo>
                  <a:cubicBezTo>
                    <a:pt x="176" y="227"/>
                    <a:pt x="164" y="236"/>
                    <a:pt x="146" y="236"/>
                  </a:cubicBezTo>
                  <a:cubicBezTo>
                    <a:pt x="124" y="236"/>
                    <a:pt x="95" y="229"/>
                    <a:pt x="95" y="185"/>
                  </a:cubicBezTo>
                  <a:cubicBezTo>
                    <a:pt x="95" y="157"/>
                    <a:pt x="112" y="115"/>
                    <a:pt x="122" y="86"/>
                  </a:cubicBezTo>
                  <a:cubicBezTo>
                    <a:pt x="131" y="63"/>
                    <a:pt x="133" y="58"/>
                    <a:pt x="133" y="49"/>
                  </a:cubicBezTo>
                  <a:cubicBezTo>
                    <a:pt x="133" y="22"/>
                    <a:pt x="112" y="0"/>
                    <a:pt x="81" y="0"/>
                  </a:cubicBezTo>
                  <a:cubicBezTo>
                    <a:pt x="25" y="0"/>
                    <a:pt x="0" y="76"/>
                    <a:pt x="0" y="86"/>
                  </a:cubicBezTo>
                  <a:cubicBezTo>
                    <a:pt x="0" y="94"/>
                    <a:pt x="7" y="94"/>
                    <a:pt x="9" y="94"/>
                  </a:cubicBezTo>
                  <a:cubicBezTo>
                    <a:pt x="18" y="94"/>
                    <a:pt x="18" y="90"/>
                    <a:pt x="20" y="85"/>
                  </a:cubicBezTo>
                  <a:cubicBezTo>
                    <a:pt x="34" y="38"/>
                    <a:pt x="58" y="16"/>
                    <a:pt x="79" y="16"/>
                  </a:cubicBezTo>
                  <a:cubicBezTo>
                    <a:pt x="88" y="16"/>
                    <a:pt x="94" y="22"/>
                    <a:pt x="94" y="36"/>
                  </a:cubicBezTo>
                  <a:cubicBezTo>
                    <a:pt x="94" y="49"/>
                    <a:pt x="88" y="61"/>
                    <a:pt x="86" y="68"/>
                  </a:cubicBezTo>
                  <a:cubicBezTo>
                    <a:pt x="54" y="149"/>
                    <a:pt x="54" y="160"/>
                    <a:pt x="54" y="178"/>
                  </a:cubicBezTo>
                  <a:cubicBezTo>
                    <a:pt x="54" y="243"/>
                    <a:pt x="113" y="252"/>
                    <a:pt x="144" y="252"/>
                  </a:cubicBezTo>
                  <a:cubicBezTo>
                    <a:pt x="155" y="252"/>
                    <a:pt x="182" y="252"/>
                    <a:pt x="207" y="214"/>
                  </a:cubicBezTo>
                  <a:cubicBezTo>
                    <a:pt x="220" y="239"/>
                    <a:pt x="250" y="252"/>
                    <a:pt x="284" y="252"/>
                  </a:cubicBezTo>
                  <a:cubicBezTo>
                    <a:pt x="333" y="252"/>
                    <a:pt x="358" y="209"/>
                    <a:pt x="369" y="185"/>
                  </a:cubicBezTo>
                  <a:cubicBezTo>
                    <a:pt x="392" y="139"/>
                    <a:pt x="407" y="70"/>
                    <a:pt x="407" y="43"/>
                  </a:cubicBezTo>
                  <a:cubicBezTo>
                    <a:pt x="407" y="2"/>
                    <a:pt x="383" y="0"/>
                    <a:pt x="380" y="0"/>
                  </a:cubicBezTo>
                  <a:cubicBezTo>
                    <a:pt x="365" y="0"/>
                    <a:pt x="349" y="14"/>
                    <a:pt x="349" y="29"/>
                  </a:cubicBezTo>
                  <a:cubicBezTo>
                    <a:pt x="349" y="40"/>
                    <a:pt x="355" y="43"/>
                    <a:pt x="360" y="47"/>
                  </a:cubicBezTo>
                  <a:cubicBezTo>
                    <a:pt x="373" y="58"/>
                    <a:pt x="380" y="74"/>
                    <a:pt x="380" y="92"/>
                  </a:cubicBezTo>
                  <a:cubicBezTo>
                    <a:pt x="380" y="99"/>
                    <a:pt x="356" y="236"/>
                    <a:pt x="286" y="236"/>
                  </a:cubicBezTo>
                  <a:cubicBezTo>
                    <a:pt x="241" y="236"/>
                    <a:pt x="241" y="196"/>
                    <a:pt x="241" y="187"/>
                  </a:cubicBezTo>
                  <a:cubicBezTo>
                    <a:pt x="241" y="171"/>
                    <a:pt x="243" y="162"/>
                    <a:pt x="250" y="13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25" name="Freeform 324">
              <a:extLst>
                <a:ext uri="{FF2B5EF4-FFF2-40B4-BE49-F238E27FC236}">
                  <a16:creationId xmlns:a16="http://schemas.microsoft.com/office/drawing/2014/main" id="{2CEED1FE-6E70-944B-9A82-D0AC8C6EB27A}"/>
                </a:ext>
              </a:extLst>
            </p:cNvPr>
            <p:cNvSpPr/>
            <p:nvPr/>
          </p:nvSpPr>
          <p:spPr>
            <a:xfrm>
              <a:off x="5086440" y="7055640"/>
              <a:ext cx="109080" cy="7920"/>
            </a:xfrm>
            <a:custGeom>
              <a:avLst/>
              <a:gdLst/>
              <a:ahLst/>
              <a:cxnLst>
                <a:cxn ang="3cd4">
                  <a:pos x="hc" y="t"/>
                </a:cxn>
                <a:cxn ang="cd2">
                  <a:pos x="l" y="vc"/>
                </a:cxn>
                <a:cxn ang="cd4">
                  <a:pos x="hc" y="b"/>
                </a:cxn>
                <a:cxn ang="0">
                  <a:pos x="r" y="vc"/>
                </a:cxn>
              </a:cxnLst>
              <a:rect l="l" t="t" r="r" b="b"/>
              <a:pathLst>
                <a:path w="304" h="23">
                  <a:moveTo>
                    <a:pt x="286" y="23"/>
                  </a:moveTo>
                  <a:cubicBezTo>
                    <a:pt x="293" y="23"/>
                    <a:pt x="304" y="23"/>
                    <a:pt x="304" y="13"/>
                  </a:cubicBezTo>
                  <a:cubicBezTo>
                    <a:pt x="304" y="0"/>
                    <a:pt x="293" y="0"/>
                    <a:pt x="286" y="0"/>
                  </a:cubicBezTo>
                  <a:lnTo>
                    <a:pt x="16" y="0"/>
                  </a:lnTo>
                  <a:cubicBezTo>
                    <a:pt x="11" y="0"/>
                    <a:pt x="0" y="0"/>
                    <a:pt x="0" y="13"/>
                  </a:cubicBezTo>
                  <a:cubicBezTo>
                    <a:pt x="0" y="23"/>
                    <a:pt x="11" y="23"/>
                    <a:pt x="16" y="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26" name="Freeform 325">
              <a:extLst>
                <a:ext uri="{FF2B5EF4-FFF2-40B4-BE49-F238E27FC236}">
                  <a16:creationId xmlns:a16="http://schemas.microsoft.com/office/drawing/2014/main" id="{6D9D5EAB-E492-D645-89A5-12ACBFBDB8E5}"/>
                </a:ext>
              </a:extLst>
            </p:cNvPr>
            <p:cNvSpPr/>
            <p:nvPr/>
          </p:nvSpPr>
          <p:spPr>
            <a:xfrm>
              <a:off x="5275080" y="6885360"/>
              <a:ext cx="66240" cy="284760"/>
            </a:xfrm>
            <a:custGeom>
              <a:avLst/>
              <a:gdLst/>
              <a:ahLst/>
              <a:cxnLst>
                <a:cxn ang="3cd4">
                  <a:pos x="hc" y="t"/>
                </a:cxn>
                <a:cxn ang="cd2">
                  <a:pos x="l" y="vc"/>
                </a:cxn>
                <a:cxn ang="cd4">
                  <a:pos x="hc" y="b"/>
                </a:cxn>
                <a:cxn ang="0">
                  <a:pos x="r" y="vc"/>
                </a:cxn>
              </a:cxnLst>
              <a:rect l="l" t="t" r="r" b="b"/>
              <a:pathLst>
                <a:path w="185" h="792">
                  <a:moveTo>
                    <a:pt x="185" y="785"/>
                  </a:moveTo>
                  <a:cubicBezTo>
                    <a:pt x="185" y="783"/>
                    <a:pt x="185" y="781"/>
                    <a:pt x="171" y="767"/>
                  </a:cubicBezTo>
                  <a:cubicBezTo>
                    <a:pt x="72" y="668"/>
                    <a:pt x="47" y="518"/>
                    <a:pt x="47" y="396"/>
                  </a:cubicBezTo>
                  <a:cubicBezTo>
                    <a:pt x="47" y="259"/>
                    <a:pt x="77" y="121"/>
                    <a:pt x="175" y="22"/>
                  </a:cubicBezTo>
                  <a:cubicBezTo>
                    <a:pt x="185" y="13"/>
                    <a:pt x="185" y="11"/>
                    <a:pt x="185" y="7"/>
                  </a:cubicBezTo>
                  <a:cubicBezTo>
                    <a:pt x="185" y="2"/>
                    <a:pt x="182" y="0"/>
                    <a:pt x="176" y="0"/>
                  </a:cubicBezTo>
                  <a:cubicBezTo>
                    <a:pt x="169" y="0"/>
                    <a:pt x="97" y="54"/>
                    <a:pt x="50" y="155"/>
                  </a:cubicBezTo>
                  <a:cubicBezTo>
                    <a:pt x="9" y="241"/>
                    <a:pt x="0" y="329"/>
                    <a:pt x="0" y="396"/>
                  </a:cubicBezTo>
                  <a:cubicBezTo>
                    <a:pt x="0" y="459"/>
                    <a:pt x="9" y="554"/>
                    <a:pt x="52" y="644"/>
                  </a:cubicBezTo>
                  <a:cubicBezTo>
                    <a:pt x="101" y="741"/>
                    <a:pt x="169" y="792"/>
                    <a:pt x="176" y="792"/>
                  </a:cubicBezTo>
                  <a:cubicBezTo>
                    <a:pt x="182" y="792"/>
                    <a:pt x="185" y="790"/>
                    <a:pt x="185" y="78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27" name="Freeform 326">
              <a:extLst>
                <a:ext uri="{FF2B5EF4-FFF2-40B4-BE49-F238E27FC236}">
                  <a16:creationId xmlns:a16="http://schemas.microsoft.com/office/drawing/2014/main" id="{255B598B-9780-DB44-83CD-A75B9B18B048}"/>
                </a:ext>
              </a:extLst>
            </p:cNvPr>
            <p:cNvSpPr/>
            <p:nvPr/>
          </p:nvSpPr>
          <p:spPr>
            <a:xfrm>
              <a:off x="5371560" y="697284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8"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3" y="342"/>
                    <a:pt x="41" y="342"/>
                    <a:pt x="23" y="301"/>
                  </a:cubicBezTo>
                  <a:cubicBezTo>
                    <a:pt x="54" y="304"/>
                    <a:pt x="74" y="281"/>
                    <a:pt x="74" y="257"/>
                  </a:cubicBezTo>
                  <a:cubicBezTo>
                    <a:pt x="74" y="239"/>
                    <a:pt x="61" y="230"/>
                    <a:pt x="45" y="230"/>
                  </a:cubicBezTo>
                  <a:cubicBezTo>
                    <a:pt x="23" y="230"/>
                    <a:pt x="0" y="247"/>
                    <a:pt x="0" y="283"/>
                  </a:cubicBezTo>
                  <a:cubicBezTo>
                    <a:pt x="0" y="328"/>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28" name="Freeform 327">
              <a:extLst>
                <a:ext uri="{FF2B5EF4-FFF2-40B4-BE49-F238E27FC236}">
                  <a16:creationId xmlns:a16="http://schemas.microsoft.com/office/drawing/2014/main" id="{F3A79BC2-6006-DB4C-9FE3-024D060D559C}"/>
                </a:ext>
              </a:extLst>
            </p:cNvPr>
            <p:cNvSpPr/>
            <p:nvPr/>
          </p:nvSpPr>
          <p:spPr>
            <a:xfrm>
              <a:off x="5499360" y="6869519"/>
              <a:ext cx="50040" cy="103320"/>
            </a:xfrm>
            <a:custGeom>
              <a:avLst/>
              <a:gdLst/>
              <a:ahLst/>
              <a:cxnLst>
                <a:cxn ang="3cd4">
                  <a:pos x="hc" y="t"/>
                </a:cxn>
                <a:cxn ang="cd2">
                  <a:pos x="l" y="vc"/>
                </a:cxn>
                <a:cxn ang="cd4">
                  <a:pos x="hc" y="b"/>
                </a:cxn>
                <a:cxn ang="0">
                  <a:pos x="r" y="vc"/>
                </a:cxn>
              </a:cxnLst>
              <a:rect l="l" t="t" r="r" b="b"/>
              <a:pathLst>
                <a:path w="140" h="288">
                  <a:moveTo>
                    <a:pt x="135" y="49"/>
                  </a:moveTo>
                  <a:cubicBezTo>
                    <a:pt x="140" y="40"/>
                    <a:pt x="140" y="34"/>
                    <a:pt x="140" y="31"/>
                  </a:cubicBezTo>
                  <a:cubicBezTo>
                    <a:pt x="140" y="13"/>
                    <a:pt x="126" y="0"/>
                    <a:pt x="108" y="0"/>
                  </a:cubicBezTo>
                  <a:cubicBezTo>
                    <a:pt x="86" y="0"/>
                    <a:pt x="79" y="18"/>
                    <a:pt x="77" y="27"/>
                  </a:cubicBezTo>
                  <a:lnTo>
                    <a:pt x="4" y="268"/>
                  </a:lnTo>
                  <a:cubicBezTo>
                    <a:pt x="2" y="268"/>
                    <a:pt x="0" y="275"/>
                    <a:pt x="0" y="275"/>
                  </a:cubicBezTo>
                  <a:cubicBezTo>
                    <a:pt x="0" y="283"/>
                    <a:pt x="18" y="288"/>
                    <a:pt x="22" y="288"/>
                  </a:cubicBezTo>
                  <a:cubicBezTo>
                    <a:pt x="25" y="288"/>
                    <a:pt x="27" y="288"/>
                    <a:pt x="31" y="2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29" name="Freeform 328">
              <a:extLst>
                <a:ext uri="{FF2B5EF4-FFF2-40B4-BE49-F238E27FC236}">
                  <a16:creationId xmlns:a16="http://schemas.microsoft.com/office/drawing/2014/main" id="{EBD4106A-EF43-1847-8E29-3A86CFFB696C}"/>
                </a:ext>
              </a:extLst>
            </p:cNvPr>
            <p:cNvSpPr/>
            <p:nvPr/>
          </p:nvSpPr>
          <p:spPr>
            <a:xfrm>
              <a:off x="5594759" y="7067880"/>
              <a:ext cx="33480" cy="85320"/>
            </a:xfrm>
            <a:custGeom>
              <a:avLst/>
              <a:gdLst/>
              <a:ahLst/>
              <a:cxnLst>
                <a:cxn ang="3cd4">
                  <a:pos x="hc" y="t"/>
                </a:cxn>
                <a:cxn ang="cd2">
                  <a:pos x="l" y="vc"/>
                </a:cxn>
                <a:cxn ang="cd4">
                  <a:pos x="hc" y="b"/>
                </a:cxn>
                <a:cxn ang="0">
                  <a:pos x="r" y="vc"/>
                </a:cxn>
              </a:cxnLst>
              <a:rect l="l" t="t" r="r" b="b"/>
              <a:pathLst>
                <a:path w="94" h="238">
                  <a:moveTo>
                    <a:pt x="94" y="83"/>
                  </a:moveTo>
                  <a:cubicBezTo>
                    <a:pt x="94" y="31"/>
                    <a:pt x="74" y="0"/>
                    <a:pt x="43" y="0"/>
                  </a:cubicBezTo>
                  <a:cubicBezTo>
                    <a:pt x="16" y="0"/>
                    <a:pt x="0" y="20"/>
                    <a:pt x="0" y="41"/>
                  </a:cubicBezTo>
                  <a:cubicBezTo>
                    <a:pt x="0" y="63"/>
                    <a:pt x="16" y="85"/>
                    <a:pt x="43" y="85"/>
                  </a:cubicBezTo>
                  <a:cubicBezTo>
                    <a:pt x="52" y="85"/>
                    <a:pt x="63" y="81"/>
                    <a:pt x="70" y="74"/>
                  </a:cubicBezTo>
                  <a:cubicBezTo>
                    <a:pt x="74" y="72"/>
                    <a:pt x="74" y="72"/>
                    <a:pt x="76" y="72"/>
                  </a:cubicBezTo>
                  <a:cubicBezTo>
                    <a:pt x="76" y="72"/>
                    <a:pt x="77" y="72"/>
                    <a:pt x="77" y="83"/>
                  </a:cubicBezTo>
                  <a:cubicBezTo>
                    <a:pt x="77" y="142"/>
                    <a:pt x="49" y="191"/>
                    <a:pt x="22" y="216"/>
                  </a:cubicBezTo>
                  <a:cubicBezTo>
                    <a:pt x="13" y="225"/>
                    <a:pt x="13" y="227"/>
                    <a:pt x="13" y="229"/>
                  </a:cubicBezTo>
                  <a:cubicBezTo>
                    <a:pt x="13" y="236"/>
                    <a:pt x="16" y="238"/>
                    <a:pt x="22" y="238"/>
                  </a:cubicBezTo>
                  <a:cubicBezTo>
                    <a:pt x="31" y="238"/>
                    <a:pt x="94" y="176"/>
                    <a:pt x="94" y="8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30" name="Freeform 329">
              <a:extLst>
                <a:ext uri="{FF2B5EF4-FFF2-40B4-BE49-F238E27FC236}">
                  <a16:creationId xmlns:a16="http://schemas.microsoft.com/office/drawing/2014/main" id="{A085A26C-2FF8-0444-BF45-7C839DE5DA0E}"/>
                </a:ext>
              </a:extLst>
            </p:cNvPr>
            <p:cNvSpPr/>
            <p:nvPr/>
          </p:nvSpPr>
          <p:spPr>
            <a:xfrm>
              <a:off x="5708160" y="6970680"/>
              <a:ext cx="128520" cy="131040"/>
            </a:xfrm>
            <a:custGeom>
              <a:avLst/>
              <a:gdLst/>
              <a:ahLst/>
              <a:cxnLst>
                <a:cxn ang="3cd4">
                  <a:pos x="hc" y="t"/>
                </a:cxn>
                <a:cxn ang="cd2">
                  <a:pos x="l" y="vc"/>
                </a:cxn>
                <a:cxn ang="cd4">
                  <a:pos x="hc" y="b"/>
                </a:cxn>
                <a:cxn ang="0">
                  <a:pos x="r" y="vc"/>
                </a:cxn>
              </a:cxnLst>
              <a:rect l="l" t="t" r="r" b="b"/>
              <a:pathLst>
                <a:path w="358" h="365">
                  <a:moveTo>
                    <a:pt x="230" y="295"/>
                  </a:moveTo>
                  <a:cubicBezTo>
                    <a:pt x="234" y="328"/>
                    <a:pt x="256" y="360"/>
                    <a:pt x="293" y="360"/>
                  </a:cubicBezTo>
                  <a:cubicBezTo>
                    <a:pt x="310" y="360"/>
                    <a:pt x="358" y="349"/>
                    <a:pt x="358" y="284"/>
                  </a:cubicBezTo>
                  <a:lnTo>
                    <a:pt x="358" y="241"/>
                  </a:lnTo>
                  <a:lnTo>
                    <a:pt x="338" y="241"/>
                  </a:lnTo>
                  <a:lnTo>
                    <a:pt x="338" y="284"/>
                  </a:lnTo>
                  <a:cubicBezTo>
                    <a:pt x="338" y="331"/>
                    <a:pt x="319" y="337"/>
                    <a:pt x="310" y="337"/>
                  </a:cubicBezTo>
                  <a:cubicBezTo>
                    <a:pt x="284" y="337"/>
                    <a:pt x="281" y="301"/>
                    <a:pt x="281" y="297"/>
                  </a:cubicBezTo>
                  <a:lnTo>
                    <a:pt x="281" y="137"/>
                  </a:lnTo>
                  <a:cubicBezTo>
                    <a:pt x="281" y="104"/>
                    <a:pt x="281" y="74"/>
                    <a:pt x="252" y="43"/>
                  </a:cubicBezTo>
                  <a:cubicBezTo>
                    <a:pt x="221" y="13"/>
                    <a:pt x="182" y="0"/>
                    <a:pt x="142" y="0"/>
                  </a:cubicBezTo>
                  <a:cubicBezTo>
                    <a:pt x="77" y="0"/>
                    <a:pt x="23" y="38"/>
                    <a:pt x="23" y="90"/>
                  </a:cubicBezTo>
                  <a:cubicBezTo>
                    <a:pt x="23" y="113"/>
                    <a:pt x="40" y="128"/>
                    <a:pt x="59" y="128"/>
                  </a:cubicBezTo>
                  <a:cubicBezTo>
                    <a:pt x="81" y="128"/>
                    <a:pt x="95" y="112"/>
                    <a:pt x="95" y="90"/>
                  </a:cubicBezTo>
                  <a:cubicBezTo>
                    <a:pt x="95" y="81"/>
                    <a:pt x="92" y="54"/>
                    <a:pt x="56" y="54"/>
                  </a:cubicBezTo>
                  <a:cubicBezTo>
                    <a:pt x="77" y="27"/>
                    <a:pt x="115" y="18"/>
                    <a:pt x="142" y="18"/>
                  </a:cubicBezTo>
                  <a:cubicBezTo>
                    <a:pt x="180" y="18"/>
                    <a:pt x="225" y="49"/>
                    <a:pt x="225" y="119"/>
                  </a:cubicBezTo>
                  <a:lnTo>
                    <a:pt x="225" y="149"/>
                  </a:lnTo>
                  <a:cubicBezTo>
                    <a:pt x="185" y="151"/>
                    <a:pt x="130" y="153"/>
                    <a:pt x="79" y="176"/>
                  </a:cubicBezTo>
                  <a:cubicBezTo>
                    <a:pt x="20" y="203"/>
                    <a:pt x="0" y="245"/>
                    <a:pt x="0" y="281"/>
                  </a:cubicBezTo>
                  <a:cubicBezTo>
                    <a:pt x="0" y="346"/>
                    <a:pt x="77" y="365"/>
                    <a:pt x="128" y="365"/>
                  </a:cubicBezTo>
                  <a:cubicBezTo>
                    <a:pt x="180" y="365"/>
                    <a:pt x="216" y="333"/>
                    <a:pt x="230" y="295"/>
                  </a:cubicBezTo>
                  <a:close/>
                  <a:moveTo>
                    <a:pt x="225" y="166"/>
                  </a:moveTo>
                  <a:lnTo>
                    <a:pt x="225" y="245"/>
                  </a:lnTo>
                  <a:cubicBezTo>
                    <a:pt x="225" y="320"/>
                    <a:pt x="169" y="347"/>
                    <a:pt x="133" y="347"/>
                  </a:cubicBezTo>
                  <a:cubicBezTo>
                    <a:pt x="94" y="347"/>
                    <a:pt x="61" y="319"/>
                    <a:pt x="61" y="279"/>
                  </a:cubicBezTo>
                  <a:cubicBezTo>
                    <a:pt x="61" y="236"/>
                    <a:pt x="95" y="169"/>
                    <a:pt x="225" y="1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31" name="Freeform 330">
              <a:extLst>
                <a:ext uri="{FF2B5EF4-FFF2-40B4-BE49-F238E27FC236}">
                  <a16:creationId xmlns:a16="http://schemas.microsoft.com/office/drawing/2014/main" id="{3E1F2659-9880-0943-9635-7BE645EEBE95}"/>
                </a:ext>
              </a:extLst>
            </p:cNvPr>
            <p:cNvSpPr/>
            <p:nvPr/>
          </p:nvSpPr>
          <p:spPr>
            <a:xfrm>
              <a:off x="5846040" y="6972840"/>
              <a:ext cx="96120" cy="126000"/>
            </a:xfrm>
            <a:custGeom>
              <a:avLst/>
              <a:gdLst/>
              <a:ahLst/>
              <a:cxnLst>
                <a:cxn ang="3cd4">
                  <a:pos x="hc" y="t"/>
                </a:cxn>
                <a:cxn ang="cd2">
                  <a:pos x="l" y="vc"/>
                </a:cxn>
                <a:cxn ang="cd4">
                  <a:pos x="hc" y="b"/>
                </a:cxn>
                <a:cxn ang="0">
                  <a:pos x="r" y="vc"/>
                </a:cxn>
              </a:cxnLst>
              <a:rect l="l" t="t" r="r" b="b"/>
              <a:pathLst>
                <a:path w="268" h="351">
                  <a:moveTo>
                    <a:pt x="110" y="88"/>
                  </a:moveTo>
                  <a:lnTo>
                    <a:pt x="110" y="0"/>
                  </a:lnTo>
                  <a:lnTo>
                    <a:pt x="0" y="9"/>
                  </a:lnTo>
                  <a:lnTo>
                    <a:pt x="0" y="34"/>
                  </a:lnTo>
                  <a:cubicBezTo>
                    <a:pt x="56" y="34"/>
                    <a:pt x="61" y="40"/>
                    <a:pt x="61" y="77"/>
                  </a:cubicBezTo>
                  <a:lnTo>
                    <a:pt x="61" y="292"/>
                  </a:lnTo>
                  <a:cubicBezTo>
                    <a:pt x="61" y="326"/>
                    <a:pt x="54" y="326"/>
                    <a:pt x="0" y="326"/>
                  </a:cubicBezTo>
                  <a:lnTo>
                    <a:pt x="0" y="351"/>
                  </a:lnTo>
                  <a:cubicBezTo>
                    <a:pt x="31" y="351"/>
                    <a:pt x="68" y="349"/>
                    <a:pt x="90" y="349"/>
                  </a:cubicBezTo>
                  <a:cubicBezTo>
                    <a:pt x="122" y="349"/>
                    <a:pt x="160" y="349"/>
                    <a:pt x="193" y="351"/>
                  </a:cubicBezTo>
                  <a:lnTo>
                    <a:pt x="193" y="326"/>
                  </a:lnTo>
                  <a:lnTo>
                    <a:pt x="175" y="326"/>
                  </a:lnTo>
                  <a:cubicBezTo>
                    <a:pt x="117" y="326"/>
                    <a:pt x="115" y="319"/>
                    <a:pt x="115" y="290"/>
                  </a:cubicBezTo>
                  <a:lnTo>
                    <a:pt x="115" y="167"/>
                  </a:lnTo>
                  <a:cubicBezTo>
                    <a:pt x="115" y="88"/>
                    <a:pt x="148" y="18"/>
                    <a:pt x="209" y="18"/>
                  </a:cubicBezTo>
                  <a:cubicBezTo>
                    <a:pt x="214" y="18"/>
                    <a:pt x="216" y="18"/>
                    <a:pt x="218" y="18"/>
                  </a:cubicBezTo>
                  <a:cubicBezTo>
                    <a:pt x="214" y="20"/>
                    <a:pt x="200" y="29"/>
                    <a:pt x="200" y="49"/>
                  </a:cubicBezTo>
                  <a:cubicBezTo>
                    <a:pt x="200" y="72"/>
                    <a:pt x="216" y="83"/>
                    <a:pt x="234" y="83"/>
                  </a:cubicBezTo>
                  <a:cubicBezTo>
                    <a:pt x="248" y="83"/>
                    <a:pt x="268" y="74"/>
                    <a:pt x="268" y="49"/>
                  </a:cubicBezTo>
                  <a:cubicBezTo>
                    <a:pt x="268" y="23"/>
                    <a:pt x="243" y="0"/>
                    <a:pt x="209" y="0"/>
                  </a:cubicBezTo>
                  <a:cubicBezTo>
                    <a:pt x="151" y="0"/>
                    <a:pt x="122" y="54"/>
                    <a:pt x="110" y="8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32" name="Freeform 331">
              <a:extLst>
                <a:ext uri="{FF2B5EF4-FFF2-40B4-BE49-F238E27FC236}">
                  <a16:creationId xmlns:a16="http://schemas.microsoft.com/office/drawing/2014/main" id="{D49D77D8-F3D7-F54E-9FC6-3140E67D751B}"/>
                </a:ext>
              </a:extLst>
            </p:cNvPr>
            <p:cNvSpPr/>
            <p:nvPr/>
          </p:nvSpPr>
          <p:spPr>
            <a:xfrm>
              <a:off x="5956920" y="6969600"/>
              <a:ext cx="130680" cy="188280"/>
            </a:xfrm>
            <a:custGeom>
              <a:avLst/>
              <a:gdLst/>
              <a:ahLst/>
              <a:cxnLst>
                <a:cxn ang="3cd4">
                  <a:pos x="hc" y="t"/>
                </a:cxn>
                <a:cxn ang="cd2">
                  <a:pos x="l" y="vc"/>
                </a:cxn>
                <a:cxn ang="cd4">
                  <a:pos x="hc" y="b"/>
                </a:cxn>
                <a:cxn ang="0">
                  <a:pos x="r" y="vc"/>
                </a:cxn>
              </a:cxnLst>
              <a:rect l="l" t="t" r="r" b="b"/>
              <a:pathLst>
                <a:path w="364" h="524">
                  <a:moveTo>
                    <a:pt x="155" y="223"/>
                  </a:moveTo>
                  <a:cubicBezTo>
                    <a:pt x="85" y="223"/>
                    <a:pt x="85" y="144"/>
                    <a:pt x="85" y="126"/>
                  </a:cubicBezTo>
                  <a:cubicBezTo>
                    <a:pt x="85" y="104"/>
                    <a:pt x="86" y="79"/>
                    <a:pt x="97" y="59"/>
                  </a:cubicBezTo>
                  <a:cubicBezTo>
                    <a:pt x="104" y="49"/>
                    <a:pt x="122" y="27"/>
                    <a:pt x="155" y="27"/>
                  </a:cubicBezTo>
                  <a:cubicBezTo>
                    <a:pt x="223" y="27"/>
                    <a:pt x="223" y="106"/>
                    <a:pt x="223" y="124"/>
                  </a:cubicBezTo>
                  <a:cubicBezTo>
                    <a:pt x="223" y="146"/>
                    <a:pt x="223" y="171"/>
                    <a:pt x="211" y="191"/>
                  </a:cubicBezTo>
                  <a:cubicBezTo>
                    <a:pt x="203" y="202"/>
                    <a:pt x="185" y="223"/>
                    <a:pt x="155" y="223"/>
                  </a:cubicBezTo>
                  <a:close/>
                  <a:moveTo>
                    <a:pt x="61" y="254"/>
                  </a:moveTo>
                  <a:cubicBezTo>
                    <a:pt x="61" y="250"/>
                    <a:pt x="61" y="232"/>
                    <a:pt x="76" y="216"/>
                  </a:cubicBezTo>
                  <a:cubicBezTo>
                    <a:pt x="106" y="239"/>
                    <a:pt x="139" y="241"/>
                    <a:pt x="155" y="241"/>
                  </a:cubicBezTo>
                  <a:cubicBezTo>
                    <a:pt x="229" y="241"/>
                    <a:pt x="283" y="187"/>
                    <a:pt x="283" y="126"/>
                  </a:cubicBezTo>
                  <a:cubicBezTo>
                    <a:pt x="283" y="95"/>
                    <a:pt x="270" y="67"/>
                    <a:pt x="250" y="49"/>
                  </a:cubicBezTo>
                  <a:cubicBezTo>
                    <a:pt x="279" y="22"/>
                    <a:pt x="308" y="18"/>
                    <a:pt x="322" y="18"/>
                  </a:cubicBezTo>
                  <a:cubicBezTo>
                    <a:pt x="324" y="18"/>
                    <a:pt x="328" y="18"/>
                    <a:pt x="329" y="18"/>
                  </a:cubicBezTo>
                  <a:cubicBezTo>
                    <a:pt x="320" y="22"/>
                    <a:pt x="317" y="31"/>
                    <a:pt x="317" y="40"/>
                  </a:cubicBezTo>
                  <a:cubicBezTo>
                    <a:pt x="317" y="54"/>
                    <a:pt x="328" y="63"/>
                    <a:pt x="340" y="63"/>
                  </a:cubicBezTo>
                  <a:cubicBezTo>
                    <a:pt x="347" y="63"/>
                    <a:pt x="364" y="58"/>
                    <a:pt x="364" y="40"/>
                  </a:cubicBezTo>
                  <a:cubicBezTo>
                    <a:pt x="364" y="25"/>
                    <a:pt x="353" y="0"/>
                    <a:pt x="322" y="0"/>
                  </a:cubicBezTo>
                  <a:cubicBezTo>
                    <a:pt x="306" y="0"/>
                    <a:pt x="272" y="5"/>
                    <a:pt x="238" y="38"/>
                  </a:cubicBezTo>
                  <a:cubicBezTo>
                    <a:pt x="205" y="11"/>
                    <a:pt x="171" y="9"/>
                    <a:pt x="155" y="9"/>
                  </a:cubicBezTo>
                  <a:cubicBezTo>
                    <a:pt x="81" y="9"/>
                    <a:pt x="25" y="63"/>
                    <a:pt x="25" y="124"/>
                  </a:cubicBezTo>
                  <a:cubicBezTo>
                    <a:pt x="25" y="160"/>
                    <a:pt x="43" y="189"/>
                    <a:pt x="63" y="207"/>
                  </a:cubicBezTo>
                  <a:cubicBezTo>
                    <a:pt x="52" y="218"/>
                    <a:pt x="38" y="245"/>
                    <a:pt x="38" y="272"/>
                  </a:cubicBezTo>
                  <a:cubicBezTo>
                    <a:pt x="38" y="297"/>
                    <a:pt x="49" y="328"/>
                    <a:pt x="74" y="342"/>
                  </a:cubicBezTo>
                  <a:cubicBezTo>
                    <a:pt x="25" y="356"/>
                    <a:pt x="0" y="391"/>
                    <a:pt x="0" y="423"/>
                  </a:cubicBezTo>
                  <a:cubicBezTo>
                    <a:pt x="0" y="479"/>
                    <a:pt x="79" y="524"/>
                    <a:pt x="176" y="524"/>
                  </a:cubicBezTo>
                  <a:cubicBezTo>
                    <a:pt x="270" y="524"/>
                    <a:pt x="353" y="482"/>
                    <a:pt x="353" y="421"/>
                  </a:cubicBezTo>
                  <a:cubicBezTo>
                    <a:pt x="353" y="392"/>
                    <a:pt x="340" y="353"/>
                    <a:pt x="301" y="329"/>
                  </a:cubicBezTo>
                  <a:cubicBezTo>
                    <a:pt x="257" y="308"/>
                    <a:pt x="212" y="308"/>
                    <a:pt x="164" y="308"/>
                  </a:cubicBezTo>
                  <a:cubicBezTo>
                    <a:pt x="144" y="308"/>
                    <a:pt x="110" y="308"/>
                    <a:pt x="104" y="308"/>
                  </a:cubicBezTo>
                  <a:cubicBezTo>
                    <a:pt x="79" y="304"/>
                    <a:pt x="61" y="279"/>
                    <a:pt x="61" y="254"/>
                  </a:cubicBezTo>
                  <a:close/>
                  <a:moveTo>
                    <a:pt x="176" y="504"/>
                  </a:moveTo>
                  <a:cubicBezTo>
                    <a:pt x="95" y="504"/>
                    <a:pt x="41" y="464"/>
                    <a:pt x="41" y="423"/>
                  </a:cubicBezTo>
                  <a:cubicBezTo>
                    <a:pt x="41" y="385"/>
                    <a:pt x="72" y="356"/>
                    <a:pt x="106" y="355"/>
                  </a:cubicBezTo>
                  <a:lnTo>
                    <a:pt x="153" y="355"/>
                  </a:lnTo>
                  <a:cubicBezTo>
                    <a:pt x="221" y="355"/>
                    <a:pt x="311" y="355"/>
                    <a:pt x="311" y="423"/>
                  </a:cubicBezTo>
                  <a:cubicBezTo>
                    <a:pt x="311" y="464"/>
                    <a:pt x="254" y="504"/>
                    <a:pt x="176" y="50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33" name="Freeform 332">
              <a:extLst>
                <a:ext uri="{FF2B5EF4-FFF2-40B4-BE49-F238E27FC236}">
                  <a16:creationId xmlns:a16="http://schemas.microsoft.com/office/drawing/2014/main" id="{5D22D66D-9A70-C646-B9EB-7A218498F5C4}"/>
                </a:ext>
              </a:extLst>
            </p:cNvPr>
            <p:cNvSpPr/>
            <p:nvPr/>
          </p:nvSpPr>
          <p:spPr>
            <a:xfrm>
              <a:off x="6153120" y="6972840"/>
              <a:ext cx="222480" cy="126000"/>
            </a:xfrm>
            <a:custGeom>
              <a:avLst/>
              <a:gdLst/>
              <a:ahLst/>
              <a:cxnLst>
                <a:cxn ang="3cd4">
                  <a:pos x="hc" y="t"/>
                </a:cxn>
                <a:cxn ang="cd2">
                  <a:pos x="l" y="vc"/>
                </a:cxn>
                <a:cxn ang="cd4">
                  <a:pos x="hc" y="b"/>
                </a:cxn>
                <a:cxn ang="0">
                  <a:pos x="r" y="vc"/>
                </a:cxn>
              </a:cxnLst>
              <a:rect l="l" t="t" r="r" b="b"/>
              <a:pathLst>
                <a:path w="619" h="351">
                  <a:moveTo>
                    <a:pt x="61" y="77"/>
                  </a:moveTo>
                  <a:lnTo>
                    <a:pt x="61" y="292"/>
                  </a:lnTo>
                  <a:cubicBezTo>
                    <a:pt x="61" y="326"/>
                    <a:pt x="54" y="326"/>
                    <a:pt x="0" y="326"/>
                  </a:cubicBezTo>
                  <a:lnTo>
                    <a:pt x="0" y="351"/>
                  </a:lnTo>
                  <a:cubicBezTo>
                    <a:pt x="27" y="351"/>
                    <a:pt x="68" y="349"/>
                    <a:pt x="90" y="349"/>
                  </a:cubicBezTo>
                  <a:cubicBezTo>
                    <a:pt x="110" y="349"/>
                    <a:pt x="151" y="351"/>
                    <a:pt x="178" y="351"/>
                  </a:cubicBezTo>
                  <a:lnTo>
                    <a:pt x="178" y="326"/>
                  </a:lnTo>
                  <a:cubicBezTo>
                    <a:pt x="126" y="326"/>
                    <a:pt x="117" y="326"/>
                    <a:pt x="117" y="292"/>
                  </a:cubicBezTo>
                  <a:lnTo>
                    <a:pt x="117" y="144"/>
                  </a:lnTo>
                  <a:cubicBezTo>
                    <a:pt x="117" y="61"/>
                    <a:pt x="173" y="18"/>
                    <a:pt x="223" y="18"/>
                  </a:cubicBezTo>
                  <a:cubicBezTo>
                    <a:pt x="274" y="18"/>
                    <a:pt x="283" y="61"/>
                    <a:pt x="283" y="106"/>
                  </a:cubicBezTo>
                  <a:lnTo>
                    <a:pt x="283" y="292"/>
                  </a:lnTo>
                  <a:cubicBezTo>
                    <a:pt x="283" y="326"/>
                    <a:pt x="274" y="326"/>
                    <a:pt x="221" y="326"/>
                  </a:cubicBezTo>
                  <a:lnTo>
                    <a:pt x="221" y="351"/>
                  </a:lnTo>
                  <a:cubicBezTo>
                    <a:pt x="248" y="351"/>
                    <a:pt x="288" y="349"/>
                    <a:pt x="310" y="349"/>
                  </a:cubicBezTo>
                  <a:cubicBezTo>
                    <a:pt x="331" y="349"/>
                    <a:pt x="373" y="351"/>
                    <a:pt x="400" y="351"/>
                  </a:cubicBezTo>
                  <a:lnTo>
                    <a:pt x="400" y="326"/>
                  </a:lnTo>
                  <a:cubicBezTo>
                    <a:pt x="346" y="326"/>
                    <a:pt x="337" y="326"/>
                    <a:pt x="337" y="292"/>
                  </a:cubicBezTo>
                  <a:lnTo>
                    <a:pt x="337" y="144"/>
                  </a:lnTo>
                  <a:cubicBezTo>
                    <a:pt x="337" y="61"/>
                    <a:pt x="394" y="18"/>
                    <a:pt x="445" y="18"/>
                  </a:cubicBezTo>
                  <a:cubicBezTo>
                    <a:pt x="495" y="18"/>
                    <a:pt x="502" y="61"/>
                    <a:pt x="502" y="106"/>
                  </a:cubicBezTo>
                  <a:lnTo>
                    <a:pt x="502" y="292"/>
                  </a:lnTo>
                  <a:cubicBezTo>
                    <a:pt x="502" y="326"/>
                    <a:pt x="495" y="326"/>
                    <a:pt x="441" y="326"/>
                  </a:cubicBezTo>
                  <a:lnTo>
                    <a:pt x="441" y="351"/>
                  </a:lnTo>
                  <a:cubicBezTo>
                    <a:pt x="468" y="351"/>
                    <a:pt x="509" y="349"/>
                    <a:pt x="531" y="349"/>
                  </a:cubicBezTo>
                  <a:cubicBezTo>
                    <a:pt x="551" y="349"/>
                    <a:pt x="592" y="351"/>
                    <a:pt x="619" y="351"/>
                  </a:cubicBezTo>
                  <a:lnTo>
                    <a:pt x="619" y="326"/>
                  </a:lnTo>
                  <a:cubicBezTo>
                    <a:pt x="578" y="326"/>
                    <a:pt x="558" y="326"/>
                    <a:pt x="558" y="302"/>
                  </a:cubicBezTo>
                  <a:lnTo>
                    <a:pt x="558" y="151"/>
                  </a:lnTo>
                  <a:cubicBezTo>
                    <a:pt x="558" y="83"/>
                    <a:pt x="558" y="58"/>
                    <a:pt x="533" y="29"/>
                  </a:cubicBezTo>
                  <a:cubicBezTo>
                    <a:pt x="522" y="16"/>
                    <a:pt x="495" y="0"/>
                    <a:pt x="450" y="0"/>
                  </a:cubicBezTo>
                  <a:cubicBezTo>
                    <a:pt x="383" y="0"/>
                    <a:pt x="347" y="47"/>
                    <a:pt x="335" y="77"/>
                  </a:cubicBezTo>
                  <a:cubicBezTo>
                    <a:pt x="324" y="9"/>
                    <a:pt x="265" y="0"/>
                    <a:pt x="229" y="0"/>
                  </a:cubicBezTo>
                  <a:cubicBezTo>
                    <a:pt x="171" y="0"/>
                    <a:pt x="133" y="34"/>
                    <a:pt x="112" y="83"/>
                  </a:cubicBezTo>
                  <a:lnTo>
                    <a:pt x="112" y="0"/>
                  </a:lnTo>
                  <a:lnTo>
                    <a:pt x="0" y="9"/>
                  </a:lnTo>
                  <a:lnTo>
                    <a:pt x="0" y="34"/>
                  </a:lnTo>
                  <a:cubicBezTo>
                    <a:pt x="56" y="34"/>
                    <a:pt x="61" y="40"/>
                    <a:pt x="61" y="7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34" name="Freeform 333">
              <a:extLst>
                <a:ext uri="{FF2B5EF4-FFF2-40B4-BE49-F238E27FC236}">
                  <a16:creationId xmlns:a16="http://schemas.microsoft.com/office/drawing/2014/main" id="{B1E12A31-6F35-8B4E-99F6-9801DC568E0D}"/>
                </a:ext>
              </a:extLst>
            </p:cNvPr>
            <p:cNvSpPr/>
            <p:nvPr/>
          </p:nvSpPr>
          <p:spPr>
            <a:xfrm>
              <a:off x="6392160" y="6970680"/>
              <a:ext cx="128520" cy="131040"/>
            </a:xfrm>
            <a:custGeom>
              <a:avLst/>
              <a:gdLst/>
              <a:ahLst/>
              <a:cxnLst>
                <a:cxn ang="3cd4">
                  <a:pos x="hc" y="t"/>
                </a:cxn>
                <a:cxn ang="cd2">
                  <a:pos x="l" y="vc"/>
                </a:cxn>
                <a:cxn ang="cd4">
                  <a:pos x="hc" y="b"/>
                </a:cxn>
                <a:cxn ang="0">
                  <a:pos x="r" y="vc"/>
                </a:cxn>
              </a:cxnLst>
              <a:rect l="l" t="t" r="r" b="b"/>
              <a:pathLst>
                <a:path w="358" h="365">
                  <a:moveTo>
                    <a:pt x="230" y="295"/>
                  </a:moveTo>
                  <a:cubicBezTo>
                    <a:pt x="234" y="328"/>
                    <a:pt x="256" y="360"/>
                    <a:pt x="293" y="360"/>
                  </a:cubicBezTo>
                  <a:cubicBezTo>
                    <a:pt x="310" y="360"/>
                    <a:pt x="358" y="349"/>
                    <a:pt x="358" y="284"/>
                  </a:cubicBezTo>
                  <a:lnTo>
                    <a:pt x="358" y="241"/>
                  </a:lnTo>
                  <a:lnTo>
                    <a:pt x="338" y="241"/>
                  </a:lnTo>
                  <a:lnTo>
                    <a:pt x="338" y="284"/>
                  </a:lnTo>
                  <a:cubicBezTo>
                    <a:pt x="338" y="331"/>
                    <a:pt x="319" y="337"/>
                    <a:pt x="310" y="337"/>
                  </a:cubicBezTo>
                  <a:cubicBezTo>
                    <a:pt x="284" y="337"/>
                    <a:pt x="281" y="301"/>
                    <a:pt x="281" y="297"/>
                  </a:cubicBezTo>
                  <a:lnTo>
                    <a:pt x="281" y="137"/>
                  </a:lnTo>
                  <a:cubicBezTo>
                    <a:pt x="281" y="104"/>
                    <a:pt x="281" y="74"/>
                    <a:pt x="252" y="43"/>
                  </a:cubicBezTo>
                  <a:cubicBezTo>
                    <a:pt x="221" y="13"/>
                    <a:pt x="182" y="0"/>
                    <a:pt x="144" y="0"/>
                  </a:cubicBezTo>
                  <a:cubicBezTo>
                    <a:pt x="77" y="0"/>
                    <a:pt x="23" y="38"/>
                    <a:pt x="23" y="90"/>
                  </a:cubicBezTo>
                  <a:cubicBezTo>
                    <a:pt x="23" y="113"/>
                    <a:pt x="40" y="128"/>
                    <a:pt x="59" y="128"/>
                  </a:cubicBezTo>
                  <a:cubicBezTo>
                    <a:pt x="81" y="128"/>
                    <a:pt x="95" y="112"/>
                    <a:pt x="95" y="90"/>
                  </a:cubicBezTo>
                  <a:cubicBezTo>
                    <a:pt x="95" y="81"/>
                    <a:pt x="92" y="54"/>
                    <a:pt x="56" y="54"/>
                  </a:cubicBezTo>
                  <a:cubicBezTo>
                    <a:pt x="77" y="27"/>
                    <a:pt x="115" y="18"/>
                    <a:pt x="142" y="18"/>
                  </a:cubicBezTo>
                  <a:cubicBezTo>
                    <a:pt x="180" y="18"/>
                    <a:pt x="225" y="49"/>
                    <a:pt x="225" y="119"/>
                  </a:cubicBezTo>
                  <a:lnTo>
                    <a:pt x="225" y="149"/>
                  </a:lnTo>
                  <a:cubicBezTo>
                    <a:pt x="185" y="151"/>
                    <a:pt x="130" y="153"/>
                    <a:pt x="79" y="176"/>
                  </a:cubicBezTo>
                  <a:cubicBezTo>
                    <a:pt x="20" y="203"/>
                    <a:pt x="0" y="245"/>
                    <a:pt x="0" y="281"/>
                  </a:cubicBezTo>
                  <a:cubicBezTo>
                    <a:pt x="0" y="346"/>
                    <a:pt x="77" y="365"/>
                    <a:pt x="128" y="365"/>
                  </a:cubicBezTo>
                  <a:cubicBezTo>
                    <a:pt x="180" y="365"/>
                    <a:pt x="216" y="333"/>
                    <a:pt x="230" y="295"/>
                  </a:cubicBezTo>
                  <a:close/>
                  <a:moveTo>
                    <a:pt x="225" y="166"/>
                  </a:moveTo>
                  <a:lnTo>
                    <a:pt x="225" y="245"/>
                  </a:lnTo>
                  <a:cubicBezTo>
                    <a:pt x="225" y="320"/>
                    <a:pt x="169" y="347"/>
                    <a:pt x="133" y="347"/>
                  </a:cubicBezTo>
                  <a:cubicBezTo>
                    <a:pt x="94" y="347"/>
                    <a:pt x="61" y="319"/>
                    <a:pt x="61" y="279"/>
                  </a:cubicBezTo>
                  <a:cubicBezTo>
                    <a:pt x="61" y="236"/>
                    <a:pt x="95" y="169"/>
                    <a:pt x="225" y="1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35" name="Freeform 334">
              <a:extLst>
                <a:ext uri="{FF2B5EF4-FFF2-40B4-BE49-F238E27FC236}">
                  <a16:creationId xmlns:a16="http://schemas.microsoft.com/office/drawing/2014/main" id="{0BD01F17-0741-4546-AF56-32F374095A49}"/>
                </a:ext>
              </a:extLst>
            </p:cNvPr>
            <p:cNvSpPr/>
            <p:nvPr/>
          </p:nvSpPr>
          <p:spPr>
            <a:xfrm>
              <a:off x="6525000" y="6976080"/>
              <a:ext cx="143640" cy="122760"/>
            </a:xfrm>
            <a:custGeom>
              <a:avLst/>
              <a:gdLst/>
              <a:ahLst/>
              <a:cxnLst>
                <a:cxn ang="3cd4">
                  <a:pos x="hc" y="t"/>
                </a:cxn>
                <a:cxn ang="cd2">
                  <a:pos x="l" y="vc"/>
                </a:cxn>
                <a:cxn ang="cd4">
                  <a:pos x="hc" y="b"/>
                </a:cxn>
                <a:cxn ang="0">
                  <a:pos x="r" y="vc"/>
                </a:cxn>
              </a:cxnLst>
              <a:rect l="l" t="t" r="r" b="b"/>
              <a:pathLst>
                <a:path w="400" h="342">
                  <a:moveTo>
                    <a:pt x="218" y="157"/>
                  </a:moveTo>
                  <a:cubicBezTo>
                    <a:pt x="243" y="126"/>
                    <a:pt x="272" y="86"/>
                    <a:pt x="292" y="67"/>
                  </a:cubicBezTo>
                  <a:cubicBezTo>
                    <a:pt x="317" y="38"/>
                    <a:pt x="349" y="25"/>
                    <a:pt x="385" y="25"/>
                  </a:cubicBezTo>
                  <a:lnTo>
                    <a:pt x="385" y="0"/>
                  </a:lnTo>
                  <a:cubicBezTo>
                    <a:pt x="365" y="2"/>
                    <a:pt x="342" y="2"/>
                    <a:pt x="320" y="2"/>
                  </a:cubicBezTo>
                  <a:cubicBezTo>
                    <a:pt x="297" y="2"/>
                    <a:pt x="256" y="0"/>
                    <a:pt x="245" y="0"/>
                  </a:cubicBezTo>
                  <a:lnTo>
                    <a:pt x="245" y="25"/>
                  </a:lnTo>
                  <a:cubicBezTo>
                    <a:pt x="261" y="27"/>
                    <a:pt x="268" y="36"/>
                    <a:pt x="268" y="49"/>
                  </a:cubicBezTo>
                  <a:cubicBezTo>
                    <a:pt x="268" y="61"/>
                    <a:pt x="259" y="72"/>
                    <a:pt x="256" y="77"/>
                  </a:cubicBezTo>
                  <a:lnTo>
                    <a:pt x="207" y="139"/>
                  </a:lnTo>
                  <a:lnTo>
                    <a:pt x="144" y="59"/>
                  </a:lnTo>
                  <a:cubicBezTo>
                    <a:pt x="137" y="50"/>
                    <a:pt x="137" y="49"/>
                    <a:pt x="137" y="45"/>
                  </a:cubicBezTo>
                  <a:cubicBezTo>
                    <a:pt x="137" y="32"/>
                    <a:pt x="149" y="25"/>
                    <a:pt x="166" y="25"/>
                  </a:cubicBezTo>
                  <a:lnTo>
                    <a:pt x="166" y="0"/>
                  </a:lnTo>
                  <a:cubicBezTo>
                    <a:pt x="144" y="0"/>
                    <a:pt x="92" y="2"/>
                    <a:pt x="79" y="2"/>
                  </a:cubicBezTo>
                  <a:cubicBezTo>
                    <a:pt x="63" y="2"/>
                    <a:pt x="25" y="2"/>
                    <a:pt x="4" y="0"/>
                  </a:cubicBezTo>
                  <a:lnTo>
                    <a:pt x="4" y="25"/>
                  </a:lnTo>
                  <a:cubicBezTo>
                    <a:pt x="59" y="25"/>
                    <a:pt x="61" y="25"/>
                    <a:pt x="97" y="74"/>
                  </a:cubicBezTo>
                  <a:lnTo>
                    <a:pt x="176" y="176"/>
                  </a:lnTo>
                  <a:lnTo>
                    <a:pt x="101" y="270"/>
                  </a:lnTo>
                  <a:cubicBezTo>
                    <a:pt x="63" y="317"/>
                    <a:pt x="16" y="319"/>
                    <a:pt x="0" y="319"/>
                  </a:cubicBezTo>
                  <a:lnTo>
                    <a:pt x="0" y="342"/>
                  </a:lnTo>
                  <a:cubicBezTo>
                    <a:pt x="20" y="340"/>
                    <a:pt x="45" y="340"/>
                    <a:pt x="67" y="340"/>
                  </a:cubicBezTo>
                  <a:cubicBezTo>
                    <a:pt x="88" y="340"/>
                    <a:pt x="122" y="342"/>
                    <a:pt x="142" y="342"/>
                  </a:cubicBezTo>
                  <a:lnTo>
                    <a:pt x="142" y="319"/>
                  </a:lnTo>
                  <a:cubicBezTo>
                    <a:pt x="124" y="315"/>
                    <a:pt x="119" y="306"/>
                    <a:pt x="119" y="293"/>
                  </a:cubicBezTo>
                  <a:cubicBezTo>
                    <a:pt x="119" y="275"/>
                    <a:pt x="142" y="250"/>
                    <a:pt x="189" y="193"/>
                  </a:cubicBezTo>
                  <a:lnTo>
                    <a:pt x="250" y="272"/>
                  </a:lnTo>
                  <a:cubicBezTo>
                    <a:pt x="257" y="281"/>
                    <a:pt x="266" y="293"/>
                    <a:pt x="266" y="299"/>
                  </a:cubicBezTo>
                  <a:cubicBezTo>
                    <a:pt x="266" y="306"/>
                    <a:pt x="259" y="317"/>
                    <a:pt x="238" y="319"/>
                  </a:cubicBezTo>
                  <a:lnTo>
                    <a:pt x="238" y="342"/>
                  </a:lnTo>
                  <a:cubicBezTo>
                    <a:pt x="263" y="342"/>
                    <a:pt x="306" y="340"/>
                    <a:pt x="324" y="340"/>
                  </a:cubicBezTo>
                  <a:cubicBezTo>
                    <a:pt x="346" y="340"/>
                    <a:pt x="376" y="340"/>
                    <a:pt x="400" y="342"/>
                  </a:cubicBezTo>
                  <a:lnTo>
                    <a:pt x="400" y="319"/>
                  </a:lnTo>
                  <a:cubicBezTo>
                    <a:pt x="358" y="319"/>
                    <a:pt x="344" y="317"/>
                    <a:pt x="326" y="29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36" name="Freeform 335">
              <a:extLst>
                <a:ext uri="{FF2B5EF4-FFF2-40B4-BE49-F238E27FC236}">
                  <a16:creationId xmlns:a16="http://schemas.microsoft.com/office/drawing/2014/main" id="{C5BB79BB-2901-334E-8256-828356F1C34F}"/>
                </a:ext>
              </a:extLst>
            </p:cNvPr>
            <p:cNvSpPr/>
            <p:nvPr/>
          </p:nvSpPr>
          <p:spPr>
            <a:xfrm>
              <a:off x="6320520" y="7194239"/>
              <a:ext cx="101880" cy="90360"/>
            </a:xfrm>
            <a:custGeom>
              <a:avLst/>
              <a:gdLst/>
              <a:ahLst/>
              <a:cxnLst>
                <a:cxn ang="3cd4">
                  <a:pos x="hc" y="t"/>
                </a:cxn>
                <a:cxn ang="cd2">
                  <a:pos x="l" y="vc"/>
                </a:cxn>
                <a:cxn ang="cd4">
                  <a:pos x="hc" y="b"/>
                </a:cxn>
                <a:cxn ang="0">
                  <a:pos x="r" y="vc"/>
                </a:cxn>
              </a:cxnLst>
              <a:rect l="l" t="t" r="r" b="b"/>
              <a:pathLst>
                <a:path w="284" h="252">
                  <a:moveTo>
                    <a:pt x="202" y="32"/>
                  </a:moveTo>
                  <a:cubicBezTo>
                    <a:pt x="189" y="14"/>
                    <a:pt x="171" y="0"/>
                    <a:pt x="144" y="0"/>
                  </a:cubicBezTo>
                  <a:cubicBezTo>
                    <a:pt x="72" y="0"/>
                    <a:pt x="0" y="79"/>
                    <a:pt x="0" y="158"/>
                  </a:cubicBezTo>
                  <a:cubicBezTo>
                    <a:pt x="0" y="212"/>
                    <a:pt x="36" y="252"/>
                    <a:pt x="85" y="252"/>
                  </a:cubicBezTo>
                  <a:cubicBezTo>
                    <a:pt x="113" y="252"/>
                    <a:pt x="140" y="234"/>
                    <a:pt x="164" y="212"/>
                  </a:cubicBezTo>
                  <a:cubicBezTo>
                    <a:pt x="175" y="247"/>
                    <a:pt x="205" y="252"/>
                    <a:pt x="221" y="252"/>
                  </a:cubicBezTo>
                  <a:cubicBezTo>
                    <a:pt x="241" y="252"/>
                    <a:pt x="254" y="239"/>
                    <a:pt x="265" y="221"/>
                  </a:cubicBezTo>
                  <a:cubicBezTo>
                    <a:pt x="277" y="200"/>
                    <a:pt x="284" y="169"/>
                    <a:pt x="284" y="166"/>
                  </a:cubicBezTo>
                  <a:cubicBezTo>
                    <a:pt x="284" y="158"/>
                    <a:pt x="277" y="158"/>
                    <a:pt x="275" y="158"/>
                  </a:cubicBezTo>
                  <a:cubicBezTo>
                    <a:pt x="268" y="158"/>
                    <a:pt x="266" y="162"/>
                    <a:pt x="263" y="176"/>
                  </a:cubicBezTo>
                  <a:cubicBezTo>
                    <a:pt x="256" y="203"/>
                    <a:pt x="245" y="236"/>
                    <a:pt x="221" y="236"/>
                  </a:cubicBezTo>
                  <a:cubicBezTo>
                    <a:pt x="207" y="236"/>
                    <a:pt x="203" y="223"/>
                    <a:pt x="203" y="209"/>
                  </a:cubicBezTo>
                  <a:cubicBezTo>
                    <a:pt x="203" y="200"/>
                    <a:pt x="209" y="178"/>
                    <a:pt x="212" y="164"/>
                  </a:cubicBezTo>
                  <a:cubicBezTo>
                    <a:pt x="216" y="149"/>
                    <a:pt x="221" y="126"/>
                    <a:pt x="225" y="113"/>
                  </a:cubicBezTo>
                  <a:lnTo>
                    <a:pt x="236" y="72"/>
                  </a:lnTo>
                  <a:cubicBezTo>
                    <a:pt x="239" y="58"/>
                    <a:pt x="245" y="31"/>
                    <a:pt x="245" y="29"/>
                  </a:cubicBezTo>
                  <a:cubicBezTo>
                    <a:pt x="245" y="16"/>
                    <a:pt x="236" y="11"/>
                    <a:pt x="227" y="11"/>
                  </a:cubicBezTo>
                  <a:cubicBezTo>
                    <a:pt x="218" y="11"/>
                    <a:pt x="205" y="18"/>
                    <a:pt x="202" y="32"/>
                  </a:cubicBezTo>
                  <a:close/>
                  <a:moveTo>
                    <a:pt x="166" y="176"/>
                  </a:moveTo>
                  <a:cubicBezTo>
                    <a:pt x="162" y="193"/>
                    <a:pt x="149" y="203"/>
                    <a:pt x="137" y="214"/>
                  </a:cubicBezTo>
                  <a:cubicBezTo>
                    <a:pt x="131" y="218"/>
                    <a:pt x="110" y="236"/>
                    <a:pt x="86" y="236"/>
                  </a:cubicBezTo>
                  <a:cubicBezTo>
                    <a:pt x="65" y="236"/>
                    <a:pt x="45" y="221"/>
                    <a:pt x="45" y="182"/>
                  </a:cubicBezTo>
                  <a:cubicBezTo>
                    <a:pt x="45" y="153"/>
                    <a:pt x="61" y="90"/>
                    <a:pt x="74" y="68"/>
                  </a:cubicBezTo>
                  <a:cubicBezTo>
                    <a:pt x="99" y="23"/>
                    <a:pt x="128" y="16"/>
                    <a:pt x="144" y="16"/>
                  </a:cubicBezTo>
                  <a:cubicBezTo>
                    <a:pt x="182" y="16"/>
                    <a:pt x="193" y="58"/>
                    <a:pt x="193" y="65"/>
                  </a:cubicBezTo>
                  <a:cubicBezTo>
                    <a:pt x="193" y="67"/>
                    <a:pt x="193" y="70"/>
                    <a:pt x="191" y="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37" name="Freeform 336">
              <a:extLst>
                <a:ext uri="{FF2B5EF4-FFF2-40B4-BE49-F238E27FC236}">
                  <a16:creationId xmlns:a16="http://schemas.microsoft.com/office/drawing/2014/main" id="{A1F35070-490B-0842-B304-73C25C8AAEEF}"/>
                </a:ext>
              </a:extLst>
            </p:cNvPr>
            <p:cNvSpPr/>
            <p:nvPr/>
          </p:nvSpPr>
          <p:spPr>
            <a:xfrm>
              <a:off x="6444719" y="7145640"/>
              <a:ext cx="39960" cy="74160"/>
            </a:xfrm>
            <a:custGeom>
              <a:avLst/>
              <a:gdLst/>
              <a:ahLst/>
              <a:cxnLst>
                <a:cxn ang="3cd4">
                  <a:pos x="hc" y="t"/>
                </a:cxn>
                <a:cxn ang="cd2">
                  <a:pos x="l" y="vc"/>
                </a:cxn>
                <a:cxn ang="cd4">
                  <a:pos x="hc" y="b"/>
                </a:cxn>
                <a:cxn ang="0">
                  <a:pos x="r" y="vc"/>
                </a:cxn>
              </a:cxnLst>
              <a:rect l="l" t="t" r="r" b="b"/>
              <a:pathLst>
                <a:path w="112" h="207">
                  <a:moveTo>
                    <a:pt x="108" y="38"/>
                  </a:moveTo>
                  <a:cubicBezTo>
                    <a:pt x="108" y="38"/>
                    <a:pt x="112" y="29"/>
                    <a:pt x="112" y="23"/>
                  </a:cubicBezTo>
                  <a:cubicBezTo>
                    <a:pt x="112" y="9"/>
                    <a:pt x="99" y="0"/>
                    <a:pt x="86" y="0"/>
                  </a:cubicBezTo>
                  <a:cubicBezTo>
                    <a:pt x="70" y="0"/>
                    <a:pt x="65" y="13"/>
                    <a:pt x="63" y="18"/>
                  </a:cubicBezTo>
                  <a:lnTo>
                    <a:pt x="2" y="191"/>
                  </a:lnTo>
                  <a:cubicBezTo>
                    <a:pt x="0" y="196"/>
                    <a:pt x="0" y="196"/>
                    <a:pt x="0" y="198"/>
                  </a:cubicBezTo>
                  <a:cubicBezTo>
                    <a:pt x="0" y="203"/>
                    <a:pt x="16" y="207"/>
                    <a:pt x="18" y="207"/>
                  </a:cubicBezTo>
                  <a:cubicBezTo>
                    <a:pt x="22" y="207"/>
                    <a:pt x="22" y="205"/>
                    <a:pt x="23" y="20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38" name="Freeform 337">
              <a:extLst>
                <a:ext uri="{FF2B5EF4-FFF2-40B4-BE49-F238E27FC236}">
                  <a16:creationId xmlns:a16="http://schemas.microsoft.com/office/drawing/2014/main" id="{A9A9A817-4439-1745-9875-1C7B0AB08766}"/>
                </a:ext>
              </a:extLst>
            </p:cNvPr>
            <p:cNvSpPr/>
            <p:nvPr/>
          </p:nvSpPr>
          <p:spPr>
            <a:xfrm>
              <a:off x="6735240" y="6897600"/>
              <a:ext cx="197280" cy="256320"/>
            </a:xfrm>
            <a:custGeom>
              <a:avLst/>
              <a:gdLst/>
              <a:ahLst/>
              <a:cxnLst>
                <a:cxn ang="3cd4">
                  <a:pos x="hc" y="t"/>
                </a:cxn>
                <a:cxn ang="cd2">
                  <a:pos x="l" y="vc"/>
                </a:cxn>
                <a:cxn ang="cd4">
                  <a:pos x="hc" y="b"/>
                </a:cxn>
                <a:cxn ang="0">
                  <a:pos x="r" y="vc"/>
                </a:cxn>
              </a:cxnLst>
              <a:rect l="l" t="t" r="r" b="b"/>
              <a:pathLst>
                <a:path w="549" h="713">
                  <a:moveTo>
                    <a:pt x="308" y="554"/>
                  </a:moveTo>
                  <a:cubicBezTo>
                    <a:pt x="432" y="508"/>
                    <a:pt x="549" y="365"/>
                    <a:pt x="549" y="212"/>
                  </a:cubicBezTo>
                  <a:cubicBezTo>
                    <a:pt x="549" y="86"/>
                    <a:pt x="464" y="0"/>
                    <a:pt x="346" y="0"/>
                  </a:cubicBezTo>
                  <a:cubicBezTo>
                    <a:pt x="175" y="0"/>
                    <a:pt x="0" y="180"/>
                    <a:pt x="0" y="365"/>
                  </a:cubicBezTo>
                  <a:cubicBezTo>
                    <a:pt x="0" y="497"/>
                    <a:pt x="88" y="576"/>
                    <a:pt x="203" y="576"/>
                  </a:cubicBezTo>
                  <a:cubicBezTo>
                    <a:pt x="223" y="576"/>
                    <a:pt x="250" y="572"/>
                    <a:pt x="281" y="565"/>
                  </a:cubicBezTo>
                  <a:cubicBezTo>
                    <a:pt x="277" y="614"/>
                    <a:pt x="277" y="615"/>
                    <a:pt x="277" y="626"/>
                  </a:cubicBezTo>
                  <a:cubicBezTo>
                    <a:pt x="277" y="651"/>
                    <a:pt x="277" y="713"/>
                    <a:pt x="344" y="713"/>
                  </a:cubicBezTo>
                  <a:cubicBezTo>
                    <a:pt x="437" y="713"/>
                    <a:pt x="475" y="567"/>
                    <a:pt x="475" y="560"/>
                  </a:cubicBezTo>
                  <a:cubicBezTo>
                    <a:pt x="475" y="553"/>
                    <a:pt x="470" y="551"/>
                    <a:pt x="468" y="551"/>
                  </a:cubicBezTo>
                  <a:cubicBezTo>
                    <a:pt x="461" y="551"/>
                    <a:pt x="459" y="554"/>
                    <a:pt x="457" y="560"/>
                  </a:cubicBezTo>
                  <a:cubicBezTo>
                    <a:pt x="439" y="615"/>
                    <a:pt x="392" y="635"/>
                    <a:pt x="365" y="635"/>
                  </a:cubicBezTo>
                  <a:cubicBezTo>
                    <a:pt x="328" y="635"/>
                    <a:pt x="317" y="614"/>
                    <a:pt x="308" y="554"/>
                  </a:cubicBezTo>
                  <a:close/>
                  <a:moveTo>
                    <a:pt x="158" y="547"/>
                  </a:moveTo>
                  <a:cubicBezTo>
                    <a:pt x="97" y="524"/>
                    <a:pt x="70" y="461"/>
                    <a:pt x="70" y="391"/>
                  </a:cubicBezTo>
                  <a:cubicBezTo>
                    <a:pt x="70" y="335"/>
                    <a:pt x="90" y="223"/>
                    <a:pt x="151" y="137"/>
                  </a:cubicBezTo>
                  <a:cubicBezTo>
                    <a:pt x="209" y="56"/>
                    <a:pt x="283" y="20"/>
                    <a:pt x="342" y="20"/>
                  </a:cubicBezTo>
                  <a:cubicBezTo>
                    <a:pt x="421" y="20"/>
                    <a:pt x="479" y="81"/>
                    <a:pt x="479" y="187"/>
                  </a:cubicBezTo>
                  <a:cubicBezTo>
                    <a:pt x="479" y="266"/>
                    <a:pt x="437" y="452"/>
                    <a:pt x="304" y="527"/>
                  </a:cubicBezTo>
                  <a:cubicBezTo>
                    <a:pt x="301" y="499"/>
                    <a:pt x="293" y="441"/>
                    <a:pt x="234" y="441"/>
                  </a:cubicBezTo>
                  <a:cubicBezTo>
                    <a:pt x="193" y="441"/>
                    <a:pt x="155" y="481"/>
                    <a:pt x="155" y="522"/>
                  </a:cubicBezTo>
                  <a:cubicBezTo>
                    <a:pt x="155" y="538"/>
                    <a:pt x="158" y="547"/>
                    <a:pt x="158" y="547"/>
                  </a:cubicBezTo>
                  <a:close/>
                  <a:moveTo>
                    <a:pt x="207" y="556"/>
                  </a:moveTo>
                  <a:cubicBezTo>
                    <a:pt x="196" y="556"/>
                    <a:pt x="171" y="556"/>
                    <a:pt x="171" y="522"/>
                  </a:cubicBezTo>
                  <a:cubicBezTo>
                    <a:pt x="171" y="491"/>
                    <a:pt x="202" y="459"/>
                    <a:pt x="234" y="459"/>
                  </a:cubicBezTo>
                  <a:cubicBezTo>
                    <a:pt x="268" y="459"/>
                    <a:pt x="283" y="479"/>
                    <a:pt x="283" y="526"/>
                  </a:cubicBezTo>
                  <a:cubicBezTo>
                    <a:pt x="283" y="538"/>
                    <a:pt x="283" y="538"/>
                    <a:pt x="275" y="542"/>
                  </a:cubicBezTo>
                  <a:cubicBezTo>
                    <a:pt x="254" y="551"/>
                    <a:pt x="230" y="556"/>
                    <a:pt x="207" y="55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39" name="Freeform 338">
              <a:extLst>
                <a:ext uri="{FF2B5EF4-FFF2-40B4-BE49-F238E27FC236}">
                  <a16:creationId xmlns:a16="http://schemas.microsoft.com/office/drawing/2014/main" id="{AEBDA62D-22D4-C04C-82C8-384B0B3532AE}"/>
                </a:ext>
              </a:extLst>
            </p:cNvPr>
            <p:cNvSpPr/>
            <p:nvPr/>
          </p:nvSpPr>
          <p:spPr>
            <a:xfrm>
              <a:off x="6954840" y="7053120"/>
              <a:ext cx="146160" cy="90360"/>
            </a:xfrm>
            <a:custGeom>
              <a:avLst/>
              <a:gdLst/>
              <a:ahLst/>
              <a:cxnLst>
                <a:cxn ang="3cd4">
                  <a:pos x="hc" y="t"/>
                </a:cxn>
                <a:cxn ang="cd2">
                  <a:pos x="l" y="vc"/>
                </a:cxn>
                <a:cxn ang="cd4">
                  <a:pos x="hc" y="b"/>
                </a:cxn>
                <a:cxn ang="0">
                  <a:pos x="r" y="vc"/>
                </a:cxn>
              </a:cxnLst>
              <a:rect l="l" t="t" r="r" b="b"/>
              <a:pathLst>
                <a:path w="407" h="252">
                  <a:moveTo>
                    <a:pt x="266" y="68"/>
                  </a:moveTo>
                  <a:cubicBezTo>
                    <a:pt x="270" y="54"/>
                    <a:pt x="277" y="27"/>
                    <a:pt x="277" y="23"/>
                  </a:cubicBezTo>
                  <a:cubicBezTo>
                    <a:pt x="277" y="13"/>
                    <a:pt x="268" y="5"/>
                    <a:pt x="259" y="5"/>
                  </a:cubicBezTo>
                  <a:cubicBezTo>
                    <a:pt x="248" y="5"/>
                    <a:pt x="238" y="13"/>
                    <a:pt x="234" y="22"/>
                  </a:cubicBezTo>
                  <a:cubicBezTo>
                    <a:pt x="232" y="27"/>
                    <a:pt x="227" y="50"/>
                    <a:pt x="223" y="65"/>
                  </a:cubicBezTo>
                  <a:cubicBezTo>
                    <a:pt x="216" y="95"/>
                    <a:pt x="216" y="97"/>
                    <a:pt x="207" y="128"/>
                  </a:cubicBezTo>
                  <a:cubicBezTo>
                    <a:pt x="200" y="158"/>
                    <a:pt x="200" y="164"/>
                    <a:pt x="198" y="180"/>
                  </a:cubicBezTo>
                  <a:cubicBezTo>
                    <a:pt x="202" y="191"/>
                    <a:pt x="196" y="202"/>
                    <a:pt x="184" y="218"/>
                  </a:cubicBezTo>
                  <a:cubicBezTo>
                    <a:pt x="176" y="227"/>
                    <a:pt x="164" y="236"/>
                    <a:pt x="146" y="236"/>
                  </a:cubicBezTo>
                  <a:cubicBezTo>
                    <a:pt x="124" y="236"/>
                    <a:pt x="95" y="229"/>
                    <a:pt x="95" y="185"/>
                  </a:cubicBezTo>
                  <a:cubicBezTo>
                    <a:pt x="95" y="157"/>
                    <a:pt x="112" y="115"/>
                    <a:pt x="122" y="86"/>
                  </a:cubicBezTo>
                  <a:cubicBezTo>
                    <a:pt x="131" y="63"/>
                    <a:pt x="133" y="58"/>
                    <a:pt x="133" y="49"/>
                  </a:cubicBezTo>
                  <a:cubicBezTo>
                    <a:pt x="133" y="22"/>
                    <a:pt x="112" y="0"/>
                    <a:pt x="81" y="0"/>
                  </a:cubicBezTo>
                  <a:cubicBezTo>
                    <a:pt x="25" y="0"/>
                    <a:pt x="0" y="76"/>
                    <a:pt x="0" y="86"/>
                  </a:cubicBezTo>
                  <a:cubicBezTo>
                    <a:pt x="0" y="94"/>
                    <a:pt x="7" y="94"/>
                    <a:pt x="9" y="94"/>
                  </a:cubicBezTo>
                  <a:cubicBezTo>
                    <a:pt x="18" y="94"/>
                    <a:pt x="18" y="90"/>
                    <a:pt x="20" y="85"/>
                  </a:cubicBezTo>
                  <a:cubicBezTo>
                    <a:pt x="34" y="38"/>
                    <a:pt x="58" y="16"/>
                    <a:pt x="79" y="16"/>
                  </a:cubicBezTo>
                  <a:cubicBezTo>
                    <a:pt x="88" y="16"/>
                    <a:pt x="94" y="22"/>
                    <a:pt x="94" y="36"/>
                  </a:cubicBezTo>
                  <a:cubicBezTo>
                    <a:pt x="94" y="49"/>
                    <a:pt x="88" y="61"/>
                    <a:pt x="86" y="68"/>
                  </a:cubicBezTo>
                  <a:cubicBezTo>
                    <a:pt x="54" y="149"/>
                    <a:pt x="54" y="160"/>
                    <a:pt x="54" y="178"/>
                  </a:cubicBezTo>
                  <a:cubicBezTo>
                    <a:pt x="54" y="243"/>
                    <a:pt x="113" y="252"/>
                    <a:pt x="144" y="252"/>
                  </a:cubicBezTo>
                  <a:cubicBezTo>
                    <a:pt x="155" y="252"/>
                    <a:pt x="182" y="252"/>
                    <a:pt x="207" y="214"/>
                  </a:cubicBezTo>
                  <a:cubicBezTo>
                    <a:pt x="220" y="239"/>
                    <a:pt x="250" y="252"/>
                    <a:pt x="284" y="252"/>
                  </a:cubicBezTo>
                  <a:cubicBezTo>
                    <a:pt x="333" y="252"/>
                    <a:pt x="358" y="209"/>
                    <a:pt x="369" y="185"/>
                  </a:cubicBezTo>
                  <a:cubicBezTo>
                    <a:pt x="392" y="139"/>
                    <a:pt x="407" y="70"/>
                    <a:pt x="407" y="43"/>
                  </a:cubicBezTo>
                  <a:cubicBezTo>
                    <a:pt x="407" y="2"/>
                    <a:pt x="383" y="0"/>
                    <a:pt x="380" y="0"/>
                  </a:cubicBezTo>
                  <a:cubicBezTo>
                    <a:pt x="365" y="0"/>
                    <a:pt x="349" y="14"/>
                    <a:pt x="349" y="29"/>
                  </a:cubicBezTo>
                  <a:cubicBezTo>
                    <a:pt x="349" y="40"/>
                    <a:pt x="355" y="43"/>
                    <a:pt x="360" y="47"/>
                  </a:cubicBezTo>
                  <a:cubicBezTo>
                    <a:pt x="373" y="58"/>
                    <a:pt x="380" y="74"/>
                    <a:pt x="380" y="92"/>
                  </a:cubicBezTo>
                  <a:cubicBezTo>
                    <a:pt x="380" y="99"/>
                    <a:pt x="356" y="236"/>
                    <a:pt x="286" y="236"/>
                  </a:cubicBezTo>
                  <a:cubicBezTo>
                    <a:pt x="241" y="236"/>
                    <a:pt x="241" y="196"/>
                    <a:pt x="241" y="187"/>
                  </a:cubicBezTo>
                  <a:cubicBezTo>
                    <a:pt x="241" y="171"/>
                    <a:pt x="243" y="162"/>
                    <a:pt x="250" y="13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40" name="Freeform 339">
              <a:extLst>
                <a:ext uri="{FF2B5EF4-FFF2-40B4-BE49-F238E27FC236}">
                  <a16:creationId xmlns:a16="http://schemas.microsoft.com/office/drawing/2014/main" id="{6D10B901-3EC0-3B4F-999A-4E5DA1584182}"/>
                </a:ext>
              </a:extLst>
            </p:cNvPr>
            <p:cNvSpPr/>
            <p:nvPr/>
          </p:nvSpPr>
          <p:spPr>
            <a:xfrm>
              <a:off x="7157519" y="6885360"/>
              <a:ext cx="66240" cy="284760"/>
            </a:xfrm>
            <a:custGeom>
              <a:avLst/>
              <a:gdLst/>
              <a:ahLst/>
              <a:cxnLst>
                <a:cxn ang="3cd4">
                  <a:pos x="hc" y="t"/>
                </a:cxn>
                <a:cxn ang="cd2">
                  <a:pos x="l" y="vc"/>
                </a:cxn>
                <a:cxn ang="cd4">
                  <a:pos x="hc" y="b"/>
                </a:cxn>
                <a:cxn ang="0">
                  <a:pos x="r" y="vc"/>
                </a:cxn>
              </a:cxnLst>
              <a:rect l="l" t="t" r="r" b="b"/>
              <a:pathLst>
                <a:path w="185" h="792">
                  <a:moveTo>
                    <a:pt x="185" y="785"/>
                  </a:moveTo>
                  <a:cubicBezTo>
                    <a:pt x="185" y="783"/>
                    <a:pt x="185" y="781"/>
                    <a:pt x="171" y="767"/>
                  </a:cubicBezTo>
                  <a:cubicBezTo>
                    <a:pt x="72" y="668"/>
                    <a:pt x="47" y="518"/>
                    <a:pt x="47" y="396"/>
                  </a:cubicBezTo>
                  <a:cubicBezTo>
                    <a:pt x="47" y="259"/>
                    <a:pt x="77" y="121"/>
                    <a:pt x="175" y="22"/>
                  </a:cubicBezTo>
                  <a:cubicBezTo>
                    <a:pt x="185" y="13"/>
                    <a:pt x="185" y="11"/>
                    <a:pt x="185" y="7"/>
                  </a:cubicBezTo>
                  <a:cubicBezTo>
                    <a:pt x="185" y="2"/>
                    <a:pt x="182" y="0"/>
                    <a:pt x="176" y="0"/>
                  </a:cubicBezTo>
                  <a:cubicBezTo>
                    <a:pt x="169" y="0"/>
                    <a:pt x="97" y="54"/>
                    <a:pt x="50" y="155"/>
                  </a:cubicBezTo>
                  <a:cubicBezTo>
                    <a:pt x="9" y="241"/>
                    <a:pt x="0" y="329"/>
                    <a:pt x="0" y="396"/>
                  </a:cubicBezTo>
                  <a:cubicBezTo>
                    <a:pt x="0" y="459"/>
                    <a:pt x="9" y="554"/>
                    <a:pt x="52" y="644"/>
                  </a:cubicBezTo>
                  <a:cubicBezTo>
                    <a:pt x="101" y="741"/>
                    <a:pt x="169" y="792"/>
                    <a:pt x="176" y="792"/>
                  </a:cubicBezTo>
                  <a:cubicBezTo>
                    <a:pt x="182" y="792"/>
                    <a:pt x="185" y="790"/>
                    <a:pt x="185" y="78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41" name="Freeform 340">
              <a:extLst>
                <a:ext uri="{FF2B5EF4-FFF2-40B4-BE49-F238E27FC236}">
                  <a16:creationId xmlns:a16="http://schemas.microsoft.com/office/drawing/2014/main" id="{B1411A2B-35B5-CB42-A29B-D5352134F3F9}"/>
                </a:ext>
              </a:extLst>
            </p:cNvPr>
            <p:cNvSpPr/>
            <p:nvPr/>
          </p:nvSpPr>
          <p:spPr>
            <a:xfrm>
              <a:off x="7254720" y="697284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8"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4" y="342"/>
                    <a:pt x="41" y="342"/>
                    <a:pt x="23" y="301"/>
                  </a:cubicBezTo>
                  <a:cubicBezTo>
                    <a:pt x="54" y="304"/>
                    <a:pt x="74" y="281"/>
                    <a:pt x="74" y="257"/>
                  </a:cubicBezTo>
                  <a:cubicBezTo>
                    <a:pt x="74" y="239"/>
                    <a:pt x="61" y="230"/>
                    <a:pt x="45" y="230"/>
                  </a:cubicBezTo>
                  <a:cubicBezTo>
                    <a:pt x="23" y="230"/>
                    <a:pt x="0" y="247"/>
                    <a:pt x="0" y="283"/>
                  </a:cubicBezTo>
                  <a:cubicBezTo>
                    <a:pt x="0" y="328"/>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42" name="Freeform 341">
              <a:extLst>
                <a:ext uri="{FF2B5EF4-FFF2-40B4-BE49-F238E27FC236}">
                  <a16:creationId xmlns:a16="http://schemas.microsoft.com/office/drawing/2014/main" id="{1FBBA505-574F-2240-96E9-DE111D01A230}"/>
                </a:ext>
              </a:extLst>
            </p:cNvPr>
            <p:cNvSpPr/>
            <p:nvPr/>
          </p:nvSpPr>
          <p:spPr>
            <a:xfrm>
              <a:off x="7382520" y="6869519"/>
              <a:ext cx="50040" cy="103320"/>
            </a:xfrm>
            <a:custGeom>
              <a:avLst/>
              <a:gdLst/>
              <a:ahLst/>
              <a:cxnLst>
                <a:cxn ang="3cd4">
                  <a:pos x="hc" y="t"/>
                </a:cxn>
                <a:cxn ang="cd2">
                  <a:pos x="l" y="vc"/>
                </a:cxn>
                <a:cxn ang="cd4">
                  <a:pos x="hc" y="b"/>
                </a:cxn>
                <a:cxn ang="0">
                  <a:pos x="r" y="vc"/>
                </a:cxn>
              </a:cxnLst>
              <a:rect l="l" t="t" r="r" b="b"/>
              <a:pathLst>
                <a:path w="140" h="288">
                  <a:moveTo>
                    <a:pt x="135" y="49"/>
                  </a:moveTo>
                  <a:cubicBezTo>
                    <a:pt x="140" y="40"/>
                    <a:pt x="140" y="34"/>
                    <a:pt x="140" y="31"/>
                  </a:cubicBezTo>
                  <a:cubicBezTo>
                    <a:pt x="140" y="13"/>
                    <a:pt x="124" y="0"/>
                    <a:pt x="108" y="0"/>
                  </a:cubicBezTo>
                  <a:cubicBezTo>
                    <a:pt x="86" y="0"/>
                    <a:pt x="79" y="18"/>
                    <a:pt x="77" y="27"/>
                  </a:cubicBezTo>
                  <a:lnTo>
                    <a:pt x="4" y="268"/>
                  </a:lnTo>
                  <a:cubicBezTo>
                    <a:pt x="2" y="268"/>
                    <a:pt x="0" y="275"/>
                    <a:pt x="0" y="275"/>
                  </a:cubicBezTo>
                  <a:cubicBezTo>
                    <a:pt x="0" y="283"/>
                    <a:pt x="18" y="288"/>
                    <a:pt x="22" y="288"/>
                  </a:cubicBezTo>
                  <a:cubicBezTo>
                    <a:pt x="25" y="288"/>
                    <a:pt x="27" y="288"/>
                    <a:pt x="31" y="2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43" name="Freeform 342">
              <a:extLst>
                <a:ext uri="{FF2B5EF4-FFF2-40B4-BE49-F238E27FC236}">
                  <a16:creationId xmlns:a16="http://schemas.microsoft.com/office/drawing/2014/main" id="{F0C7B53E-7F22-DD49-80F0-2E98668239DF}"/>
                </a:ext>
              </a:extLst>
            </p:cNvPr>
            <p:cNvSpPr/>
            <p:nvPr/>
          </p:nvSpPr>
          <p:spPr>
            <a:xfrm>
              <a:off x="7477200" y="7067880"/>
              <a:ext cx="33480" cy="85320"/>
            </a:xfrm>
            <a:custGeom>
              <a:avLst/>
              <a:gdLst/>
              <a:ahLst/>
              <a:cxnLst>
                <a:cxn ang="3cd4">
                  <a:pos x="hc" y="t"/>
                </a:cxn>
                <a:cxn ang="cd2">
                  <a:pos x="l" y="vc"/>
                </a:cxn>
                <a:cxn ang="cd4">
                  <a:pos x="hc" y="b"/>
                </a:cxn>
                <a:cxn ang="0">
                  <a:pos x="r" y="vc"/>
                </a:cxn>
              </a:cxnLst>
              <a:rect l="l" t="t" r="r" b="b"/>
              <a:pathLst>
                <a:path w="94" h="238">
                  <a:moveTo>
                    <a:pt x="94" y="83"/>
                  </a:moveTo>
                  <a:cubicBezTo>
                    <a:pt x="94" y="31"/>
                    <a:pt x="74" y="0"/>
                    <a:pt x="43" y="0"/>
                  </a:cubicBezTo>
                  <a:cubicBezTo>
                    <a:pt x="16" y="0"/>
                    <a:pt x="0" y="20"/>
                    <a:pt x="0" y="41"/>
                  </a:cubicBezTo>
                  <a:cubicBezTo>
                    <a:pt x="0" y="63"/>
                    <a:pt x="16" y="85"/>
                    <a:pt x="43" y="85"/>
                  </a:cubicBezTo>
                  <a:cubicBezTo>
                    <a:pt x="52" y="85"/>
                    <a:pt x="63" y="81"/>
                    <a:pt x="70" y="74"/>
                  </a:cubicBezTo>
                  <a:cubicBezTo>
                    <a:pt x="74" y="72"/>
                    <a:pt x="74" y="72"/>
                    <a:pt x="76" y="72"/>
                  </a:cubicBezTo>
                  <a:cubicBezTo>
                    <a:pt x="76" y="72"/>
                    <a:pt x="77" y="72"/>
                    <a:pt x="77" y="83"/>
                  </a:cubicBezTo>
                  <a:cubicBezTo>
                    <a:pt x="77" y="142"/>
                    <a:pt x="49" y="191"/>
                    <a:pt x="22" y="216"/>
                  </a:cubicBezTo>
                  <a:cubicBezTo>
                    <a:pt x="13" y="225"/>
                    <a:pt x="13" y="227"/>
                    <a:pt x="13" y="229"/>
                  </a:cubicBezTo>
                  <a:cubicBezTo>
                    <a:pt x="13" y="236"/>
                    <a:pt x="16" y="238"/>
                    <a:pt x="22" y="238"/>
                  </a:cubicBezTo>
                  <a:cubicBezTo>
                    <a:pt x="31" y="238"/>
                    <a:pt x="94" y="176"/>
                    <a:pt x="94" y="8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44" name="Freeform 343">
              <a:extLst>
                <a:ext uri="{FF2B5EF4-FFF2-40B4-BE49-F238E27FC236}">
                  <a16:creationId xmlns:a16="http://schemas.microsoft.com/office/drawing/2014/main" id="{C7AE73D4-D883-1045-92C5-4757FECC607B}"/>
                </a:ext>
              </a:extLst>
            </p:cNvPr>
            <p:cNvSpPr/>
            <p:nvPr/>
          </p:nvSpPr>
          <p:spPr>
            <a:xfrm>
              <a:off x="7590599" y="6972840"/>
              <a:ext cx="130680" cy="129240"/>
            </a:xfrm>
            <a:custGeom>
              <a:avLst/>
              <a:gdLst/>
              <a:ahLst/>
              <a:cxnLst>
                <a:cxn ang="3cd4">
                  <a:pos x="hc" y="t"/>
                </a:cxn>
                <a:cxn ang="cd2">
                  <a:pos x="l" y="vc"/>
                </a:cxn>
                <a:cxn ang="cd4">
                  <a:pos x="hc" y="b"/>
                </a:cxn>
                <a:cxn ang="0">
                  <a:pos x="r" y="vc"/>
                </a:cxn>
              </a:cxnLst>
              <a:rect l="l" t="t" r="r" b="b"/>
              <a:pathLst>
                <a:path w="364" h="360">
                  <a:moveTo>
                    <a:pt x="265" y="50"/>
                  </a:moveTo>
                  <a:cubicBezTo>
                    <a:pt x="250" y="22"/>
                    <a:pt x="227" y="0"/>
                    <a:pt x="191" y="0"/>
                  </a:cubicBezTo>
                  <a:cubicBezTo>
                    <a:pt x="99" y="0"/>
                    <a:pt x="0" y="117"/>
                    <a:pt x="0" y="232"/>
                  </a:cubicBezTo>
                  <a:cubicBezTo>
                    <a:pt x="0" y="308"/>
                    <a:pt x="43" y="360"/>
                    <a:pt x="106" y="360"/>
                  </a:cubicBezTo>
                  <a:cubicBezTo>
                    <a:pt x="122" y="360"/>
                    <a:pt x="162" y="356"/>
                    <a:pt x="209" y="301"/>
                  </a:cubicBezTo>
                  <a:cubicBezTo>
                    <a:pt x="216" y="333"/>
                    <a:pt x="243" y="360"/>
                    <a:pt x="281" y="360"/>
                  </a:cubicBezTo>
                  <a:cubicBezTo>
                    <a:pt x="310" y="360"/>
                    <a:pt x="328" y="342"/>
                    <a:pt x="340" y="317"/>
                  </a:cubicBezTo>
                  <a:cubicBezTo>
                    <a:pt x="353" y="288"/>
                    <a:pt x="364" y="239"/>
                    <a:pt x="364" y="238"/>
                  </a:cubicBezTo>
                  <a:cubicBezTo>
                    <a:pt x="364" y="230"/>
                    <a:pt x="356" y="230"/>
                    <a:pt x="355" y="230"/>
                  </a:cubicBezTo>
                  <a:cubicBezTo>
                    <a:pt x="347" y="230"/>
                    <a:pt x="346" y="232"/>
                    <a:pt x="344" y="245"/>
                  </a:cubicBezTo>
                  <a:cubicBezTo>
                    <a:pt x="329" y="295"/>
                    <a:pt x="315" y="342"/>
                    <a:pt x="283" y="342"/>
                  </a:cubicBezTo>
                  <a:cubicBezTo>
                    <a:pt x="261" y="342"/>
                    <a:pt x="259" y="322"/>
                    <a:pt x="259" y="306"/>
                  </a:cubicBezTo>
                  <a:cubicBezTo>
                    <a:pt x="259" y="288"/>
                    <a:pt x="261" y="283"/>
                    <a:pt x="270" y="247"/>
                  </a:cubicBezTo>
                  <a:cubicBezTo>
                    <a:pt x="279" y="214"/>
                    <a:pt x="279" y="205"/>
                    <a:pt x="286" y="176"/>
                  </a:cubicBezTo>
                  <a:lnTo>
                    <a:pt x="315" y="65"/>
                  </a:lnTo>
                  <a:cubicBezTo>
                    <a:pt x="320" y="41"/>
                    <a:pt x="320" y="41"/>
                    <a:pt x="320" y="38"/>
                  </a:cubicBezTo>
                  <a:cubicBezTo>
                    <a:pt x="320" y="23"/>
                    <a:pt x="311" y="16"/>
                    <a:pt x="299" y="16"/>
                  </a:cubicBezTo>
                  <a:cubicBezTo>
                    <a:pt x="279" y="16"/>
                    <a:pt x="266" y="34"/>
                    <a:pt x="265" y="50"/>
                  </a:cubicBezTo>
                  <a:close/>
                  <a:moveTo>
                    <a:pt x="212" y="257"/>
                  </a:moveTo>
                  <a:cubicBezTo>
                    <a:pt x="209" y="272"/>
                    <a:pt x="209" y="272"/>
                    <a:pt x="198" y="286"/>
                  </a:cubicBezTo>
                  <a:cubicBezTo>
                    <a:pt x="162" y="329"/>
                    <a:pt x="130" y="342"/>
                    <a:pt x="108" y="342"/>
                  </a:cubicBezTo>
                  <a:cubicBezTo>
                    <a:pt x="68" y="342"/>
                    <a:pt x="56" y="299"/>
                    <a:pt x="56" y="268"/>
                  </a:cubicBezTo>
                  <a:cubicBezTo>
                    <a:pt x="56" y="229"/>
                    <a:pt x="81" y="130"/>
                    <a:pt x="101" y="94"/>
                  </a:cubicBezTo>
                  <a:cubicBezTo>
                    <a:pt x="124" y="47"/>
                    <a:pt x="160" y="18"/>
                    <a:pt x="193" y="18"/>
                  </a:cubicBezTo>
                  <a:cubicBezTo>
                    <a:pt x="245" y="18"/>
                    <a:pt x="256" y="83"/>
                    <a:pt x="256" y="88"/>
                  </a:cubicBezTo>
                  <a:cubicBezTo>
                    <a:pt x="256" y="92"/>
                    <a:pt x="254" y="97"/>
                    <a:pt x="252"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45" name="Freeform 344">
              <a:extLst>
                <a:ext uri="{FF2B5EF4-FFF2-40B4-BE49-F238E27FC236}">
                  <a16:creationId xmlns:a16="http://schemas.microsoft.com/office/drawing/2014/main" id="{009390E7-8D10-A34D-9FFF-956946005CE2}"/>
                </a:ext>
              </a:extLst>
            </p:cNvPr>
            <p:cNvSpPr/>
            <p:nvPr/>
          </p:nvSpPr>
          <p:spPr>
            <a:xfrm>
              <a:off x="7738199" y="6869519"/>
              <a:ext cx="50040" cy="103320"/>
            </a:xfrm>
            <a:custGeom>
              <a:avLst/>
              <a:gdLst/>
              <a:ahLst/>
              <a:cxnLst>
                <a:cxn ang="3cd4">
                  <a:pos x="hc" y="t"/>
                </a:cxn>
                <a:cxn ang="cd2">
                  <a:pos x="l" y="vc"/>
                </a:cxn>
                <a:cxn ang="cd4">
                  <a:pos x="hc" y="b"/>
                </a:cxn>
                <a:cxn ang="0">
                  <a:pos x="r" y="vc"/>
                </a:cxn>
              </a:cxnLst>
              <a:rect l="l" t="t" r="r" b="b"/>
              <a:pathLst>
                <a:path w="140" h="288">
                  <a:moveTo>
                    <a:pt x="135" y="49"/>
                  </a:moveTo>
                  <a:cubicBezTo>
                    <a:pt x="140" y="40"/>
                    <a:pt x="140" y="34"/>
                    <a:pt x="140" y="31"/>
                  </a:cubicBezTo>
                  <a:cubicBezTo>
                    <a:pt x="140" y="13"/>
                    <a:pt x="124" y="0"/>
                    <a:pt x="108" y="0"/>
                  </a:cubicBezTo>
                  <a:cubicBezTo>
                    <a:pt x="86" y="0"/>
                    <a:pt x="79" y="18"/>
                    <a:pt x="77" y="27"/>
                  </a:cubicBezTo>
                  <a:lnTo>
                    <a:pt x="4" y="268"/>
                  </a:lnTo>
                  <a:cubicBezTo>
                    <a:pt x="2" y="268"/>
                    <a:pt x="0" y="275"/>
                    <a:pt x="0" y="275"/>
                  </a:cubicBezTo>
                  <a:cubicBezTo>
                    <a:pt x="0" y="283"/>
                    <a:pt x="18" y="288"/>
                    <a:pt x="22" y="288"/>
                  </a:cubicBezTo>
                  <a:cubicBezTo>
                    <a:pt x="25" y="288"/>
                    <a:pt x="27" y="288"/>
                    <a:pt x="31" y="2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46" name="Freeform 345">
              <a:extLst>
                <a:ext uri="{FF2B5EF4-FFF2-40B4-BE49-F238E27FC236}">
                  <a16:creationId xmlns:a16="http://schemas.microsoft.com/office/drawing/2014/main" id="{3D1EA5E4-9CDE-2B4B-AA0B-AAB220E109CB}"/>
                </a:ext>
              </a:extLst>
            </p:cNvPr>
            <p:cNvSpPr/>
            <p:nvPr/>
          </p:nvSpPr>
          <p:spPr>
            <a:xfrm>
              <a:off x="7824960" y="6885360"/>
              <a:ext cx="66240" cy="284760"/>
            </a:xfrm>
            <a:custGeom>
              <a:avLst/>
              <a:gdLst/>
              <a:ahLst/>
              <a:cxnLst>
                <a:cxn ang="3cd4">
                  <a:pos x="hc" y="t"/>
                </a:cxn>
                <a:cxn ang="cd2">
                  <a:pos x="l" y="vc"/>
                </a:cxn>
                <a:cxn ang="cd4">
                  <a:pos x="hc" y="b"/>
                </a:cxn>
                <a:cxn ang="0">
                  <a:pos x="r" y="vc"/>
                </a:cxn>
              </a:cxnLst>
              <a:rect l="l" t="t" r="r" b="b"/>
              <a:pathLst>
                <a:path w="185" h="792">
                  <a:moveTo>
                    <a:pt x="185" y="396"/>
                  </a:moveTo>
                  <a:cubicBezTo>
                    <a:pt x="185" y="335"/>
                    <a:pt x="176" y="239"/>
                    <a:pt x="133" y="149"/>
                  </a:cubicBezTo>
                  <a:cubicBezTo>
                    <a:pt x="85" y="52"/>
                    <a:pt x="16" y="0"/>
                    <a:pt x="7" y="0"/>
                  </a:cubicBezTo>
                  <a:cubicBezTo>
                    <a:pt x="4" y="0"/>
                    <a:pt x="0" y="4"/>
                    <a:pt x="0" y="7"/>
                  </a:cubicBezTo>
                  <a:cubicBezTo>
                    <a:pt x="0" y="11"/>
                    <a:pt x="0" y="13"/>
                    <a:pt x="14" y="27"/>
                  </a:cubicBezTo>
                  <a:cubicBezTo>
                    <a:pt x="94" y="104"/>
                    <a:pt x="139" y="230"/>
                    <a:pt x="139" y="396"/>
                  </a:cubicBezTo>
                  <a:cubicBezTo>
                    <a:pt x="139" y="531"/>
                    <a:pt x="110" y="671"/>
                    <a:pt x="11" y="770"/>
                  </a:cubicBezTo>
                  <a:cubicBezTo>
                    <a:pt x="0" y="781"/>
                    <a:pt x="0" y="783"/>
                    <a:pt x="0" y="785"/>
                  </a:cubicBezTo>
                  <a:cubicBezTo>
                    <a:pt x="0" y="790"/>
                    <a:pt x="4" y="792"/>
                    <a:pt x="7" y="792"/>
                  </a:cubicBezTo>
                  <a:cubicBezTo>
                    <a:pt x="16" y="792"/>
                    <a:pt x="88" y="738"/>
                    <a:pt x="135" y="637"/>
                  </a:cubicBezTo>
                  <a:cubicBezTo>
                    <a:pt x="176" y="551"/>
                    <a:pt x="185" y="463"/>
                    <a:pt x="185" y="3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47" name="Freeform 346">
              <a:extLst>
                <a:ext uri="{FF2B5EF4-FFF2-40B4-BE49-F238E27FC236}">
                  <a16:creationId xmlns:a16="http://schemas.microsoft.com/office/drawing/2014/main" id="{E68B328C-32AC-B64F-AA94-6E505232CAF4}"/>
                </a:ext>
              </a:extLst>
            </p:cNvPr>
            <p:cNvSpPr/>
            <p:nvPr/>
          </p:nvSpPr>
          <p:spPr>
            <a:xfrm>
              <a:off x="7935119" y="6885360"/>
              <a:ext cx="66240" cy="284760"/>
            </a:xfrm>
            <a:custGeom>
              <a:avLst/>
              <a:gdLst/>
              <a:ahLst/>
              <a:cxnLst>
                <a:cxn ang="3cd4">
                  <a:pos x="hc" y="t"/>
                </a:cxn>
                <a:cxn ang="cd2">
                  <a:pos x="l" y="vc"/>
                </a:cxn>
                <a:cxn ang="cd4">
                  <a:pos x="hc" y="b"/>
                </a:cxn>
                <a:cxn ang="0">
                  <a:pos x="r" y="vc"/>
                </a:cxn>
              </a:cxnLst>
              <a:rect l="l" t="t" r="r" b="b"/>
              <a:pathLst>
                <a:path w="185" h="792">
                  <a:moveTo>
                    <a:pt x="185" y="396"/>
                  </a:moveTo>
                  <a:cubicBezTo>
                    <a:pt x="185" y="335"/>
                    <a:pt x="176" y="239"/>
                    <a:pt x="133" y="149"/>
                  </a:cubicBezTo>
                  <a:cubicBezTo>
                    <a:pt x="85" y="52"/>
                    <a:pt x="16" y="0"/>
                    <a:pt x="7" y="0"/>
                  </a:cubicBezTo>
                  <a:cubicBezTo>
                    <a:pt x="4" y="0"/>
                    <a:pt x="0" y="4"/>
                    <a:pt x="0" y="7"/>
                  </a:cubicBezTo>
                  <a:cubicBezTo>
                    <a:pt x="0" y="11"/>
                    <a:pt x="0" y="13"/>
                    <a:pt x="14" y="27"/>
                  </a:cubicBezTo>
                  <a:cubicBezTo>
                    <a:pt x="94" y="104"/>
                    <a:pt x="139" y="230"/>
                    <a:pt x="139" y="396"/>
                  </a:cubicBezTo>
                  <a:cubicBezTo>
                    <a:pt x="139" y="531"/>
                    <a:pt x="110" y="671"/>
                    <a:pt x="11" y="770"/>
                  </a:cubicBezTo>
                  <a:cubicBezTo>
                    <a:pt x="0" y="781"/>
                    <a:pt x="0" y="783"/>
                    <a:pt x="0" y="785"/>
                  </a:cubicBezTo>
                  <a:cubicBezTo>
                    <a:pt x="0" y="790"/>
                    <a:pt x="4" y="792"/>
                    <a:pt x="7" y="792"/>
                  </a:cubicBezTo>
                  <a:cubicBezTo>
                    <a:pt x="16" y="792"/>
                    <a:pt x="88" y="738"/>
                    <a:pt x="135" y="637"/>
                  </a:cubicBezTo>
                  <a:cubicBezTo>
                    <a:pt x="176" y="551"/>
                    <a:pt x="185" y="463"/>
                    <a:pt x="185" y="3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Tree>
    <p:extLst>
      <p:ext uri="{BB962C8B-B14F-4D97-AF65-F5344CB8AC3E}">
        <p14:creationId xmlns:p14="http://schemas.microsoft.com/office/powerpoint/2010/main" val="777525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a:extLst>
              <a:ext uri="{FF2B5EF4-FFF2-40B4-BE49-F238E27FC236}">
                <a16:creationId xmlns:a16="http://schemas.microsoft.com/office/drawing/2014/main" id="{4674EC16-B1DD-994A-B09D-E4AAC6B15E08}"/>
              </a:ext>
            </a:extLst>
          </p:cNvPr>
          <p:cNvSpPr txBox="1">
            <a:spLocks noChangeArrowheads="1"/>
          </p:cNvSpPr>
          <p:nvPr/>
        </p:nvSpPr>
        <p:spPr bwMode="auto">
          <a:xfrm>
            <a:off x="914400" y="1371600"/>
            <a:ext cx="8229600" cy="552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168"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9pPr>
          </a:lstStyle>
          <a:p>
            <a:r>
              <a:rPr lang="en-US" altLang="en-US" sz="2400" dirty="0">
                <a:cs typeface="Segoe UI" panose="020B0502040204020203" pitchFamily="34" charset="0"/>
              </a:rPr>
              <a:t>Monte-Carlo:</a:t>
            </a: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000" dirty="0">
              <a:cs typeface="Segoe UI" panose="020B0502040204020203" pitchFamily="34" charset="0"/>
            </a:endParaRPr>
          </a:p>
          <a:p>
            <a:r>
              <a:rPr lang="en-US" altLang="en-US" sz="2400" dirty="0">
                <a:cs typeface="Segoe UI" panose="020B0502040204020203" pitchFamily="34" charset="0"/>
              </a:rPr>
              <a:t>TD(0):</a:t>
            </a: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dirty="0">
              <a:cs typeface="Segoe UI" panose="020B0502040204020203" pitchFamily="34" charset="0"/>
            </a:endParaRPr>
          </a:p>
          <a:p>
            <a:r>
              <a:rPr lang="en-US" altLang="en-US" sz="2400" dirty="0">
                <a:cs typeface="Segoe UI" panose="020B0502040204020203" pitchFamily="34" charset="0"/>
              </a:rPr>
              <a:t>SARSA:</a:t>
            </a: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1600" dirty="0">
              <a:cs typeface="Segoe UI" panose="020B0502040204020203" pitchFamily="34" charset="0"/>
            </a:endParaRPr>
          </a:p>
          <a:p>
            <a:r>
              <a:rPr lang="en-US" altLang="en-US" sz="2400" dirty="0">
                <a:cs typeface="Segoe UI" panose="020B0502040204020203" pitchFamily="34" charset="0"/>
              </a:rPr>
              <a:t>Q-learning (off-policy): </a:t>
            </a:r>
          </a:p>
        </p:txBody>
      </p:sp>
      <p:pic>
        <p:nvPicPr>
          <p:cNvPr id="46083" name="Picture 3">
            <a:extLst>
              <a:ext uri="{FF2B5EF4-FFF2-40B4-BE49-F238E27FC236}">
                <a16:creationId xmlns:a16="http://schemas.microsoft.com/office/drawing/2014/main" id="{DF215D1D-D982-004A-A8E9-59F43F7393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572000"/>
            <a:ext cx="8229600" cy="603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4" name="Picture 4">
            <a:extLst>
              <a:ext uri="{FF2B5EF4-FFF2-40B4-BE49-F238E27FC236}">
                <a16:creationId xmlns:a16="http://schemas.microsoft.com/office/drawing/2014/main" id="{0F2C200B-1350-1A41-A1E7-150AC8B6C1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246700"/>
            <a:ext cx="7315200" cy="695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5" name="Picture 5">
            <a:extLst>
              <a:ext uri="{FF2B5EF4-FFF2-40B4-BE49-F238E27FC236}">
                <a16:creationId xmlns:a16="http://schemas.microsoft.com/office/drawing/2014/main" id="{06B3F15F-B043-224A-8C9B-D7CCC4D6E0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5943600"/>
            <a:ext cx="8229600" cy="530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6" name="Line 6">
            <a:extLst>
              <a:ext uri="{FF2B5EF4-FFF2-40B4-BE49-F238E27FC236}">
                <a16:creationId xmlns:a16="http://schemas.microsoft.com/office/drawing/2014/main" id="{75FB5C08-A084-3742-8BA4-B599E9CEBE3A}"/>
              </a:ext>
            </a:extLst>
          </p:cNvPr>
          <p:cNvSpPr>
            <a:spLocks noChangeShapeType="1"/>
          </p:cNvSpPr>
          <p:nvPr/>
        </p:nvSpPr>
        <p:spPr bwMode="auto">
          <a:xfrm>
            <a:off x="4114800" y="3942025"/>
            <a:ext cx="2651125" cy="1588"/>
          </a:xfrm>
          <a:prstGeom prst="line">
            <a:avLst/>
          </a:prstGeom>
          <a:noFill/>
          <a:ln w="91440" cap="flat">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6087" name="Line 7">
            <a:extLst>
              <a:ext uri="{FF2B5EF4-FFF2-40B4-BE49-F238E27FC236}">
                <a16:creationId xmlns:a16="http://schemas.microsoft.com/office/drawing/2014/main" id="{65F127DD-DD54-9F43-BFAA-EACCE6E5EBCB}"/>
              </a:ext>
            </a:extLst>
          </p:cNvPr>
          <p:cNvSpPr>
            <a:spLocks noChangeShapeType="1"/>
          </p:cNvSpPr>
          <p:nvPr/>
        </p:nvSpPr>
        <p:spPr bwMode="auto">
          <a:xfrm>
            <a:off x="4479925" y="5175250"/>
            <a:ext cx="2925763" cy="1588"/>
          </a:xfrm>
          <a:prstGeom prst="line">
            <a:avLst/>
          </a:prstGeom>
          <a:noFill/>
          <a:ln w="91440" cap="flat">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6088" name="Line 8">
            <a:extLst>
              <a:ext uri="{FF2B5EF4-FFF2-40B4-BE49-F238E27FC236}">
                <a16:creationId xmlns:a16="http://schemas.microsoft.com/office/drawing/2014/main" id="{031B1258-1436-0C48-8BAE-CB46073E7FBF}"/>
              </a:ext>
            </a:extLst>
          </p:cNvPr>
          <p:cNvSpPr>
            <a:spLocks noChangeShapeType="1"/>
          </p:cNvSpPr>
          <p:nvPr/>
        </p:nvSpPr>
        <p:spPr bwMode="auto">
          <a:xfrm>
            <a:off x="4389438" y="6537325"/>
            <a:ext cx="3108325" cy="1588"/>
          </a:xfrm>
          <a:prstGeom prst="line">
            <a:avLst/>
          </a:prstGeom>
          <a:noFill/>
          <a:ln w="91440" cap="flat">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46089" name="Picture 9">
            <a:extLst>
              <a:ext uri="{FF2B5EF4-FFF2-40B4-BE49-F238E27FC236}">
                <a16:creationId xmlns:a16="http://schemas.microsoft.com/office/drawing/2014/main" id="{11F5822E-D348-C24D-B765-F337E9DBC2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914400"/>
            <a:ext cx="4572000" cy="1262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90" name="Picture 10">
            <a:extLst>
              <a:ext uri="{FF2B5EF4-FFF2-40B4-BE49-F238E27FC236}">
                <a16:creationId xmlns:a16="http://schemas.microsoft.com/office/drawing/2014/main" id="{F2D185E2-835A-9542-8611-8C1B9F3135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1828800"/>
            <a:ext cx="5029200" cy="695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91" name="Line 11">
            <a:extLst>
              <a:ext uri="{FF2B5EF4-FFF2-40B4-BE49-F238E27FC236}">
                <a16:creationId xmlns:a16="http://schemas.microsoft.com/office/drawing/2014/main" id="{A174D270-680A-934E-A7F2-2C7951E13113}"/>
              </a:ext>
            </a:extLst>
          </p:cNvPr>
          <p:cNvSpPr>
            <a:spLocks noChangeShapeType="1"/>
          </p:cNvSpPr>
          <p:nvPr/>
        </p:nvSpPr>
        <p:spPr bwMode="auto">
          <a:xfrm>
            <a:off x="4114800" y="2524125"/>
            <a:ext cx="457200" cy="1588"/>
          </a:xfrm>
          <a:prstGeom prst="line">
            <a:avLst/>
          </a:prstGeom>
          <a:noFill/>
          <a:ln w="91440" cap="flat">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46092" name="Picture 12">
            <a:extLst>
              <a:ext uri="{FF2B5EF4-FFF2-40B4-BE49-F238E27FC236}">
                <a16:creationId xmlns:a16="http://schemas.microsoft.com/office/drawing/2014/main" id="{C154F4B9-0DFB-954B-A37D-00AC503CAE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6742250"/>
            <a:ext cx="6400800" cy="511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93" name="Picture 13">
            <a:extLst>
              <a:ext uri="{FF2B5EF4-FFF2-40B4-BE49-F238E27FC236}">
                <a16:creationId xmlns:a16="http://schemas.microsoft.com/office/drawing/2014/main" id="{982EB922-D7F7-E442-B3FD-25EC314BF52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5257800"/>
            <a:ext cx="5486400" cy="365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Title 1">
            <a:extLst>
              <a:ext uri="{FF2B5EF4-FFF2-40B4-BE49-F238E27FC236}">
                <a16:creationId xmlns:a16="http://schemas.microsoft.com/office/drawing/2014/main" id="{098C66AD-12B7-F840-9765-F9E3059D2B9A}"/>
              </a:ext>
            </a:extLst>
          </p:cNvPr>
          <p:cNvSpPr>
            <a:spLocks noGrp="1"/>
          </p:cNvSpPr>
          <p:nvPr>
            <p:ph type="title"/>
          </p:nvPr>
        </p:nvSpPr>
        <p:spPr>
          <a:xfrm>
            <a:off x="693043" y="402484"/>
            <a:ext cx="8694539" cy="845291"/>
          </a:xfrm>
        </p:spPr>
        <p:txBody>
          <a:bodyPr/>
          <a:lstStyle/>
          <a:p>
            <a:r>
              <a:rPr lang="en-US" dirty="0"/>
              <a:t>Learning targets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7B6E2D-CB66-194E-B709-CC5A958FAFC2}"/>
              </a:ext>
            </a:extLst>
          </p:cNvPr>
          <p:cNvPicPr>
            <a:picLocks noChangeAspect="1"/>
          </p:cNvPicPr>
          <p:nvPr/>
        </p:nvPicPr>
        <p:blipFill>
          <a:blip r:embed="rId3">
            <a:lum/>
            <a:alphaModFix/>
          </a:blip>
          <a:srcRect/>
          <a:stretch>
            <a:fillRect/>
          </a:stretch>
        </p:blipFill>
        <p:spPr>
          <a:xfrm>
            <a:off x="91440" y="2556720"/>
            <a:ext cx="9887040" cy="2289600"/>
          </a:xfrm>
          <a:prstGeom prst="rect">
            <a:avLst/>
          </a:prstGeom>
          <a:noFill/>
          <a:ln>
            <a:noFill/>
          </a:ln>
        </p:spPr>
      </p:pic>
      <p:sp>
        <p:nvSpPr>
          <p:cNvPr id="4" name="Title 3">
            <a:extLst>
              <a:ext uri="{FF2B5EF4-FFF2-40B4-BE49-F238E27FC236}">
                <a16:creationId xmlns:a16="http://schemas.microsoft.com/office/drawing/2014/main" id="{964CF661-4B05-A540-BB0C-B9FBFF2E8DE2}"/>
              </a:ext>
            </a:extLst>
          </p:cNvPr>
          <p:cNvSpPr>
            <a:spLocks noGrp="1"/>
          </p:cNvSpPr>
          <p:nvPr>
            <p:ph type="title"/>
          </p:nvPr>
        </p:nvSpPr>
        <p:spPr/>
        <p:txBody>
          <a:bodyPr/>
          <a:lstStyle/>
          <a:p>
            <a:r>
              <a:rPr lang="en-US" dirty="0"/>
              <a:t>Double DQN</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97798F-4F94-C34D-AB83-64113C1DD984}"/>
              </a:ext>
            </a:extLst>
          </p:cNvPr>
          <p:cNvSpPr txBox="1"/>
          <p:nvPr/>
        </p:nvSpPr>
        <p:spPr>
          <a:xfrm>
            <a:off x="457200" y="1590364"/>
            <a:ext cx="8521200" cy="446508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Initialize        with random weights</a:t>
            </a: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Repeat (for each episode):</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Initialize </a:t>
            </a:r>
            <a:r>
              <a:rPr lang="en-US" sz="2200" b="0" i="1" u="none" strike="noStrike" kern="1200" cap="none" dirty="0">
                <a:ln>
                  <a:noFill/>
                </a:ln>
                <a:latin typeface="Liberation Sans" pitchFamily="18"/>
                <a:ea typeface="Noto Sans CJK SC Regular" pitchFamily="2"/>
                <a:cs typeface="FreeSans" pitchFamily="2"/>
              </a:rPr>
              <a:t>s</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Repeat (for each step of the episode):</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Choose </a:t>
            </a:r>
            <a:r>
              <a:rPr lang="en-US" sz="2200" b="0" i="1" u="none" strike="noStrike" kern="1200" cap="none" dirty="0">
                <a:ln>
                  <a:noFill/>
                </a:ln>
                <a:latin typeface="Liberation Sans" pitchFamily="18"/>
                <a:ea typeface="Noto Sans CJK SC Regular" pitchFamily="2"/>
                <a:cs typeface="FreeSans" pitchFamily="2"/>
              </a:rPr>
              <a:t>a</a:t>
            </a:r>
            <a:r>
              <a:rPr lang="en-US" sz="2200" b="0" i="0" u="none" strike="noStrike" kern="1200" cap="none" dirty="0">
                <a:ln>
                  <a:noFill/>
                </a:ln>
                <a:latin typeface="Liberation Sans" pitchFamily="18"/>
                <a:ea typeface="Noto Sans CJK SC Regular" pitchFamily="2"/>
                <a:cs typeface="FreeSans" pitchFamily="2"/>
              </a:rPr>
              <a:t> from </a:t>
            </a:r>
            <a:r>
              <a:rPr lang="en-US" sz="2200" b="0" i="1" u="none" strike="noStrike" kern="1200" cap="none" dirty="0">
                <a:ln>
                  <a:noFill/>
                </a:ln>
                <a:latin typeface="Liberation Sans" pitchFamily="18"/>
                <a:ea typeface="Noto Sans CJK SC Regular" pitchFamily="2"/>
                <a:cs typeface="FreeSans" pitchFamily="2"/>
              </a:rPr>
              <a:t>s</a:t>
            </a:r>
            <a:r>
              <a:rPr lang="en-US" sz="2200" b="0" i="0" u="none" strike="noStrike" kern="1200" cap="none" dirty="0">
                <a:ln>
                  <a:noFill/>
                </a:ln>
                <a:latin typeface="Liberation Sans" pitchFamily="18"/>
                <a:ea typeface="Noto Sans CJK SC Regular" pitchFamily="2"/>
                <a:cs typeface="FreeSans" pitchFamily="2"/>
              </a:rPr>
              <a:t> using policy derived from Q (e.g. e-greedy)</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Take action </a:t>
            </a:r>
            <a:r>
              <a:rPr lang="en-US" sz="2200" b="0" i="1" u="none" strike="noStrike" kern="1200" cap="none" dirty="0">
                <a:ln>
                  <a:noFill/>
                </a:ln>
                <a:latin typeface="Liberation Sans" pitchFamily="18"/>
                <a:ea typeface="Noto Sans CJK SC Regular" pitchFamily="2"/>
                <a:cs typeface="FreeSans" pitchFamily="2"/>
              </a:rPr>
              <a:t>a</a:t>
            </a:r>
            <a:r>
              <a:rPr lang="en-US" sz="2200" b="0" i="0" u="none" strike="noStrike" kern="1200" cap="none" dirty="0">
                <a:ln>
                  <a:noFill/>
                </a:ln>
                <a:latin typeface="Liberation Sans" pitchFamily="18"/>
                <a:ea typeface="Noto Sans CJK SC Regular" pitchFamily="2"/>
                <a:cs typeface="FreeSans" pitchFamily="2"/>
              </a:rPr>
              <a:t>, observe </a:t>
            </a:r>
            <a:r>
              <a:rPr lang="en-US" sz="2200" b="0" i="1" u="none" strike="noStrike" kern="1200" cap="none" dirty="0">
                <a:ln>
                  <a:noFill/>
                </a:ln>
                <a:latin typeface="Liberation Sans" pitchFamily="18"/>
                <a:ea typeface="Noto Sans CJK SC Regular" pitchFamily="2"/>
                <a:cs typeface="FreeSans" pitchFamily="2"/>
              </a:rPr>
              <a:t>r, s’</a:t>
            </a: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If mod(</a:t>
            </a:r>
            <a:r>
              <a:rPr lang="en-US" sz="2200" b="0" i="1" u="none" strike="noStrike" kern="1200" cap="none" dirty="0" err="1">
                <a:ln>
                  <a:noFill/>
                </a:ln>
                <a:latin typeface="Liberation Sans" pitchFamily="18"/>
                <a:ea typeface="Noto Sans CJK SC Regular" pitchFamily="2"/>
                <a:cs typeface="FreeSans" pitchFamily="2"/>
              </a:rPr>
              <a:t>step,trainfreq</a:t>
            </a:r>
            <a:r>
              <a:rPr lang="en-US" sz="2200" b="0" i="0" u="none" strike="noStrike" kern="1200" cap="none" dirty="0">
                <a:ln>
                  <a:noFill/>
                </a:ln>
                <a:latin typeface="Liberation Sans" pitchFamily="18"/>
                <a:ea typeface="Noto Sans CJK SC Regular" pitchFamily="2"/>
                <a:cs typeface="FreeSans" pitchFamily="2"/>
              </a:rPr>
              <a:t>) == 0:</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sample batch </a:t>
            </a:r>
            <a:r>
              <a:rPr lang="en-US" sz="2200" b="0" i="1" u="none" strike="noStrike" kern="1200" cap="none" dirty="0">
                <a:ln>
                  <a:noFill/>
                </a:ln>
                <a:latin typeface="Liberation Sans" pitchFamily="18"/>
                <a:ea typeface="Noto Sans CJK SC Regular" pitchFamily="2"/>
                <a:cs typeface="FreeSans" pitchFamily="2"/>
              </a:rPr>
              <a:t>B</a:t>
            </a:r>
            <a:r>
              <a:rPr lang="en-US" sz="2200" b="0" i="0" u="none" strike="noStrike" kern="1200" cap="none" dirty="0">
                <a:ln>
                  <a:noFill/>
                </a:ln>
                <a:latin typeface="Liberation Sans" pitchFamily="18"/>
                <a:ea typeface="Noto Sans CJK SC Regular" pitchFamily="2"/>
                <a:cs typeface="FreeSans" pitchFamily="2"/>
              </a:rPr>
              <a:t> from </a:t>
            </a:r>
            <a:r>
              <a:rPr lang="en-US" sz="2200" b="0" i="1" u="none" strike="noStrike" kern="1200" cap="none" dirty="0">
                <a:ln>
                  <a:noFill/>
                </a:ln>
                <a:latin typeface="Liberation Sans" pitchFamily="18"/>
                <a:ea typeface="Noto Sans CJK SC Regular" pitchFamily="2"/>
                <a:cs typeface="FreeSans" pitchFamily="2"/>
              </a:rPr>
              <a:t>D</a:t>
            </a:r>
          </a:p>
          <a:p>
            <a:pPr marL="0" marR="0" lvl="0" indent="0" hangingPunct="0">
              <a:lnSpc>
                <a:spcPct val="100000"/>
              </a:lnSpc>
              <a:spcBef>
                <a:spcPts val="0"/>
              </a:spcBef>
              <a:spcAft>
                <a:spcPts val="0"/>
              </a:spcAft>
              <a:buNone/>
              <a:tabLst/>
            </a:pPr>
            <a:endParaRPr lang="en-US" sz="2200" b="0" i="1"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p:txBody>
      </p:sp>
      <p:grpSp>
        <p:nvGrpSpPr>
          <p:cNvPr id="4" name="Group 3" descr="28§display§D \leftarrow  \emptyset§svg§600§FALSE" title="TexMaths">
            <a:extLst>
              <a:ext uri="{FF2B5EF4-FFF2-40B4-BE49-F238E27FC236}">
                <a16:creationId xmlns:a16="http://schemas.microsoft.com/office/drawing/2014/main" id="{2C64FE66-ECC2-8F49-94FD-20858252911E}"/>
              </a:ext>
            </a:extLst>
          </p:cNvPr>
          <p:cNvGrpSpPr/>
          <p:nvPr/>
        </p:nvGrpSpPr>
        <p:grpSpPr>
          <a:xfrm>
            <a:off x="565920" y="1984204"/>
            <a:ext cx="731159" cy="260640"/>
            <a:chOff x="565920" y="1856879"/>
            <a:chExt cx="731159" cy="260640"/>
          </a:xfrm>
        </p:grpSpPr>
        <p:sp>
          <p:nvSpPr>
            <p:cNvPr id="5" name="Freeform 4">
              <a:extLst>
                <a:ext uri="{FF2B5EF4-FFF2-40B4-BE49-F238E27FC236}">
                  <a16:creationId xmlns:a16="http://schemas.microsoft.com/office/drawing/2014/main" id="{5DE57745-4CA6-8749-84B9-3E31B8C13539}"/>
                </a:ext>
              </a:extLst>
            </p:cNvPr>
            <p:cNvSpPr/>
            <p:nvPr/>
          </p:nvSpPr>
          <p:spPr>
            <a:xfrm>
              <a:off x="565920" y="1864440"/>
              <a:ext cx="731159" cy="246600"/>
            </a:xfrm>
            <a:custGeom>
              <a:avLst/>
              <a:gdLst/>
              <a:ahLst/>
              <a:cxnLst>
                <a:cxn ang="3cd4">
                  <a:pos x="hc" y="t"/>
                </a:cxn>
                <a:cxn ang="cd2">
                  <a:pos x="l" y="vc"/>
                </a:cxn>
                <a:cxn ang="cd4">
                  <a:pos x="hc" y="b"/>
                </a:cxn>
                <a:cxn ang="0">
                  <a:pos x="r" y="vc"/>
                </a:cxn>
              </a:cxnLst>
              <a:rect l="l" t="t" r="r" b="b"/>
              <a:pathLst>
                <a:path w="2032" h="686">
                  <a:moveTo>
                    <a:pt x="1016" y="686"/>
                  </a:moveTo>
                  <a:lnTo>
                    <a:pt x="0" y="686"/>
                  </a:lnTo>
                  <a:lnTo>
                    <a:pt x="0" y="0"/>
                  </a:lnTo>
                  <a:lnTo>
                    <a:pt x="2032" y="0"/>
                  </a:lnTo>
                  <a:lnTo>
                    <a:pt x="2032" y="686"/>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 name="Freeform 5">
              <a:extLst>
                <a:ext uri="{FF2B5EF4-FFF2-40B4-BE49-F238E27FC236}">
                  <a16:creationId xmlns:a16="http://schemas.microsoft.com/office/drawing/2014/main" id="{36B53D4A-EAEF-9E45-9886-2684501F4A5A}"/>
                </a:ext>
              </a:extLst>
            </p:cNvPr>
            <p:cNvSpPr/>
            <p:nvPr/>
          </p:nvSpPr>
          <p:spPr>
            <a:xfrm>
              <a:off x="576360" y="1884240"/>
              <a:ext cx="192960" cy="209520"/>
            </a:xfrm>
            <a:custGeom>
              <a:avLst/>
              <a:gdLst/>
              <a:ahLst/>
              <a:cxnLst>
                <a:cxn ang="3cd4">
                  <a:pos x="hc" y="t"/>
                </a:cxn>
                <a:cxn ang="cd2">
                  <a:pos x="l" y="vc"/>
                </a:cxn>
                <a:cxn ang="cd4">
                  <a:pos x="hc" y="b"/>
                </a:cxn>
                <a:cxn ang="0">
                  <a:pos x="r" y="vc"/>
                </a:cxn>
              </a:cxnLst>
              <a:rect l="l" t="t" r="r" b="b"/>
              <a:pathLst>
                <a:path w="537" h="583">
                  <a:moveTo>
                    <a:pt x="83" y="518"/>
                  </a:moveTo>
                  <a:cubicBezTo>
                    <a:pt x="76" y="551"/>
                    <a:pt x="75" y="556"/>
                    <a:pt x="19" y="556"/>
                  </a:cubicBezTo>
                  <a:cubicBezTo>
                    <a:pt x="8" y="556"/>
                    <a:pt x="0" y="556"/>
                    <a:pt x="0" y="574"/>
                  </a:cubicBezTo>
                  <a:cubicBezTo>
                    <a:pt x="0" y="583"/>
                    <a:pt x="6" y="583"/>
                    <a:pt x="19" y="583"/>
                  </a:cubicBezTo>
                  <a:lnTo>
                    <a:pt x="252" y="583"/>
                  </a:lnTo>
                  <a:cubicBezTo>
                    <a:pt x="398" y="583"/>
                    <a:pt x="537" y="403"/>
                    <a:pt x="537" y="217"/>
                  </a:cubicBezTo>
                  <a:cubicBezTo>
                    <a:pt x="537" y="95"/>
                    <a:pt x="476" y="0"/>
                    <a:pt x="371" y="0"/>
                  </a:cubicBezTo>
                  <a:lnTo>
                    <a:pt x="135" y="0"/>
                  </a:lnTo>
                  <a:cubicBezTo>
                    <a:pt x="123" y="0"/>
                    <a:pt x="115" y="0"/>
                    <a:pt x="115" y="16"/>
                  </a:cubicBezTo>
                  <a:cubicBezTo>
                    <a:pt x="115" y="27"/>
                    <a:pt x="121" y="27"/>
                    <a:pt x="135" y="27"/>
                  </a:cubicBezTo>
                  <a:cubicBezTo>
                    <a:pt x="143" y="27"/>
                    <a:pt x="156" y="27"/>
                    <a:pt x="166" y="29"/>
                  </a:cubicBezTo>
                  <a:cubicBezTo>
                    <a:pt x="177" y="29"/>
                    <a:pt x="180" y="33"/>
                    <a:pt x="180" y="43"/>
                  </a:cubicBezTo>
                  <a:cubicBezTo>
                    <a:pt x="180" y="45"/>
                    <a:pt x="180" y="48"/>
                    <a:pt x="177" y="58"/>
                  </a:cubicBezTo>
                  <a:close/>
                  <a:moveTo>
                    <a:pt x="236" y="58"/>
                  </a:moveTo>
                  <a:cubicBezTo>
                    <a:pt x="242" y="29"/>
                    <a:pt x="242" y="27"/>
                    <a:pt x="272" y="27"/>
                  </a:cubicBezTo>
                  <a:lnTo>
                    <a:pt x="349" y="27"/>
                  </a:lnTo>
                  <a:cubicBezTo>
                    <a:pt x="417" y="27"/>
                    <a:pt x="475" y="72"/>
                    <a:pt x="475" y="184"/>
                  </a:cubicBezTo>
                  <a:cubicBezTo>
                    <a:pt x="475" y="227"/>
                    <a:pt x="460" y="366"/>
                    <a:pt x="401" y="461"/>
                  </a:cubicBezTo>
                  <a:cubicBezTo>
                    <a:pt x="381" y="492"/>
                    <a:pt x="325" y="556"/>
                    <a:pt x="239" y="556"/>
                  </a:cubicBezTo>
                  <a:lnTo>
                    <a:pt x="159" y="556"/>
                  </a:lnTo>
                  <a:cubicBezTo>
                    <a:pt x="150" y="556"/>
                    <a:pt x="148" y="556"/>
                    <a:pt x="145" y="556"/>
                  </a:cubicBezTo>
                  <a:cubicBezTo>
                    <a:pt x="137" y="556"/>
                    <a:pt x="135" y="554"/>
                    <a:pt x="135" y="549"/>
                  </a:cubicBezTo>
                  <a:cubicBezTo>
                    <a:pt x="135" y="545"/>
                    <a:pt x="135" y="543"/>
                    <a:pt x="139" y="52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 name="Freeform 6">
              <a:extLst>
                <a:ext uri="{FF2B5EF4-FFF2-40B4-BE49-F238E27FC236}">
                  <a16:creationId xmlns:a16="http://schemas.microsoft.com/office/drawing/2014/main" id="{9458D895-DEAD-A243-BA76-C49B43A4873E}"/>
                </a:ext>
              </a:extLst>
            </p:cNvPr>
            <p:cNvSpPr/>
            <p:nvPr/>
          </p:nvSpPr>
          <p:spPr>
            <a:xfrm>
              <a:off x="864719" y="1937160"/>
              <a:ext cx="223920" cy="160200"/>
            </a:xfrm>
            <a:custGeom>
              <a:avLst/>
              <a:gdLst/>
              <a:ahLst/>
              <a:cxnLst>
                <a:cxn ang="3cd4">
                  <a:pos x="hc" y="t"/>
                </a:cxn>
                <a:cxn ang="cd2">
                  <a:pos x="l" y="vc"/>
                </a:cxn>
                <a:cxn ang="cd4">
                  <a:pos x="hc" y="b"/>
                </a:cxn>
                <a:cxn ang="0">
                  <a:pos x="r" y="vc"/>
                </a:cxn>
              </a:cxnLst>
              <a:rect l="l" t="t" r="r" b="b"/>
              <a:pathLst>
                <a:path w="623" h="446">
                  <a:moveTo>
                    <a:pt x="597" y="240"/>
                  </a:moveTo>
                  <a:cubicBezTo>
                    <a:pt x="610" y="240"/>
                    <a:pt x="623" y="240"/>
                    <a:pt x="623" y="223"/>
                  </a:cubicBezTo>
                  <a:cubicBezTo>
                    <a:pt x="623" y="205"/>
                    <a:pt x="610" y="205"/>
                    <a:pt x="597" y="205"/>
                  </a:cubicBezTo>
                  <a:lnTo>
                    <a:pt x="76" y="205"/>
                  </a:lnTo>
                  <a:cubicBezTo>
                    <a:pt x="115" y="171"/>
                    <a:pt x="134" y="136"/>
                    <a:pt x="140" y="124"/>
                  </a:cubicBezTo>
                  <a:cubicBezTo>
                    <a:pt x="170" y="66"/>
                    <a:pt x="177" y="12"/>
                    <a:pt x="177" y="10"/>
                  </a:cubicBezTo>
                  <a:cubicBezTo>
                    <a:pt x="177" y="0"/>
                    <a:pt x="169" y="0"/>
                    <a:pt x="162" y="0"/>
                  </a:cubicBezTo>
                  <a:cubicBezTo>
                    <a:pt x="151" y="0"/>
                    <a:pt x="150" y="2"/>
                    <a:pt x="147" y="17"/>
                  </a:cubicBezTo>
                  <a:cubicBezTo>
                    <a:pt x="131" y="101"/>
                    <a:pt x="89" y="173"/>
                    <a:pt x="11" y="211"/>
                  </a:cubicBezTo>
                  <a:cubicBezTo>
                    <a:pt x="3" y="215"/>
                    <a:pt x="0" y="217"/>
                    <a:pt x="0" y="223"/>
                  </a:cubicBezTo>
                  <a:cubicBezTo>
                    <a:pt x="0" y="229"/>
                    <a:pt x="3" y="231"/>
                    <a:pt x="11" y="235"/>
                  </a:cubicBezTo>
                  <a:cubicBezTo>
                    <a:pt x="83" y="271"/>
                    <a:pt x="131" y="337"/>
                    <a:pt x="148" y="434"/>
                  </a:cubicBezTo>
                  <a:cubicBezTo>
                    <a:pt x="150" y="444"/>
                    <a:pt x="151" y="446"/>
                    <a:pt x="162" y="446"/>
                  </a:cubicBezTo>
                  <a:cubicBezTo>
                    <a:pt x="169" y="446"/>
                    <a:pt x="177" y="446"/>
                    <a:pt x="177" y="436"/>
                  </a:cubicBezTo>
                  <a:cubicBezTo>
                    <a:pt x="177" y="434"/>
                    <a:pt x="170" y="380"/>
                    <a:pt x="142" y="324"/>
                  </a:cubicBezTo>
                  <a:cubicBezTo>
                    <a:pt x="127" y="299"/>
                    <a:pt x="107" y="268"/>
                    <a:pt x="76" y="24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 name="Freeform 7">
              <a:extLst>
                <a:ext uri="{FF2B5EF4-FFF2-40B4-BE49-F238E27FC236}">
                  <a16:creationId xmlns:a16="http://schemas.microsoft.com/office/drawing/2014/main" id="{289B664F-AC7D-1844-B740-734F88C3D6A6}"/>
                </a:ext>
              </a:extLst>
            </p:cNvPr>
            <p:cNvSpPr/>
            <p:nvPr/>
          </p:nvSpPr>
          <p:spPr>
            <a:xfrm>
              <a:off x="1183320" y="1856879"/>
              <a:ext cx="102240" cy="260640"/>
            </a:xfrm>
            <a:custGeom>
              <a:avLst/>
              <a:gdLst/>
              <a:ahLst/>
              <a:cxnLst>
                <a:cxn ang="3cd4">
                  <a:pos x="hc" y="t"/>
                </a:cxn>
                <a:cxn ang="cd2">
                  <a:pos x="l" y="vc"/>
                </a:cxn>
                <a:cxn ang="cd4">
                  <a:pos x="hc" y="b"/>
                </a:cxn>
                <a:cxn ang="0">
                  <a:pos x="r" y="vc"/>
                </a:cxn>
              </a:cxnLst>
              <a:rect l="l" t="t" r="r" b="b"/>
              <a:pathLst>
                <a:path w="285" h="725">
                  <a:moveTo>
                    <a:pt x="240" y="17"/>
                  </a:moveTo>
                  <a:cubicBezTo>
                    <a:pt x="240" y="8"/>
                    <a:pt x="234" y="0"/>
                    <a:pt x="226" y="0"/>
                  </a:cubicBezTo>
                  <a:cubicBezTo>
                    <a:pt x="215" y="0"/>
                    <a:pt x="213" y="10"/>
                    <a:pt x="209" y="27"/>
                  </a:cubicBezTo>
                  <a:cubicBezTo>
                    <a:pt x="201" y="62"/>
                    <a:pt x="207" y="31"/>
                    <a:pt x="199" y="66"/>
                  </a:cubicBezTo>
                  <a:cubicBezTo>
                    <a:pt x="191" y="60"/>
                    <a:pt x="169" y="48"/>
                    <a:pt x="143" y="48"/>
                  </a:cubicBezTo>
                  <a:cubicBezTo>
                    <a:pt x="102" y="48"/>
                    <a:pt x="57" y="74"/>
                    <a:pt x="30" y="140"/>
                  </a:cubicBezTo>
                  <a:cubicBezTo>
                    <a:pt x="3" y="207"/>
                    <a:pt x="0" y="285"/>
                    <a:pt x="0" y="364"/>
                  </a:cubicBezTo>
                  <a:cubicBezTo>
                    <a:pt x="0" y="419"/>
                    <a:pt x="0" y="572"/>
                    <a:pt x="61" y="638"/>
                  </a:cubicBezTo>
                  <a:cubicBezTo>
                    <a:pt x="45" y="704"/>
                    <a:pt x="45" y="706"/>
                    <a:pt x="45" y="709"/>
                  </a:cubicBezTo>
                  <a:cubicBezTo>
                    <a:pt x="45" y="717"/>
                    <a:pt x="51" y="725"/>
                    <a:pt x="59" y="725"/>
                  </a:cubicBezTo>
                  <a:cubicBezTo>
                    <a:pt x="70" y="725"/>
                    <a:pt x="72" y="717"/>
                    <a:pt x="76" y="698"/>
                  </a:cubicBezTo>
                  <a:cubicBezTo>
                    <a:pt x="84" y="665"/>
                    <a:pt x="78" y="694"/>
                    <a:pt x="84" y="661"/>
                  </a:cubicBezTo>
                  <a:cubicBezTo>
                    <a:pt x="102" y="671"/>
                    <a:pt x="123" y="678"/>
                    <a:pt x="142" y="678"/>
                  </a:cubicBezTo>
                  <a:cubicBezTo>
                    <a:pt x="221" y="678"/>
                    <a:pt x="252" y="597"/>
                    <a:pt x="264" y="556"/>
                  </a:cubicBezTo>
                  <a:cubicBezTo>
                    <a:pt x="283" y="496"/>
                    <a:pt x="285" y="426"/>
                    <a:pt x="285" y="364"/>
                  </a:cubicBezTo>
                  <a:cubicBezTo>
                    <a:pt x="285" y="300"/>
                    <a:pt x="285" y="159"/>
                    <a:pt x="223" y="89"/>
                  </a:cubicBezTo>
                  <a:close/>
                  <a:moveTo>
                    <a:pt x="70" y="599"/>
                  </a:moveTo>
                  <a:cubicBezTo>
                    <a:pt x="48" y="541"/>
                    <a:pt x="48" y="436"/>
                    <a:pt x="48" y="355"/>
                  </a:cubicBezTo>
                  <a:cubicBezTo>
                    <a:pt x="48" y="285"/>
                    <a:pt x="48" y="227"/>
                    <a:pt x="57" y="173"/>
                  </a:cubicBezTo>
                  <a:cubicBezTo>
                    <a:pt x="70" y="93"/>
                    <a:pt x="111" y="66"/>
                    <a:pt x="143" y="66"/>
                  </a:cubicBezTo>
                  <a:cubicBezTo>
                    <a:pt x="158" y="66"/>
                    <a:pt x="175" y="72"/>
                    <a:pt x="194" y="91"/>
                  </a:cubicBezTo>
                  <a:close/>
                  <a:moveTo>
                    <a:pt x="215" y="124"/>
                  </a:moveTo>
                  <a:cubicBezTo>
                    <a:pt x="237" y="174"/>
                    <a:pt x="237" y="273"/>
                    <a:pt x="237" y="355"/>
                  </a:cubicBezTo>
                  <a:cubicBezTo>
                    <a:pt x="237" y="417"/>
                    <a:pt x="237" y="481"/>
                    <a:pt x="229" y="537"/>
                  </a:cubicBezTo>
                  <a:cubicBezTo>
                    <a:pt x="217" y="626"/>
                    <a:pt x="180" y="659"/>
                    <a:pt x="142" y="659"/>
                  </a:cubicBezTo>
                  <a:cubicBezTo>
                    <a:pt x="126" y="659"/>
                    <a:pt x="108" y="653"/>
                    <a:pt x="92" y="6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9" name="Group 8" descr="18§display§D \leftarrow  D \cup (s,a,s',r)§svg§600§FALSE" title="TexMaths">
            <a:extLst>
              <a:ext uri="{FF2B5EF4-FFF2-40B4-BE49-F238E27FC236}">
                <a16:creationId xmlns:a16="http://schemas.microsoft.com/office/drawing/2014/main" id="{45B08EAD-8DC7-FB47-AFCC-C6FB31E89728}"/>
              </a:ext>
            </a:extLst>
          </p:cNvPr>
          <p:cNvGrpSpPr/>
          <p:nvPr/>
        </p:nvGrpSpPr>
        <p:grpSpPr>
          <a:xfrm>
            <a:off x="1455120" y="3865205"/>
            <a:ext cx="2473560" cy="300240"/>
            <a:chOff x="1455120" y="3737880"/>
            <a:chExt cx="2473560" cy="300240"/>
          </a:xfrm>
        </p:grpSpPr>
        <p:sp>
          <p:nvSpPr>
            <p:cNvPr id="10" name="Freeform 9">
              <a:extLst>
                <a:ext uri="{FF2B5EF4-FFF2-40B4-BE49-F238E27FC236}">
                  <a16:creationId xmlns:a16="http://schemas.microsoft.com/office/drawing/2014/main" id="{7E34F3FB-D5C0-4549-9BB9-9BE0EC4ED7B3}"/>
                </a:ext>
              </a:extLst>
            </p:cNvPr>
            <p:cNvSpPr/>
            <p:nvPr/>
          </p:nvSpPr>
          <p:spPr>
            <a:xfrm>
              <a:off x="1455120" y="3739320"/>
              <a:ext cx="2473560" cy="298800"/>
            </a:xfrm>
            <a:custGeom>
              <a:avLst/>
              <a:gdLst/>
              <a:ahLst/>
              <a:cxnLst>
                <a:cxn ang="3cd4">
                  <a:pos x="hc" y="t"/>
                </a:cxn>
                <a:cxn ang="cd2">
                  <a:pos x="l" y="vc"/>
                </a:cxn>
                <a:cxn ang="cd4">
                  <a:pos x="hc" y="b"/>
                </a:cxn>
                <a:cxn ang="0">
                  <a:pos x="r" y="vc"/>
                </a:cxn>
              </a:cxnLst>
              <a:rect l="l" t="t" r="r" b="b"/>
              <a:pathLst>
                <a:path w="6872" h="831">
                  <a:moveTo>
                    <a:pt x="3436" y="831"/>
                  </a:moveTo>
                  <a:lnTo>
                    <a:pt x="0" y="831"/>
                  </a:lnTo>
                  <a:lnTo>
                    <a:pt x="0" y="0"/>
                  </a:lnTo>
                  <a:lnTo>
                    <a:pt x="6872" y="0"/>
                  </a:lnTo>
                  <a:lnTo>
                    <a:pt x="6872" y="831"/>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 name="Freeform 10">
              <a:extLst>
                <a:ext uri="{FF2B5EF4-FFF2-40B4-BE49-F238E27FC236}">
                  <a16:creationId xmlns:a16="http://schemas.microsoft.com/office/drawing/2014/main" id="{E9879775-8F74-7F4E-AEF6-C840AFA7FFFB}"/>
                </a:ext>
              </a:extLst>
            </p:cNvPr>
            <p:cNvSpPr/>
            <p:nvPr/>
          </p:nvSpPr>
          <p:spPr>
            <a:xfrm>
              <a:off x="1466640" y="3772800"/>
              <a:ext cx="218160" cy="194760"/>
            </a:xfrm>
            <a:custGeom>
              <a:avLst/>
              <a:gdLst/>
              <a:ahLst/>
              <a:cxnLst>
                <a:cxn ang="3cd4">
                  <a:pos x="hc" y="t"/>
                </a:cxn>
                <a:cxn ang="cd2">
                  <a:pos x="l" y="vc"/>
                </a:cxn>
                <a:cxn ang="cd4">
                  <a:pos x="hc" y="b"/>
                </a:cxn>
                <a:cxn ang="0">
                  <a:pos x="r" y="vc"/>
                </a:cxn>
              </a:cxnLst>
              <a:rect l="l" t="t" r="r" b="b"/>
              <a:pathLst>
                <a:path w="607" h="542">
                  <a:moveTo>
                    <a:pt x="94" y="480"/>
                  </a:moveTo>
                  <a:cubicBezTo>
                    <a:pt x="86" y="511"/>
                    <a:pt x="85" y="516"/>
                    <a:pt x="22" y="516"/>
                  </a:cubicBezTo>
                  <a:cubicBezTo>
                    <a:pt x="9" y="516"/>
                    <a:pt x="0" y="516"/>
                    <a:pt x="0" y="533"/>
                  </a:cubicBezTo>
                  <a:cubicBezTo>
                    <a:pt x="0" y="542"/>
                    <a:pt x="7" y="542"/>
                    <a:pt x="22" y="542"/>
                  </a:cubicBezTo>
                  <a:lnTo>
                    <a:pt x="284" y="542"/>
                  </a:lnTo>
                  <a:cubicBezTo>
                    <a:pt x="450" y="542"/>
                    <a:pt x="607" y="374"/>
                    <a:pt x="607" y="202"/>
                  </a:cubicBezTo>
                  <a:cubicBezTo>
                    <a:pt x="607" y="88"/>
                    <a:pt x="538" y="0"/>
                    <a:pt x="419" y="0"/>
                  </a:cubicBezTo>
                  <a:lnTo>
                    <a:pt x="153" y="0"/>
                  </a:lnTo>
                  <a:cubicBezTo>
                    <a:pt x="139" y="0"/>
                    <a:pt x="130" y="0"/>
                    <a:pt x="130" y="14"/>
                  </a:cubicBezTo>
                  <a:cubicBezTo>
                    <a:pt x="130" y="25"/>
                    <a:pt x="137" y="25"/>
                    <a:pt x="153" y="25"/>
                  </a:cubicBezTo>
                  <a:cubicBezTo>
                    <a:pt x="162" y="25"/>
                    <a:pt x="176" y="25"/>
                    <a:pt x="187" y="27"/>
                  </a:cubicBezTo>
                  <a:cubicBezTo>
                    <a:pt x="200" y="27"/>
                    <a:pt x="203" y="31"/>
                    <a:pt x="203" y="40"/>
                  </a:cubicBezTo>
                  <a:cubicBezTo>
                    <a:pt x="203" y="41"/>
                    <a:pt x="203" y="45"/>
                    <a:pt x="200" y="54"/>
                  </a:cubicBezTo>
                  <a:close/>
                  <a:moveTo>
                    <a:pt x="266" y="54"/>
                  </a:moveTo>
                  <a:cubicBezTo>
                    <a:pt x="274" y="27"/>
                    <a:pt x="274" y="25"/>
                    <a:pt x="308" y="25"/>
                  </a:cubicBezTo>
                  <a:lnTo>
                    <a:pt x="394" y="25"/>
                  </a:lnTo>
                  <a:cubicBezTo>
                    <a:pt x="472" y="25"/>
                    <a:pt x="536" y="67"/>
                    <a:pt x="536" y="171"/>
                  </a:cubicBezTo>
                  <a:cubicBezTo>
                    <a:pt x="536" y="211"/>
                    <a:pt x="520" y="340"/>
                    <a:pt x="454" y="428"/>
                  </a:cubicBezTo>
                  <a:cubicBezTo>
                    <a:pt x="430" y="457"/>
                    <a:pt x="367" y="516"/>
                    <a:pt x="270" y="516"/>
                  </a:cubicBezTo>
                  <a:lnTo>
                    <a:pt x="180" y="516"/>
                  </a:lnTo>
                  <a:cubicBezTo>
                    <a:pt x="169" y="516"/>
                    <a:pt x="167" y="516"/>
                    <a:pt x="164" y="516"/>
                  </a:cubicBezTo>
                  <a:cubicBezTo>
                    <a:pt x="155" y="516"/>
                    <a:pt x="153" y="515"/>
                    <a:pt x="153" y="509"/>
                  </a:cubicBezTo>
                  <a:cubicBezTo>
                    <a:pt x="153" y="506"/>
                    <a:pt x="153" y="504"/>
                    <a:pt x="157" y="48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 name="Freeform 11">
              <a:extLst>
                <a:ext uri="{FF2B5EF4-FFF2-40B4-BE49-F238E27FC236}">
                  <a16:creationId xmlns:a16="http://schemas.microsoft.com/office/drawing/2014/main" id="{182BB1FA-479B-6542-AC09-4A2D58B31045}"/>
                </a:ext>
              </a:extLst>
            </p:cNvPr>
            <p:cNvSpPr/>
            <p:nvPr/>
          </p:nvSpPr>
          <p:spPr>
            <a:xfrm>
              <a:off x="1792800" y="3821400"/>
              <a:ext cx="253080" cy="148680"/>
            </a:xfrm>
            <a:custGeom>
              <a:avLst/>
              <a:gdLst/>
              <a:ahLst/>
              <a:cxnLst>
                <a:cxn ang="3cd4">
                  <a:pos x="hc" y="t"/>
                </a:cxn>
                <a:cxn ang="cd2">
                  <a:pos x="l" y="vc"/>
                </a:cxn>
                <a:cxn ang="cd4">
                  <a:pos x="hc" y="b"/>
                </a:cxn>
                <a:cxn ang="0">
                  <a:pos x="r" y="vc"/>
                </a:cxn>
              </a:cxnLst>
              <a:rect l="l" t="t" r="r" b="b"/>
              <a:pathLst>
                <a:path w="704" h="414">
                  <a:moveTo>
                    <a:pt x="675" y="223"/>
                  </a:moveTo>
                  <a:cubicBezTo>
                    <a:pt x="689" y="223"/>
                    <a:pt x="704" y="223"/>
                    <a:pt x="704" y="207"/>
                  </a:cubicBezTo>
                  <a:cubicBezTo>
                    <a:pt x="704" y="191"/>
                    <a:pt x="689" y="191"/>
                    <a:pt x="675" y="191"/>
                  </a:cubicBezTo>
                  <a:lnTo>
                    <a:pt x="86" y="191"/>
                  </a:lnTo>
                  <a:cubicBezTo>
                    <a:pt x="130" y="158"/>
                    <a:pt x="151" y="126"/>
                    <a:pt x="158" y="115"/>
                  </a:cubicBezTo>
                  <a:cubicBezTo>
                    <a:pt x="193" y="61"/>
                    <a:pt x="200" y="11"/>
                    <a:pt x="200" y="9"/>
                  </a:cubicBezTo>
                  <a:cubicBezTo>
                    <a:pt x="200" y="0"/>
                    <a:pt x="191" y="0"/>
                    <a:pt x="184" y="0"/>
                  </a:cubicBezTo>
                  <a:cubicBezTo>
                    <a:pt x="171" y="0"/>
                    <a:pt x="169" y="2"/>
                    <a:pt x="166" y="16"/>
                  </a:cubicBezTo>
                  <a:cubicBezTo>
                    <a:pt x="148" y="94"/>
                    <a:pt x="101" y="160"/>
                    <a:pt x="13" y="196"/>
                  </a:cubicBezTo>
                  <a:cubicBezTo>
                    <a:pt x="4" y="200"/>
                    <a:pt x="0" y="202"/>
                    <a:pt x="0" y="207"/>
                  </a:cubicBezTo>
                  <a:cubicBezTo>
                    <a:pt x="0" y="212"/>
                    <a:pt x="4" y="214"/>
                    <a:pt x="13" y="218"/>
                  </a:cubicBezTo>
                  <a:cubicBezTo>
                    <a:pt x="94" y="252"/>
                    <a:pt x="148" y="313"/>
                    <a:pt x="167" y="403"/>
                  </a:cubicBezTo>
                  <a:cubicBezTo>
                    <a:pt x="169" y="412"/>
                    <a:pt x="171" y="414"/>
                    <a:pt x="184" y="414"/>
                  </a:cubicBezTo>
                  <a:cubicBezTo>
                    <a:pt x="191" y="414"/>
                    <a:pt x="200" y="414"/>
                    <a:pt x="200" y="405"/>
                  </a:cubicBezTo>
                  <a:cubicBezTo>
                    <a:pt x="200" y="403"/>
                    <a:pt x="193" y="353"/>
                    <a:pt x="160" y="301"/>
                  </a:cubicBezTo>
                  <a:cubicBezTo>
                    <a:pt x="144" y="277"/>
                    <a:pt x="121" y="248"/>
                    <a:pt x="86" y="2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 name="Freeform 12">
              <a:extLst>
                <a:ext uri="{FF2B5EF4-FFF2-40B4-BE49-F238E27FC236}">
                  <a16:creationId xmlns:a16="http://schemas.microsoft.com/office/drawing/2014/main" id="{12A7EBDA-6021-8743-A8AF-514556B8C76C}"/>
                </a:ext>
              </a:extLst>
            </p:cNvPr>
            <p:cNvSpPr/>
            <p:nvPr/>
          </p:nvSpPr>
          <p:spPr>
            <a:xfrm>
              <a:off x="2151000" y="3772800"/>
              <a:ext cx="218160" cy="194760"/>
            </a:xfrm>
            <a:custGeom>
              <a:avLst/>
              <a:gdLst/>
              <a:ahLst/>
              <a:cxnLst>
                <a:cxn ang="3cd4">
                  <a:pos x="hc" y="t"/>
                </a:cxn>
                <a:cxn ang="cd2">
                  <a:pos x="l" y="vc"/>
                </a:cxn>
                <a:cxn ang="cd4">
                  <a:pos x="hc" y="b"/>
                </a:cxn>
                <a:cxn ang="0">
                  <a:pos x="r" y="vc"/>
                </a:cxn>
              </a:cxnLst>
              <a:rect l="l" t="t" r="r" b="b"/>
              <a:pathLst>
                <a:path w="607" h="542">
                  <a:moveTo>
                    <a:pt x="94" y="480"/>
                  </a:moveTo>
                  <a:cubicBezTo>
                    <a:pt x="86" y="511"/>
                    <a:pt x="85" y="516"/>
                    <a:pt x="22" y="516"/>
                  </a:cubicBezTo>
                  <a:cubicBezTo>
                    <a:pt x="9" y="516"/>
                    <a:pt x="0" y="516"/>
                    <a:pt x="0" y="533"/>
                  </a:cubicBezTo>
                  <a:cubicBezTo>
                    <a:pt x="0" y="542"/>
                    <a:pt x="7" y="542"/>
                    <a:pt x="22" y="542"/>
                  </a:cubicBezTo>
                  <a:lnTo>
                    <a:pt x="284" y="542"/>
                  </a:lnTo>
                  <a:cubicBezTo>
                    <a:pt x="450" y="542"/>
                    <a:pt x="607" y="374"/>
                    <a:pt x="607" y="202"/>
                  </a:cubicBezTo>
                  <a:cubicBezTo>
                    <a:pt x="607" y="88"/>
                    <a:pt x="538" y="0"/>
                    <a:pt x="419" y="0"/>
                  </a:cubicBezTo>
                  <a:lnTo>
                    <a:pt x="153" y="0"/>
                  </a:lnTo>
                  <a:cubicBezTo>
                    <a:pt x="139" y="0"/>
                    <a:pt x="130" y="0"/>
                    <a:pt x="130" y="14"/>
                  </a:cubicBezTo>
                  <a:cubicBezTo>
                    <a:pt x="130" y="25"/>
                    <a:pt x="137" y="25"/>
                    <a:pt x="153" y="25"/>
                  </a:cubicBezTo>
                  <a:cubicBezTo>
                    <a:pt x="162" y="25"/>
                    <a:pt x="176" y="25"/>
                    <a:pt x="187" y="27"/>
                  </a:cubicBezTo>
                  <a:cubicBezTo>
                    <a:pt x="200" y="27"/>
                    <a:pt x="203" y="31"/>
                    <a:pt x="203" y="40"/>
                  </a:cubicBezTo>
                  <a:cubicBezTo>
                    <a:pt x="203" y="41"/>
                    <a:pt x="203" y="45"/>
                    <a:pt x="200" y="54"/>
                  </a:cubicBezTo>
                  <a:close/>
                  <a:moveTo>
                    <a:pt x="266" y="54"/>
                  </a:moveTo>
                  <a:cubicBezTo>
                    <a:pt x="274" y="27"/>
                    <a:pt x="274" y="25"/>
                    <a:pt x="308" y="25"/>
                  </a:cubicBezTo>
                  <a:lnTo>
                    <a:pt x="394" y="25"/>
                  </a:lnTo>
                  <a:cubicBezTo>
                    <a:pt x="472" y="25"/>
                    <a:pt x="536" y="67"/>
                    <a:pt x="536" y="171"/>
                  </a:cubicBezTo>
                  <a:cubicBezTo>
                    <a:pt x="536" y="211"/>
                    <a:pt x="522" y="340"/>
                    <a:pt x="454" y="428"/>
                  </a:cubicBezTo>
                  <a:cubicBezTo>
                    <a:pt x="430" y="457"/>
                    <a:pt x="367" y="516"/>
                    <a:pt x="270" y="516"/>
                  </a:cubicBezTo>
                  <a:lnTo>
                    <a:pt x="180" y="516"/>
                  </a:lnTo>
                  <a:cubicBezTo>
                    <a:pt x="169" y="516"/>
                    <a:pt x="167" y="516"/>
                    <a:pt x="164" y="516"/>
                  </a:cubicBezTo>
                  <a:cubicBezTo>
                    <a:pt x="155" y="516"/>
                    <a:pt x="153" y="515"/>
                    <a:pt x="153" y="509"/>
                  </a:cubicBezTo>
                  <a:cubicBezTo>
                    <a:pt x="153" y="506"/>
                    <a:pt x="153" y="504"/>
                    <a:pt x="157" y="48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 name="Freeform 13">
              <a:extLst>
                <a:ext uri="{FF2B5EF4-FFF2-40B4-BE49-F238E27FC236}">
                  <a16:creationId xmlns:a16="http://schemas.microsoft.com/office/drawing/2014/main" id="{5C2C7074-066F-7749-AD74-ECDE1A717D59}"/>
                </a:ext>
              </a:extLst>
            </p:cNvPr>
            <p:cNvSpPr/>
            <p:nvPr/>
          </p:nvSpPr>
          <p:spPr>
            <a:xfrm>
              <a:off x="2461320" y="3796919"/>
              <a:ext cx="158400" cy="176400"/>
            </a:xfrm>
            <a:custGeom>
              <a:avLst/>
              <a:gdLst/>
              <a:ahLst/>
              <a:cxnLst>
                <a:cxn ang="3cd4">
                  <a:pos x="hc" y="t"/>
                </a:cxn>
                <a:cxn ang="cd2">
                  <a:pos x="l" y="vc"/>
                </a:cxn>
                <a:cxn ang="cd4">
                  <a:pos x="hc" y="b"/>
                </a:cxn>
                <a:cxn ang="0">
                  <a:pos x="r" y="vc"/>
                </a:cxn>
              </a:cxnLst>
              <a:rect l="l" t="t" r="r" b="b"/>
              <a:pathLst>
                <a:path w="441" h="491">
                  <a:moveTo>
                    <a:pt x="441" y="29"/>
                  </a:moveTo>
                  <a:cubicBezTo>
                    <a:pt x="441" y="14"/>
                    <a:pt x="441" y="0"/>
                    <a:pt x="425" y="0"/>
                  </a:cubicBezTo>
                  <a:cubicBezTo>
                    <a:pt x="410" y="0"/>
                    <a:pt x="410" y="14"/>
                    <a:pt x="410" y="29"/>
                  </a:cubicBezTo>
                  <a:lnTo>
                    <a:pt x="410" y="315"/>
                  </a:lnTo>
                  <a:cubicBezTo>
                    <a:pt x="410" y="435"/>
                    <a:pt x="281" y="461"/>
                    <a:pt x="221" y="461"/>
                  </a:cubicBezTo>
                  <a:cubicBezTo>
                    <a:pt x="185" y="461"/>
                    <a:pt x="135" y="453"/>
                    <a:pt x="94" y="426"/>
                  </a:cubicBezTo>
                  <a:cubicBezTo>
                    <a:pt x="32" y="387"/>
                    <a:pt x="32" y="337"/>
                    <a:pt x="32" y="315"/>
                  </a:cubicBezTo>
                  <a:lnTo>
                    <a:pt x="32" y="29"/>
                  </a:lnTo>
                  <a:cubicBezTo>
                    <a:pt x="32" y="14"/>
                    <a:pt x="32" y="0"/>
                    <a:pt x="16" y="0"/>
                  </a:cubicBezTo>
                  <a:cubicBezTo>
                    <a:pt x="0" y="0"/>
                    <a:pt x="0" y="14"/>
                    <a:pt x="0" y="29"/>
                  </a:cubicBezTo>
                  <a:lnTo>
                    <a:pt x="0" y="319"/>
                  </a:lnTo>
                  <a:cubicBezTo>
                    <a:pt x="0" y="439"/>
                    <a:pt x="121" y="491"/>
                    <a:pt x="221" y="491"/>
                  </a:cubicBezTo>
                  <a:cubicBezTo>
                    <a:pt x="324" y="491"/>
                    <a:pt x="441" y="437"/>
                    <a:pt x="441" y="32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 name="Freeform 14">
              <a:extLst>
                <a:ext uri="{FF2B5EF4-FFF2-40B4-BE49-F238E27FC236}">
                  <a16:creationId xmlns:a16="http://schemas.microsoft.com/office/drawing/2014/main" id="{B5E835A0-914B-4447-AA22-6BE1338E99DB}"/>
                </a:ext>
              </a:extLst>
            </p:cNvPr>
            <p:cNvSpPr/>
            <p:nvPr/>
          </p:nvSpPr>
          <p:spPr>
            <a:xfrm>
              <a:off x="2725920" y="3753360"/>
              <a:ext cx="66240" cy="284760"/>
            </a:xfrm>
            <a:custGeom>
              <a:avLst/>
              <a:gdLst/>
              <a:ahLst/>
              <a:cxnLst>
                <a:cxn ang="3cd4">
                  <a:pos x="hc" y="t"/>
                </a:cxn>
                <a:cxn ang="cd2">
                  <a:pos x="l" y="vc"/>
                </a:cxn>
                <a:cxn ang="cd4">
                  <a:pos x="hc" y="b"/>
                </a:cxn>
                <a:cxn ang="0">
                  <a:pos x="r" y="vc"/>
                </a:cxn>
              </a:cxnLst>
              <a:rect l="l" t="t" r="r" b="b"/>
              <a:pathLst>
                <a:path w="185" h="792">
                  <a:moveTo>
                    <a:pt x="185" y="785"/>
                  </a:moveTo>
                  <a:cubicBezTo>
                    <a:pt x="185" y="783"/>
                    <a:pt x="185" y="781"/>
                    <a:pt x="171" y="767"/>
                  </a:cubicBezTo>
                  <a:cubicBezTo>
                    <a:pt x="72" y="668"/>
                    <a:pt x="47" y="518"/>
                    <a:pt x="47" y="396"/>
                  </a:cubicBezTo>
                  <a:cubicBezTo>
                    <a:pt x="47" y="259"/>
                    <a:pt x="77" y="121"/>
                    <a:pt x="175" y="22"/>
                  </a:cubicBezTo>
                  <a:cubicBezTo>
                    <a:pt x="185" y="13"/>
                    <a:pt x="185" y="11"/>
                    <a:pt x="185" y="7"/>
                  </a:cubicBezTo>
                  <a:cubicBezTo>
                    <a:pt x="185" y="2"/>
                    <a:pt x="182" y="0"/>
                    <a:pt x="176" y="0"/>
                  </a:cubicBezTo>
                  <a:cubicBezTo>
                    <a:pt x="169" y="0"/>
                    <a:pt x="97" y="54"/>
                    <a:pt x="50" y="155"/>
                  </a:cubicBezTo>
                  <a:cubicBezTo>
                    <a:pt x="9" y="241"/>
                    <a:pt x="0" y="329"/>
                    <a:pt x="0" y="396"/>
                  </a:cubicBezTo>
                  <a:cubicBezTo>
                    <a:pt x="0" y="459"/>
                    <a:pt x="9" y="554"/>
                    <a:pt x="52" y="644"/>
                  </a:cubicBezTo>
                  <a:cubicBezTo>
                    <a:pt x="101" y="741"/>
                    <a:pt x="169" y="792"/>
                    <a:pt x="176" y="792"/>
                  </a:cubicBezTo>
                  <a:cubicBezTo>
                    <a:pt x="182" y="792"/>
                    <a:pt x="185" y="790"/>
                    <a:pt x="185" y="78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 name="Freeform 15">
              <a:extLst>
                <a:ext uri="{FF2B5EF4-FFF2-40B4-BE49-F238E27FC236}">
                  <a16:creationId xmlns:a16="http://schemas.microsoft.com/office/drawing/2014/main" id="{71FF64A7-79F1-B44B-91E0-774F0E13D063}"/>
                </a:ext>
              </a:extLst>
            </p:cNvPr>
            <p:cNvSpPr/>
            <p:nvPr/>
          </p:nvSpPr>
          <p:spPr>
            <a:xfrm>
              <a:off x="2823120" y="384084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8"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4" y="342"/>
                    <a:pt x="41" y="342"/>
                    <a:pt x="23" y="301"/>
                  </a:cubicBezTo>
                  <a:cubicBezTo>
                    <a:pt x="54" y="304"/>
                    <a:pt x="74" y="281"/>
                    <a:pt x="74" y="257"/>
                  </a:cubicBezTo>
                  <a:cubicBezTo>
                    <a:pt x="74" y="239"/>
                    <a:pt x="61" y="230"/>
                    <a:pt x="45" y="230"/>
                  </a:cubicBezTo>
                  <a:cubicBezTo>
                    <a:pt x="23" y="230"/>
                    <a:pt x="0" y="247"/>
                    <a:pt x="0" y="283"/>
                  </a:cubicBezTo>
                  <a:cubicBezTo>
                    <a:pt x="0" y="328"/>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 name="Freeform 16">
              <a:extLst>
                <a:ext uri="{FF2B5EF4-FFF2-40B4-BE49-F238E27FC236}">
                  <a16:creationId xmlns:a16="http://schemas.microsoft.com/office/drawing/2014/main" id="{D7300E12-71C0-1943-8EDF-EC2A655EA587}"/>
                </a:ext>
              </a:extLst>
            </p:cNvPr>
            <p:cNvSpPr/>
            <p:nvPr/>
          </p:nvSpPr>
          <p:spPr>
            <a:xfrm>
              <a:off x="2965679" y="3936600"/>
              <a:ext cx="33480" cy="85320"/>
            </a:xfrm>
            <a:custGeom>
              <a:avLst/>
              <a:gdLst/>
              <a:ahLst/>
              <a:cxnLst>
                <a:cxn ang="3cd4">
                  <a:pos x="hc" y="t"/>
                </a:cxn>
                <a:cxn ang="cd2">
                  <a:pos x="l" y="vc"/>
                </a:cxn>
                <a:cxn ang="cd4">
                  <a:pos x="hc" y="b"/>
                </a:cxn>
                <a:cxn ang="0">
                  <a:pos x="r" y="vc"/>
                </a:cxn>
              </a:cxnLst>
              <a:rect l="l" t="t" r="r" b="b"/>
              <a:pathLst>
                <a:path w="94" h="238">
                  <a:moveTo>
                    <a:pt x="94" y="83"/>
                  </a:moveTo>
                  <a:cubicBezTo>
                    <a:pt x="94" y="31"/>
                    <a:pt x="74" y="0"/>
                    <a:pt x="43" y="0"/>
                  </a:cubicBezTo>
                  <a:cubicBezTo>
                    <a:pt x="16" y="0"/>
                    <a:pt x="0" y="20"/>
                    <a:pt x="0" y="41"/>
                  </a:cubicBezTo>
                  <a:cubicBezTo>
                    <a:pt x="0" y="63"/>
                    <a:pt x="16" y="85"/>
                    <a:pt x="43" y="85"/>
                  </a:cubicBezTo>
                  <a:cubicBezTo>
                    <a:pt x="52" y="85"/>
                    <a:pt x="63" y="81"/>
                    <a:pt x="70" y="74"/>
                  </a:cubicBezTo>
                  <a:cubicBezTo>
                    <a:pt x="74" y="72"/>
                    <a:pt x="74" y="72"/>
                    <a:pt x="76" y="72"/>
                  </a:cubicBezTo>
                  <a:cubicBezTo>
                    <a:pt x="76" y="72"/>
                    <a:pt x="77" y="72"/>
                    <a:pt x="77" y="83"/>
                  </a:cubicBezTo>
                  <a:cubicBezTo>
                    <a:pt x="77" y="142"/>
                    <a:pt x="49" y="191"/>
                    <a:pt x="22" y="216"/>
                  </a:cubicBezTo>
                  <a:cubicBezTo>
                    <a:pt x="13" y="225"/>
                    <a:pt x="13" y="227"/>
                    <a:pt x="13" y="229"/>
                  </a:cubicBezTo>
                  <a:cubicBezTo>
                    <a:pt x="13" y="236"/>
                    <a:pt x="16" y="238"/>
                    <a:pt x="22" y="238"/>
                  </a:cubicBezTo>
                  <a:cubicBezTo>
                    <a:pt x="31" y="238"/>
                    <a:pt x="94" y="176"/>
                    <a:pt x="94" y="8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8" name="Freeform 17">
              <a:extLst>
                <a:ext uri="{FF2B5EF4-FFF2-40B4-BE49-F238E27FC236}">
                  <a16:creationId xmlns:a16="http://schemas.microsoft.com/office/drawing/2014/main" id="{EC0FE1C8-54E5-9C43-BAD7-6344C6115D47}"/>
                </a:ext>
              </a:extLst>
            </p:cNvPr>
            <p:cNvSpPr/>
            <p:nvPr/>
          </p:nvSpPr>
          <p:spPr>
            <a:xfrm>
              <a:off x="3079080" y="3840840"/>
              <a:ext cx="130680" cy="129240"/>
            </a:xfrm>
            <a:custGeom>
              <a:avLst/>
              <a:gdLst/>
              <a:ahLst/>
              <a:cxnLst>
                <a:cxn ang="3cd4">
                  <a:pos x="hc" y="t"/>
                </a:cxn>
                <a:cxn ang="cd2">
                  <a:pos x="l" y="vc"/>
                </a:cxn>
                <a:cxn ang="cd4">
                  <a:pos x="hc" y="b"/>
                </a:cxn>
                <a:cxn ang="0">
                  <a:pos x="r" y="vc"/>
                </a:cxn>
              </a:cxnLst>
              <a:rect l="l" t="t" r="r" b="b"/>
              <a:pathLst>
                <a:path w="364" h="360">
                  <a:moveTo>
                    <a:pt x="265" y="50"/>
                  </a:moveTo>
                  <a:cubicBezTo>
                    <a:pt x="250" y="22"/>
                    <a:pt x="227" y="0"/>
                    <a:pt x="191" y="0"/>
                  </a:cubicBezTo>
                  <a:cubicBezTo>
                    <a:pt x="99" y="0"/>
                    <a:pt x="0" y="117"/>
                    <a:pt x="0" y="232"/>
                  </a:cubicBezTo>
                  <a:cubicBezTo>
                    <a:pt x="0" y="308"/>
                    <a:pt x="43" y="360"/>
                    <a:pt x="106" y="360"/>
                  </a:cubicBezTo>
                  <a:cubicBezTo>
                    <a:pt x="122" y="360"/>
                    <a:pt x="162" y="356"/>
                    <a:pt x="209" y="301"/>
                  </a:cubicBezTo>
                  <a:cubicBezTo>
                    <a:pt x="216" y="333"/>
                    <a:pt x="243" y="360"/>
                    <a:pt x="281" y="360"/>
                  </a:cubicBezTo>
                  <a:cubicBezTo>
                    <a:pt x="310" y="360"/>
                    <a:pt x="328" y="342"/>
                    <a:pt x="340" y="317"/>
                  </a:cubicBezTo>
                  <a:cubicBezTo>
                    <a:pt x="353" y="288"/>
                    <a:pt x="364" y="239"/>
                    <a:pt x="364" y="238"/>
                  </a:cubicBezTo>
                  <a:cubicBezTo>
                    <a:pt x="364" y="230"/>
                    <a:pt x="356" y="230"/>
                    <a:pt x="355" y="230"/>
                  </a:cubicBezTo>
                  <a:cubicBezTo>
                    <a:pt x="347" y="230"/>
                    <a:pt x="346" y="232"/>
                    <a:pt x="344" y="245"/>
                  </a:cubicBezTo>
                  <a:cubicBezTo>
                    <a:pt x="329" y="295"/>
                    <a:pt x="315" y="342"/>
                    <a:pt x="283" y="342"/>
                  </a:cubicBezTo>
                  <a:cubicBezTo>
                    <a:pt x="261" y="342"/>
                    <a:pt x="259" y="322"/>
                    <a:pt x="259" y="306"/>
                  </a:cubicBezTo>
                  <a:cubicBezTo>
                    <a:pt x="259" y="288"/>
                    <a:pt x="261" y="283"/>
                    <a:pt x="270" y="247"/>
                  </a:cubicBezTo>
                  <a:cubicBezTo>
                    <a:pt x="279" y="214"/>
                    <a:pt x="279" y="205"/>
                    <a:pt x="286" y="176"/>
                  </a:cubicBezTo>
                  <a:lnTo>
                    <a:pt x="315" y="65"/>
                  </a:lnTo>
                  <a:cubicBezTo>
                    <a:pt x="320" y="41"/>
                    <a:pt x="320" y="41"/>
                    <a:pt x="320" y="38"/>
                  </a:cubicBezTo>
                  <a:cubicBezTo>
                    <a:pt x="320" y="23"/>
                    <a:pt x="311" y="16"/>
                    <a:pt x="299" y="16"/>
                  </a:cubicBezTo>
                  <a:cubicBezTo>
                    <a:pt x="279" y="16"/>
                    <a:pt x="266" y="34"/>
                    <a:pt x="265" y="50"/>
                  </a:cubicBezTo>
                  <a:close/>
                  <a:moveTo>
                    <a:pt x="212" y="257"/>
                  </a:moveTo>
                  <a:cubicBezTo>
                    <a:pt x="209" y="272"/>
                    <a:pt x="209" y="272"/>
                    <a:pt x="198" y="286"/>
                  </a:cubicBezTo>
                  <a:cubicBezTo>
                    <a:pt x="162" y="329"/>
                    <a:pt x="130" y="342"/>
                    <a:pt x="108" y="342"/>
                  </a:cubicBezTo>
                  <a:cubicBezTo>
                    <a:pt x="68" y="342"/>
                    <a:pt x="56" y="299"/>
                    <a:pt x="56" y="268"/>
                  </a:cubicBezTo>
                  <a:cubicBezTo>
                    <a:pt x="56" y="229"/>
                    <a:pt x="81" y="130"/>
                    <a:pt x="101" y="94"/>
                  </a:cubicBezTo>
                  <a:cubicBezTo>
                    <a:pt x="124" y="47"/>
                    <a:pt x="160" y="18"/>
                    <a:pt x="193" y="18"/>
                  </a:cubicBezTo>
                  <a:cubicBezTo>
                    <a:pt x="245" y="18"/>
                    <a:pt x="256" y="83"/>
                    <a:pt x="256" y="88"/>
                  </a:cubicBezTo>
                  <a:cubicBezTo>
                    <a:pt x="256" y="92"/>
                    <a:pt x="254" y="97"/>
                    <a:pt x="252"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9" name="Freeform 18">
              <a:extLst>
                <a:ext uri="{FF2B5EF4-FFF2-40B4-BE49-F238E27FC236}">
                  <a16:creationId xmlns:a16="http://schemas.microsoft.com/office/drawing/2014/main" id="{F694E6AA-7CCB-4148-A7F8-D3001DE0244A}"/>
                </a:ext>
              </a:extLst>
            </p:cNvPr>
            <p:cNvSpPr/>
            <p:nvPr/>
          </p:nvSpPr>
          <p:spPr>
            <a:xfrm>
              <a:off x="3241440" y="3936600"/>
              <a:ext cx="33480" cy="85320"/>
            </a:xfrm>
            <a:custGeom>
              <a:avLst/>
              <a:gdLst/>
              <a:ahLst/>
              <a:cxnLst>
                <a:cxn ang="3cd4">
                  <a:pos x="hc" y="t"/>
                </a:cxn>
                <a:cxn ang="cd2">
                  <a:pos x="l" y="vc"/>
                </a:cxn>
                <a:cxn ang="cd4">
                  <a:pos x="hc" y="b"/>
                </a:cxn>
                <a:cxn ang="0">
                  <a:pos x="r" y="vc"/>
                </a:cxn>
              </a:cxnLst>
              <a:rect l="l" t="t" r="r" b="b"/>
              <a:pathLst>
                <a:path w="94" h="238">
                  <a:moveTo>
                    <a:pt x="94" y="83"/>
                  </a:moveTo>
                  <a:cubicBezTo>
                    <a:pt x="94" y="31"/>
                    <a:pt x="74" y="0"/>
                    <a:pt x="43" y="0"/>
                  </a:cubicBezTo>
                  <a:cubicBezTo>
                    <a:pt x="16" y="0"/>
                    <a:pt x="0" y="20"/>
                    <a:pt x="0" y="41"/>
                  </a:cubicBezTo>
                  <a:cubicBezTo>
                    <a:pt x="0" y="63"/>
                    <a:pt x="16" y="85"/>
                    <a:pt x="43" y="85"/>
                  </a:cubicBezTo>
                  <a:cubicBezTo>
                    <a:pt x="52" y="85"/>
                    <a:pt x="63" y="81"/>
                    <a:pt x="70" y="74"/>
                  </a:cubicBezTo>
                  <a:cubicBezTo>
                    <a:pt x="74" y="72"/>
                    <a:pt x="74" y="72"/>
                    <a:pt x="76" y="72"/>
                  </a:cubicBezTo>
                  <a:cubicBezTo>
                    <a:pt x="76" y="72"/>
                    <a:pt x="77" y="72"/>
                    <a:pt x="77" y="83"/>
                  </a:cubicBezTo>
                  <a:cubicBezTo>
                    <a:pt x="77" y="142"/>
                    <a:pt x="49" y="191"/>
                    <a:pt x="22" y="216"/>
                  </a:cubicBezTo>
                  <a:cubicBezTo>
                    <a:pt x="13" y="225"/>
                    <a:pt x="13" y="227"/>
                    <a:pt x="13" y="229"/>
                  </a:cubicBezTo>
                  <a:cubicBezTo>
                    <a:pt x="13" y="236"/>
                    <a:pt x="16" y="238"/>
                    <a:pt x="22" y="238"/>
                  </a:cubicBezTo>
                  <a:cubicBezTo>
                    <a:pt x="31" y="238"/>
                    <a:pt x="94" y="176"/>
                    <a:pt x="94" y="8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 name="Freeform 19">
              <a:extLst>
                <a:ext uri="{FF2B5EF4-FFF2-40B4-BE49-F238E27FC236}">
                  <a16:creationId xmlns:a16="http://schemas.microsoft.com/office/drawing/2014/main" id="{9EB67E9E-EB8A-2A47-8880-9910E20A5146}"/>
                </a:ext>
              </a:extLst>
            </p:cNvPr>
            <p:cNvSpPr/>
            <p:nvPr/>
          </p:nvSpPr>
          <p:spPr>
            <a:xfrm>
              <a:off x="3358080" y="384084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8"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4" y="342"/>
                    <a:pt x="41" y="342"/>
                    <a:pt x="23" y="301"/>
                  </a:cubicBezTo>
                  <a:cubicBezTo>
                    <a:pt x="54" y="304"/>
                    <a:pt x="74" y="281"/>
                    <a:pt x="74" y="257"/>
                  </a:cubicBezTo>
                  <a:cubicBezTo>
                    <a:pt x="74" y="239"/>
                    <a:pt x="61" y="230"/>
                    <a:pt x="45" y="230"/>
                  </a:cubicBezTo>
                  <a:cubicBezTo>
                    <a:pt x="23" y="230"/>
                    <a:pt x="0" y="247"/>
                    <a:pt x="0" y="283"/>
                  </a:cubicBezTo>
                  <a:cubicBezTo>
                    <a:pt x="0" y="328"/>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 name="Freeform 20">
              <a:extLst>
                <a:ext uri="{FF2B5EF4-FFF2-40B4-BE49-F238E27FC236}">
                  <a16:creationId xmlns:a16="http://schemas.microsoft.com/office/drawing/2014/main" id="{A23EA253-E338-D74D-9D93-05D6301BA21A}"/>
                </a:ext>
              </a:extLst>
            </p:cNvPr>
            <p:cNvSpPr/>
            <p:nvPr/>
          </p:nvSpPr>
          <p:spPr>
            <a:xfrm>
              <a:off x="3485880" y="3737880"/>
              <a:ext cx="50040" cy="103320"/>
            </a:xfrm>
            <a:custGeom>
              <a:avLst/>
              <a:gdLst/>
              <a:ahLst/>
              <a:cxnLst>
                <a:cxn ang="3cd4">
                  <a:pos x="hc" y="t"/>
                </a:cxn>
                <a:cxn ang="cd2">
                  <a:pos x="l" y="vc"/>
                </a:cxn>
                <a:cxn ang="cd4">
                  <a:pos x="hc" y="b"/>
                </a:cxn>
                <a:cxn ang="0">
                  <a:pos x="r" y="vc"/>
                </a:cxn>
              </a:cxnLst>
              <a:rect l="l" t="t" r="r" b="b"/>
              <a:pathLst>
                <a:path w="140" h="288">
                  <a:moveTo>
                    <a:pt x="135" y="49"/>
                  </a:moveTo>
                  <a:cubicBezTo>
                    <a:pt x="140" y="40"/>
                    <a:pt x="140" y="34"/>
                    <a:pt x="140" y="31"/>
                  </a:cubicBezTo>
                  <a:cubicBezTo>
                    <a:pt x="140" y="13"/>
                    <a:pt x="124" y="0"/>
                    <a:pt x="108" y="0"/>
                  </a:cubicBezTo>
                  <a:cubicBezTo>
                    <a:pt x="86" y="0"/>
                    <a:pt x="79" y="18"/>
                    <a:pt x="77" y="27"/>
                  </a:cubicBezTo>
                  <a:lnTo>
                    <a:pt x="4" y="268"/>
                  </a:lnTo>
                  <a:cubicBezTo>
                    <a:pt x="2" y="268"/>
                    <a:pt x="0" y="275"/>
                    <a:pt x="0" y="275"/>
                  </a:cubicBezTo>
                  <a:cubicBezTo>
                    <a:pt x="0" y="283"/>
                    <a:pt x="18" y="288"/>
                    <a:pt x="22" y="288"/>
                  </a:cubicBezTo>
                  <a:cubicBezTo>
                    <a:pt x="25" y="288"/>
                    <a:pt x="27" y="288"/>
                    <a:pt x="31" y="2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2" name="Freeform 21">
              <a:extLst>
                <a:ext uri="{FF2B5EF4-FFF2-40B4-BE49-F238E27FC236}">
                  <a16:creationId xmlns:a16="http://schemas.microsoft.com/office/drawing/2014/main" id="{B87219A0-19D3-3547-A052-DC88D24EE351}"/>
                </a:ext>
              </a:extLst>
            </p:cNvPr>
            <p:cNvSpPr/>
            <p:nvPr/>
          </p:nvSpPr>
          <p:spPr>
            <a:xfrm>
              <a:off x="3580560" y="3936600"/>
              <a:ext cx="33480" cy="85320"/>
            </a:xfrm>
            <a:custGeom>
              <a:avLst/>
              <a:gdLst/>
              <a:ahLst/>
              <a:cxnLst>
                <a:cxn ang="3cd4">
                  <a:pos x="hc" y="t"/>
                </a:cxn>
                <a:cxn ang="cd2">
                  <a:pos x="l" y="vc"/>
                </a:cxn>
                <a:cxn ang="cd4">
                  <a:pos x="hc" y="b"/>
                </a:cxn>
                <a:cxn ang="0">
                  <a:pos x="r" y="vc"/>
                </a:cxn>
              </a:cxnLst>
              <a:rect l="l" t="t" r="r" b="b"/>
              <a:pathLst>
                <a:path w="94" h="238">
                  <a:moveTo>
                    <a:pt x="94" y="83"/>
                  </a:moveTo>
                  <a:cubicBezTo>
                    <a:pt x="94" y="31"/>
                    <a:pt x="74" y="0"/>
                    <a:pt x="43" y="0"/>
                  </a:cubicBezTo>
                  <a:cubicBezTo>
                    <a:pt x="16" y="0"/>
                    <a:pt x="0" y="20"/>
                    <a:pt x="0" y="41"/>
                  </a:cubicBezTo>
                  <a:cubicBezTo>
                    <a:pt x="0" y="63"/>
                    <a:pt x="16" y="85"/>
                    <a:pt x="43" y="85"/>
                  </a:cubicBezTo>
                  <a:cubicBezTo>
                    <a:pt x="52" y="85"/>
                    <a:pt x="63" y="81"/>
                    <a:pt x="70" y="74"/>
                  </a:cubicBezTo>
                  <a:cubicBezTo>
                    <a:pt x="74" y="72"/>
                    <a:pt x="74" y="72"/>
                    <a:pt x="76" y="72"/>
                  </a:cubicBezTo>
                  <a:cubicBezTo>
                    <a:pt x="76" y="72"/>
                    <a:pt x="77" y="72"/>
                    <a:pt x="77" y="83"/>
                  </a:cubicBezTo>
                  <a:cubicBezTo>
                    <a:pt x="77" y="142"/>
                    <a:pt x="49" y="191"/>
                    <a:pt x="22" y="216"/>
                  </a:cubicBezTo>
                  <a:cubicBezTo>
                    <a:pt x="13" y="225"/>
                    <a:pt x="13" y="227"/>
                    <a:pt x="13" y="229"/>
                  </a:cubicBezTo>
                  <a:cubicBezTo>
                    <a:pt x="13" y="236"/>
                    <a:pt x="16" y="238"/>
                    <a:pt x="22" y="238"/>
                  </a:cubicBezTo>
                  <a:cubicBezTo>
                    <a:pt x="31" y="238"/>
                    <a:pt x="94" y="176"/>
                    <a:pt x="94" y="8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3" name="Freeform 22">
              <a:extLst>
                <a:ext uri="{FF2B5EF4-FFF2-40B4-BE49-F238E27FC236}">
                  <a16:creationId xmlns:a16="http://schemas.microsoft.com/office/drawing/2014/main" id="{9FD932CA-CAC2-9143-B719-F525BA6687E5}"/>
                </a:ext>
              </a:extLst>
            </p:cNvPr>
            <p:cNvSpPr/>
            <p:nvPr/>
          </p:nvSpPr>
          <p:spPr>
            <a:xfrm>
              <a:off x="3690720" y="3840840"/>
              <a:ext cx="116280" cy="129240"/>
            </a:xfrm>
            <a:custGeom>
              <a:avLst/>
              <a:gdLst/>
              <a:ahLst/>
              <a:cxnLst>
                <a:cxn ang="3cd4">
                  <a:pos x="hc" y="t"/>
                </a:cxn>
                <a:cxn ang="cd2">
                  <a:pos x="l" y="vc"/>
                </a:cxn>
                <a:cxn ang="cd4">
                  <a:pos x="hc" y="b"/>
                </a:cxn>
                <a:cxn ang="0">
                  <a:pos x="r" y="vc"/>
                </a:cxn>
              </a:cxnLst>
              <a:rect l="l" t="t" r="r" b="b"/>
              <a:pathLst>
                <a:path w="324" h="360">
                  <a:moveTo>
                    <a:pt x="47" y="304"/>
                  </a:moveTo>
                  <a:cubicBezTo>
                    <a:pt x="45" y="317"/>
                    <a:pt x="40" y="335"/>
                    <a:pt x="40" y="338"/>
                  </a:cubicBezTo>
                  <a:cubicBezTo>
                    <a:pt x="40" y="353"/>
                    <a:pt x="50" y="360"/>
                    <a:pt x="63" y="360"/>
                  </a:cubicBezTo>
                  <a:cubicBezTo>
                    <a:pt x="72" y="360"/>
                    <a:pt x="86" y="353"/>
                    <a:pt x="92" y="338"/>
                  </a:cubicBezTo>
                  <a:cubicBezTo>
                    <a:pt x="94" y="335"/>
                    <a:pt x="121" y="227"/>
                    <a:pt x="124" y="212"/>
                  </a:cubicBezTo>
                  <a:cubicBezTo>
                    <a:pt x="130" y="185"/>
                    <a:pt x="144" y="130"/>
                    <a:pt x="149" y="108"/>
                  </a:cubicBezTo>
                  <a:cubicBezTo>
                    <a:pt x="153" y="99"/>
                    <a:pt x="175" y="61"/>
                    <a:pt x="194" y="43"/>
                  </a:cubicBezTo>
                  <a:cubicBezTo>
                    <a:pt x="200" y="38"/>
                    <a:pt x="223" y="18"/>
                    <a:pt x="257" y="18"/>
                  </a:cubicBezTo>
                  <a:cubicBezTo>
                    <a:pt x="279" y="18"/>
                    <a:pt x="290" y="27"/>
                    <a:pt x="292" y="27"/>
                  </a:cubicBezTo>
                  <a:cubicBezTo>
                    <a:pt x="266" y="31"/>
                    <a:pt x="250" y="50"/>
                    <a:pt x="250" y="70"/>
                  </a:cubicBezTo>
                  <a:cubicBezTo>
                    <a:pt x="250" y="83"/>
                    <a:pt x="259" y="99"/>
                    <a:pt x="281" y="99"/>
                  </a:cubicBezTo>
                  <a:cubicBezTo>
                    <a:pt x="301" y="99"/>
                    <a:pt x="324" y="81"/>
                    <a:pt x="324" y="52"/>
                  </a:cubicBezTo>
                  <a:cubicBezTo>
                    <a:pt x="324" y="23"/>
                    <a:pt x="299" y="0"/>
                    <a:pt x="257" y="0"/>
                  </a:cubicBezTo>
                  <a:cubicBezTo>
                    <a:pt x="205" y="0"/>
                    <a:pt x="171" y="40"/>
                    <a:pt x="157" y="61"/>
                  </a:cubicBezTo>
                  <a:cubicBezTo>
                    <a:pt x="149" y="25"/>
                    <a:pt x="121" y="0"/>
                    <a:pt x="83" y="0"/>
                  </a:cubicBezTo>
                  <a:cubicBezTo>
                    <a:pt x="47" y="0"/>
                    <a:pt x="32" y="31"/>
                    <a:pt x="25" y="45"/>
                  </a:cubicBezTo>
                  <a:cubicBezTo>
                    <a:pt x="11" y="72"/>
                    <a:pt x="0" y="121"/>
                    <a:pt x="0" y="122"/>
                  </a:cubicBezTo>
                  <a:cubicBezTo>
                    <a:pt x="0" y="130"/>
                    <a:pt x="7" y="130"/>
                    <a:pt x="9" y="130"/>
                  </a:cubicBezTo>
                  <a:cubicBezTo>
                    <a:pt x="18" y="130"/>
                    <a:pt x="18" y="130"/>
                    <a:pt x="23" y="112"/>
                  </a:cubicBezTo>
                  <a:cubicBezTo>
                    <a:pt x="36" y="56"/>
                    <a:pt x="52" y="18"/>
                    <a:pt x="81" y="18"/>
                  </a:cubicBezTo>
                  <a:cubicBezTo>
                    <a:pt x="95" y="18"/>
                    <a:pt x="106" y="23"/>
                    <a:pt x="106" y="54"/>
                  </a:cubicBezTo>
                  <a:cubicBezTo>
                    <a:pt x="106" y="70"/>
                    <a:pt x="103" y="79"/>
                    <a:pt x="94" y="1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4" name="Freeform 23">
              <a:extLst>
                <a:ext uri="{FF2B5EF4-FFF2-40B4-BE49-F238E27FC236}">
                  <a16:creationId xmlns:a16="http://schemas.microsoft.com/office/drawing/2014/main" id="{EDCE4E9C-EEFE-7140-8F68-5635FF93F60B}"/>
                </a:ext>
              </a:extLst>
            </p:cNvPr>
            <p:cNvSpPr/>
            <p:nvPr/>
          </p:nvSpPr>
          <p:spPr>
            <a:xfrm>
              <a:off x="3834360" y="3753360"/>
              <a:ext cx="66240" cy="284760"/>
            </a:xfrm>
            <a:custGeom>
              <a:avLst/>
              <a:gdLst/>
              <a:ahLst/>
              <a:cxnLst>
                <a:cxn ang="3cd4">
                  <a:pos x="hc" y="t"/>
                </a:cxn>
                <a:cxn ang="cd2">
                  <a:pos x="l" y="vc"/>
                </a:cxn>
                <a:cxn ang="cd4">
                  <a:pos x="hc" y="b"/>
                </a:cxn>
                <a:cxn ang="0">
                  <a:pos x="r" y="vc"/>
                </a:cxn>
              </a:cxnLst>
              <a:rect l="l" t="t" r="r" b="b"/>
              <a:pathLst>
                <a:path w="185" h="792">
                  <a:moveTo>
                    <a:pt x="185" y="396"/>
                  </a:moveTo>
                  <a:cubicBezTo>
                    <a:pt x="185" y="335"/>
                    <a:pt x="176" y="239"/>
                    <a:pt x="133" y="149"/>
                  </a:cubicBezTo>
                  <a:cubicBezTo>
                    <a:pt x="85" y="52"/>
                    <a:pt x="16" y="0"/>
                    <a:pt x="7" y="0"/>
                  </a:cubicBezTo>
                  <a:cubicBezTo>
                    <a:pt x="4" y="0"/>
                    <a:pt x="0" y="4"/>
                    <a:pt x="0" y="7"/>
                  </a:cubicBezTo>
                  <a:cubicBezTo>
                    <a:pt x="0" y="11"/>
                    <a:pt x="0" y="13"/>
                    <a:pt x="14" y="27"/>
                  </a:cubicBezTo>
                  <a:cubicBezTo>
                    <a:pt x="94" y="104"/>
                    <a:pt x="139" y="230"/>
                    <a:pt x="139" y="396"/>
                  </a:cubicBezTo>
                  <a:cubicBezTo>
                    <a:pt x="139" y="531"/>
                    <a:pt x="110" y="671"/>
                    <a:pt x="11" y="770"/>
                  </a:cubicBezTo>
                  <a:cubicBezTo>
                    <a:pt x="0" y="781"/>
                    <a:pt x="0" y="783"/>
                    <a:pt x="0" y="785"/>
                  </a:cubicBezTo>
                  <a:cubicBezTo>
                    <a:pt x="0" y="790"/>
                    <a:pt x="4" y="792"/>
                    <a:pt x="7" y="792"/>
                  </a:cubicBezTo>
                  <a:cubicBezTo>
                    <a:pt x="16" y="792"/>
                    <a:pt x="88" y="738"/>
                    <a:pt x="135" y="637"/>
                  </a:cubicBezTo>
                  <a:cubicBezTo>
                    <a:pt x="176" y="551"/>
                    <a:pt x="185" y="462"/>
                    <a:pt x="185" y="3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25" name="Group 24" descr="18§display§s \leftarrow s'§svg§600§FALSE" title="TexMaths">
            <a:extLst>
              <a:ext uri="{FF2B5EF4-FFF2-40B4-BE49-F238E27FC236}">
                <a16:creationId xmlns:a16="http://schemas.microsoft.com/office/drawing/2014/main" id="{B80E1434-4D56-5B42-BB9C-75AF01FAAD6D}"/>
              </a:ext>
            </a:extLst>
          </p:cNvPr>
          <p:cNvGrpSpPr/>
          <p:nvPr/>
        </p:nvGrpSpPr>
        <p:grpSpPr>
          <a:xfrm>
            <a:off x="1497959" y="4173724"/>
            <a:ext cx="773280" cy="232201"/>
            <a:chOff x="1497959" y="4046399"/>
            <a:chExt cx="773280" cy="232201"/>
          </a:xfrm>
        </p:grpSpPr>
        <p:sp>
          <p:nvSpPr>
            <p:cNvPr id="26" name="Freeform 25">
              <a:extLst>
                <a:ext uri="{FF2B5EF4-FFF2-40B4-BE49-F238E27FC236}">
                  <a16:creationId xmlns:a16="http://schemas.microsoft.com/office/drawing/2014/main" id="{3A44509C-2926-B343-8DBA-2E1FC35AE42A}"/>
                </a:ext>
              </a:extLst>
            </p:cNvPr>
            <p:cNvSpPr/>
            <p:nvPr/>
          </p:nvSpPr>
          <p:spPr>
            <a:xfrm>
              <a:off x="1497959" y="4047839"/>
              <a:ext cx="773280" cy="228240"/>
            </a:xfrm>
            <a:custGeom>
              <a:avLst/>
              <a:gdLst/>
              <a:ahLst/>
              <a:cxnLst>
                <a:cxn ang="3cd4">
                  <a:pos x="hc" y="t"/>
                </a:cxn>
                <a:cxn ang="cd2">
                  <a:pos x="l" y="vc"/>
                </a:cxn>
                <a:cxn ang="cd4">
                  <a:pos x="hc" y="b"/>
                </a:cxn>
                <a:cxn ang="0">
                  <a:pos x="r" y="vc"/>
                </a:cxn>
              </a:cxnLst>
              <a:rect l="l" t="t" r="r" b="b"/>
              <a:pathLst>
                <a:path w="2149" h="635">
                  <a:moveTo>
                    <a:pt x="1074" y="635"/>
                  </a:moveTo>
                  <a:lnTo>
                    <a:pt x="0" y="635"/>
                  </a:lnTo>
                  <a:lnTo>
                    <a:pt x="0" y="0"/>
                  </a:lnTo>
                  <a:lnTo>
                    <a:pt x="2149" y="0"/>
                  </a:lnTo>
                  <a:lnTo>
                    <a:pt x="2149" y="635"/>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 name="Freeform 26">
              <a:extLst>
                <a:ext uri="{FF2B5EF4-FFF2-40B4-BE49-F238E27FC236}">
                  <a16:creationId xmlns:a16="http://schemas.microsoft.com/office/drawing/2014/main" id="{B4BA5E57-7D73-4B43-81A5-D120C677984A}"/>
                </a:ext>
              </a:extLst>
            </p:cNvPr>
            <p:cNvSpPr/>
            <p:nvPr/>
          </p:nvSpPr>
          <p:spPr>
            <a:xfrm>
              <a:off x="1512720" y="414936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7"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3" y="342"/>
                    <a:pt x="41" y="342"/>
                    <a:pt x="23" y="301"/>
                  </a:cubicBezTo>
                  <a:cubicBezTo>
                    <a:pt x="54" y="304"/>
                    <a:pt x="74" y="281"/>
                    <a:pt x="74" y="257"/>
                  </a:cubicBezTo>
                  <a:cubicBezTo>
                    <a:pt x="74" y="239"/>
                    <a:pt x="61" y="230"/>
                    <a:pt x="45" y="230"/>
                  </a:cubicBezTo>
                  <a:cubicBezTo>
                    <a:pt x="23" y="230"/>
                    <a:pt x="0" y="247"/>
                    <a:pt x="0" y="283"/>
                  </a:cubicBezTo>
                  <a:cubicBezTo>
                    <a:pt x="0" y="327"/>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8" name="Freeform 27">
              <a:extLst>
                <a:ext uri="{FF2B5EF4-FFF2-40B4-BE49-F238E27FC236}">
                  <a16:creationId xmlns:a16="http://schemas.microsoft.com/office/drawing/2014/main" id="{C1FC02C6-44B8-DE4B-969E-09025A550DA1}"/>
                </a:ext>
              </a:extLst>
            </p:cNvPr>
            <p:cNvSpPr/>
            <p:nvPr/>
          </p:nvSpPr>
          <p:spPr>
            <a:xfrm>
              <a:off x="1726200" y="4129920"/>
              <a:ext cx="253080" cy="148680"/>
            </a:xfrm>
            <a:custGeom>
              <a:avLst/>
              <a:gdLst/>
              <a:ahLst/>
              <a:cxnLst>
                <a:cxn ang="3cd4">
                  <a:pos x="hc" y="t"/>
                </a:cxn>
                <a:cxn ang="cd2">
                  <a:pos x="l" y="vc"/>
                </a:cxn>
                <a:cxn ang="cd4">
                  <a:pos x="hc" y="b"/>
                </a:cxn>
                <a:cxn ang="0">
                  <a:pos x="r" y="vc"/>
                </a:cxn>
              </a:cxnLst>
              <a:rect l="l" t="t" r="r" b="b"/>
              <a:pathLst>
                <a:path w="704" h="414">
                  <a:moveTo>
                    <a:pt x="675" y="223"/>
                  </a:moveTo>
                  <a:cubicBezTo>
                    <a:pt x="689" y="223"/>
                    <a:pt x="704" y="223"/>
                    <a:pt x="704" y="207"/>
                  </a:cubicBezTo>
                  <a:cubicBezTo>
                    <a:pt x="704" y="191"/>
                    <a:pt x="689" y="191"/>
                    <a:pt x="675" y="191"/>
                  </a:cubicBezTo>
                  <a:lnTo>
                    <a:pt x="86" y="191"/>
                  </a:lnTo>
                  <a:cubicBezTo>
                    <a:pt x="130" y="158"/>
                    <a:pt x="151" y="126"/>
                    <a:pt x="158" y="115"/>
                  </a:cubicBezTo>
                  <a:cubicBezTo>
                    <a:pt x="193" y="61"/>
                    <a:pt x="200" y="11"/>
                    <a:pt x="200" y="9"/>
                  </a:cubicBezTo>
                  <a:cubicBezTo>
                    <a:pt x="200" y="0"/>
                    <a:pt x="191" y="0"/>
                    <a:pt x="184" y="0"/>
                  </a:cubicBezTo>
                  <a:cubicBezTo>
                    <a:pt x="171" y="0"/>
                    <a:pt x="169" y="2"/>
                    <a:pt x="166" y="16"/>
                  </a:cubicBezTo>
                  <a:cubicBezTo>
                    <a:pt x="148" y="94"/>
                    <a:pt x="101" y="160"/>
                    <a:pt x="13" y="196"/>
                  </a:cubicBezTo>
                  <a:cubicBezTo>
                    <a:pt x="4" y="200"/>
                    <a:pt x="0" y="202"/>
                    <a:pt x="0" y="207"/>
                  </a:cubicBezTo>
                  <a:cubicBezTo>
                    <a:pt x="0" y="212"/>
                    <a:pt x="4" y="214"/>
                    <a:pt x="13" y="218"/>
                  </a:cubicBezTo>
                  <a:cubicBezTo>
                    <a:pt x="94" y="252"/>
                    <a:pt x="148" y="313"/>
                    <a:pt x="167" y="403"/>
                  </a:cubicBezTo>
                  <a:cubicBezTo>
                    <a:pt x="169" y="412"/>
                    <a:pt x="171" y="414"/>
                    <a:pt x="184" y="414"/>
                  </a:cubicBezTo>
                  <a:cubicBezTo>
                    <a:pt x="191" y="414"/>
                    <a:pt x="200" y="414"/>
                    <a:pt x="200" y="405"/>
                  </a:cubicBezTo>
                  <a:cubicBezTo>
                    <a:pt x="200" y="403"/>
                    <a:pt x="193" y="353"/>
                    <a:pt x="160" y="301"/>
                  </a:cubicBezTo>
                  <a:cubicBezTo>
                    <a:pt x="144" y="277"/>
                    <a:pt x="121" y="248"/>
                    <a:pt x="86" y="2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9" name="Freeform 28">
              <a:extLst>
                <a:ext uri="{FF2B5EF4-FFF2-40B4-BE49-F238E27FC236}">
                  <a16:creationId xmlns:a16="http://schemas.microsoft.com/office/drawing/2014/main" id="{B224F8D0-B5B6-4D47-A925-F6BCEC5C9A80}"/>
                </a:ext>
              </a:extLst>
            </p:cNvPr>
            <p:cNvSpPr/>
            <p:nvPr/>
          </p:nvSpPr>
          <p:spPr>
            <a:xfrm>
              <a:off x="2087640" y="414936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7"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3" y="342"/>
                    <a:pt x="41" y="342"/>
                    <a:pt x="23" y="301"/>
                  </a:cubicBezTo>
                  <a:cubicBezTo>
                    <a:pt x="54" y="304"/>
                    <a:pt x="74" y="281"/>
                    <a:pt x="74" y="257"/>
                  </a:cubicBezTo>
                  <a:cubicBezTo>
                    <a:pt x="74" y="239"/>
                    <a:pt x="61" y="230"/>
                    <a:pt x="45" y="230"/>
                  </a:cubicBezTo>
                  <a:cubicBezTo>
                    <a:pt x="23" y="230"/>
                    <a:pt x="0" y="247"/>
                    <a:pt x="0" y="283"/>
                  </a:cubicBezTo>
                  <a:cubicBezTo>
                    <a:pt x="0" y="327"/>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0" name="Freeform 29">
              <a:extLst>
                <a:ext uri="{FF2B5EF4-FFF2-40B4-BE49-F238E27FC236}">
                  <a16:creationId xmlns:a16="http://schemas.microsoft.com/office/drawing/2014/main" id="{02EF6F82-55DB-E74B-AFF5-5BAAA9BF17B1}"/>
                </a:ext>
              </a:extLst>
            </p:cNvPr>
            <p:cNvSpPr/>
            <p:nvPr/>
          </p:nvSpPr>
          <p:spPr>
            <a:xfrm>
              <a:off x="2215080" y="4046399"/>
              <a:ext cx="50040" cy="103320"/>
            </a:xfrm>
            <a:custGeom>
              <a:avLst/>
              <a:gdLst/>
              <a:ahLst/>
              <a:cxnLst>
                <a:cxn ang="3cd4">
                  <a:pos x="hc" y="t"/>
                </a:cxn>
                <a:cxn ang="cd2">
                  <a:pos x="l" y="vc"/>
                </a:cxn>
                <a:cxn ang="cd4">
                  <a:pos x="hc" y="b"/>
                </a:cxn>
                <a:cxn ang="0">
                  <a:pos x="r" y="vc"/>
                </a:cxn>
              </a:cxnLst>
              <a:rect l="l" t="t" r="r" b="b"/>
              <a:pathLst>
                <a:path w="140" h="288">
                  <a:moveTo>
                    <a:pt x="135" y="49"/>
                  </a:moveTo>
                  <a:cubicBezTo>
                    <a:pt x="140" y="40"/>
                    <a:pt x="140" y="34"/>
                    <a:pt x="140" y="31"/>
                  </a:cubicBezTo>
                  <a:cubicBezTo>
                    <a:pt x="140" y="13"/>
                    <a:pt x="124" y="0"/>
                    <a:pt x="108" y="0"/>
                  </a:cubicBezTo>
                  <a:cubicBezTo>
                    <a:pt x="86" y="0"/>
                    <a:pt x="79" y="18"/>
                    <a:pt x="77" y="27"/>
                  </a:cubicBezTo>
                  <a:lnTo>
                    <a:pt x="4" y="268"/>
                  </a:lnTo>
                  <a:cubicBezTo>
                    <a:pt x="2" y="268"/>
                    <a:pt x="0" y="275"/>
                    <a:pt x="0" y="275"/>
                  </a:cubicBezTo>
                  <a:cubicBezTo>
                    <a:pt x="0" y="283"/>
                    <a:pt x="18" y="288"/>
                    <a:pt x="22" y="288"/>
                  </a:cubicBezTo>
                  <a:cubicBezTo>
                    <a:pt x="25" y="288"/>
                    <a:pt x="27" y="288"/>
                    <a:pt x="31" y="2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31" name="Group 30" descr="20§display§Q_w§svg§600§FALSE" title="TexMaths">
            <a:extLst>
              <a:ext uri="{FF2B5EF4-FFF2-40B4-BE49-F238E27FC236}">
                <a16:creationId xmlns:a16="http://schemas.microsoft.com/office/drawing/2014/main" id="{4E2B5109-402E-3F4A-B781-C41EE1B749D9}"/>
              </a:ext>
            </a:extLst>
          </p:cNvPr>
          <p:cNvGrpSpPr/>
          <p:nvPr/>
        </p:nvGrpSpPr>
        <p:grpSpPr>
          <a:xfrm>
            <a:off x="1648800" y="1667045"/>
            <a:ext cx="437399" cy="284760"/>
            <a:chOff x="1648800" y="1539720"/>
            <a:chExt cx="437399" cy="284760"/>
          </a:xfrm>
        </p:grpSpPr>
        <p:sp>
          <p:nvSpPr>
            <p:cNvPr id="32" name="Freeform 31">
              <a:extLst>
                <a:ext uri="{FF2B5EF4-FFF2-40B4-BE49-F238E27FC236}">
                  <a16:creationId xmlns:a16="http://schemas.microsoft.com/office/drawing/2014/main" id="{36B5821B-3AC0-CD47-85D7-5AA537B500A9}"/>
                </a:ext>
              </a:extLst>
            </p:cNvPr>
            <p:cNvSpPr/>
            <p:nvPr/>
          </p:nvSpPr>
          <p:spPr>
            <a:xfrm>
              <a:off x="1648800" y="1547640"/>
              <a:ext cx="437399" cy="276840"/>
            </a:xfrm>
            <a:custGeom>
              <a:avLst/>
              <a:gdLst/>
              <a:ahLst/>
              <a:cxnLst>
                <a:cxn ang="3cd4">
                  <a:pos x="hc" y="t"/>
                </a:cxn>
                <a:cxn ang="cd2">
                  <a:pos x="l" y="vc"/>
                </a:cxn>
                <a:cxn ang="cd4">
                  <a:pos x="hc" y="b"/>
                </a:cxn>
                <a:cxn ang="0">
                  <a:pos x="r" y="vc"/>
                </a:cxn>
              </a:cxnLst>
              <a:rect l="l" t="t" r="r" b="b"/>
              <a:pathLst>
                <a:path w="1216" h="770">
                  <a:moveTo>
                    <a:pt x="608" y="770"/>
                  </a:moveTo>
                  <a:lnTo>
                    <a:pt x="0" y="770"/>
                  </a:lnTo>
                  <a:lnTo>
                    <a:pt x="0" y="0"/>
                  </a:lnTo>
                  <a:lnTo>
                    <a:pt x="1216" y="0"/>
                  </a:lnTo>
                  <a:lnTo>
                    <a:pt x="1216" y="770"/>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3" name="Freeform 32">
              <a:extLst>
                <a:ext uri="{FF2B5EF4-FFF2-40B4-BE49-F238E27FC236}">
                  <a16:creationId xmlns:a16="http://schemas.microsoft.com/office/drawing/2014/main" id="{4AF99B13-A710-6E47-9DB1-2FECFF0BB4CE}"/>
                </a:ext>
              </a:extLst>
            </p:cNvPr>
            <p:cNvSpPr/>
            <p:nvPr/>
          </p:nvSpPr>
          <p:spPr>
            <a:xfrm>
              <a:off x="1664639" y="1539720"/>
              <a:ext cx="219240" cy="284760"/>
            </a:xfrm>
            <a:custGeom>
              <a:avLst/>
              <a:gdLst/>
              <a:ahLst/>
              <a:cxnLst>
                <a:cxn ang="3cd4">
                  <a:pos x="hc" y="t"/>
                </a:cxn>
                <a:cxn ang="cd2">
                  <a:pos x="l" y="vc"/>
                </a:cxn>
                <a:cxn ang="cd4">
                  <a:pos x="hc" y="b"/>
                </a:cxn>
                <a:cxn ang="0">
                  <a:pos x="r" y="vc"/>
                </a:cxn>
              </a:cxnLst>
              <a:rect l="l" t="t" r="r" b="b"/>
              <a:pathLst>
                <a:path w="610" h="792">
                  <a:moveTo>
                    <a:pt x="342" y="616"/>
                  </a:moveTo>
                  <a:cubicBezTo>
                    <a:pt x="480" y="564"/>
                    <a:pt x="610" y="406"/>
                    <a:pt x="610" y="236"/>
                  </a:cubicBezTo>
                  <a:cubicBezTo>
                    <a:pt x="610" y="96"/>
                    <a:pt x="516" y="0"/>
                    <a:pt x="384" y="0"/>
                  </a:cubicBezTo>
                  <a:cubicBezTo>
                    <a:pt x="194" y="0"/>
                    <a:pt x="0" y="200"/>
                    <a:pt x="0" y="406"/>
                  </a:cubicBezTo>
                  <a:cubicBezTo>
                    <a:pt x="0" y="552"/>
                    <a:pt x="98" y="640"/>
                    <a:pt x="226" y="640"/>
                  </a:cubicBezTo>
                  <a:cubicBezTo>
                    <a:pt x="248" y="640"/>
                    <a:pt x="278" y="636"/>
                    <a:pt x="312" y="628"/>
                  </a:cubicBezTo>
                  <a:cubicBezTo>
                    <a:pt x="308" y="682"/>
                    <a:pt x="308" y="684"/>
                    <a:pt x="308" y="696"/>
                  </a:cubicBezTo>
                  <a:cubicBezTo>
                    <a:pt x="308" y="724"/>
                    <a:pt x="308" y="792"/>
                    <a:pt x="382" y="792"/>
                  </a:cubicBezTo>
                  <a:cubicBezTo>
                    <a:pt x="486" y="792"/>
                    <a:pt x="528" y="630"/>
                    <a:pt x="528" y="622"/>
                  </a:cubicBezTo>
                  <a:cubicBezTo>
                    <a:pt x="528" y="614"/>
                    <a:pt x="522" y="612"/>
                    <a:pt x="520" y="612"/>
                  </a:cubicBezTo>
                  <a:cubicBezTo>
                    <a:pt x="512" y="612"/>
                    <a:pt x="510" y="616"/>
                    <a:pt x="508" y="622"/>
                  </a:cubicBezTo>
                  <a:cubicBezTo>
                    <a:pt x="488" y="684"/>
                    <a:pt x="436" y="706"/>
                    <a:pt x="406" y="706"/>
                  </a:cubicBezTo>
                  <a:cubicBezTo>
                    <a:pt x="364" y="706"/>
                    <a:pt x="352" y="682"/>
                    <a:pt x="342" y="616"/>
                  </a:cubicBezTo>
                  <a:close/>
                  <a:moveTo>
                    <a:pt x="176" y="608"/>
                  </a:moveTo>
                  <a:cubicBezTo>
                    <a:pt x="108" y="582"/>
                    <a:pt x="78" y="512"/>
                    <a:pt x="78" y="434"/>
                  </a:cubicBezTo>
                  <a:cubicBezTo>
                    <a:pt x="78" y="372"/>
                    <a:pt x="100" y="248"/>
                    <a:pt x="168" y="152"/>
                  </a:cubicBezTo>
                  <a:cubicBezTo>
                    <a:pt x="232" y="62"/>
                    <a:pt x="314" y="22"/>
                    <a:pt x="380" y="22"/>
                  </a:cubicBezTo>
                  <a:cubicBezTo>
                    <a:pt x="468" y="22"/>
                    <a:pt x="532" y="90"/>
                    <a:pt x="532" y="208"/>
                  </a:cubicBezTo>
                  <a:cubicBezTo>
                    <a:pt x="532" y="296"/>
                    <a:pt x="486" y="502"/>
                    <a:pt x="338" y="586"/>
                  </a:cubicBezTo>
                  <a:cubicBezTo>
                    <a:pt x="334" y="554"/>
                    <a:pt x="326" y="490"/>
                    <a:pt x="260" y="490"/>
                  </a:cubicBezTo>
                  <a:cubicBezTo>
                    <a:pt x="214" y="490"/>
                    <a:pt x="172" y="534"/>
                    <a:pt x="172" y="580"/>
                  </a:cubicBezTo>
                  <a:cubicBezTo>
                    <a:pt x="172" y="598"/>
                    <a:pt x="176" y="608"/>
                    <a:pt x="176" y="608"/>
                  </a:cubicBezTo>
                  <a:close/>
                  <a:moveTo>
                    <a:pt x="230" y="618"/>
                  </a:moveTo>
                  <a:cubicBezTo>
                    <a:pt x="218" y="618"/>
                    <a:pt x="190" y="618"/>
                    <a:pt x="190" y="580"/>
                  </a:cubicBezTo>
                  <a:cubicBezTo>
                    <a:pt x="190" y="546"/>
                    <a:pt x="224" y="510"/>
                    <a:pt x="260" y="510"/>
                  </a:cubicBezTo>
                  <a:cubicBezTo>
                    <a:pt x="298" y="510"/>
                    <a:pt x="314" y="532"/>
                    <a:pt x="314" y="584"/>
                  </a:cubicBezTo>
                  <a:cubicBezTo>
                    <a:pt x="314" y="598"/>
                    <a:pt x="314" y="598"/>
                    <a:pt x="306" y="602"/>
                  </a:cubicBezTo>
                  <a:cubicBezTo>
                    <a:pt x="282" y="612"/>
                    <a:pt x="256" y="618"/>
                    <a:pt x="230" y="61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4" name="Freeform 33">
              <a:extLst>
                <a:ext uri="{FF2B5EF4-FFF2-40B4-BE49-F238E27FC236}">
                  <a16:creationId xmlns:a16="http://schemas.microsoft.com/office/drawing/2014/main" id="{584CB972-26DE-DF40-8E21-5C20BBE054DD}"/>
                </a:ext>
              </a:extLst>
            </p:cNvPr>
            <p:cNvSpPr/>
            <p:nvPr/>
          </p:nvSpPr>
          <p:spPr>
            <a:xfrm>
              <a:off x="1908000" y="1712519"/>
              <a:ext cx="162360" cy="100440"/>
            </a:xfrm>
            <a:custGeom>
              <a:avLst/>
              <a:gdLst/>
              <a:ahLst/>
              <a:cxnLst>
                <a:cxn ang="3cd4">
                  <a:pos x="hc" y="t"/>
                </a:cxn>
                <a:cxn ang="cd2">
                  <a:pos x="l" y="vc"/>
                </a:cxn>
                <a:cxn ang="cd4">
                  <a:pos x="hc" y="b"/>
                </a:cxn>
                <a:cxn ang="0">
                  <a:pos x="r" y="vc"/>
                </a:cxn>
              </a:cxnLst>
              <a:rect l="l" t="t" r="r" b="b"/>
              <a:pathLst>
                <a:path w="452" h="280">
                  <a:moveTo>
                    <a:pt x="296" y="76"/>
                  </a:moveTo>
                  <a:cubicBezTo>
                    <a:pt x="300" y="60"/>
                    <a:pt x="308" y="30"/>
                    <a:pt x="308" y="26"/>
                  </a:cubicBezTo>
                  <a:cubicBezTo>
                    <a:pt x="308" y="14"/>
                    <a:pt x="298" y="6"/>
                    <a:pt x="288" y="6"/>
                  </a:cubicBezTo>
                  <a:cubicBezTo>
                    <a:pt x="276" y="6"/>
                    <a:pt x="264" y="14"/>
                    <a:pt x="260" y="24"/>
                  </a:cubicBezTo>
                  <a:cubicBezTo>
                    <a:pt x="258" y="30"/>
                    <a:pt x="252" y="56"/>
                    <a:pt x="248" y="72"/>
                  </a:cubicBezTo>
                  <a:cubicBezTo>
                    <a:pt x="240" y="106"/>
                    <a:pt x="240" y="108"/>
                    <a:pt x="230" y="142"/>
                  </a:cubicBezTo>
                  <a:cubicBezTo>
                    <a:pt x="222" y="176"/>
                    <a:pt x="222" y="182"/>
                    <a:pt x="220" y="200"/>
                  </a:cubicBezTo>
                  <a:cubicBezTo>
                    <a:pt x="224" y="212"/>
                    <a:pt x="218" y="224"/>
                    <a:pt x="204" y="242"/>
                  </a:cubicBezTo>
                  <a:cubicBezTo>
                    <a:pt x="196" y="252"/>
                    <a:pt x="182" y="262"/>
                    <a:pt x="162" y="262"/>
                  </a:cubicBezTo>
                  <a:cubicBezTo>
                    <a:pt x="138" y="262"/>
                    <a:pt x="106" y="254"/>
                    <a:pt x="106" y="206"/>
                  </a:cubicBezTo>
                  <a:cubicBezTo>
                    <a:pt x="106" y="174"/>
                    <a:pt x="124" y="128"/>
                    <a:pt x="136" y="96"/>
                  </a:cubicBezTo>
                  <a:cubicBezTo>
                    <a:pt x="146" y="70"/>
                    <a:pt x="148" y="64"/>
                    <a:pt x="148" y="54"/>
                  </a:cubicBezTo>
                  <a:cubicBezTo>
                    <a:pt x="148" y="24"/>
                    <a:pt x="124" y="0"/>
                    <a:pt x="90" y="0"/>
                  </a:cubicBezTo>
                  <a:cubicBezTo>
                    <a:pt x="28" y="0"/>
                    <a:pt x="0" y="84"/>
                    <a:pt x="0" y="96"/>
                  </a:cubicBezTo>
                  <a:cubicBezTo>
                    <a:pt x="0" y="104"/>
                    <a:pt x="8" y="104"/>
                    <a:pt x="10" y="104"/>
                  </a:cubicBezTo>
                  <a:cubicBezTo>
                    <a:pt x="20" y="104"/>
                    <a:pt x="20" y="100"/>
                    <a:pt x="22" y="94"/>
                  </a:cubicBezTo>
                  <a:cubicBezTo>
                    <a:pt x="38" y="42"/>
                    <a:pt x="64" y="18"/>
                    <a:pt x="88" y="18"/>
                  </a:cubicBezTo>
                  <a:cubicBezTo>
                    <a:pt x="98" y="18"/>
                    <a:pt x="104" y="24"/>
                    <a:pt x="104" y="40"/>
                  </a:cubicBezTo>
                  <a:cubicBezTo>
                    <a:pt x="104" y="54"/>
                    <a:pt x="98" y="68"/>
                    <a:pt x="96" y="76"/>
                  </a:cubicBezTo>
                  <a:cubicBezTo>
                    <a:pt x="60" y="166"/>
                    <a:pt x="60" y="178"/>
                    <a:pt x="60" y="198"/>
                  </a:cubicBezTo>
                  <a:cubicBezTo>
                    <a:pt x="60" y="270"/>
                    <a:pt x="126" y="280"/>
                    <a:pt x="160" y="280"/>
                  </a:cubicBezTo>
                  <a:cubicBezTo>
                    <a:pt x="172" y="280"/>
                    <a:pt x="202" y="280"/>
                    <a:pt x="230" y="238"/>
                  </a:cubicBezTo>
                  <a:cubicBezTo>
                    <a:pt x="244" y="266"/>
                    <a:pt x="278" y="280"/>
                    <a:pt x="316" y="280"/>
                  </a:cubicBezTo>
                  <a:cubicBezTo>
                    <a:pt x="370" y="280"/>
                    <a:pt x="398" y="232"/>
                    <a:pt x="410" y="206"/>
                  </a:cubicBezTo>
                  <a:cubicBezTo>
                    <a:pt x="436" y="154"/>
                    <a:pt x="452" y="78"/>
                    <a:pt x="452" y="48"/>
                  </a:cubicBezTo>
                  <a:cubicBezTo>
                    <a:pt x="452" y="2"/>
                    <a:pt x="426" y="0"/>
                    <a:pt x="422" y="0"/>
                  </a:cubicBezTo>
                  <a:cubicBezTo>
                    <a:pt x="406" y="0"/>
                    <a:pt x="388" y="16"/>
                    <a:pt x="388" y="32"/>
                  </a:cubicBezTo>
                  <a:cubicBezTo>
                    <a:pt x="388" y="44"/>
                    <a:pt x="394" y="48"/>
                    <a:pt x="400" y="52"/>
                  </a:cubicBezTo>
                  <a:cubicBezTo>
                    <a:pt x="414" y="64"/>
                    <a:pt x="422" y="82"/>
                    <a:pt x="422" y="102"/>
                  </a:cubicBezTo>
                  <a:cubicBezTo>
                    <a:pt x="422" y="110"/>
                    <a:pt x="396" y="262"/>
                    <a:pt x="318" y="262"/>
                  </a:cubicBezTo>
                  <a:cubicBezTo>
                    <a:pt x="268" y="262"/>
                    <a:pt x="268" y="218"/>
                    <a:pt x="268" y="208"/>
                  </a:cubicBezTo>
                  <a:cubicBezTo>
                    <a:pt x="268" y="190"/>
                    <a:pt x="270" y="180"/>
                    <a:pt x="278" y="14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35" name="Group 34" descr="18§display§w \leftarrow w - \alpha \nabla_w L(B;w)§svg§600§FALSE" title="TexMaths">
            <a:extLst>
              <a:ext uri="{FF2B5EF4-FFF2-40B4-BE49-F238E27FC236}">
                <a16:creationId xmlns:a16="http://schemas.microsoft.com/office/drawing/2014/main" id="{B72731ED-B1BC-4F41-8D12-75B94C577F8B}"/>
              </a:ext>
            </a:extLst>
          </p:cNvPr>
          <p:cNvGrpSpPr/>
          <p:nvPr/>
        </p:nvGrpSpPr>
        <p:grpSpPr>
          <a:xfrm>
            <a:off x="1917359" y="5160870"/>
            <a:ext cx="2793960" cy="284760"/>
            <a:chOff x="1917359" y="4952520"/>
            <a:chExt cx="2793960" cy="284760"/>
          </a:xfrm>
        </p:grpSpPr>
        <p:sp>
          <p:nvSpPr>
            <p:cNvPr id="36" name="Freeform 35">
              <a:extLst>
                <a:ext uri="{FF2B5EF4-FFF2-40B4-BE49-F238E27FC236}">
                  <a16:creationId xmlns:a16="http://schemas.microsoft.com/office/drawing/2014/main" id="{6B49F0ED-6C20-724A-8212-6C7204107A72}"/>
                </a:ext>
              </a:extLst>
            </p:cNvPr>
            <p:cNvSpPr/>
            <p:nvPr/>
          </p:nvSpPr>
          <p:spPr>
            <a:xfrm>
              <a:off x="1917359" y="4953240"/>
              <a:ext cx="2793960" cy="284040"/>
            </a:xfrm>
            <a:custGeom>
              <a:avLst/>
              <a:gdLst/>
              <a:ahLst/>
              <a:cxnLst>
                <a:cxn ang="3cd4">
                  <a:pos x="hc" y="t"/>
                </a:cxn>
                <a:cxn ang="cd2">
                  <a:pos x="l" y="vc"/>
                </a:cxn>
                <a:cxn ang="cd4">
                  <a:pos x="hc" y="b"/>
                </a:cxn>
                <a:cxn ang="0">
                  <a:pos x="r" y="vc"/>
                </a:cxn>
              </a:cxnLst>
              <a:rect l="l" t="t" r="r" b="b"/>
              <a:pathLst>
                <a:path w="7762" h="790">
                  <a:moveTo>
                    <a:pt x="3881" y="790"/>
                  </a:moveTo>
                  <a:lnTo>
                    <a:pt x="0" y="790"/>
                  </a:lnTo>
                  <a:lnTo>
                    <a:pt x="0" y="0"/>
                  </a:lnTo>
                  <a:lnTo>
                    <a:pt x="7762" y="0"/>
                  </a:lnTo>
                  <a:lnTo>
                    <a:pt x="7762" y="790"/>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7" name="Freeform 36">
              <a:extLst>
                <a:ext uri="{FF2B5EF4-FFF2-40B4-BE49-F238E27FC236}">
                  <a16:creationId xmlns:a16="http://schemas.microsoft.com/office/drawing/2014/main" id="{D3AD376C-5C84-6A4C-AAC4-4A10C73B1BE5}"/>
                </a:ext>
              </a:extLst>
            </p:cNvPr>
            <p:cNvSpPr/>
            <p:nvPr/>
          </p:nvSpPr>
          <p:spPr>
            <a:xfrm>
              <a:off x="1925640" y="5040000"/>
              <a:ext cx="189000" cy="129240"/>
            </a:xfrm>
            <a:custGeom>
              <a:avLst/>
              <a:gdLst/>
              <a:ahLst/>
              <a:cxnLst>
                <a:cxn ang="3cd4">
                  <a:pos x="hc" y="t"/>
                </a:cxn>
                <a:cxn ang="cd2">
                  <a:pos x="l" y="vc"/>
                </a:cxn>
                <a:cxn ang="cd4">
                  <a:pos x="hc" y="b"/>
                </a:cxn>
                <a:cxn ang="0">
                  <a:pos x="r" y="vc"/>
                </a:cxn>
              </a:cxnLst>
              <a:rect l="l" t="t" r="r" b="b"/>
              <a:pathLst>
                <a:path w="526" h="360">
                  <a:moveTo>
                    <a:pt x="344" y="81"/>
                  </a:moveTo>
                  <a:cubicBezTo>
                    <a:pt x="347" y="65"/>
                    <a:pt x="355" y="34"/>
                    <a:pt x="355" y="31"/>
                  </a:cubicBezTo>
                  <a:cubicBezTo>
                    <a:pt x="355" y="16"/>
                    <a:pt x="344" y="9"/>
                    <a:pt x="333" y="9"/>
                  </a:cubicBezTo>
                  <a:cubicBezTo>
                    <a:pt x="322" y="9"/>
                    <a:pt x="308" y="14"/>
                    <a:pt x="302" y="31"/>
                  </a:cubicBezTo>
                  <a:cubicBezTo>
                    <a:pt x="301" y="36"/>
                    <a:pt x="263" y="189"/>
                    <a:pt x="257" y="209"/>
                  </a:cubicBezTo>
                  <a:cubicBezTo>
                    <a:pt x="252" y="232"/>
                    <a:pt x="250" y="247"/>
                    <a:pt x="250" y="261"/>
                  </a:cubicBezTo>
                  <a:cubicBezTo>
                    <a:pt x="250" y="270"/>
                    <a:pt x="250" y="272"/>
                    <a:pt x="252" y="275"/>
                  </a:cubicBezTo>
                  <a:cubicBezTo>
                    <a:pt x="234" y="319"/>
                    <a:pt x="209" y="342"/>
                    <a:pt x="178" y="342"/>
                  </a:cubicBezTo>
                  <a:cubicBezTo>
                    <a:pt x="115" y="342"/>
                    <a:pt x="115" y="284"/>
                    <a:pt x="115" y="270"/>
                  </a:cubicBezTo>
                  <a:cubicBezTo>
                    <a:pt x="115" y="245"/>
                    <a:pt x="119" y="214"/>
                    <a:pt x="157" y="115"/>
                  </a:cubicBezTo>
                  <a:cubicBezTo>
                    <a:pt x="166" y="92"/>
                    <a:pt x="169" y="81"/>
                    <a:pt x="169" y="65"/>
                  </a:cubicBezTo>
                  <a:cubicBezTo>
                    <a:pt x="169" y="29"/>
                    <a:pt x="144" y="0"/>
                    <a:pt x="104" y="0"/>
                  </a:cubicBezTo>
                  <a:cubicBezTo>
                    <a:pt x="29" y="0"/>
                    <a:pt x="0" y="115"/>
                    <a:pt x="0" y="122"/>
                  </a:cubicBezTo>
                  <a:cubicBezTo>
                    <a:pt x="0" y="130"/>
                    <a:pt x="7" y="130"/>
                    <a:pt x="9" y="130"/>
                  </a:cubicBezTo>
                  <a:cubicBezTo>
                    <a:pt x="18" y="130"/>
                    <a:pt x="18" y="130"/>
                    <a:pt x="22" y="115"/>
                  </a:cubicBezTo>
                  <a:cubicBezTo>
                    <a:pt x="43" y="41"/>
                    <a:pt x="74" y="18"/>
                    <a:pt x="103" y="18"/>
                  </a:cubicBezTo>
                  <a:cubicBezTo>
                    <a:pt x="110" y="18"/>
                    <a:pt x="122" y="18"/>
                    <a:pt x="122" y="43"/>
                  </a:cubicBezTo>
                  <a:cubicBezTo>
                    <a:pt x="122" y="63"/>
                    <a:pt x="113" y="86"/>
                    <a:pt x="108" y="99"/>
                  </a:cubicBezTo>
                  <a:cubicBezTo>
                    <a:pt x="74" y="193"/>
                    <a:pt x="63" y="230"/>
                    <a:pt x="63" y="259"/>
                  </a:cubicBezTo>
                  <a:cubicBezTo>
                    <a:pt x="63" y="333"/>
                    <a:pt x="117" y="360"/>
                    <a:pt x="176" y="360"/>
                  </a:cubicBezTo>
                  <a:cubicBezTo>
                    <a:pt x="189" y="360"/>
                    <a:pt x="227" y="360"/>
                    <a:pt x="259" y="304"/>
                  </a:cubicBezTo>
                  <a:cubicBezTo>
                    <a:pt x="279" y="355"/>
                    <a:pt x="335" y="360"/>
                    <a:pt x="358" y="360"/>
                  </a:cubicBezTo>
                  <a:cubicBezTo>
                    <a:pt x="418" y="360"/>
                    <a:pt x="452" y="310"/>
                    <a:pt x="473" y="263"/>
                  </a:cubicBezTo>
                  <a:cubicBezTo>
                    <a:pt x="500" y="200"/>
                    <a:pt x="526" y="94"/>
                    <a:pt x="526" y="56"/>
                  </a:cubicBezTo>
                  <a:cubicBezTo>
                    <a:pt x="526" y="13"/>
                    <a:pt x="504" y="0"/>
                    <a:pt x="490" y="0"/>
                  </a:cubicBezTo>
                  <a:cubicBezTo>
                    <a:pt x="470" y="0"/>
                    <a:pt x="450" y="20"/>
                    <a:pt x="450" y="38"/>
                  </a:cubicBezTo>
                  <a:cubicBezTo>
                    <a:pt x="450" y="49"/>
                    <a:pt x="455" y="54"/>
                    <a:pt x="463" y="59"/>
                  </a:cubicBezTo>
                  <a:cubicBezTo>
                    <a:pt x="472" y="68"/>
                    <a:pt x="491" y="88"/>
                    <a:pt x="491" y="128"/>
                  </a:cubicBezTo>
                  <a:cubicBezTo>
                    <a:pt x="491" y="155"/>
                    <a:pt x="468" y="232"/>
                    <a:pt x="448" y="272"/>
                  </a:cubicBezTo>
                  <a:cubicBezTo>
                    <a:pt x="427" y="315"/>
                    <a:pt x="400" y="342"/>
                    <a:pt x="360" y="342"/>
                  </a:cubicBezTo>
                  <a:cubicBezTo>
                    <a:pt x="322" y="342"/>
                    <a:pt x="302" y="319"/>
                    <a:pt x="302" y="274"/>
                  </a:cubicBezTo>
                  <a:cubicBezTo>
                    <a:pt x="302" y="252"/>
                    <a:pt x="308" y="227"/>
                    <a:pt x="310" y="2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8" name="Freeform 37">
              <a:extLst>
                <a:ext uri="{FF2B5EF4-FFF2-40B4-BE49-F238E27FC236}">
                  <a16:creationId xmlns:a16="http://schemas.microsoft.com/office/drawing/2014/main" id="{20C7FA73-8AC1-314F-B1EE-96D6A4D89382}"/>
                </a:ext>
              </a:extLst>
            </p:cNvPr>
            <p:cNvSpPr/>
            <p:nvPr/>
          </p:nvSpPr>
          <p:spPr>
            <a:xfrm>
              <a:off x="2223360" y="5020560"/>
              <a:ext cx="253080" cy="148680"/>
            </a:xfrm>
            <a:custGeom>
              <a:avLst/>
              <a:gdLst/>
              <a:ahLst/>
              <a:cxnLst>
                <a:cxn ang="3cd4">
                  <a:pos x="hc" y="t"/>
                </a:cxn>
                <a:cxn ang="cd2">
                  <a:pos x="l" y="vc"/>
                </a:cxn>
                <a:cxn ang="cd4">
                  <a:pos x="hc" y="b"/>
                </a:cxn>
                <a:cxn ang="0">
                  <a:pos x="r" y="vc"/>
                </a:cxn>
              </a:cxnLst>
              <a:rect l="l" t="t" r="r" b="b"/>
              <a:pathLst>
                <a:path w="704" h="414">
                  <a:moveTo>
                    <a:pt x="675" y="223"/>
                  </a:moveTo>
                  <a:cubicBezTo>
                    <a:pt x="689" y="223"/>
                    <a:pt x="704" y="223"/>
                    <a:pt x="704" y="207"/>
                  </a:cubicBezTo>
                  <a:cubicBezTo>
                    <a:pt x="704" y="191"/>
                    <a:pt x="689" y="191"/>
                    <a:pt x="675" y="191"/>
                  </a:cubicBezTo>
                  <a:lnTo>
                    <a:pt x="86" y="191"/>
                  </a:lnTo>
                  <a:cubicBezTo>
                    <a:pt x="130" y="158"/>
                    <a:pt x="151" y="126"/>
                    <a:pt x="158" y="115"/>
                  </a:cubicBezTo>
                  <a:cubicBezTo>
                    <a:pt x="193" y="61"/>
                    <a:pt x="200" y="11"/>
                    <a:pt x="200" y="9"/>
                  </a:cubicBezTo>
                  <a:cubicBezTo>
                    <a:pt x="200" y="0"/>
                    <a:pt x="191" y="0"/>
                    <a:pt x="184" y="0"/>
                  </a:cubicBezTo>
                  <a:cubicBezTo>
                    <a:pt x="171" y="0"/>
                    <a:pt x="169" y="2"/>
                    <a:pt x="166" y="16"/>
                  </a:cubicBezTo>
                  <a:cubicBezTo>
                    <a:pt x="148" y="94"/>
                    <a:pt x="101" y="160"/>
                    <a:pt x="13" y="196"/>
                  </a:cubicBezTo>
                  <a:cubicBezTo>
                    <a:pt x="4" y="200"/>
                    <a:pt x="0" y="202"/>
                    <a:pt x="0" y="207"/>
                  </a:cubicBezTo>
                  <a:cubicBezTo>
                    <a:pt x="0" y="212"/>
                    <a:pt x="4" y="214"/>
                    <a:pt x="13" y="218"/>
                  </a:cubicBezTo>
                  <a:cubicBezTo>
                    <a:pt x="94" y="252"/>
                    <a:pt x="148" y="313"/>
                    <a:pt x="167" y="403"/>
                  </a:cubicBezTo>
                  <a:cubicBezTo>
                    <a:pt x="169" y="412"/>
                    <a:pt x="171" y="414"/>
                    <a:pt x="184" y="414"/>
                  </a:cubicBezTo>
                  <a:cubicBezTo>
                    <a:pt x="191" y="414"/>
                    <a:pt x="200" y="414"/>
                    <a:pt x="200" y="405"/>
                  </a:cubicBezTo>
                  <a:cubicBezTo>
                    <a:pt x="200" y="403"/>
                    <a:pt x="193" y="353"/>
                    <a:pt x="160" y="301"/>
                  </a:cubicBezTo>
                  <a:cubicBezTo>
                    <a:pt x="144" y="277"/>
                    <a:pt x="121" y="248"/>
                    <a:pt x="86" y="2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9" name="Freeform 38">
              <a:extLst>
                <a:ext uri="{FF2B5EF4-FFF2-40B4-BE49-F238E27FC236}">
                  <a16:creationId xmlns:a16="http://schemas.microsoft.com/office/drawing/2014/main" id="{95AB35EF-9424-F443-B6D8-7BFADA6CDCB2}"/>
                </a:ext>
              </a:extLst>
            </p:cNvPr>
            <p:cNvSpPr/>
            <p:nvPr/>
          </p:nvSpPr>
          <p:spPr>
            <a:xfrm>
              <a:off x="2578319" y="5040000"/>
              <a:ext cx="189000" cy="129240"/>
            </a:xfrm>
            <a:custGeom>
              <a:avLst/>
              <a:gdLst/>
              <a:ahLst/>
              <a:cxnLst>
                <a:cxn ang="3cd4">
                  <a:pos x="hc" y="t"/>
                </a:cxn>
                <a:cxn ang="cd2">
                  <a:pos x="l" y="vc"/>
                </a:cxn>
                <a:cxn ang="cd4">
                  <a:pos x="hc" y="b"/>
                </a:cxn>
                <a:cxn ang="0">
                  <a:pos x="r" y="vc"/>
                </a:cxn>
              </a:cxnLst>
              <a:rect l="l" t="t" r="r" b="b"/>
              <a:pathLst>
                <a:path w="526" h="360">
                  <a:moveTo>
                    <a:pt x="344" y="81"/>
                  </a:moveTo>
                  <a:cubicBezTo>
                    <a:pt x="347" y="65"/>
                    <a:pt x="355" y="34"/>
                    <a:pt x="355" y="31"/>
                  </a:cubicBezTo>
                  <a:cubicBezTo>
                    <a:pt x="355" y="16"/>
                    <a:pt x="344" y="9"/>
                    <a:pt x="333" y="9"/>
                  </a:cubicBezTo>
                  <a:cubicBezTo>
                    <a:pt x="322" y="9"/>
                    <a:pt x="308" y="14"/>
                    <a:pt x="302" y="31"/>
                  </a:cubicBezTo>
                  <a:cubicBezTo>
                    <a:pt x="301" y="36"/>
                    <a:pt x="263" y="189"/>
                    <a:pt x="257" y="209"/>
                  </a:cubicBezTo>
                  <a:cubicBezTo>
                    <a:pt x="252" y="232"/>
                    <a:pt x="250" y="247"/>
                    <a:pt x="250" y="261"/>
                  </a:cubicBezTo>
                  <a:cubicBezTo>
                    <a:pt x="250" y="270"/>
                    <a:pt x="250" y="272"/>
                    <a:pt x="252" y="275"/>
                  </a:cubicBezTo>
                  <a:cubicBezTo>
                    <a:pt x="234" y="319"/>
                    <a:pt x="209" y="342"/>
                    <a:pt x="178" y="342"/>
                  </a:cubicBezTo>
                  <a:cubicBezTo>
                    <a:pt x="115" y="342"/>
                    <a:pt x="115" y="284"/>
                    <a:pt x="115" y="270"/>
                  </a:cubicBezTo>
                  <a:cubicBezTo>
                    <a:pt x="115" y="245"/>
                    <a:pt x="119" y="214"/>
                    <a:pt x="157" y="115"/>
                  </a:cubicBezTo>
                  <a:cubicBezTo>
                    <a:pt x="166" y="92"/>
                    <a:pt x="169" y="81"/>
                    <a:pt x="169" y="65"/>
                  </a:cubicBezTo>
                  <a:cubicBezTo>
                    <a:pt x="169" y="29"/>
                    <a:pt x="144" y="0"/>
                    <a:pt x="104" y="0"/>
                  </a:cubicBezTo>
                  <a:cubicBezTo>
                    <a:pt x="29" y="0"/>
                    <a:pt x="0" y="115"/>
                    <a:pt x="0" y="122"/>
                  </a:cubicBezTo>
                  <a:cubicBezTo>
                    <a:pt x="0" y="130"/>
                    <a:pt x="7" y="130"/>
                    <a:pt x="9" y="130"/>
                  </a:cubicBezTo>
                  <a:cubicBezTo>
                    <a:pt x="18" y="130"/>
                    <a:pt x="18" y="130"/>
                    <a:pt x="22" y="115"/>
                  </a:cubicBezTo>
                  <a:cubicBezTo>
                    <a:pt x="43" y="41"/>
                    <a:pt x="74" y="18"/>
                    <a:pt x="103" y="18"/>
                  </a:cubicBezTo>
                  <a:cubicBezTo>
                    <a:pt x="110" y="18"/>
                    <a:pt x="122" y="18"/>
                    <a:pt x="122" y="43"/>
                  </a:cubicBezTo>
                  <a:cubicBezTo>
                    <a:pt x="122" y="63"/>
                    <a:pt x="113" y="86"/>
                    <a:pt x="108" y="99"/>
                  </a:cubicBezTo>
                  <a:cubicBezTo>
                    <a:pt x="74" y="193"/>
                    <a:pt x="63" y="230"/>
                    <a:pt x="63" y="259"/>
                  </a:cubicBezTo>
                  <a:cubicBezTo>
                    <a:pt x="63" y="333"/>
                    <a:pt x="117" y="360"/>
                    <a:pt x="176" y="360"/>
                  </a:cubicBezTo>
                  <a:cubicBezTo>
                    <a:pt x="189" y="360"/>
                    <a:pt x="227" y="360"/>
                    <a:pt x="259" y="304"/>
                  </a:cubicBezTo>
                  <a:cubicBezTo>
                    <a:pt x="279" y="355"/>
                    <a:pt x="335" y="360"/>
                    <a:pt x="358" y="360"/>
                  </a:cubicBezTo>
                  <a:cubicBezTo>
                    <a:pt x="418" y="360"/>
                    <a:pt x="452" y="310"/>
                    <a:pt x="473" y="263"/>
                  </a:cubicBezTo>
                  <a:cubicBezTo>
                    <a:pt x="500" y="200"/>
                    <a:pt x="526" y="94"/>
                    <a:pt x="526" y="56"/>
                  </a:cubicBezTo>
                  <a:cubicBezTo>
                    <a:pt x="526" y="13"/>
                    <a:pt x="504" y="0"/>
                    <a:pt x="490" y="0"/>
                  </a:cubicBezTo>
                  <a:cubicBezTo>
                    <a:pt x="470" y="0"/>
                    <a:pt x="450" y="20"/>
                    <a:pt x="450" y="38"/>
                  </a:cubicBezTo>
                  <a:cubicBezTo>
                    <a:pt x="450" y="49"/>
                    <a:pt x="455" y="54"/>
                    <a:pt x="463" y="59"/>
                  </a:cubicBezTo>
                  <a:cubicBezTo>
                    <a:pt x="472" y="68"/>
                    <a:pt x="491" y="88"/>
                    <a:pt x="491" y="128"/>
                  </a:cubicBezTo>
                  <a:cubicBezTo>
                    <a:pt x="491" y="155"/>
                    <a:pt x="468" y="232"/>
                    <a:pt x="448" y="272"/>
                  </a:cubicBezTo>
                  <a:cubicBezTo>
                    <a:pt x="427" y="315"/>
                    <a:pt x="400" y="342"/>
                    <a:pt x="360" y="342"/>
                  </a:cubicBezTo>
                  <a:cubicBezTo>
                    <a:pt x="322" y="342"/>
                    <a:pt x="302" y="319"/>
                    <a:pt x="302" y="274"/>
                  </a:cubicBezTo>
                  <a:cubicBezTo>
                    <a:pt x="302" y="252"/>
                    <a:pt x="308" y="227"/>
                    <a:pt x="310" y="2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0" name="Freeform 39">
              <a:extLst>
                <a:ext uri="{FF2B5EF4-FFF2-40B4-BE49-F238E27FC236}">
                  <a16:creationId xmlns:a16="http://schemas.microsoft.com/office/drawing/2014/main" id="{7EA602FC-81CF-6047-91E6-C6EA67EF9114}"/>
                </a:ext>
              </a:extLst>
            </p:cNvPr>
            <p:cNvSpPr/>
            <p:nvPr/>
          </p:nvSpPr>
          <p:spPr>
            <a:xfrm>
              <a:off x="2867400" y="5089319"/>
              <a:ext cx="173880" cy="11880"/>
            </a:xfrm>
            <a:custGeom>
              <a:avLst/>
              <a:gdLst/>
              <a:ahLst/>
              <a:cxnLst>
                <a:cxn ang="3cd4">
                  <a:pos x="hc" y="t"/>
                </a:cxn>
                <a:cxn ang="cd2">
                  <a:pos x="l" y="vc"/>
                </a:cxn>
                <a:cxn ang="cd4">
                  <a:pos x="hc" y="b"/>
                </a:cxn>
                <a:cxn ang="0">
                  <a:pos x="r" y="vc"/>
                </a:cxn>
              </a:cxnLst>
              <a:rect l="l" t="t" r="r" b="b"/>
              <a:pathLst>
                <a:path w="484" h="34">
                  <a:moveTo>
                    <a:pt x="457" y="34"/>
                  </a:moveTo>
                  <a:cubicBezTo>
                    <a:pt x="470" y="34"/>
                    <a:pt x="484" y="34"/>
                    <a:pt x="484" y="16"/>
                  </a:cubicBezTo>
                  <a:cubicBezTo>
                    <a:pt x="484" y="0"/>
                    <a:pt x="470" y="0"/>
                    <a:pt x="457" y="0"/>
                  </a:cubicBezTo>
                  <a:lnTo>
                    <a:pt x="27" y="0"/>
                  </a:lnTo>
                  <a:cubicBezTo>
                    <a:pt x="14" y="0"/>
                    <a:pt x="0" y="0"/>
                    <a:pt x="0" y="16"/>
                  </a:cubicBezTo>
                  <a:cubicBezTo>
                    <a:pt x="0" y="34"/>
                    <a:pt x="14" y="34"/>
                    <a:pt x="27" y="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1" name="Freeform 40">
              <a:extLst>
                <a:ext uri="{FF2B5EF4-FFF2-40B4-BE49-F238E27FC236}">
                  <a16:creationId xmlns:a16="http://schemas.microsoft.com/office/drawing/2014/main" id="{57895950-B54D-664A-A185-B66042E4DCDF}"/>
                </a:ext>
              </a:extLst>
            </p:cNvPr>
            <p:cNvSpPr/>
            <p:nvPr/>
          </p:nvSpPr>
          <p:spPr>
            <a:xfrm>
              <a:off x="3139559" y="5040000"/>
              <a:ext cx="159840" cy="129240"/>
            </a:xfrm>
            <a:custGeom>
              <a:avLst/>
              <a:gdLst/>
              <a:ahLst/>
              <a:cxnLst>
                <a:cxn ang="3cd4">
                  <a:pos x="hc" y="t"/>
                </a:cxn>
                <a:cxn ang="cd2">
                  <a:pos x="l" y="vc"/>
                </a:cxn>
                <a:cxn ang="cd4">
                  <a:pos x="hc" y="b"/>
                </a:cxn>
                <a:cxn ang="0">
                  <a:pos x="r" y="vc"/>
                </a:cxn>
              </a:cxnLst>
              <a:rect l="l" t="t" r="r" b="b"/>
              <a:pathLst>
                <a:path w="445" h="360">
                  <a:moveTo>
                    <a:pt x="346" y="164"/>
                  </a:moveTo>
                  <a:cubicBezTo>
                    <a:pt x="346" y="40"/>
                    <a:pt x="272" y="0"/>
                    <a:pt x="214" y="0"/>
                  </a:cubicBezTo>
                  <a:cubicBezTo>
                    <a:pt x="104" y="0"/>
                    <a:pt x="0" y="113"/>
                    <a:pt x="0" y="225"/>
                  </a:cubicBezTo>
                  <a:cubicBezTo>
                    <a:pt x="0" y="299"/>
                    <a:pt x="47" y="360"/>
                    <a:pt x="128" y="360"/>
                  </a:cubicBezTo>
                  <a:cubicBezTo>
                    <a:pt x="178" y="360"/>
                    <a:pt x="236" y="342"/>
                    <a:pt x="297" y="293"/>
                  </a:cubicBezTo>
                  <a:cubicBezTo>
                    <a:pt x="306" y="335"/>
                    <a:pt x="333" y="360"/>
                    <a:pt x="369" y="360"/>
                  </a:cubicBezTo>
                  <a:cubicBezTo>
                    <a:pt x="410" y="360"/>
                    <a:pt x="436" y="317"/>
                    <a:pt x="436" y="304"/>
                  </a:cubicBezTo>
                  <a:cubicBezTo>
                    <a:pt x="436" y="299"/>
                    <a:pt x="430" y="295"/>
                    <a:pt x="425" y="295"/>
                  </a:cubicBezTo>
                  <a:cubicBezTo>
                    <a:pt x="419" y="295"/>
                    <a:pt x="418" y="299"/>
                    <a:pt x="416" y="304"/>
                  </a:cubicBezTo>
                  <a:cubicBezTo>
                    <a:pt x="401" y="342"/>
                    <a:pt x="373" y="342"/>
                    <a:pt x="371" y="342"/>
                  </a:cubicBezTo>
                  <a:cubicBezTo>
                    <a:pt x="346" y="342"/>
                    <a:pt x="346" y="281"/>
                    <a:pt x="346" y="261"/>
                  </a:cubicBezTo>
                  <a:cubicBezTo>
                    <a:pt x="346" y="245"/>
                    <a:pt x="346" y="243"/>
                    <a:pt x="355" y="234"/>
                  </a:cubicBezTo>
                  <a:cubicBezTo>
                    <a:pt x="428" y="140"/>
                    <a:pt x="445" y="47"/>
                    <a:pt x="445" y="47"/>
                  </a:cubicBezTo>
                  <a:cubicBezTo>
                    <a:pt x="445" y="45"/>
                    <a:pt x="445" y="40"/>
                    <a:pt x="436" y="40"/>
                  </a:cubicBezTo>
                  <a:cubicBezTo>
                    <a:pt x="428" y="40"/>
                    <a:pt x="428" y="41"/>
                    <a:pt x="425" y="56"/>
                  </a:cubicBezTo>
                  <a:cubicBezTo>
                    <a:pt x="410" y="106"/>
                    <a:pt x="383" y="166"/>
                    <a:pt x="346" y="212"/>
                  </a:cubicBezTo>
                  <a:close/>
                  <a:moveTo>
                    <a:pt x="293" y="272"/>
                  </a:moveTo>
                  <a:cubicBezTo>
                    <a:pt x="223" y="333"/>
                    <a:pt x="162" y="342"/>
                    <a:pt x="130" y="342"/>
                  </a:cubicBezTo>
                  <a:cubicBezTo>
                    <a:pt x="83" y="342"/>
                    <a:pt x="59" y="306"/>
                    <a:pt x="59" y="256"/>
                  </a:cubicBezTo>
                  <a:cubicBezTo>
                    <a:pt x="59" y="218"/>
                    <a:pt x="79" y="131"/>
                    <a:pt x="104" y="90"/>
                  </a:cubicBezTo>
                  <a:cubicBezTo>
                    <a:pt x="142" y="32"/>
                    <a:pt x="185" y="18"/>
                    <a:pt x="212" y="18"/>
                  </a:cubicBezTo>
                  <a:cubicBezTo>
                    <a:pt x="292" y="18"/>
                    <a:pt x="292" y="122"/>
                    <a:pt x="292" y="184"/>
                  </a:cubicBezTo>
                  <a:cubicBezTo>
                    <a:pt x="292" y="212"/>
                    <a:pt x="292" y="259"/>
                    <a:pt x="293" y="2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2" name="Freeform 41">
              <a:extLst>
                <a:ext uri="{FF2B5EF4-FFF2-40B4-BE49-F238E27FC236}">
                  <a16:creationId xmlns:a16="http://schemas.microsoft.com/office/drawing/2014/main" id="{A60CBEC2-4C83-B14C-AFF2-6801915EBA30}"/>
                </a:ext>
              </a:extLst>
            </p:cNvPr>
            <p:cNvSpPr/>
            <p:nvPr/>
          </p:nvSpPr>
          <p:spPr>
            <a:xfrm>
              <a:off x="3323519" y="4971240"/>
              <a:ext cx="210240" cy="204480"/>
            </a:xfrm>
            <a:custGeom>
              <a:avLst/>
              <a:gdLst/>
              <a:ahLst/>
              <a:cxnLst>
                <a:cxn ang="3cd4">
                  <a:pos x="hc" y="t"/>
                </a:cxn>
                <a:cxn ang="cd2">
                  <a:pos x="l" y="vc"/>
                </a:cxn>
                <a:cxn ang="cd4">
                  <a:pos x="hc" y="b"/>
                </a:cxn>
                <a:cxn ang="0">
                  <a:pos x="r" y="vc"/>
                </a:cxn>
              </a:cxnLst>
              <a:rect l="l" t="t" r="r" b="b"/>
              <a:pathLst>
                <a:path w="585" h="569">
                  <a:moveTo>
                    <a:pt x="581" y="18"/>
                  </a:moveTo>
                  <a:cubicBezTo>
                    <a:pt x="583" y="14"/>
                    <a:pt x="585" y="9"/>
                    <a:pt x="585" y="7"/>
                  </a:cubicBezTo>
                  <a:cubicBezTo>
                    <a:pt x="585" y="0"/>
                    <a:pt x="585" y="0"/>
                    <a:pt x="567" y="0"/>
                  </a:cubicBezTo>
                  <a:lnTo>
                    <a:pt x="20" y="0"/>
                  </a:lnTo>
                  <a:cubicBezTo>
                    <a:pt x="0" y="0"/>
                    <a:pt x="0" y="0"/>
                    <a:pt x="0" y="7"/>
                  </a:cubicBezTo>
                  <a:cubicBezTo>
                    <a:pt x="0" y="9"/>
                    <a:pt x="2" y="14"/>
                    <a:pt x="4" y="18"/>
                  </a:cubicBezTo>
                  <a:lnTo>
                    <a:pt x="272" y="553"/>
                  </a:lnTo>
                  <a:cubicBezTo>
                    <a:pt x="277" y="563"/>
                    <a:pt x="279" y="569"/>
                    <a:pt x="293" y="569"/>
                  </a:cubicBezTo>
                  <a:cubicBezTo>
                    <a:pt x="306" y="569"/>
                    <a:pt x="308" y="563"/>
                    <a:pt x="315" y="553"/>
                  </a:cubicBezTo>
                  <a:close/>
                  <a:moveTo>
                    <a:pt x="99" y="58"/>
                  </a:moveTo>
                  <a:lnTo>
                    <a:pt x="535" y="58"/>
                  </a:lnTo>
                  <a:lnTo>
                    <a:pt x="317" y="493"/>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3" name="Freeform 42">
              <a:extLst>
                <a:ext uri="{FF2B5EF4-FFF2-40B4-BE49-F238E27FC236}">
                  <a16:creationId xmlns:a16="http://schemas.microsoft.com/office/drawing/2014/main" id="{7D3E3216-F918-3440-B7E3-4DDB9082A20A}"/>
                </a:ext>
              </a:extLst>
            </p:cNvPr>
            <p:cNvSpPr/>
            <p:nvPr/>
          </p:nvSpPr>
          <p:spPr>
            <a:xfrm>
              <a:off x="3556080" y="5120280"/>
              <a:ext cx="146160" cy="90360"/>
            </a:xfrm>
            <a:custGeom>
              <a:avLst/>
              <a:gdLst/>
              <a:ahLst/>
              <a:cxnLst>
                <a:cxn ang="3cd4">
                  <a:pos x="hc" y="t"/>
                </a:cxn>
                <a:cxn ang="cd2">
                  <a:pos x="l" y="vc"/>
                </a:cxn>
                <a:cxn ang="cd4">
                  <a:pos x="hc" y="b"/>
                </a:cxn>
                <a:cxn ang="0">
                  <a:pos x="r" y="vc"/>
                </a:cxn>
              </a:cxnLst>
              <a:rect l="l" t="t" r="r" b="b"/>
              <a:pathLst>
                <a:path w="407" h="252">
                  <a:moveTo>
                    <a:pt x="266" y="68"/>
                  </a:moveTo>
                  <a:cubicBezTo>
                    <a:pt x="270" y="54"/>
                    <a:pt x="277" y="27"/>
                    <a:pt x="277" y="23"/>
                  </a:cubicBezTo>
                  <a:cubicBezTo>
                    <a:pt x="277" y="13"/>
                    <a:pt x="268" y="5"/>
                    <a:pt x="259" y="5"/>
                  </a:cubicBezTo>
                  <a:cubicBezTo>
                    <a:pt x="248" y="5"/>
                    <a:pt x="238" y="13"/>
                    <a:pt x="234" y="22"/>
                  </a:cubicBezTo>
                  <a:cubicBezTo>
                    <a:pt x="232" y="27"/>
                    <a:pt x="227" y="50"/>
                    <a:pt x="223" y="65"/>
                  </a:cubicBezTo>
                  <a:cubicBezTo>
                    <a:pt x="216" y="95"/>
                    <a:pt x="216" y="97"/>
                    <a:pt x="207" y="128"/>
                  </a:cubicBezTo>
                  <a:cubicBezTo>
                    <a:pt x="200" y="158"/>
                    <a:pt x="200" y="164"/>
                    <a:pt x="198" y="180"/>
                  </a:cubicBezTo>
                  <a:cubicBezTo>
                    <a:pt x="200" y="191"/>
                    <a:pt x="196" y="202"/>
                    <a:pt x="184" y="218"/>
                  </a:cubicBezTo>
                  <a:cubicBezTo>
                    <a:pt x="176" y="227"/>
                    <a:pt x="164" y="236"/>
                    <a:pt x="146" y="236"/>
                  </a:cubicBezTo>
                  <a:cubicBezTo>
                    <a:pt x="124" y="236"/>
                    <a:pt x="95" y="229"/>
                    <a:pt x="95" y="185"/>
                  </a:cubicBezTo>
                  <a:cubicBezTo>
                    <a:pt x="95" y="157"/>
                    <a:pt x="112" y="115"/>
                    <a:pt x="122" y="86"/>
                  </a:cubicBezTo>
                  <a:cubicBezTo>
                    <a:pt x="131" y="63"/>
                    <a:pt x="133" y="58"/>
                    <a:pt x="133" y="49"/>
                  </a:cubicBezTo>
                  <a:cubicBezTo>
                    <a:pt x="133" y="22"/>
                    <a:pt x="112" y="0"/>
                    <a:pt x="81" y="0"/>
                  </a:cubicBezTo>
                  <a:cubicBezTo>
                    <a:pt x="25" y="0"/>
                    <a:pt x="0" y="76"/>
                    <a:pt x="0" y="86"/>
                  </a:cubicBezTo>
                  <a:cubicBezTo>
                    <a:pt x="0" y="94"/>
                    <a:pt x="7" y="94"/>
                    <a:pt x="9" y="94"/>
                  </a:cubicBezTo>
                  <a:cubicBezTo>
                    <a:pt x="18" y="94"/>
                    <a:pt x="18" y="90"/>
                    <a:pt x="20" y="85"/>
                  </a:cubicBezTo>
                  <a:cubicBezTo>
                    <a:pt x="34" y="38"/>
                    <a:pt x="58" y="16"/>
                    <a:pt x="79" y="16"/>
                  </a:cubicBezTo>
                  <a:cubicBezTo>
                    <a:pt x="88" y="16"/>
                    <a:pt x="94" y="22"/>
                    <a:pt x="94" y="36"/>
                  </a:cubicBezTo>
                  <a:cubicBezTo>
                    <a:pt x="94" y="49"/>
                    <a:pt x="88" y="61"/>
                    <a:pt x="86" y="68"/>
                  </a:cubicBezTo>
                  <a:cubicBezTo>
                    <a:pt x="54" y="149"/>
                    <a:pt x="54" y="160"/>
                    <a:pt x="54" y="178"/>
                  </a:cubicBezTo>
                  <a:cubicBezTo>
                    <a:pt x="54" y="243"/>
                    <a:pt x="113" y="252"/>
                    <a:pt x="144" y="252"/>
                  </a:cubicBezTo>
                  <a:cubicBezTo>
                    <a:pt x="155" y="252"/>
                    <a:pt x="182" y="252"/>
                    <a:pt x="207" y="214"/>
                  </a:cubicBezTo>
                  <a:cubicBezTo>
                    <a:pt x="220" y="239"/>
                    <a:pt x="250" y="252"/>
                    <a:pt x="284" y="252"/>
                  </a:cubicBezTo>
                  <a:cubicBezTo>
                    <a:pt x="333" y="252"/>
                    <a:pt x="358" y="209"/>
                    <a:pt x="369" y="185"/>
                  </a:cubicBezTo>
                  <a:cubicBezTo>
                    <a:pt x="392" y="139"/>
                    <a:pt x="407" y="70"/>
                    <a:pt x="407" y="43"/>
                  </a:cubicBezTo>
                  <a:cubicBezTo>
                    <a:pt x="407" y="2"/>
                    <a:pt x="383" y="0"/>
                    <a:pt x="380" y="0"/>
                  </a:cubicBezTo>
                  <a:cubicBezTo>
                    <a:pt x="365" y="0"/>
                    <a:pt x="349" y="14"/>
                    <a:pt x="349" y="29"/>
                  </a:cubicBezTo>
                  <a:cubicBezTo>
                    <a:pt x="349" y="40"/>
                    <a:pt x="355" y="43"/>
                    <a:pt x="360" y="47"/>
                  </a:cubicBezTo>
                  <a:cubicBezTo>
                    <a:pt x="373" y="58"/>
                    <a:pt x="380" y="74"/>
                    <a:pt x="380" y="92"/>
                  </a:cubicBezTo>
                  <a:cubicBezTo>
                    <a:pt x="380" y="99"/>
                    <a:pt x="356" y="236"/>
                    <a:pt x="286" y="236"/>
                  </a:cubicBezTo>
                  <a:cubicBezTo>
                    <a:pt x="241" y="236"/>
                    <a:pt x="241" y="196"/>
                    <a:pt x="241" y="187"/>
                  </a:cubicBezTo>
                  <a:cubicBezTo>
                    <a:pt x="241" y="171"/>
                    <a:pt x="243" y="162"/>
                    <a:pt x="250" y="13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4" name="Freeform 43">
              <a:extLst>
                <a:ext uri="{FF2B5EF4-FFF2-40B4-BE49-F238E27FC236}">
                  <a16:creationId xmlns:a16="http://schemas.microsoft.com/office/drawing/2014/main" id="{77820A77-02FA-8F4E-AA5C-5F6AA9574EB4}"/>
                </a:ext>
              </a:extLst>
            </p:cNvPr>
            <p:cNvSpPr/>
            <p:nvPr/>
          </p:nvSpPr>
          <p:spPr>
            <a:xfrm>
              <a:off x="3742200" y="4971240"/>
              <a:ext cx="172080" cy="194760"/>
            </a:xfrm>
            <a:custGeom>
              <a:avLst/>
              <a:gdLst/>
              <a:ahLst/>
              <a:cxnLst>
                <a:cxn ang="3cd4">
                  <a:pos x="hc" y="t"/>
                </a:cxn>
                <a:cxn ang="cd2">
                  <a:pos x="l" y="vc"/>
                </a:cxn>
                <a:cxn ang="cd4">
                  <a:pos x="hc" y="b"/>
                </a:cxn>
                <a:cxn ang="0">
                  <a:pos x="r" y="vc"/>
                </a:cxn>
              </a:cxnLst>
              <a:rect l="l" t="t" r="r" b="b"/>
              <a:pathLst>
                <a:path w="479" h="542">
                  <a:moveTo>
                    <a:pt x="266" y="61"/>
                  </a:moveTo>
                  <a:cubicBezTo>
                    <a:pt x="274" y="34"/>
                    <a:pt x="275" y="25"/>
                    <a:pt x="349" y="25"/>
                  </a:cubicBezTo>
                  <a:cubicBezTo>
                    <a:pt x="374" y="25"/>
                    <a:pt x="380" y="25"/>
                    <a:pt x="380" y="9"/>
                  </a:cubicBezTo>
                  <a:cubicBezTo>
                    <a:pt x="380" y="0"/>
                    <a:pt x="371" y="0"/>
                    <a:pt x="367" y="0"/>
                  </a:cubicBezTo>
                  <a:cubicBezTo>
                    <a:pt x="342" y="0"/>
                    <a:pt x="275" y="2"/>
                    <a:pt x="250" y="2"/>
                  </a:cubicBezTo>
                  <a:cubicBezTo>
                    <a:pt x="227" y="2"/>
                    <a:pt x="167" y="0"/>
                    <a:pt x="144" y="0"/>
                  </a:cubicBezTo>
                  <a:cubicBezTo>
                    <a:pt x="139" y="0"/>
                    <a:pt x="130" y="0"/>
                    <a:pt x="130" y="16"/>
                  </a:cubicBezTo>
                  <a:cubicBezTo>
                    <a:pt x="130" y="25"/>
                    <a:pt x="137" y="25"/>
                    <a:pt x="151" y="25"/>
                  </a:cubicBezTo>
                  <a:cubicBezTo>
                    <a:pt x="153" y="25"/>
                    <a:pt x="167" y="25"/>
                    <a:pt x="182" y="27"/>
                  </a:cubicBezTo>
                  <a:cubicBezTo>
                    <a:pt x="196" y="27"/>
                    <a:pt x="203" y="29"/>
                    <a:pt x="203" y="40"/>
                  </a:cubicBezTo>
                  <a:cubicBezTo>
                    <a:pt x="203" y="41"/>
                    <a:pt x="202" y="45"/>
                    <a:pt x="200" y="54"/>
                  </a:cubicBezTo>
                  <a:lnTo>
                    <a:pt x="94" y="481"/>
                  </a:lnTo>
                  <a:cubicBezTo>
                    <a:pt x="86" y="511"/>
                    <a:pt x="85" y="517"/>
                    <a:pt x="22" y="517"/>
                  </a:cubicBezTo>
                  <a:cubicBezTo>
                    <a:pt x="7" y="517"/>
                    <a:pt x="0" y="517"/>
                    <a:pt x="0" y="533"/>
                  </a:cubicBezTo>
                  <a:cubicBezTo>
                    <a:pt x="0" y="542"/>
                    <a:pt x="7" y="542"/>
                    <a:pt x="22" y="542"/>
                  </a:cubicBezTo>
                  <a:lnTo>
                    <a:pt x="389" y="542"/>
                  </a:lnTo>
                  <a:cubicBezTo>
                    <a:pt x="409" y="542"/>
                    <a:pt x="409" y="542"/>
                    <a:pt x="414" y="529"/>
                  </a:cubicBezTo>
                  <a:lnTo>
                    <a:pt x="477" y="356"/>
                  </a:lnTo>
                  <a:cubicBezTo>
                    <a:pt x="479" y="349"/>
                    <a:pt x="479" y="347"/>
                    <a:pt x="479" y="346"/>
                  </a:cubicBezTo>
                  <a:cubicBezTo>
                    <a:pt x="479" y="342"/>
                    <a:pt x="477" y="337"/>
                    <a:pt x="470" y="337"/>
                  </a:cubicBezTo>
                  <a:cubicBezTo>
                    <a:pt x="463" y="337"/>
                    <a:pt x="463" y="342"/>
                    <a:pt x="457" y="355"/>
                  </a:cubicBezTo>
                  <a:cubicBezTo>
                    <a:pt x="430" y="427"/>
                    <a:pt x="394" y="517"/>
                    <a:pt x="257" y="517"/>
                  </a:cubicBezTo>
                  <a:lnTo>
                    <a:pt x="182" y="517"/>
                  </a:lnTo>
                  <a:cubicBezTo>
                    <a:pt x="171" y="517"/>
                    <a:pt x="169" y="517"/>
                    <a:pt x="166" y="517"/>
                  </a:cubicBezTo>
                  <a:cubicBezTo>
                    <a:pt x="157" y="517"/>
                    <a:pt x="155" y="515"/>
                    <a:pt x="155" y="509"/>
                  </a:cubicBezTo>
                  <a:cubicBezTo>
                    <a:pt x="155" y="506"/>
                    <a:pt x="155" y="504"/>
                    <a:pt x="158" y="49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5" name="Freeform 44">
              <a:extLst>
                <a:ext uri="{FF2B5EF4-FFF2-40B4-BE49-F238E27FC236}">
                  <a16:creationId xmlns:a16="http://schemas.microsoft.com/office/drawing/2014/main" id="{4CBD40A0-F679-3A48-9F3A-E801A2012029}"/>
                </a:ext>
              </a:extLst>
            </p:cNvPr>
            <p:cNvSpPr/>
            <p:nvPr/>
          </p:nvSpPr>
          <p:spPr>
            <a:xfrm>
              <a:off x="3952080" y="4952520"/>
              <a:ext cx="66240" cy="284760"/>
            </a:xfrm>
            <a:custGeom>
              <a:avLst/>
              <a:gdLst/>
              <a:ahLst/>
              <a:cxnLst>
                <a:cxn ang="3cd4">
                  <a:pos x="hc" y="t"/>
                </a:cxn>
                <a:cxn ang="cd2">
                  <a:pos x="l" y="vc"/>
                </a:cxn>
                <a:cxn ang="cd4">
                  <a:pos x="hc" y="b"/>
                </a:cxn>
                <a:cxn ang="0">
                  <a:pos x="r" y="vc"/>
                </a:cxn>
              </a:cxnLst>
              <a:rect l="l" t="t" r="r" b="b"/>
              <a:pathLst>
                <a:path w="185" h="792">
                  <a:moveTo>
                    <a:pt x="185" y="785"/>
                  </a:moveTo>
                  <a:cubicBezTo>
                    <a:pt x="185" y="783"/>
                    <a:pt x="185" y="781"/>
                    <a:pt x="171" y="767"/>
                  </a:cubicBezTo>
                  <a:cubicBezTo>
                    <a:pt x="72" y="668"/>
                    <a:pt x="47" y="518"/>
                    <a:pt x="47" y="396"/>
                  </a:cubicBezTo>
                  <a:cubicBezTo>
                    <a:pt x="47" y="259"/>
                    <a:pt x="77" y="121"/>
                    <a:pt x="175" y="22"/>
                  </a:cubicBezTo>
                  <a:cubicBezTo>
                    <a:pt x="185" y="13"/>
                    <a:pt x="185" y="11"/>
                    <a:pt x="185" y="7"/>
                  </a:cubicBezTo>
                  <a:cubicBezTo>
                    <a:pt x="185" y="2"/>
                    <a:pt x="182" y="0"/>
                    <a:pt x="176" y="0"/>
                  </a:cubicBezTo>
                  <a:cubicBezTo>
                    <a:pt x="169" y="0"/>
                    <a:pt x="97" y="54"/>
                    <a:pt x="50" y="155"/>
                  </a:cubicBezTo>
                  <a:cubicBezTo>
                    <a:pt x="9" y="241"/>
                    <a:pt x="0" y="329"/>
                    <a:pt x="0" y="396"/>
                  </a:cubicBezTo>
                  <a:cubicBezTo>
                    <a:pt x="0" y="459"/>
                    <a:pt x="9" y="554"/>
                    <a:pt x="52" y="644"/>
                  </a:cubicBezTo>
                  <a:cubicBezTo>
                    <a:pt x="101" y="742"/>
                    <a:pt x="169" y="792"/>
                    <a:pt x="176" y="792"/>
                  </a:cubicBezTo>
                  <a:cubicBezTo>
                    <a:pt x="182" y="792"/>
                    <a:pt x="185" y="790"/>
                    <a:pt x="185" y="78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6" name="Freeform 45">
              <a:extLst>
                <a:ext uri="{FF2B5EF4-FFF2-40B4-BE49-F238E27FC236}">
                  <a16:creationId xmlns:a16="http://schemas.microsoft.com/office/drawing/2014/main" id="{64E8C5D8-BC02-B74E-8F5B-5AAA981D0315}"/>
                </a:ext>
              </a:extLst>
            </p:cNvPr>
            <p:cNvSpPr/>
            <p:nvPr/>
          </p:nvSpPr>
          <p:spPr>
            <a:xfrm>
              <a:off x="4046039" y="4971240"/>
              <a:ext cx="203760" cy="194760"/>
            </a:xfrm>
            <a:custGeom>
              <a:avLst/>
              <a:gdLst/>
              <a:ahLst/>
              <a:cxnLst>
                <a:cxn ang="3cd4">
                  <a:pos x="hc" y="t"/>
                </a:cxn>
                <a:cxn ang="cd2">
                  <a:pos x="l" y="vc"/>
                </a:cxn>
                <a:cxn ang="cd4">
                  <a:pos x="hc" y="b"/>
                </a:cxn>
                <a:cxn ang="0">
                  <a:pos x="r" y="vc"/>
                </a:cxn>
              </a:cxnLst>
              <a:rect l="l" t="t" r="r" b="b"/>
              <a:pathLst>
                <a:path w="567" h="542">
                  <a:moveTo>
                    <a:pt x="94" y="481"/>
                  </a:moveTo>
                  <a:cubicBezTo>
                    <a:pt x="86" y="511"/>
                    <a:pt x="85" y="517"/>
                    <a:pt x="22" y="517"/>
                  </a:cubicBezTo>
                  <a:cubicBezTo>
                    <a:pt x="7" y="517"/>
                    <a:pt x="0" y="517"/>
                    <a:pt x="0" y="533"/>
                  </a:cubicBezTo>
                  <a:cubicBezTo>
                    <a:pt x="0" y="542"/>
                    <a:pt x="7" y="542"/>
                    <a:pt x="22" y="542"/>
                  </a:cubicBezTo>
                  <a:lnTo>
                    <a:pt x="304" y="542"/>
                  </a:lnTo>
                  <a:cubicBezTo>
                    <a:pt x="430" y="542"/>
                    <a:pt x="524" y="448"/>
                    <a:pt x="524" y="371"/>
                  </a:cubicBezTo>
                  <a:cubicBezTo>
                    <a:pt x="524" y="313"/>
                    <a:pt x="477" y="268"/>
                    <a:pt x="401" y="259"/>
                  </a:cubicBezTo>
                  <a:cubicBezTo>
                    <a:pt x="482" y="243"/>
                    <a:pt x="567" y="185"/>
                    <a:pt x="567" y="110"/>
                  </a:cubicBezTo>
                  <a:cubicBezTo>
                    <a:pt x="567" y="50"/>
                    <a:pt x="515" y="0"/>
                    <a:pt x="419" y="0"/>
                  </a:cubicBezTo>
                  <a:lnTo>
                    <a:pt x="153" y="0"/>
                  </a:lnTo>
                  <a:cubicBezTo>
                    <a:pt x="137" y="0"/>
                    <a:pt x="130" y="0"/>
                    <a:pt x="130" y="16"/>
                  </a:cubicBezTo>
                  <a:cubicBezTo>
                    <a:pt x="130" y="25"/>
                    <a:pt x="137" y="25"/>
                    <a:pt x="151" y="25"/>
                  </a:cubicBezTo>
                  <a:cubicBezTo>
                    <a:pt x="153" y="25"/>
                    <a:pt x="167" y="25"/>
                    <a:pt x="182" y="27"/>
                  </a:cubicBezTo>
                  <a:cubicBezTo>
                    <a:pt x="196" y="27"/>
                    <a:pt x="203" y="29"/>
                    <a:pt x="203" y="40"/>
                  </a:cubicBezTo>
                  <a:cubicBezTo>
                    <a:pt x="203" y="41"/>
                    <a:pt x="202" y="45"/>
                    <a:pt x="200" y="54"/>
                  </a:cubicBezTo>
                  <a:close/>
                  <a:moveTo>
                    <a:pt x="214" y="252"/>
                  </a:moveTo>
                  <a:lnTo>
                    <a:pt x="263" y="54"/>
                  </a:lnTo>
                  <a:cubicBezTo>
                    <a:pt x="270" y="27"/>
                    <a:pt x="272" y="25"/>
                    <a:pt x="306" y="25"/>
                  </a:cubicBezTo>
                  <a:lnTo>
                    <a:pt x="409" y="25"/>
                  </a:lnTo>
                  <a:cubicBezTo>
                    <a:pt x="477" y="25"/>
                    <a:pt x="495" y="72"/>
                    <a:pt x="495" y="106"/>
                  </a:cubicBezTo>
                  <a:cubicBezTo>
                    <a:pt x="495" y="176"/>
                    <a:pt x="427" y="252"/>
                    <a:pt x="329" y="252"/>
                  </a:cubicBezTo>
                  <a:close/>
                  <a:moveTo>
                    <a:pt x="178" y="517"/>
                  </a:moveTo>
                  <a:cubicBezTo>
                    <a:pt x="167" y="517"/>
                    <a:pt x="166" y="517"/>
                    <a:pt x="160" y="517"/>
                  </a:cubicBezTo>
                  <a:cubicBezTo>
                    <a:pt x="153" y="517"/>
                    <a:pt x="149" y="515"/>
                    <a:pt x="149" y="509"/>
                  </a:cubicBezTo>
                  <a:cubicBezTo>
                    <a:pt x="149" y="506"/>
                    <a:pt x="149" y="504"/>
                    <a:pt x="155" y="490"/>
                  </a:cubicBezTo>
                  <a:lnTo>
                    <a:pt x="209" y="268"/>
                  </a:lnTo>
                  <a:lnTo>
                    <a:pt x="358" y="268"/>
                  </a:lnTo>
                  <a:cubicBezTo>
                    <a:pt x="436" y="268"/>
                    <a:pt x="450" y="328"/>
                    <a:pt x="450" y="362"/>
                  </a:cubicBezTo>
                  <a:cubicBezTo>
                    <a:pt x="450" y="441"/>
                    <a:pt x="380" y="517"/>
                    <a:pt x="286" y="51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7" name="Freeform 46">
              <a:extLst>
                <a:ext uri="{FF2B5EF4-FFF2-40B4-BE49-F238E27FC236}">
                  <a16:creationId xmlns:a16="http://schemas.microsoft.com/office/drawing/2014/main" id="{515822F9-0EF3-744D-820E-C8CBCF89173B}"/>
                </a:ext>
              </a:extLst>
            </p:cNvPr>
            <p:cNvSpPr/>
            <p:nvPr/>
          </p:nvSpPr>
          <p:spPr>
            <a:xfrm>
              <a:off x="4287960" y="5043240"/>
              <a:ext cx="31320" cy="177840"/>
            </a:xfrm>
            <a:custGeom>
              <a:avLst/>
              <a:gdLst/>
              <a:ahLst/>
              <a:cxnLst>
                <a:cxn ang="3cd4">
                  <a:pos x="hc" y="t"/>
                </a:cxn>
                <a:cxn ang="cd2">
                  <a:pos x="l" y="vc"/>
                </a:cxn>
                <a:cxn ang="cd4">
                  <a:pos x="hc" y="b"/>
                </a:cxn>
                <a:cxn ang="0">
                  <a:pos x="r" y="vc"/>
                </a:cxn>
              </a:cxnLst>
              <a:rect l="l" t="t" r="r" b="b"/>
              <a:pathLst>
                <a:path w="88" h="495">
                  <a:moveTo>
                    <a:pt x="86" y="41"/>
                  </a:moveTo>
                  <a:cubicBezTo>
                    <a:pt x="86" y="20"/>
                    <a:pt x="67" y="0"/>
                    <a:pt x="43" y="0"/>
                  </a:cubicBezTo>
                  <a:cubicBezTo>
                    <a:pt x="20" y="0"/>
                    <a:pt x="0" y="20"/>
                    <a:pt x="0" y="41"/>
                  </a:cubicBezTo>
                  <a:cubicBezTo>
                    <a:pt x="0" y="65"/>
                    <a:pt x="20" y="85"/>
                    <a:pt x="43" y="85"/>
                  </a:cubicBezTo>
                  <a:cubicBezTo>
                    <a:pt x="67" y="85"/>
                    <a:pt x="86" y="65"/>
                    <a:pt x="86" y="41"/>
                  </a:cubicBezTo>
                  <a:close/>
                  <a:moveTo>
                    <a:pt x="70" y="333"/>
                  </a:moveTo>
                  <a:cubicBezTo>
                    <a:pt x="70" y="356"/>
                    <a:pt x="70" y="418"/>
                    <a:pt x="18" y="477"/>
                  </a:cubicBezTo>
                  <a:cubicBezTo>
                    <a:pt x="13" y="482"/>
                    <a:pt x="13" y="484"/>
                    <a:pt x="13" y="486"/>
                  </a:cubicBezTo>
                  <a:cubicBezTo>
                    <a:pt x="13" y="491"/>
                    <a:pt x="16" y="495"/>
                    <a:pt x="22" y="495"/>
                  </a:cubicBezTo>
                  <a:cubicBezTo>
                    <a:pt x="31" y="495"/>
                    <a:pt x="88" y="432"/>
                    <a:pt x="88" y="340"/>
                  </a:cubicBezTo>
                  <a:cubicBezTo>
                    <a:pt x="88" y="317"/>
                    <a:pt x="86" y="257"/>
                    <a:pt x="43" y="257"/>
                  </a:cubicBezTo>
                  <a:cubicBezTo>
                    <a:pt x="14" y="257"/>
                    <a:pt x="0" y="279"/>
                    <a:pt x="0" y="301"/>
                  </a:cubicBezTo>
                  <a:cubicBezTo>
                    <a:pt x="0" y="320"/>
                    <a:pt x="14" y="342"/>
                    <a:pt x="43" y="342"/>
                  </a:cubicBezTo>
                  <a:cubicBezTo>
                    <a:pt x="47" y="342"/>
                    <a:pt x="49" y="342"/>
                    <a:pt x="49" y="342"/>
                  </a:cubicBezTo>
                  <a:cubicBezTo>
                    <a:pt x="56" y="340"/>
                    <a:pt x="63" y="338"/>
                    <a:pt x="70" y="33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8" name="Freeform 47">
              <a:extLst>
                <a:ext uri="{FF2B5EF4-FFF2-40B4-BE49-F238E27FC236}">
                  <a16:creationId xmlns:a16="http://schemas.microsoft.com/office/drawing/2014/main" id="{1BABBC71-D028-4A49-9D9C-9988F4091DF8}"/>
                </a:ext>
              </a:extLst>
            </p:cNvPr>
            <p:cNvSpPr/>
            <p:nvPr/>
          </p:nvSpPr>
          <p:spPr>
            <a:xfrm>
              <a:off x="4398120" y="5040000"/>
              <a:ext cx="189000" cy="129240"/>
            </a:xfrm>
            <a:custGeom>
              <a:avLst/>
              <a:gdLst/>
              <a:ahLst/>
              <a:cxnLst>
                <a:cxn ang="3cd4">
                  <a:pos x="hc" y="t"/>
                </a:cxn>
                <a:cxn ang="cd2">
                  <a:pos x="l" y="vc"/>
                </a:cxn>
                <a:cxn ang="cd4">
                  <a:pos x="hc" y="b"/>
                </a:cxn>
                <a:cxn ang="0">
                  <a:pos x="r" y="vc"/>
                </a:cxn>
              </a:cxnLst>
              <a:rect l="l" t="t" r="r" b="b"/>
              <a:pathLst>
                <a:path w="526" h="360">
                  <a:moveTo>
                    <a:pt x="344" y="81"/>
                  </a:moveTo>
                  <a:cubicBezTo>
                    <a:pt x="347" y="65"/>
                    <a:pt x="355" y="34"/>
                    <a:pt x="355" y="31"/>
                  </a:cubicBezTo>
                  <a:cubicBezTo>
                    <a:pt x="355" y="16"/>
                    <a:pt x="344" y="9"/>
                    <a:pt x="333" y="9"/>
                  </a:cubicBezTo>
                  <a:cubicBezTo>
                    <a:pt x="322" y="9"/>
                    <a:pt x="308" y="14"/>
                    <a:pt x="302" y="31"/>
                  </a:cubicBezTo>
                  <a:cubicBezTo>
                    <a:pt x="301" y="36"/>
                    <a:pt x="263" y="189"/>
                    <a:pt x="257" y="209"/>
                  </a:cubicBezTo>
                  <a:cubicBezTo>
                    <a:pt x="252" y="232"/>
                    <a:pt x="250" y="247"/>
                    <a:pt x="250" y="261"/>
                  </a:cubicBezTo>
                  <a:cubicBezTo>
                    <a:pt x="250" y="270"/>
                    <a:pt x="250" y="272"/>
                    <a:pt x="252" y="275"/>
                  </a:cubicBezTo>
                  <a:cubicBezTo>
                    <a:pt x="234" y="319"/>
                    <a:pt x="209" y="342"/>
                    <a:pt x="178" y="342"/>
                  </a:cubicBezTo>
                  <a:cubicBezTo>
                    <a:pt x="115" y="342"/>
                    <a:pt x="115" y="284"/>
                    <a:pt x="115" y="270"/>
                  </a:cubicBezTo>
                  <a:cubicBezTo>
                    <a:pt x="115" y="245"/>
                    <a:pt x="119" y="214"/>
                    <a:pt x="157" y="115"/>
                  </a:cubicBezTo>
                  <a:cubicBezTo>
                    <a:pt x="166" y="92"/>
                    <a:pt x="169" y="81"/>
                    <a:pt x="169" y="65"/>
                  </a:cubicBezTo>
                  <a:cubicBezTo>
                    <a:pt x="169" y="29"/>
                    <a:pt x="144" y="0"/>
                    <a:pt x="104" y="0"/>
                  </a:cubicBezTo>
                  <a:cubicBezTo>
                    <a:pt x="29" y="0"/>
                    <a:pt x="0" y="115"/>
                    <a:pt x="0" y="122"/>
                  </a:cubicBezTo>
                  <a:cubicBezTo>
                    <a:pt x="0" y="130"/>
                    <a:pt x="7" y="130"/>
                    <a:pt x="9" y="130"/>
                  </a:cubicBezTo>
                  <a:cubicBezTo>
                    <a:pt x="18" y="130"/>
                    <a:pt x="18" y="130"/>
                    <a:pt x="22" y="115"/>
                  </a:cubicBezTo>
                  <a:cubicBezTo>
                    <a:pt x="43" y="41"/>
                    <a:pt x="74" y="18"/>
                    <a:pt x="103" y="18"/>
                  </a:cubicBezTo>
                  <a:cubicBezTo>
                    <a:pt x="110" y="18"/>
                    <a:pt x="122" y="18"/>
                    <a:pt x="122" y="43"/>
                  </a:cubicBezTo>
                  <a:cubicBezTo>
                    <a:pt x="122" y="63"/>
                    <a:pt x="113" y="86"/>
                    <a:pt x="108" y="99"/>
                  </a:cubicBezTo>
                  <a:cubicBezTo>
                    <a:pt x="74" y="193"/>
                    <a:pt x="63" y="230"/>
                    <a:pt x="63" y="259"/>
                  </a:cubicBezTo>
                  <a:cubicBezTo>
                    <a:pt x="63" y="333"/>
                    <a:pt x="117" y="360"/>
                    <a:pt x="176" y="360"/>
                  </a:cubicBezTo>
                  <a:cubicBezTo>
                    <a:pt x="189" y="360"/>
                    <a:pt x="227" y="360"/>
                    <a:pt x="259" y="304"/>
                  </a:cubicBezTo>
                  <a:cubicBezTo>
                    <a:pt x="279" y="355"/>
                    <a:pt x="335" y="360"/>
                    <a:pt x="358" y="360"/>
                  </a:cubicBezTo>
                  <a:cubicBezTo>
                    <a:pt x="418" y="360"/>
                    <a:pt x="452" y="310"/>
                    <a:pt x="473" y="263"/>
                  </a:cubicBezTo>
                  <a:cubicBezTo>
                    <a:pt x="500" y="200"/>
                    <a:pt x="526" y="94"/>
                    <a:pt x="526" y="56"/>
                  </a:cubicBezTo>
                  <a:cubicBezTo>
                    <a:pt x="526" y="13"/>
                    <a:pt x="504" y="0"/>
                    <a:pt x="490" y="0"/>
                  </a:cubicBezTo>
                  <a:cubicBezTo>
                    <a:pt x="470" y="0"/>
                    <a:pt x="450" y="20"/>
                    <a:pt x="450" y="38"/>
                  </a:cubicBezTo>
                  <a:cubicBezTo>
                    <a:pt x="450" y="49"/>
                    <a:pt x="455" y="54"/>
                    <a:pt x="463" y="59"/>
                  </a:cubicBezTo>
                  <a:cubicBezTo>
                    <a:pt x="472" y="68"/>
                    <a:pt x="491" y="88"/>
                    <a:pt x="491" y="128"/>
                  </a:cubicBezTo>
                  <a:cubicBezTo>
                    <a:pt x="491" y="155"/>
                    <a:pt x="468" y="232"/>
                    <a:pt x="448" y="272"/>
                  </a:cubicBezTo>
                  <a:cubicBezTo>
                    <a:pt x="427" y="315"/>
                    <a:pt x="400" y="342"/>
                    <a:pt x="360" y="342"/>
                  </a:cubicBezTo>
                  <a:cubicBezTo>
                    <a:pt x="322" y="342"/>
                    <a:pt x="302" y="319"/>
                    <a:pt x="302" y="274"/>
                  </a:cubicBezTo>
                  <a:cubicBezTo>
                    <a:pt x="302" y="252"/>
                    <a:pt x="308" y="227"/>
                    <a:pt x="310" y="2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9" name="Freeform 48">
              <a:extLst>
                <a:ext uri="{FF2B5EF4-FFF2-40B4-BE49-F238E27FC236}">
                  <a16:creationId xmlns:a16="http://schemas.microsoft.com/office/drawing/2014/main" id="{ABDA2689-022F-FE43-A0E9-570A49E640CC}"/>
                </a:ext>
              </a:extLst>
            </p:cNvPr>
            <p:cNvSpPr/>
            <p:nvPr/>
          </p:nvSpPr>
          <p:spPr>
            <a:xfrm>
              <a:off x="4617000" y="4952520"/>
              <a:ext cx="66240" cy="284760"/>
            </a:xfrm>
            <a:custGeom>
              <a:avLst/>
              <a:gdLst/>
              <a:ahLst/>
              <a:cxnLst>
                <a:cxn ang="3cd4">
                  <a:pos x="hc" y="t"/>
                </a:cxn>
                <a:cxn ang="cd2">
                  <a:pos x="l" y="vc"/>
                </a:cxn>
                <a:cxn ang="cd4">
                  <a:pos x="hc" y="b"/>
                </a:cxn>
                <a:cxn ang="0">
                  <a:pos x="r" y="vc"/>
                </a:cxn>
              </a:cxnLst>
              <a:rect l="l" t="t" r="r" b="b"/>
              <a:pathLst>
                <a:path w="185" h="792">
                  <a:moveTo>
                    <a:pt x="185" y="396"/>
                  </a:moveTo>
                  <a:cubicBezTo>
                    <a:pt x="185" y="335"/>
                    <a:pt x="176" y="239"/>
                    <a:pt x="133" y="149"/>
                  </a:cubicBezTo>
                  <a:cubicBezTo>
                    <a:pt x="85" y="52"/>
                    <a:pt x="16" y="0"/>
                    <a:pt x="7" y="0"/>
                  </a:cubicBezTo>
                  <a:cubicBezTo>
                    <a:pt x="4" y="0"/>
                    <a:pt x="0" y="4"/>
                    <a:pt x="0" y="7"/>
                  </a:cubicBezTo>
                  <a:cubicBezTo>
                    <a:pt x="0" y="11"/>
                    <a:pt x="0" y="13"/>
                    <a:pt x="14" y="27"/>
                  </a:cubicBezTo>
                  <a:cubicBezTo>
                    <a:pt x="94" y="104"/>
                    <a:pt x="139" y="230"/>
                    <a:pt x="139" y="396"/>
                  </a:cubicBezTo>
                  <a:cubicBezTo>
                    <a:pt x="139" y="531"/>
                    <a:pt x="110" y="671"/>
                    <a:pt x="11" y="770"/>
                  </a:cubicBezTo>
                  <a:cubicBezTo>
                    <a:pt x="0" y="781"/>
                    <a:pt x="0" y="783"/>
                    <a:pt x="0" y="785"/>
                  </a:cubicBezTo>
                  <a:cubicBezTo>
                    <a:pt x="0" y="790"/>
                    <a:pt x="4" y="792"/>
                    <a:pt x="7" y="792"/>
                  </a:cubicBezTo>
                  <a:cubicBezTo>
                    <a:pt x="16" y="792"/>
                    <a:pt x="88" y="738"/>
                    <a:pt x="135" y="637"/>
                  </a:cubicBezTo>
                  <a:cubicBezTo>
                    <a:pt x="176" y="551"/>
                    <a:pt x="185" y="463"/>
                    <a:pt x="185" y="3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50" name="Freeform 49">
            <a:extLst>
              <a:ext uri="{FF2B5EF4-FFF2-40B4-BE49-F238E27FC236}">
                <a16:creationId xmlns:a16="http://schemas.microsoft.com/office/drawing/2014/main" id="{42CB3477-74E3-AC48-A6E4-A10FD7A67EBB}"/>
              </a:ext>
            </a:extLst>
          </p:cNvPr>
          <p:cNvSpPr/>
          <p:nvPr/>
        </p:nvSpPr>
        <p:spPr>
          <a:xfrm>
            <a:off x="731519" y="5796604"/>
            <a:ext cx="7955280" cy="1319395"/>
          </a:xfrm>
          <a:custGeom>
            <a:avLst>
              <a:gd name="f0" fmla="val 6552"/>
              <a:gd name="f1" fmla="val -9423"/>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54720">
            <a:solidFill>
              <a:srgbClr val="3465A4"/>
            </a:solidFill>
            <a:prstDash val="solid"/>
          </a:ln>
        </p:spPr>
        <p:txBody>
          <a:bodyPr wrap="none" lIns="117360" tIns="72360" rIns="117360" bIns="72360" anchor="ctr" anchorCtr="0" compatLnSpc="0">
            <a:noAutofit/>
          </a:bodyPr>
          <a:lstStyle/>
          <a:p>
            <a:pPr marL="0" marR="0" lvl="0" indent="0" algn="ctr"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Previously this sample was uniformly random</a:t>
            </a:r>
          </a:p>
          <a:p>
            <a:pPr marL="0" marR="0" lvl="0" indent="0" algn="ctr" hangingPunct="0">
              <a:lnSpc>
                <a:spcPct val="100000"/>
              </a:lnSpc>
              <a:spcBef>
                <a:spcPts val="0"/>
              </a:spcBef>
              <a:spcAft>
                <a:spcPts val="0"/>
              </a:spcAft>
              <a:buNone/>
              <a:tabLst/>
            </a:pPr>
            <a:endParaRPr lang="en-US" sz="1200" b="0" i="0" u="none" strike="noStrike" kern="1200" cap="none" dirty="0">
              <a:ln>
                <a:noFill/>
              </a:ln>
              <a:latin typeface="Liberation Sans" pitchFamily="18"/>
              <a:ea typeface="Noto Sans CJK SC Regular" pitchFamily="2"/>
              <a:cs typeface="FreeSans" pitchFamily="2"/>
            </a:endParaRPr>
          </a:p>
          <a:p>
            <a:pPr marL="0" marR="0" lvl="0" indent="0" algn="ctr" hangingPunct="0">
              <a:lnSpc>
                <a:spcPct val="100000"/>
              </a:lnSpc>
              <a:spcBef>
                <a:spcPts val="0"/>
              </a:spcBef>
              <a:spcAft>
                <a:spcPts val="0"/>
              </a:spcAft>
              <a:buNone/>
              <a:tabLst/>
            </a:pPr>
            <a:r>
              <a:rPr lang="en-US" sz="2200" b="1" i="0" u="none" strike="noStrike" kern="1200" cap="none" dirty="0">
                <a:ln>
                  <a:noFill/>
                </a:ln>
                <a:latin typeface="Liberation Sans" pitchFamily="18"/>
                <a:ea typeface="Noto Sans CJK SC Regular" pitchFamily="2"/>
                <a:cs typeface="FreeSans" pitchFamily="2"/>
              </a:rPr>
              <a:t>Can we do better by sampling the batch intelligently?</a:t>
            </a:r>
          </a:p>
          <a:p>
            <a:pPr marL="0" marR="0" lvl="0" indent="0" algn="ctr" hangingPunct="0">
              <a:lnSpc>
                <a:spcPct val="100000"/>
              </a:lnSpc>
              <a:spcBef>
                <a:spcPts val="0"/>
              </a:spcBef>
              <a:spcAft>
                <a:spcPts val="0"/>
              </a:spcAft>
              <a:buNone/>
              <a:tabLst/>
            </a:pPr>
            <a:endParaRPr lang="en-US" sz="1200" b="0" i="0" u="none" strike="noStrike" kern="1200" cap="none" dirty="0">
              <a:ln>
                <a:noFill/>
              </a:ln>
              <a:latin typeface="Liberation Sans" pitchFamily="18"/>
              <a:ea typeface="Noto Sans CJK SC Regular" pitchFamily="2"/>
              <a:cs typeface="FreeSans" pitchFamily="2"/>
            </a:endParaRPr>
          </a:p>
        </p:txBody>
      </p:sp>
      <p:sp>
        <p:nvSpPr>
          <p:cNvPr id="51" name="Freeform 50">
            <a:extLst>
              <a:ext uri="{FF2B5EF4-FFF2-40B4-BE49-F238E27FC236}">
                <a16:creationId xmlns:a16="http://schemas.microsoft.com/office/drawing/2014/main" id="{180FFB65-9EF9-7A4E-B3FB-6037660A51F6}"/>
              </a:ext>
            </a:extLst>
          </p:cNvPr>
          <p:cNvSpPr/>
          <p:nvPr/>
        </p:nvSpPr>
        <p:spPr>
          <a:xfrm>
            <a:off x="1828800" y="4852460"/>
            <a:ext cx="3017520" cy="316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19080">
            <a:solidFill>
              <a:srgbClr val="FF00FF"/>
            </a:solidFill>
            <a:prstDash val="solid"/>
          </a:ln>
        </p:spPr>
        <p:txBody>
          <a:bodyPr wrap="none" lIns="99360" tIns="54360" rIns="99360" bIns="54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2" name="Title 51">
            <a:extLst>
              <a:ext uri="{FF2B5EF4-FFF2-40B4-BE49-F238E27FC236}">
                <a16:creationId xmlns:a16="http://schemas.microsoft.com/office/drawing/2014/main" id="{FB3644F3-BE79-E441-9FA3-2006EA2FFB1A}"/>
              </a:ext>
            </a:extLst>
          </p:cNvPr>
          <p:cNvSpPr>
            <a:spLocks noGrp="1"/>
          </p:cNvSpPr>
          <p:nvPr>
            <p:ph type="title"/>
          </p:nvPr>
        </p:nvSpPr>
        <p:spPr>
          <a:xfrm>
            <a:off x="693043" y="402484"/>
            <a:ext cx="8694539" cy="1060555"/>
          </a:xfrm>
        </p:spPr>
        <p:txBody>
          <a:bodyPr/>
          <a:lstStyle/>
          <a:p>
            <a:r>
              <a:rPr lang="en-US" dirty="0"/>
              <a:t>Prioritized replay buffer</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58F06ECB-EF51-3647-AB07-31051C902F8F}"/>
              </a:ext>
            </a:extLst>
          </p:cNvPr>
          <p:cNvSpPr txBox="1"/>
          <p:nvPr/>
        </p:nvSpPr>
        <p:spPr>
          <a:xfrm>
            <a:off x="1335915" y="2846655"/>
            <a:ext cx="5467680" cy="1027799"/>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where      denotes the priority of a sample</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 simplest case:</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 this is “proportional” sampling)</a:t>
            </a:r>
          </a:p>
        </p:txBody>
      </p:sp>
      <p:sp>
        <p:nvSpPr>
          <p:cNvPr id="3" name="TextBox 2">
            <a:extLst>
              <a:ext uri="{FF2B5EF4-FFF2-40B4-BE49-F238E27FC236}">
                <a16:creationId xmlns:a16="http://schemas.microsoft.com/office/drawing/2014/main" id="{65DA551F-1344-9843-9BFE-16A6C9A9E285}"/>
              </a:ext>
            </a:extLst>
          </p:cNvPr>
          <p:cNvSpPr txBox="1"/>
          <p:nvPr/>
        </p:nvSpPr>
        <p:spPr>
          <a:xfrm>
            <a:off x="494234" y="1612354"/>
            <a:ext cx="4776157" cy="106403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200" b="0" i="0" u="sng" strike="noStrike" kern="1200" cap="none" dirty="0">
                <a:ln>
                  <a:noFill/>
                </a:ln>
                <a:uFillTx/>
                <a:latin typeface="Liberation Sans" pitchFamily="18"/>
                <a:ea typeface="Noto Sans CJK SC Regular" pitchFamily="2"/>
                <a:cs typeface="FreeSans" pitchFamily="2"/>
              </a:rPr>
              <a:t>Idea</a:t>
            </a:r>
            <a:r>
              <a:rPr lang="en-US" sz="2200" b="0" i="0" u="none" strike="noStrike" kern="1200" cap="none" dirty="0">
                <a:ln>
                  <a:noFill/>
                </a:ln>
                <a:latin typeface="Liberation Sans" pitchFamily="18"/>
                <a:ea typeface="Noto Sans CJK SC Regular" pitchFamily="2"/>
                <a:cs typeface="FreeSans" pitchFamily="2"/>
              </a:rPr>
              <a:t>: sample elements of minibatch </a:t>
            </a:r>
          </a:p>
          <a:p>
            <a:pPr marL="0" marR="0" lvl="0" indent="0" hangingPunct="0">
              <a:lnSpc>
                <a:spcPct val="100000"/>
              </a:lnSpc>
              <a:spcBef>
                <a:spcPts val="0"/>
              </a:spcBef>
              <a:spcAft>
                <a:spcPts val="0"/>
              </a:spcAft>
              <a:buNone/>
              <a:tabLst/>
            </a:pPr>
            <a:r>
              <a:rPr lang="en-US" sz="2200" dirty="0">
                <a:latin typeface="Liberation Sans" pitchFamily="18"/>
                <a:ea typeface="Noto Sans CJK SC Regular" pitchFamily="2"/>
                <a:cs typeface="FreeSans" pitchFamily="2"/>
              </a:rPr>
              <a:t> </a:t>
            </a:r>
            <a:r>
              <a:rPr lang="en-US" sz="2200" b="0" i="0" u="none" strike="noStrike" kern="1200" cap="none" dirty="0">
                <a:ln>
                  <a:noFill/>
                </a:ln>
                <a:latin typeface="Liberation Sans" pitchFamily="18"/>
                <a:ea typeface="Noto Sans CJK SC Regular" pitchFamily="2"/>
                <a:cs typeface="FreeSans" pitchFamily="2"/>
              </a:rPr>
              <a:t>by drawing samples with probability:</a:t>
            </a: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p:txBody>
      </p:sp>
      <p:grpSp>
        <p:nvGrpSpPr>
          <p:cNvPr id="4" name="Group 3" descr="22§display§P(i) = \frac{p_i}{\sum_k p_k}§svg§600§FALSE" title="TexMaths">
            <a:extLst>
              <a:ext uri="{FF2B5EF4-FFF2-40B4-BE49-F238E27FC236}">
                <a16:creationId xmlns:a16="http://schemas.microsoft.com/office/drawing/2014/main" id="{FD33A7D7-2A58-E344-81D1-513BA6466925}"/>
              </a:ext>
            </a:extLst>
          </p:cNvPr>
          <p:cNvGrpSpPr/>
          <p:nvPr/>
        </p:nvGrpSpPr>
        <p:grpSpPr>
          <a:xfrm>
            <a:off x="5452875" y="1741963"/>
            <a:ext cx="2107800" cy="735480"/>
            <a:chOff x="5984280" y="1626480"/>
            <a:chExt cx="2107800" cy="735480"/>
          </a:xfrm>
        </p:grpSpPr>
        <p:sp>
          <p:nvSpPr>
            <p:cNvPr id="5" name="Freeform 4">
              <a:extLst>
                <a:ext uri="{FF2B5EF4-FFF2-40B4-BE49-F238E27FC236}">
                  <a16:creationId xmlns:a16="http://schemas.microsoft.com/office/drawing/2014/main" id="{94576176-72F1-8E4C-A695-E37751EA7598}"/>
                </a:ext>
              </a:extLst>
            </p:cNvPr>
            <p:cNvSpPr/>
            <p:nvPr/>
          </p:nvSpPr>
          <p:spPr>
            <a:xfrm>
              <a:off x="5984280" y="1631160"/>
              <a:ext cx="2107800" cy="728280"/>
            </a:xfrm>
            <a:custGeom>
              <a:avLst/>
              <a:gdLst/>
              <a:ahLst/>
              <a:cxnLst>
                <a:cxn ang="3cd4">
                  <a:pos x="hc" y="t"/>
                </a:cxn>
                <a:cxn ang="cd2">
                  <a:pos x="l" y="vc"/>
                </a:cxn>
                <a:cxn ang="cd4">
                  <a:pos x="hc" y="b"/>
                </a:cxn>
                <a:cxn ang="0">
                  <a:pos x="r" y="vc"/>
                </a:cxn>
              </a:cxnLst>
              <a:rect l="l" t="t" r="r" b="b"/>
              <a:pathLst>
                <a:path w="5856" h="2024">
                  <a:moveTo>
                    <a:pt x="2928" y="2024"/>
                  </a:moveTo>
                  <a:lnTo>
                    <a:pt x="0" y="2024"/>
                  </a:lnTo>
                  <a:lnTo>
                    <a:pt x="0" y="0"/>
                  </a:lnTo>
                  <a:lnTo>
                    <a:pt x="5856" y="0"/>
                  </a:lnTo>
                  <a:lnTo>
                    <a:pt x="5856" y="2024"/>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 name="Freeform 5">
              <a:extLst>
                <a:ext uri="{FF2B5EF4-FFF2-40B4-BE49-F238E27FC236}">
                  <a16:creationId xmlns:a16="http://schemas.microsoft.com/office/drawing/2014/main" id="{EB233BA6-D202-9849-817E-D0FE324743A1}"/>
                </a:ext>
              </a:extLst>
            </p:cNvPr>
            <p:cNvSpPr/>
            <p:nvPr/>
          </p:nvSpPr>
          <p:spPr>
            <a:xfrm>
              <a:off x="5998680" y="1778400"/>
              <a:ext cx="249120" cy="237960"/>
            </a:xfrm>
            <a:custGeom>
              <a:avLst/>
              <a:gdLst/>
              <a:ahLst/>
              <a:cxnLst>
                <a:cxn ang="3cd4">
                  <a:pos x="hc" y="t"/>
                </a:cxn>
                <a:cxn ang="cd2">
                  <a:pos x="l" y="vc"/>
                </a:cxn>
                <a:cxn ang="cd4">
                  <a:pos x="hc" y="b"/>
                </a:cxn>
                <a:cxn ang="0">
                  <a:pos x="r" y="vc"/>
                </a:cxn>
              </a:cxnLst>
              <a:rect l="l" t="t" r="r" b="b"/>
              <a:pathLst>
                <a:path w="693" h="662">
                  <a:moveTo>
                    <a:pt x="255" y="356"/>
                  </a:moveTo>
                  <a:lnTo>
                    <a:pt x="420" y="356"/>
                  </a:lnTo>
                  <a:cubicBezTo>
                    <a:pt x="557" y="356"/>
                    <a:pt x="693" y="255"/>
                    <a:pt x="693" y="147"/>
                  </a:cubicBezTo>
                  <a:cubicBezTo>
                    <a:pt x="693" y="73"/>
                    <a:pt x="629" y="0"/>
                    <a:pt x="502" y="0"/>
                  </a:cubicBezTo>
                  <a:lnTo>
                    <a:pt x="187" y="0"/>
                  </a:lnTo>
                  <a:cubicBezTo>
                    <a:pt x="169" y="0"/>
                    <a:pt x="158" y="0"/>
                    <a:pt x="158" y="18"/>
                  </a:cubicBezTo>
                  <a:cubicBezTo>
                    <a:pt x="158" y="31"/>
                    <a:pt x="167" y="31"/>
                    <a:pt x="187" y="31"/>
                  </a:cubicBezTo>
                  <a:cubicBezTo>
                    <a:pt x="198" y="31"/>
                    <a:pt x="216" y="31"/>
                    <a:pt x="229" y="33"/>
                  </a:cubicBezTo>
                  <a:cubicBezTo>
                    <a:pt x="244" y="33"/>
                    <a:pt x="249" y="37"/>
                    <a:pt x="249" y="48"/>
                  </a:cubicBezTo>
                  <a:cubicBezTo>
                    <a:pt x="249" y="51"/>
                    <a:pt x="249" y="55"/>
                    <a:pt x="246" y="66"/>
                  </a:cubicBezTo>
                  <a:lnTo>
                    <a:pt x="114" y="587"/>
                  </a:lnTo>
                  <a:cubicBezTo>
                    <a:pt x="106" y="625"/>
                    <a:pt x="103" y="631"/>
                    <a:pt x="26" y="631"/>
                  </a:cubicBezTo>
                  <a:cubicBezTo>
                    <a:pt x="11" y="631"/>
                    <a:pt x="0" y="631"/>
                    <a:pt x="0" y="651"/>
                  </a:cubicBezTo>
                  <a:cubicBezTo>
                    <a:pt x="0" y="662"/>
                    <a:pt x="11" y="662"/>
                    <a:pt x="15" y="662"/>
                  </a:cubicBezTo>
                  <a:cubicBezTo>
                    <a:pt x="42" y="662"/>
                    <a:pt x="110" y="660"/>
                    <a:pt x="139" y="660"/>
                  </a:cubicBezTo>
                  <a:cubicBezTo>
                    <a:pt x="158" y="660"/>
                    <a:pt x="180" y="660"/>
                    <a:pt x="200" y="660"/>
                  </a:cubicBezTo>
                  <a:cubicBezTo>
                    <a:pt x="220" y="660"/>
                    <a:pt x="242" y="662"/>
                    <a:pt x="262" y="662"/>
                  </a:cubicBezTo>
                  <a:cubicBezTo>
                    <a:pt x="271" y="662"/>
                    <a:pt x="282" y="662"/>
                    <a:pt x="282" y="642"/>
                  </a:cubicBezTo>
                  <a:cubicBezTo>
                    <a:pt x="282" y="631"/>
                    <a:pt x="273" y="631"/>
                    <a:pt x="255" y="631"/>
                  </a:cubicBezTo>
                  <a:cubicBezTo>
                    <a:pt x="220" y="631"/>
                    <a:pt x="191" y="631"/>
                    <a:pt x="191" y="614"/>
                  </a:cubicBezTo>
                  <a:cubicBezTo>
                    <a:pt x="191" y="609"/>
                    <a:pt x="194" y="605"/>
                    <a:pt x="196" y="598"/>
                  </a:cubicBezTo>
                  <a:close/>
                  <a:moveTo>
                    <a:pt x="326" y="66"/>
                  </a:moveTo>
                  <a:cubicBezTo>
                    <a:pt x="334" y="33"/>
                    <a:pt x="334" y="31"/>
                    <a:pt x="376" y="31"/>
                  </a:cubicBezTo>
                  <a:lnTo>
                    <a:pt x="471" y="31"/>
                  </a:lnTo>
                  <a:cubicBezTo>
                    <a:pt x="550" y="31"/>
                    <a:pt x="603" y="57"/>
                    <a:pt x="603" y="123"/>
                  </a:cubicBezTo>
                  <a:cubicBezTo>
                    <a:pt x="603" y="161"/>
                    <a:pt x="583" y="244"/>
                    <a:pt x="546" y="279"/>
                  </a:cubicBezTo>
                  <a:cubicBezTo>
                    <a:pt x="497" y="323"/>
                    <a:pt x="438" y="330"/>
                    <a:pt x="396" y="330"/>
                  </a:cubicBezTo>
                  <a:lnTo>
                    <a:pt x="260" y="330"/>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 name="Freeform 6">
              <a:extLst>
                <a:ext uri="{FF2B5EF4-FFF2-40B4-BE49-F238E27FC236}">
                  <a16:creationId xmlns:a16="http://schemas.microsoft.com/office/drawing/2014/main" id="{5E284256-68B9-D141-AC94-4B50F51AAC2C}"/>
                </a:ext>
              </a:extLst>
            </p:cNvPr>
            <p:cNvSpPr/>
            <p:nvPr/>
          </p:nvSpPr>
          <p:spPr>
            <a:xfrm>
              <a:off x="6289919" y="1754639"/>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5"/>
                    <a:pt x="209" y="937"/>
                  </a:cubicBezTo>
                  <a:cubicBezTo>
                    <a:pt x="88" y="816"/>
                    <a:pt x="57" y="634"/>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3"/>
                    <a:pt x="0" y="484"/>
                  </a:cubicBezTo>
                  <a:cubicBezTo>
                    <a:pt x="0" y="561"/>
                    <a:pt x="11" y="678"/>
                    <a:pt x="64" y="788"/>
                  </a:cubicBezTo>
                  <a:cubicBezTo>
                    <a:pt x="123" y="906"/>
                    <a:pt x="207" y="968"/>
                    <a:pt x="216" y="968"/>
                  </a:cubicBezTo>
                  <a:cubicBezTo>
                    <a:pt x="222" y="968"/>
                    <a:pt x="227" y="966"/>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 name="Freeform 7">
              <a:extLst>
                <a:ext uri="{FF2B5EF4-FFF2-40B4-BE49-F238E27FC236}">
                  <a16:creationId xmlns:a16="http://schemas.microsoft.com/office/drawing/2014/main" id="{54CD1ACA-2FDF-814E-9D42-4113A9AF5A4C}"/>
                </a:ext>
              </a:extLst>
            </p:cNvPr>
            <p:cNvSpPr/>
            <p:nvPr/>
          </p:nvSpPr>
          <p:spPr>
            <a:xfrm>
              <a:off x="6400079" y="1785600"/>
              <a:ext cx="92160" cy="234000"/>
            </a:xfrm>
            <a:custGeom>
              <a:avLst/>
              <a:gdLst/>
              <a:ahLst/>
              <a:cxnLst>
                <a:cxn ang="3cd4">
                  <a:pos x="hc" y="t"/>
                </a:cxn>
                <a:cxn ang="cd2">
                  <a:pos x="l" y="vc"/>
                </a:cxn>
                <a:cxn ang="cd4">
                  <a:pos x="hc" y="b"/>
                </a:cxn>
                <a:cxn ang="0">
                  <a:pos x="r" y="vc"/>
                </a:cxn>
              </a:cxnLst>
              <a:rect l="l" t="t" r="r" b="b"/>
              <a:pathLst>
                <a:path w="257" h="651">
                  <a:moveTo>
                    <a:pt x="249" y="35"/>
                  </a:moveTo>
                  <a:cubicBezTo>
                    <a:pt x="249" y="15"/>
                    <a:pt x="235" y="0"/>
                    <a:pt x="213" y="0"/>
                  </a:cubicBezTo>
                  <a:cubicBezTo>
                    <a:pt x="187" y="0"/>
                    <a:pt x="161" y="24"/>
                    <a:pt x="161" y="51"/>
                  </a:cubicBezTo>
                  <a:cubicBezTo>
                    <a:pt x="161" y="70"/>
                    <a:pt x="174" y="86"/>
                    <a:pt x="198" y="86"/>
                  </a:cubicBezTo>
                  <a:cubicBezTo>
                    <a:pt x="220" y="86"/>
                    <a:pt x="249" y="64"/>
                    <a:pt x="249" y="35"/>
                  </a:cubicBezTo>
                  <a:close/>
                  <a:moveTo>
                    <a:pt x="174" y="400"/>
                  </a:moveTo>
                  <a:cubicBezTo>
                    <a:pt x="187" y="372"/>
                    <a:pt x="187" y="370"/>
                    <a:pt x="196" y="343"/>
                  </a:cubicBezTo>
                  <a:cubicBezTo>
                    <a:pt x="205" y="323"/>
                    <a:pt x="209" y="310"/>
                    <a:pt x="209" y="293"/>
                  </a:cubicBezTo>
                  <a:cubicBezTo>
                    <a:pt x="209" y="249"/>
                    <a:pt x="178" y="213"/>
                    <a:pt x="128" y="213"/>
                  </a:cubicBezTo>
                  <a:cubicBezTo>
                    <a:pt x="37" y="213"/>
                    <a:pt x="0" y="352"/>
                    <a:pt x="0" y="361"/>
                  </a:cubicBezTo>
                  <a:cubicBezTo>
                    <a:pt x="0" y="372"/>
                    <a:pt x="9" y="372"/>
                    <a:pt x="11" y="372"/>
                  </a:cubicBezTo>
                  <a:cubicBezTo>
                    <a:pt x="22" y="372"/>
                    <a:pt x="22" y="370"/>
                    <a:pt x="26" y="354"/>
                  </a:cubicBezTo>
                  <a:cubicBezTo>
                    <a:pt x="53" y="262"/>
                    <a:pt x="92" y="233"/>
                    <a:pt x="125" y="233"/>
                  </a:cubicBezTo>
                  <a:cubicBezTo>
                    <a:pt x="134" y="233"/>
                    <a:pt x="150" y="233"/>
                    <a:pt x="150" y="264"/>
                  </a:cubicBezTo>
                  <a:cubicBezTo>
                    <a:pt x="150" y="286"/>
                    <a:pt x="143" y="306"/>
                    <a:pt x="139" y="315"/>
                  </a:cubicBezTo>
                  <a:cubicBezTo>
                    <a:pt x="132" y="341"/>
                    <a:pt x="88" y="453"/>
                    <a:pt x="73" y="495"/>
                  </a:cubicBezTo>
                  <a:cubicBezTo>
                    <a:pt x="62" y="519"/>
                    <a:pt x="51" y="552"/>
                    <a:pt x="51" y="572"/>
                  </a:cubicBezTo>
                  <a:cubicBezTo>
                    <a:pt x="51" y="618"/>
                    <a:pt x="84" y="651"/>
                    <a:pt x="130" y="651"/>
                  </a:cubicBezTo>
                  <a:cubicBezTo>
                    <a:pt x="222" y="651"/>
                    <a:pt x="257" y="510"/>
                    <a:pt x="257" y="502"/>
                  </a:cubicBezTo>
                  <a:cubicBezTo>
                    <a:pt x="257" y="493"/>
                    <a:pt x="249" y="493"/>
                    <a:pt x="246" y="493"/>
                  </a:cubicBezTo>
                  <a:cubicBezTo>
                    <a:pt x="235" y="493"/>
                    <a:pt x="235" y="495"/>
                    <a:pt x="231" y="510"/>
                  </a:cubicBezTo>
                  <a:cubicBezTo>
                    <a:pt x="213" y="572"/>
                    <a:pt x="180" y="631"/>
                    <a:pt x="132" y="631"/>
                  </a:cubicBezTo>
                  <a:cubicBezTo>
                    <a:pt x="114" y="631"/>
                    <a:pt x="108" y="620"/>
                    <a:pt x="108" y="598"/>
                  </a:cubicBezTo>
                  <a:cubicBezTo>
                    <a:pt x="108" y="574"/>
                    <a:pt x="114" y="561"/>
                    <a:pt x="136" y="50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 name="Freeform 8">
              <a:extLst>
                <a:ext uri="{FF2B5EF4-FFF2-40B4-BE49-F238E27FC236}">
                  <a16:creationId xmlns:a16="http://schemas.microsoft.com/office/drawing/2014/main" id="{2C911EAC-1560-3147-842B-FADB6702AA0C}"/>
                </a:ext>
              </a:extLst>
            </p:cNvPr>
            <p:cNvSpPr/>
            <p:nvPr/>
          </p:nvSpPr>
          <p:spPr>
            <a:xfrm>
              <a:off x="6528960" y="1754639"/>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3"/>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1"/>
                    <a:pt x="13" y="942"/>
                  </a:cubicBezTo>
                  <a:cubicBezTo>
                    <a:pt x="0" y="955"/>
                    <a:pt x="0" y="957"/>
                    <a:pt x="0" y="959"/>
                  </a:cubicBezTo>
                  <a:cubicBezTo>
                    <a:pt x="0" y="966"/>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 name="Freeform 9">
              <a:extLst>
                <a:ext uri="{FF2B5EF4-FFF2-40B4-BE49-F238E27FC236}">
                  <a16:creationId xmlns:a16="http://schemas.microsoft.com/office/drawing/2014/main" id="{01E35B75-01B1-9441-B042-002219FD4146}"/>
                </a:ext>
              </a:extLst>
            </p:cNvPr>
            <p:cNvSpPr/>
            <p:nvPr/>
          </p:nvSpPr>
          <p:spPr>
            <a:xfrm>
              <a:off x="6760440" y="1887840"/>
              <a:ext cx="231840" cy="82080"/>
            </a:xfrm>
            <a:custGeom>
              <a:avLst/>
              <a:gdLst/>
              <a:ahLst/>
              <a:cxnLst>
                <a:cxn ang="3cd4">
                  <a:pos x="hc" y="t"/>
                </a:cxn>
                <a:cxn ang="cd2">
                  <a:pos x="l" y="vc"/>
                </a:cxn>
                <a:cxn ang="cd4">
                  <a:pos x="hc" y="b"/>
                </a:cxn>
                <a:cxn ang="0">
                  <a:pos x="r" y="vc"/>
                </a:cxn>
              </a:cxnLst>
              <a:rect l="l" t="t" r="r" b="b"/>
              <a:pathLst>
                <a:path w="645" h="229">
                  <a:moveTo>
                    <a:pt x="612" y="40"/>
                  </a:moveTo>
                  <a:cubicBezTo>
                    <a:pt x="627" y="40"/>
                    <a:pt x="645" y="40"/>
                    <a:pt x="645" y="20"/>
                  </a:cubicBezTo>
                  <a:cubicBezTo>
                    <a:pt x="645" y="0"/>
                    <a:pt x="627" y="0"/>
                    <a:pt x="614" y="0"/>
                  </a:cubicBezTo>
                  <a:lnTo>
                    <a:pt x="33" y="0"/>
                  </a:lnTo>
                  <a:cubicBezTo>
                    <a:pt x="18" y="0"/>
                    <a:pt x="0" y="0"/>
                    <a:pt x="0" y="20"/>
                  </a:cubicBezTo>
                  <a:cubicBezTo>
                    <a:pt x="0" y="40"/>
                    <a:pt x="18" y="40"/>
                    <a:pt x="33" y="40"/>
                  </a:cubicBezTo>
                  <a:close/>
                  <a:moveTo>
                    <a:pt x="614" y="229"/>
                  </a:moveTo>
                  <a:cubicBezTo>
                    <a:pt x="627" y="229"/>
                    <a:pt x="645" y="229"/>
                    <a:pt x="645" y="209"/>
                  </a:cubicBezTo>
                  <a:cubicBezTo>
                    <a:pt x="645" y="189"/>
                    <a:pt x="627" y="189"/>
                    <a:pt x="612" y="189"/>
                  </a:cubicBezTo>
                  <a:lnTo>
                    <a:pt x="33" y="189"/>
                  </a:lnTo>
                  <a:cubicBezTo>
                    <a:pt x="18" y="189"/>
                    <a:pt x="0" y="189"/>
                    <a:pt x="0" y="209"/>
                  </a:cubicBezTo>
                  <a:cubicBezTo>
                    <a:pt x="0" y="229"/>
                    <a:pt x="18" y="229"/>
                    <a:pt x="33" y="2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 name="Freeform 10">
              <a:extLst>
                <a:ext uri="{FF2B5EF4-FFF2-40B4-BE49-F238E27FC236}">
                  <a16:creationId xmlns:a16="http://schemas.microsoft.com/office/drawing/2014/main" id="{FDFC7CB6-AC84-ED45-8B77-5ED236F61A93}"/>
                </a:ext>
              </a:extLst>
            </p:cNvPr>
            <p:cNvSpPr/>
            <p:nvPr/>
          </p:nvSpPr>
          <p:spPr>
            <a:xfrm>
              <a:off x="7463520" y="1626480"/>
              <a:ext cx="181800" cy="221400"/>
            </a:xfrm>
            <a:custGeom>
              <a:avLst/>
              <a:gdLst/>
              <a:ahLst/>
              <a:cxnLst>
                <a:cxn ang="3cd4">
                  <a:pos x="hc" y="t"/>
                </a:cxn>
                <a:cxn ang="cd2">
                  <a:pos x="l" y="vc"/>
                </a:cxn>
                <a:cxn ang="cd4">
                  <a:pos x="hc" y="b"/>
                </a:cxn>
                <a:cxn ang="0">
                  <a:pos x="r" y="vc"/>
                </a:cxn>
              </a:cxnLst>
              <a:rect l="l" t="t" r="r" b="b"/>
              <a:pathLst>
                <a:path w="506" h="616">
                  <a:moveTo>
                    <a:pt x="75" y="548"/>
                  </a:moveTo>
                  <a:cubicBezTo>
                    <a:pt x="66" y="581"/>
                    <a:pt x="66" y="587"/>
                    <a:pt x="22" y="587"/>
                  </a:cubicBezTo>
                  <a:cubicBezTo>
                    <a:pt x="11" y="587"/>
                    <a:pt x="0" y="587"/>
                    <a:pt x="0" y="605"/>
                  </a:cubicBezTo>
                  <a:cubicBezTo>
                    <a:pt x="0" y="614"/>
                    <a:pt x="4" y="616"/>
                    <a:pt x="13" y="616"/>
                  </a:cubicBezTo>
                  <a:cubicBezTo>
                    <a:pt x="40" y="616"/>
                    <a:pt x="66" y="614"/>
                    <a:pt x="95" y="614"/>
                  </a:cubicBezTo>
                  <a:cubicBezTo>
                    <a:pt x="125" y="614"/>
                    <a:pt x="158" y="616"/>
                    <a:pt x="189" y="616"/>
                  </a:cubicBezTo>
                  <a:cubicBezTo>
                    <a:pt x="196" y="616"/>
                    <a:pt x="207" y="616"/>
                    <a:pt x="207" y="598"/>
                  </a:cubicBezTo>
                  <a:cubicBezTo>
                    <a:pt x="207" y="587"/>
                    <a:pt x="198" y="587"/>
                    <a:pt x="185" y="587"/>
                  </a:cubicBezTo>
                  <a:cubicBezTo>
                    <a:pt x="136" y="587"/>
                    <a:pt x="136" y="581"/>
                    <a:pt x="136" y="572"/>
                  </a:cubicBezTo>
                  <a:cubicBezTo>
                    <a:pt x="136" y="559"/>
                    <a:pt x="176" y="403"/>
                    <a:pt x="183" y="378"/>
                  </a:cubicBezTo>
                  <a:cubicBezTo>
                    <a:pt x="196" y="405"/>
                    <a:pt x="224" y="440"/>
                    <a:pt x="273" y="440"/>
                  </a:cubicBezTo>
                  <a:cubicBezTo>
                    <a:pt x="385" y="440"/>
                    <a:pt x="506" y="297"/>
                    <a:pt x="506" y="156"/>
                  </a:cubicBezTo>
                  <a:cubicBezTo>
                    <a:pt x="506" y="64"/>
                    <a:pt x="451" y="0"/>
                    <a:pt x="378" y="0"/>
                  </a:cubicBezTo>
                  <a:cubicBezTo>
                    <a:pt x="330" y="0"/>
                    <a:pt x="282" y="35"/>
                    <a:pt x="251" y="73"/>
                  </a:cubicBezTo>
                  <a:cubicBezTo>
                    <a:pt x="240" y="20"/>
                    <a:pt x="198" y="0"/>
                    <a:pt x="163" y="0"/>
                  </a:cubicBezTo>
                  <a:cubicBezTo>
                    <a:pt x="119" y="0"/>
                    <a:pt x="99" y="37"/>
                    <a:pt x="90" y="55"/>
                  </a:cubicBezTo>
                  <a:cubicBezTo>
                    <a:pt x="75" y="88"/>
                    <a:pt x="62" y="147"/>
                    <a:pt x="62" y="150"/>
                  </a:cubicBezTo>
                  <a:cubicBezTo>
                    <a:pt x="62" y="158"/>
                    <a:pt x="70" y="158"/>
                    <a:pt x="73" y="158"/>
                  </a:cubicBezTo>
                  <a:cubicBezTo>
                    <a:pt x="84" y="158"/>
                    <a:pt x="84" y="158"/>
                    <a:pt x="90" y="136"/>
                  </a:cubicBezTo>
                  <a:cubicBezTo>
                    <a:pt x="106" y="68"/>
                    <a:pt x="125" y="22"/>
                    <a:pt x="161" y="22"/>
                  </a:cubicBezTo>
                  <a:cubicBezTo>
                    <a:pt x="176" y="22"/>
                    <a:pt x="189" y="29"/>
                    <a:pt x="189" y="66"/>
                  </a:cubicBezTo>
                  <a:cubicBezTo>
                    <a:pt x="189" y="88"/>
                    <a:pt x="187" y="99"/>
                    <a:pt x="183" y="114"/>
                  </a:cubicBezTo>
                  <a:close/>
                  <a:moveTo>
                    <a:pt x="246" y="125"/>
                  </a:moveTo>
                  <a:cubicBezTo>
                    <a:pt x="253" y="99"/>
                    <a:pt x="279" y="73"/>
                    <a:pt x="297" y="57"/>
                  </a:cubicBezTo>
                  <a:cubicBezTo>
                    <a:pt x="330" y="29"/>
                    <a:pt x="359" y="22"/>
                    <a:pt x="374" y="22"/>
                  </a:cubicBezTo>
                  <a:cubicBezTo>
                    <a:pt x="414" y="22"/>
                    <a:pt x="438" y="55"/>
                    <a:pt x="438" y="112"/>
                  </a:cubicBezTo>
                  <a:cubicBezTo>
                    <a:pt x="438" y="169"/>
                    <a:pt x="405" y="282"/>
                    <a:pt x="387" y="319"/>
                  </a:cubicBezTo>
                  <a:cubicBezTo>
                    <a:pt x="354" y="385"/>
                    <a:pt x="308" y="418"/>
                    <a:pt x="273" y="418"/>
                  </a:cubicBezTo>
                  <a:cubicBezTo>
                    <a:pt x="207" y="418"/>
                    <a:pt x="196" y="337"/>
                    <a:pt x="196" y="332"/>
                  </a:cubicBezTo>
                  <a:cubicBezTo>
                    <a:pt x="196" y="330"/>
                    <a:pt x="196" y="328"/>
                    <a:pt x="198" y="31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 name="Freeform 11">
              <a:extLst>
                <a:ext uri="{FF2B5EF4-FFF2-40B4-BE49-F238E27FC236}">
                  <a16:creationId xmlns:a16="http://schemas.microsoft.com/office/drawing/2014/main" id="{F969953E-B9B0-6E4F-817D-29159EAFD938}"/>
                </a:ext>
              </a:extLst>
            </p:cNvPr>
            <p:cNvSpPr/>
            <p:nvPr/>
          </p:nvSpPr>
          <p:spPr>
            <a:xfrm>
              <a:off x="7660799" y="1670760"/>
              <a:ext cx="74160" cy="164520"/>
            </a:xfrm>
            <a:custGeom>
              <a:avLst/>
              <a:gdLst/>
              <a:ahLst/>
              <a:cxnLst>
                <a:cxn ang="3cd4">
                  <a:pos x="hc" y="t"/>
                </a:cxn>
                <a:cxn ang="cd2">
                  <a:pos x="l" y="vc"/>
                </a:cxn>
                <a:cxn ang="cd4">
                  <a:pos x="hc" y="b"/>
                </a:cxn>
                <a:cxn ang="0">
                  <a:pos x="r" y="vc"/>
                </a:cxn>
              </a:cxnLst>
              <a:rect l="l" t="t" r="r" b="b"/>
              <a:pathLst>
                <a:path w="207" h="458">
                  <a:moveTo>
                    <a:pt x="189" y="26"/>
                  </a:moveTo>
                  <a:cubicBezTo>
                    <a:pt x="189" y="15"/>
                    <a:pt x="180" y="0"/>
                    <a:pt x="163" y="0"/>
                  </a:cubicBezTo>
                  <a:cubicBezTo>
                    <a:pt x="143" y="0"/>
                    <a:pt x="123" y="18"/>
                    <a:pt x="123" y="37"/>
                  </a:cubicBezTo>
                  <a:cubicBezTo>
                    <a:pt x="123" y="48"/>
                    <a:pt x="132" y="64"/>
                    <a:pt x="152" y="64"/>
                  </a:cubicBezTo>
                  <a:cubicBezTo>
                    <a:pt x="172" y="64"/>
                    <a:pt x="189" y="44"/>
                    <a:pt x="189" y="26"/>
                  </a:cubicBezTo>
                  <a:close/>
                  <a:moveTo>
                    <a:pt x="51" y="372"/>
                  </a:moveTo>
                  <a:cubicBezTo>
                    <a:pt x="46" y="381"/>
                    <a:pt x="44" y="387"/>
                    <a:pt x="44" y="400"/>
                  </a:cubicBezTo>
                  <a:cubicBezTo>
                    <a:pt x="44" y="431"/>
                    <a:pt x="70" y="458"/>
                    <a:pt x="108" y="458"/>
                  </a:cubicBezTo>
                  <a:cubicBezTo>
                    <a:pt x="176" y="458"/>
                    <a:pt x="207" y="363"/>
                    <a:pt x="207" y="354"/>
                  </a:cubicBezTo>
                  <a:cubicBezTo>
                    <a:pt x="207" y="345"/>
                    <a:pt x="198" y="345"/>
                    <a:pt x="196" y="345"/>
                  </a:cubicBezTo>
                  <a:cubicBezTo>
                    <a:pt x="187" y="345"/>
                    <a:pt x="187" y="350"/>
                    <a:pt x="183" y="356"/>
                  </a:cubicBezTo>
                  <a:cubicBezTo>
                    <a:pt x="167" y="411"/>
                    <a:pt x="136" y="438"/>
                    <a:pt x="110" y="438"/>
                  </a:cubicBezTo>
                  <a:cubicBezTo>
                    <a:pt x="97" y="438"/>
                    <a:pt x="95" y="429"/>
                    <a:pt x="95" y="414"/>
                  </a:cubicBezTo>
                  <a:cubicBezTo>
                    <a:pt x="95" y="398"/>
                    <a:pt x="99" y="387"/>
                    <a:pt x="106" y="372"/>
                  </a:cubicBezTo>
                  <a:cubicBezTo>
                    <a:pt x="112" y="352"/>
                    <a:pt x="119" y="334"/>
                    <a:pt x="125" y="317"/>
                  </a:cubicBezTo>
                  <a:cubicBezTo>
                    <a:pt x="132" y="301"/>
                    <a:pt x="156" y="238"/>
                    <a:pt x="161" y="231"/>
                  </a:cubicBezTo>
                  <a:cubicBezTo>
                    <a:pt x="163" y="224"/>
                    <a:pt x="165" y="216"/>
                    <a:pt x="165" y="209"/>
                  </a:cubicBezTo>
                  <a:cubicBezTo>
                    <a:pt x="165" y="176"/>
                    <a:pt x="136" y="152"/>
                    <a:pt x="99" y="152"/>
                  </a:cubicBezTo>
                  <a:cubicBezTo>
                    <a:pt x="31" y="152"/>
                    <a:pt x="0" y="244"/>
                    <a:pt x="0" y="255"/>
                  </a:cubicBezTo>
                  <a:cubicBezTo>
                    <a:pt x="0" y="264"/>
                    <a:pt x="9" y="264"/>
                    <a:pt x="11" y="264"/>
                  </a:cubicBezTo>
                  <a:cubicBezTo>
                    <a:pt x="22" y="264"/>
                    <a:pt x="22" y="260"/>
                    <a:pt x="24" y="253"/>
                  </a:cubicBezTo>
                  <a:cubicBezTo>
                    <a:pt x="42" y="194"/>
                    <a:pt x="73" y="169"/>
                    <a:pt x="97" y="169"/>
                  </a:cubicBezTo>
                  <a:cubicBezTo>
                    <a:pt x="108" y="169"/>
                    <a:pt x="114" y="176"/>
                    <a:pt x="114" y="194"/>
                  </a:cubicBezTo>
                  <a:cubicBezTo>
                    <a:pt x="114" y="209"/>
                    <a:pt x="110" y="220"/>
                    <a:pt x="92" y="26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 name="Freeform 12">
              <a:extLst>
                <a:ext uri="{FF2B5EF4-FFF2-40B4-BE49-F238E27FC236}">
                  <a16:creationId xmlns:a16="http://schemas.microsoft.com/office/drawing/2014/main" id="{81E50967-C761-9F42-9988-A5B4764BECE4}"/>
                </a:ext>
              </a:extLst>
            </p:cNvPr>
            <p:cNvSpPr/>
            <p:nvPr/>
          </p:nvSpPr>
          <p:spPr>
            <a:xfrm>
              <a:off x="7148520" y="1922040"/>
              <a:ext cx="942839" cy="14760"/>
            </a:xfrm>
            <a:custGeom>
              <a:avLst/>
              <a:gdLst/>
              <a:ahLst/>
              <a:cxnLst>
                <a:cxn ang="3cd4">
                  <a:pos x="hc" y="t"/>
                </a:cxn>
                <a:cxn ang="cd2">
                  <a:pos x="l" y="vc"/>
                </a:cxn>
                <a:cxn ang="cd4">
                  <a:pos x="hc" y="b"/>
                </a:cxn>
                <a:cxn ang="0">
                  <a:pos x="r" y="vc"/>
                </a:cxn>
              </a:cxnLst>
              <a:rect l="l" t="t" r="r" b="b"/>
              <a:pathLst>
                <a:path w="2620" h="42">
                  <a:moveTo>
                    <a:pt x="1311" y="42"/>
                  </a:moveTo>
                  <a:lnTo>
                    <a:pt x="0" y="42"/>
                  </a:lnTo>
                  <a:lnTo>
                    <a:pt x="0" y="0"/>
                  </a:lnTo>
                  <a:lnTo>
                    <a:pt x="2620" y="0"/>
                  </a:lnTo>
                  <a:lnTo>
                    <a:pt x="2620" y="42"/>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 name="Freeform 13">
              <a:extLst>
                <a:ext uri="{FF2B5EF4-FFF2-40B4-BE49-F238E27FC236}">
                  <a16:creationId xmlns:a16="http://schemas.microsoft.com/office/drawing/2014/main" id="{668356E8-2303-094F-B9C5-C18D98F91A7D}"/>
                </a:ext>
              </a:extLst>
            </p:cNvPr>
            <p:cNvSpPr/>
            <p:nvPr/>
          </p:nvSpPr>
          <p:spPr>
            <a:xfrm>
              <a:off x="7168320" y="1994040"/>
              <a:ext cx="328320" cy="348120"/>
            </a:xfrm>
            <a:custGeom>
              <a:avLst/>
              <a:gdLst/>
              <a:ahLst/>
              <a:cxnLst>
                <a:cxn ang="3cd4">
                  <a:pos x="hc" y="t"/>
                </a:cxn>
                <a:cxn ang="cd2">
                  <a:pos x="l" y="vc"/>
                </a:cxn>
                <a:cxn ang="cd4">
                  <a:pos x="hc" y="b"/>
                </a:cxn>
                <a:cxn ang="0">
                  <a:pos x="r" y="vc"/>
                </a:cxn>
              </a:cxnLst>
              <a:rect l="l" t="t" r="r" b="b"/>
              <a:pathLst>
                <a:path w="913" h="968">
                  <a:moveTo>
                    <a:pt x="354" y="517"/>
                  </a:moveTo>
                  <a:lnTo>
                    <a:pt x="9" y="942"/>
                  </a:lnTo>
                  <a:cubicBezTo>
                    <a:pt x="2" y="953"/>
                    <a:pt x="0" y="955"/>
                    <a:pt x="0" y="957"/>
                  </a:cubicBezTo>
                  <a:cubicBezTo>
                    <a:pt x="0" y="968"/>
                    <a:pt x="9" y="968"/>
                    <a:pt x="26" y="968"/>
                  </a:cubicBezTo>
                  <a:lnTo>
                    <a:pt x="829" y="968"/>
                  </a:lnTo>
                  <a:lnTo>
                    <a:pt x="913" y="728"/>
                  </a:lnTo>
                  <a:lnTo>
                    <a:pt x="889" y="728"/>
                  </a:lnTo>
                  <a:cubicBezTo>
                    <a:pt x="865" y="801"/>
                    <a:pt x="801" y="860"/>
                    <a:pt x="717" y="887"/>
                  </a:cubicBezTo>
                  <a:cubicBezTo>
                    <a:pt x="702" y="893"/>
                    <a:pt x="636" y="915"/>
                    <a:pt x="493" y="915"/>
                  </a:cubicBezTo>
                  <a:lnTo>
                    <a:pt x="81" y="915"/>
                  </a:lnTo>
                  <a:lnTo>
                    <a:pt x="418" y="499"/>
                  </a:lnTo>
                  <a:cubicBezTo>
                    <a:pt x="425" y="491"/>
                    <a:pt x="427" y="488"/>
                    <a:pt x="427" y="484"/>
                  </a:cubicBezTo>
                  <a:cubicBezTo>
                    <a:pt x="427" y="480"/>
                    <a:pt x="425" y="480"/>
                    <a:pt x="420" y="471"/>
                  </a:cubicBezTo>
                  <a:lnTo>
                    <a:pt x="106" y="40"/>
                  </a:lnTo>
                  <a:lnTo>
                    <a:pt x="488" y="40"/>
                  </a:lnTo>
                  <a:cubicBezTo>
                    <a:pt x="598" y="40"/>
                    <a:pt x="821" y="46"/>
                    <a:pt x="889" y="227"/>
                  </a:cubicBezTo>
                  <a:lnTo>
                    <a:pt x="913" y="227"/>
                  </a:lnTo>
                  <a:lnTo>
                    <a:pt x="829" y="0"/>
                  </a:lnTo>
                  <a:lnTo>
                    <a:pt x="26" y="0"/>
                  </a:lnTo>
                  <a:cubicBezTo>
                    <a:pt x="0" y="0"/>
                    <a:pt x="0" y="0"/>
                    <a:pt x="0" y="3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 name="Freeform 14">
              <a:extLst>
                <a:ext uri="{FF2B5EF4-FFF2-40B4-BE49-F238E27FC236}">
                  <a16:creationId xmlns:a16="http://schemas.microsoft.com/office/drawing/2014/main" id="{2CC83F3B-6BF9-D64A-936E-C89E5B6B7D1F}"/>
                </a:ext>
              </a:extLst>
            </p:cNvPr>
            <p:cNvSpPr/>
            <p:nvPr/>
          </p:nvSpPr>
          <p:spPr>
            <a:xfrm>
              <a:off x="7534079" y="2189520"/>
              <a:ext cx="119880" cy="172440"/>
            </a:xfrm>
            <a:custGeom>
              <a:avLst/>
              <a:gdLst/>
              <a:ahLst/>
              <a:cxnLst>
                <a:cxn ang="3cd4">
                  <a:pos x="hc" y="t"/>
                </a:cxn>
                <a:cxn ang="cd2">
                  <a:pos x="l" y="vc"/>
                </a:cxn>
                <a:cxn ang="cd4">
                  <a:pos x="hc" y="b"/>
                </a:cxn>
                <a:cxn ang="0">
                  <a:pos x="r" y="vc"/>
                </a:cxn>
              </a:cxnLst>
              <a:rect l="l" t="t" r="r" b="b"/>
              <a:pathLst>
                <a:path w="334" h="480">
                  <a:moveTo>
                    <a:pt x="163" y="20"/>
                  </a:moveTo>
                  <a:cubicBezTo>
                    <a:pt x="163" y="20"/>
                    <a:pt x="165" y="11"/>
                    <a:pt x="165" y="9"/>
                  </a:cubicBezTo>
                  <a:cubicBezTo>
                    <a:pt x="165" y="7"/>
                    <a:pt x="163" y="0"/>
                    <a:pt x="154" y="0"/>
                  </a:cubicBezTo>
                  <a:cubicBezTo>
                    <a:pt x="141" y="0"/>
                    <a:pt x="84" y="4"/>
                    <a:pt x="66" y="7"/>
                  </a:cubicBezTo>
                  <a:cubicBezTo>
                    <a:pt x="62" y="7"/>
                    <a:pt x="53" y="9"/>
                    <a:pt x="53" y="22"/>
                  </a:cubicBezTo>
                  <a:cubicBezTo>
                    <a:pt x="53" y="33"/>
                    <a:pt x="62" y="33"/>
                    <a:pt x="70" y="33"/>
                  </a:cubicBezTo>
                  <a:cubicBezTo>
                    <a:pt x="101" y="33"/>
                    <a:pt x="101" y="37"/>
                    <a:pt x="101" y="42"/>
                  </a:cubicBezTo>
                  <a:cubicBezTo>
                    <a:pt x="101" y="46"/>
                    <a:pt x="101" y="51"/>
                    <a:pt x="99" y="57"/>
                  </a:cubicBezTo>
                  <a:lnTo>
                    <a:pt x="4" y="442"/>
                  </a:lnTo>
                  <a:cubicBezTo>
                    <a:pt x="0" y="453"/>
                    <a:pt x="0" y="455"/>
                    <a:pt x="0" y="458"/>
                  </a:cubicBezTo>
                  <a:cubicBezTo>
                    <a:pt x="0" y="466"/>
                    <a:pt x="9" y="480"/>
                    <a:pt x="24" y="480"/>
                  </a:cubicBezTo>
                  <a:cubicBezTo>
                    <a:pt x="42" y="480"/>
                    <a:pt x="51" y="464"/>
                    <a:pt x="55" y="451"/>
                  </a:cubicBezTo>
                  <a:cubicBezTo>
                    <a:pt x="55" y="447"/>
                    <a:pt x="86" y="328"/>
                    <a:pt x="88" y="319"/>
                  </a:cubicBezTo>
                  <a:cubicBezTo>
                    <a:pt x="136" y="323"/>
                    <a:pt x="176" y="339"/>
                    <a:pt x="176" y="374"/>
                  </a:cubicBezTo>
                  <a:cubicBezTo>
                    <a:pt x="176" y="376"/>
                    <a:pt x="176" y="381"/>
                    <a:pt x="174" y="387"/>
                  </a:cubicBezTo>
                  <a:cubicBezTo>
                    <a:pt x="172" y="398"/>
                    <a:pt x="172" y="400"/>
                    <a:pt x="172" y="409"/>
                  </a:cubicBezTo>
                  <a:cubicBezTo>
                    <a:pt x="172" y="458"/>
                    <a:pt x="211" y="480"/>
                    <a:pt x="242" y="480"/>
                  </a:cubicBezTo>
                  <a:cubicBezTo>
                    <a:pt x="310" y="480"/>
                    <a:pt x="330" y="376"/>
                    <a:pt x="330" y="374"/>
                  </a:cubicBezTo>
                  <a:cubicBezTo>
                    <a:pt x="330" y="365"/>
                    <a:pt x="321" y="365"/>
                    <a:pt x="319" y="365"/>
                  </a:cubicBezTo>
                  <a:cubicBezTo>
                    <a:pt x="310" y="365"/>
                    <a:pt x="308" y="370"/>
                    <a:pt x="306" y="383"/>
                  </a:cubicBezTo>
                  <a:cubicBezTo>
                    <a:pt x="297" y="411"/>
                    <a:pt x="279" y="460"/>
                    <a:pt x="244" y="460"/>
                  </a:cubicBezTo>
                  <a:cubicBezTo>
                    <a:pt x="227" y="460"/>
                    <a:pt x="222" y="442"/>
                    <a:pt x="222" y="425"/>
                  </a:cubicBezTo>
                  <a:cubicBezTo>
                    <a:pt x="222" y="414"/>
                    <a:pt x="222" y="411"/>
                    <a:pt x="224" y="394"/>
                  </a:cubicBezTo>
                  <a:cubicBezTo>
                    <a:pt x="227" y="392"/>
                    <a:pt x="229" y="381"/>
                    <a:pt x="229" y="372"/>
                  </a:cubicBezTo>
                  <a:cubicBezTo>
                    <a:pt x="229" y="312"/>
                    <a:pt x="147" y="301"/>
                    <a:pt x="119" y="301"/>
                  </a:cubicBezTo>
                  <a:cubicBezTo>
                    <a:pt x="139" y="288"/>
                    <a:pt x="163" y="266"/>
                    <a:pt x="176" y="255"/>
                  </a:cubicBezTo>
                  <a:cubicBezTo>
                    <a:pt x="209" y="222"/>
                    <a:pt x="244" y="191"/>
                    <a:pt x="282" y="191"/>
                  </a:cubicBezTo>
                  <a:cubicBezTo>
                    <a:pt x="290" y="191"/>
                    <a:pt x="299" y="194"/>
                    <a:pt x="304" y="200"/>
                  </a:cubicBezTo>
                  <a:cubicBezTo>
                    <a:pt x="275" y="205"/>
                    <a:pt x="268" y="227"/>
                    <a:pt x="268" y="238"/>
                  </a:cubicBezTo>
                  <a:cubicBezTo>
                    <a:pt x="268" y="253"/>
                    <a:pt x="282" y="264"/>
                    <a:pt x="297" y="264"/>
                  </a:cubicBezTo>
                  <a:cubicBezTo>
                    <a:pt x="315" y="264"/>
                    <a:pt x="334" y="249"/>
                    <a:pt x="334" y="220"/>
                  </a:cubicBezTo>
                  <a:cubicBezTo>
                    <a:pt x="334" y="198"/>
                    <a:pt x="319" y="172"/>
                    <a:pt x="282" y="172"/>
                  </a:cubicBezTo>
                  <a:cubicBezTo>
                    <a:pt x="244" y="172"/>
                    <a:pt x="209" y="200"/>
                    <a:pt x="174" y="231"/>
                  </a:cubicBezTo>
                  <a:cubicBezTo>
                    <a:pt x="145" y="260"/>
                    <a:pt x="123" y="279"/>
                    <a:pt x="95" y="29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 name="Freeform 15">
              <a:extLst>
                <a:ext uri="{FF2B5EF4-FFF2-40B4-BE49-F238E27FC236}">
                  <a16:creationId xmlns:a16="http://schemas.microsoft.com/office/drawing/2014/main" id="{4388091A-A1D2-8D48-BECB-5B6E3980A954}"/>
                </a:ext>
              </a:extLst>
            </p:cNvPr>
            <p:cNvSpPr/>
            <p:nvPr/>
          </p:nvSpPr>
          <p:spPr>
            <a:xfrm>
              <a:off x="7733519" y="2100960"/>
              <a:ext cx="181800" cy="221400"/>
            </a:xfrm>
            <a:custGeom>
              <a:avLst/>
              <a:gdLst/>
              <a:ahLst/>
              <a:cxnLst>
                <a:cxn ang="3cd4">
                  <a:pos x="hc" y="t"/>
                </a:cxn>
                <a:cxn ang="cd2">
                  <a:pos x="l" y="vc"/>
                </a:cxn>
                <a:cxn ang="cd4">
                  <a:pos x="hc" y="b"/>
                </a:cxn>
                <a:cxn ang="0">
                  <a:pos x="r" y="vc"/>
                </a:cxn>
              </a:cxnLst>
              <a:rect l="l" t="t" r="r" b="b"/>
              <a:pathLst>
                <a:path w="506" h="616">
                  <a:moveTo>
                    <a:pt x="75" y="548"/>
                  </a:moveTo>
                  <a:cubicBezTo>
                    <a:pt x="66" y="581"/>
                    <a:pt x="66" y="587"/>
                    <a:pt x="22" y="587"/>
                  </a:cubicBezTo>
                  <a:cubicBezTo>
                    <a:pt x="11" y="587"/>
                    <a:pt x="0" y="587"/>
                    <a:pt x="0" y="605"/>
                  </a:cubicBezTo>
                  <a:cubicBezTo>
                    <a:pt x="0" y="614"/>
                    <a:pt x="4" y="616"/>
                    <a:pt x="13" y="616"/>
                  </a:cubicBezTo>
                  <a:cubicBezTo>
                    <a:pt x="40" y="616"/>
                    <a:pt x="66" y="614"/>
                    <a:pt x="95" y="614"/>
                  </a:cubicBezTo>
                  <a:cubicBezTo>
                    <a:pt x="125" y="614"/>
                    <a:pt x="158" y="616"/>
                    <a:pt x="189" y="616"/>
                  </a:cubicBezTo>
                  <a:cubicBezTo>
                    <a:pt x="196" y="616"/>
                    <a:pt x="207" y="616"/>
                    <a:pt x="207" y="598"/>
                  </a:cubicBezTo>
                  <a:cubicBezTo>
                    <a:pt x="207" y="587"/>
                    <a:pt x="198" y="587"/>
                    <a:pt x="185" y="587"/>
                  </a:cubicBezTo>
                  <a:cubicBezTo>
                    <a:pt x="136" y="587"/>
                    <a:pt x="136" y="581"/>
                    <a:pt x="136" y="572"/>
                  </a:cubicBezTo>
                  <a:cubicBezTo>
                    <a:pt x="136" y="559"/>
                    <a:pt x="176" y="403"/>
                    <a:pt x="183" y="378"/>
                  </a:cubicBezTo>
                  <a:cubicBezTo>
                    <a:pt x="196" y="405"/>
                    <a:pt x="222" y="440"/>
                    <a:pt x="273" y="440"/>
                  </a:cubicBezTo>
                  <a:cubicBezTo>
                    <a:pt x="385" y="440"/>
                    <a:pt x="506" y="297"/>
                    <a:pt x="506" y="156"/>
                  </a:cubicBezTo>
                  <a:cubicBezTo>
                    <a:pt x="506" y="64"/>
                    <a:pt x="451" y="0"/>
                    <a:pt x="378" y="0"/>
                  </a:cubicBezTo>
                  <a:cubicBezTo>
                    <a:pt x="330" y="0"/>
                    <a:pt x="282" y="35"/>
                    <a:pt x="251" y="73"/>
                  </a:cubicBezTo>
                  <a:cubicBezTo>
                    <a:pt x="240" y="20"/>
                    <a:pt x="198" y="0"/>
                    <a:pt x="163" y="0"/>
                  </a:cubicBezTo>
                  <a:cubicBezTo>
                    <a:pt x="119" y="0"/>
                    <a:pt x="99" y="37"/>
                    <a:pt x="90" y="55"/>
                  </a:cubicBezTo>
                  <a:cubicBezTo>
                    <a:pt x="75" y="88"/>
                    <a:pt x="62" y="147"/>
                    <a:pt x="62" y="150"/>
                  </a:cubicBezTo>
                  <a:cubicBezTo>
                    <a:pt x="62" y="158"/>
                    <a:pt x="70" y="158"/>
                    <a:pt x="73" y="158"/>
                  </a:cubicBezTo>
                  <a:cubicBezTo>
                    <a:pt x="84" y="158"/>
                    <a:pt x="84" y="158"/>
                    <a:pt x="90" y="136"/>
                  </a:cubicBezTo>
                  <a:cubicBezTo>
                    <a:pt x="106" y="68"/>
                    <a:pt x="125" y="22"/>
                    <a:pt x="161" y="22"/>
                  </a:cubicBezTo>
                  <a:cubicBezTo>
                    <a:pt x="176" y="22"/>
                    <a:pt x="189" y="29"/>
                    <a:pt x="189" y="66"/>
                  </a:cubicBezTo>
                  <a:cubicBezTo>
                    <a:pt x="189" y="88"/>
                    <a:pt x="187" y="99"/>
                    <a:pt x="183" y="114"/>
                  </a:cubicBezTo>
                  <a:close/>
                  <a:moveTo>
                    <a:pt x="246" y="125"/>
                  </a:moveTo>
                  <a:cubicBezTo>
                    <a:pt x="253" y="99"/>
                    <a:pt x="279" y="73"/>
                    <a:pt x="297" y="57"/>
                  </a:cubicBezTo>
                  <a:cubicBezTo>
                    <a:pt x="330" y="29"/>
                    <a:pt x="359" y="22"/>
                    <a:pt x="374" y="22"/>
                  </a:cubicBezTo>
                  <a:cubicBezTo>
                    <a:pt x="414" y="22"/>
                    <a:pt x="438" y="55"/>
                    <a:pt x="438" y="112"/>
                  </a:cubicBezTo>
                  <a:cubicBezTo>
                    <a:pt x="438" y="169"/>
                    <a:pt x="405" y="282"/>
                    <a:pt x="387" y="319"/>
                  </a:cubicBezTo>
                  <a:cubicBezTo>
                    <a:pt x="354" y="385"/>
                    <a:pt x="308" y="418"/>
                    <a:pt x="273" y="418"/>
                  </a:cubicBezTo>
                  <a:cubicBezTo>
                    <a:pt x="207" y="418"/>
                    <a:pt x="196" y="337"/>
                    <a:pt x="196" y="332"/>
                  </a:cubicBezTo>
                  <a:cubicBezTo>
                    <a:pt x="196" y="330"/>
                    <a:pt x="196" y="328"/>
                    <a:pt x="198" y="31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 name="Freeform 16">
              <a:extLst>
                <a:ext uri="{FF2B5EF4-FFF2-40B4-BE49-F238E27FC236}">
                  <a16:creationId xmlns:a16="http://schemas.microsoft.com/office/drawing/2014/main" id="{45D97820-D40B-CA46-BB17-7F038B9C7453}"/>
                </a:ext>
              </a:extLst>
            </p:cNvPr>
            <p:cNvSpPr/>
            <p:nvPr/>
          </p:nvSpPr>
          <p:spPr>
            <a:xfrm>
              <a:off x="7938000" y="2137320"/>
              <a:ext cx="119880" cy="171360"/>
            </a:xfrm>
            <a:custGeom>
              <a:avLst/>
              <a:gdLst/>
              <a:ahLst/>
              <a:cxnLst>
                <a:cxn ang="3cd4">
                  <a:pos x="hc" y="t"/>
                </a:cxn>
                <a:cxn ang="cd2">
                  <a:pos x="l" y="vc"/>
                </a:cxn>
                <a:cxn ang="cd4">
                  <a:pos x="hc" y="b"/>
                </a:cxn>
                <a:cxn ang="0">
                  <a:pos x="r" y="vc"/>
                </a:cxn>
              </a:cxnLst>
              <a:rect l="l" t="t" r="r" b="b"/>
              <a:pathLst>
                <a:path w="334" h="477">
                  <a:moveTo>
                    <a:pt x="163" y="20"/>
                  </a:moveTo>
                  <a:cubicBezTo>
                    <a:pt x="163" y="20"/>
                    <a:pt x="165" y="11"/>
                    <a:pt x="165" y="9"/>
                  </a:cubicBezTo>
                  <a:cubicBezTo>
                    <a:pt x="165" y="7"/>
                    <a:pt x="163" y="0"/>
                    <a:pt x="154" y="0"/>
                  </a:cubicBezTo>
                  <a:cubicBezTo>
                    <a:pt x="141" y="0"/>
                    <a:pt x="84" y="4"/>
                    <a:pt x="66" y="7"/>
                  </a:cubicBezTo>
                  <a:cubicBezTo>
                    <a:pt x="62" y="7"/>
                    <a:pt x="53" y="9"/>
                    <a:pt x="53" y="22"/>
                  </a:cubicBezTo>
                  <a:cubicBezTo>
                    <a:pt x="53" y="33"/>
                    <a:pt x="62" y="33"/>
                    <a:pt x="70" y="33"/>
                  </a:cubicBezTo>
                  <a:cubicBezTo>
                    <a:pt x="101" y="33"/>
                    <a:pt x="101" y="37"/>
                    <a:pt x="101" y="42"/>
                  </a:cubicBezTo>
                  <a:cubicBezTo>
                    <a:pt x="101" y="46"/>
                    <a:pt x="101" y="51"/>
                    <a:pt x="99" y="57"/>
                  </a:cubicBezTo>
                  <a:lnTo>
                    <a:pt x="4" y="442"/>
                  </a:lnTo>
                  <a:cubicBezTo>
                    <a:pt x="0" y="453"/>
                    <a:pt x="0" y="455"/>
                    <a:pt x="0" y="458"/>
                  </a:cubicBezTo>
                  <a:cubicBezTo>
                    <a:pt x="0" y="466"/>
                    <a:pt x="9" y="477"/>
                    <a:pt x="24" y="477"/>
                  </a:cubicBezTo>
                  <a:cubicBezTo>
                    <a:pt x="42" y="477"/>
                    <a:pt x="51" y="464"/>
                    <a:pt x="55" y="451"/>
                  </a:cubicBezTo>
                  <a:cubicBezTo>
                    <a:pt x="55" y="447"/>
                    <a:pt x="86" y="328"/>
                    <a:pt x="88" y="319"/>
                  </a:cubicBezTo>
                  <a:cubicBezTo>
                    <a:pt x="136" y="323"/>
                    <a:pt x="176" y="339"/>
                    <a:pt x="176" y="374"/>
                  </a:cubicBezTo>
                  <a:cubicBezTo>
                    <a:pt x="176" y="376"/>
                    <a:pt x="176" y="381"/>
                    <a:pt x="174" y="387"/>
                  </a:cubicBezTo>
                  <a:cubicBezTo>
                    <a:pt x="172" y="398"/>
                    <a:pt x="172" y="400"/>
                    <a:pt x="172" y="409"/>
                  </a:cubicBezTo>
                  <a:cubicBezTo>
                    <a:pt x="172" y="458"/>
                    <a:pt x="211" y="477"/>
                    <a:pt x="242" y="477"/>
                  </a:cubicBezTo>
                  <a:cubicBezTo>
                    <a:pt x="310" y="477"/>
                    <a:pt x="330" y="376"/>
                    <a:pt x="330" y="374"/>
                  </a:cubicBezTo>
                  <a:cubicBezTo>
                    <a:pt x="330" y="365"/>
                    <a:pt x="321" y="365"/>
                    <a:pt x="319" y="365"/>
                  </a:cubicBezTo>
                  <a:cubicBezTo>
                    <a:pt x="310" y="365"/>
                    <a:pt x="308" y="370"/>
                    <a:pt x="306" y="383"/>
                  </a:cubicBezTo>
                  <a:cubicBezTo>
                    <a:pt x="297" y="411"/>
                    <a:pt x="279" y="460"/>
                    <a:pt x="244" y="460"/>
                  </a:cubicBezTo>
                  <a:cubicBezTo>
                    <a:pt x="227" y="460"/>
                    <a:pt x="222" y="442"/>
                    <a:pt x="222" y="425"/>
                  </a:cubicBezTo>
                  <a:cubicBezTo>
                    <a:pt x="222" y="414"/>
                    <a:pt x="222" y="411"/>
                    <a:pt x="224" y="394"/>
                  </a:cubicBezTo>
                  <a:cubicBezTo>
                    <a:pt x="227" y="392"/>
                    <a:pt x="229" y="381"/>
                    <a:pt x="229" y="372"/>
                  </a:cubicBezTo>
                  <a:cubicBezTo>
                    <a:pt x="229" y="312"/>
                    <a:pt x="147" y="301"/>
                    <a:pt x="119" y="301"/>
                  </a:cubicBezTo>
                  <a:cubicBezTo>
                    <a:pt x="139" y="288"/>
                    <a:pt x="163" y="266"/>
                    <a:pt x="176" y="255"/>
                  </a:cubicBezTo>
                  <a:cubicBezTo>
                    <a:pt x="209" y="222"/>
                    <a:pt x="244" y="191"/>
                    <a:pt x="282" y="191"/>
                  </a:cubicBezTo>
                  <a:cubicBezTo>
                    <a:pt x="290" y="191"/>
                    <a:pt x="299" y="194"/>
                    <a:pt x="304" y="200"/>
                  </a:cubicBezTo>
                  <a:cubicBezTo>
                    <a:pt x="275" y="205"/>
                    <a:pt x="268" y="227"/>
                    <a:pt x="268" y="238"/>
                  </a:cubicBezTo>
                  <a:cubicBezTo>
                    <a:pt x="268" y="253"/>
                    <a:pt x="282" y="264"/>
                    <a:pt x="297" y="264"/>
                  </a:cubicBezTo>
                  <a:cubicBezTo>
                    <a:pt x="315" y="264"/>
                    <a:pt x="334" y="249"/>
                    <a:pt x="334" y="220"/>
                  </a:cubicBezTo>
                  <a:cubicBezTo>
                    <a:pt x="334" y="198"/>
                    <a:pt x="319" y="172"/>
                    <a:pt x="282" y="172"/>
                  </a:cubicBezTo>
                  <a:cubicBezTo>
                    <a:pt x="244" y="172"/>
                    <a:pt x="209" y="200"/>
                    <a:pt x="174" y="231"/>
                  </a:cubicBezTo>
                  <a:cubicBezTo>
                    <a:pt x="145" y="260"/>
                    <a:pt x="123" y="279"/>
                    <a:pt x="95" y="29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18" name="Group 17" descr="20§display§p_i§svg§600§FALSE" title="TexMaths">
            <a:extLst>
              <a:ext uri="{FF2B5EF4-FFF2-40B4-BE49-F238E27FC236}">
                <a16:creationId xmlns:a16="http://schemas.microsoft.com/office/drawing/2014/main" id="{DDDA293B-3AC7-8245-8767-4936F5EA88F6}"/>
              </a:ext>
            </a:extLst>
          </p:cNvPr>
          <p:cNvGrpSpPr/>
          <p:nvPr/>
        </p:nvGrpSpPr>
        <p:grpSpPr>
          <a:xfrm>
            <a:off x="2303235" y="2941365"/>
            <a:ext cx="258120" cy="201960"/>
            <a:chOff x="2997720" y="2906640"/>
            <a:chExt cx="258120" cy="201960"/>
          </a:xfrm>
        </p:grpSpPr>
        <p:sp>
          <p:nvSpPr>
            <p:cNvPr id="19" name="Freeform 18">
              <a:extLst>
                <a:ext uri="{FF2B5EF4-FFF2-40B4-BE49-F238E27FC236}">
                  <a16:creationId xmlns:a16="http://schemas.microsoft.com/office/drawing/2014/main" id="{EE159550-96AE-9F44-9735-01504DAB8DE3}"/>
                </a:ext>
              </a:extLst>
            </p:cNvPr>
            <p:cNvSpPr/>
            <p:nvPr/>
          </p:nvSpPr>
          <p:spPr>
            <a:xfrm>
              <a:off x="3007800" y="2910960"/>
              <a:ext cx="248040" cy="197640"/>
            </a:xfrm>
            <a:custGeom>
              <a:avLst/>
              <a:gdLst/>
              <a:ahLst/>
              <a:cxnLst>
                <a:cxn ang="3cd4">
                  <a:pos x="hc" y="t"/>
                </a:cxn>
                <a:cxn ang="cd2">
                  <a:pos x="l" y="vc"/>
                </a:cxn>
                <a:cxn ang="cd4">
                  <a:pos x="hc" y="b"/>
                </a:cxn>
                <a:cxn ang="0">
                  <a:pos x="r" y="vc"/>
                </a:cxn>
              </a:cxnLst>
              <a:rect l="l" t="t" r="r" b="b"/>
              <a:pathLst>
                <a:path w="690" h="550">
                  <a:moveTo>
                    <a:pt x="346" y="550"/>
                  </a:moveTo>
                  <a:lnTo>
                    <a:pt x="0" y="550"/>
                  </a:lnTo>
                  <a:lnTo>
                    <a:pt x="0" y="0"/>
                  </a:lnTo>
                  <a:lnTo>
                    <a:pt x="690" y="0"/>
                  </a:lnTo>
                  <a:lnTo>
                    <a:pt x="690" y="550"/>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 name="Freeform 19">
              <a:extLst>
                <a:ext uri="{FF2B5EF4-FFF2-40B4-BE49-F238E27FC236}">
                  <a16:creationId xmlns:a16="http://schemas.microsoft.com/office/drawing/2014/main" id="{7DD9373F-1DF1-F346-87BA-5A1B88A6EB7A}"/>
                </a:ext>
              </a:extLst>
            </p:cNvPr>
            <p:cNvSpPr/>
            <p:nvPr/>
          </p:nvSpPr>
          <p:spPr>
            <a:xfrm>
              <a:off x="2997720" y="2906640"/>
              <a:ext cx="165240" cy="201240"/>
            </a:xfrm>
            <a:custGeom>
              <a:avLst/>
              <a:gdLst/>
              <a:ahLst/>
              <a:cxnLst>
                <a:cxn ang="3cd4">
                  <a:pos x="hc" y="t"/>
                </a:cxn>
                <a:cxn ang="cd2">
                  <a:pos x="l" y="vc"/>
                </a:cxn>
                <a:cxn ang="cd4">
                  <a:pos x="hc" y="b"/>
                </a:cxn>
                <a:cxn ang="0">
                  <a:pos x="r" y="vc"/>
                </a:cxn>
              </a:cxnLst>
              <a:rect l="l" t="t" r="r" b="b"/>
              <a:pathLst>
                <a:path w="460" h="560">
                  <a:moveTo>
                    <a:pt x="68" y="498"/>
                  </a:moveTo>
                  <a:cubicBezTo>
                    <a:pt x="60" y="528"/>
                    <a:pt x="60" y="534"/>
                    <a:pt x="20" y="534"/>
                  </a:cubicBezTo>
                  <a:cubicBezTo>
                    <a:pt x="10" y="534"/>
                    <a:pt x="0" y="534"/>
                    <a:pt x="0" y="550"/>
                  </a:cubicBezTo>
                  <a:cubicBezTo>
                    <a:pt x="0" y="558"/>
                    <a:pt x="4" y="560"/>
                    <a:pt x="12" y="560"/>
                  </a:cubicBezTo>
                  <a:cubicBezTo>
                    <a:pt x="36" y="560"/>
                    <a:pt x="60" y="558"/>
                    <a:pt x="86" y="558"/>
                  </a:cubicBezTo>
                  <a:cubicBezTo>
                    <a:pt x="114" y="558"/>
                    <a:pt x="144" y="560"/>
                    <a:pt x="172" y="560"/>
                  </a:cubicBezTo>
                  <a:cubicBezTo>
                    <a:pt x="178" y="560"/>
                    <a:pt x="188" y="560"/>
                    <a:pt x="188" y="544"/>
                  </a:cubicBezTo>
                  <a:cubicBezTo>
                    <a:pt x="188" y="534"/>
                    <a:pt x="180" y="534"/>
                    <a:pt x="168" y="534"/>
                  </a:cubicBezTo>
                  <a:cubicBezTo>
                    <a:pt x="124" y="534"/>
                    <a:pt x="124" y="528"/>
                    <a:pt x="124" y="520"/>
                  </a:cubicBezTo>
                  <a:cubicBezTo>
                    <a:pt x="124" y="508"/>
                    <a:pt x="160" y="366"/>
                    <a:pt x="166" y="344"/>
                  </a:cubicBezTo>
                  <a:cubicBezTo>
                    <a:pt x="178" y="368"/>
                    <a:pt x="202" y="400"/>
                    <a:pt x="248" y="400"/>
                  </a:cubicBezTo>
                  <a:cubicBezTo>
                    <a:pt x="350" y="400"/>
                    <a:pt x="460" y="270"/>
                    <a:pt x="460" y="142"/>
                  </a:cubicBezTo>
                  <a:cubicBezTo>
                    <a:pt x="460" y="58"/>
                    <a:pt x="410" y="0"/>
                    <a:pt x="344" y="0"/>
                  </a:cubicBezTo>
                  <a:cubicBezTo>
                    <a:pt x="300" y="0"/>
                    <a:pt x="256" y="32"/>
                    <a:pt x="228" y="66"/>
                  </a:cubicBezTo>
                  <a:cubicBezTo>
                    <a:pt x="218" y="18"/>
                    <a:pt x="180" y="0"/>
                    <a:pt x="148" y="0"/>
                  </a:cubicBezTo>
                  <a:cubicBezTo>
                    <a:pt x="108" y="0"/>
                    <a:pt x="90" y="34"/>
                    <a:pt x="82" y="50"/>
                  </a:cubicBezTo>
                  <a:cubicBezTo>
                    <a:pt x="68" y="80"/>
                    <a:pt x="56" y="134"/>
                    <a:pt x="56" y="136"/>
                  </a:cubicBezTo>
                  <a:cubicBezTo>
                    <a:pt x="56" y="144"/>
                    <a:pt x="64" y="144"/>
                    <a:pt x="66" y="144"/>
                  </a:cubicBezTo>
                  <a:cubicBezTo>
                    <a:pt x="76" y="144"/>
                    <a:pt x="76" y="144"/>
                    <a:pt x="82" y="124"/>
                  </a:cubicBezTo>
                  <a:cubicBezTo>
                    <a:pt x="96" y="62"/>
                    <a:pt x="114" y="20"/>
                    <a:pt x="146" y="20"/>
                  </a:cubicBezTo>
                  <a:cubicBezTo>
                    <a:pt x="160" y="20"/>
                    <a:pt x="172" y="26"/>
                    <a:pt x="172" y="60"/>
                  </a:cubicBezTo>
                  <a:cubicBezTo>
                    <a:pt x="172" y="80"/>
                    <a:pt x="170" y="90"/>
                    <a:pt x="166" y="104"/>
                  </a:cubicBezTo>
                  <a:close/>
                  <a:moveTo>
                    <a:pt x="224" y="114"/>
                  </a:moveTo>
                  <a:cubicBezTo>
                    <a:pt x="230" y="90"/>
                    <a:pt x="254" y="66"/>
                    <a:pt x="270" y="52"/>
                  </a:cubicBezTo>
                  <a:cubicBezTo>
                    <a:pt x="300" y="26"/>
                    <a:pt x="326" y="20"/>
                    <a:pt x="340" y="20"/>
                  </a:cubicBezTo>
                  <a:cubicBezTo>
                    <a:pt x="376" y="20"/>
                    <a:pt x="398" y="50"/>
                    <a:pt x="398" y="102"/>
                  </a:cubicBezTo>
                  <a:cubicBezTo>
                    <a:pt x="398" y="154"/>
                    <a:pt x="368" y="256"/>
                    <a:pt x="352" y="290"/>
                  </a:cubicBezTo>
                  <a:cubicBezTo>
                    <a:pt x="322" y="350"/>
                    <a:pt x="280" y="380"/>
                    <a:pt x="248" y="380"/>
                  </a:cubicBezTo>
                  <a:cubicBezTo>
                    <a:pt x="188" y="380"/>
                    <a:pt x="178" y="306"/>
                    <a:pt x="178" y="302"/>
                  </a:cubicBezTo>
                  <a:cubicBezTo>
                    <a:pt x="178" y="300"/>
                    <a:pt x="178" y="298"/>
                    <a:pt x="180" y="28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 name="Freeform 20">
              <a:extLst>
                <a:ext uri="{FF2B5EF4-FFF2-40B4-BE49-F238E27FC236}">
                  <a16:creationId xmlns:a16="http://schemas.microsoft.com/office/drawing/2014/main" id="{CE98B3F6-D52E-864E-8414-CA978F3E0E85}"/>
                </a:ext>
              </a:extLst>
            </p:cNvPr>
            <p:cNvSpPr/>
            <p:nvPr/>
          </p:nvSpPr>
          <p:spPr>
            <a:xfrm>
              <a:off x="3177000" y="2946960"/>
              <a:ext cx="67320" cy="149400"/>
            </a:xfrm>
            <a:custGeom>
              <a:avLst/>
              <a:gdLst/>
              <a:ahLst/>
              <a:cxnLst>
                <a:cxn ang="3cd4">
                  <a:pos x="hc" y="t"/>
                </a:cxn>
                <a:cxn ang="cd2">
                  <a:pos x="l" y="vc"/>
                </a:cxn>
                <a:cxn ang="cd4">
                  <a:pos x="hc" y="b"/>
                </a:cxn>
                <a:cxn ang="0">
                  <a:pos x="r" y="vc"/>
                </a:cxn>
              </a:cxnLst>
              <a:rect l="l" t="t" r="r" b="b"/>
              <a:pathLst>
                <a:path w="188" h="416">
                  <a:moveTo>
                    <a:pt x="172" y="24"/>
                  </a:moveTo>
                  <a:cubicBezTo>
                    <a:pt x="172" y="14"/>
                    <a:pt x="164" y="0"/>
                    <a:pt x="148" y="0"/>
                  </a:cubicBezTo>
                  <a:cubicBezTo>
                    <a:pt x="130" y="0"/>
                    <a:pt x="112" y="16"/>
                    <a:pt x="112" y="34"/>
                  </a:cubicBezTo>
                  <a:cubicBezTo>
                    <a:pt x="112" y="44"/>
                    <a:pt x="120" y="58"/>
                    <a:pt x="138" y="58"/>
                  </a:cubicBezTo>
                  <a:cubicBezTo>
                    <a:pt x="156" y="58"/>
                    <a:pt x="172" y="40"/>
                    <a:pt x="172" y="24"/>
                  </a:cubicBezTo>
                  <a:close/>
                  <a:moveTo>
                    <a:pt x="46" y="338"/>
                  </a:moveTo>
                  <a:cubicBezTo>
                    <a:pt x="42" y="346"/>
                    <a:pt x="40" y="352"/>
                    <a:pt x="40" y="364"/>
                  </a:cubicBezTo>
                  <a:cubicBezTo>
                    <a:pt x="40" y="392"/>
                    <a:pt x="64" y="416"/>
                    <a:pt x="98" y="416"/>
                  </a:cubicBezTo>
                  <a:cubicBezTo>
                    <a:pt x="162" y="416"/>
                    <a:pt x="188" y="330"/>
                    <a:pt x="188" y="322"/>
                  </a:cubicBezTo>
                  <a:cubicBezTo>
                    <a:pt x="188" y="314"/>
                    <a:pt x="180" y="314"/>
                    <a:pt x="178" y="314"/>
                  </a:cubicBezTo>
                  <a:cubicBezTo>
                    <a:pt x="170" y="314"/>
                    <a:pt x="170" y="318"/>
                    <a:pt x="166" y="324"/>
                  </a:cubicBezTo>
                  <a:cubicBezTo>
                    <a:pt x="152" y="374"/>
                    <a:pt x="124" y="398"/>
                    <a:pt x="100" y="398"/>
                  </a:cubicBezTo>
                  <a:cubicBezTo>
                    <a:pt x="88" y="398"/>
                    <a:pt x="86" y="390"/>
                    <a:pt x="86" y="376"/>
                  </a:cubicBezTo>
                  <a:cubicBezTo>
                    <a:pt x="86" y="362"/>
                    <a:pt x="90" y="352"/>
                    <a:pt x="96" y="338"/>
                  </a:cubicBezTo>
                  <a:cubicBezTo>
                    <a:pt x="102" y="320"/>
                    <a:pt x="108" y="304"/>
                    <a:pt x="116" y="288"/>
                  </a:cubicBezTo>
                  <a:cubicBezTo>
                    <a:pt x="120" y="274"/>
                    <a:pt x="142" y="216"/>
                    <a:pt x="146" y="210"/>
                  </a:cubicBezTo>
                  <a:cubicBezTo>
                    <a:pt x="148" y="204"/>
                    <a:pt x="150" y="196"/>
                    <a:pt x="150" y="190"/>
                  </a:cubicBezTo>
                  <a:cubicBezTo>
                    <a:pt x="150" y="160"/>
                    <a:pt x="124" y="138"/>
                    <a:pt x="90" y="138"/>
                  </a:cubicBezTo>
                  <a:cubicBezTo>
                    <a:pt x="28" y="138"/>
                    <a:pt x="0" y="222"/>
                    <a:pt x="0" y="232"/>
                  </a:cubicBezTo>
                  <a:cubicBezTo>
                    <a:pt x="0" y="240"/>
                    <a:pt x="8" y="240"/>
                    <a:pt x="10" y="240"/>
                  </a:cubicBezTo>
                  <a:cubicBezTo>
                    <a:pt x="20" y="240"/>
                    <a:pt x="20" y="236"/>
                    <a:pt x="22" y="230"/>
                  </a:cubicBezTo>
                  <a:cubicBezTo>
                    <a:pt x="38" y="176"/>
                    <a:pt x="66" y="154"/>
                    <a:pt x="88" y="154"/>
                  </a:cubicBezTo>
                  <a:cubicBezTo>
                    <a:pt x="98" y="154"/>
                    <a:pt x="104" y="160"/>
                    <a:pt x="104" y="176"/>
                  </a:cubicBezTo>
                  <a:cubicBezTo>
                    <a:pt x="104" y="190"/>
                    <a:pt x="100" y="200"/>
                    <a:pt x="84" y="23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24" name="Group 23" descr="16§display§\nabla_w L(B;w,w^-) \approx - \frac{1}{|B|} \sum_{(s,a,s',r) \in B} w_{s,a,s'}\left(&#10;target(s',a';w,w^-) - Q_w(s,a)&#10;\right) \nabla_w Q_w(s,a)§svg§600§FALSE" title="TexMaths">
            <a:extLst>
              <a:ext uri="{FF2B5EF4-FFF2-40B4-BE49-F238E27FC236}">
                <a16:creationId xmlns:a16="http://schemas.microsoft.com/office/drawing/2014/main" id="{7CA116AE-C500-2144-93B6-C9F78165BA83}"/>
              </a:ext>
            </a:extLst>
          </p:cNvPr>
          <p:cNvGrpSpPr/>
          <p:nvPr/>
        </p:nvGrpSpPr>
        <p:grpSpPr>
          <a:xfrm>
            <a:off x="365760" y="6021145"/>
            <a:ext cx="9534599" cy="698401"/>
            <a:chOff x="365760" y="6217919"/>
            <a:chExt cx="9534599" cy="698401"/>
          </a:xfrm>
        </p:grpSpPr>
        <p:sp>
          <p:nvSpPr>
            <p:cNvPr id="25" name="Freeform 24">
              <a:extLst>
                <a:ext uri="{FF2B5EF4-FFF2-40B4-BE49-F238E27FC236}">
                  <a16:creationId xmlns:a16="http://schemas.microsoft.com/office/drawing/2014/main" id="{BD8736B1-D111-2C43-B9B2-253EE928F90A}"/>
                </a:ext>
              </a:extLst>
            </p:cNvPr>
            <p:cNvSpPr/>
            <p:nvPr/>
          </p:nvSpPr>
          <p:spPr>
            <a:xfrm>
              <a:off x="365760" y="6224400"/>
              <a:ext cx="9534599" cy="691920"/>
            </a:xfrm>
            <a:custGeom>
              <a:avLst/>
              <a:gdLst/>
              <a:ahLst/>
              <a:cxnLst>
                <a:cxn ang="3cd4">
                  <a:pos x="hc" y="t"/>
                </a:cxn>
                <a:cxn ang="cd2">
                  <a:pos x="l" y="vc"/>
                </a:cxn>
                <a:cxn ang="cd4">
                  <a:pos x="hc" y="b"/>
                </a:cxn>
                <a:cxn ang="0">
                  <a:pos x="r" y="vc"/>
                </a:cxn>
              </a:cxnLst>
              <a:rect l="l" t="t" r="r" b="b"/>
              <a:pathLst>
                <a:path w="26486" h="1923">
                  <a:moveTo>
                    <a:pt x="13243" y="1923"/>
                  </a:moveTo>
                  <a:lnTo>
                    <a:pt x="0" y="1923"/>
                  </a:lnTo>
                  <a:lnTo>
                    <a:pt x="0" y="0"/>
                  </a:lnTo>
                  <a:lnTo>
                    <a:pt x="26486" y="0"/>
                  </a:lnTo>
                  <a:lnTo>
                    <a:pt x="26486" y="1923"/>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6" name="Freeform 25">
              <a:extLst>
                <a:ext uri="{FF2B5EF4-FFF2-40B4-BE49-F238E27FC236}">
                  <a16:creationId xmlns:a16="http://schemas.microsoft.com/office/drawing/2014/main" id="{F0A58118-2EAD-5C47-99DC-41933D4949DD}"/>
                </a:ext>
              </a:extLst>
            </p:cNvPr>
            <p:cNvSpPr/>
            <p:nvPr/>
          </p:nvSpPr>
          <p:spPr>
            <a:xfrm>
              <a:off x="378000" y="6384960"/>
              <a:ext cx="186840" cy="181800"/>
            </a:xfrm>
            <a:custGeom>
              <a:avLst/>
              <a:gdLst/>
              <a:ahLst/>
              <a:cxnLst>
                <a:cxn ang="3cd4">
                  <a:pos x="hc" y="t"/>
                </a:cxn>
                <a:cxn ang="cd2">
                  <a:pos x="l" y="vc"/>
                </a:cxn>
                <a:cxn ang="cd4">
                  <a:pos x="hc" y="b"/>
                </a:cxn>
                <a:cxn ang="0">
                  <a:pos x="r" y="vc"/>
                </a:cxn>
              </a:cxnLst>
              <a:rect l="l" t="t" r="r" b="b"/>
              <a:pathLst>
                <a:path w="520" h="506">
                  <a:moveTo>
                    <a:pt x="517" y="16"/>
                  </a:moveTo>
                  <a:cubicBezTo>
                    <a:pt x="518" y="13"/>
                    <a:pt x="520" y="8"/>
                    <a:pt x="520" y="6"/>
                  </a:cubicBezTo>
                  <a:cubicBezTo>
                    <a:pt x="520" y="0"/>
                    <a:pt x="520" y="0"/>
                    <a:pt x="504" y="0"/>
                  </a:cubicBezTo>
                  <a:lnTo>
                    <a:pt x="18" y="0"/>
                  </a:lnTo>
                  <a:cubicBezTo>
                    <a:pt x="0" y="0"/>
                    <a:pt x="0" y="0"/>
                    <a:pt x="0" y="6"/>
                  </a:cubicBezTo>
                  <a:cubicBezTo>
                    <a:pt x="0" y="8"/>
                    <a:pt x="2" y="13"/>
                    <a:pt x="3" y="16"/>
                  </a:cubicBezTo>
                  <a:lnTo>
                    <a:pt x="242" y="491"/>
                  </a:lnTo>
                  <a:cubicBezTo>
                    <a:pt x="246" y="501"/>
                    <a:pt x="248" y="506"/>
                    <a:pt x="261" y="506"/>
                  </a:cubicBezTo>
                  <a:cubicBezTo>
                    <a:pt x="272" y="506"/>
                    <a:pt x="274" y="501"/>
                    <a:pt x="280" y="491"/>
                  </a:cubicBezTo>
                  <a:close/>
                  <a:moveTo>
                    <a:pt x="88" y="51"/>
                  </a:moveTo>
                  <a:lnTo>
                    <a:pt x="475" y="51"/>
                  </a:lnTo>
                  <a:lnTo>
                    <a:pt x="282" y="438"/>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 name="Freeform 26">
              <a:extLst>
                <a:ext uri="{FF2B5EF4-FFF2-40B4-BE49-F238E27FC236}">
                  <a16:creationId xmlns:a16="http://schemas.microsoft.com/office/drawing/2014/main" id="{9A2B8673-8840-5A47-8029-8E7A0461B888}"/>
                </a:ext>
              </a:extLst>
            </p:cNvPr>
            <p:cNvSpPr/>
            <p:nvPr/>
          </p:nvSpPr>
          <p:spPr>
            <a:xfrm>
              <a:off x="583920" y="6517440"/>
              <a:ext cx="129960" cy="80280"/>
            </a:xfrm>
            <a:custGeom>
              <a:avLst/>
              <a:gdLst/>
              <a:ahLst/>
              <a:cxnLst>
                <a:cxn ang="3cd4">
                  <a:pos x="hc" y="t"/>
                </a:cxn>
                <a:cxn ang="cd2">
                  <a:pos x="l" y="vc"/>
                </a:cxn>
                <a:cxn ang="cd4">
                  <a:pos x="hc" y="b"/>
                </a:cxn>
                <a:cxn ang="0">
                  <a:pos x="r" y="vc"/>
                </a:cxn>
              </a:cxnLst>
              <a:rect l="l" t="t" r="r" b="b"/>
              <a:pathLst>
                <a:path w="362" h="224">
                  <a:moveTo>
                    <a:pt x="237" y="61"/>
                  </a:moveTo>
                  <a:cubicBezTo>
                    <a:pt x="240" y="48"/>
                    <a:pt x="246" y="24"/>
                    <a:pt x="246" y="21"/>
                  </a:cubicBezTo>
                  <a:cubicBezTo>
                    <a:pt x="246" y="11"/>
                    <a:pt x="238" y="5"/>
                    <a:pt x="230" y="5"/>
                  </a:cubicBezTo>
                  <a:cubicBezTo>
                    <a:pt x="221" y="5"/>
                    <a:pt x="211" y="11"/>
                    <a:pt x="208" y="19"/>
                  </a:cubicBezTo>
                  <a:cubicBezTo>
                    <a:pt x="206" y="24"/>
                    <a:pt x="202" y="45"/>
                    <a:pt x="198" y="58"/>
                  </a:cubicBezTo>
                  <a:cubicBezTo>
                    <a:pt x="192" y="85"/>
                    <a:pt x="192" y="86"/>
                    <a:pt x="184" y="114"/>
                  </a:cubicBezTo>
                  <a:cubicBezTo>
                    <a:pt x="178" y="141"/>
                    <a:pt x="178" y="146"/>
                    <a:pt x="176" y="160"/>
                  </a:cubicBezTo>
                  <a:cubicBezTo>
                    <a:pt x="179" y="170"/>
                    <a:pt x="174" y="179"/>
                    <a:pt x="163" y="194"/>
                  </a:cubicBezTo>
                  <a:cubicBezTo>
                    <a:pt x="157" y="202"/>
                    <a:pt x="146" y="210"/>
                    <a:pt x="130" y="210"/>
                  </a:cubicBezTo>
                  <a:cubicBezTo>
                    <a:pt x="110" y="210"/>
                    <a:pt x="85" y="203"/>
                    <a:pt x="85" y="165"/>
                  </a:cubicBezTo>
                  <a:cubicBezTo>
                    <a:pt x="85" y="139"/>
                    <a:pt x="99" y="102"/>
                    <a:pt x="109" y="77"/>
                  </a:cubicBezTo>
                  <a:cubicBezTo>
                    <a:pt x="117" y="56"/>
                    <a:pt x="118" y="51"/>
                    <a:pt x="118" y="43"/>
                  </a:cubicBezTo>
                  <a:cubicBezTo>
                    <a:pt x="118" y="19"/>
                    <a:pt x="99" y="0"/>
                    <a:pt x="72" y="0"/>
                  </a:cubicBezTo>
                  <a:cubicBezTo>
                    <a:pt x="22" y="0"/>
                    <a:pt x="0" y="67"/>
                    <a:pt x="0" y="77"/>
                  </a:cubicBezTo>
                  <a:cubicBezTo>
                    <a:pt x="0" y="83"/>
                    <a:pt x="6" y="83"/>
                    <a:pt x="8" y="83"/>
                  </a:cubicBezTo>
                  <a:cubicBezTo>
                    <a:pt x="16" y="83"/>
                    <a:pt x="16" y="80"/>
                    <a:pt x="18" y="75"/>
                  </a:cubicBezTo>
                  <a:cubicBezTo>
                    <a:pt x="30" y="34"/>
                    <a:pt x="51" y="14"/>
                    <a:pt x="70" y="14"/>
                  </a:cubicBezTo>
                  <a:cubicBezTo>
                    <a:pt x="78" y="14"/>
                    <a:pt x="83" y="19"/>
                    <a:pt x="83" y="32"/>
                  </a:cubicBezTo>
                  <a:cubicBezTo>
                    <a:pt x="83" y="43"/>
                    <a:pt x="78" y="54"/>
                    <a:pt x="77" y="61"/>
                  </a:cubicBezTo>
                  <a:cubicBezTo>
                    <a:pt x="48" y="133"/>
                    <a:pt x="48" y="142"/>
                    <a:pt x="48" y="158"/>
                  </a:cubicBezTo>
                  <a:cubicBezTo>
                    <a:pt x="48" y="216"/>
                    <a:pt x="101" y="224"/>
                    <a:pt x="128" y="224"/>
                  </a:cubicBezTo>
                  <a:cubicBezTo>
                    <a:pt x="138" y="224"/>
                    <a:pt x="162" y="224"/>
                    <a:pt x="184" y="190"/>
                  </a:cubicBezTo>
                  <a:cubicBezTo>
                    <a:pt x="195" y="213"/>
                    <a:pt x="222" y="224"/>
                    <a:pt x="253" y="224"/>
                  </a:cubicBezTo>
                  <a:cubicBezTo>
                    <a:pt x="296" y="224"/>
                    <a:pt x="318" y="186"/>
                    <a:pt x="328" y="165"/>
                  </a:cubicBezTo>
                  <a:cubicBezTo>
                    <a:pt x="349" y="123"/>
                    <a:pt x="362" y="62"/>
                    <a:pt x="362" y="38"/>
                  </a:cubicBezTo>
                  <a:cubicBezTo>
                    <a:pt x="362" y="2"/>
                    <a:pt x="341" y="0"/>
                    <a:pt x="338" y="0"/>
                  </a:cubicBezTo>
                  <a:cubicBezTo>
                    <a:pt x="325" y="0"/>
                    <a:pt x="310" y="13"/>
                    <a:pt x="310" y="26"/>
                  </a:cubicBezTo>
                  <a:cubicBezTo>
                    <a:pt x="310" y="35"/>
                    <a:pt x="315" y="38"/>
                    <a:pt x="320" y="42"/>
                  </a:cubicBezTo>
                  <a:cubicBezTo>
                    <a:pt x="331" y="51"/>
                    <a:pt x="338" y="66"/>
                    <a:pt x="338" y="82"/>
                  </a:cubicBezTo>
                  <a:cubicBezTo>
                    <a:pt x="338" y="88"/>
                    <a:pt x="317" y="210"/>
                    <a:pt x="254" y="210"/>
                  </a:cubicBezTo>
                  <a:cubicBezTo>
                    <a:pt x="214" y="210"/>
                    <a:pt x="214" y="174"/>
                    <a:pt x="214" y="166"/>
                  </a:cubicBezTo>
                  <a:cubicBezTo>
                    <a:pt x="214" y="152"/>
                    <a:pt x="216" y="144"/>
                    <a:pt x="222" y="11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8" name="Freeform 27">
              <a:extLst>
                <a:ext uri="{FF2B5EF4-FFF2-40B4-BE49-F238E27FC236}">
                  <a16:creationId xmlns:a16="http://schemas.microsoft.com/office/drawing/2014/main" id="{2ECFE668-D727-6147-B026-98C8111327C6}"/>
                </a:ext>
              </a:extLst>
            </p:cNvPr>
            <p:cNvSpPr/>
            <p:nvPr/>
          </p:nvSpPr>
          <p:spPr>
            <a:xfrm>
              <a:off x="749520" y="6384960"/>
              <a:ext cx="153000" cy="173160"/>
            </a:xfrm>
            <a:custGeom>
              <a:avLst/>
              <a:gdLst/>
              <a:ahLst/>
              <a:cxnLst>
                <a:cxn ang="3cd4">
                  <a:pos x="hc" y="t"/>
                </a:cxn>
                <a:cxn ang="cd2">
                  <a:pos x="l" y="vc"/>
                </a:cxn>
                <a:cxn ang="cd4">
                  <a:pos x="hc" y="b"/>
                </a:cxn>
                <a:cxn ang="0">
                  <a:pos x="r" y="vc"/>
                </a:cxn>
              </a:cxnLst>
              <a:rect l="l" t="t" r="r" b="b"/>
              <a:pathLst>
                <a:path w="426" h="482">
                  <a:moveTo>
                    <a:pt x="237" y="54"/>
                  </a:moveTo>
                  <a:cubicBezTo>
                    <a:pt x="243" y="30"/>
                    <a:pt x="245" y="22"/>
                    <a:pt x="310" y="22"/>
                  </a:cubicBezTo>
                  <a:cubicBezTo>
                    <a:pt x="333" y="22"/>
                    <a:pt x="338" y="22"/>
                    <a:pt x="338" y="8"/>
                  </a:cubicBezTo>
                  <a:cubicBezTo>
                    <a:pt x="338" y="0"/>
                    <a:pt x="330" y="0"/>
                    <a:pt x="326" y="0"/>
                  </a:cubicBezTo>
                  <a:cubicBezTo>
                    <a:pt x="304" y="0"/>
                    <a:pt x="245" y="2"/>
                    <a:pt x="222" y="2"/>
                  </a:cubicBezTo>
                  <a:cubicBezTo>
                    <a:pt x="202" y="2"/>
                    <a:pt x="149" y="0"/>
                    <a:pt x="128" y="0"/>
                  </a:cubicBezTo>
                  <a:cubicBezTo>
                    <a:pt x="123" y="0"/>
                    <a:pt x="115" y="0"/>
                    <a:pt x="115" y="14"/>
                  </a:cubicBezTo>
                  <a:cubicBezTo>
                    <a:pt x="115" y="22"/>
                    <a:pt x="122" y="22"/>
                    <a:pt x="134" y="22"/>
                  </a:cubicBezTo>
                  <a:cubicBezTo>
                    <a:pt x="136" y="22"/>
                    <a:pt x="149" y="22"/>
                    <a:pt x="162" y="24"/>
                  </a:cubicBezTo>
                  <a:cubicBezTo>
                    <a:pt x="174" y="24"/>
                    <a:pt x="181" y="26"/>
                    <a:pt x="181" y="35"/>
                  </a:cubicBezTo>
                  <a:cubicBezTo>
                    <a:pt x="181" y="37"/>
                    <a:pt x="179" y="40"/>
                    <a:pt x="178" y="48"/>
                  </a:cubicBezTo>
                  <a:lnTo>
                    <a:pt x="83" y="427"/>
                  </a:lnTo>
                  <a:cubicBezTo>
                    <a:pt x="77" y="454"/>
                    <a:pt x="75" y="459"/>
                    <a:pt x="19" y="459"/>
                  </a:cubicBezTo>
                  <a:cubicBezTo>
                    <a:pt x="6" y="459"/>
                    <a:pt x="0" y="459"/>
                    <a:pt x="0" y="474"/>
                  </a:cubicBezTo>
                  <a:cubicBezTo>
                    <a:pt x="0" y="482"/>
                    <a:pt x="6" y="482"/>
                    <a:pt x="19" y="482"/>
                  </a:cubicBezTo>
                  <a:lnTo>
                    <a:pt x="346" y="482"/>
                  </a:lnTo>
                  <a:cubicBezTo>
                    <a:pt x="363" y="482"/>
                    <a:pt x="363" y="482"/>
                    <a:pt x="368" y="470"/>
                  </a:cubicBezTo>
                  <a:lnTo>
                    <a:pt x="424" y="317"/>
                  </a:lnTo>
                  <a:cubicBezTo>
                    <a:pt x="426" y="310"/>
                    <a:pt x="426" y="309"/>
                    <a:pt x="426" y="307"/>
                  </a:cubicBezTo>
                  <a:cubicBezTo>
                    <a:pt x="426" y="304"/>
                    <a:pt x="424" y="299"/>
                    <a:pt x="418" y="299"/>
                  </a:cubicBezTo>
                  <a:cubicBezTo>
                    <a:pt x="411" y="299"/>
                    <a:pt x="411" y="304"/>
                    <a:pt x="406" y="315"/>
                  </a:cubicBezTo>
                  <a:cubicBezTo>
                    <a:pt x="382" y="379"/>
                    <a:pt x="350" y="459"/>
                    <a:pt x="229" y="459"/>
                  </a:cubicBezTo>
                  <a:lnTo>
                    <a:pt x="162" y="459"/>
                  </a:lnTo>
                  <a:cubicBezTo>
                    <a:pt x="152" y="459"/>
                    <a:pt x="150" y="459"/>
                    <a:pt x="147" y="459"/>
                  </a:cubicBezTo>
                  <a:cubicBezTo>
                    <a:pt x="139" y="459"/>
                    <a:pt x="138" y="458"/>
                    <a:pt x="138" y="453"/>
                  </a:cubicBezTo>
                  <a:cubicBezTo>
                    <a:pt x="138" y="450"/>
                    <a:pt x="138" y="448"/>
                    <a:pt x="141" y="43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9" name="Freeform 28">
              <a:extLst>
                <a:ext uri="{FF2B5EF4-FFF2-40B4-BE49-F238E27FC236}">
                  <a16:creationId xmlns:a16="http://schemas.microsoft.com/office/drawing/2014/main" id="{A0FEE871-9DE9-D943-9ED4-51359596500C}"/>
                </a:ext>
              </a:extLst>
            </p:cNvPr>
            <p:cNvSpPr/>
            <p:nvPr/>
          </p:nvSpPr>
          <p:spPr>
            <a:xfrm>
              <a:off x="936000" y="6368400"/>
              <a:ext cx="59040" cy="253080"/>
            </a:xfrm>
            <a:custGeom>
              <a:avLst/>
              <a:gdLst/>
              <a:ahLst/>
              <a:cxnLst>
                <a:cxn ang="3cd4">
                  <a:pos x="hc" y="t"/>
                </a:cxn>
                <a:cxn ang="cd2">
                  <a:pos x="l" y="vc"/>
                </a:cxn>
                <a:cxn ang="cd4">
                  <a:pos x="hc" y="b"/>
                </a:cxn>
                <a:cxn ang="0">
                  <a:pos x="r" y="vc"/>
                </a:cxn>
              </a:cxnLst>
              <a:rect l="l" t="t" r="r" b="b"/>
              <a:pathLst>
                <a:path w="165" h="704">
                  <a:moveTo>
                    <a:pt x="165" y="698"/>
                  </a:moveTo>
                  <a:cubicBezTo>
                    <a:pt x="165" y="696"/>
                    <a:pt x="165" y="694"/>
                    <a:pt x="152" y="682"/>
                  </a:cubicBezTo>
                  <a:cubicBezTo>
                    <a:pt x="64" y="594"/>
                    <a:pt x="42" y="461"/>
                    <a:pt x="42" y="352"/>
                  </a:cubicBezTo>
                  <a:cubicBezTo>
                    <a:pt x="42" y="230"/>
                    <a:pt x="69" y="107"/>
                    <a:pt x="155" y="19"/>
                  </a:cubicBezTo>
                  <a:cubicBezTo>
                    <a:pt x="165" y="11"/>
                    <a:pt x="165" y="10"/>
                    <a:pt x="165" y="6"/>
                  </a:cubicBezTo>
                  <a:cubicBezTo>
                    <a:pt x="165" y="2"/>
                    <a:pt x="162" y="0"/>
                    <a:pt x="158" y="0"/>
                  </a:cubicBezTo>
                  <a:cubicBezTo>
                    <a:pt x="150" y="0"/>
                    <a:pt x="86" y="48"/>
                    <a:pt x="45" y="138"/>
                  </a:cubicBezTo>
                  <a:cubicBezTo>
                    <a:pt x="8" y="214"/>
                    <a:pt x="0" y="293"/>
                    <a:pt x="0" y="352"/>
                  </a:cubicBezTo>
                  <a:cubicBezTo>
                    <a:pt x="0" y="408"/>
                    <a:pt x="8" y="493"/>
                    <a:pt x="46" y="573"/>
                  </a:cubicBezTo>
                  <a:cubicBezTo>
                    <a:pt x="90" y="659"/>
                    <a:pt x="150" y="704"/>
                    <a:pt x="158" y="704"/>
                  </a:cubicBezTo>
                  <a:cubicBezTo>
                    <a:pt x="162" y="704"/>
                    <a:pt x="165" y="702"/>
                    <a:pt x="165" y="69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0" name="Freeform 29">
              <a:extLst>
                <a:ext uri="{FF2B5EF4-FFF2-40B4-BE49-F238E27FC236}">
                  <a16:creationId xmlns:a16="http://schemas.microsoft.com/office/drawing/2014/main" id="{01A1FE67-FB02-994A-9ED7-35652DD6987A}"/>
                </a:ext>
              </a:extLst>
            </p:cNvPr>
            <p:cNvSpPr/>
            <p:nvPr/>
          </p:nvSpPr>
          <p:spPr>
            <a:xfrm>
              <a:off x="1020239" y="6384960"/>
              <a:ext cx="181080" cy="173160"/>
            </a:xfrm>
            <a:custGeom>
              <a:avLst/>
              <a:gdLst/>
              <a:ahLst/>
              <a:cxnLst>
                <a:cxn ang="3cd4">
                  <a:pos x="hc" y="t"/>
                </a:cxn>
                <a:cxn ang="cd2">
                  <a:pos x="l" y="vc"/>
                </a:cxn>
                <a:cxn ang="cd4">
                  <a:pos x="hc" y="b"/>
                </a:cxn>
                <a:cxn ang="0">
                  <a:pos x="r" y="vc"/>
                </a:cxn>
              </a:cxnLst>
              <a:rect l="l" t="t" r="r" b="b"/>
              <a:pathLst>
                <a:path w="504" h="482">
                  <a:moveTo>
                    <a:pt x="83" y="427"/>
                  </a:moveTo>
                  <a:cubicBezTo>
                    <a:pt x="77" y="454"/>
                    <a:pt x="75" y="459"/>
                    <a:pt x="19" y="459"/>
                  </a:cubicBezTo>
                  <a:cubicBezTo>
                    <a:pt x="6" y="459"/>
                    <a:pt x="0" y="459"/>
                    <a:pt x="0" y="474"/>
                  </a:cubicBezTo>
                  <a:cubicBezTo>
                    <a:pt x="0" y="482"/>
                    <a:pt x="6" y="482"/>
                    <a:pt x="19" y="482"/>
                  </a:cubicBezTo>
                  <a:lnTo>
                    <a:pt x="270" y="482"/>
                  </a:lnTo>
                  <a:cubicBezTo>
                    <a:pt x="382" y="482"/>
                    <a:pt x="466" y="398"/>
                    <a:pt x="466" y="330"/>
                  </a:cubicBezTo>
                  <a:cubicBezTo>
                    <a:pt x="466" y="278"/>
                    <a:pt x="424" y="238"/>
                    <a:pt x="357" y="230"/>
                  </a:cubicBezTo>
                  <a:cubicBezTo>
                    <a:pt x="429" y="216"/>
                    <a:pt x="504" y="165"/>
                    <a:pt x="504" y="98"/>
                  </a:cubicBezTo>
                  <a:cubicBezTo>
                    <a:pt x="504" y="45"/>
                    <a:pt x="458" y="0"/>
                    <a:pt x="373" y="0"/>
                  </a:cubicBezTo>
                  <a:lnTo>
                    <a:pt x="136" y="0"/>
                  </a:lnTo>
                  <a:cubicBezTo>
                    <a:pt x="122" y="0"/>
                    <a:pt x="115" y="0"/>
                    <a:pt x="115" y="14"/>
                  </a:cubicBezTo>
                  <a:cubicBezTo>
                    <a:pt x="115" y="22"/>
                    <a:pt x="122" y="22"/>
                    <a:pt x="134" y="22"/>
                  </a:cubicBezTo>
                  <a:cubicBezTo>
                    <a:pt x="136" y="22"/>
                    <a:pt x="149" y="22"/>
                    <a:pt x="162" y="24"/>
                  </a:cubicBezTo>
                  <a:cubicBezTo>
                    <a:pt x="174" y="24"/>
                    <a:pt x="181" y="26"/>
                    <a:pt x="181" y="35"/>
                  </a:cubicBezTo>
                  <a:cubicBezTo>
                    <a:pt x="181" y="37"/>
                    <a:pt x="179" y="40"/>
                    <a:pt x="178" y="48"/>
                  </a:cubicBezTo>
                  <a:close/>
                  <a:moveTo>
                    <a:pt x="190" y="224"/>
                  </a:moveTo>
                  <a:lnTo>
                    <a:pt x="234" y="48"/>
                  </a:lnTo>
                  <a:cubicBezTo>
                    <a:pt x="240" y="24"/>
                    <a:pt x="242" y="22"/>
                    <a:pt x="272" y="22"/>
                  </a:cubicBezTo>
                  <a:lnTo>
                    <a:pt x="363" y="22"/>
                  </a:lnTo>
                  <a:cubicBezTo>
                    <a:pt x="424" y="22"/>
                    <a:pt x="440" y="64"/>
                    <a:pt x="440" y="94"/>
                  </a:cubicBezTo>
                  <a:cubicBezTo>
                    <a:pt x="440" y="157"/>
                    <a:pt x="379" y="224"/>
                    <a:pt x="293" y="224"/>
                  </a:cubicBezTo>
                  <a:close/>
                  <a:moveTo>
                    <a:pt x="158" y="459"/>
                  </a:moveTo>
                  <a:cubicBezTo>
                    <a:pt x="149" y="459"/>
                    <a:pt x="147" y="459"/>
                    <a:pt x="142" y="459"/>
                  </a:cubicBezTo>
                  <a:cubicBezTo>
                    <a:pt x="136" y="459"/>
                    <a:pt x="133" y="458"/>
                    <a:pt x="133" y="453"/>
                  </a:cubicBezTo>
                  <a:cubicBezTo>
                    <a:pt x="133" y="450"/>
                    <a:pt x="133" y="448"/>
                    <a:pt x="138" y="435"/>
                  </a:cubicBezTo>
                  <a:lnTo>
                    <a:pt x="186" y="238"/>
                  </a:lnTo>
                  <a:lnTo>
                    <a:pt x="318" y="238"/>
                  </a:lnTo>
                  <a:cubicBezTo>
                    <a:pt x="386" y="238"/>
                    <a:pt x="400" y="291"/>
                    <a:pt x="400" y="322"/>
                  </a:cubicBezTo>
                  <a:cubicBezTo>
                    <a:pt x="400" y="392"/>
                    <a:pt x="338" y="459"/>
                    <a:pt x="254" y="4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1" name="Freeform 30">
              <a:extLst>
                <a:ext uri="{FF2B5EF4-FFF2-40B4-BE49-F238E27FC236}">
                  <a16:creationId xmlns:a16="http://schemas.microsoft.com/office/drawing/2014/main" id="{BCA178A5-2120-904D-B498-760A253DC912}"/>
                </a:ext>
              </a:extLst>
            </p:cNvPr>
            <p:cNvSpPr/>
            <p:nvPr/>
          </p:nvSpPr>
          <p:spPr>
            <a:xfrm>
              <a:off x="1234800" y="6449040"/>
              <a:ext cx="27720" cy="158040"/>
            </a:xfrm>
            <a:custGeom>
              <a:avLst/>
              <a:gdLst/>
              <a:ahLst/>
              <a:cxnLst>
                <a:cxn ang="3cd4">
                  <a:pos x="hc" y="t"/>
                </a:cxn>
                <a:cxn ang="cd2">
                  <a:pos x="l" y="vc"/>
                </a:cxn>
                <a:cxn ang="cd4">
                  <a:pos x="hc" y="b"/>
                </a:cxn>
                <a:cxn ang="0">
                  <a:pos x="r" y="vc"/>
                </a:cxn>
              </a:cxnLst>
              <a:rect l="l" t="t" r="r" b="b"/>
              <a:pathLst>
                <a:path w="78" h="440">
                  <a:moveTo>
                    <a:pt x="77" y="37"/>
                  </a:moveTo>
                  <a:cubicBezTo>
                    <a:pt x="77" y="18"/>
                    <a:pt x="59" y="0"/>
                    <a:pt x="38" y="0"/>
                  </a:cubicBezTo>
                  <a:cubicBezTo>
                    <a:pt x="18" y="0"/>
                    <a:pt x="0" y="18"/>
                    <a:pt x="0" y="37"/>
                  </a:cubicBezTo>
                  <a:cubicBezTo>
                    <a:pt x="0" y="58"/>
                    <a:pt x="18" y="75"/>
                    <a:pt x="38" y="75"/>
                  </a:cubicBezTo>
                  <a:cubicBezTo>
                    <a:pt x="59" y="75"/>
                    <a:pt x="77" y="58"/>
                    <a:pt x="77" y="37"/>
                  </a:cubicBezTo>
                  <a:close/>
                  <a:moveTo>
                    <a:pt x="62" y="296"/>
                  </a:moveTo>
                  <a:cubicBezTo>
                    <a:pt x="62" y="317"/>
                    <a:pt x="62" y="371"/>
                    <a:pt x="16" y="424"/>
                  </a:cubicBezTo>
                  <a:cubicBezTo>
                    <a:pt x="11" y="429"/>
                    <a:pt x="11" y="430"/>
                    <a:pt x="11" y="432"/>
                  </a:cubicBezTo>
                  <a:cubicBezTo>
                    <a:pt x="11" y="437"/>
                    <a:pt x="14" y="440"/>
                    <a:pt x="19" y="440"/>
                  </a:cubicBezTo>
                  <a:cubicBezTo>
                    <a:pt x="27" y="440"/>
                    <a:pt x="78" y="384"/>
                    <a:pt x="78" y="302"/>
                  </a:cubicBezTo>
                  <a:cubicBezTo>
                    <a:pt x="78" y="282"/>
                    <a:pt x="77" y="229"/>
                    <a:pt x="38" y="229"/>
                  </a:cubicBezTo>
                  <a:cubicBezTo>
                    <a:pt x="13" y="229"/>
                    <a:pt x="0" y="248"/>
                    <a:pt x="0" y="267"/>
                  </a:cubicBezTo>
                  <a:cubicBezTo>
                    <a:pt x="0" y="285"/>
                    <a:pt x="13" y="304"/>
                    <a:pt x="38" y="304"/>
                  </a:cubicBezTo>
                  <a:cubicBezTo>
                    <a:pt x="42" y="304"/>
                    <a:pt x="43" y="304"/>
                    <a:pt x="43" y="304"/>
                  </a:cubicBezTo>
                  <a:cubicBezTo>
                    <a:pt x="48" y="302"/>
                    <a:pt x="56" y="301"/>
                    <a:pt x="62" y="2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2" name="Freeform 31">
              <a:extLst>
                <a:ext uri="{FF2B5EF4-FFF2-40B4-BE49-F238E27FC236}">
                  <a16:creationId xmlns:a16="http://schemas.microsoft.com/office/drawing/2014/main" id="{69286C19-823F-F94F-8084-C8FD9431631C}"/>
                </a:ext>
              </a:extLst>
            </p:cNvPr>
            <p:cNvSpPr/>
            <p:nvPr/>
          </p:nvSpPr>
          <p:spPr>
            <a:xfrm>
              <a:off x="1332720" y="6446160"/>
              <a:ext cx="167760" cy="114840"/>
            </a:xfrm>
            <a:custGeom>
              <a:avLst/>
              <a:gdLst/>
              <a:ahLst/>
              <a:cxnLst>
                <a:cxn ang="3cd4">
                  <a:pos x="hc" y="t"/>
                </a:cxn>
                <a:cxn ang="cd2">
                  <a:pos x="l" y="vc"/>
                </a:cxn>
                <a:cxn ang="cd4">
                  <a:pos x="hc" y="b"/>
                </a:cxn>
                <a:cxn ang="0">
                  <a:pos x="r" y="vc"/>
                </a:cxn>
              </a:cxnLst>
              <a:rect l="l" t="t" r="r" b="b"/>
              <a:pathLst>
                <a:path w="467" h="320">
                  <a:moveTo>
                    <a:pt x="306" y="72"/>
                  </a:moveTo>
                  <a:cubicBezTo>
                    <a:pt x="309" y="58"/>
                    <a:pt x="315" y="30"/>
                    <a:pt x="315" y="27"/>
                  </a:cubicBezTo>
                  <a:cubicBezTo>
                    <a:pt x="315" y="14"/>
                    <a:pt x="306" y="8"/>
                    <a:pt x="296" y="8"/>
                  </a:cubicBezTo>
                  <a:cubicBezTo>
                    <a:pt x="286" y="8"/>
                    <a:pt x="275" y="13"/>
                    <a:pt x="269" y="27"/>
                  </a:cubicBezTo>
                  <a:cubicBezTo>
                    <a:pt x="267" y="32"/>
                    <a:pt x="234" y="168"/>
                    <a:pt x="229" y="186"/>
                  </a:cubicBezTo>
                  <a:cubicBezTo>
                    <a:pt x="224" y="206"/>
                    <a:pt x="222" y="219"/>
                    <a:pt x="222" y="232"/>
                  </a:cubicBezTo>
                  <a:cubicBezTo>
                    <a:pt x="222" y="240"/>
                    <a:pt x="222" y="242"/>
                    <a:pt x="224" y="245"/>
                  </a:cubicBezTo>
                  <a:cubicBezTo>
                    <a:pt x="208" y="283"/>
                    <a:pt x="186" y="304"/>
                    <a:pt x="158" y="304"/>
                  </a:cubicBezTo>
                  <a:cubicBezTo>
                    <a:pt x="102" y="304"/>
                    <a:pt x="102" y="253"/>
                    <a:pt x="102" y="240"/>
                  </a:cubicBezTo>
                  <a:cubicBezTo>
                    <a:pt x="102" y="218"/>
                    <a:pt x="106" y="190"/>
                    <a:pt x="139" y="102"/>
                  </a:cubicBezTo>
                  <a:cubicBezTo>
                    <a:pt x="147" y="82"/>
                    <a:pt x="150" y="72"/>
                    <a:pt x="150" y="58"/>
                  </a:cubicBezTo>
                  <a:cubicBezTo>
                    <a:pt x="150" y="26"/>
                    <a:pt x="128" y="0"/>
                    <a:pt x="93" y="0"/>
                  </a:cubicBezTo>
                  <a:cubicBezTo>
                    <a:pt x="26" y="0"/>
                    <a:pt x="0" y="102"/>
                    <a:pt x="0" y="109"/>
                  </a:cubicBezTo>
                  <a:cubicBezTo>
                    <a:pt x="0" y="115"/>
                    <a:pt x="6" y="115"/>
                    <a:pt x="8" y="115"/>
                  </a:cubicBezTo>
                  <a:cubicBezTo>
                    <a:pt x="16" y="115"/>
                    <a:pt x="16" y="115"/>
                    <a:pt x="19" y="102"/>
                  </a:cubicBezTo>
                  <a:cubicBezTo>
                    <a:pt x="38" y="37"/>
                    <a:pt x="66" y="16"/>
                    <a:pt x="91" y="16"/>
                  </a:cubicBezTo>
                  <a:cubicBezTo>
                    <a:pt x="98" y="16"/>
                    <a:pt x="109" y="16"/>
                    <a:pt x="109" y="38"/>
                  </a:cubicBezTo>
                  <a:cubicBezTo>
                    <a:pt x="109" y="56"/>
                    <a:pt x="101" y="77"/>
                    <a:pt x="96" y="88"/>
                  </a:cubicBezTo>
                  <a:cubicBezTo>
                    <a:pt x="66" y="171"/>
                    <a:pt x="56" y="205"/>
                    <a:pt x="56" y="230"/>
                  </a:cubicBezTo>
                  <a:cubicBezTo>
                    <a:pt x="56" y="296"/>
                    <a:pt x="104" y="320"/>
                    <a:pt x="157" y="320"/>
                  </a:cubicBezTo>
                  <a:cubicBezTo>
                    <a:pt x="168" y="320"/>
                    <a:pt x="202" y="320"/>
                    <a:pt x="230" y="270"/>
                  </a:cubicBezTo>
                  <a:cubicBezTo>
                    <a:pt x="248" y="315"/>
                    <a:pt x="298" y="320"/>
                    <a:pt x="318" y="320"/>
                  </a:cubicBezTo>
                  <a:cubicBezTo>
                    <a:pt x="371" y="320"/>
                    <a:pt x="402" y="275"/>
                    <a:pt x="421" y="234"/>
                  </a:cubicBezTo>
                  <a:cubicBezTo>
                    <a:pt x="445" y="178"/>
                    <a:pt x="467" y="83"/>
                    <a:pt x="467" y="50"/>
                  </a:cubicBezTo>
                  <a:cubicBezTo>
                    <a:pt x="467" y="11"/>
                    <a:pt x="448" y="0"/>
                    <a:pt x="435" y="0"/>
                  </a:cubicBezTo>
                  <a:cubicBezTo>
                    <a:pt x="418" y="0"/>
                    <a:pt x="400" y="18"/>
                    <a:pt x="400" y="34"/>
                  </a:cubicBezTo>
                  <a:cubicBezTo>
                    <a:pt x="400" y="43"/>
                    <a:pt x="405" y="48"/>
                    <a:pt x="411" y="53"/>
                  </a:cubicBezTo>
                  <a:cubicBezTo>
                    <a:pt x="419" y="61"/>
                    <a:pt x="437" y="78"/>
                    <a:pt x="437" y="114"/>
                  </a:cubicBezTo>
                  <a:cubicBezTo>
                    <a:pt x="437" y="138"/>
                    <a:pt x="416" y="206"/>
                    <a:pt x="398" y="242"/>
                  </a:cubicBezTo>
                  <a:cubicBezTo>
                    <a:pt x="379" y="280"/>
                    <a:pt x="355" y="304"/>
                    <a:pt x="320" y="304"/>
                  </a:cubicBezTo>
                  <a:cubicBezTo>
                    <a:pt x="286" y="304"/>
                    <a:pt x="269" y="283"/>
                    <a:pt x="269" y="243"/>
                  </a:cubicBezTo>
                  <a:cubicBezTo>
                    <a:pt x="269" y="224"/>
                    <a:pt x="274" y="202"/>
                    <a:pt x="275" y="1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3" name="Freeform 32">
              <a:extLst>
                <a:ext uri="{FF2B5EF4-FFF2-40B4-BE49-F238E27FC236}">
                  <a16:creationId xmlns:a16="http://schemas.microsoft.com/office/drawing/2014/main" id="{C9E38191-661C-AE47-AC8B-29CD263E53C5}"/>
                </a:ext>
              </a:extLst>
            </p:cNvPr>
            <p:cNvSpPr/>
            <p:nvPr/>
          </p:nvSpPr>
          <p:spPr>
            <a:xfrm>
              <a:off x="1534319" y="6531120"/>
              <a:ext cx="29520" cy="75600"/>
            </a:xfrm>
            <a:custGeom>
              <a:avLst/>
              <a:gdLst/>
              <a:ahLst/>
              <a:cxnLst>
                <a:cxn ang="3cd4">
                  <a:pos x="hc" y="t"/>
                </a:cxn>
                <a:cxn ang="cd2">
                  <a:pos x="l" y="vc"/>
                </a:cxn>
                <a:cxn ang="cd4">
                  <a:pos x="hc" y="b"/>
                </a:cxn>
                <a:cxn ang="0">
                  <a:pos x="r" y="vc"/>
                </a:cxn>
              </a:cxnLst>
              <a:rect l="l" t="t" r="r" b="b"/>
              <a:pathLst>
                <a:path w="83" h="211">
                  <a:moveTo>
                    <a:pt x="83" y="74"/>
                  </a:moveTo>
                  <a:cubicBezTo>
                    <a:pt x="83" y="27"/>
                    <a:pt x="66" y="0"/>
                    <a:pt x="38" y="0"/>
                  </a:cubicBezTo>
                  <a:cubicBezTo>
                    <a:pt x="14" y="0"/>
                    <a:pt x="0" y="18"/>
                    <a:pt x="0" y="37"/>
                  </a:cubicBezTo>
                  <a:cubicBezTo>
                    <a:pt x="0" y="56"/>
                    <a:pt x="14" y="75"/>
                    <a:pt x="38" y="75"/>
                  </a:cubicBezTo>
                  <a:cubicBezTo>
                    <a:pt x="46" y="75"/>
                    <a:pt x="56" y="72"/>
                    <a:pt x="62" y="66"/>
                  </a:cubicBezTo>
                  <a:cubicBezTo>
                    <a:pt x="66" y="64"/>
                    <a:pt x="66" y="64"/>
                    <a:pt x="67" y="64"/>
                  </a:cubicBezTo>
                  <a:cubicBezTo>
                    <a:pt x="67" y="64"/>
                    <a:pt x="69" y="64"/>
                    <a:pt x="69" y="74"/>
                  </a:cubicBezTo>
                  <a:cubicBezTo>
                    <a:pt x="69" y="126"/>
                    <a:pt x="43" y="170"/>
                    <a:pt x="19" y="192"/>
                  </a:cubicBezTo>
                  <a:cubicBezTo>
                    <a:pt x="11" y="200"/>
                    <a:pt x="11" y="202"/>
                    <a:pt x="11" y="203"/>
                  </a:cubicBezTo>
                  <a:cubicBezTo>
                    <a:pt x="11" y="210"/>
                    <a:pt x="14" y="211"/>
                    <a:pt x="19" y="211"/>
                  </a:cubicBezTo>
                  <a:cubicBezTo>
                    <a:pt x="27" y="211"/>
                    <a:pt x="83" y="157"/>
                    <a:pt x="83" y="7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4" name="Freeform 33">
              <a:extLst>
                <a:ext uri="{FF2B5EF4-FFF2-40B4-BE49-F238E27FC236}">
                  <a16:creationId xmlns:a16="http://schemas.microsoft.com/office/drawing/2014/main" id="{3494A563-3EE6-554E-BB35-C532E7AE80EF}"/>
                </a:ext>
              </a:extLst>
            </p:cNvPr>
            <p:cNvSpPr/>
            <p:nvPr/>
          </p:nvSpPr>
          <p:spPr>
            <a:xfrm>
              <a:off x="1632240" y="6446160"/>
              <a:ext cx="167760" cy="114840"/>
            </a:xfrm>
            <a:custGeom>
              <a:avLst/>
              <a:gdLst/>
              <a:ahLst/>
              <a:cxnLst>
                <a:cxn ang="3cd4">
                  <a:pos x="hc" y="t"/>
                </a:cxn>
                <a:cxn ang="cd2">
                  <a:pos x="l" y="vc"/>
                </a:cxn>
                <a:cxn ang="cd4">
                  <a:pos x="hc" y="b"/>
                </a:cxn>
                <a:cxn ang="0">
                  <a:pos x="r" y="vc"/>
                </a:cxn>
              </a:cxnLst>
              <a:rect l="l" t="t" r="r" b="b"/>
              <a:pathLst>
                <a:path w="467" h="320">
                  <a:moveTo>
                    <a:pt x="306" y="72"/>
                  </a:moveTo>
                  <a:cubicBezTo>
                    <a:pt x="309" y="58"/>
                    <a:pt x="315" y="30"/>
                    <a:pt x="315" y="27"/>
                  </a:cubicBezTo>
                  <a:cubicBezTo>
                    <a:pt x="315" y="14"/>
                    <a:pt x="306" y="8"/>
                    <a:pt x="296" y="8"/>
                  </a:cubicBezTo>
                  <a:cubicBezTo>
                    <a:pt x="286" y="8"/>
                    <a:pt x="274" y="13"/>
                    <a:pt x="269" y="27"/>
                  </a:cubicBezTo>
                  <a:cubicBezTo>
                    <a:pt x="267" y="32"/>
                    <a:pt x="234" y="168"/>
                    <a:pt x="229" y="186"/>
                  </a:cubicBezTo>
                  <a:cubicBezTo>
                    <a:pt x="224" y="206"/>
                    <a:pt x="222" y="219"/>
                    <a:pt x="222" y="232"/>
                  </a:cubicBezTo>
                  <a:cubicBezTo>
                    <a:pt x="222" y="240"/>
                    <a:pt x="222" y="242"/>
                    <a:pt x="224" y="245"/>
                  </a:cubicBezTo>
                  <a:cubicBezTo>
                    <a:pt x="208" y="283"/>
                    <a:pt x="186" y="304"/>
                    <a:pt x="158" y="304"/>
                  </a:cubicBezTo>
                  <a:cubicBezTo>
                    <a:pt x="102" y="304"/>
                    <a:pt x="102" y="253"/>
                    <a:pt x="102" y="240"/>
                  </a:cubicBezTo>
                  <a:cubicBezTo>
                    <a:pt x="102" y="218"/>
                    <a:pt x="106" y="190"/>
                    <a:pt x="139" y="102"/>
                  </a:cubicBezTo>
                  <a:cubicBezTo>
                    <a:pt x="147" y="82"/>
                    <a:pt x="150" y="72"/>
                    <a:pt x="150" y="58"/>
                  </a:cubicBezTo>
                  <a:cubicBezTo>
                    <a:pt x="150" y="26"/>
                    <a:pt x="128" y="0"/>
                    <a:pt x="93" y="0"/>
                  </a:cubicBezTo>
                  <a:cubicBezTo>
                    <a:pt x="26" y="0"/>
                    <a:pt x="0" y="102"/>
                    <a:pt x="0" y="109"/>
                  </a:cubicBezTo>
                  <a:cubicBezTo>
                    <a:pt x="0" y="115"/>
                    <a:pt x="6" y="115"/>
                    <a:pt x="8" y="115"/>
                  </a:cubicBezTo>
                  <a:cubicBezTo>
                    <a:pt x="16" y="115"/>
                    <a:pt x="16" y="115"/>
                    <a:pt x="19" y="102"/>
                  </a:cubicBezTo>
                  <a:cubicBezTo>
                    <a:pt x="38" y="37"/>
                    <a:pt x="66" y="16"/>
                    <a:pt x="91" y="16"/>
                  </a:cubicBezTo>
                  <a:cubicBezTo>
                    <a:pt x="98" y="16"/>
                    <a:pt x="109" y="16"/>
                    <a:pt x="109" y="38"/>
                  </a:cubicBezTo>
                  <a:cubicBezTo>
                    <a:pt x="109" y="56"/>
                    <a:pt x="101" y="77"/>
                    <a:pt x="96" y="88"/>
                  </a:cubicBezTo>
                  <a:cubicBezTo>
                    <a:pt x="66" y="171"/>
                    <a:pt x="56" y="205"/>
                    <a:pt x="56" y="230"/>
                  </a:cubicBezTo>
                  <a:cubicBezTo>
                    <a:pt x="56" y="296"/>
                    <a:pt x="104" y="320"/>
                    <a:pt x="157" y="320"/>
                  </a:cubicBezTo>
                  <a:cubicBezTo>
                    <a:pt x="168" y="320"/>
                    <a:pt x="202" y="320"/>
                    <a:pt x="230" y="270"/>
                  </a:cubicBezTo>
                  <a:cubicBezTo>
                    <a:pt x="248" y="315"/>
                    <a:pt x="298" y="320"/>
                    <a:pt x="318" y="320"/>
                  </a:cubicBezTo>
                  <a:cubicBezTo>
                    <a:pt x="371" y="320"/>
                    <a:pt x="402" y="275"/>
                    <a:pt x="421" y="234"/>
                  </a:cubicBezTo>
                  <a:cubicBezTo>
                    <a:pt x="445" y="178"/>
                    <a:pt x="467" y="83"/>
                    <a:pt x="467" y="50"/>
                  </a:cubicBezTo>
                  <a:cubicBezTo>
                    <a:pt x="467" y="11"/>
                    <a:pt x="448" y="0"/>
                    <a:pt x="435" y="0"/>
                  </a:cubicBezTo>
                  <a:cubicBezTo>
                    <a:pt x="418" y="0"/>
                    <a:pt x="400" y="18"/>
                    <a:pt x="400" y="34"/>
                  </a:cubicBezTo>
                  <a:cubicBezTo>
                    <a:pt x="400" y="43"/>
                    <a:pt x="405" y="48"/>
                    <a:pt x="411" y="53"/>
                  </a:cubicBezTo>
                  <a:cubicBezTo>
                    <a:pt x="419" y="61"/>
                    <a:pt x="437" y="78"/>
                    <a:pt x="437" y="114"/>
                  </a:cubicBezTo>
                  <a:cubicBezTo>
                    <a:pt x="437" y="138"/>
                    <a:pt x="416" y="206"/>
                    <a:pt x="398" y="242"/>
                  </a:cubicBezTo>
                  <a:cubicBezTo>
                    <a:pt x="379" y="280"/>
                    <a:pt x="355" y="304"/>
                    <a:pt x="320" y="304"/>
                  </a:cubicBezTo>
                  <a:cubicBezTo>
                    <a:pt x="286" y="304"/>
                    <a:pt x="267" y="283"/>
                    <a:pt x="267" y="243"/>
                  </a:cubicBezTo>
                  <a:cubicBezTo>
                    <a:pt x="267" y="224"/>
                    <a:pt x="274" y="202"/>
                    <a:pt x="275" y="1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5" name="Freeform 34">
              <a:extLst>
                <a:ext uri="{FF2B5EF4-FFF2-40B4-BE49-F238E27FC236}">
                  <a16:creationId xmlns:a16="http://schemas.microsoft.com/office/drawing/2014/main" id="{54B05AAA-373D-0244-A3DC-7A790D8F2326}"/>
                </a:ext>
              </a:extLst>
            </p:cNvPr>
            <p:cNvSpPr/>
            <p:nvPr/>
          </p:nvSpPr>
          <p:spPr>
            <a:xfrm>
              <a:off x="1830960" y="6404400"/>
              <a:ext cx="119880" cy="9000"/>
            </a:xfrm>
            <a:custGeom>
              <a:avLst/>
              <a:gdLst/>
              <a:ahLst/>
              <a:cxnLst>
                <a:cxn ang="3cd4">
                  <a:pos x="hc" y="t"/>
                </a:cxn>
                <a:cxn ang="cd2">
                  <a:pos x="l" y="vc"/>
                </a:cxn>
                <a:cxn ang="cd4">
                  <a:pos x="hc" y="b"/>
                </a:cxn>
                <a:cxn ang="0">
                  <a:pos x="r" y="vc"/>
                </a:cxn>
              </a:cxnLst>
              <a:rect l="l" t="t" r="r" b="b"/>
              <a:pathLst>
                <a:path w="334" h="26">
                  <a:moveTo>
                    <a:pt x="315" y="26"/>
                  </a:moveTo>
                  <a:cubicBezTo>
                    <a:pt x="322" y="26"/>
                    <a:pt x="334" y="26"/>
                    <a:pt x="334" y="13"/>
                  </a:cubicBezTo>
                  <a:cubicBezTo>
                    <a:pt x="334" y="0"/>
                    <a:pt x="323" y="0"/>
                    <a:pt x="315" y="0"/>
                  </a:cubicBezTo>
                  <a:lnTo>
                    <a:pt x="19" y="0"/>
                  </a:lnTo>
                  <a:cubicBezTo>
                    <a:pt x="11" y="0"/>
                    <a:pt x="0" y="0"/>
                    <a:pt x="0" y="13"/>
                  </a:cubicBezTo>
                  <a:cubicBezTo>
                    <a:pt x="0" y="26"/>
                    <a:pt x="11" y="26"/>
                    <a:pt x="19" y="2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6" name="Freeform 35">
              <a:extLst>
                <a:ext uri="{FF2B5EF4-FFF2-40B4-BE49-F238E27FC236}">
                  <a16:creationId xmlns:a16="http://schemas.microsoft.com/office/drawing/2014/main" id="{0A626872-EBF8-7B45-B73F-BC17309F1073}"/>
                </a:ext>
              </a:extLst>
            </p:cNvPr>
            <p:cNvSpPr/>
            <p:nvPr/>
          </p:nvSpPr>
          <p:spPr>
            <a:xfrm>
              <a:off x="1997640" y="6368400"/>
              <a:ext cx="59040" cy="253080"/>
            </a:xfrm>
            <a:custGeom>
              <a:avLst/>
              <a:gdLst/>
              <a:ahLst/>
              <a:cxnLst>
                <a:cxn ang="3cd4">
                  <a:pos x="hc" y="t"/>
                </a:cxn>
                <a:cxn ang="cd2">
                  <a:pos x="l" y="vc"/>
                </a:cxn>
                <a:cxn ang="cd4">
                  <a:pos x="hc" y="b"/>
                </a:cxn>
                <a:cxn ang="0">
                  <a:pos x="r" y="vc"/>
                </a:cxn>
              </a:cxnLst>
              <a:rect l="l" t="t" r="r" b="b"/>
              <a:pathLst>
                <a:path w="165" h="704">
                  <a:moveTo>
                    <a:pt x="165" y="352"/>
                  </a:moveTo>
                  <a:cubicBezTo>
                    <a:pt x="165" y="298"/>
                    <a:pt x="157" y="213"/>
                    <a:pt x="118" y="133"/>
                  </a:cubicBezTo>
                  <a:cubicBezTo>
                    <a:pt x="75" y="46"/>
                    <a:pt x="14" y="0"/>
                    <a:pt x="6" y="0"/>
                  </a:cubicBezTo>
                  <a:cubicBezTo>
                    <a:pt x="3" y="0"/>
                    <a:pt x="0" y="3"/>
                    <a:pt x="0" y="6"/>
                  </a:cubicBezTo>
                  <a:cubicBezTo>
                    <a:pt x="0" y="10"/>
                    <a:pt x="0" y="11"/>
                    <a:pt x="13" y="24"/>
                  </a:cubicBezTo>
                  <a:cubicBezTo>
                    <a:pt x="83" y="93"/>
                    <a:pt x="123" y="205"/>
                    <a:pt x="123" y="352"/>
                  </a:cubicBezTo>
                  <a:cubicBezTo>
                    <a:pt x="123" y="472"/>
                    <a:pt x="98" y="597"/>
                    <a:pt x="10" y="685"/>
                  </a:cubicBezTo>
                  <a:cubicBezTo>
                    <a:pt x="0" y="694"/>
                    <a:pt x="0" y="696"/>
                    <a:pt x="0" y="698"/>
                  </a:cubicBezTo>
                  <a:cubicBezTo>
                    <a:pt x="0" y="702"/>
                    <a:pt x="3" y="704"/>
                    <a:pt x="6" y="704"/>
                  </a:cubicBezTo>
                  <a:cubicBezTo>
                    <a:pt x="14" y="704"/>
                    <a:pt x="78" y="656"/>
                    <a:pt x="120" y="566"/>
                  </a:cubicBezTo>
                  <a:cubicBezTo>
                    <a:pt x="157" y="490"/>
                    <a:pt x="165" y="411"/>
                    <a:pt x="165" y="35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7" name="Freeform 36">
              <a:extLst>
                <a:ext uri="{FF2B5EF4-FFF2-40B4-BE49-F238E27FC236}">
                  <a16:creationId xmlns:a16="http://schemas.microsoft.com/office/drawing/2014/main" id="{6379D961-3EE8-7E40-B1BF-4C25D22364A3}"/>
                </a:ext>
              </a:extLst>
            </p:cNvPr>
            <p:cNvSpPr/>
            <p:nvPr/>
          </p:nvSpPr>
          <p:spPr>
            <a:xfrm>
              <a:off x="2165039" y="6435720"/>
              <a:ext cx="168840" cy="108360"/>
            </a:xfrm>
            <a:custGeom>
              <a:avLst/>
              <a:gdLst/>
              <a:ahLst/>
              <a:cxnLst>
                <a:cxn ang="3cd4">
                  <a:pos x="hc" y="t"/>
                </a:cxn>
                <a:cxn ang="cd2">
                  <a:pos x="l" y="vc"/>
                </a:cxn>
                <a:cxn ang="cd4">
                  <a:pos x="hc" y="b"/>
                </a:cxn>
                <a:cxn ang="0">
                  <a:pos x="r" y="vc"/>
                </a:cxn>
              </a:cxnLst>
              <a:rect l="l" t="t" r="r" b="b"/>
              <a:pathLst>
                <a:path w="470" h="302">
                  <a:moveTo>
                    <a:pt x="470" y="22"/>
                  </a:moveTo>
                  <a:cubicBezTo>
                    <a:pt x="470" y="6"/>
                    <a:pt x="466" y="0"/>
                    <a:pt x="461" y="0"/>
                  </a:cubicBezTo>
                  <a:cubicBezTo>
                    <a:pt x="458" y="0"/>
                    <a:pt x="451" y="3"/>
                    <a:pt x="451" y="19"/>
                  </a:cubicBezTo>
                  <a:cubicBezTo>
                    <a:pt x="448" y="69"/>
                    <a:pt x="398" y="98"/>
                    <a:pt x="352" y="98"/>
                  </a:cubicBezTo>
                  <a:cubicBezTo>
                    <a:pt x="312" y="98"/>
                    <a:pt x="277" y="75"/>
                    <a:pt x="240" y="51"/>
                  </a:cubicBezTo>
                  <a:cubicBezTo>
                    <a:pt x="202" y="26"/>
                    <a:pt x="163" y="0"/>
                    <a:pt x="118" y="0"/>
                  </a:cubicBezTo>
                  <a:cubicBezTo>
                    <a:pt x="53" y="0"/>
                    <a:pt x="0" y="50"/>
                    <a:pt x="0" y="115"/>
                  </a:cubicBezTo>
                  <a:cubicBezTo>
                    <a:pt x="0" y="131"/>
                    <a:pt x="6" y="136"/>
                    <a:pt x="10" y="136"/>
                  </a:cubicBezTo>
                  <a:cubicBezTo>
                    <a:pt x="18" y="136"/>
                    <a:pt x="19" y="123"/>
                    <a:pt x="19" y="120"/>
                  </a:cubicBezTo>
                  <a:cubicBezTo>
                    <a:pt x="24" y="61"/>
                    <a:pt x="82" y="40"/>
                    <a:pt x="118" y="40"/>
                  </a:cubicBezTo>
                  <a:cubicBezTo>
                    <a:pt x="158" y="40"/>
                    <a:pt x="194" y="61"/>
                    <a:pt x="230" y="86"/>
                  </a:cubicBezTo>
                  <a:cubicBezTo>
                    <a:pt x="269" y="112"/>
                    <a:pt x="307" y="138"/>
                    <a:pt x="352" y="138"/>
                  </a:cubicBezTo>
                  <a:cubicBezTo>
                    <a:pt x="418" y="138"/>
                    <a:pt x="470" y="86"/>
                    <a:pt x="470" y="22"/>
                  </a:cubicBezTo>
                  <a:close/>
                  <a:moveTo>
                    <a:pt x="470" y="187"/>
                  </a:moveTo>
                  <a:cubicBezTo>
                    <a:pt x="470" y="166"/>
                    <a:pt x="462" y="165"/>
                    <a:pt x="461" y="165"/>
                  </a:cubicBezTo>
                  <a:cubicBezTo>
                    <a:pt x="458" y="165"/>
                    <a:pt x="451" y="170"/>
                    <a:pt x="451" y="184"/>
                  </a:cubicBezTo>
                  <a:cubicBezTo>
                    <a:pt x="448" y="234"/>
                    <a:pt x="398" y="262"/>
                    <a:pt x="352" y="262"/>
                  </a:cubicBezTo>
                  <a:cubicBezTo>
                    <a:pt x="312" y="262"/>
                    <a:pt x="277" y="240"/>
                    <a:pt x="240" y="216"/>
                  </a:cubicBezTo>
                  <a:cubicBezTo>
                    <a:pt x="202" y="190"/>
                    <a:pt x="163" y="165"/>
                    <a:pt x="118" y="165"/>
                  </a:cubicBezTo>
                  <a:cubicBezTo>
                    <a:pt x="53" y="165"/>
                    <a:pt x="0" y="214"/>
                    <a:pt x="0" y="280"/>
                  </a:cubicBezTo>
                  <a:cubicBezTo>
                    <a:pt x="0" y="296"/>
                    <a:pt x="6" y="301"/>
                    <a:pt x="10" y="301"/>
                  </a:cubicBezTo>
                  <a:cubicBezTo>
                    <a:pt x="18" y="301"/>
                    <a:pt x="19" y="288"/>
                    <a:pt x="19" y="285"/>
                  </a:cubicBezTo>
                  <a:cubicBezTo>
                    <a:pt x="24" y="226"/>
                    <a:pt x="82" y="205"/>
                    <a:pt x="118" y="205"/>
                  </a:cubicBezTo>
                  <a:cubicBezTo>
                    <a:pt x="158" y="205"/>
                    <a:pt x="194" y="226"/>
                    <a:pt x="230" y="251"/>
                  </a:cubicBezTo>
                  <a:cubicBezTo>
                    <a:pt x="269" y="277"/>
                    <a:pt x="307" y="302"/>
                    <a:pt x="352" y="302"/>
                  </a:cubicBezTo>
                  <a:cubicBezTo>
                    <a:pt x="419" y="302"/>
                    <a:pt x="470" y="250"/>
                    <a:pt x="470" y="18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8" name="Freeform 37">
              <a:extLst>
                <a:ext uri="{FF2B5EF4-FFF2-40B4-BE49-F238E27FC236}">
                  <a16:creationId xmlns:a16="http://schemas.microsoft.com/office/drawing/2014/main" id="{6B54B309-E0D6-C748-80F4-0D4212C8431F}"/>
                </a:ext>
              </a:extLst>
            </p:cNvPr>
            <p:cNvSpPr/>
            <p:nvPr/>
          </p:nvSpPr>
          <p:spPr>
            <a:xfrm>
              <a:off x="2438640" y="6489720"/>
              <a:ext cx="154440" cy="10440"/>
            </a:xfrm>
            <a:custGeom>
              <a:avLst/>
              <a:gdLst/>
              <a:ahLst/>
              <a:cxnLst>
                <a:cxn ang="3cd4">
                  <a:pos x="hc" y="t"/>
                </a:cxn>
                <a:cxn ang="cd2">
                  <a:pos x="l" y="vc"/>
                </a:cxn>
                <a:cxn ang="cd4">
                  <a:pos x="hc" y="b"/>
                </a:cxn>
                <a:cxn ang="0">
                  <a:pos x="r" y="vc"/>
                </a:cxn>
              </a:cxnLst>
              <a:rect l="l" t="t" r="r" b="b"/>
              <a:pathLst>
                <a:path w="430" h="30">
                  <a:moveTo>
                    <a:pt x="406" y="30"/>
                  </a:moveTo>
                  <a:cubicBezTo>
                    <a:pt x="418" y="30"/>
                    <a:pt x="430" y="30"/>
                    <a:pt x="430" y="14"/>
                  </a:cubicBezTo>
                  <a:cubicBezTo>
                    <a:pt x="430" y="0"/>
                    <a:pt x="418" y="0"/>
                    <a:pt x="406" y="0"/>
                  </a:cubicBezTo>
                  <a:lnTo>
                    <a:pt x="24" y="0"/>
                  </a:lnTo>
                  <a:cubicBezTo>
                    <a:pt x="13" y="0"/>
                    <a:pt x="0" y="0"/>
                    <a:pt x="0" y="14"/>
                  </a:cubicBezTo>
                  <a:cubicBezTo>
                    <a:pt x="0" y="30"/>
                    <a:pt x="13" y="30"/>
                    <a:pt x="24" y="3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9" name="Freeform 38">
              <a:extLst>
                <a:ext uri="{FF2B5EF4-FFF2-40B4-BE49-F238E27FC236}">
                  <a16:creationId xmlns:a16="http://schemas.microsoft.com/office/drawing/2014/main" id="{4306C59B-D122-BB4F-B217-FA682BFF45A8}"/>
                </a:ext>
              </a:extLst>
            </p:cNvPr>
            <p:cNvSpPr/>
            <p:nvPr/>
          </p:nvSpPr>
          <p:spPr>
            <a:xfrm>
              <a:off x="2776320" y="6217919"/>
              <a:ext cx="83880" cy="168840"/>
            </a:xfrm>
            <a:custGeom>
              <a:avLst/>
              <a:gdLst/>
              <a:ahLst/>
              <a:cxnLst>
                <a:cxn ang="3cd4">
                  <a:pos x="hc" y="t"/>
                </a:cxn>
                <a:cxn ang="cd2">
                  <a:pos x="l" y="vc"/>
                </a:cxn>
                <a:cxn ang="cd4">
                  <a:pos x="hc" y="b"/>
                </a:cxn>
                <a:cxn ang="0">
                  <a:pos x="r" y="vc"/>
                </a:cxn>
              </a:cxnLst>
              <a:rect l="l" t="t" r="r" b="b"/>
              <a:pathLst>
                <a:path w="234" h="470">
                  <a:moveTo>
                    <a:pt x="146" y="18"/>
                  </a:moveTo>
                  <a:cubicBezTo>
                    <a:pt x="146" y="2"/>
                    <a:pt x="146" y="0"/>
                    <a:pt x="128" y="0"/>
                  </a:cubicBezTo>
                  <a:cubicBezTo>
                    <a:pt x="85" y="45"/>
                    <a:pt x="22" y="45"/>
                    <a:pt x="0" y="45"/>
                  </a:cubicBezTo>
                  <a:lnTo>
                    <a:pt x="0" y="67"/>
                  </a:lnTo>
                  <a:cubicBezTo>
                    <a:pt x="14" y="67"/>
                    <a:pt x="56" y="67"/>
                    <a:pt x="93" y="48"/>
                  </a:cubicBezTo>
                  <a:lnTo>
                    <a:pt x="93" y="414"/>
                  </a:lnTo>
                  <a:cubicBezTo>
                    <a:pt x="93" y="440"/>
                    <a:pt x="91" y="448"/>
                    <a:pt x="27" y="448"/>
                  </a:cubicBezTo>
                  <a:lnTo>
                    <a:pt x="5" y="448"/>
                  </a:lnTo>
                  <a:lnTo>
                    <a:pt x="5" y="470"/>
                  </a:lnTo>
                  <a:cubicBezTo>
                    <a:pt x="29" y="467"/>
                    <a:pt x="91" y="467"/>
                    <a:pt x="118" y="467"/>
                  </a:cubicBezTo>
                  <a:cubicBezTo>
                    <a:pt x="147" y="467"/>
                    <a:pt x="208" y="467"/>
                    <a:pt x="234" y="470"/>
                  </a:cubicBezTo>
                  <a:lnTo>
                    <a:pt x="234" y="448"/>
                  </a:lnTo>
                  <a:lnTo>
                    <a:pt x="211" y="448"/>
                  </a:lnTo>
                  <a:cubicBezTo>
                    <a:pt x="147" y="448"/>
                    <a:pt x="146" y="440"/>
                    <a:pt x="146" y="41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0" name="Freeform 39">
              <a:extLst>
                <a:ext uri="{FF2B5EF4-FFF2-40B4-BE49-F238E27FC236}">
                  <a16:creationId xmlns:a16="http://schemas.microsoft.com/office/drawing/2014/main" id="{9C62758B-7772-2E44-AF5D-FF6B8EA1D844}"/>
                </a:ext>
              </a:extLst>
            </p:cNvPr>
            <p:cNvSpPr/>
            <p:nvPr/>
          </p:nvSpPr>
          <p:spPr>
            <a:xfrm>
              <a:off x="2644560" y="6489720"/>
              <a:ext cx="345240" cy="10440"/>
            </a:xfrm>
            <a:custGeom>
              <a:avLst/>
              <a:gdLst/>
              <a:ahLst/>
              <a:cxnLst>
                <a:cxn ang="3cd4">
                  <a:pos x="hc" y="t"/>
                </a:cxn>
                <a:cxn ang="cd2">
                  <a:pos x="l" y="vc"/>
                </a:cxn>
                <a:cxn ang="cd4">
                  <a:pos x="hc" y="b"/>
                </a:cxn>
                <a:cxn ang="0">
                  <a:pos x="r" y="vc"/>
                </a:cxn>
              </a:cxnLst>
              <a:rect l="l" t="t" r="r" b="b"/>
              <a:pathLst>
                <a:path w="960" h="30">
                  <a:moveTo>
                    <a:pt x="480" y="30"/>
                  </a:moveTo>
                  <a:lnTo>
                    <a:pt x="0" y="30"/>
                  </a:lnTo>
                  <a:lnTo>
                    <a:pt x="0" y="0"/>
                  </a:lnTo>
                  <a:lnTo>
                    <a:pt x="960" y="0"/>
                  </a:lnTo>
                  <a:lnTo>
                    <a:pt x="960" y="30"/>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1" name="Freeform 40">
              <a:extLst>
                <a:ext uri="{FF2B5EF4-FFF2-40B4-BE49-F238E27FC236}">
                  <a16:creationId xmlns:a16="http://schemas.microsoft.com/office/drawing/2014/main" id="{C4165788-C057-5847-92D8-2BD00907358B}"/>
                </a:ext>
              </a:extLst>
            </p:cNvPr>
            <p:cNvSpPr/>
            <p:nvPr/>
          </p:nvSpPr>
          <p:spPr>
            <a:xfrm>
              <a:off x="2674440" y="6541560"/>
              <a:ext cx="10440" cy="253080"/>
            </a:xfrm>
            <a:custGeom>
              <a:avLst/>
              <a:gdLst/>
              <a:ahLst/>
              <a:cxnLst>
                <a:cxn ang="3cd4">
                  <a:pos x="hc" y="t"/>
                </a:cxn>
                <a:cxn ang="cd2">
                  <a:pos x="l" y="vc"/>
                </a:cxn>
                <a:cxn ang="cd4">
                  <a:pos x="hc" y="b"/>
                </a:cxn>
                <a:cxn ang="0">
                  <a:pos x="r" y="vc"/>
                </a:cxn>
              </a:cxnLst>
              <a:rect l="l" t="t" r="r" b="b"/>
              <a:pathLst>
                <a:path w="30" h="704">
                  <a:moveTo>
                    <a:pt x="30" y="26"/>
                  </a:moveTo>
                  <a:cubicBezTo>
                    <a:pt x="30" y="13"/>
                    <a:pt x="30" y="0"/>
                    <a:pt x="14" y="0"/>
                  </a:cubicBezTo>
                  <a:cubicBezTo>
                    <a:pt x="0" y="0"/>
                    <a:pt x="0" y="13"/>
                    <a:pt x="0" y="26"/>
                  </a:cubicBezTo>
                  <a:lnTo>
                    <a:pt x="0" y="678"/>
                  </a:lnTo>
                  <a:cubicBezTo>
                    <a:pt x="0" y="691"/>
                    <a:pt x="0" y="704"/>
                    <a:pt x="14" y="704"/>
                  </a:cubicBezTo>
                  <a:cubicBezTo>
                    <a:pt x="30" y="704"/>
                    <a:pt x="30" y="691"/>
                    <a:pt x="30" y="67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2" name="Freeform 41">
              <a:extLst>
                <a:ext uri="{FF2B5EF4-FFF2-40B4-BE49-F238E27FC236}">
                  <a16:creationId xmlns:a16="http://schemas.microsoft.com/office/drawing/2014/main" id="{14BACCE2-3CA3-4847-BCCC-0F12075E61BE}"/>
                </a:ext>
              </a:extLst>
            </p:cNvPr>
            <p:cNvSpPr/>
            <p:nvPr/>
          </p:nvSpPr>
          <p:spPr>
            <a:xfrm>
              <a:off x="2725200" y="6558840"/>
              <a:ext cx="181080" cy="173160"/>
            </a:xfrm>
            <a:custGeom>
              <a:avLst/>
              <a:gdLst/>
              <a:ahLst/>
              <a:cxnLst>
                <a:cxn ang="3cd4">
                  <a:pos x="hc" y="t"/>
                </a:cxn>
                <a:cxn ang="cd2">
                  <a:pos x="l" y="vc"/>
                </a:cxn>
                <a:cxn ang="cd4">
                  <a:pos x="hc" y="b"/>
                </a:cxn>
                <a:cxn ang="0">
                  <a:pos x="r" y="vc"/>
                </a:cxn>
              </a:cxnLst>
              <a:rect l="l" t="t" r="r" b="b"/>
              <a:pathLst>
                <a:path w="504" h="482">
                  <a:moveTo>
                    <a:pt x="83" y="427"/>
                  </a:moveTo>
                  <a:cubicBezTo>
                    <a:pt x="77" y="454"/>
                    <a:pt x="75" y="459"/>
                    <a:pt x="19" y="459"/>
                  </a:cubicBezTo>
                  <a:cubicBezTo>
                    <a:pt x="6" y="459"/>
                    <a:pt x="0" y="459"/>
                    <a:pt x="0" y="474"/>
                  </a:cubicBezTo>
                  <a:cubicBezTo>
                    <a:pt x="0" y="482"/>
                    <a:pt x="6" y="482"/>
                    <a:pt x="19" y="482"/>
                  </a:cubicBezTo>
                  <a:lnTo>
                    <a:pt x="270" y="482"/>
                  </a:lnTo>
                  <a:cubicBezTo>
                    <a:pt x="382" y="482"/>
                    <a:pt x="466" y="398"/>
                    <a:pt x="466" y="330"/>
                  </a:cubicBezTo>
                  <a:cubicBezTo>
                    <a:pt x="466" y="278"/>
                    <a:pt x="424" y="238"/>
                    <a:pt x="357" y="230"/>
                  </a:cubicBezTo>
                  <a:cubicBezTo>
                    <a:pt x="429" y="216"/>
                    <a:pt x="504" y="165"/>
                    <a:pt x="504" y="98"/>
                  </a:cubicBezTo>
                  <a:cubicBezTo>
                    <a:pt x="504" y="45"/>
                    <a:pt x="458" y="0"/>
                    <a:pt x="373" y="0"/>
                  </a:cubicBezTo>
                  <a:lnTo>
                    <a:pt x="136" y="0"/>
                  </a:lnTo>
                  <a:cubicBezTo>
                    <a:pt x="122" y="0"/>
                    <a:pt x="115" y="0"/>
                    <a:pt x="115" y="14"/>
                  </a:cubicBezTo>
                  <a:cubicBezTo>
                    <a:pt x="115" y="22"/>
                    <a:pt x="122" y="22"/>
                    <a:pt x="134" y="22"/>
                  </a:cubicBezTo>
                  <a:cubicBezTo>
                    <a:pt x="136" y="22"/>
                    <a:pt x="149" y="22"/>
                    <a:pt x="162" y="24"/>
                  </a:cubicBezTo>
                  <a:cubicBezTo>
                    <a:pt x="174" y="24"/>
                    <a:pt x="181" y="26"/>
                    <a:pt x="181" y="35"/>
                  </a:cubicBezTo>
                  <a:cubicBezTo>
                    <a:pt x="181" y="37"/>
                    <a:pt x="179" y="40"/>
                    <a:pt x="178" y="48"/>
                  </a:cubicBezTo>
                  <a:close/>
                  <a:moveTo>
                    <a:pt x="190" y="224"/>
                  </a:moveTo>
                  <a:lnTo>
                    <a:pt x="234" y="48"/>
                  </a:lnTo>
                  <a:cubicBezTo>
                    <a:pt x="240" y="24"/>
                    <a:pt x="242" y="22"/>
                    <a:pt x="272" y="22"/>
                  </a:cubicBezTo>
                  <a:lnTo>
                    <a:pt x="363" y="22"/>
                  </a:lnTo>
                  <a:cubicBezTo>
                    <a:pt x="424" y="22"/>
                    <a:pt x="440" y="64"/>
                    <a:pt x="440" y="94"/>
                  </a:cubicBezTo>
                  <a:cubicBezTo>
                    <a:pt x="440" y="157"/>
                    <a:pt x="379" y="224"/>
                    <a:pt x="293" y="224"/>
                  </a:cubicBezTo>
                  <a:close/>
                  <a:moveTo>
                    <a:pt x="158" y="459"/>
                  </a:moveTo>
                  <a:cubicBezTo>
                    <a:pt x="149" y="459"/>
                    <a:pt x="147" y="459"/>
                    <a:pt x="142" y="459"/>
                  </a:cubicBezTo>
                  <a:cubicBezTo>
                    <a:pt x="136" y="459"/>
                    <a:pt x="133" y="458"/>
                    <a:pt x="133" y="453"/>
                  </a:cubicBezTo>
                  <a:cubicBezTo>
                    <a:pt x="133" y="450"/>
                    <a:pt x="133" y="448"/>
                    <a:pt x="138" y="435"/>
                  </a:cubicBezTo>
                  <a:lnTo>
                    <a:pt x="186" y="238"/>
                  </a:lnTo>
                  <a:lnTo>
                    <a:pt x="318" y="238"/>
                  </a:lnTo>
                  <a:cubicBezTo>
                    <a:pt x="387" y="238"/>
                    <a:pt x="400" y="291"/>
                    <a:pt x="400" y="322"/>
                  </a:cubicBezTo>
                  <a:cubicBezTo>
                    <a:pt x="400" y="392"/>
                    <a:pt x="338" y="459"/>
                    <a:pt x="254" y="4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3" name="Freeform 42">
              <a:extLst>
                <a:ext uri="{FF2B5EF4-FFF2-40B4-BE49-F238E27FC236}">
                  <a16:creationId xmlns:a16="http://schemas.microsoft.com/office/drawing/2014/main" id="{A8CD4202-C765-BA4D-8463-CDB53815F1EA}"/>
                </a:ext>
              </a:extLst>
            </p:cNvPr>
            <p:cNvSpPr/>
            <p:nvPr/>
          </p:nvSpPr>
          <p:spPr>
            <a:xfrm>
              <a:off x="2948040" y="6541560"/>
              <a:ext cx="10440" cy="253080"/>
            </a:xfrm>
            <a:custGeom>
              <a:avLst/>
              <a:gdLst/>
              <a:ahLst/>
              <a:cxnLst>
                <a:cxn ang="3cd4">
                  <a:pos x="hc" y="t"/>
                </a:cxn>
                <a:cxn ang="cd2">
                  <a:pos x="l" y="vc"/>
                </a:cxn>
                <a:cxn ang="cd4">
                  <a:pos x="hc" y="b"/>
                </a:cxn>
                <a:cxn ang="0">
                  <a:pos x="r" y="vc"/>
                </a:cxn>
              </a:cxnLst>
              <a:rect l="l" t="t" r="r" b="b"/>
              <a:pathLst>
                <a:path w="30" h="704">
                  <a:moveTo>
                    <a:pt x="30" y="26"/>
                  </a:moveTo>
                  <a:cubicBezTo>
                    <a:pt x="30" y="13"/>
                    <a:pt x="30" y="0"/>
                    <a:pt x="14" y="0"/>
                  </a:cubicBezTo>
                  <a:cubicBezTo>
                    <a:pt x="0" y="0"/>
                    <a:pt x="0" y="13"/>
                    <a:pt x="0" y="26"/>
                  </a:cubicBezTo>
                  <a:lnTo>
                    <a:pt x="0" y="678"/>
                  </a:lnTo>
                  <a:cubicBezTo>
                    <a:pt x="0" y="691"/>
                    <a:pt x="0" y="704"/>
                    <a:pt x="14" y="704"/>
                  </a:cubicBezTo>
                  <a:cubicBezTo>
                    <a:pt x="30" y="704"/>
                    <a:pt x="30" y="691"/>
                    <a:pt x="30" y="67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4" name="Freeform 43">
              <a:extLst>
                <a:ext uri="{FF2B5EF4-FFF2-40B4-BE49-F238E27FC236}">
                  <a16:creationId xmlns:a16="http://schemas.microsoft.com/office/drawing/2014/main" id="{2FBF7702-B4F7-F24E-9473-567EE420650D}"/>
                </a:ext>
              </a:extLst>
            </p:cNvPr>
            <p:cNvSpPr/>
            <p:nvPr/>
          </p:nvSpPr>
          <p:spPr>
            <a:xfrm>
              <a:off x="3445560" y="6317640"/>
              <a:ext cx="337320" cy="354600"/>
            </a:xfrm>
            <a:custGeom>
              <a:avLst/>
              <a:gdLst/>
              <a:ahLst/>
              <a:cxnLst>
                <a:cxn ang="3cd4">
                  <a:pos x="hc" y="t"/>
                </a:cxn>
                <a:cxn ang="cd2">
                  <a:pos x="l" y="vc"/>
                </a:cxn>
                <a:cxn ang="cd4">
                  <a:pos x="hc" y="b"/>
                </a:cxn>
                <a:cxn ang="0">
                  <a:pos x="r" y="vc"/>
                </a:cxn>
              </a:cxnLst>
              <a:rect l="l" t="t" r="r" b="b"/>
              <a:pathLst>
                <a:path w="938" h="986">
                  <a:moveTo>
                    <a:pt x="851" y="986"/>
                  </a:moveTo>
                  <a:lnTo>
                    <a:pt x="938" y="760"/>
                  </a:lnTo>
                  <a:lnTo>
                    <a:pt x="920" y="760"/>
                  </a:lnTo>
                  <a:cubicBezTo>
                    <a:pt x="893" y="834"/>
                    <a:pt x="818" y="882"/>
                    <a:pt x="736" y="902"/>
                  </a:cubicBezTo>
                  <a:cubicBezTo>
                    <a:pt x="722" y="906"/>
                    <a:pt x="653" y="925"/>
                    <a:pt x="517" y="925"/>
                  </a:cubicBezTo>
                  <a:lnTo>
                    <a:pt x="93" y="925"/>
                  </a:lnTo>
                  <a:lnTo>
                    <a:pt x="451" y="504"/>
                  </a:lnTo>
                  <a:cubicBezTo>
                    <a:pt x="456" y="499"/>
                    <a:pt x="458" y="496"/>
                    <a:pt x="458" y="493"/>
                  </a:cubicBezTo>
                  <a:cubicBezTo>
                    <a:pt x="458" y="491"/>
                    <a:pt x="458" y="490"/>
                    <a:pt x="453" y="482"/>
                  </a:cubicBezTo>
                  <a:lnTo>
                    <a:pt x="125" y="34"/>
                  </a:lnTo>
                  <a:lnTo>
                    <a:pt x="510" y="34"/>
                  </a:lnTo>
                  <a:cubicBezTo>
                    <a:pt x="605" y="34"/>
                    <a:pt x="669" y="43"/>
                    <a:pt x="675" y="45"/>
                  </a:cubicBezTo>
                  <a:cubicBezTo>
                    <a:pt x="714" y="51"/>
                    <a:pt x="774" y="62"/>
                    <a:pt x="830" y="98"/>
                  </a:cubicBezTo>
                  <a:cubicBezTo>
                    <a:pt x="848" y="109"/>
                    <a:pt x="896" y="141"/>
                    <a:pt x="920" y="198"/>
                  </a:cubicBezTo>
                  <a:lnTo>
                    <a:pt x="938" y="198"/>
                  </a:lnTo>
                  <a:lnTo>
                    <a:pt x="851" y="0"/>
                  </a:lnTo>
                  <a:lnTo>
                    <a:pt x="19" y="0"/>
                  </a:lnTo>
                  <a:cubicBezTo>
                    <a:pt x="3" y="0"/>
                    <a:pt x="3" y="0"/>
                    <a:pt x="0" y="5"/>
                  </a:cubicBezTo>
                  <a:cubicBezTo>
                    <a:pt x="0" y="6"/>
                    <a:pt x="0" y="21"/>
                    <a:pt x="0" y="29"/>
                  </a:cubicBezTo>
                  <a:lnTo>
                    <a:pt x="373" y="538"/>
                  </a:lnTo>
                  <a:lnTo>
                    <a:pt x="8" y="965"/>
                  </a:lnTo>
                  <a:cubicBezTo>
                    <a:pt x="0" y="975"/>
                    <a:pt x="0" y="978"/>
                    <a:pt x="0" y="978"/>
                  </a:cubicBezTo>
                  <a:cubicBezTo>
                    <a:pt x="0" y="986"/>
                    <a:pt x="6" y="986"/>
                    <a:pt x="19" y="98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5" name="Freeform 44">
              <a:extLst>
                <a:ext uri="{FF2B5EF4-FFF2-40B4-BE49-F238E27FC236}">
                  <a16:creationId xmlns:a16="http://schemas.microsoft.com/office/drawing/2014/main" id="{865033EB-5F0F-874E-B0B2-56AA1FF124CB}"/>
                </a:ext>
              </a:extLst>
            </p:cNvPr>
            <p:cNvSpPr/>
            <p:nvPr/>
          </p:nvSpPr>
          <p:spPr>
            <a:xfrm>
              <a:off x="3081960" y="6739200"/>
              <a:ext cx="46440" cy="177120"/>
            </a:xfrm>
            <a:custGeom>
              <a:avLst/>
              <a:gdLst/>
              <a:ahLst/>
              <a:cxnLst>
                <a:cxn ang="3cd4">
                  <a:pos x="hc" y="t"/>
                </a:cxn>
                <a:cxn ang="cd2">
                  <a:pos x="l" y="vc"/>
                </a:cxn>
                <a:cxn ang="cd4">
                  <a:pos x="hc" y="b"/>
                </a:cxn>
                <a:cxn ang="0">
                  <a:pos x="r" y="vc"/>
                </a:cxn>
              </a:cxnLst>
              <a:rect l="l" t="t" r="r" b="b"/>
              <a:pathLst>
                <a:path w="130" h="493">
                  <a:moveTo>
                    <a:pt x="120" y="0"/>
                  </a:moveTo>
                  <a:cubicBezTo>
                    <a:pt x="26" y="66"/>
                    <a:pt x="0" y="171"/>
                    <a:pt x="0" y="246"/>
                  </a:cubicBezTo>
                  <a:cubicBezTo>
                    <a:pt x="0" y="315"/>
                    <a:pt x="21" y="424"/>
                    <a:pt x="120" y="493"/>
                  </a:cubicBezTo>
                  <a:cubicBezTo>
                    <a:pt x="123" y="493"/>
                    <a:pt x="130" y="493"/>
                    <a:pt x="130" y="488"/>
                  </a:cubicBezTo>
                  <a:cubicBezTo>
                    <a:pt x="130" y="485"/>
                    <a:pt x="128" y="483"/>
                    <a:pt x="125" y="480"/>
                  </a:cubicBezTo>
                  <a:cubicBezTo>
                    <a:pt x="58" y="421"/>
                    <a:pt x="34" y="336"/>
                    <a:pt x="34" y="246"/>
                  </a:cubicBezTo>
                  <a:cubicBezTo>
                    <a:pt x="34" y="114"/>
                    <a:pt x="85" y="48"/>
                    <a:pt x="126" y="11"/>
                  </a:cubicBezTo>
                  <a:cubicBezTo>
                    <a:pt x="128" y="10"/>
                    <a:pt x="130" y="8"/>
                    <a:pt x="130" y="6"/>
                  </a:cubicBezTo>
                  <a:cubicBezTo>
                    <a:pt x="130" y="0"/>
                    <a:pt x="123" y="0"/>
                    <a:pt x="120" y="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6" name="Freeform 45">
              <a:extLst>
                <a:ext uri="{FF2B5EF4-FFF2-40B4-BE49-F238E27FC236}">
                  <a16:creationId xmlns:a16="http://schemas.microsoft.com/office/drawing/2014/main" id="{AA330468-294A-F943-A8F4-A9788A6355CB}"/>
                </a:ext>
              </a:extLst>
            </p:cNvPr>
            <p:cNvSpPr/>
            <p:nvPr/>
          </p:nvSpPr>
          <p:spPr>
            <a:xfrm>
              <a:off x="3152879" y="6793920"/>
              <a:ext cx="70920" cy="80280"/>
            </a:xfrm>
            <a:custGeom>
              <a:avLst/>
              <a:gdLst/>
              <a:ahLst/>
              <a:cxnLst>
                <a:cxn ang="3cd4">
                  <a:pos x="hc" y="t"/>
                </a:cxn>
                <a:cxn ang="cd2">
                  <a:pos x="l" y="vc"/>
                </a:cxn>
                <a:cxn ang="cd4">
                  <a:pos x="hc" y="b"/>
                </a:cxn>
                <a:cxn ang="0">
                  <a:pos x="r" y="vc"/>
                </a:cxn>
              </a:cxnLst>
              <a:rect l="l" t="t" r="r" b="b"/>
              <a:pathLst>
                <a:path w="198" h="224">
                  <a:moveTo>
                    <a:pt x="179" y="32"/>
                  </a:moveTo>
                  <a:cubicBezTo>
                    <a:pt x="166" y="35"/>
                    <a:pt x="158" y="45"/>
                    <a:pt x="158" y="56"/>
                  </a:cubicBezTo>
                  <a:cubicBezTo>
                    <a:pt x="158" y="67"/>
                    <a:pt x="168" y="72"/>
                    <a:pt x="174" y="72"/>
                  </a:cubicBezTo>
                  <a:cubicBezTo>
                    <a:pt x="179" y="72"/>
                    <a:pt x="198" y="69"/>
                    <a:pt x="198" y="43"/>
                  </a:cubicBezTo>
                  <a:cubicBezTo>
                    <a:pt x="198" y="11"/>
                    <a:pt x="162" y="0"/>
                    <a:pt x="131" y="0"/>
                  </a:cubicBezTo>
                  <a:cubicBezTo>
                    <a:pt x="54" y="0"/>
                    <a:pt x="40" y="58"/>
                    <a:pt x="40" y="72"/>
                  </a:cubicBezTo>
                  <a:cubicBezTo>
                    <a:pt x="40" y="91"/>
                    <a:pt x="51" y="102"/>
                    <a:pt x="58" y="109"/>
                  </a:cubicBezTo>
                  <a:cubicBezTo>
                    <a:pt x="70" y="118"/>
                    <a:pt x="80" y="120"/>
                    <a:pt x="114" y="126"/>
                  </a:cubicBezTo>
                  <a:cubicBezTo>
                    <a:pt x="125" y="128"/>
                    <a:pt x="157" y="134"/>
                    <a:pt x="157" y="158"/>
                  </a:cubicBezTo>
                  <a:cubicBezTo>
                    <a:pt x="157" y="168"/>
                    <a:pt x="150" y="186"/>
                    <a:pt x="130" y="198"/>
                  </a:cubicBezTo>
                  <a:cubicBezTo>
                    <a:pt x="110" y="210"/>
                    <a:pt x="86" y="210"/>
                    <a:pt x="80" y="210"/>
                  </a:cubicBezTo>
                  <a:cubicBezTo>
                    <a:pt x="61" y="210"/>
                    <a:pt x="32" y="205"/>
                    <a:pt x="21" y="189"/>
                  </a:cubicBezTo>
                  <a:cubicBezTo>
                    <a:pt x="37" y="187"/>
                    <a:pt x="48" y="174"/>
                    <a:pt x="48" y="160"/>
                  </a:cubicBezTo>
                  <a:cubicBezTo>
                    <a:pt x="48" y="149"/>
                    <a:pt x="38" y="142"/>
                    <a:pt x="29" y="142"/>
                  </a:cubicBezTo>
                  <a:cubicBezTo>
                    <a:pt x="14" y="142"/>
                    <a:pt x="0" y="154"/>
                    <a:pt x="0" y="176"/>
                  </a:cubicBezTo>
                  <a:cubicBezTo>
                    <a:pt x="0" y="205"/>
                    <a:pt x="32" y="224"/>
                    <a:pt x="80" y="224"/>
                  </a:cubicBezTo>
                  <a:cubicBezTo>
                    <a:pt x="171" y="224"/>
                    <a:pt x="187" y="162"/>
                    <a:pt x="187" y="142"/>
                  </a:cubicBezTo>
                  <a:cubicBezTo>
                    <a:pt x="187" y="96"/>
                    <a:pt x="138" y="88"/>
                    <a:pt x="120" y="83"/>
                  </a:cubicBezTo>
                  <a:cubicBezTo>
                    <a:pt x="115" y="83"/>
                    <a:pt x="102" y="80"/>
                    <a:pt x="99" y="80"/>
                  </a:cubicBezTo>
                  <a:cubicBezTo>
                    <a:pt x="82" y="77"/>
                    <a:pt x="72" y="66"/>
                    <a:pt x="72" y="54"/>
                  </a:cubicBezTo>
                  <a:cubicBezTo>
                    <a:pt x="72" y="43"/>
                    <a:pt x="82" y="30"/>
                    <a:pt x="93" y="24"/>
                  </a:cubicBezTo>
                  <a:cubicBezTo>
                    <a:pt x="106" y="14"/>
                    <a:pt x="123" y="14"/>
                    <a:pt x="131" y="14"/>
                  </a:cubicBezTo>
                  <a:cubicBezTo>
                    <a:pt x="142" y="14"/>
                    <a:pt x="168" y="16"/>
                    <a:pt x="179" y="3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7" name="Freeform 46">
              <a:extLst>
                <a:ext uri="{FF2B5EF4-FFF2-40B4-BE49-F238E27FC236}">
                  <a16:creationId xmlns:a16="http://schemas.microsoft.com/office/drawing/2014/main" id="{4EC696F0-25C2-9A48-826B-D6F6B7FB1C44}"/>
                </a:ext>
              </a:extLst>
            </p:cNvPr>
            <p:cNvSpPr/>
            <p:nvPr/>
          </p:nvSpPr>
          <p:spPr>
            <a:xfrm>
              <a:off x="3255479" y="6851520"/>
              <a:ext cx="22680" cy="55080"/>
            </a:xfrm>
            <a:custGeom>
              <a:avLst/>
              <a:gdLst/>
              <a:ahLst/>
              <a:cxnLst>
                <a:cxn ang="3cd4">
                  <a:pos x="hc" y="t"/>
                </a:cxn>
                <a:cxn ang="cd2">
                  <a:pos x="l" y="vc"/>
                </a:cxn>
                <a:cxn ang="cd4">
                  <a:pos x="hc" y="b"/>
                </a:cxn>
                <a:cxn ang="0">
                  <a:pos x="r" y="vc"/>
                </a:cxn>
              </a:cxnLst>
              <a:rect l="l" t="t" r="r" b="b"/>
              <a:pathLst>
                <a:path w="64" h="154">
                  <a:moveTo>
                    <a:pt x="50" y="50"/>
                  </a:moveTo>
                  <a:cubicBezTo>
                    <a:pt x="50" y="77"/>
                    <a:pt x="45" y="109"/>
                    <a:pt x="11" y="141"/>
                  </a:cubicBezTo>
                  <a:cubicBezTo>
                    <a:pt x="8" y="142"/>
                    <a:pt x="6" y="144"/>
                    <a:pt x="6" y="146"/>
                  </a:cubicBezTo>
                  <a:cubicBezTo>
                    <a:pt x="6" y="150"/>
                    <a:pt x="11" y="154"/>
                    <a:pt x="14" y="154"/>
                  </a:cubicBezTo>
                  <a:cubicBezTo>
                    <a:pt x="21" y="154"/>
                    <a:pt x="64" y="114"/>
                    <a:pt x="64" y="54"/>
                  </a:cubicBezTo>
                  <a:cubicBezTo>
                    <a:pt x="64" y="24"/>
                    <a:pt x="53" y="0"/>
                    <a:pt x="29" y="0"/>
                  </a:cubicBezTo>
                  <a:cubicBezTo>
                    <a:pt x="13" y="0"/>
                    <a:pt x="0" y="13"/>
                    <a:pt x="0" y="29"/>
                  </a:cubicBezTo>
                  <a:cubicBezTo>
                    <a:pt x="0" y="45"/>
                    <a:pt x="11" y="58"/>
                    <a:pt x="29" y="58"/>
                  </a:cubicBezTo>
                  <a:cubicBezTo>
                    <a:pt x="42" y="58"/>
                    <a:pt x="50" y="50"/>
                    <a:pt x="50" y="5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8" name="Freeform 47">
              <a:extLst>
                <a:ext uri="{FF2B5EF4-FFF2-40B4-BE49-F238E27FC236}">
                  <a16:creationId xmlns:a16="http://schemas.microsoft.com/office/drawing/2014/main" id="{A6820740-84A5-5B4A-8192-6F2171A87186}"/>
                </a:ext>
              </a:extLst>
            </p:cNvPr>
            <p:cNvSpPr/>
            <p:nvPr/>
          </p:nvSpPr>
          <p:spPr>
            <a:xfrm>
              <a:off x="3306600" y="6793920"/>
              <a:ext cx="90720" cy="80280"/>
            </a:xfrm>
            <a:custGeom>
              <a:avLst/>
              <a:gdLst/>
              <a:ahLst/>
              <a:cxnLst>
                <a:cxn ang="3cd4">
                  <a:pos x="hc" y="t"/>
                </a:cxn>
                <a:cxn ang="cd2">
                  <a:pos x="l" y="vc"/>
                </a:cxn>
                <a:cxn ang="cd4">
                  <a:pos x="hc" y="b"/>
                </a:cxn>
                <a:cxn ang="0">
                  <a:pos x="r" y="vc"/>
                </a:cxn>
              </a:cxnLst>
              <a:rect l="l" t="t" r="r" b="b"/>
              <a:pathLst>
                <a:path w="253" h="224">
                  <a:moveTo>
                    <a:pt x="179" y="29"/>
                  </a:moveTo>
                  <a:cubicBezTo>
                    <a:pt x="168" y="13"/>
                    <a:pt x="152" y="0"/>
                    <a:pt x="128" y="0"/>
                  </a:cubicBezTo>
                  <a:cubicBezTo>
                    <a:pt x="64" y="0"/>
                    <a:pt x="0" y="70"/>
                    <a:pt x="0" y="141"/>
                  </a:cubicBezTo>
                  <a:cubicBezTo>
                    <a:pt x="0" y="189"/>
                    <a:pt x="32" y="224"/>
                    <a:pt x="75" y="224"/>
                  </a:cubicBezTo>
                  <a:cubicBezTo>
                    <a:pt x="101" y="224"/>
                    <a:pt x="125" y="208"/>
                    <a:pt x="146" y="189"/>
                  </a:cubicBezTo>
                  <a:cubicBezTo>
                    <a:pt x="155" y="219"/>
                    <a:pt x="182" y="224"/>
                    <a:pt x="197" y="224"/>
                  </a:cubicBezTo>
                  <a:cubicBezTo>
                    <a:pt x="214" y="224"/>
                    <a:pt x="226" y="213"/>
                    <a:pt x="235" y="197"/>
                  </a:cubicBezTo>
                  <a:cubicBezTo>
                    <a:pt x="246" y="178"/>
                    <a:pt x="253" y="150"/>
                    <a:pt x="253" y="147"/>
                  </a:cubicBezTo>
                  <a:cubicBezTo>
                    <a:pt x="253" y="141"/>
                    <a:pt x="246" y="141"/>
                    <a:pt x="245" y="141"/>
                  </a:cubicBezTo>
                  <a:cubicBezTo>
                    <a:pt x="238" y="141"/>
                    <a:pt x="237" y="144"/>
                    <a:pt x="234" y="157"/>
                  </a:cubicBezTo>
                  <a:cubicBezTo>
                    <a:pt x="227" y="181"/>
                    <a:pt x="218" y="210"/>
                    <a:pt x="197" y="210"/>
                  </a:cubicBezTo>
                  <a:cubicBezTo>
                    <a:pt x="184" y="210"/>
                    <a:pt x="181" y="198"/>
                    <a:pt x="181" y="186"/>
                  </a:cubicBezTo>
                  <a:cubicBezTo>
                    <a:pt x="181" y="178"/>
                    <a:pt x="186" y="158"/>
                    <a:pt x="189" y="146"/>
                  </a:cubicBezTo>
                  <a:cubicBezTo>
                    <a:pt x="192" y="133"/>
                    <a:pt x="197" y="112"/>
                    <a:pt x="200" y="101"/>
                  </a:cubicBezTo>
                  <a:lnTo>
                    <a:pt x="210" y="64"/>
                  </a:lnTo>
                  <a:cubicBezTo>
                    <a:pt x="213" y="51"/>
                    <a:pt x="218" y="27"/>
                    <a:pt x="218" y="26"/>
                  </a:cubicBezTo>
                  <a:cubicBezTo>
                    <a:pt x="218" y="14"/>
                    <a:pt x="210" y="10"/>
                    <a:pt x="202" y="10"/>
                  </a:cubicBezTo>
                  <a:cubicBezTo>
                    <a:pt x="194" y="10"/>
                    <a:pt x="182" y="16"/>
                    <a:pt x="179" y="29"/>
                  </a:cubicBezTo>
                  <a:close/>
                  <a:moveTo>
                    <a:pt x="147" y="157"/>
                  </a:moveTo>
                  <a:cubicBezTo>
                    <a:pt x="144" y="171"/>
                    <a:pt x="133" y="181"/>
                    <a:pt x="122" y="190"/>
                  </a:cubicBezTo>
                  <a:cubicBezTo>
                    <a:pt x="117" y="194"/>
                    <a:pt x="98" y="210"/>
                    <a:pt x="77" y="210"/>
                  </a:cubicBezTo>
                  <a:cubicBezTo>
                    <a:pt x="58" y="210"/>
                    <a:pt x="40" y="197"/>
                    <a:pt x="40" y="162"/>
                  </a:cubicBezTo>
                  <a:cubicBezTo>
                    <a:pt x="40" y="136"/>
                    <a:pt x="54" y="80"/>
                    <a:pt x="66" y="61"/>
                  </a:cubicBezTo>
                  <a:cubicBezTo>
                    <a:pt x="88" y="21"/>
                    <a:pt x="114" y="14"/>
                    <a:pt x="128" y="14"/>
                  </a:cubicBezTo>
                  <a:cubicBezTo>
                    <a:pt x="162" y="14"/>
                    <a:pt x="171" y="51"/>
                    <a:pt x="171" y="58"/>
                  </a:cubicBezTo>
                  <a:cubicBezTo>
                    <a:pt x="171" y="59"/>
                    <a:pt x="171" y="62"/>
                    <a:pt x="170" y="6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9" name="Freeform 48">
              <a:extLst>
                <a:ext uri="{FF2B5EF4-FFF2-40B4-BE49-F238E27FC236}">
                  <a16:creationId xmlns:a16="http://schemas.microsoft.com/office/drawing/2014/main" id="{8002EEC6-2A06-2A44-AC0D-F5D79E01E048}"/>
                </a:ext>
              </a:extLst>
            </p:cNvPr>
            <p:cNvSpPr/>
            <p:nvPr/>
          </p:nvSpPr>
          <p:spPr>
            <a:xfrm>
              <a:off x="3424680" y="6851520"/>
              <a:ext cx="22680" cy="55080"/>
            </a:xfrm>
            <a:custGeom>
              <a:avLst/>
              <a:gdLst/>
              <a:ahLst/>
              <a:cxnLst>
                <a:cxn ang="3cd4">
                  <a:pos x="hc" y="t"/>
                </a:cxn>
                <a:cxn ang="cd2">
                  <a:pos x="l" y="vc"/>
                </a:cxn>
                <a:cxn ang="cd4">
                  <a:pos x="hc" y="b"/>
                </a:cxn>
                <a:cxn ang="0">
                  <a:pos x="r" y="vc"/>
                </a:cxn>
              </a:cxnLst>
              <a:rect l="l" t="t" r="r" b="b"/>
              <a:pathLst>
                <a:path w="64" h="154">
                  <a:moveTo>
                    <a:pt x="50" y="50"/>
                  </a:moveTo>
                  <a:cubicBezTo>
                    <a:pt x="50" y="77"/>
                    <a:pt x="45" y="109"/>
                    <a:pt x="11" y="141"/>
                  </a:cubicBezTo>
                  <a:cubicBezTo>
                    <a:pt x="8" y="142"/>
                    <a:pt x="6" y="144"/>
                    <a:pt x="6" y="146"/>
                  </a:cubicBezTo>
                  <a:cubicBezTo>
                    <a:pt x="6" y="150"/>
                    <a:pt x="11" y="154"/>
                    <a:pt x="14" y="154"/>
                  </a:cubicBezTo>
                  <a:cubicBezTo>
                    <a:pt x="21" y="154"/>
                    <a:pt x="64" y="114"/>
                    <a:pt x="64" y="54"/>
                  </a:cubicBezTo>
                  <a:cubicBezTo>
                    <a:pt x="64" y="24"/>
                    <a:pt x="51" y="0"/>
                    <a:pt x="29" y="0"/>
                  </a:cubicBezTo>
                  <a:cubicBezTo>
                    <a:pt x="13" y="0"/>
                    <a:pt x="0" y="13"/>
                    <a:pt x="0" y="29"/>
                  </a:cubicBezTo>
                  <a:cubicBezTo>
                    <a:pt x="0" y="45"/>
                    <a:pt x="11" y="58"/>
                    <a:pt x="29" y="58"/>
                  </a:cubicBezTo>
                  <a:cubicBezTo>
                    <a:pt x="42" y="58"/>
                    <a:pt x="50" y="50"/>
                    <a:pt x="50" y="5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0" name="Freeform 49">
              <a:extLst>
                <a:ext uri="{FF2B5EF4-FFF2-40B4-BE49-F238E27FC236}">
                  <a16:creationId xmlns:a16="http://schemas.microsoft.com/office/drawing/2014/main" id="{A0BEC3C6-D399-104E-B704-6B7BD9335ADA}"/>
                </a:ext>
              </a:extLst>
            </p:cNvPr>
            <p:cNvSpPr/>
            <p:nvPr/>
          </p:nvSpPr>
          <p:spPr>
            <a:xfrm>
              <a:off x="3477240" y="6793920"/>
              <a:ext cx="70920" cy="80280"/>
            </a:xfrm>
            <a:custGeom>
              <a:avLst/>
              <a:gdLst/>
              <a:ahLst/>
              <a:cxnLst>
                <a:cxn ang="3cd4">
                  <a:pos x="hc" y="t"/>
                </a:cxn>
                <a:cxn ang="cd2">
                  <a:pos x="l" y="vc"/>
                </a:cxn>
                <a:cxn ang="cd4">
                  <a:pos x="hc" y="b"/>
                </a:cxn>
                <a:cxn ang="0">
                  <a:pos x="r" y="vc"/>
                </a:cxn>
              </a:cxnLst>
              <a:rect l="l" t="t" r="r" b="b"/>
              <a:pathLst>
                <a:path w="198" h="224">
                  <a:moveTo>
                    <a:pt x="179" y="32"/>
                  </a:moveTo>
                  <a:cubicBezTo>
                    <a:pt x="166" y="35"/>
                    <a:pt x="158" y="45"/>
                    <a:pt x="158" y="56"/>
                  </a:cubicBezTo>
                  <a:cubicBezTo>
                    <a:pt x="158" y="67"/>
                    <a:pt x="168" y="72"/>
                    <a:pt x="174" y="72"/>
                  </a:cubicBezTo>
                  <a:cubicBezTo>
                    <a:pt x="179" y="72"/>
                    <a:pt x="198" y="69"/>
                    <a:pt x="198" y="43"/>
                  </a:cubicBezTo>
                  <a:cubicBezTo>
                    <a:pt x="198" y="11"/>
                    <a:pt x="162" y="0"/>
                    <a:pt x="131" y="0"/>
                  </a:cubicBezTo>
                  <a:cubicBezTo>
                    <a:pt x="54" y="0"/>
                    <a:pt x="40" y="58"/>
                    <a:pt x="40" y="72"/>
                  </a:cubicBezTo>
                  <a:cubicBezTo>
                    <a:pt x="40" y="91"/>
                    <a:pt x="51" y="102"/>
                    <a:pt x="58" y="109"/>
                  </a:cubicBezTo>
                  <a:cubicBezTo>
                    <a:pt x="70" y="118"/>
                    <a:pt x="80" y="120"/>
                    <a:pt x="114" y="126"/>
                  </a:cubicBezTo>
                  <a:cubicBezTo>
                    <a:pt x="125" y="128"/>
                    <a:pt x="157" y="134"/>
                    <a:pt x="157" y="158"/>
                  </a:cubicBezTo>
                  <a:cubicBezTo>
                    <a:pt x="157" y="168"/>
                    <a:pt x="150" y="186"/>
                    <a:pt x="130" y="198"/>
                  </a:cubicBezTo>
                  <a:cubicBezTo>
                    <a:pt x="110" y="210"/>
                    <a:pt x="86" y="210"/>
                    <a:pt x="80" y="210"/>
                  </a:cubicBezTo>
                  <a:cubicBezTo>
                    <a:pt x="61" y="210"/>
                    <a:pt x="32" y="205"/>
                    <a:pt x="21" y="189"/>
                  </a:cubicBezTo>
                  <a:cubicBezTo>
                    <a:pt x="37" y="187"/>
                    <a:pt x="48" y="174"/>
                    <a:pt x="48" y="160"/>
                  </a:cubicBezTo>
                  <a:cubicBezTo>
                    <a:pt x="48" y="149"/>
                    <a:pt x="38" y="142"/>
                    <a:pt x="29" y="142"/>
                  </a:cubicBezTo>
                  <a:cubicBezTo>
                    <a:pt x="14" y="142"/>
                    <a:pt x="0" y="154"/>
                    <a:pt x="0" y="176"/>
                  </a:cubicBezTo>
                  <a:cubicBezTo>
                    <a:pt x="0" y="205"/>
                    <a:pt x="32" y="224"/>
                    <a:pt x="80" y="224"/>
                  </a:cubicBezTo>
                  <a:cubicBezTo>
                    <a:pt x="171" y="224"/>
                    <a:pt x="187" y="162"/>
                    <a:pt x="187" y="142"/>
                  </a:cubicBezTo>
                  <a:cubicBezTo>
                    <a:pt x="187" y="96"/>
                    <a:pt x="138" y="88"/>
                    <a:pt x="120" y="83"/>
                  </a:cubicBezTo>
                  <a:cubicBezTo>
                    <a:pt x="115" y="83"/>
                    <a:pt x="102" y="80"/>
                    <a:pt x="99" y="80"/>
                  </a:cubicBezTo>
                  <a:cubicBezTo>
                    <a:pt x="82" y="77"/>
                    <a:pt x="72" y="66"/>
                    <a:pt x="72" y="54"/>
                  </a:cubicBezTo>
                  <a:cubicBezTo>
                    <a:pt x="72" y="43"/>
                    <a:pt x="82" y="30"/>
                    <a:pt x="93" y="24"/>
                  </a:cubicBezTo>
                  <a:cubicBezTo>
                    <a:pt x="106" y="14"/>
                    <a:pt x="123" y="14"/>
                    <a:pt x="131" y="14"/>
                  </a:cubicBezTo>
                  <a:cubicBezTo>
                    <a:pt x="142" y="14"/>
                    <a:pt x="168" y="16"/>
                    <a:pt x="179" y="3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1" name="Freeform 50">
              <a:extLst>
                <a:ext uri="{FF2B5EF4-FFF2-40B4-BE49-F238E27FC236}">
                  <a16:creationId xmlns:a16="http://schemas.microsoft.com/office/drawing/2014/main" id="{C6B501C8-E728-7E40-B039-2FBB45754301}"/>
                </a:ext>
              </a:extLst>
            </p:cNvPr>
            <p:cNvSpPr/>
            <p:nvPr/>
          </p:nvSpPr>
          <p:spPr>
            <a:xfrm>
              <a:off x="3571560" y="6750720"/>
              <a:ext cx="35280" cy="65880"/>
            </a:xfrm>
            <a:custGeom>
              <a:avLst/>
              <a:gdLst/>
              <a:ahLst/>
              <a:cxnLst>
                <a:cxn ang="3cd4">
                  <a:pos x="hc" y="t"/>
                </a:cxn>
                <a:cxn ang="cd2">
                  <a:pos x="l" y="vc"/>
                </a:cxn>
                <a:cxn ang="cd4">
                  <a:pos x="hc" y="b"/>
                </a:cxn>
                <a:cxn ang="0">
                  <a:pos x="r" y="vc"/>
                </a:cxn>
              </a:cxnLst>
              <a:rect l="l" t="t" r="r" b="b"/>
              <a:pathLst>
                <a:path w="99" h="184">
                  <a:moveTo>
                    <a:pt x="96" y="34"/>
                  </a:moveTo>
                  <a:cubicBezTo>
                    <a:pt x="96" y="34"/>
                    <a:pt x="99" y="26"/>
                    <a:pt x="99" y="21"/>
                  </a:cubicBezTo>
                  <a:cubicBezTo>
                    <a:pt x="99" y="8"/>
                    <a:pt x="88" y="0"/>
                    <a:pt x="77" y="0"/>
                  </a:cubicBezTo>
                  <a:cubicBezTo>
                    <a:pt x="62" y="0"/>
                    <a:pt x="58" y="11"/>
                    <a:pt x="56" y="16"/>
                  </a:cubicBezTo>
                  <a:lnTo>
                    <a:pt x="2" y="170"/>
                  </a:lnTo>
                  <a:cubicBezTo>
                    <a:pt x="0" y="174"/>
                    <a:pt x="0" y="174"/>
                    <a:pt x="0" y="176"/>
                  </a:cubicBezTo>
                  <a:cubicBezTo>
                    <a:pt x="0" y="181"/>
                    <a:pt x="14" y="184"/>
                    <a:pt x="16" y="184"/>
                  </a:cubicBezTo>
                  <a:cubicBezTo>
                    <a:pt x="19" y="184"/>
                    <a:pt x="19" y="182"/>
                    <a:pt x="21" y="1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2" name="Freeform 51">
              <a:extLst>
                <a:ext uri="{FF2B5EF4-FFF2-40B4-BE49-F238E27FC236}">
                  <a16:creationId xmlns:a16="http://schemas.microsoft.com/office/drawing/2014/main" id="{41DEFC8E-4431-5146-8AA0-85F651DD1345}"/>
                </a:ext>
              </a:extLst>
            </p:cNvPr>
            <p:cNvSpPr/>
            <p:nvPr/>
          </p:nvSpPr>
          <p:spPr>
            <a:xfrm>
              <a:off x="3648239" y="6851520"/>
              <a:ext cx="22680" cy="55080"/>
            </a:xfrm>
            <a:custGeom>
              <a:avLst/>
              <a:gdLst/>
              <a:ahLst/>
              <a:cxnLst>
                <a:cxn ang="3cd4">
                  <a:pos x="hc" y="t"/>
                </a:cxn>
                <a:cxn ang="cd2">
                  <a:pos x="l" y="vc"/>
                </a:cxn>
                <a:cxn ang="cd4">
                  <a:pos x="hc" y="b"/>
                </a:cxn>
                <a:cxn ang="0">
                  <a:pos x="r" y="vc"/>
                </a:cxn>
              </a:cxnLst>
              <a:rect l="l" t="t" r="r" b="b"/>
              <a:pathLst>
                <a:path w="64" h="154">
                  <a:moveTo>
                    <a:pt x="50" y="50"/>
                  </a:moveTo>
                  <a:cubicBezTo>
                    <a:pt x="50" y="77"/>
                    <a:pt x="45" y="109"/>
                    <a:pt x="11" y="141"/>
                  </a:cubicBezTo>
                  <a:cubicBezTo>
                    <a:pt x="8" y="142"/>
                    <a:pt x="6" y="144"/>
                    <a:pt x="6" y="146"/>
                  </a:cubicBezTo>
                  <a:cubicBezTo>
                    <a:pt x="6" y="150"/>
                    <a:pt x="11" y="154"/>
                    <a:pt x="14" y="154"/>
                  </a:cubicBezTo>
                  <a:cubicBezTo>
                    <a:pt x="21" y="154"/>
                    <a:pt x="64" y="114"/>
                    <a:pt x="64" y="54"/>
                  </a:cubicBezTo>
                  <a:cubicBezTo>
                    <a:pt x="64" y="24"/>
                    <a:pt x="51" y="0"/>
                    <a:pt x="29" y="0"/>
                  </a:cubicBezTo>
                  <a:cubicBezTo>
                    <a:pt x="13" y="0"/>
                    <a:pt x="0" y="13"/>
                    <a:pt x="0" y="29"/>
                  </a:cubicBezTo>
                  <a:cubicBezTo>
                    <a:pt x="0" y="45"/>
                    <a:pt x="11" y="58"/>
                    <a:pt x="29" y="58"/>
                  </a:cubicBezTo>
                  <a:cubicBezTo>
                    <a:pt x="42" y="58"/>
                    <a:pt x="50" y="50"/>
                    <a:pt x="50" y="5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3" name="Freeform 52">
              <a:extLst>
                <a:ext uri="{FF2B5EF4-FFF2-40B4-BE49-F238E27FC236}">
                  <a16:creationId xmlns:a16="http://schemas.microsoft.com/office/drawing/2014/main" id="{D9808D9E-E5EA-E34B-A0BF-D511EDA44289}"/>
                </a:ext>
              </a:extLst>
            </p:cNvPr>
            <p:cNvSpPr/>
            <p:nvPr/>
          </p:nvSpPr>
          <p:spPr>
            <a:xfrm>
              <a:off x="3696840" y="6793920"/>
              <a:ext cx="82440" cy="80280"/>
            </a:xfrm>
            <a:custGeom>
              <a:avLst/>
              <a:gdLst/>
              <a:ahLst/>
              <a:cxnLst>
                <a:cxn ang="3cd4">
                  <a:pos x="hc" y="t"/>
                </a:cxn>
                <a:cxn ang="cd2">
                  <a:pos x="l" y="vc"/>
                </a:cxn>
                <a:cxn ang="cd4">
                  <a:pos x="hc" y="b"/>
                </a:cxn>
                <a:cxn ang="0">
                  <a:pos x="r" y="vc"/>
                </a:cxn>
              </a:cxnLst>
              <a:rect l="l" t="t" r="r" b="b"/>
              <a:pathLst>
                <a:path w="230" h="224">
                  <a:moveTo>
                    <a:pt x="93" y="118"/>
                  </a:moveTo>
                  <a:cubicBezTo>
                    <a:pt x="94" y="115"/>
                    <a:pt x="106" y="70"/>
                    <a:pt x="106" y="69"/>
                  </a:cubicBezTo>
                  <a:cubicBezTo>
                    <a:pt x="107" y="64"/>
                    <a:pt x="122" y="40"/>
                    <a:pt x="138" y="27"/>
                  </a:cubicBezTo>
                  <a:cubicBezTo>
                    <a:pt x="142" y="24"/>
                    <a:pt x="157" y="14"/>
                    <a:pt x="178" y="14"/>
                  </a:cubicBezTo>
                  <a:cubicBezTo>
                    <a:pt x="182" y="14"/>
                    <a:pt x="195" y="14"/>
                    <a:pt x="205" y="21"/>
                  </a:cubicBezTo>
                  <a:cubicBezTo>
                    <a:pt x="189" y="26"/>
                    <a:pt x="182" y="38"/>
                    <a:pt x="182" y="48"/>
                  </a:cubicBezTo>
                  <a:cubicBezTo>
                    <a:pt x="182" y="59"/>
                    <a:pt x="192" y="67"/>
                    <a:pt x="203" y="67"/>
                  </a:cubicBezTo>
                  <a:cubicBezTo>
                    <a:pt x="214" y="67"/>
                    <a:pt x="230" y="58"/>
                    <a:pt x="230" y="37"/>
                  </a:cubicBezTo>
                  <a:cubicBezTo>
                    <a:pt x="230" y="11"/>
                    <a:pt x="203" y="0"/>
                    <a:pt x="178" y="0"/>
                  </a:cubicBezTo>
                  <a:cubicBezTo>
                    <a:pt x="152" y="0"/>
                    <a:pt x="130" y="11"/>
                    <a:pt x="107" y="35"/>
                  </a:cubicBezTo>
                  <a:cubicBezTo>
                    <a:pt x="99" y="5"/>
                    <a:pt x="69" y="0"/>
                    <a:pt x="58" y="0"/>
                  </a:cubicBezTo>
                  <a:cubicBezTo>
                    <a:pt x="38" y="0"/>
                    <a:pt x="26" y="11"/>
                    <a:pt x="18" y="26"/>
                  </a:cubicBezTo>
                  <a:cubicBezTo>
                    <a:pt x="6" y="45"/>
                    <a:pt x="0" y="74"/>
                    <a:pt x="0" y="75"/>
                  </a:cubicBezTo>
                  <a:cubicBezTo>
                    <a:pt x="0" y="82"/>
                    <a:pt x="6" y="82"/>
                    <a:pt x="8" y="82"/>
                  </a:cubicBezTo>
                  <a:cubicBezTo>
                    <a:pt x="16" y="82"/>
                    <a:pt x="16" y="80"/>
                    <a:pt x="19" y="67"/>
                  </a:cubicBezTo>
                  <a:cubicBezTo>
                    <a:pt x="27" y="37"/>
                    <a:pt x="37" y="14"/>
                    <a:pt x="56" y="14"/>
                  </a:cubicBezTo>
                  <a:cubicBezTo>
                    <a:pt x="69" y="14"/>
                    <a:pt x="72" y="24"/>
                    <a:pt x="72" y="38"/>
                  </a:cubicBezTo>
                  <a:cubicBezTo>
                    <a:pt x="72" y="48"/>
                    <a:pt x="67" y="66"/>
                    <a:pt x="64" y="80"/>
                  </a:cubicBezTo>
                  <a:cubicBezTo>
                    <a:pt x="61" y="93"/>
                    <a:pt x="56" y="114"/>
                    <a:pt x="53" y="123"/>
                  </a:cubicBezTo>
                  <a:lnTo>
                    <a:pt x="37" y="187"/>
                  </a:lnTo>
                  <a:cubicBezTo>
                    <a:pt x="35" y="194"/>
                    <a:pt x="32" y="206"/>
                    <a:pt x="32" y="208"/>
                  </a:cubicBezTo>
                  <a:cubicBezTo>
                    <a:pt x="32" y="219"/>
                    <a:pt x="42" y="224"/>
                    <a:pt x="50" y="224"/>
                  </a:cubicBezTo>
                  <a:cubicBezTo>
                    <a:pt x="56" y="224"/>
                    <a:pt x="67" y="219"/>
                    <a:pt x="70" y="210"/>
                  </a:cubicBezTo>
                  <a:cubicBezTo>
                    <a:pt x="72" y="206"/>
                    <a:pt x="77" y="184"/>
                    <a:pt x="80" y="17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4" name="Freeform 53">
              <a:extLst>
                <a:ext uri="{FF2B5EF4-FFF2-40B4-BE49-F238E27FC236}">
                  <a16:creationId xmlns:a16="http://schemas.microsoft.com/office/drawing/2014/main" id="{0CF7F48C-9793-F64A-9385-B1CE73057B24}"/>
                </a:ext>
              </a:extLst>
            </p:cNvPr>
            <p:cNvSpPr/>
            <p:nvPr/>
          </p:nvSpPr>
          <p:spPr>
            <a:xfrm>
              <a:off x="3799800" y="6739200"/>
              <a:ext cx="46440" cy="177120"/>
            </a:xfrm>
            <a:custGeom>
              <a:avLst/>
              <a:gdLst/>
              <a:ahLst/>
              <a:cxnLst>
                <a:cxn ang="3cd4">
                  <a:pos x="hc" y="t"/>
                </a:cxn>
                <a:cxn ang="cd2">
                  <a:pos x="l" y="vc"/>
                </a:cxn>
                <a:cxn ang="cd4">
                  <a:pos x="hc" y="b"/>
                </a:cxn>
                <a:cxn ang="0">
                  <a:pos x="r" y="vc"/>
                </a:cxn>
              </a:cxnLst>
              <a:rect l="l" t="t" r="r" b="b"/>
              <a:pathLst>
                <a:path w="130" h="493">
                  <a:moveTo>
                    <a:pt x="10" y="0"/>
                  </a:moveTo>
                  <a:cubicBezTo>
                    <a:pt x="6" y="0"/>
                    <a:pt x="0" y="0"/>
                    <a:pt x="0" y="6"/>
                  </a:cubicBezTo>
                  <a:cubicBezTo>
                    <a:pt x="0" y="8"/>
                    <a:pt x="2" y="10"/>
                    <a:pt x="5" y="13"/>
                  </a:cubicBezTo>
                  <a:cubicBezTo>
                    <a:pt x="48" y="53"/>
                    <a:pt x="94" y="118"/>
                    <a:pt x="94" y="246"/>
                  </a:cubicBezTo>
                  <a:cubicBezTo>
                    <a:pt x="94" y="349"/>
                    <a:pt x="62" y="427"/>
                    <a:pt x="10" y="475"/>
                  </a:cubicBezTo>
                  <a:cubicBezTo>
                    <a:pt x="0" y="485"/>
                    <a:pt x="0" y="485"/>
                    <a:pt x="0" y="488"/>
                  </a:cubicBezTo>
                  <a:cubicBezTo>
                    <a:pt x="0" y="490"/>
                    <a:pt x="2" y="493"/>
                    <a:pt x="6" y="493"/>
                  </a:cubicBezTo>
                  <a:cubicBezTo>
                    <a:pt x="13" y="493"/>
                    <a:pt x="59" y="461"/>
                    <a:pt x="93" y="398"/>
                  </a:cubicBezTo>
                  <a:cubicBezTo>
                    <a:pt x="115" y="358"/>
                    <a:pt x="130" y="304"/>
                    <a:pt x="130" y="246"/>
                  </a:cubicBezTo>
                  <a:cubicBezTo>
                    <a:pt x="130" y="178"/>
                    <a:pt x="109" y="69"/>
                    <a:pt x="10" y="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5" name="Freeform 54">
              <a:extLst>
                <a:ext uri="{FF2B5EF4-FFF2-40B4-BE49-F238E27FC236}">
                  <a16:creationId xmlns:a16="http://schemas.microsoft.com/office/drawing/2014/main" id="{EBC28F6A-17CE-FB4F-9FF2-E8F6155D0F60}"/>
                </a:ext>
              </a:extLst>
            </p:cNvPr>
            <p:cNvSpPr/>
            <p:nvPr/>
          </p:nvSpPr>
          <p:spPr>
            <a:xfrm>
              <a:off x="3885120" y="6769800"/>
              <a:ext cx="98280" cy="115920"/>
            </a:xfrm>
            <a:custGeom>
              <a:avLst/>
              <a:gdLst/>
              <a:ahLst/>
              <a:cxnLst>
                <a:cxn ang="3cd4">
                  <a:pos x="hc" y="t"/>
                </a:cxn>
                <a:cxn ang="cd2">
                  <a:pos x="l" y="vc"/>
                </a:cxn>
                <a:cxn ang="cd4">
                  <a:pos x="hc" y="b"/>
                </a:cxn>
                <a:cxn ang="0">
                  <a:pos x="r" y="vc"/>
                </a:cxn>
              </a:cxnLst>
              <a:rect l="l" t="t" r="r" b="b"/>
              <a:pathLst>
                <a:path w="274" h="323">
                  <a:moveTo>
                    <a:pt x="254" y="173"/>
                  </a:moveTo>
                  <a:cubicBezTo>
                    <a:pt x="262" y="173"/>
                    <a:pt x="274" y="173"/>
                    <a:pt x="274" y="162"/>
                  </a:cubicBezTo>
                  <a:cubicBezTo>
                    <a:pt x="274" y="149"/>
                    <a:pt x="262" y="149"/>
                    <a:pt x="254" y="149"/>
                  </a:cubicBezTo>
                  <a:lnTo>
                    <a:pt x="24" y="149"/>
                  </a:lnTo>
                  <a:cubicBezTo>
                    <a:pt x="32" y="78"/>
                    <a:pt x="93" y="24"/>
                    <a:pt x="170" y="24"/>
                  </a:cubicBezTo>
                  <a:lnTo>
                    <a:pt x="254" y="24"/>
                  </a:lnTo>
                  <a:cubicBezTo>
                    <a:pt x="262" y="24"/>
                    <a:pt x="274" y="24"/>
                    <a:pt x="274" y="13"/>
                  </a:cubicBezTo>
                  <a:cubicBezTo>
                    <a:pt x="274" y="0"/>
                    <a:pt x="262" y="0"/>
                    <a:pt x="254" y="0"/>
                  </a:cubicBezTo>
                  <a:lnTo>
                    <a:pt x="168" y="0"/>
                  </a:lnTo>
                  <a:cubicBezTo>
                    <a:pt x="75" y="0"/>
                    <a:pt x="0" y="72"/>
                    <a:pt x="0" y="162"/>
                  </a:cubicBezTo>
                  <a:cubicBezTo>
                    <a:pt x="0" y="253"/>
                    <a:pt x="77" y="323"/>
                    <a:pt x="168" y="323"/>
                  </a:cubicBezTo>
                  <a:lnTo>
                    <a:pt x="254" y="323"/>
                  </a:lnTo>
                  <a:cubicBezTo>
                    <a:pt x="262" y="323"/>
                    <a:pt x="274" y="323"/>
                    <a:pt x="274" y="310"/>
                  </a:cubicBezTo>
                  <a:cubicBezTo>
                    <a:pt x="274" y="299"/>
                    <a:pt x="262" y="299"/>
                    <a:pt x="254" y="299"/>
                  </a:cubicBezTo>
                  <a:lnTo>
                    <a:pt x="170" y="299"/>
                  </a:lnTo>
                  <a:cubicBezTo>
                    <a:pt x="93" y="299"/>
                    <a:pt x="32" y="245"/>
                    <a:pt x="24" y="17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6" name="Freeform 55">
              <a:extLst>
                <a:ext uri="{FF2B5EF4-FFF2-40B4-BE49-F238E27FC236}">
                  <a16:creationId xmlns:a16="http://schemas.microsoft.com/office/drawing/2014/main" id="{EA1ABD22-B8D6-5943-94D3-BE4D92ED641D}"/>
                </a:ext>
              </a:extLst>
            </p:cNvPr>
            <p:cNvSpPr/>
            <p:nvPr/>
          </p:nvSpPr>
          <p:spPr>
            <a:xfrm>
              <a:off x="4014720" y="6751440"/>
              <a:ext cx="135720" cy="121320"/>
            </a:xfrm>
            <a:custGeom>
              <a:avLst/>
              <a:gdLst/>
              <a:ahLst/>
              <a:cxnLst>
                <a:cxn ang="3cd4">
                  <a:pos x="hc" y="t"/>
                </a:cxn>
                <a:cxn ang="cd2">
                  <a:pos x="l" y="vc"/>
                </a:cxn>
                <a:cxn ang="cd4">
                  <a:pos x="hc" y="b"/>
                </a:cxn>
                <a:cxn ang="0">
                  <a:pos x="r" y="vc"/>
                </a:cxn>
              </a:cxnLst>
              <a:rect l="l" t="t" r="r" b="b"/>
              <a:pathLst>
                <a:path w="378" h="338">
                  <a:moveTo>
                    <a:pt x="58" y="299"/>
                  </a:moveTo>
                  <a:cubicBezTo>
                    <a:pt x="54" y="315"/>
                    <a:pt x="53" y="320"/>
                    <a:pt x="14" y="320"/>
                  </a:cubicBezTo>
                  <a:cubicBezTo>
                    <a:pt x="6" y="320"/>
                    <a:pt x="0" y="320"/>
                    <a:pt x="0" y="330"/>
                  </a:cubicBezTo>
                  <a:cubicBezTo>
                    <a:pt x="0" y="338"/>
                    <a:pt x="6" y="338"/>
                    <a:pt x="14" y="338"/>
                  </a:cubicBezTo>
                  <a:lnTo>
                    <a:pt x="206" y="338"/>
                  </a:lnTo>
                  <a:cubicBezTo>
                    <a:pt x="290" y="338"/>
                    <a:pt x="352" y="282"/>
                    <a:pt x="352" y="232"/>
                  </a:cubicBezTo>
                  <a:cubicBezTo>
                    <a:pt x="352" y="197"/>
                    <a:pt x="320" y="166"/>
                    <a:pt x="269" y="162"/>
                  </a:cubicBezTo>
                  <a:cubicBezTo>
                    <a:pt x="328" y="150"/>
                    <a:pt x="378" y="112"/>
                    <a:pt x="378" y="70"/>
                  </a:cubicBezTo>
                  <a:cubicBezTo>
                    <a:pt x="378" y="32"/>
                    <a:pt x="339" y="0"/>
                    <a:pt x="275" y="0"/>
                  </a:cubicBezTo>
                  <a:lnTo>
                    <a:pt x="96" y="0"/>
                  </a:lnTo>
                  <a:cubicBezTo>
                    <a:pt x="86" y="0"/>
                    <a:pt x="80" y="0"/>
                    <a:pt x="80" y="11"/>
                  </a:cubicBezTo>
                  <a:cubicBezTo>
                    <a:pt x="80" y="18"/>
                    <a:pt x="86" y="18"/>
                    <a:pt x="96" y="18"/>
                  </a:cubicBezTo>
                  <a:cubicBezTo>
                    <a:pt x="96" y="18"/>
                    <a:pt x="106" y="18"/>
                    <a:pt x="115" y="19"/>
                  </a:cubicBezTo>
                  <a:cubicBezTo>
                    <a:pt x="125" y="19"/>
                    <a:pt x="126" y="21"/>
                    <a:pt x="126" y="26"/>
                  </a:cubicBezTo>
                  <a:cubicBezTo>
                    <a:pt x="126" y="27"/>
                    <a:pt x="126" y="29"/>
                    <a:pt x="123" y="37"/>
                  </a:cubicBezTo>
                  <a:close/>
                  <a:moveTo>
                    <a:pt x="138" y="155"/>
                  </a:moveTo>
                  <a:lnTo>
                    <a:pt x="168" y="35"/>
                  </a:lnTo>
                  <a:cubicBezTo>
                    <a:pt x="171" y="19"/>
                    <a:pt x="171" y="18"/>
                    <a:pt x="192" y="18"/>
                  </a:cubicBezTo>
                  <a:lnTo>
                    <a:pt x="267" y="18"/>
                  </a:lnTo>
                  <a:cubicBezTo>
                    <a:pt x="318" y="18"/>
                    <a:pt x="330" y="51"/>
                    <a:pt x="330" y="70"/>
                  </a:cubicBezTo>
                  <a:cubicBezTo>
                    <a:pt x="330" y="110"/>
                    <a:pt x="285" y="155"/>
                    <a:pt x="218" y="155"/>
                  </a:cubicBezTo>
                  <a:close/>
                  <a:moveTo>
                    <a:pt x="114" y="320"/>
                  </a:moveTo>
                  <a:cubicBezTo>
                    <a:pt x="98" y="320"/>
                    <a:pt x="98" y="320"/>
                    <a:pt x="98" y="315"/>
                  </a:cubicBezTo>
                  <a:cubicBezTo>
                    <a:pt x="98" y="315"/>
                    <a:pt x="98" y="312"/>
                    <a:pt x="99" y="304"/>
                  </a:cubicBezTo>
                  <a:lnTo>
                    <a:pt x="134" y="170"/>
                  </a:lnTo>
                  <a:lnTo>
                    <a:pt x="238" y="170"/>
                  </a:lnTo>
                  <a:cubicBezTo>
                    <a:pt x="285" y="170"/>
                    <a:pt x="302" y="200"/>
                    <a:pt x="302" y="229"/>
                  </a:cubicBezTo>
                  <a:cubicBezTo>
                    <a:pt x="302" y="277"/>
                    <a:pt x="253" y="320"/>
                    <a:pt x="194" y="32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7" name="Freeform 56">
              <a:extLst>
                <a:ext uri="{FF2B5EF4-FFF2-40B4-BE49-F238E27FC236}">
                  <a16:creationId xmlns:a16="http://schemas.microsoft.com/office/drawing/2014/main" id="{64B62396-AEB7-5C4A-A425-17CEC500155C}"/>
                </a:ext>
              </a:extLst>
            </p:cNvPr>
            <p:cNvSpPr/>
            <p:nvPr/>
          </p:nvSpPr>
          <p:spPr>
            <a:xfrm>
              <a:off x="4216320" y="6446160"/>
              <a:ext cx="167760" cy="114840"/>
            </a:xfrm>
            <a:custGeom>
              <a:avLst/>
              <a:gdLst/>
              <a:ahLst/>
              <a:cxnLst>
                <a:cxn ang="3cd4">
                  <a:pos x="hc" y="t"/>
                </a:cxn>
                <a:cxn ang="cd2">
                  <a:pos x="l" y="vc"/>
                </a:cxn>
                <a:cxn ang="cd4">
                  <a:pos x="hc" y="b"/>
                </a:cxn>
                <a:cxn ang="0">
                  <a:pos x="r" y="vc"/>
                </a:cxn>
              </a:cxnLst>
              <a:rect l="l" t="t" r="r" b="b"/>
              <a:pathLst>
                <a:path w="467" h="320">
                  <a:moveTo>
                    <a:pt x="306" y="72"/>
                  </a:moveTo>
                  <a:cubicBezTo>
                    <a:pt x="309" y="58"/>
                    <a:pt x="315" y="30"/>
                    <a:pt x="315" y="27"/>
                  </a:cubicBezTo>
                  <a:cubicBezTo>
                    <a:pt x="315" y="14"/>
                    <a:pt x="306" y="8"/>
                    <a:pt x="296" y="8"/>
                  </a:cubicBezTo>
                  <a:cubicBezTo>
                    <a:pt x="286" y="8"/>
                    <a:pt x="274" y="13"/>
                    <a:pt x="269" y="27"/>
                  </a:cubicBezTo>
                  <a:cubicBezTo>
                    <a:pt x="267" y="32"/>
                    <a:pt x="234" y="168"/>
                    <a:pt x="229" y="186"/>
                  </a:cubicBezTo>
                  <a:cubicBezTo>
                    <a:pt x="224" y="206"/>
                    <a:pt x="222" y="219"/>
                    <a:pt x="222" y="232"/>
                  </a:cubicBezTo>
                  <a:cubicBezTo>
                    <a:pt x="222" y="240"/>
                    <a:pt x="222" y="242"/>
                    <a:pt x="224" y="245"/>
                  </a:cubicBezTo>
                  <a:cubicBezTo>
                    <a:pt x="208" y="283"/>
                    <a:pt x="186" y="304"/>
                    <a:pt x="158" y="304"/>
                  </a:cubicBezTo>
                  <a:cubicBezTo>
                    <a:pt x="102" y="304"/>
                    <a:pt x="102" y="253"/>
                    <a:pt x="102" y="240"/>
                  </a:cubicBezTo>
                  <a:cubicBezTo>
                    <a:pt x="102" y="218"/>
                    <a:pt x="106" y="190"/>
                    <a:pt x="139" y="102"/>
                  </a:cubicBezTo>
                  <a:cubicBezTo>
                    <a:pt x="147" y="82"/>
                    <a:pt x="150" y="72"/>
                    <a:pt x="150" y="58"/>
                  </a:cubicBezTo>
                  <a:cubicBezTo>
                    <a:pt x="150" y="26"/>
                    <a:pt x="128" y="0"/>
                    <a:pt x="93" y="0"/>
                  </a:cubicBezTo>
                  <a:cubicBezTo>
                    <a:pt x="26" y="0"/>
                    <a:pt x="0" y="102"/>
                    <a:pt x="0" y="109"/>
                  </a:cubicBezTo>
                  <a:cubicBezTo>
                    <a:pt x="0" y="115"/>
                    <a:pt x="6" y="115"/>
                    <a:pt x="8" y="115"/>
                  </a:cubicBezTo>
                  <a:cubicBezTo>
                    <a:pt x="16" y="115"/>
                    <a:pt x="16" y="115"/>
                    <a:pt x="19" y="102"/>
                  </a:cubicBezTo>
                  <a:cubicBezTo>
                    <a:pt x="38" y="37"/>
                    <a:pt x="66" y="16"/>
                    <a:pt x="91" y="16"/>
                  </a:cubicBezTo>
                  <a:cubicBezTo>
                    <a:pt x="98" y="16"/>
                    <a:pt x="109" y="16"/>
                    <a:pt x="109" y="38"/>
                  </a:cubicBezTo>
                  <a:cubicBezTo>
                    <a:pt x="109" y="56"/>
                    <a:pt x="101" y="77"/>
                    <a:pt x="96" y="88"/>
                  </a:cubicBezTo>
                  <a:cubicBezTo>
                    <a:pt x="66" y="171"/>
                    <a:pt x="56" y="205"/>
                    <a:pt x="56" y="230"/>
                  </a:cubicBezTo>
                  <a:cubicBezTo>
                    <a:pt x="56" y="296"/>
                    <a:pt x="104" y="320"/>
                    <a:pt x="157" y="320"/>
                  </a:cubicBezTo>
                  <a:cubicBezTo>
                    <a:pt x="168" y="320"/>
                    <a:pt x="202" y="320"/>
                    <a:pt x="230" y="270"/>
                  </a:cubicBezTo>
                  <a:cubicBezTo>
                    <a:pt x="248" y="315"/>
                    <a:pt x="298" y="320"/>
                    <a:pt x="318" y="320"/>
                  </a:cubicBezTo>
                  <a:cubicBezTo>
                    <a:pt x="371" y="320"/>
                    <a:pt x="402" y="275"/>
                    <a:pt x="421" y="234"/>
                  </a:cubicBezTo>
                  <a:cubicBezTo>
                    <a:pt x="445" y="178"/>
                    <a:pt x="467" y="83"/>
                    <a:pt x="467" y="50"/>
                  </a:cubicBezTo>
                  <a:cubicBezTo>
                    <a:pt x="467" y="11"/>
                    <a:pt x="448" y="0"/>
                    <a:pt x="435" y="0"/>
                  </a:cubicBezTo>
                  <a:cubicBezTo>
                    <a:pt x="418" y="0"/>
                    <a:pt x="400" y="18"/>
                    <a:pt x="400" y="34"/>
                  </a:cubicBezTo>
                  <a:cubicBezTo>
                    <a:pt x="400" y="43"/>
                    <a:pt x="405" y="48"/>
                    <a:pt x="411" y="53"/>
                  </a:cubicBezTo>
                  <a:cubicBezTo>
                    <a:pt x="419" y="61"/>
                    <a:pt x="437" y="78"/>
                    <a:pt x="437" y="114"/>
                  </a:cubicBezTo>
                  <a:cubicBezTo>
                    <a:pt x="437" y="138"/>
                    <a:pt x="416" y="206"/>
                    <a:pt x="398" y="242"/>
                  </a:cubicBezTo>
                  <a:cubicBezTo>
                    <a:pt x="379" y="280"/>
                    <a:pt x="355" y="304"/>
                    <a:pt x="320" y="304"/>
                  </a:cubicBezTo>
                  <a:cubicBezTo>
                    <a:pt x="286" y="304"/>
                    <a:pt x="269" y="283"/>
                    <a:pt x="269" y="243"/>
                  </a:cubicBezTo>
                  <a:cubicBezTo>
                    <a:pt x="269" y="224"/>
                    <a:pt x="274" y="202"/>
                    <a:pt x="275" y="1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8" name="Freeform 57">
              <a:extLst>
                <a:ext uri="{FF2B5EF4-FFF2-40B4-BE49-F238E27FC236}">
                  <a16:creationId xmlns:a16="http://schemas.microsoft.com/office/drawing/2014/main" id="{DD71B4AE-20C1-A344-AAD1-CBAEC9807A52}"/>
                </a:ext>
              </a:extLst>
            </p:cNvPr>
            <p:cNvSpPr/>
            <p:nvPr/>
          </p:nvSpPr>
          <p:spPr>
            <a:xfrm>
              <a:off x="4402440" y="6518160"/>
              <a:ext cx="70920" cy="80280"/>
            </a:xfrm>
            <a:custGeom>
              <a:avLst/>
              <a:gdLst/>
              <a:ahLst/>
              <a:cxnLst>
                <a:cxn ang="3cd4">
                  <a:pos x="hc" y="t"/>
                </a:cxn>
                <a:cxn ang="cd2">
                  <a:pos x="l" y="vc"/>
                </a:cxn>
                <a:cxn ang="cd4">
                  <a:pos x="hc" y="b"/>
                </a:cxn>
                <a:cxn ang="0">
                  <a:pos x="r" y="vc"/>
                </a:cxn>
              </a:cxnLst>
              <a:rect l="l" t="t" r="r" b="b"/>
              <a:pathLst>
                <a:path w="198" h="224">
                  <a:moveTo>
                    <a:pt x="179" y="32"/>
                  </a:moveTo>
                  <a:cubicBezTo>
                    <a:pt x="166" y="35"/>
                    <a:pt x="158" y="45"/>
                    <a:pt x="158" y="56"/>
                  </a:cubicBezTo>
                  <a:cubicBezTo>
                    <a:pt x="158" y="67"/>
                    <a:pt x="168" y="72"/>
                    <a:pt x="174" y="72"/>
                  </a:cubicBezTo>
                  <a:cubicBezTo>
                    <a:pt x="179" y="72"/>
                    <a:pt x="198" y="69"/>
                    <a:pt x="198" y="43"/>
                  </a:cubicBezTo>
                  <a:cubicBezTo>
                    <a:pt x="198" y="11"/>
                    <a:pt x="162" y="0"/>
                    <a:pt x="131" y="0"/>
                  </a:cubicBezTo>
                  <a:cubicBezTo>
                    <a:pt x="54" y="0"/>
                    <a:pt x="40" y="58"/>
                    <a:pt x="40" y="72"/>
                  </a:cubicBezTo>
                  <a:cubicBezTo>
                    <a:pt x="40" y="91"/>
                    <a:pt x="51" y="102"/>
                    <a:pt x="58" y="109"/>
                  </a:cubicBezTo>
                  <a:cubicBezTo>
                    <a:pt x="70" y="118"/>
                    <a:pt x="80" y="120"/>
                    <a:pt x="114" y="126"/>
                  </a:cubicBezTo>
                  <a:cubicBezTo>
                    <a:pt x="125" y="128"/>
                    <a:pt x="157" y="134"/>
                    <a:pt x="157" y="158"/>
                  </a:cubicBezTo>
                  <a:cubicBezTo>
                    <a:pt x="157" y="168"/>
                    <a:pt x="150" y="186"/>
                    <a:pt x="130" y="198"/>
                  </a:cubicBezTo>
                  <a:cubicBezTo>
                    <a:pt x="110" y="210"/>
                    <a:pt x="86" y="210"/>
                    <a:pt x="80" y="210"/>
                  </a:cubicBezTo>
                  <a:cubicBezTo>
                    <a:pt x="61" y="210"/>
                    <a:pt x="32" y="205"/>
                    <a:pt x="21" y="189"/>
                  </a:cubicBezTo>
                  <a:cubicBezTo>
                    <a:pt x="37" y="187"/>
                    <a:pt x="48" y="174"/>
                    <a:pt x="48" y="160"/>
                  </a:cubicBezTo>
                  <a:cubicBezTo>
                    <a:pt x="48" y="149"/>
                    <a:pt x="38" y="142"/>
                    <a:pt x="29" y="142"/>
                  </a:cubicBezTo>
                  <a:cubicBezTo>
                    <a:pt x="14" y="142"/>
                    <a:pt x="0" y="154"/>
                    <a:pt x="0" y="176"/>
                  </a:cubicBezTo>
                  <a:cubicBezTo>
                    <a:pt x="0" y="205"/>
                    <a:pt x="32" y="224"/>
                    <a:pt x="80" y="224"/>
                  </a:cubicBezTo>
                  <a:cubicBezTo>
                    <a:pt x="171" y="224"/>
                    <a:pt x="187" y="162"/>
                    <a:pt x="187" y="142"/>
                  </a:cubicBezTo>
                  <a:cubicBezTo>
                    <a:pt x="187" y="96"/>
                    <a:pt x="138" y="88"/>
                    <a:pt x="120" y="83"/>
                  </a:cubicBezTo>
                  <a:cubicBezTo>
                    <a:pt x="115" y="83"/>
                    <a:pt x="102" y="80"/>
                    <a:pt x="99" y="80"/>
                  </a:cubicBezTo>
                  <a:cubicBezTo>
                    <a:pt x="82" y="77"/>
                    <a:pt x="72" y="66"/>
                    <a:pt x="72" y="54"/>
                  </a:cubicBezTo>
                  <a:cubicBezTo>
                    <a:pt x="72" y="43"/>
                    <a:pt x="82" y="30"/>
                    <a:pt x="93" y="24"/>
                  </a:cubicBezTo>
                  <a:cubicBezTo>
                    <a:pt x="106" y="14"/>
                    <a:pt x="123" y="14"/>
                    <a:pt x="131" y="14"/>
                  </a:cubicBezTo>
                  <a:cubicBezTo>
                    <a:pt x="142" y="14"/>
                    <a:pt x="168" y="16"/>
                    <a:pt x="179" y="3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9" name="Freeform 58">
              <a:extLst>
                <a:ext uri="{FF2B5EF4-FFF2-40B4-BE49-F238E27FC236}">
                  <a16:creationId xmlns:a16="http://schemas.microsoft.com/office/drawing/2014/main" id="{1575A8ED-6E1A-E947-8B83-74149F5F3298}"/>
                </a:ext>
              </a:extLst>
            </p:cNvPr>
            <p:cNvSpPr/>
            <p:nvPr/>
          </p:nvSpPr>
          <p:spPr>
            <a:xfrm>
              <a:off x="4504320" y="6575759"/>
              <a:ext cx="22680" cy="55080"/>
            </a:xfrm>
            <a:custGeom>
              <a:avLst/>
              <a:gdLst/>
              <a:ahLst/>
              <a:cxnLst>
                <a:cxn ang="3cd4">
                  <a:pos x="hc" y="t"/>
                </a:cxn>
                <a:cxn ang="cd2">
                  <a:pos x="l" y="vc"/>
                </a:cxn>
                <a:cxn ang="cd4">
                  <a:pos x="hc" y="b"/>
                </a:cxn>
                <a:cxn ang="0">
                  <a:pos x="r" y="vc"/>
                </a:cxn>
              </a:cxnLst>
              <a:rect l="l" t="t" r="r" b="b"/>
              <a:pathLst>
                <a:path w="64" h="154">
                  <a:moveTo>
                    <a:pt x="50" y="50"/>
                  </a:moveTo>
                  <a:cubicBezTo>
                    <a:pt x="50" y="77"/>
                    <a:pt x="45" y="109"/>
                    <a:pt x="11" y="141"/>
                  </a:cubicBezTo>
                  <a:cubicBezTo>
                    <a:pt x="8" y="142"/>
                    <a:pt x="6" y="144"/>
                    <a:pt x="6" y="146"/>
                  </a:cubicBezTo>
                  <a:cubicBezTo>
                    <a:pt x="6" y="150"/>
                    <a:pt x="11" y="154"/>
                    <a:pt x="14" y="154"/>
                  </a:cubicBezTo>
                  <a:cubicBezTo>
                    <a:pt x="21" y="154"/>
                    <a:pt x="64" y="114"/>
                    <a:pt x="64" y="54"/>
                  </a:cubicBezTo>
                  <a:cubicBezTo>
                    <a:pt x="64" y="24"/>
                    <a:pt x="51" y="0"/>
                    <a:pt x="29" y="0"/>
                  </a:cubicBezTo>
                  <a:cubicBezTo>
                    <a:pt x="13" y="0"/>
                    <a:pt x="0" y="13"/>
                    <a:pt x="0" y="29"/>
                  </a:cubicBezTo>
                  <a:cubicBezTo>
                    <a:pt x="0" y="45"/>
                    <a:pt x="11" y="58"/>
                    <a:pt x="29" y="58"/>
                  </a:cubicBezTo>
                  <a:cubicBezTo>
                    <a:pt x="42" y="58"/>
                    <a:pt x="50" y="50"/>
                    <a:pt x="50" y="5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0" name="Freeform 59">
              <a:extLst>
                <a:ext uri="{FF2B5EF4-FFF2-40B4-BE49-F238E27FC236}">
                  <a16:creationId xmlns:a16="http://schemas.microsoft.com/office/drawing/2014/main" id="{E5D77F21-14D2-3D4C-B59A-6F293D4863E0}"/>
                </a:ext>
              </a:extLst>
            </p:cNvPr>
            <p:cNvSpPr/>
            <p:nvPr/>
          </p:nvSpPr>
          <p:spPr>
            <a:xfrm>
              <a:off x="4555440" y="6518160"/>
              <a:ext cx="90720" cy="80280"/>
            </a:xfrm>
            <a:custGeom>
              <a:avLst/>
              <a:gdLst/>
              <a:ahLst/>
              <a:cxnLst>
                <a:cxn ang="3cd4">
                  <a:pos x="hc" y="t"/>
                </a:cxn>
                <a:cxn ang="cd2">
                  <a:pos x="l" y="vc"/>
                </a:cxn>
                <a:cxn ang="cd4">
                  <a:pos x="hc" y="b"/>
                </a:cxn>
                <a:cxn ang="0">
                  <a:pos x="r" y="vc"/>
                </a:cxn>
              </a:cxnLst>
              <a:rect l="l" t="t" r="r" b="b"/>
              <a:pathLst>
                <a:path w="253" h="224">
                  <a:moveTo>
                    <a:pt x="179" y="29"/>
                  </a:moveTo>
                  <a:cubicBezTo>
                    <a:pt x="168" y="13"/>
                    <a:pt x="152" y="0"/>
                    <a:pt x="128" y="0"/>
                  </a:cubicBezTo>
                  <a:cubicBezTo>
                    <a:pt x="64" y="0"/>
                    <a:pt x="0" y="70"/>
                    <a:pt x="0" y="141"/>
                  </a:cubicBezTo>
                  <a:cubicBezTo>
                    <a:pt x="0" y="189"/>
                    <a:pt x="32" y="224"/>
                    <a:pt x="75" y="224"/>
                  </a:cubicBezTo>
                  <a:cubicBezTo>
                    <a:pt x="101" y="224"/>
                    <a:pt x="125" y="208"/>
                    <a:pt x="146" y="189"/>
                  </a:cubicBezTo>
                  <a:cubicBezTo>
                    <a:pt x="155" y="219"/>
                    <a:pt x="182" y="224"/>
                    <a:pt x="197" y="224"/>
                  </a:cubicBezTo>
                  <a:cubicBezTo>
                    <a:pt x="214" y="224"/>
                    <a:pt x="226" y="213"/>
                    <a:pt x="235" y="197"/>
                  </a:cubicBezTo>
                  <a:cubicBezTo>
                    <a:pt x="246" y="178"/>
                    <a:pt x="253" y="150"/>
                    <a:pt x="253" y="147"/>
                  </a:cubicBezTo>
                  <a:cubicBezTo>
                    <a:pt x="253" y="141"/>
                    <a:pt x="246" y="141"/>
                    <a:pt x="245" y="141"/>
                  </a:cubicBezTo>
                  <a:cubicBezTo>
                    <a:pt x="238" y="141"/>
                    <a:pt x="237" y="144"/>
                    <a:pt x="234" y="157"/>
                  </a:cubicBezTo>
                  <a:cubicBezTo>
                    <a:pt x="227" y="181"/>
                    <a:pt x="218" y="210"/>
                    <a:pt x="197" y="210"/>
                  </a:cubicBezTo>
                  <a:cubicBezTo>
                    <a:pt x="184" y="210"/>
                    <a:pt x="181" y="198"/>
                    <a:pt x="181" y="186"/>
                  </a:cubicBezTo>
                  <a:cubicBezTo>
                    <a:pt x="181" y="178"/>
                    <a:pt x="186" y="158"/>
                    <a:pt x="189" y="146"/>
                  </a:cubicBezTo>
                  <a:cubicBezTo>
                    <a:pt x="192" y="133"/>
                    <a:pt x="197" y="112"/>
                    <a:pt x="200" y="101"/>
                  </a:cubicBezTo>
                  <a:lnTo>
                    <a:pt x="210" y="64"/>
                  </a:lnTo>
                  <a:cubicBezTo>
                    <a:pt x="213" y="51"/>
                    <a:pt x="218" y="27"/>
                    <a:pt x="218" y="26"/>
                  </a:cubicBezTo>
                  <a:cubicBezTo>
                    <a:pt x="218" y="14"/>
                    <a:pt x="210" y="10"/>
                    <a:pt x="202" y="10"/>
                  </a:cubicBezTo>
                  <a:cubicBezTo>
                    <a:pt x="194" y="10"/>
                    <a:pt x="182" y="16"/>
                    <a:pt x="179" y="29"/>
                  </a:cubicBezTo>
                  <a:close/>
                  <a:moveTo>
                    <a:pt x="147" y="157"/>
                  </a:moveTo>
                  <a:cubicBezTo>
                    <a:pt x="144" y="171"/>
                    <a:pt x="133" y="181"/>
                    <a:pt x="122" y="190"/>
                  </a:cubicBezTo>
                  <a:cubicBezTo>
                    <a:pt x="117" y="194"/>
                    <a:pt x="98" y="210"/>
                    <a:pt x="77" y="210"/>
                  </a:cubicBezTo>
                  <a:cubicBezTo>
                    <a:pt x="58" y="210"/>
                    <a:pt x="40" y="197"/>
                    <a:pt x="40" y="162"/>
                  </a:cubicBezTo>
                  <a:cubicBezTo>
                    <a:pt x="40" y="136"/>
                    <a:pt x="54" y="80"/>
                    <a:pt x="66" y="61"/>
                  </a:cubicBezTo>
                  <a:cubicBezTo>
                    <a:pt x="88" y="21"/>
                    <a:pt x="114" y="14"/>
                    <a:pt x="128" y="14"/>
                  </a:cubicBezTo>
                  <a:cubicBezTo>
                    <a:pt x="162" y="14"/>
                    <a:pt x="171" y="51"/>
                    <a:pt x="171" y="58"/>
                  </a:cubicBezTo>
                  <a:cubicBezTo>
                    <a:pt x="171" y="59"/>
                    <a:pt x="171" y="62"/>
                    <a:pt x="170" y="6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1" name="Freeform 60">
              <a:extLst>
                <a:ext uri="{FF2B5EF4-FFF2-40B4-BE49-F238E27FC236}">
                  <a16:creationId xmlns:a16="http://schemas.microsoft.com/office/drawing/2014/main" id="{0AB49158-B0AA-4545-BE46-0ED393C0559B}"/>
                </a:ext>
              </a:extLst>
            </p:cNvPr>
            <p:cNvSpPr/>
            <p:nvPr/>
          </p:nvSpPr>
          <p:spPr>
            <a:xfrm>
              <a:off x="4673520" y="6575759"/>
              <a:ext cx="22680" cy="55080"/>
            </a:xfrm>
            <a:custGeom>
              <a:avLst/>
              <a:gdLst/>
              <a:ahLst/>
              <a:cxnLst>
                <a:cxn ang="3cd4">
                  <a:pos x="hc" y="t"/>
                </a:cxn>
                <a:cxn ang="cd2">
                  <a:pos x="l" y="vc"/>
                </a:cxn>
                <a:cxn ang="cd4">
                  <a:pos x="hc" y="b"/>
                </a:cxn>
                <a:cxn ang="0">
                  <a:pos x="r" y="vc"/>
                </a:cxn>
              </a:cxnLst>
              <a:rect l="l" t="t" r="r" b="b"/>
              <a:pathLst>
                <a:path w="64" h="154">
                  <a:moveTo>
                    <a:pt x="50" y="50"/>
                  </a:moveTo>
                  <a:cubicBezTo>
                    <a:pt x="50" y="77"/>
                    <a:pt x="45" y="109"/>
                    <a:pt x="11" y="141"/>
                  </a:cubicBezTo>
                  <a:cubicBezTo>
                    <a:pt x="8" y="142"/>
                    <a:pt x="6" y="144"/>
                    <a:pt x="6" y="146"/>
                  </a:cubicBezTo>
                  <a:cubicBezTo>
                    <a:pt x="6" y="150"/>
                    <a:pt x="11" y="154"/>
                    <a:pt x="14" y="154"/>
                  </a:cubicBezTo>
                  <a:cubicBezTo>
                    <a:pt x="21" y="154"/>
                    <a:pt x="64" y="114"/>
                    <a:pt x="64" y="54"/>
                  </a:cubicBezTo>
                  <a:cubicBezTo>
                    <a:pt x="64" y="24"/>
                    <a:pt x="51" y="0"/>
                    <a:pt x="29" y="0"/>
                  </a:cubicBezTo>
                  <a:cubicBezTo>
                    <a:pt x="13" y="0"/>
                    <a:pt x="0" y="13"/>
                    <a:pt x="0" y="29"/>
                  </a:cubicBezTo>
                  <a:cubicBezTo>
                    <a:pt x="0" y="45"/>
                    <a:pt x="11" y="58"/>
                    <a:pt x="29" y="58"/>
                  </a:cubicBezTo>
                  <a:cubicBezTo>
                    <a:pt x="42" y="58"/>
                    <a:pt x="50" y="50"/>
                    <a:pt x="50" y="5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2" name="Freeform 61">
              <a:extLst>
                <a:ext uri="{FF2B5EF4-FFF2-40B4-BE49-F238E27FC236}">
                  <a16:creationId xmlns:a16="http://schemas.microsoft.com/office/drawing/2014/main" id="{3544357A-DE96-ED49-822B-79F5650C227D}"/>
                </a:ext>
              </a:extLst>
            </p:cNvPr>
            <p:cNvSpPr/>
            <p:nvPr/>
          </p:nvSpPr>
          <p:spPr>
            <a:xfrm>
              <a:off x="4726440" y="6518160"/>
              <a:ext cx="70920" cy="80280"/>
            </a:xfrm>
            <a:custGeom>
              <a:avLst/>
              <a:gdLst/>
              <a:ahLst/>
              <a:cxnLst>
                <a:cxn ang="3cd4">
                  <a:pos x="hc" y="t"/>
                </a:cxn>
                <a:cxn ang="cd2">
                  <a:pos x="l" y="vc"/>
                </a:cxn>
                <a:cxn ang="cd4">
                  <a:pos x="hc" y="b"/>
                </a:cxn>
                <a:cxn ang="0">
                  <a:pos x="r" y="vc"/>
                </a:cxn>
              </a:cxnLst>
              <a:rect l="l" t="t" r="r" b="b"/>
              <a:pathLst>
                <a:path w="198" h="224">
                  <a:moveTo>
                    <a:pt x="179" y="32"/>
                  </a:moveTo>
                  <a:cubicBezTo>
                    <a:pt x="166" y="35"/>
                    <a:pt x="158" y="45"/>
                    <a:pt x="158" y="56"/>
                  </a:cubicBezTo>
                  <a:cubicBezTo>
                    <a:pt x="158" y="67"/>
                    <a:pt x="168" y="72"/>
                    <a:pt x="174" y="72"/>
                  </a:cubicBezTo>
                  <a:cubicBezTo>
                    <a:pt x="179" y="72"/>
                    <a:pt x="198" y="69"/>
                    <a:pt x="198" y="43"/>
                  </a:cubicBezTo>
                  <a:cubicBezTo>
                    <a:pt x="198" y="11"/>
                    <a:pt x="162" y="0"/>
                    <a:pt x="131" y="0"/>
                  </a:cubicBezTo>
                  <a:cubicBezTo>
                    <a:pt x="54" y="0"/>
                    <a:pt x="40" y="58"/>
                    <a:pt x="40" y="72"/>
                  </a:cubicBezTo>
                  <a:cubicBezTo>
                    <a:pt x="40" y="91"/>
                    <a:pt x="51" y="102"/>
                    <a:pt x="58" y="109"/>
                  </a:cubicBezTo>
                  <a:cubicBezTo>
                    <a:pt x="70" y="118"/>
                    <a:pt x="80" y="120"/>
                    <a:pt x="114" y="126"/>
                  </a:cubicBezTo>
                  <a:cubicBezTo>
                    <a:pt x="125" y="128"/>
                    <a:pt x="157" y="134"/>
                    <a:pt x="157" y="158"/>
                  </a:cubicBezTo>
                  <a:cubicBezTo>
                    <a:pt x="157" y="168"/>
                    <a:pt x="150" y="186"/>
                    <a:pt x="130" y="198"/>
                  </a:cubicBezTo>
                  <a:cubicBezTo>
                    <a:pt x="110" y="210"/>
                    <a:pt x="86" y="210"/>
                    <a:pt x="80" y="210"/>
                  </a:cubicBezTo>
                  <a:cubicBezTo>
                    <a:pt x="61" y="210"/>
                    <a:pt x="32" y="205"/>
                    <a:pt x="21" y="189"/>
                  </a:cubicBezTo>
                  <a:cubicBezTo>
                    <a:pt x="37" y="187"/>
                    <a:pt x="48" y="174"/>
                    <a:pt x="48" y="160"/>
                  </a:cubicBezTo>
                  <a:cubicBezTo>
                    <a:pt x="48" y="149"/>
                    <a:pt x="38" y="142"/>
                    <a:pt x="29" y="142"/>
                  </a:cubicBezTo>
                  <a:cubicBezTo>
                    <a:pt x="14" y="142"/>
                    <a:pt x="0" y="154"/>
                    <a:pt x="0" y="176"/>
                  </a:cubicBezTo>
                  <a:cubicBezTo>
                    <a:pt x="0" y="205"/>
                    <a:pt x="32" y="224"/>
                    <a:pt x="80" y="224"/>
                  </a:cubicBezTo>
                  <a:cubicBezTo>
                    <a:pt x="171" y="224"/>
                    <a:pt x="187" y="162"/>
                    <a:pt x="187" y="142"/>
                  </a:cubicBezTo>
                  <a:cubicBezTo>
                    <a:pt x="187" y="96"/>
                    <a:pt x="138" y="88"/>
                    <a:pt x="120" y="83"/>
                  </a:cubicBezTo>
                  <a:cubicBezTo>
                    <a:pt x="115" y="83"/>
                    <a:pt x="102" y="80"/>
                    <a:pt x="99" y="80"/>
                  </a:cubicBezTo>
                  <a:cubicBezTo>
                    <a:pt x="82" y="77"/>
                    <a:pt x="72" y="66"/>
                    <a:pt x="72" y="54"/>
                  </a:cubicBezTo>
                  <a:cubicBezTo>
                    <a:pt x="72" y="43"/>
                    <a:pt x="82" y="30"/>
                    <a:pt x="93" y="24"/>
                  </a:cubicBezTo>
                  <a:cubicBezTo>
                    <a:pt x="106" y="14"/>
                    <a:pt x="123" y="14"/>
                    <a:pt x="131" y="14"/>
                  </a:cubicBezTo>
                  <a:cubicBezTo>
                    <a:pt x="142" y="14"/>
                    <a:pt x="168" y="16"/>
                    <a:pt x="179" y="3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3" name="Freeform 62">
              <a:extLst>
                <a:ext uri="{FF2B5EF4-FFF2-40B4-BE49-F238E27FC236}">
                  <a16:creationId xmlns:a16="http://schemas.microsoft.com/office/drawing/2014/main" id="{0E355EBE-6945-6E47-A770-690E13076F6A}"/>
                </a:ext>
              </a:extLst>
            </p:cNvPr>
            <p:cNvSpPr/>
            <p:nvPr/>
          </p:nvSpPr>
          <p:spPr>
            <a:xfrm>
              <a:off x="4820400" y="6474959"/>
              <a:ext cx="35280" cy="65880"/>
            </a:xfrm>
            <a:custGeom>
              <a:avLst/>
              <a:gdLst/>
              <a:ahLst/>
              <a:cxnLst>
                <a:cxn ang="3cd4">
                  <a:pos x="hc" y="t"/>
                </a:cxn>
                <a:cxn ang="cd2">
                  <a:pos x="l" y="vc"/>
                </a:cxn>
                <a:cxn ang="cd4">
                  <a:pos x="hc" y="b"/>
                </a:cxn>
                <a:cxn ang="0">
                  <a:pos x="r" y="vc"/>
                </a:cxn>
              </a:cxnLst>
              <a:rect l="l" t="t" r="r" b="b"/>
              <a:pathLst>
                <a:path w="99" h="184">
                  <a:moveTo>
                    <a:pt x="96" y="34"/>
                  </a:moveTo>
                  <a:cubicBezTo>
                    <a:pt x="96" y="34"/>
                    <a:pt x="99" y="26"/>
                    <a:pt x="99" y="21"/>
                  </a:cubicBezTo>
                  <a:cubicBezTo>
                    <a:pt x="99" y="8"/>
                    <a:pt x="88" y="0"/>
                    <a:pt x="77" y="0"/>
                  </a:cubicBezTo>
                  <a:cubicBezTo>
                    <a:pt x="62" y="0"/>
                    <a:pt x="58" y="11"/>
                    <a:pt x="56" y="16"/>
                  </a:cubicBezTo>
                  <a:lnTo>
                    <a:pt x="2" y="170"/>
                  </a:lnTo>
                  <a:cubicBezTo>
                    <a:pt x="0" y="174"/>
                    <a:pt x="0" y="174"/>
                    <a:pt x="0" y="176"/>
                  </a:cubicBezTo>
                  <a:cubicBezTo>
                    <a:pt x="0" y="181"/>
                    <a:pt x="14" y="184"/>
                    <a:pt x="16" y="184"/>
                  </a:cubicBezTo>
                  <a:cubicBezTo>
                    <a:pt x="19" y="184"/>
                    <a:pt x="19" y="182"/>
                    <a:pt x="21" y="1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4" name="Freeform 63">
              <a:extLst>
                <a:ext uri="{FF2B5EF4-FFF2-40B4-BE49-F238E27FC236}">
                  <a16:creationId xmlns:a16="http://schemas.microsoft.com/office/drawing/2014/main" id="{EFC3F888-AF61-4C4D-A8C9-A23BD1081B36}"/>
                </a:ext>
              </a:extLst>
            </p:cNvPr>
            <p:cNvSpPr/>
            <p:nvPr/>
          </p:nvSpPr>
          <p:spPr>
            <a:xfrm>
              <a:off x="4971960" y="6342840"/>
              <a:ext cx="66600" cy="303840"/>
            </a:xfrm>
            <a:custGeom>
              <a:avLst/>
              <a:gdLst/>
              <a:ahLst/>
              <a:cxnLst>
                <a:cxn ang="3cd4">
                  <a:pos x="hc" y="t"/>
                </a:cxn>
                <a:cxn ang="cd2">
                  <a:pos x="l" y="vc"/>
                </a:cxn>
                <a:cxn ang="cd4">
                  <a:pos x="hc" y="b"/>
                </a:cxn>
                <a:cxn ang="0">
                  <a:pos x="r" y="vc"/>
                </a:cxn>
              </a:cxnLst>
              <a:rect l="l" t="t" r="r" b="b"/>
              <a:pathLst>
                <a:path w="186" h="845">
                  <a:moveTo>
                    <a:pt x="186" y="837"/>
                  </a:moveTo>
                  <a:cubicBezTo>
                    <a:pt x="186" y="835"/>
                    <a:pt x="184" y="834"/>
                    <a:pt x="182" y="830"/>
                  </a:cubicBezTo>
                  <a:cubicBezTo>
                    <a:pt x="150" y="797"/>
                    <a:pt x="101" y="739"/>
                    <a:pt x="72" y="624"/>
                  </a:cubicBezTo>
                  <a:cubicBezTo>
                    <a:pt x="56" y="560"/>
                    <a:pt x="50" y="488"/>
                    <a:pt x="50" y="422"/>
                  </a:cubicBezTo>
                  <a:cubicBezTo>
                    <a:pt x="50" y="237"/>
                    <a:pt x="94" y="107"/>
                    <a:pt x="179" y="16"/>
                  </a:cubicBezTo>
                  <a:cubicBezTo>
                    <a:pt x="186" y="10"/>
                    <a:pt x="186" y="8"/>
                    <a:pt x="186" y="6"/>
                  </a:cubicBezTo>
                  <a:cubicBezTo>
                    <a:pt x="186" y="0"/>
                    <a:pt x="179" y="0"/>
                    <a:pt x="176" y="0"/>
                  </a:cubicBezTo>
                  <a:cubicBezTo>
                    <a:pt x="166" y="0"/>
                    <a:pt x="128" y="42"/>
                    <a:pt x="118" y="53"/>
                  </a:cubicBezTo>
                  <a:cubicBezTo>
                    <a:pt x="46" y="138"/>
                    <a:pt x="0" y="266"/>
                    <a:pt x="0" y="422"/>
                  </a:cubicBezTo>
                  <a:cubicBezTo>
                    <a:pt x="0" y="522"/>
                    <a:pt x="18" y="664"/>
                    <a:pt x="110" y="782"/>
                  </a:cubicBezTo>
                  <a:cubicBezTo>
                    <a:pt x="118" y="790"/>
                    <a:pt x="163" y="845"/>
                    <a:pt x="176" y="845"/>
                  </a:cubicBezTo>
                  <a:cubicBezTo>
                    <a:pt x="179" y="845"/>
                    <a:pt x="186" y="845"/>
                    <a:pt x="186" y="83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5" name="Freeform 64">
              <a:extLst>
                <a:ext uri="{FF2B5EF4-FFF2-40B4-BE49-F238E27FC236}">
                  <a16:creationId xmlns:a16="http://schemas.microsoft.com/office/drawing/2014/main" id="{AAEB5C35-CD24-BC41-8B65-945A80520CE7}"/>
                </a:ext>
              </a:extLst>
            </p:cNvPr>
            <p:cNvSpPr/>
            <p:nvPr/>
          </p:nvSpPr>
          <p:spPr>
            <a:xfrm>
              <a:off x="5055480" y="6399360"/>
              <a:ext cx="78120" cy="161640"/>
            </a:xfrm>
            <a:custGeom>
              <a:avLst/>
              <a:gdLst/>
              <a:ahLst/>
              <a:cxnLst>
                <a:cxn ang="3cd4">
                  <a:pos x="hc" y="t"/>
                </a:cxn>
                <a:cxn ang="cd2">
                  <a:pos x="l" y="vc"/>
                </a:cxn>
                <a:cxn ang="cd4">
                  <a:pos x="hc" y="b"/>
                </a:cxn>
                <a:cxn ang="0">
                  <a:pos x="r" y="vc"/>
                </a:cxn>
              </a:cxnLst>
              <a:rect l="l" t="t" r="r" b="b"/>
              <a:pathLst>
                <a:path w="218" h="450">
                  <a:moveTo>
                    <a:pt x="130" y="160"/>
                  </a:moveTo>
                  <a:lnTo>
                    <a:pt x="197" y="160"/>
                  </a:lnTo>
                  <a:cubicBezTo>
                    <a:pt x="210" y="160"/>
                    <a:pt x="218" y="160"/>
                    <a:pt x="218" y="146"/>
                  </a:cubicBezTo>
                  <a:cubicBezTo>
                    <a:pt x="218" y="138"/>
                    <a:pt x="210" y="138"/>
                    <a:pt x="197" y="138"/>
                  </a:cubicBezTo>
                  <a:lnTo>
                    <a:pt x="134" y="138"/>
                  </a:lnTo>
                  <a:cubicBezTo>
                    <a:pt x="160" y="37"/>
                    <a:pt x="165" y="24"/>
                    <a:pt x="165" y="19"/>
                  </a:cubicBezTo>
                  <a:cubicBezTo>
                    <a:pt x="165" y="6"/>
                    <a:pt x="155" y="0"/>
                    <a:pt x="144" y="0"/>
                  </a:cubicBezTo>
                  <a:cubicBezTo>
                    <a:pt x="141" y="0"/>
                    <a:pt x="122" y="0"/>
                    <a:pt x="115" y="26"/>
                  </a:cubicBezTo>
                  <a:lnTo>
                    <a:pt x="88" y="138"/>
                  </a:lnTo>
                  <a:lnTo>
                    <a:pt x="21" y="138"/>
                  </a:lnTo>
                  <a:cubicBezTo>
                    <a:pt x="6" y="138"/>
                    <a:pt x="0" y="138"/>
                    <a:pt x="0" y="150"/>
                  </a:cubicBezTo>
                  <a:cubicBezTo>
                    <a:pt x="0" y="160"/>
                    <a:pt x="6" y="160"/>
                    <a:pt x="19" y="160"/>
                  </a:cubicBezTo>
                  <a:lnTo>
                    <a:pt x="82" y="160"/>
                  </a:lnTo>
                  <a:cubicBezTo>
                    <a:pt x="30" y="360"/>
                    <a:pt x="29" y="371"/>
                    <a:pt x="29" y="384"/>
                  </a:cubicBezTo>
                  <a:cubicBezTo>
                    <a:pt x="29" y="422"/>
                    <a:pt x="56" y="450"/>
                    <a:pt x="93" y="450"/>
                  </a:cubicBezTo>
                  <a:cubicBezTo>
                    <a:pt x="166" y="450"/>
                    <a:pt x="206" y="346"/>
                    <a:pt x="206" y="341"/>
                  </a:cubicBezTo>
                  <a:cubicBezTo>
                    <a:pt x="206" y="334"/>
                    <a:pt x="200" y="334"/>
                    <a:pt x="197" y="334"/>
                  </a:cubicBezTo>
                  <a:cubicBezTo>
                    <a:pt x="190" y="334"/>
                    <a:pt x="190" y="336"/>
                    <a:pt x="187" y="344"/>
                  </a:cubicBezTo>
                  <a:cubicBezTo>
                    <a:pt x="157" y="418"/>
                    <a:pt x="118" y="434"/>
                    <a:pt x="94" y="434"/>
                  </a:cubicBezTo>
                  <a:cubicBezTo>
                    <a:pt x="80" y="434"/>
                    <a:pt x="74" y="424"/>
                    <a:pt x="74" y="402"/>
                  </a:cubicBezTo>
                  <a:cubicBezTo>
                    <a:pt x="74" y="384"/>
                    <a:pt x="74" y="379"/>
                    <a:pt x="77" y="36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6" name="Freeform 65">
              <a:extLst>
                <a:ext uri="{FF2B5EF4-FFF2-40B4-BE49-F238E27FC236}">
                  <a16:creationId xmlns:a16="http://schemas.microsoft.com/office/drawing/2014/main" id="{6CD11947-A05B-8545-9E18-2899B5DC31FF}"/>
                </a:ext>
              </a:extLst>
            </p:cNvPr>
            <p:cNvSpPr/>
            <p:nvPr/>
          </p:nvSpPr>
          <p:spPr>
            <a:xfrm>
              <a:off x="5151240" y="6446160"/>
              <a:ext cx="115920" cy="114840"/>
            </a:xfrm>
            <a:custGeom>
              <a:avLst/>
              <a:gdLst/>
              <a:ahLst/>
              <a:cxnLst>
                <a:cxn ang="3cd4">
                  <a:pos x="hc" y="t"/>
                </a:cxn>
                <a:cxn ang="cd2">
                  <a:pos x="l" y="vc"/>
                </a:cxn>
                <a:cxn ang="cd4">
                  <a:pos x="hc" y="b"/>
                </a:cxn>
                <a:cxn ang="0">
                  <a:pos x="r" y="vc"/>
                </a:cxn>
              </a:cxnLst>
              <a:rect l="l" t="t" r="r" b="b"/>
              <a:pathLst>
                <a:path w="323" h="320">
                  <a:moveTo>
                    <a:pt x="235" y="45"/>
                  </a:moveTo>
                  <a:cubicBezTo>
                    <a:pt x="222" y="19"/>
                    <a:pt x="202" y="0"/>
                    <a:pt x="170" y="0"/>
                  </a:cubicBezTo>
                  <a:cubicBezTo>
                    <a:pt x="88" y="0"/>
                    <a:pt x="0" y="104"/>
                    <a:pt x="0" y="206"/>
                  </a:cubicBezTo>
                  <a:cubicBezTo>
                    <a:pt x="0" y="274"/>
                    <a:pt x="38" y="320"/>
                    <a:pt x="94" y="320"/>
                  </a:cubicBezTo>
                  <a:cubicBezTo>
                    <a:pt x="109" y="320"/>
                    <a:pt x="144" y="317"/>
                    <a:pt x="186" y="267"/>
                  </a:cubicBezTo>
                  <a:cubicBezTo>
                    <a:pt x="192" y="296"/>
                    <a:pt x="216" y="320"/>
                    <a:pt x="250" y="320"/>
                  </a:cubicBezTo>
                  <a:cubicBezTo>
                    <a:pt x="275" y="320"/>
                    <a:pt x="291" y="304"/>
                    <a:pt x="302" y="282"/>
                  </a:cubicBezTo>
                  <a:cubicBezTo>
                    <a:pt x="314" y="256"/>
                    <a:pt x="323" y="213"/>
                    <a:pt x="323" y="211"/>
                  </a:cubicBezTo>
                  <a:cubicBezTo>
                    <a:pt x="323" y="205"/>
                    <a:pt x="317" y="205"/>
                    <a:pt x="315" y="205"/>
                  </a:cubicBezTo>
                  <a:cubicBezTo>
                    <a:pt x="309" y="205"/>
                    <a:pt x="307" y="206"/>
                    <a:pt x="306" y="218"/>
                  </a:cubicBezTo>
                  <a:cubicBezTo>
                    <a:pt x="293" y="262"/>
                    <a:pt x="280" y="304"/>
                    <a:pt x="251" y="304"/>
                  </a:cubicBezTo>
                  <a:cubicBezTo>
                    <a:pt x="232" y="304"/>
                    <a:pt x="230" y="286"/>
                    <a:pt x="230" y="272"/>
                  </a:cubicBezTo>
                  <a:cubicBezTo>
                    <a:pt x="230" y="256"/>
                    <a:pt x="232" y="251"/>
                    <a:pt x="240" y="219"/>
                  </a:cubicBezTo>
                  <a:cubicBezTo>
                    <a:pt x="248" y="190"/>
                    <a:pt x="248" y="182"/>
                    <a:pt x="254" y="157"/>
                  </a:cubicBezTo>
                  <a:lnTo>
                    <a:pt x="280" y="58"/>
                  </a:lnTo>
                  <a:cubicBezTo>
                    <a:pt x="285" y="37"/>
                    <a:pt x="285" y="37"/>
                    <a:pt x="285" y="34"/>
                  </a:cubicBezTo>
                  <a:cubicBezTo>
                    <a:pt x="285" y="21"/>
                    <a:pt x="277" y="14"/>
                    <a:pt x="266" y="14"/>
                  </a:cubicBezTo>
                  <a:cubicBezTo>
                    <a:pt x="248" y="14"/>
                    <a:pt x="237" y="30"/>
                    <a:pt x="235" y="45"/>
                  </a:cubicBezTo>
                  <a:close/>
                  <a:moveTo>
                    <a:pt x="189" y="229"/>
                  </a:moveTo>
                  <a:cubicBezTo>
                    <a:pt x="186" y="242"/>
                    <a:pt x="186" y="242"/>
                    <a:pt x="176" y="254"/>
                  </a:cubicBezTo>
                  <a:cubicBezTo>
                    <a:pt x="144" y="293"/>
                    <a:pt x="115" y="304"/>
                    <a:pt x="96" y="304"/>
                  </a:cubicBezTo>
                  <a:cubicBezTo>
                    <a:pt x="61" y="304"/>
                    <a:pt x="50" y="266"/>
                    <a:pt x="50" y="238"/>
                  </a:cubicBezTo>
                  <a:cubicBezTo>
                    <a:pt x="50" y="203"/>
                    <a:pt x="72" y="115"/>
                    <a:pt x="90" y="83"/>
                  </a:cubicBezTo>
                  <a:cubicBezTo>
                    <a:pt x="110" y="42"/>
                    <a:pt x="142" y="16"/>
                    <a:pt x="171" y="16"/>
                  </a:cubicBezTo>
                  <a:cubicBezTo>
                    <a:pt x="218" y="16"/>
                    <a:pt x="227" y="74"/>
                    <a:pt x="227" y="78"/>
                  </a:cubicBezTo>
                  <a:cubicBezTo>
                    <a:pt x="227" y="82"/>
                    <a:pt x="226" y="86"/>
                    <a:pt x="224" y="9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7" name="Freeform 66">
              <a:extLst>
                <a:ext uri="{FF2B5EF4-FFF2-40B4-BE49-F238E27FC236}">
                  <a16:creationId xmlns:a16="http://schemas.microsoft.com/office/drawing/2014/main" id="{FBDA1903-DC63-D549-9890-226033A2308C}"/>
                </a:ext>
              </a:extLst>
            </p:cNvPr>
            <p:cNvSpPr/>
            <p:nvPr/>
          </p:nvSpPr>
          <p:spPr>
            <a:xfrm>
              <a:off x="5281200" y="6446160"/>
              <a:ext cx="103320" cy="114840"/>
            </a:xfrm>
            <a:custGeom>
              <a:avLst/>
              <a:gdLst/>
              <a:ahLst/>
              <a:cxnLst>
                <a:cxn ang="3cd4">
                  <a:pos x="hc" y="t"/>
                </a:cxn>
                <a:cxn ang="cd2">
                  <a:pos x="l" y="vc"/>
                </a:cxn>
                <a:cxn ang="cd4">
                  <a:pos x="hc" y="b"/>
                </a:cxn>
                <a:cxn ang="0">
                  <a:pos x="r" y="vc"/>
                </a:cxn>
              </a:cxnLst>
              <a:rect l="l" t="t" r="r" b="b"/>
              <a:pathLst>
                <a:path w="288" h="320">
                  <a:moveTo>
                    <a:pt x="42" y="270"/>
                  </a:moveTo>
                  <a:cubicBezTo>
                    <a:pt x="40" y="282"/>
                    <a:pt x="35" y="298"/>
                    <a:pt x="35" y="301"/>
                  </a:cubicBezTo>
                  <a:cubicBezTo>
                    <a:pt x="35" y="314"/>
                    <a:pt x="45" y="320"/>
                    <a:pt x="56" y="320"/>
                  </a:cubicBezTo>
                  <a:cubicBezTo>
                    <a:pt x="64" y="320"/>
                    <a:pt x="77" y="314"/>
                    <a:pt x="82" y="301"/>
                  </a:cubicBezTo>
                  <a:cubicBezTo>
                    <a:pt x="83" y="298"/>
                    <a:pt x="107" y="202"/>
                    <a:pt x="110" y="189"/>
                  </a:cubicBezTo>
                  <a:cubicBezTo>
                    <a:pt x="115" y="165"/>
                    <a:pt x="128" y="115"/>
                    <a:pt x="133" y="96"/>
                  </a:cubicBezTo>
                  <a:cubicBezTo>
                    <a:pt x="136" y="88"/>
                    <a:pt x="155" y="54"/>
                    <a:pt x="173" y="38"/>
                  </a:cubicBezTo>
                  <a:cubicBezTo>
                    <a:pt x="178" y="34"/>
                    <a:pt x="198" y="16"/>
                    <a:pt x="229" y="16"/>
                  </a:cubicBezTo>
                  <a:cubicBezTo>
                    <a:pt x="248" y="16"/>
                    <a:pt x="258" y="24"/>
                    <a:pt x="259" y="24"/>
                  </a:cubicBezTo>
                  <a:cubicBezTo>
                    <a:pt x="237" y="27"/>
                    <a:pt x="222" y="45"/>
                    <a:pt x="222" y="62"/>
                  </a:cubicBezTo>
                  <a:cubicBezTo>
                    <a:pt x="222" y="74"/>
                    <a:pt x="230" y="88"/>
                    <a:pt x="250" y="88"/>
                  </a:cubicBezTo>
                  <a:cubicBezTo>
                    <a:pt x="267" y="88"/>
                    <a:pt x="288" y="72"/>
                    <a:pt x="288" y="46"/>
                  </a:cubicBezTo>
                  <a:cubicBezTo>
                    <a:pt x="288" y="21"/>
                    <a:pt x="266" y="0"/>
                    <a:pt x="229" y="0"/>
                  </a:cubicBezTo>
                  <a:cubicBezTo>
                    <a:pt x="182" y="0"/>
                    <a:pt x="152" y="35"/>
                    <a:pt x="139" y="54"/>
                  </a:cubicBezTo>
                  <a:cubicBezTo>
                    <a:pt x="133" y="22"/>
                    <a:pt x="107" y="0"/>
                    <a:pt x="74" y="0"/>
                  </a:cubicBezTo>
                  <a:cubicBezTo>
                    <a:pt x="42" y="0"/>
                    <a:pt x="29" y="27"/>
                    <a:pt x="22" y="40"/>
                  </a:cubicBezTo>
                  <a:cubicBezTo>
                    <a:pt x="10" y="64"/>
                    <a:pt x="0" y="107"/>
                    <a:pt x="0" y="109"/>
                  </a:cubicBezTo>
                  <a:cubicBezTo>
                    <a:pt x="0" y="115"/>
                    <a:pt x="6" y="115"/>
                    <a:pt x="8" y="115"/>
                  </a:cubicBezTo>
                  <a:cubicBezTo>
                    <a:pt x="16" y="115"/>
                    <a:pt x="16" y="115"/>
                    <a:pt x="21" y="99"/>
                  </a:cubicBezTo>
                  <a:cubicBezTo>
                    <a:pt x="32" y="50"/>
                    <a:pt x="46" y="16"/>
                    <a:pt x="72" y="16"/>
                  </a:cubicBezTo>
                  <a:cubicBezTo>
                    <a:pt x="85" y="16"/>
                    <a:pt x="94" y="21"/>
                    <a:pt x="94" y="48"/>
                  </a:cubicBezTo>
                  <a:cubicBezTo>
                    <a:pt x="94" y="62"/>
                    <a:pt x="91" y="70"/>
                    <a:pt x="83" y="10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8" name="Freeform 67">
              <a:extLst>
                <a:ext uri="{FF2B5EF4-FFF2-40B4-BE49-F238E27FC236}">
                  <a16:creationId xmlns:a16="http://schemas.microsoft.com/office/drawing/2014/main" id="{31652EA8-D016-994C-80C9-37132C8B45F3}"/>
                </a:ext>
              </a:extLst>
            </p:cNvPr>
            <p:cNvSpPr/>
            <p:nvPr/>
          </p:nvSpPr>
          <p:spPr>
            <a:xfrm>
              <a:off x="5398920" y="6446160"/>
              <a:ext cx="116640" cy="163800"/>
            </a:xfrm>
            <a:custGeom>
              <a:avLst/>
              <a:gdLst/>
              <a:ahLst/>
              <a:cxnLst>
                <a:cxn ang="3cd4">
                  <a:pos x="hc" y="t"/>
                </a:cxn>
                <a:cxn ang="cd2">
                  <a:pos x="l" y="vc"/>
                </a:cxn>
                <a:cxn ang="cd4">
                  <a:pos x="hc" y="b"/>
                </a:cxn>
                <a:cxn ang="0">
                  <a:pos x="r" y="vc"/>
                </a:cxn>
              </a:cxnLst>
              <a:rect l="l" t="t" r="r" b="b"/>
              <a:pathLst>
                <a:path w="325" h="456">
                  <a:moveTo>
                    <a:pt x="322" y="46"/>
                  </a:moveTo>
                  <a:cubicBezTo>
                    <a:pt x="323" y="42"/>
                    <a:pt x="325" y="38"/>
                    <a:pt x="325" y="34"/>
                  </a:cubicBezTo>
                  <a:cubicBezTo>
                    <a:pt x="325" y="21"/>
                    <a:pt x="315" y="14"/>
                    <a:pt x="304" y="14"/>
                  </a:cubicBezTo>
                  <a:cubicBezTo>
                    <a:pt x="296" y="14"/>
                    <a:pt x="278" y="19"/>
                    <a:pt x="275" y="45"/>
                  </a:cubicBezTo>
                  <a:cubicBezTo>
                    <a:pt x="262" y="18"/>
                    <a:pt x="237" y="0"/>
                    <a:pt x="210" y="0"/>
                  </a:cubicBezTo>
                  <a:cubicBezTo>
                    <a:pt x="128" y="0"/>
                    <a:pt x="42" y="99"/>
                    <a:pt x="42" y="200"/>
                  </a:cubicBezTo>
                  <a:cubicBezTo>
                    <a:pt x="42" y="270"/>
                    <a:pt x="85" y="312"/>
                    <a:pt x="134" y="312"/>
                  </a:cubicBezTo>
                  <a:cubicBezTo>
                    <a:pt x="176" y="312"/>
                    <a:pt x="210" y="278"/>
                    <a:pt x="218" y="270"/>
                  </a:cubicBezTo>
                  <a:lnTo>
                    <a:pt x="218" y="272"/>
                  </a:lnTo>
                  <a:cubicBezTo>
                    <a:pt x="203" y="334"/>
                    <a:pt x="194" y="363"/>
                    <a:pt x="194" y="365"/>
                  </a:cubicBezTo>
                  <a:cubicBezTo>
                    <a:pt x="192" y="371"/>
                    <a:pt x="168" y="442"/>
                    <a:pt x="93" y="442"/>
                  </a:cubicBezTo>
                  <a:cubicBezTo>
                    <a:pt x="78" y="442"/>
                    <a:pt x="56" y="440"/>
                    <a:pt x="37" y="434"/>
                  </a:cubicBezTo>
                  <a:cubicBezTo>
                    <a:pt x="58" y="427"/>
                    <a:pt x="66" y="410"/>
                    <a:pt x="66" y="397"/>
                  </a:cubicBezTo>
                  <a:cubicBezTo>
                    <a:pt x="66" y="386"/>
                    <a:pt x="58" y="373"/>
                    <a:pt x="38" y="373"/>
                  </a:cubicBezTo>
                  <a:cubicBezTo>
                    <a:pt x="22" y="373"/>
                    <a:pt x="0" y="386"/>
                    <a:pt x="0" y="413"/>
                  </a:cubicBezTo>
                  <a:cubicBezTo>
                    <a:pt x="0" y="442"/>
                    <a:pt x="26" y="456"/>
                    <a:pt x="94" y="456"/>
                  </a:cubicBezTo>
                  <a:cubicBezTo>
                    <a:pt x="182" y="456"/>
                    <a:pt x="234" y="402"/>
                    <a:pt x="243" y="358"/>
                  </a:cubicBezTo>
                  <a:close/>
                  <a:moveTo>
                    <a:pt x="230" y="221"/>
                  </a:moveTo>
                  <a:cubicBezTo>
                    <a:pt x="226" y="240"/>
                    <a:pt x="210" y="258"/>
                    <a:pt x="194" y="270"/>
                  </a:cubicBezTo>
                  <a:cubicBezTo>
                    <a:pt x="179" y="283"/>
                    <a:pt x="157" y="296"/>
                    <a:pt x="138" y="296"/>
                  </a:cubicBezTo>
                  <a:cubicBezTo>
                    <a:pt x="102" y="296"/>
                    <a:pt x="91" y="259"/>
                    <a:pt x="91" y="232"/>
                  </a:cubicBezTo>
                  <a:cubicBezTo>
                    <a:pt x="91" y="197"/>
                    <a:pt x="112" y="114"/>
                    <a:pt x="131" y="78"/>
                  </a:cubicBezTo>
                  <a:cubicBezTo>
                    <a:pt x="150" y="43"/>
                    <a:pt x="181" y="16"/>
                    <a:pt x="210" y="16"/>
                  </a:cubicBezTo>
                  <a:cubicBezTo>
                    <a:pt x="256" y="16"/>
                    <a:pt x="266" y="72"/>
                    <a:pt x="266" y="77"/>
                  </a:cubicBezTo>
                  <a:cubicBezTo>
                    <a:pt x="266" y="80"/>
                    <a:pt x="266" y="83"/>
                    <a:pt x="264" y="8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9" name="Freeform 68">
              <a:extLst>
                <a:ext uri="{FF2B5EF4-FFF2-40B4-BE49-F238E27FC236}">
                  <a16:creationId xmlns:a16="http://schemas.microsoft.com/office/drawing/2014/main" id="{B85F90DD-4526-0145-BFB7-9BBF404D5FA1}"/>
                </a:ext>
              </a:extLst>
            </p:cNvPr>
            <p:cNvSpPr/>
            <p:nvPr/>
          </p:nvSpPr>
          <p:spPr>
            <a:xfrm>
              <a:off x="5535720" y="6446160"/>
              <a:ext cx="97560" cy="114840"/>
            </a:xfrm>
            <a:custGeom>
              <a:avLst/>
              <a:gdLst/>
              <a:ahLst/>
              <a:cxnLst>
                <a:cxn ang="3cd4">
                  <a:pos x="hc" y="t"/>
                </a:cxn>
                <a:cxn ang="cd2">
                  <a:pos x="l" y="vc"/>
                </a:cxn>
                <a:cxn ang="cd4">
                  <a:pos x="hc" y="b"/>
                </a:cxn>
                <a:cxn ang="0">
                  <a:pos x="r" y="vc"/>
                </a:cxn>
              </a:cxnLst>
              <a:rect l="l" t="t" r="r" b="b"/>
              <a:pathLst>
                <a:path w="272" h="320">
                  <a:moveTo>
                    <a:pt x="99" y="149"/>
                  </a:moveTo>
                  <a:cubicBezTo>
                    <a:pt x="120" y="149"/>
                    <a:pt x="173" y="147"/>
                    <a:pt x="208" y="133"/>
                  </a:cubicBezTo>
                  <a:cubicBezTo>
                    <a:pt x="258" y="112"/>
                    <a:pt x="261" y="70"/>
                    <a:pt x="261" y="61"/>
                  </a:cubicBezTo>
                  <a:cubicBezTo>
                    <a:pt x="261" y="29"/>
                    <a:pt x="234" y="0"/>
                    <a:pt x="186" y="0"/>
                  </a:cubicBezTo>
                  <a:cubicBezTo>
                    <a:pt x="107" y="0"/>
                    <a:pt x="0" y="69"/>
                    <a:pt x="0" y="192"/>
                  </a:cubicBezTo>
                  <a:cubicBezTo>
                    <a:pt x="0" y="264"/>
                    <a:pt x="42" y="320"/>
                    <a:pt x="110" y="320"/>
                  </a:cubicBezTo>
                  <a:cubicBezTo>
                    <a:pt x="213" y="320"/>
                    <a:pt x="272" y="245"/>
                    <a:pt x="272" y="237"/>
                  </a:cubicBezTo>
                  <a:cubicBezTo>
                    <a:pt x="272" y="232"/>
                    <a:pt x="267" y="227"/>
                    <a:pt x="262" y="227"/>
                  </a:cubicBezTo>
                  <a:cubicBezTo>
                    <a:pt x="259" y="227"/>
                    <a:pt x="258" y="229"/>
                    <a:pt x="254" y="235"/>
                  </a:cubicBezTo>
                  <a:cubicBezTo>
                    <a:pt x="198" y="304"/>
                    <a:pt x="122" y="304"/>
                    <a:pt x="112" y="304"/>
                  </a:cubicBezTo>
                  <a:cubicBezTo>
                    <a:pt x="58" y="304"/>
                    <a:pt x="51" y="245"/>
                    <a:pt x="51" y="222"/>
                  </a:cubicBezTo>
                  <a:cubicBezTo>
                    <a:pt x="51" y="214"/>
                    <a:pt x="51" y="192"/>
                    <a:pt x="62" y="149"/>
                  </a:cubicBezTo>
                  <a:close/>
                  <a:moveTo>
                    <a:pt x="67" y="133"/>
                  </a:moveTo>
                  <a:cubicBezTo>
                    <a:pt x="94" y="26"/>
                    <a:pt x="166" y="16"/>
                    <a:pt x="186" y="16"/>
                  </a:cubicBezTo>
                  <a:cubicBezTo>
                    <a:pt x="219" y="16"/>
                    <a:pt x="237" y="37"/>
                    <a:pt x="237" y="61"/>
                  </a:cubicBezTo>
                  <a:cubicBezTo>
                    <a:pt x="237" y="133"/>
                    <a:pt x="125" y="133"/>
                    <a:pt x="96" y="13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0" name="Freeform 69">
              <a:extLst>
                <a:ext uri="{FF2B5EF4-FFF2-40B4-BE49-F238E27FC236}">
                  <a16:creationId xmlns:a16="http://schemas.microsoft.com/office/drawing/2014/main" id="{C3C3C35C-5204-4C42-8922-E6F0AC3657E0}"/>
                </a:ext>
              </a:extLst>
            </p:cNvPr>
            <p:cNvSpPr/>
            <p:nvPr/>
          </p:nvSpPr>
          <p:spPr>
            <a:xfrm>
              <a:off x="5647680" y="6399360"/>
              <a:ext cx="78120" cy="161640"/>
            </a:xfrm>
            <a:custGeom>
              <a:avLst/>
              <a:gdLst/>
              <a:ahLst/>
              <a:cxnLst>
                <a:cxn ang="3cd4">
                  <a:pos x="hc" y="t"/>
                </a:cxn>
                <a:cxn ang="cd2">
                  <a:pos x="l" y="vc"/>
                </a:cxn>
                <a:cxn ang="cd4">
                  <a:pos x="hc" y="b"/>
                </a:cxn>
                <a:cxn ang="0">
                  <a:pos x="r" y="vc"/>
                </a:cxn>
              </a:cxnLst>
              <a:rect l="l" t="t" r="r" b="b"/>
              <a:pathLst>
                <a:path w="218" h="450">
                  <a:moveTo>
                    <a:pt x="130" y="160"/>
                  </a:moveTo>
                  <a:lnTo>
                    <a:pt x="197" y="160"/>
                  </a:lnTo>
                  <a:cubicBezTo>
                    <a:pt x="210" y="160"/>
                    <a:pt x="218" y="160"/>
                    <a:pt x="218" y="146"/>
                  </a:cubicBezTo>
                  <a:cubicBezTo>
                    <a:pt x="218" y="138"/>
                    <a:pt x="210" y="138"/>
                    <a:pt x="197" y="138"/>
                  </a:cubicBezTo>
                  <a:lnTo>
                    <a:pt x="136" y="138"/>
                  </a:lnTo>
                  <a:cubicBezTo>
                    <a:pt x="160" y="37"/>
                    <a:pt x="165" y="24"/>
                    <a:pt x="165" y="19"/>
                  </a:cubicBezTo>
                  <a:cubicBezTo>
                    <a:pt x="165" y="6"/>
                    <a:pt x="155" y="0"/>
                    <a:pt x="144" y="0"/>
                  </a:cubicBezTo>
                  <a:cubicBezTo>
                    <a:pt x="142" y="0"/>
                    <a:pt x="122" y="0"/>
                    <a:pt x="115" y="26"/>
                  </a:cubicBezTo>
                  <a:lnTo>
                    <a:pt x="88" y="138"/>
                  </a:lnTo>
                  <a:lnTo>
                    <a:pt x="21" y="138"/>
                  </a:lnTo>
                  <a:cubicBezTo>
                    <a:pt x="6" y="138"/>
                    <a:pt x="0" y="138"/>
                    <a:pt x="0" y="150"/>
                  </a:cubicBezTo>
                  <a:cubicBezTo>
                    <a:pt x="0" y="160"/>
                    <a:pt x="6" y="160"/>
                    <a:pt x="19" y="160"/>
                  </a:cubicBezTo>
                  <a:lnTo>
                    <a:pt x="82" y="160"/>
                  </a:lnTo>
                  <a:cubicBezTo>
                    <a:pt x="30" y="360"/>
                    <a:pt x="29" y="371"/>
                    <a:pt x="29" y="384"/>
                  </a:cubicBezTo>
                  <a:cubicBezTo>
                    <a:pt x="29" y="422"/>
                    <a:pt x="56" y="450"/>
                    <a:pt x="93" y="450"/>
                  </a:cubicBezTo>
                  <a:cubicBezTo>
                    <a:pt x="166" y="450"/>
                    <a:pt x="206" y="346"/>
                    <a:pt x="206" y="341"/>
                  </a:cubicBezTo>
                  <a:cubicBezTo>
                    <a:pt x="206" y="334"/>
                    <a:pt x="200" y="334"/>
                    <a:pt x="197" y="334"/>
                  </a:cubicBezTo>
                  <a:cubicBezTo>
                    <a:pt x="192" y="334"/>
                    <a:pt x="190" y="336"/>
                    <a:pt x="187" y="344"/>
                  </a:cubicBezTo>
                  <a:cubicBezTo>
                    <a:pt x="157" y="418"/>
                    <a:pt x="118" y="434"/>
                    <a:pt x="94" y="434"/>
                  </a:cubicBezTo>
                  <a:cubicBezTo>
                    <a:pt x="80" y="434"/>
                    <a:pt x="74" y="424"/>
                    <a:pt x="74" y="402"/>
                  </a:cubicBezTo>
                  <a:cubicBezTo>
                    <a:pt x="74" y="384"/>
                    <a:pt x="74" y="379"/>
                    <a:pt x="77" y="36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1" name="Freeform 70">
              <a:extLst>
                <a:ext uri="{FF2B5EF4-FFF2-40B4-BE49-F238E27FC236}">
                  <a16:creationId xmlns:a16="http://schemas.microsoft.com/office/drawing/2014/main" id="{550CB353-F866-F24C-92E3-6434826CCA8A}"/>
                </a:ext>
              </a:extLst>
            </p:cNvPr>
            <p:cNvSpPr/>
            <p:nvPr/>
          </p:nvSpPr>
          <p:spPr>
            <a:xfrm>
              <a:off x="5757480" y="6368400"/>
              <a:ext cx="59040" cy="253080"/>
            </a:xfrm>
            <a:custGeom>
              <a:avLst/>
              <a:gdLst/>
              <a:ahLst/>
              <a:cxnLst>
                <a:cxn ang="3cd4">
                  <a:pos x="hc" y="t"/>
                </a:cxn>
                <a:cxn ang="cd2">
                  <a:pos x="l" y="vc"/>
                </a:cxn>
                <a:cxn ang="cd4">
                  <a:pos x="hc" y="b"/>
                </a:cxn>
                <a:cxn ang="0">
                  <a:pos x="r" y="vc"/>
                </a:cxn>
              </a:cxnLst>
              <a:rect l="l" t="t" r="r" b="b"/>
              <a:pathLst>
                <a:path w="165" h="704">
                  <a:moveTo>
                    <a:pt x="165" y="698"/>
                  </a:moveTo>
                  <a:cubicBezTo>
                    <a:pt x="165" y="696"/>
                    <a:pt x="165" y="694"/>
                    <a:pt x="152" y="682"/>
                  </a:cubicBezTo>
                  <a:cubicBezTo>
                    <a:pt x="64" y="594"/>
                    <a:pt x="42" y="461"/>
                    <a:pt x="42" y="352"/>
                  </a:cubicBezTo>
                  <a:cubicBezTo>
                    <a:pt x="42" y="230"/>
                    <a:pt x="69" y="107"/>
                    <a:pt x="155" y="19"/>
                  </a:cubicBezTo>
                  <a:cubicBezTo>
                    <a:pt x="165" y="11"/>
                    <a:pt x="165" y="10"/>
                    <a:pt x="165" y="6"/>
                  </a:cubicBezTo>
                  <a:cubicBezTo>
                    <a:pt x="165" y="2"/>
                    <a:pt x="162" y="0"/>
                    <a:pt x="157" y="0"/>
                  </a:cubicBezTo>
                  <a:cubicBezTo>
                    <a:pt x="150" y="0"/>
                    <a:pt x="86" y="48"/>
                    <a:pt x="45" y="138"/>
                  </a:cubicBezTo>
                  <a:cubicBezTo>
                    <a:pt x="8" y="214"/>
                    <a:pt x="0" y="293"/>
                    <a:pt x="0" y="352"/>
                  </a:cubicBezTo>
                  <a:cubicBezTo>
                    <a:pt x="0" y="408"/>
                    <a:pt x="8" y="493"/>
                    <a:pt x="46" y="573"/>
                  </a:cubicBezTo>
                  <a:cubicBezTo>
                    <a:pt x="90" y="659"/>
                    <a:pt x="150" y="704"/>
                    <a:pt x="157" y="704"/>
                  </a:cubicBezTo>
                  <a:cubicBezTo>
                    <a:pt x="162" y="704"/>
                    <a:pt x="165" y="702"/>
                    <a:pt x="165" y="69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2" name="Freeform 71">
              <a:extLst>
                <a:ext uri="{FF2B5EF4-FFF2-40B4-BE49-F238E27FC236}">
                  <a16:creationId xmlns:a16="http://schemas.microsoft.com/office/drawing/2014/main" id="{56ADF94D-3253-874D-8F93-DCE2FEA91DF3}"/>
                </a:ext>
              </a:extLst>
            </p:cNvPr>
            <p:cNvSpPr/>
            <p:nvPr/>
          </p:nvSpPr>
          <p:spPr>
            <a:xfrm>
              <a:off x="5843880" y="6446160"/>
              <a:ext cx="93600" cy="114840"/>
            </a:xfrm>
            <a:custGeom>
              <a:avLst/>
              <a:gdLst/>
              <a:ahLst/>
              <a:cxnLst>
                <a:cxn ang="3cd4">
                  <a:pos x="hc" y="t"/>
                </a:cxn>
                <a:cxn ang="cd2">
                  <a:pos x="l" y="vc"/>
                </a:cxn>
                <a:cxn ang="cd4">
                  <a:pos x="hc" y="b"/>
                </a:cxn>
                <a:cxn ang="0">
                  <a:pos x="r" y="vc"/>
                </a:cxn>
              </a:cxnLst>
              <a:rect l="l" t="t" r="r" b="b"/>
              <a:pathLst>
                <a:path w="261" h="320">
                  <a:moveTo>
                    <a:pt x="240" y="48"/>
                  </a:moveTo>
                  <a:cubicBezTo>
                    <a:pt x="219" y="48"/>
                    <a:pt x="206" y="64"/>
                    <a:pt x="206" y="80"/>
                  </a:cubicBezTo>
                  <a:cubicBezTo>
                    <a:pt x="206" y="90"/>
                    <a:pt x="213" y="101"/>
                    <a:pt x="227" y="101"/>
                  </a:cubicBezTo>
                  <a:cubicBezTo>
                    <a:pt x="243" y="101"/>
                    <a:pt x="261" y="88"/>
                    <a:pt x="261" y="61"/>
                  </a:cubicBezTo>
                  <a:cubicBezTo>
                    <a:pt x="261" y="29"/>
                    <a:pt x="230" y="0"/>
                    <a:pt x="176" y="0"/>
                  </a:cubicBezTo>
                  <a:cubicBezTo>
                    <a:pt x="83" y="0"/>
                    <a:pt x="56" y="72"/>
                    <a:pt x="56" y="102"/>
                  </a:cubicBezTo>
                  <a:cubicBezTo>
                    <a:pt x="56" y="158"/>
                    <a:pt x="109" y="170"/>
                    <a:pt x="130" y="173"/>
                  </a:cubicBezTo>
                  <a:cubicBezTo>
                    <a:pt x="166" y="181"/>
                    <a:pt x="203" y="187"/>
                    <a:pt x="203" y="227"/>
                  </a:cubicBezTo>
                  <a:cubicBezTo>
                    <a:pt x="203" y="245"/>
                    <a:pt x="187" y="304"/>
                    <a:pt x="102" y="304"/>
                  </a:cubicBezTo>
                  <a:cubicBezTo>
                    <a:pt x="91" y="304"/>
                    <a:pt x="37" y="304"/>
                    <a:pt x="21" y="267"/>
                  </a:cubicBezTo>
                  <a:cubicBezTo>
                    <a:pt x="48" y="270"/>
                    <a:pt x="66" y="250"/>
                    <a:pt x="66" y="229"/>
                  </a:cubicBezTo>
                  <a:cubicBezTo>
                    <a:pt x="66" y="213"/>
                    <a:pt x="54" y="205"/>
                    <a:pt x="40" y="205"/>
                  </a:cubicBezTo>
                  <a:cubicBezTo>
                    <a:pt x="21" y="205"/>
                    <a:pt x="0" y="219"/>
                    <a:pt x="0" y="251"/>
                  </a:cubicBezTo>
                  <a:cubicBezTo>
                    <a:pt x="0" y="291"/>
                    <a:pt x="40" y="320"/>
                    <a:pt x="101" y="320"/>
                  </a:cubicBezTo>
                  <a:cubicBezTo>
                    <a:pt x="216" y="320"/>
                    <a:pt x="243" y="235"/>
                    <a:pt x="243" y="203"/>
                  </a:cubicBezTo>
                  <a:cubicBezTo>
                    <a:pt x="243" y="178"/>
                    <a:pt x="230" y="160"/>
                    <a:pt x="221" y="150"/>
                  </a:cubicBezTo>
                  <a:cubicBezTo>
                    <a:pt x="202" y="131"/>
                    <a:pt x="182" y="128"/>
                    <a:pt x="150" y="122"/>
                  </a:cubicBezTo>
                  <a:cubicBezTo>
                    <a:pt x="125" y="115"/>
                    <a:pt x="98" y="110"/>
                    <a:pt x="98" y="78"/>
                  </a:cubicBezTo>
                  <a:cubicBezTo>
                    <a:pt x="98" y="59"/>
                    <a:pt x="114" y="16"/>
                    <a:pt x="176" y="16"/>
                  </a:cubicBezTo>
                  <a:cubicBezTo>
                    <a:pt x="194" y="16"/>
                    <a:pt x="229" y="21"/>
                    <a:pt x="240" y="4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3" name="Freeform 72">
              <a:extLst>
                <a:ext uri="{FF2B5EF4-FFF2-40B4-BE49-F238E27FC236}">
                  <a16:creationId xmlns:a16="http://schemas.microsoft.com/office/drawing/2014/main" id="{B4BD6CB0-2296-674D-9E1D-84CBD6792069}"/>
                </a:ext>
              </a:extLst>
            </p:cNvPr>
            <p:cNvSpPr/>
            <p:nvPr/>
          </p:nvSpPr>
          <p:spPr>
            <a:xfrm>
              <a:off x="5957640" y="6354360"/>
              <a:ext cx="44640" cy="91800"/>
            </a:xfrm>
            <a:custGeom>
              <a:avLst/>
              <a:gdLst/>
              <a:ahLst/>
              <a:cxnLst>
                <a:cxn ang="3cd4">
                  <a:pos x="hc" y="t"/>
                </a:cxn>
                <a:cxn ang="cd2">
                  <a:pos x="l" y="vc"/>
                </a:cxn>
                <a:cxn ang="cd4">
                  <a:pos x="hc" y="b"/>
                </a:cxn>
                <a:cxn ang="0">
                  <a:pos x="r" y="vc"/>
                </a:cxn>
              </a:cxnLst>
              <a:rect l="l" t="t" r="r" b="b"/>
              <a:pathLst>
                <a:path w="125" h="256">
                  <a:moveTo>
                    <a:pt x="120" y="43"/>
                  </a:moveTo>
                  <a:cubicBezTo>
                    <a:pt x="125" y="35"/>
                    <a:pt x="125" y="30"/>
                    <a:pt x="125" y="27"/>
                  </a:cubicBezTo>
                  <a:cubicBezTo>
                    <a:pt x="125" y="11"/>
                    <a:pt x="110" y="0"/>
                    <a:pt x="96" y="0"/>
                  </a:cubicBezTo>
                  <a:cubicBezTo>
                    <a:pt x="77" y="0"/>
                    <a:pt x="70" y="16"/>
                    <a:pt x="69" y="24"/>
                  </a:cubicBezTo>
                  <a:lnTo>
                    <a:pt x="3" y="238"/>
                  </a:lnTo>
                  <a:cubicBezTo>
                    <a:pt x="2" y="238"/>
                    <a:pt x="0" y="245"/>
                    <a:pt x="0" y="245"/>
                  </a:cubicBezTo>
                  <a:cubicBezTo>
                    <a:pt x="0" y="251"/>
                    <a:pt x="16" y="256"/>
                    <a:pt x="19" y="256"/>
                  </a:cubicBezTo>
                  <a:cubicBezTo>
                    <a:pt x="22" y="256"/>
                    <a:pt x="24" y="256"/>
                    <a:pt x="27" y="24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4" name="Freeform 73">
              <a:extLst>
                <a:ext uri="{FF2B5EF4-FFF2-40B4-BE49-F238E27FC236}">
                  <a16:creationId xmlns:a16="http://schemas.microsoft.com/office/drawing/2014/main" id="{F422A6AC-BDFA-264C-9001-7B6A6A22E6F4}"/>
                </a:ext>
              </a:extLst>
            </p:cNvPr>
            <p:cNvSpPr/>
            <p:nvPr/>
          </p:nvSpPr>
          <p:spPr>
            <a:xfrm>
              <a:off x="6041519" y="6531120"/>
              <a:ext cx="29520" cy="75600"/>
            </a:xfrm>
            <a:custGeom>
              <a:avLst/>
              <a:gdLst/>
              <a:ahLst/>
              <a:cxnLst>
                <a:cxn ang="3cd4">
                  <a:pos x="hc" y="t"/>
                </a:cxn>
                <a:cxn ang="cd2">
                  <a:pos x="l" y="vc"/>
                </a:cxn>
                <a:cxn ang="cd4">
                  <a:pos x="hc" y="b"/>
                </a:cxn>
                <a:cxn ang="0">
                  <a:pos x="r" y="vc"/>
                </a:cxn>
              </a:cxnLst>
              <a:rect l="l" t="t" r="r" b="b"/>
              <a:pathLst>
                <a:path w="83" h="211">
                  <a:moveTo>
                    <a:pt x="83" y="74"/>
                  </a:moveTo>
                  <a:cubicBezTo>
                    <a:pt x="83" y="27"/>
                    <a:pt x="66" y="0"/>
                    <a:pt x="38" y="0"/>
                  </a:cubicBezTo>
                  <a:cubicBezTo>
                    <a:pt x="14" y="0"/>
                    <a:pt x="0" y="18"/>
                    <a:pt x="0" y="37"/>
                  </a:cubicBezTo>
                  <a:cubicBezTo>
                    <a:pt x="0" y="56"/>
                    <a:pt x="14" y="75"/>
                    <a:pt x="38" y="75"/>
                  </a:cubicBezTo>
                  <a:cubicBezTo>
                    <a:pt x="46" y="75"/>
                    <a:pt x="56" y="72"/>
                    <a:pt x="62" y="66"/>
                  </a:cubicBezTo>
                  <a:cubicBezTo>
                    <a:pt x="66" y="64"/>
                    <a:pt x="66" y="64"/>
                    <a:pt x="67" y="64"/>
                  </a:cubicBezTo>
                  <a:cubicBezTo>
                    <a:pt x="67" y="64"/>
                    <a:pt x="69" y="64"/>
                    <a:pt x="69" y="74"/>
                  </a:cubicBezTo>
                  <a:cubicBezTo>
                    <a:pt x="69" y="126"/>
                    <a:pt x="43" y="170"/>
                    <a:pt x="19" y="192"/>
                  </a:cubicBezTo>
                  <a:cubicBezTo>
                    <a:pt x="11" y="200"/>
                    <a:pt x="11" y="202"/>
                    <a:pt x="11" y="203"/>
                  </a:cubicBezTo>
                  <a:cubicBezTo>
                    <a:pt x="11" y="210"/>
                    <a:pt x="14" y="211"/>
                    <a:pt x="19" y="211"/>
                  </a:cubicBezTo>
                  <a:cubicBezTo>
                    <a:pt x="27" y="211"/>
                    <a:pt x="83" y="157"/>
                    <a:pt x="83" y="7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5" name="Freeform 74">
              <a:extLst>
                <a:ext uri="{FF2B5EF4-FFF2-40B4-BE49-F238E27FC236}">
                  <a16:creationId xmlns:a16="http://schemas.microsoft.com/office/drawing/2014/main" id="{D1C7C35A-A3C4-8C49-9D65-C403400E8B01}"/>
                </a:ext>
              </a:extLst>
            </p:cNvPr>
            <p:cNvSpPr/>
            <p:nvPr/>
          </p:nvSpPr>
          <p:spPr>
            <a:xfrm>
              <a:off x="6141960" y="6446160"/>
              <a:ext cx="115920" cy="114840"/>
            </a:xfrm>
            <a:custGeom>
              <a:avLst/>
              <a:gdLst/>
              <a:ahLst/>
              <a:cxnLst>
                <a:cxn ang="3cd4">
                  <a:pos x="hc" y="t"/>
                </a:cxn>
                <a:cxn ang="cd2">
                  <a:pos x="l" y="vc"/>
                </a:cxn>
                <a:cxn ang="cd4">
                  <a:pos x="hc" y="b"/>
                </a:cxn>
                <a:cxn ang="0">
                  <a:pos x="r" y="vc"/>
                </a:cxn>
              </a:cxnLst>
              <a:rect l="l" t="t" r="r" b="b"/>
              <a:pathLst>
                <a:path w="323" h="320">
                  <a:moveTo>
                    <a:pt x="235" y="45"/>
                  </a:moveTo>
                  <a:cubicBezTo>
                    <a:pt x="222" y="19"/>
                    <a:pt x="202" y="0"/>
                    <a:pt x="170" y="0"/>
                  </a:cubicBezTo>
                  <a:cubicBezTo>
                    <a:pt x="88" y="0"/>
                    <a:pt x="0" y="104"/>
                    <a:pt x="0" y="206"/>
                  </a:cubicBezTo>
                  <a:cubicBezTo>
                    <a:pt x="0" y="274"/>
                    <a:pt x="38" y="320"/>
                    <a:pt x="94" y="320"/>
                  </a:cubicBezTo>
                  <a:cubicBezTo>
                    <a:pt x="109" y="320"/>
                    <a:pt x="144" y="317"/>
                    <a:pt x="186" y="267"/>
                  </a:cubicBezTo>
                  <a:cubicBezTo>
                    <a:pt x="192" y="296"/>
                    <a:pt x="216" y="320"/>
                    <a:pt x="250" y="320"/>
                  </a:cubicBezTo>
                  <a:cubicBezTo>
                    <a:pt x="275" y="320"/>
                    <a:pt x="291" y="304"/>
                    <a:pt x="302" y="282"/>
                  </a:cubicBezTo>
                  <a:cubicBezTo>
                    <a:pt x="314" y="256"/>
                    <a:pt x="323" y="213"/>
                    <a:pt x="323" y="211"/>
                  </a:cubicBezTo>
                  <a:cubicBezTo>
                    <a:pt x="323" y="205"/>
                    <a:pt x="317" y="205"/>
                    <a:pt x="315" y="205"/>
                  </a:cubicBezTo>
                  <a:cubicBezTo>
                    <a:pt x="307" y="205"/>
                    <a:pt x="307" y="206"/>
                    <a:pt x="306" y="218"/>
                  </a:cubicBezTo>
                  <a:cubicBezTo>
                    <a:pt x="293" y="262"/>
                    <a:pt x="280" y="304"/>
                    <a:pt x="251" y="304"/>
                  </a:cubicBezTo>
                  <a:cubicBezTo>
                    <a:pt x="232" y="304"/>
                    <a:pt x="230" y="286"/>
                    <a:pt x="230" y="272"/>
                  </a:cubicBezTo>
                  <a:cubicBezTo>
                    <a:pt x="230" y="256"/>
                    <a:pt x="232" y="251"/>
                    <a:pt x="240" y="219"/>
                  </a:cubicBezTo>
                  <a:cubicBezTo>
                    <a:pt x="246" y="190"/>
                    <a:pt x="248" y="182"/>
                    <a:pt x="254" y="157"/>
                  </a:cubicBezTo>
                  <a:lnTo>
                    <a:pt x="280" y="58"/>
                  </a:lnTo>
                  <a:cubicBezTo>
                    <a:pt x="285" y="37"/>
                    <a:pt x="285" y="37"/>
                    <a:pt x="285" y="34"/>
                  </a:cubicBezTo>
                  <a:cubicBezTo>
                    <a:pt x="285" y="21"/>
                    <a:pt x="277" y="14"/>
                    <a:pt x="266" y="14"/>
                  </a:cubicBezTo>
                  <a:cubicBezTo>
                    <a:pt x="248" y="14"/>
                    <a:pt x="237" y="30"/>
                    <a:pt x="235" y="45"/>
                  </a:cubicBezTo>
                  <a:close/>
                  <a:moveTo>
                    <a:pt x="189" y="229"/>
                  </a:moveTo>
                  <a:cubicBezTo>
                    <a:pt x="186" y="242"/>
                    <a:pt x="186" y="242"/>
                    <a:pt x="174" y="254"/>
                  </a:cubicBezTo>
                  <a:cubicBezTo>
                    <a:pt x="144" y="293"/>
                    <a:pt x="115" y="304"/>
                    <a:pt x="96" y="304"/>
                  </a:cubicBezTo>
                  <a:cubicBezTo>
                    <a:pt x="59" y="304"/>
                    <a:pt x="50" y="266"/>
                    <a:pt x="50" y="238"/>
                  </a:cubicBezTo>
                  <a:cubicBezTo>
                    <a:pt x="50" y="203"/>
                    <a:pt x="72" y="115"/>
                    <a:pt x="90" y="83"/>
                  </a:cubicBezTo>
                  <a:cubicBezTo>
                    <a:pt x="110" y="42"/>
                    <a:pt x="142" y="16"/>
                    <a:pt x="171" y="16"/>
                  </a:cubicBezTo>
                  <a:cubicBezTo>
                    <a:pt x="218" y="16"/>
                    <a:pt x="227" y="74"/>
                    <a:pt x="227" y="78"/>
                  </a:cubicBezTo>
                  <a:cubicBezTo>
                    <a:pt x="227" y="82"/>
                    <a:pt x="226" y="86"/>
                    <a:pt x="224" y="9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6" name="Freeform 75">
              <a:extLst>
                <a:ext uri="{FF2B5EF4-FFF2-40B4-BE49-F238E27FC236}">
                  <a16:creationId xmlns:a16="http://schemas.microsoft.com/office/drawing/2014/main" id="{76C30FA1-8FFA-9D4A-912F-C2B010EF1EDD}"/>
                </a:ext>
              </a:extLst>
            </p:cNvPr>
            <p:cNvSpPr/>
            <p:nvPr/>
          </p:nvSpPr>
          <p:spPr>
            <a:xfrm>
              <a:off x="6273720" y="6354360"/>
              <a:ext cx="44640" cy="91800"/>
            </a:xfrm>
            <a:custGeom>
              <a:avLst/>
              <a:gdLst/>
              <a:ahLst/>
              <a:cxnLst>
                <a:cxn ang="3cd4">
                  <a:pos x="hc" y="t"/>
                </a:cxn>
                <a:cxn ang="cd2">
                  <a:pos x="l" y="vc"/>
                </a:cxn>
                <a:cxn ang="cd4">
                  <a:pos x="hc" y="b"/>
                </a:cxn>
                <a:cxn ang="0">
                  <a:pos x="r" y="vc"/>
                </a:cxn>
              </a:cxnLst>
              <a:rect l="l" t="t" r="r" b="b"/>
              <a:pathLst>
                <a:path w="125" h="256">
                  <a:moveTo>
                    <a:pt x="120" y="43"/>
                  </a:moveTo>
                  <a:cubicBezTo>
                    <a:pt x="125" y="35"/>
                    <a:pt x="125" y="30"/>
                    <a:pt x="125" y="27"/>
                  </a:cubicBezTo>
                  <a:cubicBezTo>
                    <a:pt x="125" y="11"/>
                    <a:pt x="110" y="0"/>
                    <a:pt x="96" y="0"/>
                  </a:cubicBezTo>
                  <a:cubicBezTo>
                    <a:pt x="77" y="0"/>
                    <a:pt x="70" y="16"/>
                    <a:pt x="69" y="24"/>
                  </a:cubicBezTo>
                  <a:lnTo>
                    <a:pt x="3" y="238"/>
                  </a:lnTo>
                  <a:cubicBezTo>
                    <a:pt x="2" y="238"/>
                    <a:pt x="0" y="245"/>
                    <a:pt x="0" y="245"/>
                  </a:cubicBezTo>
                  <a:cubicBezTo>
                    <a:pt x="0" y="251"/>
                    <a:pt x="16" y="256"/>
                    <a:pt x="19" y="256"/>
                  </a:cubicBezTo>
                  <a:cubicBezTo>
                    <a:pt x="22" y="256"/>
                    <a:pt x="24" y="256"/>
                    <a:pt x="27" y="24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7" name="Freeform 76">
              <a:extLst>
                <a:ext uri="{FF2B5EF4-FFF2-40B4-BE49-F238E27FC236}">
                  <a16:creationId xmlns:a16="http://schemas.microsoft.com/office/drawing/2014/main" id="{AACFC3E3-EC90-3F44-A0C5-5B2948E40515}"/>
                </a:ext>
              </a:extLst>
            </p:cNvPr>
            <p:cNvSpPr/>
            <p:nvPr/>
          </p:nvSpPr>
          <p:spPr>
            <a:xfrm>
              <a:off x="6357960" y="6449040"/>
              <a:ext cx="27720" cy="158040"/>
            </a:xfrm>
            <a:custGeom>
              <a:avLst/>
              <a:gdLst/>
              <a:ahLst/>
              <a:cxnLst>
                <a:cxn ang="3cd4">
                  <a:pos x="hc" y="t"/>
                </a:cxn>
                <a:cxn ang="cd2">
                  <a:pos x="l" y="vc"/>
                </a:cxn>
                <a:cxn ang="cd4">
                  <a:pos x="hc" y="b"/>
                </a:cxn>
                <a:cxn ang="0">
                  <a:pos x="r" y="vc"/>
                </a:cxn>
              </a:cxnLst>
              <a:rect l="l" t="t" r="r" b="b"/>
              <a:pathLst>
                <a:path w="78" h="440">
                  <a:moveTo>
                    <a:pt x="77" y="37"/>
                  </a:moveTo>
                  <a:cubicBezTo>
                    <a:pt x="77" y="18"/>
                    <a:pt x="59" y="0"/>
                    <a:pt x="38" y="0"/>
                  </a:cubicBezTo>
                  <a:cubicBezTo>
                    <a:pt x="18" y="0"/>
                    <a:pt x="0" y="18"/>
                    <a:pt x="0" y="37"/>
                  </a:cubicBezTo>
                  <a:cubicBezTo>
                    <a:pt x="0" y="58"/>
                    <a:pt x="18" y="75"/>
                    <a:pt x="38" y="75"/>
                  </a:cubicBezTo>
                  <a:cubicBezTo>
                    <a:pt x="59" y="75"/>
                    <a:pt x="77" y="58"/>
                    <a:pt x="77" y="37"/>
                  </a:cubicBezTo>
                  <a:close/>
                  <a:moveTo>
                    <a:pt x="62" y="296"/>
                  </a:moveTo>
                  <a:cubicBezTo>
                    <a:pt x="62" y="317"/>
                    <a:pt x="62" y="371"/>
                    <a:pt x="16" y="424"/>
                  </a:cubicBezTo>
                  <a:cubicBezTo>
                    <a:pt x="11" y="429"/>
                    <a:pt x="11" y="430"/>
                    <a:pt x="11" y="432"/>
                  </a:cubicBezTo>
                  <a:cubicBezTo>
                    <a:pt x="11" y="437"/>
                    <a:pt x="14" y="440"/>
                    <a:pt x="19" y="440"/>
                  </a:cubicBezTo>
                  <a:cubicBezTo>
                    <a:pt x="27" y="440"/>
                    <a:pt x="78" y="384"/>
                    <a:pt x="78" y="302"/>
                  </a:cubicBezTo>
                  <a:cubicBezTo>
                    <a:pt x="78" y="282"/>
                    <a:pt x="77" y="229"/>
                    <a:pt x="38" y="229"/>
                  </a:cubicBezTo>
                  <a:cubicBezTo>
                    <a:pt x="13" y="229"/>
                    <a:pt x="0" y="248"/>
                    <a:pt x="0" y="267"/>
                  </a:cubicBezTo>
                  <a:cubicBezTo>
                    <a:pt x="0" y="285"/>
                    <a:pt x="13" y="304"/>
                    <a:pt x="38" y="304"/>
                  </a:cubicBezTo>
                  <a:cubicBezTo>
                    <a:pt x="42" y="304"/>
                    <a:pt x="43" y="304"/>
                    <a:pt x="43" y="304"/>
                  </a:cubicBezTo>
                  <a:cubicBezTo>
                    <a:pt x="50" y="302"/>
                    <a:pt x="56" y="301"/>
                    <a:pt x="62" y="2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8" name="Freeform 77">
              <a:extLst>
                <a:ext uri="{FF2B5EF4-FFF2-40B4-BE49-F238E27FC236}">
                  <a16:creationId xmlns:a16="http://schemas.microsoft.com/office/drawing/2014/main" id="{9D7F762B-9CC4-BD42-AFEE-591E67814A10}"/>
                </a:ext>
              </a:extLst>
            </p:cNvPr>
            <p:cNvSpPr/>
            <p:nvPr/>
          </p:nvSpPr>
          <p:spPr>
            <a:xfrm>
              <a:off x="6455880" y="6446160"/>
              <a:ext cx="167760" cy="114840"/>
            </a:xfrm>
            <a:custGeom>
              <a:avLst/>
              <a:gdLst/>
              <a:ahLst/>
              <a:cxnLst>
                <a:cxn ang="3cd4">
                  <a:pos x="hc" y="t"/>
                </a:cxn>
                <a:cxn ang="cd2">
                  <a:pos x="l" y="vc"/>
                </a:cxn>
                <a:cxn ang="cd4">
                  <a:pos x="hc" y="b"/>
                </a:cxn>
                <a:cxn ang="0">
                  <a:pos x="r" y="vc"/>
                </a:cxn>
              </a:cxnLst>
              <a:rect l="l" t="t" r="r" b="b"/>
              <a:pathLst>
                <a:path w="467" h="320">
                  <a:moveTo>
                    <a:pt x="306" y="72"/>
                  </a:moveTo>
                  <a:cubicBezTo>
                    <a:pt x="309" y="58"/>
                    <a:pt x="315" y="30"/>
                    <a:pt x="315" y="27"/>
                  </a:cubicBezTo>
                  <a:cubicBezTo>
                    <a:pt x="315" y="14"/>
                    <a:pt x="306" y="8"/>
                    <a:pt x="296" y="8"/>
                  </a:cubicBezTo>
                  <a:cubicBezTo>
                    <a:pt x="286" y="8"/>
                    <a:pt x="274" y="13"/>
                    <a:pt x="269" y="27"/>
                  </a:cubicBezTo>
                  <a:cubicBezTo>
                    <a:pt x="267" y="32"/>
                    <a:pt x="234" y="168"/>
                    <a:pt x="229" y="186"/>
                  </a:cubicBezTo>
                  <a:cubicBezTo>
                    <a:pt x="224" y="206"/>
                    <a:pt x="222" y="219"/>
                    <a:pt x="222" y="232"/>
                  </a:cubicBezTo>
                  <a:cubicBezTo>
                    <a:pt x="222" y="240"/>
                    <a:pt x="222" y="242"/>
                    <a:pt x="224" y="245"/>
                  </a:cubicBezTo>
                  <a:cubicBezTo>
                    <a:pt x="208" y="283"/>
                    <a:pt x="186" y="304"/>
                    <a:pt x="158" y="304"/>
                  </a:cubicBezTo>
                  <a:cubicBezTo>
                    <a:pt x="102" y="304"/>
                    <a:pt x="102" y="253"/>
                    <a:pt x="102" y="240"/>
                  </a:cubicBezTo>
                  <a:cubicBezTo>
                    <a:pt x="102" y="218"/>
                    <a:pt x="106" y="190"/>
                    <a:pt x="139" y="102"/>
                  </a:cubicBezTo>
                  <a:cubicBezTo>
                    <a:pt x="147" y="82"/>
                    <a:pt x="150" y="72"/>
                    <a:pt x="150" y="58"/>
                  </a:cubicBezTo>
                  <a:cubicBezTo>
                    <a:pt x="150" y="26"/>
                    <a:pt x="128" y="0"/>
                    <a:pt x="93" y="0"/>
                  </a:cubicBezTo>
                  <a:cubicBezTo>
                    <a:pt x="26" y="0"/>
                    <a:pt x="0" y="102"/>
                    <a:pt x="0" y="109"/>
                  </a:cubicBezTo>
                  <a:cubicBezTo>
                    <a:pt x="0" y="115"/>
                    <a:pt x="6" y="115"/>
                    <a:pt x="8" y="115"/>
                  </a:cubicBezTo>
                  <a:cubicBezTo>
                    <a:pt x="16" y="115"/>
                    <a:pt x="16" y="115"/>
                    <a:pt x="19" y="102"/>
                  </a:cubicBezTo>
                  <a:cubicBezTo>
                    <a:pt x="38" y="37"/>
                    <a:pt x="66" y="16"/>
                    <a:pt x="91" y="16"/>
                  </a:cubicBezTo>
                  <a:cubicBezTo>
                    <a:pt x="98" y="16"/>
                    <a:pt x="109" y="16"/>
                    <a:pt x="109" y="38"/>
                  </a:cubicBezTo>
                  <a:cubicBezTo>
                    <a:pt x="109" y="56"/>
                    <a:pt x="101" y="77"/>
                    <a:pt x="96" y="88"/>
                  </a:cubicBezTo>
                  <a:cubicBezTo>
                    <a:pt x="66" y="171"/>
                    <a:pt x="56" y="205"/>
                    <a:pt x="56" y="230"/>
                  </a:cubicBezTo>
                  <a:cubicBezTo>
                    <a:pt x="56" y="296"/>
                    <a:pt x="104" y="320"/>
                    <a:pt x="157" y="320"/>
                  </a:cubicBezTo>
                  <a:cubicBezTo>
                    <a:pt x="168" y="320"/>
                    <a:pt x="202" y="320"/>
                    <a:pt x="230" y="270"/>
                  </a:cubicBezTo>
                  <a:cubicBezTo>
                    <a:pt x="248" y="315"/>
                    <a:pt x="298" y="320"/>
                    <a:pt x="318" y="320"/>
                  </a:cubicBezTo>
                  <a:cubicBezTo>
                    <a:pt x="371" y="320"/>
                    <a:pt x="402" y="275"/>
                    <a:pt x="421" y="234"/>
                  </a:cubicBezTo>
                  <a:cubicBezTo>
                    <a:pt x="445" y="178"/>
                    <a:pt x="467" y="83"/>
                    <a:pt x="467" y="50"/>
                  </a:cubicBezTo>
                  <a:cubicBezTo>
                    <a:pt x="467" y="11"/>
                    <a:pt x="448" y="0"/>
                    <a:pt x="435" y="0"/>
                  </a:cubicBezTo>
                  <a:cubicBezTo>
                    <a:pt x="418" y="0"/>
                    <a:pt x="400" y="18"/>
                    <a:pt x="400" y="34"/>
                  </a:cubicBezTo>
                  <a:cubicBezTo>
                    <a:pt x="400" y="43"/>
                    <a:pt x="405" y="48"/>
                    <a:pt x="411" y="53"/>
                  </a:cubicBezTo>
                  <a:cubicBezTo>
                    <a:pt x="419" y="61"/>
                    <a:pt x="437" y="78"/>
                    <a:pt x="437" y="114"/>
                  </a:cubicBezTo>
                  <a:cubicBezTo>
                    <a:pt x="437" y="138"/>
                    <a:pt x="416" y="206"/>
                    <a:pt x="398" y="242"/>
                  </a:cubicBezTo>
                  <a:cubicBezTo>
                    <a:pt x="379" y="280"/>
                    <a:pt x="355" y="304"/>
                    <a:pt x="320" y="304"/>
                  </a:cubicBezTo>
                  <a:cubicBezTo>
                    <a:pt x="286" y="304"/>
                    <a:pt x="269" y="283"/>
                    <a:pt x="269" y="243"/>
                  </a:cubicBezTo>
                  <a:cubicBezTo>
                    <a:pt x="269" y="224"/>
                    <a:pt x="274" y="202"/>
                    <a:pt x="275" y="1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9" name="Freeform 78">
              <a:extLst>
                <a:ext uri="{FF2B5EF4-FFF2-40B4-BE49-F238E27FC236}">
                  <a16:creationId xmlns:a16="http://schemas.microsoft.com/office/drawing/2014/main" id="{D4477A09-545F-184F-A615-62B6825424AB}"/>
                </a:ext>
              </a:extLst>
            </p:cNvPr>
            <p:cNvSpPr/>
            <p:nvPr/>
          </p:nvSpPr>
          <p:spPr>
            <a:xfrm>
              <a:off x="6657479" y="6531120"/>
              <a:ext cx="29520" cy="75600"/>
            </a:xfrm>
            <a:custGeom>
              <a:avLst/>
              <a:gdLst/>
              <a:ahLst/>
              <a:cxnLst>
                <a:cxn ang="3cd4">
                  <a:pos x="hc" y="t"/>
                </a:cxn>
                <a:cxn ang="cd2">
                  <a:pos x="l" y="vc"/>
                </a:cxn>
                <a:cxn ang="cd4">
                  <a:pos x="hc" y="b"/>
                </a:cxn>
                <a:cxn ang="0">
                  <a:pos x="r" y="vc"/>
                </a:cxn>
              </a:cxnLst>
              <a:rect l="l" t="t" r="r" b="b"/>
              <a:pathLst>
                <a:path w="83" h="211">
                  <a:moveTo>
                    <a:pt x="83" y="74"/>
                  </a:moveTo>
                  <a:cubicBezTo>
                    <a:pt x="83" y="27"/>
                    <a:pt x="66" y="0"/>
                    <a:pt x="38" y="0"/>
                  </a:cubicBezTo>
                  <a:cubicBezTo>
                    <a:pt x="14" y="0"/>
                    <a:pt x="0" y="18"/>
                    <a:pt x="0" y="37"/>
                  </a:cubicBezTo>
                  <a:cubicBezTo>
                    <a:pt x="0" y="56"/>
                    <a:pt x="14" y="75"/>
                    <a:pt x="38" y="75"/>
                  </a:cubicBezTo>
                  <a:cubicBezTo>
                    <a:pt x="46" y="75"/>
                    <a:pt x="56" y="72"/>
                    <a:pt x="62" y="66"/>
                  </a:cubicBezTo>
                  <a:cubicBezTo>
                    <a:pt x="66" y="64"/>
                    <a:pt x="66" y="64"/>
                    <a:pt x="67" y="64"/>
                  </a:cubicBezTo>
                  <a:cubicBezTo>
                    <a:pt x="67" y="64"/>
                    <a:pt x="69" y="64"/>
                    <a:pt x="69" y="74"/>
                  </a:cubicBezTo>
                  <a:cubicBezTo>
                    <a:pt x="69" y="126"/>
                    <a:pt x="43" y="170"/>
                    <a:pt x="19" y="192"/>
                  </a:cubicBezTo>
                  <a:cubicBezTo>
                    <a:pt x="11" y="200"/>
                    <a:pt x="11" y="202"/>
                    <a:pt x="11" y="203"/>
                  </a:cubicBezTo>
                  <a:cubicBezTo>
                    <a:pt x="11" y="210"/>
                    <a:pt x="14" y="211"/>
                    <a:pt x="19" y="211"/>
                  </a:cubicBezTo>
                  <a:cubicBezTo>
                    <a:pt x="27" y="211"/>
                    <a:pt x="83" y="157"/>
                    <a:pt x="83" y="7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0" name="Freeform 79">
              <a:extLst>
                <a:ext uri="{FF2B5EF4-FFF2-40B4-BE49-F238E27FC236}">
                  <a16:creationId xmlns:a16="http://schemas.microsoft.com/office/drawing/2014/main" id="{2CC092C0-2BB9-B740-80C6-C89F3AF74698}"/>
                </a:ext>
              </a:extLst>
            </p:cNvPr>
            <p:cNvSpPr/>
            <p:nvPr/>
          </p:nvSpPr>
          <p:spPr>
            <a:xfrm>
              <a:off x="6755399" y="6446160"/>
              <a:ext cx="167760" cy="114840"/>
            </a:xfrm>
            <a:custGeom>
              <a:avLst/>
              <a:gdLst/>
              <a:ahLst/>
              <a:cxnLst>
                <a:cxn ang="3cd4">
                  <a:pos x="hc" y="t"/>
                </a:cxn>
                <a:cxn ang="cd2">
                  <a:pos x="l" y="vc"/>
                </a:cxn>
                <a:cxn ang="cd4">
                  <a:pos x="hc" y="b"/>
                </a:cxn>
                <a:cxn ang="0">
                  <a:pos x="r" y="vc"/>
                </a:cxn>
              </a:cxnLst>
              <a:rect l="l" t="t" r="r" b="b"/>
              <a:pathLst>
                <a:path w="467" h="320">
                  <a:moveTo>
                    <a:pt x="306" y="72"/>
                  </a:moveTo>
                  <a:cubicBezTo>
                    <a:pt x="309" y="58"/>
                    <a:pt x="317" y="30"/>
                    <a:pt x="317" y="27"/>
                  </a:cubicBezTo>
                  <a:cubicBezTo>
                    <a:pt x="317" y="14"/>
                    <a:pt x="306" y="8"/>
                    <a:pt x="296" y="8"/>
                  </a:cubicBezTo>
                  <a:cubicBezTo>
                    <a:pt x="286" y="8"/>
                    <a:pt x="275" y="13"/>
                    <a:pt x="269" y="27"/>
                  </a:cubicBezTo>
                  <a:cubicBezTo>
                    <a:pt x="267" y="32"/>
                    <a:pt x="234" y="168"/>
                    <a:pt x="229" y="186"/>
                  </a:cubicBezTo>
                  <a:cubicBezTo>
                    <a:pt x="224" y="206"/>
                    <a:pt x="222" y="219"/>
                    <a:pt x="222" y="232"/>
                  </a:cubicBezTo>
                  <a:cubicBezTo>
                    <a:pt x="222" y="240"/>
                    <a:pt x="222" y="242"/>
                    <a:pt x="224" y="245"/>
                  </a:cubicBezTo>
                  <a:cubicBezTo>
                    <a:pt x="208" y="283"/>
                    <a:pt x="186" y="304"/>
                    <a:pt x="158" y="304"/>
                  </a:cubicBezTo>
                  <a:cubicBezTo>
                    <a:pt x="102" y="304"/>
                    <a:pt x="102" y="253"/>
                    <a:pt x="102" y="240"/>
                  </a:cubicBezTo>
                  <a:cubicBezTo>
                    <a:pt x="102" y="218"/>
                    <a:pt x="106" y="190"/>
                    <a:pt x="139" y="102"/>
                  </a:cubicBezTo>
                  <a:cubicBezTo>
                    <a:pt x="147" y="82"/>
                    <a:pt x="150" y="72"/>
                    <a:pt x="150" y="58"/>
                  </a:cubicBezTo>
                  <a:cubicBezTo>
                    <a:pt x="150" y="26"/>
                    <a:pt x="128" y="0"/>
                    <a:pt x="93" y="0"/>
                  </a:cubicBezTo>
                  <a:cubicBezTo>
                    <a:pt x="26" y="0"/>
                    <a:pt x="0" y="102"/>
                    <a:pt x="0" y="109"/>
                  </a:cubicBezTo>
                  <a:cubicBezTo>
                    <a:pt x="0" y="115"/>
                    <a:pt x="6" y="115"/>
                    <a:pt x="8" y="115"/>
                  </a:cubicBezTo>
                  <a:cubicBezTo>
                    <a:pt x="16" y="115"/>
                    <a:pt x="16" y="115"/>
                    <a:pt x="19" y="102"/>
                  </a:cubicBezTo>
                  <a:cubicBezTo>
                    <a:pt x="38" y="37"/>
                    <a:pt x="66" y="16"/>
                    <a:pt x="91" y="16"/>
                  </a:cubicBezTo>
                  <a:cubicBezTo>
                    <a:pt x="98" y="16"/>
                    <a:pt x="109" y="16"/>
                    <a:pt x="109" y="38"/>
                  </a:cubicBezTo>
                  <a:cubicBezTo>
                    <a:pt x="109" y="56"/>
                    <a:pt x="101" y="77"/>
                    <a:pt x="96" y="88"/>
                  </a:cubicBezTo>
                  <a:cubicBezTo>
                    <a:pt x="66" y="171"/>
                    <a:pt x="56" y="205"/>
                    <a:pt x="56" y="230"/>
                  </a:cubicBezTo>
                  <a:cubicBezTo>
                    <a:pt x="56" y="296"/>
                    <a:pt x="104" y="320"/>
                    <a:pt x="157" y="320"/>
                  </a:cubicBezTo>
                  <a:cubicBezTo>
                    <a:pt x="168" y="320"/>
                    <a:pt x="202" y="320"/>
                    <a:pt x="230" y="270"/>
                  </a:cubicBezTo>
                  <a:cubicBezTo>
                    <a:pt x="248" y="315"/>
                    <a:pt x="298" y="320"/>
                    <a:pt x="318" y="320"/>
                  </a:cubicBezTo>
                  <a:cubicBezTo>
                    <a:pt x="371" y="320"/>
                    <a:pt x="402" y="275"/>
                    <a:pt x="421" y="234"/>
                  </a:cubicBezTo>
                  <a:cubicBezTo>
                    <a:pt x="445" y="178"/>
                    <a:pt x="467" y="83"/>
                    <a:pt x="467" y="50"/>
                  </a:cubicBezTo>
                  <a:cubicBezTo>
                    <a:pt x="467" y="11"/>
                    <a:pt x="448" y="0"/>
                    <a:pt x="435" y="0"/>
                  </a:cubicBezTo>
                  <a:cubicBezTo>
                    <a:pt x="418" y="0"/>
                    <a:pt x="400" y="18"/>
                    <a:pt x="400" y="34"/>
                  </a:cubicBezTo>
                  <a:cubicBezTo>
                    <a:pt x="400" y="43"/>
                    <a:pt x="405" y="48"/>
                    <a:pt x="411" y="53"/>
                  </a:cubicBezTo>
                  <a:cubicBezTo>
                    <a:pt x="419" y="61"/>
                    <a:pt x="437" y="78"/>
                    <a:pt x="437" y="114"/>
                  </a:cubicBezTo>
                  <a:cubicBezTo>
                    <a:pt x="437" y="138"/>
                    <a:pt x="416" y="206"/>
                    <a:pt x="398" y="242"/>
                  </a:cubicBezTo>
                  <a:cubicBezTo>
                    <a:pt x="379" y="280"/>
                    <a:pt x="355" y="304"/>
                    <a:pt x="320" y="304"/>
                  </a:cubicBezTo>
                  <a:cubicBezTo>
                    <a:pt x="286" y="304"/>
                    <a:pt x="269" y="283"/>
                    <a:pt x="269" y="243"/>
                  </a:cubicBezTo>
                  <a:cubicBezTo>
                    <a:pt x="269" y="224"/>
                    <a:pt x="274" y="202"/>
                    <a:pt x="275" y="1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1" name="Freeform 80">
              <a:extLst>
                <a:ext uri="{FF2B5EF4-FFF2-40B4-BE49-F238E27FC236}">
                  <a16:creationId xmlns:a16="http://schemas.microsoft.com/office/drawing/2014/main" id="{B8C1E217-F323-FD4F-A126-6CE995F21A3A}"/>
                </a:ext>
              </a:extLst>
            </p:cNvPr>
            <p:cNvSpPr/>
            <p:nvPr/>
          </p:nvSpPr>
          <p:spPr>
            <a:xfrm>
              <a:off x="6954480" y="6404400"/>
              <a:ext cx="119880" cy="9000"/>
            </a:xfrm>
            <a:custGeom>
              <a:avLst/>
              <a:gdLst/>
              <a:ahLst/>
              <a:cxnLst>
                <a:cxn ang="3cd4">
                  <a:pos x="hc" y="t"/>
                </a:cxn>
                <a:cxn ang="cd2">
                  <a:pos x="l" y="vc"/>
                </a:cxn>
                <a:cxn ang="cd4">
                  <a:pos x="hc" y="b"/>
                </a:cxn>
                <a:cxn ang="0">
                  <a:pos x="r" y="vc"/>
                </a:cxn>
              </a:cxnLst>
              <a:rect l="l" t="t" r="r" b="b"/>
              <a:pathLst>
                <a:path w="334" h="26">
                  <a:moveTo>
                    <a:pt x="315" y="26"/>
                  </a:moveTo>
                  <a:cubicBezTo>
                    <a:pt x="322" y="26"/>
                    <a:pt x="334" y="26"/>
                    <a:pt x="334" y="13"/>
                  </a:cubicBezTo>
                  <a:cubicBezTo>
                    <a:pt x="334" y="0"/>
                    <a:pt x="323" y="0"/>
                    <a:pt x="315" y="0"/>
                  </a:cubicBezTo>
                  <a:lnTo>
                    <a:pt x="19" y="0"/>
                  </a:lnTo>
                  <a:cubicBezTo>
                    <a:pt x="11" y="0"/>
                    <a:pt x="0" y="0"/>
                    <a:pt x="0" y="13"/>
                  </a:cubicBezTo>
                  <a:cubicBezTo>
                    <a:pt x="0" y="26"/>
                    <a:pt x="11" y="26"/>
                    <a:pt x="19" y="2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2" name="Freeform 81">
              <a:extLst>
                <a:ext uri="{FF2B5EF4-FFF2-40B4-BE49-F238E27FC236}">
                  <a16:creationId xmlns:a16="http://schemas.microsoft.com/office/drawing/2014/main" id="{FAB1BB76-2DAC-4A47-8FA8-194F4DD5DACB}"/>
                </a:ext>
              </a:extLst>
            </p:cNvPr>
            <p:cNvSpPr/>
            <p:nvPr/>
          </p:nvSpPr>
          <p:spPr>
            <a:xfrm>
              <a:off x="7120440" y="6368400"/>
              <a:ext cx="59040" cy="253080"/>
            </a:xfrm>
            <a:custGeom>
              <a:avLst/>
              <a:gdLst/>
              <a:ahLst/>
              <a:cxnLst>
                <a:cxn ang="3cd4">
                  <a:pos x="hc" y="t"/>
                </a:cxn>
                <a:cxn ang="cd2">
                  <a:pos x="l" y="vc"/>
                </a:cxn>
                <a:cxn ang="cd4">
                  <a:pos x="hc" y="b"/>
                </a:cxn>
                <a:cxn ang="0">
                  <a:pos x="r" y="vc"/>
                </a:cxn>
              </a:cxnLst>
              <a:rect l="l" t="t" r="r" b="b"/>
              <a:pathLst>
                <a:path w="165" h="704">
                  <a:moveTo>
                    <a:pt x="165" y="352"/>
                  </a:moveTo>
                  <a:cubicBezTo>
                    <a:pt x="165" y="298"/>
                    <a:pt x="157" y="213"/>
                    <a:pt x="118" y="133"/>
                  </a:cubicBezTo>
                  <a:cubicBezTo>
                    <a:pt x="75" y="46"/>
                    <a:pt x="14" y="0"/>
                    <a:pt x="6" y="0"/>
                  </a:cubicBezTo>
                  <a:cubicBezTo>
                    <a:pt x="3" y="0"/>
                    <a:pt x="0" y="3"/>
                    <a:pt x="0" y="6"/>
                  </a:cubicBezTo>
                  <a:cubicBezTo>
                    <a:pt x="0" y="10"/>
                    <a:pt x="0" y="11"/>
                    <a:pt x="13" y="24"/>
                  </a:cubicBezTo>
                  <a:cubicBezTo>
                    <a:pt x="83" y="93"/>
                    <a:pt x="123" y="205"/>
                    <a:pt x="123" y="352"/>
                  </a:cubicBezTo>
                  <a:cubicBezTo>
                    <a:pt x="123" y="472"/>
                    <a:pt x="98" y="597"/>
                    <a:pt x="10" y="685"/>
                  </a:cubicBezTo>
                  <a:cubicBezTo>
                    <a:pt x="0" y="694"/>
                    <a:pt x="0" y="696"/>
                    <a:pt x="0" y="698"/>
                  </a:cubicBezTo>
                  <a:cubicBezTo>
                    <a:pt x="0" y="702"/>
                    <a:pt x="3" y="704"/>
                    <a:pt x="6" y="704"/>
                  </a:cubicBezTo>
                  <a:cubicBezTo>
                    <a:pt x="14" y="704"/>
                    <a:pt x="78" y="656"/>
                    <a:pt x="120" y="566"/>
                  </a:cubicBezTo>
                  <a:cubicBezTo>
                    <a:pt x="157" y="490"/>
                    <a:pt x="165" y="411"/>
                    <a:pt x="165" y="35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3" name="Freeform 82">
              <a:extLst>
                <a:ext uri="{FF2B5EF4-FFF2-40B4-BE49-F238E27FC236}">
                  <a16:creationId xmlns:a16="http://schemas.microsoft.com/office/drawing/2014/main" id="{9CDA2069-D6CD-104A-917C-AE0C24EC8F93}"/>
                </a:ext>
              </a:extLst>
            </p:cNvPr>
            <p:cNvSpPr/>
            <p:nvPr/>
          </p:nvSpPr>
          <p:spPr>
            <a:xfrm>
              <a:off x="7280999" y="6489720"/>
              <a:ext cx="154440" cy="10440"/>
            </a:xfrm>
            <a:custGeom>
              <a:avLst/>
              <a:gdLst/>
              <a:ahLst/>
              <a:cxnLst>
                <a:cxn ang="3cd4">
                  <a:pos x="hc" y="t"/>
                </a:cxn>
                <a:cxn ang="cd2">
                  <a:pos x="l" y="vc"/>
                </a:cxn>
                <a:cxn ang="cd4">
                  <a:pos x="hc" y="b"/>
                </a:cxn>
                <a:cxn ang="0">
                  <a:pos x="r" y="vc"/>
                </a:cxn>
              </a:cxnLst>
              <a:rect l="l" t="t" r="r" b="b"/>
              <a:pathLst>
                <a:path w="430" h="30">
                  <a:moveTo>
                    <a:pt x="406" y="30"/>
                  </a:moveTo>
                  <a:cubicBezTo>
                    <a:pt x="418" y="30"/>
                    <a:pt x="430" y="30"/>
                    <a:pt x="430" y="14"/>
                  </a:cubicBezTo>
                  <a:cubicBezTo>
                    <a:pt x="430" y="0"/>
                    <a:pt x="418" y="0"/>
                    <a:pt x="406" y="0"/>
                  </a:cubicBezTo>
                  <a:lnTo>
                    <a:pt x="24" y="0"/>
                  </a:lnTo>
                  <a:cubicBezTo>
                    <a:pt x="13" y="0"/>
                    <a:pt x="0" y="0"/>
                    <a:pt x="0" y="14"/>
                  </a:cubicBezTo>
                  <a:cubicBezTo>
                    <a:pt x="0" y="30"/>
                    <a:pt x="13" y="30"/>
                    <a:pt x="24" y="3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4" name="Freeform 83">
              <a:extLst>
                <a:ext uri="{FF2B5EF4-FFF2-40B4-BE49-F238E27FC236}">
                  <a16:creationId xmlns:a16="http://schemas.microsoft.com/office/drawing/2014/main" id="{7CF42761-CD09-F84C-8BB7-8CBCACF7B9BC}"/>
                </a:ext>
              </a:extLst>
            </p:cNvPr>
            <p:cNvSpPr/>
            <p:nvPr/>
          </p:nvSpPr>
          <p:spPr>
            <a:xfrm>
              <a:off x="7524719" y="6379919"/>
              <a:ext cx="175320" cy="227880"/>
            </a:xfrm>
            <a:custGeom>
              <a:avLst/>
              <a:gdLst/>
              <a:ahLst/>
              <a:cxnLst>
                <a:cxn ang="3cd4">
                  <a:pos x="hc" y="t"/>
                </a:cxn>
                <a:cxn ang="cd2">
                  <a:pos x="l" y="vc"/>
                </a:cxn>
                <a:cxn ang="cd4">
                  <a:pos x="hc" y="b"/>
                </a:cxn>
                <a:cxn ang="0">
                  <a:pos x="r" y="vc"/>
                </a:cxn>
              </a:cxnLst>
              <a:rect l="l" t="t" r="r" b="b"/>
              <a:pathLst>
                <a:path w="488" h="634">
                  <a:moveTo>
                    <a:pt x="274" y="493"/>
                  </a:moveTo>
                  <a:cubicBezTo>
                    <a:pt x="384" y="451"/>
                    <a:pt x="488" y="325"/>
                    <a:pt x="488" y="189"/>
                  </a:cubicBezTo>
                  <a:cubicBezTo>
                    <a:pt x="488" y="77"/>
                    <a:pt x="413" y="0"/>
                    <a:pt x="307" y="0"/>
                  </a:cubicBezTo>
                  <a:cubicBezTo>
                    <a:pt x="155" y="0"/>
                    <a:pt x="0" y="160"/>
                    <a:pt x="0" y="325"/>
                  </a:cubicBezTo>
                  <a:cubicBezTo>
                    <a:pt x="0" y="442"/>
                    <a:pt x="78" y="512"/>
                    <a:pt x="181" y="512"/>
                  </a:cubicBezTo>
                  <a:cubicBezTo>
                    <a:pt x="198" y="512"/>
                    <a:pt x="222" y="509"/>
                    <a:pt x="250" y="502"/>
                  </a:cubicBezTo>
                  <a:cubicBezTo>
                    <a:pt x="246" y="546"/>
                    <a:pt x="246" y="547"/>
                    <a:pt x="246" y="557"/>
                  </a:cubicBezTo>
                  <a:cubicBezTo>
                    <a:pt x="246" y="579"/>
                    <a:pt x="246" y="634"/>
                    <a:pt x="306" y="634"/>
                  </a:cubicBezTo>
                  <a:cubicBezTo>
                    <a:pt x="389" y="634"/>
                    <a:pt x="422" y="504"/>
                    <a:pt x="422" y="498"/>
                  </a:cubicBezTo>
                  <a:cubicBezTo>
                    <a:pt x="422" y="491"/>
                    <a:pt x="418" y="490"/>
                    <a:pt x="416" y="490"/>
                  </a:cubicBezTo>
                  <a:cubicBezTo>
                    <a:pt x="410" y="490"/>
                    <a:pt x="408" y="493"/>
                    <a:pt x="406" y="498"/>
                  </a:cubicBezTo>
                  <a:cubicBezTo>
                    <a:pt x="390" y="547"/>
                    <a:pt x="349" y="565"/>
                    <a:pt x="325" y="565"/>
                  </a:cubicBezTo>
                  <a:cubicBezTo>
                    <a:pt x="291" y="565"/>
                    <a:pt x="282" y="546"/>
                    <a:pt x="274" y="493"/>
                  </a:cubicBezTo>
                  <a:close/>
                  <a:moveTo>
                    <a:pt x="141" y="486"/>
                  </a:moveTo>
                  <a:cubicBezTo>
                    <a:pt x="86" y="466"/>
                    <a:pt x="62" y="410"/>
                    <a:pt x="62" y="347"/>
                  </a:cubicBezTo>
                  <a:cubicBezTo>
                    <a:pt x="62" y="298"/>
                    <a:pt x="80" y="198"/>
                    <a:pt x="134" y="122"/>
                  </a:cubicBezTo>
                  <a:cubicBezTo>
                    <a:pt x="186" y="50"/>
                    <a:pt x="251" y="18"/>
                    <a:pt x="304" y="18"/>
                  </a:cubicBezTo>
                  <a:cubicBezTo>
                    <a:pt x="374" y="18"/>
                    <a:pt x="426" y="72"/>
                    <a:pt x="426" y="166"/>
                  </a:cubicBezTo>
                  <a:cubicBezTo>
                    <a:pt x="426" y="237"/>
                    <a:pt x="389" y="402"/>
                    <a:pt x="270" y="469"/>
                  </a:cubicBezTo>
                  <a:cubicBezTo>
                    <a:pt x="267" y="443"/>
                    <a:pt x="261" y="392"/>
                    <a:pt x="208" y="392"/>
                  </a:cubicBezTo>
                  <a:cubicBezTo>
                    <a:pt x="171" y="392"/>
                    <a:pt x="136" y="427"/>
                    <a:pt x="136" y="464"/>
                  </a:cubicBezTo>
                  <a:cubicBezTo>
                    <a:pt x="136" y="478"/>
                    <a:pt x="141" y="486"/>
                    <a:pt x="141" y="486"/>
                  </a:cubicBezTo>
                  <a:close/>
                  <a:moveTo>
                    <a:pt x="184" y="494"/>
                  </a:moveTo>
                  <a:cubicBezTo>
                    <a:pt x="174" y="494"/>
                    <a:pt x="152" y="494"/>
                    <a:pt x="152" y="464"/>
                  </a:cubicBezTo>
                  <a:cubicBezTo>
                    <a:pt x="152" y="437"/>
                    <a:pt x="179" y="408"/>
                    <a:pt x="208" y="408"/>
                  </a:cubicBezTo>
                  <a:cubicBezTo>
                    <a:pt x="238" y="408"/>
                    <a:pt x="251" y="426"/>
                    <a:pt x="251" y="467"/>
                  </a:cubicBezTo>
                  <a:cubicBezTo>
                    <a:pt x="251" y="478"/>
                    <a:pt x="251" y="478"/>
                    <a:pt x="245" y="482"/>
                  </a:cubicBezTo>
                  <a:cubicBezTo>
                    <a:pt x="226" y="490"/>
                    <a:pt x="205" y="494"/>
                    <a:pt x="184" y="49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5" name="Freeform 84">
              <a:extLst>
                <a:ext uri="{FF2B5EF4-FFF2-40B4-BE49-F238E27FC236}">
                  <a16:creationId xmlns:a16="http://schemas.microsoft.com/office/drawing/2014/main" id="{BCE652A5-354D-4142-8C99-9774B9CE6053}"/>
                </a:ext>
              </a:extLst>
            </p:cNvPr>
            <p:cNvSpPr/>
            <p:nvPr/>
          </p:nvSpPr>
          <p:spPr>
            <a:xfrm>
              <a:off x="7719840" y="6517440"/>
              <a:ext cx="129960" cy="80280"/>
            </a:xfrm>
            <a:custGeom>
              <a:avLst/>
              <a:gdLst/>
              <a:ahLst/>
              <a:cxnLst>
                <a:cxn ang="3cd4">
                  <a:pos x="hc" y="t"/>
                </a:cxn>
                <a:cxn ang="cd2">
                  <a:pos x="l" y="vc"/>
                </a:cxn>
                <a:cxn ang="cd4">
                  <a:pos x="hc" y="b"/>
                </a:cxn>
                <a:cxn ang="0">
                  <a:pos x="r" y="vc"/>
                </a:cxn>
              </a:cxnLst>
              <a:rect l="l" t="t" r="r" b="b"/>
              <a:pathLst>
                <a:path w="362" h="224">
                  <a:moveTo>
                    <a:pt x="237" y="61"/>
                  </a:moveTo>
                  <a:cubicBezTo>
                    <a:pt x="240" y="48"/>
                    <a:pt x="246" y="24"/>
                    <a:pt x="246" y="21"/>
                  </a:cubicBezTo>
                  <a:cubicBezTo>
                    <a:pt x="246" y="11"/>
                    <a:pt x="238" y="5"/>
                    <a:pt x="230" y="5"/>
                  </a:cubicBezTo>
                  <a:cubicBezTo>
                    <a:pt x="221" y="5"/>
                    <a:pt x="211" y="11"/>
                    <a:pt x="208" y="19"/>
                  </a:cubicBezTo>
                  <a:cubicBezTo>
                    <a:pt x="206" y="24"/>
                    <a:pt x="202" y="45"/>
                    <a:pt x="198" y="58"/>
                  </a:cubicBezTo>
                  <a:cubicBezTo>
                    <a:pt x="192" y="85"/>
                    <a:pt x="192" y="86"/>
                    <a:pt x="184" y="114"/>
                  </a:cubicBezTo>
                  <a:cubicBezTo>
                    <a:pt x="178" y="141"/>
                    <a:pt x="178" y="146"/>
                    <a:pt x="176" y="160"/>
                  </a:cubicBezTo>
                  <a:cubicBezTo>
                    <a:pt x="178" y="170"/>
                    <a:pt x="174" y="179"/>
                    <a:pt x="163" y="194"/>
                  </a:cubicBezTo>
                  <a:cubicBezTo>
                    <a:pt x="157" y="202"/>
                    <a:pt x="146" y="210"/>
                    <a:pt x="130" y="210"/>
                  </a:cubicBezTo>
                  <a:cubicBezTo>
                    <a:pt x="110" y="210"/>
                    <a:pt x="85" y="203"/>
                    <a:pt x="85" y="165"/>
                  </a:cubicBezTo>
                  <a:cubicBezTo>
                    <a:pt x="85" y="139"/>
                    <a:pt x="99" y="102"/>
                    <a:pt x="109" y="77"/>
                  </a:cubicBezTo>
                  <a:cubicBezTo>
                    <a:pt x="117" y="56"/>
                    <a:pt x="118" y="51"/>
                    <a:pt x="118" y="43"/>
                  </a:cubicBezTo>
                  <a:cubicBezTo>
                    <a:pt x="118" y="19"/>
                    <a:pt x="99" y="0"/>
                    <a:pt x="72" y="0"/>
                  </a:cubicBezTo>
                  <a:cubicBezTo>
                    <a:pt x="22" y="0"/>
                    <a:pt x="0" y="67"/>
                    <a:pt x="0" y="77"/>
                  </a:cubicBezTo>
                  <a:cubicBezTo>
                    <a:pt x="0" y="83"/>
                    <a:pt x="6" y="83"/>
                    <a:pt x="8" y="83"/>
                  </a:cubicBezTo>
                  <a:cubicBezTo>
                    <a:pt x="16" y="83"/>
                    <a:pt x="16" y="80"/>
                    <a:pt x="18" y="75"/>
                  </a:cubicBezTo>
                  <a:cubicBezTo>
                    <a:pt x="30" y="34"/>
                    <a:pt x="51" y="14"/>
                    <a:pt x="70" y="14"/>
                  </a:cubicBezTo>
                  <a:cubicBezTo>
                    <a:pt x="78" y="14"/>
                    <a:pt x="83" y="19"/>
                    <a:pt x="83" y="32"/>
                  </a:cubicBezTo>
                  <a:cubicBezTo>
                    <a:pt x="83" y="43"/>
                    <a:pt x="78" y="54"/>
                    <a:pt x="77" y="61"/>
                  </a:cubicBezTo>
                  <a:cubicBezTo>
                    <a:pt x="48" y="133"/>
                    <a:pt x="48" y="142"/>
                    <a:pt x="48" y="158"/>
                  </a:cubicBezTo>
                  <a:cubicBezTo>
                    <a:pt x="48" y="216"/>
                    <a:pt x="101" y="224"/>
                    <a:pt x="128" y="224"/>
                  </a:cubicBezTo>
                  <a:cubicBezTo>
                    <a:pt x="138" y="224"/>
                    <a:pt x="162" y="224"/>
                    <a:pt x="184" y="190"/>
                  </a:cubicBezTo>
                  <a:cubicBezTo>
                    <a:pt x="195" y="213"/>
                    <a:pt x="222" y="224"/>
                    <a:pt x="253" y="224"/>
                  </a:cubicBezTo>
                  <a:cubicBezTo>
                    <a:pt x="296" y="224"/>
                    <a:pt x="318" y="186"/>
                    <a:pt x="328" y="165"/>
                  </a:cubicBezTo>
                  <a:cubicBezTo>
                    <a:pt x="349" y="123"/>
                    <a:pt x="362" y="62"/>
                    <a:pt x="362" y="38"/>
                  </a:cubicBezTo>
                  <a:cubicBezTo>
                    <a:pt x="362" y="2"/>
                    <a:pt x="341" y="0"/>
                    <a:pt x="338" y="0"/>
                  </a:cubicBezTo>
                  <a:cubicBezTo>
                    <a:pt x="325" y="0"/>
                    <a:pt x="310" y="13"/>
                    <a:pt x="310" y="26"/>
                  </a:cubicBezTo>
                  <a:cubicBezTo>
                    <a:pt x="310" y="35"/>
                    <a:pt x="315" y="38"/>
                    <a:pt x="320" y="42"/>
                  </a:cubicBezTo>
                  <a:cubicBezTo>
                    <a:pt x="331" y="51"/>
                    <a:pt x="338" y="66"/>
                    <a:pt x="338" y="82"/>
                  </a:cubicBezTo>
                  <a:cubicBezTo>
                    <a:pt x="338" y="88"/>
                    <a:pt x="317" y="210"/>
                    <a:pt x="254" y="210"/>
                  </a:cubicBezTo>
                  <a:cubicBezTo>
                    <a:pt x="214" y="210"/>
                    <a:pt x="214" y="174"/>
                    <a:pt x="214" y="166"/>
                  </a:cubicBezTo>
                  <a:cubicBezTo>
                    <a:pt x="214" y="152"/>
                    <a:pt x="216" y="144"/>
                    <a:pt x="222" y="11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6" name="Freeform 85">
              <a:extLst>
                <a:ext uri="{FF2B5EF4-FFF2-40B4-BE49-F238E27FC236}">
                  <a16:creationId xmlns:a16="http://schemas.microsoft.com/office/drawing/2014/main" id="{AFA44681-D96C-C443-9DF1-5AA388D27D58}"/>
                </a:ext>
              </a:extLst>
            </p:cNvPr>
            <p:cNvSpPr/>
            <p:nvPr/>
          </p:nvSpPr>
          <p:spPr>
            <a:xfrm>
              <a:off x="7900920" y="6368400"/>
              <a:ext cx="59040" cy="253080"/>
            </a:xfrm>
            <a:custGeom>
              <a:avLst/>
              <a:gdLst/>
              <a:ahLst/>
              <a:cxnLst>
                <a:cxn ang="3cd4">
                  <a:pos x="hc" y="t"/>
                </a:cxn>
                <a:cxn ang="cd2">
                  <a:pos x="l" y="vc"/>
                </a:cxn>
                <a:cxn ang="cd4">
                  <a:pos x="hc" y="b"/>
                </a:cxn>
                <a:cxn ang="0">
                  <a:pos x="r" y="vc"/>
                </a:cxn>
              </a:cxnLst>
              <a:rect l="l" t="t" r="r" b="b"/>
              <a:pathLst>
                <a:path w="165" h="704">
                  <a:moveTo>
                    <a:pt x="165" y="698"/>
                  </a:moveTo>
                  <a:cubicBezTo>
                    <a:pt x="165" y="696"/>
                    <a:pt x="165" y="694"/>
                    <a:pt x="152" y="682"/>
                  </a:cubicBezTo>
                  <a:cubicBezTo>
                    <a:pt x="64" y="594"/>
                    <a:pt x="42" y="461"/>
                    <a:pt x="42" y="352"/>
                  </a:cubicBezTo>
                  <a:cubicBezTo>
                    <a:pt x="42" y="230"/>
                    <a:pt x="69" y="107"/>
                    <a:pt x="155" y="19"/>
                  </a:cubicBezTo>
                  <a:cubicBezTo>
                    <a:pt x="165" y="11"/>
                    <a:pt x="165" y="10"/>
                    <a:pt x="165" y="6"/>
                  </a:cubicBezTo>
                  <a:cubicBezTo>
                    <a:pt x="165" y="2"/>
                    <a:pt x="162" y="0"/>
                    <a:pt x="157" y="0"/>
                  </a:cubicBezTo>
                  <a:cubicBezTo>
                    <a:pt x="150" y="0"/>
                    <a:pt x="86" y="48"/>
                    <a:pt x="45" y="138"/>
                  </a:cubicBezTo>
                  <a:cubicBezTo>
                    <a:pt x="8" y="214"/>
                    <a:pt x="0" y="293"/>
                    <a:pt x="0" y="352"/>
                  </a:cubicBezTo>
                  <a:cubicBezTo>
                    <a:pt x="0" y="408"/>
                    <a:pt x="8" y="493"/>
                    <a:pt x="46" y="573"/>
                  </a:cubicBezTo>
                  <a:cubicBezTo>
                    <a:pt x="90" y="659"/>
                    <a:pt x="150" y="704"/>
                    <a:pt x="157" y="704"/>
                  </a:cubicBezTo>
                  <a:cubicBezTo>
                    <a:pt x="162" y="704"/>
                    <a:pt x="165" y="702"/>
                    <a:pt x="165" y="69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7" name="Freeform 86">
              <a:extLst>
                <a:ext uri="{FF2B5EF4-FFF2-40B4-BE49-F238E27FC236}">
                  <a16:creationId xmlns:a16="http://schemas.microsoft.com/office/drawing/2014/main" id="{31ADE5DB-4908-4F41-BF1D-EDA5DB1E9B30}"/>
                </a:ext>
              </a:extLst>
            </p:cNvPr>
            <p:cNvSpPr/>
            <p:nvPr/>
          </p:nvSpPr>
          <p:spPr>
            <a:xfrm>
              <a:off x="7986600" y="6446160"/>
              <a:ext cx="93600" cy="114840"/>
            </a:xfrm>
            <a:custGeom>
              <a:avLst/>
              <a:gdLst/>
              <a:ahLst/>
              <a:cxnLst>
                <a:cxn ang="3cd4">
                  <a:pos x="hc" y="t"/>
                </a:cxn>
                <a:cxn ang="cd2">
                  <a:pos x="l" y="vc"/>
                </a:cxn>
                <a:cxn ang="cd4">
                  <a:pos x="hc" y="b"/>
                </a:cxn>
                <a:cxn ang="0">
                  <a:pos x="r" y="vc"/>
                </a:cxn>
              </a:cxnLst>
              <a:rect l="l" t="t" r="r" b="b"/>
              <a:pathLst>
                <a:path w="261" h="320">
                  <a:moveTo>
                    <a:pt x="240" y="48"/>
                  </a:moveTo>
                  <a:cubicBezTo>
                    <a:pt x="221" y="48"/>
                    <a:pt x="206" y="64"/>
                    <a:pt x="206" y="80"/>
                  </a:cubicBezTo>
                  <a:cubicBezTo>
                    <a:pt x="206" y="90"/>
                    <a:pt x="213" y="101"/>
                    <a:pt x="227" y="101"/>
                  </a:cubicBezTo>
                  <a:cubicBezTo>
                    <a:pt x="243" y="101"/>
                    <a:pt x="261" y="88"/>
                    <a:pt x="261" y="61"/>
                  </a:cubicBezTo>
                  <a:cubicBezTo>
                    <a:pt x="261" y="29"/>
                    <a:pt x="230" y="0"/>
                    <a:pt x="176" y="0"/>
                  </a:cubicBezTo>
                  <a:cubicBezTo>
                    <a:pt x="83" y="0"/>
                    <a:pt x="56" y="72"/>
                    <a:pt x="56" y="102"/>
                  </a:cubicBezTo>
                  <a:cubicBezTo>
                    <a:pt x="56" y="158"/>
                    <a:pt x="109" y="170"/>
                    <a:pt x="130" y="173"/>
                  </a:cubicBezTo>
                  <a:cubicBezTo>
                    <a:pt x="166" y="181"/>
                    <a:pt x="203" y="187"/>
                    <a:pt x="203" y="227"/>
                  </a:cubicBezTo>
                  <a:cubicBezTo>
                    <a:pt x="203" y="245"/>
                    <a:pt x="187" y="304"/>
                    <a:pt x="102" y="304"/>
                  </a:cubicBezTo>
                  <a:cubicBezTo>
                    <a:pt x="91" y="304"/>
                    <a:pt x="37" y="304"/>
                    <a:pt x="21" y="267"/>
                  </a:cubicBezTo>
                  <a:cubicBezTo>
                    <a:pt x="48" y="270"/>
                    <a:pt x="66" y="250"/>
                    <a:pt x="66" y="229"/>
                  </a:cubicBezTo>
                  <a:cubicBezTo>
                    <a:pt x="66" y="213"/>
                    <a:pt x="54" y="205"/>
                    <a:pt x="40" y="205"/>
                  </a:cubicBezTo>
                  <a:cubicBezTo>
                    <a:pt x="21" y="205"/>
                    <a:pt x="0" y="219"/>
                    <a:pt x="0" y="251"/>
                  </a:cubicBezTo>
                  <a:cubicBezTo>
                    <a:pt x="0" y="291"/>
                    <a:pt x="40" y="320"/>
                    <a:pt x="101" y="320"/>
                  </a:cubicBezTo>
                  <a:cubicBezTo>
                    <a:pt x="216" y="320"/>
                    <a:pt x="243" y="235"/>
                    <a:pt x="243" y="203"/>
                  </a:cubicBezTo>
                  <a:cubicBezTo>
                    <a:pt x="243" y="178"/>
                    <a:pt x="230" y="160"/>
                    <a:pt x="221" y="150"/>
                  </a:cubicBezTo>
                  <a:cubicBezTo>
                    <a:pt x="202" y="131"/>
                    <a:pt x="182" y="128"/>
                    <a:pt x="150" y="122"/>
                  </a:cubicBezTo>
                  <a:cubicBezTo>
                    <a:pt x="125" y="115"/>
                    <a:pt x="98" y="110"/>
                    <a:pt x="98" y="78"/>
                  </a:cubicBezTo>
                  <a:cubicBezTo>
                    <a:pt x="98" y="59"/>
                    <a:pt x="114" y="16"/>
                    <a:pt x="176" y="16"/>
                  </a:cubicBezTo>
                  <a:cubicBezTo>
                    <a:pt x="194" y="16"/>
                    <a:pt x="229" y="21"/>
                    <a:pt x="240" y="4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8" name="Freeform 87">
              <a:extLst>
                <a:ext uri="{FF2B5EF4-FFF2-40B4-BE49-F238E27FC236}">
                  <a16:creationId xmlns:a16="http://schemas.microsoft.com/office/drawing/2014/main" id="{007CF5D1-F8C6-E143-9355-1AA65BD89ECB}"/>
                </a:ext>
              </a:extLst>
            </p:cNvPr>
            <p:cNvSpPr/>
            <p:nvPr/>
          </p:nvSpPr>
          <p:spPr>
            <a:xfrm>
              <a:off x="8113320" y="6531120"/>
              <a:ext cx="29520" cy="75600"/>
            </a:xfrm>
            <a:custGeom>
              <a:avLst/>
              <a:gdLst/>
              <a:ahLst/>
              <a:cxnLst>
                <a:cxn ang="3cd4">
                  <a:pos x="hc" y="t"/>
                </a:cxn>
                <a:cxn ang="cd2">
                  <a:pos x="l" y="vc"/>
                </a:cxn>
                <a:cxn ang="cd4">
                  <a:pos x="hc" y="b"/>
                </a:cxn>
                <a:cxn ang="0">
                  <a:pos x="r" y="vc"/>
                </a:cxn>
              </a:cxnLst>
              <a:rect l="l" t="t" r="r" b="b"/>
              <a:pathLst>
                <a:path w="83" h="211">
                  <a:moveTo>
                    <a:pt x="83" y="74"/>
                  </a:moveTo>
                  <a:cubicBezTo>
                    <a:pt x="83" y="27"/>
                    <a:pt x="66" y="0"/>
                    <a:pt x="38" y="0"/>
                  </a:cubicBezTo>
                  <a:cubicBezTo>
                    <a:pt x="14" y="0"/>
                    <a:pt x="0" y="18"/>
                    <a:pt x="0" y="37"/>
                  </a:cubicBezTo>
                  <a:cubicBezTo>
                    <a:pt x="0" y="56"/>
                    <a:pt x="14" y="75"/>
                    <a:pt x="38" y="75"/>
                  </a:cubicBezTo>
                  <a:cubicBezTo>
                    <a:pt x="46" y="75"/>
                    <a:pt x="56" y="72"/>
                    <a:pt x="62" y="66"/>
                  </a:cubicBezTo>
                  <a:cubicBezTo>
                    <a:pt x="66" y="64"/>
                    <a:pt x="66" y="64"/>
                    <a:pt x="67" y="64"/>
                  </a:cubicBezTo>
                  <a:cubicBezTo>
                    <a:pt x="67" y="64"/>
                    <a:pt x="69" y="64"/>
                    <a:pt x="69" y="74"/>
                  </a:cubicBezTo>
                  <a:cubicBezTo>
                    <a:pt x="69" y="126"/>
                    <a:pt x="43" y="170"/>
                    <a:pt x="19" y="192"/>
                  </a:cubicBezTo>
                  <a:cubicBezTo>
                    <a:pt x="11" y="200"/>
                    <a:pt x="11" y="202"/>
                    <a:pt x="11" y="203"/>
                  </a:cubicBezTo>
                  <a:cubicBezTo>
                    <a:pt x="11" y="210"/>
                    <a:pt x="14" y="211"/>
                    <a:pt x="19" y="211"/>
                  </a:cubicBezTo>
                  <a:cubicBezTo>
                    <a:pt x="27" y="211"/>
                    <a:pt x="83" y="157"/>
                    <a:pt x="83" y="7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9" name="Freeform 88">
              <a:extLst>
                <a:ext uri="{FF2B5EF4-FFF2-40B4-BE49-F238E27FC236}">
                  <a16:creationId xmlns:a16="http://schemas.microsoft.com/office/drawing/2014/main" id="{8289870D-A424-A94E-8851-ED72190FAA35}"/>
                </a:ext>
              </a:extLst>
            </p:cNvPr>
            <p:cNvSpPr/>
            <p:nvPr/>
          </p:nvSpPr>
          <p:spPr>
            <a:xfrm>
              <a:off x="8214120" y="6446160"/>
              <a:ext cx="115920" cy="114840"/>
            </a:xfrm>
            <a:custGeom>
              <a:avLst/>
              <a:gdLst/>
              <a:ahLst/>
              <a:cxnLst>
                <a:cxn ang="3cd4">
                  <a:pos x="hc" y="t"/>
                </a:cxn>
                <a:cxn ang="cd2">
                  <a:pos x="l" y="vc"/>
                </a:cxn>
                <a:cxn ang="cd4">
                  <a:pos x="hc" y="b"/>
                </a:cxn>
                <a:cxn ang="0">
                  <a:pos x="r" y="vc"/>
                </a:cxn>
              </a:cxnLst>
              <a:rect l="l" t="t" r="r" b="b"/>
              <a:pathLst>
                <a:path w="323" h="320">
                  <a:moveTo>
                    <a:pt x="235" y="45"/>
                  </a:moveTo>
                  <a:cubicBezTo>
                    <a:pt x="222" y="19"/>
                    <a:pt x="202" y="0"/>
                    <a:pt x="170" y="0"/>
                  </a:cubicBezTo>
                  <a:cubicBezTo>
                    <a:pt x="88" y="0"/>
                    <a:pt x="0" y="104"/>
                    <a:pt x="0" y="206"/>
                  </a:cubicBezTo>
                  <a:cubicBezTo>
                    <a:pt x="0" y="274"/>
                    <a:pt x="38" y="320"/>
                    <a:pt x="94" y="320"/>
                  </a:cubicBezTo>
                  <a:cubicBezTo>
                    <a:pt x="109" y="320"/>
                    <a:pt x="144" y="317"/>
                    <a:pt x="186" y="267"/>
                  </a:cubicBezTo>
                  <a:cubicBezTo>
                    <a:pt x="192" y="296"/>
                    <a:pt x="216" y="320"/>
                    <a:pt x="250" y="320"/>
                  </a:cubicBezTo>
                  <a:cubicBezTo>
                    <a:pt x="275" y="320"/>
                    <a:pt x="291" y="304"/>
                    <a:pt x="302" y="282"/>
                  </a:cubicBezTo>
                  <a:cubicBezTo>
                    <a:pt x="314" y="256"/>
                    <a:pt x="323" y="213"/>
                    <a:pt x="323" y="211"/>
                  </a:cubicBezTo>
                  <a:cubicBezTo>
                    <a:pt x="323" y="205"/>
                    <a:pt x="317" y="205"/>
                    <a:pt x="315" y="205"/>
                  </a:cubicBezTo>
                  <a:cubicBezTo>
                    <a:pt x="307" y="205"/>
                    <a:pt x="307" y="206"/>
                    <a:pt x="306" y="218"/>
                  </a:cubicBezTo>
                  <a:cubicBezTo>
                    <a:pt x="293" y="262"/>
                    <a:pt x="280" y="304"/>
                    <a:pt x="251" y="304"/>
                  </a:cubicBezTo>
                  <a:cubicBezTo>
                    <a:pt x="232" y="304"/>
                    <a:pt x="230" y="286"/>
                    <a:pt x="230" y="272"/>
                  </a:cubicBezTo>
                  <a:cubicBezTo>
                    <a:pt x="230" y="256"/>
                    <a:pt x="232" y="251"/>
                    <a:pt x="240" y="219"/>
                  </a:cubicBezTo>
                  <a:cubicBezTo>
                    <a:pt x="248" y="190"/>
                    <a:pt x="248" y="182"/>
                    <a:pt x="254" y="157"/>
                  </a:cubicBezTo>
                  <a:lnTo>
                    <a:pt x="280" y="58"/>
                  </a:lnTo>
                  <a:cubicBezTo>
                    <a:pt x="285" y="37"/>
                    <a:pt x="285" y="37"/>
                    <a:pt x="285" y="34"/>
                  </a:cubicBezTo>
                  <a:cubicBezTo>
                    <a:pt x="285" y="21"/>
                    <a:pt x="277" y="14"/>
                    <a:pt x="266" y="14"/>
                  </a:cubicBezTo>
                  <a:cubicBezTo>
                    <a:pt x="248" y="14"/>
                    <a:pt x="237" y="30"/>
                    <a:pt x="235" y="45"/>
                  </a:cubicBezTo>
                  <a:close/>
                  <a:moveTo>
                    <a:pt x="189" y="229"/>
                  </a:moveTo>
                  <a:cubicBezTo>
                    <a:pt x="186" y="242"/>
                    <a:pt x="186" y="242"/>
                    <a:pt x="174" y="254"/>
                  </a:cubicBezTo>
                  <a:cubicBezTo>
                    <a:pt x="144" y="293"/>
                    <a:pt x="115" y="304"/>
                    <a:pt x="96" y="304"/>
                  </a:cubicBezTo>
                  <a:cubicBezTo>
                    <a:pt x="61" y="304"/>
                    <a:pt x="50" y="266"/>
                    <a:pt x="50" y="238"/>
                  </a:cubicBezTo>
                  <a:cubicBezTo>
                    <a:pt x="50" y="203"/>
                    <a:pt x="72" y="115"/>
                    <a:pt x="90" y="83"/>
                  </a:cubicBezTo>
                  <a:cubicBezTo>
                    <a:pt x="110" y="42"/>
                    <a:pt x="142" y="16"/>
                    <a:pt x="171" y="16"/>
                  </a:cubicBezTo>
                  <a:cubicBezTo>
                    <a:pt x="218" y="16"/>
                    <a:pt x="227" y="74"/>
                    <a:pt x="227" y="78"/>
                  </a:cubicBezTo>
                  <a:cubicBezTo>
                    <a:pt x="227" y="82"/>
                    <a:pt x="226" y="86"/>
                    <a:pt x="224" y="9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0" name="Freeform 89">
              <a:extLst>
                <a:ext uri="{FF2B5EF4-FFF2-40B4-BE49-F238E27FC236}">
                  <a16:creationId xmlns:a16="http://schemas.microsoft.com/office/drawing/2014/main" id="{75BC0487-DF6A-0248-8EAD-833FE1EE4E6C}"/>
                </a:ext>
              </a:extLst>
            </p:cNvPr>
            <p:cNvSpPr/>
            <p:nvPr/>
          </p:nvSpPr>
          <p:spPr>
            <a:xfrm>
              <a:off x="8352000" y="6368400"/>
              <a:ext cx="59040" cy="253080"/>
            </a:xfrm>
            <a:custGeom>
              <a:avLst/>
              <a:gdLst/>
              <a:ahLst/>
              <a:cxnLst>
                <a:cxn ang="3cd4">
                  <a:pos x="hc" y="t"/>
                </a:cxn>
                <a:cxn ang="cd2">
                  <a:pos x="l" y="vc"/>
                </a:cxn>
                <a:cxn ang="cd4">
                  <a:pos x="hc" y="b"/>
                </a:cxn>
                <a:cxn ang="0">
                  <a:pos x="r" y="vc"/>
                </a:cxn>
              </a:cxnLst>
              <a:rect l="l" t="t" r="r" b="b"/>
              <a:pathLst>
                <a:path w="165" h="704">
                  <a:moveTo>
                    <a:pt x="165" y="352"/>
                  </a:moveTo>
                  <a:cubicBezTo>
                    <a:pt x="165" y="298"/>
                    <a:pt x="157" y="213"/>
                    <a:pt x="118" y="133"/>
                  </a:cubicBezTo>
                  <a:cubicBezTo>
                    <a:pt x="75" y="46"/>
                    <a:pt x="14" y="0"/>
                    <a:pt x="6" y="0"/>
                  </a:cubicBezTo>
                  <a:cubicBezTo>
                    <a:pt x="3" y="0"/>
                    <a:pt x="0" y="3"/>
                    <a:pt x="0" y="6"/>
                  </a:cubicBezTo>
                  <a:cubicBezTo>
                    <a:pt x="0" y="10"/>
                    <a:pt x="0" y="11"/>
                    <a:pt x="13" y="24"/>
                  </a:cubicBezTo>
                  <a:cubicBezTo>
                    <a:pt x="83" y="93"/>
                    <a:pt x="123" y="205"/>
                    <a:pt x="123" y="352"/>
                  </a:cubicBezTo>
                  <a:cubicBezTo>
                    <a:pt x="123" y="472"/>
                    <a:pt x="98" y="597"/>
                    <a:pt x="10" y="685"/>
                  </a:cubicBezTo>
                  <a:cubicBezTo>
                    <a:pt x="0" y="694"/>
                    <a:pt x="0" y="696"/>
                    <a:pt x="0" y="698"/>
                  </a:cubicBezTo>
                  <a:cubicBezTo>
                    <a:pt x="0" y="702"/>
                    <a:pt x="3" y="704"/>
                    <a:pt x="6" y="704"/>
                  </a:cubicBezTo>
                  <a:cubicBezTo>
                    <a:pt x="14" y="704"/>
                    <a:pt x="78" y="656"/>
                    <a:pt x="120" y="566"/>
                  </a:cubicBezTo>
                  <a:cubicBezTo>
                    <a:pt x="157" y="490"/>
                    <a:pt x="165" y="411"/>
                    <a:pt x="165" y="35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1" name="Freeform 90">
              <a:extLst>
                <a:ext uri="{FF2B5EF4-FFF2-40B4-BE49-F238E27FC236}">
                  <a16:creationId xmlns:a16="http://schemas.microsoft.com/office/drawing/2014/main" id="{A84CE367-FF86-174D-95F6-6326F6330E09}"/>
                </a:ext>
              </a:extLst>
            </p:cNvPr>
            <p:cNvSpPr/>
            <p:nvPr/>
          </p:nvSpPr>
          <p:spPr>
            <a:xfrm>
              <a:off x="8446319" y="6342840"/>
              <a:ext cx="66600" cy="303840"/>
            </a:xfrm>
            <a:custGeom>
              <a:avLst/>
              <a:gdLst/>
              <a:ahLst/>
              <a:cxnLst>
                <a:cxn ang="3cd4">
                  <a:pos x="hc" y="t"/>
                </a:cxn>
                <a:cxn ang="cd2">
                  <a:pos x="l" y="vc"/>
                </a:cxn>
                <a:cxn ang="cd4">
                  <a:pos x="hc" y="b"/>
                </a:cxn>
                <a:cxn ang="0">
                  <a:pos x="r" y="vc"/>
                </a:cxn>
              </a:cxnLst>
              <a:rect l="l" t="t" r="r" b="b"/>
              <a:pathLst>
                <a:path w="186" h="845">
                  <a:moveTo>
                    <a:pt x="186" y="422"/>
                  </a:moveTo>
                  <a:cubicBezTo>
                    <a:pt x="186" y="323"/>
                    <a:pt x="168" y="181"/>
                    <a:pt x="75" y="62"/>
                  </a:cubicBezTo>
                  <a:cubicBezTo>
                    <a:pt x="67" y="53"/>
                    <a:pt x="21" y="0"/>
                    <a:pt x="8" y="0"/>
                  </a:cubicBezTo>
                  <a:cubicBezTo>
                    <a:pt x="5" y="0"/>
                    <a:pt x="0" y="2"/>
                    <a:pt x="0" y="6"/>
                  </a:cubicBezTo>
                  <a:cubicBezTo>
                    <a:pt x="0" y="10"/>
                    <a:pt x="2" y="11"/>
                    <a:pt x="5" y="14"/>
                  </a:cubicBezTo>
                  <a:cubicBezTo>
                    <a:pt x="38" y="51"/>
                    <a:pt x="85" y="107"/>
                    <a:pt x="114" y="219"/>
                  </a:cubicBezTo>
                  <a:cubicBezTo>
                    <a:pt x="130" y="283"/>
                    <a:pt x="136" y="357"/>
                    <a:pt x="136" y="422"/>
                  </a:cubicBezTo>
                  <a:cubicBezTo>
                    <a:pt x="136" y="493"/>
                    <a:pt x="130" y="565"/>
                    <a:pt x="112" y="634"/>
                  </a:cubicBezTo>
                  <a:cubicBezTo>
                    <a:pt x="85" y="733"/>
                    <a:pt x="43" y="789"/>
                    <a:pt x="6" y="829"/>
                  </a:cubicBezTo>
                  <a:cubicBezTo>
                    <a:pt x="0" y="835"/>
                    <a:pt x="0" y="835"/>
                    <a:pt x="0" y="837"/>
                  </a:cubicBezTo>
                  <a:cubicBezTo>
                    <a:pt x="0" y="843"/>
                    <a:pt x="5" y="845"/>
                    <a:pt x="8" y="845"/>
                  </a:cubicBezTo>
                  <a:cubicBezTo>
                    <a:pt x="19" y="845"/>
                    <a:pt x="58" y="802"/>
                    <a:pt x="67" y="792"/>
                  </a:cubicBezTo>
                  <a:cubicBezTo>
                    <a:pt x="139" y="706"/>
                    <a:pt x="186" y="579"/>
                    <a:pt x="186" y="42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2" name="Freeform 91">
              <a:extLst>
                <a:ext uri="{FF2B5EF4-FFF2-40B4-BE49-F238E27FC236}">
                  <a16:creationId xmlns:a16="http://schemas.microsoft.com/office/drawing/2014/main" id="{0F2FCA60-B642-8D4F-9E97-9B9EDDC16434}"/>
                </a:ext>
              </a:extLst>
            </p:cNvPr>
            <p:cNvSpPr/>
            <p:nvPr/>
          </p:nvSpPr>
          <p:spPr>
            <a:xfrm>
              <a:off x="8615160" y="6384960"/>
              <a:ext cx="186840" cy="181800"/>
            </a:xfrm>
            <a:custGeom>
              <a:avLst/>
              <a:gdLst/>
              <a:ahLst/>
              <a:cxnLst>
                <a:cxn ang="3cd4">
                  <a:pos x="hc" y="t"/>
                </a:cxn>
                <a:cxn ang="cd2">
                  <a:pos x="l" y="vc"/>
                </a:cxn>
                <a:cxn ang="cd4">
                  <a:pos x="hc" y="b"/>
                </a:cxn>
                <a:cxn ang="0">
                  <a:pos x="r" y="vc"/>
                </a:cxn>
              </a:cxnLst>
              <a:rect l="l" t="t" r="r" b="b"/>
              <a:pathLst>
                <a:path w="520" h="506">
                  <a:moveTo>
                    <a:pt x="517" y="16"/>
                  </a:moveTo>
                  <a:cubicBezTo>
                    <a:pt x="518" y="13"/>
                    <a:pt x="520" y="8"/>
                    <a:pt x="520" y="6"/>
                  </a:cubicBezTo>
                  <a:cubicBezTo>
                    <a:pt x="520" y="0"/>
                    <a:pt x="520" y="0"/>
                    <a:pt x="504" y="0"/>
                  </a:cubicBezTo>
                  <a:lnTo>
                    <a:pt x="18" y="0"/>
                  </a:lnTo>
                  <a:cubicBezTo>
                    <a:pt x="0" y="0"/>
                    <a:pt x="0" y="0"/>
                    <a:pt x="0" y="6"/>
                  </a:cubicBezTo>
                  <a:cubicBezTo>
                    <a:pt x="0" y="8"/>
                    <a:pt x="2" y="13"/>
                    <a:pt x="3" y="16"/>
                  </a:cubicBezTo>
                  <a:lnTo>
                    <a:pt x="242" y="491"/>
                  </a:lnTo>
                  <a:cubicBezTo>
                    <a:pt x="246" y="501"/>
                    <a:pt x="248" y="506"/>
                    <a:pt x="261" y="506"/>
                  </a:cubicBezTo>
                  <a:cubicBezTo>
                    <a:pt x="272" y="506"/>
                    <a:pt x="274" y="501"/>
                    <a:pt x="280" y="491"/>
                  </a:cubicBezTo>
                  <a:close/>
                  <a:moveTo>
                    <a:pt x="88" y="51"/>
                  </a:moveTo>
                  <a:lnTo>
                    <a:pt x="475" y="51"/>
                  </a:lnTo>
                  <a:lnTo>
                    <a:pt x="282" y="438"/>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3" name="Freeform 92">
              <a:extLst>
                <a:ext uri="{FF2B5EF4-FFF2-40B4-BE49-F238E27FC236}">
                  <a16:creationId xmlns:a16="http://schemas.microsoft.com/office/drawing/2014/main" id="{4544B18B-27E4-6F45-A0E6-A884C20192B2}"/>
                </a:ext>
              </a:extLst>
            </p:cNvPr>
            <p:cNvSpPr/>
            <p:nvPr/>
          </p:nvSpPr>
          <p:spPr>
            <a:xfrm>
              <a:off x="8821800" y="6517440"/>
              <a:ext cx="129960" cy="80280"/>
            </a:xfrm>
            <a:custGeom>
              <a:avLst/>
              <a:gdLst/>
              <a:ahLst/>
              <a:cxnLst>
                <a:cxn ang="3cd4">
                  <a:pos x="hc" y="t"/>
                </a:cxn>
                <a:cxn ang="cd2">
                  <a:pos x="l" y="vc"/>
                </a:cxn>
                <a:cxn ang="cd4">
                  <a:pos x="hc" y="b"/>
                </a:cxn>
                <a:cxn ang="0">
                  <a:pos x="r" y="vc"/>
                </a:cxn>
              </a:cxnLst>
              <a:rect l="l" t="t" r="r" b="b"/>
              <a:pathLst>
                <a:path w="362" h="224">
                  <a:moveTo>
                    <a:pt x="237" y="61"/>
                  </a:moveTo>
                  <a:cubicBezTo>
                    <a:pt x="240" y="48"/>
                    <a:pt x="246" y="24"/>
                    <a:pt x="246" y="21"/>
                  </a:cubicBezTo>
                  <a:cubicBezTo>
                    <a:pt x="246" y="11"/>
                    <a:pt x="238" y="5"/>
                    <a:pt x="230" y="5"/>
                  </a:cubicBezTo>
                  <a:cubicBezTo>
                    <a:pt x="221" y="5"/>
                    <a:pt x="211" y="11"/>
                    <a:pt x="208" y="19"/>
                  </a:cubicBezTo>
                  <a:cubicBezTo>
                    <a:pt x="206" y="24"/>
                    <a:pt x="202" y="45"/>
                    <a:pt x="198" y="58"/>
                  </a:cubicBezTo>
                  <a:cubicBezTo>
                    <a:pt x="192" y="85"/>
                    <a:pt x="192" y="86"/>
                    <a:pt x="184" y="114"/>
                  </a:cubicBezTo>
                  <a:cubicBezTo>
                    <a:pt x="178" y="141"/>
                    <a:pt x="178" y="146"/>
                    <a:pt x="176" y="160"/>
                  </a:cubicBezTo>
                  <a:cubicBezTo>
                    <a:pt x="178" y="170"/>
                    <a:pt x="174" y="179"/>
                    <a:pt x="163" y="194"/>
                  </a:cubicBezTo>
                  <a:cubicBezTo>
                    <a:pt x="157" y="202"/>
                    <a:pt x="146" y="210"/>
                    <a:pt x="130" y="210"/>
                  </a:cubicBezTo>
                  <a:cubicBezTo>
                    <a:pt x="110" y="210"/>
                    <a:pt x="85" y="203"/>
                    <a:pt x="85" y="165"/>
                  </a:cubicBezTo>
                  <a:cubicBezTo>
                    <a:pt x="85" y="139"/>
                    <a:pt x="99" y="102"/>
                    <a:pt x="109" y="77"/>
                  </a:cubicBezTo>
                  <a:cubicBezTo>
                    <a:pt x="117" y="56"/>
                    <a:pt x="118" y="51"/>
                    <a:pt x="118" y="43"/>
                  </a:cubicBezTo>
                  <a:cubicBezTo>
                    <a:pt x="118" y="19"/>
                    <a:pt x="99" y="0"/>
                    <a:pt x="72" y="0"/>
                  </a:cubicBezTo>
                  <a:cubicBezTo>
                    <a:pt x="22" y="0"/>
                    <a:pt x="0" y="67"/>
                    <a:pt x="0" y="77"/>
                  </a:cubicBezTo>
                  <a:cubicBezTo>
                    <a:pt x="0" y="83"/>
                    <a:pt x="6" y="83"/>
                    <a:pt x="8" y="83"/>
                  </a:cubicBezTo>
                  <a:cubicBezTo>
                    <a:pt x="16" y="83"/>
                    <a:pt x="16" y="80"/>
                    <a:pt x="18" y="75"/>
                  </a:cubicBezTo>
                  <a:cubicBezTo>
                    <a:pt x="30" y="34"/>
                    <a:pt x="51" y="14"/>
                    <a:pt x="70" y="14"/>
                  </a:cubicBezTo>
                  <a:cubicBezTo>
                    <a:pt x="78" y="14"/>
                    <a:pt x="83" y="19"/>
                    <a:pt x="83" y="32"/>
                  </a:cubicBezTo>
                  <a:cubicBezTo>
                    <a:pt x="83" y="43"/>
                    <a:pt x="78" y="54"/>
                    <a:pt x="77" y="61"/>
                  </a:cubicBezTo>
                  <a:cubicBezTo>
                    <a:pt x="48" y="133"/>
                    <a:pt x="48" y="142"/>
                    <a:pt x="48" y="158"/>
                  </a:cubicBezTo>
                  <a:cubicBezTo>
                    <a:pt x="48" y="216"/>
                    <a:pt x="101" y="224"/>
                    <a:pt x="128" y="224"/>
                  </a:cubicBezTo>
                  <a:cubicBezTo>
                    <a:pt x="138" y="224"/>
                    <a:pt x="162" y="224"/>
                    <a:pt x="184" y="190"/>
                  </a:cubicBezTo>
                  <a:cubicBezTo>
                    <a:pt x="195" y="213"/>
                    <a:pt x="222" y="224"/>
                    <a:pt x="253" y="224"/>
                  </a:cubicBezTo>
                  <a:cubicBezTo>
                    <a:pt x="296" y="224"/>
                    <a:pt x="318" y="186"/>
                    <a:pt x="328" y="165"/>
                  </a:cubicBezTo>
                  <a:cubicBezTo>
                    <a:pt x="349" y="123"/>
                    <a:pt x="362" y="62"/>
                    <a:pt x="362" y="38"/>
                  </a:cubicBezTo>
                  <a:cubicBezTo>
                    <a:pt x="362" y="2"/>
                    <a:pt x="341" y="0"/>
                    <a:pt x="338" y="0"/>
                  </a:cubicBezTo>
                  <a:cubicBezTo>
                    <a:pt x="325" y="0"/>
                    <a:pt x="310" y="13"/>
                    <a:pt x="310" y="26"/>
                  </a:cubicBezTo>
                  <a:cubicBezTo>
                    <a:pt x="310" y="35"/>
                    <a:pt x="315" y="38"/>
                    <a:pt x="320" y="42"/>
                  </a:cubicBezTo>
                  <a:cubicBezTo>
                    <a:pt x="331" y="51"/>
                    <a:pt x="338" y="66"/>
                    <a:pt x="338" y="82"/>
                  </a:cubicBezTo>
                  <a:cubicBezTo>
                    <a:pt x="338" y="88"/>
                    <a:pt x="317" y="210"/>
                    <a:pt x="254" y="210"/>
                  </a:cubicBezTo>
                  <a:cubicBezTo>
                    <a:pt x="214" y="210"/>
                    <a:pt x="214" y="174"/>
                    <a:pt x="214" y="166"/>
                  </a:cubicBezTo>
                  <a:cubicBezTo>
                    <a:pt x="214" y="152"/>
                    <a:pt x="216" y="144"/>
                    <a:pt x="222" y="11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4" name="Freeform 93">
              <a:extLst>
                <a:ext uri="{FF2B5EF4-FFF2-40B4-BE49-F238E27FC236}">
                  <a16:creationId xmlns:a16="http://schemas.microsoft.com/office/drawing/2014/main" id="{58A396B5-5E5E-A84A-86D0-22A46336C5CD}"/>
                </a:ext>
              </a:extLst>
            </p:cNvPr>
            <p:cNvSpPr/>
            <p:nvPr/>
          </p:nvSpPr>
          <p:spPr>
            <a:xfrm>
              <a:off x="8989560" y="6379919"/>
              <a:ext cx="175320" cy="227880"/>
            </a:xfrm>
            <a:custGeom>
              <a:avLst/>
              <a:gdLst/>
              <a:ahLst/>
              <a:cxnLst>
                <a:cxn ang="3cd4">
                  <a:pos x="hc" y="t"/>
                </a:cxn>
                <a:cxn ang="cd2">
                  <a:pos x="l" y="vc"/>
                </a:cxn>
                <a:cxn ang="cd4">
                  <a:pos x="hc" y="b"/>
                </a:cxn>
                <a:cxn ang="0">
                  <a:pos x="r" y="vc"/>
                </a:cxn>
              </a:cxnLst>
              <a:rect l="l" t="t" r="r" b="b"/>
              <a:pathLst>
                <a:path w="488" h="634">
                  <a:moveTo>
                    <a:pt x="274" y="493"/>
                  </a:moveTo>
                  <a:cubicBezTo>
                    <a:pt x="384" y="451"/>
                    <a:pt x="488" y="325"/>
                    <a:pt x="488" y="189"/>
                  </a:cubicBezTo>
                  <a:cubicBezTo>
                    <a:pt x="488" y="77"/>
                    <a:pt x="413" y="0"/>
                    <a:pt x="307" y="0"/>
                  </a:cubicBezTo>
                  <a:cubicBezTo>
                    <a:pt x="155" y="0"/>
                    <a:pt x="0" y="160"/>
                    <a:pt x="0" y="325"/>
                  </a:cubicBezTo>
                  <a:cubicBezTo>
                    <a:pt x="0" y="442"/>
                    <a:pt x="78" y="512"/>
                    <a:pt x="181" y="512"/>
                  </a:cubicBezTo>
                  <a:cubicBezTo>
                    <a:pt x="198" y="512"/>
                    <a:pt x="222" y="509"/>
                    <a:pt x="250" y="502"/>
                  </a:cubicBezTo>
                  <a:cubicBezTo>
                    <a:pt x="246" y="546"/>
                    <a:pt x="246" y="547"/>
                    <a:pt x="246" y="557"/>
                  </a:cubicBezTo>
                  <a:cubicBezTo>
                    <a:pt x="246" y="579"/>
                    <a:pt x="246" y="634"/>
                    <a:pt x="306" y="634"/>
                  </a:cubicBezTo>
                  <a:cubicBezTo>
                    <a:pt x="389" y="634"/>
                    <a:pt x="422" y="504"/>
                    <a:pt x="422" y="498"/>
                  </a:cubicBezTo>
                  <a:cubicBezTo>
                    <a:pt x="422" y="491"/>
                    <a:pt x="418" y="490"/>
                    <a:pt x="416" y="490"/>
                  </a:cubicBezTo>
                  <a:cubicBezTo>
                    <a:pt x="410" y="490"/>
                    <a:pt x="408" y="493"/>
                    <a:pt x="406" y="498"/>
                  </a:cubicBezTo>
                  <a:cubicBezTo>
                    <a:pt x="390" y="547"/>
                    <a:pt x="349" y="565"/>
                    <a:pt x="325" y="565"/>
                  </a:cubicBezTo>
                  <a:cubicBezTo>
                    <a:pt x="291" y="565"/>
                    <a:pt x="282" y="546"/>
                    <a:pt x="274" y="493"/>
                  </a:cubicBezTo>
                  <a:close/>
                  <a:moveTo>
                    <a:pt x="141" y="486"/>
                  </a:moveTo>
                  <a:cubicBezTo>
                    <a:pt x="86" y="466"/>
                    <a:pt x="62" y="410"/>
                    <a:pt x="62" y="347"/>
                  </a:cubicBezTo>
                  <a:cubicBezTo>
                    <a:pt x="62" y="298"/>
                    <a:pt x="80" y="198"/>
                    <a:pt x="134" y="122"/>
                  </a:cubicBezTo>
                  <a:cubicBezTo>
                    <a:pt x="186" y="50"/>
                    <a:pt x="251" y="18"/>
                    <a:pt x="304" y="18"/>
                  </a:cubicBezTo>
                  <a:cubicBezTo>
                    <a:pt x="374" y="18"/>
                    <a:pt x="426" y="72"/>
                    <a:pt x="426" y="166"/>
                  </a:cubicBezTo>
                  <a:cubicBezTo>
                    <a:pt x="426" y="237"/>
                    <a:pt x="389" y="402"/>
                    <a:pt x="270" y="469"/>
                  </a:cubicBezTo>
                  <a:cubicBezTo>
                    <a:pt x="267" y="443"/>
                    <a:pt x="261" y="392"/>
                    <a:pt x="208" y="392"/>
                  </a:cubicBezTo>
                  <a:cubicBezTo>
                    <a:pt x="171" y="392"/>
                    <a:pt x="138" y="427"/>
                    <a:pt x="138" y="464"/>
                  </a:cubicBezTo>
                  <a:cubicBezTo>
                    <a:pt x="138" y="478"/>
                    <a:pt x="141" y="486"/>
                    <a:pt x="141" y="486"/>
                  </a:cubicBezTo>
                  <a:close/>
                  <a:moveTo>
                    <a:pt x="186" y="494"/>
                  </a:moveTo>
                  <a:cubicBezTo>
                    <a:pt x="174" y="494"/>
                    <a:pt x="152" y="494"/>
                    <a:pt x="152" y="464"/>
                  </a:cubicBezTo>
                  <a:cubicBezTo>
                    <a:pt x="152" y="437"/>
                    <a:pt x="179" y="408"/>
                    <a:pt x="208" y="408"/>
                  </a:cubicBezTo>
                  <a:cubicBezTo>
                    <a:pt x="238" y="408"/>
                    <a:pt x="251" y="426"/>
                    <a:pt x="251" y="467"/>
                  </a:cubicBezTo>
                  <a:cubicBezTo>
                    <a:pt x="251" y="478"/>
                    <a:pt x="251" y="478"/>
                    <a:pt x="245" y="482"/>
                  </a:cubicBezTo>
                  <a:cubicBezTo>
                    <a:pt x="226" y="490"/>
                    <a:pt x="205" y="494"/>
                    <a:pt x="186" y="49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5" name="Freeform 94">
              <a:extLst>
                <a:ext uri="{FF2B5EF4-FFF2-40B4-BE49-F238E27FC236}">
                  <a16:creationId xmlns:a16="http://schemas.microsoft.com/office/drawing/2014/main" id="{F8B37660-6F37-8244-A8EE-8395BFF237D1}"/>
                </a:ext>
              </a:extLst>
            </p:cNvPr>
            <p:cNvSpPr/>
            <p:nvPr/>
          </p:nvSpPr>
          <p:spPr>
            <a:xfrm>
              <a:off x="9184680" y="6517440"/>
              <a:ext cx="129960" cy="80280"/>
            </a:xfrm>
            <a:custGeom>
              <a:avLst/>
              <a:gdLst/>
              <a:ahLst/>
              <a:cxnLst>
                <a:cxn ang="3cd4">
                  <a:pos x="hc" y="t"/>
                </a:cxn>
                <a:cxn ang="cd2">
                  <a:pos x="l" y="vc"/>
                </a:cxn>
                <a:cxn ang="cd4">
                  <a:pos x="hc" y="b"/>
                </a:cxn>
                <a:cxn ang="0">
                  <a:pos x="r" y="vc"/>
                </a:cxn>
              </a:cxnLst>
              <a:rect l="l" t="t" r="r" b="b"/>
              <a:pathLst>
                <a:path w="362" h="224">
                  <a:moveTo>
                    <a:pt x="237" y="61"/>
                  </a:moveTo>
                  <a:cubicBezTo>
                    <a:pt x="240" y="48"/>
                    <a:pt x="246" y="24"/>
                    <a:pt x="246" y="21"/>
                  </a:cubicBezTo>
                  <a:cubicBezTo>
                    <a:pt x="246" y="11"/>
                    <a:pt x="238" y="5"/>
                    <a:pt x="230" y="5"/>
                  </a:cubicBezTo>
                  <a:cubicBezTo>
                    <a:pt x="221" y="5"/>
                    <a:pt x="211" y="11"/>
                    <a:pt x="208" y="19"/>
                  </a:cubicBezTo>
                  <a:cubicBezTo>
                    <a:pt x="206" y="24"/>
                    <a:pt x="202" y="45"/>
                    <a:pt x="198" y="58"/>
                  </a:cubicBezTo>
                  <a:cubicBezTo>
                    <a:pt x="192" y="85"/>
                    <a:pt x="192" y="86"/>
                    <a:pt x="184" y="114"/>
                  </a:cubicBezTo>
                  <a:cubicBezTo>
                    <a:pt x="178" y="141"/>
                    <a:pt x="178" y="146"/>
                    <a:pt x="176" y="160"/>
                  </a:cubicBezTo>
                  <a:cubicBezTo>
                    <a:pt x="179" y="170"/>
                    <a:pt x="174" y="179"/>
                    <a:pt x="163" y="194"/>
                  </a:cubicBezTo>
                  <a:cubicBezTo>
                    <a:pt x="157" y="202"/>
                    <a:pt x="146" y="210"/>
                    <a:pt x="130" y="210"/>
                  </a:cubicBezTo>
                  <a:cubicBezTo>
                    <a:pt x="110" y="210"/>
                    <a:pt x="85" y="203"/>
                    <a:pt x="85" y="165"/>
                  </a:cubicBezTo>
                  <a:cubicBezTo>
                    <a:pt x="85" y="139"/>
                    <a:pt x="99" y="102"/>
                    <a:pt x="109" y="77"/>
                  </a:cubicBezTo>
                  <a:cubicBezTo>
                    <a:pt x="117" y="56"/>
                    <a:pt x="118" y="51"/>
                    <a:pt x="118" y="43"/>
                  </a:cubicBezTo>
                  <a:cubicBezTo>
                    <a:pt x="118" y="19"/>
                    <a:pt x="99" y="0"/>
                    <a:pt x="72" y="0"/>
                  </a:cubicBezTo>
                  <a:cubicBezTo>
                    <a:pt x="22" y="0"/>
                    <a:pt x="0" y="67"/>
                    <a:pt x="0" y="77"/>
                  </a:cubicBezTo>
                  <a:cubicBezTo>
                    <a:pt x="0" y="83"/>
                    <a:pt x="6" y="83"/>
                    <a:pt x="8" y="83"/>
                  </a:cubicBezTo>
                  <a:cubicBezTo>
                    <a:pt x="16" y="83"/>
                    <a:pt x="16" y="80"/>
                    <a:pt x="18" y="75"/>
                  </a:cubicBezTo>
                  <a:cubicBezTo>
                    <a:pt x="30" y="34"/>
                    <a:pt x="51" y="14"/>
                    <a:pt x="70" y="14"/>
                  </a:cubicBezTo>
                  <a:cubicBezTo>
                    <a:pt x="78" y="14"/>
                    <a:pt x="83" y="19"/>
                    <a:pt x="83" y="32"/>
                  </a:cubicBezTo>
                  <a:cubicBezTo>
                    <a:pt x="83" y="43"/>
                    <a:pt x="78" y="54"/>
                    <a:pt x="77" y="61"/>
                  </a:cubicBezTo>
                  <a:cubicBezTo>
                    <a:pt x="48" y="133"/>
                    <a:pt x="48" y="142"/>
                    <a:pt x="48" y="158"/>
                  </a:cubicBezTo>
                  <a:cubicBezTo>
                    <a:pt x="48" y="216"/>
                    <a:pt x="101" y="224"/>
                    <a:pt x="128" y="224"/>
                  </a:cubicBezTo>
                  <a:cubicBezTo>
                    <a:pt x="138" y="224"/>
                    <a:pt x="162" y="224"/>
                    <a:pt x="184" y="190"/>
                  </a:cubicBezTo>
                  <a:cubicBezTo>
                    <a:pt x="195" y="213"/>
                    <a:pt x="222" y="224"/>
                    <a:pt x="253" y="224"/>
                  </a:cubicBezTo>
                  <a:cubicBezTo>
                    <a:pt x="296" y="224"/>
                    <a:pt x="318" y="186"/>
                    <a:pt x="328" y="165"/>
                  </a:cubicBezTo>
                  <a:cubicBezTo>
                    <a:pt x="349" y="123"/>
                    <a:pt x="362" y="62"/>
                    <a:pt x="362" y="38"/>
                  </a:cubicBezTo>
                  <a:cubicBezTo>
                    <a:pt x="362" y="2"/>
                    <a:pt x="341" y="0"/>
                    <a:pt x="338" y="0"/>
                  </a:cubicBezTo>
                  <a:cubicBezTo>
                    <a:pt x="325" y="0"/>
                    <a:pt x="310" y="13"/>
                    <a:pt x="310" y="26"/>
                  </a:cubicBezTo>
                  <a:cubicBezTo>
                    <a:pt x="310" y="35"/>
                    <a:pt x="315" y="38"/>
                    <a:pt x="320" y="42"/>
                  </a:cubicBezTo>
                  <a:cubicBezTo>
                    <a:pt x="331" y="51"/>
                    <a:pt x="338" y="66"/>
                    <a:pt x="338" y="82"/>
                  </a:cubicBezTo>
                  <a:cubicBezTo>
                    <a:pt x="338" y="88"/>
                    <a:pt x="317" y="210"/>
                    <a:pt x="254" y="210"/>
                  </a:cubicBezTo>
                  <a:cubicBezTo>
                    <a:pt x="214" y="210"/>
                    <a:pt x="214" y="174"/>
                    <a:pt x="214" y="166"/>
                  </a:cubicBezTo>
                  <a:cubicBezTo>
                    <a:pt x="214" y="152"/>
                    <a:pt x="216" y="144"/>
                    <a:pt x="222" y="11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6" name="Freeform 95">
              <a:extLst>
                <a:ext uri="{FF2B5EF4-FFF2-40B4-BE49-F238E27FC236}">
                  <a16:creationId xmlns:a16="http://schemas.microsoft.com/office/drawing/2014/main" id="{A89E3B3D-9EAF-8F4F-8BD9-65B1E3D01C7C}"/>
                </a:ext>
              </a:extLst>
            </p:cNvPr>
            <p:cNvSpPr/>
            <p:nvPr/>
          </p:nvSpPr>
          <p:spPr>
            <a:xfrm>
              <a:off x="9365760" y="6368400"/>
              <a:ext cx="59040" cy="253080"/>
            </a:xfrm>
            <a:custGeom>
              <a:avLst/>
              <a:gdLst/>
              <a:ahLst/>
              <a:cxnLst>
                <a:cxn ang="3cd4">
                  <a:pos x="hc" y="t"/>
                </a:cxn>
                <a:cxn ang="cd2">
                  <a:pos x="l" y="vc"/>
                </a:cxn>
                <a:cxn ang="cd4">
                  <a:pos x="hc" y="b"/>
                </a:cxn>
                <a:cxn ang="0">
                  <a:pos x="r" y="vc"/>
                </a:cxn>
              </a:cxnLst>
              <a:rect l="l" t="t" r="r" b="b"/>
              <a:pathLst>
                <a:path w="165" h="704">
                  <a:moveTo>
                    <a:pt x="165" y="698"/>
                  </a:moveTo>
                  <a:cubicBezTo>
                    <a:pt x="165" y="696"/>
                    <a:pt x="165" y="694"/>
                    <a:pt x="152" y="682"/>
                  </a:cubicBezTo>
                  <a:cubicBezTo>
                    <a:pt x="64" y="594"/>
                    <a:pt x="42" y="461"/>
                    <a:pt x="42" y="352"/>
                  </a:cubicBezTo>
                  <a:cubicBezTo>
                    <a:pt x="42" y="230"/>
                    <a:pt x="69" y="107"/>
                    <a:pt x="155" y="19"/>
                  </a:cubicBezTo>
                  <a:cubicBezTo>
                    <a:pt x="165" y="11"/>
                    <a:pt x="165" y="10"/>
                    <a:pt x="165" y="6"/>
                  </a:cubicBezTo>
                  <a:cubicBezTo>
                    <a:pt x="165" y="2"/>
                    <a:pt x="162" y="0"/>
                    <a:pt x="157" y="0"/>
                  </a:cubicBezTo>
                  <a:cubicBezTo>
                    <a:pt x="150" y="0"/>
                    <a:pt x="86" y="48"/>
                    <a:pt x="45" y="138"/>
                  </a:cubicBezTo>
                  <a:cubicBezTo>
                    <a:pt x="8" y="214"/>
                    <a:pt x="0" y="293"/>
                    <a:pt x="0" y="352"/>
                  </a:cubicBezTo>
                  <a:cubicBezTo>
                    <a:pt x="0" y="408"/>
                    <a:pt x="8" y="493"/>
                    <a:pt x="46" y="573"/>
                  </a:cubicBezTo>
                  <a:cubicBezTo>
                    <a:pt x="90" y="659"/>
                    <a:pt x="150" y="704"/>
                    <a:pt x="157" y="704"/>
                  </a:cubicBezTo>
                  <a:cubicBezTo>
                    <a:pt x="162" y="704"/>
                    <a:pt x="165" y="702"/>
                    <a:pt x="165" y="69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7" name="Freeform 96">
              <a:extLst>
                <a:ext uri="{FF2B5EF4-FFF2-40B4-BE49-F238E27FC236}">
                  <a16:creationId xmlns:a16="http://schemas.microsoft.com/office/drawing/2014/main" id="{80638DBA-1437-9343-8EAE-AC23926607AB}"/>
                </a:ext>
              </a:extLst>
            </p:cNvPr>
            <p:cNvSpPr/>
            <p:nvPr/>
          </p:nvSpPr>
          <p:spPr>
            <a:xfrm>
              <a:off x="9451440" y="6446160"/>
              <a:ext cx="93600" cy="114840"/>
            </a:xfrm>
            <a:custGeom>
              <a:avLst/>
              <a:gdLst/>
              <a:ahLst/>
              <a:cxnLst>
                <a:cxn ang="3cd4">
                  <a:pos x="hc" y="t"/>
                </a:cxn>
                <a:cxn ang="cd2">
                  <a:pos x="l" y="vc"/>
                </a:cxn>
                <a:cxn ang="cd4">
                  <a:pos x="hc" y="b"/>
                </a:cxn>
                <a:cxn ang="0">
                  <a:pos x="r" y="vc"/>
                </a:cxn>
              </a:cxnLst>
              <a:rect l="l" t="t" r="r" b="b"/>
              <a:pathLst>
                <a:path w="261" h="320">
                  <a:moveTo>
                    <a:pt x="240" y="48"/>
                  </a:moveTo>
                  <a:cubicBezTo>
                    <a:pt x="219" y="48"/>
                    <a:pt x="206" y="64"/>
                    <a:pt x="206" y="80"/>
                  </a:cubicBezTo>
                  <a:cubicBezTo>
                    <a:pt x="206" y="90"/>
                    <a:pt x="213" y="101"/>
                    <a:pt x="227" y="101"/>
                  </a:cubicBezTo>
                  <a:cubicBezTo>
                    <a:pt x="243" y="101"/>
                    <a:pt x="261" y="88"/>
                    <a:pt x="261" y="61"/>
                  </a:cubicBezTo>
                  <a:cubicBezTo>
                    <a:pt x="261" y="29"/>
                    <a:pt x="230" y="0"/>
                    <a:pt x="176" y="0"/>
                  </a:cubicBezTo>
                  <a:cubicBezTo>
                    <a:pt x="83" y="0"/>
                    <a:pt x="56" y="72"/>
                    <a:pt x="56" y="102"/>
                  </a:cubicBezTo>
                  <a:cubicBezTo>
                    <a:pt x="56" y="158"/>
                    <a:pt x="109" y="170"/>
                    <a:pt x="130" y="173"/>
                  </a:cubicBezTo>
                  <a:cubicBezTo>
                    <a:pt x="166" y="181"/>
                    <a:pt x="203" y="187"/>
                    <a:pt x="203" y="227"/>
                  </a:cubicBezTo>
                  <a:cubicBezTo>
                    <a:pt x="203" y="245"/>
                    <a:pt x="187" y="304"/>
                    <a:pt x="102" y="304"/>
                  </a:cubicBezTo>
                  <a:cubicBezTo>
                    <a:pt x="91" y="304"/>
                    <a:pt x="37" y="304"/>
                    <a:pt x="21" y="267"/>
                  </a:cubicBezTo>
                  <a:cubicBezTo>
                    <a:pt x="48" y="270"/>
                    <a:pt x="66" y="250"/>
                    <a:pt x="66" y="229"/>
                  </a:cubicBezTo>
                  <a:cubicBezTo>
                    <a:pt x="66" y="213"/>
                    <a:pt x="54" y="205"/>
                    <a:pt x="40" y="205"/>
                  </a:cubicBezTo>
                  <a:cubicBezTo>
                    <a:pt x="21" y="205"/>
                    <a:pt x="0" y="219"/>
                    <a:pt x="0" y="251"/>
                  </a:cubicBezTo>
                  <a:cubicBezTo>
                    <a:pt x="0" y="291"/>
                    <a:pt x="40" y="320"/>
                    <a:pt x="101" y="320"/>
                  </a:cubicBezTo>
                  <a:cubicBezTo>
                    <a:pt x="216" y="320"/>
                    <a:pt x="243" y="235"/>
                    <a:pt x="243" y="203"/>
                  </a:cubicBezTo>
                  <a:cubicBezTo>
                    <a:pt x="243" y="178"/>
                    <a:pt x="230" y="160"/>
                    <a:pt x="221" y="150"/>
                  </a:cubicBezTo>
                  <a:cubicBezTo>
                    <a:pt x="202" y="131"/>
                    <a:pt x="182" y="128"/>
                    <a:pt x="150" y="122"/>
                  </a:cubicBezTo>
                  <a:cubicBezTo>
                    <a:pt x="125" y="115"/>
                    <a:pt x="98" y="110"/>
                    <a:pt x="98" y="78"/>
                  </a:cubicBezTo>
                  <a:cubicBezTo>
                    <a:pt x="98" y="59"/>
                    <a:pt x="114" y="16"/>
                    <a:pt x="176" y="16"/>
                  </a:cubicBezTo>
                  <a:cubicBezTo>
                    <a:pt x="194" y="16"/>
                    <a:pt x="229" y="21"/>
                    <a:pt x="240" y="4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8" name="Freeform 97">
              <a:extLst>
                <a:ext uri="{FF2B5EF4-FFF2-40B4-BE49-F238E27FC236}">
                  <a16:creationId xmlns:a16="http://schemas.microsoft.com/office/drawing/2014/main" id="{9160A058-875D-BC48-80F2-883CEA4F8C2F}"/>
                </a:ext>
              </a:extLst>
            </p:cNvPr>
            <p:cNvSpPr/>
            <p:nvPr/>
          </p:nvSpPr>
          <p:spPr>
            <a:xfrm>
              <a:off x="9578160" y="6531120"/>
              <a:ext cx="29520" cy="75600"/>
            </a:xfrm>
            <a:custGeom>
              <a:avLst/>
              <a:gdLst/>
              <a:ahLst/>
              <a:cxnLst>
                <a:cxn ang="3cd4">
                  <a:pos x="hc" y="t"/>
                </a:cxn>
                <a:cxn ang="cd2">
                  <a:pos x="l" y="vc"/>
                </a:cxn>
                <a:cxn ang="cd4">
                  <a:pos x="hc" y="b"/>
                </a:cxn>
                <a:cxn ang="0">
                  <a:pos x="r" y="vc"/>
                </a:cxn>
              </a:cxnLst>
              <a:rect l="l" t="t" r="r" b="b"/>
              <a:pathLst>
                <a:path w="83" h="211">
                  <a:moveTo>
                    <a:pt x="83" y="74"/>
                  </a:moveTo>
                  <a:cubicBezTo>
                    <a:pt x="83" y="27"/>
                    <a:pt x="66" y="0"/>
                    <a:pt x="38" y="0"/>
                  </a:cubicBezTo>
                  <a:cubicBezTo>
                    <a:pt x="14" y="0"/>
                    <a:pt x="0" y="18"/>
                    <a:pt x="0" y="37"/>
                  </a:cubicBezTo>
                  <a:cubicBezTo>
                    <a:pt x="0" y="56"/>
                    <a:pt x="14" y="75"/>
                    <a:pt x="38" y="75"/>
                  </a:cubicBezTo>
                  <a:cubicBezTo>
                    <a:pt x="46" y="75"/>
                    <a:pt x="56" y="72"/>
                    <a:pt x="62" y="66"/>
                  </a:cubicBezTo>
                  <a:cubicBezTo>
                    <a:pt x="66" y="64"/>
                    <a:pt x="66" y="64"/>
                    <a:pt x="67" y="64"/>
                  </a:cubicBezTo>
                  <a:cubicBezTo>
                    <a:pt x="67" y="64"/>
                    <a:pt x="69" y="64"/>
                    <a:pt x="69" y="74"/>
                  </a:cubicBezTo>
                  <a:cubicBezTo>
                    <a:pt x="69" y="126"/>
                    <a:pt x="43" y="170"/>
                    <a:pt x="19" y="192"/>
                  </a:cubicBezTo>
                  <a:cubicBezTo>
                    <a:pt x="11" y="200"/>
                    <a:pt x="11" y="202"/>
                    <a:pt x="11" y="203"/>
                  </a:cubicBezTo>
                  <a:cubicBezTo>
                    <a:pt x="11" y="210"/>
                    <a:pt x="14" y="211"/>
                    <a:pt x="19" y="211"/>
                  </a:cubicBezTo>
                  <a:cubicBezTo>
                    <a:pt x="27" y="211"/>
                    <a:pt x="83" y="157"/>
                    <a:pt x="83" y="7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9" name="Freeform 98">
              <a:extLst>
                <a:ext uri="{FF2B5EF4-FFF2-40B4-BE49-F238E27FC236}">
                  <a16:creationId xmlns:a16="http://schemas.microsoft.com/office/drawing/2014/main" id="{0F1DA03E-075B-1742-AE72-779B7DD186D8}"/>
                </a:ext>
              </a:extLst>
            </p:cNvPr>
            <p:cNvSpPr/>
            <p:nvPr/>
          </p:nvSpPr>
          <p:spPr>
            <a:xfrm>
              <a:off x="9678960" y="6446160"/>
              <a:ext cx="115920" cy="114840"/>
            </a:xfrm>
            <a:custGeom>
              <a:avLst/>
              <a:gdLst/>
              <a:ahLst/>
              <a:cxnLst>
                <a:cxn ang="3cd4">
                  <a:pos x="hc" y="t"/>
                </a:cxn>
                <a:cxn ang="cd2">
                  <a:pos x="l" y="vc"/>
                </a:cxn>
                <a:cxn ang="cd4">
                  <a:pos x="hc" y="b"/>
                </a:cxn>
                <a:cxn ang="0">
                  <a:pos x="r" y="vc"/>
                </a:cxn>
              </a:cxnLst>
              <a:rect l="l" t="t" r="r" b="b"/>
              <a:pathLst>
                <a:path w="323" h="320">
                  <a:moveTo>
                    <a:pt x="235" y="45"/>
                  </a:moveTo>
                  <a:cubicBezTo>
                    <a:pt x="222" y="19"/>
                    <a:pt x="202" y="0"/>
                    <a:pt x="170" y="0"/>
                  </a:cubicBezTo>
                  <a:cubicBezTo>
                    <a:pt x="88" y="0"/>
                    <a:pt x="0" y="104"/>
                    <a:pt x="0" y="206"/>
                  </a:cubicBezTo>
                  <a:cubicBezTo>
                    <a:pt x="0" y="274"/>
                    <a:pt x="38" y="320"/>
                    <a:pt x="94" y="320"/>
                  </a:cubicBezTo>
                  <a:cubicBezTo>
                    <a:pt x="109" y="320"/>
                    <a:pt x="144" y="317"/>
                    <a:pt x="186" y="267"/>
                  </a:cubicBezTo>
                  <a:cubicBezTo>
                    <a:pt x="192" y="296"/>
                    <a:pt x="216" y="320"/>
                    <a:pt x="250" y="320"/>
                  </a:cubicBezTo>
                  <a:cubicBezTo>
                    <a:pt x="275" y="320"/>
                    <a:pt x="291" y="304"/>
                    <a:pt x="302" y="282"/>
                  </a:cubicBezTo>
                  <a:cubicBezTo>
                    <a:pt x="314" y="256"/>
                    <a:pt x="323" y="213"/>
                    <a:pt x="323" y="211"/>
                  </a:cubicBezTo>
                  <a:cubicBezTo>
                    <a:pt x="323" y="205"/>
                    <a:pt x="317" y="205"/>
                    <a:pt x="315" y="205"/>
                  </a:cubicBezTo>
                  <a:cubicBezTo>
                    <a:pt x="309" y="205"/>
                    <a:pt x="307" y="206"/>
                    <a:pt x="306" y="218"/>
                  </a:cubicBezTo>
                  <a:cubicBezTo>
                    <a:pt x="293" y="262"/>
                    <a:pt x="280" y="304"/>
                    <a:pt x="251" y="304"/>
                  </a:cubicBezTo>
                  <a:cubicBezTo>
                    <a:pt x="232" y="304"/>
                    <a:pt x="230" y="286"/>
                    <a:pt x="230" y="272"/>
                  </a:cubicBezTo>
                  <a:cubicBezTo>
                    <a:pt x="230" y="256"/>
                    <a:pt x="232" y="251"/>
                    <a:pt x="240" y="219"/>
                  </a:cubicBezTo>
                  <a:cubicBezTo>
                    <a:pt x="248" y="190"/>
                    <a:pt x="248" y="182"/>
                    <a:pt x="254" y="157"/>
                  </a:cubicBezTo>
                  <a:lnTo>
                    <a:pt x="280" y="58"/>
                  </a:lnTo>
                  <a:cubicBezTo>
                    <a:pt x="285" y="37"/>
                    <a:pt x="285" y="37"/>
                    <a:pt x="285" y="34"/>
                  </a:cubicBezTo>
                  <a:cubicBezTo>
                    <a:pt x="285" y="21"/>
                    <a:pt x="277" y="14"/>
                    <a:pt x="266" y="14"/>
                  </a:cubicBezTo>
                  <a:cubicBezTo>
                    <a:pt x="248" y="14"/>
                    <a:pt x="237" y="30"/>
                    <a:pt x="235" y="45"/>
                  </a:cubicBezTo>
                  <a:close/>
                  <a:moveTo>
                    <a:pt x="189" y="229"/>
                  </a:moveTo>
                  <a:cubicBezTo>
                    <a:pt x="186" y="242"/>
                    <a:pt x="186" y="242"/>
                    <a:pt x="176" y="254"/>
                  </a:cubicBezTo>
                  <a:cubicBezTo>
                    <a:pt x="144" y="293"/>
                    <a:pt x="115" y="304"/>
                    <a:pt x="96" y="304"/>
                  </a:cubicBezTo>
                  <a:cubicBezTo>
                    <a:pt x="61" y="304"/>
                    <a:pt x="50" y="266"/>
                    <a:pt x="50" y="238"/>
                  </a:cubicBezTo>
                  <a:cubicBezTo>
                    <a:pt x="50" y="203"/>
                    <a:pt x="74" y="115"/>
                    <a:pt x="90" y="83"/>
                  </a:cubicBezTo>
                  <a:cubicBezTo>
                    <a:pt x="110" y="42"/>
                    <a:pt x="142" y="16"/>
                    <a:pt x="171" y="16"/>
                  </a:cubicBezTo>
                  <a:cubicBezTo>
                    <a:pt x="218" y="16"/>
                    <a:pt x="227" y="74"/>
                    <a:pt x="227" y="78"/>
                  </a:cubicBezTo>
                  <a:cubicBezTo>
                    <a:pt x="227" y="82"/>
                    <a:pt x="226" y="86"/>
                    <a:pt x="224" y="9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0" name="Freeform 99">
              <a:extLst>
                <a:ext uri="{FF2B5EF4-FFF2-40B4-BE49-F238E27FC236}">
                  <a16:creationId xmlns:a16="http://schemas.microsoft.com/office/drawing/2014/main" id="{CA1B2758-E250-7748-AB85-5FBEA843B683}"/>
                </a:ext>
              </a:extLst>
            </p:cNvPr>
            <p:cNvSpPr/>
            <p:nvPr/>
          </p:nvSpPr>
          <p:spPr>
            <a:xfrm>
              <a:off x="9816479" y="6368400"/>
              <a:ext cx="59040" cy="253080"/>
            </a:xfrm>
            <a:custGeom>
              <a:avLst/>
              <a:gdLst/>
              <a:ahLst/>
              <a:cxnLst>
                <a:cxn ang="3cd4">
                  <a:pos x="hc" y="t"/>
                </a:cxn>
                <a:cxn ang="cd2">
                  <a:pos x="l" y="vc"/>
                </a:cxn>
                <a:cxn ang="cd4">
                  <a:pos x="hc" y="b"/>
                </a:cxn>
                <a:cxn ang="0">
                  <a:pos x="r" y="vc"/>
                </a:cxn>
              </a:cxnLst>
              <a:rect l="l" t="t" r="r" b="b"/>
              <a:pathLst>
                <a:path w="165" h="704">
                  <a:moveTo>
                    <a:pt x="165" y="352"/>
                  </a:moveTo>
                  <a:cubicBezTo>
                    <a:pt x="165" y="298"/>
                    <a:pt x="157" y="213"/>
                    <a:pt x="118" y="133"/>
                  </a:cubicBezTo>
                  <a:cubicBezTo>
                    <a:pt x="75" y="46"/>
                    <a:pt x="14" y="0"/>
                    <a:pt x="6" y="0"/>
                  </a:cubicBezTo>
                  <a:cubicBezTo>
                    <a:pt x="3" y="0"/>
                    <a:pt x="0" y="3"/>
                    <a:pt x="0" y="6"/>
                  </a:cubicBezTo>
                  <a:cubicBezTo>
                    <a:pt x="0" y="10"/>
                    <a:pt x="0" y="11"/>
                    <a:pt x="13" y="24"/>
                  </a:cubicBezTo>
                  <a:cubicBezTo>
                    <a:pt x="83" y="93"/>
                    <a:pt x="123" y="205"/>
                    <a:pt x="123" y="352"/>
                  </a:cubicBezTo>
                  <a:cubicBezTo>
                    <a:pt x="123" y="472"/>
                    <a:pt x="98" y="597"/>
                    <a:pt x="10" y="685"/>
                  </a:cubicBezTo>
                  <a:cubicBezTo>
                    <a:pt x="0" y="694"/>
                    <a:pt x="0" y="696"/>
                    <a:pt x="0" y="698"/>
                  </a:cubicBezTo>
                  <a:cubicBezTo>
                    <a:pt x="0" y="702"/>
                    <a:pt x="3" y="704"/>
                    <a:pt x="6" y="704"/>
                  </a:cubicBezTo>
                  <a:cubicBezTo>
                    <a:pt x="14" y="704"/>
                    <a:pt x="78" y="656"/>
                    <a:pt x="120" y="566"/>
                  </a:cubicBezTo>
                  <a:cubicBezTo>
                    <a:pt x="157" y="490"/>
                    <a:pt x="165" y="411"/>
                    <a:pt x="165" y="35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101" name="Straight Connector 100">
            <a:extLst>
              <a:ext uri="{FF2B5EF4-FFF2-40B4-BE49-F238E27FC236}">
                <a16:creationId xmlns:a16="http://schemas.microsoft.com/office/drawing/2014/main" id="{7E890875-EEFB-DF4B-9CA6-9612980B5ED5}"/>
              </a:ext>
            </a:extLst>
          </p:cNvPr>
          <p:cNvSpPr/>
          <p:nvPr/>
        </p:nvSpPr>
        <p:spPr>
          <a:xfrm flipH="1">
            <a:off x="4548850" y="5495750"/>
            <a:ext cx="1111170" cy="592534"/>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nvGrpSpPr>
          <p:cNvPr id="124" name="Group 123" descr="22§display§p_i = \mbox{TD error} + \epsilon§svg§600§FALSE" title="TexMaths">
            <a:extLst>
              <a:ext uri="{FF2B5EF4-FFF2-40B4-BE49-F238E27FC236}">
                <a16:creationId xmlns:a16="http://schemas.microsoft.com/office/drawing/2014/main" id="{D75A42C5-3FFA-3C48-9B00-01EDB71CE0AE}"/>
              </a:ext>
            </a:extLst>
          </p:cNvPr>
          <p:cNvGrpSpPr/>
          <p:nvPr/>
        </p:nvGrpSpPr>
        <p:grpSpPr>
          <a:xfrm>
            <a:off x="3973275" y="3223215"/>
            <a:ext cx="2700360" cy="305280"/>
            <a:chOff x="4667760" y="3119040"/>
            <a:chExt cx="2700360" cy="305280"/>
          </a:xfrm>
        </p:grpSpPr>
        <p:sp>
          <p:nvSpPr>
            <p:cNvPr id="125" name="Freeform 124">
              <a:extLst>
                <a:ext uri="{FF2B5EF4-FFF2-40B4-BE49-F238E27FC236}">
                  <a16:creationId xmlns:a16="http://schemas.microsoft.com/office/drawing/2014/main" id="{3E7E39F7-092C-0A40-9E0D-D39AC89775E1}"/>
                </a:ext>
              </a:extLst>
            </p:cNvPr>
            <p:cNvSpPr/>
            <p:nvPr/>
          </p:nvSpPr>
          <p:spPr>
            <a:xfrm>
              <a:off x="4678920" y="3119760"/>
              <a:ext cx="2689200" cy="304560"/>
            </a:xfrm>
            <a:custGeom>
              <a:avLst/>
              <a:gdLst/>
              <a:ahLst/>
              <a:cxnLst>
                <a:cxn ang="3cd4">
                  <a:pos x="hc" y="t"/>
                </a:cxn>
                <a:cxn ang="cd2">
                  <a:pos x="l" y="vc"/>
                </a:cxn>
                <a:cxn ang="cd4">
                  <a:pos x="hc" y="b"/>
                </a:cxn>
                <a:cxn ang="0">
                  <a:pos x="r" y="vc"/>
                </a:cxn>
              </a:cxnLst>
              <a:rect l="l" t="t" r="r" b="b"/>
              <a:pathLst>
                <a:path w="7471" h="847">
                  <a:moveTo>
                    <a:pt x="3736" y="847"/>
                  </a:moveTo>
                  <a:lnTo>
                    <a:pt x="0" y="847"/>
                  </a:lnTo>
                  <a:lnTo>
                    <a:pt x="0" y="0"/>
                  </a:lnTo>
                  <a:lnTo>
                    <a:pt x="7471" y="0"/>
                  </a:lnTo>
                  <a:lnTo>
                    <a:pt x="7471" y="847"/>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6" name="Freeform 125">
              <a:extLst>
                <a:ext uri="{FF2B5EF4-FFF2-40B4-BE49-F238E27FC236}">
                  <a16:creationId xmlns:a16="http://schemas.microsoft.com/office/drawing/2014/main" id="{6A01FB20-7933-9E49-B957-9834EBFADF55}"/>
                </a:ext>
              </a:extLst>
            </p:cNvPr>
            <p:cNvSpPr/>
            <p:nvPr/>
          </p:nvSpPr>
          <p:spPr>
            <a:xfrm>
              <a:off x="4667760" y="3202920"/>
              <a:ext cx="181800" cy="221400"/>
            </a:xfrm>
            <a:custGeom>
              <a:avLst/>
              <a:gdLst/>
              <a:ahLst/>
              <a:cxnLst>
                <a:cxn ang="3cd4">
                  <a:pos x="hc" y="t"/>
                </a:cxn>
                <a:cxn ang="cd2">
                  <a:pos x="l" y="vc"/>
                </a:cxn>
                <a:cxn ang="cd4">
                  <a:pos x="hc" y="b"/>
                </a:cxn>
                <a:cxn ang="0">
                  <a:pos x="r" y="vc"/>
                </a:cxn>
              </a:cxnLst>
              <a:rect l="l" t="t" r="r" b="b"/>
              <a:pathLst>
                <a:path w="506" h="616">
                  <a:moveTo>
                    <a:pt x="75" y="548"/>
                  </a:moveTo>
                  <a:cubicBezTo>
                    <a:pt x="66" y="581"/>
                    <a:pt x="66" y="587"/>
                    <a:pt x="22" y="587"/>
                  </a:cubicBezTo>
                  <a:cubicBezTo>
                    <a:pt x="11" y="587"/>
                    <a:pt x="0" y="587"/>
                    <a:pt x="0" y="605"/>
                  </a:cubicBezTo>
                  <a:cubicBezTo>
                    <a:pt x="0" y="614"/>
                    <a:pt x="4" y="616"/>
                    <a:pt x="13" y="616"/>
                  </a:cubicBezTo>
                  <a:cubicBezTo>
                    <a:pt x="40" y="616"/>
                    <a:pt x="66" y="614"/>
                    <a:pt x="95" y="614"/>
                  </a:cubicBezTo>
                  <a:cubicBezTo>
                    <a:pt x="125" y="614"/>
                    <a:pt x="158" y="616"/>
                    <a:pt x="189" y="616"/>
                  </a:cubicBezTo>
                  <a:cubicBezTo>
                    <a:pt x="196" y="616"/>
                    <a:pt x="207" y="616"/>
                    <a:pt x="207" y="598"/>
                  </a:cubicBezTo>
                  <a:cubicBezTo>
                    <a:pt x="207" y="587"/>
                    <a:pt x="198" y="587"/>
                    <a:pt x="185" y="587"/>
                  </a:cubicBezTo>
                  <a:cubicBezTo>
                    <a:pt x="136" y="587"/>
                    <a:pt x="136" y="581"/>
                    <a:pt x="136" y="572"/>
                  </a:cubicBezTo>
                  <a:cubicBezTo>
                    <a:pt x="136" y="559"/>
                    <a:pt x="176" y="403"/>
                    <a:pt x="183" y="378"/>
                  </a:cubicBezTo>
                  <a:cubicBezTo>
                    <a:pt x="196" y="405"/>
                    <a:pt x="222" y="440"/>
                    <a:pt x="273" y="440"/>
                  </a:cubicBezTo>
                  <a:cubicBezTo>
                    <a:pt x="385" y="440"/>
                    <a:pt x="506" y="297"/>
                    <a:pt x="506" y="156"/>
                  </a:cubicBezTo>
                  <a:cubicBezTo>
                    <a:pt x="506" y="64"/>
                    <a:pt x="451" y="0"/>
                    <a:pt x="378" y="0"/>
                  </a:cubicBezTo>
                  <a:cubicBezTo>
                    <a:pt x="330" y="0"/>
                    <a:pt x="282" y="35"/>
                    <a:pt x="251" y="73"/>
                  </a:cubicBezTo>
                  <a:cubicBezTo>
                    <a:pt x="240" y="20"/>
                    <a:pt x="198" y="0"/>
                    <a:pt x="163" y="0"/>
                  </a:cubicBezTo>
                  <a:cubicBezTo>
                    <a:pt x="119" y="0"/>
                    <a:pt x="99" y="37"/>
                    <a:pt x="90" y="55"/>
                  </a:cubicBezTo>
                  <a:cubicBezTo>
                    <a:pt x="75" y="88"/>
                    <a:pt x="62" y="147"/>
                    <a:pt x="62" y="150"/>
                  </a:cubicBezTo>
                  <a:cubicBezTo>
                    <a:pt x="62" y="158"/>
                    <a:pt x="70" y="158"/>
                    <a:pt x="73" y="158"/>
                  </a:cubicBezTo>
                  <a:cubicBezTo>
                    <a:pt x="84" y="158"/>
                    <a:pt x="84" y="158"/>
                    <a:pt x="90" y="136"/>
                  </a:cubicBezTo>
                  <a:cubicBezTo>
                    <a:pt x="106" y="68"/>
                    <a:pt x="125" y="22"/>
                    <a:pt x="161" y="22"/>
                  </a:cubicBezTo>
                  <a:cubicBezTo>
                    <a:pt x="176" y="22"/>
                    <a:pt x="189" y="29"/>
                    <a:pt x="189" y="66"/>
                  </a:cubicBezTo>
                  <a:cubicBezTo>
                    <a:pt x="189" y="88"/>
                    <a:pt x="187" y="99"/>
                    <a:pt x="183" y="114"/>
                  </a:cubicBezTo>
                  <a:close/>
                  <a:moveTo>
                    <a:pt x="246" y="125"/>
                  </a:moveTo>
                  <a:cubicBezTo>
                    <a:pt x="253" y="99"/>
                    <a:pt x="279" y="73"/>
                    <a:pt x="297" y="57"/>
                  </a:cubicBezTo>
                  <a:cubicBezTo>
                    <a:pt x="330" y="29"/>
                    <a:pt x="359" y="22"/>
                    <a:pt x="374" y="22"/>
                  </a:cubicBezTo>
                  <a:cubicBezTo>
                    <a:pt x="414" y="22"/>
                    <a:pt x="438" y="55"/>
                    <a:pt x="438" y="112"/>
                  </a:cubicBezTo>
                  <a:cubicBezTo>
                    <a:pt x="438" y="169"/>
                    <a:pt x="405" y="282"/>
                    <a:pt x="387" y="319"/>
                  </a:cubicBezTo>
                  <a:cubicBezTo>
                    <a:pt x="354" y="385"/>
                    <a:pt x="308" y="418"/>
                    <a:pt x="273" y="418"/>
                  </a:cubicBezTo>
                  <a:cubicBezTo>
                    <a:pt x="207" y="418"/>
                    <a:pt x="196" y="337"/>
                    <a:pt x="196" y="332"/>
                  </a:cubicBezTo>
                  <a:cubicBezTo>
                    <a:pt x="196" y="330"/>
                    <a:pt x="196" y="328"/>
                    <a:pt x="198" y="31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7" name="Freeform 126">
              <a:extLst>
                <a:ext uri="{FF2B5EF4-FFF2-40B4-BE49-F238E27FC236}">
                  <a16:creationId xmlns:a16="http://schemas.microsoft.com/office/drawing/2014/main" id="{E7FB7DF8-FBDF-7C40-B616-5986083A052D}"/>
                </a:ext>
              </a:extLst>
            </p:cNvPr>
            <p:cNvSpPr/>
            <p:nvPr/>
          </p:nvSpPr>
          <p:spPr>
            <a:xfrm>
              <a:off x="4865040" y="3247200"/>
              <a:ext cx="74160" cy="164160"/>
            </a:xfrm>
            <a:custGeom>
              <a:avLst/>
              <a:gdLst/>
              <a:ahLst/>
              <a:cxnLst>
                <a:cxn ang="3cd4">
                  <a:pos x="hc" y="t"/>
                </a:cxn>
                <a:cxn ang="cd2">
                  <a:pos x="l" y="vc"/>
                </a:cxn>
                <a:cxn ang="cd4">
                  <a:pos x="hc" y="b"/>
                </a:cxn>
                <a:cxn ang="0">
                  <a:pos x="r" y="vc"/>
                </a:cxn>
              </a:cxnLst>
              <a:rect l="l" t="t" r="r" b="b"/>
              <a:pathLst>
                <a:path w="207" h="457">
                  <a:moveTo>
                    <a:pt x="189" y="26"/>
                  </a:moveTo>
                  <a:cubicBezTo>
                    <a:pt x="189" y="15"/>
                    <a:pt x="180" y="0"/>
                    <a:pt x="163" y="0"/>
                  </a:cubicBezTo>
                  <a:cubicBezTo>
                    <a:pt x="143" y="0"/>
                    <a:pt x="123" y="18"/>
                    <a:pt x="123" y="37"/>
                  </a:cubicBezTo>
                  <a:cubicBezTo>
                    <a:pt x="123" y="48"/>
                    <a:pt x="132" y="64"/>
                    <a:pt x="152" y="64"/>
                  </a:cubicBezTo>
                  <a:cubicBezTo>
                    <a:pt x="172" y="64"/>
                    <a:pt x="189" y="44"/>
                    <a:pt x="189" y="26"/>
                  </a:cubicBezTo>
                  <a:close/>
                  <a:moveTo>
                    <a:pt x="51" y="372"/>
                  </a:moveTo>
                  <a:cubicBezTo>
                    <a:pt x="46" y="381"/>
                    <a:pt x="44" y="387"/>
                    <a:pt x="44" y="400"/>
                  </a:cubicBezTo>
                  <a:cubicBezTo>
                    <a:pt x="44" y="431"/>
                    <a:pt x="70" y="457"/>
                    <a:pt x="108" y="457"/>
                  </a:cubicBezTo>
                  <a:cubicBezTo>
                    <a:pt x="178" y="457"/>
                    <a:pt x="207" y="363"/>
                    <a:pt x="207" y="354"/>
                  </a:cubicBezTo>
                  <a:cubicBezTo>
                    <a:pt x="207" y="345"/>
                    <a:pt x="198" y="345"/>
                    <a:pt x="196" y="345"/>
                  </a:cubicBezTo>
                  <a:cubicBezTo>
                    <a:pt x="187" y="345"/>
                    <a:pt x="187" y="350"/>
                    <a:pt x="183" y="356"/>
                  </a:cubicBezTo>
                  <a:cubicBezTo>
                    <a:pt x="167" y="411"/>
                    <a:pt x="136" y="438"/>
                    <a:pt x="110" y="438"/>
                  </a:cubicBezTo>
                  <a:cubicBezTo>
                    <a:pt x="97" y="438"/>
                    <a:pt x="95" y="429"/>
                    <a:pt x="95" y="414"/>
                  </a:cubicBezTo>
                  <a:cubicBezTo>
                    <a:pt x="95" y="398"/>
                    <a:pt x="99" y="387"/>
                    <a:pt x="106" y="372"/>
                  </a:cubicBezTo>
                  <a:cubicBezTo>
                    <a:pt x="112" y="352"/>
                    <a:pt x="119" y="334"/>
                    <a:pt x="128" y="317"/>
                  </a:cubicBezTo>
                  <a:cubicBezTo>
                    <a:pt x="132" y="301"/>
                    <a:pt x="156" y="238"/>
                    <a:pt x="161" y="231"/>
                  </a:cubicBezTo>
                  <a:cubicBezTo>
                    <a:pt x="163" y="224"/>
                    <a:pt x="165" y="216"/>
                    <a:pt x="165" y="209"/>
                  </a:cubicBezTo>
                  <a:cubicBezTo>
                    <a:pt x="165" y="176"/>
                    <a:pt x="136" y="152"/>
                    <a:pt x="99" y="152"/>
                  </a:cubicBezTo>
                  <a:cubicBezTo>
                    <a:pt x="31" y="152"/>
                    <a:pt x="0" y="244"/>
                    <a:pt x="0" y="255"/>
                  </a:cubicBezTo>
                  <a:cubicBezTo>
                    <a:pt x="0" y="264"/>
                    <a:pt x="9" y="264"/>
                    <a:pt x="11" y="264"/>
                  </a:cubicBezTo>
                  <a:cubicBezTo>
                    <a:pt x="22" y="264"/>
                    <a:pt x="22" y="260"/>
                    <a:pt x="24" y="253"/>
                  </a:cubicBezTo>
                  <a:cubicBezTo>
                    <a:pt x="42" y="194"/>
                    <a:pt x="73" y="169"/>
                    <a:pt x="97" y="169"/>
                  </a:cubicBezTo>
                  <a:cubicBezTo>
                    <a:pt x="108" y="169"/>
                    <a:pt x="114" y="176"/>
                    <a:pt x="114" y="194"/>
                  </a:cubicBezTo>
                  <a:cubicBezTo>
                    <a:pt x="114" y="209"/>
                    <a:pt x="110" y="220"/>
                    <a:pt x="92" y="26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8" name="Freeform 127">
              <a:extLst>
                <a:ext uri="{FF2B5EF4-FFF2-40B4-BE49-F238E27FC236}">
                  <a16:creationId xmlns:a16="http://schemas.microsoft.com/office/drawing/2014/main" id="{15E7B0CA-AD1F-F044-9B0C-616D44DBBC50}"/>
                </a:ext>
              </a:extLst>
            </p:cNvPr>
            <p:cNvSpPr/>
            <p:nvPr/>
          </p:nvSpPr>
          <p:spPr>
            <a:xfrm>
              <a:off x="5085000" y="3229200"/>
              <a:ext cx="231840" cy="82080"/>
            </a:xfrm>
            <a:custGeom>
              <a:avLst/>
              <a:gdLst/>
              <a:ahLst/>
              <a:cxnLst>
                <a:cxn ang="3cd4">
                  <a:pos x="hc" y="t"/>
                </a:cxn>
                <a:cxn ang="cd2">
                  <a:pos x="l" y="vc"/>
                </a:cxn>
                <a:cxn ang="cd4">
                  <a:pos x="hc" y="b"/>
                </a:cxn>
                <a:cxn ang="0">
                  <a:pos x="r" y="vc"/>
                </a:cxn>
              </a:cxnLst>
              <a:rect l="l" t="t" r="r" b="b"/>
              <a:pathLst>
                <a:path w="645" h="229">
                  <a:moveTo>
                    <a:pt x="612" y="40"/>
                  </a:moveTo>
                  <a:cubicBezTo>
                    <a:pt x="627" y="40"/>
                    <a:pt x="645" y="40"/>
                    <a:pt x="645" y="20"/>
                  </a:cubicBezTo>
                  <a:cubicBezTo>
                    <a:pt x="645" y="0"/>
                    <a:pt x="627" y="0"/>
                    <a:pt x="614" y="0"/>
                  </a:cubicBezTo>
                  <a:lnTo>
                    <a:pt x="33" y="0"/>
                  </a:lnTo>
                  <a:cubicBezTo>
                    <a:pt x="18" y="0"/>
                    <a:pt x="0" y="0"/>
                    <a:pt x="0" y="20"/>
                  </a:cubicBezTo>
                  <a:cubicBezTo>
                    <a:pt x="0" y="40"/>
                    <a:pt x="18" y="40"/>
                    <a:pt x="33" y="40"/>
                  </a:cubicBezTo>
                  <a:close/>
                  <a:moveTo>
                    <a:pt x="614" y="229"/>
                  </a:moveTo>
                  <a:cubicBezTo>
                    <a:pt x="627" y="229"/>
                    <a:pt x="645" y="229"/>
                    <a:pt x="645" y="209"/>
                  </a:cubicBezTo>
                  <a:cubicBezTo>
                    <a:pt x="645" y="189"/>
                    <a:pt x="627" y="189"/>
                    <a:pt x="612" y="189"/>
                  </a:cubicBezTo>
                  <a:lnTo>
                    <a:pt x="33" y="189"/>
                  </a:lnTo>
                  <a:cubicBezTo>
                    <a:pt x="18" y="189"/>
                    <a:pt x="0" y="189"/>
                    <a:pt x="0" y="209"/>
                  </a:cubicBezTo>
                  <a:cubicBezTo>
                    <a:pt x="0" y="229"/>
                    <a:pt x="18" y="229"/>
                    <a:pt x="33" y="2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9" name="Freeform 128">
              <a:extLst>
                <a:ext uri="{FF2B5EF4-FFF2-40B4-BE49-F238E27FC236}">
                  <a16:creationId xmlns:a16="http://schemas.microsoft.com/office/drawing/2014/main" id="{946B703E-04B1-854A-B75E-17ADC058D817}"/>
                </a:ext>
              </a:extLst>
            </p:cNvPr>
            <p:cNvSpPr/>
            <p:nvPr/>
          </p:nvSpPr>
          <p:spPr>
            <a:xfrm>
              <a:off x="5444640" y="3121560"/>
              <a:ext cx="226080" cy="235440"/>
            </a:xfrm>
            <a:custGeom>
              <a:avLst/>
              <a:gdLst/>
              <a:ahLst/>
              <a:cxnLst>
                <a:cxn ang="3cd4">
                  <a:pos x="hc" y="t"/>
                </a:cxn>
                <a:cxn ang="cd2">
                  <a:pos x="l" y="vc"/>
                </a:cxn>
                <a:cxn ang="cd4">
                  <a:pos x="hc" y="b"/>
                </a:cxn>
                <a:cxn ang="0">
                  <a:pos x="r" y="vc"/>
                </a:cxn>
              </a:cxnLst>
              <a:rect l="l" t="t" r="r" b="b"/>
              <a:pathLst>
                <a:path w="629" h="655">
                  <a:moveTo>
                    <a:pt x="612" y="0"/>
                  </a:moveTo>
                  <a:lnTo>
                    <a:pt x="18" y="0"/>
                  </a:lnTo>
                  <a:lnTo>
                    <a:pt x="0" y="218"/>
                  </a:lnTo>
                  <a:lnTo>
                    <a:pt x="24" y="218"/>
                  </a:lnTo>
                  <a:cubicBezTo>
                    <a:pt x="37" y="62"/>
                    <a:pt x="53" y="31"/>
                    <a:pt x="198" y="31"/>
                  </a:cubicBezTo>
                  <a:cubicBezTo>
                    <a:pt x="216" y="31"/>
                    <a:pt x="242" y="31"/>
                    <a:pt x="251" y="33"/>
                  </a:cubicBezTo>
                  <a:cubicBezTo>
                    <a:pt x="271" y="35"/>
                    <a:pt x="271" y="46"/>
                    <a:pt x="271" y="68"/>
                  </a:cubicBezTo>
                  <a:lnTo>
                    <a:pt x="271" y="581"/>
                  </a:lnTo>
                  <a:cubicBezTo>
                    <a:pt x="271" y="614"/>
                    <a:pt x="271" y="627"/>
                    <a:pt x="169" y="627"/>
                  </a:cubicBezTo>
                  <a:lnTo>
                    <a:pt x="132" y="627"/>
                  </a:lnTo>
                  <a:lnTo>
                    <a:pt x="132" y="655"/>
                  </a:lnTo>
                  <a:cubicBezTo>
                    <a:pt x="172" y="653"/>
                    <a:pt x="271" y="653"/>
                    <a:pt x="315" y="653"/>
                  </a:cubicBezTo>
                  <a:cubicBezTo>
                    <a:pt x="359" y="653"/>
                    <a:pt x="460" y="653"/>
                    <a:pt x="499" y="655"/>
                  </a:cubicBezTo>
                  <a:lnTo>
                    <a:pt x="499" y="627"/>
                  </a:lnTo>
                  <a:lnTo>
                    <a:pt x="460" y="627"/>
                  </a:lnTo>
                  <a:cubicBezTo>
                    <a:pt x="359" y="627"/>
                    <a:pt x="359" y="614"/>
                    <a:pt x="359" y="581"/>
                  </a:cubicBezTo>
                  <a:lnTo>
                    <a:pt x="359" y="68"/>
                  </a:lnTo>
                  <a:cubicBezTo>
                    <a:pt x="359" y="48"/>
                    <a:pt x="359" y="35"/>
                    <a:pt x="376" y="33"/>
                  </a:cubicBezTo>
                  <a:cubicBezTo>
                    <a:pt x="385" y="31"/>
                    <a:pt x="411" y="31"/>
                    <a:pt x="431" y="31"/>
                  </a:cubicBezTo>
                  <a:cubicBezTo>
                    <a:pt x="576" y="31"/>
                    <a:pt x="592" y="62"/>
                    <a:pt x="605" y="218"/>
                  </a:cubicBezTo>
                  <a:lnTo>
                    <a:pt x="629" y="218"/>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0" name="Freeform 129">
              <a:extLst>
                <a:ext uri="{FF2B5EF4-FFF2-40B4-BE49-F238E27FC236}">
                  <a16:creationId xmlns:a16="http://schemas.microsoft.com/office/drawing/2014/main" id="{3798F14C-FE8B-994C-973B-3EEBA6F7CF0F}"/>
                </a:ext>
              </a:extLst>
            </p:cNvPr>
            <p:cNvSpPr/>
            <p:nvPr/>
          </p:nvSpPr>
          <p:spPr>
            <a:xfrm>
              <a:off x="5694120" y="3119040"/>
              <a:ext cx="234000" cy="237960"/>
            </a:xfrm>
            <a:custGeom>
              <a:avLst/>
              <a:gdLst/>
              <a:ahLst/>
              <a:cxnLst>
                <a:cxn ang="3cd4">
                  <a:pos x="hc" y="t"/>
                </a:cxn>
                <a:cxn ang="cd2">
                  <a:pos x="l" y="vc"/>
                </a:cxn>
                <a:cxn ang="cd4">
                  <a:pos x="hc" y="b"/>
                </a:cxn>
                <a:cxn ang="0">
                  <a:pos x="r" y="vc"/>
                </a:cxn>
              </a:cxnLst>
              <a:rect l="l" t="t" r="r" b="b"/>
              <a:pathLst>
                <a:path w="651" h="662">
                  <a:moveTo>
                    <a:pt x="0" y="0"/>
                  </a:moveTo>
                  <a:lnTo>
                    <a:pt x="0" y="31"/>
                  </a:lnTo>
                  <a:lnTo>
                    <a:pt x="24" y="31"/>
                  </a:lnTo>
                  <a:cubicBezTo>
                    <a:pt x="99" y="31"/>
                    <a:pt x="99" y="42"/>
                    <a:pt x="99" y="75"/>
                  </a:cubicBezTo>
                  <a:lnTo>
                    <a:pt x="99" y="587"/>
                  </a:lnTo>
                  <a:cubicBezTo>
                    <a:pt x="99" y="622"/>
                    <a:pt x="99" y="631"/>
                    <a:pt x="24" y="631"/>
                  </a:cubicBezTo>
                  <a:lnTo>
                    <a:pt x="0" y="631"/>
                  </a:lnTo>
                  <a:lnTo>
                    <a:pt x="0" y="662"/>
                  </a:lnTo>
                  <a:lnTo>
                    <a:pt x="354" y="662"/>
                  </a:lnTo>
                  <a:cubicBezTo>
                    <a:pt x="517" y="662"/>
                    <a:pt x="651" y="519"/>
                    <a:pt x="651" y="337"/>
                  </a:cubicBezTo>
                  <a:cubicBezTo>
                    <a:pt x="651" y="152"/>
                    <a:pt x="521" y="0"/>
                    <a:pt x="354" y="0"/>
                  </a:cubicBezTo>
                  <a:close/>
                  <a:moveTo>
                    <a:pt x="231" y="631"/>
                  </a:moveTo>
                  <a:cubicBezTo>
                    <a:pt x="185" y="631"/>
                    <a:pt x="183" y="625"/>
                    <a:pt x="183" y="594"/>
                  </a:cubicBezTo>
                  <a:lnTo>
                    <a:pt x="183" y="68"/>
                  </a:lnTo>
                  <a:cubicBezTo>
                    <a:pt x="183" y="37"/>
                    <a:pt x="185" y="31"/>
                    <a:pt x="231" y="31"/>
                  </a:cubicBezTo>
                  <a:lnTo>
                    <a:pt x="328" y="31"/>
                  </a:lnTo>
                  <a:cubicBezTo>
                    <a:pt x="387" y="31"/>
                    <a:pt x="455" y="51"/>
                    <a:pt x="504" y="121"/>
                  </a:cubicBezTo>
                  <a:cubicBezTo>
                    <a:pt x="546" y="178"/>
                    <a:pt x="554" y="262"/>
                    <a:pt x="554" y="337"/>
                  </a:cubicBezTo>
                  <a:cubicBezTo>
                    <a:pt x="554" y="444"/>
                    <a:pt x="537" y="501"/>
                    <a:pt x="502" y="550"/>
                  </a:cubicBezTo>
                  <a:cubicBezTo>
                    <a:pt x="482" y="576"/>
                    <a:pt x="427" y="631"/>
                    <a:pt x="328" y="63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1" name="Freeform 130">
              <a:extLst>
                <a:ext uri="{FF2B5EF4-FFF2-40B4-BE49-F238E27FC236}">
                  <a16:creationId xmlns:a16="http://schemas.microsoft.com/office/drawing/2014/main" id="{FA849400-978D-804E-BBC9-0CFB37373539}"/>
                </a:ext>
              </a:extLst>
            </p:cNvPr>
            <p:cNvSpPr/>
            <p:nvPr/>
          </p:nvSpPr>
          <p:spPr>
            <a:xfrm>
              <a:off x="6072840" y="3200760"/>
              <a:ext cx="135000" cy="160200"/>
            </a:xfrm>
            <a:custGeom>
              <a:avLst/>
              <a:gdLst/>
              <a:ahLst/>
              <a:cxnLst>
                <a:cxn ang="3cd4">
                  <a:pos x="hc" y="t"/>
                </a:cxn>
                <a:cxn ang="cd2">
                  <a:pos x="l" y="vc"/>
                </a:cxn>
                <a:cxn ang="cd4">
                  <a:pos x="hc" y="b"/>
                </a:cxn>
                <a:cxn ang="0">
                  <a:pos x="r" y="vc"/>
                </a:cxn>
              </a:cxnLst>
              <a:rect l="l" t="t" r="r" b="b"/>
              <a:pathLst>
                <a:path w="376" h="446">
                  <a:moveTo>
                    <a:pt x="81" y="191"/>
                  </a:moveTo>
                  <a:cubicBezTo>
                    <a:pt x="88" y="46"/>
                    <a:pt x="169" y="22"/>
                    <a:pt x="202" y="22"/>
                  </a:cubicBezTo>
                  <a:cubicBezTo>
                    <a:pt x="301" y="22"/>
                    <a:pt x="312" y="152"/>
                    <a:pt x="312" y="191"/>
                  </a:cubicBezTo>
                  <a:close/>
                  <a:moveTo>
                    <a:pt x="81" y="211"/>
                  </a:moveTo>
                  <a:lnTo>
                    <a:pt x="352" y="211"/>
                  </a:lnTo>
                  <a:cubicBezTo>
                    <a:pt x="374" y="211"/>
                    <a:pt x="376" y="211"/>
                    <a:pt x="376" y="191"/>
                  </a:cubicBezTo>
                  <a:cubicBezTo>
                    <a:pt x="376" y="95"/>
                    <a:pt x="323" y="0"/>
                    <a:pt x="202" y="0"/>
                  </a:cubicBezTo>
                  <a:cubicBezTo>
                    <a:pt x="90" y="0"/>
                    <a:pt x="0" y="99"/>
                    <a:pt x="0" y="222"/>
                  </a:cubicBezTo>
                  <a:cubicBezTo>
                    <a:pt x="0" y="352"/>
                    <a:pt x="101" y="446"/>
                    <a:pt x="213" y="446"/>
                  </a:cubicBezTo>
                  <a:cubicBezTo>
                    <a:pt x="332" y="446"/>
                    <a:pt x="376" y="339"/>
                    <a:pt x="376" y="319"/>
                  </a:cubicBezTo>
                  <a:cubicBezTo>
                    <a:pt x="376" y="310"/>
                    <a:pt x="367" y="308"/>
                    <a:pt x="363" y="308"/>
                  </a:cubicBezTo>
                  <a:cubicBezTo>
                    <a:pt x="354" y="308"/>
                    <a:pt x="352" y="315"/>
                    <a:pt x="352" y="321"/>
                  </a:cubicBezTo>
                  <a:cubicBezTo>
                    <a:pt x="317" y="422"/>
                    <a:pt x="229" y="422"/>
                    <a:pt x="220" y="422"/>
                  </a:cubicBezTo>
                  <a:cubicBezTo>
                    <a:pt x="172" y="422"/>
                    <a:pt x="132" y="392"/>
                    <a:pt x="110" y="356"/>
                  </a:cubicBezTo>
                  <a:cubicBezTo>
                    <a:pt x="81" y="310"/>
                    <a:pt x="81" y="246"/>
                    <a:pt x="81" y="21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2" name="Freeform 131">
              <a:extLst>
                <a:ext uri="{FF2B5EF4-FFF2-40B4-BE49-F238E27FC236}">
                  <a16:creationId xmlns:a16="http://schemas.microsoft.com/office/drawing/2014/main" id="{04DFD5B9-1958-5E4E-8FF0-64EBF6B452A1}"/>
                </a:ext>
              </a:extLst>
            </p:cNvPr>
            <p:cNvSpPr/>
            <p:nvPr/>
          </p:nvSpPr>
          <p:spPr>
            <a:xfrm>
              <a:off x="6227279" y="3202920"/>
              <a:ext cx="117720" cy="154080"/>
            </a:xfrm>
            <a:custGeom>
              <a:avLst/>
              <a:gdLst/>
              <a:ahLst/>
              <a:cxnLst>
                <a:cxn ang="3cd4">
                  <a:pos x="hc" y="t"/>
                </a:cxn>
                <a:cxn ang="cd2">
                  <a:pos x="l" y="vc"/>
                </a:cxn>
                <a:cxn ang="cd4">
                  <a:pos x="hc" y="b"/>
                </a:cxn>
                <a:cxn ang="0">
                  <a:pos x="r" y="vc"/>
                </a:cxn>
              </a:cxnLst>
              <a:rect l="l" t="t" r="r" b="b"/>
              <a:pathLst>
                <a:path w="328" h="429">
                  <a:moveTo>
                    <a:pt x="134" y="108"/>
                  </a:moveTo>
                  <a:lnTo>
                    <a:pt x="134" y="0"/>
                  </a:lnTo>
                  <a:lnTo>
                    <a:pt x="0" y="11"/>
                  </a:lnTo>
                  <a:lnTo>
                    <a:pt x="0" y="42"/>
                  </a:lnTo>
                  <a:cubicBezTo>
                    <a:pt x="68" y="42"/>
                    <a:pt x="75" y="48"/>
                    <a:pt x="75" y="95"/>
                  </a:cubicBezTo>
                  <a:lnTo>
                    <a:pt x="75" y="356"/>
                  </a:lnTo>
                  <a:cubicBezTo>
                    <a:pt x="75" y="398"/>
                    <a:pt x="66" y="398"/>
                    <a:pt x="0" y="398"/>
                  </a:cubicBezTo>
                  <a:lnTo>
                    <a:pt x="0" y="429"/>
                  </a:lnTo>
                  <a:cubicBezTo>
                    <a:pt x="37" y="429"/>
                    <a:pt x="84" y="427"/>
                    <a:pt x="110" y="427"/>
                  </a:cubicBezTo>
                  <a:cubicBezTo>
                    <a:pt x="150" y="427"/>
                    <a:pt x="196" y="427"/>
                    <a:pt x="235" y="429"/>
                  </a:cubicBezTo>
                  <a:lnTo>
                    <a:pt x="235" y="398"/>
                  </a:lnTo>
                  <a:lnTo>
                    <a:pt x="213" y="398"/>
                  </a:lnTo>
                  <a:cubicBezTo>
                    <a:pt x="143" y="398"/>
                    <a:pt x="141" y="389"/>
                    <a:pt x="141" y="354"/>
                  </a:cubicBezTo>
                  <a:lnTo>
                    <a:pt x="141" y="205"/>
                  </a:lnTo>
                  <a:cubicBezTo>
                    <a:pt x="141" y="108"/>
                    <a:pt x="180" y="22"/>
                    <a:pt x="255" y="22"/>
                  </a:cubicBezTo>
                  <a:cubicBezTo>
                    <a:pt x="262" y="22"/>
                    <a:pt x="264" y="22"/>
                    <a:pt x="266" y="22"/>
                  </a:cubicBezTo>
                  <a:cubicBezTo>
                    <a:pt x="262" y="24"/>
                    <a:pt x="244" y="35"/>
                    <a:pt x="244" y="59"/>
                  </a:cubicBezTo>
                  <a:cubicBezTo>
                    <a:pt x="244" y="88"/>
                    <a:pt x="264" y="101"/>
                    <a:pt x="286" y="101"/>
                  </a:cubicBezTo>
                  <a:cubicBezTo>
                    <a:pt x="304" y="101"/>
                    <a:pt x="328" y="90"/>
                    <a:pt x="328" y="59"/>
                  </a:cubicBezTo>
                  <a:cubicBezTo>
                    <a:pt x="328" y="29"/>
                    <a:pt x="297" y="0"/>
                    <a:pt x="255" y="0"/>
                  </a:cubicBezTo>
                  <a:cubicBezTo>
                    <a:pt x="185" y="0"/>
                    <a:pt x="150" y="66"/>
                    <a:pt x="134" y="10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3" name="Freeform 132">
              <a:extLst>
                <a:ext uri="{FF2B5EF4-FFF2-40B4-BE49-F238E27FC236}">
                  <a16:creationId xmlns:a16="http://schemas.microsoft.com/office/drawing/2014/main" id="{F2A91D39-064E-1B46-874B-69DA5D1F1823}"/>
                </a:ext>
              </a:extLst>
            </p:cNvPr>
            <p:cNvSpPr/>
            <p:nvPr/>
          </p:nvSpPr>
          <p:spPr>
            <a:xfrm>
              <a:off x="6362640" y="3202920"/>
              <a:ext cx="117720" cy="154080"/>
            </a:xfrm>
            <a:custGeom>
              <a:avLst/>
              <a:gdLst/>
              <a:ahLst/>
              <a:cxnLst>
                <a:cxn ang="3cd4">
                  <a:pos x="hc" y="t"/>
                </a:cxn>
                <a:cxn ang="cd2">
                  <a:pos x="l" y="vc"/>
                </a:cxn>
                <a:cxn ang="cd4">
                  <a:pos x="hc" y="b"/>
                </a:cxn>
                <a:cxn ang="0">
                  <a:pos x="r" y="vc"/>
                </a:cxn>
              </a:cxnLst>
              <a:rect l="l" t="t" r="r" b="b"/>
              <a:pathLst>
                <a:path w="328" h="429">
                  <a:moveTo>
                    <a:pt x="134" y="108"/>
                  </a:moveTo>
                  <a:lnTo>
                    <a:pt x="134" y="0"/>
                  </a:lnTo>
                  <a:lnTo>
                    <a:pt x="0" y="11"/>
                  </a:lnTo>
                  <a:lnTo>
                    <a:pt x="0" y="42"/>
                  </a:lnTo>
                  <a:cubicBezTo>
                    <a:pt x="68" y="42"/>
                    <a:pt x="75" y="48"/>
                    <a:pt x="75" y="95"/>
                  </a:cubicBezTo>
                  <a:lnTo>
                    <a:pt x="75" y="356"/>
                  </a:lnTo>
                  <a:cubicBezTo>
                    <a:pt x="75" y="398"/>
                    <a:pt x="66" y="398"/>
                    <a:pt x="0" y="398"/>
                  </a:cubicBezTo>
                  <a:lnTo>
                    <a:pt x="0" y="429"/>
                  </a:lnTo>
                  <a:cubicBezTo>
                    <a:pt x="37" y="429"/>
                    <a:pt x="84" y="427"/>
                    <a:pt x="110" y="427"/>
                  </a:cubicBezTo>
                  <a:cubicBezTo>
                    <a:pt x="150" y="427"/>
                    <a:pt x="196" y="427"/>
                    <a:pt x="235" y="429"/>
                  </a:cubicBezTo>
                  <a:lnTo>
                    <a:pt x="235" y="398"/>
                  </a:lnTo>
                  <a:lnTo>
                    <a:pt x="213" y="398"/>
                  </a:lnTo>
                  <a:cubicBezTo>
                    <a:pt x="143" y="398"/>
                    <a:pt x="141" y="389"/>
                    <a:pt x="141" y="354"/>
                  </a:cubicBezTo>
                  <a:lnTo>
                    <a:pt x="141" y="205"/>
                  </a:lnTo>
                  <a:cubicBezTo>
                    <a:pt x="141" y="108"/>
                    <a:pt x="180" y="22"/>
                    <a:pt x="255" y="22"/>
                  </a:cubicBezTo>
                  <a:cubicBezTo>
                    <a:pt x="262" y="22"/>
                    <a:pt x="264" y="22"/>
                    <a:pt x="266" y="22"/>
                  </a:cubicBezTo>
                  <a:cubicBezTo>
                    <a:pt x="262" y="24"/>
                    <a:pt x="244" y="35"/>
                    <a:pt x="244" y="59"/>
                  </a:cubicBezTo>
                  <a:cubicBezTo>
                    <a:pt x="244" y="88"/>
                    <a:pt x="264" y="101"/>
                    <a:pt x="286" y="101"/>
                  </a:cubicBezTo>
                  <a:cubicBezTo>
                    <a:pt x="304" y="101"/>
                    <a:pt x="328" y="90"/>
                    <a:pt x="328" y="59"/>
                  </a:cubicBezTo>
                  <a:cubicBezTo>
                    <a:pt x="328" y="29"/>
                    <a:pt x="297" y="0"/>
                    <a:pt x="255" y="0"/>
                  </a:cubicBezTo>
                  <a:cubicBezTo>
                    <a:pt x="185" y="0"/>
                    <a:pt x="150" y="66"/>
                    <a:pt x="134" y="10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4" name="Freeform 133">
              <a:extLst>
                <a:ext uri="{FF2B5EF4-FFF2-40B4-BE49-F238E27FC236}">
                  <a16:creationId xmlns:a16="http://schemas.microsoft.com/office/drawing/2014/main" id="{6316AE5E-8227-A64D-B048-3D0FE3808178}"/>
                </a:ext>
              </a:extLst>
            </p:cNvPr>
            <p:cNvSpPr/>
            <p:nvPr/>
          </p:nvSpPr>
          <p:spPr>
            <a:xfrm>
              <a:off x="6498720" y="3200760"/>
              <a:ext cx="154800" cy="160200"/>
            </a:xfrm>
            <a:custGeom>
              <a:avLst/>
              <a:gdLst/>
              <a:ahLst/>
              <a:cxnLst>
                <a:cxn ang="3cd4">
                  <a:pos x="hc" y="t"/>
                </a:cxn>
                <a:cxn ang="cd2">
                  <a:pos x="l" y="vc"/>
                </a:cxn>
                <a:cxn ang="cd4">
                  <a:pos x="hc" y="b"/>
                </a:cxn>
                <a:cxn ang="0">
                  <a:pos x="r" y="vc"/>
                </a:cxn>
              </a:cxnLst>
              <a:rect l="l" t="t" r="r" b="b"/>
              <a:pathLst>
                <a:path w="431" h="446">
                  <a:moveTo>
                    <a:pt x="431" y="227"/>
                  </a:moveTo>
                  <a:cubicBezTo>
                    <a:pt x="431" y="103"/>
                    <a:pt x="332" y="0"/>
                    <a:pt x="216" y="0"/>
                  </a:cubicBezTo>
                  <a:cubicBezTo>
                    <a:pt x="95" y="0"/>
                    <a:pt x="0" y="106"/>
                    <a:pt x="0" y="227"/>
                  </a:cubicBezTo>
                  <a:cubicBezTo>
                    <a:pt x="0" y="352"/>
                    <a:pt x="101" y="446"/>
                    <a:pt x="216" y="446"/>
                  </a:cubicBezTo>
                  <a:cubicBezTo>
                    <a:pt x="332" y="446"/>
                    <a:pt x="431" y="350"/>
                    <a:pt x="431" y="227"/>
                  </a:cubicBezTo>
                  <a:close/>
                  <a:moveTo>
                    <a:pt x="216" y="422"/>
                  </a:moveTo>
                  <a:cubicBezTo>
                    <a:pt x="174" y="422"/>
                    <a:pt x="132" y="400"/>
                    <a:pt x="106" y="356"/>
                  </a:cubicBezTo>
                  <a:cubicBezTo>
                    <a:pt x="81" y="315"/>
                    <a:pt x="81" y="255"/>
                    <a:pt x="81" y="220"/>
                  </a:cubicBezTo>
                  <a:cubicBezTo>
                    <a:pt x="81" y="183"/>
                    <a:pt x="81" y="130"/>
                    <a:pt x="103" y="86"/>
                  </a:cubicBezTo>
                  <a:cubicBezTo>
                    <a:pt x="130" y="42"/>
                    <a:pt x="176" y="22"/>
                    <a:pt x="216" y="22"/>
                  </a:cubicBezTo>
                  <a:cubicBezTo>
                    <a:pt x="257" y="22"/>
                    <a:pt x="299" y="42"/>
                    <a:pt x="323" y="84"/>
                  </a:cubicBezTo>
                  <a:cubicBezTo>
                    <a:pt x="350" y="125"/>
                    <a:pt x="350" y="183"/>
                    <a:pt x="350" y="220"/>
                  </a:cubicBezTo>
                  <a:cubicBezTo>
                    <a:pt x="350" y="255"/>
                    <a:pt x="350" y="308"/>
                    <a:pt x="328" y="350"/>
                  </a:cubicBezTo>
                  <a:cubicBezTo>
                    <a:pt x="308" y="394"/>
                    <a:pt x="264" y="422"/>
                    <a:pt x="216" y="42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5" name="Freeform 134">
              <a:extLst>
                <a:ext uri="{FF2B5EF4-FFF2-40B4-BE49-F238E27FC236}">
                  <a16:creationId xmlns:a16="http://schemas.microsoft.com/office/drawing/2014/main" id="{9BACBC40-45F8-014A-9593-7D37F25261B4}"/>
                </a:ext>
              </a:extLst>
            </p:cNvPr>
            <p:cNvSpPr/>
            <p:nvPr/>
          </p:nvSpPr>
          <p:spPr>
            <a:xfrm>
              <a:off x="6671520" y="3202920"/>
              <a:ext cx="117720" cy="154080"/>
            </a:xfrm>
            <a:custGeom>
              <a:avLst/>
              <a:gdLst/>
              <a:ahLst/>
              <a:cxnLst>
                <a:cxn ang="3cd4">
                  <a:pos x="hc" y="t"/>
                </a:cxn>
                <a:cxn ang="cd2">
                  <a:pos x="l" y="vc"/>
                </a:cxn>
                <a:cxn ang="cd4">
                  <a:pos x="hc" y="b"/>
                </a:cxn>
                <a:cxn ang="0">
                  <a:pos x="r" y="vc"/>
                </a:cxn>
              </a:cxnLst>
              <a:rect l="l" t="t" r="r" b="b"/>
              <a:pathLst>
                <a:path w="328" h="429">
                  <a:moveTo>
                    <a:pt x="134" y="108"/>
                  </a:moveTo>
                  <a:lnTo>
                    <a:pt x="134" y="0"/>
                  </a:lnTo>
                  <a:lnTo>
                    <a:pt x="0" y="11"/>
                  </a:lnTo>
                  <a:lnTo>
                    <a:pt x="0" y="42"/>
                  </a:lnTo>
                  <a:cubicBezTo>
                    <a:pt x="68" y="42"/>
                    <a:pt x="75" y="48"/>
                    <a:pt x="75" y="95"/>
                  </a:cubicBezTo>
                  <a:lnTo>
                    <a:pt x="75" y="356"/>
                  </a:lnTo>
                  <a:cubicBezTo>
                    <a:pt x="75" y="398"/>
                    <a:pt x="66" y="398"/>
                    <a:pt x="0" y="398"/>
                  </a:cubicBezTo>
                  <a:lnTo>
                    <a:pt x="0" y="429"/>
                  </a:lnTo>
                  <a:cubicBezTo>
                    <a:pt x="37" y="429"/>
                    <a:pt x="84" y="427"/>
                    <a:pt x="110" y="427"/>
                  </a:cubicBezTo>
                  <a:cubicBezTo>
                    <a:pt x="150" y="427"/>
                    <a:pt x="196" y="427"/>
                    <a:pt x="235" y="429"/>
                  </a:cubicBezTo>
                  <a:lnTo>
                    <a:pt x="235" y="398"/>
                  </a:lnTo>
                  <a:lnTo>
                    <a:pt x="213" y="398"/>
                  </a:lnTo>
                  <a:cubicBezTo>
                    <a:pt x="143" y="398"/>
                    <a:pt x="141" y="389"/>
                    <a:pt x="141" y="354"/>
                  </a:cubicBezTo>
                  <a:lnTo>
                    <a:pt x="141" y="205"/>
                  </a:lnTo>
                  <a:cubicBezTo>
                    <a:pt x="141" y="108"/>
                    <a:pt x="180" y="22"/>
                    <a:pt x="255" y="22"/>
                  </a:cubicBezTo>
                  <a:cubicBezTo>
                    <a:pt x="262" y="22"/>
                    <a:pt x="264" y="22"/>
                    <a:pt x="266" y="22"/>
                  </a:cubicBezTo>
                  <a:cubicBezTo>
                    <a:pt x="262" y="24"/>
                    <a:pt x="244" y="35"/>
                    <a:pt x="244" y="59"/>
                  </a:cubicBezTo>
                  <a:cubicBezTo>
                    <a:pt x="244" y="88"/>
                    <a:pt x="264" y="101"/>
                    <a:pt x="286" y="101"/>
                  </a:cubicBezTo>
                  <a:cubicBezTo>
                    <a:pt x="304" y="101"/>
                    <a:pt x="328" y="90"/>
                    <a:pt x="328" y="59"/>
                  </a:cubicBezTo>
                  <a:cubicBezTo>
                    <a:pt x="328" y="29"/>
                    <a:pt x="297" y="0"/>
                    <a:pt x="255" y="0"/>
                  </a:cubicBezTo>
                  <a:cubicBezTo>
                    <a:pt x="185" y="0"/>
                    <a:pt x="150" y="66"/>
                    <a:pt x="134" y="10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6" name="Freeform 135">
              <a:extLst>
                <a:ext uri="{FF2B5EF4-FFF2-40B4-BE49-F238E27FC236}">
                  <a16:creationId xmlns:a16="http://schemas.microsoft.com/office/drawing/2014/main" id="{26E0C78F-DEB9-9444-B3B9-5AF142ED0800}"/>
                </a:ext>
              </a:extLst>
            </p:cNvPr>
            <p:cNvSpPr/>
            <p:nvPr/>
          </p:nvSpPr>
          <p:spPr>
            <a:xfrm>
              <a:off x="6899760" y="3153959"/>
              <a:ext cx="231840" cy="232560"/>
            </a:xfrm>
            <a:custGeom>
              <a:avLst/>
              <a:gdLst/>
              <a:ahLst/>
              <a:cxnLst>
                <a:cxn ang="3cd4">
                  <a:pos x="hc" y="t"/>
                </a:cxn>
                <a:cxn ang="cd2">
                  <a:pos x="l" y="vc"/>
                </a:cxn>
                <a:cxn ang="cd4">
                  <a:pos x="hc" y="b"/>
                </a:cxn>
                <a:cxn ang="0">
                  <a:pos x="r" y="vc"/>
                </a:cxn>
              </a:cxnLst>
              <a:rect l="l" t="t" r="r" b="b"/>
              <a:pathLst>
                <a:path w="645" h="647">
                  <a:moveTo>
                    <a:pt x="343" y="343"/>
                  </a:moveTo>
                  <a:lnTo>
                    <a:pt x="614" y="343"/>
                  </a:lnTo>
                  <a:cubicBezTo>
                    <a:pt x="627" y="343"/>
                    <a:pt x="645" y="343"/>
                    <a:pt x="645" y="323"/>
                  </a:cubicBezTo>
                  <a:cubicBezTo>
                    <a:pt x="645" y="304"/>
                    <a:pt x="627" y="304"/>
                    <a:pt x="614" y="304"/>
                  </a:cubicBezTo>
                  <a:lnTo>
                    <a:pt x="343" y="304"/>
                  </a:lnTo>
                  <a:lnTo>
                    <a:pt x="343" y="33"/>
                  </a:lnTo>
                  <a:cubicBezTo>
                    <a:pt x="343" y="18"/>
                    <a:pt x="343" y="0"/>
                    <a:pt x="323" y="0"/>
                  </a:cubicBezTo>
                  <a:cubicBezTo>
                    <a:pt x="304" y="0"/>
                    <a:pt x="304" y="18"/>
                    <a:pt x="304" y="33"/>
                  </a:cubicBezTo>
                  <a:lnTo>
                    <a:pt x="304" y="304"/>
                  </a:lnTo>
                  <a:lnTo>
                    <a:pt x="33" y="304"/>
                  </a:lnTo>
                  <a:cubicBezTo>
                    <a:pt x="18" y="304"/>
                    <a:pt x="0" y="304"/>
                    <a:pt x="0" y="323"/>
                  </a:cubicBezTo>
                  <a:cubicBezTo>
                    <a:pt x="0" y="343"/>
                    <a:pt x="18" y="343"/>
                    <a:pt x="33" y="343"/>
                  </a:cubicBezTo>
                  <a:lnTo>
                    <a:pt x="304" y="343"/>
                  </a:lnTo>
                  <a:lnTo>
                    <a:pt x="304" y="614"/>
                  </a:lnTo>
                  <a:cubicBezTo>
                    <a:pt x="304" y="627"/>
                    <a:pt x="304" y="647"/>
                    <a:pt x="323" y="647"/>
                  </a:cubicBezTo>
                  <a:cubicBezTo>
                    <a:pt x="343" y="647"/>
                    <a:pt x="343" y="627"/>
                    <a:pt x="343" y="61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7" name="Freeform 136">
              <a:extLst>
                <a:ext uri="{FF2B5EF4-FFF2-40B4-BE49-F238E27FC236}">
                  <a16:creationId xmlns:a16="http://schemas.microsoft.com/office/drawing/2014/main" id="{A8E3C735-3CBF-C44A-8EDD-75D6605A6488}"/>
                </a:ext>
              </a:extLst>
            </p:cNvPr>
            <p:cNvSpPr/>
            <p:nvPr/>
          </p:nvSpPr>
          <p:spPr>
            <a:xfrm>
              <a:off x="7243200" y="3206880"/>
              <a:ext cx="115200" cy="154080"/>
            </a:xfrm>
            <a:custGeom>
              <a:avLst/>
              <a:gdLst/>
              <a:ahLst/>
              <a:cxnLst>
                <a:cxn ang="3cd4">
                  <a:pos x="hc" y="t"/>
                </a:cxn>
                <a:cxn ang="cd2">
                  <a:pos x="l" y="vc"/>
                </a:cxn>
                <a:cxn ang="cd4">
                  <a:pos x="hc" y="b"/>
                </a:cxn>
                <a:cxn ang="0">
                  <a:pos x="r" y="vc"/>
                </a:cxn>
              </a:cxnLst>
              <a:rect l="l" t="t" r="r" b="b"/>
              <a:pathLst>
                <a:path w="321" h="429">
                  <a:moveTo>
                    <a:pt x="244" y="200"/>
                  </a:moveTo>
                  <a:cubicBezTo>
                    <a:pt x="260" y="200"/>
                    <a:pt x="277" y="200"/>
                    <a:pt x="277" y="183"/>
                  </a:cubicBezTo>
                  <a:cubicBezTo>
                    <a:pt x="277" y="169"/>
                    <a:pt x="266" y="169"/>
                    <a:pt x="249" y="169"/>
                  </a:cubicBezTo>
                  <a:lnTo>
                    <a:pt x="92" y="169"/>
                  </a:lnTo>
                  <a:cubicBezTo>
                    <a:pt x="114" y="86"/>
                    <a:pt x="169" y="31"/>
                    <a:pt x="257" y="31"/>
                  </a:cubicBezTo>
                  <a:lnTo>
                    <a:pt x="288" y="31"/>
                  </a:lnTo>
                  <a:cubicBezTo>
                    <a:pt x="304" y="31"/>
                    <a:pt x="321" y="31"/>
                    <a:pt x="321" y="13"/>
                  </a:cubicBezTo>
                  <a:cubicBezTo>
                    <a:pt x="321" y="0"/>
                    <a:pt x="308" y="0"/>
                    <a:pt x="290" y="0"/>
                  </a:cubicBezTo>
                  <a:lnTo>
                    <a:pt x="257" y="0"/>
                  </a:lnTo>
                  <a:cubicBezTo>
                    <a:pt x="130" y="0"/>
                    <a:pt x="0" y="97"/>
                    <a:pt x="0" y="246"/>
                  </a:cubicBezTo>
                  <a:cubicBezTo>
                    <a:pt x="0" y="352"/>
                    <a:pt x="73" y="429"/>
                    <a:pt x="176" y="429"/>
                  </a:cubicBezTo>
                  <a:cubicBezTo>
                    <a:pt x="240" y="429"/>
                    <a:pt x="304" y="392"/>
                    <a:pt x="304" y="381"/>
                  </a:cubicBezTo>
                  <a:cubicBezTo>
                    <a:pt x="304" y="376"/>
                    <a:pt x="301" y="365"/>
                    <a:pt x="293" y="365"/>
                  </a:cubicBezTo>
                  <a:cubicBezTo>
                    <a:pt x="290" y="365"/>
                    <a:pt x="288" y="365"/>
                    <a:pt x="279" y="372"/>
                  </a:cubicBezTo>
                  <a:cubicBezTo>
                    <a:pt x="251" y="392"/>
                    <a:pt x="213" y="407"/>
                    <a:pt x="178" y="407"/>
                  </a:cubicBezTo>
                  <a:cubicBezTo>
                    <a:pt x="121" y="407"/>
                    <a:pt x="73" y="367"/>
                    <a:pt x="73" y="282"/>
                  </a:cubicBezTo>
                  <a:cubicBezTo>
                    <a:pt x="73" y="249"/>
                    <a:pt x="81" y="211"/>
                    <a:pt x="84" y="20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139" name="Title 138">
            <a:extLst>
              <a:ext uri="{FF2B5EF4-FFF2-40B4-BE49-F238E27FC236}">
                <a16:creationId xmlns:a16="http://schemas.microsoft.com/office/drawing/2014/main" id="{A1518538-E1DF-1D43-8AE5-A9EA0406404D}"/>
              </a:ext>
            </a:extLst>
          </p:cNvPr>
          <p:cNvSpPr>
            <a:spLocks noGrp="1"/>
          </p:cNvSpPr>
          <p:nvPr>
            <p:ph type="title"/>
          </p:nvPr>
        </p:nvSpPr>
        <p:spPr/>
        <p:txBody>
          <a:bodyPr/>
          <a:lstStyle/>
          <a:p>
            <a:r>
              <a:rPr lang="en-US" dirty="0"/>
              <a:t>Prioritized replay buffer</a:t>
            </a:r>
          </a:p>
        </p:txBody>
      </p:sp>
      <p:sp>
        <p:nvSpPr>
          <p:cNvPr id="141" name="Freeform 140">
            <a:extLst>
              <a:ext uri="{FF2B5EF4-FFF2-40B4-BE49-F238E27FC236}">
                <a16:creationId xmlns:a16="http://schemas.microsoft.com/office/drawing/2014/main" id="{200FB752-1721-984A-AD0C-C720FA1E2D34}"/>
              </a:ext>
            </a:extLst>
          </p:cNvPr>
          <p:cNvSpPr/>
          <p:nvPr/>
        </p:nvSpPr>
        <p:spPr>
          <a:xfrm>
            <a:off x="1220739" y="6771190"/>
            <a:ext cx="7639146" cy="721683"/>
          </a:xfrm>
          <a:custGeom>
            <a:avLst>
              <a:gd name="f0" fmla="val 7204"/>
              <a:gd name="f1" fmla="val 1118"/>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54720">
            <a:solidFill>
              <a:srgbClr val="3465A4"/>
            </a:solidFill>
            <a:prstDash val="solid"/>
          </a:ln>
        </p:spPr>
        <p:txBody>
          <a:bodyPr wrap="none" lIns="117360" tIns="72360" rIns="117360" bIns="72360" anchor="ctr" anchorCtr="0" compatLnSpc="0">
            <a:noAutofit/>
          </a:bodyPr>
          <a:lstStyle/>
          <a:p>
            <a:pPr marL="0" marR="0" lvl="0" indent="0" algn="ctr"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Ideas that is similar to things we did in the tabular case </a:t>
            </a:r>
          </a:p>
          <a:p>
            <a:pPr marL="0" marR="0" lvl="0" indent="0" algn="ctr"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(prioritized sweeping, importance sampling)!  </a:t>
            </a:r>
          </a:p>
        </p:txBody>
      </p:sp>
      <p:sp>
        <p:nvSpPr>
          <p:cNvPr id="140" name="TextBox 139">
            <a:extLst>
              <a:ext uri="{FF2B5EF4-FFF2-40B4-BE49-F238E27FC236}">
                <a16:creationId xmlns:a16="http://schemas.microsoft.com/office/drawing/2014/main" id="{2C8ED6D3-B300-F346-A125-228FAF219D72}"/>
              </a:ext>
            </a:extLst>
          </p:cNvPr>
          <p:cNvSpPr txBox="1"/>
          <p:nvPr/>
        </p:nvSpPr>
        <p:spPr>
          <a:xfrm>
            <a:off x="512954" y="4297680"/>
            <a:ext cx="8775329" cy="1371807"/>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1200"/>
              </a:spcBef>
              <a:spcAft>
                <a:spcPts val="0"/>
              </a:spcAft>
              <a:buNone/>
              <a:tabLst/>
            </a:pPr>
            <a:r>
              <a:rPr lang="en-US" sz="2200" b="0" i="0" u="sng" strike="noStrike" kern="1200" cap="none" dirty="0">
                <a:ln>
                  <a:noFill/>
                </a:ln>
                <a:uFillTx/>
                <a:latin typeface="Liberation Sans" pitchFamily="18"/>
                <a:ea typeface="Noto Sans CJK SC Regular" pitchFamily="2"/>
                <a:cs typeface="FreeSans" pitchFamily="2"/>
              </a:rPr>
              <a:t>Problem</a:t>
            </a:r>
            <a:r>
              <a:rPr lang="en-US" sz="2200" b="0" i="0" u="none" strike="noStrike" kern="1200" cap="none" dirty="0">
                <a:ln>
                  <a:noFill/>
                </a:ln>
                <a:latin typeface="Liberation Sans" pitchFamily="18"/>
                <a:ea typeface="Noto Sans CJK SC Regular" pitchFamily="2"/>
                <a:cs typeface="FreeSans" pitchFamily="2"/>
              </a:rPr>
              <a:t>: since we’re changing the distribution of updates performed,</a:t>
            </a:r>
          </a:p>
          <a:p>
            <a:pPr lvl="0" hangingPunct="0">
              <a:spcBef>
                <a:spcPts val="1200"/>
              </a:spcBef>
            </a:pPr>
            <a:r>
              <a:rPr lang="en-US" sz="2200" dirty="0">
                <a:latin typeface="Liberation Sans" pitchFamily="18"/>
                <a:ea typeface="Noto Sans CJK SC Regular" pitchFamily="2"/>
                <a:cs typeface="FreeSans" pitchFamily="2"/>
              </a:rPr>
              <a:t> we are (potentially) getting the wrong distribution of returns</a:t>
            </a:r>
          </a:p>
          <a:p>
            <a:pPr marL="0" marR="0" lvl="0" indent="0" hangingPunct="0">
              <a:lnSpc>
                <a:spcPct val="100000"/>
              </a:lnSpc>
              <a:spcBef>
                <a:spcPts val="120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 need to weight sample updates:</a:t>
            </a:r>
          </a:p>
        </p:txBody>
      </p:sp>
      <p:grpSp>
        <p:nvGrpSpPr>
          <p:cNvPr id="142" name="Group 141" descr="18§display§w_{s,a,s'} = \frac{1}{|B| P_{s,a,s'}}§svg§600§FALSE" title="TexMaths">
            <a:extLst>
              <a:ext uri="{FF2B5EF4-FFF2-40B4-BE49-F238E27FC236}">
                <a16:creationId xmlns:a16="http://schemas.microsoft.com/office/drawing/2014/main" id="{B8875306-33E7-1F42-A2AE-8C24FD936FBC}"/>
              </a:ext>
            </a:extLst>
          </p:cNvPr>
          <p:cNvGrpSpPr/>
          <p:nvPr/>
        </p:nvGrpSpPr>
        <p:grpSpPr>
          <a:xfrm>
            <a:off x="5716385" y="5174066"/>
            <a:ext cx="2316960" cy="659160"/>
            <a:chOff x="6126480" y="4846320"/>
            <a:chExt cx="2316960" cy="659160"/>
          </a:xfrm>
        </p:grpSpPr>
        <p:sp>
          <p:nvSpPr>
            <p:cNvPr id="143" name="Freeform 142">
              <a:extLst>
                <a:ext uri="{FF2B5EF4-FFF2-40B4-BE49-F238E27FC236}">
                  <a16:creationId xmlns:a16="http://schemas.microsoft.com/office/drawing/2014/main" id="{FB1DBFF7-DA85-FD4B-B78A-A8DB235890B2}"/>
                </a:ext>
              </a:extLst>
            </p:cNvPr>
            <p:cNvSpPr/>
            <p:nvPr/>
          </p:nvSpPr>
          <p:spPr>
            <a:xfrm>
              <a:off x="6126480" y="4853520"/>
              <a:ext cx="2316960" cy="651960"/>
            </a:xfrm>
            <a:custGeom>
              <a:avLst/>
              <a:gdLst/>
              <a:ahLst/>
              <a:cxnLst>
                <a:cxn ang="3cd4">
                  <a:pos x="hc" y="t"/>
                </a:cxn>
                <a:cxn ang="cd2">
                  <a:pos x="l" y="vc"/>
                </a:cxn>
                <a:cxn ang="cd4">
                  <a:pos x="hc" y="b"/>
                </a:cxn>
                <a:cxn ang="0">
                  <a:pos x="r" y="vc"/>
                </a:cxn>
              </a:cxnLst>
              <a:rect l="l" t="t" r="r" b="b"/>
              <a:pathLst>
                <a:path w="6437" h="1812">
                  <a:moveTo>
                    <a:pt x="3219" y="1812"/>
                  </a:moveTo>
                  <a:lnTo>
                    <a:pt x="0" y="1812"/>
                  </a:lnTo>
                  <a:lnTo>
                    <a:pt x="0" y="0"/>
                  </a:lnTo>
                  <a:lnTo>
                    <a:pt x="6437" y="0"/>
                  </a:lnTo>
                  <a:lnTo>
                    <a:pt x="6437" y="1812"/>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4" name="Freeform 143">
              <a:extLst>
                <a:ext uri="{FF2B5EF4-FFF2-40B4-BE49-F238E27FC236}">
                  <a16:creationId xmlns:a16="http://schemas.microsoft.com/office/drawing/2014/main" id="{97F7A1AA-F6A8-AF45-853B-4C7F7767D081}"/>
                </a:ext>
              </a:extLst>
            </p:cNvPr>
            <p:cNvSpPr/>
            <p:nvPr/>
          </p:nvSpPr>
          <p:spPr>
            <a:xfrm>
              <a:off x="6134760" y="5103000"/>
              <a:ext cx="189000" cy="129240"/>
            </a:xfrm>
            <a:custGeom>
              <a:avLst/>
              <a:gdLst/>
              <a:ahLst/>
              <a:cxnLst>
                <a:cxn ang="3cd4">
                  <a:pos x="hc" y="t"/>
                </a:cxn>
                <a:cxn ang="cd2">
                  <a:pos x="l" y="vc"/>
                </a:cxn>
                <a:cxn ang="cd4">
                  <a:pos x="hc" y="b"/>
                </a:cxn>
                <a:cxn ang="0">
                  <a:pos x="r" y="vc"/>
                </a:cxn>
              </a:cxnLst>
              <a:rect l="l" t="t" r="r" b="b"/>
              <a:pathLst>
                <a:path w="526" h="360">
                  <a:moveTo>
                    <a:pt x="344" y="81"/>
                  </a:moveTo>
                  <a:cubicBezTo>
                    <a:pt x="347" y="65"/>
                    <a:pt x="355" y="34"/>
                    <a:pt x="355" y="31"/>
                  </a:cubicBezTo>
                  <a:cubicBezTo>
                    <a:pt x="355" y="16"/>
                    <a:pt x="344" y="9"/>
                    <a:pt x="333" y="9"/>
                  </a:cubicBezTo>
                  <a:cubicBezTo>
                    <a:pt x="322" y="9"/>
                    <a:pt x="308" y="14"/>
                    <a:pt x="302" y="31"/>
                  </a:cubicBezTo>
                  <a:cubicBezTo>
                    <a:pt x="301" y="36"/>
                    <a:pt x="263" y="189"/>
                    <a:pt x="257" y="209"/>
                  </a:cubicBezTo>
                  <a:cubicBezTo>
                    <a:pt x="252" y="232"/>
                    <a:pt x="250" y="247"/>
                    <a:pt x="250" y="261"/>
                  </a:cubicBezTo>
                  <a:cubicBezTo>
                    <a:pt x="250" y="270"/>
                    <a:pt x="250" y="272"/>
                    <a:pt x="252" y="275"/>
                  </a:cubicBezTo>
                  <a:cubicBezTo>
                    <a:pt x="234" y="319"/>
                    <a:pt x="209" y="342"/>
                    <a:pt x="178" y="342"/>
                  </a:cubicBezTo>
                  <a:cubicBezTo>
                    <a:pt x="115" y="342"/>
                    <a:pt x="115" y="284"/>
                    <a:pt x="115" y="270"/>
                  </a:cubicBezTo>
                  <a:cubicBezTo>
                    <a:pt x="115" y="245"/>
                    <a:pt x="119" y="214"/>
                    <a:pt x="157" y="115"/>
                  </a:cubicBezTo>
                  <a:cubicBezTo>
                    <a:pt x="166" y="92"/>
                    <a:pt x="169" y="81"/>
                    <a:pt x="169" y="65"/>
                  </a:cubicBezTo>
                  <a:cubicBezTo>
                    <a:pt x="169" y="29"/>
                    <a:pt x="144" y="0"/>
                    <a:pt x="104" y="0"/>
                  </a:cubicBezTo>
                  <a:cubicBezTo>
                    <a:pt x="29" y="0"/>
                    <a:pt x="0" y="115"/>
                    <a:pt x="0" y="122"/>
                  </a:cubicBezTo>
                  <a:cubicBezTo>
                    <a:pt x="0" y="130"/>
                    <a:pt x="7" y="130"/>
                    <a:pt x="9" y="130"/>
                  </a:cubicBezTo>
                  <a:cubicBezTo>
                    <a:pt x="18" y="130"/>
                    <a:pt x="18" y="130"/>
                    <a:pt x="22" y="115"/>
                  </a:cubicBezTo>
                  <a:cubicBezTo>
                    <a:pt x="43" y="41"/>
                    <a:pt x="74" y="18"/>
                    <a:pt x="103" y="18"/>
                  </a:cubicBezTo>
                  <a:cubicBezTo>
                    <a:pt x="110" y="18"/>
                    <a:pt x="122" y="18"/>
                    <a:pt x="122" y="43"/>
                  </a:cubicBezTo>
                  <a:cubicBezTo>
                    <a:pt x="122" y="63"/>
                    <a:pt x="113" y="86"/>
                    <a:pt x="108" y="99"/>
                  </a:cubicBezTo>
                  <a:cubicBezTo>
                    <a:pt x="74" y="193"/>
                    <a:pt x="63" y="230"/>
                    <a:pt x="63" y="259"/>
                  </a:cubicBezTo>
                  <a:cubicBezTo>
                    <a:pt x="63" y="333"/>
                    <a:pt x="117" y="360"/>
                    <a:pt x="176" y="360"/>
                  </a:cubicBezTo>
                  <a:cubicBezTo>
                    <a:pt x="189" y="360"/>
                    <a:pt x="227" y="360"/>
                    <a:pt x="259" y="304"/>
                  </a:cubicBezTo>
                  <a:cubicBezTo>
                    <a:pt x="279" y="355"/>
                    <a:pt x="335" y="360"/>
                    <a:pt x="358" y="360"/>
                  </a:cubicBezTo>
                  <a:cubicBezTo>
                    <a:pt x="418" y="360"/>
                    <a:pt x="452" y="310"/>
                    <a:pt x="473" y="263"/>
                  </a:cubicBezTo>
                  <a:cubicBezTo>
                    <a:pt x="500" y="200"/>
                    <a:pt x="526" y="94"/>
                    <a:pt x="526" y="56"/>
                  </a:cubicBezTo>
                  <a:cubicBezTo>
                    <a:pt x="526" y="13"/>
                    <a:pt x="504" y="0"/>
                    <a:pt x="490" y="0"/>
                  </a:cubicBezTo>
                  <a:cubicBezTo>
                    <a:pt x="470" y="0"/>
                    <a:pt x="450" y="20"/>
                    <a:pt x="450" y="38"/>
                  </a:cubicBezTo>
                  <a:cubicBezTo>
                    <a:pt x="450" y="49"/>
                    <a:pt x="455" y="54"/>
                    <a:pt x="463" y="59"/>
                  </a:cubicBezTo>
                  <a:cubicBezTo>
                    <a:pt x="472" y="68"/>
                    <a:pt x="491" y="88"/>
                    <a:pt x="491" y="128"/>
                  </a:cubicBezTo>
                  <a:cubicBezTo>
                    <a:pt x="491" y="155"/>
                    <a:pt x="468" y="232"/>
                    <a:pt x="448" y="272"/>
                  </a:cubicBezTo>
                  <a:cubicBezTo>
                    <a:pt x="427" y="315"/>
                    <a:pt x="400" y="342"/>
                    <a:pt x="360" y="342"/>
                  </a:cubicBezTo>
                  <a:cubicBezTo>
                    <a:pt x="322" y="342"/>
                    <a:pt x="302" y="319"/>
                    <a:pt x="302" y="274"/>
                  </a:cubicBezTo>
                  <a:cubicBezTo>
                    <a:pt x="302" y="252"/>
                    <a:pt x="308" y="227"/>
                    <a:pt x="310" y="2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5" name="Freeform 144">
              <a:extLst>
                <a:ext uri="{FF2B5EF4-FFF2-40B4-BE49-F238E27FC236}">
                  <a16:creationId xmlns:a16="http://schemas.microsoft.com/office/drawing/2014/main" id="{BF1B632E-18AF-5946-825D-BF3F4E347DA0}"/>
                </a:ext>
              </a:extLst>
            </p:cNvPr>
            <p:cNvSpPr/>
            <p:nvPr/>
          </p:nvSpPr>
          <p:spPr>
            <a:xfrm>
              <a:off x="6343560" y="5184000"/>
              <a:ext cx="79920" cy="90360"/>
            </a:xfrm>
            <a:custGeom>
              <a:avLst/>
              <a:gdLst/>
              <a:ahLst/>
              <a:cxnLst>
                <a:cxn ang="3cd4">
                  <a:pos x="hc" y="t"/>
                </a:cxn>
                <a:cxn ang="cd2">
                  <a:pos x="l" y="vc"/>
                </a:cxn>
                <a:cxn ang="cd4">
                  <a:pos x="hc" y="b"/>
                </a:cxn>
                <a:cxn ang="0">
                  <a:pos x="r" y="vc"/>
                </a:cxn>
              </a:cxnLst>
              <a:rect l="l" t="t" r="r" b="b"/>
              <a:pathLst>
                <a:path w="223" h="252">
                  <a:moveTo>
                    <a:pt x="202" y="36"/>
                  </a:moveTo>
                  <a:cubicBezTo>
                    <a:pt x="187" y="40"/>
                    <a:pt x="178" y="50"/>
                    <a:pt x="178" y="63"/>
                  </a:cubicBezTo>
                  <a:cubicBezTo>
                    <a:pt x="178" y="76"/>
                    <a:pt x="189" y="81"/>
                    <a:pt x="196" y="81"/>
                  </a:cubicBezTo>
                  <a:cubicBezTo>
                    <a:pt x="202" y="81"/>
                    <a:pt x="223" y="77"/>
                    <a:pt x="223" y="49"/>
                  </a:cubicBezTo>
                  <a:cubicBezTo>
                    <a:pt x="223" y="13"/>
                    <a:pt x="182" y="0"/>
                    <a:pt x="148" y="0"/>
                  </a:cubicBezTo>
                  <a:cubicBezTo>
                    <a:pt x="61" y="0"/>
                    <a:pt x="45" y="65"/>
                    <a:pt x="45" y="81"/>
                  </a:cubicBezTo>
                  <a:cubicBezTo>
                    <a:pt x="45" y="103"/>
                    <a:pt x="58" y="115"/>
                    <a:pt x="65" y="122"/>
                  </a:cubicBezTo>
                  <a:cubicBezTo>
                    <a:pt x="79" y="133"/>
                    <a:pt x="90" y="135"/>
                    <a:pt x="128" y="142"/>
                  </a:cubicBezTo>
                  <a:cubicBezTo>
                    <a:pt x="140" y="144"/>
                    <a:pt x="176" y="151"/>
                    <a:pt x="176" y="178"/>
                  </a:cubicBezTo>
                  <a:cubicBezTo>
                    <a:pt x="176" y="189"/>
                    <a:pt x="169" y="209"/>
                    <a:pt x="146" y="223"/>
                  </a:cubicBezTo>
                  <a:cubicBezTo>
                    <a:pt x="124" y="236"/>
                    <a:pt x="97" y="236"/>
                    <a:pt x="90" y="236"/>
                  </a:cubicBezTo>
                  <a:cubicBezTo>
                    <a:pt x="68" y="236"/>
                    <a:pt x="36" y="230"/>
                    <a:pt x="23" y="212"/>
                  </a:cubicBezTo>
                  <a:cubicBezTo>
                    <a:pt x="41" y="211"/>
                    <a:pt x="54" y="196"/>
                    <a:pt x="54" y="180"/>
                  </a:cubicBezTo>
                  <a:cubicBezTo>
                    <a:pt x="54" y="167"/>
                    <a:pt x="43" y="160"/>
                    <a:pt x="32" y="160"/>
                  </a:cubicBezTo>
                  <a:cubicBezTo>
                    <a:pt x="16" y="160"/>
                    <a:pt x="0" y="173"/>
                    <a:pt x="0" y="198"/>
                  </a:cubicBezTo>
                  <a:cubicBezTo>
                    <a:pt x="0" y="230"/>
                    <a:pt x="36" y="252"/>
                    <a:pt x="90" y="252"/>
                  </a:cubicBezTo>
                  <a:cubicBezTo>
                    <a:pt x="193" y="252"/>
                    <a:pt x="211" y="182"/>
                    <a:pt x="211" y="160"/>
                  </a:cubicBezTo>
                  <a:cubicBezTo>
                    <a:pt x="211" y="108"/>
                    <a:pt x="155" y="99"/>
                    <a:pt x="135" y="94"/>
                  </a:cubicBezTo>
                  <a:cubicBezTo>
                    <a:pt x="130" y="94"/>
                    <a:pt x="115" y="90"/>
                    <a:pt x="112" y="90"/>
                  </a:cubicBezTo>
                  <a:cubicBezTo>
                    <a:pt x="92" y="86"/>
                    <a:pt x="81" y="74"/>
                    <a:pt x="81" y="61"/>
                  </a:cubicBezTo>
                  <a:cubicBezTo>
                    <a:pt x="81" y="49"/>
                    <a:pt x="92" y="34"/>
                    <a:pt x="104" y="27"/>
                  </a:cubicBezTo>
                  <a:cubicBezTo>
                    <a:pt x="119" y="16"/>
                    <a:pt x="139" y="16"/>
                    <a:pt x="148" y="16"/>
                  </a:cubicBezTo>
                  <a:cubicBezTo>
                    <a:pt x="160" y="16"/>
                    <a:pt x="189" y="18"/>
                    <a:pt x="202" y="3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6" name="Freeform 145">
              <a:extLst>
                <a:ext uri="{FF2B5EF4-FFF2-40B4-BE49-F238E27FC236}">
                  <a16:creationId xmlns:a16="http://schemas.microsoft.com/office/drawing/2014/main" id="{AEAEBFC0-B58C-504D-8A85-C5AAE18F008C}"/>
                </a:ext>
              </a:extLst>
            </p:cNvPr>
            <p:cNvSpPr/>
            <p:nvPr/>
          </p:nvSpPr>
          <p:spPr>
            <a:xfrm>
              <a:off x="6458760" y="5248800"/>
              <a:ext cx="25560" cy="61920"/>
            </a:xfrm>
            <a:custGeom>
              <a:avLst/>
              <a:gdLst/>
              <a:ahLst/>
              <a:cxnLst>
                <a:cxn ang="3cd4">
                  <a:pos x="hc" y="t"/>
                </a:cxn>
                <a:cxn ang="cd2">
                  <a:pos x="l" y="vc"/>
                </a:cxn>
                <a:cxn ang="cd4">
                  <a:pos x="hc" y="b"/>
                </a:cxn>
                <a:cxn ang="0">
                  <a:pos x="r" y="vc"/>
                </a:cxn>
              </a:cxnLst>
              <a:rect l="l" t="t" r="r" b="b"/>
              <a:pathLst>
                <a:path w="72" h="173">
                  <a:moveTo>
                    <a:pt x="56" y="56"/>
                  </a:moveTo>
                  <a:cubicBezTo>
                    <a:pt x="56" y="86"/>
                    <a:pt x="50" y="122"/>
                    <a:pt x="13" y="158"/>
                  </a:cubicBezTo>
                  <a:cubicBezTo>
                    <a:pt x="9" y="160"/>
                    <a:pt x="7" y="162"/>
                    <a:pt x="7" y="164"/>
                  </a:cubicBezTo>
                  <a:cubicBezTo>
                    <a:pt x="7" y="169"/>
                    <a:pt x="13" y="173"/>
                    <a:pt x="16" y="173"/>
                  </a:cubicBezTo>
                  <a:cubicBezTo>
                    <a:pt x="23" y="173"/>
                    <a:pt x="72" y="128"/>
                    <a:pt x="72" y="61"/>
                  </a:cubicBezTo>
                  <a:cubicBezTo>
                    <a:pt x="72" y="27"/>
                    <a:pt x="58" y="0"/>
                    <a:pt x="32" y="0"/>
                  </a:cubicBezTo>
                  <a:cubicBezTo>
                    <a:pt x="14" y="0"/>
                    <a:pt x="0" y="14"/>
                    <a:pt x="0" y="32"/>
                  </a:cubicBezTo>
                  <a:cubicBezTo>
                    <a:pt x="0" y="50"/>
                    <a:pt x="13" y="65"/>
                    <a:pt x="32" y="65"/>
                  </a:cubicBezTo>
                  <a:cubicBezTo>
                    <a:pt x="47" y="65"/>
                    <a:pt x="56" y="56"/>
                    <a:pt x="56" y="5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7" name="Freeform 146">
              <a:extLst>
                <a:ext uri="{FF2B5EF4-FFF2-40B4-BE49-F238E27FC236}">
                  <a16:creationId xmlns:a16="http://schemas.microsoft.com/office/drawing/2014/main" id="{A531225C-69F8-904A-B8A6-BB850870FE4D}"/>
                </a:ext>
              </a:extLst>
            </p:cNvPr>
            <p:cNvSpPr/>
            <p:nvPr/>
          </p:nvSpPr>
          <p:spPr>
            <a:xfrm>
              <a:off x="6516000" y="5184000"/>
              <a:ext cx="101880" cy="90360"/>
            </a:xfrm>
            <a:custGeom>
              <a:avLst/>
              <a:gdLst/>
              <a:ahLst/>
              <a:cxnLst>
                <a:cxn ang="3cd4">
                  <a:pos x="hc" y="t"/>
                </a:cxn>
                <a:cxn ang="cd2">
                  <a:pos x="l" y="vc"/>
                </a:cxn>
                <a:cxn ang="cd4">
                  <a:pos x="hc" y="b"/>
                </a:cxn>
                <a:cxn ang="0">
                  <a:pos x="r" y="vc"/>
                </a:cxn>
              </a:cxnLst>
              <a:rect l="l" t="t" r="r" b="b"/>
              <a:pathLst>
                <a:path w="284" h="252">
                  <a:moveTo>
                    <a:pt x="202" y="32"/>
                  </a:moveTo>
                  <a:cubicBezTo>
                    <a:pt x="189" y="14"/>
                    <a:pt x="171" y="0"/>
                    <a:pt x="144" y="0"/>
                  </a:cubicBezTo>
                  <a:cubicBezTo>
                    <a:pt x="72" y="0"/>
                    <a:pt x="0" y="79"/>
                    <a:pt x="0" y="158"/>
                  </a:cubicBezTo>
                  <a:cubicBezTo>
                    <a:pt x="0" y="212"/>
                    <a:pt x="36" y="252"/>
                    <a:pt x="85" y="252"/>
                  </a:cubicBezTo>
                  <a:cubicBezTo>
                    <a:pt x="113" y="252"/>
                    <a:pt x="140" y="234"/>
                    <a:pt x="164" y="212"/>
                  </a:cubicBezTo>
                  <a:cubicBezTo>
                    <a:pt x="175" y="247"/>
                    <a:pt x="207" y="252"/>
                    <a:pt x="221" y="252"/>
                  </a:cubicBezTo>
                  <a:cubicBezTo>
                    <a:pt x="241" y="252"/>
                    <a:pt x="254" y="239"/>
                    <a:pt x="265" y="221"/>
                  </a:cubicBezTo>
                  <a:cubicBezTo>
                    <a:pt x="277" y="200"/>
                    <a:pt x="284" y="169"/>
                    <a:pt x="284" y="166"/>
                  </a:cubicBezTo>
                  <a:cubicBezTo>
                    <a:pt x="284" y="158"/>
                    <a:pt x="277" y="158"/>
                    <a:pt x="275" y="158"/>
                  </a:cubicBezTo>
                  <a:cubicBezTo>
                    <a:pt x="268" y="158"/>
                    <a:pt x="266" y="162"/>
                    <a:pt x="263" y="176"/>
                  </a:cubicBezTo>
                  <a:cubicBezTo>
                    <a:pt x="256" y="203"/>
                    <a:pt x="245" y="236"/>
                    <a:pt x="221" y="236"/>
                  </a:cubicBezTo>
                  <a:cubicBezTo>
                    <a:pt x="207" y="236"/>
                    <a:pt x="203" y="223"/>
                    <a:pt x="203" y="209"/>
                  </a:cubicBezTo>
                  <a:cubicBezTo>
                    <a:pt x="203" y="200"/>
                    <a:pt x="209" y="178"/>
                    <a:pt x="212" y="164"/>
                  </a:cubicBezTo>
                  <a:cubicBezTo>
                    <a:pt x="216" y="149"/>
                    <a:pt x="221" y="126"/>
                    <a:pt x="225" y="113"/>
                  </a:cubicBezTo>
                  <a:lnTo>
                    <a:pt x="236" y="72"/>
                  </a:lnTo>
                  <a:cubicBezTo>
                    <a:pt x="239" y="58"/>
                    <a:pt x="245" y="31"/>
                    <a:pt x="245" y="29"/>
                  </a:cubicBezTo>
                  <a:cubicBezTo>
                    <a:pt x="245" y="16"/>
                    <a:pt x="236" y="11"/>
                    <a:pt x="227" y="11"/>
                  </a:cubicBezTo>
                  <a:cubicBezTo>
                    <a:pt x="218" y="11"/>
                    <a:pt x="205" y="18"/>
                    <a:pt x="202" y="32"/>
                  </a:cubicBezTo>
                  <a:close/>
                  <a:moveTo>
                    <a:pt x="166" y="176"/>
                  </a:moveTo>
                  <a:cubicBezTo>
                    <a:pt x="162" y="193"/>
                    <a:pt x="149" y="203"/>
                    <a:pt x="137" y="214"/>
                  </a:cubicBezTo>
                  <a:cubicBezTo>
                    <a:pt x="131" y="218"/>
                    <a:pt x="110" y="236"/>
                    <a:pt x="86" y="236"/>
                  </a:cubicBezTo>
                  <a:cubicBezTo>
                    <a:pt x="65" y="236"/>
                    <a:pt x="45" y="221"/>
                    <a:pt x="45" y="182"/>
                  </a:cubicBezTo>
                  <a:cubicBezTo>
                    <a:pt x="45" y="153"/>
                    <a:pt x="61" y="90"/>
                    <a:pt x="74" y="68"/>
                  </a:cubicBezTo>
                  <a:cubicBezTo>
                    <a:pt x="99" y="23"/>
                    <a:pt x="128" y="16"/>
                    <a:pt x="144" y="16"/>
                  </a:cubicBezTo>
                  <a:cubicBezTo>
                    <a:pt x="184" y="16"/>
                    <a:pt x="193" y="58"/>
                    <a:pt x="193" y="65"/>
                  </a:cubicBezTo>
                  <a:cubicBezTo>
                    <a:pt x="193" y="67"/>
                    <a:pt x="193" y="70"/>
                    <a:pt x="191" y="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8" name="Freeform 147">
              <a:extLst>
                <a:ext uri="{FF2B5EF4-FFF2-40B4-BE49-F238E27FC236}">
                  <a16:creationId xmlns:a16="http://schemas.microsoft.com/office/drawing/2014/main" id="{2F70EDA6-5B72-AD45-8278-4DE6A591C97F}"/>
                </a:ext>
              </a:extLst>
            </p:cNvPr>
            <p:cNvSpPr/>
            <p:nvPr/>
          </p:nvSpPr>
          <p:spPr>
            <a:xfrm>
              <a:off x="6649560" y="5248800"/>
              <a:ext cx="25560" cy="61920"/>
            </a:xfrm>
            <a:custGeom>
              <a:avLst/>
              <a:gdLst/>
              <a:ahLst/>
              <a:cxnLst>
                <a:cxn ang="3cd4">
                  <a:pos x="hc" y="t"/>
                </a:cxn>
                <a:cxn ang="cd2">
                  <a:pos x="l" y="vc"/>
                </a:cxn>
                <a:cxn ang="cd4">
                  <a:pos x="hc" y="b"/>
                </a:cxn>
                <a:cxn ang="0">
                  <a:pos x="r" y="vc"/>
                </a:cxn>
              </a:cxnLst>
              <a:rect l="l" t="t" r="r" b="b"/>
              <a:pathLst>
                <a:path w="72" h="173">
                  <a:moveTo>
                    <a:pt x="56" y="56"/>
                  </a:moveTo>
                  <a:cubicBezTo>
                    <a:pt x="56" y="86"/>
                    <a:pt x="50" y="122"/>
                    <a:pt x="13" y="158"/>
                  </a:cubicBezTo>
                  <a:cubicBezTo>
                    <a:pt x="9" y="160"/>
                    <a:pt x="7" y="162"/>
                    <a:pt x="7" y="164"/>
                  </a:cubicBezTo>
                  <a:cubicBezTo>
                    <a:pt x="7" y="169"/>
                    <a:pt x="13" y="173"/>
                    <a:pt x="16" y="173"/>
                  </a:cubicBezTo>
                  <a:cubicBezTo>
                    <a:pt x="23" y="173"/>
                    <a:pt x="72" y="128"/>
                    <a:pt x="72" y="61"/>
                  </a:cubicBezTo>
                  <a:cubicBezTo>
                    <a:pt x="72" y="27"/>
                    <a:pt x="58" y="0"/>
                    <a:pt x="32" y="0"/>
                  </a:cubicBezTo>
                  <a:cubicBezTo>
                    <a:pt x="14" y="0"/>
                    <a:pt x="0" y="14"/>
                    <a:pt x="0" y="32"/>
                  </a:cubicBezTo>
                  <a:cubicBezTo>
                    <a:pt x="0" y="50"/>
                    <a:pt x="13" y="65"/>
                    <a:pt x="32" y="65"/>
                  </a:cubicBezTo>
                  <a:cubicBezTo>
                    <a:pt x="47" y="65"/>
                    <a:pt x="56" y="56"/>
                    <a:pt x="56" y="5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9" name="Freeform 148">
              <a:extLst>
                <a:ext uri="{FF2B5EF4-FFF2-40B4-BE49-F238E27FC236}">
                  <a16:creationId xmlns:a16="http://schemas.microsoft.com/office/drawing/2014/main" id="{7E60E439-65B4-5841-BB0D-7D8236A44BA2}"/>
                </a:ext>
              </a:extLst>
            </p:cNvPr>
            <p:cNvSpPr/>
            <p:nvPr/>
          </p:nvSpPr>
          <p:spPr>
            <a:xfrm>
              <a:off x="6708240" y="5184000"/>
              <a:ext cx="79920" cy="90360"/>
            </a:xfrm>
            <a:custGeom>
              <a:avLst/>
              <a:gdLst/>
              <a:ahLst/>
              <a:cxnLst>
                <a:cxn ang="3cd4">
                  <a:pos x="hc" y="t"/>
                </a:cxn>
                <a:cxn ang="cd2">
                  <a:pos x="l" y="vc"/>
                </a:cxn>
                <a:cxn ang="cd4">
                  <a:pos x="hc" y="b"/>
                </a:cxn>
                <a:cxn ang="0">
                  <a:pos x="r" y="vc"/>
                </a:cxn>
              </a:cxnLst>
              <a:rect l="l" t="t" r="r" b="b"/>
              <a:pathLst>
                <a:path w="223" h="252">
                  <a:moveTo>
                    <a:pt x="202" y="36"/>
                  </a:moveTo>
                  <a:cubicBezTo>
                    <a:pt x="187" y="40"/>
                    <a:pt x="178" y="50"/>
                    <a:pt x="178" y="63"/>
                  </a:cubicBezTo>
                  <a:cubicBezTo>
                    <a:pt x="178" y="76"/>
                    <a:pt x="189" y="81"/>
                    <a:pt x="196" y="81"/>
                  </a:cubicBezTo>
                  <a:cubicBezTo>
                    <a:pt x="202" y="81"/>
                    <a:pt x="223" y="77"/>
                    <a:pt x="223" y="49"/>
                  </a:cubicBezTo>
                  <a:cubicBezTo>
                    <a:pt x="223" y="13"/>
                    <a:pt x="182" y="0"/>
                    <a:pt x="148" y="0"/>
                  </a:cubicBezTo>
                  <a:cubicBezTo>
                    <a:pt x="61" y="0"/>
                    <a:pt x="45" y="65"/>
                    <a:pt x="45" y="81"/>
                  </a:cubicBezTo>
                  <a:cubicBezTo>
                    <a:pt x="45" y="103"/>
                    <a:pt x="58" y="115"/>
                    <a:pt x="65" y="122"/>
                  </a:cubicBezTo>
                  <a:cubicBezTo>
                    <a:pt x="79" y="133"/>
                    <a:pt x="90" y="135"/>
                    <a:pt x="128" y="142"/>
                  </a:cubicBezTo>
                  <a:cubicBezTo>
                    <a:pt x="140" y="144"/>
                    <a:pt x="176" y="151"/>
                    <a:pt x="176" y="178"/>
                  </a:cubicBezTo>
                  <a:cubicBezTo>
                    <a:pt x="176" y="189"/>
                    <a:pt x="169" y="209"/>
                    <a:pt x="146" y="223"/>
                  </a:cubicBezTo>
                  <a:cubicBezTo>
                    <a:pt x="124" y="236"/>
                    <a:pt x="97" y="236"/>
                    <a:pt x="90" y="236"/>
                  </a:cubicBezTo>
                  <a:cubicBezTo>
                    <a:pt x="68" y="236"/>
                    <a:pt x="36" y="230"/>
                    <a:pt x="23" y="212"/>
                  </a:cubicBezTo>
                  <a:cubicBezTo>
                    <a:pt x="41" y="211"/>
                    <a:pt x="54" y="196"/>
                    <a:pt x="54" y="180"/>
                  </a:cubicBezTo>
                  <a:cubicBezTo>
                    <a:pt x="54" y="167"/>
                    <a:pt x="43" y="160"/>
                    <a:pt x="32" y="160"/>
                  </a:cubicBezTo>
                  <a:cubicBezTo>
                    <a:pt x="16" y="160"/>
                    <a:pt x="0" y="173"/>
                    <a:pt x="0" y="198"/>
                  </a:cubicBezTo>
                  <a:cubicBezTo>
                    <a:pt x="0" y="230"/>
                    <a:pt x="36" y="252"/>
                    <a:pt x="90" y="252"/>
                  </a:cubicBezTo>
                  <a:cubicBezTo>
                    <a:pt x="193" y="252"/>
                    <a:pt x="212" y="182"/>
                    <a:pt x="212" y="160"/>
                  </a:cubicBezTo>
                  <a:cubicBezTo>
                    <a:pt x="212" y="108"/>
                    <a:pt x="155" y="99"/>
                    <a:pt x="135" y="94"/>
                  </a:cubicBezTo>
                  <a:cubicBezTo>
                    <a:pt x="130" y="94"/>
                    <a:pt x="115" y="90"/>
                    <a:pt x="112" y="90"/>
                  </a:cubicBezTo>
                  <a:cubicBezTo>
                    <a:pt x="92" y="86"/>
                    <a:pt x="81" y="74"/>
                    <a:pt x="81" y="61"/>
                  </a:cubicBezTo>
                  <a:cubicBezTo>
                    <a:pt x="81" y="49"/>
                    <a:pt x="92" y="34"/>
                    <a:pt x="104" y="27"/>
                  </a:cubicBezTo>
                  <a:cubicBezTo>
                    <a:pt x="119" y="16"/>
                    <a:pt x="139" y="16"/>
                    <a:pt x="148" y="16"/>
                  </a:cubicBezTo>
                  <a:cubicBezTo>
                    <a:pt x="160" y="16"/>
                    <a:pt x="189" y="18"/>
                    <a:pt x="202" y="3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0" name="Freeform 149">
              <a:extLst>
                <a:ext uri="{FF2B5EF4-FFF2-40B4-BE49-F238E27FC236}">
                  <a16:creationId xmlns:a16="http://schemas.microsoft.com/office/drawing/2014/main" id="{2139743B-C9F1-E040-9990-1765E44858FC}"/>
                </a:ext>
              </a:extLst>
            </p:cNvPr>
            <p:cNvSpPr/>
            <p:nvPr/>
          </p:nvSpPr>
          <p:spPr>
            <a:xfrm>
              <a:off x="6814800" y="5135400"/>
              <a:ext cx="39960" cy="74160"/>
            </a:xfrm>
            <a:custGeom>
              <a:avLst/>
              <a:gdLst/>
              <a:ahLst/>
              <a:cxnLst>
                <a:cxn ang="3cd4">
                  <a:pos x="hc" y="t"/>
                </a:cxn>
                <a:cxn ang="cd2">
                  <a:pos x="l" y="vc"/>
                </a:cxn>
                <a:cxn ang="cd4">
                  <a:pos x="hc" y="b"/>
                </a:cxn>
                <a:cxn ang="0">
                  <a:pos x="r" y="vc"/>
                </a:cxn>
              </a:cxnLst>
              <a:rect l="l" t="t" r="r" b="b"/>
              <a:pathLst>
                <a:path w="112" h="207">
                  <a:moveTo>
                    <a:pt x="108" y="38"/>
                  </a:moveTo>
                  <a:cubicBezTo>
                    <a:pt x="108" y="38"/>
                    <a:pt x="112" y="29"/>
                    <a:pt x="112" y="23"/>
                  </a:cubicBezTo>
                  <a:cubicBezTo>
                    <a:pt x="112" y="9"/>
                    <a:pt x="99" y="0"/>
                    <a:pt x="86" y="0"/>
                  </a:cubicBezTo>
                  <a:cubicBezTo>
                    <a:pt x="70" y="0"/>
                    <a:pt x="65" y="13"/>
                    <a:pt x="63" y="18"/>
                  </a:cubicBezTo>
                  <a:lnTo>
                    <a:pt x="2" y="191"/>
                  </a:lnTo>
                  <a:cubicBezTo>
                    <a:pt x="0" y="196"/>
                    <a:pt x="0" y="196"/>
                    <a:pt x="0" y="198"/>
                  </a:cubicBezTo>
                  <a:cubicBezTo>
                    <a:pt x="0" y="203"/>
                    <a:pt x="16" y="207"/>
                    <a:pt x="18" y="207"/>
                  </a:cubicBezTo>
                  <a:cubicBezTo>
                    <a:pt x="22" y="207"/>
                    <a:pt x="22" y="205"/>
                    <a:pt x="23" y="20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1" name="Freeform 150">
              <a:extLst>
                <a:ext uri="{FF2B5EF4-FFF2-40B4-BE49-F238E27FC236}">
                  <a16:creationId xmlns:a16="http://schemas.microsoft.com/office/drawing/2014/main" id="{CDDB7DEE-E106-9445-B110-677EE8972DB7}"/>
                </a:ext>
              </a:extLst>
            </p:cNvPr>
            <p:cNvSpPr/>
            <p:nvPr/>
          </p:nvSpPr>
          <p:spPr>
            <a:xfrm>
              <a:off x="6989760" y="5124239"/>
              <a:ext cx="189360" cy="66960"/>
            </a:xfrm>
            <a:custGeom>
              <a:avLst/>
              <a:gdLst/>
              <a:ahLst/>
              <a:cxnLst>
                <a:cxn ang="3cd4">
                  <a:pos x="hc" y="t"/>
                </a:cxn>
                <a:cxn ang="cd2">
                  <a:pos x="l" y="vc"/>
                </a:cxn>
                <a:cxn ang="cd4">
                  <a:pos x="hc" y="b"/>
                </a:cxn>
                <a:cxn ang="0">
                  <a:pos x="r" y="vc"/>
                </a:cxn>
              </a:cxnLst>
              <a:rect l="l" t="t" r="r" b="b"/>
              <a:pathLst>
                <a:path w="527" h="187">
                  <a:moveTo>
                    <a:pt x="500" y="32"/>
                  </a:moveTo>
                  <a:cubicBezTo>
                    <a:pt x="513" y="32"/>
                    <a:pt x="527" y="32"/>
                    <a:pt x="527" y="16"/>
                  </a:cubicBezTo>
                  <a:cubicBezTo>
                    <a:pt x="527" y="0"/>
                    <a:pt x="513" y="0"/>
                    <a:pt x="502" y="0"/>
                  </a:cubicBezTo>
                  <a:lnTo>
                    <a:pt x="27" y="0"/>
                  </a:lnTo>
                  <a:cubicBezTo>
                    <a:pt x="14" y="0"/>
                    <a:pt x="0" y="0"/>
                    <a:pt x="0" y="16"/>
                  </a:cubicBezTo>
                  <a:cubicBezTo>
                    <a:pt x="0" y="32"/>
                    <a:pt x="14" y="32"/>
                    <a:pt x="27" y="32"/>
                  </a:cubicBezTo>
                  <a:close/>
                  <a:moveTo>
                    <a:pt x="502" y="187"/>
                  </a:moveTo>
                  <a:cubicBezTo>
                    <a:pt x="513" y="187"/>
                    <a:pt x="527" y="187"/>
                    <a:pt x="527" y="171"/>
                  </a:cubicBezTo>
                  <a:cubicBezTo>
                    <a:pt x="527" y="155"/>
                    <a:pt x="513" y="155"/>
                    <a:pt x="500" y="155"/>
                  </a:cubicBezTo>
                  <a:lnTo>
                    <a:pt x="27" y="155"/>
                  </a:lnTo>
                  <a:cubicBezTo>
                    <a:pt x="14" y="155"/>
                    <a:pt x="0" y="155"/>
                    <a:pt x="0" y="171"/>
                  </a:cubicBezTo>
                  <a:cubicBezTo>
                    <a:pt x="0" y="187"/>
                    <a:pt x="14" y="187"/>
                    <a:pt x="27" y="18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2" name="Freeform 151">
              <a:extLst>
                <a:ext uri="{FF2B5EF4-FFF2-40B4-BE49-F238E27FC236}">
                  <a16:creationId xmlns:a16="http://schemas.microsoft.com/office/drawing/2014/main" id="{BBFAA1AA-43E7-DE43-AA27-F75DDCB09F33}"/>
                </a:ext>
              </a:extLst>
            </p:cNvPr>
            <p:cNvSpPr/>
            <p:nvPr/>
          </p:nvSpPr>
          <p:spPr>
            <a:xfrm>
              <a:off x="7829640" y="4846320"/>
              <a:ext cx="94320" cy="190080"/>
            </a:xfrm>
            <a:custGeom>
              <a:avLst/>
              <a:gdLst/>
              <a:ahLst/>
              <a:cxnLst>
                <a:cxn ang="3cd4">
                  <a:pos x="hc" y="t"/>
                </a:cxn>
                <a:cxn ang="cd2">
                  <a:pos x="l" y="vc"/>
                </a:cxn>
                <a:cxn ang="cd4">
                  <a:pos x="hc" y="b"/>
                </a:cxn>
                <a:cxn ang="0">
                  <a:pos x="r" y="vc"/>
                </a:cxn>
              </a:cxnLst>
              <a:rect l="l" t="t" r="r" b="b"/>
              <a:pathLst>
                <a:path w="263" h="529">
                  <a:moveTo>
                    <a:pt x="164" y="20"/>
                  </a:moveTo>
                  <a:cubicBezTo>
                    <a:pt x="164" y="2"/>
                    <a:pt x="164" y="0"/>
                    <a:pt x="146" y="0"/>
                  </a:cubicBezTo>
                  <a:cubicBezTo>
                    <a:pt x="95" y="50"/>
                    <a:pt x="25" y="50"/>
                    <a:pt x="0" y="50"/>
                  </a:cubicBezTo>
                  <a:lnTo>
                    <a:pt x="0" y="76"/>
                  </a:lnTo>
                  <a:cubicBezTo>
                    <a:pt x="16" y="76"/>
                    <a:pt x="63" y="76"/>
                    <a:pt x="104" y="54"/>
                  </a:cubicBezTo>
                  <a:lnTo>
                    <a:pt x="104" y="466"/>
                  </a:lnTo>
                  <a:cubicBezTo>
                    <a:pt x="104" y="495"/>
                    <a:pt x="103" y="504"/>
                    <a:pt x="31" y="504"/>
                  </a:cubicBezTo>
                  <a:lnTo>
                    <a:pt x="5" y="504"/>
                  </a:lnTo>
                  <a:lnTo>
                    <a:pt x="5" y="529"/>
                  </a:lnTo>
                  <a:cubicBezTo>
                    <a:pt x="32" y="525"/>
                    <a:pt x="103" y="525"/>
                    <a:pt x="133" y="525"/>
                  </a:cubicBezTo>
                  <a:cubicBezTo>
                    <a:pt x="166" y="525"/>
                    <a:pt x="234" y="525"/>
                    <a:pt x="263" y="529"/>
                  </a:cubicBezTo>
                  <a:lnTo>
                    <a:pt x="263" y="504"/>
                  </a:lnTo>
                  <a:lnTo>
                    <a:pt x="238" y="504"/>
                  </a:lnTo>
                  <a:cubicBezTo>
                    <a:pt x="166" y="504"/>
                    <a:pt x="164" y="495"/>
                    <a:pt x="164" y="4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3" name="Freeform 152">
              <a:extLst>
                <a:ext uri="{FF2B5EF4-FFF2-40B4-BE49-F238E27FC236}">
                  <a16:creationId xmlns:a16="http://schemas.microsoft.com/office/drawing/2014/main" id="{73B64C9F-BA24-2B41-A264-D0A04108E3BB}"/>
                </a:ext>
              </a:extLst>
            </p:cNvPr>
            <p:cNvSpPr/>
            <p:nvPr/>
          </p:nvSpPr>
          <p:spPr>
            <a:xfrm>
              <a:off x="7307279" y="5151960"/>
              <a:ext cx="1136160" cy="11880"/>
            </a:xfrm>
            <a:custGeom>
              <a:avLst/>
              <a:gdLst/>
              <a:ahLst/>
              <a:cxnLst>
                <a:cxn ang="3cd4">
                  <a:pos x="hc" y="t"/>
                </a:cxn>
                <a:cxn ang="cd2">
                  <a:pos x="l" y="vc"/>
                </a:cxn>
                <a:cxn ang="cd4">
                  <a:pos x="hc" y="b"/>
                </a:cxn>
                <a:cxn ang="0">
                  <a:pos x="r" y="vc"/>
                </a:cxn>
              </a:cxnLst>
              <a:rect l="l" t="t" r="r" b="b"/>
              <a:pathLst>
                <a:path w="3157" h="34">
                  <a:moveTo>
                    <a:pt x="1579" y="34"/>
                  </a:moveTo>
                  <a:lnTo>
                    <a:pt x="0" y="34"/>
                  </a:lnTo>
                  <a:lnTo>
                    <a:pt x="0" y="0"/>
                  </a:lnTo>
                  <a:lnTo>
                    <a:pt x="3157" y="0"/>
                  </a:lnTo>
                  <a:lnTo>
                    <a:pt x="3157" y="34"/>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4" name="Freeform 153">
              <a:extLst>
                <a:ext uri="{FF2B5EF4-FFF2-40B4-BE49-F238E27FC236}">
                  <a16:creationId xmlns:a16="http://schemas.microsoft.com/office/drawing/2014/main" id="{4A929A2B-FD38-724D-AC80-A5B27961DD9B}"/>
                </a:ext>
              </a:extLst>
            </p:cNvPr>
            <p:cNvSpPr/>
            <p:nvPr/>
          </p:nvSpPr>
          <p:spPr>
            <a:xfrm>
              <a:off x="7341480" y="5210280"/>
              <a:ext cx="11880" cy="284760"/>
            </a:xfrm>
            <a:custGeom>
              <a:avLst/>
              <a:gdLst/>
              <a:ahLst/>
              <a:cxnLst>
                <a:cxn ang="3cd4">
                  <a:pos x="hc" y="t"/>
                </a:cxn>
                <a:cxn ang="cd2">
                  <a:pos x="l" y="vc"/>
                </a:cxn>
                <a:cxn ang="cd4">
                  <a:pos x="hc" y="b"/>
                </a:cxn>
                <a:cxn ang="0">
                  <a:pos x="r" y="vc"/>
                </a:cxn>
              </a:cxnLst>
              <a:rect l="l" t="t" r="r" b="b"/>
              <a:pathLst>
                <a:path w="34" h="792">
                  <a:moveTo>
                    <a:pt x="34" y="29"/>
                  </a:moveTo>
                  <a:cubicBezTo>
                    <a:pt x="34" y="14"/>
                    <a:pt x="34" y="0"/>
                    <a:pt x="16" y="0"/>
                  </a:cubicBezTo>
                  <a:cubicBezTo>
                    <a:pt x="0" y="0"/>
                    <a:pt x="0" y="14"/>
                    <a:pt x="0" y="29"/>
                  </a:cubicBezTo>
                  <a:lnTo>
                    <a:pt x="0" y="763"/>
                  </a:lnTo>
                  <a:cubicBezTo>
                    <a:pt x="0" y="777"/>
                    <a:pt x="0" y="792"/>
                    <a:pt x="16" y="792"/>
                  </a:cubicBezTo>
                  <a:cubicBezTo>
                    <a:pt x="34" y="792"/>
                    <a:pt x="34" y="777"/>
                    <a:pt x="34" y="76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5" name="Freeform 154">
              <a:extLst>
                <a:ext uri="{FF2B5EF4-FFF2-40B4-BE49-F238E27FC236}">
                  <a16:creationId xmlns:a16="http://schemas.microsoft.com/office/drawing/2014/main" id="{26555B4E-4100-6C44-A200-44E375B8626D}"/>
                </a:ext>
              </a:extLst>
            </p:cNvPr>
            <p:cNvSpPr/>
            <p:nvPr/>
          </p:nvSpPr>
          <p:spPr>
            <a:xfrm>
              <a:off x="7398000" y="5229720"/>
              <a:ext cx="203760" cy="194760"/>
            </a:xfrm>
            <a:custGeom>
              <a:avLst/>
              <a:gdLst/>
              <a:ahLst/>
              <a:cxnLst>
                <a:cxn ang="3cd4">
                  <a:pos x="hc" y="t"/>
                </a:cxn>
                <a:cxn ang="cd2">
                  <a:pos x="l" y="vc"/>
                </a:cxn>
                <a:cxn ang="cd4">
                  <a:pos x="hc" y="b"/>
                </a:cxn>
                <a:cxn ang="0">
                  <a:pos x="r" y="vc"/>
                </a:cxn>
              </a:cxnLst>
              <a:rect l="l" t="t" r="r" b="b"/>
              <a:pathLst>
                <a:path w="567" h="542">
                  <a:moveTo>
                    <a:pt x="94" y="480"/>
                  </a:moveTo>
                  <a:cubicBezTo>
                    <a:pt x="86" y="511"/>
                    <a:pt x="85" y="516"/>
                    <a:pt x="22" y="516"/>
                  </a:cubicBezTo>
                  <a:cubicBezTo>
                    <a:pt x="7" y="516"/>
                    <a:pt x="0" y="516"/>
                    <a:pt x="0" y="533"/>
                  </a:cubicBezTo>
                  <a:cubicBezTo>
                    <a:pt x="0" y="542"/>
                    <a:pt x="7" y="542"/>
                    <a:pt x="22" y="542"/>
                  </a:cubicBezTo>
                  <a:lnTo>
                    <a:pt x="304" y="542"/>
                  </a:lnTo>
                  <a:cubicBezTo>
                    <a:pt x="430" y="542"/>
                    <a:pt x="524" y="448"/>
                    <a:pt x="524" y="371"/>
                  </a:cubicBezTo>
                  <a:cubicBezTo>
                    <a:pt x="524" y="313"/>
                    <a:pt x="477" y="268"/>
                    <a:pt x="401" y="259"/>
                  </a:cubicBezTo>
                  <a:cubicBezTo>
                    <a:pt x="482" y="243"/>
                    <a:pt x="567" y="185"/>
                    <a:pt x="567" y="110"/>
                  </a:cubicBezTo>
                  <a:cubicBezTo>
                    <a:pt x="567" y="50"/>
                    <a:pt x="515" y="0"/>
                    <a:pt x="419" y="0"/>
                  </a:cubicBezTo>
                  <a:lnTo>
                    <a:pt x="153" y="0"/>
                  </a:lnTo>
                  <a:cubicBezTo>
                    <a:pt x="137" y="0"/>
                    <a:pt x="130" y="0"/>
                    <a:pt x="130" y="16"/>
                  </a:cubicBezTo>
                  <a:cubicBezTo>
                    <a:pt x="130" y="25"/>
                    <a:pt x="137" y="25"/>
                    <a:pt x="151" y="25"/>
                  </a:cubicBezTo>
                  <a:cubicBezTo>
                    <a:pt x="153" y="25"/>
                    <a:pt x="167" y="25"/>
                    <a:pt x="182" y="27"/>
                  </a:cubicBezTo>
                  <a:cubicBezTo>
                    <a:pt x="196" y="27"/>
                    <a:pt x="203" y="29"/>
                    <a:pt x="203" y="40"/>
                  </a:cubicBezTo>
                  <a:cubicBezTo>
                    <a:pt x="203" y="41"/>
                    <a:pt x="202" y="45"/>
                    <a:pt x="200" y="54"/>
                  </a:cubicBezTo>
                  <a:close/>
                  <a:moveTo>
                    <a:pt x="214" y="252"/>
                  </a:moveTo>
                  <a:lnTo>
                    <a:pt x="263" y="54"/>
                  </a:lnTo>
                  <a:cubicBezTo>
                    <a:pt x="270" y="27"/>
                    <a:pt x="272" y="25"/>
                    <a:pt x="306" y="25"/>
                  </a:cubicBezTo>
                  <a:lnTo>
                    <a:pt x="407" y="25"/>
                  </a:lnTo>
                  <a:cubicBezTo>
                    <a:pt x="477" y="25"/>
                    <a:pt x="495" y="72"/>
                    <a:pt x="495" y="106"/>
                  </a:cubicBezTo>
                  <a:cubicBezTo>
                    <a:pt x="495" y="176"/>
                    <a:pt x="427" y="252"/>
                    <a:pt x="329" y="252"/>
                  </a:cubicBezTo>
                  <a:close/>
                  <a:moveTo>
                    <a:pt x="178" y="516"/>
                  </a:moveTo>
                  <a:cubicBezTo>
                    <a:pt x="167" y="516"/>
                    <a:pt x="166" y="516"/>
                    <a:pt x="160" y="516"/>
                  </a:cubicBezTo>
                  <a:cubicBezTo>
                    <a:pt x="153" y="516"/>
                    <a:pt x="149" y="515"/>
                    <a:pt x="149" y="509"/>
                  </a:cubicBezTo>
                  <a:cubicBezTo>
                    <a:pt x="149" y="506"/>
                    <a:pt x="149" y="504"/>
                    <a:pt x="153" y="489"/>
                  </a:cubicBezTo>
                  <a:lnTo>
                    <a:pt x="209" y="268"/>
                  </a:lnTo>
                  <a:lnTo>
                    <a:pt x="358" y="268"/>
                  </a:lnTo>
                  <a:cubicBezTo>
                    <a:pt x="434" y="268"/>
                    <a:pt x="450" y="328"/>
                    <a:pt x="450" y="362"/>
                  </a:cubicBezTo>
                  <a:cubicBezTo>
                    <a:pt x="450" y="441"/>
                    <a:pt x="380" y="516"/>
                    <a:pt x="286" y="5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6" name="Freeform 155">
              <a:extLst>
                <a:ext uri="{FF2B5EF4-FFF2-40B4-BE49-F238E27FC236}">
                  <a16:creationId xmlns:a16="http://schemas.microsoft.com/office/drawing/2014/main" id="{F5668E01-4389-9F4F-8136-9B48C189CBBB}"/>
                </a:ext>
              </a:extLst>
            </p:cNvPr>
            <p:cNvSpPr/>
            <p:nvPr/>
          </p:nvSpPr>
          <p:spPr>
            <a:xfrm>
              <a:off x="7649279" y="5210280"/>
              <a:ext cx="11880" cy="284760"/>
            </a:xfrm>
            <a:custGeom>
              <a:avLst/>
              <a:gdLst/>
              <a:ahLst/>
              <a:cxnLst>
                <a:cxn ang="3cd4">
                  <a:pos x="hc" y="t"/>
                </a:cxn>
                <a:cxn ang="cd2">
                  <a:pos x="l" y="vc"/>
                </a:cxn>
                <a:cxn ang="cd4">
                  <a:pos x="hc" y="b"/>
                </a:cxn>
                <a:cxn ang="0">
                  <a:pos x="r" y="vc"/>
                </a:cxn>
              </a:cxnLst>
              <a:rect l="l" t="t" r="r" b="b"/>
              <a:pathLst>
                <a:path w="34" h="792">
                  <a:moveTo>
                    <a:pt x="34" y="29"/>
                  </a:moveTo>
                  <a:cubicBezTo>
                    <a:pt x="34" y="14"/>
                    <a:pt x="34" y="0"/>
                    <a:pt x="16" y="0"/>
                  </a:cubicBezTo>
                  <a:cubicBezTo>
                    <a:pt x="0" y="0"/>
                    <a:pt x="0" y="14"/>
                    <a:pt x="0" y="29"/>
                  </a:cubicBezTo>
                  <a:lnTo>
                    <a:pt x="0" y="763"/>
                  </a:lnTo>
                  <a:cubicBezTo>
                    <a:pt x="0" y="777"/>
                    <a:pt x="0" y="792"/>
                    <a:pt x="16" y="792"/>
                  </a:cubicBezTo>
                  <a:cubicBezTo>
                    <a:pt x="34" y="792"/>
                    <a:pt x="34" y="777"/>
                    <a:pt x="34" y="76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7" name="Freeform 156">
              <a:extLst>
                <a:ext uri="{FF2B5EF4-FFF2-40B4-BE49-F238E27FC236}">
                  <a16:creationId xmlns:a16="http://schemas.microsoft.com/office/drawing/2014/main" id="{956C25D7-E843-5F41-AB32-9CB5D7359943}"/>
                </a:ext>
              </a:extLst>
            </p:cNvPr>
            <p:cNvSpPr/>
            <p:nvPr/>
          </p:nvSpPr>
          <p:spPr>
            <a:xfrm>
              <a:off x="7705799" y="5229720"/>
              <a:ext cx="203760" cy="194760"/>
            </a:xfrm>
            <a:custGeom>
              <a:avLst/>
              <a:gdLst/>
              <a:ahLst/>
              <a:cxnLst>
                <a:cxn ang="3cd4">
                  <a:pos x="hc" y="t"/>
                </a:cxn>
                <a:cxn ang="cd2">
                  <a:pos x="l" y="vc"/>
                </a:cxn>
                <a:cxn ang="cd4">
                  <a:pos x="hc" y="b"/>
                </a:cxn>
                <a:cxn ang="0">
                  <a:pos x="r" y="vc"/>
                </a:cxn>
              </a:cxnLst>
              <a:rect l="l" t="t" r="r" b="b"/>
              <a:pathLst>
                <a:path w="567" h="542">
                  <a:moveTo>
                    <a:pt x="209" y="292"/>
                  </a:moveTo>
                  <a:lnTo>
                    <a:pt x="344" y="292"/>
                  </a:lnTo>
                  <a:cubicBezTo>
                    <a:pt x="455" y="292"/>
                    <a:pt x="567" y="209"/>
                    <a:pt x="567" y="121"/>
                  </a:cubicBezTo>
                  <a:cubicBezTo>
                    <a:pt x="567" y="59"/>
                    <a:pt x="515" y="0"/>
                    <a:pt x="410" y="0"/>
                  </a:cubicBezTo>
                  <a:lnTo>
                    <a:pt x="153" y="0"/>
                  </a:lnTo>
                  <a:cubicBezTo>
                    <a:pt x="139" y="0"/>
                    <a:pt x="130" y="0"/>
                    <a:pt x="130" y="14"/>
                  </a:cubicBezTo>
                  <a:cubicBezTo>
                    <a:pt x="130" y="25"/>
                    <a:pt x="137" y="25"/>
                    <a:pt x="153" y="25"/>
                  </a:cubicBezTo>
                  <a:cubicBezTo>
                    <a:pt x="162" y="25"/>
                    <a:pt x="176" y="25"/>
                    <a:pt x="187" y="27"/>
                  </a:cubicBezTo>
                  <a:cubicBezTo>
                    <a:pt x="200" y="27"/>
                    <a:pt x="203" y="31"/>
                    <a:pt x="203" y="40"/>
                  </a:cubicBezTo>
                  <a:cubicBezTo>
                    <a:pt x="203" y="41"/>
                    <a:pt x="203" y="45"/>
                    <a:pt x="202" y="54"/>
                  </a:cubicBezTo>
                  <a:lnTo>
                    <a:pt x="94" y="480"/>
                  </a:lnTo>
                  <a:cubicBezTo>
                    <a:pt x="86" y="511"/>
                    <a:pt x="85" y="516"/>
                    <a:pt x="22" y="516"/>
                  </a:cubicBezTo>
                  <a:cubicBezTo>
                    <a:pt x="9" y="516"/>
                    <a:pt x="0" y="516"/>
                    <a:pt x="0" y="533"/>
                  </a:cubicBezTo>
                  <a:cubicBezTo>
                    <a:pt x="0" y="542"/>
                    <a:pt x="9" y="542"/>
                    <a:pt x="13" y="542"/>
                  </a:cubicBezTo>
                  <a:cubicBezTo>
                    <a:pt x="34" y="542"/>
                    <a:pt x="90" y="540"/>
                    <a:pt x="113" y="540"/>
                  </a:cubicBezTo>
                  <a:cubicBezTo>
                    <a:pt x="130" y="540"/>
                    <a:pt x="148" y="540"/>
                    <a:pt x="164" y="540"/>
                  </a:cubicBezTo>
                  <a:cubicBezTo>
                    <a:pt x="182" y="540"/>
                    <a:pt x="198" y="542"/>
                    <a:pt x="214" y="542"/>
                  </a:cubicBezTo>
                  <a:cubicBezTo>
                    <a:pt x="221" y="542"/>
                    <a:pt x="230" y="542"/>
                    <a:pt x="230" y="525"/>
                  </a:cubicBezTo>
                  <a:cubicBezTo>
                    <a:pt x="230" y="516"/>
                    <a:pt x="223" y="516"/>
                    <a:pt x="209" y="516"/>
                  </a:cubicBezTo>
                  <a:cubicBezTo>
                    <a:pt x="180" y="516"/>
                    <a:pt x="157" y="516"/>
                    <a:pt x="157" y="502"/>
                  </a:cubicBezTo>
                  <a:cubicBezTo>
                    <a:pt x="157" y="498"/>
                    <a:pt x="158" y="495"/>
                    <a:pt x="160" y="489"/>
                  </a:cubicBezTo>
                  <a:close/>
                  <a:moveTo>
                    <a:pt x="266" y="54"/>
                  </a:moveTo>
                  <a:cubicBezTo>
                    <a:pt x="274" y="27"/>
                    <a:pt x="274" y="25"/>
                    <a:pt x="308" y="25"/>
                  </a:cubicBezTo>
                  <a:lnTo>
                    <a:pt x="385" y="25"/>
                  </a:lnTo>
                  <a:cubicBezTo>
                    <a:pt x="450" y="25"/>
                    <a:pt x="493" y="47"/>
                    <a:pt x="493" y="101"/>
                  </a:cubicBezTo>
                  <a:cubicBezTo>
                    <a:pt x="493" y="131"/>
                    <a:pt x="477" y="200"/>
                    <a:pt x="446" y="229"/>
                  </a:cubicBezTo>
                  <a:cubicBezTo>
                    <a:pt x="407" y="265"/>
                    <a:pt x="358" y="270"/>
                    <a:pt x="324" y="270"/>
                  </a:cubicBezTo>
                  <a:lnTo>
                    <a:pt x="212" y="270"/>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8" name="Freeform 157">
              <a:extLst>
                <a:ext uri="{FF2B5EF4-FFF2-40B4-BE49-F238E27FC236}">
                  <a16:creationId xmlns:a16="http://schemas.microsoft.com/office/drawing/2014/main" id="{63F5A326-405A-5043-94D3-D1402A5F4640}"/>
                </a:ext>
              </a:extLst>
            </p:cNvPr>
            <p:cNvSpPr/>
            <p:nvPr/>
          </p:nvSpPr>
          <p:spPr>
            <a:xfrm>
              <a:off x="7890480" y="5378760"/>
              <a:ext cx="79920" cy="90360"/>
            </a:xfrm>
            <a:custGeom>
              <a:avLst/>
              <a:gdLst/>
              <a:ahLst/>
              <a:cxnLst>
                <a:cxn ang="3cd4">
                  <a:pos x="hc" y="t"/>
                </a:cxn>
                <a:cxn ang="cd2">
                  <a:pos x="l" y="vc"/>
                </a:cxn>
                <a:cxn ang="cd4">
                  <a:pos x="hc" y="b"/>
                </a:cxn>
                <a:cxn ang="0">
                  <a:pos x="r" y="vc"/>
                </a:cxn>
              </a:cxnLst>
              <a:rect l="l" t="t" r="r" b="b"/>
              <a:pathLst>
                <a:path w="223" h="252">
                  <a:moveTo>
                    <a:pt x="202" y="36"/>
                  </a:moveTo>
                  <a:cubicBezTo>
                    <a:pt x="187" y="40"/>
                    <a:pt x="178" y="50"/>
                    <a:pt x="178" y="63"/>
                  </a:cubicBezTo>
                  <a:cubicBezTo>
                    <a:pt x="178" y="76"/>
                    <a:pt x="189" y="81"/>
                    <a:pt x="196" y="81"/>
                  </a:cubicBezTo>
                  <a:cubicBezTo>
                    <a:pt x="202" y="81"/>
                    <a:pt x="223" y="77"/>
                    <a:pt x="223" y="49"/>
                  </a:cubicBezTo>
                  <a:cubicBezTo>
                    <a:pt x="223" y="13"/>
                    <a:pt x="182" y="0"/>
                    <a:pt x="148" y="0"/>
                  </a:cubicBezTo>
                  <a:cubicBezTo>
                    <a:pt x="61" y="0"/>
                    <a:pt x="45" y="65"/>
                    <a:pt x="45" y="81"/>
                  </a:cubicBezTo>
                  <a:cubicBezTo>
                    <a:pt x="45" y="103"/>
                    <a:pt x="58" y="115"/>
                    <a:pt x="65" y="122"/>
                  </a:cubicBezTo>
                  <a:cubicBezTo>
                    <a:pt x="79" y="133"/>
                    <a:pt x="90" y="135"/>
                    <a:pt x="128" y="142"/>
                  </a:cubicBezTo>
                  <a:cubicBezTo>
                    <a:pt x="140" y="144"/>
                    <a:pt x="176" y="151"/>
                    <a:pt x="176" y="178"/>
                  </a:cubicBezTo>
                  <a:cubicBezTo>
                    <a:pt x="176" y="189"/>
                    <a:pt x="169" y="209"/>
                    <a:pt x="146" y="223"/>
                  </a:cubicBezTo>
                  <a:cubicBezTo>
                    <a:pt x="124" y="236"/>
                    <a:pt x="97" y="236"/>
                    <a:pt x="90" y="236"/>
                  </a:cubicBezTo>
                  <a:cubicBezTo>
                    <a:pt x="68" y="236"/>
                    <a:pt x="36" y="230"/>
                    <a:pt x="23" y="212"/>
                  </a:cubicBezTo>
                  <a:cubicBezTo>
                    <a:pt x="41" y="211"/>
                    <a:pt x="54" y="196"/>
                    <a:pt x="54" y="180"/>
                  </a:cubicBezTo>
                  <a:cubicBezTo>
                    <a:pt x="54" y="167"/>
                    <a:pt x="43" y="160"/>
                    <a:pt x="32" y="160"/>
                  </a:cubicBezTo>
                  <a:cubicBezTo>
                    <a:pt x="16" y="160"/>
                    <a:pt x="0" y="173"/>
                    <a:pt x="0" y="198"/>
                  </a:cubicBezTo>
                  <a:cubicBezTo>
                    <a:pt x="0" y="230"/>
                    <a:pt x="36" y="252"/>
                    <a:pt x="90" y="252"/>
                  </a:cubicBezTo>
                  <a:cubicBezTo>
                    <a:pt x="193" y="252"/>
                    <a:pt x="211" y="182"/>
                    <a:pt x="211" y="160"/>
                  </a:cubicBezTo>
                  <a:cubicBezTo>
                    <a:pt x="211" y="108"/>
                    <a:pt x="155" y="99"/>
                    <a:pt x="135" y="94"/>
                  </a:cubicBezTo>
                  <a:cubicBezTo>
                    <a:pt x="130" y="94"/>
                    <a:pt x="115" y="90"/>
                    <a:pt x="112" y="90"/>
                  </a:cubicBezTo>
                  <a:cubicBezTo>
                    <a:pt x="92" y="86"/>
                    <a:pt x="81" y="74"/>
                    <a:pt x="81" y="61"/>
                  </a:cubicBezTo>
                  <a:cubicBezTo>
                    <a:pt x="81" y="49"/>
                    <a:pt x="92" y="34"/>
                    <a:pt x="104" y="27"/>
                  </a:cubicBezTo>
                  <a:cubicBezTo>
                    <a:pt x="119" y="16"/>
                    <a:pt x="139" y="16"/>
                    <a:pt x="148" y="16"/>
                  </a:cubicBezTo>
                  <a:cubicBezTo>
                    <a:pt x="160" y="16"/>
                    <a:pt x="189" y="18"/>
                    <a:pt x="202" y="3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9" name="Freeform 158">
              <a:extLst>
                <a:ext uri="{FF2B5EF4-FFF2-40B4-BE49-F238E27FC236}">
                  <a16:creationId xmlns:a16="http://schemas.microsoft.com/office/drawing/2014/main" id="{AC31E900-09AB-1346-8E5C-789737C66CA0}"/>
                </a:ext>
              </a:extLst>
            </p:cNvPr>
            <p:cNvSpPr/>
            <p:nvPr/>
          </p:nvSpPr>
          <p:spPr>
            <a:xfrm>
              <a:off x="8005680" y="5443559"/>
              <a:ext cx="25560" cy="61920"/>
            </a:xfrm>
            <a:custGeom>
              <a:avLst/>
              <a:gdLst/>
              <a:ahLst/>
              <a:cxnLst>
                <a:cxn ang="3cd4">
                  <a:pos x="hc" y="t"/>
                </a:cxn>
                <a:cxn ang="cd2">
                  <a:pos x="l" y="vc"/>
                </a:cxn>
                <a:cxn ang="cd4">
                  <a:pos x="hc" y="b"/>
                </a:cxn>
                <a:cxn ang="0">
                  <a:pos x="r" y="vc"/>
                </a:cxn>
              </a:cxnLst>
              <a:rect l="l" t="t" r="r" b="b"/>
              <a:pathLst>
                <a:path w="72" h="173">
                  <a:moveTo>
                    <a:pt x="56" y="56"/>
                  </a:moveTo>
                  <a:cubicBezTo>
                    <a:pt x="56" y="86"/>
                    <a:pt x="50" y="122"/>
                    <a:pt x="13" y="158"/>
                  </a:cubicBezTo>
                  <a:cubicBezTo>
                    <a:pt x="9" y="160"/>
                    <a:pt x="7" y="162"/>
                    <a:pt x="7" y="164"/>
                  </a:cubicBezTo>
                  <a:cubicBezTo>
                    <a:pt x="7" y="169"/>
                    <a:pt x="13" y="173"/>
                    <a:pt x="16" y="173"/>
                  </a:cubicBezTo>
                  <a:cubicBezTo>
                    <a:pt x="23" y="173"/>
                    <a:pt x="72" y="128"/>
                    <a:pt x="72" y="61"/>
                  </a:cubicBezTo>
                  <a:cubicBezTo>
                    <a:pt x="72" y="27"/>
                    <a:pt x="58" y="0"/>
                    <a:pt x="32" y="0"/>
                  </a:cubicBezTo>
                  <a:cubicBezTo>
                    <a:pt x="14" y="0"/>
                    <a:pt x="0" y="14"/>
                    <a:pt x="0" y="32"/>
                  </a:cubicBezTo>
                  <a:cubicBezTo>
                    <a:pt x="0" y="50"/>
                    <a:pt x="13" y="65"/>
                    <a:pt x="32" y="65"/>
                  </a:cubicBezTo>
                  <a:cubicBezTo>
                    <a:pt x="47" y="65"/>
                    <a:pt x="56" y="56"/>
                    <a:pt x="56" y="5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0" name="Freeform 159">
              <a:extLst>
                <a:ext uri="{FF2B5EF4-FFF2-40B4-BE49-F238E27FC236}">
                  <a16:creationId xmlns:a16="http://schemas.microsoft.com/office/drawing/2014/main" id="{9E6E5161-377C-424B-9389-137AD71750C7}"/>
                </a:ext>
              </a:extLst>
            </p:cNvPr>
            <p:cNvSpPr/>
            <p:nvPr/>
          </p:nvSpPr>
          <p:spPr>
            <a:xfrm>
              <a:off x="8062920" y="5378760"/>
              <a:ext cx="101880" cy="90360"/>
            </a:xfrm>
            <a:custGeom>
              <a:avLst/>
              <a:gdLst/>
              <a:ahLst/>
              <a:cxnLst>
                <a:cxn ang="3cd4">
                  <a:pos x="hc" y="t"/>
                </a:cxn>
                <a:cxn ang="cd2">
                  <a:pos x="l" y="vc"/>
                </a:cxn>
                <a:cxn ang="cd4">
                  <a:pos x="hc" y="b"/>
                </a:cxn>
                <a:cxn ang="0">
                  <a:pos x="r" y="vc"/>
                </a:cxn>
              </a:cxnLst>
              <a:rect l="l" t="t" r="r" b="b"/>
              <a:pathLst>
                <a:path w="284" h="252">
                  <a:moveTo>
                    <a:pt x="202" y="32"/>
                  </a:moveTo>
                  <a:cubicBezTo>
                    <a:pt x="189" y="14"/>
                    <a:pt x="171" y="0"/>
                    <a:pt x="144" y="0"/>
                  </a:cubicBezTo>
                  <a:cubicBezTo>
                    <a:pt x="72" y="0"/>
                    <a:pt x="0" y="79"/>
                    <a:pt x="0" y="158"/>
                  </a:cubicBezTo>
                  <a:cubicBezTo>
                    <a:pt x="0" y="212"/>
                    <a:pt x="36" y="252"/>
                    <a:pt x="85" y="252"/>
                  </a:cubicBezTo>
                  <a:cubicBezTo>
                    <a:pt x="113" y="252"/>
                    <a:pt x="140" y="234"/>
                    <a:pt x="164" y="212"/>
                  </a:cubicBezTo>
                  <a:cubicBezTo>
                    <a:pt x="175" y="247"/>
                    <a:pt x="205" y="252"/>
                    <a:pt x="221" y="252"/>
                  </a:cubicBezTo>
                  <a:cubicBezTo>
                    <a:pt x="241" y="252"/>
                    <a:pt x="254" y="239"/>
                    <a:pt x="265" y="221"/>
                  </a:cubicBezTo>
                  <a:cubicBezTo>
                    <a:pt x="277" y="200"/>
                    <a:pt x="284" y="169"/>
                    <a:pt x="284" y="166"/>
                  </a:cubicBezTo>
                  <a:cubicBezTo>
                    <a:pt x="284" y="158"/>
                    <a:pt x="277" y="158"/>
                    <a:pt x="275" y="158"/>
                  </a:cubicBezTo>
                  <a:cubicBezTo>
                    <a:pt x="268" y="158"/>
                    <a:pt x="266" y="162"/>
                    <a:pt x="263" y="176"/>
                  </a:cubicBezTo>
                  <a:cubicBezTo>
                    <a:pt x="256" y="203"/>
                    <a:pt x="245" y="236"/>
                    <a:pt x="221" y="236"/>
                  </a:cubicBezTo>
                  <a:cubicBezTo>
                    <a:pt x="207" y="236"/>
                    <a:pt x="203" y="223"/>
                    <a:pt x="203" y="209"/>
                  </a:cubicBezTo>
                  <a:cubicBezTo>
                    <a:pt x="203" y="200"/>
                    <a:pt x="209" y="178"/>
                    <a:pt x="212" y="164"/>
                  </a:cubicBezTo>
                  <a:cubicBezTo>
                    <a:pt x="216" y="149"/>
                    <a:pt x="221" y="126"/>
                    <a:pt x="225" y="113"/>
                  </a:cubicBezTo>
                  <a:lnTo>
                    <a:pt x="236" y="72"/>
                  </a:lnTo>
                  <a:cubicBezTo>
                    <a:pt x="239" y="58"/>
                    <a:pt x="245" y="31"/>
                    <a:pt x="245" y="29"/>
                  </a:cubicBezTo>
                  <a:cubicBezTo>
                    <a:pt x="245" y="16"/>
                    <a:pt x="236" y="11"/>
                    <a:pt x="227" y="11"/>
                  </a:cubicBezTo>
                  <a:cubicBezTo>
                    <a:pt x="218" y="11"/>
                    <a:pt x="205" y="18"/>
                    <a:pt x="202" y="32"/>
                  </a:cubicBezTo>
                  <a:close/>
                  <a:moveTo>
                    <a:pt x="166" y="176"/>
                  </a:moveTo>
                  <a:cubicBezTo>
                    <a:pt x="162" y="193"/>
                    <a:pt x="149" y="203"/>
                    <a:pt x="137" y="214"/>
                  </a:cubicBezTo>
                  <a:cubicBezTo>
                    <a:pt x="131" y="218"/>
                    <a:pt x="110" y="236"/>
                    <a:pt x="86" y="236"/>
                  </a:cubicBezTo>
                  <a:cubicBezTo>
                    <a:pt x="65" y="236"/>
                    <a:pt x="45" y="221"/>
                    <a:pt x="45" y="182"/>
                  </a:cubicBezTo>
                  <a:cubicBezTo>
                    <a:pt x="45" y="153"/>
                    <a:pt x="61" y="90"/>
                    <a:pt x="74" y="68"/>
                  </a:cubicBezTo>
                  <a:cubicBezTo>
                    <a:pt x="99" y="23"/>
                    <a:pt x="128" y="16"/>
                    <a:pt x="144" y="16"/>
                  </a:cubicBezTo>
                  <a:cubicBezTo>
                    <a:pt x="182" y="16"/>
                    <a:pt x="193" y="58"/>
                    <a:pt x="193" y="65"/>
                  </a:cubicBezTo>
                  <a:cubicBezTo>
                    <a:pt x="193" y="67"/>
                    <a:pt x="193" y="70"/>
                    <a:pt x="191" y="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1" name="Freeform 160">
              <a:extLst>
                <a:ext uri="{FF2B5EF4-FFF2-40B4-BE49-F238E27FC236}">
                  <a16:creationId xmlns:a16="http://schemas.microsoft.com/office/drawing/2014/main" id="{B72C39A0-F995-2B4C-8F56-85780A9F2AC0}"/>
                </a:ext>
              </a:extLst>
            </p:cNvPr>
            <p:cNvSpPr/>
            <p:nvPr/>
          </p:nvSpPr>
          <p:spPr>
            <a:xfrm>
              <a:off x="8196120" y="5443559"/>
              <a:ext cx="25560" cy="61920"/>
            </a:xfrm>
            <a:custGeom>
              <a:avLst/>
              <a:gdLst/>
              <a:ahLst/>
              <a:cxnLst>
                <a:cxn ang="3cd4">
                  <a:pos x="hc" y="t"/>
                </a:cxn>
                <a:cxn ang="cd2">
                  <a:pos x="l" y="vc"/>
                </a:cxn>
                <a:cxn ang="cd4">
                  <a:pos x="hc" y="b"/>
                </a:cxn>
                <a:cxn ang="0">
                  <a:pos x="r" y="vc"/>
                </a:cxn>
              </a:cxnLst>
              <a:rect l="l" t="t" r="r" b="b"/>
              <a:pathLst>
                <a:path w="72" h="173">
                  <a:moveTo>
                    <a:pt x="56" y="56"/>
                  </a:moveTo>
                  <a:cubicBezTo>
                    <a:pt x="56" y="86"/>
                    <a:pt x="50" y="122"/>
                    <a:pt x="13" y="158"/>
                  </a:cubicBezTo>
                  <a:cubicBezTo>
                    <a:pt x="9" y="160"/>
                    <a:pt x="7" y="162"/>
                    <a:pt x="7" y="164"/>
                  </a:cubicBezTo>
                  <a:cubicBezTo>
                    <a:pt x="7" y="169"/>
                    <a:pt x="13" y="173"/>
                    <a:pt x="16" y="173"/>
                  </a:cubicBezTo>
                  <a:cubicBezTo>
                    <a:pt x="23" y="173"/>
                    <a:pt x="72" y="128"/>
                    <a:pt x="72" y="61"/>
                  </a:cubicBezTo>
                  <a:cubicBezTo>
                    <a:pt x="72" y="27"/>
                    <a:pt x="58" y="0"/>
                    <a:pt x="32" y="0"/>
                  </a:cubicBezTo>
                  <a:cubicBezTo>
                    <a:pt x="14" y="0"/>
                    <a:pt x="0" y="14"/>
                    <a:pt x="0" y="32"/>
                  </a:cubicBezTo>
                  <a:cubicBezTo>
                    <a:pt x="0" y="50"/>
                    <a:pt x="13" y="65"/>
                    <a:pt x="32" y="65"/>
                  </a:cubicBezTo>
                  <a:cubicBezTo>
                    <a:pt x="47" y="65"/>
                    <a:pt x="56" y="56"/>
                    <a:pt x="56" y="5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2" name="Freeform 161">
              <a:extLst>
                <a:ext uri="{FF2B5EF4-FFF2-40B4-BE49-F238E27FC236}">
                  <a16:creationId xmlns:a16="http://schemas.microsoft.com/office/drawing/2014/main" id="{AB4C55D6-9EFF-F44D-A1A4-9A876B40EF92}"/>
                </a:ext>
              </a:extLst>
            </p:cNvPr>
            <p:cNvSpPr/>
            <p:nvPr/>
          </p:nvSpPr>
          <p:spPr>
            <a:xfrm>
              <a:off x="8255160" y="5378760"/>
              <a:ext cx="79920" cy="90360"/>
            </a:xfrm>
            <a:custGeom>
              <a:avLst/>
              <a:gdLst/>
              <a:ahLst/>
              <a:cxnLst>
                <a:cxn ang="3cd4">
                  <a:pos x="hc" y="t"/>
                </a:cxn>
                <a:cxn ang="cd2">
                  <a:pos x="l" y="vc"/>
                </a:cxn>
                <a:cxn ang="cd4">
                  <a:pos x="hc" y="b"/>
                </a:cxn>
                <a:cxn ang="0">
                  <a:pos x="r" y="vc"/>
                </a:cxn>
              </a:cxnLst>
              <a:rect l="l" t="t" r="r" b="b"/>
              <a:pathLst>
                <a:path w="223" h="252">
                  <a:moveTo>
                    <a:pt x="202" y="36"/>
                  </a:moveTo>
                  <a:cubicBezTo>
                    <a:pt x="187" y="40"/>
                    <a:pt x="178" y="50"/>
                    <a:pt x="178" y="63"/>
                  </a:cubicBezTo>
                  <a:cubicBezTo>
                    <a:pt x="178" y="76"/>
                    <a:pt x="189" y="81"/>
                    <a:pt x="196" y="81"/>
                  </a:cubicBezTo>
                  <a:cubicBezTo>
                    <a:pt x="202" y="81"/>
                    <a:pt x="223" y="77"/>
                    <a:pt x="223" y="49"/>
                  </a:cubicBezTo>
                  <a:cubicBezTo>
                    <a:pt x="223" y="13"/>
                    <a:pt x="182" y="0"/>
                    <a:pt x="148" y="0"/>
                  </a:cubicBezTo>
                  <a:cubicBezTo>
                    <a:pt x="61" y="0"/>
                    <a:pt x="45" y="65"/>
                    <a:pt x="45" y="81"/>
                  </a:cubicBezTo>
                  <a:cubicBezTo>
                    <a:pt x="45" y="103"/>
                    <a:pt x="58" y="115"/>
                    <a:pt x="65" y="122"/>
                  </a:cubicBezTo>
                  <a:cubicBezTo>
                    <a:pt x="79" y="133"/>
                    <a:pt x="90" y="135"/>
                    <a:pt x="128" y="142"/>
                  </a:cubicBezTo>
                  <a:cubicBezTo>
                    <a:pt x="140" y="144"/>
                    <a:pt x="176" y="151"/>
                    <a:pt x="176" y="178"/>
                  </a:cubicBezTo>
                  <a:cubicBezTo>
                    <a:pt x="176" y="189"/>
                    <a:pt x="169" y="209"/>
                    <a:pt x="146" y="223"/>
                  </a:cubicBezTo>
                  <a:cubicBezTo>
                    <a:pt x="124" y="236"/>
                    <a:pt x="97" y="236"/>
                    <a:pt x="90" y="236"/>
                  </a:cubicBezTo>
                  <a:cubicBezTo>
                    <a:pt x="68" y="236"/>
                    <a:pt x="36" y="230"/>
                    <a:pt x="23" y="212"/>
                  </a:cubicBezTo>
                  <a:cubicBezTo>
                    <a:pt x="41" y="211"/>
                    <a:pt x="54" y="196"/>
                    <a:pt x="54" y="180"/>
                  </a:cubicBezTo>
                  <a:cubicBezTo>
                    <a:pt x="54" y="167"/>
                    <a:pt x="43" y="160"/>
                    <a:pt x="32" y="160"/>
                  </a:cubicBezTo>
                  <a:cubicBezTo>
                    <a:pt x="16" y="160"/>
                    <a:pt x="0" y="173"/>
                    <a:pt x="0" y="198"/>
                  </a:cubicBezTo>
                  <a:cubicBezTo>
                    <a:pt x="0" y="230"/>
                    <a:pt x="36" y="252"/>
                    <a:pt x="90" y="252"/>
                  </a:cubicBezTo>
                  <a:cubicBezTo>
                    <a:pt x="193" y="252"/>
                    <a:pt x="211" y="182"/>
                    <a:pt x="211" y="160"/>
                  </a:cubicBezTo>
                  <a:cubicBezTo>
                    <a:pt x="211" y="108"/>
                    <a:pt x="155" y="99"/>
                    <a:pt x="135" y="94"/>
                  </a:cubicBezTo>
                  <a:cubicBezTo>
                    <a:pt x="130" y="94"/>
                    <a:pt x="115" y="90"/>
                    <a:pt x="112" y="90"/>
                  </a:cubicBezTo>
                  <a:cubicBezTo>
                    <a:pt x="92" y="86"/>
                    <a:pt x="81" y="74"/>
                    <a:pt x="81" y="61"/>
                  </a:cubicBezTo>
                  <a:cubicBezTo>
                    <a:pt x="81" y="49"/>
                    <a:pt x="92" y="34"/>
                    <a:pt x="104" y="27"/>
                  </a:cubicBezTo>
                  <a:cubicBezTo>
                    <a:pt x="119" y="16"/>
                    <a:pt x="139" y="16"/>
                    <a:pt x="148" y="16"/>
                  </a:cubicBezTo>
                  <a:cubicBezTo>
                    <a:pt x="160" y="16"/>
                    <a:pt x="189" y="18"/>
                    <a:pt x="202" y="3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3" name="Freeform 162">
              <a:extLst>
                <a:ext uri="{FF2B5EF4-FFF2-40B4-BE49-F238E27FC236}">
                  <a16:creationId xmlns:a16="http://schemas.microsoft.com/office/drawing/2014/main" id="{F002102C-770C-F646-8AAE-7E5D3C772371}"/>
                </a:ext>
              </a:extLst>
            </p:cNvPr>
            <p:cNvSpPr/>
            <p:nvPr/>
          </p:nvSpPr>
          <p:spPr>
            <a:xfrm>
              <a:off x="8361360" y="5330160"/>
              <a:ext cx="39960" cy="74160"/>
            </a:xfrm>
            <a:custGeom>
              <a:avLst/>
              <a:gdLst/>
              <a:ahLst/>
              <a:cxnLst>
                <a:cxn ang="3cd4">
                  <a:pos x="hc" y="t"/>
                </a:cxn>
                <a:cxn ang="cd2">
                  <a:pos x="l" y="vc"/>
                </a:cxn>
                <a:cxn ang="cd4">
                  <a:pos x="hc" y="b"/>
                </a:cxn>
                <a:cxn ang="0">
                  <a:pos x="r" y="vc"/>
                </a:cxn>
              </a:cxnLst>
              <a:rect l="l" t="t" r="r" b="b"/>
              <a:pathLst>
                <a:path w="112" h="207">
                  <a:moveTo>
                    <a:pt x="108" y="38"/>
                  </a:moveTo>
                  <a:cubicBezTo>
                    <a:pt x="108" y="38"/>
                    <a:pt x="112" y="29"/>
                    <a:pt x="112" y="23"/>
                  </a:cubicBezTo>
                  <a:cubicBezTo>
                    <a:pt x="112" y="9"/>
                    <a:pt x="99" y="0"/>
                    <a:pt x="86" y="0"/>
                  </a:cubicBezTo>
                  <a:cubicBezTo>
                    <a:pt x="70" y="0"/>
                    <a:pt x="65" y="13"/>
                    <a:pt x="63" y="18"/>
                  </a:cubicBezTo>
                  <a:lnTo>
                    <a:pt x="2" y="191"/>
                  </a:lnTo>
                  <a:cubicBezTo>
                    <a:pt x="0" y="196"/>
                    <a:pt x="0" y="196"/>
                    <a:pt x="0" y="198"/>
                  </a:cubicBezTo>
                  <a:cubicBezTo>
                    <a:pt x="0" y="203"/>
                    <a:pt x="16" y="207"/>
                    <a:pt x="18" y="207"/>
                  </a:cubicBezTo>
                  <a:cubicBezTo>
                    <a:pt x="22" y="207"/>
                    <a:pt x="22" y="205"/>
                    <a:pt x="23" y="20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Tree>
    <p:extLst>
      <p:ext uri="{BB962C8B-B14F-4D97-AF65-F5344CB8AC3E}">
        <p14:creationId xmlns:p14="http://schemas.microsoft.com/office/powerpoint/2010/main" val="305889636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3259D8-4D08-6947-BCBF-D8F83C36CEA3}"/>
              </a:ext>
            </a:extLst>
          </p:cNvPr>
          <p:cNvPicPr>
            <a:picLocks noChangeAspect="1"/>
          </p:cNvPicPr>
          <p:nvPr/>
        </p:nvPicPr>
        <p:blipFill>
          <a:blip r:embed="rId3">
            <a:lum/>
            <a:alphaModFix/>
          </a:blip>
          <a:srcRect/>
          <a:stretch>
            <a:fillRect/>
          </a:stretch>
        </p:blipFill>
        <p:spPr>
          <a:xfrm>
            <a:off x="274320" y="2051035"/>
            <a:ext cx="9473760" cy="3807000"/>
          </a:xfrm>
          <a:prstGeom prst="rect">
            <a:avLst/>
          </a:prstGeom>
          <a:noFill/>
          <a:ln>
            <a:noFill/>
          </a:ln>
        </p:spPr>
      </p:pic>
      <p:sp>
        <p:nvSpPr>
          <p:cNvPr id="4" name="TextBox 3">
            <a:extLst>
              <a:ext uri="{FF2B5EF4-FFF2-40B4-BE49-F238E27FC236}">
                <a16:creationId xmlns:a16="http://schemas.microsoft.com/office/drawing/2014/main" id="{BC251E2C-179B-C94F-A023-3C2C76E4F424}"/>
              </a:ext>
            </a:extLst>
          </p:cNvPr>
          <p:cNvSpPr txBox="1"/>
          <p:nvPr/>
        </p:nvSpPr>
        <p:spPr>
          <a:xfrm>
            <a:off x="2103120" y="6348715"/>
            <a:ext cx="413712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 averaged results over 57 atari games</a:t>
            </a:r>
          </a:p>
        </p:txBody>
      </p:sp>
      <p:sp>
        <p:nvSpPr>
          <p:cNvPr id="5" name="Title 4">
            <a:extLst>
              <a:ext uri="{FF2B5EF4-FFF2-40B4-BE49-F238E27FC236}">
                <a16:creationId xmlns:a16="http://schemas.microsoft.com/office/drawing/2014/main" id="{9E9506CF-D3E1-9C47-8422-E0B7B40E81F0}"/>
              </a:ext>
            </a:extLst>
          </p:cNvPr>
          <p:cNvSpPr>
            <a:spLocks noGrp="1"/>
          </p:cNvSpPr>
          <p:nvPr>
            <p:ph type="title"/>
          </p:nvPr>
        </p:nvSpPr>
        <p:spPr/>
        <p:txBody>
          <a:bodyPr/>
          <a:lstStyle/>
          <a:p>
            <a:r>
              <a:rPr lang="en-US" dirty="0"/>
              <a:t>Prioritized replay buffer</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116E0E7B-86E4-EB41-A161-A6F637CE73EA}"/>
              </a:ext>
            </a:extLst>
          </p:cNvPr>
          <p:cNvSpPr/>
          <p:nvPr/>
        </p:nvSpPr>
        <p:spPr>
          <a:xfrm>
            <a:off x="1569960" y="3200400"/>
            <a:ext cx="548640" cy="640080"/>
          </a:xfrm>
          <a:custGeom>
            <a:avLst>
              <a:gd name="f0" fmla="val 12464"/>
              <a:gd name="f1" fmla="val 642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nvGrpSpPr>
          <p:cNvPr id="4" name="Group 3" descr="22§display§Q(s,a)§svg§600§FALSE" title="TexMaths">
            <a:extLst>
              <a:ext uri="{FF2B5EF4-FFF2-40B4-BE49-F238E27FC236}">
                <a16:creationId xmlns:a16="http://schemas.microsoft.com/office/drawing/2014/main" id="{FA9A2E3B-B7EA-C341-8EFC-9DBD02FC2578}"/>
              </a:ext>
            </a:extLst>
          </p:cNvPr>
          <p:cNvGrpSpPr/>
          <p:nvPr/>
        </p:nvGrpSpPr>
        <p:grpSpPr>
          <a:xfrm>
            <a:off x="6697800" y="3400560"/>
            <a:ext cx="1044359" cy="348120"/>
            <a:chOff x="6697800" y="3400560"/>
            <a:chExt cx="1044359" cy="348120"/>
          </a:xfrm>
        </p:grpSpPr>
        <p:sp>
          <p:nvSpPr>
            <p:cNvPr id="5" name="Freeform 4">
              <a:extLst>
                <a:ext uri="{FF2B5EF4-FFF2-40B4-BE49-F238E27FC236}">
                  <a16:creationId xmlns:a16="http://schemas.microsoft.com/office/drawing/2014/main" id="{1940D65E-6316-F24A-BFD9-327942804244}"/>
                </a:ext>
              </a:extLst>
            </p:cNvPr>
            <p:cNvSpPr/>
            <p:nvPr/>
          </p:nvSpPr>
          <p:spPr>
            <a:xfrm>
              <a:off x="6697800" y="3401279"/>
              <a:ext cx="1044359" cy="347400"/>
            </a:xfrm>
            <a:custGeom>
              <a:avLst/>
              <a:gdLst/>
              <a:ahLst/>
              <a:cxnLst>
                <a:cxn ang="3cd4">
                  <a:pos x="hc" y="t"/>
                </a:cxn>
                <a:cxn ang="cd2">
                  <a:pos x="l" y="vc"/>
                </a:cxn>
                <a:cxn ang="cd4">
                  <a:pos x="hc" y="b"/>
                </a:cxn>
                <a:cxn ang="0">
                  <a:pos x="r" y="vc"/>
                </a:cxn>
              </a:cxnLst>
              <a:rect l="l" t="t" r="r" b="b"/>
              <a:pathLst>
                <a:path w="2902" h="966">
                  <a:moveTo>
                    <a:pt x="1450" y="966"/>
                  </a:moveTo>
                  <a:lnTo>
                    <a:pt x="0" y="966"/>
                  </a:lnTo>
                  <a:lnTo>
                    <a:pt x="0" y="0"/>
                  </a:lnTo>
                  <a:lnTo>
                    <a:pt x="2902" y="0"/>
                  </a:lnTo>
                  <a:lnTo>
                    <a:pt x="2902" y="966"/>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 name="Freeform 5">
              <a:extLst>
                <a:ext uri="{FF2B5EF4-FFF2-40B4-BE49-F238E27FC236}">
                  <a16:creationId xmlns:a16="http://schemas.microsoft.com/office/drawing/2014/main" id="{34ED31F8-5B26-874F-B075-27CA6F25B5A4}"/>
                </a:ext>
              </a:extLst>
            </p:cNvPr>
            <p:cNvSpPr/>
            <p:nvPr/>
          </p:nvSpPr>
          <p:spPr>
            <a:xfrm>
              <a:off x="6715080" y="3416400"/>
              <a:ext cx="241200" cy="313200"/>
            </a:xfrm>
            <a:custGeom>
              <a:avLst/>
              <a:gdLst/>
              <a:ahLst/>
              <a:cxnLst>
                <a:cxn ang="3cd4">
                  <a:pos x="hc" y="t"/>
                </a:cxn>
                <a:cxn ang="cd2">
                  <a:pos x="l" y="vc"/>
                </a:cxn>
                <a:cxn ang="cd4">
                  <a:pos x="hc" y="b"/>
                </a:cxn>
                <a:cxn ang="0">
                  <a:pos x="r" y="vc"/>
                </a:cxn>
              </a:cxnLst>
              <a:rect l="l" t="t" r="r" b="b"/>
              <a:pathLst>
                <a:path w="671" h="871">
                  <a:moveTo>
                    <a:pt x="376" y="678"/>
                  </a:moveTo>
                  <a:cubicBezTo>
                    <a:pt x="528" y="620"/>
                    <a:pt x="671" y="447"/>
                    <a:pt x="671" y="260"/>
                  </a:cubicBezTo>
                  <a:cubicBezTo>
                    <a:pt x="671" y="106"/>
                    <a:pt x="568" y="0"/>
                    <a:pt x="422" y="0"/>
                  </a:cubicBezTo>
                  <a:cubicBezTo>
                    <a:pt x="213" y="0"/>
                    <a:pt x="0" y="220"/>
                    <a:pt x="0" y="447"/>
                  </a:cubicBezTo>
                  <a:cubicBezTo>
                    <a:pt x="0" y="607"/>
                    <a:pt x="108" y="704"/>
                    <a:pt x="249" y="704"/>
                  </a:cubicBezTo>
                  <a:cubicBezTo>
                    <a:pt x="273" y="704"/>
                    <a:pt x="306" y="700"/>
                    <a:pt x="343" y="691"/>
                  </a:cubicBezTo>
                  <a:cubicBezTo>
                    <a:pt x="339" y="750"/>
                    <a:pt x="339" y="752"/>
                    <a:pt x="339" y="766"/>
                  </a:cubicBezTo>
                  <a:cubicBezTo>
                    <a:pt x="339" y="796"/>
                    <a:pt x="339" y="871"/>
                    <a:pt x="420" y="871"/>
                  </a:cubicBezTo>
                  <a:cubicBezTo>
                    <a:pt x="535" y="871"/>
                    <a:pt x="581" y="693"/>
                    <a:pt x="581" y="684"/>
                  </a:cubicBezTo>
                  <a:cubicBezTo>
                    <a:pt x="581" y="675"/>
                    <a:pt x="574" y="673"/>
                    <a:pt x="572" y="673"/>
                  </a:cubicBezTo>
                  <a:cubicBezTo>
                    <a:pt x="563" y="673"/>
                    <a:pt x="561" y="678"/>
                    <a:pt x="559" y="684"/>
                  </a:cubicBezTo>
                  <a:cubicBezTo>
                    <a:pt x="537" y="752"/>
                    <a:pt x="480" y="777"/>
                    <a:pt x="447" y="777"/>
                  </a:cubicBezTo>
                  <a:cubicBezTo>
                    <a:pt x="400" y="777"/>
                    <a:pt x="387" y="750"/>
                    <a:pt x="376" y="678"/>
                  </a:cubicBezTo>
                  <a:close/>
                  <a:moveTo>
                    <a:pt x="194" y="669"/>
                  </a:moveTo>
                  <a:cubicBezTo>
                    <a:pt x="119" y="640"/>
                    <a:pt x="86" y="563"/>
                    <a:pt x="86" y="477"/>
                  </a:cubicBezTo>
                  <a:cubicBezTo>
                    <a:pt x="86" y="409"/>
                    <a:pt x="110" y="273"/>
                    <a:pt x="185" y="167"/>
                  </a:cubicBezTo>
                  <a:cubicBezTo>
                    <a:pt x="255" y="68"/>
                    <a:pt x="345" y="24"/>
                    <a:pt x="418" y="24"/>
                  </a:cubicBezTo>
                  <a:cubicBezTo>
                    <a:pt x="515" y="24"/>
                    <a:pt x="585" y="99"/>
                    <a:pt x="585" y="229"/>
                  </a:cubicBezTo>
                  <a:cubicBezTo>
                    <a:pt x="585" y="326"/>
                    <a:pt x="535" y="552"/>
                    <a:pt x="372" y="645"/>
                  </a:cubicBezTo>
                  <a:cubicBezTo>
                    <a:pt x="367" y="609"/>
                    <a:pt x="359" y="539"/>
                    <a:pt x="286" y="539"/>
                  </a:cubicBezTo>
                  <a:cubicBezTo>
                    <a:pt x="235" y="539"/>
                    <a:pt x="189" y="587"/>
                    <a:pt x="189" y="638"/>
                  </a:cubicBezTo>
                  <a:cubicBezTo>
                    <a:pt x="189" y="658"/>
                    <a:pt x="194" y="669"/>
                    <a:pt x="194" y="669"/>
                  </a:cubicBezTo>
                  <a:close/>
                  <a:moveTo>
                    <a:pt x="253" y="680"/>
                  </a:moveTo>
                  <a:cubicBezTo>
                    <a:pt x="240" y="680"/>
                    <a:pt x="209" y="680"/>
                    <a:pt x="209" y="638"/>
                  </a:cubicBezTo>
                  <a:cubicBezTo>
                    <a:pt x="209" y="601"/>
                    <a:pt x="246" y="561"/>
                    <a:pt x="286" y="561"/>
                  </a:cubicBezTo>
                  <a:cubicBezTo>
                    <a:pt x="328" y="561"/>
                    <a:pt x="345" y="585"/>
                    <a:pt x="345" y="642"/>
                  </a:cubicBezTo>
                  <a:cubicBezTo>
                    <a:pt x="345" y="658"/>
                    <a:pt x="345" y="658"/>
                    <a:pt x="337" y="662"/>
                  </a:cubicBezTo>
                  <a:cubicBezTo>
                    <a:pt x="310" y="673"/>
                    <a:pt x="282" y="680"/>
                    <a:pt x="253" y="68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 name="Freeform 6">
              <a:extLst>
                <a:ext uri="{FF2B5EF4-FFF2-40B4-BE49-F238E27FC236}">
                  <a16:creationId xmlns:a16="http://schemas.microsoft.com/office/drawing/2014/main" id="{5A8BA210-94E6-FB4C-A3B4-99188E2F4A3F}"/>
                </a:ext>
              </a:extLst>
            </p:cNvPr>
            <p:cNvSpPr/>
            <p:nvPr/>
          </p:nvSpPr>
          <p:spPr>
            <a:xfrm>
              <a:off x="7006679" y="340056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5"/>
                    <a:pt x="209" y="937"/>
                  </a:cubicBezTo>
                  <a:cubicBezTo>
                    <a:pt x="88" y="816"/>
                    <a:pt x="57" y="634"/>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3"/>
                    <a:pt x="0" y="484"/>
                  </a:cubicBezTo>
                  <a:cubicBezTo>
                    <a:pt x="0" y="561"/>
                    <a:pt x="11" y="678"/>
                    <a:pt x="64" y="788"/>
                  </a:cubicBezTo>
                  <a:cubicBezTo>
                    <a:pt x="123" y="906"/>
                    <a:pt x="207" y="968"/>
                    <a:pt x="216" y="968"/>
                  </a:cubicBezTo>
                  <a:cubicBezTo>
                    <a:pt x="222" y="968"/>
                    <a:pt x="227" y="966"/>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 name="Freeform 7">
              <a:extLst>
                <a:ext uri="{FF2B5EF4-FFF2-40B4-BE49-F238E27FC236}">
                  <a16:creationId xmlns:a16="http://schemas.microsoft.com/office/drawing/2014/main" id="{2A4E7EB8-32C4-2641-B15F-ECDE2140350F}"/>
                </a:ext>
              </a:extLst>
            </p:cNvPr>
            <p:cNvSpPr/>
            <p:nvPr/>
          </p:nvSpPr>
          <p:spPr>
            <a:xfrm>
              <a:off x="7124760" y="3507479"/>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1"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7"/>
                    <a:pt x="257" y="418"/>
                    <a:pt x="141" y="418"/>
                  </a:cubicBezTo>
                  <a:cubicBezTo>
                    <a:pt x="125"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 name="Freeform 8">
              <a:extLst>
                <a:ext uri="{FF2B5EF4-FFF2-40B4-BE49-F238E27FC236}">
                  <a16:creationId xmlns:a16="http://schemas.microsoft.com/office/drawing/2014/main" id="{F1F10687-F7C0-8149-83BF-00BF8E9350E9}"/>
                </a:ext>
              </a:extLst>
            </p:cNvPr>
            <p:cNvSpPr/>
            <p:nvPr/>
          </p:nvSpPr>
          <p:spPr>
            <a:xfrm>
              <a:off x="7298999" y="3624840"/>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 name="Freeform 9">
              <a:extLst>
                <a:ext uri="{FF2B5EF4-FFF2-40B4-BE49-F238E27FC236}">
                  <a16:creationId xmlns:a16="http://schemas.microsoft.com/office/drawing/2014/main" id="{E283848E-3666-4A43-9D4E-6EC748C6E9CC}"/>
                </a:ext>
              </a:extLst>
            </p:cNvPr>
            <p:cNvSpPr/>
            <p:nvPr/>
          </p:nvSpPr>
          <p:spPr>
            <a:xfrm>
              <a:off x="7437600" y="3507479"/>
              <a:ext cx="159480" cy="158040"/>
            </a:xfrm>
            <a:custGeom>
              <a:avLst/>
              <a:gdLst/>
              <a:ahLst/>
              <a:cxnLst>
                <a:cxn ang="3cd4">
                  <a:pos x="hc" y="t"/>
                </a:cxn>
                <a:cxn ang="cd2">
                  <a:pos x="l" y="vc"/>
                </a:cxn>
                <a:cxn ang="cd4">
                  <a:pos x="hc" y="b"/>
                </a:cxn>
                <a:cxn ang="0">
                  <a:pos x="r" y="vc"/>
                </a:cxn>
              </a:cxnLst>
              <a:rect l="l" t="t" r="r" b="b"/>
              <a:pathLst>
                <a:path w="444" h="440">
                  <a:moveTo>
                    <a:pt x="323" y="62"/>
                  </a:moveTo>
                  <a:cubicBezTo>
                    <a:pt x="306" y="26"/>
                    <a:pt x="277" y="0"/>
                    <a:pt x="233" y="0"/>
                  </a:cubicBezTo>
                  <a:cubicBezTo>
                    <a:pt x="121" y="0"/>
                    <a:pt x="0" y="143"/>
                    <a:pt x="0" y="284"/>
                  </a:cubicBezTo>
                  <a:cubicBezTo>
                    <a:pt x="0" y="376"/>
                    <a:pt x="53" y="440"/>
                    <a:pt x="130" y="440"/>
                  </a:cubicBezTo>
                  <a:cubicBezTo>
                    <a:pt x="150" y="440"/>
                    <a:pt x="198" y="436"/>
                    <a:pt x="255" y="367"/>
                  </a:cubicBezTo>
                  <a:cubicBezTo>
                    <a:pt x="264" y="407"/>
                    <a:pt x="297" y="440"/>
                    <a:pt x="343" y="440"/>
                  </a:cubicBezTo>
                  <a:cubicBezTo>
                    <a:pt x="378" y="440"/>
                    <a:pt x="400" y="418"/>
                    <a:pt x="416" y="387"/>
                  </a:cubicBezTo>
                  <a:cubicBezTo>
                    <a:pt x="431" y="352"/>
                    <a:pt x="444" y="293"/>
                    <a:pt x="444" y="290"/>
                  </a:cubicBezTo>
                  <a:cubicBezTo>
                    <a:pt x="444" y="282"/>
                    <a:pt x="436" y="282"/>
                    <a:pt x="433" y="282"/>
                  </a:cubicBezTo>
                  <a:cubicBezTo>
                    <a:pt x="422" y="282"/>
                    <a:pt x="422" y="284"/>
                    <a:pt x="420" y="299"/>
                  </a:cubicBezTo>
                  <a:cubicBezTo>
                    <a:pt x="403" y="361"/>
                    <a:pt x="385" y="418"/>
                    <a:pt x="345" y="418"/>
                  </a:cubicBezTo>
                  <a:cubicBezTo>
                    <a:pt x="319" y="418"/>
                    <a:pt x="317" y="394"/>
                    <a:pt x="317" y="374"/>
                  </a:cubicBezTo>
                  <a:cubicBezTo>
                    <a:pt x="317" y="352"/>
                    <a:pt x="319" y="345"/>
                    <a:pt x="330" y="301"/>
                  </a:cubicBezTo>
                  <a:cubicBezTo>
                    <a:pt x="341" y="262"/>
                    <a:pt x="341" y="251"/>
                    <a:pt x="350" y="216"/>
                  </a:cubicBezTo>
                  <a:lnTo>
                    <a:pt x="385" y="79"/>
                  </a:lnTo>
                  <a:cubicBezTo>
                    <a:pt x="392" y="51"/>
                    <a:pt x="392" y="51"/>
                    <a:pt x="392" y="46"/>
                  </a:cubicBezTo>
                  <a:cubicBezTo>
                    <a:pt x="392" y="29"/>
                    <a:pt x="381" y="20"/>
                    <a:pt x="365" y="20"/>
                  </a:cubicBezTo>
                  <a:cubicBezTo>
                    <a:pt x="341" y="20"/>
                    <a:pt x="326" y="42"/>
                    <a:pt x="323" y="62"/>
                  </a:cubicBezTo>
                  <a:close/>
                  <a:moveTo>
                    <a:pt x="260" y="315"/>
                  </a:moveTo>
                  <a:cubicBezTo>
                    <a:pt x="255" y="332"/>
                    <a:pt x="255" y="332"/>
                    <a:pt x="240" y="350"/>
                  </a:cubicBezTo>
                  <a:cubicBezTo>
                    <a:pt x="198" y="403"/>
                    <a:pt x="158" y="418"/>
                    <a:pt x="132" y="418"/>
                  </a:cubicBezTo>
                  <a:cubicBezTo>
                    <a:pt x="84" y="418"/>
                    <a:pt x="68" y="365"/>
                    <a:pt x="68" y="328"/>
                  </a:cubicBezTo>
                  <a:cubicBezTo>
                    <a:pt x="68" y="279"/>
                    <a:pt x="99" y="158"/>
                    <a:pt x="123" y="114"/>
                  </a:cubicBezTo>
                  <a:cubicBezTo>
                    <a:pt x="152" y="57"/>
                    <a:pt x="196" y="22"/>
                    <a:pt x="235" y="22"/>
                  </a:cubicBezTo>
                  <a:cubicBezTo>
                    <a:pt x="299" y="22"/>
                    <a:pt x="312" y="101"/>
                    <a:pt x="312" y="108"/>
                  </a:cubicBezTo>
                  <a:cubicBezTo>
                    <a:pt x="312" y="112"/>
                    <a:pt x="310" y="119"/>
                    <a:pt x="308" y="1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 name="Freeform 10">
              <a:extLst>
                <a:ext uri="{FF2B5EF4-FFF2-40B4-BE49-F238E27FC236}">
                  <a16:creationId xmlns:a16="http://schemas.microsoft.com/office/drawing/2014/main" id="{EDB1D74A-1D3B-D941-B664-FDEAFA425B27}"/>
                </a:ext>
              </a:extLst>
            </p:cNvPr>
            <p:cNvSpPr/>
            <p:nvPr/>
          </p:nvSpPr>
          <p:spPr>
            <a:xfrm>
              <a:off x="7626960" y="340056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3"/>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1"/>
                    <a:pt x="13" y="942"/>
                  </a:cubicBezTo>
                  <a:cubicBezTo>
                    <a:pt x="0" y="955"/>
                    <a:pt x="0" y="957"/>
                    <a:pt x="0" y="959"/>
                  </a:cubicBezTo>
                  <a:cubicBezTo>
                    <a:pt x="0" y="966"/>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12" name="Group 11" descr="28§display§s§svg§600§FALSE" title="TexMaths">
            <a:extLst>
              <a:ext uri="{FF2B5EF4-FFF2-40B4-BE49-F238E27FC236}">
                <a16:creationId xmlns:a16="http://schemas.microsoft.com/office/drawing/2014/main" id="{93D7C507-A572-1744-929F-378532397E7F}"/>
              </a:ext>
            </a:extLst>
          </p:cNvPr>
          <p:cNvGrpSpPr/>
          <p:nvPr/>
        </p:nvGrpSpPr>
        <p:grpSpPr>
          <a:xfrm>
            <a:off x="1250280" y="3429719"/>
            <a:ext cx="207360" cy="201240"/>
            <a:chOff x="1250280" y="3429719"/>
            <a:chExt cx="207360" cy="201240"/>
          </a:xfrm>
        </p:grpSpPr>
        <p:sp>
          <p:nvSpPr>
            <p:cNvPr id="13" name="Freeform 12">
              <a:extLst>
                <a:ext uri="{FF2B5EF4-FFF2-40B4-BE49-F238E27FC236}">
                  <a16:creationId xmlns:a16="http://schemas.microsoft.com/office/drawing/2014/main" id="{6B468CF8-0FDF-A448-868E-99E34BE1DB45}"/>
                </a:ext>
              </a:extLst>
            </p:cNvPr>
            <p:cNvSpPr/>
            <p:nvPr/>
          </p:nvSpPr>
          <p:spPr>
            <a:xfrm>
              <a:off x="1250280" y="3435839"/>
              <a:ext cx="207360" cy="190080"/>
            </a:xfrm>
            <a:custGeom>
              <a:avLst/>
              <a:gdLst/>
              <a:ahLst/>
              <a:cxnLst>
                <a:cxn ang="3cd4">
                  <a:pos x="hc" y="t"/>
                </a:cxn>
                <a:cxn ang="cd2">
                  <a:pos x="l" y="vc"/>
                </a:cxn>
                <a:cxn ang="cd4">
                  <a:pos x="hc" y="b"/>
                </a:cxn>
                <a:cxn ang="0">
                  <a:pos x="r" y="vc"/>
                </a:cxn>
              </a:cxnLst>
              <a:rect l="l" t="t" r="r" b="b"/>
              <a:pathLst>
                <a:path w="577" h="529">
                  <a:moveTo>
                    <a:pt x="289" y="529"/>
                  </a:moveTo>
                  <a:lnTo>
                    <a:pt x="0" y="529"/>
                  </a:lnTo>
                  <a:lnTo>
                    <a:pt x="0" y="0"/>
                  </a:lnTo>
                  <a:lnTo>
                    <a:pt x="577" y="0"/>
                  </a:lnTo>
                  <a:lnTo>
                    <a:pt x="577" y="529"/>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 name="Freeform 13">
              <a:extLst>
                <a:ext uri="{FF2B5EF4-FFF2-40B4-BE49-F238E27FC236}">
                  <a16:creationId xmlns:a16="http://schemas.microsoft.com/office/drawing/2014/main" id="{0E3F0676-23ED-B84F-9F08-58B8BDCCE1B2}"/>
                </a:ext>
              </a:extLst>
            </p:cNvPr>
            <p:cNvSpPr/>
            <p:nvPr/>
          </p:nvSpPr>
          <p:spPr>
            <a:xfrm>
              <a:off x="1273320" y="3429719"/>
              <a:ext cx="164160" cy="201240"/>
            </a:xfrm>
            <a:custGeom>
              <a:avLst/>
              <a:gdLst/>
              <a:ahLst/>
              <a:cxnLst>
                <a:cxn ang="3cd4">
                  <a:pos x="hc" y="t"/>
                </a:cxn>
                <a:cxn ang="cd2">
                  <a:pos x="l" y="vc"/>
                </a:cxn>
                <a:cxn ang="cd4">
                  <a:pos x="hc" y="b"/>
                </a:cxn>
                <a:cxn ang="0">
                  <a:pos x="r" y="vc"/>
                </a:cxn>
              </a:cxnLst>
              <a:rect l="l" t="t" r="r" b="b"/>
              <a:pathLst>
                <a:path w="457" h="560">
                  <a:moveTo>
                    <a:pt x="420" y="84"/>
                  </a:moveTo>
                  <a:cubicBezTo>
                    <a:pt x="384" y="84"/>
                    <a:pt x="361" y="112"/>
                    <a:pt x="361" y="140"/>
                  </a:cubicBezTo>
                  <a:cubicBezTo>
                    <a:pt x="361" y="157"/>
                    <a:pt x="373" y="176"/>
                    <a:pt x="398" y="176"/>
                  </a:cubicBezTo>
                  <a:cubicBezTo>
                    <a:pt x="426" y="176"/>
                    <a:pt x="457" y="154"/>
                    <a:pt x="457" y="106"/>
                  </a:cubicBezTo>
                  <a:cubicBezTo>
                    <a:pt x="457" y="50"/>
                    <a:pt x="403" y="0"/>
                    <a:pt x="308" y="0"/>
                  </a:cubicBezTo>
                  <a:cubicBezTo>
                    <a:pt x="146" y="0"/>
                    <a:pt x="98" y="126"/>
                    <a:pt x="98" y="179"/>
                  </a:cubicBezTo>
                  <a:cubicBezTo>
                    <a:pt x="98" y="277"/>
                    <a:pt x="190" y="297"/>
                    <a:pt x="227" y="302"/>
                  </a:cubicBezTo>
                  <a:cubicBezTo>
                    <a:pt x="291" y="316"/>
                    <a:pt x="356" y="328"/>
                    <a:pt x="356" y="398"/>
                  </a:cubicBezTo>
                  <a:cubicBezTo>
                    <a:pt x="356" y="428"/>
                    <a:pt x="328" y="532"/>
                    <a:pt x="179" y="532"/>
                  </a:cubicBezTo>
                  <a:cubicBezTo>
                    <a:pt x="160" y="532"/>
                    <a:pt x="64" y="532"/>
                    <a:pt x="36" y="468"/>
                  </a:cubicBezTo>
                  <a:cubicBezTo>
                    <a:pt x="84" y="473"/>
                    <a:pt x="115" y="437"/>
                    <a:pt x="115" y="400"/>
                  </a:cubicBezTo>
                  <a:cubicBezTo>
                    <a:pt x="115" y="372"/>
                    <a:pt x="95" y="358"/>
                    <a:pt x="70" y="358"/>
                  </a:cubicBezTo>
                  <a:cubicBezTo>
                    <a:pt x="36" y="358"/>
                    <a:pt x="0" y="384"/>
                    <a:pt x="0" y="440"/>
                  </a:cubicBezTo>
                  <a:cubicBezTo>
                    <a:pt x="0" y="510"/>
                    <a:pt x="70" y="560"/>
                    <a:pt x="176" y="560"/>
                  </a:cubicBezTo>
                  <a:cubicBezTo>
                    <a:pt x="378" y="560"/>
                    <a:pt x="426" y="412"/>
                    <a:pt x="426" y="356"/>
                  </a:cubicBezTo>
                  <a:cubicBezTo>
                    <a:pt x="426" y="311"/>
                    <a:pt x="403" y="280"/>
                    <a:pt x="387" y="263"/>
                  </a:cubicBezTo>
                  <a:cubicBezTo>
                    <a:pt x="353" y="230"/>
                    <a:pt x="319" y="224"/>
                    <a:pt x="263" y="213"/>
                  </a:cubicBezTo>
                  <a:cubicBezTo>
                    <a:pt x="218" y="202"/>
                    <a:pt x="171" y="193"/>
                    <a:pt x="171" y="137"/>
                  </a:cubicBezTo>
                  <a:cubicBezTo>
                    <a:pt x="171" y="104"/>
                    <a:pt x="199" y="28"/>
                    <a:pt x="308" y="28"/>
                  </a:cubicBezTo>
                  <a:cubicBezTo>
                    <a:pt x="339" y="28"/>
                    <a:pt x="401" y="36"/>
                    <a:pt x="420" y="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15" name="Freeform 14">
            <a:extLst>
              <a:ext uri="{FF2B5EF4-FFF2-40B4-BE49-F238E27FC236}">
                <a16:creationId xmlns:a16="http://schemas.microsoft.com/office/drawing/2014/main" id="{1DD87B68-E464-5B4A-B27A-3BDC5C6B7B18}"/>
              </a:ext>
            </a:extLst>
          </p:cNvPr>
          <p:cNvSpPr/>
          <p:nvPr/>
        </p:nvSpPr>
        <p:spPr>
          <a:xfrm rot="16200000">
            <a:off x="1746357" y="3070080"/>
            <a:ext cx="2103120" cy="1005840"/>
          </a:xfrm>
          <a:custGeom>
            <a:avLst>
              <a:gd name="f0" fmla="val 5400"/>
            </a:avLst>
            <a:gdLst>
              <a:gd name="f1" fmla="val 10800000"/>
              <a:gd name="f2" fmla="val 5400000"/>
              <a:gd name="f3" fmla="val 180"/>
              <a:gd name="f4" fmla="val w"/>
              <a:gd name="f5" fmla="val h"/>
              <a:gd name="f6" fmla="val 0"/>
              <a:gd name="f7" fmla="val 21600"/>
              <a:gd name="f8" fmla="val 10800"/>
              <a:gd name="f9" fmla="val -2147483647"/>
              <a:gd name="f10" fmla="val 2147483647"/>
              <a:gd name="f11" fmla="+- 0 0 0"/>
              <a:gd name="f12" fmla="*/ f4 1 21600"/>
              <a:gd name="f13" fmla="*/ f5 1 21600"/>
              <a:gd name="f14" fmla="pin 0 f0 10800"/>
              <a:gd name="f15" fmla="*/ f11 f1 1"/>
              <a:gd name="f16" fmla="+- 21600 0 f14"/>
              <a:gd name="f17" fmla="val f14"/>
              <a:gd name="f18" fmla="*/ f14 10 1"/>
              <a:gd name="f19" fmla="*/ f14 1 2"/>
              <a:gd name="f20" fmla="*/ f14 f12 1"/>
              <a:gd name="f21" fmla="*/ f7 f13 1"/>
              <a:gd name="f22" fmla="*/ 10800 f13 1"/>
              <a:gd name="f23" fmla="*/ f15 1 f3"/>
              <a:gd name="f24" fmla="*/ 10800 f12 1"/>
              <a:gd name="f25" fmla="*/ 21600 f13 1"/>
              <a:gd name="f26" fmla="*/ 0 f13 1"/>
              <a:gd name="f27" fmla="*/ f18 1 18"/>
              <a:gd name="f28" fmla="+- 21600 0 f19"/>
              <a:gd name="f29" fmla="+- f23 0 f2"/>
              <a:gd name="f30" fmla="*/ f19 f12 1"/>
              <a:gd name="f31" fmla="+- f27 1750 0"/>
              <a:gd name="f32" fmla="*/ f28 f12 1"/>
              <a:gd name="f33" fmla="+- 21600 0 f31"/>
              <a:gd name="f34" fmla="*/ f31 f12 1"/>
              <a:gd name="f35" fmla="*/ f31 f13 1"/>
              <a:gd name="f36" fmla="*/ f33 f12 1"/>
              <a:gd name="f37" fmla="*/ f33 f13 1"/>
            </a:gdLst>
            <a:ahLst>
              <a:ahXY gdRefX="f0" minX="f6" maxX="f8">
                <a:pos x="f20" y="f21"/>
              </a:ahXY>
            </a:ahLst>
            <a:cxnLst>
              <a:cxn ang="3cd4">
                <a:pos x="hc" y="t"/>
              </a:cxn>
              <a:cxn ang="0">
                <a:pos x="r" y="vc"/>
              </a:cxn>
              <a:cxn ang="cd4">
                <a:pos x="hc" y="b"/>
              </a:cxn>
              <a:cxn ang="cd2">
                <a:pos x="l" y="vc"/>
              </a:cxn>
              <a:cxn ang="f29">
                <a:pos x="f32" y="f22"/>
              </a:cxn>
              <a:cxn ang="f29">
                <a:pos x="f24" y="f25"/>
              </a:cxn>
              <a:cxn ang="f29">
                <a:pos x="f30" y="f22"/>
              </a:cxn>
              <a:cxn ang="f29">
                <a:pos x="f24" y="f26"/>
              </a:cxn>
            </a:cxnLst>
            <a:rect l="f34" t="f35" r="f36" b="f37"/>
            <a:pathLst>
              <a:path w="21600" h="21600">
                <a:moveTo>
                  <a:pt x="f6" y="f6"/>
                </a:moveTo>
                <a:lnTo>
                  <a:pt x="f7" y="f6"/>
                </a:lnTo>
                <a:lnTo>
                  <a:pt x="f16" y="f7"/>
                </a:lnTo>
                <a:lnTo>
                  <a:pt x="f17" y="f7"/>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 name="Freeform 15">
            <a:extLst>
              <a:ext uri="{FF2B5EF4-FFF2-40B4-BE49-F238E27FC236}">
                <a16:creationId xmlns:a16="http://schemas.microsoft.com/office/drawing/2014/main" id="{E948F1B5-CF3B-494B-A520-846641A114BC}"/>
              </a:ext>
            </a:extLst>
          </p:cNvPr>
          <p:cNvSpPr/>
          <p:nvPr/>
        </p:nvSpPr>
        <p:spPr>
          <a:xfrm>
            <a:off x="4503240" y="3749040"/>
            <a:ext cx="182880" cy="128015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 name="Freeform 16">
            <a:extLst>
              <a:ext uri="{FF2B5EF4-FFF2-40B4-BE49-F238E27FC236}">
                <a16:creationId xmlns:a16="http://schemas.microsoft.com/office/drawing/2014/main" id="{201FA488-7840-324A-8E99-4DF2BFA768EE}"/>
              </a:ext>
            </a:extLst>
          </p:cNvPr>
          <p:cNvSpPr/>
          <p:nvPr/>
        </p:nvSpPr>
        <p:spPr>
          <a:xfrm>
            <a:off x="5051880" y="4114800"/>
            <a:ext cx="182880" cy="640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8" name="Freeform 17">
            <a:extLst>
              <a:ext uri="{FF2B5EF4-FFF2-40B4-BE49-F238E27FC236}">
                <a16:creationId xmlns:a16="http://schemas.microsoft.com/office/drawing/2014/main" id="{C4EDF7A7-65EE-894C-9B01-DE17587F9C40}"/>
              </a:ext>
            </a:extLst>
          </p:cNvPr>
          <p:cNvSpPr/>
          <p:nvPr/>
        </p:nvSpPr>
        <p:spPr>
          <a:xfrm>
            <a:off x="4724640" y="4297680"/>
            <a:ext cx="274320" cy="274320"/>
          </a:xfrm>
          <a:custGeom>
            <a:avLst>
              <a:gd name="f0" fmla="val 12464"/>
              <a:gd name="f1" fmla="val 642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9" name="TextBox 18">
            <a:extLst>
              <a:ext uri="{FF2B5EF4-FFF2-40B4-BE49-F238E27FC236}">
                <a16:creationId xmlns:a16="http://schemas.microsoft.com/office/drawing/2014/main" id="{E160C1E2-6C3D-E744-B72A-557C78A1B918}"/>
              </a:ext>
            </a:extLst>
          </p:cNvPr>
          <p:cNvSpPr txBox="1"/>
          <p:nvPr/>
        </p:nvSpPr>
        <p:spPr>
          <a:xfrm>
            <a:off x="1463039" y="5869440"/>
            <a:ext cx="2620440" cy="43020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400" b="0" i="0" u="none" strike="noStrike" kern="1200" cap="none">
                <a:ln>
                  <a:noFill/>
                </a:ln>
                <a:latin typeface="Liberation Sans" pitchFamily="18"/>
                <a:ea typeface="Noto Sans CJK SC Regular" pitchFamily="2"/>
                <a:cs typeface="FreeSans" pitchFamily="2"/>
              </a:rPr>
              <a:t>Decompose </a:t>
            </a:r>
            <a:r>
              <a:rPr lang="en-US" sz="2400" b="0" i="1" u="none" strike="noStrike" kern="1200" cap="none">
                <a:ln>
                  <a:noFill/>
                </a:ln>
                <a:latin typeface="Liberation Sans" pitchFamily="18"/>
                <a:ea typeface="Noto Sans CJK SC Regular" pitchFamily="2"/>
                <a:cs typeface="FreeSans" pitchFamily="2"/>
              </a:rPr>
              <a:t>Q</a:t>
            </a:r>
            <a:r>
              <a:rPr lang="en-US" sz="2400" b="0" i="0" u="none" strike="noStrike" kern="1200" cap="none">
                <a:ln>
                  <a:noFill/>
                </a:ln>
                <a:latin typeface="Liberation Sans" pitchFamily="18"/>
                <a:ea typeface="Noto Sans CJK SC Regular" pitchFamily="2"/>
                <a:cs typeface="FreeSans" pitchFamily="2"/>
              </a:rPr>
              <a:t> as:</a:t>
            </a:r>
          </a:p>
        </p:txBody>
      </p:sp>
      <p:sp>
        <p:nvSpPr>
          <p:cNvPr id="20" name="Freeform 19">
            <a:extLst>
              <a:ext uri="{FF2B5EF4-FFF2-40B4-BE49-F238E27FC236}">
                <a16:creationId xmlns:a16="http://schemas.microsoft.com/office/drawing/2014/main" id="{767F5465-6B6A-354F-A1E4-A34E3B3F3C00}"/>
              </a:ext>
            </a:extLst>
          </p:cNvPr>
          <p:cNvSpPr/>
          <p:nvPr/>
        </p:nvSpPr>
        <p:spPr>
          <a:xfrm>
            <a:off x="4503240" y="2103120"/>
            <a:ext cx="182880" cy="128015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 name="Freeform 20">
            <a:extLst>
              <a:ext uri="{FF2B5EF4-FFF2-40B4-BE49-F238E27FC236}">
                <a16:creationId xmlns:a16="http://schemas.microsoft.com/office/drawing/2014/main" id="{E7E82295-E85A-D441-9EFF-194192A3F436}"/>
              </a:ext>
            </a:extLst>
          </p:cNvPr>
          <p:cNvSpPr/>
          <p:nvPr/>
        </p:nvSpPr>
        <p:spPr>
          <a:xfrm>
            <a:off x="5051880" y="2743199"/>
            <a:ext cx="182880" cy="91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2" name="Freeform 21">
            <a:extLst>
              <a:ext uri="{FF2B5EF4-FFF2-40B4-BE49-F238E27FC236}">
                <a16:creationId xmlns:a16="http://schemas.microsoft.com/office/drawing/2014/main" id="{08DCB75E-6395-3843-8406-AD4BA4EB56F8}"/>
              </a:ext>
            </a:extLst>
          </p:cNvPr>
          <p:cNvSpPr/>
          <p:nvPr/>
        </p:nvSpPr>
        <p:spPr>
          <a:xfrm>
            <a:off x="4724640" y="2651760"/>
            <a:ext cx="274320" cy="274320"/>
          </a:xfrm>
          <a:custGeom>
            <a:avLst>
              <a:gd name="f0" fmla="val 12464"/>
              <a:gd name="f1" fmla="val 642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3" name="Freeform 22">
            <a:extLst>
              <a:ext uri="{FF2B5EF4-FFF2-40B4-BE49-F238E27FC236}">
                <a16:creationId xmlns:a16="http://schemas.microsoft.com/office/drawing/2014/main" id="{4F6AA88A-9D6B-5C4E-BDB6-8B117F2FDEE1}"/>
              </a:ext>
            </a:extLst>
          </p:cNvPr>
          <p:cNvSpPr/>
          <p:nvPr/>
        </p:nvSpPr>
        <p:spPr>
          <a:xfrm rot="1800000">
            <a:off x="3553059" y="3923984"/>
            <a:ext cx="773280" cy="274320"/>
          </a:xfrm>
          <a:custGeom>
            <a:avLst>
              <a:gd name="f0" fmla="val 12464"/>
              <a:gd name="f1" fmla="val 642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4" name="Freeform 23">
            <a:extLst>
              <a:ext uri="{FF2B5EF4-FFF2-40B4-BE49-F238E27FC236}">
                <a16:creationId xmlns:a16="http://schemas.microsoft.com/office/drawing/2014/main" id="{F344673B-16D5-5345-B8F1-3E6F6F034D03}"/>
              </a:ext>
            </a:extLst>
          </p:cNvPr>
          <p:cNvSpPr/>
          <p:nvPr/>
        </p:nvSpPr>
        <p:spPr>
          <a:xfrm rot="1800000">
            <a:off x="5381860" y="2933983"/>
            <a:ext cx="773280" cy="274320"/>
          </a:xfrm>
          <a:custGeom>
            <a:avLst>
              <a:gd name="f0" fmla="val 12464"/>
              <a:gd name="f1" fmla="val 642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5" name="Freeform 24">
            <a:extLst>
              <a:ext uri="{FF2B5EF4-FFF2-40B4-BE49-F238E27FC236}">
                <a16:creationId xmlns:a16="http://schemas.microsoft.com/office/drawing/2014/main" id="{0125D1FE-8496-404A-8C63-0402C81A40B9}"/>
              </a:ext>
            </a:extLst>
          </p:cNvPr>
          <p:cNvSpPr/>
          <p:nvPr/>
        </p:nvSpPr>
        <p:spPr>
          <a:xfrm rot="19354708">
            <a:off x="3556403" y="3028514"/>
            <a:ext cx="773280" cy="274320"/>
          </a:xfrm>
          <a:custGeom>
            <a:avLst>
              <a:gd name="f0" fmla="val 12464"/>
              <a:gd name="f1" fmla="val 642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6" name="Freeform 25">
            <a:extLst>
              <a:ext uri="{FF2B5EF4-FFF2-40B4-BE49-F238E27FC236}">
                <a16:creationId xmlns:a16="http://schemas.microsoft.com/office/drawing/2014/main" id="{A1142498-5B17-3048-953B-13B6EBAAAC51}"/>
              </a:ext>
            </a:extLst>
          </p:cNvPr>
          <p:cNvSpPr/>
          <p:nvPr/>
        </p:nvSpPr>
        <p:spPr>
          <a:xfrm rot="19823646">
            <a:off x="5376600" y="4086446"/>
            <a:ext cx="773280" cy="274320"/>
          </a:xfrm>
          <a:custGeom>
            <a:avLst>
              <a:gd name="f0" fmla="val 12464"/>
              <a:gd name="f1" fmla="val 642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 name="Freeform 26">
            <a:extLst>
              <a:ext uri="{FF2B5EF4-FFF2-40B4-BE49-F238E27FC236}">
                <a16:creationId xmlns:a16="http://schemas.microsoft.com/office/drawing/2014/main" id="{FC1BC36F-8584-B84F-8135-8F7455401094}"/>
              </a:ext>
            </a:extLst>
          </p:cNvPr>
          <p:cNvSpPr/>
          <p:nvPr/>
        </p:nvSpPr>
        <p:spPr>
          <a:xfrm>
            <a:off x="6279479" y="3291839"/>
            <a:ext cx="182880" cy="640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nvGrpSpPr>
          <p:cNvPr id="28" name="Group 27" descr="22§display§V(s)§svg§600§FALSE" title="TexMaths">
            <a:extLst>
              <a:ext uri="{FF2B5EF4-FFF2-40B4-BE49-F238E27FC236}">
                <a16:creationId xmlns:a16="http://schemas.microsoft.com/office/drawing/2014/main" id="{38081B8E-391C-294B-8EE9-E87149211E43}"/>
              </a:ext>
            </a:extLst>
          </p:cNvPr>
          <p:cNvGrpSpPr/>
          <p:nvPr/>
        </p:nvGrpSpPr>
        <p:grpSpPr>
          <a:xfrm>
            <a:off x="5202000" y="2286000"/>
            <a:ext cx="712440" cy="348120"/>
            <a:chOff x="5202000" y="2286000"/>
            <a:chExt cx="712440" cy="348120"/>
          </a:xfrm>
        </p:grpSpPr>
        <p:sp>
          <p:nvSpPr>
            <p:cNvPr id="29" name="Freeform 28">
              <a:extLst>
                <a:ext uri="{FF2B5EF4-FFF2-40B4-BE49-F238E27FC236}">
                  <a16:creationId xmlns:a16="http://schemas.microsoft.com/office/drawing/2014/main" id="{A8DE9218-958A-2647-B16B-96A6E8894806}"/>
                </a:ext>
              </a:extLst>
            </p:cNvPr>
            <p:cNvSpPr/>
            <p:nvPr/>
          </p:nvSpPr>
          <p:spPr>
            <a:xfrm>
              <a:off x="5202000" y="2286720"/>
              <a:ext cx="712440" cy="347400"/>
            </a:xfrm>
            <a:custGeom>
              <a:avLst/>
              <a:gdLst/>
              <a:ahLst/>
              <a:cxnLst>
                <a:cxn ang="3cd4">
                  <a:pos x="hc" y="t"/>
                </a:cxn>
                <a:cxn ang="cd2">
                  <a:pos x="l" y="vc"/>
                </a:cxn>
                <a:cxn ang="cd4">
                  <a:pos x="hc" y="b"/>
                </a:cxn>
                <a:cxn ang="0">
                  <a:pos x="r" y="vc"/>
                </a:cxn>
              </a:cxnLst>
              <a:rect l="l" t="t" r="r" b="b"/>
              <a:pathLst>
                <a:path w="1980" h="966">
                  <a:moveTo>
                    <a:pt x="990" y="966"/>
                  </a:moveTo>
                  <a:lnTo>
                    <a:pt x="0" y="966"/>
                  </a:lnTo>
                  <a:lnTo>
                    <a:pt x="0" y="0"/>
                  </a:lnTo>
                  <a:lnTo>
                    <a:pt x="1980" y="0"/>
                  </a:lnTo>
                  <a:lnTo>
                    <a:pt x="1980" y="966"/>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0" name="Freeform 29">
              <a:extLst>
                <a:ext uri="{FF2B5EF4-FFF2-40B4-BE49-F238E27FC236}">
                  <a16:creationId xmlns:a16="http://schemas.microsoft.com/office/drawing/2014/main" id="{4009B5C8-F3DE-0C43-95E2-4F5ABAB5B793}"/>
                </a:ext>
              </a:extLst>
            </p:cNvPr>
            <p:cNvSpPr/>
            <p:nvPr/>
          </p:nvSpPr>
          <p:spPr>
            <a:xfrm>
              <a:off x="5221800" y="2309040"/>
              <a:ext cx="248400" cy="245880"/>
            </a:xfrm>
            <a:custGeom>
              <a:avLst/>
              <a:gdLst/>
              <a:ahLst/>
              <a:cxnLst>
                <a:cxn ang="3cd4">
                  <a:pos x="hc" y="t"/>
                </a:cxn>
                <a:cxn ang="cd2">
                  <a:pos x="l" y="vc"/>
                </a:cxn>
                <a:cxn ang="cd4">
                  <a:pos x="hc" y="b"/>
                </a:cxn>
                <a:cxn ang="0">
                  <a:pos x="r" y="vc"/>
                </a:cxn>
              </a:cxnLst>
              <a:rect l="l" t="t" r="r" b="b"/>
              <a:pathLst>
                <a:path w="691" h="684">
                  <a:moveTo>
                    <a:pt x="554" y="110"/>
                  </a:moveTo>
                  <a:cubicBezTo>
                    <a:pt x="603" y="35"/>
                    <a:pt x="642" y="33"/>
                    <a:pt x="680" y="31"/>
                  </a:cubicBezTo>
                  <a:cubicBezTo>
                    <a:pt x="691" y="29"/>
                    <a:pt x="691" y="13"/>
                    <a:pt x="691" y="11"/>
                  </a:cubicBezTo>
                  <a:cubicBezTo>
                    <a:pt x="691" y="4"/>
                    <a:pt x="686" y="0"/>
                    <a:pt x="680" y="0"/>
                  </a:cubicBezTo>
                  <a:cubicBezTo>
                    <a:pt x="653" y="0"/>
                    <a:pt x="625" y="2"/>
                    <a:pt x="598" y="2"/>
                  </a:cubicBezTo>
                  <a:cubicBezTo>
                    <a:pt x="568" y="2"/>
                    <a:pt x="535" y="0"/>
                    <a:pt x="504" y="0"/>
                  </a:cubicBezTo>
                  <a:cubicBezTo>
                    <a:pt x="497" y="0"/>
                    <a:pt x="484" y="0"/>
                    <a:pt x="484" y="18"/>
                  </a:cubicBezTo>
                  <a:cubicBezTo>
                    <a:pt x="484" y="29"/>
                    <a:pt x="493" y="31"/>
                    <a:pt x="499" y="31"/>
                  </a:cubicBezTo>
                  <a:cubicBezTo>
                    <a:pt x="526" y="33"/>
                    <a:pt x="546" y="42"/>
                    <a:pt x="546" y="62"/>
                  </a:cubicBezTo>
                  <a:cubicBezTo>
                    <a:pt x="546" y="77"/>
                    <a:pt x="530" y="99"/>
                    <a:pt x="530" y="99"/>
                  </a:cubicBezTo>
                  <a:lnTo>
                    <a:pt x="233" y="572"/>
                  </a:lnTo>
                  <a:lnTo>
                    <a:pt x="167" y="59"/>
                  </a:lnTo>
                  <a:cubicBezTo>
                    <a:pt x="167" y="42"/>
                    <a:pt x="189" y="31"/>
                    <a:pt x="233" y="31"/>
                  </a:cubicBezTo>
                  <a:cubicBezTo>
                    <a:pt x="246" y="31"/>
                    <a:pt x="257" y="31"/>
                    <a:pt x="257" y="11"/>
                  </a:cubicBezTo>
                  <a:cubicBezTo>
                    <a:pt x="257" y="2"/>
                    <a:pt x="251" y="0"/>
                    <a:pt x="244" y="0"/>
                  </a:cubicBezTo>
                  <a:cubicBezTo>
                    <a:pt x="205" y="0"/>
                    <a:pt x="163" y="2"/>
                    <a:pt x="123" y="2"/>
                  </a:cubicBezTo>
                  <a:cubicBezTo>
                    <a:pt x="106" y="2"/>
                    <a:pt x="88" y="2"/>
                    <a:pt x="70" y="2"/>
                  </a:cubicBezTo>
                  <a:cubicBezTo>
                    <a:pt x="53" y="2"/>
                    <a:pt x="35" y="0"/>
                    <a:pt x="18" y="0"/>
                  </a:cubicBezTo>
                  <a:cubicBezTo>
                    <a:pt x="11" y="0"/>
                    <a:pt x="0" y="0"/>
                    <a:pt x="0" y="18"/>
                  </a:cubicBezTo>
                  <a:cubicBezTo>
                    <a:pt x="0" y="31"/>
                    <a:pt x="9" y="31"/>
                    <a:pt x="24" y="31"/>
                  </a:cubicBezTo>
                  <a:cubicBezTo>
                    <a:pt x="79" y="31"/>
                    <a:pt x="79" y="40"/>
                    <a:pt x="81" y="64"/>
                  </a:cubicBezTo>
                  <a:lnTo>
                    <a:pt x="158" y="662"/>
                  </a:lnTo>
                  <a:cubicBezTo>
                    <a:pt x="163" y="680"/>
                    <a:pt x="165" y="684"/>
                    <a:pt x="178" y="684"/>
                  </a:cubicBezTo>
                  <a:cubicBezTo>
                    <a:pt x="194" y="684"/>
                    <a:pt x="198" y="680"/>
                    <a:pt x="205" y="66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1" name="Freeform 30">
              <a:extLst>
                <a:ext uri="{FF2B5EF4-FFF2-40B4-BE49-F238E27FC236}">
                  <a16:creationId xmlns:a16="http://schemas.microsoft.com/office/drawing/2014/main" id="{0A4CB1D7-D2E1-6E41-8C27-13DF07F06FBB}"/>
                </a:ext>
              </a:extLst>
            </p:cNvPr>
            <p:cNvSpPr/>
            <p:nvPr/>
          </p:nvSpPr>
          <p:spPr>
            <a:xfrm>
              <a:off x="5515560" y="228600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5"/>
                    <a:pt x="209" y="937"/>
                  </a:cubicBezTo>
                  <a:cubicBezTo>
                    <a:pt x="88" y="816"/>
                    <a:pt x="57" y="634"/>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3"/>
                    <a:pt x="0" y="484"/>
                  </a:cubicBezTo>
                  <a:cubicBezTo>
                    <a:pt x="0" y="561"/>
                    <a:pt x="11" y="678"/>
                    <a:pt x="64" y="788"/>
                  </a:cubicBezTo>
                  <a:cubicBezTo>
                    <a:pt x="123" y="906"/>
                    <a:pt x="207" y="968"/>
                    <a:pt x="216" y="968"/>
                  </a:cubicBezTo>
                  <a:cubicBezTo>
                    <a:pt x="222" y="968"/>
                    <a:pt x="227" y="966"/>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2" name="Freeform 31">
              <a:extLst>
                <a:ext uri="{FF2B5EF4-FFF2-40B4-BE49-F238E27FC236}">
                  <a16:creationId xmlns:a16="http://schemas.microsoft.com/office/drawing/2014/main" id="{02540E48-666E-8747-A76A-4243FE058C90}"/>
                </a:ext>
              </a:extLst>
            </p:cNvPr>
            <p:cNvSpPr/>
            <p:nvPr/>
          </p:nvSpPr>
          <p:spPr>
            <a:xfrm>
              <a:off x="5634360" y="239292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1"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7"/>
                    <a:pt x="257" y="418"/>
                    <a:pt x="141" y="418"/>
                  </a:cubicBezTo>
                  <a:cubicBezTo>
                    <a:pt x="125"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3" name="Freeform 32">
              <a:extLst>
                <a:ext uri="{FF2B5EF4-FFF2-40B4-BE49-F238E27FC236}">
                  <a16:creationId xmlns:a16="http://schemas.microsoft.com/office/drawing/2014/main" id="{2EE62273-E771-0844-BE6F-4ACCD005A01C}"/>
                </a:ext>
              </a:extLst>
            </p:cNvPr>
            <p:cNvSpPr/>
            <p:nvPr/>
          </p:nvSpPr>
          <p:spPr>
            <a:xfrm>
              <a:off x="5798520" y="228600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3"/>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1"/>
                    <a:pt x="13" y="942"/>
                  </a:cubicBezTo>
                  <a:cubicBezTo>
                    <a:pt x="0" y="955"/>
                    <a:pt x="0" y="957"/>
                    <a:pt x="0" y="959"/>
                  </a:cubicBezTo>
                  <a:cubicBezTo>
                    <a:pt x="0" y="966"/>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34" name="Group 33" descr="22§display§A(s,a)§svg§600§FALSE" title="TexMaths">
            <a:extLst>
              <a:ext uri="{FF2B5EF4-FFF2-40B4-BE49-F238E27FC236}">
                <a16:creationId xmlns:a16="http://schemas.microsoft.com/office/drawing/2014/main" id="{D7535971-8446-6E43-875A-62AA22905AF5}"/>
              </a:ext>
            </a:extLst>
          </p:cNvPr>
          <p:cNvGrpSpPr/>
          <p:nvPr/>
        </p:nvGrpSpPr>
        <p:grpSpPr>
          <a:xfrm>
            <a:off x="5306399" y="4754879"/>
            <a:ext cx="1029959" cy="348121"/>
            <a:chOff x="5306399" y="4754879"/>
            <a:chExt cx="1029959" cy="348121"/>
          </a:xfrm>
        </p:grpSpPr>
        <p:sp>
          <p:nvSpPr>
            <p:cNvPr id="35" name="Freeform 34">
              <a:extLst>
                <a:ext uri="{FF2B5EF4-FFF2-40B4-BE49-F238E27FC236}">
                  <a16:creationId xmlns:a16="http://schemas.microsoft.com/office/drawing/2014/main" id="{E2B2320D-19C3-C74E-ABD6-622BE7A84C02}"/>
                </a:ext>
              </a:extLst>
            </p:cNvPr>
            <p:cNvSpPr/>
            <p:nvPr/>
          </p:nvSpPr>
          <p:spPr>
            <a:xfrm>
              <a:off x="5306399" y="4755600"/>
              <a:ext cx="1029959" cy="347400"/>
            </a:xfrm>
            <a:custGeom>
              <a:avLst/>
              <a:gdLst/>
              <a:ahLst/>
              <a:cxnLst>
                <a:cxn ang="3cd4">
                  <a:pos x="hc" y="t"/>
                </a:cxn>
                <a:cxn ang="cd2">
                  <a:pos x="l" y="vc"/>
                </a:cxn>
                <a:cxn ang="cd4">
                  <a:pos x="hc" y="b"/>
                </a:cxn>
                <a:cxn ang="0">
                  <a:pos x="r" y="vc"/>
                </a:cxn>
              </a:cxnLst>
              <a:rect l="l" t="t" r="r" b="b"/>
              <a:pathLst>
                <a:path w="2862" h="966">
                  <a:moveTo>
                    <a:pt x="1432" y="966"/>
                  </a:moveTo>
                  <a:lnTo>
                    <a:pt x="0" y="966"/>
                  </a:lnTo>
                  <a:lnTo>
                    <a:pt x="0" y="0"/>
                  </a:lnTo>
                  <a:lnTo>
                    <a:pt x="2862" y="0"/>
                  </a:lnTo>
                  <a:lnTo>
                    <a:pt x="2862" y="966"/>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6" name="Freeform 35">
              <a:extLst>
                <a:ext uri="{FF2B5EF4-FFF2-40B4-BE49-F238E27FC236}">
                  <a16:creationId xmlns:a16="http://schemas.microsoft.com/office/drawing/2014/main" id="{D2692880-D5D9-7747-AA24-C51D614A55B2}"/>
                </a:ext>
              </a:extLst>
            </p:cNvPr>
            <p:cNvSpPr/>
            <p:nvPr/>
          </p:nvSpPr>
          <p:spPr>
            <a:xfrm>
              <a:off x="5318280" y="4766759"/>
              <a:ext cx="238680" cy="249840"/>
            </a:xfrm>
            <a:custGeom>
              <a:avLst/>
              <a:gdLst/>
              <a:ahLst/>
              <a:cxnLst>
                <a:cxn ang="3cd4">
                  <a:pos x="hc" y="t"/>
                </a:cxn>
                <a:cxn ang="cd2">
                  <a:pos x="l" y="vc"/>
                </a:cxn>
                <a:cxn ang="cd4">
                  <a:pos x="hc" y="b"/>
                </a:cxn>
                <a:cxn ang="0">
                  <a:pos x="r" y="vc"/>
                </a:cxn>
              </a:cxnLst>
              <a:rect l="l" t="t" r="r" b="b"/>
              <a:pathLst>
                <a:path w="664" h="695">
                  <a:moveTo>
                    <a:pt x="139" y="583"/>
                  </a:moveTo>
                  <a:cubicBezTo>
                    <a:pt x="101" y="647"/>
                    <a:pt x="64" y="662"/>
                    <a:pt x="20" y="664"/>
                  </a:cubicBezTo>
                  <a:cubicBezTo>
                    <a:pt x="9" y="664"/>
                    <a:pt x="0" y="664"/>
                    <a:pt x="0" y="684"/>
                  </a:cubicBezTo>
                  <a:cubicBezTo>
                    <a:pt x="0" y="689"/>
                    <a:pt x="4" y="695"/>
                    <a:pt x="13" y="695"/>
                  </a:cubicBezTo>
                  <a:cubicBezTo>
                    <a:pt x="40" y="695"/>
                    <a:pt x="68" y="691"/>
                    <a:pt x="97" y="691"/>
                  </a:cubicBezTo>
                  <a:cubicBezTo>
                    <a:pt x="128" y="691"/>
                    <a:pt x="163" y="695"/>
                    <a:pt x="194" y="695"/>
                  </a:cubicBezTo>
                  <a:cubicBezTo>
                    <a:pt x="198" y="695"/>
                    <a:pt x="211" y="695"/>
                    <a:pt x="211" y="675"/>
                  </a:cubicBezTo>
                  <a:cubicBezTo>
                    <a:pt x="211" y="664"/>
                    <a:pt x="202" y="664"/>
                    <a:pt x="196" y="664"/>
                  </a:cubicBezTo>
                  <a:cubicBezTo>
                    <a:pt x="174" y="662"/>
                    <a:pt x="150" y="653"/>
                    <a:pt x="150" y="629"/>
                  </a:cubicBezTo>
                  <a:cubicBezTo>
                    <a:pt x="150" y="618"/>
                    <a:pt x="156" y="607"/>
                    <a:pt x="163" y="594"/>
                  </a:cubicBezTo>
                  <a:lnTo>
                    <a:pt x="238" y="471"/>
                  </a:lnTo>
                  <a:lnTo>
                    <a:pt x="482" y="471"/>
                  </a:lnTo>
                  <a:cubicBezTo>
                    <a:pt x="484" y="491"/>
                    <a:pt x="497" y="623"/>
                    <a:pt x="497" y="631"/>
                  </a:cubicBezTo>
                  <a:cubicBezTo>
                    <a:pt x="497" y="662"/>
                    <a:pt x="447" y="664"/>
                    <a:pt x="427" y="664"/>
                  </a:cubicBezTo>
                  <a:cubicBezTo>
                    <a:pt x="414" y="664"/>
                    <a:pt x="403" y="664"/>
                    <a:pt x="403" y="684"/>
                  </a:cubicBezTo>
                  <a:cubicBezTo>
                    <a:pt x="403" y="695"/>
                    <a:pt x="416" y="695"/>
                    <a:pt x="418" y="695"/>
                  </a:cubicBezTo>
                  <a:cubicBezTo>
                    <a:pt x="458" y="695"/>
                    <a:pt x="499" y="691"/>
                    <a:pt x="539" y="691"/>
                  </a:cubicBezTo>
                  <a:cubicBezTo>
                    <a:pt x="563" y="691"/>
                    <a:pt x="623" y="695"/>
                    <a:pt x="647" y="695"/>
                  </a:cubicBezTo>
                  <a:cubicBezTo>
                    <a:pt x="653" y="695"/>
                    <a:pt x="664" y="695"/>
                    <a:pt x="664" y="675"/>
                  </a:cubicBezTo>
                  <a:cubicBezTo>
                    <a:pt x="664" y="664"/>
                    <a:pt x="656" y="664"/>
                    <a:pt x="642" y="664"/>
                  </a:cubicBezTo>
                  <a:cubicBezTo>
                    <a:pt x="583" y="664"/>
                    <a:pt x="583" y="658"/>
                    <a:pt x="581" y="629"/>
                  </a:cubicBezTo>
                  <a:lnTo>
                    <a:pt x="521" y="24"/>
                  </a:lnTo>
                  <a:cubicBezTo>
                    <a:pt x="519" y="4"/>
                    <a:pt x="519" y="0"/>
                    <a:pt x="502" y="0"/>
                  </a:cubicBezTo>
                  <a:cubicBezTo>
                    <a:pt x="486" y="0"/>
                    <a:pt x="484" y="7"/>
                    <a:pt x="477" y="15"/>
                  </a:cubicBezTo>
                  <a:close/>
                  <a:moveTo>
                    <a:pt x="255" y="440"/>
                  </a:moveTo>
                  <a:lnTo>
                    <a:pt x="447" y="121"/>
                  </a:lnTo>
                  <a:lnTo>
                    <a:pt x="477" y="440"/>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7" name="Freeform 36">
              <a:extLst>
                <a:ext uri="{FF2B5EF4-FFF2-40B4-BE49-F238E27FC236}">
                  <a16:creationId xmlns:a16="http://schemas.microsoft.com/office/drawing/2014/main" id="{55EEFF54-B4CF-2445-A2E1-3D6F8372FEF5}"/>
                </a:ext>
              </a:extLst>
            </p:cNvPr>
            <p:cNvSpPr/>
            <p:nvPr/>
          </p:nvSpPr>
          <p:spPr>
            <a:xfrm>
              <a:off x="5600880" y="4754879"/>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5"/>
                    <a:pt x="209" y="937"/>
                  </a:cubicBezTo>
                  <a:cubicBezTo>
                    <a:pt x="88" y="816"/>
                    <a:pt x="57" y="634"/>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3"/>
                    <a:pt x="0" y="484"/>
                  </a:cubicBezTo>
                  <a:cubicBezTo>
                    <a:pt x="0" y="561"/>
                    <a:pt x="11" y="678"/>
                    <a:pt x="64" y="788"/>
                  </a:cubicBezTo>
                  <a:cubicBezTo>
                    <a:pt x="123" y="906"/>
                    <a:pt x="207" y="968"/>
                    <a:pt x="216" y="968"/>
                  </a:cubicBezTo>
                  <a:cubicBezTo>
                    <a:pt x="222" y="968"/>
                    <a:pt x="227" y="966"/>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8" name="Freeform 37">
              <a:extLst>
                <a:ext uri="{FF2B5EF4-FFF2-40B4-BE49-F238E27FC236}">
                  <a16:creationId xmlns:a16="http://schemas.microsoft.com/office/drawing/2014/main" id="{0F41C88E-736E-3946-910C-D43D5E19D8F6}"/>
                </a:ext>
              </a:extLst>
            </p:cNvPr>
            <p:cNvSpPr/>
            <p:nvPr/>
          </p:nvSpPr>
          <p:spPr>
            <a:xfrm>
              <a:off x="5718960" y="486180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1"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7"/>
                    <a:pt x="257" y="418"/>
                    <a:pt x="141" y="418"/>
                  </a:cubicBezTo>
                  <a:cubicBezTo>
                    <a:pt x="125"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9" name="Freeform 38">
              <a:extLst>
                <a:ext uri="{FF2B5EF4-FFF2-40B4-BE49-F238E27FC236}">
                  <a16:creationId xmlns:a16="http://schemas.microsoft.com/office/drawing/2014/main" id="{F6827A90-CD9D-014B-A4E1-A8513FDC72FC}"/>
                </a:ext>
              </a:extLst>
            </p:cNvPr>
            <p:cNvSpPr/>
            <p:nvPr/>
          </p:nvSpPr>
          <p:spPr>
            <a:xfrm>
              <a:off x="5893200" y="4979160"/>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0" name="Freeform 39">
              <a:extLst>
                <a:ext uri="{FF2B5EF4-FFF2-40B4-BE49-F238E27FC236}">
                  <a16:creationId xmlns:a16="http://schemas.microsoft.com/office/drawing/2014/main" id="{991A6AF1-6710-744B-92FE-B26B73E44DEC}"/>
                </a:ext>
              </a:extLst>
            </p:cNvPr>
            <p:cNvSpPr/>
            <p:nvPr/>
          </p:nvSpPr>
          <p:spPr>
            <a:xfrm>
              <a:off x="6031800" y="4861800"/>
              <a:ext cx="159480" cy="158040"/>
            </a:xfrm>
            <a:custGeom>
              <a:avLst/>
              <a:gdLst/>
              <a:ahLst/>
              <a:cxnLst>
                <a:cxn ang="3cd4">
                  <a:pos x="hc" y="t"/>
                </a:cxn>
                <a:cxn ang="cd2">
                  <a:pos x="l" y="vc"/>
                </a:cxn>
                <a:cxn ang="cd4">
                  <a:pos x="hc" y="b"/>
                </a:cxn>
                <a:cxn ang="0">
                  <a:pos x="r" y="vc"/>
                </a:cxn>
              </a:cxnLst>
              <a:rect l="l" t="t" r="r" b="b"/>
              <a:pathLst>
                <a:path w="444" h="440">
                  <a:moveTo>
                    <a:pt x="323" y="62"/>
                  </a:moveTo>
                  <a:cubicBezTo>
                    <a:pt x="306" y="26"/>
                    <a:pt x="277" y="0"/>
                    <a:pt x="233" y="0"/>
                  </a:cubicBezTo>
                  <a:cubicBezTo>
                    <a:pt x="121" y="0"/>
                    <a:pt x="0" y="143"/>
                    <a:pt x="0" y="284"/>
                  </a:cubicBezTo>
                  <a:cubicBezTo>
                    <a:pt x="0" y="376"/>
                    <a:pt x="53" y="440"/>
                    <a:pt x="130" y="440"/>
                  </a:cubicBezTo>
                  <a:cubicBezTo>
                    <a:pt x="150" y="440"/>
                    <a:pt x="198" y="436"/>
                    <a:pt x="255" y="367"/>
                  </a:cubicBezTo>
                  <a:cubicBezTo>
                    <a:pt x="264" y="407"/>
                    <a:pt x="297" y="440"/>
                    <a:pt x="343" y="440"/>
                  </a:cubicBezTo>
                  <a:cubicBezTo>
                    <a:pt x="378" y="440"/>
                    <a:pt x="400" y="418"/>
                    <a:pt x="416" y="387"/>
                  </a:cubicBezTo>
                  <a:cubicBezTo>
                    <a:pt x="431" y="352"/>
                    <a:pt x="444" y="293"/>
                    <a:pt x="444" y="290"/>
                  </a:cubicBezTo>
                  <a:cubicBezTo>
                    <a:pt x="444" y="282"/>
                    <a:pt x="436" y="282"/>
                    <a:pt x="433" y="282"/>
                  </a:cubicBezTo>
                  <a:cubicBezTo>
                    <a:pt x="425" y="282"/>
                    <a:pt x="422" y="284"/>
                    <a:pt x="420" y="299"/>
                  </a:cubicBezTo>
                  <a:cubicBezTo>
                    <a:pt x="403" y="361"/>
                    <a:pt x="385" y="418"/>
                    <a:pt x="345" y="418"/>
                  </a:cubicBezTo>
                  <a:cubicBezTo>
                    <a:pt x="319" y="418"/>
                    <a:pt x="317" y="394"/>
                    <a:pt x="317" y="374"/>
                  </a:cubicBezTo>
                  <a:cubicBezTo>
                    <a:pt x="317" y="352"/>
                    <a:pt x="319" y="345"/>
                    <a:pt x="330" y="301"/>
                  </a:cubicBezTo>
                  <a:cubicBezTo>
                    <a:pt x="341" y="262"/>
                    <a:pt x="341" y="251"/>
                    <a:pt x="350" y="216"/>
                  </a:cubicBezTo>
                  <a:lnTo>
                    <a:pt x="385" y="79"/>
                  </a:lnTo>
                  <a:cubicBezTo>
                    <a:pt x="392" y="51"/>
                    <a:pt x="392" y="51"/>
                    <a:pt x="392" y="46"/>
                  </a:cubicBezTo>
                  <a:cubicBezTo>
                    <a:pt x="392" y="29"/>
                    <a:pt x="381" y="20"/>
                    <a:pt x="365" y="20"/>
                  </a:cubicBezTo>
                  <a:cubicBezTo>
                    <a:pt x="341" y="20"/>
                    <a:pt x="326" y="42"/>
                    <a:pt x="323" y="62"/>
                  </a:cubicBezTo>
                  <a:close/>
                  <a:moveTo>
                    <a:pt x="260" y="315"/>
                  </a:moveTo>
                  <a:cubicBezTo>
                    <a:pt x="255" y="332"/>
                    <a:pt x="255" y="332"/>
                    <a:pt x="240" y="350"/>
                  </a:cubicBezTo>
                  <a:cubicBezTo>
                    <a:pt x="198" y="403"/>
                    <a:pt x="158" y="418"/>
                    <a:pt x="132" y="418"/>
                  </a:cubicBezTo>
                  <a:cubicBezTo>
                    <a:pt x="84" y="418"/>
                    <a:pt x="68" y="365"/>
                    <a:pt x="68" y="328"/>
                  </a:cubicBezTo>
                  <a:cubicBezTo>
                    <a:pt x="68" y="279"/>
                    <a:pt x="99" y="158"/>
                    <a:pt x="123" y="114"/>
                  </a:cubicBezTo>
                  <a:cubicBezTo>
                    <a:pt x="152" y="57"/>
                    <a:pt x="196" y="22"/>
                    <a:pt x="235" y="22"/>
                  </a:cubicBezTo>
                  <a:cubicBezTo>
                    <a:pt x="299" y="22"/>
                    <a:pt x="312" y="101"/>
                    <a:pt x="312" y="108"/>
                  </a:cubicBezTo>
                  <a:cubicBezTo>
                    <a:pt x="312" y="112"/>
                    <a:pt x="310" y="119"/>
                    <a:pt x="308" y="1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1" name="Freeform 40">
              <a:extLst>
                <a:ext uri="{FF2B5EF4-FFF2-40B4-BE49-F238E27FC236}">
                  <a16:creationId xmlns:a16="http://schemas.microsoft.com/office/drawing/2014/main" id="{88F8056E-DBCD-AC42-9E8F-CD2378913BE2}"/>
                </a:ext>
              </a:extLst>
            </p:cNvPr>
            <p:cNvSpPr/>
            <p:nvPr/>
          </p:nvSpPr>
          <p:spPr>
            <a:xfrm>
              <a:off x="6221160" y="4754879"/>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3"/>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1"/>
                    <a:pt x="13" y="942"/>
                  </a:cubicBezTo>
                  <a:cubicBezTo>
                    <a:pt x="0" y="955"/>
                    <a:pt x="0" y="957"/>
                    <a:pt x="0" y="959"/>
                  </a:cubicBezTo>
                  <a:cubicBezTo>
                    <a:pt x="0" y="966"/>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42" name="TextBox 41">
            <a:extLst>
              <a:ext uri="{FF2B5EF4-FFF2-40B4-BE49-F238E27FC236}">
                <a16:creationId xmlns:a16="http://schemas.microsoft.com/office/drawing/2014/main" id="{BB5748D6-E16D-3941-A26A-A94E878A4FBD}"/>
              </a:ext>
            </a:extLst>
          </p:cNvPr>
          <p:cNvSpPr txBox="1"/>
          <p:nvPr/>
        </p:nvSpPr>
        <p:spPr>
          <a:xfrm>
            <a:off x="7285320" y="4572000"/>
            <a:ext cx="213300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Advantage function</a:t>
            </a:r>
          </a:p>
        </p:txBody>
      </p:sp>
      <p:sp>
        <p:nvSpPr>
          <p:cNvPr id="43" name="Straight Connector 42">
            <a:extLst>
              <a:ext uri="{FF2B5EF4-FFF2-40B4-BE49-F238E27FC236}">
                <a16:creationId xmlns:a16="http://schemas.microsoft.com/office/drawing/2014/main" id="{0F427149-DC65-1141-9BF2-FC42B5D4F1C4}"/>
              </a:ext>
            </a:extLst>
          </p:cNvPr>
          <p:cNvSpPr/>
          <p:nvPr/>
        </p:nvSpPr>
        <p:spPr>
          <a:xfrm flipH="1">
            <a:off x="6370920" y="4754879"/>
            <a:ext cx="793079" cy="18288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nvGrpSpPr>
          <p:cNvPr id="44" name="Group 43" descr="22§display§Q(s,a) = V(s) + A(s,a)§svg§600§FALSE" title="TexMaths">
            <a:extLst>
              <a:ext uri="{FF2B5EF4-FFF2-40B4-BE49-F238E27FC236}">
                <a16:creationId xmlns:a16="http://schemas.microsoft.com/office/drawing/2014/main" id="{3616F962-D023-034F-93A2-838092FA928A}"/>
              </a:ext>
            </a:extLst>
          </p:cNvPr>
          <p:cNvGrpSpPr/>
          <p:nvPr/>
        </p:nvGrpSpPr>
        <p:grpSpPr>
          <a:xfrm>
            <a:off x="4374360" y="5960880"/>
            <a:ext cx="3671999" cy="348120"/>
            <a:chOff x="4374360" y="5960880"/>
            <a:chExt cx="3671999" cy="348120"/>
          </a:xfrm>
        </p:grpSpPr>
        <p:sp>
          <p:nvSpPr>
            <p:cNvPr id="45" name="Freeform 44">
              <a:extLst>
                <a:ext uri="{FF2B5EF4-FFF2-40B4-BE49-F238E27FC236}">
                  <a16:creationId xmlns:a16="http://schemas.microsoft.com/office/drawing/2014/main" id="{7E729ABF-CDC0-6849-B033-4E265AE44DA6}"/>
                </a:ext>
              </a:extLst>
            </p:cNvPr>
            <p:cNvSpPr/>
            <p:nvPr/>
          </p:nvSpPr>
          <p:spPr>
            <a:xfrm>
              <a:off x="4374360" y="5961600"/>
              <a:ext cx="3671999" cy="347400"/>
            </a:xfrm>
            <a:custGeom>
              <a:avLst/>
              <a:gdLst/>
              <a:ahLst/>
              <a:cxnLst>
                <a:cxn ang="3cd4">
                  <a:pos x="hc" y="t"/>
                </a:cxn>
                <a:cxn ang="cd2">
                  <a:pos x="l" y="vc"/>
                </a:cxn>
                <a:cxn ang="cd4">
                  <a:pos x="hc" y="b"/>
                </a:cxn>
                <a:cxn ang="0">
                  <a:pos x="r" y="vc"/>
                </a:cxn>
              </a:cxnLst>
              <a:rect l="l" t="t" r="r" b="b"/>
              <a:pathLst>
                <a:path w="10201" h="966">
                  <a:moveTo>
                    <a:pt x="5102" y="966"/>
                  </a:moveTo>
                  <a:lnTo>
                    <a:pt x="0" y="966"/>
                  </a:lnTo>
                  <a:lnTo>
                    <a:pt x="0" y="0"/>
                  </a:lnTo>
                  <a:lnTo>
                    <a:pt x="10201" y="0"/>
                  </a:lnTo>
                  <a:lnTo>
                    <a:pt x="10201" y="966"/>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6" name="Freeform 45">
              <a:extLst>
                <a:ext uri="{FF2B5EF4-FFF2-40B4-BE49-F238E27FC236}">
                  <a16:creationId xmlns:a16="http://schemas.microsoft.com/office/drawing/2014/main" id="{B1BD501C-ADD2-364E-BCC3-2548C80AABC5}"/>
                </a:ext>
              </a:extLst>
            </p:cNvPr>
            <p:cNvSpPr/>
            <p:nvPr/>
          </p:nvSpPr>
          <p:spPr>
            <a:xfrm>
              <a:off x="4391640" y="5976720"/>
              <a:ext cx="241200" cy="313200"/>
            </a:xfrm>
            <a:custGeom>
              <a:avLst/>
              <a:gdLst/>
              <a:ahLst/>
              <a:cxnLst>
                <a:cxn ang="3cd4">
                  <a:pos x="hc" y="t"/>
                </a:cxn>
                <a:cxn ang="cd2">
                  <a:pos x="l" y="vc"/>
                </a:cxn>
                <a:cxn ang="cd4">
                  <a:pos x="hc" y="b"/>
                </a:cxn>
                <a:cxn ang="0">
                  <a:pos x="r" y="vc"/>
                </a:cxn>
              </a:cxnLst>
              <a:rect l="l" t="t" r="r" b="b"/>
              <a:pathLst>
                <a:path w="671" h="871">
                  <a:moveTo>
                    <a:pt x="376" y="678"/>
                  </a:moveTo>
                  <a:cubicBezTo>
                    <a:pt x="528" y="620"/>
                    <a:pt x="671" y="447"/>
                    <a:pt x="671" y="260"/>
                  </a:cubicBezTo>
                  <a:cubicBezTo>
                    <a:pt x="671" y="106"/>
                    <a:pt x="568" y="0"/>
                    <a:pt x="422" y="0"/>
                  </a:cubicBezTo>
                  <a:cubicBezTo>
                    <a:pt x="213" y="0"/>
                    <a:pt x="0" y="220"/>
                    <a:pt x="0" y="447"/>
                  </a:cubicBezTo>
                  <a:cubicBezTo>
                    <a:pt x="0" y="607"/>
                    <a:pt x="108" y="704"/>
                    <a:pt x="249" y="704"/>
                  </a:cubicBezTo>
                  <a:cubicBezTo>
                    <a:pt x="273" y="704"/>
                    <a:pt x="306" y="700"/>
                    <a:pt x="343" y="691"/>
                  </a:cubicBezTo>
                  <a:cubicBezTo>
                    <a:pt x="339" y="750"/>
                    <a:pt x="339" y="752"/>
                    <a:pt x="339" y="766"/>
                  </a:cubicBezTo>
                  <a:cubicBezTo>
                    <a:pt x="339" y="796"/>
                    <a:pt x="339" y="871"/>
                    <a:pt x="420" y="871"/>
                  </a:cubicBezTo>
                  <a:cubicBezTo>
                    <a:pt x="535" y="871"/>
                    <a:pt x="581" y="693"/>
                    <a:pt x="581" y="684"/>
                  </a:cubicBezTo>
                  <a:cubicBezTo>
                    <a:pt x="581" y="675"/>
                    <a:pt x="574" y="673"/>
                    <a:pt x="572" y="673"/>
                  </a:cubicBezTo>
                  <a:cubicBezTo>
                    <a:pt x="563" y="673"/>
                    <a:pt x="561" y="678"/>
                    <a:pt x="559" y="684"/>
                  </a:cubicBezTo>
                  <a:cubicBezTo>
                    <a:pt x="537" y="752"/>
                    <a:pt x="480" y="777"/>
                    <a:pt x="447" y="777"/>
                  </a:cubicBezTo>
                  <a:cubicBezTo>
                    <a:pt x="400" y="777"/>
                    <a:pt x="387" y="750"/>
                    <a:pt x="376" y="678"/>
                  </a:cubicBezTo>
                  <a:close/>
                  <a:moveTo>
                    <a:pt x="194" y="669"/>
                  </a:moveTo>
                  <a:cubicBezTo>
                    <a:pt x="119" y="640"/>
                    <a:pt x="86" y="563"/>
                    <a:pt x="86" y="477"/>
                  </a:cubicBezTo>
                  <a:cubicBezTo>
                    <a:pt x="86" y="409"/>
                    <a:pt x="110" y="273"/>
                    <a:pt x="185" y="167"/>
                  </a:cubicBezTo>
                  <a:cubicBezTo>
                    <a:pt x="255" y="68"/>
                    <a:pt x="345" y="24"/>
                    <a:pt x="418" y="24"/>
                  </a:cubicBezTo>
                  <a:cubicBezTo>
                    <a:pt x="515" y="24"/>
                    <a:pt x="585" y="99"/>
                    <a:pt x="585" y="229"/>
                  </a:cubicBezTo>
                  <a:cubicBezTo>
                    <a:pt x="585" y="326"/>
                    <a:pt x="535" y="552"/>
                    <a:pt x="372" y="645"/>
                  </a:cubicBezTo>
                  <a:cubicBezTo>
                    <a:pt x="367" y="609"/>
                    <a:pt x="359" y="539"/>
                    <a:pt x="286" y="539"/>
                  </a:cubicBezTo>
                  <a:cubicBezTo>
                    <a:pt x="235" y="539"/>
                    <a:pt x="189" y="587"/>
                    <a:pt x="189" y="638"/>
                  </a:cubicBezTo>
                  <a:cubicBezTo>
                    <a:pt x="189" y="658"/>
                    <a:pt x="194" y="669"/>
                    <a:pt x="194" y="669"/>
                  </a:cubicBezTo>
                  <a:close/>
                  <a:moveTo>
                    <a:pt x="253" y="680"/>
                  </a:moveTo>
                  <a:cubicBezTo>
                    <a:pt x="240" y="680"/>
                    <a:pt x="209" y="680"/>
                    <a:pt x="209" y="638"/>
                  </a:cubicBezTo>
                  <a:cubicBezTo>
                    <a:pt x="209" y="601"/>
                    <a:pt x="246" y="561"/>
                    <a:pt x="286" y="561"/>
                  </a:cubicBezTo>
                  <a:cubicBezTo>
                    <a:pt x="328" y="561"/>
                    <a:pt x="345" y="585"/>
                    <a:pt x="345" y="642"/>
                  </a:cubicBezTo>
                  <a:cubicBezTo>
                    <a:pt x="345" y="658"/>
                    <a:pt x="345" y="658"/>
                    <a:pt x="337" y="662"/>
                  </a:cubicBezTo>
                  <a:cubicBezTo>
                    <a:pt x="310" y="673"/>
                    <a:pt x="282" y="680"/>
                    <a:pt x="253" y="68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7" name="Freeform 46">
              <a:extLst>
                <a:ext uri="{FF2B5EF4-FFF2-40B4-BE49-F238E27FC236}">
                  <a16:creationId xmlns:a16="http://schemas.microsoft.com/office/drawing/2014/main" id="{21C1CE98-2EB8-3D40-9939-4E6BBFEA992F}"/>
                </a:ext>
              </a:extLst>
            </p:cNvPr>
            <p:cNvSpPr/>
            <p:nvPr/>
          </p:nvSpPr>
          <p:spPr>
            <a:xfrm>
              <a:off x="4683240" y="596088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5"/>
                    <a:pt x="209" y="937"/>
                  </a:cubicBezTo>
                  <a:cubicBezTo>
                    <a:pt x="88" y="816"/>
                    <a:pt x="57" y="634"/>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3"/>
                    <a:pt x="0" y="484"/>
                  </a:cubicBezTo>
                  <a:cubicBezTo>
                    <a:pt x="0" y="561"/>
                    <a:pt x="11" y="678"/>
                    <a:pt x="64" y="788"/>
                  </a:cubicBezTo>
                  <a:cubicBezTo>
                    <a:pt x="123" y="906"/>
                    <a:pt x="207" y="968"/>
                    <a:pt x="216" y="968"/>
                  </a:cubicBezTo>
                  <a:cubicBezTo>
                    <a:pt x="222" y="968"/>
                    <a:pt x="227" y="966"/>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8" name="Freeform 47">
              <a:extLst>
                <a:ext uri="{FF2B5EF4-FFF2-40B4-BE49-F238E27FC236}">
                  <a16:creationId xmlns:a16="http://schemas.microsoft.com/office/drawing/2014/main" id="{C1CF115E-B1EB-7F48-90E1-6ED3B3E40D7E}"/>
                </a:ext>
              </a:extLst>
            </p:cNvPr>
            <p:cNvSpPr/>
            <p:nvPr/>
          </p:nvSpPr>
          <p:spPr>
            <a:xfrm>
              <a:off x="4801320" y="606780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1"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7"/>
                    <a:pt x="257" y="418"/>
                    <a:pt x="141" y="418"/>
                  </a:cubicBezTo>
                  <a:cubicBezTo>
                    <a:pt x="125"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9" name="Freeform 48">
              <a:extLst>
                <a:ext uri="{FF2B5EF4-FFF2-40B4-BE49-F238E27FC236}">
                  <a16:creationId xmlns:a16="http://schemas.microsoft.com/office/drawing/2014/main" id="{ABC0E8A7-D03F-F641-9700-934DC345E38A}"/>
                </a:ext>
              </a:extLst>
            </p:cNvPr>
            <p:cNvSpPr/>
            <p:nvPr/>
          </p:nvSpPr>
          <p:spPr>
            <a:xfrm>
              <a:off x="4975560" y="6185160"/>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0" name="Freeform 49">
              <a:extLst>
                <a:ext uri="{FF2B5EF4-FFF2-40B4-BE49-F238E27FC236}">
                  <a16:creationId xmlns:a16="http://schemas.microsoft.com/office/drawing/2014/main" id="{392BE942-A088-0F44-83DF-390E60D1461D}"/>
                </a:ext>
              </a:extLst>
            </p:cNvPr>
            <p:cNvSpPr/>
            <p:nvPr/>
          </p:nvSpPr>
          <p:spPr>
            <a:xfrm>
              <a:off x="5114160" y="6067800"/>
              <a:ext cx="159480" cy="158040"/>
            </a:xfrm>
            <a:custGeom>
              <a:avLst/>
              <a:gdLst/>
              <a:ahLst/>
              <a:cxnLst>
                <a:cxn ang="3cd4">
                  <a:pos x="hc" y="t"/>
                </a:cxn>
                <a:cxn ang="cd2">
                  <a:pos x="l" y="vc"/>
                </a:cxn>
                <a:cxn ang="cd4">
                  <a:pos x="hc" y="b"/>
                </a:cxn>
                <a:cxn ang="0">
                  <a:pos x="r" y="vc"/>
                </a:cxn>
              </a:cxnLst>
              <a:rect l="l" t="t" r="r" b="b"/>
              <a:pathLst>
                <a:path w="444" h="440">
                  <a:moveTo>
                    <a:pt x="323" y="62"/>
                  </a:moveTo>
                  <a:cubicBezTo>
                    <a:pt x="306" y="26"/>
                    <a:pt x="277" y="0"/>
                    <a:pt x="233" y="0"/>
                  </a:cubicBezTo>
                  <a:cubicBezTo>
                    <a:pt x="121" y="0"/>
                    <a:pt x="0" y="143"/>
                    <a:pt x="0" y="284"/>
                  </a:cubicBezTo>
                  <a:cubicBezTo>
                    <a:pt x="0" y="376"/>
                    <a:pt x="53" y="440"/>
                    <a:pt x="130" y="440"/>
                  </a:cubicBezTo>
                  <a:cubicBezTo>
                    <a:pt x="150" y="440"/>
                    <a:pt x="198" y="436"/>
                    <a:pt x="255" y="367"/>
                  </a:cubicBezTo>
                  <a:cubicBezTo>
                    <a:pt x="264" y="407"/>
                    <a:pt x="297" y="440"/>
                    <a:pt x="343" y="440"/>
                  </a:cubicBezTo>
                  <a:cubicBezTo>
                    <a:pt x="378" y="440"/>
                    <a:pt x="400" y="418"/>
                    <a:pt x="416" y="387"/>
                  </a:cubicBezTo>
                  <a:cubicBezTo>
                    <a:pt x="431" y="352"/>
                    <a:pt x="444" y="293"/>
                    <a:pt x="444" y="290"/>
                  </a:cubicBezTo>
                  <a:cubicBezTo>
                    <a:pt x="444" y="282"/>
                    <a:pt x="436" y="282"/>
                    <a:pt x="433" y="282"/>
                  </a:cubicBezTo>
                  <a:cubicBezTo>
                    <a:pt x="422" y="282"/>
                    <a:pt x="422" y="284"/>
                    <a:pt x="420" y="299"/>
                  </a:cubicBezTo>
                  <a:cubicBezTo>
                    <a:pt x="403" y="361"/>
                    <a:pt x="385" y="418"/>
                    <a:pt x="345" y="418"/>
                  </a:cubicBezTo>
                  <a:cubicBezTo>
                    <a:pt x="319" y="418"/>
                    <a:pt x="317" y="394"/>
                    <a:pt x="317" y="374"/>
                  </a:cubicBezTo>
                  <a:cubicBezTo>
                    <a:pt x="317" y="352"/>
                    <a:pt x="319" y="345"/>
                    <a:pt x="330" y="301"/>
                  </a:cubicBezTo>
                  <a:cubicBezTo>
                    <a:pt x="341" y="262"/>
                    <a:pt x="341" y="251"/>
                    <a:pt x="350" y="216"/>
                  </a:cubicBezTo>
                  <a:lnTo>
                    <a:pt x="385" y="79"/>
                  </a:lnTo>
                  <a:cubicBezTo>
                    <a:pt x="392" y="51"/>
                    <a:pt x="392" y="51"/>
                    <a:pt x="392" y="46"/>
                  </a:cubicBezTo>
                  <a:cubicBezTo>
                    <a:pt x="392" y="29"/>
                    <a:pt x="381" y="20"/>
                    <a:pt x="365" y="20"/>
                  </a:cubicBezTo>
                  <a:cubicBezTo>
                    <a:pt x="341" y="20"/>
                    <a:pt x="326" y="42"/>
                    <a:pt x="323" y="62"/>
                  </a:cubicBezTo>
                  <a:close/>
                  <a:moveTo>
                    <a:pt x="260" y="315"/>
                  </a:moveTo>
                  <a:cubicBezTo>
                    <a:pt x="255" y="332"/>
                    <a:pt x="255" y="332"/>
                    <a:pt x="240" y="350"/>
                  </a:cubicBezTo>
                  <a:cubicBezTo>
                    <a:pt x="198" y="403"/>
                    <a:pt x="158" y="418"/>
                    <a:pt x="132" y="418"/>
                  </a:cubicBezTo>
                  <a:cubicBezTo>
                    <a:pt x="84" y="418"/>
                    <a:pt x="68" y="365"/>
                    <a:pt x="68" y="328"/>
                  </a:cubicBezTo>
                  <a:cubicBezTo>
                    <a:pt x="68" y="279"/>
                    <a:pt x="99" y="158"/>
                    <a:pt x="123" y="114"/>
                  </a:cubicBezTo>
                  <a:cubicBezTo>
                    <a:pt x="152" y="57"/>
                    <a:pt x="196" y="22"/>
                    <a:pt x="235" y="22"/>
                  </a:cubicBezTo>
                  <a:cubicBezTo>
                    <a:pt x="299" y="22"/>
                    <a:pt x="312" y="101"/>
                    <a:pt x="312" y="108"/>
                  </a:cubicBezTo>
                  <a:cubicBezTo>
                    <a:pt x="312" y="112"/>
                    <a:pt x="310" y="119"/>
                    <a:pt x="308" y="1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1" name="Freeform 50">
              <a:extLst>
                <a:ext uri="{FF2B5EF4-FFF2-40B4-BE49-F238E27FC236}">
                  <a16:creationId xmlns:a16="http://schemas.microsoft.com/office/drawing/2014/main" id="{23F7E176-CB2A-5541-8BD3-E587658E4CA1}"/>
                </a:ext>
              </a:extLst>
            </p:cNvPr>
            <p:cNvSpPr/>
            <p:nvPr/>
          </p:nvSpPr>
          <p:spPr>
            <a:xfrm>
              <a:off x="5303159" y="596088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3"/>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1"/>
                    <a:pt x="13" y="942"/>
                  </a:cubicBezTo>
                  <a:cubicBezTo>
                    <a:pt x="0" y="955"/>
                    <a:pt x="0" y="957"/>
                    <a:pt x="0" y="959"/>
                  </a:cubicBezTo>
                  <a:cubicBezTo>
                    <a:pt x="0" y="966"/>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2" name="Freeform 51">
              <a:extLst>
                <a:ext uri="{FF2B5EF4-FFF2-40B4-BE49-F238E27FC236}">
                  <a16:creationId xmlns:a16="http://schemas.microsoft.com/office/drawing/2014/main" id="{00825170-7695-8244-B5D9-B6C5C583C7AC}"/>
                </a:ext>
              </a:extLst>
            </p:cNvPr>
            <p:cNvSpPr/>
            <p:nvPr/>
          </p:nvSpPr>
          <p:spPr>
            <a:xfrm>
              <a:off x="5533920" y="6094079"/>
              <a:ext cx="231840" cy="82080"/>
            </a:xfrm>
            <a:custGeom>
              <a:avLst/>
              <a:gdLst/>
              <a:ahLst/>
              <a:cxnLst>
                <a:cxn ang="3cd4">
                  <a:pos x="hc" y="t"/>
                </a:cxn>
                <a:cxn ang="cd2">
                  <a:pos x="l" y="vc"/>
                </a:cxn>
                <a:cxn ang="cd4">
                  <a:pos x="hc" y="b"/>
                </a:cxn>
                <a:cxn ang="0">
                  <a:pos x="r" y="vc"/>
                </a:cxn>
              </a:cxnLst>
              <a:rect l="l" t="t" r="r" b="b"/>
              <a:pathLst>
                <a:path w="645" h="229">
                  <a:moveTo>
                    <a:pt x="612" y="40"/>
                  </a:moveTo>
                  <a:cubicBezTo>
                    <a:pt x="627" y="40"/>
                    <a:pt x="645" y="40"/>
                    <a:pt x="645" y="20"/>
                  </a:cubicBezTo>
                  <a:cubicBezTo>
                    <a:pt x="645" y="0"/>
                    <a:pt x="627" y="0"/>
                    <a:pt x="614" y="0"/>
                  </a:cubicBezTo>
                  <a:lnTo>
                    <a:pt x="33" y="0"/>
                  </a:lnTo>
                  <a:cubicBezTo>
                    <a:pt x="18" y="0"/>
                    <a:pt x="0" y="0"/>
                    <a:pt x="0" y="20"/>
                  </a:cubicBezTo>
                  <a:cubicBezTo>
                    <a:pt x="0" y="40"/>
                    <a:pt x="18" y="40"/>
                    <a:pt x="33" y="40"/>
                  </a:cubicBezTo>
                  <a:close/>
                  <a:moveTo>
                    <a:pt x="614" y="229"/>
                  </a:moveTo>
                  <a:cubicBezTo>
                    <a:pt x="627" y="229"/>
                    <a:pt x="645" y="229"/>
                    <a:pt x="645" y="209"/>
                  </a:cubicBezTo>
                  <a:cubicBezTo>
                    <a:pt x="645" y="189"/>
                    <a:pt x="627" y="189"/>
                    <a:pt x="612" y="189"/>
                  </a:cubicBezTo>
                  <a:lnTo>
                    <a:pt x="33" y="189"/>
                  </a:lnTo>
                  <a:cubicBezTo>
                    <a:pt x="18" y="189"/>
                    <a:pt x="0" y="189"/>
                    <a:pt x="0" y="209"/>
                  </a:cubicBezTo>
                  <a:cubicBezTo>
                    <a:pt x="0" y="229"/>
                    <a:pt x="18" y="229"/>
                    <a:pt x="33" y="2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3" name="Freeform 52">
              <a:extLst>
                <a:ext uri="{FF2B5EF4-FFF2-40B4-BE49-F238E27FC236}">
                  <a16:creationId xmlns:a16="http://schemas.microsoft.com/office/drawing/2014/main" id="{1AD68F46-D5C3-BE4B-AB1B-310B73702A75}"/>
                </a:ext>
              </a:extLst>
            </p:cNvPr>
            <p:cNvSpPr/>
            <p:nvPr/>
          </p:nvSpPr>
          <p:spPr>
            <a:xfrm>
              <a:off x="5900400" y="5983920"/>
              <a:ext cx="248400" cy="245880"/>
            </a:xfrm>
            <a:custGeom>
              <a:avLst/>
              <a:gdLst/>
              <a:ahLst/>
              <a:cxnLst>
                <a:cxn ang="3cd4">
                  <a:pos x="hc" y="t"/>
                </a:cxn>
                <a:cxn ang="cd2">
                  <a:pos x="l" y="vc"/>
                </a:cxn>
                <a:cxn ang="cd4">
                  <a:pos x="hc" y="b"/>
                </a:cxn>
                <a:cxn ang="0">
                  <a:pos x="r" y="vc"/>
                </a:cxn>
              </a:cxnLst>
              <a:rect l="l" t="t" r="r" b="b"/>
              <a:pathLst>
                <a:path w="691" h="684">
                  <a:moveTo>
                    <a:pt x="554" y="110"/>
                  </a:moveTo>
                  <a:cubicBezTo>
                    <a:pt x="603" y="35"/>
                    <a:pt x="642" y="33"/>
                    <a:pt x="678" y="31"/>
                  </a:cubicBezTo>
                  <a:cubicBezTo>
                    <a:pt x="691" y="29"/>
                    <a:pt x="691" y="13"/>
                    <a:pt x="691" y="11"/>
                  </a:cubicBezTo>
                  <a:cubicBezTo>
                    <a:pt x="691" y="4"/>
                    <a:pt x="686" y="0"/>
                    <a:pt x="678" y="0"/>
                  </a:cubicBezTo>
                  <a:cubicBezTo>
                    <a:pt x="653" y="0"/>
                    <a:pt x="625" y="2"/>
                    <a:pt x="598" y="2"/>
                  </a:cubicBezTo>
                  <a:cubicBezTo>
                    <a:pt x="568" y="2"/>
                    <a:pt x="535" y="0"/>
                    <a:pt x="504" y="0"/>
                  </a:cubicBezTo>
                  <a:cubicBezTo>
                    <a:pt x="497" y="0"/>
                    <a:pt x="484" y="0"/>
                    <a:pt x="484" y="18"/>
                  </a:cubicBezTo>
                  <a:cubicBezTo>
                    <a:pt x="484" y="29"/>
                    <a:pt x="493" y="31"/>
                    <a:pt x="499" y="31"/>
                  </a:cubicBezTo>
                  <a:cubicBezTo>
                    <a:pt x="526" y="33"/>
                    <a:pt x="546" y="42"/>
                    <a:pt x="546" y="62"/>
                  </a:cubicBezTo>
                  <a:cubicBezTo>
                    <a:pt x="546" y="77"/>
                    <a:pt x="530" y="99"/>
                    <a:pt x="530" y="99"/>
                  </a:cubicBezTo>
                  <a:lnTo>
                    <a:pt x="233" y="572"/>
                  </a:lnTo>
                  <a:lnTo>
                    <a:pt x="167" y="59"/>
                  </a:lnTo>
                  <a:cubicBezTo>
                    <a:pt x="167" y="42"/>
                    <a:pt x="189" y="31"/>
                    <a:pt x="233" y="31"/>
                  </a:cubicBezTo>
                  <a:cubicBezTo>
                    <a:pt x="246" y="31"/>
                    <a:pt x="257" y="31"/>
                    <a:pt x="257" y="11"/>
                  </a:cubicBezTo>
                  <a:cubicBezTo>
                    <a:pt x="257" y="2"/>
                    <a:pt x="251" y="0"/>
                    <a:pt x="244" y="0"/>
                  </a:cubicBezTo>
                  <a:cubicBezTo>
                    <a:pt x="205" y="0"/>
                    <a:pt x="163" y="2"/>
                    <a:pt x="123" y="2"/>
                  </a:cubicBezTo>
                  <a:cubicBezTo>
                    <a:pt x="106" y="2"/>
                    <a:pt x="88" y="2"/>
                    <a:pt x="70" y="2"/>
                  </a:cubicBezTo>
                  <a:cubicBezTo>
                    <a:pt x="53" y="2"/>
                    <a:pt x="35" y="0"/>
                    <a:pt x="18" y="0"/>
                  </a:cubicBezTo>
                  <a:cubicBezTo>
                    <a:pt x="11" y="0"/>
                    <a:pt x="0" y="0"/>
                    <a:pt x="0" y="18"/>
                  </a:cubicBezTo>
                  <a:cubicBezTo>
                    <a:pt x="0" y="31"/>
                    <a:pt x="9" y="31"/>
                    <a:pt x="24" y="31"/>
                  </a:cubicBezTo>
                  <a:cubicBezTo>
                    <a:pt x="79" y="31"/>
                    <a:pt x="79" y="40"/>
                    <a:pt x="81" y="64"/>
                  </a:cubicBezTo>
                  <a:lnTo>
                    <a:pt x="158" y="662"/>
                  </a:lnTo>
                  <a:cubicBezTo>
                    <a:pt x="163" y="680"/>
                    <a:pt x="165" y="684"/>
                    <a:pt x="178" y="684"/>
                  </a:cubicBezTo>
                  <a:cubicBezTo>
                    <a:pt x="194" y="684"/>
                    <a:pt x="198" y="680"/>
                    <a:pt x="205" y="66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4" name="Freeform 53">
              <a:extLst>
                <a:ext uri="{FF2B5EF4-FFF2-40B4-BE49-F238E27FC236}">
                  <a16:creationId xmlns:a16="http://schemas.microsoft.com/office/drawing/2014/main" id="{062D410D-6633-AC47-B7CA-BAA95FE96BEC}"/>
                </a:ext>
              </a:extLst>
            </p:cNvPr>
            <p:cNvSpPr/>
            <p:nvPr/>
          </p:nvSpPr>
          <p:spPr>
            <a:xfrm>
              <a:off x="6195240" y="596088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5"/>
                    <a:pt x="209" y="937"/>
                  </a:cubicBezTo>
                  <a:cubicBezTo>
                    <a:pt x="88" y="816"/>
                    <a:pt x="57" y="634"/>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3"/>
                    <a:pt x="0" y="484"/>
                  </a:cubicBezTo>
                  <a:cubicBezTo>
                    <a:pt x="0" y="561"/>
                    <a:pt x="11" y="678"/>
                    <a:pt x="64" y="788"/>
                  </a:cubicBezTo>
                  <a:cubicBezTo>
                    <a:pt x="123" y="906"/>
                    <a:pt x="207" y="968"/>
                    <a:pt x="216" y="968"/>
                  </a:cubicBezTo>
                  <a:cubicBezTo>
                    <a:pt x="222" y="968"/>
                    <a:pt x="227" y="966"/>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5" name="Freeform 54">
              <a:extLst>
                <a:ext uri="{FF2B5EF4-FFF2-40B4-BE49-F238E27FC236}">
                  <a16:creationId xmlns:a16="http://schemas.microsoft.com/office/drawing/2014/main" id="{92BD6523-C08E-7D42-92C1-CD201688C407}"/>
                </a:ext>
              </a:extLst>
            </p:cNvPr>
            <p:cNvSpPr/>
            <p:nvPr/>
          </p:nvSpPr>
          <p:spPr>
            <a:xfrm>
              <a:off x="6312960" y="606780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4"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7"/>
                    <a:pt x="257" y="418"/>
                    <a:pt x="141" y="418"/>
                  </a:cubicBezTo>
                  <a:cubicBezTo>
                    <a:pt x="128"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6" name="Freeform 55">
              <a:extLst>
                <a:ext uri="{FF2B5EF4-FFF2-40B4-BE49-F238E27FC236}">
                  <a16:creationId xmlns:a16="http://schemas.microsoft.com/office/drawing/2014/main" id="{FB7D1C24-9951-0541-8172-9EDE90E9CE69}"/>
                </a:ext>
              </a:extLst>
            </p:cNvPr>
            <p:cNvSpPr/>
            <p:nvPr/>
          </p:nvSpPr>
          <p:spPr>
            <a:xfrm>
              <a:off x="6477840" y="596088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3"/>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1"/>
                    <a:pt x="13" y="942"/>
                  </a:cubicBezTo>
                  <a:cubicBezTo>
                    <a:pt x="0" y="955"/>
                    <a:pt x="0" y="957"/>
                    <a:pt x="0" y="959"/>
                  </a:cubicBezTo>
                  <a:cubicBezTo>
                    <a:pt x="0" y="966"/>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7" name="Freeform 56">
              <a:extLst>
                <a:ext uri="{FF2B5EF4-FFF2-40B4-BE49-F238E27FC236}">
                  <a16:creationId xmlns:a16="http://schemas.microsoft.com/office/drawing/2014/main" id="{0EFC7786-9BFE-B348-B300-47B7FA4565A3}"/>
                </a:ext>
              </a:extLst>
            </p:cNvPr>
            <p:cNvSpPr/>
            <p:nvPr/>
          </p:nvSpPr>
          <p:spPr>
            <a:xfrm>
              <a:off x="6689160" y="6018840"/>
              <a:ext cx="231840" cy="232560"/>
            </a:xfrm>
            <a:custGeom>
              <a:avLst/>
              <a:gdLst/>
              <a:ahLst/>
              <a:cxnLst>
                <a:cxn ang="3cd4">
                  <a:pos x="hc" y="t"/>
                </a:cxn>
                <a:cxn ang="cd2">
                  <a:pos x="l" y="vc"/>
                </a:cxn>
                <a:cxn ang="cd4">
                  <a:pos x="hc" y="b"/>
                </a:cxn>
                <a:cxn ang="0">
                  <a:pos x="r" y="vc"/>
                </a:cxn>
              </a:cxnLst>
              <a:rect l="l" t="t" r="r" b="b"/>
              <a:pathLst>
                <a:path w="645" h="647">
                  <a:moveTo>
                    <a:pt x="343" y="343"/>
                  </a:moveTo>
                  <a:lnTo>
                    <a:pt x="614" y="343"/>
                  </a:lnTo>
                  <a:cubicBezTo>
                    <a:pt x="627" y="343"/>
                    <a:pt x="645" y="343"/>
                    <a:pt x="645" y="323"/>
                  </a:cubicBezTo>
                  <a:cubicBezTo>
                    <a:pt x="645" y="304"/>
                    <a:pt x="627" y="304"/>
                    <a:pt x="614" y="304"/>
                  </a:cubicBezTo>
                  <a:lnTo>
                    <a:pt x="343" y="304"/>
                  </a:lnTo>
                  <a:lnTo>
                    <a:pt x="343" y="33"/>
                  </a:lnTo>
                  <a:cubicBezTo>
                    <a:pt x="343" y="18"/>
                    <a:pt x="343" y="0"/>
                    <a:pt x="323" y="0"/>
                  </a:cubicBezTo>
                  <a:cubicBezTo>
                    <a:pt x="304" y="0"/>
                    <a:pt x="304" y="18"/>
                    <a:pt x="304" y="33"/>
                  </a:cubicBezTo>
                  <a:lnTo>
                    <a:pt x="304" y="304"/>
                  </a:lnTo>
                  <a:lnTo>
                    <a:pt x="33" y="304"/>
                  </a:lnTo>
                  <a:cubicBezTo>
                    <a:pt x="18" y="304"/>
                    <a:pt x="0" y="304"/>
                    <a:pt x="0" y="323"/>
                  </a:cubicBezTo>
                  <a:cubicBezTo>
                    <a:pt x="0" y="343"/>
                    <a:pt x="18" y="343"/>
                    <a:pt x="33" y="343"/>
                  </a:cubicBezTo>
                  <a:lnTo>
                    <a:pt x="304" y="343"/>
                  </a:lnTo>
                  <a:lnTo>
                    <a:pt x="304" y="614"/>
                  </a:lnTo>
                  <a:cubicBezTo>
                    <a:pt x="304" y="627"/>
                    <a:pt x="304" y="647"/>
                    <a:pt x="323" y="647"/>
                  </a:cubicBezTo>
                  <a:cubicBezTo>
                    <a:pt x="343" y="647"/>
                    <a:pt x="343" y="627"/>
                    <a:pt x="343" y="61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8" name="Freeform 57">
              <a:extLst>
                <a:ext uri="{FF2B5EF4-FFF2-40B4-BE49-F238E27FC236}">
                  <a16:creationId xmlns:a16="http://schemas.microsoft.com/office/drawing/2014/main" id="{175D0B86-1655-7045-910F-789BE24F0D0D}"/>
                </a:ext>
              </a:extLst>
            </p:cNvPr>
            <p:cNvSpPr/>
            <p:nvPr/>
          </p:nvSpPr>
          <p:spPr>
            <a:xfrm>
              <a:off x="7028999" y="5972760"/>
              <a:ext cx="238680" cy="249840"/>
            </a:xfrm>
            <a:custGeom>
              <a:avLst/>
              <a:gdLst/>
              <a:ahLst/>
              <a:cxnLst>
                <a:cxn ang="3cd4">
                  <a:pos x="hc" y="t"/>
                </a:cxn>
                <a:cxn ang="cd2">
                  <a:pos x="l" y="vc"/>
                </a:cxn>
                <a:cxn ang="cd4">
                  <a:pos x="hc" y="b"/>
                </a:cxn>
                <a:cxn ang="0">
                  <a:pos x="r" y="vc"/>
                </a:cxn>
              </a:cxnLst>
              <a:rect l="l" t="t" r="r" b="b"/>
              <a:pathLst>
                <a:path w="664" h="695">
                  <a:moveTo>
                    <a:pt x="139" y="583"/>
                  </a:moveTo>
                  <a:cubicBezTo>
                    <a:pt x="101" y="647"/>
                    <a:pt x="64" y="662"/>
                    <a:pt x="20" y="664"/>
                  </a:cubicBezTo>
                  <a:cubicBezTo>
                    <a:pt x="9" y="664"/>
                    <a:pt x="0" y="664"/>
                    <a:pt x="0" y="684"/>
                  </a:cubicBezTo>
                  <a:cubicBezTo>
                    <a:pt x="0" y="689"/>
                    <a:pt x="4" y="695"/>
                    <a:pt x="13" y="695"/>
                  </a:cubicBezTo>
                  <a:cubicBezTo>
                    <a:pt x="40" y="695"/>
                    <a:pt x="68" y="691"/>
                    <a:pt x="97" y="691"/>
                  </a:cubicBezTo>
                  <a:cubicBezTo>
                    <a:pt x="128" y="691"/>
                    <a:pt x="163" y="695"/>
                    <a:pt x="194" y="695"/>
                  </a:cubicBezTo>
                  <a:cubicBezTo>
                    <a:pt x="198" y="695"/>
                    <a:pt x="211" y="695"/>
                    <a:pt x="211" y="675"/>
                  </a:cubicBezTo>
                  <a:cubicBezTo>
                    <a:pt x="211" y="664"/>
                    <a:pt x="202" y="664"/>
                    <a:pt x="196" y="664"/>
                  </a:cubicBezTo>
                  <a:cubicBezTo>
                    <a:pt x="174" y="662"/>
                    <a:pt x="150" y="653"/>
                    <a:pt x="150" y="629"/>
                  </a:cubicBezTo>
                  <a:cubicBezTo>
                    <a:pt x="150" y="618"/>
                    <a:pt x="156" y="607"/>
                    <a:pt x="165" y="594"/>
                  </a:cubicBezTo>
                  <a:lnTo>
                    <a:pt x="238" y="471"/>
                  </a:lnTo>
                  <a:lnTo>
                    <a:pt x="482" y="471"/>
                  </a:lnTo>
                  <a:cubicBezTo>
                    <a:pt x="482" y="491"/>
                    <a:pt x="497" y="623"/>
                    <a:pt x="497" y="631"/>
                  </a:cubicBezTo>
                  <a:cubicBezTo>
                    <a:pt x="497" y="662"/>
                    <a:pt x="447" y="664"/>
                    <a:pt x="427" y="664"/>
                  </a:cubicBezTo>
                  <a:cubicBezTo>
                    <a:pt x="414" y="664"/>
                    <a:pt x="403" y="664"/>
                    <a:pt x="403" y="684"/>
                  </a:cubicBezTo>
                  <a:cubicBezTo>
                    <a:pt x="403" y="695"/>
                    <a:pt x="416" y="695"/>
                    <a:pt x="418" y="695"/>
                  </a:cubicBezTo>
                  <a:cubicBezTo>
                    <a:pt x="458" y="695"/>
                    <a:pt x="499" y="691"/>
                    <a:pt x="539" y="691"/>
                  </a:cubicBezTo>
                  <a:cubicBezTo>
                    <a:pt x="563" y="691"/>
                    <a:pt x="623" y="695"/>
                    <a:pt x="647" y="695"/>
                  </a:cubicBezTo>
                  <a:cubicBezTo>
                    <a:pt x="653" y="695"/>
                    <a:pt x="664" y="695"/>
                    <a:pt x="664" y="675"/>
                  </a:cubicBezTo>
                  <a:cubicBezTo>
                    <a:pt x="664" y="664"/>
                    <a:pt x="656" y="664"/>
                    <a:pt x="642" y="664"/>
                  </a:cubicBezTo>
                  <a:cubicBezTo>
                    <a:pt x="583" y="664"/>
                    <a:pt x="583" y="658"/>
                    <a:pt x="581" y="629"/>
                  </a:cubicBezTo>
                  <a:lnTo>
                    <a:pt x="521" y="24"/>
                  </a:lnTo>
                  <a:cubicBezTo>
                    <a:pt x="519" y="4"/>
                    <a:pt x="519" y="0"/>
                    <a:pt x="502" y="0"/>
                  </a:cubicBezTo>
                  <a:cubicBezTo>
                    <a:pt x="486" y="0"/>
                    <a:pt x="482" y="7"/>
                    <a:pt x="477" y="15"/>
                  </a:cubicBezTo>
                  <a:close/>
                  <a:moveTo>
                    <a:pt x="255" y="440"/>
                  </a:moveTo>
                  <a:lnTo>
                    <a:pt x="447" y="121"/>
                  </a:lnTo>
                  <a:lnTo>
                    <a:pt x="477" y="440"/>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9" name="Freeform 58">
              <a:extLst>
                <a:ext uri="{FF2B5EF4-FFF2-40B4-BE49-F238E27FC236}">
                  <a16:creationId xmlns:a16="http://schemas.microsoft.com/office/drawing/2014/main" id="{81C05E25-D654-8D46-AB5D-641AA07BE192}"/>
                </a:ext>
              </a:extLst>
            </p:cNvPr>
            <p:cNvSpPr/>
            <p:nvPr/>
          </p:nvSpPr>
          <p:spPr>
            <a:xfrm>
              <a:off x="7310880" y="596088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5"/>
                    <a:pt x="209" y="937"/>
                  </a:cubicBezTo>
                  <a:cubicBezTo>
                    <a:pt x="88" y="816"/>
                    <a:pt x="57" y="634"/>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3"/>
                    <a:pt x="0" y="484"/>
                  </a:cubicBezTo>
                  <a:cubicBezTo>
                    <a:pt x="0" y="561"/>
                    <a:pt x="11" y="678"/>
                    <a:pt x="64" y="788"/>
                  </a:cubicBezTo>
                  <a:cubicBezTo>
                    <a:pt x="123" y="906"/>
                    <a:pt x="207" y="968"/>
                    <a:pt x="216" y="968"/>
                  </a:cubicBezTo>
                  <a:cubicBezTo>
                    <a:pt x="222" y="968"/>
                    <a:pt x="227" y="966"/>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0" name="Freeform 59">
              <a:extLst>
                <a:ext uri="{FF2B5EF4-FFF2-40B4-BE49-F238E27FC236}">
                  <a16:creationId xmlns:a16="http://schemas.microsoft.com/office/drawing/2014/main" id="{80A12885-07C8-A74B-9A0C-5B4FD3C96E2E}"/>
                </a:ext>
              </a:extLst>
            </p:cNvPr>
            <p:cNvSpPr/>
            <p:nvPr/>
          </p:nvSpPr>
          <p:spPr>
            <a:xfrm>
              <a:off x="7429680" y="606780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4"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7"/>
                    <a:pt x="257" y="418"/>
                    <a:pt x="141" y="418"/>
                  </a:cubicBezTo>
                  <a:cubicBezTo>
                    <a:pt x="125"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1" name="Freeform 60">
              <a:extLst>
                <a:ext uri="{FF2B5EF4-FFF2-40B4-BE49-F238E27FC236}">
                  <a16:creationId xmlns:a16="http://schemas.microsoft.com/office/drawing/2014/main" id="{779E6ED4-C25F-1349-BB14-8C64B028DD94}"/>
                </a:ext>
              </a:extLst>
            </p:cNvPr>
            <p:cNvSpPr/>
            <p:nvPr/>
          </p:nvSpPr>
          <p:spPr>
            <a:xfrm>
              <a:off x="7603920" y="6185160"/>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2" name="Freeform 61">
              <a:extLst>
                <a:ext uri="{FF2B5EF4-FFF2-40B4-BE49-F238E27FC236}">
                  <a16:creationId xmlns:a16="http://schemas.microsoft.com/office/drawing/2014/main" id="{4190EC32-F0AC-934A-B942-7DBB65C7E148}"/>
                </a:ext>
              </a:extLst>
            </p:cNvPr>
            <p:cNvSpPr/>
            <p:nvPr/>
          </p:nvSpPr>
          <p:spPr>
            <a:xfrm>
              <a:off x="7741800" y="6067800"/>
              <a:ext cx="159480" cy="158040"/>
            </a:xfrm>
            <a:custGeom>
              <a:avLst/>
              <a:gdLst/>
              <a:ahLst/>
              <a:cxnLst>
                <a:cxn ang="3cd4">
                  <a:pos x="hc" y="t"/>
                </a:cxn>
                <a:cxn ang="cd2">
                  <a:pos x="l" y="vc"/>
                </a:cxn>
                <a:cxn ang="cd4">
                  <a:pos x="hc" y="b"/>
                </a:cxn>
                <a:cxn ang="0">
                  <a:pos x="r" y="vc"/>
                </a:cxn>
              </a:cxnLst>
              <a:rect l="l" t="t" r="r" b="b"/>
              <a:pathLst>
                <a:path w="444" h="440">
                  <a:moveTo>
                    <a:pt x="323" y="62"/>
                  </a:moveTo>
                  <a:cubicBezTo>
                    <a:pt x="306" y="26"/>
                    <a:pt x="277" y="0"/>
                    <a:pt x="233" y="0"/>
                  </a:cubicBezTo>
                  <a:cubicBezTo>
                    <a:pt x="121" y="0"/>
                    <a:pt x="0" y="143"/>
                    <a:pt x="0" y="284"/>
                  </a:cubicBezTo>
                  <a:cubicBezTo>
                    <a:pt x="0" y="376"/>
                    <a:pt x="53" y="440"/>
                    <a:pt x="130" y="440"/>
                  </a:cubicBezTo>
                  <a:cubicBezTo>
                    <a:pt x="150" y="440"/>
                    <a:pt x="198" y="436"/>
                    <a:pt x="255" y="367"/>
                  </a:cubicBezTo>
                  <a:cubicBezTo>
                    <a:pt x="264" y="407"/>
                    <a:pt x="297" y="440"/>
                    <a:pt x="343" y="440"/>
                  </a:cubicBezTo>
                  <a:cubicBezTo>
                    <a:pt x="378" y="440"/>
                    <a:pt x="400" y="418"/>
                    <a:pt x="416" y="387"/>
                  </a:cubicBezTo>
                  <a:cubicBezTo>
                    <a:pt x="431" y="352"/>
                    <a:pt x="444" y="293"/>
                    <a:pt x="444" y="290"/>
                  </a:cubicBezTo>
                  <a:cubicBezTo>
                    <a:pt x="444" y="282"/>
                    <a:pt x="436" y="282"/>
                    <a:pt x="433" y="282"/>
                  </a:cubicBezTo>
                  <a:cubicBezTo>
                    <a:pt x="425" y="282"/>
                    <a:pt x="422" y="284"/>
                    <a:pt x="420" y="299"/>
                  </a:cubicBezTo>
                  <a:cubicBezTo>
                    <a:pt x="403" y="361"/>
                    <a:pt x="385" y="418"/>
                    <a:pt x="345" y="418"/>
                  </a:cubicBezTo>
                  <a:cubicBezTo>
                    <a:pt x="319" y="418"/>
                    <a:pt x="317" y="394"/>
                    <a:pt x="317" y="374"/>
                  </a:cubicBezTo>
                  <a:cubicBezTo>
                    <a:pt x="317" y="352"/>
                    <a:pt x="319" y="345"/>
                    <a:pt x="330" y="301"/>
                  </a:cubicBezTo>
                  <a:cubicBezTo>
                    <a:pt x="341" y="262"/>
                    <a:pt x="341" y="251"/>
                    <a:pt x="350" y="216"/>
                  </a:cubicBezTo>
                  <a:lnTo>
                    <a:pt x="385" y="79"/>
                  </a:lnTo>
                  <a:cubicBezTo>
                    <a:pt x="392" y="51"/>
                    <a:pt x="392" y="51"/>
                    <a:pt x="392" y="46"/>
                  </a:cubicBezTo>
                  <a:cubicBezTo>
                    <a:pt x="392" y="29"/>
                    <a:pt x="381" y="20"/>
                    <a:pt x="365" y="20"/>
                  </a:cubicBezTo>
                  <a:cubicBezTo>
                    <a:pt x="341" y="20"/>
                    <a:pt x="326" y="42"/>
                    <a:pt x="323" y="62"/>
                  </a:cubicBezTo>
                  <a:close/>
                  <a:moveTo>
                    <a:pt x="260" y="315"/>
                  </a:moveTo>
                  <a:cubicBezTo>
                    <a:pt x="255" y="332"/>
                    <a:pt x="255" y="332"/>
                    <a:pt x="242" y="350"/>
                  </a:cubicBezTo>
                  <a:cubicBezTo>
                    <a:pt x="198" y="403"/>
                    <a:pt x="158" y="418"/>
                    <a:pt x="132" y="418"/>
                  </a:cubicBezTo>
                  <a:cubicBezTo>
                    <a:pt x="84" y="418"/>
                    <a:pt x="68" y="365"/>
                    <a:pt x="68" y="328"/>
                  </a:cubicBezTo>
                  <a:cubicBezTo>
                    <a:pt x="68" y="279"/>
                    <a:pt x="99" y="158"/>
                    <a:pt x="123" y="114"/>
                  </a:cubicBezTo>
                  <a:cubicBezTo>
                    <a:pt x="152" y="57"/>
                    <a:pt x="196" y="22"/>
                    <a:pt x="235" y="22"/>
                  </a:cubicBezTo>
                  <a:cubicBezTo>
                    <a:pt x="299" y="22"/>
                    <a:pt x="312" y="101"/>
                    <a:pt x="312" y="108"/>
                  </a:cubicBezTo>
                  <a:cubicBezTo>
                    <a:pt x="312" y="112"/>
                    <a:pt x="310" y="119"/>
                    <a:pt x="308" y="1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3" name="Freeform 62">
              <a:extLst>
                <a:ext uri="{FF2B5EF4-FFF2-40B4-BE49-F238E27FC236}">
                  <a16:creationId xmlns:a16="http://schemas.microsoft.com/office/drawing/2014/main" id="{BC9FBAFB-0CC5-B742-AB79-A7224E6D742E}"/>
                </a:ext>
              </a:extLst>
            </p:cNvPr>
            <p:cNvSpPr/>
            <p:nvPr/>
          </p:nvSpPr>
          <p:spPr>
            <a:xfrm>
              <a:off x="7931160" y="596088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3"/>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1"/>
                    <a:pt x="13" y="942"/>
                  </a:cubicBezTo>
                  <a:cubicBezTo>
                    <a:pt x="0" y="955"/>
                    <a:pt x="0" y="957"/>
                    <a:pt x="0" y="959"/>
                  </a:cubicBezTo>
                  <a:cubicBezTo>
                    <a:pt x="0" y="966"/>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64" name="Straight Connector 63">
            <a:extLst>
              <a:ext uri="{FF2B5EF4-FFF2-40B4-BE49-F238E27FC236}">
                <a16:creationId xmlns:a16="http://schemas.microsoft.com/office/drawing/2014/main" id="{91888710-5670-A048-8D31-299807E69D3C}"/>
              </a:ext>
            </a:extLst>
          </p:cNvPr>
          <p:cNvSpPr/>
          <p:nvPr/>
        </p:nvSpPr>
        <p:spPr>
          <a:xfrm flipH="1">
            <a:off x="7498080" y="5029200"/>
            <a:ext cx="274320" cy="82296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5" name="Title 64">
            <a:extLst>
              <a:ext uri="{FF2B5EF4-FFF2-40B4-BE49-F238E27FC236}">
                <a16:creationId xmlns:a16="http://schemas.microsoft.com/office/drawing/2014/main" id="{A15BAA15-D6F3-5D4A-AE0D-ECEF072D0EFB}"/>
              </a:ext>
            </a:extLst>
          </p:cNvPr>
          <p:cNvSpPr>
            <a:spLocks noGrp="1"/>
          </p:cNvSpPr>
          <p:nvPr>
            <p:ph type="title"/>
          </p:nvPr>
        </p:nvSpPr>
        <p:spPr/>
        <p:txBody>
          <a:bodyPr/>
          <a:lstStyle/>
          <a:p>
            <a:r>
              <a:rPr lang="en-US" dirty="0"/>
              <a:t>Dueling networks for Q-learning</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116E0E7B-86E4-EB41-A161-A6F637CE73EA}"/>
              </a:ext>
            </a:extLst>
          </p:cNvPr>
          <p:cNvSpPr/>
          <p:nvPr/>
        </p:nvSpPr>
        <p:spPr>
          <a:xfrm>
            <a:off x="1569960" y="3200400"/>
            <a:ext cx="548640" cy="640080"/>
          </a:xfrm>
          <a:custGeom>
            <a:avLst>
              <a:gd name="f0" fmla="val 12464"/>
              <a:gd name="f1" fmla="val 642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nvGrpSpPr>
          <p:cNvPr id="4" name="Group 3" descr="22§display§Q(s,a)§svg§600§FALSE" title="TexMaths">
            <a:extLst>
              <a:ext uri="{FF2B5EF4-FFF2-40B4-BE49-F238E27FC236}">
                <a16:creationId xmlns:a16="http://schemas.microsoft.com/office/drawing/2014/main" id="{FA9A2E3B-B7EA-C341-8EFC-9DBD02FC2578}"/>
              </a:ext>
            </a:extLst>
          </p:cNvPr>
          <p:cNvGrpSpPr/>
          <p:nvPr/>
        </p:nvGrpSpPr>
        <p:grpSpPr>
          <a:xfrm>
            <a:off x="6697800" y="3400560"/>
            <a:ext cx="1044359" cy="348120"/>
            <a:chOff x="6697800" y="3400560"/>
            <a:chExt cx="1044359" cy="348120"/>
          </a:xfrm>
        </p:grpSpPr>
        <p:sp>
          <p:nvSpPr>
            <p:cNvPr id="5" name="Freeform 4">
              <a:extLst>
                <a:ext uri="{FF2B5EF4-FFF2-40B4-BE49-F238E27FC236}">
                  <a16:creationId xmlns:a16="http://schemas.microsoft.com/office/drawing/2014/main" id="{1940D65E-6316-F24A-BFD9-327942804244}"/>
                </a:ext>
              </a:extLst>
            </p:cNvPr>
            <p:cNvSpPr/>
            <p:nvPr/>
          </p:nvSpPr>
          <p:spPr>
            <a:xfrm>
              <a:off x="6697800" y="3401279"/>
              <a:ext cx="1044359" cy="347400"/>
            </a:xfrm>
            <a:custGeom>
              <a:avLst/>
              <a:gdLst/>
              <a:ahLst/>
              <a:cxnLst>
                <a:cxn ang="3cd4">
                  <a:pos x="hc" y="t"/>
                </a:cxn>
                <a:cxn ang="cd2">
                  <a:pos x="l" y="vc"/>
                </a:cxn>
                <a:cxn ang="cd4">
                  <a:pos x="hc" y="b"/>
                </a:cxn>
                <a:cxn ang="0">
                  <a:pos x="r" y="vc"/>
                </a:cxn>
              </a:cxnLst>
              <a:rect l="l" t="t" r="r" b="b"/>
              <a:pathLst>
                <a:path w="2902" h="966">
                  <a:moveTo>
                    <a:pt x="1450" y="966"/>
                  </a:moveTo>
                  <a:lnTo>
                    <a:pt x="0" y="966"/>
                  </a:lnTo>
                  <a:lnTo>
                    <a:pt x="0" y="0"/>
                  </a:lnTo>
                  <a:lnTo>
                    <a:pt x="2902" y="0"/>
                  </a:lnTo>
                  <a:lnTo>
                    <a:pt x="2902" y="966"/>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 name="Freeform 5">
              <a:extLst>
                <a:ext uri="{FF2B5EF4-FFF2-40B4-BE49-F238E27FC236}">
                  <a16:creationId xmlns:a16="http://schemas.microsoft.com/office/drawing/2014/main" id="{34ED31F8-5B26-874F-B075-27CA6F25B5A4}"/>
                </a:ext>
              </a:extLst>
            </p:cNvPr>
            <p:cNvSpPr/>
            <p:nvPr/>
          </p:nvSpPr>
          <p:spPr>
            <a:xfrm>
              <a:off x="6715080" y="3416400"/>
              <a:ext cx="241200" cy="313200"/>
            </a:xfrm>
            <a:custGeom>
              <a:avLst/>
              <a:gdLst/>
              <a:ahLst/>
              <a:cxnLst>
                <a:cxn ang="3cd4">
                  <a:pos x="hc" y="t"/>
                </a:cxn>
                <a:cxn ang="cd2">
                  <a:pos x="l" y="vc"/>
                </a:cxn>
                <a:cxn ang="cd4">
                  <a:pos x="hc" y="b"/>
                </a:cxn>
                <a:cxn ang="0">
                  <a:pos x="r" y="vc"/>
                </a:cxn>
              </a:cxnLst>
              <a:rect l="l" t="t" r="r" b="b"/>
              <a:pathLst>
                <a:path w="671" h="871">
                  <a:moveTo>
                    <a:pt x="376" y="678"/>
                  </a:moveTo>
                  <a:cubicBezTo>
                    <a:pt x="528" y="620"/>
                    <a:pt x="671" y="447"/>
                    <a:pt x="671" y="260"/>
                  </a:cubicBezTo>
                  <a:cubicBezTo>
                    <a:pt x="671" y="106"/>
                    <a:pt x="568" y="0"/>
                    <a:pt x="422" y="0"/>
                  </a:cubicBezTo>
                  <a:cubicBezTo>
                    <a:pt x="213" y="0"/>
                    <a:pt x="0" y="220"/>
                    <a:pt x="0" y="447"/>
                  </a:cubicBezTo>
                  <a:cubicBezTo>
                    <a:pt x="0" y="607"/>
                    <a:pt x="108" y="704"/>
                    <a:pt x="249" y="704"/>
                  </a:cubicBezTo>
                  <a:cubicBezTo>
                    <a:pt x="273" y="704"/>
                    <a:pt x="306" y="700"/>
                    <a:pt x="343" y="691"/>
                  </a:cubicBezTo>
                  <a:cubicBezTo>
                    <a:pt x="339" y="750"/>
                    <a:pt x="339" y="752"/>
                    <a:pt x="339" y="766"/>
                  </a:cubicBezTo>
                  <a:cubicBezTo>
                    <a:pt x="339" y="796"/>
                    <a:pt x="339" y="871"/>
                    <a:pt x="420" y="871"/>
                  </a:cubicBezTo>
                  <a:cubicBezTo>
                    <a:pt x="535" y="871"/>
                    <a:pt x="581" y="693"/>
                    <a:pt x="581" y="684"/>
                  </a:cubicBezTo>
                  <a:cubicBezTo>
                    <a:pt x="581" y="675"/>
                    <a:pt x="574" y="673"/>
                    <a:pt x="572" y="673"/>
                  </a:cubicBezTo>
                  <a:cubicBezTo>
                    <a:pt x="563" y="673"/>
                    <a:pt x="561" y="678"/>
                    <a:pt x="559" y="684"/>
                  </a:cubicBezTo>
                  <a:cubicBezTo>
                    <a:pt x="537" y="752"/>
                    <a:pt x="480" y="777"/>
                    <a:pt x="447" y="777"/>
                  </a:cubicBezTo>
                  <a:cubicBezTo>
                    <a:pt x="400" y="777"/>
                    <a:pt x="387" y="750"/>
                    <a:pt x="376" y="678"/>
                  </a:cubicBezTo>
                  <a:close/>
                  <a:moveTo>
                    <a:pt x="194" y="669"/>
                  </a:moveTo>
                  <a:cubicBezTo>
                    <a:pt x="119" y="640"/>
                    <a:pt x="86" y="563"/>
                    <a:pt x="86" y="477"/>
                  </a:cubicBezTo>
                  <a:cubicBezTo>
                    <a:pt x="86" y="409"/>
                    <a:pt x="110" y="273"/>
                    <a:pt x="185" y="167"/>
                  </a:cubicBezTo>
                  <a:cubicBezTo>
                    <a:pt x="255" y="68"/>
                    <a:pt x="345" y="24"/>
                    <a:pt x="418" y="24"/>
                  </a:cubicBezTo>
                  <a:cubicBezTo>
                    <a:pt x="515" y="24"/>
                    <a:pt x="585" y="99"/>
                    <a:pt x="585" y="229"/>
                  </a:cubicBezTo>
                  <a:cubicBezTo>
                    <a:pt x="585" y="326"/>
                    <a:pt x="535" y="552"/>
                    <a:pt x="372" y="645"/>
                  </a:cubicBezTo>
                  <a:cubicBezTo>
                    <a:pt x="367" y="609"/>
                    <a:pt x="359" y="539"/>
                    <a:pt x="286" y="539"/>
                  </a:cubicBezTo>
                  <a:cubicBezTo>
                    <a:pt x="235" y="539"/>
                    <a:pt x="189" y="587"/>
                    <a:pt x="189" y="638"/>
                  </a:cubicBezTo>
                  <a:cubicBezTo>
                    <a:pt x="189" y="658"/>
                    <a:pt x="194" y="669"/>
                    <a:pt x="194" y="669"/>
                  </a:cubicBezTo>
                  <a:close/>
                  <a:moveTo>
                    <a:pt x="253" y="680"/>
                  </a:moveTo>
                  <a:cubicBezTo>
                    <a:pt x="240" y="680"/>
                    <a:pt x="209" y="680"/>
                    <a:pt x="209" y="638"/>
                  </a:cubicBezTo>
                  <a:cubicBezTo>
                    <a:pt x="209" y="601"/>
                    <a:pt x="246" y="561"/>
                    <a:pt x="286" y="561"/>
                  </a:cubicBezTo>
                  <a:cubicBezTo>
                    <a:pt x="328" y="561"/>
                    <a:pt x="345" y="585"/>
                    <a:pt x="345" y="642"/>
                  </a:cubicBezTo>
                  <a:cubicBezTo>
                    <a:pt x="345" y="658"/>
                    <a:pt x="345" y="658"/>
                    <a:pt x="337" y="662"/>
                  </a:cubicBezTo>
                  <a:cubicBezTo>
                    <a:pt x="310" y="673"/>
                    <a:pt x="282" y="680"/>
                    <a:pt x="253" y="68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 name="Freeform 6">
              <a:extLst>
                <a:ext uri="{FF2B5EF4-FFF2-40B4-BE49-F238E27FC236}">
                  <a16:creationId xmlns:a16="http://schemas.microsoft.com/office/drawing/2014/main" id="{5A8BA210-94E6-FB4C-A3B4-99188E2F4A3F}"/>
                </a:ext>
              </a:extLst>
            </p:cNvPr>
            <p:cNvSpPr/>
            <p:nvPr/>
          </p:nvSpPr>
          <p:spPr>
            <a:xfrm>
              <a:off x="7006679" y="340056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5"/>
                    <a:pt x="209" y="937"/>
                  </a:cubicBezTo>
                  <a:cubicBezTo>
                    <a:pt x="88" y="816"/>
                    <a:pt x="57" y="634"/>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3"/>
                    <a:pt x="0" y="484"/>
                  </a:cubicBezTo>
                  <a:cubicBezTo>
                    <a:pt x="0" y="561"/>
                    <a:pt x="11" y="678"/>
                    <a:pt x="64" y="788"/>
                  </a:cubicBezTo>
                  <a:cubicBezTo>
                    <a:pt x="123" y="906"/>
                    <a:pt x="207" y="968"/>
                    <a:pt x="216" y="968"/>
                  </a:cubicBezTo>
                  <a:cubicBezTo>
                    <a:pt x="222" y="968"/>
                    <a:pt x="227" y="966"/>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 name="Freeform 7">
              <a:extLst>
                <a:ext uri="{FF2B5EF4-FFF2-40B4-BE49-F238E27FC236}">
                  <a16:creationId xmlns:a16="http://schemas.microsoft.com/office/drawing/2014/main" id="{2A4E7EB8-32C4-2641-B15F-ECDE2140350F}"/>
                </a:ext>
              </a:extLst>
            </p:cNvPr>
            <p:cNvSpPr/>
            <p:nvPr/>
          </p:nvSpPr>
          <p:spPr>
            <a:xfrm>
              <a:off x="7124760" y="3507479"/>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1"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7"/>
                    <a:pt x="257" y="418"/>
                    <a:pt x="141" y="418"/>
                  </a:cubicBezTo>
                  <a:cubicBezTo>
                    <a:pt x="125"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 name="Freeform 8">
              <a:extLst>
                <a:ext uri="{FF2B5EF4-FFF2-40B4-BE49-F238E27FC236}">
                  <a16:creationId xmlns:a16="http://schemas.microsoft.com/office/drawing/2014/main" id="{F1F10687-F7C0-8149-83BF-00BF8E9350E9}"/>
                </a:ext>
              </a:extLst>
            </p:cNvPr>
            <p:cNvSpPr/>
            <p:nvPr/>
          </p:nvSpPr>
          <p:spPr>
            <a:xfrm>
              <a:off x="7298999" y="3624840"/>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 name="Freeform 9">
              <a:extLst>
                <a:ext uri="{FF2B5EF4-FFF2-40B4-BE49-F238E27FC236}">
                  <a16:creationId xmlns:a16="http://schemas.microsoft.com/office/drawing/2014/main" id="{E283848E-3666-4A43-9D4E-6EC748C6E9CC}"/>
                </a:ext>
              </a:extLst>
            </p:cNvPr>
            <p:cNvSpPr/>
            <p:nvPr/>
          </p:nvSpPr>
          <p:spPr>
            <a:xfrm>
              <a:off x="7437600" y="3507479"/>
              <a:ext cx="159480" cy="158040"/>
            </a:xfrm>
            <a:custGeom>
              <a:avLst/>
              <a:gdLst/>
              <a:ahLst/>
              <a:cxnLst>
                <a:cxn ang="3cd4">
                  <a:pos x="hc" y="t"/>
                </a:cxn>
                <a:cxn ang="cd2">
                  <a:pos x="l" y="vc"/>
                </a:cxn>
                <a:cxn ang="cd4">
                  <a:pos x="hc" y="b"/>
                </a:cxn>
                <a:cxn ang="0">
                  <a:pos x="r" y="vc"/>
                </a:cxn>
              </a:cxnLst>
              <a:rect l="l" t="t" r="r" b="b"/>
              <a:pathLst>
                <a:path w="444" h="440">
                  <a:moveTo>
                    <a:pt x="323" y="62"/>
                  </a:moveTo>
                  <a:cubicBezTo>
                    <a:pt x="306" y="26"/>
                    <a:pt x="277" y="0"/>
                    <a:pt x="233" y="0"/>
                  </a:cubicBezTo>
                  <a:cubicBezTo>
                    <a:pt x="121" y="0"/>
                    <a:pt x="0" y="143"/>
                    <a:pt x="0" y="284"/>
                  </a:cubicBezTo>
                  <a:cubicBezTo>
                    <a:pt x="0" y="376"/>
                    <a:pt x="53" y="440"/>
                    <a:pt x="130" y="440"/>
                  </a:cubicBezTo>
                  <a:cubicBezTo>
                    <a:pt x="150" y="440"/>
                    <a:pt x="198" y="436"/>
                    <a:pt x="255" y="367"/>
                  </a:cubicBezTo>
                  <a:cubicBezTo>
                    <a:pt x="264" y="407"/>
                    <a:pt x="297" y="440"/>
                    <a:pt x="343" y="440"/>
                  </a:cubicBezTo>
                  <a:cubicBezTo>
                    <a:pt x="378" y="440"/>
                    <a:pt x="400" y="418"/>
                    <a:pt x="416" y="387"/>
                  </a:cubicBezTo>
                  <a:cubicBezTo>
                    <a:pt x="431" y="352"/>
                    <a:pt x="444" y="293"/>
                    <a:pt x="444" y="290"/>
                  </a:cubicBezTo>
                  <a:cubicBezTo>
                    <a:pt x="444" y="282"/>
                    <a:pt x="436" y="282"/>
                    <a:pt x="433" y="282"/>
                  </a:cubicBezTo>
                  <a:cubicBezTo>
                    <a:pt x="422" y="282"/>
                    <a:pt x="422" y="284"/>
                    <a:pt x="420" y="299"/>
                  </a:cubicBezTo>
                  <a:cubicBezTo>
                    <a:pt x="403" y="361"/>
                    <a:pt x="385" y="418"/>
                    <a:pt x="345" y="418"/>
                  </a:cubicBezTo>
                  <a:cubicBezTo>
                    <a:pt x="319" y="418"/>
                    <a:pt x="317" y="394"/>
                    <a:pt x="317" y="374"/>
                  </a:cubicBezTo>
                  <a:cubicBezTo>
                    <a:pt x="317" y="352"/>
                    <a:pt x="319" y="345"/>
                    <a:pt x="330" y="301"/>
                  </a:cubicBezTo>
                  <a:cubicBezTo>
                    <a:pt x="341" y="262"/>
                    <a:pt x="341" y="251"/>
                    <a:pt x="350" y="216"/>
                  </a:cubicBezTo>
                  <a:lnTo>
                    <a:pt x="385" y="79"/>
                  </a:lnTo>
                  <a:cubicBezTo>
                    <a:pt x="392" y="51"/>
                    <a:pt x="392" y="51"/>
                    <a:pt x="392" y="46"/>
                  </a:cubicBezTo>
                  <a:cubicBezTo>
                    <a:pt x="392" y="29"/>
                    <a:pt x="381" y="20"/>
                    <a:pt x="365" y="20"/>
                  </a:cubicBezTo>
                  <a:cubicBezTo>
                    <a:pt x="341" y="20"/>
                    <a:pt x="326" y="42"/>
                    <a:pt x="323" y="62"/>
                  </a:cubicBezTo>
                  <a:close/>
                  <a:moveTo>
                    <a:pt x="260" y="315"/>
                  </a:moveTo>
                  <a:cubicBezTo>
                    <a:pt x="255" y="332"/>
                    <a:pt x="255" y="332"/>
                    <a:pt x="240" y="350"/>
                  </a:cubicBezTo>
                  <a:cubicBezTo>
                    <a:pt x="198" y="403"/>
                    <a:pt x="158" y="418"/>
                    <a:pt x="132" y="418"/>
                  </a:cubicBezTo>
                  <a:cubicBezTo>
                    <a:pt x="84" y="418"/>
                    <a:pt x="68" y="365"/>
                    <a:pt x="68" y="328"/>
                  </a:cubicBezTo>
                  <a:cubicBezTo>
                    <a:pt x="68" y="279"/>
                    <a:pt x="99" y="158"/>
                    <a:pt x="123" y="114"/>
                  </a:cubicBezTo>
                  <a:cubicBezTo>
                    <a:pt x="152" y="57"/>
                    <a:pt x="196" y="22"/>
                    <a:pt x="235" y="22"/>
                  </a:cubicBezTo>
                  <a:cubicBezTo>
                    <a:pt x="299" y="22"/>
                    <a:pt x="312" y="101"/>
                    <a:pt x="312" y="108"/>
                  </a:cubicBezTo>
                  <a:cubicBezTo>
                    <a:pt x="312" y="112"/>
                    <a:pt x="310" y="119"/>
                    <a:pt x="308" y="1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 name="Freeform 10">
              <a:extLst>
                <a:ext uri="{FF2B5EF4-FFF2-40B4-BE49-F238E27FC236}">
                  <a16:creationId xmlns:a16="http://schemas.microsoft.com/office/drawing/2014/main" id="{EDB1D74A-1D3B-D941-B664-FDEAFA425B27}"/>
                </a:ext>
              </a:extLst>
            </p:cNvPr>
            <p:cNvSpPr/>
            <p:nvPr/>
          </p:nvSpPr>
          <p:spPr>
            <a:xfrm>
              <a:off x="7626960" y="340056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3"/>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1"/>
                    <a:pt x="13" y="942"/>
                  </a:cubicBezTo>
                  <a:cubicBezTo>
                    <a:pt x="0" y="955"/>
                    <a:pt x="0" y="957"/>
                    <a:pt x="0" y="959"/>
                  </a:cubicBezTo>
                  <a:cubicBezTo>
                    <a:pt x="0" y="966"/>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12" name="Group 11" descr="28§display§s§svg§600§FALSE" title="TexMaths">
            <a:extLst>
              <a:ext uri="{FF2B5EF4-FFF2-40B4-BE49-F238E27FC236}">
                <a16:creationId xmlns:a16="http://schemas.microsoft.com/office/drawing/2014/main" id="{93D7C507-A572-1744-929F-378532397E7F}"/>
              </a:ext>
            </a:extLst>
          </p:cNvPr>
          <p:cNvGrpSpPr/>
          <p:nvPr/>
        </p:nvGrpSpPr>
        <p:grpSpPr>
          <a:xfrm>
            <a:off x="1250280" y="3429719"/>
            <a:ext cx="207360" cy="201240"/>
            <a:chOff x="1250280" y="3429719"/>
            <a:chExt cx="207360" cy="201240"/>
          </a:xfrm>
        </p:grpSpPr>
        <p:sp>
          <p:nvSpPr>
            <p:cNvPr id="13" name="Freeform 12">
              <a:extLst>
                <a:ext uri="{FF2B5EF4-FFF2-40B4-BE49-F238E27FC236}">
                  <a16:creationId xmlns:a16="http://schemas.microsoft.com/office/drawing/2014/main" id="{6B468CF8-0FDF-A448-868E-99E34BE1DB45}"/>
                </a:ext>
              </a:extLst>
            </p:cNvPr>
            <p:cNvSpPr/>
            <p:nvPr/>
          </p:nvSpPr>
          <p:spPr>
            <a:xfrm>
              <a:off x="1250280" y="3435839"/>
              <a:ext cx="207360" cy="190080"/>
            </a:xfrm>
            <a:custGeom>
              <a:avLst/>
              <a:gdLst/>
              <a:ahLst/>
              <a:cxnLst>
                <a:cxn ang="3cd4">
                  <a:pos x="hc" y="t"/>
                </a:cxn>
                <a:cxn ang="cd2">
                  <a:pos x="l" y="vc"/>
                </a:cxn>
                <a:cxn ang="cd4">
                  <a:pos x="hc" y="b"/>
                </a:cxn>
                <a:cxn ang="0">
                  <a:pos x="r" y="vc"/>
                </a:cxn>
              </a:cxnLst>
              <a:rect l="l" t="t" r="r" b="b"/>
              <a:pathLst>
                <a:path w="577" h="529">
                  <a:moveTo>
                    <a:pt x="289" y="529"/>
                  </a:moveTo>
                  <a:lnTo>
                    <a:pt x="0" y="529"/>
                  </a:lnTo>
                  <a:lnTo>
                    <a:pt x="0" y="0"/>
                  </a:lnTo>
                  <a:lnTo>
                    <a:pt x="577" y="0"/>
                  </a:lnTo>
                  <a:lnTo>
                    <a:pt x="577" y="529"/>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 name="Freeform 13">
              <a:extLst>
                <a:ext uri="{FF2B5EF4-FFF2-40B4-BE49-F238E27FC236}">
                  <a16:creationId xmlns:a16="http://schemas.microsoft.com/office/drawing/2014/main" id="{0E3F0676-23ED-B84F-9F08-58B8BDCCE1B2}"/>
                </a:ext>
              </a:extLst>
            </p:cNvPr>
            <p:cNvSpPr/>
            <p:nvPr/>
          </p:nvSpPr>
          <p:spPr>
            <a:xfrm>
              <a:off x="1273320" y="3429719"/>
              <a:ext cx="164160" cy="201240"/>
            </a:xfrm>
            <a:custGeom>
              <a:avLst/>
              <a:gdLst/>
              <a:ahLst/>
              <a:cxnLst>
                <a:cxn ang="3cd4">
                  <a:pos x="hc" y="t"/>
                </a:cxn>
                <a:cxn ang="cd2">
                  <a:pos x="l" y="vc"/>
                </a:cxn>
                <a:cxn ang="cd4">
                  <a:pos x="hc" y="b"/>
                </a:cxn>
                <a:cxn ang="0">
                  <a:pos x="r" y="vc"/>
                </a:cxn>
              </a:cxnLst>
              <a:rect l="l" t="t" r="r" b="b"/>
              <a:pathLst>
                <a:path w="457" h="560">
                  <a:moveTo>
                    <a:pt x="420" y="84"/>
                  </a:moveTo>
                  <a:cubicBezTo>
                    <a:pt x="384" y="84"/>
                    <a:pt x="361" y="112"/>
                    <a:pt x="361" y="140"/>
                  </a:cubicBezTo>
                  <a:cubicBezTo>
                    <a:pt x="361" y="157"/>
                    <a:pt x="373" y="176"/>
                    <a:pt x="398" y="176"/>
                  </a:cubicBezTo>
                  <a:cubicBezTo>
                    <a:pt x="426" y="176"/>
                    <a:pt x="457" y="154"/>
                    <a:pt x="457" y="106"/>
                  </a:cubicBezTo>
                  <a:cubicBezTo>
                    <a:pt x="457" y="50"/>
                    <a:pt x="403" y="0"/>
                    <a:pt x="308" y="0"/>
                  </a:cubicBezTo>
                  <a:cubicBezTo>
                    <a:pt x="146" y="0"/>
                    <a:pt x="98" y="126"/>
                    <a:pt x="98" y="179"/>
                  </a:cubicBezTo>
                  <a:cubicBezTo>
                    <a:pt x="98" y="277"/>
                    <a:pt x="190" y="297"/>
                    <a:pt x="227" y="302"/>
                  </a:cubicBezTo>
                  <a:cubicBezTo>
                    <a:pt x="291" y="316"/>
                    <a:pt x="356" y="328"/>
                    <a:pt x="356" y="398"/>
                  </a:cubicBezTo>
                  <a:cubicBezTo>
                    <a:pt x="356" y="428"/>
                    <a:pt x="328" y="532"/>
                    <a:pt x="179" y="532"/>
                  </a:cubicBezTo>
                  <a:cubicBezTo>
                    <a:pt x="160" y="532"/>
                    <a:pt x="64" y="532"/>
                    <a:pt x="36" y="468"/>
                  </a:cubicBezTo>
                  <a:cubicBezTo>
                    <a:pt x="84" y="473"/>
                    <a:pt x="115" y="437"/>
                    <a:pt x="115" y="400"/>
                  </a:cubicBezTo>
                  <a:cubicBezTo>
                    <a:pt x="115" y="372"/>
                    <a:pt x="95" y="358"/>
                    <a:pt x="70" y="358"/>
                  </a:cubicBezTo>
                  <a:cubicBezTo>
                    <a:pt x="36" y="358"/>
                    <a:pt x="0" y="384"/>
                    <a:pt x="0" y="440"/>
                  </a:cubicBezTo>
                  <a:cubicBezTo>
                    <a:pt x="0" y="510"/>
                    <a:pt x="70" y="560"/>
                    <a:pt x="176" y="560"/>
                  </a:cubicBezTo>
                  <a:cubicBezTo>
                    <a:pt x="378" y="560"/>
                    <a:pt x="426" y="412"/>
                    <a:pt x="426" y="356"/>
                  </a:cubicBezTo>
                  <a:cubicBezTo>
                    <a:pt x="426" y="311"/>
                    <a:pt x="403" y="280"/>
                    <a:pt x="387" y="263"/>
                  </a:cubicBezTo>
                  <a:cubicBezTo>
                    <a:pt x="353" y="230"/>
                    <a:pt x="319" y="224"/>
                    <a:pt x="263" y="213"/>
                  </a:cubicBezTo>
                  <a:cubicBezTo>
                    <a:pt x="218" y="202"/>
                    <a:pt x="171" y="193"/>
                    <a:pt x="171" y="137"/>
                  </a:cubicBezTo>
                  <a:cubicBezTo>
                    <a:pt x="171" y="104"/>
                    <a:pt x="199" y="28"/>
                    <a:pt x="308" y="28"/>
                  </a:cubicBezTo>
                  <a:cubicBezTo>
                    <a:pt x="339" y="28"/>
                    <a:pt x="401" y="36"/>
                    <a:pt x="420" y="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15" name="Freeform 14">
            <a:extLst>
              <a:ext uri="{FF2B5EF4-FFF2-40B4-BE49-F238E27FC236}">
                <a16:creationId xmlns:a16="http://schemas.microsoft.com/office/drawing/2014/main" id="{1DD87B68-E464-5B4A-B27A-3BDC5C6B7B18}"/>
              </a:ext>
            </a:extLst>
          </p:cNvPr>
          <p:cNvSpPr/>
          <p:nvPr/>
        </p:nvSpPr>
        <p:spPr>
          <a:xfrm rot="16200000">
            <a:off x="1746357" y="3070080"/>
            <a:ext cx="2103120" cy="1005840"/>
          </a:xfrm>
          <a:custGeom>
            <a:avLst>
              <a:gd name="f0" fmla="val 5400"/>
            </a:avLst>
            <a:gdLst>
              <a:gd name="f1" fmla="val 10800000"/>
              <a:gd name="f2" fmla="val 5400000"/>
              <a:gd name="f3" fmla="val 180"/>
              <a:gd name="f4" fmla="val w"/>
              <a:gd name="f5" fmla="val h"/>
              <a:gd name="f6" fmla="val 0"/>
              <a:gd name="f7" fmla="val 21600"/>
              <a:gd name="f8" fmla="val 10800"/>
              <a:gd name="f9" fmla="val -2147483647"/>
              <a:gd name="f10" fmla="val 2147483647"/>
              <a:gd name="f11" fmla="+- 0 0 0"/>
              <a:gd name="f12" fmla="*/ f4 1 21600"/>
              <a:gd name="f13" fmla="*/ f5 1 21600"/>
              <a:gd name="f14" fmla="pin 0 f0 10800"/>
              <a:gd name="f15" fmla="*/ f11 f1 1"/>
              <a:gd name="f16" fmla="+- 21600 0 f14"/>
              <a:gd name="f17" fmla="val f14"/>
              <a:gd name="f18" fmla="*/ f14 10 1"/>
              <a:gd name="f19" fmla="*/ f14 1 2"/>
              <a:gd name="f20" fmla="*/ f14 f12 1"/>
              <a:gd name="f21" fmla="*/ f7 f13 1"/>
              <a:gd name="f22" fmla="*/ 10800 f13 1"/>
              <a:gd name="f23" fmla="*/ f15 1 f3"/>
              <a:gd name="f24" fmla="*/ 10800 f12 1"/>
              <a:gd name="f25" fmla="*/ 21600 f13 1"/>
              <a:gd name="f26" fmla="*/ 0 f13 1"/>
              <a:gd name="f27" fmla="*/ f18 1 18"/>
              <a:gd name="f28" fmla="+- 21600 0 f19"/>
              <a:gd name="f29" fmla="+- f23 0 f2"/>
              <a:gd name="f30" fmla="*/ f19 f12 1"/>
              <a:gd name="f31" fmla="+- f27 1750 0"/>
              <a:gd name="f32" fmla="*/ f28 f12 1"/>
              <a:gd name="f33" fmla="+- 21600 0 f31"/>
              <a:gd name="f34" fmla="*/ f31 f12 1"/>
              <a:gd name="f35" fmla="*/ f31 f13 1"/>
              <a:gd name="f36" fmla="*/ f33 f12 1"/>
              <a:gd name="f37" fmla="*/ f33 f13 1"/>
            </a:gdLst>
            <a:ahLst>
              <a:ahXY gdRefX="f0" minX="f6" maxX="f8">
                <a:pos x="f20" y="f21"/>
              </a:ahXY>
            </a:ahLst>
            <a:cxnLst>
              <a:cxn ang="3cd4">
                <a:pos x="hc" y="t"/>
              </a:cxn>
              <a:cxn ang="0">
                <a:pos x="r" y="vc"/>
              </a:cxn>
              <a:cxn ang="cd4">
                <a:pos x="hc" y="b"/>
              </a:cxn>
              <a:cxn ang="cd2">
                <a:pos x="l" y="vc"/>
              </a:cxn>
              <a:cxn ang="f29">
                <a:pos x="f32" y="f22"/>
              </a:cxn>
              <a:cxn ang="f29">
                <a:pos x="f24" y="f25"/>
              </a:cxn>
              <a:cxn ang="f29">
                <a:pos x="f30" y="f22"/>
              </a:cxn>
              <a:cxn ang="f29">
                <a:pos x="f24" y="f26"/>
              </a:cxn>
            </a:cxnLst>
            <a:rect l="f34" t="f35" r="f36" b="f37"/>
            <a:pathLst>
              <a:path w="21600" h="21600">
                <a:moveTo>
                  <a:pt x="f6" y="f6"/>
                </a:moveTo>
                <a:lnTo>
                  <a:pt x="f7" y="f6"/>
                </a:lnTo>
                <a:lnTo>
                  <a:pt x="f16" y="f7"/>
                </a:lnTo>
                <a:lnTo>
                  <a:pt x="f17" y="f7"/>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 name="Freeform 15">
            <a:extLst>
              <a:ext uri="{FF2B5EF4-FFF2-40B4-BE49-F238E27FC236}">
                <a16:creationId xmlns:a16="http://schemas.microsoft.com/office/drawing/2014/main" id="{E948F1B5-CF3B-494B-A520-846641A114BC}"/>
              </a:ext>
            </a:extLst>
          </p:cNvPr>
          <p:cNvSpPr/>
          <p:nvPr/>
        </p:nvSpPr>
        <p:spPr>
          <a:xfrm>
            <a:off x="4503240" y="3749040"/>
            <a:ext cx="182880" cy="128015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 name="Freeform 16">
            <a:extLst>
              <a:ext uri="{FF2B5EF4-FFF2-40B4-BE49-F238E27FC236}">
                <a16:creationId xmlns:a16="http://schemas.microsoft.com/office/drawing/2014/main" id="{201FA488-7840-324A-8E99-4DF2BFA768EE}"/>
              </a:ext>
            </a:extLst>
          </p:cNvPr>
          <p:cNvSpPr/>
          <p:nvPr/>
        </p:nvSpPr>
        <p:spPr>
          <a:xfrm>
            <a:off x="5051880" y="4114800"/>
            <a:ext cx="182880" cy="640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8" name="Freeform 17">
            <a:extLst>
              <a:ext uri="{FF2B5EF4-FFF2-40B4-BE49-F238E27FC236}">
                <a16:creationId xmlns:a16="http://schemas.microsoft.com/office/drawing/2014/main" id="{C4EDF7A7-65EE-894C-9B01-DE17587F9C40}"/>
              </a:ext>
            </a:extLst>
          </p:cNvPr>
          <p:cNvSpPr/>
          <p:nvPr/>
        </p:nvSpPr>
        <p:spPr>
          <a:xfrm>
            <a:off x="4724640" y="4297680"/>
            <a:ext cx="274320" cy="274320"/>
          </a:xfrm>
          <a:custGeom>
            <a:avLst>
              <a:gd name="f0" fmla="val 12464"/>
              <a:gd name="f1" fmla="val 642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9" name="TextBox 18">
            <a:extLst>
              <a:ext uri="{FF2B5EF4-FFF2-40B4-BE49-F238E27FC236}">
                <a16:creationId xmlns:a16="http://schemas.microsoft.com/office/drawing/2014/main" id="{E160C1E2-6C3D-E744-B72A-557C78A1B918}"/>
              </a:ext>
            </a:extLst>
          </p:cNvPr>
          <p:cNvSpPr txBox="1"/>
          <p:nvPr/>
        </p:nvSpPr>
        <p:spPr>
          <a:xfrm>
            <a:off x="1463039" y="5869440"/>
            <a:ext cx="2620440" cy="43020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400" b="0" i="0" u="none" strike="noStrike" kern="1200" cap="none">
                <a:ln>
                  <a:noFill/>
                </a:ln>
                <a:latin typeface="Liberation Sans" pitchFamily="18"/>
                <a:ea typeface="Noto Sans CJK SC Regular" pitchFamily="2"/>
                <a:cs typeface="FreeSans" pitchFamily="2"/>
              </a:rPr>
              <a:t>Decompose </a:t>
            </a:r>
            <a:r>
              <a:rPr lang="en-US" sz="2400" b="0" i="1" u="none" strike="noStrike" kern="1200" cap="none">
                <a:ln>
                  <a:noFill/>
                </a:ln>
                <a:latin typeface="Liberation Sans" pitchFamily="18"/>
                <a:ea typeface="Noto Sans CJK SC Regular" pitchFamily="2"/>
                <a:cs typeface="FreeSans" pitchFamily="2"/>
              </a:rPr>
              <a:t>Q</a:t>
            </a:r>
            <a:r>
              <a:rPr lang="en-US" sz="2400" b="0" i="0" u="none" strike="noStrike" kern="1200" cap="none">
                <a:ln>
                  <a:noFill/>
                </a:ln>
                <a:latin typeface="Liberation Sans" pitchFamily="18"/>
                <a:ea typeface="Noto Sans CJK SC Regular" pitchFamily="2"/>
                <a:cs typeface="FreeSans" pitchFamily="2"/>
              </a:rPr>
              <a:t> as:</a:t>
            </a:r>
          </a:p>
        </p:txBody>
      </p:sp>
      <p:sp>
        <p:nvSpPr>
          <p:cNvPr id="20" name="Freeform 19">
            <a:extLst>
              <a:ext uri="{FF2B5EF4-FFF2-40B4-BE49-F238E27FC236}">
                <a16:creationId xmlns:a16="http://schemas.microsoft.com/office/drawing/2014/main" id="{767F5465-6B6A-354F-A1E4-A34E3B3F3C00}"/>
              </a:ext>
            </a:extLst>
          </p:cNvPr>
          <p:cNvSpPr/>
          <p:nvPr/>
        </p:nvSpPr>
        <p:spPr>
          <a:xfrm>
            <a:off x="4503240" y="2103120"/>
            <a:ext cx="182880" cy="128015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 name="Freeform 20">
            <a:extLst>
              <a:ext uri="{FF2B5EF4-FFF2-40B4-BE49-F238E27FC236}">
                <a16:creationId xmlns:a16="http://schemas.microsoft.com/office/drawing/2014/main" id="{E7E82295-E85A-D441-9EFF-194192A3F436}"/>
              </a:ext>
            </a:extLst>
          </p:cNvPr>
          <p:cNvSpPr/>
          <p:nvPr/>
        </p:nvSpPr>
        <p:spPr>
          <a:xfrm>
            <a:off x="5051880" y="2743199"/>
            <a:ext cx="182880" cy="91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2" name="Freeform 21">
            <a:extLst>
              <a:ext uri="{FF2B5EF4-FFF2-40B4-BE49-F238E27FC236}">
                <a16:creationId xmlns:a16="http://schemas.microsoft.com/office/drawing/2014/main" id="{08DCB75E-6395-3843-8406-AD4BA4EB56F8}"/>
              </a:ext>
            </a:extLst>
          </p:cNvPr>
          <p:cNvSpPr/>
          <p:nvPr/>
        </p:nvSpPr>
        <p:spPr>
          <a:xfrm>
            <a:off x="4724640" y="2651760"/>
            <a:ext cx="274320" cy="274320"/>
          </a:xfrm>
          <a:custGeom>
            <a:avLst>
              <a:gd name="f0" fmla="val 12464"/>
              <a:gd name="f1" fmla="val 642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3" name="Freeform 22">
            <a:extLst>
              <a:ext uri="{FF2B5EF4-FFF2-40B4-BE49-F238E27FC236}">
                <a16:creationId xmlns:a16="http://schemas.microsoft.com/office/drawing/2014/main" id="{4F6AA88A-9D6B-5C4E-BDB6-8B117F2FDEE1}"/>
              </a:ext>
            </a:extLst>
          </p:cNvPr>
          <p:cNvSpPr/>
          <p:nvPr/>
        </p:nvSpPr>
        <p:spPr>
          <a:xfrm rot="1800000">
            <a:off x="3553059" y="3923984"/>
            <a:ext cx="773280" cy="274320"/>
          </a:xfrm>
          <a:custGeom>
            <a:avLst>
              <a:gd name="f0" fmla="val 12464"/>
              <a:gd name="f1" fmla="val 642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4" name="Freeform 23">
            <a:extLst>
              <a:ext uri="{FF2B5EF4-FFF2-40B4-BE49-F238E27FC236}">
                <a16:creationId xmlns:a16="http://schemas.microsoft.com/office/drawing/2014/main" id="{F344673B-16D5-5345-B8F1-3E6F6F034D03}"/>
              </a:ext>
            </a:extLst>
          </p:cNvPr>
          <p:cNvSpPr/>
          <p:nvPr/>
        </p:nvSpPr>
        <p:spPr>
          <a:xfrm rot="1800000">
            <a:off x="5381860" y="2933983"/>
            <a:ext cx="773280" cy="274320"/>
          </a:xfrm>
          <a:custGeom>
            <a:avLst>
              <a:gd name="f0" fmla="val 12464"/>
              <a:gd name="f1" fmla="val 642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6" name="Freeform 25">
            <a:extLst>
              <a:ext uri="{FF2B5EF4-FFF2-40B4-BE49-F238E27FC236}">
                <a16:creationId xmlns:a16="http://schemas.microsoft.com/office/drawing/2014/main" id="{A1142498-5B17-3048-953B-13B6EBAAAC51}"/>
              </a:ext>
            </a:extLst>
          </p:cNvPr>
          <p:cNvSpPr/>
          <p:nvPr/>
        </p:nvSpPr>
        <p:spPr>
          <a:xfrm rot="19823646">
            <a:off x="5376600" y="4086446"/>
            <a:ext cx="773280" cy="274320"/>
          </a:xfrm>
          <a:custGeom>
            <a:avLst>
              <a:gd name="f0" fmla="val 12464"/>
              <a:gd name="f1" fmla="val 642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 name="Freeform 26">
            <a:extLst>
              <a:ext uri="{FF2B5EF4-FFF2-40B4-BE49-F238E27FC236}">
                <a16:creationId xmlns:a16="http://schemas.microsoft.com/office/drawing/2014/main" id="{FC1BC36F-8584-B84F-8135-8F7455401094}"/>
              </a:ext>
            </a:extLst>
          </p:cNvPr>
          <p:cNvSpPr/>
          <p:nvPr/>
        </p:nvSpPr>
        <p:spPr>
          <a:xfrm>
            <a:off x="6279479" y="3291839"/>
            <a:ext cx="182880" cy="640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nvGrpSpPr>
          <p:cNvPr id="28" name="Group 27" descr="22§display§V(s)§svg§600§FALSE" title="TexMaths">
            <a:extLst>
              <a:ext uri="{FF2B5EF4-FFF2-40B4-BE49-F238E27FC236}">
                <a16:creationId xmlns:a16="http://schemas.microsoft.com/office/drawing/2014/main" id="{38081B8E-391C-294B-8EE9-E87149211E43}"/>
              </a:ext>
            </a:extLst>
          </p:cNvPr>
          <p:cNvGrpSpPr/>
          <p:nvPr/>
        </p:nvGrpSpPr>
        <p:grpSpPr>
          <a:xfrm>
            <a:off x="5202000" y="2286000"/>
            <a:ext cx="712440" cy="348120"/>
            <a:chOff x="5202000" y="2286000"/>
            <a:chExt cx="712440" cy="348120"/>
          </a:xfrm>
        </p:grpSpPr>
        <p:sp>
          <p:nvSpPr>
            <p:cNvPr id="29" name="Freeform 28">
              <a:extLst>
                <a:ext uri="{FF2B5EF4-FFF2-40B4-BE49-F238E27FC236}">
                  <a16:creationId xmlns:a16="http://schemas.microsoft.com/office/drawing/2014/main" id="{A8DE9218-958A-2647-B16B-96A6E8894806}"/>
                </a:ext>
              </a:extLst>
            </p:cNvPr>
            <p:cNvSpPr/>
            <p:nvPr/>
          </p:nvSpPr>
          <p:spPr>
            <a:xfrm>
              <a:off x="5202000" y="2286720"/>
              <a:ext cx="712440" cy="347400"/>
            </a:xfrm>
            <a:custGeom>
              <a:avLst/>
              <a:gdLst/>
              <a:ahLst/>
              <a:cxnLst>
                <a:cxn ang="3cd4">
                  <a:pos x="hc" y="t"/>
                </a:cxn>
                <a:cxn ang="cd2">
                  <a:pos x="l" y="vc"/>
                </a:cxn>
                <a:cxn ang="cd4">
                  <a:pos x="hc" y="b"/>
                </a:cxn>
                <a:cxn ang="0">
                  <a:pos x="r" y="vc"/>
                </a:cxn>
              </a:cxnLst>
              <a:rect l="l" t="t" r="r" b="b"/>
              <a:pathLst>
                <a:path w="1980" h="966">
                  <a:moveTo>
                    <a:pt x="990" y="966"/>
                  </a:moveTo>
                  <a:lnTo>
                    <a:pt x="0" y="966"/>
                  </a:lnTo>
                  <a:lnTo>
                    <a:pt x="0" y="0"/>
                  </a:lnTo>
                  <a:lnTo>
                    <a:pt x="1980" y="0"/>
                  </a:lnTo>
                  <a:lnTo>
                    <a:pt x="1980" y="966"/>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0" name="Freeform 29">
              <a:extLst>
                <a:ext uri="{FF2B5EF4-FFF2-40B4-BE49-F238E27FC236}">
                  <a16:creationId xmlns:a16="http://schemas.microsoft.com/office/drawing/2014/main" id="{4009B5C8-F3DE-0C43-95E2-4F5ABAB5B793}"/>
                </a:ext>
              </a:extLst>
            </p:cNvPr>
            <p:cNvSpPr/>
            <p:nvPr/>
          </p:nvSpPr>
          <p:spPr>
            <a:xfrm>
              <a:off x="5221800" y="2309040"/>
              <a:ext cx="248400" cy="245880"/>
            </a:xfrm>
            <a:custGeom>
              <a:avLst/>
              <a:gdLst/>
              <a:ahLst/>
              <a:cxnLst>
                <a:cxn ang="3cd4">
                  <a:pos x="hc" y="t"/>
                </a:cxn>
                <a:cxn ang="cd2">
                  <a:pos x="l" y="vc"/>
                </a:cxn>
                <a:cxn ang="cd4">
                  <a:pos x="hc" y="b"/>
                </a:cxn>
                <a:cxn ang="0">
                  <a:pos x="r" y="vc"/>
                </a:cxn>
              </a:cxnLst>
              <a:rect l="l" t="t" r="r" b="b"/>
              <a:pathLst>
                <a:path w="691" h="684">
                  <a:moveTo>
                    <a:pt x="554" y="110"/>
                  </a:moveTo>
                  <a:cubicBezTo>
                    <a:pt x="603" y="35"/>
                    <a:pt x="642" y="33"/>
                    <a:pt x="680" y="31"/>
                  </a:cubicBezTo>
                  <a:cubicBezTo>
                    <a:pt x="691" y="29"/>
                    <a:pt x="691" y="13"/>
                    <a:pt x="691" y="11"/>
                  </a:cubicBezTo>
                  <a:cubicBezTo>
                    <a:pt x="691" y="4"/>
                    <a:pt x="686" y="0"/>
                    <a:pt x="680" y="0"/>
                  </a:cubicBezTo>
                  <a:cubicBezTo>
                    <a:pt x="653" y="0"/>
                    <a:pt x="625" y="2"/>
                    <a:pt x="598" y="2"/>
                  </a:cubicBezTo>
                  <a:cubicBezTo>
                    <a:pt x="568" y="2"/>
                    <a:pt x="535" y="0"/>
                    <a:pt x="504" y="0"/>
                  </a:cubicBezTo>
                  <a:cubicBezTo>
                    <a:pt x="497" y="0"/>
                    <a:pt x="484" y="0"/>
                    <a:pt x="484" y="18"/>
                  </a:cubicBezTo>
                  <a:cubicBezTo>
                    <a:pt x="484" y="29"/>
                    <a:pt x="493" y="31"/>
                    <a:pt x="499" y="31"/>
                  </a:cubicBezTo>
                  <a:cubicBezTo>
                    <a:pt x="526" y="33"/>
                    <a:pt x="546" y="42"/>
                    <a:pt x="546" y="62"/>
                  </a:cubicBezTo>
                  <a:cubicBezTo>
                    <a:pt x="546" y="77"/>
                    <a:pt x="530" y="99"/>
                    <a:pt x="530" y="99"/>
                  </a:cubicBezTo>
                  <a:lnTo>
                    <a:pt x="233" y="572"/>
                  </a:lnTo>
                  <a:lnTo>
                    <a:pt x="167" y="59"/>
                  </a:lnTo>
                  <a:cubicBezTo>
                    <a:pt x="167" y="42"/>
                    <a:pt x="189" y="31"/>
                    <a:pt x="233" y="31"/>
                  </a:cubicBezTo>
                  <a:cubicBezTo>
                    <a:pt x="246" y="31"/>
                    <a:pt x="257" y="31"/>
                    <a:pt x="257" y="11"/>
                  </a:cubicBezTo>
                  <a:cubicBezTo>
                    <a:pt x="257" y="2"/>
                    <a:pt x="251" y="0"/>
                    <a:pt x="244" y="0"/>
                  </a:cubicBezTo>
                  <a:cubicBezTo>
                    <a:pt x="205" y="0"/>
                    <a:pt x="163" y="2"/>
                    <a:pt x="123" y="2"/>
                  </a:cubicBezTo>
                  <a:cubicBezTo>
                    <a:pt x="106" y="2"/>
                    <a:pt x="88" y="2"/>
                    <a:pt x="70" y="2"/>
                  </a:cubicBezTo>
                  <a:cubicBezTo>
                    <a:pt x="53" y="2"/>
                    <a:pt x="35" y="0"/>
                    <a:pt x="18" y="0"/>
                  </a:cubicBezTo>
                  <a:cubicBezTo>
                    <a:pt x="11" y="0"/>
                    <a:pt x="0" y="0"/>
                    <a:pt x="0" y="18"/>
                  </a:cubicBezTo>
                  <a:cubicBezTo>
                    <a:pt x="0" y="31"/>
                    <a:pt x="9" y="31"/>
                    <a:pt x="24" y="31"/>
                  </a:cubicBezTo>
                  <a:cubicBezTo>
                    <a:pt x="79" y="31"/>
                    <a:pt x="79" y="40"/>
                    <a:pt x="81" y="64"/>
                  </a:cubicBezTo>
                  <a:lnTo>
                    <a:pt x="158" y="662"/>
                  </a:lnTo>
                  <a:cubicBezTo>
                    <a:pt x="163" y="680"/>
                    <a:pt x="165" y="684"/>
                    <a:pt x="178" y="684"/>
                  </a:cubicBezTo>
                  <a:cubicBezTo>
                    <a:pt x="194" y="684"/>
                    <a:pt x="198" y="680"/>
                    <a:pt x="205" y="66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1" name="Freeform 30">
              <a:extLst>
                <a:ext uri="{FF2B5EF4-FFF2-40B4-BE49-F238E27FC236}">
                  <a16:creationId xmlns:a16="http://schemas.microsoft.com/office/drawing/2014/main" id="{0A4CB1D7-D2E1-6E41-8C27-13DF07F06FBB}"/>
                </a:ext>
              </a:extLst>
            </p:cNvPr>
            <p:cNvSpPr/>
            <p:nvPr/>
          </p:nvSpPr>
          <p:spPr>
            <a:xfrm>
              <a:off x="5515560" y="228600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5"/>
                    <a:pt x="209" y="937"/>
                  </a:cubicBezTo>
                  <a:cubicBezTo>
                    <a:pt x="88" y="816"/>
                    <a:pt x="57" y="634"/>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3"/>
                    <a:pt x="0" y="484"/>
                  </a:cubicBezTo>
                  <a:cubicBezTo>
                    <a:pt x="0" y="561"/>
                    <a:pt x="11" y="678"/>
                    <a:pt x="64" y="788"/>
                  </a:cubicBezTo>
                  <a:cubicBezTo>
                    <a:pt x="123" y="906"/>
                    <a:pt x="207" y="968"/>
                    <a:pt x="216" y="968"/>
                  </a:cubicBezTo>
                  <a:cubicBezTo>
                    <a:pt x="222" y="968"/>
                    <a:pt x="227" y="966"/>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2" name="Freeform 31">
              <a:extLst>
                <a:ext uri="{FF2B5EF4-FFF2-40B4-BE49-F238E27FC236}">
                  <a16:creationId xmlns:a16="http://schemas.microsoft.com/office/drawing/2014/main" id="{02540E48-666E-8747-A76A-4243FE058C90}"/>
                </a:ext>
              </a:extLst>
            </p:cNvPr>
            <p:cNvSpPr/>
            <p:nvPr/>
          </p:nvSpPr>
          <p:spPr>
            <a:xfrm>
              <a:off x="5634360" y="239292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1"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7"/>
                    <a:pt x="257" y="418"/>
                    <a:pt x="141" y="418"/>
                  </a:cubicBezTo>
                  <a:cubicBezTo>
                    <a:pt x="125"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3" name="Freeform 32">
              <a:extLst>
                <a:ext uri="{FF2B5EF4-FFF2-40B4-BE49-F238E27FC236}">
                  <a16:creationId xmlns:a16="http://schemas.microsoft.com/office/drawing/2014/main" id="{2EE62273-E771-0844-BE6F-4ACCD005A01C}"/>
                </a:ext>
              </a:extLst>
            </p:cNvPr>
            <p:cNvSpPr/>
            <p:nvPr/>
          </p:nvSpPr>
          <p:spPr>
            <a:xfrm>
              <a:off x="5798520" y="228600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3"/>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1"/>
                    <a:pt x="13" y="942"/>
                  </a:cubicBezTo>
                  <a:cubicBezTo>
                    <a:pt x="0" y="955"/>
                    <a:pt x="0" y="957"/>
                    <a:pt x="0" y="959"/>
                  </a:cubicBezTo>
                  <a:cubicBezTo>
                    <a:pt x="0" y="966"/>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34" name="Group 33" descr="22§display§A(s,a)§svg§600§FALSE" title="TexMaths">
            <a:extLst>
              <a:ext uri="{FF2B5EF4-FFF2-40B4-BE49-F238E27FC236}">
                <a16:creationId xmlns:a16="http://schemas.microsoft.com/office/drawing/2014/main" id="{D7535971-8446-6E43-875A-62AA22905AF5}"/>
              </a:ext>
            </a:extLst>
          </p:cNvPr>
          <p:cNvGrpSpPr/>
          <p:nvPr/>
        </p:nvGrpSpPr>
        <p:grpSpPr>
          <a:xfrm>
            <a:off x="5306399" y="4754879"/>
            <a:ext cx="1029959" cy="348121"/>
            <a:chOff x="5306399" y="4754879"/>
            <a:chExt cx="1029959" cy="348121"/>
          </a:xfrm>
        </p:grpSpPr>
        <p:sp>
          <p:nvSpPr>
            <p:cNvPr id="35" name="Freeform 34">
              <a:extLst>
                <a:ext uri="{FF2B5EF4-FFF2-40B4-BE49-F238E27FC236}">
                  <a16:creationId xmlns:a16="http://schemas.microsoft.com/office/drawing/2014/main" id="{E2B2320D-19C3-C74E-ABD6-622BE7A84C02}"/>
                </a:ext>
              </a:extLst>
            </p:cNvPr>
            <p:cNvSpPr/>
            <p:nvPr/>
          </p:nvSpPr>
          <p:spPr>
            <a:xfrm>
              <a:off x="5306399" y="4755600"/>
              <a:ext cx="1029959" cy="347400"/>
            </a:xfrm>
            <a:custGeom>
              <a:avLst/>
              <a:gdLst/>
              <a:ahLst/>
              <a:cxnLst>
                <a:cxn ang="3cd4">
                  <a:pos x="hc" y="t"/>
                </a:cxn>
                <a:cxn ang="cd2">
                  <a:pos x="l" y="vc"/>
                </a:cxn>
                <a:cxn ang="cd4">
                  <a:pos x="hc" y="b"/>
                </a:cxn>
                <a:cxn ang="0">
                  <a:pos x="r" y="vc"/>
                </a:cxn>
              </a:cxnLst>
              <a:rect l="l" t="t" r="r" b="b"/>
              <a:pathLst>
                <a:path w="2862" h="966">
                  <a:moveTo>
                    <a:pt x="1432" y="966"/>
                  </a:moveTo>
                  <a:lnTo>
                    <a:pt x="0" y="966"/>
                  </a:lnTo>
                  <a:lnTo>
                    <a:pt x="0" y="0"/>
                  </a:lnTo>
                  <a:lnTo>
                    <a:pt x="2862" y="0"/>
                  </a:lnTo>
                  <a:lnTo>
                    <a:pt x="2862" y="966"/>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6" name="Freeform 35">
              <a:extLst>
                <a:ext uri="{FF2B5EF4-FFF2-40B4-BE49-F238E27FC236}">
                  <a16:creationId xmlns:a16="http://schemas.microsoft.com/office/drawing/2014/main" id="{D2692880-D5D9-7747-AA24-C51D614A55B2}"/>
                </a:ext>
              </a:extLst>
            </p:cNvPr>
            <p:cNvSpPr/>
            <p:nvPr/>
          </p:nvSpPr>
          <p:spPr>
            <a:xfrm>
              <a:off x="5318280" y="4766759"/>
              <a:ext cx="238680" cy="249840"/>
            </a:xfrm>
            <a:custGeom>
              <a:avLst/>
              <a:gdLst/>
              <a:ahLst/>
              <a:cxnLst>
                <a:cxn ang="3cd4">
                  <a:pos x="hc" y="t"/>
                </a:cxn>
                <a:cxn ang="cd2">
                  <a:pos x="l" y="vc"/>
                </a:cxn>
                <a:cxn ang="cd4">
                  <a:pos x="hc" y="b"/>
                </a:cxn>
                <a:cxn ang="0">
                  <a:pos x="r" y="vc"/>
                </a:cxn>
              </a:cxnLst>
              <a:rect l="l" t="t" r="r" b="b"/>
              <a:pathLst>
                <a:path w="664" h="695">
                  <a:moveTo>
                    <a:pt x="139" y="583"/>
                  </a:moveTo>
                  <a:cubicBezTo>
                    <a:pt x="101" y="647"/>
                    <a:pt x="64" y="662"/>
                    <a:pt x="20" y="664"/>
                  </a:cubicBezTo>
                  <a:cubicBezTo>
                    <a:pt x="9" y="664"/>
                    <a:pt x="0" y="664"/>
                    <a:pt x="0" y="684"/>
                  </a:cubicBezTo>
                  <a:cubicBezTo>
                    <a:pt x="0" y="689"/>
                    <a:pt x="4" y="695"/>
                    <a:pt x="13" y="695"/>
                  </a:cubicBezTo>
                  <a:cubicBezTo>
                    <a:pt x="40" y="695"/>
                    <a:pt x="68" y="691"/>
                    <a:pt x="97" y="691"/>
                  </a:cubicBezTo>
                  <a:cubicBezTo>
                    <a:pt x="128" y="691"/>
                    <a:pt x="163" y="695"/>
                    <a:pt x="194" y="695"/>
                  </a:cubicBezTo>
                  <a:cubicBezTo>
                    <a:pt x="198" y="695"/>
                    <a:pt x="211" y="695"/>
                    <a:pt x="211" y="675"/>
                  </a:cubicBezTo>
                  <a:cubicBezTo>
                    <a:pt x="211" y="664"/>
                    <a:pt x="202" y="664"/>
                    <a:pt x="196" y="664"/>
                  </a:cubicBezTo>
                  <a:cubicBezTo>
                    <a:pt x="174" y="662"/>
                    <a:pt x="150" y="653"/>
                    <a:pt x="150" y="629"/>
                  </a:cubicBezTo>
                  <a:cubicBezTo>
                    <a:pt x="150" y="618"/>
                    <a:pt x="156" y="607"/>
                    <a:pt x="163" y="594"/>
                  </a:cubicBezTo>
                  <a:lnTo>
                    <a:pt x="238" y="471"/>
                  </a:lnTo>
                  <a:lnTo>
                    <a:pt x="482" y="471"/>
                  </a:lnTo>
                  <a:cubicBezTo>
                    <a:pt x="484" y="491"/>
                    <a:pt x="497" y="623"/>
                    <a:pt x="497" y="631"/>
                  </a:cubicBezTo>
                  <a:cubicBezTo>
                    <a:pt x="497" y="662"/>
                    <a:pt x="447" y="664"/>
                    <a:pt x="427" y="664"/>
                  </a:cubicBezTo>
                  <a:cubicBezTo>
                    <a:pt x="414" y="664"/>
                    <a:pt x="403" y="664"/>
                    <a:pt x="403" y="684"/>
                  </a:cubicBezTo>
                  <a:cubicBezTo>
                    <a:pt x="403" y="695"/>
                    <a:pt x="416" y="695"/>
                    <a:pt x="418" y="695"/>
                  </a:cubicBezTo>
                  <a:cubicBezTo>
                    <a:pt x="458" y="695"/>
                    <a:pt x="499" y="691"/>
                    <a:pt x="539" y="691"/>
                  </a:cubicBezTo>
                  <a:cubicBezTo>
                    <a:pt x="563" y="691"/>
                    <a:pt x="623" y="695"/>
                    <a:pt x="647" y="695"/>
                  </a:cubicBezTo>
                  <a:cubicBezTo>
                    <a:pt x="653" y="695"/>
                    <a:pt x="664" y="695"/>
                    <a:pt x="664" y="675"/>
                  </a:cubicBezTo>
                  <a:cubicBezTo>
                    <a:pt x="664" y="664"/>
                    <a:pt x="656" y="664"/>
                    <a:pt x="642" y="664"/>
                  </a:cubicBezTo>
                  <a:cubicBezTo>
                    <a:pt x="583" y="664"/>
                    <a:pt x="583" y="658"/>
                    <a:pt x="581" y="629"/>
                  </a:cubicBezTo>
                  <a:lnTo>
                    <a:pt x="521" y="24"/>
                  </a:lnTo>
                  <a:cubicBezTo>
                    <a:pt x="519" y="4"/>
                    <a:pt x="519" y="0"/>
                    <a:pt x="502" y="0"/>
                  </a:cubicBezTo>
                  <a:cubicBezTo>
                    <a:pt x="486" y="0"/>
                    <a:pt x="484" y="7"/>
                    <a:pt x="477" y="15"/>
                  </a:cubicBezTo>
                  <a:close/>
                  <a:moveTo>
                    <a:pt x="255" y="440"/>
                  </a:moveTo>
                  <a:lnTo>
                    <a:pt x="447" y="121"/>
                  </a:lnTo>
                  <a:lnTo>
                    <a:pt x="477" y="440"/>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7" name="Freeform 36">
              <a:extLst>
                <a:ext uri="{FF2B5EF4-FFF2-40B4-BE49-F238E27FC236}">
                  <a16:creationId xmlns:a16="http://schemas.microsoft.com/office/drawing/2014/main" id="{55EEFF54-B4CF-2445-A2E1-3D6F8372FEF5}"/>
                </a:ext>
              </a:extLst>
            </p:cNvPr>
            <p:cNvSpPr/>
            <p:nvPr/>
          </p:nvSpPr>
          <p:spPr>
            <a:xfrm>
              <a:off x="5600880" y="4754879"/>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5"/>
                    <a:pt x="209" y="937"/>
                  </a:cubicBezTo>
                  <a:cubicBezTo>
                    <a:pt x="88" y="816"/>
                    <a:pt x="57" y="634"/>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3"/>
                    <a:pt x="0" y="484"/>
                  </a:cubicBezTo>
                  <a:cubicBezTo>
                    <a:pt x="0" y="561"/>
                    <a:pt x="11" y="678"/>
                    <a:pt x="64" y="788"/>
                  </a:cubicBezTo>
                  <a:cubicBezTo>
                    <a:pt x="123" y="906"/>
                    <a:pt x="207" y="968"/>
                    <a:pt x="216" y="968"/>
                  </a:cubicBezTo>
                  <a:cubicBezTo>
                    <a:pt x="222" y="968"/>
                    <a:pt x="227" y="966"/>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8" name="Freeform 37">
              <a:extLst>
                <a:ext uri="{FF2B5EF4-FFF2-40B4-BE49-F238E27FC236}">
                  <a16:creationId xmlns:a16="http://schemas.microsoft.com/office/drawing/2014/main" id="{0F41C88E-736E-3946-910C-D43D5E19D8F6}"/>
                </a:ext>
              </a:extLst>
            </p:cNvPr>
            <p:cNvSpPr/>
            <p:nvPr/>
          </p:nvSpPr>
          <p:spPr>
            <a:xfrm>
              <a:off x="5718960" y="486180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1"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7"/>
                    <a:pt x="257" y="418"/>
                    <a:pt x="141" y="418"/>
                  </a:cubicBezTo>
                  <a:cubicBezTo>
                    <a:pt x="125"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9" name="Freeform 38">
              <a:extLst>
                <a:ext uri="{FF2B5EF4-FFF2-40B4-BE49-F238E27FC236}">
                  <a16:creationId xmlns:a16="http://schemas.microsoft.com/office/drawing/2014/main" id="{F6827A90-CD9D-014B-A4E1-A8513FDC72FC}"/>
                </a:ext>
              </a:extLst>
            </p:cNvPr>
            <p:cNvSpPr/>
            <p:nvPr/>
          </p:nvSpPr>
          <p:spPr>
            <a:xfrm>
              <a:off x="5893200" y="4979160"/>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0" name="Freeform 39">
              <a:extLst>
                <a:ext uri="{FF2B5EF4-FFF2-40B4-BE49-F238E27FC236}">
                  <a16:creationId xmlns:a16="http://schemas.microsoft.com/office/drawing/2014/main" id="{991A6AF1-6710-744B-92FE-B26B73E44DEC}"/>
                </a:ext>
              </a:extLst>
            </p:cNvPr>
            <p:cNvSpPr/>
            <p:nvPr/>
          </p:nvSpPr>
          <p:spPr>
            <a:xfrm>
              <a:off x="6031800" y="4861800"/>
              <a:ext cx="159480" cy="158040"/>
            </a:xfrm>
            <a:custGeom>
              <a:avLst/>
              <a:gdLst/>
              <a:ahLst/>
              <a:cxnLst>
                <a:cxn ang="3cd4">
                  <a:pos x="hc" y="t"/>
                </a:cxn>
                <a:cxn ang="cd2">
                  <a:pos x="l" y="vc"/>
                </a:cxn>
                <a:cxn ang="cd4">
                  <a:pos x="hc" y="b"/>
                </a:cxn>
                <a:cxn ang="0">
                  <a:pos x="r" y="vc"/>
                </a:cxn>
              </a:cxnLst>
              <a:rect l="l" t="t" r="r" b="b"/>
              <a:pathLst>
                <a:path w="444" h="440">
                  <a:moveTo>
                    <a:pt x="323" y="62"/>
                  </a:moveTo>
                  <a:cubicBezTo>
                    <a:pt x="306" y="26"/>
                    <a:pt x="277" y="0"/>
                    <a:pt x="233" y="0"/>
                  </a:cubicBezTo>
                  <a:cubicBezTo>
                    <a:pt x="121" y="0"/>
                    <a:pt x="0" y="143"/>
                    <a:pt x="0" y="284"/>
                  </a:cubicBezTo>
                  <a:cubicBezTo>
                    <a:pt x="0" y="376"/>
                    <a:pt x="53" y="440"/>
                    <a:pt x="130" y="440"/>
                  </a:cubicBezTo>
                  <a:cubicBezTo>
                    <a:pt x="150" y="440"/>
                    <a:pt x="198" y="436"/>
                    <a:pt x="255" y="367"/>
                  </a:cubicBezTo>
                  <a:cubicBezTo>
                    <a:pt x="264" y="407"/>
                    <a:pt x="297" y="440"/>
                    <a:pt x="343" y="440"/>
                  </a:cubicBezTo>
                  <a:cubicBezTo>
                    <a:pt x="378" y="440"/>
                    <a:pt x="400" y="418"/>
                    <a:pt x="416" y="387"/>
                  </a:cubicBezTo>
                  <a:cubicBezTo>
                    <a:pt x="431" y="352"/>
                    <a:pt x="444" y="293"/>
                    <a:pt x="444" y="290"/>
                  </a:cubicBezTo>
                  <a:cubicBezTo>
                    <a:pt x="444" y="282"/>
                    <a:pt x="436" y="282"/>
                    <a:pt x="433" y="282"/>
                  </a:cubicBezTo>
                  <a:cubicBezTo>
                    <a:pt x="425" y="282"/>
                    <a:pt x="422" y="284"/>
                    <a:pt x="420" y="299"/>
                  </a:cubicBezTo>
                  <a:cubicBezTo>
                    <a:pt x="403" y="361"/>
                    <a:pt x="385" y="418"/>
                    <a:pt x="345" y="418"/>
                  </a:cubicBezTo>
                  <a:cubicBezTo>
                    <a:pt x="319" y="418"/>
                    <a:pt x="317" y="394"/>
                    <a:pt x="317" y="374"/>
                  </a:cubicBezTo>
                  <a:cubicBezTo>
                    <a:pt x="317" y="352"/>
                    <a:pt x="319" y="345"/>
                    <a:pt x="330" y="301"/>
                  </a:cubicBezTo>
                  <a:cubicBezTo>
                    <a:pt x="341" y="262"/>
                    <a:pt x="341" y="251"/>
                    <a:pt x="350" y="216"/>
                  </a:cubicBezTo>
                  <a:lnTo>
                    <a:pt x="385" y="79"/>
                  </a:lnTo>
                  <a:cubicBezTo>
                    <a:pt x="392" y="51"/>
                    <a:pt x="392" y="51"/>
                    <a:pt x="392" y="46"/>
                  </a:cubicBezTo>
                  <a:cubicBezTo>
                    <a:pt x="392" y="29"/>
                    <a:pt x="381" y="20"/>
                    <a:pt x="365" y="20"/>
                  </a:cubicBezTo>
                  <a:cubicBezTo>
                    <a:pt x="341" y="20"/>
                    <a:pt x="326" y="42"/>
                    <a:pt x="323" y="62"/>
                  </a:cubicBezTo>
                  <a:close/>
                  <a:moveTo>
                    <a:pt x="260" y="315"/>
                  </a:moveTo>
                  <a:cubicBezTo>
                    <a:pt x="255" y="332"/>
                    <a:pt x="255" y="332"/>
                    <a:pt x="240" y="350"/>
                  </a:cubicBezTo>
                  <a:cubicBezTo>
                    <a:pt x="198" y="403"/>
                    <a:pt x="158" y="418"/>
                    <a:pt x="132" y="418"/>
                  </a:cubicBezTo>
                  <a:cubicBezTo>
                    <a:pt x="84" y="418"/>
                    <a:pt x="68" y="365"/>
                    <a:pt x="68" y="328"/>
                  </a:cubicBezTo>
                  <a:cubicBezTo>
                    <a:pt x="68" y="279"/>
                    <a:pt x="99" y="158"/>
                    <a:pt x="123" y="114"/>
                  </a:cubicBezTo>
                  <a:cubicBezTo>
                    <a:pt x="152" y="57"/>
                    <a:pt x="196" y="22"/>
                    <a:pt x="235" y="22"/>
                  </a:cubicBezTo>
                  <a:cubicBezTo>
                    <a:pt x="299" y="22"/>
                    <a:pt x="312" y="101"/>
                    <a:pt x="312" y="108"/>
                  </a:cubicBezTo>
                  <a:cubicBezTo>
                    <a:pt x="312" y="112"/>
                    <a:pt x="310" y="119"/>
                    <a:pt x="308" y="1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1" name="Freeform 40">
              <a:extLst>
                <a:ext uri="{FF2B5EF4-FFF2-40B4-BE49-F238E27FC236}">
                  <a16:creationId xmlns:a16="http://schemas.microsoft.com/office/drawing/2014/main" id="{88F8056E-DBCD-AC42-9E8F-CD2378913BE2}"/>
                </a:ext>
              </a:extLst>
            </p:cNvPr>
            <p:cNvSpPr/>
            <p:nvPr/>
          </p:nvSpPr>
          <p:spPr>
            <a:xfrm>
              <a:off x="6221160" y="4754879"/>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3"/>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1"/>
                    <a:pt x="13" y="942"/>
                  </a:cubicBezTo>
                  <a:cubicBezTo>
                    <a:pt x="0" y="955"/>
                    <a:pt x="0" y="957"/>
                    <a:pt x="0" y="959"/>
                  </a:cubicBezTo>
                  <a:cubicBezTo>
                    <a:pt x="0" y="966"/>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42" name="TextBox 41">
            <a:extLst>
              <a:ext uri="{FF2B5EF4-FFF2-40B4-BE49-F238E27FC236}">
                <a16:creationId xmlns:a16="http://schemas.microsoft.com/office/drawing/2014/main" id="{BB5748D6-E16D-3941-A26A-A94E878A4FBD}"/>
              </a:ext>
            </a:extLst>
          </p:cNvPr>
          <p:cNvSpPr txBox="1"/>
          <p:nvPr/>
        </p:nvSpPr>
        <p:spPr>
          <a:xfrm>
            <a:off x="7285320" y="4572000"/>
            <a:ext cx="213300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dirty="0">
                <a:ln>
                  <a:noFill/>
                </a:ln>
                <a:latin typeface="Liberation Sans" pitchFamily="18"/>
                <a:ea typeface="Noto Sans CJK SC Regular" pitchFamily="2"/>
                <a:cs typeface="FreeSans" pitchFamily="2"/>
              </a:rPr>
              <a:t>Advantage function</a:t>
            </a:r>
          </a:p>
        </p:txBody>
      </p:sp>
      <p:sp>
        <p:nvSpPr>
          <p:cNvPr id="43" name="Straight Connector 42">
            <a:extLst>
              <a:ext uri="{FF2B5EF4-FFF2-40B4-BE49-F238E27FC236}">
                <a16:creationId xmlns:a16="http://schemas.microsoft.com/office/drawing/2014/main" id="{0F427149-DC65-1141-9BF2-FC42B5D4F1C4}"/>
              </a:ext>
            </a:extLst>
          </p:cNvPr>
          <p:cNvSpPr/>
          <p:nvPr/>
        </p:nvSpPr>
        <p:spPr>
          <a:xfrm flipH="1">
            <a:off x="6370920" y="4754879"/>
            <a:ext cx="793079" cy="18288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nvGrpSpPr>
          <p:cNvPr id="44" name="Group 43" descr="22§display§Q(s,a) = V(s) + A(s,a)§svg§600§FALSE" title="TexMaths">
            <a:extLst>
              <a:ext uri="{FF2B5EF4-FFF2-40B4-BE49-F238E27FC236}">
                <a16:creationId xmlns:a16="http://schemas.microsoft.com/office/drawing/2014/main" id="{3616F962-D023-034F-93A2-838092FA928A}"/>
              </a:ext>
            </a:extLst>
          </p:cNvPr>
          <p:cNvGrpSpPr/>
          <p:nvPr/>
        </p:nvGrpSpPr>
        <p:grpSpPr>
          <a:xfrm>
            <a:off x="4374360" y="5960880"/>
            <a:ext cx="3671999" cy="348120"/>
            <a:chOff x="4374360" y="5960880"/>
            <a:chExt cx="3671999" cy="348120"/>
          </a:xfrm>
        </p:grpSpPr>
        <p:sp>
          <p:nvSpPr>
            <p:cNvPr id="45" name="Freeform 44">
              <a:extLst>
                <a:ext uri="{FF2B5EF4-FFF2-40B4-BE49-F238E27FC236}">
                  <a16:creationId xmlns:a16="http://schemas.microsoft.com/office/drawing/2014/main" id="{7E729ABF-CDC0-6849-B033-4E265AE44DA6}"/>
                </a:ext>
              </a:extLst>
            </p:cNvPr>
            <p:cNvSpPr/>
            <p:nvPr/>
          </p:nvSpPr>
          <p:spPr>
            <a:xfrm>
              <a:off x="4374360" y="5961600"/>
              <a:ext cx="3671999" cy="347400"/>
            </a:xfrm>
            <a:custGeom>
              <a:avLst/>
              <a:gdLst/>
              <a:ahLst/>
              <a:cxnLst>
                <a:cxn ang="3cd4">
                  <a:pos x="hc" y="t"/>
                </a:cxn>
                <a:cxn ang="cd2">
                  <a:pos x="l" y="vc"/>
                </a:cxn>
                <a:cxn ang="cd4">
                  <a:pos x="hc" y="b"/>
                </a:cxn>
                <a:cxn ang="0">
                  <a:pos x="r" y="vc"/>
                </a:cxn>
              </a:cxnLst>
              <a:rect l="l" t="t" r="r" b="b"/>
              <a:pathLst>
                <a:path w="10201" h="966">
                  <a:moveTo>
                    <a:pt x="5102" y="966"/>
                  </a:moveTo>
                  <a:lnTo>
                    <a:pt x="0" y="966"/>
                  </a:lnTo>
                  <a:lnTo>
                    <a:pt x="0" y="0"/>
                  </a:lnTo>
                  <a:lnTo>
                    <a:pt x="10201" y="0"/>
                  </a:lnTo>
                  <a:lnTo>
                    <a:pt x="10201" y="966"/>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6" name="Freeform 45">
              <a:extLst>
                <a:ext uri="{FF2B5EF4-FFF2-40B4-BE49-F238E27FC236}">
                  <a16:creationId xmlns:a16="http://schemas.microsoft.com/office/drawing/2014/main" id="{B1BD501C-ADD2-364E-BCC3-2548C80AABC5}"/>
                </a:ext>
              </a:extLst>
            </p:cNvPr>
            <p:cNvSpPr/>
            <p:nvPr/>
          </p:nvSpPr>
          <p:spPr>
            <a:xfrm>
              <a:off x="4391640" y="5976720"/>
              <a:ext cx="241200" cy="313200"/>
            </a:xfrm>
            <a:custGeom>
              <a:avLst/>
              <a:gdLst/>
              <a:ahLst/>
              <a:cxnLst>
                <a:cxn ang="3cd4">
                  <a:pos x="hc" y="t"/>
                </a:cxn>
                <a:cxn ang="cd2">
                  <a:pos x="l" y="vc"/>
                </a:cxn>
                <a:cxn ang="cd4">
                  <a:pos x="hc" y="b"/>
                </a:cxn>
                <a:cxn ang="0">
                  <a:pos x="r" y="vc"/>
                </a:cxn>
              </a:cxnLst>
              <a:rect l="l" t="t" r="r" b="b"/>
              <a:pathLst>
                <a:path w="671" h="871">
                  <a:moveTo>
                    <a:pt x="376" y="678"/>
                  </a:moveTo>
                  <a:cubicBezTo>
                    <a:pt x="528" y="620"/>
                    <a:pt x="671" y="447"/>
                    <a:pt x="671" y="260"/>
                  </a:cubicBezTo>
                  <a:cubicBezTo>
                    <a:pt x="671" y="106"/>
                    <a:pt x="568" y="0"/>
                    <a:pt x="422" y="0"/>
                  </a:cubicBezTo>
                  <a:cubicBezTo>
                    <a:pt x="213" y="0"/>
                    <a:pt x="0" y="220"/>
                    <a:pt x="0" y="447"/>
                  </a:cubicBezTo>
                  <a:cubicBezTo>
                    <a:pt x="0" y="607"/>
                    <a:pt x="108" y="704"/>
                    <a:pt x="249" y="704"/>
                  </a:cubicBezTo>
                  <a:cubicBezTo>
                    <a:pt x="273" y="704"/>
                    <a:pt x="306" y="700"/>
                    <a:pt x="343" y="691"/>
                  </a:cubicBezTo>
                  <a:cubicBezTo>
                    <a:pt x="339" y="750"/>
                    <a:pt x="339" y="752"/>
                    <a:pt x="339" y="766"/>
                  </a:cubicBezTo>
                  <a:cubicBezTo>
                    <a:pt x="339" y="796"/>
                    <a:pt x="339" y="871"/>
                    <a:pt x="420" y="871"/>
                  </a:cubicBezTo>
                  <a:cubicBezTo>
                    <a:pt x="535" y="871"/>
                    <a:pt x="581" y="693"/>
                    <a:pt x="581" y="684"/>
                  </a:cubicBezTo>
                  <a:cubicBezTo>
                    <a:pt x="581" y="675"/>
                    <a:pt x="574" y="673"/>
                    <a:pt x="572" y="673"/>
                  </a:cubicBezTo>
                  <a:cubicBezTo>
                    <a:pt x="563" y="673"/>
                    <a:pt x="561" y="678"/>
                    <a:pt x="559" y="684"/>
                  </a:cubicBezTo>
                  <a:cubicBezTo>
                    <a:pt x="537" y="752"/>
                    <a:pt x="480" y="777"/>
                    <a:pt x="447" y="777"/>
                  </a:cubicBezTo>
                  <a:cubicBezTo>
                    <a:pt x="400" y="777"/>
                    <a:pt x="387" y="750"/>
                    <a:pt x="376" y="678"/>
                  </a:cubicBezTo>
                  <a:close/>
                  <a:moveTo>
                    <a:pt x="194" y="669"/>
                  </a:moveTo>
                  <a:cubicBezTo>
                    <a:pt x="119" y="640"/>
                    <a:pt x="86" y="563"/>
                    <a:pt x="86" y="477"/>
                  </a:cubicBezTo>
                  <a:cubicBezTo>
                    <a:pt x="86" y="409"/>
                    <a:pt x="110" y="273"/>
                    <a:pt x="185" y="167"/>
                  </a:cubicBezTo>
                  <a:cubicBezTo>
                    <a:pt x="255" y="68"/>
                    <a:pt x="345" y="24"/>
                    <a:pt x="418" y="24"/>
                  </a:cubicBezTo>
                  <a:cubicBezTo>
                    <a:pt x="515" y="24"/>
                    <a:pt x="585" y="99"/>
                    <a:pt x="585" y="229"/>
                  </a:cubicBezTo>
                  <a:cubicBezTo>
                    <a:pt x="585" y="326"/>
                    <a:pt x="535" y="552"/>
                    <a:pt x="372" y="645"/>
                  </a:cubicBezTo>
                  <a:cubicBezTo>
                    <a:pt x="367" y="609"/>
                    <a:pt x="359" y="539"/>
                    <a:pt x="286" y="539"/>
                  </a:cubicBezTo>
                  <a:cubicBezTo>
                    <a:pt x="235" y="539"/>
                    <a:pt x="189" y="587"/>
                    <a:pt x="189" y="638"/>
                  </a:cubicBezTo>
                  <a:cubicBezTo>
                    <a:pt x="189" y="658"/>
                    <a:pt x="194" y="669"/>
                    <a:pt x="194" y="669"/>
                  </a:cubicBezTo>
                  <a:close/>
                  <a:moveTo>
                    <a:pt x="253" y="680"/>
                  </a:moveTo>
                  <a:cubicBezTo>
                    <a:pt x="240" y="680"/>
                    <a:pt x="209" y="680"/>
                    <a:pt x="209" y="638"/>
                  </a:cubicBezTo>
                  <a:cubicBezTo>
                    <a:pt x="209" y="601"/>
                    <a:pt x="246" y="561"/>
                    <a:pt x="286" y="561"/>
                  </a:cubicBezTo>
                  <a:cubicBezTo>
                    <a:pt x="328" y="561"/>
                    <a:pt x="345" y="585"/>
                    <a:pt x="345" y="642"/>
                  </a:cubicBezTo>
                  <a:cubicBezTo>
                    <a:pt x="345" y="658"/>
                    <a:pt x="345" y="658"/>
                    <a:pt x="337" y="662"/>
                  </a:cubicBezTo>
                  <a:cubicBezTo>
                    <a:pt x="310" y="673"/>
                    <a:pt x="282" y="680"/>
                    <a:pt x="253" y="68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7" name="Freeform 46">
              <a:extLst>
                <a:ext uri="{FF2B5EF4-FFF2-40B4-BE49-F238E27FC236}">
                  <a16:creationId xmlns:a16="http://schemas.microsoft.com/office/drawing/2014/main" id="{21C1CE98-2EB8-3D40-9939-4E6BBFEA992F}"/>
                </a:ext>
              </a:extLst>
            </p:cNvPr>
            <p:cNvSpPr/>
            <p:nvPr/>
          </p:nvSpPr>
          <p:spPr>
            <a:xfrm>
              <a:off x="4683240" y="596088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5"/>
                    <a:pt x="209" y="937"/>
                  </a:cubicBezTo>
                  <a:cubicBezTo>
                    <a:pt x="88" y="816"/>
                    <a:pt x="57" y="634"/>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3"/>
                    <a:pt x="0" y="484"/>
                  </a:cubicBezTo>
                  <a:cubicBezTo>
                    <a:pt x="0" y="561"/>
                    <a:pt x="11" y="678"/>
                    <a:pt x="64" y="788"/>
                  </a:cubicBezTo>
                  <a:cubicBezTo>
                    <a:pt x="123" y="906"/>
                    <a:pt x="207" y="968"/>
                    <a:pt x="216" y="968"/>
                  </a:cubicBezTo>
                  <a:cubicBezTo>
                    <a:pt x="222" y="968"/>
                    <a:pt x="227" y="966"/>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8" name="Freeform 47">
              <a:extLst>
                <a:ext uri="{FF2B5EF4-FFF2-40B4-BE49-F238E27FC236}">
                  <a16:creationId xmlns:a16="http://schemas.microsoft.com/office/drawing/2014/main" id="{C1CF115E-B1EB-7F48-90E1-6ED3B3E40D7E}"/>
                </a:ext>
              </a:extLst>
            </p:cNvPr>
            <p:cNvSpPr/>
            <p:nvPr/>
          </p:nvSpPr>
          <p:spPr>
            <a:xfrm>
              <a:off x="4801320" y="606780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1"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7"/>
                    <a:pt x="257" y="418"/>
                    <a:pt x="141" y="418"/>
                  </a:cubicBezTo>
                  <a:cubicBezTo>
                    <a:pt x="125"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9" name="Freeform 48">
              <a:extLst>
                <a:ext uri="{FF2B5EF4-FFF2-40B4-BE49-F238E27FC236}">
                  <a16:creationId xmlns:a16="http://schemas.microsoft.com/office/drawing/2014/main" id="{ABC0E8A7-D03F-F641-9700-934DC345E38A}"/>
                </a:ext>
              </a:extLst>
            </p:cNvPr>
            <p:cNvSpPr/>
            <p:nvPr/>
          </p:nvSpPr>
          <p:spPr>
            <a:xfrm>
              <a:off x="4975560" y="6185160"/>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0" name="Freeform 49">
              <a:extLst>
                <a:ext uri="{FF2B5EF4-FFF2-40B4-BE49-F238E27FC236}">
                  <a16:creationId xmlns:a16="http://schemas.microsoft.com/office/drawing/2014/main" id="{392BE942-A088-0F44-83DF-390E60D1461D}"/>
                </a:ext>
              </a:extLst>
            </p:cNvPr>
            <p:cNvSpPr/>
            <p:nvPr/>
          </p:nvSpPr>
          <p:spPr>
            <a:xfrm>
              <a:off x="5114160" y="6067800"/>
              <a:ext cx="159480" cy="158040"/>
            </a:xfrm>
            <a:custGeom>
              <a:avLst/>
              <a:gdLst/>
              <a:ahLst/>
              <a:cxnLst>
                <a:cxn ang="3cd4">
                  <a:pos x="hc" y="t"/>
                </a:cxn>
                <a:cxn ang="cd2">
                  <a:pos x="l" y="vc"/>
                </a:cxn>
                <a:cxn ang="cd4">
                  <a:pos x="hc" y="b"/>
                </a:cxn>
                <a:cxn ang="0">
                  <a:pos x="r" y="vc"/>
                </a:cxn>
              </a:cxnLst>
              <a:rect l="l" t="t" r="r" b="b"/>
              <a:pathLst>
                <a:path w="444" h="440">
                  <a:moveTo>
                    <a:pt x="323" y="62"/>
                  </a:moveTo>
                  <a:cubicBezTo>
                    <a:pt x="306" y="26"/>
                    <a:pt x="277" y="0"/>
                    <a:pt x="233" y="0"/>
                  </a:cubicBezTo>
                  <a:cubicBezTo>
                    <a:pt x="121" y="0"/>
                    <a:pt x="0" y="143"/>
                    <a:pt x="0" y="284"/>
                  </a:cubicBezTo>
                  <a:cubicBezTo>
                    <a:pt x="0" y="376"/>
                    <a:pt x="53" y="440"/>
                    <a:pt x="130" y="440"/>
                  </a:cubicBezTo>
                  <a:cubicBezTo>
                    <a:pt x="150" y="440"/>
                    <a:pt x="198" y="436"/>
                    <a:pt x="255" y="367"/>
                  </a:cubicBezTo>
                  <a:cubicBezTo>
                    <a:pt x="264" y="407"/>
                    <a:pt x="297" y="440"/>
                    <a:pt x="343" y="440"/>
                  </a:cubicBezTo>
                  <a:cubicBezTo>
                    <a:pt x="378" y="440"/>
                    <a:pt x="400" y="418"/>
                    <a:pt x="416" y="387"/>
                  </a:cubicBezTo>
                  <a:cubicBezTo>
                    <a:pt x="431" y="352"/>
                    <a:pt x="444" y="293"/>
                    <a:pt x="444" y="290"/>
                  </a:cubicBezTo>
                  <a:cubicBezTo>
                    <a:pt x="444" y="282"/>
                    <a:pt x="436" y="282"/>
                    <a:pt x="433" y="282"/>
                  </a:cubicBezTo>
                  <a:cubicBezTo>
                    <a:pt x="422" y="282"/>
                    <a:pt x="422" y="284"/>
                    <a:pt x="420" y="299"/>
                  </a:cubicBezTo>
                  <a:cubicBezTo>
                    <a:pt x="403" y="361"/>
                    <a:pt x="385" y="418"/>
                    <a:pt x="345" y="418"/>
                  </a:cubicBezTo>
                  <a:cubicBezTo>
                    <a:pt x="319" y="418"/>
                    <a:pt x="317" y="394"/>
                    <a:pt x="317" y="374"/>
                  </a:cubicBezTo>
                  <a:cubicBezTo>
                    <a:pt x="317" y="352"/>
                    <a:pt x="319" y="345"/>
                    <a:pt x="330" y="301"/>
                  </a:cubicBezTo>
                  <a:cubicBezTo>
                    <a:pt x="341" y="262"/>
                    <a:pt x="341" y="251"/>
                    <a:pt x="350" y="216"/>
                  </a:cubicBezTo>
                  <a:lnTo>
                    <a:pt x="385" y="79"/>
                  </a:lnTo>
                  <a:cubicBezTo>
                    <a:pt x="392" y="51"/>
                    <a:pt x="392" y="51"/>
                    <a:pt x="392" y="46"/>
                  </a:cubicBezTo>
                  <a:cubicBezTo>
                    <a:pt x="392" y="29"/>
                    <a:pt x="381" y="20"/>
                    <a:pt x="365" y="20"/>
                  </a:cubicBezTo>
                  <a:cubicBezTo>
                    <a:pt x="341" y="20"/>
                    <a:pt x="326" y="42"/>
                    <a:pt x="323" y="62"/>
                  </a:cubicBezTo>
                  <a:close/>
                  <a:moveTo>
                    <a:pt x="260" y="315"/>
                  </a:moveTo>
                  <a:cubicBezTo>
                    <a:pt x="255" y="332"/>
                    <a:pt x="255" y="332"/>
                    <a:pt x="240" y="350"/>
                  </a:cubicBezTo>
                  <a:cubicBezTo>
                    <a:pt x="198" y="403"/>
                    <a:pt x="158" y="418"/>
                    <a:pt x="132" y="418"/>
                  </a:cubicBezTo>
                  <a:cubicBezTo>
                    <a:pt x="84" y="418"/>
                    <a:pt x="68" y="365"/>
                    <a:pt x="68" y="328"/>
                  </a:cubicBezTo>
                  <a:cubicBezTo>
                    <a:pt x="68" y="279"/>
                    <a:pt x="99" y="158"/>
                    <a:pt x="123" y="114"/>
                  </a:cubicBezTo>
                  <a:cubicBezTo>
                    <a:pt x="152" y="57"/>
                    <a:pt x="196" y="22"/>
                    <a:pt x="235" y="22"/>
                  </a:cubicBezTo>
                  <a:cubicBezTo>
                    <a:pt x="299" y="22"/>
                    <a:pt x="312" y="101"/>
                    <a:pt x="312" y="108"/>
                  </a:cubicBezTo>
                  <a:cubicBezTo>
                    <a:pt x="312" y="112"/>
                    <a:pt x="310" y="119"/>
                    <a:pt x="308" y="1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1" name="Freeform 50">
              <a:extLst>
                <a:ext uri="{FF2B5EF4-FFF2-40B4-BE49-F238E27FC236}">
                  <a16:creationId xmlns:a16="http://schemas.microsoft.com/office/drawing/2014/main" id="{23F7E176-CB2A-5541-8BD3-E587658E4CA1}"/>
                </a:ext>
              </a:extLst>
            </p:cNvPr>
            <p:cNvSpPr/>
            <p:nvPr/>
          </p:nvSpPr>
          <p:spPr>
            <a:xfrm>
              <a:off x="5303159" y="596088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3"/>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1"/>
                    <a:pt x="13" y="942"/>
                  </a:cubicBezTo>
                  <a:cubicBezTo>
                    <a:pt x="0" y="955"/>
                    <a:pt x="0" y="957"/>
                    <a:pt x="0" y="959"/>
                  </a:cubicBezTo>
                  <a:cubicBezTo>
                    <a:pt x="0" y="966"/>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2" name="Freeform 51">
              <a:extLst>
                <a:ext uri="{FF2B5EF4-FFF2-40B4-BE49-F238E27FC236}">
                  <a16:creationId xmlns:a16="http://schemas.microsoft.com/office/drawing/2014/main" id="{00825170-7695-8244-B5D9-B6C5C583C7AC}"/>
                </a:ext>
              </a:extLst>
            </p:cNvPr>
            <p:cNvSpPr/>
            <p:nvPr/>
          </p:nvSpPr>
          <p:spPr>
            <a:xfrm>
              <a:off x="5533920" y="6094079"/>
              <a:ext cx="231840" cy="82080"/>
            </a:xfrm>
            <a:custGeom>
              <a:avLst/>
              <a:gdLst/>
              <a:ahLst/>
              <a:cxnLst>
                <a:cxn ang="3cd4">
                  <a:pos x="hc" y="t"/>
                </a:cxn>
                <a:cxn ang="cd2">
                  <a:pos x="l" y="vc"/>
                </a:cxn>
                <a:cxn ang="cd4">
                  <a:pos x="hc" y="b"/>
                </a:cxn>
                <a:cxn ang="0">
                  <a:pos x="r" y="vc"/>
                </a:cxn>
              </a:cxnLst>
              <a:rect l="l" t="t" r="r" b="b"/>
              <a:pathLst>
                <a:path w="645" h="229">
                  <a:moveTo>
                    <a:pt x="612" y="40"/>
                  </a:moveTo>
                  <a:cubicBezTo>
                    <a:pt x="627" y="40"/>
                    <a:pt x="645" y="40"/>
                    <a:pt x="645" y="20"/>
                  </a:cubicBezTo>
                  <a:cubicBezTo>
                    <a:pt x="645" y="0"/>
                    <a:pt x="627" y="0"/>
                    <a:pt x="614" y="0"/>
                  </a:cubicBezTo>
                  <a:lnTo>
                    <a:pt x="33" y="0"/>
                  </a:lnTo>
                  <a:cubicBezTo>
                    <a:pt x="18" y="0"/>
                    <a:pt x="0" y="0"/>
                    <a:pt x="0" y="20"/>
                  </a:cubicBezTo>
                  <a:cubicBezTo>
                    <a:pt x="0" y="40"/>
                    <a:pt x="18" y="40"/>
                    <a:pt x="33" y="40"/>
                  </a:cubicBezTo>
                  <a:close/>
                  <a:moveTo>
                    <a:pt x="614" y="229"/>
                  </a:moveTo>
                  <a:cubicBezTo>
                    <a:pt x="627" y="229"/>
                    <a:pt x="645" y="229"/>
                    <a:pt x="645" y="209"/>
                  </a:cubicBezTo>
                  <a:cubicBezTo>
                    <a:pt x="645" y="189"/>
                    <a:pt x="627" y="189"/>
                    <a:pt x="612" y="189"/>
                  </a:cubicBezTo>
                  <a:lnTo>
                    <a:pt x="33" y="189"/>
                  </a:lnTo>
                  <a:cubicBezTo>
                    <a:pt x="18" y="189"/>
                    <a:pt x="0" y="189"/>
                    <a:pt x="0" y="209"/>
                  </a:cubicBezTo>
                  <a:cubicBezTo>
                    <a:pt x="0" y="229"/>
                    <a:pt x="18" y="229"/>
                    <a:pt x="33" y="2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3" name="Freeform 52">
              <a:extLst>
                <a:ext uri="{FF2B5EF4-FFF2-40B4-BE49-F238E27FC236}">
                  <a16:creationId xmlns:a16="http://schemas.microsoft.com/office/drawing/2014/main" id="{1AD68F46-D5C3-BE4B-AB1B-310B73702A75}"/>
                </a:ext>
              </a:extLst>
            </p:cNvPr>
            <p:cNvSpPr/>
            <p:nvPr/>
          </p:nvSpPr>
          <p:spPr>
            <a:xfrm>
              <a:off x="5900400" y="5983920"/>
              <a:ext cx="248400" cy="245880"/>
            </a:xfrm>
            <a:custGeom>
              <a:avLst/>
              <a:gdLst/>
              <a:ahLst/>
              <a:cxnLst>
                <a:cxn ang="3cd4">
                  <a:pos x="hc" y="t"/>
                </a:cxn>
                <a:cxn ang="cd2">
                  <a:pos x="l" y="vc"/>
                </a:cxn>
                <a:cxn ang="cd4">
                  <a:pos x="hc" y="b"/>
                </a:cxn>
                <a:cxn ang="0">
                  <a:pos x="r" y="vc"/>
                </a:cxn>
              </a:cxnLst>
              <a:rect l="l" t="t" r="r" b="b"/>
              <a:pathLst>
                <a:path w="691" h="684">
                  <a:moveTo>
                    <a:pt x="554" y="110"/>
                  </a:moveTo>
                  <a:cubicBezTo>
                    <a:pt x="603" y="35"/>
                    <a:pt x="642" y="33"/>
                    <a:pt x="678" y="31"/>
                  </a:cubicBezTo>
                  <a:cubicBezTo>
                    <a:pt x="691" y="29"/>
                    <a:pt x="691" y="13"/>
                    <a:pt x="691" y="11"/>
                  </a:cubicBezTo>
                  <a:cubicBezTo>
                    <a:pt x="691" y="4"/>
                    <a:pt x="686" y="0"/>
                    <a:pt x="678" y="0"/>
                  </a:cubicBezTo>
                  <a:cubicBezTo>
                    <a:pt x="653" y="0"/>
                    <a:pt x="625" y="2"/>
                    <a:pt x="598" y="2"/>
                  </a:cubicBezTo>
                  <a:cubicBezTo>
                    <a:pt x="568" y="2"/>
                    <a:pt x="535" y="0"/>
                    <a:pt x="504" y="0"/>
                  </a:cubicBezTo>
                  <a:cubicBezTo>
                    <a:pt x="497" y="0"/>
                    <a:pt x="484" y="0"/>
                    <a:pt x="484" y="18"/>
                  </a:cubicBezTo>
                  <a:cubicBezTo>
                    <a:pt x="484" y="29"/>
                    <a:pt x="493" y="31"/>
                    <a:pt x="499" y="31"/>
                  </a:cubicBezTo>
                  <a:cubicBezTo>
                    <a:pt x="526" y="33"/>
                    <a:pt x="546" y="42"/>
                    <a:pt x="546" y="62"/>
                  </a:cubicBezTo>
                  <a:cubicBezTo>
                    <a:pt x="546" y="77"/>
                    <a:pt x="530" y="99"/>
                    <a:pt x="530" y="99"/>
                  </a:cubicBezTo>
                  <a:lnTo>
                    <a:pt x="233" y="572"/>
                  </a:lnTo>
                  <a:lnTo>
                    <a:pt x="167" y="59"/>
                  </a:lnTo>
                  <a:cubicBezTo>
                    <a:pt x="167" y="42"/>
                    <a:pt x="189" y="31"/>
                    <a:pt x="233" y="31"/>
                  </a:cubicBezTo>
                  <a:cubicBezTo>
                    <a:pt x="246" y="31"/>
                    <a:pt x="257" y="31"/>
                    <a:pt x="257" y="11"/>
                  </a:cubicBezTo>
                  <a:cubicBezTo>
                    <a:pt x="257" y="2"/>
                    <a:pt x="251" y="0"/>
                    <a:pt x="244" y="0"/>
                  </a:cubicBezTo>
                  <a:cubicBezTo>
                    <a:pt x="205" y="0"/>
                    <a:pt x="163" y="2"/>
                    <a:pt x="123" y="2"/>
                  </a:cubicBezTo>
                  <a:cubicBezTo>
                    <a:pt x="106" y="2"/>
                    <a:pt x="88" y="2"/>
                    <a:pt x="70" y="2"/>
                  </a:cubicBezTo>
                  <a:cubicBezTo>
                    <a:pt x="53" y="2"/>
                    <a:pt x="35" y="0"/>
                    <a:pt x="18" y="0"/>
                  </a:cubicBezTo>
                  <a:cubicBezTo>
                    <a:pt x="11" y="0"/>
                    <a:pt x="0" y="0"/>
                    <a:pt x="0" y="18"/>
                  </a:cubicBezTo>
                  <a:cubicBezTo>
                    <a:pt x="0" y="31"/>
                    <a:pt x="9" y="31"/>
                    <a:pt x="24" y="31"/>
                  </a:cubicBezTo>
                  <a:cubicBezTo>
                    <a:pt x="79" y="31"/>
                    <a:pt x="79" y="40"/>
                    <a:pt x="81" y="64"/>
                  </a:cubicBezTo>
                  <a:lnTo>
                    <a:pt x="158" y="662"/>
                  </a:lnTo>
                  <a:cubicBezTo>
                    <a:pt x="163" y="680"/>
                    <a:pt x="165" y="684"/>
                    <a:pt x="178" y="684"/>
                  </a:cubicBezTo>
                  <a:cubicBezTo>
                    <a:pt x="194" y="684"/>
                    <a:pt x="198" y="680"/>
                    <a:pt x="205" y="66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4" name="Freeform 53">
              <a:extLst>
                <a:ext uri="{FF2B5EF4-FFF2-40B4-BE49-F238E27FC236}">
                  <a16:creationId xmlns:a16="http://schemas.microsoft.com/office/drawing/2014/main" id="{062D410D-6633-AC47-B7CA-BAA95FE96BEC}"/>
                </a:ext>
              </a:extLst>
            </p:cNvPr>
            <p:cNvSpPr/>
            <p:nvPr/>
          </p:nvSpPr>
          <p:spPr>
            <a:xfrm>
              <a:off x="6195240" y="596088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5"/>
                    <a:pt x="209" y="937"/>
                  </a:cubicBezTo>
                  <a:cubicBezTo>
                    <a:pt x="88" y="816"/>
                    <a:pt x="57" y="634"/>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3"/>
                    <a:pt x="0" y="484"/>
                  </a:cubicBezTo>
                  <a:cubicBezTo>
                    <a:pt x="0" y="561"/>
                    <a:pt x="11" y="678"/>
                    <a:pt x="64" y="788"/>
                  </a:cubicBezTo>
                  <a:cubicBezTo>
                    <a:pt x="123" y="906"/>
                    <a:pt x="207" y="968"/>
                    <a:pt x="216" y="968"/>
                  </a:cubicBezTo>
                  <a:cubicBezTo>
                    <a:pt x="222" y="968"/>
                    <a:pt x="227" y="966"/>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5" name="Freeform 54">
              <a:extLst>
                <a:ext uri="{FF2B5EF4-FFF2-40B4-BE49-F238E27FC236}">
                  <a16:creationId xmlns:a16="http://schemas.microsoft.com/office/drawing/2014/main" id="{92BD6523-C08E-7D42-92C1-CD201688C407}"/>
                </a:ext>
              </a:extLst>
            </p:cNvPr>
            <p:cNvSpPr/>
            <p:nvPr/>
          </p:nvSpPr>
          <p:spPr>
            <a:xfrm>
              <a:off x="6312960" y="606780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4"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7"/>
                    <a:pt x="257" y="418"/>
                    <a:pt x="141" y="418"/>
                  </a:cubicBezTo>
                  <a:cubicBezTo>
                    <a:pt x="128"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6" name="Freeform 55">
              <a:extLst>
                <a:ext uri="{FF2B5EF4-FFF2-40B4-BE49-F238E27FC236}">
                  <a16:creationId xmlns:a16="http://schemas.microsoft.com/office/drawing/2014/main" id="{FB7D1C24-9951-0541-8172-9EDE90E9CE69}"/>
                </a:ext>
              </a:extLst>
            </p:cNvPr>
            <p:cNvSpPr/>
            <p:nvPr/>
          </p:nvSpPr>
          <p:spPr>
            <a:xfrm>
              <a:off x="6477840" y="596088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3"/>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1"/>
                    <a:pt x="13" y="942"/>
                  </a:cubicBezTo>
                  <a:cubicBezTo>
                    <a:pt x="0" y="955"/>
                    <a:pt x="0" y="957"/>
                    <a:pt x="0" y="959"/>
                  </a:cubicBezTo>
                  <a:cubicBezTo>
                    <a:pt x="0" y="966"/>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7" name="Freeform 56">
              <a:extLst>
                <a:ext uri="{FF2B5EF4-FFF2-40B4-BE49-F238E27FC236}">
                  <a16:creationId xmlns:a16="http://schemas.microsoft.com/office/drawing/2014/main" id="{0EFC7786-9BFE-B348-B300-47B7FA4565A3}"/>
                </a:ext>
              </a:extLst>
            </p:cNvPr>
            <p:cNvSpPr/>
            <p:nvPr/>
          </p:nvSpPr>
          <p:spPr>
            <a:xfrm>
              <a:off x="6689160" y="6018840"/>
              <a:ext cx="231840" cy="232560"/>
            </a:xfrm>
            <a:custGeom>
              <a:avLst/>
              <a:gdLst/>
              <a:ahLst/>
              <a:cxnLst>
                <a:cxn ang="3cd4">
                  <a:pos x="hc" y="t"/>
                </a:cxn>
                <a:cxn ang="cd2">
                  <a:pos x="l" y="vc"/>
                </a:cxn>
                <a:cxn ang="cd4">
                  <a:pos x="hc" y="b"/>
                </a:cxn>
                <a:cxn ang="0">
                  <a:pos x="r" y="vc"/>
                </a:cxn>
              </a:cxnLst>
              <a:rect l="l" t="t" r="r" b="b"/>
              <a:pathLst>
                <a:path w="645" h="647">
                  <a:moveTo>
                    <a:pt x="343" y="343"/>
                  </a:moveTo>
                  <a:lnTo>
                    <a:pt x="614" y="343"/>
                  </a:lnTo>
                  <a:cubicBezTo>
                    <a:pt x="627" y="343"/>
                    <a:pt x="645" y="343"/>
                    <a:pt x="645" y="323"/>
                  </a:cubicBezTo>
                  <a:cubicBezTo>
                    <a:pt x="645" y="304"/>
                    <a:pt x="627" y="304"/>
                    <a:pt x="614" y="304"/>
                  </a:cubicBezTo>
                  <a:lnTo>
                    <a:pt x="343" y="304"/>
                  </a:lnTo>
                  <a:lnTo>
                    <a:pt x="343" y="33"/>
                  </a:lnTo>
                  <a:cubicBezTo>
                    <a:pt x="343" y="18"/>
                    <a:pt x="343" y="0"/>
                    <a:pt x="323" y="0"/>
                  </a:cubicBezTo>
                  <a:cubicBezTo>
                    <a:pt x="304" y="0"/>
                    <a:pt x="304" y="18"/>
                    <a:pt x="304" y="33"/>
                  </a:cubicBezTo>
                  <a:lnTo>
                    <a:pt x="304" y="304"/>
                  </a:lnTo>
                  <a:lnTo>
                    <a:pt x="33" y="304"/>
                  </a:lnTo>
                  <a:cubicBezTo>
                    <a:pt x="18" y="304"/>
                    <a:pt x="0" y="304"/>
                    <a:pt x="0" y="323"/>
                  </a:cubicBezTo>
                  <a:cubicBezTo>
                    <a:pt x="0" y="343"/>
                    <a:pt x="18" y="343"/>
                    <a:pt x="33" y="343"/>
                  </a:cubicBezTo>
                  <a:lnTo>
                    <a:pt x="304" y="343"/>
                  </a:lnTo>
                  <a:lnTo>
                    <a:pt x="304" y="614"/>
                  </a:lnTo>
                  <a:cubicBezTo>
                    <a:pt x="304" y="627"/>
                    <a:pt x="304" y="647"/>
                    <a:pt x="323" y="647"/>
                  </a:cubicBezTo>
                  <a:cubicBezTo>
                    <a:pt x="343" y="647"/>
                    <a:pt x="343" y="627"/>
                    <a:pt x="343" y="61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8" name="Freeform 57">
              <a:extLst>
                <a:ext uri="{FF2B5EF4-FFF2-40B4-BE49-F238E27FC236}">
                  <a16:creationId xmlns:a16="http://schemas.microsoft.com/office/drawing/2014/main" id="{175D0B86-1655-7045-910F-789BE24F0D0D}"/>
                </a:ext>
              </a:extLst>
            </p:cNvPr>
            <p:cNvSpPr/>
            <p:nvPr/>
          </p:nvSpPr>
          <p:spPr>
            <a:xfrm>
              <a:off x="7028999" y="5972760"/>
              <a:ext cx="238680" cy="249840"/>
            </a:xfrm>
            <a:custGeom>
              <a:avLst/>
              <a:gdLst/>
              <a:ahLst/>
              <a:cxnLst>
                <a:cxn ang="3cd4">
                  <a:pos x="hc" y="t"/>
                </a:cxn>
                <a:cxn ang="cd2">
                  <a:pos x="l" y="vc"/>
                </a:cxn>
                <a:cxn ang="cd4">
                  <a:pos x="hc" y="b"/>
                </a:cxn>
                <a:cxn ang="0">
                  <a:pos x="r" y="vc"/>
                </a:cxn>
              </a:cxnLst>
              <a:rect l="l" t="t" r="r" b="b"/>
              <a:pathLst>
                <a:path w="664" h="695">
                  <a:moveTo>
                    <a:pt x="139" y="583"/>
                  </a:moveTo>
                  <a:cubicBezTo>
                    <a:pt x="101" y="647"/>
                    <a:pt x="64" y="662"/>
                    <a:pt x="20" y="664"/>
                  </a:cubicBezTo>
                  <a:cubicBezTo>
                    <a:pt x="9" y="664"/>
                    <a:pt x="0" y="664"/>
                    <a:pt x="0" y="684"/>
                  </a:cubicBezTo>
                  <a:cubicBezTo>
                    <a:pt x="0" y="689"/>
                    <a:pt x="4" y="695"/>
                    <a:pt x="13" y="695"/>
                  </a:cubicBezTo>
                  <a:cubicBezTo>
                    <a:pt x="40" y="695"/>
                    <a:pt x="68" y="691"/>
                    <a:pt x="97" y="691"/>
                  </a:cubicBezTo>
                  <a:cubicBezTo>
                    <a:pt x="128" y="691"/>
                    <a:pt x="163" y="695"/>
                    <a:pt x="194" y="695"/>
                  </a:cubicBezTo>
                  <a:cubicBezTo>
                    <a:pt x="198" y="695"/>
                    <a:pt x="211" y="695"/>
                    <a:pt x="211" y="675"/>
                  </a:cubicBezTo>
                  <a:cubicBezTo>
                    <a:pt x="211" y="664"/>
                    <a:pt x="202" y="664"/>
                    <a:pt x="196" y="664"/>
                  </a:cubicBezTo>
                  <a:cubicBezTo>
                    <a:pt x="174" y="662"/>
                    <a:pt x="150" y="653"/>
                    <a:pt x="150" y="629"/>
                  </a:cubicBezTo>
                  <a:cubicBezTo>
                    <a:pt x="150" y="618"/>
                    <a:pt x="156" y="607"/>
                    <a:pt x="165" y="594"/>
                  </a:cubicBezTo>
                  <a:lnTo>
                    <a:pt x="238" y="471"/>
                  </a:lnTo>
                  <a:lnTo>
                    <a:pt x="482" y="471"/>
                  </a:lnTo>
                  <a:cubicBezTo>
                    <a:pt x="482" y="491"/>
                    <a:pt x="497" y="623"/>
                    <a:pt x="497" y="631"/>
                  </a:cubicBezTo>
                  <a:cubicBezTo>
                    <a:pt x="497" y="662"/>
                    <a:pt x="447" y="664"/>
                    <a:pt x="427" y="664"/>
                  </a:cubicBezTo>
                  <a:cubicBezTo>
                    <a:pt x="414" y="664"/>
                    <a:pt x="403" y="664"/>
                    <a:pt x="403" y="684"/>
                  </a:cubicBezTo>
                  <a:cubicBezTo>
                    <a:pt x="403" y="695"/>
                    <a:pt x="416" y="695"/>
                    <a:pt x="418" y="695"/>
                  </a:cubicBezTo>
                  <a:cubicBezTo>
                    <a:pt x="458" y="695"/>
                    <a:pt x="499" y="691"/>
                    <a:pt x="539" y="691"/>
                  </a:cubicBezTo>
                  <a:cubicBezTo>
                    <a:pt x="563" y="691"/>
                    <a:pt x="623" y="695"/>
                    <a:pt x="647" y="695"/>
                  </a:cubicBezTo>
                  <a:cubicBezTo>
                    <a:pt x="653" y="695"/>
                    <a:pt x="664" y="695"/>
                    <a:pt x="664" y="675"/>
                  </a:cubicBezTo>
                  <a:cubicBezTo>
                    <a:pt x="664" y="664"/>
                    <a:pt x="656" y="664"/>
                    <a:pt x="642" y="664"/>
                  </a:cubicBezTo>
                  <a:cubicBezTo>
                    <a:pt x="583" y="664"/>
                    <a:pt x="583" y="658"/>
                    <a:pt x="581" y="629"/>
                  </a:cubicBezTo>
                  <a:lnTo>
                    <a:pt x="521" y="24"/>
                  </a:lnTo>
                  <a:cubicBezTo>
                    <a:pt x="519" y="4"/>
                    <a:pt x="519" y="0"/>
                    <a:pt x="502" y="0"/>
                  </a:cubicBezTo>
                  <a:cubicBezTo>
                    <a:pt x="486" y="0"/>
                    <a:pt x="482" y="7"/>
                    <a:pt x="477" y="15"/>
                  </a:cubicBezTo>
                  <a:close/>
                  <a:moveTo>
                    <a:pt x="255" y="440"/>
                  </a:moveTo>
                  <a:lnTo>
                    <a:pt x="447" y="121"/>
                  </a:lnTo>
                  <a:lnTo>
                    <a:pt x="477" y="440"/>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9" name="Freeform 58">
              <a:extLst>
                <a:ext uri="{FF2B5EF4-FFF2-40B4-BE49-F238E27FC236}">
                  <a16:creationId xmlns:a16="http://schemas.microsoft.com/office/drawing/2014/main" id="{81C05E25-D654-8D46-AB5D-641AA07BE192}"/>
                </a:ext>
              </a:extLst>
            </p:cNvPr>
            <p:cNvSpPr/>
            <p:nvPr/>
          </p:nvSpPr>
          <p:spPr>
            <a:xfrm>
              <a:off x="7310880" y="596088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5"/>
                    <a:pt x="209" y="937"/>
                  </a:cubicBezTo>
                  <a:cubicBezTo>
                    <a:pt x="88" y="816"/>
                    <a:pt x="57" y="634"/>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3"/>
                    <a:pt x="0" y="484"/>
                  </a:cubicBezTo>
                  <a:cubicBezTo>
                    <a:pt x="0" y="561"/>
                    <a:pt x="11" y="678"/>
                    <a:pt x="64" y="788"/>
                  </a:cubicBezTo>
                  <a:cubicBezTo>
                    <a:pt x="123" y="906"/>
                    <a:pt x="207" y="968"/>
                    <a:pt x="216" y="968"/>
                  </a:cubicBezTo>
                  <a:cubicBezTo>
                    <a:pt x="222" y="968"/>
                    <a:pt x="227" y="966"/>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0" name="Freeform 59">
              <a:extLst>
                <a:ext uri="{FF2B5EF4-FFF2-40B4-BE49-F238E27FC236}">
                  <a16:creationId xmlns:a16="http://schemas.microsoft.com/office/drawing/2014/main" id="{80A12885-07C8-A74B-9A0C-5B4FD3C96E2E}"/>
                </a:ext>
              </a:extLst>
            </p:cNvPr>
            <p:cNvSpPr/>
            <p:nvPr/>
          </p:nvSpPr>
          <p:spPr>
            <a:xfrm>
              <a:off x="7429680" y="606780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4"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7"/>
                    <a:pt x="257" y="418"/>
                    <a:pt x="141" y="418"/>
                  </a:cubicBezTo>
                  <a:cubicBezTo>
                    <a:pt x="125"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1" name="Freeform 60">
              <a:extLst>
                <a:ext uri="{FF2B5EF4-FFF2-40B4-BE49-F238E27FC236}">
                  <a16:creationId xmlns:a16="http://schemas.microsoft.com/office/drawing/2014/main" id="{779E6ED4-C25F-1349-BB14-8C64B028DD94}"/>
                </a:ext>
              </a:extLst>
            </p:cNvPr>
            <p:cNvSpPr/>
            <p:nvPr/>
          </p:nvSpPr>
          <p:spPr>
            <a:xfrm>
              <a:off x="7603920" y="6185160"/>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2" name="Freeform 61">
              <a:extLst>
                <a:ext uri="{FF2B5EF4-FFF2-40B4-BE49-F238E27FC236}">
                  <a16:creationId xmlns:a16="http://schemas.microsoft.com/office/drawing/2014/main" id="{4190EC32-F0AC-934A-B942-7DBB65C7E148}"/>
                </a:ext>
              </a:extLst>
            </p:cNvPr>
            <p:cNvSpPr/>
            <p:nvPr/>
          </p:nvSpPr>
          <p:spPr>
            <a:xfrm>
              <a:off x="7741800" y="6067800"/>
              <a:ext cx="159480" cy="158040"/>
            </a:xfrm>
            <a:custGeom>
              <a:avLst/>
              <a:gdLst/>
              <a:ahLst/>
              <a:cxnLst>
                <a:cxn ang="3cd4">
                  <a:pos x="hc" y="t"/>
                </a:cxn>
                <a:cxn ang="cd2">
                  <a:pos x="l" y="vc"/>
                </a:cxn>
                <a:cxn ang="cd4">
                  <a:pos x="hc" y="b"/>
                </a:cxn>
                <a:cxn ang="0">
                  <a:pos x="r" y="vc"/>
                </a:cxn>
              </a:cxnLst>
              <a:rect l="l" t="t" r="r" b="b"/>
              <a:pathLst>
                <a:path w="444" h="440">
                  <a:moveTo>
                    <a:pt x="323" y="62"/>
                  </a:moveTo>
                  <a:cubicBezTo>
                    <a:pt x="306" y="26"/>
                    <a:pt x="277" y="0"/>
                    <a:pt x="233" y="0"/>
                  </a:cubicBezTo>
                  <a:cubicBezTo>
                    <a:pt x="121" y="0"/>
                    <a:pt x="0" y="143"/>
                    <a:pt x="0" y="284"/>
                  </a:cubicBezTo>
                  <a:cubicBezTo>
                    <a:pt x="0" y="376"/>
                    <a:pt x="53" y="440"/>
                    <a:pt x="130" y="440"/>
                  </a:cubicBezTo>
                  <a:cubicBezTo>
                    <a:pt x="150" y="440"/>
                    <a:pt x="198" y="436"/>
                    <a:pt x="255" y="367"/>
                  </a:cubicBezTo>
                  <a:cubicBezTo>
                    <a:pt x="264" y="407"/>
                    <a:pt x="297" y="440"/>
                    <a:pt x="343" y="440"/>
                  </a:cubicBezTo>
                  <a:cubicBezTo>
                    <a:pt x="378" y="440"/>
                    <a:pt x="400" y="418"/>
                    <a:pt x="416" y="387"/>
                  </a:cubicBezTo>
                  <a:cubicBezTo>
                    <a:pt x="431" y="352"/>
                    <a:pt x="444" y="293"/>
                    <a:pt x="444" y="290"/>
                  </a:cubicBezTo>
                  <a:cubicBezTo>
                    <a:pt x="444" y="282"/>
                    <a:pt x="436" y="282"/>
                    <a:pt x="433" y="282"/>
                  </a:cubicBezTo>
                  <a:cubicBezTo>
                    <a:pt x="425" y="282"/>
                    <a:pt x="422" y="284"/>
                    <a:pt x="420" y="299"/>
                  </a:cubicBezTo>
                  <a:cubicBezTo>
                    <a:pt x="403" y="361"/>
                    <a:pt x="385" y="418"/>
                    <a:pt x="345" y="418"/>
                  </a:cubicBezTo>
                  <a:cubicBezTo>
                    <a:pt x="319" y="418"/>
                    <a:pt x="317" y="394"/>
                    <a:pt x="317" y="374"/>
                  </a:cubicBezTo>
                  <a:cubicBezTo>
                    <a:pt x="317" y="352"/>
                    <a:pt x="319" y="345"/>
                    <a:pt x="330" y="301"/>
                  </a:cubicBezTo>
                  <a:cubicBezTo>
                    <a:pt x="341" y="262"/>
                    <a:pt x="341" y="251"/>
                    <a:pt x="350" y="216"/>
                  </a:cubicBezTo>
                  <a:lnTo>
                    <a:pt x="385" y="79"/>
                  </a:lnTo>
                  <a:cubicBezTo>
                    <a:pt x="392" y="51"/>
                    <a:pt x="392" y="51"/>
                    <a:pt x="392" y="46"/>
                  </a:cubicBezTo>
                  <a:cubicBezTo>
                    <a:pt x="392" y="29"/>
                    <a:pt x="381" y="20"/>
                    <a:pt x="365" y="20"/>
                  </a:cubicBezTo>
                  <a:cubicBezTo>
                    <a:pt x="341" y="20"/>
                    <a:pt x="326" y="42"/>
                    <a:pt x="323" y="62"/>
                  </a:cubicBezTo>
                  <a:close/>
                  <a:moveTo>
                    <a:pt x="260" y="315"/>
                  </a:moveTo>
                  <a:cubicBezTo>
                    <a:pt x="255" y="332"/>
                    <a:pt x="255" y="332"/>
                    <a:pt x="242" y="350"/>
                  </a:cubicBezTo>
                  <a:cubicBezTo>
                    <a:pt x="198" y="403"/>
                    <a:pt x="158" y="418"/>
                    <a:pt x="132" y="418"/>
                  </a:cubicBezTo>
                  <a:cubicBezTo>
                    <a:pt x="84" y="418"/>
                    <a:pt x="68" y="365"/>
                    <a:pt x="68" y="328"/>
                  </a:cubicBezTo>
                  <a:cubicBezTo>
                    <a:pt x="68" y="279"/>
                    <a:pt x="99" y="158"/>
                    <a:pt x="123" y="114"/>
                  </a:cubicBezTo>
                  <a:cubicBezTo>
                    <a:pt x="152" y="57"/>
                    <a:pt x="196" y="22"/>
                    <a:pt x="235" y="22"/>
                  </a:cubicBezTo>
                  <a:cubicBezTo>
                    <a:pt x="299" y="22"/>
                    <a:pt x="312" y="101"/>
                    <a:pt x="312" y="108"/>
                  </a:cubicBezTo>
                  <a:cubicBezTo>
                    <a:pt x="312" y="112"/>
                    <a:pt x="310" y="119"/>
                    <a:pt x="308" y="1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3" name="Freeform 62">
              <a:extLst>
                <a:ext uri="{FF2B5EF4-FFF2-40B4-BE49-F238E27FC236}">
                  <a16:creationId xmlns:a16="http://schemas.microsoft.com/office/drawing/2014/main" id="{BC9FBAFB-0CC5-B742-AB79-A7224E6D742E}"/>
                </a:ext>
              </a:extLst>
            </p:cNvPr>
            <p:cNvSpPr/>
            <p:nvPr/>
          </p:nvSpPr>
          <p:spPr>
            <a:xfrm>
              <a:off x="7931160" y="596088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3"/>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1"/>
                    <a:pt x="13" y="942"/>
                  </a:cubicBezTo>
                  <a:cubicBezTo>
                    <a:pt x="0" y="955"/>
                    <a:pt x="0" y="957"/>
                    <a:pt x="0" y="959"/>
                  </a:cubicBezTo>
                  <a:cubicBezTo>
                    <a:pt x="0" y="966"/>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64" name="Straight Connector 63">
            <a:extLst>
              <a:ext uri="{FF2B5EF4-FFF2-40B4-BE49-F238E27FC236}">
                <a16:creationId xmlns:a16="http://schemas.microsoft.com/office/drawing/2014/main" id="{91888710-5670-A048-8D31-299807E69D3C}"/>
              </a:ext>
            </a:extLst>
          </p:cNvPr>
          <p:cNvSpPr/>
          <p:nvPr/>
        </p:nvSpPr>
        <p:spPr>
          <a:xfrm flipH="1">
            <a:off x="7498080" y="5029200"/>
            <a:ext cx="274320" cy="82296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5" name="Title 64">
            <a:extLst>
              <a:ext uri="{FF2B5EF4-FFF2-40B4-BE49-F238E27FC236}">
                <a16:creationId xmlns:a16="http://schemas.microsoft.com/office/drawing/2014/main" id="{A15BAA15-D6F3-5D4A-AE0D-ECEF072D0EFB}"/>
              </a:ext>
            </a:extLst>
          </p:cNvPr>
          <p:cNvSpPr>
            <a:spLocks noGrp="1"/>
          </p:cNvSpPr>
          <p:nvPr>
            <p:ph type="title"/>
          </p:nvPr>
        </p:nvSpPr>
        <p:spPr/>
        <p:txBody>
          <a:bodyPr/>
          <a:lstStyle/>
          <a:p>
            <a:r>
              <a:rPr lang="en-US" dirty="0"/>
              <a:t>Think-pair-share</a:t>
            </a:r>
          </a:p>
        </p:txBody>
      </p:sp>
      <p:sp>
        <p:nvSpPr>
          <p:cNvPr id="66" name="Freeform 65">
            <a:extLst>
              <a:ext uri="{FF2B5EF4-FFF2-40B4-BE49-F238E27FC236}">
                <a16:creationId xmlns:a16="http://schemas.microsoft.com/office/drawing/2014/main" id="{11D523E3-2C9E-2041-A9E9-48A8356FBF79}"/>
              </a:ext>
            </a:extLst>
          </p:cNvPr>
          <p:cNvSpPr/>
          <p:nvPr/>
        </p:nvSpPr>
        <p:spPr>
          <a:xfrm>
            <a:off x="1005840" y="6492240"/>
            <a:ext cx="7955280" cy="914400"/>
          </a:xfrm>
          <a:custGeom>
            <a:avLst>
              <a:gd name="f0" fmla="val 6908"/>
              <a:gd name="f1" fmla="val 9758"/>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54720">
            <a:solidFill>
              <a:srgbClr val="3465A4"/>
            </a:solidFill>
            <a:prstDash val="solid"/>
          </a:ln>
        </p:spPr>
        <p:txBody>
          <a:bodyPr wrap="none" lIns="117360" tIns="72360" rIns="117360" bIns="72360" anchor="ctr" anchorCtr="0" compatLnSpc="0">
            <a:noAutofit/>
          </a:bodyPr>
          <a:lstStyle/>
          <a:p>
            <a:pPr marL="0" marR="0" lvl="0" indent="0" algn="ctr"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1. Why might this decomposition be better?        </a:t>
            </a:r>
          </a:p>
          <a:p>
            <a:pPr marL="0" marR="0" lvl="0" indent="0" algn="ctr"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2. </a:t>
            </a:r>
            <a:r>
              <a:rPr lang="en-US" sz="2200" dirty="0">
                <a:latin typeface="Liberation Sans" pitchFamily="18"/>
                <a:ea typeface="Noto Sans CJK SC Regular" pitchFamily="2"/>
                <a:cs typeface="FreeSans" pitchFamily="2"/>
              </a:rPr>
              <a:t>I</a:t>
            </a:r>
            <a:r>
              <a:rPr lang="en-US" sz="2200" b="0" i="0" u="none" strike="noStrike" kern="1200" cap="none" dirty="0">
                <a:ln>
                  <a:noFill/>
                </a:ln>
                <a:latin typeface="Liberation Sans" pitchFamily="18"/>
                <a:ea typeface="Noto Sans CJK SC Regular" pitchFamily="2"/>
                <a:cs typeface="FreeSans" pitchFamily="2"/>
              </a:rPr>
              <a:t>s A always positive, negative, or either? Why?</a:t>
            </a:r>
          </a:p>
        </p:txBody>
      </p:sp>
      <p:sp>
        <p:nvSpPr>
          <p:cNvPr id="67" name="Freeform 66">
            <a:extLst>
              <a:ext uri="{FF2B5EF4-FFF2-40B4-BE49-F238E27FC236}">
                <a16:creationId xmlns:a16="http://schemas.microsoft.com/office/drawing/2014/main" id="{0C3A23CB-DABF-2B47-910C-527045DBE87C}"/>
              </a:ext>
            </a:extLst>
          </p:cNvPr>
          <p:cNvSpPr/>
          <p:nvPr/>
        </p:nvSpPr>
        <p:spPr>
          <a:xfrm rot="19354708">
            <a:off x="3556403" y="3028514"/>
            <a:ext cx="773280" cy="274320"/>
          </a:xfrm>
          <a:custGeom>
            <a:avLst>
              <a:gd name="f0" fmla="val 12464"/>
              <a:gd name="f1" fmla="val 642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Tree>
    <p:extLst>
      <p:ext uri="{BB962C8B-B14F-4D97-AF65-F5344CB8AC3E}">
        <p14:creationId xmlns:p14="http://schemas.microsoft.com/office/powerpoint/2010/main" val="350526163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511324-A2BD-4E4E-9C92-20CD947BC76F}"/>
              </a:ext>
            </a:extLst>
          </p:cNvPr>
          <p:cNvSpPr>
            <a:spLocks noGrp="1"/>
          </p:cNvSpPr>
          <p:nvPr>
            <p:ph type="title"/>
          </p:nvPr>
        </p:nvSpPr>
        <p:spPr>
          <a:xfrm>
            <a:off x="693043" y="402484"/>
            <a:ext cx="8694539" cy="963329"/>
          </a:xfrm>
        </p:spPr>
        <p:txBody>
          <a:bodyPr/>
          <a:lstStyle/>
          <a:p>
            <a:r>
              <a:rPr lang="en-US" dirty="0"/>
              <a:t>Intuition</a:t>
            </a:r>
          </a:p>
        </p:txBody>
      </p:sp>
      <p:pic>
        <p:nvPicPr>
          <p:cNvPr id="5" name="Picture 2">
            <a:extLst>
              <a:ext uri="{FF2B5EF4-FFF2-40B4-BE49-F238E27FC236}">
                <a16:creationId xmlns:a16="http://schemas.microsoft.com/office/drawing/2014/main" id="{6D4F97F1-AFD2-D149-A690-608B278450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7836" y="914432"/>
            <a:ext cx="4665061" cy="62427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2">
            <a:extLst>
              <a:ext uri="{FF2B5EF4-FFF2-40B4-BE49-F238E27FC236}">
                <a16:creationId xmlns:a16="http://schemas.microsoft.com/office/drawing/2014/main" id="{D291B849-5ED0-184D-AA9F-2715EC124A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622" y="2372810"/>
            <a:ext cx="3622832" cy="26737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7F27E0-938F-0747-AF0F-A7F6085B3039}"/>
              </a:ext>
            </a:extLst>
          </p:cNvPr>
          <p:cNvSpPr txBox="1"/>
          <p:nvPr/>
        </p:nvSpPr>
        <p:spPr>
          <a:xfrm>
            <a:off x="711197" y="5046562"/>
            <a:ext cx="3877087" cy="276999"/>
          </a:xfrm>
          <a:prstGeom prst="rect">
            <a:avLst/>
          </a:prstGeom>
          <a:noFill/>
        </p:spPr>
        <p:txBody>
          <a:bodyPr wrap="none" rtlCol="0">
            <a:spAutoFit/>
          </a:bodyPr>
          <a:lstStyle/>
          <a:p>
            <a:r>
              <a:rPr lang="en-US" sz="1200" dirty="0"/>
              <a:t>Atari </a:t>
            </a:r>
            <a:r>
              <a:rPr lang="en-US" sz="1200" dirty="0" err="1"/>
              <a:t>Enduro</a:t>
            </a:r>
            <a:r>
              <a:rPr lang="en-US" sz="1200" dirty="0"/>
              <a:t>. Source: </a:t>
            </a:r>
            <a:r>
              <a:rPr lang="en-US" sz="1200" u="sng" dirty="0">
                <a:hlinkClick r:id="rId5"/>
              </a:rPr>
              <a:t>https://gfycat.com/clumsypaleimpala</a:t>
            </a:r>
            <a:endParaRPr lang="en-US" sz="1200"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511324-A2BD-4E4E-9C92-20CD947BC76F}"/>
              </a:ext>
            </a:extLst>
          </p:cNvPr>
          <p:cNvSpPr>
            <a:spLocks noGrp="1"/>
          </p:cNvSpPr>
          <p:nvPr>
            <p:ph type="title"/>
          </p:nvPr>
        </p:nvSpPr>
        <p:spPr>
          <a:xfrm>
            <a:off x="693043" y="402484"/>
            <a:ext cx="8694539" cy="963329"/>
          </a:xfrm>
        </p:spPr>
        <p:txBody>
          <a:bodyPr/>
          <a:lstStyle/>
          <a:p>
            <a:r>
              <a:rPr lang="en-US" dirty="0"/>
              <a:t>Intuition</a:t>
            </a:r>
          </a:p>
        </p:txBody>
      </p:sp>
      <p:pic>
        <p:nvPicPr>
          <p:cNvPr id="5" name="Picture 2">
            <a:extLst>
              <a:ext uri="{FF2B5EF4-FFF2-40B4-BE49-F238E27FC236}">
                <a16:creationId xmlns:a16="http://schemas.microsoft.com/office/drawing/2014/main" id="{6D4F97F1-AFD2-D149-A690-608B278450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4312" y="1250065"/>
            <a:ext cx="4572000" cy="6118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a:extLst>
              <a:ext uri="{FF2B5EF4-FFF2-40B4-BE49-F238E27FC236}">
                <a16:creationId xmlns:a16="http://schemas.microsoft.com/office/drawing/2014/main" id="{98281EBB-3075-1F4F-B370-946975AC96CA}"/>
              </a:ext>
            </a:extLst>
          </p:cNvPr>
          <p:cNvSpPr txBox="1"/>
          <p:nvPr/>
        </p:nvSpPr>
        <p:spPr>
          <a:xfrm>
            <a:off x="7574688" y="903745"/>
            <a:ext cx="2153516" cy="356336"/>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dirty="0">
                <a:ln>
                  <a:noFill/>
                </a:ln>
                <a:latin typeface="Liberation Sans" pitchFamily="18"/>
                <a:ea typeface="Noto Sans CJK SC Regular" pitchFamily="2"/>
                <a:cs typeface="FreeSans" pitchFamily="2"/>
              </a:rPr>
              <a:t>Action-based offset</a:t>
            </a:r>
          </a:p>
        </p:txBody>
      </p:sp>
      <p:sp>
        <p:nvSpPr>
          <p:cNvPr id="7" name="Straight Connector 6">
            <a:extLst>
              <a:ext uri="{FF2B5EF4-FFF2-40B4-BE49-F238E27FC236}">
                <a16:creationId xmlns:a16="http://schemas.microsoft.com/office/drawing/2014/main" id="{737E19BF-90A0-DE43-89CB-AF23F9FDF22D}"/>
              </a:ext>
            </a:extLst>
          </p:cNvPr>
          <p:cNvSpPr/>
          <p:nvPr/>
        </p:nvSpPr>
        <p:spPr>
          <a:xfrm flipH="1">
            <a:off x="6660288" y="1086624"/>
            <a:ext cx="793079" cy="18288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 name="TextBox 8">
            <a:extLst>
              <a:ext uri="{FF2B5EF4-FFF2-40B4-BE49-F238E27FC236}">
                <a16:creationId xmlns:a16="http://schemas.microsoft.com/office/drawing/2014/main" id="{7A632CC9-06EB-594E-9D2B-0772BE0EE050}"/>
              </a:ext>
            </a:extLst>
          </p:cNvPr>
          <p:cNvSpPr txBox="1"/>
          <p:nvPr/>
        </p:nvSpPr>
        <p:spPr>
          <a:xfrm>
            <a:off x="4740820" y="526416"/>
            <a:ext cx="1067193" cy="356336"/>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dirty="0">
                <a:ln>
                  <a:noFill/>
                </a:ln>
                <a:latin typeface="Liberation Sans" pitchFamily="18"/>
                <a:ea typeface="Noto Sans CJK SC Regular" pitchFamily="2"/>
                <a:cs typeface="FreeSans" pitchFamily="2"/>
              </a:rPr>
              <a:t>Baseline</a:t>
            </a:r>
          </a:p>
        </p:txBody>
      </p:sp>
      <p:sp>
        <p:nvSpPr>
          <p:cNvPr id="10" name="Straight Connector 9">
            <a:extLst>
              <a:ext uri="{FF2B5EF4-FFF2-40B4-BE49-F238E27FC236}">
                <a16:creationId xmlns:a16="http://schemas.microsoft.com/office/drawing/2014/main" id="{6CD29324-6153-434D-BB7C-9F60E3C5FAAE}"/>
              </a:ext>
            </a:extLst>
          </p:cNvPr>
          <p:cNvSpPr/>
          <p:nvPr/>
        </p:nvSpPr>
        <p:spPr>
          <a:xfrm flipH="1">
            <a:off x="4282632" y="740778"/>
            <a:ext cx="466590" cy="462987"/>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Tree>
    <p:extLst>
      <p:ext uri="{BB962C8B-B14F-4D97-AF65-F5344CB8AC3E}">
        <p14:creationId xmlns:p14="http://schemas.microsoft.com/office/powerpoint/2010/main" val="382666430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116E0E7B-86E4-EB41-A161-A6F637CE73EA}"/>
              </a:ext>
            </a:extLst>
          </p:cNvPr>
          <p:cNvSpPr/>
          <p:nvPr/>
        </p:nvSpPr>
        <p:spPr>
          <a:xfrm>
            <a:off x="1569960" y="3200400"/>
            <a:ext cx="548640" cy="640080"/>
          </a:xfrm>
          <a:custGeom>
            <a:avLst>
              <a:gd name="f0" fmla="val 12464"/>
              <a:gd name="f1" fmla="val 642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nvGrpSpPr>
          <p:cNvPr id="4" name="Group 3" descr="22§display§Q(s,a)§svg§600§FALSE" title="TexMaths">
            <a:extLst>
              <a:ext uri="{FF2B5EF4-FFF2-40B4-BE49-F238E27FC236}">
                <a16:creationId xmlns:a16="http://schemas.microsoft.com/office/drawing/2014/main" id="{FA9A2E3B-B7EA-C341-8EFC-9DBD02FC2578}"/>
              </a:ext>
            </a:extLst>
          </p:cNvPr>
          <p:cNvGrpSpPr/>
          <p:nvPr/>
        </p:nvGrpSpPr>
        <p:grpSpPr>
          <a:xfrm>
            <a:off x="6697800" y="3400560"/>
            <a:ext cx="1044359" cy="348120"/>
            <a:chOff x="6697800" y="3400560"/>
            <a:chExt cx="1044359" cy="348120"/>
          </a:xfrm>
        </p:grpSpPr>
        <p:sp>
          <p:nvSpPr>
            <p:cNvPr id="5" name="Freeform 4">
              <a:extLst>
                <a:ext uri="{FF2B5EF4-FFF2-40B4-BE49-F238E27FC236}">
                  <a16:creationId xmlns:a16="http://schemas.microsoft.com/office/drawing/2014/main" id="{1940D65E-6316-F24A-BFD9-327942804244}"/>
                </a:ext>
              </a:extLst>
            </p:cNvPr>
            <p:cNvSpPr/>
            <p:nvPr/>
          </p:nvSpPr>
          <p:spPr>
            <a:xfrm>
              <a:off x="6697800" y="3401279"/>
              <a:ext cx="1044359" cy="347400"/>
            </a:xfrm>
            <a:custGeom>
              <a:avLst/>
              <a:gdLst/>
              <a:ahLst/>
              <a:cxnLst>
                <a:cxn ang="3cd4">
                  <a:pos x="hc" y="t"/>
                </a:cxn>
                <a:cxn ang="cd2">
                  <a:pos x="l" y="vc"/>
                </a:cxn>
                <a:cxn ang="cd4">
                  <a:pos x="hc" y="b"/>
                </a:cxn>
                <a:cxn ang="0">
                  <a:pos x="r" y="vc"/>
                </a:cxn>
              </a:cxnLst>
              <a:rect l="l" t="t" r="r" b="b"/>
              <a:pathLst>
                <a:path w="2902" h="966">
                  <a:moveTo>
                    <a:pt x="1450" y="966"/>
                  </a:moveTo>
                  <a:lnTo>
                    <a:pt x="0" y="966"/>
                  </a:lnTo>
                  <a:lnTo>
                    <a:pt x="0" y="0"/>
                  </a:lnTo>
                  <a:lnTo>
                    <a:pt x="2902" y="0"/>
                  </a:lnTo>
                  <a:lnTo>
                    <a:pt x="2902" y="966"/>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 name="Freeform 5">
              <a:extLst>
                <a:ext uri="{FF2B5EF4-FFF2-40B4-BE49-F238E27FC236}">
                  <a16:creationId xmlns:a16="http://schemas.microsoft.com/office/drawing/2014/main" id="{34ED31F8-5B26-874F-B075-27CA6F25B5A4}"/>
                </a:ext>
              </a:extLst>
            </p:cNvPr>
            <p:cNvSpPr/>
            <p:nvPr/>
          </p:nvSpPr>
          <p:spPr>
            <a:xfrm>
              <a:off x="6715080" y="3416400"/>
              <a:ext cx="241200" cy="313200"/>
            </a:xfrm>
            <a:custGeom>
              <a:avLst/>
              <a:gdLst/>
              <a:ahLst/>
              <a:cxnLst>
                <a:cxn ang="3cd4">
                  <a:pos x="hc" y="t"/>
                </a:cxn>
                <a:cxn ang="cd2">
                  <a:pos x="l" y="vc"/>
                </a:cxn>
                <a:cxn ang="cd4">
                  <a:pos x="hc" y="b"/>
                </a:cxn>
                <a:cxn ang="0">
                  <a:pos x="r" y="vc"/>
                </a:cxn>
              </a:cxnLst>
              <a:rect l="l" t="t" r="r" b="b"/>
              <a:pathLst>
                <a:path w="671" h="871">
                  <a:moveTo>
                    <a:pt x="376" y="678"/>
                  </a:moveTo>
                  <a:cubicBezTo>
                    <a:pt x="528" y="620"/>
                    <a:pt x="671" y="447"/>
                    <a:pt x="671" y="260"/>
                  </a:cubicBezTo>
                  <a:cubicBezTo>
                    <a:pt x="671" y="106"/>
                    <a:pt x="568" y="0"/>
                    <a:pt x="422" y="0"/>
                  </a:cubicBezTo>
                  <a:cubicBezTo>
                    <a:pt x="213" y="0"/>
                    <a:pt x="0" y="220"/>
                    <a:pt x="0" y="447"/>
                  </a:cubicBezTo>
                  <a:cubicBezTo>
                    <a:pt x="0" y="607"/>
                    <a:pt x="108" y="704"/>
                    <a:pt x="249" y="704"/>
                  </a:cubicBezTo>
                  <a:cubicBezTo>
                    <a:pt x="273" y="704"/>
                    <a:pt x="306" y="700"/>
                    <a:pt x="343" y="691"/>
                  </a:cubicBezTo>
                  <a:cubicBezTo>
                    <a:pt x="339" y="750"/>
                    <a:pt x="339" y="752"/>
                    <a:pt x="339" y="766"/>
                  </a:cubicBezTo>
                  <a:cubicBezTo>
                    <a:pt x="339" y="796"/>
                    <a:pt x="339" y="871"/>
                    <a:pt x="420" y="871"/>
                  </a:cubicBezTo>
                  <a:cubicBezTo>
                    <a:pt x="535" y="871"/>
                    <a:pt x="581" y="693"/>
                    <a:pt x="581" y="684"/>
                  </a:cubicBezTo>
                  <a:cubicBezTo>
                    <a:pt x="581" y="675"/>
                    <a:pt x="574" y="673"/>
                    <a:pt x="572" y="673"/>
                  </a:cubicBezTo>
                  <a:cubicBezTo>
                    <a:pt x="563" y="673"/>
                    <a:pt x="561" y="678"/>
                    <a:pt x="559" y="684"/>
                  </a:cubicBezTo>
                  <a:cubicBezTo>
                    <a:pt x="537" y="752"/>
                    <a:pt x="480" y="777"/>
                    <a:pt x="447" y="777"/>
                  </a:cubicBezTo>
                  <a:cubicBezTo>
                    <a:pt x="400" y="777"/>
                    <a:pt x="387" y="750"/>
                    <a:pt x="376" y="678"/>
                  </a:cubicBezTo>
                  <a:close/>
                  <a:moveTo>
                    <a:pt x="194" y="669"/>
                  </a:moveTo>
                  <a:cubicBezTo>
                    <a:pt x="119" y="640"/>
                    <a:pt x="86" y="563"/>
                    <a:pt x="86" y="477"/>
                  </a:cubicBezTo>
                  <a:cubicBezTo>
                    <a:pt x="86" y="409"/>
                    <a:pt x="110" y="273"/>
                    <a:pt x="185" y="167"/>
                  </a:cubicBezTo>
                  <a:cubicBezTo>
                    <a:pt x="255" y="68"/>
                    <a:pt x="345" y="24"/>
                    <a:pt x="418" y="24"/>
                  </a:cubicBezTo>
                  <a:cubicBezTo>
                    <a:pt x="515" y="24"/>
                    <a:pt x="585" y="99"/>
                    <a:pt x="585" y="229"/>
                  </a:cubicBezTo>
                  <a:cubicBezTo>
                    <a:pt x="585" y="326"/>
                    <a:pt x="535" y="552"/>
                    <a:pt x="372" y="645"/>
                  </a:cubicBezTo>
                  <a:cubicBezTo>
                    <a:pt x="367" y="609"/>
                    <a:pt x="359" y="539"/>
                    <a:pt x="286" y="539"/>
                  </a:cubicBezTo>
                  <a:cubicBezTo>
                    <a:pt x="235" y="539"/>
                    <a:pt x="189" y="587"/>
                    <a:pt x="189" y="638"/>
                  </a:cubicBezTo>
                  <a:cubicBezTo>
                    <a:pt x="189" y="658"/>
                    <a:pt x="194" y="669"/>
                    <a:pt x="194" y="669"/>
                  </a:cubicBezTo>
                  <a:close/>
                  <a:moveTo>
                    <a:pt x="253" y="680"/>
                  </a:moveTo>
                  <a:cubicBezTo>
                    <a:pt x="240" y="680"/>
                    <a:pt x="209" y="680"/>
                    <a:pt x="209" y="638"/>
                  </a:cubicBezTo>
                  <a:cubicBezTo>
                    <a:pt x="209" y="601"/>
                    <a:pt x="246" y="561"/>
                    <a:pt x="286" y="561"/>
                  </a:cubicBezTo>
                  <a:cubicBezTo>
                    <a:pt x="328" y="561"/>
                    <a:pt x="345" y="585"/>
                    <a:pt x="345" y="642"/>
                  </a:cubicBezTo>
                  <a:cubicBezTo>
                    <a:pt x="345" y="658"/>
                    <a:pt x="345" y="658"/>
                    <a:pt x="337" y="662"/>
                  </a:cubicBezTo>
                  <a:cubicBezTo>
                    <a:pt x="310" y="673"/>
                    <a:pt x="282" y="680"/>
                    <a:pt x="253" y="68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 name="Freeform 6">
              <a:extLst>
                <a:ext uri="{FF2B5EF4-FFF2-40B4-BE49-F238E27FC236}">
                  <a16:creationId xmlns:a16="http://schemas.microsoft.com/office/drawing/2014/main" id="{5A8BA210-94E6-FB4C-A3B4-99188E2F4A3F}"/>
                </a:ext>
              </a:extLst>
            </p:cNvPr>
            <p:cNvSpPr/>
            <p:nvPr/>
          </p:nvSpPr>
          <p:spPr>
            <a:xfrm>
              <a:off x="7006679" y="340056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5"/>
                    <a:pt x="209" y="937"/>
                  </a:cubicBezTo>
                  <a:cubicBezTo>
                    <a:pt x="88" y="816"/>
                    <a:pt x="57" y="634"/>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3"/>
                    <a:pt x="0" y="484"/>
                  </a:cubicBezTo>
                  <a:cubicBezTo>
                    <a:pt x="0" y="561"/>
                    <a:pt x="11" y="678"/>
                    <a:pt x="64" y="788"/>
                  </a:cubicBezTo>
                  <a:cubicBezTo>
                    <a:pt x="123" y="906"/>
                    <a:pt x="207" y="968"/>
                    <a:pt x="216" y="968"/>
                  </a:cubicBezTo>
                  <a:cubicBezTo>
                    <a:pt x="222" y="968"/>
                    <a:pt x="227" y="966"/>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 name="Freeform 7">
              <a:extLst>
                <a:ext uri="{FF2B5EF4-FFF2-40B4-BE49-F238E27FC236}">
                  <a16:creationId xmlns:a16="http://schemas.microsoft.com/office/drawing/2014/main" id="{2A4E7EB8-32C4-2641-B15F-ECDE2140350F}"/>
                </a:ext>
              </a:extLst>
            </p:cNvPr>
            <p:cNvSpPr/>
            <p:nvPr/>
          </p:nvSpPr>
          <p:spPr>
            <a:xfrm>
              <a:off x="7124760" y="3507479"/>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1"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7"/>
                    <a:pt x="257" y="418"/>
                    <a:pt x="141" y="418"/>
                  </a:cubicBezTo>
                  <a:cubicBezTo>
                    <a:pt x="125"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 name="Freeform 8">
              <a:extLst>
                <a:ext uri="{FF2B5EF4-FFF2-40B4-BE49-F238E27FC236}">
                  <a16:creationId xmlns:a16="http://schemas.microsoft.com/office/drawing/2014/main" id="{F1F10687-F7C0-8149-83BF-00BF8E9350E9}"/>
                </a:ext>
              </a:extLst>
            </p:cNvPr>
            <p:cNvSpPr/>
            <p:nvPr/>
          </p:nvSpPr>
          <p:spPr>
            <a:xfrm>
              <a:off x="7298999" y="3624840"/>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 name="Freeform 9">
              <a:extLst>
                <a:ext uri="{FF2B5EF4-FFF2-40B4-BE49-F238E27FC236}">
                  <a16:creationId xmlns:a16="http://schemas.microsoft.com/office/drawing/2014/main" id="{E283848E-3666-4A43-9D4E-6EC748C6E9CC}"/>
                </a:ext>
              </a:extLst>
            </p:cNvPr>
            <p:cNvSpPr/>
            <p:nvPr/>
          </p:nvSpPr>
          <p:spPr>
            <a:xfrm>
              <a:off x="7437600" y="3507479"/>
              <a:ext cx="159480" cy="158040"/>
            </a:xfrm>
            <a:custGeom>
              <a:avLst/>
              <a:gdLst/>
              <a:ahLst/>
              <a:cxnLst>
                <a:cxn ang="3cd4">
                  <a:pos x="hc" y="t"/>
                </a:cxn>
                <a:cxn ang="cd2">
                  <a:pos x="l" y="vc"/>
                </a:cxn>
                <a:cxn ang="cd4">
                  <a:pos x="hc" y="b"/>
                </a:cxn>
                <a:cxn ang="0">
                  <a:pos x="r" y="vc"/>
                </a:cxn>
              </a:cxnLst>
              <a:rect l="l" t="t" r="r" b="b"/>
              <a:pathLst>
                <a:path w="444" h="440">
                  <a:moveTo>
                    <a:pt x="323" y="62"/>
                  </a:moveTo>
                  <a:cubicBezTo>
                    <a:pt x="306" y="26"/>
                    <a:pt x="277" y="0"/>
                    <a:pt x="233" y="0"/>
                  </a:cubicBezTo>
                  <a:cubicBezTo>
                    <a:pt x="121" y="0"/>
                    <a:pt x="0" y="143"/>
                    <a:pt x="0" y="284"/>
                  </a:cubicBezTo>
                  <a:cubicBezTo>
                    <a:pt x="0" y="376"/>
                    <a:pt x="53" y="440"/>
                    <a:pt x="130" y="440"/>
                  </a:cubicBezTo>
                  <a:cubicBezTo>
                    <a:pt x="150" y="440"/>
                    <a:pt x="198" y="436"/>
                    <a:pt x="255" y="367"/>
                  </a:cubicBezTo>
                  <a:cubicBezTo>
                    <a:pt x="264" y="407"/>
                    <a:pt x="297" y="440"/>
                    <a:pt x="343" y="440"/>
                  </a:cubicBezTo>
                  <a:cubicBezTo>
                    <a:pt x="378" y="440"/>
                    <a:pt x="400" y="418"/>
                    <a:pt x="416" y="387"/>
                  </a:cubicBezTo>
                  <a:cubicBezTo>
                    <a:pt x="431" y="352"/>
                    <a:pt x="444" y="293"/>
                    <a:pt x="444" y="290"/>
                  </a:cubicBezTo>
                  <a:cubicBezTo>
                    <a:pt x="444" y="282"/>
                    <a:pt x="436" y="282"/>
                    <a:pt x="433" y="282"/>
                  </a:cubicBezTo>
                  <a:cubicBezTo>
                    <a:pt x="422" y="282"/>
                    <a:pt x="422" y="284"/>
                    <a:pt x="420" y="299"/>
                  </a:cubicBezTo>
                  <a:cubicBezTo>
                    <a:pt x="403" y="361"/>
                    <a:pt x="385" y="418"/>
                    <a:pt x="345" y="418"/>
                  </a:cubicBezTo>
                  <a:cubicBezTo>
                    <a:pt x="319" y="418"/>
                    <a:pt x="317" y="394"/>
                    <a:pt x="317" y="374"/>
                  </a:cubicBezTo>
                  <a:cubicBezTo>
                    <a:pt x="317" y="352"/>
                    <a:pt x="319" y="345"/>
                    <a:pt x="330" y="301"/>
                  </a:cubicBezTo>
                  <a:cubicBezTo>
                    <a:pt x="341" y="262"/>
                    <a:pt x="341" y="251"/>
                    <a:pt x="350" y="216"/>
                  </a:cubicBezTo>
                  <a:lnTo>
                    <a:pt x="385" y="79"/>
                  </a:lnTo>
                  <a:cubicBezTo>
                    <a:pt x="392" y="51"/>
                    <a:pt x="392" y="51"/>
                    <a:pt x="392" y="46"/>
                  </a:cubicBezTo>
                  <a:cubicBezTo>
                    <a:pt x="392" y="29"/>
                    <a:pt x="381" y="20"/>
                    <a:pt x="365" y="20"/>
                  </a:cubicBezTo>
                  <a:cubicBezTo>
                    <a:pt x="341" y="20"/>
                    <a:pt x="326" y="42"/>
                    <a:pt x="323" y="62"/>
                  </a:cubicBezTo>
                  <a:close/>
                  <a:moveTo>
                    <a:pt x="260" y="315"/>
                  </a:moveTo>
                  <a:cubicBezTo>
                    <a:pt x="255" y="332"/>
                    <a:pt x="255" y="332"/>
                    <a:pt x="240" y="350"/>
                  </a:cubicBezTo>
                  <a:cubicBezTo>
                    <a:pt x="198" y="403"/>
                    <a:pt x="158" y="418"/>
                    <a:pt x="132" y="418"/>
                  </a:cubicBezTo>
                  <a:cubicBezTo>
                    <a:pt x="84" y="418"/>
                    <a:pt x="68" y="365"/>
                    <a:pt x="68" y="328"/>
                  </a:cubicBezTo>
                  <a:cubicBezTo>
                    <a:pt x="68" y="279"/>
                    <a:pt x="99" y="158"/>
                    <a:pt x="123" y="114"/>
                  </a:cubicBezTo>
                  <a:cubicBezTo>
                    <a:pt x="152" y="57"/>
                    <a:pt x="196" y="22"/>
                    <a:pt x="235" y="22"/>
                  </a:cubicBezTo>
                  <a:cubicBezTo>
                    <a:pt x="299" y="22"/>
                    <a:pt x="312" y="101"/>
                    <a:pt x="312" y="108"/>
                  </a:cubicBezTo>
                  <a:cubicBezTo>
                    <a:pt x="312" y="112"/>
                    <a:pt x="310" y="119"/>
                    <a:pt x="308" y="1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 name="Freeform 10">
              <a:extLst>
                <a:ext uri="{FF2B5EF4-FFF2-40B4-BE49-F238E27FC236}">
                  <a16:creationId xmlns:a16="http://schemas.microsoft.com/office/drawing/2014/main" id="{EDB1D74A-1D3B-D941-B664-FDEAFA425B27}"/>
                </a:ext>
              </a:extLst>
            </p:cNvPr>
            <p:cNvSpPr/>
            <p:nvPr/>
          </p:nvSpPr>
          <p:spPr>
            <a:xfrm>
              <a:off x="7626960" y="340056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3"/>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1"/>
                    <a:pt x="13" y="942"/>
                  </a:cubicBezTo>
                  <a:cubicBezTo>
                    <a:pt x="0" y="955"/>
                    <a:pt x="0" y="957"/>
                    <a:pt x="0" y="959"/>
                  </a:cubicBezTo>
                  <a:cubicBezTo>
                    <a:pt x="0" y="966"/>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12" name="Group 11" descr="28§display§s§svg§600§FALSE" title="TexMaths">
            <a:extLst>
              <a:ext uri="{FF2B5EF4-FFF2-40B4-BE49-F238E27FC236}">
                <a16:creationId xmlns:a16="http://schemas.microsoft.com/office/drawing/2014/main" id="{93D7C507-A572-1744-929F-378532397E7F}"/>
              </a:ext>
            </a:extLst>
          </p:cNvPr>
          <p:cNvGrpSpPr/>
          <p:nvPr/>
        </p:nvGrpSpPr>
        <p:grpSpPr>
          <a:xfrm>
            <a:off x="1250280" y="3429719"/>
            <a:ext cx="207360" cy="201240"/>
            <a:chOff x="1250280" y="3429719"/>
            <a:chExt cx="207360" cy="201240"/>
          </a:xfrm>
        </p:grpSpPr>
        <p:sp>
          <p:nvSpPr>
            <p:cNvPr id="13" name="Freeform 12">
              <a:extLst>
                <a:ext uri="{FF2B5EF4-FFF2-40B4-BE49-F238E27FC236}">
                  <a16:creationId xmlns:a16="http://schemas.microsoft.com/office/drawing/2014/main" id="{6B468CF8-0FDF-A448-868E-99E34BE1DB45}"/>
                </a:ext>
              </a:extLst>
            </p:cNvPr>
            <p:cNvSpPr/>
            <p:nvPr/>
          </p:nvSpPr>
          <p:spPr>
            <a:xfrm>
              <a:off x="1250280" y="3435839"/>
              <a:ext cx="207360" cy="190080"/>
            </a:xfrm>
            <a:custGeom>
              <a:avLst/>
              <a:gdLst/>
              <a:ahLst/>
              <a:cxnLst>
                <a:cxn ang="3cd4">
                  <a:pos x="hc" y="t"/>
                </a:cxn>
                <a:cxn ang="cd2">
                  <a:pos x="l" y="vc"/>
                </a:cxn>
                <a:cxn ang="cd4">
                  <a:pos x="hc" y="b"/>
                </a:cxn>
                <a:cxn ang="0">
                  <a:pos x="r" y="vc"/>
                </a:cxn>
              </a:cxnLst>
              <a:rect l="l" t="t" r="r" b="b"/>
              <a:pathLst>
                <a:path w="577" h="529">
                  <a:moveTo>
                    <a:pt x="289" y="529"/>
                  </a:moveTo>
                  <a:lnTo>
                    <a:pt x="0" y="529"/>
                  </a:lnTo>
                  <a:lnTo>
                    <a:pt x="0" y="0"/>
                  </a:lnTo>
                  <a:lnTo>
                    <a:pt x="577" y="0"/>
                  </a:lnTo>
                  <a:lnTo>
                    <a:pt x="577" y="529"/>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 name="Freeform 13">
              <a:extLst>
                <a:ext uri="{FF2B5EF4-FFF2-40B4-BE49-F238E27FC236}">
                  <a16:creationId xmlns:a16="http://schemas.microsoft.com/office/drawing/2014/main" id="{0E3F0676-23ED-B84F-9F08-58B8BDCCE1B2}"/>
                </a:ext>
              </a:extLst>
            </p:cNvPr>
            <p:cNvSpPr/>
            <p:nvPr/>
          </p:nvSpPr>
          <p:spPr>
            <a:xfrm>
              <a:off x="1273320" y="3429719"/>
              <a:ext cx="164160" cy="201240"/>
            </a:xfrm>
            <a:custGeom>
              <a:avLst/>
              <a:gdLst/>
              <a:ahLst/>
              <a:cxnLst>
                <a:cxn ang="3cd4">
                  <a:pos x="hc" y="t"/>
                </a:cxn>
                <a:cxn ang="cd2">
                  <a:pos x="l" y="vc"/>
                </a:cxn>
                <a:cxn ang="cd4">
                  <a:pos x="hc" y="b"/>
                </a:cxn>
                <a:cxn ang="0">
                  <a:pos x="r" y="vc"/>
                </a:cxn>
              </a:cxnLst>
              <a:rect l="l" t="t" r="r" b="b"/>
              <a:pathLst>
                <a:path w="457" h="560">
                  <a:moveTo>
                    <a:pt x="420" y="84"/>
                  </a:moveTo>
                  <a:cubicBezTo>
                    <a:pt x="384" y="84"/>
                    <a:pt x="361" y="112"/>
                    <a:pt x="361" y="140"/>
                  </a:cubicBezTo>
                  <a:cubicBezTo>
                    <a:pt x="361" y="157"/>
                    <a:pt x="373" y="176"/>
                    <a:pt x="398" y="176"/>
                  </a:cubicBezTo>
                  <a:cubicBezTo>
                    <a:pt x="426" y="176"/>
                    <a:pt x="457" y="154"/>
                    <a:pt x="457" y="106"/>
                  </a:cubicBezTo>
                  <a:cubicBezTo>
                    <a:pt x="457" y="50"/>
                    <a:pt x="403" y="0"/>
                    <a:pt x="308" y="0"/>
                  </a:cubicBezTo>
                  <a:cubicBezTo>
                    <a:pt x="146" y="0"/>
                    <a:pt x="98" y="126"/>
                    <a:pt x="98" y="179"/>
                  </a:cubicBezTo>
                  <a:cubicBezTo>
                    <a:pt x="98" y="277"/>
                    <a:pt x="190" y="297"/>
                    <a:pt x="227" y="302"/>
                  </a:cubicBezTo>
                  <a:cubicBezTo>
                    <a:pt x="291" y="316"/>
                    <a:pt x="356" y="328"/>
                    <a:pt x="356" y="398"/>
                  </a:cubicBezTo>
                  <a:cubicBezTo>
                    <a:pt x="356" y="428"/>
                    <a:pt x="328" y="532"/>
                    <a:pt x="179" y="532"/>
                  </a:cubicBezTo>
                  <a:cubicBezTo>
                    <a:pt x="160" y="532"/>
                    <a:pt x="64" y="532"/>
                    <a:pt x="36" y="468"/>
                  </a:cubicBezTo>
                  <a:cubicBezTo>
                    <a:pt x="84" y="473"/>
                    <a:pt x="115" y="437"/>
                    <a:pt x="115" y="400"/>
                  </a:cubicBezTo>
                  <a:cubicBezTo>
                    <a:pt x="115" y="372"/>
                    <a:pt x="95" y="358"/>
                    <a:pt x="70" y="358"/>
                  </a:cubicBezTo>
                  <a:cubicBezTo>
                    <a:pt x="36" y="358"/>
                    <a:pt x="0" y="384"/>
                    <a:pt x="0" y="440"/>
                  </a:cubicBezTo>
                  <a:cubicBezTo>
                    <a:pt x="0" y="510"/>
                    <a:pt x="70" y="560"/>
                    <a:pt x="176" y="560"/>
                  </a:cubicBezTo>
                  <a:cubicBezTo>
                    <a:pt x="378" y="560"/>
                    <a:pt x="426" y="412"/>
                    <a:pt x="426" y="356"/>
                  </a:cubicBezTo>
                  <a:cubicBezTo>
                    <a:pt x="426" y="311"/>
                    <a:pt x="403" y="280"/>
                    <a:pt x="387" y="263"/>
                  </a:cubicBezTo>
                  <a:cubicBezTo>
                    <a:pt x="353" y="230"/>
                    <a:pt x="319" y="224"/>
                    <a:pt x="263" y="213"/>
                  </a:cubicBezTo>
                  <a:cubicBezTo>
                    <a:pt x="218" y="202"/>
                    <a:pt x="171" y="193"/>
                    <a:pt x="171" y="137"/>
                  </a:cubicBezTo>
                  <a:cubicBezTo>
                    <a:pt x="171" y="104"/>
                    <a:pt x="199" y="28"/>
                    <a:pt x="308" y="28"/>
                  </a:cubicBezTo>
                  <a:cubicBezTo>
                    <a:pt x="339" y="28"/>
                    <a:pt x="401" y="36"/>
                    <a:pt x="420" y="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15" name="Freeform 14">
            <a:extLst>
              <a:ext uri="{FF2B5EF4-FFF2-40B4-BE49-F238E27FC236}">
                <a16:creationId xmlns:a16="http://schemas.microsoft.com/office/drawing/2014/main" id="{1DD87B68-E464-5B4A-B27A-3BDC5C6B7B18}"/>
              </a:ext>
            </a:extLst>
          </p:cNvPr>
          <p:cNvSpPr/>
          <p:nvPr/>
        </p:nvSpPr>
        <p:spPr>
          <a:xfrm rot="16200000">
            <a:off x="1746357" y="3070080"/>
            <a:ext cx="2103120" cy="1005840"/>
          </a:xfrm>
          <a:custGeom>
            <a:avLst>
              <a:gd name="f0" fmla="val 5400"/>
            </a:avLst>
            <a:gdLst>
              <a:gd name="f1" fmla="val 10800000"/>
              <a:gd name="f2" fmla="val 5400000"/>
              <a:gd name="f3" fmla="val 180"/>
              <a:gd name="f4" fmla="val w"/>
              <a:gd name="f5" fmla="val h"/>
              <a:gd name="f6" fmla="val 0"/>
              <a:gd name="f7" fmla="val 21600"/>
              <a:gd name="f8" fmla="val 10800"/>
              <a:gd name="f9" fmla="val -2147483647"/>
              <a:gd name="f10" fmla="val 2147483647"/>
              <a:gd name="f11" fmla="+- 0 0 0"/>
              <a:gd name="f12" fmla="*/ f4 1 21600"/>
              <a:gd name="f13" fmla="*/ f5 1 21600"/>
              <a:gd name="f14" fmla="pin 0 f0 10800"/>
              <a:gd name="f15" fmla="*/ f11 f1 1"/>
              <a:gd name="f16" fmla="+- 21600 0 f14"/>
              <a:gd name="f17" fmla="val f14"/>
              <a:gd name="f18" fmla="*/ f14 10 1"/>
              <a:gd name="f19" fmla="*/ f14 1 2"/>
              <a:gd name="f20" fmla="*/ f14 f12 1"/>
              <a:gd name="f21" fmla="*/ f7 f13 1"/>
              <a:gd name="f22" fmla="*/ 10800 f13 1"/>
              <a:gd name="f23" fmla="*/ f15 1 f3"/>
              <a:gd name="f24" fmla="*/ 10800 f12 1"/>
              <a:gd name="f25" fmla="*/ 21600 f13 1"/>
              <a:gd name="f26" fmla="*/ 0 f13 1"/>
              <a:gd name="f27" fmla="*/ f18 1 18"/>
              <a:gd name="f28" fmla="+- 21600 0 f19"/>
              <a:gd name="f29" fmla="+- f23 0 f2"/>
              <a:gd name="f30" fmla="*/ f19 f12 1"/>
              <a:gd name="f31" fmla="+- f27 1750 0"/>
              <a:gd name="f32" fmla="*/ f28 f12 1"/>
              <a:gd name="f33" fmla="+- 21600 0 f31"/>
              <a:gd name="f34" fmla="*/ f31 f12 1"/>
              <a:gd name="f35" fmla="*/ f31 f13 1"/>
              <a:gd name="f36" fmla="*/ f33 f12 1"/>
              <a:gd name="f37" fmla="*/ f33 f13 1"/>
            </a:gdLst>
            <a:ahLst>
              <a:ahXY gdRefX="f0" minX="f6" maxX="f8">
                <a:pos x="f20" y="f21"/>
              </a:ahXY>
            </a:ahLst>
            <a:cxnLst>
              <a:cxn ang="3cd4">
                <a:pos x="hc" y="t"/>
              </a:cxn>
              <a:cxn ang="0">
                <a:pos x="r" y="vc"/>
              </a:cxn>
              <a:cxn ang="cd4">
                <a:pos x="hc" y="b"/>
              </a:cxn>
              <a:cxn ang="cd2">
                <a:pos x="l" y="vc"/>
              </a:cxn>
              <a:cxn ang="f29">
                <a:pos x="f32" y="f22"/>
              </a:cxn>
              <a:cxn ang="f29">
                <a:pos x="f24" y="f25"/>
              </a:cxn>
              <a:cxn ang="f29">
                <a:pos x="f30" y="f22"/>
              </a:cxn>
              <a:cxn ang="f29">
                <a:pos x="f24" y="f26"/>
              </a:cxn>
            </a:cxnLst>
            <a:rect l="f34" t="f35" r="f36" b="f37"/>
            <a:pathLst>
              <a:path w="21600" h="21600">
                <a:moveTo>
                  <a:pt x="f6" y="f6"/>
                </a:moveTo>
                <a:lnTo>
                  <a:pt x="f7" y="f6"/>
                </a:lnTo>
                <a:lnTo>
                  <a:pt x="f16" y="f7"/>
                </a:lnTo>
                <a:lnTo>
                  <a:pt x="f17" y="f7"/>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 name="Freeform 15">
            <a:extLst>
              <a:ext uri="{FF2B5EF4-FFF2-40B4-BE49-F238E27FC236}">
                <a16:creationId xmlns:a16="http://schemas.microsoft.com/office/drawing/2014/main" id="{E948F1B5-CF3B-494B-A520-846641A114BC}"/>
              </a:ext>
            </a:extLst>
          </p:cNvPr>
          <p:cNvSpPr/>
          <p:nvPr/>
        </p:nvSpPr>
        <p:spPr>
          <a:xfrm>
            <a:off x="4503240" y="3749040"/>
            <a:ext cx="182880" cy="128015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 name="Freeform 16">
            <a:extLst>
              <a:ext uri="{FF2B5EF4-FFF2-40B4-BE49-F238E27FC236}">
                <a16:creationId xmlns:a16="http://schemas.microsoft.com/office/drawing/2014/main" id="{201FA488-7840-324A-8E99-4DF2BFA768EE}"/>
              </a:ext>
            </a:extLst>
          </p:cNvPr>
          <p:cNvSpPr/>
          <p:nvPr/>
        </p:nvSpPr>
        <p:spPr>
          <a:xfrm>
            <a:off x="5051880" y="4114800"/>
            <a:ext cx="182880" cy="640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8" name="Freeform 17">
            <a:extLst>
              <a:ext uri="{FF2B5EF4-FFF2-40B4-BE49-F238E27FC236}">
                <a16:creationId xmlns:a16="http://schemas.microsoft.com/office/drawing/2014/main" id="{C4EDF7A7-65EE-894C-9B01-DE17587F9C40}"/>
              </a:ext>
            </a:extLst>
          </p:cNvPr>
          <p:cNvSpPr/>
          <p:nvPr/>
        </p:nvSpPr>
        <p:spPr>
          <a:xfrm>
            <a:off x="4724640" y="4297680"/>
            <a:ext cx="274320" cy="274320"/>
          </a:xfrm>
          <a:custGeom>
            <a:avLst>
              <a:gd name="f0" fmla="val 12464"/>
              <a:gd name="f1" fmla="val 642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 name="Freeform 19">
            <a:extLst>
              <a:ext uri="{FF2B5EF4-FFF2-40B4-BE49-F238E27FC236}">
                <a16:creationId xmlns:a16="http://schemas.microsoft.com/office/drawing/2014/main" id="{767F5465-6B6A-354F-A1E4-A34E3B3F3C00}"/>
              </a:ext>
            </a:extLst>
          </p:cNvPr>
          <p:cNvSpPr/>
          <p:nvPr/>
        </p:nvSpPr>
        <p:spPr>
          <a:xfrm>
            <a:off x="4503240" y="2103120"/>
            <a:ext cx="182880" cy="128015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 name="Freeform 20">
            <a:extLst>
              <a:ext uri="{FF2B5EF4-FFF2-40B4-BE49-F238E27FC236}">
                <a16:creationId xmlns:a16="http://schemas.microsoft.com/office/drawing/2014/main" id="{E7E82295-E85A-D441-9EFF-194192A3F436}"/>
              </a:ext>
            </a:extLst>
          </p:cNvPr>
          <p:cNvSpPr/>
          <p:nvPr/>
        </p:nvSpPr>
        <p:spPr>
          <a:xfrm>
            <a:off x="5051880" y="2743199"/>
            <a:ext cx="182880" cy="91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2" name="Freeform 21">
            <a:extLst>
              <a:ext uri="{FF2B5EF4-FFF2-40B4-BE49-F238E27FC236}">
                <a16:creationId xmlns:a16="http://schemas.microsoft.com/office/drawing/2014/main" id="{08DCB75E-6395-3843-8406-AD4BA4EB56F8}"/>
              </a:ext>
            </a:extLst>
          </p:cNvPr>
          <p:cNvSpPr/>
          <p:nvPr/>
        </p:nvSpPr>
        <p:spPr>
          <a:xfrm>
            <a:off x="4724640" y="2651760"/>
            <a:ext cx="274320" cy="274320"/>
          </a:xfrm>
          <a:custGeom>
            <a:avLst>
              <a:gd name="f0" fmla="val 12464"/>
              <a:gd name="f1" fmla="val 642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3" name="Freeform 22">
            <a:extLst>
              <a:ext uri="{FF2B5EF4-FFF2-40B4-BE49-F238E27FC236}">
                <a16:creationId xmlns:a16="http://schemas.microsoft.com/office/drawing/2014/main" id="{4F6AA88A-9D6B-5C4E-BDB6-8B117F2FDEE1}"/>
              </a:ext>
            </a:extLst>
          </p:cNvPr>
          <p:cNvSpPr/>
          <p:nvPr/>
        </p:nvSpPr>
        <p:spPr>
          <a:xfrm rot="1800000">
            <a:off x="3553059" y="3923984"/>
            <a:ext cx="773280" cy="274320"/>
          </a:xfrm>
          <a:custGeom>
            <a:avLst>
              <a:gd name="f0" fmla="val 12464"/>
              <a:gd name="f1" fmla="val 642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4" name="Freeform 23">
            <a:extLst>
              <a:ext uri="{FF2B5EF4-FFF2-40B4-BE49-F238E27FC236}">
                <a16:creationId xmlns:a16="http://schemas.microsoft.com/office/drawing/2014/main" id="{F344673B-16D5-5345-B8F1-3E6F6F034D03}"/>
              </a:ext>
            </a:extLst>
          </p:cNvPr>
          <p:cNvSpPr/>
          <p:nvPr/>
        </p:nvSpPr>
        <p:spPr>
          <a:xfrm rot="1800000">
            <a:off x="5381860" y="2933983"/>
            <a:ext cx="773280" cy="274320"/>
          </a:xfrm>
          <a:custGeom>
            <a:avLst>
              <a:gd name="f0" fmla="val 12464"/>
              <a:gd name="f1" fmla="val 642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5" name="Freeform 24">
            <a:extLst>
              <a:ext uri="{FF2B5EF4-FFF2-40B4-BE49-F238E27FC236}">
                <a16:creationId xmlns:a16="http://schemas.microsoft.com/office/drawing/2014/main" id="{0125D1FE-8496-404A-8C63-0402C81A40B9}"/>
              </a:ext>
            </a:extLst>
          </p:cNvPr>
          <p:cNvSpPr/>
          <p:nvPr/>
        </p:nvSpPr>
        <p:spPr>
          <a:xfrm rot="19354708">
            <a:off x="3556403" y="3028514"/>
            <a:ext cx="773280" cy="274320"/>
          </a:xfrm>
          <a:custGeom>
            <a:avLst>
              <a:gd name="f0" fmla="val 12464"/>
              <a:gd name="f1" fmla="val 642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6" name="Freeform 25">
            <a:extLst>
              <a:ext uri="{FF2B5EF4-FFF2-40B4-BE49-F238E27FC236}">
                <a16:creationId xmlns:a16="http://schemas.microsoft.com/office/drawing/2014/main" id="{A1142498-5B17-3048-953B-13B6EBAAAC51}"/>
              </a:ext>
            </a:extLst>
          </p:cNvPr>
          <p:cNvSpPr/>
          <p:nvPr/>
        </p:nvSpPr>
        <p:spPr>
          <a:xfrm rot="19823646">
            <a:off x="5376600" y="4086446"/>
            <a:ext cx="773280" cy="274320"/>
          </a:xfrm>
          <a:custGeom>
            <a:avLst>
              <a:gd name="f0" fmla="val 12464"/>
              <a:gd name="f1" fmla="val 642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 name="Freeform 26">
            <a:extLst>
              <a:ext uri="{FF2B5EF4-FFF2-40B4-BE49-F238E27FC236}">
                <a16:creationId xmlns:a16="http://schemas.microsoft.com/office/drawing/2014/main" id="{FC1BC36F-8584-B84F-8135-8F7455401094}"/>
              </a:ext>
            </a:extLst>
          </p:cNvPr>
          <p:cNvSpPr/>
          <p:nvPr/>
        </p:nvSpPr>
        <p:spPr>
          <a:xfrm>
            <a:off x="6279479" y="3291839"/>
            <a:ext cx="182880" cy="640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nvGrpSpPr>
          <p:cNvPr id="28" name="Group 27" descr="22§display§V(s)§svg§600§FALSE" title="TexMaths">
            <a:extLst>
              <a:ext uri="{FF2B5EF4-FFF2-40B4-BE49-F238E27FC236}">
                <a16:creationId xmlns:a16="http://schemas.microsoft.com/office/drawing/2014/main" id="{38081B8E-391C-294B-8EE9-E87149211E43}"/>
              </a:ext>
            </a:extLst>
          </p:cNvPr>
          <p:cNvGrpSpPr/>
          <p:nvPr/>
        </p:nvGrpSpPr>
        <p:grpSpPr>
          <a:xfrm>
            <a:off x="5202000" y="2286000"/>
            <a:ext cx="712440" cy="348120"/>
            <a:chOff x="5202000" y="2286000"/>
            <a:chExt cx="712440" cy="348120"/>
          </a:xfrm>
        </p:grpSpPr>
        <p:sp>
          <p:nvSpPr>
            <p:cNvPr id="29" name="Freeform 28">
              <a:extLst>
                <a:ext uri="{FF2B5EF4-FFF2-40B4-BE49-F238E27FC236}">
                  <a16:creationId xmlns:a16="http://schemas.microsoft.com/office/drawing/2014/main" id="{A8DE9218-958A-2647-B16B-96A6E8894806}"/>
                </a:ext>
              </a:extLst>
            </p:cNvPr>
            <p:cNvSpPr/>
            <p:nvPr/>
          </p:nvSpPr>
          <p:spPr>
            <a:xfrm>
              <a:off x="5202000" y="2286720"/>
              <a:ext cx="712440" cy="347400"/>
            </a:xfrm>
            <a:custGeom>
              <a:avLst/>
              <a:gdLst/>
              <a:ahLst/>
              <a:cxnLst>
                <a:cxn ang="3cd4">
                  <a:pos x="hc" y="t"/>
                </a:cxn>
                <a:cxn ang="cd2">
                  <a:pos x="l" y="vc"/>
                </a:cxn>
                <a:cxn ang="cd4">
                  <a:pos x="hc" y="b"/>
                </a:cxn>
                <a:cxn ang="0">
                  <a:pos x="r" y="vc"/>
                </a:cxn>
              </a:cxnLst>
              <a:rect l="l" t="t" r="r" b="b"/>
              <a:pathLst>
                <a:path w="1980" h="966">
                  <a:moveTo>
                    <a:pt x="990" y="966"/>
                  </a:moveTo>
                  <a:lnTo>
                    <a:pt x="0" y="966"/>
                  </a:lnTo>
                  <a:lnTo>
                    <a:pt x="0" y="0"/>
                  </a:lnTo>
                  <a:lnTo>
                    <a:pt x="1980" y="0"/>
                  </a:lnTo>
                  <a:lnTo>
                    <a:pt x="1980" y="966"/>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0" name="Freeform 29">
              <a:extLst>
                <a:ext uri="{FF2B5EF4-FFF2-40B4-BE49-F238E27FC236}">
                  <a16:creationId xmlns:a16="http://schemas.microsoft.com/office/drawing/2014/main" id="{4009B5C8-F3DE-0C43-95E2-4F5ABAB5B793}"/>
                </a:ext>
              </a:extLst>
            </p:cNvPr>
            <p:cNvSpPr/>
            <p:nvPr/>
          </p:nvSpPr>
          <p:spPr>
            <a:xfrm>
              <a:off x="5221800" y="2309040"/>
              <a:ext cx="248400" cy="245880"/>
            </a:xfrm>
            <a:custGeom>
              <a:avLst/>
              <a:gdLst/>
              <a:ahLst/>
              <a:cxnLst>
                <a:cxn ang="3cd4">
                  <a:pos x="hc" y="t"/>
                </a:cxn>
                <a:cxn ang="cd2">
                  <a:pos x="l" y="vc"/>
                </a:cxn>
                <a:cxn ang="cd4">
                  <a:pos x="hc" y="b"/>
                </a:cxn>
                <a:cxn ang="0">
                  <a:pos x="r" y="vc"/>
                </a:cxn>
              </a:cxnLst>
              <a:rect l="l" t="t" r="r" b="b"/>
              <a:pathLst>
                <a:path w="691" h="684">
                  <a:moveTo>
                    <a:pt x="554" y="110"/>
                  </a:moveTo>
                  <a:cubicBezTo>
                    <a:pt x="603" y="35"/>
                    <a:pt x="642" y="33"/>
                    <a:pt x="680" y="31"/>
                  </a:cubicBezTo>
                  <a:cubicBezTo>
                    <a:pt x="691" y="29"/>
                    <a:pt x="691" y="13"/>
                    <a:pt x="691" y="11"/>
                  </a:cubicBezTo>
                  <a:cubicBezTo>
                    <a:pt x="691" y="4"/>
                    <a:pt x="686" y="0"/>
                    <a:pt x="680" y="0"/>
                  </a:cubicBezTo>
                  <a:cubicBezTo>
                    <a:pt x="653" y="0"/>
                    <a:pt x="625" y="2"/>
                    <a:pt x="598" y="2"/>
                  </a:cubicBezTo>
                  <a:cubicBezTo>
                    <a:pt x="568" y="2"/>
                    <a:pt x="535" y="0"/>
                    <a:pt x="504" y="0"/>
                  </a:cubicBezTo>
                  <a:cubicBezTo>
                    <a:pt x="497" y="0"/>
                    <a:pt x="484" y="0"/>
                    <a:pt x="484" y="18"/>
                  </a:cubicBezTo>
                  <a:cubicBezTo>
                    <a:pt x="484" y="29"/>
                    <a:pt x="493" y="31"/>
                    <a:pt x="499" y="31"/>
                  </a:cubicBezTo>
                  <a:cubicBezTo>
                    <a:pt x="526" y="33"/>
                    <a:pt x="546" y="42"/>
                    <a:pt x="546" y="62"/>
                  </a:cubicBezTo>
                  <a:cubicBezTo>
                    <a:pt x="546" y="77"/>
                    <a:pt x="530" y="99"/>
                    <a:pt x="530" y="99"/>
                  </a:cubicBezTo>
                  <a:lnTo>
                    <a:pt x="233" y="572"/>
                  </a:lnTo>
                  <a:lnTo>
                    <a:pt x="167" y="59"/>
                  </a:lnTo>
                  <a:cubicBezTo>
                    <a:pt x="167" y="42"/>
                    <a:pt x="189" y="31"/>
                    <a:pt x="233" y="31"/>
                  </a:cubicBezTo>
                  <a:cubicBezTo>
                    <a:pt x="246" y="31"/>
                    <a:pt x="257" y="31"/>
                    <a:pt x="257" y="11"/>
                  </a:cubicBezTo>
                  <a:cubicBezTo>
                    <a:pt x="257" y="2"/>
                    <a:pt x="251" y="0"/>
                    <a:pt x="244" y="0"/>
                  </a:cubicBezTo>
                  <a:cubicBezTo>
                    <a:pt x="205" y="0"/>
                    <a:pt x="163" y="2"/>
                    <a:pt x="123" y="2"/>
                  </a:cubicBezTo>
                  <a:cubicBezTo>
                    <a:pt x="106" y="2"/>
                    <a:pt x="88" y="2"/>
                    <a:pt x="70" y="2"/>
                  </a:cubicBezTo>
                  <a:cubicBezTo>
                    <a:pt x="53" y="2"/>
                    <a:pt x="35" y="0"/>
                    <a:pt x="18" y="0"/>
                  </a:cubicBezTo>
                  <a:cubicBezTo>
                    <a:pt x="11" y="0"/>
                    <a:pt x="0" y="0"/>
                    <a:pt x="0" y="18"/>
                  </a:cubicBezTo>
                  <a:cubicBezTo>
                    <a:pt x="0" y="31"/>
                    <a:pt x="9" y="31"/>
                    <a:pt x="24" y="31"/>
                  </a:cubicBezTo>
                  <a:cubicBezTo>
                    <a:pt x="79" y="31"/>
                    <a:pt x="79" y="40"/>
                    <a:pt x="81" y="64"/>
                  </a:cubicBezTo>
                  <a:lnTo>
                    <a:pt x="158" y="662"/>
                  </a:lnTo>
                  <a:cubicBezTo>
                    <a:pt x="163" y="680"/>
                    <a:pt x="165" y="684"/>
                    <a:pt x="178" y="684"/>
                  </a:cubicBezTo>
                  <a:cubicBezTo>
                    <a:pt x="194" y="684"/>
                    <a:pt x="198" y="680"/>
                    <a:pt x="205" y="66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1" name="Freeform 30">
              <a:extLst>
                <a:ext uri="{FF2B5EF4-FFF2-40B4-BE49-F238E27FC236}">
                  <a16:creationId xmlns:a16="http://schemas.microsoft.com/office/drawing/2014/main" id="{0A4CB1D7-D2E1-6E41-8C27-13DF07F06FBB}"/>
                </a:ext>
              </a:extLst>
            </p:cNvPr>
            <p:cNvSpPr/>
            <p:nvPr/>
          </p:nvSpPr>
          <p:spPr>
            <a:xfrm>
              <a:off x="5515560" y="228600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5"/>
                    <a:pt x="209" y="937"/>
                  </a:cubicBezTo>
                  <a:cubicBezTo>
                    <a:pt x="88" y="816"/>
                    <a:pt x="57" y="634"/>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3"/>
                    <a:pt x="0" y="484"/>
                  </a:cubicBezTo>
                  <a:cubicBezTo>
                    <a:pt x="0" y="561"/>
                    <a:pt x="11" y="678"/>
                    <a:pt x="64" y="788"/>
                  </a:cubicBezTo>
                  <a:cubicBezTo>
                    <a:pt x="123" y="906"/>
                    <a:pt x="207" y="968"/>
                    <a:pt x="216" y="968"/>
                  </a:cubicBezTo>
                  <a:cubicBezTo>
                    <a:pt x="222" y="968"/>
                    <a:pt x="227" y="966"/>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2" name="Freeform 31">
              <a:extLst>
                <a:ext uri="{FF2B5EF4-FFF2-40B4-BE49-F238E27FC236}">
                  <a16:creationId xmlns:a16="http://schemas.microsoft.com/office/drawing/2014/main" id="{02540E48-666E-8747-A76A-4243FE058C90}"/>
                </a:ext>
              </a:extLst>
            </p:cNvPr>
            <p:cNvSpPr/>
            <p:nvPr/>
          </p:nvSpPr>
          <p:spPr>
            <a:xfrm>
              <a:off x="5634360" y="239292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1"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7"/>
                    <a:pt x="257" y="418"/>
                    <a:pt x="141" y="418"/>
                  </a:cubicBezTo>
                  <a:cubicBezTo>
                    <a:pt x="125"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3" name="Freeform 32">
              <a:extLst>
                <a:ext uri="{FF2B5EF4-FFF2-40B4-BE49-F238E27FC236}">
                  <a16:creationId xmlns:a16="http://schemas.microsoft.com/office/drawing/2014/main" id="{2EE62273-E771-0844-BE6F-4ACCD005A01C}"/>
                </a:ext>
              </a:extLst>
            </p:cNvPr>
            <p:cNvSpPr/>
            <p:nvPr/>
          </p:nvSpPr>
          <p:spPr>
            <a:xfrm>
              <a:off x="5798520" y="228600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3"/>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1"/>
                    <a:pt x="13" y="942"/>
                  </a:cubicBezTo>
                  <a:cubicBezTo>
                    <a:pt x="0" y="955"/>
                    <a:pt x="0" y="957"/>
                    <a:pt x="0" y="959"/>
                  </a:cubicBezTo>
                  <a:cubicBezTo>
                    <a:pt x="0" y="966"/>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34" name="Group 33" descr="22§display§A(s,a)§svg§600§FALSE" title="TexMaths">
            <a:extLst>
              <a:ext uri="{FF2B5EF4-FFF2-40B4-BE49-F238E27FC236}">
                <a16:creationId xmlns:a16="http://schemas.microsoft.com/office/drawing/2014/main" id="{D7535971-8446-6E43-875A-62AA22905AF5}"/>
              </a:ext>
            </a:extLst>
          </p:cNvPr>
          <p:cNvGrpSpPr/>
          <p:nvPr/>
        </p:nvGrpSpPr>
        <p:grpSpPr>
          <a:xfrm>
            <a:off x="5306399" y="4754879"/>
            <a:ext cx="1029959" cy="348121"/>
            <a:chOff x="5306399" y="4754879"/>
            <a:chExt cx="1029959" cy="348121"/>
          </a:xfrm>
        </p:grpSpPr>
        <p:sp>
          <p:nvSpPr>
            <p:cNvPr id="35" name="Freeform 34">
              <a:extLst>
                <a:ext uri="{FF2B5EF4-FFF2-40B4-BE49-F238E27FC236}">
                  <a16:creationId xmlns:a16="http://schemas.microsoft.com/office/drawing/2014/main" id="{E2B2320D-19C3-C74E-ABD6-622BE7A84C02}"/>
                </a:ext>
              </a:extLst>
            </p:cNvPr>
            <p:cNvSpPr/>
            <p:nvPr/>
          </p:nvSpPr>
          <p:spPr>
            <a:xfrm>
              <a:off x="5306399" y="4755600"/>
              <a:ext cx="1029959" cy="347400"/>
            </a:xfrm>
            <a:custGeom>
              <a:avLst/>
              <a:gdLst/>
              <a:ahLst/>
              <a:cxnLst>
                <a:cxn ang="3cd4">
                  <a:pos x="hc" y="t"/>
                </a:cxn>
                <a:cxn ang="cd2">
                  <a:pos x="l" y="vc"/>
                </a:cxn>
                <a:cxn ang="cd4">
                  <a:pos x="hc" y="b"/>
                </a:cxn>
                <a:cxn ang="0">
                  <a:pos x="r" y="vc"/>
                </a:cxn>
              </a:cxnLst>
              <a:rect l="l" t="t" r="r" b="b"/>
              <a:pathLst>
                <a:path w="2862" h="966">
                  <a:moveTo>
                    <a:pt x="1432" y="966"/>
                  </a:moveTo>
                  <a:lnTo>
                    <a:pt x="0" y="966"/>
                  </a:lnTo>
                  <a:lnTo>
                    <a:pt x="0" y="0"/>
                  </a:lnTo>
                  <a:lnTo>
                    <a:pt x="2862" y="0"/>
                  </a:lnTo>
                  <a:lnTo>
                    <a:pt x="2862" y="966"/>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6" name="Freeform 35">
              <a:extLst>
                <a:ext uri="{FF2B5EF4-FFF2-40B4-BE49-F238E27FC236}">
                  <a16:creationId xmlns:a16="http://schemas.microsoft.com/office/drawing/2014/main" id="{D2692880-D5D9-7747-AA24-C51D614A55B2}"/>
                </a:ext>
              </a:extLst>
            </p:cNvPr>
            <p:cNvSpPr/>
            <p:nvPr/>
          </p:nvSpPr>
          <p:spPr>
            <a:xfrm>
              <a:off x="5318280" y="4766759"/>
              <a:ext cx="238680" cy="249840"/>
            </a:xfrm>
            <a:custGeom>
              <a:avLst/>
              <a:gdLst/>
              <a:ahLst/>
              <a:cxnLst>
                <a:cxn ang="3cd4">
                  <a:pos x="hc" y="t"/>
                </a:cxn>
                <a:cxn ang="cd2">
                  <a:pos x="l" y="vc"/>
                </a:cxn>
                <a:cxn ang="cd4">
                  <a:pos x="hc" y="b"/>
                </a:cxn>
                <a:cxn ang="0">
                  <a:pos x="r" y="vc"/>
                </a:cxn>
              </a:cxnLst>
              <a:rect l="l" t="t" r="r" b="b"/>
              <a:pathLst>
                <a:path w="664" h="695">
                  <a:moveTo>
                    <a:pt x="139" y="583"/>
                  </a:moveTo>
                  <a:cubicBezTo>
                    <a:pt x="101" y="647"/>
                    <a:pt x="64" y="662"/>
                    <a:pt x="20" y="664"/>
                  </a:cubicBezTo>
                  <a:cubicBezTo>
                    <a:pt x="9" y="664"/>
                    <a:pt x="0" y="664"/>
                    <a:pt x="0" y="684"/>
                  </a:cubicBezTo>
                  <a:cubicBezTo>
                    <a:pt x="0" y="689"/>
                    <a:pt x="4" y="695"/>
                    <a:pt x="13" y="695"/>
                  </a:cubicBezTo>
                  <a:cubicBezTo>
                    <a:pt x="40" y="695"/>
                    <a:pt x="68" y="691"/>
                    <a:pt x="97" y="691"/>
                  </a:cubicBezTo>
                  <a:cubicBezTo>
                    <a:pt x="128" y="691"/>
                    <a:pt x="163" y="695"/>
                    <a:pt x="194" y="695"/>
                  </a:cubicBezTo>
                  <a:cubicBezTo>
                    <a:pt x="198" y="695"/>
                    <a:pt x="211" y="695"/>
                    <a:pt x="211" y="675"/>
                  </a:cubicBezTo>
                  <a:cubicBezTo>
                    <a:pt x="211" y="664"/>
                    <a:pt x="202" y="664"/>
                    <a:pt x="196" y="664"/>
                  </a:cubicBezTo>
                  <a:cubicBezTo>
                    <a:pt x="174" y="662"/>
                    <a:pt x="150" y="653"/>
                    <a:pt x="150" y="629"/>
                  </a:cubicBezTo>
                  <a:cubicBezTo>
                    <a:pt x="150" y="618"/>
                    <a:pt x="156" y="607"/>
                    <a:pt x="163" y="594"/>
                  </a:cubicBezTo>
                  <a:lnTo>
                    <a:pt x="238" y="471"/>
                  </a:lnTo>
                  <a:lnTo>
                    <a:pt x="482" y="471"/>
                  </a:lnTo>
                  <a:cubicBezTo>
                    <a:pt x="484" y="491"/>
                    <a:pt x="497" y="623"/>
                    <a:pt x="497" y="631"/>
                  </a:cubicBezTo>
                  <a:cubicBezTo>
                    <a:pt x="497" y="662"/>
                    <a:pt x="447" y="664"/>
                    <a:pt x="427" y="664"/>
                  </a:cubicBezTo>
                  <a:cubicBezTo>
                    <a:pt x="414" y="664"/>
                    <a:pt x="403" y="664"/>
                    <a:pt x="403" y="684"/>
                  </a:cubicBezTo>
                  <a:cubicBezTo>
                    <a:pt x="403" y="695"/>
                    <a:pt x="416" y="695"/>
                    <a:pt x="418" y="695"/>
                  </a:cubicBezTo>
                  <a:cubicBezTo>
                    <a:pt x="458" y="695"/>
                    <a:pt x="499" y="691"/>
                    <a:pt x="539" y="691"/>
                  </a:cubicBezTo>
                  <a:cubicBezTo>
                    <a:pt x="563" y="691"/>
                    <a:pt x="623" y="695"/>
                    <a:pt x="647" y="695"/>
                  </a:cubicBezTo>
                  <a:cubicBezTo>
                    <a:pt x="653" y="695"/>
                    <a:pt x="664" y="695"/>
                    <a:pt x="664" y="675"/>
                  </a:cubicBezTo>
                  <a:cubicBezTo>
                    <a:pt x="664" y="664"/>
                    <a:pt x="656" y="664"/>
                    <a:pt x="642" y="664"/>
                  </a:cubicBezTo>
                  <a:cubicBezTo>
                    <a:pt x="583" y="664"/>
                    <a:pt x="583" y="658"/>
                    <a:pt x="581" y="629"/>
                  </a:cubicBezTo>
                  <a:lnTo>
                    <a:pt x="521" y="24"/>
                  </a:lnTo>
                  <a:cubicBezTo>
                    <a:pt x="519" y="4"/>
                    <a:pt x="519" y="0"/>
                    <a:pt x="502" y="0"/>
                  </a:cubicBezTo>
                  <a:cubicBezTo>
                    <a:pt x="486" y="0"/>
                    <a:pt x="484" y="7"/>
                    <a:pt x="477" y="15"/>
                  </a:cubicBezTo>
                  <a:close/>
                  <a:moveTo>
                    <a:pt x="255" y="440"/>
                  </a:moveTo>
                  <a:lnTo>
                    <a:pt x="447" y="121"/>
                  </a:lnTo>
                  <a:lnTo>
                    <a:pt x="477" y="440"/>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7" name="Freeform 36">
              <a:extLst>
                <a:ext uri="{FF2B5EF4-FFF2-40B4-BE49-F238E27FC236}">
                  <a16:creationId xmlns:a16="http://schemas.microsoft.com/office/drawing/2014/main" id="{55EEFF54-B4CF-2445-A2E1-3D6F8372FEF5}"/>
                </a:ext>
              </a:extLst>
            </p:cNvPr>
            <p:cNvSpPr/>
            <p:nvPr/>
          </p:nvSpPr>
          <p:spPr>
            <a:xfrm>
              <a:off x="5600880" y="4754879"/>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5"/>
                    <a:pt x="209" y="937"/>
                  </a:cubicBezTo>
                  <a:cubicBezTo>
                    <a:pt x="88" y="816"/>
                    <a:pt x="57" y="634"/>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3"/>
                    <a:pt x="0" y="484"/>
                  </a:cubicBezTo>
                  <a:cubicBezTo>
                    <a:pt x="0" y="561"/>
                    <a:pt x="11" y="678"/>
                    <a:pt x="64" y="788"/>
                  </a:cubicBezTo>
                  <a:cubicBezTo>
                    <a:pt x="123" y="906"/>
                    <a:pt x="207" y="968"/>
                    <a:pt x="216" y="968"/>
                  </a:cubicBezTo>
                  <a:cubicBezTo>
                    <a:pt x="222" y="968"/>
                    <a:pt x="227" y="966"/>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8" name="Freeform 37">
              <a:extLst>
                <a:ext uri="{FF2B5EF4-FFF2-40B4-BE49-F238E27FC236}">
                  <a16:creationId xmlns:a16="http://schemas.microsoft.com/office/drawing/2014/main" id="{0F41C88E-736E-3946-910C-D43D5E19D8F6}"/>
                </a:ext>
              </a:extLst>
            </p:cNvPr>
            <p:cNvSpPr/>
            <p:nvPr/>
          </p:nvSpPr>
          <p:spPr>
            <a:xfrm>
              <a:off x="5718960" y="486180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1"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7"/>
                    <a:pt x="257" y="418"/>
                    <a:pt x="141" y="418"/>
                  </a:cubicBezTo>
                  <a:cubicBezTo>
                    <a:pt x="125"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9" name="Freeform 38">
              <a:extLst>
                <a:ext uri="{FF2B5EF4-FFF2-40B4-BE49-F238E27FC236}">
                  <a16:creationId xmlns:a16="http://schemas.microsoft.com/office/drawing/2014/main" id="{F6827A90-CD9D-014B-A4E1-A8513FDC72FC}"/>
                </a:ext>
              </a:extLst>
            </p:cNvPr>
            <p:cNvSpPr/>
            <p:nvPr/>
          </p:nvSpPr>
          <p:spPr>
            <a:xfrm>
              <a:off x="5893200" y="4979160"/>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0" name="Freeform 39">
              <a:extLst>
                <a:ext uri="{FF2B5EF4-FFF2-40B4-BE49-F238E27FC236}">
                  <a16:creationId xmlns:a16="http://schemas.microsoft.com/office/drawing/2014/main" id="{991A6AF1-6710-744B-92FE-B26B73E44DEC}"/>
                </a:ext>
              </a:extLst>
            </p:cNvPr>
            <p:cNvSpPr/>
            <p:nvPr/>
          </p:nvSpPr>
          <p:spPr>
            <a:xfrm>
              <a:off x="6031800" y="4861800"/>
              <a:ext cx="159480" cy="158040"/>
            </a:xfrm>
            <a:custGeom>
              <a:avLst/>
              <a:gdLst/>
              <a:ahLst/>
              <a:cxnLst>
                <a:cxn ang="3cd4">
                  <a:pos x="hc" y="t"/>
                </a:cxn>
                <a:cxn ang="cd2">
                  <a:pos x="l" y="vc"/>
                </a:cxn>
                <a:cxn ang="cd4">
                  <a:pos x="hc" y="b"/>
                </a:cxn>
                <a:cxn ang="0">
                  <a:pos x="r" y="vc"/>
                </a:cxn>
              </a:cxnLst>
              <a:rect l="l" t="t" r="r" b="b"/>
              <a:pathLst>
                <a:path w="444" h="440">
                  <a:moveTo>
                    <a:pt x="323" y="62"/>
                  </a:moveTo>
                  <a:cubicBezTo>
                    <a:pt x="306" y="26"/>
                    <a:pt x="277" y="0"/>
                    <a:pt x="233" y="0"/>
                  </a:cubicBezTo>
                  <a:cubicBezTo>
                    <a:pt x="121" y="0"/>
                    <a:pt x="0" y="143"/>
                    <a:pt x="0" y="284"/>
                  </a:cubicBezTo>
                  <a:cubicBezTo>
                    <a:pt x="0" y="376"/>
                    <a:pt x="53" y="440"/>
                    <a:pt x="130" y="440"/>
                  </a:cubicBezTo>
                  <a:cubicBezTo>
                    <a:pt x="150" y="440"/>
                    <a:pt x="198" y="436"/>
                    <a:pt x="255" y="367"/>
                  </a:cubicBezTo>
                  <a:cubicBezTo>
                    <a:pt x="264" y="407"/>
                    <a:pt x="297" y="440"/>
                    <a:pt x="343" y="440"/>
                  </a:cubicBezTo>
                  <a:cubicBezTo>
                    <a:pt x="378" y="440"/>
                    <a:pt x="400" y="418"/>
                    <a:pt x="416" y="387"/>
                  </a:cubicBezTo>
                  <a:cubicBezTo>
                    <a:pt x="431" y="352"/>
                    <a:pt x="444" y="293"/>
                    <a:pt x="444" y="290"/>
                  </a:cubicBezTo>
                  <a:cubicBezTo>
                    <a:pt x="444" y="282"/>
                    <a:pt x="436" y="282"/>
                    <a:pt x="433" y="282"/>
                  </a:cubicBezTo>
                  <a:cubicBezTo>
                    <a:pt x="425" y="282"/>
                    <a:pt x="422" y="284"/>
                    <a:pt x="420" y="299"/>
                  </a:cubicBezTo>
                  <a:cubicBezTo>
                    <a:pt x="403" y="361"/>
                    <a:pt x="385" y="418"/>
                    <a:pt x="345" y="418"/>
                  </a:cubicBezTo>
                  <a:cubicBezTo>
                    <a:pt x="319" y="418"/>
                    <a:pt x="317" y="394"/>
                    <a:pt x="317" y="374"/>
                  </a:cubicBezTo>
                  <a:cubicBezTo>
                    <a:pt x="317" y="352"/>
                    <a:pt x="319" y="345"/>
                    <a:pt x="330" y="301"/>
                  </a:cubicBezTo>
                  <a:cubicBezTo>
                    <a:pt x="341" y="262"/>
                    <a:pt x="341" y="251"/>
                    <a:pt x="350" y="216"/>
                  </a:cubicBezTo>
                  <a:lnTo>
                    <a:pt x="385" y="79"/>
                  </a:lnTo>
                  <a:cubicBezTo>
                    <a:pt x="392" y="51"/>
                    <a:pt x="392" y="51"/>
                    <a:pt x="392" y="46"/>
                  </a:cubicBezTo>
                  <a:cubicBezTo>
                    <a:pt x="392" y="29"/>
                    <a:pt x="381" y="20"/>
                    <a:pt x="365" y="20"/>
                  </a:cubicBezTo>
                  <a:cubicBezTo>
                    <a:pt x="341" y="20"/>
                    <a:pt x="326" y="42"/>
                    <a:pt x="323" y="62"/>
                  </a:cubicBezTo>
                  <a:close/>
                  <a:moveTo>
                    <a:pt x="260" y="315"/>
                  </a:moveTo>
                  <a:cubicBezTo>
                    <a:pt x="255" y="332"/>
                    <a:pt x="255" y="332"/>
                    <a:pt x="240" y="350"/>
                  </a:cubicBezTo>
                  <a:cubicBezTo>
                    <a:pt x="198" y="403"/>
                    <a:pt x="158" y="418"/>
                    <a:pt x="132" y="418"/>
                  </a:cubicBezTo>
                  <a:cubicBezTo>
                    <a:pt x="84" y="418"/>
                    <a:pt x="68" y="365"/>
                    <a:pt x="68" y="328"/>
                  </a:cubicBezTo>
                  <a:cubicBezTo>
                    <a:pt x="68" y="279"/>
                    <a:pt x="99" y="158"/>
                    <a:pt x="123" y="114"/>
                  </a:cubicBezTo>
                  <a:cubicBezTo>
                    <a:pt x="152" y="57"/>
                    <a:pt x="196" y="22"/>
                    <a:pt x="235" y="22"/>
                  </a:cubicBezTo>
                  <a:cubicBezTo>
                    <a:pt x="299" y="22"/>
                    <a:pt x="312" y="101"/>
                    <a:pt x="312" y="108"/>
                  </a:cubicBezTo>
                  <a:cubicBezTo>
                    <a:pt x="312" y="112"/>
                    <a:pt x="310" y="119"/>
                    <a:pt x="308" y="1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1" name="Freeform 40">
              <a:extLst>
                <a:ext uri="{FF2B5EF4-FFF2-40B4-BE49-F238E27FC236}">
                  <a16:creationId xmlns:a16="http://schemas.microsoft.com/office/drawing/2014/main" id="{88F8056E-DBCD-AC42-9E8F-CD2378913BE2}"/>
                </a:ext>
              </a:extLst>
            </p:cNvPr>
            <p:cNvSpPr/>
            <p:nvPr/>
          </p:nvSpPr>
          <p:spPr>
            <a:xfrm>
              <a:off x="6221160" y="4754879"/>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3"/>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1"/>
                    <a:pt x="13" y="942"/>
                  </a:cubicBezTo>
                  <a:cubicBezTo>
                    <a:pt x="0" y="955"/>
                    <a:pt x="0" y="957"/>
                    <a:pt x="0" y="959"/>
                  </a:cubicBezTo>
                  <a:cubicBezTo>
                    <a:pt x="0" y="966"/>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65" name="Title 64">
            <a:extLst>
              <a:ext uri="{FF2B5EF4-FFF2-40B4-BE49-F238E27FC236}">
                <a16:creationId xmlns:a16="http://schemas.microsoft.com/office/drawing/2014/main" id="{A15BAA15-D6F3-5D4A-AE0D-ECEF072D0EFB}"/>
              </a:ext>
            </a:extLst>
          </p:cNvPr>
          <p:cNvSpPr>
            <a:spLocks noGrp="1"/>
          </p:cNvSpPr>
          <p:nvPr>
            <p:ph type="title"/>
          </p:nvPr>
        </p:nvSpPr>
        <p:spPr/>
        <p:txBody>
          <a:bodyPr/>
          <a:lstStyle/>
          <a:p>
            <a:r>
              <a:rPr lang="en-US" dirty="0"/>
              <a:t>Dueling networks for Q-learning</a:t>
            </a:r>
          </a:p>
        </p:txBody>
      </p:sp>
      <p:sp>
        <p:nvSpPr>
          <p:cNvPr id="66" name="TextBox 65">
            <a:extLst>
              <a:ext uri="{FF2B5EF4-FFF2-40B4-BE49-F238E27FC236}">
                <a16:creationId xmlns:a16="http://schemas.microsoft.com/office/drawing/2014/main" id="{2F194A8E-ED49-E54B-9BDD-3839E9D0CB88}"/>
              </a:ext>
            </a:extLst>
          </p:cNvPr>
          <p:cNvSpPr txBox="1"/>
          <p:nvPr/>
        </p:nvSpPr>
        <p:spPr>
          <a:xfrm>
            <a:off x="365760" y="5617080"/>
            <a:ext cx="9592539" cy="2096236"/>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400" b="0" i="0" u="none" strike="noStrike" kern="1200" cap="none" dirty="0">
                <a:ln>
                  <a:noFill/>
                </a:ln>
                <a:latin typeface="Liberation Sans" pitchFamily="18"/>
                <a:ea typeface="Noto Sans CJK SC Regular" pitchFamily="2"/>
                <a:cs typeface="FreeSans" pitchFamily="2"/>
              </a:rPr>
              <a:t>Notice that the V/Q decomposition is not unique, given Q targets only</a:t>
            </a:r>
          </a:p>
          <a:p>
            <a:pPr marL="0" marR="0" lvl="0" indent="0" hangingPunct="0">
              <a:lnSpc>
                <a:spcPct val="100000"/>
              </a:lnSpc>
              <a:spcBef>
                <a:spcPts val="0"/>
              </a:spcBef>
              <a:spcAft>
                <a:spcPts val="0"/>
              </a:spcAft>
              <a:buNone/>
              <a:tabLst/>
            </a:pPr>
            <a:endParaRPr lang="en-US" sz="24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r>
              <a:rPr lang="en-US" sz="2400" b="0" i="0" u="none" strike="noStrike" kern="1200" cap="none" dirty="0">
                <a:ln>
                  <a:noFill/>
                </a:ln>
                <a:latin typeface="Liberation Sans" pitchFamily="18"/>
                <a:ea typeface="Noto Sans CJK SC Regular" pitchFamily="2"/>
                <a:cs typeface="FreeSans" pitchFamily="2"/>
              </a:rPr>
              <a:t>Therefore:</a:t>
            </a:r>
          </a:p>
          <a:p>
            <a:pPr marL="0" marR="0" lvl="0" indent="0" hangingPunct="0">
              <a:lnSpc>
                <a:spcPct val="100000"/>
              </a:lnSpc>
              <a:spcBef>
                <a:spcPts val="0"/>
              </a:spcBef>
              <a:spcAft>
                <a:spcPts val="0"/>
              </a:spcAft>
              <a:buNone/>
              <a:tabLst/>
            </a:pPr>
            <a:endParaRPr lang="en-US" sz="1600" b="0" i="0" u="none" strike="noStrike" kern="1200" cap="none" dirty="0">
              <a:ln>
                <a:noFill/>
              </a:ln>
              <a:latin typeface="Liberation Sans" pitchFamily="18"/>
              <a:ea typeface="Noto Sans CJK SC Regular" pitchFamily="2"/>
              <a:cs typeface="FreeSans" pitchFamily="2"/>
            </a:endParaRPr>
          </a:p>
          <a:p>
            <a:pPr lvl="0" algn="ctr" hangingPunct="0"/>
            <a:r>
              <a:rPr lang="en-US" sz="2400" dirty="0">
                <a:latin typeface="Liberation Sans" pitchFamily="18"/>
                <a:ea typeface="Noto Sans CJK SC Regular" pitchFamily="2"/>
                <a:cs typeface="FreeSans" pitchFamily="2"/>
              </a:rPr>
              <a:t>When a=a*, Q(</a:t>
            </a:r>
            <a:r>
              <a:rPr lang="en-US" sz="2400" dirty="0" err="1">
                <a:latin typeface="Liberation Sans" pitchFamily="18"/>
                <a:ea typeface="Noto Sans CJK SC Regular" pitchFamily="2"/>
                <a:cs typeface="FreeSans" pitchFamily="2"/>
              </a:rPr>
              <a:t>s,a</a:t>
            </a:r>
            <a:r>
              <a:rPr lang="en-US" sz="2400" dirty="0">
                <a:latin typeface="Liberation Sans" pitchFamily="18"/>
                <a:ea typeface="Noto Sans CJK SC Regular" pitchFamily="2"/>
                <a:cs typeface="FreeSans" pitchFamily="2"/>
              </a:rPr>
              <a:t>)=V(s)</a:t>
            </a:r>
            <a:endParaRPr lang="en-US" sz="240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endParaRPr lang="en-US" sz="2400" b="0" i="0" u="none" strike="noStrike" kern="1200" cap="none" dirty="0">
              <a:ln>
                <a:noFill/>
              </a:ln>
              <a:latin typeface="Liberation Sans" pitchFamily="18"/>
              <a:ea typeface="Noto Sans CJK SC Regular" pitchFamily="2"/>
              <a:cs typeface="FreeSans" pitchFamily="2"/>
            </a:endParaRPr>
          </a:p>
        </p:txBody>
      </p:sp>
      <p:grpSp>
        <p:nvGrpSpPr>
          <p:cNvPr id="67" name="Group 66" descr="22§display§Q(s,a) = V(s) + A(s,a) - \max_a A(s,a)§svg§600§FALSE" title="TexMaths">
            <a:extLst>
              <a:ext uri="{FF2B5EF4-FFF2-40B4-BE49-F238E27FC236}">
                <a16:creationId xmlns:a16="http://schemas.microsoft.com/office/drawing/2014/main" id="{A81F50B3-4B23-7342-B01D-A3CDCBF71CC0}"/>
              </a:ext>
            </a:extLst>
          </p:cNvPr>
          <p:cNvGrpSpPr/>
          <p:nvPr/>
        </p:nvGrpSpPr>
        <p:grpSpPr>
          <a:xfrm>
            <a:off x="2133720" y="6365880"/>
            <a:ext cx="5832000" cy="472320"/>
            <a:chOff x="2133720" y="6365880"/>
            <a:chExt cx="5832000" cy="472320"/>
          </a:xfrm>
        </p:grpSpPr>
        <p:sp>
          <p:nvSpPr>
            <p:cNvPr id="68" name="Freeform 67">
              <a:extLst>
                <a:ext uri="{FF2B5EF4-FFF2-40B4-BE49-F238E27FC236}">
                  <a16:creationId xmlns:a16="http://schemas.microsoft.com/office/drawing/2014/main" id="{723ECBBE-381F-234F-98E8-CEF52E208C4C}"/>
                </a:ext>
              </a:extLst>
            </p:cNvPr>
            <p:cNvSpPr/>
            <p:nvPr/>
          </p:nvSpPr>
          <p:spPr>
            <a:xfrm>
              <a:off x="2133720" y="6366600"/>
              <a:ext cx="5832000" cy="469080"/>
            </a:xfrm>
            <a:custGeom>
              <a:avLst/>
              <a:gdLst/>
              <a:ahLst/>
              <a:cxnLst>
                <a:cxn ang="3cd4">
                  <a:pos x="hc" y="t"/>
                </a:cxn>
                <a:cxn ang="cd2">
                  <a:pos x="l" y="vc"/>
                </a:cxn>
                <a:cxn ang="cd4">
                  <a:pos x="hc" y="b"/>
                </a:cxn>
                <a:cxn ang="0">
                  <a:pos x="r" y="vc"/>
                </a:cxn>
              </a:cxnLst>
              <a:rect l="l" t="t" r="r" b="b"/>
              <a:pathLst>
                <a:path w="16201" h="1304">
                  <a:moveTo>
                    <a:pt x="8101" y="1304"/>
                  </a:moveTo>
                  <a:lnTo>
                    <a:pt x="0" y="1304"/>
                  </a:lnTo>
                  <a:lnTo>
                    <a:pt x="0" y="0"/>
                  </a:lnTo>
                  <a:lnTo>
                    <a:pt x="16201" y="0"/>
                  </a:lnTo>
                  <a:lnTo>
                    <a:pt x="16201" y="1304"/>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9" name="Freeform 68">
              <a:extLst>
                <a:ext uri="{FF2B5EF4-FFF2-40B4-BE49-F238E27FC236}">
                  <a16:creationId xmlns:a16="http://schemas.microsoft.com/office/drawing/2014/main" id="{AE9004DB-3DF8-B547-9D15-CB91573361DA}"/>
                </a:ext>
              </a:extLst>
            </p:cNvPr>
            <p:cNvSpPr/>
            <p:nvPr/>
          </p:nvSpPr>
          <p:spPr>
            <a:xfrm>
              <a:off x="2151000" y="6381720"/>
              <a:ext cx="241200" cy="313200"/>
            </a:xfrm>
            <a:custGeom>
              <a:avLst/>
              <a:gdLst/>
              <a:ahLst/>
              <a:cxnLst>
                <a:cxn ang="3cd4">
                  <a:pos x="hc" y="t"/>
                </a:cxn>
                <a:cxn ang="cd2">
                  <a:pos x="l" y="vc"/>
                </a:cxn>
                <a:cxn ang="cd4">
                  <a:pos x="hc" y="b"/>
                </a:cxn>
                <a:cxn ang="0">
                  <a:pos x="r" y="vc"/>
                </a:cxn>
              </a:cxnLst>
              <a:rect l="l" t="t" r="r" b="b"/>
              <a:pathLst>
                <a:path w="671" h="871">
                  <a:moveTo>
                    <a:pt x="376" y="677"/>
                  </a:moveTo>
                  <a:cubicBezTo>
                    <a:pt x="528" y="620"/>
                    <a:pt x="671" y="446"/>
                    <a:pt x="671" y="260"/>
                  </a:cubicBezTo>
                  <a:cubicBezTo>
                    <a:pt x="671" y="106"/>
                    <a:pt x="568" y="0"/>
                    <a:pt x="422" y="0"/>
                  </a:cubicBezTo>
                  <a:cubicBezTo>
                    <a:pt x="213" y="0"/>
                    <a:pt x="0" y="220"/>
                    <a:pt x="0" y="446"/>
                  </a:cubicBezTo>
                  <a:cubicBezTo>
                    <a:pt x="0" y="607"/>
                    <a:pt x="108" y="704"/>
                    <a:pt x="249" y="704"/>
                  </a:cubicBezTo>
                  <a:cubicBezTo>
                    <a:pt x="273" y="704"/>
                    <a:pt x="306" y="699"/>
                    <a:pt x="343" y="691"/>
                  </a:cubicBezTo>
                  <a:cubicBezTo>
                    <a:pt x="339" y="750"/>
                    <a:pt x="339" y="752"/>
                    <a:pt x="339" y="765"/>
                  </a:cubicBezTo>
                  <a:cubicBezTo>
                    <a:pt x="339" y="796"/>
                    <a:pt x="339" y="871"/>
                    <a:pt x="420" y="871"/>
                  </a:cubicBezTo>
                  <a:cubicBezTo>
                    <a:pt x="535" y="871"/>
                    <a:pt x="581" y="693"/>
                    <a:pt x="581" y="684"/>
                  </a:cubicBezTo>
                  <a:cubicBezTo>
                    <a:pt x="581" y="675"/>
                    <a:pt x="574" y="673"/>
                    <a:pt x="572" y="673"/>
                  </a:cubicBezTo>
                  <a:cubicBezTo>
                    <a:pt x="563" y="673"/>
                    <a:pt x="561" y="677"/>
                    <a:pt x="559" y="684"/>
                  </a:cubicBezTo>
                  <a:cubicBezTo>
                    <a:pt x="537" y="752"/>
                    <a:pt x="480" y="776"/>
                    <a:pt x="447" y="776"/>
                  </a:cubicBezTo>
                  <a:cubicBezTo>
                    <a:pt x="400" y="776"/>
                    <a:pt x="387" y="750"/>
                    <a:pt x="376" y="677"/>
                  </a:cubicBezTo>
                  <a:close/>
                  <a:moveTo>
                    <a:pt x="194" y="669"/>
                  </a:moveTo>
                  <a:cubicBezTo>
                    <a:pt x="119" y="640"/>
                    <a:pt x="86" y="563"/>
                    <a:pt x="86" y="477"/>
                  </a:cubicBezTo>
                  <a:cubicBezTo>
                    <a:pt x="86" y="409"/>
                    <a:pt x="110" y="273"/>
                    <a:pt x="185" y="167"/>
                  </a:cubicBezTo>
                  <a:cubicBezTo>
                    <a:pt x="255" y="68"/>
                    <a:pt x="345" y="24"/>
                    <a:pt x="418" y="24"/>
                  </a:cubicBezTo>
                  <a:cubicBezTo>
                    <a:pt x="515" y="24"/>
                    <a:pt x="585" y="99"/>
                    <a:pt x="585" y="229"/>
                  </a:cubicBezTo>
                  <a:cubicBezTo>
                    <a:pt x="585" y="326"/>
                    <a:pt x="535" y="552"/>
                    <a:pt x="372" y="644"/>
                  </a:cubicBezTo>
                  <a:cubicBezTo>
                    <a:pt x="367" y="609"/>
                    <a:pt x="359" y="539"/>
                    <a:pt x="286" y="539"/>
                  </a:cubicBezTo>
                  <a:cubicBezTo>
                    <a:pt x="235" y="539"/>
                    <a:pt x="189" y="587"/>
                    <a:pt x="189" y="638"/>
                  </a:cubicBezTo>
                  <a:cubicBezTo>
                    <a:pt x="189" y="658"/>
                    <a:pt x="194" y="669"/>
                    <a:pt x="194" y="669"/>
                  </a:cubicBezTo>
                  <a:close/>
                  <a:moveTo>
                    <a:pt x="253" y="680"/>
                  </a:moveTo>
                  <a:cubicBezTo>
                    <a:pt x="240" y="680"/>
                    <a:pt x="209" y="680"/>
                    <a:pt x="209" y="638"/>
                  </a:cubicBezTo>
                  <a:cubicBezTo>
                    <a:pt x="209" y="600"/>
                    <a:pt x="246" y="561"/>
                    <a:pt x="286" y="561"/>
                  </a:cubicBezTo>
                  <a:cubicBezTo>
                    <a:pt x="328" y="561"/>
                    <a:pt x="345" y="585"/>
                    <a:pt x="345" y="642"/>
                  </a:cubicBezTo>
                  <a:cubicBezTo>
                    <a:pt x="345" y="658"/>
                    <a:pt x="345" y="658"/>
                    <a:pt x="337" y="662"/>
                  </a:cubicBezTo>
                  <a:cubicBezTo>
                    <a:pt x="310" y="673"/>
                    <a:pt x="282" y="680"/>
                    <a:pt x="253" y="68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0" name="Freeform 69">
              <a:extLst>
                <a:ext uri="{FF2B5EF4-FFF2-40B4-BE49-F238E27FC236}">
                  <a16:creationId xmlns:a16="http://schemas.microsoft.com/office/drawing/2014/main" id="{2D0C6DF5-FC3E-B94C-B48F-4A66AAFACDC0}"/>
                </a:ext>
              </a:extLst>
            </p:cNvPr>
            <p:cNvSpPr/>
            <p:nvPr/>
          </p:nvSpPr>
          <p:spPr>
            <a:xfrm>
              <a:off x="2442600" y="636588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5"/>
                    <a:pt x="209" y="937"/>
                  </a:cubicBezTo>
                  <a:cubicBezTo>
                    <a:pt x="88" y="816"/>
                    <a:pt x="57" y="633"/>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2"/>
                    <a:pt x="0" y="484"/>
                  </a:cubicBezTo>
                  <a:cubicBezTo>
                    <a:pt x="0" y="561"/>
                    <a:pt x="11" y="677"/>
                    <a:pt x="64" y="787"/>
                  </a:cubicBezTo>
                  <a:cubicBezTo>
                    <a:pt x="123" y="906"/>
                    <a:pt x="207" y="968"/>
                    <a:pt x="216" y="968"/>
                  </a:cubicBezTo>
                  <a:cubicBezTo>
                    <a:pt x="222" y="968"/>
                    <a:pt x="227" y="966"/>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1" name="Freeform 70">
              <a:extLst>
                <a:ext uri="{FF2B5EF4-FFF2-40B4-BE49-F238E27FC236}">
                  <a16:creationId xmlns:a16="http://schemas.microsoft.com/office/drawing/2014/main" id="{3B66B162-62E9-9942-BFA6-7CA0190B98EB}"/>
                </a:ext>
              </a:extLst>
            </p:cNvPr>
            <p:cNvSpPr/>
            <p:nvPr/>
          </p:nvSpPr>
          <p:spPr>
            <a:xfrm>
              <a:off x="2560680" y="6472799"/>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1"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6"/>
                    <a:pt x="257" y="418"/>
                    <a:pt x="141" y="418"/>
                  </a:cubicBezTo>
                  <a:cubicBezTo>
                    <a:pt x="125"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2" name="Freeform 71">
              <a:extLst>
                <a:ext uri="{FF2B5EF4-FFF2-40B4-BE49-F238E27FC236}">
                  <a16:creationId xmlns:a16="http://schemas.microsoft.com/office/drawing/2014/main" id="{C60E503C-8969-0040-B081-62EBC316EA92}"/>
                </a:ext>
              </a:extLst>
            </p:cNvPr>
            <p:cNvSpPr/>
            <p:nvPr/>
          </p:nvSpPr>
          <p:spPr>
            <a:xfrm>
              <a:off x="2734920" y="6589800"/>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3" name="Freeform 72">
              <a:extLst>
                <a:ext uri="{FF2B5EF4-FFF2-40B4-BE49-F238E27FC236}">
                  <a16:creationId xmlns:a16="http://schemas.microsoft.com/office/drawing/2014/main" id="{F38C982E-0B7A-E046-8393-74265D45ECFD}"/>
                </a:ext>
              </a:extLst>
            </p:cNvPr>
            <p:cNvSpPr/>
            <p:nvPr/>
          </p:nvSpPr>
          <p:spPr>
            <a:xfrm>
              <a:off x="2873520" y="6472799"/>
              <a:ext cx="159480" cy="158040"/>
            </a:xfrm>
            <a:custGeom>
              <a:avLst/>
              <a:gdLst/>
              <a:ahLst/>
              <a:cxnLst>
                <a:cxn ang="3cd4">
                  <a:pos x="hc" y="t"/>
                </a:cxn>
                <a:cxn ang="cd2">
                  <a:pos x="l" y="vc"/>
                </a:cxn>
                <a:cxn ang="cd4">
                  <a:pos x="hc" y="b"/>
                </a:cxn>
                <a:cxn ang="0">
                  <a:pos x="r" y="vc"/>
                </a:cxn>
              </a:cxnLst>
              <a:rect l="l" t="t" r="r" b="b"/>
              <a:pathLst>
                <a:path w="444" h="440">
                  <a:moveTo>
                    <a:pt x="323" y="62"/>
                  </a:moveTo>
                  <a:cubicBezTo>
                    <a:pt x="306" y="26"/>
                    <a:pt x="277" y="0"/>
                    <a:pt x="233" y="0"/>
                  </a:cubicBezTo>
                  <a:cubicBezTo>
                    <a:pt x="121" y="0"/>
                    <a:pt x="0" y="143"/>
                    <a:pt x="0" y="284"/>
                  </a:cubicBezTo>
                  <a:cubicBezTo>
                    <a:pt x="0" y="376"/>
                    <a:pt x="53" y="440"/>
                    <a:pt x="130" y="440"/>
                  </a:cubicBezTo>
                  <a:cubicBezTo>
                    <a:pt x="150" y="440"/>
                    <a:pt x="198" y="435"/>
                    <a:pt x="255" y="367"/>
                  </a:cubicBezTo>
                  <a:cubicBezTo>
                    <a:pt x="264" y="407"/>
                    <a:pt x="297" y="440"/>
                    <a:pt x="343" y="440"/>
                  </a:cubicBezTo>
                  <a:cubicBezTo>
                    <a:pt x="378" y="440"/>
                    <a:pt x="400" y="418"/>
                    <a:pt x="416" y="387"/>
                  </a:cubicBezTo>
                  <a:cubicBezTo>
                    <a:pt x="431" y="352"/>
                    <a:pt x="444" y="293"/>
                    <a:pt x="444" y="290"/>
                  </a:cubicBezTo>
                  <a:cubicBezTo>
                    <a:pt x="444" y="282"/>
                    <a:pt x="436" y="282"/>
                    <a:pt x="433" y="282"/>
                  </a:cubicBezTo>
                  <a:cubicBezTo>
                    <a:pt x="422" y="282"/>
                    <a:pt x="422" y="284"/>
                    <a:pt x="420" y="299"/>
                  </a:cubicBezTo>
                  <a:cubicBezTo>
                    <a:pt x="403" y="361"/>
                    <a:pt x="385" y="418"/>
                    <a:pt x="345" y="418"/>
                  </a:cubicBezTo>
                  <a:cubicBezTo>
                    <a:pt x="319" y="418"/>
                    <a:pt x="317" y="394"/>
                    <a:pt x="317" y="374"/>
                  </a:cubicBezTo>
                  <a:cubicBezTo>
                    <a:pt x="317" y="352"/>
                    <a:pt x="319" y="345"/>
                    <a:pt x="330" y="301"/>
                  </a:cubicBezTo>
                  <a:cubicBezTo>
                    <a:pt x="341" y="262"/>
                    <a:pt x="341" y="251"/>
                    <a:pt x="350" y="216"/>
                  </a:cubicBezTo>
                  <a:lnTo>
                    <a:pt x="385" y="79"/>
                  </a:lnTo>
                  <a:cubicBezTo>
                    <a:pt x="392" y="51"/>
                    <a:pt x="392" y="51"/>
                    <a:pt x="392" y="46"/>
                  </a:cubicBezTo>
                  <a:cubicBezTo>
                    <a:pt x="392" y="29"/>
                    <a:pt x="381" y="20"/>
                    <a:pt x="365" y="20"/>
                  </a:cubicBezTo>
                  <a:cubicBezTo>
                    <a:pt x="341" y="20"/>
                    <a:pt x="326" y="42"/>
                    <a:pt x="323" y="62"/>
                  </a:cubicBezTo>
                  <a:close/>
                  <a:moveTo>
                    <a:pt x="260" y="315"/>
                  </a:moveTo>
                  <a:cubicBezTo>
                    <a:pt x="255" y="332"/>
                    <a:pt x="255" y="332"/>
                    <a:pt x="240" y="350"/>
                  </a:cubicBezTo>
                  <a:cubicBezTo>
                    <a:pt x="198" y="402"/>
                    <a:pt x="158" y="418"/>
                    <a:pt x="132" y="418"/>
                  </a:cubicBezTo>
                  <a:cubicBezTo>
                    <a:pt x="84" y="418"/>
                    <a:pt x="68" y="365"/>
                    <a:pt x="68" y="328"/>
                  </a:cubicBezTo>
                  <a:cubicBezTo>
                    <a:pt x="68" y="279"/>
                    <a:pt x="99" y="158"/>
                    <a:pt x="123" y="114"/>
                  </a:cubicBezTo>
                  <a:cubicBezTo>
                    <a:pt x="152" y="57"/>
                    <a:pt x="196" y="22"/>
                    <a:pt x="235" y="22"/>
                  </a:cubicBezTo>
                  <a:cubicBezTo>
                    <a:pt x="299" y="22"/>
                    <a:pt x="312" y="101"/>
                    <a:pt x="312" y="108"/>
                  </a:cubicBezTo>
                  <a:cubicBezTo>
                    <a:pt x="312" y="112"/>
                    <a:pt x="310" y="119"/>
                    <a:pt x="308" y="1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4" name="Freeform 73">
              <a:extLst>
                <a:ext uri="{FF2B5EF4-FFF2-40B4-BE49-F238E27FC236}">
                  <a16:creationId xmlns:a16="http://schemas.microsoft.com/office/drawing/2014/main" id="{84189663-49AA-3D4C-8DD0-FF241B6DFFD9}"/>
                </a:ext>
              </a:extLst>
            </p:cNvPr>
            <p:cNvSpPr/>
            <p:nvPr/>
          </p:nvSpPr>
          <p:spPr>
            <a:xfrm>
              <a:off x="3062879" y="636588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3"/>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0"/>
                    <a:pt x="13" y="941"/>
                  </a:cubicBezTo>
                  <a:cubicBezTo>
                    <a:pt x="0" y="955"/>
                    <a:pt x="0" y="957"/>
                    <a:pt x="0" y="959"/>
                  </a:cubicBezTo>
                  <a:cubicBezTo>
                    <a:pt x="0" y="966"/>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5" name="Freeform 74">
              <a:extLst>
                <a:ext uri="{FF2B5EF4-FFF2-40B4-BE49-F238E27FC236}">
                  <a16:creationId xmlns:a16="http://schemas.microsoft.com/office/drawing/2014/main" id="{2C0CD12D-B98D-9047-90B0-9EA0B8EFBD2A}"/>
                </a:ext>
              </a:extLst>
            </p:cNvPr>
            <p:cNvSpPr/>
            <p:nvPr/>
          </p:nvSpPr>
          <p:spPr>
            <a:xfrm>
              <a:off x="3293279" y="6498720"/>
              <a:ext cx="231840" cy="82080"/>
            </a:xfrm>
            <a:custGeom>
              <a:avLst/>
              <a:gdLst/>
              <a:ahLst/>
              <a:cxnLst>
                <a:cxn ang="3cd4">
                  <a:pos x="hc" y="t"/>
                </a:cxn>
                <a:cxn ang="cd2">
                  <a:pos x="l" y="vc"/>
                </a:cxn>
                <a:cxn ang="cd4">
                  <a:pos x="hc" y="b"/>
                </a:cxn>
                <a:cxn ang="0">
                  <a:pos x="r" y="vc"/>
                </a:cxn>
              </a:cxnLst>
              <a:rect l="l" t="t" r="r" b="b"/>
              <a:pathLst>
                <a:path w="645" h="229">
                  <a:moveTo>
                    <a:pt x="612" y="40"/>
                  </a:moveTo>
                  <a:cubicBezTo>
                    <a:pt x="627" y="40"/>
                    <a:pt x="645" y="40"/>
                    <a:pt x="645" y="20"/>
                  </a:cubicBezTo>
                  <a:cubicBezTo>
                    <a:pt x="645" y="0"/>
                    <a:pt x="627" y="0"/>
                    <a:pt x="614" y="0"/>
                  </a:cubicBezTo>
                  <a:lnTo>
                    <a:pt x="33" y="0"/>
                  </a:lnTo>
                  <a:cubicBezTo>
                    <a:pt x="18" y="0"/>
                    <a:pt x="0" y="0"/>
                    <a:pt x="0" y="20"/>
                  </a:cubicBezTo>
                  <a:cubicBezTo>
                    <a:pt x="0" y="40"/>
                    <a:pt x="18" y="40"/>
                    <a:pt x="33" y="40"/>
                  </a:cubicBezTo>
                  <a:close/>
                  <a:moveTo>
                    <a:pt x="614" y="229"/>
                  </a:moveTo>
                  <a:cubicBezTo>
                    <a:pt x="627" y="229"/>
                    <a:pt x="645" y="229"/>
                    <a:pt x="645" y="209"/>
                  </a:cubicBezTo>
                  <a:cubicBezTo>
                    <a:pt x="645" y="189"/>
                    <a:pt x="627" y="189"/>
                    <a:pt x="612" y="189"/>
                  </a:cubicBezTo>
                  <a:lnTo>
                    <a:pt x="33" y="189"/>
                  </a:lnTo>
                  <a:cubicBezTo>
                    <a:pt x="18" y="189"/>
                    <a:pt x="0" y="189"/>
                    <a:pt x="0" y="209"/>
                  </a:cubicBezTo>
                  <a:cubicBezTo>
                    <a:pt x="0" y="229"/>
                    <a:pt x="18" y="229"/>
                    <a:pt x="33" y="2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6" name="Freeform 75">
              <a:extLst>
                <a:ext uri="{FF2B5EF4-FFF2-40B4-BE49-F238E27FC236}">
                  <a16:creationId xmlns:a16="http://schemas.microsoft.com/office/drawing/2014/main" id="{B647D264-FE8E-B94E-8BB8-BADDABB21CFD}"/>
                </a:ext>
              </a:extLst>
            </p:cNvPr>
            <p:cNvSpPr/>
            <p:nvPr/>
          </p:nvSpPr>
          <p:spPr>
            <a:xfrm>
              <a:off x="3659760" y="6388920"/>
              <a:ext cx="248400" cy="245880"/>
            </a:xfrm>
            <a:custGeom>
              <a:avLst/>
              <a:gdLst/>
              <a:ahLst/>
              <a:cxnLst>
                <a:cxn ang="3cd4">
                  <a:pos x="hc" y="t"/>
                </a:cxn>
                <a:cxn ang="cd2">
                  <a:pos x="l" y="vc"/>
                </a:cxn>
                <a:cxn ang="cd4">
                  <a:pos x="hc" y="b"/>
                </a:cxn>
                <a:cxn ang="0">
                  <a:pos x="r" y="vc"/>
                </a:cxn>
              </a:cxnLst>
              <a:rect l="l" t="t" r="r" b="b"/>
              <a:pathLst>
                <a:path w="691" h="684">
                  <a:moveTo>
                    <a:pt x="554" y="110"/>
                  </a:moveTo>
                  <a:cubicBezTo>
                    <a:pt x="603" y="35"/>
                    <a:pt x="642" y="33"/>
                    <a:pt x="678" y="31"/>
                  </a:cubicBezTo>
                  <a:cubicBezTo>
                    <a:pt x="691" y="29"/>
                    <a:pt x="691" y="13"/>
                    <a:pt x="691" y="11"/>
                  </a:cubicBezTo>
                  <a:cubicBezTo>
                    <a:pt x="691" y="4"/>
                    <a:pt x="686" y="0"/>
                    <a:pt x="678" y="0"/>
                  </a:cubicBezTo>
                  <a:cubicBezTo>
                    <a:pt x="653" y="0"/>
                    <a:pt x="625" y="2"/>
                    <a:pt x="598" y="2"/>
                  </a:cubicBezTo>
                  <a:cubicBezTo>
                    <a:pt x="568" y="2"/>
                    <a:pt x="535" y="0"/>
                    <a:pt x="504" y="0"/>
                  </a:cubicBezTo>
                  <a:cubicBezTo>
                    <a:pt x="497" y="0"/>
                    <a:pt x="484" y="0"/>
                    <a:pt x="484" y="18"/>
                  </a:cubicBezTo>
                  <a:cubicBezTo>
                    <a:pt x="484" y="29"/>
                    <a:pt x="493" y="31"/>
                    <a:pt x="499" y="31"/>
                  </a:cubicBezTo>
                  <a:cubicBezTo>
                    <a:pt x="526" y="33"/>
                    <a:pt x="546" y="42"/>
                    <a:pt x="546" y="62"/>
                  </a:cubicBezTo>
                  <a:cubicBezTo>
                    <a:pt x="546" y="77"/>
                    <a:pt x="530" y="99"/>
                    <a:pt x="530" y="99"/>
                  </a:cubicBezTo>
                  <a:lnTo>
                    <a:pt x="233" y="572"/>
                  </a:lnTo>
                  <a:lnTo>
                    <a:pt x="167" y="59"/>
                  </a:lnTo>
                  <a:cubicBezTo>
                    <a:pt x="167" y="42"/>
                    <a:pt x="189" y="31"/>
                    <a:pt x="233" y="31"/>
                  </a:cubicBezTo>
                  <a:cubicBezTo>
                    <a:pt x="246" y="31"/>
                    <a:pt x="257" y="31"/>
                    <a:pt x="257" y="11"/>
                  </a:cubicBezTo>
                  <a:cubicBezTo>
                    <a:pt x="257" y="2"/>
                    <a:pt x="251" y="0"/>
                    <a:pt x="244" y="0"/>
                  </a:cubicBezTo>
                  <a:cubicBezTo>
                    <a:pt x="205" y="0"/>
                    <a:pt x="163" y="2"/>
                    <a:pt x="123" y="2"/>
                  </a:cubicBezTo>
                  <a:cubicBezTo>
                    <a:pt x="106" y="2"/>
                    <a:pt x="88" y="2"/>
                    <a:pt x="70" y="2"/>
                  </a:cubicBezTo>
                  <a:cubicBezTo>
                    <a:pt x="53" y="2"/>
                    <a:pt x="35" y="0"/>
                    <a:pt x="18" y="0"/>
                  </a:cubicBezTo>
                  <a:cubicBezTo>
                    <a:pt x="11" y="0"/>
                    <a:pt x="0" y="0"/>
                    <a:pt x="0" y="18"/>
                  </a:cubicBezTo>
                  <a:cubicBezTo>
                    <a:pt x="0" y="31"/>
                    <a:pt x="9" y="31"/>
                    <a:pt x="24" y="31"/>
                  </a:cubicBezTo>
                  <a:cubicBezTo>
                    <a:pt x="79" y="31"/>
                    <a:pt x="79" y="40"/>
                    <a:pt x="81" y="64"/>
                  </a:cubicBezTo>
                  <a:lnTo>
                    <a:pt x="158" y="662"/>
                  </a:lnTo>
                  <a:cubicBezTo>
                    <a:pt x="163" y="680"/>
                    <a:pt x="165" y="684"/>
                    <a:pt x="178" y="684"/>
                  </a:cubicBezTo>
                  <a:cubicBezTo>
                    <a:pt x="194" y="684"/>
                    <a:pt x="198" y="680"/>
                    <a:pt x="205" y="6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7" name="Freeform 76">
              <a:extLst>
                <a:ext uri="{FF2B5EF4-FFF2-40B4-BE49-F238E27FC236}">
                  <a16:creationId xmlns:a16="http://schemas.microsoft.com/office/drawing/2014/main" id="{9770BFF0-E896-1C4A-8F59-347F740D504C}"/>
                </a:ext>
              </a:extLst>
            </p:cNvPr>
            <p:cNvSpPr/>
            <p:nvPr/>
          </p:nvSpPr>
          <p:spPr>
            <a:xfrm>
              <a:off x="3954600" y="636588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5"/>
                    <a:pt x="209" y="937"/>
                  </a:cubicBezTo>
                  <a:cubicBezTo>
                    <a:pt x="88" y="816"/>
                    <a:pt x="57" y="633"/>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2"/>
                    <a:pt x="0" y="484"/>
                  </a:cubicBezTo>
                  <a:cubicBezTo>
                    <a:pt x="0" y="561"/>
                    <a:pt x="11" y="677"/>
                    <a:pt x="64" y="787"/>
                  </a:cubicBezTo>
                  <a:cubicBezTo>
                    <a:pt x="123" y="906"/>
                    <a:pt x="207" y="968"/>
                    <a:pt x="216" y="968"/>
                  </a:cubicBezTo>
                  <a:cubicBezTo>
                    <a:pt x="222" y="968"/>
                    <a:pt x="227" y="966"/>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8" name="Freeform 77">
              <a:extLst>
                <a:ext uri="{FF2B5EF4-FFF2-40B4-BE49-F238E27FC236}">
                  <a16:creationId xmlns:a16="http://schemas.microsoft.com/office/drawing/2014/main" id="{B33A9EA9-3F1A-EA45-9725-61A85BC5B416}"/>
                </a:ext>
              </a:extLst>
            </p:cNvPr>
            <p:cNvSpPr/>
            <p:nvPr/>
          </p:nvSpPr>
          <p:spPr>
            <a:xfrm>
              <a:off x="4072680" y="6472799"/>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4"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6"/>
                    <a:pt x="257" y="418"/>
                    <a:pt x="141" y="418"/>
                  </a:cubicBezTo>
                  <a:cubicBezTo>
                    <a:pt x="128"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9" name="Freeform 78">
              <a:extLst>
                <a:ext uri="{FF2B5EF4-FFF2-40B4-BE49-F238E27FC236}">
                  <a16:creationId xmlns:a16="http://schemas.microsoft.com/office/drawing/2014/main" id="{86F4FC82-34C2-D040-8907-6DB8536DC877}"/>
                </a:ext>
              </a:extLst>
            </p:cNvPr>
            <p:cNvSpPr/>
            <p:nvPr/>
          </p:nvSpPr>
          <p:spPr>
            <a:xfrm>
              <a:off x="4237200" y="636588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3"/>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0"/>
                    <a:pt x="13" y="941"/>
                  </a:cubicBezTo>
                  <a:cubicBezTo>
                    <a:pt x="0" y="955"/>
                    <a:pt x="0" y="957"/>
                    <a:pt x="0" y="959"/>
                  </a:cubicBezTo>
                  <a:cubicBezTo>
                    <a:pt x="0" y="966"/>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0" name="Freeform 79">
              <a:extLst>
                <a:ext uri="{FF2B5EF4-FFF2-40B4-BE49-F238E27FC236}">
                  <a16:creationId xmlns:a16="http://schemas.microsoft.com/office/drawing/2014/main" id="{1FC251A6-FB3F-FC45-B272-D3C92164CAA0}"/>
                </a:ext>
              </a:extLst>
            </p:cNvPr>
            <p:cNvSpPr/>
            <p:nvPr/>
          </p:nvSpPr>
          <p:spPr>
            <a:xfrm>
              <a:off x="4448880" y="6423840"/>
              <a:ext cx="231840" cy="232560"/>
            </a:xfrm>
            <a:custGeom>
              <a:avLst/>
              <a:gdLst/>
              <a:ahLst/>
              <a:cxnLst>
                <a:cxn ang="3cd4">
                  <a:pos x="hc" y="t"/>
                </a:cxn>
                <a:cxn ang="cd2">
                  <a:pos x="l" y="vc"/>
                </a:cxn>
                <a:cxn ang="cd4">
                  <a:pos x="hc" y="b"/>
                </a:cxn>
                <a:cxn ang="0">
                  <a:pos x="r" y="vc"/>
                </a:cxn>
              </a:cxnLst>
              <a:rect l="l" t="t" r="r" b="b"/>
              <a:pathLst>
                <a:path w="645" h="647">
                  <a:moveTo>
                    <a:pt x="343" y="343"/>
                  </a:moveTo>
                  <a:lnTo>
                    <a:pt x="614" y="343"/>
                  </a:lnTo>
                  <a:cubicBezTo>
                    <a:pt x="627" y="343"/>
                    <a:pt x="645" y="343"/>
                    <a:pt x="645" y="323"/>
                  </a:cubicBezTo>
                  <a:cubicBezTo>
                    <a:pt x="645" y="304"/>
                    <a:pt x="627" y="304"/>
                    <a:pt x="614" y="304"/>
                  </a:cubicBezTo>
                  <a:lnTo>
                    <a:pt x="343" y="304"/>
                  </a:lnTo>
                  <a:lnTo>
                    <a:pt x="343" y="33"/>
                  </a:lnTo>
                  <a:cubicBezTo>
                    <a:pt x="343" y="18"/>
                    <a:pt x="343" y="0"/>
                    <a:pt x="323" y="0"/>
                  </a:cubicBezTo>
                  <a:cubicBezTo>
                    <a:pt x="304" y="0"/>
                    <a:pt x="304" y="18"/>
                    <a:pt x="304" y="33"/>
                  </a:cubicBezTo>
                  <a:lnTo>
                    <a:pt x="304" y="304"/>
                  </a:lnTo>
                  <a:lnTo>
                    <a:pt x="33" y="304"/>
                  </a:lnTo>
                  <a:cubicBezTo>
                    <a:pt x="18" y="304"/>
                    <a:pt x="0" y="304"/>
                    <a:pt x="0" y="323"/>
                  </a:cubicBezTo>
                  <a:cubicBezTo>
                    <a:pt x="0" y="343"/>
                    <a:pt x="18" y="343"/>
                    <a:pt x="33" y="343"/>
                  </a:cubicBezTo>
                  <a:lnTo>
                    <a:pt x="304" y="343"/>
                  </a:lnTo>
                  <a:lnTo>
                    <a:pt x="304" y="614"/>
                  </a:lnTo>
                  <a:cubicBezTo>
                    <a:pt x="304" y="627"/>
                    <a:pt x="304" y="647"/>
                    <a:pt x="323" y="647"/>
                  </a:cubicBezTo>
                  <a:cubicBezTo>
                    <a:pt x="343" y="647"/>
                    <a:pt x="343" y="627"/>
                    <a:pt x="343" y="61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1" name="Freeform 80">
              <a:extLst>
                <a:ext uri="{FF2B5EF4-FFF2-40B4-BE49-F238E27FC236}">
                  <a16:creationId xmlns:a16="http://schemas.microsoft.com/office/drawing/2014/main" id="{1ACB3A86-332E-DF45-96EB-53EDA7258500}"/>
                </a:ext>
              </a:extLst>
            </p:cNvPr>
            <p:cNvSpPr/>
            <p:nvPr/>
          </p:nvSpPr>
          <p:spPr>
            <a:xfrm>
              <a:off x="4788360" y="6377760"/>
              <a:ext cx="238680" cy="249840"/>
            </a:xfrm>
            <a:custGeom>
              <a:avLst/>
              <a:gdLst/>
              <a:ahLst/>
              <a:cxnLst>
                <a:cxn ang="3cd4">
                  <a:pos x="hc" y="t"/>
                </a:cxn>
                <a:cxn ang="cd2">
                  <a:pos x="l" y="vc"/>
                </a:cxn>
                <a:cxn ang="cd4">
                  <a:pos x="hc" y="b"/>
                </a:cxn>
                <a:cxn ang="0">
                  <a:pos x="r" y="vc"/>
                </a:cxn>
              </a:cxnLst>
              <a:rect l="l" t="t" r="r" b="b"/>
              <a:pathLst>
                <a:path w="664" h="695">
                  <a:moveTo>
                    <a:pt x="139" y="583"/>
                  </a:moveTo>
                  <a:cubicBezTo>
                    <a:pt x="101" y="647"/>
                    <a:pt x="64" y="662"/>
                    <a:pt x="20" y="664"/>
                  </a:cubicBezTo>
                  <a:cubicBezTo>
                    <a:pt x="9" y="664"/>
                    <a:pt x="0" y="664"/>
                    <a:pt x="0" y="684"/>
                  </a:cubicBezTo>
                  <a:cubicBezTo>
                    <a:pt x="0" y="688"/>
                    <a:pt x="4" y="695"/>
                    <a:pt x="13" y="695"/>
                  </a:cubicBezTo>
                  <a:cubicBezTo>
                    <a:pt x="40" y="695"/>
                    <a:pt x="68" y="691"/>
                    <a:pt x="97" y="691"/>
                  </a:cubicBezTo>
                  <a:cubicBezTo>
                    <a:pt x="128" y="691"/>
                    <a:pt x="163" y="695"/>
                    <a:pt x="194" y="695"/>
                  </a:cubicBezTo>
                  <a:cubicBezTo>
                    <a:pt x="198" y="695"/>
                    <a:pt x="211" y="695"/>
                    <a:pt x="211" y="675"/>
                  </a:cubicBezTo>
                  <a:cubicBezTo>
                    <a:pt x="211" y="664"/>
                    <a:pt x="202" y="664"/>
                    <a:pt x="196" y="664"/>
                  </a:cubicBezTo>
                  <a:cubicBezTo>
                    <a:pt x="174" y="662"/>
                    <a:pt x="150" y="653"/>
                    <a:pt x="150" y="629"/>
                  </a:cubicBezTo>
                  <a:cubicBezTo>
                    <a:pt x="150" y="618"/>
                    <a:pt x="156" y="607"/>
                    <a:pt x="165" y="594"/>
                  </a:cubicBezTo>
                  <a:lnTo>
                    <a:pt x="238" y="471"/>
                  </a:lnTo>
                  <a:lnTo>
                    <a:pt x="482" y="471"/>
                  </a:lnTo>
                  <a:cubicBezTo>
                    <a:pt x="482" y="490"/>
                    <a:pt x="497" y="622"/>
                    <a:pt x="497" y="631"/>
                  </a:cubicBezTo>
                  <a:cubicBezTo>
                    <a:pt x="497" y="662"/>
                    <a:pt x="447" y="664"/>
                    <a:pt x="427" y="664"/>
                  </a:cubicBezTo>
                  <a:cubicBezTo>
                    <a:pt x="414" y="664"/>
                    <a:pt x="403" y="664"/>
                    <a:pt x="403" y="684"/>
                  </a:cubicBezTo>
                  <a:cubicBezTo>
                    <a:pt x="403" y="695"/>
                    <a:pt x="416" y="695"/>
                    <a:pt x="418" y="695"/>
                  </a:cubicBezTo>
                  <a:cubicBezTo>
                    <a:pt x="458" y="695"/>
                    <a:pt x="499" y="691"/>
                    <a:pt x="539" y="691"/>
                  </a:cubicBezTo>
                  <a:cubicBezTo>
                    <a:pt x="563" y="691"/>
                    <a:pt x="623" y="695"/>
                    <a:pt x="647" y="695"/>
                  </a:cubicBezTo>
                  <a:cubicBezTo>
                    <a:pt x="653" y="695"/>
                    <a:pt x="664" y="695"/>
                    <a:pt x="664" y="675"/>
                  </a:cubicBezTo>
                  <a:cubicBezTo>
                    <a:pt x="664" y="664"/>
                    <a:pt x="656" y="664"/>
                    <a:pt x="642" y="664"/>
                  </a:cubicBezTo>
                  <a:cubicBezTo>
                    <a:pt x="583" y="664"/>
                    <a:pt x="583" y="658"/>
                    <a:pt x="581" y="629"/>
                  </a:cubicBezTo>
                  <a:lnTo>
                    <a:pt x="521" y="24"/>
                  </a:lnTo>
                  <a:cubicBezTo>
                    <a:pt x="519" y="4"/>
                    <a:pt x="519" y="0"/>
                    <a:pt x="502" y="0"/>
                  </a:cubicBezTo>
                  <a:cubicBezTo>
                    <a:pt x="486" y="0"/>
                    <a:pt x="482" y="7"/>
                    <a:pt x="477" y="15"/>
                  </a:cubicBezTo>
                  <a:close/>
                  <a:moveTo>
                    <a:pt x="255" y="440"/>
                  </a:moveTo>
                  <a:lnTo>
                    <a:pt x="447" y="121"/>
                  </a:lnTo>
                  <a:lnTo>
                    <a:pt x="477" y="440"/>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2" name="Freeform 81">
              <a:extLst>
                <a:ext uri="{FF2B5EF4-FFF2-40B4-BE49-F238E27FC236}">
                  <a16:creationId xmlns:a16="http://schemas.microsoft.com/office/drawing/2014/main" id="{A443507F-8E1C-F347-8E45-93CF9218DFAB}"/>
                </a:ext>
              </a:extLst>
            </p:cNvPr>
            <p:cNvSpPr/>
            <p:nvPr/>
          </p:nvSpPr>
          <p:spPr>
            <a:xfrm>
              <a:off x="5070600" y="636588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5"/>
                    <a:pt x="209" y="937"/>
                  </a:cubicBezTo>
                  <a:cubicBezTo>
                    <a:pt x="88" y="816"/>
                    <a:pt x="57" y="633"/>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2"/>
                    <a:pt x="0" y="484"/>
                  </a:cubicBezTo>
                  <a:cubicBezTo>
                    <a:pt x="0" y="561"/>
                    <a:pt x="11" y="677"/>
                    <a:pt x="64" y="787"/>
                  </a:cubicBezTo>
                  <a:cubicBezTo>
                    <a:pt x="123" y="906"/>
                    <a:pt x="207" y="968"/>
                    <a:pt x="216" y="968"/>
                  </a:cubicBezTo>
                  <a:cubicBezTo>
                    <a:pt x="222" y="968"/>
                    <a:pt x="227" y="966"/>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3" name="Freeform 82">
              <a:extLst>
                <a:ext uri="{FF2B5EF4-FFF2-40B4-BE49-F238E27FC236}">
                  <a16:creationId xmlns:a16="http://schemas.microsoft.com/office/drawing/2014/main" id="{96C3EC3C-BFF7-9A4E-ABA5-435B85900025}"/>
                </a:ext>
              </a:extLst>
            </p:cNvPr>
            <p:cNvSpPr/>
            <p:nvPr/>
          </p:nvSpPr>
          <p:spPr>
            <a:xfrm>
              <a:off x="5189400" y="6472799"/>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4"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6"/>
                    <a:pt x="257" y="418"/>
                    <a:pt x="141" y="418"/>
                  </a:cubicBezTo>
                  <a:cubicBezTo>
                    <a:pt x="125"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4" name="Freeform 83">
              <a:extLst>
                <a:ext uri="{FF2B5EF4-FFF2-40B4-BE49-F238E27FC236}">
                  <a16:creationId xmlns:a16="http://schemas.microsoft.com/office/drawing/2014/main" id="{AFC96FA1-CF33-714D-9511-47C56A123AC7}"/>
                </a:ext>
              </a:extLst>
            </p:cNvPr>
            <p:cNvSpPr/>
            <p:nvPr/>
          </p:nvSpPr>
          <p:spPr>
            <a:xfrm>
              <a:off x="5363640" y="6589800"/>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5" name="Freeform 84">
              <a:extLst>
                <a:ext uri="{FF2B5EF4-FFF2-40B4-BE49-F238E27FC236}">
                  <a16:creationId xmlns:a16="http://schemas.microsoft.com/office/drawing/2014/main" id="{8FEDBFDB-3122-DD44-817D-5F056288B653}"/>
                </a:ext>
              </a:extLst>
            </p:cNvPr>
            <p:cNvSpPr/>
            <p:nvPr/>
          </p:nvSpPr>
          <p:spPr>
            <a:xfrm>
              <a:off x="5501520" y="6472799"/>
              <a:ext cx="159480" cy="158040"/>
            </a:xfrm>
            <a:custGeom>
              <a:avLst/>
              <a:gdLst/>
              <a:ahLst/>
              <a:cxnLst>
                <a:cxn ang="3cd4">
                  <a:pos x="hc" y="t"/>
                </a:cxn>
                <a:cxn ang="cd2">
                  <a:pos x="l" y="vc"/>
                </a:cxn>
                <a:cxn ang="cd4">
                  <a:pos x="hc" y="b"/>
                </a:cxn>
                <a:cxn ang="0">
                  <a:pos x="r" y="vc"/>
                </a:cxn>
              </a:cxnLst>
              <a:rect l="l" t="t" r="r" b="b"/>
              <a:pathLst>
                <a:path w="444" h="440">
                  <a:moveTo>
                    <a:pt x="323" y="62"/>
                  </a:moveTo>
                  <a:cubicBezTo>
                    <a:pt x="306" y="26"/>
                    <a:pt x="277" y="0"/>
                    <a:pt x="233" y="0"/>
                  </a:cubicBezTo>
                  <a:cubicBezTo>
                    <a:pt x="121" y="0"/>
                    <a:pt x="0" y="143"/>
                    <a:pt x="0" y="284"/>
                  </a:cubicBezTo>
                  <a:cubicBezTo>
                    <a:pt x="0" y="376"/>
                    <a:pt x="53" y="440"/>
                    <a:pt x="130" y="440"/>
                  </a:cubicBezTo>
                  <a:cubicBezTo>
                    <a:pt x="150" y="440"/>
                    <a:pt x="198" y="435"/>
                    <a:pt x="255" y="367"/>
                  </a:cubicBezTo>
                  <a:cubicBezTo>
                    <a:pt x="264" y="407"/>
                    <a:pt x="297" y="440"/>
                    <a:pt x="343" y="440"/>
                  </a:cubicBezTo>
                  <a:cubicBezTo>
                    <a:pt x="378" y="440"/>
                    <a:pt x="400" y="418"/>
                    <a:pt x="416" y="387"/>
                  </a:cubicBezTo>
                  <a:cubicBezTo>
                    <a:pt x="431" y="352"/>
                    <a:pt x="444" y="293"/>
                    <a:pt x="444" y="290"/>
                  </a:cubicBezTo>
                  <a:cubicBezTo>
                    <a:pt x="444" y="282"/>
                    <a:pt x="436" y="282"/>
                    <a:pt x="433" y="282"/>
                  </a:cubicBezTo>
                  <a:cubicBezTo>
                    <a:pt x="425" y="282"/>
                    <a:pt x="422" y="284"/>
                    <a:pt x="420" y="299"/>
                  </a:cubicBezTo>
                  <a:cubicBezTo>
                    <a:pt x="403" y="361"/>
                    <a:pt x="385" y="418"/>
                    <a:pt x="345" y="418"/>
                  </a:cubicBezTo>
                  <a:cubicBezTo>
                    <a:pt x="319" y="418"/>
                    <a:pt x="317" y="394"/>
                    <a:pt x="317" y="374"/>
                  </a:cubicBezTo>
                  <a:cubicBezTo>
                    <a:pt x="317" y="352"/>
                    <a:pt x="319" y="345"/>
                    <a:pt x="330" y="301"/>
                  </a:cubicBezTo>
                  <a:cubicBezTo>
                    <a:pt x="341" y="262"/>
                    <a:pt x="341" y="251"/>
                    <a:pt x="350" y="216"/>
                  </a:cubicBezTo>
                  <a:lnTo>
                    <a:pt x="385" y="79"/>
                  </a:lnTo>
                  <a:cubicBezTo>
                    <a:pt x="392" y="51"/>
                    <a:pt x="392" y="51"/>
                    <a:pt x="392" y="46"/>
                  </a:cubicBezTo>
                  <a:cubicBezTo>
                    <a:pt x="392" y="29"/>
                    <a:pt x="381" y="20"/>
                    <a:pt x="365" y="20"/>
                  </a:cubicBezTo>
                  <a:cubicBezTo>
                    <a:pt x="341" y="20"/>
                    <a:pt x="326" y="42"/>
                    <a:pt x="323" y="62"/>
                  </a:cubicBezTo>
                  <a:close/>
                  <a:moveTo>
                    <a:pt x="260" y="315"/>
                  </a:moveTo>
                  <a:cubicBezTo>
                    <a:pt x="255" y="332"/>
                    <a:pt x="255" y="332"/>
                    <a:pt x="242" y="350"/>
                  </a:cubicBezTo>
                  <a:cubicBezTo>
                    <a:pt x="198" y="402"/>
                    <a:pt x="158" y="418"/>
                    <a:pt x="132" y="418"/>
                  </a:cubicBezTo>
                  <a:cubicBezTo>
                    <a:pt x="84" y="418"/>
                    <a:pt x="68" y="365"/>
                    <a:pt x="68" y="328"/>
                  </a:cubicBezTo>
                  <a:cubicBezTo>
                    <a:pt x="68" y="279"/>
                    <a:pt x="99" y="158"/>
                    <a:pt x="123" y="114"/>
                  </a:cubicBezTo>
                  <a:cubicBezTo>
                    <a:pt x="152" y="57"/>
                    <a:pt x="196" y="22"/>
                    <a:pt x="235" y="22"/>
                  </a:cubicBezTo>
                  <a:cubicBezTo>
                    <a:pt x="299" y="22"/>
                    <a:pt x="312" y="101"/>
                    <a:pt x="312" y="108"/>
                  </a:cubicBezTo>
                  <a:cubicBezTo>
                    <a:pt x="312" y="112"/>
                    <a:pt x="310" y="119"/>
                    <a:pt x="308" y="1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6" name="Freeform 85">
              <a:extLst>
                <a:ext uri="{FF2B5EF4-FFF2-40B4-BE49-F238E27FC236}">
                  <a16:creationId xmlns:a16="http://schemas.microsoft.com/office/drawing/2014/main" id="{877BCB93-8744-434F-82D6-187A4AB93D66}"/>
                </a:ext>
              </a:extLst>
            </p:cNvPr>
            <p:cNvSpPr/>
            <p:nvPr/>
          </p:nvSpPr>
          <p:spPr>
            <a:xfrm>
              <a:off x="5690520" y="636588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3"/>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0"/>
                    <a:pt x="13" y="941"/>
                  </a:cubicBezTo>
                  <a:cubicBezTo>
                    <a:pt x="0" y="955"/>
                    <a:pt x="0" y="957"/>
                    <a:pt x="0" y="959"/>
                  </a:cubicBezTo>
                  <a:cubicBezTo>
                    <a:pt x="0" y="966"/>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7" name="Freeform 86">
              <a:extLst>
                <a:ext uri="{FF2B5EF4-FFF2-40B4-BE49-F238E27FC236}">
                  <a16:creationId xmlns:a16="http://schemas.microsoft.com/office/drawing/2014/main" id="{F276FEDF-3E46-1044-BC7A-123BACAE244F}"/>
                </a:ext>
              </a:extLst>
            </p:cNvPr>
            <p:cNvSpPr/>
            <p:nvPr/>
          </p:nvSpPr>
          <p:spPr>
            <a:xfrm>
              <a:off x="5912279" y="6532920"/>
              <a:ext cx="212760" cy="14760"/>
            </a:xfrm>
            <a:custGeom>
              <a:avLst/>
              <a:gdLst/>
              <a:ahLst/>
              <a:cxnLst>
                <a:cxn ang="3cd4">
                  <a:pos x="hc" y="t"/>
                </a:cxn>
                <a:cxn ang="cd2">
                  <a:pos x="l" y="vc"/>
                </a:cxn>
                <a:cxn ang="cd4">
                  <a:pos x="hc" y="b"/>
                </a:cxn>
                <a:cxn ang="0">
                  <a:pos x="r" y="vc"/>
                </a:cxn>
              </a:cxnLst>
              <a:rect l="l" t="t" r="r" b="b"/>
              <a:pathLst>
                <a:path w="592" h="42">
                  <a:moveTo>
                    <a:pt x="559" y="42"/>
                  </a:moveTo>
                  <a:cubicBezTo>
                    <a:pt x="574" y="42"/>
                    <a:pt x="592" y="42"/>
                    <a:pt x="592" y="20"/>
                  </a:cubicBezTo>
                  <a:cubicBezTo>
                    <a:pt x="592" y="0"/>
                    <a:pt x="574" y="0"/>
                    <a:pt x="559" y="0"/>
                  </a:cubicBezTo>
                  <a:lnTo>
                    <a:pt x="33" y="0"/>
                  </a:lnTo>
                  <a:cubicBezTo>
                    <a:pt x="18" y="0"/>
                    <a:pt x="0" y="0"/>
                    <a:pt x="0" y="20"/>
                  </a:cubicBezTo>
                  <a:cubicBezTo>
                    <a:pt x="0" y="42"/>
                    <a:pt x="18" y="42"/>
                    <a:pt x="33" y="4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8" name="Freeform 87">
              <a:extLst>
                <a:ext uri="{FF2B5EF4-FFF2-40B4-BE49-F238E27FC236}">
                  <a16:creationId xmlns:a16="http://schemas.microsoft.com/office/drawing/2014/main" id="{66512656-CAFC-D841-8A1C-8350078A91A2}"/>
                </a:ext>
              </a:extLst>
            </p:cNvPr>
            <p:cNvSpPr/>
            <p:nvPr/>
          </p:nvSpPr>
          <p:spPr>
            <a:xfrm>
              <a:off x="6240960" y="6472799"/>
              <a:ext cx="272160" cy="154080"/>
            </a:xfrm>
            <a:custGeom>
              <a:avLst/>
              <a:gdLst/>
              <a:ahLst/>
              <a:cxnLst>
                <a:cxn ang="3cd4">
                  <a:pos x="hc" y="t"/>
                </a:cxn>
                <a:cxn ang="cd2">
                  <a:pos x="l" y="vc"/>
                </a:cxn>
                <a:cxn ang="cd4">
                  <a:pos x="hc" y="b"/>
                </a:cxn>
                <a:cxn ang="0">
                  <a:pos x="r" y="vc"/>
                </a:cxn>
              </a:cxnLst>
              <a:rect l="l" t="t" r="r" b="b"/>
              <a:pathLst>
                <a:path w="757" h="429">
                  <a:moveTo>
                    <a:pt x="75" y="95"/>
                  </a:moveTo>
                  <a:lnTo>
                    <a:pt x="75" y="356"/>
                  </a:lnTo>
                  <a:cubicBezTo>
                    <a:pt x="75" y="398"/>
                    <a:pt x="66" y="398"/>
                    <a:pt x="0" y="398"/>
                  </a:cubicBezTo>
                  <a:lnTo>
                    <a:pt x="0" y="429"/>
                  </a:lnTo>
                  <a:cubicBezTo>
                    <a:pt x="33" y="429"/>
                    <a:pt x="84" y="427"/>
                    <a:pt x="110" y="427"/>
                  </a:cubicBezTo>
                  <a:cubicBezTo>
                    <a:pt x="134" y="427"/>
                    <a:pt x="185" y="429"/>
                    <a:pt x="218" y="429"/>
                  </a:cubicBezTo>
                  <a:lnTo>
                    <a:pt x="218" y="398"/>
                  </a:lnTo>
                  <a:cubicBezTo>
                    <a:pt x="154" y="398"/>
                    <a:pt x="143" y="398"/>
                    <a:pt x="143" y="356"/>
                  </a:cubicBezTo>
                  <a:lnTo>
                    <a:pt x="143" y="176"/>
                  </a:lnTo>
                  <a:cubicBezTo>
                    <a:pt x="143" y="75"/>
                    <a:pt x="211" y="22"/>
                    <a:pt x="273" y="22"/>
                  </a:cubicBezTo>
                  <a:cubicBezTo>
                    <a:pt x="334" y="22"/>
                    <a:pt x="345" y="75"/>
                    <a:pt x="345" y="130"/>
                  </a:cubicBezTo>
                  <a:lnTo>
                    <a:pt x="345" y="356"/>
                  </a:lnTo>
                  <a:cubicBezTo>
                    <a:pt x="345" y="398"/>
                    <a:pt x="334" y="398"/>
                    <a:pt x="271" y="398"/>
                  </a:cubicBezTo>
                  <a:lnTo>
                    <a:pt x="271" y="429"/>
                  </a:lnTo>
                  <a:cubicBezTo>
                    <a:pt x="304" y="429"/>
                    <a:pt x="352" y="427"/>
                    <a:pt x="378" y="427"/>
                  </a:cubicBezTo>
                  <a:cubicBezTo>
                    <a:pt x="405" y="427"/>
                    <a:pt x="455" y="429"/>
                    <a:pt x="488" y="429"/>
                  </a:cubicBezTo>
                  <a:lnTo>
                    <a:pt x="488" y="398"/>
                  </a:lnTo>
                  <a:cubicBezTo>
                    <a:pt x="422" y="398"/>
                    <a:pt x="411" y="398"/>
                    <a:pt x="411" y="356"/>
                  </a:cubicBezTo>
                  <a:lnTo>
                    <a:pt x="411" y="176"/>
                  </a:lnTo>
                  <a:cubicBezTo>
                    <a:pt x="411" y="75"/>
                    <a:pt x="482" y="22"/>
                    <a:pt x="543" y="22"/>
                  </a:cubicBezTo>
                  <a:cubicBezTo>
                    <a:pt x="605" y="22"/>
                    <a:pt x="614" y="75"/>
                    <a:pt x="614" y="130"/>
                  </a:cubicBezTo>
                  <a:lnTo>
                    <a:pt x="614" y="356"/>
                  </a:lnTo>
                  <a:cubicBezTo>
                    <a:pt x="614" y="398"/>
                    <a:pt x="605" y="398"/>
                    <a:pt x="539" y="398"/>
                  </a:cubicBezTo>
                  <a:lnTo>
                    <a:pt x="539" y="429"/>
                  </a:lnTo>
                  <a:cubicBezTo>
                    <a:pt x="572" y="429"/>
                    <a:pt x="623" y="427"/>
                    <a:pt x="649" y="427"/>
                  </a:cubicBezTo>
                  <a:cubicBezTo>
                    <a:pt x="673" y="427"/>
                    <a:pt x="724" y="429"/>
                    <a:pt x="757" y="429"/>
                  </a:cubicBezTo>
                  <a:lnTo>
                    <a:pt x="757" y="398"/>
                  </a:lnTo>
                  <a:cubicBezTo>
                    <a:pt x="706" y="398"/>
                    <a:pt x="682" y="398"/>
                    <a:pt x="682" y="369"/>
                  </a:cubicBezTo>
                  <a:lnTo>
                    <a:pt x="682" y="185"/>
                  </a:lnTo>
                  <a:cubicBezTo>
                    <a:pt x="682" y="101"/>
                    <a:pt x="682" y="70"/>
                    <a:pt x="651" y="35"/>
                  </a:cubicBezTo>
                  <a:cubicBezTo>
                    <a:pt x="638" y="20"/>
                    <a:pt x="605" y="0"/>
                    <a:pt x="550" y="0"/>
                  </a:cubicBezTo>
                  <a:cubicBezTo>
                    <a:pt x="469" y="0"/>
                    <a:pt x="425" y="57"/>
                    <a:pt x="409" y="95"/>
                  </a:cubicBezTo>
                  <a:cubicBezTo>
                    <a:pt x="396" y="11"/>
                    <a:pt x="323" y="0"/>
                    <a:pt x="279" y="0"/>
                  </a:cubicBezTo>
                  <a:cubicBezTo>
                    <a:pt x="209" y="0"/>
                    <a:pt x="163" y="42"/>
                    <a:pt x="136" y="101"/>
                  </a:cubicBezTo>
                  <a:lnTo>
                    <a:pt x="136" y="0"/>
                  </a:lnTo>
                  <a:lnTo>
                    <a:pt x="0" y="11"/>
                  </a:lnTo>
                  <a:lnTo>
                    <a:pt x="0" y="42"/>
                  </a:lnTo>
                  <a:cubicBezTo>
                    <a:pt x="68" y="42"/>
                    <a:pt x="75" y="48"/>
                    <a:pt x="75" y="9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9" name="Freeform 88">
              <a:extLst>
                <a:ext uri="{FF2B5EF4-FFF2-40B4-BE49-F238E27FC236}">
                  <a16:creationId xmlns:a16="http://schemas.microsoft.com/office/drawing/2014/main" id="{11F13E4D-EEED-1847-A3E5-BEF8A7C9B0C3}"/>
                </a:ext>
              </a:extLst>
            </p:cNvPr>
            <p:cNvSpPr/>
            <p:nvPr/>
          </p:nvSpPr>
          <p:spPr>
            <a:xfrm>
              <a:off x="6533280" y="6470280"/>
              <a:ext cx="157320" cy="160200"/>
            </a:xfrm>
            <a:custGeom>
              <a:avLst/>
              <a:gdLst/>
              <a:ahLst/>
              <a:cxnLst>
                <a:cxn ang="3cd4">
                  <a:pos x="hc" y="t"/>
                </a:cxn>
                <a:cxn ang="cd2">
                  <a:pos x="l" y="vc"/>
                </a:cxn>
                <a:cxn ang="cd4">
                  <a:pos x="hc" y="b"/>
                </a:cxn>
                <a:cxn ang="0">
                  <a:pos x="r" y="vc"/>
                </a:cxn>
              </a:cxnLst>
              <a:rect l="l" t="t" r="r" b="b"/>
              <a:pathLst>
                <a:path w="438" h="446">
                  <a:moveTo>
                    <a:pt x="282" y="361"/>
                  </a:moveTo>
                  <a:cubicBezTo>
                    <a:pt x="286" y="400"/>
                    <a:pt x="312" y="440"/>
                    <a:pt x="359" y="440"/>
                  </a:cubicBezTo>
                  <a:cubicBezTo>
                    <a:pt x="378" y="440"/>
                    <a:pt x="438" y="427"/>
                    <a:pt x="438" y="347"/>
                  </a:cubicBezTo>
                  <a:lnTo>
                    <a:pt x="438" y="295"/>
                  </a:lnTo>
                  <a:lnTo>
                    <a:pt x="414" y="295"/>
                  </a:lnTo>
                  <a:lnTo>
                    <a:pt x="414" y="347"/>
                  </a:lnTo>
                  <a:cubicBezTo>
                    <a:pt x="414" y="405"/>
                    <a:pt x="389" y="411"/>
                    <a:pt x="378" y="411"/>
                  </a:cubicBezTo>
                  <a:cubicBezTo>
                    <a:pt x="348" y="411"/>
                    <a:pt x="343" y="367"/>
                    <a:pt x="343" y="363"/>
                  </a:cubicBezTo>
                  <a:lnTo>
                    <a:pt x="343" y="167"/>
                  </a:lnTo>
                  <a:cubicBezTo>
                    <a:pt x="343" y="128"/>
                    <a:pt x="343" y="90"/>
                    <a:pt x="308" y="53"/>
                  </a:cubicBezTo>
                  <a:cubicBezTo>
                    <a:pt x="271" y="15"/>
                    <a:pt x="222" y="0"/>
                    <a:pt x="174" y="0"/>
                  </a:cubicBezTo>
                  <a:cubicBezTo>
                    <a:pt x="95" y="0"/>
                    <a:pt x="29" y="46"/>
                    <a:pt x="29" y="110"/>
                  </a:cubicBezTo>
                  <a:cubicBezTo>
                    <a:pt x="29" y="139"/>
                    <a:pt x="48" y="156"/>
                    <a:pt x="73" y="156"/>
                  </a:cubicBezTo>
                  <a:cubicBezTo>
                    <a:pt x="99" y="156"/>
                    <a:pt x="117" y="136"/>
                    <a:pt x="117" y="110"/>
                  </a:cubicBezTo>
                  <a:cubicBezTo>
                    <a:pt x="117" y="99"/>
                    <a:pt x="112" y="66"/>
                    <a:pt x="68" y="66"/>
                  </a:cubicBezTo>
                  <a:cubicBezTo>
                    <a:pt x="95" y="33"/>
                    <a:pt x="141" y="22"/>
                    <a:pt x="174" y="22"/>
                  </a:cubicBezTo>
                  <a:cubicBezTo>
                    <a:pt x="220" y="22"/>
                    <a:pt x="275" y="59"/>
                    <a:pt x="275" y="145"/>
                  </a:cubicBezTo>
                  <a:lnTo>
                    <a:pt x="275" y="183"/>
                  </a:lnTo>
                  <a:cubicBezTo>
                    <a:pt x="227" y="185"/>
                    <a:pt x="158" y="187"/>
                    <a:pt x="97" y="216"/>
                  </a:cubicBezTo>
                  <a:cubicBezTo>
                    <a:pt x="24" y="249"/>
                    <a:pt x="0" y="299"/>
                    <a:pt x="0" y="343"/>
                  </a:cubicBezTo>
                  <a:cubicBezTo>
                    <a:pt x="0" y="422"/>
                    <a:pt x="95" y="446"/>
                    <a:pt x="156" y="446"/>
                  </a:cubicBezTo>
                  <a:cubicBezTo>
                    <a:pt x="220" y="446"/>
                    <a:pt x="264" y="407"/>
                    <a:pt x="282" y="361"/>
                  </a:cubicBezTo>
                  <a:close/>
                  <a:moveTo>
                    <a:pt x="275" y="202"/>
                  </a:moveTo>
                  <a:lnTo>
                    <a:pt x="275" y="299"/>
                  </a:lnTo>
                  <a:cubicBezTo>
                    <a:pt x="275" y="391"/>
                    <a:pt x="207" y="424"/>
                    <a:pt x="163" y="424"/>
                  </a:cubicBezTo>
                  <a:cubicBezTo>
                    <a:pt x="114" y="424"/>
                    <a:pt x="75" y="389"/>
                    <a:pt x="75" y="341"/>
                  </a:cubicBezTo>
                  <a:cubicBezTo>
                    <a:pt x="75" y="288"/>
                    <a:pt x="117" y="207"/>
                    <a:pt x="275" y="20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0" name="Freeform 89">
              <a:extLst>
                <a:ext uri="{FF2B5EF4-FFF2-40B4-BE49-F238E27FC236}">
                  <a16:creationId xmlns:a16="http://schemas.microsoft.com/office/drawing/2014/main" id="{B04E0F42-7865-7446-BDCB-08CFD39ED0F5}"/>
                </a:ext>
              </a:extLst>
            </p:cNvPr>
            <p:cNvSpPr/>
            <p:nvPr/>
          </p:nvSpPr>
          <p:spPr>
            <a:xfrm>
              <a:off x="6696360" y="6476760"/>
              <a:ext cx="175320" cy="150120"/>
            </a:xfrm>
            <a:custGeom>
              <a:avLst/>
              <a:gdLst/>
              <a:ahLst/>
              <a:cxnLst>
                <a:cxn ang="3cd4">
                  <a:pos x="hc" y="t"/>
                </a:cxn>
                <a:cxn ang="cd2">
                  <a:pos x="l" y="vc"/>
                </a:cxn>
                <a:cxn ang="cd4">
                  <a:pos x="hc" y="b"/>
                </a:cxn>
                <a:cxn ang="0">
                  <a:pos x="r" y="vc"/>
                </a:cxn>
              </a:cxnLst>
              <a:rect l="l" t="t" r="r" b="b"/>
              <a:pathLst>
                <a:path w="488" h="418">
                  <a:moveTo>
                    <a:pt x="266" y="191"/>
                  </a:moveTo>
                  <a:cubicBezTo>
                    <a:pt x="297" y="154"/>
                    <a:pt x="332" y="106"/>
                    <a:pt x="356" y="81"/>
                  </a:cubicBezTo>
                  <a:cubicBezTo>
                    <a:pt x="387" y="46"/>
                    <a:pt x="427" y="31"/>
                    <a:pt x="471" y="31"/>
                  </a:cubicBezTo>
                  <a:lnTo>
                    <a:pt x="471" y="0"/>
                  </a:lnTo>
                  <a:cubicBezTo>
                    <a:pt x="447" y="2"/>
                    <a:pt x="418" y="2"/>
                    <a:pt x="392" y="2"/>
                  </a:cubicBezTo>
                  <a:cubicBezTo>
                    <a:pt x="363" y="2"/>
                    <a:pt x="312" y="0"/>
                    <a:pt x="299" y="0"/>
                  </a:cubicBezTo>
                  <a:lnTo>
                    <a:pt x="299" y="31"/>
                  </a:lnTo>
                  <a:cubicBezTo>
                    <a:pt x="319" y="33"/>
                    <a:pt x="328" y="44"/>
                    <a:pt x="328" y="59"/>
                  </a:cubicBezTo>
                  <a:cubicBezTo>
                    <a:pt x="328" y="75"/>
                    <a:pt x="317" y="88"/>
                    <a:pt x="312" y="95"/>
                  </a:cubicBezTo>
                  <a:lnTo>
                    <a:pt x="253" y="169"/>
                  </a:lnTo>
                  <a:lnTo>
                    <a:pt x="176" y="73"/>
                  </a:lnTo>
                  <a:cubicBezTo>
                    <a:pt x="167" y="62"/>
                    <a:pt x="167" y="59"/>
                    <a:pt x="167" y="55"/>
                  </a:cubicBezTo>
                  <a:cubicBezTo>
                    <a:pt x="167" y="40"/>
                    <a:pt x="183" y="31"/>
                    <a:pt x="202" y="31"/>
                  </a:cubicBezTo>
                  <a:lnTo>
                    <a:pt x="202" y="0"/>
                  </a:lnTo>
                  <a:cubicBezTo>
                    <a:pt x="176" y="0"/>
                    <a:pt x="112" y="2"/>
                    <a:pt x="97" y="2"/>
                  </a:cubicBezTo>
                  <a:cubicBezTo>
                    <a:pt x="77" y="2"/>
                    <a:pt x="31" y="2"/>
                    <a:pt x="4" y="0"/>
                  </a:cubicBezTo>
                  <a:lnTo>
                    <a:pt x="4" y="31"/>
                  </a:lnTo>
                  <a:cubicBezTo>
                    <a:pt x="73" y="31"/>
                    <a:pt x="75" y="31"/>
                    <a:pt x="119" y="90"/>
                  </a:cubicBezTo>
                  <a:lnTo>
                    <a:pt x="216" y="216"/>
                  </a:lnTo>
                  <a:lnTo>
                    <a:pt x="123" y="330"/>
                  </a:lnTo>
                  <a:cubicBezTo>
                    <a:pt x="77" y="387"/>
                    <a:pt x="20" y="389"/>
                    <a:pt x="0" y="389"/>
                  </a:cubicBezTo>
                  <a:lnTo>
                    <a:pt x="0" y="418"/>
                  </a:lnTo>
                  <a:cubicBezTo>
                    <a:pt x="24" y="416"/>
                    <a:pt x="55" y="416"/>
                    <a:pt x="81" y="416"/>
                  </a:cubicBezTo>
                  <a:cubicBezTo>
                    <a:pt x="108" y="416"/>
                    <a:pt x="150" y="418"/>
                    <a:pt x="174" y="418"/>
                  </a:cubicBezTo>
                  <a:lnTo>
                    <a:pt x="174" y="389"/>
                  </a:lnTo>
                  <a:cubicBezTo>
                    <a:pt x="152" y="385"/>
                    <a:pt x="145" y="374"/>
                    <a:pt x="145" y="358"/>
                  </a:cubicBezTo>
                  <a:cubicBezTo>
                    <a:pt x="145" y="336"/>
                    <a:pt x="174" y="306"/>
                    <a:pt x="231" y="235"/>
                  </a:cubicBezTo>
                  <a:lnTo>
                    <a:pt x="306" y="332"/>
                  </a:lnTo>
                  <a:cubicBezTo>
                    <a:pt x="315" y="343"/>
                    <a:pt x="326" y="358"/>
                    <a:pt x="326" y="365"/>
                  </a:cubicBezTo>
                  <a:cubicBezTo>
                    <a:pt x="326" y="374"/>
                    <a:pt x="317" y="387"/>
                    <a:pt x="290" y="389"/>
                  </a:cubicBezTo>
                  <a:lnTo>
                    <a:pt x="290" y="418"/>
                  </a:lnTo>
                  <a:cubicBezTo>
                    <a:pt x="321" y="418"/>
                    <a:pt x="374" y="416"/>
                    <a:pt x="396" y="416"/>
                  </a:cubicBezTo>
                  <a:cubicBezTo>
                    <a:pt x="422" y="416"/>
                    <a:pt x="460" y="416"/>
                    <a:pt x="488" y="418"/>
                  </a:cubicBezTo>
                  <a:lnTo>
                    <a:pt x="488" y="389"/>
                  </a:lnTo>
                  <a:cubicBezTo>
                    <a:pt x="438" y="389"/>
                    <a:pt x="420" y="387"/>
                    <a:pt x="396" y="35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1" name="Freeform 90">
              <a:extLst>
                <a:ext uri="{FF2B5EF4-FFF2-40B4-BE49-F238E27FC236}">
                  <a16:creationId xmlns:a16="http://schemas.microsoft.com/office/drawing/2014/main" id="{F19F3CA3-BEE5-1D43-9428-931DB7AFCB6C}"/>
                </a:ext>
              </a:extLst>
            </p:cNvPr>
            <p:cNvSpPr/>
            <p:nvPr/>
          </p:nvSpPr>
          <p:spPr>
            <a:xfrm>
              <a:off x="6492960" y="6727680"/>
              <a:ext cx="124920" cy="110520"/>
            </a:xfrm>
            <a:custGeom>
              <a:avLst/>
              <a:gdLst/>
              <a:ahLst/>
              <a:cxnLst>
                <a:cxn ang="3cd4">
                  <a:pos x="hc" y="t"/>
                </a:cxn>
                <a:cxn ang="cd2">
                  <a:pos x="l" y="vc"/>
                </a:cxn>
                <a:cxn ang="cd4">
                  <a:pos x="hc" y="b"/>
                </a:cxn>
                <a:cxn ang="0">
                  <a:pos x="r" y="vc"/>
                </a:cxn>
              </a:cxnLst>
              <a:rect l="l" t="t" r="r" b="b"/>
              <a:pathLst>
                <a:path w="348" h="308">
                  <a:moveTo>
                    <a:pt x="246" y="40"/>
                  </a:moveTo>
                  <a:cubicBezTo>
                    <a:pt x="231" y="18"/>
                    <a:pt x="209" y="0"/>
                    <a:pt x="176" y="0"/>
                  </a:cubicBezTo>
                  <a:cubicBezTo>
                    <a:pt x="88" y="0"/>
                    <a:pt x="0" y="97"/>
                    <a:pt x="0" y="194"/>
                  </a:cubicBezTo>
                  <a:cubicBezTo>
                    <a:pt x="0" y="260"/>
                    <a:pt x="44" y="308"/>
                    <a:pt x="103" y="308"/>
                  </a:cubicBezTo>
                  <a:cubicBezTo>
                    <a:pt x="139" y="308"/>
                    <a:pt x="172" y="286"/>
                    <a:pt x="200" y="260"/>
                  </a:cubicBezTo>
                  <a:cubicBezTo>
                    <a:pt x="213" y="301"/>
                    <a:pt x="251" y="308"/>
                    <a:pt x="271" y="308"/>
                  </a:cubicBezTo>
                  <a:cubicBezTo>
                    <a:pt x="295" y="308"/>
                    <a:pt x="310" y="293"/>
                    <a:pt x="323" y="271"/>
                  </a:cubicBezTo>
                  <a:cubicBezTo>
                    <a:pt x="339" y="244"/>
                    <a:pt x="348" y="207"/>
                    <a:pt x="348" y="202"/>
                  </a:cubicBezTo>
                  <a:cubicBezTo>
                    <a:pt x="348" y="194"/>
                    <a:pt x="339" y="194"/>
                    <a:pt x="337" y="194"/>
                  </a:cubicBezTo>
                  <a:cubicBezTo>
                    <a:pt x="328" y="194"/>
                    <a:pt x="326" y="198"/>
                    <a:pt x="321" y="216"/>
                  </a:cubicBezTo>
                  <a:cubicBezTo>
                    <a:pt x="312" y="249"/>
                    <a:pt x="299" y="288"/>
                    <a:pt x="271" y="288"/>
                  </a:cubicBezTo>
                  <a:cubicBezTo>
                    <a:pt x="253" y="288"/>
                    <a:pt x="249" y="273"/>
                    <a:pt x="249" y="255"/>
                  </a:cubicBezTo>
                  <a:cubicBezTo>
                    <a:pt x="249" y="244"/>
                    <a:pt x="255" y="218"/>
                    <a:pt x="260" y="200"/>
                  </a:cubicBezTo>
                  <a:cubicBezTo>
                    <a:pt x="264" y="183"/>
                    <a:pt x="271" y="154"/>
                    <a:pt x="275" y="139"/>
                  </a:cubicBezTo>
                  <a:lnTo>
                    <a:pt x="288" y="88"/>
                  </a:lnTo>
                  <a:cubicBezTo>
                    <a:pt x="293" y="70"/>
                    <a:pt x="299" y="37"/>
                    <a:pt x="299" y="35"/>
                  </a:cubicBezTo>
                  <a:cubicBezTo>
                    <a:pt x="299" y="20"/>
                    <a:pt x="288" y="13"/>
                    <a:pt x="277" y="13"/>
                  </a:cubicBezTo>
                  <a:cubicBezTo>
                    <a:pt x="266" y="13"/>
                    <a:pt x="251" y="22"/>
                    <a:pt x="246" y="40"/>
                  </a:cubicBezTo>
                  <a:close/>
                  <a:moveTo>
                    <a:pt x="202" y="216"/>
                  </a:moveTo>
                  <a:cubicBezTo>
                    <a:pt x="198" y="235"/>
                    <a:pt x="183" y="249"/>
                    <a:pt x="167" y="262"/>
                  </a:cubicBezTo>
                  <a:cubicBezTo>
                    <a:pt x="161" y="266"/>
                    <a:pt x="134" y="288"/>
                    <a:pt x="106" y="288"/>
                  </a:cubicBezTo>
                  <a:cubicBezTo>
                    <a:pt x="79" y="288"/>
                    <a:pt x="55" y="271"/>
                    <a:pt x="55" y="222"/>
                  </a:cubicBezTo>
                  <a:cubicBezTo>
                    <a:pt x="55" y="187"/>
                    <a:pt x="75" y="110"/>
                    <a:pt x="90" y="84"/>
                  </a:cubicBezTo>
                  <a:cubicBezTo>
                    <a:pt x="121" y="29"/>
                    <a:pt x="156" y="20"/>
                    <a:pt x="176" y="20"/>
                  </a:cubicBezTo>
                  <a:cubicBezTo>
                    <a:pt x="222" y="20"/>
                    <a:pt x="235" y="70"/>
                    <a:pt x="235" y="79"/>
                  </a:cubicBezTo>
                  <a:cubicBezTo>
                    <a:pt x="235" y="81"/>
                    <a:pt x="235" y="86"/>
                    <a:pt x="233" y="8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2" name="Freeform 91">
              <a:extLst>
                <a:ext uri="{FF2B5EF4-FFF2-40B4-BE49-F238E27FC236}">
                  <a16:creationId xmlns:a16="http://schemas.microsoft.com/office/drawing/2014/main" id="{B5EA4972-4B8A-094F-8EBB-780D43DD0D53}"/>
                </a:ext>
              </a:extLst>
            </p:cNvPr>
            <p:cNvSpPr/>
            <p:nvPr/>
          </p:nvSpPr>
          <p:spPr>
            <a:xfrm>
              <a:off x="6947640" y="6377760"/>
              <a:ext cx="238680" cy="249840"/>
            </a:xfrm>
            <a:custGeom>
              <a:avLst/>
              <a:gdLst/>
              <a:ahLst/>
              <a:cxnLst>
                <a:cxn ang="3cd4">
                  <a:pos x="hc" y="t"/>
                </a:cxn>
                <a:cxn ang="cd2">
                  <a:pos x="l" y="vc"/>
                </a:cxn>
                <a:cxn ang="cd4">
                  <a:pos x="hc" y="b"/>
                </a:cxn>
                <a:cxn ang="0">
                  <a:pos x="r" y="vc"/>
                </a:cxn>
              </a:cxnLst>
              <a:rect l="l" t="t" r="r" b="b"/>
              <a:pathLst>
                <a:path w="664" h="695">
                  <a:moveTo>
                    <a:pt x="139" y="583"/>
                  </a:moveTo>
                  <a:cubicBezTo>
                    <a:pt x="101" y="647"/>
                    <a:pt x="64" y="662"/>
                    <a:pt x="20" y="664"/>
                  </a:cubicBezTo>
                  <a:cubicBezTo>
                    <a:pt x="9" y="664"/>
                    <a:pt x="0" y="664"/>
                    <a:pt x="0" y="684"/>
                  </a:cubicBezTo>
                  <a:cubicBezTo>
                    <a:pt x="0" y="688"/>
                    <a:pt x="4" y="695"/>
                    <a:pt x="13" y="695"/>
                  </a:cubicBezTo>
                  <a:cubicBezTo>
                    <a:pt x="40" y="695"/>
                    <a:pt x="68" y="691"/>
                    <a:pt x="97" y="691"/>
                  </a:cubicBezTo>
                  <a:cubicBezTo>
                    <a:pt x="128" y="691"/>
                    <a:pt x="163" y="695"/>
                    <a:pt x="194" y="695"/>
                  </a:cubicBezTo>
                  <a:cubicBezTo>
                    <a:pt x="198" y="695"/>
                    <a:pt x="211" y="695"/>
                    <a:pt x="211" y="675"/>
                  </a:cubicBezTo>
                  <a:cubicBezTo>
                    <a:pt x="211" y="664"/>
                    <a:pt x="202" y="664"/>
                    <a:pt x="196" y="664"/>
                  </a:cubicBezTo>
                  <a:cubicBezTo>
                    <a:pt x="174" y="662"/>
                    <a:pt x="150" y="653"/>
                    <a:pt x="150" y="629"/>
                  </a:cubicBezTo>
                  <a:cubicBezTo>
                    <a:pt x="150" y="618"/>
                    <a:pt x="156" y="607"/>
                    <a:pt x="165" y="594"/>
                  </a:cubicBezTo>
                  <a:lnTo>
                    <a:pt x="238" y="471"/>
                  </a:lnTo>
                  <a:lnTo>
                    <a:pt x="482" y="471"/>
                  </a:lnTo>
                  <a:cubicBezTo>
                    <a:pt x="482" y="490"/>
                    <a:pt x="497" y="622"/>
                    <a:pt x="497" y="631"/>
                  </a:cubicBezTo>
                  <a:cubicBezTo>
                    <a:pt x="497" y="662"/>
                    <a:pt x="447" y="664"/>
                    <a:pt x="427" y="664"/>
                  </a:cubicBezTo>
                  <a:cubicBezTo>
                    <a:pt x="414" y="664"/>
                    <a:pt x="403" y="664"/>
                    <a:pt x="403" y="684"/>
                  </a:cubicBezTo>
                  <a:cubicBezTo>
                    <a:pt x="403" y="695"/>
                    <a:pt x="416" y="695"/>
                    <a:pt x="418" y="695"/>
                  </a:cubicBezTo>
                  <a:cubicBezTo>
                    <a:pt x="458" y="695"/>
                    <a:pt x="499" y="691"/>
                    <a:pt x="539" y="691"/>
                  </a:cubicBezTo>
                  <a:cubicBezTo>
                    <a:pt x="563" y="691"/>
                    <a:pt x="623" y="695"/>
                    <a:pt x="647" y="695"/>
                  </a:cubicBezTo>
                  <a:cubicBezTo>
                    <a:pt x="653" y="695"/>
                    <a:pt x="664" y="695"/>
                    <a:pt x="664" y="675"/>
                  </a:cubicBezTo>
                  <a:cubicBezTo>
                    <a:pt x="664" y="664"/>
                    <a:pt x="656" y="664"/>
                    <a:pt x="642" y="664"/>
                  </a:cubicBezTo>
                  <a:cubicBezTo>
                    <a:pt x="583" y="664"/>
                    <a:pt x="583" y="658"/>
                    <a:pt x="581" y="629"/>
                  </a:cubicBezTo>
                  <a:lnTo>
                    <a:pt x="521" y="24"/>
                  </a:lnTo>
                  <a:cubicBezTo>
                    <a:pt x="519" y="4"/>
                    <a:pt x="519" y="0"/>
                    <a:pt x="502" y="0"/>
                  </a:cubicBezTo>
                  <a:cubicBezTo>
                    <a:pt x="486" y="0"/>
                    <a:pt x="482" y="7"/>
                    <a:pt x="477" y="15"/>
                  </a:cubicBezTo>
                  <a:close/>
                  <a:moveTo>
                    <a:pt x="255" y="440"/>
                  </a:moveTo>
                  <a:lnTo>
                    <a:pt x="447" y="121"/>
                  </a:lnTo>
                  <a:lnTo>
                    <a:pt x="477" y="440"/>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3" name="Freeform 92">
              <a:extLst>
                <a:ext uri="{FF2B5EF4-FFF2-40B4-BE49-F238E27FC236}">
                  <a16:creationId xmlns:a16="http://schemas.microsoft.com/office/drawing/2014/main" id="{8BFA21E8-73E9-F946-A58D-1289CF7FB3E5}"/>
                </a:ext>
              </a:extLst>
            </p:cNvPr>
            <p:cNvSpPr/>
            <p:nvPr/>
          </p:nvSpPr>
          <p:spPr>
            <a:xfrm>
              <a:off x="7230240" y="636588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5"/>
                    <a:pt x="209" y="937"/>
                  </a:cubicBezTo>
                  <a:cubicBezTo>
                    <a:pt x="88" y="816"/>
                    <a:pt x="57" y="633"/>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2"/>
                    <a:pt x="0" y="484"/>
                  </a:cubicBezTo>
                  <a:cubicBezTo>
                    <a:pt x="0" y="561"/>
                    <a:pt x="11" y="677"/>
                    <a:pt x="64" y="787"/>
                  </a:cubicBezTo>
                  <a:cubicBezTo>
                    <a:pt x="123" y="906"/>
                    <a:pt x="207" y="968"/>
                    <a:pt x="216" y="968"/>
                  </a:cubicBezTo>
                  <a:cubicBezTo>
                    <a:pt x="222" y="968"/>
                    <a:pt x="227" y="966"/>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4" name="Freeform 93">
              <a:extLst>
                <a:ext uri="{FF2B5EF4-FFF2-40B4-BE49-F238E27FC236}">
                  <a16:creationId xmlns:a16="http://schemas.microsoft.com/office/drawing/2014/main" id="{AB0291F9-81D7-0243-8138-9F8670A45A0D}"/>
                </a:ext>
              </a:extLst>
            </p:cNvPr>
            <p:cNvSpPr/>
            <p:nvPr/>
          </p:nvSpPr>
          <p:spPr>
            <a:xfrm>
              <a:off x="7348320" y="6472799"/>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4"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6"/>
                    <a:pt x="257" y="418"/>
                    <a:pt x="141" y="418"/>
                  </a:cubicBezTo>
                  <a:cubicBezTo>
                    <a:pt x="125"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5" name="Freeform 94">
              <a:extLst>
                <a:ext uri="{FF2B5EF4-FFF2-40B4-BE49-F238E27FC236}">
                  <a16:creationId xmlns:a16="http://schemas.microsoft.com/office/drawing/2014/main" id="{CCD32825-0C6F-084B-9549-8C4002DA599A}"/>
                </a:ext>
              </a:extLst>
            </p:cNvPr>
            <p:cNvSpPr/>
            <p:nvPr/>
          </p:nvSpPr>
          <p:spPr>
            <a:xfrm>
              <a:off x="7522560" y="6589800"/>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6" name="Freeform 95">
              <a:extLst>
                <a:ext uri="{FF2B5EF4-FFF2-40B4-BE49-F238E27FC236}">
                  <a16:creationId xmlns:a16="http://schemas.microsoft.com/office/drawing/2014/main" id="{DE54B6B1-9162-D540-961A-42854A3CFC75}"/>
                </a:ext>
              </a:extLst>
            </p:cNvPr>
            <p:cNvSpPr/>
            <p:nvPr/>
          </p:nvSpPr>
          <p:spPr>
            <a:xfrm>
              <a:off x="7661160" y="6472799"/>
              <a:ext cx="159480" cy="158040"/>
            </a:xfrm>
            <a:custGeom>
              <a:avLst/>
              <a:gdLst/>
              <a:ahLst/>
              <a:cxnLst>
                <a:cxn ang="3cd4">
                  <a:pos x="hc" y="t"/>
                </a:cxn>
                <a:cxn ang="cd2">
                  <a:pos x="l" y="vc"/>
                </a:cxn>
                <a:cxn ang="cd4">
                  <a:pos x="hc" y="b"/>
                </a:cxn>
                <a:cxn ang="0">
                  <a:pos x="r" y="vc"/>
                </a:cxn>
              </a:cxnLst>
              <a:rect l="l" t="t" r="r" b="b"/>
              <a:pathLst>
                <a:path w="444" h="440">
                  <a:moveTo>
                    <a:pt x="323" y="62"/>
                  </a:moveTo>
                  <a:cubicBezTo>
                    <a:pt x="306" y="26"/>
                    <a:pt x="277" y="0"/>
                    <a:pt x="233" y="0"/>
                  </a:cubicBezTo>
                  <a:cubicBezTo>
                    <a:pt x="121" y="0"/>
                    <a:pt x="0" y="143"/>
                    <a:pt x="0" y="284"/>
                  </a:cubicBezTo>
                  <a:cubicBezTo>
                    <a:pt x="0" y="376"/>
                    <a:pt x="53" y="440"/>
                    <a:pt x="130" y="440"/>
                  </a:cubicBezTo>
                  <a:cubicBezTo>
                    <a:pt x="150" y="440"/>
                    <a:pt x="198" y="435"/>
                    <a:pt x="255" y="367"/>
                  </a:cubicBezTo>
                  <a:cubicBezTo>
                    <a:pt x="264" y="407"/>
                    <a:pt x="297" y="440"/>
                    <a:pt x="343" y="440"/>
                  </a:cubicBezTo>
                  <a:cubicBezTo>
                    <a:pt x="378" y="440"/>
                    <a:pt x="400" y="418"/>
                    <a:pt x="416" y="387"/>
                  </a:cubicBezTo>
                  <a:cubicBezTo>
                    <a:pt x="431" y="352"/>
                    <a:pt x="444" y="293"/>
                    <a:pt x="444" y="290"/>
                  </a:cubicBezTo>
                  <a:cubicBezTo>
                    <a:pt x="444" y="282"/>
                    <a:pt x="436" y="282"/>
                    <a:pt x="433" y="282"/>
                  </a:cubicBezTo>
                  <a:cubicBezTo>
                    <a:pt x="422" y="282"/>
                    <a:pt x="422" y="284"/>
                    <a:pt x="420" y="299"/>
                  </a:cubicBezTo>
                  <a:cubicBezTo>
                    <a:pt x="403" y="361"/>
                    <a:pt x="385" y="418"/>
                    <a:pt x="345" y="418"/>
                  </a:cubicBezTo>
                  <a:cubicBezTo>
                    <a:pt x="319" y="418"/>
                    <a:pt x="317" y="394"/>
                    <a:pt x="317" y="374"/>
                  </a:cubicBezTo>
                  <a:cubicBezTo>
                    <a:pt x="317" y="352"/>
                    <a:pt x="319" y="345"/>
                    <a:pt x="330" y="301"/>
                  </a:cubicBezTo>
                  <a:cubicBezTo>
                    <a:pt x="341" y="262"/>
                    <a:pt x="341" y="251"/>
                    <a:pt x="350" y="216"/>
                  </a:cubicBezTo>
                  <a:lnTo>
                    <a:pt x="385" y="79"/>
                  </a:lnTo>
                  <a:cubicBezTo>
                    <a:pt x="392" y="51"/>
                    <a:pt x="392" y="51"/>
                    <a:pt x="392" y="46"/>
                  </a:cubicBezTo>
                  <a:cubicBezTo>
                    <a:pt x="392" y="29"/>
                    <a:pt x="381" y="20"/>
                    <a:pt x="365" y="20"/>
                  </a:cubicBezTo>
                  <a:cubicBezTo>
                    <a:pt x="341" y="20"/>
                    <a:pt x="326" y="42"/>
                    <a:pt x="323" y="62"/>
                  </a:cubicBezTo>
                  <a:close/>
                  <a:moveTo>
                    <a:pt x="260" y="315"/>
                  </a:moveTo>
                  <a:cubicBezTo>
                    <a:pt x="255" y="332"/>
                    <a:pt x="255" y="332"/>
                    <a:pt x="240" y="350"/>
                  </a:cubicBezTo>
                  <a:cubicBezTo>
                    <a:pt x="198" y="402"/>
                    <a:pt x="158" y="418"/>
                    <a:pt x="132" y="418"/>
                  </a:cubicBezTo>
                  <a:cubicBezTo>
                    <a:pt x="84" y="418"/>
                    <a:pt x="68" y="365"/>
                    <a:pt x="68" y="328"/>
                  </a:cubicBezTo>
                  <a:cubicBezTo>
                    <a:pt x="68" y="279"/>
                    <a:pt x="99" y="158"/>
                    <a:pt x="123" y="114"/>
                  </a:cubicBezTo>
                  <a:cubicBezTo>
                    <a:pt x="152" y="57"/>
                    <a:pt x="196" y="22"/>
                    <a:pt x="235" y="22"/>
                  </a:cubicBezTo>
                  <a:cubicBezTo>
                    <a:pt x="299" y="22"/>
                    <a:pt x="312" y="101"/>
                    <a:pt x="312" y="108"/>
                  </a:cubicBezTo>
                  <a:cubicBezTo>
                    <a:pt x="312" y="112"/>
                    <a:pt x="310" y="119"/>
                    <a:pt x="308" y="1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7" name="Freeform 96">
              <a:extLst>
                <a:ext uri="{FF2B5EF4-FFF2-40B4-BE49-F238E27FC236}">
                  <a16:creationId xmlns:a16="http://schemas.microsoft.com/office/drawing/2014/main" id="{68D36631-71C1-B643-9839-99F09F35365C}"/>
                </a:ext>
              </a:extLst>
            </p:cNvPr>
            <p:cNvSpPr/>
            <p:nvPr/>
          </p:nvSpPr>
          <p:spPr>
            <a:xfrm>
              <a:off x="7850520" y="636588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3"/>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0"/>
                    <a:pt x="13" y="941"/>
                  </a:cubicBezTo>
                  <a:cubicBezTo>
                    <a:pt x="0" y="955"/>
                    <a:pt x="0" y="957"/>
                    <a:pt x="0" y="959"/>
                  </a:cubicBezTo>
                  <a:cubicBezTo>
                    <a:pt x="0" y="966"/>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Tree>
    <p:extLst>
      <p:ext uri="{BB962C8B-B14F-4D97-AF65-F5344CB8AC3E}">
        <p14:creationId xmlns:p14="http://schemas.microsoft.com/office/powerpoint/2010/main" val="20481132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116E0E7B-86E4-EB41-A161-A6F637CE73EA}"/>
              </a:ext>
            </a:extLst>
          </p:cNvPr>
          <p:cNvSpPr/>
          <p:nvPr/>
        </p:nvSpPr>
        <p:spPr>
          <a:xfrm>
            <a:off x="1569960" y="3200400"/>
            <a:ext cx="548640" cy="640080"/>
          </a:xfrm>
          <a:custGeom>
            <a:avLst>
              <a:gd name="f0" fmla="val 12464"/>
              <a:gd name="f1" fmla="val 642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nvGrpSpPr>
          <p:cNvPr id="4" name="Group 3" descr="22§display§Q(s,a)§svg§600§FALSE" title="TexMaths">
            <a:extLst>
              <a:ext uri="{FF2B5EF4-FFF2-40B4-BE49-F238E27FC236}">
                <a16:creationId xmlns:a16="http://schemas.microsoft.com/office/drawing/2014/main" id="{FA9A2E3B-B7EA-C341-8EFC-9DBD02FC2578}"/>
              </a:ext>
            </a:extLst>
          </p:cNvPr>
          <p:cNvGrpSpPr/>
          <p:nvPr/>
        </p:nvGrpSpPr>
        <p:grpSpPr>
          <a:xfrm>
            <a:off x="6697800" y="3400560"/>
            <a:ext cx="1044359" cy="348120"/>
            <a:chOff x="6697800" y="3400560"/>
            <a:chExt cx="1044359" cy="348120"/>
          </a:xfrm>
        </p:grpSpPr>
        <p:sp>
          <p:nvSpPr>
            <p:cNvPr id="5" name="Freeform 4">
              <a:extLst>
                <a:ext uri="{FF2B5EF4-FFF2-40B4-BE49-F238E27FC236}">
                  <a16:creationId xmlns:a16="http://schemas.microsoft.com/office/drawing/2014/main" id="{1940D65E-6316-F24A-BFD9-327942804244}"/>
                </a:ext>
              </a:extLst>
            </p:cNvPr>
            <p:cNvSpPr/>
            <p:nvPr/>
          </p:nvSpPr>
          <p:spPr>
            <a:xfrm>
              <a:off x="6697800" y="3401279"/>
              <a:ext cx="1044359" cy="347400"/>
            </a:xfrm>
            <a:custGeom>
              <a:avLst/>
              <a:gdLst/>
              <a:ahLst/>
              <a:cxnLst>
                <a:cxn ang="3cd4">
                  <a:pos x="hc" y="t"/>
                </a:cxn>
                <a:cxn ang="cd2">
                  <a:pos x="l" y="vc"/>
                </a:cxn>
                <a:cxn ang="cd4">
                  <a:pos x="hc" y="b"/>
                </a:cxn>
                <a:cxn ang="0">
                  <a:pos x="r" y="vc"/>
                </a:cxn>
              </a:cxnLst>
              <a:rect l="l" t="t" r="r" b="b"/>
              <a:pathLst>
                <a:path w="2902" h="966">
                  <a:moveTo>
                    <a:pt x="1450" y="966"/>
                  </a:moveTo>
                  <a:lnTo>
                    <a:pt x="0" y="966"/>
                  </a:lnTo>
                  <a:lnTo>
                    <a:pt x="0" y="0"/>
                  </a:lnTo>
                  <a:lnTo>
                    <a:pt x="2902" y="0"/>
                  </a:lnTo>
                  <a:lnTo>
                    <a:pt x="2902" y="966"/>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 name="Freeform 5">
              <a:extLst>
                <a:ext uri="{FF2B5EF4-FFF2-40B4-BE49-F238E27FC236}">
                  <a16:creationId xmlns:a16="http://schemas.microsoft.com/office/drawing/2014/main" id="{34ED31F8-5B26-874F-B075-27CA6F25B5A4}"/>
                </a:ext>
              </a:extLst>
            </p:cNvPr>
            <p:cNvSpPr/>
            <p:nvPr/>
          </p:nvSpPr>
          <p:spPr>
            <a:xfrm>
              <a:off x="6715080" y="3416400"/>
              <a:ext cx="241200" cy="313200"/>
            </a:xfrm>
            <a:custGeom>
              <a:avLst/>
              <a:gdLst/>
              <a:ahLst/>
              <a:cxnLst>
                <a:cxn ang="3cd4">
                  <a:pos x="hc" y="t"/>
                </a:cxn>
                <a:cxn ang="cd2">
                  <a:pos x="l" y="vc"/>
                </a:cxn>
                <a:cxn ang="cd4">
                  <a:pos x="hc" y="b"/>
                </a:cxn>
                <a:cxn ang="0">
                  <a:pos x="r" y="vc"/>
                </a:cxn>
              </a:cxnLst>
              <a:rect l="l" t="t" r="r" b="b"/>
              <a:pathLst>
                <a:path w="671" h="871">
                  <a:moveTo>
                    <a:pt x="376" y="678"/>
                  </a:moveTo>
                  <a:cubicBezTo>
                    <a:pt x="528" y="620"/>
                    <a:pt x="671" y="447"/>
                    <a:pt x="671" y="260"/>
                  </a:cubicBezTo>
                  <a:cubicBezTo>
                    <a:pt x="671" y="106"/>
                    <a:pt x="568" y="0"/>
                    <a:pt x="422" y="0"/>
                  </a:cubicBezTo>
                  <a:cubicBezTo>
                    <a:pt x="213" y="0"/>
                    <a:pt x="0" y="220"/>
                    <a:pt x="0" y="447"/>
                  </a:cubicBezTo>
                  <a:cubicBezTo>
                    <a:pt x="0" y="607"/>
                    <a:pt x="108" y="704"/>
                    <a:pt x="249" y="704"/>
                  </a:cubicBezTo>
                  <a:cubicBezTo>
                    <a:pt x="273" y="704"/>
                    <a:pt x="306" y="700"/>
                    <a:pt x="343" y="691"/>
                  </a:cubicBezTo>
                  <a:cubicBezTo>
                    <a:pt x="339" y="750"/>
                    <a:pt x="339" y="752"/>
                    <a:pt x="339" y="766"/>
                  </a:cubicBezTo>
                  <a:cubicBezTo>
                    <a:pt x="339" y="796"/>
                    <a:pt x="339" y="871"/>
                    <a:pt x="420" y="871"/>
                  </a:cubicBezTo>
                  <a:cubicBezTo>
                    <a:pt x="535" y="871"/>
                    <a:pt x="581" y="693"/>
                    <a:pt x="581" y="684"/>
                  </a:cubicBezTo>
                  <a:cubicBezTo>
                    <a:pt x="581" y="675"/>
                    <a:pt x="574" y="673"/>
                    <a:pt x="572" y="673"/>
                  </a:cubicBezTo>
                  <a:cubicBezTo>
                    <a:pt x="563" y="673"/>
                    <a:pt x="561" y="678"/>
                    <a:pt x="559" y="684"/>
                  </a:cubicBezTo>
                  <a:cubicBezTo>
                    <a:pt x="537" y="752"/>
                    <a:pt x="480" y="777"/>
                    <a:pt x="447" y="777"/>
                  </a:cubicBezTo>
                  <a:cubicBezTo>
                    <a:pt x="400" y="777"/>
                    <a:pt x="387" y="750"/>
                    <a:pt x="376" y="678"/>
                  </a:cubicBezTo>
                  <a:close/>
                  <a:moveTo>
                    <a:pt x="194" y="669"/>
                  </a:moveTo>
                  <a:cubicBezTo>
                    <a:pt x="119" y="640"/>
                    <a:pt x="86" y="563"/>
                    <a:pt x="86" y="477"/>
                  </a:cubicBezTo>
                  <a:cubicBezTo>
                    <a:pt x="86" y="409"/>
                    <a:pt x="110" y="273"/>
                    <a:pt x="185" y="167"/>
                  </a:cubicBezTo>
                  <a:cubicBezTo>
                    <a:pt x="255" y="68"/>
                    <a:pt x="345" y="24"/>
                    <a:pt x="418" y="24"/>
                  </a:cubicBezTo>
                  <a:cubicBezTo>
                    <a:pt x="515" y="24"/>
                    <a:pt x="585" y="99"/>
                    <a:pt x="585" y="229"/>
                  </a:cubicBezTo>
                  <a:cubicBezTo>
                    <a:pt x="585" y="326"/>
                    <a:pt x="535" y="552"/>
                    <a:pt x="372" y="645"/>
                  </a:cubicBezTo>
                  <a:cubicBezTo>
                    <a:pt x="367" y="609"/>
                    <a:pt x="359" y="539"/>
                    <a:pt x="286" y="539"/>
                  </a:cubicBezTo>
                  <a:cubicBezTo>
                    <a:pt x="235" y="539"/>
                    <a:pt x="189" y="587"/>
                    <a:pt x="189" y="638"/>
                  </a:cubicBezTo>
                  <a:cubicBezTo>
                    <a:pt x="189" y="658"/>
                    <a:pt x="194" y="669"/>
                    <a:pt x="194" y="669"/>
                  </a:cubicBezTo>
                  <a:close/>
                  <a:moveTo>
                    <a:pt x="253" y="680"/>
                  </a:moveTo>
                  <a:cubicBezTo>
                    <a:pt x="240" y="680"/>
                    <a:pt x="209" y="680"/>
                    <a:pt x="209" y="638"/>
                  </a:cubicBezTo>
                  <a:cubicBezTo>
                    <a:pt x="209" y="601"/>
                    <a:pt x="246" y="561"/>
                    <a:pt x="286" y="561"/>
                  </a:cubicBezTo>
                  <a:cubicBezTo>
                    <a:pt x="328" y="561"/>
                    <a:pt x="345" y="585"/>
                    <a:pt x="345" y="642"/>
                  </a:cubicBezTo>
                  <a:cubicBezTo>
                    <a:pt x="345" y="658"/>
                    <a:pt x="345" y="658"/>
                    <a:pt x="337" y="662"/>
                  </a:cubicBezTo>
                  <a:cubicBezTo>
                    <a:pt x="310" y="673"/>
                    <a:pt x="282" y="680"/>
                    <a:pt x="253" y="68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 name="Freeform 6">
              <a:extLst>
                <a:ext uri="{FF2B5EF4-FFF2-40B4-BE49-F238E27FC236}">
                  <a16:creationId xmlns:a16="http://schemas.microsoft.com/office/drawing/2014/main" id="{5A8BA210-94E6-FB4C-A3B4-99188E2F4A3F}"/>
                </a:ext>
              </a:extLst>
            </p:cNvPr>
            <p:cNvSpPr/>
            <p:nvPr/>
          </p:nvSpPr>
          <p:spPr>
            <a:xfrm>
              <a:off x="7006679" y="340056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5"/>
                    <a:pt x="209" y="937"/>
                  </a:cubicBezTo>
                  <a:cubicBezTo>
                    <a:pt x="88" y="816"/>
                    <a:pt x="57" y="634"/>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3"/>
                    <a:pt x="0" y="484"/>
                  </a:cubicBezTo>
                  <a:cubicBezTo>
                    <a:pt x="0" y="561"/>
                    <a:pt x="11" y="678"/>
                    <a:pt x="64" y="788"/>
                  </a:cubicBezTo>
                  <a:cubicBezTo>
                    <a:pt x="123" y="906"/>
                    <a:pt x="207" y="968"/>
                    <a:pt x="216" y="968"/>
                  </a:cubicBezTo>
                  <a:cubicBezTo>
                    <a:pt x="222" y="968"/>
                    <a:pt x="227" y="966"/>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 name="Freeform 7">
              <a:extLst>
                <a:ext uri="{FF2B5EF4-FFF2-40B4-BE49-F238E27FC236}">
                  <a16:creationId xmlns:a16="http://schemas.microsoft.com/office/drawing/2014/main" id="{2A4E7EB8-32C4-2641-B15F-ECDE2140350F}"/>
                </a:ext>
              </a:extLst>
            </p:cNvPr>
            <p:cNvSpPr/>
            <p:nvPr/>
          </p:nvSpPr>
          <p:spPr>
            <a:xfrm>
              <a:off x="7124760" y="3507479"/>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1"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7"/>
                    <a:pt x="257" y="418"/>
                    <a:pt x="141" y="418"/>
                  </a:cubicBezTo>
                  <a:cubicBezTo>
                    <a:pt x="125"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 name="Freeform 8">
              <a:extLst>
                <a:ext uri="{FF2B5EF4-FFF2-40B4-BE49-F238E27FC236}">
                  <a16:creationId xmlns:a16="http://schemas.microsoft.com/office/drawing/2014/main" id="{F1F10687-F7C0-8149-83BF-00BF8E9350E9}"/>
                </a:ext>
              </a:extLst>
            </p:cNvPr>
            <p:cNvSpPr/>
            <p:nvPr/>
          </p:nvSpPr>
          <p:spPr>
            <a:xfrm>
              <a:off x="7298999" y="3624840"/>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 name="Freeform 9">
              <a:extLst>
                <a:ext uri="{FF2B5EF4-FFF2-40B4-BE49-F238E27FC236}">
                  <a16:creationId xmlns:a16="http://schemas.microsoft.com/office/drawing/2014/main" id="{E283848E-3666-4A43-9D4E-6EC748C6E9CC}"/>
                </a:ext>
              </a:extLst>
            </p:cNvPr>
            <p:cNvSpPr/>
            <p:nvPr/>
          </p:nvSpPr>
          <p:spPr>
            <a:xfrm>
              <a:off x="7437600" y="3507479"/>
              <a:ext cx="159480" cy="158040"/>
            </a:xfrm>
            <a:custGeom>
              <a:avLst/>
              <a:gdLst/>
              <a:ahLst/>
              <a:cxnLst>
                <a:cxn ang="3cd4">
                  <a:pos x="hc" y="t"/>
                </a:cxn>
                <a:cxn ang="cd2">
                  <a:pos x="l" y="vc"/>
                </a:cxn>
                <a:cxn ang="cd4">
                  <a:pos x="hc" y="b"/>
                </a:cxn>
                <a:cxn ang="0">
                  <a:pos x="r" y="vc"/>
                </a:cxn>
              </a:cxnLst>
              <a:rect l="l" t="t" r="r" b="b"/>
              <a:pathLst>
                <a:path w="444" h="440">
                  <a:moveTo>
                    <a:pt x="323" y="62"/>
                  </a:moveTo>
                  <a:cubicBezTo>
                    <a:pt x="306" y="26"/>
                    <a:pt x="277" y="0"/>
                    <a:pt x="233" y="0"/>
                  </a:cubicBezTo>
                  <a:cubicBezTo>
                    <a:pt x="121" y="0"/>
                    <a:pt x="0" y="143"/>
                    <a:pt x="0" y="284"/>
                  </a:cubicBezTo>
                  <a:cubicBezTo>
                    <a:pt x="0" y="376"/>
                    <a:pt x="53" y="440"/>
                    <a:pt x="130" y="440"/>
                  </a:cubicBezTo>
                  <a:cubicBezTo>
                    <a:pt x="150" y="440"/>
                    <a:pt x="198" y="436"/>
                    <a:pt x="255" y="367"/>
                  </a:cubicBezTo>
                  <a:cubicBezTo>
                    <a:pt x="264" y="407"/>
                    <a:pt x="297" y="440"/>
                    <a:pt x="343" y="440"/>
                  </a:cubicBezTo>
                  <a:cubicBezTo>
                    <a:pt x="378" y="440"/>
                    <a:pt x="400" y="418"/>
                    <a:pt x="416" y="387"/>
                  </a:cubicBezTo>
                  <a:cubicBezTo>
                    <a:pt x="431" y="352"/>
                    <a:pt x="444" y="293"/>
                    <a:pt x="444" y="290"/>
                  </a:cubicBezTo>
                  <a:cubicBezTo>
                    <a:pt x="444" y="282"/>
                    <a:pt x="436" y="282"/>
                    <a:pt x="433" y="282"/>
                  </a:cubicBezTo>
                  <a:cubicBezTo>
                    <a:pt x="422" y="282"/>
                    <a:pt x="422" y="284"/>
                    <a:pt x="420" y="299"/>
                  </a:cubicBezTo>
                  <a:cubicBezTo>
                    <a:pt x="403" y="361"/>
                    <a:pt x="385" y="418"/>
                    <a:pt x="345" y="418"/>
                  </a:cubicBezTo>
                  <a:cubicBezTo>
                    <a:pt x="319" y="418"/>
                    <a:pt x="317" y="394"/>
                    <a:pt x="317" y="374"/>
                  </a:cubicBezTo>
                  <a:cubicBezTo>
                    <a:pt x="317" y="352"/>
                    <a:pt x="319" y="345"/>
                    <a:pt x="330" y="301"/>
                  </a:cubicBezTo>
                  <a:cubicBezTo>
                    <a:pt x="341" y="262"/>
                    <a:pt x="341" y="251"/>
                    <a:pt x="350" y="216"/>
                  </a:cubicBezTo>
                  <a:lnTo>
                    <a:pt x="385" y="79"/>
                  </a:lnTo>
                  <a:cubicBezTo>
                    <a:pt x="392" y="51"/>
                    <a:pt x="392" y="51"/>
                    <a:pt x="392" y="46"/>
                  </a:cubicBezTo>
                  <a:cubicBezTo>
                    <a:pt x="392" y="29"/>
                    <a:pt x="381" y="20"/>
                    <a:pt x="365" y="20"/>
                  </a:cubicBezTo>
                  <a:cubicBezTo>
                    <a:pt x="341" y="20"/>
                    <a:pt x="326" y="42"/>
                    <a:pt x="323" y="62"/>
                  </a:cubicBezTo>
                  <a:close/>
                  <a:moveTo>
                    <a:pt x="260" y="315"/>
                  </a:moveTo>
                  <a:cubicBezTo>
                    <a:pt x="255" y="332"/>
                    <a:pt x="255" y="332"/>
                    <a:pt x="240" y="350"/>
                  </a:cubicBezTo>
                  <a:cubicBezTo>
                    <a:pt x="198" y="403"/>
                    <a:pt x="158" y="418"/>
                    <a:pt x="132" y="418"/>
                  </a:cubicBezTo>
                  <a:cubicBezTo>
                    <a:pt x="84" y="418"/>
                    <a:pt x="68" y="365"/>
                    <a:pt x="68" y="328"/>
                  </a:cubicBezTo>
                  <a:cubicBezTo>
                    <a:pt x="68" y="279"/>
                    <a:pt x="99" y="158"/>
                    <a:pt x="123" y="114"/>
                  </a:cubicBezTo>
                  <a:cubicBezTo>
                    <a:pt x="152" y="57"/>
                    <a:pt x="196" y="22"/>
                    <a:pt x="235" y="22"/>
                  </a:cubicBezTo>
                  <a:cubicBezTo>
                    <a:pt x="299" y="22"/>
                    <a:pt x="312" y="101"/>
                    <a:pt x="312" y="108"/>
                  </a:cubicBezTo>
                  <a:cubicBezTo>
                    <a:pt x="312" y="112"/>
                    <a:pt x="310" y="119"/>
                    <a:pt x="308" y="1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 name="Freeform 10">
              <a:extLst>
                <a:ext uri="{FF2B5EF4-FFF2-40B4-BE49-F238E27FC236}">
                  <a16:creationId xmlns:a16="http://schemas.microsoft.com/office/drawing/2014/main" id="{EDB1D74A-1D3B-D941-B664-FDEAFA425B27}"/>
                </a:ext>
              </a:extLst>
            </p:cNvPr>
            <p:cNvSpPr/>
            <p:nvPr/>
          </p:nvSpPr>
          <p:spPr>
            <a:xfrm>
              <a:off x="7626960" y="340056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3"/>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1"/>
                    <a:pt x="13" y="942"/>
                  </a:cubicBezTo>
                  <a:cubicBezTo>
                    <a:pt x="0" y="955"/>
                    <a:pt x="0" y="957"/>
                    <a:pt x="0" y="959"/>
                  </a:cubicBezTo>
                  <a:cubicBezTo>
                    <a:pt x="0" y="966"/>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12" name="Group 11" descr="28§display§s§svg§600§FALSE" title="TexMaths">
            <a:extLst>
              <a:ext uri="{FF2B5EF4-FFF2-40B4-BE49-F238E27FC236}">
                <a16:creationId xmlns:a16="http://schemas.microsoft.com/office/drawing/2014/main" id="{93D7C507-A572-1744-929F-378532397E7F}"/>
              </a:ext>
            </a:extLst>
          </p:cNvPr>
          <p:cNvGrpSpPr/>
          <p:nvPr/>
        </p:nvGrpSpPr>
        <p:grpSpPr>
          <a:xfrm>
            <a:off x="1250280" y="3429719"/>
            <a:ext cx="207360" cy="201240"/>
            <a:chOff x="1250280" y="3429719"/>
            <a:chExt cx="207360" cy="201240"/>
          </a:xfrm>
        </p:grpSpPr>
        <p:sp>
          <p:nvSpPr>
            <p:cNvPr id="13" name="Freeform 12">
              <a:extLst>
                <a:ext uri="{FF2B5EF4-FFF2-40B4-BE49-F238E27FC236}">
                  <a16:creationId xmlns:a16="http://schemas.microsoft.com/office/drawing/2014/main" id="{6B468CF8-0FDF-A448-868E-99E34BE1DB45}"/>
                </a:ext>
              </a:extLst>
            </p:cNvPr>
            <p:cNvSpPr/>
            <p:nvPr/>
          </p:nvSpPr>
          <p:spPr>
            <a:xfrm>
              <a:off x="1250280" y="3435839"/>
              <a:ext cx="207360" cy="190080"/>
            </a:xfrm>
            <a:custGeom>
              <a:avLst/>
              <a:gdLst/>
              <a:ahLst/>
              <a:cxnLst>
                <a:cxn ang="3cd4">
                  <a:pos x="hc" y="t"/>
                </a:cxn>
                <a:cxn ang="cd2">
                  <a:pos x="l" y="vc"/>
                </a:cxn>
                <a:cxn ang="cd4">
                  <a:pos x="hc" y="b"/>
                </a:cxn>
                <a:cxn ang="0">
                  <a:pos x="r" y="vc"/>
                </a:cxn>
              </a:cxnLst>
              <a:rect l="l" t="t" r="r" b="b"/>
              <a:pathLst>
                <a:path w="577" h="529">
                  <a:moveTo>
                    <a:pt x="289" y="529"/>
                  </a:moveTo>
                  <a:lnTo>
                    <a:pt x="0" y="529"/>
                  </a:lnTo>
                  <a:lnTo>
                    <a:pt x="0" y="0"/>
                  </a:lnTo>
                  <a:lnTo>
                    <a:pt x="577" y="0"/>
                  </a:lnTo>
                  <a:lnTo>
                    <a:pt x="577" y="529"/>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 name="Freeform 13">
              <a:extLst>
                <a:ext uri="{FF2B5EF4-FFF2-40B4-BE49-F238E27FC236}">
                  <a16:creationId xmlns:a16="http://schemas.microsoft.com/office/drawing/2014/main" id="{0E3F0676-23ED-B84F-9F08-58B8BDCCE1B2}"/>
                </a:ext>
              </a:extLst>
            </p:cNvPr>
            <p:cNvSpPr/>
            <p:nvPr/>
          </p:nvSpPr>
          <p:spPr>
            <a:xfrm>
              <a:off x="1273320" y="3429719"/>
              <a:ext cx="164160" cy="201240"/>
            </a:xfrm>
            <a:custGeom>
              <a:avLst/>
              <a:gdLst/>
              <a:ahLst/>
              <a:cxnLst>
                <a:cxn ang="3cd4">
                  <a:pos x="hc" y="t"/>
                </a:cxn>
                <a:cxn ang="cd2">
                  <a:pos x="l" y="vc"/>
                </a:cxn>
                <a:cxn ang="cd4">
                  <a:pos x="hc" y="b"/>
                </a:cxn>
                <a:cxn ang="0">
                  <a:pos x="r" y="vc"/>
                </a:cxn>
              </a:cxnLst>
              <a:rect l="l" t="t" r="r" b="b"/>
              <a:pathLst>
                <a:path w="457" h="560">
                  <a:moveTo>
                    <a:pt x="420" y="84"/>
                  </a:moveTo>
                  <a:cubicBezTo>
                    <a:pt x="384" y="84"/>
                    <a:pt x="361" y="112"/>
                    <a:pt x="361" y="140"/>
                  </a:cubicBezTo>
                  <a:cubicBezTo>
                    <a:pt x="361" y="157"/>
                    <a:pt x="373" y="176"/>
                    <a:pt x="398" y="176"/>
                  </a:cubicBezTo>
                  <a:cubicBezTo>
                    <a:pt x="426" y="176"/>
                    <a:pt x="457" y="154"/>
                    <a:pt x="457" y="106"/>
                  </a:cubicBezTo>
                  <a:cubicBezTo>
                    <a:pt x="457" y="50"/>
                    <a:pt x="403" y="0"/>
                    <a:pt x="308" y="0"/>
                  </a:cubicBezTo>
                  <a:cubicBezTo>
                    <a:pt x="146" y="0"/>
                    <a:pt x="98" y="126"/>
                    <a:pt x="98" y="179"/>
                  </a:cubicBezTo>
                  <a:cubicBezTo>
                    <a:pt x="98" y="277"/>
                    <a:pt x="190" y="297"/>
                    <a:pt x="227" y="302"/>
                  </a:cubicBezTo>
                  <a:cubicBezTo>
                    <a:pt x="291" y="316"/>
                    <a:pt x="356" y="328"/>
                    <a:pt x="356" y="398"/>
                  </a:cubicBezTo>
                  <a:cubicBezTo>
                    <a:pt x="356" y="428"/>
                    <a:pt x="328" y="532"/>
                    <a:pt x="179" y="532"/>
                  </a:cubicBezTo>
                  <a:cubicBezTo>
                    <a:pt x="160" y="532"/>
                    <a:pt x="64" y="532"/>
                    <a:pt x="36" y="468"/>
                  </a:cubicBezTo>
                  <a:cubicBezTo>
                    <a:pt x="84" y="473"/>
                    <a:pt x="115" y="437"/>
                    <a:pt x="115" y="400"/>
                  </a:cubicBezTo>
                  <a:cubicBezTo>
                    <a:pt x="115" y="372"/>
                    <a:pt x="95" y="358"/>
                    <a:pt x="70" y="358"/>
                  </a:cubicBezTo>
                  <a:cubicBezTo>
                    <a:pt x="36" y="358"/>
                    <a:pt x="0" y="384"/>
                    <a:pt x="0" y="440"/>
                  </a:cubicBezTo>
                  <a:cubicBezTo>
                    <a:pt x="0" y="510"/>
                    <a:pt x="70" y="560"/>
                    <a:pt x="176" y="560"/>
                  </a:cubicBezTo>
                  <a:cubicBezTo>
                    <a:pt x="378" y="560"/>
                    <a:pt x="426" y="412"/>
                    <a:pt x="426" y="356"/>
                  </a:cubicBezTo>
                  <a:cubicBezTo>
                    <a:pt x="426" y="311"/>
                    <a:pt x="403" y="280"/>
                    <a:pt x="387" y="263"/>
                  </a:cubicBezTo>
                  <a:cubicBezTo>
                    <a:pt x="353" y="230"/>
                    <a:pt x="319" y="224"/>
                    <a:pt x="263" y="213"/>
                  </a:cubicBezTo>
                  <a:cubicBezTo>
                    <a:pt x="218" y="202"/>
                    <a:pt x="171" y="193"/>
                    <a:pt x="171" y="137"/>
                  </a:cubicBezTo>
                  <a:cubicBezTo>
                    <a:pt x="171" y="104"/>
                    <a:pt x="199" y="28"/>
                    <a:pt x="308" y="28"/>
                  </a:cubicBezTo>
                  <a:cubicBezTo>
                    <a:pt x="339" y="28"/>
                    <a:pt x="401" y="36"/>
                    <a:pt x="420" y="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15" name="Freeform 14">
            <a:extLst>
              <a:ext uri="{FF2B5EF4-FFF2-40B4-BE49-F238E27FC236}">
                <a16:creationId xmlns:a16="http://schemas.microsoft.com/office/drawing/2014/main" id="{1DD87B68-E464-5B4A-B27A-3BDC5C6B7B18}"/>
              </a:ext>
            </a:extLst>
          </p:cNvPr>
          <p:cNvSpPr/>
          <p:nvPr/>
        </p:nvSpPr>
        <p:spPr>
          <a:xfrm rot="16200000">
            <a:off x="1746357" y="3070080"/>
            <a:ext cx="2103120" cy="1005840"/>
          </a:xfrm>
          <a:custGeom>
            <a:avLst>
              <a:gd name="f0" fmla="val 5400"/>
            </a:avLst>
            <a:gdLst>
              <a:gd name="f1" fmla="val 10800000"/>
              <a:gd name="f2" fmla="val 5400000"/>
              <a:gd name="f3" fmla="val 180"/>
              <a:gd name="f4" fmla="val w"/>
              <a:gd name="f5" fmla="val h"/>
              <a:gd name="f6" fmla="val 0"/>
              <a:gd name="f7" fmla="val 21600"/>
              <a:gd name="f8" fmla="val 10800"/>
              <a:gd name="f9" fmla="val -2147483647"/>
              <a:gd name="f10" fmla="val 2147483647"/>
              <a:gd name="f11" fmla="+- 0 0 0"/>
              <a:gd name="f12" fmla="*/ f4 1 21600"/>
              <a:gd name="f13" fmla="*/ f5 1 21600"/>
              <a:gd name="f14" fmla="pin 0 f0 10800"/>
              <a:gd name="f15" fmla="*/ f11 f1 1"/>
              <a:gd name="f16" fmla="+- 21600 0 f14"/>
              <a:gd name="f17" fmla="val f14"/>
              <a:gd name="f18" fmla="*/ f14 10 1"/>
              <a:gd name="f19" fmla="*/ f14 1 2"/>
              <a:gd name="f20" fmla="*/ f14 f12 1"/>
              <a:gd name="f21" fmla="*/ f7 f13 1"/>
              <a:gd name="f22" fmla="*/ 10800 f13 1"/>
              <a:gd name="f23" fmla="*/ f15 1 f3"/>
              <a:gd name="f24" fmla="*/ 10800 f12 1"/>
              <a:gd name="f25" fmla="*/ 21600 f13 1"/>
              <a:gd name="f26" fmla="*/ 0 f13 1"/>
              <a:gd name="f27" fmla="*/ f18 1 18"/>
              <a:gd name="f28" fmla="+- 21600 0 f19"/>
              <a:gd name="f29" fmla="+- f23 0 f2"/>
              <a:gd name="f30" fmla="*/ f19 f12 1"/>
              <a:gd name="f31" fmla="+- f27 1750 0"/>
              <a:gd name="f32" fmla="*/ f28 f12 1"/>
              <a:gd name="f33" fmla="+- 21600 0 f31"/>
              <a:gd name="f34" fmla="*/ f31 f12 1"/>
              <a:gd name="f35" fmla="*/ f31 f13 1"/>
              <a:gd name="f36" fmla="*/ f33 f12 1"/>
              <a:gd name="f37" fmla="*/ f33 f13 1"/>
            </a:gdLst>
            <a:ahLst>
              <a:ahXY gdRefX="f0" minX="f6" maxX="f8">
                <a:pos x="f20" y="f21"/>
              </a:ahXY>
            </a:ahLst>
            <a:cxnLst>
              <a:cxn ang="3cd4">
                <a:pos x="hc" y="t"/>
              </a:cxn>
              <a:cxn ang="0">
                <a:pos x="r" y="vc"/>
              </a:cxn>
              <a:cxn ang="cd4">
                <a:pos x="hc" y="b"/>
              </a:cxn>
              <a:cxn ang="cd2">
                <a:pos x="l" y="vc"/>
              </a:cxn>
              <a:cxn ang="f29">
                <a:pos x="f32" y="f22"/>
              </a:cxn>
              <a:cxn ang="f29">
                <a:pos x="f24" y="f25"/>
              </a:cxn>
              <a:cxn ang="f29">
                <a:pos x="f30" y="f22"/>
              </a:cxn>
              <a:cxn ang="f29">
                <a:pos x="f24" y="f26"/>
              </a:cxn>
            </a:cxnLst>
            <a:rect l="f34" t="f35" r="f36" b="f37"/>
            <a:pathLst>
              <a:path w="21600" h="21600">
                <a:moveTo>
                  <a:pt x="f6" y="f6"/>
                </a:moveTo>
                <a:lnTo>
                  <a:pt x="f7" y="f6"/>
                </a:lnTo>
                <a:lnTo>
                  <a:pt x="f16" y="f7"/>
                </a:lnTo>
                <a:lnTo>
                  <a:pt x="f17" y="f7"/>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 name="Freeform 15">
            <a:extLst>
              <a:ext uri="{FF2B5EF4-FFF2-40B4-BE49-F238E27FC236}">
                <a16:creationId xmlns:a16="http://schemas.microsoft.com/office/drawing/2014/main" id="{E948F1B5-CF3B-494B-A520-846641A114BC}"/>
              </a:ext>
            </a:extLst>
          </p:cNvPr>
          <p:cNvSpPr/>
          <p:nvPr/>
        </p:nvSpPr>
        <p:spPr>
          <a:xfrm>
            <a:off x="4503240" y="3749040"/>
            <a:ext cx="182880" cy="128015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 name="Freeform 16">
            <a:extLst>
              <a:ext uri="{FF2B5EF4-FFF2-40B4-BE49-F238E27FC236}">
                <a16:creationId xmlns:a16="http://schemas.microsoft.com/office/drawing/2014/main" id="{201FA488-7840-324A-8E99-4DF2BFA768EE}"/>
              </a:ext>
            </a:extLst>
          </p:cNvPr>
          <p:cNvSpPr/>
          <p:nvPr/>
        </p:nvSpPr>
        <p:spPr>
          <a:xfrm>
            <a:off x="5051880" y="4114800"/>
            <a:ext cx="182880" cy="640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8" name="Freeform 17">
            <a:extLst>
              <a:ext uri="{FF2B5EF4-FFF2-40B4-BE49-F238E27FC236}">
                <a16:creationId xmlns:a16="http://schemas.microsoft.com/office/drawing/2014/main" id="{C4EDF7A7-65EE-894C-9B01-DE17587F9C40}"/>
              </a:ext>
            </a:extLst>
          </p:cNvPr>
          <p:cNvSpPr/>
          <p:nvPr/>
        </p:nvSpPr>
        <p:spPr>
          <a:xfrm>
            <a:off x="4724640" y="4297680"/>
            <a:ext cx="274320" cy="274320"/>
          </a:xfrm>
          <a:custGeom>
            <a:avLst>
              <a:gd name="f0" fmla="val 12464"/>
              <a:gd name="f1" fmla="val 642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 name="Freeform 19">
            <a:extLst>
              <a:ext uri="{FF2B5EF4-FFF2-40B4-BE49-F238E27FC236}">
                <a16:creationId xmlns:a16="http://schemas.microsoft.com/office/drawing/2014/main" id="{767F5465-6B6A-354F-A1E4-A34E3B3F3C00}"/>
              </a:ext>
            </a:extLst>
          </p:cNvPr>
          <p:cNvSpPr/>
          <p:nvPr/>
        </p:nvSpPr>
        <p:spPr>
          <a:xfrm>
            <a:off x="4503240" y="2103120"/>
            <a:ext cx="182880" cy="128015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 name="Freeform 20">
            <a:extLst>
              <a:ext uri="{FF2B5EF4-FFF2-40B4-BE49-F238E27FC236}">
                <a16:creationId xmlns:a16="http://schemas.microsoft.com/office/drawing/2014/main" id="{E7E82295-E85A-D441-9EFF-194192A3F436}"/>
              </a:ext>
            </a:extLst>
          </p:cNvPr>
          <p:cNvSpPr/>
          <p:nvPr/>
        </p:nvSpPr>
        <p:spPr>
          <a:xfrm>
            <a:off x="5051880" y="2743199"/>
            <a:ext cx="182880" cy="91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2" name="Freeform 21">
            <a:extLst>
              <a:ext uri="{FF2B5EF4-FFF2-40B4-BE49-F238E27FC236}">
                <a16:creationId xmlns:a16="http://schemas.microsoft.com/office/drawing/2014/main" id="{08DCB75E-6395-3843-8406-AD4BA4EB56F8}"/>
              </a:ext>
            </a:extLst>
          </p:cNvPr>
          <p:cNvSpPr/>
          <p:nvPr/>
        </p:nvSpPr>
        <p:spPr>
          <a:xfrm>
            <a:off x="4724640" y="2651760"/>
            <a:ext cx="274320" cy="274320"/>
          </a:xfrm>
          <a:custGeom>
            <a:avLst>
              <a:gd name="f0" fmla="val 12464"/>
              <a:gd name="f1" fmla="val 642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3" name="Freeform 22">
            <a:extLst>
              <a:ext uri="{FF2B5EF4-FFF2-40B4-BE49-F238E27FC236}">
                <a16:creationId xmlns:a16="http://schemas.microsoft.com/office/drawing/2014/main" id="{4F6AA88A-9D6B-5C4E-BDB6-8B117F2FDEE1}"/>
              </a:ext>
            </a:extLst>
          </p:cNvPr>
          <p:cNvSpPr/>
          <p:nvPr/>
        </p:nvSpPr>
        <p:spPr>
          <a:xfrm rot="1800000">
            <a:off x="3553059" y="3923984"/>
            <a:ext cx="773280" cy="274320"/>
          </a:xfrm>
          <a:custGeom>
            <a:avLst>
              <a:gd name="f0" fmla="val 12464"/>
              <a:gd name="f1" fmla="val 642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4" name="Freeform 23">
            <a:extLst>
              <a:ext uri="{FF2B5EF4-FFF2-40B4-BE49-F238E27FC236}">
                <a16:creationId xmlns:a16="http://schemas.microsoft.com/office/drawing/2014/main" id="{F344673B-16D5-5345-B8F1-3E6F6F034D03}"/>
              </a:ext>
            </a:extLst>
          </p:cNvPr>
          <p:cNvSpPr/>
          <p:nvPr/>
        </p:nvSpPr>
        <p:spPr>
          <a:xfrm rot="1800000">
            <a:off x="5381860" y="2933983"/>
            <a:ext cx="773280" cy="274320"/>
          </a:xfrm>
          <a:custGeom>
            <a:avLst>
              <a:gd name="f0" fmla="val 12464"/>
              <a:gd name="f1" fmla="val 642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5" name="Freeform 24">
            <a:extLst>
              <a:ext uri="{FF2B5EF4-FFF2-40B4-BE49-F238E27FC236}">
                <a16:creationId xmlns:a16="http://schemas.microsoft.com/office/drawing/2014/main" id="{0125D1FE-8496-404A-8C63-0402C81A40B9}"/>
              </a:ext>
            </a:extLst>
          </p:cNvPr>
          <p:cNvSpPr/>
          <p:nvPr/>
        </p:nvSpPr>
        <p:spPr>
          <a:xfrm rot="19354708">
            <a:off x="3556403" y="3028514"/>
            <a:ext cx="773280" cy="274320"/>
          </a:xfrm>
          <a:custGeom>
            <a:avLst>
              <a:gd name="f0" fmla="val 12464"/>
              <a:gd name="f1" fmla="val 642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6" name="Freeform 25">
            <a:extLst>
              <a:ext uri="{FF2B5EF4-FFF2-40B4-BE49-F238E27FC236}">
                <a16:creationId xmlns:a16="http://schemas.microsoft.com/office/drawing/2014/main" id="{A1142498-5B17-3048-953B-13B6EBAAAC51}"/>
              </a:ext>
            </a:extLst>
          </p:cNvPr>
          <p:cNvSpPr/>
          <p:nvPr/>
        </p:nvSpPr>
        <p:spPr>
          <a:xfrm rot="19823646">
            <a:off x="5376600" y="4086446"/>
            <a:ext cx="773280" cy="274320"/>
          </a:xfrm>
          <a:custGeom>
            <a:avLst>
              <a:gd name="f0" fmla="val 12464"/>
              <a:gd name="f1" fmla="val 642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 name="Freeform 26">
            <a:extLst>
              <a:ext uri="{FF2B5EF4-FFF2-40B4-BE49-F238E27FC236}">
                <a16:creationId xmlns:a16="http://schemas.microsoft.com/office/drawing/2014/main" id="{FC1BC36F-8584-B84F-8135-8F7455401094}"/>
              </a:ext>
            </a:extLst>
          </p:cNvPr>
          <p:cNvSpPr/>
          <p:nvPr/>
        </p:nvSpPr>
        <p:spPr>
          <a:xfrm>
            <a:off x="6279479" y="3291839"/>
            <a:ext cx="182880" cy="640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nvGrpSpPr>
          <p:cNvPr id="28" name="Group 27" descr="22§display§V(s)§svg§600§FALSE" title="TexMaths">
            <a:extLst>
              <a:ext uri="{FF2B5EF4-FFF2-40B4-BE49-F238E27FC236}">
                <a16:creationId xmlns:a16="http://schemas.microsoft.com/office/drawing/2014/main" id="{38081B8E-391C-294B-8EE9-E87149211E43}"/>
              </a:ext>
            </a:extLst>
          </p:cNvPr>
          <p:cNvGrpSpPr/>
          <p:nvPr/>
        </p:nvGrpSpPr>
        <p:grpSpPr>
          <a:xfrm>
            <a:off x="5202000" y="2286000"/>
            <a:ext cx="712440" cy="348120"/>
            <a:chOff x="5202000" y="2286000"/>
            <a:chExt cx="712440" cy="348120"/>
          </a:xfrm>
        </p:grpSpPr>
        <p:sp>
          <p:nvSpPr>
            <p:cNvPr id="29" name="Freeform 28">
              <a:extLst>
                <a:ext uri="{FF2B5EF4-FFF2-40B4-BE49-F238E27FC236}">
                  <a16:creationId xmlns:a16="http://schemas.microsoft.com/office/drawing/2014/main" id="{A8DE9218-958A-2647-B16B-96A6E8894806}"/>
                </a:ext>
              </a:extLst>
            </p:cNvPr>
            <p:cNvSpPr/>
            <p:nvPr/>
          </p:nvSpPr>
          <p:spPr>
            <a:xfrm>
              <a:off x="5202000" y="2286720"/>
              <a:ext cx="712440" cy="347400"/>
            </a:xfrm>
            <a:custGeom>
              <a:avLst/>
              <a:gdLst/>
              <a:ahLst/>
              <a:cxnLst>
                <a:cxn ang="3cd4">
                  <a:pos x="hc" y="t"/>
                </a:cxn>
                <a:cxn ang="cd2">
                  <a:pos x="l" y="vc"/>
                </a:cxn>
                <a:cxn ang="cd4">
                  <a:pos x="hc" y="b"/>
                </a:cxn>
                <a:cxn ang="0">
                  <a:pos x="r" y="vc"/>
                </a:cxn>
              </a:cxnLst>
              <a:rect l="l" t="t" r="r" b="b"/>
              <a:pathLst>
                <a:path w="1980" h="966">
                  <a:moveTo>
                    <a:pt x="990" y="966"/>
                  </a:moveTo>
                  <a:lnTo>
                    <a:pt x="0" y="966"/>
                  </a:lnTo>
                  <a:lnTo>
                    <a:pt x="0" y="0"/>
                  </a:lnTo>
                  <a:lnTo>
                    <a:pt x="1980" y="0"/>
                  </a:lnTo>
                  <a:lnTo>
                    <a:pt x="1980" y="966"/>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0" name="Freeform 29">
              <a:extLst>
                <a:ext uri="{FF2B5EF4-FFF2-40B4-BE49-F238E27FC236}">
                  <a16:creationId xmlns:a16="http://schemas.microsoft.com/office/drawing/2014/main" id="{4009B5C8-F3DE-0C43-95E2-4F5ABAB5B793}"/>
                </a:ext>
              </a:extLst>
            </p:cNvPr>
            <p:cNvSpPr/>
            <p:nvPr/>
          </p:nvSpPr>
          <p:spPr>
            <a:xfrm>
              <a:off x="5221800" y="2309040"/>
              <a:ext cx="248400" cy="245880"/>
            </a:xfrm>
            <a:custGeom>
              <a:avLst/>
              <a:gdLst/>
              <a:ahLst/>
              <a:cxnLst>
                <a:cxn ang="3cd4">
                  <a:pos x="hc" y="t"/>
                </a:cxn>
                <a:cxn ang="cd2">
                  <a:pos x="l" y="vc"/>
                </a:cxn>
                <a:cxn ang="cd4">
                  <a:pos x="hc" y="b"/>
                </a:cxn>
                <a:cxn ang="0">
                  <a:pos x="r" y="vc"/>
                </a:cxn>
              </a:cxnLst>
              <a:rect l="l" t="t" r="r" b="b"/>
              <a:pathLst>
                <a:path w="691" h="684">
                  <a:moveTo>
                    <a:pt x="554" y="110"/>
                  </a:moveTo>
                  <a:cubicBezTo>
                    <a:pt x="603" y="35"/>
                    <a:pt x="642" y="33"/>
                    <a:pt x="680" y="31"/>
                  </a:cubicBezTo>
                  <a:cubicBezTo>
                    <a:pt x="691" y="29"/>
                    <a:pt x="691" y="13"/>
                    <a:pt x="691" y="11"/>
                  </a:cubicBezTo>
                  <a:cubicBezTo>
                    <a:pt x="691" y="4"/>
                    <a:pt x="686" y="0"/>
                    <a:pt x="680" y="0"/>
                  </a:cubicBezTo>
                  <a:cubicBezTo>
                    <a:pt x="653" y="0"/>
                    <a:pt x="625" y="2"/>
                    <a:pt x="598" y="2"/>
                  </a:cubicBezTo>
                  <a:cubicBezTo>
                    <a:pt x="568" y="2"/>
                    <a:pt x="535" y="0"/>
                    <a:pt x="504" y="0"/>
                  </a:cubicBezTo>
                  <a:cubicBezTo>
                    <a:pt x="497" y="0"/>
                    <a:pt x="484" y="0"/>
                    <a:pt x="484" y="18"/>
                  </a:cubicBezTo>
                  <a:cubicBezTo>
                    <a:pt x="484" y="29"/>
                    <a:pt x="493" y="31"/>
                    <a:pt x="499" y="31"/>
                  </a:cubicBezTo>
                  <a:cubicBezTo>
                    <a:pt x="526" y="33"/>
                    <a:pt x="546" y="42"/>
                    <a:pt x="546" y="62"/>
                  </a:cubicBezTo>
                  <a:cubicBezTo>
                    <a:pt x="546" y="77"/>
                    <a:pt x="530" y="99"/>
                    <a:pt x="530" y="99"/>
                  </a:cubicBezTo>
                  <a:lnTo>
                    <a:pt x="233" y="572"/>
                  </a:lnTo>
                  <a:lnTo>
                    <a:pt x="167" y="59"/>
                  </a:lnTo>
                  <a:cubicBezTo>
                    <a:pt x="167" y="42"/>
                    <a:pt x="189" y="31"/>
                    <a:pt x="233" y="31"/>
                  </a:cubicBezTo>
                  <a:cubicBezTo>
                    <a:pt x="246" y="31"/>
                    <a:pt x="257" y="31"/>
                    <a:pt x="257" y="11"/>
                  </a:cubicBezTo>
                  <a:cubicBezTo>
                    <a:pt x="257" y="2"/>
                    <a:pt x="251" y="0"/>
                    <a:pt x="244" y="0"/>
                  </a:cubicBezTo>
                  <a:cubicBezTo>
                    <a:pt x="205" y="0"/>
                    <a:pt x="163" y="2"/>
                    <a:pt x="123" y="2"/>
                  </a:cubicBezTo>
                  <a:cubicBezTo>
                    <a:pt x="106" y="2"/>
                    <a:pt x="88" y="2"/>
                    <a:pt x="70" y="2"/>
                  </a:cubicBezTo>
                  <a:cubicBezTo>
                    <a:pt x="53" y="2"/>
                    <a:pt x="35" y="0"/>
                    <a:pt x="18" y="0"/>
                  </a:cubicBezTo>
                  <a:cubicBezTo>
                    <a:pt x="11" y="0"/>
                    <a:pt x="0" y="0"/>
                    <a:pt x="0" y="18"/>
                  </a:cubicBezTo>
                  <a:cubicBezTo>
                    <a:pt x="0" y="31"/>
                    <a:pt x="9" y="31"/>
                    <a:pt x="24" y="31"/>
                  </a:cubicBezTo>
                  <a:cubicBezTo>
                    <a:pt x="79" y="31"/>
                    <a:pt x="79" y="40"/>
                    <a:pt x="81" y="64"/>
                  </a:cubicBezTo>
                  <a:lnTo>
                    <a:pt x="158" y="662"/>
                  </a:lnTo>
                  <a:cubicBezTo>
                    <a:pt x="163" y="680"/>
                    <a:pt x="165" y="684"/>
                    <a:pt x="178" y="684"/>
                  </a:cubicBezTo>
                  <a:cubicBezTo>
                    <a:pt x="194" y="684"/>
                    <a:pt x="198" y="680"/>
                    <a:pt x="205" y="66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1" name="Freeform 30">
              <a:extLst>
                <a:ext uri="{FF2B5EF4-FFF2-40B4-BE49-F238E27FC236}">
                  <a16:creationId xmlns:a16="http://schemas.microsoft.com/office/drawing/2014/main" id="{0A4CB1D7-D2E1-6E41-8C27-13DF07F06FBB}"/>
                </a:ext>
              </a:extLst>
            </p:cNvPr>
            <p:cNvSpPr/>
            <p:nvPr/>
          </p:nvSpPr>
          <p:spPr>
            <a:xfrm>
              <a:off x="5515560" y="228600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5"/>
                    <a:pt x="209" y="937"/>
                  </a:cubicBezTo>
                  <a:cubicBezTo>
                    <a:pt x="88" y="816"/>
                    <a:pt x="57" y="634"/>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3"/>
                    <a:pt x="0" y="484"/>
                  </a:cubicBezTo>
                  <a:cubicBezTo>
                    <a:pt x="0" y="561"/>
                    <a:pt x="11" y="678"/>
                    <a:pt x="64" y="788"/>
                  </a:cubicBezTo>
                  <a:cubicBezTo>
                    <a:pt x="123" y="906"/>
                    <a:pt x="207" y="968"/>
                    <a:pt x="216" y="968"/>
                  </a:cubicBezTo>
                  <a:cubicBezTo>
                    <a:pt x="222" y="968"/>
                    <a:pt x="227" y="966"/>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2" name="Freeform 31">
              <a:extLst>
                <a:ext uri="{FF2B5EF4-FFF2-40B4-BE49-F238E27FC236}">
                  <a16:creationId xmlns:a16="http://schemas.microsoft.com/office/drawing/2014/main" id="{02540E48-666E-8747-A76A-4243FE058C90}"/>
                </a:ext>
              </a:extLst>
            </p:cNvPr>
            <p:cNvSpPr/>
            <p:nvPr/>
          </p:nvSpPr>
          <p:spPr>
            <a:xfrm>
              <a:off x="5634360" y="239292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1"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7"/>
                    <a:pt x="257" y="418"/>
                    <a:pt x="141" y="418"/>
                  </a:cubicBezTo>
                  <a:cubicBezTo>
                    <a:pt x="125"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3" name="Freeform 32">
              <a:extLst>
                <a:ext uri="{FF2B5EF4-FFF2-40B4-BE49-F238E27FC236}">
                  <a16:creationId xmlns:a16="http://schemas.microsoft.com/office/drawing/2014/main" id="{2EE62273-E771-0844-BE6F-4ACCD005A01C}"/>
                </a:ext>
              </a:extLst>
            </p:cNvPr>
            <p:cNvSpPr/>
            <p:nvPr/>
          </p:nvSpPr>
          <p:spPr>
            <a:xfrm>
              <a:off x="5798520" y="228600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3"/>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1"/>
                    <a:pt x="13" y="942"/>
                  </a:cubicBezTo>
                  <a:cubicBezTo>
                    <a:pt x="0" y="955"/>
                    <a:pt x="0" y="957"/>
                    <a:pt x="0" y="959"/>
                  </a:cubicBezTo>
                  <a:cubicBezTo>
                    <a:pt x="0" y="966"/>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34" name="Group 33" descr="22§display§A(s,a)§svg§600§FALSE" title="TexMaths">
            <a:extLst>
              <a:ext uri="{FF2B5EF4-FFF2-40B4-BE49-F238E27FC236}">
                <a16:creationId xmlns:a16="http://schemas.microsoft.com/office/drawing/2014/main" id="{D7535971-8446-6E43-875A-62AA22905AF5}"/>
              </a:ext>
            </a:extLst>
          </p:cNvPr>
          <p:cNvGrpSpPr/>
          <p:nvPr/>
        </p:nvGrpSpPr>
        <p:grpSpPr>
          <a:xfrm>
            <a:off x="5306399" y="4754879"/>
            <a:ext cx="1029959" cy="348121"/>
            <a:chOff x="5306399" y="4754879"/>
            <a:chExt cx="1029959" cy="348121"/>
          </a:xfrm>
        </p:grpSpPr>
        <p:sp>
          <p:nvSpPr>
            <p:cNvPr id="35" name="Freeform 34">
              <a:extLst>
                <a:ext uri="{FF2B5EF4-FFF2-40B4-BE49-F238E27FC236}">
                  <a16:creationId xmlns:a16="http://schemas.microsoft.com/office/drawing/2014/main" id="{E2B2320D-19C3-C74E-ABD6-622BE7A84C02}"/>
                </a:ext>
              </a:extLst>
            </p:cNvPr>
            <p:cNvSpPr/>
            <p:nvPr/>
          </p:nvSpPr>
          <p:spPr>
            <a:xfrm>
              <a:off x="5306399" y="4755600"/>
              <a:ext cx="1029959" cy="347400"/>
            </a:xfrm>
            <a:custGeom>
              <a:avLst/>
              <a:gdLst/>
              <a:ahLst/>
              <a:cxnLst>
                <a:cxn ang="3cd4">
                  <a:pos x="hc" y="t"/>
                </a:cxn>
                <a:cxn ang="cd2">
                  <a:pos x="l" y="vc"/>
                </a:cxn>
                <a:cxn ang="cd4">
                  <a:pos x="hc" y="b"/>
                </a:cxn>
                <a:cxn ang="0">
                  <a:pos x="r" y="vc"/>
                </a:cxn>
              </a:cxnLst>
              <a:rect l="l" t="t" r="r" b="b"/>
              <a:pathLst>
                <a:path w="2862" h="966">
                  <a:moveTo>
                    <a:pt x="1432" y="966"/>
                  </a:moveTo>
                  <a:lnTo>
                    <a:pt x="0" y="966"/>
                  </a:lnTo>
                  <a:lnTo>
                    <a:pt x="0" y="0"/>
                  </a:lnTo>
                  <a:lnTo>
                    <a:pt x="2862" y="0"/>
                  </a:lnTo>
                  <a:lnTo>
                    <a:pt x="2862" y="966"/>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6" name="Freeform 35">
              <a:extLst>
                <a:ext uri="{FF2B5EF4-FFF2-40B4-BE49-F238E27FC236}">
                  <a16:creationId xmlns:a16="http://schemas.microsoft.com/office/drawing/2014/main" id="{D2692880-D5D9-7747-AA24-C51D614A55B2}"/>
                </a:ext>
              </a:extLst>
            </p:cNvPr>
            <p:cNvSpPr/>
            <p:nvPr/>
          </p:nvSpPr>
          <p:spPr>
            <a:xfrm>
              <a:off x="5318280" y="4766759"/>
              <a:ext cx="238680" cy="249840"/>
            </a:xfrm>
            <a:custGeom>
              <a:avLst/>
              <a:gdLst/>
              <a:ahLst/>
              <a:cxnLst>
                <a:cxn ang="3cd4">
                  <a:pos x="hc" y="t"/>
                </a:cxn>
                <a:cxn ang="cd2">
                  <a:pos x="l" y="vc"/>
                </a:cxn>
                <a:cxn ang="cd4">
                  <a:pos x="hc" y="b"/>
                </a:cxn>
                <a:cxn ang="0">
                  <a:pos x="r" y="vc"/>
                </a:cxn>
              </a:cxnLst>
              <a:rect l="l" t="t" r="r" b="b"/>
              <a:pathLst>
                <a:path w="664" h="695">
                  <a:moveTo>
                    <a:pt x="139" y="583"/>
                  </a:moveTo>
                  <a:cubicBezTo>
                    <a:pt x="101" y="647"/>
                    <a:pt x="64" y="662"/>
                    <a:pt x="20" y="664"/>
                  </a:cubicBezTo>
                  <a:cubicBezTo>
                    <a:pt x="9" y="664"/>
                    <a:pt x="0" y="664"/>
                    <a:pt x="0" y="684"/>
                  </a:cubicBezTo>
                  <a:cubicBezTo>
                    <a:pt x="0" y="689"/>
                    <a:pt x="4" y="695"/>
                    <a:pt x="13" y="695"/>
                  </a:cubicBezTo>
                  <a:cubicBezTo>
                    <a:pt x="40" y="695"/>
                    <a:pt x="68" y="691"/>
                    <a:pt x="97" y="691"/>
                  </a:cubicBezTo>
                  <a:cubicBezTo>
                    <a:pt x="128" y="691"/>
                    <a:pt x="163" y="695"/>
                    <a:pt x="194" y="695"/>
                  </a:cubicBezTo>
                  <a:cubicBezTo>
                    <a:pt x="198" y="695"/>
                    <a:pt x="211" y="695"/>
                    <a:pt x="211" y="675"/>
                  </a:cubicBezTo>
                  <a:cubicBezTo>
                    <a:pt x="211" y="664"/>
                    <a:pt x="202" y="664"/>
                    <a:pt x="196" y="664"/>
                  </a:cubicBezTo>
                  <a:cubicBezTo>
                    <a:pt x="174" y="662"/>
                    <a:pt x="150" y="653"/>
                    <a:pt x="150" y="629"/>
                  </a:cubicBezTo>
                  <a:cubicBezTo>
                    <a:pt x="150" y="618"/>
                    <a:pt x="156" y="607"/>
                    <a:pt x="163" y="594"/>
                  </a:cubicBezTo>
                  <a:lnTo>
                    <a:pt x="238" y="471"/>
                  </a:lnTo>
                  <a:lnTo>
                    <a:pt x="482" y="471"/>
                  </a:lnTo>
                  <a:cubicBezTo>
                    <a:pt x="484" y="491"/>
                    <a:pt x="497" y="623"/>
                    <a:pt x="497" y="631"/>
                  </a:cubicBezTo>
                  <a:cubicBezTo>
                    <a:pt x="497" y="662"/>
                    <a:pt x="447" y="664"/>
                    <a:pt x="427" y="664"/>
                  </a:cubicBezTo>
                  <a:cubicBezTo>
                    <a:pt x="414" y="664"/>
                    <a:pt x="403" y="664"/>
                    <a:pt x="403" y="684"/>
                  </a:cubicBezTo>
                  <a:cubicBezTo>
                    <a:pt x="403" y="695"/>
                    <a:pt x="416" y="695"/>
                    <a:pt x="418" y="695"/>
                  </a:cubicBezTo>
                  <a:cubicBezTo>
                    <a:pt x="458" y="695"/>
                    <a:pt x="499" y="691"/>
                    <a:pt x="539" y="691"/>
                  </a:cubicBezTo>
                  <a:cubicBezTo>
                    <a:pt x="563" y="691"/>
                    <a:pt x="623" y="695"/>
                    <a:pt x="647" y="695"/>
                  </a:cubicBezTo>
                  <a:cubicBezTo>
                    <a:pt x="653" y="695"/>
                    <a:pt x="664" y="695"/>
                    <a:pt x="664" y="675"/>
                  </a:cubicBezTo>
                  <a:cubicBezTo>
                    <a:pt x="664" y="664"/>
                    <a:pt x="656" y="664"/>
                    <a:pt x="642" y="664"/>
                  </a:cubicBezTo>
                  <a:cubicBezTo>
                    <a:pt x="583" y="664"/>
                    <a:pt x="583" y="658"/>
                    <a:pt x="581" y="629"/>
                  </a:cubicBezTo>
                  <a:lnTo>
                    <a:pt x="521" y="24"/>
                  </a:lnTo>
                  <a:cubicBezTo>
                    <a:pt x="519" y="4"/>
                    <a:pt x="519" y="0"/>
                    <a:pt x="502" y="0"/>
                  </a:cubicBezTo>
                  <a:cubicBezTo>
                    <a:pt x="486" y="0"/>
                    <a:pt x="484" y="7"/>
                    <a:pt x="477" y="15"/>
                  </a:cubicBezTo>
                  <a:close/>
                  <a:moveTo>
                    <a:pt x="255" y="440"/>
                  </a:moveTo>
                  <a:lnTo>
                    <a:pt x="447" y="121"/>
                  </a:lnTo>
                  <a:lnTo>
                    <a:pt x="477" y="440"/>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7" name="Freeform 36">
              <a:extLst>
                <a:ext uri="{FF2B5EF4-FFF2-40B4-BE49-F238E27FC236}">
                  <a16:creationId xmlns:a16="http://schemas.microsoft.com/office/drawing/2014/main" id="{55EEFF54-B4CF-2445-A2E1-3D6F8372FEF5}"/>
                </a:ext>
              </a:extLst>
            </p:cNvPr>
            <p:cNvSpPr/>
            <p:nvPr/>
          </p:nvSpPr>
          <p:spPr>
            <a:xfrm>
              <a:off x="5600880" y="4754879"/>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5"/>
                    <a:pt x="209" y="937"/>
                  </a:cubicBezTo>
                  <a:cubicBezTo>
                    <a:pt x="88" y="816"/>
                    <a:pt x="57" y="634"/>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3"/>
                    <a:pt x="0" y="484"/>
                  </a:cubicBezTo>
                  <a:cubicBezTo>
                    <a:pt x="0" y="561"/>
                    <a:pt x="11" y="678"/>
                    <a:pt x="64" y="788"/>
                  </a:cubicBezTo>
                  <a:cubicBezTo>
                    <a:pt x="123" y="906"/>
                    <a:pt x="207" y="968"/>
                    <a:pt x="216" y="968"/>
                  </a:cubicBezTo>
                  <a:cubicBezTo>
                    <a:pt x="222" y="968"/>
                    <a:pt x="227" y="966"/>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8" name="Freeform 37">
              <a:extLst>
                <a:ext uri="{FF2B5EF4-FFF2-40B4-BE49-F238E27FC236}">
                  <a16:creationId xmlns:a16="http://schemas.microsoft.com/office/drawing/2014/main" id="{0F41C88E-736E-3946-910C-D43D5E19D8F6}"/>
                </a:ext>
              </a:extLst>
            </p:cNvPr>
            <p:cNvSpPr/>
            <p:nvPr/>
          </p:nvSpPr>
          <p:spPr>
            <a:xfrm>
              <a:off x="5718960" y="486180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1"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7"/>
                    <a:pt x="257" y="418"/>
                    <a:pt x="141" y="418"/>
                  </a:cubicBezTo>
                  <a:cubicBezTo>
                    <a:pt x="125"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9" name="Freeform 38">
              <a:extLst>
                <a:ext uri="{FF2B5EF4-FFF2-40B4-BE49-F238E27FC236}">
                  <a16:creationId xmlns:a16="http://schemas.microsoft.com/office/drawing/2014/main" id="{F6827A90-CD9D-014B-A4E1-A8513FDC72FC}"/>
                </a:ext>
              </a:extLst>
            </p:cNvPr>
            <p:cNvSpPr/>
            <p:nvPr/>
          </p:nvSpPr>
          <p:spPr>
            <a:xfrm>
              <a:off x="5893200" y="4979160"/>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0" name="Freeform 39">
              <a:extLst>
                <a:ext uri="{FF2B5EF4-FFF2-40B4-BE49-F238E27FC236}">
                  <a16:creationId xmlns:a16="http://schemas.microsoft.com/office/drawing/2014/main" id="{991A6AF1-6710-744B-92FE-B26B73E44DEC}"/>
                </a:ext>
              </a:extLst>
            </p:cNvPr>
            <p:cNvSpPr/>
            <p:nvPr/>
          </p:nvSpPr>
          <p:spPr>
            <a:xfrm>
              <a:off x="6031800" y="4861800"/>
              <a:ext cx="159480" cy="158040"/>
            </a:xfrm>
            <a:custGeom>
              <a:avLst/>
              <a:gdLst/>
              <a:ahLst/>
              <a:cxnLst>
                <a:cxn ang="3cd4">
                  <a:pos x="hc" y="t"/>
                </a:cxn>
                <a:cxn ang="cd2">
                  <a:pos x="l" y="vc"/>
                </a:cxn>
                <a:cxn ang="cd4">
                  <a:pos x="hc" y="b"/>
                </a:cxn>
                <a:cxn ang="0">
                  <a:pos x="r" y="vc"/>
                </a:cxn>
              </a:cxnLst>
              <a:rect l="l" t="t" r="r" b="b"/>
              <a:pathLst>
                <a:path w="444" h="440">
                  <a:moveTo>
                    <a:pt x="323" y="62"/>
                  </a:moveTo>
                  <a:cubicBezTo>
                    <a:pt x="306" y="26"/>
                    <a:pt x="277" y="0"/>
                    <a:pt x="233" y="0"/>
                  </a:cubicBezTo>
                  <a:cubicBezTo>
                    <a:pt x="121" y="0"/>
                    <a:pt x="0" y="143"/>
                    <a:pt x="0" y="284"/>
                  </a:cubicBezTo>
                  <a:cubicBezTo>
                    <a:pt x="0" y="376"/>
                    <a:pt x="53" y="440"/>
                    <a:pt x="130" y="440"/>
                  </a:cubicBezTo>
                  <a:cubicBezTo>
                    <a:pt x="150" y="440"/>
                    <a:pt x="198" y="436"/>
                    <a:pt x="255" y="367"/>
                  </a:cubicBezTo>
                  <a:cubicBezTo>
                    <a:pt x="264" y="407"/>
                    <a:pt x="297" y="440"/>
                    <a:pt x="343" y="440"/>
                  </a:cubicBezTo>
                  <a:cubicBezTo>
                    <a:pt x="378" y="440"/>
                    <a:pt x="400" y="418"/>
                    <a:pt x="416" y="387"/>
                  </a:cubicBezTo>
                  <a:cubicBezTo>
                    <a:pt x="431" y="352"/>
                    <a:pt x="444" y="293"/>
                    <a:pt x="444" y="290"/>
                  </a:cubicBezTo>
                  <a:cubicBezTo>
                    <a:pt x="444" y="282"/>
                    <a:pt x="436" y="282"/>
                    <a:pt x="433" y="282"/>
                  </a:cubicBezTo>
                  <a:cubicBezTo>
                    <a:pt x="425" y="282"/>
                    <a:pt x="422" y="284"/>
                    <a:pt x="420" y="299"/>
                  </a:cubicBezTo>
                  <a:cubicBezTo>
                    <a:pt x="403" y="361"/>
                    <a:pt x="385" y="418"/>
                    <a:pt x="345" y="418"/>
                  </a:cubicBezTo>
                  <a:cubicBezTo>
                    <a:pt x="319" y="418"/>
                    <a:pt x="317" y="394"/>
                    <a:pt x="317" y="374"/>
                  </a:cubicBezTo>
                  <a:cubicBezTo>
                    <a:pt x="317" y="352"/>
                    <a:pt x="319" y="345"/>
                    <a:pt x="330" y="301"/>
                  </a:cubicBezTo>
                  <a:cubicBezTo>
                    <a:pt x="341" y="262"/>
                    <a:pt x="341" y="251"/>
                    <a:pt x="350" y="216"/>
                  </a:cubicBezTo>
                  <a:lnTo>
                    <a:pt x="385" y="79"/>
                  </a:lnTo>
                  <a:cubicBezTo>
                    <a:pt x="392" y="51"/>
                    <a:pt x="392" y="51"/>
                    <a:pt x="392" y="46"/>
                  </a:cubicBezTo>
                  <a:cubicBezTo>
                    <a:pt x="392" y="29"/>
                    <a:pt x="381" y="20"/>
                    <a:pt x="365" y="20"/>
                  </a:cubicBezTo>
                  <a:cubicBezTo>
                    <a:pt x="341" y="20"/>
                    <a:pt x="326" y="42"/>
                    <a:pt x="323" y="62"/>
                  </a:cubicBezTo>
                  <a:close/>
                  <a:moveTo>
                    <a:pt x="260" y="315"/>
                  </a:moveTo>
                  <a:cubicBezTo>
                    <a:pt x="255" y="332"/>
                    <a:pt x="255" y="332"/>
                    <a:pt x="240" y="350"/>
                  </a:cubicBezTo>
                  <a:cubicBezTo>
                    <a:pt x="198" y="403"/>
                    <a:pt x="158" y="418"/>
                    <a:pt x="132" y="418"/>
                  </a:cubicBezTo>
                  <a:cubicBezTo>
                    <a:pt x="84" y="418"/>
                    <a:pt x="68" y="365"/>
                    <a:pt x="68" y="328"/>
                  </a:cubicBezTo>
                  <a:cubicBezTo>
                    <a:pt x="68" y="279"/>
                    <a:pt x="99" y="158"/>
                    <a:pt x="123" y="114"/>
                  </a:cubicBezTo>
                  <a:cubicBezTo>
                    <a:pt x="152" y="57"/>
                    <a:pt x="196" y="22"/>
                    <a:pt x="235" y="22"/>
                  </a:cubicBezTo>
                  <a:cubicBezTo>
                    <a:pt x="299" y="22"/>
                    <a:pt x="312" y="101"/>
                    <a:pt x="312" y="108"/>
                  </a:cubicBezTo>
                  <a:cubicBezTo>
                    <a:pt x="312" y="112"/>
                    <a:pt x="310" y="119"/>
                    <a:pt x="308" y="1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1" name="Freeform 40">
              <a:extLst>
                <a:ext uri="{FF2B5EF4-FFF2-40B4-BE49-F238E27FC236}">
                  <a16:creationId xmlns:a16="http://schemas.microsoft.com/office/drawing/2014/main" id="{88F8056E-DBCD-AC42-9E8F-CD2378913BE2}"/>
                </a:ext>
              </a:extLst>
            </p:cNvPr>
            <p:cNvSpPr/>
            <p:nvPr/>
          </p:nvSpPr>
          <p:spPr>
            <a:xfrm>
              <a:off x="6221160" y="4754879"/>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3"/>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1"/>
                    <a:pt x="13" y="942"/>
                  </a:cubicBezTo>
                  <a:cubicBezTo>
                    <a:pt x="0" y="955"/>
                    <a:pt x="0" y="957"/>
                    <a:pt x="0" y="959"/>
                  </a:cubicBezTo>
                  <a:cubicBezTo>
                    <a:pt x="0" y="966"/>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65" name="Title 64">
            <a:extLst>
              <a:ext uri="{FF2B5EF4-FFF2-40B4-BE49-F238E27FC236}">
                <a16:creationId xmlns:a16="http://schemas.microsoft.com/office/drawing/2014/main" id="{A15BAA15-D6F3-5D4A-AE0D-ECEF072D0EFB}"/>
              </a:ext>
            </a:extLst>
          </p:cNvPr>
          <p:cNvSpPr>
            <a:spLocks noGrp="1"/>
          </p:cNvSpPr>
          <p:nvPr>
            <p:ph type="title"/>
          </p:nvPr>
        </p:nvSpPr>
        <p:spPr/>
        <p:txBody>
          <a:bodyPr/>
          <a:lstStyle/>
          <a:p>
            <a:r>
              <a:rPr lang="en-US" dirty="0"/>
              <a:t>Dueling networks for Q-learning</a:t>
            </a:r>
          </a:p>
        </p:txBody>
      </p:sp>
      <p:sp>
        <p:nvSpPr>
          <p:cNvPr id="66" name="TextBox 65">
            <a:extLst>
              <a:ext uri="{FF2B5EF4-FFF2-40B4-BE49-F238E27FC236}">
                <a16:creationId xmlns:a16="http://schemas.microsoft.com/office/drawing/2014/main" id="{2F194A8E-ED49-E54B-9BDD-3839E9D0CB88}"/>
              </a:ext>
            </a:extLst>
          </p:cNvPr>
          <p:cNvSpPr txBox="1"/>
          <p:nvPr/>
        </p:nvSpPr>
        <p:spPr>
          <a:xfrm>
            <a:off x="365760" y="5640230"/>
            <a:ext cx="9592539" cy="2106559"/>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200"/>
              </a:spcBef>
              <a:buNone/>
              <a:tabLst/>
            </a:pPr>
            <a:r>
              <a:rPr lang="en-US" sz="2400" b="0" i="0" u="none" strike="noStrike" kern="1200" cap="none" dirty="0">
                <a:ln>
                  <a:noFill/>
                </a:ln>
                <a:latin typeface="Liberation Sans" pitchFamily="18"/>
                <a:ea typeface="Noto Sans CJK SC Regular" pitchFamily="2"/>
                <a:cs typeface="FreeSans" pitchFamily="2"/>
              </a:rPr>
              <a:t>Notice that the V/Q decomposition is not unique, given Q targets only</a:t>
            </a:r>
          </a:p>
          <a:p>
            <a:pPr marL="0" marR="0" lvl="0" indent="0" hangingPunct="0">
              <a:lnSpc>
                <a:spcPct val="100000"/>
              </a:lnSpc>
              <a:spcBef>
                <a:spcPts val="200"/>
              </a:spcBef>
              <a:buNone/>
              <a:tabLst/>
            </a:pPr>
            <a:endParaRPr lang="en-US" sz="1600" b="0" i="0" u="none" strike="noStrike" kern="1200" cap="none" dirty="0">
              <a:ln>
                <a:noFill/>
              </a:ln>
              <a:latin typeface="Liberation Sans" pitchFamily="18"/>
              <a:ea typeface="Noto Sans CJK SC Regular" pitchFamily="2"/>
              <a:cs typeface="FreeSans" pitchFamily="2"/>
            </a:endParaRPr>
          </a:p>
          <a:p>
            <a:pPr lvl="0" hangingPunct="0">
              <a:spcBef>
                <a:spcPts val="200"/>
              </a:spcBef>
            </a:pPr>
            <a:r>
              <a:rPr lang="en-US" sz="2400" dirty="0">
                <a:latin typeface="Liberation Sans" pitchFamily="18"/>
                <a:ea typeface="Noto Sans CJK SC Regular" pitchFamily="2"/>
                <a:cs typeface="FreeSans" pitchFamily="2"/>
              </a:rPr>
              <a:t>Actually do:</a:t>
            </a:r>
          </a:p>
          <a:p>
            <a:pPr lvl="0" hangingPunct="0">
              <a:spcBef>
                <a:spcPts val="200"/>
              </a:spcBef>
            </a:pPr>
            <a:endParaRPr lang="en-US" sz="1600" dirty="0">
              <a:latin typeface="Liberation Sans" pitchFamily="18"/>
              <a:ea typeface="Noto Sans CJK SC Regular" pitchFamily="2"/>
              <a:cs typeface="FreeSans" pitchFamily="2"/>
            </a:endParaRPr>
          </a:p>
          <a:p>
            <a:pPr lvl="0" hangingPunct="0">
              <a:spcBef>
                <a:spcPts val="200"/>
              </a:spcBef>
            </a:pPr>
            <a:r>
              <a:rPr lang="en-US" sz="2400" dirty="0">
                <a:latin typeface="Liberation Sans" pitchFamily="18"/>
                <a:ea typeface="Noto Sans CJK SC Regular" pitchFamily="2"/>
                <a:cs typeface="FreeSans" pitchFamily="2"/>
              </a:rPr>
              <a:t>This is more stable, but less intuitive (i.e., it works better)</a:t>
            </a:r>
          </a:p>
          <a:p>
            <a:pPr marL="0" marR="0" lvl="0" indent="0" hangingPunct="0">
              <a:lnSpc>
                <a:spcPct val="100000"/>
              </a:lnSpc>
              <a:spcBef>
                <a:spcPts val="200"/>
              </a:spcBef>
              <a:spcAft>
                <a:spcPts val="0"/>
              </a:spcAft>
              <a:buNone/>
              <a:tabLst/>
            </a:pPr>
            <a:endParaRPr lang="en-US" sz="2400" b="0" i="0" u="none" strike="noStrike" kern="1200" cap="none" dirty="0">
              <a:ln>
                <a:noFill/>
              </a:ln>
              <a:latin typeface="Liberation Sans" pitchFamily="18"/>
              <a:ea typeface="Noto Sans CJK SC Regular" pitchFamily="2"/>
              <a:cs typeface="FreeSans" pitchFamily="2"/>
            </a:endParaRPr>
          </a:p>
        </p:txBody>
      </p:sp>
      <p:grpSp>
        <p:nvGrpSpPr>
          <p:cNvPr id="98" name="Group 97" descr="22§display§Q(s,a) = V(s) + A(s,a) - \sum_a A(s,a)§svg§600§FALSE" title="TexMaths">
            <a:extLst>
              <a:ext uri="{FF2B5EF4-FFF2-40B4-BE49-F238E27FC236}">
                <a16:creationId xmlns:a16="http://schemas.microsoft.com/office/drawing/2014/main" id="{8E32445B-CDB1-7B41-8EEB-E45956127A82}"/>
              </a:ext>
            </a:extLst>
          </p:cNvPr>
          <p:cNvGrpSpPr/>
          <p:nvPr/>
        </p:nvGrpSpPr>
        <p:grpSpPr>
          <a:xfrm>
            <a:off x="2185301" y="6274690"/>
            <a:ext cx="4770979" cy="664696"/>
            <a:chOff x="2011680" y="6297840"/>
            <a:chExt cx="5686920" cy="768600"/>
          </a:xfrm>
        </p:grpSpPr>
        <p:sp>
          <p:nvSpPr>
            <p:cNvPr id="99" name="Freeform 98">
              <a:extLst>
                <a:ext uri="{FF2B5EF4-FFF2-40B4-BE49-F238E27FC236}">
                  <a16:creationId xmlns:a16="http://schemas.microsoft.com/office/drawing/2014/main" id="{120B47EA-EA73-BB49-93D7-F88D13E55CD4}"/>
                </a:ext>
              </a:extLst>
            </p:cNvPr>
            <p:cNvSpPr/>
            <p:nvPr/>
          </p:nvSpPr>
          <p:spPr>
            <a:xfrm>
              <a:off x="2011680" y="6297840"/>
              <a:ext cx="5686920" cy="765360"/>
            </a:xfrm>
            <a:custGeom>
              <a:avLst/>
              <a:gdLst/>
              <a:ahLst/>
              <a:cxnLst>
                <a:cxn ang="3cd4">
                  <a:pos x="hc" y="t"/>
                </a:cxn>
                <a:cxn ang="cd2">
                  <a:pos x="l" y="vc"/>
                </a:cxn>
                <a:cxn ang="cd4">
                  <a:pos x="hc" y="b"/>
                </a:cxn>
                <a:cxn ang="0">
                  <a:pos x="r" y="vc"/>
                </a:cxn>
              </a:cxnLst>
              <a:rect l="l" t="t" r="r" b="b"/>
              <a:pathLst>
                <a:path w="15798" h="2127">
                  <a:moveTo>
                    <a:pt x="7898" y="2127"/>
                  </a:moveTo>
                  <a:lnTo>
                    <a:pt x="0" y="2127"/>
                  </a:lnTo>
                  <a:lnTo>
                    <a:pt x="0" y="0"/>
                  </a:lnTo>
                  <a:lnTo>
                    <a:pt x="15798" y="0"/>
                  </a:lnTo>
                  <a:lnTo>
                    <a:pt x="15798" y="2127"/>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0" name="Freeform 99">
              <a:extLst>
                <a:ext uri="{FF2B5EF4-FFF2-40B4-BE49-F238E27FC236}">
                  <a16:creationId xmlns:a16="http://schemas.microsoft.com/office/drawing/2014/main" id="{7A35861C-B632-EC41-801D-A0246A3226AC}"/>
                </a:ext>
              </a:extLst>
            </p:cNvPr>
            <p:cNvSpPr/>
            <p:nvPr/>
          </p:nvSpPr>
          <p:spPr>
            <a:xfrm>
              <a:off x="2028960" y="6417360"/>
              <a:ext cx="241200" cy="313200"/>
            </a:xfrm>
            <a:custGeom>
              <a:avLst/>
              <a:gdLst/>
              <a:ahLst/>
              <a:cxnLst>
                <a:cxn ang="3cd4">
                  <a:pos x="hc" y="t"/>
                </a:cxn>
                <a:cxn ang="cd2">
                  <a:pos x="l" y="vc"/>
                </a:cxn>
                <a:cxn ang="cd4">
                  <a:pos x="hc" y="b"/>
                </a:cxn>
                <a:cxn ang="0">
                  <a:pos x="r" y="vc"/>
                </a:cxn>
              </a:cxnLst>
              <a:rect l="l" t="t" r="r" b="b"/>
              <a:pathLst>
                <a:path w="671" h="871">
                  <a:moveTo>
                    <a:pt x="376" y="678"/>
                  </a:moveTo>
                  <a:cubicBezTo>
                    <a:pt x="528" y="620"/>
                    <a:pt x="671" y="447"/>
                    <a:pt x="671" y="260"/>
                  </a:cubicBezTo>
                  <a:cubicBezTo>
                    <a:pt x="671" y="106"/>
                    <a:pt x="568" y="0"/>
                    <a:pt x="422" y="0"/>
                  </a:cubicBezTo>
                  <a:cubicBezTo>
                    <a:pt x="213" y="0"/>
                    <a:pt x="0" y="220"/>
                    <a:pt x="0" y="447"/>
                  </a:cubicBezTo>
                  <a:cubicBezTo>
                    <a:pt x="0" y="607"/>
                    <a:pt x="108" y="704"/>
                    <a:pt x="249" y="704"/>
                  </a:cubicBezTo>
                  <a:cubicBezTo>
                    <a:pt x="273" y="704"/>
                    <a:pt x="306" y="700"/>
                    <a:pt x="343" y="691"/>
                  </a:cubicBezTo>
                  <a:cubicBezTo>
                    <a:pt x="339" y="750"/>
                    <a:pt x="339" y="752"/>
                    <a:pt x="339" y="766"/>
                  </a:cubicBezTo>
                  <a:cubicBezTo>
                    <a:pt x="339" y="796"/>
                    <a:pt x="339" y="871"/>
                    <a:pt x="420" y="871"/>
                  </a:cubicBezTo>
                  <a:cubicBezTo>
                    <a:pt x="535" y="871"/>
                    <a:pt x="581" y="693"/>
                    <a:pt x="581" y="684"/>
                  </a:cubicBezTo>
                  <a:cubicBezTo>
                    <a:pt x="581" y="675"/>
                    <a:pt x="574" y="673"/>
                    <a:pt x="572" y="673"/>
                  </a:cubicBezTo>
                  <a:cubicBezTo>
                    <a:pt x="563" y="673"/>
                    <a:pt x="561" y="678"/>
                    <a:pt x="559" y="684"/>
                  </a:cubicBezTo>
                  <a:cubicBezTo>
                    <a:pt x="537" y="752"/>
                    <a:pt x="480" y="777"/>
                    <a:pt x="447" y="777"/>
                  </a:cubicBezTo>
                  <a:cubicBezTo>
                    <a:pt x="400" y="777"/>
                    <a:pt x="387" y="750"/>
                    <a:pt x="376" y="678"/>
                  </a:cubicBezTo>
                  <a:close/>
                  <a:moveTo>
                    <a:pt x="194" y="669"/>
                  </a:moveTo>
                  <a:cubicBezTo>
                    <a:pt x="119" y="640"/>
                    <a:pt x="86" y="563"/>
                    <a:pt x="86" y="477"/>
                  </a:cubicBezTo>
                  <a:cubicBezTo>
                    <a:pt x="86" y="409"/>
                    <a:pt x="110" y="273"/>
                    <a:pt x="185" y="167"/>
                  </a:cubicBezTo>
                  <a:cubicBezTo>
                    <a:pt x="255" y="68"/>
                    <a:pt x="345" y="24"/>
                    <a:pt x="418" y="24"/>
                  </a:cubicBezTo>
                  <a:cubicBezTo>
                    <a:pt x="515" y="24"/>
                    <a:pt x="585" y="99"/>
                    <a:pt x="585" y="229"/>
                  </a:cubicBezTo>
                  <a:cubicBezTo>
                    <a:pt x="585" y="326"/>
                    <a:pt x="535" y="552"/>
                    <a:pt x="372" y="645"/>
                  </a:cubicBezTo>
                  <a:cubicBezTo>
                    <a:pt x="367" y="609"/>
                    <a:pt x="359" y="539"/>
                    <a:pt x="286" y="539"/>
                  </a:cubicBezTo>
                  <a:cubicBezTo>
                    <a:pt x="235" y="539"/>
                    <a:pt x="189" y="587"/>
                    <a:pt x="189" y="638"/>
                  </a:cubicBezTo>
                  <a:cubicBezTo>
                    <a:pt x="189" y="658"/>
                    <a:pt x="194" y="669"/>
                    <a:pt x="194" y="669"/>
                  </a:cubicBezTo>
                  <a:close/>
                  <a:moveTo>
                    <a:pt x="253" y="680"/>
                  </a:moveTo>
                  <a:cubicBezTo>
                    <a:pt x="240" y="680"/>
                    <a:pt x="209" y="680"/>
                    <a:pt x="209" y="638"/>
                  </a:cubicBezTo>
                  <a:cubicBezTo>
                    <a:pt x="209" y="601"/>
                    <a:pt x="246" y="561"/>
                    <a:pt x="286" y="561"/>
                  </a:cubicBezTo>
                  <a:cubicBezTo>
                    <a:pt x="328" y="561"/>
                    <a:pt x="345" y="585"/>
                    <a:pt x="345" y="642"/>
                  </a:cubicBezTo>
                  <a:cubicBezTo>
                    <a:pt x="345" y="658"/>
                    <a:pt x="345" y="658"/>
                    <a:pt x="337" y="662"/>
                  </a:cubicBezTo>
                  <a:cubicBezTo>
                    <a:pt x="310" y="673"/>
                    <a:pt x="282" y="680"/>
                    <a:pt x="253" y="68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1" name="Freeform 100">
              <a:extLst>
                <a:ext uri="{FF2B5EF4-FFF2-40B4-BE49-F238E27FC236}">
                  <a16:creationId xmlns:a16="http://schemas.microsoft.com/office/drawing/2014/main" id="{3EB534C8-9811-9B42-A7AB-DE50387FA71E}"/>
                </a:ext>
              </a:extLst>
            </p:cNvPr>
            <p:cNvSpPr/>
            <p:nvPr/>
          </p:nvSpPr>
          <p:spPr>
            <a:xfrm>
              <a:off x="2320560" y="640224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5"/>
                    <a:pt x="209" y="937"/>
                  </a:cubicBezTo>
                  <a:cubicBezTo>
                    <a:pt x="88" y="816"/>
                    <a:pt x="57" y="634"/>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3"/>
                    <a:pt x="0" y="484"/>
                  </a:cubicBezTo>
                  <a:cubicBezTo>
                    <a:pt x="0" y="561"/>
                    <a:pt x="11" y="678"/>
                    <a:pt x="64" y="788"/>
                  </a:cubicBezTo>
                  <a:cubicBezTo>
                    <a:pt x="123" y="906"/>
                    <a:pt x="207" y="968"/>
                    <a:pt x="216" y="968"/>
                  </a:cubicBezTo>
                  <a:cubicBezTo>
                    <a:pt x="222" y="968"/>
                    <a:pt x="227" y="966"/>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2" name="Freeform 101">
              <a:extLst>
                <a:ext uri="{FF2B5EF4-FFF2-40B4-BE49-F238E27FC236}">
                  <a16:creationId xmlns:a16="http://schemas.microsoft.com/office/drawing/2014/main" id="{C78BEB19-941B-7C4E-9ABB-7710EAF89674}"/>
                </a:ext>
              </a:extLst>
            </p:cNvPr>
            <p:cNvSpPr/>
            <p:nvPr/>
          </p:nvSpPr>
          <p:spPr>
            <a:xfrm>
              <a:off x="2438640" y="650916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1"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7"/>
                    <a:pt x="257" y="418"/>
                    <a:pt x="141" y="418"/>
                  </a:cubicBezTo>
                  <a:cubicBezTo>
                    <a:pt x="125"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3" name="Freeform 102">
              <a:extLst>
                <a:ext uri="{FF2B5EF4-FFF2-40B4-BE49-F238E27FC236}">
                  <a16:creationId xmlns:a16="http://schemas.microsoft.com/office/drawing/2014/main" id="{63CFEBD0-1E0C-374F-9CE6-6FFEC4861A04}"/>
                </a:ext>
              </a:extLst>
            </p:cNvPr>
            <p:cNvSpPr/>
            <p:nvPr/>
          </p:nvSpPr>
          <p:spPr>
            <a:xfrm>
              <a:off x="2612880" y="6626520"/>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4" name="Freeform 103">
              <a:extLst>
                <a:ext uri="{FF2B5EF4-FFF2-40B4-BE49-F238E27FC236}">
                  <a16:creationId xmlns:a16="http://schemas.microsoft.com/office/drawing/2014/main" id="{448F6F5A-DF4E-6C4C-BD86-C7F75B91FBD1}"/>
                </a:ext>
              </a:extLst>
            </p:cNvPr>
            <p:cNvSpPr/>
            <p:nvPr/>
          </p:nvSpPr>
          <p:spPr>
            <a:xfrm>
              <a:off x="2751480" y="6509160"/>
              <a:ext cx="159480" cy="158040"/>
            </a:xfrm>
            <a:custGeom>
              <a:avLst/>
              <a:gdLst/>
              <a:ahLst/>
              <a:cxnLst>
                <a:cxn ang="3cd4">
                  <a:pos x="hc" y="t"/>
                </a:cxn>
                <a:cxn ang="cd2">
                  <a:pos x="l" y="vc"/>
                </a:cxn>
                <a:cxn ang="cd4">
                  <a:pos x="hc" y="b"/>
                </a:cxn>
                <a:cxn ang="0">
                  <a:pos x="r" y="vc"/>
                </a:cxn>
              </a:cxnLst>
              <a:rect l="l" t="t" r="r" b="b"/>
              <a:pathLst>
                <a:path w="444" h="440">
                  <a:moveTo>
                    <a:pt x="323" y="62"/>
                  </a:moveTo>
                  <a:cubicBezTo>
                    <a:pt x="306" y="26"/>
                    <a:pt x="277" y="0"/>
                    <a:pt x="233" y="0"/>
                  </a:cubicBezTo>
                  <a:cubicBezTo>
                    <a:pt x="121" y="0"/>
                    <a:pt x="0" y="143"/>
                    <a:pt x="0" y="284"/>
                  </a:cubicBezTo>
                  <a:cubicBezTo>
                    <a:pt x="0" y="376"/>
                    <a:pt x="53" y="440"/>
                    <a:pt x="130" y="440"/>
                  </a:cubicBezTo>
                  <a:cubicBezTo>
                    <a:pt x="150" y="440"/>
                    <a:pt x="198" y="436"/>
                    <a:pt x="255" y="367"/>
                  </a:cubicBezTo>
                  <a:cubicBezTo>
                    <a:pt x="264" y="407"/>
                    <a:pt x="297" y="440"/>
                    <a:pt x="343" y="440"/>
                  </a:cubicBezTo>
                  <a:cubicBezTo>
                    <a:pt x="378" y="440"/>
                    <a:pt x="400" y="418"/>
                    <a:pt x="416" y="387"/>
                  </a:cubicBezTo>
                  <a:cubicBezTo>
                    <a:pt x="431" y="352"/>
                    <a:pt x="444" y="293"/>
                    <a:pt x="444" y="290"/>
                  </a:cubicBezTo>
                  <a:cubicBezTo>
                    <a:pt x="444" y="282"/>
                    <a:pt x="436" y="282"/>
                    <a:pt x="433" y="282"/>
                  </a:cubicBezTo>
                  <a:cubicBezTo>
                    <a:pt x="422" y="282"/>
                    <a:pt x="422" y="284"/>
                    <a:pt x="420" y="299"/>
                  </a:cubicBezTo>
                  <a:cubicBezTo>
                    <a:pt x="403" y="361"/>
                    <a:pt x="385" y="418"/>
                    <a:pt x="345" y="418"/>
                  </a:cubicBezTo>
                  <a:cubicBezTo>
                    <a:pt x="319" y="418"/>
                    <a:pt x="317" y="394"/>
                    <a:pt x="317" y="374"/>
                  </a:cubicBezTo>
                  <a:cubicBezTo>
                    <a:pt x="317" y="352"/>
                    <a:pt x="319" y="345"/>
                    <a:pt x="330" y="301"/>
                  </a:cubicBezTo>
                  <a:cubicBezTo>
                    <a:pt x="341" y="262"/>
                    <a:pt x="341" y="251"/>
                    <a:pt x="350" y="216"/>
                  </a:cubicBezTo>
                  <a:lnTo>
                    <a:pt x="385" y="79"/>
                  </a:lnTo>
                  <a:cubicBezTo>
                    <a:pt x="392" y="51"/>
                    <a:pt x="392" y="51"/>
                    <a:pt x="392" y="46"/>
                  </a:cubicBezTo>
                  <a:cubicBezTo>
                    <a:pt x="392" y="29"/>
                    <a:pt x="381" y="20"/>
                    <a:pt x="365" y="20"/>
                  </a:cubicBezTo>
                  <a:cubicBezTo>
                    <a:pt x="341" y="20"/>
                    <a:pt x="326" y="42"/>
                    <a:pt x="323" y="62"/>
                  </a:cubicBezTo>
                  <a:close/>
                  <a:moveTo>
                    <a:pt x="260" y="315"/>
                  </a:moveTo>
                  <a:cubicBezTo>
                    <a:pt x="255" y="332"/>
                    <a:pt x="255" y="332"/>
                    <a:pt x="240" y="350"/>
                  </a:cubicBezTo>
                  <a:cubicBezTo>
                    <a:pt x="198" y="403"/>
                    <a:pt x="158" y="418"/>
                    <a:pt x="132" y="418"/>
                  </a:cubicBezTo>
                  <a:cubicBezTo>
                    <a:pt x="84" y="418"/>
                    <a:pt x="68" y="365"/>
                    <a:pt x="68" y="328"/>
                  </a:cubicBezTo>
                  <a:cubicBezTo>
                    <a:pt x="68" y="279"/>
                    <a:pt x="99" y="158"/>
                    <a:pt x="123" y="114"/>
                  </a:cubicBezTo>
                  <a:cubicBezTo>
                    <a:pt x="152" y="57"/>
                    <a:pt x="196" y="22"/>
                    <a:pt x="235" y="22"/>
                  </a:cubicBezTo>
                  <a:cubicBezTo>
                    <a:pt x="299" y="22"/>
                    <a:pt x="312" y="101"/>
                    <a:pt x="312" y="108"/>
                  </a:cubicBezTo>
                  <a:cubicBezTo>
                    <a:pt x="312" y="112"/>
                    <a:pt x="310" y="119"/>
                    <a:pt x="308" y="1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5" name="Freeform 104">
              <a:extLst>
                <a:ext uri="{FF2B5EF4-FFF2-40B4-BE49-F238E27FC236}">
                  <a16:creationId xmlns:a16="http://schemas.microsoft.com/office/drawing/2014/main" id="{E0666BDB-D984-324C-8074-C2F9FC0BB118}"/>
                </a:ext>
              </a:extLst>
            </p:cNvPr>
            <p:cNvSpPr/>
            <p:nvPr/>
          </p:nvSpPr>
          <p:spPr>
            <a:xfrm>
              <a:off x="2940840" y="640224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3"/>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1"/>
                    <a:pt x="13" y="942"/>
                  </a:cubicBezTo>
                  <a:cubicBezTo>
                    <a:pt x="0" y="955"/>
                    <a:pt x="0" y="957"/>
                    <a:pt x="0" y="959"/>
                  </a:cubicBezTo>
                  <a:cubicBezTo>
                    <a:pt x="0" y="966"/>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6" name="Freeform 105">
              <a:extLst>
                <a:ext uri="{FF2B5EF4-FFF2-40B4-BE49-F238E27FC236}">
                  <a16:creationId xmlns:a16="http://schemas.microsoft.com/office/drawing/2014/main" id="{420ABAB0-E65D-AF45-AF1F-D32BE953AAF8}"/>
                </a:ext>
              </a:extLst>
            </p:cNvPr>
            <p:cNvSpPr/>
            <p:nvPr/>
          </p:nvSpPr>
          <p:spPr>
            <a:xfrm>
              <a:off x="3171240" y="6535440"/>
              <a:ext cx="231840" cy="82080"/>
            </a:xfrm>
            <a:custGeom>
              <a:avLst/>
              <a:gdLst/>
              <a:ahLst/>
              <a:cxnLst>
                <a:cxn ang="3cd4">
                  <a:pos x="hc" y="t"/>
                </a:cxn>
                <a:cxn ang="cd2">
                  <a:pos x="l" y="vc"/>
                </a:cxn>
                <a:cxn ang="cd4">
                  <a:pos x="hc" y="b"/>
                </a:cxn>
                <a:cxn ang="0">
                  <a:pos x="r" y="vc"/>
                </a:cxn>
              </a:cxnLst>
              <a:rect l="l" t="t" r="r" b="b"/>
              <a:pathLst>
                <a:path w="645" h="229">
                  <a:moveTo>
                    <a:pt x="612" y="40"/>
                  </a:moveTo>
                  <a:cubicBezTo>
                    <a:pt x="627" y="40"/>
                    <a:pt x="645" y="40"/>
                    <a:pt x="645" y="20"/>
                  </a:cubicBezTo>
                  <a:cubicBezTo>
                    <a:pt x="645" y="0"/>
                    <a:pt x="627" y="0"/>
                    <a:pt x="614" y="0"/>
                  </a:cubicBezTo>
                  <a:lnTo>
                    <a:pt x="33" y="0"/>
                  </a:lnTo>
                  <a:cubicBezTo>
                    <a:pt x="18" y="0"/>
                    <a:pt x="0" y="0"/>
                    <a:pt x="0" y="20"/>
                  </a:cubicBezTo>
                  <a:cubicBezTo>
                    <a:pt x="0" y="40"/>
                    <a:pt x="18" y="40"/>
                    <a:pt x="33" y="40"/>
                  </a:cubicBezTo>
                  <a:close/>
                  <a:moveTo>
                    <a:pt x="614" y="229"/>
                  </a:moveTo>
                  <a:cubicBezTo>
                    <a:pt x="627" y="229"/>
                    <a:pt x="645" y="229"/>
                    <a:pt x="645" y="209"/>
                  </a:cubicBezTo>
                  <a:cubicBezTo>
                    <a:pt x="645" y="189"/>
                    <a:pt x="627" y="189"/>
                    <a:pt x="612" y="189"/>
                  </a:cubicBezTo>
                  <a:lnTo>
                    <a:pt x="33" y="189"/>
                  </a:lnTo>
                  <a:cubicBezTo>
                    <a:pt x="18" y="189"/>
                    <a:pt x="0" y="189"/>
                    <a:pt x="0" y="209"/>
                  </a:cubicBezTo>
                  <a:cubicBezTo>
                    <a:pt x="0" y="229"/>
                    <a:pt x="18" y="229"/>
                    <a:pt x="33" y="2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7" name="Freeform 106">
              <a:extLst>
                <a:ext uri="{FF2B5EF4-FFF2-40B4-BE49-F238E27FC236}">
                  <a16:creationId xmlns:a16="http://schemas.microsoft.com/office/drawing/2014/main" id="{BFBA4892-C0A7-DF4D-B8E6-B953F3253492}"/>
                </a:ext>
              </a:extLst>
            </p:cNvPr>
            <p:cNvSpPr/>
            <p:nvPr/>
          </p:nvSpPr>
          <p:spPr>
            <a:xfrm>
              <a:off x="3537720" y="6425280"/>
              <a:ext cx="248400" cy="245880"/>
            </a:xfrm>
            <a:custGeom>
              <a:avLst/>
              <a:gdLst/>
              <a:ahLst/>
              <a:cxnLst>
                <a:cxn ang="3cd4">
                  <a:pos x="hc" y="t"/>
                </a:cxn>
                <a:cxn ang="cd2">
                  <a:pos x="l" y="vc"/>
                </a:cxn>
                <a:cxn ang="cd4">
                  <a:pos x="hc" y="b"/>
                </a:cxn>
                <a:cxn ang="0">
                  <a:pos x="r" y="vc"/>
                </a:cxn>
              </a:cxnLst>
              <a:rect l="l" t="t" r="r" b="b"/>
              <a:pathLst>
                <a:path w="691" h="684">
                  <a:moveTo>
                    <a:pt x="554" y="110"/>
                  </a:moveTo>
                  <a:cubicBezTo>
                    <a:pt x="603" y="35"/>
                    <a:pt x="642" y="33"/>
                    <a:pt x="678" y="31"/>
                  </a:cubicBezTo>
                  <a:cubicBezTo>
                    <a:pt x="691" y="29"/>
                    <a:pt x="691" y="13"/>
                    <a:pt x="691" y="11"/>
                  </a:cubicBezTo>
                  <a:cubicBezTo>
                    <a:pt x="691" y="4"/>
                    <a:pt x="686" y="0"/>
                    <a:pt x="678" y="0"/>
                  </a:cubicBezTo>
                  <a:cubicBezTo>
                    <a:pt x="653" y="0"/>
                    <a:pt x="625" y="2"/>
                    <a:pt x="598" y="2"/>
                  </a:cubicBezTo>
                  <a:cubicBezTo>
                    <a:pt x="568" y="2"/>
                    <a:pt x="535" y="0"/>
                    <a:pt x="504" y="0"/>
                  </a:cubicBezTo>
                  <a:cubicBezTo>
                    <a:pt x="497" y="0"/>
                    <a:pt x="484" y="0"/>
                    <a:pt x="484" y="18"/>
                  </a:cubicBezTo>
                  <a:cubicBezTo>
                    <a:pt x="484" y="29"/>
                    <a:pt x="493" y="31"/>
                    <a:pt x="499" y="31"/>
                  </a:cubicBezTo>
                  <a:cubicBezTo>
                    <a:pt x="526" y="33"/>
                    <a:pt x="546" y="42"/>
                    <a:pt x="546" y="62"/>
                  </a:cubicBezTo>
                  <a:cubicBezTo>
                    <a:pt x="546" y="77"/>
                    <a:pt x="530" y="99"/>
                    <a:pt x="530" y="99"/>
                  </a:cubicBezTo>
                  <a:lnTo>
                    <a:pt x="233" y="572"/>
                  </a:lnTo>
                  <a:lnTo>
                    <a:pt x="167" y="59"/>
                  </a:lnTo>
                  <a:cubicBezTo>
                    <a:pt x="167" y="42"/>
                    <a:pt x="189" y="31"/>
                    <a:pt x="233" y="31"/>
                  </a:cubicBezTo>
                  <a:cubicBezTo>
                    <a:pt x="246" y="31"/>
                    <a:pt x="257" y="31"/>
                    <a:pt x="257" y="11"/>
                  </a:cubicBezTo>
                  <a:cubicBezTo>
                    <a:pt x="257" y="2"/>
                    <a:pt x="251" y="0"/>
                    <a:pt x="244" y="0"/>
                  </a:cubicBezTo>
                  <a:cubicBezTo>
                    <a:pt x="205" y="0"/>
                    <a:pt x="163" y="2"/>
                    <a:pt x="123" y="2"/>
                  </a:cubicBezTo>
                  <a:cubicBezTo>
                    <a:pt x="106" y="2"/>
                    <a:pt x="88" y="2"/>
                    <a:pt x="70" y="2"/>
                  </a:cubicBezTo>
                  <a:cubicBezTo>
                    <a:pt x="53" y="2"/>
                    <a:pt x="35" y="0"/>
                    <a:pt x="18" y="0"/>
                  </a:cubicBezTo>
                  <a:cubicBezTo>
                    <a:pt x="11" y="0"/>
                    <a:pt x="0" y="0"/>
                    <a:pt x="0" y="18"/>
                  </a:cubicBezTo>
                  <a:cubicBezTo>
                    <a:pt x="0" y="31"/>
                    <a:pt x="9" y="31"/>
                    <a:pt x="24" y="31"/>
                  </a:cubicBezTo>
                  <a:cubicBezTo>
                    <a:pt x="79" y="31"/>
                    <a:pt x="79" y="40"/>
                    <a:pt x="81" y="64"/>
                  </a:cubicBezTo>
                  <a:lnTo>
                    <a:pt x="158" y="662"/>
                  </a:lnTo>
                  <a:cubicBezTo>
                    <a:pt x="163" y="680"/>
                    <a:pt x="165" y="684"/>
                    <a:pt x="178" y="684"/>
                  </a:cubicBezTo>
                  <a:cubicBezTo>
                    <a:pt x="194" y="684"/>
                    <a:pt x="198" y="680"/>
                    <a:pt x="205" y="66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8" name="Freeform 107">
              <a:extLst>
                <a:ext uri="{FF2B5EF4-FFF2-40B4-BE49-F238E27FC236}">
                  <a16:creationId xmlns:a16="http://schemas.microsoft.com/office/drawing/2014/main" id="{EC60DD17-7656-9446-9701-046BD7BF5123}"/>
                </a:ext>
              </a:extLst>
            </p:cNvPr>
            <p:cNvSpPr/>
            <p:nvPr/>
          </p:nvSpPr>
          <p:spPr>
            <a:xfrm>
              <a:off x="3832559" y="640224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5"/>
                    <a:pt x="209" y="937"/>
                  </a:cubicBezTo>
                  <a:cubicBezTo>
                    <a:pt x="88" y="816"/>
                    <a:pt x="57" y="634"/>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3"/>
                    <a:pt x="0" y="484"/>
                  </a:cubicBezTo>
                  <a:cubicBezTo>
                    <a:pt x="0" y="561"/>
                    <a:pt x="11" y="678"/>
                    <a:pt x="64" y="788"/>
                  </a:cubicBezTo>
                  <a:cubicBezTo>
                    <a:pt x="123" y="906"/>
                    <a:pt x="207" y="968"/>
                    <a:pt x="216" y="968"/>
                  </a:cubicBezTo>
                  <a:cubicBezTo>
                    <a:pt x="222" y="968"/>
                    <a:pt x="227" y="966"/>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9" name="Freeform 108">
              <a:extLst>
                <a:ext uri="{FF2B5EF4-FFF2-40B4-BE49-F238E27FC236}">
                  <a16:creationId xmlns:a16="http://schemas.microsoft.com/office/drawing/2014/main" id="{E9E9C1CD-EF25-B348-A0D9-61FD17C813A6}"/>
                </a:ext>
              </a:extLst>
            </p:cNvPr>
            <p:cNvSpPr/>
            <p:nvPr/>
          </p:nvSpPr>
          <p:spPr>
            <a:xfrm>
              <a:off x="3950640" y="650916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4"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7"/>
                    <a:pt x="257" y="418"/>
                    <a:pt x="141" y="418"/>
                  </a:cubicBezTo>
                  <a:cubicBezTo>
                    <a:pt x="128"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0" name="Freeform 109">
              <a:extLst>
                <a:ext uri="{FF2B5EF4-FFF2-40B4-BE49-F238E27FC236}">
                  <a16:creationId xmlns:a16="http://schemas.microsoft.com/office/drawing/2014/main" id="{CA4DC75A-E5EB-6F44-AE0C-ECE5D0C65FC5}"/>
                </a:ext>
              </a:extLst>
            </p:cNvPr>
            <p:cNvSpPr/>
            <p:nvPr/>
          </p:nvSpPr>
          <p:spPr>
            <a:xfrm>
              <a:off x="4115159" y="640224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3"/>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1"/>
                    <a:pt x="13" y="942"/>
                  </a:cubicBezTo>
                  <a:cubicBezTo>
                    <a:pt x="0" y="955"/>
                    <a:pt x="0" y="957"/>
                    <a:pt x="0" y="959"/>
                  </a:cubicBezTo>
                  <a:cubicBezTo>
                    <a:pt x="0" y="966"/>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1" name="Freeform 110">
              <a:extLst>
                <a:ext uri="{FF2B5EF4-FFF2-40B4-BE49-F238E27FC236}">
                  <a16:creationId xmlns:a16="http://schemas.microsoft.com/office/drawing/2014/main" id="{B158D9AF-4995-704B-8AD6-F725AC125311}"/>
                </a:ext>
              </a:extLst>
            </p:cNvPr>
            <p:cNvSpPr/>
            <p:nvPr/>
          </p:nvSpPr>
          <p:spPr>
            <a:xfrm>
              <a:off x="4326840" y="6460199"/>
              <a:ext cx="231840" cy="232560"/>
            </a:xfrm>
            <a:custGeom>
              <a:avLst/>
              <a:gdLst/>
              <a:ahLst/>
              <a:cxnLst>
                <a:cxn ang="3cd4">
                  <a:pos x="hc" y="t"/>
                </a:cxn>
                <a:cxn ang="cd2">
                  <a:pos x="l" y="vc"/>
                </a:cxn>
                <a:cxn ang="cd4">
                  <a:pos x="hc" y="b"/>
                </a:cxn>
                <a:cxn ang="0">
                  <a:pos x="r" y="vc"/>
                </a:cxn>
              </a:cxnLst>
              <a:rect l="l" t="t" r="r" b="b"/>
              <a:pathLst>
                <a:path w="645" h="647">
                  <a:moveTo>
                    <a:pt x="343" y="343"/>
                  </a:moveTo>
                  <a:lnTo>
                    <a:pt x="614" y="343"/>
                  </a:lnTo>
                  <a:cubicBezTo>
                    <a:pt x="627" y="343"/>
                    <a:pt x="645" y="343"/>
                    <a:pt x="645" y="323"/>
                  </a:cubicBezTo>
                  <a:cubicBezTo>
                    <a:pt x="645" y="304"/>
                    <a:pt x="627" y="304"/>
                    <a:pt x="614" y="304"/>
                  </a:cubicBezTo>
                  <a:lnTo>
                    <a:pt x="343" y="304"/>
                  </a:lnTo>
                  <a:lnTo>
                    <a:pt x="343" y="33"/>
                  </a:lnTo>
                  <a:cubicBezTo>
                    <a:pt x="343" y="18"/>
                    <a:pt x="343" y="0"/>
                    <a:pt x="323" y="0"/>
                  </a:cubicBezTo>
                  <a:cubicBezTo>
                    <a:pt x="304" y="0"/>
                    <a:pt x="304" y="18"/>
                    <a:pt x="304" y="33"/>
                  </a:cubicBezTo>
                  <a:lnTo>
                    <a:pt x="304" y="304"/>
                  </a:lnTo>
                  <a:lnTo>
                    <a:pt x="33" y="304"/>
                  </a:lnTo>
                  <a:cubicBezTo>
                    <a:pt x="18" y="304"/>
                    <a:pt x="0" y="304"/>
                    <a:pt x="0" y="323"/>
                  </a:cubicBezTo>
                  <a:cubicBezTo>
                    <a:pt x="0" y="343"/>
                    <a:pt x="18" y="343"/>
                    <a:pt x="33" y="343"/>
                  </a:cubicBezTo>
                  <a:lnTo>
                    <a:pt x="304" y="343"/>
                  </a:lnTo>
                  <a:lnTo>
                    <a:pt x="304" y="614"/>
                  </a:lnTo>
                  <a:cubicBezTo>
                    <a:pt x="304" y="627"/>
                    <a:pt x="304" y="647"/>
                    <a:pt x="323" y="647"/>
                  </a:cubicBezTo>
                  <a:cubicBezTo>
                    <a:pt x="343" y="647"/>
                    <a:pt x="343" y="627"/>
                    <a:pt x="343" y="61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2" name="Freeform 111">
              <a:extLst>
                <a:ext uri="{FF2B5EF4-FFF2-40B4-BE49-F238E27FC236}">
                  <a16:creationId xmlns:a16="http://schemas.microsoft.com/office/drawing/2014/main" id="{151DBEFC-3980-A84D-B8DB-116045052B8F}"/>
                </a:ext>
              </a:extLst>
            </p:cNvPr>
            <p:cNvSpPr/>
            <p:nvPr/>
          </p:nvSpPr>
          <p:spPr>
            <a:xfrm>
              <a:off x="4666320" y="6414120"/>
              <a:ext cx="238680" cy="249840"/>
            </a:xfrm>
            <a:custGeom>
              <a:avLst/>
              <a:gdLst/>
              <a:ahLst/>
              <a:cxnLst>
                <a:cxn ang="3cd4">
                  <a:pos x="hc" y="t"/>
                </a:cxn>
                <a:cxn ang="cd2">
                  <a:pos x="l" y="vc"/>
                </a:cxn>
                <a:cxn ang="cd4">
                  <a:pos x="hc" y="b"/>
                </a:cxn>
                <a:cxn ang="0">
                  <a:pos x="r" y="vc"/>
                </a:cxn>
              </a:cxnLst>
              <a:rect l="l" t="t" r="r" b="b"/>
              <a:pathLst>
                <a:path w="664" h="695">
                  <a:moveTo>
                    <a:pt x="139" y="583"/>
                  </a:moveTo>
                  <a:cubicBezTo>
                    <a:pt x="101" y="647"/>
                    <a:pt x="64" y="662"/>
                    <a:pt x="20" y="664"/>
                  </a:cubicBezTo>
                  <a:cubicBezTo>
                    <a:pt x="9" y="664"/>
                    <a:pt x="0" y="664"/>
                    <a:pt x="0" y="684"/>
                  </a:cubicBezTo>
                  <a:cubicBezTo>
                    <a:pt x="0" y="689"/>
                    <a:pt x="4" y="695"/>
                    <a:pt x="13" y="695"/>
                  </a:cubicBezTo>
                  <a:cubicBezTo>
                    <a:pt x="40" y="695"/>
                    <a:pt x="68" y="691"/>
                    <a:pt x="97" y="691"/>
                  </a:cubicBezTo>
                  <a:cubicBezTo>
                    <a:pt x="128" y="691"/>
                    <a:pt x="163" y="695"/>
                    <a:pt x="194" y="695"/>
                  </a:cubicBezTo>
                  <a:cubicBezTo>
                    <a:pt x="198" y="695"/>
                    <a:pt x="211" y="695"/>
                    <a:pt x="211" y="675"/>
                  </a:cubicBezTo>
                  <a:cubicBezTo>
                    <a:pt x="211" y="664"/>
                    <a:pt x="202" y="664"/>
                    <a:pt x="196" y="664"/>
                  </a:cubicBezTo>
                  <a:cubicBezTo>
                    <a:pt x="174" y="662"/>
                    <a:pt x="150" y="653"/>
                    <a:pt x="150" y="629"/>
                  </a:cubicBezTo>
                  <a:cubicBezTo>
                    <a:pt x="150" y="618"/>
                    <a:pt x="156" y="607"/>
                    <a:pt x="165" y="594"/>
                  </a:cubicBezTo>
                  <a:lnTo>
                    <a:pt x="238" y="471"/>
                  </a:lnTo>
                  <a:lnTo>
                    <a:pt x="482" y="471"/>
                  </a:lnTo>
                  <a:cubicBezTo>
                    <a:pt x="482" y="491"/>
                    <a:pt x="497" y="623"/>
                    <a:pt x="497" y="631"/>
                  </a:cubicBezTo>
                  <a:cubicBezTo>
                    <a:pt x="497" y="662"/>
                    <a:pt x="447" y="664"/>
                    <a:pt x="427" y="664"/>
                  </a:cubicBezTo>
                  <a:cubicBezTo>
                    <a:pt x="414" y="664"/>
                    <a:pt x="403" y="664"/>
                    <a:pt x="403" y="684"/>
                  </a:cubicBezTo>
                  <a:cubicBezTo>
                    <a:pt x="403" y="695"/>
                    <a:pt x="416" y="695"/>
                    <a:pt x="418" y="695"/>
                  </a:cubicBezTo>
                  <a:cubicBezTo>
                    <a:pt x="458" y="695"/>
                    <a:pt x="499" y="691"/>
                    <a:pt x="539" y="691"/>
                  </a:cubicBezTo>
                  <a:cubicBezTo>
                    <a:pt x="563" y="691"/>
                    <a:pt x="623" y="695"/>
                    <a:pt x="647" y="695"/>
                  </a:cubicBezTo>
                  <a:cubicBezTo>
                    <a:pt x="653" y="695"/>
                    <a:pt x="664" y="695"/>
                    <a:pt x="664" y="675"/>
                  </a:cubicBezTo>
                  <a:cubicBezTo>
                    <a:pt x="664" y="664"/>
                    <a:pt x="656" y="664"/>
                    <a:pt x="642" y="664"/>
                  </a:cubicBezTo>
                  <a:cubicBezTo>
                    <a:pt x="583" y="664"/>
                    <a:pt x="583" y="658"/>
                    <a:pt x="581" y="629"/>
                  </a:cubicBezTo>
                  <a:lnTo>
                    <a:pt x="521" y="24"/>
                  </a:lnTo>
                  <a:cubicBezTo>
                    <a:pt x="519" y="4"/>
                    <a:pt x="519" y="0"/>
                    <a:pt x="502" y="0"/>
                  </a:cubicBezTo>
                  <a:cubicBezTo>
                    <a:pt x="486" y="0"/>
                    <a:pt x="482" y="7"/>
                    <a:pt x="477" y="15"/>
                  </a:cubicBezTo>
                  <a:close/>
                  <a:moveTo>
                    <a:pt x="255" y="440"/>
                  </a:moveTo>
                  <a:lnTo>
                    <a:pt x="447" y="121"/>
                  </a:lnTo>
                  <a:lnTo>
                    <a:pt x="477" y="440"/>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3" name="Freeform 112">
              <a:extLst>
                <a:ext uri="{FF2B5EF4-FFF2-40B4-BE49-F238E27FC236}">
                  <a16:creationId xmlns:a16="http://schemas.microsoft.com/office/drawing/2014/main" id="{AC5D99A6-6EB6-5641-99FD-AA2C05AE5778}"/>
                </a:ext>
              </a:extLst>
            </p:cNvPr>
            <p:cNvSpPr/>
            <p:nvPr/>
          </p:nvSpPr>
          <p:spPr>
            <a:xfrm>
              <a:off x="4948200" y="640224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5"/>
                    <a:pt x="209" y="937"/>
                  </a:cubicBezTo>
                  <a:cubicBezTo>
                    <a:pt x="88" y="816"/>
                    <a:pt x="57" y="634"/>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3"/>
                    <a:pt x="0" y="484"/>
                  </a:cubicBezTo>
                  <a:cubicBezTo>
                    <a:pt x="0" y="561"/>
                    <a:pt x="11" y="678"/>
                    <a:pt x="64" y="788"/>
                  </a:cubicBezTo>
                  <a:cubicBezTo>
                    <a:pt x="123" y="906"/>
                    <a:pt x="207" y="968"/>
                    <a:pt x="216" y="968"/>
                  </a:cubicBezTo>
                  <a:cubicBezTo>
                    <a:pt x="222" y="968"/>
                    <a:pt x="227" y="966"/>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4" name="Freeform 113">
              <a:extLst>
                <a:ext uri="{FF2B5EF4-FFF2-40B4-BE49-F238E27FC236}">
                  <a16:creationId xmlns:a16="http://schemas.microsoft.com/office/drawing/2014/main" id="{15F62747-ADC5-494F-B114-D110FCDF18AA}"/>
                </a:ext>
              </a:extLst>
            </p:cNvPr>
            <p:cNvSpPr/>
            <p:nvPr/>
          </p:nvSpPr>
          <p:spPr>
            <a:xfrm>
              <a:off x="5067000" y="650916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4"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7"/>
                    <a:pt x="257" y="418"/>
                    <a:pt x="141" y="418"/>
                  </a:cubicBezTo>
                  <a:cubicBezTo>
                    <a:pt x="125"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5" name="Freeform 114">
              <a:extLst>
                <a:ext uri="{FF2B5EF4-FFF2-40B4-BE49-F238E27FC236}">
                  <a16:creationId xmlns:a16="http://schemas.microsoft.com/office/drawing/2014/main" id="{0468F05D-6C31-CC44-A926-21B631CFBFFB}"/>
                </a:ext>
              </a:extLst>
            </p:cNvPr>
            <p:cNvSpPr/>
            <p:nvPr/>
          </p:nvSpPr>
          <p:spPr>
            <a:xfrm>
              <a:off x="5241240" y="6626520"/>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6" name="Freeform 115">
              <a:extLst>
                <a:ext uri="{FF2B5EF4-FFF2-40B4-BE49-F238E27FC236}">
                  <a16:creationId xmlns:a16="http://schemas.microsoft.com/office/drawing/2014/main" id="{9E2E7A6C-A643-E24A-BE07-B24CF997DEEF}"/>
                </a:ext>
              </a:extLst>
            </p:cNvPr>
            <p:cNvSpPr/>
            <p:nvPr/>
          </p:nvSpPr>
          <p:spPr>
            <a:xfrm>
              <a:off x="5379120" y="6509160"/>
              <a:ext cx="159480" cy="158040"/>
            </a:xfrm>
            <a:custGeom>
              <a:avLst/>
              <a:gdLst/>
              <a:ahLst/>
              <a:cxnLst>
                <a:cxn ang="3cd4">
                  <a:pos x="hc" y="t"/>
                </a:cxn>
                <a:cxn ang="cd2">
                  <a:pos x="l" y="vc"/>
                </a:cxn>
                <a:cxn ang="cd4">
                  <a:pos x="hc" y="b"/>
                </a:cxn>
                <a:cxn ang="0">
                  <a:pos x="r" y="vc"/>
                </a:cxn>
              </a:cxnLst>
              <a:rect l="l" t="t" r="r" b="b"/>
              <a:pathLst>
                <a:path w="444" h="440">
                  <a:moveTo>
                    <a:pt x="323" y="62"/>
                  </a:moveTo>
                  <a:cubicBezTo>
                    <a:pt x="306" y="26"/>
                    <a:pt x="277" y="0"/>
                    <a:pt x="233" y="0"/>
                  </a:cubicBezTo>
                  <a:cubicBezTo>
                    <a:pt x="121" y="0"/>
                    <a:pt x="0" y="143"/>
                    <a:pt x="0" y="284"/>
                  </a:cubicBezTo>
                  <a:cubicBezTo>
                    <a:pt x="0" y="376"/>
                    <a:pt x="53" y="440"/>
                    <a:pt x="130" y="440"/>
                  </a:cubicBezTo>
                  <a:cubicBezTo>
                    <a:pt x="150" y="440"/>
                    <a:pt x="198" y="436"/>
                    <a:pt x="255" y="367"/>
                  </a:cubicBezTo>
                  <a:cubicBezTo>
                    <a:pt x="264" y="407"/>
                    <a:pt x="297" y="440"/>
                    <a:pt x="343" y="440"/>
                  </a:cubicBezTo>
                  <a:cubicBezTo>
                    <a:pt x="378" y="440"/>
                    <a:pt x="400" y="418"/>
                    <a:pt x="416" y="387"/>
                  </a:cubicBezTo>
                  <a:cubicBezTo>
                    <a:pt x="431" y="352"/>
                    <a:pt x="444" y="293"/>
                    <a:pt x="444" y="290"/>
                  </a:cubicBezTo>
                  <a:cubicBezTo>
                    <a:pt x="444" y="282"/>
                    <a:pt x="436" y="282"/>
                    <a:pt x="433" y="282"/>
                  </a:cubicBezTo>
                  <a:cubicBezTo>
                    <a:pt x="425" y="282"/>
                    <a:pt x="422" y="284"/>
                    <a:pt x="420" y="299"/>
                  </a:cubicBezTo>
                  <a:cubicBezTo>
                    <a:pt x="403" y="361"/>
                    <a:pt x="385" y="418"/>
                    <a:pt x="345" y="418"/>
                  </a:cubicBezTo>
                  <a:cubicBezTo>
                    <a:pt x="319" y="418"/>
                    <a:pt x="317" y="394"/>
                    <a:pt x="317" y="374"/>
                  </a:cubicBezTo>
                  <a:cubicBezTo>
                    <a:pt x="317" y="352"/>
                    <a:pt x="319" y="345"/>
                    <a:pt x="330" y="301"/>
                  </a:cubicBezTo>
                  <a:cubicBezTo>
                    <a:pt x="341" y="262"/>
                    <a:pt x="341" y="251"/>
                    <a:pt x="350" y="216"/>
                  </a:cubicBezTo>
                  <a:lnTo>
                    <a:pt x="385" y="79"/>
                  </a:lnTo>
                  <a:cubicBezTo>
                    <a:pt x="392" y="51"/>
                    <a:pt x="392" y="51"/>
                    <a:pt x="392" y="46"/>
                  </a:cubicBezTo>
                  <a:cubicBezTo>
                    <a:pt x="392" y="29"/>
                    <a:pt x="381" y="20"/>
                    <a:pt x="365" y="20"/>
                  </a:cubicBezTo>
                  <a:cubicBezTo>
                    <a:pt x="341" y="20"/>
                    <a:pt x="326" y="42"/>
                    <a:pt x="323" y="62"/>
                  </a:cubicBezTo>
                  <a:close/>
                  <a:moveTo>
                    <a:pt x="260" y="315"/>
                  </a:moveTo>
                  <a:cubicBezTo>
                    <a:pt x="255" y="332"/>
                    <a:pt x="255" y="332"/>
                    <a:pt x="242" y="350"/>
                  </a:cubicBezTo>
                  <a:cubicBezTo>
                    <a:pt x="198" y="403"/>
                    <a:pt x="158" y="418"/>
                    <a:pt x="132" y="418"/>
                  </a:cubicBezTo>
                  <a:cubicBezTo>
                    <a:pt x="84" y="418"/>
                    <a:pt x="68" y="365"/>
                    <a:pt x="68" y="328"/>
                  </a:cubicBezTo>
                  <a:cubicBezTo>
                    <a:pt x="68" y="279"/>
                    <a:pt x="99" y="158"/>
                    <a:pt x="123" y="114"/>
                  </a:cubicBezTo>
                  <a:cubicBezTo>
                    <a:pt x="152" y="57"/>
                    <a:pt x="196" y="22"/>
                    <a:pt x="235" y="22"/>
                  </a:cubicBezTo>
                  <a:cubicBezTo>
                    <a:pt x="299" y="22"/>
                    <a:pt x="312" y="101"/>
                    <a:pt x="312" y="108"/>
                  </a:cubicBezTo>
                  <a:cubicBezTo>
                    <a:pt x="312" y="112"/>
                    <a:pt x="310" y="119"/>
                    <a:pt x="308" y="1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7" name="Freeform 116">
              <a:extLst>
                <a:ext uri="{FF2B5EF4-FFF2-40B4-BE49-F238E27FC236}">
                  <a16:creationId xmlns:a16="http://schemas.microsoft.com/office/drawing/2014/main" id="{68163856-8B86-1F4E-9214-99A7524BA662}"/>
                </a:ext>
              </a:extLst>
            </p:cNvPr>
            <p:cNvSpPr/>
            <p:nvPr/>
          </p:nvSpPr>
          <p:spPr>
            <a:xfrm>
              <a:off x="5568480" y="640224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3"/>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1"/>
                    <a:pt x="13" y="942"/>
                  </a:cubicBezTo>
                  <a:cubicBezTo>
                    <a:pt x="0" y="955"/>
                    <a:pt x="0" y="957"/>
                    <a:pt x="0" y="959"/>
                  </a:cubicBezTo>
                  <a:cubicBezTo>
                    <a:pt x="0" y="966"/>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8" name="Freeform 117">
              <a:extLst>
                <a:ext uri="{FF2B5EF4-FFF2-40B4-BE49-F238E27FC236}">
                  <a16:creationId xmlns:a16="http://schemas.microsoft.com/office/drawing/2014/main" id="{769FEE24-7F3F-A44B-9290-7F8C26445E0B}"/>
                </a:ext>
              </a:extLst>
            </p:cNvPr>
            <p:cNvSpPr/>
            <p:nvPr/>
          </p:nvSpPr>
          <p:spPr>
            <a:xfrm>
              <a:off x="5790240" y="6569640"/>
              <a:ext cx="212760" cy="14760"/>
            </a:xfrm>
            <a:custGeom>
              <a:avLst/>
              <a:gdLst/>
              <a:ahLst/>
              <a:cxnLst>
                <a:cxn ang="3cd4">
                  <a:pos x="hc" y="t"/>
                </a:cxn>
                <a:cxn ang="cd2">
                  <a:pos x="l" y="vc"/>
                </a:cxn>
                <a:cxn ang="cd4">
                  <a:pos x="hc" y="b"/>
                </a:cxn>
                <a:cxn ang="0">
                  <a:pos x="r" y="vc"/>
                </a:cxn>
              </a:cxnLst>
              <a:rect l="l" t="t" r="r" b="b"/>
              <a:pathLst>
                <a:path w="592" h="42">
                  <a:moveTo>
                    <a:pt x="559" y="42"/>
                  </a:moveTo>
                  <a:cubicBezTo>
                    <a:pt x="574" y="42"/>
                    <a:pt x="592" y="42"/>
                    <a:pt x="592" y="20"/>
                  </a:cubicBezTo>
                  <a:cubicBezTo>
                    <a:pt x="592" y="0"/>
                    <a:pt x="574" y="0"/>
                    <a:pt x="559" y="0"/>
                  </a:cubicBezTo>
                  <a:lnTo>
                    <a:pt x="33" y="0"/>
                  </a:lnTo>
                  <a:cubicBezTo>
                    <a:pt x="18" y="0"/>
                    <a:pt x="0" y="0"/>
                    <a:pt x="0" y="20"/>
                  </a:cubicBezTo>
                  <a:cubicBezTo>
                    <a:pt x="0" y="42"/>
                    <a:pt x="18" y="42"/>
                    <a:pt x="33" y="4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9" name="Freeform 118">
              <a:extLst>
                <a:ext uri="{FF2B5EF4-FFF2-40B4-BE49-F238E27FC236}">
                  <a16:creationId xmlns:a16="http://schemas.microsoft.com/office/drawing/2014/main" id="{8A6AF7E8-5D11-124C-9E4C-FD51B8EC52FB}"/>
                </a:ext>
              </a:extLst>
            </p:cNvPr>
            <p:cNvSpPr/>
            <p:nvPr/>
          </p:nvSpPr>
          <p:spPr>
            <a:xfrm>
              <a:off x="6127560" y="6332760"/>
              <a:ext cx="463680" cy="487440"/>
            </a:xfrm>
            <a:custGeom>
              <a:avLst/>
              <a:gdLst/>
              <a:ahLst/>
              <a:cxnLst>
                <a:cxn ang="3cd4">
                  <a:pos x="hc" y="t"/>
                </a:cxn>
                <a:cxn ang="cd2">
                  <a:pos x="l" y="vc"/>
                </a:cxn>
                <a:cxn ang="cd4">
                  <a:pos x="hc" y="b"/>
                </a:cxn>
                <a:cxn ang="0">
                  <a:pos x="r" y="vc"/>
                </a:cxn>
              </a:cxnLst>
              <a:rect l="l" t="t" r="r" b="b"/>
              <a:pathLst>
                <a:path w="1289" h="1355">
                  <a:moveTo>
                    <a:pt x="1173" y="1355"/>
                  </a:moveTo>
                  <a:lnTo>
                    <a:pt x="1289" y="1045"/>
                  </a:lnTo>
                  <a:lnTo>
                    <a:pt x="1265" y="1045"/>
                  </a:lnTo>
                  <a:cubicBezTo>
                    <a:pt x="1228" y="1146"/>
                    <a:pt x="1124" y="1212"/>
                    <a:pt x="1012" y="1241"/>
                  </a:cubicBezTo>
                  <a:cubicBezTo>
                    <a:pt x="992" y="1245"/>
                    <a:pt x="898" y="1271"/>
                    <a:pt x="711" y="1271"/>
                  </a:cubicBezTo>
                  <a:lnTo>
                    <a:pt x="128" y="1271"/>
                  </a:lnTo>
                  <a:lnTo>
                    <a:pt x="620" y="693"/>
                  </a:lnTo>
                  <a:cubicBezTo>
                    <a:pt x="627" y="686"/>
                    <a:pt x="629" y="682"/>
                    <a:pt x="629" y="678"/>
                  </a:cubicBezTo>
                  <a:cubicBezTo>
                    <a:pt x="629" y="675"/>
                    <a:pt x="629" y="673"/>
                    <a:pt x="623" y="662"/>
                  </a:cubicBezTo>
                  <a:lnTo>
                    <a:pt x="172" y="46"/>
                  </a:lnTo>
                  <a:lnTo>
                    <a:pt x="702" y="46"/>
                  </a:lnTo>
                  <a:cubicBezTo>
                    <a:pt x="832" y="46"/>
                    <a:pt x="920" y="59"/>
                    <a:pt x="928" y="62"/>
                  </a:cubicBezTo>
                  <a:cubicBezTo>
                    <a:pt x="981" y="70"/>
                    <a:pt x="1065" y="86"/>
                    <a:pt x="1142" y="134"/>
                  </a:cubicBezTo>
                  <a:cubicBezTo>
                    <a:pt x="1166" y="150"/>
                    <a:pt x="1232" y="194"/>
                    <a:pt x="1265" y="273"/>
                  </a:cubicBezTo>
                  <a:lnTo>
                    <a:pt x="1289" y="273"/>
                  </a:lnTo>
                  <a:lnTo>
                    <a:pt x="1173" y="0"/>
                  </a:lnTo>
                  <a:lnTo>
                    <a:pt x="26" y="0"/>
                  </a:lnTo>
                  <a:cubicBezTo>
                    <a:pt x="4" y="0"/>
                    <a:pt x="4" y="0"/>
                    <a:pt x="0" y="7"/>
                  </a:cubicBezTo>
                  <a:cubicBezTo>
                    <a:pt x="0" y="9"/>
                    <a:pt x="0" y="29"/>
                    <a:pt x="0" y="40"/>
                  </a:cubicBezTo>
                  <a:lnTo>
                    <a:pt x="513" y="739"/>
                  </a:lnTo>
                  <a:lnTo>
                    <a:pt x="11" y="1326"/>
                  </a:lnTo>
                  <a:cubicBezTo>
                    <a:pt x="0" y="1340"/>
                    <a:pt x="0" y="1344"/>
                    <a:pt x="0" y="1344"/>
                  </a:cubicBezTo>
                  <a:cubicBezTo>
                    <a:pt x="0" y="1355"/>
                    <a:pt x="9" y="1355"/>
                    <a:pt x="26" y="135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0" name="Freeform 119">
              <a:extLst>
                <a:ext uri="{FF2B5EF4-FFF2-40B4-BE49-F238E27FC236}">
                  <a16:creationId xmlns:a16="http://schemas.microsoft.com/office/drawing/2014/main" id="{1125EBCC-8FA6-554F-8B4E-4D120E5DD8D7}"/>
                </a:ext>
              </a:extLst>
            </p:cNvPr>
            <p:cNvSpPr/>
            <p:nvPr/>
          </p:nvSpPr>
          <p:spPr>
            <a:xfrm>
              <a:off x="6298559" y="6955920"/>
              <a:ext cx="124920" cy="110520"/>
            </a:xfrm>
            <a:custGeom>
              <a:avLst/>
              <a:gdLst/>
              <a:ahLst/>
              <a:cxnLst>
                <a:cxn ang="3cd4">
                  <a:pos x="hc" y="t"/>
                </a:cxn>
                <a:cxn ang="cd2">
                  <a:pos x="l" y="vc"/>
                </a:cxn>
                <a:cxn ang="cd4">
                  <a:pos x="hc" y="b"/>
                </a:cxn>
                <a:cxn ang="0">
                  <a:pos x="r" y="vc"/>
                </a:cxn>
              </a:cxnLst>
              <a:rect l="l" t="t" r="r" b="b"/>
              <a:pathLst>
                <a:path w="348" h="308">
                  <a:moveTo>
                    <a:pt x="246" y="40"/>
                  </a:moveTo>
                  <a:cubicBezTo>
                    <a:pt x="231" y="18"/>
                    <a:pt x="209" y="0"/>
                    <a:pt x="176" y="0"/>
                  </a:cubicBezTo>
                  <a:cubicBezTo>
                    <a:pt x="88" y="0"/>
                    <a:pt x="0" y="97"/>
                    <a:pt x="0" y="194"/>
                  </a:cubicBezTo>
                  <a:cubicBezTo>
                    <a:pt x="0" y="260"/>
                    <a:pt x="44" y="308"/>
                    <a:pt x="103" y="308"/>
                  </a:cubicBezTo>
                  <a:cubicBezTo>
                    <a:pt x="139" y="308"/>
                    <a:pt x="172" y="286"/>
                    <a:pt x="200" y="260"/>
                  </a:cubicBezTo>
                  <a:cubicBezTo>
                    <a:pt x="213" y="301"/>
                    <a:pt x="251" y="308"/>
                    <a:pt x="271" y="308"/>
                  </a:cubicBezTo>
                  <a:cubicBezTo>
                    <a:pt x="295" y="308"/>
                    <a:pt x="310" y="293"/>
                    <a:pt x="323" y="271"/>
                  </a:cubicBezTo>
                  <a:cubicBezTo>
                    <a:pt x="339" y="244"/>
                    <a:pt x="348" y="207"/>
                    <a:pt x="348" y="202"/>
                  </a:cubicBezTo>
                  <a:cubicBezTo>
                    <a:pt x="348" y="194"/>
                    <a:pt x="339" y="194"/>
                    <a:pt x="337" y="194"/>
                  </a:cubicBezTo>
                  <a:cubicBezTo>
                    <a:pt x="328" y="194"/>
                    <a:pt x="326" y="198"/>
                    <a:pt x="321" y="216"/>
                  </a:cubicBezTo>
                  <a:cubicBezTo>
                    <a:pt x="312" y="249"/>
                    <a:pt x="301" y="288"/>
                    <a:pt x="273" y="288"/>
                  </a:cubicBezTo>
                  <a:cubicBezTo>
                    <a:pt x="253" y="288"/>
                    <a:pt x="249" y="273"/>
                    <a:pt x="249" y="255"/>
                  </a:cubicBezTo>
                  <a:cubicBezTo>
                    <a:pt x="249" y="244"/>
                    <a:pt x="255" y="218"/>
                    <a:pt x="260" y="200"/>
                  </a:cubicBezTo>
                  <a:cubicBezTo>
                    <a:pt x="264" y="183"/>
                    <a:pt x="271" y="154"/>
                    <a:pt x="275" y="139"/>
                  </a:cubicBezTo>
                  <a:lnTo>
                    <a:pt x="288" y="88"/>
                  </a:lnTo>
                  <a:cubicBezTo>
                    <a:pt x="293" y="70"/>
                    <a:pt x="301" y="37"/>
                    <a:pt x="301" y="35"/>
                  </a:cubicBezTo>
                  <a:cubicBezTo>
                    <a:pt x="301" y="20"/>
                    <a:pt x="288" y="13"/>
                    <a:pt x="277" y="13"/>
                  </a:cubicBezTo>
                  <a:cubicBezTo>
                    <a:pt x="266" y="13"/>
                    <a:pt x="251" y="22"/>
                    <a:pt x="246" y="40"/>
                  </a:cubicBezTo>
                  <a:close/>
                  <a:moveTo>
                    <a:pt x="202" y="216"/>
                  </a:moveTo>
                  <a:cubicBezTo>
                    <a:pt x="198" y="235"/>
                    <a:pt x="183" y="249"/>
                    <a:pt x="167" y="262"/>
                  </a:cubicBezTo>
                  <a:cubicBezTo>
                    <a:pt x="161" y="266"/>
                    <a:pt x="134" y="288"/>
                    <a:pt x="106" y="288"/>
                  </a:cubicBezTo>
                  <a:cubicBezTo>
                    <a:pt x="79" y="288"/>
                    <a:pt x="55" y="271"/>
                    <a:pt x="55" y="222"/>
                  </a:cubicBezTo>
                  <a:cubicBezTo>
                    <a:pt x="55" y="187"/>
                    <a:pt x="75" y="110"/>
                    <a:pt x="90" y="84"/>
                  </a:cubicBezTo>
                  <a:cubicBezTo>
                    <a:pt x="121" y="29"/>
                    <a:pt x="156" y="20"/>
                    <a:pt x="176" y="20"/>
                  </a:cubicBezTo>
                  <a:cubicBezTo>
                    <a:pt x="224" y="20"/>
                    <a:pt x="235" y="70"/>
                    <a:pt x="235" y="79"/>
                  </a:cubicBezTo>
                  <a:cubicBezTo>
                    <a:pt x="235" y="81"/>
                    <a:pt x="235" y="86"/>
                    <a:pt x="233" y="8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1" name="Freeform 120">
              <a:extLst>
                <a:ext uri="{FF2B5EF4-FFF2-40B4-BE49-F238E27FC236}">
                  <a16:creationId xmlns:a16="http://schemas.microsoft.com/office/drawing/2014/main" id="{7F72F69B-AB0B-E840-95F5-EB336FD83AF9}"/>
                </a:ext>
              </a:extLst>
            </p:cNvPr>
            <p:cNvSpPr/>
            <p:nvPr/>
          </p:nvSpPr>
          <p:spPr>
            <a:xfrm>
              <a:off x="6680520" y="6414120"/>
              <a:ext cx="238680" cy="249840"/>
            </a:xfrm>
            <a:custGeom>
              <a:avLst/>
              <a:gdLst/>
              <a:ahLst/>
              <a:cxnLst>
                <a:cxn ang="3cd4">
                  <a:pos x="hc" y="t"/>
                </a:cxn>
                <a:cxn ang="cd2">
                  <a:pos x="l" y="vc"/>
                </a:cxn>
                <a:cxn ang="cd4">
                  <a:pos x="hc" y="b"/>
                </a:cxn>
                <a:cxn ang="0">
                  <a:pos x="r" y="vc"/>
                </a:cxn>
              </a:cxnLst>
              <a:rect l="l" t="t" r="r" b="b"/>
              <a:pathLst>
                <a:path w="664" h="695">
                  <a:moveTo>
                    <a:pt x="139" y="583"/>
                  </a:moveTo>
                  <a:cubicBezTo>
                    <a:pt x="101" y="647"/>
                    <a:pt x="64" y="662"/>
                    <a:pt x="20" y="664"/>
                  </a:cubicBezTo>
                  <a:cubicBezTo>
                    <a:pt x="9" y="664"/>
                    <a:pt x="0" y="664"/>
                    <a:pt x="0" y="684"/>
                  </a:cubicBezTo>
                  <a:cubicBezTo>
                    <a:pt x="0" y="689"/>
                    <a:pt x="4" y="695"/>
                    <a:pt x="13" y="695"/>
                  </a:cubicBezTo>
                  <a:cubicBezTo>
                    <a:pt x="40" y="695"/>
                    <a:pt x="68" y="691"/>
                    <a:pt x="97" y="691"/>
                  </a:cubicBezTo>
                  <a:cubicBezTo>
                    <a:pt x="128" y="691"/>
                    <a:pt x="163" y="695"/>
                    <a:pt x="194" y="695"/>
                  </a:cubicBezTo>
                  <a:cubicBezTo>
                    <a:pt x="198" y="695"/>
                    <a:pt x="211" y="695"/>
                    <a:pt x="211" y="675"/>
                  </a:cubicBezTo>
                  <a:cubicBezTo>
                    <a:pt x="211" y="664"/>
                    <a:pt x="202" y="664"/>
                    <a:pt x="196" y="664"/>
                  </a:cubicBezTo>
                  <a:cubicBezTo>
                    <a:pt x="174" y="662"/>
                    <a:pt x="150" y="653"/>
                    <a:pt x="150" y="629"/>
                  </a:cubicBezTo>
                  <a:cubicBezTo>
                    <a:pt x="150" y="618"/>
                    <a:pt x="156" y="607"/>
                    <a:pt x="163" y="594"/>
                  </a:cubicBezTo>
                  <a:lnTo>
                    <a:pt x="238" y="471"/>
                  </a:lnTo>
                  <a:lnTo>
                    <a:pt x="482" y="471"/>
                  </a:lnTo>
                  <a:cubicBezTo>
                    <a:pt x="482" y="491"/>
                    <a:pt x="497" y="623"/>
                    <a:pt x="497" y="631"/>
                  </a:cubicBezTo>
                  <a:cubicBezTo>
                    <a:pt x="497" y="662"/>
                    <a:pt x="447" y="664"/>
                    <a:pt x="427" y="664"/>
                  </a:cubicBezTo>
                  <a:cubicBezTo>
                    <a:pt x="414" y="664"/>
                    <a:pt x="403" y="664"/>
                    <a:pt x="403" y="684"/>
                  </a:cubicBezTo>
                  <a:cubicBezTo>
                    <a:pt x="403" y="695"/>
                    <a:pt x="416" y="695"/>
                    <a:pt x="418" y="695"/>
                  </a:cubicBezTo>
                  <a:cubicBezTo>
                    <a:pt x="458" y="695"/>
                    <a:pt x="499" y="691"/>
                    <a:pt x="539" y="691"/>
                  </a:cubicBezTo>
                  <a:cubicBezTo>
                    <a:pt x="563" y="691"/>
                    <a:pt x="623" y="695"/>
                    <a:pt x="647" y="695"/>
                  </a:cubicBezTo>
                  <a:cubicBezTo>
                    <a:pt x="653" y="695"/>
                    <a:pt x="664" y="695"/>
                    <a:pt x="664" y="675"/>
                  </a:cubicBezTo>
                  <a:cubicBezTo>
                    <a:pt x="664" y="664"/>
                    <a:pt x="656" y="664"/>
                    <a:pt x="642" y="664"/>
                  </a:cubicBezTo>
                  <a:cubicBezTo>
                    <a:pt x="583" y="664"/>
                    <a:pt x="583" y="658"/>
                    <a:pt x="581" y="629"/>
                  </a:cubicBezTo>
                  <a:lnTo>
                    <a:pt x="521" y="24"/>
                  </a:lnTo>
                  <a:cubicBezTo>
                    <a:pt x="519" y="4"/>
                    <a:pt x="519" y="0"/>
                    <a:pt x="502" y="0"/>
                  </a:cubicBezTo>
                  <a:cubicBezTo>
                    <a:pt x="486" y="0"/>
                    <a:pt x="482" y="7"/>
                    <a:pt x="477" y="15"/>
                  </a:cubicBezTo>
                  <a:close/>
                  <a:moveTo>
                    <a:pt x="255" y="440"/>
                  </a:moveTo>
                  <a:lnTo>
                    <a:pt x="447" y="121"/>
                  </a:lnTo>
                  <a:lnTo>
                    <a:pt x="477" y="440"/>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2" name="Freeform 121">
              <a:extLst>
                <a:ext uri="{FF2B5EF4-FFF2-40B4-BE49-F238E27FC236}">
                  <a16:creationId xmlns:a16="http://schemas.microsoft.com/office/drawing/2014/main" id="{E28FA86B-61EF-0A4C-A82D-F0067095ABC1}"/>
                </a:ext>
              </a:extLst>
            </p:cNvPr>
            <p:cNvSpPr/>
            <p:nvPr/>
          </p:nvSpPr>
          <p:spPr>
            <a:xfrm>
              <a:off x="6963120" y="640224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5"/>
                    <a:pt x="209" y="937"/>
                  </a:cubicBezTo>
                  <a:cubicBezTo>
                    <a:pt x="88" y="816"/>
                    <a:pt x="57" y="634"/>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3"/>
                    <a:pt x="0" y="484"/>
                  </a:cubicBezTo>
                  <a:cubicBezTo>
                    <a:pt x="0" y="561"/>
                    <a:pt x="11" y="678"/>
                    <a:pt x="64" y="788"/>
                  </a:cubicBezTo>
                  <a:cubicBezTo>
                    <a:pt x="123" y="906"/>
                    <a:pt x="207" y="968"/>
                    <a:pt x="216" y="968"/>
                  </a:cubicBezTo>
                  <a:cubicBezTo>
                    <a:pt x="222" y="968"/>
                    <a:pt x="227" y="966"/>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3" name="Freeform 122">
              <a:extLst>
                <a:ext uri="{FF2B5EF4-FFF2-40B4-BE49-F238E27FC236}">
                  <a16:creationId xmlns:a16="http://schemas.microsoft.com/office/drawing/2014/main" id="{ACC0F1EA-0077-3E4C-8D5F-AA3C9C7D1615}"/>
                </a:ext>
              </a:extLst>
            </p:cNvPr>
            <p:cNvSpPr/>
            <p:nvPr/>
          </p:nvSpPr>
          <p:spPr>
            <a:xfrm>
              <a:off x="7081200" y="650916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4"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7"/>
                    <a:pt x="257" y="418"/>
                    <a:pt x="141" y="418"/>
                  </a:cubicBezTo>
                  <a:cubicBezTo>
                    <a:pt x="125"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4" name="Freeform 123">
              <a:extLst>
                <a:ext uri="{FF2B5EF4-FFF2-40B4-BE49-F238E27FC236}">
                  <a16:creationId xmlns:a16="http://schemas.microsoft.com/office/drawing/2014/main" id="{32F7E526-56A9-FD48-8674-F8F137BBBDF8}"/>
                </a:ext>
              </a:extLst>
            </p:cNvPr>
            <p:cNvSpPr/>
            <p:nvPr/>
          </p:nvSpPr>
          <p:spPr>
            <a:xfrm>
              <a:off x="7255440" y="6626520"/>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5" name="Freeform 124">
              <a:extLst>
                <a:ext uri="{FF2B5EF4-FFF2-40B4-BE49-F238E27FC236}">
                  <a16:creationId xmlns:a16="http://schemas.microsoft.com/office/drawing/2014/main" id="{9EED30CA-8FC8-0540-9263-3C0702C24E9C}"/>
                </a:ext>
              </a:extLst>
            </p:cNvPr>
            <p:cNvSpPr/>
            <p:nvPr/>
          </p:nvSpPr>
          <p:spPr>
            <a:xfrm>
              <a:off x="7394040" y="6509160"/>
              <a:ext cx="159480" cy="158040"/>
            </a:xfrm>
            <a:custGeom>
              <a:avLst/>
              <a:gdLst/>
              <a:ahLst/>
              <a:cxnLst>
                <a:cxn ang="3cd4">
                  <a:pos x="hc" y="t"/>
                </a:cxn>
                <a:cxn ang="cd2">
                  <a:pos x="l" y="vc"/>
                </a:cxn>
                <a:cxn ang="cd4">
                  <a:pos x="hc" y="b"/>
                </a:cxn>
                <a:cxn ang="0">
                  <a:pos x="r" y="vc"/>
                </a:cxn>
              </a:cxnLst>
              <a:rect l="l" t="t" r="r" b="b"/>
              <a:pathLst>
                <a:path w="444" h="440">
                  <a:moveTo>
                    <a:pt x="323" y="62"/>
                  </a:moveTo>
                  <a:cubicBezTo>
                    <a:pt x="306" y="26"/>
                    <a:pt x="277" y="0"/>
                    <a:pt x="233" y="0"/>
                  </a:cubicBezTo>
                  <a:cubicBezTo>
                    <a:pt x="121" y="0"/>
                    <a:pt x="0" y="143"/>
                    <a:pt x="0" y="284"/>
                  </a:cubicBezTo>
                  <a:cubicBezTo>
                    <a:pt x="0" y="376"/>
                    <a:pt x="53" y="440"/>
                    <a:pt x="130" y="440"/>
                  </a:cubicBezTo>
                  <a:cubicBezTo>
                    <a:pt x="150" y="440"/>
                    <a:pt x="198" y="436"/>
                    <a:pt x="255" y="367"/>
                  </a:cubicBezTo>
                  <a:cubicBezTo>
                    <a:pt x="264" y="407"/>
                    <a:pt x="297" y="440"/>
                    <a:pt x="343" y="440"/>
                  </a:cubicBezTo>
                  <a:cubicBezTo>
                    <a:pt x="378" y="440"/>
                    <a:pt x="400" y="418"/>
                    <a:pt x="416" y="387"/>
                  </a:cubicBezTo>
                  <a:cubicBezTo>
                    <a:pt x="431" y="352"/>
                    <a:pt x="444" y="293"/>
                    <a:pt x="444" y="290"/>
                  </a:cubicBezTo>
                  <a:cubicBezTo>
                    <a:pt x="444" y="282"/>
                    <a:pt x="436" y="282"/>
                    <a:pt x="433" y="282"/>
                  </a:cubicBezTo>
                  <a:cubicBezTo>
                    <a:pt x="422" y="282"/>
                    <a:pt x="422" y="284"/>
                    <a:pt x="420" y="299"/>
                  </a:cubicBezTo>
                  <a:cubicBezTo>
                    <a:pt x="403" y="361"/>
                    <a:pt x="385" y="418"/>
                    <a:pt x="345" y="418"/>
                  </a:cubicBezTo>
                  <a:cubicBezTo>
                    <a:pt x="319" y="418"/>
                    <a:pt x="317" y="394"/>
                    <a:pt x="317" y="374"/>
                  </a:cubicBezTo>
                  <a:cubicBezTo>
                    <a:pt x="317" y="352"/>
                    <a:pt x="319" y="345"/>
                    <a:pt x="330" y="301"/>
                  </a:cubicBezTo>
                  <a:cubicBezTo>
                    <a:pt x="341" y="262"/>
                    <a:pt x="341" y="251"/>
                    <a:pt x="350" y="216"/>
                  </a:cubicBezTo>
                  <a:lnTo>
                    <a:pt x="385" y="79"/>
                  </a:lnTo>
                  <a:cubicBezTo>
                    <a:pt x="392" y="51"/>
                    <a:pt x="392" y="51"/>
                    <a:pt x="392" y="46"/>
                  </a:cubicBezTo>
                  <a:cubicBezTo>
                    <a:pt x="392" y="29"/>
                    <a:pt x="381" y="20"/>
                    <a:pt x="365" y="20"/>
                  </a:cubicBezTo>
                  <a:cubicBezTo>
                    <a:pt x="341" y="20"/>
                    <a:pt x="326" y="42"/>
                    <a:pt x="323" y="62"/>
                  </a:cubicBezTo>
                  <a:close/>
                  <a:moveTo>
                    <a:pt x="260" y="315"/>
                  </a:moveTo>
                  <a:cubicBezTo>
                    <a:pt x="255" y="332"/>
                    <a:pt x="255" y="332"/>
                    <a:pt x="240" y="350"/>
                  </a:cubicBezTo>
                  <a:cubicBezTo>
                    <a:pt x="198" y="403"/>
                    <a:pt x="158" y="418"/>
                    <a:pt x="132" y="418"/>
                  </a:cubicBezTo>
                  <a:cubicBezTo>
                    <a:pt x="81" y="418"/>
                    <a:pt x="68" y="365"/>
                    <a:pt x="68" y="328"/>
                  </a:cubicBezTo>
                  <a:cubicBezTo>
                    <a:pt x="68" y="279"/>
                    <a:pt x="99" y="158"/>
                    <a:pt x="123" y="114"/>
                  </a:cubicBezTo>
                  <a:cubicBezTo>
                    <a:pt x="152" y="57"/>
                    <a:pt x="196" y="22"/>
                    <a:pt x="235" y="22"/>
                  </a:cubicBezTo>
                  <a:cubicBezTo>
                    <a:pt x="299" y="22"/>
                    <a:pt x="312" y="101"/>
                    <a:pt x="312" y="108"/>
                  </a:cubicBezTo>
                  <a:cubicBezTo>
                    <a:pt x="312" y="112"/>
                    <a:pt x="310" y="119"/>
                    <a:pt x="308" y="1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6" name="Freeform 125">
              <a:extLst>
                <a:ext uri="{FF2B5EF4-FFF2-40B4-BE49-F238E27FC236}">
                  <a16:creationId xmlns:a16="http://schemas.microsoft.com/office/drawing/2014/main" id="{0CE196AB-AB31-6D47-AFF5-FB7C4A52A0F2}"/>
                </a:ext>
              </a:extLst>
            </p:cNvPr>
            <p:cNvSpPr/>
            <p:nvPr/>
          </p:nvSpPr>
          <p:spPr>
            <a:xfrm>
              <a:off x="7583399" y="640224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3"/>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1"/>
                    <a:pt x="13" y="942"/>
                  </a:cubicBezTo>
                  <a:cubicBezTo>
                    <a:pt x="0" y="955"/>
                    <a:pt x="0" y="957"/>
                    <a:pt x="0" y="959"/>
                  </a:cubicBezTo>
                  <a:cubicBezTo>
                    <a:pt x="0" y="966"/>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Tree>
    <p:extLst>
      <p:ext uri="{BB962C8B-B14F-4D97-AF65-F5344CB8AC3E}">
        <p14:creationId xmlns:p14="http://schemas.microsoft.com/office/powerpoint/2010/main" val="2674398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a:extLst>
              <a:ext uri="{FF2B5EF4-FFF2-40B4-BE49-F238E27FC236}">
                <a16:creationId xmlns:a16="http://schemas.microsoft.com/office/drawing/2014/main" id="{4674EC16-B1DD-994A-B09D-E4AAC6B15E08}"/>
              </a:ext>
            </a:extLst>
          </p:cNvPr>
          <p:cNvSpPr txBox="1">
            <a:spLocks noChangeArrowheads="1"/>
          </p:cNvSpPr>
          <p:nvPr/>
        </p:nvSpPr>
        <p:spPr bwMode="auto">
          <a:xfrm>
            <a:off x="914400" y="1371600"/>
            <a:ext cx="8229600" cy="552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168"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9pPr>
          </a:lstStyle>
          <a:p>
            <a:r>
              <a:rPr lang="en-US" altLang="en-US" sz="2400" dirty="0">
                <a:cs typeface="Segoe UI" panose="020B0502040204020203" pitchFamily="34" charset="0"/>
              </a:rPr>
              <a:t>Monte-Carlo:</a:t>
            </a: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000" dirty="0">
              <a:cs typeface="Segoe UI" panose="020B0502040204020203" pitchFamily="34" charset="0"/>
            </a:endParaRPr>
          </a:p>
          <a:p>
            <a:r>
              <a:rPr lang="en-US" altLang="en-US" sz="2400" dirty="0">
                <a:cs typeface="Segoe UI" panose="020B0502040204020203" pitchFamily="34" charset="0"/>
              </a:rPr>
              <a:t>TD(0):</a:t>
            </a: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dirty="0">
              <a:cs typeface="Segoe UI" panose="020B0502040204020203" pitchFamily="34" charset="0"/>
            </a:endParaRPr>
          </a:p>
          <a:p>
            <a:r>
              <a:rPr lang="en-US" altLang="en-US" sz="2400" dirty="0">
                <a:cs typeface="Segoe UI" panose="020B0502040204020203" pitchFamily="34" charset="0"/>
              </a:rPr>
              <a:t>SARSA:</a:t>
            </a: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1600" dirty="0">
              <a:cs typeface="Segoe UI" panose="020B0502040204020203" pitchFamily="34" charset="0"/>
            </a:endParaRPr>
          </a:p>
          <a:p>
            <a:r>
              <a:rPr lang="en-US" altLang="en-US" sz="2400" dirty="0">
                <a:cs typeface="Segoe UI" panose="020B0502040204020203" pitchFamily="34" charset="0"/>
              </a:rPr>
              <a:t>Q-learning (off-policy): </a:t>
            </a:r>
          </a:p>
        </p:txBody>
      </p:sp>
      <p:pic>
        <p:nvPicPr>
          <p:cNvPr id="46083" name="Picture 3">
            <a:extLst>
              <a:ext uri="{FF2B5EF4-FFF2-40B4-BE49-F238E27FC236}">
                <a16:creationId xmlns:a16="http://schemas.microsoft.com/office/drawing/2014/main" id="{DF215D1D-D982-004A-A8E9-59F43F7393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572000"/>
            <a:ext cx="8229600" cy="603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4" name="Picture 4">
            <a:extLst>
              <a:ext uri="{FF2B5EF4-FFF2-40B4-BE49-F238E27FC236}">
                <a16:creationId xmlns:a16="http://schemas.microsoft.com/office/drawing/2014/main" id="{0F2C200B-1350-1A41-A1E7-150AC8B6C1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246700"/>
            <a:ext cx="7315200" cy="695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5" name="Picture 5">
            <a:extLst>
              <a:ext uri="{FF2B5EF4-FFF2-40B4-BE49-F238E27FC236}">
                <a16:creationId xmlns:a16="http://schemas.microsoft.com/office/drawing/2014/main" id="{06B3F15F-B043-224A-8C9B-D7CCC4D6E0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5943600"/>
            <a:ext cx="8229600" cy="530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6" name="Line 6">
            <a:extLst>
              <a:ext uri="{FF2B5EF4-FFF2-40B4-BE49-F238E27FC236}">
                <a16:creationId xmlns:a16="http://schemas.microsoft.com/office/drawing/2014/main" id="{75FB5C08-A084-3742-8BA4-B599E9CEBE3A}"/>
              </a:ext>
            </a:extLst>
          </p:cNvPr>
          <p:cNvSpPr>
            <a:spLocks noChangeShapeType="1"/>
          </p:cNvSpPr>
          <p:nvPr/>
        </p:nvSpPr>
        <p:spPr bwMode="auto">
          <a:xfrm>
            <a:off x="4114800" y="3942025"/>
            <a:ext cx="2651125" cy="1588"/>
          </a:xfrm>
          <a:prstGeom prst="line">
            <a:avLst/>
          </a:prstGeom>
          <a:noFill/>
          <a:ln w="91440" cap="flat">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6087" name="Line 7">
            <a:extLst>
              <a:ext uri="{FF2B5EF4-FFF2-40B4-BE49-F238E27FC236}">
                <a16:creationId xmlns:a16="http://schemas.microsoft.com/office/drawing/2014/main" id="{65F127DD-DD54-9F43-BFAA-EACCE6E5EBCB}"/>
              </a:ext>
            </a:extLst>
          </p:cNvPr>
          <p:cNvSpPr>
            <a:spLocks noChangeShapeType="1"/>
          </p:cNvSpPr>
          <p:nvPr/>
        </p:nvSpPr>
        <p:spPr bwMode="auto">
          <a:xfrm>
            <a:off x="4479925" y="5175250"/>
            <a:ext cx="2925763" cy="1588"/>
          </a:xfrm>
          <a:prstGeom prst="line">
            <a:avLst/>
          </a:prstGeom>
          <a:noFill/>
          <a:ln w="91440" cap="flat">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6088" name="Line 8">
            <a:extLst>
              <a:ext uri="{FF2B5EF4-FFF2-40B4-BE49-F238E27FC236}">
                <a16:creationId xmlns:a16="http://schemas.microsoft.com/office/drawing/2014/main" id="{031B1258-1436-0C48-8BAE-CB46073E7FBF}"/>
              </a:ext>
            </a:extLst>
          </p:cNvPr>
          <p:cNvSpPr>
            <a:spLocks noChangeShapeType="1"/>
          </p:cNvSpPr>
          <p:nvPr/>
        </p:nvSpPr>
        <p:spPr bwMode="auto">
          <a:xfrm>
            <a:off x="4389438" y="6537325"/>
            <a:ext cx="3108325" cy="1588"/>
          </a:xfrm>
          <a:prstGeom prst="line">
            <a:avLst/>
          </a:prstGeom>
          <a:noFill/>
          <a:ln w="91440" cap="flat">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46089" name="Picture 9">
            <a:extLst>
              <a:ext uri="{FF2B5EF4-FFF2-40B4-BE49-F238E27FC236}">
                <a16:creationId xmlns:a16="http://schemas.microsoft.com/office/drawing/2014/main" id="{11F5822E-D348-C24D-B765-F337E9DBC2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1134321"/>
            <a:ext cx="4572000" cy="1262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90" name="Picture 10">
            <a:extLst>
              <a:ext uri="{FF2B5EF4-FFF2-40B4-BE49-F238E27FC236}">
                <a16:creationId xmlns:a16="http://schemas.microsoft.com/office/drawing/2014/main" id="{F2D185E2-835A-9542-8611-8C1B9F3135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1828800"/>
            <a:ext cx="5029200" cy="695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91" name="Line 11">
            <a:extLst>
              <a:ext uri="{FF2B5EF4-FFF2-40B4-BE49-F238E27FC236}">
                <a16:creationId xmlns:a16="http://schemas.microsoft.com/office/drawing/2014/main" id="{A174D270-680A-934E-A7F2-2C7951E13113}"/>
              </a:ext>
            </a:extLst>
          </p:cNvPr>
          <p:cNvSpPr>
            <a:spLocks noChangeShapeType="1"/>
          </p:cNvSpPr>
          <p:nvPr/>
        </p:nvSpPr>
        <p:spPr bwMode="auto">
          <a:xfrm>
            <a:off x="4114800" y="2524125"/>
            <a:ext cx="457200" cy="1588"/>
          </a:xfrm>
          <a:prstGeom prst="line">
            <a:avLst/>
          </a:prstGeom>
          <a:noFill/>
          <a:ln w="91440" cap="flat">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46092" name="Picture 12">
            <a:extLst>
              <a:ext uri="{FF2B5EF4-FFF2-40B4-BE49-F238E27FC236}">
                <a16:creationId xmlns:a16="http://schemas.microsoft.com/office/drawing/2014/main" id="{C154F4B9-0DFB-954B-A37D-00AC503CAE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6742250"/>
            <a:ext cx="6400800" cy="511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93" name="Picture 13">
            <a:extLst>
              <a:ext uri="{FF2B5EF4-FFF2-40B4-BE49-F238E27FC236}">
                <a16:creationId xmlns:a16="http://schemas.microsoft.com/office/drawing/2014/main" id="{982EB922-D7F7-E442-B3FD-25EC314BF52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5257800"/>
            <a:ext cx="5486400" cy="365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Title 1">
            <a:extLst>
              <a:ext uri="{FF2B5EF4-FFF2-40B4-BE49-F238E27FC236}">
                <a16:creationId xmlns:a16="http://schemas.microsoft.com/office/drawing/2014/main" id="{098C66AD-12B7-F840-9765-F9E3059D2B9A}"/>
              </a:ext>
            </a:extLst>
          </p:cNvPr>
          <p:cNvSpPr>
            <a:spLocks noGrp="1"/>
          </p:cNvSpPr>
          <p:nvPr>
            <p:ph type="title"/>
          </p:nvPr>
        </p:nvSpPr>
        <p:spPr>
          <a:xfrm>
            <a:off x="693043" y="333035"/>
            <a:ext cx="8694539" cy="845291"/>
          </a:xfrm>
        </p:spPr>
        <p:txBody>
          <a:bodyPr>
            <a:normAutofit/>
          </a:bodyPr>
          <a:lstStyle/>
          <a:p>
            <a:r>
              <a:rPr lang="en-US" dirty="0"/>
              <a:t>Are there more learning targets?</a:t>
            </a:r>
          </a:p>
        </p:txBody>
      </p:sp>
    </p:spTree>
    <p:extLst>
      <p:ext uri="{BB962C8B-B14F-4D97-AF65-F5344CB8AC3E}">
        <p14:creationId xmlns:p14="http://schemas.microsoft.com/office/powerpoint/2010/main" val="23338643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124F23-422F-D849-A871-84086E45A4A9}"/>
              </a:ext>
            </a:extLst>
          </p:cNvPr>
          <p:cNvPicPr>
            <a:picLocks noChangeAspect="1"/>
          </p:cNvPicPr>
          <p:nvPr/>
        </p:nvPicPr>
        <p:blipFill>
          <a:blip r:embed="rId3">
            <a:lum/>
            <a:alphaModFix/>
          </a:blip>
          <a:srcRect/>
          <a:stretch>
            <a:fillRect/>
          </a:stretch>
        </p:blipFill>
        <p:spPr>
          <a:xfrm>
            <a:off x="308160" y="1944550"/>
            <a:ext cx="9475920" cy="2184480"/>
          </a:xfrm>
          <a:prstGeom prst="rect">
            <a:avLst/>
          </a:prstGeom>
          <a:noFill/>
          <a:ln>
            <a:noFill/>
          </a:ln>
        </p:spPr>
      </p:pic>
      <p:sp>
        <p:nvSpPr>
          <p:cNvPr id="4" name="TextBox 3">
            <a:extLst>
              <a:ext uri="{FF2B5EF4-FFF2-40B4-BE49-F238E27FC236}">
                <a16:creationId xmlns:a16="http://schemas.microsoft.com/office/drawing/2014/main" id="{43769A6F-DBC1-8B46-89E9-4C54E63E5D38}"/>
              </a:ext>
            </a:extLst>
          </p:cNvPr>
          <p:cNvSpPr txBox="1"/>
          <p:nvPr/>
        </p:nvSpPr>
        <p:spPr>
          <a:xfrm>
            <a:off x="464040" y="4779190"/>
            <a:ext cx="8419077" cy="2214537"/>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dirty="0">
                <a:ln>
                  <a:noFill/>
                </a:ln>
                <a:latin typeface="Liberation Sans" pitchFamily="18"/>
                <a:ea typeface="Noto Sans CJK SC Regular" pitchFamily="2"/>
                <a:cs typeface="FreeSans" pitchFamily="2"/>
              </a:rPr>
              <a:t>Action set: left, right, up, down, no-op (arbitrary number of no-op actions).</a:t>
            </a:r>
          </a:p>
          <a:p>
            <a:pPr marL="0" marR="0" lvl="0" indent="0" hangingPunct="0">
              <a:lnSpc>
                <a:spcPct val="100000"/>
              </a:lnSpc>
              <a:spcBef>
                <a:spcPts val="0"/>
              </a:spcBef>
              <a:spcAft>
                <a:spcPts val="0"/>
              </a:spcAft>
              <a:buNone/>
              <a:tabLst/>
            </a:pPr>
            <a:r>
              <a:rPr lang="en-US" sz="1800" b="0" i="0" u="none" strike="noStrike" kern="1200" cap="none" dirty="0">
                <a:ln>
                  <a:noFill/>
                </a:ln>
                <a:latin typeface="Liberation Sans" pitchFamily="18"/>
                <a:ea typeface="Noto Sans CJK SC Regular" pitchFamily="2"/>
                <a:cs typeface="FreeSans" pitchFamily="2"/>
              </a:rPr>
              <a:t>SE: squared error relative to true value function</a:t>
            </a:r>
          </a:p>
          <a:p>
            <a:pPr marL="0" marR="0" lvl="0" indent="0" hangingPunct="0">
              <a:lnSpc>
                <a:spcPct val="100000"/>
              </a:lnSpc>
              <a:spcBef>
                <a:spcPts val="0"/>
              </a:spcBef>
              <a:spcAft>
                <a:spcPts val="0"/>
              </a:spcAft>
              <a:buNone/>
              <a:tabLst/>
            </a:pPr>
            <a:endParaRPr lang="en-US" sz="18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r>
              <a:rPr lang="en-US" sz="1800" b="0" i="0" u="none" strike="noStrike" kern="1200" cap="none" dirty="0">
                <a:ln>
                  <a:noFill/>
                </a:ln>
                <a:latin typeface="Liberation Sans" pitchFamily="18"/>
                <a:ea typeface="Noto Sans CJK SC Regular" pitchFamily="2"/>
                <a:cs typeface="FreeSans" pitchFamily="2"/>
              </a:rPr>
              <a:t>Compare dueling w/ single stream networks (all networks are three-layer MLPs)</a:t>
            </a:r>
          </a:p>
          <a:p>
            <a:pPr marL="0" marR="0" lvl="0" indent="0" hangingPunct="0">
              <a:lnSpc>
                <a:spcPct val="100000"/>
              </a:lnSpc>
              <a:spcBef>
                <a:spcPts val="0"/>
              </a:spcBef>
              <a:spcAft>
                <a:spcPts val="0"/>
              </a:spcAft>
              <a:buNone/>
              <a:tabLst/>
            </a:pPr>
            <a:r>
              <a:rPr lang="en-US" sz="1800" b="0" i="0" u="none" strike="noStrike" kern="1200" cap="none" dirty="0">
                <a:ln>
                  <a:noFill/>
                </a:ln>
                <a:latin typeface="Liberation Sans" pitchFamily="18"/>
                <a:ea typeface="Noto Sans CJK SC Regular" pitchFamily="2"/>
                <a:cs typeface="FreeSans" pitchFamily="2"/>
              </a:rPr>
              <a:t>Increasing number of actions in above corresponds to increases in no-op actions</a:t>
            </a:r>
          </a:p>
          <a:p>
            <a:pPr marL="0" marR="0" lvl="0" indent="0" hangingPunct="0">
              <a:lnSpc>
                <a:spcPct val="100000"/>
              </a:lnSpc>
              <a:spcBef>
                <a:spcPts val="0"/>
              </a:spcBef>
              <a:spcAft>
                <a:spcPts val="0"/>
              </a:spcAft>
              <a:buNone/>
              <a:tabLst/>
            </a:pPr>
            <a:endParaRPr lang="en-US" sz="18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r>
              <a:rPr lang="en-US" sz="1800" b="0" i="0" u="none" strike="noStrike" kern="1200" cap="none" dirty="0">
                <a:ln>
                  <a:noFill/>
                </a:ln>
                <a:latin typeface="Liberation Sans" pitchFamily="18"/>
                <a:ea typeface="Noto Sans CJK SC Regular" pitchFamily="2"/>
                <a:cs typeface="FreeSans" pitchFamily="2"/>
              </a:rPr>
              <a:t>Conclusion: Dueling networks can help a lot for large numbers of actions </a:t>
            </a:r>
          </a:p>
          <a:p>
            <a:pPr marL="0" marR="0" lvl="0" indent="0" hangingPunct="0">
              <a:lnSpc>
                <a:spcPct val="100000"/>
              </a:lnSpc>
              <a:spcBef>
                <a:spcPts val="0"/>
              </a:spcBef>
              <a:spcAft>
                <a:spcPts val="0"/>
              </a:spcAft>
              <a:buNone/>
              <a:tabLst/>
            </a:pPr>
            <a:r>
              <a:rPr lang="en-US" sz="1800" b="0" i="0" u="none" strike="noStrike" kern="1200" cap="none" dirty="0">
                <a:ln>
                  <a:noFill/>
                </a:ln>
                <a:latin typeface="Liberation Sans" pitchFamily="18"/>
                <a:ea typeface="Noto Sans CJK SC Regular" pitchFamily="2"/>
                <a:cs typeface="FreeSans" pitchFamily="2"/>
              </a:rPr>
              <a:t>(especially when actions have similar value)</a:t>
            </a:r>
          </a:p>
        </p:txBody>
      </p:sp>
      <p:sp>
        <p:nvSpPr>
          <p:cNvPr id="5" name="Title 4">
            <a:extLst>
              <a:ext uri="{FF2B5EF4-FFF2-40B4-BE49-F238E27FC236}">
                <a16:creationId xmlns:a16="http://schemas.microsoft.com/office/drawing/2014/main" id="{9898C5C4-5F9F-154E-AB0F-9B5B70F52A3E}"/>
              </a:ext>
            </a:extLst>
          </p:cNvPr>
          <p:cNvSpPr>
            <a:spLocks noGrp="1"/>
          </p:cNvSpPr>
          <p:nvPr>
            <p:ph type="title"/>
          </p:nvPr>
        </p:nvSpPr>
        <p:spPr/>
        <p:txBody>
          <a:bodyPr/>
          <a:lstStyle/>
          <a:p>
            <a:r>
              <a:rPr lang="en-US" dirty="0"/>
              <a:t>Dueling networks for Q-learning</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DBEBE4-BB70-C745-964A-5F4AFFC67D3D}"/>
              </a:ext>
            </a:extLst>
          </p:cNvPr>
          <p:cNvPicPr>
            <a:picLocks noChangeAspect="1"/>
          </p:cNvPicPr>
          <p:nvPr/>
        </p:nvPicPr>
        <p:blipFill>
          <a:blip r:embed="rId3">
            <a:lum/>
            <a:alphaModFix/>
          </a:blip>
          <a:srcRect/>
          <a:stretch>
            <a:fillRect/>
          </a:stretch>
        </p:blipFill>
        <p:spPr>
          <a:xfrm rot="16200000">
            <a:off x="2239798" y="382062"/>
            <a:ext cx="5448881" cy="7810883"/>
          </a:xfrm>
          <a:prstGeom prst="rect">
            <a:avLst/>
          </a:prstGeom>
          <a:noFill/>
          <a:ln>
            <a:noFill/>
          </a:ln>
        </p:spPr>
      </p:pic>
      <p:sp>
        <p:nvSpPr>
          <p:cNvPr id="4" name="TextBox 3">
            <a:extLst>
              <a:ext uri="{FF2B5EF4-FFF2-40B4-BE49-F238E27FC236}">
                <a16:creationId xmlns:a16="http://schemas.microsoft.com/office/drawing/2014/main" id="{C59DFB33-3E17-3648-AAE7-FBB5207CB127}"/>
              </a:ext>
            </a:extLst>
          </p:cNvPr>
          <p:cNvSpPr txBox="1"/>
          <p:nvPr/>
        </p:nvSpPr>
        <p:spPr>
          <a:xfrm>
            <a:off x="1105560" y="7023520"/>
            <a:ext cx="8097386" cy="356336"/>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dirty="0">
                <a:ln>
                  <a:noFill/>
                </a:ln>
                <a:latin typeface="Liberation Sans" pitchFamily="18"/>
                <a:ea typeface="Noto Sans CJK SC Regular" pitchFamily="2"/>
                <a:cs typeface="FreeSans" pitchFamily="2"/>
              </a:rPr>
              <a:t>Change in avg rewards for 57 ALE domains versus (D)DQN w/ single network</a:t>
            </a:r>
          </a:p>
        </p:txBody>
      </p:sp>
      <p:sp>
        <p:nvSpPr>
          <p:cNvPr id="5" name="Title 4">
            <a:extLst>
              <a:ext uri="{FF2B5EF4-FFF2-40B4-BE49-F238E27FC236}">
                <a16:creationId xmlns:a16="http://schemas.microsoft.com/office/drawing/2014/main" id="{EB265EDE-EAD6-4C44-A23A-3D4DD18774A8}"/>
              </a:ext>
            </a:extLst>
          </p:cNvPr>
          <p:cNvSpPr>
            <a:spLocks noGrp="1"/>
          </p:cNvSpPr>
          <p:nvPr>
            <p:ph type="title"/>
          </p:nvPr>
        </p:nvSpPr>
        <p:spPr/>
        <p:txBody>
          <a:bodyPr/>
          <a:lstStyle/>
          <a:p>
            <a:r>
              <a:rPr lang="en-US" dirty="0"/>
              <a:t>Dueling networks: With DDQN</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59DFB33-3E17-3648-AAE7-FBB5207CB127}"/>
              </a:ext>
            </a:extLst>
          </p:cNvPr>
          <p:cNvSpPr txBox="1"/>
          <p:nvPr/>
        </p:nvSpPr>
        <p:spPr>
          <a:xfrm>
            <a:off x="747866" y="7023520"/>
            <a:ext cx="8584892" cy="356336"/>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dirty="0">
                <a:ln>
                  <a:noFill/>
                </a:ln>
                <a:latin typeface="Liberation Sans" pitchFamily="18"/>
                <a:ea typeface="Noto Sans CJK SC Regular" pitchFamily="2"/>
                <a:cs typeface="FreeSans" pitchFamily="2"/>
              </a:rPr>
              <a:t>Change in avg rewards for 57 ALE domains versus (rank-based) Prioritized </a:t>
            </a:r>
            <a:r>
              <a:rPr lang="en-US" dirty="0">
                <a:latin typeface="Liberation Sans" pitchFamily="18"/>
                <a:ea typeface="Noto Sans CJK SC Regular" pitchFamily="2"/>
                <a:cs typeface="FreeSans" pitchFamily="2"/>
              </a:rPr>
              <a:t>D</a:t>
            </a:r>
            <a:r>
              <a:rPr lang="en-US" sz="1800" b="0" i="0" u="none" strike="noStrike" kern="1200" cap="none" dirty="0">
                <a:ln>
                  <a:noFill/>
                </a:ln>
                <a:latin typeface="Liberation Sans" pitchFamily="18"/>
                <a:ea typeface="Noto Sans CJK SC Regular" pitchFamily="2"/>
                <a:cs typeface="FreeSans" pitchFamily="2"/>
              </a:rPr>
              <a:t>DQN</a:t>
            </a:r>
          </a:p>
        </p:txBody>
      </p:sp>
      <p:sp>
        <p:nvSpPr>
          <p:cNvPr id="5" name="Title 4">
            <a:extLst>
              <a:ext uri="{FF2B5EF4-FFF2-40B4-BE49-F238E27FC236}">
                <a16:creationId xmlns:a16="http://schemas.microsoft.com/office/drawing/2014/main" id="{EB265EDE-EAD6-4C44-A23A-3D4DD18774A8}"/>
              </a:ext>
            </a:extLst>
          </p:cNvPr>
          <p:cNvSpPr>
            <a:spLocks noGrp="1"/>
          </p:cNvSpPr>
          <p:nvPr>
            <p:ph type="title"/>
          </p:nvPr>
        </p:nvSpPr>
        <p:spPr/>
        <p:txBody>
          <a:bodyPr/>
          <a:lstStyle/>
          <a:p>
            <a:r>
              <a:rPr lang="en-US" dirty="0"/>
              <a:t>Dueling networks: With PER</a:t>
            </a:r>
          </a:p>
        </p:txBody>
      </p:sp>
      <p:pic>
        <p:nvPicPr>
          <p:cNvPr id="2" name="Picture 1">
            <a:extLst>
              <a:ext uri="{FF2B5EF4-FFF2-40B4-BE49-F238E27FC236}">
                <a16:creationId xmlns:a16="http://schemas.microsoft.com/office/drawing/2014/main" id="{068F2D27-D383-B640-87DA-F8142384D505}"/>
              </a:ext>
            </a:extLst>
          </p:cNvPr>
          <p:cNvPicPr>
            <a:picLocks noChangeAspect="1"/>
          </p:cNvPicPr>
          <p:nvPr/>
        </p:nvPicPr>
        <p:blipFill>
          <a:blip r:embed="rId3"/>
          <a:stretch>
            <a:fillRect/>
          </a:stretch>
        </p:blipFill>
        <p:spPr>
          <a:xfrm rot="16200000">
            <a:off x="2201352" y="682244"/>
            <a:ext cx="5494161" cy="7188390"/>
          </a:xfrm>
          <a:prstGeom prst="rect">
            <a:avLst/>
          </a:prstGeom>
        </p:spPr>
      </p:pic>
    </p:spTree>
    <p:extLst>
      <p:ext uri="{BB962C8B-B14F-4D97-AF65-F5344CB8AC3E}">
        <p14:creationId xmlns:p14="http://schemas.microsoft.com/office/powerpoint/2010/main" val="275211892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a:extLst>
              <a:ext uri="{FF2B5EF4-FFF2-40B4-BE49-F238E27FC236}">
                <a16:creationId xmlns:a16="http://schemas.microsoft.com/office/drawing/2014/main" id="{16E48CD7-0D9F-AC4E-8634-9FAD243F44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076" y="914400"/>
            <a:ext cx="6144473" cy="44331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3187" name="Picture 3">
            <a:extLst>
              <a:ext uri="{FF2B5EF4-FFF2-40B4-BE49-F238E27FC236}">
                <a16:creationId xmlns:a16="http://schemas.microsoft.com/office/drawing/2014/main" id="{1607CED4-1821-2241-8FD8-2544D9A8FF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2510" y="5564526"/>
            <a:ext cx="6215605" cy="18730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itle 4">
            <a:extLst>
              <a:ext uri="{FF2B5EF4-FFF2-40B4-BE49-F238E27FC236}">
                <a16:creationId xmlns:a16="http://schemas.microsoft.com/office/drawing/2014/main" id="{965C74D3-025D-BF46-8C41-F30855FF6244}"/>
              </a:ext>
            </a:extLst>
          </p:cNvPr>
          <p:cNvSpPr>
            <a:spLocks noGrp="1"/>
          </p:cNvSpPr>
          <p:nvPr>
            <p:ph type="title"/>
          </p:nvPr>
        </p:nvSpPr>
        <p:spPr>
          <a:xfrm>
            <a:off x="681930" y="137583"/>
            <a:ext cx="8694539" cy="697111"/>
          </a:xfrm>
        </p:spPr>
        <p:txBody>
          <a:bodyPr>
            <a:normAutofit fontScale="90000"/>
          </a:bodyPr>
          <a:lstStyle/>
          <a:p>
            <a:r>
              <a:rPr lang="en-US" dirty="0"/>
              <a:t>Distributional Q-learning</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BDFE0C-3FA9-3343-8A84-A52CBF86ECD2}"/>
              </a:ext>
            </a:extLst>
          </p:cNvPr>
          <p:cNvPicPr>
            <a:picLocks noChangeAspect="1"/>
          </p:cNvPicPr>
          <p:nvPr/>
        </p:nvPicPr>
        <p:blipFill>
          <a:blip r:embed="rId3">
            <a:lum/>
            <a:alphaModFix/>
          </a:blip>
          <a:srcRect/>
          <a:stretch>
            <a:fillRect/>
          </a:stretch>
        </p:blipFill>
        <p:spPr>
          <a:xfrm>
            <a:off x="182880" y="2148999"/>
            <a:ext cx="4690800" cy="4361760"/>
          </a:xfrm>
          <a:prstGeom prst="rect">
            <a:avLst/>
          </a:prstGeom>
          <a:noFill/>
          <a:ln>
            <a:noFill/>
          </a:ln>
        </p:spPr>
      </p:pic>
      <p:pic>
        <p:nvPicPr>
          <p:cNvPr id="4" name="Picture 3">
            <a:extLst>
              <a:ext uri="{FF2B5EF4-FFF2-40B4-BE49-F238E27FC236}">
                <a16:creationId xmlns:a16="http://schemas.microsoft.com/office/drawing/2014/main" id="{8FC960FA-20FE-764B-8CC9-9E1C9C177890}"/>
              </a:ext>
            </a:extLst>
          </p:cNvPr>
          <p:cNvPicPr>
            <a:picLocks noChangeAspect="1"/>
          </p:cNvPicPr>
          <p:nvPr/>
        </p:nvPicPr>
        <p:blipFill>
          <a:blip r:embed="rId4">
            <a:lum/>
            <a:alphaModFix/>
          </a:blip>
          <a:srcRect/>
          <a:stretch>
            <a:fillRect/>
          </a:stretch>
        </p:blipFill>
        <p:spPr>
          <a:xfrm>
            <a:off x="5103360" y="2083840"/>
            <a:ext cx="4803480" cy="4518360"/>
          </a:xfrm>
          <a:prstGeom prst="rect">
            <a:avLst/>
          </a:prstGeom>
          <a:noFill/>
          <a:ln>
            <a:noFill/>
          </a:ln>
        </p:spPr>
      </p:pic>
      <p:sp>
        <p:nvSpPr>
          <p:cNvPr id="5" name="Title 4">
            <a:extLst>
              <a:ext uri="{FF2B5EF4-FFF2-40B4-BE49-F238E27FC236}">
                <a16:creationId xmlns:a16="http://schemas.microsoft.com/office/drawing/2014/main" id="{111160B8-F4E5-AC4A-B11A-C16B17F79693}"/>
              </a:ext>
            </a:extLst>
          </p:cNvPr>
          <p:cNvSpPr>
            <a:spLocks noGrp="1"/>
          </p:cNvSpPr>
          <p:nvPr>
            <p:ph type="title"/>
          </p:nvPr>
        </p:nvSpPr>
        <p:spPr>
          <a:xfrm>
            <a:off x="693043" y="402484"/>
            <a:ext cx="8844496" cy="1461188"/>
          </a:xfrm>
        </p:spPr>
        <p:txBody>
          <a:bodyPr>
            <a:normAutofit/>
          </a:bodyPr>
          <a:lstStyle/>
          <a:p>
            <a:r>
              <a:rPr lang="en-US" sz="4800" dirty="0"/>
              <a:t>Combine all these ideas (Rainbow)!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C8B4E-615C-1F4A-B329-F8AA36F8825B}"/>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EF648D6A-7CC6-D74A-BBC6-6B3DA0E0BB4F}"/>
              </a:ext>
            </a:extLst>
          </p:cNvPr>
          <p:cNvSpPr>
            <a:spLocks noGrp="1"/>
          </p:cNvSpPr>
          <p:nvPr>
            <p:ph idx="1"/>
          </p:nvPr>
        </p:nvSpPr>
        <p:spPr/>
        <p:txBody>
          <a:bodyPr/>
          <a:lstStyle/>
          <a:p>
            <a:r>
              <a:rPr lang="en-US" dirty="0"/>
              <a:t>Deep reinforcement learning methods give us powerful function approximation, but with added complications</a:t>
            </a:r>
          </a:p>
          <a:p>
            <a:r>
              <a:rPr lang="en-US" dirty="0"/>
              <a:t>DQN: Deep Q-Networks</a:t>
            </a:r>
          </a:p>
          <a:p>
            <a:pPr lvl="1"/>
            <a:r>
              <a:rPr lang="en-US" dirty="0"/>
              <a:t>Extending Q-learning to use (deep) neural nets as function approximation</a:t>
            </a:r>
          </a:p>
          <a:p>
            <a:r>
              <a:rPr lang="en-US" dirty="0"/>
              <a:t>Many extensions of DQN to improve performance</a:t>
            </a:r>
          </a:p>
          <a:p>
            <a:r>
              <a:rPr lang="en-US" dirty="0"/>
              <a:t>These extensions are typically based on ideas from the tabular case</a:t>
            </a:r>
          </a:p>
        </p:txBody>
      </p:sp>
    </p:spTree>
    <p:extLst>
      <p:ext uri="{BB962C8B-B14F-4D97-AF65-F5344CB8AC3E}">
        <p14:creationId xmlns:p14="http://schemas.microsoft.com/office/powerpoint/2010/main" val="340589852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D1EAF-0E98-7142-A2DB-2004A873E732}"/>
              </a:ext>
            </a:extLst>
          </p:cNvPr>
          <p:cNvSpPr>
            <a:spLocks noGrp="1"/>
          </p:cNvSpPr>
          <p:nvPr>
            <p:ph type="title"/>
          </p:nvPr>
        </p:nvSpPr>
        <p:spPr/>
        <p:txBody>
          <a:bodyPr/>
          <a:lstStyle/>
          <a:p>
            <a:r>
              <a:rPr lang="en-US" dirty="0"/>
              <a:t>External lectures (with video)</a:t>
            </a:r>
          </a:p>
        </p:txBody>
      </p:sp>
      <p:sp>
        <p:nvSpPr>
          <p:cNvPr id="3" name="Content Placeholder 2">
            <a:extLst>
              <a:ext uri="{FF2B5EF4-FFF2-40B4-BE49-F238E27FC236}">
                <a16:creationId xmlns:a16="http://schemas.microsoft.com/office/drawing/2014/main" id="{C3434F8C-E6B4-7E4E-9641-4056E33837A1}"/>
              </a:ext>
            </a:extLst>
          </p:cNvPr>
          <p:cNvSpPr>
            <a:spLocks noGrp="1"/>
          </p:cNvSpPr>
          <p:nvPr>
            <p:ph idx="1"/>
          </p:nvPr>
        </p:nvSpPr>
        <p:spPr/>
        <p:txBody>
          <a:bodyPr/>
          <a:lstStyle/>
          <a:p>
            <a:r>
              <a:rPr lang="en-US" dirty="0"/>
              <a:t>DeepMind x UCL</a:t>
            </a:r>
          </a:p>
          <a:p>
            <a:pPr lvl="1"/>
            <a:r>
              <a:rPr lang="en-US" altLang="en-US" sz="2800" dirty="0">
                <a:cs typeface="Arial" panose="020B0604020202020204" pitchFamily="34" charset="0"/>
                <a:hlinkClick r:id="rId2"/>
              </a:rPr>
              <a:t>https://deepmind.com/learning-resources/reinforcement-learning-series-2021</a:t>
            </a:r>
            <a:endParaRPr lang="en-US" dirty="0"/>
          </a:p>
          <a:p>
            <a:r>
              <a:rPr lang="en-US" dirty="0"/>
              <a:t>David Silver</a:t>
            </a:r>
          </a:p>
          <a:p>
            <a:pPr lvl="1"/>
            <a:r>
              <a:rPr lang="en-US" dirty="0">
                <a:hlinkClick r:id="rId3"/>
              </a:rPr>
              <a:t>https://www.davidsilver.uk/teaching/</a:t>
            </a:r>
            <a:endParaRPr lang="en-US" dirty="0"/>
          </a:p>
          <a:p>
            <a:r>
              <a:rPr lang="en-US" dirty="0"/>
              <a:t>Berkeley (Deep RL)</a:t>
            </a:r>
          </a:p>
          <a:p>
            <a:pPr lvl="1"/>
            <a:r>
              <a:rPr lang="en-US" dirty="0">
                <a:hlinkClick r:id="rId4"/>
              </a:rPr>
              <a:t>https://rail.eecs.berkeley.edu/deeprlcourse/</a:t>
            </a:r>
            <a:endParaRPr lang="en-US" dirty="0"/>
          </a:p>
          <a:p>
            <a:r>
              <a:rPr lang="en-US" dirty="0"/>
              <a:t>Coursera, Udacity, etc. also have lectures</a:t>
            </a:r>
          </a:p>
        </p:txBody>
      </p:sp>
    </p:spTree>
    <p:extLst>
      <p:ext uri="{BB962C8B-B14F-4D97-AF65-F5344CB8AC3E}">
        <p14:creationId xmlns:p14="http://schemas.microsoft.com/office/powerpoint/2010/main" val="35208381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37CB92A2-730B-CA40-870C-9948B62CE2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26917"/>
            <a:ext cx="10058400" cy="6062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itle 1">
            <a:extLst>
              <a:ext uri="{FF2B5EF4-FFF2-40B4-BE49-F238E27FC236}">
                <a16:creationId xmlns:a16="http://schemas.microsoft.com/office/drawing/2014/main" id="{B4294200-DC88-6846-92A7-0E693059599B}"/>
              </a:ext>
            </a:extLst>
          </p:cNvPr>
          <p:cNvSpPr>
            <a:spLocks noGrp="1"/>
          </p:cNvSpPr>
          <p:nvPr>
            <p:ph type="title"/>
          </p:nvPr>
        </p:nvSpPr>
        <p:spPr>
          <a:xfrm>
            <a:off x="693043" y="402484"/>
            <a:ext cx="8786623" cy="986478"/>
          </a:xfrm>
        </p:spPr>
        <p:txBody>
          <a:bodyPr>
            <a:normAutofit/>
          </a:bodyPr>
          <a:lstStyle/>
          <a:p>
            <a:r>
              <a:rPr lang="en-US" altLang="en-US" sz="3800" dirty="0">
                <a:cs typeface="Arial" panose="020B0604020202020204" pitchFamily="34" charset="0"/>
              </a:rPr>
              <a:t>From the end of lecture 9 (Volodymyr </a:t>
            </a:r>
            <a:r>
              <a:rPr lang="en-US" altLang="en-US" sz="3800" dirty="0" err="1">
                <a:cs typeface="Arial" panose="020B0604020202020204" pitchFamily="34" charset="0"/>
              </a:rPr>
              <a:t>Mnih</a:t>
            </a:r>
            <a:r>
              <a:rPr lang="en-US" altLang="en-US" sz="3800" dirty="0">
                <a:cs typeface="Arial" panose="020B0604020202020204" pitchFamily="34" charset="0"/>
              </a:rPr>
              <a:t>)</a:t>
            </a:r>
            <a:endParaRPr lang="en-US" sz="38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8C24650F-20AE-574E-BB35-F864F57B7D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185568"/>
            <a:ext cx="6169306" cy="56842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3" name="Text Box 3">
            <a:extLst>
              <a:ext uri="{FF2B5EF4-FFF2-40B4-BE49-F238E27FC236}">
                <a16:creationId xmlns:a16="http://schemas.microsoft.com/office/drawing/2014/main" id="{3DCC2567-C401-204A-BE50-68A55927814B}"/>
              </a:ext>
            </a:extLst>
          </p:cNvPr>
          <p:cNvSpPr txBox="1">
            <a:spLocks noChangeArrowheads="1"/>
          </p:cNvSpPr>
          <p:nvPr/>
        </p:nvSpPr>
        <p:spPr bwMode="auto">
          <a:xfrm>
            <a:off x="914400" y="6916137"/>
            <a:ext cx="8171727" cy="662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168"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r>
              <a:rPr lang="en-US" altLang="en-US" sz="2400" dirty="0">
                <a:cs typeface="Segoe UI" panose="020B0502040204020203" pitchFamily="34" charset="0"/>
              </a:rPr>
              <a:t>https://</a:t>
            </a:r>
            <a:r>
              <a:rPr lang="en-US" altLang="en-US" sz="2400" dirty="0" err="1">
                <a:cs typeface="Segoe UI" panose="020B0502040204020203" pitchFamily="34" charset="0"/>
              </a:rPr>
              <a:t>spinningup.openai.com</a:t>
            </a:r>
            <a:r>
              <a:rPr lang="en-US" altLang="en-US" sz="2400" dirty="0">
                <a:cs typeface="Segoe UI" panose="020B0502040204020203" pitchFamily="34" charset="0"/>
              </a:rPr>
              <a:t>/</a:t>
            </a:r>
            <a:r>
              <a:rPr lang="en-US" altLang="en-US" sz="2400" dirty="0" err="1">
                <a:cs typeface="Segoe UI" panose="020B0502040204020203" pitchFamily="34" charset="0"/>
              </a:rPr>
              <a:t>en</a:t>
            </a:r>
            <a:r>
              <a:rPr lang="en-US" altLang="en-US" sz="2400" dirty="0">
                <a:cs typeface="Segoe UI" panose="020B0502040204020203" pitchFamily="34" charset="0"/>
              </a:rPr>
              <a:t>/latest/</a:t>
            </a:r>
            <a:r>
              <a:rPr lang="en-US" altLang="en-US" sz="2400" dirty="0" err="1">
                <a:cs typeface="Segoe UI" panose="020B0502040204020203" pitchFamily="34" charset="0"/>
              </a:rPr>
              <a:t>index.html</a:t>
            </a:r>
            <a:endParaRPr lang="en-US" altLang="en-US" sz="2400" dirty="0">
              <a:cs typeface="Segoe UI" panose="020B0502040204020203" pitchFamily="34" charset="0"/>
            </a:endParaRPr>
          </a:p>
        </p:txBody>
      </p:sp>
      <p:sp>
        <p:nvSpPr>
          <p:cNvPr id="6" name="Title 1">
            <a:extLst>
              <a:ext uri="{FF2B5EF4-FFF2-40B4-BE49-F238E27FC236}">
                <a16:creationId xmlns:a16="http://schemas.microsoft.com/office/drawing/2014/main" id="{29780B4F-3D93-6A4D-808A-C54DFC16D5F8}"/>
              </a:ext>
            </a:extLst>
          </p:cNvPr>
          <p:cNvSpPr>
            <a:spLocks noGrp="1"/>
          </p:cNvSpPr>
          <p:nvPr>
            <p:ph type="title"/>
          </p:nvPr>
        </p:nvSpPr>
        <p:spPr>
          <a:xfrm>
            <a:off x="693043" y="402484"/>
            <a:ext cx="8694539" cy="511916"/>
          </a:xfrm>
        </p:spPr>
        <p:txBody>
          <a:bodyPr>
            <a:normAutofit fontScale="90000"/>
          </a:bodyPr>
          <a:lstStyle/>
          <a:p>
            <a:r>
              <a:rPr lang="en-US" dirty="0"/>
              <a:t>Getting Deep RL working</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73536-BFD3-454A-B729-80B95C87702F}"/>
              </a:ext>
            </a:extLst>
          </p:cNvPr>
          <p:cNvSpPr>
            <a:spLocks noGrp="1"/>
          </p:cNvSpPr>
          <p:nvPr>
            <p:ph type="title"/>
          </p:nvPr>
        </p:nvSpPr>
        <p:spPr/>
        <p:txBody>
          <a:bodyPr/>
          <a:lstStyle/>
          <a:p>
            <a:r>
              <a:rPr lang="en-US" dirty="0"/>
              <a:t>Deep policy gradient (A3C)</a:t>
            </a:r>
          </a:p>
        </p:txBody>
      </p:sp>
      <p:pic>
        <p:nvPicPr>
          <p:cNvPr id="4" name="Online Media 3" descr="Asynchronous Methods for Deep Reinforcement Learning: TORCS">
            <a:hlinkClick r:id="" action="ppaction://media"/>
            <a:extLst>
              <a:ext uri="{FF2B5EF4-FFF2-40B4-BE49-F238E27FC236}">
                <a16:creationId xmlns:a16="http://schemas.microsoft.com/office/drawing/2014/main" id="{97DC557B-29F1-9E4F-9B26-6E20F0A23818}"/>
              </a:ext>
            </a:extLst>
          </p:cNvPr>
          <p:cNvPicPr>
            <a:picLocks noGrp="1" noRot="1" noChangeAspect="1"/>
          </p:cNvPicPr>
          <p:nvPr>
            <p:ph idx="1"/>
            <a:videoFile r:link="rId1"/>
          </p:nvPr>
        </p:nvPicPr>
        <p:blipFill>
          <a:blip r:embed="rId3"/>
          <a:stretch>
            <a:fillRect/>
          </a:stretch>
        </p:blipFill>
        <p:spPr>
          <a:xfrm>
            <a:off x="777875" y="2012950"/>
            <a:ext cx="8526463" cy="4795838"/>
          </a:xfrm>
          <a:prstGeom prst="rect">
            <a:avLst/>
          </a:prstGeom>
        </p:spPr>
      </p:pic>
    </p:spTree>
    <p:extLst>
      <p:ext uri="{BB962C8B-B14F-4D97-AF65-F5344CB8AC3E}">
        <p14:creationId xmlns:p14="http://schemas.microsoft.com/office/powerpoint/2010/main" val="353879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a:extLst>
              <a:ext uri="{FF2B5EF4-FFF2-40B4-BE49-F238E27FC236}">
                <a16:creationId xmlns:a16="http://schemas.microsoft.com/office/drawing/2014/main" id="{A6DC0E20-5697-CD40-B1D7-68A2BC68375B}"/>
              </a:ext>
            </a:extLst>
          </p:cNvPr>
          <p:cNvSpPr txBox="1">
            <a:spLocks noChangeArrowheads="1"/>
          </p:cNvSpPr>
          <p:nvPr/>
        </p:nvSpPr>
        <p:spPr bwMode="auto">
          <a:xfrm>
            <a:off x="914400" y="1556795"/>
            <a:ext cx="8229600" cy="552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168"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9pPr>
          </a:lstStyle>
          <a:p>
            <a:r>
              <a:rPr lang="en-US" altLang="en-US" sz="2200" dirty="0">
                <a:cs typeface="Segoe UI" panose="020B0502040204020203" pitchFamily="34" charset="0"/>
              </a:rPr>
              <a:t>Monte-Carlo:</a:t>
            </a:r>
          </a:p>
          <a:p>
            <a:endParaRPr lang="en-US" altLang="en-US" sz="2200" dirty="0">
              <a:cs typeface="Segoe UI" panose="020B0502040204020203" pitchFamily="34" charset="0"/>
            </a:endParaRPr>
          </a:p>
          <a:p>
            <a:endParaRPr lang="en-US" altLang="en-US" sz="2200" dirty="0">
              <a:cs typeface="Segoe UI" panose="020B0502040204020203" pitchFamily="34" charset="0"/>
            </a:endParaRPr>
          </a:p>
          <a:p>
            <a:endParaRPr lang="en-US" altLang="en-US" sz="2200" dirty="0">
              <a:cs typeface="Segoe UI" panose="020B0502040204020203" pitchFamily="34" charset="0"/>
            </a:endParaRPr>
          </a:p>
          <a:p>
            <a:r>
              <a:rPr lang="en-US" altLang="en-US" sz="2200" dirty="0">
                <a:cs typeface="Segoe UI" panose="020B0502040204020203" pitchFamily="34" charset="0"/>
              </a:rPr>
              <a:t>TD(0):</a:t>
            </a:r>
          </a:p>
          <a:p>
            <a:endParaRPr lang="en-US" altLang="en-US" sz="2200" dirty="0">
              <a:cs typeface="Segoe UI" panose="020B0502040204020203" pitchFamily="34" charset="0"/>
            </a:endParaRPr>
          </a:p>
          <a:p>
            <a:endParaRPr lang="en-US" altLang="en-US" sz="2200" dirty="0">
              <a:cs typeface="Segoe UI" panose="020B0502040204020203" pitchFamily="34" charset="0"/>
            </a:endParaRPr>
          </a:p>
          <a:p>
            <a:endParaRPr lang="en-US" altLang="en-US" sz="2200" dirty="0">
              <a:cs typeface="Segoe UI" panose="020B0502040204020203" pitchFamily="34" charset="0"/>
            </a:endParaRPr>
          </a:p>
          <a:p>
            <a:r>
              <a:rPr lang="en-US" altLang="en-US" sz="2200" i="1" dirty="0">
                <a:cs typeface="Segoe UI" panose="020B0502040204020203" pitchFamily="34" charset="0"/>
              </a:rPr>
              <a:t>n-</a:t>
            </a:r>
            <a:r>
              <a:rPr lang="en-US" altLang="en-US" sz="2200" dirty="0">
                <a:cs typeface="Segoe UI" panose="020B0502040204020203" pitchFamily="34" charset="0"/>
              </a:rPr>
              <a:t>step returns: </a:t>
            </a:r>
          </a:p>
        </p:txBody>
      </p:sp>
      <p:pic>
        <p:nvPicPr>
          <p:cNvPr id="57347" name="Picture 3">
            <a:extLst>
              <a:ext uri="{FF2B5EF4-FFF2-40B4-BE49-F238E27FC236}">
                <a16:creationId xmlns:a16="http://schemas.microsoft.com/office/drawing/2014/main" id="{67D6386F-908B-3647-BEA1-322E6A6035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385595"/>
            <a:ext cx="7315200" cy="695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48" name="Line 4">
            <a:extLst>
              <a:ext uri="{FF2B5EF4-FFF2-40B4-BE49-F238E27FC236}">
                <a16:creationId xmlns:a16="http://schemas.microsoft.com/office/drawing/2014/main" id="{9BCC932C-C403-D843-AA6E-D501F37F1FA8}"/>
              </a:ext>
            </a:extLst>
          </p:cNvPr>
          <p:cNvSpPr>
            <a:spLocks noChangeShapeType="1"/>
          </p:cNvSpPr>
          <p:nvPr/>
        </p:nvSpPr>
        <p:spPr bwMode="auto">
          <a:xfrm>
            <a:off x="4114800" y="4080920"/>
            <a:ext cx="2651125" cy="1588"/>
          </a:xfrm>
          <a:prstGeom prst="line">
            <a:avLst/>
          </a:prstGeom>
          <a:noFill/>
          <a:ln w="91440" cap="flat">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57349" name="Picture 5">
            <a:extLst>
              <a:ext uri="{FF2B5EF4-FFF2-40B4-BE49-F238E27FC236}">
                <a16:creationId xmlns:a16="http://schemas.microsoft.com/office/drawing/2014/main" id="{7194A92E-DBF1-7443-ABE7-48BDDACBC1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099595"/>
            <a:ext cx="4572000" cy="1262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350" name="Picture 6">
            <a:extLst>
              <a:ext uri="{FF2B5EF4-FFF2-40B4-BE49-F238E27FC236}">
                <a16:creationId xmlns:a16="http://schemas.microsoft.com/office/drawing/2014/main" id="{FD2AC5D9-A5AF-A742-817B-9A5AD640AD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013995"/>
            <a:ext cx="5029200" cy="695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51" name="Line 7">
            <a:extLst>
              <a:ext uri="{FF2B5EF4-FFF2-40B4-BE49-F238E27FC236}">
                <a16:creationId xmlns:a16="http://schemas.microsoft.com/office/drawing/2014/main" id="{24EFC605-203A-8143-8E70-06BB2872D910}"/>
              </a:ext>
            </a:extLst>
          </p:cNvPr>
          <p:cNvSpPr>
            <a:spLocks noChangeShapeType="1"/>
          </p:cNvSpPr>
          <p:nvPr/>
        </p:nvSpPr>
        <p:spPr bwMode="auto">
          <a:xfrm>
            <a:off x="4114800" y="2709320"/>
            <a:ext cx="457200" cy="1588"/>
          </a:xfrm>
          <a:prstGeom prst="line">
            <a:avLst/>
          </a:prstGeom>
          <a:noFill/>
          <a:ln w="91440" cap="flat">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57352" name="Picture 8">
            <a:extLst>
              <a:ext uri="{FF2B5EF4-FFF2-40B4-BE49-F238E27FC236}">
                <a16:creationId xmlns:a16="http://schemas.microsoft.com/office/drawing/2014/main" id="{01471E53-DBBE-474F-A44A-F06A5EFBB8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054" y="4757196"/>
            <a:ext cx="9456516" cy="46417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53" name="Line 9">
            <a:extLst>
              <a:ext uri="{FF2B5EF4-FFF2-40B4-BE49-F238E27FC236}">
                <a16:creationId xmlns:a16="http://schemas.microsoft.com/office/drawing/2014/main" id="{4C5E9B40-64A1-BD46-97AE-C99C15386398}"/>
              </a:ext>
            </a:extLst>
          </p:cNvPr>
          <p:cNvSpPr>
            <a:spLocks noChangeShapeType="1"/>
          </p:cNvSpPr>
          <p:nvPr/>
        </p:nvSpPr>
        <p:spPr bwMode="auto">
          <a:xfrm>
            <a:off x="4389438" y="5306470"/>
            <a:ext cx="1006475" cy="1588"/>
          </a:xfrm>
          <a:prstGeom prst="line">
            <a:avLst/>
          </a:prstGeom>
          <a:noFill/>
          <a:ln w="91440" cap="flat">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57354" name="Picture 10">
            <a:extLst>
              <a:ext uri="{FF2B5EF4-FFF2-40B4-BE49-F238E27FC236}">
                <a16:creationId xmlns:a16="http://schemas.microsoft.com/office/drawing/2014/main" id="{EBE8E33E-AD6C-3749-935C-09AD0EAF29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181" y="5671595"/>
            <a:ext cx="9572263" cy="4532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355" name="Picture 11">
            <a:extLst>
              <a:ext uri="{FF2B5EF4-FFF2-40B4-BE49-F238E27FC236}">
                <a16:creationId xmlns:a16="http://schemas.microsoft.com/office/drawing/2014/main" id="{ECD4CF68-7CA3-564D-929D-179AEFCF79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054" y="6585995"/>
            <a:ext cx="3802746" cy="4049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Title 1">
            <a:extLst>
              <a:ext uri="{FF2B5EF4-FFF2-40B4-BE49-F238E27FC236}">
                <a16:creationId xmlns:a16="http://schemas.microsoft.com/office/drawing/2014/main" id="{404251DB-0DCE-DC4C-B124-DDB75CBA8ABE}"/>
              </a:ext>
            </a:extLst>
          </p:cNvPr>
          <p:cNvSpPr>
            <a:spLocks noGrp="1"/>
          </p:cNvSpPr>
          <p:nvPr>
            <p:ph type="title"/>
          </p:nvPr>
        </p:nvSpPr>
        <p:spPr>
          <a:xfrm>
            <a:off x="693043" y="333035"/>
            <a:ext cx="8694539" cy="845291"/>
          </a:xfrm>
        </p:spPr>
        <p:txBody>
          <a:bodyPr>
            <a:normAutofit/>
          </a:bodyPr>
          <a:lstStyle/>
          <a:p>
            <a:r>
              <a:rPr lang="en-US" dirty="0"/>
              <a:t>Learning targets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A027E52-2BFD-9847-AE47-F8BB3B748B87}"/>
              </a:ext>
            </a:extLst>
          </p:cNvPr>
          <p:cNvSpPr>
            <a:spLocks noGrp="1"/>
          </p:cNvSpPr>
          <p:nvPr>
            <p:ph type="title"/>
          </p:nvPr>
        </p:nvSpPr>
        <p:spPr>
          <a:xfrm>
            <a:off x="693043" y="402484"/>
            <a:ext cx="8694539" cy="969116"/>
          </a:xfrm>
        </p:spPr>
        <p:txBody>
          <a:bodyPr>
            <a:normAutofit/>
          </a:bodyPr>
          <a:lstStyle/>
          <a:p>
            <a:r>
              <a:rPr lang="en-US" sz="4400" dirty="0"/>
              <a:t>A selection of ‘modern’ RL algorithms</a:t>
            </a:r>
          </a:p>
        </p:txBody>
      </p:sp>
      <p:pic>
        <p:nvPicPr>
          <p:cNvPr id="6" name="Picture 2">
            <a:extLst>
              <a:ext uri="{FF2B5EF4-FFF2-40B4-BE49-F238E27FC236}">
                <a16:creationId xmlns:a16="http://schemas.microsoft.com/office/drawing/2014/main" id="{62913989-BBDC-F644-BB8F-62B338E855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68" y="1510497"/>
            <a:ext cx="9782089" cy="49713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C0B2C436-2CE5-6C40-8B40-0F598F1CAB10}"/>
              </a:ext>
            </a:extLst>
          </p:cNvPr>
          <p:cNvSpPr txBox="1"/>
          <p:nvPr/>
        </p:nvSpPr>
        <p:spPr>
          <a:xfrm>
            <a:off x="2685327" y="6787859"/>
            <a:ext cx="7147854" cy="369332"/>
          </a:xfrm>
          <a:prstGeom prst="rect">
            <a:avLst/>
          </a:prstGeom>
          <a:noFill/>
        </p:spPr>
        <p:txBody>
          <a:bodyPr wrap="none" rtlCol="0">
            <a:spAutoFit/>
          </a:bodyPr>
          <a:lstStyle/>
          <a:p>
            <a:r>
              <a:rPr lang="en-US" dirty="0"/>
              <a:t>From: https://</a:t>
            </a:r>
            <a:r>
              <a:rPr lang="en-US" dirty="0" err="1"/>
              <a:t>spinningup.openai.com</a:t>
            </a:r>
            <a:r>
              <a:rPr lang="en-US" dirty="0"/>
              <a:t>/</a:t>
            </a:r>
            <a:r>
              <a:rPr lang="en-US" dirty="0" err="1"/>
              <a:t>en</a:t>
            </a:r>
            <a:r>
              <a:rPr lang="en-US" dirty="0"/>
              <a:t>/latest/</a:t>
            </a:r>
            <a:r>
              <a:rPr lang="en-US" dirty="0" err="1"/>
              <a:t>spinningup</a:t>
            </a:r>
            <a:r>
              <a:rPr lang="en-US" dirty="0"/>
              <a:t>/rl_intro2.html</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E5460496-B644-A542-B01A-E1707DDF3C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68" y="1510497"/>
            <a:ext cx="9782089" cy="49713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Slide Number Placeholder 5">
            <a:extLst>
              <a:ext uri="{FF2B5EF4-FFF2-40B4-BE49-F238E27FC236}">
                <a16:creationId xmlns:a16="http://schemas.microsoft.com/office/drawing/2014/main" id="{61412266-108E-E44D-9514-3122C1FFE7A8}"/>
              </a:ext>
            </a:extLst>
          </p:cNvPr>
          <p:cNvSpPr>
            <a:spLocks noGrp="1"/>
          </p:cNvSpPr>
          <p:nvPr>
            <p:ph type="sldNum" idx="12"/>
          </p:nvPr>
        </p:nvSpPr>
        <p:spPr/>
        <p:txBody>
          <a:bodyPr/>
          <a:lstStyle/>
          <a:p>
            <a:fld id="{09580D5D-F8D4-E44C-B662-D90F1E49E39F}" type="slidenum">
              <a:rPr lang="en-US" altLang="en-US"/>
              <a:pPr/>
              <a:t>131</a:t>
            </a:fld>
            <a:endParaRPr lang="en-US" altLang="en-US"/>
          </a:p>
        </p:txBody>
      </p:sp>
      <p:sp>
        <p:nvSpPr>
          <p:cNvPr id="7171" name="AutoShape 3">
            <a:extLst>
              <a:ext uri="{FF2B5EF4-FFF2-40B4-BE49-F238E27FC236}">
                <a16:creationId xmlns:a16="http://schemas.microsoft.com/office/drawing/2014/main" id="{9EE154B0-7F0E-1F42-A758-37B7EDDB667E}"/>
              </a:ext>
            </a:extLst>
          </p:cNvPr>
          <p:cNvSpPr>
            <a:spLocks noChangeArrowheads="1"/>
          </p:cNvSpPr>
          <p:nvPr/>
        </p:nvSpPr>
        <p:spPr bwMode="auto">
          <a:xfrm>
            <a:off x="3052763" y="3602038"/>
            <a:ext cx="2651125" cy="1371600"/>
          </a:xfrm>
          <a:prstGeom prst="roundRect">
            <a:avLst>
              <a:gd name="adj" fmla="val 116"/>
            </a:avLst>
          </a:prstGeom>
          <a:noFill/>
          <a:ln w="54720" cap="flat">
            <a:solidFill>
              <a:srgbClr val="FF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 name="Title 1">
            <a:extLst>
              <a:ext uri="{FF2B5EF4-FFF2-40B4-BE49-F238E27FC236}">
                <a16:creationId xmlns:a16="http://schemas.microsoft.com/office/drawing/2014/main" id="{8D4C3A06-CE56-C24E-ABDA-2AA4ED9CA3EF}"/>
              </a:ext>
            </a:extLst>
          </p:cNvPr>
          <p:cNvSpPr>
            <a:spLocks noGrp="1"/>
          </p:cNvSpPr>
          <p:nvPr>
            <p:ph type="title"/>
          </p:nvPr>
        </p:nvSpPr>
        <p:spPr>
          <a:xfrm>
            <a:off x="693043" y="402484"/>
            <a:ext cx="8694539" cy="969116"/>
          </a:xfrm>
        </p:spPr>
        <p:txBody>
          <a:bodyPr>
            <a:normAutofit/>
          </a:bodyPr>
          <a:lstStyle/>
          <a:p>
            <a:r>
              <a:rPr lang="en-US" sz="4400" dirty="0"/>
              <a:t>A selection of ‘modern’ RL algorithms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E1BDDAA6-DDB5-864A-A51B-1E141EA876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68" y="1510497"/>
            <a:ext cx="9782089" cy="49713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Slide Number Placeholder 5">
            <a:extLst>
              <a:ext uri="{FF2B5EF4-FFF2-40B4-BE49-F238E27FC236}">
                <a16:creationId xmlns:a16="http://schemas.microsoft.com/office/drawing/2014/main" id="{DFFC5C6A-7C24-DA43-B15A-CD087C938F79}"/>
              </a:ext>
            </a:extLst>
          </p:cNvPr>
          <p:cNvSpPr>
            <a:spLocks noGrp="1"/>
          </p:cNvSpPr>
          <p:nvPr>
            <p:ph type="sldNum" idx="12"/>
          </p:nvPr>
        </p:nvSpPr>
        <p:spPr/>
        <p:txBody>
          <a:bodyPr/>
          <a:lstStyle/>
          <a:p>
            <a:fld id="{C57C1549-E512-184B-B01A-F87133251D8B}" type="slidenum">
              <a:rPr lang="en-US" altLang="en-US"/>
              <a:pPr/>
              <a:t>132</a:t>
            </a:fld>
            <a:endParaRPr lang="en-US" altLang="en-US"/>
          </a:p>
        </p:txBody>
      </p:sp>
      <p:sp>
        <p:nvSpPr>
          <p:cNvPr id="8195" name="AutoShape 3">
            <a:extLst>
              <a:ext uri="{FF2B5EF4-FFF2-40B4-BE49-F238E27FC236}">
                <a16:creationId xmlns:a16="http://schemas.microsoft.com/office/drawing/2014/main" id="{495CFE50-85B0-8945-B9A9-BCC18C209927}"/>
              </a:ext>
            </a:extLst>
          </p:cNvPr>
          <p:cNvSpPr>
            <a:spLocks noChangeArrowheads="1"/>
          </p:cNvSpPr>
          <p:nvPr/>
        </p:nvSpPr>
        <p:spPr bwMode="auto">
          <a:xfrm>
            <a:off x="7497763" y="3602038"/>
            <a:ext cx="2576512" cy="1371600"/>
          </a:xfrm>
          <a:prstGeom prst="roundRect">
            <a:avLst>
              <a:gd name="adj" fmla="val 116"/>
            </a:avLst>
          </a:prstGeom>
          <a:noFill/>
          <a:ln w="54720" cap="flat">
            <a:solidFill>
              <a:srgbClr val="FF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 name="Title 1">
            <a:extLst>
              <a:ext uri="{FF2B5EF4-FFF2-40B4-BE49-F238E27FC236}">
                <a16:creationId xmlns:a16="http://schemas.microsoft.com/office/drawing/2014/main" id="{F43469CC-5613-0146-B8AE-DFD4F546B044}"/>
              </a:ext>
            </a:extLst>
          </p:cNvPr>
          <p:cNvSpPr>
            <a:spLocks noGrp="1"/>
          </p:cNvSpPr>
          <p:nvPr>
            <p:ph type="title"/>
          </p:nvPr>
        </p:nvSpPr>
        <p:spPr>
          <a:xfrm>
            <a:off x="693043" y="402484"/>
            <a:ext cx="8694539" cy="969116"/>
          </a:xfrm>
        </p:spPr>
        <p:txBody>
          <a:bodyPr>
            <a:normAutofit/>
          </a:bodyPr>
          <a:lstStyle/>
          <a:p>
            <a:r>
              <a:rPr lang="en-US" sz="4400" dirty="0"/>
              <a:t>A selection of ‘modern’ RL algorithms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7D65EE65-0F58-7C4C-B663-8C8342ECE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68" y="1510497"/>
            <a:ext cx="9782089" cy="49713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9" name="AutoShape 3">
            <a:extLst>
              <a:ext uri="{FF2B5EF4-FFF2-40B4-BE49-F238E27FC236}">
                <a16:creationId xmlns:a16="http://schemas.microsoft.com/office/drawing/2014/main" id="{65248AF1-A478-EF4E-9CEC-341CC374BDFB}"/>
              </a:ext>
            </a:extLst>
          </p:cNvPr>
          <p:cNvSpPr>
            <a:spLocks noChangeArrowheads="1"/>
          </p:cNvSpPr>
          <p:nvPr/>
        </p:nvSpPr>
        <p:spPr bwMode="auto">
          <a:xfrm>
            <a:off x="90550" y="3602038"/>
            <a:ext cx="2549525" cy="1884362"/>
          </a:xfrm>
          <a:prstGeom prst="roundRect">
            <a:avLst>
              <a:gd name="adj" fmla="val 83"/>
            </a:avLst>
          </a:prstGeom>
          <a:noFill/>
          <a:ln w="54720" cap="flat">
            <a:solidFill>
              <a:srgbClr val="FF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 name="Title 1">
            <a:extLst>
              <a:ext uri="{FF2B5EF4-FFF2-40B4-BE49-F238E27FC236}">
                <a16:creationId xmlns:a16="http://schemas.microsoft.com/office/drawing/2014/main" id="{C3AAC74F-3D65-BD46-B9FD-E3024A98AF20}"/>
              </a:ext>
            </a:extLst>
          </p:cNvPr>
          <p:cNvSpPr>
            <a:spLocks noGrp="1"/>
          </p:cNvSpPr>
          <p:nvPr>
            <p:ph type="title"/>
          </p:nvPr>
        </p:nvSpPr>
        <p:spPr>
          <a:xfrm>
            <a:off x="693043" y="402484"/>
            <a:ext cx="8694539" cy="969116"/>
          </a:xfrm>
        </p:spPr>
        <p:txBody>
          <a:bodyPr>
            <a:normAutofit/>
          </a:bodyPr>
          <a:lstStyle/>
          <a:p>
            <a:r>
              <a:rPr lang="en-US" sz="4400" dirty="0"/>
              <a:t>A selection of ‘modern’ RL algorithms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BB84F6E4-9F2D-514B-BAFC-3A149211C2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68" y="1510497"/>
            <a:ext cx="9782089" cy="49713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3" name="AutoShape 3">
            <a:extLst>
              <a:ext uri="{FF2B5EF4-FFF2-40B4-BE49-F238E27FC236}">
                <a16:creationId xmlns:a16="http://schemas.microsoft.com/office/drawing/2014/main" id="{E34EA5D3-2EF9-8442-BB39-21A11AD52E51}"/>
              </a:ext>
            </a:extLst>
          </p:cNvPr>
          <p:cNvSpPr>
            <a:spLocks noChangeArrowheads="1"/>
          </p:cNvSpPr>
          <p:nvPr/>
        </p:nvSpPr>
        <p:spPr bwMode="auto">
          <a:xfrm>
            <a:off x="9525" y="3602038"/>
            <a:ext cx="3556000" cy="2981325"/>
          </a:xfrm>
          <a:prstGeom prst="roundRect">
            <a:avLst>
              <a:gd name="adj" fmla="val 51"/>
            </a:avLst>
          </a:prstGeom>
          <a:noFill/>
          <a:ln w="54720" cap="flat">
            <a:solidFill>
              <a:srgbClr val="FF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 name="Title 1">
            <a:extLst>
              <a:ext uri="{FF2B5EF4-FFF2-40B4-BE49-F238E27FC236}">
                <a16:creationId xmlns:a16="http://schemas.microsoft.com/office/drawing/2014/main" id="{00F6536A-DCF7-8D40-BC5E-93762F075AFD}"/>
              </a:ext>
            </a:extLst>
          </p:cNvPr>
          <p:cNvSpPr>
            <a:spLocks noGrp="1"/>
          </p:cNvSpPr>
          <p:nvPr>
            <p:ph type="title"/>
          </p:nvPr>
        </p:nvSpPr>
        <p:spPr>
          <a:xfrm>
            <a:off x="693043" y="402484"/>
            <a:ext cx="8694539" cy="969116"/>
          </a:xfrm>
        </p:spPr>
        <p:txBody>
          <a:bodyPr>
            <a:normAutofit/>
          </a:bodyPr>
          <a:lstStyle/>
          <a:p>
            <a:r>
              <a:rPr lang="en-US" sz="4400" dirty="0"/>
              <a:t>A selection of ‘modern’ RL algorithms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6C26343A-D832-2341-8638-4BC3DA3B0E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71600"/>
            <a:ext cx="3657600" cy="5513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7" name="Picture 3">
            <a:extLst>
              <a:ext uri="{FF2B5EF4-FFF2-40B4-BE49-F238E27FC236}">
                <a16:creationId xmlns:a16="http://schemas.microsoft.com/office/drawing/2014/main" id="{CB6EC07F-B3C9-C140-B37F-B890594F18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371600"/>
            <a:ext cx="5486400" cy="3035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itle 1">
            <a:extLst>
              <a:ext uri="{FF2B5EF4-FFF2-40B4-BE49-F238E27FC236}">
                <a16:creationId xmlns:a16="http://schemas.microsoft.com/office/drawing/2014/main" id="{957838D3-34D9-4C4A-94B9-7C9154481DF3}"/>
              </a:ext>
            </a:extLst>
          </p:cNvPr>
          <p:cNvSpPr>
            <a:spLocks noGrp="1"/>
          </p:cNvSpPr>
          <p:nvPr>
            <p:ph type="title"/>
          </p:nvPr>
        </p:nvSpPr>
        <p:spPr>
          <a:xfrm>
            <a:off x="693043" y="402484"/>
            <a:ext cx="8821347" cy="969116"/>
          </a:xfrm>
        </p:spPr>
        <p:txBody>
          <a:bodyPr>
            <a:noAutofit/>
          </a:bodyPr>
          <a:lstStyle/>
          <a:p>
            <a:pPr>
              <a:lnSpc>
                <a:spcPct val="100000"/>
              </a:lnSpc>
              <a:spcBef>
                <a:spcPts val="2000"/>
              </a:spcBef>
            </a:pPr>
            <a:r>
              <a:rPr lang="en-US" altLang="en-US" sz="3800" dirty="0"/>
              <a:t>Paradigm so far: Generalized policy iteration</a:t>
            </a:r>
          </a:p>
        </p:txBody>
      </p:sp>
      <p:sp>
        <p:nvSpPr>
          <p:cNvPr id="8" name="Text Box 4">
            <a:extLst>
              <a:ext uri="{FF2B5EF4-FFF2-40B4-BE49-F238E27FC236}">
                <a16:creationId xmlns:a16="http://schemas.microsoft.com/office/drawing/2014/main" id="{86087CB7-30D3-A74C-B65E-12D73A538E6B}"/>
              </a:ext>
            </a:extLst>
          </p:cNvPr>
          <p:cNvSpPr txBox="1">
            <a:spLocks noChangeArrowheads="1"/>
          </p:cNvSpPr>
          <p:nvPr/>
        </p:nvSpPr>
        <p:spPr bwMode="auto">
          <a:xfrm>
            <a:off x="4572001" y="3971400"/>
            <a:ext cx="5324354" cy="3283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6168"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r>
              <a:rPr lang="en-US" altLang="en-US" sz="2400" dirty="0">
                <a:cs typeface="Segoe UI" panose="020B0502040204020203" pitchFamily="34" charset="0"/>
              </a:rPr>
              <a:t>"Almost all reinforcement learning</a:t>
            </a:r>
            <a:br>
              <a:rPr lang="en-US" altLang="en-US" sz="2400" dirty="0">
                <a:cs typeface="Segoe UI" panose="020B0502040204020203" pitchFamily="34" charset="0"/>
              </a:rPr>
            </a:br>
            <a:r>
              <a:rPr lang="en-US" altLang="en-US" sz="2400" dirty="0">
                <a:cs typeface="Segoe UI" panose="020B0502040204020203" pitchFamily="34" charset="0"/>
              </a:rPr>
              <a:t>methods are well described as</a:t>
            </a:r>
            <a:br>
              <a:rPr lang="en-US" altLang="en-US" sz="2400" dirty="0">
                <a:cs typeface="Segoe UI" panose="020B0502040204020203" pitchFamily="34" charset="0"/>
              </a:rPr>
            </a:br>
            <a:r>
              <a:rPr lang="en-US" altLang="en-US" sz="2400" dirty="0">
                <a:cs typeface="Segoe UI" panose="020B0502040204020203" pitchFamily="34" charset="0"/>
              </a:rPr>
              <a:t>GPI [Generalized Policy Iteration].”</a:t>
            </a:r>
          </a:p>
          <a:p>
            <a:endParaRPr lang="en-US" altLang="en-US" sz="2400" dirty="0">
              <a:cs typeface="Segoe UI" panose="020B0502040204020203"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3BBBAE1A-9269-1E41-B1B4-BD831F750B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71600"/>
            <a:ext cx="3657600" cy="5513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1" name="Picture 3">
            <a:extLst>
              <a:ext uri="{FF2B5EF4-FFF2-40B4-BE49-F238E27FC236}">
                <a16:creationId xmlns:a16="http://schemas.microsoft.com/office/drawing/2014/main" id="{5693E132-4E1D-614F-8645-F36798601A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371600"/>
            <a:ext cx="5486400" cy="3035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2" name="Text Box 4">
            <a:extLst>
              <a:ext uri="{FF2B5EF4-FFF2-40B4-BE49-F238E27FC236}">
                <a16:creationId xmlns:a16="http://schemas.microsoft.com/office/drawing/2014/main" id="{4D1EFD72-514D-8A42-813F-781FB32D7FEE}"/>
              </a:ext>
            </a:extLst>
          </p:cNvPr>
          <p:cNvSpPr txBox="1">
            <a:spLocks noChangeArrowheads="1"/>
          </p:cNvSpPr>
          <p:nvPr/>
        </p:nvSpPr>
        <p:spPr bwMode="auto">
          <a:xfrm>
            <a:off x="4572001" y="3971400"/>
            <a:ext cx="5324354" cy="3283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6168"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r>
              <a:rPr lang="en-US" altLang="en-US" sz="2400" dirty="0">
                <a:cs typeface="Segoe UI" panose="020B0502040204020203" pitchFamily="34" charset="0"/>
              </a:rPr>
              <a:t>"Almost all reinforcement learning</a:t>
            </a:r>
            <a:br>
              <a:rPr lang="en-US" altLang="en-US" sz="2400" dirty="0">
                <a:cs typeface="Segoe UI" panose="020B0502040204020203" pitchFamily="34" charset="0"/>
              </a:rPr>
            </a:br>
            <a:r>
              <a:rPr lang="en-US" altLang="en-US" sz="2400" dirty="0">
                <a:cs typeface="Segoe UI" panose="020B0502040204020203" pitchFamily="34" charset="0"/>
              </a:rPr>
              <a:t>methods are well described as</a:t>
            </a:r>
            <a:br>
              <a:rPr lang="en-US" altLang="en-US" sz="2400" dirty="0">
                <a:cs typeface="Segoe UI" panose="020B0502040204020203" pitchFamily="34" charset="0"/>
              </a:rPr>
            </a:br>
            <a:r>
              <a:rPr lang="en-US" altLang="en-US" sz="2400" dirty="0">
                <a:cs typeface="Segoe UI" panose="020B0502040204020203" pitchFamily="34" charset="0"/>
              </a:rPr>
              <a:t>GPI [Generalized Policy Iteration].”</a:t>
            </a:r>
          </a:p>
          <a:p>
            <a:endParaRPr lang="en-US" altLang="en-US" sz="2400" dirty="0">
              <a:cs typeface="Segoe UI" panose="020B0502040204020203" pitchFamily="34" charset="0"/>
            </a:endParaRPr>
          </a:p>
          <a:p>
            <a:r>
              <a:rPr lang="en-US" altLang="en-US" sz="2400" b="1" dirty="0">
                <a:cs typeface="Segoe UI" panose="020B0502040204020203" pitchFamily="34" charset="0"/>
              </a:rPr>
              <a:t>Do we really need to</a:t>
            </a:r>
            <a:br>
              <a:rPr lang="en-US" altLang="en-US" sz="2400" b="1" dirty="0">
                <a:cs typeface="Segoe UI" panose="020B0502040204020203" pitchFamily="34" charset="0"/>
              </a:rPr>
            </a:br>
            <a:r>
              <a:rPr lang="en-US" altLang="en-US" sz="2400" b="1" dirty="0">
                <a:cs typeface="Segoe UI" panose="020B0502040204020203" pitchFamily="34" charset="0"/>
              </a:rPr>
              <a:t>learn a value function?</a:t>
            </a:r>
          </a:p>
        </p:txBody>
      </p:sp>
      <p:sp>
        <p:nvSpPr>
          <p:cNvPr id="7" name="Title 1">
            <a:extLst>
              <a:ext uri="{FF2B5EF4-FFF2-40B4-BE49-F238E27FC236}">
                <a16:creationId xmlns:a16="http://schemas.microsoft.com/office/drawing/2014/main" id="{7778D12C-5B3D-3442-B393-204218D271F6}"/>
              </a:ext>
            </a:extLst>
          </p:cNvPr>
          <p:cNvSpPr>
            <a:spLocks noGrp="1"/>
          </p:cNvSpPr>
          <p:nvPr>
            <p:ph type="title"/>
          </p:nvPr>
        </p:nvSpPr>
        <p:spPr>
          <a:xfrm>
            <a:off x="693043" y="402484"/>
            <a:ext cx="8821347" cy="969116"/>
          </a:xfrm>
        </p:spPr>
        <p:txBody>
          <a:bodyPr>
            <a:noAutofit/>
          </a:bodyPr>
          <a:lstStyle/>
          <a:p>
            <a:pPr>
              <a:lnSpc>
                <a:spcPct val="100000"/>
              </a:lnSpc>
              <a:spcBef>
                <a:spcPts val="2000"/>
              </a:spcBef>
            </a:pPr>
            <a:r>
              <a:rPr lang="en-US" altLang="en-US" sz="3800" dirty="0"/>
              <a:t>Paradigm so far: Generalized policy iteration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76904791-5317-A34A-A830-978A5F4F8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371600"/>
            <a:ext cx="3657600" cy="2743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39" name="Text Box 3">
            <a:extLst>
              <a:ext uri="{FF2B5EF4-FFF2-40B4-BE49-F238E27FC236}">
                <a16:creationId xmlns:a16="http://schemas.microsoft.com/office/drawing/2014/main" id="{3F777A83-8ECF-B543-B9BA-81196C4C5A02}"/>
              </a:ext>
            </a:extLst>
          </p:cNvPr>
          <p:cNvSpPr txBox="1">
            <a:spLocks noChangeArrowheads="1"/>
          </p:cNvSpPr>
          <p:nvPr/>
        </p:nvSpPr>
        <p:spPr bwMode="auto">
          <a:xfrm>
            <a:off x="914400" y="1371600"/>
            <a:ext cx="8229600" cy="51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168"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r>
              <a:rPr lang="en-US" altLang="en-US" sz="2400" dirty="0">
                <a:cs typeface="Segoe UI" panose="020B0502040204020203" pitchFamily="34" charset="0"/>
              </a:rPr>
              <a:t>Sometimes, the policy</a:t>
            </a:r>
            <a:br>
              <a:rPr lang="en-US" altLang="en-US" sz="2400" dirty="0">
                <a:cs typeface="Segoe UI" panose="020B0502040204020203" pitchFamily="34" charset="0"/>
              </a:rPr>
            </a:br>
            <a:r>
              <a:rPr lang="en-US" altLang="en-US" sz="2400" dirty="0">
                <a:cs typeface="Segoe UI" panose="020B0502040204020203" pitchFamily="34" charset="0"/>
              </a:rPr>
              <a:t>might be quite simple</a:t>
            </a:r>
          </a:p>
          <a:p>
            <a:endParaRPr lang="en-US" altLang="en-US" sz="2400" dirty="0">
              <a:cs typeface="Segoe UI" panose="020B0502040204020203" pitchFamily="34" charset="0"/>
            </a:endParaRPr>
          </a:p>
          <a:p>
            <a:r>
              <a:rPr lang="en-US" altLang="en-US" sz="2400" dirty="0">
                <a:cs typeface="Segoe UI" panose="020B0502040204020203" pitchFamily="34" charset="0"/>
              </a:rPr>
              <a:t>Breakout: Do not die</a:t>
            </a:r>
          </a:p>
          <a:p>
            <a:r>
              <a:rPr lang="en-US" altLang="en-US" sz="2400" dirty="0">
                <a:cs typeface="Segoe UI" panose="020B0502040204020203" pitchFamily="34" charset="0"/>
              </a:rPr>
              <a:t>(ensure paddle is always</a:t>
            </a:r>
            <a:br>
              <a:rPr lang="en-US" altLang="en-US" sz="2400" dirty="0">
                <a:cs typeface="Segoe UI" panose="020B0502040204020203" pitchFamily="34" charset="0"/>
              </a:rPr>
            </a:br>
            <a:r>
              <a:rPr lang="en-US" altLang="en-US" sz="2400" dirty="0">
                <a:cs typeface="Segoe UI" panose="020B0502040204020203" pitchFamily="34" charset="0"/>
              </a:rPr>
              <a:t>underneath ball)</a:t>
            </a:r>
          </a:p>
        </p:txBody>
      </p:sp>
      <p:sp>
        <p:nvSpPr>
          <p:cNvPr id="6" name="Title 1">
            <a:extLst>
              <a:ext uri="{FF2B5EF4-FFF2-40B4-BE49-F238E27FC236}">
                <a16:creationId xmlns:a16="http://schemas.microsoft.com/office/drawing/2014/main" id="{C5ACF83E-0DB4-7D45-8EC7-CE75323FD457}"/>
              </a:ext>
            </a:extLst>
          </p:cNvPr>
          <p:cNvSpPr>
            <a:spLocks noGrp="1"/>
          </p:cNvSpPr>
          <p:nvPr>
            <p:ph type="title"/>
          </p:nvPr>
        </p:nvSpPr>
        <p:spPr>
          <a:xfrm>
            <a:off x="693043" y="402484"/>
            <a:ext cx="8821347" cy="801283"/>
          </a:xfrm>
        </p:spPr>
        <p:txBody>
          <a:bodyPr>
            <a:noAutofit/>
          </a:bodyPr>
          <a:lstStyle/>
          <a:p>
            <a:pPr>
              <a:lnSpc>
                <a:spcPct val="100000"/>
              </a:lnSpc>
              <a:spcBef>
                <a:spcPts val="2000"/>
              </a:spcBef>
            </a:pPr>
            <a:r>
              <a:rPr lang="en-US" altLang="en-US" sz="3800" dirty="0"/>
              <a:t>Do we really need to learn a value function?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9B58D393-7166-5F4B-A4C0-F78BF4121B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371600"/>
            <a:ext cx="3657600" cy="2743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7" name="Text Box 3">
            <a:extLst>
              <a:ext uri="{FF2B5EF4-FFF2-40B4-BE49-F238E27FC236}">
                <a16:creationId xmlns:a16="http://schemas.microsoft.com/office/drawing/2014/main" id="{4BC0B1E3-8582-5342-B725-09ED0B480934}"/>
              </a:ext>
            </a:extLst>
          </p:cNvPr>
          <p:cNvSpPr txBox="1">
            <a:spLocks noChangeArrowheads="1"/>
          </p:cNvSpPr>
          <p:nvPr/>
        </p:nvSpPr>
        <p:spPr bwMode="auto">
          <a:xfrm>
            <a:off x="914400" y="1371600"/>
            <a:ext cx="8229600" cy="51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168"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r>
              <a:rPr lang="en-US" altLang="en-US" sz="2400" dirty="0">
                <a:cs typeface="Segoe UI" panose="020B0502040204020203" pitchFamily="34" charset="0"/>
              </a:rPr>
              <a:t>Sometimes, the policy</a:t>
            </a:r>
            <a:br>
              <a:rPr lang="en-US" altLang="en-US" sz="2400" dirty="0">
                <a:cs typeface="Segoe UI" panose="020B0502040204020203" pitchFamily="34" charset="0"/>
              </a:rPr>
            </a:br>
            <a:r>
              <a:rPr lang="en-US" altLang="en-US" sz="2400" dirty="0">
                <a:cs typeface="Segoe UI" panose="020B0502040204020203" pitchFamily="34" charset="0"/>
              </a:rPr>
              <a:t>might be quite simple</a:t>
            </a:r>
          </a:p>
          <a:p>
            <a:endParaRPr lang="en-US" altLang="en-US" sz="2400" dirty="0">
              <a:cs typeface="Segoe UI" panose="020B0502040204020203" pitchFamily="34" charset="0"/>
            </a:endParaRPr>
          </a:p>
          <a:p>
            <a:r>
              <a:rPr lang="en-US" altLang="en-US" sz="2400" dirty="0">
                <a:cs typeface="Segoe UI" panose="020B0502040204020203" pitchFamily="34" charset="0"/>
              </a:rPr>
              <a:t>Breakout: Do not die</a:t>
            </a:r>
          </a:p>
          <a:p>
            <a:r>
              <a:rPr lang="en-US" altLang="en-US" sz="2400" dirty="0">
                <a:cs typeface="Segoe UI" panose="020B0502040204020203" pitchFamily="34" charset="0"/>
              </a:rPr>
              <a:t>(ensure paddle is always</a:t>
            </a:r>
            <a:br>
              <a:rPr lang="en-US" altLang="en-US" sz="2400" dirty="0">
                <a:cs typeface="Segoe UI" panose="020B0502040204020203" pitchFamily="34" charset="0"/>
              </a:rPr>
            </a:br>
            <a:r>
              <a:rPr lang="en-US" altLang="en-US" sz="2400" dirty="0">
                <a:cs typeface="Segoe UI" panose="020B0502040204020203" pitchFamily="34" charset="0"/>
              </a:rPr>
              <a:t>underneath ball)</a:t>
            </a:r>
          </a:p>
          <a:p>
            <a:endParaRPr lang="en-US" altLang="en-US" sz="2400" dirty="0">
              <a:cs typeface="Segoe UI" panose="020B0502040204020203" pitchFamily="34" charset="0"/>
            </a:endParaRPr>
          </a:p>
          <a:p>
            <a:r>
              <a:rPr lang="en-US" altLang="en-US" sz="2400" dirty="0">
                <a:cs typeface="Segoe UI" panose="020B0502040204020203" pitchFamily="34" charset="0"/>
              </a:rPr>
              <a:t>In contrast, value function</a:t>
            </a:r>
            <a:br>
              <a:rPr lang="en-US" altLang="en-US" sz="2400" dirty="0">
                <a:cs typeface="Segoe UI" panose="020B0502040204020203" pitchFamily="34" charset="0"/>
              </a:rPr>
            </a:br>
            <a:r>
              <a:rPr lang="en-US" altLang="en-US" sz="2400" dirty="0">
                <a:cs typeface="Segoe UI" panose="020B0502040204020203" pitchFamily="34" charset="0"/>
              </a:rPr>
              <a:t>might be quite complicated</a:t>
            </a:r>
          </a:p>
          <a:p>
            <a:r>
              <a:rPr lang="en-US" altLang="en-US" sz="2400" dirty="0">
                <a:cs typeface="Segoe UI" panose="020B0502040204020203" pitchFamily="34" charset="0"/>
              </a:rPr>
              <a:t>(depends on remaining bricks, etc.)</a:t>
            </a:r>
          </a:p>
          <a:p>
            <a:endParaRPr lang="en-US" altLang="en-US" sz="2400" dirty="0">
              <a:cs typeface="Segoe UI" panose="020B0502040204020203" pitchFamily="34" charset="0"/>
            </a:endParaRPr>
          </a:p>
          <a:p>
            <a:r>
              <a:rPr lang="en-US" altLang="en-US" sz="2400" dirty="0">
                <a:cs typeface="Segoe UI" panose="020B0502040204020203" pitchFamily="34" charset="0"/>
              </a:rPr>
              <a:t>“Yak shaving”: Do not make the solution</a:t>
            </a:r>
            <a:br>
              <a:rPr lang="en-US" altLang="en-US" sz="2400" dirty="0">
                <a:cs typeface="Segoe UI" panose="020B0502040204020203" pitchFamily="34" charset="0"/>
              </a:rPr>
            </a:br>
            <a:r>
              <a:rPr lang="en-US" altLang="en-US" sz="2400" dirty="0">
                <a:cs typeface="Segoe UI" panose="020B0502040204020203" pitchFamily="34" charset="0"/>
              </a:rPr>
              <a:t>more complicated than the original problem</a:t>
            </a:r>
          </a:p>
        </p:txBody>
      </p:sp>
      <p:sp>
        <p:nvSpPr>
          <p:cNvPr id="6" name="Title 1">
            <a:extLst>
              <a:ext uri="{FF2B5EF4-FFF2-40B4-BE49-F238E27FC236}">
                <a16:creationId xmlns:a16="http://schemas.microsoft.com/office/drawing/2014/main" id="{98F34788-0FC9-1747-80E5-5A390F611410}"/>
              </a:ext>
            </a:extLst>
          </p:cNvPr>
          <p:cNvSpPr>
            <a:spLocks noGrp="1"/>
          </p:cNvSpPr>
          <p:nvPr>
            <p:ph type="title"/>
          </p:nvPr>
        </p:nvSpPr>
        <p:spPr>
          <a:xfrm>
            <a:off x="693043" y="402484"/>
            <a:ext cx="8821347" cy="801283"/>
          </a:xfrm>
        </p:spPr>
        <p:txBody>
          <a:bodyPr>
            <a:noAutofit/>
          </a:bodyPr>
          <a:lstStyle/>
          <a:p>
            <a:pPr>
              <a:lnSpc>
                <a:spcPct val="100000"/>
              </a:lnSpc>
              <a:spcBef>
                <a:spcPts val="2000"/>
              </a:spcBef>
            </a:pPr>
            <a:r>
              <a:rPr lang="en-US" altLang="en-US" sz="3800" dirty="0"/>
              <a:t>Do we really need to learn a value function?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Approaches to control"/>
          <p:cNvSpPr txBox="1">
            <a:spLocks noGrp="1"/>
          </p:cNvSpPr>
          <p:nvPr>
            <p:ph type="title"/>
          </p:nvPr>
        </p:nvSpPr>
        <p:spPr>
          <a:prstGeom prst="rect">
            <a:avLst/>
          </a:prstGeom>
        </p:spPr>
        <p:txBody>
          <a:bodyPr/>
          <a:lstStyle>
            <a:lvl1pPr>
              <a:defRPr>
                <a:solidFill>
                  <a:srgbClr val="009051"/>
                </a:solidFill>
              </a:defRPr>
            </a:lvl1pPr>
          </a:lstStyle>
          <a:p>
            <a:r>
              <a:rPr dirty="0">
                <a:solidFill>
                  <a:schemeClr val="tx1"/>
                </a:solidFill>
              </a:rPr>
              <a:t>Approaches to control</a:t>
            </a:r>
          </a:p>
        </p:txBody>
      </p:sp>
      <p:sp>
        <p:nvSpPr>
          <p:cNvPr id="200" name="Previous approach: Action-value methods:…"/>
          <p:cNvSpPr txBox="1">
            <a:spLocks noGrp="1"/>
          </p:cNvSpPr>
          <p:nvPr>
            <p:ph type="body" idx="1"/>
          </p:nvPr>
        </p:nvSpPr>
        <p:spPr>
          <a:xfrm>
            <a:off x="896272" y="1968665"/>
            <a:ext cx="8475104" cy="5108687"/>
          </a:xfrm>
          <a:prstGeom prst="rect">
            <a:avLst/>
          </a:prstGeom>
        </p:spPr>
        <p:txBody>
          <a:bodyPr anchor="t">
            <a:noAutofit/>
          </a:bodyPr>
          <a:lstStyle/>
          <a:p>
            <a:pPr marL="668392" indent="-429681" defTabSz="439229">
              <a:spcBef>
                <a:spcPts val="1183"/>
              </a:spcBef>
              <a:buSzPct val="100000"/>
              <a:buAutoNum type="arabicPeriod"/>
              <a:defRPr sz="4074"/>
            </a:pPr>
            <a:r>
              <a:rPr sz="2400" dirty="0"/>
              <a:t>Previous approach: </a:t>
            </a:r>
            <a:r>
              <a:rPr sz="2400" i="1" dirty="0">
                <a:solidFill>
                  <a:schemeClr val="accent5"/>
                </a:solidFill>
              </a:rPr>
              <a:t>Action-value methods</a:t>
            </a:r>
            <a:r>
              <a:rPr sz="2400" dirty="0"/>
              <a:t>: </a:t>
            </a:r>
          </a:p>
          <a:p>
            <a:pPr marL="916652" lvl="1" indent="-343744" defTabSz="439229">
              <a:spcBef>
                <a:spcPts val="1183"/>
              </a:spcBef>
              <a:buSzPct val="100000"/>
              <a:defRPr sz="4074"/>
            </a:pPr>
            <a:r>
              <a:rPr sz="2400" dirty="0"/>
              <a:t>learn the value of each action </a:t>
            </a:r>
          </a:p>
          <a:p>
            <a:pPr marL="916652" lvl="1" indent="-343744" defTabSz="439229">
              <a:spcBef>
                <a:spcPts val="1183"/>
              </a:spcBef>
              <a:buSzPct val="100000"/>
              <a:defRPr sz="4074"/>
            </a:pPr>
            <a:r>
              <a:rPr sz="2400" dirty="0"/>
              <a:t>pick the max (usually)</a:t>
            </a:r>
          </a:p>
          <a:p>
            <a:pPr marL="668392" indent="-429681" defTabSz="439229">
              <a:spcBef>
                <a:spcPts val="1183"/>
              </a:spcBef>
              <a:buSzPct val="100000"/>
              <a:buAutoNum type="arabicPeriod"/>
              <a:defRPr sz="4074"/>
            </a:pPr>
            <a:r>
              <a:rPr sz="2400" dirty="0"/>
              <a:t>New approach: </a:t>
            </a:r>
            <a:r>
              <a:rPr sz="2400" i="1" dirty="0">
                <a:solidFill>
                  <a:schemeClr val="accent5"/>
                </a:solidFill>
              </a:rPr>
              <a:t>Policy-gradient methods</a:t>
            </a:r>
            <a:r>
              <a:rPr sz="2400" dirty="0"/>
              <a:t>: </a:t>
            </a:r>
          </a:p>
          <a:p>
            <a:pPr marL="916652" lvl="1" indent="-343744" defTabSz="439229">
              <a:spcBef>
                <a:spcPts val="1183"/>
              </a:spcBef>
              <a:buSzPct val="100000"/>
              <a:defRPr sz="4074"/>
            </a:pPr>
            <a:r>
              <a:rPr sz="2400" dirty="0"/>
              <a:t>learn the parameters of a stochastic policy</a:t>
            </a:r>
            <a:r>
              <a:rPr lang="en-US" sz="2400" dirty="0"/>
              <a:t> (or a continuous-action policy)</a:t>
            </a:r>
            <a:endParaRPr sz="2400" dirty="0"/>
          </a:p>
          <a:p>
            <a:pPr marL="916652" lvl="1" indent="-343744" defTabSz="439229">
              <a:spcBef>
                <a:spcPts val="1183"/>
              </a:spcBef>
              <a:buSzPct val="100000"/>
              <a:defRPr sz="4074"/>
            </a:pPr>
            <a:r>
              <a:rPr sz="2400" dirty="0"/>
              <a:t>update by gradient ascent in performance</a:t>
            </a:r>
          </a:p>
          <a:p>
            <a:pPr marL="1002588" lvl="1" indent="-429681" defTabSz="439229">
              <a:spcBef>
                <a:spcPts val="1183"/>
              </a:spcBef>
              <a:buSzPct val="125000"/>
              <a:defRPr sz="4074"/>
            </a:pPr>
            <a:r>
              <a:rPr sz="2400" dirty="0"/>
              <a:t>includes </a:t>
            </a:r>
            <a:r>
              <a:rPr sz="2400" i="1" dirty="0"/>
              <a:t>actor-critic methods</a:t>
            </a:r>
            <a:r>
              <a:rPr sz="2400" dirty="0"/>
              <a:t>, which learn </a:t>
            </a:r>
            <a:r>
              <a:rPr sz="2400" i="1" dirty="0"/>
              <a:t>both</a:t>
            </a:r>
            <a:r>
              <a:rPr sz="2400" dirty="0"/>
              <a:t> value and policy parameters</a:t>
            </a:r>
          </a:p>
        </p:txBody>
      </p:sp>
    </p:spTree>
    <p:extLst>
      <p:ext uri="{BB962C8B-B14F-4D97-AF65-F5344CB8AC3E}">
        <p14:creationId xmlns:p14="http://schemas.microsoft.com/office/powerpoint/2010/main" val="85501720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ummary of Chapter 8"/>
          <p:cNvSpPr txBox="1">
            <a:spLocks noGrp="1"/>
          </p:cNvSpPr>
          <p:nvPr>
            <p:ph type="title"/>
          </p:nvPr>
        </p:nvSpPr>
        <p:spPr>
          <a:prstGeom prst="rect">
            <a:avLst/>
          </a:prstGeom>
        </p:spPr>
        <p:txBody>
          <a:bodyPr/>
          <a:lstStyle/>
          <a:p>
            <a:r>
              <a:rPr lang="en-US" dirty="0"/>
              <a:t>Planning and Learning </a:t>
            </a:r>
            <a:r>
              <a:rPr dirty="0"/>
              <a:t>Summary</a:t>
            </a:r>
          </a:p>
        </p:txBody>
      </p:sp>
      <p:sp>
        <p:nvSpPr>
          <p:cNvPr id="267" name="Emphasized close relationship between planning and learning…"/>
          <p:cNvSpPr txBox="1">
            <a:spLocks noGrp="1"/>
          </p:cNvSpPr>
          <p:nvPr>
            <p:ph type="body" idx="1"/>
          </p:nvPr>
        </p:nvSpPr>
        <p:spPr>
          <a:xfrm>
            <a:off x="756496" y="1595931"/>
            <a:ext cx="8945615" cy="5561260"/>
          </a:xfrm>
          <a:prstGeom prst="rect">
            <a:avLst/>
          </a:prstGeom>
        </p:spPr>
        <p:txBody>
          <a:bodyPr>
            <a:normAutofit fontScale="47500" lnSpcReduction="20000"/>
          </a:bodyPr>
          <a:lstStyle/>
          <a:p>
            <a:pPr>
              <a:spcBef>
                <a:spcPts val="1765"/>
              </a:spcBef>
            </a:pPr>
            <a:r>
              <a:rPr dirty="0"/>
              <a:t>Emphasized close relationship between planning and learning</a:t>
            </a:r>
          </a:p>
          <a:p>
            <a:pPr>
              <a:spcBef>
                <a:spcPts val="1765"/>
              </a:spcBef>
            </a:pPr>
            <a:r>
              <a:rPr dirty="0"/>
              <a:t>Important distinction between </a:t>
            </a:r>
            <a:r>
              <a:rPr i="1" dirty="0">
                <a:uFill>
                  <a:solidFill>
                    <a:srgbClr val="FF3D2D"/>
                  </a:solidFill>
                </a:uFill>
              </a:rPr>
              <a:t>distribution models</a:t>
            </a:r>
            <a:r>
              <a:rPr i="1" dirty="0"/>
              <a:t> </a:t>
            </a:r>
            <a:r>
              <a:rPr dirty="0"/>
              <a:t>and </a:t>
            </a:r>
            <a:r>
              <a:rPr i="1" dirty="0">
                <a:uFill>
                  <a:solidFill>
                    <a:srgbClr val="FF3D2D"/>
                  </a:solidFill>
                </a:uFill>
              </a:rPr>
              <a:t>sample models</a:t>
            </a:r>
          </a:p>
          <a:p>
            <a:pPr>
              <a:spcBef>
                <a:spcPts val="1765"/>
              </a:spcBef>
            </a:pPr>
            <a:r>
              <a:rPr dirty="0"/>
              <a:t>Looked at some ways to integrate planning and learning</a:t>
            </a:r>
          </a:p>
          <a:p>
            <a:pPr lvl="1">
              <a:spcBef>
                <a:spcPts val="1765"/>
              </a:spcBef>
            </a:pPr>
            <a:r>
              <a:rPr dirty="0"/>
              <a:t>synergy among planning, acting, model learning</a:t>
            </a:r>
            <a:endParaRPr lang="en-US" dirty="0"/>
          </a:p>
          <a:p>
            <a:pPr lvl="1">
              <a:spcBef>
                <a:spcPts val="1765"/>
              </a:spcBef>
            </a:pPr>
            <a:r>
              <a:rPr lang="en-US" dirty="0"/>
              <a:t>Using model to generate data for RL (e.g., Dyna-Q)</a:t>
            </a:r>
            <a:endParaRPr dirty="0"/>
          </a:p>
          <a:p>
            <a:pPr>
              <a:spcBef>
                <a:spcPts val="1765"/>
              </a:spcBef>
            </a:pPr>
            <a:r>
              <a:rPr dirty="0"/>
              <a:t>Distribution of backups: focus of the computation</a:t>
            </a:r>
          </a:p>
          <a:p>
            <a:pPr lvl="1">
              <a:spcBef>
                <a:spcPts val="1765"/>
              </a:spcBef>
            </a:pPr>
            <a:r>
              <a:rPr dirty="0"/>
              <a:t>prioritized sweeping</a:t>
            </a:r>
          </a:p>
          <a:p>
            <a:pPr lvl="1">
              <a:spcBef>
                <a:spcPts val="1765"/>
              </a:spcBef>
            </a:pPr>
            <a:r>
              <a:rPr dirty="0"/>
              <a:t>sample backups</a:t>
            </a:r>
          </a:p>
          <a:p>
            <a:pPr lvl="1">
              <a:spcBef>
                <a:spcPts val="1765"/>
              </a:spcBef>
            </a:pPr>
            <a:r>
              <a:rPr dirty="0"/>
              <a:t>trajectory sampling: backup along trajectories</a:t>
            </a:r>
          </a:p>
          <a:p>
            <a:pPr lvl="1">
              <a:spcBef>
                <a:spcPts val="1765"/>
              </a:spcBef>
            </a:pPr>
            <a:r>
              <a:rPr dirty="0"/>
              <a:t>heuristic search</a:t>
            </a:r>
            <a:r>
              <a:rPr lang="en-US" dirty="0"/>
              <a:t>/MCTS</a:t>
            </a:r>
            <a:endParaRPr dirty="0"/>
          </a:p>
          <a:p>
            <a:pPr>
              <a:spcBef>
                <a:spcPts val="1765"/>
              </a:spcBef>
            </a:pPr>
            <a:r>
              <a:rPr dirty="0"/>
              <a:t>Size of backups: full/sample; deep/shallow</a:t>
            </a:r>
          </a:p>
        </p:txBody>
      </p:sp>
    </p:spTree>
    <p:extLst>
      <p:ext uri="{BB962C8B-B14F-4D97-AF65-F5344CB8AC3E}">
        <p14:creationId xmlns:p14="http://schemas.microsoft.com/office/powerpoint/2010/main" val="2703498164"/>
      </p:ext>
    </p:extLst>
  </p:cSld>
  <p:clrMapOvr>
    <a:masterClrMapping/>
  </p:clrMapOvr>
  <p:transition spd="med"/>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98381-8C3F-7743-9738-7BC8E76B4FBF}"/>
              </a:ext>
            </a:extLst>
          </p:cNvPr>
          <p:cNvSpPr>
            <a:spLocks noGrp="1"/>
          </p:cNvSpPr>
          <p:nvPr>
            <p:ph type="title"/>
          </p:nvPr>
        </p:nvSpPr>
        <p:spPr/>
        <p:txBody>
          <a:bodyPr/>
          <a:lstStyle/>
          <a:p>
            <a:r>
              <a:rPr lang="en-US" dirty="0"/>
              <a:t>Why approximate policies rather than values?</a:t>
            </a:r>
          </a:p>
        </p:txBody>
      </p:sp>
      <p:sp>
        <p:nvSpPr>
          <p:cNvPr id="3" name="Text Placeholder 2">
            <a:extLst>
              <a:ext uri="{FF2B5EF4-FFF2-40B4-BE49-F238E27FC236}">
                <a16:creationId xmlns:a16="http://schemas.microsoft.com/office/drawing/2014/main" id="{C60D277C-FBE5-B241-937E-C9ED94FD034F}"/>
              </a:ext>
            </a:extLst>
          </p:cNvPr>
          <p:cNvSpPr>
            <a:spLocks noGrp="1"/>
          </p:cNvSpPr>
          <p:nvPr>
            <p:ph type="body" idx="1"/>
          </p:nvPr>
        </p:nvSpPr>
        <p:spPr/>
        <p:txBody>
          <a:bodyPr>
            <a:noAutofit/>
          </a:bodyPr>
          <a:lstStyle/>
          <a:p>
            <a:pPr>
              <a:spcBef>
                <a:spcPts val="1765"/>
              </a:spcBef>
            </a:pPr>
            <a:r>
              <a:rPr lang="en-US" sz="2400" dirty="0"/>
              <a:t>In many problems, the policy is simpler to  approximate than the value function</a:t>
            </a:r>
          </a:p>
          <a:p>
            <a:pPr>
              <a:spcBef>
                <a:spcPts val="1765"/>
              </a:spcBef>
            </a:pPr>
            <a:r>
              <a:rPr lang="en-US" sz="2400" dirty="0"/>
              <a:t>In some problems, the optimal policy is stochastic</a:t>
            </a:r>
          </a:p>
          <a:p>
            <a:pPr lvl="1">
              <a:spcBef>
                <a:spcPts val="1765"/>
              </a:spcBef>
            </a:pPr>
            <a:r>
              <a:rPr lang="en-US" sz="2400" dirty="0"/>
              <a:t>e.g., multi-agent, function approximation</a:t>
            </a:r>
          </a:p>
          <a:p>
            <a:pPr>
              <a:spcBef>
                <a:spcPts val="1765"/>
              </a:spcBef>
            </a:pPr>
            <a:r>
              <a:rPr lang="en-US" sz="2400" dirty="0"/>
              <a:t>To enable smoother change in policies</a:t>
            </a:r>
          </a:p>
          <a:p>
            <a:pPr>
              <a:spcBef>
                <a:spcPts val="1765"/>
              </a:spcBef>
            </a:pPr>
            <a:r>
              <a:rPr lang="en-US" sz="2400" dirty="0"/>
              <a:t>To avoid a search on every step (the max)</a:t>
            </a:r>
          </a:p>
          <a:p>
            <a:pPr>
              <a:spcBef>
                <a:spcPts val="1765"/>
              </a:spcBef>
            </a:pPr>
            <a:r>
              <a:rPr lang="en-US" altLang="en-US" sz="2400" dirty="0">
                <a:cs typeface="Segoe UI" panose="020B0502040204020203" pitchFamily="34" charset="0"/>
              </a:rPr>
              <a:t>Easier to inject policy-related prior knowledge (e.g., as the initial policy)</a:t>
            </a:r>
          </a:p>
        </p:txBody>
      </p:sp>
    </p:spTree>
    <p:extLst>
      <p:ext uri="{BB962C8B-B14F-4D97-AF65-F5344CB8AC3E}">
        <p14:creationId xmlns:p14="http://schemas.microsoft.com/office/powerpoint/2010/main" val="2905976614"/>
      </p:ext>
    </p:extLst>
  </p:cSld>
  <p:clrMapOvr>
    <a:masterClrMapping/>
  </p:clrMapOvr>
  <p:transition spd="med"/>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Policy Approximation"/>
          <p:cNvSpPr txBox="1">
            <a:spLocks noGrp="1"/>
          </p:cNvSpPr>
          <p:nvPr>
            <p:ph type="title"/>
          </p:nvPr>
        </p:nvSpPr>
        <p:spPr>
          <a:prstGeom prst="rect">
            <a:avLst/>
          </a:prstGeom>
        </p:spPr>
        <p:txBody>
          <a:bodyPr/>
          <a:lstStyle>
            <a:lvl1pPr>
              <a:defRPr>
                <a:solidFill>
                  <a:srgbClr val="669C35"/>
                </a:solidFill>
              </a:defRPr>
            </a:lvl1pPr>
          </a:lstStyle>
          <a:p>
            <a:r>
              <a:rPr dirty="0">
                <a:solidFill>
                  <a:schemeClr val="tx1"/>
                </a:solidFill>
              </a:rPr>
              <a:t>Policy Approximation</a:t>
            </a:r>
          </a:p>
        </p:txBody>
      </p:sp>
      <p:sp>
        <p:nvSpPr>
          <p:cNvPr id="212" name="Policy = a function from state to action…"/>
          <p:cNvSpPr txBox="1">
            <a:spLocks noGrp="1"/>
          </p:cNvSpPr>
          <p:nvPr>
            <p:ph type="body" idx="1"/>
          </p:nvPr>
        </p:nvSpPr>
        <p:spPr>
          <a:xfrm>
            <a:off x="984862" y="1791485"/>
            <a:ext cx="8286460" cy="5571323"/>
          </a:xfrm>
          <a:prstGeom prst="rect">
            <a:avLst/>
          </a:prstGeom>
        </p:spPr>
        <p:txBody>
          <a:bodyPr>
            <a:normAutofit fontScale="70000" lnSpcReduction="20000"/>
          </a:bodyPr>
          <a:lstStyle/>
          <a:p>
            <a:r>
              <a:rPr sz="2800" dirty="0"/>
              <a:t>Policy = a function from state to action</a:t>
            </a:r>
          </a:p>
          <a:p>
            <a:pPr lvl="1"/>
            <a:r>
              <a:rPr sz="2400" dirty="0"/>
              <a:t>How does the agent select actions?</a:t>
            </a:r>
          </a:p>
          <a:p>
            <a:pPr lvl="1"/>
            <a:r>
              <a:rPr sz="2400" dirty="0"/>
              <a:t>In such a way that it can be affected by learning?</a:t>
            </a:r>
          </a:p>
          <a:p>
            <a:pPr lvl="1"/>
            <a:r>
              <a:rPr sz="2400" dirty="0"/>
              <a:t>In such a way as to assure exploration?</a:t>
            </a:r>
          </a:p>
          <a:p>
            <a:r>
              <a:rPr sz="2800" dirty="0"/>
              <a:t> Approximation: there are too many states and/or actions to represent all policies</a:t>
            </a:r>
          </a:p>
          <a:p>
            <a:pPr lvl="1"/>
            <a:r>
              <a:rPr sz="2400" dirty="0"/>
              <a:t>To handle large/continuous action spaces</a:t>
            </a:r>
            <a:endParaRPr lang="en-US" sz="2400" dirty="0"/>
          </a:p>
          <a:p>
            <a:r>
              <a:rPr lang="en-US" sz="2800" dirty="0"/>
              <a:t>Any parameterization is ok as long as it is differentiable (we are going to use gradient methods)</a:t>
            </a:r>
            <a:endParaRPr sz="2800" dirty="0"/>
          </a:p>
        </p:txBody>
      </p:sp>
    </p:spTree>
    <p:extLst>
      <p:ext uri="{BB962C8B-B14F-4D97-AF65-F5344CB8AC3E}">
        <p14:creationId xmlns:p14="http://schemas.microsoft.com/office/powerpoint/2010/main" val="941009885"/>
      </p:ext>
    </p:extLst>
  </p:cSld>
  <p:clrMapOvr>
    <a:masterClrMapping/>
  </p:clrMapOvr>
  <p:transition spd="med"/>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a:extLst>
              <a:ext uri="{FF2B5EF4-FFF2-40B4-BE49-F238E27FC236}">
                <a16:creationId xmlns:a16="http://schemas.microsoft.com/office/drawing/2014/main" id="{4A9A2D12-E2AF-4349-99F7-F9D6DFA7FA2C}"/>
              </a:ext>
            </a:extLst>
          </p:cNvPr>
          <p:cNvSpPr txBox="1">
            <a:spLocks noChangeArrowheads="1"/>
          </p:cNvSpPr>
          <p:nvPr/>
        </p:nvSpPr>
        <p:spPr bwMode="auto">
          <a:xfrm>
            <a:off x="914400" y="1846164"/>
            <a:ext cx="8229600" cy="518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168"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r>
              <a:rPr lang="en-US" altLang="en-US" sz="2400" dirty="0">
                <a:cs typeface="Segoe UI" panose="020B0502040204020203" pitchFamily="34" charset="0"/>
              </a:rPr>
              <a:t>-	Most methods are on-policy</a:t>
            </a:r>
          </a:p>
          <a:p>
            <a:endParaRPr lang="en-US" altLang="en-US" sz="2400" dirty="0">
              <a:cs typeface="Segoe UI" panose="020B0502040204020203" pitchFamily="34" charset="0"/>
            </a:endParaRPr>
          </a:p>
          <a:p>
            <a:r>
              <a:rPr lang="en-US" altLang="en-US" sz="2400" dirty="0">
                <a:cs typeface="Segoe UI" panose="020B0502040204020203" pitchFamily="34" charset="0"/>
              </a:rPr>
              <a:t>-	Frequently applied to continuous control tasks</a:t>
            </a: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r>
              <a:rPr lang="en-US" altLang="en-US" sz="2400" dirty="0">
                <a:cs typeface="Segoe UI" panose="020B0502040204020203" pitchFamily="34" charset="0"/>
              </a:rPr>
              <a:t>-	Higher variance</a:t>
            </a:r>
          </a:p>
          <a:p>
            <a:endParaRPr lang="en-US" altLang="en-US" sz="2400" dirty="0">
              <a:cs typeface="Segoe UI" panose="020B0502040204020203" pitchFamily="34" charset="0"/>
            </a:endParaRPr>
          </a:p>
          <a:p>
            <a:r>
              <a:rPr lang="en-US" altLang="en-US" sz="2400" dirty="0">
                <a:cs typeface="Segoe UI" panose="020B0502040204020203" pitchFamily="34" charset="0"/>
              </a:rPr>
              <a:t>-	Less sample efficient</a:t>
            </a:r>
          </a:p>
          <a:p>
            <a:endParaRPr lang="en-US" altLang="en-US" sz="2400" dirty="0">
              <a:cs typeface="Segoe UI" panose="020B0502040204020203" pitchFamily="34" charset="0"/>
            </a:endParaRPr>
          </a:p>
          <a:p>
            <a:r>
              <a:rPr lang="en-US" altLang="en-US" sz="2400" dirty="0">
                <a:cs typeface="Segoe UI" panose="020B0502040204020203" pitchFamily="34" charset="0"/>
              </a:rPr>
              <a:t>-	Less well-understood overall</a:t>
            </a:r>
            <a:br>
              <a:rPr lang="en-US" altLang="en-US" sz="2400" dirty="0">
                <a:cs typeface="Segoe UI" panose="020B0502040204020203" pitchFamily="34" charset="0"/>
              </a:rPr>
            </a:br>
            <a:r>
              <a:rPr lang="en-US" altLang="en-US" sz="2400" dirty="0">
                <a:cs typeface="Segoe UI" panose="020B0502040204020203" pitchFamily="34" charset="0"/>
              </a:rPr>
              <a:t>	(still very much in active development)</a:t>
            </a:r>
          </a:p>
        </p:txBody>
      </p:sp>
      <p:sp>
        <p:nvSpPr>
          <p:cNvPr id="5" name="Title 1">
            <a:extLst>
              <a:ext uri="{FF2B5EF4-FFF2-40B4-BE49-F238E27FC236}">
                <a16:creationId xmlns:a16="http://schemas.microsoft.com/office/drawing/2014/main" id="{25F68468-5CF7-AB4F-BD3C-D1A779900C93}"/>
              </a:ext>
            </a:extLst>
          </p:cNvPr>
          <p:cNvSpPr>
            <a:spLocks noGrp="1"/>
          </p:cNvSpPr>
          <p:nvPr>
            <p:ph type="title"/>
          </p:nvPr>
        </p:nvSpPr>
        <p:spPr>
          <a:xfrm>
            <a:off x="693043" y="402484"/>
            <a:ext cx="8694539" cy="969116"/>
          </a:xfrm>
        </p:spPr>
        <p:txBody>
          <a:bodyPr/>
          <a:lstStyle/>
          <a:p>
            <a:r>
              <a:rPr lang="en-US" dirty="0"/>
              <a:t>Some notes/disadvantages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a:extLst>
              <a:ext uri="{FF2B5EF4-FFF2-40B4-BE49-F238E27FC236}">
                <a16:creationId xmlns:a16="http://schemas.microsoft.com/office/drawing/2014/main" id="{DF32EC7B-7C7B-5443-9015-564432CA17C1}"/>
              </a:ext>
            </a:extLst>
          </p:cNvPr>
          <p:cNvSpPr txBox="1">
            <a:spLocks noChangeArrowheads="1"/>
          </p:cNvSpPr>
          <p:nvPr/>
        </p:nvSpPr>
        <p:spPr bwMode="auto">
          <a:xfrm>
            <a:off x="914400" y="1371600"/>
            <a:ext cx="8229600" cy="5316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168"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r>
              <a:rPr lang="en-US" altLang="en-US" sz="2400" dirty="0">
                <a:cs typeface="Segoe UI" panose="020B0502040204020203" pitchFamily="34" charset="0"/>
              </a:rPr>
              <a:t>Optimize the policy directly with respect to some objective</a:t>
            </a:r>
          </a:p>
          <a:p>
            <a:endParaRPr lang="en-US" altLang="en-US" sz="2400" dirty="0">
              <a:cs typeface="Segoe UI" panose="020B0502040204020203" pitchFamily="34" charset="0"/>
            </a:endParaRPr>
          </a:p>
          <a:p>
            <a:r>
              <a:rPr lang="en-US" altLang="en-US" sz="2400" dirty="0">
                <a:cs typeface="Segoe UI" panose="020B0502040204020203" pitchFamily="34" charset="0"/>
              </a:rPr>
              <a:t>Consider a </a:t>
            </a:r>
            <a:r>
              <a:rPr lang="en-US" altLang="en-US" sz="2400" u="sng" dirty="0">
                <a:cs typeface="Segoe UI" panose="020B0502040204020203" pitchFamily="34" charset="0"/>
              </a:rPr>
              <a:t>parameterized family</a:t>
            </a:r>
            <a:r>
              <a:rPr lang="en-US" altLang="en-US" sz="2400" dirty="0">
                <a:cs typeface="Segoe UI" panose="020B0502040204020203" pitchFamily="34" charset="0"/>
              </a:rPr>
              <a:t> of policies:</a:t>
            </a: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r>
              <a:rPr lang="en-US" altLang="en-US" sz="2400" dirty="0">
                <a:cs typeface="Segoe UI" panose="020B0502040204020203" pitchFamily="34" charset="0"/>
              </a:rPr>
              <a:t>Define a scalar </a:t>
            </a:r>
            <a:r>
              <a:rPr lang="en-US" altLang="en-US" sz="2400" u="sng" dirty="0">
                <a:cs typeface="Segoe UI" panose="020B0502040204020203" pitchFamily="34" charset="0"/>
              </a:rPr>
              <a:t>performance measure</a:t>
            </a:r>
            <a:r>
              <a:rPr lang="en-US" altLang="en-US" sz="2400" dirty="0">
                <a:cs typeface="Segoe UI" panose="020B0502040204020203" pitchFamily="34" charset="0"/>
              </a:rPr>
              <a:t>     </a:t>
            </a:r>
            <a:r>
              <a:rPr lang="en-US" altLang="en-US" sz="3200" i="1" dirty="0">
                <a:latin typeface="Times New Roman" panose="02020603050405020304" pitchFamily="18" charset="0"/>
                <a:cs typeface="Times New Roman" panose="02020603050405020304" pitchFamily="18" charset="0"/>
              </a:rPr>
              <a:t>J</a:t>
            </a:r>
            <a:r>
              <a:rPr lang="en-US" altLang="en-US" sz="3200" dirty="0">
                <a:latin typeface="Times New Roman" panose="02020603050405020304" pitchFamily="18" charset="0"/>
                <a:cs typeface="Times New Roman" panose="02020603050405020304" pitchFamily="18" charset="0"/>
              </a:rPr>
              <a:t>(</a:t>
            </a:r>
            <a:r>
              <a:rPr lang="en-US" altLang="en-US" sz="3200" b="1" i="1" dirty="0" err="1">
                <a:latin typeface="Times New Roman" panose="02020603050405020304" pitchFamily="18" charset="0"/>
                <a:cs typeface="Times New Roman" panose="02020603050405020304" pitchFamily="18" charset="0"/>
              </a:rPr>
              <a:t>θ</a:t>
            </a:r>
            <a:r>
              <a:rPr lang="en-US" altLang="en-US" sz="3200" dirty="0">
                <a:latin typeface="Times New Roman" panose="02020603050405020304" pitchFamily="18" charset="0"/>
                <a:cs typeface="Times New Roman" panose="02020603050405020304" pitchFamily="18" charset="0"/>
              </a:rPr>
              <a:t>) </a:t>
            </a:r>
            <a:r>
              <a:rPr lang="en-US" altLang="en-US" sz="2400" dirty="0">
                <a:cs typeface="Segoe UI" panose="020B0502040204020203" pitchFamily="34" charset="0"/>
              </a:rPr>
              <a:t>:</a:t>
            </a:r>
          </a:p>
          <a:p>
            <a:endParaRPr lang="en-US" altLang="en-US" sz="2400" dirty="0">
              <a:cs typeface="Segoe UI" panose="020B0502040204020203" pitchFamily="34" charset="0"/>
            </a:endParaRPr>
          </a:p>
          <a:p>
            <a:r>
              <a:rPr lang="en-US" altLang="en-US" sz="2400" dirty="0">
                <a:cs typeface="Segoe UI" panose="020B0502040204020203" pitchFamily="34" charset="0"/>
              </a:rPr>
              <a:t>	Typically:</a:t>
            </a: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r>
              <a:rPr lang="en-US" altLang="en-US" sz="2400" dirty="0">
                <a:cs typeface="Segoe UI" panose="020B0502040204020203" pitchFamily="34" charset="0"/>
              </a:rPr>
              <a:t>Goal:		Find </a:t>
            </a:r>
            <a:r>
              <a:rPr lang="en-US" altLang="en-US" sz="2400" b="1" i="1" dirty="0" err="1">
                <a:latin typeface="Segoe UI" panose="020B0502040204020203" pitchFamily="34" charset="0"/>
                <a:cs typeface="Segoe UI" panose="020B0502040204020203" pitchFamily="34" charset="0"/>
              </a:rPr>
              <a:t>θ</a:t>
            </a:r>
            <a:r>
              <a:rPr lang="en-US" altLang="en-US" sz="2400" dirty="0">
                <a:cs typeface="Segoe UI" panose="020B0502040204020203" pitchFamily="34" charset="0"/>
              </a:rPr>
              <a:t> that </a:t>
            </a:r>
            <a:r>
              <a:rPr lang="en-US" altLang="en-US" sz="2400" u="sng" dirty="0">
                <a:cs typeface="Segoe UI" panose="020B0502040204020203" pitchFamily="34" charset="0"/>
              </a:rPr>
              <a:t>maximizes</a:t>
            </a:r>
            <a:r>
              <a:rPr lang="en-US" altLang="en-US" sz="2400" dirty="0">
                <a:cs typeface="Segoe UI" panose="020B0502040204020203" pitchFamily="34" charset="0"/>
              </a:rPr>
              <a:t> </a:t>
            </a:r>
            <a:r>
              <a:rPr lang="en-US" altLang="en-US" sz="2400" i="1" dirty="0">
                <a:cs typeface="Segoe UI" panose="020B0502040204020203" pitchFamily="34" charset="0"/>
              </a:rPr>
              <a:t>J</a:t>
            </a:r>
            <a:r>
              <a:rPr lang="en-US" altLang="en-US" sz="2400" dirty="0">
                <a:cs typeface="Segoe UI" panose="020B0502040204020203" pitchFamily="34" charset="0"/>
              </a:rPr>
              <a:t>(</a:t>
            </a:r>
            <a:r>
              <a:rPr lang="en-US" altLang="en-US" sz="2400" b="1" i="1" dirty="0" err="1">
                <a:latin typeface="Segoe UI" panose="020B0502040204020203" pitchFamily="34" charset="0"/>
                <a:cs typeface="Segoe UI" panose="020B0502040204020203" pitchFamily="34" charset="0"/>
              </a:rPr>
              <a:t>θ</a:t>
            </a:r>
            <a:r>
              <a:rPr lang="en-US" altLang="en-US" sz="2400" dirty="0">
                <a:cs typeface="Segoe UI" panose="020B0502040204020203" pitchFamily="34" charset="0"/>
              </a:rPr>
              <a:t>)</a:t>
            </a:r>
          </a:p>
        </p:txBody>
      </p:sp>
      <p:pic>
        <p:nvPicPr>
          <p:cNvPr id="28675" name="Picture 3">
            <a:extLst>
              <a:ext uri="{FF2B5EF4-FFF2-40B4-BE49-F238E27FC236}">
                <a16:creationId xmlns:a16="http://schemas.microsoft.com/office/drawing/2014/main" id="{EDD361B4-2971-2446-80D6-F6254F14F3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743200"/>
            <a:ext cx="6400800" cy="511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6" name="Picture 4">
            <a:extLst>
              <a:ext uri="{FF2B5EF4-FFF2-40B4-BE49-F238E27FC236}">
                <a16:creationId xmlns:a16="http://schemas.microsoft.com/office/drawing/2014/main" id="{52681030-698B-F944-9E3A-2E73D358C7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657600"/>
            <a:ext cx="6400800" cy="420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7" name="Picture 5">
            <a:extLst>
              <a:ext uri="{FF2B5EF4-FFF2-40B4-BE49-F238E27FC236}">
                <a16:creationId xmlns:a16="http://schemas.microsoft.com/office/drawing/2014/main" id="{62A85B39-0F1B-0646-9417-DA286FBAB0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6937" y="5492191"/>
            <a:ext cx="3184525" cy="6588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itle 1">
            <a:extLst>
              <a:ext uri="{FF2B5EF4-FFF2-40B4-BE49-F238E27FC236}">
                <a16:creationId xmlns:a16="http://schemas.microsoft.com/office/drawing/2014/main" id="{5A1522D2-A4B7-9B40-8D6C-2D4420A01B69}"/>
              </a:ext>
            </a:extLst>
          </p:cNvPr>
          <p:cNvSpPr>
            <a:spLocks noGrp="1"/>
          </p:cNvSpPr>
          <p:nvPr>
            <p:ph type="title"/>
          </p:nvPr>
        </p:nvSpPr>
        <p:spPr>
          <a:xfrm>
            <a:off x="693043" y="402484"/>
            <a:ext cx="8694539" cy="708686"/>
          </a:xfrm>
        </p:spPr>
        <p:txBody>
          <a:bodyPr>
            <a:normAutofit fontScale="90000"/>
          </a:bodyPr>
          <a:lstStyle/>
          <a:p>
            <a:r>
              <a:rPr lang="en-US" dirty="0"/>
              <a:t>Policy search</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a:extLst>
              <a:ext uri="{FF2B5EF4-FFF2-40B4-BE49-F238E27FC236}">
                <a16:creationId xmlns:a16="http://schemas.microsoft.com/office/drawing/2014/main" id="{42D764D1-71AC-2B45-8537-F07788B95FC4}"/>
              </a:ext>
            </a:extLst>
          </p:cNvPr>
          <p:cNvSpPr txBox="1">
            <a:spLocks noChangeArrowheads="1"/>
          </p:cNvSpPr>
          <p:nvPr/>
        </p:nvSpPr>
        <p:spPr bwMode="auto">
          <a:xfrm>
            <a:off x="914400" y="1371600"/>
            <a:ext cx="8229600" cy="51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168"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r>
              <a:rPr lang="en-US" altLang="en-US" sz="2400" dirty="0">
                <a:cs typeface="Segoe UI" panose="020B0502040204020203" pitchFamily="34" charset="0"/>
              </a:rPr>
              <a:t>Goal:		Find </a:t>
            </a:r>
            <a:r>
              <a:rPr lang="en-US" altLang="en-US" sz="2400" b="1" i="1" dirty="0" err="1">
                <a:latin typeface="Segoe UI" panose="020B0502040204020203" pitchFamily="34" charset="0"/>
                <a:cs typeface="Segoe UI" panose="020B0502040204020203" pitchFamily="34" charset="0"/>
              </a:rPr>
              <a:t>θ</a:t>
            </a:r>
            <a:r>
              <a:rPr lang="en-US" altLang="en-US" sz="2400" dirty="0">
                <a:cs typeface="Segoe UI" panose="020B0502040204020203" pitchFamily="34" charset="0"/>
              </a:rPr>
              <a:t> that </a:t>
            </a:r>
            <a:r>
              <a:rPr lang="en-US" altLang="en-US" sz="2400" u="sng" dirty="0">
                <a:cs typeface="Segoe UI" panose="020B0502040204020203" pitchFamily="34" charset="0"/>
              </a:rPr>
              <a:t>maximizes</a:t>
            </a:r>
            <a:r>
              <a:rPr lang="en-US" altLang="en-US" sz="2400" dirty="0">
                <a:cs typeface="Segoe UI" panose="020B0502040204020203" pitchFamily="34" charset="0"/>
              </a:rPr>
              <a:t> </a:t>
            </a:r>
            <a:r>
              <a:rPr lang="en-US" altLang="en-US" sz="2400" i="1" dirty="0">
                <a:cs typeface="Segoe UI" panose="020B0502040204020203" pitchFamily="34" charset="0"/>
              </a:rPr>
              <a:t>J</a:t>
            </a:r>
            <a:r>
              <a:rPr lang="en-US" altLang="en-US" sz="2400" dirty="0">
                <a:cs typeface="Segoe UI" panose="020B0502040204020203" pitchFamily="34" charset="0"/>
              </a:rPr>
              <a:t>(</a:t>
            </a:r>
            <a:r>
              <a:rPr lang="en-US" altLang="en-US" sz="2400" b="1" i="1" dirty="0" err="1">
                <a:latin typeface="Segoe UI" panose="020B0502040204020203" pitchFamily="34" charset="0"/>
                <a:cs typeface="Segoe UI" panose="020B0502040204020203" pitchFamily="34" charset="0"/>
              </a:rPr>
              <a:t>θ</a:t>
            </a:r>
            <a:r>
              <a:rPr lang="en-US" altLang="en-US" sz="2400" dirty="0">
                <a:cs typeface="Segoe UI" panose="020B0502040204020203" pitchFamily="34" charset="0"/>
              </a:rPr>
              <a:t>)</a:t>
            </a:r>
          </a:p>
          <a:p>
            <a:endParaRPr lang="en-US" altLang="en-US" sz="2400" dirty="0">
              <a:cs typeface="Segoe UI" panose="020B0502040204020203" pitchFamily="34" charset="0"/>
            </a:endParaRPr>
          </a:p>
          <a:p>
            <a:r>
              <a:rPr lang="en-US" altLang="en-US" sz="2400" dirty="0">
                <a:cs typeface="Segoe UI" panose="020B0502040204020203" pitchFamily="34" charset="0"/>
              </a:rPr>
              <a:t>Many approaches to solve this optimization problem!</a:t>
            </a:r>
          </a:p>
          <a:p>
            <a:endParaRPr lang="en-US" altLang="en-US" sz="2400" dirty="0">
              <a:cs typeface="Segoe UI" panose="020B0502040204020203" pitchFamily="34" charset="0"/>
            </a:endParaRPr>
          </a:p>
          <a:p>
            <a:r>
              <a:rPr lang="en-US" altLang="en-US" sz="2400" dirty="0">
                <a:cs typeface="Segoe UI" panose="020B0502040204020203" pitchFamily="34" charset="0"/>
              </a:rPr>
              <a:t>Derivative-free methods:</a:t>
            </a:r>
          </a:p>
          <a:p>
            <a:r>
              <a:rPr lang="en-US" altLang="en-US" sz="2400" dirty="0">
                <a:cs typeface="Segoe UI" panose="020B0502040204020203" pitchFamily="34" charset="0"/>
              </a:rPr>
              <a:t>-	Exhaustive search</a:t>
            </a:r>
          </a:p>
          <a:p>
            <a:r>
              <a:rPr lang="en-US" altLang="en-US" sz="2400" dirty="0">
                <a:cs typeface="Segoe UI" panose="020B0502040204020203" pitchFamily="34" charset="0"/>
              </a:rPr>
              <a:t>-	Genetic algorithms</a:t>
            </a:r>
          </a:p>
          <a:p>
            <a:r>
              <a:rPr lang="en-US" altLang="en-US" sz="2400" dirty="0">
                <a:cs typeface="Segoe UI" panose="020B0502040204020203" pitchFamily="34" charset="0"/>
              </a:rPr>
              <a:t>-	Cross-entropy method</a:t>
            </a:r>
          </a:p>
          <a:p>
            <a:r>
              <a:rPr lang="en-US" altLang="en-US" sz="2400" dirty="0">
                <a:cs typeface="Segoe UI" panose="020B0502040204020203" pitchFamily="34" charset="0"/>
              </a:rPr>
              <a:t>-	Evolution strategies (e.g., covariance-matrix adaptation)</a:t>
            </a:r>
          </a:p>
          <a:p>
            <a:endParaRPr lang="en-US" altLang="en-US" sz="2400" dirty="0">
              <a:cs typeface="Segoe UI" panose="020B0502040204020203" pitchFamily="34" charset="0"/>
            </a:endParaRPr>
          </a:p>
          <a:p>
            <a:r>
              <a:rPr lang="en-US" altLang="en-US" sz="2400" dirty="0">
                <a:cs typeface="Segoe UI" panose="020B0502040204020203" pitchFamily="34" charset="0"/>
              </a:rPr>
              <a:t>(e.g., see Ch. 10 of Algorithms for Decision Making,</a:t>
            </a:r>
            <a:br>
              <a:rPr lang="en-US" altLang="en-US" sz="2400" dirty="0">
                <a:cs typeface="Segoe UI" panose="020B0502040204020203" pitchFamily="34" charset="0"/>
              </a:rPr>
            </a:br>
            <a:r>
              <a:rPr lang="en-US" altLang="en-US" sz="2400" dirty="0">
                <a:cs typeface="Segoe UI" panose="020B0502040204020203" pitchFamily="34" charset="0"/>
              </a:rPr>
              <a:t>		</a:t>
            </a:r>
            <a:r>
              <a:rPr lang="en-US" altLang="en-US" sz="2400" dirty="0" err="1">
                <a:cs typeface="Segoe UI" panose="020B0502040204020203" pitchFamily="34" charset="0"/>
              </a:rPr>
              <a:t>Kochenderfer</a:t>
            </a:r>
            <a:r>
              <a:rPr lang="en-US" altLang="en-US" sz="2400" dirty="0">
                <a:cs typeface="Segoe UI" panose="020B0502040204020203" pitchFamily="34" charset="0"/>
              </a:rPr>
              <a:t>, Wheeler, and Wray;</a:t>
            </a:r>
            <a:br>
              <a:rPr lang="en-US" altLang="en-US" sz="2400" dirty="0">
                <a:cs typeface="Segoe UI" panose="020B0502040204020203" pitchFamily="34" charset="0"/>
              </a:rPr>
            </a:br>
            <a:r>
              <a:rPr lang="en-US" altLang="en-US" sz="2400" dirty="0">
                <a:cs typeface="Segoe UI" panose="020B0502040204020203" pitchFamily="34" charset="0"/>
              </a:rPr>
              <a:t>		https://</a:t>
            </a:r>
            <a:r>
              <a:rPr lang="en-US" altLang="en-US" sz="2400" dirty="0" err="1">
                <a:cs typeface="Segoe UI" panose="020B0502040204020203" pitchFamily="34" charset="0"/>
              </a:rPr>
              <a:t>algorithmsbook.com</a:t>
            </a:r>
            <a:r>
              <a:rPr lang="en-US" altLang="en-US" sz="2400" dirty="0">
                <a:cs typeface="Segoe UI" panose="020B0502040204020203" pitchFamily="34" charset="0"/>
              </a:rPr>
              <a:t>/)</a:t>
            </a:r>
          </a:p>
        </p:txBody>
      </p:sp>
      <p:sp>
        <p:nvSpPr>
          <p:cNvPr id="5" name="Title 1">
            <a:extLst>
              <a:ext uri="{FF2B5EF4-FFF2-40B4-BE49-F238E27FC236}">
                <a16:creationId xmlns:a16="http://schemas.microsoft.com/office/drawing/2014/main" id="{FD296687-9DD8-0445-90EB-C4E35E1F4240}"/>
              </a:ext>
            </a:extLst>
          </p:cNvPr>
          <p:cNvSpPr>
            <a:spLocks noGrp="1"/>
          </p:cNvSpPr>
          <p:nvPr>
            <p:ph type="title"/>
          </p:nvPr>
        </p:nvSpPr>
        <p:spPr>
          <a:xfrm>
            <a:off x="693043" y="402484"/>
            <a:ext cx="8694539" cy="708686"/>
          </a:xfrm>
        </p:spPr>
        <p:txBody>
          <a:bodyPr>
            <a:normAutofit fontScale="90000"/>
          </a:bodyPr>
          <a:lstStyle/>
          <a:p>
            <a:r>
              <a:rPr lang="en-US" dirty="0"/>
              <a:t>Policy search</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a:extLst>
              <a:ext uri="{FF2B5EF4-FFF2-40B4-BE49-F238E27FC236}">
                <a16:creationId xmlns:a16="http://schemas.microsoft.com/office/drawing/2014/main" id="{79938CCD-1A9F-9545-9B18-CCFA72C0D316}"/>
              </a:ext>
            </a:extLst>
          </p:cNvPr>
          <p:cNvSpPr txBox="1">
            <a:spLocks noChangeArrowheads="1"/>
          </p:cNvSpPr>
          <p:nvPr/>
        </p:nvSpPr>
        <p:spPr bwMode="auto">
          <a:xfrm>
            <a:off x="914400" y="1371600"/>
            <a:ext cx="8229600" cy="535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168"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r>
              <a:rPr lang="en-US" altLang="en-US" sz="2400" dirty="0">
                <a:cs typeface="Segoe UI" panose="020B0502040204020203" pitchFamily="34" charset="0"/>
              </a:rPr>
              <a:t>Goal:		Find </a:t>
            </a:r>
            <a:r>
              <a:rPr lang="en-US" altLang="en-US" sz="2400" b="1" i="1" dirty="0" err="1">
                <a:latin typeface="Segoe UI" panose="020B0502040204020203" pitchFamily="34" charset="0"/>
                <a:cs typeface="Segoe UI" panose="020B0502040204020203" pitchFamily="34" charset="0"/>
              </a:rPr>
              <a:t>θ</a:t>
            </a:r>
            <a:r>
              <a:rPr lang="en-US" altLang="en-US" sz="2400" dirty="0">
                <a:cs typeface="Segoe UI" panose="020B0502040204020203" pitchFamily="34" charset="0"/>
              </a:rPr>
              <a:t> that </a:t>
            </a:r>
            <a:r>
              <a:rPr lang="en-US" altLang="en-US" sz="2400" u="sng" dirty="0">
                <a:cs typeface="Segoe UI" panose="020B0502040204020203" pitchFamily="34" charset="0"/>
              </a:rPr>
              <a:t>maximizes</a:t>
            </a:r>
            <a:r>
              <a:rPr lang="en-US" altLang="en-US" sz="2400" dirty="0">
                <a:cs typeface="Segoe UI" panose="020B0502040204020203" pitchFamily="34" charset="0"/>
              </a:rPr>
              <a:t> </a:t>
            </a:r>
            <a:r>
              <a:rPr lang="en-US" altLang="en-US" sz="2400" i="1" dirty="0">
                <a:cs typeface="Segoe UI" panose="020B0502040204020203" pitchFamily="34" charset="0"/>
              </a:rPr>
              <a:t>J</a:t>
            </a:r>
            <a:r>
              <a:rPr lang="en-US" altLang="en-US" sz="2400" dirty="0">
                <a:cs typeface="Segoe UI" panose="020B0502040204020203" pitchFamily="34" charset="0"/>
              </a:rPr>
              <a:t>(</a:t>
            </a:r>
            <a:r>
              <a:rPr lang="en-US" altLang="en-US" sz="2400" b="1" i="1" dirty="0" err="1">
                <a:latin typeface="Segoe UI" panose="020B0502040204020203" pitchFamily="34" charset="0"/>
                <a:cs typeface="Segoe UI" panose="020B0502040204020203" pitchFamily="34" charset="0"/>
              </a:rPr>
              <a:t>θ</a:t>
            </a:r>
            <a:r>
              <a:rPr lang="en-US" altLang="en-US" sz="2400" dirty="0">
                <a:cs typeface="Segoe UI" panose="020B0502040204020203" pitchFamily="34" charset="0"/>
              </a:rPr>
              <a:t>)</a:t>
            </a:r>
          </a:p>
          <a:p>
            <a:endParaRPr lang="en-US" altLang="en-US" sz="2400" dirty="0">
              <a:cs typeface="Segoe UI" panose="020B0502040204020203" pitchFamily="34" charset="0"/>
            </a:endParaRPr>
          </a:p>
          <a:p>
            <a:r>
              <a:rPr lang="en-US" altLang="en-US" sz="2400" dirty="0">
                <a:cs typeface="Segoe UI" panose="020B0502040204020203" pitchFamily="34" charset="0"/>
              </a:rPr>
              <a:t>Many approaches to solve this optimization problem!</a:t>
            </a:r>
          </a:p>
          <a:p>
            <a:endParaRPr lang="en-US" altLang="en-US" sz="2400" dirty="0">
              <a:cs typeface="Segoe UI" panose="020B0502040204020203" pitchFamily="34" charset="0"/>
            </a:endParaRPr>
          </a:p>
          <a:p>
            <a:r>
              <a:rPr lang="en-US" altLang="en-US" sz="2400" dirty="0">
                <a:cs typeface="Segoe UI" panose="020B0502040204020203" pitchFamily="34" charset="0"/>
              </a:rPr>
              <a:t>Gradient-based (first-order) methods:</a:t>
            </a:r>
          </a:p>
          <a:p>
            <a:r>
              <a:rPr lang="en-US" altLang="en-US" sz="2400" dirty="0">
                <a:cs typeface="Segoe UI" panose="020B0502040204020203" pitchFamily="34" charset="0"/>
              </a:rPr>
              <a:t>-	</a:t>
            </a:r>
            <a:r>
              <a:rPr lang="en-US" altLang="en-US" sz="2400" b="1" dirty="0">
                <a:cs typeface="Segoe UI" panose="020B0502040204020203" pitchFamily="34" charset="0"/>
              </a:rPr>
              <a:t>(Stochastic) Gradient ascent</a:t>
            </a:r>
          </a:p>
          <a:p>
            <a:endParaRPr lang="en-US" altLang="en-US" sz="2400" b="1" dirty="0">
              <a:cs typeface="Segoe UI" panose="020B0502040204020203" pitchFamily="34" charset="0"/>
            </a:endParaRPr>
          </a:p>
          <a:p>
            <a:endParaRPr lang="en-US" altLang="en-US" sz="2400" b="1" dirty="0">
              <a:cs typeface="Segoe UI" panose="020B0502040204020203" pitchFamily="34" charset="0"/>
            </a:endParaRPr>
          </a:p>
          <a:p>
            <a:endParaRPr lang="en-US" altLang="en-US" sz="2400" b="1" dirty="0">
              <a:cs typeface="Segoe UI" panose="020B0502040204020203" pitchFamily="34" charset="0"/>
            </a:endParaRPr>
          </a:p>
          <a:p>
            <a:endParaRPr lang="en-US" altLang="en-US" sz="2400" b="1" dirty="0">
              <a:cs typeface="Segoe UI" panose="020B0502040204020203" pitchFamily="34" charset="0"/>
            </a:endParaRPr>
          </a:p>
          <a:p>
            <a:r>
              <a:rPr lang="en-US" altLang="en-US" sz="2400" dirty="0">
                <a:cs typeface="Segoe UI" panose="020B0502040204020203" pitchFamily="34" charset="0"/>
              </a:rPr>
              <a:t>This assumes that 		exists, which in turn assumes that 			  exists</a:t>
            </a:r>
            <a:br>
              <a:rPr lang="en-US" altLang="en-US" sz="2400" dirty="0">
                <a:cs typeface="Segoe UI" panose="020B0502040204020203" pitchFamily="34" charset="0"/>
              </a:rPr>
            </a:br>
            <a:endParaRPr lang="en-US" altLang="en-US" sz="2400" dirty="0">
              <a:cs typeface="Segoe UI" panose="020B0502040204020203" pitchFamily="34" charset="0"/>
            </a:endParaRPr>
          </a:p>
          <a:p>
            <a:r>
              <a:rPr lang="en-US" altLang="en-US" sz="2400" dirty="0">
                <a:cs typeface="Segoe UI" panose="020B0502040204020203" pitchFamily="34" charset="0"/>
              </a:rPr>
              <a:t>i.e., the policy's action probabilities are smoothly varying</a:t>
            </a:r>
            <a:br>
              <a:rPr lang="en-US" altLang="en-US" sz="2400" dirty="0">
                <a:cs typeface="Segoe UI" panose="020B0502040204020203" pitchFamily="34" charset="0"/>
              </a:rPr>
            </a:br>
            <a:r>
              <a:rPr lang="en-US" altLang="en-US" sz="2400" dirty="0">
                <a:cs typeface="Segoe UI" panose="020B0502040204020203" pitchFamily="34" charset="0"/>
              </a:rPr>
              <a:t>		with respect to the parameters </a:t>
            </a:r>
            <a:r>
              <a:rPr lang="en-US" altLang="en-US" sz="2400" b="1" i="1" dirty="0" err="1">
                <a:latin typeface="Segoe UI" panose="020B0502040204020203" pitchFamily="34" charset="0"/>
                <a:cs typeface="Segoe UI" panose="020B0502040204020203" pitchFamily="34" charset="0"/>
              </a:rPr>
              <a:t>θ</a:t>
            </a:r>
            <a:endParaRPr lang="en-US" altLang="en-US" sz="2400" b="1" i="1" dirty="0">
              <a:latin typeface="Segoe UI" panose="020B0502040204020203" pitchFamily="34" charset="0"/>
              <a:cs typeface="Segoe UI" panose="020B0502040204020203" pitchFamily="34" charset="0"/>
            </a:endParaRPr>
          </a:p>
        </p:txBody>
      </p:sp>
      <p:pic>
        <p:nvPicPr>
          <p:cNvPr id="33795" name="Picture 3">
            <a:extLst>
              <a:ext uri="{FF2B5EF4-FFF2-40B4-BE49-F238E27FC236}">
                <a16:creationId xmlns:a16="http://schemas.microsoft.com/office/drawing/2014/main" id="{F04111B1-B8F7-7B4C-9F0E-E36AB360A0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2738" y="3657600"/>
            <a:ext cx="4465637" cy="7096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796" name="Picture 4">
            <a:extLst>
              <a:ext uri="{FF2B5EF4-FFF2-40B4-BE49-F238E27FC236}">
                <a16:creationId xmlns:a16="http://schemas.microsoft.com/office/drawing/2014/main" id="{546C9C58-4E8C-AE4B-BC1A-4968109E1B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7937" y="5115568"/>
            <a:ext cx="914400" cy="384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797" name="Picture 5">
            <a:extLst>
              <a:ext uri="{FF2B5EF4-FFF2-40B4-BE49-F238E27FC236}">
                <a16:creationId xmlns:a16="http://schemas.microsoft.com/office/drawing/2014/main" id="{3920BEEA-8FE3-004B-9830-667C576E4E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7485" y="5465018"/>
            <a:ext cx="1696576" cy="4241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itle 1">
            <a:extLst>
              <a:ext uri="{FF2B5EF4-FFF2-40B4-BE49-F238E27FC236}">
                <a16:creationId xmlns:a16="http://schemas.microsoft.com/office/drawing/2014/main" id="{70331B93-62F9-3144-A102-6EA0450D35E6}"/>
              </a:ext>
            </a:extLst>
          </p:cNvPr>
          <p:cNvSpPr>
            <a:spLocks noGrp="1"/>
          </p:cNvSpPr>
          <p:nvPr>
            <p:ph type="title"/>
          </p:nvPr>
        </p:nvSpPr>
        <p:spPr>
          <a:xfrm>
            <a:off x="693043" y="402484"/>
            <a:ext cx="8694539" cy="708686"/>
          </a:xfrm>
        </p:spPr>
        <p:txBody>
          <a:bodyPr>
            <a:normAutofit fontScale="90000"/>
          </a:bodyPr>
          <a:lstStyle/>
          <a:p>
            <a:r>
              <a:rPr lang="en-US" dirty="0"/>
              <a:t>Policy gradient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 Box 3">
            <a:extLst>
              <a:ext uri="{FF2B5EF4-FFF2-40B4-BE49-F238E27FC236}">
                <a16:creationId xmlns:a16="http://schemas.microsoft.com/office/drawing/2014/main" id="{FD5DB5B4-435E-254E-AC4F-4747E7E64878}"/>
              </a:ext>
            </a:extLst>
          </p:cNvPr>
          <p:cNvSpPr txBox="1">
            <a:spLocks noChangeArrowheads="1"/>
          </p:cNvSpPr>
          <p:nvPr/>
        </p:nvSpPr>
        <p:spPr bwMode="auto">
          <a:xfrm>
            <a:off x="914400" y="1371600"/>
            <a:ext cx="8229600" cy="51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168"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r>
              <a:rPr lang="en-US" altLang="en-US" sz="2400">
                <a:cs typeface="Segoe UI" panose="020B0502040204020203" pitchFamily="34" charset="0"/>
              </a:rPr>
              <a:t>Discrete actions:</a:t>
            </a:r>
          </a:p>
          <a:p>
            <a:endParaRPr lang="en-US" altLang="en-US" sz="2400">
              <a:cs typeface="Segoe UI" panose="020B0502040204020203" pitchFamily="34" charset="0"/>
            </a:endParaRPr>
          </a:p>
          <a:p>
            <a:r>
              <a:rPr lang="en-US" altLang="en-US" sz="2400">
                <a:cs typeface="Segoe UI" panose="020B0502040204020203" pitchFamily="34" charset="0"/>
              </a:rPr>
              <a:t>Boltzmann distribution</a:t>
            </a:r>
            <a:br>
              <a:rPr lang="en-US" altLang="en-US" sz="2400">
                <a:cs typeface="Segoe UI" panose="020B0502040204020203" pitchFamily="34" charset="0"/>
              </a:rPr>
            </a:br>
            <a:r>
              <a:rPr lang="en-US" altLang="en-US" sz="2400">
                <a:cs typeface="Segoe UI" panose="020B0502040204020203" pitchFamily="34" charset="0"/>
              </a:rPr>
              <a:t>(softmax) with</a:t>
            </a:r>
          </a:p>
        </p:txBody>
      </p:sp>
      <p:pic>
        <p:nvPicPr>
          <p:cNvPr id="34818" name="Picture 2">
            <a:extLst>
              <a:ext uri="{FF2B5EF4-FFF2-40B4-BE49-F238E27FC236}">
                <a16:creationId xmlns:a16="http://schemas.microsoft.com/office/drawing/2014/main" id="{6871DF96-5A44-C243-A183-AA21D904DA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913" y="2916821"/>
            <a:ext cx="8229600" cy="447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0" name="Picture 4">
            <a:extLst>
              <a:ext uri="{FF2B5EF4-FFF2-40B4-BE49-F238E27FC236}">
                <a16:creationId xmlns:a16="http://schemas.microsoft.com/office/drawing/2014/main" id="{2B87743B-0ACA-8047-A543-1EE8F4AA64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63255"/>
            <a:ext cx="3657600" cy="1050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itle 1">
            <a:extLst>
              <a:ext uri="{FF2B5EF4-FFF2-40B4-BE49-F238E27FC236}">
                <a16:creationId xmlns:a16="http://schemas.microsoft.com/office/drawing/2014/main" id="{3D113D1B-2876-0140-AD80-520B430984A3}"/>
              </a:ext>
            </a:extLst>
          </p:cNvPr>
          <p:cNvSpPr>
            <a:spLocks noGrp="1"/>
          </p:cNvSpPr>
          <p:nvPr>
            <p:ph type="title"/>
          </p:nvPr>
        </p:nvSpPr>
        <p:spPr>
          <a:xfrm>
            <a:off x="693043" y="402484"/>
            <a:ext cx="8694539" cy="708686"/>
          </a:xfrm>
        </p:spPr>
        <p:txBody>
          <a:bodyPr>
            <a:normAutofit fontScale="90000"/>
          </a:bodyPr>
          <a:lstStyle/>
          <a:p>
            <a:r>
              <a:rPr lang="en-US" dirty="0"/>
              <a:t>Parameterized policies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3">
            <a:extLst>
              <a:ext uri="{FF2B5EF4-FFF2-40B4-BE49-F238E27FC236}">
                <a16:creationId xmlns:a16="http://schemas.microsoft.com/office/drawing/2014/main" id="{4087E260-2053-8647-A06D-3207295B946B}"/>
              </a:ext>
            </a:extLst>
          </p:cNvPr>
          <p:cNvSpPr txBox="1">
            <a:spLocks noChangeArrowheads="1"/>
          </p:cNvSpPr>
          <p:nvPr/>
        </p:nvSpPr>
        <p:spPr bwMode="auto">
          <a:xfrm>
            <a:off x="914400" y="1371600"/>
            <a:ext cx="8229600" cy="51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168"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r>
              <a:rPr lang="en-US" altLang="en-US" sz="2400" dirty="0">
                <a:cs typeface="Segoe UI" panose="020B0502040204020203" pitchFamily="34" charset="0"/>
              </a:rPr>
              <a:t>Discrete actions:</a:t>
            </a:r>
          </a:p>
          <a:p>
            <a:endParaRPr lang="en-US" altLang="en-US" sz="2400" dirty="0">
              <a:cs typeface="Segoe UI" panose="020B0502040204020203" pitchFamily="34" charset="0"/>
            </a:endParaRPr>
          </a:p>
          <a:p>
            <a:r>
              <a:rPr lang="en-US" altLang="en-US" sz="2400" dirty="0">
                <a:cs typeface="Segoe UI" panose="020B0502040204020203" pitchFamily="34" charset="0"/>
              </a:rPr>
              <a:t>Boltzmann distribution</a:t>
            </a:r>
            <a:br>
              <a:rPr lang="en-US" altLang="en-US" sz="2400" dirty="0">
                <a:cs typeface="Segoe UI" panose="020B0502040204020203" pitchFamily="34" charset="0"/>
              </a:rPr>
            </a:br>
            <a:r>
              <a:rPr lang="en-US" altLang="en-US" sz="2400" dirty="0">
                <a:cs typeface="Segoe UI" panose="020B0502040204020203" pitchFamily="34" charset="0"/>
              </a:rPr>
              <a:t>(</a:t>
            </a:r>
            <a:r>
              <a:rPr lang="en-US" altLang="en-US" sz="2400" dirty="0" err="1">
                <a:cs typeface="Segoe UI" panose="020B0502040204020203" pitchFamily="34" charset="0"/>
              </a:rPr>
              <a:t>softmax</a:t>
            </a:r>
            <a:r>
              <a:rPr lang="en-US" altLang="en-US" sz="2400" dirty="0">
                <a:cs typeface="Segoe UI" panose="020B0502040204020203" pitchFamily="34" charset="0"/>
              </a:rPr>
              <a:t>) with</a:t>
            </a: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r>
              <a:rPr lang="en-US" altLang="en-US" sz="2400" dirty="0">
                <a:cs typeface="Segoe UI" panose="020B0502040204020203" pitchFamily="34" charset="0"/>
              </a:rPr>
              <a:t>Action preferences </a:t>
            </a:r>
            <a:r>
              <a:rPr lang="en-US" altLang="en-US" sz="2400" i="1" dirty="0">
                <a:cs typeface="Segoe UI" panose="020B0502040204020203" pitchFamily="34" charset="0"/>
              </a:rPr>
              <a:t>h</a:t>
            </a:r>
            <a:r>
              <a:rPr lang="en-US" altLang="en-US" sz="2400" dirty="0">
                <a:cs typeface="Segoe UI" panose="020B0502040204020203" pitchFamily="34" charset="0"/>
              </a:rPr>
              <a:t> can be arbitrary, e.g.:</a:t>
            </a:r>
          </a:p>
          <a:p>
            <a:endParaRPr lang="en-US" altLang="en-US" sz="2400" dirty="0">
              <a:cs typeface="Segoe UI" panose="020B0502040204020203" pitchFamily="34" charset="0"/>
            </a:endParaRPr>
          </a:p>
          <a:p>
            <a:r>
              <a:rPr lang="en-US" altLang="en-US" sz="2400" dirty="0">
                <a:cs typeface="Segoe UI" panose="020B0502040204020203" pitchFamily="34" charset="0"/>
              </a:rPr>
              <a:t>	- A learnable scalar for each action / state-action pair</a:t>
            </a:r>
          </a:p>
          <a:p>
            <a:endParaRPr lang="en-US" altLang="en-US" sz="2400" dirty="0">
              <a:cs typeface="Segoe UI" panose="020B0502040204020203" pitchFamily="34" charset="0"/>
            </a:endParaRPr>
          </a:p>
          <a:p>
            <a:r>
              <a:rPr lang="en-US" altLang="en-US" sz="2400" dirty="0">
                <a:cs typeface="Segoe UI" panose="020B0502040204020203" pitchFamily="34" charset="0"/>
              </a:rPr>
              <a:t>	- Linear in features:</a:t>
            </a:r>
          </a:p>
          <a:p>
            <a:endParaRPr lang="en-US" altLang="en-US" sz="2400" dirty="0">
              <a:cs typeface="Segoe UI" panose="020B0502040204020203" pitchFamily="34" charset="0"/>
            </a:endParaRPr>
          </a:p>
          <a:p>
            <a:r>
              <a:rPr lang="en-US" altLang="en-US" sz="2400" dirty="0">
                <a:cs typeface="Segoe UI" panose="020B0502040204020203" pitchFamily="34" charset="0"/>
              </a:rPr>
              <a:t>If linear, gradients are (Ex. 13.3): </a:t>
            </a:r>
          </a:p>
          <a:p>
            <a:endParaRPr lang="en-US" altLang="en-US" sz="2400" dirty="0">
              <a:cs typeface="Segoe UI" panose="020B0502040204020203" pitchFamily="34" charset="0"/>
            </a:endParaRPr>
          </a:p>
        </p:txBody>
      </p:sp>
      <p:pic>
        <p:nvPicPr>
          <p:cNvPr id="35844" name="Picture 4">
            <a:extLst>
              <a:ext uri="{FF2B5EF4-FFF2-40B4-BE49-F238E27FC236}">
                <a16:creationId xmlns:a16="http://schemas.microsoft.com/office/drawing/2014/main" id="{54C47AC4-974D-724C-B01C-28520E400B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71600"/>
            <a:ext cx="3657600" cy="1050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845" name="Picture 5">
            <a:extLst>
              <a:ext uri="{FF2B5EF4-FFF2-40B4-BE49-F238E27FC236}">
                <a16:creationId xmlns:a16="http://schemas.microsoft.com/office/drawing/2014/main" id="{FC8691FF-824B-2147-984F-85B3A02768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5316780"/>
            <a:ext cx="3657600" cy="631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itle 1">
            <a:extLst>
              <a:ext uri="{FF2B5EF4-FFF2-40B4-BE49-F238E27FC236}">
                <a16:creationId xmlns:a16="http://schemas.microsoft.com/office/drawing/2014/main" id="{EF3C8B6D-D37D-FF4C-A459-1D8D4E0FBEBF}"/>
              </a:ext>
            </a:extLst>
          </p:cNvPr>
          <p:cNvSpPr>
            <a:spLocks noGrp="1"/>
          </p:cNvSpPr>
          <p:nvPr>
            <p:ph type="title"/>
          </p:nvPr>
        </p:nvSpPr>
        <p:spPr>
          <a:xfrm>
            <a:off x="693043" y="402484"/>
            <a:ext cx="8694539" cy="708686"/>
          </a:xfrm>
        </p:spPr>
        <p:txBody>
          <a:bodyPr>
            <a:normAutofit fontScale="90000"/>
          </a:bodyPr>
          <a:lstStyle/>
          <a:p>
            <a:r>
              <a:rPr lang="en-US" dirty="0"/>
              <a:t>Parameterized policies</a:t>
            </a:r>
          </a:p>
        </p:txBody>
      </p:sp>
      <p:pic>
        <p:nvPicPr>
          <p:cNvPr id="9" name="Picture 2">
            <a:extLst>
              <a:ext uri="{FF2B5EF4-FFF2-40B4-BE49-F238E27FC236}">
                <a16:creationId xmlns:a16="http://schemas.microsoft.com/office/drawing/2014/main" id="{DD0B71DE-B237-B141-BACF-6249FF1EA2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913" y="2916821"/>
            <a:ext cx="8229600" cy="447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6">
            <a:extLst>
              <a:ext uri="{FF2B5EF4-FFF2-40B4-BE49-F238E27FC236}">
                <a16:creationId xmlns:a16="http://schemas.microsoft.com/office/drawing/2014/main" id="{359205ED-56B5-7744-99DF-AC82ACC809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8113" y="6556375"/>
            <a:ext cx="7315200" cy="914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380272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3">
            <a:extLst>
              <a:ext uri="{FF2B5EF4-FFF2-40B4-BE49-F238E27FC236}">
                <a16:creationId xmlns:a16="http://schemas.microsoft.com/office/drawing/2014/main" id="{4087E260-2053-8647-A06D-3207295B946B}"/>
              </a:ext>
            </a:extLst>
          </p:cNvPr>
          <p:cNvSpPr txBox="1">
            <a:spLocks noChangeArrowheads="1"/>
          </p:cNvSpPr>
          <p:nvPr/>
        </p:nvSpPr>
        <p:spPr bwMode="auto">
          <a:xfrm>
            <a:off x="914400" y="1371600"/>
            <a:ext cx="8229600" cy="51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168"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r>
              <a:rPr lang="en-US" altLang="en-US" sz="2400" dirty="0">
                <a:cs typeface="Segoe UI" panose="020B0502040204020203" pitchFamily="34" charset="0"/>
              </a:rPr>
              <a:t>Discrete actions:</a:t>
            </a:r>
          </a:p>
          <a:p>
            <a:endParaRPr lang="en-US" altLang="en-US" sz="2400" dirty="0">
              <a:cs typeface="Segoe UI" panose="020B0502040204020203" pitchFamily="34" charset="0"/>
            </a:endParaRPr>
          </a:p>
          <a:p>
            <a:r>
              <a:rPr lang="en-US" altLang="en-US" sz="2400" dirty="0">
                <a:cs typeface="Segoe UI" panose="020B0502040204020203" pitchFamily="34" charset="0"/>
              </a:rPr>
              <a:t>Boltzmann distribution</a:t>
            </a:r>
            <a:br>
              <a:rPr lang="en-US" altLang="en-US" sz="2400" dirty="0">
                <a:cs typeface="Segoe UI" panose="020B0502040204020203" pitchFamily="34" charset="0"/>
              </a:rPr>
            </a:br>
            <a:r>
              <a:rPr lang="en-US" altLang="en-US" sz="2400" dirty="0">
                <a:cs typeface="Segoe UI" panose="020B0502040204020203" pitchFamily="34" charset="0"/>
              </a:rPr>
              <a:t>(</a:t>
            </a:r>
            <a:r>
              <a:rPr lang="en-US" altLang="en-US" sz="2400" dirty="0" err="1">
                <a:cs typeface="Segoe UI" panose="020B0502040204020203" pitchFamily="34" charset="0"/>
              </a:rPr>
              <a:t>softmax</a:t>
            </a:r>
            <a:r>
              <a:rPr lang="en-US" altLang="en-US" sz="2400" dirty="0">
                <a:cs typeface="Segoe UI" panose="020B0502040204020203" pitchFamily="34" charset="0"/>
              </a:rPr>
              <a:t>) with</a:t>
            </a: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r>
              <a:rPr lang="en-US" altLang="en-US" sz="2400" dirty="0">
                <a:cs typeface="Segoe UI" panose="020B0502040204020203" pitchFamily="34" charset="0"/>
              </a:rPr>
              <a:t>Action preferences </a:t>
            </a:r>
            <a:r>
              <a:rPr lang="en-US" altLang="en-US" sz="2400" i="1" dirty="0">
                <a:cs typeface="Segoe UI" panose="020B0502040204020203" pitchFamily="34" charset="0"/>
              </a:rPr>
              <a:t>h</a:t>
            </a:r>
            <a:r>
              <a:rPr lang="en-US" altLang="en-US" sz="2400" dirty="0">
                <a:cs typeface="Segoe UI" panose="020B0502040204020203" pitchFamily="34" charset="0"/>
              </a:rPr>
              <a:t> can be arbitrary, e.g.:</a:t>
            </a:r>
          </a:p>
          <a:p>
            <a:endParaRPr lang="en-US" altLang="en-US" sz="2400" dirty="0">
              <a:cs typeface="Segoe UI" panose="020B0502040204020203" pitchFamily="34" charset="0"/>
            </a:endParaRPr>
          </a:p>
          <a:p>
            <a:r>
              <a:rPr lang="en-US" altLang="en-US" sz="2400" dirty="0">
                <a:cs typeface="Segoe UI" panose="020B0502040204020203" pitchFamily="34" charset="0"/>
              </a:rPr>
              <a:t>	- A learnable scalar for each action / state-action pair</a:t>
            </a:r>
          </a:p>
          <a:p>
            <a:endParaRPr lang="en-US" altLang="en-US" sz="2400" dirty="0">
              <a:cs typeface="Segoe UI" panose="020B0502040204020203" pitchFamily="34" charset="0"/>
            </a:endParaRPr>
          </a:p>
          <a:p>
            <a:r>
              <a:rPr lang="en-US" altLang="en-US" sz="2400" dirty="0">
                <a:cs typeface="Segoe UI" panose="020B0502040204020203" pitchFamily="34" charset="0"/>
              </a:rPr>
              <a:t>	- Linear in features:</a:t>
            </a:r>
          </a:p>
          <a:p>
            <a:endParaRPr lang="en-US" altLang="en-US" sz="2400" dirty="0">
              <a:cs typeface="Segoe UI" panose="020B0502040204020203" pitchFamily="34" charset="0"/>
            </a:endParaRPr>
          </a:p>
          <a:p>
            <a:r>
              <a:rPr lang="en-US" altLang="en-US" sz="2400" dirty="0">
                <a:cs typeface="Segoe UI" panose="020B0502040204020203" pitchFamily="34" charset="0"/>
              </a:rPr>
              <a:t>	- Neural network with weights </a:t>
            </a:r>
            <a:r>
              <a:rPr lang="en-US" altLang="en-US" sz="2400" b="1" i="1" dirty="0" err="1">
                <a:latin typeface="Segoe UI" panose="020B0502040204020203" pitchFamily="34" charset="0"/>
                <a:cs typeface="Segoe UI" panose="020B0502040204020203" pitchFamily="34" charset="0"/>
              </a:rPr>
              <a:t>θ</a:t>
            </a:r>
            <a:endParaRPr lang="en-US" altLang="en-US" sz="2400" b="1" i="1" dirty="0">
              <a:latin typeface="Segoe UI" panose="020B0502040204020203" pitchFamily="34" charset="0"/>
              <a:cs typeface="Segoe UI" panose="020B0502040204020203" pitchFamily="34" charset="0"/>
            </a:endParaRPr>
          </a:p>
          <a:p>
            <a:endParaRPr lang="en-US" altLang="en-US" sz="2400" dirty="0">
              <a:cs typeface="Segoe UI" panose="020B0502040204020203" pitchFamily="34" charset="0"/>
            </a:endParaRPr>
          </a:p>
        </p:txBody>
      </p:sp>
      <p:pic>
        <p:nvPicPr>
          <p:cNvPr id="35844" name="Picture 4">
            <a:extLst>
              <a:ext uri="{FF2B5EF4-FFF2-40B4-BE49-F238E27FC236}">
                <a16:creationId xmlns:a16="http://schemas.microsoft.com/office/drawing/2014/main" id="{54C47AC4-974D-724C-B01C-28520E400B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71600"/>
            <a:ext cx="3657600" cy="1050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845" name="Picture 5">
            <a:extLst>
              <a:ext uri="{FF2B5EF4-FFF2-40B4-BE49-F238E27FC236}">
                <a16:creationId xmlns:a16="http://schemas.microsoft.com/office/drawing/2014/main" id="{FC8691FF-824B-2147-984F-85B3A02768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5316780"/>
            <a:ext cx="3657600" cy="631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itle 1">
            <a:extLst>
              <a:ext uri="{FF2B5EF4-FFF2-40B4-BE49-F238E27FC236}">
                <a16:creationId xmlns:a16="http://schemas.microsoft.com/office/drawing/2014/main" id="{EF3C8B6D-D37D-FF4C-A459-1D8D4E0FBEBF}"/>
              </a:ext>
            </a:extLst>
          </p:cNvPr>
          <p:cNvSpPr>
            <a:spLocks noGrp="1"/>
          </p:cNvSpPr>
          <p:nvPr>
            <p:ph type="title"/>
          </p:nvPr>
        </p:nvSpPr>
        <p:spPr>
          <a:xfrm>
            <a:off x="693043" y="402484"/>
            <a:ext cx="8694539" cy="708686"/>
          </a:xfrm>
        </p:spPr>
        <p:txBody>
          <a:bodyPr>
            <a:normAutofit fontScale="90000"/>
          </a:bodyPr>
          <a:lstStyle/>
          <a:p>
            <a:r>
              <a:rPr lang="en-US" dirty="0"/>
              <a:t>Parameterized policies</a:t>
            </a:r>
          </a:p>
        </p:txBody>
      </p:sp>
      <p:pic>
        <p:nvPicPr>
          <p:cNvPr id="9" name="Picture 2">
            <a:extLst>
              <a:ext uri="{FF2B5EF4-FFF2-40B4-BE49-F238E27FC236}">
                <a16:creationId xmlns:a16="http://schemas.microsoft.com/office/drawing/2014/main" id="{DD0B71DE-B237-B141-BACF-6249FF1EA2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913" y="2916821"/>
            <a:ext cx="8229600" cy="447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595638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a:extLst>
              <a:ext uri="{FF2B5EF4-FFF2-40B4-BE49-F238E27FC236}">
                <a16:creationId xmlns:a16="http://schemas.microsoft.com/office/drawing/2014/main" id="{954781B2-BF79-A147-A37C-5C588A2E4D5C}"/>
              </a:ext>
            </a:extLst>
          </p:cNvPr>
          <p:cNvSpPr txBox="1">
            <a:spLocks noChangeArrowheads="1"/>
          </p:cNvSpPr>
          <p:nvPr/>
        </p:nvSpPr>
        <p:spPr bwMode="auto">
          <a:xfrm>
            <a:off x="914400" y="1371600"/>
            <a:ext cx="8229600" cy="518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168"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r>
              <a:rPr lang="en-US" altLang="en-US" sz="2400">
                <a:cs typeface="Segoe UI" panose="020B0502040204020203" pitchFamily="34" charset="0"/>
              </a:rPr>
              <a:t>Continuous actions:</a:t>
            </a:r>
          </a:p>
          <a:p>
            <a:endParaRPr lang="en-US" altLang="en-US" sz="2400">
              <a:cs typeface="Segoe UI" panose="020B0502040204020203" pitchFamily="34" charset="0"/>
            </a:endParaRPr>
          </a:p>
          <a:p>
            <a:endParaRPr lang="en-US" altLang="en-US" sz="2400">
              <a:cs typeface="Segoe UI" panose="020B0502040204020203" pitchFamily="34" charset="0"/>
            </a:endParaRPr>
          </a:p>
          <a:p>
            <a:endParaRPr lang="en-US" altLang="en-US" sz="2400">
              <a:cs typeface="Segoe UI" panose="020B0502040204020203" pitchFamily="34" charset="0"/>
            </a:endParaRPr>
          </a:p>
          <a:p>
            <a:endParaRPr lang="en-US" altLang="en-US" sz="2400">
              <a:cs typeface="Segoe UI" panose="020B0502040204020203" pitchFamily="34" charset="0"/>
            </a:endParaRPr>
          </a:p>
          <a:p>
            <a:endParaRPr lang="en-US" altLang="en-US" sz="2400">
              <a:cs typeface="Segoe UI" panose="020B0502040204020203" pitchFamily="34" charset="0"/>
            </a:endParaRPr>
          </a:p>
          <a:p>
            <a:endParaRPr lang="en-US" altLang="en-US" sz="2400">
              <a:cs typeface="Segoe UI" panose="020B0502040204020203" pitchFamily="34" charset="0"/>
            </a:endParaRPr>
          </a:p>
          <a:p>
            <a:r>
              <a:rPr lang="en-US" altLang="en-US" sz="2400">
                <a:cs typeface="Segoe UI" panose="020B0502040204020203" pitchFamily="34" charset="0"/>
              </a:rPr>
              <a:t>Gaussian policy with learnable mean and stdevs</a:t>
            </a:r>
          </a:p>
          <a:p>
            <a:endParaRPr lang="en-US" altLang="en-US" sz="2400">
              <a:cs typeface="Segoe UI" panose="020B0502040204020203" pitchFamily="34" charset="0"/>
            </a:endParaRPr>
          </a:p>
          <a:p>
            <a:r>
              <a:rPr lang="en-US" altLang="en-US" sz="2400">
                <a:cs typeface="Segoe UI" panose="020B0502040204020203" pitchFamily="34" charset="0"/>
              </a:rPr>
              <a:t>Mean and log-stdev can be linear in features:</a:t>
            </a:r>
          </a:p>
          <a:p>
            <a:endParaRPr lang="en-US" altLang="en-US" sz="2400">
              <a:cs typeface="Segoe UI" panose="020B0502040204020203" pitchFamily="34" charset="0"/>
            </a:endParaRPr>
          </a:p>
          <a:p>
            <a:endParaRPr lang="en-US" altLang="en-US" sz="2400">
              <a:cs typeface="Segoe UI" panose="020B0502040204020203" pitchFamily="34" charset="0"/>
            </a:endParaRPr>
          </a:p>
          <a:p>
            <a:endParaRPr lang="en-US" altLang="en-US" sz="2400">
              <a:cs typeface="Segoe UI" panose="020B0502040204020203" pitchFamily="34" charset="0"/>
            </a:endParaRPr>
          </a:p>
          <a:p>
            <a:r>
              <a:rPr lang="en-US" altLang="en-US" sz="2400">
                <a:cs typeface="Segoe UI" panose="020B0502040204020203" pitchFamily="34" charset="0"/>
              </a:rPr>
              <a:t>Gradients</a:t>
            </a:r>
            <a:br>
              <a:rPr lang="en-US" altLang="en-US" sz="2400">
                <a:cs typeface="Segoe UI" panose="020B0502040204020203" pitchFamily="34" charset="0"/>
              </a:rPr>
            </a:br>
            <a:r>
              <a:rPr lang="en-US" altLang="en-US" sz="2400">
                <a:cs typeface="Segoe UI" panose="020B0502040204020203" pitchFamily="34" charset="0"/>
              </a:rPr>
              <a:t>(Ex. 13.4):</a:t>
            </a:r>
          </a:p>
        </p:txBody>
      </p:sp>
      <p:pic>
        <p:nvPicPr>
          <p:cNvPr id="39939" name="Picture 3">
            <a:extLst>
              <a:ext uri="{FF2B5EF4-FFF2-40B4-BE49-F238E27FC236}">
                <a16:creationId xmlns:a16="http://schemas.microsoft.com/office/drawing/2014/main" id="{544B5D44-A1C5-AC43-B1B8-BCEAE4692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828800"/>
            <a:ext cx="8229600" cy="1692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940" name="AutoShape 4">
            <a:extLst>
              <a:ext uri="{FF2B5EF4-FFF2-40B4-BE49-F238E27FC236}">
                <a16:creationId xmlns:a16="http://schemas.microsoft.com/office/drawing/2014/main" id="{F7445C73-E347-2042-9847-E88485980CC7}"/>
              </a:ext>
            </a:extLst>
          </p:cNvPr>
          <p:cNvSpPr>
            <a:spLocks noChangeArrowheads="1"/>
          </p:cNvSpPr>
          <p:nvPr/>
        </p:nvSpPr>
        <p:spPr bwMode="auto">
          <a:xfrm>
            <a:off x="7680325" y="3108325"/>
            <a:ext cx="1554163" cy="457200"/>
          </a:xfrm>
          <a:prstGeom prst="roundRect">
            <a:avLst>
              <a:gd name="adj" fmla="val 347"/>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39942" name="Picture 6">
            <a:extLst>
              <a:ext uri="{FF2B5EF4-FFF2-40B4-BE49-F238E27FC236}">
                <a16:creationId xmlns:a16="http://schemas.microsoft.com/office/drawing/2014/main" id="{231078A3-C9DB-5348-8020-827078B930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5715000"/>
            <a:ext cx="6400800" cy="17922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itle 1">
            <a:extLst>
              <a:ext uri="{FF2B5EF4-FFF2-40B4-BE49-F238E27FC236}">
                <a16:creationId xmlns:a16="http://schemas.microsoft.com/office/drawing/2014/main" id="{F2EF2B0A-0D6F-2040-9EE3-C7924198F930}"/>
              </a:ext>
            </a:extLst>
          </p:cNvPr>
          <p:cNvSpPr>
            <a:spLocks noGrp="1"/>
          </p:cNvSpPr>
          <p:nvPr>
            <p:ph type="title"/>
          </p:nvPr>
        </p:nvSpPr>
        <p:spPr>
          <a:xfrm>
            <a:off x="693043" y="402484"/>
            <a:ext cx="8694539" cy="708686"/>
          </a:xfrm>
        </p:spPr>
        <p:txBody>
          <a:bodyPr>
            <a:normAutofit fontScale="90000"/>
          </a:bodyPr>
          <a:lstStyle/>
          <a:p>
            <a:r>
              <a:rPr lang="en-US" dirty="0"/>
              <a:t>Parameterized policies</a:t>
            </a:r>
          </a:p>
        </p:txBody>
      </p:sp>
      <p:pic>
        <p:nvPicPr>
          <p:cNvPr id="10" name="Picture 5">
            <a:extLst>
              <a:ext uri="{FF2B5EF4-FFF2-40B4-BE49-F238E27FC236}">
                <a16:creationId xmlns:a16="http://schemas.microsoft.com/office/drawing/2014/main" id="{4F3154A0-B0E5-244D-8EAF-D049738281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5087073"/>
            <a:ext cx="8229600" cy="6492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0AEC84-D7F7-4442-94E2-B767E8A35B37}"/>
              </a:ext>
            </a:extLst>
          </p:cNvPr>
          <p:cNvSpPr txBox="1"/>
          <p:nvPr/>
        </p:nvSpPr>
        <p:spPr>
          <a:xfrm>
            <a:off x="457200" y="2104286"/>
            <a:ext cx="9052560" cy="2277719"/>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Example of a large state space: Atari Learning Environment</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 state: video game screen</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 actions: joystick actions</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 reward: game score</a:t>
            </a:r>
          </a:p>
        </p:txBody>
      </p:sp>
      <p:grpSp>
        <p:nvGrpSpPr>
          <p:cNvPr id="4" name="Group 3">
            <a:extLst>
              <a:ext uri="{FF2B5EF4-FFF2-40B4-BE49-F238E27FC236}">
                <a16:creationId xmlns:a16="http://schemas.microsoft.com/office/drawing/2014/main" id="{54534A2D-C3AC-D840-AEE8-7F141C3B9471}"/>
              </a:ext>
            </a:extLst>
          </p:cNvPr>
          <p:cNvGrpSpPr/>
          <p:nvPr/>
        </p:nvGrpSpPr>
        <p:grpSpPr>
          <a:xfrm>
            <a:off x="1828800" y="3041834"/>
            <a:ext cx="6492239" cy="3066279"/>
            <a:chOff x="1828800" y="2011680"/>
            <a:chExt cx="6492239" cy="3135960"/>
          </a:xfrm>
        </p:grpSpPr>
        <p:sp>
          <p:nvSpPr>
            <p:cNvPr id="5" name="AutoShape 2">
              <a:extLst>
                <a:ext uri="{FF2B5EF4-FFF2-40B4-BE49-F238E27FC236}">
                  <a16:creationId xmlns:a16="http://schemas.microsoft.com/office/drawing/2014/main" id="{F496BB7E-C92E-FD49-9594-3D12BA9F0CB1}"/>
                </a:ext>
              </a:extLst>
            </p:cNvPr>
            <p:cNvSpPr/>
            <p:nvPr/>
          </p:nvSpPr>
          <p:spPr>
            <a:xfrm>
              <a:off x="1828800" y="2847600"/>
              <a:ext cx="1913760" cy="1518840"/>
            </a:xfrm>
            <a:custGeom>
              <a:avLst/>
              <a:gdLst>
                <a:gd name="f0" fmla="val 10800000"/>
                <a:gd name="f1" fmla="val 5400000"/>
                <a:gd name="f2" fmla="val 180"/>
                <a:gd name="f3" fmla="val w"/>
                <a:gd name="f4" fmla="val h"/>
                <a:gd name="f5" fmla="val 0"/>
                <a:gd name="f6" fmla="val 21600"/>
                <a:gd name="f7" fmla="+- 0 0 0"/>
                <a:gd name="f8" fmla="*/ f3 1 21600"/>
                <a:gd name="f9" fmla="*/ f4 1 21600"/>
                <a:gd name="f10" fmla="*/ f7 f0 1"/>
                <a:gd name="f11" fmla="*/ 10800 f8 1"/>
                <a:gd name="f12" fmla="*/ 0 f9 1"/>
                <a:gd name="f13" fmla="*/ f10 1 f2"/>
                <a:gd name="f14" fmla="*/ 0 f8 1"/>
                <a:gd name="f15" fmla="*/ 10800 f9 1"/>
                <a:gd name="f16" fmla="*/ 21600 f9 1"/>
                <a:gd name="f17" fmla="*/ 21600 f8 1"/>
                <a:gd name="f18" fmla="+- f13 0 f1"/>
              </a:gdLst>
              <a:ahLst/>
              <a:cxnLst>
                <a:cxn ang="3cd4">
                  <a:pos x="hc" y="t"/>
                </a:cxn>
                <a:cxn ang="0">
                  <a:pos x="r" y="vc"/>
                </a:cxn>
                <a:cxn ang="cd4">
                  <a:pos x="hc" y="b"/>
                </a:cxn>
                <a:cxn ang="cd2">
                  <a:pos x="l" y="vc"/>
                </a:cxn>
                <a:cxn ang="f18">
                  <a:pos x="f11" y="f12"/>
                </a:cxn>
                <a:cxn ang="f18">
                  <a:pos x="f14" y="f15"/>
                </a:cxn>
                <a:cxn ang="f18">
                  <a:pos x="f11" y="f16"/>
                </a:cxn>
                <a:cxn ang="f18">
                  <a:pos x="f17" y="f15"/>
                </a:cxn>
              </a:cxnLst>
              <a:rect l="l" t="t" r="r" b="b"/>
              <a:pathLst>
                <a:path w="21600" h="21600">
                  <a:moveTo>
                    <a:pt x="f5" y="f5"/>
                  </a:moveTo>
                  <a:lnTo>
                    <a:pt x="f6" y="f5"/>
                  </a:lnTo>
                  <a:lnTo>
                    <a:pt x="f6" y="f6"/>
                  </a:lnTo>
                  <a:lnTo>
                    <a:pt x="f5" y="f6"/>
                  </a:lnTo>
                  <a:lnTo>
                    <a:pt x="f5" y="f5"/>
                  </a:lnTo>
                  <a:close/>
                </a:path>
              </a:pathLst>
            </a:custGeom>
            <a:solidFill>
              <a:srgbClr val="729FCF"/>
            </a:solidFill>
            <a:ln w="9360" cap="sq">
              <a:solidFill>
                <a:srgbClr val="3465A4"/>
              </a:solidFill>
              <a:prstDash val="solid"/>
              <a:round/>
            </a:ln>
          </p:spPr>
          <p:txBody>
            <a:bodyPr wrap="none" lIns="90000" tIns="69840" rIns="90000" bIns="45000" anchor="ctr" anchorCtr="0" compatLnSpc="0">
              <a:noAutofit/>
            </a:bodyPr>
            <a:lstStyle/>
            <a:p>
              <a:pPr marL="0" marR="0" lvl="0" indent="0" algn="ctr" hangingPunct="0">
                <a:lnSpc>
                  <a:spcPct val="100000"/>
                </a:lnSpc>
                <a:spcBef>
                  <a:spcPts val="0"/>
                </a:spcBef>
                <a:spcAft>
                  <a:spcPts val="0"/>
                </a:spcAft>
                <a:buNone/>
                <a:tabLst/>
              </a:pPr>
              <a:r>
                <a:rPr lang="en-US" sz="2800" b="0" i="0" u="none" strike="noStrike" kern="1200" cap="none">
                  <a:ln>
                    <a:noFill/>
                  </a:ln>
                  <a:solidFill>
                    <a:srgbClr val="000000"/>
                  </a:solidFill>
                  <a:latin typeface="Liberation Sans" pitchFamily="18"/>
                  <a:ea typeface="Noto Sans CJK SC Regular" pitchFamily="2"/>
                  <a:cs typeface="FreeSans" pitchFamily="2"/>
                </a:rPr>
                <a:t>Agent</a:t>
              </a:r>
            </a:p>
          </p:txBody>
        </p:sp>
        <p:sp>
          <p:nvSpPr>
            <p:cNvPr id="6" name="Line 4">
              <a:extLst>
                <a:ext uri="{FF2B5EF4-FFF2-40B4-BE49-F238E27FC236}">
                  <a16:creationId xmlns:a16="http://schemas.microsoft.com/office/drawing/2014/main" id="{B4DF9825-832F-EF42-A575-84BFD4301888}"/>
                </a:ext>
              </a:extLst>
            </p:cNvPr>
            <p:cNvSpPr/>
            <p:nvPr/>
          </p:nvSpPr>
          <p:spPr>
            <a:xfrm>
              <a:off x="3819959" y="2924279"/>
              <a:ext cx="1683720" cy="1081"/>
            </a:xfrm>
            <a:prstGeom prst="line">
              <a:avLst/>
            </a:prstGeom>
            <a:noFill/>
            <a:ln w="18360" cap="sq">
              <a:solidFill>
                <a:srgbClr val="000000"/>
              </a:solidFill>
              <a:prstDash val="solid"/>
              <a:miter/>
              <a:tailEnd type="arrow"/>
            </a:ln>
          </p:spPr>
          <p:txBody>
            <a:bodyPr wrap="square" lIns="90000" tIns="46800" rIns="90000" bIns="46800" anchor="t"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 name="Line 5">
              <a:extLst>
                <a:ext uri="{FF2B5EF4-FFF2-40B4-BE49-F238E27FC236}">
                  <a16:creationId xmlns:a16="http://schemas.microsoft.com/office/drawing/2014/main" id="{7BDB2428-CDB7-C049-A9B6-7E8BE94170DC}"/>
                </a:ext>
              </a:extLst>
            </p:cNvPr>
            <p:cNvSpPr/>
            <p:nvPr/>
          </p:nvSpPr>
          <p:spPr>
            <a:xfrm flipH="1">
              <a:off x="3818160" y="4289760"/>
              <a:ext cx="1686599" cy="1440"/>
            </a:xfrm>
            <a:prstGeom prst="line">
              <a:avLst/>
            </a:prstGeom>
            <a:noFill/>
            <a:ln w="18360" cap="sq">
              <a:solidFill>
                <a:srgbClr val="000000"/>
              </a:solidFill>
              <a:prstDash val="solid"/>
              <a:miter/>
              <a:tailEnd type="arrow"/>
            </a:ln>
          </p:spPr>
          <p:txBody>
            <a:bodyPr wrap="square" lIns="90000" tIns="46800" rIns="90000" bIns="46800" anchor="t"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 name="Text Box 6">
              <a:extLst>
                <a:ext uri="{FF2B5EF4-FFF2-40B4-BE49-F238E27FC236}">
                  <a16:creationId xmlns:a16="http://schemas.microsoft.com/office/drawing/2014/main" id="{23D2CEE1-B2E5-1F44-884C-76CB6ADFD112}"/>
                </a:ext>
              </a:extLst>
            </p:cNvPr>
            <p:cNvSpPr/>
            <p:nvPr/>
          </p:nvSpPr>
          <p:spPr>
            <a:xfrm>
              <a:off x="4408559" y="2560319"/>
              <a:ext cx="281520"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none" lIns="90000" tIns="64440" rIns="90000" bIns="45000" anchor="t" anchorCtr="0" compatLnSpc="0">
              <a:noAutofit/>
            </a:bodyPr>
            <a:lstStyle/>
            <a:p>
              <a:pPr marL="0" marR="0" lvl="0" indent="0" hangingPunct="0">
                <a:lnSpc>
                  <a:spcPct val="100000"/>
                </a:lnSpc>
                <a:spcBef>
                  <a:spcPts val="0"/>
                </a:spcBef>
                <a:spcAft>
                  <a:spcPts val="0"/>
                </a:spcAft>
                <a:buNone/>
                <a:tabLst/>
              </a:pPr>
              <a:r>
                <a:rPr lang="en-US" sz="2200" b="0" i="0" u="none" strike="noStrike" kern="1200" cap="none">
                  <a:ln>
                    <a:noFill/>
                  </a:ln>
                  <a:solidFill>
                    <a:srgbClr val="000000"/>
                  </a:solidFill>
                  <a:latin typeface="Liberation Sans" pitchFamily="18"/>
                  <a:ea typeface="Noto Sans CJK SC Regular" pitchFamily="2"/>
                  <a:cs typeface="FreeSans" pitchFamily="2"/>
                </a:rPr>
                <a:t>a</a:t>
              </a:r>
            </a:p>
          </p:txBody>
        </p:sp>
        <p:sp>
          <p:nvSpPr>
            <p:cNvPr id="9" name="Text Box 7">
              <a:extLst>
                <a:ext uri="{FF2B5EF4-FFF2-40B4-BE49-F238E27FC236}">
                  <a16:creationId xmlns:a16="http://schemas.microsoft.com/office/drawing/2014/main" id="{83BFF16F-7C46-5A42-9387-90B2226C1819}"/>
                </a:ext>
              </a:extLst>
            </p:cNvPr>
            <p:cNvSpPr/>
            <p:nvPr/>
          </p:nvSpPr>
          <p:spPr>
            <a:xfrm>
              <a:off x="4355280" y="3910320"/>
              <a:ext cx="412200"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none" lIns="90000" tIns="64440" rIns="90000" bIns="45000" anchor="t" anchorCtr="0" compatLnSpc="0">
              <a:noAutofit/>
            </a:bodyPr>
            <a:lstStyle/>
            <a:p>
              <a:pPr marL="0" marR="0" lvl="0" indent="0" hangingPunct="0">
                <a:lnSpc>
                  <a:spcPct val="100000"/>
                </a:lnSpc>
                <a:spcBef>
                  <a:spcPts val="0"/>
                </a:spcBef>
                <a:spcAft>
                  <a:spcPts val="0"/>
                </a:spcAft>
                <a:buNone/>
                <a:tabLst/>
              </a:pPr>
              <a:r>
                <a:rPr lang="en-US" sz="2200" b="0" i="0" u="none" strike="noStrike" kern="1200" cap="none">
                  <a:ln>
                    <a:noFill/>
                  </a:ln>
                  <a:solidFill>
                    <a:srgbClr val="000000"/>
                  </a:solidFill>
                  <a:latin typeface="Liberation Sans" pitchFamily="18"/>
                  <a:ea typeface="Noto Sans CJK SC Regular" pitchFamily="2"/>
                  <a:cs typeface="FreeSans" pitchFamily="2"/>
                </a:rPr>
                <a:t>s,r</a:t>
              </a:r>
            </a:p>
          </p:txBody>
        </p:sp>
        <p:sp>
          <p:nvSpPr>
            <p:cNvPr id="10" name="Text Box 8">
              <a:extLst>
                <a:ext uri="{FF2B5EF4-FFF2-40B4-BE49-F238E27FC236}">
                  <a16:creationId xmlns:a16="http://schemas.microsoft.com/office/drawing/2014/main" id="{DF6DD5B2-FB3B-E44E-93CE-F5BBACCBF2C8}"/>
                </a:ext>
              </a:extLst>
            </p:cNvPr>
            <p:cNvSpPr/>
            <p:nvPr/>
          </p:nvSpPr>
          <p:spPr>
            <a:xfrm>
              <a:off x="5580720" y="2011680"/>
              <a:ext cx="1820880" cy="287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none" lIns="90000" tIns="60840" rIns="90000" bIns="45000" anchor="t" anchorCtr="0" compatLnSpc="0">
              <a:noAutofit/>
            </a:bodyPr>
            <a:lstStyle/>
            <a:p>
              <a:pPr marL="0" marR="0" lvl="0" indent="0" hangingPunct="0">
                <a:lnSpc>
                  <a:spcPct val="100000"/>
                </a:lnSpc>
                <a:spcBef>
                  <a:spcPts val="0"/>
                </a:spcBef>
                <a:spcAft>
                  <a:spcPts val="0"/>
                </a:spcAft>
                <a:buNone/>
                <a:tabLst/>
              </a:pPr>
              <a:r>
                <a:rPr lang="en-US" sz="1800" b="0" i="0" u="none" strike="noStrike" kern="1200" cap="none">
                  <a:ln>
                    <a:noFill/>
                  </a:ln>
                  <a:solidFill>
                    <a:srgbClr val="000000"/>
                  </a:solidFill>
                  <a:latin typeface="Liberation Sans" pitchFamily="18"/>
                  <a:ea typeface="Noto Sans CJK SC Regular" pitchFamily="2"/>
                  <a:cs typeface="FreeSans" pitchFamily="2"/>
                </a:rPr>
                <a:t>Agent takes actions</a:t>
              </a:r>
            </a:p>
          </p:txBody>
        </p:sp>
        <p:sp>
          <p:nvSpPr>
            <p:cNvPr id="11" name="Line 9">
              <a:extLst>
                <a:ext uri="{FF2B5EF4-FFF2-40B4-BE49-F238E27FC236}">
                  <a16:creationId xmlns:a16="http://schemas.microsoft.com/office/drawing/2014/main" id="{C1E09B7F-A475-7E4D-8EBA-AA6A448BD35E}"/>
                </a:ext>
              </a:extLst>
            </p:cNvPr>
            <p:cNvSpPr/>
            <p:nvPr/>
          </p:nvSpPr>
          <p:spPr>
            <a:xfrm flipH="1">
              <a:off x="5119559" y="2239920"/>
              <a:ext cx="462241" cy="228240"/>
            </a:xfrm>
            <a:prstGeom prst="line">
              <a:avLst/>
            </a:prstGeom>
            <a:noFill/>
            <a:ln w="9360" cap="sq">
              <a:solidFill>
                <a:srgbClr val="000000"/>
              </a:solidFill>
              <a:prstDash val="solid"/>
              <a:miter/>
              <a:tailEnd type="arrow"/>
            </a:ln>
          </p:spPr>
          <p:txBody>
            <a:bodyPr wrap="square" lIns="90000" tIns="46800" rIns="90000" bIns="46800" anchor="t"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 name="Text Box 10">
              <a:extLst>
                <a:ext uri="{FF2B5EF4-FFF2-40B4-BE49-F238E27FC236}">
                  <a16:creationId xmlns:a16="http://schemas.microsoft.com/office/drawing/2014/main" id="{60F386A7-08B6-514D-B534-48E4CC6648A8}"/>
                </a:ext>
              </a:extLst>
            </p:cNvPr>
            <p:cNvSpPr/>
            <p:nvPr/>
          </p:nvSpPr>
          <p:spPr>
            <a:xfrm>
              <a:off x="5128559" y="4860360"/>
              <a:ext cx="3192480" cy="287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none" lIns="90000" tIns="60840" rIns="90000" bIns="45000" anchor="t" anchorCtr="0" compatLnSpc="0">
              <a:noAutofit/>
            </a:bodyPr>
            <a:lstStyle/>
            <a:p>
              <a:pPr marL="0" marR="0" lvl="0" indent="0" hangingPunct="0">
                <a:lnSpc>
                  <a:spcPct val="100000"/>
                </a:lnSpc>
                <a:spcBef>
                  <a:spcPts val="0"/>
                </a:spcBef>
                <a:spcAft>
                  <a:spcPts val="0"/>
                </a:spcAft>
                <a:buNone/>
                <a:tabLst/>
              </a:pPr>
              <a:r>
                <a:rPr lang="en-US" sz="1800" b="0" i="0" u="none" strike="noStrike" kern="1200" cap="none">
                  <a:ln>
                    <a:noFill/>
                  </a:ln>
                  <a:solidFill>
                    <a:srgbClr val="000000"/>
                  </a:solidFill>
                  <a:latin typeface="Liberation Sans" pitchFamily="18"/>
                  <a:ea typeface="Noto Sans CJK SC Regular" pitchFamily="2"/>
                  <a:cs typeface="FreeSans" pitchFamily="2"/>
                </a:rPr>
                <a:t>Agent perceives states and rewards</a:t>
              </a:r>
            </a:p>
          </p:txBody>
        </p:sp>
        <p:sp>
          <p:nvSpPr>
            <p:cNvPr id="13" name="Line 11">
              <a:extLst>
                <a:ext uri="{FF2B5EF4-FFF2-40B4-BE49-F238E27FC236}">
                  <a16:creationId xmlns:a16="http://schemas.microsoft.com/office/drawing/2014/main" id="{9C1600BA-94D1-1044-89DB-3A719D792546}"/>
                </a:ext>
              </a:extLst>
            </p:cNvPr>
            <p:cNvSpPr/>
            <p:nvPr/>
          </p:nvSpPr>
          <p:spPr>
            <a:xfrm flipH="1" flipV="1">
              <a:off x="4822560" y="4388400"/>
              <a:ext cx="462240" cy="533880"/>
            </a:xfrm>
            <a:prstGeom prst="line">
              <a:avLst/>
            </a:prstGeom>
            <a:noFill/>
            <a:ln w="9360" cap="sq">
              <a:solidFill>
                <a:srgbClr val="000000"/>
              </a:solidFill>
              <a:prstDash val="solid"/>
              <a:miter/>
              <a:tailEnd type="arrow"/>
            </a:ln>
          </p:spPr>
          <p:txBody>
            <a:bodyPr wrap="square" lIns="90000" tIns="46800" rIns="90000" bIns="46800" anchor="t"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nvGrpSpPr>
            <p:cNvPr id="14" name="Group 4">
              <a:extLst>
                <a:ext uri="{FF2B5EF4-FFF2-40B4-BE49-F238E27FC236}">
                  <a16:creationId xmlns:a16="http://schemas.microsoft.com/office/drawing/2014/main" id="{F2C23027-B9A9-4E47-8DC1-1B7778ED0E76}"/>
                </a:ext>
              </a:extLst>
            </p:cNvPr>
            <p:cNvGrpSpPr/>
            <p:nvPr/>
          </p:nvGrpSpPr>
          <p:grpSpPr>
            <a:xfrm>
              <a:off x="5731560" y="2648160"/>
              <a:ext cx="2229479" cy="1967760"/>
              <a:chOff x="5731560" y="2648160"/>
              <a:chExt cx="2229479" cy="1967760"/>
            </a:xfrm>
          </p:grpSpPr>
          <p:grpSp>
            <p:nvGrpSpPr>
              <p:cNvPr id="15" name="Group 5">
                <a:extLst>
                  <a:ext uri="{FF2B5EF4-FFF2-40B4-BE49-F238E27FC236}">
                    <a16:creationId xmlns:a16="http://schemas.microsoft.com/office/drawing/2014/main" id="{1C7CF77F-5B77-1348-94D7-EE695B0516DD}"/>
                  </a:ext>
                </a:extLst>
              </p:cNvPr>
              <p:cNvGrpSpPr/>
              <p:nvPr/>
            </p:nvGrpSpPr>
            <p:grpSpPr>
              <a:xfrm>
                <a:off x="5731560" y="2648160"/>
                <a:ext cx="2229479" cy="1967760"/>
                <a:chOff x="5731560" y="2648160"/>
                <a:chExt cx="2229479" cy="1967760"/>
              </a:xfrm>
            </p:grpSpPr>
            <p:pic>
              <p:nvPicPr>
                <p:cNvPr id="16" name="Picture 6">
                  <a:extLst>
                    <a:ext uri="{FF2B5EF4-FFF2-40B4-BE49-F238E27FC236}">
                      <a16:creationId xmlns:a16="http://schemas.microsoft.com/office/drawing/2014/main" id="{437EB302-7F03-6A44-ABD3-FD7716C482BF}"/>
                    </a:ext>
                  </a:extLst>
                </p:cNvPr>
                <p:cNvPicPr>
                  <a:picLocks noChangeAspect="1"/>
                </p:cNvPicPr>
                <p:nvPr/>
              </p:nvPicPr>
              <p:blipFill>
                <a:blip r:embed="rId3">
                  <a:lum/>
                  <a:alphaModFix/>
                </a:blip>
                <a:srcRect r="73198"/>
                <a:stretch>
                  <a:fillRect/>
                </a:stretch>
              </p:blipFill>
              <p:spPr>
                <a:xfrm>
                  <a:off x="5731560" y="2648160"/>
                  <a:ext cx="1080720" cy="1967760"/>
                </a:xfrm>
                <a:prstGeom prst="rect">
                  <a:avLst/>
                </a:prstGeom>
                <a:noFill/>
                <a:ln>
                  <a:noFill/>
                </a:ln>
              </p:spPr>
            </p:pic>
            <p:pic>
              <p:nvPicPr>
                <p:cNvPr id="17" name="Picture 7">
                  <a:extLst>
                    <a:ext uri="{FF2B5EF4-FFF2-40B4-BE49-F238E27FC236}">
                      <a16:creationId xmlns:a16="http://schemas.microsoft.com/office/drawing/2014/main" id="{DF393617-3BAB-8D4F-B13D-1F77EBFD818E}"/>
                    </a:ext>
                  </a:extLst>
                </p:cNvPr>
                <p:cNvPicPr>
                  <a:picLocks noChangeAspect="1"/>
                </p:cNvPicPr>
                <p:nvPr/>
              </p:nvPicPr>
              <p:blipFill>
                <a:blip r:embed="rId3">
                  <a:lum/>
                  <a:alphaModFix/>
                </a:blip>
                <a:srcRect l="72671" r="-1150"/>
                <a:stretch>
                  <a:fillRect/>
                </a:stretch>
              </p:blipFill>
              <p:spPr>
                <a:xfrm>
                  <a:off x="6812279" y="2648160"/>
                  <a:ext cx="1148760" cy="1967760"/>
                </a:xfrm>
                <a:prstGeom prst="rect">
                  <a:avLst/>
                </a:prstGeom>
                <a:noFill/>
                <a:ln>
                  <a:noFill/>
                </a:ln>
              </p:spPr>
            </p:pic>
          </p:grpSp>
          <p:pic>
            <p:nvPicPr>
              <p:cNvPr id="18" name="Picture 8">
                <a:extLst>
                  <a:ext uri="{FF2B5EF4-FFF2-40B4-BE49-F238E27FC236}">
                    <a16:creationId xmlns:a16="http://schemas.microsoft.com/office/drawing/2014/main" id="{B69C954A-F33B-0249-87C5-B48A99C53352}"/>
                  </a:ext>
                </a:extLst>
              </p:cNvPr>
              <p:cNvPicPr>
                <a:picLocks noChangeAspect="1"/>
              </p:cNvPicPr>
              <p:nvPr/>
            </p:nvPicPr>
            <p:blipFill>
              <a:blip r:embed="rId4">
                <a:lum/>
                <a:alphaModFix/>
              </a:blip>
              <a:srcRect/>
              <a:stretch>
                <a:fillRect/>
              </a:stretch>
            </p:blipFill>
            <p:spPr>
              <a:xfrm>
                <a:off x="5832719" y="3866399"/>
                <a:ext cx="304200" cy="213120"/>
              </a:xfrm>
              <a:prstGeom prst="rect">
                <a:avLst/>
              </a:prstGeom>
              <a:noFill/>
              <a:ln>
                <a:noFill/>
              </a:ln>
            </p:spPr>
          </p:pic>
          <p:pic>
            <p:nvPicPr>
              <p:cNvPr id="19" name="Picture 9">
                <a:extLst>
                  <a:ext uri="{FF2B5EF4-FFF2-40B4-BE49-F238E27FC236}">
                    <a16:creationId xmlns:a16="http://schemas.microsoft.com/office/drawing/2014/main" id="{DA5C7B2D-C976-984F-A88D-44298D08AB7F}"/>
                  </a:ext>
                </a:extLst>
              </p:cNvPr>
              <p:cNvPicPr>
                <a:picLocks noChangeAspect="1"/>
              </p:cNvPicPr>
              <p:nvPr/>
            </p:nvPicPr>
            <p:blipFill>
              <a:blip r:embed="rId5">
                <a:lum/>
                <a:alphaModFix/>
              </a:blip>
              <a:srcRect/>
              <a:stretch>
                <a:fillRect/>
              </a:stretch>
            </p:blipFill>
            <p:spPr>
              <a:xfrm>
                <a:off x="6272640" y="4232160"/>
                <a:ext cx="276840" cy="225360"/>
              </a:xfrm>
              <a:prstGeom prst="rect">
                <a:avLst/>
              </a:prstGeom>
              <a:noFill/>
              <a:ln>
                <a:noFill/>
              </a:ln>
            </p:spPr>
          </p:pic>
          <p:pic>
            <p:nvPicPr>
              <p:cNvPr id="20" name="Picture 10">
                <a:extLst>
                  <a:ext uri="{FF2B5EF4-FFF2-40B4-BE49-F238E27FC236}">
                    <a16:creationId xmlns:a16="http://schemas.microsoft.com/office/drawing/2014/main" id="{A0C7243E-D3DA-BA4A-8A94-B81DEFBB3D53}"/>
                  </a:ext>
                </a:extLst>
              </p:cNvPr>
              <p:cNvPicPr>
                <a:picLocks noChangeAspect="1"/>
              </p:cNvPicPr>
              <p:nvPr/>
            </p:nvPicPr>
            <p:blipFill>
              <a:blip r:embed="rId6">
                <a:lum/>
                <a:alphaModFix/>
              </a:blip>
              <a:srcRect/>
              <a:stretch>
                <a:fillRect/>
              </a:stretch>
            </p:blipFill>
            <p:spPr>
              <a:xfrm>
                <a:off x="5867279" y="4232160"/>
                <a:ext cx="303480" cy="237240"/>
              </a:xfrm>
              <a:prstGeom prst="rect">
                <a:avLst/>
              </a:prstGeom>
              <a:noFill/>
              <a:ln>
                <a:noFill/>
              </a:ln>
            </p:spPr>
          </p:pic>
        </p:grpSp>
      </p:grpSp>
      <p:sp>
        <p:nvSpPr>
          <p:cNvPr id="21" name="TextBox 20">
            <a:extLst>
              <a:ext uri="{FF2B5EF4-FFF2-40B4-BE49-F238E27FC236}">
                <a16:creationId xmlns:a16="http://schemas.microsoft.com/office/drawing/2014/main" id="{67DF6260-AB9E-2F45-A047-0EAB43C4CBE5}"/>
              </a:ext>
            </a:extLst>
          </p:cNvPr>
          <p:cNvSpPr txBox="1"/>
          <p:nvPr/>
        </p:nvSpPr>
        <p:spPr>
          <a:xfrm>
            <a:off x="1155490" y="6658447"/>
            <a:ext cx="7598660" cy="415263"/>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Why are large state spaces a problem for tabular methods?</a:t>
            </a:r>
          </a:p>
        </p:txBody>
      </p:sp>
      <p:sp>
        <p:nvSpPr>
          <p:cNvPr id="22" name="Title 21">
            <a:extLst>
              <a:ext uri="{FF2B5EF4-FFF2-40B4-BE49-F238E27FC236}">
                <a16:creationId xmlns:a16="http://schemas.microsoft.com/office/drawing/2014/main" id="{FFB5B767-FA31-F04B-9762-7874419F10C2}"/>
              </a:ext>
            </a:extLst>
          </p:cNvPr>
          <p:cNvSpPr>
            <a:spLocks noGrp="1"/>
          </p:cNvSpPr>
          <p:nvPr>
            <p:ph type="title"/>
          </p:nvPr>
        </p:nvSpPr>
        <p:spPr/>
        <p:txBody>
          <a:bodyPr/>
          <a:lstStyle/>
          <a:p>
            <a:r>
              <a:rPr lang="en-US" dirty="0"/>
              <a:t>What happens in large or continuous state spaces?</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a:extLst>
              <a:ext uri="{FF2B5EF4-FFF2-40B4-BE49-F238E27FC236}">
                <a16:creationId xmlns:a16="http://schemas.microsoft.com/office/drawing/2014/main" id="{1D45806A-7C16-4642-9906-6726095B017A}"/>
              </a:ext>
            </a:extLst>
          </p:cNvPr>
          <p:cNvSpPr txBox="1">
            <a:spLocks noChangeArrowheads="1"/>
          </p:cNvSpPr>
          <p:nvPr/>
        </p:nvSpPr>
        <p:spPr bwMode="auto">
          <a:xfrm>
            <a:off x="914400" y="1371600"/>
            <a:ext cx="8229600" cy="51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168"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r>
              <a:rPr lang="en-US" altLang="en-US" sz="2400" dirty="0">
                <a:cs typeface="Segoe UI" panose="020B0502040204020203" pitchFamily="34" charset="0"/>
              </a:rPr>
              <a:t>Continuous actions:</a:t>
            </a: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r>
              <a:rPr lang="en-US" altLang="en-US" sz="2400" dirty="0">
                <a:cs typeface="Segoe UI" panose="020B0502040204020203" pitchFamily="34" charset="0"/>
              </a:rPr>
              <a:t>Gaussian policy with learnable mean and </a:t>
            </a:r>
            <a:r>
              <a:rPr lang="en-US" altLang="en-US" sz="2400" dirty="0" err="1">
                <a:cs typeface="Segoe UI" panose="020B0502040204020203" pitchFamily="34" charset="0"/>
              </a:rPr>
              <a:t>stdevs</a:t>
            </a:r>
            <a:endParaRPr lang="en-US" altLang="en-US" sz="2400" dirty="0">
              <a:cs typeface="Segoe UI" panose="020B0502040204020203" pitchFamily="34" charset="0"/>
            </a:endParaRPr>
          </a:p>
          <a:p>
            <a:endParaRPr lang="en-US" altLang="en-US" sz="2400" dirty="0">
              <a:cs typeface="Segoe UI" panose="020B0502040204020203" pitchFamily="34" charset="0"/>
            </a:endParaRPr>
          </a:p>
          <a:p>
            <a:r>
              <a:rPr lang="en-US" altLang="en-US" sz="2400" dirty="0">
                <a:cs typeface="Segoe UI" panose="020B0502040204020203" pitchFamily="34" charset="0"/>
              </a:rPr>
              <a:t>Mean and log-</a:t>
            </a:r>
            <a:r>
              <a:rPr lang="en-US" altLang="en-US" sz="2400" dirty="0" err="1">
                <a:cs typeface="Segoe UI" panose="020B0502040204020203" pitchFamily="34" charset="0"/>
              </a:rPr>
              <a:t>stdev</a:t>
            </a:r>
            <a:r>
              <a:rPr lang="en-US" altLang="en-US" sz="2400" dirty="0">
                <a:cs typeface="Segoe UI" panose="020B0502040204020203" pitchFamily="34" charset="0"/>
              </a:rPr>
              <a:t> can be linear in features:</a:t>
            </a: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r>
              <a:rPr lang="en-US" altLang="en-US" sz="2400" dirty="0">
                <a:cs typeface="Segoe UI" panose="020B0502040204020203" pitchFamily="34" charset="0"/>
              </a:rPr>
              <a:t>Could be outputs of neural networks with weights </a:t>
            </a:r>
            <a:r>
              <a:rPr lang="en-US" altLang="en-US" sz="2400" b="1" i="1" dirty="0" err="1">
                <a:latin typeface="Segoe UI" panose="020B0502040204020203" pitchFamily="34" charset="0"/>
                <a:cs typeface="Segoe UI" panose="020B0502040204020203" pitchFamily="34" charset="0"/>
              </a:rPr>
              <a:t>θ</a:t>
            </a:r>
            <a:r>
              <a:rPr lang="en-US" altLang="en-US" sz="2400" i="1" baseline="-33000" dirty="0" err="1">
                <a:latin typeface="Segoe UI" panose="020B0502040204020203" pitchFamily="34" charset="0"/>
                <a:cs typeface="Segoe UI" panose="020B0502040204020203" pitchFamily="34" charset="0"/>
              </a:rPr>
              <a:t>μ</a:t>
            </a:r>
            <a:r>
              <a:rPr lang="en-US" altLang="en-US" sz="2400" dirty="0">
                <a:cs typeface="Segoe UI" panose="020B0502040204020203" pitchFamily="34" charset="0"/>
              </a:rPr>
              <a:t> , </a:t>
            </a:r>
            <a:r>
              <a:rPr lang="en-US" altLang="en-US" sz="2400" b="1" i="1" dirty="0" err="1">
                <a:latin typeface="Segoe UI" panose="020B0502040204020203" pitchFamily="34" charset="0"/>
                <a:cs typeface="Segoe UI" panose="020B0502040204020203" pitchFamily="34" charset="0"/>
              </a:rPr>
              <a:t>θ</a:t>
            </a:r>
            <a:r>
              <a:rPr lang="en-US" altLang="en-US" sz="2400" i="1" baseline="-33000" dirty="0" err="1">
                <a:latin typeface="Segoe UI" panose="020B0502040204020203" pitchFamily="34" charset="0"/>
                <a:cs typeface="Segoe UI" panose="020B0502040204020203" pitchFamily="34" charset="0"/>
              </a:rPr>
              <a:t>σ</a:t>
            </a:r>
            <a:endParaRPr lang="en-US" altLang="en-US" sz="2400" i="1" baseline="-33000" dirty="0">
              <a:latin typeface="Segoe UI" panose="020B0502040204020203" pitchFamily="34" charset="0"/>
              <a:cs typeface="Segoe UI" panose="020B0502040204020203" pitchFamily="34" charset="0"/>
            </a:endParaRPr>
          </a:p>
        </p:txBody>
      </p:sp>
      <p:pic>
        <p:nvPicPr>
          <p:cNvPr id="40963" name="Picture 3">
            <a:extLst>
              <a:ext uri="{FF2B5EF4-FFF2-40B4-BE49-F238E27FC236}">
                <a16:creationId xmlns:a16="http://schemas.microsoft.com/office/drawing/2014/main" id="{60DABE5D-996E-4742-ABA6-928A383559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828800"/>
            <a:ext cx="8229600" cy="1692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4" name="AutoShape 4">
            <a:extLst>
              <a:ext uri="{FF2B5EF4-FFF2-40B4-BE49-F238E27FC236}">
                <a16:creationId xmlns:a16="http://schemas.microsoft.com/office/drawing/2014/main" id="{4E51692E-7B6D-634B-933D-3C3BA91611D7}"/>
              </a:ext>
            </a:extLst>
          </p:cNvPr>
          <p:cNvSpPr>
            <a:spLocks noChangeArrowheads="1"/>
          </p:cNvSpPr>
          <p:nvPr/>
        </p:nvSpPr>
        <p:spPr bwMode="auto">
          <a:xfrm>
            <a:off x="7680325" y="3108325"/>
            <a:ext cx="1554163" cy="457200"/>
          </a:xfrm>
          <a:prstGeom prst="roundRect">
            <a:avLst>
              <a:gd name="adj" fmla="val 347"/>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 name="Title 1">
            <a:extLst>
              <a:ext uri="{FF2B5EF4-FFF2-40B4-BE49-F238E27FC236}">
                <a16:creationId xmlns:a16="http://schemas.microsoft.com/office/drawing/2014/main" id="{7C58406A-011E-5B46-92C8-B365983BD0A7}"/>
              </a:ext>
            </a:extLst>
          </p:cNvPr>
          <p:cNvSpPr>
            <a:spLocks noGrp="1"/>
          </p:cNvSpPr>
          <p:nvPr>
            <p:ph type="title"/>
          </p:nvPr>
        </p:nvSpPr>
        <p:spPr>
          <a:xfrm>
            <a:off x="693043" y="402484"/>
            <a:ext cx="8694539" cy="708686"/>
          </a:xfrm>
        </p:spPr>
        <p:txBody>
          <a:bodyPr>
            <a:normAutofit fontScale="90000"/>
          </a:bodyPr>
          <a:lstStyle/>
          <a:p>
            <a:r>
              <a:rPr lang="en-US" dirty="0"/>
              <a:t>Parameterized policies</a:t>
            </a:r>
          </a:p>
        </p:txBody>
      </p:sp>
      <p:pic>
        <p:nvPicPr>
          <p:cNvPr id="9" name="Picture 5">
            <a:extLst>
              <a:ext uri="{FF2B5EF4-FFF2-40B4-BE49-F238E27FC236}">
                <a16:creationId xmlns:a16="http://schemas.microsoft.com/office/drawing/2014/main" id="{72AD6367-EEB3-5449-8EB5-3ECEC56178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5087073"/>
            <a:ext cx="8229600" cy="6492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a:extLst>
              <a:ext uri="{FF2B5EF4-FFF2-40B4-BE49-F238E27FC236}">
                <a16:creationId xmlns:a16="http://schemas.microsoft.com/office/drawing/2014/main" id="{F6B74BD4-F570-8746-BFD6-109BBE69B3CC}"/>
              </a:ext>
            </a:extLst>
          </p:cNvPr>
          <p:cNvSpPr txBox="1">
            <a:spLocks noChangeArrowheads="1"/>
          </p:cNvSpPr>
          <p:nvPr/>
        </p:nvSpPr>
        <p:spPr bwMode="auto">
          <a:xfrm>
            <a:off x="914400" y="1371600"/>
            <a:ext cx="8229600" cy="51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168"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r>
              <a:rPr lang="en-US" altLang="en-US" sz="2400">
                <a:cs typeface="Segoe UI" panose="020B0502040204020203" pitchFamily="34" charset="0"/>
              </a:rPr>
              <a:t>✓	Motivation for policy search / optimization</a:t>
            </a:r>
          </a:p>
          <a:p>
            <a:endParaRPr lang="en-US" altLang="en-US" sz="2400">
              <a:cs typeface="Segoe UI" panose="020B0502040204020203" pitchFamily="34" charset="0"/>
            </a:endParaRPr>
          </a:p>
          <a:p>
            <a:r>
              <a:rPr lang="en-US" altLang="en-US" sz="2400">
                <a:cs typeface="Segoe UI" panose="020B0502040204020203" pitchFamily="34" charset="0"/>
              </a:rPr>
              <a:t>✓	Policy search &amp; policy-gradient optimization</a:t>
            </a:r>
          </a:p>
          <a:p>
            <a:endParaRPr lang="en-US" altLang="en-US" sz="2400">
              <a:cs typeface="Segoe UI" panose="020B0502040204020203" pitchFamily="34" charset="0"/>
            </a:endParaRPr>
          </a:p>
          <a:p>
            <a:r>
              <a:rPr lang="en-US" altLang="en-US" sz="2400">
                <a:cs typeface="Segoe UI" panose="020B0502040204020203" pitchFamily="34" charset="0"/>
              </a:rPr>
              <a:t>-	Warm up: Gradient bandits</a:t>
            </a:r>
          </a:p>
          <a:p>
            <a:endParaRPr lang="en-US" altLang="en-US" sz="2400">
              <a:cs typeface="Segoe UI" panose="020B0502040204020203" pitchFamily="34" charset="0"/>
            </a:endParaRPr>
          </a:p>
          <a:p>
            <a:r>
              <a:rPr lang="en-US" altLang="en-US" sz="2400">
                <a:cs typeface="Segoe UI" panose="020B0502040204020203" pitchFamily="34" charset="0"/>
              </a:rPr>
              <a:t>-	Policy-gradient theorem</a:t>
            </a:r>
          </a:p>
          <a:p>
            <a:endParaRPr lang="en-US" altLang="en-US" sz="2400">
              <a:cs typeface="Segoe UI" panose="020B0502040204020203" pitchFamily="34" charset="0"/>
            </a:endParaRPr>
          </a:p>
          <a:p>
            <a:r>
              <a:rPr lang="en-US" altLang="en-US" sz="2400">
                <a:cs typeface="Segoe UI" panose="020B0502040204020203" pitchFamily="34" charset="0"/>
              </a:rPr>
              <a:t>-	REINFORCE</a:t>
            </a:r>
          </a:p>
          <a:p>
            <a:endParaRPr lang="en-US" altLang="en-US" sz="2400">
              <a:cs typeface="Segoe UI" panose="020B0502040204020203" pitchFamily="34" charset="0"/>
            </a:endParaRPr>
          </a:p>
          <a:p>
            <a:r>
              <a:rPr lang="en-US" altLang="en-US" sz="2400">
                <a:cs typeface="Segoe UI" panose="020B0502040204020203" pitchFamily="34" charset="0"/>
              </a:rPr>
              <a:t>-	Actor-critic methods</a:t>
            </a:r>
          </a:p>
          <a:p>
            <a:endParaRPr lang="en-US" altLang="en-US" sz="2400">
              <a:cs typeface="Segoe UI" panose="020B0502040204020203" pitchFamily="34" charset="0"/>
            </a:endParaRPr>
          </a:p>
          <a:p>
            <a:r>
              <a:rPr lang="en-US" altLang="en-US" sz="2400">
                <a:cs typeface="Segoe UI" panose="020B0502040204020203" pitchFamily="34" charset="0"/>
              </a:rPr>
              <a:t>-	Extensions and further methods</a:t>
            </a:r>
          </a:p>
        </p:txBody>
      </p:sp>
      <p:sp>
        <p:nvSpPr>
          <p:cNvPr id="5" name="Title 1">
            <a:extLst>
              <a:ext uri="{FF2B5EF4-FFF2-40B4-BE49-F238E27FC236}">
                <a16:creationId xmlns:a16="http://schemas.microsoft.com/office/drawing/2014/main" id="{281D450A-2E75-B342-A0F7-E37711B4D12C}"/>
              </a:ext>
            </a:extLst>
          </p:cNvPr>
          <p:cNvSpPr>
            <a:spLocks noGrp="1"/>
          </p:cNvSpPr>
          <p:nvPr>
            <p:ph type="title"/>
          </p:nvPr>
        </p:nvSpPr>
        <p:spPr>
          <a:xfrm>
            <a:off x="693043" y="402484"/>
            <a:ext cx="8694539" cy="708686"/>
          </a:xfrm>
        </p:spPr>
        <p:txBody>
          <a:bodyPr>
            <a:normAutofit fontScale="90000"/>
          </a:bodyPr>
          <a:lstStyle/>
          <a:p>
            <a:r>
              <a:rPr lang="en-US" dirty="0"/>
              <a:t>Outline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B06C4-F545-0D4C-9AD7-DA415AF4BB98}"/>
              </a:ext>
            </a:extLst>
          </p:cNvPr>
          <p:cNvSpPr>
            <a:spLocks noGrp="1"/>
          </p:cNvSpPr>
          <p:nvPr>
            <p:ph type="title"/>
          </p:nvPr>
        </p:nvSpPr>
        <p:spPr/>
        <p:txBody>
          <a:bodyPr/>
          <a:lstStyle/>
          <a:p>
            <a:r>
              <a:rPr lang="en-US" dirty="0"/>
              <a:t>Policy gradient setup</a:t>
            </a:r>
          </a:p>
        </p:txBody>
      </p:sp>
      <p:sp>
        <p:nvSpPr>
          <p:cNvPr id="4" name="Given a policy parameterization:">
            <a:extLst>
              <a:ext uri="{FF2B5EF4-FFF2-40B4-BE49-F238E27FC236}">
                <a16:creationId xmlns:a16="http://schemas.microsoft.com/office/drawing/2014/main" id="{AEDAF5B9-A227-9C48-BCE4-E25CA88ED8DE}"/>
              </a:ext>
            </a:extLst>
          </p:cNvPr>
          <p:cNvSpPr txBox="1"/>
          <p:nvPr/>
        </p:nvSpPr>
        <p:spPr>
          <a:xfrm>
            <a:off x="489956" y="2171655"/>
            <a:ext cx="2426248" cy="294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73" tIns="39373" rIns="39373" bIns="39373" anchor="ctr">
            <a:spAutoFit/>
          </a:bodyPr>
          <a:lstStyle>
            <a:lvl1pPr algn="l">
              <a:defRPr>
                <a:solidFill>
                  <a:schemeClr val="accent6"/>
                </a:solidFill>
              </a:defRPr>
            </a:lvl1pPr>
          </a:lstStyle>
          <a:p>
            <a:r>
              <a:rPr sz="1395" dirty="0">
                <a:solidFill>
                  <a:schemeClr val="tx1"/>
                </a:solidFill>
              </a:rPr>
              <a:t>Given a policy parameterization:</a:t>
            </a:r>
          </a:p>
        </p:txBody>
      </p:sp>
      <p:pic>
        <p:nvPicPr>
          <p:cNvPr id="5" name="Image" descr="Image">
            <a:extLst>
              <a:ext uri="{FF2B5EF4-FFF2-40B4-BE49-F238E27FC236}">
                <a16:creationId xmlns:a16="http://schemas.microsoft.com/office/drawing/2014/main" id="{CFD8296B-6254-024E-9CED-7F60477FAE02}"/>
              </a:ext>
            </a:extLst>
          </p:cNvPr>
          <p:cNvPicPr>
            <a:picLocks noChangeAspect="1"/>
          </p:cNvPicPr>
          <p:nvPr/>
        </p:nvPicPr>
        <p:blipFill>
          <a:blip r:embed="rId2"/>
          <a:stretch>
            <a:fillRect/>
          </a:stretch>
        </p:blipFill>
        <p:spPr>
          <a:xfrm>
            <a:off x="3619167" y="2096171"/>
            <a:ext cx="1344454" cy="383170"/>
          </a:xfrm>
          <a:prstGeom prst="rect">
            <a:avLst/>
          </a:prstGeom>
          <a:ln w="12700">
            <a:miter lim="400000"/>
          </a:ln>
        </p:spPr>
      </p:pic>
      <p:sp>
        <p:nvSpPr>
          <p:cNvPr id="6" name="Approximate stochastic gradient ascent:">
            <a:extLst>
              <a:ext uri="{FF2B5EF4-FFF2-40B4-BE49-F238E27FC236}">
                <a16:creationId xmlns:a16="http://schemas.microsoft.com/office/drawing/2014/main" id="{A305607D-47BF-4E49-826C-72E959B02FFB}"/>
              </a:ext>
            </a:extLst>
          </p:cNvPr>
          <p:cNvSpPr txBox="1"/>
          <p:nvPr/>
        </p:nvSpPr>
        <p:spPr>
          <a:xfrm>
            <a:off x="489956" y="4400095"/>
            <a:ext cx="2983964" cy="294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73" tIns="39373" rIns="39373" bIns="39373" anchor="ctr">
            <a:spAutoFit/>
          </a:bodyPr>
          <a:lstStyle/>
          <a:p>
            <a:pPr algn="l">
              <a:defRPr>
                <a:solidFill>
                  <a:schemeClr val="accent6"/>
                </a:solidFill>
              </a:defRPr>
            </a:pPr>
            <a:r>
              <a:rPr sz="1395" dirty="0"/>
              <a:t>Approximate stochastic gradient ascent:</a:t>
            </a:r>
          </a:p>
        </p:txBody>
      </p:sp>
      <p:sp>
        <p:nvSpPr>
          <p:cNvPr id="7" name="(or average reward)">
            <a:extLst>
              <a:ext uri="{FF2B5EF4-FFF2-40B4-BE49-F238E27FC236}">
                <a16:creationId xmlns:a16="http://schemas.microsoft.com/office/drawing/2014/main" id="{7426137F-0B97-0D47-94FC-30A1FE28532E}"/>
              </a:ext>
            </a:extLst>
          </p:cNvPr>
          <p:cNvSpPr txBox="1"/>
          <p:nvPr/>
        </p:nvSpPr>
        <p:spPr>
          <a:xfrm>
            <a:off x="4839591" y="3424891"/>
            <a:ext cx="1979715" cy="3657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73" tIns="39373" rIns="39373" bIns="39373" anchor="ctr">
            <a:spAutoFit/>
          </a:bodyPr>
          <a:lstStyle>
            <a:lvl1pPr>
              <a:defRPr sz="2400"/>
            </a:lvl1pPr>
          </a:lstStyle>
          <a:p>
            <a:r>
              <a:rPr sz="1860"/>
              <a:t>(or average reward)</a:t>
            </a:r>
          </a:p>
        </p:txBody>
      </p:sp>
      <p:sp>
        <p:nvSpPr>
          <p:cNvPr id="8" name="Typically, based on the Policy-Gradient Theorem:">
            <a:extLst>
              <a:ext uri="{FF2B5EF4-FFF2-40B4-BE49-F238E27FC236}">
                <a16:creationId xmlns:a16="http://schemas.microsoft.com/office/drawing/2014/main" id="{16CC5B88-5028-3144-A3BC-861BFC74D5B0}"/>
              </a:ext>
            </a:extLst>
          </p:cNvPr>
          <p:cNvSpPr txBox="1"/>
          <p:nvPr/>
        </p:nvSpPr>
        <p:spPr>
          <a:xfrm>
            <a:off x="503184" y="5856662"/>
            <a:ext cx="3615035" cy="294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73" tIns="39373" rIns="39373" bIns="39373" anchor="ctr">
            <a:spAutoFit/>
          </a:bodyPr>
          <a:lstStyle/>
          <a:p>
            <a:pPr algn="l">
              <a:defRPr>
                <a:solidFill>
                  <a:schemeClr val="accent6"/>
                </a:solidFill>
              </a:defRPr>
            </a:pPr>
            <a:r>
              <a:rPr sz="1395"/>
              <a:t>Typically, based on the Policy-Gradient Theorem:</a:t>
            </a:r>
          </a:p>
        </p:txBody>
      </p:sp>
      <p:sp>
        <p:nvSpPr>
          <p:cNvPr id="9" name="And objective:">
            <a:extLst>
              <a:ext uri="{FF2B5EF4-FFF2-40B4-BE49-F238E27FC236}">
                <a16:creationId xmlns:a16="http://schemas.microsoft.com/office/drawing/2014/main" id="{767AE82B-93EA-414B-8446-280388298340}"/>
              </a:ext>
            </a:extLst>
          </p:cNvPr>
          <p:cNvSpPr txBox="1"/>
          <p:nvPr/>
        </p:nvSpPr>
        <p:spPr>
          <a:xfrm>
            <a:off x="509797" y="3416156"/>
            <a:ext cx="1127751" cy="294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73" tIns="39373" rIns="39373" bIns="39373" anchor="ctr">
            <a:spAutoFit/>
          </a:bodyPr>
          <a:lstStyle>
            <a:lvl1pPr algn="l">
              <a:defRPr>
                <a:solidFill>
                  <a:schemeClr val="accent6"/>
                </a:solidFill>
              </a:defRPr>
            </a:lvl1pPr>
          </a:lstStyle>
          <a:p>
            <a:r>
              <a:rPr sz="1395">
                <a:solidFill>
                  <a:schemeClr val="tx1"/>
                </a:solidFill>
              </a:rPr>
              <a:t>And objective:</a:t>
            </a:r>
          </a:p>
        </p:txBody>
      </p:sp>
      <p:pic>
        <p:nvPicPr>
          <p:cNvPr id="10" name="Image" descr="Image">
            <a:extLst>
              <a:ext uri="{FF2B5EF4-FFF2-40B4-BE49-F238E27FC236}">
                <a16:creationId xmlns:a16="http://schemas.microsoft.com/office/drawing/2014/main" id="{19B4B512-5950-B542-A3C6-381576C967CE}"/>
              </a:ext>
            </a:extLst>
          </p:cNvPr>
          <p:cNvPicPr>
            <a:picLocks noChangeAspect="1"/>
          </p:cNvPicPr>
          <p:nvPr/>
        </p:nvPicPr>
        <p:blipFill>
          <a:blip r:embed="rId3"/>
          <a:stretch>
            <a:fillRect/>
          </a:stretch>
        </p:blipFill>
        <p:spPr>
          <a:xfrm>
            <a:off x="2547790" y="3387852"/>
            <a:ext cx="2170177" cy="492533"/>
          </a:xfrm>
          <a:prstGeom prst="rect">
            <a:avLst/>
          </a:prstGeom>
          <a:ln w="12700">
            <a:miter lim="400000"/>
          </a:ln>
        </p:spPr>
      </p:pic>
      <p:pic>
        <p:nvPicPr>
          <p:cNvPr id="11" name="Image" descr="Image">
            <a:extLst>
              <a:ext uri="{FF2B5EF4-FFF2-40B4-BE49-F238E27FC236}">
                <a16:creationId xmlns:a16="http://schemas.microsoft.com/office/drawing/2014/main" id="{5DDE3742-196D-7245-A582-531655459662}"/>
              </a:ext>
            </a:extLst>
          </p:cNvPr>
          <p:cNvPicPr>
            <a:picLocks noChangeAspect="1"/>
          </p:cNvPicPr>
          <p:nvPr/>
        </p:nvPicPr>
        <p:blipFill>
          <a:blip r:embed="rId4"/>
          <a:stretch>
            <a:fillRect/>
          </a:stretch>
        </p:blipFill>
        <p:spPr>
          <a:xfrm>
            <a:off x="2553219" y="4931283"/>
            <a:ext cx="3020860" cy="494323"/>
          </a:xfrm>
          <a:prstGeom prst="rect">
            <a:avLst/>
          </a:prstGeom>
          <a:ln w="12700">
            <a:miter lim="400000"/>
          </a:ln>
        </p:spPr>
      </p:pic>
      <p:pic>
        <p:nvPicPr>
          <p:cNvPr id="12" name="Image" descr="Image">
            <a:extLst>
              <a:ext uri="{FF2B5EF4-FFF2-40B4-BE49-F238E27FC236}">
                <a16:creationId xmlns:a16="http://schemas.microsoft.com/office/drawing/2014/main" id="{4496BD27-5A82-5E4C-8DF8-F66E798FE24F}"/>
              </a:ext>
            </a:extLst>
          </p:cNvPr>
          <p:cNvPicPr>
            <a:picLocks noChangeAspect="1"/>
          </p:cNvPicPr>
          <p:nvPr/>
        </p:nvPicPr>
        <p:blipFill>
          <a:blip r:embed="rId5"/>
          <a:stretch>
            <a:fillRect/>
          </a:stretch>
        </p:blipFill>
        <p:spPr>
          <a:xfrm>
            <a:off x="2379079" y="6286699"/>
            <a:ext cx="5744652" cy="800805"/>
          </a:xfrm>
          <a:prstGeom prst="rect">
            <a:avLst/>
          </a:prstGeom>
          <a:ln w="12700">
            <a:miter lim="400000"/>
          </a:ln>
        </p:spPr>
      </p:pic>
      <p:sp>
        <p:nvSpPr>
          <p:cNvPr id="13" name="Line">
            <a:extLst>
              <a:ext uri="{FF2B5EF4-FFF2-40B4-BE49-F238E27FC236}">
                <a16:creationId xmlns:a16="http://schemas.microsoft.com/office/drawing/2014/main" id="{59DDEDC6-B138-4841-8FED-7D0DC6783C18}"/>
              </a:ext>
            </a:extLst>
          </p:cNvPr>
          <p:cNvSpPr/>
          <p:nvPr/>
        </p:nvSpPr>
        <p:spPr>
          <a:xfrm flipH="1" flipV="1">
            <a:off x="4477266" y="6745730"/>
            <a:ext cx="202795" cy="392584"/>
          </a:xfrm>
          <a:prstGeom prst="line">
            <a:avLst/>
          </a:prstGeom>
          <a:ln w="25400">
            <a:solidFill>
              <a:schemeClr val="accent1">
                <a:satOff val="-3355"/>
                <a:lumOff val="26614"/>
              </a:schemeClr>
            </a:solidFill>
            <a:miter lim="400000"/>
            <a:tailEnd type="triangle"/>
          </a:ln>
        </p:spPr>
        <p:txBody>
          <a:bodyPr lIns="39373" tIns="39373" rIns="39373" bIns="39373" anchor="ctr"/>
          <a:lstStyle/>
          <a:p>
            <a:pPr>
              <a:defRPr sz="4000">
                <a:solidFill>
                  <a:srgbClr val="FFFFFF"/>
                </a:solidFill>
                <a:effectLst>
                  <a:outerShdw blurRad="38100" dist="12700" dir="5400000" rotWithShape="0">
                    <a:srgbClr val="000000">
                      <a:alpha val="50000"/>
                    </a:srgbClr>
                  </a:outerShdw>
                </a:effectLst>
              </a:defRPr>
            </a:pPr>
            <a:endParaRPr sz="3100"/>
          </a:p>
        </p:txBody>
      </p:sp>
      <p:sp>
        <p:nvSpPr>
          <p:cNvPr id="14" name="on-policy distribution">
            <a:extLst>
              <a:ext uri="{FF2B5EF4-FFF2-40B4-BE49-F238E27FC236}">
                <a16:creationId xmlns:a16="http://schemas.microsoft.com/office/drawing/2014/main" id="{00E496C5-59B5-564C-B105-8557116F6700}"/>
              </a:ext>
            </a:extLst>
          </p:cNvPr>
          <p:cNvSpPr txBox="1"/>
          <p:nvPr/>
        </p:nvSpPr>
        <p:spPr>
          <a:xfrm>
            <a:off x="3756352" y="7031405"/>
            <a:ext cx="2069483" cy="3538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73" tIns="39373" rIns="39373" bIns="39373" anchor="ctr">
            <a:spAutoFit/>
          </a:bodyPr>
          <a:lstStyle>
            <a:lvl1pPr>
              <a:defRPr sz="2300">
                <a:solidFill>
                  <a:schemeClr val="accent1">
                    <a:satOff val="-3355"/>
                    <a:lumOff val="26614"/>
                  </a:schemeClr>
                </a:solidFill>
              </a:defRPr>
            </a:lvl1pPr>
          </a:lstStyle>
          <a:p>
            <a:r>
              <a:rPr sz="1783"/>
              <a:t>on-policy distribution</a:t>
            </a:r>
          </a:p>
        </p:txBody>
      </p:sp>
      <p:sp>
        <p:nvSpPr>
          <p:cNvPr id="15" name="Freeform 14">
            <a:extLst>
              <a:ext uri="{FF2B5EF4-FFF2-40B4-BE49-F238E27FC236}">
                <a16:creationId xmlns:a16="http://schemas.microsoft.com/office/drawing/2014/main" id="{D48CEB8D-25B3-9447-A775-AAB7C8C00D30}"/>
              </a:ext>
            </a:extLst>
          </p:cNvPr>
          <p:cNvSpPr/>
          <p:nvPr/>
        </p:nvSpPr>
        <p:spPr>
          <a:xfrm>
            <a:off x="6274568" y="1391353"/>
            <a:ext cx="3698326" cy="892893"/>
          </a:xfrm>
          <a:custGeom>
            <a:avLst>
              <a:gd name="f0" fmla="val -7027"/>
              <a:gd name="f1" fmla="val 20928"/>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Stochastic policy that is</a:t>
            </a:r>
          </a:p>
          <a:p>
            <a:pPr marL="0" marR="0" lvl="0" indent="0" algn="ctr" hangingPunct="0">
              <a:lnSpc>
                <a:spcPct val="100000"/>
              </a:lnSpc>
              <a:spcBef>
                <a:spcPts val="0"/>
              </a:spcBef>
              <a:spcAft>
                <a:spcPts val="0"/>
              </a:spcAft>
              <a:buNone/>
              <a:tabLst/>
            </a:pPr>
            <a:r>
              <a:rPr lang="en-US" sz="2200" dirty="0">
                <a:latin typeface="Liberation Sans" pitchFamily="18"/>
                <a:ea typeface="Noto Sans CJK SC Regular" pitchFamily="2"/>
                <a:cs typeface="FreeSans" pitchFamily="2"/>
              </a:rPr>
              <a:t>parameterized by</a:t>
            </a:r>
            <a:r>
              <a:rPr lang="en-US" sz="2200" b="0" i="0" u="none" strike="noStrike" kern="1200" cap="none" dirty="0">
                <a:ln>
                  <a:noFill/>
                </a:ln>
                <a:latin typeface="Liberation Sans" pitchFamily="18"/>
                <a:ea typeface="Noto Sans CJK SC Regular" pitchFamily="2"/>
                <a:cs typeface="FreeSans" pitchFamily="2"/>
              </a:rPr>
              <a:t> 𝜃</a:t>
            </a:r>
          </a:p>
        </p:txBody>
      </p:sp>
    </p:spTree>
    <p:extLst>
      <p:ext uri="{BB962C8B-B14F-4D97-AF65-F5344CB8AC3E}">
        <p14:creationId xmlns:p14="http://schemas.microsoft.com/office/powerpoint/2010/main" val="1256507174"/>
      </p:ext>
    </p:extLst>
  </p:cSld>
  <p:clrMapOvr>
    <a:masterClrMapping/>
  </p:clrMapOvr>
  <p:transition spd="med"/>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B06C4-F545-0D4C-9AD7-DA415AF4BB98}"/>
              </a:ext>
            </a:extLst>
          </p:cNvPr>
          <p:cNvSpPr>
            <a:spLocks noGrp="1"/>
          </p:cNvSpPr>
          <p:nvPr>
            <p:ph type="title"/>
          </p:nvPr>
        </p:nvSpPr>
        <p:spPr/>
        <p:txBody>
          <a:bodyPr/>
          <a:lstStyle/>
          <a:p>
            <a:r>
              <a:rPr lang="en-US" dirty="0"/>
              <a:t>Policy gradient setup</a:t>
            </a:r>
          </a:p>
        </p:txBody>
      </p:sp>
      <p:sp>
        <p:nvSpPr>
          <p:cNvPr id="4" name="Given a policy parameterization:">
            <a:extLst>
              <a:ext uri="{FF2B5EF4-FFF2-40B4-BE49-F238E27FC236}">
                <a16:creationId xmlns:a16="http://schemas.microsoft.com/office/drawing/2014/main" id="{AEDAF5B9-A227-9C48-BCE4-E25CA88ED8DE}"/>
              </a:ext>
            </a:extLst>
          </p:cNvPr>
          <p:cNvSpPr txBox="1"/>
          <p:nvPr/>
        </p:nvSpPr>
        <p:spPr>
          <a:xfrm>
            <a:off x="489956" y="2171655"/>
            <a:ext cx="2426248" cy="294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73" tIns="39373" rIns="39373" bIns="39373" anchor="ctr">
            <a:spAutoFit/>
          </a:bodyPr>
          <a:lstStyle>
            <a:lvl1pPr algn="l">
              <a:defRPr>
                <a:solidFill>
                  <a:schemeClr val="accent6"/>
                </a:solidFill>
              </a:defRPr>
            </a:lvl1pPr>
          </a:lstStyle>
          <a:p>
            <a:r>
              <a:rPr sz="1395" dirty="0">
                <a:solidFill>
                  <a:schemeClr val="tx1"/>
                </a:solidFill>
              </a:rPr>
              <a:t>Given a policy parameterization:</a:t>
            </a:r>
          </a:p>
        </p:txBody>
      </p:sp>
      <p:pic>
        <p:nvPicPr>
          <p:cNvPr id="5" name="Image" descr="Image">
            <a:extLst>
              <a:ext uri="{FF2B5EF4-FFF2-40B4-BE49-F238E27FC236}">
                <a16:creationId xmlns:a16="http://schemas.microsoft.com/office/drawing/2014/main" id="{CFD8296B-6254-024E-9CED-7F60477FAE02}"/>
              </a:ext>
            </a:extLst>
          </p:cNvPr>
          <p:cNvPicPr>
            <a:picLocks noChangeAspect="1"/>
          </p:cNvPicPr>
          <p:nvPr/>
        </p:nvPicPr>
        <p:blipFill>
          <a:blip r:embed="rId2"/>
          <a:stretch>
            <a:fillRect/>
          </a:stretch>
        </p:blipFill>
        <p:spPr>
          <a:xfrm>
            <a:off x="3619167" y="2096171"/>
            <a:ext cx="1344454" cy="383170"/>
          </a:xfrm>
          <a:prstGeom prst="rect">
            <a:avLst/>
          </a:prstGeom>
          <a:ln w="12700">
            <a:miter lim="400000"/>
          </a:ln>
        </p:spPr>
      </p:pic>
      <p:sp>
        <p:nvSpPr>
          <p:cNvPr id="6" name="Approximate stochastic gradient ascent:">
            <a:extLst>
              <a:ext uri="{FF2B5EF4-FFF2-40B4-BE49-F238E27FC236}">
                <a16:creationId xmlns:a16="http://schemas.microsoft.com/office/drawing/2014/main" id="{A305607D-47BF-4E49-826C-72E959B02FFB}"/>
              </a:ext>
            </a:extLst>
          </p:cNvPr>
          <p:cNvSpPr txBox="1"/>
          <p:nvPr/>
        </p:nvSpPr>
        <p:spPr>
          <a:xfrm>
            <a:off x="489956" y="4400095"/>
            <a:ext cx="2983964" cy="294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73" tIns="39373" rIns="39373" bIns="39373" anchor="ctr">
            <a:spAutoFit/>
          </a:bodyPr>
          <a:lstStyle/>
          <a:p>
            <a:pPr algn="l">
              <a:defRPr>
                <a:solidFill>
                  <a:schemeClr val="accent6"/>
                </a:solidFill>
              </a:defRPr>
            </a:pPr>
            <a:r>
              <a:rPr sz="1395" dirty="0"/>
              <a:t>Approximate stochastic gradient ascent:</a:t>
            </a:r>
          </a:p>
        </p:txBody>
      </p:sp>
      <p:sp>
        <p:nvSpPr>
          <p:cNvPr id="7" name="(or average reward)">
            <a:extLst>
              <a:ext uri="{FF2B5EF4-FFF2-40B4-BE49-F238E27FC236}">
                <a16:creationId xmlns:a16="http://schemas.microsoft.com/office/drawing/2014/main" id="{7426137F-0B97-0D47-94FC-30A1FE28532E}"/>
              </a:ext>
            </a:extLst>
          </p:cNvPr>
          <p:cNvSpPr txBox="1"/>
          <p:nvPr/>
        </p:nvSpPr>
        <p:spPr>
          <a:xfrm>
            <a:off x="4839591" y="3424891"/>
            <a:ext cx="1979715" cy="3657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73" tIns="39373" rIns="39373" bIns="39373" anchor="ctr">
            <a:spAutoFit/>
          </a:bodyPr>
          <a:lstStyle>
            <a:lvl1pPr>
              <a:defRPr sz="2400"/>
            </a:lvl1pPr>
          </a:lstStyle>
          <a:p>
            <a:r>
              <a:rPr sz="1860"/>
              <a:t>(or average reward)</a:t>
            </a:r>
          </a:p>
        </p:txBody>
      </p:sp>
      <p:sp>
        <p:nvSpPr>
          <p:cNvPr id="8" name="Typically, based on the Policy-Gradient Theorem:">
            <a:extLst>
              <a:ext uri="{FF2B5EF4-FFF2-40B4-BE49-F238E27FC236}">
                <a16:creationId xmlns:a16="http://schemas.microsoft.com/office/drawing/2014/main" id="{16CC5B88-5028-3144-A3BC-861BFC74D5B0}"/>
              </a:ext>
            </a:extLst>
          </p:cNvPr>
          <p:cNvSpPr txBox="1"/>
          <p:nvPr/>
        </p:nvSpPr>
        <p:spPr>
          <a:xfrm>
            <a:off x="503184" y="5856662"/>
            <a:ext cx="3615035" cy="294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73" tIns="39373" rIns="39373" bIns="39373" anchor="ctr">
            <a:spAutoFit/>
          </a:bodyPr>
          <a:lstStyle/>
          <a:p>
            <a:pPr algn="l">
              <a:defRPr>
                <a:solidFill>
                  <a:schemeClr val="accent6"/>
                </a:solidFill>
              </a:defRPr>
            </a:pPr>
            <a:r>
              <a:rPr sz="1395"/>
              <a:t>Typically, based on the Policy-Gradient Theorem:</a:t>
            </a:r>
          </a:p>
        </p:txBody>
      </p:sp>
      <p:sp>
        <p:nvSpPr>
          <p:cNvPr id="9" name="And objective:">
            <a:extLst>
              <a:ext uri="{FF2B5EF4-FFF2-40B4-BE49-F238E27FC236}">
                <a16:creationId xmlns:a16="http://schemas.microsoft.com/office/drawing/2014/main" id="{767AE82B-93EA-414B-8446-280388298340}"/>
              </a:ext>
            </a:extLst>
          </p:cNvPr>
          <p:cNvSpPr txBox="1"/>
          <p:nvPr/>
        </p:nvSpPr>
        <p:spPr>
          <a:xfrm>
            <a:off x="509797" y="3416156"/>
            <a:ext cx="1127751" cy="294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73" tIns="39373" rIns="39373" bIns="39373" anchor="ctr">
            <a:spAutoFit/>
          </a:bodyPr>
          <a:lstStyle>
            <a:lvl1pPr algn="l">
              <a:defRPr>
                <a:solidFill>
                  <a:schemeClr val="accent6"/>
                </a:solidFill>
              </a:defRPr>
            </a:lvl1pPr>
          </a:lstStyle>
          <a:p>
            <a:r>
              <a:rPr sz="1395">
                <a:solidFill>
                  <a:schemeClr val="tx1"/>
                </a:solidFill>
              </a:rPr>
              <a:t>And objective:</a:t>
            </a:r>
          </a:p>
        </p:txBody>
      </p:sp>
      <p:pic>
        <p:nvPicPr>
          <p:cNvPr id="10" name="Image" descr="Image">
            <a:extLst>
              <a:ext uri="{FF2B5EF4-FFF2-40B4-BE49-F238E27FC236}">
                <a16:creationId xmlns:a16="http://schemas.microsoft.com/office/drawing/2014/main" id="{19B4B512-5950-B542-A3C6-381576C967CE}"/>
              </a:ext>
            </a:extLst>
          </p:cNvPr>
          <p:cNvPicPr>
            <a:picLocks noChangeAspect="1"/>
          </p:cNvPicPr>
          <p:nvPr/>
        </p:nvPicPr>
        <p:blipFill>
          <a:blip r:embed="rId3"/>
          <a:stretch>
            <a:fillRect/>
          </a:stretch>
        </p:blipFill>
        <p:spPr>
          <a:xfrm>
            <a:off x="2547790" y="3387852"/>
            <a:ext cx="2170177" cy="492533"/>
          </a:xfrm>
          <a:prstGeom prst="rect">
            <a:avLst/>
          </a:prstGeom>
          <a:ln w="12700">
            <a:miter lim="400000"/>
          </a:ln>
        </p:spPr>
      </p:pic>
      <p:pic>
        <p:nvPicPr>
          <p:cNvPr id="11" name="Image" descr="Image">
            <a:extLst>
              <a:ext uri="{FF2B5EF4-FFF2-40B4-BE49-F238E27FC236}">
                <a16:creationId xmlns:a16="http://schemas.microsoft.com/office/drawing/2014/main" id="{5DDE3742-196D-7245-A582-531655459662}"/>
              </a:ext>
            </a:extLst>
          </p:cNvPr>
          <p:cNvPicPr>
            <a:picLocks noChangeAspect="1"/>
          </p:cNvPicPr>
          <p:nvPr/>
        </p:nvPicPr>
        <p:blipFill>
          <a:blip r:embed="rId4"/>
          <a:stretch>
            <a:fillRect/>
          </a:stretch>
        </p:blipFill>
        <p:spPr>
          <a:xfrm>
            <a:off x="2553219" y="4931283"/>
            <a:ext cx="3020860" cy="494323"/>
          </a:xfrm>
          <a:prstGeom prst="rect">
            <a:avLst/>
          </a:prstGeom>
          <a:ln w="12700">
            <a:miter lim="400000"/>
          </a:ln>
        </p:spPr>
      </p:pic>
      <p:pic>
        <p:nvPicPr>
          <p:cNvPr id="12" name="Image" descr="Image">
            <a:extLst>
              <a:ext uri="{FF2B5EF4-FFF2-40B4-BE49-F238E27FC236}">
                <a16:creationId xmlns:a16="http://schemas.microsoft.com/office/drawing/2014/main" id="{4496BD27-5A82-5E4C-8DF8-F66E798FE24F}"/>
              </a:ext>
            </a:extLst>
          </p:cNvPr>
          <p:cNvPicPr>
            <a:picLocks noChangeAspect="1"/>
          </p:cNvPicPr>
          <p:nvPr/>
        </p:nvPicPr>
        <p:blipFill>
          <a:blip r:embed="rId5"/>
          <a:stretch>
            <a:fillRect/>
          </a:stretch>
        </p:blipFill>
        <p:spPr>
          <a:xfrm>
            <a:off x="2379079" y="6286699"/>
            <a:ext cx="5744652" cy="800805"/>
          </a:xfrm>
          <a:prstGeom prst="rect">
            <a:avLst/>
          </a:prstGeom>
          <a:ln w="12700">
            <a:miter lim="400000"/>
          </a:ln>
        </p:spPr>
      </p:pic>
      <p:sp>
        <p:nvSpPr>
          <p:cNvPr id="13" name="Line">
            <a:extLst>
              <a:ext uri="{FF2B5EF4-FFF2-40B4-BE49-F238E27FC236}">
                <a16:creationId xmlns:a16="http://schemas.microsoft.com/office/drawing/2014/main" id="{59DDEDC6-B138-4841-8FED-7D0DC6783C18}"/>
              </a:ext>
            </a:extLst>
          </p:cNvPr>
          <p:cNvSpPr/>
          <p:nvPr/>
        </p:nvSpPr>
        <p:spPr>
          <a:xfrm flipH="1" flipV="1">
            <a:off x="4477266" y="6745730"/>
            <a:ext cx="202795" cy="392584"/>
          </a:xfrm>
          <a:prstGeom prst="line">
            <a:avLst/>
          </a:prstGeom>
          <a:ln w="25400">
            <a:solidFill>
              <a:schemeClr val="accent1">
                <a:satOff val="-3355"/>
                <a:lumOff val="26614"/>
              </a:schemeClr>
            </a:solidFill>
            <a:miter lim="400000"/>
            <a:tailEnd type="triangle"/>
          </a:ln>
        </p:spPr>
        <p:txBody>
          <a:bodyPr lIns="39373" tIns="39373" rIns="39373" bIns="39373" anchor="ctr"/>
          <a:lstStyle/>
          <a:p>
            <a:pPr>
              <a:defRPr sz="4000">
                <a:solidFill>
                  <a:srgbClr val="FFFFFF"/>
                </a:solidFill>
                <a:effectLst>
                  <a:outerShdw blurRad="38100" dist="12700" dir="5400000" rotWithShape="0">
                    <a:srgbClr val="000000">
                      <a:alpha val="50000"/>
                    </a:srgbClr>
                  </a:outerShdw>
                </a:effectLst>
              </a:defRPr>
            </a:pPr>
            <a:endParaRPr sz="3100"/>
          </a:p>
        </p:txBody>
      </p:sp>
      <p:sp>
        <p:nvSpPr>
          <p:cNvPr id="14" name="on-policy distribution">
            <a:extLst>
              <a:ext uri="{FF2B5EF4-FFF2-40B4-BE49-F238E27FC236}">
                <a16:creationId xmlns:a16="http://schemas.microsoft.com/office/drawing/2014/main" id="{00E496C5-59B5-564C-B105-8557116F6700}"/>
              </a:ext>
            </a:extLst>
          </p:cNvPr>
          <p:cNvSpPr txBox="1"/>
          <p:nvPr/>
        </p:nvSpPr>
        <p:spPr>
          <a:xfrm>
            <a:off x="3756352" y="7031405"/>
            <a:ext cx="2069483" cy="3538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73" tIns="39373" rIns="39373" bIns="39373" anchor="ctr">
            <a:spAutoFit/>
          </a:bodyPr>
          <a:lstStyle>
            <a:lvl1pPr>
              <a:defRPr sz="2300">
                <a:solidFill>
                  <a:schemeClr val="accent1">
                    <a:satOff val="-3355"/>
                    <a:lumOff val="26614"/>
                  </a:schemeClr>
                </a:solidFill>
              </a:defRPr>
            </a:lvl1pPr>
          </a:lstStyle>
          <a:p>
            <a:r>
              <a:rPr sz="1783"/>
              <a:t>on-policy distribution</a:t>
            </a:r>
          </a:p>
        </p:txBody>
      </p:sp>
      <p:sp>
        <p:nvSpPr>
          <p:cNvPr id="15" name="Freeform 14">
            <a:extLst>
              <a:ext uri="{FF2B5EF4-FFF2-40B4-BE49-F238E27FC236}">
                <a16:creationId xmlns:a16="http://schemas.microsoft.com/office/drawing/2014/main" id="{D48CEB8D-25B3-9447-A775-AAB7C8C00D30}"/>
              </a:ext>
            </a:extLst>
          </p:cNvPr>
          <p:cNvSpPr/>
          <p:nvPr/>
        </p:nvSpPr>
        <p:spPr>
          <a:xfrm>
            <a:off x="5960962" y="2318749"/>
            <a:ext cx="4011932" cy="892893"/>
          </a:xfrm>
          <a:custGeom>
            <a:avLst>
              <a:gd name="f0" fmla="val -7383"/>
              <a:gd name="f1" fmla="val 28768"/>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sz="2200" dirty="0">
                <a:latin typeface="Liberation Sans" pitchFamily="18"/>
                <a:ea typeface="Noto Sans CJK SC Regular" pitchFamily="2"/>
                <a:cs typeface="FreeSans" pitchFamily="2"/>
              </a:rPr>
              <a:t>Assume an initial state for now</a:t>
            </a:r>
            <a:endParaRPr lang="en-US" sz="2200" b="0" i="0" u="none" strike="noStrike" kern="1200" cap="none" dirty="0">
              <a:ln>
                <a:noFill/>
              </a:ln>
              <a:latin typeface="Liberation Sans" pitchFamily="18"/>
              <a:ea typeface="Noto Sans CJK SC Regular" pitchFamily="2"/>
              <a:cs typeface="FreeSans" pitchFamily="2"/>
            </a:endParaRPr>
          </a:p>
        </p:txBody>
      </p:sp>
    </p:spTree>
    <p:extLst>
      <p:ext uri="{BB962C8B-B14F-4D97-AF65-F5344CB8AC3E}">
        <p14:creationId xmlns:p14="http://schemas.microsoft.com/office/powerpoint/2010/main" val="1853534352"/>
      </p:ext>
    </p:extLst>
  </p:cSld>
  <p:clrMapOvr>
    <a:masterClrMapping/>
  </p:clrMapOvr>
  <p:transition spd="med"/>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B06C4-F545-0D4C-9AD7-DA415AF4BB98}"/>
              </a:ext>
            </a:extLst>
          </p:cNvPr>
          <p:cNvSpPr>
            <a:spLocks noGrp="1"/>
          </p:cNvSpPr>
          <p:nvPr>
            <p:ph type="title"/>
          </p:nvPr>
        </p:nvSpPr>
        <p:spPr/>
        <p:txBody>
          <a:bodyPr/>
          <a:lstStyle/>
          <a:p>
            <a:r>
              <a:rPr lang="en-US" dirty="0"/>
              <a:t>Policy gradient setup</a:t>
            </a:r>
          </a:p>
        </p:txBody>
      </p:sp>
      <p:sp>
        <p:nvSpPr>
          <p:cNvPr id="4" name="Given a policy parameterization:">
            <a:extLst>
              <a:ext uri="{FF2B5EF4-FFF2-40B4-BE49-F238E27FC236}">
                <a16:creationId xmlns:a16="http://schemas.microsoft.com/office/drawing/2014/main" id="{AEDAF5B9-A227-9C48-BCE4-E25CA88ED8DE}"/>
              </a:ext>
            </a:extLst>
          </p:cNvPr>
          <p:cNvSpPr txBox="1"/>
          <p:nvPr/>
        </p:nvSpPr>
        <p:spPr>
          <a:xfrm>
            <a:off x="489956" y="2171655"/>
            <a:ext cx="2426248" cy="294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73" tIns="39373" rIns="39373" bIns="39373" anchor="ctr">
            <a:spAutoFit/>
          </a:bodyPr>
          <a:lstStyle>
            <a:lvl1pPr algn="l">
              <a:defRPr>
                <a:solidFill>
                  <a:schemeClr val="accent6"/>
                </a:solidFill>
              </a:defRPr>
            </a:lvl1pPr>
          </a:lstStyle>
          <a:p>
            <a:r>
              <a:rPr sz="1395" dirty="0">
                <a:solidFill>
                  <a:schemeClr val="tx1"/>
                </a:solidFill>
              </a:rPr>
              <a:t>Given a policy parameterization:</a:t>
            </a:r>
          </a:p>
        </p:txBody>
      </p:sp>
      <p:pic>
        <p:nvPicPr>
          <p:cNvPr id="5" name="Image" descr="Image">
            <a:extLst>
              <a:ext uri="{FF2B5EF4-FFF2-40B4-BE49-F238E27FC236}">
                <a16:creationId xmlns:a16="http://schemas.microsoft.com/office/drawing/2014/main" id="{CFD8296B-6254-024E-9CED-7F60477FAE02}"/>
              </a:ext>
            </a:extLst>
          </p:cNvPr>
          <p:cNvPicPr>
            <a:picLocks noChangeAspect="1"/>
          </p:cNvPicPr>
          <p:nvPr/>
        </p:nvPicPr>
        <p:blipFill>
          <a:blip r:embed="rId2"/>
          <a:stretch>
            <a:fillRect/>
          </a:stretch>
        </p:blipFill>
        <p:spPr>
          <a:xfrm>
            <a:off x="3619167" y="2096171"/>
            <a:ext cx="1344454" cy="383170"/>
          </a:xfrm>
          <a:prstGeom prst="rect">
            <a:avLst/>
          </a:prstGeom>
          <a:ln w="12700">
            <a:miter lim="400000"/>
          </a:ln>
        </p:spPr>
      </p:pic>
      <p:sp>
        <p:nvSpPr>
          <p:cNvPr id="6" name="Approximate stochastic gradient ascent:">
            <a:extLst>
              <a:ext uri="{FF2B5EF4-FFF2-40B4-BE49-F238E27FC236}">
                <a16:creationId xmlns:a16="http://schemas.microsoft.com/office/drawing/2014/main" id="{A305607D-47BF-4E49-826C-72E959B02FFB}"/>
              </a:ext>
            </a:extLst>
          </p:cNvPr>
          <p:cNvSpPr txBox="1"/>
          <p:nvPr/>
        </p:nvSpPr>
        <p:spPr>
          <a:xfrm>
            <a:off x="489956" y="4400095"/>
            <a:ext cx="2983964" cy="294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73" tIns="39373" rIns="39373" bIns="39373" anchor="ctr">
            <a:spAutoFit/>
          </a:bodyPr>
          <a:lstStyle/>
          <a:p>
            <a:pPr algn="l">
              <a:defRPr>
                <a:solidFill>
                  <a:schemeClr val="accent6"/>
                </a:solidFill>
              </a:defRPr>
            </a:pPr>
            <a:r>
              <a:rPr sz="1395" dirty="0"/>
              <a:t>Approximate stochastic gradient ascent:</a:t>
            </a:r>
          </a:p>
        </p:txBody>
      </p:sp>
      <p:sp>
        <p:nvSpPr>
          <p:cNvPr id="7" name="(or average reward)">
            <a:extLst>
              <a:ext uri="{FF2B5EF4-FFF2-40B4-BE49-F238E27FC236}">
                <a16:creationId xmlns:a16="http://schemas.microsoft.com/office/drawing/2014/main" id="{7426137F-0B97-0D47-94FC-30A1FE28532E}"/>
              </a:ext>
            </a:extLst>
          </p:cNvPr>
          <p:cNvSpPr txBox="1"/>
          <p:nvPr/>
        </p:nvSpPr>
        <p:spPr>
          <a:xfrm>
            <a:off x="4839591" y="3424891"/>
            <a:ext cx="1979715" cy="3657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73" tIns="39373" rIns="39373" bIns="39373" anchor="ctr">
            <a:spAutoFit/>
          </a:bodyPr>
          <a:lstStyle>
            <a:lvl1pPr>
              <a:defRPr sz="2400"/>
            </a:lvl1pPr>
          </a:lstStyle>
          <a:p>
            <a:r>
              <a:rPr sz="1860"/>
              <a:t>(or average reward)</a:t>
            </a:r>
          </a:p>
        </p:txBody>
      </p:sp>
      <p:sp>
        <p:nvSpPr>
          <p:cNvPr id="8" name="Typically, based on the Policy-Gradient Theorem:">
            <a:extLst>
              <a:ext uri="{FF2B5EF4-FFF2-40B4-BE49-F238E27FC236}">
                <a16:creationId xmlns:a16="http://schemas.microsoft.com/office/drawing/2014/main" id="{16CC5B88-5028-3144-A3BC-861BFC74D5B0}"/>
              </a:ext>
            </a:extLst>
          </p:cNvPr>
          <p:cNvSpPr txBox="1"/>
          <p:nvPr/>
        </p:nvSpPr>
        <p:spPr>
          <a:xfrm>
            <a:off x="503184" y="5856662"/>
            <a:ext cx="3615035" cy="294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73" tIns="39373" rIns="39373" bIns="39373" anchor="ctr">
            <a:spAutoFit/>
          </a:bodyPr>
          <a:lstStyle/>
          <a:p>
            <a:pPr algn="l">
              <a:defRPr>
                <a:solidFill>
                  <a:schemeClr val="accent6"/>
                </a:solidFill>
              </a:defRPr>
            </a:pPr>
            <a:r>
              <a:rPr sz="1395"/>
              <a:t>Typically, based on the Policy-Gradient Theorem:</a:t>
            </a:r>
          </a:p>
        </p:txBody>
      </p:sp>
      <p:sp>
        <p:nvSpPr>
          <p:cNvPr id="9" name="And objective:">
            <a:extLst>
              <a:ext uri="{FF2B5EF4-FFF2-40B4-BE49-F238E27FC236}">
                <a16:creationId xmlns:a16="http://schemas.microsoft.com/office/drawing/2014/main" id="{767AE82B-93EA-414B-8446-280388298340}"/>
              </a:ext>
            </a:extLst>
          </p:cNvPr>
          <p:cNvSpPr txBox="1"/>
          <p:nvPr/>
        </p:nvSpPr>
        <p:spPr>
          <a:xfrm>
            <a:off x="509797" y="3416156"/>
            <a:ext cx="1127751" cy="294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73" tIns="39373" rIns="39373" bIns="39373" anchor="ctr">
            <a:spAutoFit/>
          </a:bodyPr>
          <a:lstStyle>
            <a:lvl1pPr algn="l">
              <a:defRPr>
                <a:solidFill>
                  <a:schemeClr val="accent6"/>
                </a:solidFill>
              </a:defRPr>
            </a:lvl1pPr>
          </a:lstStyle>
          <a:p>
            <a:r>
              <a:rPr sz="1395">
                <a:solidFill>
                  <a:schemeClr val="tx1"/>
                </a:solidFill>
              </a:rPr>
              <a:t>And objective:</a:t>
            </a:r>
          </a:p>
        </p:txBody>
      </p:sp>
      <p:pic>
        <p:nvPicPr>
          <p:cNvPr id="10" name="Image" descr="Image">
            <a:extLst>
              <a:ext uri="{FF2B5EF4-FFF2-40B4-BE49-F238E27FC236}">
                <a16:creationId xmlns:a16="http://schemas.microsoft.com/office/drawing/2014/main" id="{19B4B512-5950-B542-A3C6-381576C967CE}"/>
              </a:ext>
            </a:extLst>
          </p:cNvPr>
          <p:cNvPicPr>
            <a:picLocks noChangeAspect="1"/>
          </p:cNvPicPr>
          <p:nvPr/>
        </p:nvPicPr>
        <p:blipFill>
          <a:blip r:embed="rId3"/>
          <a:stretch>
            <a:fillRect/>
          </a:stretch>
        </p:blipFill>
        <p:spPr>
          <a:xfrm>
            <a:off x="2547790" y="3387852"/>
            <a:ext cx="2170177" cy="492533"/>
          </a:xfrm>
          <a:prstGeom prst="rect">
            <a:avLst/>
          </a:prstGeom>
          <a:ln w="12700">
            <a:miter lim="400000"/>
          </a:ln>
        </p:spPr>
      </p:pic>
      <p:pic>
        <p:nvPicPr>
          <p:cNvPr id="11" name="Image" descr="Image">
            <a:extLst>
              <a:ext uri="{FF2B5EF4-FFF2-40B4-BE49-F238E27FC236}">
                <a16:creationId xmlns:a16="http://schemas.microsoft.com/office/drawing/2014/main" id="{5DDE3742-196D-7245-A582-531655459662}"/>
              </a:ext>
            </a:extLst>
          </p:cNvPr>
          <p:cNvPicPr>
            <a:picLocks noChangeAspect="1"/>
          </p:cNvPicPr>
          <p:nvPr/>
        </p:nvPicPr>
        <p:blipFill>
          <a:blip r:embed="rId4"/>
          <a:stretch>
            <a:fillRect/>
          </a:stretch>
        </p:blipFill>
        <p:spPr>
          <a:xfrm>
            <a:off x="2553219" y="4931283"/>
            <a:ext cx="3020860" cy="494323"/>
          </a:xfrm>
          <a:prstGeom prst="rect">
            <a:avLst/>
          </a:prstGeom>
          <a:ln w="12700">
            <a:miter lim="400000"/>
          </a:ln>
        </p:spPr>
      </p:pic>
      <p:pic>
        <p:nvPicPr>
          <p:cNvPr id="12" name="Image" descr="Image">
            <a:extLst>
              <a:ext uri="{FF2B5EF4-FFF2-40B4-BE49-F238E27FC236}">
                <a16:creationId xmlns:a16="http://schemas.microsoft.com/office/drawing/2014/main" id="{4496BD27-5A82-5E4C-8DF8-F66E798FE24F}"/>
              </a:ext>
            </a:extLst>
          </p:cNvPr>
          <p:cNvPicPr>
            <a:picLocks noChangeAspect="1"/>
          </p:cNvPicPr>
          <p:nvPr/>
        </p:nvPicPr>
        <p:blipFill>
          <a:blip r:embed="rId5"/>
          <a:stretch>
            <a:fillRect/>
          </a:stretch>
        </p:blipFill>
        <p:spPr>
          <a:xfrm>
            <a:off x="2379079" y="6286699"/>
            <a:ext cx="5744652" cy="800805"/>
          </a:xfrm>
          <a:prstGeom prst="rect">
            <a:avLst/>
          </a:prstGeom>
          <a:ln w="12700">
            <a:miter lim="400000"/>
          </a:ln>
        </p:spPr>
      </p:pic>
      <p:sp>
        <p:nvSpPr>
          <p:cNvPr id="13" name="Line">
            <a:extLst>
              <a:ext uri="{FF2B5EF4-FFF2-40B4-BE49-F238E27FC236}">
                <a16:creationId xmlns:a16="http://schemas.microsoft.com/office/drawing/2014/main" id="{59DDEDC6-B138-4841-8FED-7D0DC6783C18}"/>
              </a:ext>
            </a:extLst>
          </p:cNvPr>
          <p:cNvSpPr/>
          <p:nvPr/>
        </p:nvSpPr>
        <p:spPr>
          <a:xfrm flipH="1" flipV="1">
            <a:off x="4477266" y="6745730"/>
            <a:ext cx="202795" cy="392584"/>
          </a:xfrm>
          <a:prstGeom prst="line">
            <a:avLst/>
          </a:prstGeom>
          <a:ln w="25400">
            <a:solidFill>
              <a:schemeClr val="accent1">
                <a:satOff val="-3355"/>
                <a:lumOff val="26614"/>
              </a:schemeClr>
            </a:solidFill>
            <a:miter lim="400000"/>
            <a:tailEnd type="triangle"/>
          </a:ln>
        </p:spPr>
        <p:txBody>
          <a:bodyPr lIns="39373" tIns="39373" rIns="39373" bIns="39373" anchor="ctr"/>
          <a:lstStyle/>
          <a:p>
            <a:pPr>
              <a:defRPr sz="4000">
                <a:solidFill>
                  <a:srgbClr val="FFFFFF"/>
                </a:solidFill>
                <a:effectLst>
                  <a:outerShdw blurRad="38100" dist="12700" dir="5400000" rotWithShape="0">
                    <a:srgbClr val="000000">
                      <a:alpha val="50000"/>
                    </a:srgbClr>
                  </a:outerShdw>
                </a:effectLst>
              </a:defRPr>
            </a:pPr>
            <a:endParaRPr sz="3100"/>
          </a:p>
        </p:txBody>
      </p:sp>
      <p:sp>
        <p:nvSpPr>
          <p:cNvPr id="14" name="on-policy distribution">
            <a:extLst>
              <a:ext uri="{FF2B5EF4-FFF2-40B4-BE49-F238E27FC236}">
                <a16:creationId xmlns:a16="http://schemas.microsoft.com/office/drawing/2014/main" id="{00E496C5-59B5-564C-B105-8557116F6700}"/>
              </a:ext>
            </a:extLst>
          </p:cNvPr>
          <p:cNvSpPr txBox="1"/>
          <p:nvPr/>
        </p:nvSpPr>
        <p:spPr>
          <a:xfrm>
            <a:off x="3756352" y="7031405"/>
            <a:ext cx="2069483" cy="3538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73" tIns="39373" rIns="39373" bIns="39373" anchor="ctr">
            <a:spAutoFit/>
          </a:bodyPr>
          <a:lstStyle>
            <a:lvl1pPr>
              <a:defRPr sz="2300">
                <a:solidFill>
                  <a:schemeClr val="accent1">
                    <a:satOff val="-3355"/>
                    <a:lumOff val="26614"/>
                  </a:schemeClr>
                </a:solidFill>
              </a:defRPr>
            </a:lvl1pPr>
          </a:lstStyle>
          <a:p>
            <a:r>
              <a:rPr sz="1783"/>
              <a:t>on-policy distribution</a:t>
            </a:r>
          </a:p>
        </p:txBody>
      </p:sp>
      <p:sp>
        <p:nvSpPr>
          <p:cNvPr id="15" name="Freeform 14">
            <a:extLst>
              <a:ext uri="{FF2B5EF4-FFF2-40B4-BE49-F238E27FC236}">
                <a16:creationId xmlns:a16="http://schemas.microsoft.com/office/drawing/2014/main" id="{D48CEB8D-25B3-9447-A775-AAB7C8C00D30}"/>
              </a:ext>
            </a:extLst>
          </p:cNvPr>
          <p:cNvSpPr/>
          <p:nvPr/>
        </p:nvSpPr>
        <p:spPr>
          <a:xfrm>
            <a:off x="6274568" y="3845566"/>
            <a:ext cx="3698326" cy="892893"/>
          </a:xfrm>
          <a:custGeom>
            <a:avLst>
              <a:gd name="f0" fmla="val -12029"/>
              <a:gd name="f1" fmla="val 28488"/>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sz="2200" dirty="0">
                <a:latin typeface="Liberation Sans" pitchFamily="18"/>
                <a:ea typeface="Noto Sans CJK SC Regular" pitchFamily="2"/>
                <a:cs typeface="FreeSans" pitchFamily="2"/>
              </a:rPr>
              <a:t>Directly maximize objective</a:t>
            </a:r>
          </a:p>
          <a:p>
            <a:pPr marL="0" marR="0" lvl="0" indent="0" algn="ctr" hangingPunct="0">
              <a:lnSpc>
                <a:spcPct val="100000"/>
              </a:lnSpc>
              <a:spcBef>
                <a:spcPts val="0"/>
              </a:spcBef>
              <a:spcAft>
                <a:spcPts val="0"/>
              </a:spcAft>
              <a:buNone/>
              <a:tabLst/>
            </a:pPr>
            <a:r>
              <a:rPr lang="en-US" sz="2200" dirty="0">
                <a:latin typeface="Liberation Sans" pitchFamily="18"/>
                <a:ea typeface="Noto Sans CJK SC Regular" pitchFamily="2"/>
                <a:cs typeface="FreeSans" pitchFamily="2"/>
              </a:rPr>
              <a:t>w</a:t>
            </a:r>
            <a:r>
              <a:rPr lang="en-US" sz="2200" b="0" i="0" u="none" strike="noStrike" kern="1200" cap="none" dirty="0">
                <a:ln>
                  <a:noFill/>
                </a:ln>
                <a:latin typeface="Liberation Sans" pitchFamily="18"/>
                <a:ea typeface="Noto Sans CJK SC Regular" pitchFamily="2"/>
                <a:cs typeface="FreeSans" pitchFamily="2"/>
              </a:rPr>
              <a:t>ith </a:t>
            </a:r>
            <a:r>
              <a:rPr lang="en-US" sz="2200" dirty="0">
                <a:latin typeface="Liberation Sans" pitchFamily="18"/>
                <a:ea typeface="Noto Sans CJK SC Regular" pitchFamily="2"/>
                <a:cs typeface="FreeSans" pitchFamily="2"/>
              </a:rPr>
              <a:t>gradient ascent</a:t>
            </a:r>
            <a:endParaRPr lang="en-US" sz="2200" b="0" i="0" u="none" strike="noStrike" kern="1200" cap="none" dirty="0">
              <a:ln>
                <a:noFill/>
              </a:ln>
              <a:latin typeface="Liberation Sans" pitchFamily="18"/>
              <a:ea typeface="Noto Sans CJK SC Regular" pitchFamily="2"/>
              <a:cs typeface="FreeSans" pitchFamily="2"/>
            </a:endParaRPr>
          </a:p>
        </p:txBody>
      </p:sp>
    </p:spTree>
    <p:extLst>
      <p:ext uri="{BB962C8B-B14F-4D97-AF65-F5344CB8AC3E}">
        <p14:creationId xmlns:p14="http://schemas.microsoft.com/office/powerpoint/2010/main" val="2082116442"/>
      </p:ext>
    </p:extLst>
  </p:cSld>
  <p:clrMapOvr>
    <a:masterClrMapping/>
  </p:clrMapOvr>
  <p:transition spd="med"/>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B06C4-F545-0D4C-9AD7-DA415AF4BB98}"/>
              </a:ext>
            </a:extLst>
          </p:cNvPr>
          <p:cNvSpPr>
            <a:spLocks noGrp="1"/>
          </p:cNvSpPr>
          <p:nvPr>
            <p:ph type="title"/>
          </p:nvPr>
        </p:nvSpPr>
        <p:spPr/>
        <p:txBody>
          <a:bodyPr/>
          <a:lstStyle/>
          <a:p>
            <a:r>
              <a:rPr lang="en-US" dirty="0"/>
              <a:t>Policy gradient setup</a:t>
            </a:r>
          </a:p>
        </p:txBody>
      </p:sp>
      <p:sp>
        <p:nvSpPr>
          <p:cNvPr id="4" name="Given a policy parameterization:">
            <a:extLst>
              <a:ext uri="{FF2B5EF4-FFF2-40B4-BE49-F238E27FC236}">
                <a16:creationId xmlns:a16="http://schemas.microsoft.com/office/drawing/2014/main" id="{AEDAF5B9-A227-9C48-BCE4-E25CA88ED8DE}"/>
              </a:ext>
            </a:extLst>
          </p:cNvPr>
          <p:cNvSpPr txBox="1"/>
          <p:nvPr/>
        </p:nvSpPr>
        <p:spPr>
          <a:xfrm>
            <a:off x="489956" y="2171655"/>
            <a:ext cx="2426248" cy="294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73" tIns="39373" rIns="39373" bIns="39373" anchor="ctr">
            <a:spAutoFit/>
          </a:bodyPr>
          <a:lstStyle>
            <a:lvl1pPr algn="l">
              <a:defRPr>
                <a:solidFill>
                  <a:schemeClr val="accent6"/>
                </a:solidFill>
              </a:defRPr>
            </a:lvl1pPr>
          </a:lstStyle>
          <a:p>
            <a:r>
              <a:rPr sz="1395" dirty="0">
                <a:solidFill>
                  <a:schemeClr val="tx1"/>
                </a:solidFill>
              </a:rPr>
              <a:t>Given a policy parameterization:</a:t>
            </a:r>
          </a:p>
        </p:txBody>
      </p:sp>
      <p:pic>
        <p:nvPicPr>
          <p:cNvPr id="5" name="Image" descr="Image">
            <a:extLst>
              <a:ext uri="{FF2B5EF4-FFF2-40B4-BE49-F238E27FC236}">
                <a16:creationId xmlns:a16="http://schemas.microsoft.com/office/drawing/2014/main" id="{CFD8296B-6254-024E-9CED-7F60477FAE02}"/>
              </a:ext>
            </a:extLst>
          </p:cNvPr>
          <p:cNvPicPr>
            <a:picLocks noChangeAspect="1"/>
          </p:cNvPicPr>
          <p:nvPr/>
        </p:nvPicPr>
        <p:blipFill>
          <a:blip r:embed="rId2"/>
          <a:stretch>
            <a:fillRect/>
          </a:stretch>
        </p:blipFill>
        <p:spPr>
          <a:xfrm>
            <a:off x="3619167" y="2096171"/>
            <a:ext cx="1344454" cy="383170"/>
          </a:xfrm>
          <a:prstGeom prst="rect">
            <a:avLst/>
          </a:prstGeom>
          <a:ln w="12700">
            <a:miter lim="400000"/>
          </a:ln>
        </p:spPr>
      </p:pic>
      <p:sp>
        <p:nvSpPr>
          <p:cNvPr id="6" name="Approximate stochastic gradient ascent:">
            <a:extLst>
              <a:ext uri="{FF2B5EF4-FFF2-40B4-BE49-F238E27FC236}">
                <a16:creationId xmlns:a16="http://schemas.microsoft.com/office/drawing/2014/main" id="{A305607D-47BF-4E49-826C-72E959B02FFB}"/>
              </a:ext>
            </a:extLst>
          </p:cNvPr>
          <p:cNvSpPr txBox="1"/>
          <p:nvPr/>
        </p:nvSpPr>
        <p:spPr>
          <a:xfrm>
            <a:off x="489956" y="4400095"/>
            <a:ext cx="2983964" cy="294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73" tIns="39373" rIns="39373" bIns="39373" anchor="ctr">
            <a:spAutoFit/>
          </a:bodyPr>
          <a:lstStyle/>
          <a:p>
            <a:pPr algn="l">
              <a:defRPr>
                <a:solidFill>
                  <a:schemeClr val="accent6"/>
                </a:solidFill>
              </a:defRPr>
            </a:pPr>
            <a:r>
              <a:rPr sz="1395" dirty="0"/>
              <a:t>Approximate stochastic gradient ascent:</a:t>
            </a:r>
          </a:p>
        </p:txBody>
      </p:sp>
      <p:sp>
        <p:nvSpPr>
          <p:cNvPr id="7" name="(or average reward)">
            <a:extLst>
              <a:ext uri="{FF2B5EF4-FFF2-40B4-BE49-F238E27FC236}">
                <a16:creationId xmlns:a16="http://schemas.microsoft.com/office/drawing/2014/main" id="{7426137F-0B97-0D47-94FC-30A1FE28532E}"/>
              </a:ext>
            </a:extLst>
          </p:cNvPr>
          <p:cNvSpPr txBox="1"/>
          <p:nvPr/>
        </p:nvSpPr>
        <p:spPr>
          <a:xfrm>
            <a:off x="4839591" y="3424891"/>
            <a:ext cx="1979715" cy="3657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73" tIns="39373" rIns="39373" bIns="39373" anchor="ctr">
            <a:spAutoFit/>
          </a:bodyPr>
          <a:lstStyle>
            <a:lvl1pPr>
              <a:defRPr sz="2400"/>
            </a:lvl1pPr>
          </a:lstStyle>
          <a:p>
            <a:r>
              <a:rPr sz="1860"/>
              <a:t>(or average reward)</a:t>
            </a:r>
          </a:p>
        </p:txBody>
      </p:sp>
      <p:sp>
        <p:nvSpPr>
          <p:cNvPr id="8" name="Typically, based on the Policy-Gradient Theorem:">
            <a:extLst>
              <a:ext uri="{FF2B5EF4-FFF2-40B4-BE49-F238E27FC236}">
                <a16:creationId xmlns:a16="http://schemas.microsoft.com/office/drawing/2014/main" id="{16CC5B88-5028-3144-A3BC-861BFC74D5B0}"/>
              </a:ext>
            </a:extLst>
          </p:cNvPr>
          <p:cNvSpPr txBox="1"/>
          <p:nvPr/>
        </p:nvSpPr>
        <p:spPr>
          <a:xfrm>
            <a:off x="503184" y="5856662"/>
            <a:ext cx="3615035" cy="294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73" tIns="39373" rIns="39373" bIns="39373" anchor="ctr">
            <a:spAutoFit/>
          </a:bodyPr>
          <a:lstStyle/>
          <a:p>
            <a:pPr algn="l">
              <a:defRPr>
                <a:solidFill>
                  <a:schemeClr val="accent6"/>
                </a:solidFill>
              </a:defRPr>
            </a:pPr>
            <a:r>
              <a:rPr sz="1395"/>
              <a:t>Typically, based on the Policy-Gradient Theorem:</a:t>
            </a:r>
          </a:p>
        </p:txBody>
      </p:sp>
      <p:sp>
        <p:nvSpPr>
          <p:cNvPr id="9" name="And objective:">
            <a:extLst>
              <a:ext uri="{FF2B5EF4-FFF2-40B4-BE49-F238E27FC236}">
                <a16:creationId xmlns:a16="http://schemas.microsoft.com/office/drawing/2014/main" id="{767AE82B-93EA-414B-8446-280388298340}"/>
              </a:ext>
            </a:extLst>
          </p:cNvPr>
          <p:cNvSpPr txBox="1"/>
          <p:nvPr/>
        </p:nvSpPr>
        <p:spPr>
          <a:xfrm>
            <a:off x="509797" y="3416156"/>
            <a:ext cx="1127751" cy="294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73" tIns="39373" rIns="39373" bIns="39373" anchor="ctr">
            <a:spAutoFit/>
          </a:bodyPr>
          <a:lstStyle>
            <a:lvl1pPr algn="l">
              <a:defRPr>
                <a:solidFill>
                  <a:schemeClr val="accent6"/>
                </a:solidFill>
              </a:defRPr>
            </a:lvl1pPr>
          </a:lstStyle>
          <a:p>
            <a:r>
              <a:rPr sz="1395">
                <a:solidFill>
                  <a:schemeClr val="tx1"/>
                </a:solidFill>
              </a:rPr>
              <a:t>And objective:</a:t>
            </a:r>
          </a:p>
        </p:txBody>
      </p:sp>
      <p:pic>
        <p:nvPicPr>
          <p:cNvPr id="10" name="Image" descr="Image">
            <a:extLst>
              <a:ext uri="{FF2B5EF4-FFF2-40B4-BE49-F238E27FC236}">
                <a16:creationId xmlns:a16="http://schemas.microsoft.com/office/drawing/2014/main" id="{19B4B512-5950-B542-A3C6-381576C967CE}"/>
              </a:ext>
            </a:extLst>
          </p:cNvPr>
          <p:cNvPicPr>
            <a:picLocks noChangeAspect="1"/>
          </p:cNvPicPr>
          <p:nvPr/>
        </p:nvPicPr>
        <p:blipFill>
          <a:blip r:embed="rId3"/>
          <a:stretch>
            <a:fillRect/>
          </a:stretch>
        </p:blipFill>
        <p:spPr>
          <a:xfrm>
            <a:off x="2547790" y="3387852"/>
            <a:ext cx="2170177" cy="492533"/>
          </a:xfrm>
          <a:prstGeom prst="rect">
            <a:avLst/>
          </a:prstGeom>
          <a:ln w="12700">
            <a:miter lim="400000"/>
          </a:ln>
        </p:spPr>
      </p:pic>
      <p:pic>
        <p:nvPicPr>
          <p:cNvPr id="11" name="Image" descr="Image">
            <a:extLst>
              <a:ext uri="{FF2B5EF4-FFF2-40B4-BE49-F238E27FC236}">
                <a16:creationId xmlns:a16="http://schemas.microsoft.com/office/drawing/2014/main" id="{5DDE3742-196D-7245-A582-531655459662}"/>
              </a:ext>
            </a:extLst>
          </p:cNvPr>
          <p:cNvPicPr>
            <a:picLocks noChangeAspect="1"/>
          </p:cNvPicPr>
          <p:nvPr/>
        </p:nvPicPr>
        <p:blipFill>
          <a:blip r:embed="rId4"/>
          <a:stretch>
            <a:fillRect/>
          </a:stretch>
        </p:blipFill>
        <p:spPr>
          <a:xfrm>
            <a:off x="2553219" y="4931283"/>
            <a:ext cx="3020860" cy="494323"/>
          </a:xfrm>
          <a:prstGeom prst="rect">
            <a:avLst/>
          </a:prstGeom>
          <a:ln w="12700">
            <a:miter lim="400000"/>
          </a:ln>
        </p:spPr>
      </p:pic>
      <p:pic>
        <p:nvPicPr>
          <p:cNvPr id="12" name="Image" descr="Image">
            <a:extLst>
              <a:ext uri="{FF2B5EF4-FFF2-40B4-BE49-F238E27FC236}">
                <a16:creationId xmlns:a16="http://schemas.microsoft.com/office/drawing/2014/main" id="{4496BD27-5A82-5E4C-8DF8-F66E798FE24F}"/>
              </a:ext>
            </a:extLst>
          </p:cNvPr>
          <p:cNvPicPr>
            <a:picLocks noChangeAspect="1"/>
          </p:cNvPicPr>
          <p:nvPr/>
        </p:nvPicPr>
        <p:blipFill>
          <a:blip r:embed="rId5"/>
          <a:stretch>
            <a:fillRect/>
          </a:stretch>
        </p:blipFill>
        <p:spPr>
          <a:xfrm>
            <a:off x="2379079" y="6286699"/>
            <a:ext cx="5744652" cy="800805"/>
          </a:xfrm>
          <a:prstGeom prst="rect">
            <a:avLst/>
          </a:prstGeom>
          <a:ln w="12700">
            <a:miter lim="400000"/>
          </a:ln>
        </p:spPr>
      </p:pic>
      <p:sp>
        <p:nvSpPr>
          <p:cNvPr id="13" name="Line">
            <a:extLst>
              <a:ext uri="{FF2B5EF4-FFF2-40B4-BE49-F238E27FC236}">
                <a16:creationId xmlns:a16="http://schemas.microsoft.com/office/drawing/2014/main" id="{59DDEDC6-B138-4841-8FED-7D0DC6783C18}"/>
              </a:ext>
            </a:extLst>
          </p:cNvPr>
          <p:cNvSpPr/>
          <p:nvPr/>
        </p:nvSpPr>
        <p:spPr>
          <a:xfrm flipH="1" flipV="1">
            <a:off x="4477266" y="6745730"/>
            <a:ext cx="202795" cy="392584"/>
          </a:xfrm>
          <a:prstGeom prst="line">
            <a:avLst/>
          </a:prstGeom>
          <a:ln w="25400">
            <a:solidFill>
              <a:schemeClr val="accent1">
                <a:satOff val="-3355"/>
                <a:lumOff val="26614"/>
              </a:schemeClr>
            </a:solidFill>
            <a:miter lim="400000"/>
            <a:tailEnd type="triangle"/>
          </a:ln>
        </p:spPr>
        <p:txBody>
          <a:bodyPr lIns="39373" tIns="39373" rIns="39373" bIns="39373" anchor="ctr"/>
          <a:lstStyle/>
          <a:p>
            <a:pPr>
              <a:defRPr sz="4000">
                <a:solidFill>
                  <a:srgbClr val="FFFFFF"/>
                </a:solidFill>
                <a:effectLst>
                  <a:outerShdw blurRad="38100" dist="12700" dir="5400000" rotWithShape="0">
                    <a:srgbClr val="000000">
                      <a:alpha val="50000"/>
                    </a:srgbClr>
                  </a:outerShdw>
                </a:effectLst>
              </a:defRPr>
            </a:pPr>
            <a:endParaRPr sz="3100"/>
          </a:p>
        </p:txBody>
      </p:sp>
      <p:sp>
        <p:nvSpPr>
          <p:cNvPr id="14" name="on-policy distribution">
            <a:extLst>
              <a:ext uri="{FF2B5EF4-FFF2-40B4-BE49-F238E27FC236}">
                <a16:creationId xmlns:a16="http://schemas.microsoft.com/office/drawing/2014/main" id="{00E496C5-59B5-564C-B105-8557116F6700}"/>
              </a:ext>
            </a:extLst>
          </p:cNvPr>
          <p:cNvSpPr txBox="1"/>
          <p:nvPr/>
        </p:nvSpPr>
        <p:spPr>
          <a:xfrm>
            <a:off x="3756352" y="7031405"/>
            <a:ext cx="2069483" cy="3538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73" tIns="39373" rIns="39373" bIns="39373" anchor="ctr">
            <a:spAutoFit/>
          </a:bodyPr>
          <a:lstStyle>
            <a:lvl1pPr>
              <a:defRPr sz="2300">
                <a:solidFill>
                  <a:schemeClr val="accent1">
                    <a:satOff val="-3355"/>
                    <a:lumOff val="26614"/>
                  </a:schemeClr>
                </a:solidFill>
              </a:defRPr>
            </a:lvl1pPr>
          </a:lstStyle>
          <a:p>
            <a:r>
              <a:rPr sz="1783"/>
              <a:t>on-policy distribution</a:t>
            </a:r>
          </a:p>
        </p:txBody>
      </p:sp>
      <p:sp>
        <p:nvSpPr>
          <p:cNvPr id="15" name="Freeform 14">
            <a:extLst>
              <a:ext uri="{FF2B5EF4-FFF2-40B4-BE49-F238E27FC236}">
                <a16:creationId xmlns:a16="http://schemas.microsoft.com/office/drawing/2014/main" id="{D48CEB8D-25B3-9447-A775-AAB7C8C00D30}"/>
              </a:ext>
            </a:extLst>
          </p:cNvPr>
          <p:cNvSpPr/>
          <p:nvPr/>
        </p:nvSpPr>
        <p:spPr>
          <a:xfrm>
            <a:off x="6382299" y="3802213"/>
            <a:ext cx="3698326" cy="1087988"/>
          </a:xfrm>
          <a:custGeom>
            <a:avLst>
              <a:gd name="f0" fmla="val -5877"/>
              <a:gd name="f1" fmla="val 22571"/>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sz="2200" dirty="0">
                <a:latin typeface="Liberation Sans" pitchFamily="18"/>
                <a:ea typeface="Noto Sans CJK SC Regular" pitchFamily="2"/>
                <a:cs typeface="FreeSans" pitchFamily="2"/>
              </a:rPr>
              <a:t>Like before, we are </a:t>
            </a:r>
          </a:p>
          <a:p>
            <a:pPr marL="0" marR="0" lvl="0" indent="0" algn="ctr" hangingPunct="0">
              <a:lnSpc>
                <a:spcPct val="100000"/>
              </a:lnSpc>
              <a:spcBef>
                <a:spcPts val="0"/>
              </a:spcBef>
              <a:spcAft>
                <a:spcPts val="0"/>
              </a:spcAft>
              <a:buNone/>
              <a:tabLst/>
            </a:pPr>
            <a:r>
              <a:rPr lang="en-US" sz="2200" dirty="0">
                <a:latin typeface="Liberation Sans" pitchFamily="18"/>
                <a:ea typeface="Noto Sans CJK SC Regular" pitchFamily="2"/>
                <a:cs typeface="FreeSans" pitchFamily="2"/>
              </a:rPr>
              <a:t>approximating the gradient </a:t>
            </a:r>
          </a:p>
          <a:p>
            <a:pPr marL="0" marR="0" lvl="0" indent="0" algn="ctr" hangingPunct="0">
              <a:lnSpc>
                <a:spcPct val="100000"/>
              </a:lnSpc>
              <a:spcBef>
                <a:spcPts val="0"/>
              </a:spcBef>
              <a:spcAft>
                <a:spcPts val="0"/>
              </a:spcAft>
              <a:buNone/>
              <a:tabLst/>
            </a:pPr>
            <a:r>
              <a:rPr lang="en-US" sz="2200" dirty="0">
                <a:latin typeface="Liberation Sans" pitchFamily="18"/>
                <a:ea typeface="Noto Sans CJK SC Regular" pitchFamily="2"/>
                <a:cs typeface="FreeSans" pitchFamily="2"/>
              </a:rPr>
              <a:t>with samples </a:t>
            </a:r>
          </a:p>
        </p:txBody>
      </p:sp>
    </p:spTree>
    <p:extLst>
      <p:ext uri="{BB962C8B-B14F-4D97-AF65-F5344CB8AC3E}">
        <p14:creationId xmlns:p14="http://schemas.microsoft.com/office/powerpoint/2010/main" val="1480369268"/>
      </p:ext>
    </p:extLst>
  </p:cSld>
  <p:clrMapOvr>
    <a:masterClrMapping/>
  </p:clrMapOvr>
  <p:transition spd="med"/>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B06C4-F545-0D4C-9AD7-DA415AF4BB98}"/>
              </a:ext>
            </a:extLst>
          </p:cNvPr>
          <p:cNvSpPr>
            <a:spLocks noGrp="1"/>
          </p:cNvSpPr>
          <p:nvPr>
            <p:ph type="title"/>
          </p:nvPr>
        </p:nvSpPr>
        <p:spPr/>
        <p:txBody>
          <a:bodyPr/>
          <a:lstStyle/>
          <a:p>
            <a:r>
              <a:rPr lang="en-US" dirty="0"/>
              <a:t>Policy gradient setup</a:t>
            </a:r>
          </a:p>
        </p:txBody>
      </p:sp>
      <p:sp>
        <p:nvSpPr>
          <p:cNvPr id="4" name="Given a policy parameterization:">
            <a:extLst>
              <a:ext uri="{FF2B5EF4-FFF2-40B4-BE49-F238E27FC236}">
                <a16:creationId xmlns:a16="http://schemas.microsoft.com/office/drawing/2014/main" id="{AEDAF5B9-A227-9C48-BCE4-E25CA88ED8DE}"/>
              </a:ext>
            </a:extLst>
          </p:cNvPr>
          <p:cNvSpPr txBox="1"/>
          <p:nvPr/>
        </p:nvSpPr>
        <p:spPr>
          <a:xfrm>
            <a:off x="489956" y="2171655"/>
            <a:ext cx="2426248" cy="294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73" tIns="39373" rIns="39373" bIns="39373" anchor="ctr">
            <a:spAutoFit/>
          </a:bodyPr>
          <a:lstStyle>
            <a:lvl1pPr algn="l">
              <a:defRPr>
                <a:solidFill>
                  <a:schemeClr val="accent6"/>
                </a:solidFill>
              </a:defRPr>
            </a:lvl1pPr>
          </a:lstStyle>
          <a:p>
            <a:r>
              <a:rPr sz="1395" dirty="0">
                <a:solidFill>
                  <a:schemeClr val="tx1"/>
                </a:solidFill>
              </a:rPr>
              <a:t>Given a policy parameterization:</a:t>
            </a:r>
          </a:p>
        </p:txBody>
      </p:sp>
      <p:pic>
        <p:nvPicPr>
          <p:cNvPr id="5" name="Image" descr="Image">
            <a:extLst>
              <a:ext uri="{FF2B5EF4-FFF2-40B4-BE49-F238E27FC236}">
                <a16:creationId xmlns:a16="http://schemas.microsoft.com/office/drawing/2014/main" id="{CFD8296B-6254-024E-9CED-7F60477FAE02}"/>
              </a:ext>
            </a:extLst>
          </p:cNvPr>
          <p:cNvPicPr>
            <a:picLocks noChangeAspect="1"/>
          </p:cNvPicPr>
          <p:nvPr/>
        </p:nvPicPr>
        <p:blipFill>
          <a:blip r:embed="rId2"/>
          <a:stretch>
            <a:fillRect/>
          </a:stretch>
        </p:blipFill>
        <p:spPr>
          <a:xfrm>
            <a:off x="3619167" y="2096171"/>
            <a:ext cx="1344454" cy="383170"/>
          </a:xfrm>
          <a:prstGeom prst="rect">
            <a:avLst/>
          </a:prstGeom>
          <a:ln w="12700">
            <a:miter lim="400000"/>
          </a:ln>
        </p:spPr>
      </p:pic>
      <p:sp>
        <p:nvSpPr>
          <p:cNvPr id="6" name="Approximate stochastic gradient ascent:">
            <a:extLst>
              <a:ext uri="{FF2B5EF4-FFF2-40B4-BE49-F238E27FC236}">
                <a16:creationId xmlns:a16="http://schemas.microsoft.com/office/drawing/2014/main" id="{A305607D-47BF-4E49-826C-72E959B02FFB}"/>
              </a:ext>
            </a:extLst>
          </p:cNvPr>
          <p:cNvSpPr txBox="1"/>
          <p:nvPr/>
        </p:nvSpPr>
        <p:spPr>
          <a:xfrm>
            <a:off x="489956" y="4400095"/>
            <a:ext cx="2983964" cy="294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73" tIns="39373" rIns="39373" bIns="39373" anchor="ctr">
            <a:spAutoFit/>
          </a:bodyPr>
          <a:lstStyle/>
          <a:p>
            <a:pPr algn="l">
              <a:defRPr>
                <a:solidFill>
                  <a:schemeClr val="accent6"/>
                </a:solidFill>
              </a:defRPr>
            </a:pPr>
            <a:r>
              <a:rPr sz="1395" dirty="0"/>
              <a:t>Approximate stochastic gradient ascent:</a:t>
            </a:r>
          </a:p>
        </p:txBody>
      </p:sp>
      <p:sp>
        <p:nvSpPr>
          <p:cNvPr id="7" name="(or average reward)">
            <a:extLst>
              <a:ext uri="{FF2B5EF4-FFF2-40B4-BE49-F238E27FC236}">
                <a16:creationId xmlns:a16="http://schemas.microsoft.com/office/drawing/2014/main" id="{7426137F-0B97-0D47-94FC-30A1FE28532E}"/>
              </a:ext>
            </a:extLst>
          </p:cNvPr>
          <p:cNvSpPr txBox="1"/>
          <p:nvPr/>
        </p:nvSpPr>
        <p:spPr>
          <a:xfrm>
            <a:off x="4839591" y="3424891"/>
            <a:ext cx="1979715" cy="3657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73" tIns="39373" rIns="39373" bIns="39373" anchor="ctr">
            <a:spAutoFit/>
          </a:bodyPr>
          <a:lstStyle>
            <a:lvl1pPr>
              <a:defRPr sz="2400"/>
            </a:lvl1pPr>
          </a:lstStyle>
          <a:p>
            <a:r>
              <a:rPr sz="1860"/>
              <a:t>(or average reward)</a:t>
            </a:r>
          </a:p>
        </p:txBody>
      </p:sp>
      <p:sp>
        <p:nvSpPr>
          <p:cNvPr id="8" name="Typically, based on the Policy-Gradient Theorem:">
            <a:extLst>
              <a:ext uri="{FF2B5EF4-FFF2-40B4-BE49-F238E27FC236}">
                <a16:creationId xmlns:a16="http://schemas.microsoft.com/office/drawing/2014/main" id="{16CC5B88-5028-3144-A3BC-861BFC74D5B0}"/>
              </a:ext>
            </a:extLst>
          </p:cNvPr>
          <p:cNvSpPr txBox="1"/>
          <p:nvPr/>
        </p:nvSpPr>
        <p:spPr>
          <a:xfrm>
            <a:off x="503184" y="5856662"/>
            <a:ext cx="3615035" cy="294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73" tIns="39373" rIns="39373" bIns="39373" anchor="ctr">
            <a:spAutoFit/>
          </a:bodyPr>
          <a:lstStyle/>
          <a:p>
            <a:pPr algn="l">
              <a:defRPr>
                <a:solidFill>
                  <a:schemeClr val="accent6"/>
                </a:solidFill>
              </a:defRPr>
            </a:pPr>
            <a:r>
              <a:rPr sz="1395"/>
              <a:t>Typically, based on the Policy-Gradient Theorem:</a:t>
            </a:r>
          </a:p>
        </p:txBody>
      </p:sp>
      <p:sp>
        <p:nvSpPr>
          <p:cNvPr id="9" name="And objective:">
            <a:extLst>
              <a:ext uri="{FF2B5EF4-FFF2-40B4-BE49-F238E27FC236}">
                <a16:creationId xmlns:a16="http://schemas.microsoft.com/office/drawing/2014/main" id="{767AE82B-93EA-414B-8446-280388298340}"/>
              </a:ext>
            </a:extLst>
          </p:cNvPr>
          <p:cNvSpPr txBox="1"/>
          <p:nvPr/>
        </p:nvSpPr>
        <p:spPr>
          <a:xfrm>
            <a:off x="509797" y="3416156"/>
            <a:ext cx="1127751" cy="294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73" tIns="39373" rIns="39373" bIns="39373" anchor="ctr">
            <a:spAutoFit/>
          </a:bodyPr>
          <a:lstStyle>
            <a:lvl1pPr algn="l">
              <a:defRPr>
                <a:solidFill>
                  <a:schemeClr val="accent6"/>
                </a:solidFill>
              </a:defRPr>
            </a:lvl1pPr>
          </a:lstStyle>
          <a:p>
            <a:r>
              <a:rPr sz="1395">
                <a:solidFill>
                  <a:schemeClr val="tx1"/>
                </a:solidFill>
              </a:rPr>
              <a:t>And objective:</a:t>
            </a:r>
          </a:p>
        </p:txBody>
      </p:sp>
      <p:pic>
        <p:nvPicPr>
          <p:cNvPr id="10" name="Image" descr="Image">
            <a:extLst>
              <a:ext uri="{FF2B5EF4-FFF2-40B4-BE49-F238E27FC236}">
                <a16:creationId xmlns:a16="http://schemas.microsoft.com/office/drawing/2014/main" id="{19B4B512-5950-B542-A3C6-381576C967CE}"/>
              </a:ext>
            </a:extLst>
          </p:cNvPr>
          <p:cNvPicPr>
            <a:picLocks noChangeAspect="1"/>
          </p:cNvPicPr>
          <p:nvPr/>
        </p:nvPicPr>
        <p:blipFill>
          <a:blip r:embed="rId3"/>
          <a:stretch>
            <a:fillRect/>
          </a:stretch>
        </p:blipFill>
        <p:spPr>
          <a:xfrm>
            <a:off x="2547790" y="3387852"/>
            <a:ext cx="2170177" cy="492533"/>
          </a:xfrm>
          <a:prstGeom prst="rect">
            <a:avLst/>
          </a:prstGeom>
          <a:ln w="12700">
            <a:miter lim="400000"/>
          </a:ln>
        </p:spPr>
      </p:pic>
      <p:pic>
        <p:nvPicPr>
          <p:cNvPr id="11" name="Image" descr="Image">
            <a:extLst>
              <a:ext uri="{FF2B5EF4-FFF2-40B4-BE49-F238E27FC236}">
                <a16:creationId xmlns:a16="http://schemas.microsoft.com/office/drawing/2014/main" id="{5DDE3742-196D-7245-A582-531655459662}"/>
              </a:ext>
            </a:extLst>
          </p:cNvPr>
          <p:cNvPicPr>
            <a:picLocks noChangeAspect="1"/>
          </p:cNvPicPr>
          <p:nvPr/>
        </p:nvPicPr>
        <p:blipFill>
          <a:blip r:embed="rId4"/>
          <a:stretch>
            <a:fillRect/>
          </a:stretch>
        </p:blipFill>
        <p:spPr>
          <a:xfrm>
            <a:off x="2553219" y="4931283"/>
            <a:ext cx="3020860" cy="494323"/>
          </a:xfrm>
          <a:prstGeom prst="rect">
            <a:avLst/>
          </a:prstGeom>
          <a:ln w="12700">
            <a:miter lim="400000"/>
          </a:ln>
        </p:spPr>
      </p:pic>
      <p:pic>
        <p:nvPicPr>
          <p:cNvPr id="12" name="Image" descr="Image">
            <a:extLst>
              <a:ext uri="{FF2B5EF4-FFF2-40B4-BE49-F238E27FC236}">
                <a16:creationId xmlns:a16="http://schemas.microsoft.com/office/drawing/2014/main" id="{4496BD27-5A82-5E4C-8DF8-F66E798FE24F}"/>
              </a:ext>
            </a:extLst>
          </p:cNvPr>
          <p:cNvPicPr>
            <a:picLocks noChangeAspect="1"/>
          </p:cNvPicPr>
          <p:nvPr/>
        </p:nvPicPr>
        <p:blipFill>
          <a:blip r:embed="rId5"/>
          <a:stretch>
            <a:fillRect/>
          </a:stretch>
        </p:blipFill>
        <p:spPr>
          <a:xfrm>
            <a:off x="2379079" y="6286699"/>
            <a:ext cx="5744652" cy="800805"/>
          </a:xfrm>
          <a:prstGeom prst="rect">
            <a:avLst/>
          </a:prstGeom>
          <a:ln w="12700">
            <a:miter lim="400000"/>
          </a:ln>
        </p:spPr>
      </p:pic>
      <p:sp>
        <p:nvSpPr>
          <p:cNvPr id="13" name="Line">
            <a:extLst>
              <a:ext uri="{FF2B5EF4-FFF2-40B4-BE49-F238E27FC236}">
                <a16:creationId xmlns:a16="http://schemas.microsoft.com/office/drawing/2014/main" id="{59DDEDC6-B138-4841-8FED-7D0DC6783C18}"/>
              </a:ext>
            </a:extLst>
          </p:cNvPr>
          <p:cNvSpPr/>
          <p:nvPr/>
        </p:nvSpPr>
        <p:spPr>
          <a:xfrm flipH="1" flipV="1">
            <a:off x="4477266" y="6745730"/>
            <a:ext cx="202795" cy="392584"/>
          </a:xfrm>
          <a:prstGeom prst="line">
            <a:avLst/>
          </a:prstGeom>
          <a:ln w="25400">
            <a:solidFill>
              <a:schemeClr val="accent1">
                <a:satOff val="-3355"/>
                <a:lumOff val="26614"/>
              </a:schemeClr>
            </a:solidFill>
            <a:miter lim="400000"/>
            <a:tailEnd type="triangle"/>
          </a:ln>
        </p:spPr>
        <p:txBody>
          <a:bodyPr lIns="39373" tIns="39373" rIns="39373" bIns="39373" anchor="ctr"/>
          <a:lstStyle/>
          <a:p>
            <a:pPr>
              <a:defRPr sz="4000">
                <a:solidFill>
                  <a:srgbClr val="FFFFFF"/>
                </a:solidFill>
                <a:effectLst>
                  <a:outerShdw blurRad="38100" dist="12700" dir="5400000" rotWithShape="0">
                    <a:srgbClr val="000000">
                      <a:alpha val="50000"/>
                    </a:srgbClr>
                  </a:outerShdw>
                </a:effectLst>
              </a:defRPr>
            </a:pPr>
            <a:endParaRPr sz="3100"/>
          </a:p>
        </p:txBody>
      </p:sp>
      <p:sp>
        <p:nvSpPr>
          <p:cNvPr id="14" name="on-policy distribution">
            <a:extLst>
              <a:ext uri="{FF2B5EF4-FFF2-40B4-BE49-F238E27FC236}">
                <a16:creationId xmlns:a16="http://schemas.microsoft.com/office/drawing/2014/main" id="{00E496C5-59B5-564C-B105-8557116F6700}"/>
              </a:ext>
            </a:extLst>
          </p:cNvPr>
          <p:cNvSpPr txBox="1"/>
          <p:nvPr/>
        </p:nvSpPr>
        <p:spPr>
          <a:xfrm>
            <a:off x="3756352" y="7031405"/>
            <a:ext cx="2069483" cy="3538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73" tIns="39373" rIns="39373" bIns="39373" anchor="ctr">
            <a:spAutoFit/>
          </a:bodyPr>
          <a:lstStyle>
            <a:lvl1pPr>
              <a:defRPr sz="2300">
                <a:solidFill>
                  <a:schemeClr val="accent1">
                    <a:satOff val="-3355"/>
                    <a:lumOff val="26614"/>
                  </a:schemeClr>
                </a:solidFill>
              </a:defRPr>
            </a:lvl1pPr>
          </a:lstStyle>
          <a:p>
            <a:r>
              <a:rPr sz="1783"/>
              <a:t>on-policy distribution</a:t>
            </a:r>
          </a:p>
        </p:txBody>
      </p:sp>
      <p:sp>
        <p:nvSpPr>
          <p:cNvPr id="15" name="Freeform 14">
            <a:extLst>
              <a:ext uri="{FF2B5EF4-FFF2-40B4-BE49-F238E27FC236}">
                <a16:creationId xmlns:a16="http://schemas.microsoft.com/office/drawing/2014/main" id="{D48CEB8D-25B3-9447-A775-AAB7C8C00D30}"/>
              </a:ext>
            </a:extLst>
          </p:cNvPr>
          <p:cNvSpPr/>
          <p:nvPr/>
        </p:nvSpPr>
        <p:spPr>
          <a:xfrm>
            <a:off x="6274568" y="4931283"/>
            <a:ext cx="3698326" cy="892893"/>
          </a:xfrm>
          <a:custGeom>
            <a:avLst>
              <a:gd name="f0" fmla="val -12705"/>
              <a:gd name="f1" fmla="val 26248"/>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sz="2200" dirty="0">
                <a:latin typeface="Liberation Sans" pitchFamily="18"/>
                <a:ea typeface="Noto Sans CJK SC Regular" pitchFamily="2"/>
                <a:cs typeface="FreeSans" pitchFamily="2"/>
              </a:rPr>
              <a:t>We’ll talk about this next</a:t>
            </a:r>
          </a:p>
        </p:txBody>
      </p:sp>
    </p:spTree>
    <p:extLst>
      <p:ext uri="{BB962C8B-B14F-4D97-AF65-F5344CB8AC3E}">
        <p14:creationId xmlns:p14="http://schemas.microsoft.com/office/powerpoint/2010/main" val="876507251"/>
      </p:ext>
    </p:extLst>
  </p:cSld>
  <p:clrMapOvr>
    <a:masterClrMapping/>
  </p:clrMapOvr>
  <p:transition spd="med"/>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64805-5C7C-7F40-889B-EA83C826655E}"/>
              </a:ext>
            </a:extLst>
          </p:cNvPr>
          <p:cNvSpPr>
            <a:spLocks noGrp="1"/>
          </p:cNvSpPr>
          <p:nvPr>
            <p:ph type="title"/>
          </p:nvPr>
        </p:nvSpPr>
        <p:spPr/>
        <p:txBody>
          <a:bodyPr/>
          <a:lstStyle/>
          <a:p>
            <a:r>
              <a:rPr lang="en-US" dirty="0"/>
              <a:t>The policy gradient theorem</a:t>
            </a:r>
          </a:p>
        </p:txBody>
      </p:sp>
      <p:sp>
        <p:nvSpPr>
          <p:cNvPr id="3" name="Text Placeholder 2">
            <a:extLst>
              <a:ext uri="{FF2B5EF4-FFF2-40B4-BE49-F238E27FC236}">
                <a16:creationId xmlns:a16="http://schemas.microsoft.com/office/drawing/2014/main" id="{6EAADB11-FC96-F14B-8DF9-5379DC70E5A3}"/>
              </a:ext>
            </a:extLst>
          </p:cNvPr>
          <p:cNvSpPr>
            <a:spLocks noGrp="1"/>
          </p:cNvSpPr>
          <p:nvPr>
            <p:ph type="body" idx="1"/>
          </p:nvPr>
        </p:nvSpPr>
        <p:spPr>
          <a:xfrm>
            <a:off x="984436" y="1868052"/>
            <a:ext cx="8111753" cy="4486449"/>
          </a:xfrm>
        </p:spPr>
        <p:txBody>
          <a:bodyPr>
            <a:normAutofit fontScale="92500" lnSpcReduction="10000"/>
          </a:bodyPr>
          <a:lstStyle/>
          <a:p>
            <a:r>
              <a:rPr lang="en-US" sz="2400" dirty="0"/>
              <a:t>Just like we approximated the value function and updated its parameters with gradient decent, we can do the same thing with the policy parameterization</a:t>
            </a:r>
          </a:p>
          <a:p>
            <a:r>
              <a:rPr lang="en-US" sz="2400" dirty="0"/>
              <a:t>Policy now changes smoothly (unlike in action-value methods)</a:t>
            </a:r>
          </a:p>
          <a:p>
            <a:r>
              <a:rPr lang="en-US" sz="2400" dirty="0"/>
              <a:t>Can’t guarantee the policy improves values at at all states, but (remember) we really care about states in proportion to their visits</a:t>
            </a:r>
          </a:p>
          <a:p>
            <a:r>
              <a:rPr lang="en-US" sz="2400" dirty="0"/>
              <a:t>But this depends on the policy that is changing</a:t>
            </a:r>
          </a:p>
        </p:txBody>
      </p:sp>
    </p:spTree>
    <p:extLst>
      <p:ext uri="{BB962C8B-B14F-4D97-AF65-F5344CB8AC3E}">
        <p14:creationId xmlns:p14="http://schemas.microsoft.com/office/powerpoint/2010/main" val="805526139"/>
      </p:ext>
    </p:extLst>
  </p:cSld>
  <p:clrMapOvr>
    <a:masterClrMapping/>
  </p:clrMapOvr>
  <p:transition spd="med"/>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a:extLst>
              <a:ext uri="{FF2B5EF4-FFF2-40B4-BE49-F238E27FC236}">
                <a16:creationId xmlns:a16="http://schemas.microsoft.com/office/drawing/2014/main" id="{4844EACC-717F-394E-AEFB-F92A40796EE0}"/>
              </a:ext>
            </a:extLst>
          </p:cNvPr>
          <p:cNvSpPr txBox="1">
            <a:spLocks noChangeArrowheads="1"/>
          </p:cNvSpPr>
          <p:nvPr/>
        </p:nvSpPr>
        <p:spPr bwMode="auto">
          <a:xfrm>
            <a:off x="914400" y="1498923"/>
            <a:ext cx="8229600" cy="5813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168"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r>
              <a:rPr lang="en-US" sz="2400" dirty="0">
                <a:latin typeface="+mn-lt"/>
              </a:rPr>
              <a:t>The policy gradient theorem gives a way to calculate the gradient of the performance objective without the derivative of the state distribution:</a:t>
            </a: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r>
              <a:rPr lang="en-US" altLang="en-US" sz="2400" dirty="0">
                <a:latin typeface="+mn-lt"/>
                <a:cs typeface="Segoe UI" panose="020B0502040204020203" pitchFamily="34" charset="0"/>
              </a:rPr>
              <a:t>Intuition:	Change in </a:t>
            </a:r>
          </a:p>
          <a:p>
            <a:endParaRPr lang="en-US" altLang="en-US" sz="2400" dirty="0">
              <a:latin typeface="+mn-lt"/>
              <a:cs typeface="Segoe UI" panose="020B0502040204020203" pitchFamily="34" charset="0"/>
            </a:endParaRPr>
          </a:p>
          <a:p>
            <a:r>
              <a:rPr lang="en-US" altLang="en-US" sz="2400" dirty="0">
                <a:latin typeface="+mn-lt"/>
                <a:cs typeface="Segoe UI" panose="020B0502040204020203" pitchFamily="34" charset="0"/>
              </a:rPr>
              <a:t>	 		= [ Change in </a:t>
            </a:r>
            <a:r>
              <a:rPr lang="en-US" altLang="en-US" sz="2400" i="1" dirty="0">
                <a:latin typeface="+mn-lt"/>
                <a:cs typeface="Segoe UI" panose="020B0502040204020203" pitchFamily="34" charset="0"/>
              </a:rPr>
              <a:t>J</a:t>
            </a:r>
            <a:r>
              <a:rPr lang="en-US" altLang="en-US" sz="2400" dirty="0">
                <a:latin typeface="+mn-lt"/>
                <a:cs typeface="Segoe UI" panose="020B0502040204020203" pitchFamily="34" charset="0"/>
              </a:rPr>
              <a:t> </a:t>
            </a:r>
            <a:r>
              <a:rPr lang="en-US" altLang="en-US" sz="2400" dirty="0" err="1">
                <a:latin typeface="+mn-lt"/>
                <a:cs typeface="Segoe UI" panose="020B0502040204020203" pitchFamily="34" charset="0"/>
              </a:rPr>
              <a:t>wrt</a:t>
            </a:r>
            <a:r>
              <a:rPr lang="en-US" altLang="en-US" sz="2400" dirty="0">
                <a:latin typeface="+mn-lt"/>
                <a:cs typeface="Segoe UI" panose="020B0502040204020203" pitchFamily="34" charset="0"/>
              </a:rPr>
              <a:t>. </a:t>
            </a:r>
            <a:r>
              <a:rPr lang="en-US" altLang="en-US" sz="2400" i="1" dirty="0">
                <a:latin typeface="+mn-lt"/>
                <a:cs typeface="Segoe UI" panose="020B0502040204020203" pitchFamily="34" charset="0"/>
              </a:rPr>
              <a:t>π</a:t>
            </a:r>
            <a:r>
              <a:rPr lang="en-US" altLang="en-US" sz="2400" dirty="0">
                <a:latin typeface="+mn-lt"/>
                <a:cs typeface="Segoe UI" panose="020B0502040204020203" pitchFamily="34" charset="0"/>
              </a:rPr>
              <a:t> ] * [ Change in </a:t>
            </a:r>
            <a:r>
              <a:rPr lang="en-US" altLang="en-US" sz="2400" i="1" dirty="0">
                <a:latin typeface="+mn-lt"/>
                <a:cs typeface="Segoe UI" panose="020B0502040204020203" pitchFamily="34" charset="0"/>
              </a:rPr>
              <a:t>π</a:t>
            </a:r>
            <a:r>
              <a:rPr lang="en-US" altLang="en-US" sz="2400" dirty="0">
                <a:latin typeface="+mn-lt"/>
                <a:cs typeface="Segoe UI" panose="020B0502040204020203" pitchFamily="34" charset="0"/>
              </a:rPr>
              <a:t> </a:t>
            </a:r>
            <a:r>
              <a:rPr lang="en-US" altLang="en-US" sz="2400" dirty="0" err="1">
                <a:latin typeface="+mn-lt"/>
                <a:cs typeface="Segoe UI" panose="020B0502040204020203" pitchFamily="34" charset="0"/>
              </a:rPr>
              <a:t>wrt</a:t>
            </a:r>
            <a:r>
              <a:rPr lang="en-US" altLang="en-US" sz="2400" dirty="0">
                <a:latin typeface="+mn-lt"/>
                <a:cs typeface="Segoe UI" panose="020B0502040204020203" pitchFamily="34" charset="0"/>
              </a:rPr>
              <a:t>. </a:t>
            </a:r>
            <a:r>
              <a:rPr lang="en-US" altLang="en-US" sz="2400" b="1" i="1" dirty="0" err="1">
                <a:latin typeface="Segoe UI" panose="020B0502040204020203" pitchFamily="34" charset="0"/>
                <a:cs typeface="Segoe UI" panose="020B0502040204020203" pitchFamily="34" charset="0"/>
              </a:rPr>
              <a:t>θ</a:t>
            </a:r>
            <a:r>
              <a:rPr lang="en-US" altLang="en-US" sz="2400" dirty="0">
                <a:cs typeface="Segoe UI" panose="020B0502040204020203" pitchFamily="34" charset="0"/>
              </a:rPr>
              <a:t> </a:t>
            </a:r>
            <a:r>
              <a:rPr lang="en-US" altLang="en-US" sz="2400" dirty="0">
                <a:latin typeface="+mn-lt"/>
                <a:cs typeface="Segoe UI" panose="020B0502040204020203" pitchFamily="34" charset="0"/>
              </a:rPr>
              <a:t>]</a:t>
            </a:r>
          </a:p>
        </p:txBody>
      </p:sp>
      <p:pic>
        <p:nvPicPr>
          <p:cNvPr id="54275" name="Picture 3">
            <a:extLst>
              <a:ext uri="{FF2B5EF4-FFF2-40B4-BE49-F238E27FC236}">
                <a16:creationId xmlns:a16="http://schemas.microsoft.com/office/drawing/2014/main" id="{6B8E1679-E48C-364B-82FD-455621FFD5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3906" y="2899814"/>
            <a:ext cx="6065135" cy="20146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276" name="Picture 4">
            <a:extLst>
              <a:ext uri="{FF2B5EF4-FFF2-40B4-BE49-F238E27FC236}">
                <a16:creationId xmlns:a16="http://schemas.microsoft.com/office/drawing/2014/main" id="{1998C8C7-486C-294F-888C-70E62DE408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7305" y="5888115"/>
            <a:ext cx="2665071" cy="55134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4277" name="Line 5">
            <a:extLst>
              <a:ext uri="{FF2B5EF4-FFF2-40B4-BE49-F238E27FC236}">
                <a16:creationId xmlns:a16="http://schemas.microsoft.com/office/drawing/2014/main" id="{15D5AAAD-E09D-B449-AFE3-FB9A51621023}"/>
              </a:ext>
            </a:extLst>
          </p:cNvPr>
          <p:cNvSpPr>
            <a:spLocks noChangeShapeType="1"/>
          </p:cNvSpPr>
          <p:nvPr/>
        </p:nvSpPr>
        <p:spPr bwMode="auto">
          <a:xfrm flipH="1" flipV="1">
            <a:off x="6337139" y="4699323"/>
            <a:ext cx="503498" cy="2014692"/>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 name="Title 1">
            <a:extLst>
              <a:ext uri="{FF2B5EF4-FFF2-40B4-BE49-F238E27FC236}">
                <a16:creationId xmlns:a16="http://schemas.microsoft.com/office/drawing/2014/main" id="{26FB477B-E553-E54F-B97F-4C3F52CDBD8C}"/>
              </a:ext>
            </a:extLst>
          </p:cNvPr>
          <p:cNvSpPr>
            <a:spLocks noGrp="1"/>
          </p:cNvSpPr>
          <p:nvPr>
            <p:ph type="title"/>
          </p:nvPr>
        </p:nvSpPr>
        <p:spPr>
          <a:xfrm>
            <a:off x="693043" y="402484"/>
            <a:ext cx="8694539" cy="1096439"/>
          </a:xfrm>
        </p:spPr>
        <p:txBody>
          <a:bodyPr/>
          <a:lstStyle/>
          <a:p>
            <a:r>
              <a:rPr lang="en-US" dirty="0"/>
              <a:t>The policy gradient theorem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556AF2-5064-DF44-A504-DAA1A799C6CA}"/>
              </a:ext>
            </a:extLst>
          </p:cNvPr>
          <p:cNvPicPr>
            <a:picLocks noChangeAspect="1"/>
          </p:cNvPicPr>
          <p:nvPr/>
        </p:nvPicPr>
        <p:blipFill>
          <a:blip r:embed="rId2"/>
          <a:stretch>
            <a:fillRect/>
          </a:stretch>
        </p:blipFill>
        <p:spPr>
          <a:xfrm>
            <a:off x="636608" y="8643"/>
            <a:ext cx="8817502" cy="7551032"/>
          </a:xfrm>
          <a:prstGeom prst="rect">
            <a:avLst/>
          </a:prstGeom>
        </p:spPr>
      </p:pic>
    </p:spTree>
    <p:extLst>
      <p:ext uri="{BB962C8B-B14F-4D97-AF65-F5344CB8AC3E}">
        <p14:creationId xmlns:p14="http://schemas.microsoft.com/office/powerpoint/2010/main" val="2687592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9171" name="Rectangle 3"/>
          <p:cNvSpPr>
            <a:spLocks noGrp="1" noChangeArrowheads="1"/>
          </p:cNvSpPr>
          <p:nvPr>
            <p:ph idx="1"/>
          </p:nvPr>
        </p:nvSpPr>
        <p:spPr>
          <a:xfrm>
            <a:off x="434580" y="1494078"/>
            <a:ext cx="9369902" cy="5212803"/>
          </a:xfrm>
        </p:spPr>
        <p:txBody>
          <a:bodyPr>
            <a:normAutofit/>
          </a:bodyPr>
          <a:lstStyle/>
          <a:p>
            <a:pPr eaLnBrk="1">
              <a:lnSpc>
                <a:spcPct val="90000"/>
              </a:lnSpc>
            </a:pPr>
            <a:r>
              <a:rPr lang="en-US" altLang="en-US" sz="2800" dirty="0"/>
              <a:t>So far, discussed Q-Learning that keeps a table of all Q-values (for each state and action)</a:t>
            </a:r>
            <a:endParaRPr lang="en-US" altLang="en-US" sz="2000" dirty="0"/>
          </a:p>
          <a:p>
            <a:pPr eaLnBrk="1">
              <a:lnSpc>
                <a:spcPct val="90000"/>
              </a:lnSpc>
            </a:pPr>
            <a:r>
              <a:rPr lang="en-US" altLang="en-US" sz="2800" dirty="0"/>
              <a:t>In realistic situations, we cannot possibly learn about every single state!</a:t>
            </a:r>
          </a:p>
          <a:p>
            <a:pPr lvl="1" eaLnBrk="1">
              <a:lnSpc>
                <a:spcPct val="90000"/>
              </a:lnSpc>
            </a:pPr>
            <a:r>
              <a:rPr lang="en-US" altLang="en-US" sz="2400" dirty="0"/>
              <a:t>Too many states to visit them all in training</a:t>
            </a:r>
          </a:p>
          <a:p>
            <a:pPr lvl="1" eaLnBrk="1">
              <a:lnSpc>
                <a:spcPct val="90000"/>
              </a:lnSpc>
            </a:pPr>
            <a:r>
              <a:rPr lang="en-US" altLang="en-US" sz="2400" dirty="0"/>
              <a:t>Too many states to hold the Q-tables in memory</a:t>
            </a:r>
            <a:endParaRPr lang="en-US" altLang="en-US" sz="2000" dirty="0"/>
          </a:p>
          <a:p>
            <a:pPr eaLnBrk="1">
              <a:lnSpc>
                <a:spcPct val="90000"/>
              </a:lnSpc>
            </a:pPr>
            <a:r>
              <a:rPr lang="en-US" altLang="en-US" sz="2800" dirty="0"/>
              <a:t>Instead, we want to generalize:</a:t>
            </a:r>
          </a:p>
          <a:p>
            <a:pPr lvl="1" eaLnBrk="1">
              <a:lnSpc>
                <a:spcPct val="90000"/>
              </a:lnSpc>
            </a:pPr>
            <a:r>
              <a:rPr lang="en-US" altLang="en-US" sz="2400" dirty="0"/>
              <a:t>Learn about some small number of training states from experience</a:t>
            </a:r>
          </a:p>
          <a:p>
            <a:pPr lvl="1" eaLnBrk="1">
              <a:lnSpc>
                <a:spcPct val="90000"/>
              </a:lnSpc>
            </a:pPr>
            <a:r>
              <a:rPr lang="en-US" altLang="en-US" sz="2400" dirty="0"/>
              <a:t>Generalize that experience to new, similar situations</a:t>
            </a:r>
          </a:p>
          <a:p>
            <a:pPr lvl="1" eaLnBrk="1">
              <a:lnSpc>
                <a:spcPct val="90000"/>
              </a:lnSpc>
            </a:pPr>
            <a:endParaRPr lang="en-US" altLang="en-US" sz="2400" dirty="0"/>
          </a:p>
          <a:p>
            <a:pPr marL="503971" lvl="1" indent="0">
              <a:buNone/>
            </a:pPr>
            <a:r>
              <a:rPr lang="en-US" altLang="en-US" sz="2400" dirty="0">
                <a:cs typeface="Segoe UI" panose="020B0502040204020203" pitchFamily="34" charset="0"/>
              </a:rPr>
              <a:t>(Basically the idea of machine learning – so combine with RL with ML)</a:t>
            </a:r>
            <a:endParaRPr lang="en-US" altLang="en-US" sz="2400" dirty="0"/>
          </a:p>
        </p:txBody>
      </p:sp>
      <p:sp>
        <p:nvSpPr>
          <p:cNvPr id="6" name="Title 1"/>
          <p:cNvSpPr>
            <a:spLocks noGrp="1"/>
          </p:cNvSpPr>
          <p:nvPr>
            <p:ph type="title"/>
          </p:nvPr>
        </p:nvSpPr>
        <p:spPr>
          <a:xfrm>
            <a:off x="276142" y="196866"/>
            <a:ext cx="9528340" cy="1405078"/>
          </a:xfrm>
        </p:spPr>
        <p:txBody>
          <a:bodyPr>
            <a:normAutofit/>
          </a:bodyPr>
          <a:lstStyle/>
          <a:p>
            <a:r>
              <a:rPr lang="en-US" sz="5116" dirty="0"/>
              <a:t>Generalization</a:t>
            </a:r>
          </a:p>
        </p:txBody>
      </p:sp>
    </p:spTree>
    <p:extLst>
      <p:ext uri="{BB962C8B-B14F-4D97-AF65-F5344CB8AC3E}">
        <p14:creationId xmlns:p14="http://schemas.microsoft.com/office/powerpoint/2010/main" val="3875608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9917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9917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99171">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9917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9917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9917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9917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3D27E4-231C-D14A-B77A-9713C4494976}"/>
              </a:ext>
            </a:extLst>
          </p:cNvPr>
          <p:cNvPicPr>
            <a:picLocks noChangeAspect="1"/>
          </p:cNvPicPr>
          <p:nvPr/>
        </p:nvPicPr>
        <p:blipFill>
          <a:blip r:embed="rId2"/>
          <a:stretch>
            <a:fillRect/>
          </a:stretch>
        </p:blipFill>
        <p:spPr>
          <a:xfrm>
            <a:off x="345623" y="1180618"/>
            <a:ext cx="9389377" cy="6090407"/>
          </a:xfrm>
          <a:prstGeom prst="rect">
            <a:avLst/>
          </a:prstGeom>
        </p:spPr>
      </p:pic>
      <p:sp>
        <p:nvSpPr>
          <p:cNvPr id="4" name="Title 1">
            <a:extLst>
              <a:ext uri="{FF2B5EF4-FFF2-40B4-BE49-F238E27FC236}">
                <a16:creationId xmlns:a16="http://schemas.microsoft.com/office/drawing/2014/main" id="{763DFE77-BC7B-DC48-A7E8-FAB11E285917}"/>
              </a:ext>
            </a:extLst>
          </p:cNvPr>
          <p:cNvSpPr txBox="1">
            <a:spLocks/>
          </p:cNvSpPr>
          <p:nvPr/>
        </p:nvSpPr>
        <p:spPr>
          <a:xfrm>
            <a:off x="693043" y="196770"/>
            <a:ext cx="8694539" cy="983849"/>
          </a:xfrm>
          <a:prstGeom prst="rect">
            <a:avLst/>
          </a:prstGeom>
        </p:spPr>
        <p:txBody>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r>
              <a:rPr lang="en-US" dirty="0"/>
              <a:t>Policy gradient theorem (cont.)</a:t>
            </a:r>
          </a:p>
        </p:txBody>
      </p:sp>
    </p:spTree>
    <p:extLst>
      <p:ext uri="{BB962C8B-B14F-4D97-AF65-F5344CB8AC3E}">
        <p14:creationId xmlns:p14="http://schemas.microsoft.com/office/powerpoint/2010/main" val="345265674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a:extLst>
              <a:ext uri="{FF2B5EF4-FFF2-40B4-BE49-F238E27FC236}">
                <a16:creationId xmlns:a16="http://schemas.microsoft.com/office/drawing/2014/main" id="{B6800ED6-2595-EA41-8FC7-EA47E8821D47}"/>
              </a:ext>
            </a:extLst>
          </p:cNvPr>
          <p:cNvSpPr txBox="1">
            <a:spLocks noChangeArrowheads="1"/>
          </p:cNvSpPr>
          <p:nvPr/>
        </p:nvSpPr>
        <p:spPr bwMode="auto">
          <a:xfrm>
            <a:off x="914400" y="1371600"/>
            <a:ext cx="8229600" cy="51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168"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r>
              <a:rPr lang="en-US" altLang="en-US" sz="2400">
                <a:cs typeface="Segoe UI" panose="020B0502040204020203" pitchFamily="34" charset="0"/>
              </a:rPr>
              <a:t>✓	Motivation for policy search / optimization</a:t>
            </a:r>
          </a:p>
          <a:p>
            <a:endParaRPr lang="en-US" altLang="en-US" sz="2400">
              <a:cs typeface="Segoe UI" panose="020B0502040204020203" pitchFamily="34" charset="0"/>
            </a:endParaRPr>
          </a:p>
          <a:p>
            <a:r>
              <a:rPr lang="en-US" altLang="en-US" sz="2400">
                <a:cs typeface="Segoe UI" panose="020B0502040204020203" pitchFamily="34" charset="0"/>
              </a:rPr>
              <a:t>✓	Policy search &amp; policy-gradient optimization</a:t>
            </a:r>
          </a:p>
          <a:p>
            <a:endParaRPr lang="en-US" altLang="en-US" sz="2400">
              <a:cs typeface="Segoe UI" panose="020B0502040204020203" pitchFamily="34" charset="0"/>
            </a:endParaRPr>
          </a:p>
          <a:p>
            <a:r>
              <a:rPr lang="en-US" altLang="en-US" sz="2400">
                <a:cs typeface="Segoe UI" panose="020B0502040204020203" pitchFamily="34" charset="0"/>
              </a:rPr>
              <a:t>✓	Warm up: Gradient bandits</a:t>
            </a:r>
          </a:p>
          <a:p>
            <a:endParaRPr lang="en-US" altLang="en-US" sz="2400">
              <a:cs typeface="Segoe UI" panose="020B0502040204020203" pitchFamily="34" charset="0"/>
            </a:endParaRPr>
          </a:p>
          <a:p>
            <a:r>
              <a:rPr lang="en-US" altLang="en-US" sz="2400">
                <a:cs typeface="Segoe UI" panose="020B0502040204020203" pitchFamily="34" charset="0"/>
              </a:rPr>
              <a:t>✓	Policy gradient theorem</a:t>
            </a:r>
          </a:p>
          <a:p>
            <a:endParaRPr lang="en-US" altLang="en-US" sz="2400">
              <a:cs typeface="Segoe UI" panose="020B0502040204020203" pitchFamily="34" charset="0"/>
            </a:endParaRPr>
          </a:p>
          <a:p>
            <a:r>
              <a:rPr lang="en-US" altLang="en-US" sz="2400">
                <a:cs typeface="Segoe UI" panose="020B0502040204020203" pitchFamily="34" charset="0"/>
              </a:rPr>
              <a:t>-	REINFORCE</a:t>
            </a:r>
          </a:p>
          <a:p>
            <a:endParaRPr lang="en-US" altLang="en-US" sz="2400">
              <a:cs typeface="Segoe UI" panose="020B0502040204020203" pitchFamily="34" charset="0"/>
            </a:endParaRPr>
          </a:p>
          <a:p>
            <a:r>
              <a:rPr lang="en-US" altLang="en-US" sz="2400">
                <a:cs typeface="Segoe UI" panose="020B0502040204020203" pitchFamily="34" charset="0"/>
              </a:rPr>
              <a:t>-	Actor-critic methods</a:t>
            </a:r>
          </a:p>
          <a:p>
            <a:endParaRPr lang="en-US" altLang="en-US" sz="2400">
              <a:cs typeface="Segoe UI" panose="020B0502040204020203" pitchFamily="34" charset="0"/>
            </a:endParaRPr>
          </a:p>
          <a:p>
            <a:r>
              <a:rPr lang="en-US" altLang="en-US" sz="2400">
                <a:cs typeface="Segoe UI" panose="020B0502040204020203" pitchFamily="34" charset="0"/>
              </a:rPr>
              <a:t>-	Extensions and further methods</a:t>
            </a:r>
          </a:p>
        </p:txBody>
      </p:sp>
      <p:sp>
        <p:nvSpPr>
          <p:cNvPr id="5" name="Title 2">
            <a:extLst>
              <a:ext uri="{FF2B5EF4-FFF2-40B4-BE49-F238E27FC236}">
                <a16:creationId xmlns:a16="http://schemas.microsoft.com/office/drawing/2014/main" id="{5DA4F244-EF31-054B-97A7-679B6125F339}"/>
              </a:ext>
            </a:extLst>
          </p:cNvPr>
          <p:cNvSpPr>
            <a:spLocks noGrp="1"/>
          </p:cNvSpPr>
          <p:nvPr>
            <p:ph type="title"/>
          </p:nvPr>
        </p:nvSpPr>
        <p:spPr>
          <a:xfrm>
            <a:off x="693043" y="402484"/>
            <a:ext cx="8694539" cy="882306"/>
          </a:xfrm>
        </p:spPr>
        <p:txBody>
          <a:bodyPr/>
          <a:lstStyle/>
          <a:p>
            <a:r>
              <a:rPr lang="en-US" dirty="0"/>
              <a:t>Outline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811A0A-0E88-2E41-9948-FA051C4E9996}"/>
              </a:ext>
            </a:extLst>
          </p:cNvPr>
          <p:cNvSpPr>
            <a:spLocks noGrp="1"/>
          </p:cNvSpPr>
          <p:nvPr>
            <p:ph type="title"/>
          </p:nvPr>
        </p:nvSpPr>
        <p:spPr/>
        <p:txBody>
          <a:bodyPr/>
          <a:lstStyle/>
          <a:p>
            <a:r>
              <a:rPr lang="en-US" dirty="0"/>
              <a:t>REINFORCE</a:t>
            </a:r>
          </a:p>
        </p:txBody>
      </p:sp>
      <p:sp>
        <p:nvSpPr>
          <p:cNvPr id="4" name="Content Placeholder 3">
            <a:extLst>
              <a:ext uri="{FF2B5EF4-FFF2-40B4-BE49-F238E27FC236}">
                <a16:creationId xmlns:a16="http://schemas.microsoft.com/office/drawing/2014/main" id="{C6CF9456-DD28-5841-B0E1-02777A6CDCC2}"/>
              </a:ext>
            </a:extLst>
          </p:cNvPr>
          <p:cNvSpPr>
            <a:spLocks noGrp="1"/>
          </p:cNvSpPr>
          <p:nvPr>
            <p:ph idx="1"/>
          </p:nvPr>
        </p:nvSpPr>
        <p:spPr>
          <a:xfrm>
            <a:off x="693043" y="1885089"/>
            <a:ext cx="8694539" cy="2609723"/>
          </a:xfrm>
        </p:spPr>
        <p:txBody>
          <a:bodyPr/>
          <a:lstStyle/>
          <a:p>
            <a:r>
              <a:rPr lang="en-US" dirty="0"/>
              <a:t>How do we actually use the policy gradient theorem?</a:t>
            </a:r>
          </a:p>
          <a:p>
            <a:r>
              <a:rPr lang="en-US" dirty="0"/>
              <a:t>Need to estimate the on-policy distribution          and the q-values</a:t>
            </a:r>
          </a:p>
          <a:p>
            <a:r>
              <a:rPr lang="en-US" dirty="0"/>
              <a:t>Like usual, we’ll do this by (Monte Carlo) sampling</a:t>
            </a:r>
          </a:p>
        </p:txBody>
      </p:sp>
      <p:pic>
        <p:nvPicPr>
          <p:cNvPr id="5" name="Picture 4">
            <a:extLst>
              <a:ext uri="{FF2B5EF4-FFF2-40B4-BE49-F238E27FC236}">
                <a16:creationId xmlns:a16="http://schemas.microsoft.com/office/drawing/2014/main" id="{4066A4A9-DFF8-5E4B-A519-06260707963B}"/>
              </a:ext>
            </a:extLst>
          </p:cNvPr>
          <p:cNvPicPr>
            <a:picLocks noChangeAspect="1"/>
          </p:cNvPicPr>
          <p:nvPr/>
        </p:nvPicPr>
        <p:blipFill>
          <a:blip r:embed="rId2"/>
          <a:stretch>
            <a:fillRect/>
          </a:stretch>
        </p:blipFill>
        <p:spPr>
          <a:xfrm>
            <a:off x="7985827" y="2916818"/>
            <a:ext cx="611860" cy="407906"/>
          </a:xfrm>
          <a:prstGeom prst="rect">
            <a:avLst/>
          </a:prstGeom>
        </p:spPr>
      </p:pic>
      <p:pic>
        <p:nvPicPr>
          <p:cNvPr id="6" name="Picture 5">
            <a:extLst>
              <a:ext uri="{FF2B5EF4-FFF2-40B4-BE49-F238E27FC236}">
                <a16:creationId xmlns:a16="http://schemas.microsoft.com/office/drawing/2014/main" id="{18831ABE-310B-DC4A-AB06-662A2DF15D7F}"/>
              </a:ext>
            </a:extLst>
          </p:cNvPr>
          <p:cNvPicPr>
            <a:picLocks noChangeAspect="1"/>
          </p:cNvPicPr>
          <p:nvPr/>
        </p:nvPicPr>
        <p:blipFill>
          <a:blip r:embed="rId3"/>
          <a:stretch>
            <a:fillRect/>
          </a:stretch>
        </p:blipFill>
        <p:spPr>
          <a:xfrm>
            <a:off x="3858484" y="3298770"/>
            <a:ext cx="910281" cy="551686"/>
          </a:xfrm>
          <a:prstGeom prst="rect">
            <a:avLst/>
          </a:prstGeom>
        </p:spPr>
      </p:pic>
    </p:spTree>
    <p:extLst>
      <p:ext uri="{BB962C8B-B14F-4D97-AF65-F5344CB8AC3E}">
        <p14:creationId xmlns:p14="http://schemas.microsoft.com/office/powerpoint/2010/main" val="292833207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83DAC-24D7-2947-8CC1-24E1678F222F}"/>
              </a:ext>
            </a:extLst>
          </p:cNvPr>
          <p:cNvSpPr>
            <a:spLocks noGrp="1"/>
          </p:cNvSpPr>
          <p:nvPr>
            <p:ph type="title"/>
          </p:nvPr>
        </p:nvSpPr>
        <p:spPr>
          <a:xfrm>
            <a:off x="693043" y="402484"/>
            <a:ext cx="8694539" cy="1048335"/>
          </a:xfrm>
        </p:spPr>
        <p:txBody>
          <a:bodyPr/>
          <a:lstStyle/>
          <a:p>
            <a:r>
              <a:rPr lang="en-US" dirty="0"/>
              <a:t>Deriving REINFORCE from the PGT</a:t>
            </a:r>
          </a:p>
        </p:txBody>
      </p:sp>
      <p:pic>
        <p:nvPicPr>
          <p:cNvPr id="3" name="Image" descr="Image">
            <a:extLst>
              <a:ext uri="{FF2B5EF4-FFF2-40B4-BE49-F238E27FC236}">
                <a16:creationId xmlns:a16="http://schemas.microsoft.com/office/drawing/2014/main" id="{170EF167-BBBB-6F4D-9549-5A4E88EDC5DC}"/>
              </a:ext>
            </a:extLst>
          </p:cNvPr>
          <p:cNvPicPr>
            <a:picLocks noChangeAspect="1"/>
          </p:cNvPicPr>
          <p:nvPr/>
        </p:nvPicPr>
        <p:blipFill>
          <a:blip r:embed="rId2"/>
          <a:stretch>
            <a:fillRect/>
          </a:stretch>
        </p:blipFill>
        <p:spPr>
          <a:xfrm>
            <a:off x="2014587" y="1450819"/>
            <a:ext cx="4829459" cy="1683007"/>
          </a:xfrm>
          <a:prstGeom prst="rect">
            <a:avLst/>
          </a:prstGeom>
          <a:ln w="12700">
            <a:miter lim="400000"/>
          </a:ln>
        </p:spPr>
      </p:pic>
      <p:sp>
        <p:nvSpPr>
          <p:cNvPr id="8" name="Freeform 7">
            <a:extLst>
              <a:ext uri="{FF2B5EF4-FFF2-40B4-BE49-F238E27FC236}">
                <a16:creationId xmlns:a16="http://schemas.microsoft.com/office/drawing/2014/main" id="{E4C370FC-1634-D844-94BF-D46E6167BFA5}"/>
              </a:ext>
            </a:extLst>
          </p:cNvPr>
          <p:cNvSpPr/>
          <p:nvPr/>
        </p:nvSpPr>
        <p:spPr>
          <a:xfrm>
            <a:off x="5845215" y="3687941"/>
            <a:ext cx="3542367" cy="1439644"/>
          </a:xfrm>
          <a:custGeom>
            <a:avLst>
              <a:gd name="f0" fmla="val -14236"/>
              <a:gd name="f1" fmla="val -12397"/>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Using expectation notation: </a:t>
            </a:r>
          </a:p>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we will visit states with the </a:t>
            </a:r>
          </a:p>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on-policy distribution when</a:t>
            </a:r>
          </a:p>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we follow the policy</a:t>
            </a:r>
          </a:p>
        </p:txBody>
      </p:sp>
    </p:spTree>
    <p:extLst>
      <p:ext uri="{BB962C8B-B14F-4D97-AF65-F5344CB8AC3E}">
        <p14:creationId xmlns:p14="http://schemas.microsoft.com/office/powerpoint/2010/main" val="202061737"/>
      </p:ext>
    </p:extLst>
  </p:cSld>
  <p:clrMapOvr>
    <a:masterClrMapping/>
  </p:clrMapOvr>
  <p:transition spd="med"/>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83DAC-24D7-2947-8CC1-24E1678F222F}"/>
              </a:ext>
            </a:extLst>
          </p:cNvPr>
          <p:cNvSpPr>
            <a:spLocks noGrp="1"/>
          </p:cNvSpPr>
          <p:nvPr>
            <p:ph type="title"/>
          </p:nvPr>
        </p:nvSpPr>
        <p:spPr>
          <a:xfrm>
            <a:off x="693043" y="402484"/>
            <a:ext cx="8694539" cy="1048335"/>
          </a:xfrm>
        </p:spPr>
        <p:txBody>
          <a:bodyPr/>
          <a:lstStyle/>
          <a:p>
            <a:r>
              <a:rPr lang="en-US" dirty="0"/>
              <a:t>Deriving REINFORCE from the PGT</a:t>
            </a:r>
          </a:p>
        </p:txBody>
      </p:sp>
      <p:pic>
        <p:nvPicPr>
          <p:cNvPr id="3" name="Image" descr="Image">
            <a:extLst>
              <a:ext uri="{FF2B5EF4-FFF2-40B4-BE49-F238E27FC236}">
                <a16:creationId xmlns:a16="http://schemas.microsoft.com/office/drawing/2014/main" id="{170EF167-BBBB-6F4D-9549-5A4E88EDC5DC}"/>
              </a:ext>
            </a:extLst>
          </p:cNvPr>
          <p:cNvPicPr>
            <a:picLocks noChangeAspect="1"/>
          </p:cNvPicPr>
          <p:nvPr/>
        </p:nvPicPr>
        <p:blipFill>
          <a:blip r:embed="rId2"/>
          <a:stretch>
            <a:fillRect/>
          </a:stretch>
        </p:blipFill>
        <p:spPr>
          <a:xfrm>
            <a:off x="2014587" y="1450819"/>
            <a:ext cx="4829459" cy="1683007"/>
          </a:xfrm>
          <a:prstGeom prst="rect">
            <a:avLst/>
          </a:prstGeom>
          <a:ln w="12700">
            <a:miter lim="400000"/>
          </a:ln>
        </p:spPr>
      </p:pic>
      <p:pic>
        <p:nvPicPr>
          <p:cNvPr id="5" name="Picture 4">
            <a:extLst>
              <a:ext uri="{FF2B5EF4-FFF2-40B4-BE49-F238E27FC236}">
                <a16:creationId xmlns:a16="http://schemas.microsoft.com/office/drawing/2014/main" id="{1C6DE15C-CC5C-7243-AB13-BE6DF492FD38}"/>
              </a:ext>
            </a:extLst>
          </p:cNvPr>
          <p:cNvPicPr>
            <a:picLocks noChangeAspect="1"/>
          </p:cNvPicPr>
          <p:nvPr/>
        </p:nvPicPr>
        <p:blipFill rotWithShape="1">
          <a:blip r:embed="rId3"/>
          <a:srcRect l="10842"/>
          <a:stretch/>
        </p:blipFill>
        <p:spPr>
          <a:xfrm>
            <a:off x="901387" y="3268235"/>
            <a:ext cx="8694539" cy="2424901"/>
          </a:xfrm>
          <a:prstGeom prst="rect">
            <a:avLst/>
          </a:prstGeom>
        </p:spPr>
      </p:pic>
      <p:sp>
        <p:nvSpPr>
          <p:cNvPr id="9" name="Freeform 8">
            <a:extLst>
              <a:ext uri="{FF2B5EF4-FFF2-40B4-BE49-F238E27FC236}">
                <a16:creationId xmlns:a16="http://schemas.microsoft.com/office/drawing/2014/main" id="{DC2ECC7C-C47D-F143-96BF-133838B9476E}"/>
              </a:ext>
            </a:extLst>
          </p:cNvPr>
          <p:cNvSpPr/>
          <p:nvPr/>
        </p:nvSpPr>
        <p:spPr>
          <a:xfrm>
            <a:off x="6297142" y="3479959"/>
            <a:ext cx="2882096" cy="599755"/>
          </a:xfrm>
          <a:custGeom>
            <a:avLst>
              <a:gd name="f0" fmla="val -6651"/>
              <a:gd name="f1" fmla="val 13793"/>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Multiplying through</a:t>
            </a:r>
          </a:p>
        </p:txBody>
      </p:sp>
    </p:spTree>
    <p:extLst>
      <p:ext uri="{BB962C8B-B14F-4D97-AF65-F5344CB8AC3E}">
        <p14:creationId xmlns:p14="http://schemas.microsoft.com/office/powerpoint/2010/main" val="97056782"/>
      </p:ext>
    </p:extLst>
  </p:cSld>
  <p:clrMapOvr>
    <a:masterClrMapping/>
  </p:clrMapOvr>
  <p:transition spd="med"/>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83DAC-24D7-2947-8CC1-24E1678F222F}"/>
              </a:ext>
            </a:extLst>
          </p:cNvPr>
          <p:cNvSpPr>
            <a:spLocks noGrp="1"/>
          </p:cNvSpPr>
          <p:nvPr>
            <p:ph type="title"/>
          </p:nvPr>
        </p:nvSpPr>
        <p:spPr>
          <a:xfrm>
            <a:off x="693043" y="402484"/>
            <a:ext cx="8694539" cy="1048335"/>
          </a:xfrm>
        </p:spPr>
        <p:txBody>
          <a:bodyPr/>
          <a:lstStyle/>
          <a:p>
            <a:r>
              <a:rPr lang="en-US" dirty="0"/>
              <a:t>Deriving REINFORCE from the PGT</a:t>
            </a:r>
          </a:p>
        </p:txBody>
      </p:sp>
      <p:pic>
        <p:nvPicPr>
          <p:cNvPr id="3" name="Image" descr="Image">
            <a:extLst>
              <a:ext uri="{FF2B5EF4-FFF2-40B4-BE49-F238E27FC236}">
                <a16:creationId xmlns:a16="http://schemas.microsoft.com/office/drawing/2014/main" id="{170EF167-BBBB-6F4D-9549-5A4E88EDC5DC}"/>
              </a:ext>
            </a:extLst>
          </p:cNvPr>
          <p:cNvPicPr>
            <a:picLocks noChangeAspect="1"/>
          </p:cNvPicPr>
          <p:nvPr/>
        </p:nvPicPr>
        <p:blipFill>
          <a:blip r:embed="rId2"/>
          <a:stretch>
            <a:fillRect/>
          </a:stretch>
        </p:blipFill>
        <p:spPr>
          <a:xfrm>
            <a:off x="2014587" y="1450819"/>
            <a:ext cx="4829459" cy="1683007"/>
          </a:xfrm>
          <a:prstGeom prst="rect">
            <a:avLst/>
          </a:prstGeom>
          <a:ln w="12700">
            <a:miter lim="400000"/>
          </a:ln>
        </p:spPr>
      </p:pic>
      <p:pic>
        <p:nvPicPr>
          <p:cNvPr id="5" name="Picture 4">
            <a:extLst>
              <a:ext uri="{FF2B5EF4-FFF2-40B4-BE49-F238E27FC236}">
                <a16:creationId xmlns:a16="http://schemas.microsoft.com/office/drawing/2014/main" id="{1C6DE15C-CC5C-7243-AB13-BE6DF492FD38}"/>
              </a:ext>
            </a:extLst>
          </p:cNvPr>
          <p:cNvPicPr>
            <a:picLocks noChangeAspect="1"/>
          </p:cNvPicPr>
          <p:nvPr/>
        </p:nvPicPr>
        <p:blipFill rotWithShape="1">
          <a:blip r:embed="rId3"/>
          <a:srcRect l="10842"/>
          <a:stretch/>
        </p:blipFill>
        <p:spPr>
          <a:xfrm>
            <a:off x="901387" y="3268235"/>
            <a:ext cx="8694539" cy="2424901"/>
          </a:xfrm>
          <a:prstGeom prst="rect">
            <a:avLst/>
          </a:prstGeom>
        </p:spPr>
      </p:pic>
      <p:sp>
        <p:nvSpPr>
          <p:cNvPr id="6" name="Freeform 5">
            <a:extLst>
              <a:ext uri="{FF2B5EF4-FFF2-40B4-BE49-F238E27FC236}">
                <a16:creationId xmlns:a16="http://schemas.microsoft.com/office/drawing/2014/main" id="{8D8C0E76-3970-E745-B23F-9B0725007178}"/>
              </a:ext>
            </a:extLst>
          </p:cNvPr>
          <p:cNvSpPr/>
          <p:nvPr/>
        </p:nvSpPr>
        <p:spPr>
          <a:xfrm>
            <a:off x="5474722" y="6402742"/>
            <a:ext cx="3414633" cy="740297"/>
          </a:xfrm>
          <a:custGeom>
            <a:avLst>
              <a:gd name="f0" fmla="val -23252"/>
              <a:gd name="f1" fmla="val -29417"/>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Estimating q with MC returns</a:t>
            </a:r>
          </a:p>
        </p:txBody>
      </p:sp>
    </p:spTree>
    <p:extLst>
      <p:ext uri="{BB962C8B-B14F-4D97-AF65-F5344CB8AC3E}">
        <p14:creationId xmlns:p14="http://schemas.microsoft.com/office/powerpoint/2010/main" val="966834737"/>
      </p:ext>
    </p:extLst>
  </p:cSld>
  <p:clrMapOvr>
    <a:masterClrMapping/>
  </p:clrMapOvr>
  <p:transition spd="med"/>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83DAC-24D7-2947-8CC1-24E1678F222F}"/>
              </a:ext>
            </a:extLst>
          </p:cNvPr>
          <p:cNvSpPr>
            <a:spLocks noGrp="1"/>
          </p:cNvSpPr>
          <p:nvPr>
            <p:ph type="title"/>
          </p:nvPr>
        </p:nvSpPr>
        <p:spPr>
          <a:xfrm>
            <a:off x="693043" y="402484"/>
            <a:ext cx="8694539" cy="1048335"/>
          </a:xfrm>
        </p:spPr>
        <p:txBody>
          <a:bodyPr/>
          <a:lstStyle/>
          <a:p>
            <a:r>
              <a:rPr lang="en-US" dirty="0"/>
              <a:t>Deriving REINFORCE from the PGT</a:t>
            </a:r>
          </a:p>
        </p:txBody>
      </p:sp>
      <p:pic>
        <p:nvPicPr>
          <p:cNvPr id="3" name="Image" descr="Image">
            <a:extLst>
              <a:ext uri="{FF2B5EF4-FFF2-40B4-BE49-F238E27FC236}">
                <a16:creationId xmlns:a16="http://schemas.microsoft.com/office/drawing/2014/main" id="{170EF167-BBBB-6F4D-9549-5A4E88EDC5DC}"/>
              </a:ext>
            </a:extLst>
          </p:cNvPr>
          <p:cNvPicPr>
            <a:picLocks noChangeAspect="1"/>
          </p:cNvPicPr>
          <p:nvPr/>
        </p:nvPicPr>
        <p:blipFill>
          <a:blip r:embed="rId2"/>
          <a:stretch>
            <a:fillRect/>
          </a:stretch>
        </p:blipFill>
        <p:spPr>
          <a:xfrm>
            <a:off x="2014587" y="1450819"/>
            <a:ext cx="4829459" cy="1683007"/>
          </a:xfrm>
          <a:prstGeom prst="rect">
            <a:avLst/>
          </a:prstGeom>
          <a:ln w="12700">
            <a:miter lim="400000"/>
          </a:ln>
        </p:spPr>
      </p:pic>
      <p:grpSp>
        <p:nvGrpSpPr>
          <p:cNvPr id="5" name="Group">
            <a:extLst>
              <a:ext uri="{FF2B5EF4-FFF2-40B4-BE49-F238E27FC236}">
                <a16:creationId xmlns:a16="http://schemas.microsoft.com/office/drawing/2014/main" id="{02CBE111-B9D6-924A-BF06-1C4D7BEF72C2}"/>
              </a:ext>
            </a:extLst>
          </p:cNvPr>
          <p:cNvGrpSpPr/>
          <p:nvPr/>
        </p:nvGrpSpPr>
        <p:grpSpPr>
          <a:xfrm>
            <a:off x="828229" y="5827265"/>
            <a:ext cx="5040309" cy="1373856"/>
            <a:chOff x="0" y="131961"/>
            <a:chExt cx="6503077" cy="1772568"/>
          </a:xfrm>
        </p:grpSpPr>
        <p:sp>
          <p:nvSpPr>
            <p:cNvPr id="6" name="Thus">
              <a:extLst>
                <a:ext uri="{FF2B5EF4-FFF2-40B4-BE49-F238E27FC236}">
                  <a16:creationId xmlns:a16="http://schemas.microsoft.com/office/drawing/2014/main" id="{7250300B-45D5-4849-BD63-A93294A2EB33}"/>
                </a:ext>
              </a:extLst>
            </p:cNvPr>
            <p:cNvSpPr txBox="1"/>
            <p:nvPr/>
          </p:nvSpPr>
          <p:spPr>
            <a:xfrm>
              <a:off x="0" y="131961"/>
              <a:ext cx="677556" cy="4599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73" tIns="39373" rIns="39373" bIns="39373" numCol="1" anchor="ctr">
              <a:spAutoFit/>
            </a:bodyPr>
            <a:lstStyle>
              <a:lvl1pPr>
                <a:defRPr>
                  <a:solidFill>
                    <a:schemeClr val="accent6"/>
                  </a:solidFill>
                </a:defRPr>
              </a:lvl1pPr>
            </a:lstStyle>
            <a:p>
              <a:r>
                <a:rPr dirty="0">
                  <a:solidFill>
                    <a:schemeClr val="tx1"/>
                  </a:solidFill>
                </a:rPr>
                <a:t>Thus</a:t>
              </a:r>
            </a:p>
          </p:txBody>
        </p:sp>
        <p:pic>
          <p:nvPicPr>
            <p:cNvPr id="7" name="Image" descr="Image">
              <a:extLst>
                <a:ext uri="{FF2B5EF4-FFF2-40B4-BE49-F238E27FC236}">
                  <a16:creationId xmlns:a16="http://schemas.microsoft.com/office/drawing/2014/main" id="{816D9FA0-5059-4F41-AE51-560A669FF809}"/>
                </a:ext>
              </a:extLst>
            </p:cNvPr>
            <p:cNvPicPr>
              <a:picLocks noChangeAspect="1"/>
            </p:cNvPicPr>
            <p:nvPr/>
          </p:nvPicPr>
          <p:blipFill>
            <a:blip r:embed="rId3"/>
            <a:stretch>
              <a:fillRect/>
            </a:stretch>
          </p:blipFill>
          <p:spPr>
            <a:xfrm>
              <a:off x="1414651" y="963624"/>
              <a:ext cx="5088426" cy="940905"/>
            </a:xfrm>
            <a:prstGeom prst="rect">
              <a:avLst/>
            </a:prstGeom>
            <a:ln w="12700" cap="flat">
              <a:noFill/>
              <a:miter lim="400000"/>
            </a:ln>
            <a:effectLst/>
          </p:spPr>
        </p:pic>
      </p:grpSp>
      <p:sp>
        <p:nvSpPr>
          <p:cNvPr id="9" name="Freeform 8">
            <a:extLst>
              <a:ext uri="{FF2B5EF4-FFF2-40B4-BE49-F238E27FC236}">
                <a16:creationId xmlns:a16="http://schemas.microsoft.com/office/drawing/2014/main" id="{D81281CB-8C80-E740-888D-DC5124DDE7DA}"/>
              </a:ext>
            </a:extLst>
          </p:cNvPr>
          <p:cNvSpPr/>
          <p:nvPr/>
        </p:nvSpPr>
        <p:spPr>
          <a:xfrm>
            <a:off x="7291949" y="5547215"/>
            <a:ext cx="2095633" cy="636564"/>
          </a:xfrm>
          <a:custGeom>
            <a:avLst>
              <a:gd name="f0" fmla="val -13608"/>
              <a:gd name="f1" fmla="val 36886"/>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SGD version</a:t>
            </a:r>
          </a:p>
        </p:txBody>
      </p:sp>
      <p:pic>
        <p:nvPicPr>
          <p:cNvPr id="10" name="Picture 9">
            <a:extLst>
              <a:ext uri="{FF2B5EF4-FFF2-40B4-BE49-F238E27FC236}">
                <a16:creationId xmlns:a16="http://schemas.microsoft.com/office/drawing/2014/main" id="{53453592-5087-FC47-A361-98F7EE237C72}"/>
              </a:ext>
            </a:extLst>
          </p:cNvPr>
          <p:cNvPicPr>
            <a:picLocks noChangeAspect="1"/>
          </p:cNvPicPr>
          <p:nvPr/>
        </p:nvPicPr>
        <p:blipFill rotWithShape="1">
          <a:blip r:embed="rId4"/>
          <a:srcRect l="10842"/>
          <a:stretch/>
        </p:blipFill>
        <p:spPr>
          <a:xfrm>
            <a:off x="901387" y="3268235"/>
            <a:ext cx="8694539" cy="2424901"/>
          </a:xfrm>
          <a:prstGeom prst="rect">
            <a:avLst/>
          </a:prstGeom>
        </p:spPr>
      </p:pic>
    </p:spTree>
    <p:extLst>
      <p:ext uri="{BB962C8B-B14F-4D97-AF65-F5344CB8AC3E}">
        <p14:creationId xmlns:p14="http://schemas.microsoft.com/office/powerpoint/2010/main" val="2033660399"/>
      </p:ext>
    </p:extLst>
  </p:cSld>
  <p:clrMapOvr>
    <a:masterClrMapping/>
  </p:clrMapOvr>
  <p:transition spd="med"/>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83DAC-24D7-2947-8CC1-24E1678F222F}"/>
              </a:ext>
            </a:extLst>
          </p:cNvPr>
          <p:cNvSpPr>
            <a:spLocks noGrp="1"/>
          </p:cNvSpPr>
          <p:nvPr>
            <p:ph type="title"/>
          </p:nvPr>
        </p:nvSpPr>
        <p:spPr>
          <a:xfrm>
            <a:off x="693043" y="402484"/>
            <a:ext cx="8694539" cy="1048335"/>
          </a:xfrm>
        </p:spPr>
        <p:txBody>
          <a:bodyPr/>
          <a:lstStyle/>
          <a:p>
            <a:r>
              <a:rPr lang="en-US" dirty="0"/>
              <a:t>Deriving REINFORCE from the PGT</a:t>
            </a:r>
          </a:p>
        </p:txBody>
      </p:sp>
      <p:pic>
        <p:nvPicPr>
          <p:cNvPr id="3" name="Image" descr="Image">
            <a:extLst>
              <a:ext uri="{FF2B5EF4-FFF2-40B4-BE49-F238E27FC236}">
                <a16:creationId xmlns:a16="http://schemas.microsoft.com/office/drawing/2014/main" id="{170EF167-BBBB-6F4D-9549-5A4E88EDC5DC}"/>
              </a:ext>
            </a:extLst>
          </p:cNvPr>
          <p:cNvPicPr>
            <a:picLocks noChangeAspect="1"/>
          </p:cNvPicPr>
          <p:nvPr/>
        </p:nvPicPr>
        <p:blipFill>
          <a:blip r:embed="rId2"/>
          <a:stretch>
            <a:fillRect/>
          </a:stretch>
        </p:blipFill>
        <p:spPr>
          <a:xfrm>
            <a:off x="2014587" y="1450819"/>
            <a:ext cx="4829459" cy="1683007"/>
          </a:xfrm>
          <a:prstGeom prst="rect">
            <a:avLst/>
          </a:prstGeom>
          <a:ln w="12700">
            <a:miter lim="400000"/>
          </a:ln>
        </p:spPr>
      </p:pic>
      <p:grpSp>
        <p:nvGrpSpPr>
          <p:cNvPr id="5" name="Group">
            <a:extLst>
              <a:ext uri="{FF2B5EF4-FFF2-40B4-BE49-F238E27FC236}">
                <a16:creationId xmlns:a16="http://schemas.microsoft.com/office/drawing/2014/main" id="{02CBE111-B9D6-924A-BF06-1C4D7BEF72C2}"/>
              </a:ext>
            </a:extLst>
          </p:cNvPr>
          <p:cNvGrpSpPr/>
          <p:nvPr/>
        </p:nvGrpSpPr>
        <p:grpSpPr>
          <a:xfrm>
            <a:off x="828229" y="5827265"/>
            <a:ext cx="5040309" cy="1373856"/>
            <a:chOff x="0" y="131961"/>
            <a:chExt cx="6503077" cy="1772568"/>
          </a:xfrm>
        </p:grpSpPr>
        <p:sp>
          <p:nvSpPr>
            <p:cNvPr id="6" name="Thus">
              <a:extLst>
                <a:ext uri="{FF2B5EF4-FFF2-40B4-BE49-F238E27FC236}">
                  <a16:creationId xmlns:a16="http://schemas.microsoft.com/office/drawing/2014/main" id="{7250300B-45D5-4849-BD63-A93294A2EB33}"/>
                </a:ext>
              </a:extLst>
            </p:cNvPr>
            <p:cNvSpPr txBox="1"/>
            <p:nvPr/>
          </p:nvSpPr>
          <p:spPr>
            <a:xfrm>
              <a:off x="0" y="131961"/>
              <a:ext cx="677556" cy="4599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73" tIns="39373" rIns="39373" bIns="39373" numCol="1" anchor="ctr">
              <a:spAutoFit/>
            </a:bodyPr>
            <a:lstStyle>
              <a:lvl1pPr>
                <a:defRPr>
                  <a:solidFill>
                    <a:schemeClr val="accent6"/>
                  </a:solidFill>
                </a:defRPr>
              </a:lvl1pPr>
            </a:lstStyle>
            <a:p>
              <a:r>
                <a:rPr dirty="0">
                  <a:solidFill>
                    <a:schemeClr val="tx1"/>
                  </a:solidFill>
                </a:rPr>
                <a:t>Thus</a:t>
              </a:r>
            </a:p>
          </p:txBody>
        </p:sp>
        <p:pic>
          <p:nvPicPr>
            <p:cNvPr id="7" name="Image" descr="Image">
              <a:extLst>
                <a:ext uri="{FF2B5EF4-FFF2-40B4-BE49-F238E27FC236}">
                  <a16:creationId xmlns:a16="http://schemas.microsoft.com/office/drawing/2014/main" id="{816D9FA0-5059-4F41-AE51-560A669FF809}"/>
                </a:ext>
              </a:extLst>
            </p:cNvPr>
            <p:cNvPicPr>
              <a:picLocks noChangeAspect="1"/>
            </p:cNvPicPr>
            <p:nvPr/>
          </p:nvPicPr>
          <p:blipFill>
            <a:blip r:embed="rId3"/>
            <a:stretch>
              <a:fillRect/>
            </a:stretch>
          </p:blipFill>
          <p:spPr>
            <a:xfrm>
              <a:off x="1414651" y="963624"/>
              <a:ext cx="5088426" cy="940905"/>
            </a:xfrm>
            <a:prstGeom prst="rect">
              <a:avLst/>
            </a:prstGeom>
            <a:ln w="12700" cap="flat">
              <a:noFill/>
              <a:miter lim="400000"/>
            </a:ln>
            <a:effectLst/>
          </p:spPr>
        </p:pic>
      </p:grpSp>
      <p:sp>
        <p:nvSpPr>
          <p:cNvPr id="9" name="Freeform 8">
            <a:extLst>
              <a:ext uri="{FF2B5EF4-FFF2-40B4-BE49-F238E27FC236}">
                <a16:creationId xmlns:a16="http://schemas.microsoft.com/office/drawing/2014/main" id="{D81281CB-8C80-E740-888D-DC5124DDE7DA}"/>
              </a:ext>
            </a:extLst>
          </p:cNvPr>
          <p:cNvSpPr/>
          <p:nvPr/>
        </p:nvSpPr>
        <p:spPr>
          <a:xfrm>
            <a:off x="6342927" y="5547215"/>
            <a:ext cx="3044655" cy="636564"/>
          </a:xfrm>
          <a:custGeom>
            <a:avLst>
              <a:gd name="f0" fmla="val -2440"/>
              <a:gd name="f1" fmla="val 38457"/>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The REINFORCE update</a:t>
            </a:r>
          </a:p>
        </p:txBody>
      </p:sp>
      <p:pic>
        <p:nvPicPr>
          <p:cNvPr id="10" name="Picture 9">
            <a:extLst>
              <a:ext uri="{FF2B5EF4-FFF2-40B4-BE49-F238E27FC236}">
                <a16:creationId xmlns:a16="http://schemas.microsoft.com/office/drawing/2014/main" id="{53453592-5087-FC47-A361-98F7EE237C72}"/>
              </a:ext>
            </a:extLst>
          </p:cNvPr>
          <p:cNvPicPr>
            <a:picLocks noChangeAspect="1"/>
          </p:cNvPicPr>
          <p:nvPr/>
        </p:nvPicPr>
        <p:blipFill rotWithShape="1">
          <a:blip r:embed="rId4"/>
          <a:srcRect l="10842"/>
          <a:stretch/>
        </p:blipFill>
        <p:spPr>
          <a:xfrm>
            <a:off x="901387" y="3268235"/>
            <a:ext cx="8694539" cy="2424901"/>
          </a:xfrm>
          <a:prstGeom prst="rect">
            <a:avLst/>
          </a:prstGeom>
        </p:spPr>
      </p:pic>
    </p:spTree>
    <p:extLst>
      <p:ext uri="{BB962C8B-B14F-4D97-AF65-F5344CB8AC3E}">
        <p14:creationId xmlns:p14="http://schemas.microsoft.com/office/powerpoint/2010/main" val="222571846"/>
      </p:ext>
    </p:extLst>
  </p:cSld>
  <p:clrMapOvr>
    <a:masterClrMapping/>
  </p:clrMapOvr>
  <p:transition spd="med"/>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83DAC-24D7-2947-8CC1-24E1678F222F}"/>
              </a:ext>
            </a:extLst>
          </p:cNvPr>
          <p:cNvSpPr>
            <a:spLocks noGrp="1"/>
          </p:cNvSpPr>
          <p:nvPr>
            <p:ph type="title"/>
          </p:nvPr>
        </p:nvSpPr>
        <p:spPr>
          <a:xfrm>
            <a:off x="693043" y="402484"/>
            <a:ext cx="8694539" cy="1048335"/>
          </a:xfrm>
        </p:spPr>
        <p:txBody>
          <a:bodyPr/>
          <a:lstStyle/>
          <a:p>
            <a:r>
              <a:rPr lang="en-US" dirty="0"/>
              <a:t>Deriving REINFORCE from the PGT</a:t>
            </a:r>
          </a:p>
        </p:txBody>
      </p:sp>
      <p:pic>
        <p:nvPicPr>
          <p:cNvPr id="3" name="Image" descr="Image">
            <a:extLst>
              <a:ext uri="{FF2B5EF4-FFF2-40B4-BE49-F238E27FC236}">
                <a16:creationId xmlns:a16="http://schemas.microsoft.com/office/drawing/2014/main" id="{170EF167-BBBB-6F4D-9549-5A4E88EDC5DC}"/>
              </a:ext>
            </a:extLst>
          </p:cNvPr>
          <p:cNvPicPr>
            <a:picLocks noChangeAspect="1"/>
          </p:cNvPicPr>
          <p:nvPr/>
        </p:nvPicPr>
        <p:blipFill>
          <a:blip r:embed="rId2"/>
          <a:stretch>
            <a:fillRect/>
          </a:stretch>
        </p:blipFill>
        <p:spPr>
          <a:xfrm>
            <a:off x="2014587" y="1450819"/>
            <a:ext cx="4829459" cy="1683007"/>
          </a:xfrm>
          <a:prstGeom prst="rect">
            <a:avLst/>
          </a:prstGeom>
          <a:ln w="12700">
            <a:miter lim="400000"/>
          </a:ln>
        </p:spPr>
      </p:pic>
      <p:grpSp>
        <p:nvGrpSpPr>
          <p:cNvPr id="5" name="Group">
            <a:extLst>
              <a:ext uri="{FF2B5EF4-FFF2-40B4-BE49-F238E27FC236}">
                <a16:creationId xmlns:a16="http://schemas.microsoft.com/office/drawing/2014/main" id="{02CBE111-B9D6-924A-BF06-1C4D7BEF72C2}"/>
              </a:ext>
            </a:extLst>
          </p:cNvPr>
          <p:cNvGrpSpPr/>
          <p:nvPr/>
        </p:nvGrpSpPr>
        <p:grpSpPr>
          <a:xfrm>
            <a:off x="828229" y="5827265"/>
            <a:ext cx="5040309" cy="1373856"/>
            <a:chOff x="0" y="131961"/>
            <a:chExt cx="6503077" cy="1772568"/>
          </a:xfrm>
        </p:grpSpPr>
        <p:sp>
          <p:nvSpPr>
            <p:cNvPr id="6" name="Thus">
              <a:extLst>
                <a:ext uri="{FF2B5EF4-FFF2-40B4-BE49-F238E27FC236}">
                  <a16:creationId xmlns:a16="http://schemas.microsoft.com/office/drawing/2014/main" id="{7250300B-45D5-4849-BD63-A93294A2EB33}"/>
                </a:ext>
              </a:extLst>
            </p:cNvPr>
            <p:cNvSpPr txBox="1"/>
            <p:nvPr/>
          </p:nvSpPr>
          <p:spPr>
            <a:xfrm>
              <a:off x="0" y="131961"/>
              <a:ext cx="677556" cy="4599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73" tIns="39373" rIns="39373" bIns="39373" numCol="1" anchor="ctr">
              <a:spAutoFit/>
            </a:bodyPr>
            <a:lstStyle>
              <a:lvl1pPr>
                <a:defRPr>
                  <a:solidFill>
                    <a:schemeClr val="accent6"/>
                  </a:solidFill>
                </a:defRPr>
              </a:lvl1pPr>
            </a:lstStyle>
            <a:p>
              <a:r>
                <a:rPr dirty="0">
                  <a:solidFill>
                    <a:schemeClr val="tx1"/>
                  </a:solidFill>
                </a:rPr>
                <a:t>Thus</a:t>
              </a:r>
            </a:p>
          </p:txBody>
        </p:sp>
        <p:pic>
          <p:nvPicPr>
            <p:cNvPr id="7" name="Image" descr="Image">
              <a:extLst>
                <a:ext uri="{FF2B5EF4-FFF2-40B4-BE49-F238E27FC236}">
                  <a16:creationId xmlns:a16="http://schemas.microsoft.com/office/drawing/2014/main" id="{816D9FA0-5059-4F41-AE51-560A669FF809}"/>
                </a:ext>
              </a:extLst>
            </p:cNvPr>
            <p:cNvPicPr>
              <a:picLocks noChangeAspect="1"/>
            </p:cNvPicPr>
            <p:nvPr/>
          </p:nvPicPr>
          <p:blipFill>
            <a:blip r:embed="rId3"/>
            <a:stretch>
              <a:fillRect/>
            </a:stretch>
          </p:blipFill>
          <p:spPr>
            <a:xfrm>
              <a:off x="1414651" y="963624"/>
              <a:ext cx="5088426" cy="940905"/>
            </a:xfrm>
            <a:prstGeom prst="rect">
              <a:avLst/>
            </a:prstGeom>
            <a:ln w="12700" cap="flat">
              <a:noFill/>
              <a:miter lim="400000"/>
            </a:ln>
            <a:effectLst/>
          </p:spPr>
        </p:pic>
      </p:grpSp>
      <p:sp>
        <p:nvSpPr>
          <p:cNvPr id="9" name="Freeform 8">
            <a:extLst>
              <a:ext uri="{FF2B5EF4-FFF2-40B4-BE49-F238E27FC236}">
                <a16:creationId xmlns:a16="http://schemas.microsoft.com/office/drawing/2014/main" id="{D81281CB-8C80-E740-888D-DC5124DDE7DA}"/>
              </a:ext>
            </a:extLst>
          </p:cNvPr>
          <p:cNvSpPr/>
          <p:nvPr/>
        </p:nvSpPr>
        <p:spPr>
          <a:xfrm>
            <a:off x="6342927" y="5547214"/>
            <a:ext cx="3044655" cy="924643"/>
          </a:xfrm>
          <a:custGeom>
            <a:avLst>
              <a:gd name="f0" fmla="val -17303"/>
              <a:gd name="f1" fmla="val 26290"/>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Parameters increase </a:t>
            </a:r>
          </a:p>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with return</a:t>
            </a:r>
          </a:p>
        </p:txBody>
      </p:sp>
      <p:pic>
        <p:nvPicPr>
          <p:cNvPr id="10" name="Picture 9">
            <a:extLst>
              <a:ext uri="{FF2B5EF4-FFF2-40B4-BE49-F238E27FC236}">
                <a16:creationId xmlns:a16="http://schemas.microsoft.com/office/drawing/2014/main" id="{53453592-5087-FC47-A361-98F7EE237C72}"/>
              </a:ext>
            </a:extLst>
          </p:cNvPr>
          <p:cNvPicPr>
            <a:picLocks noChangeAspect="1"/>
          </p:cNvPicPr>
          <p:nvPr/>
        </p:nvPicPr>
        <p:blipFill rotWithShape="1">
          <a:blip r:embed="rId4"/>
          <a:srcRect l="10842"/>
          <a:stretch/>
        </p:blipFill>
        <p:spPr>
          <a:xfrm>
            <a:off x="901387" y="3268235"/>
            <a:ext cx="8694539" cy="2424901"/>
          </a:xfrm>
          <a:prstGeom prst="rect">
            <a:avLst/>
          </a:prstGeom>
        </p:spPr>
      </p:pic>
    </p:spTree>
    <p:extLst>
      <p:ext uri="{BB962C8B-B14F-4D97-AF65-F5344CB8AC3E}">
        <p14:creationId xmlns:p14="http://schemas.microsoft.com/office/powerpoint/2010/main" val="3396191691"/>
      </p:ext>
    </p:extLst>
  </p:cSld>
  <p:clrMapOvr>
    <a:masterClrMapping/>
  </p:clrMapOvr>
  <p:transition spd="med"/>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83DAC-24D7-2947-8CC1-24E1678F222F}"/>
              </a:ext>
            </a:extLst>
          </p:cNvPr>
          <p:cNvSpPr>
            <a:spLocks noGrp="1"/>
          </p:cNvSpPr>
          <p:nvPr>
            <p:ph type="title"/>
          </p:nvPr>
        </p:nvSpPr>
        <p:spPr>
          <a:xfrm>
            <a:off x="693043" y="402484"/>
            <a:ext cx="8694539" cy="1048335"/>
          </a:xfrm>
        </p:spPr>
        <p:txBody>
          <a:bodyPr/>
          <a:lstStyle/>
          <a:p>
            <a:r>
              <a:rPr lang="en-US" dirty="0"/>
              <a:t>Deriving REINFORCE from the PGT</a:t>
            </a:r>
          </a:p>
        </p:txBody>
      </p:sp>
      <p:pic>
        <p:nvPicPr>
          <p:cNvPr id="3" name="Image" descr="Image">
            <a:extLst>
              <a:ext uri="{FF2B5EF4-FFF2-40B4-BE49-F238E27FC236}">
                <a16:creationId xmlns:a16="http://schemas.microsoft.com/office/drawing/2014/main" id="{170EF167-BBBB-6F4D-9549-5A4E88EDC5DC}"/>
              </a:ext>
            </a:extLst>
          </p:cNvPr>
          <p:cNvPicPr>
            <a:picLocks noChangeAspect="1"/>
          </p:cNvPicPr>
          <p:nvPr/>
        </p:nvPicPr>
        <p:blipFill>
          <a:blip r:embed="rId2"/>
          <a:stretch>
            <a:fillRect/>
          </a:stretch>
        </p:blipFill>
        <p:spPr>
          <a:xfrm>
            <a:off x="2014587" y="1450819"/>
            <a:ext cx="4829459" cy="1683007"/>
          </a:xfrm>
          <a:prstGeom prst="rect">
            <a:avLst/>
          </a:prstGeom>
          <a:ln w="12700">
            <a:miter lim="400000"/>
          </a:ln>
        </p:spPr>
      </p:pic>
      <p:grpSp>
        <p:nvGrpSpPr>
          <p:cNvPr id="5" name="Group">
            <a:extLst>
              <a:ext uri="{FF2B5EF4-FFF2-40B4-BE49-F238E27FC236}">
                <a16:creationId xmlns:a16="http://schemas.microsoft.com/office/drawing/2014/main" id="{02CBE111-B9D6-924A-BF06-1C4D7BEF72C2}"/>
              </a:ext>
            </a:extLst>
          </p:cNvPr>
          <p:cNvGrpSpPr/>
          <p:nvPr/>
        </p:nvGrpSpPr>
        <p:grpSpPr>
          <a:xfrm>
            <a:off x="828229" y="5827265"/>
            <a:ext cx="5040309" cy="1373856"/>
            <a:chOff x="0" y="131961"/>
            <a:chExt cx="6503077" cy="1772568"/>
          </a:xfrm>
        </p:grpSpPr>
        <p:sp>
          <p:nvSpPr>
            <p:cNvPr id="6" name="Thus">
              <a:extLst>
                <a:ext uri="{FF2B5EF4-FFF2-40B4-BE49-F238E27FC236}">
                  <a16:creationId xmlns:a16="http://schemas.microsoft.com/office/drawing/2014/main" id="{7250300B-45D5-4849-BD63-A93294A2EB33}"/>
                </a:ext>
              </a:extLst>
            </p:cNvPr>
            <p:cNvSpPr txBox="1"/>
            <p:nvPr/>
          </p:nvSpPr>
          <p:spPr>
            <a:xfrm>
              <a:off x="0" y="131961"/>
              <a:ext cx="677556" cy="4599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73" tIns="39373" rIns="39373" bIns="39373" numCol="1" anchor="ctr">
              <a:spAutoFit/>
            </a:bodyPr>
            <a:lstStyle>
              <a:lvl1pPr>
                <a:defRPr>
                  <a:solidFill>
                    <a:schemeClr val="accent6"/>
                  </a:solidFill>
                </a:defRPr>
              </a:lvl1pPr>
            </a:lstStyle>
            <a:p>
              <a:r>
                <a:rPr dirty="0">
                  <a:solidFill>
                    <a:schemeClr val="tx1"/>
                  </a:solidFill>
                </a:rPr>
                <a:t>Thus</a:t>
              </a:r>
            </a:p>
          </p:txBody>
        </p:sp>
        <p:pic>
          <p:nvPicPr>
            <p:cNvPr id="7" name="Image" descr="Image">
              <a:extLst>
                <a:ext uri="{FF2B5EF4-FFF2-40B4-BE49-F238E27FC236}">
                  <a16:creationId xmlns:a16="http://schemas.microsoft.com/office/drawing/2014/main" id="{816D9FA0-5059-4F41-AE51-560A669FF809}"/>
                </a:ext>
              </a:extLst>
            </p:cNvPr>
            <p:cNvPicPr>
              <a:picLocks noChangeAspect="1"/>
            </p:cNvPicPr>
            <p:nvPr/>
          </p:nvPicPr>
          <p:blipFill>
            <a:blip r:embed="rId3"/>
            <a:stretch>
              <a:fillRect/>
            </a:stretch>
          </p:blipFill>
          <p:spPr>
            <a:xfrm>
              <a:off x="1414651" y="963624"/>
              <a:ext cx="5088426" cy="940905"/>
            </a:xfrm>
            <a:prstGeom prst="rect">
              <a:avLst/>
            </a:prstGeom>
            <a:ln w="12700" cap="flat">
              <a:noFill/>
              <a:miter lim="400000"/>
            </a:ln>
            <a:effectLst/>
          </p:spPr>
        </p:pic>
      </p:grpSp>
      <p:sp>
        <p:nvSpPr>
          <p:cNvPr id="9" name="Freeform 8">
            <a:extLst>
              <a:ext uri="{FF2B5EF4-FFF2-40B4-BE49-F238E27FC236}">
                <a16:creationId xmlns:a16="http://schemas.microsoft.com/office/drawing/2014/main" id="{D81281CB-8C80-E740-888D-DC5124DDE7DA}"/>
              </a:ext>
            </a:extLst>
          </p:cNvPr>
          <p:cNvSpPr/>
          <p:nvPr/>
        </p:nvSpPr>
        <p:spPr>
          <a:xfrm>
            <a:off x="6190435" y="5693135"/>
            <a:ext cx="3821668" cy="1464055"/>
          </a:xfrm>
          <a:custGeom>
            <a:avLst>
              <a:gd name="f0" fmla="val -1738"/>
              <a:gd name="f1" fmla="val 16939"/>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Towards repeating A</a:t>
            </a:r>
            <a:r>
              <a:rPr lang="en-US" sz="2000" baseline="-25000" dirty="0">
                <a:latin typeface="Liberation Sans" pitchFamily="18"/>
                <a:ea typeface="Noto Sans CJK SC Regular" pitchFamily="2"/>
                <a:cs typeface="FreeSans" pitchFamily="2"/>
              </a:rPr>
              <a:t>t</a:t>
            </a:r>
            <a:r>
              <a:rPr lang="en-US" sz="2000" dirty="0">
                <a:latin typeface="Liberation Sans" pitchFamily="18"/>
                <a:ea typeface="Noto Sans CJK SC Regular" pitchFamily="2"/>
                <a:cs typeface="FreeSans" pitchFamily="2"/>
              </a:rPr>
              <a:t> in S</a:t>
            </a:r>
            <a:r>
              <a:rPr lang="en-US" sz="2000" baseline="-25000" dirty="0">
                <a:latin typeface="Liberation Sans" pitchFamily="18"/>
                <a:ea typeface="Noto Sans CJK SC Regular" pitchFamily="2"/>
                <a:cs typeface="FreeSans" pitchFamily="2"/>
              </a:rPr>
              <a:t>t</a:t>
            </a:r>
            <a:endParaRPr lang="en-US" sz="2000" dirty="0">
              <a:latin typeface="Liberation Sans" pitchFamily="18"/>
              <a:ea typeface="Noto Sans CJK SC Regular" pitchFamily="2"/>
              <a:cs typeface="FreeSans" pitchFamily="2"/>
            </a:endParaRPr>
          </a:p>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adjusting magnitude based</a:t>
            </a:r>
          </a:p>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 on probability (balancing</a:t>
            </a:r>
          </a:p>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actions that are taken frequently)</a:t>
            </a:r>
          </a:p>
        </p:txBody>
      </p:sp>
      <p:pic>
        <p:nvPicPr>
          <p:cNvPr id="10" name="Picture 9">
            <a:extLst>
              <a:ext uri="{FF2B5EF4-FFF2-40B4-BE49-F238E27FC236}">
                <a16:creationId xmlns:a16="http://schemas.microsoft.com/office/drawing/2014/main" id="{53453592-5087-FC47-A361-98F7EE237C72}"/>
              </a:ext>
            </a:extLst>
          </p:cNvPr>
          <p:cNvPicPr>
            <a:picLocks noChangeAspect="1"/>
          </p:cNvPicPr>
          <p:nvPr/>
        </p:nvPicPr>
        <p:blipFill rotWithShape="1">
          <a:blip r:embed="rId4"/>
          <a:srcRect l="10842"/>
          <a:stretch/>
        </p:blipFill>
        <p:spPr>
          <a:xfrm>
            <a:off x="901387" y="3268235"/>
            <a:ext cx="8694539" cy="2424901"/>
          </a:xfrm>
          <a:prstGeom prst="rect">
            <a:avLst/>
          </a:prstGeom>
        </p:spPr>
      </p:pic>
    </p:spTree>
    <p:extLst>
      <p:ext uri="{BB962C8B-B14F-4D97-AF65-F5344CB8AC3E}">
        <p14:creationId xmlns:p14="http://schemas.microsoft.com/office/powerpoint/2010/main" val="291104366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351676-00CA-8B42-A577-AB06B528E3CB}"/>
              </a:ext>
            </a:extLst>
          </p:cNvPr>
          <p:cNvSpPr txBox="1"/>
          <p:nvPr/>
        </p:nvSpPr>
        <p:spPr>
          <a:xfrm>
            <a:off x="457200" y="1745466"/>
            <a:ext cx="7897332" cy="415263"/>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Approximating the value function using function approximator:</a:t>
            </a:r>
          </a:p>
        </p:txBody>
      </p:sp>
      <p:grpSp>
        <p:nvGrpSpPr>
          <p:cNvPr id="4" name="Group 3" descr="22§display§\hat{Q}(s,a,w) \approx Q(s,a)§svg§600§FALSE" title="TexMaths">
            <a:extLst>
              <a:ext uri="{FF2B5EF4-FFF2-40B4-BE49-F238E27FC236}">
                <a16:creationId xmlns:a16="http://schemas.microsoft.com/office/drawing/2014/main" id="{B738DA2B-DD76-7548-A559-3F72475482EE}"/>
              </a:ext>
            </a:extLst>
          </p:cNvPr>
          <p:cNvGrpSpPr/>
          <p:nvPr/>
        </p:nvGrpSpPr>
        <p:grpSpPr>
          <a:xfrm>
            <a:off x="3985920" y="2560319"/>
            <a:ext cx="2963159" cy="416881"/>
            <a:chOff x="3985920" y="2560319"/>
            <a:chExt cx="2963159" cy="416881"/>
          </a:xfrm>
        </p:grpSpPr>
        <p:sp>
          <p:nvSpPr>
            <p:cNvPr id="5" name="Freeform 4">
              <a:extLst>
                <a:ext uri="{FF2B5EF4-FFF2-40B4-BE49-F238E27FC236}">
                  <a16:creationId xmlns:a16="http://schemas.microsoft.com/office/drawing/2014/main" id="{8FB1CC6B-BA89-2C42-8CEE-4A6FEC9F9817}"/>
                </a:ext>
              </a:extLst>
            </p:cNvPr>
            <p:cNvSpPr/>
            <p:nvPr/>
          </p:nvSpPr>
          <p:spPr>
            <a:xfrm>
              <a:off x="3985920" y="2561039"/>
              <a:ext cx="2963159" cy="415440"/>
            </a:xfrm>
            <a:custGeom>
              <a:avLst/>
              <a:gdLst/>
              <a:ahLst/>
              <a:cxnLst>
                <a:cxn ang="3cd4">
                  <a:pos x="hc" y="t"/>
                </a:cxn>
                <a:cxn ang="cd2">
                  <a:pos x="l" y="vc"/>
                </a:cxn>
                <a:cxn ang="cd4">
                  <a:pos x="hc" y="b"/>
                </a:cxn>
                <a:cxn ang="0">
                  <a:pos x="r" y="vc"/>
                </a:cxn>
              </a:cxnLst>
              <a:rect l="l" t="t" r="r" b="b"/>
              <a:pathLst>
                <a:path w="8232" h="1155">
                  <a:moveTo>
                    <a:pt x="4116" y="1155"/>
                  </a:moveTo>
                  <a:lnTo>
                    <a:pt x="0" y="1155"/>
                  </a:lnTo>
                  <a:lnTo>
                    <a:pt x="0" y="0"/>
                  </a:lnTo>
                  <a:lnTo>
                    <a:pt x="8232" y="0"/>
                  </a:lnTo>
                  <a:lnTo>
                    <a:pt x="8232" y="1155"/>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 name="Freeform 5">
              <a:extLst>
                <a:ext uri="{FF2B5EF4-FFF2-40B4-BE49-F238E27FC236}">
                  <a16:creationId xmlns:a16="http://schemas.microsoft.com/office/drawing/2014/main" id="{47E38CD5-ECCC-0649-BC4D-7D29F485F086}"/>
                </a:ext>
              </a:extLst>
            </p:cNvPr>
            <p:cNvSpPr/>
            <p:nvPr/>
          </p:nvSpPr>
          <p:spPr>
            <a:xfrm>
              <a:off x="4105440" y="2560319"/>
              <a:ext cx="93240" cy="54360"/>
            </a:xfrm>
            <a:custGeom>
              <a:avLst/>
              <a:gdLst/>
              <a:ahLst/>
              <a:cxnLst>
                <a:cxn ang="3cd4">
                  <a:pos x="hc" y="t"/>
                </a:cxn>
                <a:cxn ang="cd2">
                  <a:pos x="l" y="vc"/>
                </a:cxn>
                <a:cxn ang="cd4">
                  <a:pos x="hc" y="b"/>
                </a:cxn>
                <a:cxn ang="0">
                  <a:pos x="r" y="vc"/>
                </a:cxn>
              </a:cxnLst>
              <a:rect l="l" t="t" r="r" b="b"/>
              <a:pathLst>
                <a:path w="260" h="152">
                  <a:moveTo>
                    <a:pt x="130" y="0"/>
                  </a:moveTo>
                  <a:lnTo>
                    <a:pt x="0" y="134"/>
                  </a:lnTo>
                  <a:lnTo>
                    <a:pt x="18" y="152"/>
                  </a:lnTo>
                  <a:lnTo>
                    <a:pt x="130" y="51"/>
                  </a:lnTo>
                  <a:lnTo>
                    <a:pt x="242" y="152"/>
                  </a:lnTo>
                  <a:lnTo>
                    <a:pt x="260" y="134"/>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 name="Freeform 6">
              <a:extLst>
                <a:ext uri="{FF2B5EF4-FFF2-40B4-BE49-F238E27FC236}">
                  <a16:creationId xmlns:a16="http://schemas.microsoft.com/office/drawing/2014/main" id="{D350D9AE-2250-5A46-A9D0-5F11E37F2367}"/>
                </a:ext>
              </a:extLst>
            </p:cNvPr>
            <p:cNvSpPr/>
            <p:nvPr/>
          </p:nvSpPr>
          <p:spPr>
            <a:xfrm>
              <a:off x="4003199" y="2644200"/>
              <a:ext cx="241200" cy="313200"/>
            </a:xfrm>
            <a:custGeom>
              <a:avLst/>
              <a:gdLst/>
              <a:ahLst/>
              <a:cxnLst>
                <a:cxn ang="3cd4">
                  <a:pos x="hc" y="t"/>
                </a:cxn>
                <a:cxn ang="cd2">
                  <a:pos x="l" y="vc"/>
                </a:cxn>
                <a:cxn ang="cd4">
                  <a:pos x="hc" y="b"/>
                </a:cxn>
                <a:cxn ang="0">
                  <a:pos x="r" y="vc"/>
                </a:cxn>
              </a:cxnLst>
              <a:rect l="l" t="t" r="r" b="b"/>
              <a:pathLst>
                <a:path w="671" h="871">
                  <a:moveTo>
                    <a:pt x="376" y="677"/>
                  </a:moveTo>
                  <a:cubicBezTo>
                    <a:pt x="528" y="620"/>
                    <a:pt x="671" y="446"/>
                    <a:pt x="671" y="260"/>
                  </a:cubicBezTo>
                  <a:cubicBezTo>
                    <a:pt x="671" y="106"/>
                    <a:pt x="568" y="0"/>
                    <a:pt x="422" y="0"/>
                  </a:cubicBezTo>
                  <a:cubicBezTo>
                    <a:pt x="213" y="0"/>
                    <a:pt x="0" y="220"/>
                    <a:pt x="0" y="446"/>
                  </a:cubicBezTo>
                  <a:cubicBezTo>
                    <a:pt x="0" y="607"/>
                    <a:pt x="108" y="704"/>
                    <a:pt x="249" y="704"/>
                  </a:cubicBezTo>
                  <a:cubicBezTo>
                    <a:pt x="273" y="704"/>
                    <a:pt x="306" y="699"/>
                    <a:pt x="343" y="691"/>
                  </a:cubicBezTo>
                  <a:cubicBezTo>
                    <a:pt x="339" y="750"/>
                    <a:pt x="339" y="752"/>
                    <a:pt x="339" y="765"/>
                  </a:cubicBezTo>
                  <a:cubicBezTo>
                    <a:pt x="339" y="796"/>
                    <a:pt x="339" y="871"/>
                    <a:pt x="420" y="871"/>
                  </a:cubicBezTo>
                  <a:cubicBezTo>
                    <a:pt x="535" y="871"/>
                    <a:pt x="581" y="693"/>
                    <a:pt x="581" y="684"/>
                  </a:cubicBezTo>
                  <a:cubicBezTo>
                    <a:pt x="581" y="675"/>
                    <a:pt x="574" y="673"/>
                    <a:pt x="572" y="673"/>
                  </a:cubicBezTo>
                  <a:cubicBezTo>
                    <a:pt x="563" y="673"/>
                    <a:pt x="561" y="677"/>
                    <a:pt x="559" y="684"/>
                  </a:cubicBezTo>
                  <a:cubicBezTo>
                    <a:pt x="537" y="752"/>
                    <a:pt x="480" y="776"/>
                    <a:pt x="447" y="776"/>
                  </a:cubicBezTo>
                  <a:cubicBezTo>
                    <a:pt x="400" y="776"/>
                    <a:pt x="387" y="750"/>
                    <a:pt x="376" y="677"/>
                  </a:cubicBezTo>
                  <a:close/>
                  <a:moveTo>
                    <a:pt x="194" y="669"/>
                  </a:moveTo>
                  <a:cubicBezTo>
                    <a:pt x="119" y="640"/>
                    <a:pt x="86" y="563"/>
                    <a:pt x="86" y="477"/>
                  </a:cubicBezTo>
                  <a:cubicBezTo>
                    <a:pt x="86" y="409"/>
                    <a:pt x="110" y="273"/>
                    <a:pt x="185" y="167"/>
                  </a:cubicBezTo>
                  <a:cubicBezTo>
                    <a:pt x="255" y="68"/>
                    <a:pt x="345" y="24"/>
                    <a:pt x="418" y="24"/>
                  </a:cubicBezTo>
                  <a:cubicBezTo>
                    <a:pt x="515" y="24"/>
                    <a:pt x="585" y="99"/>
                    <a:pt x="585" y="229"/>
                  </a:cubicBezTo>
                  <a:cubicBezTo>
                    <a:pt x="585" y="325"/>
                    <a:pt x="535" y="552"/>
                    <a:pt x="372" y="644"/>
                  </a:cubicBezTo>
                  <a:cubicBezTo>
                    <a:pt x="367" y="609"/>
                    <a:pt x="359" y="539"/>
                    <a:pt x="286" y="539"/>
                  </a:cubicBezTo>
                  <a:cubicBezTo>
                    <a:pt x="235" y="539"/>
                    <a:pt x="189" y="587"/>
                    <a:pt x="189" y="638"/>
                  </a:cubicBezTo>
                  <a:cubicBezTo>
                    <a:pt x="189" y="658"/>
                    <a:pt x="194" y="669"/>
                    <a:pt x="194" y="669"/>
                  </a:cubicBezTo>
                  <a:close/>
                  <a:moveTo>
                    <a:pt x="253" y="680"/>
                  </a:moveTo>
                  <a:cubicBezTo>
                    <a:pt x="240" y="680"/>
                    <a:pt x="209" y="680"/>
                    <a:pt x="209" y="638"/>
                  </a:cubicBezTo>
                  <a:cubicBezTo>
                    <a:pt x="209" y="600"/>
                    <a:pt x="246" y="561"/>
                    <a:pt x="286" y="561"/>
                  </a:cubicBezTo>
                  <a:cubicBezTo>
                    <a:pt x="328" y="561"/>
                    <a:pt x="345" y="585"/>
                    <a:pt x="345" y="642"/>
                  </a:cubicBezTo>
                  <a:cubicBezTo>
                    <a:pt x="345" y="658"/>
                    <a:pt x="345" y="658"/>
                    <a:pt x="337" y="662"/>
                  </a:cubicBezTo>
                  <a:cubicBezTo>
                    <a:pt x="310" y="673"/>
                    <a:pt x="282" y="680"/>
                    <a:pt x="253" y="68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 name="Freeform 7">
              <a:extLst>
                <a:ext uri="{FF2B5EF4-FFF2-40B4-BE49-F238E27FC236}">
                  <a16:creationId xmlns:a16="http://schemas.microsoft.com/office/drawing/2014/main" id="{18C051BF-2D7A-9144-B1B8-3F0384347F00}"/>
                </a:ext>
              </a:extLst>
            </p:cNvPr>
            <p:cNvSpPr/>
            <p:nvPr/>
          </p:nvSpPr>
          <p:spPr>
            <a:xfrm>
              <a:off x="4295520" y="262908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4"/>
                    <a:pt x="209" y="937"/>
                  </a:cubicBezTo>
                  <a:cubicBezTo>
                    <a:pt x="88" y="816"/>
                    <a:pt x="57" y="633"/>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2"/>
                    <a:pt x="0" y="484"/>
                  </a:cubicBezTo>
                  <a:cubicBezTo>
                    <a:pt x="0" y="561"/>
                    <a:pt x="11" y="677"/>
                    <a:pt x="64" y="787"/>
                  </a:cubicBezTo>
                  <a:cubicBezTo>
                    <a:pt x="123" y="906"/>
                    <a:pt x="207" y="968"/>
                    <a:pt x="216" y="968"/>
                  </a:cubicBezTo>
                  <a:cubicBezTo>
                    <a:pt x="222" y="968"/>
                    <a:pt x="227" y="965"/>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 name="Freeform 8">
              <a:extLst>
                <a:ext uri="{FF2B5EF4-FFF2-40B4-BE49-F238E27FC236}">
                  <a16:creationId xmlns:a16="http://schemas.microsoft.com/office/drawing/2014/main" id="{1B6AD637-7806-4B42-9C5C-EC34F092A21C}"/>
                </a:ext>
              </a:extLst>
            </p:cNvPr>
            <p:cNvSpPr/>
            <p:nvPr/>
          </p:nvSpPr>
          <p:spPr>
            <a:xfrm>
              <a:off x="4413600" y="273600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1"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6"/>
                    <a:pt x="257" y="418"/>
                    <a:pt x="141" y="418"/>
                  </a:cubicBezTo>
                  <a:cubicBezTo>
                    <a:pt x="125" y="418"/>
                    <a:pt x="51" y="418"/>
                    <a:pt x="29" y="367"/>
                  </a:cubicBezTo>
                  <a:cubicBezTo>
                    <a:pt x="66" y="372"/>
                    <a:pt x="90" y="343"/>
                    <a:pt x="90" y="314"/>
                  </a:cubicBezTo>
                  <a:cubicBezTo>
                    <a:pt x="90" y="292"/>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 name="Freeform 9">
              <a:extLst>
                <a:ext uri="{FF2B5EF4-FFF2-40B4-BE49-F238E27FC236}">
                  <a16:creationId xmlns:a16="http://schemas.microsoft.com/office/drawing/2014/main" id="{8E1504B4-95D8-4646-A04C-197AA8ED3E28}"/>
                </a:ext>
              </a:extLst>
            </p:cNvPr>
            <p:cNvSpPr/>
            <p:nvPr/>
          </p:nvSpPr>
          <p:spPr>
            <a:xfrm>
              <a:off x="4587839" y="2852640"/>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 name="Freeform 10">
              <a:extLst>
                <a:ext uri="{FF2B5EF4-FFF2-40B4-BE49-F238E27FC236}">
                  <a16:creationId xmlns:a16="http://schemas.microsoft.com/office/drawing/2014/main" id="{56BA3A4F-7B8F-1645-B0D3-E8A3CC777308}"/>
                </a:ext>
              </a:extLst>
            </p:cNvPr>
            <p:cNvSpPr/>
            <p:nvPr/>
          </p:nvSpPr>
          <p:spPr>
            <a:xfrm>
              <a:off x="4726440" y="2736000"/>
              <a:ext cx="159480" cy="158040"/>
            </a:xfrm>
            <a:custGeom>
              <a:avLst/>
              <a:gdLst/>
              <a:ahLst/>
              <a:cxnLst>
                <a:cxn ang="3cd4">
                  <a:pos x="hc" y="t"/>
                </a:cxn>
                <a:cxn ang="cd2">
                  <a:pos x="l" y="vc"/>
                </a:cxn>
                <a:cxn ang="cd4">
                  <a:pos x="hc" y="b"/>
                </a:cxn>
                <a:cxn ang="0">
                  <a:pos x="r" y="vc"/>
                </a:cxn>
              </a:cxnLst>
              <a:rect l="l" t="t" r="r" b="b"/>
              <a:pathLst>
                <a:path w="444" h="440">
                  <a:moveTo>
                    <a:pt x="323" y="62"/>
                  </a:moveTo>
                  <a:cubicBezTo>
                    <a:pt x="306" y="26"/>
                    <a:pt x="277" y="0"/>
                    <a:pt x="233" y="0"/>
                  </a:cubicBezTo>
                  <a:cubicBezTo>
                    <a:pt x="121" y="0"/>
                    <a:pt x="0" y="143"/>
                    <a:pt x="0" y="284"/>
                  </a:cubicBezTo>
                  <a:cubicBezTo>
                    <a:pt x="0" y="376"/>
                    <a:pt x="53" y="440"/>
                    <a:pt x="130" y="440"/>
                  </a:cubicBezTo>
                  <a:cubicBezTo>
                    <a:pt x="150" y="440"/>
                    <a:pt x="198" y="435"/>
                    <a:pt x="255" y="367"/>
                  </a:cubicBezTo>
                  <a:cubicBezTo>
                    <a:pt x="264" y="407"/>
                    <a:pt x="297" y="440"/>
                    <a:pt x="343" y="440"/>
                  </a:cubicBezTo>
                  <a:cubicBezTo>
                    <a:pt x="378" y="440"/>
                    <a:pt x="400" y="418"/>
                    <a:pt x="416" y="387"/>
                  </a:cubicBezTo>
                  <a:cubicBezTo>
                    <a:pt x="431" y="352"/>
                    <a:pt x="444" y="292"/>
                    <a:pt x="444" y="290"/>
                  </a:cubicBezTo>
                  <a:cubicBezTo>
                    <a:pt x="444" y="282"/>
                    <a:pt x="436" y="282"/>
                    <a:pt x="433" y="282"/>
                  </a:cubicBezTo>
                  <a:cubicBezTo>
                    <a:pt x="422" y="282"/>
                    <a:pt x="422" y="284"/>
                    <a:pt x="420" y="299"/>
                  </a:cubicBezTo>
                  <a:cubicBezTo>
                    <a:pt x="403" y="361"/>
                    <a:pt x="385" y="418"/>
                    <a:pt x="345" y="418"/>
                  </a:cubicBezTo>
                  <a:cubicBezTo>
                    <a:pt x="319" y="418"/>
                    <a:pt x="317" y="394"/>
                    <a:pt x="317" y="374"/>
                  </a:cubicBezTo>
                  <a:cubicBezTo>
                    <a:pt x="317" y="352"/>
                    <a:pt x="319" y="345"/>
                    <a:pt x="330" y="301"/>
                  </a:cubicBezTo>
                  <a:cubicBezTo>
                    <a:pt x="341" y="262"/>
                    <a:pt x="341" y="251"/>
                    <a:pt x="350" y="216"/>
                  </a:cubicBezTo>
                  <a:lnTo>
                    <a:pt x="385" y="79"/>
                  </a:lnTo>
                  <a:cubicBezTo>
                    <a:pt x="392" y="51"/>
                    <a:pt x="392" y="51"/>
                    <a:pt x="392" y="46"/>
                  </a:cubicBezTo>
                  <a:cubicBezTo>
                    <a:pt x="392" y="29"/>
                    <a:pt x="381" y="20"/>
                    <a:pt x="365" y="20"/>
                  </a:cubicBezTo>
                  <a:cubicBezTo>
                    <a:pt x="341" y="20"/>
                    <a:pt x="326" y="42"/>
                    <a:pt x="323" y="62"/>
                  </a:cubicBezTo>
                  <a:close/>
                  <a:moveTo>
                    <a:pt x="260" y="314"/>
                  </a:moveTo>
                  <a:cubicBezTo>
                    <a:pt x="255" y="332"/>
                    <a:pt x="255" y="332"/>
                    <a:pt x="240" y="350"/>
                  </a:cubicBezTo>
                  <a:cubicBezTo>
                    <a:pt x="198" y="402"/>
                    <a:pt x="158" y="418"/>
                    <a:pt x="132" y="418"/>
                  </a:cubicBezTo>
                  <a:cubicBezTo>
                    <a:pt x="84" y="418"/>
                    <a:pt x="68" y="365"/>
                    <a:pt x="68" y="328"/>
                  </a:cubicBezTo>
                  <a:cubicBezTo>
                    <a:pt x="68" y="279"/>
                    <a:pt x="99" y="158"/>
                    <a:pt x="123" y="114"/>
                  </a:cubicBezTo>
                  <a:cubicBezTo>
                    <a:pt x="152" y="57"/>
                    <a:pt x="196" y="22"/>
                    <a:pt x="235" y="22"/>
                  </a:cubicBezTo>
                  <a:cubicBezTo>
                    <a:pt x="299" y="22"/>
                    <a:pt x="312" y="101"/>
                    <a:pt x="312" y="108"/>
                  </a:cubicBezTo>
                  <a:cubicBezTo>
                    <a:pt x="312" y="112"/>
                    <a:pt x="310" y="119"/>
                    <a:pt x="308" y="1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 name="Freeform 11">
              <a:extLst>
                <a:ext uri="{FF2B5EF4-FFF2-40B4-BE49-F238E27FC236}">
                  <a16:creationId xmlns:a16="http://schemas.microsoft.com/office/drawing/2014/main" id="{FD671112-2A4B-4D41-A4D5-66884564903E}"/>
                </a:ext>
              </a:extLst>
            </p:cNvPr>
            <p:cNvSpPr/>
            <p:nvPr/>
          </p:nvSpPr>
          <p:spPr>
            <a:xfrm>
              <a:off x="4925880" y="2852640"/>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 name="Freeform 12">
              <a:extLst>
                <a:ext uri="{FF2B5EF4-FFF2-40B4-BE49-F238E27FC236}">
                  <a16:creationId xmlns:a16="http://schemas.microsoft.com/office/drawing/2014/main" id="{ACB347FD-15E2-C843-8F3A-C307113073FB}"/>
                </a:ext>
              </a:extLst>
            </p:cNvPr>
            <p:cNvSpPr/>
            <p:nvPr/>
          </p:nvSpPr>
          <p:spPr>
            <a:xfrm>
              <a:off x="5059800" y="2736000"/>
              <a:ext cx="230760" cy="158040"/>
            </a:xfrm>
            <a:custGeom>
              <a:avLst/>
              <a:gdLst/>
              <a:ahLst/>
              <a:cxnLst>
                <a:cxn ang="3cd4">
                  <a:pos x="hc" y="t"/>
                </a:cxn>
                <a:cxn ang="cd2">
                  <a:pos x="l" y="vc"/>
                </a:cxn>
                <a:cxn ang="cd4">
                  <a:pos x="hc" y="b"/>
                </a:cxn>
                <a:cxn ang="0">
                  <a:pos x="r" y="vc"/>
                </a:cxn>
              </a:cxnLst>
              <a:rect l="l" t="t" r="r" b="b"/>
              <a:pathLst>
                <a:path w="642" h="440">
                  <a:moveTo>
                    <a:pt x="420" y="99"/>
                  </a:moveTo>
                  <a:cubicBezTo>
                    <a:pt x="425" y="79"/>
                    <a:pt x="433" y="42"/>
                    <a:pt x="433" y="37"/>
                  </a:cubicBezTo>
                  <a:cubicBezTo>
                    <a:pt x="433" y="20"/>
                    <a:pt x="420" y="11"/>
                    <a:pt x="407" y="11"/>
                  </a:cubicBezTo>
                  <a:cubicBezTo>
                    <a:pt x="394" y="11"/>
                    <a:pt x="378" y="18"/>
                    <a:pt x="370" y="37"/>
                  </a:cubicBezTo>
                  <a:cubicBezTo>
                    <a:pt x="367" y="44"/>
                    <a:pt x="321" y="231"/>
                    <a:pt x="315" y="255"/>
                  </a:cubicBezTo>
                  <a:cubicBezTo>
                    <a:pt x="308" y="284"/>
                    <a:pt x="306" y="301"/>
                    <a:pt x="306" y="319"/>
                  </a:cubicBezTo>
                  <a:cubicBezTo>
                    <a:pt x="306" y="330"/>
                    <a:pt x="306" y="332"/>
                    <a:pt x="308" y="336"/>
                  </a:cubicBezTo>
                  <a:cubicBezTo>
                    <a:pt x="286" y="389"/>
                    <a:pt x="255" y="418"/>
                    <a:pt x="218" y="418"/>
                  </a:cubicBezTo>
                  <a:cubicBezTo>
                    <a:pt x="141" y="418"/>
                    <a:pt x="141" y="347"/>
                    <a:pt x="141" y="330"/>
                  </a:cubicBezTo>
                  <a:cubicBezTo>
                    <a:pt x="141" y="299"/>
                    <a:pt x="145" y="262"/>
                    <a:pt x="191" y="141"/>
                  </a:cubicBezTo>
                  <a:cubicBezTo>
                    <a:pt x="202" y="112"/>
                    <a:pt x="207" y="99"/>
                    <a:pt x="207" y="79"/>
                  </a:cubicBezTo>
                  <a:cubicBezTo>
                    <a:pt x="207" y="35"/>
                    <a:pt x="176" y="0"/>
                    <a:pt x="128" y="0"/>
                  </a:cubicBezTo>
                  <a:cubicBezTo>
                    <a:pt x="35" y="0"/>
                    <a:pt x="0" y="141"/>
                    <a:pt x="0" y="150"/>
                  </a:cubicBezTo>
                  <a:cubicBezTo>
                    <a:pt x="0" y="158"/>
                    <a:pt x="9" y="158"/>
                    <a:pt x="11" y="158"/>
                  </a:cubicBezTo>
                  <a:cubicBezTo>
                    <a:pt x="22" y="158"/>
                    <a:pt x="22" y="158"/>
                    <a:pt x="26" y="141"/>
                  </a:cubicBezTo>
                  <a:cubicBezTo>
                    <a:pt x="53" y="51"/>
                    <a:pt x="90" y="22"/>
                    <a:pt x="125" y="22"/>
                  </a:cubicBezTo>
                  <a:cubicBezTo>
                    <a:pt x="134" y="22"/>
                    <a:pt x="150" y="22"/>
                    <a:pt x="150" y="53"/>
                  </a:cubicBezTo>
                  <a:cubicBezTo>
                    <a:pt x="150" y="77"/>
                    <a:pt x="139" y="106"/>
                    <a:pt x="132" y="121"/>
                  </a:cubicBezTo>
                  <a:cubicBezTo>
                    <a:pt x="90" y="235"/>
                    <a:pt x="77" y="282"/>
                    <a:pt x="77" y="317"/>
                  </a:cubicBezTo>
                  <a:cubicBezTo>
                    <a:pt x="77" y="407"/>
                    <a:pt x="143" y="440"/>
                    <a:pt x="216" y="440"/>
                  </a:cubicBezTo>
                  <a:cubicBezTo>
                    <a:pt x="231" y="440"/>
                    <a:pt x="277" y="440"/>
                    <a:pt x="317" y="372"/>
                  </a:cubicBezTo>
                  <a:cubicBezTo>
                    <a:pt x="341" y="433"/>
                    <a:pt x="409" y="440"/>
                    <a:pt x="438" y="440"/>
                  </a:cubicBezTo>
                  <a:cubicBezTo>
                    <a:pt x="510" y="440"/>
                    <a:pt x="552" y="378"/>
                    <a:pt x="579" y="321"/>
                  </a:cubicBezTo>
                  <a:cubicBezTo>
                    <a:pt x="612" y="244"/>
                    <a:pt x="642" y="114"/>
                    <a:pt x="642" y="68"/>
                  </a:cubicBezTo>
                  <a:cubicBezTo>
                    <a:pt x="642" y="15"/>
                    <a:pt x="616" y="0"/>
                    <a:pt x="598" y="0"/>
                  </a:cubicBezTo>
                  <a:cubicBezTo>
                    <a:pt x="574" y="0"/>
                    <a:pt x="550" y="24"/>
                    <a:pt x="550" y="46"/>
                  </a:cubicBezTo>
                  <a:cubicBezTo>
                    <a:pt x="550" y="59"/>
                    <a:pt x="557" y="66"/>
                    <a:pt x="565" y="73"/>
                  </a:cubicBezTo>
                  <a:cubicBezTo>
                    <a:pt x="576" y="84"/>
                    <a:pt x="601" y="108"/>
                    <a:pt x="601" y="156"/>
                  </a:cubicBezTo>
                  <a:cubicBezTo>
                    <a:pt x="601" y="189"/>
                    <a:pt x="572" y="284"/>
                    <a:pt x="548" y="332"/>
                  </a:cubicBezTo>
                  <a:cubicBezTo>
                    <a:pt x="521" y="385"/>
                    <a:pt x="488" y="418"/>
                    <a:pt x="440" y="418"/>
                  </a:cubicBezTo>
                  <a:cubicBezTo>
                    <a:pt x="394" y="418"/>
                    <a:pt x="370" y="389"/>
                    <a:pt x="370" y="334"/>
                  </a:cubicBezTo>
                  <a:cubicBezTo>
                    <a:pt x="370" y="308"/>
                    <a:pt x="376" y="277"/>
                    <a:pt x="378" y="26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 name="Freeform 13">
              <a:extLst>
                <a:ext uri="{FF2B5EF4-FFF2-40B4-BE49-F238E27FC236}">
                  <a16:creationId xmlns:a16="http://schemas.microsoft.com/office/drawing/2014/main" id="{071CCEC0-90B9-E844-9C84-20BE0D897976}"/>
                </a:ext>
              </a:extLst>
            </p:cNvPr>
            <p:cNvSpPr/>
            <p:nvPr/>
          </p:nvSpPr>
          <p:spPr>
            <a:xfrm>
              <a:off x="5327640" y="262908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2"/>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0"/>
                    <a:pt x="13" y="941"/>
                  </a:cubicBezTo>
                  <a:cubicBezTo>
                    <a:pt x="0" y="954"/>
                    <a:pt x="0" y="957"/>
                    <a:pt x="0" y="959"/>
                  </a:cubicBezTo>
                  <a:cubicBezTo>
                    <a:pt x="0" y="965"/>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 name="Freeform 14">
              <a:extLst>
                <a:ext uri="{FF2B5EF4-FFF2-40B4-BE49-F238E27FC236}">
                  <a16:creationId xmlns:a16="http://schemas.microsoft.com/office/drawing/2014/main" id="{E278965E-3BDB-CB48-AB00-EE7ECEF35A67}"/>
                </a:ext>
              </a:extLst>
            </p:cNvPr>
            <p:cNvSpPr/>
            <p:nvPr/>
          </p:nvSpPr>
          <p:spPr>
            <a:xfrm>
              <a:off x="5558040" y="2721960"/>
              <a:ext cx="232560" cy="149400"/>
            </a:xfrm>
            <a:custGeom>
              <a:avLst/>
              <a:gdLst/>
              <a:ahLst/>
              <a:cxnLst>
                <a:cxn ang="3cd4">
                  <a:pos x="hc" y="t"/>
                </a:cxn>
                <a:cxn ang="cd2">
                  <a:pos x="l" y="vc"/>
                </a:cxn>
                <a:cxn ang="cd4">
                  <a:pos x="hc" y="b"/>
                </a:cxn>
                <a:cxn ang="0">
                  <a:pos x="r" y="vc"/>
                </a:cxn>
              </a:cxnLst>
              <a:rect l="l" t="t" r="r" b="b"/>
              <a:pathLst>
                <a:path w="647" h="416">
                  <a:moveTo>
                    <a:pt x="647" y="31"/>
                  </a:moveTo>
                  <a:cubicBezTo>
                    <a:pt x="647" y="9"/>
                    <a:pt x="640" y="0"/>
                    <a:pt x="634" y="0"/>
                  </a:cubicBezTo>
                  <a:cubicBezTo>
                    <a:pt x="629" y="0"/>
                    <a:pt x="620" y="4"/>
                    <a:pt x="620" y="26"/>
                  </a:cubicBezTo>
                  <a:cubicBezTo>
                    <a:pt x="616" y="95"/>
                    <a:pt x="548" y="134"/>
                    <a:pt x="484" y="134"/>
                  </a:cubicBezTo>
                  <a:cubicBezTo>
                    <a:pt x="429" y="134"/>
                    <a:pt x="381" y="103"/>
                    <a:pt x="330" y="70"/>
                  </a:cubicBezTo>
                  <a:cubicBezTo>
                    <a:pt x="277" y="35"/>
                    <a:pt x="224" y="0"/>
                    <a:pt x="163" y="0"/>
                  </a:cubicBezTo>
                  <a:cubicBezTo>
                    <a:pt x="73" y="0"/>
                    <a:pt x="0" y="68"/>
                    <a:pt x="0" y="158"/>
                  </a:cubicBezTo>
                  <a:cubicBezTo>
                    <a:pt x="0" y="180"/>
                    <a:pt x="9" y="187"/>
                    <a:pt x="13" y="187"/>
                  </a:cubicBezTo>
                  <a:cubicBezTo>
                    <a:pt x="24" y="187"/>
                    <a:pt x="26" y="169"/>
                    <a:pt x="26" y="165"/>
                  </a:cubicBezTo>
                  <a:cubicBezTo>
                    <a:pt x="33" y="84"/>
                    <a:pt x="112" y="55"/>
                    <a:pt x="163" y="55"/>
                  </a:cubicBezTo>
                  <a:cubicBezTo>
                    <a:pt x="218" y="55"/>
                    <a:pt x="266" y="84"/>
                    <a:pt x="317" y="119"/>
                  </a:cubicBezTo>
                  <a:cubicBezTo>
                    <a:pt x="370" y="154"/>
                    <a:pt x="422" y="189"/>
                    <a:pt x="484" y="189"/>
                  </a:cubicBezTo>
                  <a:cubicBezTo>
                    <a:pt x="574" y="189"/>
                    <a:pt x="647" y="119"/>
                    <a:pt x="647" y="31"/>
                  </a:cubicBezTo>
                  <a:close/>
                  <a:moveTo>
                    <a:pt x="647" y="257"/>
                  </a:moveTo>
                  <a:cubicBezTo>
                    <a:pt x="647" y="229"/>
                    <a:pt x="636" y="227"/>
                    <a:pt x="634" y="227"/>
                  </a:cubicBezTo>
                  <a:cubicBezTo>
                    <a:pt x="629" y="227"/>
                    <a:pt x="620" y="233"/>
                    <a:pt x="620" y="253"/>
                  </a:cubicBezTo>
                  <a:cubicBezTo>
                    <a:pt x="616" y="321"/>
                    <a:pt x="548" y="361"/>
                    <a:pt x="484" y="361"/>
                  </a:cubicBezTo>
                  <a:cubicBezTo>
                    <a:pt x="429" y="361"/>
                    <a:pt x="381" y="330"/>
                    <a:pt x="330" y="297"/>
                  </a:cubicBezTo>
                  <a:cubicBezTo>
                    <a:pt x="277" y="262"/>
                    <a:pt x="224" y="227"/>
                    <a:pt x="163" y="227"/>
                  </a:cubicBezTo>
                  <a:cubicBezTo>
                    <a:pt x="73" y="227"/>
                    <a:pt x="0" y="295"/>
                    <a:pt x="0" y="385"/>
                  </a:cubicBezTo>
                  <a:cubicBezTo>
                    <a:pt x="0" y="407"/>
                    <a:pt x="9" y="413"/>
                    <a:pt x="13" y="413"/>
                  </a:cubicBezTo>
                  <a:cubicBezTo>
                    <a:pt x="24" y="413"/>
                    <a:pt x="26" y="396"/>
                    <a:pt x="26" y="391"/>
                  </a:cubicBezTo>
                  <a:cubicBezTo>
                    <a:pt x="33" y="310"/>
                    <a:pt x="112" y="282"/>
                    <a:pt x="163" y="282"/>
                  </a:cubicBezTo>
                  <a:cubicBezTo>
                    <a:pt x="218" y="282"/>
                    <a:pt x="266" y="310"/>
                    <a:pt x="317" y="345"/>
                  </a:cubicBezTo>
                  <a:cubicBezTo>
                    <a:pt x="370" y="380"/>
                    <a:pt x="422" y="416"/>
                    <a:pt x="484" y="416"/>
                  </a:cubicBezTo>
                  <a:cubicBezTo>
                    <a:pt x="576" y="416"/>
                    <a:pt x="647" y="343"/>
                    <a:pt x="647" y="25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 name="Freeform 15">
              <a:extLst>
                <a:ext uri="{FF2B5EF4-FFF2-40B4-BE49-F238E27FC236}">
                  <a16:creationId xmlns:a16="http://schemas.microsoft.com/office/drawing/2014/main" id="{C0AC4CDB-E934-0641-927B-6BA2D4D68633}"/>
                </a:ext>
              </a:extLst>
            </p:cNvPr>
            <p:cNvSpPr/>
            <p:nvPr/>
          </p:nvSpPr>
          <p:spPr>
            <a:xfrm>
              <a:off x="5922360" y="2644200"/>
              <a:ext cx="241200" cy="313200"/>
            </a:xfrm>
            <a:custGeom>
              <a:avLst/>
              <a:gdLst/>
              <a:ahLst/>
              <a:cxnLst>
                <a:cxn ang="3cd4">
                  <a:pos x="hc" y="t"/>
                </a:cxn>
                <a:cxn ang="cd2">
                  <a:pos x="l" y="vc"/>
                </a:cxn>
                <a:cxn ang="cd4">
                  <a:pos x="hc" y="b"/>
                </a:cxn>
                <a:cxn ang="0">
                  <a:pos x="r" y="vc"/>
                </a:cxn>
              </a:cxnLst>
              <a:rect l="l" t="t" r="r" b="b"/>
              <a:pathLst>
                <a:path w="671" h="871">
                  <a:moveTo>
                    <a:pt x="376" y="677"/>
                  </a:moveTo>
                  <a:cubicBezTo>
                    <a:pt x="528" y="620"/>
                    <a:pt x="671" y="446"/>
                    <a:pt x="671" y="260"/>
                  </a:cubicBezTo>
                  <a:cubicBezTo>
                    <a:pt x="671" y="106"/>
                    <a:pt x="568" y="0"/>
                    <a:pt x="422" y="0"/>
                  </a:cubicBezTo>
                  <a:cubicBezTo>
                    <a:pt x="213" y="0"/>
                    <a:pt x="0" y="220"/>
                    <a:pt x="0" y="446"/>
                  </a:cubicBezTo>
                  <a:cubicBezTo>
                    <a:pt x="0" y="607"/>
                    <a:pt x="108" y="704"/>
                    <a:pt x="249" y="704"/>
                  </a:cubicBezTo>
                  <a:cubicBezTo>
                    <a:pt x="273" y="704"/>
                    <a:pt x="306" y="699"/>
                    <a:pt x="343" y="691"/>
                  </a:cubicBezTo>
                  <a:cubicBezTo>
                    <a:pt x="339" y="750"/>
                    <a:pt x="339" y="752"/>
                    <a:pt x="339" y="765"/>
                  </a:cubicBezTo>
                  <a:cubicBezTo>
                    <a:pt x="339" y="796"/>
                    <a:pt x="339" y="871"/>
                    <a:pt x="420" y="871"/>
                  </a:cubicBezTo>
                  <a:cubicBezTo>
                    <a:pt x="535" y="871"/>
                    <a:pt x="581" y="693"/>
                    <a:pt x="581" y="684"/>
                  </a:cubicBezTo>
                  <a:cubicBezTo>
                    <a:pt x="581" y="675"/>
                    <a:pt x="574" y="673"/>
                    <a:pt x="572" y="673"/>
                  </a:cubicBezTo>
                  <a:cubicBezTo>
                    <a:pt x="563" y="673"/>
                    <a:pt x="561" y="677"/>
                    <a:pt x="559" y="684"/>
                  </a:cubicBezTo>
                  <a:cubicBezTo>
                    <a:pt x="537" y="752"/>
                    <a:pt x="480" y="776"/>
                    <a:pt x="447" y="776"/>
                  </a:cubicBezTo>
                  <a:cubicBezTo>
                    <a:pt x="400" y="776"/>
                    <a:pt x="387" y="750"/>
                    <a:pt x="376" y="677"/>
                  </a:cubicBezTo>
                  <a:close/>
                  <a:moveTo>
                    <a:pt x="194" y="669"/>
                  </a:moveTo>
                  <a:cubicBezTo>
                    <a:pt x="119" y="640"/>
                    <a:pt x="86" y="563"/>
                    <a:pt x="86" y="477"/>
                  </a:cubicBezTo>
                  <a:cubicBezTo>
                    <a:pt x="86" y="409"/>
                    <a:pt x="110" y="273"/>
                    <a:pt x="185" y="167"/>
                  </a:cubicBezTo>
                  <a:cubicBezTo>
                    <a:pt x="255" y="68"/>
                    <a:pt x="345" y="24"/>
                    <a:pt x="418" y="24"/>
                  </a:cubicBezTo>
                  <a:cubicBezTo>
                    <a:pt x="515" y="24"/>
                    <a:pt x="585" y="99"/>
                    <a:pt x="585" y="229"/>
                  </a:cubicBezTo>
                  <a:cubicBezTo>
                    <a:pt x="585" y="325"/>
                    <a:pt x="535" y="552"/>
                    <a:pt x="372" y="644"/>
                  </a:cubicBezTo>
                  <a:cubicBezTo>
                    <a:pt x="367" y="609"/>
                    <a:pt x="359" y="539"/>
                    <a:pt x="286" y="539"/>
                  </a:cubicBezTo>
                  <a:cubicBezTo>
                    <a:pt x="235" y="539"/>
                    <a:pt x="187" y="587"/>
                    <a:pt x="187" y="638"/>
                  </a:cubicBezTo>
                  <a:cubicBezTo>
                    <a:pt x="187" y="658"/>
                    <a:pt x="194" y="669"/>
                    <a:pt x="194" y="669"/>
                  </a:cubicBezTo>
                  <a:close/>
                  <a:moveTo>
                    <a:pt x="253" y="680"/>
                  </a:moveTo>
                  <a:cubicBezTo>
                    <a:pt x="240" y="680"/>
                    <a:pt x="209" y="680"/>
                    <a:pt x="209" y="638"/>
                  </a:cubicBezTo>
                  <a:cubicBezTo>
                    <a:pt x="209" y="600"/>
                    <a:pt x="246" y="561"/>
                    <a:pt x="286" y="561"/>
                  </a:cubicBezTo>
                  <a:cubicBezTo>
                    <a:pt x="328" y="561"/>
                    <a:pt x="345" y="585"/>
                    <a:pt x="345" y="642"/>
                  </a:cubicBezTo>
                  <a:cubicBezTo>
                    <a:pt x="345" y="658"/>
                    <a:pt x="345" y="658"/>
                    <a:pt x="337" y="662"/>
                  </a:cubicBezTo>
                  <a:cubicBezTo>
                    <a:pt x="310" y="673"/>
                    <a:pt x="282" y="680"/>
                    <a:pt x="253" y="68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 name="Freeform 16">
              <a:extLst>
                <a:ext uri="{FF2B5EF4-FFF2-40B4-BE49-F238E27FC236}">
                  <a16:creationId xmlns:a16="http://schemas.microsoft.com/office/drawing/2014/main" id="{DEACF9DE-DD2D-4C49-BDD4-1658E1765DE9}"/>
                </a:ext>
              </a:extLst>
            </p:cNvPr>
            <p:cNvSpPr/>
            <p:nvPr/>
          </p:nvSpPr>
          <p:spPr>
            <a:xfrm>
              <a:off x="6213599" y="262908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4"/>
                    <a:pt x="209" y="937"/>
                  </a:cubicBezTo>
                  <a:cubicBezTo>
                    <a:pt x="88" y="816"/>
                    <a:pt x="57" y="633"/>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2"/>
                    <a:pt x="0" y="484"/>
                  </a:cubicBezTo>
                  <a:cubicBezTo>
                    <a:pt x="0" y="561"/>
                    <a:pt x="11" y="677"/>
                    <a:pt x="64" y="787"/>
                  </a:cubicBezTo>
                  <a:cubicBezTo>
                    <a:pt x="123" y="906"/>
                    <a:pt x="207" y="968"/>
                    <a:pt x="216" y="968"/>
                  </a:cubicBezTo>
                  <a:cubicBezTo>
                    <a:pt x="222" y="968"/>
                    <a:pt x="227" y="965"/>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8" name="Freeform 17">
              <a:extLst>
                <a:ext uri="{FF2B5EF4-FFF2-40B4-BE49-F238E27FC236}">
                  <a16:creationId xmlns:a16="http://schemas.microsoft.com/office/drawing/2014/main" id="{CD353FD6-4E1F-9D44-872E-0B826C7A417E}"/>
                </a:ext>
              </a:extLst>
            </p:cNvPr>
            <p:cNvSpPr/>
            <p:nvPr/>
          </p:nvSpPr>
          <p:spPr>
            <a:xfrm>
              <a:off x="6332400" y="273600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1"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6"/>
                    <a:pt x="257" y="418"/>
                    <a:pt x="141" y="418"/>
                  </a:cubicBezTo>
                  <a:cubicBezTo>
                    <a:pt x="125" y="418"/>
                    <a:pt x="51" y="418"/>
                    <a:pt x="29" y="367"/>
                  </a:cubicBezTo>
                  <a:cubicBezTo>
                    <a:pt x="66" y="372"/>
                    <a:pt x="90" y="343"/>
                    <a:pt x="90" y="314"/>
                  </a:cubicBezTo>
                  <a:cubicBezTo>
                    <a:pt x="90" y="292"/>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9" name="Freeform 18">
              <a:extLst>
                <a:ext uri="{FF2B5EF4-FFF2-40B4-BE49-F238E27FC236}">
                  <a16:creationId xmlns:a16="http://schemas.microsoft.com/office/drawing/2014/main" id="{1C7A9610-EC7D-BB44-B039-D645D478EB97}"/>
                </a:ext>
              </a:extLst>
            </p:cNvPr>
            <p:cNvSpPr/>
            <p:nvPr/>
          </p:nvSpPr>
          <p:spPr>
            <a:xfrm>
              <a:off x="6506640" y="2852640"/>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 name="Freeform 19">
              <a:extLst>
                <a:ext uri="{FF2B5EF4-FFF2-40B4-BE49-F238E27FC236}">
                  <a16:creationId xmlns:a16="http://schemas.microsoft.com/office/drawing/2014/main" id="{C895E4AE-BE14-134C-8D2F-3991EEEC166F}"/>
                </a:ext>
              </a:extLst>
            </p:cNvPr>
            <p:cNvSpPr/>
            <p:nvPr/>
          </p:nvSpPr>
          <p:spPr>
            <a:xfrm>
              <a:off x="6644520" y="2736000"/>
              <a:ext cx="159480" cy="158040"/>
            </a:xfrm>
            <a:custGeom>
              <a:avLst/>
              <a:gdLst/>
              <a:ahLst/>
              <a:cxnLst>
                <a:cxn ang="3cd4">
                  <a:pos x="hc" y="t"/>
                </a:cxn>
                <a:cxn ang="cd2">
                  <a:pos x="l" y="vc"/>
                </a:cxn>
                <a:cxn ang="cd4">
                  <a:pos x="hc" y="b"/>
                </a:cxn>
                <a:cxn ang="0">
                  <a:pos x="r" y="vc"/>
                </a:cxn>
              </a:cxnLst>
              <a:rect l="l" t="t" r="r" b="b"/>
              <a:pathLst>
                <a:path w="444" h="440">
                  <a:moveTo>
                    <a:pt x="323" y="62"/>
                  </a:moveTo>
                  <a:cubicBezTo>
                    <a:pt x="306" y="26"/>
                    <a:pt x="277" y="0"/>
                    <a:pt x="233" y="0"/>
                  </a:cubicBezTo>
                  <a:cubicBezTo>
                    <a:pt x="121" y="0"/>
                    <a:pt x="0" y="143"/>
                    <a:pt x="0" y="284"/>
                  </a:cubicBezTo>
                  <a:cubicBezTo>
                    <a:pt x="0" y="376"/>
                    <a:pt x="53" y="440"/>
                    <a:pt x="130" y="440"/>
                  </a:cubicBezTo>
                  <a:cubicBezTo>
                    <a:pt x="150" y="440"/>
                    <a:pt x="198" y="435"/>
                    <a:pt x="255" y="367"/>
                  </a:cubicBezTo>
                  <a:cubicBezTo>
                    <a:pt x="264" y="407"/>
                    <a:pt x="297" y="440"/>
                    <a:pt x="343" y="440"/>
                  </a:cubicBezTo>
                  <a:cubicBezTo>
                    <a:pt x="378" y="440"/>
                    <a:pt x="400" y="418"/>
                    <a:pt x="416" y="387"/>
                  </a:cubicBezTo>
                  <a:cubicBezTo>
                    <a:pt x="431" y="352"/>
                    <a:pt x="444" y="292"/>
                    <a:pt x="444" y="290"/>
                  </a:cubicBezTo>
                  <a:cubicBezTo>
                    <a:pt x="444" y="282"/>
                    <a:pt x="436" y="282"/>
                    <a:pt x="433" y="282"/>
                  </a:cubicBezTo>
                  <a:cubicBezTo>
                    <a:pt x="425" y="282"/>
                    <a:pt x="422" y="284"/>
                    <a:pt x="420" y="299"/>
                  </a:cubicBezTo>
                  <a:cubicBezTo>
                    <a:pt x="403" y="361"/>
                    <a:pt x="385" y="418"/>
                    <a:pt x="345" y="418"/>
                  </a:cubicBezTo>
                  <a:cubicBezTo>
                    <a:pt x="319" y="418"/>
                    <a:pt x="317" y="394"/>
                    <a:pt x="317" y="374"/>
                  </a:cubicBezTo>
                  <a:cubicBezTo>
                    <a:pt x="317" y="352"/>
                    <a:pt x="319" y="345"/>
                    <a:pt x="330" y="301"/>
                  </a:cubicBezTo>
                  <a:cubicBezTo>
                    <a:pt x="341" y="262"/>
                    <a:pt x="341" y="251"/>
                    <a:pt x="350" y="216"/>
                  </a:cubicBezTo>
                  <a:lnTo>
                    <a:pt x="385" y="79"/>
                  </a:lnTo>
                  <a:cubicBezTo>
                    <a:pt x="392" y="51"/>
                    <a:pt x="392" y="51"/>
                    <a:pt x="392" y="46"/>
                  </a:cubicBezTo>
                  <a:cubicBezTo>
                    <a:pt x="392" y="29"/>
                    <a:pt x="381" y="20"/>
                    <a:pt x="365" y="20"/>
                  </a:cubicBezTo>
                  <a:cubicBezTo>
                    <a:pt x="341" y="20"/>
                    <a:pt x="326" y="42"/>
                    <a:pt x="323" y="62"/>
                  </a:cubicBezTo>
                  <a:close/>
                  <a:moveTo>
                    <a:pt x="260" y="314"/>
                  </a:moveTo>
                  <a:cubicBezTo>
                    <a:pt x="255" y="332"/>
                    <a:pt x="255" y="332"/>
                    <a:pt x="242" y="350"/>
                  </a:cubicBezTo>
                  <a:cubicBezTo>
                    <a:pt x="198" y="402"/>
                    <a:pt x="158" y="418"/>
                    <a:pt x="132" y="418"/>
                  </a:cubicBezTo>
                  <a:cubicBezTo>
                    <a:pt x="84" y="418"/>
                    <a:pt x="68" y="365"/>
                    <a:pt x="68" y="328"/>
                  </a:cubicBezTo>
                  <a:cubicBezTo>
                    <a:pt x="68" y="279"/>
                    <a:pt x="101" y="158"/>
                    <a:pt x="123" y="114"/>
                  </a:cubicBezTo>
                  <a:cubicBezTo>
                    <a:pt x="152" y="57"/>
                    <a:pt x="196" y="22"/>
                    <a:pt x="235" y="22"/>
                  </a:cubicBezTo>
                  <a:cubicBezTo>
                    <a:pt x="299" y="22"/>
                    <a:pt x="312" y="101"/>
                    <a:pt x="312" y="108"/>
                  </a:cubicBezTo>
                  <a:cubicBezTo>
                    <a:pt x="312" y="112"/>
                    <a:pt x="310" y="119"/>
                    <a:pt x="308" y="1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 name="Freeform 20">
              <a:extLst>
                <a:ext uri="{FF2B5EF4-FFF2-40B4-BE49-F238E27FC236}">
                  <a16:creationId xmlns:a16="http://schemas.microsoft.com/office/drawing/2014/main" id="{A4F33B3D-7823-2448-B9F0-E44BDD0A185A}"/>
                </a:ext>
              </a:extLst>
            </p:cNvPr>
            <p:cNvSpPr/>
            <p:nvPr/>
          </p:nvSpPr>
          <p:spPr>
            <a:xfrm>
              <a:off x="6833879" y="262908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2"/>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0"/>
                    <a:pt x="13" y="941"/>
                  </a:cubicBezTo>
                  <a:cubicBezTo>
                    <a:pt x="0" y="954"/>
                    <a:pt x="0" y="957"/>
                    <a:pt x="0" y="959"/>
                  </a:cubicBezTo>
                  <a:cubicBezTo>
                    <a:pt x="0" y="965"/>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22" name="Group 21" descr="22§display§\hat{V}(s,w) = V(s)§svg§600§FALSE" title="TexMaths">
            <a:extLst>
              <a:ext uri="{FF2B5EF4-FFF2-40B4-BE49-F238E27FC236}">
                <a16:creationId xmlns:a16="http://schemas.microsoft.com/office/drawing/2014/main" id="{1E59CFBD-00D6-FB42-A74C-556200F28625}"/>
              </a:ext>
            </a:extLst>
          </p:cNvPr>
          <p:cNvGrpSpPr/>
          <p:nvPr/>
        </p:nvGrpSpPr>
        <p:grpSpPr>
          <a:xfrm>
            <a:off x="1005840" y="2537280"/>
            <a:ext cx="2298960" cy="416880"/>
            <a:chOff x="1005840" y="2537280"/>
            <a:chExt cx="2298960" cy="416880"/>
          </a:xfrm>
        </p:grpSpPr>
        <p:sp>
          <p:nvSpPr>
            <p:cNvPr id="23" name="Freeform 22">
              <a:extLst>
                <a:ext uri="{FF2B5EF4-FFF2-40B4-BE49-F238E27FC236}">
                  <a16:creationId xmlns:a16="http://schemas.microsoft.com/office/drawing/2014/main" id="{FF03020D-3FFF-8848-8BE3-B351C23FE5EA}"/>
                </a:ext>
              </a:extLst>
            </p:cNvPr>
            <p:cNvSpPr/>
            <p:nvPr/>
          </p:nvSpPr>
          <p:spPr>
            <a:xfrm>
              <a:off x="1005840" y="2538000"/>
              <a:ext cx="2298960" cy="415440"/>
            </a:xfrm>
            <a:custGeom>
              <a:avLst/>
              <a:gdLst/>
              <a:ahLst/>
              <a:cxnLst>
                <a:cxn ang="3cd4">
                  <a:pos x="hc" y="t"/>
                </a:cxn>
                <a:cxn ang="cd2">
                  <a:pos x="l" y="vc"/>
                </a:cxn>
                <a:cxn ang="cd4">
                  <a:pos x="hc" y="b"/>
                </a:cxn>
                <a:cxn ang="0">
                  <a:pos x="r" y="vc"/>
                </a:cxn>
              </a:cxnLst>
              <a:rect l="l" t="t" r="r" b="b"/>
              <a:pathLst>
                <a:path w="6387" h="1155">
                  <a:moveTo>
                    <a:pt x="3195" y="1155"/>
                  </a:moveTo>
                  <a:lnTo>
                    <a:pt x="0" y="1155"/>
                  </a:lnTo>
                  <a:lnTo>
                    <a:pt x="0" y="0"/>
                  </a:lnTo>
                  <a:lnTo>
                    <a:pt x="6387" y="0"/>
                  </a:lnTo>
                  <a:lnTo>
                    <a:pt x="6387" y="1155"/>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4" name="Freeform 23">
              <a:extLst>
                <a:ext uri="{FF2B5EF4-FFF2-40B4-BE49-F238E27FC236}">
                  <a16:creationId xmlns:a16="http://schemas.microsoft.com/office/drawing/2014/main" id="{226A5E4D-F7FB-134C-893A-7435DB64B724}"/>
                </a:ext>
              </a:extLst>
            </p:cNvPr>
            <p:cNvSpPr/>
            <p:nvPr/>
          </p:nvSpPr>
          <p:spPr>
            <a:xfrm>
              <a:off x="1099440" y="2537280"/>
              <a:ext cx="93240" cy="54360"/>
            </a:xfrm>
            <a:custGeom>
              <a:avLst/>
              <a:gdLst/>
              <a:ahLst/>
              <a:cxnLst>
                <a:cxn ang="3cd4">
                  <a:pos x="hc" y="t"/>
                </a:cxn>
                <a:cxn ang="cd2">
                  <a:pos x="l" y="vc"/>
                </a:cxn>
                <a:cxn ang="cd4">
                  <a:pos x="hc" y="b"/>
                </a:cxn>
                <a:cxn ang="0">
                  <a:pos x="r" y="vc"/>
                </a:cxn>
              </a:cxnLst>
              <a:rect l="l" t="t" r="r" b="b"/>
              <a:pathLst>
                <a:path w="260" h="152">
                  <a:moveTo>
                    <a:pt x="130" y="0"/>
                  </a:moveTo>
                  <a:lnTo>
                    <a:pt x="0" y="134"/>
                  </a:lnTo>
                  <a:lnTo>
                    <a:pt x="18" y="152"/>
                  </a:lnTo>
                  <a:lnTo>
                    <a:pt x="130" y="51"/>
                  </a:lnTo>
                  <a:lnTo>
                    <a:pt x="242" y="152"/>
                  </a:lnTo>
                  <a:lnTo>
                    <a:pt x="260" y="134"/>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5" name="Freeform 24">
              <a:extLst>
                <a:ext uri="{FF2B5EF4-FFF2-40B4-BE49-F238E27FC236}">
                  <a16:creationId xmlns:a16="http://schemas.microsoft.com/office/drawing/2014/main" id="{060448D8-C9EB-B545-9546-168A4808D9AB}"/>
                </a:ext>
              </a:extLst>
            </p:cNvPr>
            <p:cNvSpPr/>
            <p:nvPr/>
          </p:nvSpPr>
          <p:spPr>
            <a:xfrm>
              <a:off x="1025639" y="2629080"/>
              <a:ext cx="248400" cy="245880"/>
            </a:xfrm>
            <a:custGeom>
              <a:avLst/>
              <a:gdLst/>
              <a:ahLst/>
              <a:cxnLst>
                <a:cxn ang="3cd4">
                  <a:pos x="hc" y="t"/>
                </a:cxn>
                <a:cxn ang="cd2">
                  <a:pos x="l" y="vc"/>
                </a:cxn>
                <a:cxn ang="cd4">
                  <a:pos x="hc" y="b"/>
                </a:cxn>
                <a:cxn ang="0">
                  <a:pos x="r" y="vc"/>
                </a:cxn>
              </a:cxnLst>
              <a:rect l="l" t="t" r="r" b="b"/>
              <a:pathLst>
                <a:path w="691" h="684">
                  <a:moveTo>
                    <a:pt x="554" y="110"/>
                  </a:moveTo>
                  <a:cubicBezTo>
                    <a:pt x="603" y="35"/>
                    <a:pt x="642" y="33"/>
                    <a:pt x="680" y="31"/>
                  </a:cubicBezTo>
                  <a:cubicBezTo>
                    <a:pt x="691" y="29"/>
                    <a:pt x="691" y="13"/>
                    <a:pt x="691" y="11"/>
                  </a:cubicBezTo>
                  <a:cubicBezTo>
                    <a:pt x="691" y="4"/>
                    <a:pt x="686" y="0"/>
                    <a:pt x="680" y="0"/>
                  </a:cubicBezTo>
                  <a:cubicBezTo>
                    <a:pt x="653" y="0"/>
                    <a:pt x="625" y="2"/>
                    <a:pt x="598" y="2"/>
                  </a:cubicBezTo>
                  <a:cubicBezTo>
                    <a:pt x="568" y="2"/>
                    <a:pt x="535" y="0"/>
                    <a:pt x="504" y="0"/>
                  </a:cubicBezTo>
                  <a:cubicBezTo>
                    <a:pt x="497" y="0"/>
                    <a:pt x="484" y="0"/>
                    <a:pt x="484" y="18"/>
                  </a:cubicBezTo>
                  <a:cubicBezTo>
                    <a:pt x="484" y="29"/>
                    <a:pt x="493" y="31"/>
                    <a:pt x="499" y="31"/>
                  </a:cubicBezTo>
                  <a:cubicBezTo>
                    <a:pt x="526" y="33"/>
                    <a:pt x="546" y="42"/>
                    <a:pt x="546" y="62"/>
                  </a:cubicBezTo>
                  <a:cubicBezTo>
                    <a:pt x="546" y="77"/>
                    <a:pt x="530" y="99"/>
                    <a:pt x="530" y="99"/>
                  </a:cubicBezTo>
                  <a:lnTo>
                    <a:pt x="233" y="572"/>
                  </a:lnTo>
                  <a:lnTo>
                    <a:pt x="167" y="59"/>
                  </a:lnTo>
                  <a:cubicBezTo>
                    <a:pt x="167" y="42"/>
                    <a:pt x="189" y="31"/>
                    <a:pt x="233" y="31"/>
                  </a:cubicBezTo>
                  <a:cubicBezTo>
                    <a:pt x="246" y="31"/>
                    <a:pt x="257" y="31"/>
                    <a:pt x="257" y="11"/>
                  </a:cubicBezTo>
                  <a:cubicBezTo>
                    <a:pt x="257" y="2"/>
                    <a:pt x="251" y="0"/>
                    <a:pt x="244" y="0"/>
                  </a:cubicBezTo>
                  <a:cubicBezTo>
                    <a:pt x="205" y="0"/>
                    <a:pt x="163" y="2"/>
                    <a:pt x="123" y="2"/>
                  </a:cubicBezTo>
                  <a:cubicBezTo>
                    <a:pt x="106" y="2"/>
                    <a:pt x="88" y="2"/>
                    <a:pt x="70" y="2"/>
                  </a:cubicBezTo>
                  <a:cubicBezTo>
                    <a:pt x="53" y="2"/>
                    <a:pt x="35" y="0"/>
                    <a:pt x="18" y="0"/>
                  </a:cubicBezTo>
                  <a:cubicBezTo>
                    <a:pt x="11" y="0"/>
                    <a:pt x="0" y="0"/>
                    <a:pt x="0" y="18"/>
                  </a:cubicBezTo>
                  <a:cubicBezTo>
                    <a:pt x="0" y="31"/>
                    <a:pt x="9" y="31"/>
                    <a:pt x="24" y="31"/>
                  </a:cubicBezTo>
                  <a:cubicBezTo>
                    <a:pt x="79" y="31"/>
                    <a:pt x="79" y="40"/>
                    <a:pt x="81" y="64"/>
                  </a:cubicBezTo>
                  <a:lnTo>
                    <a:pt x="158" y="662"/>
                  </a:lnTo>
                  <a:cubicBezTo>
                    <a:pt x="163" y="680"/>
                    <a:pt x="165" y="684"/>
                    <a:pt x="178" y="684"/>
                  </a:cubicBezTo>
                  <a:cubicBezTo>
                    <a:pt x="194" y="684"/>
                    <a:pt x="198" y="680"/>
                    <a:pt x="205" y="6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6" name="Freeform 25">
              <a:extLst>
                <a:ext uri="{FF2B5EF4-FFF2-40B4-BE49-F238E27FC236}">
                  <a16:creationId xmlns:a16="http://schemas.microsoft.com/office/drawing/2014/main" id="{D3EAAE79-971F-0E44-A0DB-2BADB3E80F91}"/>
                </a:ext>
              </a:extLst>
            </p:cNvPr>
            <p:cNvSpPr/>
            <p:nvPr/>
          </p:nvSpPr>
          <p:spPr>
            <a:xfrm>
              <a:off x="1320120" y="260604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4"/>
                    <a:pt x="209" y="937"/>
                  </a:cubicBezTo>
                  <a:cubicBezTo>
                    <a:pt x="88" y="816"/>
                    <a:pt x="57" y="633"/>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2"/>
                    <a:pt x="0" y="484"/>
                  </a:cubicBezTo>
                  <a:cubicBezTo>
                    <a:pt x="0" y="561"/>
                    <a:pt x="11" y="677"/>
                    <a:pt x="64" y="787"/>
                  </a:cubicBezTo>
                  <a:cubicBezTo>
                    <a:pt x="123" y="906"/>
                    <a:pt x="207" y="968"/>
                    <a:pt x="216" y="968"/>
                  </a:cubicBezTo>
                  <a:cubicBezTo>
                    <a:pt x="222" y="968"/>
                    <a:pt x="227" y="965"/>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 name="Freeform 26">
              <a:extLst>
                <a:ext uri="{FF2B5EF4-FFF2-40B4-BE49-F238E27FC236}">
                  <a16:creationId xmlns:a16="http://schemas.microsoft.com/office/drawing/2014/main" id="{EEF882A1-D428-CF40-A988-503B15D615D1}"/>
                </a:ext>
              </a:extLst>
            </p:cNvPr>
            <p:cNvSpPr/>
            <p:nvPr/>
          </p:nvSpPr>
          <p:spPr>
            <a:xfrm>
              <a:off x="1438920" y="271296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1"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6"/>
                    <a:pt x="257" y="418"/>
                    <a:pt x="141" y="418"/>
                  </a:cubicBezTo>
                  <a:cubicBezTo>
                    <a:pt x="125" y="418"/>
                    <a:pt x="51" y="418"/>
                    <a:pt x="29" y="367"/>
                  </a:cubicBezTo>
                  <a:cubicBezTo>
                    <a:pt x="66" y="372"/>
                    <a:pt x="90" y="343"/>
                    <a:pt x="90" y="314"/>
                  </a:cubicBezTo>
                  <a:cubicBezTo>
                    <a:pt x="90" y="292"/>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8" name="Freeform 27">
              <a:extLst>
                <a:ext uri="{FF2B5EF4-FFF2-40B4-BE49-F238E27FC236}">
                  <a16:creationId xmlns:a16="http://schemas.microsoft.com/office/drawing/2014/main" id="{1C966CBA-7912-884F-BC3B-1B7C615742CA}"/>
                </a:ext>
              </a:extLst>
            </p:cNvPr>
            <p:cNvSpPr/>
            <p:nvPr/>
          </p:nvSpPr>
          <p:spPr>
            <a:xfrm>
              <a:off x="1613520" y="2829600"/>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9" name="Freeform 28">
              <a:extLst>
                <a:ext uri="{FF2B5EF4-FFF2-40B4-BE49-F238E27FC236}">
                  <a16:creationId xmlns:a16="http://schemas.microsoft.com/office/drawing/2014/main" id="{2DC51A0A-601D-2F46-AA00-545F0208FBAD}"/>
                </a:ext>
              </a:extLst>
            </p:cNvPr>
            <p:cNvSpPr/>
            <p:nvPr/>
          </p:nvSpPr>
          <p:spPr>
            <a:xfrm>
              <a:off x="1748160" y="2712960"/>
              <a:ext cx="230760" cy="158040"/>
            </a:xfrm>
            <a:custGeom>
              <a:avLst/>
              <a:gdLst/>
              <a:ahLst/>
              <a:cxnLst>
                <a:cxn ang="3cd4">
                  <a:pos x="hc" y="t"/>
                </a:cxn>
                <a:cxn ang="cd2">
                  <a:pos x="l" y="vc"/>
                </a:cxn>
                <a:cxn ang="cd4">
                  <a:pos x="hc" y="b"/>
                </a:cxn>
                <a:cxn ang="0">
                  <a:pos x="r" y="vc"/>
                </a:cxn>
              </a:cxnLst>
              <a:rect l="l" t="t" r="r" b="b"/>
              <a:pathLst>
                <a:path w="642" h="440">
                  <a:moveTo>
                    <a:pt x="420" y="99"/>
                  </a:moveTo>
                  <a:cubicBezTo>
                    <a:pt x="425" y="79"/>
                    <a:pt x="433" y="42"/>
                    <a:pt x="433" y="37"/>
                  </a:cubicBezTo>
                  <a:cubicBezTo>
                    <a:pt x="433" y="20"/>
                    <a:pt x="420" y="11"/>
                    <a:pt x="407" y="11"/>
                  </a:cubicBezTo>
                  <a:cubicBezTo>
                    <a:pt x="394" y="11"/>
                    <a:pt x="376" y="18"/>
                    <a:pt x="370" y="37"/>
                  </a:cubicBezTo>
                  <a:cubicBezTo>
                    <a:pt x="367" y="44"/>
                    <a:pt x="321" y="231"/>
                    <a:pt x="315" y="255"/>
                  </a:cubicBezTo>
                  <a:cubicBezTo>
                    <a:pt x="308" y="284"/>
                    <a:pt x="306" y="301"/>
                    <a:pt x="306" y="319"/>
                  </a:cubicBezTo>
                  <a:cubicBezTo>
                    <a:pt x="306" y="330"/>
                    <a:pt x="306" y="332"/>
                    <a:pt x="308" y="336"/>
                  </a:cubicBezTo>
                  <a:cubicBezTo>
                    <a:pt x="286" y="389"/>
                    <a:pt x="255" y="418"/>
                    <a:pt x="218" y="418"/>
                  </a:cubicBezTo>
                  <a:cubicBezTo>
                    <a:pt x="141" y="418"/>
                    <a:pt x="141" y="347"/>
                    <a:pt x="141" y="330"/>
                  </a:cubicBezTo>
                  <a:cubicBezTo>
                    <a:pt x="141" y="299"/>
                    <a:pt x="145" y="262"/>
                    <a:pt x="191" y="141"/>
                  </a:cubicBezTo>
                  <a:cubicBezTo>
                    <a:pt x="202" y="112"/>
                    <a:pt x="207" y="99"/>
                    <a:pt x="207" y="79"/>
                  </a:cubicBezTo>
                  <a:cubicBezTo>
                    <a:pt x="207" y="35"/>
                    <a:pt x="176" y="0"/>
                    <a:pt x="128" y="0"/>
                  </a:cubicBezTo>
                  <a:cubicBezTo>
                    <a:pt x="35" y="0"/>
                    <a:pt x="0" y="141"/>
                    <a:pt x="0" y="150"/>
                  </a:cubicBezTo>
                  <a:cubicBezTo>
                    <a:pt x="0" y="158"/>
                    <a:pt x="9" y="158"/>
                    <a:pt x="11" y="158"/>
                  </a:cubicBezTo>
                  <a:cubicBezTo>
                    <a:pt x="22" y="158"/>
                    <a:pt x="22" y="158"/>
                    <a:pt x="26" y="141"/>
                  </a:cubicBezTo>
                  <a:cubicBezTo>
                    <a:pt x="53" y="51"/>
                    <a:pt x="90" y="22"/>
                    <a:pt x="125" y="22"/>
                  </a:cubicBezTo>
                  <a:cubicBezTo>
                    <a:pt x="134" y="22"/>
                    <a:pt x="150" y="22"/>
                    <a:pt x="150" y="53"/>
                  </a:cubicBezTo>
                  <a:cubicBezTo>
                    <a:pt x="150" y="77"/>
                    <a:pt x="139" y="106"/>
                    <a:pt x="132" y="121"/>
                  </a:cubicBezTo>
                  <a:cubicBezTo>
                    <a:pt x="90" y="235"/>
                    <a:pt x="77" y="282"/>
                    <a:pt x="77" y="317"/>
                  </a:cubicBezTo>
                  <a:cubicBezTo>
                    <a:pt x="77" y="407"/>
                    <a:pt x="143" y="440"/>
                    <a:pt x="216" y="440"/>
                  </a:cubicBezTo>
                  <a:cubicBezTo>
                    <a:pt x="231" y="440"/>
                    <a:pt x="277" y="440"/>
                    <a:pt x="317" y="372"/>
                  </a:cubicBezTo>
                  <a:cubicBezTo>
                    <a:pt x="341" y="433"/>
                    <a:pt x="409" y="440"/>
                    <a:pt x="438" y="440"/>
                  </a:cubicBezTo>
                  <a:cubicBezTo>
                    <a:pt x="510" y="440"/>
                    <a:pt x="552" y="378"/>
                    <a:pt x="579" y="321"/>
                  </a:cubicBezTo>
                  <a:cubicBezTo>
                    <a:pt x="612" y="244"/>
                    <a:pt x="642" y="114"/>
                    <a:pt x="642" y="68"/>
                  </a:cubicBezTo>
                  <a:cubicBezTo>
                    <a:pt x="642" y="15"/>
                    <a:pt x="616" y="0"/>
                    <a:pt x="598" y="0"/>
                  </a:cubicBezTo>
                  <a:cubicBezTo>
                    <a:pt x="574" y="0"/>
                    <a:pt x="550" y="24"/>
                    <a:pt x="550" y="46"/>
                  </a:cubicBezTo>
                  <a:cubicBezTo>
                    <a:pt x="550" y="59"/>
                    <a:pt x="557" y="66"/>
                    <a:pt x="565" y="73"/>
                  </a:cubicBezTo>
                  <a:cubicBezTo>
                    <a:pt x="576" y="84"/>
                    <a:pt x="601" y="108"/>
                    <a:pt x="601" y="156"/>
                  </a:cubicBezTo>
                  <a:cubicBezTo>
                    <a:pt x="601" y="189"/>
                    <a:pt x="572" y="284"/>
                    <a:pt x="548" y="332"/>
                  </a:cubicBezTo>
                  <a:cubicBezTo>
                    <a:pt x="521" y="385"/>
                    <a:pt x="488" y="418"/>
                    <a:pt x="440" y="418"/>
                  </a:cubicBezTo>
                  <a:cubicBezTo>
                    <a:pt x="394" y="418"/>
                    <a:pt x="367" y="389"/>
                    <a:pt x="367" y="334"/>
                  </a:cubicBezTo>
                  <a:cubicBezTo>
                    <a:pt x="367" y="308"/>
                    <a:pt x="376" y="277"/>
                    <a:pt x="378" y="26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0" name="Freeform 29">
              <a:extLst>
                <a:ext uri="{FF2B5EF4-FFF2-40B4-BE49-F238E27FC236}">
                  <a16:creationId xmlns:a16="http://schemas.microsoft.com/office/drawing/2014/main" id="{383B912D-C256-8749-A01C-B6E16DA8846B}"/>
                </a:ext>
              </a:extLst>
            </p:cNvPr>
            <p:cNvSpPr/>
            <p:nvPr/>
          </p:nvSpPr>
          <p:spPr>
            <a:xfrm>
              <a:off x="2014919" y="260604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2"/>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0"/>
                    <a:pt x="13" y="941"/>
                  </a:cubicBezTo>
                  <a:cubicBezTo>
                    <a:pt x="0" y="954"/>
                    <a:pt x="0" y="957"/>
                    <a:pt x="0" y="959"/>
                  </a:cubicBezTo>
                  <a:cubicBezTo>
                    <a:pt x="0" y="965"/>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1" name="Freeform 30">
              <a:extLst>
                <a:ext uri="{FF2B5EF4-FFF2-40B4-BE49-F238E27FC236}">
                  <a16:creationId xmlns:a16="http://schemas.microsoft.com/office/drawing/2014/main" id="{E56A5026-2231-C947-A934-16C67D31026A}"/>
                </a:ext>
              </a:extLst>
            </p:cNvPr>
            <p:cNvSpPr/>
            <p:nvPr/>
          </p:nvSpPr>
          <p:spPr>
            <a:xfrm>
              <a:off x="2246040" y="2739240"/>
              <a:ext cx="231840" cy="82080"/>
            </a:xfrm>
            <a:custGeom>
              <a:avLst/>
              <a:gdLst/>
              <a:ahLst/>
              <a:cxnLst>
                <a:cxn ang="3cd4">
                  <a:pos x="hc" y="t"/>
                </a:cxn>
                <a:cxn ang="cd2">
                  <a:pos x="l" y="vc"/>
                </a:cxn>
                <a:cxn ang="cd4">
                  <a:pos x="hc" y="b"/>
                </a:cxn>
                <a:cxn ang="0">
                  <a:pos x="r" y="vc"/>
                </a:cxn>
              </a:cxnLst>
              <a:rect l="l" t="t" r="r" b="b"/>
              <a:pathLst>
                <a:path w="645" h="229">
                  <a:moveTo>
                    <a:pt x="612" y="40"/>
                  </a:moveTo>
                  <a:cubicBezTo>
                    <a:pt x="627" y="40"/>
                    <a:pt x="645" y="40"/>
                    <a:pt x="645" y="20"/>
                  </a:cubicBezTo>
                  <a:cubicBezTo>
                    <a:pt x="645" y="0"/>
                    <a:pt x="627" y="0"/>
                    <a:pt x="614" y="0"/>
                  </a:cubicBezTo>
                  <a:lnTo>
                    <a:pt x="33" y="0"/>
                  </a:lnTo>
                  <a:cubicBezTo>
                    <a:pt x="18" y="0"/>
                    <a:pt x="0" y="0"/>
                    <a:pt x="0" y="20"/>
                  </a:cubicBezTo>
                  <a:cubicBezTo>
                    <a:pt x="0" y="40"/>
                    <a:pt x="18" y="40"/>
                    <a:pt x="33" y="40"/>
                  </a:cubicBezTo>
                  <a:close/>
                  <a:moveTo>
                    <a:pt x="614" y="229"/>
                  </a:moveTo>
                  <a:cubicBezTo>
                    <a:pt x="627" y="229"/>
                    <a:pt x="645" y="229"/>
                    <a:pt x="645" y="209"/>
                  </a:cubicBezTo>
                  <a:cubicBezTo>
                    <a:pt x="645" y="189"/>
                    <a:pt x="627" y="189"/>
                    <a:pt x="612" y="189"/>
                  </a:cubicBezTo>
                  <a:lnTo>
                    <a:pt x="33" y="189"/>
                  </a:lnTo>
                  <a:cubicBezTo>
                    <a:pt x="18" y="189"/>
                    <a:pt x="0" y="189"/>
                    <a:pt x="0" y="209"/>
                  </a:cubicBezTo>
                  <a:cubicBezTo>
                    <a:pt x="0" y="229"/>
                    <a:pt x="18" y="229"/>
                    <a:pt x="33" y="2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2" name="Freeform 31">
              <a:extLst>
                <a:ext uri="{FF2B5EF4-FFF2-40B4-BE49-F238E27FC236}">
                  <a16:creationId xmlns:a16="http://schemas.microsoft.com/office/drawing/2014/main" id="{9CFC7C38-FD9E-314F-A161-744AA345159A}"/>
                </a:ext>
              </a:extLst>
            </p:cNvPr>
            <p:cNvSpPr/>
            <p:nvPr/>
          </p:nvSpPr>
          <p:spPr>
            <a:xfrm>
              <a:off x="2612880" y="2629080"/>
              <a:ext cx="248400" cy="245880"/>
            </a:xfrm>
            <a:custGeom>
              <a:avLst/>
              <a:gdLst/>
              <a:ahLst/>
              <a:cxnLst>
                <a:cxn ang="3cd4">
                  <a:pos x="hc" y="t"/>
                </a:cxn>
                <a:cxn ang="cd2">
                  <a:pos x="l" y="vc"/>
                </a:cxn>
                <a:cxn ang="cd4">
                  <a:pos x="hc" y="b"/>
                </a:cxn>
                <a:cxn ang="0">
                  <a:pos x="r" y="vc"/>
                </a:cxn>
              </a:cxnLst>
              <a:rect l="l" t="t" r="r" b="b"/>
              <a:pathLst>
                <a:path w="691" h="684">
                  <a:moveTo>
                    <a:pt x="554" y="110"/>
                  </a:moveTo>
                  <a:cubicBezTo>
                    <a:pt x="603" y="35"/>
                    <a:pt x="642" y="33"/>
                    <a:pt x="680" y="31"/>
                  </a:cubicBezTo>
                  <a:cubicBezTo>
                    <a:pt x="691" y="29"/>
                    <a:pt x="691" y="13"/>
                    <a:pt x="691" y="11"/>
                  </a:cubicBezTo>
                  <a:cubicBezTo>
                    <a:pt x="691" y="4"/>
                    <a:pt x="686" y="0"/>
                    <a:pt x="680" y="0"/>
                  </a:cubicBezTo>
                  <a:cubicBezTo>
                    <a:pt x="653" y="0"/>
                    <a:pt x="625" y="2"/>
                    <a:pt x="598" y="2"/>
                  </a:cubicBezTo>
                  <a:cubicBezTo>
                    <a:pt x="568" y="2"/>
                    <a:pt x="535" y="0"/>
                    <a:pt x="504" y="0"/>
                  </a:cubicBezTo>
                  <a:cubicBezTo>
                    <a:pt x="497" y="0"/>
                    <a:pt x="484" y="0"/>
                    <a:pt x="484" y="18"/>
                  </a:cubicBezTo>
                  <a:cubicBezTo>
                    <a:pt x="484" y="29"/>
                    <a:pt x="493" y="31"/>
                    <a:pt x="499" y="31"/>
                  </a:cubicBezTo>
                  <a:cubicBezTo>
                    <a:pt x="526" y="33"/>
                    <a:pt x="546" y="42"/>
                    <a:pt x="546" y="62"/>
                  </a:cubicBezTo>
                  <a:cubicBezTo>
                    <a:pt x="546" y="77"/>
                    <a:pt x="530" y="99"/>
                    <a:pt x="530" y="99"/>
                  </a:cubicBezTo>
                  <a:lnTo>
                    <a:pt x="233" y="572"/>
                  </a:lnTo>
                  <a:lnTo>
                    <a:pt x="167" y="59"/>
                  </a:lnTo>
                  <a:cubicBezTo>
                    <a:pt x="167" y="42"/>
                    <a:pt x="189" y="31"/>
                    <a:pt x="233" y="31"/>
                  </a:cubicBezTo>
                  <a:cubicBezTo>
                    <a:pt x="246" y="31"/>
                    <a:pt x="257" y="31"/>
                    <a:pt x="257" y="11"/>
                  </a:cubicBezTo>
                  <a:cubicBezTo>
                    <a:pt x="257" y="2"/>
                    <a:pt x="251" y="0"/>
                    <a:pt x="244" y="0"/>
                  </a:cubicBezTo>
                  <a:cubicBezTo>
                    <a:pt x="205" y="0"/>
                    <a:pt x="163" y="2"/>
                    <a:pt x="123" y="2"/>
                  </a:cubicBezTo>
                  <a:cubicBezTo>
                    <a:pt x="106" y="2"/>
                    <a:pt x="88" y="2"/>
                    <a:pt x="70" y="2"/>
                  </a:cubicBezTo>
                  <a:cubicBezTo>
                    <a:pt x="53" y="2"/>
                    <a:pt x="35" y="0"/>
                    <a:pt x="18" y="0"/>
                  </a:cubicBezTo>
                  <a:cubicBezTo>
                    <a:pt x="11" y="0"/>
                    <a:pt x="0" y="0"/>
                    <a:pt x="0" y="18"/>
                  </a:cubicBezTo>
                  <a:cubicBezTo>
                    <a:pt x="0" y="31"/>
                    <a:pt x="9" y="31"/>
                    <a:pt x="24" y="31"/>
                  </a:cubicBezTo>
                  <a:cubicBezTo>
                    <a:pt x="79" y="31"/>
                    <a:pt x="79" y="40"/>
                    <a:pt x="81" y="64"/>
                  </a:cubicBezTo>
                  <a:lnTo>
                    <a:pt x="158" y="662"/>
                  </a:lnTo>
                  <a:cubicBezTo>
                    <a:pt x="163" y="680"/>
                    <a:pt x="165" y="684"/>
                    <a:pt x="178" y="684"/>
                  </a:cubicBezTo>
                  <a:cubicBezTo>
                    <a:pt x="194" y="684"/>
                    <a:pt x="198" y="680"/>
                    <a:pt x="205" y="6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3" name="Freeform 32">
              <a:extLst>
                <a:ext uri="{FF2B5EF4-FFF2-40B4-BE49-F238E27FC236}">
                  <a16:creationId xmlns:a16="http://schemas.microsoft.com/office/drawing/2014/main" id="{61D7683E-914C-2645-913B-8CD2483ED196}"/>
                </a:ext>
              </a:extLst>
            </p:cNvPr>
            <p:cNvSpPr/>
            <p:nvPr/>
          </p:nvSpPr>
          <p:spPr>
            <a:xfrm>
              <a:off x="2906640" y="260604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4"/>
                    <a:pt x="209" y="937"/>
                  </a:cubicBezTo>
                  <a:cubicBezTo>
                    <a:pt x="88" y="816"/>
                    <a:pt x="57" y="633"/>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2"/>
                    <a:pt x="0" y="484"/>
                  </a:cubicBezTo>
                  <a:cubicBezTo>
                    <a:pt x="0" y="561"/>
                    <a:pt x="11" y="677"/>
                    <a:pt x="64" y="787"/>
                  </a:cubicBezTo>
                  <a:cubicBezTo>
                    <a:pt x="123" y="906"/>
                    <a:pt x="207" y="968"/>
                    <a:pt x="216" y="968"/>
                  </a:cubicBezTo>
                  <a:cubicBezTo>
                    <a:pt x="222" y="968"/>
                    <a:pt x="227" y="965"/>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4" name="Freeform 33">
              <a:extLst>
                <a:ext uri="{FF2B5EF4-FFF2-40B4-BE49-F238E27FC236}">
                  <a16:creationId xmlns:a16="http://schemas.microsoft.com/office/drawing/2014/main" id="{E15A66A5-DA0B-DE40-8A25-DB3A8C4AF297}"/>
                </a:ext>
              </a:extLst>
            </p:cNvPr>
            <p:cNvSpPr/>
            <p:nvPr/>
          </p:nvSpPr>
          <p:spPr>
            <a:xfrm>
              <a:off x="3025440" y="271296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1"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6"/>
                    <a:pt x="257" y="418"/>
                    <a:pt x="141" y="418"/>
                  </a:cubicBezTo>
                  <a:cubicBezTo>
                    <a:pt x="125" y="418"/>
                    <a:pt x="51" y="418"/>
                    <a:pt x="29" y="367"/>
                  </a:cubicBezTo>
                  <a:cubicBezTo>
                    <a:pt x="66" y="372"/>
                    <a:pt x="90" y="343"/>
                    <a:pt x="90" y="314"/>
                  </a:cubicBezTo>
                  <a:cubicBezTo>
                    <a:pt x="90" y="292"/>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5" name="Freeform 34">
              <a:extLst>
                <a:ext uri="{FF2B5EF4-FFF2-40B4-BE49-F238E27FC236}">
                  <a16:creationId xmlns:a16="http://schemas.microsoft.com/office/drawing/2014/main" id="{CE3E6710-149D-B041-84F3-4D4B8F31C65B}"/>
                </a:ext>
              </a:extLst>
            </p:cNvPr>
            <p:cNvSpPr/>
            <p:nvPr/>
          </p:nvSpPr>
          <p:spPr>
            <a:xfrm>
              <a:off x="3189600" y="260604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2"/>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0"/>
                    <a:pt x="13" y="941"/>
                  </a:cubicBezTo>
                  <a:cubicBezTo>
                    <a:pt x="0" y="954"/>
                    <a:pt x="0" y="957"/>
                    <a:pt x="0" y="959"/>
                  </a:cubicBezTo>
                  <a:cubicBezTo>
                    <a:pt x="0" y="965"/>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pic>
        <p:nvPicPr>
          <p:cNvPr id="36" name="Picture 35">
            <a:extLst>
              <a:ext uri="{FF2B5EF4-FFF2-40B4-BE49-F238E27FC236}">
                <a16:creationId xmlns:a16="http://schemas.microsoft.com/office/drawing/2014/main" id="{895C98B7-72A6-BC41-B57A-82B04FE03F9E}"/>
              </a:ext>
            </a:extLst>
          </p:cNvPr>
          <p:cNvPicPr>
            <a:picLocks noChangeAspect="1"/>
          </p:cNvPicPr>
          <p:nvPr/>
        </p:nvPicPr>
        <p:blipFill>
          <a:blip r:embed="rId3">
            <a:lum/>
            <a:alphaModFix/>
          </a:blip>
          <a:srcRect/>
          <a:stretch>
            <a:fillRect/>
          </a:stretch>
        </p:blipFill>
        <p:spPr>
          <a:xfrm>
            <a:off x="1357920" y="3268800"/>
            <a:ext cx="1568160" cy="2839320"/>
          </a:xfrm>
          <a:prstGeom prst="rect">
            <a:avLst/>
          </a:prstGeom>
          <a:noFill/>
          <a:ln>
            <a:noFill/>
          </a:ln>
        </p:spPr>
      </p:pic>
      <p:pic>
        <p:nvPicPr>
          <p:cNvPr id="37" name="Picture 36">
            <a:extLst>
              <a:ext uri="{FF2B5EF4-FFF2-40B4-BE49-F238E27FC236}">
                <a16:creationId xmlns:a16="http://schemas.microsoft.com/office/drawing/2014/main" id="{23DBB5F2-CD21-3643-9F8E-8247686EFAD7}"/>
              </a:ext>
            </a:extLst>
          </p:cNvPr>
          <p:cNvPicPr>
            <a:picLocks noChangeAspect="1"/>
          </p:cNvPicPr>
          <p:nvPr/>
        </p:nvPicPr>
        <p:blipFill>
          <a:blip r:embed="rId4">
            <a:lum/>
            <a:alphaModFix/>
          </a:blip>
          <a:srcRect/>
          <a:stretch>
            <a:fillRect/>
          </a:stretch>
        </p:blipFill>
        <p:spPr>
          <a:xfrm>
            <a:off x="4480560" y="3200400"/>
            <a:ext cx="1677599" cy="3040560"/>
          </a:xfrm>
          <a:prstGeom prst="rect">
            <a:avLst/>
          </a:prstGeom>
          <a:noFill/>
          <a:ln>
            <a:noFill/>
          </a:ln>
        </p:spPr>
      </p:pic>
      <p:sp>
        <p:nvSpPr>
          <p:cNvPr id="38" name="Freeform 37">
            <a:extLst>
              <a:ext uri="{FF2B5EF4-FFF2-40B4-BE49-F238E27FC236}">
                <a16:creationId xmlns:a16="http://schemas.microsoft.com/office/drawing/2014/main" id="{E845560B-BF44-E142-BC02-5FCF6D780522}"/>
              </a:ext>
            </a:extLst>
          </p:cNvPr>
          <p:cNvSpPr/>
          <p:nvPr/>
        </p:nvSpPr>
        <p:spPr>
          <a:xfrm>
            <a:off x="6217919" y="5486399"/>
            <a:ext cx="3748680" cy="1457280"/>
          </a:xfrm>
          <a:custGeom>
            <a:avLst>
              <a:gd name="f0" fmla="val -53"/>
              <a:gd name="f1" fmla="val -11725"/>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Some kind of function</a:t>
            </a:r>
          </a:p>
          <a:p>
            <a:pPr marL="0" marR="0" lvl="0" indent="0" algn="ctr"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approximator parameterized</a:t>
            </a:r>
          </a:p>
          <a:p>
            <a:pPr marL="0" marR="0" lvl="0" indent="0" algn="ctr"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by </a:t>
            </a:r>
            <a:r>
              <a:rPr lang="en-US" sz="2200" b="0" i="1" u="none" strike="noStrike" kern="1200" cap="none" dirty="0">
                <a:ln>
                  <a:noFill/>
                </a:ln>
                <a:latin typeface="Liberation Sans" pitchFamily="18"/>
                <a:ea typeface="Noto Sans CJK SC Regular" pitchFamily="2"/>
                <a:cs typeface="FreeSans" pitchFamily="2"/>
              </a:rPr>
              <a:t>w</a:t>
            </a:r>
          </a:p>
        </p:txBody>
      </p:sp>
      <p:sp>
        <p:nvSpPr>
          <p:cNvPr id="39" name="Title 38">
            <a:extLst>
              <a:ext uri="{FF2B5EF4-FFF2-40B4-BE49-F238E27FC236}">
                <a16:creationId xmlns:a16="http://schemas.microsoft.com/office/drawing/2014/main" id="{D8797686-E637-3B40-8014-B171CE679D87}"/>
              </a:ext>
            </a:extLst>
          </p:cNvPr>
          <p:cNvSpPr>
            <a:spLocks noGrp="1"/>
          </p:cNvSpPr>
          <p:nvPr>
            <p:ph type="title"/>
          </p:nvPr>
        </p:nvSpPr>
        <p:spPr>
          <a:xfrm>
            <a:off x="693043" y="402484"/>
            <a:ext cx="8694539" cy="1461188"/>
          </a:xfrm>
        </p:spPr>
        <p:txBody>
          <a:bodyPr/>
          <a:lstStyle/>
          <a:p>
            <a:r>
              <a:rPr lang="en-US" dirty="0"/>
              <a:t>Function approximation</a:t>
            </a:r>
          </a:p>
        </p:txBody>
      </p:sp>
      <p:sp>
        <p:nvSpPr>
          <p:cNvPr id="40" name="Freeform 39">
            <a:extLst>
              <a:ext uri="{FF2B5EF4-FFF2-40B4-BE49-F238E27FC236}">
                <a16:creationId xmlns:a16="http://schemas.microsoft.com/office/drawing/2014/main" id="{28E271E0-9E3B-EA48-BFAE-4FBAE00731C9}"/>
              </a:ext>
            </a:extLst>
          </p:cNvPr>
          <p:cNvSpPr/>
          <p:nvPr/>
        </p:nvSpPr>
        <p:spPr>
          <a:xfrm>
            <a:off x="879839" y="6240961"/>
            <a:ext cx="868321" cy="564954"/>
          </a:xfrm>
          <a:custGeom>
            <a:avLst>
              <a:gd name="f0" fmla="val 26436"/>
              <a:gd name="f1" fmla="val -7300"/>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Input</a:t>
            </a:r>
            <a:endParaRPr lang="en-US" sz="2200" b="0" i="1" u="none" strike="noStrike" kern="1200" cap="none" dirty="0">
              <a:ln>
                <a:noFill/>
              </a:ln>
              <a:latin typeface="Liberation Sans" pitchFamily="18"/>
              <a:ea typeface="Noto Sans CJK SC Regular" pitchFamily="2"/>
              <a:cs typeface="FreeSans" pitchFamily="2"/>
            </a:endParaRPr>
          </a:p>
        </p:txBody>
      </p:sp>
      <p:sp>
        <p:nvSpPr>
          <p:cNvPr id="41" name="Freeform 40">
            <a:extLst>
              <a:ext uri="{FF2B5EF4-FFF2-40B4-BE49-F238E27FC236}">
                <a16:creationId xmlns:a16="http://schemas.microsoft.com/office/drawing/2014/main" id="{A02695E2-339A-AD41-9620-9B6C77E201AF}"/>
              </a:ext>
            </a:extLst>
          </p:cNvPr>
          <p:cNvSpPr/>
          <p:nvPr/>
        </p:nvSpPr>
        <p:spPr>
          <a:xfrm>
            <a:off x="324428" y="3392558"/>
            <a:ext cx="1001093" cy="564954"/>
          </a:xfrm>
          <a:custGeom>
            <a:avLst>
              <a:gd name="f0" fmla="val 32929"/>
              <a:gd name="f1" fmla="val -12168"/>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Output</a:t>
            </a:r>
            <a:endParaRPr lang="en-US" sz="2200" b="0" i="1" u="none" strike="noStrike" kern="1200" cap="none" dirty="0">
              <a:ln>
                <a:noFill/>
              </a:ln>
              <a:latin typeface="Liberation Sans" pitchFamily="18"/>
              <a:ea typeface="Noto Sans CJK SC Regular" pitchFamily="2"/>
              <a:cs typeface="FreeSans" pitchFamily="2"/>
            </a:endParaRPr>
          </a:p>
        </p:txBody>
      </p:sp>
    </p:spTree>
    <p:extLst>
      <p:ext uri="{BB962C8B-B14F-4D97-AF65-F5344CB8AC3E}">
        <p14:creationId xmlns:p14="http://schemas.microsoft.com/office/powerpoint/2010/main" val="79494060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1312B-23B7-EC4D-85CD-3294A2FCAA09}"/>
              </a:ext>
            </a:extLst>
          </p:cNvPr>
          <p:cNvSpPr>
            <a:spLocks noGrp="1"/>
          </p:cNvSpPr>
          <p:nvPr>
            <p:ph type="title"/>
          </p:nvPr>
        </p:nvSpPr>
        <p:spPr/>
        <p:txBody>
          <a:bodyPr/>
          <a:lstStyle/>
          <a:p>
            <a:r>
              <a:rPr lang="en-US" dirty="0"/>
              <a:t>REINFORCE</a:t>
            </a:r>
          </a:p>
        </p:txBody>
      </p:sp>
      <p:pic>
        <p:nvPicPr>
          <p:cNvPr id="6" name="Picture 5">
            <a:extLst>
              <a:ext uri="{FF2B5EF4-FFF2-40B4-BE49-F238E27FC236}">
                <a16:creationId xmlns:a16="http://schemas.microsoft.com/office/drawing/2014/main" id="{20E9DB3B-8603-8849-8B10-B37958D25FC9}"/>
              </a:ext>
            </a:extLst>
          </p:cNvPr>
          <p:cNvPicPr>
            <a:picLocks noChangeAspect="1"/>
          </p:cNvPicPr>
          <p:nvPr/>
        </p:nvPicPr>
        <p:blipFill>
          <a:blip r:embed="rId2"/>
          <a:stretch>
            <a:fillRect/>
          </a:stretch>
        </p:blipFill>
        <p:spPr>
          <a:xfrm>
            <a:off x="125596" y="1917775"/>
            <a:ext cx="9955029" cy="3584842"/>
          </a:xfrm>
          <a:prstGeom prst="rect">
            <a:avLst/>
          </a:prstGeom>
        </p:spPr>
      </p:pic>
      <p:sp>
        <p:nvSpPr>
          <p:cNvPr id="10" name="Freeform 9">
            <a:extLst>
              <a:ext uri="{FF2B5EF4-FFF2-40B4-BE49-F238E27FC236}">
                <a16:creationId xmlns:a16="http://schemas.microsoft.com/office/drawing/2014/main" id="{18B2035E-373F-194A-BF69-EFD6F7794BAA}"/>
              </a:ext>
            </a:extLst>
          </p:cNvPr>
          <p:cNvSpPr/>
          <p:nvPr/>
        </p:nvSpPr>
        <p:spPr>
          <a:xfrm>
            <a:off x="252622" y="6688558"/>
            <a:ext cx="3197147" cy="707665"/>
          </a:xfrm>
          <a:custGeom>
            <a:avLst>
              <a:gd name="f0" fmla="val 4444"/>
              <a:gd name="f1" fmla="val -73965"/>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MC, so generating full </a:t>
            </a:r>
          </a:p>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episode before updating</a:t>
            </a:r>
          </a:p>
        </p:txBody>
      </p:sp>
    </p:spTree>
    <p:extLst>
      <p:ext uri="{BB962C8B-B14F-4D97-AF65-F5344CB8AC3E}">
        <p14:creationId xmlns:p14="http://schemas.microsoft.com/office/powerpoint/2010/main" val="117645675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1312B-23B7-EC4D-85CD-3294A2FCAA09}"/>
              </a:ext>
            </a:extLst>
          </p:cNvPr>
          <p:cNvSpPr>
            <a:spLocks noGrp="1"/>
          </p:cNvSpPr>
          <p:nvPr>
            <p:ph type="title"/>
          </p:nvPr>
        </p:nvSpPr>
        <p:spPr/>
        <p:txBody>
          <a:bodyPr/>
          <a:lstStyle/>
          <a:p>
            <a:r>
              <a:rPr lang="en-US" dirty="0"/>
              <a:t>REINFORCE</a:t>
            </a:r>
          </a:p>
        </p:txBody>
      </p:sp>
      <p:sp>
        <p:nvSpPr>
          <p:cNvPr id="3" name="Content Placeholder 2">
            <a:extLst>
              <a:ext uri="{FF2B5EF4-FFF2-40B4-BE49-F238E27FC236}">
                <a16:creationId xmlns:a16="http://schemas.microsoft.com/office/drawing/2014/main" id="{786DFF99-1AD0-8246-A24A-BE95D19C8DC2}"/>
              </a:ext>
            </a:extLst>
          </p:cNvPr>
          <p:cNvSpPr>
            <a:spLocks noGrp="1"/>
          </p:cNvSpPr>
          <p:nvPr>
            <p:ph idx="1"/>
          </p:nvPr>
        </p:nvSpPr>
        <p:spPr>
          <a:xfrm>
            <a:off x="693043" y="5752618"/>
            <a:ext cx="8694539" cy="1306716"/>
          </a:xfrm>
        </p:spPr>
        <p:txBody>
          <a:bodyPr>
            <a:normAutofit lnSpcReduction="10000"/>
          </a:bodyPr>
          <a:lstStyle/>
          <a:p>
            <a:r>
              <a:rPr lang="en-US" sz="2400" dirty="0"/>
              <a:t>Score function trick or REINFORCE trick</a:t>
            </a:r>
          </a:p>
          <a:p>
            <a:pPr marL="0" indent="0">
              <a:buNone/>
            </a:pPr>
            <a:r>
              <a:rPr lang="en-US" sz="2400" dirty="0"/>
              <a:t>                                                       </a:t>
            </a:r>
          </a:p>
          <a:p>
            <a:pPr marL="0" indent="0">
              <a:buNone/>
            </a:pPr>
            <a:r>
              <a:rPr lang="en-US" sz="2400" dirty="0"/>
              <a:t>			            =</a:t>
            </a:r>
          </a:p>
        </p:txBody>
      </p:sp>
      <p:pic>
        <p:nvPicPr>
          <p:cNvPr id="6" name="Picture 5">
            <a:extLst>
              <a:ext uri="{FF2B5EF4-FFF2-40B4-BE49-F238E27FC236}">
                <a16:creationId xmlns:a16="http://schemas.microsoft.com/office/drawing/2014/main" id="{20E9DB3B-8603-8849-8B10-B37958D25FC9}"/>
              </a:ext>
            </a:extLst>
          </p:cNvPr>
          <p:cNvPicPr>
            <a:picLocks noChangeAspect="1"/>
          </p:cNvPicPr>
          <p:nvPr/>
        </p:nvPicPr>
        <p:blipFill>
          <a:blip r:embed="rId2"/>
          <a:stretch>
            <a:fillRect/>
          </a:stretch>
        </p:blipFill>
        <p:spPr>
          <a:xfrm>
            <a:off x="125596" y="1917775"/>
            <a:ext cx="9955029" cy="3584842"/>
          </a:xfrm>
          <a:prstGeom prst="rect">
            <a:avLst/>
          </a:prstGeom>
        </p:spPr>
      </p:pic>
      <p:grpSp>
        <p:nvGrpSpPr>
          <p:cNvPr id="9" name="Group 4">
            <a:extLst>
              <a:ext uri="{FF2B5EF4-FFF2-40B4-BE49-F238E27FC236}">
                <a16:creationId xmlns:a16="http://schemas.microsoft.com/office/drawing/2014/main" id="{61DAD570-A486-ED40-96BF-817631CA74A4}"/>
              </a:ext>
            </a:extLst>
          </p:cNvPr>
          <p:cNvGrpSpPr>
            <a:grpSpLocks/>
          </p:cNvGrpSpPr>
          <p:nvPr/>
        </p:nvGrpSpPr>
        <p:grpSpPr bwMode="auto">
          <a:xfrm>
            <a:off x="2455512" y="6417546"/>
            <a:ext cx="4107335" cy="764464"/>
            <a:chOff x="1339" y="3032"/>
            <a:chExt cx="3621" cy="618"/>
          </a:xfrm>
        </p:grpSpPr>
        <p:pic>
          <p:nvPicPr>
            <p:cNvPr id="10" name="Picture 5">
              <a:extLst>
                <a:ext uri="{FF2B5EF4-FFF2-40B4-BE49-F238E27FC236}">
                  <a16:creationId xmlns:a16="http://schemas.microsoft.com/office/drawing/2014/main" id="{94F19BFE-26D8-EF40-A4EB-F5E9EEDDC7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8" y="3032"/>
              <a:ext cx="1492" cy="6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6">
              <a:extLst>
                <a:ext uri="{FF2B5EF4-FFF2-40B4-BE49-F238E27FC236}">
                  <a16:creationId xmlns:a16="http://schemas.microsoft.com/office/drawing/2014/main" id="{4011C257-2F2C-2E4E-B6EF-B76D7393D3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 y="3195"/>
              <a:ext cx="1770" cy="3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extLst>
      <p:ext uri="{BB962C8B-B14F-4D97-AF65-F5344CB8AC3E}">
        <p14:creationId xmlns:p14="http://schemas.microsoft.com/office/powerpoint/2010/main" val="196590860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3BAA3-3958-8F47-926C-C13B52E495F3}"/>
              </a:ext>
            </a:extLst>
          </p:cNvPr>
          <p:cNvSpPr>
            <a:spLocks noGrp="1"/>
          </p:cNvSpPr>
          <p:nvPr>
            <p:ph type="title"/>
          </p:nvPr>
        </p:nvSpPr>
        <p:spPr>
          <a:xfrm>
            <a:off x="693043" y="402484"/>
            <a:ext cx="8856071" cy="1461188"/>
          </a:xfrm>
        </p:spPr>
        <p:txBody>
          <a:bodyPr>
            <a:normAutofit/>
          </a:bodyPr>
          <a:lstStyle/>
          <a:p>
            <a:r>
              <a:rPr lang="en-US" sz="4500" dirty="0"/>
              <a:t>REINFORCE finds the right probability</a:t>
            </a:r>
          </a:p>
        </p:txBody>
      </p:sp>
      <p:pic>
        <p:nvPicPr>
          <p:cNvPr id="5" name="Image" descr="Image">
            <a:extLst>
              <a:ext uri="{FF2B5EF4-FFF2-40B4-BE49-F238E27FC236}">
                <a16:creationId xmlns:a16="http://schemas.microsoft.com/office/drawing/2014/main" id="{044F6097-F8E8-764D-8558-6C746D8067C7}"/>
              </a:ext>
            </a:extLst>
          </p:cNvPr>
          <p:cNvPicPr>
            <a:picLocks noChangeAspect="1"/>
          </p:cNvPicPr>
          <p:nvPr/>
        </p:nvPicPr>
        <p:blipFill>
          <a:blip r:embed="rId2"/>
          <a:stretch>
            <a:fillRect/>
          </a:stretch>
        </p:blipFill>
        <p:spPr>
          <a:xfrm>
            <a:off x="178916" y="2407534"/>
            <a:ext cx="9496614" cy="5079087"/>
          </a:xfrm>
          <a:prstGeom prst="rect">
            <a:avLst/>
          </a:prstGeom>
          <a:ln w="12700">
            <a:miter lim="400000"/>
          </a:ln>
        </p:spPr>
      </p:pic>
      <p:pic>
        <p:nvPicPr>
          <p:cNvPr id="4" name="Image" descr="Image">
            <a:extLst>
              <a:ext uri="{FF2B5EF4-FFF2-40B4-BE49-F238E27FC236}">
                <a16:creationId xmlns:a16="http://schemas.microsoft.com/office/drawing/2014/main" id="{7D1AFE59-EC07-694B-ABBB-F1BCCCEC1E09}"/>
              </a:ext>
            </a:extLst>
          </p:cNvPr>
          <p:cNvPicPr>
            <a:picLocks noChangeAspect="1"/>
          </p:cNvPicPr>
          <p:nvPr/>
        </p:nvPicPr>
        <p:blipFill>
          <a:blip r:embed="rId3"/>
          <a:stretch>
            <a:fillRect/>
          </a:stretch>
        </p:blipFill>
        <p:spPr>
          <a:xfrm>
            <a:off x="5708326" y="4433105"/>
            <a:ext cx="4314424" cy="2161486"/>
          </a:xfrm>
          <a:prstGeom prst="rect">
            <a:avLst/>
          </a:prstGeom>
          <a:ln w="12700">
            <a:miter lim="400000"/>
          </a:ln>
        </p:spPr>
      </p:pic>
    </p:spTree>
    <p:extLst>
      <p:ext uri="{BB962C8B-B14F-4D97-AF65-F5344CB8AC3E}">
        <p14:creationId xmlns:p14="http://schemas.microsoft.com/office/powerpoint/2010/main" val="1017771327"/>
      </p:ext>
    </p:extLst>
  </p:cSld>
  <p:clrMapOvr>
    <a:masterClrMapping/>
  </p:clrMapOvr>
  <p:transition spd="med"/>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542CD-140B-764C-B33F-C27F9001159D}"/>
              </a:ext>
            </a:extLst>
          </p:cNvPr>
          <p:cNvSpPr>
            <a:spLocks noGrp="1"/>
          </p:cNvSpPr>
          <p:nvPr>
            <p:ph type="title"/>
          </p:nvPr>
        </p:nvSpPr>
        <p:spPr/>
        <p:txBody>
          <a:bodyPr/>
          <a:lstStyle/>
          <a:p>
            <a:r>
              <a:rPr lang="en-US" dirty="0"/>
              <a:t>REINFORCE with baseline</a:t>
            </a:r>
          </a:p>
        </p:txBody>
      </p:sp>
      <p:sp>
        <p:nvSpPr>
          <p:cNvPr id="3" name="Content Placeholder 2">
            <a:extLst>
              <a:ext uri="{FF2B5EF4-FFF2-40B4-BE49-F238E27FC236}">
                <a16:creationId xmlns:a16="http://schemas.microsoft.com/office/drawing/2014/main" id="{8B64166C-49EC-134B-BA40-1338879E1D36}"/>
              </a:ext>
            </a:extLst>
          </p:cNvPr>
          <p:cNvSpPr>
            <a:spLocks noGrp="1"/>
          </p:cNvSpPr>
          <p:nvPr>
            <p:ph idx="1"/>
          </p:nvPr>
        </p:nvSpPr>
        <p:spPr/>
        <p:txBody>
          <a:bodyPr/>
          <a:lstStyle/>
          <a:p>
            <a:r>
              <a:rPr lang="en-US" dirty="0"/>
              <a:t>REINFORCE will converge to a local optimum (with appropriate 𝛼)</a:t>
            </a:r>
          </a:p>
          <a:p>
            <a:r>
              <a:rPr lang="en-US" dirty="0"/>
              <a:t>But, as we know, Monte Carlo estimates have high variance</a:t>
            </a:r>
          </a:p>
          <a:p>
            <a:r>
              <a:rPr lang="en-US" dirty="0"/>
              <a:t>What did we do in the gradient bandit case?</a:t>
            </a:r>
          </a:p>
        </p:txBody>
      </p:sp>
    </p:spTree>
    <p:extLst>
      <p:ext uri="{BB962C8B-B14F-4D97-AF65-F5344CB8AC3E}">
        <p14:creationId xmlns:p14="http://schemas.microsoft.com/office/powerpoint/2010/main" val="110213029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BB997-AA00-E049-AC1A-9AB370688580}"/>
              </a:ext>
            </a:extLst>
          </p:cNvPr>
          <p:cNvSpPr>
            <a:spLocks noGrp="1"/>
          </p:cNvSpPr>
          <p:nvPr>
            <p:ph type="title"/>
          </p:nvPr>
        </p:nvSpPr>
        <p:spPr/>
        <p:txBody>
          <a:bodyPr/>
          <a:lstStyle/>
          <a:p>
            <a:r>
              <a:rPr lang="en-US" dirty="0"/>
              <a:t>REINFORCE with baseline</a:t>
            </a:r>
          </a:p>
        </p:txBody>
      </p:sp>
      <p:sp>
        <p:nvSpPr>
          <p:cNvPr id="4" name="Policy-gradient theorem with baseline:">
            <a:extLst>
              <a:ext uri="{FF2B5EF4-FFF2-40B4-BE49-F238E27FC236}">
                <a16:creationId xmlns:a16="http://schemas.microsoft.com/office/drawing/2014/main" id="{CC35A5E5-AD02-D44E-A109-C88AC79478AF}"/>
              </a:ext>
            </a:extLst>
          </p:cNvPr>
          <p:cNvSpPr txBox="1"/>
          <p:nvPr/>
        </p:nvSpPr>
        <p:spPr>
          <a:xfrm>
            <a:off x="540672" y="1791021"/>
            <a:ext cx="3701982" cy="3565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73" tIns="39373" rIns="39373" bIns="39373" anchor="ctr">
            <a:spAutoFit/>
          </a:bodyPr>
          <a:lstStyle>
            <a:lvl1pPr>
              <a:defRPr>
                <a:solidFill>
                  <a:schemeClr val="accent6"/>
                </a:solidFill>
              </a:defRPr>
            </a:lvl1pPr>
          </a:lstStyle>
          <a:p>
            <a:r>
              <a:rPr>
                <a:solidFill>
                  <a:schemeClr val="tx1"/>
                </a:solidFill>
              </a:rPr>
              <a:t>Policy-gradient theorem with baseline:</a:t>
            </a:r>
          </a:p>
        </p:txBody>
      </p:sp>
      <p:sp>
        <p:nvSpPr>
          <p:cNvPr id="8" name="any function of state, not action">
            <a:extLst>
              <a:ext uri="{FF2B5EF4-FFF2-40B4-BE49-F238E27FC236}">
                <a16:creationId xmlns:a16="http://schemas.microsoft.com/office/drawing/2014/main" id="{4287A553-20F3-7549-AE27-51889F325023}"/>
              </a:ext>
            </a:extLst>
          </p:cNvPr>
          <p:cNvSpPr txBox="1"/>
          <p:nvPr/>
        </p:nvSpPr>
        <p:spPr>
          <a:xfrm>
            <a:off x="7039167" y="2859316"/>
            <a:ext cx="2917664" cy="3418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73" tIns="39373" rIns="39373" bIns="39373" anchor="ctr">
            <a:spAutoFit/>
          </a:bodyPr>
          <a:lstStyle>
            <a:lvl1pPr>
              <a:defRPr sz="2200">
                <a:solidFill>
                  <a:schemeClr val="accent1">
                    <a:satOff val="-3355"/>
                    <a:lumOff val="26614"/>
                  </a:schemeClr>
                </a:solidFill>
              </a:defRPr>
            </a:lvl1pPr>
          </a:lstStyle>
          <a:p>
            <a:r>
              <a:rPr sz="1705">
                <a:solidFill>
                  <a:schemeClr val="tx1"/>
                </a:solidFill>
              </a:rPr>
              <a:t>any function of state, not action</a:t>
            </a:r>
          </a:p>
        </p:txBody>
      </p:sp>
      <p:sp>
        <p:nvSpPr>
          <p:cNvPr id="9" name="Line">
            <a:extLst>
              <a:ext uri="{FF2B5EF4-FFF2-40B4-BE49-F238E27FC236}">
                <a16:creationId xmlns:a16="http://schemas.microsoft.com/office/drawing/2014/main" id="{C212FE0B-0B54-9142-8405-CAE85C74ED1F}"/>
              </a:ext>
            </a:extLst>
          </p:cNvPr>
          <p:cNvSpPr/>
          <p:nvPr/>
        </p:nvSpPr>
        <p:spPr>
          <a:xfrm>
            <a:off x="6061561" y="3145619"/>
            <a:ext cx="1358678" cy="3373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9865" y="2411"/>
                  <a:pt x="18056" y="4310"/>
                  <a:pt x="16199" y="5669"/>
                </a:cubicBezTo>
                <a:cubicBezTo>
                  <a:pt x="12858" y="8113"/>
                  <a:pt x="9410" y="8780"/>
                  <a:pt x="6023" y="10535"/>
                </a:cubicBezTo>
                <a:cubicBezTo>
                  <a:pt x="4534" y="11307"/>
                  <a:pt x="3028" y="12329"/>
                  <a:pt x="1801" y="14993"/>
                </a:cubicBezTo>
                <a:cubicBezTo>
                  <a:pt x="1020" y="16688"/>
                  <a:pt x="399" y="18965"/>
                  <a:pt x="0" y="21600"/>
                </a:cubicBezTo>
              </a:path>
            </a:pathLst>
          </a:custGeom>
          <a:ln w="25400">
            <a:solidFill>
              <a:schemeClr val="accent1">
                <a:satOff val="-3355"/>
                <a:lumOff val="26614"/>
              </a:schemeClr>
            </a:solidFill>
            <a:miter lim="400000"/>
            <a:tailEnd type="triangle"/>
          </a:ln>
        </p:spPr>
        <p:txBody>
          <a:bodyPr lIns="39373" tIns="39373" rIns="39373" bIns="39373" anchor="ctr"/>
          <a:lstStyle/>
          <a:p>
            <a:pPr>
              <a:defRPr sz="4000">
                <a:solidFill>
                  <a:srgbClr val="FFFFFF"/>
                </a:solidFill>
                <a:effectLst>
                  <a:outerShdw blurRad="38100" dist="12700" dir="5400000" rotWithShape="0">
                    <a:srgbClr val="000000">
                      <a:alpha val="50000"/>
                    </a:srgbClr>
                  </a:outerShdw>
                </a:effectLst>
              </a:defRPr>
            </a:pPr>
            <a:endParaRPr sz="3100"/>
          </a:p>
        </p:txBody>
      </p:sp>
      <p:pic>
        <p:nvPicPr>
          <p:cNvPr id="10" name="Image" descr="Image">
            <a:extLst>
              <a:ext uri="{FF2B5EF4-FFF2-40B4-BE49-F238E27FC236}">
                <a16:creationId xmlns:a16="http://schemas.microsoft.com/office/drawing/2014/main" id="{9B5EACDC-01A8-FF49-84A2-BAE875EE52DB}"/>
              </a:ext>
            </a:extLst>
          </p:cNvPr>
          <p:cNvPicPr>
            <a:picLocks noChangeAspect="1"/>
          </p:cNvPicPr>
          <p:nvPr/>
        </p:nvPicPr>
        <p:blipFill>
          <a:blip r:embed="rId2"/>
          <a:stretch>
            <a:fillRect/>
          </a:stretch>
        </p:blipFill>
        <p:spPr>
          <a:xfrm>
            <a:off x="1534662" y="2533494"/>
            <a:ext cx="5342401" cy="744731"/>
          </a:xfrm>
          <a:prstGeom prst="rect">
            <a:avLst/>
          </a:prstGeom>
          <a:ln w="12700">
            <a:miter lim="400000"/>
          </a:ln>
        </p:spPr>
      </p:pic>
      <p:pic>
        <p:nvPicPr>
          <p:cNvPr id="11" name="Image" descr="Image">
            <a:extLst>
              <a:ext uri="{FF2B5EF4-FFF2-40B4-BE49-F238E27FC236}">
                <a16:creationId xmlns:a16="http://schemas.microsoft.com/office/drawing/2014/main" id="{B0CC232C-0E90-DD44-877A-50E3B5FC81A5}"/>
              </a:ext>
            </a:extLst>
          </p:cNvPr>
          <p:cNvPicPr>
            <a:picLocks noChangeAspect="1"/>
          </p:cNvPicPr>
          <p:nvPr/>
        </p:nvPicPr>
        <p:blipFill>
          <a:blip r:embed="rId3"/>
          <a:stretch>
            <a:fillRect/>
          </a:stretch>
        </p:blipFill>
        <p:spPr>
          <a:xfrm>
            <a:off x="2834066" y="3352177"/>
            <a:ext cx="5182089" cy="778285"/>
          </a:xfrm>
          <a:prstGeom prst="rect">
            <a:avLst/>
          </a:prstGeom>
          <a:ln w="12700">
            <a:miter lim="400000"/>
          </a:ln>
        </p:spPr>
      </p:pic>
      <p:pic>
        <p:nvPicPr>
          <p:cNvPr id="12" name="Image" descr="Image">
            <a:extLst>
              <a:ext uri="{FF2B5EF4-FFF2-40B4-BE49-F238E27FC236}">
                <a16:creationId xmlns:a16="http://schemas.microsoft.com/office/drawing/2014/main" id="{1D4815F8-3A6F-5C49-8375-8F2DC991673E}"/>
              </a:ext>
            </a:extLst>
          </p:cNvPr>
          <p:cNvPicPr>
            <a:picLocks noChangeAspect="1"/>
          </p:cNvPicPr>
          <p:nvPr/>
        </p:nvPicPr>
        <p:blipFill>
          <a:blip r:embed="rId4"/>
          <a:stretch>
            <a:fillRect/>
          </a:stretch>
        </p:blipFill>
        <p:spPr>
          <a:xfrm>
            <a:off x="2542369" y="3548852"/>
            <a:ext cx="292511" cy="230035"/>
          </a:xfrm>
          <a:prstGeom prst="rect">
            <a:avLst/>
          </a:prstGeom>
          <a:ln w="12700">
            <a:miter lim="400000"/>
          </a:ln>
        </p:spPr>
      </p:pic>
    </p:spTree>
    <p:extLst>
      <p:ext uri="{BB962C8B-B14F-4D97-AF65-F5344CB8AC3E}">
        <p14:creationId xmlns:p14="http://schemas.microsoft.com/office/powerpoint/2010/main" val="3026760710"/>
      </p:ext>
    </p:extLst>
  </p:cSld>
  <p:clrMapOvr>
    <a:masterClrMapping/>
  </p:clrMapOvr>
  <p:transition spd="med"/>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BB997-AA00-E049-AC1A-9AB370688580}"/>
              </a:ext>
            </a:extLst>
          </p:cNvPr>
          <p:cNvSpPr>
            <a:spLocks noGrp="1"/>
          </p:cNvSpPr>
          <p:nvPr>
            <p:ph type="title"/>
          </p:nvPr>
        </p:nvSpPr>
        <p:spPr/>
        <p:txBody>
          <a:bodyPr/>
          <a:lstStyle/>
          <a:p>
            <a:r>
              <a:rPr lang="en-US" dirty="0"/>
              <a:t>REINFORCE with baseline</a:t>
            </a:r>
          </a:p>
        </p:txBody>
      </p:sp>
      <p:sp>
        <p:nvSpPr>
          <p:cNvPr id="4" name="Policy-gradient theorem with baseline:">
            <a:extLst>
              <a:ext uri="{FF2B5EF4-FFF2-40B4-BE49-F238E27FC236}">
                <a16:creationId xmlns:a16="http://schemas.microsoft.com/office/drawing/2014/main" id="{CC35A5E5-AD02-D44E-A109-C88AC79478AF}"/>
              </a:ext>
            </a:extLst>
          </p:cNvPr>
          <p:cNvSpPr txBox="1"/>
          <p:nvPr/>
        </p:nvSpPr>
        <p:spPr>
          <a:xfrm>
            <a:off x="540672" y="1791021"/>
            <a:ext cx="3701982" cy="3565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73" tIns="39373" rIns="39373" bIns="39373" anchor="ctr">
            <a:spAutoFit/>
          </a:bodyPr>
          <a:lstStyle>
            <a:lvl1pPr>
              <a:defRPr>
                <a:solidFill>
                  <a:schemeClr val="accent6"/>
                </a:solidFill>
              </a:defRPr>
            </a:lvl1pPr>
          </a:lstStyle>
          <a:p>
            <a:r>
              <a:rPr>
                <a:solidFill>
                  <a:schemeClr val="tx1"/>
                </a:solidFill>
              </a:rPr>
              <a:t>Policy-gradient theorem with baseline:</a:t>
            </a:r>
          </a:p>
        </p:txBody>
      </p:sp>
      <p:sp>
        <p:nvSpPr>
          <p:cNvPr id="8" name="any function of state, not action">
            <a:extLst>
              <a:ext uri="{FF2B5EF4-FFF2-40B4-BE49-F238E27FC236}">
                <a16:creationId xmlns:a16="http://schemas.microsoft.com/office/drawing/2014/main" id="{4287A553-20F3-7549-AE27-51889F325023}"/>
              </a:ext>
            </a:extLst>
          </p:cNvPr>
          <p:cNvSpPr txBox="1"/>
          <p:nvPr/>
        </p:nvSpPr>
        <p:spPr>
          <a:xfrm>
            <a:off x="7039167" y="2859316"/>
            <a:ext cx="2917664" cy="3418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73" tIns="39373" rIns="39373" bIns="39373" anchor="ctr">
            <a:spAutoFit/>
          </a:bodyPr>
          <a:lstStyle>
            <a:lvl1pPr>
              <a:defRPr sz="2200">
                <a:solidFill>
                  <a:schemeClr val="accent1">
                    <a:satOff val="-3355"/>
                    <a:lumOff val="26614"/>
                  </a:schemeClr>
                </a:solidFill>
              </a:defRPr>
            </a:lvl1pPr>
          </a:lstStyle>
          <a:p>
            <a:r>
              <a:rPr sz="1705" dirty="0">
                <a:solidFill>
                  <a:schemeClr val="tx1"/>
                </a:solidFill>
              </a:rPr>
              <a:t>any function of state, not action</a:t>
            </a:r>
          </a:p>
        </p:txBody>
      </p:sp>
      <p:sp>
        <p:nvSpPr>
          <p:cNvPr id="9" name="Line">
            <a:extLst>
              <a:ext uri="{FF2B5EF4-FFF2-40B4-BE49-F238E27FC236}">
                <a16:creationId xmlns:a16="http://schemas.microsoft.com/office/drawing/2014/main" id="{C212FE0B-0B54-9142-8405-CAE85C74ED1F}"/>
              </a:ext>
            </a:extLst>
          </p:cNvPr>
          <p:cNvSpPr/>
          <p:nvPr/>
        </p:nvSpPr>
        <p:spPr>
          <a:xfrm>
            <a:off x="6061561" y="3145619"/>
            <a:ext cx="1358678" cy="3373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9865" y="2411"/>
                  <a:pt x="18056" y="4310"/>
                  <a:pt x="16199" y="5669"/>
                </a:cubicBezTo>
                <a:cubicBezTo>
                  <a:pt x="12858" y="8113"/>
                  <a:pt x="9410" y="8780"/>
                  <a:pt x="6023" y="10535"/>
                </a:cubicBezTo>
                <a:cubicBezTo>
                  <a:pt x="4534" y="11307"/>
                  <a:pt x="3028" y="12329"/>
                  <a:pt x="1801" y="14993"/>
                </a:cubicBezTo>
                <a:cubicBezTo>
                  <a:pt x="1020" y="16688"/>
                  <a:pt x="399" y="18965"/>
                  <a:pt x="0" y="21600"/>
                </a:cubicBezTo>
              </a:path>
            </a:pathLst>
          </a:custGeom>
          <a:ln w="25400">
            <a:solidFill>
              <a:schemeClr val="accent1">
                <a:satOff val="-3355"/>
                <a:lumOff val="26614"/>
              </a:schemeClr>
            </a:solidFill>
            <a:miter lim="400000"/>
            <a:tailEnd type="triangle"/>
          </a:ln>
        </p:spPr>
        <p:txBody>
          <a:bodyPr lIns="39373" tIns="39373" rIns="39373" bIns="39373" anchor="ctr"/>
          <a:lstStyle/>
          <a:p>
            <a:pPr>
              <a:defRPr sz="4000">
                <a:solidFill>
                  <a:srgbClr val="FFFFFF"/>
                </a:solidFill>
                <a:effectLst>
                  <a:outerShdw blurRad="38100" dist="12700" dir="5400000" rotWithShape="0">
                    <a:srgbClr val="000000">
                      <a:alpha val="50000"/>
                    </a:srgbClr>
                  </a:outerShdw>
                </a:effectLst>
              </a:defRPr>
            </a:pPr>
            <a:endParaRPr sz="3100"/>
          </a:p>
        </p:txBody>
      </p:sp>
      <p:pic>
        <p:nvPicPr>
          <p:cNvPr id="10" name="Image" descr="Image">
            <a:extLst>
              <a:ext uri="{FF2B5EF4-FFF2-40B4-BE49-F238E27FC236}">
                <a16:creationId xmlns:a16="http://schemas.microsoft.com/office/drawing/2014/main" id="{9B5EACDC-01A8-FF49-84A2-BAE875EE52DB}"/>
              </a:ext>
            </a:extLst>
          </p:cNvPr>
          <p:cNvPicPr>
            <a:picLocks noChangeAspect="1"/>
          </p:cNvPicPr>
          <p:nvPr/>
        </p:nvPicPr>
        <p:blipFill>
          <a:blip r:embed="rId2"/>
          <a:stretch>
            <a:fillRect/>
          </a:stretch>
        </p:blipFill>
        <p:spPr>
          <a:xfrm>
            <a:off x="1534662" y="2533494"/>
            <a:ext cx="5342401" cy="744731"/>
          </a:xfrm>
          <a:prstGeom prst="rect">
            <a:avLst/>
          </a:prstGeom>
          <a:ln w="12700">
            <a:miter lim="400000"/>
          </a:ln>
        </p:spPr>
      </p:pic>
      <p:pic>
        <p:nvPicPr>
          <p:cNvPr id="11" name="Image" descr="Image">
            <a:extLst>
              <a:ext uri="{FF2B5EF4-FFF2-40B4-BE49-F238E27FC236}">
                <a16:creationId xmlns:a16="http://schemas.microsoft.com/office/drawing/2014/main" id="{B0CC232C-0E90-DD44-877A-50E3B5FC81A5}"/>
              </a:ext>
            </a:extLst>
          </p:cNvPr>
          <p:cNvPicPr>
            <a:picLocks noChangeAspect="1"/>
          </p:cNvPicPr>
          <p:nvPr/>
        </p:nvPicPr>
        <p:blipFill>
          <a:blip r:embed="rId3"/>
          <a:stretch>
            <a:fillRect/>
          </a:stretch>
        </p:blipFill>
        <p:spPr>
          <a:xfrm>
            <a:off x="2834066" y="3352177"/>
            <a:ext cx="5182089" cy="778285"/>
          </a:xfrm>
          <a:prstGeom prst="rect">
            <a:avLst/>
          </a:prstGeom>
          <a:ln w="12700">
            <a:miter lim="400000"/>
          </a:ln>
        </p:spPr>
      </p:pic>
      <p:pic>
        <p:nvPicPr>
          <p:cNvPr id="12" name="Image" descr="Image">
            <a:extLst>
              <a:ext uri="{FF2B5EF4-FFF2-40B4-BE49-F238E27FC236}">
                <a16:creationId xmlns:a16="http://schemas.microsoft.com/office/drawing/2014/main" id="{1D4815F8-3A6F-5C49-8375-8F2DC991673E}"/>
              </a:ext>
            </a:extLst>
          </p:cNvPr>
          <p:cNvPicPr>
            <a:picLocks noChangeAspect="1"/>
          </p:cNvPicPr>
          <p:nvPr/>
        </p:nvPicPr>
        <p:blipFill>
          <a:blip r:embed="rId4"/>
          <a:stretch>
            <a:fillRect/>
          </a:stretch>
        </p:blipFill>
        <p:spPr>
          <a:xfrm>
            <a:off x="2542369" y="3548852"/>
            <a:ext cx="292511" cy="230035"/>
          </a:xfrm>
          <a:prstGeom prst="rect">
            <a:avLst/>
          </a:prstGeom>
          <a:ln w="12700">
            <a:miter lim="400000"/>
          </a:ln>
        </p:spPr>
      </p:pic>
      <p:sp>
        <p:nvSpPr>
          <p:cNvPr id="14" name="Freeform 13">
            <a:extLst>
              <a:ext uri="{FF2B5EF4-FFF2-40B4-BE49-F238E27FC236}">
                <a16:creationId xmlns:a16="http://schemas.microsoft.com/office/drawing/2014/main" id="{636EF11D-3857-E145-A8F6-D7641791989B}"/>
              </a:ext>
            </a:extLst>
          </p:cNvPr>
          <p:cNvSpPr/>
          <p:nvPr/>
        </p:nvSpPr>
        <p:spPr>
          <a:xfrm>
            <a:off x="8113853" y="1822183"/>
            <a:ext cx="1663164" cy="608032"/>
          </a:xfrm>
          <a:custGeom>
            <a:avLst>
              <a:gd name="f0" fmla="val 17374"/>
              <a:gd name="f1" fmla="val 36666"/>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Why?</a:t>
            </a:r>
          </a:p>
        </p:txBody>
      </p:sp>
    </p:spTree>
    <p:extLst>
      <p:ext uri="{BB962C8B-B14F-4D97-AF65-F5344CB8AC3E}">
        <p14:creationId xmlns:p14="http://schemas.microsoft.com/office/powerpoint/2010/main" val="4251423785"/>
      </p:ext>
    </p:extLst>
  </p:cSld>
  <p:clrMapOvr>
    <a:masterClrMapping/>
  </p:clrMapOvr>
  <p:transition spd="med"/>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BB997-AA00-E049-AC1A-9AB370688580}"/>
              </a:ext>
            </a:extLst>
          </p:cNvPr>
          <p:cNvSpPr>
            <a:spLocks noGrp="1"/>
          </p:cNvSpPr>
          <p:nvPr>
            <p:ph type="title"/>
          </p:nvPr>
        </p:nvSpPr>
        <p:spPr/>
        <p:txBody>
          <a:bodyPr/>
          <a:lstStyle/>
          <a:p>
            <a:r>
              <a:rPr lang="en-US" dirty="0"/>
              <a:t>REINFORCE with baseline</a:t>
            </a:r>
          </a:p>
        </p:txBody>
      </p:sp>
      <p:sp>
        <p:nvSpPr>
          <p:cNvPr id="4" name="Policy-gradient theorem with baseline:">
            <a:extLst>
              <a:ext uri="{FF2B5EF4-FFF2-40B4-BE49-F238E27FC236}">
                <a16:creationId xmlns:a16="http://schemas.microsoft.com/office/drawing/2014/main" id="{CC35A5E5-AD02-D44E-A109-C88AC79478AF}"/>
              </a:ext>
            </a:extLst>
          </p:cNvPr>
          <p:cNvSpPr txBox="1"/>
          <p:nvPr/>
        </p:nvSpPr>
        <p:spPr>
          <a:xfrm>
            <a:off x="540672" y="1791021"/>
            <a:ext cx="3701982" cy="3565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73" tIns="39373" rIns="39373" bIns="39373" anchor="ctr">
            <a:spAutoFit/>
          </a:bodyPr>
          <a:lstStyle>
            <a:lvl1pPr>
              <a:defRPr>
                <a:solidFill>
                  <a:schemeClr val="accent6"/>
                </a:solidFill>
              </a:defRPr>
            </a:lvl1pPr>
          </a:lstStyle>
          <a:p>
            <a:r>
              <a:rPr>
                <a:solidFill>
                  <a:schemeClr val="tx1"/>
                </a:solidFill>
              </a:rPr>
              <a:t>Policy-gradient theorem with baseline:</a:t>
            </a:r>
          </a:p>
        </p:txBody>
      </p:sp>
      <p:sp>
        <p:nvSpPr>
          <p:cNvPr id="5" name="Because">
            <a:extLst>
              <a:ext uri="{FF2B5EF4-FFF2-40B4-BE49-F238E27FC236}">
                <a16:creationId xmlns:a16="http://schemas.microsoft.com/office/drawing/2014/main" id="{30929142-91EE-FF4C-8089-4A76DD4ADE79}"/>
              </a:ext>
            </a:extLst>
          </p:cNvPr>
          <p:cNvSpPr txBox="1"/>
          <p:nvPr/>
        </p:nvSpPr>
        <p:spPr>
          <a:xfrm>
            <a:off x="499076" y="4087532"/>
            <a:ext cx="853445" cy="3565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73" tIns="39373" rIns="39373" bIns="39373" anchor="ctr">
            <a:spAutoFit/>
          </a:bodyPr>
          <a:lstStyle>
            <a:lvl1pPr>
              <a:defRPr>
                <a:solidFill>
                  <a:schemeClr val="accent6"/>
                </a:solidFill>
              </a:defRPr>
            </a:lvl1pPr>
          </a:lstStyle>
          <a:p>
            <a:r>
              <a:rPr>
                <a:solidFill>
                  <a:schemeClr val="tx1"/>
                </a:solidFill>
              </a:rPr>
              <a:t>Because</a:t>
            </a:r>
          </a:p>
        </p:txBody>
      </p:sp>
      <p:pic>
        <p:nvPicPr>
          <p:cNvPr id="6" name="Image" descr="Image">
            <a:extLst>
              <a:ext uri="{FF2B5EF4-FFF2-40B4-BE49-F238E27FC236}">
                <a16:creationId xmlns:a16="http://schemas.microsoft.com/office/drawing/2014/main" id="{C75DFA8E-EB4F-7F44-9118-14FDF4521C53}"/>
              </a:ext>
            </a:extLst>
          </p:cNvPr>
          <p:cNvPicPr>
            <a:picLocks noChangeAspect="1"/>
          </p:cNvPicPr>
          <p:nvPr/>
        </p:nvPicPr>
        <p:blipFill>
          <a:blip r:embed="rId2"/>
          <a:stretch>
            <a:fillRect/>
          </a:stretch>
        </p:blipFill>
        <p:spPr>
          <a:xfrm>
            <a:off x="1382485" y="4732788"/>
            <a:ext cx="8394532" cy="743318"/>
          </a:xfrm>
          <a:prstGeom prst="rect">
            <a:avLst/>
          </a:prstGeom>
          <a:ln w="12700">
            <a:miter lim="400000"/>
          </a:ln>
        </p:spPr>
      </p:pic>
      <p:sp>
        <p:nvSpPr>
          <p:cNvPr id="8" name="any function of state, not action">
            <a:extLst>
              <a:ext uri="{FF2B5EF4-FFF2-40B4-BE49-F238E27FC236}">
                <a16:creationId xmlns:a16="http://schemas.microsoft.com/office/drawing/2014/main" id="{4287A553-20F3-7549-AE27-51889F325023}"/>
              </a:ext>
            </a:extLst>
          </p:cNvPr>
          <p:cNvSpPr txBox="1"/>
          <p:nvPr/>
        </p:nvSpPr>
        <p:spPr>
          <a:xfrm>
            <a:off x="7039167" y="2859316"/>
            <a:ext cx="2917664" cy="3418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73" tIns="39373" rIns="39373" bIns="39373" anchor="ctr">
            <a:spAutoFit/>
          </a:bodyPr>
          <a:lstStyle>
            <a:lvl1pPr>
              <a:defRPr sz="2200">
                <a:solidFill>
                  <a:schemeClr val="accent1">
                    <a:satOff val="-3355"/>
                    <a:lumOff val="26614"/>
                  </a:schemeClr>
                </a:solidFill>
              </a:defRPr>
            </a:lvl1pPr>
          </a:lstStyle>
          <a:p>
            <a:r>
              <a:rPr sz="1705" dirty="0">
                <a:solidFill>
                  <a:schemeClr val="tx1"/>
                </a:solidFill>
              </a:rPr>
              <a:t>any function of state, not action</a:t>
            </a:r>
          </a:p>
        </p:txBody>
      </p:sp>
      <p:sp>
        <p:nvSpPr>
          <p:cNvPr id="9" name="Line">
            <a:extLst>
              <a:ext uri="{FF2B5EF4-FFF2-40B4-BE49-F238E27FC236}">
                <a16:creationId xmlns:a16="http://schemas.microsoft.com/office/drawing/2014/main" id="{C212FE0B-0B54-9142-8405-CAE85C74ED1F}"/>
              </a:ext>
            </a:extLst>
          </p:cNvPr>
          <p:cNvSpPr/>
          <p:nvPr/>
        </p:nvSpPr>
        <p:spPr>
          <a:xfrm>
            <a:off x="6061561" y="3145619"/>
            <a:ext cx="1358678" cy="3373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9865" y="2411"/>
                  <a:pt x="18056" y="4310"/>
                  <a:pt x="16199" y="5669"/>
                </a:cubicBezTo>
                <a:cubicBezTo>
                  <a:pt x="12858" y="8113"/>
                  <a:pt x="9410" y="8780"/>
                  <a:pt x="6023" y="10535"/>
                </a:cubicBezTo>
                <a:cubicBezTo>
                  <a:pt x="4534" y="11307"/>
                  <a:pt x="3028" y="12329"/>
                  <a:pt x="1801" y="14993"/>
                </a:cubicBezTo>
                <a:cubicBezTo>
                  <a:pt x="1020" y="16688"/>
                  <a:pt x="399" y="18965"/>
                  <a:pt x="0" y="21600"/>
                </a:cubicBezTo>
              </a:path>
            </a:pathLst>
          </a:custGeom>
          <a:ln w="25400">
            <a:solidFill>
              <a:schemeClr val="accent1">
                <a:satOff val="-3355"/>
                <a:lumOff val="26614"/>
              </a:schemeClr>
            </a:solidFill>
            <a:miter lim="400000"/>
            <a:tailEnd type="triangle"/>
          </a:ln>
        </p:spPr>
        <p:txBody>
          <a:bodyPr lIns="39373" tIns="39373" rIns="39373" bIns="39373" anchor="ctr"/>
          <a:lstStyle/>
          <a:p>
            <a:pPr>
              <a:defRPr sz="4000">
                <a:solidFill>
                  <a:srgbClr val="FFFFFF"/>
                </a:solidFill>
                <a:effectLst>
                  <a:outerShdw blurRad="38100" dist="12700" dir="5400000" rotWithShape="0">
                    <a:srgbClr val="000000">
                      <a:alpha val="50000"/>
                    </a:srgbClr>
                  </a:outerShdw>
                </a:effectLst>
              </a:defRPr>
            </a:pPr>
            <a:endParaRPr sz="3100"/>
          </a:p>
        </p:txBody>
      </p:sp>
      <p:pic>
        <p:nvPicPr>
          <p:cNvPr id="10" name="Image" descr="Image">
            <a:extLst>
              <a:ext uri="{FF2B5EF4-FFF2-40B4-BE49-F238E27FC236}">
                <a16:creationId xmlns:a16="http://schemas.microsoft.com/office/drawing/2014/main" id="{9B5EACDC-01A8-FF49-84A2-BAE875EE52DB}"/>
              </a:ext>
            </a:extLst>
          </p:cNvPr>
          <p:cNvPicPr>
            <a:picLocks noChangeAspect="1"/>
          </p:cNvPicPr>
          <p:nvPr/>
        </p:nvPicPr>
        <p:blipFill>
          <a:blip r:embed="rId3"/>
          <a:stretch>
            <a:fillRect/>
          </a:stretch>
        </p:blipFill>
        <p:spPr>
          <a:xfrm>
            <a:off x="1534662" y="2533494"/>
            <a:ext cx="5342401" cy="744731"/>
          </a:xfrm>
          <a:prstGeom prst="rect">
            <a:avLst/>
          </a:prstGeom>
          <a:ln w="12700">
            <a:miter lim="400000"/>
          </a:ln>
        </p:spPr>
      </p:pic>
      <p:pic>
        <p:nvPicPr>
          <p:cNvPr id="11" name="Image" descr="Image">
            <a:extLst>
              <a:ext uri="{FF2B5EF4-FFF2-40B4-BE49-F238E27FC236}">
                <a16:creationId xmlns:a16="http://schemas.microsoft.com/office/drawing/2014/main" id="{B0CC232C-0E90-DD44-877A-50E3B5FC81A5}"/>
              </a:ext>
            </a:extLst>
          </p:cNvPr>
          <p:cNvPicPr>
            <a:picLocks noChangeAspect="1"/>
          </p:cNvPicPr>
          <p:nvPr/>
        </p:nvPicPr>
        <p:blipFill>
          <a:blip r:embed="rId4"/>
          <a:stretch>
            <a:fillRect/>
          </a:stretch>
        </p:blipFill>
        <p:spPr>
          <a:xfrm>
            <a:off x="2834066" y="3352177"/>
            <a:ext cx="5182089" cy="778285"/>
          </a:xfrm>
          <a:prstGeom prst="rect">
            <a:avLst/>
          </a:prstGeom>
          <a:ln w="12700">
            <a:miter lim="400000"/>
          </a:ln>
        </p:spPr>
      </p:pic>
      <p:pic>
        <p:nvPicPr>
          <p:cNvPr id="12" name="Image" descr="Image">
            <a:extLst>
              <a:ext uri="{FF2B5EF4-FFF2-40B4-BE49-F238E27FC236}">
                <a16:creationId xmlns:a16="http://schemas.microsoft.com/office/drawing/2014/main" id="{1D4815F8-3A6F-5C49-8375-8F2DC991673E}"/>
              </a:ext>
            </a:extLst>
          </p:cNvPr>
          <p:cNvPicPr>
            <a:picLocks noChangeAspect="1"/>
          </p:cNvPicPr>
          <p:nvPr/>
        </p:nvPicPr>
        <p:blipFill>
          <a:blip r:embed="rId5"/>
          <a:stretch>
            <a:fillRect/>
          </a:stretch>
        </p:blipFill>
        <p:spPr>
          <a:xfrm>
            <a:off x="2542369" y="3548852"/>
            <a:ext cx="292511" cy="230035"/>
          </a:xfrm>
          <a:prstGeom prst="rect">
            <a:avLst/>
          </a:prstGeom>
          <a:ln w="12700">
            <a:miter lim="400000"/>
          </a:ln>
        </p:spPr>
      </p:pic>
    </p:spTree>
    <p:extLst>
      <p:ext uri="{BB962C8B-B14F-4D97-AF65-F5344CB8AC3E}">
        <p14:creationId xmlns:p14="http://schemas.microsoft.com/office/powerpoint/2010/main" val="3325694628"/>
      </p:ext>
    </p:extLst>
  </p:cSld>
  <p:clrMapOvr>
    <a:masterClrMapping/>
  </p:clrMapOvr>
  <p:transition spd="med"/>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BB997-AA00-E049-AC1A-9AB370688580}"/>
              </a:ext>
            </a:extLst>
          </p:cNvPr>
          <p:cNvSpPr>
            <a:spLocks noGrp="1"/>
          </p:cNvSpPr>
          <p:nvPr>
            <p:ph type="title"/>
          </p:nvPr>
        </p:nvSpPr>
        <p:spPr/>
        <p:txBody>
          <a:bodyPr/>
          <a:lstStyle/>
          <a:p>
            <a:r>
              <a:rPr lang="en-US" dirty="0"/>
              <a:t>REINFORCE with baseline</a:t>
            </a:r>
          </a:p>
        </p:txBody>
      </p:sp>
      <p:sp>
        <p:nvSpPr>
          <p:cNvPr id="3" name="Thus">
            <a:extLst>
              <a:ext uri="{FF2B5EF4-FFF2-40B4-BE49-F238E27FC236}">
                <a16:creationId xmlns:a16="http://schemas.microsoft.com/office/drawing/2014/main" id="{880AA321-FEB7-4D40-8317-2D7DEC313F8F}"/>
              </a:ext>
            </a:extLst>
          </p:cNvPr>
          <p:cNvSpPr txBox="1"/>
          <p:nvPr/>
        </p:nvSpPr>
        <p:spPr>
          <a:xfrm>
            <a:off x="499037" y="5989578"/>
            <a:ext cx="525150" cy="3565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73" tIns="39373" rIns="39373" bIns="39373" anchor="ctr">
            <a:spAutoFit/>
          </a:bodyPr>
          <a:lstStyle>
            <a:lvl1pPr>
              <a:defRPr>
                <a:solidFill>
                  <a:schemeClr val="accent6"/>
                </a:solidFill>
              </a:defRPr>
            </a:lvl1pPr>
          </a:lstStyle>
          <a:p>
            <a:r>
              <a:rPr>
                <a:solidFill>
                  <a:schemeClr val="tx1"/>
                </a:solidFill>
              </a:rPr>
              <a:t>Thus</a:t>
            </a:r>
          </a:p>
        </p:txBody>
      </p:sp>
      <p:sp>
        <p:nvSpPr>
          <p:cNvPr id="4" name="Policy-gradient theorem with baseline:">
            <a:extLst>
              <a:ext uri="{FF2B5EF4-FFF2-40B4-BE49-F238E27FC236}">
                <a16:creationId xmlns:a16="http://schemas.microsoft.com/office/drawing/2014/main" id="{CC35A5E5-AD02-D44E-A109-C88AC79478AF}"/>
              </a:ext>
            </a:extLst>
          </p:cNvPr>
          <p:cNvSpPr txBox="1"/>
          <p:nvPr/>
        </p:nvSpPr>
        <p:spPr>
          <a:xfrm>
            <a:off x="540672" y="1791021"/>
            <a:ext cx="3701982" cy="3565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73" tIns="39373" rIns="39373" bIns="39373" anchor="ctr">
            <a:spAutoFit/>
          </a:bodyPr>
          <a:lstStyle>
            <a:lvl1pPr>
              <a:defRPr>
                <a:solidFill>
                  <a:schemeClr val="accent6"/>
                </a:solidFill>
              </a:defRPr>
            </a:lvl1pPr>
          </a:lstStyle>
          <a:p>
            <a:r>
              <a:rPr>
                <a:solidFill>
                  <a:schemeClr val="tx1"/>
                </a:solidFill>
              </a:rPr>
              <a:t>Policy-gradient theorem with baseline:</a:t>
            </a:r>
          </a:p>
        </p:txBody>
      </p:sp>
      <p:sp>
        <p:nvSpPr>
          <p:cNvPr id="5" name="Because">
            <a:extLst>
              <a:ext uri="{FF2B5EF4-FFF2-40B4-BE49-F238E27FC236}">
                <a16:creationId xmlns:a16="http://schemas.microsoft.com/office/drawing/2014/main" id="{30929142-91EE-FF4C-8089-4A76DD4ADE79}"/>
              </a:ext>
            </a:extLst>
          </p:cNvPr>
          <p:cNvSpPr txBox="1"/>
          <p:nvPr/>
        </p:nvSpPr>
        <p:spPr>
          <a:xfrm>
            <a:off x="499076" y="4087532"/>
            <a:ext cx="853445" cy="3565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73" tIns="39373" rIns="39373" bIns="39373" anchor="ctr">
            <a:spAutoFit/>
          </a:bodyPr>
          <a:lstStyle>
            <a:lvl1pPr>
              <a:defRPr>
                <a:solidFill>
                  <a:schemeClr val="accent6"/>
                </a:solidFill>
              </a:defRPr>
            </a:lvl1pPr>
          </a:lstStyle>
          <a:p>
            <a:r>
              <a:rPr>
                <a:solidFill>
                  <a:schemeClr val="tx1"/>
                </a:solidFill>
              </a:rPr>
              <a:t>Because</a:t>
            </a:r>
          </a:p>
        </p:txBody>
      </p:sp>
      <p:pic>
        <p:nvPicPr>
          <p:cNvPr id="6" name="Image" descr="Image">
            <a:extLst>
              <a:ext uri="{FF2B5EF4-FFF2-40B4-BE49-F238E27FC236}">
                <a16:creationId xmlns:a16="http://schemas.microsoft.com/office/drawing/2014/main" id="{C75DFA8E-EB4F-7F44-9118-14FDF4521C53}"/>
              </a:ext>
            </a:extLst>
          </p:cNvPr>
          <p:cNvPicPr>
            <a:picLocks noChangeAspect="1"/>
          </p:cNvPicPr>
          <p:nvPr/>
        </p:nvPicPr>
        <p:blipFill>
          <a:blip r:embed="rId2"/>
          <a:stretch>
            <a:fillRect/>
          </a:stretch>
        </p:blipFill>
        <p:spPr>
          <a:xfrm>
            <a:off x="1382485" y="4732788"/>
            <a:ext cx="8394532" cy="743318"/>
          </a:xfrm>
          <a:prstGeom prst="rect">
            <a:avLst/>
          </a:prstGeom>
          <a:ln w="12700">
            <a:miter lim="400000"/>
          </a:ln>
        </p:spPr>
      </p:pic>
      <p:pic>
        <p:nvPicPr>
          <p:cNvPr id="7" name="Image" descr="Image">
            <a:extLst>
              <a:ext uri="{FF2B5EF4-FFF2-40B4-BE49-F238E27FC236}">
                <a16:creationId xmlns:a16="http://schemas.microsoft.com/office/drawing/2014/main" id="{688C932A-57A4-CE43-8F2A-924772D62D3A}"/>
              </a:ext>
            </a:extLst>
          </p:cNvPr>
          <p:cNvPicPr>
            <a:picLocks noChangeAspect="1"/>
          </p:cNvPicPr>
          <p:nvPr/>
        </p:nvPicPr>
        <p:blipFill>
          <a:blip r:embed="rId3"/>
          <a:stretch>
            <a:fillRect/>
          </a:stretch>
        </p:blipFill>
        <p:spPr>
          <a:xfrm>
            <a:off x="7626978" y="6700935"/>
            <a:ext cx="2380495" cy="307723"/>
          </a:xfrm>
          <a:prstGeom prst="rect">
            <a:avLst/>
          </a:prstGeom>
          <a:ln w="12700">
            <a:miter lim="400000"/>
          </a:ln>
        </p:spPr>
      </p:pic>
      <p:sp>
        <p:nvSpPr>
          <p:cNvPr id="8" name="any function of state, not action">
            <a:extLst>
              <a:ext uri="{FF2B5EF4-FFF2-40B4-BE49-F238E27FC236}">
                <a16:creationId xmlns:a16="http://schemas.microsoft.com/office/drawing/2014/main" id="{4287A553-20F3-7549-AE27-51889F325023}"/>
              </a:ext>
            </a:extLst>
          </p:cNvPr>
          <p:cNvSpPr txBox="1"/>
          <p:nvPr/>
        </p:nvSpPr>
        <p:spPr>
          <a:xfrm>
            <a:off x="7039167" y="2859316"/>
            <a:ext cx="2917664" cy="3418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373" tIns="39373" rIns="39373" bIns="39373" anchor="ctr">
            <a:spAutoFit/>
          </a:bodyPr>
          <a:lstStyle>
            <a:lvl1pPr>
              <a:defRPr sz="2200">
                <a:solidFill>
                  <a:schemeClr val="accent1">
                    <a:satOff val="-3355"/>
                    <a:lumOff val="26614"/>
                  </a:schemeClr>
                </a:solidFill>
              </a:defRPr>
            </a:lvl1pPr>
          </a:lstStyle>
          <a:p>
            <a:r>
              <a:rPr sz="1705" dirty="0">
                <a:solidFill>
                  <a:schemeClr val="tx1"/>
                </a:solidFill>
              </a:rPr>
              <a:t>any function of state, not action</a:t>
            </a:r>
          </a:p>
        </p:txBody>
      </p:sp>
      <p:sp>
        <p:nvSpPr>
          <p:cNvPr id="9" name="Line">
            <a:extLst>
              <a:ext uri="{FF2B5EF4-FFF2-40B4-BE49-F238E27FC236}">
                <a16:creationId xmlns:a16="http://schemas.microsoft.com/office/drawing/2014/main" id="{C212FE0B-0B54-9142-8405-CAE85C74ED1F}"/>
              </a:ext>
            </a:extLst>
          </p:cNvPr>
          <p:cNvSpPr/>
          <p:nvPr/>
        </p:nvSpPr>
        <p:spPr>
          <a:xfrm>
            <a:off x="6061561" y="3145619"/>
            <a:ext cx="1358678" cy="3373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9865" y="2411"/>
                  <a:pt x="18056" y="4310"/>
                  <a:pt x="16199" y="5669"/>
                </a:cubicBezTo>
                <a:cubicBezTo>
                  <a:pt x="12858" y="8113"/>
                  <a:pt x="9410" y="8780"/>
                  <a:pt x="6023" y="10535"/>
                </a:cubicBezTo>
                <a:cubicBezTo>
                  <a:pt x="4534" y="11307"/>
                  <a:pt x="3028" y="12329"/>
                  <a:pt x="1801" y="14993"/>
                </a:cubicBezTo>
                <a:cubicBezTo>
                  <a:pt x="1020" y="16688"/>
                  <a:pt x="399" y="18965"/>
                  <a:pt x="0" y="21600"/>
                </a:cubicBezTo>
              </a:path>
            </a:pathLst>
          </a:custGeom>
          <a:ln w="25400">
            <a:solidFill>
              <a:schemeClr val="accent1">
                <a:satOff val="-3355"/>
                <a:lumOff val="26614"/>
              </a:schemeClr>
            </a:solidFill>
            <a:miter lim="400000"/>
            <a:tailEnd type="triangle"/>
          </a:ln>
        </p:spPr>
        <p:txBody>
          <a:bodyPr lIns="39373" tIns="39373" rIns="39373" bIns="39373" anchor="ctr"/>
          <a:lstStyle/>
          <a:p>
            <a:pPr>
              <a:defRPr sz="4000">
                <a:solidFill>
                  <a:srgbClr val="FFFFFF"/>
                </a:solidFill>
                <a:effectLst>
                  <a:outerShdw blurRad="38100" dist="12700" dir="5400000" rotWithShape="0">
                    <a:srgbClr val="000000">
                      <a:alpha val="50000"/>
                    </a:srgbClr>
                  </a:outerShdw>
                </a:effectLst>
              </a:defRPr>
            </a:pPr>
            <a:endParaRPr sz="3100"/>
          </a:p>
        </p:txBody>
      </p:sp>
      <p:pic>
        <p:nvPicPr>
          <p:cNvPr id="10" name="Image" descr="Image">
            <a:extLst>
              <a:ext uri="{FF2B5EF4-FFF2-40B4-BE49-F238E27FC236}">
                <a16:creationId xmlns:a16="http://schemas.microsoft.com/office/drawing/2014/main" id="{9B5EACDC-01A8-FF49-84A2-BAE875EE52DB}"/>
              </a:ext>
            </a:extLst>
          </p:cNvPr>
          <p:cNvPicPr>
            <a:picLocks noChangeAspect="1"/>
          </p:cNvPicPr>
          <p:nvPr/>
        </p:nvPicPr>
        <p:blipFill>
          <a:blip r:embed="rId4"/>
          <a:stretch>
            <a:fillRect/>
          </a:stretch>
        </p:blipFill>
        <p:spPr>
          <a:xfrm>
            <a:off x="1534662" y="2533494"/>
            <a:ext cx="5342401" cy="744731"/>
          </a:xfrm>
          <a:prstGeom prst="rect">
            <a:avLst/>
          </a:prstGeom>
          <a:ln w="12700">
            <a:miter lim="400000"/>
          </a:ln>
        </p:spPr>
      </p:pic>
      <p:pic>
        <p:nvPicPr>
          <p:cNvPr id="11" name="Image" descr="Image">
            <a:extLst>
              <a:ext uri="{FF2B5EF4-FFF2-40B4-BE49-F238E27FC236}">
                <a16:creationId xmlns:a16="http://schemas.microsoft.com/office/drawing/2014/main" id="{B0CC232C-0E90-DD44-877A-50E3B5FC81A5}"/>
              </a:ext>
            </a:extLst>
          </p:cNvPr>
          <p:cNvPicPr>
            <a:picLocks noChangeAspect="1"/>
          </p:cNvPicPr>
          <p:nvPr/>
        </p:nvPicPr>
        <p:blipFill>
          <a:blip r:embed="rId5"/>
          <a:stretch>
            <a:fillRect/>
          </a:stretch>
        </p:blipFill>
        <p:spPr>
          <a:xfrm>
            <a:off x="2834066" y="3352177"/>
            <a:ext cx="5182089" cy="778285"/>
          </a:xfrm>
          <a:prstGeom prst="rect">
            <a:avLst/>
          </a:prstGeom>
          <a:ln w="12700">
            <a:miter lim="400000"/>
          </a:ln>
        </p:spPr>
      </p:pic>
      <p:pic>
        <p:nvPicPr>
          <p:cNvPr id="12" name="Image" descr="Image">
            <a:extLst>
              <a:ext uri="{FF2B5EF4-FFF2-40B4-BE49-F238E27FC236}">
                <a16:creationId xmlns:a16="http://schemas.microsoft.com/office/drawing/2014/main" id="{1D4815F8-3A6F-5C49-8375-8F2DC991673E}"/>
              </a:ext>
            </a:extLst>
          </p:cNvPr>
          <p:cNvPicPr>
            <a:picLocks noChangeAspect="1"/>
          </p:cNvPicPr>
          <p:nvPr/>
        </p:nvPicPr>
        <p:blipFill>
          <a:blip r:embed="rId6"/>
          <a:stretch>
            <a:fillRect/>
          </a:stretch>
        </p:blipFill>
        <p:spPr>
          <a:xfrm>
            <a:off x="2542369" y="3548852"/>
            <a:ext cx="292511" cy="230035"/>
          </a:xfrm>
          <a:prstGeom prst="rect">
            <a:avLst/>
          </a:prstGeom>
          <a:ln w="12700">
            <a:miter lim="400000"/>
          </a:ln>
        </p:spPr>
      </p:pic>
      <p:pic>
        <p:nvPicPr>
          <p:cNvPr id="13" name="Image" descr="Image">
            <a:extLst>
              <a:ext uri="{FF2B5EF4-FFF2-40B4-BE49-F238E27FC236}">
                <a16:creationId xmlns:a16="http://schemas.microsoft.com/office/drawing/2014/main" id="{8D8C84CC-4FDD-934B-96E3-3A386538FDEC}"/>
              </a:ext>
            </a:extLst>
          </p:cNvPr>
          <p:cNvPicPr>
            <a:picLocks noChangeAspect="1"/>
          </p:cNvPicPr>
          <p:nvPr/>
        </p:nvPicPr>
        <p:blipFill>
          <a:blip r:embed="rId7"/>
          <a:stretch>
            <a:fillRect/>
          </a:stretch>
        </p:blipFill>
        <p:spPr>
          <a:xfrm>
            <a:off x="1316012" y="6329497"/>
            <a:ext cx="5417724" cy="915735"/>
          </a:xfrm>
          <a:prstGeom prst="rect">
            <a:avLst/>
          </a:prstGeom>
          <a:ln w="12700">
            <a:miter lim="400000"/>
          </a:ln>
        </p:spPr>
      </p:pic>
    </p:spTree>
    <p:extLst>
      <p:ext uri="{BB962C8B-B14F-4D97-AF65-F5344CB8AC3E}">
        <p14:creationId xmlns:p14="http://schemas.microsoft.com/office/powerpoint/2010/main" val="3590988347"/>
      </p:ext>
    </p:extLst>
  </p:cSld>
  <p:clrMapOvr>
    <a:masterClrMapping/>
  </p:clrMapOvr>
  <p:transition spd="med"/>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BB997-AA00-E049-AC1A-9AB370688580}"/>
              </a:ext>
            </a:extLst>
          </p:cNvPr>
          <p:cNvSpPr>
            <a:spLocks noGrp="1"/>
          </p:cNvSpPr>
          <p:nvPr>
            <p:ph type="title"/>
          </p:nvPr>
        </p:nvSpPr>
        <p:spPr/>
        <p:txBody>
          <a:bodyPr/>
          <a:lstStyle/>
          <a:p>
            <a:r>
              <a:rPr lang="en-US" dirty="0"/>
              <a:t>REINFORCE with baseline</a:t>
            </a:r>
          </a:p>
        </p:txBody>
      </p:sp>
      <p:sp>
        <p:nvSpPr>
          <p:cNvPr id="3" name="Thus">
            <a:extLst>
              <a:ext uri="{FF2B5EF4-FFF2-40B4-BE49-F238E27FC236}">
                <a16:creationId xmlns:a16="http://schemas.microsoft.com/office/drawing/2014/main" id="{880AA321-FEB7-4D40-8317-2D7DEC313F8F}"/>
              </a:ext>
            </a:extLst>
          </p:cNvPr>
          <p:cNvSpPr txBox="1"/>
          <p:nvPr/>
        </p:nvSpPr>
        <p:spPr>
          <a:xfrm>
            <a:off x="499037" y="5989578"/>
            <a:ext cx="525150" cy="3565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73" tIns="39373" rIns="39373" bIns="39373" anchor="ctr">
            <a:spAutoFit/>
          </a:bodyPr>
          <a:lstStyle>
            <a:lvl1pPr>
              <a:defRPr>
                <a:solidFill>
                  <a:schemeClr val="accent6"/>
                </a:solidFill>
              </a:defRPr>
            </a:lvl1pPr>
          </a:lstStyle>
          <a:p>
            <a:r>
              <a:rPr>
                <a:solidFill>
                  <a:schemeClr val="tx1"/>
                </a:solidFill>
              </a:rPr>
              <a:t>Thus</a:t>
            </a:r>
          </a:p>
        </p:txBody>
      </p:sp>
      <p:sp>
        <p:nvSpPr>
          <p:cNvPr id="4" name="Policy-gradient theorem with baseline:">
            <a:extLst>
              <a:ext uri="{FF2B5EF4-FFF2-40B4-BE49-F238E27FC236}">
                <a16:creationId xmlns:a16="http://schemas.microsoft.com/office/drawing/2014/main" id="{CC35A5E5-AD02-D44E-A109-C88AC79478AF}"/>
              </a:ext>
            </a:extLst>
          </p:cNvPr>
          <p:cNvSpPr txBox="1"/>
          <p:nvPr/>
        </p:nvSpPr>
        <p:spPr>
          <a:xfrm>
            <a:off x="540672" y="1791021"/>
            <a:ext cx="3701982" cy="3565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73" tIns="39373" rIns="39373" bIns="39373" anchor="ctr">
            <a:spAutoFit/>
          </a:bodyPr>
          <a:lstStyle>
            <a:lvl1pPr>
              <a:defRPr>
                <a:solidFill>
                  <a:schemeClr val="accent6"/>
                </a:solidFill>
              </a:defRPr>
            </a:lvl1pPr>
          </a:lstStyle>
          <a:p>
            <a:r>
              <a:rPr>
                <a:solidFill>
                  <a:schemeClr val="tx1"/>
                </a:solidFill>
              </a:rPr>
              <a:t>Policy-gradient theorem with baseline:</a:t>
            </a:r>
          </a:p>
        </p:txBody>
      </p:sp>
      <p:sp>
        <p:nvSpPr>
          <p:cNvPr id="5" name="Because">
            <a:extLst>
              <a:ext uri="{FF2B5EF4-FFF2-40B4-BE49-F238E27FC236}">
                <a16:creationId xmlns:a16="http://schemas.microsoft.com/office/drawing/2014/main" id="{30929142-91EE-FF4C-8089-4A76DD4ADE79}"/>
              </a:ext>
            </a:extLst>
          </p:cNvPr>
          <p:cNvSpPr txBox="1"/>
          <p:nvPr/>
        </p:nvSpPr>
        <p:spPr>
          <a:xfrm>
            <a:off x="499076" y="4087532"/>
            <a:ext cx="853445" cy="3565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73" tIns="39373" rIns="39373" bIns="39373" anchor="ctr">
            <a:spAutoFit/>
          </a:bodyPr>
          <a:lstStyle>
            <a:lvl1pPr>
              <a:defRPr>
                <a:solidFill>
                  <a:schemeClr val="accent6"/>
                </a:solidFill>
              </a:defRPr>
            </a:lvl1pPr>
          </a:lstStyle>
          <a:p>
            <a:r>
              <a:rPr>
                <a:solidFill>
                  <a:schemeClr val="tx1"/>
                </a:solidFill>
              </a:rPr>
              <a:t>Because</a:t>
            </a:r>
          </a:p>
        </p:txBody>
      </p:sp>
      <p:pic>
        <p:nvPicPr>
          <p:cNvPr id="6" name="Image" descr="Image">
            <a:extLst>
              <a:ext uri="{FF2B5EF4-FFF2-40B4-BE49-F238E27FC236}">
                <a16:creationId xmlns:a16="http://schemas.microsoft.com/office/drawing/2014/main" id="{C75DFA8E-EB4F-7F44-9118-14FDF4521C53}"/>
              </a:ext>
            </a:extLst>
          </p:cNvPr>
          <p:cNvPicPr>
            <a:picLocks noChangeAspect="1"/>
          </p:cNvPicPr>
          <p:nvPr/>
        </p:nvPicPr>
        <p:blipFill>
          <a:blip r:embed="rId2"/>
          <a:stretch>
            <a:fillRect/>
          </a:stretch>
        </p:blipFill>
        <p:spPr>
          <a:xfrm>
            <a:off x="1382485" y="4732788"/>
            <a:ext cx="8394532" cy="743318"/>
          </a:xfrm>
          <a:prstGeom prst="rect">
            <a:avLst/>
          </a:prstGeom>
          <a:ln w="12700">
            <a:miter lim="400000"/>
          </a:ln>
        </p:spPr>
      </p:pic>
      <p:pic>
        <p:nvPicPr>
          <p:cNvPr id="7" name="Image" descr="Image">
            <a:extLst>
              <a:ext uri="{FF2B5EF4-FFF2-40B4-BE49-F238E27FC236}">
                <a16:creationId xmlns:a16="http://schemas.microsoft.com/office/drawing/2014/main" id="{688C932A-57A4-CE43-8F2A-924772D62D3A}"/>
              </a:ext>
            </a:extLst>
          </p:cNvPr>
          <p:cNvPicPr>
            <a:picLocks noChangeAspect="1"/>
          </p:cNvPicPr>
          <p:nvPr/>
        </p:nvPicPr>
        <p:blipFill>
          <a:blip r:embed="rId3"/>
          <a:stretch>
            <a:fillRect/>
          </a:stretch>
        </p:blipFill>
        <p:spPr>
          <a:xfrm>
            <a:off x="7626978" y="6700935"/>
            <a:ext cx="2380495" cy="307723"/>
          </a:xfrm>
          <a:prstGeom prst="rect">
            <a:avLst/>
          </a:prstGeom>
          <a:ln w="12700">
            <a:miter lim="400000"/>
          </a:ln>
        </p:spPr>
      </p:pic>
      <p:sp>
        <p:nvSpPr>
          <p:cNvPr id="8" name="any function of state, not action">
            <a:extLst>
              <a:ext uri="{FF2B5EF4-FFF2-40B4-BE49-F238E27FC236}">
                <a16:creationId xmlns:a16="http://schemas.microsoft.com/office/drawing/2014/main" id="{4287A553-20F3-7549-AE27-51889F325023}"/>
              </a:ext>
            </a:extLst>
          </p:cNvPr>
          <p:cNvSpPr txBox="1"/>
          <p:nvPr/>
        </p:nvSpPr>
        <p:spPr>
          <a:xfrm>
            <a:off x="7039167" y="2859316"/>
            <a:ext cx="2917664" cy="3418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73" tIns="39373" rIns="39373" bIns="39373" anchor="ctr">
            <a:spAutoFit/>
          </a:bodyPr>
          <a:lstStyle>
            <a:lvl1pPr>
              <a:defRPr sz="2200">
                <a:solidFill>
                  <a:schemeClr val="accent1">
                    <a:satOff val="-3355"/>
                    <a:lumOff val="26614"/>
                  </a:schemeClr>
                </a:solidFill>
              </a:defRPr>
            </a:lvl1pPr>
          </a:lstStyle>
          <a:p>
            <a:r>
              <a:rPr sz="1705" dirty="0">
                <a:solidFill>
                  <a:schemeClr val="tx1"/>
                </a:solidFill>
              </a:rPr>
              <a:t>any function of state, not action</a:t>
            </a:r>
          </a:p>
        </p:txBody>
      </p:sp>
      <p:sp>
        <p:nvSpPr>
          <p:cNvPr id="9" name="Line">
            <a:extLst>
              <a:ext uri="{FF2B5EF4-FFF2-40B4-BE49-F238E27FC236}">
                <a16:creationId xmlns:a16="http://schemas.microsoft.com/office/drawing/2014/main" id="{C212FE0B-0B54-9142-8405-CAE85C74ED1F}"/>
              </a:ext>
            </a:extLst>
          </p:cNvPr>
          <p:cNvSpPr/>
          <p:nvPr/>
        </p:nvSpPr>
        <p:spPr>
          <a:xfrm>
            <a:off x="6061561" y="3145619"/>
            <a:ext cx="1358678" cy="3373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9865" y="2411"/>
                  <a:pt x="18056" y="4310"/>
                  <a:pt x="16199" y="5669"/>
                </a:cubicBezTo>
                <a:cubicBezTo>
                  <a:pt x="12858" y="8113"/>
                  <a:pt x="9410" y="8780"/>
                  <a:pt x="6023" y="10535"/>
                </a:cubicBezTo>
                <a:cubicBezTo>
                  <a:pt x="4534" y="11307"/>
                  <a:pt x="3028" y="12329"/>
                  <a:pt x="1801" y="14993"/>
                </a:cubicBezTo>
                <a:cubicBezTo>
                  <a:pt x="1020" y="16688"/>
                  <a:pt x="399" y="18965"/>
                  <a:pt x="0" y="21600"/>
                </a:cubicBezTo>
              </a:path>
            </a:pathLst>
          </a:custGeom>
          <a:ln w="25400">
            <a:solidFill>
              <a:schemeClr val="accent1">
                <a:satOff val="-3355"/>
                <a:lumOff val="26614"/>
              </a:schemeClr>
            </a:solidFill>
            <a:miter lim="400000"/>
            <a:tailEnd type="triangle"/>
          </a:ln>
        </p:spPr>
        <p:txBody>
          <a:bodyPr lIns="39373" tIns="39373" rIns="39373" bIns="39373" anchor="ctr"/>
          <a:lstStyle/>
          <a:p>
            <a:pPr>
              <a:defRPr sz="4000">
                <a:solidFill>
                  <a:srgbClr val="FFFFFF"/>
                </a:solidFill>
                <a:effectLst>
                  <a:outerShdw blurRad="38100" dist="12700" dir="5400000" rotWithShape="0">
                    <a:srgbClr val="000000">
                      <a:alpha val="50000"/>
                    </a:srgbClr>
                  </a:outerShdw>
                </a:effectLst>
              </a:defRPr>
            </a:pPr>
            <a:endParaRPr sz="3100"/>
          </a:p>
        </p:txBody>
      </p:sp>
      <p:pic>
        <p:nvPicPr>
          <p:cNvPr id="10" name="Image" descr="Image">
            <a:extLst>
              <a:ext uri="{FF2B5EF4-FFF2-40B4-BE49-F238E27FC236}">
                <a16:creationId xmlns:a16="http://schemas.microsoft.com/office/drawing/2014/main" id="{9B5EACDC-01A8-FF49-84A2-BAE875EE52DB}"/>
              </a:ext>
            </a:extLst>
          </p:cNvPr>
          <p:cNvPicPr>
            <a:picLocks noChangeAspect="1"/>
          </p:cNvPicPr>
          <p:nvPr/>
        </p:nvPicPr>
        <p:blipFill>
          <a:blip r:embed="rId4"/>
          <a:stretch>
            <a:fillRect/>
          </a:stretch>
        </p:blipFill>
        <p:spPr>
          <a:xfrm>
            <a:off x="1534662" y="2533494"/>
            <a:ext cx="5342401" cy="744731"/>
          </a:xfrm>
          <a:prstGeom prst="rect">
            <a:avLst/>
          </a:prstGeom>
          <a:ln w="12700">
            <a:miter lim="400000"/>
          </a:ln>
        </p:spPr>
      </p:pic>
      <p:pic>
        <p:nvPicPr>
          <p:cNvPr id="11" name="Image" descr="Image">
            <a:extLst>
              <a:ext uri="{FF2B5EF4-FFF2-40B4-BE49-F238E27FC236}">
                <a16:creationId xmlns:a16="http://schemas.microsoft.com/office/drawing/2014/main" id="{B0CC232C-0E90-DD44-877A-50E3B5FC81A5}"/>
              </a:ext>
            </a:extLst>
          </p:cNvPr>
          <p:cNvPicPr>
            <a:picLocks noChangeAspect="1"/>
          </p:cNvPicPr>
          <p:nvPr/>
        </p:nvPicPr>
        <p:blipFill>
          <a:blip r:embed="rId5"/>
          <a:stretch>
            <a:fillRect/>
          </a:stretch>
        </p:blipFill>
        <p:spPr>
          <a:xfrm>
            <a:off x="2834066" y="3352177"/>
            <a:ext cx="5182089" cy="778285"/>
          </a:xfrm>
          <a:prstGeom prst="rect">
            <a:avLst/>
          </a:prstGeom>
          <a:ln w="12700">
            <a:miter lim="400000"/>
          </a:ln>
        </p:spPr>
      </p:pic>
      <p:pic>
        <p:nvPicPr>
          <p:cNvPr id="12" name="Image" descr="Image">
            <a:extLst>
              <a:ext uri="{FF2B5EF4-FFF2-40B4-BE49-F238E27FC236}">
                <a16:creationId xmlns:a16="http://schemas.microsoft.com/office/drawing/2014/main" id="{1D4815F8-3A6F-5C49-8375-8F2DC991673E}"/>
              </a:ext>
            </a:extLst>
          </p:cNvPr>
          <p:cNvPicPr>
            <a:picLocks noChangeAspect="1"/>
          </p:cNvPicPr>
          <p:nvPr/>
        </p:nvPicPr>
        <p:blipFill>
          <a:blip r:embed="rId6"/>
          <a:stretch>
            <a:fillRect/>
          </a:stretch>
        </p:blipFill>
        <p:spPr>
          <a:xfrm>
            <a:off x="2542369" y="3548852"/>
            <a:ext cx="292511" cy="230035"/>
          </a:xfrm>
          <a:prstGeom prst="rect">
            <a:avLst/>
          </a:prstGeom>
          <a:ln w="12700">
            <a:miter lim="400000"/>
          </a:ln>
        </p:spPr>
      </p:pic>
      <p:pic>
        <p:nvPicPr>
          <p:cNvPr id="13" name="Image" descr="Image">
            <a:extLst>
              <a:ext uri="{FF2B5EF4-FFF2-40B4-BE49-F238E27FC236}">
                <a16:creationId xmlns:a16="http://schemas.microsoft.com/office/drawing/2014/main" id="{8D8C84CC-4FDD-934B-96E3-3A386538FDEC}"/>
              </a:ext>
            </a:extLst>
          </p:cNvPr>
          <p:cNvPicPr>
            <a:picLocks noChangeAspect="1"/>
          </p:cNvPicPr>
          <p:nvPr/>
        </p:nvPicPr>
        <p:blipFill>
          <a:blip r:embed="rId7"/>
          <a:stretch>
            <a:fillRect/>
          </a:stretch>
        </p:blipFill>
        <p:spPr>
          <a:xfrm>
            <a:off x="1316012" y="6329497"/>
            <a:ext cx="5417724" cy="915735"/>
          </a:xfrm>
          <a:prstGeom prst="rect">
            <a:avLst/>
          </a:prstGeom>
          <a:ln w="12700">
            <a:miter lim="400000"/>
          </a:ln>
        </p:spPr>
      </p:pic>
      <p:sp>
        <p:nvSpPr>
          <p:cNvPr id="14" name="Freeform 13">
            <a:extLst>
              <a:ext uri="{FF2B5EF4-FFF2-40B4-BE49-F238E27FC236}">
                <a16:creationId xmlns:a16="http://schemas.microsoft.com/office/drawing/2014/main" id="{B487BCDE-7313-BB4D-9EAC-CD6F8AB1B9E9}"/>
              </a:ext>
            </a:extLst>
          </p:cNvPr>
          <p:cNvSpPr/>
          <p:nvPr/>
        </p:nvSpPr>
        <p:spPr>
          <a:xfrm>
            <a:off x="4555768" y="4258025"/>
            <a:ext cx="4355935" cy="1464055"/>
          </a:xfrm>
          <a:custGeom>
            <a:avLst>
              <a:gd name="f0" fmla="val -360"/>
              <a:gd name="f1" fmla="val 33333"/>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Baseline varies per state since </a:t>
            </a:r>
          </a:p>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magnitude of action-values could</a:t>
            </a:r>
          </a:p>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 be very different in different states</a:t>
            </a:r>
          </a:p>
        </p:txBody>
      </p:sp>
    </p:spTree>
    <p:extLst>
      <p:ext uri="{BB962C8B-B14F-4D97-AF65-F5344CB8AC3E}">
        <p14:creationId xmlns:p14="http://schemas.microsoft.com/office/powerpoint/2010/main" val="2793782974"/>
      </p:ext>
    </p:extLst>
  </p:cSld>
  <p:clrMapOvr>
    <a:masterClrMapping/>
  </p:clrMapOvr>
  <p:transition spd="med"/>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 name="Image" descr="Image"/>
          <p:cNvPicPr>
            <a:picLocks noChangeAspect="1"/>
          </p:cNvPicPr>
          <p:nvPr/>
        </p:nvPicPr>
        <p:blipFill>
          <a:blip r:embed="rId2"/>
          <a:stretch>
            <a:fillRect/>
          </a:stretch>
        </p:blipFill>
        <p:spPr>
          <a:xfrm>
            <a:off x="92640" y="1302303"/>
            <a:ext cx="9895345" cy="4955069"/>
          </a:xfrm>
          <a:prstGeom prst="rect">
            <a:avLst/>
          </a:prstGeom>
          <a:ln w="12700">
            <a:miter lim="400000"/>
          </a:ln>
        </p:spPr>
      </p:pic>
      <p:grpSp>
        <p:nvGrpSpPr>
          <p:cNvPr id="288" name="Group"/>
          <p:cNvGrpSpPr/>
          <p:nvPr/>
        </p:nvGrpSpPr>
        <p:grpSpPr>
          <a:xfrm>
            <a:off x="3195165" y="6336221"/>
            <a:ext cx="5443839" cy="962747"/>
            <a:chOff x="0" y="0"/>
            <a:chExt cx="7023716" cy="1242148"/>
          </a:xfrm>
        </p:grpSpPr>
        <p:pic>
          <p:nvPicPr>
            <p:cNvPr id="285" name="Image" descr="Image"/>
            <p:cNvPicPr>
              <a:picLocks noChangeAspect="1"/>
            </p:cNvPicPr>
            <p:nvPr/>
          </p:nvPicPr>
          <p:blipFill>
            <a:blip r:embed="rId3"/>
            <a:stretch>
              <a:fillRect/>
            </a:stretch>
          </p:blipFill>
          <p:spPr>
            <a:xfrm>
              <a:off x="2399294" y="354961"/>
              <a:ext cx="4390215" cy="777973"/>
            </a:xfrm>
            <a:prstGeom prst="rect">
              <a:avLst/>
            </a:prstGeom>
            <a:ln w="12700" cap="flat">
              <a:noFill/>
              <a:miter lim="400000"/>
            </a:ln>
            <a:effectLst/>
          </p:spPr>
        </p:pic>
        <p:pic>
          <p:nvPicPr>
            <p:cNvPr id="286" name="Image" descr="Image"/>
            <p:cNvPicPr>
              <a:picLocks noChangeAspect="1"/>
            </p:cNvPicPr>
            <p:nvPr/>
          </p:nvPicPr>
          <p:blipFill>
            <a:blip r:embed="rId4"/>
            <a:stretch>
              <a:fillRect/>
            </a:stretch>
          </p:blipFill>
          <p:spPr>
            <a:xfrm>
              <a:off x="0" y="545444"/>
              <a:ext cx="2326102" cy="455092"/>
            </a:xfrm>
            <a:prstGeom prst="rect">
              <a:avLst/>
            </a:prstGeom>
            <a:ln w="12700" cap="flat">
              <a:noFill/>
              <a:miter lim="400000"/>
            </a:ln>
            <a:effectLst/>
          </p:spPr>
        </p:pic>
        <p:sp>
          <p:nvSpPr>
            <p:cNvPr id="287" name="Rectangle"/>
            <p:cNvSpPr/>
            <p:nvPr/>
          </p:nvSpPr>
          <p:spPr>
            <a:xfrm>
              <a:off x="4122729" y="0"/>
              <a:ext cx="2900988" cy="1242149"/>
            </a:xfrm>
            <a:prstGeom prst="rect">
              <a:avLst/>
            </a:prstGeom>
            <a:solidFill>
              <a:srgbClr val="FFFFFF"/>
            </a:solidFill>
            <a:ln w="12700" cap="flat">
              <a:noFill/>
              <a:miter lim="400000"/>
            </a:ln>
            <a:effectLst/>
          </p:spPr>
          <p:txBody>
            <a:bodyPr wrap="square" lIns="39373" tIns="39373" rIns="39373" bIns="39373" numCol="1" anchor="ctr">
              <a:noAutofit/>
            </a:bodyPr>
            <a:lstStyle/>
            <a:p>
              <a:pPr>
                <a:defRPr sz="4000">
                  <a:solidFill>
                    <a:srgbClr val="FFFFFF"/>
                  </a:solidFill>
                  <a:effectLst>
                    <a:outerShdw blurRad="38100" dist="12700" dir="5400000" rotWithShape="0">
                      <a:srgbClr val="000000">
                        <a:alpha val="50000"/>
                      </a:srgbClr>
                    </a:outerShdw>
                  </a:effectLst>
                </a:defRPr>
              </a:pPr>
              <a:endParaRPr sz="3100"/>
            </a:p>
          </p:txBody>
        </p:sp>
      </p:grpSp>
      <p:sp>
        <p:nvSpPr>
          <p:cNvPr id="2" name="TextBox 1">
            <a:extLst>
              <a:ext uri="{FF2B5EF4-FFF2-40B4-BE49-F238E27FC236}">
                <a16:creationId xmlns:a16="http://schemas.microsoft.com/office/drawing/2014/main" id="{1EA1BA8E-2908-DF49-BCCE-37C5243BF80A}"/>
              </a:ext>
            </a:extLst>
          </p:cNvPr>
          <p:cNvSpPr txBox="1"/>
          <p:nvPr/>
        </p:nvSpPr>
        <p:spPr>
          <a:xfrm>
            <a:off x="2320070" y="6728163"/>
            <a:ext cx="760657" cy="369332"/>
          </a:xfrm>
          <a:prstGeom prst="rect">
            <a:avLst/>
          </a:prstGeom>
          <a:noFill/>
        </p:spPr>
        <p:txBody>
          <a:bodyPr wrap="none" rtlCol="0">
            <a:spAutoFit/>
          </a:bodyPr>
          <a:lstStyle/>
          <a:p>
            <a:r>
              <a:rPr lang="en-US" dirty="0"/>
              <a:t>Again </a:t>
            </a:r>
          </a:p>
        </p:txBody>
      </p:sp>
      <p:sp>
        <p:nvSpPr>
          <p:cNvPr id="8" name="Freeform 7">
            <a:extLst>
              <a:ext uri="{FF2B5EF4-FFF2-40B4-BE49-F238E27FC236}">
                <a16:creationId xmlns:a16="http://schemas.microsoft.com/office/drawing/2014/main" id="{0DDE8333-E48A-AF44-9791-BCCEB95BC3DE}"/>
              </a:ext>
            </a:extLst>
          </p:cNvPr>
          <p:cNvSpPr/>
          <p:nvPr/>
        </p:nvSpPr>
        <p:spPr>
          <a:xfrm>
            <a:off x="5739023" y="4722472"/>
            <a:ext cx="3046162" cy="682906"/>
          </a:xfrm>
          <a:custGeom>
            <a:avLst>
              <a:gd name="f0" fmla="val -16846"/>
              <a:gd name="f1" fmla="val 11083"/>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Subtracting off baseline</a:t>
            </a:r>
          </a:p>
        </p:txBody>
      </p:sp>
    </p:spTree>
    <p:extLst>
      <p:ext uri="{BB962C8B-B14F-4D97-AF65-F5344CB8AC3E}">
        <p14:creationId xmlns:p14="http://schemas.microsoft.com/office/powerpoint/2010/main" val="1692539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a:extLst>
              <a:ext uri="{FF2B5EF4-FFF2-40B4-BE49-F238E27FC236}">
                <a16:creationId xmlns:a16="http://schemas.microsoft.com/office/drawing/2014/main" id="{E49AD51D-6B01-0E44-BCAC-4D92F602ADB1}"/>
              </a:ext>
            </a:extLst>
          </p:cNvPr>
          <p:cNvSpPr txBox="1">
            <a:spLocks noChangeArrowheads="1"/>
          </p:cNvSpPr>
          <p:nvPr/>
        </p:nvSpPr>
        <p:spPr bwMode="auto">
          <a:xfrm>
            <a:off x="914400" y="1371600"/>
            <a:ext cx="8229600" cy="518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168"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9pPr>
          </a:lstStyle>
          <a:p>
            <a:r>
              <a:rPr lang="en-US" altLang="en-US" sz="2400" dirty="0">
                <a:cs typeface="Segoe UI" panose="020B0502040204020203" pitchFamily="34" charset="0"/>
              </a:rPr>
              <a:t>Want: </a:t>
            </a:r>
            <a:r>
              <a:rPr lang="en-US" altLang="en-US" sz="2400" u="sng" dirty="0">
                <a:cs typeface="Segoe UI" panose="020B0502040204020203" pitchFamily="34" charset="0"/>
              </a:rPr>
              <a:t>Generalization</a:t>
            </a:r>
          </a:p>
          <a:p>
            <a:r>
              <a:rPr lang="en-US" altLang="en-US" sz="2400" dirty="0">
                <a:cs typeface="Segoe UI" panose="020B0502040204020203" pitchFamily="34" charset="0"/>
              </a:rPr>
              <a:t>	- Learn about </a:t>
            </a:r>
            <a:r>
              <a:rPr lang="en-US" altLang="en-US" sz="2400" u="sng" dirty="0">
                <a:cs typeface="Segoe UI" panose="020B0502040204020203" pitchFamily="34" charset="0"/>
              </a:rPr>
              <a:t>small number</a:t>
            </a:r>
            <a:r>
              <a:rPr lang="en-US" altLang="en-US" sz="2400" dirty="0">
                <a:cs typeface="Segoe UI" panose="020B0502040204020203" pitchFamily="34" charset="0"/>
              </a:rPr>
              <a:t> of training states</a:t>
            </a:r>
            <a:br>
              <a:rPr lang="en-US" altLang="en-US" sz="2400" dirty="0">
                <a:cs typeface="Segoe UI" panose="020B0502040204020203" pitchFamily="34" charset="0"/>
              </a:rPr>
            </a:br>
            <a:r>
              <a:rPr lang="en-US" altLang="en-US" sz="2400" dirty="0">
                <a:cs typeface="Segoe UI" panose="020B0502040204020203" pitchFamily="34" charset="0"/>
              </a:rPr>
              <a:t>	- Use </a:t>
            </a:r>
            <a:r>
              <a:rPr lang="en-US" altLang="en-US" sz="2400" u="sng" dirty="0">
                <a:cs typeface="Segoe UI" panose="020B0502040204020203" pitchFamily="34" charset="0"/>
              </a:rPr>
              <a:t>features</a:t>
            </a:r>
            <a:r>
              <a:rPr lang="en-US" altLang="en-US" sz="2400" dirty="0">
                <a:cs typeface="Segoe UI" panose="020B0502040204020203" pitchFamily="34" charset="0"/>
              </a:rPr>
              <a:t> to generalize that experience</a:t>
            </a:r>
            <a:br>
              <a:rPr lang="en-US" altLang="en-US" sz="2400" dirty="0">
                <a:cs typeface="Segoe UI" panose="020B0502040204020203" pitchFamily="34" charset="0"/>
              </a:rPr>
            </a:br>
            <a:r>
              <a:rPr lang="en-US" altLang="en-US" sz="2400" dirty="0">
                <a:cs typeface="Segoe UI" panose="020B0502040204020203" pitchFamily="34" charset="0"/>
              </a:rPr>
              <a:t>		to new but similar situations</a:t>
            </a:r>
          </a:p>
          <a:p>
            <a:endParaRPr lang="en-US" altLang="en-US" sz="2400" dirty="0">
              <a:cs typeface="Segoe UI" panose="020B0502040204020203" pitchFamily="34" charset="0"/>
            </a:endParaRPr>
          </a:p>
          <a:p>
            <a:r>
              <a:rPr lang="en-US" altLang="en-US" sz="2400" dirty="0">
                <a:cs typeface="Segoe UI" panose="020B0502040204020203" pitchFamily="34" charset="0"/>
              </a:rPr>
              <a:t>Instead of storing a </a:t>
            </a:r>
            <a:r>
              <a:rPr lang="en-US" altLang="en-US" sz="2400" u="sng" dirty="0">
                <a:cs typeface="Segoe UI" panose="020B0502040204020203" pitchFamily="34" charset="0"/>
              </a:rPr>
              <a:t>table</a:t>
            </a:r>
            <a:r>
              <a:rPr lang="en-US" altLang="en-US" sz="2400" dirty="0">
                <a:cs typeface="Segoe UI" panose="020B0502040204020203" pitchFamily="34" charset="0"/>
              </a:rPr>
              <a:t> of values (of V(s) or Q(</a:t>
            </a:r>
            <a:r>
              <a:rPr lang="en-US" altLang="en-US" sz="2400" dirty="0" err="1">
                <a:cs typeface="Segoe UI" panose="020B0502040204020203" pitchFamily="34" charset="0"/>
              </a:rPr>
              <a:t>s,a</a:t>
            </a:r>
            <a:r>
              <a:rPr lang="en-US" altLang="en-US" sz="2400" dirty="0">
                <a:cs typeface="Segoe UI" panose="020B0502040204020203" pitchFamily="34" charset="0"/>
              </a:rPr>
              <a:t>)),</a:t>
            </a:r>
            <a:br>
              <a:rPr lang="en-US" altLang="en-US" sz="2400" dirty="0">
                <a:cs typeface="Segoe UI" panose="020B0502040204020203" pitchFamily="34" charset="0"/>
              </a:rPr>
            </a:br>
            <a:r>
              <a:rPr lang="en-US" altLang="en-US" sz="2400" dirty="0">
                <a:cs typeface="Segoe UI" panose="020B0502040204020203" pitchFamily="34" charset="0"/>
              </a:rPr>
              <a:t>	devise </a:t>
            </a:r>
            <a:r>
              <a:rPr lang="en-US" altLang="en-US" sz="2400" u="sng" dirty="0">
                <a:cs typeface="Segoe UI" panose="020B0502040204020203" pitchFamily="34" charset="0"/>
              </a:rPr>
              <a:t>features</a:t>
            </a:r>
            <a:r>
              <a:rPr lang="en-US" altLang="en-US" sz="2400" dirty="0">
                <a:cs typeface="Segoe UI" panose="020B0502040204020203" pitchFamily="34" charset="0"/>
              </a:rPr>
              <a:t> f and store </a:t>
            </a:r>
            <a:r>
              <a:rPr lang="en-US" altLang="en-US" sz="2400" u="sng" dirty="0">
                <a:cs typeface="Segoe UI" panose="020B0502040204020203" pitchFamily="34" charset="0"/>
              </a:rPr>
              <a:t>weights</a:t>
            </a:r>
            <a:r>
              <a:rPr lang="en-US" altLang="en-US" sz="2400" dirty="0">
                <a:cs typeface="Segoe UI" panose="020B0502040204020203" pitchFamily="34" charset="0"/>
              </a:rPr>
              <a:t> w,</a:t>
            </a:r>
            <a:br>
              <a:rPr lang="en-US" altLang="en-US" sz="2400" dirty="0">
                <a:cs typeface="Segoe UI" panose="020B0502040204020203" pitchFamily="34" charset="0"/>
              </a:rPr>
            </a:br>
            <a:r>
              <a:rPr lang="en-US" altLang="en-US" sz="2400" dirty="0">
                <a:cs typeface="Segoe UI" panose="020B0502040204020203" pitchFamily="34" charset="0"/>
              </a:rPr>
              <a:t>	and use them to </a:t>
            </a:r>
            <a:r>
              <a:rPr lang="en-US" altLang="en-US" sz="2400" u="sng" dirty="0">
                <a:cs typeface="Segoe UI" panose="020B0502040204020203" pitchFamily="34" charset="0"/>
              </a:rPr>
              <a:t>implicitly</a:t>
            </a:r>
            <a:r>
              <a:rPr lang="en-US" altLang="en-US" sz="2400" dirty="0">
                <a:cs typeface="Segoe UI" panose="020B0502040204020203" pitchFamily="34" charset="0"/>
              </a:rPr>
              <a:t> define V(s) or Q(</a:t>
            </a:r>
            <a:r>
              <a:rPr lang="en-US" altLang="en-US" sz="2400" dirty="0" err="1">
                <a:cs typeface="Segoe UI" panose="020B0502040204020203" pitchFamily="34" charset="0"/>
              </a:rPr>
              <a:t>s,a</a:t>
            </a:r>
            <a:r>
              <a:rPr lang="en-US" altLang="en-US" sz="2400" dirty="0">
                <a:cs typeface="Segoe UI" panose="020B0502040204020203" pitchFamily="34" charset="0"/>
              </a:rPr>
              <a:t>):</a:t>
            </a: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pPr>
              <a:lnSpc>
                <a:spcPct val="90000"/>
              </a:lnSpc>
              <a:defRPr/>
            </a:pPr>
            <a:r>
              <a:rPr lang="en-US" sz="2400" dirty="0"/>
              <a:t>+ Advantage: our experience is summed up in a few powerful numbers</a:t>
            </a:r>
          </a:p>
          <a:p>
            <a:pPr>
              <a:lnSpc>
                <a:spcPct val="90000"/>
              </a:lnSpc>
              <a:defRPr/>
            </a:pPr>
            <a:r>
              <a:rPr lang="en-US" sz="2400" dirty="0"/>
              <a:t>- Disadvantage: states may share features but actually be very different in value!</a:t>
            </a:r>
          </a:p>
        </p:txBody>
      </p:sp>
      <p:pic>
        <p:nvPicPr>
          <p:cNvPr id="57347" name="Picture 3">
            <a:extLst>
              <a:ext uri="{FF2B5EF4-FFF2-40B4-BE49-F238E27FC236}">
                <a16:creationId xmlns:a16="http://schemas.microsoft.com/office/drawing/2014/main" id="{F3A0B7E1-9DB5-E645-A3B1-EA23F8564E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1363" y="4572000"/>
            <a:ext cx="6107112" cy="2905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348" name="Picture 4">
            <a:extLst>
              <a:ext uri="{FF2B5EF4-FFF2-40B4-BE49-F238E27FC236}">
                <a16:creationId xmlns:a16="http://schemas.microsoft.com/office/drawing/2014/main" id="{1B464C59-3C39-BA41-8EA7-AF50062238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5029200"/>
            <a:ext cx="6900863" cy="2905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itle 3">
            <a:extLst>
              <a:ext uri="{FF2B5EF4-FFF2-40B4-BE49-F238E27FC236}">
                <a16:creationId xmlns:a16="http://schemas.microsoft.com/office/drawing/2014/main" id="{841A2D22-408E-D042-BBF9-FD55880CA6F9}"/>
              </a:ext>
            </a:extLst>
          </p:cNvPr>
          <p:cNvSpPr txBox="1">
            <a:spLocks/>
          </p:cNvSpPr>
          <p:nvPr/>
        </p:nvSpPr>
        <p:spPr>
          <a:xfrm>
            <a:off x="433486" y="194401"/>
            <a:ext cx="8694539" cy="773438"/>
          </a:xfrm>
          <a:prstGeom prst="rect">
            <a:avLst/>
          </a:prstGeom>
        </p:spPr>
        <p:txBody>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r>
              <a:rPr lang="en-US" sz="4400" dirty="0"/>
              <a:t>Linear function approximation</a:t>
            </a:r>
          </a:p>
        </p:txBody>
      </p:sp>
    </p:spTree>
    <p:extLst>
      <p:ext uri="{BB962C8B-B14F-4D97-AF65-F5344CB8AC3E}">
        <p14:creationId xmlns:p14="http://schemas.microsoft.com/office/powerpoint/2010/main" val="22816707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 name="Image" descr="Image"/>
          <p:cNvPicPr>
            <a:picLocks noChangeAspect="1"/>
          </p:cNvPicPr>
          <p:nvPr/>
        </p:nvPicPr>
        <p:blipFill>
          <a:blip r:embed="rId2"/>
          <a:stretch>
            <a:fillRect/>
          </a:stretch>
        </p:blipFill>
        <p:spPr>
          <a:xfrm>
            <a:off x="92640" y="1302303"/>
            <a:ext cx="9895345" cy="4955069"/>
          </a:xfrm>
          <a:prstGeom prst="rect">
            <a:avLst/>
          </a:prstGeom>
          <a:ln w="12700">
            <a:miter lim="400000"/>
          </a:ln>
        </p:spPr>
      </p:pic>
      <p:grpSp>
        <p:nvGrpSpPr>
          <p:cNvPr id="288" name="Group"/>
          <p:cNvGrpSpPr/>
          <p:nvPr/>
        </p:nvGrpSpPr>
        <p:grpSpPr>
          <a:xfrm>
            <a:off x="3195165" y="6336221"/>
            <a:ext cx="5443839" cy="962747"/>
            <a:chOff x="0" y="0"/>
            <a:chExt cx="7023716" cy="1242148"/>
          </a:xfrm>
        </p:grpSpPr>
        <p:pic>
          <p:nvPicPr>
            <p:cNvPr id="285" name="Image" descr="Image"/>
            <p:cNvPicPr>
              <a:picLocks noChangeAspect="1"/>
            </p:cNvPicPr>
            <p:nvPr/>
          </p:nvPicPr>
          <p:blipFill>
            <a:blip r:embed="rId3"/>
            <a:stretch>
              <a:fillRect/>
            </a:stretch>
          </p:blipFill>
          <p:spPr>
            <a:xfrm>
              <a:off x="2399294" y="354961"/>
              <a:ext cx="4390215" cy="777973"/>
            </a:xfrm>
            <a:prstGeom prst="rect">
              <a:avLst/>
            </a:prstGeom>
            <a:ln w="12700" cap="flat">
              <a:noFill/>
              <a:miter lim="400000"/>
            </a:ln>
            <a:effectLst/>
          </p:spPr>
        </p:pic>
        <p:pic>
          <p:nvPicPr>
            <p:cNvPr id="286" name="Image" descr="Image"/>
            <p:cNvPicPr>
              <a:picLocks noChangeAspect="1"/>
            </p:cNvPicPr>
            <p:nvPr/>
          </p:nvPicPr>
          <p:blipFill>
            <a:blip r:embed="rId4"/>
            <a:stretch>
              <a:fillRect/>
            </a:stretch>
          </p:blipFill>
          <p:spPr>
            <a:xfrm>
              <a:off x="0" y="545444"/>
              <a:ext cx="2326102" cy="455092"/>
            </a:xfrm>
            <a:prstGeom prst="rect">
              <a:avLst/>
            </a:prstGeom>
            <a:ln w="12700" cap="flat">
              <a:noFill/>
              <a:miter lim="400000"/>
            </a:ln>
            <a:effectLst/>
          </p:spPr>
        </p:pic>
        <p:sp>
          <p:nvSpPr>
            <p:cNvPr id="287" name="Rectangle"/>
            <p:cNvSpPr/>
            <p:nvPr/>
          </p:nvSpPr>
          <p:spPr>
            <a:xfrm>
              <a:off x="4122729" y="0"/>
              <a:ext cx="2900988" cy="1242149"/>
            </a:xfrm>
            <a:prstGeom prst="rect">
              <a:avLst/>
            </a:prstGeom>
            <a:solidFill>
              <a:srgbClr val="FFFFFF"/>
            </a:solidFill>
            <a:ln w="12700" cap="flat">
              <a:noFill/>
              <a:miter lim="400000"/>
            </a:ln>
            <a:effectLst/>
          </p:spPr>
          <p:txBody>
            <a:bodyPr wrap="square" lIns="39373" tIns="39373" rIns="39373" bIns="39373" numCol="1" anchor="ctr">
              <a:noAutofit/>
            </a:bodyPr>
            <a:lstStyle/>
            <a:p>
              <a:pPr>
                <a:defRPr sz="4000">
                  <a:solidFill>
                    <a:srgbClr val="FFFFFF"/>
                  </a:solidFill>
                  <a:effectLst>
                    <a:outerShdw blurRad="38100" dist="12700" dir="5400000" rotWithShape="0">
                      <a:srgbClr val="000000">
                        <a:alpha val="50000"/>
                      </a:srgbClr>
                    </a:outerShdw>
                  </a:effectLst>
                </a:defRPr>
              </a:pPr>
              <a:endParaRPr sz="3100"/>
            </a:p>
          </p:txBody>
        </p:sp>
      </p:grpSp>
      <p:sp>
        <p:nvSpPr>
          <p:cNvPr id="2" name="TextBox 1">
            <a:extLst>
              <a:ext uri="{FF2B5EF4-FFF2-40B4-BE49-F238E27FC236}">
                <a16:creationId xmlns:a16="http://schemas.microsoft.com/office/drawing/2014/main" id="{1EA1BA8E-2908-DF49-BCCE-37C5243BF80A}"/>
              </a:ext>
            </a:extLst>
          </p:cNvPr>
          <p:cNvSpPr txBox="1"/>
          <p:nvPr/>
        </p:nvSpPr>
        <p:spPr>
          <a:xfrm>
            <a:off x="2320070" y="6728163"/>
            <a:ext cx="760657" cy="369332"/>
          </a:xfrm>
          <a:prstGeom prst="rect">
            <a:avLst/>
          </a:prstGeom>
          <a:noFill/>
        </p:spPr>
        <p:txBody>
          <a:bodyPr wrap="none" rtlCol="0">
            <a:spAutoFit/>
          </a:bodyPr>
          <a:lstStyle/>
          <a:p>
            <a:r>
              <a:rPr lang="en-US" dirty="0"/>
              <a:t>Again </a:t>
            </a:r>
          </a:p>
        </p:txBody>
      </p:sp>
      <p:sp>
        <p:nvSpPr>
          <p:cNvPr id="8" name="Freeform 7">
            <a:extLst>
              <a:ext uri="{FF2B5EF4-FFF2-40B4-BE49-F238E27FC236}">
                <a16:creationId xmlns:a16="http://schemas.microsoft.com/office/drawing/2014/main" id="{738B60D9-BEC0-7541-B194-9D20FC0B92E3}"/>
              </a:ext>
            </a:extLst>
          </p:cNvPr>
          <p:cNvSpPr/>
          <p:nvPr/>
        </p:nvSpPr>
        <p:spPr>
          <a:xfrm>
            <a:off x="5739023" y="4722471"/>
            <a:ext cx="3821668" cy="979857"/>
          </a:xfrm>
          <a:custGeom>
            <a:avLst>
              <a:gd name="f0" fmla="val -7953"/>
              <a:gd name="f1" fmla="val 16430"/>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Learning a baseline from MC </a:t>
            </a:r>
          </a:p>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returns using function </a:t>
            </a:r>
            <a:r>
              <a:rPr lang="en-US" sz="2000" dirty="0" err="1">
                <a:latin typeface="Liberation Sans" pitchFamily="18"/>
                <a:ea typeface="Noto Sans CJK SC Regular" pitchFamily="2"/>
                <a:cs typeface="FreeSans" pitchFamily="2"/>
              </a:rPr>
              <a:t>approx</a:t>
            </a:r>
            <a:endParaRPr lang="en-US" sz="2000" dirty="0">
              <a:latin typeface="Liberation Sans" pitchFamily="18"/>
              <a:ea typeface="Noto Sans CJK SC Regular" pitchFamily="2"/>
              <a:cs typeface="FreeSans" pitchFamily="2"/>
            </a:endParaRPr>
          </a:p>
        </p:txBody>
      </p:sp>
    </p:spTree>
    <p:extLst>
      <p:ext uri="{BB962C8B-B14F-4D97-AF65-F5344CB8AC3E}">
        <p14:creationId xmlns:p14="http://schemas.microsoft.com/office/powerpoint/2010/main" val="301731336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899EA-4161-404B-AA19-926F3EA858FB}"/>
              </a:ext>
            </a:extLst>
          </p:cNvPr>
          <p:cNvSpPr>
            <a:spLocks noGrp="1"/>
          </p:cNvSpPr>
          <p:nvPr>
            <p:ph type="title"/>
          </p:nvPr>
        </p:nvSpPr>
        <p:spPr/>
        <p:txBody>
          <a:bodyPr/>
          <a:lstStyle/>
          <a:p>
            <a:r>
              <a:rPr lang="en-US" dirty="0"/>
              <a:t>REINFORCE with baseline is faster</a:t>
            </a:r>
          </a:p>
        </p:txBody>
      </p:sp>
      <p:pic>
        <p:nvPicPr>
          <p:cNvPr id="3" name="Image" descr="Image">
            <a:extLst>
              <a:ext uri="{FF2B5EF4-FFF2-40B4-BE49-F238E27FC236}">
                <a16:creationId xmlns:a16="http://schemas.microsoft.com/office/drawing/2014/main" id="{796F8D98-AB11-BA4D-B968-B7C6141A53BA}"/>
              </a:ext>
            </a:extLst>
          </p:cNvPr>
          <p:cNvPicPr>
            <a:picLocks noChangeAspect="1"/>
          </p:cNvPicPr>
          <p:nvPr/>
        </p:nvPicPr>
        <p:blipFill>
          <a:blip r:embed="rId2"/>
          <a:stretch>
            <a:fillRect/>
          </a:stretch>
        </p:blipFill>
        <p:spPr>
          <a:xfrm>
            <a:off x="326477" y="2546341"/>
            <a:ext cx="9128384" cy="4539373"/>
          </a:xfrm>
          <a:prstGeom prst="rect">
            <a:avLst/>
          </a:prstGeom>
          <a:ln w="12700">
            <a:miter lim="400000"/>
          </a:ln>
        </p:spPr>
      </p:pic>
      <p:pic>
        <p:nvPicPr>
          <p:cNvPr id="4" name="Image" descr="Image">
            <a:extLst>
              <a:ext uri="{FF2B5EF4-FFF2-40B4-BE49-F238E27FC236}">
                <a16:creationId xmlns:a16="http://schemas.microsoft.com/office/drawing/2014/main" id="{A1CDB67C-F426-624A-8E05-C9306AC9C658}"/>
              </a:ext>
            </a:extLst>
          </p:cNvPr>
          <p:cNvPicPr>
            <a:picLocks noChangeAspect="1"/>
          </p:cNvPicPr>
          <p:nvPr/>
        </p:nvPicPr>
        <p:blipFill>
          <a:blip r:embed="rId3"/>
          <a:stretch>
            <a:fillRect/>
          </a:stretch>
        </p:blipFill>
        <p:spPr>
          <a:xfrm>
            <a:off x="5952057" y="4313925"/>
            <a:ext cx="2428963" cy="969170"/>
          </a:xfrm>
          <a:prstGeom prst="rect">
            <a:avLst/>
          </a:prstGeom>
          <a:ln w="12700">
            <a:miter lim="400000"/>
          </a:ln>
        </p:spPr>
      </p:pic>
    </p:spTree>
    <p:extLst>
      <p:ext uri="{BB962C8B-B14F-4D97-AF65-F5344CB8AC3E}">
        <p14:creationId xmlns:p14="http://schemas.microsoft.com/office/powerpoint/2010/main" val="2988400613"/>
      </p:ext>
    </p:extLst>
  </p:cSld>
  <p:clrMapOvr>
    <a:masterClrMapping/>
  </p:clrMapOvr>
  <p:transition spd="med"/>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 Box 1">
            <a:extLst>
              <a:ext uri="{FF2B5EF4-FFF2-40B4-BE49-F238E27FC236}">
                <a16:creationId xmlns:a16="http://schemas.microsoft.com/office/drawing/2014/main" id="{853192E8-E4CE-EB4B-AF41-D5A688073599}"/>
              </a:ext>
            </a:extLst>
          </p:cNvPr>
          <p:cNvSpPr txBox="1">
            <a:spLocks noChangeArrowheads="1"/>
          </p:cNvSpPr>
          <p:nvPr/>
        </p:nvSpPr>
        <p:spPr bwMode="auto">
          <a:xfrm>
            <a:off x="204788" y="119063"/>
            <a:ext cx="9875837"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215900" indent="-214313">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9pPr>
          </a:lstStyle>
          <a:p>
            <a:pPr algn="ctr">
              <a:lnSpc>
                <a:spcPct val="100000"/>
              </a:lnSpc>
              <a:spcBef>
                <a:spcPts val="2000"/>
              </a:spcBef>
              <a:buClrTx/>
              <a:buFontTx/>
              <a:buNone/>
            </a:pPr>
            <a:r>
              <a:rPr lang="en-US" altLang="en-US" sz="3200"/>
              <a:t>REINFORCE</a:t>
            </a:r>
          </a:p>
        </p:txBody>
      </p:sp>
      <p:pic>
        <p:nvPicPr>
          <p:cNvPr id="90114" name="Picture 2">
            <a:extLst>
              <a:ext uri="{FF2B5EF4-FFF2-40B4-BE49-F238E27FC236}">
                <a16:creationId xmlns:a16="http://schemas.microsoft.com/office/drawing/2014/main" id="{36F052B3-3B6E-534B-8D58-3E053EB4FE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14400"/>
            <a:ext cx="8229600" cy="64277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Freeform 4">
            <a:extLst>
              <a:ext uri="{FF2B5EF4-FFF2-40B4-BE49-F238E27FC236}">
                <a16:creationId xmlns:a16="http://schemas.microsoft.com/office/drawing/2014/main" id="{C7622D86-CA87-BF40-B1BD-3D8A555D6C09}"/>
              </a:ext>
            </a:extLst>
          </p:cNvPr>
          <p:cNvSpPr/>
          <p:nvPr/>
        </p:nvSpPr>
        <p:spPr>
          <a:xfrm>
            <a:off x="2868502" y="5197033"/>
            <a:ext cx="4481422" cy="979857"/>
          </a:xfrm>
          <a:custGeom>
            <a:avLst>
              <a:gd name="f0" fmla="val -2523"/>
              <a:gd name="f1" fmla="val -32049"/>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Also famous for one of the inventors </a:t>
            </a:r>
          </a:p>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of backprop and other early NN work</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a:extLst>
              <a:ext uri="{FF2B5EF4-FFF2-40B4-BE49-F238E27FC236}">
                <a16:creationId xmlns:a16="http://schemas.microsoft.com/office/drawing/2014/main" id="{A777AFFE-EBAF-E94E-A452-C5978EB0BFE2}"/>
              </a:ext>
            </a:extLst>
          </p:cNvPr>
          <p:cNvSpPr txBox="1">
            <a:spLocks noChangeArrowheads="1"/>
          </p:cNvSpPr>
          <p:nvPr/>
        </p:nvSpPr>
        <p:spPr bwMode="auto">
          <a:xfrm>
            <a:off x="914400" y="1371600"/>
            <a:ext cx="8229600" cy="51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168"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r>
              <a:rPr lang="en-US" altLang="en-US" sz="2400">
                <a:cs typeface="Segoe UI" panose="020B0502040204020203" pitchFamily="34" charset="0"/>
              </a:rPr>
              <a:t>✓	Motivation for policy search / optimization</a:t>
            </a:r>
          </a:p>
          <a:p>
            <a:endParaRPr lang="en-US" altLang="en-US" sz="2400">
              <a:cs typeface="Segoe UI" panose="020B0502040204020203" pitchFamily="34" charset="0"/>
            </a:endParaRPr>
          </a:p>
          <a:p>
            <a:r>
              <a:rPr lang="en-US" altLang="en-US" sz="2400">
                <a:cs typeface="Segoe UI" panose="020B0502040204020203" pitchFamily="34" charset="0"/>
              </a:rPr>
              <a:t>✓	Policy search &amp; policy-gradient optimization</a:t>
            </a:r>
          </a:p>
          <a:p>
            <a:endParaRPr lang="en-US" altLang="en-US" sz="2400">
              <a:cs typeface="Segoe UI" panose="020B0502040204020203" pitchFamily="34" charset="0"/>
            </a:endParaRPr>
          </a:p>
          <a:p>
            <a:r>
              <a:rPr lang="en-US" altLang="en-US" sz="2400">
                <a:cs typeface="Segoe UI" panose="020B0502040204020203" pitchFamily="34" charset="0"/>
              </a:rPr>
              <a:t>✓	Warm up: Gradient bandits</a:t>
            </a:r>
          </a:p>
          <a:p>
            <a:endParaRPr lang="en-US" altLang="en-US" sz="2400">
              <a:cs typeface="Segoe UI" panose="020B0502040204020203" pitchFamily="34" charset="0"/>
            </a:endParaRPr>
          </a:p>
          <a:p>
            <a:r>
              <a:rPr lang="en-US" altLang="en-US" sz="2400">
                <a:cs typeface="Segoe UI" panose="020B0502040204020203" pitchFamily="34" charset="0"/>
              </a:rPr>
              <a:t>✓	Policy gradient theorem</a:t>
            </a:r>
          </a:p>
          <a:p>
            <a:endParaRPr lang="en-US" altLang="en-US" sz="2400">
              <a:cs typeface="Segoe UI" panose="020B0502040204020203" pitchFamily="34" charset="0"/>
            </a:endParaRPr>
          </a:p>
          <a:p>
            <a:r>
              <a:rPr lang="en-US" altLang="en-US" sz="2400">
                <a:cs typeface="Segoe UI" panose="020B0502040204020203" pitchFamily="34" charset="0"/>
              </a:rPr>
              <a:t>✓	REINFORCE</a:t>
            </a:r>
          </a:p>
          <a:p>
            <a:endParaRPr lang="en-US" altLang="en-US" sz="2400">
              <a:cs typeface="Segoe UI" panose="020B0502040204020203" pitchFamily="34" charset="0"/>
            </a:endParaRPr>
          </a:p>
          <a:p>
            <a:r>
              <a:rPr lang="en-US" altLang="en-US" sz="2400">
                <a:cs typeface="Segoe UI" panose="020B0502040204020203" pitchFamily="34" charset="0"/>
              </a:rPr>
              <a:t>-	Actor-critic methods</a:t>
            </a:r>
          </a:p>
          <a:p>
            <a:endParaRPr lang="en-US" altLang="en-US" sz="2400">
              <a:cs typeface="Segoe UI" panose="020B0502040204020203" pitchFamily="34" charset="0"/>
            </a:endParaRPr>
          </a:p>
          <a:p>
            <a:r>
              <a:rPr lang="en-US" altLang="en-US" sz="2400">
                <a:cs typeface="Segoe UI" panose="020B0502040204020203" pitchFamily="34" charset="0"/>
              </a:rPr>
              <a:t>-	Extensions and further methods</a:t>
            </a:r>
          </a:p>
        </p:txBody>
      </p:sp>
      <p:sp>
        <p:nvSpPr>
          <p:cNvPr id="5" name="Title 1">
            <a:extLst>
              <a:ext uri="{FF2B5EF4-FFF2-40B4-BE49-F238E27FC236}">
                <a16:creationId xmlns:a16="http://schemas.microsoft.com/office/drawing/2014/main" id="{88ECA5BA-9818-3948-B1CA-9ACF1A24F480}"/>
              </a:ext>
            </a:extLst>
          </p:cNvPr>
          <p:cNvSpPr>
            <a:spLocks noGrp="1"/>
          </p:cNvSpPr>
          <p:nvPr>
            <p:ph type="title"/>
          </p:nvPr>
        </p:nvSpPr>
        <p:spPr>
          <a:xfrm>
            <a:off x="693043" y="402485"/>
            <a:ext cx="8694539" cy="969116"/>
          </a:xfrm>
        </p:spPr>
        <p:txBody>
          <a:bodyPr/>
          <a:lstStyle/>
          <a:p>
            <a:r>
              <a:rPr lang="en-US" dirty="0"/>
              <a:t>Outline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77E9B-17BF-F64E-B70B-673DEC3AE9E4}"/>
              </a:ext>
            </a:extLst>
          </p:cNvPr>
          <p:cNvSpPr>
            <a:spLocks noGrp="1"/>
          </p:cNvSpPr>
          <p:nvPr>
            <p:ph type="title"/>
          </p:nvPr>
        </p:nvSpPr>
        <p:spPr/>
        <p:txBody>
          <a:bodyPr/>
          <a:lstStyle/>
          <a:p>
            <a:r>
              <a:rPr lang="en-US" dirty="0"/>
              <a:t>Actor-critic methods</a:t>
            </a:r>
          </a:p>
        </p:txBody>
      </p:sp>
      <p:sp>
        <p:nvSpPr>
          <p:cNvPr id="3" name="Content Placeholder 2">
            <a:extLst>
              <a:ext uri="{FF2B5EF4-FFF2-40B4-BE49-F238E27FC236}">
                <a16:creationId xmlns:a16="http://schemas.microsoft.com/office/drawing/2014/main" id="{FC24C303-D8F1-2641-89A6-E4A009D96811}"/>
              </a:ext>
            </a:extLst>
          </p:cNvPr>
          <p:cNvSpPr>
            <a:spLocks noGrp="1"/>
          </p:cNvSpPr>
          <p:nvPr>
            <p:ph idx="1"/>
          </p:nvPr>
        </p:nvSpPr>
        <p:spPr/>
        <p:txBody>
          <a:bodyPr/>
          <a:lstStyle/>
          <a:p>
            <a:r>
              <a:rPr lang="en-US" dirty="0"/>
              <a:t>How is the state-value estimate used in REINFORCE? Does it use bootstrapping? No.</a:t>
            </a:r>
          </a:p>
          <a:p>
            <a:endParaRPr lang="en-US" dirty="0"/>
          </a:p>
          <a:p>
            <a:r>
              <a:rPr lang="en-US" dirty="0"/>
              <a:t>Actor-critic methods use bootstrapping</a:t>
            </a:r>
          </a:p>
          <a:p>
            <a:pPr lvl="1"/>
            <a:r>
              <a:rPr lang="en-US" dirty="0"/>
              <a:t>As a result, they are biased, but often learn faster than MC methods</a:t>
            </a:r>
          </a:p>
          <a:p>
            <a:pPr lvl="1"/>
            <a:r>
              <a:rPr lang="en-US" dirty="0"/>
              <a:t>Replace the MC return with a bootstrapped return (and call still use a state-value baseline)</a:t>
            </a:r>
          </a:p>
        </p:txBody>
      </p:sp>
    </p:spTree>
    <p:extLst>
      <p:ext uri="{BB962C8B-B14F-4D97-AF65-F5344CB8AC3E}">
        <p14:creationId xmlns:p14="http://schemas.microsoft.com/office/powerpoint/2010/main" val="14493540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Actor-Critic methods"/>
          <p:cNvSpPr txBox="1">
            <a:spLocks noGrp="1"/>
          </p:cNvSpPr>
          <p:nvPr>
            <p:ph type="title"/>
          </p:nvPr>
        </p:nvSpPr>
        <p:spPr>
          <a:xfrm>
            <a:off x="327286" y="434966"/>
            <a:ext cx="9598015" cy="924680"/>
          </a:xfrm>
          <a:prstGeom prst="rect">
            <a:avLst/>
          </a:prstGeom>
        </p:spPr>
        <p:txBody>
          <a:bodyPr>
            <a:noAutofit/>
          </a:bodyPr>
          <a:lstStyle>
            <a:lvl1pPr defTabSz="525779">
              <a:defRPr sz="7560">
                <a:solidFill>
                  <a:schemeClr val="accent2"/>
                </a:solidFill>
              </a:defRPr>
            </a:lvl1pPr>
          </a:lstStyle>
          <a:p>
            <a:r>
              <a:rPr sz="6600" dirty="0">
                <a:solidFill>
                  <a:schemeClr val="tx1"/>
                </a:solidFill>
              </a:rPr>
              <a:t>Actor-Critic methods</a:t>
            </a:r>
          </a:p>
        </p:txBody>
      </p:sp>
      <p:sp>
        <p:nvSpPr>
          <p:cNvPr id="296" name="REINFORCE with baseline:"/>
          <p:cNvSpPr txBox="1"/>
          <p:nvPr/>
        </p:nvSpPr>
        <p:spPr>
          <a:xfrm>
            <a:off x="572696" y="1971293"/>
            <a:ext cx="2503961" cy="3565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73" tIns="39373" rIns="39373" bIns="39373" anchor="ctr">
            <a:spAutoFit/>
          </a:bodyPr>
          <a:lstStyle>
            <a:lvl1pPr algn="l">
              <a:defRPr>
                <a:solidFill>
                  <a:schemeClr val="accent6"/>
                </a:solidFill>
              </a:defRPr>
            </a:lvl1pPr>
          </a:lstStyle>
          <a:p>
            <a:r>
              <a:rPr dirty="0">
                <a:solidFill>
                  <a:schemeClr val="tx1"/>
                </a:solidFill>
              </a:rPr>
              <a:t>REINFORCE with baseline:</a:t>
            </a:r>
          </a:p>
        </p:txBody>
      </p:sp>
      <p:sp>
        <p:nvSpPr>
          <p:cNvPr id="297" name="Actor-Critic method:"/>
          <p:cNvSpPr txBox="1"/>
          <p:nvPr/>
        </p:nvSpPr>
        <p:spPr>
          <a:xfrm>
            <a:off x="572696" y="3993476"/>
            <a:ext cx="4794717" cy="3565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373" tIns="39373" rIns="39373" bIns="39373" anchor="ctr">
            <a:spAutoFit/>
          </a:bodyPr>
          <a:lstStyle>
            <a:lvl1pPr algn="l">
              <a:defRPr>
                <a:solidFill>
                  <a:schemeClr val="accent6"/>
                </a:solidFill>
              </a:defRPr>
            </a:lvl1pPr>
          </a:lstStyle>
          <a:p>
            <a:r>
              <a:rPr dirty="0">
                <a:solidFill>
                  <a:schemeClr val="tx1"/>
                </a:solidFill>
              </a:rPr>
              <a:t>Actor-Critic method</a:t>
            </a:r>
            <a:r>
              <a:rPr lang="en-US" dirty="0">
                <a:solidFill>
                  <a:schemeClr val="tx1"/>
                </a:solidFill>
              </a:rPr>
              <a:t> (semi-gradient TD(0) version)</a:t>
            </a:r>
            <a:r>
              <a:rPr dirty="0">
                <a:solidFill>
                  <a:schemeClr val="tx1"/>
                </a:solidFill>
              </a:rPr>
              <a:t>:</a:t>
            </a:r>
          </a:p>
        </p:txBody>
      </p:sp>
      <p:pic>
        <p:nvPicPr>
          <p:cNvPr id="7" name="Picture 4">
            <a:extLst>
              <a:ext uri="{FF2B5EF4-FFF2-40B4-BE49-F238E27FC236}">
                <a16:creationId xmlns:a16="http://schemas.microsoft.com/office/drawing/2014/main" id="{B24CCA86-1E6F-FA44-9617-39F19D670A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310" r="16340" b="13928"/>
          <a:stretch/>
        </p:blipFill>
        <p:spPr bwMode="auto">
          <a:xfrm>
            <a:off x="832915" y="4507838"/>
            <a:ext cx="8414795" cy="23547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2">
            <a:extLst>
              <a:ext uri="{FF2B5EF4-FFF2-40B4-BE49-F238E27FC236}">
                <a16:creationId xmlns:a16="http://schemas.microsoft.com/office/drawing/2014/main" id="{504CD79A-EC16-D44B-980A-3CEF0B5F34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260"/>
          <a:stretch/>
        </p:blipFill>
        <p:spPr bwMode="auto">
          <a:xfrm>
            <a:off x="925512" y="2647705"/>
            <a:ext cx="8229600" cy="8119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Freeform 8">
            <a:extLst>
              <a:ext uri="{FF2B5EF4-FFF2-40B4-BE49-F238E27FC236}">
                <a16:creationId xmlns:a16="http://schemas.microsoft.com/office/drawing/2014/main" id="{E165CEDA-8B71-6A4A-8C77-823433CF0825}"/>
              </a:ext>
            </a:extLst>
          </p:cNvPr>
          <p:cNvSpPr/>
          <p:nvPr/>
        </p:nvSpPr>
        <p:spPr>
          <a:xfrm>
            <a:off x="572696" y="6861381"/>
            <a:ext cx="2295028" cy="635598"/>
          </a:xfrm>
          <a:custGeom>
            <a:avLst>
              <a:gd name="f0" fmla="val 24263"/>
              <a:gd name="f1" fmla="val -11052"/>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One-step TD error</a:t>
            </a:r>
          </a:p>
        </p:txBody>
      </p:sp>
    </p:spTree>
    <p:extLst>
      <p:ext uri="{BB962C8B-B14F-4D97-AF65-F5344CB8AC3E}">
        <p14:creationId xmlns:p14="http://schemas.microsoft.com/office/powerpoint/2010/main" val="1655385025"/>
      </p:ext>
    </p:extLst>
  </p:cSld>
  <p:clrMapOvr>
    <a:masterClrMapping/>
  </p:clrMapOvr>
  <p:transition spd="med"/>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a:extLst>
              <a:ext uri="{FF2B5EF4-FFF2-40B4-BE49-F238E27FC236}">
                <a16:creationId xmlns:a16="http://schemas.microsoft.com/office/drawing/2014/main" id="{22E68031-D596-4F48-9E3F-99EC061EBC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469985"/>
            <a:ext cx="8229600" cy="1235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8307" name="Picture 3">
            <a:extLst>
              <a:ext uri="{FF2B5EF4-FFF2-40B4-BE49-F238E27FC236}">
                <a16:creationId xmlns:a16="http://schemas.microsoft.com/office/drawing/2014/main" id="{6B16EE33-C3BD-BD47-B046-054D333B98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841585"/>
            <a:ext cx="8229600" cy="2746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8308" name="Line 4">
            <a:extLst>
              <a:ext uri="{FF2B5EF4-FFF2-40B4-BE49-F238E27FC236}">
                <a16:creationId xmlns:a16="http://schemas.microsoft.com/office/drawing/2014/main" id="{4EA96303-B2C6-FD49-8C0B-96069626C428}"/>
              </a:ext>
            </a:extLst>
          </p:cNvPr>
          <p:cNvSpPr>
            <a:spLocks noChangeShapeType="1"/>
          </p:cNvSpPr>
          <p:nvPr/>
        </p:nvSpPr>
        <p:spPr bwMode="auto">
          <a:xfrm>
            <a:off x="3523326" y="2518540"/>
            <a:ext cx="293688" cy="1587"/>
          </a:xfrm>
          <a:prstGeom prst="line">
            <a:avLst/>
          </a:prstGeom>
          <a:noFill/>
          <a:ln w="54720" cap="flat">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98309" name="Text Box 5">
            <a:extLst>
              <a:ext uri="{FF2B5EF4-FFF2-40B4-BE49-F238E27FC236}">
                <a16:creationId xmlns:a16="http://schemas.microsoft.com/office/drawing/2014/main" id="{A963129B-37C8-3F47-B426-DB6A4A0FAAFD}"/>
              </a:ext>
            </a:extLst>
          </p:cNvPr>
          <p:cNvSpPr txBox="1">
            <a:spLocks noChangeArrowheads="1"/>
          </p:cNvSpPr>
          <p:nvPr/>
        </p:nvSpPr>
        <p:spPr bwMode="auto">
          <a:xfrm>
            <a:off x="914400" y="3437681"/>
            <a:ext cx="8229600" cy="37489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168"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r>
              <a:rPr lang="en-US" altLang="en-US" sz="2200" dirty="0">
                <a:cs typeface="Segoe UI" panose="020B0502040204020203" pitchFamily="34" charset="0"/>
              </a:rPr>
              <a:t>Alternative learning targets?</a:t>
            </a:r>
          </a:p>
          <a:p>
            <a:endParaRPr lang="en-US" altLang="en-US" sz="2200" dirty="0">
              <a:cs typeface="Segoe UI" panose="020B0502040204020203" pitchFamily="34" charset="0"/>
            </a:endParaRPr>
          </a:p>
          <a:p>
            <a:r>
              <a:rPr lang="en-US" altLang="en-US" sz="2200" dirty="0">
                <a:cs typeface="Segoe UI" panose="020B0502040204020203" pitchFamily="34" charset="0"/>
              </a:rPr>
              <a:t>-	Above: Monte-Carlo return</a:t>
            </a:r>
          </a:p>
          <a:p>
            <a:endParaRPr lang="en-US" altLang="en-US" sz="2200" dirty="0">
              <a:cs typeface="Segoe UI" panose="020B0502040204020203" pitchFamily="34" charset="0"/>
            </a:endParaRPr>
          </a:p>
          <a:p>
            <a:r>
              <a:rPr lang="en-US" altLang="en-US" sz="2200" dirty="0">
                <a:cs typeface="Segoe UI" panose="020B0502040204020203" pitchFamily="34" charset="0"/>
              </a:rPr>
              <a:t>-	One-step return</a:t>
            </a:r>
          </a:p>
          <a:p>
            <a:endParaRPr lang="en-US" altLang="en-US" sz="2200" dirty="0">
              <a:cs typeface="Segoe UI" panose="020B0502040204020203" pitchFamily="34" charset="0"/>
            </a:endParaRPr>
          </a:p>
          <a:p>
            <a:r>
              <a:rPr lang="en-US" altLang="en-US" sz="2200" dirty="0">
                <a:cs typeface="Segoe UI" panose="020B0502040204020203" pitchFamily="34" charset="0"/>
              </a:rPr>
              <a:t>-	</a:t>
            </a:r>
            <a:r>
              <a:rPr lang="en-US" altLang="en-US" sz="2200" i="1" dirty="0">
                <a:cs typeface="Segoe UI" panose="020B0502040204020203" pitchFamily="34" charset="0"/>
              </a:rPr>
              <a:t>n</a:t>
            </a:r>
            <a:r>
              <a:rPr lang="en-US" altLang="en-US" sz="2200" dirty="0">
                <a:cs typeface="Segoe UI" panose="020B0502040204020203" pitchFamily="34" charset="0"/>
              </a:rPr>
              <a:t>-step return</a:t>
            </a:r>
          </a:p>
          <a:p>
            <a:endParaRPr lang="en-US" altLang="en-US" sz="2200" dirty="0">
              <a:cs typeface="Segoe UI" panose="020B0502040204020203" pitchFamily="34" charset="0"/>
            </a:endParaRPr>
          </a:p>
          <a:p>
            <a:r>
              <a:rPr lang="en-US" altLang="en-US" sz="2200" dirty="0">
                <a:cs typeface="Segoe UI" panose="020B0502040204020203" pitchFamily="34" charset="0"/>
              </a:rPr>
              <a:t>-	</a:t>
            </a:r>
            <a:r>
              <a:rPr lang="en-US" altLang="en-US" sz="2200" dirty="0" err="1">
                <a:latin typeface="Segoe UI" panose="020B0502040204020203" pitchFamily="34" charset="0"/>
                <a:cs typeface="Segoe UI" panose="020B0502040204020203" pitchFamily="34" charset="0"/>
              </a:rPr>
              <a:t>λ</a:t>
            </a:r>
            <a:r>
              <a:rPr lang="en-US" altLang="en-US" sz="2200" dirty="0">
                <a:cs typeface="Segoe UI" panose="020B0502040204020203" pitchFamily="34" charset="0"/>
              </a:rPr>
              <a:t>-return</a:t>
            </a:r>
          </a:p>
          <a:p>
            <a:endParaRPr lang="en-US" altLang="en-US" sz="2200" dirty="0">
              <a:cs typeface="Segoe UI" panose="020B0502040204020203" pitchFamily="34" charset="0"/>
            </a:endParaRPr>
          </a:p>
          <a:p>
            <a:r>
              <a:rPr lang="en-US" altLang="en-US" sz="2200" dirty="0">
                <a:cs typeface="Segoe UI" panose="020B0502040204020203" pitchFamily="34" charset="0"/>
              </a:rPr>
              <a:t>…</a:t>
            </a:r>
          </a:p>
        </p:txBody>
      </p:sp>
      <p:sp>
        <p:nvSpPr>
          <p:cNvPr id="3" name="Title 2">
            <a:extLst>
              <a:ext uri="{FF2B5EF4-FFF2-40B4-BE49-F238E27FC236}">
                <a16:creationId xmlns:a16="http://schemas.microsoft.com/office/drawing/2014/main" id="{622AEFD9-91D0-B241-9AB1-1A828ABC7D65}"/>
              </a:ext>
            </a:extLst>
          </p:cNvPr>
          <p:cNvSpPr>
            <a:spLocks noGrp="1"/>
          </p:cNvSpPr>
          <p:nvPr>
            <p:ph type="title"/>
          </p:nvPr>
        </p:nvSpPr>
        <p:spPr>
          <a:xfrm>
            <a:off x="693043" y="402484"/>
            <a:ext cx="8694539" cy="834179"/>
          </a:xfrm>
        </p:spPr>
        <p:txBody>
          <a:bodyPr/>
          <a:lstStyle/>
          <a:p>
            <a:r>
              <a:rPr lang="en-US" dirty="0"/>
              <a:t>Learning targets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DD519-1E70-C245-AD57-B695FDC16EC8}"/>
              </a:ext>
            </a:extLst>
          </p:cNvPr>
          <p:cNvSpPr>
            <a:spLocks noGrp="1"/>
          </p:cNvSpPr>
          <p:nvPr>
            <p:ph type="title"/>
          </p:nvPr>
        </p:nvSpPr>
        <p:spPr/>
        <p:txBody>
          <a:bodyPr/>
          <a:lstStyle/>
          <a:p>
            <a:r>
              <a:rPr lang="en-US" dirty="0"/>
              <a:t>Actor-Critic (TD(0) version)</a:t>
            </a:r>
          </a:p>
        </p:txBody>
      </p:sp>
      <p:pic>
        <p:nvPicPr>
          <p:cNvPr id="3" name="Picture 2">
            <a:extLst>
              <a:ext uri="{FF2B5EF4-FFF2-40B4-BE49-F238E27FC236}">
                <a16:creationId xmlns:a16="http://schemas.microsoft.com/office/drawing/2014/main" id="{81D6EA30-8974-D64C-BC53-F198CBD50950}"/>
              </a:ext>
            </a:extLst>
          </p:cNvPr>
          <p:cNvPicPr>
            <a:picLocks noChangeAspect="1"/>
          </p:cNvPicPr>
          <p:nvPr/>
        </p:nvPicPr>
        <p:blipFill>
          <a:blip r:embed="rId2"/>
          <a:stretch>
            <a:fillRect/>
          </a:stretch>
        </p:blipFill>
        <p:spPr>
          <a:xfrm>
            <a:off x="1" y="1931717"/>
            <a:ext cx="10080624" cy="5594483"/>
          </a:xfrm>
          <a:prstGeom prst="rect">
            <a:avLst/>
          </a:prstGeom>
        </p:spPr>
      </p:pic>
      <p:sp>
        <p:nvSpPr>
          <p:cNvPr id="4" name="Freeform 3">
            <a:extLst>
              <a:ext uri="{FF2B5EF4-FFF2-40B4-BE49-F238E27FC236}">
                <a16:creationId xmlns:a16="http://schemas.microsoft.com/office/drawing/2014/main" id="{5A838A12-8774-2148-82D9-08441FE30DC2}"/>
              </a:ext>
            </a:extLst>
          </p:cNvPr>
          <p:cNvSpPr/>
          <p:nvPr/>
        </p:nvSpPr>
        <p:spPr>
          <a:xfrm>
            <a:off x="6296629" y="4144223"/>
            <a:ext cx="2534856" cy="608032"/>
          </a:xfrm>
          <a:custGeom>
            <a:avLst>
              <a:gd name="f0" fmla="val -40280"/>
              <a:gd name="f1" fmla="val 16929"/>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What is </a:t>
            </a:r>
            <a:r>
              <a:rPr lang="en-US" sz="2000" i="1" dirty="0">
                <a:latin typeface="Times" pitchFamily="2" charset="0"/>
                <a:ea typeface="Noto Sans CJK SC Regular" pitchFamily="2"/>
                <a:cs typeface="FreeSans" pitchFamily="2"/>
              </a:rPr>
              <a:t>I</a:t>
            </a:r>
            <a:r>
              <a:rPr lang="en-US" sz="2000" dirty="0">
                <a:latin typeface="Liberation Sans" pitchFamily="18"/>
                <a:ea typeface="Noto Sans CJK SC Regular" pitchFamily="2"/>
                <a:cs typeface="FreeSans" pitchFamily="2"/>
              </a:rPr>
              <a:t> doing?</a:t>
            </a:r>
          </a:p>
        </p:txBody>
      </p:sp>
    </p:spTree>
    <p:extLst>
      <p:ext uri="{BB962C8B-B14F-4D97-AF65-F5344CB8AC3E}">
        <p14:creationId xmlns:p14="http://schemas.microsoft.com/office/powerpoint/2010/main" val="2332277276"/>
      </p:ext>
    </p:extLst>
  </p:cSld>
  <p:clrMapOvr>
    <a:masterClrMapping/>
  </p:clrMapOvr>
  <p:transition spd="med"/>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DD519-1E70-C245-AD57-B695FDC16EC8}"/>
              </a:ext>
            </a:extLst>
          </p:cNvPr>
          <p:cNvSpPr>
            <a:spLocks noGrp="1"/>
          </p:cNvSpPr>
          <p:nvPr>
            <p:ph type="title"/>
          </p:nvPr>
        </p:nvSpPr>
        <p:spPr/>
        <p:txBody>
          <a:bodyPr/>
          <a:lstStyle/>
          <a:p>
            <a:r>
              <a:rPr lang="en-US" dirty="0"/>
              <a:t>Actor-Critic (TD(0) version)</a:t>
            </a:r>
          </a:p>
        </p:txBody>
      </p:sp>
      <p:pic>
        <p:nvPicPr>
          <p:cNvPr id="3" name="Picture 2">
            <a:extLst>
              <a:ext uri="{FF2B5EF4-FFF2-40B4-BE49-F238E27FC236}">
                <a16:creationId xmlns:a16="http://schemas.microsoft.com/office/drawing/2014/main" id="{81D6EA30-8974-D64C-BC53-F198CBD50950}"/>
              </a:ext>
            </a:extLst>
          </p:cNvPr>
          <p:cNvPicPr>
            <a:picLocks noChangeAspect="1"/>
          </p:cNvPicPr>
          <p:nvPr/>
        </p:nvPicPr>
        <p:blipFill>
          <a:blip r:embed="rId2"/>
          <a:stretch>
            <a:fillRect/>
          </a:stretch>
        </p:blipFill>
        <p:spPr>
          <a:xfrm>
            <a:off x="1" y="1931717"/>
            <a:ext cx="10080624" cy="5594483"/>
          </a:xfrm>
          <a:prstGeom prst="rect">
            <a:avLst/>
          </a:prstGeom>
        </p:spPr>
      </p:pic>
      <p:sp>
        <p:nvSpPr>
          <p:cNvPr id="4" name="Freeform 3">
            <a:extLst>
              <a:ext uri="{FF2B5EF4-FFF2-40B4-BE49-F238E27FC236}">
                <a16:creationId xmlns:a16="http://schemas.microsoft.com/office/drawing/2014/main" id="{5A838A12-8774-2148-82D9-08441FE30DC2}"/>
              </a:ext>
            </a:extLst>
          </p:cNvPr>
          <p:cNvSpPr/>
          <p:nvPr/>
        </p:nvSpPr>
        <p:spPr>
          <a:xfrm>
            <a:off x="7326776" y="6667018"/>
            <a:ext cx="2534856" cy="701115"/>
          </a:xfrm>
          <a:custGeom>
            <a:avLst>
              <a:gd name="f0" fmla="val -25781"/>
              <a:gd name="f1" fmla="val -22927"/>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This is Q(S,A)-V(S)</a:t>
            </a:r>
          </a:p>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The advantage!</a:t>
            </a:r>
          </a:p>
        </p:txBody>
      </p:sp>
    </p:spTree>
    <p:extLst>
      <p:ext uri="{BB962C8B-B14F-4D97-AF65-F5344CB8AC3E}">
        <p14:creationId xmlns:p14="http://schemas.microsoft.com/office/powerpoint/2010/main" val="2309620944"/>
      </p:ext>
    </p:extLst>
  </p:cSld>
  <p:clrMapOvr>
    <a:masterClrMapping/>
  </p:clrMapOvr>
  <p:transition spd="med"/>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DD519-1E70-C245-AD57-B695FDC16EC8}"/>
              </a:ext>
            </a:extLst>
          </p:cNvPr>
          <p:cNvSpPr>
            <a:spLocks noGrp="1"/>
          </p:cNvSpPr>
          <p:nvPr>
            <p:ph type="title"/>
          </p:nvPr>
        </p:nvSpPr>
        <p:spPr/>
        <p:txBody>
          <a:bodyPr/>
          <a:lstStyle/>
          <a:p>
            <a:r>
              <a:rPr lang="en-US" dirty="0"/>
              <a:t>Actor-Critic (TD(0) version)</a:t>
            </a:r>
          </a:p>
        </p:txBody>
      </p:sp>
      <p:pic>
        <p:nvPicPr>
          <p:cNvPr id="3" name="Picture 2">
            <a:extLst>
              <a:ext uri="{FF2B5EF4-FFF2-40B4-BE49-F238E27FC236}">
                <a16:creationId xmlns:a16="http://schemas.microsoft.com/office/drawing/2014/main" id="{81D6EA30-8974-D64C-BC53-F198CBD50950}"/>
              </a:ext>
            </a:extLst>
          </p:cNvPr>
          <p:cNvPicPr>
            <a:picLocks noChangeAspect="1"/>
          </p:cNvPicPr>
          <p:nvPr/>
        </p:nvPicPr>
        <p:blipFill>
          <a:blip r:embed="rId2"/>
          <a:stretch>
            <a:fillRect/>
          </a:stretch>
        </p:blipFill>
        <p:spPr>
          <a:xfrm>
            <a:off x="1" y="1931717"/>
            <a:ext cx="10080624" cy="5594483"/>
          </a:xfrm>
          <a:prstGeom prst="rect">
            <a:avLst/>
          </a:prstGeom>
        </p:spPr>
      </p:pic>
      <p:sp>
        <p:nvSpPr>
          <p:cNvPr id="4" name="Freeform 3">
            <a:extLst>
              <a:ext uri="{FF2B5EF4-FFF2-40B4-BE49-F238E27FC236}">
                <a16:creationId xmlns:a16="http://schemas.microsoft.com/office/drawing/2014/main" id="{5A838A12-8774-2148-82D9-08441FE30DC2}"/>
              </a:ext>
            </a:extLst>
          </p:cNvPr>
          <p:cNvSpPr/>
          <p:nvPr/>
        </p:nvSpPr>
        <p:spPr>
          <a:xfrm>
            <a:off x="6967960" y="6725377"/>
            <a:ext cx="2753848" cy="608032"/>
          </a:xfrm>
          <a:custGeom>
            <a:avLst>
              <a:gd name="f0" fmla="val -21183"/>
              <a:gd name="f1" fmla="val -24601"/>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Advantage actor-critic:</a:t>
            </a:r>
          </a:p>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A2C</a:t>
            </a:r>
          </a:p>
        </p:txBody>
      </p:sp>
    </p:spTree>
    <p:extLst>
      <p:ext uri="{BB962C8B-B14F-4D97-AF65-F5344CB8AC3E}">
        <p14:creationId xmlns:p14="http://schemas.microsoft.com/office/powerpoint/2010/main" val="70391609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93858-F15B-184B-8392-B56FD1C3EA5F}"/>
              </a:ext>
            </a:extLst>
          </p:cNvPr>
          <p:cNvSpPr>
            <a:spLocks noGrp="1"/>
          </p:cNvSpPr>
          <p:nvPr>
            <p:ph type="title"/>
          </p:nvPr>
        </p:nvSpPr>
        <p:spPr/>
        <p:txBody>
          <a:bodyPr/>
          <a:lstStyle/>
          <a:p>
            <a:r>
              <a:rPr lang="en-US" dirty="0"/>
              <a:t>What exactly to optimize</a:t>
            </a:r>
          </a:p>
        </p:txBody>
      </p:sp>
      <p:sp>
        <p:nvSpPr>
          <p:cNvPr id="3" name="Content Placeholder 2">
            <a:extLst>
              <a:ext uri="{FF2B5EF4-FFF2-40B4-BE49-F238E27FC236}">
                <a16:creationId xmlns:a16="http://schemas.microsoft.com/office/drawing/2014/main" id="{9E40FA5C-092A-E248-9F3B-4921B7CBACC2}"/>
              </a:ext>
            </a:extLst>
          </p:cNvPr>
          <p:cNvSpPr>
            <a:spLocks noGrp="1"/>
          </p:cNvSpPr>
          <p:nvPr>
            <p:ph idx="1"/>
          </p:nvPr>
        </p:nvSpPr>
        <p:spPr>
          <a:xfrm>
            <a:off x="532436" y="2012413"/>
            <a:ext cx="9282896" cy="5144777"/>
          </a:xfrm>
        </p:spPr>
        <p:txBody>
          <a:bodyPr>
            <a:normAutofit fontScale="92500"/>
          </a:bodyPr>
          <a:lstStyle/>
          <a:p>
            <a:r>
              <a:rPr lang="en-US" sz="2800" dirty="0"/>
              <a:t>In the tabular case, we directly maximize the value function</a:t>
            </a:r>
          </a:p>
          <a:p>
            <a:r>
              <a:rPr lang="en-US" sz="2800" dirty="0"/>
              <a:t>With function approximation, we will not be able to get the optimal value function exactly</a:t>
            </a:r>
          </a:p>
          <a:p>
            <a:r>
              <a:rPr lang="en-US" sz="2800" dirty="0"/>
              <a:t>Use some form of error/loss, e.g., Mean Squared Value Error (VE):</a:t>
            </a:r>
          </a:p>
          <a:p>
            <a:endParaRPr lang="en-US" dirty="0"/>
          </a:p>
          <a:p>
            <a:endParaRPr lang="en-US" dirty="0"/>
          </a:p>
          <a:p>
            <a:pPr lvl="1"/>
            <a:r>
              <a:rPr lang="en-US" dirty="0"/>
              <a:t>Given a distribution over states 𝜇(</a:t>
            </a:r>
            <a:r>
              <a:rPr lang="en-US" i="1" dirty="0"/>
              <a:t>s</a:t>
            </a:r>
            <a:r>
              <a:rPr lang="en-US" dirty="0"/>
              <a:t>) (we’ll come back to this)</a:t>
            </a:r>
          </a:p>
          <a:p>
            <a:r>
              <a:rPr lang="en-US" sz="2800" dirty="0"/>
              <a:t>We will minimize such errors in function approx. methods</a:t>
            </a:r>
          </a:p>
          <a:p>
            <a:r>
              <a:rPr lang="en-US" sz="2800" dirty="0"/>
              <a:t>Linear methods can often converge to a global optimum, but nonlinear (e.g., deep) methods only converge to a local optimum or not at all!</a:t>
            </a:r>
          </a:p>
        </p:txBody>
      </p:sp>
      <p:pic>
        <p:nvPicPr>
          <p:cNvPr id="4" name="Picture 3">
            <a:extLst>
              <a:ext uri="{FF2B5EF4-FFF2-40B4-BE49-F238E27FC236}">
                <a16:creationId xmlns:a16="http://schemas.microsoft.com/office/drawing/2014/main" id="{537931E7-CD49-FD40-AF74-7A0FFFCCEBC4}"/>
              </a:ext>
            </a:extLst>
          </p:cNvPr>
          <p:cNvPicPr>
            <a:picLocks noChangeAspect="1"/>
          </p:cNvPicPr>
          <p:nvPr/>
        </p:nvPicPr>
        <p:blipFill>
          <a:blip r:embed="rId2"/>
          <a:stretch>
            <a:fillRect/>
          </a:stretch>
        </p:blipFill>
        <p:spPr>
          <a:xfrm>
            <a:off x="2475875" y="3868615"/>
            <a:ext cx="5782091" cy="1084142"/>
          </a:xfrm>
          <a:prstGeom prst="rect">
            <a:avLst/>
          </a:prstGeom>
        </p:spPr>
      </p:pic>
    </p:spTree>
    <p:extLst>
      <p:ext uri="{BB962C8B-B14F-4D97-AF65-F5344CB8AC3E}">
        <p14:creationId xmlns:p14="http://schemas.microsoft.com/office/powerpoint/2010/main" val="358276483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DD519-1E70-C245-AD57-B695FDC16EC8}"/>
              </a:ext>
            </a:extLst>
          </p:cNvPr>
          <p:cNvSpPr>
            <a:spLocks noGrp="1"/>
          </p:cNvSpPr>
          <p:nvPr>
            <p:ph type="title"/>
          </p:nvPr>
        </p:nvSpPr>
        <p:spPr/>
        <p:txBody>
          <a:bodyPr/>
          <a:lstStyle/>
          <a:p>
            <a:r>
              <a:rPr lang="en-US" dirty="0"/>
              <a:t>Actor-Critic (TD(0) version)</a:t>
            </a:r>
          </a:p>
        </p:txBody>
      </p:sp>
      <p:pic>
        <p:nvPicPr>
          <p:cNvPr id="3" name="Picture 2">
            <a:extLst>
              <a:ext uri="{FF2B5EF4-FFF2-40B4-BE49-F238E27FC236}">
                <a16:creationId xmlns:a16="http://schemas.microsoft.com/office/drawing/2014/main" id="{81D6EA30-8974-D64C-BC53-F198CBD50950}"/>
              </a:ext>
            </a:extLst>
          </p:cNvPr>
          <p:cNvPicPr>
            <a:picLocks noChangeAspect="1"/>
          </p:cNvPicPr>
          <p:nvPr/>
        </p:nvPicPr>
        <p:blipFill>
          <a:blip r:embed="rId2"/>
          <a:stretch>
            <a:fillRect/>
          </a:stretch>
        </p:blipFill>
        <p:spPr>
          <a:xfrm>
            <a:off x="1" y="1931717"/>
            <a:ext cx="10080624" cy="5594483"/>
          </a:xfrm>
          <a:prstGeom prst="rect">
            <a:avLst/>
          </a:prstGeom>
        </p:spPr>
      </p:pic>
      <p:sp>
        <p:nvSpPr>
          <p:cNvPr id="4" name="Freeform 3">
            <a:extLst>
              <a:ext uri="{FF2B5EF4-FFF2-40B4-BE49-F238E27FC236}">
                <a16:creationId xmlns:a16="http://schemas.microsoft.com/office/drawing/2014/main" id="{5A838A12-8774-2148-82D9-08441FE30DC2}"/>
              </a:ext>
            </a:extLst>
          </p:cNvPr>
          <p:cNvSpPr/>
          <p:nvPr/>
        </p:nvSpPr>
        <p:spPr>
          <a:xfrm>
            <a:off x="5868365" y="6817490"/>
            <a:ext cx="3668248" cy="690017"/>
          </a:xfrm>
          <a:custGeom>
            <a:avLst>
              <a:gd name="f0" fmla="val -18810"/>
              <a:gd name="f1" fmla="val -6341"/>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Q actor-critic just uses the </a:t>
            </a:r>
          </a:p>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Q estimate here (no baseline)</a:t>
            </a:r>
          </a:p>
        </p:txBody>
      </p:sp>
    </p:spTree>
    <p:extLst>
      <p:ext uri="{BB962C8B-B14F-4D97-AF65-F5344CB8AC3E}">
        <p14:creationId xmlns:p14="http://schemas.microsoft.com/office/powerpoint/2010/main" val="3471372862"/>
      </p:ext>
    </p:extLst>
  </p:cSld>
  <p:clrMapOvr>
    <a:masterClrMapping/>
  </p:clrMapOvr>
  <p:transition spd="med"/>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Actor-critic architecture"/>
          <p:cNvSpPr txBox="1">
            <a:spLocks noGrp="1"/>
          </p:cNvSpPr>
          <p:nvPr>
            <p:ph type="title"/>
          </p:nvPr>
        </p:nvSpPr>
        <p:spPr>
          <a:xfrm>
            <a:off x="669875" y="-98434"/>
            <a:ext cx="8740874" cy="1889919"/>
          </a:xfrm>
          <a:prstGeom prst="rect">
            <a:avLst/>
          </a:prstGeom>
        </p:spPr>
        <p:txBody>
          <a:bodyPr/>
          <a:lstStyle>
            <a:lvl1pPr>
              <a:defRPr>
                <a:solidFill>
                  <a:srgbClr val="008F00"/>
                </a:solidFill>
              </a:defRPr>
            </a:lvl1pPr>
          </a:lstStyle>
          <a:p>
            <a:r>
              <a:rPr dirty="0">
                <a:solidFill>
                  <a:schemeClr val="tx1"/>
                </a:solidFill>
              </a:rPr>
              <a:t>Actor-critic architecture</a:t>
            </a:r>
          </a:p>
        </p:txBody>
      </p:sp>
      <p:pic>
        <p:nvPicPr>
          <p:cNvPr id="291" name="Picture 9.png" descr="Picture 9.png"/>
          <p:cNvPicPr>
            <a:picLocks/>
          </p:cNvPicPr>
          <p:nvPr/>
        </p:nvPicPr>
        <p:blipFill>
          <a:blip r:embed="rId2"/>
          <a:stretch>
            <a:fillRect/>
          </a:stretch>
        </p:blipFill>
        <p:spPr>
          <a:xfrm>
            <a:off x="1936821" y="1521541"/>
            <a:ext cx="5945370" cy="5758347"/>
          </a:xfrm>
          <a:prstGeom prst="rect">
            <a:avLst/>
          </a:prstGeom>
          <a:ln w="12700">
            <a:miter lim="400000"/>
          </a:ln>
        </p:spPr>
      </p:pic>
    </p:spTree>
    <p:extLst>
      <p:ext uri="{BB962C8B-B14F-4D97-AF65-F5344CB8AC3E}">
        <p14:creationId xmlns:p14="http://schemas.microsoft.com/office/powerpoint/2010/main" val="841258197"/>
      </p:ext>
    </p:extLst>
  </p:cSld>
  <p:clrMapOvr>
    <a:masterClrMapping/>
  </p:clrMapOvr>
  <p:transition spd="med"/>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BB84F6E4-9F2D-514B-BAFC-3A149211C2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68" y="1510497"/>
            <a:ext cx="9782089" cy="49713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3" name="AutoShape 3">
            <a:extLst>
              <a:ext uri="{FF2B5EF4-FFF2-40B4-BE49-F238E27FC236}">
                <a16:creationId xmlns:a16="http://schemas.microsoft.com/office/drawing/2014/main" id="{E34EA5D3-2EF9-8442-BB39-21A11AD52E51}"/>
              </a:ext>
            </a:extLst>
          </p:cNvPr>
          <p:cNvSpPr>
            <a:spLocks noChangeArrowheads="1"/>
          </p:cNvSpPr>
          <p:nvPr/>
        </p:nvSpPr>
        <p:spPr bwMode="auto">
          <a:xfrm>
            <a:off x="9525" y="3602038"/>
            <a:ext cx="3556000" cy="2981325"/>
          </a:xfrm>
          <a:prstGeom prst="roundRect">
            <a:avLst>
              <a:gd name="adj" fmla="val 51"/>
            </a:avLst>
          </a:prstGeom>
          <a:noFill/>
          <a:ln w="54720" cap="flat">
            <a:solidFill>
              <a:srgbClr val="FF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 name="Title 1">
            <a:extLst>
              <a:ext uri="{FF2B5EF4-FFF2-40B4-BE49-F238E27FC236}">
                <a16:creationId xmlns:a16="http://schemas.microsoft.com/office/drawing/2014/main" id="{00F6536A-DCF7-8D40-BC5E-93762F075AFD}"/>
              </a:ext>
            </a:extLst>
          </p:cNvPr>
          <p:cNvSpPr>
            <a:spLocks noGrp="1"/>
          </p:cNvSpPr>
          <p:nvPr>
            <p:ph type="title"/>
          </p:nvPr>
        </p:nvSpPr>
        <p:spPr>
          <a:xfrm>
            <a:off x="693043" y="402484"/>
            <a:ext cx="8694539" cy="969116"/>
          </a:xfrm>
        </p:spPr>
        <p:txBody>
          <a:bodyPr>
            <a:normAutofit/>
          </a:bodyPr>
          <a:lstStyle/>
          <a:p>
            <a:r>
              <a:rPr lang="en-US" sz="4400" dirty="0"/>
              <a:t>A selection of ‘modern’ RL algorithms</a:t>
            </a:r>
          </a:p>
        </p:txBody>
      </p:sp>
    </p:spTree>
    <p:extLst>
      <p:ext uri="{BB962C8B-B14F-4D97-AF65-F5344CB8AC3E}">
        <p14:creationId xmlns:p14="http://schemas.microsoft.com/office/powerpoint/2010/main" val="14298503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03A00-5210-8247-BF9B-36A9F421DEF0}"/>
              </a:ext>
            </a:extLst>
          </p:cNvPr>
          <p:cNvSpPr>
            <a:spLocks noGrp="1"/>
          </p:cNvSpPr>
          <p:nvPr>
            <p:ph type="title"/>
          </p:nvPr>
        </p:nvSpPr>
        <p:spPr/>
        <p:txBody>
          <a:bodyPr/>
          <a:lstStyle/>
          <a:p>
            <a:r>
              <a:rPr lang="en-US" dirty="0"/>
              <a:t>Asynchronous Advantage Actor Critic (A3C) --- ICML 2016</a:t>
            </a:r>
          </a:p>
        </p:txBody>
      </p:sp>
      <p:sp>
        <p:nvSpPr>
          <p:cNvPr id="3" name="Content Placeholder 2">
            <a:extLst>
              <a:ext uri="{FF2B5EF4-FFF2-40B4-BE49-F238E27FC236}">
                <a16:creationId xmlns:a16="http://schemas.microsoft.com/office/drawing/2014/main" id="{D9C650CC-E777-A244-AF63-1911B2DF6D02}"/>
              </a:ext>
            </a:extLst>
          </p:cNvPr>
          <p:cNvSpPr>
            <a:spLocks noGrp="1"/>
          </p:cNvSpPr>
          <p:nvPr>
            <p:ph idx="1"/>
          </p:nvPr>
        </p:nvSpPr>
        <p:spPr/>
        <p:txBody>
          <a:bodyPr/>
          <a:lstStyle/>
          <a:p>
            <a:r>
              <a:rPr lang="en-US" dirty="0"/>
              <a:t>Uses multiple environments instead of experience replay</a:t>
            </a:r>
          </a:p>
          <a:p>
            <a:pPr lvl="1"/>
            <a:r>
              <a:rPr lang="en-US" dirty="0"/>
              <a:t>Still decorrelated since different agents will be in different states</a:t>
            </a:r>
          </a:p>
          <a:p>
            <a:pPr lvl="1"/>
            <a:r>
              <a:rPr lang="en-US" dirty="0"/>
              <a:t>Parallel implementation (can be done on CPU)</a:t>
            </a:r>
          </a:p>
          <a:p>
            <a:r>
              <a:rPr lang="en-US" dirty="0"/>
              <a:t>A general idea but extend A2C (so on-policy and stochastic policy)</a:t>
            </a:r>
          </a:p>
        </p:txBody>
      </p:sp>
    </p:spTree>
    <p:extLst>
      <p:ext uri="{BB962C8B-B14F-4D97-AF65-F5344CB8AC3E}">
        <p14:creationId xmlns:p14="http://schemas.microsoft.com/office/powerpoint/2010/main" val="388804279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7ECD1-D8D2-6344-A1EC-674922963A43}"/>
              </a:ext>
            </a:extLst>
          </p:cNvPr>
          <p:cNvSpPr>
            <a:spLocks noGrp="1"/>
          </p:cNvSpPr>
          <p:nvPr>
            <p:ph type="title"/>
          </p:nvPr>
        </p:nvSpPr>
        <p:spPr>
          <a:xfrm>
            <a:off x="693043" y="402484"/>
            <a:ext cx="8694539" cy="1146916"/>
          </a:xfrm>
        </p:spPr>
        <p:txBody>
          <a:bodyPr/>
          <a:lstStyle/>
          <a:p>
            <a:r>
              <a:rPr lang="en-US" dirty="0"/>
              <a:t>A3C</a:t>
            </a:r>
          </a:p>
        </p:txBody>
      </p:sp>
      <p:pic>
        <p:nvPicPr>
          <p:cNvPr id="65538" name="Picture 2" descr="In case of Asynchronous Advantage Actor-Critic (A3C) Algorithm, we’ve got a global network with multiple agents having their own set of parameters">
            <a:extLst>
              <a:ext uri="{FF2B5EF4-FFF2-40B4-BE49-F238E27FC236}">
                <a16:creationId xmlns:a16="http://schemas.microsoft.com/office/drawing/2014/main" id="{83B085EE-211F-FA4A-9835-747ACADC63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625" y="2578100"/>
            <a:ext cx="3648075" cy="34345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AC27F67-9CB2-9245-981D-0F43FFD570D9}"/>
              </a:ext>
            </a:extLst>
          </p:cNvPr>
          <p:cNvPicPr>
            <a:picLocks noChangeAspect="1"/>
          </p:cNvPicPr>
          <p:nvPr/>
        </p:nvPicPr>
        <p:blipFill>
          <a:blip r:embed="rId3"/>
          <a:stretch>
            <a:fillRect/>
          </a:stretch>
        </p:blipFill>
        <p:spPr>
          <a:xfrm>
            <a:off x="174625" y="1816100"/>
            <a:ext cx="9635008" cy="5607791"/>
          </a:xfrm>
          <a:prstGeom prst="rect">
            <a:avLst/>
          </a:prstGeom>
        </p:spPr>
      </p:pic>
      <p:sp>
        <p:nvSpPr>
          <p:cNvPr id="7" name="Freeform 6">
            <a:extLst>
              <a:ext uri="{FF2B5EF4-FFF2-40B4-BE49-F238E27FC236}">
                <a16:creationId xmlns:a16="http://schemas.microsoft.com/office/drawing/2014/main" id="{2C18E53F-397D-624D-85C6-71ADDD3DAC50}"/>
              </a:ext>
            </a:extLst>
          </p:cNvPr>
          <p:cNvSpPr/>
          <p:nvPr/>
        </p:nvSpPr>
        <p:spPr>
          <a:xfrm>
            <a:off x="4566766" y="3997649"/>
            <a:ext cx="1703859" cy="417685"/>
          </a:xfrm>
          <a:custGeom>
            <a:avLst>
              <a:gd name="f0" fmla="val -10943"/>
              <a:gd name="f1" fmla="val 55220"/>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sz="1600" i="1" dirty="0" err="1">
                <a:latin typeface="Liberation Sans" pitchFamily="18"/>
                <a:ea typeface="Noto Sans CJK SC Regular" pitchFamily="2"/>
                <a:cs typeface="FreeSans" pitchFamily="2"/>
              </a:rPr>
              <a:t>t</a:t>
            </a:r>
            <a:r>
              <a:rPr lang="en-US" sz="1600" i="1" baseline="-25000" dirty="0" err="1">
                <a:latin typeface="Liberation Sans" pitchFamily="18"/>
                <a:ea typeface="Noto Sans CJK SC Regular" pitchFamily="2"/>
                <a:cs typeface="FreeSans" pitchFamily="2"/>
              </a:rPr>
              <a:t>max</a:t>
            </a:r>
            <a:r>
              <a:rPr lang="en-US" sz="1600" dirty="0">
                <a:latin typeface="Liberation Sans" pitchFamily="18"/>
                <a:ea typeface="Noto Sans CJK SC Regular" pitchFamily="2"/>
                <a:cs typeface="FreeSans" pitchFamily="2"/>
              </a:rPr>
              <a:t>=1 for 1-step</a:t>
            </a:r>
          </a:p>
        </p:txBody>
      </p:sp>
    </p:spTree>
    <p:extLst>
      <p:ext uri="{BB962C8B-B14F-4D97-AF65-F5344CB8AC3E}">
        <p14:creationId xmlns:p14="http://schemas.microsoft.com/office/powerpoint/2010/main" val="229537719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0D5CC-BFE5-5B49-BB4F-81F51270C5E1}"/>
              </a:ext>
            </a:extLst>
          </p:cNvPr>
          <p:cNvSpPr>
            <a:spLocks noGrp="1"/>
          </p:cNvSpPr>
          <p:nvPr>
            <p:ph type="title"/>
          </p:nvPr>
        </p:nvSpPr>
        <p:spPr>
          <a:xfrm>
            <a:off x="693043" y="402484"/>
            <a:ext cx="8694539" cy="1114997"/>
          </a:xfrm>
        </p:spPr>
        <p:txBody>
          <a:bodyPr/>
          <a:lstStyle/>
          <a:p>
            <a:r>
              <a:rPr lang="en-US" dirty="0"/>
              <a:t>A3C results</a:t>
            </a:r>
          </a:p>
        </p:txBody>
      </p:sp>
      <p:pic>
        <p:nvPicPr>
          <p:cNvPr id="4" name="Picture 3">
            <a:extLst>
              <a:ext uri="{FF2B5EF4-FFF2-40B4-BE49-F238E27FC236}">
                <a16:creationId xmlns:a16="http://schemas.microsoft.com/office/drawing/2014/main" id="{8E8FE728-F585-FC43-8F7D-BA394F21359A}"/>
              </a:ext>
            </a:extLst>
          </p:cNvPr>
          <p:cNvPicPr>
            <a:picLocks noChangeAspect="1"/>
          </p:cNvPicPr>
          <p:nvPr/>
        </p:nvPicPr>
        <p:blipFill>
          <a:blip r:embed="rId2"/>
          <a:stretch>
            <a:fillRect/>
          </a:stretch>
        </p:blipFill>
        <p:spPr>
          <a:xfrm>
            <a:off x="188655" y="1520772"/>
            <a:ext cx="9703315" cy="3338565"/>
          </a:xfrm>
          <a:prstGeom prst="rect">
            <a:avLst/>
          </a:prstGeom>
        </p:spPr>
      </p:pic>
      <p:pic>
        <p:nvPicPr>
          <p:cNvPr id="5" name="Picture 4">
            <a:extLst>
              <a:ext uri="{FF2B5EF4-FFF2-40B4-BE49-F238E27FC236}">
                <a16:creationId xmlns:a16="http://schemas.microsoft.com/office/drawing/2014/main" id="{C060A292-13E7-964F-ACED-498361C72C80}"/>
              </a:ext>
            </a:extLst>
          </p:cNvPr>
          <p:cNvPicPr>
            <a:picLocks noChangeAspect="1"/>
          </p:cNvPicPr>
          <p:nvPr/>
        </p:nvPicPr>
        <p:blipFill>
          <a:blip r:embed="rId3"/>
          <a:stretch>
            <a:fillRect/>
          </a:stretch>
        </p:blipFill>
        <p:spPr>
          <a:xfrm>
            <a:off x="2869055" y="4978400"/>
            <a:ext cx="4342515" cy="2441575"/>
          </a:xfrm>
          <a:prstGeom prst="rect">
            <a:avLst/>
          </a:prstGeom>
        </p:spPr>
      </p:pic>
      <p:sp>
        <p:nvSpPr>
          <p:cNvPr id="6" name="Freeform 5">
            <a:extLst>
              <a:ext uri="{FF2B5EF4-FFF2-40B4-BE49-F238E27FC236}">
                <a16:creationId xmlns:a16="http://schemas.microsoft.com/office/drawing/2014/main" id="{7C0CB13F-C616-1B4D-A5E4-C287543C5D29}"/>
              </a:ext>
            </a:extLst>
          </p:cNvPr>
          <p:cNvSpPr/>
          <p:nvPr/>
        </p:nvSpPr>
        <p:spPr>
          <a:xfrm>
            <a:off x="7289801" y="5394649"/>
            <a:ext cx="2689224" cy="417685"/>
          </a:xfrm>
          <a:custGeom>
            <a:avLst>
              <a:gd name="f0" fmla="val 16404"/>
              <a:gd name="f1" fmla="val -86641"/>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sz="1600" i="1" dirty="0">
                <a:latin typeface="Liberation Sans" pitchFamily="18"/>
                <a:ea typeface="Noto Sans CJK SC Regular" pitchFamily="2"/>
                <a:cs typeface="FreeSans" pitchFamily="2"/>
              </a:rPr>
              <a:t>Typically, episodes or steps</a:t>
            </a:r>
            <a:endParaRPr lang="en-US" sz="1600" dirty="0">
              <a:latin typeface="Liberation Sans" pitchFamily="18"/>
              <a:ea typeface="Noto Sans CJK SC Regular" pitchFamily="2"/>
              <a:cs typeface="FreeSans" pitchFamily="2"/>
            </a:endParaRPr>
          </a:p>
        </p:txBody>
      </p:sp>
    </p:spTree>
    <p:extLst>
      <p:ext uri="{BB962C8B-B14F-4D97-AF65-F5344CB8AC3E}">
        <p14:creationId xmlns:p14="http://schemas.microsoft.com/office/powerpoint/2010/main" val="255835119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25E1-5BD7-7142-81F8-3C0F9A2B528F}"/>
              </a:ext>
            </a:extLst>
          </p:cNvPr>
          <p:cNvSpPr>
            <a:spLocks noGrp="1"/>
          </p:cNvSpPr>
          <p:nvPr>
            <p:ph type="title"/>
          </p:nvPr>
        </p:nvSpPr>
        <p:spPr/>
        <p:txBody>
          <a:bodyPr/>
          <a:lstStyle/>
          <a:p>
            <a:r>
              <a:rPr lang="en-US" dirty="0"/>
              <a:t>Continuous actions</a:t>
            </a:r>
          </a:p>
        </p:txBody>
      </p:sp>
      <p:sp>
        <p:nvSpPr>
          <p:cNvPr id="3" name="Content Placeholder 2">
            <a:extLst>
              <a:ext uri="{FF2B5EF4-FFF2-40B4-BE49-F238E27FC236}">
                <a16:creationId xmlns:a16="http://schemas.microsoft.com/office/drawing/2014/main" id="{A9AD5385-22EB-6A4F-8038-B1EBD5EA1E9C}"/>
              </a:ext>
            </a:extLst>
          </p:cNvPr>
          <p:cNvSpPr>
            <a:spLocks noGrp="1"/>
          </p:cNvSpPr>
          <p:nvPr>
            <p:ph idx="1"/>
          </p:nvPr>
        </p:nvSpPr>
        <p:spPr/>
        <p:txBody>
          <a:bodyPr/>
          <a:lstStyle/>
          <a:p>
            <a:r>
              <a:rPr lang="en-US" dirty="0"/>
              <a:t>Policy gradient methods can also learn parameterizations of continuous action policies</a:t>
            </a:r>
          </a:p>
          <a:p>
            <a:pPr lvl="1"/>
            <a:r>
              <a:rPr lang="en-US" dirty="0"/>
              <a:t>Either as parameters for a continuous probability distribution (rather than a discrete one)</a:t>
            </a:r>
          </a:p>
          <a:p>
            <a:pPr lvl="2"/>
            <a:r>
              <a:rPr lang="en-US" dirty="0"/>
              <a:t>We’ll talk about this first</a:t>
            </a:r>
          </a:p>
          <a:p>
            <a:pPr lvl="1"/>
            <a:r>
              <a:rPr lang="en-US" dirty="0"/>
              <a:t>Or directly considering parameters of the continuous action space</a:t>
            </a:r>
          </a:p>
          <a:p>
            <a:pPr lvl="2"/>
            <a:r>
              <a:rPr lang="en-US" dirty="0"/>
              <a:t>We’ll talk about this after…</a:t>
            </a:r>
          </a:p>
          <a:p>
            <a:pPr lvl="1"/>
            <a:endParaRPr lang="en-US" dirty="0"/>
          </a:p>
        </p:txBody>
      </p:sp>
    </p:spTree>
    <p:extLst>
      <p:ext uri="{BB962C8B-B14F-4D97-AF65-F5344CB8AC3E}">
        <p14:creationId xmlns:p14="http://schemas.microsoft.com/office/powerpoint/2010/main" val="420355422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C0712-A224-C740-8A4B-B50B61556563}"/>
              </a:ext>
            </a:extLst>
          </p:cNvPr>
          <p:cNvSpPr>
            <a:spLocks noGrp="1"/>
          </p:cNvSpPr>
          <p:nvPr>
            <p:ph type="title"/>
          </p:nvPr>
        </p:nvSpPr>
        <p:spPr/>
        <p:txBody>
          <a:bodyPr/>
          <a:lstStyle/>
          <a:p>
            <a:r>
              <a:rPr lang="en-US" dirty="0"/>
              <a:t>Actions chosen by a Gaussian </a:t>
            </a:r>
          </a:p>
        </p:txBody>
      </p:sp>
      <p:sp>
        <p:nvSpPr>
          <p:cNvPr id="3" name="Content Placeholder 2">
            <a:extLst>
              <a:ext uri="{FF2B5EF4-FFF2-40B4-BE49-F238E27FC236}">
                <a16:creationId xmlns:a16="http://schemas.microsoft.com/office/drawing/2014/main" id="{9F8E6817-5BEF-B543-AF8C-A7EC872C5851}"/>
              </a:ext>
            </a:extLst>
          </p:cNvPr>
          <p:cNvSpPr>
            <a:spLocks noGrp="1"/>
          </p:cNvSpPr>
          <p:nvPr>
            <p:ph idx="1"/>
          </p:nvPr>
        </p:nvSpPr>
        <p:spPr/>
        <p:txBody>
          <a:bodyPr>
            <a:normAutofit/>
          </a:bodyPr>
          <a:lstStyle/>
          <a:p>
            <a:r>
              <a:rPr lang="en-US" sz="2600" dirty="0"/>
              <a:t>Actions as real numbers</a:t>
            </a:r>
          </a:p>
          <a:p>
            <a:r>
              <a:rPr lang="en-US" sz="2600" dirty="0"/>
              <a:t>Gaussian given by mean and standard deviation</a:t>
            </a:r>
          </a:p>
          <a:p>
            <a:endParaRPr lang="en-US" sz="2600" dirty="0"/>
          </a:p>
          <a:p>
            <a:endParaRPr lang="en-US" sz="2600" dirty="0"/>
          </a:p>
          <a:p>
            <a:pPr marL="0" indent="0">
              <a:buNone/>
            </a:pPr>
            <a:endParaRPr lang="en-US" sz="2600" dirty="0"/>
          </a:p>
          <a:p>
            <a:r>
              <a:rPr lang="en-US" sz="2600" dirty="0"/>
              <a:t>The policy can be defined with a Gaussian</a:t>
            </a:r>
          </a:p>
          <a:p>
            <a:endParaRPr lang="en-US" sz="2600" dirty="0"/>
          </a:p>
          <a:p>
            <a:r>
              <a:rPr lang="en-US" sz="2600" dirty="0"/>
              <a:t>Need to learn</a:t>
            </a:r>
          </a:p>
        </p:txBody>
      </p:sp>
      <p:pic>
        <p:nvPicPr>
          <p:cNvPr id="4" name="Picture 3">
            <a:extLst>
              <a:ext uri="{FF2B5EF4-FFF2-40B4-BE49-F238E27FC236}">
                <a16:creationId xmlns:a16="http://schemas.microsoft.com/office/drawing/2014/main" id="{0123E4C5-40D7-6842-BE7E-2BDB50A418F1}"/>
              </a:ext>
            </a:extLst>
          </p:cNvPr>
          <p:cNvPicPr>
            <a:picLocks noChangeAspect="1"/>
          </p:cNvPicPr>
          <p:nvPr/>
        </p:nvPicPr>
        <p:blipFill>
          <a:blip r:embed="rId2"/>
          <a:stretch>
            <a:fillRect/>
          </a:stretch>
        </p:blipFill>
        <p:spPr>
          <a:xfrm>
            <a:off x="902826" y="3189374"/>
            <a:ext cx="3367609" cy="787233"/>
          </a:xfrm>
          <a:prstGeom prst="rect">
            <a:avLst/>
          </a:prstGeom>
        </p:spPr>
      </p:pic>
      <p:pic>
        <p:nvPicPr>
          <p:cNvPr id="5" name="Picture 4">
            <a:extLst>
              <a:ext uri="{FF2B5EF4-FFF2-40B4-BE49-F238E27FC236}">
                <a16:creationId xmlns:a16="http://schemas.microsoft.com/office/drawing/2014/main" id="{1DF367BC-FFBD-F043-BC29-E11E51994304}"/>
              </a:ext>
            </a:extLst>
          </p:cNvPr>
          <p:cNvPicPr>
            <a:picLocks noChangeAspect="1"/>
          </p:cNvPicPr>
          <p:nvPr/>
        </p:nvPicPr>
        <p:blipFill>
          <a:blip r:embed="rId3"/>
          <a:stretch>
            <a:fillRect/>
          </a:stretch>
        </p:blipFill>
        <p:spPr>
          <a:xfrm>
            <a:off x="5385693" y="2975380"/>
            <a:ext cx="2379717" cy="1670378"/>
          </a:xfrm>
          <a:prstGeom prst="rect">
            <a:avLst/>
          </a:prstGeom>
        </p:spPr>
      </p:pic>
      <p:pic>
        <p:nvPicPr>
          <p:cNvPr id="6" name="Picture 5">
            <a:extLst>
              <a:ext uri="{FF2B5EF4-FFF2-40B4-BE49-F238E27FC236}">
                <a16:creationId xmlns:a16="http://schemas.microsoft.com/office/drawing/2014/main" id="{B6F2DCC2-25E2-8449-934E-11C2FEEFCA6F}"/>
              </a:ext>
            </a:extLst>
          </p:cNvPr>
          <p:cNvPicPr>
            <a:picLocks noChangeAspect="1"/>
          </p:cNvPicPr>
          <p:nvPr/>
        </p:nvPicPr>
        <p:blipFill>
          <a:blip r:embed="rId4"/>
          <a:stretch>
            <a:fillRect/>
          </a:stretch>
        </p:blipFill>
        <p:spPr>
          <a:xfrm>
            <a:off x="3295610" y="4865028"/>
            <a:ext cx="5571729" cy="898666"/>
          </a:xfrm>
          <a:prstGeom prst="rect">
            <a:avLst/>
          </a:prstGeom>
        </p:spPr>
      </p:pic>
      <p:pic>
        <p:nvPicPr>
          <p:cNvPr id="7" name="Picture 6">
            <a:extLst>
              <a:ext uri="{FF2B5EF4-FFF2-40B4-BE49-F238E27FC236}">
                <a16:creationId xmlns:a16="http://schemas.microsoft.com/office/drawing/2014/main" id="{9A9E9BD7-BFF2-0F4C-BD2E-239424A0AA71}"/>
              </a:ext>
            </a:extLst>
          </p:cNvPr>
          <p:cNvPicPr>
            <a:picLocks noChangeAspect="1"/>
          </p:cNvPicPr>
          <p:nvPr/>
        </p:nvPicPr>
        <p:blipFill>
          <a:blip r:embed="rId5"/>
          <a:stretch>
            <a:fillRect/>
          </a:stretch>
        </p:blipFill>
        <p:spPr>
          <a:xfrm>
            <a:off x="1281196" y="5997748"/>
            <a:ext cx="2104668" cy="495216"/>
          </a:xfrm>
          <a:prstGeom prst="rect">
            <a:avLst/>
          </a:prstGeom>
        </p:spPr>
      </p:pic>
      <p:pic>
        <p:nvPicPr>
          <p:cNvPr id="8" name="Picture 7">
            <a:extLst>
              <a:ext uri="{FF2B5EF4-FFF2-40B4-BE49-F238E27FC236}">
                <a16:creationId xmlns:a16="http://schemas.microsoft.com/office/drawing/2014/main" id="{06EB5D7B-D046-584A-8731-BBE0D3A7AB6B}"/>
              </a:ext>
            </a:extLst>
          </p:cNvPr>
          <p:cNvPicPr>
            <a:picLocks noChangeAspect="1"/>
          </p:cNvPicPr>
          <p:nvPr/>
        </p:nvPicPr>
        <p:blipFill>
          <a:blip r:embed="rId6"/>
          <a:stretch>
            <a:fillRect/>
          </a:stretch>
        </p:blipFill>
        <p:spPr>
          <a:xfrm>
            <a:off x="3867033" y="6009336"/>
            <a:ext cx="2346557" cy="488866"/>
          </a:xfrm>
          <a:prstGeom prst="rect">
            <a:avLst/>
          </a:prstGeom>
        </p:spPr>
      </p:pic>
    </p:spTree>
    <p:extLst>
      <p:ext uri="{BB962C8B-B14F-4D97-AF65-F5344CB8AC3E}">
        <p14:creationId xmlns:p14="http://schemas.microsoft.com/office/powerpoint/2010/main" val="89016115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C0712-A224-C740-8A4B-B50B61556563}"/>
              </a:ext>
            </a:extLst>
          </p:cNvPr>
          <p:cNvSpPr>
            <a:spLocks noGrp="1"/>
          </p:cNvSpPr>
          <p:nvPr>
            <p:ph type="title"/>
          </p:nvPr>
        </p:nvSpPr>
        <p:spPr/>
        <p:txBody>
          <a:bodyPr/>
          <a:lstStyle/>
          <a:p>
            <a:r>
              <a:rPr lang="en-US" dirty="0"/>
              <a:t>Actions chosen by a Gaussian </a:t>
            </a:r>
          </a:p>
        </p:txBody>
      </p:sp>
      <p:sp>
        <p:nvSpPr>
          <p:cNvPr id="3" name="Content Placeholder 2">
            <a:extLst>
              <a:ext uri="{FF2B5EF4-FFF2-40B4-BE49-F238E27FC236}">
                <a16:creationId xmlns:a16="http://schemas.microsoft.com/office/drawing/2014/main" id="{9F8E6817-5BEF-B543-AF8C-A7EC872C5851}"/>
              </a:ext>
            </a:extLst>
          </p:cNvPr>
          <p:cNvSpPr>
            <a:spLocks noGrp="1"/>
          </p:cNvSpPr>
          <p:nvPr>
            <p:ph idx="1"/>
          </p:nvPr>
        </p:nvSpPr>
        <p:spPr>
          <a:xfrm>
            <a:off x="693043" y="2023989"/>
            <a:ext cx="8694539" cy="4796544"/>
          </a:xfrm>
        </p:spPr>
        <p:txBody>
          <a:bodyPr>
            <a:normAutofit/>
          </a:bodyPr>
          <a:lstStyle/>
          <a:p>
            <a:r>
              <a:rPr lang="en-US" sz="2600" dirty="0"/>
              <a:t>The policy can be defined with a Gaussian</a:t>
            </a:r>
          </a:p>
          <a:p>
            <a:endParaRPr lang="en-US" sz="2600" dirty="0"/>
          </a:p>
          <a:p>
            <a:r>
              <a:rPr lang="en-US" sz="2600" dirty="0"/>
              <a:t>Need to learn</a:t>
            </a:r>
          </a:p>
          <a:p>
            <a:endParaRPr lang="en-US" sz="2600" dirty="0"/>
          </a:p>
          <a:p>
            <a:endParaRPr lang="en-US" sz="2600" dirty="0"/>
          </a:p>
          <a:p>
            <a:r>
              <a:rPr lang="en-US" sz="2600" dirty="0"/>
              <a:t>Maybe we want a linear representation for 𝜇 and an exponential for 𝜎</a:t>
            </a:r>
          </a:p>
          <a:p>
            <a:endParaRPr lang="en-US" sz="2600" dirty="0"/>
          </a:p>
          <a:p>
            <a:endParaRPr lang="en-US" sz="2600" dirty="0"/>
          </a:p>
          <a:p>
            <a:r>
              <a:rPr lang="en-US" sz="2600" dirty="0"/>
              <a:t>We can use the same algorithms to learn these parameters</a:t>
            </a:r>
          </a:p>
        </p:txBody>
      </p:sp>
      <p:pic>
        <p:nvPicPr>
          <p:cNvPr id="6" name="Picture 5">
            <a:extLst>
              <a:ext uri="{FF2B5EF4-FFF2-40B4-BE49-F238E27FC236}">
                <a16:creationId xmlns:a16="http://schemas.microsoft.com/office/drawing/2014/main" id="{B6F2DCC2-25E2-8449-934E-11C2FEEFCA6F}"/>
              </a:ext>
            </a:extLst>
          </p:cNvPr>
          <p:cNvPicPr>
            <a:picLocks noChangeAspect="1"/>
          </p:cNvPicPr>
          <p:nvPr/>
        </p:nvPicPr>
        <p:blipFill>
          <a:blip r:embed="rId2"/>
          <a:stretch>
            <a:fillRect/>
          </a:stretch>
        </p:blipFill>
        <p:spPr>
          <a:xfrm>
            <a:off x="3385864" y="2364897"/>
            <a:ext cx="5571729" cy="898666"/>
          </a:xfrm>
          <a:prstGeom prst="rect">
            <a:avLst/>
          </a:prstGeom>
        </p:spPr>
      </p:pic>
      <p:pic>
        <p:nvPicPr>
          <p:cNvPr id="7" name="Picture 6">
            <a:extLst>
              <a:ext uri="{FF2B5EF4-FFF2-40B4-BE49-F238E27FC236}">
                <a16:creationId xmlns:a16="http://schemas.microsoft.com/office/drawing/2014/main" id="{9A9E9BD7-BFF2-0F4C-BD2E-239424A0AA71}"/>
              </a:ext>
            </a:extLst>
          </p:cNvPr>
          <p:cNvPicPr>
            <a:picLocks noChangeAspect="1"/>
          </p:cNvPicPr>
          <p:nvPr/>
        </p:nvPicPr>
        <p:blipFill>
          <a:blip r:embed="rId3"/>
          <a:stretch>
            <a:fillRect/>
          </a:stretch>
        </p:blipFill>
        <p:spPr>
          <a:xfrm>
            <a:off x="1848355" y="3570116"/>
            <a:ext cx="2104668" cy="495216"/>
          </a:xfrm>
          <a:prstGeom prst="rect">
            <a:avLst/>
          </a:prstGeom>
        </p:spPr>
      </p:pic>
      <p:pic>
        <p:nvPicPr>
          <p:cNvPr id="8" name="Picture 7">
            <a:extLst>
              <a:ext uri="{FF2B5EF4-FFF2-40B4-BE49-F238E27FC236}">
                <a16:creationId xmlns:a16="http://schemas.microsoft.com/office/drawing/2014/main" id="{06EB5D7B-D046-584A-8731-BBE0D3A7AB6B}"/>
              </a:ext>
            </a:extLst>
          </p:cNvPr>
          <p:cNvPicPr>
            <a:picLocks noChangeAspect="1"/>
          </p:cNvPicPr>
          <p:nvPr/>
        </p:nvPicPr>
        <p:blipFill>
          <a:blip r:embed="rId4"/>
          <a:stretch>
            <a:fillRect/>
          </a:stretch>
        </p:blipFill>
        <p:spPr>
          <a:xfrm>
            <a:off x="4434192" y="3581704"/>
            <a:ext cx="2346557" cy="488866"/>
          </a:xfrm>
          <a:prstGeom prst="rect">
            <a:avLst/>
          </a:prstGeom>
        </p:spPr>
      </p:pic>
      <p:pic>
        <p:nvPicPr>
          <p:cNvPr id="9" name="Picture 8">
            <a:extLst>
              <a:ext uri="{FF2B5EF4-FFF2-40B4-BE49-F238E27FC236}">
                <a16:creationId xmlns:a16="http://schemas.microsoft.com/office/drawing/2014/main" id="{2D31AE52-EDB9-6E45-BA77-8EBE8DC4F6B3}"/>
              </a:ext>
            </a:extLst>
          </p:cNvPr>
          <p:cNvPicPr>
            <a:picLocks noChangeAspect="1"/>
          </p:cNvPicPr>
          <p:nvPr/>
        </p:nvPicPr>
        <p:blipFill>
          <a:blip r:embed="rId5"/>
          <a:stretch>
            <a:fillRect/>
          </a:stretch>
        </p:blipFill>
        <p:spPr>
          <a:xfrm>
            <a:off x="1626785" y="5305755"/>
            <a:ext cx="6827053" cy="731470"/>
          </a:xfrm>
          <a:prstGeom prst="rect">
            <a:avLst/>
          </a:prstGeom>
        </p:spPr>
      </p:pic>
    </p:spTree>
    <p:extLst>
      <p:ext uri="{BB962C8B-B14F-4D97-AF65-F5344CB8AC3E}">
        <p14:creationId xmlns:p14="http://schemas.microsoft.com/office/powerpoint/2010/main" val="278180296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Gaussian eligibility functions"/>
          <p:cNvSpPr txBox="1">
            <a:spLocks noGrp="1"/>
          </p:cNvSpPr>
          <p:nvPr>
            <p:ph type="title"/>
          </p:nvPr>
        </p:nvSpPr>
        <p:spPr>
          <a:prstGeom prst="rect">
            <a:avLst/>
          </a:prstGeom>
        </p:spPr>
        <p:txBody>
          <a:bodyPr/>
          <a:lstStyle>
            <a:lvl1pPr>
              <a:defRPr>
                <a:solidFill>
                  <a:schemeClr val="accent2"/>
                </a:solidFill>
              </a:defRPr>
            </a:lvl1pPr>
          </a:lstStyle>
          <a:p>
            <a:r>
              <a:rPr dirty="0">
                <a:solidFill>
                  <a:schemeClr val="tx1"/>
                </a:solidFill>
              </a:rPr>
              <a:t>Gaussian eligibility functions</a:t>
            </a:r>
          </a:p>
        </p:txBody>
      </p:sp>
      <p:sp>
        <p:nvSpPr>
          <p:cNvPr id="3" name="Text Placeholder 2">
            <a:extLst>
              <a:ext uri="{FF2B5EF4-FFF2-40B4-BE49-F238E27FC236}">
                <a16:creationId xmlns:a16="http://schemas.microsoft.com/office/drawing/2014/main" id="{C6290EEE-BCD4-CB40-AD61-69E6624DD1E9}"/>
              </a:ext>
            </a:extLst>
          </p:cNvPr>
          <p:cNvSpPr>
            <a:spLocks noGrp="1"/>
          </p:cNvSpPr>
          <p:nvPr>
            <p:ph type="body" idx="1"/>
          </p:nvPr>
        </p:nvSpPr>
        <p:spPr>
          <a:xfrm>
            <a:off x="693043" y="2012414"/>
            <a:ext cx="8694539" cy="2710057"/>
          </a:xfrm>
        </p:spPr>
        <p:txBody>
          <a:bodyPr>
            <a:normAutofit fontScale="85000" lnSpcReduction="10000"/>
          </a:bodyPr>
          <a:lstStyle/>
          <a:p>
            <a:r>
              <a:rPr lang="en-US" dirty="0"/>
              <a:t>Now, we just need the gradients to make updates: </a:t>
            </a:r>
          </a:p>
          <a:p>
            <a:endParaRPr lang="en-US" dirty="0"/>
          </a:p>
          <a:p>
            <a:r>
              <a:rPr lang="en-US" dirty="0"/>
              <a:t>Gradients (score/eligibility functions):</a:t>
            </a:r>
          </a:p>
        </p:txBody>
      </p:sp>
      <p:pic>
        <p:nvPicPr>
          <p:cNvPr id="2" name="Picture 1">
            <a:extLst>
              <a:ext uri="{FF2B5EF4-FFF2-40B4-BE49-F238E27FC236}">
                <a16:creationId xmlns:a16="http://schemas.microsoft.com/office/drawing/2014/main" id="{40BDC016-98AB-DE47-95A9-8D84FD57B294}"/>
              </a:ext>
            </a:extLst>
          </p:cNvPr>
          <p:cNvPicPr>
            <a:picLocks noChangeAspect="1"/>
          </p:cNvPicPr>
          <p:nvPr/>
        </p:nvPicPr>
        <p:blipFill>
          <a:blip r:embed="rId2"/>
          <a:stretch>
            <a:fillRect/>
          </a:stretch>
        </p:blipFill>
        <p:spPr>
          <a:xfrm>
            <a:off x="1887859" y="4722471"/>
            <a:ext cx="6547988" cy="2306501"/>
          </a:xfrm>
          <a:prstGeom prst="rect">
            <a:avLst/>
          </a:prstGeom>
        </p:spPr>
      </p:pic>
      <p:pic>
        <p:nvPicPr>
          <p:cNvPr id="5" name="Picture 4">
            <a:extLst>
              <a:ext uri="{FF2B5EF4-FFF2-40B4-BE49-F238E27FC236}">
                <a16:creationId xmlns:a16="http://schemas.microsoft.com/office/drawing/2014/main" id="{B1751B74-61C9-4B42-9668-803D29B1FC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37" t="64153" r="54341" b="13928"/>
          <a:stretch/>
        </p:blipFill>
        <p:spPr bwMode="auto">
          <a:xfrm>
            <a:off x="3162299" y="2747847"/>
            <a:ext cx="4161155" cy="103199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5282372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C5306-3404-1144-89BB-0BB1EDFE95BF}"/>
              </a:ext>
            </a:extLst>
          </p:cNvPr>
          <p:cNvSpPr>
            <a:spLocks noGrp="1"/>
          </p:cNvSpPr>
          <p:nvPr>
            <p:ph type="title"/>
          </p:nvPr>
        </p:nvSpPr>
        <p:spPr/>
        <p:txBody>
          <a:bodyPr/>
          <a:lstStyle/>
          <a:p>
            <a:r>
              <a:rPr lang="en-US" dirty="0"/>
              <a:t>Announcements</a:t>
            </a:r>
          </a:p>
        </p:txBody>
      </p:sp>
      <p:sp>
        <p:nvSpPr>
          <p:cNvPr id="3" name="Content Placeholder 2">
            <a:extLst>
              <a:ext uri="{FF2B5EF4-FFF2-40B4-BE49-F238E27FC236}">
                <a16:creationId xmlns:a16="http://schemas.microsoft.com/office/drawing/2014/main" id="{637F5978-53D7-DC43-B624-DB645C19071D}"/>
              </a:ext>
            </a:extLst>
          </p:cNvPr>
          <p:cNvSpPr>
            <a:spLocks noGrp="1"/>
          </p:cNvSpPr>
          <p:nvPr>
            <p:ph idx="1"/>
          </p:nvPr>
        </p:nvSpPr>
        <p:spPr/>
        <p:txBody>
          <a:bodyPr>
            <a:normAutofit/>
          </a:bodyPr>
          <a:lstStyle/>
          <a:p>
            <a:r>
              <a:rPr lang="en-US" dirty="0"/>
              <a:t>Class website: </a:t>
            </a:r>
            <a:r>
              <a:rPr lang="en-US" dirty="0">
                <a:hlinkClick r:id="rId2"/>
              </a:rPr>
              <a:t>https://www.khoury.northeastern.edu/home/camato/7170scheduleF25.html</a:t>
            </a:r>
            <a:endParaRPr lang="en-US" dirty="0"/>
          </a:p>
          <a:p>
            <a:pPr lvl="1"/>
            <a:r>
              <a:rPr lang="en-US" dirty="0"/>
              <a:t>I’ll put slides there</a:t>
            </a:r>
          </a:p>
          <a:p>
            <a:r>
              <a:rPr lang="en-US" dirty="0"/>
              <a:t>Teams</a:t>
            </a:r>
          </a:p>
          <a:p>
            <a:pPr lvl="1"/>
            <a:r>
              <a:rPr lang="en-US" dirty="0"/>
              <a:t>If you aren’t on it, let me know!</a:t>
            </a:r>
          </a:p>
        </p:txBody>
      </p:sp>
    </p:spTree>
    <p:extLst>
      <p:ext uri="{BB962C8B-B14F-4D97-AF65-F5344CB8AC3E}">
        <p14:creationId xmlns:p14="http://schemas.microsoft.com/office/powerpoint/2010/main" val="644298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a:extLst>
              <a:ext uri="{FF2B5EF4-FFF2-40B4-BE49-F238E27FC236}">
                <a16:creationId xmlns:a16="http://schemas.microsoft.com/office/drawing/2014/main" id="{ED950151-5427-7F4D-A59A-110103426CD3}"/>
              </a:ext>
            </a:extLst>
          </p:cNvPr>
          <p:cNvSpPr txBox="1">
            <a:spLocks noChangeArrowheads="1"/>
          </p:cNvSpPr>
          <p:nvPr/>
        </p:nvSpPr>
        <p:spPr bwMode="auto">
          <a:xfrm>
            <a:off x="914400" y="1371600"/>
            <a:ext cx="8229600" cy="6207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168"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r>
              <a:rPr lang="en-US" altLang="en-US" sz="2400" dirty="0">
                <a:cs typeface="Segoe UI" panose="020B0502040204020203" pitchFamily="34" charset="0"/>
              </a:rPr>
              <a:t>Minimize mean-squared value error:</a:t>
            </a: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r>
              <a:rPr lang="en-US" altLang="en-US" sz="2400" dirty="0">
                <a:cs typeface="Segoe UI" panose="020B0502040204020203" pitchFamily="34" charset="0"/>
              </a:rPr>
              <a:t>Compute the gradient and iteratively descend:</a:t>
            </a: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r>
              <a:rPr lang="en-US" altLang="en-US" sz="2400" dirty="0">
                <a:cs typeface="Segoe UI" panose="020B0502040204020203" pitchFamily="34" charset="0"/>
              </a:rPr>
              <a:t>Change the true value to an </a:t>
            </a:r>
            <a:r>
              <a:rPr lang="en-US" altLang="en-US" sz="2400" u="sng" dirty="0">
                <a:cs typeface="Segoe UI" panose="020B0502040204020203" pitchFamily="34" charset="0"/>
              </a:rPr>
              <a:t>estimate</a:t>
            </a:r>
            <a:r>
              <a:rPr lang="en-US" altLang="en-US" sz="2400" dirty="0">
                <a:cs typeface="Segoe UI" panose="020B0502040204020203" pitchFamily="34" charset="0"/>
              </a:rPr>
              <a:t> (ideally unbiased):</a:t>
            </a:r>
          </a:p>
          <a:p>
            <a:endParaRPr lang="en-US" altLang="en-US" sz="2400" dirty="0">
              <a:cs typeface="Segoe UI" panose="020B0502040204020203" pitchFamily="34" charset="0"/>
            </a:endParaRPr>
          </a:p>
        </p:txBody>
      </p:sp>
      <p:pic>
        <p:nvPicPr>
          <p:cNvPr id="24579" name="Picture 3">
            <a:extLst>
              <a:ext uri="{FF2B5EF4-FFF2-40B4-BE49-F238E27FC236}">
                <a16:creationId xmlns:a16="http://schemas.microsoft.com/office/drawing/2014/main" id="{8E771011-865C-5C46-8A71-56D99E78D0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1878" y="3656441"/>
            <a:ext cx="7216869" cy="16761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0" name="Picture 4">
            <a:extLst>
              <a:ext uri="{FF2B5EF4-FFF2-40B4-BE49-F238E27FC236}">
                <a16:creationId xmlns:a16="http://schemas.microsoft.com/office/drawing/2014/main" id="{B2F24AD6-E39A-7A4A-9465-2E461AD5CA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828800"/>
            <a:ext cx="6400800" cy="1123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2" name="Line 6">
            <a:extLst>
              <a:ext uri="{FF2B5EF4-FFF2-40B4-BE49-F238E27FC236}">
                <a16:creationId xmlns:a16="http://schemas.microsoft.com/office/drawing/2014/main" id="{7361F6B6-B1BF-1543-A4AB-6ED279A466D7}"/>
              </a:ext>
            </a:extLst>
          </p:cNvPr>
          <p:cNvSpPr>
            <a:spLocks noChangeShapeType="1"/>
          </p:cNvSpPr>
          <p:nvPr/>
        </p:nvSpPr>
        <p:spPr bwMode="auto">
          <a:xfrm>
            <a:off x="3908557" y="5144562"/>
            <a:ext cx="1189037" cy="1588"/>
          </a:xfrm>
          <a:prstGeom prst="line">
            <a:avLst/>
          </a:prstGeom>
          <a:noFill/>
          <a:ln w="91440" cap="flat">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583" name="Line 7">
            <a:extLst>
              <a:ext uri="{FF2B5EF4-FFF2-40B4-BE49-F238E27FC236}">
                <a16:creationId xmlns:a16="http://schemas.microsoft.com/office/drawing/2014/main" id="{355EDE70-8707-9243-A5A5-31ED5F90B57F}"/>
              </a:ext>
            </a:extLst>
          </p:cNvPr>
          <p:cNvSpPr>
            <a:spLocks noChangeShapeType="1"/>
          </p:cNvSpPr>
          <p:nvPr/>
        </p:nvSpPr>
        <p:spPr bwMode="auto">
          <a:xfrm>
            <a:off x="4479925" y="4340503"/>
            <a:ext cx="1189038" cy="1588"/>
          </a:xfrm>
          <a:prstGeom prst="line">
            <a:avLst/>
          </a:prstGeom>
          <a:noFill/>
          <a:ln w="91440" cap="flat">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 name="Stochastic Gradient Descent (SGD) is the idea behind most approximate learning">
            <a:extLst>
              <a:ext uri="{FF2B5EF4-FFF2-40B4-BE49-F238E27FC236}">
                <a16:creationId xmlns:a16="http://schemas.microsoft.com/office/drawing/2014/main" id="{7F69A642-779D-0842-87C5-2145C5C155BB}"/>
              </a:ext>
            </a:extLst>
          </p:cNvPr>
          <p:cNvSpPr txBox="1">
            <a:spLocks noGrp="1"/>
          </p:cNvSpPr>
          <p:nvPr>
            <p:ph type="title"/>
          </p:nvPr>
        </p:nvSpPr>
        <p:spPr>
          <a:xfrm>
            <a:off x="693043" y="402484"/>
            <a:ext cx="8694539" cy="969116"/>
          </a:xfrm>
          <a:prstGeom prst="rect">
            <a:avLst/>
          </a:prstGeom>
        </p:spPr>
        <p:txBody>
          <a:bodyPr>
            <a:normAutofit/>
          </a:bodyPr>
          <a:lstStyle/>
          <a:p>
            <a:r>
              <a:rPr lang="en-US" dirty="0"/>
              <a:t>Learning targets</a:t>
            </a:r>
            <a:endParaRPr dirty="0"/>
          </a:p>
        </p:txBody>
      </p:sp>
      <p:pic>
        <p:nvPicPr>
          <p:cNvPr id="9" name="Picture 7">
            <a:extLst>
              <a:ext uri="{FF2B5EF4-FFF2-40B4-BE49-F238E27FC236}">
                <a16:creationId xmlns:a16="http://schemas.microsoft.com/office/drawing/2014/main" id="{385193EB-4898-484B-8B63-FE031D0E00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7786" y="6296625"/>
            <a:ext cx="6285053" cy="712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202391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777EF9-D04D-5D45-8CE7-2120C6238783}"/>
              </a:ext>
            </a:extLst>
          </p:cNvPr>
          <p:cNvSpPr>
            <a:spLocks noGrp="1"/>
          </p:cNvSpPr>
          <p:nvPr>
            <p:ph type="title"/>
          </p:nvPr>
        </p:nvSpPr>
        <p:spPr/>
        <p:txBody>
          <a:bodyPr/>
          <a:lstStyle/>
          <a:p>
            <a:r>
              <a:rPr lang="en-US" dirty="0"/>
              <a:t>Continuous states and actions</a:t>
            </a:r>
          </a:p>
        </p:txBody>
      </p:sp>
      <p:sp>
        <p:nvSpPr>
          <p:cNvPr id="4" name="Text Placeholder 3">
            <a:extLst>
              <a:ext uri="{FF2B5EF4-FFF2-40B4-BE49-F238E27FC236}">
                <a16:creationId xmlns:a16="http://schemas.microsoft.com/office/drawing/2014/main" id="{98B99DFA-F2D9-9B42-90FC-9334953009BF}"/>
              </a:ext>
            </a:extLst>
          </p:cNvPr>
          <p:cNvSpPr>
            <a:spLocks noGrp="1"/>
          </p:cNvSpPr>
          <p:nvPr>
            <p:ph type="body" idx="1"/>
          </p:nvPr>
        </p:nvSpPr>
        <p:spPr>
          <a:xfrm>
            <a:off x="693043" y="2012414"/>
            <a:ext cx="8694539" cy="3936973"/>
          </a:xfrm>
        </p:spPr>
        <p:txBody>
          <a:bodyPr>
            <a:normAutofit fontScale="70000" lnSpcReduction="20000"/>
          </a:bodyPr>
          <a:lstStyle/>
          <a:p>
            <a:pPr>
              <a:spcBef>
                <a:spcPts val="2365"/>
              </a:spcBef>
            </a:pPr>
            <a:r>
              <a:rPr lang="en-US" dirty="0"/>
              <a:t>Continuous MDP objective:</a:t>
            </a:r>
          </a:p>
          <a:p>
            <a:pPr>
              <a:spcBef>
                <a:spcPts val="2365"/>
              </a:spcBef>
            </a:pPr>
            <a:endParaRPr lang="en-US" dirty="0"/>
          </a:p>
          <a:p>
            <a:pPr>
              <a:spcBef>
                <a:spcPts val="2365"/>
              </a:spcBef>
            </a:pPr>
            <a:endParaRPr lang="en-US" dirty="0"/>
          </a:p>
          <a:p>
            <a:pPr lvl="1">
              <a:spcBef>
                <a:spcPts val="2365"/>
              </a:spcBef>
            </a:pPr>
            <a:r>
              <a:rPr lang="en-US" dirty="0"/>
              <a:t>Rho is the (discounted) state distribution</a:t>
            </a:r>
          </a:p>
          <a:p>
            <a:pPr lvl="1">
              <a:spcBef>
                <a:spcPts val="2365"/>
              </a:spcBef>
            </a:pPr>
            <a:r>
              <a:rPr lang="en-US" dirty="0"/>
              <a:t>Just replacing sums with integrals</a:t>
            </a:r>
          </a:p>
          <a:p>
            <a:pPr>
              <a:spcBef>
                <a:spcPts val="2365"/>
              </a:spcBef>
            </a:pPr>
            <a:r>
              <a:rPr lang="en-US" dirty="0"/>
              <a:t>Continuous MDP PGT:</a:t>
            </a:r>
          </a:p>
        </p:txBody>
      </p:sp>
      <p:pic>
        <p:nvPicPr>
          <p:cNvPr id="5" name="Picture 4">
            <a:extLst>
              <a:ext uri="{FF2B5EF4-FFF2-40B4-BE49-F238E27FC236}">
                <a16:creationId xmlns:a16="http://schemas.microsoft.com/office/drawing/2014/main" id="{684BB11A-034A-6344-B639-2C7626CBAC2D}"/>
              </a:ext>
            </a:extLst>
          </p:cNvPr>
          <p:cNvPicPr>
            <a:picLocks noChangeAspect="1"/>
          </p:cNvPicPr>
          <p:nvPr/>
        </p:nvPicPr>
        <p:blipFill>
          <a:blip r:embed="rId2"/>
          <a:stretch>
            <a:fillRect/>
          </a:stretch>
        </p:blipFill>
        <p:spPr>
          <a:xfrm>
            <a:off x="2005505" y="6103174"/>
            <a:ext cx="5437016" cy="1144635"/>
          </a:xfrm>
          <a:prstGeom prst="rect">
            <a:avLst/>
          </a:prstGeom>
        </p:spPr>
      </p:pic>
      <p:pic>
        <p:nvPicPr>
          <p:cNvPr id="6" name="Picture 5">
            <a:extLst>
              <a:ext uri="{FF2B5EF4-FFF2-40B4-BE49-F238E27FC236}">
                <a16:creationId xmlns:a16="http://schemas.microsoft.com/office/drawing/2014/main" id="{E21AE966-55F3-EB46-9EC5-DEABB89E7CA2}"/>
              </a:ext>
            </a:extLst>
          </p:cNvPr>
          <p:cNvPicPr>
            <a:picLocks noChangeAspect="1"/>
          </p:cNvPicPr>
          <p:nvPr/>
        </p:nvPicPr>
        <p:blipFill rotWithShape="1">
          <a:blip r:embed="rId3"/>
          <a:srcRect t="10105"/>
          <a:stretch/>
        </p:blipFill>
        <p:spPr>
          <a:xfrm>
            <a:off x="2303361" y="2518601"/>
            <a:ext cx="4609347" cy="1144635"/>
          </a:xfrm>
          <a:prstGeom prst="rect">
            <a:avLst/>
          </a:prstGeom>
        </p:spPr>
      </p:pic>
    </p:spTree>
    <p:extLst>
      <p:ext uri="{BB962C8B-B14F-4D97-AF65-F5344CB8AC3E}">
        <p14:creationId xmlns:p14="http://schemas.microsoft.com/office/powerpoint/2010/main" val="3763638492"/>
      </p:ext>
    </p:extLst>
  </p:cSld>
  <p:clrMapOvr>
    <a:masterClrMapping/>
  </p:clrMapOvr>
  <p:transition spd="med"/>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DECDD-59B0-EF4B-920C-4F839A0BED8C}"/>
              </a:ext>
            </a:extLst>
          </p:cNvPr>
          <p:cNvSpPr>
            <a:spLocks noGrp="1"/>
          </p:cNvSpPr>
          <p:nvPr>
            <p:ph type="title"/>
          </p:nvPr>
        </p:nvSpPr>
        <p:spPr/>
        <p:txBody>
          <a:bodyPr/>
          <a:lstStyle/>
          <a:p>
            <a:r>
              <a:rPr lang="en-US" dirty="0"/>
              <a:t>Off-policy case</a:t>
            </a:r>
          </a:p>
        </p:txBody>
      </p:sp>
      <p:sp>
        <p:nvSpPr>
          <p:cNvPr id="3" name="Text Placeholder 2">
            <a:extLst>
              <a:ext uri="{FF2B5EF4-FFF2-40B4-BE49-F238E27FC236}">
                <a16:creationId xmlns:a16="http://schemas.microsoft.com/office/drawing/2014/main" id="{113AFD5A-9AE0-D945-B726-356A68CE89DF}"/>
              </a:ext>
            </a:extLst>
          </p:cNvPr>
          <p:cNvSpPr>
            <a:spLocks noGrp="1"/>
          </p:cNvSpPr>
          <p:nvPr>
            <p:ph type="body" idx="1"/>
          </p:nvPr>
        </p:nvSpPr>
        <p:spPr>
          <a:xfrm>
            <a:off x="693043" y="2012414"/>
            <a:ext cx="8694539" cy="3578157"/>
          </a:xfrm>
        </p:spPr>
        <p:txBody>
          <a:bodyPr>
            <a:normAutofit/>
          </a:bodyPr>
          <a:lstStyle/>
          <a:p>
            <a:pPr>
              <a:spcBef>
                <a:spcPts val="2365"/>
              </a:spcBef>
            </a:pPr>
            <a:r>
              <a:rPr lang="en-US" sz="2400" dirty="0"/>
              <a:t>Off-policy objective:</a:t>
            </a:r>
          </a:p>
          <a:p>
            <a:pPr lvl="1">
              <a:spcBef>
                <a:spcPts val="2365"/>
              </a:spcBef>
            </a:pPr>
            <a:endParaRPr lang="en-US" sz="2400" dirty="0"/>
          </a:p>
          <a:p>
            <a:pPr lvl="1">
              <a:spcBef>
                <a:spcPts val="2365"/>
              </a:spcBef>
            </a:pPr>
            <a:endParaRPr lang="en-US" sz="2400" dirty="0"/>
          </a:p>
          <a:p>
            <a:pPr lvl="1">
              <a:spcBef>
                <a:spcPts val="2365"/>
              </a:spcBef>
            </a:pPr>
            <a:r>
              <a:rPr lang="en-US" sz="2400" dirty="0"/>
              <a:t>Using behavior policy 𝛽 and target policy 𝜋</a:t>
            </a:r>
            <a:r>
              <a:rPr lang="en-US" sz="2400" baseline="-25000" dirty="0"/>
              <a:t>𝜃</a:t>
            </a:r>
            <a:endParaRPr lang="en-US" sz="2400" dirty="0"/>
          </a:p>
          <a:p>
            <a:pPr>
              <a:spcBef>
                <a:spcPts val="2365"/>
              </a:spcBef>
            </a:pPr>
            <a:r>
              <a:rPr lang="en-US" sz="2400" dirty="0"/>
              <a:t>Off-policy PG approximation (not exact)</a:t>
            </a:r>
          </a:p>
        </p:txBody>
      </p:sp>
      <p:pic>
        <p:nvPicPr>
          <p:cNvPr id="4" name="Picture 3">
            <a:extLst>
              <a:ext uri="{FF2B5EF4-FFF2-40B4-BE49-F238E27FC236}">
                <a16:creationId xmlns:a16="http://schemas.microsoft.com/office/drawing/2014/main" id="{73728C26-2333-B446-ADFB-924502D02426}"/>
              </a:ext>
            </a:extLst>
          </p:cNvPr>
          <p:cNvPicPr>
            <a:picLocks noChangeAspect="1"/>
          </p:cNvPicPr>
          <p:nvPr/>
        </p:nvPicPr>
        <p:blipFill>
          <a:blip r:embed="rId2"/>
          <a:stretch>
            <a:fillRect/>
          </a:stretch>
        </p:blipFill>
        <p:spPr>
          <a:xfrm>
            <a:off x="2361576" y="2615455"/>
            <a:ext cx="5125314" cy="1585149"/>
          </a:xfrm>
          <a:prstGeom prst="rect">
            <a:avLst/>
          </a:prstGeom>
        </p:spPr>
      </p:pic>
      <p:pic>
        <p:nvPicPr>
          <p:cNvPr id="5" name="Picture 4">
            <a:extLst>
              <a:ext uri="{FF2B5EF4-FFF2-40B4-BE49-F238E27FC236}">
                <a16:creationId xmlns:a16="http://schemas.microsoft.com/office/drawing/2014/main" id="{554FE665-8C48-0A4F-BE6E-2A24740F871F}"/>
              </a:ext>
            </a:extLst>
          </p:cNvPr>
          <p:cNvPicPr>
            <a:picLocks noChangeAspect="1"/>
          </p:cNvPicPr>
          <p:nvPr/>
        </p:nvPicPr>
        <p:blipFill>
          <a:blip r:embed="rId3"/>
          <a:stretch>
            <a:fillRect/>
          </a:stretch>
        </p:blipFill>
        <p:spPr>
          <a:xfrm>
            <a:off x="2038288" y="5463974"/>
            <a:ext cx="6578910" cy="2095701"/>
          </a:xfrm>
          <a:prstGeom prst="rect">
            <a:avLst/>
          </a:prstGeom>
        </p:spPr>
      </p:pic>
    </p:spTree>
    <p:extLst>
      <p:ext uri="{BB962C8B-B14F-4D97-AF65-F5344CB8AC3E}">
        <p14:creationId xmlns:p14="http://schemas.microsoft.com/office/powerpoint/2010/main" val="4230191622"/>
      </p:ext>
    </p:extLst>
  </p:cSld>
  <p:clrMapOvr>
    <a:masterClrMapping/>
  </p:clrMapOvr>
  <p:transition spd="med"/>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C0C76-BC0A-F446-BC06-EF5A6F12D973}"/>
              </a:ext>
            </a:extLst>
          </p:cNvPr>
          <p:cNvSpPr>
            <a:spLocks noGrp="1"/>
          </p:cNvSpPr>
          <p:nvPr>
            <p:ph type="title"/>
          </p:nvPr>
        </p:nvSpPr>
        <p:spPr/>
        <p:txBody>
          <a:bodyPr>
            <a:normAutofit/>
          </a:bodyPr>
          <a:lstStyle/>
          <a:p>
            <a:r>
              <a:rPr lang="en-US" sz="4600" dirty="0"/>
              <a:t>Deterministic policy gradient (DPG)---ICML 2014</a:t>
            </a:r>
          </a:p>
        </p:txBody>
      </p:sp>
      <p:sp>
        <p:nvSpPr>
          <p:cNvPr id="3" name="Text Placeholder 2">
            <a:extLst>
              <a:ext uri="{FF2B5EF4-FFF2-40B4-BE49-F238E27FC236}">
                <a16:creationId xmlns:a16="http://schemas.microsoft.com/office/drawing/2014/main" id="{0AC5A081-A9FC-4C45-AC39-F459B39A35BB}"/>
              </a:ext>
            </a:extLst>
          </p:cNvPr>
          <p:cNvSpPr>
            <a:spLocks noGrp="1"/>
          </p:cNvSpPr>
          <p:nvPr>
            <p:ph type="body" idx="1"/>
          </p:nvPr>
        </p:nvSpPr>
        <p:spPr/>
        <p:txBody>
          <a:bodyPr/>
          <a:lstStyle/>
          <a:p>
            <a:r>
              <a:rPr lang="en-US" dirty="0"/>
              <a:t>Deterministic policy objective:</a:t>
            </a:r>
          </a:p>
          <a:p>
            <a:endParaRPr lang="en-US" dirty="0"/>
          </a:p>
          <a:p>
            <a:endParaRPr lang="en-US" dirty="0"/>
          </a:p>
          <a:p>
            <a:r>
              <a:rPr lang="en-US" dirty="0"/>
              <a:t>Deterministic policy gradient theorem</a:t>
            </a:r>
          </a:p>
        </p:txBody>
      </p:sp>
      <p:pic>
        <p:nvPicPr>
          <p:cNvPr id="4" name="Picture 3">
            <a:extLst>
              <a:ext uri="{FF2B5EF4-FFF2-40B4-BE49-F238E27FC236}">
                <a16:creationId xmlns:a16="http://schemas.microsoft.com/office/drawing/2014/main" id="{A007498E-2D33-374B-94C2-2D84B381B926}"/>
              </a:ext>
            </a:extLst>
          </p:cNvPr>
          <p:cNvPicPr>
            <a:picLocks noChangeAspect="1"/>
          </p:cNvPicPr>
          <p:nvPr/>
        </p:nvPicPr>
        <p:blipFill>
          <a:blip r:embed="rId2"/>
          <a:stretch>
            <a:fillRect/>
          </a:stretch>
        </p:blipFill>
        <p:spPr>
          <a:xfrm>
            <a:off x="1974869" y="2820081"/>
            <a:ext cx="3899372" cy="1265359"/>
          </a:xfrm>
          <a:prstGeom prst="rect">
            <a:avLst/>
          </a:prstGeom>
        </p:spPr>
      </p:pic>
      <p:pic>
        <p:nvPicPr>
          <p:cNvPr id="5" name="Picture 4">
            <a:extLst>
              <a:ext uri="{FF2B5EF4-FFF2-40B4-BE49-F238E27FC236}">
                <a16:creationId xmlns:a16="http://schemas.microsoft.com/office/drawing/2014/main" id="{7452D996-C156-084A-B84E-16923E749947}"/>
              </a:ext>
            </a:extLst>
          </p:cNvPr>
          <p:cNvPicPr>
            <a:picLocks noChangeAspect="1"/>
          </p:cNvPicPr>
          <p:nvPr/>
        </p:nvPicPr>
        <p:blipFill>
          <a:blip r:embed="rId3"/>
          <a:stretch>
            <a:fillRect/>
          </a:stretch>
        </p:blipFill>
        <p:spPr>
          <a:xfrm>
            <a:off x="693043" y="5041849"/>
            <a:ext cx="8991399" cy="2169940"/>
          </a:xfrm>
          <a:prstGeom prst="rect">
            <a:avLst/>
          </a:prstGeom>
        </p:spPr>
      </p:pic>
    </p:spTree>
    <p:extLst>
      <p:ext uri="{BB962C8B-B14F-4D97-AF65-F5344CB8AC3E}">
        <p14:creationId xmlns:p14="http://schemas.microsoft.com/office/powerpoint/2010/main" val="502898101"/>
      </p:ext>
    </p:extLst>
  </p:cSld>
  <p:clrMapOvr>
    <a:masterClrMapping/>
  </p:clrMapOvr>
  <p:transition spd="med"/>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C0C76-BC0A-F446-BC06-EF5A6F12D973}"/>
              </a:ext>
            </a:extLst>
          </p:cNvPr>
          <p:cNvSpPr>
            <a:spLocks noGrp="1"/>
          </p:cNvSpPr>
          <p:nvPr>
            <p:ph type="title"/>
          </p:nvPr>
        </p:nvSpPr>
        <p:spPr/>
        <p:txBody>
          <a:bodyPr>
            <a:normAutofit/>
          </a:bodyPr>
          <a:lstStyle/>
          <a:p>
            <a:r>
              <a:rPr lang="en-US" sz="4600" dirty="0"/>
              <a:t>Deterministic policy gradient (DPG)</a:t>
            </a:r>
          </a:p>
        </p:txBody>
      </p:sp>
      <p:sp>
        <p:nvSpPr>
          <p:cNvPr id="3" name="Text Placeholder 2">
            <a:extLst>
              <a:ext uri="{FF2B5EF4-FFF2-40B4-BE49-F238E27FC236}">
                <a16:creationId xmlns:a16="http://schemas.microsoft.com/office/drawing/2014/main" id="{0AC5A081-A9FC-4C45-AC39-F459B39A35BB}"/>
              </a:ext>
            </a:extLst>
          </p:cNvPr>
          <p:cNvSpPr>
            <a:spLocks noGrp="1"/>
          </p:cNvSpPr>
          <p:nvPr>
            <p:ph type="body" idx="1"/>
          </p:nvPr>
        </p:nvSpPr>
        <p:spPr/>
        <p:txBody>
          <a:bodyPr/>
          <a:lstStyle/>
          <a:p>
            <a:r>
              <a:rPr lang="en-US" dirty="0"/>
              <a:t>Deterministic policy objective:</a:t>
            </a:r>
          </a:p>
          <a:p>
            <a:endParaRPr lang="en-US" dirty="0"/>
          </a:p>
          <a:p>
            <a:endParaRPr lang="en-US" dirty="0"/>
          </a:p>
          <a:p>
            <a:r>
              <a:rPr lang="en-US" dirty="0"/>
              <a:t>Deterministic policy gradient theorem</a:t>
            </a:r>
          </a:p>
          <a:p>
            <a:endParaRPr lang="en-US" dirty="0"/>
          </a:p>
        </p:txBody>
      </p:sp>
      <p:pic>
        <p:nvPicPr>
          <p:cNvPr id="4" name="Picture 3">
            <a:extLst>
              <a:ext uri="{FF2B5EF4-FFF2-40B4-BE49-F238E27FC236}">
                <a16:creationId xmlns:a16="http://schemas.microsoft.com/office/drawing/2014/main" id="{A007498E-2D33-374B-94C2-2D84B381B926}"/>
              </a:ext>
            </a:extLst>
          </p:cNvPr>
          <p:cNvPicPr>
            <a:picLocks noChangeAspect="1"/>
          </p:cNvPicPr>
          <p:nvPr/>
        </p:nvPicPr>
        <p:blipFill>
          <a:blip r:embed="rId2"/>
          <a:stretch>
            <a:fillRect/>
          </a:stretch>
        </p:blipFill>
        <p:spPr>
          <a:xfrm>
            <a:off x="1974869" y="2623734"/>
            <a:ext cx="3899372" cy="1265359"/>
          </a:xfrm>
          <a:prstGeom prst="rect">
            <a:avLst/>
          </a:prstGeom>
        </p:spPr>
      </p:pic>
      <p:pic>
        <p:nvPicPr>
          <p:cNvPr id="5" name="Picture 4">
            <a:extLst>
              <a:ext uri="{FF2B5EF4-FFF2-40B4-BE49-F238E27FC236}">
                <a16:creationId xmlns:a16="http://schemas.microsoft.com/office/drawing/2014/main" id="{7452D996-C156-084A-B84E-16923E749947}"/>
              </a:ext>
            </a:extLst>
          </p:cNvPr>
          <p:cNvPicPr>
            <a:picLocks noChangeAspect="1"/>
          </p:cNvPicPr>
          <p:nvPr/>
        </p:nvPicPr>
        <p:blipFill>
          <a:blip r:embed="rId3"/>
          <a:stretch>
            <a:fillRect/>
          </a:stretch>
        </p:blipFill>
        <p:spPr>
          <a:xfrm>
            <a:off x="693043" y="5041849"/>
            <a:ext cx="8991399" cy="2169940"/>
          </a:xfrm>
          <a:prstGeom prst="rect">
            <a:avLst/>
          </a:prstGeom>
        </p:spPr>
      </p:pic>
      <p:sp>
        <p:nvSpPr>
          <p:cNvPr id="6" name="Freeform 5">
            <a:extLst>
              <a:ext uri="{FF2B5EF4-FFF2-40B4-BE49-F238E27FC236}">
                <a16:creationId xmlns:a16="http://schemas.microsoft.com/office/drawing/2014/main" id="{F3C0DDB1-A8B9-C543-A51A-82D64F90A781}"/>
              </a:ext>
            </a:extLst>
          </p:cNvPr>
          <p:cNvSpPr/>
          <p:nvPr/>
        </p:nvSpPr>
        <p:spPr>
          <a:xfrm>
            <a:off x="3695700" y="3715385"/>
            <a:ext cx="5846789" cy="1265359"/>
          </a:xfrm>
          <a:custGeom>
            <a:avLst>
              <a:gd name="f0" fmla="val 8121"/>
              <a:gd name="f1" fmla="val 36584"/>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Not exactly the same as stochastic case but can </a:t>
            </a:r>
          </a:p>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show that the stochastic policy gradient converges </a:t>
            </a:r>
          </a:p>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to deterministic one as stochasticity goes to 0</a:t>
            </a:r>
          </a:p>
        </p:txBody>
      </p:sp>
    </p:spTree>
    <p:extLst>
      <p:ext uri="{BB962C8B-B14F-4D97-AF65-F5344CB8AC3E}">
        <p14:creationId xmlns:p14="http://schemas.microsoft.com/office/powerpoint/2010/main" val="2294425273"/>
      </p:ext>
    </p:extLst>
  </p:cSld>
  <p:clrMapOvr>
    <a:masterClrMapping/>
  </p:clrMapOvr>
  <p:transition spd="med"/>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F46D9-D4C8-6348-8BE4-6C9FE7594801}"/>
              </a:ext>
            </a:extLst>
          </p:cNvPr>
          <p:cNvSpPr>
            <a:spLocks noGrp="1"/>
          </p:cNvSpPr>
          <p:nvPr>
            <p:ph type="title"/>
          </p:nvPr>
        </p:nvSpPr>
        <p:spPr/>
        <p:txBody>
          <a:bodyPr/>
          <a:lstStyle/>
          <a:p>
            <a:r>
              <a:rPr lang="en-US" dirty="0"/>
              <a:t>On-policy DPG</a:t>
            </a:r>
          </a:p>
        </p:txBody>
      </p:sp>
      <p:sp>
        <p:nvSpPr>
          <p:cNvPr id="3" name="Text Placeholder 2">
            <a:extLst>
              <a:ext uri="{FF2B5EF4-FFF2-40B4-BE49-F238E27FC236}">
                <a16:creationId xmlns:a16="http://schemas.microsoft.com/office/drawing/2014/main" id="{9EE9921A-5303-1948-B647-081076CB876A}"/>
              </a:ext>
            </a:extLst>
          </p:cNvPr>
          <p:cNvSpPr>
            <a:spLocks noGrp="1"/>
          </p:cNvSpPr>
          <p:nvPr>
            <p:ph type="body" idx="1"/>
          </p:nvPr>
        </p:nvSpPr>
        <p:spPr/>
        <p:txBody>
          <a:bodyPr/>
          <a:lstStyle/>
          <a:p>
            <a:r>
              <a:rPr lang="en-US" dirty="0"/>
              <a:t>Could be used on-policy if we don’t need exploration from stochastic policy</a:t>
            </a:r>
          </a:p>
          <a:p>
            <a:r>
              <a:rPr lang="en-US" dirty="0"/>
              <a:t>Replace the corresponding lines in our above algorithms with:</a:t>
            </a:r>
          </a:p>
        </p:txBody>
      </p:sp>
      <p:pic>
        <p:nvPicPr>
          <p:cNvPr id="4" name="Picture 3">
            <a:extLst>
              <a:ext uri="{FF2B5EF4-FFF2-40B4-BE49-F238E27FC236}">
                <a16:creationId xmlns:a16="http://schemas.microsoft.com/office/drawing/2014/main" id="{3AF66F30-467B-904E-A19F-AF768B6F3C81}"/>
              </a:ext>
            </a:extLst>
          </p:cNvPr>
          <p:cNvPicPr>
            <a:picLocks noChangeAspect="1"/>
          </p:cNvPicPr>
          <p:nvPr/>
        </p:nvPicPr>
        <p:blipFill>
          <a:blip r:embed="rId2"/>
          <a:stretch>
            <a:fillRect/>
          </a:stretch>
        </p:blipFill>
        <p:spPr>
          <a:xfrm>
            <a:off x="1839188" y="5426486"/>
            <a:ext cx="5723434" cy="1382472"/>
          </a:xfrm>
          <a:prstGeom prst="rect">
            <a:avLst/>
          </a:prstGeom>
        </p:spPr>
      </p:pic>
    </p:spTree>
    <p:extLst>
      <p:ext uri="{BB962C8B-B14F-4D97-AF65-F5344CB8AC3E}">
        <p14:creationId xmlns:p14="http://schemas.microsoft.com/office/powerpoint/2010/main" val="3679968779"/>
      </p:ext>
    </p:extLst>
  </p:cSld>
  <p:clrMapOvr>
    <a:masterClrMapping/>
  </p:clrMapOvr>
  <p:transition spd="med"/>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02692-AAAF-1E48-B170-5BCED3275E42}"/>
              </a:ext>
            </a:extLst>
          </p:cNvPr>
          <p:cNvSpPr>
            <a:spLocks noGrp="1"/>
          </p:cNvSpPr>
          <p:nvPr>
            <p:ph type="title"/>
          </p:nvPr>
        </p:nvSpPr>
        <p:spPr/>
        <p:txBody>
          <a:bodyPr/>
          <a:lstStyle/>
          <a:p>
            <a:r>
              <a:rPr lang="en-US" dirty="0"/>
              <a:t>Off-policy DPG</a:t>
            </a:r>
          </a:p>
        </p:txBody>
      </p:sp>
      <p:sp>
        <p:nvSpPr>
          <p:cNvPr id="3" name="Text Placeholder 2">
            <a:extLst>
              <a:ext uri="{FF2B5EF4-FFF2-40B4-BE49-F238E27FC236}">
                <a16:creationId xmlns:a16="http://schemas.microsoft.com/office/drawing/2014/main" id="{467EEB89-2240-2E48-AF8C-928E0D5B1F08}"/>
              </a:ext>
            </a:extLst>
          </p:cNvPr>
          <p:cNvSpPr>
            <a:spLocks noGrp="1"/>
          </p:cNvSpPr>
          <p:nvPr>
            <p:ph type="body" idx="1"/>
          </p:nvPr>
        </p:nvSpPr>
        <p:spPr/>
        <p:txBody>
          <a:bodyPr>
            <a:normAutofit fontScale="62500" lnSpcReduction="20000"/>
          </a:bodyPr>
          <a:lstStyle/>
          <a:p>
            <a:pPr>
              <a:spcBef>
                <a:spcPts val="2365"/>
              </a:spcBef>
            </a:pPr>
            <a:r>
              <a:rPr lang="en-US" dirty="0"/>
              <a:t>Many possible algorithms using DPG</a:t>
            </a:r>
          </a:p>
          <a:p>
            <a:pPr>
              <a:spcBef>
                <a:spcPts val="2365"/>
              </a:spcBef>
            </a:pPr>
            <a:r>
              <a:rPr lang="en-US" dirty="0"/>
              <a:t>Paper presents an actor-critic approach</a:t>
            </a:r>
          </a:p>
          <a:p>
            <a:pPr>
              <a:spcBef>
                <a:spcPts val="2365"/>
              </a:spcBef>
            </a:pPr>
            <a:r>
              <a:rPr lang="en-US" dirty="0"/>
              <a:t>Critic updates omega, actor updates theta</a:t>
            </a:r>
          </a:p>
          <a:p>
            <a:pPr>
              <a:spcBef>
                <a:spcPts val="2365"/>
              </a:spcBef>
            </a:pPr>
            <a:endParaRPr lang="en-US" dirty="0"/>
          </a:p>
          <a:p>
            <a:pPr>
              <a:spcBef>
                <a:spcPts val="2365"/>
              </a:spcBef>
            </a:pPr>
            <a:endParaRPr lang="en-US" dirty="0"/>
          </a:p>
          <a:p>
            <a:pPr>
              <a:spcBef>
                <a:spcPts val="2365"/>
              </a:spcBef>
            </a:pPr>
            <a:endParaRPr lang="en-US" dirty="0"/>
          </a:p>
          <a:p>
            <a:pPr>
              <a:spcBef>
                <a:spcPts val="2365"/>
              </a:spcBef>
            </a:pPr>
            <a:r>
              <a:rPr lang="en-US" dirty="0"/>
              <a:t>If use Q-learning (1-step TD) you don’t need importance sampling</a:t>
            </a:r>
          </a:p>
        </p:txBody>
      </p:sp>
      <p:pic>
        <p:nvPicPr>
          <p:cNvPr id="4" name="Picture 3">
            <a:extLst>
              <a:ext uri="{FF2B5EF4-FFF2-40B4-BE49-F238E27FC236}">
                <a16:creationId xmlns:a16="http://schemas.microsoft.com/office/drawing/2014/main" id="{8DBB9EC0-F7BB-604E-A563-46496DEB0045}"/>
              </a:ext>
            </a:extLst>
          </p:cNvPr>
          <p:cNvPicPr>
            <a:picLocks noChangeAspect="1"/>
          </p:cNvPicPr>
          <p:nvPr/>
        </p:nvPicPr>
        <p:blipFill>
          <a:blip r:embed="rId2"/>
          <a:stretch>
            <a:fillRect/>
          </a:stretch>
        </p:blipFill>
        <p:spPr>
          <a:xfrm>
            <a:off x="1319452" y="4033596"/>
            <a:ext cx="5350717" cy="1383356"/>
          </a:xfrm>
          <a:prstGeom prst="rect">
            <a:avLst/>
          </a:prstGeom>
        </p:spPr>
      </p:pic>
      <p:sp>
        <p:nvSpPr>
          <p:cNvPr id="5" name="Freeform 4">
            <a:extLst>
              <a:ext uri="{FF2B5EF4-FFF2-40B4-BE49-F238E27FC236}">
                <a16:creationId xmlns:a16="http://schemas.microsoft.com/office/drawing/2014/main" id="{90023368-A00C-2F41-95D9-9FFD435BD5B7}"/>
              </a:ext>
            </a:extLst>
          </p:cNvPr>
          <p:cNvSpPr/>
          <p:nvPr/>
        </p:nvSpPr>
        <p:spPr>
          <a:xfrm>
            <a:off x="7702089" y="3343579"/>
            <a:ext cx="2118167" cy="690017"/>
          </a:xfrm>
          <a:custGeom>
            <a:avLst>
              <a:gd name="f0" fmla="val -35524"/>
              <a:gd name="f1" fmla="val 25544"/>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Target policy</a:t>
            </a:r>
          </a:p>
        </p:txBody>
      </p:sp>
    </p:spTree>
    <p:extLst>
      <p:ext uri="{BB962C8B-B14F-4D97-AF65-F5344CB8AC3E}">
        <p14:creationId xmlns:p14="http://schemas.microsoft.com/office/powerpoint/2010/main" val="2784034891"/>
      </p:ext>
    </p:extLst>
  </p:cSld>
  <p:clrMapOvr>
    <a:masterClrMapping/>
  </p:clrMapOvr>
  <p:transition spd="med"/>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B9676-F74A-BE45-A7D6-DCC70704B6A2}"/>
              </a:ext>
            </a:extLst>
          </p:cNvPr>
          <p:cNvSpPr>
            <a:spLocks noGrp="1"/>
          </p:cNvSpPr>
          <p:nvPr>
            <p:ph type="title"/>
          </p:nvPr>
        </p:nvSpPr>
        <p:spPr>
          <a:xfrm>
            <a:off x="693043" y="402484"/>
            <a:ext cx="8821347" cy="1461188"/>
          </a:xfrm>
        </p:spPr>
        <p:txBody>
          <a:bodyPr>
            <a:normAutofit/>
          </a:bodyPr>
          <a:lstStyle/>
          <a:p>
            <a:r>
              <a:rPr lang="en-US" sz="4000" i="1" dirty="0"/>
              <a:t>Deep</a:t>
            </a:r>
            <a:r>
              <a:rPr lang="en-US" sz="4000" dirty="0"/>
              <a:t> deterministic policy gradient (DDPG) ---ICLR 2016 </a:t>
            </a:r>
          </a:p>
        </p:txBody>
      </p:sp>
      <p:sp>
        <p:nvSpPr>
          <p:cNvPr id="3" name="Text Placeholder 2">
            <a:extLst>
              <a:ext uri="{FF2B5EF4-FFF2-40B4-BE49-F238E27FC236}">
                <a16:creationId xmlns:a16="http://schemas.microsoft.com/office/drawing/2014/main" id="{A229EDAE-657F-4E47-9BB4-238627CC3F52}"/>
              </a:ext>
            </a:extLst>
          </p:cNvPr>
          <p:cNvSpPr>
            <a:spLocks noGrp="1"/>
          </p:cNvSpPr>
          <p:nvPr>
            <p:ph type="body" idx="1"/>
          </p:nvPr>
        </p:nvSpPr>
        <p:spPr/>
        <p:txBody>
          <a:bodyPr>
            <a:normAutofit fontScale="77500" lnSpcReduction="20000"/>
          </a:bodyPr>
          <a:lstStyle/>
          <a:p>
            <a:r>
              <a:rPr lang="en-US" dirty="0"/>
              <a:t>Basically, DPG combined with DQN</a:t>
            </a:r>
          </a:p>
          <a:p>
            <a:pPr lvl="1"/>
            <a:r>
              <a:rPr lang="en-US" dirty="0"/>
              <a:t>Still off-policy actor-critic framework</a:t>
            </a:r>
          </a:p>
          <a:p>
            <a:pPr lvl="1"/>
            <a:r>
              <a:rPr lang="en-US" dirty="0"/>
              <a:t>Replay buffer, target networks for both actor and critic (but they are ‘soft’ with </a:t>
            </a:r>
            <a:r>
              <a:rPr lang="el-GR" dirty="0"/>
              <a:t>θ  ← </a:t>
            </a:r>
            <a:r>
              <a:rPr lang="el-GR" dirty="0" err="1"/>
              <a:t>τθ</a:t>
            </a:r>
            <a:r>
              <a:rPr lang="el-GR" dirty="0"/>
              <a:t> + (1 − τ )θ </a:t>
            </a:r>
            <a:r>
              <a:rPr lang="en-US" dirty="0"/>
              <a:t>)</a:t>
            </a:r>
          </a:p>
          <a:p>
            <a:pPr lvl="1"/>
            <a:r>
              <a:rPr lang="en-US" dirty="0"/>
              <a:t>Updates from DPG</a:t>
            </a:r>
          </a:p>
          <a:p>
            <a:pPr lvl="1"/>
            <a:r>
              <a:rPr lang="en-US" dirty="0"/>
              <a:t>Added noise to actor for exploration</a:t>
            </a:r>
          </a:p>
          <a:p>
            <a:pPr lvl="1"/>
            <a:endParaRPr lang="en-US" dirty="0"/>
          </a:p>
        </p:txBody>
      </p:sp>
    </p:spTree>
    <p:extLst>
      <p:ext uri="{BB962C8B-B14F-4D97-AF65-F5344CB8AC3E}">
        <p14:creationId xmlns:p14="http://schemas.microsoft.com/office/powerpoint/2010/main" val="3741838995"/>
      </p:ext>
    </p:extLst>
  </p:cSld>
  <p:clrMapOvr>
    <a:masterClrMapping/>
  </p:clrMapOvr>
  <p:transition spd="med"/>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D1F27-C3E3-744B-977B-5466283FC2D1}"/>
              </a:ext>
            </a:extLst>
          </p:cNvPr>
          <p:cNvSpPr>
            <a:spLocks noGrp="1"/>
          </p:cNvSpPr>
          <p:nvPr>
            <p:ph type="title"/>
          </p:nvPr>
        </p:nvSpPr>
        <p:spPr>
          <a:xfrm>
            <a:off x="693043" y="402484"/>
            <a:ext cx="8694539" cy="1055926"/>
          </a:xfrm>
        </p:spPr>
        <p:txBody>
          <a:bodyPr/>
          <a:lstStyle/>
          <a:p>
            <a:r>
              <a:rPr lang="en-US" dirty="0"/>
              <a:t>DDPG</a:t>
            </a:r>
          </a:p>
        </p:txBody>
      </p:sp>
      <p:pic>
        <p:nvPicPr>
          <p:cNvPr id="4" name="Picture 3">
            <a:extLst>
              <a:ext uri="{FF2B5EF4-FFF2-40B4-BE49-F238E27FC236}">
                <a16:creationId xmlns:a16="http://schemas.microsoft.com/office/drawing/2014/main" id="{E0AA63A9-643C-B742-9F31-67DBA51C0352}"/>
              </a:ext>
            </a:extLst>
          </p:cNvPr>
          <p:cNvPicPr>
            <a:picLocks noChangeAspect="1"/>
          </p:cNvPicPr>
          <p:nvPr/>
        </p:nvPicPr>
        <p:blipFill>
          <a:blip r:embed="rId2"/>
          <a:stretch>
            <a:fillRect/>
          </a:stretch>
        </p:blipFill>
        <p:spPr>
          <a:xfrm>
            <a:off x="732259" y="1331090"/>
            <a:ext cx="8445540" cy="6228586"/>
          </a:xfrm>
          <a:prstGeom prst="rect">
            <a:avLst/>
          </a:prstGeom>
        </p:spPr>
      </p:pic>
      <p:sp>
        <p:nvSpPr>
          <p:cNvPr id="5" name="Freeform 4">
            <a:extLst>
              <a:ext uri="{FF2B5EF4-FFF2-40B4-BE49-F238E27FC236}">
                <a16:creationId xmlns:a16="http://schemas.microsoft.com/office/drawing/2014/main" id="{F20C43A9-8D96-F64B-B100-E8FDEA35401F}"/>
              </a:ext>
            </a:extLst>
          </p:cNvPr>
          <p:cNvSpPr/>
          <p:nvPr/>
        </p:nvSpPr>
        <p:spPr>
          <a:xfrm>
            <a:off x="7905098" y="4021656"/>
            <a:ext cx="2118167" cy="690017"/>
          </a:xfrm>
          <a:custGeom>
            <a:avLst>
              <a:gd name="f0" fmla="val -28796"/>
              <a:gd name="f1" fmla="val 15398"/>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dirty="0">
                <a:latin typeface="Liberation Sans" pitchFamily="18"/>
                <a:ea typeface="Noto Sans CJK SC Regular" pitchFamily="2"/>
                <a:cs typeface="FreeSans" pitchFamily="2"/>
              </a:rPr>
              <a:t>Target policy with</a:t>
            </a:r>
          </a:p>
          <a:p>
            <a:pPr marL="0" marR="0" lvl="0" indent="0" algn="ctr" hangingPunct="0">
              <a:lnSpc>
                <a:spcPct val="100000"/>
              </a:lnSpc>
              <a:spcBef>
                <a:spcPts val="0"/>
              </a:spcBef>
              <a:spcAft>
                <a:spcPts val="0"/>
              </a:spcAft>
              <a:buNone/>
              <a:tabLst/>
            </a:pPr>
            <a:r>
              <a:rPr lang="en-US" dirty="0">
                <a:latin typeface="Liberation Sans" pitchFamily="18"/>
                <a:ea typeface="Noto Sans CJK SC Regular" pitchFamily="2"/>
                <a:cs typeface="FreeSans" pitchFamily="2"/>
              </a:rPr>
              <a:t> target critic</a:t>
            </a:r>
          </a:p>
        </p:txBody>
      </p:sp>
      <p:sp>
        <p:nvSpPr>
          <p:cNvPr id="6" name="Freeform 5">
            <a:extLst>
              <a:ext uri="{FF2B5EF4-FFF2-40B4-BE49-F238E27FC236}">
                <a16:creationId xmlns:a16="http://schemas.microsoft.com/office/drawing/2014/main" id="{B120116C-0E49-9F48-8AC6-F573589AA0C5}"/>
              </a:ext>
            </a:extLst>
          </p:cNvPr>
          <p:cNvSpPr/>
          <p:nvPr/>
        </p:nvSpPr>
        <p:spPr>
          <a:xfrm>
            <a:off x="8101661" y="5640279"/>
            <a:ext cx="1725039" cy="417685"/>
          </a:xfrm>
          <a:custGeom>
            <a:avLst>
              <a:gd name="f0" fmla="val -3994"/>
              <a:gd name="f1" fmla="val -8594"/>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dirty="0">
                <a:latin typeface="Liberation Sans" pitchFamily="18"/>
                <a:ea typeface="Noto Sans CJK SC Regular" pitchFamily="2"/>
                <a:cs typeface="FreeSans" pitchFamily="2"/>
              </a:rPr>
              <a:t>DPG update</a:t>
            </a:r>
          </a:p>
        </p:txBody>
      </p:sp>
      <p:sp>
        <p:nvSpPr>
          <p:cNvPr id="7" name="Freeform 6">
            <a:extLst>
              <a:ext uri="{FF2B5EF4-FFF2-40B4-BE49-F238E27FC236}">
                <a16:creationId xmlns:a16="http://schemas.microsoft.com/office/drawing/2014/main" id="{F339022B-5B1B-524E-A61A-50C4DAE1914F}"/>
              </a:ext>
            </a:extLst>
          </p:cNvPr>
          <p:cNvSpPr/>
          <p:nvPr/>
        </p:nvSpPr>
        <p:spPr>
          <a:xfrm>
            <a:off x="7491976" y="6568885"/>
            <a:ext cx="1725039" cy="417685"/>
          </a:xfrm>
          <a:custGeom>
            <a:avLst>
              <a:gd name="f0" fmla="val -12835"/>
              <a:gd name="f1" fmla="val -2608"/>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dirty="0">
                <a:latin typeface="Liberation Sans" pitchFamily="18"/>
                <a:ea typeface="Noto Sans CJK SC Regular" pitchFamily="2"/>
                <a:cs typeface="FreeSans" pitchFamily="2"/>
              </a:rPr>
              <a:t>Soft update</a:t>
            </a:r>
          </a:p>
        </p:txBody>
      </p:sp>
      <p:sp>
        <p:nvSpPr>
          <p:cNvPr id="8" name="Freeform 7">
            <a:extLst>
              <a:ext uri="{FF2B5EF4-FFF2-40B4-BE49-F238E27FC236}">
                <a16:creationId xmlns:a16="http://schemas.microsoft.com/office/drawing/2014/main" id="{5DACD35D-8ED5-2640-94BA-72BE93CCD950}"/>
              </a:ext>
            </a:extLst>
          </p:cNvPr>
          <p:cNvSpPr/>
          <p:nvPr/>
        </p:nvSpPr>
        <p:spPr>
          <a:xfrm>
            <a:off x="119697" y="3779837"/>
            <a:ext cx="683930" cy="417685"/>
          </a:xfrm>
          <a:custGeom>
            <a:avLst>
              <a:gd name="f0" fmla="val 36582"/>
              <a:gd name="f1" fmla="val 10560"/>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dirty="0">
                <a:latin typeface="Liberation Sans" pitchFamily="18"/>
                <a:ea typeface="Noto Sans CJK SC Regular" pitchFamily="2"/>
                <a:cs typeface="FreeSans" pitchFamily="2"/>
              </a:rPr>
              <a:t>DQN</a:t>
            </a:r>
          </a:p>
        </p:txBody>
      </p:sp>
      <p:sp>
        <p:nvSpPr>
          <p:cNvPr id="9" name="Freeform 8">
            <a:extLst>
              <a:ext uri="{FF2B5EF4-FFF2-40B4-BE49-F238E27FC236}">
                <a16:creationId xmlns:a16="http://schemas.microsoft.com/office/drawing/2014/main" id="{E7598CFD-77E7-1F4A-8673-737C1AE20A83}"/>
              </a:ext>
            </a:extLst>
          </p:cNvPr>
          <p:cNvSpPr/>
          <p:nvPr/>
        </p:nvSpPr>
        <p:spPr>
          <a:xfrm>
            <a:off x="119697" y="4502830"/>
            <a:ext cx="683930" cy="417685"/>
          </a:xfrm>
          <a:custGeom>
            <a:avLst>
              <a:gd name="f0" fmla="val 36582"/>
              <a:gd name="f1" fmla="val 10560"/>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dirty="0">
                <a:latin typeface="Liberation Sans" pitchFamily="18"/>
                <a:ea typeface="Noto Sans CJK SC Regular" pitchFamily="2"/>
                <a:cs typeface="FreeSans" pitchFamily="2"/>
              </a:rPr>
              <a:t>DQN</a:t>
            </a:r>
          </a:p>
        </p:txBody>
      </p:sp>
    </p:spTree>
    <p:extLst>
      <p:ext uri="{BB962C8B-B14F-4D97-AF65-F5344CB8AC3E}">
        <p14:creationId xmlns:p14="http://schemas.microsoft.com/office/powerpoint/2010/main" val="3533726129"/>
      </p:ext>
    </p:extLst>
  </p:cSld>
  <p:clrMapOvr>
    <a:masterClrMapping/>
  </p:clrMapOvr>
  <p:transition spd="med"/>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B750B-F63D-1A48-9596-05C314D74E4A}"/>
              </a:ext>
            </a:extLst>
          </p:cNvPr>
          <p:cNvSpPr>
            <a:spLocks noGrp="1"/>
          </p:cNvSpPr>
          <p:nvPr>
            <p:ph type="title"/>
          </p:nvPr>
        </p:nvSpPr>
        <p:spPr/>
        <p:txBody>
          <a:bodyPr/>
          <a:lstStyle/>
          <a:p>
            <a:r>
              <a:rPr lang="en-US" dirty="0"/>
              <a:t>DDPG results</a:t>
            </a:r>
          </a:p>
        </p:txBody>
      </p:sp>
      <p:pic>
        <p:nvPicPr>
          <p:cNvPr id="4" name="Picture 3">
            <a:extLst>
              <a:ext uri="{FF2B5EF4-FFF2-40B4-BE49-F238E27FC236}">
                <a16:creationId xmlns:a16="http://schemas.microsoft.com/office/drawing/2014/main" id="{682090EA-0B2B-ED42-ACA1-F113BD595C09}"/>
              </a:ext>
            </a:extLst>
          </p:cNvPr>
          <p:cNvPicPr>
            <a:picLocks noChangeAspect="1"/>
          </p:cNvPicPr>
          <p:nvPr/>
        </p:nvPicPr>
        <p:blipFill>
          <a:blip r:embed="rId3"/>
          <a:stretch>
            <a:fillRect/>
          </a:stretch>
        </p:blipFill>
        <p:spPr>
          <a:xfrm>
            <a:off x="252571" y="2572211"/>
            <a:ext cx="7081785" cy="3365601"/>
          </a:xfrm>
          <a:prstGeom prst="rect">
            <a:avLst/>
          </a:prstGeom>
        </p:spPr>
      </p:pic>
      <p:pic>
        <p:nvPicPr>
          <p:cNvPr id="5" name="Online Media 4" descr="DDPG Parameter Tuning - Half Cheetah">
            <a:hlinkClick r:id="" action="ppaction://media"/>
            <a:extLst>
              <a:ext uri="{FF2B5EF4-FFF2-40B4-BE49-F238E27FC236}">
                <a16:creationId xmlns:a16="http://schemas.microsoft.com/office/drawing/2014/main" id="{36E34B40-1614-4443-AC9F-EFAB2916CD25}"/>
              </a:ext>
            </a:extLst>
          </p:cNvPr>
          <p:cNvPicPr>
            <a:picLocks noRot="1" noChangeAspect="1"/>
          </p:cNvPicPr>
          <p:nvPr>
            <a:videoFile r:link="rId1"/>
          </p:nvPr>
        </p:nvPicPr>
        <p:blipFill>
          <a:blip r:embed="rId4"/>
          <a:stretch>
            <a:fillRect/>
          </a:stretch>
        </p:blipFill>
        <p:spPr>
          <a:xfrm>
            <a:off x="7448540" y="3062287"/>
            <a:ext cx="2540000" cy="1435100"/>
          </a:xfrm>
          <a:prstGeom prst="rect">
            <a:avLst/>
          </a:prstGeom>
        </p:spPr>
      </p:pic>
    </p:spTree>
    <p:extLst>
      <p:ext uri="{BB962C8B-B14F-4D97-AF65-F5344CB8AC3E}">
        <p14:creationId xmlns:p14="http://schemas.microsoft.com/office/powerpoint/2010/main" val="39815927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E0DBE-89C3-3544-A173-25608BBD43C5}"/>
              </a:ext>
            </a:extLst>
          </p:cNvPr>
          <p:cNvSpPr>
            <a:spLocks noGrp="1"/>
          </p:cNvSpPr>
          <p:nvPr>
            <p:ph type="title"/>
          </p:nvPr>
        </p:nvSpPr>
        <p:spPr/>
        <p:txBody>
          <a:bodyPr/>
          <a:lstStyle/>
          <a:p>
            <a:r>
              <a:rPr lang="en-US" dirty="0"/>
              <a:t>Twin Delayed DDPG (TD3)---ICML 2018</a:t>
            </a:r>
          </a:p>
        </p:txBody>
      </p:sp>
      <p:sp>
        <p:nvSpPr>
          <p:cNvPr id="3" name="Text Placeholder 2">
            <a:extLst>
              <a:ext uri="{FF2B5EF4-FFF2-40B4-BE49-F238E27FC236}">
                <a16:creationId xmlns:a16="http://schemas.microsoft.com/office/drawing/2014/main" id="{34C35078-F5FE-E641-92F0-E4679D1AA6BC}"/>
              </a:ext>
            </a:extLst>
          </p:cNvPr>
          <p:cNvSpPr>
            <a:spLocks noGrp="1"/>
          </p:cNvSpPr>
          <p:nvPr>
            <p:ph type="body" idx="1"/>
          </p:nvPr>
        </p:nvSpPr>
        <p:spPr/>
        <p:txBody>
          <a:bodyPr>
            <a:normAutofit fontScale="92500" lnSpcReduction="10000"/>
          </a:bodyPr>
          <a:lstStyle/>
          <a:p>
            <a:r>
              <a:rPr lang="en-US" dirty="0"/>
              <a:t>An extension to DDPG</a:t>
            </a:r>
          </a:p>
          <a:p>
            <a:r>
              <a:rPr lang="en-US" dirty="0"/>
              <a:t>Like Double Q-learning, uses two (twin) Q-functions to help with overestimation</a:t>
            </a:r>
          </a:p>
          <a:p>
            <a:r>
              <a:rPr lang="en-US" dirty="0"/>
              <a:t>Updates the actor less frequently (delayed updates)</a:t>
            </a:r>
          </a:p>
          <a:p>
            <a:r>
              <a:rPr lang="en-US" dirty="0"/>
              <a:t>Adds noise to actions to improve robustness</a:t>
            </a:r>
          </a:p>
        </p:txBody>
      </p:sp>
    </p:spTree>
    <p:extLst>
      <p:ext uri="{BB962C8B-B14F-4D97-AF65-F5344CB8AC3E}">
        <p14:creationId xmlns:p14="http://schemas.microsoft.com/office/powerpoint/2010/main" val="128007595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9FBF4B-3841-9A46-936D-F84ABFA50B66}"/>
              </a:ext>
            </a:extLst>
          </p:cNvPr>
          <p:cNvSpPr txBox="1"/>
          <p:nvPr/>
        </p:nvSpPr>
        <p:spPr>
          <a:xfrm>
            <a:off x="822960" y="2480452"/>
            <a:ext cx="8666280" cy="715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200" b="0" i="0" u="none" strike="noStrike" kern="1200" cap="none">
                <a:ln>
                  <a:noFill/>
                </a:ln>
                <a:latin typeface="Liberation Sans" pitchFamily="18"/>
                <a:ea typeface="Noto Sans CJK SC Regular" pitchFamily="2"/>
                <a:cs typeface="FreeSans" pitchFamily="2"/>
              </a:rPr>
              <a:t>Notice that in MC, the return       is an unbiased, noisy sample of the</a:t>
            </a:r>
          </a:p>
          <a:p>
            <a:pPr marL="0" marR="0" lvl="0" indent="0" hangingPunct="0">
              <a:lnSpc>
                <a:spcPct val="100000"/>
              </a:lnSpc>
              <a:spcBef>
                <a:spcPts val="0"/>
              </a:spcBef>
              <a:spcAft>
                <a:spcPts val="0"/>
              </a:spcAft>
              <a:buNone/>
              <a:tabLst/>
            </a:pPr>
            <a:r>
              <a:rPr lang="en-US" sz="2200" b="0" i="0" u="none" strike="noStrike" kern="1200" cap="none">
                <a:ln>
                  <a:noFill/>
                </a:ln>
                <a:latin typeface="Liberation Sans" pitchFamily="18"/>
                <a:ea typeface="Noto Sans CJK SC Regular" pitchFamily="2"/>
                <a:cs typeface="FreeSans" pitchFamily="2"/>
              </a:rPr>
              <a:t>true value,</a:t>
            </a:r>
          </a:p>
        </p:txBody>
      </p:sp>
      <p:grpSp>
        <p:nvGrpSpPr>
          <p:cNvPr id="4" name="Group 3" descr="20§display§G_t§svg§600§FALSE" title="TexMaths">
            <a:extLst>
              <a:ext uri="{FF2B5EF4-FFF2-40B4-BE49-F238E27FC236}">
                <a16:creationId xmlns:a16="http://schemas.microsoft.com/office/drawing/2014/main" id="{6D9F7BEF-75BA-7D4F-8F3F-8A5EDF2C98F1}"/>
              </a:ext>
            </a:extLst>
          </p:cNvPr>
          <p:cNvGrpSpPr/>
          <p:nvPr/>
        </p:nvGrpSpPr>
        <p:grpSpPr>
          <a:xfrm>
            <a:off x="4502880" y="2571892"/>
            <a:ext cx="343080" cy="273240"/>
            <a:chOff x="4502880" y="2027880"/>
            <a:chExt cx="343080" cy="273240"/>
          </a:xfrm>
        </p:grpSpPr>
        <p:sp>
          <p:nvSpPr>
            <p:cNvPr id="5" name="Freeform 4">
              <a:extLst>
                <a:ext uri="{FF2B5EF4-FFF2-40B4-BE49-F238E27FC236}">
                  <a16:creationId xmlns:a16="http://schemas.microsoft.com/office/drawing/2014/main" id="{3AA722BF-C8B3-0349-88E2-AFCD7A227131}"/>
                </a:ext>
              </a:extLst>
            </p:cNvPr>
            <p:cNvSpPr/>
            <p:nvPr/>
          </p:nvSpPr>
          <p:spPr>
            <a:xfrm>
              <a:off x="4502880" y="2035799"/>
              <a:ext cx="343080" cy="263160"/>
            </a:xfrm>
            <a:custGeom>
              <a:avLst/>
              <a:gdLst/>
              <a:ahLst/>
              <a:cxnLst>
                <a:cxn ang="3cd4">
                  <a:pos x="hc" y="t"/>
                </a:cxn>
                <a:cxn ang="cd2">
                  <a:pos x="l" y="vc"/>
                </a:cxn>
                <a:cxn ang="cd4">
                  <a:pos x="hc" y="b"/>
                </a:cxn>
                <a:cxn ang="0">
                  <a:pos x="r" y="vc"/>
                </a:cxn>
              </a:cxnLst>
              <a:rect l="l" t="t" r="r" b="b"/>
              <a:pathLst>
                <a:path w="954" h="732">
                  <a:moveTo>
                    <a:pt x="478" y="732"/>
                  </a:moveTo>
                  <a:lnTo>
                    <a:pt x="0" y="732"/>
                  </a:lnTo>
                  <a:lnTo>
                    <a:pt x="0" y="0"/>
                  </a:lnTo>
                  <a:lnTo>
                    <a:pt x="954" y="0"/>
                  </a:lnTo>
                  <a:lnTo>
                    <a:pt x="954" y="732"/>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 name="Freeform 5">
              <a:extLst>
                <a:ext uri="{FF2B5EF4-FFF2-40B4-BE49-F238E27FC236}">
                  <a16:creationId xmlns:a16="http://schemas.microsoft.com/office/drawing/2014/main" id="{56EFD86C-3D55-B441-AFC6-A3582110A0BC}"/>
                </a:ext>
              </a:extLst>
            </p:cNvPr>
            <p:cNvSpPr/>
            <p:nvPr/>
          </p:nvSpPr>
          <p:spPr>
            <a:xfrm>
              <a:off x="4518720" y="2027880"/>
              <a:ext cx="225000" cy="230040"/>
            </a:xfrm>
            <a:custGeom>
              <a:avLst/>
              <a:gdLst/>
              <a:ahLst/>
              <a:cxnLst>
                <a:cxn ang="3cd4">
                  <a:pos x="hc" y="t"/>
                </a:cxn>
                <a:cxn ang="cd2">
                  <a:pos x="l" y="vc"/>
                </a:cxn>
                <a:cxn ang="cd4">
                  <a:pos x="hc" y="b"/>
                </a:cxn>
                <a:cxn ang="0">
                  <a:pos x="r" y="vc"/>
                </a:cxn>
              </a:cxnLst>
              <a:rect l="l" t="t" r="r" b="b"/>
              <a:pathLst>
                <a:path w="626" h="640">
                  <a:moveTo>
                    <a:pt x="626" y="8"/>
                  </a:moveTo>
                  <a:cubicBezTo>
                    <a:pt x="626" y="6"/>
                    <a:pt x="624" y="0"/>
                    <a:pt x="616" y="0"/>
                  </a:cubicBezTo>
                  <a:cubicBezTo>
                    <a:pt x="614" y="0"/>
                    <a:pt x="612" y="0"/>
                    <a:pt x="602" y="10"/>
                  </a:cubicBezTo>
                  <a:lnTo>
                    <a:pt x="542" y="78"/>
                  </a:lnTo>
                  <a:cubicBezTo>
                    <a:pt x="534" y="66"/>
                    <a:pt x="492" y="0"/>
                    <a:pt x="394" y="0"/>
                  </a:cubicBezTo>
                  <a:cubicBezTo>
                    <a:pt x="198" y="0"/>
                    <a:pt x="0" y="194"/>
                    <a:pt x="0" y="400"/>
                  </a:cubicBezTo>
                  <a:cubicBezTo>
                    <a:pt x="0" y="540"/>
                    <a:pt x="98" y="640"/>
                    <a:pt x="240" y="640"/>
                  </a:cubicBezTo>
                  <a:cubicBezTo>
                    <a:pt x="280" y="640"/>
                    <a:pt x="320" y="632"/>
                    <a:pt x="350" y="620"/>
                  </a:cubicBezTo>
                  <a:cubicBezTo>
                    <a:pt x="394" y="602"/>
                    <a:pt x="412" y="584"/>
                    <a:pt x="428" y="566"/>
                  </a:cubicBezTo>
                  <a:cubicBezTo>
                    <a:pt x="436" y="588"/>
                    <a:pt x="458" y="620"/>
                    <a:pt x="468" y="620"/>
                  </a:cubicBezTo>
                  <a:cubicBezTo>
                    <a:pt x="472" y="620"/>
                    <a:pt x="474" y="618"/>
                    <a:pt x="474" y="616"/>
                  </a:cubicBezTo>
                  <a:cubicBezTo>
                    <a:pt x="476" y="616"/>
                    <a:pt x="484" y="582"/>
                    <a:pt x="488" y="564"/>
                  </a:cubicBezTo>
                  <a:lnTo>
                    <a:pt x="506" y="496"/>
                  </a:lnTo>
                  <a:cubicBezTo>
                    <a:pt x="508" y="480"/>
                    <a:pt x="514" y="466"/>
                    <a:pt x="516" y="450"/>
                  </a:cubicBezTo>
                  <a:cubicBezTo>
                    <a:pt x="526" y="410"/>
                    <a:pt x="528" y="408"/>
                    <a:pt x="578" y="408"/>
                  </a:cubicBezTo>
                  <a:cubicBezTo>
                    <a:pt x="582" y="408"/>
                    <a:pt x="592" y="408"/>
                    <a:pt x="592" y="390"/>
                  </a:cubicBezTo>
                  <a:cubicBezTo>
                    <a:pt x="592" y="384"/>
                    <a:pt x="588" y="380"/>
                    <a:pt x="580" y="380"/>
                  </a:cubicBezTo>
                  <a:cubicBezTo>
                    <a:pt x="560" y="380"/>
                    <a:pt x="508" y="384"/>
                    <a:pt x="488" y="384"/>
                  </a:cubicBezTo>
                  <a:cubicBezTo>
                    <a:pt x="460" y="384"/>
                    <a:pt x="392" y="380"/>
                    <a:pt x="364" y="380"/>
                  </a:cubicBezTo>
                  <a:cubicBezTo>
                    <a:pt x="356" y="380"/>
                    <a:pt x="346" y="380"/>
                    <a:pt x="346" y="398"/>
                  </a:cubicBezTo>
                  <a:cubicBezTo>
                    <a:pt x="346" y="408"/>
                    <a:pt x="352" y="408"/>
                    <a:pt x="372" y="408"/>
                  </a:cubicBezTo>
                  <a:cubicBezTo>
                    <a:pt x="372" y="408"/>
                    <a:pt x="398" y="408"/>
                    <a:pt x="418" y="410"/>
                  </a:cubicBezTo>
                  <a:cubicBezTo>
                    <a:pt x="442" y="412"/>
                    <a:pt x="446" y="416"/>
                    <a:pt x="446" y="426"/>
                  </a:cubicBezTo>
                  <a:cubicBezTo>
                    <a:pt x="446" y="434"/>
                    <a:pt x="436" y="474"/>
                    <a:pt x="428" y="506"/>
                  </a:cubicBezTo>
                  <a:cubicBezTo>
                    <a:pt x="402" y="604"/>
                    <a:pt x="288" y="614"/>
                    <a:pt x="258" y="614"/>
                  </a:cubicBezTo>
                  <a:cubicBezTo>
                    <a:pt x="172" y="614"/>
                    <a:pt x="80" y="564"/>
                    <a:pt x="80" y="428"/>
                  </a:cubicBezTo>
                  <a:cubicBezTo>
                    <a:pt x="80" y="402"/>
                    <a:pt x="90" y="256"/>
                    <a:pt x="182" y="142"/>
                  </a:cubicBezTo>
                  <a:cubicBezTo>
                    <a:pt x="230" y="82"/>
                    <a:pt x="314" y="28"/>
                    <a:pt x="402" y="28"/>
                  </a:cubicBezTo>
                  <a:cubicBezTo>
                    <a:pt x="492" y="28"/>
                    <a:pt x="544" y="96"/>
                    <a:pt x="544" y="198"/>
                  </a:cubicBezTo>
                  <a:cubicBezTo>
                    <a:pt x="544" y="232"/>
                    <a:pt x="542" y="234"/>
                    <a:pt x="542" y="242"/>
                  </a:cubicBezTo>
                  <a:cubicBezTo>
                    <a:pt x="542" y="252"/>
                    <a:pt x="550" y="252"/>
                    <a:pt x="554" y="252"/>
                  </a:cubicBezTo>
                  <a:cubicBezTo>
                    <a:pt x="566" y="252"/>
                    <a:pt x="566" y="250"/>
                    <a:pt x="570" y="2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 name="Freeform 6">
              <a:extLst>
                <a:ext uri="{FF2B5EF4-FFF2-40B4-BE49-F238E27FC236}">
                  <a16:creationId xmlns:a16="http://schemas.microsoft.com/office/drawing/2014/main" id="{D8A6A035-ECA6-1D47-A445-71C55C5763AF}"/>
                </a:ext>
              </a:extLst>
            </p:cNvPr>
            <p:cNvSpPr/>
            <p:nvPr/>
          </p:nvSpPr>
          <p:spPr>
            <a:xfrm>
              <a:off x="4759920" y="2160360"/>
              <a:ext cx="75240" cy="140760"/>
            </a:xfrm>
            <a:custGeom>
              <a:avLst/>
              <a:gdLst/>
              <a:ahLst/>
              <a:cxnLst>
                <a:cxn ang="3cd4">
                  <a:pos x="hc" y="t"/>
                </a:cxn>
                <a:cxn ang="cd2">
                  <a:pos x="l" y="vc"/>
                </a:cxn>
                <a:cxn ang="cd4">
                  <a:pos x="hc" y="b"/>
                </a:cxn>
                <a:cxn ang="0">
                  <a:pos x="r" y="vc"/>
                </a:cxn>
              </a:cxnLst>
              <a:rect l="l" t="t" r="r" b="b"/>
              <a:pathLst>
                <a:path w="210" h="392">
                  <a:moveTo>
                    <a:pt x="126" y="142"/>
                  </a:moveTo>
                  <a:lnTo>
                    <a:pt x="190" y="142"/>
                  </a:lnTo>
                  <a:cubicBezTo>
                    <a:pt x="202" y="142"/>
                    <a:pt x="210" y="142"/>
                    <a:pt x="210" y="128"/>
                  </a:cubicBezTo>
                  <a:cubicBezTo>
                    <a:pt x="210" y="120"/>
                    <a:pt x="202" y="120"/>
                    <a:pt x="192" y="120"/>
                  </a:cubicBezTo>
                  <a:lnTo>
                    <a:pt x="132" y="120"/>
                  </a:lnTo>
                  <a:lnTo>
                    <a:pt x="156" y="28"/>
                  </a:lnTo>
                  <a:cubicBezTo>
                    <a:pt x="156" y="26"/>
                    <a:pt x="158" y="22"/>
                    <a:pt x="158" y="20"/>
                  </a:cubicBezTo>
                  <a:cubicBezTo>
                    <a:pt x="158" y="8"/>
                    <a:pt x="148" y="0"/>
                    <a:pt x="136" y="0"/>
                  </a:cubicBezTo>
                  <a:cubicBezTo>
                    <a:pt x="120" y="0"/>
                    <a:pt x="112" y="10"/>
                    <a:pt x="106" y="26"/>
                  </a:cubicBezTo>
                  <a:cubicBezTo>
                    <a:pt x="102" y="42"/>
                    <a:pt x="110" y="12"/>
                    <a:pt x="84" y="120"/>
                  </a:cubicBezTo>
                  <a:lnTo>
                    <a:pt x="20" y="120"/>
                  </a:lnTo>
                  <a:cubicBezTo>
                    <a:pt x="8" y="120"/>
                    <a:pt x="0" y="120"/>
                    <a:pt x="0" y="134"/>
                  </a:cubicBezTo>
                  <a:cubicBezTo>
                    <a:pt x="0" y="142"/>
                    <a:pt x="8" y="142"/>
                    <a:pt x="18" y="142"/>
                  </a:cubicBezTo>
                  <a:lnTo>
                    <a:pt x="78" y="142"/>
                  </a:lnTo>
                  <a:lnTo>
                    <a:pt x="40" y="288"/>
                  </a:lnTo>
                  <a:cubicBezTo>
                    <a:pt x="38" y="304"/>
                    <a:pt x="32" y="326"/>
                    <a:pt x="32" y="334"/>
                  </a:cubicBezTo>
                  <a:cubicBezTo>
                    <a:pt x="32" y="370"/>
                    <a:pt x="62" y="392"/>
                    <a:pt x="98" y="392"/>
                  </a:cubicBezTo>
                  <a:cubicBezTo>
                    <a:pt x="168" y="392"/>
                    <a:pt x="206" y="306"/>
                    <a:pt x="206" y="298"/>
                  </a:cubicBezTo>
                  <a:cubicBezTo>
                    <a:pt x="206" y="290"/>
                    <a:pt x="198" y="290"/>
                    <a:pt x="196" y="290"/>
                  </a:cubicBezTo>
                  <a:cubicBezTo>
                    <a:pt x="188" y="290"/>
                    <a:pt x="188" y="292"/>
                    <a:pt x="184" y="302"/>
                  </a:cubicBezTo>
                  <a:cubicBezTo>
                    <a:pt x="166" y="340"/>
                    <a:pt x="134" y="376"/>
                    <a:pt x="100" y="376"/>
                  </a:cubicBezTo>
                  <a:cubicBezTo>
                    <a:pt x="86" y="376"/>
                    <a:pt x="78" y="368"/>
                    <a:pt x="78" y="344"/>
                  </a:cubicBezTo>
                  <a:cubicBezTo>
                    <a:pt x="78" y="338"/>
                    <a:pt x="80" y="326"/>
                    <a:pt x="82" y="32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8" name="Group 7" descr="20§display§V^\pi(s_t)§svg§600§FALSE" title="TexMaths">
            <a:extLst>
              <a:ext uri="{FF2B5EF4-FFF2-40B4-BE49-F238E27FC236}">
                <a16:creationId xmlns:a16="http://schemas.microsoft.com/office/drawing/2014/main" id="{911A25D1-2E11-9D46-98BA-823708AD5660}"/>
              </a:ext>
            </a:extLst>
          </p:cNvPr>
          <p:cNvGrpSpPr/>
          <p:nvPr/>
        </p:nvGrpSpPr>
        <p:grpSpPr>
          <a:xfrm>
            <a:off x="2286000" y="2846212"/>
            <a:ext cx="930600" cy="316440"/>
            <a:chOff x="2286000" y="2302200"/>
            <a:chExt cx="930600" cy="316440"/>
          </a:xfrm>
        </p:grpSpPr>
        <p:sp>
          <p:nvSpPr>
            <p:cNvPr id="9" name="Freeform 8">
              <a:extLst>
                <a:ext uri="{FF2B5EF4-FFF2-40B4-BE49-F238E27FC236}">
                  <a16:creationId xmlns:a16="http://schemas.microsoft.com/office/drawing/2014/main" id="{F7B09993-CB2C-6E49-9D5F-32C27D59876F}"/>
                </a:ext>
              </a:extLst>
            </p:cNvPr>
            <p:cNvSpPr/>
            <p:nvPr/>
          </p:nvSpPr>
          <p:spPr>
            <a:xfrm>
              <a:off x="2286000" y="2302920"/>
              <a:ext cx="930600" cy="315720"/>
            </a:xfrm>
            <a:custGeom>
              <a:avLst/>
              <a:gdLst/>
              <a:ahLst/>
              <a:cxnLst>
                <a:cxn ang="3cd4">
                  <a:pos x="hc" y="t"/>
                </a:cxn>
                <a:cxn ang="cd2">
                  <a:pos x="l" y="vc"/>
                </a:cxn>
                <a:cxn ang="cd4">
                  <a:pos x="hc" y="b"/>
                </a:cxn>
                <a:cxn ang="0">
                  <a:pos x="r" y="vc"/>
                </a:cxn>
              </a:cxnLst>
              <a:rect l="l" t="t" r="r" b="b"/>
              <a:pathLst>
                <a:path w="2586" h="878">
                  <a:moveTo>
                    <a:pt x="1292" y="878"/>
                  </a:moveTo>
                  <a:lnTo>
                    <a:pt x="0" y="878"/>
                  </a:lnTo>
                  <a:lnTo>
                    <a:pt x="0" y="0"/>
                  </a:lnTo>
                  <a:lnTo>
                    <a:pt x="2586" y="0"/>
                  </a:lnTo>
                  <a:lnTo>
                    <a:pt x="2586" y="878"/>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 name="Freeform 9">
              <a:extLst>
                <a:ext uri="{FF2B5EF4-FFF2-40B4-BE49-F238E27FC236}">
                  <a16:creationId xmlns:a16="http://schemas.microsoft.com/office/drawing/2014/main" id="{60366B89-C8E1-C34E-BABD-F5384E4D3D9E}"/>
                </a:ext>
              </a:extLst>
            </p:cNvPr>
            <p:cNvSpPr/>
            <p:nvPr/>
          </p:nvSpPr>
          <p:spPr>
            <a:xfrm>
              <a:off x="2304000" y="2323080"/>
              <a:ext cx="225720" cy="223560"/>
            </a:xfrm>
            <a:custGeom>
              <a:avLst/>
              <a:gdLst/>
              <a:ahLst/>
              <a:cxnLst>
                <a:cxn ang="3cd4">
                  <a:pos x="hc" y="t"/>
                </a:cxn>
                <a:cxn ang="cd2">
                  <a:pos x="l" y="vc"/>
                </a:cxn>
                <a:cxn ang="cd4">
                  <a:pos x="hc" y="b"/>
                </a:cxn>
                <a:cxn ang="0">
                  <a:pos x="r" y="vc"/>
                </a:cxn>
              </a:cxnLst>
              <a:rect l="l" t="t" r="r" b="b"/>
              <a:pathLst>
                <a:path w="628" h="622">
                  <a:moveTo>
                    <a:pt x="504" y="100"/>
                  </a:moveTo>
                  <a:cubicBezTo>
                    <a:pt x="548" y="32"/>
                    <a:pt x="584" y="30"/>
                    <a:pt x="618" y="28"/>
                  </a:cubicBezTo>
                  <a:cubicBezTo>
                    <a:pt x="628" y="26"/>
                    <a:pt x="628" y="12"/>
                    <a:pt x="628" y="10"/>
                  </a:cubicBezTo>
                  <a:cubicBezTo>
                    <a:pt x="628" y="4"/>
                    <a:pt x="624" y="0"/>
                    <a:pt x="618" y="0"/>
                  </a:cubicBezTo>
                  <a:cubicBezTo>
                    <a:pt x="594" y="0"/>
                    <a:pt x="568" y="2"/>
                    <a:pt x="544" y="2"/>
                  </a:cubicBezTo>
                  <a:cubicBezTo>
                    <a:pt x="516" y="2"/>
                    <a:pt x="486" y="0"/>
                    <a:pt x="458" y="0"/>
                  </a:cubicBezTo>
                  <a:cubicBezTo>
                    <a:pt x="452" y="0"/>
                    <a:pt x="440" y="0"/>
                    <a:pt x="440" y="16"/>
                  </a:cubicBezTo>
                  <a:cubicBezTo>
                    <a:pt x="440" y="26"/>
                    <a:pt x="448" y="28"/>
                    <a:pt x="454" y="28"/>
                  </a:cubicBezTo>
                  <a:cubicBezTo>
                    <a:pt x="478" y="30"/>
                    <a:pt x="496" y="38"/>
                    <a:pt x="496" y="56"/>
                  </a:cubicBezTo>
                  <a:cubicBezTo>
                    <a:pt x="496" y="70"/>
                    <a:pt x="482" y="90"/>
                    <a:pt x="482" y="90"/>
                  </a:cubicBezTo>
                  <a:lnTo>
                    <a:pt x="212" y="520"/>
                  </a:lnTo>
                  <a:lnTo>
                    <a:pt x="152" y="54"/>
                  </a:lnTo>
                  <a:cubicBezTo>
                    <a:pt x="152" y="38"/>
                    <a:pt x="172" y="28"/>
                    <a:pt x="212" y="28"/>
                  </a:cubicBezTo>
                  <a:cubicBezTo>
                    <a:pt x="224" y="28"/>
                    <a:pt x="234" y="28"/>
                    <a:pt x="234" y="10"/>
                  </a:cubicBezTo>
                  <a:cubicBezTo>
                    <a:pt x="234" y="2"/>
                    <a:pt x="228" y="0"/>
                    <a:pt x="222" y="0"/>
                  </a:cubicBezTo>
                  <a:cubicBezTo>
                    <a:pt x="186" y="0"/>
                    <a:pt x="148" y="2"/>
                    <a:pt x="112" y="2"/>
                  </a:cubicBezTo>
                  <a:cubicBezTo>
                    <a:pt x="96" y="2"/>
                    <a:pt x="80" y="2"/>
                    <a:pt x="64" y="2"/>
                  </a:cubicBezTo>
                  <a:cubicBezTo>
                    <a:pt x="48" y="2"/>
                    <a:pt x="32" y="0"/>
                    <a:pt x="16" y="0"/>
                  </a:cubicBezTo>
                  <a:cubicBezTo>
                    <a:pt x="10" y="0"/>
                    <a:pt x="0" y="0"/>
                    <a:pt x="0" y="16"/>
                  </a:cubicBezTo>
                  <a:cubicBezTo>
                    <a:pt x="0" y="28"/>
                    <a:pt x="8" y="28"/>
                    <a:pt x="22" y="28"/>
                  </a:cubicBezTo>
                  <a:cubicBezTo>
                    <a:pt x="72" y="28"/>
                    <a:pt x="72" y="36"/>
                    <a:pt x="74" y="58"/>
                  </a:cubicBezTo>
                  <a:lnTo>
                    <a:pt x="144" y="602"/>
                  </a:lnTo>
                  <a:cubicBezTo>
                    <a:pt x="148" y="618"/>
                    <a:pt x="150" y="622"/>
                    <a:pt x="162" y="622"/>
                  </a:cubicBezTo>
                  <a:cubicBezTo>
                    <a:pt x="176" y="622"/>
                    <a:pt x="180" y="618"/>
                    <a:pt x="186" y="60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 name="Freeform 10">
              <a:extLst>
                <a:ext uri="{FF2B5EF4-FFF2-40B4-BE49-F238E27FC236}">
                  <a16:creationId xmlns:a16="http://schemas.microsoft.com/office/drawing/2014/main" id="{4BD66A19-D5EF-9E4B-B8FB-B27364E7327B}"/>
                </a:ext>
              </a:extLst>
            </p:cNvPr>
            <p:cNvSpPr/>
            <p:nvPr/>
          </p:nvSpPr>
          <p:spPr>
            <a:xfrm>
              <a:off x="2550240" y="2313000"/>
              <a:ext cx="132840" cy="98280"/>
            </a:xfrm>
            <a:custGeom>
              <a:avLst/>
              <a:gdLst/>
              <a:ahLst/>
              <a:cxnLst>
                <a:cxn ang="3cd4">
                  <a:pos x="hc" y="t"/>
                </a:cxn>
                <a:cxn ang="cd2">
                  <a:pos x="l" y="vc"/>
                </a:cxn>
                <a:cxn ang="cd4">
                  <a:pos x="hc" y="b"/>
                </a:cxn>
                <a:cxn ang="0">
                  <a:pos x="r" y="vc"/>
                </a:cxn>
              </a:cxnLst>
              <a:rect l="l" t="t" r="r" b="b"/>
              <a:pathLst>
                <a:path w="370" h="274">
                  <a:moveTo>
                    <a:pt x="164" y="42"/>
                  </a:moveTo>
                  <a:lnTo>
                    <a:pt x="238" y="42"/>
                  </a:lnTo>
                  <a:cubicBezTo>
                    <a:pt x="228" y="80"/>
                    <a:pt x="216" y="136"/>
                    <a:pt x="216" y="184"/>
                  </a:cubicBezTo>
                  <a:cubicBezTo>
                    <a:pt x="216" y="210"/>
                    <a:pt x="218" y="226"/>
                    <a:pt x="222" y="240"/>
                  </a:cubicBezTo>
                  <a:cubicBezTo>
                    <a:pt x="232" y="270"/>
                    <a:pt x="240" y="274"/>
                    <a:pt x="250" y="274"/>
                  </a:cubicBezTo>
                  <a:cubicBezTo>
                    <a:pt x="264" y="274"/>
                    <a:pt x="278" y="260"/>
                    <a:pt x="278" y="246"/>
                  </a:cubicBezTo>
                  <a:cubicBezTo>
                    <a:pt x="278" y="240"/>
                    <a:pt x="278" y="238"/>
                    <a:pt x="274" y="232"/>
                  </a:cubicBezTo>
                  <a:cubicBezTo>
                    <a:pt x="262" y="208"/>
                    <a:pt x="252" y="174"/>
                    <a:pt x="252" y="122"/>
                  </a:cubicBezTo>
                  <a:cubicBezTo>
                    <a:pt x="252" y="110"/>
                    <a:pt x="252" y="86"/>
                    <a:pt x="260" y="42"/>
                  </a:cubicBezTo>
                  <a:lnTo>
                    <a:pt x="338" y="42"/>
                  </a:lnTo>
                  <a:cubicBezTo>
                    <a:pt x="348" y="42"/>
                    <a:pt x="354" y="42"/>
                    <a:pt x="360" y="38"/>
                  </a:cubicBezTo>
                  <a:cubicBezTo>
                    <a:pt x="368" y="30"/>
                    <a:pt x="370" y="22"/>
                    <a:pt x="370" y="18"/>
                  </a:cubicBezTo>
                  <a:cubicBezTo>
                    <a:pt x="370" y="0"/>
                    <a:pt x="354" y="0"/>
                    <a:pt x="344" y="0"/>
                  </a:cubicBezTo>
                  <a:lnTo>
                    <a:pt x="110" y="0"/>
                  </a:lnTo>
                  <a:cubicBezTo>
                    <a:pt x="86" y="0"/>
                    <a:pt x="68" y="6"/>
                    <a:pt x="40" y="32"/>
                  </a:cubicBezTo>
                  <a:cubicBezTo>
                    <a:pt x="24" y="46"/>
                    <a:pt x="0" y="80"/>
                    <a:pt x="0" y="84"/>
                  </a:cubicBezTo>
                  <a:cubicBezTo>
                    <a:pt x="0" y="92"/>
                    <a:pt x="8" y="92"/>
                    <a:pt x="10" y="92"/>
                  </a:cubicBezTo>
                  <a:cubicBezTo>
                    <a:pt x="18" y="92"/>
                    <a:pt x="18" y="92"/>
                    <a:pt x="22" y="86"/>
                  </a:cubicBezTo>
                  <a:cubicBezTo>
                    <a:pt x="54" y="42"/>
                    <a:pt x="92" y="42"/>
                    <a:pt x="106" y="42"/>
                  </a:cubicBezTo>
                  <a:lnTo>
                    <a:pt x="142" y="42"/>
                  </a:lnTo>
                  <a:cubicBezTo>
                    <a:pt x="124" y="110"/>
                    <a:pt x="90" y="184"/>
                    <a:pt x="72" y="220"/>
                  </a:cubicBezTo>
                  <a:cubicBezTo>
                    <a:pt x="68" y="228"/>
                    <a:pt x="62" y="242"/>
                    <a:pt x="60" y="244"/>
                  </a:cubicBezTo>
                  <a:cubicBezTo>
                    <a:pt x="60" y="246"/>
                    <a:pt x="58" y="250"/>
                    <a:pt x="58" y="254"/>
                  </a:cubicBezTo>
                  <a:cubicBezTo>
                    <a:pt x="58" y="264"/>
                    <a:pt x="66" y="274"/>
                    <a:pt x="80" y="274"/>
                  </a:cubicBezTo>
                  <a:cubicBezTo>
                    <a:pt x="104" y="274"/>
                    <a:pt x="112" y="246"/>
                    <a:pt x="126" y="19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 name="Freeform 11">
              <a:extLst>
                <a:ext uri="{FF2B5EF4-FFF2-40B4-BE49-F238E27FC236}">
                  <a16:creationId xmlns:a16="http://schemas.microsoft.com/office/drawing/2014/main" id="{4F655B0D-6AC7-BF4C-88B9-614F9D5DBDD8}"/>
                </a:ext>
              </a:extLst>
            </p:cNvPr>
            <p:cNvSpPr/>
            <p:nvPr/>
          </p:nvSpPr>
          <p:spPr>
            <a:xfrm>
              <a:off x="2743199" y="2302200"/>
              <a:ext cx="73800" cy="316440"/>
            </a:xfrm>
            <a:custGeom>
              <a:avLst/>
              <a:gdLst/>
              <a:ahLst/>
              <a:cxnLst>
                <a:cxn ang="3cd4">
                  <a:pos x="hc" y="t"/>
                </a:cxn>
                <a:cxn ang="cd2">
                  <a:pos x="l" y="vc"/>
                </a:cxn>
                <a:cxn ang="cd4">
                  <a:pos x="hc" y="b"/>
                </a:cxn>
                <a:cxn ang="0">
                  <a:pos x="r" y="vc"/>
                </a:cxn>
              </a:cxnLst>
              <a:rect l="l" t="t" r="r" b="b"/>
              <a:pathLst>
                <a:path w="206" h="880">
                  <a:moveTo>
                    <a:pt x="206" y="872"/>
                  </a:moveTo>
                  <a:cubicBezTo>
                    <a:pt x="206" y="870"/>
                    <a:pt x="206" y="868"/>
                    <a:pt x="190" y="852"/>
                  </a:cubicBezTo>
                  <a:cubicBezTo>
                    <a:pt x="80" y="742"/>
                    <a:pt x="52" y="576"/>
                    <a:pt x="52" y="440"/>
                  </a:cubicBezTo>
                  <a:cubicBezTo>
                    <a:pt x="52" y="288"/>
                    <a:pt x="86" y="134"/>
                    <a:pt x="194" y="24"/>
                  </a:cubicBezTo>
                  <a:cubicBezTo>
                    <a:pt x="206" y="14"/>
                    <a:pt x="206" y="12"/>
                    <a:pt x="206" y="8"/>
                  </a:cubicBezTo>
                  <a:cubicBezTo>
                    <a:pt x="206" y="2"/>
                    <a:pt x="202" y="0"/>
                    <a:pt x="196" y="0"/>
                  </a:cubicBezTo>
                  <a:cubicBezTo>
                    <a:pt x="188" y="0"/>
                    <a:pt x="108" y="60"/>
                    <a:pt x="56" y="172"/>
                  </a:cubicBezTo>
                  <a:cubicBezTo>
                    <a:pt x="10" y="268"/>
                    <a:pt x="0" y="366"/>
                    <a:pt x="0" y="440"/>
                  </a:cubicBezTo>
                  <a:cubicBezTo>
                    <a:pt x="0" y="510"/>
                    <a:pt x="10" y="616"/>
                    <a:pt x="58" y="716"/>
                  </a:cubicBezTo>
                  <a:cubicBezTo>
                    <a:pt x="112" y="824"/>
                    <a:pt x="188" y="880"/>
                    <a:pt x="196" y="880"/>
                  </a:cubicBezTo>
                  <a:cubicBezTo>
                    <a:pt x="202" y="880"/>
                    <a:pt x="206" y="878"/>
                    <a:pt x="206" y="8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 name="Freeform 12">
              <a:extLst>
                <a:ext uri="{FF2B5EF4-FFF2-40B4-BE49-F238E27FC236}">
                  <a16:creationId xmlns:a16="http://schemas.microsoft.com/office/drawing/2014/main" id="{903B8E2F-7A74-D34C-AC84-65B09C907249}"/>
                </a:ext>
              </a:extLst>
            </p:cNvPr>
            <p:cNvSpPr/>
            <p:nvPr/>
          </p:nvSpPr>
          <p:spPr>
            <a:xfrm>
              <a:off x="2850480" y="2399399"/>
              <a:ext cx="117000" cy="143640"/>
            </a:xfrm>
            <a:custGeom>
              <a:avLst/>
              <a:gdLst/>
              <a:ahLst/>
              <a:cxnLst>
                <a:cxn ang="3cd4">
                  <a:pos x="hc" y="t"/>
                </a:cxn>
                <a:cxn ang="cd2">
                  <a:pos x="l" y="vc"/>
                </a:cxn>
                <a:cxn ang="cd4">
                  <a:pos x="hc" y="b"/>
                </a:cxn>
                <a:cxn ang="0">
                  <a:pos x="r" y="vc"/>
                </a:cxn>
              </a:cxnLst>
              <a:rect l="l" t="t" r="r" b="b"/>
              <a:pathLst>
                <a:path w="326" h="400">
                  <a:moveTo>
                    <a:pt x="300" y="60"/>
                  </a:moveTo>
                  <a:cubicBezTo>
                    <a:pt x="274" y="60"/>
                    <a:pt x="258" y="80"/>
                    <a:pt x="258" y="100"/>
                  </a:cubicBezTo>
                  <a:cubicBezTo>
                    <a:pt x="258" y="112"/>
                    <a:pt x="266" y="126"/>
                    <a:pt x="284" y="126"/>
                  </a:cubicBezTo>
                  <a:cubicBezTo>
                    <a:pt x="304" y="126"/>
                    <a:pt x="326" y="110"/>
                    <a:pt x="326" y="76"/>
                  </a:cubicBezTo>
                  <a:cubicBezTo>
                    <a:pt x="326" y="36"/>
                    <a:pt x="288" y="0"/>
                    <a:pt x="220" y="0"/>
                  </a:cubicBezTo>
                  <a:cubicBezTo>
                    <a:pt x="104" y="0"/>
                    <a:pt x="70" y="90"/>
                    <a:pt x="70" y="128"/>
                  </a:cubicBezTo>
                  <a:cubicBezTo>
                    <a:pt x="70" y="198"/>
                    <a:pt x="136" y="212"/>
                    <a:pt x="162" y="216"/>
                  </a:cubicBezTo>
                  <a:cubicBezTo>
                    <a:pt x="208" y="226"/>
                    <a:pt x="254" y="234"/>
                    <a:pt x="254" y="284"/>
                  </a:cubicBezTo>
                  <a:cubicBezTo>
                    <a:pt x="254" y="306"/>
                    <a:pt x="234" y="380"/>
                    <a:pt x="128" y="380"/>
                  </a:cubicBezTo>
                  <a:cubicBezTo>
                    <a:pt x="114" y="380"/>
                    <a:pt x="46" y="380"/>
                    <a:pt x="26" y="334"/>
                  </a:cubicBezTo>
                  <a:cubicBezTo>
                    <a:pt x="60" y="338"/>
                    <a:pt x="82" y="312"/>
                    <a:pt x="82" y="286"/>
                  </a:cubicBezTo>
                  <a:cubicBezTo>
                    <a:pt x="82" y="266"/>
                    <a:pt x="68" y="256"/>
                    <a:pt x="50" y="256"/>
                  </a:cubicBezTo>
                  <a:cubicBezTo>
                    <a:pt x="26" y="256"/>
                    <a:pt x="0" y="274"/>
                    <a:pt x="0" y="314"/>
                  </a:cubicBezTo>
                  <a:cubicBezTo>
                    <a:pt x="0" y="364"/>
                    <a:pt x="50" y="400"/>
                    <a:pt x="126" y="400"/>
                  </a:cubicBezTo>
                  <a:cubicBezTo>
                    <a:pt x="270" y="400"/>
                    <a:pt x="304" y="294"/>
                    <a:pt x="304" y="254"/>
                  </a:cubicBezTo>
                  <a:cubicBezTo>
                    <a:pt x="304" y="222"/>
                    <a:pt x="288" y="200"/>
                    <a:pt x="276" y="188"/>
                  </a:cubicBezTo>
                  <a:cubicBezTo>
                    <a:pt x="252" y="164"/>
                    <a:pt x="228" y="160"/>
                    <a:pt x="188" y="152"/>
                  </a:cubicBezTo>
                  <a:cubicBezTo>
                    <a:pt x="156" y="144"/>
                    <a:pt x="122" y="138"/>
                    <a:pt x="122" y="98"/>
                  </a:cubicBezTo>
                  <a:cubicBezTo>
                    <a:pt x="122" y="74"/>
                    <a:pt x="142" y="20"/>
                    <a:pt x="220" y="20"/>
                  </a:cubicBezTo>
                  <a:cubicBezTo>
                    <a:pt x="242" y="20"/>
                    <a:pt x="286" y="26"/>
                    <a:pt x="300" y="6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 name="Freeform 13">
              <a:extLst>
                <a:ext uri="{FF2B5EF4-FFF2-40B4-BE49-F238E27FC236}">
                  <a16:creationId xmlns:a16="http://schemas.microsoft.com/office/drawing/2014/main" id="{58C2A959-BD74-EE4E-A44E-B4BA41792B5F}"/>
                </a:ext>
              </a:extLst>
            </p:cNvPr>
            <p:cNvSpPr/>
            <p:nvPr/>
          </p:nvSpPr>
          <p:spPr>
            <a:xfrm>
              <a:off x="2991600" y="2448360"/>
              <a:ext cx="75240" cy="140760"/>
            </a:xfrm>
            <a:custGeom>
              <a:avLst/>
              <a:gdLst/>
              <a:ahLst/>
              <a:cxnLst>
                <a:cxn ang="3cd4">
                  <a:pos x="hc" y="t"/>
                </a:cxn>
                <a:cxn ang="cd2">
                  <a:pos x="l" y="vc"/>
                </a:cxn>
                <a:cxn ang="cd4">
                  <a:pos x="hc" y="b"/>
                </a:cxn>
                <a:cxn ang="0">
                  <a:pos x="r" y="vc"/>
                </a:cxn>
              </a:cxnLst>
              <a:rect l="l" t="t" r="r" b="b"/>
              <a:pathLst>
                <a:path w="210" h="392">
                  <a:moveTo>
                    <a:pt x="126" y="142"/>
                  </a:moveTo>
                  <a:lnTo>
                    <a:pt x="190" y="142"/>
                  </a:lnTo>
                  <a:cubicBezTo>
                    <a:pt x="202" y="142"/>
                    <a:pt x="210" y="142"/>
                    <a:pt x="210" y="128"/>
                  </a:cubicBezTo>
                  <a:cubicBezTo>
                    <a:pt x="210" y="120"/>
                    <a:pt x="202" y="120"/>
                    <a:pt x="192" y="120"/>
                  </a:cubicBezTo>
                  <a:lnTo>
                    <a:pt x="132" y="120"/>
                  </a:lnTo>
                  <a:lnTo>
                    <a:pt x="156" y="28"/>
                  </a:lnTo>
                  <a:cubicBezTo>
                    <a:pt x="156" y="26"/>
                    <a:pt x="158" y="22"/>
                    <a:pt x="158" y="20"/>
                  </a:cubicBezTo>
                  <a:cubicBezTo>
                    <a:pt x="158" y="8"/>
                    <a:pt x="148" y="0"/>
                    <a:pt x="136" y="0"/>
                  </a:cubicBezTo>
                  <a:cubicBezTo>
                    <a:pt x="120" y="0"/>
                    <a:pt x="112" y="10"/>
                    <a:pt x="106" y="26"/>
                  </a:cubicBezTo>
                  <a:cubicBezTo>
                    <a:pt x="102" y="42"/>
                    <a:pt x="110" y="12"/>
                    <a:pt x="84" y="120"/>
                  </a:cubicBezTo>
                  <a:lnTo>
                    <a:pt x="20" y="120"/>
                  </a:lnTo>
                  <a:cubicBezTo>
                    <a:pt x="8" y="120"/>
                    <a:pt x="0" y="120"/>
                    <a:pt x="0" y="134"/>
                  </a:cubicBezTo>
                  <a:cubicBezTo>
                    <a:pt x="0" y="142"/>
                    <a:pt x="8" y="142"/>
                    <a:pt x="18" y="142"/>
                  </a:cubicBezTo>
                  <a:lnTo>
                    <a:pt x="78" y="142"/>
                  </a:lnTo>
                  <a:lnTo>
                    <a:pt x="40" y="288"/>
                  </a:lnTo>
                  <a:cubicBezTo>
                    <a:pt x="38" y="304"/>
                    <a:pt x="32" y="326"/>
                    <a:pt x="32" y="334"/>
                  </a:cubicBezTo>
                  <a:cubicBezTo>
                    <a:pt x="32" y="370"/>
                    <a:pt x="62" y="392"/>
                    <a:pt x="98" y="392"/>
                  </a:cubicBezTo>
                  <a:cubicBezTo>
                    <a:pt x="168" y="392"/>
                    <a:pt x="206" y="306"/>
                    <a:pt x="206" y="298"/>
                  </a:cubicBezTo>
                  <a:cubicBezTo>
                    <a:pt x="206" y="290"/>
                    <a:pt x="198" y="290"/>
                    <a:pt x="196" y="290"/>
                  </a:cubicBezTo>
                  <a:cubicBezTo>
                    <a:pt x="188" y="290"/>
                    <a:pt x="188" y="292"/>
                    <a:pt x="184" y="302"/>
                  </a:cubicBezTo>
                  <a:cubicBezTo>
                    <a:pt x="166" y="340"/>
                    <a:pt x="134" y="376"/>
                    <a:pt x="100" y="376"/>
                  </a:cubicBezTo>
                  <a:cubicBezTo>
                    <a:pt x="86" y="376"/>
                    <a:pt x="78" y="368"/>
                    <a:pt x="78" y="344"/>
                  </a:cubicBezTo>
                  <a:cubicBezTo>
                    <a:pt x="78" y="338"/>
                    <a:pt x="80" y="326"/>
                    <a:pt x="82" y="32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 name="Freeform 14">
              <a:extLst>
                <a:ext uri="{FF2B5EF4-FFF2-40B4-BE49-F238E27FC236}">
                  <a16:creationId xmlns:a16="http://schemas.microsoft.com/office/drawing/2014/main" id="{158C4083-ECAE-3242-BF35-8F9BB5F09134}"/>
                </a:ext>
              </a:extLst>
            </p:cNvPr>
            <p:cNvSpPr/>
            <p:nvPr/>
          </p:nvSpPr>
          <p:spPr>
            <a:xfrm>
              <a:off x="3111120" y="2302200"/>
              <a:ext cx="73800" cy="316440"/>
            </a:xfrm>
            <a:custGeom>
              <a:avLst/>
              <a:gdLst/>
              <a:ahLst/>
              <a:cxnLst>
                <a:cxn ang="3cd4">
                  <a:pos x="hc" y="t"/>
                </a:cxn>
                <a:cxn ang="cd2">
                  <a:pos x="l" y="vc"/>
                </a:cxn>
                <a:cxn ang="cd4">
                  <a:pos x="hc" y="b"/>
                </a:cxn>
                <a:cxn ang="0">
                  <a:pos x="r" y="vc"/>
                </a:cxn>
              </a:cxnLst>
              <a:rect l="l" t="t" r="r" b="b"/>
              <a:pathLst>
                <a:path w="206" h="880">
                  <a:moveTo>
                    <a:pt x="206" y="440"/>
                  </a:moveTo>
                  <a:cubicBezTo>
                    <a:pt x="206" y="372"/>
                    <a:pt x="196" y="266"/>
                    <a:pt x="148" y="166"/>
                  </a:cubicBezTo>
                  <a:cubicBezTo>
                    <a:pt x="94" y="58"/>
                    <a:pt x="18" y="0"/>
                    <a:pt x="8" y="0"/>
                  </a:cubicBezTo>
                  <a:cubicBezTo>
                    <a:pt x="4" y="0"/>
                    <a:pt x="0" y="4"/>
                    <a:pt x="0" y="8"/>
                  </a:cubicBezTo>
                  <a:cubicBezTo>
                    <a:pt x="0" y="12"/>
                    <a:pt x="0" y="14"/>
                    <a:pt x="16" y="30"/>
                  </a:cubicBezTo>
                  <a:cubicBezTo>
                    <a:pt x="104" y="116"/>
                    <a:pt x="154" y="256"/>
                    <a:pt x="154" y="440"/>
                  </a:cubicBezTo>
                  <a:cubicBezTo>
                    <a:pt x="154" y="590"/>
                    <a:pt x="122" y="746"/>
                    <a:pt x="12" y="856"/>
                  </a:cubicBezTo>
                  <a:cubicBezTo>
                    <a:pt x="0" y="868"/>
                    <a:pt x="0" y="870"/>
                    <a:pt x="0" y="872"/>
                  </a:cubicBezTo>
                  <a:cubicBezTo>
                    <a:pt x="0" y="878"/>
                    <a:pt x="4" y="880"/>
                    <a:pt x="8" y="880"/>
                  </a:cubicBezTo>
                  <a:cubicBezTo>
                    <a:pt x="18" y="880"/>
                    <a:pt x="98" y="820"/>
                    <a:pt x="150" y="708"/>
                  </a:cubicBezTo>
                  <a:cubicBezTo>
                    <a:pt x="196" y="612"/>
                    <a:pt x="206" y="514"/>
                    <a:pt x="206" y="44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16" name="TextBox 15">
            <a:extLst>
              <a:ext uri="{FF2B5EF4-FFF2-40B4-BE49-F238E27FC236}">
                <a16:creationId xmlns:a16="http://schemas.microsoft.com/office/drawing/2014/main" id="{663C98F9-7181-7540-B2A5-FEB83226CC8D}"/>
              </a:ext>
            </a:extLst>
          </p:cNvPr>
          <p:cNvSpPr txBox="1"/>
          <p:nvPr/>
        </p:nvSpPr>
        <p:spPr>
          <a:xfrm>
            <a:off x="834119" y="3470091"/>
            <a:ext cx="7331399" cy="40284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Can therefore apply supervised learning to “training data”:</a:t>
            </a:r>
          </a:p>
        </p:txBody>
      </p:sp>
      <p:grpSp>
        <p:nvGrpSpPr>
          <p:cNvPr id="17" name="Group 16" descr="22§display§\langle s_1,G_1 \rangle, \langle s_2,G_2 \rangle, \dots, \langle s_T,G_T \rangle§svg§600§FALSE" title="TexMaths">
            <a:extLst>
              <a:ext uri="{FF2B5EF4-FFF2-40B4-BE49-F238E27FC236}">
                <a16:creationId xmlns:a16="http://schemas.microsoft.com/office/drawing/2014/main" id="{74A9F26D-7449-4E43-81A7-B71C8D085EB1}"/>
              </a:ext>
            </a:extLst>
          </p:cNvPr>
          <p:cNvGrpSpPr/>
          <p:nvPr/>
        </p:nvGrpSpPr>
        <p:grpSpPr>
          <a:xfrm>
            <a:off x="2468880" y="4073452"/>
            <a:ext cx="4566960" cy="348120"/>
            <a:chOff x="2468880" y="3529440"/>
            <a:chExt cx="4566960" cy="348120"/>
          </a:xfrm>
        </p:grpSpPr>
        <p:sp>
          <p:nvSpPr>
            <p:cNvPr id="18" name="Freeform 17">
              <a:extLst>
                <a:ext uri="{FF2B5EF4-FFF2-40B4-BE49-F238E27FC236}">
                  <a16:creationId xmlns:a16="http://schemas.microsoft.com/office/drawing/2014/main" id="{08D49035-FE0D-624A-8A30-B2D0882C0711}"/>
                </a:ext>
              </a:extLst>
            </p:cNvPr>
            <p:cNvSpPr/>
            <p:nvPr/>
          </p:nvSpPr>
          <p:spPr>
            <a:xfrm>
              <a:off x="2468880" y="3530160"/>
              <a:ext cx="4566960" cy="347400"/>
            </a:xfrm>
            <a:custGeom>
              <a:avLst/>
              <a:gdLst/>
              <a:ahLst/>
              <a:cxnLst>
                <a:cxn ang="3cd4">
                  <a:pos x="hc" y="t"/>
                </a:cxn>
                <a:cxn ang="cd2">
                  <a:pos x="l" y="vc"/>
                </a:cxn>
                <a:cxn ang="cd4">
                  <a:pos x="hc" y="b"/>
                </a:cxn>
                <a:cxn ang="0">
                  <a:pos x="r" y="vc"/>
                </a:cxn>
              </a:cxnLst>
              <a:rect l="l" t="t" r="r" b="b"/>
              <a:pathLst>
                <a:path w="12687" h="966">
                  <a:moveTo>
                    <a:pt x="6342" y="966"/>
                  </a:moveTo>
                  <a:lnTo>
                    <a:pt x="0" y="966"/>
                  </a:lnTo>
                  <a:lnTo>
                    <a:pt x="0" y="0"/>
                  </a:lnTo>
                  <a:lnTo>
                    <a:pt x="12687" y="0"/>
                  </a:lnTo>
                  <a:lnTo>
                    <a:pt x="12687" y="966"/>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9" name="Freeform 18">
              <a:extLst>
                <a:ext uri="{FF2B5EF4-FFF2-40B4-BE49-F238E27FC236}">
                  <a16:creationId xmlns:a16="http://schemas.microsoft.com/office/drawing/2014/main" id="{914355AD-CB7D-B242-9ECF-80568E8525D6}"/>
                </a:ext>
              </a:extLst>
            </p:cNvPr>
            <p:cNvSpPr/>
            <p:nvPr/>
          </p:nvSpPr>
          <p:spPr>
            <a:xfrm>
              <a:off x="2507040" y="3529440"/>
              <a:ext cx="78120" cy="348120"/>
            </a:xfrm>
            <a:custGeom>
              <a:avLst/>
              <a:gdLst/>
              <a:ahLst/>
              <a:cxnLst>
                <a:cxn ang="3cd4">
                  <a:pos x="hc" y="t"/>
                </a:cxn>
                <a:cxn ang="cd2">
                  <a:pos x="l" y="vc"/>
                </a:cxn>
                <a:cxn ang="cd4">
                  <a:pos x="hc" y="b"/>
                </a:cxn>
                <a:cxn ang="0">
                  <a:pos x="r" y="vc"/>
                </a:cxn>
              </a:cxnLst>
              <a:rect l="l" t="t" r="r" b="b"/>
              <a:pathLst>
                <a:path w="218" h="968">
                  <a:moveTo>
                    <a:pt x="213" y="37"/>
                  </a:moveTo>
                  <a:cubicBezTo>
                    <a:pt x="218" y="26"/>
                    <a:pt x="218" y="24"/>
                    <a:pt x="218" y="20"/>
                  </a:cubicBezTo>
                  <a:cubicBezTo>
                    <a:pt x="218" y="9"/>
                    <a:pt x="209" y="0"/>
                    <a:pt x="198" y="0"/>
                  </a:cubicBezTo>
                  <a:cubicBezTo>
                    <a:pt x="189" y="0"/>
                    <a:pt x="183" y="4"/>
                    <a:pt x="176" y="22"/>
                  </a:cubicBezTo>
                  <a:lnTo>
                    <a:pt x="4" y="466"/>
                  </a:lnTo>
                  <a:cubicBezTo>
                    <a:pt x="2" y="473"/>
                    <a:pt x="0" y="480"/>
                    <a:pt x="0" y="484"/>
                  </a:cubicBezTo>
                  <a:cubicBezTo>
                    <a:pt x="0" y="486"/>
                    <a:pt x="0" y="488"/>
                    <a:pt x="4" y="502"/>
                  </a:cubicBezTo>
                  <a:lnTo>
                    <a:pt x="176" y="946"/>
                  </a:lnTo>
                  <a:cubicBezTo>
                    <a:pt x="180" y="957"/>
                    <a:pt x="185" y="968"/>
                    <a:pt x="198" y="968"/>
                  </a:cubicBezTo>
                  <a:cubicBezTo>
                    <a:pt x="209" y="968"/>
                    <a:pt x="218" y="959"/>
                    <a:pt x="218" y="950"/>
                  </a:cubicBezTo>
                  <a:cubicBezTo>
                    <a:pt x="218" y="946"/>
                    <a:pt x="218" y="944"/>
                    <a:pt x="213" y="933"/>
                  </a:cubicBezTo>
                  <a:lnTo>
                    <a:pt x="40" y="484"/>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 name="Freeform 19">
              <a:extLst>
                <a:ext uri="{FF2B5EF4-FFF2-40B4-BE49-F238E27FC236}">
                  <a16:creationId xmlns:a16="http://schemas.microsoft.com/office/drawing/2014/main" id="{A0E5465F-CDBE-844E-BAF3-3DA6E02E7807}"/>
                </a:ext>
              </a:extLst>
            </p:cNvPr>
            <p:cNvSpPr/>
            <p:nvPr/>
          </p:nvSpPr>
          <p:spPr>
            <a:xfrm>
              <a:off x="2621880" y="3636359"/>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1"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7"/>
                    <a:pt x="257" y="418"/>
                    <a:pt x="141" y="418"/>
                  </a:cubicBezTo>
                  <a:cubicBezTo>
                    <a:pt x="125"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 name="Freeform 20">
              <a:extLst>
                <a:ext uri="{FF2B5EF4-FFF2-40B4-BE49-F238E27FC236}">
                  <a16:creationId xmlns:a16="http://schemas.microsoft.com/office/drawing/2014/main" id="{CD9704CE-04AA-0D48-B47D-4A798A330501}"/>
                </a:ext>
              </a:extLst>
            </p:cNvPr>
            <p:cNvSpPr/>
            <p:nvPr/>
          </p:nvSpPr>
          <p:spPr>
            <a:xfrm>
              <a:off x="2792880" y="3680639"/>
              <a:ext cx="89280" cy="162000"/>
            </a:xfrm>
            <a:custGeom>
              <a:avLst/>
              <a:gdLst/>
              <a:ahLst/>
              <a:cxnLst>
                <a:cxn ang="3cd4">
                  <a:pos x="hc" y="t"/>
                </a:cxn>
                <a:cxn ang="cd2">
                  <a:pos x="l" y="vc"/>
                </a:cxn>
                <a:cxn ang="cd4">
                  <a:pos x="hc" y="b"/>
                </a:cxn>
                <a:cxn ang="0">
                  <a:pos x="r" y="vc"/>
                </a:cxn>
              </a:cxnLst>
              <a:rect l="l" t="t" r="r" b="b"/>
              <a:pathLst>
                <a:path w="249" h="451">
                  <a:moveTo>
                    <a:pt x="154" y="20"/>
                  </a:moveTo>
                  <a:cubicBezTo>
                    <a:pt x="154" y="0"/>
                    <a:pt x="154" y="0"/>
                    <a:pt x="134" y="0"/>
                  </a:cubicBezTo>
                  <a:cubicBezTo>
                    <a:pt x="90" y="42"/>
                    <a:pt x="29" y="44"/>
                    <a:pt x="0" y="44"/>
                  </a:cubicBezTo>
                  <a:lnTo>
                    <a:pt x="0" y="68"/>
                  </a:lnTo>
                  <a:cubicBezTo>
                    <a:pt x="15" y="68"/>
                    <a:pt x="62" y="68"/>
                    <a:pt x="99" y="48"/>
                  </a:cubicBezTo>
                  <a:lnTo>
                    <a:pt x="99" y="396"/>
                  </a:lnTo>
                  <a:cubicBezTo>
                    <a:pt x="99" y="418"/>
                    <a:pt x="99" y="427"/>
                    <a:pt x="31" y="427"/>
                  </a:cubicBezTo>
                  <a:lnTo>
                    <a:pt x="4" y="427"/>
                  </a:lnTo>
                  <a:lnTo>
                    <a:pt x="4" y="451"/>
                  </a:lnTo>
                  <a:cubicBezTo>
                    <a:pt x="18" y="451"/>
                    <a:pt x="101" y="449"/>
                    <a:pt x="125" y="449"/>
                  </a:cubicBezTo>
                  <a:cubicBezTo>
                    <a:pt x="147" y="449"/>
                    <a:pt x="233" y="451"/>
                    <a:pt x="249" y="451"/>
                  </a:cubicBezTo>
                  <a:lnTo>
                    <a:pt x="249" y="427"/>
                  </a:lnTo>
                  <a:lnTo>
                    <a:pt x="222" y="427"/>
                  </a:lnTo>
                  <a:cubicBezTo>
                    <a:pt x="154" y="427"/>
                    <a:pt x="154" y="418"/>
                    <a:pt x="154" y="3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2" name="Freeform 21">
              <a:extLst>
                <a:ext uri="{FF2B5EF4-FFF2-40B4-BE49-F238E27FC236}">
                  <a16:creationId xmlns:a16="http://schemas.microsoft.com/office/drawing/2014/main" id="{3D7F9E8D-9891-1B43-A5C7-7F47D009F40A}"/>
                </a:ext>
              </a:extLst>
            </p:cNvPr>
            <p:cNvSpPr/>
            <p:nvPr/>
          </p:nvSpPr>
          <p:spPr>
            <a:xfrm>
              <a:off x="2951999" y="3753720"/>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3" name="Freeform 22">
              <a:extLst>
                <a:ext uri="{FF2B5EF4-FFF2-40B4-BE49-F238E27FC236}">
                  <a16:creationId xmlns:a16="http://schemas.microsoft.com/office/drawing/2014/main" id="{C42C9723-B025-8344-A74A-86D99A8C2C5F}"/>
                </a:ext>
              </a:extLst>
            </p:cNvPr>
            <p:cNvSpPr/>
            <p:nvPr/>
          </p:nvSpPr>
          <p:spPr>
            <a:xfrm>
              <a:off x="3093840" y="3545279"/>
              <a:ext cx="247680" cy="253080"/>
            </a:xfrm>
            <a:custGeom>
              <a:avLst/>
              <a:gdLst/>
              <a:ahLst/>
              <a:cxnLst>
                <a:cxn ang="3cd4">
                  <a:pos x="hc" y="t"/>
                </a:cxn>
                <a:cxn ang="cd2">
                  <a:pos x="l" y="vc"/>
                </a:cxn>
                <a:cxn ang="cd4">
                  <a:pos x="hc" y="b"/>
                </a:cxn>
                <a:cxn ang="0">
                  <a:pos x="r" y="vc"/>
                </a:cxn>
              </a:cxnLst>
              <a:rect l="l" t="t" r="r" b="b"/>
              <a:pathLst>
                <a:path w="689" h="704">
                  <a:moveTo>
                    <a:pt x="689" y="9"/>
                  </a:moveTo>
                  <a:cubicBezTo>
                    <a:pt x="689" y="7"/>
                    <a:pt x="686" y="0"/>
                    <a:pt x="678" y="0"/>
                  </a:cubicBezTo>
                  <a:cubicBezTo>
                    <a:pt x="675" y="0"/>
                    <a:pt x="673" y="0"/>
                    <a:pt x="662" y="11"/>
                  </a:cubicBezTo>
                  <a:lnTo>
                    <a:pt x="596" y="86"/>
                  </a:lnTo>
                  <a:cubicBezTo>
                    <a:pt x="587" y="73"/>
                    <a:pt x="541" y="0"/>
                    <a:pt x="433" y="0"/>
                  </a:cubicBezTo>
                  <a:cubicBezTo>
                    <a:pt x="218" y="0"/>
                    <a:pt x="0" y="213"/>
                    <a:pt x="0" y="440"/>
                  </a:cubicBezTo>
                  <a:cubicBezTo>
                    <a:pt x="0" y="594"/>
                    <a:pt x="108" y="704"/>
                    <a:pt x="264" y="704"/>
                  </a:cubicBezTo>
                  <a:cubicBezTo>
                    <a:pt x="308" y="704"/>
                    <a:pt x="352" y="695"/>
                    <a:pt x="385" y="682"/>
                  </a:cubicBezTo>
                  <a:cubicBezTo>
                    <a:pt x="433" y="662"/>
                    <a:pt x="453" y="642"/>
                    <a:pt x="471" y="623"/>
                  </a:cubicBezTo>
                  <a:cubicBezTo>
                    <a:pt x="480" y="647"/>
                    <a:pt x="504" y="682"/>
                    <a:pt x="515" y="682"/>
                  </a:cubicBezTo>
                  <a:cubicBezTo>
                    <a:pt x="519" y="682"/>
                    <a:pt x="521" y="680"/>
                    <a:pt x="521" y="678"/>
                  </a:cubicBezTo>
                  <a:cubicBezTo>
                    <a:pt x="524" y="678"/>
                    <a:pt x="532" y="640"/>
                    <a:pt x="537" y="620"/>
                  </a:cubicBezTo>
                  <a:lnTo>
                    <a:pt x="557" y="546"/>
                  </a:lnTo>
                  <a:cubicBezTo>
                    <a:pt x="559" y="528"/>
                    <a:pt x="565" y="513"/>
                    <a:pt x="568" y="495"/>
                  </a:cubicBezTo>
                  <a:cubicBezTo>
                    <a:pt x="579" y="451"/>
                    <a:pt x="581" y="449"/>
                    <a:pt x="636" y="449"/>
                  </a:cubicBezTo>
                  <a:cubicBezTo>
                    <a:pt x="640" y="449"/>
                    <a:pt x="651" y="449"/>
                    <a:pt x="651" y="429"/>
                  </a:cubicBezTo>
                  <a:cubicBezTo>
                    <a:pt x="651" y="422"/>
                    <a:pt x="647" y="418"/>
                    <a:pt x="638" y="418"/>
                  </a:cubicBezTo>
                  <a:cubicBezTo>
                    <a:pt x="616" y="418"/>
                    <a:pt x="559" y="422"/>
                    <a:pt x="537" y="422"/>
                  </a:cubicBezTo>
                  <a:cubicBezTo>
                    <a:pt x="506" y="422"/>
                    <a:pt x="431" y="418"/>
                    <a:pt x="400" y="418"/>
                  </a:cubicBezTo>
                  <a:cubicBezTo>
                    <a:pt x="392" y="418"/>
                    <a:pt x="381" y="418"/>
                    <a:pt x="381" y="438"/>
                  </a:cubicBezTo>
                  <a:cubicBezTo>
                    <a:pt x="381" y="449"/>
                    <a:pt x="387" y="449"/>
                    <a:pt x="409" y="449"/>
                  </a:cubicBezTo>
                  <a:cubicBezTo>
                    <a:pt x="409" y="449"/>
                    <a:pt x="438" y="449"/>
                    <a:pt x="460" y="451"/>
                  </a:cubicBezTo>
                  <a:cubicBezTo>
                    <a:pt x="486" y="453"/>
                    <a:pt x="491" y="458"/>
                    <a:pt x="491" y="469"/>
                  </a:cubicBezTo>
                  <a:cubicBezTo>
                    <a:pt x="491" y="477"/>
                    <a:pt x="480" y="521"/>
                    <a:pt x="471" y="557"/>
                  </a:cubicBezTo>
                  <a:cubicBezTo>
                    <a:pt x="442" y="664"/>
                    <a:pt x="317" y="675"/>
                    <a:pt x="284" y="675"/>
                  </a:cubicBezTo>
                  <a:cubicBezTo>
                    <a:pt x="189" y="675"/>
                    <a:pt x="88" y="620"/>
                    <a:pt x="88" y="471"/>
                  </a:cubicBezTo>
                  <a:cubicBezTo>
                    <a:pt x="88" y="442"/>
                    <a:pt x="99" y="282"/>
                    <a:pt x="200" y="156"/>
                  </a:cubicBezTo>
                  <a:cubicBezTo>
                    <a:pt x="253" y="90"/>
                    <a:pt x="345" y="31"/>
                    <a:pt x="442" y="31"/>
                  </a:cubicBezTo>
                  <a:cubicBezTo>
                    <a:pt x="541" y="31"/>
                    <a:pt x="598" y="106"/>
                    <a:pt x="598" y="218"/>
                  </a:cubicBezTo>
                  <a:cubicBezTo>
                    <a:pt x="598" y="255"/>
                    <a:pt x="596" y="257"/>
                    <a:pt x="596" y="266"/>
                  </a:cubicBezTo>
                  <a:cubicBezTo>
                    <a:pt x="596" y="277"/>
                    <a:pt x="605" y="277"/>
                    <a:pt x="609" y="277"/>
                  </a:cubicBezTo>
                  <a:cubicBezTo>
                    <a:pt x="623" y="277"/>
                    <a:pt x="623" y="275"/>
                    <a:pt x="627" y="25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4" name="Freeform 23">
              <a:extLst>
                <a:ext uri="{FF2B5EF4-FFF2-40B4-BE49-F238E27FC236}">
                  <a16:creationId xmlns:a16="http://schemas.microsoft.com/office/drawing/2014/main" id="{20DF6C9A-C4AE-374F-A633-69B6E6CB50EA}"/>
                </a:ext>
              </a:extLst>
            </p:cNvPr>
            <p:cNvSpPr/>
            <p:nvPr/>
          </p:nvSpPr>
          <p:spPr>
            <a:xfrm>
              <a:off x="3375720" y="3680639"/>
              <a:ext cx="89280" cy="162000"/>
            </a:xfrm>
            <a:custGeom>
              <a:avLst/>
              <a:gdLst/>
              <a:ahLst/>
              <a:cxnLst>
                <a:cxn ang="3cd4">
                  <a:pos x="hc" y="t"/>
                </a:cxn>
                <a:cxn ang="cd2">
                  <a:pos x="l" y="vc"/>
                </a:cxn>
                <a:cxn ang="cd4">
                  <a:pos x="hc" y="b"/>
                </a:cxn>
                <a:cxn ang="0">
                  <a:pos x="r" y="vc"/>
                </a:cxn>
              </a:cxnLst>
              <a:rect l="l" t="t" r="r" b="b"/>
              <a:pathLst>
                <a:path w="249" h="451">
                  <a:moveTo>
                    <a:pt x="154" y="20"/>
                  </a:moveTo>
                  <a:cubicBezTo>
                    <a:pt x="154" y="0"/>
                    <a:pt x="152" y="0"/>
                    <a:pt x="134" y="0"/>
                  </a:cubicBezTo>
                  <a:cubicBezTo>
                    <a:pt x="90" y="42"/>
                    <a:pt x="29" y="44"/>
                    <a:pt x="0" y="44"/>
                  </a:cubicBezTo>
                  <a:lnTo>
                    <a:pt x="0" y="68"/>
                  </a:lnTo>
                  <a:cubicBezTo>
                    <a:pt x="15" y="68"/>
                    <a:pt x="62" y="68"/>
                    <a:pt x="99" y="48"/>
                  </a:cubicBezTo>
                  <a:lnTo>
                    <a:pt x="99" y="396"/>
                  </a:lnTo>
                  <a:cubicBezTo>
                    <a:pt x="99" y="418"/>
                    <a:pt x="99" y="427"/>
                    <a:pt x="31" y="427"/>
                  </a:cubicBezTo>
                  <a:lnTo>
                    <a:pt x="4" y="427"/>
                  </a:lnTo>
                  <a:lnTo>
                    <a:pt x="4" y="451"/>
                  </a:lnTo>
                  <a:cubicBezTo>
                    <a:pt x="18" y="451"/>
                    <a:pt x="101" y="449"/>
                    <a:pt x="125" y="449"/>
                  </a:cubicBezTo>
                  <a:cubicBezTo>
                    <a:pt x="147" y="449"/>
                    <a:pt x="233" y="451"/>
                    <a:pt x="249" y="451"/>
                  </a:cubicBezTo>
                  <a:lnTo>
                    <a:pt x="249" y="427"/>
                  </a:lnTo>
                  <a:lnTo>
                    <a:pt x="222" y="427"/>
                  </a:lnTo>
                  <a:cubicBezTo>
                    <a:pt x="154" y="427"/>
                    <a:pt x="154" y="418"/>
                    <a:pt x="154" y="3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5" name="Freeform 24">
              <a:extLst>
                <a:ext uri="{FF2B5EF4-FFF2-40B4-BE49-F238E27FC236}">
                  <a16:creationId xmlns:a16="http://schemas.microsoft.com/office/drawing/2014/main" id="{069D6FD2-2725-1641-B628-27BEC62D6AD8}"/>
                </a:ext>
              </a:extLst>
            </p:cNvPr>
            <p:cNvSpPr/>
            <p:nvPr/>
          </p:nvSpPr>
          <p:spPr>
            <a:xfrm>
              <a:off x="3524759" y="3529440"/>
              <a:ext cx="78120" cy="348120"/>
            </a:xfrm>
            <a:custGeom>
              <a:avLst/>
              <a:gdLst/>
              <a:ahLst/>
              <a:cxnLst>
                <a:cxn ang="3cd4">
                  <a:pos x="hc" y="t"/>
                </a:cxn>
                <a:cxn ang="cd2">
                  <a:pos x="l" y="vc"/>
                </a:cxn>
                <a:cxn ang="cd4">
                  <a:pos x="hc" y="b"/>
                </a:cxn>
                <a:cxn ang="0">
                  <a:pos x="r" y="vc"/>
                </a:cxn>
              </a:cxnLst>
              <a:rect l="l" t="t" r="r" b="b"/>
              <a:pathLst>
                <a:path w="218" h="968">
                  <a:moveTo>
                    <a:pt x="213" y="502"/>
                  </a:moveTo>
                  <a:cubicBezTo>
                    <a:pt x="218" y="488"/>
                    <a:pt x="218" y="486"/>
                    <a:pt x="218" y="484"/>
                  </a:cubicBezTo>
                  <a:cubicBezTo>
                    <a:pt x="218" y="482"/>
                    <a:pt x="218" y="480"/>
                    <a:pt x="213" y="469"/>
                  </a:cubicBezTo>
                  <a:lnTo>
                    <a:pt x="42" y="22"/>
                  </a:lnTo>
                  <a:cubicBezTo>
                    <a:pt x="35" y="7"/>
                    <a:pt x="31" y="0"/>
                    <a:pt x="20" y="0"/>
                  </a:cubicBezTo>
                  <a:cubicBezTo>
                    <a:pt x="9" y="0"/>
                    <a:pt x="0" y="9"/>
                    <a:pt x="0" y="20"/>
                  </a:cubicBezTo>
                  <a:cubicBezTo>
                    <a:pt x="0" y="22"/>
                    <a:pt x="0" y="24"/>
                    <a:pt x="4" y="35"/>
                  </a:cubicBezTo>
                  <a:lnTo>
                    <a:pt x="178" y="484"/>
                  </a:lnTo>
                  <a:lnTo>
                    <a:pt x="4" y="933"/>
                  </a:lnTo>
                  <a:cubicBezTo>
                    <a:pt x="0" y="942"/>
                    <a:pt x="0" y="944"/>
                    <a:pt x="0" y="950"/>
                  </a:cubicBezTo>
                  <a:cubicBezTo>
                    <a:pt x="0" y="959"/>
                    <a:pt x="9" y="968"/>
                    <a:pt x="20" y="968"/>
                  </a:cubicBezTo>
                  <a:cubicBezTo>
                    <a:pt x="33" y="968"/>
                    <a:pt x="35" y="959"/>
                    <a:pt x="40" y="95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6" name="Freeform 25">
              <a:extLst>
                <a:ext uri="{FF2B5EF4-FFF2-40B4-BE49-F238E27FC236}">
                  <a16:creationId xmlns:a16="http://schemas.microsoft.com/office/drawing/2014/main" id="{D0C36B01-2AA1-0441-9BD4-DCA9D558DBE9}"/>
                </a:ext>
              </a:extLst>
            </p:cNvPr>
            <p:cNvSpPr/>
            <p:nvPr/>
          </p:nvSpPr>
          <p:spPr>
            <a:xfrm>
              <a:off x="3669480" y="3753720"/>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 name="Freeform 26">
              <a:extLst>
                <a:ext uri="{FF2B5EF4-FFF2-40B4-BE49-F238E27FC236}">
                  <a16:creationId xmlns:a16="http://schemas.microsoft.com/office/drawing/2014/main" id="{E8826F31-A5FF-7E4E-83D1-D841AE1A080F}"/>
                </a:ext>
              </a:extLst>
            </p:cNvPr>
            <p:cNvSpPr/>
            <p:nvPr/>
          </p:nvSpPr>
          <p:spPr>
            <a:xfrm>
              <a:off x="3832559" y="3529440"/>
              <a:ext cx="78120" cy="348120"/>
            </a:xfrm>
            <a:custGeom>
              <a:avLst/>
              <a:gdLst/>
              <a:ahLst/>
              <a:cxnLst>
                <a:cxn ang="3cd4">
                  <a:pos x="hc" y="t"/>
                </a:cxn>
                <a:cxn ang="cd2">
                  <a:pos x="l" y="vc"/>
                </a:cxn>
                <a:cxn ang="cd4">
                  <a:pos x="hc" y="b"/>
                </a:cxn>
                <a:cxn ang="0">
                  <a:pos x="r" y="vc"/>
                </a:cxn>
              </a:cxnLst>
              <a:rect l="l" t="t" r="r" b="b"/>
              <a:pathLst>
                <a:path w="218" h="968">
                  <a:moveTo>
                    <a:pt x="213" y="37"/>
                  </a:moveTo>
                  <a:cubicBezTo>
                    <a:pt x="218" y="26"/>
                    <a:pt x="218" y="24"/>
                    <a:pt x="218" y="20"/>
                  </a:cubicBezTo>
                  <a:cubicBezTo>
                    <a:pt x="218" y="9"/>
                    <a:pt x="209" y="0"/>
                    <a:pt x="198" y="0"/>
                  </a:cubicBezTo>
                  <a:cubicBezTo>
                    <a:pt x="189" y="0"/>
                    <a:pt x="183" y="4"/>
                    <a:pt x="176" y="22"/>
                  </a:cubicBezTo>
                  <a:lnTo>
                    <a:pt x="4" y="466"/>
                  </a:lnTo>
                  <a:cubicBezTo>
                    <a:pt x="2" y="473"/>
                    <a:pt x="0" y="480"/>
                    <a:pt x="0" y="484"/>
                  </a:cubicBezTo>
                  <a:cubicBezTo>
                    <a:pt x="0" y="486"/>
                    <a:pt x="0" y="488"/>
                    <a:pt x="4" y="502"/>
                  </a:cubicBezTo>
                  <a:lnTo>
                    <a:pt x="176" y="946"/>
                  </a:lnTo>
                  <a:cubicBezTo>
                    <a:pt x="180" y="957"/>
                    <a:pt x="185" y="968"/>
                    <a:pt x="198" y="968"/>
                  </a:cubicBezTo>
                  <a:cubicBezTo>
                    <a:pt x="209" y="968"/>
                    <a:pt x="218" y="959"/>
                    <a:pt x="218" y="950"/>
                  </a:cubicBezTo>
                  <a:cubicBezTo>
                    <a:pt x="218" y="946"/>
                    <a:pt x="218" y="944"/>
                    <a:pt x="213" y="933"/>
                  </a:cubicBezTo>
                  <a:lnTo>
                    <a:pt x="40" y="484"/>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8" name="Freeform 27">
              <a:extLst>
                <a:ext uri="{FF2B5EF4-FFF2-40B4-BE49-F238E27FC236}">
                  <a16:creationId xmlns:a16="http://schemas.microsoft.com/office/drawing/2014/main" id="{6FADF398-E660-A442-98B1-FFBAF3A3EB84}"/>
                </a:ext>
              </a:extLst>
            </p:cNvPr>
            <p:cNvSpPr/>
            <p:nvPr/>
          </p:nvSpPr>
          <p:spPr>
            <a:xfrm>
              <a:off x="3947400" y="3636359"/>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4"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7"/>
                    <a:pt x="257" y="418"/>
                    <a:pt x="141" y="418"/>
                  </a:cubicBezTo>
                  <a:cubicBezTo>
                    <a:pt x="125"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9" name="Freeform 28">
              <a:extLst>
                <a:ext uri="{FF2B5EF4-FFF2-40B4-BE49-F238E27FC236}">
                  <a16:creationId xmlns:a16="http://schemas.microsoft.com/office/drawing/2014/main" id="{FCBABFF5-729E-284E-A38C-891455CDE12F}"/>
                </a:ext>
              </a:extLst>
            </p:cNvPr>
            <p:cNvSpPr/>
            <p:nvPr/>
          </p:nvSpPr>
          <p:spPr>
            <a:xfrm>
              <a:off x="4106520" y="3680639"/>
              <a:ext cx="108000" cy="162000"/>
            </a:xfrm>
            <a:custGeom>
              <a:avLst/>
              <a:gdLst/>
              <a:ahLst/>
              <a:cxnLst>
                <a:cxn ang="3cd4">
                  <a:pos x="hc" y="t"/>
                </a:cxn>
                <a:cxn ang="cd2">
                  <a:pos x="l" y="vc"/>
                </a:cxn>
                <a:cxn ang="cd4">
                  <a:pos x="hc" y="b"/>
                </a:cxn>
                <a:cxn ang="0">
                  <a:pos x="r" y="vc"/>
                </a:cxn>
              </a:cxnLst>
              <a:rect l="l" t="t" r="r" b="b"/>
              <a:pathLst>
                <a:path w="301" h="451">
                  <a:moveTo>
                    <a:pt x="301" y="328"/>
                  </a:moveTo>
                  <a:lnTo>
                    <a:pt x="277" y="328"/>
                  </a:lnTo>
                  <a:cubicBezTo>
                    <a:pt x="275" y="343"/>
                    <a:pt x="268" y="383"/>
                    <a:pt x="260" y="389"/>
                  </a:cubicBezTo>
                  <a:cubicBezTo>
                    <a:pt x="255" y="394"/>
                    <a:pt x="202" y="394"/>
                    <a:pt x="194" y="394"/>
                  </a:cubicBezTo>
                  <a:lnTo>
                    <a:pt x="68" y="394"/>
                  </a:lnTo>
                  <a:cubicBezTo>
                    <a:pt x="139" y="330"/>
                    <a:pt x="163" y="312"/>
                    <a:pt x="205" y="279"/>
                  </a:cubicBezTo>
                  <a:cubicBezTo>
                    <a:pt x="255" y="240"/>
                    <a:pt x="301" y="198"/>
                    <a:pt x="301" y="132"/>
                  </a:cubicBezTo>
                  <a:cubicBezTo>
                    <a:pt x="301" y="51"/>
                    <a:pt x="229" y="0"/>
                    <a:pt x="141" y="0"/>
                  </a:cubicBezTo>
                  <a:cubicBezTo>
                    <a:pt x="57" y="0"/>
                    <a:pt x="0" y="59"/>
                    <a:pt x="0" y="121"/>
                  </a:cubicBezTo>
                  <a:cubicBezTo>
                    <a:pt x="0" y="156"/>
                    <a:pt x="29" y="161"/>
                    <a:pt x="35" y="161"/>
                  </a:cubicBezTo>
                  <a:cubicBezTo>
                    <a:pt x="53" y="161"/>
                    <a:pt x="73" y="147"/>
                    <a:pt x="73" y="123"/>
                  </a:cubicBezTo>
                  <a:cubicBezTo>
                    <a:pt x="73" y="112"/>
                    <a:pt x="68" y="88"/>
                    <a:pt x="33" y="88"/>
                  </a:cubicBezTo>
                  <a:cubicBezTo>
                    <a:pt x="53" y="40"/>
                    <a:pt x="99" y="24"/>
                    <a:pt x="132" y="24"/>
                  </a:cubicBezTo>
                  <a:cubicBezTo>
                    <a:pt x="200" y="24"/>
                    <a:pt x="235" y="77"/>
                    <a:pt x="235" y="132"/>
                  </a:cubicBezTo>
                  <a:cubicBezTo>
                    <a:pt x="235" y="191"/>
                    <a:pt x="194" y="238"/>
                    <a:pt x="172" y="264"/>
                  </a:cubicBezTo>
                  <a:lnTo>
                    <a:pt x="7" y="425"/>
                  </a:lnTo>
                  <a:cubicBezTo>
                    <a:pt x="0" y="431"/>
                    <a:pt x="0" y="433"/>
                    <a:pt x="0" y="451"/>
                  </a:cubicBezTo>
                  <a:lnTo>
                    <a:pt x="282" y="451"/>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0" name="Freeform 29">
              <a:extLst>
                <a:ext uri="{FF2B5EF4-FFF2-40B4-BE49-F238E27FC236}">
                  <a16:creationId xmlns:a16="http://schemas.microsoft.com/office/drawing/2014/main" id="{B55A8A0B-13F8-804D-9C49-5B15DFED51FB}"/>
                </a:ext>
              </a:extLst>
            </p:cNvPr>
            <p:cNvSpPr/>
            <p:nvPr/>
          </p:nvSpPr>
          <p:spPr>
            <a:xfrm>
              <a:off x="4277880" y="3753720"/>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1" name="Freeform 30">
              <a:extLst>
                <a:ext uri="{FF2B5EF4-FFF2-40B4-BE49-F238E27FC236}">
                  <a16:creationId xmlns:a16="http://schemas.microsoft.com/office/drawing/2014/main" id="{7EA77F35-A5F4-8146-9B9B-C714B7C64880}"/>
                </a:ext>
              </a:extLst>
            </p:cNvPr>
            <p:cNvSpPr/>
            <p:nvPr/>
          </p:nvSpPr>
          <p:spPr>
            <a:xfrm>
              <a:off x="4419360" y="3545279"/>
              <a:ext cx="247680" cy="253080"/>
            </a:xfrm>
            <a:custGeom>
              <a:avLst/>
              <a:gdLst/>
              <a:ahLst/>
              <a:cxnLst>
                <a:cxn ang="3cd4">
                  <a:pos x="hc" y="t"/>
                </a:cxn>
                <a:cxn ang="cd2">
                  <a:pos x="l" y="vc"/>
                </a:cxn>
                <a:cxn ang="cd4">
                  <a:pos x="hc" y="b"/>
                </a:cxn>
                <a:cxn ang="0">
                  <a:pos x="r" y="vc"/>
                </a:cxn>
              </a:cxnLst>
              <a:rect l="l" t="t" r="r" b="b"/>
              <a:pathLst>
                <a:path w="689" h="704">
                  <a:moveTo>
                    <a:pt x="689" y="9"/>
                  </a:moveTo>
                  <a:cubicBezTo>
                    <a:pt x="689" y="7"/>
                    <a:pt x="686" y="0"/>
                    <a:pt x="678" y="0"/>
                  </a:cubicBezTo>
                  <a:cubicBezTo>
                    <a:pt x="675" y="0"/>
                    <a:pt x="673" y="0"/>
                    <a:pt x="662" y="11"/>
                  </a:cubicBezTo>
                  <a:lnTo>
                    <a:pt x="596" y="86"/>
                  </a:lnTo>
                  <a:cubicBezTo>
                    <a:pt x="587" y="73"/>
                    <a:pt x="541" y="0"/>
                    <a:pt x="433" y="0"/>
                  </a:cubicBezTo>
                  <a:cubicBezTo>
                    <a:pt x="218" y="0"/>
                    <a:pt x="0" y="213"/>
                    <a:pt x="0" y="440"/>
                  </a:cubicBezTo>
                  <a:cubicBezTo>
                    <a:pt x="0" y="594"/>
                    <a:pt x="108" y="704"/>
                    <a:pt x="264" y="704"/>
                  </a:cubicBezTo>
                  <a:cubicBezTo>
                    <a:pt x="308" y="704"/>
                    <a:pt x="352" y="695"/>
                    <a:pt x="385" y="682"/>
                  </a:cubicBezTo>
                  <a:cubicBezTo>
                    <a:pt x="433" y="662"/>
                    <a:pt x="453" y="642"/>
                    <a:pt x="471" y="623"/>
                  </a:cubicBezTo>
                  <a:cubicBezTo>
                    <a:pt x="480" y="647"/>
                    <a:pt x="504" y="682"/>
                    <a:pt x="515" y="682"/>
                  </a:cubicBezTo>
                  <a:cubicBezTo>
                    <a:pt x="519" y="682"/>
                    <a:pt x="521" y="680"/>
                    <a:pt x="521" y="678"/>
                  </a:cubicBezTo>
                  <a:cubicBezTo>
                    <a:pt x="524" y="678"/>
                    <a:pt x="532" y="640"/>
                    <a:pt x="537" y="620"/>
                  </a:cubicBezTo>
                  <a:lnTo>
                    <a:pt x="557" y="546"/>
                  </a:lnTo>
                  <a:cubicBezTo>
                    <a:pt x="559" y="528"/>
                    <a:pt x="563" y="513"/>
                    <a:pt x="568" y="495"/>
                  </a:cubicBezTo>
                  <a:cubicBezTo>
                    <a:pt x="579" y="451"/>
                    <a:pt x="581" y="449"/>
                    <a:pt x="636" y="449"/>
                  </a:cubicBezTo>
                  <a:cubicBezTo>
                    <a:pt x="640" y="449"/>
                    <a:pt x="651" y="449"/>
                    <a:pt x="651" y="429"/>
                  </a:cubicBezTo>
                  <a:cubicBezTo>
                    <a:pt x="651" y="422"/>
                    <a:pt x="647" y="418"/>
                    <a:pt x="638" y="418"/>
                  </a:cubicBezTo>
                  <a:cubicBezTo>
                    <a:pt x="616" y="418"/>
                    <a:pt x="559" y="422"/>
                    <a:pt x="537" y="422"/>
                  </a:cubicBezTo>
                  <a:cubicBezTo>
                    <a:pt x="506" y="422"/>
                    <a:pt x="431" y="418"/>
                    <a:pt x="400" y="418"/>
                  </a:cubicBezTo>
                  <a:cubicBezTo>
                    <a:pt x="392" y="418"/>
                    <a:pt x="381" y="418"/>
                    <a:pt x="381" y="438"/>
                  </a:cubicBezTo>
                  <a:cubicBezTo>
                    <a:pt x="381" y="449"/>
                    <a:pt x="387" y="449"/>
                    <a:pt x="409" y="449"/>
                  </a:cubicBezTo>
                  <a:cubicBezTo>
                    <a:pt x="409" y="449"/>
                    <a:pt x="438" y="449"/>
                    <a:pt x="460" y="451"/>
                  </a:cubicBezTo>
                  <a:cubicBezTo>
                    <a:pt x="486" y="453"/>
                    <a:pt x="491" y="458"/>
                    <a:pt x="491" y="469"/>
                  </a:cubicBezTo>
                  <a:cubicBezTo>
                    <a:pt x="491" y="477"/>
                    <a:pt x="480" y="521"/>
                    <a:pt x="471" y="557"/>
                  </a:cubicBezTo>
                  <a:cubicBezTo>
                    <a:pt x="442" y="664"/>
                    <a:pt x="317" y="675"/>
                    <a:pt x="284" y="675"/>
                  </a:cubicBezTo>
                  <a:cubicBezTo>
                    <a:pt x="189" y="675"/>
                    <a:pt x="88" y="620"/>
                    <a:pt x="88" y="471"/>
                  </a:cubicBezTo>
                  <a:cubicBezTo>
                    <a:pt x="88" y="442"/>
                    <a:pt x="99" y="282"/>
                    <a:pt x="200" y="156"/>
                  </a:cubicBezTo>
                  <a:cubicBezTo>
                    <a:pt x="253" y="90"/>
                    <a:pt x="345" y="31"/>
                    <a:pt x="442" y="31"/>
                  </a:cubicBezTo>
                  <a:cubicBezTo>
                    <a:pt x="541" y="31"/>
                    <a:pt x="598" y="106"/>
                    <a:pt x="598" y="218"/>
                  </a:cubicBezTo>
                  <a:cubicBezTo>
                    <a:pt x="598" y="255"/>
                    <a:pt x="596" y="257"/>
                    <a:pt x="596" y="266"/>
                  </a:cubicBezTo>
                  <a:cubicBezTo>
                    <a:pt x="596" y="277"/>
                    <a:pt x="605" y="277"/>
                    <a:pt x="609" y="277"/>
                  </a:cubicBezTo>
                  <a:cubicBezTo>
                    <a:pt x="623" y="277"/>
                    <a:pt x="623" y="275"/>
                    <a:pt x="627" y="25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2" name="Freeform 31">
              <a:extLst>
                <a:ext uri="{FF2B5EF4-FFF2-40B4-BE49-F238E27FC236}">
                  <a16:creationId xmlns:a16="http://schemas.microsoft.com/office/drawing/2014/main" id="{DA8295EF-6649-D945-AF83-963458E11F1D}"/>
                </a:ext>
              </a:extLst>
            </p:cNvPr>
            <p:cNvSpPr/>
            <p:nvPr/>
          </p:nvSpPr>
          <p:spPr>
            <a:xfrm>
              <a:off x="4689720" y="3680639"/>
              <a:ext cx="108000" cy="162000"/>
            </a:xfrm>
            <a:custGeom>
              <a:avLst/>
              <a:gdLst/>
              <a:ahLst/>
              <a:cxnLst>
                <a:cxn ang="3cd4">
                  <a:pos x="hc" y="t"/>
                </a:cxn>
                <a:cxn ang="cd2">
                  <a:pos x="l" y="vc"/>
                </a:cxn>
                <a:cxn ang="cd4">
                  <a:pos x="hc" y="b"/>
                </a:cxn>
                <a:cxn ang="0">
                  <a:pos x="r" y="vc"/>
                </a:cxn>
              </a:cxnLst>
              <a:rect l="l" t="t" r="r" b="b"/>
              <a:pathLst>
                <a:path w="301" h="451">
                  <a:moveTo>
                    <a:pt x="301" y="328"/>
                  </a:moveTo>
                  <a:lnTo>
                    <a:pt x="277" y="328"/>
                  </a:lnTo>
                  <a:cubicBezTo>
                    <a:pt x="275" y="343"/>
                    <a:pt x="268" y="383"/>
                    <a:pt x="260" y="389"/>
                  </a:cubicBezTo>
                  <a:cubicBezTo>
                    <a:pt x="255" y="394"/>
                    <a:pt x="202" y="394"/>
                    <a:pt x="194" y="394"/>
                  </a:cubicBezTo>
                  <a:lnTo>
                    <a:pt x="68" y="394"/>
                  </a:lnTo>
                  <a:cubicBezTo>
                    <a:pt x="139" y="330"/>
                    <a:pt x="163" y="312"/>
                    <a:pt x="205" y="279"/>
                  </a:cubicBezTo>
                  <a:cubicBezTo>
                    <a:pt x="255" y="240"/>
                    <a:pt x="301" y="198"/>
                    <a:pt x="301" y="132"/>
                  </a:cubicBezTo>
                  <a:cubicBezTo>
                    <a:pt x="301" y="51"/>
                    <a:pt x="229" y="0"/>
                    <a:pt x="141" y="0"/>
                  </a:cubicBezTo>
                  <a:cubicBezTo>
                    <a:pt x="57" y="0"/>
                    <a:pt x="0" y="59"/>
                    <a:pt x="0" y="121"/>
                  </a:cubicBezTo>
                  <a:cubicBezTo>
                    <a:pt x="0" y="156"/>
                    <a:pt x="29" y="161"/>
                    <a:pt x="35" y="161"/>
                  </a:cubicBezTo>
                  <a:cubicBezTo>
                    <a:pt x="53" y="161"/>
                    <a:pt x="73" y="147"/>
                    <a:pt x="73" y="123"/>
                  </a:cubicBezTo>
                  <a:cubicBezTo>
                    <a:pt x="73" y="112"/>
                    <a:pt x="68" y="88"/>
                    <a:pt x="33" y="88"/>
                  </a:cubicBezTo>
                  <a:cubicBezTo>
                    <a:pt x="53" y="40"/>
                    <a:pt x="99" y="24"/>
                    <a:pt x="132" y="24"/>
                  </a:cubicBezTo>
                  <a:cubicBezTo>
                    <a:pt x="200" y="24"/>
                    <a:pt x="235" y="77"/>
                    <a:pt x="235" y="132"/>
                  </a:cubicBezTo>
                  <a:cubicBezTo>
                    <a:pt x="235" y="191"/>
                    <a:pt x="194" y="238"/>
                    <a:pt x="172" y="264"/>
                  </a:cubicBezTo>
                  <a:lnTo>
                    <a:pt x="7" y="425"/>
                  </a:lnTo>
                  <a:cubicBezTo>
                    <a:pt x="0" y="431"/>
                    <a:pt x="0" y="433"/>
                    <a:pt x="0" y="451"/>
                  </a:cubicBezTo>
                  <a:lnTo>
                    <a:pt x="282" y="451"/>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3" name="Freeform 32">
              <a:extLst>
                <a:ext uri="{FF2B5EF4-FFF2-40B4-BE49-F238E27FC236}">
                  <a16:creationId xmlns:a16="http://schemas.microsoft.com/office/drawing/2014/main" id="{956AF42D-9DB2-A246-91DA-F55897B057E8}"/>
                </a:ext>
              </a:extLst>
            </p:cNvPr>
            <p:cNvSpPr/>
            <p:nvPr/>
          </p:nvSpPr>
          <p:spPr>
            <a:xfrm>
              <a:off x="4849560" y="3529440"/>
              <a:ext cx="78120" cy="348120"/>
            </a:xfrm>
            <a:custGeom>
              <a:avLst/>
              <a:gdLst/>
              <a:ahLst/>
              <a:cxnLst>
                <a:cxn ang="3cd4">
                  <a:pos x="hc" y="t"/>
                </a:cxn>
                <a:cxn ang="cd2">
                  <a:pos x="l" y="vc"/>
                </a:cxn>
                <a:cxn ang="cd4">
                  <a:pos x="hc" y="b"/>
                </a:cxn>
                <a:cxn ang="0">
                  <a:pos x="r" y="vc"/>
                </a:cxn>
              </a:cxnLst>
              <a:rect l="l" t="t" r="r" b="b"/>
              <a:pathLst>
                <a:path w="218" h="968">
                  <a:moveTo>
                    <a:pt x="213" y="502"/>
                  </a:moveTo>
                  <a:cubicBezTo>
                    <a:pt x="218" y="488"/>
                    <a:pt x="218" y="486"/>
                    <a:pt x="218" y="484"/>
                  </a:cubicBezTo>
                  <a:cubicBezTo>
                    <a:pt x="218" y="482"/>
                    <a:pt x="218" y="480"/>
                    <a:pt x="213" y="469"/>
                  </a:cubicBezTo>
                  <a:lnTo>
                    <a:pt x="42" y="22"/>
                  </a:lnTo>
                  <a:cubicBezTo>
                    <a:pt x="35" y="7"/>
                    <a:pt x="31" y="0"/>
                    <a:pt x="20" y="0"/>
                  </a:cubicBezTo>
                  <a:cubicBezTo>
                    <a:pt x="9" y="0"/>
                    <a:pt x="0" y="9"/>
                    <a:pt x="0" y="20"/>
                  </a:cubicBezTo>
                  <a:cubicBezTo>
                    <a:pt x="0" y="22"/>
                    <a:pt x="0" y="24"/>
                    <a:pt x="4" y="35"/>
                  </a:cubicBezTo>
                  <a:lnTo>
                    <a:pt x="178" y="484"/>
                  </a:lnTo>
                  <a:lnTo>
                    <a:pt x="4" y="933"/>
                  </a:lnTo>
                  <a:cubicBezTo>
                    <a:pt x="0" y="942"/>
                    <a:pt x="0" y="944"/>
                    <a:pt x="0" y="950"/>
                  </a:cubicBezTo>
                  <a:cubicBezTo>
                    <a:pt x="0" y="959"/>
                    <a:pt x="9" y="968"/>
                    <a:pt x="20" y="968"/>
                  </a:cubicBezTo>
                  <a:cubicBezTo>
                    <a:pt x="33" y="968"/>
                    <a:pt x="35" y="959"/>
                    <a:pt x="40" y="95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4" name="Freeform 33">
              <a:extLst>
                <a:ext uri="{FF2B5EF4-FFF2-40B4-BE49-F238E27FC236}">
                  <a16:creationId xmlns:a16="http://schemas.microsoft.com/office/drawing/2014/main" id="{E0E6D2F7-841F-A34F-8214-B88499960703}"/>
                </a:ext>
              </a:extLst>
            </p:cNvPr>
            <p:cNvSpPr/>
            <p:nvPr/>
          </p:nvSpPr>
          <p:spPr>
            <a:xfrm>
              <a:off x="4995360" y="3753720"/>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5" name="Freeform 34">
              <a:extLst>
                <a:ext uri="{FF2B5EF4-FFF2-40B4-BE49-F238E27FC236}">
                  <a16:creationId xmlns:a16="http://schemas.microsoft.com/office/drawing/2014/main" id="{6002A9E8-B561-B946-863C-C1D228676A16}"/>
                </a:ext>
              </a:extLst>
            </p:cNvPr>
            <p:cNvSpPr/>
            <p:nvPr/>
          </p:nvSpPr>
          <p:spPr>
            <a:xfrm>
              <a:off x="5149800" y="3753720"/>
              <a:ext cx="37800" cy="37800"/>
            </a:xfrm>
            <a:custGeom>
              <a:avLst/>
              <a:gdLst/>
              <a:ahLst/>
              <a:cxnLst>
                <a:cxn ang="3cd4">
                  <a:pos x="hc" y="t"/>
                </a:cxn>
                <a:cxn ang="cd2">
                  <a:pos x="l" y="vc"/>
                </a:cxn>
                <a:cxn ang="cd4">
                  <a:pos x="hc" y="b"/>
                </a:cxn>
                <a:cxn ang="0">
                  <a:pos x="r" y="vc"/>
                </a:cxn>
              </a:cxnLst>
              <a:rect l="l" t="t" r="r" b="b"/>
              <a:pathLst>
                <a:path w="106" h="106">
                  <a:moveTo>
                    <a:pt x="106" y="53"/>
                  </a:moveTo>
                  <a:cubicBezTo>
                    <a:pt x="106" y="24"/>
                    <a:pt x="81" y="0"/>
                    <a:pt x="53" y="0"/>
                  </a:cubicBezTo>
                  <a:cubicBezTo>
                    <a:pt x="24" y="0"/>
                    <a:pt x="0" y="24"/>
                    <a:pt x="0" y="53"/>
                  </a:cubicBezTo>
                  <a:cubicBezTo>
                    <a:pt x="0" y="81"/>
                    <a:pt x="24" y="106"/>
                    <a:pt x="53" y="106"/>
                  </a:cubicBezTo>
                  <a:cubicBezTo>
                    <a:pt x="81" y="106"/>
                    <a:pt x="106" y="81"/>
                    <a:pt x="106" y="5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6" name="Freeform 35">
              <a:extLst>
                <a:ext uri="{FF2B5EF4-FFF2-40B4-BE49-F238E27FC236}">
                  <a16:creationId xmlns:a16="http://schemas.microsoft.com/office/drawing/2014/main" id="{5DC08E22-5108-0B4F-B9F1-66C52283589E}"/>
                </a:ext>
              </a:extLst>
            </p:cNvPr>
            <p:cNvSpPr/>
            <p:nvPr/>
          </p:nvSpPr>
          <p:spPr>
            <a:xfrm>
              <a:off x="5304239" y="3753720"/>
              <a:ext cx="37800" cy="37800"/>
            </a:xfrm>
            <a:custGeom>
              <a:avLst/>
              <a:gdLst/>
              <a:ahLst/>
              <a:cxnLst>
                <a:cxn ang="3cd4">
                  <a:pos x="hc" y="t"/>
                </a:cxn>
                <a:cxn ang="cd2">
                  <a:pos x="l" y="vc"/>
                </a:cxn>
                <a:cxn ang="cd4">
                  <a:pos x="hc" y="b"/>
                </a:cxn>
                <a:cxn ang="0">
                  <a:pos x="r" y="vc"/>
                </a:cxn>
              </a:cxnLst>
              <a:rect l="l" t="t" r="r" b="b"/>
              <a:pathLst>
                <a:path w="106" h="106">
                  <a:moveTo>
                    <a:pt x="106" y="53"/>
                  </a:moveTo>
                  <a:cubicBezTo>
                    <a:pt x="106" y="24"/>
                    <a:pt x="81" y="0"/>
                    <a:pt x="53" y="0"/>
                  </a:cubicBezTo>
                  <a:cubicBezTo>
                    <a:pt x="24" y="0"/>
                    <a:pt x="0" y="24"/>
                    <a:pt x="0" y="53"/>
                  </a:cubicBezTo>
                  <a:cubicBezTo>
                    <a:pt x="0" y="81"/>
                    <a:pt x="24" y="106"/>
                    <a:pt x="53" y="106"/>
                  </a:cubicBezTo>
                  <a:cubicBezTo>
                    <a:pt x="81" y="106"/>
                    <a:pt x="106" y="81"/>
                    <a:pt x="106" y="5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7" name="Freeform 36">
              <a:extLst>
                <a:ext uri="{FF2B5EF4-FFF2-40B4-BE49-F238E27FC236}">
                  <a16:creationId xmlns:a16="http://schemas.microsoft.com/office/drawing/2014/main" id="{0F775A60-BBD2-3249-9C0F-93CD0591E23E}"/>
                </a:ext>
              </a:extLst>
            </p:cNvPr>
            <p:cNvSpPr/>
            <p:nvPr/>
          </p:nvSpPr>
          <p:spPr>
            <a:xfrm>
              <a:off x="5457960" y="3753720"/>
              <a:ext cx="37800" cy="37800"/>
            </a:xfrm>
            <a:custGeom>
              <a:avLst/>
              <a:gdLst/>
              <a:ahLst/>
              <a:cxnLst>
                <a:cxn ang="3cd4">
                  <a:pos x="hc" y="t"/>
                </a:cxn>
                <a:cxn ang="cd2">
                  <a:pos x="l" y="vc"/>
                </a:cxn>
                <a:cxn ang="cd4">
                  <a:pos x="hc" y="b"/>
                </a:cxn>
                <a:cxn ang="0">
                  <a:pos x="r" y="vc"/>
                </a:cxn>
              </a:cxnLst>
              <a:rect l="l" t="t" r="r" b="b"/>
              <a:pathLst>
                <a:path w="106" h="106">
                  <a:moveTo>
                    <a:pt x="106" y="53"/>
                  </a:moveTo>
                  <a:cubicBezTo>
                    <a:pt x="106" y="24"/>
                    <a:pt x="81" y="0"/>
                    <a:pt x="53" y="0"/>
                  </a:cubicBezTo>
                  <a:cubicBezTo>
                    <a:pt x="24" y="0"/>
                    <a:pt x="0" y="24"/>
                    <a:pt x="0" y="53"/>
                  </a:cubicBezTo>
                  <a:cubicBezTo>
                    <a:pt x="0" y="81"/>
                    <a:pt x="24" y="106"/>
                    <a:pt x="53" y="106"/>
                  </a:cubicBezTo>
                  <a:cubicBezTo>
                    <a:pt x="81" y="106"/>
                    <a:pt x="106" y="81"/>
                    <a:pt x="106" y="5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8" name="Freeform 37">
              <a:extLst>
                <a:ext uri="{FF2B5EF4-FFF2-40B4-BE49-F238E27FC236}">
                  <a16:creationId xmlns:a16="http://schemas.microsoft.com/office/drawing/2014/main" id="{80353644-9699-4B45-8E8C-AAC49559D453}"/>
                </a:ext>
              </a:extLst>
            </p:cNvPr>
            <p:cNvSpPr/>
            <p:nvPr/>
          </p:nvSpPr>
          <p:spPr>
            <a:xfrm>
              <a:off x="5613840" y="3753720"/>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9" name="Freeform 38">
              <a:extLst>
                <a:ext uri="{FF2B5EF4-FFF2-40B4-BE49-F238E27FC236}">
                  <a16:creationId xmlns:a16="http://schemas.microsoft.com/office/drawing/2014/main" id="{91B3C885-54C2-D34B-A95B-3A05696F69F3}"/>
                </a:ext>
              </a:extLst>
            </p:cNvPr>
            <p:cNvSpPr/>
            <p:nvPr/>
          </p:nvSpPr>
          <p:spPr>
            <a:xfrm>
              <a:off x="5776199" y="3529440"/>
              <a:ext cx="78120" cy="348120"/>
            </a:xfrm>
            <a:custGeom>
              <a:avLst/>
              <a:gdLst/>
              <a:ahLst/>
              <a:cxnLst>
                <a:cxn ang="3cd4">
                  <a:pos x="hc" y="t"/>
                </a:cxn>
                <a:cxn ang="cd2">
                  <a:pos x="l" y="vc"/>
                </a:cxn>
                <a:cxn ang="cd4">
                  <a:pos x="hc" y="b"/>
                </a:cxn>
                <a:cxn ang="0">
                  <a:pos x="r" y="vc"/>
                </a:cxn>
              </a:cxnLst>
              <a:rect l="l" t="t" r="r" b="b"/>
              <a:pathLst>
                <a:path w="218" h="968">
                  <a:moveTo>
                    <a:pt x="213" y="37"/>
                  </a:moveTo>
                  <a:cubicBezTo>
                    <a:pt x="218" y="26"/>
                    <a:pt x="218" y="24"/>
                    <a:pt x="218" y="20"/>
                  </a:cubicBezTo>
                  <a:cubicBezTo>
                    <a:pt x="218" y="9"/>
                    <a:pt x="209" y="0"/>
                    <a:pt x="198" y="0"/>
                  </a:cubicBezTo>
                  <a:cubicBezTo>
                    <a:pt x="189" y="0"/>
                    <a:pt x="183" y="4"/>
                    <a:pt x="176" y="22"/>
                  </a:cubicBezTo>
                  <a:lnTo>
                    <a:pt x="4" y="466"/>
                  </a:lnTo>
                  <a:cubicBezTo>
                    <a:pt x="2" y="473"/>
                    <a:pt x="0" y="480"/>
                    <a:pt x="0" y="484"/>
                  </a:cubicBezTo>
                  <a:cubicBezTo>
                    <a:pt x="0" y="486"/>
                    <a:pt x="0" y="488"/>
                    <a:pt x="4" y="502"/>
                  </a:cubicBezTo>
                  <a:lnTo>
                    <a:pt x="176" y="946"/>
                  </a:lnTo>
                  <a:cubicBezTo>
                    <a:pt x="180" y="957"/>
                    <a:pt x="185" y="968"/>
                    <a:pt x="198" y="968"/>
                  </a:cubicBezTo>
                  <a:cubicBezTo>
                    <a:pt x="209" y="968"/>
                    <a:pt x="218" y="959"/>
                    <a:pt x="218" y="950"/>
                  </a:cubicBezTo>
                  <a:cubicBezTo>
                    <a:pt x="218" y="946"/>
                    <a:pt x="218" y="944"/>
                    <a:pt x="213" y="933"/>
                  </a:cubicBezTo>
                  <a:lnTo>
                    <a:pt x="40" y="484"/>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0" name="Freeform 39">
              <a:extLst>
                <a:ext uri="{FF2B5EF4-FFF2-40B4-BE49-F238E27FC236}">
                  <a16:creationId xmlns:a16="http://schemas.microsoft.com/office/drawing/2014/main" id="{48B1E95C-ED97-2444-AC15-BCE7D56C613D}"/>
                </a:ext>
              </a:extLst>
            </p:cNvPr>
            <p:cNvSpPr/>
            <p:nvPr/>
          </p:nvSpPr>
          <p:spPr>
            <a:xfrm>
              <a:off x="5891040" y="3636359"/>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1"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7"/>
                    <a:pt x="257" y="418"/>
                    <a:pt x="141" y="418"/>
                  </a:cubicBezTo>
                  <a:cubicBezTo>
                    <a:pt x="125"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1" name="Freeform 40">
              <a:extLst>
                <a:ext uri="{FF2B5EF4-FFF2-40B4-BE49-F238E27FC236}">
                  <a16:creationId xmlns:a16="http://schemas.microsoft.com/office/drawing/2014/main" id="{C15AB28C-54B2-6F4A-81EF-46870F5992D8}"/>
                </a:ext>
              </a:extLst>
            </p:cNvPr>
            <p:cNvSpPr/>
            <p:nvPr/>
          </p:nvSpPr>
          <p:spPr>
            <a:xfrm>
              <a:off x="6045480" y="3677400"/>
              <a:ext cx="182520" cy="165240"/>
            </a:xfrm>
            <a:custGeom>
              <a:avLst/>
              <a:gdLst/>
              <a:ahLst/>
              <a:cxnLst>
                <a:cxn ang="3cd4">
                  <a:pos x="hc" y="t"/>
                </a:cxn>
                <a:cxn ang="cd2">
                  <a:pos x="l" y="vc"/>
                </a:cxn>
                <a:cxn ang="cd4">
                  <a:pos x="hc" y="b"/>
                </a:cxn>
                <a:cxn ang="0">
                  <a:pos x="r" y="vc"/>
                </a:cxn>
              </a:cxnLst>
              <a:rect l="l" t="t" r="r" b="b"/>
              <a:pathLst>
                <a:path w="508" h="460">
                  <a:moveTo>
                    <a:pt x="301" y="48"/>
                  </a:moveTo>
                  <a:cubicBezTo>
                    <a:pt x="306" y="29"/>
                    <a:pt x="308" y="26"/>
                    <a:pt x="321" y="24"/>
                  </a:cubicBezTo>
                  <a:cubicBezTo>
                    <a:pt x="326" y="24"/>
                    <a:pt x="350" y="24"/>
                    <a:pt x="363" y="24"/>
                  </a:cubicBezTo>
                  <a:cubicBezTo>
                    <a:pt x="405" y="24"/>
                    <a:pt x="422" y="24"/>
                    <a:pt x="440" y="31"/>
                  </a:cubicBezTo>
                  <a:cubicBezTo>
                    <a:pt x="469" y="40"/>
                    <a:pt x="471" y="59"/>
                    <a:pt x="471" y="84"/>
                  </a:cubicBezTo>
                  <a:cubicBezTo>
                    <a:pt x="471" y="95"/>
                    <a:pt x="471" y="103"/>
                    <a:pt x="466" y="139"/>
                  </a:cubicBezTo>
                  <a:lnTo>
                    <a:pt x="464" y="145"/>
                  </a:lnTo>
                  <a:cubicBezTo>
                    <a:pt x="464" y="154"/>
                    <a:pt x="469" y="156"/>
                    <a:pt x="477" y="156"/>
                  </a:cubicBezTo>
                  <a:cubicBezTo>
                    <a:pt x="486" y="156"/>
                    <a:pt x="488" y="150"/>
                    <a:pt x="488" y="139"/>
                  </a:cubicBezTo>
                  <a:lnTo>
                    <a:pt x="508" y="9"/>
                  </a:lnTo>
                  <a:cubicBezTo>
                    <a:pt x="508" y="0"/>
                    <a:pt x="499" y="0"/>
                    <a:pt x="486" y="0"/>
                  </a:cubicBezTo>
                  <a:lnTo>
                    <a:pt x="70" y="0"/>
                  </a:lnTo>
                  <a:cubicBezTo>
                    <a:pt x="53" y="0"/>
                    <a:pt x="51" y="0"/>
                    <a:pt x="46" y="13"/>
                  </a:cubicBezTo>
                  <a:lnTo>
                    <a:pt x="4" y="134"/>
                  </a:lnTo>
                  <a:cubicBezTo>
                    <a:pt x="2" y="136"/>
                    <a:pt x="0" y="143"/>
                    <a:pt x="0" y="147"/>
                  </a:cubicBezTo>
                  <a:cubicBezTo>
                    <a:pt x="0" y="150"/>
                    <a:pt x="2" y="156"/>
                    <a:pt x="11" y="156"/>
                  </a:cubicBezTo>
                  <a:cubicBezTo>
                    <a:pt x="20" y="156"/>
                    <a:pt x="22" y="154"/>
                    <a:pt x="26" y="141"/>
                  </a:cubicBezTo>
                  <a:cubicBezTo>
                    <a:pt x="66" y="31"/>
                    <a:pt x="88" y="24"/>
                    <a:pt x="191" y="24"/>
                  </a:cubicBezTo>
                  <a:lnTo>
                    <a:pt x="220" y="24"/>
                  </a:lnTo>
                  <a:cubicBezTo>
                    <a:pt x="240" y="24"/>
                    <a:pt x="240" y="24"/>
                    <a:pt x="240" y="31"/>
                  </a:cubicBezTo>
                  <a:cubicBezTo>
                    <a:pt x="240" y="33"/>
                    <a:pt x="240" y="35"/>
                    <a:pt x="238" y="46"/>
                  </a:cubicBezTo>
                  <a:lnTo>
                    <a:pt x="147" y="403"/>
                  </a:lnTo>
                  <a:cubicBezTo>
                    <a:pt x="143" y="429"/>
                    <a:pt x="141" y="436"/>
                    <a:pt x="68" y="436"/>
                  </a:cubicBezTo>
                  <a:cubicBezTo>
                    <a:pt x="44" y="436"/>
                    <a:pt x="37" y="436"/>
                    <a:pt x="37" y="451"/>
                  </a:cubicBezTo>
                  <a:cubicBezTo>
                    <a:pt x="37" y="451"/>
                    <a:pt x="40" y="460"/>
                    <a:pt x="51" y="460"/>
                  </a:cubicBezTo>
                  <a:cubicBezTo>
                    <a:pt x="68" y="460"/>
                    <a:pt x="88" y="458"/>
                    <a:pt x="108" y="458"/>
                  </a:cubicBezTo>
                  <a:cubicBezTo>
                    <a:pt x="128" y="458"/>
                    <a:pt x="147" y="458"/>
                    <a:pt x="167" y="458"/>
                  </a:cubicBezTo>
                  <a:cubicBezTo>
                    <a:pt x="185" y="458"/>
                    <a:pt x="209" y="458"/>
                    <a:pt x="229" y="458"/>
                  </a:cubicBezTo>
                  <a:cubicBezTo>
                    <a:pt x="246" y="458"/>
                    <a:pt x="266" y="460"/>
                    <a:pt x="284" y="460"/>
                  </a:cubicBezTo>
                  <a:cubicBezTo>
                    <a:pt x="290" y="460"/>
                    <a:pt x="301" y="460"/>
                    <a:pt x="301" y="444"/>
                  </a:cubicBezTo>
                  <a:cubicBezTo>
                    <a:pt x="301" y="436"/>
                    <a:pt x="293" y="436"/>
                    <a:pt x="273" y="436"/>
                  </a:cubicBezTo>
                  <a:cubicBezTo>
                    <a:pt x="260" y="436"/>
                    <a:pt x="246" y="433"/>
                    <a:pt x="233" y="433"/>
                  </a:cubicBezTo>
                  <a:cubicBezTo>
                    <a:pt x="209" y="431"/>
                    <a:pt x="209" y="429"/>
                    <a:pt x="209" y="420"/>
                  </a:cubicBezTo>
                  <a:cubicBezTo>
                    <a:pt x="209" y="416"/>
                    <a:pt x="209" y="414"/>
                    <a:pt x="211" y="40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2" name="Freeform 41">
              <a:extLst>
                <a:ext uri="{FF2B5EF4-FFF2-40B4-BE49-F238E27FC236}">
                  <a16:creationId xmlns:a16="http://schemas.microsoft.com/office/drawing/2014/main" id="{7E19654F-5819-4246-823D-E1722D607B3B}"/>
                </a:ext>
              </a:extLst>
            </p:cNvPr>
            <p:cNvSpPr/>
            <p:nvPr/>
          </p:nvSpPr>
          <p:spPr>
            <a:xfrm>
              <a:off x="6283799" y="3753720"/>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3" name="Freeform 42">
              <a:extLst>
                <a:ext uri="{FF2B5EF4-FFF2-40B4-BE49-F238E27FC236}">
                  <a16:creationId xmlns:a16="http://schemas.microsoft.com/office/drawing/2014/main" id="{5624E9C0-3DE9-3F4E-B78E-E5698F481B00}"/>
                </a:ext>
              </a:extLst>
            </p:cNvPr>
            <p:cNvSpPr/>
            <p:nvPr/>
          </p:nvSpPr>
          <p:spPr>
            <a:xfrm>
              <a:off x="6425640" y="3545279"/>
              <a:ext cx="247680" cy="253080"/>
            </a:xfrm>
            <a:custGeom>
              <a:avLst/>
              <a:gdLst/>
              <a:ahLst/>
              <a:cxnLst>
                <a:cxn ang="3cd4">
                  <a:pos x="hc" y="t"/>
                </a:cxn>
                <a:cxn ang="cd2">
                  <a:pos x="l" y="vc"/>
                </a:cxn>
                <a:cxn ang="cd4">
                  <a:pos x="hc" y="b"/>
                </a:cxn>
                <a:cxn ang="0">
                  <a:pos x="r" y="vc"/>
                </a:cxn>
              </a:cxnLst>
              <a:rect l="l" t="t" r="r" b="b"/>
              <a:pathLst>
                <a:path w="689" h="704">
                  <a:moveTo>
                    <a:pt x="689" y="9"/>
                  </a:moveTo>
                  <a:cubicBezTo>
                    <a:pt x="689" y="7"/>
                    <a:pt x="686" y="0"/>
                    <a:pt x="678" y="0"/>
                  </a:cubicBezTo>
                  <a:cubicBezTo>
                    <a:pt x="675" y="0"/>
                    <a:pt x="673" y="0"/>
                    <a:pt x="662" y="11"/>
                  </a:cubicBezTo>
                  <a:lnTo>
                    <a:pt x="596" y="86"/>
                  </a:lnTo>
                  <a:cubicBezTo>
                    <a:pt x="587" y="73"/>
                    <a:pt x="541" y="0"/>
                    <a:pt x="433" y="0"/>
                  </a:cubicBezTo>
                  <a:cubicBezTo>
                    <a:pt x="218" y="0"/>
                    <a:pt x="0" y="213"/>
                    <a:pt x="0" y="440"/>
                  </a:cubicBezTo>
                  <a:cubicBezTo>
                    <a:pt x="0" y="594"/>
                    <a:pt x="108" y="704"/>
                    <a:pt x="264" y="704"/>
                  </a:cubicBezTo>
                  <a:cubicBezTo>
                    <a:pt x="308" y="704"/>
                    <a:pt x="352" y="695"/>
                    <a:pt x="385" y="682"/>
                  </a:cubicBezTo>
                  <a:cubicBezTo>
                    <a:pt x="433" y="662"/>
                    <a:pt x="453" y="642"/>
                    <a:pt x="471" y="623"/>
                  </a:cubicBezTo>
                  <a:cubicBezTo>
                    <a:pt x="480" y="647"/>
                    <a:pt x="504" y="682"/>
                    <a:pt x="515" y="682"/>
                  </a:cubicBezTo>
                  <a:cubicBezTo>
                    <a:pt x="519" y="682"/>
                    <a:pt x="521" y="680"/>
                    <a:pt x="521" y="678"/>
                  </a:cubicBezTo>
                  <a:cubicBezTo>
                    <a:pt x="524" y="678"/>
                    <a:pt x="532" y="640"/>
                    <a:pt x="537" y="620"/>
                  </a:cubicBezTo>
                  <a:lnTo>
                    <a:pt x="557" y="546"/>
                  </a:lnTo>
                  <a:cubicBezTo>
                    <a:pt x="559" y="528"/>
                    <a:pt x="563" y="513"/>
                    <a:pt x="568" y="495"/>
                  </a:cubicBezTo>
                  <a:cubicBezTo>
                    <a:pt x="579" y="451"/>
                    <a:pt x="581" y="449"/>
                    <a:pt x="636" y="449"/>
                  </a:cubicBezTo>
                  <a:cubicBezTo>
                    <a:pt x="640" y="449"/>
                    <a:pt x="651" y="449"/>
                    <a:pt x="651" y="429"/>
                  </a:cubicBezTo>
                  <a:cubicBezTo>
                    <a:pt x="651" y="422"/>
                    <a:pt x="647" y="418"/>
                    <a:pt x="638" y="418"/>
                  </a:cubicBezTo>
                  <a:cubicBezTo>
                    <a:pt x="616" y="418"/>
                    <a:pt x="559" y="422"/>
                    <a:pt x="537" y="422"/>
                  </a:cubicBezTo>
                  <a:cubicBezTo>
                    <a:pt x="506" y="422"/>
                    <a:pt x="431" y="418"/>
                    <a:pt x="400" y="418"/>
                  </a:cubicBezTo>
                  <a:cubicBezTo>
                    <a:pt x="392" y="418"/>
                    <a:pt x="381" y="418"/>
                    <a:pt x="381" y="438"/>
                  </a:cubicBezTo>
                  <a:cubicBezTo>
                    <a:pt x="381" y="449"/>
                    <a:pt x="387" y="449"/>
                    <a:pt x="409" y="449"/>
                  </a:cubicBezTo>
                  <a:cubicBezTo>
                    <a:pt x="409" y="449"/>
                    <a:pt x="438" y="449"/>
                    <a:pt x="460" y="451"/>
                  </a:cubicBezTo>
                  <a:cubicBezTo>
                    <a:pt x="486" y="453"/>
                    <a:pt x="491" y="458"/>
                    <a:pt x="491" y="469"/>
                  </a:cubicBezTo>
                  <a:cubicBezTo>
                    <a:pt x="491" y="477"/>
                    <a:pt x="480" y="521"/>
                    <a:pt x="471" y="557"/>
                  </a:cubicBezTo>
                  <a:cubicBezTo>
                    <a:pt x="442" y="664"/>
                    <a:pt x="317" y="675"/>
                    <a:pt x="284" y="675"/>
                  </a:cubicBezTo>
                  <a:cubicBezTo>
                    <a:pt x="189" y="675"/>
                    <a:pt x="88" y="620"/>
                    <a:pt x="88" y="471"/>
                  </a:cubicBezTo>
                  <a:cubicBezTo>
                    <a:pt x="88" y="442"/>
                    <a:pt x="99" y="282"/>
                    <a:pt x="200" y="156"/>
                  </a:cubicBezTo>
                  <a:cubicBezTo>
                    <a:pt x="253" y="90"/>
                    <a:pt x="345" y="31"/>
                    <a:pt x="442" y="31"/>
                  </a:cubicBezTo>
                  <a:cubicBezTo>
                    <a:pt x="541" y="31"/>
                    <a:pt x="598" y="106"/>
                    <a:pt x="598" y="218"/>
                  </a:cubicBezTo>
                  <a:cubicBezTo>
                    <a:pt x="598" y="255"/>
                    <a:pt x="596" y="257"/>
                    <a:pt x="596" y="266"/>
                  </a:cubicBezTo>
                  <a:cubicBezTo>
                    <a:pt x="596" y="277"/>
                    <a:pt x="605" y="277"/>
                    <a:pt x="609" y="277"/>
                  </a:cubicBezTo>
                  <a:cubicBezTo>
                    <a:pt x="623" y="277"/>
                    <a:pt x="623" y="275"/>
                    <a:pt x="627" y="25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4" name="Freeform 43">
              <a:extLst>
                <a:ext uri="{FF2B5EF4-FFF2-40B4-BE49-F238E27FC236}">
                  <a16:creationId xmlns:a16="http://schemas.microsoft.com/office/drawing/2014/main" id="{C1EDB3DD-94A5-6446-BF5B-6F786B703DB1}"/>
                </a:ext>
              </a:extLst>
            </p:cNvPr>
            <p:cNvSpPr/>
            <p:nvPr/>
          </p:nvSpPr>
          <p:spPr>
            <a:xfrm>
              <a:off x="6691679" y="3677400"/>
              <a:ext cx="182520" cy="165240"/>
            </a:xfrm>
            <a:custGeom>
              <a:avLst/>
              <a:gdLst/>
              <a:ahLst/>
              <a:cxnLst>
                <a:cxn ang="3cd4">
                  <a:pos x="hc" y="t"/>
                </a:cxn>
                <a:cxn ang="cd2">
                  <a:pos x="l" y="vc"/>
                </a:cxn>
                <a:cxn ang="cd4">
                  <a:pos x="hc" y="b"/>
                </a:cxn>
                <a:cxn ang="0">
                  <a:pos x="r" y="vc"/>
                </a:cxn>
              </a:cxnLst>
              <a:rect l="l" t="t" r="r" b="b"/>
              <a:pathLst>
                <a:path w="508" h="460">
                  <a:moveTo>
                    <a:pt x="301" y="48"/>
                  </a:moveTo>
                  <a:cubicBezTo>
                    <a:pt x="306" y="29"/>
                    <a:pt x="308" y="26"/>
                    <a:pt x="321" y="24"/>
                  </a:cubicBezTo>
                  <a:cubicBezTo>
                    <a:pt x="326" y="24"/>
                    <a:pt x="350" y="24"/>
                    <a:pt x="363" y="24"/>
                  </a:cubicBezTo>
                  <a:cubicBezTo>
                    <a:pt x="405" y="24"/>
                    <a:pt x="422" y="24"/>
                    <a:pt x="440" y="31"/>
                  </a:cubicBezTo>
                  <a:cubicBezTo>
                    <a:pt x="469" y="40"/>
                    <a:pt x="471" y="59"/>
                    <a:pt x="471" y="84"/>
                  </a:cubicBezTo>
                  <a:cubicBezTo>
                    <a:pt x="471" y="95"/>
                    <a:pt x="471" y="103"/>
                    <a:pt x="466" y="139"/>
                  </a:cubicBezTo>
                  <a:lnTo>
                    <a:pt x="464" y="145"/>
                  </a:lnTo>
                  <a:cubicBezTo>
                    <a:pt x="464" y="154"/>
                    <a:pt x="469" y="156"/>
                    <a:pt x="475" y="156"/>
                  </a:cubicBezTo>
                  <a:cubicBezTo>
                    <a:pt x="486" y="156"/>
                    <a:pt x="488" y="150"/>
                    <a:pt x="488" y="139"/>
                  </a:cubicBezTo>
                  <a:lnTo>
                    <a:pt x="508" y="9"/>
                  </a:lnTo>
                  <a:cubicBezTo>
                    <a:pt x="508" y="0"/>
                    <a:pt x="499" y="0"/>
                    <a:pt x="486" y="0"/>
                  </a:cubicBezTo>
                  <a:lnTo>
                    <a:pt x="68" y="0"/>
                  </a:lnTo>
                  <a:cubicBezTo>
                    <a:pt x="53" y="0"/>
                    <a:pt x="51" y="0"/>
                    <a:pt x="46" y="13"/>
                  </a:cubicBezTo>
                  <a:lnTo>
                    <a:pt x="4" y="134"/>
                  </a:lnTo>
                  <a:cubicBezTo>
                    <a:pt x="2" y="136"/>
                    <a:pt x="0" y="143"/>
                    <a:pt x="0" y="147"/>
                  </a:cubicBezTo>
                  <a:cubicBezTo>
                    <a:pt x="0" y="150"/>
                    <a:pt x="2" y="156"/>
                    <a:pt x="11" y="156"/>
                  </a:cubicBezTo>
                  <a:cubicBezTo>
                    <a:pt x="20" y="156"/>
                    <a:pt x="22" y="154"/>
                    <a:pt x="26" y="141"/>
                  </a:cubicBezTo>
                  <a:cubicBezTo>
                    <a:pt x="66" y="31"/>
                    <a:pt x="88" y="24"/>
                    <a:pt x="191" y="24"/>
                  </a:cubicBezTo>
                  <a:lnTo>
                    <a:pt x="220" y="24"/>
                  </a:lnTo>
                  <a:cubicBezTo>
                    <a:pt x="240" y="24"/>
                    <a:pt x="240" y="24"/>
                    <a:pt x="240" y="31"/>
                  </a:cubicBezTo>
                  <a:cubicBezTo>
                    <a:pt x="240" y="33"/>
                    <a:pt x="240" y="35"/>
                    <a:pt x="238" y="46"/>
                  </a:cubicBezTo>
                  <a:lnTo>
                    <a:pt x="147" y="403"/>
                  </a:lnTo>
                  <a:cubicBezTo>
                    <a:pt x="143" y="429"/>
                    <a:pt x="141" y="436"/>
                    <a:pt x="68" y="436"/>
                  </a:cubicBezTo>
                  <a:cubicBezTo>
                    <a:pt x="44" y="436"/>
                    <a:pt x="37" y="436"/>
                    <a:pt x="37" y="451"/>
                  </a:cubicBezTo>
                  <a:cubicBezTo>
                    <a:pt x="37" y="451"/>
                    <a:pt x="40" y="460"/>
                    <a:pt x="51" y="460"/>
                  </a:cubicBezTo>
                  <a:cubicBezTo>
                    <a:pt x="68" y="460"/>
                    <a:pt x="88" y="458"/>
                    <a:pt x="108" y="458"/>
                  </a:cubicBezTo>
                  <a:cubicBezTo>
                    <a:pt x="128" y="458"/>
                    <a:pt x="147" y="458"/>
                    <a:pt x="167" y="458"/>
                  </a:cubicBezTo>
                  <a:cubicBezTo>
                    <a:pt x="185" y="458"/>
                    <a:pt x="209" y="458"/>
                    <a:pt x="227" y="458"/>
                  </a:cubicBezTo>
                  <a:cubicBezTo>
                    <a:pt x="246" y="458"/>
                    <a:pt x="266" y="460"/>
                    <a:pt x="284" y="460"/>
                  </a:cubicBezTo>
                  <a:cubicBezTo>
                    <a:pt x="290" y="460"/>
                    <a:pt x="299" y="460"/>
                    <a:pt x="299" y="444"/>
                  </a:cubicBezTo>
                  <a:cubicBezTo>
                    <a:pt x="299" y="436"/>
                    <a:pt x="293" y="436"/>
                    <a:pt x="273" y="436"/>
                  </a:cubicBezTo>
                  <a:cubicBezTo>
                    <a:pt x="260" y="436"/>
                    <a:pt x="246" y="433"/>
                    <a:pt x="233" y="433"/>
                  </a:cubicBezTo>
                  <a:cubicBezTo>
                    <a:pt x="209" y="431"/>
                    <a:pt x="209" y="429"/>
                    <a:pt x="209" y="420"/>
                  </a:cubicBezTo>
                  <a:cubicBezTo>
                    <a:pt x="209" y="416"/>
                    <a:pt x="209" y="414"/>
                    <a:pt x="211" y="40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5" name="Freeform 44">
              <a:extLst>
                <a:ext uri="{FF2B5EF4-FFF2-40B4-BE49-F238E27FC236}">
                  <a16:creationId xmlns:a16="http://schemas.microsoft.com/office/drawing/2014/main" id="{7C80B98C-E892-2B40-8DE0-0C29534A02A3}"/>
                </a:ext>
              </a:extLst>
            </p:cNvPr>
            <p:cNvSpPr/>
            <p:nvPr/>
          </p:nvSpPr>
          <p:spPr>
            <a:xfrm>
              <a:off x="6919919" y="3529440"/>
              <a:ext cx="78120" cy="348120"/>
            </a:xfrm>
            <a:custGeom>
              <a:avLst/>
              <a:gdLst/>
              <a:ahLst/>
              <a:cxnLst>
                <a:cxn ang="3cd4">
                  <a:pos x="hc" y="t"/>
                </a:cxn>
                <a:cxn ang="cd2">
                  <a:pos x="l" y="vc"/>
                </a:cxn>
                <a:cxn ang="cd4">
                  <a:pos x="hc" y="b"/>
                </a:cxn>
                <a:cxn ang="0">
                  <a:pos x="r" y="vc"/>
                </a:cxn>
              </a:cxnLst>
              <a:rect l="l" t="t" r="r" b="b"/>
              <a:pathLst>
                <a:path w="218" h="968">
                  <a:moveTo>
                    <a:pt x="213" y="502"/>
                  </a:moveTo>
                  <a:cubicBezTo>
                    <a:pt x="218" y="488"/>
                    <a:pt x="218" y="486"/>
                    <a:pt x="218" y="484"/>
                  </a:cubicBezTo>
                  <a:cubicBezTo>
                    <a:pt x="218" y="482"/>
                    <a:pt x="218" y="480"/>
                    <a:pt x="213" y="469"/>
                  </a:cubicBezTo>
                  <a:lnTo>
                    <a:pt x="42" y="22"/>
                  </a:lnTo>
                  <a:cubicBezTo>
                    <a:pt x="35" y="7"/>
                    <a:pt x="31" y="0"/>
                    <a:pt x="20" y="0"/>
                  </a:cubicBezTo>
                  <a:cubicBezTo>
                    <a:pt x="9" y="0"/>
                    <a:pt x="0" y="9"/>
                    <a:pt x="0" y="20"/>
                  </a:cubicBezTo>
                  <a:cubicBezTo>
                    <a:pt x="0" y="22"/>
                    <a:pt x="0" y="24"/>
                    <a:pt x="4" y="35"/>
                  </a:cubicBezTo>
                  <a:lnTo>
                    <a:pt x="178" y="484"/>
                  </a:lnTo>
                  <a:lnTo>
                    <a:pt x="4" y="933"/>
                  </a:lnTo>
                  <a:cubicBezTo>
                    <a:pt x="0" y="942"/>
                    <a:pt x="0" y="944"/>
                    <a:pt x="0" y="950"/>
                  </a:cubicBezTo>
                  <a:cubicBezTo>
                    <a:pt x="0" y="959"/>
                    <a:pt x="9" y="968"/>
                    <a:pt x="20" y="968"/>
                  </a:cubicBezTo>
                  <a:cubicBezTo>
                    <a:pt x="33" y="968"/>
                    <a:pt x="35" y="959"/>
                    <a:pt x="40" y="95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46" name="TextBox 45">
            <a:extLst>
              <a:ext uri="{FF2B5EF4-FFF2-40B4-BE49-F238E27FC236}">
                <a16:creationId xmlns:a16="http://schemas.microsoft.com/office/drawing/2014/main" id="{51E2A988-AC09-124A-9AB6-8E298CDB3CB7}"/>
              </a:ext>
            </a:extLst>
          </p:cNvPr>
          <p:cNvSpPr txBox="1"/>
          <p:nvPr/>
        </p:nvSpPr>
        <p:spPr>
          <a:xfrm>
            <a:off x="822960" y="4750612"/>
            <a:ext cx="6940275" cy="1388414"/>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The weight update “sampled” from the training data is:</a:t>
            </a: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p:txBody>
      </p:sp>
      <p:grpSp>
        <p:nvGrpSpPr>
          <p:cNvPr id="47" name="Group 46" descr="22§latex§\Delta w = \alpha ( G_t - \hat{V}(s,w) ) \nabla_w \hat{V}(s,w) &#10;§svg§600§FALSE" title="TexMaths">
            <a:extLst>
              <a:ext uri="{FF2B5EF4-FFF2-40B4-BE49-F238E27FC236}">
                <a16:creationId xmlns:a16="http://schemas.microsoft.com/office/drawing/2014/main" id="{E9F6A229-4A11-5F4C-874A-858C0B9079D0}"/>
              </a:ext>
            </a:extLst>
          </p:cNvPr>
          <p:cNvGrpSpPr/>
          <p:nvPr/>
        </p:nvGrpSpPr>
        <p:grpSpPr>
          <a:xfrm>
            <a:off x="1920239" y="5247412"/>
            <a:ext cx="5084280" cy="416880"/>
            <a:chOff x="1920239" y="4703400"/>
            <a:chExt cx="5084280" cy="416880"/>
          </a:xfrm>
        </p:grpSpPr>
        <p:sp>
          <p:nvSpPr>
            <p:cNvPr id="48" name="Freeform 47">
              <a:extLst>
                <a:ext uri="{FF2B5EF4-FFF2-40B4-BE49-F238E27FC236}">
                  <a16:creationId xmlns:a16="http://schemas.microsoft.com/office/drawing/2014/main" id="{2228B7B6-77CD-1F4C-B145-D9D9F382D97C}"/>
                </a:ext>
              </a:extLst>
            </p:cNvPr>
            <p:cNvSpPr/>
            <p:nvPr/>
          </p:nvSpPr>
          <p:spPr>
            <a:xfrm>
              <a:off x="1920239" y="4704120"/>
              <a:ext cx="5084280" cy="415440"/>
            </a:xfrm>
            <a:custGeom>
              <a:avLst/>
              <a:gdLst/>
              <a:ahLst/>
              <a:cxnLst>
                <a:cxn ang="3cd4">
                  <a:pos x="hc" y="t"/>
                </a:cxn>
                <a:cxn ang="cd2">
                  <a:pos x="l" y="vc"/>
                </a:cxn>
                <a:cxn ang="cd4">
                  <a:pos x="hc" y="b"/>
                </a:cxn>
                <a:cxn ang="0">
                  <a:pos x="r" y="vc"/>
                </a:cxn>
              </a:cxnLst>
              <a:rect l="l" t="t" r="r" b="b"/>
              <a:pathLst>
                <a:path w="14124" h="1155">
                  <a:moveTo>
                    <a:pt x="7062" y="1155"/>
                  </a:moveTo>
                  <a:lnTo>
                    <a:pt x="0" y="1155"/>
                  </a:lnTo>
                  <a:lnTo>
                    <a:pt x="0" y="0"/>
                  </a:lnTo>
                  <a:lnTo>
                    <a:pt x="14124" y="0"/>
                  </a:lnTo>
                  <a:lnTo>
                    <a:pt x="14124" y="1155"/>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9" name="Freeform 48">
              <a:extLst>
                <a:ext uri="{FF2B5EF4-FFF2-40B4-BE49-F238E27FC236}">
                  <a16:creationId xmlns:a16="http://schemas.microsoft.com/office/drawing/2014/main" id="{C95EF452-22A3-2C40-BFCF-84D62CC744E3}"/>
                </a:ext>
              </a:extLst>
            </p:cNvPr>
            <p:cNvSpPr/>
            <p:nvPr/>
          </p:nvSpPr>
          <p:spPr>
            <a:xfrm>
              <a:off x="1936800" y="4783320"/>
              <a:ext cx="257040" cy="249840"/>
            </a:xfrm>
            <a:custGeom>
              <a:avLst/>
              <a:gdLst/>
              <a:ahLst/>
              <a:cxnLst>
                <a:cxn ang="3cd4">
                  <a:pos x="hc" y="t"/>
                </a:cxn>
                <a:cxn ang="cd2">
                  <a:pos x="l" y="vc"/>
                </a:cxn>
                <a:cxn ang="cd4">
                  <a:pos x="hc" y="b"/>
                </a:cxn>
                <a:cxn ang="0">
                  <a:pos x="r" y="vc"/>
                </a:cxn>
              </a:cxnLst>
              <a:rect l="l" t="t" r="r" b="b"/>
              <a:pathLst>
                <a:path w="715" h="695">
                  <a:moveTo>
                    <a:pt x="383" y="18"/>
                  </a:moveTo>
                  <a:cubicBezTo>
                    <a:pt x="376" y="4"/>
                    <a:pt x="374" y="0"/>
                    <a:pt x="359" y="0"/>
                  </a:cubicBezTo>
                  <a:cubicBezTo>
                    <a:pt x="341" y="0"/>
                    <a:pt x="339" y="4"/>
                    <a:pt x="332" y="18"/>
                  </a:cubicBezTo>
                  <a:lnTo>
                    <a:pt x="4" y="675"/>
                  </a:lnTo>
                  <a:cubicBezTo>
                    <a:pt x="0" y="684"/>
                    <a:pt x="0" y="686"/>
                    <a:pt x="0" y="686"/>
                  </a:cubicBezTo>
                  <a:cubicBezTo>
                    <a:pt x="0" y="695"/>
                    <a:pt x="7" y="695"/>
                    <a:pt x="22" y="695"/>
                  </a:cubicBezTo>
                  <a:lnTo>
                    <a:pt x="695" y="695"/>
                  </a:lnTo>
                  <a:cubicBezTo>
                    <a:pt x="711" y="695"/>
                    <a:pt x="715" y="695"/>
                    <a:pt x="715" y="686"/>
                  </a:cubicBezTo>
                  <a:cubicBezTo>
                    <a:pt x="715" y="686"/>
                    <a:pt x="715" y="684"/>
                    <a:pt x="711" y="675"/>
                  </a:cubicBezTo>
                  <a:close/>
                  <a:moveTo>
                    <a:pt x="328" y="97"/>
                  </a:moveTo>
                  <a:lnTo>
                    <a:pt x="587" y="620"/>
                  </a:lnTo>
                  <a:lnTo>
                    <a:pt x="66" y="620"/>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0" name="Freeform 49">
              <a:extLst>
                <a:ext uri="{FF2B5EF4-FFF2-40B4-BE49-F238E27FC236}">
                  <a16:creationId xmlns:a16="http://schemas.microsoft.com/office/drawing/2014/main" id="{6E545AA8-3873-364A-981A-C0266DB84949}"/>
                </a:ext>
              </a:extLst>
            </p:cNvPr>
            <p:cNvSpPr/>
            <p:nvPr/>
          </p:nvSpPr>
          <p:spPr>
            <a:xfrm>
              <a:off x="2218680" y="4879080"/>
              <a:ext cx="230760" cy="158040"/>
            </a:xfrm>
            <a:custGeom>
              <a:avLst/>
              <a:gdLst/>
              <a:ahLst/>
              <a:cxnLst>
                <a:cxn ang="3cd4">
                  <a:pos x="hc" y="t"/>
                </a:cxn>
                <a:cxn ang="cd2">
                  <a:pos x="l" y="vc"/>
                </a:cxn>
                <a:cxn ang="cd4">
                  <a:pos x="hc" y="b"/>
                </a:cxn>
                <a:cxn ang="0">
                  <a:pos x="r" y="vc"/>
                </a:cxn>
              </a:cxnLst>
              <a:rect l="l" t="t" r="r" b="b"/>
              <a:pathLst>
                <a:path w="642" h="440">
                  <a:moveTo>
                    <a:pt x="420" y="99"/>
                  </a:moveTo>
                  <a:cubicBezTo>
                    <a:pt x="425" y="79"/>
                    <a:pt x="433" y="42"/>
                    <a:pt x="433" y="37"/>
                  </a:cubicBezTo>
                  <a:cubicBezTo>
                    <a:pt x="433" y="20"/>
                    <a:pt x="420" y="11"/>
                    <a:pt x="407" y="11"/>
                  </a:cubicBezTo>
                  <a:cubicBezTo>
                    <a:pt x="394" y="11"/>
                    <a:pt x="376" y="18"/>
                    <a:pt x="370" y="37"/>
                  </a:cubicBezTo>
                  <a:cubicBezTo>
                    <a:pt x="367" y="44"/>
                    <a:pt x="321" y="231"/>
                    <a:pt x="315" y="255"/>
                  </a:cubicBezTo>
                  <a:cubicBezTo>
                    <a:pt x="308" y="284"/>
                    <a:pt x="306" y="301"/>
                    <a:pt x="306" y="319"/>
                  </a:cubicBezTo>
                  <a:cubicBezTo>
                    <a:pt x="306" y="330"/>
                    <a:pt x="306" y="332"/>
                    <a:pt x="308" y="336"/>
                  </a:cubicBezTo>
                  <a:cubicBezTo>
                    <a:pt x="286" y="389"/>
                    <a:pt x="255" y="418"/>
                    <a:pt x="218" y="418"/>
                  </a:cubicBezTo>
                  <a:cubicBezTo>
                    <a:pt x="141" y="418"/>
                    <a:pt x="141" y="347"/>
                    <a:pt x="141" y="330"/>
                  </a:cubicBezTo>
                  <a:cubicBezTo>
                    <a:pt x="141" y="299"/>
                    <a:pt x="145" y="262"/>
                    <a:pt x="191" y="141"/>
                  </a:cubicBezTo>
                  <a:cubicBezTo>
                    <a:pt x="202" y="112"/>
                    <a:pt x="207" y="99"/>
                    <a:pt x="207" y="79"/>
                  </a:cubicBezTo>
                  <a:cubicBezTo>
                    <a:pt x="207" y="35"/>
                    <a:pt x="176" y="0"/>
                    <a:pt x="128" y="0"/>
                  </a:cubicBezTo>
                  <a:cubicBezTo>
                    <a:pt x="35" y="0"/>
                    <a:pt x="0" y="141"/>
                    <a:pt x="0" y="150"/>
                  </a:cubicBezTo>
                  <a:cubicBezTo>
                    <a:pt x="0" y="158"/>
                    <a:pt x="9" y="158"/>
                    <a:pt x="11" y="158"/>
                  </a:cubicBezTo>
                  <a:cubicBezTo>
                    <a:pt x="22" y="158"/>
                    <a:pt x="22" y="158"/>
                    <a:pt x="26" y="141"/>
                  </a:cubicBezTo>
                  <a:cubicBezTo>
                    <a:pt x="53" y="51"/>
                    <a:pt x="90" y="22"/>
                    <a:pt x="125" y="22"/>
                  </a:cubicBezTo>
                  <a:cubicBezTo>
                    <a:pt x="134" y="22"/>
                    <a:pt x="150" y="22"/>
                    <a:pt x="150" y="53"/>
                  </a:cubicBezTo>
                  <a:cubicBezTo>
                    <a:pt x="150" y="77"/>
                    <a:pt x="139" y="106"/>
                    <a:pt x="132" y="121"/>
                  </a:cubicBezTo>
                  <a:cubicBezTo>
                    <a:pt x="90" y="235"/>
                    <a:pt x="77" y="282"/>
                    <a:pt x="77" y="317"/>
                  </a:cubicBezTo>
                  <a:cubicBezTo>
                    <a:pt x="77" y="407"/>
                    <a:pt x="143" y="440"/>
                    <a:pt x="216" y="440"/>
                  </a:cubicBezTo>
                  <a:cubicBezTo>
                    <a:pt x="231" y="440"/>
                    <a:pt x="277" y="440"/>
                    <a:pt x="317" y="372"/>
                  </a:cubicBezTo>
                  <a:cubicBezTo>
                    <a:pt x="341" y="433"/>
                    <a:pt x="409" y="440"/>
                    <a:pt x="438" y="440"/>
                  </a:cubicBezTo>
                  <a:cubicBezTo>
                    <a:pt x="510" y="440"/>
                    <a:pt x="552" y="378"/>
                    <a:pt x="579" y="321"/>
                  </a:cubicBezTo>
                  <a:cubicBezTo>
                    <a:pt x="612" y="244"/>
                    <a:pt x="642" y="114"/>
                    <a:pt x="642" y="68"/>
                  </a:cubicBezTo>
                  <a:cubicBezTo>
                    <a:pt x="642" y="15"/>
                    <a:pt x="616" y="0"/>
                    <a:pt x="598" y="0"/>
                  </a:cubicBezTo>
                  <a:cubicBezTo>
                    <a:pt x="574" y="0"/>
                    <a:pt x="550" y="24"/>
                    <a:pt x="550" y="46"/>
                  </a:cubicBezTo>
                  <a:cubicBezTo>
                    <a:pt x="550" y="59"/>
                    <a:pt x="557" y="66"/>
                    <a:pt x="565" y="73"/>
                  </a:cubicBezTo>
                  <a:cubicBezTo>
                    <a:pt x="576" y="84"/>
                    <a:pt x="601" y="108"/>
                    <a:pt x="601" y="156"/>
                  </a:cubicBezTo>
                  <a:cubicBezTo>
                    <a:pt x="601" y="189"/>
                    <a:pt x="572" y="284"/>
                    <a:pt x="548" y="332"/>
                  </a:cubicBezTo>
                  <a:cubicBezTo>
                    <a:pt x="521" y="385"/>
                    <a:pt x="488" y="418"/>
                    <a:pt x="440" y="418"/>
                  </a:cubicBezTo>
                  <a:cubicBezTo>
                    <a:pt x="394" y="418"/>
                    <a:pt x="370" y="389"/>
                    <a:pt x="370" y="334"/>
                  </a:cubicBezTo>
                  <a:cubicBezTo>
                    <a:pt x="370" y="308"/>
                    <a:pt x="376" y="277"/>
                    <a:pt x="378" y="26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1" name="Freeform 50">
              <a:extLst>
                <a:ext uri="{FF2B5EF4-FFF2-40B4-BE49-F238E27FC236}">
                  <a16:creationId xmlns:a16="http://schemas.microsoft.com/office/drawing/2014/main" id="{74A1FEE8-28DD-7E4B-A555-EECE275DDA35}"/>
                </a:ext>
              </a:extLst>
            </p:cNvPr>
            <p:cNvSpPr/>
            <p:nvPr/>
          </p:nvSpPr>
          <p:spPr>
            <a:xfrm>
              <a:off x="2583000" y="4905360"/>
              <a:ext cx="231840" cy="82080"/>
            </a:xfrm>
            <a:custGeom>
              <a:avLst/>
              <a:gdLst/>
              <a:ahLst/>
              <a:cxnLst>
                <a:cxn ang="3cd4">
                  <a:pos x="hc" y="t"/>
                </a:cxn>
                <a:cxn ang="cd2">
                  <a:pos x="l" y="vc"/>
                </a:cxn>
                <a:cxn ang="cd4">
                  <a:pos x="hc" y="b"/>
                </a:cxn>
                <a:cxn ang="0">
                  <a:pos x="r" y="vc"/>
                </a:cxn>
              </a:cxnLst>
              <a:rect l="l" t="t" r="r" b="b"/>
              <a:pathLst>
                <a:path w="645" h="229">
                  <a:moveTo>
                    <a:pt x="612" y="40"/>
                  </a:moveTo>
                  <a:cubicBezTo>
                    <a:pt x="627" y="40"/>
                    <a:pt x="645" y="40"/>
                    <a:pt x="645" y="20"/>
                  </a:cubicBezTo>
                  <a:cubicBezTo>
                    <a:pt x="645" y="0"/>
                    <a:pt x="627" y="0"/>
                    <a:pt x="614" y="0"/>
                  </a:cubicBezTo>
                  <a:lnTo>
                    <a:pt x="33" y="0"/>
                  </a:lnTo>
                  <a:cubicBezTo>
                    <a:pt x="18" y="0"/>
                    <a:pt x="0" y="0"/>
                    <a:pt x="0" y="20"/>
                  </a:cubicBezTo>
                  <a:cubicBezTo>
                    <a:pt x="0" y="40"/>
                    <a:pt x="18" y="40"/>
                    <a:pt x="33" y="40"/>
                  </a:cubicBezTo>
                  <a:close/>
                  <a:moveTo>
                    <a:pt x="614" y="229"/>
                  </a:moveTo>
                  <a:cubicBezTo>
                    <a:pt x="627" y="229"/>
                    <a:pt x="645" y="229"/>
                    <a:pt x="645" y="209"/>
                  </a:cubicBezTo>
                  <a:cubicBezTo>
                    <a:pt x="645" y="189"/>
                    <a:pt x="627" y="189"/>
                    <a:pt x="612" y="189"/>
                  </a:cubicBezTo>
                  <a:lnTo>
                    <a:pt x="33" y="189"/>
                  </a:lnTo>
                  <a:cubicBezTo>
                    <a:pt x="18" y="189"/>
                    <a:pt x="0" y="189"/>
                    <a:pt x="0" y="209"/>
                  </a:cubicBezTo>
                  <a:cubicBezTo>
                    <a:pt x="0" y="229"/>
                    <a:pt x="18" y="229"/>
                    <a:pt x="33" y="2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2" name="Freeform 51">
              <a:extLst>
                <a:ext uri="{FF2B5EF4-FFF2-40B4-BE49-F238E27FC236}">
                  <a16:creationId xmlns:a16="http://schemas.microsoft.com/office/drawing/2014/main" id="{EFD46BDA-4891-DC48-B86F-8CBE28BC83B2}"/>
                </a:ext>
              </a:extLst>
            </p:cNvPr>
            <p:cNvSpPr/>
            <p:nvPr/>
          </p:nvSpPr>
          <p:spPr>
            <a:xfrm>
              <a:off x="2943360" y="4879080"/>
              <a:ext cx="195120" cy="158040"/>
            </a:xfrm>
            <a:custGeom>
              <a:avLst/>
              <a:gdLst/>
              <a:ahLst/>
              <a:cxnLst>
                <a:cxn ang="3cd4">
                  <a:pos x="hc" y="t"/>
                </a:cxn>
                <a:cxn ang="cd2">
                  <a:pos x="l" y="vc"/>
                </a:cxn>
                <a:cxn ang="cd4">
                  <a:pos x="hc" y="b"/>
                </a:cxn>
                <a:cxn ang="0">
                  <a:pos x="r" y="vc"/>
                </a:cxn>
              </a:cxnLst>
              <a:rect l="l" t="t" r="r" b="b"/>
              <a:pathLst>
                <a:path w="543" h="440">
                  <a:moveTo>
                    <a:pt x="422" y="200"/>
                  </a:moveTo>
                  <a:cubicBezTo>
                    <a:pt x="422" y="48"/>
                    <a:pt x="332" y="0"/>
                    <a:pt x="262" y="0"/>
                  </a:cubicBezTo>
                  <a:cubicBezTo>
                    <a:pt x="128" y="0"/>
                    <a:pt x="0" y="139"/>
                    <a:pt x="0" y="275"/>
                  </a:cubicBezTo>
                  <a:cubicBezTo>
                    <a:pt x="0" y="365"/>
                    <a:pt x="57" y="440"/>
                    <a:pt x="156" y="440"/>
                  </a:cubicBezTo>
                  <a:cubicBezTo>
                    <a:pt x="218" y="440"/>
                    <a:pt x="288" y="418"/>
                    <a:pt x="363" y="358"/>
                  </a:cubicBezTo>
                  <a:cubicBezTo>
                    <a:pt x="374" y="409"/>
                    <a:pt x="407" y="440"/>
                    <a:pt x="451" y="440"/>
                  </a:cubicBezTo>
                  <a:cubicBezTo>
                    <a:pt x="502" y="440"/>
                    <a:pt x="532" y="387"/>
                    <a:pt x="532" y="372"/>
                  </a:cubicBezTo>
                  <a:cubicBezTo>
                    <a:pt x="532" y="365"/>
                    <a:pt x="526" y="361"/>
                    <a:pt x="519" y="361"/>
                  </a:cubicBezTo>
                  <a:cubicBezTo>
                    <a:pt x="513" y="361"/>
                    <a:pt x="510" y="365"/>
                    <a:pt x="508" y="372"/>
                  </a:cubicBezTo>
                  <a:cubicBezTo>
                    <a:pt x="491" y="418"/>
                    <a:pt x="455" y="418"/>
                    <a:pt x="453" y="418"/>
                  </a:cubicBezTo>
                  <a:cubicBezTo>
                    <a:pt x="422" y="418"/>
                    <a:pt x="422" y="343"/>
                    <a:pt x="422" y="319"/>
                  </a:cubicBezTo>
                  <a:cubicBezTo>
                    <a:pt x="422" y="299"/>
                    <a:pt x="422" y="297"/>
                    <a:pt x="433" y="286"/>
                  </a:cubicBezTo>
                  <a:cubicBezTo>
                    <a:pt x="524" y="172"/>
                    <a:pt x="543" y="57"/>
                    <a:pt x="543" y="57"/>
                  </a:cubicBezTo>
                  <a:cubicBezTo>
                    <a:pt x="543" y="55"/>
                    <a:pt x="543" y="48"/>
                    <a:pt x="532" y="48"/>
                  </a:cubicBezTo>
                  <a:cubicBezTo>
                    <a:pt x="524" y="48"/>
                    <a:pt x="524" y="51"/>
                    <a:pt x="519" y="68"/>
                  </a:cubicBezTo>
                  <a:cubicBezTo>
                    <a:pt x="502" y="130"/>
                    <a:pt x="469" y="202"/>
                    <a:pt x="422" y="260"/>
                  </a:cubicBezTo>
                  <a:close/>
                  <a:moveTo>
                    <a:pt x="359" y="332"/>
                  </a:moveTo>
                  <a:cubicBezTo>
                    <a:pt x="273" y="407"/>
                    <a:pt x="198" y="418"/>
                    <a:pt x="158" y="418"/>
                  </a:cubicBezTo>
                  <a:cubicBezTo>
                    <a:pt x="101" y="418"/>
                    <a:pt x="73" y="374"/>
                    <a:pt x="73" y="312"/>
                  </a:cubicBezTo>
                  <a:cubicBezTo>
                    <a:pt x="73" y="266"/>
                    <a:pt x="97" y="161"/>
                    <a:pt x="128" y="110"/>
                  </a:cubicBezTo>
                  <a:cubicBezTo>
                    <a:pt x="174" y="40"/>
                    <a:pt x="227" y="22"/>
                    <a:pt x="260" y="22"/>
                  </a:cubicBezTo>
                  <a:cubicBezTo>
                    <a:pt x="356" y="22"/>
                    <a:pt x="356" y="150"/>
                    <a:pt x="356" y="224"/>
                  </a:cubicBezTo>
                  <a:cubicBezTo>
                    <a:pt x="356" y="260"/>
                    <a:pt x="356" y="317"/>
                    <a:pt x="359" y="33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3" name="Freeform 52">
              <a:extLst>
                <a:ext uri="{FF2B5EF4-FFF2-40B4-BE49-F238E27FC236}">
                  <a16:creationId xmlns:a16="http://schemas.microsoft.com/office/drawing/2014/main" id="{39874661-81E8-BC4B-B257-C359EB99F3F0}"/>
                </a:ext>
              </a:extLst>
            </p:cNvPr>
            <p:cNvSpPr/>
            <p:nvPr/>
          </p:nvSpPr>
          <p:spPr>
            <a:xfrm>
              <a:off x="3186720" y="477216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4"/>
                    <a:pt x="209" y="937"/>
                  </a:cubicBezTo>
                  <a:cubicBezTo>
                    <a:pt x="88" y="816"/>
                    <a:pt x="57" y="633"/>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2"/>
                    <a:pt x="0" y="484"/>
                  </a:cubicBezTo>
                  <a:cubicBezTo>
                    <a:pt x="0" y="561"/>
                    <a:pt x="11" y="677"/>
                    <a:pt x="64" y="787"/>
                  </a:cubicBezTo>
                  <a:cubicBezTo>
                    <a:pt x="123" y="906"/>
                    <a:pt x="207" y="968"/>
                    <a:pt x="216" y="968"/>
                  </a:cubicBezTo>
                  <a:cubicBezTo>
                    <a:pt x="222" y="968"/>
                    <a:pt x="227" y="965"/>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4" name="Freeform 53">
              <a:extLst>
                <a:ext uri="{FF2B5EF4-FFF2-40B4-BE49-F238E27FC236}">
                  <a16:creationId xmlns:a16="http://schemas.microsoft.com/office/drawing/2014/main" id="{8F3051CB-C802-F04B-9415-54B993F99162}"/>
                </a:ext>
              </a:extLst>
            </p:cNvPr>
            <p:cNvSpPr/>
            <p:nvPr/>
          </p:nvSpPr>
          <p:spPr>
            <a:xfrm>
              <a:off x="3304800" y="4787279"/>
              <a:ext cx="247680" cy="253080"/>
            </a:xfrm>
            <a:custGeom>
              <a:avLst/>
              <a:gdLst/>
              <a:ahLst/>
              <a:cxnLst>
                <a:cxn ang="3cd4">
                  <a:pos x="hc" y="t"/>
                </a:cxn>
                <a:cxn ang="cd2">
                  <a:pos x="l" y="vc"/>
                </a:cxn>
                <a:cxn ang="cd4">
                  <a:pos x="hc" y="b"/>
                </a:cxn>
                <a:cxn ang="0">
                  <a:pos x="r" y="vc"/>
                </a:cxn>
              </a:cxnLst>
              <a:rect l="l" t="t" r="r" b="b"/>
              <a:pathLst>
                <a:path w="689" h="704">
                  <a:moveTo>
                    <a:pt x="689" y="9"/>
                  </a:moveTo>
                  <a:cubicBezTo>
                    <a:pt x="689" y="7"/>
                    <a:pt x="686" y="0"/>
                    <a:pt x="678" y="0"/>
                  </a:cubicBezTo>
                  <a:cubicBezTo>
                    <a:pt x="675" y="0"/>
                    <a:pt x="673" y="0"/>
                    <a:pt x="662" y="11"/>
                  </a:cubicBezTo>
                  <a:lnTo>
                    <a:pt x="596" y="86"/>
                  </a:lnTo>
                  <a:cubicBezTo>
                    <a:pt x="587" y="73"/>
                    <a:pt x="541" y="0"/>
                    <a:pt x="433" y="0"/>
                  </a:cubicBezTo>
                  <a:cubicBezTo>
                    <a:pt x="218" y="0"/>
                    <a:pt x="0" y="213"/>
                    <a:pt x="0" y="440"/>
                  </a:cubicBezTo>
                  <a:cubicBezTo>
                    <a:pt x="0" y="594"/>
                    <a:pt x="108" y="704"/>
                    <a:pt x="264" y="704"/>
                  </a:cubicBezTo>
                  <a:cubicBezTo>
                    <a:pt x="308" y="704"/>
                    <a:pt x="352" y="695"/>
                    <a:pt x="385" y="682"/>
                  </a:cubicBezTo>
                  <a:cubicBezTo>
                    <a:pt x="433" y="662"/>
                    <a:pt x="453" y="642"/>
                    <a:pt x="471" y="622"/>
                  </a:cubicBezTo>
                  <a:cubicBezTo>
                    <a:pt x="480" y="647"/>
                    <a:pt x="504" y="682"/>
                    <a:pt x="515" y="682"/>
                  </a:cubicBezTo>
                  <a:cubicBezTo>
                    <a:pt x="519" y="682"/>
                    <a:pt x="521" y="680"/>
                    <a:pt x="521" y="677"/>
                  </a:cubicBezTo>
                  <a:cubicBezTo>
                    <a:pt x="524" y="677"/>
                    <a:pt x="532" y="640"/>
                    <a:pt x="537" y="620"/>
                  </a:cubicBezTo>
                  <a:lnTo>
                    <a:pt x="557" y="545"/>
                  </a:lnTo>
                  <a:cubicBezTo>
                    <a:pt x="559" y="528"/>
                    <a:pt x="563" y="512"/>
                    <a:pt x="568" y="495"/>
                  </a:cubicBezTo>
                  <a:cubicBezTo>
                    <a:pt x="579" y="451"/>
                    <a:pt x="581" y="449"/>
                    <a:pt x="636" y="449"/>
                  </a:cubicBezTo>
                  <a:cubicBezTo>
                    <a:pt x="640" y="449"/>
                    <a:pt x="651" y="449"/>
                    <a:pt x="651" y="429"/>
                  </a:cubicBezTo>
                  <a:cubicBezTo>
                    <a:pt x="651" y="422"/>
                    <a:pt x="647" y="418"/>
                    <a:pt x="638" y="418"/>
                  </a:cubicBezTo>
                  <a:cubicBezTo>
                    <a:pt x="616" y="418"/>
                    <a:pt x="559" y="422"/>
                    <a:pt x="537" y="422"/>
                  </a:cubicBezTo>
                  <a:cubicBezTo>
                    <a:pt x="506" y="422"/>
                    <a:pt x="431" y="418"/>
                    <a:pt x="400" y="418"/>
                  </a:cubicBezTo>
                  <a:cubicBezTo>
                    <a:pt x="392" y="418"/>
                    <a:pt x="381" y="418"/>
                    <a:pt x="381" y="438"/>
                  </a:cubicBezTo>
                  <a:cubicBezTo>
                    <a:pt x="381" y="449"/>
                    <a:pt x="387" y="449"/>
                    <a:pt x="409" y="449"/>
                  </a:cubicBezTo>
                  <a:cubicBezTo>
                    <a:pt x="409" y="449"/>
                    <a:pt x="438" y="449"/>
                    <a:pt x="460" y="451"/>
                  </a:cubicBezTo>
                  <a:cubicBezTo>
                    <a:pt x="486" y="453"/>
                    <a:pt x="491" y="457"/>
                    <a:pt x="491" y="468"/>
                  </a:cubicBezTo>
                  <a:cubicBezTo>
                    <a:pt x="491" y="477"/>
                    <a:pt x="480" y="521"/>
                    <a:pt x="471" y="556"/>
                  </a:cubicBezTo>
                  <a:cubicBezTo>
                    <a:pt x="442" y="664"/>
                    <a:pt x="317" y="675"/>
                    <a:pt x="284" y="675"/>
                  </a:cubicBezTo>
                  <a:cubicBezTo>
                    <a:pt x="189" y="675"/>
                    <a:pt x="88" y="620"/>
                    <a:pt x="88" y="471"/>
                  </a:cubicBezTo>
                  <a:cubicBezTo>
                    <a:pt x="88" y="442"/>
                    <a:pt x="99" y="282"/>
                    <a:pt x="200" y="156"/>
                  </a:cubicBezTo>
                  <a:cubicBezTo>
                    <a:pt x="253" y="90"/>
                    <a:pt x="345" y="31"/>
                    <a:pt x="442" y="31"/>
                  </a:cubicBezTo>
                  <a:cubicBezTo>
                    <a:pt x="541" y="31"/>
                    <a:pt x="598" y="106"/>
                    <a:pt x="598" y="218"/>
                  </a:cubicBezTo>
                  <a:cubicBezTo>
                    <a:pt x="598" y="255"/>
                    <a:pt x="596" y="257"/>
                    <a:pt x="596" y="266"/>
                  </a:cubicBezTo>
                  <a:cubicBezTo>
                    <a:pt x="596" y="277"/>
                    <a:pt x="605" y="277"/>
                    <a:pt x="609" y="277"/>
                  </a:cubicBezTo>
                  <a:cubicBezTo>
                    <a:pt x="623" y="277"/>
                    <a:pt x="623" y="275"/>
                    <a:pt x="627" y="25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5" name="Freeform 54">
              <a:extLst>
                <a:ext uri="{FF2B5EF4-FFF2-40B4-BE49-F238E27FC236}">
                  <a16:creationId xmlns:a16="http://schemas.microsoft.com/office/drawing/2014/main" id="{0F98862B-E844-A340-A837-6EFE60A73A52}"/>
                </a:ext>
              </a:extLst>
            </p:cNvPr>
            <p:cNvSpPr/>
            <p:nvPr/>
          </p:nvSpPr>
          <p:spPr>
            <a:xfrm>
              <a:off x="3570120" y="4933080"/>
              <a:ext cx="82800" cy="154800"/>
            </a:xfrm>
            <a:custGeom>
              <a:avLst/>
              <a:gdLst/>
              <a:ahLst/>
              <a:cxnLst>
                <a:cxn ang="3cd4">
                  <a:pos x="hc" y="t"/>
                </a:cxn>
                <a:cxn ang="cd2">
                  <a:pos x="l" y="vc"/>
                </a:cxn>
                <a:cxn ang="cd4">
                  <a:pos x="hc" y="b"/>
                </a:cxn>
                <a:cxn ang="0">
                  <a:pos x="r" y="vc"/>
                </a:cxn>
              </a:cxnLst>
              <a:rect l="l" t="t" r="r" b="b"/>
              <a:pathLst>
                <a:path w="231" h="431">
                  <a:moveTo>
                    <a:pt x="139" y="156"/>
                  </a:moveTo>
                  <a:lnTo>
                    <a:pt x="209" y="156"/>
                  </a:lnTo>
                  <a:cubicBezTo>
                    <a:pt x="222" y="156"/>
                    <a:pt x="231" y="156"/>
                    <a:pt x="231" y="141"/>
                  </a:cubicBezTo>
                  <a:cubicBezTo>
                    <a:pt x="231" y="132"/>
                    <a:pt x="222" y="132"/>
                    <a:pt x="211" y="132"/>
                  </a:cubicBezTo>
                  <a:lnTo>
                    <a:pt x="145" y="132"/>
                  </a:lnTo>
                  <a:lnTo>
                    <a:pt x="172" y="31"/>
                  </a:lnTo>
                  <a:cubicBezTo>
                    <a:pt x="172" y="29"/>
                    <a:pt x="174" y="24"/>
                    <a:pt x="174" y="22"/>
                  </a:cubicBezTo>
                  <a:cubicBezTo>
                    <a:pt x="174" y="9"/>
                    <a:pt x="163" y="0"/>
                    <a:pt x="150" y="0"/>
                  </a:cubicBezTo>
                  <a:cubicBezTo>
                    <a:pt x="132" y="0"/>
                    <a:pt x="123" y="11"/>
                    <a:pt x="117" y="29"/>
                  </a:cubicBezTo>
                  <a:cubicBezTo>
                    <a:pt x="112" y="46"/>
                    <a:pt x="121" y="13"/>
                    <a:pt x="92" y="132"/>
                  </a:cubicBezTo>
                  <a:lnTo>
                    <a:pt x="22" y="132"/>
                  </a:lnTo>
                  <a:cubicBezTo>
                    <a:pt x="9" y="132"/>
                    <a:pt x="0" y="132"/>
                    <a:pt x="0" y="147"/>
                  </a:cubicBezTo>
                  <a:cubicBezTo>
                    <a:pt x="0" y="156"/>
                    <a:pt x="9" y="156"/>
                    <a:pt x="20" y="156"/>
                  </a:cubicBezTo>
                  <a:lnTo>
                    <a:pt x="86" y="156"/>
                  </a:lnTo>
                  <a:lnTo>
                    <a:pt x="44" y="317"/>
                  </a:lnTo>
                  <a:cubicBezTo>
                    <a:pt x="42" y="334"/>
                    <a:pt x="35" y="358"/>
                    <a:pt x="35" y="367"/>
                  </a:cubicBezTo>
                  <a:cubicBezTo>
                    <a:pt x="35" y="407"/>
                    <a:pt x="68" y="431"/>
                    <a:pt x="108" y="431"/>
                  </a:cubicBezTo>
                  <a:cubicBezTo>
                    <a:pt x="185" y="431"/>
                    <a:pt x="227" y="336"/>
                    <a:pt x="227" y="328"/>
                  </a:cubicBezTo>
                  <a:cubicBezTo>
                    <a:pt x="227" y="319"/>
                    <a:pt x="218" y="319"/>
                    <a:pt x="216" y="319"/>
                  </a:cubicBezTo>
                  <a:cubicBezTo>
                    <a:pt x="207" y="319"/>
                    <a:pt x="207" y="321"/>
                    <a:pt x="202" y="332"/>
                  </a:cubicBezTo>
                  <a:cubicBezTo>
                    <a:pt x="183" y="374"/>
                    <a:pt x="147" y="413"/>
                    <a:pt x="110" y="413"/>
                  </a:cubicBezTo>
                  <a:cubicBezTo>
                    <a:pt x="95" y="413"/>
                    <a:pt x="86" y="405"/>
                    <a:pt x="86" y="378"/>
                  </a:cubicBezTo>
                  <a:cubicBezTo>
                    <a:pt x="86" y="372"/>
                    <a:pt x="88" y="358"/>
                    <a:pt x="90" y="35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6" name="Freeform 55">
              <a:extLst>
                <a:ext uri="{FF2B5EF4-FFF2-40B4-BE49-F238E27FC236}">
                  <a16:creationId xmlns:a16="http://schemas.microsoft.com/office/drawing/2014/main" id="{F879F9E1-7BF5-4448-B9F8-D269A39C992A}"/>
                </a:ext>
              </a:extLst>
            </p:cNvPr>
            <p:cNvSpPr/>
            <p:nvPr/>
          </p:nvSpPr>
          <p:spPr>
            <a:xfrm>
              <a:off x="3788639" y="4938479"/>
              <a:ext cx="212760" cy="14760"/>
            </a:xfrm>
            <a:custGeom>
              <a:avLst/>
              <a:gdLst/>
              <a:ahLst/>
              <a:cxnLst>
                <a:cxn ang="3cd4">
                  <a:pos x="hc" y="t"/>
                </a:cxn>
                <a:cxn ang="cd2">
                  <a:pos x="l" y="vc"/>
                </a:cxn>
                <a:cxn ang="cd4">
                  <a:pos x="hc" y="b"/>
                </a:cxn>
                <a:cxn ang="0">
                  <a:pos x="r" y="vc"/>
                </a:cxn>
              </a:cxnLst>
              <a:rect l="l" t="t" r="r" b="b"/>
              <a:pathLst>
                <a:path w="592" h="42">
                  <a:moveTo>
                    <a:pt x="559" y="42"/>
                  </a:moveTo>
                  <a:cubicBezTo>
                    <a:pt x="574" y="42"/>
                    <a:pt x="592" y="42"/>
                    <a:pt x="592" y="20"/>
                  </a:cubicBezTo>
                  <a:cubicBezTo>
                    <a:pt x="592" y="0"/>
                    <a:pt x="574" y="0"/>
                    <a:pt x="559" y="0"/>
                  </a:cubicBezTo>
                  <a:lnTo>
                    <a:pt x="33" y="0"/>
                  </a:lnTo>
                  <a:cubicBezTo>
                    <a:pt x="18" y="0"/>
                    <a:pt x="0" y="0"/>
                    <a:pt x="0" y="20"/>
                  </a:cubicBezTo>
                  <a:cubicBezTo>
                    <a:pt x="0" y="42"/>
                    <a:pt x="18" y="42"/>
                    <a:pt x="33" y="4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7" name="Freeform 56">
              <a:extLst>
                <a:ext uri="{FF2B5EF4-FFF2-40B4-BE49-F238E27FC236}">
                  <a16:creationId xmlns:a16="http://schemas.microsoft.com/office/drawing/2014/main" id="{BBFBB9DC-AF5A-4746-97BF-57E7566239D1}"/>
                </a:ext>
              </a:extLst>
            </p:cNvPr>
            <p:cNvSpPr/>
            <p:nvPr/>
          </p:nvSpPr>
          <p:spPr>
            <a:xfrm>
              <a:off x="4200480" y="4703400"/>
              <a:ext cx="93240" cy="54360"/>
            </a:xfrm>
            <a:custGeom>
              <a:avLst/>
              <a:gdLst/>
              <a:ahLst/>
              <a:cxnLst>
                <a:cxn ang="3cd4">
                  <a:pos x="hc" y="t"/>
                </a:cxn>
                <a:cxn ang="cd2">
                  <a:pos x="l" y="vc"/>
                </a:cxn>
                <a:cxn ang="cd4">
                  <a:pos x="hc" y="b"/>
                </a:cxn>
                <a:cxn ang="0">
                  <a:pos x="r" y="vc"/>
                </a:cxn>
              </a:cxnLst>
              <a:rect l="l" t="t" r="r" b="b"/>
              <a:pathLst>
                <a:path w="260" h="152">
                  <a:moveTo>
                    <a:pt x="130" y="0"/>
                  </a:moveTo>
                  <a:lnTo>
                    <a:pt x="0" y="134"/>
                  </a:lnTo>
                  <a:lnTo>
                    <a:pt x="18" y="152"/>
                  </a:lnTo>
                  <a:lnTo>
                    <a:pt x="130" y="51"/>
                  </a:lnTo>
                  <a:lnTo>
                    <a:pt x="242" y="152"/>
                  </a:lnTo>
                  <a:lnTo>
                    <a:pt x="260" y="134"/>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8" name="Freeform 57">
              <a:extLst>
                <a:ext uri="{FF2B5EF4-FFF2-40B4-BE49-F238E27FC236}">
                  <a16:creationId xmlns:a16="http://schemas.microsoft.com/office/drawing/2014/main" id="{24934D0A-F3A7-5544-9ECF-7BEFE9031E23}"/>
                </a:ext>
              </a:extLst>
            </p:cNvPr>
            <p:cNvSpPr/>
            <p:nvPr/>
          </p:nvSpPr>
          <p:spPr>
            <a:xfrm>
              <a:off x="4125960" y="4795200"/>
              <a:ext cx="248400" cy="245880"/>
            </a:xfrm>
            <a:custGeom>
              <a:avLst/>
              <a:gdLst/>
              <a:ahLst/>
              <a:cxnLst>
                <a:cxn ang="3cd4">
                  <a:pos x="hc" y="t"/>
                </a:cxn>
                <a:cxn ang="cd2">
                  <a:pos x="l" y="vc"/>
                </a:cxn>
                <a:cxn ang="cd4">
                  <a:pos x="hc" y="b"/>
                </a:cxn>
                <a:cxn ang="0">
                  <a:pos x="r" y="vc"/>
                </a:cxn>
              </a:cxnLst>
              <a:rect l="l" t="t" r="r" b="b"/>
              <a:pathLst>
                <a:path w="691" h="684">
                  <a:moveTo>
                    <a:pt x="554" y="110"/>
                  </a:moveTo>
                  <a:cubicBezTo>
                    <a:pt x="603" y="35"/>
                    <a:pt x="642" y="33"/>
                    <a:pt x="680" y="31"/>
                  </a:cubicBezTo>
                  <a:cubicBezTo>
                    <a:pt x="691" y="29"/>
                    <a:pt x="691" y="13"/>
                    <a:pt x="691" y="11"/>
                  </a:cubicBezTo>
                  <a:cubicBezTo>
                    <a:pt x="691" y="4"/>
                    <a:pt x="686" y="0"/>
                    <a:pt x="680" y="0"/>
                  </a:cubicBezTo>
                  <a:cubicBezTo>
                    <a:pt x="653" y="0"/>
                    <a:pt x="625" y="2"/>
                    <a:pt x="598" y="2"/>
                  </a:cubicBezTo>
                  <a:cubicBezTo>
                    <a:pt x="568" y="2"/>
                    <a:pt x="535" y="0"/>
                    <a:pt x="504" y="0"/>
                  </a:cubicBezTo>
                  <a:cubicBezTo>
                    <a:pt x="497" y="0"/>
                    <a:pt x="484" y="0"/>
                    <a:pt x="484" y="18"/>
                  </a:cubicBezTo>
                  <a:cubicBezTo>
                    <a:pt x="484" y="29"/>
                    <a:pt x="493" y="31"/>
                    <a:pt x="499" y="31"/>
                  </a:cubicBezTo>
                  <a:cubicBezTo>
                    <a:pt x="526" y="33"/>
                    <a:pt x="546" y="42"/>
                    <a:pt x="546" y="62"/>
                  </a:cubicBezTo>
                  <a:cubicBezTo>
                    <a:pt x="546" y="77"/>
                    <a:pt x="530" y="99"/>
                    <a:pt x="530" y="99"/>
                  </a:cubicBezTo>
                  <a:lnTo>
                    <a:pt x="233" y="572"/>
                  </a:lnTo>
                  <a:lnTo>
                    <a:pt x="167" y="59"/>
                  </a:lnTo>
                  <a:cubicBezTo>
                    <a:pt x="167" y="42"/>
                    <a:pt x="189" y="31"/>
                    <a:pt x="233" y="31"/>
                  </a:cubicBezTo>
                  <a:cubicBezTo>
                    <a:pt x="246" y="31"/>
                    <a:pt x="257" y="31"/>
                    <a:pt x="257" y="11"/>
                  </a:cubicBezTo>
                  <a:cubicBezTo>
                    <a:pt x="257" y="2"/>
                    <a:pt x="251" y="0"/>
                    <a:pt x="244" y="0"/>
                  </a:cubicBezTo>
                  <a:cubicBezTo>
                    <a:pt x="205" y="0"/>
                    <a:pt x="163" y="2"/>
                    <a:pt x="123" y="2"/>
                  </a:cubicBezTo>
                  <a:cubicBezTo>
                    <a:pt x="106" y="2"/>
                    <a:pt x="88" y="2"/>
                    <a:pt x="70" y="2"/>
                  </a:cubicBezTo>
                  <a:cubicBezTo>
                    <a:pt x="53" y="2"/>
                    <a:pt x="35" y="0"/>
                    <a:pt x="18" y="0"/>
                  </a:cubicBezTo>
                  <a:cubicBezTo>
                    <a:pt x="11" y="0"/>
                    <a:pt x="0" y="0"/>
                    <a:pt x="0" y="18"/>
                  </a:cubicBezTo>
                  <a:cubicBezTo>
                    <a:pt x="0" y="31"/>
                    <a:pt x="9" y="31"/>
                    <a:pt x="24" y="31"/>
                  </a:cubicBezTo>
                  <a:cubicBezTo>
                    <a:pt x="79" y="31"/>
                    <a:pt x="79" y="40"/>
                    <a:pt x="81" y="64"/>
                  </a:cubicBezTo>
                  <a:lnTo>
                    <a:pt x="158" y="662"/>
                  </a:lnTo>
                  <a:cubicBezTo>
                    <a:pt x="163" y="680"/>
                    <a:pt x="165" y="684"/>
                    <a:pt x="178" y="684"/>
                  </a:cubicBezTo>
                  <a:cubicBezTo>
                    <a:pt x="194" y="684"/>
                    <a:pt x="198" y="680"/>
                    <a:pt x="205" y="6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9" name="Freeform 58">
              <a:extLst>
                <a:ext uri="{FF2B5EF4-FFF2-40B4-BE49-F238E27FC236}">
                  <a16:creationId xmlns:a16="http://schemas.microsoft.com/office/drawing/2014/main" id="{DF5AF01A-2EC2-F04B-9BAE-DA7D33D9FFF9}"/>
                </a:ext>
              </a:extLst>
            </p:cNvPr>
            <p:cNvSpPr/>
            <p:nvPr/>
          </p:nvSpPr>
          <p:spPr>
            <a:xfrm>
              <a:off x="4421520" y="477216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4"/>
                    <a:pt x="209" y="937"/>
                  </a:cubicBezTo>
                  <a:cubicBezTo>
                    <a:pt x="88" y="816"/>
                    <a:pt x="57" y="633"/>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2"/>
                    <a:pt x="0" y="484"/>
                  </a:cubicBezTo>
                  <a:cubicBezTo>
                    <a:pt x="0" y="561"/>
                    <a:pt x="11" y="677"/>
                    <a:pt x="64" y="787"/>
                  </a:cubicBezTo>
                  <a:cubicBezTo>
                    <a:pt x="123" y="906"/>
                    <a:pt x="207" y="968"/>
                    <a:pt x="216" y="968"/>
                  </a:cubicBezTo>
                  <a:cubicBezTo>
                    <a:pt x="222" y="968"/>
                    <a:pt x="227" y="965"/>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0" name="Freeform 59">
              <a:extLst>
                <a:ext uri="{FF2B5EF4-FFF2-40B4-BE49-F238E27FC236}">
                  <a16:creationId xmlns:a16="http://schemas.microsoft.com/office/drawing/2014/main" id="{2F00C9FF-5BAE-AA4E-B4B7-3D0707BDBF78}"/>
                </a:ext>
              </a:extLst>
            </p:cNvPr>
            <p:cNvSpPr/>
            <p:nvPr/>
          </p:nvSpPr>
          <p:spPr>
            <a:xfrm>
              <a:off x="4540320" y="487908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4"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6"/>
                    <a:pt x="257" y="418"/>
                    <a:pt x="141" y="418"/>
                  </a:cubicBezTo>
                  <a:cubicBezTo>
                    <a:pt x="128" y="418"/>
                    <a:pt x="51" y="418"/>
                    <a:pt x="29" y="367"/>
                  </a:cubicBezTo>
                  <a:cubicBezTo>
                    <a:pt x="66" y="372"/>
                    <a:pt x="90" y="343"/>
                    <a:pt x="90" y="314"/>
                  </a:cubicBezTo>
                  <a:cubicBezTo>
                    <a:pt x="90" y="292"/>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1" name="Freeform 60">
              <a:extLst>
                <a:ext uri="{FF2B5EF4-FFF2-40B4-BE49-F238E27FC236}">
                  <a16:creationId xmlns:a16="http://schemas.microsoft.com/office/drawing/2014/main" id="{86A0CA8F-DA7B-CA4A-B2D1-48CEEA068ABC}"/>
                </a:ext>
              </a:extLst>
            </p:cNvPr>
            <p:cNvSpPr/>
            <p:nvPr/>
          </p:nvSpPr>
          <p:spPr>
            <a:xfrm>
              <a:off x="4714560" y="4995720"/>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2" name="Freeform 61">
              <a:extLst>
                <a:ext uri="{FF2B5EF4-FFF2-40B4-BE49-F238E27FC236}">
                  <a16:creationId xmlns:a16="http://schemas.microsoft.com/office/drawing/2014/main" id="{874A654A-DC88-934F-9161-4C634273F74D}"/>
                </a:ext>
              </a:extLst>
            </p:cNvPr>
            <p:cNvSpPr/>
            <p:nvPr/>
          </p:nvSpPr>
          <p:spPr>
            <a:xfrm>
              <a:off x="4848120" y="4879080"/>
              <a:ext cx="230760" cy="158040"/>
            </a:xfrm>
            <a:custGeom>
              <a:avLst/>
              <a:gdLst/>
              <a:ahLst/>
              <a:cxnLst>
                <a:cxn ang="3cd4">
                  <a:pos x="hc" y="t"/>
                </a:cxn>
                <a:cxn ang="cd2">
                  <a:pos x="l" y="vc"/>
                </a:cxn>
                <a:cxn ang="cd4">
                  <a:pos x="hc" y="b"/>
                </a:cxn>
                <a:cxn ang="0">
                  <a:pos x="r" y="vc"/>
                </a:cxn>
              </a:cxnLst>
              <a:rect l="l" t="t" r="r" b="b"/>
              <a:pathLst>
                <a:path w="642" h="440">
                  <a:moveTo>
                    <a:pt x="420" y="99"/>
                  </a:moveTo>
                  <a:cubicBezTo>
                    <a:pt x="425" y="79"/>
                    <a:pt x="436" y="42"/>
                    <a:pt x="436" y="37"/>
                  </a:cubicBezTo>
                  <a:cubicBezTo>
                    <a:pt x="436" y="20"/>
                    <a:pt x="420" y="11"/>
                    <a:pt x="407" y="11"/>
                  </a:cubicBezTo>
                  <a:cubicBezTo>
                    <a:pt x="394" y="11"/>
                    <a:pt x="378" y="18"/>
                    <a:pt x="370" y="37"/>
                  </a:cubicBezTo>
                  <a:cubicBezTo>
                    <a:pt x="367" y="44"/>
                    <a:pt x="321" y="231"/>
                    <a:pt x="315" y="255"/>
                  </a:cubicBezTo>
                  <a:cubicBezTo>
                    <a:pt x="308" y="284"/>
                    <a:pt x="306" y="301"/>
                    <a:pt x="306" y="319"/>
                  </a:cubicBezTo>
                  <a:cubicBezTo>
                    <a:pt x="306" y="330"/>
                    <a:pt x="306" y="332"/>
                    <a:pt x="308" y="336"/>
                  </a:cubicBezTo>
                  <a:cubicBezTo>
                    <a:pt x="286" y="389"/>
                    <a:pt x="255" y="418"/>
                    <a:pt x="218" y="418"/>
                  </a:cubicBezTo>
                  <a:cubicBezTo>
                    <a:pt x="141" y="418"/>
                    <a:pt x="141" y="347"/>
                    <a:pt x="141" y="330"/>
                  </a:cubicBezTo>
                  <a:cubicBezTo>
                    <a:pt x="141" y="299"/>
                    <a:pt x="145" y="262"/>
                    <a:pt x="191" y="141"/>
                  </a:cubicBezTo>
                  <a:cubicBezTo>
                    <a:pt x="202" y="112"/>
                    <a:pt x="207" y="99"/>
                    <a:pt x="207" y="79"/>
                  </a:cubicBezTo>
                  <a:cubicBezTo>
                    <a:pt x="207" y="35"/>
                    <a:pt x="176" y="0"/>
                    <a:pt x="128" y="0"/>
                  </a:cubicBezTo>
                  <a:cubicBezTo>
                    <a:pt x="35" y="0"/>
                    <a:pt x="0" y="141"/>
                    <a:pt x="0" y="150"/>
                  </a:cubicBezTo>
                  <a:cubicBezTo>
                    <a:pt x="0" y="158"/>
                    <a:pt x="9" y="158"/>
                    <a:pt x="11" y="158"/>
                  </a:cubicBezTo>
                  <a:cubicBezTo>
                    <a:pt x="22" y="158"/>
                    <a:pt x="22" y="158"/>
                    <a:pt x="26" y="141"/>
                  </a:cubicBezTo>
                  <a:cubicBezTo>
                    <a:pt x="53" y="51"/>
                    <a:pt x="90" y="22"/>
                    <a:pt x="125" y="22"/>
                  </a:cubicBezTo>
                  <a:cubicBezTo>
                    <a:pt x="134" y="22"/>
                    <a:pt x="150" y="22"/>
                    <a:pt x="150" y="53"/>
                  </a:cubicBezTo>
                  <a:cubicBezTo>
                    <a:pt x="150" y="77"/>
                    <a:pt x="139" y="106"/>
                    <a:pt x="132" y="121"/>
                  </a:cubicBezTo>
                  <a:cubicBezTo>
                    <a:pt x="90" y="235"/>
                    <a:pt x="77" y="282"/>
                    <a:pt x="77" y="317"/>
                  </a:cubicBezTo>
                  <a:cubicBezTo>
                    <a:pt x="77" y="407"/>
                    <a:pt x="143" y="440"/>
                    <a:pt x="216" y="440"/>
                  </a:cubicBezTo>
                  <a:cubicBezTo>
                    <a:pt x="231" y="440"/>
                    <a:pt x="277" y="440"/>
                    <a:pt x="317" y="372"/>
                  </a:cubicBezTo>
                  <a:cubicBezTo>
                    <a:pt x="341" y="433"/>
                    <a:pt x="409" y="440"/>
                    <a:pt x="438" y="440"/>
                  </a:cubicBezTo>
                  <a:cubicBezTo>
                    <a:pt x="510" y="440"/>
                    <a:pt x="552" y="378"/>
                    <a:pt x="579" y="321"/>
                  </a:cubicBezTo>
                  <a:cubicBezTo>
                    <a:pt x="612" y="244"/>
                    <a:pt x="642" y="114"/>
                    <a:pt x="642" y="68"/>
                  </a:cubicBezTo>
                  <a:cubicBezTo>
                    <a:pt x="642" y="15"/>
                    <a:pt x="616" y="0"/>
                    <a:pt x="598" y="0"/>
                  </a:cubicBezTo>
                  <a:cubicBezTo>
                    <a:pt x="574" y="0"/>
                    <a:pt x="550" y="24"/>
                    <a:pt x="550" y="46"/>
                  </a:cubicBezTo>
                  <a:cubicBezTo>
                    <a:pt x="550" y="59"/>
                    <a:pt x="557" y="66"/>
                    <a:pt x="565" y="73"/>
                  </a:cubicBezTo>
                  <a:cubicBezTo>
                    <a:pt x="576" y="84"/>
                    <a:pt x="601" y="108"/>
                    <a:pt x="601" y="156"/>
                  </a:cubicBezTo>
                  <a:cubicBezTo>
                    <a:pt x="601" y="189"/>
                    <a:pt x="572" y="284"/>
                    <a:pt x="548" y="332"/>
                  </a:cubicBezTo>
                  <a:cubicBezTo>
                    <a:pt x="521" y="385"/>
                    <a:pt x="488" y="418"/>
                    <a:pt x="440" y="418"/>
                  </a:cubicBezTo>
                  <a:cubicBezTo>
                    <a:pt x="394" y="418"/>
                    <a:pt x="370" y="389"/>
                    <a:pt x="370" y="334"/>
                  </a:cubicBezTo>
                  <a:cubicBezTo>
                    <a:pt x="370" y="308"/>
                    <a:pt x="376" y="277"/>
                    <a:pt x="378" y="26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3" name="Freeform 62">
              <a:extLst>
                <a:ext uri="{FF2B5EF4-FFF2-40B4-BE49-F238E27FC236}">
                  <a16:creationId xmlns:a16="http://schemas.microsoft.com/office/drawing/2014/main" id="{D283466B-1D9F-B541-82CD-84C4A81710C0}"/>
                </a:ext>
              </a:extLst>
            </p:cNvPr>
            <p:cNvSpPr/>
            <p:nvPr/>
          </p:nvSpPr>
          <p:spPr>
            <a:xfrm>
              <a:off x="5115959" y="477216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2"/>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0"/>
                    <a:pt x="13" y="941"/>
                  </a:cubicBezTo>
                  <a:cubicBezTo>
                    <a:pt x="0" y="954"/>
                    <a:pt x="0" y="957"/>
                    <a:pt x="0" y="959"/>
                  </a:cubicBezTo>
                  <a:cubicBezTo>
                    <a:pt x="0" y="965"/>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4" name="Freeform 63">
              <a:extLst>
                <a:ext uri="{FF2B5EF4-FFF2-40B4-BE49-F238E27FC236}">
                  <a16:creationId xmlns:a16="http://schemas.microsoft.com/office/drawing/2014/main" id="{FE80DE64-EB7A-1C4C-BE1F-DC4B79A41FEE}"/>
                </a:ext>
              </a:extLst>
            </p:cNvPr>
            <p:cNvSpPr/>
            <p:nvPr/>
          </p:nvSpPr>
          <p:spPr>
            <a:xfrm>
              <a:off x="5250600" y="477216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2"/>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0"/>
                    <a:pt x="13" y="941"/>
                  </a:cubicBezTo>
                  <a:cubicBezTo>
                    <a:pt x="0" y="954"/>
                    <a:pt x="0" y="957"/>
                    <a:pt x="0" y="959"/>
                  </a:cubicBezTo>
                  <a:cubicBezTo>
                    <a:pt x="0" y="965"/>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5" name="Freeform 64">
              <a:extLst>
                <a:ext uri="{FF2B5EF4-FFF2-40B4-BE49-F238E27FC236}">
                  <a16:creationId xmlns:a16="http://schemas.microsoft.com/office/drawing/2014/main" id="{80317B09-1E10-0B4C-BF57-E9AAD25145BC}"/>
                </a:ext>
              </a:extLst>
            </p:cNvPr>
            <p:cNvSpPr/>
            <p:nvPr/>
          </p:nvSpPr>
          <p:spPr>
            <a:xfrm>
              <a:off x="5382000" y="4795200"/>
              <a:ext cx="257040" cy="249840"/>
            </a:xfrm>
            <a:custGeom>
              <a:avLst/>
              <a:gdLst/>
              <a:ahLst/>
              <a:cxnLst>
                <a:cxn ang="3cd4">
                  <a:pos x="hc" y="t"/>
                </a:cxn>
                <a:cxn ang="cd2">
                  <a:pos x="l" y="vc"/>
                </a:cxn>
                <a:cxn ang="cd4">
                  <a:pos x="hc" y="b"/>
                </a:cxn>
                <a:cxn ang="0">
                  <a:pos x="r" y="vc"/>
                </a:cxn>
              </a:cxnLst>
              <a:rect l="l" t="t" r="r" b="b"/>
              <a:pathLst>
                <a:path w="715" h="695">
                  <a:moveTo>
                    <a:pt x="711" y="22"/>
                  </a:moveTo>
                  <a:cubicBezTo>
                    <a:pt x="713" y="18"/>
                    <a:pt x="715" y="11"/>
                    <a:pt x="715" y="9"/>
                  </a:cubicBezTo>
                  <a:cubicBezTo>
                    <a:pt x="715" y="0"/>
                    <a:pt x="715" y="0"/>
                    <a:pt x="693" y="0"/>
                  </a:cubicBezTo>
                  <a:lnTo>
                    <a:pt x="24" y="0"/>
                  </a:lnTo>
                  <a:cubicBezTo>
                    <a:pt x="0" y="0"/>
                    <a:pt x="0" y="0"/>
                    <a:pt x="0" y="9"/>
                  </a:cubicBezTo>
                  <a:cubicBezTo>
                    <a:pt x="0" y="11"/>
                    <a:pt x="2" y="18"/>
                    <a:pt x="4" y="22"/>
                  </a:cubicBezTo>
                  <a:lnTo>
                    <a:pt x="332" y="675"/>
                  </a:lnTo>
                  <a:cubicBezTo>
                    <a:pt x="339" y="688"/>
                    <a:pt x="341" y="695"/>
                    <a:pt x="359" y="695"/>
                  </a:cubicBezTo>
                  <a:cubicBezTo>
                    <a:pt x="374" y="695"/>
                    <a:pt x="376" y="688"/>
                    <a:pt x="385" y="675"/>
                  </a:cubicBezTo>
                  <a:close/>
                  <a:moveTo>
                    <a:pt x="121" y="70"/>
                  </a:moveTo>
                  <a:lnTo>
                    <a:pt x="653" y="70"/>
                  </a:lnTo>
                  <a:lnTo>
                    <a:pt x="387" y="603"/>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6" name="Freeform 65">
              <a:extLst>
                <a:ext uri="{FF2B5EF4-FFF2-40B4-BE49-F238E27FC236}">
                  <a16:creationId xmlns:a16="http://schemas.microsoft.com/office/drawing/2014/main" id="{3451F443-93A6-E34F-99E7-F8D0E569432A}"/>
                </a:ext>
              </a:extLst>
            </p:cNvPr>
            <p:cNvSpPr/>
            <p:nvPr/>
          </p:nvSpPr>
          <p:spPr>
            <a:xfrm>
              <a:off x="5666399" y="4977360"/>
              <a:ext cx="178560" cy="110520"/>
            </a:xfrm>
            <a:custGeom>
              <a:avLst/>
              <a:gdLst/>
              <a:ahLst/>
              <a:cxnLst>
                <a:cxn ang="3cd4">
                  <a:pos x="hc" y="t"/>
                </a:cxn>
                <a:cxn ang="cd2">
                  <a:pos x="l" y="vc"/>
                </a:cxn>
                <a:cxn ang="cd4">
                  <a:pos x="hc" y="b"/>
                </a:cxn>
                <a:cxn ang="0">
                  <a:pos x="r" y="vc"/>
                </a:cxn>
              </a:cxnLst>
              <a:rect l="l" t="t" r="r" b="b"/>
              <a:pathLst>
                <a:path w="497" h="308">
                  <a:moveTo>
                    <a:pt x="326" y="84"/>
                  </a:moveTo>
                  <a:cubicBezTo>
                    <a:pt x="330" y="66"/>
                    <a:pt x="339" y="33"/>
                    <a:pt x="339" y="29"/>
                  </a:cubicBezTo>
                  <a:cubicBezTo>
                    <a:pt x="339" y="15"/>
                    <a:pt x="328" y="7"/>
                    <a:pt x="317" y="7"/>
                  </a:cubicBezTo>
                  <a:cubicBezTo>
                    <a:pt x="304" y="7"/>
                    <a:pt x="290" y="15"/>
                    <a:pt x="286" y="26"/>
                  </a:cubicBezTo>
                  <a:cubicBezTo>
                    <a:pt x="284" y="33"/>
                    <a:pt x="277" y="62"/>
                    <a:pt x="273" y="79"/>
                  </a:cubicBezTo>
                  <a:cubicBezTo>
                    <a:pt x="264" y="117"/>
                    <a:pt x="264" y="119"/>
                    <a:pt x="253" y="156"/>
                  </a:cubicBezTo>
                  <a:cubicBezTo>
                    <a:pt x="244" y="194"/>
                    <a:pt x="244" y="200"/>
                    <a:pt x="242" y="220"/>
                  </a:cubicBezTo>
                  <a:cubicBezTo>
                    <a:pt x="246" y="233"/>
                    <a:pt x="240" y="246"/>
                    <a:pt x="224" y="266"/>
                  </a:cubicBezTo>
                  <a:cubicBezTo>
                    <a:pt x="216" y="277"/>
                    <a:pt x="200" y="288"/>
                    <a:pt x="178" y="288"/>
                  </a:cubicBezTo>
                  <a:cubicBezTo>
                    <a:pt x="152" y="288"/>
                    <a:pt x="117" y="279"/>
                    <a:pt x="117" y="227"/>
                  </a:cubicBezTo>
                  <a:cubicBezTo>
                    <a:pt x="117" y="191"/>
                    <a:pt x="136" y="141"/>
                    <a:pt x="150" y="106"/>
                  </a:cubicBezTo>
                  <a:cubicBezTo>
                    <a:pt x="161" y="77"/>
                    <a:pt x="163" y="70"/>
                    <a:pt x="163" y="59"/>
                  </a:cubicBezTo>
                  <a:cubicBezTo>
                    <a:pt x="163" y="26"/>
                    <a:pt x="136" y="0"/>
                    <a:pt x="99" y="0"/>
                  </a:cubicBezTo>
                  <a:cubicBezTo>
                    <a:pt x="31" y="0"/>
                    <a:pt x="0" y="92"/>
                    <a:pt x="0" y="106"/>
                  </a:cubicBezTo>
                  <a:cubicBezTo>
                    <a:pt x="0" y="114"/>
                    <a:pt x="9" y="114"/>
                    <a:pt x="11" y="114"/>
                  </a:cubicBezTo>
                  <a:cubicBezTo>
                    <a:pt x="22" y="114"/>
                    <a:pt x="22" y="110"/>
                    <a:pt x="24" y="103"/>
                  </a:cubicBezTo>
                  <a:cubicBezTo>
                    <a:pt x="42" y="46"/>
                    <a:pt x="70" y="20"/>
                    <a:pt x="97" y="20"/>
                  </a:cubicBezTo>
                  <a:cubicBezTo>
                    <a:pt x="108" y="20"/>
                    <a:pt x="114" y="26"/>
                    <a:pt x="114" y="44"/>
                  </a:cubicBezTo>
                  <a:cubicBezTo>
                    <a:pt x="114" y="59"/>
                    <a:pt x="108" y="75"/>
                    <a:pt x="106" y="84"/>
                  </a:cubicBezTo>
                  <a:cubicBezTo>
                    <a:pt x="66" y="183"/>
                    <a:pt x="66" y="196"/>
                    <a:pt x="66" y="218"/>
                  </a:cubicBezTo>
                  <a:cubicBezTo>
                    <a:pt x="66" y="297"/>
                    <a:pt x="139" y="308"/>
                    <a:pt x="176" y="308"/>
                  </a:cubicBezTo>
                  <a:cubicBezTo>
                    <a:pt x="189" y="308"/>
                    <a:pt x="222" y="308"/>
                    <a:pt x="253" y="262"/>
                  </a:cubicBezTo>
                  <a:cubicBezTo>
                    <a:pt x="268" y="292"/>
                    <a:pt x="306" y="308"/>
                    <a:pt x="348" y="308"/>
                  </a:cubicBezTo>
                  <a:cubicBezTo>
                    <a:pt x="407" y="308"/>
                    <a:pt x="438" y="255"/>
                    <a:pt x="451" y="227"/>
                  </a:cubicBezTo>
                  <a:cubicBezTo>
                    <a:pt x="480" y="169"/>
                    <a:pt x="497" y="86"/>
                    <a:pt x="497" y="53"/>
                  </a:cubicBezTo>
                  <a:cubicBezTo>
                    <a:pt x="497" y="2"/>
                    <a:pt x="469" y="0"/>
                    <a:pt x="464" y="0"/>
                  </a:cubicBezTo>
                  <a:cubicBezTo>
                    <a:pt x="447" y="0"/>
                    <a:pt x="427" y="18"/>
                    <a:pt x="427" y="35"/>
                  </a:cubicBezTo>
                  <a:cubicBezTo>
                    <a:pt x="427" y="48"/>
                    <a:pt x="433" y="53"/>
                    <a:pt x="440" y="57"/>
                  </a:cubicBezTo>
                  <a:cubicBezTo>
                    <a:pt x="455" y="70"/>
                    <a:pt x="464" y="90"/>
                    <a:pt x="464" y="112"/>
                  </a:cubicBezTo>
                  <a:cubicBezTo>
                    <a:pt x="464" y="121"/>
                    <a:pt x="436" y="288"/>
                    <a:pt x="350" y="288"/>
                  </a:cubicBezTo>
                  <a:cubicBezTo>
                    <a:pt x="295" y="288"/>
                    <a:pt x="295" y="240"/>
                    <a:pt x="295" y="229"/>
                  </a:cubicBezTo>
                  <a:cubicBezTo>
                    <a:pt x="295" y="209"/>
                    <a:pt x="297" y="198"/>
                    <a:pt x="306" y="16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7" name="Freeform 66">
              <a:extLst>
                <a:ext uri="{FF2B5EF4-FFF2-40B4-BE49-F238E27FC236}">
                  <a16:creationId xmlns:a16="http://schemas.microsoft.com/office/drawing/2014/main" id="{4F0F380D-680A-8343-B3CC-8C9AF0E570DF}"/>
                </a:ext>
              </a:extLst>
            </p:cNvPr>
            <p:cNvSpPr/>
            <p:nvPr/>
          </p:nvSpPr>
          <p:spPr>
            <a:xfrm>
              <a:off x="5973840" y="4703400"/>
              <a:ext cx="93240" cy="54360"/>
            </a:xfrm>
            <a:custGeom>
              <a:avLst/>
              <a:gdLst/>
              <a:ahLst/>
              <a:cxnLst>
                <a:cxn ang="3cd4">
                  <a:pos x="hc" y="t"/>
                </a:cxn>
                <a:cxn ang="cd2">
                  <a:pos x="l" y="vc"/>
                </a:cxn>
                <a:cxn ang="cd4">
                  <a:pos x="hc" y="b"/>
                </a:cxn>
                <a:cxn ang="0">
                  <a:pos x="r" y="vc"/>
                </a:cxn>
              </a:cxnLst>
              <a:rect l="l" t="t" r="r" b="b"/>
              <a:pathLst>
                <a:path w="260" h="152">
                  <a:moveTo>
                    <a:pt x="130" y="0"/>
                  </a:moveTo>
                  <a:lnTo>
                    <a:pt x="0" y="134"/>
                  </a:lnTo>
                  <a:lnTo>
                    <a:pt x="18" y="152"/>
                  </a:lnTo>
                  <a:lnTo>
                    <a:pt x="130" y="51"/>
                  </a:lnTo>
                  <a:lnTo>
                    <a:pt x="242" y="152"/>
                  </a:lnTo>
                  <a:lnTo>
                    <a:pt x="260" y="134"/>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8" name="Freeform 67">
              <a:extLst>
                <a:ext uri="{FF2B5EF4-FFF2-40B4-BE49-F238E27FC236}">
                  <a16:creationId xmlns:a16="http://schemas.microsoft.com/office/drawing/2014/main" id="{2BAF6E63-6224-4B45-BA5E-891BDD1CD02D}"/>
                </a:ext>
              </a:extLst>
            </p:cNvPr>
            <p:cNvSpPr/>
            <p:nvPr/>
          </p:nvSpPr>
          <p:spPr>
            <a:xfrm>
              <a:off x="5899320" y="4795200"/>
              <a:ext cx="248400" cy="245880"/>
            </a:xfrm>
            <a:custGeom>
              <a:avLst/>
              <a:gdLst/>
              <a:ahLst/>
              <a:cxnLst>
                <a:cxn ang="3cd4">
                  <a:pos x="hc" y="t"/>
                </a:cxn>
                <a:cxn ang="cd2">
                  <a:pos x="l" y="vc"/>
                </a:cxn>
                <a:cxn ang="cd4">
                  <a:pos x="hc" y="b"/>
                </a:cxn>
                <a:cxn ang="0">
                  <a:pos x="r" y="vc"/>
                </a:cxn>
              </a:cxnLst>
              <a:rect l="l" t="t" r="r" b="b"/>
              <a:pathLst>
                <a:path w="691" h="684">
                  <a:moveTo>
                    <a:pt x="554" y="110"/>
                  </a:moveTo>
                  <a:cubicBezTo>
                    <a:pt x="603" y="35"/>
                    <a:pt x="642" y="33"/>
                    <a:pt x="680" y="31"/>
                  </a:cubicBezTo>
                  <a:cubicBezTo>
                    <a:pt x="691" y="29"/>
                    <a:pt x="691" y="13"/>
                    <a:pt x="691" y="11"/>
                  </a:cubicBezTo>
                  <a:cubicBezTo>
                    <a:pt x="691" y="4"/>
                    <a:pt x="686" y="0"/>
                    <a:pt x="680" y="0"/>
                  </a:cubicBezTo>
                  <a:cubicBezTo>
                    <a:pt x="653" y="0"/>
                    <a:pt x="625" y="2"/>
                    <a:pt x="598" y="2"/>
                  </a:cubicBezTo>
                  <a:cubicBezTo>
                    <a:pt x="568" y="2"/>
                    <a:pt x="535" y="0"/>
                    <a:pt x="504" y="0"/>
                  </a:cubicBezTo>
                  <a:cubicBezTo>
                    <a:pt x="497" y="0"/>
                    <a:pt x="484" y="0"/>
                    <a:pt x="484" y="18"/>
                  </a:cubicBezTo>
                  <a:cubicBezTo>
                    <a:pt x="484" y="29"/>
                    <a:pt x="493" y="31"/>
                    <a:pt x="499" y="31"/>
                  </a:cubicBezTo>
                  <a:cubicBezTo>
                    <a:pt x="526" y="33"/>
                    <a:pt x="546" y="42"/>
                    <a:pt x="546" y="62"/>
                  </a:cubicBezTo>
                  <a:cubicBezTo>
                    <a:pt x="546" y="77"/>
                    <a:pt x="530" y="99"/>
                    <a:pt x="530" y="99"/>
                  </a:cubicBezTo>
                  <a:lnTo>
                    <a:pt x="233" y="572"/>
                  </a:lnTo>
                  <a:lnTo>
                    <a:pt x="167" y="59"/>
                  </a:lnTo>
                  <a:cubicBezTo>
                    <a:pt x="167" y="42"/>
                    <a:pt x="189" y="31"/>
                    <a:pt x="233" y="31"/>
                  </a:cubicBezTo>
                  <a:cubicBezTo>
                    <a:pt x="246" y="31"/>
                    <a:pt x="257" y="31"/>
                    <a:pt x="257" y="11"/>
                  </a:cubicBezTo>
                  <a:cubicBezTo>
                    <a:pt x="257" y="2"/>
                    <a:pt x="251" y="0"/>
                    <a:pt x="244" y="0"/>
                  </a:cubicBezTo>
                  <a:cubicBezTo>
                    <a:pt x="205" y="0"/>
                    <a:pt x="163" y="2"/>
                    <a:pt x="123" y="2"/>
                  </a:cubicBezTo>
                  <a:cubicBezTo>
                    <a:pt x="106" y="2"/>
                    <a:pt x="88" y="2"/>
                    <a:pt x="70" y="2"/>
                  </a:cubicBezTo>
                  <a:cubicBezTo>
                    <a:pt x="53" y="2"/>
                    <a:pt x="35" y="0"/>
                    <a:pt x="18" y="0"/>
                  </a:cubicBezTo>
                  <a:cubicBezTo>
                    <a:pt x="11" y="0"/>
                    <a:pt x="0" y="0"/>
                    <a:pt x="0" y="18"/>
                  </a:cubicBezTo>
                  <a:cubicBezTo>
                    <a:pt x="0" y="31"/>
                    <a:pt x="9" y="31"/>
                    <a:pt x="24" y="31"/>
                  </a:cubicBezTo>
                  <a:cubicBezTo>
                    <a:pt x="79" y="31"/>
                    <a:pt x="79" y="40"/>
                    <a:pt x="81" y="64"/>
                  </a:cubicBezTo>
                  <a:lnTo>
                    <a:pt x="158" y="662"/>
                  </a:lnTo>
                  <a:cubicBezTo>
                    <a:pt x="163" y="680"/>
                    <a:pt x="165" y="684"/>
                    <a:pt x="178" y="684"/>
                  </a:cubicBezTo>
                  <a:cubicBezTo>
                    <a:pt x="194" y="684"/>
                    <a:pt x="198" y="680"/>
                    <a:pt x="205" y="6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9" name="Freeform 68">
              <a:extLst>
                <a:ext uri="{FF2B5EF4-FFF2-40B4-BE49-F238E27FC236}">
                  <a16:creationId xmlns:a16="http://schemas.microsoft.com/office/drawing/2014/main" id="{4D1C2AE0-C18B-B740-9E0A-64BC960908ED}"/>
                </a:ext>
              </a:extLst>
            </p:cNvPr>
            <p:cNvSpPr/>
            <p:nvPr/>
          </p:nvSpPr>
          <p:spPr>
            <a:xfrm>
              <a:off x="6194520" y="477216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4"/>
                    <a:pt x="209" y="937"/>
                  </a:cubicBezTo>
                  <a:cubicBezTo>
                    <a:pt x="88" y="816"/>
                    <a:pt x="57" y="633"/>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2"/>
                    <a:pt x="0" y="484"/>
                  </a:cubicBezTo>
                  <a:cubicBezTo>
                    <a:pt x="0" y="561"/>
                    <a:pt x="11" y="677"/>
                    <a:pt x="64" y="787"/>
                  </a:cubicBezTo>
                  <a:cubicBezTo>
                    <a:pt x="123" y="906"/>
                    <a:pt x="207" y="968"/>
                    <a:pt x="216" y="968"/>
                  </a:cubicBezTo>
                  <a:cubicBezTo>
                    <a:pt x="222" y="968"/>
                    <a:pt x="227" y="965"/>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0" name="Freeform 69">
              <a:extLst>
                <a:ext uri="{FF2B5EF4-FFF2-40B4-BE49-F238E27FC236}">
                  <a16:creationId xmlns:a16="http://schemas.microsoft.com/office/drawing/2014/main" id="{AFC3BF3D-044C-4F40-A34F-8A67CDC771A6}"/>
                </a:ext>
              </a:extLst>
            </p:cNvPr>
            <p:cNvSpPr/>
            <p:nvPr/>
          </p:nvSpPr>
          <p:spPr>
            <a:xfrm>
              <a:off x="6312600" y="487908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1"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6"/>
                    <a:pt x="257" y="418"/>
                    <a:pt x="141" y="418"/>
                  </a:cubicBezTo>
                  <a:cubicBezTo>
                    <a:pt x="125" y="418"/>
                    <a:pt x="51" y="418"/>
                    <a:pt x="29" y="367"/>
                  </a:cubicBezTo>
                  <a:cubicBezTo>
                    <a:pt x="66" y="372"/>
                    <a:pt x="90" y="343"/>
                    <a:pt x="90" y="314"/>
                  </a:cubicBezTo>
                  <a:cubicBezTo>
                    <a:pt x="90" y="292"/>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1" name="Freeform 70">
              <a:extLst>
                <a:ext uri="{FF2B5EF4-FFF2-40B4-BE49-F238E27FC236}">
                  <a16:creationId xmlns:a16="http://schemas.microsoft.com/office/drawing/2014/main" id="{BF4E4CC4-D247-2140-9749-3F2787113BE7}"/>
                </a:ext>
              </a:extLst>
            </p:cNvPr>
            <p:cNvSpPr/>
            <p:nvPr/>
          </p:nvSpPr>
          <p:spPr>
            <a:xfrm>
              <a:off x="6487560" y="4995720"/>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2" name="Freeform 71">
              <a:extLst>
                <a:ext uri="{FF2B5EF4-FFF2-40B4-BE49-F238E27FC236}">
                  <a16:creationId xmlns:a16="http://schemas.microsoft.com/office/drawing/2014/main" id="{AAFE7727-7685-7149-BB74-2227966AC68A}"/>
                </a:ext>
              </a:extLst>
            </p:cNvPr>
            <p:cNvSpPr/>
            <p:nvPr/>
          </p:nvSpPr>
          <p:spPr>
            <a:xfrm>
              <a:off x="6621480" y="4879080"/>
              <a:ext cx="230760" cy="158040"/>
            </a:xfrm>
            <a:custGeom>
              <a:avLst/>
              <a:gdLst/>
              <a:ahLst/>
              <a:cxnLst>
                <a:cxn ang="3cd4">
                  <a:pos x="hc" y="t"/>
                </a:cxn>
                <a:cxn ang="cd2">
                  <a:pos x="l" y="vc"/>
                </a:cxn>
                <a:cxn ang="cd4">
                  <a:pos x="hc" y="b"/>
                </a:cxn>
                <a:cxn ang="0">
                  <a:pos x="r" y="vc"/>
                </a:cxn>
              </a:cxnLst>
              <a:rect l="l" t="t" r="r" b="b"/>
              <a:pathLst>
                <a:path w="642" h="440">
                  <a:moveTo>
                    <a:pt x="420" y="99"/>
                  </a:moveTo>
                  <a:cubicBezTo>
                    <a:pt x="425" y="79"/>
                    <a:pt x="433" y="42"/>
                    <a:pt x="433" y="37"/>
                  </a:cubicBezTo>
                  <a:cubicBezTo>
                    <a:pt x="433" y="20"/>
                    <a:pt x="420" y="11"/>
                    <a:pt x="407" y="11"/>
                  </a:cubicBezTo>
                  <a:cubicBezTo>
                    <a:pt x="394" y="11"/>
                    <a:pt x="376" y="18"/>
                    <a:pt x="370" y="37"/>
                  </a:cubicBezTo>
                  <a:cubicBezTo>
                    <a:pt x="367" y="44"/>
                    <a:pt x="321" y="231"/>
                    <a:pt x="315" y="255"/>
                  </a:cubicBezTo>
                  <a:cubicBezTo>
                    <a:pt x="308" y="284"/>
                    <a:pt x="306" y="301"/>
                    <a:pt x="306" y="319"/>
                  </a:cubicBezTo>
                  <a:cubicBezTo>
                    <a:pt x="306" y="330"/>
                    <a:pt x="306" y="332"/>
                    <a:pt x="308" y="336"/>
                  </a:cubicBezTo>
                  <a:cubicBezTo>
                    <a:pt x="286" y="389"/>
                    <a:pt x="255" y="418"/>
                    <a:pt x="218" y="418"/>
                  </a:cubicBezTo>
                  <a:cubicBezTo>
                    <a:pt x="141" y="418"/>
                    <a:pt x="141" y="347"/>
                    <a:pt x="141" y="330"/>
                  </a:cubicBezTo>
                  <a:cubicBezTo>
                    <a:pt x="141" y="299"/>
                    <a:pt x="145" y="262"/>
                    <a:pt x="191" y="141"/>
                  </a:cubicBezTo>
                  <a:cubicBezTo>
                    <a:pt x="202" y="112"/>
                    <a:pt x="207" y="99"/>
                    <a:pt x="207" y="79"/>
                  </a:cubicBezTo>
                  <a:cubicBezTo>
                    <a:pt x="207" y="35"/>
                    <a:pt x="176" y="0"/>
                    <a:pt x="128" y="0"/>
                  </a:cubicBezTo>
                  <a:cubicBezTo>
                    <a:pt x="35" y="0"/>
                    <a:pt x="0" y="141"/>
                    <a:pt x="0" y="150"/>
                  </a:cubicBezTo>
                  <a:cubicBezTo>
                    <a:pt x="0" y="158"/>
                    <a:pt x="9" y="158"/>
                    <a:pt x="11" y="158"/>
                  </a:cubicBezTo>
                  <a:cubicBezTo>
                    <a:pt x="22" y="158"/>
                    <a:pt x="22" y="158"/>
                    <a:pt x="26" y="141"/>
                  </a:cubicBezTo>
                  <a:cubicBezTo>
                    <a:pt x="53" y="51"/>
                    <a:pt x="90" y="22"/>
                    <a:pt x="125" y="22"/>
                  </a:cubicBezTo>
                  <a:cubicBezTo>
                    <a:pt x="134" y="22"/>
                    <a:pt x="150" y="22"/>
                    <a:pt x="150" y="53"/>
                  </a:cubicBezTo>
                  <a:cubicBezTo>
                    <a:pt x="150" y="77"/>
                    <a:pt x="139" y="106"/>
                    <a:pt x="132" y="121"/>
                  </a:cubicBezTo>
                  <a:cubicBezTo>
                    <a:pt x="90" y="235"/>
                    <a:pt x="77" y="282"/>
                    <a:pt x="77" y="317"/>
                  </a:cubicBezTo>
                  <a:cubicBezTo>
                    <a:pt x="77" y="407"/>
                    <a:pt x="143" y="440"/>
                    <a:pt x="216" y="440"/>
                  </a:cubicBezTo>
                  <a:cubicBezTo>
                    <a:pt x="231" y="440"/>
                    <a:pt x="277" y="440"/>
                    <a:pt x="317" y="372"/>
                  </a:cubicBezTo>
                  <a:cubicBezTo>
                    <a:pt x="341" y="433"/>
                    <a:pt x="409" y="440"/>
                    <a:pt x="438" y="440"/>
                  </a:cubicBezTo>
                  <a:cubicBezTo>
                    <a:pt x="510" y="440"/>
                    <a:pt x="552" y="378"/>
                    <a:pt x="579" y="321"/>
                  </a:cubicBezTo>
                  <a:cubicBezTo>
                    <a:pt x="612" y="244"/>
                    <a:pt x="642" y="114"/>
                    <a:pt x="642" y="68"/>
                  </a:cubicBezTo>
                  <a:cubicBezTo>
                    <a:pt x="642" y="15"/>
                    <a:pt x="616" y="0"/>
                    <a:pt x="598" y="0"/>
                  </a:cubicBezTo>
                  <a:cubicBezTo>
                    <a:pt x="574" y="0"/>
                    <a:pt x="550" y="24"/>
                    <a:pt x="550" y="46"/>
                  </a:cubicBezTo>
                  <a:cubicBezTo>
                    <a:pt x="550" y="59"/>
                    <a:pt x="557" y="66"/>
                    <a:pt x="565" y="73"/>
                  </a:cubicBezTo>
                  <a:cubicBezTo>
                    <a:pt x="576" y="84"/>
                    <a:pt x="601" y="108"/>
                    <a:pt x="601" y="156"/>
                  </a:cubicBezTo>
                  <a:cubicBezTo>
                    <a:pt x="601" y="189"/>
                    <a:pt x="572" y="284"/>
                    <a:pt x="548" y="332"/>
                  </a:cubicBezTo>
                  <a:cubicBezTo>
                    <a:pt x="521" y="385"/>
                    <a:pt x="488" y="418"/>
                    <a:pt x="440" y="418"/>
                  </a:cubicBezTo>
                  <a:cubicBezTo>
                    <a:pt x="394" y="418"/>
                    <a:pt x="370" y="389"/>
                    <a:pt x="370" y="334"/>
                  </a:cubicBezTo>
                  <a:cubicBezTo>
                    <a:pt x="370" y="308"/>
                    <a:pt x="376" y="277"/>
                    <a:pt x="378" y="26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3" name="Freeform 72">
              <a:extLst>
                <a:ext uri="{FF2B5EF4-FFF2-40B4-BE49-F238E27FC236}">
                  <a16:creationId xmlns:a16="http://schemas.microsoft.com/office/drawing/2014/main" id="{4E66FC92-23CE-FB45-AD21-66A1AF6E5C6A}"/>
                </a:ext>
              </a:extLst>
            </p:cNvPr>
            <p:cNvSpPr/>
            <p:nvPr/>
          </p:nvSpPr>
          <p:spPr>
            <a:xfrm>
              <a:off x="6889320" y="477216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2"/>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0"/>
                    <a:pt x="13" y="941"/>
                  </a:cubicBezTo>
                  <a:cubicBezTo>
                    <a:pt x="0" y="954"/>
                    <a:pt x="0" y="957"/>
                    <a:pt x="0" y="959"/>
                  </a:cubicBezTo>
                  <a:cubicBezTo>
                    <a:pt x="0" y="965"/>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96" name="TextBox 95">
            <a:extLst>
              <a:ext uri="{FF2B5EF4-FFF2-40B4-BE49-F238E27FC236}">
                <a16:creationId xmlns:a16="http://schemas.microsoft.com/office/drawing/2014/main" id="{D160798F-E44E-2447-903C-4A02B2AF1A85}"/>
              </a:ext>
            </a:extLst>
          </p:cNvPr>
          <p:cNvSpPr txBox="1"/>
          <p:nvPr/>
        </p:nvSpPr>
        <p:spPr>
          <a:xfrm>
            <a:off x="782640" y="1688092"/>
            <a:ext cx="2030760" cy="40284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200" b="0" i="0" u="sng" strike="noStrike" kern="1200" cap="none">
                <a:ln>
                  <a:noFill/>
                </a:ln>
                <a:uFillTx/>
                <a:latin typeface="Liberation Sans" pitchFamily="18"/>
                <a:ea typeface="Noto Sans CJK SC Regular" pitchFamily="2"/>
                <a:cs typeface="FreeSans" pitchFamily="2"/>
              </a:rPr>
              <a:t>Goal</a:t>
            </a:r>
            <a:r>
              <a:rPr lang="en-US" sz="2200" b="0" i="0" u="none" strike="noStrike" kern="1200" cap="none">
                <a:ln>
                  <a:noFill/>
                </a:ln>
                <a:latin typeface="Liberation Sans" pitchFamily="18"/>
                <a:ea typeface="Noto Sans CJK SC Regular" pitchFamily="2"/>
                <a:cs typeface="FreeSans" pitchFamily="2"/>
              </a:rPr>
              <a:t>: calculate</a:t>
            </a:r>
          </a:p>
        </p:txBody>
      </p:sp>
      <p:grpSp>
        <p:nvGrpSpPr>
          <p:cNvPr id="97" name="Group 96" descr="22§latex§\Delta w = \alpha \mathbb{E}_\pi [ ( V^\pi(s) - \hat{V}(s,w) ) \nabla_w \hat{V}(s,w) ] &#10;§svg§600§FALSE" title="TexMaths">
            <a:extLst>
              <a:ext uri="{FF2B5EF4-FFF2-40B4-BE49-F238E27FC236}">
                <a16:creationId xmlns:a16="http://schemas.microsoft.com/office/drawing/2014/main" id="{BD1382C7-DF27-914D-AC02-230FB8AB6FF3}"/>
              </a:ext>
            </a:extLst>
          </p:cNvPr>
          <p:cNvGrpSpPr/>
          <p:nvPr/>
        </p:nvGrpSpPr>
        <p:grpSpPr>
          <a:xfrm>
            <a:off x="2850480" y="1681252"/>
            <a:ext cx="6201720" cy="416879"/>
            <a:chOff x="2850480" y="1137240"/>
            <a:chExt cx="6201720" cy="416879"/>
          </a:xfrm>
        </p:grpSpPr>
        <p:sp>
          <p:nvSpPr>
            <p:cNvPr id="98" name="Freeform 97">
              <a:extLst>
                <a:ext uri="{FF2B5EF4-FFF2-40B4-BE49-F238E27FC236}">
                  <a16:creationId xmlns:a16="http://schemas.microsoft.com/office/drawing/2014/main" id="{6E150456-98CA-A34A-AEEB-763B160EFCC9}"/>
                </a:ext>
              </a:extLst>
            </p:cNvPr>
            <p:cNvSpPr/>
            <p:nvPr/>
          </p:nvSpPr>
          <p:spPr>
            <a:xfrm>
              <a:off x="2850480" y="1137960"/>
              <a:ext cx="6201720" cy="415440"/>
            </a:xfrm>
            <a:custGeom>
              <a:avLst/>
              <a:gdLst/>
              <a:ahLst/>
              <a:cxnLst>
                <a:cxn ang="3cd4">
                  <a:pos x="hc" y="t"/>
                </a:cxn>
                <a:cxn ang="cd2">
                  <a:pos x="l" y="vc"/>
                </a:cxn>
                <a:cxn ang="cd4">
                  <a:pos x="hc" y="b"/>
                </a:cxn>
                <a:cxn ang="0">
                  <a:pos x="r" y="vc"/>
                </a:cxn>
              </a:cxnLst>
              <a:rect l="l" t="t" r="r" b="b"/>
              <a:pathLst>
                <a:path w="17228" h="1155">
                  <a:moveTo>
                    <a:pt x="8615" y="1155"/>
                  </a:moveTo>
                  <a:lnTo>
                    <a:pt x="0" y="1155"/>
                  </a:lnTo>
                  <a:lnTo>
                    <a:pt x="0" y="0"/>
                  </a:lnTo>
                  <a:lnTo>
                    <a:pt x="17228" y="0"/>
                  </a:lnTo>
                  <a:lnTo>
                    <a:pt x="17228" y="1155"/>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9" name="Freeform 98">
              <a:extLst>
                <a:ext uri="{FF2B5EF4-FFF2-40B4-BE49-F238E27FC236}">
                  <a16:creationId xmlns:a16="http://schemas.microsoft.com/office/drawing/2014/main" id="{C92721A3-A983-614D-8E25-8266C9F17C75}"/>
                </a:ext>
              </a:extLst>
            </p:cNvPr>
            <p:cNvSpPr/>
            <p:nvPr/>
          </p:nvSpPr>
          <p:spPr>
            <a:xfrm>
              <a:off x="2867040" y="1217160"/>
              <a:ext cx="257040" cy="249840"/>
            </a:xfrm>
            <a:custGeom>
              <a:avLst/>
              <a:gdLst/>
              <a:ahLst/>
              <a:cxnLst>
                <a:cxn ang="3cd4">
                  <a:pos x="hc" y="t"/>
                </a:cxn>
                <a:cxn ang="cd2">
                  <a:pos x="l" y="vc"/>
                </a:cxn>
                <a:cxn ang="cd4">
                  <a:pos x="hc" y="b"/>
                </a:cxn>
                <a:cxn ang="0">
                  <a:pos x="r" y="vc"/>
                </a:cxn>
              </a:cxnLst>
              <a:rect l="l" t="t" r="r" b="b"/>
              <a:pathLst>
                <a:path w="715" h="695">
                  <a:moveTo>
                    <a:pt x="383" y="18"/>
                  </a:moveTo>
                  <a:cubicBezTo>
                    <a:pt x="376" y="4"/>
                    <a:pt x="374" y="0"/>
                    <a:pt x="359" y="0"/>
                  </a:cubicBezTo>
                  <a:cubicBezTo>
                    <a:pt x="341" y="0"/>
                    <a:pt x="339" y="4"/>
                    <a:pt x="332" y="18"/>
                  </a:cubicBezTo>
                  <a:lnTo>
                    <a:pt x="4" y="675"/>
                  </a:lnTo>
                  <a:cubicBezTo>
                    <a:pt x="0" y="684"/>
                    <a:pt x="0" y="686"/>
                    <a:pt x="0" y="686"/>
                  </a:cubicBezTo>
                  <a:cubicBezTo>
                    <a:pt x="0" y="695"/>
                    <a:pt x="7" y="695"/>
                    <a:pt x="22" y="695"/>
                  </a:cubicBezTo>
                  <a:lnTo>
                    <a:pt x="695" y="695"/>
                  </a:lnTo>
                  <a:cubicBezTo>
                    <a:pt x="711" y="695"/>
                    <a:pt x="715" y="695"/>
                    <a:pt x="715" y="686"/>
                  </a:cubicBezTo>
                  <a:cubicBezTo>
                    <a:pt x="715" y="686"/>
                    <a:pt x="715" y="684"/>
                    <a:pt x="711" y="675"/>
                  </a:cubicBezTo>
                  <a:close/>
                  <a:moveTo>
                    <a:pt x="328" y="97"/>
                  </a:moveTo>
                  <a:lnTo>
                    <a:pt x="587" y="620"/>
                  </a:lnTo>
                  <a:lnTo>
                    <a:pt x="66" y="620"/>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0" name="Freeform 99">
              <a:extLst>
                <a:ext uri="{FF2B5EF4-FFF2-40B4-BE49-F238E27FC236}">
                  <a16:creationId xmlns:a16="http://schemas.microsoft.com/office/drawing/2014/main" id="{B767D60E-B9FB-B34D-AC85-7569EB428F8A}"/>
                </a:ext>
              </a:extLst>
            </p:cNvPr>
            <p:cNvSpPr/>
            <p:nvPr/>
          </p:nvSpPr>
          <p:spPr>
            <a:xfrm>
              <a:off x="3148919" y="1312920"/>
              <a:ext cx="230760" cy="158040"/>
            </a:xfrm>
            <a:custGeom>
              <a:avLst/>
              <a:gdLst/>
              <a:ahLst/>
              <a:cxnLst>
                <a:cxn ang="3cd4">
                  <a:pos x="hc" y="t"/>
                </a:cxn>
                <a:cxn ang="cd2">
                  <a:pos x="l" y="vc"/>
                </a:cxn>
                <a:cxn ang="cd4">
                  <a:pos x="hc" y="b"/>
                </a:cxn>
                <a:cxn ang="0">
                  <a:pos x="r" y="vc"/>
                </a:cxn>
              </a:cxnLst>
              <a:rect l="l" t="t" r="r" b="b"/>
              <a:pathLst>
                <a:path w="642" h="440">
                  <a:moveTo>
                    <a:pt x="420" y="99"/>
                  </a:moveTo>
                  <a:cubicBezTo>
                    <a:pt x="425" y="79"/>
                    <a:pt x="433" y="42"/>
                    <a:pt x="433" y="37"/>
                  </a:cubicBezTo>
                  <a:cubicBezTo>
                    <a:pt x="433" y="20"/>
                    <a:pt x="420" y="11"/>
                    <a:pt x="407" y="11"/>
                  </a:cubicBezTo>
                  <a:cubicBezTo>
                    <a:pt x="394" y="11"/>
                    <a:pt x="376" y="18"/>
                    <a:pt x="370" y="37"/>
                  </a:cubicBezTo>
                  <a:cubicBezTo>
                    <a:pt x="367" y="44"/>
                    <a:pt x="321" y="231"/>
                    <a:pt x="315" y="255"/>
                  </a:cubicBezTo>
                  <a:cubicBezTo>
                    <a:pt x="308" y="284"/>
                    <a:pt x="306" y="301"/>
                    <a:pt x="306" y="319"/>
                  </a:cubicBezTo>
                  <a:cubicBezTo>
                    <a:pt x="306" y="330"/>
                    <a:pt x="306" y="332"/>
                    <a:pt x="308" y="336"/>
                  </a:cubicBezTo>
                  <a:cubicBezTo>
                    <a:pt x="286" y="389"/>
                    <a:pt x="255" y="418"/>
                    <a:pt x="218" y="418"/>
                  </a:cubicBezTo>
                  <a:cubicBezTo>
                    <a:pt x="141" y="418"/>
                    <a:pt x="141" y="347"/>
                    <a:pt x="141" y="330"/>
                  </a:cubicBezTo>
                  <a:cubicBezTo>
                    <a:pt x="141" y="299"/>
                    <a:pt x="145" y="262"/>
                    <a:pt x="191" y="141"/>
                  </a:cubicBezTo>
                  <a:cubicBezTo>
                    <a:pt x="202" y="112"/>
                    <a:pt x="207" y="99"/>
                    <a:pt x="207" y="79"/>
                  </a:cubicBezTo>
                  <a:cubicBezTo>
                    <a:pt x="207" y="35"/>
                    <a:pt x="176" y="0"/>
                    <a:pt x="128" y="0"/>
                  </a:cubicBezTo>
                  <a:cubicBezTo>
                    <a:pt x="35" y="0"/>
                    <a:pt x="0" y="141"/>
                    <a:pt x="0" y="150"/>
                  </a:cubicBezTo>
                  <a:cubicBezTo>
                    <a:pt x="0" y="158"/>
                    <a:pt x="9" y="158"/>
                    <a:pt x="11" y="158"/>
                  </a:cubicBezTo>
                  <a:cubicBezTo>
                    <a:pt x="22" y="158"/>
                    <a:pt x="22" y="158"/>
                    <a:pt x="26" y="141"/>
                  </a:cubicBezTo>
                  <a:cubicBezTo>
                    <a:pt x="53" y="51"/>
                    <a:pt x="90" y="22"/>
                    <a:pt x="125" y="22"/>
                  </a:cubicBezTo>
                  <a:cubicBezTo>
                    <a:pt x="134" y="22"/>
                    <a:pt x="150" y="22"/>
                    <a:pt x="150" y="53"/>
                  </a:cubicBezTo>
                  <a:cubicBezTo>
                    <a:pt x="150" y="77"/>
                    <a:pt x="139" y="106"/>
                    <a:pt x="132" y="121"/>
                  </a:cubicBezTo>
                  <a:cubicBezTo>
                    <a:pt x="90" y="235"/>
                    <a:pt x="77" y="282"/>
                    <a:pt x="77" y="317"/>
                  </a:cubicBezTo>
                  <a:cubicBezTo>
                    <a:pt x="77" y="407"/>
                    <a:pt x="143" y="440"/>
                    <a:pt x="216" y="440"/>
                  </a:cubicBezTo>
                  <a:cubicBezTo>
                    <a:pt x="231" y="440"/>
                    <a:pt x="277" y="440"/>
                    <a:pt x="317" y="372"/>
                  </a:cubicBezTo>
                  <a:cubicBezTo>
                    <a:pt x="341" y="433"/>
                    <a:pt x="409" y="440"/>
                    <a:pt x="438" y="440"/>
                  </a:cubicBezTo>
                  <a:cubicBezTo>
                    <a:pt x="510" y="440"/>
                    <a:pt x="552" y="378"/>
                    <a:pt x="579" y="321"/>
                  </a:cubicBezTo>
                  <a:cubicBezTo>
                    <a:pt x="612" y="244"/>
                    <a:pt x="642" y="114"/>
                    <a:pt x="642" y="68"/>
                  </a:cubicBezTo>
                  <a:cubicBezTo>
                    <a:pt x="642" y="15"/>
                    <a:pt x="616" y="0"/>
                    <a:pt x="598" y="0"/>
                  </a:cubicBezTo>
                  <a:cubicBezTo>
                    <a:pt x="574" y="0"/>
                    <a:pt x="550" y="24"/>
                    <a:pt x="550" y="46"/>
                  </a:cubicBezTo>
                  <a:cubicBezTo>
                    <a:pt x="550" y="59"/>
                    <a:pt x="557" y="66"/>
                    <a:pt x="565" y="73"/>
                  </a:cubicBezTo>
                  <a:cubicBezTo>
                    <a:pt x="576" y="84"/>
                    <a:pt x="601" y="108"/>
                    <a:pt x="601" y="156"/>
                  </a:cubicBezTo>
                  <a:cubicBezTo>
                    <a:pt x="601" y="189"/>
                    <a:pt x="572" y="284"/>
                    <a:pt x="548" y="332"/>
                  </a:cubicBezTo>
                  <a:cubicBezTo>
                    <a:pt x="521" y="385"/>
                    <a:pt x="488" y="418"/>
                    <a:pt x="440" y="418"/>
                  </a:cubicBezTo>
                  <a:cubicBezTo>
                    <a:pt x="394" y="418"/>
                    <a:pt x="370" y="389"/>
                    <a:pt x="370" y="334"/>
                  </a:cubicBezTo>
                  <a:cubicBezTo>
                    <a:pt x="370" y="308"/>
                    <a:pt x="376" y="277"/>
                    <a:pt x="378" y="26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1" name="Freeform 100">
              <a:extLst>
                <a:ext uri="{FF2B5EF4-FFF2-40B4-BE49-F238E27FC236}">
                  <a16:creationId xmlns:a16="http://schemas.microsoft.com/office/drawing/2014/main" id="{5A79E753-A10F-D248-AC84-54EEA8C98110}"/>
                </a:ext>
              </a:extLst>
            </p:cNvPr>
            <p:cNvSpPr/>
            <p:nvPr/>
          </p:nvSpPr>
          <p:spPr>
            <a:xfrm>
              <a:off x="3513240" y="1339200"/>
              <a:ext cx="231840" cy="82080"/>
            </a:xfrm>
            <a:custGeom>
              <a:avLst/>
              <a:gdLst/>
              <a:ahLst/>
              <a:cxnLst>
                <a:cxn ang="3cd4">
                  <a:pos x="hc" y="t"/>
                </a:cxn>
                <a:cxn ang="cd2">
                  <a:pos x="l" y="vc"/>
                </a:cxn>
                <a:cxn ang="cd4">
                  <a:pos x="hc" y="b"/>
                </a:cxn>
                <a:cxn ang="0">
                  <a:pos x="r" y="vc"/>
                </a:cxn>
              </a:cxnLst>
              <a:rect l="l" t="t" r="r" b="b"/>
              <a:pathLst>
                <a:path w="645" h="229">
                  <a:moveTo>
                    <a:pt x="612" y="40"/>
                  </a:moveTo>
                  <a:cubicBezTo>
                    <a:pt x="627" y="40"/>
                    <a:pt x="645" y="40"/>
                    <a:pt x="645" y="20"/>
                  </a:cubicBezTo>
                  <a:cubicBezTo>
                    <a:pt x="645" y="0"/>
                    <a:pt x="627" y="0"/>
                    <a:pt x="614" y="0"/>
                  </a:cubicBezTo>
                  <a:lnTo>
                    <a:pt x="33" y="0"/>
                  </a:lnTo>
                  <a:cubicBezTo>
                    <a:pt x="18" y="0"/>
                    <a:pt x="0" y="0"/>
                    <a:pt x="0" y="20"/>
                  </a:cubicBezTo>
                  <a:cubicBezTo>
                    <a:pt x="0" y="40"/>
                    <a:pt x="18" y="40"/>
                    <a:pt x="33" y="40"/>
                  </a:cubicBezTo>
                  <a:close/>
                  <a:moveTo>
                    <a:pt x="614" y="229"/>
                  </a:moveTo>
                  <a:cubicBezTo>
                    <a:pt x="627" y="229"/>
                    <a:pt x="645" y="229"/>
                    <a:pt x="645" y="209"/>
                  </a:cubicBezTo>
                  <a:cubicBezTo>
                    <a:pt x="645" y="189"/>
                    <a:pt x="627" y="189"/>
                    <a:pt x="612" y="189"/>
                  </a:cubicBezTo>
                  <a:lnTo>
                    <a:pt x="33" y="189"/>
                  </a:lnTo>
                  <a:cubicBezTo>
                    <a:pt x="18" y="189"/>
                    <a:pt x="0" y="189"/>
                    <a:pt x="0" y="209"/>
                  </a:cubicBezTo>
                  <a:cubicBezTo>
                    <a:pt x="0" y="229"/>
                    <a:pt x="18" y="229"/>
                    <a:pt x="33" y="2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2" name="Freeform 101">
              <a:extLst>
                <a:ext uri="{FF2B5EF4-FFF2-40B4-BE49-F238E27FC236}">
                  <a16:creationId xmlns:a16="http://schemas.microsoft.com/office/drawing/2014/main" id="{E0B8201F-FC61-C941-8BAD-67D8596247CE}"/>
                </a:ext>
              </a:extLst>
            </p:cNvPr>
            <p:cNvSpPr/>
            <p:nvPr/>
          </p:nvSpPr>
          <p:spPr>
            <a:xfrm>
              <a:off x="3873600" y="1312920"/>
              <a:ext cx="195120" cy="158040"/>
            </a:xfrm>
            <a:custGeom>
              <a:avLst/>
              <a:gdLst/>
              <a:ahLst/>
              <a:cxnLst>
                <a:cxn ang="3cd4">
                  <a:pos x="hc" y="t"/>
                </a:cxn>
                <a:cxn ang="cd2">
                  <a:pos x="l" y="vc"/>
                </a:cxn>
                <a:cxn ang="cd4">
                  <a:pos x="hc" y="b"/>
                </a:cxn>
                <a:cxn ang="0">
                  <a:pos x="r" y="vc"/>
                </a:cxn>
              </a:cxnLst>
              <a:rect l="l" t="t" r="r" b="b"/>
              <a:pathLst>
                <a:path w="543" h="440">
                  <a:moveTo>
                    <a:pt x="422" y="200"/>
                  </a:moveTo>
                  <a:cubicBezTo>
                    <a:pt x="422" y="48"/>
                    <a:pt x="332" y="0"/>
                    <a:pt x="262" y="0"/>
                  </a:cubicBezTo>
                  <a:cubicBezTo>
                    <a:pt x="128" y="0"/>
                    <a:pt x="0" y="139"/>
                    <a:pt x="0" y="275"/>
                  </a:cubicBezTo>
                  <a:cubicBezTo>
                    <a:pt x="0" y="365"/>
                    <a:pt x="57" y="440"/>
                    <a:pt x="156" y="440"/>
                  </a:cubicBezTo>
                  <a:cubicBezTo>
                    <a:pt x="218" y="440"/>
                    <a:pt x="288" y="418"/>
                    <a:pt x="363" y="358"/>
                  </a:cubicBezTo>
                  <a:cubicBezTo>
                    <a:pt x="374" y="409"/>
                    <a:pt x="407" y="440"/>
                    <a:pt x="451" y="440"/>
                  </a:cubicBezTo>
                  <a:cubicBezTo>
                    <a:pt x="502" y="440"/>
                    <a:pt x="532" y="387"/>
                    <a:pt x="532" y="372"/>
                  </a:cubicBezTo>
                  <a:cubicBezTo>
                    <a:pt x="532" y="365"/>
                    <a:pt x="526" y="361"/>
                    <a:pt x="519" y="361"/>
                  </a:cubicBezTo>
                  <a:cubicBezTo>
                    <a:pt x="513" y="361"/>
                    <a:pt x="510" y="365"/>
                    <a:pt x="508" y="372"/>
                  </a:cubicBezTo>
                  <a:cubicBezTo>
                    <a:pt x="491" y="418"/>
                    <a:pt x="455" y="418"/>
                    <a:pt x="453" y="418"/>
                  </a:cubicBezTo>
                  <a:cubicBezTo>
                    <a:pt x="422" y="418"/>
                    <a:pt x="422" y="343"/>
                    <a:pt x="422" y="319"/>
                  </a:cubicBezTo>
                  <a:cubicBezTo>
                    <a:pt x="422" y="299"/>
                    <a:pt x="422" y="297"/>
                    <a:pt x="433" y="286"/>
                  </a:cubicBezTo>
                  <a:cubicBezTo>
                    <a:pt x="524" y="172"/>
                    <a:pt x="543" y="57"/>
                    <a:pt x="543" y="57"/>
                  </a:cubicBezTo>
                  <a:cubicBezTo>
                    <a:pt x="543" y="55"/>
                    <a:pt x="543" y="48"/>
                    <a:pt x="532" y="48"/>
                  </a:cubicBezTo>
                  <a:cubicBezTo>
                    <a:pt x="524" y="48"/>
                    <a:pt x="524" y="51"/>
                    <a:pt x="519" y="68"/>
                  </a:cubicBezTo>
                  <a:cubicBezTo>
                    <a:pt x="502" y="130"/>
                    <a:pt x="469" y="202"/>
                    <a:pt x="422" y="260"/>
                  </a:cubicBezTo>
                  <a:close/>
                  <a:moveTo>
                    <a:pt x="359" y="332"/>
                  </a:moveTo>
                  <a:cubicBezTo>
                    <a:pt x="273" y="407"/>
                    <a:pt x="198" y="418"/>
                    <a:pt x="158" y="418"/>
                  </a:cubicBezTo>
                  <a:cubicBezTo>
                    <a:pt x="101" y="418"/>
                    <a:pt x="73" y="374"/>
                    <a:pt x="73" y="312"/>
                  </a:cubicBezTo>
                  <a:cubicBezTo>
                    <a:pt x="73" y="266"/>
                    <a:pt x="97" y="161"/>
                    <a:pt x="128" y="110"/>
                  </a:cubicBezTo>
                  <a:cubicBezTo>
                    <a:pt x="174" y="40"/>
                    <a:pt x="227" y="22"/>
                    <a:pt x="260" y="22"/>
                  </a:cubicBezTo>
                  <a:cubicBezTo>
                    <a:pt x="356" y="22"/>
                    <a:pt x="356" y="150"/>
                    <a:pt x="356" y="224"/>
                  </a:cubicBezTo>
                  <a:cubicBezTo>
                    <a:pt x="356" y="260"/>
                    <a:pt x="356" y="317"/>
                    <a:pt x="359" y="33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3" name="Freeform 102">
              <a:extLst>
                <a:ext uri="{FF2B5EF4-FFF2-40B4-BE49-F238E27FC236}">
                  <a16:creationId xmlns:a16="http://schemas.microsoft.com/office/drawing/2014/main" id="{2DB3CC59-E2D6-4A46-82C1-F25B7ECDCB88}"/>
                </a:ext>
              </a:extLst>
            </p:cNvPr>
            <p:cNvSpPr/>
            <p:nvPr/>
          </p:nvSpPr>
          <p:spPr>
            <a:xfrm>
              <a:off x="4087440" y="1228319"/>
              <a:ext cx="218160" cy="238680"/>
            </a:xfrm>
            <a:custGeom>
              <a:avLst/>
              <a:gdLst/>
              <a:ahLst/>
              <a:cxnLst>
                <a:cxn ang="3cd4">
                  <a:pos x="hc" y="t"/>
                </a:cxn>
                <a:cxn ang="cd2">
                  <a:pos x="l" y="vc"/>
                </a:cxn>
                <a:cxn ang="cd4">
                  <a:pos x="hc" y="b"/>
                </a:cxn>
                <a:cxn ang="0">
                  <a:pos x="r" y="vc"/>
                </a:cxn>
              </a:cxnLst>
              <a:rect l="l" t="t" r="r" b="b"/>
              <a:pathLst>
                <a:path w="607" h="664">
                  <a:moveTo>
                    <a:pt x="238" y="339"/>
                  </a:moveTo>
                  <a:cubicBezTo>
                    <a:pt x="262" y="339"/>
                    <a:pt x="308" y="339"/>
                    <a:pt x="343" y="358"/>
                  </a:cubicBezTo>
                  <a:cubicBezTo>
                    <a:pt x="389" y="389"/>
                    <a:pt x="394" y="442"/>
                    <a:pt x="394" y="446"/>
                  </a:cubicBezTo>
                  <a:cubicBezTo>
                    <a:pt x="394" y="460"/>
                    <a:pt x="394" y="473"/>
                    <a:pt x="411" y="473"/>
                  </a:cubicBezTo>
                  <a:cubicBezTo>
                    <a:pt x="427" y="473"/>
                    <a:pt x="427" y="460"/>
                    <a:pt x="427" y="442"/>
                  </a:cubicBezTo>
                  <a:lnTo>
                    <a:pt x="427" y="180"/>
                  </a:lnTo>
                  <a:cubicBezTo>
                    <a:pt x="427" y="163"/>
                    <a:pt x="427" y="147"/>
                    <a:pt x="411" y="147"/>
                  </a:cubicBezTo>
                  <a:cubicBezTo>
                    <a:pt x="394" y="147"/>
                    <a:pt x="394" y="163"/>
                    <a:pt x="394" y="172"/>
                  </a:cubicBezTo>
                  <a:cubicBezTo>
                    <a:pt x="387" y="295"/>
                    <a:pt x="288" y="303"/>
                    <a:pt x="238" y="303"/>
                  </a:cubicBezTo>
                  <a:lnTo>
                    <a:pt x="238" y="99"/>
                  </a:lnTo>
                  <a:cubicBezTo>
                    <a:pt x="238" y="33"/>
                    <a:pt x="255" y="33"/>
                    <a:pt x="279" y="33"/>
                  </a:cubicBezTo>
                  <a:lnTo>
                    <a:pt x="326" y="33"/>
                  </a:lnTo>
                  <a:cubicBezTo>
                    <a:pt x="458" y="33"/>
                    <a:pt x="521" y="101"/>
                    <a:pt x="528" y="167"/>
                  </a:cubicBezTo>
                  <a:cubicBezTo>
                    <a:pt x="528" y="176"/>
                    <a:pt x="530" y="189"/>
                    <a:pt x="546" y="189"/>
                  </a:cubicBezTo>
                  <a:cubicBezTo>
                    <a:pt x="561" y="189"/>
                    <a:pt x="561" y="174"/>
                    <a:pt x="561" y="158"/>
                  </a:cubicBezTo>
                  <a:lnTo>
                    <a:pt x="561" y="33"/>
                  </a:lnTo>
                  <a:cubicBezTo>
                    <a:pt x="561" y="2"/>
                    <a:pt x="559" y="0"/>
                    <a:pt x="530" y="0"/>
                  </a:cubicBezTo>
                  <a:lnTo>
                    <a:pt x="33" y="0"/>
                  </a:lnTo>
                  <a:cubicBezTo>
                    <a:pt x="15" y="0"/>
                    <a:pt x="0" y="0"/>
                    <a:pt x="0" y="18"/>
                  </a:cubicBezTo>
                  <a:cubicBezTo>
                    <a:pt x="0" y="33"/>
                    <a:pt x="18" y="33"/>
                    <a:pt x="26" y="33"/>
                  </a:cubicBezTo>
                  <a:cubicBezTo>
                    <a:pt x="81" y="33"/>
                    <a:pt x="86" y="42"/>
                    <a:pt x="86" y="90"/>
                  </a:cubicBezTo>
                  <a:lnTo>
                    <a:pt x="86" y="574"/>
                  </a:lnTo>
                  <a:cubicBezTo>
                    <a:pt x="86" y="620"/>
                    <a:pt x="81" y="631"/>
                    <a:pt x="31" y="631"/>
                  </a:cubicBezTo>
                  <a:cubicBezTo>
                    <a:pt x="15" y="631"/>
                    <a:pt x="0" y="631"/>
                    <a:pt x="0" y="647"/>
                  </a:cubicBezTo>
                  <a:cubicBezTo>
                    <a:pt x="0" y="664"/>
                    <a:pt x="15" y="664"/>
                    <a:pt x="33" y="664"/>
                  </a:cubicBezTo>
                  <a:lnTo>
                    <a:pt x="548" y="664"/>
                  </a:lnTo>
                  <a:cubicBezTo>
                    <a:pt x="565" y="664"/>
                    <a:pt x="574" y="664"/>
                    <a:pt x="579" y="651"/>
                  </a:cubicBezTo>
                  <a:cubicBezTo>
                    <a:pt x="579" y="649"/>
                    <a:pt x="607" y="488"/>
                    <a:pt x="607" y="484"/>
                  </a:cubicBezTo>
                  <a:cubicBezTo>
                    <a:pt x="607" y="473"/>
                    <a:pt x="598" y="466"/>
                    <a:pt x="590" y="466"/>
                  </a:cubicBezTo>
                  <a:cubicBezTo>
                    <a:pt x="576" y="466"/>
                    <a:pt x="572" y="477"/>
                    <a:pt x="572" y="479"/>
                  </a:cubicBezTo>
                  <a:cubicBezTo>
                    <a:pt x="565" y="504"/>
                    <a:pt x="557" y="545"/>
                    <a:pt x="486" y="587"/>
                  </a:cubicBezTo>
                  <a:cubicBezTo>
                    <a:pt x="436" y="616"/>
                    <a:pt x="385" y="631"/>
                    <a:pt x="332" y="631"/>
                  </a:cubicBezTo>
                  <a:lnTo>
                    <a:pt x="279" y="631"/>
                  </a:lnTo>
                  <a:cubicBezTo>
                    <a:pt x="255" y="631"/>
                    <a:pt x="238" y="631"/>
                    <a:pt x="238" y="565"/>
                  </a:cubicBezTo>
                  <a:close/>
                  <a:moveTo>
                    <a:pt x="528" y="33"/>
                  </a:moveTo>
                  <a:lnTo>
                    <a:pt x="528" y="81"/>
                  </a:lnTo>
                  <a:cubicBezTo>
                    <a:pt x="510" y="62"/>
                    <a:pt x="493" y="46"/>
                    <a:pt x="473" y="33"/>
                  </a:cubicBezTo>
                  <a:close/>
                  <a:moveTo>
                    <a:pt x="339" y="319"/>
                  </a:moveTo>
                  <a:cubicBezTo>
                    <a:pt x="354" y="310"/>
                    <a:pt x="376" y="297"/>
                    <a:pt x="394" y="277"/>
                  </a:cubicBezTo>
                  <a:lnTo>
                    <a:pt x="394" y="358"/>
                  </a:lnTo>
                  <a:cubicBezTo>
                    <a:pt x="370" y="332"/>
                    <a:pt x="339" y="319"/>
                    <a:pt x="339" y="319"/>
                  </a:cubicBezTo>
                  <a:close/>
                  <a:moveTo>
                    <a:pt x="119" y="88"/>
                  </a:moveTo>
                  <a:cubicBezTo>
                    <a:pt x="119" y="75"/>
                    <a:pt x="119" y="51"/>
                    <a:pt x="112" y="33"/>
                  </a:cubicBezTo>
                  <a:lnTo>
                    <a:pt x="213" y="33"/>
                  </a:lnTo>
                  <a:cubicBezTo>
                    <a:pt x="205" y="57"/>
                    <a:pt x="205" y="88"/>
                    <a:pt x="205" y="97"/>
                  </a:cubicBezTo>
                  <a:lnTo>
                    <a:pt x="205" y="567"/>
                  </a:lnTo>
                  <a:cubicBezTo>
                    <a:pt x="205" y="603"/>
                    <a:pt x="211" y="622"/>
                    <a:pt x="213" y="631"/>
                  </a:cubicBezTo>
                  <a:lnTo>
                    <a:pt x="112" y="631"/>
                  </a:lnTo>
                  <a:cubicBezTo>
                    <a:pt x="119" y="614"/>
                    <a:pt x="119" y="589"/>
                    <a:pt x="119" y="576"/>
                  </a:cubicBezTo>
                  <a:close/>
                  <a:moveTo>
                    <a:pt x="480" y="631"/>
                  </a:moveTo>
                  <a:lnTo>
                    <a:pt x="480" y="629"/>
                  </a:lnTo>
                  <a:cubicBezTo>
                    <a:pt x="510" y="614"/>
                    <a:pt x="537" y="594"/>
                    <a:pt x="557" y="576"/>
                  </a:cubicBezTo>
                  <a:cubicBezTo>
                    <a:pt x="557" y="581"/>
                    <a:pt x="550" y="622"/>
                    <a:pt x="548" y="63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4" name="Freeform 103">
              <a:extLst>
                <a:ext uri="{FF2B5EF4-FFF2-40B4-BE49-F238E27FC236}">
                  <a16:creationId xmlns:a16="http://schemas.microsoft.com/office/drawing/2014/main" id="{E7A1E506-2C51-F740-9649-A8BE2E3BBAA4}"/>
                </a:ext>
              </a:extLst>
            </p:cNvPr>
            <p:cNvSpPr/>
            <p:nvPr/>
          </p:nvSpPr>
          <p:spPr>
            <a:xfrm>
              <a:off x="4325040" y="1413720"/>
              <a:ext cx="146160" cy="108000"/>
            </a:xfrm>
            <a:custGeom>
              <a:avLst/>
              <a:gdLst/>
              <a:ahLst/>
              <a:cxnLst>
                <a:cxn ang="3cd4">
                  <a:pos x="hc" y="t"/>
                </a:cxn>
                <a:cxn ang="cd2">
                  <a:pos x="l" y="vc"/>
                </a:cxn>
                <a:cxn ang="cd4">
                  <a:pos x="hc" y="b"/>
                </a:cxn>
                <a:cxn ang="0">
                  <a:pos x="r" y="vc"/>
                </a:cxn>
              </a:cxnLst>
              <a:rect l="l" t="t" r="r" b="b"/>
              <a:pathLst>
                <a:path w="407" h="301">
                  <a:moveTo>
                    <a:pt x="180" y="46"/>
                  </a:moveTo>
                  <a:lnTo>
                    <a:pt x="262" y="46"/>
                  </a:lnTo>
                  <a:cubicBezTo>
                    <a:pt x="251" y="88"/>
                    <a:pt x="238" y="150"/>
                    <a:pt x="238" y="202"/>
                  </a:cubicBezTo>
                  <a:cubicBezTo>
                    <a:pt x="238" y="231"/>
                    <a:pt x="240" y="249"/>
                    <a:pt x="244" y="264"/>
                  </a:cubicBezTo>
                  <a:cubicBezTo>
                    <a:pt x="255" y="297"/>
                    <a:pt x="264" y="301"/>
                    <a:pt x="275" y="301"/>
                  </a:cubicBezTo>
                  <a:cubicBezTo>
                    <a:pt x="290" y="301"/>
                    <a:pt x="306" y="286"/>
                    <a:pt x="306" y="271"/>
                  </a:cubicBezTo>
                  <a:cubicBezTo>
                    <a:pt x="306" y="264"/>
                    <a:pt x="306" y="262"/>
                    <a:pt x="301" y="255"/>
                  </a:cubicBezTo>
                  <a:cubicBezTo>
                    <a:pt x="288" y="229"/>
                    <a:pt x="277" y="191"/>
                    <a:pt x="277" y="134"/>
                  </a:cubicBezTo>
                  <a:cubicBezTo>
                    <a:pt x="277" y="121"/>
                    <a:pt x="277" y="95"/>
                    <a:pt x="286" y="46"/>
                  </a:cubicBezTo>
                  <a:lnTo>
                    <a:pt x="372" y="46"/>
                  </a:lnTo>
                  <a:cubicBezTo>
                    <a:pt x="383" y="46"/>
                    <a:pt x="389" y="46"/>
                    <a:pt x="396" y="42"/>
                  </a:cubicBezTo>
                  <a:cubicBezTo>
                    <a:pt x="405" y="33"/>
                    <a:pt x="407" y="24"/>
                    <a:pt x="407" y="20"/>
                  </a:cubicBezTo>
                  <a:cubicBezTo>
                    <a:pt x="407" y="0"/>
                    <a:pt x="389" y="0"/>
                    <a:pt x="378" y="0"/>
                  </a:cubicBezTo>
                  <a:lnTo>
                    <a:pt x="121" y="0"/>
                  </a:lnTo>
                  <a:cubicBezTo>
                    <a:pt x="95" y="0"/>
                    <a:pt x="75" y="7"/>
                    <a:pt x="44" y="35"/>
                  </a:cubicBezTo>
                  <a:cubicBezTo>
                    <a:pt x="26" y="51"/>
                    <a:pt x="0" y="88"/>
                    <a:pt x="0" y="92"/>
                  </a:cubicBezTo>
                  <a:cubicBezTo>
                    <a:pt x="0" y="101"/>
                    <a:pt x="9" y="101"/>
                    <a:pt x="11" y="101"/>
                  </a:cubicBezTo>
                  <a:cubicBezTo>
                    <a:pt x="20" y="101"/>
                    <a:pt x="20" y="101"/>
                    <a:pt x="24" y="95"/>
                  </a:cubicBezTo>
                  <a:cubicBezTo>
                    <a:pt x="59" y="46"/>
                    <a:pt x="101" y="46"/>
                    <a:pt x="117" y="46"/>
                  </a:cubicBezTo>
                  <a:lnTo>
                    <a:pt x="156" y="46"/>
                  </a:lnTo>
                  <a:cubicBezTo>
                    <a:pt x="136" y="121"/>
                    <a:pt x="99" y="202"/>
                    <a:pt x="79" y="242"/>
                  </a:cubicBezTo>
                  <a:cubicBezTo>
                    <a:pt x="75" y="251"/>
                    <a:pt x="68" y="266"/>
                    <a:pt x="66" y="268"/>
                  </a:cubicBezTo>
                  <a:cubicBezTo>
                    <a:pt x="66" y="271"/>
                    <a:pt x="64" y="275"/>
                    <a:pt x="64" y="279"/>
                  </a:cubicBezTo>
                  <a:cubicBezTo>
                    <a:pt x="64" y="290"/>
                    <a:pt x="73" y="301"/>
                    <a:pt x="88" y="301"/>
                  </a:cubicBezTo>
                  <a:cubicBezTo>
                    <a:pt x="114" y="301"/>
                    <a:pt x="123" y="271"/>
                    <a:pt x="139" y="20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5" name="Freeform 104">
              <a:extLst>
                <a:ext uri="{FF2B5EF4-FFF2-40B4-BE49-F238E27FC236}">
                  <a16:creationId xmlns:a16="http://schemas.microsoft.com/office/drawing/2014/main" id="{8751524D-CDA1-BB48-BE77-B6CE2AD472C1}"/>
                </a:ext>
              </a:extLst>
            </p:cNvPr>
            <p:cNvSpPr/>
            <p:nvPr/>
          </p:nvSpPr>
          <p:spPr>
            <a:xfrm>
              <a:off x="4543920" y="1205999"/>
              <a:ext cx="47880" cy="348120"/>
            </a:xfrm>
            <a:custGeom>
              <a:avLst/>
              <a:gdLst/>
              <a:ahLst/>
              <a:cxnLst>
                <a:cxn ang="3cd4">
                  <a:pos x="hc" y="t"/>
                </a:cxn>
                <a:cxn ang="cd2">
                  <a:pos x="l" y="vc"/>
                </a:cxn>
                <a:cxn ang="cd4">
                  <a:pos x="hc" y="b"/>
                </a:cxn>
                <a:cxn ang="0">
                  <a:pos x="r" y="vc"/>
                </a:cxn>
              </a:cxnLst>
              <a:rect l="l" t="t" r="r" b="b"/>
              <a:pathLst>
                <a:path w="134" h="968">
                  <a:moveTo>
                    <a:pt x="134" y="968"/>
                  </a:moveTo>
                  <a:lnTo>
                    <a:pt x="134" y="930"/>
                  </a:lnTo>
                  <a:lnTo>
                    <a:pt x="40" y="930"/>
                  </a:lnTo>
                  <a:lnTo>
                    <a:pt x="40" y="40"/>
                  </a:lnTo>
                  <a:lnTo>
                    <a:pt x="134" y="40"/>
                  </a:lnTo>
                  <a:lnTo>
                    <a:pt x="134" y="0"/>
                  </a:lnTo>
                  <a:lnTo>
                    <a:pt x="0" y="0"/>
                  </a:lnTo>
                  <a:lnTo>
                    <a:pt x="0" y="968"/>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6" name="Freeform 105">
              <a:extLst>
                <a:ext uri="{FF2B5EF4-FFF2-40B4-BE49-F238E27FC236}">
                  <a16:creationId xmlns:a16="http://schemas.microsoft.com/office/drawing/2014/main" id="{A6118B01-2836-CC49-A1ED-DCD536A96774}"/>
                </a:ext>
              </a:extLst>
            </p:cNvPr>
            <p:cNvSpPr/>
            <p:nvPr/>
          </p:nvSpPr>
          <p:spPr>
            <a:xfrm>
              <a:off x="4633200" y="1205999"/>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4"/>
                    <a:pt x="209" y="937"/>
                  </a:cubicBezTo>
                  <a:cubicBezTo>
                    <a:pt x="88" y="816"/>
                    <a:pt x="57" y="633"/>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2"/>
                    <a:pt x="0" y="484"/>
                  </a:cubicBezTo>
                  <a:cubicBezTo>
                    <a:pt x="0" y="561"/>
                    <a:pt x="11" y="677"/>
                    <a:pt x="64" y="787"/>
                  </a:cubicBezTo>
                  <a:cubicBezTo>
                    <a:pt x="123" y="906"/>
                    <a:pt x="207" y="968"/>
                    <a:pt x="216" y="968"/>
                  </a:cubicBezTo>
                  <a:cubicBezTo>
                    <a:pt x="222" y="968"/>
                    <a:pt x="227" y="965"/>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7" name="Freeform 106">
              <a:extLst>
                <a:ext uri="{FF2B5EF4-FFF2-40B4-BE49-F238E27FC236}">
                  <a16:creationId xmlns:a16="http://schemas.microsoft.com/office/drawing/2014/main" id="{49219907-358E-6B44-9179-E0D5EB9C6D9A}"/>
                </a:ext>
              </a:extLst>
            </p:cNvPr>
            <p:cNvSpPr/>
            <p:nvPr/>
          </p:nvSpPr>
          <p:spPr>
            <a:xfrm>
              <a:off x="4753800" y="1229040"/>
              <a:ext cx="248400" cy="245880"/>
            </a:xfrm>
            <a:custGeom>
              <a:avLst/>
              <a:gdLst/>
              <a:ahLst/>
              <a:cxnLst>
                <a:cxn ang="3cd4">
                  <a:pos x="hc" y="t"/>
                </a:cxn>
                <a:cxn ang="cd2">
                  <a:pos x="l" y="vc"/>
                </a:cxn>
                <a:cxn ang="cd4">
                  <a:pos x="hc" y="b"/>
                </a:cxn>
                <a:cxn ang="0">
                  <a:pos x="r" y="vc"/>
                </a:cxn>
              </a:cxnLst>
              <a:rect l="l" t="t" r="r" b="b"/>
              <a:pathLst>
                <a:path w="691" h="684">
                  <a:moveTo>
                    <a:pt x="554" y="110"/>
                  </a:moveTo>
                  <a:cubicBezTo>
                    <a:pt x="603" y="35"/>
                    <a:pt x="642" y="33"/>
                    <a:pt x="680" y="31"/>
                  </a:cubicBezTo>
                  <a:cubicBezTo>
                    <a:pt x="691" y="29"/>
                    <a:pt x="691" y="13"/>
                    <a:pt x="691" y="11"/>
                  </a:cubicBezTo>
                  <a:cubicBezTo>
                    <a:pt x="691" y="4"/>
                    <a:pt x="686" y="0"/>
                    <a:pt x="680" y="0"/>
                  </a:cubicBezTo>
                  <a:cubicBezTo>
                    <a:pt x="653" y="0"/>
                    <a:pt x="625" y="2"/>
                    <a:pt x="598" y="2"/>
                  </a:cubicBezTo>
                  <a:cubicBezTo>
                    <a:pt x="568" y="2"/>
                    <a:pt x="535" y="0"/>
                    <a:pt x="504" y="0"/>
                  </a:cubicBezTo>
                  <a:cubicBezTo>
                    <a:pt x="497" y="0"/>
                    <a:pt x="484" y="0"/>
                    <a:pt x="484" y="18"/>
                  </a:cubicBezTo>
                  <a:cubicBezTo>
                    <a:pt x="484" y="29"/>
                    <a:pt x="493" y="31"/>
                    <a:pt x="499" y="31"/>
                  </a:cubicBezTo>
                  <a:cubicBezTo>
                    <a:pt x="526" y="33"/>
                    <a:pt x="546" y="42"/>
                    <a:pt x="546" y="62"/>
                  </a:cubicBezTo>
                  <a:cubicBezTo>
                    <a:pt x="546" y="77"/>
                    <a:pt x="530" y="99"/>
                    <a:pt x="530" y="99"/>
                  </a:cubicBezTo>
                  <a:lnTo>
                    <a:pt x="233" y="572"/>
                  </a:lnTo>
                  <a:lnTo>
                    <a:pt x="167" y="59"/>
                  </a:lnTo>
                  <a:cubicBezTo>
                    <a:pt x="167" y="42"/>
                    <a:pt x="189" y="31"/>
                    <a:pt x="233" y="31"/>
                  </a:cubicBezTo>
                  <a:cubicBezTo>
                    <a:pt x="246" y="31"/>
                    <a:pt x="257" y="31"/>
                    <a:pt x="257" y="11"/>
                  </a:cubicBezTo>
                  <a:cubicBezTo>
                    <a:pt x="257" y="2"/>
                    <a:pt x="251" y="0"/>
                    <a:pt x="244" y="0"/>
                  </a:cubicBezTo>
                  <a:cubicBezTo>
                    <a:pt x="205" y="0"/>
                    <a:pt x="163" y="2"/>
                    <a:pt x="123" y="2"/>
                  </a:cubicBezTo>
                  <a:cubicBezTo>
                    <a:pt x="106" y="2"/>
                    <a:pt x="88" y="2"/>
                    <a:pt x="70" y="2"/>
                  </a:cubicBezTo>
                  <a:cubicBezTo>
                    <a:pt x="53" y="2"/>
                    <a:pt x="35" y="0"/>
                    <a:pt x="18" y="0"/>
                  </a:cubicBezTo>
                  <a:cubicBezTo>
                    <a:pt x="11" y="0"/>
                    <a:pt x="0" y="0"/>
                    <a:pt x="0" y="18"/>
                  </a:cubicBezTo>
                  <a:cubicBezTo>
                    <a:pt x="0" y="31"/>
                    <a:pt x="9" y="31"/>
                    <a:pt x="24" y="31"/>
                  </a:cubicBezTo>
                  <a:cubicBezTo>
                    <a:pt x="79" y="31"/>
                    <a:pt x="79" y="40"/>
                    <a:pt x="81" y="64"/>
                  </a:cubicBezTo>
                  <a:lnTo>
                    <a:pt x="158" y="662"/>
                  </a:lnTo>
                  <a:cubicBezTo>
                    <a:pt x="163" y="680"/>
                    <a:pt x="165" y="684"/>
                    <a:pt x="178" y="684"/>
                  </a:cubicBezTo>
                  <a:cubicBezTo>
                    <a:pt x="194" y="684"/>
                    <a:pt x="198" y="680"/>
                    <a:pt x="205" y="6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8" name="Freeform 107">
              <a:extLst>
                <a:ext uri="{FF2B5EF4-FFF2-40B4-BE49-F238E27FC236}">
                  <a16:creationId xmlns:a16="http://schemas.microsoft.com/office/drawing/2014/main" id="{4A7054BF-33FE-1A43-81CE-8555EC8E2604}"/>
                </a:ext>
              </a:extLst>
            </p:cNvPr>
            <p:cNvSpPr/>
            <p:nvPr/>
          </p:nvSpPr>
          <p:spPr>
            <a:xfrm>
              <a:off x="5024520" y="1235519"/>
              <a:ext cx="146160" cy="108000"/>
            </a:xfrm>
            <a:custGeom>
              <a:avLst/>
              <a:gdLst/>
              <a:ahLst/>
              <a:cxnLst>
                <a:cxn ang="3cd4">
                  <a:pos x="hc" y="t"/>
                </a:cxn>
                <a:cxn ang="cd2">
                  <a:pos x="l" y="vc"/>
                </a:cxn>
                <a:cxn ang="cd4">
                  <a:pos x="hc" y="b"/>
                </a:cxn>
                <a:cxn ang="0">
                  <a:pos x="r" y="vc"/>
                </a:cxn>
              </a:cxnLst>
              <a:rect l="l" t="t" r="r" b="b"/>
              <a:pathLst>
                <a:path w="407" h="301">
                  <a:moveTo>
                    <a:pt x="180" y="46"/>
                  </a:moveTo>
                  <a:lnTo>
                    <a:pt x="262" y="46"/>
                  </a:lnTo>
                  <a:cubicBezTo>
                    <a:pt x="251" y="88"/>
                    <a:pt x="238" y="150"/>
                    <a:pt x="238" y="202"/>
                  </a:cubicBezTo>
                  <a:cubicBezTo>
                    <a:pt x="238" y="231"/>
                    <a:pt x="240" y="249"/>
                    <a:pt x="244" y="264"/>
                  </a:cubicBezTo>
                  <a:cubicBezTo>
                    <a:pt x="255" y="297"/>
                    <a:pt x="264" y="301"/>
                    <a:pt x="275" y="301"/>
                  </a:cubicBezTo>
                  <a:cubicBezTo>
                    <a:pt x="290" y="301"/>
                    <a:pt x="306" y="286"/>
                    <a:pt x="306" y="271"/>
                  </a:cubicBezTo>
                  <a:cubicBezTo>
                    <a:pt x="306" y="264"/>
                    <a:pt x="306" y="262"/>
                    <a:pt x="301" y="255"/>
                  </a:cubicBezTo>
                  <a:cubicBezTo>
                    <a:pt x="288" y="229"/>
                    <a:pt x="277" y="191"/>
                    <a:pt x="277" y="134"/>
                  </a:cubicBezTo>
                  <a:cubicBezTo>
                    <a:pt x="277" y="121"/>
                    <a:pt x="277" y="95"/>
                    <a:pt x="286" y="46"/>
                  </a:cubicBezTo>
                  <a:lnTo>
                    <a:pt x="372" y="46"/>
                  </a:lnTo>
                  <a:cubicBezTo>
                    <a:pt x="383" y="46"/>
                    <a:pt x="389" y="46"/>
                    <a:pt x="396" y="42"/>
                  </a:cubicBezTo>
                  <a:cubicBezTo>
                    <a:pt x="405" y="33"/>
                    <a:pt x="407" y="24"/>
                    <a:pt x="407" y="20"/>
                  </a:cubicBezTo>
                  <a:cubicBezTo>
                    <a:pt x="407" y="0"/>
                    <a:pt x="389" y="0"/>
                    <a:pt x="378" y="0"/>
                  </a:cubicBezTo>
                  <a:lnTo>
                    <a:pt x="121" y="0"/>
                  </a:lnTo>
                  <a:cubicBezTo>
                    <a:pt x="95" y="0"/>
                    <a:pt x="75" y="7"/>
                    <a:pt x="44" y="35"/>
                  </a:cubicBezTo>
                  <a:cubicBezTo>
                    <a:pt x="26" y="51"/>
                    <a:pt x="0" y="88"/>
                    <a:pt x="0" y="92"/>
                  </a:cubicBezTo>
                  <a:cubicBezTo>
                    <a:pt x="0" y="101"/>
                    <a:pt x="9" y="101"/>
                    <a:pt x="11" y="101"/>
                  </a:cubicBezTo>
                  <a:cubicBezTo>
                    <a:pt x="20" y="101"/>
                    <a:pt x="20" y="101"/>
                    <a:pt x="24" y="95"/>
                  </a:cubicBezTo>
                  <a:cubicBezTo>
                    <a:pt x="59" y="46"/>
                    <a:pt x="101" y="46"/>
                    <a:pt x="117" y="46"/>
                  </a:cubicBezTo>
                  <a:lnTo>
                    <a:pt x="156" y="46"/>
                  </a:lnTo>
                  <a:cubicBezTo>
                    <a:pt x="136" y="121"/>
                    <a:pt x="99" y="202"/>
                    <a:pt x="79" y="242"/>
                  </a:cubicBezTo>
                  <a:cubicBezTo>
                    <a:pt x="75" y="251"/>
                    <a:pt x="68" y="266"/>
                    <a:pt x="66" y="268"/>
                  </a:cubicBezTo>
                  <a:cubicBezTo>
                    <a:pt x="66" y="271"/>
                    <a:pt x="64" y="275"/>
                    <a:pt x="64" y="279"/>
                  </a:cubicBezTo>
                  <a:cubicBezTo>
                    <a:pt x="64" y="290"/>
                    <a:pt x="73" y="301"/>
                    <a:pt x="88" y="301"/>
                  </a:cubicBezTo>
                  <a:cubicBezTo>
                    <a:pt x="114" y="301"/>
                    <a:pt x="123" y="271"/>
                    <a:pt x="139" y="20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9" name="Freeform 108">
              <a:extLst>
                <a:ext uri="{FF2B5EF4-FFF2-40B4-BE49-F238E27FC236}">
                  <a16:creationId xmlns:a16="http://schemas.microsoft.com/office/drawing/2014/main" id="{101DC280-CF56-6F4D-8FC6-9B0928B5AFDE}"/>
                </a:ext>
              </a:extLst>
            </p:cNvPr>
            <p:cNvSpPr/>
            <p:nvPr/>
          </p:nvSpPr>
          <p:spPr>
            <a:xfrm>
              <a:off x="5236920" y="1205999"/>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4"/>
                    <a:pt x="209" y="937"/>
                  </a:cubicBezTo>
                  <a:cubicBezTo>
                    <a:pt x="88" y="816"/>
                    <a:pt x="57" y="633"/>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2"/>
                    <a:pt x="0" y="484"/>
                  </a:cubicBezTo>
                  <a:cubicBezTo>
                    <a:pt x="0" y="561"/>
                    <a:pt x="11" y="677"/>
                    <a:pt x="64" y="787"/>
                  </a:cubicBezTo>
                  <a:cubicBezTo>
                    <a:pt x="123" y="906"/>
                    <a:pt x="207" y="968"/>
                    <a:pt x="216" y="968"/>
                  </a:cubicBezTo>
                  <a:cubicBezTo>
                    <a:pt x="222" y="968"/>
                    <a:pt x="227" y="965"/>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0" name="Freeform 109">
              <a:extLst>
                <a:ext uri="{FF2B5EF4-FFF2-40B4-BE49-F238E27FC236}">
                  <a16:creationId xmlns:a16="http://schemas.microsoft.com/office/drawing/2014/main" id="{2CDE7F14-7543-404C-9BA1-D22E60F7B0D9}"/>
                </a:ext>
              </a:extLst>
            </p:cNvPr>
            <p:cNvSpPr/>
            <p:nvPr/>
          </p:nvSpPr>
          <p:spPr>
            <a:xfrm>
              <a:off x="5354640" y="131292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1"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6"/>
                    <a:pt x="257" y="418"/>
                    <a:pt x="141" y="418"/>
                  </a:cubicBezTo>
                  <a:cubicBezTo>
                    <a:pt x="125" y="418"/>
                    <a:pt x="51" y="418"/>
                    <a:pt x="29" y="367"/>
                  </a:cubicBezTo>
                  <a:cubicBezTo>
                    <a:pt x="66" y="372"/>
                    <a:pt x="90" y="343"/>
                    <a:pt x="90" y="314"/>
                  </a:cubicBezTo>
                  <a:cubicBezTo>
                    <a:pt x="90" y="292"/>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1" name="Freeform 110">
              <a:extLst>
                <a:ext uri="{FF2B5EF4-FFF2-40B4-BE49-F238E27FC236}">
                  <a16:creationId xmlns:a16="http://schemas.microsoft.com/office/drawing/2014/main" id="{2F420C94-FAA3-C149-AB5F-EA6BA1052191}"/>
                </a:ext>
              </a:extLst>
            </p:cNvPr>
            <p:cNvSpPr/>
            <p:nvPr/>
          </p:nvSpPr>
          <p:spPr>
            <a:xfrm>
              <a:off x="5519520" y="1205999"/>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2"/>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0"/>
                    <a:pt x="13" y="941"/>
                  </a:cubicBezTo>
                  <a:cubicBezTo>
                    <a:pt x="0" y="954"/>
                    <a:pt x="0" y="957"/>
                    <a:pt x="0" y="959"/>
                  </a:cubicBezTo>
                  <a:cubicBezTo>
                    <a:pt x="0" y="965"/>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2" name="Freeform 111">
              <a:extLst>
                <a:ext uri="{FF2B5EF4-FFF2-40B4-BE49-F238E27FC236}">
                  <a16:creationId xmlns:a16="http://schemas.microsoft.com/office/drawing/2014/main" id="{9F805410-CFA1-C94D-AF84-0C33B77603C7}"/>
                </a:ext>
              </a:extLst>
            </p:cNvPr>
            <p:cNvSpPr/>
            <p:nvPr/>
          </p:nvSpPr>
          <p:spPr>
            <a:xfrm>
              <a:off x="5740560" y="1372319"/>
              <a:ext cx="212760" cy="14760"/>
            </a:xfrm>
            <a:custGeom>
              <a:avLst/>
              <a:gdLst/>
              <a:ahLst/>
              <a:cxnLst>
                <a:cxn ang="3cd4">
                  <a:pos x="hc" y="t"/>
                </a:cxn>
                <a:cxn ang="cd2">
                  <a:pos x="l" y="vc"/>
                </a:cxn>
                <a:cxn ang="cd4">
                  <a:pos x="hc" y="b"/>
                </a:cxn>
                <a:cxn ang="0">
                  <a:pos x="r" y="vc"/>
                </a:cxn>
              </a:cxnLst>
              <a:rect l="l" t="t" r="r" b="b"/>
              <a:pathLst>
                <a:path w="592" h="42">
                  <a:moveTo>
                    <a:pt x="559" y="42"/>
                  </a:moveTo>
                  <a:cubicBezTo>
                    <a:pt x="574" y="42"/>
                    <a:pt x="592" y="42"/>
                    <a:pt x="592" y="20"/>
                  </a:cubicBezTo>
                  <a:cubicBezTo>
                    <a:pt x="592" y="0"/>
                    <a:pt x="574" y="0"/>
                    <a:pt x="559" y="0"/>
                  </a:cubicBezTo>
                  <a:lnTo>
                    <a:pt x="33" y="0"/>
                  </a:lnTo>
                  <a:cubicBezTo>
                    <a:pt x="18" y="0"/>
                    <a:pt x="0" y="0"/>
                    <a:pt x="0" y="20"/>
                  </a:cubicBezTo>
                  <a:cubicBezTo>
                    <a:pt x="0" y="42"/>
                    <a:pt x="18" y="42"/>
                    <a:pt x="33" y="4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3" name="Freeform 112">
              <a:extLst>
                <a:ext uri="{FF2B5EF4-FFF2-40B4-BE49-F238E27FC236}">
                  <a16:creationId xmlns:a16="http://schemas.microsoft.com/office/drawing/2014/main" id="{8FDF82EB-D2E4-744B-8DCE-A798A111F8F5}"/>
                </a:ext>
              </a:extLst>
            </p:cNvPr>
            <p:cNvSpPr/>
            <p:nvPr/>
          </p:nvSpPr>
          <p:spPr>
            <a:xfrm>
              <a:off x="6152400" y="1137240"/>
              <a:ext cx="93240" cy="54360"/>
            </a:xfrm>
            <a:custGeom>
              <a:avLst/>
              <a:gdLst/>
              <a:ahLst/>
              <a:cxnLst>
                <a:cxn ang="3cd4">
                  <a:pos x="hc" y="t"/>
                </a:cxn>
                <a:cxn ang="cd2">
                  <a:pos x="l" y="vc"/>
                </a:cxn>
                <a:cxn ang="cd4">
                  <a:pos x="hc" y="b"/>
                </a:cxn>
                <a:cxn ang="0">
                  <a:pos x="r" y="vc"/>
                </a:cxn>
              </a:cxnLst>
              <a:rect l="l" t="t" r="r" b="b"/>
              <a:pathLst>
                <a:path w="260" h="152">
                  <a:moveTo>
                    <a:pt x="130" y="0"/>
                  </a:moveTo>
                  <a:lnTo>
                    <a:pt x="0" y="134"/>
                  </a:lnTo>
                  <a:lnTo>
                    <a:pt x="18" y="152"/>
                  </a:lnTo>
                  <a:lnTo>
                    <a:pt x="130" y="51"/>
                  </a:lnTo>
                  <a:lnTo>
                    <a:pt x="242" y="152"/>
                  </a:lnTo>
                  <a:lnTo>
                    <a:pt x="260" y="134"/>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4" name="Freeform 113">
              <a:extLst>
                <a:ext uri="{FF2B5EF4-FFF2-40B4-BE49-F238E27FC236}">
                  <a16:creationId xmlns:a16="http://schemas.microsoft.com/office/drawing/2014/main" id="{A66B399D-06A8-0540-9211-6E1B56A51335}"/>
                </a:ext>
              </a:extLst>
            </p:cNvPr>
            <p:cNvSpPr/>
            <p:nvPr/>
          </p:nvSpPr>
          <p:spPr>
            <a:xfrm>
              <a:off x="6077880" y="1229040"/>
              <a:ext cx="248400" cy="245880"/>
            </a:xfrm>
            <a:custGeom>
              <a:avLst/>
              <a:gdLst/>
              <a:ahLst/>
              <a:cxnLst>
                <a:cxn ang="3cd4">
                  <a:pos x="hc" y="t"/>
                </a:cxn>
                <a:cxn ang="cd2">
                  <a:pos x="l" y="vc"/>
                </a:cxn>
                <a:cxn ang="cd4">
                  <a:pos x="hc" y="b"/>
                </a:cxn>
                <a:cxn ang="0">
                  <a:pos x="r" y="vc"/>
                </a:cxn>
              </a:cxnLst>
              <a:rect l="l" t="t" r="r" b="b"/>
              <a:pathLst>
                <a:path w="691" h="684">
                  <a:moveTo>
                    <a:pt x="554" y="110"/>
                  </a:moveTo>
                  <a:cubicBezTo>
                    <a:pt x="603" y="35"/>
                    <a:pt x="642" y="33"/>
                    <a:pt x="680" y="31"/>
                  </a:cubicBezTo>
                  <a:cubicBezTo>
                    <a:pt x="691" y="29"/>
                    <a:pt x="691" y="13"/>
                    <a:pt x="691" y="11"/>
                  </a:cubicBezTo>
                  <a:cubicBezTo>
                    <a:pt x="691" y="4"/>
                    <a:pt x="686" y="0"/>
                    <a:pt x="680" y="0"/>
                  </a:cubicBezTo>
                  <a:cubicBezTo>
                    <a:pt x="653" y="0"/>
                    <a:pt x="625" y="2"/>
                    <a:pt x="598" y="2"/>
                  </a:cubicBezTo>
                  <a:cubicBezTo>
                    <a:pt x="568" y="2"/>
                    <a:pt x="535" y="0"/>
                    <a:pt x="504" y="0"/>
                  </a:cubicBezTo>
                  <a:cubicBezTo>
                    <a:pt x="497" y="0"/>
                    <a:pt x="484" y="0"/>
                    <a:pt x="484" y="18"/>
                  </a:cubicBezTo>
                  <a:cubicBezTo>
                    <a:pt x="484" y="29"/>
                    <a:pt x="493" y="31"/>
                    <a:pt x="499" y="31"/>
                  </a:cubicBezTo>
                  <a:cubicBezTo>
                    <a:pt x="526" y="33"/>
                    <a:pt x="546" y="42"/>
                    <a:pt x="546" y="62"/>
                  </a:cubicBezTo>
                  <a:cubicBezTo>
                    <a:pt x="546" y="77"/>
                    <a:pt x="530" y="99"/>
                    <a:pt x="530" y="99"/>
                  </a:cubicBezTo>
                  <a:lnTo>
                    <a:pt x="233" y="572"/>
                  </a:lnTo>
                  <a:lnTo>
                    <a:pt x="167" y="59"/>
                  </a:lnTo>
                  <a:cubicBezTo>
                    <a:pt x="167" y="42"/>
                    <a:pt x="189" y="31"/>
                    <a:pt x="233" y="31"/>
                  </a:cubicBezTo>
                  <a:cubicBezTo>
                    <a:pt x="246" y="31"/>
                    <a:pt x="257" y="31"/>
                    <a:pt x="257" y="11"/>
                  </a:cubicBezTo>
                  <a:cubicBezTo>
                    <a:pt x="257" y="2"/>
                    <a:pt x="251" y="0"/>
                    <a:pt x="244" y="0"/>
                  </a:cubicBezTo>
                  <a:cubicBezTo>
                    <a:pt x="205" y="0"/>
                    <a:pt x="163" y="2"/>
                    <a:pt x="123" y="2"/>
                  </a:cubicBezTo>
                  <a:cubicBezTo>
                    <a:pt x="106" y="2"/>
                    <a:pt x="88" y="2"/>
                    <a:pt x="70" y="2"/>
                  </a:cubicBezTo>
                  <a:cubicBezTo>
                    <a:pt x="53" y="2"/>
                    <a:pt x="35" y="0"/>
                    <a:pt x="18" y="0"/>
                  </a:cubicBezTo>
                  <a:cubicBezTo>
                    <a:pt x="11" y="0"/>
                    <a:pt x="0" y="0"/>
                    <a:pt x="0" y="18"/>
                  </a:cubicBezTo>
                  <a:cubicBezTo>
                    <a:pt x="0" y="31"/>
                    <a:pt x="9" y="31"/>
                    <a:pt x="24" y="31"/>
                  </a:cubicBezTo>
                  <a:cubicBezTo>
                    <a:pt x="79" y="31"/>
                    <a:pt x="79" y="40"/>
                    <a:pt x="81" y="64"/>
                  </a:cubicBezTo>
                  <a:lnTo>
                    <a:pt x="158" y="662"/>
                  </a:lnTo>
                  <a:cubicBezTo>
                    <a:pt x="163" y="680"/>
                    <a:pt x="165" y="684"/>
                    <a:pt x="178" y="684"/>
                  </a:cubicBezTo>
                  <a:cubicBezTo>
                    <a:pt x="194" y="684"/>
                    <a:pt x="198" y="680"/>
                    <a:pt x="205" y="6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5" name="Freeform 114">
              <a:extLst>
                <a:ext uri="{FF2B5EF4-FFF2-40B4-BE49-F238E27FC236}">
                  <a16:creationId xmlns:a16="http://schemas.microsoft.com/office/drawing/2014/main" id="{602BCD75-6D94-FE4E-ACE1-C716E5D9BAFF}"/>
                </a:ext>
              </a:extLst>
            </p:cNvPr>
            <p:cNvSpPr/>
            <p:nvPr/>
          </p:nvSpPr>
          <p:spPr>
            <a:xfrm>
              <a:off x="6373080" y="1205999"/>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4"/>
                    <a:pt x="209" y="937"/>
                  </a:cubicBezTo>
                  <a:cubicBezTo>
                    <a:pt x="88" y="816"/>
                    <a:pt x="57" y="633"/>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2"/>
                    <a:pt x="0" y="484"/>
                  </a:cubicBezTo>
                  <a:cubicBezTo>
                    <a:pt x="0" y="561"/>
                    <a:pt x="11" y="677"/>
                    <a:pt x="64" y="787"/>
                  </a:cubicBezTo>
                  <a:cubicBezTo>
                    <a:pt x="123" y="906"/>
                    <a:pt x="207" y="968"/>
                    <a:pt x="216" y="968"/>
                  </a:cubicBezTo>
                  <a:cubicBezTo>
                    <a:pt x="222" y="968"/>
                    <a:pt x="227" y="965"/>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6" name="Freeform 115">
              <a:extLst>
                <a:ext uri="{FF2B5EF4-FFF2-40B4-BE49-F238E27FC236}">
                  <a16:creationId xmlns:a16="http://schemas.microsoft.com/office/drawing/2014/main" id="{0A0FED40-2546-B34F-AB77-54D4C1D257ED}"/>
                </a:ext>
              </a:extLst>
            </p:cNvPr>
            <p:cNvSpPr/>
            <p:nvPr/>
          </p:nvSpPr>
          <p:spPr>
            <a:xfrm>
              <a:off x="6491880" y="131292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4"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6"/>
                    <a:pt x="257" y="418"/>
                    <a:pt x="141" y="418"/>
                  </a:cubicBezTo>
                  <a:cubicBezTo>
                    <a:pt x="128" y="418"/>
                    <a:pt x="51" y="418"/>
                    <a:pt x="29" y="367"/>
                  </a:cubicBezTo>
                  <a:cubicBezTo>
                    <a:pt x="66" y="372"/>
                    <a:pt x="90" y="343"/>
                    <a:pt x="90" y="314"/>
                  </a:cubicBezTo>
                  <a:cubicBezTo>
                    <a:pt x="90" y="292"/>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7" name="Freeform 116">
              <a:extLst>
                <a:ext uri="{FF2B5EF4-FFF2-40B4-BE49-F238E27FC236}">
                  <a16:creationId xmlns:a16="http://schemas.microsoft.com/office/drawing/2014/main" id="{9E9C66C0-AF13-A84A-8355-137D4844445E}"/>
                </a:ext>
              </a:extLst>
            </p:cNvPr>
            <p:cNvSpPr/>
            <p:nvPr/>
          </p:nvSpPr>
          <p:spPr>
            <a:xfrm>
              <a:off x="6666120" y="1429559"/>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8" name="Freeform 117">
              <a:extLst>
                <a:ext uri="{FF2B5EF4-FFF2-40B4-BE49-F238E27FC236}">
                  <a16:creationId xmlns:a16="http://schemas.microsoft.com/office/drawing/2014/main" id="{3AD35EEC-E2E9-BD4A-8125-DFF9537577AF}"/>
                </a:ext>
              </a:extLst>
            </p:cNvPr>
            <p:cNvSpPr/>
            <p:nvPr/>
          </p:nvSpPr>
          <p:spPr>
            <a:xfrm>
              <a:off x="6800040" y="1312920"/>
              <a:ext cx="230760" cy="158040"/>
            </a:xfrm>
            <a:custGeom>
              <a:avLst/>
              <a:gdLst/>
              <a:ahLst/>
              <a:cxnLst>
                <a:cxn ang="3cd4">
                  <a:pos x="hc" y="t"/>
                </a:cxn>
                <a:cxn ang="cd2">
                  <a:pos x="l" y="vc"/>
                </a:cxn>
                <a:cxn ang="cd4">
                  <a:pos x="hc" y="b"/>
                </a:cxn>
                <a:cxn ang="0">
                  <a:pos x="r" y="vc"/>
                </a:cxn>
              </a:cxnLst>
              <a:rect l="l" t="t" r="r" b="b"/>
              <a:pathLst>
                <a:path w="642" h="440">
                  <a:moveTo>
                    <a:pt x="420" y="99"/>
                  </a:moveTo>
                  <a:cubicBezTo>
                    <a:pt x="425" y="79"/>
                    <a:pt x="436" y="42"/>
                    <a:pt x="436" y="37"/>
                  </a:cubicBezTo>
                  <a:cubicBezTo>
                    <a:pt x="436" y="20"/>
                    <a:pt x="420" y="11"/>
                    <a:pt x="407" y="11"/>
                  </a:cubicBezTo>
                  <a:cubicBezTo>
                    <a:pt x="394" y="11"/>
                    <a:pt x="378" y="18"/>
                    <a:pt x="370" y="37"/>
                  </a:cubicBezTo>
                  <a:cubicBezTo>
                    <a:pt x="367" y="44"/>
                    <a:pt x="321" y="231"/>
                    <a:pt x="315" y="255"/>
                  </a:cubicBezTo>
                  <a:cubicBezTo>
                    <a:pt x="308" y="284"/>
                    <a:pt x="306" y="301"/>
                    <a:pt x="306" y="319"/>
                  </a:cubicBezTo>
                  <a:cubicBezTo>
                    <a:pt x="306" y="330"/>
                    <a:pt x="306" y="332"/>
                    <a:pt x="308" y="336"/>
                  </a:cubicBezTo>
                  <a:cubicBezTo>
                    <a:pt x="286" y="389"/>
                    <a:pt x="255" y="418"/>
                    <a:pt x="218" y="418"/>
                  </a:cubicBezTo>
                  <a:cubicBezTo>
                    <a:pt x="141" y="418"/>
                    <a:pt x="141" y="347"/>
                    <a:pt x="141" y="330"/>
                  </a:cubicBezTo>
                  <a:cubicBezTo>
                    <a:pt x="141" y="299"/>
                    <a:pt x="145" y="262"/>
                    <a:pt x="191" y="141"/>
                  </a:cubicBezTo>
                  <a:cubicBezTo>
                    <a:pt x="202" y="112"/>
                    <a:pt x="207" y="99"/>
                    <a:pt x="207" y="79"/>
                  </a:cubicBezTo>
                  <a:cubicBezTo>
                    <a:pt x="207" y="35"/>
                    <a:pt x="176" y="0"/>
                    <a:pt x="128" y="0"/>
                  </a:cubicBezTo>
                  <a:cubicBezTo>
                    <a:pt x="35" y="0"/>
                    <a:pt x="0" y="141"/>
                    <a:pt x="0" y="150"/>
                  </a:cubicBezTo>
                  <a:cubicBezTo>
                    <a:pt x="0" y="158"/>
                    <a:pt x="9" y="158"/>
                    <a:pt x="11" y="158"/>
                  </a:cubicBezTo>
                  <a:cubicBezTo>
                    <a:pt x="22" y="158"/>
                    <a:pt x="22" y="158"/>
                    <a:pt x="26" y="141"/>
                  </a:cubicBezTo>
                  <a:cubicBezTo>
                    <a:pt x="53" y="51"/>
                    <a:pt x="90" y="22"/>
                    <a:pt x="125" y="22"/>
                  </a:cubicBezTo>
                  <a:cubicBezTo>
                    <a:pt x="134" y="22"/>
                    <a:pt x="150" y="22"/>
                    <a:pt x="150" y="53"/>
                  </a:cubicBezTo>
                  <a:cubicBezTo>
                    <a:pt x="150" y="77"/>
                    <a:pt x="139" y="106"/>
                    <a:pt x="132" y="121"/>
                  </a:cubicBezTo>
                  <a:cubicBezTo>
                    <a:pt x="90" y="235"/>
                    <a:pt x="77" y="282"/>
                    <a:pt x="77" y="317"/>
                  </a:cubicBezTo>
                  <a:cubicBezTo>
                    <a:pt x="77" y="407"/>
                    <a:pt x="143" y="440"/>
                    <a:pt x="216" y="440"/>
                  </a:cubicBezTo>
                  <a:cubicBezTo>
                    <a:pt x="231" y="440"/>
                    <a:pt x="277" y="440"/>
                    <a:pt x="317" y="372"/>
                  </a:cubicBezTo>
                  <a:cubicBezTo>
                    <a:pt x="341" y="433"/>
                    <a:pt x="409" y="440"/>
                    <a:pt x="438" y="440"/>
                  </a:cubicBezTo>
                  <a:cubicBezTo>
                    <a:pt x="510" y="440"/>
                    <a:pt x="552" y="378"/>
                    <a:pt x="579" y="321"/>
                  </a:cubicBezTo>
                  <a:cubicBezTo>
                    <a:pt x="612" y="244"/>
                    <a:pt x="642" y="114"/>
                    <a:pt x="642" y="68"/>
                  </a:cubicBezTo>
                  <a:cubicBezTo>
                    <a:pt x="642" y="15"/>
                    <a:pt x="616" y="0"/>
                    <a:pt x="598" y="0"/>
                  </a:cubicBezTo>
                  <a:cubicBezTo>
                    <a:pt x="574" y="0"/>
                    <a:pt x="550" y="24"/>
                    <a:pt x="550" y="46"/>
                  </a:cubicBezTo>
                  <a:cubicBezTo>
                    <a:pt x="550" y="59"/>
                    <a:pt x="557" y="66"/>
                    <a:pt x="565" y="73"/>
                  </a:cubicBezTo>
                  <a:cubicBezTo>
                    <a:pt x="576" y="84"/>
                    <a:pt x="601" y="108"/>
                    <a:pt x="601" y="156"/>
                  </a:cubicBezTo>
                  <a:cubicBezTo>
                    <a:pt x="601" y="189"/>
                    <a:pt x="572" y="284"/>
                    <a:pt x="548" y="332"/>
                  </a:cubicBezTo>
                  <a:cubicBezTo>
                    <a:pt x="521" y="385"/>
                    <a:pt x="488" y="418"/>
                    <a:pt x="440" y="418"/>
                  </a:cubicBezTo>
                  <a:cubicBezTo>
                    <a:pt x="394" y="418"/>
                    <a:pt x="370" y="389"/>
                    <a:pt x="370" y="334"/>
                  </a:cubicBezTo>
                  <a:cubicBezTo>
                    <a:pt x="370" y="308"/>
                    <a:pt x="376" y="277"/>
                    <a:pt x="378" y="26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9" name="Freeform 118">
              <a:extLst>
                <a:ext uri="{FF2B5EF4-FFF2-40B4-BE49-F238E27FC236}">
                  <a16:creationId xmlns:a16="http://schemas.microsoft.com/office/drawing/2014/main" id="{4947CCBB-11BB-F546-97FD-22E9187687DF}"/>
                </a:ext>
              </a:extLst>
            </p:cNvPr>
            <p:cNvSpPr/>
            <p:nvPr/>
          </p:nvSpPr>
          <p:spPr>
            <a:xfrm>
              <a:off x="7067880" y="1205999"/>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2"/>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0"/>
                    <a:pt x="13" y="941"/>
                  </a:cubicBezTo>
                  <a:cubicBezTo>
                    <a:pt x="0" y="954"/>
                    <a:pt x="0" y="957"/>
                    <a:pt x="0" y="959"/>
                  </a:cubicBezTo>
                  <a:cubicBezTo>
                    <a:pt x="0" y="965"/>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0" name="Freeform 119">
              <a:extLst>
                <a:ext uri="{FF2B5EF4-FFF2-40B4-BE49-F238E27FC236}">
                  <a16:creationId xmlns:a16="http://schemas.microsoft.com/office/drawing/2014/main" id="{54382CA2-2A20-D643-87B7-372AA4E7E2D9}"/>
                </a:ext>
              </a:extLst>
            </p:cNvPr>
            <p:cNvSpPr/>
            <p:nvPr/>
          </p:nvSpPr>
          <p:spPr>
            <a:xfrm>
              <a:off x="7202520" y="1205999"/>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2"/>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0"/>
                    <a:pt x="13" y="941"/>
                  </a:cubicBezTo>
                  <a:cubicBezTo>
                    <a:pt x="0" y="954"/>
                    <a:pt x="0" y="957"/>
                    <a:pt x="0" y="959"/>
                  </a:cubicBezTo>
                  <a:cubicBezTo>
                    <a:pt x="0" y="965"/>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1" name="Freeform 120">
              <a:extLst>
                <a:ext uri="{FF2B5EF4-FFF2-40B4-BE49-F238E27FC236}">
                  <a16:creationId xmlns:a16="http://schemas.microsoft.com/office/drawing/2014/main" id="{7E8F57E0-0DD5-FC4B-A247-A31A36CED5A9}"/>
                </a:ext>
              </a:extLst>
            </p:cNvPr>
            <p:cNvSpPr/>
            <p:nvPr/>
          </p:nvSpPr>
          <p:spPr>
            <a:xfrm>
              <a:off x="7333920" y="1229040"/>
              <a:ext cx="257040" cy="249840"/>
            </a:xfrm>
            <a:custGeom>
              <a:avLst/>
              <a:gdLst/>
              <a:ahLst/>
              <a:cxnLst>
                <a:cxn ang="3cd4">
                  <a:pos x="hc" y="t"/>
                </a:cxn>
                <a:cxn ang="cd2">
                  <a:pos x="l" y="vc"/>
                </a:cxn>
                <a:cxn ang="cd4">
                  <a:pos x="hc" y="b"/>
                </a:cxn>
                <a:cxn ang="0">
                  <a:pos x="r" y="vc"/>
                </a:cxn>
              </a:cxnLst>
              <a:rect l="l" t="t" r="r" b="b"/>
              <a:pathLst>
                <a:path w="715" h="695">
                  <a:moveTo>
                    <a:pt x="711" y="22"/>
                  </a:moveTo>
                  <a:cubicBezTo>
                    <a:pt x="713" y="18"/>
                    <a:pt x="715" y="11"/>
                    <a:pt x="715" y="9"/>
                  </a:cubicBezTo>
                  <a:cubicBezTo>
                    <a:pt x="715" y="0"/>
                    <a:pt x="715" y="0"/>
                    <a:pt x="693" y="0"/>
                  </a:cubicBezTo>
                  <a:lnTo>
                    <a:pt x="24" y="0"/>
                  </a:lnTo>
                  <a:cubicBezTo>
                    <a:pt x="0" y="0"/>
                    <a:pt x="0" y="0"/>
                    <a:pt x="0" y="9"/>
                  </a:cubicBezTo>
                  <a:cubicBezTo>
                    <a:pt x="0" y="11"/>
                    <a:pt x="2" y="18"/>
                    <a:pt x="4" y="22"/>
                  </a:cubicBezTo>
                  <a:lnTo>
                    <a:pt x="332" y="675"/>
                  </a:lnTo>
                  <a:cubicBezTo>
                    <a:pt x="339" y="688"/>
                    <a:pt x="341" y="695"/>
                    <a:pt x="359" y="695"/>
                  </a:cubicBezTo>
                  <a:cubicBezTo>
                    <a:pt x="374" y="695"/>
                    <a:pt x="376" y="688"/>
                    <a:pt x="385" y="675"/>
                  </a:cubicBezTo>
                  <a:close/>
                  <a:moveTo>
                    <a:pt x="121" y="70"/>
                  </a:moveTo>
                  <a:lnTo>
                    <a:pt x="653" y="70"/>
                  </a:lnTo>
                  <a:lnTo>
                    <a:pt x="387" y="603"/>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2" name="Freeform 121">
              <a:extLst>
                <a:ext uri="{FF2B5EF4-FFF2-40B4-BE49-F238E27FC236}">
                  <a16:creationId xmlns:a16="http://schemas.microsoft.com/office/drawing/2014/main" id="{46CBBDEE-F766-3646-8207-B2399F8EEF7B}"/>
                </a:ext>
              </a:extLst>
            </p:cNvPr>
            <p:cNvSpPr/>
            <p:nvPr/>
          </p:nvSpPr>
          <p:spPr>
            <a:xfrm>
              <a:off x="7618320" y="1411200"/>
              <a:ext cx="178560" cy="110520"/>
            </a:xfrm>
            <a:custGeom>
              <a:avLst/>
              <a:gdLst/>
              <a:ahLst/>
              <a:cxnLst>
                <a:cxn ang="3cd4">
                  <a:pos x="hc" y="t"/>
                </a:cxn>
                <a:cxn ang="cd2">
                  <a:pos x="l" y="vc"/>
                </a:cxn>
                <a:cxn ang="cd4">
                  <a:pos x="hc" y="b"/>
                </a:cxn>
                <a:cxn ang="0">
                  <a:pos x="r" y="vc"/>
                </a:cxn>
              </a:cxnLst>
              <a:rect l="l" t="t" r="r" b="b"/>
              <a:pathLst>
                <a:path w="497" h="308">
                  <a:moveTo>
                    <a:pt x="326" y="84"/>
                  </a:moveTo>
                  <a:cubicBezTo>
                    <a:pt x="330" y="66"/>
                    <a:pt x="339" y="33"/>
                    <a:pt x="339" y="29"/>
                  </a:cubicBezTo>
                  <a:cubicBezTo>
                    <a:pt x="339" y="15"/>
                    <a:pt x="328" y="7"/>
                    <a:pt x="317" y="7"/>
                  </a:cubicBezTo>
                  <a:cubicBezTo>
                    <a:pt x="304" y="7"/>
                    <a:pt x="290" y="15"/>
                    <a:pt x="286" y="26"/>
                  </a:cubicBezTo>
                  <a:cubicBezTo>
                    <a:pt x="284" y="33"/>
                    <a:pt x="277" y="62"/>
                    <a:pt x="273" y="79"/>
                  </a:cubicBezTo>
                  <a:cubicBezTo>
                    <a:pt x="264" y="117"/>
                    <a:pt x="264" y="119"/>
                    <a:pt x="253" y="156"/>
                  </a:cubicBezTo>
                  <a:cubicBezTo>
                    <a:pt x="244" y="194"/>
                    <a:pt x="244" y="200"/>
                    <a:pt x="242" y="220"/>
                  </a:cubicBezTo>
                  <a:cubicBezTo>
                    <a:pt x="246" y="233"/>
                    <a:pt x="240" y="246"/>
                    <a:pt x="224" y="266"/>
                  </a:cubicBezTo>
                  <a:cubicBezTo>
                    <a:pt x="216" y="277"/>
                    <a:pt x="200" y="288"/>
                    <a:pt x="178" y="288"/>
                  </a:cubicBezTo>
                  <a:cubicBezTo>
                    <a:pt x="152" y="288"/>
                    <a:pt x="117" y="279"/>
                    <a:pt x="117" y="227"/>
                  </a:cubicBezTo>
                  <a:cubicBezTo>
                    <a:pt x="117" y="191"/>
                    <a:pt x="136" y="141"/>
                    <a:pt x="150" y="106"/>
                  </a:cubicBezTo>
                  <a:cubicBezTo>
                    <a:pt x="161" y="77"/>
                    <a:pt x="163" y="70"/>
                    <a:pt x="163" y="59"/>
                  </a:cubicBezTo>
                  <a:cubicBezTo>
                    <a:pt x="163" y="26"/>
                    <a:pt x="136" y="0"/>
                    <a:pt x="99" y="0"/>
                  </a:cubicBezTo>
                  <a:cubicBezTo>
                    <a:pt x="31" y="0"/>
                    <a:pt x="0" y="92"/>
                    <a:pt x="0" y="106"/>
                  </a:cubicBezTo>
                  <a:cubicBezTo>
                    <a:pt x="0" y="114"/>
                    <a:pt x="9" y="114"/>
                    <a:pt x="11" y="114"/>
                  </a:cubicBezTo>
                  <a:cubicBezTo>
                    <a:pt x="22" y="114"/>
                    <a:pt x="22" y="110"/>
                    <a:pt x="24" y="103"/>
                  </a:cubicBezTo>
                  <a:cubicBezTo>
                    <a:pt x="42" y="46"/>
                    <a:pt x="70" y="20"/>
                    <a:pt x="97" y="20"/>
                  </a:cubicBezTo>
                  <a:cubicBezTo>
                    <a:pt x="108" y="20"/>
                    <a:pt x="114" y="26"/>
                    <a:pt x="114" y="44"/>
                  </a:cubicBezTo>
                  <a:cubicBezTo>
                    <a:pt x="114" y="59"/>
                    <a:pt x="108" y="75"/>
                    <a:pt x="106" y="84"/>
                  </a:cubicBezTo>
                  <a:cubicBezTo>
                    <a:pt x="66" y="183"/>
                    <a:pt x="66" y="196"/>
                    <a:pt x="66" y="218"/>
                  </a:cubicBezTo>
                  <a:cubicBezTo>
                    <a:pt x="66" y="297"/>
                    <a:pt x="139" y="308"/>
                    <a:pt x="176" y="308"/>
                  </a:cubicBezTo>
                  <a:cubicBezTo>
                    <a:pt x="189" y="308"/>
                    <a:pt x="222" y="308"/>
                    <a:pt x="253" y="262"/>
                  </a:cubicBezTo>
                  <a:cubicBezTo>
                    <a:pt x="268" y="292"/>
                    <a:pt x="306" y="308"/>
                    <a:pt x="348" y="308"/>
                  </a:cubicBezTo>
                  <a:cubicBezTo>
                    <a:pt x="407" y="308"/>
                    <a:pt x="438" y="255"/>
                    <a:pt x="451" y="227"/>
                  </a:cubicBezTo>
                  <a:cubicBezTo>
                    <a:pt x="480" y="169"/>
                    <a:pt x="497" y="86"/>
                    <a:pt x="497" y="53"/>
                  </a:cubicBezTo>
                  <a:cubicBezTo>
                    <a:pt x="497" y="2"/>
                    <a:pt x="469" y="0"/>
                    <a:pt x="464" y="0"/>
                  </a:cubicBezTo>
                  <a:cubicBezTo>
                    <a:pt x="447" y="0"/>
                    <a:pt x="427" y="18"/>
                    <a:pt x="427" y="35"/>
                  </a:cubicBezTo>
                  <a:cubicBezTo>
                    <a:pt x="427" y="48"/>
                    <a:pt x="433" y="53"/>
                    <a:pt x="440" y="57"/>
                  </a:cubicBezTo>
                  <a:cubicBezTo>
                    <a:pt x="455" y="70"/>
                    <a:pt x="464" y="90"/>
                    <a:pt x="464" y="112"/>
                  </a:cubicBezTo>
                  <a:cubicBezTo>
                    <a:pt x="464" y="121"/>
                    <a:pt x="436" y="288"/>
                    <a:pt x="350" y="288"/>
                  </a:cubicBezTo>
                  <a:cubicBezTo>
                    <a:pt x="295" y="288"/>
                    <a:pt x="295" y="240"/>
                    <a:pt x="295" y="229"/>
                  </a:cubicBezTo>
                  <a:cubicBezTo>
                    <a:pt x="295" y="209"/>
                    <a:pt x="297" y="198"/>
                    <a:pt x="306" y="16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3" name="Freeform 122">
              <a:extLst>
                <a:ext uri="{FF2B5EF4-FFF2-40B4-BE49-F238E27FC236}">
                  <a16:creationId xmlns:a16="http://schemas.microsoft.com/office/drawing/2014/main" id="{C949951A-B279-1B42-A822-7C1C6A4FFA6E}"/>
                </a:ext>
              </a:extLst>
            </p:cNvPr>
            <p:cNvSpPr/>
            <p:nvPr/>
          </p:nvSpPr>
          <p:spPr>
            <a:xfrm>
              <a:off x="7925400" y="1137240"/>
              <a:ext cx="93240" cy="54360"/>
            </a:xfrm>
            <a:custGeom>
              <a:avLst/>
              <a:gdLst/>
              <a:ahLst/>
              <a:cxnLst>
                <a:cxn ang="3cd4">
                  <a:pos x="hc" y="t"/>
                </a:cxn>
                <a:cxn ang="cd2">
                  <a:pos x="l" y="vc"/>
                </a:cxn>
                <a:cxn ang="cd4">
                  <a:pos x="hc" y="b"/>
                </a:cxn>
                <a:cxn ang="0">
                  <a:pos x="r" y="vc"/>
                </a:cxn>
              </a:cxnLst>
              <a:rect l="l" t="t" r="r" b="b"/>
              <a:pathLst>
                <a:path w="260" h="152">
                  <a:moveTo>
                    <a:pt x="130" y="0"/>
                  </a:moveTo>
                  <a:lnTo>
                    <a:pt x="0" y="134"/>
                  </a:lnTo>
                  <a:lnTo>
                    <a:pt x="18" y="152"/>
                  </a:lnTo>
                  <a:lnTo>
                    <a:pt x="130" y="51"/>
                  </a:lnTo>
                  <a:lnTo>
                    <a:pt x="242" y="152"/>
                  </a:lnTo>
                  <a:lnTo>
                    <a:pt x="260" y="134"/>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4" name="Freeform 123">
              <a:extLst>
                <a:ext uri="{FF2B5EF4-FFF2-40B4-BE49-F238E27FC236}">
                  <a16:creationId xmlns:a16="http://schemas.microsoft.com/office/drawing/2014/main" id="{11A5EF9A-4FB2-EF4C-A165-D2FEA9737990}"/>
                </a:ext>
              </a:extLst>
            </p:cNvPr>
            <p:cNvSpPr/>
            <p:nvPr/>
          </p:nvSpPr>
          <p:spPr>
            <a:xfrm>
              <a:off x="7851240" y="1229040"/>
              <a:ext cx="248400" cy="245880"/>
            </a:xfrm>
            <a:custGeom>
              <a:avLst/>
              <a:gdLst/>
              <a:ahLst/>
              <a:cxnLst>
                <a:cxn ang="3cd4">
                  <a:pos x="hc" y="t"/>
                </a:cxn>
                <a:cxn ang="cd2">
                  <a:pos x="l" y="vc"/>
                </a:cxn>
                <a:cxn ang="cd4">
                  <a:pos x="hc" y="b"/>
                </a:cxn>
                <a:cxn ang="0">
                  <a:pos x="r" y="vc"/>
                </a:cxn>
              </a:cxnLst>
              <a:rect l="l" t="t" r="r" b="b"/>
              <a:pathLst>
                <a:path w="691" h="684">
                  <a:moveTo>
                    <a:pt x="554" y="110"/>
                  </a:moveTo>
                  <a:cubicBezTo>
                    <a:pt x="603" y="35"/>
                    <a:pt x="642" y="33"/>
                    <a:pt x="680" y="31"/>
                  </a:cubicBezTo>
                  <a:cubicBezTo>
                    <a:pt x="691" y="29"/>
                    <a:pt x="691" y="13"/>
                    <a:pt x="691" y="11"/>
                  </a:cubicBezTo>
                  <a:cubicBezTo>
                    <a:pt x="691" y="4"/>
                    <a:pt x="686" y="0"/>
                    <a:pt x="680" y="0"/>
                  </a:cubicBezTo>
                  <a:cubicBezTo>
                    <a:pt x="653" y="0"/>
                    <a:pt x="625" y="2"/>
                    <a:pt x="598" y="2"/>
                  </a:cubicBezTo>
                  <a:cubicBezTo>
                    <a:pt x="568" y="2"/>
                    <a:pt x="535" y="0"/>
                    <a:pt x="504" y="0"/>
                  </a:cubicBezTo>
                  <a:cubicBezTo>
                    <a:pt x="497" y="0"/>
                    <a:pt x="484" y="0"/>
                    <a:pt x="484" y="18"/>
                  </a:cubicBezTo>
                  <a:cubicBezTo>
                    <a:pt x="484" y="29"/>
                    <a:pt x="493" y="31"/>
                    <a:pt x="499" y="31"/>
                  </a:cubicBezTo>
                  <a:cubicBezTo>
                    <a:pt x="526" y="33"/>
                    <a:pt x="546" y="42"/>
                    <a:pt x="546" y="62"/>
                  </a:cubicBezTo>
                  <a:cubicBezTo>
                    <a:pt x="546" y="77"/>
                    <a:pt x="530" y="99"/>
                    <a:pt x="530" y="99"/>
                  </a:cubicBezTo>
                  <a:lnTo>
                    <a:pt x="233" y="572"/>
                  </a:lnTo>
                  <a:lnTo>
                    <a:pt x="167" y="59"/>
                  </a:lnTo>
                  <a:cubicBezTo>
                    <a:pt x="167" y="42"/>
                    <a:pt x="189" y="31"/>
                    <a:pt x="233" y="31"/>
                  </a:cubicBezTo>
                  <a:cubicBezTo>
                    <a:pt x="246" y="31"/>
                    <a:pt x="257" y="31"/>
                    <a:pt x="257" y="11"/>
                  </a:cubicBezTo>
                  <a:cubicBezTo>
                    <a:pt x="257" y="2"/>
                    <a:pt x="251" y="0"/>
                    <a:pt x="244" y="0"/>
                  </a:cubicBezTo>
                  <a:cubicBezTo>
                    <a:pt x="205" y="0"/>
                    <a:pt x="163" y="2"/>
                    <a:pt x="123" y="2"/>
                  </a:cubicBezTo>
                  <a:cubicBezTo>
                    <a:pt x="106" y="2"/>
                    <a:pt x="88" y="2"/>
                    <a:pt x="70" y="2"/>
                  </a:cubicBezTo>
                  <a:cubicBezTo>
                    <a:pt x="53" y="2"/>
                    <a:pt x="35" y="0"/>
                    <a:pt x="18" y="0"/>
                  </a:cubicBezTo>
                  <a:cubicBezTo>
                    <a:pt x="11" y="0"/>
                    <a:pt x="0" y="0"/>
                    <a:pt x="0" y="18"/>
                  </a:cubicBezTo>
                  <a:cubicBezTo>
                    <a:pt x="0" y="31"/>
                    <a:pt x="9" y="31"/>
                    <a:pt x="24" y="31"/>
                  </a:cubicBezTo>
                  <a:cubicBezTo>
                    <a:pt x="79" y="31"/>
                    <a:pt x="79" y="40"/>
                    <a:pt x="81" y="64"/>
                  </a:cubicBezTo>
                  <a:lnTo>
                    <a:pt x="158" y="662"/>
                  </a:lnTo>
                  <a:cubicBezTo>
                    <a:pt x="163" y="680"/>
                    <a:pt x="165" y="684"/>
                    <a:pt x="178" y="684"/>
                  </a:cubicBezTo>
                  <a:cubicBezTo>
                    <a:pt x="194" y="684"/>
                    <a:pt x="198" y="680"/>
                    <a:pt x="205" y="6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5" name="Freeform 124">
              <a:extLst>
                <a:ext uri="{FF2B5EF4-FFF2-40B4-BE49-F238E27FC236}">
                  <a16:creationId xmlns:a16="http://schemas.microsoft.com/office/drawing/2014/main" id="{4D961E4F-1FC9-C74D-A86E-38BBB638D696}"/>
                </a:ext>
              </a:extLst>
            </p:cNvPr>
            <p:cNvSpPr/>
            <p:nvPr/>
          </p:nvSpPr>
          <p:spPr>
            <a:xfrm>
              <a:off x="8146440" y="1205999"/>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4"/>
                    <a:pt x="209" y="937"/>
                  </a:cubicBezTo>
                  <a:cubicBezTo>
                    <a:pt x="88" y="816"/>
                    <a:pt x="57" y="633"/>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2"/>
                    <a:pt x="0" y="484"/>
                  </a:cubicBezTo>
                  <a:cubicBezTo>
                    <a:pt x="0" y="561"/>
                    <a:pt x="11" y="677"/>
                    <a:pt x="64" y="787"/>
                  </a:cubicBezTo>
                  <a:cubicBezTo>
                    <a:pt x="123" y="906"/>
                    <a:pt x="207" y="968"/>
                    <a:pt x="216" y="968"/>
                  </a:cubicBezTo>
                  <a:cubicBezTo>
                    <a:pt x="222" y="968"/>
                    <a:pt x="227" y="965"/>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6" name="Freeform 125">
              <a:extLst>
                <a:ext uri="{FF2B5EF4-FFF2-40B4-BE49-F238E27FC236}">
                  <a16:creationId xmlns:a16="http://schemas.microsoft.com/office/drawing/2014/main" id="{28174589-0A94-AF4B-879A-A1CEC5731D4F}"/>
                </a:ext>
              </a:extLst>
            </p:cNvPr>
            <p:cNvSpPr/>
            <p:nvPr/>
          </p:nvSpPr>
          <p:spPr>
            <a:xfrm>
              <a:off x="8264520" y="131292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1"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6"/>
                    <a:pt x="257" y="418"/>
                    <a:pt x="141" y="418"/>
                  </a:cubicBezTo>
                  <a:cubicBezTo>
                    <a:pt x="125" y="418"/>
                    <a:pt x="51" y="418"/>
                    <a:pt x="29" y="367"/>
                  </a:cubicBezTo>
                  <a:cubicBezTo>
                    <a:pt x="66" y="372"/>
                    <a:pt x="90" y="343"/>
                    <a:pt x="90" y="314"/>
                  </a:cubicBezTo>
                  <a:cubicBezTo>
                    <a:pt x="90" y="292"/>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7" name="Freeform 126">
              <a:extLst>
                <a:ext uri="{FF2B5EF4-FFF2-40B4-BE49-F238E27FC236}">
                  <a16:creationId xmlns:a16="http://schemas.microsoft.com/office/drawing/2014/main" id="{C6BBD6C4-F628-BD48-B2FA-C3691A5D555A}"/>
                </a:ext>
              </a:extLst>
            </p:cNvPr>
            <p:cNvSpPr/>
            <p:nvPr/>
          </p:nvSpPr>
          <p:spPr>
            <a:xfrm>
              <a:off x="8439480" y="1429559"/>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8" name="Freeform 127">
              <a:extLst>
                <a:ext uri="{FF2B5EF4-FFF2-40B4-BE49-F238E27FC236}">
                  <a16:creationId xmlns:a16="http://schemas.microsoft.com/office/drawing/2014/main" id="{B1CC5729-3542-534A-BA21-EAFD40A922AA}"/>
                </a:ext>
              </a:extLst>
            </p:cNvPr>
            <p:cNvSpPr/>
            <p:nvPr/>
          </p:nvSpPr>
          <p:spPr>
            <a:xfrm>
              <a:off x="8573400" y="1312920"/>
              <a:ext cx="230760" cy="158040"/>
            </a:xfrm>
            <a:custGeom>
              <a:avLst/>
              <a:gdLst/>
              <a:ahLst/>
              <a:cxnLst>
                <a:cxn ang="3cd4">
                  <a:pos x="hc" y="t"/>
                </a:cxn>
                <a:cxn ang="cd2">
                  <a:pos x="l" y="vc"/>
                </a:cxn>
                <a:cxn ang="cd4">
                  <a:pos x="hc" y="b"/>
                </a:cxn>
                <a:cxn ang="0">
                  <a:pos x="r" y="vc"/>
                </a:cxn>
              </a:cxnLst>
              <a:rect l="l" t="t" r="r" b="b"/>
              <a:pathLst>
                <a:path w="642" h="440">
                  <a:moveTo>
                    <a:pt x="420" y="99"/>
                  </a:moveTo>
                  <a:cubicBezTo>
                    <a:pt x="425" y="79"/>
                    <a:pt x="433" y="42"/>
                    <a:pt x="433" y="37"/>
                  </a:cubicBezTo>
                  <a:cubicBezTo>
                    <a:pt x="433" y="20"/>
                    <a:pt x="420" y="11"/>
                    <a:pt x="407" y="11"/>
                  </a:cubicBezTo>
                  <a:cubicBezTo>
                    <a:pt x="394" y="11"/>
                    <a:pt x="376" y="18"/>
                    <a:pt x="370" y="37"/>
                  </a:cubicBezTo>
                  <a:cubicBezTo>
                    <a:pt x="367" y="44"/>
                    <a:pt x="321" y="231"/>
                    <a:pt x="315" y="255"/>
                  </a:cubicBezTo>
                  <a:cubicBezTo>
                    <a:pt x="308" y="284"/>
                    <a:pt x="306" y="301"/>
                    <a:pt x="306" y="319"/>
                  </a:cubicBezTo>
                  <a:cubicBezTo>
                    <a:pt x="306" y="330"/>
                    <a:pt x="306" y="332"/>
                    <a:pt x="308" y="336"/>
                  </a:cubicBezTo>
                  <a:cubicBezTo>
                    <a:pt x="286" y="389"/>
                    <a:pt x="255" y="418"/>
                    <a:pt x="218" y="418"/>
                  </a:cubicBezTo>
                  <a:cubicBezTo>
                    <a:pt x="141" y="418"/>
                    <a:pt x="141" y="347"/>
                    <a:pt x="141" y="330"/>
                  </a:cubicBezTo>
                  <a:cubicBezTo>
                    <a:pt x="141" y="299"/>
                    <a:pt x="145" y="262"/>
                    <a:pt x="191" y="141"/>
                  </a:cubicBezTo>
                  <a:cubicBezTo>
                    <a:pt x="202" y="112"/>
                    <a:pt x="207" y="99"/>
                    <a:pt x="207" y="79"/>
                  </a:cubicBezTo>
                  <a:cubicBezTo>
                    <a:pt x="207" y="35"/>
                    <a:pt x="176" y="0"/>
                    <a:pt x="128" y="0"/>
                  </a:cubicBezTo>
                  <a:cubicBezTo>
                    <a:pt x="35" y="0"/>
                    <a:pt x="0" y="141"/>
                    <a:pt x="0" y="150"/>
                  </a:cubicBezTo>
                  <a:cubicBezTo>
                    <a:pt x="0" y="158"/>
                    <a:pt x="9" y="158"/>
                    <a:pt x="11" y="158"/>
                  </a:cubicBezTo>
                  <a:cubicBezTo>
                    <a:pt x="22" y="158"/>
                    <a:pt x="22" y="158"/>
                    <a:pt x="26" y="141"/>
                  </a:cubicBezTo>
                  <a:cubicBezTo>
                    <a:pt x="53" y="51"/>
                    <a:pt x="90" y="22"/>
                    <a:pt x="125" y="22"/>
                  </a:cubicBezTo>
                  <a:cubicBezTo>
                    <a:pt x="134" y="22"/>
                    <a:pt x="150" y="22"/>
                    <a:pt x="150" y="53"/>
                  </a:cubicBezTo>
                  <a:cubicBezTo>
                    <a:pt x="150" y="77"/>
                    <a:pt x="139" y="106"/>
                    <a:pt x="132" y="121"/>
                  </a:cubicBezTo>
                  <a:cubicBezTo>
                    <a:pt x="90" y="235"/>
                    <a:pt x="77" y="282"/>
                    <a:pt x="77" y="317"/>
                  </a:cubicBezTo>
                  <a:cubicBezTo>
                    <a:pt x="77" y="407"/>
                    <a:pt x="143" y="440"/>
                    <a:pt x="216" y="440"/>
                  </a:cubicBezTo>
                  <a:cubicBezTo>
                    <a:pt x="231" y="440"/>
                    <a:pt x="277" y="440"/>
                    <a:pt x="317" y="372"/>
                  </a:cubicBezTo>
                  <a:cubicBezTo>
                    <a:pt x="341" y="433"/>
                    <a:pt x="409" y="440"/>
                    <a:pt x="438" y="440"/>
                  </a:cubicBezTo>
                  <a:cubicBezTo>
                    <a:pt x="510" y="440"/>
                    <a:pt x="552" y="378"/>
                    <a:pt x="579" y="321"/>
                  </a:cubicBezTo>
                  <a:cubicBezTo>
                    <a:pt x="612" y="244"/>
                    <a:pt x="642" y="114"/>
                    <a:pt x="642" y="68"/>
                  </a:cubicBezTo>
                  <a:cubicBezTo>
                    <a:pt x="642" y="15"/>
                    <a:pt x="616" y="0"/>
                    <a:pt x="598" y="0"/>
                  </a:cubicBezTo>
                  <a:cubicBezTo>
                    <a:pt x="574" y="0"/>
                    <a:pt x="550" y="24"/>
                    <a:pt x="550" y="46"/>
                  </a:cubicBezTo>
                  <a:cubicBezTo>
                    <a:pt x="550" y="59"/>
                    <a:pt x="557" y="66"/>
                    <a:pt x="565" y="73"/>
                  </a:cubicBezTo>
                  <a:cubicBezTo>
                    <a:pt x="576" y="84"/>
                    <a:pt x="601" y="108"/>
                    <a:pt x="601" y="156"/>
                  </a:cubicBezTo>
                  <a:cubicBezTo>
                    <a:pt x="601" y="189"/>
                    <a:pt x="572" y="284"/>
                    <a:pt x="548" y="332"/>
                  </a:cubicBezTo>
                  <a:cubicBezTo>
                    <a:pt x="521" y="385"/>
                    <a:pt x="488" y="418"/>
                    <a:pt x="440" y="418"/>
                  </a:cubicBezTo>
                  <a:cubicBezTo>
                    <a:pt x="394" y="418"/>
                    <a:pt x="370" y="389"/>
                    <a:pt x="370" y="334"/>
                  </a:cubicBezTo>
                  <a:cubicBezTo>
                    <a:pt x="370" y="308"/>
                    <a:pt x="376" y="277"/>
                    <a:pt x="378" y="26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9" name="Freeform 128">
              <a:extLst>
                <a:ext uri="{FF2B5EF4-FFF2-40B4-BE49-F238E27FC236}">
                  <a16:creationId xmlns:a16="http://schemas.microsoft.com/office/drawing/2014/main" id="{EFB91E13-603C-A14B-960C-FD23A6519C16}"/>
                </a:ext>
              </a:extLst>
            </p:cNvPr>
            <p:cNvSpPr/>
            <p:nvPr/>
          </p:nvSpPr>
          <p:spPr>
            <a:xfrm>
              <a:off x="8841240" y="1205999"/>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2"/>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0"/>
                    <a:pt x="13" y="941"/>
                  </a:cubicBezTo>
                  <a:cubicBezTo>
                    <a:pt x="0" y="954"/>
                    <a:pt x="0" y="957"/>
                    <a:pt x="0" y="959"/>
                  </a:cubicBezTo>
                  <a:cubicBezTo>
                    <a:pt x="0" y="965"/>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0" name="Freeform 129">
              <a:extLst>
                <a:ext uri="{FF2B5EF4-FFF2-40B4-BE49-F238E27FC236}">
                  <a16:creationId xmlns:a16="http://schemas.microsoft.com/office/drawing/2014/main" id="{30E03DF7-FB11-EE4A-9A2C-CC920EA10144}"/>
                </a:ext>
              </a:extLst>
            </p:cNvPr>
            <p:cNvSpPr/>
            <p:nvPr/>
          </p:nvSpPr>
          <p:spPr>
            <a:xfrm>
              <a:off x="8964000" y="1205999"/>
              <a:ext cx="47880" cy="348120"/>
            </a:xfrm>
            <a:custGeom>
              <a:avLst/>
              <a:gdLst/>
              <a:ahLst/>
              <a:cxnLst>
                <a:cxn ang="3cd4">
                  <a:pos x="hc" y="t"/>
                </a:cxn>
                <a:cxn ang="cd2">
                  <a:pos x="l" y="vc"/>
                </a:cxn>
                <a:cxn ang="cd4">
                  <a:pos x="hc" y="b"/>
                </a:cxn>
                <a:cxn ang="0">
                  <a:pos x="r" y="vc"/>
                </a:cxn>
              </a:cxnLst>
              <a:rect l="l" t="t" r="r" b="b"/>
              <a:pathLst>
                <a:path w="134" h="968">
                  <a:moveTo>
                    <a:pt x="134" y="0"/>
                  </a:moveTo>
                  <a:lnTo>
                    <a:pt x="0" y="0"/>
                  </a:lnTo>
                  <a:lnTo>
                    <a:pt x="0" y="40"/>
                  </a:lnTo>
                  <a:lnTo>
                    <a:pt x="95" y="40"/>
                  </a:lnTo>
                  <a:lnTo>
                    <a:pt x="95" y="930"/>
                  </a:lnTo>
                  <a:lnTo>
                    <a:pt x="0" y="930"/>
                  </a:lnTo>
                  <a:lnTo>
                    <a:pt x="0" y="968"/>
                  </a:lnTo>
                  <a:lnTo>
                    <a:pt x="134" y="968"/>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131" name="Title 130">
            <a:extLst>
              <a:ext uri="{FF2B5EF4-FFF2-40B4-BE49-F238E27FC236}">
                <a16:creationId xmlns:a16="http://schemas.microsoft.com/office/drawing/2014/main" id="{74958C22-AA82-2140-9E62-15F823A9D1BC}"/>
              </a:ext>
            </a:extLst>
          </p:cNvPr>
          <p:cNvSpPr>
            <a:spLocks noGrp="1"/>
          </p:cNvSpPr>
          <p:nvPr>
            <p:ph type="title"/>
          </p:nvPr>
        </p:nvSpPr>
        <p:spPr>
          <a:xfrm>
            <a:off x="693043" y="402484"/>
            <a:ext cx="8796197" cy="1151328"/>
          </a:xfrm>
        </p:spPr>
        <p:txBody>
          <a:bodyPr>
            <a:normAutofit/>
          </a:bodyPr>
          <a:lstStyle/>
          <a:p>
            <a:r>
              <a:rPr lang="en-US" sz="4300" dirty="0"/>
              <a:t>Gradient Monte Carlo policy evaluation</a:t>
            </a:r>
          </a:p>
        </p:txBody>
      </p:sp>
      <p:sp>
        <p:nvSpPr>
          <p:cNvPr id="132" name="TextBox 131">
            <a:extLst>
              <a:ext uri="{FF2B5EF4-FFF2-40B4-BE49-F238E27FC236}">
                <a16:creationId xmlns:a16="http://schemas.microsoft.com/office/drawing/2014/main" id="{2540BB18-8D4B-AB4A-9DB2-2B6418DD822D}"/>
              </a:ext>
            </a:extLst>
          </p:cNvPr>
          <p:cNvSpPr txBox="1"/>
          <p:nvPr/>
        </p:nvSpPr>
        <p:spPr>
          <a:xfrm>
            <a:off x="822960" y="6161092"/>
            <a:ext cx="8257879" cy="415263"/>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Gradient updates every ste</a:t>
            </a:r>
            <a:r>
              <a:rPr lang="en-US" sz="2200" dirty="0">
                <a:latin typeface="Liberation Sans" pitchFamily="18"/>
                <a:ea typeface="Noto Sans CJK SC Regular" pitchFamily="2"/>
                <a:cs typeface="FreeSans" pitchFamily="2"/>
              </a:rPr>
              <a:t>p gives us </a:t>
            </a:r>
            <a:r>
              <a:rPr lang="en-US" sz="2200" i="1" dirty="0">
                <a:latin typeface="Liberation Sans" pitchFamily="18"/>
                <a:ea typeface="Noto Sans CJK SC Regular" pitchFamily="2"/>
                <a:cs typeface="FreeSans" pitchFamily="2"/>
              </a:rPr>
              <a:t>stochastic</a:t>
            </a:r>
            <a:r>
              <a:rPr lang="en-US" sz="2200" dirty="0">
                <a:latin typeface="Liberation Sans" pitchFamily="18"/>
                <a:ea typeface="Noto Sans CJK SC Regular" pitchFamily="2"/>
                <a:cs typeface="FreeSans" pitchFamily="2"/>
              </a:rPr>
              <a:t> gradient descent</a:t>
            </a:r>
            <a:endParaRPr lang="en-US" sz="2200" b="0" i="0" u="none" strike="noStrike" kern="1200" cap="none" dirty="0">
              <a:ln>
                <a:noFill/>
              </a:ln>
              <a:latin typeface="Liberation Sans" pitchFamily="18"/>
              <a:ea typeface="Noto Sans CJK SC Regular" pitchFamily="2"/>
              <a:cs typeface="FreeSans" pitchFamily="2"/>
            </a:endParaRPr>
          </a:p>
        </p:txBody>
      </p:sp>
    </p:spTree>
    <p:extLst>
      <p:ext uri="{BB962C8B-B14F-4D97-AF65-F5344CB8AC3E}">
        <p14:creationId xmlns:p14="http://schemas.microsoft.com/office/powerpoint/2010/main" val="240766572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1">
            <a:extLst>
              <a:ext uri="{FF2B5EF4-FFF2-40B4-BE49-F238E27FC236}">
                <a16:creationId xmlns:a16="http://schemas.microsoft.com/office/drawing/2014/main" id="{D351F164-65E5-8E4B-A6F3-FE38D222F645}"/>
              </a:ext>
            </a:extLst>
          </p:cNvPr>
          <p:cNvSpPr txBox="1">
            <a:spLocks noChangeArrowheads="1"/>
          </p:cNvSpPr>
          <p:nvPr/>
        </p:nvSpPr>
        <p:spPr bwMode="auto">
          <a:xfrm>
            <a:off x="914400" y="1371600"/>
            <a:ext cx="8229600" cy="6207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168"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p:txBody>
      </p:sp>
      <p:pic>
        <p:nvPicPr>
          <p:cNvPr id="128002" name="Picture 2">
            <a:extLst>
              <a:ext uri="{FF2B5EF4-FFF2-40B4-BE49-F238E27FC236}">
                <a16:creationId xmlns:a16="http://schemas.microsoft.com/office/drawing/2014/main" id="{5FB05D0F-3CC8-3640-892C-74CCF09248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327317"/>
            <a:ext cx="5521124" cy="62071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itle 1">
            <a:extLst>
              <a:ext uri="{FF2B5EF4-FFF2-40B4-BE49-F238E27FC236}">
                <a16:creationId xmlns:a16="http://schemas.microsoft.com/office/drawing/2014/main" id="{E5E7FE2B-2BBB-F445-92A2-378B8C95B27D}"/>
              </a:ext>
            </a:extLst>
          </p:cNvPr>
          <p:cNvSpPr>
            <a:spLocks noGrp="1"/>
          </p:cNvSpPr>
          <p:nvPr>
            <p:ph type="title"/>
          </p:nvPr>
        </p:nvSpPr>
        <p:spPr>
          <a:xfrm>
            <a:off x="693043" y="402484"/>
            <a:ext cx="8694539" cy="1198104"/>
          </a:xfrm>
        </p:spPr>
        <p:txBody>
          <a:bodyPr/>
          <a:lstStyle/>
          <a:p>
            <a:r>
              <a:rPr lang="en-US" dirty="0"/>
              <a:t>TD3</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4C060-E0AC-ED4E-9332-D2CCB9A2E44C}"/>
              </a:ext>
            </a:extLst>
          </p:cNvPr>
          <p:cNvSpPr>
            <a:spLocks noGrp="1"/>
          </p:cNvSpPr>
          <p:nvPr>
            <p:ph type="title"/>
          </p:nvPr>
        </p:nvSpPr>
        <p:spPr/>
        <p:txBody>
          <a:bodyPr/>
          <a:lstStyle/>
          <a:p>
            <a:r>
              <a:rPr lang="en-US"/>
              <a:t>TD3 results</a:t>
            </a:r>
            <a:endParaRPr lang="en-US" dirty="0"/>
          </a:p>
        </p:txBody>
      </p:sp>
      <p:pic>
        <p:nvPicPr>
          <p:cNvPr id="63490" name="Picture 2">
            <a:extLst>
              <a:ext uri="{FF2B5EF4-FFF2-40B4-BE49-F238E27FC236}">
                <a16:creationId xmlns:a16="http://schemas.microsoft.com/office/drawing/2014/main" id="{7DF18235-2446-F849-88C7-9E2483FB65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75" y="1757648"/>
            <a:ext cx="9734309" cy="4853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558899"/>
      </p:ext>
    </p:extLst>
  </p:cSld>
  <p:clrMapOvr>
    <a:masterClrMapping/>
  </p:clrMapOvr>
  <p:transition spd="med"/>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D77AE-A7B5-014D-99C4-F6FD47E06BE3}"/>
              </a:ext>
            </a:extLst>
          </p:cNvPr>
          <p:cNvSpPr>
            <a:spLocks noGrp="1"/>
          </p:cNvSpPr>
          <p:nvPr>
            <p:ph type="title"/>
          </p:nvPr>
        </p:nvSpPr>
        <p:spPr/>
        <p:txBody>
          <a:bodyPr/>
          <a:lstStyle/>
          <a:p>
            <a:r>
              <a:rPr lang="en-US" dirty="0"/>
              <a:t>Soft actor-critic (SAC)---ICML 2018</a:t>
            </a:r>
          </a:p>
        </p:txBody>
      </p:sp>
      <p:sp>
        <p:nvSpPr>
          <p:cNvPr id="3" name="Text Placeholder 2">
            <a:extLst>
              <a:ext uri="{FF2B5EF4-FFF2-40B4-BE49-F238E27FC236}">
                <a16:creationId xmlns:a16="http://schemas.microsoft.com/office/drawing/2014/main" id="{4AD14283-38EB-6744-A086-197AA7C5D70A}"/>
              </a:ext>
            </a:extLst>
          </p:cNvPr>
          <p:cNvSpPr>
            <a:spLocks noGrp="1"/>
          </p:cNvSpPr>
          <p:nvPr>
            <p:ph type="body" idx="1"/>
          </p:nvPr>
        </p:nvSpPr>
        <p:spPr>
          <a:xfrm>
            <a:off x="984436" y="2145845"/>
            <a:ext cx="8111753" cy="4737555"/>
          </a:xfrm>
        </p:spPr>
        <p:txBody>
          <a:bodyPr>
            <a:noAutofit/>
          </a:bodyPr>
          <a:lstStyle/>
          <a:p>
            <a:pPr>
              <a:spcBef>
                <a:spcPts val="1165"/>
              </a:spcBef>
            </a:pPr>
            <a:r>
              <a:rPr lang="en-US" sz="2000" dirty="0"/>
              <a:t>Uses maximum entropy reinforcement learning objective:</a:t>
            </a:r>
          </a:p>
          <a:p>
            <a:pPr>
              <a:spcBef>
                <a:spcPts val="1165"/>
              </a:spcBef>
            </a:pPr>
            <a:endParaRPr lang="en-US" sz="2000" dirty="0"/>
          </a:p>
          <a:p>
            <a:pPr>
              <a:spcBef>
                <a:spcPts val="1165"/>
              </a:spcBef>
            </a:pPr>
            <a:endParaRPr lang="en-US" sz="2000" dirty="0"/>
          </a:p>
          <a:p>
            <a:pPr lvl="1">
              <a:spcBef>
                <a:spcPts val="1165"/>
              </a:spcBef>
            </a:pPr>
            <a:r>
              <a:rPr lang="en-US" sz="2000" dirty="0"/>
              <a:t>Encourages stochastic policies</a:t>
            </a:r>
          </a:p>
          <a:p>
            <a:pPr lvl="1">
              <a:spcBef>
                <a:spcPts val="1165"/>
              </a:spcBef>
            </a:pPr>
            <a:r>
              <a:rPr lang="en-US" sz="2000" dirty="0"/>
              <a:t>Helps with exploration and capture multiple possible optimal (or good) policies</a:t>
            </a:r>
          </a:p>
          <a:p>
            <a:pPr lvl="1">
              <a:spcBef>
                <a:spcPts val="1165"/>
              </a:spcBef>
            </a:pPr>
            <a:r>
              <a:rPr lang="en-US" sz="2000" dirty="0"/>
              <a:t>It is common to add an extropy loss to PG methods just for exploration</a:t>
            </a:r>
          </a:p>
          <a:p>
            <a:pPr>
              <a:spcBef>
                <a:spcPts val="1165"/>
              </a:spcBef>
            </a:pPr>
            <a:r>
              <a:rPr lang="en-US" sz="2000" dirty="0"/>
              <a:t>Off-policy, stochastic (not deterministic) policy</a:t>
            </a:r>
          </a:p>
          <a:p>
            <a:pPr>
              <a:spcBef>
                <a:spcPts val="1165"/>
              </a:spcBef>
            </a:pPr>
            <a:r>
              <a:rPr lang="en-US" sz="2000" dirty="0"/>
              <a:t>Typically used for continuous control but also works for discrete actions </a:t>
            </a:r>
          </a:p>
        </p:txBody>
      </p:sp>
      <p:pic>
        <p:nvPicPr>
          <p:cNvPr id="4" name="Picture 3">
            <a:extLst>
              <a:ext uri="{FF2B5EF4-FFF2-40B4-BE49-F238E27FC236}">
                <a16:creationId xmlns:a16="http://schemas.microsoft.com/office/drawing/2014/main" id="{8E10EE32-6CDF-2F40-ABA7-3BFB704B4FB7}"/>
              </a:ext>
            </a:extLst>
          </p:cNvPr>
          <p:cNvPicPr>
            <a:picLocks noChangeAspect="1"/>
          </p:cNvPicPr>
          <p:nvPr/>
        </p:nvPicPr>
        <p:blipFill>
          <a:blip r:embed="rId2"/>
          <a:stretch>
            <a:fillRect/>
          </a:stretch>
        </p:blipFill>
        <p:spPr>
          <a:xfrm>
            <a:off x="1928018" y="2361913"/>
            <a:ext cx="6224588" cy="1354424"/>
          </a:xfrm>
          <a:prstGeom prst="rect">
            <a:avLst/>
          </a:prstGeom>
        </p:spPr>
      </p:pic>
    </p:spTree>
    <p:extLst>
      <p:ext uri="{BB962C8B-B14F-4D97-AF65-F5344CB8AC3E}">
        <p14:creationId xmlns:p14="http://schemas.microsoft.com/office/powerpoint/2010/main" val="3596291849"/>
      </p:ext>
    </p:extLst>
  </p:cSld>
  <p:clrMapOvr>
    <a:masterClrMapping/>
  </p:clrMapOvr>
  <p:transition spd="med"/>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890C7-087E-EC4F-9865-0A46CDB7567A}"/>
              </a:ext>
            </a:extLst>
          </p:cNvPr>
          <p:cNvSpPr>
            <a:spLocks noGrp="1"/>
          </p:cNvSpPr>
          <p:nvPr>
            <p:ph type="title"/>
          </p:nvPr>
        </p:nvSpPr>
        <p:spPr>
          <a:xfrm>
            <a:off x="693043" y="402484"/>
            <a:ext cx="8694539" cy="778616"/>
          </a:xfrm>
        </p:spPr>
        <p:txBody>
          <a:bodyPr/>
          <a:lstStyle/>
          <a:p>
            <a:r>
              <a:rPr lang="en-US" dirty="0"/>
              <a:t>SAC</a:t>
            </a:r>
          </a:p>
        </p:txBody>
      </p:sp>
      <p:pic>
        <p:nvPicPr>
          <p:cNvPr id="5" name="Graphic 4">
            <a:extLst>
              <a:ext uri="{FF2B5EF4-FFF2-40B4-BE49-F238E27FC236}">
                <a16:creationId xmlns:a16="http://schemas.microsoft.com/office/drawing/2014/main" id="{AB7BF433-3A50-B94C-A3C3-F4ABF07231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01912" y="402484"/>
            <a:ext cx="6460710" cy="6999103"/>
          </a:xfrm>
          <a:prstGeom prst="rect">
            <a:avLst/>
          </a:prstGeom>
        </p:spPr>
      </p:pic>
      <p:sp>
        <p:nvSpPr>
          <p:cNvPr id="6" name="Freeform 5">
            <a:extLst>
              <a:ext uri="{FF2B5EF4-FFF2-40B4-BE49-F238E27FC236}">
                <a16:creationId xmlns:a16="http://schemas.microsoft.com/office/drawing/2014/main" id="{E4E69E9D-2636-AD4B-AB96-76DA78CC1E5A}"/>
              </a:ext>
            </a:extLst>
          </p:cNvPr>
          <p:cNvSpPr/>
          <p:nvPr/>
        </p:nvSpPr>
        <p:spPr>
          <a:xfrm>
            <a:off x="1018003" y="3570994"/>
            <a:ext cx="1226503" cy="417685"/>
          </a:xfrm>
          <a:custGeom>
            <a:avLst>
              <a:gd name="f0" fmla="val 71249"/>
              <a:gd name="f1" fmla="val -6516"/>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dirty="0">
                <a:latin typeface="Liberation Sans" pitchFamily="18"/>
                <a:ea typeface="Noto Sans CJK SC Regular" pitchFamily="2"/>
                <a:cs typeface="FreeSans" pitchFamily="2"/>
              </a:rPr>
              <a:t>Using done</a:t>
            </a:r>
          </a:p>
        </p:txBody>
      </p:sp>
      <p:sp>
        <p:nvSpPr>
          <p:cNvPr id="7" name="Freeform 6">
            <a:extLst>
              <a:ext uri="{FF2B5EF4-FFF2-40B4-BE49-F238E27FC236}">
                <a16:creationId xmlns:a16="http://schemas.microsoft.com/office/drawing/2014/main" id="{0C19FA6F-9304-8541-8AC5-A59AA513CE5B}"/>
              </a:ext>
            </a:extLst>
          </p:cNvPr>
          <p:cNvSpPr/>
          <p:nvPr/>
        </p:nvSpPr>
        <p:spPr>
          <a:xfrm>
            <a:off x="693043" y="2656594"/>
            <a:ext cx="1226503" cy="417685"/>
          </a:xfrm>
          <a:custGeom>
            <a:avLst>
              <a:gd name="f0" fmla="val 109272"/>
              <a:gd name="f1" fmla="val 32890"/>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dirty="0">
                <a:latin typeface="Liberation Sans" pitchFamily="18"/>
                <a:ea typeface="Noto Sans CJK SC Regular" pitchFamily="2"/>
                <a:cs typeface="FreeSans" pitchFamily="2"/>
              </a:rPr>
              <a:t>Entropy</a:t>
            </a:r>
          </a:p>
        </p:txBody>
      </p:sp>
      <p:sp>
        <p:nvSpPr>
          <p:cNvPr id="8" name="Freeform 7">
            <a:extLst>
              <a:ext uri="{FF2B5EF4-FFF2-40B4-BE49-F238E27FC236}">
                <a16:creationId xmlns:a16="http://schemas.microsoft.com/office/drawing/2014/main" id="{6B718658-76E6-1F4C-8405-8231F6D014D4}"/>
              </a:ext>
            </a:extLst>
          </p:cNvPr>
          <p:cNvSpPr/>
          <p:nvPr/>
        </p:nvSpPr>
        <p:spPr>
          <a:xfrm>
            <a:off x="7293670" y="1181100"/>
            <a:ext cx="2652712" cy="417685"/>
          </a:xfrm>
          <a:custGeom>
            <a:avLst>
              <a:gd name="f0" fmla="val -939"/>
              <a:gd name="f1" fmla="val -10457"/>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dirty="0">
                <a:latin typeface="Liberation Sans" pitchFamily="18"/>
                <a:ea typeface="Noto Sans CJK SC Regular" pitchFamily="2"/>
                <a:cs typeface="FreeSans" pitchFamily="2"/>
              </a:rPr>
              <a:t>2 Q networks like TD3</a:t>
            </a:r>
          </a:p>
        </p:txBody>
      </p:sp>
      <p:sp>
        <p:nvSpPr>
          <p:cNvPr id="9" name="Freeform 8">
            <a:extLst>
              <a:ext uri="{FF2B5EF4-FFF2-40B4-BE49-F238E27FC236}">
                <a16:creationId xmlns:a16="http://schemas.microsoft.com/office/drawing/2014/main" id="{1CED6EA2-7A4D-A340-AAB9-8505107E544A}"/>
              </a:ext>
            </a:extLst>
          </p:cNvPr>
          <p:cNvSpPr/>
          <p:nvPr/>
        </p:nvSpPr>
        <p:spPr>
          <a:xfrm>
            <a:off x="8248681" y="5194300"/>
            <a:ext cx="1627882" cy="417685"/>
          </a:xfrm>
          <a:custGeom>
            <a:avLst>
              <a:gd name="f0" fmla="val -35821"/>
              <a:gd name="f1" fmla="val 10559"/>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dirty="0">
                <a:latin typeface="Liberation Sans" pitchFamily="18"/>
                <a:ea typeface="Noto Sans CJK SC Regular" pitchFamily="2"/>
                <a:cs typeface="FreeSans" pitchFamily="2"/>
              </a:rPr>
              <a:t>Min over 2 Qs</a:t>
            </a:r>
          </a:p>
        </p:txBody>
      </p:sp>
    </p:spTree>
    <p:extLst>
      <p:ext uri="{BB962C8B-B14F-4D97-AF65-F5344CB8AC3E}">
        <p14:creationId xmlns:p14="http://schemas.microsoft.com/office/powerpoint/2010/main" val="1777039322"/>
      </p:ext>
    </p:extLst>
  </p:cSld>
  <p:clrMapOvr>
    <a:masterClrMapping/>
  </p:clrMapOvr>
  <p:transition spd="med"/>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7F545-E3A6-4241-A234-C7D3F027CE5B}"/>
              </a:ext>
            </a:extLst>
          </p:cNvPr>
          <p:cNvSpPr>
            <a:spLocks noGrp="1"/>
          </p:cNvSpPr>
          <p:nvPr>
            <p:ph type="title"/>
          </p:nvPr>
        </p:nvSpPr>
        <p:spPr/>
        <p:txBody>
          <a:bodyPr/>
          <a:lstStyle/>
          <a:p>
            <a:r>
              <a:rPr lang="en-US" dirty="0"/>
              <a:t>SAC results </a:t>
            </a:r>
          </a:p>
        </p:txBody>
      </p:sp>
      <p:pic>
        <p:nvPicPr>
          <p:cNvPr id="4" name="Picture 3">
            <a:extLst>
              <a:ext uri="{FF2B5EF4-FFF2-40B4-BE49-F238E27FC236}">
                <a16:creationId xmlns:a16="http://schemas.microsoft.com/office/drawing/2014/main" id="{E176CD52-D518-684F-B325-4C4BA86EE0FB}"/>
              </a:ext>
            </a:extLst>
          </p:cNvPr>
          <p:cNvPicPr>
            <a:picLocks noChangeAspect="1"/>
          </p:cNvPicPr>
          <p:nvPr/>
        </p:nvPicPr>
        <p:blipFill>
          <a:blip r:embed="rId3"/>
          <a:stretch>
            <a:fillRect/>
          </a:stretch>
        </p:blipFill>
        <p:spPr>
          <a:xfrm>
            <a:off x="267379" y="1614102"/>
            <a:ext cx="7644721" cy="4331470"/>
          </a:xfrm>
          <a:prstGeom prst="rect">
            <a:avLst/>
          </a:prstGeom>
        </p:spPr>
      </p:pic>
      <p:pic>
        <p:nvPicPr>
          <p:cNvPr id="5" name="Online Media 4" descr="Soft actor-critic benchmark results">
            <a:hlinkClick r:id="" action="ppaction://media"/>
            <a:extLst>
              <a:ext uri="{FF2B5EF4-FFF2-40B4-BE49-F238E27FC236}">
                <a16:creationId xmlns:a16="http://schemas.microsoft.com/office/drawing/2014/main" id="{C4CF435C-D46E-484B-87D7-DF77C8D84D2A}"/>
              </a:ext>
            </a:extLst>
          </p:cNvPr>
          <p:cNvPicPr>
            <a:picLocks noRot="1" noChangeAspect="1"/>
          </p:cNvPicPr>
          <p:nvPr>
            <a:videoFile r:link="rId1"/>
          </p:nvPr>
        </p:nvPicPr>
        <p:blipFill>
          <a:blip r:embed="rId4"/>
          <a:stretch>
            <a:fillRect/>
          </a:stretch>
        </p:blipFill>
        <p:spPr>
          <a:xfrm>
            <a:off x="7430641" y="5507038"/>
            <a:ext cx="2540000" cy="1905000"/>
          </a:xfrm>
          <a:prstGeom prst="rect">
            <a:avLst/>
          </a:prstGeom>
        </p:spPr>
      </p:pic>
    </p:spTree>
    <p:extLst>
      <p:ext uri="{BB962C8B-B14F-4D97-AF65-F5344CB8AC3E}">
        <p14:creationId xmlns:p14="http://schemas.microsoft.com/office/powerpoint/2010/main" val="12045042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a:extLst>
              <a:ext uri="{FF2B5EF4-FFF2-40B4-BE49-F238E27FC236}">
                <a16:creationId xmlns:a16="http://schemas.microsoft.com/office/drawing/2014/main" id="{FE67AD5D-2A0E-5D41-8B9D-4DB0CD9320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10058400" cy="5111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2099" name="AutoShape 3">
            <a:extLst>
              <a:ext uri="{FF2B5EF4-FFF2-40B4-BE49-F238E27FC236}">
                <a16:creationId xmlns:a16="http://schemas.microsoft.com/office/drawing/2014/main" id="{895D64A8-94FE-EC49-A313-217E9F7F3DC1}"/>
              </a:ext>
            </a:extLst>
          </p:cNvPr>
          <p:cNvSpPr>
            <a:spLocks noChangeArrowheads="1"/>
          </p:cNvSpPr>
          <p:nvPr/>
        </p:nvSpPr>
        <p:spPr bwMode="auto">
          <a:xfrm>
            <a:off x="9525" y="3602038"/>
            <a:ext cx="3556000" cy="2981325"/>
          </a:xfrm>
          <a:prstGeom prst="roundRect">
            <a:avLst>
              <a:gd name="adj" fmla="val 51"/>
            </a:avLst>
          </a:prstGeom>
          <a:noFill/>
          <a:ln w="54720" cap="flat">
            <a:solidFill>
              <a:srgbClr val="FF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 name="Title 1">
            <a:extLst>
              <a:ext uri="{FF2B5EF4-FFF2-40B4-BE49-F238E27FC236}">
                <a16:creationId xmlns:a16="http://schemas.microsoft.com/office/drawing/2014/main" id="{A4483662-2AA2-4B4C-A19A-A2DEC1838427}"/>
              </a:ext>
            </a:extLst>
          </p:cNvPr>
          <p:cNvSpPr>
            <a:spLocks noGrp="1"/>
          </p:cNvSpPr>
          <p:nvPr>
            <p:ph type="title"/>
          </p:nvPr>
        </p:nvSpPr>
        <p:spPr>
          <a:xfrm>
            <a:off x="693043" y="402484"/>
            <a:ext cx="8694539" cy="969116"/>
          </a:xfrm>
        </p:spPr>
        <p:txBody>
          <a:bodyPr>
            <a:normAutofit/>
          </a:bodyPr>
          <a:lstStyle/>
          <a:p>
            <a:r>
              <a:rPr lang="en-US" sz="4400" dirty="0"/>
              <a:t>A selection of ‘modern’ RL algorithms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F1C62-590A-8143-AEB7-A73BF9171D64}"/>
              </a:ext>
            </a:extLst>
          </p:cNvPr>
          <p:cNvSpPr>
            <a:spLocks noGrp="1"/>
          </p:cNvSpPr>
          <p:nvPr>
            <p:ph type="title"/>
          </p:nvPr>
        </p:nvSpPr>
        <p:spPr>
          <a:xfrm>
            <a:off x="693043" y="402484"/>
            <a:ext cx="8994967" cy="1461188"/>
          </a:xfrm>
        </p:spPr>
        <p:txBody>
          <a:bodyPr>
            <a:normAutofit/>
          </a:bodyPr>
          <a:lstStyle/>
          <a:p>
            <a:r>
              <a:rPr lang="en-US" sz="4400" dirty="0"/>
              <a:t>Trust region policy optimization (TRPO)---ICML 2015</a:t>
            </a:r>
          </a:p>
        </p:txBody>
      </p:sp>
      <p:sp>
        <p:nvSpPr>
          <p:cNvPr id="3" name="Text Placeholder 2">
            <a:extLst>
              <a:ext uri="{FF2B5EF4-FFF2-40B4-BE49-F238E27FC236}">
                <a16:creationId xmlns:a16="http://schemas.microsoft.com/office/drawing/2014/main" id="{1470C4A8-B2DC-DA4A-9D2E-A14087E031C6}"/>
              </a:ext>
            </a:extLst>
          </p:cNvPr>
          <p:cNvSpPr>
            <a:spLocks noGrp="1"/>
          </p:cNvSpPr>
          <p:nvPr>
            <p:ph type="body" idx="1"/>
          </p:nvPr>
        </p:nvSpPr>
        <p:spPr/>
        <p:txBody>
          <a:bodyPr>
            <a:normAutofit fontScale="70000" lnSpcReduction="20000"/>
          </a:bodyPr>
          <a:lstStyle/>
          <a:p>
            <a:r>
              <a:rPr lang="en-US" sz="2600" dirty="0"/>
              <a:t>On-policy PG methods are not very sample efficient</a:t>
            </a:r>
          </a:p>
          <a:p>
            <a:r>
              <a:rPr lang="en-US" sz="2600" dirty="0"/>
              <a:t>Would like to take large step sizes, but this can make methods unstable</a:t>
            </a:r>
          </a:p>
          <a:p>
            <a:r>
              <a:rPr lang="en-US" sz="2600" dirty="0"/>
              <a:t>TRPO tries to improve the improve the policy as much as possible, while bounding how much it can change (measured by KL):</a:t>
            </a:r>
          </a:p>
          <a:p>
            <a:endParaRPr lang="en-US" sz="2600" dirty="0"/>
          </a:p>
          <a:p>
            <a:endParaRPr lang="en-US" sz="2600" dirty="0"/>
          </a:p>
          <a:p>
            <a:r>
              <a:rPr lang="en-US" sz="2600" dirty="0"/>
              <a:t>Computationally intractable, so use second order (quadratic) approximation and average KL </a:t>
            </a:r>
          </a:p>
          <a:p>
            <a:endParaRPr lang="en-US" dirty="0"/>
          </a:p>
          <a:p>
            <a:endParaRPr lang="en-US" dirty="0"/>
          </a:p>
          <a:p>
            <a:endParaRPr lang="en-US" dirty="0"/>
          </a:p>
        </p:txBody>
      </p:sp>
      <p:sp>
        <p:nvSpPr>
          <p:cNvPr id="4" name="AutoShape 2" descr="\theta_{k+1} = \arg \max_{\theta} \; &amp; {\mathcal L}(\theta_k, \theta) \\&#10;\text{s.t.} \; &amp; \bar{D}_{KL}(\theta || \theta_k) \leq \delta">
            <a:extLst>
              <a:ext uri="{FF2B5EF4-FFF2-40B4-BE49-F238E27FC236}">
                <a16:creationId xmlns:a16="http://schemas.microsoft.com/office/drawing/2014/main" id="{2CD5E5F4-DD2A-E147-ADCB-DDABFEAB2359}"/>
              </a:ext>
            </a:extLst>
          </p:cNvPr>
          <p:cNvSpPr>
            <a:spLocks noChangeAspect="1" noChangeArrowheads="1"/>
          </p:cNvSpPr>
          <p:nvPr/>
        </p:nvSpPr>
        <p:spPr bwMode="auto">
          <a:xfrm>
            <a:off x="4887913" y="3627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theta_{k+1} = \arg \max_{\theta} \; &amp; {\mathcal L}(\theta_k, \theta) \\&#10;\text{s.t.} \; &amp; \bar{D}_{KL}(\theta || \theta_k) \leq \delta">
            <a:extLst>
              <a:ext uri="{FF2B5EF4-FFF2-40B4-BE49-F238E27FC236}">
                <a16:creationId xmlns:a16="http://schemas.microsoft.com/office/drawing/2014/main" id="{767BBF4B-998C-A144-9A2F-33EAF926D31C}"/>
              </a:ext>
            </a:extLst>
          </p:cNvPr>
          <p:cNvSpPr>
            <a:spLocks noChangeAspect="1" noChangeArrowheads="1"/>
          </p:cNvSpPr>
          <p:nvPr/>
        </p:nvSpPr>
        <p:spPr bwMode="auto">
          <a:xfrm>
            <a:off x="5040313" y="37798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50C8C02F-24B3-D549-90A8-62D926F93333}"/>
              </a:ext>
            </a:extLst>
          </p:cNvPr>
          <p:cNvPicPr>
            <a:picLocks noChangeAspect="1"/>
          </p:cNvPicPr>
          <p:nvPr/>
        </p:nvPicPr>
        <p:blipFill rotWithShape="1">
          <a:blip r:embed="rId2"/>
          <a:srcRect t="13659"/>
          <a:stretch/>
        </p:blipFill>
        <p:spPr>
          <a:xfrm>
            <a:off x="3032477" y="4521962"/>
            <a:ext cx="3710872" cy="1044269"/>
          </a:xfrm>
          <a:prstGeom prst="rect">
            <a:avLst/>
          </a:prstGeom>
        </p:spPr>
      </p:pic>
    </p:spTree>
    <p:extLst>
      <p:ext uri="{BB962C8B-B14F-4D97-AF65-F5344CB8AC3E}">
        <p14:creationId xmlns:p14="http://schemas.microsoft.com/office/powerpoint/2010/main" val="3484458583"/>
      </p:ext>
    </p:extLst>
  </p:cSld>
  <p:clrMapOvr>
    <a:masterClrMapping/>
  </p:clrMapOvr>
  <p:transition spd="med"/>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07746-354E-124C-A482-2ACD8FFD124B}"/>
              </a:ext>
            </a:extLst>
          </p:cNvPr>
          <p:cNvSpPr>
            <a:spLocks noGrp="1"/>
          </p:cNvSpPr>
          <p:nvPr>
            <p:ph type="title"/>
          </p:nvPr>
        </p:nvSpPr>
        <p:spPr>
          <a:xfrm>
            <a:off x="693043" y="254643"/>
            <a:ext cx="8694539" cy="898164"/>
          </a:xfrm>
        </p:spPr>
        <p:txBody>
          <a:bodyPr>
            <a:normAutofit/>
          </a:bodyPr>
          <a:lstStyle/>
          <a:p>
            <a:r>
              <a:rPr lang="en-US" dirty="0"/>
              <a:t>TRPO</a:t>
            </a:r>
          </a:p>
        </p:txBody>
      </p:sp>
      <p:pic>
        <p:nvPicPr>
          <p:cNvPr id="5" name="Graphic 4">
            <a:extLst>
              <a:ext uri="{FF2B5EF4-FFF2-40B4-BE49-F238E27FC236}">
                <a16:creationId xmlns:a16="http://schemas.microsoft.com/office/drawing/2014/main" id="{13E7802A-DA9E-CD4C-8A66-0C9A35F40C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71343" y="1152806"/>
            <a:ext cx="6137939" cy="6308437"/>
          </a:xfrm>
          <a:prstGeom prst="rect">
            <a:avLst/>
          </a:prstGeom>
        </p:spPr>
      </p:pic>
    </p:spTree>
    <p:extLst>
      <p:ext uri="{BB962C8B-B14F-4D97-AF65-F5344CB8AC3E}">
        <p14:creationId xmlns:p14="http://schemas.microsoft.com/office/powerpoint/2010/main" val="2500733915"/>
      </p:ext>
    </p:extLst>
  </p:cSld>
  <p:clrMapOvr>
    <a:masterClrMapping/>
  </p:clrMapOvr>
  <p:transition spd="med"/>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C4923-4B6F-BC4D-9927-898A4C34CFA3}"/>
              </a:ext>
            </a:extLst>
          </p:cNvPr>
          <p:cNvSpPr>
            <a:spLocks noGrp="1"/>
          </p:cNvSpPr>
          <p:nvPr>
            <p:ph type="title"/>
          </p:nvPr>
        </p:nvSpPr>
        <p:spPr/>
        <p:txBody>
          <a:bodyPr/>
          <a:lstStyle/>
          <a:p>
            <a:r>
              <a:rPr lang="en-US" dirty="0"/>
              <a:t>Proximal policy optimization (PPO)---</a:t>
            </a:r>
            <a:r>
              <a:rPr lang="en-US" dirty="0" err="1"/>
              <a:t>arXiv</a:t>
            </a:r>
            <a:r>
              <a:rPr lang="en-US" dirty="0"/>
              <a:t> 2017</a:t>
            </a:r>
          </a:p>
        </p:txBody>
      </p:sp>
      <p:sp>
        <p:nvSpPr>
          <p:cNvPr id="3" name="Text Placeholder 2">
            <a:extLst>
              <a:ext uri="{FF2B5EF4-FFF2-40B4-BE49-F238E27FC236}">
                <a16:creationId xmlns:a16="http://schemas.microsoft.com/office/drawing/2014/main" id="{211E0F93-F6C5-C043-92E0-09DA1F7A41B6}"/>
              </a:ext>
            </a:extLst>
          </p:cNvPr>
          <p:cNvSpPr>
            <a:spLocks noGrp="1"/>
          </p:cNvSpPr>
          <p:nvPr>
            <p:ph type="body" idx="1"/>
          </p:nvPr>
        </p:nvSpPr>
        <p:spPr/>
        <p:txBody>
          <a:bodyPr>
            <a:normAutofit fontScale="62500" lnSpcReduction="20000"/>
          </a:bodyPr>
          <a:lstStyle/>
          <a:p>
            <a:r>
              <a:rPr lang="en-US" dirty="0"/>
              <a:t>TRPO is computationally demanding and complex to implement</a:t>
            </a:r>
          </a:p>
          <a:p>
            <a:r>
              <a:rPr lang="en-US" dirty="0"/>
              <a:t>PPO further approximates the KL constraint with clipping:</a:t>
            </a:r>
          </a:p>
          <a:p>
            <a:endParaRPr lang="en-US" dirty="0"/>
          </a:p>
          <a:p>
            <a:endParaRPr lang="en-US" dirty="0"/>
          </a:p>
          <a:p>
            <a:endParaRPr lang="en-US" dirty="0"/>
          </a:p>
          <a:p>
            <a:r>
              <a:rPr lang="en-US" dirty="0"/>
              <a:t>Still on-policy  </a:t>
            </a:r>
          </a:p>
        </p:txBody>
      </p:sp>
      <p:pic>
        <p:nvPicPr>
          <p:cNvPr id="5" name="Picture 4">
            <a:extLst>
              <a:ext uri="{FF2B5EF4-FFF2-40B4-BE49-F238E27FC236}">
                <a16:creationId xmlns:a16="http://schemas.microsoft.com/office/drawing/2014/main" id="{449419E9-2BEF-BC41-A636-0ABE294F1B88}"/>
              </a:ext>
            </a:extLst>
          </p:cNvPr>
          <p:cNvPicPr>
            <a:picLocks noChangeAspect="1"/>
          </p:cNvPicPr>
          <p:nvPr/>
        </p:nvPicPr>
        <p:blipFill>
          <a:blip r:embed="rId2"/>
          <a:stretch>
            <a:fillRect/>
          </a:stretch>
        </p:blipFill>
        <p:spPr>
          <a:xfrm>
            <a:off x="1925274" y="4258418"/>
            <a:ext cx="7361788" cy="927040"/>
          </a:xfrm>
          <a:prstGeom prst="rect">
            <a:avLst/>
          </a:prstGeom>
        </p:spPr>
      </p:pic>
      <p:sp>
        <p:nvSpPr>
          <p:cNvPr id="6" name="Freeform 5">
            <a:extLst>
              <a:ext uri="{FF2B5EF4-FFF2-40B4-BE49-F238E27FC236}">
                <a16:creationId xmlns:a16="http://schemas.microsoft.com/office/drawing/2014/main" id="{D7FEBCC8-670A-1A44-B39A-033A76284D62}"/>
              </a:ext>
            </a:extLst>
          </p:cNvPr>
          <p:cNvSpPr/>
          <p:nvPr/>
        </p:nvSpPr>
        <p:spPr>
          <a:xfrm>
            <a:off x="1925274" y="5185458"/>
            <a:ext cx="2753848" cy="608032"/>
          </a:xfrm>
          <a:custGeom>
            <a:avLst>
              <a:gd name="f0" fmla="val 23030"/>
              <a:gd name="f1" fmla="val -8565"/>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Same as TRPO</a:t>
            </a:r>
          </a:p>
        </p:txBody>
      </p:sp>
      <p:sp>
        <p:nvSpPr>
          <p:cNvPr id="7" name="Freeform 6">
            <a:extLst>
              <a:ext uri="{FF2B5EF4-FFF2-40B4-BE49-F238E27FC236}">
                <a16:creationId xmlns:a16="http://schemas.microsoft.com/office/drawing/2014/main" id="{C8B248C1-8DBD-E244-8EE0-73D89C98FBA7}"/>
              </a:ext>
            </a:extLst>
          </p:cNvPr>
          <p:cNvSpPr/>
          <p:nvPr/>
        </p:nvSpPr>
        <p:spPr>
          <a:xfrm>
            <a:off x="5619960" y="5556309"/>
            <a:ext cx="4299544" cy="608032"/>
          </a:xfrm>
          <a:custGeom>
            <a:avLst>
              <a:gd name="f0" fmla="val 8686"/>
              <a:gd name="f1" fmla="val -22545"/>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Bound the loss instead of using KL</a:t>
            </a:r>
          </a:p>
        </p:txBody>
      </p:sp>
    </p:spTree>
    <p:extLst>
      <p:ext uri="{BB962C8B-B14F-4D97-AF65-F5344CB8AC3E}">
        <p14:creationId xmlns:p14="http://schemas.microsoft.com/office/powerpoint/2010/main" val="3929544452"/>
      </p:ext>
    </p:extLst>
  </p:cSld>
  <p:clrMapOvr>
    <a:masterClrMapping/>
  </p:clrMapOvr>
  <p:transition spd="med"/>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AF756-EB32-3C44-A84A-FDBD0F6EA067}"/>
              </a:ext>
            </a:extLst>
          </p:cNvPr>
          <p:cNvSpPr>
            <a:spLocks noGrp="1"/>
          </p:cNvSpPr>
          <p:nvPr>
            <p:ph type="title"/>
          </p:nvPr>
        </p:nvSpPr>
        <p:spPr/>
        <p:txBody>
          <a:bodyPr/>
          <a:lstStyle/>
          <a:p>
            <a:r>
              <a:rPr lang="en-US" dirty="0"/>
              <a:t>PPO</a:t>
            </a:r>
          </a:p>
        </p:txBody>
      </p:sp>
      <p:pic>
        <p:nvPicPr>
          <p:cNvPr id="5" name="Graphic 4">
            <a:extLst>
              <a:ext uri="{FF2B5EF4-FFF2-40B4-BE49-F238E27FC236}">
                <a16:creationId xmlns:a16="http://schemas.microsoft.com/office/drawing/2014/main" id="{0FF4DD9A-A4E8-3C4F-883C-47EB4D4E41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021" y="1863671"/>
            <a:ext cx="8397854" cy="5293519"/>
          </a:xfrm>
          <a:prstGeom prst="rect">
            <a:avLst/>
          </a:prstGeom>
        </p:spPr>
      </p:pic>
      <p:sp>
        <p:nvSpPr>
          <p:cNvPr id="6" name="Freeform 5">
            <a:extLst>
              <a:ext uri="{FF2B5EF4-FFF2-40B4-BE49-F238E27FC236}">
                <a16:creationId xmlns:a16="http://schemas.microsoft.com/office/drawing/2014/main" id="{1904A68B-F62C-F64C-B239-C8FC74CBD8EE}"/>
              </a:ext>
            </a:extLst>
          </p:cNvPr>
          <p:cNvSpPr/>
          <p:nvPr/>
        </p:nvSpPr>
        <p:spPr>
          <a:xfrm>
            <a:off x="5787341" y="1133078"/>
            <a:ext cx="2591805" cy="608032"/>
          </a:xfrm>
          <a:custGeom>
            <a:avLst>
              <a:gd name="f0" fmla="val -15373"/>
              <a:gd name="f1" fmla="val 53935"/>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Can be parallelized</a:t>
            </a:r>
          </a:p>
        </p:txBody>
      </p:sp>
    </p:spTree>
    <p:extLst>
      <p:ext uri="{BB962C8B-B14F-4D97-AF65-F5344CB8AC3E}">
        <p14:creationId xmlns:p14="http://schemas.microsoft.com/office/powerpoint/2010/main" val="237648923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8A4A5C-603D-A047-AD97-65E632BF694A}"/>
              </a:ext>
            </a:extLst>
          </p:cNvPr>
          <p:cNvPicPr>
            <a:picLocks noChangeAspect="1"/>
          </p:cNvPicPr>
          <p:nvPr/>
        </p:nvPicPr>
        <p:blipFill>
          <a:blip r:embed="rId3">
            <a:lum/>
            <a:alphaModFix/>
          </a:blip>
          <a:srcRect/>
          <a:stretch>
            <a:fillRect/>
          </a:stretch>
        </p:blipFill>
        <p:spPr>
          <a:xfrm>
            <a:off x="53710" y="1349609"/>
            <a:ext cx="9972623" cy="3558058"/>
          </a:xfrm>
          <a:prstGeom prst="rect">
            <a:avLst/>
          </a:prstGeom>
          <a:noFill/>
          <a:ln>
            <a:noFill/>
          </a:ln>
        </p:spPr>
      </p:pic>
      <p:sp>
        <p:nvSpPr>
          <p:cNvPr id="4" name="TextBox 3">
            <a:extLst>
              <a:ext uri="{FF2B5EF4-FFF2-40B4-BE49-F238E27FC236}">
                <a16:creationId xmlns:a16="http://schemas.microsoft.com/office/drawing/2014/main" id="{2BCA2C76-3747-4C49-8431-2D1373C400CF}"/>
              </a:ext>
            </a:extLst>
          </p:cNvPr>
          <p:cNvSpPr txBox="1"/>
          <p:nvPr/>
        </p:nvSpPr>
        <p:spPr>
          <a:xfrm>
            <a:off x="343080" y="5064008"/>
            <a:ext cx="8980257" cy="2361565"/>
          </a:xfrm>
          <a:prstGeom prst="rect">
            <a:avLst/>
          </a:prstGeom>
          <a:noFill/>
          <a:ln>
            <a:noFill/>
          </a:ln>
        </p:spPr>
        <p:txBody>
          <a:bodyPr wrap="none" lIns="90000" tIns="45000" rIns="90000" bIns="45000" anchorCtr="0" compatLnSpc="0">
            <a:spAutoFit/>
          </a:bodyPr>
          <a:lstStyle/>
          <a:p>
            <a:pPr marL="342900" marR="0" lvl="0" indent="-342900" hangingPunct="0">
              <a:lnSpc>
                <a:spcPct val="100000"/>
              </a:lnSpc>
              <a:spcBef>
                <a:spcPts val="0"/>
              </a:spcBef>
              <a:spcAft>
                <a:spcPts val="0"/>
              </a:spcAft>
              <a:buFont typeface="Arial" panose="020B0604020202020204" pitchFamily="34" charset="0"/>
              <a:buChar char="•"/>
              <a:tabLst/>
            </a:pPr>
            <a:r>
              <a:rPr lang="en-US" sz="2200" b="0" i="0" u="none" strike="noStrike" kern="1200" cap="none" dirty="0">
                <a:ln>
                  <a:noFill/>
                </a:ln>
                <a:latin typeface="Liberation Sans" pitchFamily="18"/>
                <a:ea typeface="Noto Sans CJK SC Regular" pitchFamily="2"/>
                <a:cs typeface="FreeSans" pitchFamily="2"/>
              </a:rPr>
              <a:t>For linear function approximation, gradient MC converges to the </a:t>
            </a:r>
            <a:endParaRPr lang="en-US" sz="2200" dirty="0">
              <a:latin typeface="Liberation Sans" pitchFamily="18"/>
              <a:ea typeface="Noto Sans CJK SC Regular" pitchFamily="2"/>
              <a:cs typeface="FreeSans" pitchFamily="2"/>
            </a:endParaRPr>
          </a:p>
          <a:p>
            <a:pPr marR="0" lvl="0" hangingPunct="0">
              <a:lnSpc>
                <a:spcPct val="100000"/>
              </a:lnSpc>
              <a:spcBef>
                <a:spcPts val="0"/>
              </a:spcBef>
              <a:spcAft>
                <a:spcPts val="0"/>
              </a:spcAft>
              <a:tabLst/>
            </a:pPr>
            <a:r>
              <a:rPr lang="en-US" sz="2200" b="0" i="0" u="none" strike="noStrike" kern="1200" cap="none" dirty="0">
                <a:ln>
                  <a:noFill/>
                </a:ln>
                <a:latin typeface="Liberation Sans" pitchFamily="18"/>
                <a:ea typeface="Noto Sans CJK SC Regular" pitchFamily="2"/>
                <a:cs typeface="FreeSans" pitchFamily="2"/>
              </a:rPr>
              <a:t>weights that minimize MSE </a:t>
            </a:r>
            <a:r>
              <a:rPr lang="en-US" sz="2200" b="0" i="0" u="none" strike="noStrike" kern="1200" cap="none" dirty="0" err="1">
                <a:ln>
                  <a:noFill/>
                </a:ln>
                <a:latin typeface="Liberation Sans" pitchFamily="18"/>
                <a:ea typeface="Noto Sans CJK SC Regular" pitchFamily="2"/>
                <a:cs typeface="FreeSans" pitchFamily="2"/>
              </a:rPr>
              <a:t>wrt</a:t>
            </a:r>
            <a:r>
              <a:rPr lang="en-US" sz="2200" b="0" i="0" u="none" strike="noStrike" kern="1200" cap="none" dirty="0">
                <a:ln>
                  <a:noFill/>
                </a:ln>
                <a:latin typeface="Liberation Sans" pitchFamily="18"/>
                <a:ea typeface="Noto Sans CJK SC Regular" pitchFamily="2"/>
                <a:cs typeface="FreeSans" pitchFamily="2"/>
              </a:rPr>
              <a:t> the true value function</a:t>
            </a:r>
          </a:p>
          <a:p>
            <a:pPr marL="342900" marR="0" lvl="0" indent="-342900" hangingPunct="0">
              <a:lnSpc>
                <a:spcPct val="100000"/>
              </a:lnSpc>
              <a:spcBef>
                <a:spcPts val="0"/>
              </a:spcBef>
              <a:spcAft>
                <a:spcPts val="0"/>
              </a:spcAft>
              <a:buFont typeface="Arial" panose="020B0604020202020204" pitchFamily="34" charset="0"/>
              <a:buChar char="•"/>
              <a:tabLst/>
            </a:pPr>
            <a:endParaRPr lang="en-US" sz="2200" b="0" i="0" u="none" strike="noStrike" kern="1200" cap="none" dirty="0">
              <a:ln>
                <a:noFill/>
              </a:ln>
              <a:latin typeface="Liberation Sans" pitchFamily="18"/>
              <a:ea typeface="Noto Sans CJK SC Regular" pitchFamily="2"/>
              <a:cs typeface="FreeSans" pitchFamily="2"/>
            </a:endParaRPr>
          </a:p>
          <a:p>
            <a:pPr marL="342900" marR="0" lvl="0" indent="-342900" hangingPunct="0">
              <a:lnSpc>
                <a:spcPct val="100000"/>
              </a:lnSpc>
              <a:spcBef>
                <a:spcPts val="0"/>
              </a:spcBef>
              <a:spcAft>
                <a:spcPts val="0"/>
              </a:spcAft>
              <a:buFont typeface="Arial" panose="020B0604020202020204" pitchFamily="34" charset="0"/>
              <a:buChar char="•"/>
              <a:tabLst/>
            </a:pPr>
            <a:r>
              <a:rPr lang="en-US" sz="2200" b="0" i="0" u="none" strike="noStrike" kern="1200" cap="none" dirty="0">
                <a:ln>
                  <a:noFill/>
                </a:ln>
                <a:latin typeface="Liberation Sans" pitchFamily="18"/>
                <a:ea typeface="Noto Sans CJK SC Regular" pitchFamily="2"/>
                <a:cs typeface="FreeSans" pitchFamily="2"/>
              </a:rPr>
              <a:t>Even for non-linear function approximation, gradient MC converges </a:t>
            </a:r>
          </a:p>
          <a:p>
            <a:pPr marR="0" lvl="0" hangingPunct="0">
              <a:lnSpc>
                <a:spcPct val="100000"/>
              </a:lnSpc>
              <a:spcBef>
                <a:spcPts val="0"/>
              </a:spcBef>
              <a:spcAft>
                <a:spcPts val="0"/>
              </a:spcAft>
              <a:tabLst/>
            </a:pPr>
            <a:r>
              <a:rPr lang="en-US" sz="2200" b="0" i="0" u="none" strike="noStrike" kern="1200" cap="none" dirty="0">
                <a:ln>
                  <a:noFill/>
                </a:ln>
                <a:latin typeface="Liberation Sans" pitchFamily="18"/>
                <a:ea typeface="Noto Sans CJK SC Regular" pitchFamily="2"/>
                <a:cs typeface="FreeSans" pitchFamily="2"/>
              </a:rPr>
              <a:t>to a local optimum</a:t>
            </a:r>
          </a:p>
          <a:p>
            <a:pPr marL="342900" marR="0" lvl="0" indent="-342900" hangingPunct="0">
              <a:lnSpc>
                <a:spcPct val="100000"/>
              </a:lnSpc>
              <a:spcBef>
                <a:spcPts val="0"/>
              </a:spcBef>
              <a:spcAft>
                <a:spcPts val="0"/>
              </a:spcAft>
              <a:buFont typeface="Arial" panose="020B0604020202020204" pitchFamily="34" charset="0"/>
              <a:buChar char="•"/>
              <a:tabLst/>
            </a:pPr>
            <a:endParaRPr lang="en-US" sz="2200" b="0" i="0" u="none" strike="noStrike" kern="1200" cap="none" dirty="0">
              <a:ln>
                <a:noFill/>
              </a:ln>
              <a:latin typeface="Liberation Sans" pitchFamily="18"/>
              <a:ea typeface="Noto Sans CJK SC Regular" pitchFamily="2"/>
              <a:cs typeface="FreeSans" pitchFamily="2"/>
            </a:endParaRPr>
          </a:p>
          <a:p>
            <a:pPr marL="342900" marR="0" lvl="0" indent="-342900" hangingPunct="0">
              <a:lnSpc>
                <a:spcPct val="100000"/>
              </a:lnSpc>
              <a:spcBef>
                <a:spcPts val="0"/>
              </a:spcBef>
              <a:spcAft>
                <a:spcPts val="0"/>
              </a:spcAft>
              <a:buFont typeface="Arial" panose="020B0604020202020204" pitchFamily="34" charset="0"/>
              <a:buChar char="•"/>
              <a:tabLst/>
            </a:pPr>
            <a:r>
              <a:rPr lang="en-US" sz="2200" b="0" i="0" u="none" strike="noStrike" kern="1200" cap="none" dirty="0">
                <a:ln>
                  <a:noFill/>
                </a:ln>
                <a:latin typeface="Liberation Sans" pitchFamily="18"/>
                <a:ea typeface="Noto Sans CJK SC Regular" pitchFamily="2"/>
                <a:cs typeface="FreeSans" pitchFamily="2"/>
              </a:rPr>
              <a:t>However, since this is MC, the estimates are high-variance</a:t>
            </a:r>
          </a:p>
        </p:txBody>
      </p:sp>
      <p:sp>
        <p:nvSpPr>
          <p:cNvPr id="5" name="Title 4">
            <a:extLst>
              <a:ext uri="{FF2B5EF4-FFF2-40B4-BE49-F238E27FC236}">
                <a16:creationId xmlns:a16="http://schemas.microsoft.com/office/drawing/2014/main" id="{031F85AC-419A-6E43-A0DE-E5585E40EADA}"/>
              </a:ext>
            </a:extLst>
          </p:cNvPr>
          <p:cNvSpPr>
            <a:spLocks noGrp="1"/>
          </p:cNvSpPr>
          <p:nvPr>
            <p:ph type="title"/>
          </p:nvPr>
        </p:nvSpPr>
        <p:spPr>
          <a:xfrm>
            <a:off x="693043" y="402484"/>
            <a:ext cx="8821347" cy="1012248"/>
          </a:xfrm>
        </p:spPr>
        <p:txBody>
          <a:bodyPr>
            <a:normAutofit/>
          </a:bodyPr>
          <a:lstStyle/>
          <a:p>
            <a:r>
              <a:rPr lang="en-US" sz="4300" dirty="0"/>
              <a:t>Gradient Monte Carlo policy evaluation</a:t>
            </a:r>
          </a:p>
        </p:txBody>
      </p:sp>
    </p:spTree>
    <p:extLst>
      <p:ext uri="{BB962C8B-B14F-4D97-AF65-F5344CB8AC3E}">
        <p14:creationId xmlns:p14="http://schemas.microsoft.com/office/powerpoint/2010/main" val="134757582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CA4F5-1E1D-A747-ABBC-7D02F6874A21}"/>
              </a:ext>
            </a:extLst>
          </p:cNvPr>
          <p:cNvSpPr>
            <a:spLocks noGrp="1"/>
          </p:cNvSpPr>
          <p:nvPr>
            <p:ph type="title"/>
          </p:nvPr>
        </p:nvSpPr>
        <p:spPr/>
        <p:txBody>
          <a:bodyPr/>
          <a:lstStyle/>
          <a:p>
            <a:r>
              <a:rPr lang="en-US" dirty="0"/>
              <a:t>TRPO and PPO results</a:t>
            </a:r>
          </a:p>
        </p:txBody>
      </p:sp>
      <p:pic>
        <p:nvPicPr>
          <p:cNvPr id="4" name="Picture 3">
            <a:extLst>
              <a:ext uri="{FF2B5EF4-FFF2-40B4-BE49-F238E27FC236}">
                <a16:creationId xmlns:a16="http://schemas.microsoft.com/office/drawing/2014/main" id="{9F12244F-1025-A141-B76B-611329CE4E71}"/>
              </a:ext>
            </a:extLst>
          </p:cNvPr>
          <p:cNvPicPr>
            <a:picLocks noChangeAspect="1"/>
          </p:cNvPicPr>
          <p:nvPr/>
        </p:nvPicPr>
        <p:blipFill>
          <a:blip r:embed="rId4"/>
          <a:stretch>
            <a:fillRect/>
          </a:stretch>
        </p:blipFill>
        <p:spPr>
          <a:xfrm>
            <a:off x="107164" y="1968500"/>
            <a:ext cx="9195884" cy="3749394"/>
          </a:xfrm>
          <a:prstGeom prst="rect">
            <a:avLst/>
          </a:prstGeom>
        </p:spPr>
      </p:pic>
      <p:pic>
        <p:nvPicPr>
          <p:cNvPr id="5" name="knocked-over-stand-up" descr="knocked-over-stand-up">
            <a:hlinkClick r:id="" action="ppaction://media"/>
            <a:extLst>
              <a:ext uri="{FF2B5EF4-FFF2-40B4-BE49-F238E27FC236}">
                <a16:creationId xmlns:a16="http://schemas.microsoft.com/office/drawing/2014/main" id="{B005B4FA-C07E-7146-9ABB-73CEF963160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991108" y="5417504"/>
            <a:ext cx="2881267" cy="1920845"/>
          </a:xfrm>
          <a:prstGeom prst="rect">
            <a:avLst/>
          </a:prstGeom>
        </p:spPr>
      </p:pic>
    </p:spTree>
    <p:extLst>
      <p:ext uri="{BB962C8B-B14F-4D97-AF65-F5344CB8AC3E}">
        <p14:creationId xmlns:p14="http://schemas.microsoft.com/office/powerpoint/2010/main" val="10393527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C9B18-F0C1-BA44-BDC5-E5D0674D53CF}"/>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78E823D6-7B7B-8D41-9657-581E9992F3E2}"/>
              </a:ext>
            </a:extLst>
          </p:cNvPr>
          <p:cNvSpPr>
            <a:spLocks noGrp="1"/>
          </p:cNvSpPr>
          <p:nvPr>
            <p:ph idx="1"/>
          </p:nvPr>
        </p:nvSpPr>
        <p:spPr/>
        <p:txBody>
          <a:bodyPr/>
          <a:lstStyle/>
          <a:p>
            <a:r>
              <a:rPr lang="en-US" dirty="0"/>
              <a:t>Policy gradient methods allow learning of policies (as well as value functions)</a:t>
            </a:r>
          </a:p>
          <a:p>
            <a:r>
              <a:rPr lang="en-US" dirty="0"/>
              <a:t>More naturally scale to large and continuous action spaces than action-value methods</a:t>
            </a:r>
          </a:p>
          <a:p>
            <a:r>
              <a:rPr lang="en-US" dirty="0"/>
              <a:t>Like other gradient methods (typically) only have locally optimal convergence guarantees</a:t>
            </a:r>
          </a:p>
        </p:txBody>
      </p:sp>
    </p:spTree>
    <p:extLst>
      <p:ext uri="{BB962C8B-B14F-4D97-AF65-F5344CB8AC3E}">
        <p14:creationId xmlns:p14="http://schemas.microsoft.com/office/powerpoint/2010/main" val="375487385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 name="What is hidden state?"/>
          <p:cNvSpPr txBox="1">
            <a:spLocks noGrp="1"/>
          </p:cNvSpPr>
          <p:nvPr>
            <p:ph type="title"/>
          </p:nvPr>
        </p:nvSpPr>
        <p:spPr>
          <a:prstGeom prst="rect">
            <a:avLst/>
          </a:prstGeom>
        </p:spPr>
        <p:txBody>
          <a:bodyPr/>
          <a:lstStyle/>
          <a:p>
            <a:r>
              <a:rPr lang="en-US" dirty="0"/>
              <a:t>Partially observable RL</a:t>
            </a:r>
            <a:endParaRPr dirty="0"/>
          </a:p>
        </p:txBody>
      </p:sp>
      <p:sp>
        <p:nvSpPr>
          <p:cNvPr id="520" name="Sometimes the environment includes state variables that are not visible to the agent…"/>
          <p:cNvSpPr txBox="1">
            <a:spLocks noGrp="1"/>
          </p:cNvSpPr>
          <p:nvPr>
            <p:ph type="body" idx="1"/>
          </p:nvPr>
        </p:nvSpPr>
        <p:spPr>
          <a:prstGeom prst="rect">
            <a:avLst/>
          </a:prstGeom>
        </p:spPr>
        <p:txBody>
          <a:bodyPr>
            <a:normAutofit fontScale="85000" lnSpcReduction="20000"/>
          </a:bodyPr>
          <a:lstStyle/>
          <a:p>
            <a:r>
              <a:rPr dirty="0"/>
              <a:t>Sometimes the environment includes state variables that are not visible to the agent</a:t>
            </a:r>
          </a:p>
          <a:p>
            <a:pPr lvl="1"/>
            <a:r>
              <a:rPr dirty="0"/>
              <a:t>the agent sees only </a:t>
            </a:r>
            <a:r>
              <a:rPr i="1" dirty="0">
                <a:solidFill>
                  <a:schemeClr val="accent5"/>
                </a:solidFill>
              </a:rPr>
              <a:t>observations</a:t>
            </a:r>
            <a:r>
              <a:rPr dirty="0"/>
              <a:t>, not </a:t>
            </a:r>
            <a:r>
              <a:rPr i="1" dirty="0"/>
              <a:t>state</a:t>
            </a:r>
          </a:p>
          <a:p>
            <a:pPr lvl="1"/>
            <a:r>
              <a:rPr dirty="0"/>
              <a:t>e.g., the object in the box, or in other rooms, velocities, even real positions as distinct from sensor readings</a:t>
            </a:r>
          </a:p>
          <a:p>
            <a:r>
              <a:rPr dirty="0"/>
              <a:t>This makes the environment </a:t>
            </a:r>
            <a:r>
              <a:rPr dirty="0">
                <a:solidFill>
                  <a:schemeClr val="accent5"/>
                </a:solidFill>
              </a:rPr>
              <a:t>Non-Markov</a:t>
            </a:r>
          </a:p>
        </p:txBody>
      </p:sp>
      <p:sp>
        <p:nvSpPr>
          <p:cNvPr id="2" name="TextBox 1">
            <a:extLst>
              <a:ext uri="{FF2B5EF4-FFF2-40B4-BE49-F238E27FC236}">
                <a16:creationId xmlns:a16="http://schemas.microsoft.com/office/drawing/2014/main" id="{43C8C293-80F5-CA77-9C6F-F94BE319C4AD}"/>
              </a:ext>
            </a:extLst>
          </p:cNvPr>
          <p:cNvSpPr txBox="1"/>
          <p:nvPr/>
        </p:nvSpPr>
        <p:spPr>
          <a:xfrm>
            <a:off x="2651760" y="7157191"/>
            <a:ext cx="3999878" cy="369332"/>
          </a:xfrm>
          <a:prstGeom prst="rect">
            <a:avLst/>
          </a:prstGeom>
          <a:noFill/>
        </p:spPr>
        <p:txBody>
          <a:bodyPr wrap="none" rtlCol="0">
            <a:spAutoFit/>
          </a:bodyPr>
          <a:lstStyle/>
          <a:p>
            <a:r>
              <a:rPr lang="en-US" dirty="0"/>
              <a:t>Note </a:t>
            </a:r>
            <a:r>
              <a:rPr lang="en-US" dirty="0">
                <a:solidFill>
                  <a:srgbClr val="FF0000"/>
                </a:solidFill>
              </a:rPr>
              <a:t>red</a:t>
            </a:r>
            <a:r>
              <a:rPr lang="en-US" dirty="0"/>
              <a:t> title slides from Andrea </a:t>
            </a:r>
            <a:r>
              <a:rPr lang="en-US" dirty="0" err="1"/>
              <a:t>Baisero</a:t>
            </a:r>
            <a:endParaRPr lang="en-US" dirty="0"/>
          </a:p>
        </p:txBody>
      </p:sp>
    </p:spTree>
    <p:extLst>
      <p:ext uri="{BB962C8B-B14F-4D97-AF65-F5344CB8AC3E}">
        <p14:creationId xmlns:p14="http://schemas.microsoft.com/office/powerpoint/2010/main" val="1715794430"/>
      </p:ext>
    </p:extLst>
  </p:cSld>
  <p:clrMapOvr>
    <a:masterClrMapping/>
  </p:clrMapOvr>
  <p:transition spd="med"/>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bject 33"/>
          <p:cNvSpPr txBox="1"/>
          <p:nvPr/>
        </p:nvSpPr>
        <p:spPr>
          <a:xfrm>
            <a:off x="213326" y="549398"/>
            <a:ext cx="6630320" cy="992464"/>
          </a:xfrm>
          <a:prstGeom prst="rect">
            <a:avLst/>
          </a:prstGeom>
        </p:spPr>
        <p:txBody>
          <a:bodyPr vert="horz" wrap="square" lIns="0" tIns="24968" rIns="0" bIns="0" rtlCol="0">
            <a:spAutoFit/>
          </a:bodyPr>
          <a:lstStyle/>
          <a:p>
            <a:pPr marL="27742">
              <a:spcBef>
                <a:spcPts val="197"/>
              </a:spcBef>
            </a:pPr>
            <a:r>
              <a:rPr sz="2403" b="1" dirty="0">
                <a:solidFill>
                  <a:srgbClr val="D41A2C"/>
                </a:solidFill>
                <a:latin typeface="Arial"/>
                <a:cs typeface="Arial"/>
              </a:rPr>
              <a:t>Examples</a:t>
            </a:r>
            <a:r>
              <a:rPr sz="2403" b="1" spc="-87" dirty="0">
                <a:solidFill>
                  <a:srgbClr val="D41A2C"/>
                </a:solidFill>
                <a:latin typeface="Arial"/>
                <a:cs typeface="Arial"/>
              </a:rPr>
              <a:t> </a:t>
            </a:r>
            <a:r>
              <a:rPr sz="2403" b="1" dirty="0">
                <a:solidFill>
                  <a:srgbClr val="D41A2C"/>
                </a:solidFill>
                <a:latin typeface="Arial"/>
                <a:cs typeface="Arial"/>
              </a:rPr>
              <a:t>of</a:t>
            </a:r>
            <a:r>
              <a:rPr sz="2403" b="1" spc="-76" dirty="0">
                <a:solidFill>
                  <a:srgbClr val="D41A2C"/>
                </a:solidFill>
                <a:latin typeface="Arial"/>
                <a:cs typeface="Arial"/>
              </a:rPr>
              <a:t> </a:t>
            </a:r>
            <a:r>
              <a:rPr sz="2403" b="1" dirty="0">
                <a:solidFill>
                  <a:srgbClr val="D41A2C"/>
                </a:solidFill>
                <a:latin typeface="Arial"/>
                <a:cs typeface="Arial"/>
              </a:rPr>
              <a:t>Full</a:t>
            </a:r>
            <a:r>
              <a:rPr sz="2403" b="1" spc="-87" dirty="0">
                <a:solidFill>
                  <a:srgbClr val="D41A2C"/>
                </a:solidFill>
                <a:latin typeface="Arial"/>
                <a:cs typeface="Arial"/>
              </a:rPr>
              <a:t> </a:t>
            </a:r>
            <a:r>
              <a:rPr sz="2403" b="1" dirty="0">
                <a:solidFill>
                  <a:srgbClr val="D41A2C"/>
                </a:solidFill>
                <a:latin typeface="Arial"/>
                <a:cs typeface="Arial"/>
              </a:rPr>
              <a:t>and</a:t>
            </a:r>
            <a:r>
              <a:rPr sz="2403" b="1" spc="-76" dirty="0">
                <a:solidFill>
                  <a:srgbClr val="D41A2C"/>
                </a:solidFill>
                <a:latin typeface="Arial"/>
                <a:cs typeface="Arial"/>
              </a:rPr>
              <a:t> </a:t>
            </a:r>
            <a:r>
              <a:rPr sz="2403" b="1" dirty="0">
                <a:solidFill>
                  <a:srgbClr val="D41A2C"/>
                </a:solidFill>
                <a:latin typeface="Arial"/>
                <a:cs typeface="Arial"/>
              </a:rPr>
              <a:t>Partial</a:t>
            </a:r>
            <a:r>
              <a:rPr sz="2403" b="1" spc="-87" dirty="0">
                <a:solidFill>
                  <a:srgbClr val="D41A2C"/>
                </a:solidFill>
                <a:latin typeface="Arial"/>
                <a:cs typeface="Arial"/>
              </a:rPr>
              <a:t> </a:t>
            </a:r>
            <a:r>
              <a:rPr sz="2403" b="1" spc="-22" dirty="0">
                <a:solidFill>
                  <a:srgbClr val="D41A2C"/>
                </a:solidFill>
                <a:latin typeface="Arial"/>
                <a:cs typeface="Arial"/>
              </a:rPr>
              <a:t>Observability</a:t>
            </a:r>
            <a:endParaRPr sz="2403" dirty="0">
              <a:latin typeface="Arial"/>
              <a:cs typeface="Arial"/>
            </a:endParaRPr>
          </a:p>
          <a:p>
            <a:pPr marL="577031">
              <a:spcBef>
                <a:spcPts val="2326"/>
              </a:spcBef>
            </a:pPr>
            <a:r>
              <a:rPr sz="1966" b="1" dirty="0">
                <a:latin typeface="Arial"/>
                <a:cs typeface="Arial"/>
              </a:rPr>
              <a:t>Informal</a:t>
            </a:r>
            <a:r>
              <a:rPr sz="1966" b="1" spc="-87" dirty="0">
                <a:latin typeface="Arial"/>
                <a:cs typeface="Arial"/>
              </a:rPr>
              <a:t> </a:t>
            </a:r>
            <a:r>
              <a:rPr sz="1966" b="1" dirty="0">
                <a:latin typeface="Arial"/>
                <a:cs typeface="Arial"/>
              </a:rPr>
              <a:t>definition:</a:t>
            </a:r>
            <a:r>
              <a:rPr sz="1966" b="1" spc="33" dirty="0">
                <a:latin typeface="Arial"/>
                <a:cs typeface="Arial"/>
              </a:rPr>
              <a:t> </a:t>
            </a:r>
            <a:r>
              <a:rPr sz="1966" dirty="0">
                <a:latin typeface="Arial"/>
                <a:cs typeface="Arial"/>
              </a:rPr>
              <a:t>Some</a:t>
            </a:r>
            <a:r>
              <a:rPr sz="1966" spc="-87" dirty="0">
                <a:latin typeface="Arial"/>
                <a:cs typeface="Arial"/>
              </a:rPr>
              <a:t> </a:t>
            </a:r>
            <a:r>
              <a:rPr sz="1966" dirty="0">
                <a:latin typeface="Arial"/>
                <a:cs typeface="Arial"/>
              </a:rPr>
              <a:t>state</a:t>
            </a:r>
            <a:r>
              <a:rPr sz="1966" spc="-76" dirty="0">
                <a:latin typeface="Arial"/>
                <a:cs typeface="Arial"/>
              </a:rPr>
              <a:t> </a:t>
            </a:r>
            <a:r>
              <a:rPr sz="1966" dirty="0">
                <a:latin typeface="Arial"/>
                <a:cs typeface="Arial"/>
              </a:rPr>
              <a:t>information</a:t>
            </a:r>
            <a:r>
              <a:rPr sz="1966" spc="-87" dirty="0">
                <a:latin typeface="Arial"/>
                <a:cs typeface="Arial"/>
              </a:rPr>
              <a:t> </a:t>
            </a:r>
            <a:r>
              <a:rPr sz="1966" dirty="0">
                <a:latin typeface="Arial"/>
                <a:cs typeface="Arial"/>
              </a:rPr>
              <a:t>is</a:t>
            </a:r>
            <a:r>
              <a:rPr sz="1966" spc="-76" dirty="0">
                <a:latin typeface="Arial"/>
                <a:cs typeface="Arial"/>
              </a:rPr>
              <a:t> </a:t>
            </a:r>
            <a:r>
              <a:rPr sz="1966" spc="-22" dirty="0">
                <a:latin typeface="Arial"/>
                <a:cs typeface="Arial"/>
              </a:rPr>
              <a:t>hidden.</a:t>
            </a:r>
            <a:endParaRPr sz="1966" dirty="0">
              <a:latin typeface="Arial"/>
              <a:cs typeface="Arial"/>
            </a:endParaRPr>
          </a:p>
        </p:txBody>
      </p:sp>
      <p:grpSp>
        <p:nvGrpSpPr>
          <p:cNvPr id="34" name="object 34"/>
          <p:cNvGrpSpPr/>
          <p:nvPr/>
        </p:nvGrpSpPr>
        <p:grpSpPr>
          <a:xfrm>
            <a:off x="791526" y="2015921"/>
            <a:ext cx="5843837" cy="1682548"/>
            <a:chOff x="359994" y="922870"/>
            <a:chExt cx="2675255" cy="770255"/>
          </a:xfrm>
        </p:grpSpPr>
        <p:pic>
          <p:nvPicPr>
            <p:cNvPr id="35" name="object 35"/>
            <p:cNvPicPr/>
            <p:nvPr/>
          </p:nvPicPr>
          <p:blipFill>
            <a:blip r:embed="rId2" cstate="print"/>
            <a:stretch>
              <a:fillRect/>
            </a:stretch>
          </p:blipFill>
          <p:spPr>
            <a:xfrm>
              <a:off x="403021" y="1151960"/>
              <a:ext cx="683958" cy="335139"/>
            </a:xfrm>
            <a:prstGeom prst="rect">
              <a:avLst/>
            </a:prstGeom>
          </p:spPr>
        </p:pic>
        <p:sp>
          <p:nvSpPr>
            <p:cNvPr id="36" name="object 36"/>
            <p:cNvSpPr/>
            <p:nvPr/>
          </p:nvSpPr>
          <p:spPr>
            <a:xfrm>
              <a:off x="359994" y="925398"/>
              <a:ext cx="770255" cy="0"/>
            </a:xfrm>
            <a:custGeom>
              <a:avLst/>
              <a:gdLst/>
              <a:ahLst/>
              <a:cxnLst/>
              <a:rect l="l" t="t" r="r" b="b"/>
              <a:pathLst>
                <a:path w="770255">
                  <a:moveTo>
                    <a:pt x="0" y="0"/>
                  </a:moveTo>
                  <a:lnTo>
                    <a:pt x="770001" y="0"/>
                  </a:lnTo>
                </a:path>
              </a:pathLst>
            </a:custGeom>
            <a:ln w="5054">
              <a:solidFill>
                <a:srgbClr val="000000"/>
              </a:solidFill>
            </a:ln>
          </p:spPr>
          <p:txBody>
            <a:bodyPr wrap="square" lIns="0" tIns="0" rIns="0" bIns="0" rtlCol="0"/>
            <a:lstStyle/>
            <a:p>
              <a:endParaRPr sz="3932"/>
            </a:p>
          </p:txBody>
        </p:sp>
        <p:sp>
          <p:nvSpPr>
            <p:cNvPr id="37" name="object 37"/>
            <p:cNvSpPr/>
            <p:nvPr/>
          </p:nvSpPr>
          <p:spPr>
            <a:xfrm>
              <a:off x="362534" y="925398"/>
              <a:ext cx="0" cy="765175"/>
            </a:xfrm>
            <a:custGeom>
              <a:avLst/>
              <a:gdLst/>
              <a:ahLst/>
              <a:cxnLst/>
              <a:rect l="l" t="t" r="r" b="b"/>
              <a:pathLst>
                <a:path h="765175">
                  <a:moveTo>
                    <a:pt x="0" y="764971"/>
                  </a:moveTo>
                  <a:lnTo>
                    <a:pt x="0" y="0"/>
                  </a:lnTo>
                </a:path>
              </a:pathLst>
            </a:custGeom>
            <a:ln w="5054">
              <a:solidFill>
                <a:srgbClr val="000000"/>
              </a:solidFill>
            </a:ln>
          </p:spPr>
          <p:txBody>
            <a:bodyPr wrap="square" lIns="0" tIns="0" rIns="0" bIns="0" rtlCol="0"/>
            <a:lstStyle/>
            <a:p>
              <a:endParaRPr sz="3932"/>
            </a:p>
          </p:txBody>
        </p:sp>
        <p:sp>
          <p:nvSpPr>
            <p:cNvPr id="38" name="object 38"/>
            <p:cNvSpPr/>
            <p:nvPr/>
          </p:nvSpPr>
          <p:spPr>
            <a:xfrm>
              <a:off x="1127480" y="925398"/>
              <a:ext cx="0" cy="765175"/>
            </a:xfrm>
            <a:custGeom>
              <a:avLst/>
              <a:gdLst/>
              <a:ahLst/>
              <a:cxnLst/>
              <a:rect l="l" t="t" r="r" b="b"/>
              <a:pathLst>
                <a:path h="765175">
                  <a:moveTo>
                    <a:pt x="0" y="764971"/>
                  </a:moveTo>
                  <a:lnTo>
                    <a:pt x="0" y="0"/>
                  </a:lnTo>
                </a:path>
              </a:pathLst>
            </a:custGeom>
            <a:ln w="5054">
              <a:solidFill>
                <a:srgbClr val="000000"/>
              </a:solidFill>
            </a:ln>
          </p:spPr>
          <p:txBody>
            <a:bodyPr wrap="square" lIns="0" tIns="0" rIns="0" bIns="0" rtlCol="0"/>
            <a:lstStyle/>
            <a:p>
              <a:endParaRPr sz="3932"/>
            </a:p>
          </p:txBody>
        </p:sp>
        <p:sp>
          <p:nvSpPr>
            <p:cNvPr id="39" name="object 39"/>
            <p:cNvSpPr/>
            <p:nvPr/>
          </p:nvSpPr>
          <p:spPr>
            <a:xfrm>
              <a:off x="359994" y="1690370"/>
              <a:ext cx="770255" cy="0"/>
            </a:xfrm>
            <a:custGeom>
              <a:avLst/>
              <a:gdLst/>
              <a:ahLst/>
              <a:cxnLst/>
              <a:rect l="l" t="t" r="r" b="b"/>
              <a:pathLst>
                <a:path w="770255">
                  <a:moveTo>
                    <a:pt x="0" y="0"/>
                  </a:moveTo>
                  <a:lnTo>
                    <a:pt x="770001" y="0"/>
                  </a:lnTo>
                </a:path>
              </a:pathLst>
            </a:custGeom>
            <a:ln w="5054">
              <a:solidFill>
                <a:srgbClr val="000000"/>
              </a:solidFill>
            </a:ln>
          </p:spPr>
          <p:txBody>
            <a:bodyPr wrap="square" lIns="0" tIns="0" rIns="0" bIns="0" rtlCol="0"/>
            <a:lstStyle/>
            <a:p>
              <a:endParaRPr sz="3932"/>
            </a:p>
          </p:txBody>
        </p:sp>
        <p:pic>
          <p:nvPicPr>
            <p:cNvPr id="40" name="object 40"/>
            <p:cNvPicPr/>
            <p:nvPr/>
          </p:nvPicPr>
          <p:blipFill>
            <a:blip r:embed="rId3" cstate="print"/>
            <a:stretch>
              <a:fillRect/>
            </a:stretch>
          </p:blipFill>
          <p:spPr>
            <a:xfrm>
              <a:off x="1180630" y="965911"/>
              <a:ext cx="1025956" cy="514688"/>
            </a:xfrm>
            <a:prstGeom prst="rect">
              <a:avLst/>
            </a:prstGeom>
          </p:spPr>
        </p:pic>
        <p:sp>
          <p:nvSpPr>
            <p:cNvPr id="41" name="object 41"/>
            <p:cNvSpPr/>
            <p:nvPr/>
          </p:nvSpPr>
          <p:spPr>
            <a:xfrm>
              <a:off x="1137615" y="925398"/>
              <a:ext cx="1112520" cy="0"/>
            </a:xfrm>
            <a:custGeom>
              <a:avLst/>
              <a:gdLst/>
              <a:ahLst/>
              <a:cxnLst/>
              <a:rect l="l" t="t" r="r" b="b"/>
              <a:pathLst>
                <a:path w="1112520">
                  <a:moveTo>
                    <a:pt x="0" y="0"/>
                  </a:moveTo>
                  <a:lnTo>
                    <a:pt x="1112024" y="0"/>
                  </a:lnTo>
                </a:path>
              </a:pathLst>
            </a:custGeom>
            <a:ln w="5054">
              <a:solidFill>
                <a:srgbClr val="000000"/>
              </a:solidFill>
            </a:ln>
          </p:spPr>
          <p:txBody>
            <a:bodyPr wrap="square" lIns="0" tIns="0" rIns="0" bIns="0" rtlCol="0"/>
            <a:lstStyle/>
            <a:p>
              <a:endParaRPr sz="3932"/>
            </a:p>
          </p:txBody>
        </p:sp>
        <p:sp>
          <p:nvSpPr>
            <p:cNvPr id="42" name="object 42"/>
            <p:cNvSpPr/>
            <p:nvPr/>
          </p:nvSpPr>
          <p:spPr>
            <a:xfrm>
              <a:off x="1140142" y="925398"/>
              <a:ext cx="0" cy="765175"/>
            </a:xfrm>
            <a:custGeom>
              <a:avLst/>
              <a:gdLst/>
              <a:ahLst/>
              <a:cxnLst/>
              <a:rect l="l" t="t" r="r" b="b"/>
              <a:pathLst>
                <a:path h="765175">
                  <a:moveTo>
                    <a:pt x="0" y="764971"/>
                  </a:moveTo>
                  <a:lnTo>
                    <a:pt x="0" y="0"/>
                  </a:lnTo>
                </a:path>
              </a:pathLst>
            </a:custGeom>
            <a:ln w="5054">
              <a:solidFill>
                <a:srgbClr val="000000"/>
              </a:solidFill>
            </a:ln>
          </p:spPr>
          <p:txBody>
            <a:bodyPr wrap="square" lIns="0" tIns="0" rIns="0" bIns="0" rtlCol="0"/>
            <a:lstStyle/>
            <a:p>
              <a:endParaRPr sz="3932"/>
            </a:p>
          </p:txBody>
        </p:sp>
        <p:sp>
          <p:nvSpPr>
            <p:cNvPr id="43" name="object 43"/>
            <p:cNvSpPr/>
            <p:nvPr/>
          </p:nvSpPr>
          <p:spPr>
            <a:xfrm>
              <a:off x="2247099" y="925398"/>
              <a:ext cx="0" cy="765175"/>
            </a:xfrm>
            <a:custGeom>
              <a:avLst/>
              <a:gdLst/>
              <a:ahLst/>
              <a:cxnLst/>
              <a:rect l="l" t="t" r="r" b="b"/>
              <a:pathLst>
                <a:path h="765175">
                  <a:moveTo>
                    <a:pt x="0" y="764971"/>
                  </a:moveTo>
                  <a:lnTo>
                    <a:pt x="0" y="0"/>
                  </a:lnTo>
                </a:path>
              </a:pathLst>
            </a:custGeom>
            <a:ln w="5054">
              <a:solidFill>
                <a:srgbClr val="000000"/>
              </a:solidFill>
            </a:ln>
          </p:spPr>
          <p:txBody>
            <a:bodyPr wrap="square" lIns="0" tIns="0" rIns="0" bIns="0" rtlCol="0"/>
            <a:lstStyle/>
            <a:p>
              <a:endParaRPr sz="3932"/>
            </a:p>
          </p:txBody>
        </p:sp>
        <p:sp>
          <p:nvSpPr>
            <p:cNvPr id="44" name="object 44"/>
            <p:cNvSpPr/>
            <p:nvPr/>
          </p:nvSpPr>
          <p:spPr>
            <a:xfrm>
              <a:off x="1137615" y="1690370"/>
              <a:ext cx="1112520" cy="0"/>
            </a:xfrm>
            <a:custGeom>
              <a:avLst/>
              <a:gdLst/>
              <a:ahLst/>
              <a:cxnLst/>
              <a:rect l="l" t="t" r="r" b="b"/>
              <a:pathLst>
                <a:path w="1112520">
                  <a:moveTo>
                    <a:pt x="0" y="0"/>
                  </a:moveTo>
                  <a:lnTo>
                    <a:pt x="1112024" y="0"/>
                  </a:lnTo>
                </a:path>
              </a:pathLst>
            </a:custGeom>
            <a:ln w="5054">
              <a:solidFill>
                <a:srgbClr val="000000"/>
              </a:solidFill>
            </a:ln>
          </p:spPr>
          <p:txBody>
            <a:bodyPr wrap="square" lIns="0" tIns="0" rIns="0" bIns="0" rtlCol="0"/>
            <a:lstStyle/>
            <a:p>
              <a:endParaRPr sz="3932"/>
            </a:p>
          </p:txBody>
        </p:sp>
        <p:pic>
          <p:nvPicPr>
            <p:cNvPr id="45" name="object 45"/>
            <p:cNvPicPr/>
            <p:nvPr/>
          </p:nvPicPr>
          <p:blipFill>
            <a:blip r:embed="rId4" cstate="print"/>
            <a:stretch>
              <a:fillRect/>
            </a:stretch>
          </p:blipFill>
          <p:spPr>
            <a:xfrm>
              <a:off x="2308161" y="965890"/>
              <a:ext cx="683991" cy="683991"/>
            </a:xfrm>
            <a:prstGeom prst="rect">
              <a:avLst/>
            </a:prstGeom>
          </p:spPr>
        </p:pic>
        <p:sp>
          <p:nvSpPr>
            <p:cNvPr id="46" name="object 46"/>
            <p:cNvSpPr/>
            <p:nvPr/>
          </p:nvSpPr>
          <p:spPr>
            <a:xfrm>
              <a:off x="2265146" y="925398"/>
              <a:ext cx="770255" cy="0"/>
            </a:xfrm>
            <a:custGeom>
              <a:avLst/>
              <a:gdLst/>
              <a:ahLst/>
              <a:cxnLst/>
              <a:rect l="l" t="t" r="r" b="b"/>
              <a:pathLst>
                <a:path w="770255">
                  <a:moveTo>
                    <a:pt x="0" y="0"/>
                  </a:moveTo>
                  <a:lnTo>
                    <a:pt x="770026" y="0"/>
                  </a:lnTo>
                </a:path>
              </a:pathLst>
            </a:custGeom>
            <a:ln w="5054">
              <a:solidFill>
                <a:srgbClr val="000000"/>
              </a:solidFill>
            </a:ln>
          </p:spPr>
          <p:txBody>
            <a:bodyPr wrap="square" lIns="0" tIns="0" rIns="0" bIns="0" rtlCol="0"/>
            <a:lstStyle/>
            <a:p>
              <a:endParaRPr sz="3932"/>
            </a:p>
          </p:txBody>
        </p:sp>
        <p:sp>
          <p:nvSpPr>
            <p:cNvPr id="47" name="object 47"/>
            <p:cNvSpPr/>
            <p:nvPr/>
          </p:nvSpPr>
          <p:spPr>
            <a:xfrm>
              <a:off x="2267673" y="925398"/>
              <a:ext cx="0" cy="765175"/>
            </a:xfrm>
            <a:custGeom>
              <a:avLst/>
              <a:gdLst/>
              <a:ahLst/>
              <a:cxnLst/>
              <a:rect l="l" t="t" r="r" b="b"/>
              <a:pathLst>
                <a:path h="765175">
                  <a:moveTo>
                    <a:pt x="0" y="764971"/>
                  </a:moveTo>
                  <a:lnTo>
                    <a:pt x="0" y="0"/>
                  </a:lnTo>
                </a:path>
              </a:pathLst>
            </a:custGeom>
            <a:ln w="5054">
              <a:solidFill>
                <a:srgbClr val="000000"/>
              </a:solidFill>
            </a:ln>
          </p:spPr>
          <p:txBody>
            <a:bodyPr wrap="square" lIns="0" tIns="0" rIns="0" bIns="0" rtlCol="0"/>
            <a:lstStyle/>
            <a:p>
              <a:endParaRPr sz="3932"/>
            </a:p>
          </p:txBody>
        </p:sp>
        <p:sp>
          <p:nvSpPr>
            <p:cNvPr id="48" name="object 48"/>
            <p:cNvSpPr/>
            <p:nvPr/>
          </p:nvSpPr>
          <p:spPr>
            <a:xfrm>
              <a:off x="3032633" y="925398"/>
              <a:ext cx="0" cy="765175"/>
            </a:xfrm>
            <a:custGeom>
              <a:avLst/>
              <a:gdLst/>
              <a:ahLst/>
              <a:cxnLst/>
              <a:rect l="l" t="t" r="r" b="b"/>
              <a:pathLst>
                <a:path h="765175">
                  <a:moveTo>
                    <a:pt x="0" y="764971"/>
                  </a:moveTo>
                  <a:lnTo>
                    <a:pt x="0" y="0"/>
                  </a:lnTo>
                </a:path>
              </a:pathLst>
            </a:custGeom>
            <a:ln w="5054">
              <a:solidFill>
                <a:srgbClr val="000000"/>
              </a:solidFill>
            </a:ln>
          </p:spPr>
          <p:txBody>
            <a:bodyPr wrap="square" lIns="0" tIns="0" rIns="0" bIns="0" rtlCol="0"/>
            <a:lstStyle/>
            <a:p>
              <a:endParaRPr sz="3932"/>
            </a:p>
          </p:txBody>
        </p:sp>
        <p:sp>
          <p:nvSpPr>
            <p:cNvPr id="49" name="object 49"/>
            <p:cNvSpPr/>
            <p:nvPr/>
          </p:nvSpPr>
          <p:spPr>
            <a:xfrm>
              <a:off x="2265146" y="1690370"/>
              <a:ext cx="770255" cy="0"/>
            </a:xfrm>
            <a:custGeom>
              <a:avLst/>
              <a:gdLst/>
              <a:ahLst/>
              <a:cxnLst/>
              <a:rect l="l" t="t" r="r" b="b"/>
              <a:pathLst>
                <a:path w="770255">
                  <a:moveTo>
                    <a:pt x="0" y="0"/>
                  </a:moveTo>
                  <a:lnTo>
                    <a:pt x="770026" y="0"/>
                  </a:lnTo>
                </a:path>
              </a:pathLst>
            </a:custGeom>
            <a:ln w="5054">
              <a:solidFill>
                <a:srgbClr val="000000"/>
              </a:solidFill>
            </a:ln>
          </p:spPr>
          <p:txBody>
            <a:bodyPr wrap="square" lIns="0" tIns="0" rIns="0" bIns="0" rtlCol="0"/>
            <a:lstStyle/>
            <a:p>
              <a:endParaRPr sz="3932"/>
            </a:p>
          </p:txBody>
        </p:sp>
      </p:grpSp>
      <p:sp>
        <p:nvSpPr>
          <p:cNvPr id="50" name="object 50"/>
          <p:cNvSpPr txBox="1"/>
          <p:nvPr/>
        </p:nvSpPr>
        <p:spPr>
          <a:xfrm>
            <a:off x="1065310" y="3797376"/>
            <a:ext cx="1066677" cy="261933"/>
          </a:xfrm>
          <a:prstGeom prst="rect">
            <a:avLst/>
          </a:prstGeom>
        </p:spPr>
        <p:txBody>
          <a:bodyPr vert="horz" wrap="square" lIns="0" tIns="26355" rIns="0" bIns="0" rtlCol="0">
            <a:spAutoFit/>
          </a:bodyPr>
          <a:lstStyle/>
          <a:p>
            <a:pPr marL="27742">
              <a:spcBef>
                <a:spcPts val="208"/>
              </a:spcBef>
            </a:pPr>
            <a:r>
              <a:rPr sz="1529" dirty="0">
                <a:solidFill>
                  <a:srgbClr val="D41A2C"/>
                </a:solidFill>
                <a:latin typeface="Arial"/>
                <a:cs typeface="Arial"/>
              </a:rPr>
              <a:t>(a)</a:t>
            </a:r>
            <a:r>
              <a:rPr sz="1529" spc="-55" dirty="0">
                <a:solidFill>
                  <a:srgbClr val="D41A2C"/>
                </a:solidFill>
                <a:latin typeface="Arial"/>
                <a:cs typeface="Arial"/>
              </a:rPr>
              <a:t> </a:t>
            </a:r>
            <a:r>
              <a:rPr sz="1529" spc="-22" dirty="0">
                <a:latin typeface="Arial"/>
                <a:cs typeface="Arial"/>
              </a:rPr>
              <a:t>Acrobot.</a:t>
            </a:r>
            <a:endParaRPr sz="1529">
              <a:latin typeface="Arial"/>
              <a:cs typeface="Arial"/>
            </a:endParaRPr>
          </a:p>
        </p:txBody>
      </p:sp>
      <p:sp>
        <p:nvSpPr>
          <p:cNvPr id="51" name="object 51"/>
          <p:cNvSpPr txBox="1"/>
          <p:nvPr/>
        </p:nvSpPr>
        <p:spPr>
          <a:xfrm>
            <a:off x="2908927" y="3797376"/>
            <a:ext cx="1541064" cy="261933"/>
          </a:xfrm>
          <a:prstGeom prst="rect">
            <a:avLst/>
          </a:prstGeom>
        </p:spPr>
        <p:txBody>
          <a:bodyPr vert="horz" wrap="square" lIns="0" tIns="26355" rIns="0" bIns="0" rtlCol="0">
            <a:spAutoFit/>
          </a:bodyPr>
          <a:lstStyle/>
          <a:p>
            <a:pPr marL="27742">
              <a:spcBef>
                <a:spcPts val="208"/>
              </a:spcBef>
            </a:pPr>
            <a:r>
              <a:rPr sz="1529" dirty="0">
                <a:solidFill>
                  <a:srgbClr val="D41A2C"/>
                </a:solidFill>
                <a:latin typeface="Arial"/>
                <a:cs typeface="Arial"/>
              </a:rPr>
              <a:t>(b)</a:t>
            </a:r>
            <a:r>
              <a:rPr sz="1529" spc="-55" dirty="0">
                <a:solidFill>
                  <a:srgbClr val="D41A2C"/>
                </a:solidFill>
                <a:latin typeface="Arial"/>
                <a:cs typeface="Arial"/>
              </a:rPr>
              <a:t> </a:t>
            </a:r>
            <a:r>
              <a:rPr sz="1529" dirty="0">
                <a:latin typeface="Arial"/>
                <a:cs typeface="Arial"/>
              </a:rPr>
              <a:t>Lunar</a:t>
            </a:r>
            <a:r>
              <a:rPr sz="1529" spc="-55" dirty="0">
                <a:latin typeface="Arial"/>
                <a:cs typeface="Arial"/>
              </a:rPr>
              <a:t> </a:t>
            </a:r>
            <a:r>
              <a:rPr sz="1529" spc="-22" dirty="0">
                <a:latin typeface="Arial"/>
                <a:cs typeface="Arial"/>
              </a:rPr>
              <a:t>Lander.</a:t>
            </a:r>
            <a:endParaRPr sz="1529">
              <a:latin typeface="Arial"/>
              <a:cs typeface="Arial"/>
            </a:endParaRPr>
          </a:p>
        </p:txBody>
      </p:sp>
      <p:sp>
        <p:nvSpPr>
          <p:cNvPr id="52" name="object 52"/>
          <p:cNvSpPr txBox="1"/>
          <p:nvPr/>
        </p:nvSpPr>
        <p:spPr>
          <a:xfrm>
            <a:off x="5185789" y="3797376"/>
            <a:ext cx="1148516" cy="261933"/>
          </a:xfrm>
          <a:prstGeom prst="rect">
            <a:avLst/>
          </a:prstGeom>
        </p:spPr>
        <p:txBody>
          <a:bodyPr vert="horz" wrap="square" lIns="0" tIns="26355" rIns="0" bIns="0" rtlCol="0">
            <a:spAutoFit/>
          </a:bodyPr>
          <a:lstStyle/>
          <a:p>
            <a:pPr marL="27742">
              <a:spcBef>
                <a:spcPts val="208"/>
              </a:spcBef>
            </a:pPr>
            <a:r>
              <a:rPr sz="1529" dirty="0">
                <a:solidFill>
                  <a:srgbClr val="D41A2C"/>
                </a:solidFill>
                <a:latin typeface="Arial"/>
                <a:cs typeface="Arial"/>
              </a:rPr>
              <a:t>(c)</a:t>
            </a:r>
            <a:r>
              <a:rPr sz="1529" spc="-55" dirty="0">
                <a:solidFill>
                  <a:srgbClr val="D41A2C"/>
                </a:solidFill>
                <a:latin typeface="Arial"/>
                <a:cs typeface="Arial"/>
              </a:rPr>
              <a:t> </a:t>
            </a:r>
            <a:r>
              <a:rPr sz="1529" spc="-22" dirty="0">
                <a:latin typeface="Arial"/>
                <a:cs typeface="Arial"/>
              </a:rPr>
              <a:t>Sokoban.</a:t>
            </a:r>
            <a:endParaRPr sz="1529">
              <a:latin typeface="Arial"/>
              <a:cs typeface="Arial"/>
            </a:endParaRPr>
          </a:p>
        </p:txBody>
      </p:sp>
      <p:grpSp>
        <p:nvGrpSpPr>
          <p:cNvPr id="53" name="object 53"/>
          <p:cNvGrpSpPr/>
          <p:nvPr/>
        </p:nvGrpSpPr>
        <p:grpSpPr>
          <a:xfrm>
            <a:off x="6772933" y="2015921"/>
            <a:ext cx="1032000" cy="1682548"/>
            <a:chOff x="3098228" y="922870"/>
            <a:chExt cx="472440" cy="770255"/>
          </a:xfrm>
        </p:grpSpPr>
        <p:pic>
          <p:nvPicPr>
            <p:cNvPr id="54" name="object 54"/>
            <p:cNvPicPr/>
            <p:nvPr/>
          </p:nvPicPr>
          <p:blipFill>
            <a:blip r:embed="rId5" cstate="print"/>
            <a:stretch>
              <a:fillRect/>
            </a:stretch>
          </p:blipFill>
          <p:spPr>
            <a:xfrm>
              <a:off x="3141243" y="965911"/>
              <a:ext cx="386242" cy="683971"/>
            </a:xfrm>
            <a:prstGeom prst="rect">
              <a:avLst/>
            </a:prstGeom>
          </p:spPr>
        </p:pic>
        <p:sp>
          <p:nvSpPr>
            <p:cNvPr id="55" name="object 55"/>
            <p:cNvSpPr/>
            <p:nvPr/>
          </p:nvSpPr>
          <p:spPr>
            <a:xfrm>
              <a:off x="3098228" y="925398"/>
              <a:ext cx="472440" cy="0"/>
            </a:xfrm>
            <a:custGeom>
              <a:avLst/>
              <a:gdLst/>
              <a:ahLst/>
              <a:cxnLst/>
              <a:rect l="l" t="t" r="r" b="b"/>
              <a:pathLst>
                <a:path w="472439">
                  <a:moveTo>
                    <a:pt x="0" y="0"/>
                  </a:moveTo>
                  <a:lnTo>
                    <a:pt x="472249" y="0"/>
                  </a:lnTo>
                </a:path>
              </a:pathLst>
            </a:custGeom>
            <a:ln w="5054">
              <a:solidFill>
                <a:srgbClr val="000000"/>
              </a:solidFill>
            </a:ln>
          </p:spPr>
          <p:txBody>
            <a:bodyPr wrap="square" lIns="0" tIns="0" rIns="0" bIns="0" rtlCol="0"/>
            <a:lstStyle/>
            <a:p>
              <a:endParaRPr sz="3932"/>
            </a:p>
          </p:txBody>
        </p:sp>
        <p:sp>
          <p:nvSpPr>
            <p:cNvPr id="56" name="object 56"/>
            <p:cNvSpPr/>
            <p:nvPr/>
          </p:nvSpPr>
          <p:spPr>
            <a:xfrm>
              <a:off x="3100755" y="925398"/>
              <a:ext cx="0" cy="765175"/>
            </a:xfrm>
            <a:custGeom>
              <a:avLst/>
              <a:gdLst/>
              <a:ahLst/>
              <a:cxnLst/>
              <a:rect l="l" t="t" r="r" b="b"/>
              <a:pathLst>
                <a:path h="765175">
                  <a:moveTo>
                    <a:pt x="0" y="764971"/>
                  </a:moveTo>
                  <a:lnTo>
                    <a:pt x="0" y="0"/>
                  </a:lnTo>
                </a:path>
              </a:pathLst>
            </a:custGeom>
            <a:ln w="5054">
              <a:solidFill>
                <a:srgbClr val="000000"/>
              </a:solidFill>
            </a:ln>
          </p:spPr>
          <p:txBody>
            <a:bodyPr wrap="square" lIns="0" tIns="0" rIns="0" bIns="0" rtlCol="0"/>
            <a:lstStyle/>
            <a:p>
              <a:endParaRPr sz="3932"/>
            </a:p>
          </p:txBody>
        </p:sp>
        <p:sp>
          <p:nvSpPr>
            <p:cNvPr id="57" name="object 57"/>
            <p:cNvSpPr/>
            <p:nvPr/>
          </p:nvSpPr>
          <p:spPr>
            <a:xfrm>
              <a:off x="3567938" y="925398"/>
              <a:ext cx="0" cy="765175"/>
            </a:xfrm>
            <a:custGeom>
              <a:avLst/>
              <a:gdLst/>
              <a:ahLst/>
              <a:cxnLst/>
              <a:rect l="l" t="t" r="r" b="b"/>
              <a:pathLst>
                <a:path h="765175">
                  <a:moveTo>
                    <a:pt x="0" y="764971"/>
                  </a:moveTo>
                  <a:lnTo>
                    <a:pt x="0" y="0"/>
                  </a:lnTo>
                </a:path>
              </a:pathLst>
            </a:custGeom>
            <a:ln w="5054">
              <a:solidFill>
                <a:srgbClr val="000000"/>
              </a:solidFill>
            </a:ln>
          </p:spPr>
          <p:txBody>
            <a:bodyPr wrap="square" lIns="0" tIns="0" rIns="0" bIns="0" rtlCol="0"/>
            <a:lstStyle/>
            <a:p>
              <a:endParaRPr sz="3932"/>
            </a:p>
          </p:txBody>
        </p:sp>
        <p:sp>
          <p:nvSpPr>
            <p:cNvPr id="58" name="object 58"/>
            <p:cNvSpPr/>
            <p:nvPr/>
          </p:nvSpPr>
          <p:spPr>
            <a:xfrm>
              <a:off x="3098228" y="1690370"/>
              <a:ext cx="472440" cy="0"/>
            </a:xfrm>
            <a:custGeom>
              <a:avLst/>
              <a:gdLst/>
              <a:ahLst/>
              <a:cxnLst/>
              <a:rect l="l" t="t" r="r" b="b"/>
              <a:pathLst>
                <a:path w="472439">
                  <a:moveTo>
                    <a:pt x="0" y="0"/>
                  </a:moveTo>
                  <a:lnTo>
                    <a:pt x="472249" y="0"/>
                  </a:lnTo>
                </a:path>
              </a:pathLst>
            </a:custGeom>
            <a:ln w="5054">
              <a:solidFill>
                <a:srgbClr val="000000"/>
              </a:solidFill>
            </a:ln>
          </p:spPr>
          <p:txBody>
            <a:bodyPr wrap="square" lIns="0" tIns="0" rIns="0" bIns="0" rtlCol="0"/>
            <a:lstStyle/>
            <a:p>
              <a:endParaRPr sz="3932"/>
            </a:p>
          </p:txBody>
        </p:sp>
      </p:grpSp>
      <p:sp>
        <p:nvSpPr>
          <p:cNvPr id="59" name="object 59"/>
          <p:cNvSpPr txBox="1"/>
          <p:nvPr/>
        </p:nvSpPr>
        <p:spPr>
          <a:xfrm>
            <a:off x="6640328" y="3797376"/>
            <a:ext cx="2592483" cy="261933"/>
          </a:xfrm>
          <a:prstGeom prst="rect">
            <a:avLst/>
          </a:prstGeom>
        </p:spPr>
        <p:txBody>
          <a:bodyPr vert="horz" wrap="square" lIns="0" tIns="26355" rIns="0" bIns="0" rtlCol="0">
            <a:spAutoFit/>
          </a:bodyPr>
          <a:lstStyle/>
          <a:p>
            <a:pPr marL="27742">
              <a:spcBef>
                <a:spcPts val="208"/>
              </a:spcBef>
            </a:pPr>
            <a:r>
              <a:rPr sz="1529" dirty="0">
                <a:solidFill>
                  <a:srgbClr val="D41A2C"/>
                </a:solidFill>
                <a:latin typeface="Arial"/>
                <a:cs typeface="Arial"/>
              </a:rPr>
              <a:t>(d)</a:t>
            </a:r>
            <a:r>
              <a:rPr sz="1529" spc="-44" dirty="0">
                <a:solidFill>
                  <a:srgbClr val="D41A2C"/>
                </a:solidFill>
                <a:latin typeface="Arial"/>
                <a:cs typeface="Arial"/>
              </a:rPr>
              <a:t> </a:t>
            </a:r>
            <a:r>
              <a:rPr sz="1529" dirty="0">
                <a:latin typeface="Arial"/>
                <a:cs typeface="Arial"/>
              </a:rPr>
              <a:t>Flappybird.</a:t>
            </a:r>
            <a:r>
              <a:rPr sz="1529" spc="907" dirty="0">
                <a:latin typeface="Arial"/>
                <a:cs typeface="Arial"/>
              </a:rPr>
              <a:t> </a:t>
            </a:r>
            <a:r>
              <a:rPr sz="1529" dirty="0">
                <a:solidFill>
                  <a:srgbClr val="D41A2C"/>
                </a:solidFill>
                <a:latin typeface="Arial"/>
                <a:cs typeface="Arial"/>
              </a:rPr>
              <a:t>(e)</a:t>
            </a:r>
            <a:r>
              <a:rPr sz="1529" spc="-44" dirty="0">
                <a:solidFill>
                  <a:srgbClr val="D41A2C"/>
                </a:solidFill>
                <a:latin typeface="Arial"/>
                <a:cs typeface="Arial"/>
              </a:rPr>
              <a:t> </a:t>
            </a:r>
            <a:r>
              <a:rPr sz="1529" spc="-22" dirty="0">
                <a:latin typeface="Arial"/>
                <a:cs typeface="Arial"/>
              </a:rPr>
              <a:t>Breakout.</a:t>
            </a:r>
            <a:endParaRPr sz="1529">
              <a:latin typeface="Arial"/>
              <a:cs typeface="Arial"/>
            </a:endParaRPr>
          </a:p>
        </p:txBody>
      </p:sp>
      <p:grpSp>
        <p:nvGrpSpPr>
          <p:cNvPr id="60" name="object 60"/>
          <p:cNvGrpSpPr/>
          <p:nvPr/>
        </p:nvGrpSpPr>
        <p:grpSpPr>
          <a:xfrm>
            <a:off x="8010613" y="2015921"/>
            <a:ext cx="1327451" cy="1682548"/>
            <a:chOff x="3664826" y="922870"/>
            <a:chExt cx="607695" cy="770255"/>
          </a:xfrm>
        </p:grpSpPr>
        <p:pic>
          <p:nvPicPr>
            <p:cNvPr id="61" name="object 61"/>
            <p:cNvPicPr/>
            <p:nvPr/>
          </p:nvPicPr>
          <p:blipFill>
            <a:blip r:embed="rId6" cstate="print"/>
            <a:stretch>
              <a:fillRect/>
            </a:stretch>
          </p:blipFill>
          <p:spPr>
            <a:xfrm>
              <a:off x="3707841" y="965877"/>
              <a:ext cx="521147" cy="684005"/>
            </a:xfrm>
            <a:prstGeom prst="rect">
              <a:avLst/>
            </a:prstGeom>
          </p:spPr>
        </p:pic>
        <p:sp>
          <p:nvSpPr>
            <p:cNvPr id="62" name="object 62"/>
            <p:cNvSpPr/>
            <p:nvPr/>
          </p:nvSpPr>
          <p:spPr>
            <a:xfrm>
              <a:off x="3664826" y="925398"/>
              <a:ext cx="607695" cy="0"/>
            </a:xfrm>
            <a:custGeom>
              <a:avLst/>
              <a:gdLst/>
              <a:ahLst/>
              <a:cxnLst/>
              <a:rect l="l" t="t" r="r" b="b"/>
              <a:pathLst>
                <a:path w="607695">
                  <a:moveTo>
                    <a:pt x="0" y="0"/>
                  </a:moveTo>
                  <a:lnTo>
                    <a:pt x="607187" y="0"/>
                  </a:lnTo>
                </a:path>
              </a:pathLst>
            </a:custGeom>
            <a:ln w="5054">
              <a:solidFill>
                <a:srgbClr val="000000"/>
              </a:solidFill>
            </a:ln>
          </p:spPr>
          <p:txBody>
            <a:bodyPr wrap="square" lIns="0" tIns="0" rIns="0" bIns="0" rtlCol="0"/>
            <a:lstStyle/>
            <a:p>
              <a:endParaRPr sz="3932"/>
            </a:p>
          </p:txBody>
        </p:sp>
        <p:sp>
          <p:nvSpPr>
            <p:cNvPr id="63" name="object 63"/>
            <p:cNvSpPr/>
            <p:nvPr/>
          </p:nvSpPr>
          <p:spPr>
            <a:xfrm>
              <a:off x="3667353" y="925398"/>
              <a:ext cx="0" cy="765175"/>
            </a:xfrm>
            <a:custGeom>
              <a:avLst/>
              <a:gdLst/>
              <a:ahLst/>
              <a:cxnLst/>
              <a:rect l="l" t="t" r="r" b="b"/>
              <a:pathLst>
                <a:path h="765175">
                  <a:moveTo>
                    <a:pt x="0" y="764971"/>
                  </a:moveTo>
                  <a:lnTo>
                    <a:pt x="0" y="0"/>
                  </a:lnTo>
                </a:path>
              </a:pathLst>
            </a:custGeom>
            <a:ln w="5054">
              <a:solidFill>
                <a:srgbClr val="000000"/>
              </a:solidFill>
            </a:ln>
          </p:spPr>
          <p:txBody>
            <a:bodyPr wrap="square" lIns="0" tIns="0" rIns="0" bIns="0" rtlCol="0"/>
            <a:lstStyle/>
            <a:p>
              <a:endParaRPr sz="3932"/>
            </a:p>
          </p:txBody>
        </p:sp>
        <p:sp>
          <p:nvSpPr>
            <p:cNvPr id="64" name="object 64"/>
            <p:cNvSpPr/>
            <p:nvPr/>
          </p:nvSpPr>
          <p:spPr>
            <a:xfrm>
              <a:off x="4269473" y="925398"/>
              <a:ext cx="0" cy="765175"/>
            </a:xfrm>
            <a:custGeom>
              <a:avLst/>
              <a:gdLst/>
              <a:ahLst/>
              <a:cxnLst/>
              <a:rect l="l" t="t" r="r" b="b"/>
              <a:pathLst>
                <a:path h="765175">
                  <a:moveTo>
                    <a:pt x="0" y="764971"/>
                  </a:moveTo>
                  <a:lnTo>
                    <a:pt x="0" y="0"/>
                  </a:lnTo>
                </a:path>
              </a:pathLst>
            </a:custGeom>
            <a:ln w="5054">
              <a:solidFill>
                <a:srgbClr val="000000"/>
              </a:solidFill>
            </a:ln>
          </p:spPr>
          <p:txBody>
            <a:bodyPr wrap="square" lIns="0" tIns="0" rIns="0" bIns="0" rtlCol="0"/>
            <a:lstStyle/>
            <a:p>
              <a:endParaRPr sz="3932"/>
            </a:p>
          </p:txBody>
        </p:sp>
        <p:sp>
          <p:nvSpPr>
            <p:cNvPr id="65" name="object 65"/>
            <p:cNvSpPr/>
            <p:nvPr/>
          </p:nvSpPr>
          <p:spPr>
            <a:xfrm>
              <a:off x="3664826" y="1690370"/>
              <a:ext cx="607695" cy="0"/>
            </a:xfrm>
            <a:custGeom>
              <a:avLst/>
              <a:gdLst/>
              <a:ahLst/>
              <a:cxnLst/>
              <a:rect l="l" t="t" r="r" b="b"/>
              <a:pathLst>
                <a:path w="607695">
                  <a:moveTo>
                    <a:pt x="0" y="0"/>
                  </a:moveTo>
                  <a:lnTo>
                    <a:pt x="607187" y="0"/>
                  </a:lnTo>
                </a:path>
              </a:pathLst>
            </a:custGeom>
            <a:ln w="5054">
              <a:solidFill>
                <a:srgbClr val="000000"/>
              </a:solidFill>
            </a:ln>
          </p:spPr>
          <p:txBody>
            <a:bodyPr wrap="square" lIns="0" tIns="0" rIns="0" bIns="0" rtlCol="0"/>
            <a:lstStyle/>
            <a:p>
              <a:endParaRPr sz="3932"/>
            </a:p>
          </p:txBody>
        </p:sp>
      </p:grpSp>
      <p:grpSp>
        <p:nvGrpSpPr>
          <p:cNvPr id="66" name="object 66"/>
          <p:cNvGrpSpPr/>
          <p:nvPr/>
        </p:nvGrpSpPr>
        <p:grpSpPr>
          <a:xfrm>
            <a:off x="791525" y="4444228"/>
            <a:ext cx="8576414" cy="1761612"/>
            <a:chOff x="359994" y="2034527"/>
            <a:chExt cx="3926204" cy="806450"/>
          </a:xfrm>
        </p:grpSpPr>
        <p:pic>
          <p:nvPicPr>
            <p:cNvPr id="67" name="object 67"/>
            <p:cNvPicPr/>
            <p:nvPr/>
          </p:nvPicPr>
          <p:blipFill>
            <a:blip r:embed="rId7" cstate="print"/>
            <a:stretch>
              <a:fillRect/>
            </a:stretch>
          </p:blipFill>
          <p:spPr>
            <a:xfrm>
              <a:off x="403021" y="2077544"/>
              <a:ext cx="3839992" cy="719998"/>
            </a:xfrm>
            <a:prstGeom prst="rect">
              <a:avLst/>
            </a:prstGeom>
          </p:spPr>
        </p:pic>
        <p:sp>
          <p:nvSpPr>
            <p:cNvPr id="68" name="object 68"/>
            <p:cNvSpPr/>
            <p:nvPr/>
          </p:nvSpPr>
          <p:spPr>
            <a:xfrm>
              <a:off x="359994" y="2037054"/>
              <a:ext cx="3926204" cy="0"/>
            </a:xfrm>
            <a:custGeom>
              <a:avLst/>
              <a:gdLst/>
              <a:ahLst/>
              <a:cxnLst/>
              <a:rect l="l" t="t" r="r" b="b"/>
              <a:pathLst>
                <a:path w="3926204">
                  <a:moveTo>
                    <a:pt x="0" y="0"/>
                  </a:moveTo>
                  <a:lnTo>
                    <a:pt x="3926039" y="0"/>
                  </a:lnTo>
                </a:path>
              </a:pathLst>
            </a:custGeom>
            <a:ln w="5054">
              <a:solidFill>
                <a:srgbClr val="000000"/>
              </a:solidFill>
            </a:ln>
          </p:spPr>
          <p:txBody>
            <a:bodyPr wrap="square" lIns="0" tIns="0" rIns="0" bIns="0" rtlCol="0"/>
            <a:lstStyle/>
            <a:p>
              <a:endParaRPr sz="3932"/>
            </a:p>
          </p:txBody>
        </p:sp>
        <p:sp>
          <p:nvSpPr>
            <p:cNvPr id="69" name="object 69"/>
            <p:cNvSpPr/>
            <p:nvPr/>
          </p:nvSpPr>
          <p:spPr>
            <a:xfrm>
              <a:off x="362534" y="2037054"/>
              <a:ext cx="0" cy="801370"/>
            </a:xfrm>
            <a:custGeom>
              <a:avLst/>
              <a:gdLst/>
              <a:ahLst/>
              <a:cxnLst/>
              <a:rect l="l" t="t" r="r" b="b"/>
              <a:pathLst>
                <a:path h="801369">
                  <a:moveTo>
                    <a:pt x="0" y="800976"/>
                  </a:moveTo>
                  <a:lnTo>
                    <a:pt x="0" y="0"/>
                  </a:lnTo>
                </a:path>
              </a:pathLst>
            </a:custGeom>
            <a:ln w="5054">
              <a:solidFill>
                <a:srgbClr val="000000"/>
              </a:solidFill>
            </a:ln>
          </p:spPr>
          <p:txBody>
            <a:bodyPr wrap="square" lIns="0" tIns="0" rIns="0" bIns="0" rtlCol="0"/>
            <a:lstStyle/>
            <a:p>
              <a:endParaRPr sz="3932"/>
            </a:p>
          </p:txBody>
        </p:sp>
        <p:sp>
          <p:nvSpPr>
            <p:cNvPr id="70" name="object 70"/>
            <p:cNvSpPr/>
            <p:nvPr/>
          </p:nvSpPr>
          <p:spPr>
            <a:xfrm>
              <a:off x="4283506" y="2037054"/>
              <a:ext cx="0" cy="801370"/>
            </a:xfrm>
            <a:custGeom>
              <a:avLst/>
              <a:gdLst/>
              <a:ahLst/>
              <a:cxnLst/>
              <a:rect l="l" t="t" r="r" b="b"/>
              <a:pathLst>
                <a:path h="801369">
                  <a:moveTo>
                    <a:pt x="0" y="800976"/>
                  </a:moveTo>
                  <a:lnTo>
                    <a:pt x="0" y="0"/>
                  </a:lnTo>
                </a:path>
              </a:pathLst>
            </a:custGeom>
            <a:ln w="5054">
              <a:solidFill>
                <a:srgbClr val="000000"/>
              </a:solidFill>
            </a:ln>
          </p:spPr>
          <p:txBody>
            <a:bodyPr wrap="square" lIns="0" tIns="0" rIns="0" bIns="0" rtlCol="0"/>
            <a:lstStyle/>
            <a:p>
              <a:endParaRPr sz="3932"/>
            </a:p>
          </p:txBody>
        </p:sp>
        <p:sp>
          <p:nvSpPr>
            <p:cNvPr id="71" name="object 71"/>
            <p:cNvSpPr/>
            <p:nvPr/>
          </p:nvSpPr>
          <p:spPr>
            <a:xfrm>
              <a:off x="359994" y="2838030"/>
              <a:ext cx="3926204" cy="0"/>
            </a:xfrm>
            <a:custGeom>
              <a:avLst/>
              <a:gdLst/>
              <a:ahLst/>
              <a:cxnLst/>
              <a:rect l="l" t="t" r="r" b="b"/>
              <a:pathLst>
                <a:path w="3926204">
                  <a:moveTo>
                    <a:pt x="0" y="0"/>
                  </a:moveTo>
                  <a:lnTo>
                    <a:pt x="3926039" y="0"/>
                  </a:lnTo>
                </a:path>
              </a:pathLst>
            </a:custGeom>
            <a:ln w="5054">
              <a:solidFill>
                <a:srgbClr val="000000"/>
              </a:solidFill>
            </a:ln>
          </p:spPr>
          <p:txBody>
            <a:bodyPr wrap="square" lIns="0" tIns="0" rIns="0" bIns="0" rtlCol="0"/>
            <a:lstStyle/>
            <a:p>
              <a:endParaRPr sz="3932"/>
            </a:p>
          </p:txBody>
        </p:sp>
      </p:grpSp>
      <p:sp>
        <p:nvSpPr>
          <p:cNvPr id="72" name="object 72"/>
          <p:cNvSpPr txBox="1"/>
          <p:nvPr/>
        </p:nvSpPr>
        <p:spPr>
          <a:xfrm>
            <a:off x="4462086" y="6304329"/>
            <a:ext cx="1152677" cy="261933"/>
          </a:xfrm>
          <a:prstGeom prst="rect">
            <a:avLst/>
          </a:prstGeom>
        </p:spPr>
        <p:txBody>
          <a:bodyPr vert="horz" wrap="square" lIns="0" tIns="26355" rIns="0" bIns="0" rtlCol="0">
            <a:spAutoFit/>
          </a:bodyPr>
          <a:lstStyle/>
          <a:p>
            <a:pPr marL="27742">
              <a:spcBef>
                <a:spcPts val="208"/>
              </a:spcBef>
            </a:pPr>
            <a:r>
              <a:rPr sz="1529" dirty="0">
                <a:solidFill>
                  <a:srgbClr val="D41A2C"/>
                </a:solidFill>
                <a:latin typeface="Arial"/>
                <a:cs typeface="Arial"/>
              </a:rPr>
              <a:t>(f)</a:t>
            </a:r>
            <a:r>
              <a:rPr sz="1529" spc="-66" dirty="0">
                <a:solidFill>
                  <a:srgbClr val="D41A2C"/>
                </a:solidFill>
                <a:latin typeface="Arial"/>
                <a:cs typeface="Arial"/>
              </a:rPr>
              <a:t> </a:t>
            </a:r>
            <a:r>
              <a:rPr sz="1529" spc="-22" dirty="0">
                <a:latin typeface="Arial"/>
                <a:cs typeface="Arial"/>
              </a:rPr>
              <a:t>ViZDoom.</a:t>
            </a:r>
            <a:endParaRPr sz="1529">
              <a:latin typeface="Arial"/>
              <a:cs typeface="Arial"/>
            </a:endParaRPr>
          </a:p>
        </p:txBody>
      </p:sp>
      <p:sp>
        <p:nvSpPr>
          <p:cNvPr id="74" name="object 74"/>
          <p:cNvSpPr txBox="1">
            <a:spLocks noGrp="1"/>
          </p:cNvSpPr>
          <p:nvPr>
            <p:ph type="ftr" sz="quarter" idx="5"/>
          </p:nvPr>
        </p:nvSpPr>
        <p:spPr>
          <a:xfrm>
            <a:off x="85737" y="3350180"/>
            <a:ext cx="337184"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A.</a:t>
            </a:r>
            <a:r>
              <a:rPr lang="en-US" spc="-20"/>
              <a:t> </a:t>
            </a:r>
            <a:r>
              <a:rPr lang="en-US" spc="-10"/>
              <a:t>Baisero</a:t>
            </a:r>
            <a:endParaRPr spc="-22" dirty="0"/>
          </a:p>
        </p:txBody>
      </p:sp>
      <p:sp>
        <p:nvSpPr>
          <p:cNvPr id="78" name="object 78"/>
          <p:cNvSpPr txBox="1">
            <a:spLocks noGrp="1"/>
          </p:cNvSpPr>
          <p:nvPr>
            <p:ph type="dt" sz="half" idx="6"/>
          </p:nvPr>
        </p:nvSpPr>
        <p:spPr>
          <a:xfrm>
            <a:off x="3570742" y="3350180"/>
            <a:ext cx="429958"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CS</a:t>
            </a:r>
            <a:r>
              <a:rPr lang="en-US" spc="-20"/>
              <a:t> </a:t>
            </a:r>
            <a:r>
              <a:rPr lang="en-US" spc="-10"/>
              <a:t>4180/5180</a:t>
            </a:r>
            <a:endParaRPr spc="-22" dirty="0"/>
          </a:p>
        </p:txBody>
      </p:sp>
      <p:sp>
        <p:nvSpPr>
          <p:cNvPr id="79" name="object 79"/>
          <p:cNvSpPr txBox="1">
            <a:spLocks noGrp="1"/>
          </p:cNvSpPr>
          <p:nvPr>
            <p:ph type="sldNum" sz="quarter" idx="7"/>
          </p:nvPr>
        </p:nvSpPr>
        <p:spPr>
          <a:xfrm>
            <a:off x="4295597" y="3357216"/>
            <a:ext cx="244729"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73025">
              <a:spcBef>
                <a:spcPts val="70"/>
              </a:spcBef>
            </a:pPr>
            <a:fld id="{81D60167-4931-47E6-BA6A-407CBD079E47}" type="slidenum">
              <a:rPr lang="en-US" smtClean="0"/>
              <a:pPr marL="73025">
                <a:spcBef>
                  <a:spcPts val="70"/>
                </a:spcBef>
              </a:pPr>
              <a:t>223</a:t>
            </a:fld>
            <a:r>
              <a:rPr lang="en-US" spc="-15"/>
              <a:t> </a:t>
            </a:r>
            <a:r>
              <a:rPr lang="en-US"/>
              <a:t>/</a:t>
            </a:r>
            <a:r>
              <a:rPr lang="en-US" spc="-5"/>
              <a:t> </a:t>
            </a:r>
            <a:r>
              <a:rPr lang="en-US" spc="-25"/>
              <a:t>53</a:t>
            </a:r>
            <a:endParaRPr spc="-55" dirty="0"/>
          </a:p>
        </p:txBody>
      </p:sp>
    </p:spTree>
  </p:cSld>
  <p:clrMapOvr>
    <a:masterClrMapping/>
  </p:clrMapOvr>
  <p:transition>
    <p:cut/>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ADEDA-30B0-A54F-AAB5-88E59474D91B}"/>
              </a:ext>
            </a:extLst>
          </p:cNvPr>
          <p:cNvSpPr>
            <a:spLocks noGrp="1"/>
          </p:cNvSpPr>
          <p:nvPr>
            <p:ph type="title"/>
          </p:nvPr>
        </p:nvSpPr>
        <p:spPr>
          <a:xfrm>
            <a:off x="693043" y="402484"/>
            <a:ext cx="8844496" cy="1461188"/>
          </a:xfrm>
        </p:spPr>
        <p:txBody>
          <a:bodyPr>
            <a:normAutofit/>
          </a:bodyPr>
          <a:lstStyle/>
          <a:p>
            <a:r>
              <a:rPr lang="en-US" sz="4800" dirty="0"/>
              <a:t>DQN with a recurrent layer (DRQN)</a:t>
            </a:r>
          </a:p>
        </p:txBody>
      </p:sp>
      <p:pic>
        <p:nvPicPr>
          <p:cNvPr id="4" name="Online Media 3" descr="DQN vs DRQN in Defend the Line Scenario">
            <a:hlinkClick r:id="" action="ppaction://media"/>
            <a:extLst>
              <a:ext uri="{FF2B5EF4-FFF2-40B4-BE49-F238E27FC236}">
                <a16:creationId xmlns:a16="http://schemas.microsoft.com/office/drawing/2014/main" id="{0B0D01C5-F13F-874F-88ED-842D0FEE43D3}"/>
              </a:ext>
            </a:extLst>
          </p:cNvPr>
          <p:cNvPicPr>
            <a:picLocks noGrp="1" noRot="1" noChangeAspect="1"/>
          </p:cNvPicPr>
          <p:nvPr>
            <p:ph idx="1"/>
            <a:videoFile r:link="rId1"/>
          </p:nvPr>
        </p:nvPicPr>
        <p:blipFill>
          <a:blip r:embed="rId3"/>
          <a:stretch>
            <a:fillRect/>
          </a:stretch>
        </p:blipFill>
        <p:spPr>
          <a:xfrm>
            <a:off x="777875" y="2012950"/>
            <a:ext cx="8526463" cy="4795838"/>
          </a:xfrm>
          <a:prstGeom prst="rect">
            <a:avLst/>
          </a:prstGeom>
        </p:spPr>
      </p:pic>
    </p:spTree>
    <p:extLst>
      <p:ext uri="{BB962C8B-B14F-4D97-AF65-F5344CB8AC3E}">
        <p14:creationId xmlns:p14="http://schemas.microsoft.com/office/powerpoint/2010/main" val="272485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bject 35"/>
          <p:cNvSpPr txBox="1"/>
          <p:nvPr/>
        </p:nvSpPr>
        <p:spPr>
          <a:xfrm>
            <a:off x="157843" y="549398"/>
            <a:ext cx="8319802" cy="4529330"/>
          </a:xfrm>
          <a:prstGeom prst="rect">
            <a:avLst/>
          </a:prstGeom>
        </p:spPr>
        <p:txBody>
          <a:bodyPr vert="horz" wrap="square" lIns="0" tIns="24968" rIns="0" bIns="0" rtlCol="0">
            <a:spAutoFit/>
          </a:bodyPr>
          <a:lstStyle/>
          <a:p>
            <a:pPr marL="83226">
              <a:spcBef>
                <a:spcPts val="197"/>
              </a:spcBef>
            </a:pPr>
            <a:r>
              <a:rPr sz="2403" b="1" dirty="0">
                <a:solidFill>
                  <a:srgbClr val="D41A2C"/>
                </a:solidFill>
                <a:latin typeface="Arial"/>
                <a:cs typeface="Arial"/>
              </a:rPr>
              <a:t>Implications</a:t>
            </a:r>
            <a:r>
              <a:rPr sz="2403" b="1" spc="-98" dirty="0">
                <a:solidFill>
                  <a:srgbClr val="D41A2C"/>
                </a:solidFill>
                <a:latin typeface="Arial"/>
                <a:cs typeface="Arial"/>
              </a:rPr>
              <a:t> </a:t>
            </a:r>
            <a:r>
              <a:rPr sz="2403" b="1" dirty="0">
                <a:solidFill>
                  <a:srgbClr val="D41A2C"/>
                </a:solidFill>
                <a:latin typeface="Arial"/>
                <a:cs typeface="Arial"/>
              </a:rPr>
              <a:t>of</a:t>
            </a:r>
            <a:r>
              <a:rPr sz="2403" b="1" spc="-98" dirty="0">
                <a:solidFill>
                  <a:srgbClr val="D41A2C"/>
                </a:solidFill>
                <a:latin typeface="Arial"/>
                <a:cs typeface="Arial"/>
              </a:rPr>
              <a:t> </a:t>
            </a:r>
            <a:r>
              <a:rPr sz="2403" b="1" dirty="0">
                <a:solidFill>
                  <a:srgbClr val="D41A2C"/>
                </a:solidFill>
                <a:latin typeface="Arial"/>
                <a:cs typeface="Arial"/>
              </a:rPr>
              <a:t>Partial</a:t>
            </a:r>
            <a:r>
              <a:rPr sz="2403" b="1" spc="-87" dirty="0">
                <a:solidFill>
                  <a:srgbClr val="D41A2C"/>
                </a:solidFill>
                <a:latin typeface="Arial"/>
                <a:cs typeface="Arial"/>
              </a:rPr>
              <a:t> </a:t>
            </a:r>
            <a:r>
              <a:rPr sz="2403" b="1" spc="-22" dirty="0">
                <a:solidFill>
                  <a:srgbClr val="D41A2C"/>
                </a:solidFill>
                <a:latin typeface="Arial"/>
                <a:cs typeface="Arial"/>
              </a:rPr>
              <a:t>Observability</a:t>
            </a:r>
            <a:endParaRPr sz="2403">
              <a:latin typeface="Arial"/>
              <a:cs typeface="Arial"/>
            </a:endParaRPr>
          </a:p>
          <a:p>
            <a:pPr>
              <a:lnSpc>
                <a:spcPct val="100000"/>
              </a:lnSpc>
            </a:pPr>
            <a:endParaRPr sz="2403">
              <a:latin typeface="Arial"/>
              <a:cs typeface="Arial"/>
            </a:endParaRPr>
          </a:p>
          <a:p>
            <a:pPr>
              <a:spcBef>
                <a:spcPts val="120"/>
              </a:spcBef>
            </a:pPr>
            <a:endParaRPr sz="2403">
              <a:latin typeface="Arial"/>
              <a:cs typeface="Arial"/>
            </a:endParaRPr>
          </a:p>
          <a:p>
            <a:pPr marL="632515">
              <a:spcBef>
                <a:spcPts val="11"/>
              </a:spcBef>
            </a:pPr>
            <a:r>
              <a:rPr sz="1966" b="1" dirty="0">
                <a:latin typeface="Arial"/>
                <a:cs typeface="Arial"/>
              </a:rPr>
              <a:t>What</a:t>
            </a:r>
            <a:r>
              <a:rPr sz="1966" b="1" spc="-44" dirty="0">
                <a:latin typeface="Arial"/>
                <a:cs typeface="Arial"/>
              </a:rPr>
              <a:t> </a:t>
            </a:r>
            <a:r>
              <a:rPr sz="1966" b="1" dirty="0">
                <a:latin typeface="Arial"/>
                <a:cs typeface="Arial"/>
              </a:rPr>
              <a:t>is</a:t>
            </a:r>
            <a:r>
              <a:rPr sz="1966" b="1" spc="-44" dirty="0">
                <a:latin typeface="Arial"/>
                <a:cs typeface="Arial"/>
              </a:rPr>
              <a:t> </a:t>
            </a:r>
            <a:r>
              <a:rPr sz="1966" b="1" dirty="0">
                <a:latin typeface="Arial"/>
                <a:cs typeface="Arial"/>
              </a:rPr>
              <a:t>partial</a:t>
            </a:r>
            <a:r>
              <a:rPr sz="1966" b="1" spc="-44" dirty="0">
                <a:latin typeface="Arial"/>
                <a:cs typeface="Arial"/>
              </a:rPr>
              <a:t> </a:t>
            </a:r>
            <a:r>
              <a:rPr sz="1966" b="1" spc="-22" dirty="0">
                <a:latin typeface="Arial"/>
                <a:cs typeface="Arial"/>
              </a:rPr>
              <a:t>observability?</a:t>
            </a:r>
            <a:endParaRPr sz="1966">
              <a:latin typeface="Arial"/>
              <a:cs typeface="Arial"/>
            </a:endParaRPr>
          </a:p>
          <a:p>
            <a:pPr marL="1141578" indent="-252451">
              <a:spcBef>
                <a:spcPts val="675"/>
              </a:spcBef>
              <a:buClr>
                <a:srgbClr val="D41A2C"/>
              </a:buClr>
              <a:buFont typeface="Menlo"/>
              <a:buChar char="•"/>
              <a:tabLst>
                <a:tab pos="1141578" algn="l"/>
              </a:tabLst>
            </a:pPr>
            <a:r>
              <a:rPr sz="1966" spc="-22" dirty="0">
                <a:latin typeface="Arial"/>
                <a:cs typeface="Arial"/>
              </a:rPr>
              <a:t>Environment</a:t>
            </a:r>
            <a:r>
              <a:rPr sz="1966" spc="-44" dirty="0">
                <a:latin typeface="Arial"/>
                <a:cs typeface="Arial"/>
              </a:rPr>
              <a:t> </a:t>
            </a:r>
            <a:r>
              <a:rPr sz="1966" dirty="0">
                <a:latin typeface="Arial"/>
                <a:cs typeface="Arial"/>
              </a:rPr>
              <a:t>state</a:t>
            </a:r>
            <a:r>
              <a:rPr sz="1966" spc="-33" dirty="0">
                <a:latin typeface="Arial"/>
                <a:cs typeface="Arial"/>
              </a:rPr>
              <a:t> </a:t>
            </a:r>
            <a:r>
              <a:rPr sz="1966" dirty="0">
                <a:latin typeface="Arial"/>
                <a:cs typeface="Arial"/>
              </a:rPr>
              <a:t>is</a:t>
            </a:r>
            <a:r>
              <a:rPr sz="1966" spc="-33" dirty="0">
                <a:latin typeface="Arial"/>
                <a:cs typeface="Arial"/>
              </a:rPr>
              <a:t> </a:t>
            </a:r>
            <a:r>
              <a:rPr sz="1966" dirty="0">
                <a:latin typeface="Arial"/>
                <a:cs typeface="Arial"/>
              </a:rPr>
              <a:t>in</a:t>
            </a:r>
            <a:r>
              <a:rPr sz="1966" spc="-44" dirty="0">
                <a:latin typeface="Arial"/>
                <a:cs typeface="Arial"/>
              </a:rPr>
              <a:t> </a:t>
            </a:r>
            <a:r>
              <a:rPr sz="1966" dirty="0">
                <a:latin typeface="Arial"/>
                <a:cs typeface="Arial"/>
              </a:rPr>
              <a:t>some</a:t>
            </a:r>
            <a:r>
              <a:rPr sz="1966" spc="-33" dirty="0">
                <a:latin typeface="Arial"/>
                <a:cs typeface="Arial"/>
              </a:rPr>
              <a:t> </a:t>
            </a:r>
            <a:r>
              <a:rPr sz="1966" spc="-22" dirty="0">
                <a:latin typeface="Arial"/>
                <a:cs typeface="Arial"/>
              </a:rPr>
              <a:t>way</a:t>
            </a:r>
            <a:r>
              <a:rPr sz="1966" spc="-33" dirty="0">
                <a:latin typeface="Arial"/>
                <a:cs typeface="Arial"/>
              </a:rPr>
              <a:t> </a:t>
            </a:r>
            <a:r>
              <a:rPr sz="1966" dirty="0">
                <a:solidFill>
                  <a:srgbClr val="D41A2C"/>
                </a:solidFill>
                <a:latin typeface="Arial"/>
                <a:cs typeface="Arial"/>
              </a:rPr>
              <a:t>hidden</a:t>
            </a:r>
            <a:r>
              <a:rPr sz="1966" spc="-44" dirty="0">
                <a:solidFill>
                  <a:srgbClr val="D41A2C"/>
                </a:solidFill>
                <a:latin typeface="Arial"/>
                <a:cs typeface="Arial"/>
              </a:rPr>
              <a:t> </a:t>
            </a:r>
            <a:r>
              <a:rPr sz="1966" dirty="0">
                <a:latin typeface="Arial"/>
                <a:cs typeface="Arial"/>
              </a:rPr>
              <a:t>from</a:t>
            </a:r>
            <a:r>
              <a:rPr sz="1966" spc="-33" dirty="0">
                <a:latin typeface="Arial"/>
                <a:cs typeface="Arial"/>
              </a:rPr>
              <a:t> </a:t>
            </a:r>
            <a:r>
              <a:rPr sz="1966" spc="-22" dirty="0">
                <a:latin typeface="Arial"/>
                <a:cs typeface="Arial"/>
              </a:rPr>
              <a:t>agent</a:t>
            </a:r>
            <a:endParaRPr sz="1966">
              <a:latin typeface="Arial"/>
              <a:cs typeface="Arial"/>
            </a:endParaRPr>
          </a:p>
          <a:p>
            <a:pPr marL="1144353">
              <a:spcBef>
                <a:spcPts val="22"/>
              </a:spcBef>
            </a:pPr>
            <a:r>
              <a:rPr sz="1966" dirty="0">
                <a:latin typeface="Arial"/>
                <a:cs typeface="Arial"/>
              </a:rPr>
              <a:t>e.g.,</a:t>
            </a:r>
            <a:r>
              <a:rPr sz="1966" spc="-76" dirty="0">
                <a:latin typeface="Arial"/>
                <a:cs typeface="Arial"/>
              </a:rPr>
              <a:t> </a:t>
            </a:r>
            <a:r>
              <a:rPr sz="1966" dirty="0">
                <a:latin typeface="Arial"/>
                <a:cs typeface="Arial"/>
              </a:rPr>
              <a:t>behind</a:t>
            </a:r>
            <a:r>
              <a:rPr sz="1966" spc="-66" dirty="0">
                <a:latin typeface="Arial"/>
                <a:cs typeface="Arial"/>
              </a:rPr>
              <a:t> </a:t>
            </a:r>
            <a:r>
              <a:rPr sz="1966" dirty="0">
                <a:latin typeface="Arial"/>
                <a:cs typeface="Arial"/>
              </a:rPr>
              <a:t>the</a:t>
            </a:r>
            <a:r>
              <a:rPr sz="1966" spc="-66" dirty="0">
                <a:latin typeface="Arial"/>
                <a:cs typeface="Arial"/>
              </a:rPr>
              <a:t> </a:t>
            </a:r>
            <a:r>
              <a:rPr sz="1966" dirty="0">
                <a:latin typeface="Arial"/>
                <a:cs typeface="Arial"/>
              </a:rPr>
              <a:t>agent,</a:t>
            </a:r>
            <a:r>
              <a:rPr sz="1966" spc="-66" dirty="0">
                <a:latin typeface="Arial"/>
                <a:cs typeface="Arial"/>
              </a:rPr>
              <a:t> </a:t>
            </a:r>
            <a:r>
              <a:rPr sz="1966" dirty="0">
                <a:latin typeface="Arial"/>
                <a:cs typeface="Arial"/>
              </a:rPr>
              <a:t>behind</a:t>
            </a:r>
            <a:r>
              <a:rPr sz="1966" spc="-66" dirty="0">
                <a:latin typeface="Arial"/>
                <a:cs typeface="Arial"/>
              </a:rPr>
              <a:t> </a:t>
            </a:r>
            <a:r>
              <a:rPr sz="1966" dirty="0">
                <a:latin typeface="Arial"/>
                <a:cs typeface="Arial"/>
              </a:rPr>
              <a:t>the</a:t>
            </a:r>
            <a:r>
              <a:rPr sz="1966" spc="-66" dirty="0">
                <a:latin typeface="Arial"/>
                <a:cs typeface="Arial"/>
              </a:rPr>
              <a:t> </a:t>
            </a:r>
            <a:r>
              <a:rPr sz="1966" dirty="0">
                <a:latin typeface="Arial"/>
                <a:cs typeface="Arial"/>
              </a:rPr>
              <a:t>corner,</a:t>
            </a:r>
            <a:r>
              <a:rPr sz="1966" spc="-76" dirty="0">
                <a:latin typeface="Arial"/>
                <a:cs typeface="Arial"/>
              </a:rPr>
              <a:t> </a:t>
            </a:r>
            <a:r>
              <a:rPr sz="1966" dirty="0">
                <a:latin typeface="Arial"/>
                <a:cs typeface="Arial"/>
              </a:rPr>
              <a:t>contents</a:t>
            </a:r>
            <a:r>
              <a:rPr sz="1966" spc="-66" dirty="0">
                <a:latin typeface="Arial"/>
                <a:cs typeface="Arial"/>
              </a:rPr>
              <a:t> </a:t>
            </a:r>
            <a:r>
              <a:rPr sz="1966" dirty="0">
                <a:latin typeface="Arial"/>
                <a:cs typeface="Arial"/>
              </a:rPr>
              <a:t>of</a:t>
            </a:r>
            <a:r>
              <a:rPr sz="1966" spc="-66" dirty="0">
                <a:latin typeface="Arial"/>
                <a:cs typeface="Arial"/>
              </a:rPr>
              <a:t> </a:t>
            </a:r>
            <a:r>
              <a:rPr sz="1966" dirty="0">
                <a:latin typeface="Arial"/>
                <a:cs typeface="Arial"/>
              </a:rPr>
              <a:t>a</a:t>
            </a:r>
            <a:r>
              <a:rPr sz="1966" spc="-66" dirty="0">
                <a:latin typeface="Arial"/>
                <a:cs typeface="Arial"/>
              </a:rPr>
              <a:t> </a:t>
            </a:r>
            <a:r>
              <a:rPr sz="1966" dirty="0">
                <a:latin typeface="Arial"/>
                <a:cs typeface="Arial"/>
              </a:rPr>
              <a:t>box,</a:t>
            </a:r>
            <a:r>
              <a:rPr sz="1966" spc="-66" dirty="0">
                <a:latin typeface="Arial"/>
                <a:cs typeface="Arial"/>
              </a:rPr>
              <a:t> </a:t>
            </a:r>
            <a:r>
              <a:rPr sz="1966" spc="-44" dirty="0">
                <a:latin typeface="Arial"/>
                <a:cs typeface="Arial"/>
              </a:rPr>
              <a:t>etc.</a:t>
            </a:r>
            <a:endParaRPr sz="1966">
              <a:latin typeface="Arial"/>
              <a:cs typeface="Arial"/>
            </a:endParaRPr>
          </a:p>
          <a:p>
            <a:pPr marL="1141578" indent="-252451">
              <a:spcBef>
                <a:spcPts val="249"/>
              </a:spcBef>
              <a:buClr>
                <a:srgbClr val="D41A2C"/>
              </a:buClr>
              <a:buFont typeface="Menlo"/>
              <a:buChar char="•"/>
              <a:tabLst>
                <a:tab pos="1141578" algn="l"/>
              </a:tabLst>
            </a:pPr>
            <a:r>
              <a:rPr sz="1966" dirty="0">
                <a:latin typeface="Arial"/>
                <a:cs typeface="Arial"/>
              </a:rPr>
              <a:t>Agent</a:t>
            </a:r>
            <a:r>
              <a:rPr sz="1966" spc="-66" dirty="0">
                <a:latin typeface="Arial"/>
                <a:cs typeface="Arial"/>
              </a:rPr>
              <a:t> </a:t>
            </a:r>
            <a:r>
              <a:rPr sz="1966" dirty="0">
                <a:latin typeface="Arial"/>
                <a:cs typeface="Arial"/>
              </a:rPr>
              <a:t>sees</a:t>
            </a:r>
            <a:r>
              <a:rPr sz="1966" spc="-66" dirty="0">
                <a:latin typeface="Arial"/>
                <a:cs typeface="Arial"/>
              </a:rPr>
              <a:t> </a:t>
            </a:r>
            <a:r>
              <a:rPr sz="1966" dirty="0">
                <a:latin typeface="Arial"/>
                <a:cs typeface="Arial"/>
              </a:rPr>
              <a:t>indirect</a:t>
            </a:r>
            <a:r>
              <a:rPr sz="1966" spc="-66" dirty="0">
                <a:latin typeface="Arial"/>
                <a:cs typeface="Arial"/>
              </a:rPr>
              <a:t> </a:t>
            </a:r>
            <a:r>
              <a:rPr sz="1966" dirty="0">
                <a:solidFill>
                  <a:srgbClr val="D41A2C"/>
                </a:solidFill>
                <a:latin typeface="Arial"/>
                <a:cs typeface="Arial"/>
              </a:rPr>
              <a:t>observations</a:t>
            </a:r>
            <a:r>
              <a:rPr sz="1966" dirty="0">
                <a:latin typeface="Arial"/>
                <a:cs typeface="Arial"/>
              </a:rPr>
              <a:t>,</a:t>
            </a:r>
            <a:r>
              <a:rPr sz="1966" spc="-66" dirty="0">
                <a:latin typeface="Arial"/>
                <a:cs typeface="Arial"/>
              </a:rPr>
              <a:t> </a:t>
            </a:r>
            <a:r>
              <a:rPr sz="1966" dirty="0">
                <a:latin typeface="Arial"/>
                <a:cs typeface="Arial"/>
              </a:rPr>
              <a:t>not</a:t>
            </a:r>
            <a:r>
              <a:rPr sz="1966" spc="-66" dirty="0">
                <a:latin typeface="Arial"/>
                <a:cs typeface="Arial"/>
              </a:rPr>
              <a:t> </a:t>
            </a:r>
            <a:r>
              <a:rPr sz="1966" dirty="0">
                <a:latin typeface="Arial"/>
                <a:cs typeface="Arial"/>
              </a:rPr>
              <a:t>full</a:t>
            </a:r>
            <a:r>
              <a:rPr sz="1966" spc="-66" dirty="0">
                <a:latin typeface="Arial"/>
                <a:cs typeface="Arial"/>
              </a:rPr>
              <a:t> </a:t>
            </a:r>
            <a:r>
              <a:rPr sz="1966" spc="-22" dirty="0">
                <a:latin typeface="Arial"/>
                <a:cs typeface="Arial"/>
              </a:rPr>
              <a:t>state</a:t>
            </a:r>
            <a:endParaRPr sz="1966">
              <a:latin typeface="Arial"/>
              <a:cs typeface="Arial"/>
            </a:endParaRPr>
          </a:p>
          <a:p>
            <a:pPr marL="1656190" lvl="1" indent="-245516">
              <a:lnSpc>
                <a:spcPts val="2031"/>
              </a:lnSpc>
              <a:spcBef>
                <a:spcPts val="249"/>
              </a:spcBef>
              <a:buClr>
                <a:srgbClr val="D41A2C"/>
              </a:buClr>
              <a:buFont typeface="Menlo"/>
              <a:buChar char="•"/>
              <a:tabLst>
                <a:tab pos="1656190" algn="l"/>
              </a:tabLst>
            </a:pPr>
            <a:r>
              <a:rPr sz="1748" dirty="0">
                <a:latin typeface="Arial"/>
                <a:cs typeface="Arial"/>
              </a:rPr>
              <a:t>Sometimes</a:t>
            </a:r>
            <a:r>
              <a:rPr sz="1748" spc="-87" dirty="0">
                <a:latin typeface="Arial"/>
                <a:cs typeface="Arial"/>
              </a:rPr>
              <a:t> </a:t>
            </a:r>
            <a:r>
              <a:rPr sz="1748" dirty="0">
                <a:latin typeface="Arial"/>
                <a:cs typeface="Arial"/>
              </a:rPr>
              <a:t>filtered</a:t>
            </a:r>
            <a:r>
              <a:rPr sz="1748" spc="-76" dirty="0">
                <a:latin typeface="Arial"/>
                <a:cs typeface="Arial"/>
              </a:rPr>
              <a:t> </a:t>
            </a:r>
            <a:r>
              <a:rPr sz="1748" spc="-22" dirty="0">
                <a:latin typeface="Arial"/>
                <a:cs typeface="Arial"/>
              </a:rPr>
              <a:t>state</a:t>
            </a:r>
            <a:endParaRPr sz="1748">
              <a:latin typeface="Arial"/>
              <a:cs typeface="Arial"/>
            </a:endParaRPr>
          </a:p>
          <a:p>
            <a:pPr marL="1656190" lvl="1" indent="-245516">
              <a:lnSpc>
                <a:spcPts val="2031"/>
              </a:lnSpc>
              <a:buClr>
                <a:srgbClr val="D41A2C"/>
              </a:buClr>
              <a:buFont typeface="Menlo"/>
              <a:buChar char="•"/>
              <a:tabLst>
                <a:tab pos="1656190" algn="l"/>
              </a:tabLst>
            </a:pPr>
            <a:r>
              <a:rPr sz="1748" dirty="0">
                <a:latin typeface="Arial"/>
                <a:cs typeface="Arial"/>
              </a:rPr>
              <a:t>Sometimes</a:t>
            </a:r>
            <a:r>
              <a:rPr sz="1748" spc="-22" dirty="0">
                <a:latin typeface="Arial"/>
                <a:cs typeface="Arial"/>
              </a:rPr>
              <a:t> separate</a:t>
            </a:r>
            <a:r>
              <a:rPr sz="1748" spc="-11" dirty="0">
                <a:latin typeface="Arial"/>
                <a:cs typeface="Arial"/>
              </a:rPr>
              <a:t> </a:t>
            </a:r>
            <a:r>
              <a:rPr sz="1748" spc="-22" dirty="0">
                <a:latin typeface="Arial"/>
                <a:cs typeface="Arial"/>
              </a:rPr>
              <a:t>observation</a:t>
            </a:r>
            <a:r>
              <a:rPr sz="1748" spc="-11" dirty="0">
                <a:latin typeface="Arial"/>
                <a:cs typeface="Arial"/>
              </a:rPr>
              <a:t> </a:t>
            </a:r>
            <a:r>
              <a:rPr sz="1748" dirty="0">
                <a:latin typeface="Arial"/>
                <a:cs typeface="Arial"/>
              </a:rPr>
              <a:t>space</a:t>
            </a:r>
            <a:r>
              <a:rPr sz="1748" spc="-11" dirty="0">
                <a:latin typeface="Arial"/>
                <a:cs typeface="Arial"/>
              </a:rPr>
              <a:t> </a:t>
            </a:r>
            <a:r>
              <a:rPr sz="1748" spc="-22" dirty="0">
                <a:latin typeface="Arial"/>
                <a:cs typeface="Arial"/>
              </a:rPr>
              <a:t>altogether</a:t>
            </a:r>
            <a:endParaRPr sz="1748">
              <a:latin typeface="Arial"/>
              <a:cs typeface="Arial"/>
            </a:endParaRPr>
          </a:p>
          <a:p>
            <a:pPr marL="1141578" indent="-252451">
              <a:spcBef>
                <a:spcPts val="939"/>
              </a:spcBef>
              <a:buClr>
                <a:srgbClr val="D41A2C"/>
              </a:buClr>
              <a:buFont typeface="Menlo"/>
              <a:buChar char="•"/>
              <a:tabLst>
                <a:tab pos="1141578" algn="l"/>
              </a:tabLst>
            </a:pPr>
            <a:r>
              <a:rPr sz="2949" spc="-33" baseline="6172" dirty="0">
                <a:latin typeface="Arial"/>
                <a:cs typeface="Arial"/>
              </a:rPr>
              <a:t>Non-Markovian</a:t>
            </a:r>
            <a:r>
              <a:rPr sz="2949" spc="48" baseline="6172" dirty="0">
                <a:latin typeface="Arial"/>
                <a:cs typeface="Arial"/>
              </a:rPr>
              <a:t> </a:t>
            </a:r>
            <a:r>
              <a:rPr sz="2949" spc="227" baseline="6172" dirty="0">
                <a:latin typeface="Times New Roman"/>
                <a:cs typeface="Times New Roman"/>
              </a:rPr>
              <a:t>Pr(</a:t>
            </a:r>
            <a:r>
              <a:rPr sz="2949" i="1" spc="227" baseline="6172" dirty="0">
                <a:latin typeface="Times New Roman"/>
                <a:cs typeface="Times New Roman"/>
              </a:rPr>
              <a:t>o</a:t>
            </a:r>
            <a:r>
              <a:rPr sz="1311" i="1" spc="153" dirty="0">
                <a:latin typeface="Times New Roman"/>
                <a:cs typeface="Times New Roman"/>
              </a:rPr>
              <a:t>t</a:t>
            </a:r>
            <a:r>
              <a:rPr sz="1311" i="1" spc="393" dirty="0">
                <a:latin typeface="Times New Roman"/>
                <a:cs typeface="Times New Roman"/>
              </a:rPr>
              <a:t> </a:t>
            </a:r>
            <a:r>
              <a:rPr sz="2949" i="1" spc="-933" baseline="6172" dirty="0">
                <a:latin typeface="Menlo"/>
                <a:cs typeface="Menlo"/>
              </a:rPr>
              <a:t>|</a:t>
            </a:r>
            <a:r>
              <a:rPr sz="2949" i="1" spc="-885" baseline="6172" dirty="0">
                <a:latin typeface="Menlo"/>
                <a:cs typeface="Menlo"/>
              </a:rPr>
              <a:t> </a:t>
            </a:r>
            <a:r>
              <a:rPr sz="2949" i="1" spc="227" baseline="6172" dirty="0">
                <a:latin typeface="Times New Roman"/>
                <a:cs typeface="Times New Roman"/>
              </a:rPr>
              <a:t>o</a:t>
            </a:r>
            <a:r>
              <a:rPr sz="1311" i="1" spc="153" dirty="0">
                <a:latin typeface="Times New Roman"/>
                <a:cs typeface="Times New Roman"/>
              </a:rPr>
              <a:t>t</a:t>
            </a:r>
            <a:r>
              <a:rPr sz="1311" i="1" spc="153" dirty="0">
                <a:latin typeface="Euclid Symbol"/>
                <a:cs typeface="Euclid Symbol"/>
              </a:rPr>
              <a:t>−</a:t>
            </a:r>
            <a:r>
              <a:rPr sz="1311" spc="153" dirty="0">
                <a:latin typeface="Times New Roman"/>
                <a:cs typeface="Times New Roman"/>
              </a:rPr>
              <a:t>1</a:t>
            </a:r>
            <a:r>
              <a:rPr sz="2949" i="1" spc="227" baseline="6172" dirty="0">
                <a:latin typeface="Times New Roman"/>
                <a:cs typeface="Times New Roman"/>
              </a:rPr>
              <a:t>,</a:t>
            </a:r>
            <a:r>
              <a:rPr sz="2949" i="1" spc="-212" baseline="6172" dirty="0">
                <a:latin typeface="Times New Roman"/>
                <a:cs typeface="Times New Roman"/>
              </a:rPr>
              <a:t> </a:t>
            </a:r>
            <a:r>
              <a:rPr sz="2949" i="1" baseline="6172" dirty="0">
                <a:latin typeface="Times New Roman"/>
                <a:cs typeface="Times New Roman"/>
              </a:rPr>
              <a:t>.</a:t>
            </a:r>
            <a:r>
              <a:rPr sz="2949" i="1" spc="-212" baseline="6172" dirty="0">
                <a:latin typeface="Times New Roman"/>
                <a:cs typeface="Times New Roman"/>
              </a:rPr>
              <a:t> </a:t>
            </a:r>
            <a:r>
              <a:rPr sz="2949" i="1" baseline="6172" dirty="0">
                <a:latin typeface="Times New Roman"/>
                <a:cs typeface="Times New Roman"/>
              </a:rPr>
              <a:t>.</a:t>
            </a:r>
            <a:r>
              <a:rPr sz="2949" i="1" spc="-194" baseline="6172" dirty="0">
                <a:latin typeface="Times New Roman"/>
                <a:cs typeface="Times New Roman"/>
              </a:rPr>
              <a:t> </a:t>
            </a:r>
            <a:r>
              <a:rPr sz="2949" i="1" baseline="6172" dirty="0">
                <a:latin typeface="Times New Roman"/>
                <a:cs typeface="Times New Roman"/>
              </a:rPr>
              <a:t>.</a:t>
            </a:r>
            <a:r>
              <a:rPr sz="2949" i="1" spc="-212" baseline="6172" dirty="0">
                <a:latin typeface="Times New Roman"/>
                <a:cs typeface="Times New Roman"/>
              </a:rPr>
              <a:t> </a:t>
            </a:r>
            <a:r>
              <a:rPr sz="2949" i="1" baseline="6172" dirty="0">
                <a:latin typeface="Times New Roman"/>
                <a:cs typeface="Times New Roman"/>
              </a:rPr>
              <a:t>,</a:t>
            </a:r>
            <a:r>
              <a:rPr sz="2949" i="1" spc="-194" baseline="6172" dirty="0">
                <a:latin typeface="Times New Roman"/>
                <a:cs typeface="Times New Roman"/>
              </a:rPr>
              <a:t> </a:t>
            </a:r>
            <a:r>
              <a:rPr sz="2949" i="1" spc="164" baseline="6172" dirty="0">
                <a:latin typeface="Times New Roman"/>
                <a:cs typeface="Times New Roman"/>
              </a:rPr>
              <a:t>o</a:t>
            </a:r>
            <a:r>
              <a:rPr sz="1311" spc="109" dirty="0">
                <a:latin typeface="Times New Roman"/>
                <a:cs typeface="Times New Roman"/>
              </a:rPr>
              <a:t>1</a:t>
            </a:r>
            <a:r>
              <a:rPr sz="2949" spc="164" baseline="6172" dirty="0">
                <a:latin typeface="Times New Roman"/>
                <a:cs typeface="Times New Roman"/>
              </a:rPr>
              <a:t>) </a:t>
            </a:r>
            <a:r>
              <a:rPr sz="2949" i="1" spc="-1474" baseline="6172" dirty="0">
                <a:latin typeface="Menlo"/>
                <a:cs typeface="Menlo"/>
              </a:rPr>
              <a:t≯</a:t>
            </a:r>
            <a:r>
              <a:rPr sz="2949" spc="328" baseline="6172" dirty="0">
                <a:latin typeface="Times New Roman"/>
                <a:cs typeface="Times New Roman"/>
              </a:rPr>
              <a:t>=</a:t>
            </a:r>
            <a:r>
              <a:rPr sz="2949" spc="164" baseline="6172" dirty="0">
                <a:latin typeface="Times New Roman"/>
                <a:cs typeface="Times New Roman"/>
              </a:rPr>
              <a:t> </a:t>
            </a:r>
            <a:r>
              <a:rPr sz="2949" spc="227" baseline="6172" dirty="0">
                <a:latin typeface="Times New Roman"/>
                <a:cs typeface="Times New Roman"/>
              </a:rPr>
              <a:t>Pr(</a:t>
            </a:r>
            <a:r>
              <a:rPr sz="2949" i="1" spc="227" baseline="6172" dirty="0">
                <a:latin typeface="Times New Roman"/>
                <a:cs typeface="Times New Roman"/>
              </a:rPr>
              <a:t>o</a:t>
            </a:r>
            <a:r>
              <a:rPr sz="1311" i="1" spc="153" dirty="0">
                <a:latin typeface="Times New Roman"/>
                <a:cs typeface="Times New Roman"/>
              </a:rPr>
              <a:t>t</a:t>
            </a:r>
            <a:r>
              <a:rPr sz="1311" i="1" spc="393" dirty="0">
                <a:latin typeface="Times New Roman"/>
                <a:cs typeface="Times New Roman"/>
              </a:rPr>
              <a:t> </a:t>
            </a:r>
            <a:r>
              <a:rPr sz="2949" i="1" spc="-933" baseline="6172" dirty="0">
                <a:latin typeface="Menlo"/>
                <a:cs typeface="Menlo"/>
              </a:rPr>
              <a:t>|</a:t>
            </a:r>
            <a:r>
              <a:rPr sz="2949" i="1" spc="-885" baseline="6172" dirty="0">
                <a:latin typeface="Menlo"/>
                <a:cs typeface="Menlo"/>
              </a:rPr>
              <a:t> </a:t>
            </a:r>
            <a:r>
              <a:rPr sz="2949" i="1" spc="179" baseline="6172" dirty="0">
                <a:latin typeface="Times New Roman"/>
                <a:cs typeface="Times New Roman"/>
              </a:rPr>
              <a:t>o</a:t>
            </a:r>
            <a:r>
              <a:rPr sz="1311" i="1" spc="120" dirty="0">
                <a:latin typeface="Times New Roman"/>
                <a:cs typeface="Times New Roman"/>
              </a:rPr>
              <a:t>t</a:t>
            </a:r>
            <a:r>
              <a:rPr sz="1311" i="1" spc="120" dirty="0">
                <a:latin typeface="Euclid Symbol"/>
                <a:cs typeface="Euclid Symbol"/>
              </a:rPr>
              <a:t>−</a:t>
            </a:r>
            <a:r>
              <a:rPr sz="1311" spc="120" dirty="0">
                <a:latin typeface="Times New Roman"/>
                <a:cs typeface="Times New Roman"/>
              </a:rPr>
              <a:t>1</a:t>
            </a:r>
            <a:r>
              <a:rPr sz="2949" spc="179" baseline="6172" dirty="0">
                <a:latin typeface="Times New Roman"/>
                <a:cs typeface="Times New Roman"/>
              </a:rPr>
              <a:t>)</a:t>
            </a:r>
            <a:endParaRPr sz="2949" baseline="6172">
              <a:latin typeface="Times New Roman"/>
              <a:cs typeface="Times New Roman"/>
            </a:endParaRPr>
          </a:p>
          <a:p>
            <a:pPr>
              <a:spcBef>
                <a:spcPts val="808"/>
              </a:spcBef>
              <a:buFont typeface="Menlo"/>
              <a:buChar char="•"/>
            </a:pPr>
            <a:endParaRPr sz="1966">
              <a:latin typeface="Times New Roman"/>
              <a:cs typeface="Times New Roman"/>
            </a:endParaRPr>
          </a:p>
          <a:p>
            <a:pPr marL="632515"/>
            <a:r>
              <a:rPr sz="1966" b="1" dirty="0">
                <a:latin typeface="Arial"/>
                <a:cs typeface="Arial"/>
              </a:rPr>
              <a:t>Is</a:t>
            </a:r>
            <a:r>
              <a:rPr sz="1966" b="1" spc="-44" dirty="0">
                <a:latin typeface="Arial"/>
                <a:cs typeface="Arial"/>
              </a:rPr>
              <a:t> </a:t>
            </a:r>
            <a:r>
              <a:rPr sz="1966" b="1" dirty="0">
                <a:latin typeface="Arial"/>
                <a:cs typeface="Arial"/>
              </a:rPr>
              <a:t>that</a:t>
            </a:r>
            <a:r>
              <a:rPr sz="1966" b="1" spc="-44" dirty="0">
                <a:latin typeface="Arial"/>
                <a:cs typeface="Arial"/>
              </a:rPr>
              <a:t> </a:t>
            </a:r>
            <a:r>
              <a:rPr sz="1966" b="1" dirty="0">
                <a:latin typeface="Arial"/>
                <a:cs typeface="Arial"/>
              </a:rPr>
              <a:t>such</a:t>
            </a:r>
            <a:r>
              <a:rPr sz="1966" b="1" spc="-44" dirty="0">
                <a:latin typeface="Arial"/>
                <a:cs typeface="Arial"/>
              </a:rPr>
              <a:t> </a:t>
            </a:r>
            <a:r>
              <a:rPr sz="1966" b="1" dirty="0">
                <a:latin typeface="Arial"/>
                <a:cs typeface="Arial"/>
              </a:rPr>
              <a:t>a</a:t>
            </a:r>
            <a:r>
              <a:rPr sz="1966" b="1" spc="-44" dirty="0">
                <a:latin typeface="Arial"/>
                <a:cs typeface="Arial"/>
              </a:rPr>
              <a:t> </a:t>
            </a:r>
            <a:r>
              <a:rPr sz="1966" b="1" dirty="0">
                <a:latin typeface="Arial"/>
                <a:cs typeface="Arial"/>
              </a:rPr>
              <a:t>big</a:t>
            </a:r>
            <a:r>
              <a:rPr sz="1966" b="1" spc="-44" dirty="0">
                <a:latin typeface="Arial"/>
                <a:cs typeface="Arial"/>
              </a:rPr>
              <a:t> </a:t>
            </a:r>
            <a:r>
              <a:rPr sz="1966" b="1" spc="-22" dirty="0">
                <a:latin typeface="Arial"/>
                <a:cs typeface="Arial"/>
              </a:rPr>
              <a:t>deal?</a:t>
            </a:r>
            <a:endParaRPr sz="1966">
              <a:latin typeface="Arial"/>
              <a:cs typeface="Arial"/>
            </a:endParaRPr>
          </a:p>
          <a:p>
            <a:pPr marL="1141578" indent="-252451">
              <a:spcBef>
                <a:spcPts val="677"/>
              </a:spcBef>
              <a:buClr>
                <a:srgbClr val="D41A2C"/>
              </a:buClr>
              <a:buFont typeface="Menlo"/>
              <a:buChar char="•"/>
              <a:tabLst>
                <a:tab pos="1141578" algn="l"/>
              </a:tabLst>
            </a:pPr>
            <a:r>
              <a:rPr sz="1966" dirty="0">
                <a:latin typeface="Arial"/>
                <a:cs typeface="Arial"/>
              </a:rPr>
              <a:t>No,</a:t>
            </a:r>
            <a:r>
              <a:rPr sz="1966" spc="-66" dirty="0">
                <a:latin typeface="Arial"/>
                <a:cs typeface="Arial"/>
              </a:rPr>
              <a:t> </a:t>
            </a:r>
            <a:r>
              <a:rPr sz="1966" dirty="0">
                <a:latin typeface="Arial"/>
                <a:cs typeface="Arial"/>
              </a:rPr>
              <a:t>just</a:t>
            </a:r>
            <a:r>
              <a:rPr sz="1966" spc="-55" dirty="0">
                <a:latin typeface="Arial"/>
                <a:cs typeface="Arial"/>
              </a:rPr>
              <a:t> </a:t>
            </a:r>
            <a:r>
              <a:rPr sz="1966" dirty="0">
                <a:latin typeface="Arial"/>
                <a:cs typeface="Arial"/>
              </a:rPr>
              <a:t>use</a:t>
            </a:r>
            <a:r>
              <a:rPr sz="1966" spc="-66" dirty="0">
                <a:latin typeface="Arial"/>
                <a:cs typeface="Arial"/>
              </a:rPr>
              <a:t> </a:t>
            </a:r>
            <a:r>
              <a:rPr sz="1966" dirty="0">
                <a:latin typeface="Arial"/>
                <a:cs typeface="Arial"/>
              </a:rPr>
              <a:t>the</a:t>
            </a:r>
            <a:r>
              <a:rPr sz="1966" spc="-55" dirty="0">
                <a:latin typeface="Arial"/>
                <a:cs typeface="Arial"/>
              </a:rPr>
              <a:t> </a:t>
            </a:r>
            <a:r>
              <a:rPr sz="1966" dirty="0">
                <a:latin typeface="Arial"/>
                <a:cs typeface="Arial"/>
              </a:rPr>
              <a:t>same</a:t>
            </a:r>
            <a:r>
              <a:rPr sz="1966" spc="-66" dirty="0">
                <a:latin typeface="Arial"/>
                <a:cs typeface="Arial"/>
              </a:rPr>
              <a:t> </a:t>
            </a:r>
            <a:r>
              <a:rPr sz="1966" dirty="0">
                <a:latin typeface="Arial"/>
                <a:cs typeface="Arial"/>
              </a:rPr>
              <a:t>methods</a:t>
            </a:r>
            <a:r>
              <a:rPr sz="1966" spc="-55" dirty="0">
                <a:latin typeface="Arial"/>
                <a:cs typeface="Arial"/>
              </a:rPr>
              <a:t> </a:t>
            </a:r>
            <a:r>
              <a:rPr sz="1966" dirty="0">
                <a:latin typeface="Arial"/>
                <a:cs typeface="Arial"/>
              </a:rPr>
              <a:t>with</a:t>
            </a:r>
            <a:r>
              <a:rPr sz="1966" spc="-66" dirty="0">
                <a:latin typeface="Arial"/>
                <a:cs typeface="Arial"/>
              </a:rPr>
              <a:t> </a:t>
            </a:r>
            <a:r>
              <a:rPr sz="1966" spc="-22" dirty="0">
                <a:latin typeface="Arial"/>
                <a:cs typeface="Arial"/>
              </a:rPr>
              <a:t>available</a:t>
            </a:r>
            <a:r>
              <a:rPr sz="1966" spc="-55" dirty="0">
                <a:latin typeface="Arial"/>
                <a:cs typeface="Arial"/>
              </a:rPr>
              <a:t> </a:t>
            </a:r>
            <a:r>
              <a:rPr sz="1966" spc="-22" dirty="0">
                <a:latin typeface="Arial"/>
                <a:cs typeface="Arial"/>
              </a:rPr>
              <a:t>observation</a:t>
            </a:r>
            <a:endParaRPr sz="1966">
              <a:latin typeface="Arial"/>
              <a:cs typeface="Arial"/>
            </a:endParaRPr>
          </a:p>
        </p:txBody>
      </p:sp>
      <p:sp>
        <p:nvSpPr>
          <p:cNvPr id="36" name="object 36"/>
          <p:cNvSpPr txBox="1"/>
          <p:nvPr/>
        </p:nvSpPr>
        <p:spPr>
          <a:xfrm>
            <a:off x="763782" y="5795888"/>
            <a:ext cx="3509354" cy="329131"/>
          </a:xfrm>
          <a:prstGeom prst="rect">
            <a:avLst/>
          </a:prstGeom>
        </p:spPr>
        <p:txBody>
          <a:bodyPr vert="horz" wrap="square" lIns="0" tIns="26355" rIns="0" bIns="0" rtlCol="0">
            <a:spAutoFit/>
          </a:bodyPr>
          <a:lstStyle/>
          <a:p>
            <a:pPr marL="27742">
              <a:spcBef>
                <a:spcPts val="208"/>
              </a:spcBef>
            </a:pPr>
            <a:r>
              <a:rPr sz="1966" b="1" dirty="0">
                <a:latin typeface="Arial"/>
                <a:cs typeface="Arial"/>
              </a:rPr>
              <a:t>Reactive</a:t>
            </a:r>
            <a:r>
              <a:rPr sz="1966" b="1" spc="-98" dirty="0">
                <a:latin typeface="Arial"/>
                <a:cs typeface="Arial"/>
              </a:rPr>
              <a:t> </a:t>
            </a:r>
            <a:r>
              <a:rPr sz="1966" b="1" dirty="0">
                <a:latin typeface="Arial"/>
                <a:cs typeface="Arial"/>
              </a:rPr>
              <a:t>policies</a:t>
            </a:r>
            <a:r>
              <a:rPr sz="1966" b="1" spc="-33" dirty="0">
                <a:latin typeface="Arial"/>
                <a:cs typeface="Arial"/>
              </a:rPr>
              <a:t> </a:t>
            </a:r>
            <a:r>
              <a:rPr sz="1966" i="1" spc="164" dirty="0">
                <a:latin typeface="Times New Roman"/>
                <a:cs typeface="Times New Roman"/>
              </a:rPr>
              <a:t>π</a:t>
            </a:r>
            <a:r>
              <a:rPr sz="1966" i="1" spc="-208" dirty="0">
                <a:latin typeface="Times New Roman"/>
                <a:cs typeface="Times New Roman"/>
              </a:rPr>
              <a:t> </a:t>
            </a:r>
            <a:r>
              <a:rPr sz="1966" dirty="0">
                <a:latin typeface="Times New Roman"/>
                <a:cs typeface="Times New Roman"/>
              </a:rPr>
              <a:t>:</a:t>
            </a:r>
            <a:r>
              <a:rPr sz="1966" spc="153" dirty="0">
                <a:latin typeface="Times New Roman"/>
                <a:cs typeface="Times New Roman"/>
              </a:rPr>
              <a:t> </a:t>
            </a:r>
            <a:r>
              <a:rPr sz="1966" i="1" spc="415" dirty="0">
                <a:latin typeface="Menlo"/>
                <a:cs typeface="Menlo"/>
              </a:rPr>
              <a:t>O</a:t>
            </a:r>
            <a:r>
              <a:rPr sz="1966" i="1" spc="-568" dirty="0">
                <a:latin typeface="Menlo"/>
                <a:cs typeface="Menlo"/>
              </a:rPr>
              <a:t> </a:t>
            </a:r>
            <a:r>
              <a:rPr sz="1966" i="1" spc="830" dirty="0">
                <a:latin typeface="Menlo"/>
                <a:cs typeface="Menlo"/>
              </a:rPr>
              <a:t>→</a:t>
            </a:r>
            <a:r>
              <a:rPr sz="1966" i="1" spc="-633" dirty="0">
                <a:latin typeface="Menlo"/>
                <a:cs typeface="Menlo"/>
              </a:rPr>
              <a:t> </a:t>
            </a:r>
            <a:r>
              <a:rPr sz="1966" spc="382" dirty="0">
                <a:latin typeface="Times New Roman"/>
                <a:cs typeface="Times New Roman"/>
              </a:rPr>
              <a:t>∆</a:t>
            </a:r>
            <a:r>
              <a:rPr sz="1966" i="1" spc="382" dirty="0">
                <a:latin typeface="Menlo"/>
                <a:cs typeface="Menlo"/>
              </a:rPr>
              <a:t>A</a:t>
            </a:r>
            <a:endParaRPr sz="1966">
              <a:latin typeface="Menlo"/>
              <a:cs typeface="Menlo"/>
            </a:endParaRPr>
          </a:p>
        </p:txBody>
      </p:sp>
      <p:sp>
        <p:nvSpPr>
          <p:cNvPr id="38" name="object 38"/>
          <p:cNvSpPr txBox="1">
            <a:spLocks noGrp="1"/>
          </p:cNvSpPr>
          <p:nvPr>
            <p:ph type="ftr" sz="quarter" idx="5"/>
          </p:nvPr>
        </p:nvSpPr>
        <p:spPr>
          <a:xfrm>
            <a:off x="85737" y="3350180"/>
            <a:ext cx="337184"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A.</a:t>
            </a:r>
            <a:r>
              <a:rPr lang="en-US" spc="-20"/>
              <a:t> </a:t>
            </a:r>
            <a:r>
              <a:rPr lang="en-US" spc="-10"/>
              <a:t>Baisero</a:t>
            </a:r>
            <a:endParaRPr spc="-22" dirty="0"/>
          </a:p>
        </p:txBody>
      </p:sp>
      <p:sp>
        <p:nvSpPr>
          <p:cNvPr id="42" name="object 42"/>
          <p:cNvSpPr txBox="1">
            <a:spLocks noGrp="1"/>
          </p:cNvSpPr>
          <p:nvPr>
            <p:ph type="dt" sz="half" idx="6"/>
          </p:nvPr>
        </p:nvSpPr>
        <p:spPr>
          <a:xfrm>
            <a:off x="3570742" y="3350180"/>
            <a:ext cx="429958"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CS</a:t>
            </a:r>
            <a:r>
              <a:rPr lang="en-US" spc="-20"/>
              <a:t> </a:t>
            </a:r>
            <a:r>
              <a:rPr lang="en-US" spc="-10"/>
              <a:t>4180/5180</a:t>
            </a:r>
            <a:endParaRPr spc="-22" dirty="0"/>
          </a:p>
        </p:txBody>
      </p:sp>
      <p:sp>
        <p:nvSpPr>
          <p:cNvPr id="43" name="object 43"/>
          <p:cNvSpPr txBox="1">
            <a:spLocks noGrp="1"/>
          </p:cNvSpPr>
          <p:nvPr>
            <p:ph type="sldNum" sz="quarter" idx="7"/>
          </p:nvPr>
        </p:nvSpPr>
        <p:spPr>
          <a:xfrm>
            <a:off x="4295597" y="3357216"/>
            <a:ext cx="244729"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73025">
              <a:spcBef>
                <a:spcPts val="70"/>
              </a:spcBef>
            </a:pPr>
            <a:fld id="{81D60167-4931-47E6-BA6A-407CBD079E47}" type="slidenum">
              <a:rPr lang="en-US" smtClean="0"/>
              <a:pPr marL="73025">
                <a:spcBef>
                  <a:spcPts val="70"/>
                </a:spcBef>
              </a:pPr>
              <a:t>225</a:t>
            </a:fld>
            <a:r>
              <a:rPr lang="en-US" spc="-15"/>
              <a:t> </a:t>
            </a:r>
            <a:r>
              <a:rPr lang="en-US"/>
              <a:t>/</a:t>
            </a:r>
            <a:r>
              <a:rPr lang="en-US" spc="-5"/>
              <a:t> </a:t>
            </a:r>
            <a:r>
              <a:rPr lang="en-US" spc="-25"/>
              <a:t>53</a:t>
            </a:r>
            <a:endParaRPr spc="-55" dirty="0"/>
          </a:p>
        </p:txBody>
      </p:sp>
    </p:spTree>
  </p:cSld>
  <p:clrMapOvr>
    <a:masterClrMapping/>
  </p:clrMapOvr>
  <p:transition>
    <p:cut/>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bject 35"/>
          <p:cNvSpPr txBox="1"/>
          <p:nvPr/>
        </p:nvSpPr>
        <p:spPr>
          <a:xfrm>
            <a:off x="130102" y="549397"/>
            <a:ext cx="8375285" cy="5654895"/>
          </a:xfrm>
          <a:prstGeom prst="rect">
            <a:avLst/>
          </a:prstGeom>
        </p:spPr>
        <p:txBody>
          <a:bodyPr vert="horz" wrap="square" lIns="0" tIns="24968" rIns="0" bIns="0" rtlCol="0">
            <a:spAutoFit/>
          </a:bodyPr>
          <a:lstStyle/>
          <a:p>
            <a:pPr marL="110968">
              <a:spcBef>
                <a:spcPts val="197"/>
              </a:spcBef>
            </a:pPr>
            <a:r>
              <a:rPr sz="2403" b="1" dirty="0">
                <a:solidFill>
                  <a:srgbClr val="D41A2C"/>
                </a:solidFill>
                <a:latin typeface="Arial"/>
                <a:cs typeface="Arial"/>
              </a:rPr>
              <a:t>Implications</a:t>
            </a:r>
            <a:r>
              <a:rPr sz="2403" b="1" spc="-98" dirty="0">
                <a:solidFill>
                  <a:srgbClr val="D41A2C"/>
                </a:solidFill>
                <a:latin typeface="Arial"/>
                <a:cs typeface="Arial"/>
              </a:rPr>
              <a:t> </a:t>
            </a:r>
            <a:r>
              <a:rPr sz="2403" b="1" dirty="0">
                <a:solidFill>
                  <a:srgbClr val="D41A2C"/>
                </a:solidFill>
                <a:latin typeface="Arial"/>
                <a:cs typeface="Arial"/>
              </a:rPr>
              <a:t>of</a:t>
            </a:r>
            <a:r>
              <a:rPr sz="2403" b="1" spc="-98" dirty="0">
                <a:solidFill>
                  <a:srgbClr val="D41A2C"/>
                </a:solidFill>
                <a:latin typeface="Arial"/>
                <a:cs typeface="Arial"/>
              </a:rPr>
              <a:t> </a:t>
            </a:r>
            <a:r>
              <a:rPr sz="2403" b="1" dirty="0">
                <a:solidFill>
                  <a:srgbClr val="D41A2C"/>
                </a:solidFill>
                <a:latin typeface="Arial"/>
                <a:cs typeface="Arial"/>
              </a:rPr>
              <a:t>Partial</a:t>
            </a:r>
            <a:r>
              <a:rPr sz="2403" b="1" spc="-87" dirty="0">
                <a:solidFill>
                  <a:srgbClr val="D41A2C"/>
                </a:solidFill>
                <a:latin typeface="Arial"/>
                <a:cs typeface="Arial"/>
              </a:rPr>
              <a:t> </a:t>
            </a:r>
            <a:r>
              <a:rPr sz="2403" b="1" spc="-22" dirty="0">
                <a:solidFill>
                  <a:srgbClr val="D41A2C"/>
                </a:solidFill>
                <a:latin typeface="Arial"/>
                <a:cs typeface="Arial"/>
              </a:rPr>
              <a:t>Observability</a:t>
            </a:r>
            <a:endParaRPr sz="2403">
              <a:latin typeface="Arial"/>
              <a:cs typeface="Arial"/>
            </a:endParaRPr>
          </a:p>
          <a:p>
            <a:pPr>
              <a:lnSpc>
                <a:spcPct val="100000"/>
              </a:lnSpc>
            </a:pPr>
            <a:endParaRPr sz="2403">
              <a:latin typeface="Arial"/>
              <a:cs typeface="Arial"/>
            </a:endParaRPr>
          </a:p>
          <a:p>
            <a:pPr>
              <a:spcBef>
                <a:spcPts val="120"/>
              </a:spcBef>
            </a:pPr>
            <a:endParaRPr sz="2403">
              <a:latin typeface="Arial"/>
              <a:cs typeface="Arial"/>
            </a:endParaRPr>
          </a:p>
          <a:p>
            <a:pPr marL="660257">
              <a:spcBef>
                <a:spcPts val="11"/>
              </a:spcBef>
            </a:pPr>
            <a:r>
              <a:rPr sz="1966" b="1" dirty="0">
                <a:latin typeface="Arial"/>
                <a:cs typeface="Arial"/>
              </a:rPr>
              <a:t>What</a:t>
            </a:r>
            <a:r>
              <a:rPr sz="1966" b="1" spc="-44" dirty="0">
                <a:latin typeface="Arial"/>
                <a:cs typeface="Arial"/>
              </a:rPr>
              <a:t> </a:t>
            </a:r>
            <a:r>
              <a:rPr sz="1966" b="1" dirty="0">
                <a:latin typeface="Arial"/>
                <a:cs typeface="Arial"/>
              </a:rPr>
              <a:t>is</a:t>
            </a:r>
            <a:r>
              <a:rPr sz="1966" b="1" spc="-44" dirty="0">
                <a:latin typeface="Arial"/>
                <a:cs typeface="Arial"/>
              </a:rPr>
              <a:t> </a:t>
            </a:r>
            <a:r>
              <a:rPr sz="1966" b="1" dirty="0">
                <a:latin typeface="Arial"/>
                <a:cs typeface="Arial"/>
              </a:rPr>
              <a:t>partial</a:t>
            </a:r>
            <a:r>
              <a:rPr sz="1966" b="1" spc="-44" dirty="0">
                <a:latin typeface="Arial"/>
                <a:cs typeface="Arial"/>
              </a:rPr>
              <a:t> </a:t>
            </a:r>
            <a:r>
              <a:rPr sz="1966" b="1" spc="-22" dirty="0">
                <a:latin typeface="Arial"/>
                <a:cs typeface="Arial"/>
              </a:rPr>
              <a:t>observability?</a:t>
            </a:r>
            <a:endParaRPr sz="1966">
              <a:latin typeface="Arial"/>
              <a:cs typeface="Arial"/>
            </a:endParaRPr>
          </a:p>
          <a:p>
            <a:pPr marL="1169320" indent="-252451">
              <a:spcBef>
                <a:spcPts val="675"/>
              </a:spcBef>
              <a:buClr>
                <a:srgbClr val="D41A2C"/>
              </a:buClr>
              <a:buFont typeface="Menlo"/>
              <a:buChar char="•"/>
              <a:tabLst>
                <a:tab pos="1169320" algn="l"/>
              </a:tabLst>
            </a:pPr>
            <a:r>
              <a:rPr sz="1966" spc="-22" dirty="0">
                <a:latin typeface="Arial"/>
                <a:cs typeface="Arial"/>
              </a:rPr>
              <a:t>Environment</a:t>
            </a:r>
            <a:r>
              <a:rPr sz="1966" spc="-44" dirty="0">
                <a:latin typeface="Arial"/>
                <a:cs typeface="Arial"/>
              </a:rPr>
              <a:t> </a:t>
            </a:r>
            <a:r>
              <a:rPr sz="1966" dirty="0">
                <a:latin typeface="Arial"/>
                <a:cs typeface="Arial"/>
              </a:rPr>
              <a:t>state</a:t>
            </a:r>
            <a:r>
              <a:rPr sz="1966" spc="-33" dirty="0">
                <a:latin typeface="Arial"/>
                <a:cs typeface="Arial"/>
              </a:rPr>
              <a:t> </a:t>
            </a:r>
            <a:r>
              <a:rPr sz="1966" dirty="0">
                <a:latin typeface="Arial"/>
                <a:cs typeface="Arial"/>
              </a:rPr>
              <a:t>is</a:t>
            </a:r>
            <a:r>
              <a:rPr sz="1966" spc="-33" dirty="0">
                <a:latin typeface="Arial"/>
                <a:cs typeface="Arial"/>
              </a:rPr>
              <a:t> </a:t>
            </a:r>
            <a:r>
              <a:rPr sz="1966" dirty="0">
                <a:latin typeface="Arial"/>
                <a:cs typeface="Arial"/>
              </a:rPr>
              <a:t>in</a:t>
            </a:r>
            <a:r>
              <a:rPr sz="1966" spc="-44" dirty="0">
                <a:latin typeface="Arial"/>
                <a:cs typeface="Arial"/>
              </a:rPr>
              <a:t> </a:t>
            </a:r>
            <a:r>
              <a:rPr sz="1966" dirty="0">
                <a:latin typeface="Arial"/>
                <a:cs typeface="Arial"/>
              </a:rPr>
              <a:t>some</a:t>
            </a:r>
            <a:r>
              <a:rPr sz="1966" spc="-33" dirty="0">
                <a:latin typeface="Arial"/>
                <a:cs typeface="Arial"/>
              </a:rPr>
              <a:t> </a:t>
            </a:r>
            <a:r>
              <a:rPr sz="1966" spc="-22" dirty="0">
                <a:latin typeface="Arial"/>
                <a:cs typeface="Arial"/>
              </a:rPr>
              <a:t>way</a:t>
            </a:r>
            <a:r>
              <a:rPr sz="1966" spc="-33" dirty="0">
                <a:latin typeface="Arial"/>
                <a:cs typeface="Arial"/>
              </a:rPr>
              <a:t> </a:t>
            </a:r>
            <a:r>
              <a:rPr sz="1966" dirty="0">
                <a:solidFill>
                  <a:srgbClr val="D41A2C"/>
                </a:solidFill>
                <a:latin typeface="Arial"/>
                <a:cs typeface="Arial"/>
              </a:rPr>
              <a:t>hidden</a:t>
            </a:r>
            <a:r>
              <a:rPr sz="1966" spc="-44" dirty="0">
                <a:solidFill>
                  <a:srgbClr val="D41A2C"/>
                </a:solidFill>
                <a:latin typeface="Arial"/>
                <a:cs typeface="Arial"/>
              </a:rPr>
              <a:t> </a:t>
            </a:r>
            <a:r>
              <a:rPr sz="1966" dirty="0">
                <a:latin typeface="Arial"/>
                <a:cs typeface="Arial"/>
              </a:rPr>
              <a:t>from</a:t>
            </a:r>
            <a:r>
              <a:rPr sz="1966" spc="-33" dirty="0">
                <a:latin typeface="Arial"/>
                <a:cs typeface="Arial"/>
              </a:rPr>
              <a:t> </a:t>
            </a:r>
            <a:r>
              <a:rPr sz="1966" spc="-22" dirty="0">
                <a:latin typeface="Arial"/>
                <a:cs typeface="Arial"/>
              </a:rPr>
              <a:t>agent</a:t>
            </a:r>
            <a:endParaRPr sz="1966">
              <a:latin typeface="Arial"/>
              <a:cs typeface="Arial"/>
            </a:endParaRPr>
          </a:p>
          <a:p>
            <a:pPr marL="1172094">
              <a:spcBef>
                <a:spcPts val="22"/>
              </a:spcBef>
            </a:pPr>
            <a:r>
              <a:rPr sz="1966" dirty="0">
                <a:latin typeface="Arial"/>
                <a:cs typeface="Arial"/>
              </a:rPr>
              <a:t>e.g.,</a:t>
            </a:r>
            <a:r>
              <a:rPr sz="1966" spc="-76" dirty="0">
                <a:latin typeface="Arial"/>
                <a:cs typeface="Arial"/>
              </a:rPr>
              <a:t> </a:t>
            </a:r>
            <a:r>
              <a:rPr sz="1966" dirty="0">
                <a:latin typeface="Arial"/>
                <a:cs typeface="Arial"/>
              </a:rPr>
              <a:t>behind</a:t>
            </a:r>
            <a:r>
              <a:rPr sz="1966" spc="-66" dirty="0">
                <a:latin typeface="Arial"/>
                <a:cs typeface="Arial"/>
              </a:rPr>
              <a:t> </a:t>
            </a:r>
            <a:r>
              <a:rPr sz="1966" dirty="0">
                <a:latin typeface="Arial"/>
                <a:cs typeface="Arial"/>
              </a:rPr>
              <a:t>the</a:t>
            </a:r>
            <a:r>
              <a:rPr sz="1966" spc="-66" dirty="0">
                <a:latin typeface="Arial"/>
                <a:cs typeface="Arial"/>
              </a:rPr>
              <a:t> </a:t>
            </a:r>
            <a:r>
              <a:rPr sz="1966" dirty="0">
                <a:latin typeface="Arial"/>
                <a:cs typeface="Arial"/>
              </a:rPr>
              <a:t>agent,</a:t>
            </a:r>
            <a:r>
              <a:rPr sz="1966" spc="-66" dirty="0">
                <a:latin typeface="Arial"/>
                <a:cs typeface="Arial"/>
              </a:rPr>
              <a:t> </a:t>
            </a:r>
            <a:r>
              <a:rPr sz="1966" dirty="0">
                <a:latin typeface="Arial"/>
                <a:cs typeface="Arial"/>
              </a:rPr>
              <a:t>behind</a:t>
            </a:r>
            <a:r>
              <a:rPr sz="1966" spc="-66" dirty="0">
                <a:latin typeface="Arial"/>
                <a:cs typeface="Arial"/>
              </a:rPr>
              <a:t> </a:t>
            </a:r>
            <a:r>
              <a:rPr sz="1966" dirty="0">
                <a:latin typeface="Arial"/>
                <a:cs typeface="Arial"/>
              </a:rPr>
              <a:t>the</a:t>
            </a:r>
            <a:r>
              <a:rPr sz="1966" spc="-66" dirty="0">
                <a:latin typeface="Arial"/>
                <a:cs typeface="Arial"/>
              </a:rPr>
              <a:t> </a:t>
            </a:r>
            <a:r>
              <a:rPr sz="1966" dirty="0">
                <a:latin typeface="Arial"/>
                <a:cs typeface="Arial"/>
              </a:rPr>
              <a:t>corner,</a:t>
            </a:r>
            <a:r>
              <a:rPr sz="1966" spc="-76" dirty="0">
                <a:latin typeface="Arial"/>
                <a:cs typeface="Arial"/>
              </a:rPr>
              <a:t> </a:t>
            </a:r>
            <a:r>
              <a:rPr sz="1966" dirty="0">
                <a:latin typeface="Arial"/>
                <a:cs typeface="Arial"/>
              </a:rPr>
              <a:t>contents</a:t>
            </a:r>
            <a:r>
              <a:rPr sz="1966" spc="-66" dirty="0">
                <a:latin typeface="Arial"/>
                <a:cs typeface="Arial"/>
              </a:rPr>
              <a:t> </a:t>
            </a:r>
            <a:r>
              <a:rPr sz="1966" dirty="0">
                <a:latin typeface="Arial"/>
                <a:cs typeface="Arial"/>
              </a:rPr>
              <a:t>of</a:t>
            </a:r>
            <a:r>
              <a:rPr sz="1966" spc="-66" dirty="0">
                <a:latin typeface="Arial"/>
                <a:cs typeface="Arial"/>
              </a:rPr>
              <a:t> </a:t>
            </a:r>
            <a:r>
              <a:rPr sz="1966" dirty="0">
                <a:latin typeface="Arial"/>
                <a:cs typeface="Arial"/>
              </a:rPr>
              <a:t>a</a:t>
            </a:r>
            <a:r>
              <a:rPr sz="1966" spc="-66" dirty="0">
                <a:latin typeface="Arial"/>
                <a:cs typeface="Arial"/>
              </a:rPr>
              <a:t> </a:t>
            </a:r>
            <a:r>
              <a:rPr sz="1966" dirty="0">
                <a:latin typeface="Arial"/>
                <a:cs typeface="Arial"/>
              </a:rPr>
              <a:t>box,</a:t>
            </a:r>
            <a:r>
              <a:rPr sz="1966" spc="-66" dirty="0">
                <a:latin typeface="Arial"/>
                <a:cs typeface="Arial"/>
              </a:rPr>
              <a:t> </a:t>
            </a:r>
            <a:r>
              <a:rPr sz="1966" spc="-44" dirty="0">
                <a:latin typeface="Arial"/>
                <a:cs typeface="Arial"/>
              </a:rPr>
              <a:t>etc.</a:t>
            </a:r>
            <a:endParaRPr sz="1966">
              <a:latin typeface="Arial"/>
              <a:cs typeface="Arial"/>
            </a:endParaRPr>
          </a:p>
          <a:p>
            <a:pPr marL="1169320" indent="-252451">
              <a:spcBef>
                <a:spcPts val="249"/>
              </a:spcBef>
              <a:buClr>
                <a:srgbClr val="D41A2C"/>
              </a:buClr>
              <a:buFont typeface="Menlo"/>
              <a:buChar char="•"/>
              <a:tabLst>
                <a:tab pos="1169320" algn="l"/>
              </a:tabLst>
            </a:pPr>
            <a:r>
              <a:rPr sz="1966" dirty="0">
                <a:latin typeface="Arial"/>
                <a:cs typeface="Arial"/>
              </a:rPr>
              <a:t>Agent</a:t>
            </a:r>
            <a:r>
              <a:rPr sz="1966" spc="-66" dirty="0">
                <a:latin typeface="Arial"/>
                <a:cs typeface="Arial"/>
              </a:rPr>
              <a:t> </a:t>
            </a:r>
            <a:r>
              <a:rPr sz="1966" dirty="0">
                <a:latin typeface="Arial"/>
                <a:cs typeface="Arial"/>
              </a:rPr>
              <a:t>sees</a:t>
            </a:r>
            <a:r>
              <a:rPr sz="1966" spc="-66" dirty="0">
                <a:latin typeface="Arial"/>
                <a:cs typeface="Arial"/>
              </a:rPr>
              <a:t> </a:t>
            </a:r>
            <a:r>
              <a:rPr sz="1966" dirty="0">
                <a:latin typeface="Arial"/>
                <a:cs typeface="Arial"/>
              </a:rPr>
              <a:t>indirect</a:t>
            </a:r>
            <a:r>
              <a:rPr sz="1966" spc="-66" dirty="0">
                <a:latin typeface="Arial"/>
                <a:cs typeface="Arial"/>
              </a:rPr>
              <a:t> </a:t>
            </a:r>
            <a:r>
              <a:rPr sz="1966" dirty="0">
                <a:solidFill>
                  <a:srgbClr val="D41A2C"/>
                </a:solidFill>
                <a:latin typeface="Arial"/>
                <a:cs typeface="Arial"/>
              </a:rPr>
              <a:t>observations</a:t>
            </a:r>
            <a:r>
              <a:rPr sz="1966" dirty="0">
                <a:latin typeface="Arial"/>
                <a:cs typeface="Arial"/>
              </a:rPr>
              <a:t>,</a:t>
            </a:r>
            <a:r>
              <a:rPr sz="1966" spc="-66" dirty="0">
                <a:latin typeface="Arial"/>
                <a:cs typeface="Arial"/>
              </a:rPr>
              <a:t> </a:t>
            </a:r>
            <a:r>
              <a:rPr sz="1966" dirty="0">
                <a:latin typeface="Arial"/>
                <a:cs typeface="Arial"/>
              </a:rPr>
              <a:t>not</a:t>
            </a:r>
            <a:r>
              <a:rPr sz="1966" spc="-66" dirty="0">
                <a:latin typeface="Arial"/>
                <a:cs typeface="Arial"/>
              </a:rPr>
              <a:t> </a:t>
            </a:r>
            <a:r>
              <a:rPr sz="1966" dirty="0">
                <a:latin typeface="Arial"/>
                <a:cs typeface="Arial"/>
              </a:rPr>
              <a:t>full</a:t>
            </a:r>
            <a:r>
              <a:rPr sz="1966" spc="-66" dirty="0">
                <a:latin typeface="Arial"/>
                <a:cs typeface="Arial"/>
              </a:rPr>
              <a:t> </a:t>
            </a:r>
            <a:r>
              <a:rPr sz="1966" spc="-22" dirty="0">
                <a:latin typeface="Arial"/>
                <a:cs typeface="Arial"/>
              </a:rPr>
              <a:t>state</a:t>
            </a:r>
            <a:endParaRPr sz="1966">
              <a:latin typeface="Arial"/>
              <a:cs typeface="Arial"/>
            </a:endParaRPr>
          </a:p>
          <a:p>
            <a:pPr marL="1683932" lvl="1" indent="-245516">
              <a:lnSpc>
                <a:spcPts val="2031"/>
              </a:lnSpc>
              <a:spcBef>
                <a:spcPts val="249"/>
              </a:spcBef>
              <a:buClr>
                <a:srgbClr val="D41A2C"/>
              </a:buClr>
              <a:buFont typeface="Menlo"/>
              <a:buChar char="•"/>
              <a:tabLst>
                <a:tab pos="1683932" algn="l"/>
              </a:tabLst>
            </a:pPr>
            <a:r>
              <a:rPr sz="1748" dirty="0">
                <a:latin typeface="Arial"/>
                <a:cs typeface="Arial"/>
              </a:rPr>
              <a:t>Sometimes</a:t>
            </a:r>
            <a:r>
              <a:rPr sz="1748" spc="-87" dirty="0">
                <a:latin typeface="Arial"/>
                <a:cs typeface="Arial"/>
              </a:rPr>
              <a:t> </a:t>
            </a:r>
            <a:r>
              <a:rPr sz="1748" dirty="0">
                <a:latin typeface="Arial"/>
                <a:cs typeface="Arial"/>
              </a:rPr>
              <a:t>filtered</a:t>
            </a:r>
            <a:r>
              <a:rPr sz="1748" spc="-76" dirty="0">
                <a:latin typeface="Arial"/>
                <a:cs typeface="Arial"/>
              </a:rPr>
              <a:t> </a:t>
            </a:r>
            <a:r>
              <a:rPr sz="1748" spc="-22" dirty="0">
                <a:latin typeface="Arial"/>
                <a:cs typeface="Arial"/>
              </a:rPr>
              <a:t>state</a:t>
            </a:r>
            <a:endParaRPr sz="1748">
              <a:latin typeface="Arial"/>
              <a:cs typeface="Arial"/>
            </a:endParaRPr>
          </a:p>
          <a:p>
            <a:pPr marL="1683932" lvl="1" indent="-245516">
              <a:lnSpc>
                <a:spcPts val="2031"/>
              </a:lnSpc>
              <a:buClr>
                <a:srgbClr val="D41A2C"/>
              </a:buClr>
              <a:buFont typeface="Menlo"/>
              <a:buChar char="•"/>
              <a:tabLst>
                <a:tab pos="1683932" algn="l"/>
              </a:tabLst>
            </a:pPr>
            <a:r>
              <a:rPr sz="1748" dirty="0">
                <a:latin typeface="Arial"/>
                <a:cs typeface="Arial"/>
              </a:rPr>
              <a:t>Sometimes</a:t>
            </a:r>
            <a:r>
              <a:rPr sz="1748" spc="-22" dirty="0">
                <a:latin typeface="Arial"/>
                <a:cs typeface="Arial"/>
              </a:rPr>
              <a:t> separate</a:t>
            </a:r>
            <a:r>
              <a:rPr sz="1748" spc="-11" dirty="0">
                <a:latin typeface="Arial"/>
                <a:cs typeface="Arial"/>
              </a:rPr>
              <a:t> </a:t>
            </a:r>
            <a:r>
              <a:rPr sz="1748" spc="-22" dirty="0">
                <a:latin typeface="Arial"/>
                <a:cs typeface="Arial"/>
              </a:rPr>
              <a:t>observation</a:t>
            </a:r>
            <a:r>
              <a:rPr sz="1748" spc="-11" dirty="0">
                <a:latin typeface="Arial"/>
                <a:cs typeface="Arial"/>
              </a:rPr>
              <a:t> </a:t>
            </a:r>
            <a:r>
              <a:rPr sz="1748" dirty="0">
                <a:latin typeface="Arial"/>
                <a:cs typeface="Arial"/>
              </a:rPr>
              <a:t>space</a:t>
            </a:r>
            <a:r>
              <a:rPr sz="1748" spc="-11" dirty="0">
                <a:latin typeface="Arial"/>
                <a:cs typeface="Arial"/>
              </a:rPr>
              <a:t> </a:t>
            </a:r>
            <a:r>
              <a:rPr sz="1748" spc="-22" dirty="0">
                <a:latin typeface="Arial"/>
                <a:cs typeface="Arial"/>
              </a:rPr>
              <a:t>altogether</a:t>
            </a:r>
            <a:endParaRPr sz="1748">
              <a:latin typeface="Arial"/>
              <a:cs typeface="Arial"/>
            </a:endParaRPr>
          </a:p>
          <a:p>
            <a:pPr marL="1169320" indent="-252451">
              <a:spcBef>
                <a:spcPts val="939"/>
              </a:spcBef>
              <a:buClr>
                <a:srgbClr val="D41A2C"/>
              </a:buClr>
              <a:buFont typeface="Menlo"/>
              <a:buChar char="•"/>
              <a:tabLst>
                <a:tab pos="1169320" algn="l"/>
              </a:tabLst>
            </a:pPr>
            <a:r>
              <a:rPr sz="2949" spc="-33" baseline="6172" dirty="0">
                <a:latin typeface="Arial"/>
                <a:cs typeface="Arial"/>
              </a:rPr>
              <a:t>Non-Markovian</a:t>
            </a:r>
            <a:r>
              <a:rPr sz="2949" spc="48" baseline="6172" dirty="0">
                <a:latin typeface="Arial"/>
                <a:cs typeface="Arial"/>
              </a:rPr>
              <a:t> </a:t>
            </a:r>
            <a:r>
              <a:rPr sz="2949" spc="227" baseline="6172" dirty="0">
                <a:latin typeface="Times New Roman"/>
                <a:cs typeface="Times New Roman"/>
              </a:rPr>
              <a:t>Pr(</a:t>
            </a:r>
            <a:r>
              <a:rPr sz="2949" i="1" spc="227" baseline="6172" dirty="0">
                <a:latin typeface="Times New Roman"/>
                <a:cs typeface="Times New Roman"/>
              </a:rPr>
              <a:t>o</a:t>
            </a:r>
            <a:r>
              <a:rPr sz="1311" i="1" spc="153" dirty="0">
                <a:latin typeface="Times New Roman"/>
                <a:cs typeface="Times New Roman"/>
              </a:rPr>
              <a:t>t</a:t>
            </a:r>
            <a:r>
              <a:rPr sz="1311" i="1" spc="393" dirty="0">
                <a:latin typeface="Times New Roman"/>
                <a:cs typeface="Times New Roman"/>
              </a:rPr>
              <a:t> </a:t>
            </a:r>
            <a:r>
              <a:rPr sz="2949" i="1" spc="-933" baseline="6172" dirty="0">
                <a:latin typeface="Menlo"/>
                <a:cs typeface="Menlo"/>
              </a:rPr>
              <a:t>|</a:t>
            </a:r>
            <a:r>
              <a:rPr sz="2949" i="1" spc="-885" baseline="6172" dirty="0">
                <a:latin typeface="Menlo"/>
                <a:cs typeface="Menlo"/>
              </a:rPr>
              <a:t> </a:t>
            </a:r>
            <a:r>
              <a:rPr sz="2949" i="1" spc="227" baseline="6172" dirty="0">
                <a:latin typeface="Times New Roman"/>
                <a:cs typeface="Times New Roman"/>
              </a:rPr>
              <a:t>o</a:t>
            </a:r>
            <a:r>
              <a:rPr sz="1311" i="1" spc="153" dirty="0">
                <a:latin typeface="Times New Roman"/>
                <a:cs typeface="Times New Roman"/>
              </a:rPr>
              <a:t>t</a:t>
            </a:r>
            <a:r>
              <a:rPr sz="1311" i="1" spc="153" dirty="0">
                <a:latin typeface="Euclid Symbol"/>
                <a:cs typeface="Euclid Symbol"/>
              </a:rPr>
              <a:t>−</a:t>
            </a:r>
            <a:r>
              <a:rPr sz="1311" spc="153" dirty="0">
                <a:latin typeface="Times New Roman"/>
                <a:cs typeface="Times New Roman"/>
              </a:rPr>
              <a:t>1</a:t>
            </a:r>
            <a:r>
              <a:rPr sz="2949" i="1" spc="227" baseline="6172" dirty="0">
                <a:latin typeface="Times New Roman"/>
                <a:cs typeface="Times New Roman"/>
              </a:rPr>
              <a:t>,</a:t>
            </a:r>
            <a:r>
              <a:rPr sz="2949" i="1" spc="-212" baseline="6172" dirty="0">
                <a:latin typeface="Times New Roman"/>
                <a:cs typeface="Times New Roman"/>
              </a:rPr>
              <a:t> </a:t>
            </a:r>
            <a:r>
              <a:rPr sz="2949" i="1" baseline="6172" dirty="0">
                <a:latin typeface="Times New Roman"/>
                <a:cs typeface="Times New Roman"/>
              </a:rPr>
              <a:t>.</a:t>
            </a:r>
            <a:r>
              <a:rPr sz="2949" i="1" spc="-212" baseline="6172" dirty="0">
                <a:latin typeface="Times New Roman"/>
                <a:cs typeface="Times New Roman"/>
              </a:rPr>
              <a:t> </a:t>
            </a:r>
            <a:r>
              <a:rPr sz="2949" i="1" baseline="6172" dirty="0">
                <a:latin typeface="Times New Roman"/>
                <a:cs typeface="Times New Roman"/>
              </a:rPr>
              <a:t>.</a:t>
            </a:r>
            <a:r>
              <a:rPr sz="2949" i="1" spc="-194" baseline="6172" dirty="0">
                <a:latin typeface="Times New Roman"/>
                <a:cs typeface="Times New Roman"/>
              </a:rPr>
              <a:t> </a:t>
            </a:r>
            <a:r>
              <a:rPr sz="2949" i="1" baseline="6172" dirty="0">
                <a:latin typeface="Times New Roman"/>
                <a:cs typeface="Times New Roman"/>
              </a:rPr>
              <a:t>.</a:t>
            </a:r>
            <a:r>
              <a:rPr sz="2949" i="1" spc="-212" baseline="6172" dirty="0">
                <a:latin typeface="Times New Roman"/>
                <a:cs typeface="Times New Roman"/>
              </a:rPr>
              <a:t> </a:t>
            </a:r>
            <a:r>
              <a:rPr sz="2949" i="1" baseline="6172" dirty="0">
                <a:latin typeface="Times New Roman"/>
                <a:cs typeface="Times New Roman"/>
              </a:rPr>
              <a:t>,</a:t>
            </a:r>
            <a:r>
              <a:rPr sz="2949" i="1" spc="-194" baseline="6172" dirty="0">
                <a:latin typeface="Times New Roman"/>
                <a:cs typeface="Times New Roman"/>
              </a:rPr>
              <a:t> </a:t>
            </a:r>
            <a:r>
              <a:rPr sz="2949" i="1" spc="164" baseline="6172" dirty="0">
                <a:latin typeface="Times New Roman"/>
                <a:cs typeface="Times New Roman"/>
              </a:rPr>
              <a:t>o</a:t>
            </a:r>
            <a:r>
              <a:rPr sz="1311" spc="109" dirty="0">
                <a:latin typeface="Times New Roman"/>
                <a:cs typeface="Times New Roman"/>
              </a:rPr>
              <a:t>1</a:t>
            </a:r>
            <a:r>
              <a:rPr sz="2949" spc="164" baseline="6172" dirty="0">
                <a:latin typeface="Times New Roman"/>
                <a:cs typeface="Times New Roman"/>
              </a:rPr>
              <a:t>) </a:t>
            </a:r>
            <a:r>
              <a:rPr sz="2949" i="1" spc="-1474" baseline="6172" dirty="0">
                <a:latin typeface="Menlo"/>
                <a:cs typeface="Menlo"/>
              </a:rPr>
              <a:t≯</a:t>
            </a:r>
            <a:r>
              <a:rPr sz="2949" spc="328" baseline="6172" dirty="0">
                <a:latin typeface="Times New Roman"/>
                <a:cs typeface="Times New Roman"/>
              </a:rPr>
              <a:t>=</a:t>
            </a:r>
            <a:r>
              <a:rPr sz="2949" spc="164" baseline="6172" dirty="0">
                <a:latin typeface="Times New Roman"/>
                <a:cs typeface="Times New Roman"/>
              </a:rPr>
              <a:t> </a:t>
            </a:r>
            <a:r>
              <a:rPr sz="2949" spc="227" baseline="6172" dirty="0">
                <a:latin typeface="Times New Roman"/>
                <a:cs typeface="Times New Roman"/>
              </a:rPr>
              <a:t>Pr(</a:t>
            </a:r>
            <a:r>
              <a:rPr sz="2949" i="1" spc="227" baseline="6172" dirty="0">
                <a:latin typeface="Times New Roman"/>
                <a:cs typeface="Times New Roman"/>
              </a:rPr>
              <a:t>o</a:t>
            </a:r>
            <a:r>
              <a:rPr sz="1311" i="1" spc="153" dirty="0">
                <a:latin typeface="Times New Roman"/>
                <a:cs typeface="Times New Roman"/>
              </a:rPr>
              <a:t>t</a:t>
            </a:r>
            <a:r>
              <a:rPr sz="1311" i="1" spc="393" dirty="0">
                <a:latin typeface="Times New Roman"/>
                <a:cs typeface="Times New Roman"/>
              </a:rPr>
              <a:t> </a:t>
            </a:r>
            <a:r>
              <a:rPr sz="2949" i="1" spc="-933" baseline="6172" dirty="0">
                <a:latin typeface="Menlo"/>
                <a:cs typeface="Menlo"/>
              </a:rPr>
              <a:t>|</a:t>
            </a:r>
            <a:r>
              <a:rPr sz="2949" i="1" spc="-885" baseline="6172" dirty="0">
                <a:latin typeface="Menlo"/>
                <a:cs typeface="Menlo"/>
              </a:rPr>
              <a:t> </a:t>
            </a:r>
            <a:r>
              <a:rPr sz="2949" i="1" spc="179" baseline="6172" dirty="0">
                <a:latin typeface="Times New Roman"/>
                <a:cs typeface="Times New Roman"/>
              </a:rPr>
              <a:t>o</a:t>
            </a:r>
            <a:r>
              <a:rPr sz="1311" i="1" spc="120" dirty="0">
                <a:latin typeface="Times New Roman"/>
                <a:cs typeface="Times New Roman"/>
              </a:rPr>
              <a:t>t</a:t>
            </a:r>
            <a:r>
              <a:rPr sz="1311" i="1" spc="120" dirty="0">
                <a:latin typeface="Euclid Symbol"/>
                <a:cs typeface="Euclid Symbol"/>
              </a:rPr>
              <a:t>−</a:t>
            </a:r>
            <a:r>
              <a:rPr sz="1311" spc="120" dirty="0">
                <a:latin typeface="Times New Roman"/>
                <a:cs typeface="Times New Roman"/>
              </a:rPr>
              <a:t>1</a:t>
            </a:r>
            <a:r>
              <a:rPr sz="2949" spc="179" baseline="6172" dirty="0">
                <a:latin typeface="Times New Roman"/>
                <a:cs typeface="Times New Roman"/>
              </a:rPr>
              <a:t>)</a:t>
            </a:r>
            <a:endParaRPr sz="2949" baseline="6172">
              <a:latin typeface="Times New Roman"/>
              <a:cs typeface="Times New Roman"/>
            </a:endParaRPr>
          </a:p>
          <a:p>
            <a:pPr>
              <a:spcBef>
                <a:spcPts val="808"/>
              </a:spcBef>
              <a:buFont typeface="Menlo"/>
              <a:buChar char="•"/>
            </a:pPr>
            <a:endParaRPr sz="1966">
              <a:latin typeface="Times New Roman"/>
              <a:cs typeface="Times New Roman"/>
            </a:endParaRPr>
          </a:p>
          <a:p>
            <a:pPr marL="660257"/>
            <a:r>
              <a:rPr sz="1966" b="1" dirty="0">
                <a:latin typeface="Arial"/>
                <a:cs typeface="Arial"/>
              </a:rPr>
              <a:t>Is</a:t>
            </a:r>
            <a:r>
              <a:rPr sz="1966" b="1" spc="-44" dirty="0">
                <a:latin typeface="Arial"/>
                <a:cs typeface="Arial"/>
              </a:rPr>
              <a:t> </a:t>
            </a:r>
            <a:r>
              <a:rPr sz="1966" b="1" dirty="0">
                <a:latin typeface="Arial"/>
                <a:cs typeface="Arial"/>
              </a:rPr>
              <a:t>that</a:t>
            </a:r>
            <a:r>
              <a:rPr sz="1966" b="1" spc="-44" dirty="0">
                <a:latin typeface="Arial"/>
                <a:cs typeface="Arial"/>
              </a:rPr>
              <a:t> </a:t>
            </a:r>
            <a:r>
              <a:rPr sz="1966" b="1" dirty="0">
                <a:latin typeface="Arial"/>
                <a:cs typeface="Arial"/>
              </a:rPr>
              <a:t>such</a:t>
            </a:r>
            <a:r>
              <a:rPr sz="1966" b="1" spc="-44" dirty="0">
                <a:latin typeface="Arial"/>
                <a:cs typeface="Arial"/>
              </a:rPr>
              <a:t> </a:t>
            </a:r>
            <a:r>
              <a:rPr sz="1966" b="1" dirty="0">
                <a:latin typeface="Arial"/>
                <a:cs typeface="Arial"/>
              </a:rPr>
              <a:t>a</a:t>
            </a:r>
            <a:r>
              <a:rPr sz="1966" b="1" spc="-44" dirty="0">
                <a:latin typeface="Arial"/>
                <a:cs typeface="Arial"/>
              </a:rPr>
              <a:t> </a:t>
            </a:r>
            <a:r>
              <a:rPr sz="1966" b="1" dirty="0">
                <a:latin typeface="Arial"/>
                <a:cs typeface="Arial"/>
              </a:rPr>
              <a:t>big</a:t>
            </a:r>
            <a:r>
              <a:rPr sz="1966" b="1" spc="-44" dirty="0">
                <a:latin typeface="Arial"/>
                <a:cs typeface="Arial"/>
              </a:rPr>
              <a:t> </a:t>
            </a:r>
            <a:r>
              <a:rPr sz="1966" b="1" spc="-22" dirty="0">
                <a:latin typeface="Arial"/>
                <a:cs typeface="Arial"/>
              </a:rPr>
              <a:t>deal?</a:t>
            </a:r>
            <a:endParaRPr sz="1966">
              <a:latin typeface="Arial"/>
              <a:cs typeface="Arial"/>
            </a:endParaRPr>
          </a:p>
          <a:p>
            <a:pPr marL="1169320" indent="-252451">
              <a:spcBef>
                <a:spcPts val="677"/>
              </a:spcBef>
              <a:buClr>
                <a:srgbClr val="D41A2C"/>
              </a:buClr>
              <a:buFont typeface="Menlo"/>
              <a:buChar char="•"/>
              <a:tabLst>
                <a:tab pos="1169320" algn="l"/>
              </a:tabLst>
            </a:pPr>
            <a:r>
              <a:rPr sz="1966" strike="sngStrike" dirty="0">
                <a:latin typeface="Arial"/>
                <a:cs typeface="Arial"/>
              </a:rPr>
              <a:t>No,</a:t>
            </a:r>
            <a:r>
              <a:rPr sz="1966" strike="sngStrike" spc="-66" dirty="0">
                <a:latin typeface="Arial"/>
                <a:cs typeface="Arial"/>
              </a:rPr>
              <a:t> </a:t>
            </a:r>
            <a:r>
              <a:rPr sz="1966" strike="sngStrike" dirty="0">
                <a:latin typeface="Arial"/>
                <a:cs typeface="Arial"/>
              </a:rPr>
              <a:t>just</a:t>
            </a:r>
            <a:r>
              <a:rPr sz="1966" strike="sngStrike" spc="-55" dirty="0">
                <a:latin typeface="Arial"/>
                <a:cs typeface="Arial"/>
              </a:rPr>
              <a:t> </a:t>
            </a:r>
            <a:r>
              <a:rPr sz="1966" strike="sngStrike" dirty="0">
                <a:latin typeface="Arial"/>
                <a:cs typeface="Arial"/>
              </a:rPr>
              <a:t>use</a:t>
            </a:r>
            <a:r>
              <a:rPr sz="1966" strike="sngStrike" spc="-66" dirty="0">
                <a:latin typeface="Arial"/>
                <a:cs typeface="Arial"/>
              </a:rPr>
              <a:t> </a:t>
            </a:r>
            <a:r>
              <a:rPr sz="1966" strike="sngStrike" dirty="0">
                <a:latin typeface="Arial"/>
                <a:cs typeface="Arial"/>
              </a:rPr>
              <a:t>the</a:t>
            </a:r>
            <a:r>
              <a:rPr sz="1966" strike="sngStrike" spc="-55" dirty="0">
                <a:latin typeface="Arial"/>
                <a:cs typeface="Arial"/>
              </a:rPr>
              <a:t> </a:t>
            </a:r>
            <a:r>
              <a:rPr sz="1966" strike="sngStrike" dirty="0">
                <a:latin typeface="Arial"/>
                <a:cs typeface="Arial"/>
              </a:rPr>
              <a:t>same</a:t>
            </a:r>
            <a:r>
              <a:rPr sz="1966" strike="sngStrike" spc="-66" dirty="0">
                <a:latin typeface="Arial"/>
                <a:cs typeface="Arial"/>
              </a:rPr>
              <a:t> </a:t>
            </a:r>
            <a:r>
              <a:rPr sz="1966" strike="sngStrike" dirty="0">
                <a:latin typeface="Arial"/>
                <a:cs typeface="Arial"/>
              </a:rPr>
              <a:t>methods</a:t>
            </a:r>
            <a:r>
              <a:rPr sz="1966" strike="sngStrike" spc="-55" dirty="0">
                <a:latin typeface="Arial"/>
                <a:cs typeface="Arial"/>
              </a:rPr>
              <a:t> </a:t>
            </a:r>
            <a:r>
              <a:rPr sz="1966" strike="sngStrike" dirty="0">
                <a:latin typeface="Arial"/>
                <a:cs typeface="Arial"/>
              </a:rPr>
              <a:t>with</a:t>
            </a:r>
            <a:r>
              <a:rPr sz="1966" strike="sngStrike" spc="-66" dirty="0">
                <a:latin typeface="Arial"/>
                <a:cs typeface="Arial"/>
              </a:rPr>
              <a:t> </a:t>
            </a:r>
            <a:r>
              <a:rPr sz="1966" strike="sngStrike" spc="-22" dirty="0">
                <a:latin typeface="Arial"/>
                <a:cs typeface="Arial"/>
              </a:rPr>
              <a:t>available</a:t>
            </a:r>
            <a:r>
              <a:rPr sz="1966" strike="sngStrike" spc="-55" dirty="0">
                <a:latin typeface="Arial"/>
                <a:cs typeface="Arial"/>
              </a:rPr>
              <a:t> </a:t>
            </a:r>
            <a:r>
              <a:rPr sz="1966" strike="sngStrike" spc="-22" dirty="0">
                <a:latin typeface="Arial"/>
                <a:cs typeface="Arial"/>
              </a:rPr>
              <a:t>observation</a:t>
            </a:r>
            <a:endParaRPr sz="1966">
              <a:latin typeface="Arial"/>
              <a:cs typeface="Arial"/>
            </a:endParaRPr>
          </a:p>
          <a:p>
            <a:pPr marL="1169320" indent="-252451">
              <a:spcBef>
                <a:spcPts val="677"/>
              </a:spcBef>
              <a:buFont typeface="Menlo"/>
              <a:buChar char="•"/>
              <a:tabLst>
                <a:tab pos="1169320" algn="l"/>
              </a:tabLst>
            </a:pPr>
            <a:r>
              <a:rPr sz="1966" dirty="0">
                <a:solidFill>
                  <a:srgbClr val="D41A2C"/>
                </a:solidFill>
                <a:latin typeface="Arial"/>
                <a:cs typeface="Arial"/>
              </a:rPr>
              <a:t>YES!</a:t>
            </a:r>
            <a:r>
              <a:rPr sz="1966" spc="-87" dirty="0">
                <a:solidFill>
                  <a:srgbClr val="D41A2C"/>
                </a:solidFill>
                <a:latin typeface="Arial"/>
                <a:cs typeface="Arial"/>
              </a:rPr>
              <a:t> </a:t>
            </a:r>
            <a:r>
              <a:rPr sz="1966" dirty="0">
                <a:latin typeface="Arial"/>
                <a:cs typeface="Arial"/>
              </a:rPr>
              <a:t>Significant</a:t>
            </a:r>
            <a:r>
              <a:rPr sz="1966" spc="-76" dirty="0">
                <a:latin typeface="Arial"/>
                <a:cs typeface="Arial"/>
              </a:rPr>
              <a:t> </a:t>
            </a:r>
            <a:r>
              <a:rPr sz="1966" dirty="0">
                <a:latin typeface="Arial"/>
                <a:cs typeface="Arial"/>
              </a:rPr>
              <a:t>theoretical</a:t>
            </a:r>
            <a:r>
              <a:rPr sz="1966" spc="-76" dirty="0">
                <a:latin typeface="Arial"/>
                <a:cs typeface="Arial"/>
              </a:rPr>
              <a:t> </a:t>
            </a:r>
            <a:r>
              <a:rPr sz="1966" dirty="0">
                <a:latin typeface="Arial"/>
                <a:cs typeface="Arial"/>
              </a:rPr>
              <a:t>&amp;</a:t>
            </a:r>
            <a:r>
              <a:rPr sz="1966" spc="-76" dirty="0">
                <a:latin typeface="Arial"/>
                <a:cs typeface="Arial"/>
              </a:rPr>
              <a:t> </a:t>
            </a:r>
            <a:r>
              <a:rPr sz="1966" dirty="0">
                <a:latin typeface="Arial"/>
                <a:cs typeface="Arial"/>
              </a:rPr>
              <a:t>practical</a:t>
            </a:r>
            <a:r>
              <a:rPr sz="1966" spc="-76" dirty="0">
                <a:latin typeface="Arial"/>
                <a:cs typeface="Arial"/>
              </a:rPr>
              <a:t> </a:t>
            </a:r>
            <a:r>
              <a:rPr sz="1966" spc="-22" dirty="0">
                <a:latin typeface="Arial"/>
                <a:cs typeface="Arial"/>
              </a:rPr>
              <a:t>consequences!</a:t>
            </a:r>
            <a:endParaRPr sz="1966">
              <a:latin typeface="Arial"/>
              <a:cs typeface="Arial"/>
            </a:endParaRPr>
          </a:p>
          <a:p>
            <a:pPr>
              <a:spcBef>
                <a:spcPts val="1027"/>
              </a:spcBef>
            </a:pPr>
            <a:endParaRPr sz="1966">
              <a:latin typeface="Arial"/>
              <a:cs typeface="Arial"/>
            </a:endParaRPr>
          </a:p>
          <a:p>
            <a:pPr marL="660257"/>
            <a:r>
              <a:rPr sz="1966" b="1" dirty="0">
                <a:latin typeface="Arial"/>
                <a:cs typeface="Arial"/>
              </a:rPr>
              <a:t>Reactive</a:t>
            </a:r>
            <a:r>
              <a:rPr sz="1966" b="1" spc="-142" dirty="0">
                <a:latin typeface="Arial"/>
                <a:cs typeface="Arial"/>
              </a:rPr>
              <a:t> </a:t>
            </a:r>
            <a:r>
              <a:rPr sz="1966" b="1" dirty="0">
                <a:latin typeface="Arial"/>
                <a:cs typeface="Arial"/>
              </a:rPr>
              <a:t>policies</a:t>
            </a:r>
            <a:r>
              <a:rPr sz="1966" b="1" spc="-33" dirty="0">
                <a:latin typeface="Arial"/>
                <a:cs typeface="Arial"/>
              </a:rPr>
              <a:t> </a:t>
            </a:r>
            <a:r>
              <a:rPr sz="1966" i="1" spc="164" dirty="0">
                <a:latin typeface="Times New Roman"/>
                <a:cs typeface="Times New Roman"/>
              </a:rPr>
              <a:t>π</a:t>
            </a:r>
            <a:r>
              <a:rPr sz="1966" i="1" spc="-208" dirty="0">
                <a:latin typeface="Times New Roman"/>
                <a:cs typeface="Times New Roman"/>
              </a:rPr>
              <a:t> </a:t>
            </a:r>
            <a:r>
              <a:rPr sz="1966" dirty="0">
                <a:latin typeface="Times New Roman"/>
                <a:cs typeface="Times New Roman"/>
              </a:rPr>
              <a:t>:</a:t>
            </a:r>
            <a:r>
              <a:rPr sz="1966" spc="131" dirty="0">
                <a:latin typeface="Times New Roman"/>
                <a:cs typeface="Times New Roman"/>
              </a:rPr>
              <a:t> </a:t>
            </a:r>
            <a:r>
              <a:rPr sz="1966" i="1" spc="415" dirty="0">
                <a:latin typeface="Menlo"/>
                <a:cs typeface="Menlo"/>
              </a:rPr>
              <a:t>O</a:t>
            </a:r>
            <a:r>
              <a:rPr sz="1966" i="1" spc="-568" dirty="0">
                <a:latin typeface="Menlo"/>
                <a:cs typeface="Menlo"/>
              </a:rPr>
              <a:t> </a:t>
            </a:r>
            <a:r>
              <a:rPr sz="1966" i="1" spc="830" dirty="0">
                <a:latin typeface="Menlo"/>
                <a:cs typeface="Menlo"/>
              </a:rPr>
              <a:t>→</a:t>
            </a:r>
            <a:r>
              <a:rPr sz="1966" i="1" spc="-633" dirty="0">
                <a:latin typeface="Menlo"/>
                <a:cs typeface="Menlo"/>
              </a:rPr>
              <a:t> </a:t>
            </a:r>
            <a:r>
              <a:rPr sz="1966" spc="437" dirty="0">
                <a:latin typeface="Times New Roman"/>
                <a:cs typeface="Times New Roman"/>
              </a:rPr>
              <a:t>∆</a:t>
            </a:r>
            <a:r>
              <a:rPr sz="1966" i="1" spc="437" dirty="0">
                <a:latin typeface="Menlo"/>
                <a:cs typeface="Menlo"/>
              </a:rPr>
              <a:t>A</a:t>
            </a:r>
            <a:r>
              <a:rPr sz="1966" i="1" spc="-644" dirty="0">
                <a:latin typeface="Menlo"/>
                <a:cs typeface="Menlo"/>
              </a:rPr>
              <a:t> </a:t>
            </a:r>
            <a:r>
              <a:rPr sz="1966" dirty="0">
                <a:solidFill>
                  <a:srgbClr val="D41A2C"/>
                </a:solidFill>
                <a:latin typeface="Arial"/>
                <a:cs typeface="Arial"/>
              </a:rPr>
              <a:t>are</a:t>
            </a:r>
            <a:r>
              <a:rPr sz="1966" spc="-33" dirty="0">
                <a:solidFill>
                  <a:srgbClr val="D41A2C"/>
                </a:solidFill>
                <a:latin typeface="Arial"/>
                <a:cs typeface="Arial"/>
              </a:rPr>
              <a:t> </a:t>
            </a:r>
            <a:r>
              <a:rPr sz="1966" dirty="0">
                <a:solidFill>
                  <a:srgbClr val="D41A2C"/>
                </a:solidFill>
                <a:latin typeface="Arial"/>
                <a:cs typeface="Arial"/>
              </a:rPr>
              <a:t>far</a:t>
            </a:r>
            <a:r>
              <a:rPr sz="1966" spc="-33" dirty="0">
                <a:solidFill>
                  <a:srgbClr val="D41A2C"/>
                </a:solidFill>
                <a:latin typeface="Arial"/>
                <a:cs typeface="Arial"/>
              </a:rPr>
              <a:t> </a:t>
            </a:r>
            <a:r>
              <a:rPr sz="1966" dirty="0">
                <a:solidFill>
                  <a:srgbClr val="D41A2C"/>
                </a:solidFill>
                <a:latin typeface="Arial"/>
                <a:cs typeface="Arial"/>
              </a:rPr>
              <a:t>from</a:t>
            </a:r>
            <a:r>
              <a:rPr sz="1966" spc="-44" dirty="0">
                <a:solidFill>
                  <a:srgbClr val="D41A2C"/>
                </a:solidFill>
                <a:latin typeface="Arial"/>
                <a:cs typeface="Arial"/>
              </a:rPr>
              <a:t> </a:t>
            </a:r>
            <a:r>
              <a:rPr sz="1966" spc="-22" dirty="0">
                <a:solidFill>
                  <a:srgbClr val="D41A2C"/>
                </a:solidFill>
                <a:latin typeface="Arial"/>
                <a:cs typeface="Arial"/>
              </a:rPr>
              <a:t>ideal!</a:t>
            </a:r>
            <a:endParaRPr sz="1966">
              <a:latin typeface="Arial"/>
              <a:cs typeface="Arial"/>
            </a:endParaRPr>
          </a:p>
        </p:txBody>
      </p:sp>
      <p:sp>
        <p:nvSpPr>
          <p:cNvPr id="37" name="object 37"/>
          <p:cNvSpPr txBox="1">
            <a:spLocks noGrp="1"/>
          </p:cNvSpPr>
          <p:nvPr>
            <p:ph type="ftr" sz="quarter" idx="5"/>
          </p:nvPr>
        </p:nvSpPr>
        <p:spPr>
          <a:xfrm>
            <a:off x="85737" y="3350180"/>
            <a:ext cx="337184"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A.</a:t>
            </a:r>
            <a:r>
              <a:rPr lang="en-US" spc="-20"/>
              <a:t> </a:t>
            </a:r>
            <a:r>
              <a:rPr lang="en-US" spc="-10"/>
              <a:t>Baisero</a:t>
            </a:r>
            <a:endParaRPr spc="-22" dirty="0"/>
          </a:p>
        </p:txBody>
      </p:sp>
      <p:sp>
        <p:nvSpPr>
          <p:cNvPr id="41" name="object 41"/>
          <p:cNvSpPr txBox="1">
            <a:spLocks noGrp="1"/>
          </p:cNvSpPr>
          <p:nvPr>
            <p:ph type="dt" sz="half" idx="6"/>
          </p:nvPr>
        </p:nvSpPr>
        <p:spPr>
          <a:xfrm>
            <a:off x="3570742" y="3350180"/>
            <a:ext cx="429958"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CS</a:t>
            </a:r>
            <a:r>
              <a:rPr lang="en-US" spc="-20"/>
              <a:t> </a:t>
            </a:r>
            <a:r>
              <a:rPr lang="en-US" spc="-10"/>
              <a:t>4180/5180</a:t>
            </a:r>
            <a:endParaRPr spc="-22" dirty="0"/>
          </a:p>
        </p:txBody>
      </p:sp>
      <p:sp>
        <p:nvSpPr>
          <p:cNvPr id="42" name="object 42"/>
          <p:cNvSpPr txBox="1">
            <a:spLocks noGrp="1"/>
          </p:cNvSpPr>
          <p:nvPr>
            <p:ph type="sldNum" sz="quarter" idx="7"/>
          </p:nvPr>
        </p:nvSpPr>
        <p:spPr>
          <a:xfrm>
            <a:off x="4295597" y="3357216"/>
            <a:ext cx="244729"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73025">
              <a:spcBef>
                <a:spcPts val="70"/>
              </a:spcBef>
            </a:pPr>
            <a:fld id="{81D60167-4931-47E6-BA6A-407CBD079E47}" type="slidenum">
              <a:rPr lang="en-US" smtClean="0"/>
              <a:pPr marL="73025">
                <a:spcBef>
                  <a:spcPts val="70"/>
                </a:spcBef>
              </a:pPr>
              <a:t>226</a:t>
            </a:fld>
            <a:r>
              <a:rPr lang="en-US" spc="-15"/>
              <a:t> </a:t>
            </a:r>
            <a:r>
              <a:rPr lang="en-US"/>
              <a:t>/</a:t>
            </a:r>
            <a:r>
              <a:rPr lang="en-US" spc="-5"/>
              <a:t> </a:t>
            </a:r>
            <a:r>
              <a:rPr lang="en-US" spc="-25"/>
              <a:t>53</a:t>
            </a:r>
            <a:endParaRPr spc="-55" dirty="0"/>
          </a:p>
        </p:txBody>
      </p:sp>
    </p:spTree>
  </p:cSld>
  <p:clrMapOvr>
    <a:masterClrMapping/>
  </p:clrMapOvr>
  <p:transition>
    <p:cut/>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bject 31"/>
          <p:cNvSpPr txBox="1"/>
          <p:nvPr/>
        </p:nvSpPr>
        <p:spPr>
          <a:xfrm>
            <a:off x="213327" y="55170"/>
            <a:ext cx="5960353" cy="1176094"/>
          </a:xfrm>
          <a:prstGeom prst="rect">
            <a:avLst/>
          </a:prstGeom>
        </p:spPr>
        <p:txBody>
          <a:bodyPr vert="horz" wrap="square" lIns="0" tIns="26355" rIns="0" bIns="0" rtlCol="0">
            <a:spAutoFit/>
          </a:bodyPr>
          <a:lstStyle/>
          <a:p>
            <a:pPr>
              <a:lnSpc>
                <a:spcPct val="100000"/>
              </a:lnSpc>
            </a:pPr>
            <a:endParaRPr sz="1092" dirty="0">
              <a:latin typeface="Arial"/>
              <a:cs typeface="Arial"/>
            </a:endParaRPr>
          </a:p>
          <a:p>
            <a:pPr>
              <a:spcBef>
                <a:spcPts val="55"/>
              </a:spcBef>
            </a:pPr>
            <a:endParaRPr sz="1092" dirty="0">
              <a:latin typeface="Arial"/>
              <a:cs typeface="Arial"/>
            </a:endParaRPr>
          </a:p>
          <a:p>
            <a:pPr marL="27742"/>
            <a:r>
              <a:rPr sz="2403" b="1" dirty="0">
                <a:solidFill>
                  <a:srgbClr val="D41A2C"/>
                </a:solidFill>
                <a:latin typeface="Arial"/>
                <a:cs typeface="Arial"/>
              </a:rPr>
              <a:t>A</a:t>
            </a:r>
            <a:r>
              <a:rPr sz="2403" b="1" spc="-76" dirty="0">
                <a:solidFill>
                  <a:srgbClr val="D41A2C"/>
                </a:solidFill>
                <a:latin typeface="Arial"/>
                <a:cs typeface="Arial"/>
              </a:rPr>
              <a:t> </a:t>
            </a:r>
            <a:r>
              <a:rPr sz="2403" b="1" spc="-22" dirty="0">
                <a:solidFill>
                  <a:srgbClr val="D41A2C"/>
                </a:solidFill>
                <a:latin typeface="Arial"/>
                <a:cs typeface="Arial"/>
              </a:rPr>
              <a:t>Positive</a:t>
            </a:r>
            <a:r>
              <a:rPr sz="2403" b="1" spc="-66" dirty="0">
                <a:solidFill>
                  <a:srgbClr val="D41A2C"/>
                </a:solidFill>
                <a:latin typeface="Arial"/>
                <a:cs typeface="Arial"/>
              </a:rPr>
              <a:t> </a:t>
            </a:r>
            <a:r>
              <a:rPr sz="2403" b="1" dirty="0">
                <a:solidFill>
                  <a:srgbClr val="D41A2C"/>
                </a:solidFill>
                <a:latin typeface="Arial"/>
                <a:cs typeface="Arial"/>
              </a:rPr>
              <a:t>Example:</a:t>
            </a:r>
            <a:r>
              <a:rPr sz="2403" b="1" spc="66" dirty="0">
                <a:solidFill>
                  <a:srgbClr val="D41A2C"/>
                </a:solidFill>
                <a:latin typeface="Arial"/>
                <a:cs typeface="Arial"/>
              </a:rPr>
              <a:t> </a:t>
            </a:r>
            <a:r>
              <a:rPr sz="2403" b="1" spc="-22" dirty="0">
                <a:solidFill>
                  <a:srgbClr val="D41A2C"/>
                </a:solidFill>
                <a:latin typeface="Arial"/>
                <a:cs typeface="Arial"/>
              </a:rPr>
              <a:t>Sutton’s</a:t>
            </a:r>
            <a:r>
              <a:rPr sz="2403" b="1" spc="-66" dirty="0">
                <a:solidFill>
                  <a:srgbClr val="D41A2C"/>
                </a:solidFill>
                <a:latin typeface="Arial"/>
                <a:cs typeface="Arial"/>
              </a:rPr>
              <a:t> </a:t>
            </a:r>
            <a:r>
              <a:rPr sz="2403" b="1" spc="-22" dirty="0">
                <a:solidFill>
                  <a:srgbClr val="D41A2C"/>
                </a:solidFill>
                <a:latin typeface="Arial"/>
                <a:cs typeface="Arial"/>
              </a:rPr>
              <a:t>Gridworld</a:t>
            </a:r>
            <a:endParaRPr sz="2403" dirty="0">
              <a:latin typeface="Arial"/>
              <a:cs typeface="Arial"/>
            </a:endParaRPr>
          </a:p>
          <a:p>
            <a:pPr marL="577031">
              <a:spcBef>
                <a:spcPts val="1038"/>
              </a:spcBef>
            </a:pPr>
            <a:r>
              <a:rPr sz="1966" b="1" dirty="0">
                <a:latin typeface="Arial"/>
                <a:cs typeface="Arial"/>
              </a:rPr>
              <a:t>Observation:</a:t>
            </a:r>
            <a:r>
              <a:rPr sz="1966" b="1" spc="22" dirty="0">
                <a:latin typeface="Arial"/>
                <a:cs typeface="Arial"/>
              </a:rPr>
              <a:t> </a:t>
            </a:r>
            <a:r>
              <a:rPr sz="1966" dirty="0">
                <a:latin typeface="Arial"/>
                <a:cs typeface="Arial"/>
              </a:rPr>
              <a:t>3x3</a:t>
            </a:r>
            <a:r>
              <a:rPr sz="1966" spc="-76" dirty="0">
                <a:latin typeface="Arial"/>
                <a:cs typeface="Arial"/>
              </a:rPr>
              <a:t> </a:t>
            </a:r>
            <a:r>
              <a:rPr sz="1966" dirty="0">
                <a:latin typeface="Arial"/>
                <a:cs typeface="Arial"/>
              </a:rPr>
              <a:t>region</a:t>
            </a:r>
            <a:r>
              <a:rPr sz="1966" spc="-87" dirty="0">
                <a:latin typeface="Arial"/>
                <a:cs typeface="Arial"/>
              </a:rPr>
              <a:t> </a:t>
            </a:r>
            <a:r>
              <a:rPr sz="1966" dirty="0">
                <a:latin typeface="Arial"/>
                <a:cs typeface="Arial"/>
              </a:rPr>
              <a:t>around</a:t>
            </a:r>
            <a:r>
              <a:rPr sz="1966" spc="-76" dirty="0">
                <a:latin typeface="Arial"/>
                <a:cs typeface="Arial"/>
              </a:rPr>
              <a:t> </a:t>
            </a:r>
            <a:r>
              <a:rPr sz="1966" spc="-22" dirty="0">
                <a:latin typeface="Arial"/>
                <a:cs typeface="Arial"/>
              </a:rPr>
              <a:t>agent</a:t>
            </a:r>
            <a:endParaRPr sz="1966" dirty="0">
              <a:latin typeface="Arial"/>
              <a:cs typeface="Arial"/>
            </a:endParaRPr>
          </a:p>
        </p:txBody>
      </p:sp>
      <p:pic>
        <p:nvPicPr>
          <p:cNvPr id="32" name="object 32"/>
          <p:cNvPicPr/>
          <p:nvPr/>
        </p:nvPicPr>
        <p:blipFill>
          <a:blip r:embed="rId2" cstate="print"/>
          <a:stretch>
            <a:fillRect/>
          </a:stretch>
        </p:blipFill>
        <p:spPr>
          <a:xfrm>
            <a:off x="2521758" y="1612336"/>
            <a:ext cx="5022053" cy="3650484"/>
          </a:xfrm>
          <a:prstGeom prst="rect">
            <a:avLst/>
          </a:prstGeom>
        </p:spPr>
      </p:pic>
      <p:sp>
        <p:nvSpPr>
          <p:cNvPr id="33" name="object 33"/>
          <p:cNvSpPr txBox="1"/>
          <p:nvPr/>
        </p:nvSpPr>
        <p:spPr>
          <a:xfrm>
            <a:off x="763784" y="5434335"/>
            <a:ext cx="7350223" cy="1574600"/>
          </a:xfrm>
          <a:prstGeom prst="rect">
            <a:avLst/>
          </a:prstGeom>
        </p:spPr>
        <p:txBody>
          <a:bodyPr vert="horz" wrap="square" lIns="0" tIns="26355" rIns="0" bIns="0" rtlCol="0">
            <a:spAutoFit/>
          </a:bodyPr>
          <a:lstStyle/>
          <a:p>
            <a:pPr marL="1227578">
              <a:spcBef>
                <a:spcPts val="208"/>
              </a:spcBef>
            </a:pPr>
            <a:r>
              <a:rPr sz="1748" dirty="0">
                <a:solidFill>
                  <a:srgbClr val="D41A2C"/>
                </a:solidFill>
                <a:latin typeface="Arial"/>
                <a:cs typeface="Arial"/>
              </a:rPr>
              <a:t>Figure:</a:t>
            </a:r>
            <a:r>
              <a:rPr sz="1748" spc="-33" dirty="0">
                <a:solidFill>
                  <a:srgbClr val="D41A2C"/>
                </a:solidFill>
                <a:latin typeface="Arial"/>
                <a:cs typeface="Arial"/>
              </a:rPr>
              <a:t> </a:t>
            </a:r>
            <a:r>
              <a:rPr sz="1748" spc="-22" dirty="0">
                <a:latin typeface="Arial"/>
                <a:cs typeface="Arial"/>
              </a:rPr>
              <a:t>Reactive</a:t>
            </a:r>
            <a:r>
              <a:rPr sz="1748" spc="-33" dirty="0">
                <a:latin typeface="Arial"/>
                <a:cs typeface="Arial"/>
              </a:rPr>
              <a:t> </a:t>
            </a:r>
            <a:r>
              <a:rPr sz="1748" spc="-22" dirty="0">
                <a:latin typeface="Arial"/>
                <a:cs typeface="Arial"/>
              </a:rPr>
              <a:t>solution</a:t>
            </a:r>
            <a:r>
              <a:rPr sz="1748" spc="-33" dirty="0">
                <a:latin typeface="Arial"/>
                <a:cs typeface="Arial"/>
              </a:rPr>
              <a:t> </a:t>
            </a:r>
            <a:r>
              <a:rPr sz="1748" dirty="0">
                <a:latin typeface="Arial"/>
                <a:cs typeface="Arial"/>
              </a:rPr>
              <a:t>to</a:t>
            </a:r>
            <a:r>
              <a:rPr sz="1748" spc="-33" dirty="0">
                <a:latin typeface="Arial"/>
                <a:cs typeface="Arial"/>
              </a:rPr>
              <a:t> </a:t>
            </a:r>
            <a:r>
              <a:rPr sz="1748" spc="-22" dirty="0">
                <a:latin typeface="Arial"/>
                <a:cs typeface="Arial"/>
              </a:rPr>
              <a:t>Sutton’s</a:t>
            </a:r>
            <a:r>
              <a:rPr sz="1748" spc="-33" dirty="0">
                <a:latin typeface="Arial"/>
                <a:cs typeface="Arial"/>
              </a:rPr>
              <a:t> </a:t>
            </a:r>
            <a:r>
              <a:rPr sz="1748" dirty="0">
                <a:latin typeface="Arial"/>
                <a:cs typeface="Arial"/>
              </a:rPr>
              <a:t>gridworld</a:t>
            </a:r>
            <a:r>
              <a:rPr sz="1748" spc="-33" dirty="0">
                <a:latin typeface="Arial"/>
                <a:cs typeface="Arial"/>
              </a:rPr>
              <a:t> </a:t>
            </a:r>
            <a:r>
              <a:rPr sz="1748" dirty="0">
                <a:latin typeface="Arial"/>
                <a:cs typeface="Arial"/>
              </a:rPr>
              <a:t>(Littman,</a:t>
            </a:r>
            <a:r>
              <a:rPr sz="1748" spc="-33" dirty="0">
                <a:latin typeface="Arial"/>
                <a:cs typeface="Arial"/>
              </a:rPr>
              <a:t> </a:t>
            </a:r>
            <a:r>
              <a:rPr sz="1748" spc="-22" dirty="0">
                <a:latin typeface="Arial"/>
                <a:cs typeface="Arial"/>
                <a:hlinkClick r:id="rId3" action="ppaction://hlinksldjump"/>
              </a:rPr>
              <a:t>1994).</a:t>
            </a:r>
            <a:endParaRPr sz="1748">
              <a:latin typeface="Arial"/>
              <a:cs typeface="Arial"/>
            </a:endParaRPr>
          </a:p>
          <a:p>
            <a:pPr>
              <a:spcBef>
                <a:spcPts val="885"/>
              </a:spcBef>
            </a:pPr>
            <a:endParaRPr sz="1748">
              <a:latin typeface="Arial"/>
              <a:cs typeface="Arial"/>
            </a:endParaRPr>
          </a:p>
          <a:p>
            <a:pPr marL="27742"/>
            <a:r>
              <a:rPr sz="1966" b="1" dirty="0">
                <a:latin typeface="Arial"/>
                <a:cs typeface="Arial"/>
              </a:rPr>
              <a:t>Keypoints: </a:t>
            </a:r>
            <a:r>
              <a:rPr sz="1966" dirty="0">
                <a:latin typeface="Arial"/>
                <a:cs typeface="Arial"/>
              </a:rPr>
              <a:t>State</a:t>
            </a:r>
            <a:r>
              <a:rPr sz="1966" spc="-109" dirty="0">
                <a:latin typeface="Arial"/>
                <a:cs typeface="Arial"/>
              </a:rPr>
              <a:t> </a:t>
            </a:r>
            <a:r>
              <a:rPr sz="1966" spc="-22" dirty="0">
                <a:latin typeface="Arial"/>
                <a:cs typeface="Arial"/>
              </a:rPr>
              <a:t>aliasing</a:t>
            </a:r>
            <a:endParaRPr sz="1966">
              <a:latin typeface="Arial"/>
              <a:cs typeface="Arial"/>
            </a:endParaRPr>
          </a:p>
          <a:p>
            <a:pPr marL="1374610" marR="170613">
              <a:lnSpc>
                <a:spcPct val="101000"/>
              </a:lnSpc>
            </a:pPr>
            <a:r>
              <a:rPr sz="1966" spc="-22" dirty="0">
                <a:latin typeface="Arial"/>
                <a:cs typeface="Arial"/>
              </a:rPr>
              <a:t>Suboptimality,</a:t>
            </a:r>
            <a:r>
              <a:rPr sz="1966" spc="-87" dirty="0">
                <a:latin typeface="Arial"/>
                <a:cs typeface="Arial"/>
              </a:rPr>
              <a:t> </a:t>
            </a:r>
            <a:r>
              <a:rPr sz="1966" dirty="0">
                <a:latin typeface="Arial"/>
                <a:cs typeface="Arial"/>
              </a:rPr>
              <a:t>reactive</a:t>
            </a:r>
            <a:r>
              <a:rPr sz="1966" spc="-76" dirty="0">
                <a:latin typeface="Arial"/>
                <a:cs typeface="Arial"/>
              </a:rPr>
              <a:t> </a:t>
            </a:r>
            <a:r>
              <a:rPr sz="1966" dirty="0">
                <a:latin typeface="Arial"/>
                <a:cs typeface="Arial"/>
              </a:rPr>
              <a:t>control</a:t>
            </a:r>
            <a:r>
              <a:rPr sz="1966" spc="-76" dirty="0">
                <a:latin typeface="Arial"/>
                <a:cs typeface="Arial"/>
              </a:rPr>
              <a:t> </a:t>
            </a:r>
            <a:r>
              <a:rPr sz="1966" dirty="0">
                <a:latin typeface="Arial"/>
                <a:cs typeface="Arial"/>
              </a:rPr>
              <a:t>as</a:t>
            </a:r>
            <a:r>
              <a:rPr sz="1966" spc="-76" dirty="0">
                <a:latin typeface="Arial"/>
                <a:cs typeface="Arial"/>
              </a:rPr>
              <a:t> </a:t>
            </a:r>
            <a:r>
              <a:rPr sz="1966" dirty="0">
                <a:latin typeface="Arial"/>
                <a:cs typeface="Arial"/>
              </a:rPr>
              <a:t>constrained</a:t>
            </a:r>
            <a:r>
              <a:rPr sz="1966" spc="-87" dirty="0">
                <a:latin typeface="Arial"/>
                <a:cs typeface="Arial"/>
              </a:rPr>
              <a:t> </a:t>
            </a:r>
            <a:r>
              <a:rPr sz="1966" spc="-22" dirty="0">
                <a:latin typeface="Arial"/>
                <a:cs typeface="Arial"/>
              </a:rPr>
              <a:t>control </a:t>
            </a:r>
            <a:r>
              <a:rPr sz="1966" dirty="0">
                <a:latin typeface="Arial"/>
                <a:cs typeface="Arial"/>
              </a:rPr>
              <a:t>Still,</a:t>
            </a:r>
            <a:r>
              <a:rPr sz="1966" spc="-76" dirty="0">
                <a:latin typeface="Arial"/>
                <a:cs typeface="Arial"/>
              </a:rPr>
              <a:t> </a:t>
            </a:r>
            <a:r>
              <a:rPr sz="1966" dirty="0">
                <a:latin typeface="Arial"/>
                <a:cs typeface="Arial"/>
              </a:rPr>
              <a:t>we</a:t>
            </a:r>
            <a:r>
              <a:rPr sz="1966" spc="-66" dirty="0">
                <a:latin typeface="Arial"/>
                <a:cs typeface="Arial"/>
              </a:rPr>
              <a:t> </a:t>
            </a:r>
            <a:r>
              <a:rPr sz="1966" dirty="0">
                <a:latin typeface="Arial"/>
                <a:cs typeface="Arial"/>
              </a:rPr>
              <a:t>can</a:t>
            </a:r>
            <a:r>
              <a:rPr sz="1966" spc="-66" dirty="0">
                <a:latin typeface="Arial"/>
                <a:cs typeface="Arial"/>
              </a:rPr>
              <a:t> </a:t>
            </a:r>
            <a:r>
              <a:rPr sz="1966" dirty="0">
                <a:latin typeface="Arial"/>
                <a:cs typeface="Arial"/>
              </a:rPr>
              <a:t>guarantee</a:t>
            </a:r>
            <a:r>
              <a:rPr sz="1966" spc="-66" dirty="0">
                <a:latin typeface="Arial"/>
                <a:cs typeface="Arial"/>
              </a:rPr>
              <a:t> </a:t>
            </a:r>
            <a:r>
              <a:rPr sz="1966" spc="-44" dirty="0">
                <a:latin typeface="Arial"/>
                <a:cs typeface="Arial"/>
              </a:rPr>
              <a:t>goal</a:t>
            </a:r>
            <a:endParaRPr sz="1966">
              <a:latin typeface="Arial"/>
              <a:cs typeface="Arial"/>
            </a:endParaRPr>
          </a:p>
        </p:txBody>
      </p:sp>
      <p:sp>
        <p:nvSpPr>
          <p:cNvPr id="35" name="object 35"/>
          <p:cNvSpPr txBox="1">
            <a:spLocks noGrp="1"/>
          </p:cNvSpPr>
          <p:nvPr>
            <p:ph type="ftr" sz="quarter" idx="5"/>
          </p:nvPr>
        </p:nvSpPr>
        <p:spPr>
          <a:xfrm>
            <a:off x="85737" y="3350180"/>
            <a:ext cx="337184"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A.</a:t>
            </a:r>
            <a:r>
              <a:rPr lang="en-US" spc="-20"/>
              <a:t> </a:t>
            </a:r>
            <a:r>
              <a:rPr lang="en-US" spc="-10"/>
              <a:t>Baisero</a:t>
            </a:r>
            <a:endParaRPr spc="-22" dirty="0"/>
          </a:p>
        </p:txBody>
      </p:sp>
      <p:sp>
        <p:nvSpPr>
          <p:cNvPr id="39" name="object 39"/>
          <p:cNvSpPr txBox="1">
            <a:spLocks noGrp="1"/>
          </p:cNvSpPr>
          <p:nvPr>
            <p:ph type="dt" sz="half" idx="6"/>
          </p:nvPr>
        </p:nvSpPr>
        <p:spPr>
          <a:xfrm>
            <a:off x="3570742" y="3350180"/>
            <a:ext cx="429958"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CS</a:t>
            </a:r>
            <a:r>
              <a:rPr lang="en-US" spc="-20"/>
              <a:t> </a:t>
            </a:r>
            <a:r>
              <a:rPr lang="en-US" spc="-10"/>
              <a:t>4180/5180</a:t>
            </a:r>
            <a:endParaRPr spc="-22" dirty="0"/>
          </a:p>
        </p:txBody>
      </p:sp>
      <p:sp>
        <p:nvSpPr>
          <p:cNvPr id="40" name="object 40"/>
          <p:cNvSpPr txBox="1">
            <a:spLocks noGrp="1"/>
          </p:cNvSpPr>
          <p:nvPr>
            <p:ph type="sldNum" sz="quarter" idx="7"/>
          </p:nvPr>
        </p:nvSpPr>
        <p:spPr>
          <a:xfrm>
            <a:off x="4295597" y="3357216"/>
            <a:ext cx="244729"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73025">
              <a:spcBef>
                <a:spcPts val="70"/>
              </a:spcBef>
            </a:pPr>
            <a:fld id="{81D60167-4931-47E6-BA6A-407CBD079E47}" type="slidenum">
              <a:rPr lang="en-US" smtClean="0"/>
              <a:pPr marL="73025">
                <a:spcBef>
                  <a:spcPts val="70"/>
                </a:spcBef>
              </a:pPr>
              <a:t>227</a:t>
            </a:fld>
            <a:r>
              <a:rPr lang="en-US" spc="-15"/>
              <a:t> </a:t>
            </a:r>
            <a:r>
              <a:rPr lang="en-US"/>
              <a:t>/</a:t>
            </a:r>
            <a:r>
              <a:rPr lang="en-US" spc="-5"/>
              <a:t> </a:t>
            </a:r>
            <a:r>
              <a:rPr lang="en-US" spc="-25"/>
              <a:t>53</a:t>
            </a:r>
            <a:endParaRPr spc="-55" dirty="0"/>
          </a:p>
        </p:txBody>
      </p:sp>
    </p:spTree>
  </p:cSld>
  <p:clrMapOvr>
    <a:masterClrMapping/>
  </p:clrMapOvr>
  <p:transition>
    <p:cut/>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bject 30"/>
          <p:cNvSpPr txBox="1"/>
          <p:nvPr/>
        </p:nvSpPr>
        <p:spPr>
          <a:xfrm>
            <a:off x="213327" y="55170"/>
            <a:ext cx="5960353" cy="1176094"/>
          </a:xfrm>
          <a:prstGeom prst="rect">
            <a:avLst/>
          </a:prstGeom>
        </p:spPr>
        <p:txBody>
          <a:bodyPr vert="horz" wrap="square" lIns="0" tIns="26355" rIns="0" bIns="0" rtlCol="0">
            <a:spAutoFit/>
          </a:bodyPr>
          <a:lstStyle/>
          <a:p>
            <a:pPr>
              <a:lnSpc>
                <a:spcPct val="100000"/>
              </a:lnSpc>
            </a:pPr>
            <a:endParaRPr sz="1092" dirty="0">
              <a:latin typeface="Arial"/>
              <a:cs typeface="Arial"/>
            </a:endParaRPr>
          </a:p>
          <a:p>
            <a:pPr>
              <a:spcBef>
                <a:spcPts val="55"/>
              </a:spcBef>
            </a:pPr>
            <a:endParaRPr sz="1092" dirty="0">
              <a:latin typeface="Arial"/>
              <a:cs typeface="Arial"/>
            </a:endParaRPr>
          </a:p>
          <a:p>
            <a:pPr marL="27742"/>
            <a:r>
              <a:rPr sz="2403" b="1" dirty="0">
                <a:solidFill>
                  <a:srgbClr val="D41A2C"/>
                </a:solidFill>
                <a:latin typeface="Arial"/>
                <a:cs typeface="Arial"/>
              </a:rPr>
              <a:t>A</a:t>
            </a:r>
            <a:r>
              <a:rPr sz="2403" b="1" spc="-87" dirty="0">
                <a:solidFill>
                  <a:srgbClr val="D41A2C"/>
                </a:solidFill>
                <a:latin typeface="Arial"/>
                <a:cs typeface="Arial"/>
              </a:rPr>
              <a:t> </a:t>
            </a:r>
            <a:r>
              <a:rPr sz="2403" b="1" dirty="0">
                <a:solidFill>
                  <a:srgbClr val="D41A2C"/>
                </a:solidFill>
                <a:latin typeface="Arial"/>
                <a:cs typeface="Arial"/>
              </a:rPr>
              <a:t>Negative</a:t>
            </a:r>
            <a:r>
              <a:rPr sz="2403" b="1" spc="-87" dirty="0">
                <a:solidFill>
                  <a:srgbClr val="D41A2C"/>
                </a:solidFill>
                <a:latin typeface="Arial"/>
                <a:cs typeface="Arial"/>
              </a:rPr>
              <a:t> </a:t>
            </a:r>
            <a:r>
              <a:rPr sz="2403" b="1" dirty="0">
                <a:solidFill>
                  <a:srgbClr val="D41A2C"/>
                </a:solidFill>
                <a:latin typeface="Arial"/>
                <a:cs typeface="Arial"/>
              </a:rPr>
              <a:t>Example:</a:t>
            </a:r>
            <a:r>
              <a:rPr sz="2403" b="1" spc="55" dirty="0">
                <a:solidFill>
                  <a:srgbClr val="D41A2C"/>
                </a:solidFill>
                <a:latin typeface="Arial"/>
                <a:cs typeface="Arial"/>
              </a:rPr>
              <a:t> </a:t>
            </a:r>
            <a:r>
              <a:rPr sz="2403" b="1" spc="-22" dirty="0">
                <a:solidFill>
                  <a:srgbClr val="D41A2C"/>
                </a:solidFill>
                <a:latin typeface="Arial"/>
                <a:cs typeface="Arial"/>
              </a:rPr>
              <a:t>McCallum’s</a:t>
            </a:r>
            <a:r>
              <a:rPr sz="2403" b="1" spc="-87" dirty="0">
                <a:solidFill>
                  <a:srgbClr val="D41A2C"/>
                </a:solidFill>
                <a:latin typeface="Arial"/>
                <a:cs typeface="Arial"/>
              </a:rPr>
              <a:t> </a:t>
            </a:r>
            <a:r>
              <a:rPr sz="2403" b="1" spc="-44" dirty="0">
                <a:solidFill>
                  <a:srgbClr val="D41A2C"/>
                </a:solidFill>
                <a:latin typeface="Arial"/>
                <a:cs typeface="Arial"/>
              </a:rPr>
              <a:t>Maze</a:t>
            </a:r>
            <a:endParaRPr sz="2403" dirty="0">
              <a:latin typeface="Arial"/>
              <a:cs typeface="Arial"/>
            </a:endParaRPr>
          </a:p>
          <a:p>
            <a:pPr marL="577031">
              <a:spcBef>
                <a:spcPts val="1038"/>
              </a:spcBef>
            </a:pPr>
            <a:r>
              <a:rPr sz="1966" b="1" dirty="0">
                <a:latin typeface="Arial"/>
                <a:cs typeface="Arial"/>
              </a:rPr>
              <a:t>Observation:</a:t>
            </a:r>
            <a:r>
              <a:rPr sz="1966" b="1" spc="22" dirty="0">
                <a:latin typeface="Arial"/>
                <a:cs typeface="Arial"/>
              </a:rPr>
              <a:t> </a:t>
            </a:r>
            <a:r>
              <a:rPr sz="1966" dirty="0">
                <a:latin typeface="Arial"/>
                <a:cs typeface="Arial"/>
              </a:rPr>
              <a:t>3x3</a:t>
            </a:r>
            <a:r>
              <a:rPr sz="1966" spc="-76" dirty="0">
                <a:latin typeface="Arial"/>
                <a:cs typeface="Arial"/>
              </a:rPr>
              <a:t> </a:t>
            </a:r>
            <a:r>
              <a:rPr sz="1966" dirty="0">
                <a:latin typeface="Arial"/>
                <a:cs typeface="Arial"/>
              </a:rPr>
              <a:t>region</a:t>
            </a:r>
            <a:r>
              <a:rPr sz="1966" spc="-87" dirty="0">
                <a:latin typeface="Arial"/>
                <a:cs typeface="Arial"/>
              </a:rPr>
              <a:t> </a:t>
            </a:r>
            <a:r>
              <a:rPr sz="1966" dirty="0">
                <a:latin typeface="Arial"/>
                <a:cs typeface="Arial"/>
              </a:rPr>
              <a:t>around</a:t>
            </a:r>
            <a:r>
              <a:rPr sz="1966" spc="-76" dirty="0">
                <a:latin typeface="Arial"/>
                <a:cs typeface="Arial"/>
              </a:rPr>
              <a:t> </a:t>
            </a:r>
            <a:r>
              <a:rPr sz="1966" spc="-22" dirty="0">
                <a:latin typeface="Arial"/>
                <a:cs typeface="Arial"/>
              </a:rPr>
              <a:t>agent</a:t>
            </a:r>
            <a:endParaRPr sz="1966" dirty="0">
              <a:latin typeface="Arial"/>
              <a:cs typeface="Arial"/>
            </a:endParaRPr>
          </a:p>
        </p:txBody>
      </p:sp>
      <p:pic>
        <p:nvPicPr>
          <p:cNvPr id="31" name="object 31"/>
          <p:cNvPicPr/>
          <p:nvPr/>
        </p:nvPicPr>
        <p:blipFill>
          <a:blip r:embed="rId2" cstate="print"/>
          <a:stretch>
            <a:fillRect/>
          </a:stretch>
        </p:blipFill>
        <p:spPr>
          <a:xfrm>
            <a:off x="3288705" y="1607118"/>
            <a:ext cx="3341860" cy="2393617"/>
          </a:xfrm>
          <a:prstGeom prst="rect">
            <a:avLst/>
          </a:prstGeom>
        </p:spPr>
      </p:pic>
      <p:sp>
        <p:nvSpPr>
          <p:cNvPr id="32" name="object 32"/>
          <p:cNvSpPr txBox="1"/>
          <p:nvPr/>
        </p:nvSpPr>
        <p:spPr>
          <a:xfrm>
            <a:off x="763784" y="4165529"/>
            <a:ext cx="6348740" cy="982515"/>
          </a:xfrm>
          <a:prstGeom prst="rect">
            <a:avLst/>
          </a:prstGeom>
        </p:spPr>
        <p:txBody>
          <a:bodyPr vert="horz" wrap="square" lIns="0" tIns="26355" rIns="0" bIns="0" rtlCol="0">
            <a:spAutoFit/>
          </a:bodyPr>
          <a:lstStyle/>
          <a:p>
            <a:pPr marL="2229058">
              <a:spcBef>
                <a:spcPts val="208"/>
              </a:spcBef>
            </a:pPr>
            <a:r>
              <a:rPr sz="1748" dirty="0">
                <a:solidFill>
                  <a:srgbClr val="D41A2C"/>
                </a:solidFill>
                <a:latin typeface="Arial"/>
                <a:cs typeface="Arial"/>
              </a:rPr>
              <a:t>Figure:</a:t>
            </a:r>
            <a:r>
              <a:rPr sz="1748" spc="-55" dirty="0">
                <a:solidFill>
                  <a:srgbClr val="D41A2C"/>
                </a:solidFill>
                <a:latin typeface="Arial"/>
                <a:cs typeface="Arial"/>
              </a:rPr>
              <a:t> </a:t>
            </a:r>
            <a:r>
              <a:rPr sz="1748" spc="-22" dirty="0">
                <a:latin typeface="Arial"/>
                <a:cs typeface="Arial"/>
              </a:rPr>
              <a:t>McCallum’s</a:t>
            </a:r>
            <a:r>
              <a:rPr sz="1748" spc="-55" dirty="0">
                <a:latin typeface="Arial"/>
                <a:cs typeface="Arial"/>
              </a:rPr>
              <a:t> </a:t>
            </a:r>
            <a:r>
              <a:rPr sz="1748" dirty="0">
                <a:latin typeface="Arial"/>
                <a:cs typeface="Arial"/>
              </a:rPr>
              <a:t>Maze</a:t>
            </a:r>
            <a:r>
              <a:rPr sz="1748" spc="-55" dirty="0">
                <a:latin typeface="Arial"/>
                <a:cs typeface="Arial"/>
              </a:rPr>
              <a:t> </a:t>
            </a:r>
            <a:r>
              <a:rPr sz="1748" dirty="0">
                <a:latin typeface="Arial"/>
                <a:cs typeface="Arial"/>
              </a:rPr>
              <a:t>(Littman,</a:t>
            </a:r>
            <a:r>
              <a:rPr sz="1748" spc="-55" dirty="0">
                <a:latin typeface="Arial"/>
                <a:cs typeface="Arial"/>
              </a:rPr>
              <a:t> </a:t>
            </a:r>
            <a:r>
              <a:rPr sz="1748" spc="-22" dirty="0">
                <a:latin typeface="Arial"/>
                <a:cs typeface="Arial"/>
                <a:hlinkClick r:id="rId3" action="ppaction://hlinksldjump"/>
              </a:rPr>
              <a:t>1994).</a:t>
            </a:r>
            <a:endParaRPr sz="1748">
              <a:latin typeface="Arial"/>
              <a:cs typeface="Arial"/>
            </a:endParaRPr>
          </a:p>
          <a:p>
            <a:pPr>
              <a:spcBef>
                <a:spcPts val="885"/>
              </a:spcBef>
            </a:pPr>
            <a:endParaRPr sz="1748">
              <a:latin typeface="Arial"/>
              <a:cs typeface="Arial"/>
            </a:endParaRPr>
          </a:p>
          <a:p>
            <a:pPr marL="27742"/>
            <a:r>
              <a:rPr sz="1966" b="1" dirty="0">
                <a:latin typeface="Arial"/>
                <a:cs typeface="Arial"/>
              </a:rPr>
              <a:t>Question:</a:t>
            </a:r>
            <a:r>
              <a:rPr sz="1966" b="1" spc="33" dirty="0">
                <a:latin typeface="Arial"/>
                <a:cs typeface="Arial"/>
              </a:rPr>
              <a:t> </a:t>
            </a:r>
            <a:r>
              <a:rPr sz="1966" dirty="0">
                <a:latin typeface="Arial"/>
                <a:cs typeface="Arial"/>
              </a:rPr>
              <a:t>Can</a:t>
            </a:r>
            <a:r>
              <a:rPr sz="1966" spc="-76" dirty="0">
                <a:latin typeface="Arial"/>
                <a:cs typeface="Arial"/>
              </a:rPr>
              <a:t> </a:t>
            </a:r>
            <a:r>
              <a:rPr sz="1966" dirty="0">
                <a:latin typeface="Arial"/>
                <a:cs typeface="Arial"/>
              </a:rPr>
              <a:t>we</a:t>
            </a:r>
            <a:r>
              <a:rPr sz="1966" spc="-76" dirty="0">
                <a:latin typeface="Arial"/>
                <a:cs typeface="Arial"/>
              </a:rPr>
              <a:t> </a:t>
            </a:r>
            <a:r>
              <a:rPr sz="1966" dirty="0">
                <a:latin typeface="Arial"/>
                <a:cs typeface="Arial"/>
              </a:rPr>
              <a:t>guarantee</a:t>
            </a:r>
            <a:r>
              <a:rPr sz="1966" spc="-87" dirty="0">
                <a:latin typeface="Arial"/>
                <a:cs typeface="Arial"/>
              </a:rPr>
              <a:t> </a:t>
            </a:r>
            <a:r>
              <a:rPr sz="1966" spc="-22" dirty="0">
                <a:latin typeface="Arial"/>
                <a:cs typeface="Arial"/>
              </a:rPr>
              <a:t>goal?</a:t>
            </a:r>
            <a:endParaRPr sz="1966">
              <a:latin typeface="Arial"/>
              <a:cs typeface="Arial"/>
            </a:endParaRPr>
          </a:p>
        </p:txBody>
      </p:sp>
      <p:sp>
        <p:nvSpPr>
          <p:cNvPr id="34" name="object 34"/>
          <p:cNvSpPr txBox="1">
            <a:spLocks noGrp="1"/>
          </p:cNvSpPr>
          <p:nvPr>
            <p:ph type="ftr" sz="quarter" idx="5"/>
          </p:nvPr>
        </p:nvSpPr>
        <p:spPr>
          <a:xfrm>
            <a:off x="85737" y="3350180"/>
            <a:ext cx="337184"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A.</a:t>
            </a:r>
            <a:r>
              <a:rPr lang="en-US" spc="-20"/>
              <a:t> </a:t>
            </a:r>
            <a:r>
              <a:rPr lang="en-US" spc="-10"/>
              <a:t>Baisero</a:t>
            </a:r>
            <a:endParaRPr spc="-22" dirty="0"/>
          </a:p>
        </p:txBody>
      </p:sp>
      <p:sp>
        <p:nvSpPr>
          <p:cNvPr id="38" name="object 38"/>
          <p:cNvSpPr txBox="1">
            <a:spLocks noGrp="1"/>
          </p:cNvSpPr>
          <p:nvPr>
            <p:ph type="dt" sz="half" idx="6"/>
          </p:nvPr>
        </p:nvSpPr>
        <p:spPr>
          <a:xfrm>
            <a:off x="3570742" y="3350180"/>
            <a:ext cx="429958"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CS</a:t>
            </a:r>
            <a:r>
              <a:rPr lang="en-US" spc="-20"/>
              <a:t> </a:t>
            </a:r>
            <a:r>
              <a:rPr lang="en-US" spc="-10"/>
              <a:t>4180/5180</a:t>
            </a:r>
            <a:endParaRPr spc="-22" dirty="0"/>
          </a:p>
        </p:txBody>
      </p:sp>
    </p:spTree>
  </p:cSld>
  <p:clrMapOvr>
    <a:masterClrMapping/>
  </p:clrMapOvr>
  <p:transition>
    <p:cut/>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bject 30"/>
          <p:cNvSpPr txBox="1"/>
          <p:nvPr/>
        </p:nvSpPr>
        <p:spPr>
          <a:xfrm>
            <a:off x="213327" y="55170"/>
            <a:ext cx="5960353" cy="1176094"/>
          </a:xfrm>
          <a:prstGeom prst="rect">
            <a:avLst/>
          </a:prstGeom>
        </p:spPr>
        <p:txBody>
          <a:bodyPr vert="horz" wrap="square" lIns="0" tIns="26355" rIns="0" bIns="0" rtlCol="0">
            <a:spAutoFit/>
          </a:bodyPr>
          <a:lstStyle/>
          <a:p>
            <a:pPr>
              <a:lnSpc>
                <a:spcPct val="100000"/>
              </a:lnSpc>
            </a:pPr>
            <a:endParaRPr sz="1092" dirty="0">
              <a:latin typeface="Arial"/>
              <a:cs typeface="Arial"/>
            </a:endParaRPr>
          </a:p>
          <a:p>
            <a:pPr>
              <a:spcBef>
                <a:spcPts val="55"/>
              </a:spcBef>
            </a:pPr>
            <a:endParaRPr sz="1092" dirty="0">
              <a:latin typeface="Arial"/>
              <a:cs typeface="Arial"/>
            </a:endParaRPr>
          </a:p>
          <a:p>
            <a:pPr marL="27742"/>
            <a:r>
              <a:rPr sz="2403" b="1" dirty="0">
                <a:solidFill>
                  <a:srgbClr val="D41A2C"/>
                </a:solidFill>
                <a:latin typeface="Arial"/>
                <a:cs typeface="Arial"/>
              </a:rPr>
              <a:t>A</a:t>
            </a:r>
            <a:r>
              <a:rPr sz="2403" b="1" spc="-87" dirty="0">
                <a:solidFill>
                  <a:srgbClr val="D41A2C"/>
                </a:solidFill>
                <a:latin typeface="Arial"/>
                <a:cs typeface="Arial"/>
              </a:rPr>
              <a:t> </a:t>
            </a:r>
            <a:r>
              <a:rPr sz="2403" b="1" dirty="0">
                <a:solidFill>
                  <a:srgbClr val="D41A2C"/>
                </a:solidFill>
                <a:latin typeface="Arial"/>
                <a:cs typeface="Arial"/>
              </a:rPr>
              <a:t>Negative</a:t>
            </a:r>
            <a:r>
              <a:rPr sz="2403" b="1" spc="-87" dirty="0">
                <a:solidFill>
                  <a:srgbClr val="D41A2C"/>
                </a:solidFill>
                <a:latin typeface="Arial"/>
                <a:cs typeface="Arial"/>
              </a:rPr>
              <a:t> </a:t>
            </a:r>
            <a:r>
              <a:rPr sz="2403" b="1" dirty="0">
                <a:solidFill>
                  <a:srgbClr val="D41A2C"/>
                </a:solidFill>
                <a:latin typeface="Arial"/>
                <a:cs typeface="Arial"/>
              </a:rPr>
              <a:t>Example:</a:t>
            </a:r>
            <a:r>
              <a:rPr sz="2403" b="1" spc="55" dirty="0">
                <a:solidFill>
                  <a:srgbClr val="D41A2C"/>
                </a:solidFill>
                <a:latin typeface="Arial"/>
                <a:cs typeface="Arial"/>
              </a:rPr>
              <a:t> </a:t>
            </a:r>
            <a:r>
              <a:rPr sz="2403" b="1" spc="-22" dirty="0">
                <a:solidFill>
                  <a:srgbClr val="D41A2C"/>
                </a:solidFill>
                <a:latin typeface="Arial"/>
                <a:cs typeface="Arial"/>
              </a:rPr>
              <a:t>McCallum’s</a:t>
            </a:r>
            <a:r>
              <a:rPr sz="2403" b="1" spc="-87" dirty="0">
                <a:solidFill>
                  <a:srgbClr val="D41A2C"/>
                </a:solidFill>
                <a:latin typeface="Arial"/>
                <a:cs typeface="Arial"/>
              </a:rPr>
              <a:t> </a:t>
            </a:r>
            <a:r>
              <a:rPr sz="2403" b="1" spc="-44" dirty="0">
                <a:solidFill>
                  <a:srgbClr val="D41A2C"/>
                </a:solidFill>
                <a:latin typeface="Arial"/>
                <a:cs typeface="Arial"/>
              </a:rPr>
              <a:t>Maze</a:t>
            </a:r>
            <a:endParaRPr sz="2403" dirty="0">
              <a:latin typeface="Arial"/>
              <a:cs typeface="Arial"/>
            </a:endParaRPr>
          </a:p>
          <a:p>
            <a:pPr marL="577031">
              <a:spcBef>
                <a:spcPts val="1003"/>
              </a:spcBef>
            </a:pPr>
            <a:r>
              <a:rPr sz="1966" b="1" dirty="0">
                <a:latin typeface="Arial"/>
                <a:cs typeface="Arial"/>
              </a:rPr>
              <a:t>Observation:</a:t>
            </a:r>
            <a:r>
              <a:rPr sz="1966" b="1" spc="22" dirty="0">
                <a:latin typeface="Arial"/>
                <a:cs typeface="Arial"/>
              </a:rPr>
              <a:t> </a:t>
            </a:r>
            <a:r>
              <a:rPr sz="1966" dirty="0">
                <a:latin typeface="Arial"/>
                <a:cs typeface="Arial"/>
              </a:rPr>
              <a:t>3x3</a:t>
            </a:r>
            <a:r>
              <a:rPr sz="1966" spc="-76" dirty="0">
                <a:latin typeface="Arial"/>
                <a:cs typeface="Arial"/>
              </a:rPr>
              <a:t> </a:t>
            </a:r>
            <a:r>
              <a:rPr sz="1966" dirty="0">
                <a:latin typeface="Arial"/>
                <a:cs typeface="Arial"/>
              </a:rPr>
              <a:t>region</a:t>
            </a:r>
            <a:r>
              <a:rPr sz="1966" spc="-87" dirty="0">
                <a:latin typeface="Arial"/>
                <a:cs typeface="Arial"/>
              </a:rPr>
              <a:t> </a:t>
            </a:r>
            <a:r>
              <a:rPr sz="1966" dirty="0">
                <a:latin typeface="Arial"/>
                <a:cs typeface="Arial"/>
              </a:rPr>
              <a:t>around</a:t>
            </a:r>
            <a:r>
              <a:rPr sz="1966" spc="-76" dirty="0">
                <a:latin typeface="Arial"/>
                <a:cs typeface="Arial"/>
              </a:rPr>
              <a:t> </a:t>
            </a:r>
            <a:r>
              <a:rPr sz="1966" spc="-22" dirty="0">
                <a:latin typeface="Arial"/>
                <a:cs typeface="Arial"/>
              </a:rPr>
              <a:t>agent</a:t>
            </a:r>
            <a:endParaRPr sz="1966" dirty="0">
              <a:latin typeface="Arial"/>
              <a:cs typeface="Arial"/>
            </a:endParaRPr>
          </a:p>
        </p:txBody>
      </p:sp>
      <p:pic>
        <p:nvPicPr>
          <p:cNvPr id="31" name="object 31"/>
          <p:cNvPicPr/>
          <p:nvPr/>
        </p:nvPicPr>
        <p:blipFill>
          <a:blip r:embed="rId2" cstate="print"/>
          <a:stretch>
            <a:fillRect/>
          </a:stretch>
        </p:blipFill>
        <p:spPr>
          <a:xfrm>
            <a:off x="3319467" y="1595713"/>
            <a:ext cx="3353379" cy="2427554"/>
          </a:xfrm>
          <a:prstGeom prst="rect">
            <a:avLst/>
          </a:prstGeom>
        </p:spPr>
      </p:pic>
      <p:sp>
        <p:nvSpPr>
          <p:cNvPr id="32" name="object 32"/>
          <p:cNvSpPr txBox="1"/>
          <p:nvPr/>
        </p:nvSpPr>
        <p:spPr>
          <a:xfrm>
            <a:off x="763784" y="4171163"/>
            <a:ext cx="8014640" cy="2233948"/>
          </a:xfrm>
          <a:prstGeom prst="rect">
            <a:avLst/>
          </a:prstGeom>
        </p:spPr>
        <p:txBody>
          <a:bodyPr vert="horz" wrap="square" lIns="0" tIns="26355" rIns="0" bIns="0" rtlCol="0">
            <a:spAutoFit/>
          </a:bodyPr>
          <a:lstStyle/>
          <a:p>
            <a:pPr marL="2229058">
              <a:spcBef>
                <a:spcPts val="208"/>
              </a:spcBef>
            </a:pPr>
            <a:r>
              <a:rPr sz="1748" dirty="0">
                <a:solidFill>
                  <a:srgbClr val="D41A2C"/>
                </a:solidFill>
                <a:latin typeface="Arial"/>
                <a:cs typeface="Arial"/>
              </a:rPr>
              <a:t>Figure:</a:t>
            </a:r>
            <a:r>
              <a:rPr sz="1748" spc="-55" dirty="0">
                <a:solidFill>
                  <a:srgbClr val="D41A2C"/>
                </a:solidFill>
                <a:latin typeface="Arial"/>
                <a:cs typeface="Arial"/>
              </a:rPr>
              <a:t> </a:t>
            </a:r>
            <a:r>
              <a:rPr sz="1748" spc="-22" dirty="0">
                <a:latin typeface="Arial"/>
                <a:cs typeface="Arial"/>
              </a:rPr>
              <a:t>McCallum’s</a:t>
            </a:r>
            <a:r>
              <a:rPr sz="1748" spc="-55" dirty="0">
                <a:latin typeface="Arial"/>
                <a:cs typeface="Arial"/>
              </a:rPr>
              <a:t> </a:t>
            </a:r>
            <a:r>
              <a:rPr sz="1748" dirty="0">
                <a:latin typeface="Arial"/>
                <a:cs typeface="Arial"/>
              </a:rPr>
              <a:t>Maze</a:t>
            </a:r>
            <a:r>
              <a:rPr sz="1748" spc="-55" dirty="0">
                <a:latin typeface="Arial"/>
                <a:cs typeface="Arial"/>
              </a:rPr>
              <a:t> </a:t>
            </a:r>
            <a:r>
              <a:rPr sz="1748" dirty="0">
                <a:latin typeface="Arial"/>
                <a:cs typeface="Arial"/>
              </a:rPr>
              <a:t>(Littman,</a:t>
            </a:r>
            <a:r>
              <a:rPr sz="1748" spc="-55" dirty="0">
                <a:latin typeface="Arial"/>
                <a:cs typeface="Arial"/>
              </a:rPr>
              <a:t> </a:t>
            </a:r>
            <a:r>
              <a:rPr sz="1748" spc="-22" dirty="0">
                <a:latin typeface="Arial"/>
                <a:cs typeface="Arial"/>
                <a:hlinkClick r:id="rId3" action="ppaction://hlinksldjump"/>
              </a:rPr>
              <a:t>1994).</a:t>
            </a:r>
            <a:endParaRPr sz="1748">
              <a:latin typeface="Arial"/>
              <a:cs typeface="Arial"/>
            </a:endParaRPr>
          </a:p>
          <a:p>
            <a:pPr>
              <a:spcBef>
                <a:spcPts val="885"/>
              </a:spcBef>
            </a:pPr>
            <a:endParaRPr sz="1748">
              <a:latin typeface="Arial"/>
              <a:cs typeface="Arial"/>
            </a:endParaRPr>
          </a:p>
          <a:p>
            <a:pPr marL="27742"/>
            <a:r>
              <a:rPr sz="1966" b="1" dirty="0">
                <a:latin typeface="Arial"/>
                <a:cs typeface="Arial"/>
              </a:rPr>
              <a:t>Question:</a:t>
            </a:r>
            <a:r>
              <a:rPr sz="1966" b="1" spc="33" dirty="0">
                <a:latin typeface="Arial"/>
                <a:cs typeface="Arial"/>
              </a:rPr>
              <a:t> </a:t>
            </a:r>
            <a:r>
              <a:rPr sz="1966" dirty="0">
                <a:latin typeface="Arial"/>
                <a:cs typeface="Arial"/>
              </a:rPr>
              <a:t>Can</a:t>
            </a:r>
            <a:r>
              <a:rPr sz="1966" spc="-76" dirty="0">
                <a:latin typeface="Arial"/>
                <a:cs typeface="Arial"/>
              </a:rPr>
              <a:t> </a:t>
            </a:r>
            <a:r>
              <a:rPr sz="1966" dirty="0">
                <a:latin typeface="Arial"/>
                <a:cs typeface="Arial"/>
              </a:rPr>
              <a:t>we</a:t>
            </a:r>
            <a:r>
              <a:rPr sz="1966" spc="-76" dirty="0">
                <a:latin typeface="Arial"/>
                <a:cs typeface="Arial"/>
              </a:rPr>
              <a:t> </a:t>
            </a:r>
            <a:r>
              <a:rPr sz="1966" dirty="0">
                <a:latin typeface="Arial"/>
                <a:cs typeface="Arial"/>
              </a:rPr>
              <a:t>guarantee</a:t>
            </a:r>
            <a:r>
              <a:rPr sz="1966" spc="-87" dirty="0">
                <a:latin typeface="Arial"/>
                <a:cs typeface="Arial"/>
              </a:rPr>
              <a:t> </a:t>
            </a:r>
            <a:r>
              <a:rPr sz="1966" spc="-22" dirty="0">
                <a:latin typeface="Arial"/>
                <a:cs typeface="Arial"/>
              </a:rPr>
              <a:t>goal?</a:t>
            </a:r>
            <a:endParaRPr sz="1966">
              <a:latin typeface="Arial"/>
              <a:cs typeface="Arial"/>
            </a:endParaRPr>
          </a:p>
          <a:p>
            <a:pPr>
              <a:spcBef>
                <a:spcPts val="350"/>
              </a:spcBef>
            </a:pPr>
            <a:endParaRPr sz="1966">
              <a:latin typeface="Arial"/>
              <a:cs typeface="Arial"/>
            </a:endParaRPr>
          </a:p>
          <a:p>
            <a:pPr marL="1374610" marR="11097" indent="-1348255">
              <a:lnSpc>
                <a:spcPct val="101000"/>
              </a:lnSpc>
            </a:pPr>
            <a:r>
              <a:rPr sz="1966" b="1" dirty="0">
                <a:latin typeface="Arial"/>
                <a:cs typeface="Arial"/>
              </a:rPr>
              <a:t>Keypoints:</a:t>
            </a:r>
            <a:r>
              <a:rPr sz="1966" b="1" spc="66" dirty="0">
                <a:latin typeface="Arial"/>
                <a:cs typeface="Arial"/>
              </a:rPr>
              <a:t> </a:t>
            </a:r>
            <a:r>
              <a:rPr sz="1966" dirty="0">
                <a:latin typeface="Arial"/>
                <a:cs typeface="Arial"/>
              </a:rPr>
              <a:t>Deterministic</a:t>
            </a:r>
            <a:r>
              <a:rPr sz="1966" spc="-55" dirty="0">
                <a:latin typeface="Arial"/>
                <a:cs typeface="Arial"/>
              </a:rPr>
              <a:t> </a:t>
            </a:r>
            <a:r>
              <a:rPr sz="1966" i="1" spc="164" dirty="0">
                <a:latin typeface="Times New Roman"/>
                <a:cs typeface="Times New Roman"/>
              </a:rPr>
              <a:t>π</a:t>
            </a:r>
            <a:r>
              <a:rPr sz="1966" i="1" spc="76" dirty="0">
                <a:latin typeface="Times New Roman"/>
                <a:cs typeface="Times New Roman"/>
              </a:rPr>
              <a:t> </a:t>
            </a:r>
            <a:r>
              <a:rPr sz="1966" dirty="0">
                <a:latin typeface="Arial"/>
                <a:cs typeface="Arial"/>
              </a:rPr>
              <a:t>fails</a:t>
            </a:r>
            <a:r>
              <a:rPr sz="1966" spc="-55" dirty="0">
                <a:latin typeface="Arial"/>
                <a:cs typeface="Arial"/>
              </a:rPr>
              <a:t> </a:t>
            </a:r>
            <a:r>
              <a:rPr sz="1966" dirty="0">
                <a:latin typeface="Arial"/>
                <a:cs typeface="Arial"/>
              </a:rPr>
              <a:t>from</a:t>
            </a:r>
            <a:r>
              <a:rPr sz="1966" spc="-55" dirty="0">
                <a:latin typeface="Arial"/>
                <a:cs typeface="Arial"/>
              </a:rPr>
              <a:t> </a:t>
            </a:r>
            <a:r>
              <a:rPr sz="1966" dirty="0">
                <a:latin typeface="Arial"/>
                <a:cs typeface="Arial"/>
              </a:rPr>
              <a:t>one</a:t>
            </a:r>
            <a:r>
              <a:rPr sz="1966" spc="-55" dirty="0">
                <a:latin typeface="Arial"/>
                <a:cs typeface="Arial"/>
              </a:rPr>
              <a:t> </a:t>
            </a:r>
            <a:r>
              <a:rPr sz="1966" dirty="0">
                <a:latin typeface="Arial"/>
                <a:cs typeface="Arial"/>
              </a:rPr>
              <a:t>direction</a:t>
            </a:r>
            <a:r>
              <a:rPr sz="1966" spc="-55" dirty="0">
                <a:latin typeface="Arial"/>
                <a:cs typeface="Arial"/>
              </a:rPr>
              <a:t> </a:t>
            </a:r>
            <a:r>
              <a:rPr sz="1966" spc="-22" dirty="0">
                <a:latin typeface="Arial"/>
                <a:cs typeface="Arial"/>
              </a:rPr>
              <a:t>(constrained</a:t>
            </a:r>
            <a:r>
              <a:rPr sz="1966" spc="-44" dirty="0">
                <a:latin typeface="Arial"/>
                <a:cs typeface="Arial"/>
              </a:rPr>
              <a:t> </a:t>
            </a:r>
            <a:r>
              <a:rPr sz="1966" spc="-22" dirty="0">
                <a:latin typeface="Arial"/>
                <a:cs typeface="Arial"/>
              </a:rPr>
              <a:t>policy) </a:t>
            </a:r>
            <a:r>
              <a:rPr sz="1966" dirty="0">
                <a:latin typeface="Arial"/>
                <a:cs typeface="Arial"/>
              </a:rPr>
              <a:t>Stochastic</a:t>
            </a:r>
            <a:r>
              <a:rPr sz="1966" spc="-66" dirty="0">
                <a:latin typeface="Arial"/>
                <a:cs typeface="Arial"/>
              </a:rPr>
              <a:t> </a:t>
            </a:r>
            <a:r>
              <a:rPr sz="1966" i="1" spc="164" dirty="0">
                <a:latin typeface="Times New Roman"/>
                <a:cs typeface="Times New Roman"/>
              </a:rPr>
              <a:t>π</a:t>
            </a:r>
            <a:r>
              <a:rPr sz="1966" i="1" spc="55" dirty="0">
                <a:latin typeface="Times New Roman"/>
                <a:cs typeface="Times New Roman"/>
              </a:rPr>
              <a:t> </a:t>
            </a:r>
            <a:r>
              <a:rPr sz="1966" dirty="0">
                <a:latin typeface="Arial"/>
                <a:cs typeface="Arial"/>
              </a:rPr>
              <a:t>succeeds</a:t>
            </a:r>
            <a:r>
              <a:rPr sz="1966" spc="-55" dirty="0">
                <a:latin typeface="Arial"/>
                <a:cs typeface="Arial"/>
              </a:rPr>
              <a:t> </a:t>
            </a:r>
            <a:r>
              <a:rPr sz="1966" dirty="0">
                <a:latin typeface="Arial"/>
                <a:cs typeface="Arial"/>
              </a:rPr>
              <a:t>from</a:t>
            </a:r>
            <a:r>
              <a:rPr sz="1966" spc="-66" dirty="0">
                <a:latin typeface="Arial"/>
                <a:cs typeface="Arial"/>
              </a:rPr>
              <a:t> </a:t>
            </a:r>
            <a:r>
              <a:rPr sz="1966" dirty="0">
                <a:latin typeface="Arial"/>
                <a:cs typeface="Arial"/>
              </a:rPr>
              <a:t>both</a:t>
            </a:r>
            <a:r>
              <a:rPr sz="1966" spc="-66" dirty="0">
                <a:latin typeface="Arial"/>
                <a:cs typeface="Arial"/>
              </a:rPr>
              <a:t> </a:t>
            </a:r>
            <a:r>
              <a:rPr sz="1966" dirty="0">
                <a:latin typeface="Arial"/>
                <a:cs typeface="Arial"/>
              </a:rPr>
              <a:t>directions</a:t>
            </a:r>
            <a:r>
              <a:rPr sz="1966" spc="-55" dirty="0">
                <a:latin typeface="Arial"/>
                <a:cs typeface="Arial"/>
              </a:rPr>
              <a:t> </a:t>
            </a:r>
            <a:r>
              <a:rPr sz="1966" dirty="0">
                <a:latin typeface="Arial"/>
                <a:cs typeface="Arial"/>
              </a:rPr>
              <a:t>(still</a:t>
            </a:r>
            <a:r>
              <a:rPr sz="1966" spc="-66" dirty="0">
                <a:latin typeface="Arial"/>
                <a:cs typeface="Arial"/>
              </a:rPr>
              <a:t> </a:t>
            </a:r>
            <a:r>
              <a:rPr sz="1966" spc="-22" dirty="0">
                <a:latin typeface="Arial"/>
                <a:cs typeface="Arial"/>
              </a:rPr>
              <a:t>suboptimal) </a:t>
            </a:r>
            <a:r>
              <a:rPr sz="1966" dirty="0">
                <a:latin typeface="Arial"/>
                <a:cs typeface="Arial"/>
              </a:rPr>
              <a:t>Optimal</a:t>
            </a:r>
            <a:r>
              <a:rPr sz="1966" spc="-66" dirty="0">
                <a:latin typeface="Arial"/>
                <a:cs typeface="Arial"/>
              </a:rPr>
              <a:t> </a:t>
            </a:r>
            <a:r>
              <a:rPr sz="1966" dirty="0">
                <a:latin typeface="Arial"/>
                <a:cs typeface="Arial"/>
              </a:rPr>
              <a:t>deterministic</a:t>
            </a:r>
            <a:r>
              <a:rPr sz="1966" spc="-66" dirty="0">
                <a:latin typeface="Arial"/>
                <a:cs typeface="Arial"/>
              </a:rPr>
              <a:t> </a:t>
            </a:r>
            <a:r>
              <a:rPr sz="1966" dirty="0">
                <a:latin typeface="Arial"/>
                <a:cs typeface="Arial"/>
              </a:rPr>
              <a:t>policy</a:t>
            </a:r>
            <a:r>
              <a:rPr sz="1966" spc="-66" dirty="0">
                <a:latin typeface="Arial"/>
                <a:cs typeface="Arial"/>
              </a:rPr>
              <a:t> </a:t>
            </a:r>
            <a:r>
              <a:rPr sz="1966" dirty="0">
                <a:latin typeface="Arial"/>
                <a:cs typeface="Arial"/>
              </a:rPr>
              <a:t>not</a:t>
            </a:r>
            <a:r>
              <a:rPr sz="1966" spc="-66" dirty="0">
                <a:latin typeface="Arial"/>
                <a:cs typeface="Arial"/>
              </a:rPr>
              <a:t> </a:t>
            </a:r>
            <a:r>
              <a:rPr sz="1966" spc="-22" dirty="0">
                <a:latin typeface="Arial"/>
                <a:cs typeface="Arial"/>
              </a:rPr>
              <a:t>guaranteed?</a:t>
            </a:r>
            <a:endParaRPr sz="1966">
              <a:latin typeface="Arial"/>
              <a:cs typeface="Arial"/>
            </a:endParaRPr>
          </a:p>
        </p:txBody>
      </p:sp>
      <p:sp>
        <p:nvSpPr>
          <p:cNvPr id="34" name="object 34"/>
          <p:cNvSpPr txBox="1">
            <a:spLocks noGrp="1"/>
          </p:cNvSpPr>
          <p:nvPr>
            <p:ph type="ftr" sz="quarter" idx="5"/>
          </p:nvPr>
        </p:nvSpPr>
        <p:spPr>
          <a:xfrm>
            <a:off x="85737" y="3350180"/>
            <a:ext cx="337184"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A.</a:t>
            </a:r>
            <a:r>
              <a:rPr lang="en-US" spc="-20"/>
              <a:t> </a:t>
            </a:r>
            <a:r>
              <a:rPr lang="en-US" spc="-10"/>
              <a:t>Baisero</a:t>
            </a:r>
            <a:endParaRPr spc="-22" dirty="0"/>
          </a:p>
        </p:txBody>
      </p:sp>
      <p:sp>
        <p:nvSpPr>
          <p:cNvPr id="38" name="object 38"/>
          <p:cNvSpPr txBox="1">
            <a:spLocks noGrp="1"/>
          </p:cNvSpPr>
          <p:nvPr>
            <p:ph type="dt" sz="half" idx="6"/>
          </p:nvPr>
        </p:nvSpPr>
        <p:spPr>
          <a:xfrm>
            <a:off x="3570742" y="3350180"/>
            <a:ext cx="429958"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CS</a:t>
            </a:r>
            <a:r>
              <a:rPr lang="en-US" spc="-20"/>
              <a:t> </a:t>
            </a:r>
            <a:r>
              <a:rPr lang="en-US" spc="-10"/>
              <a:t>4180/5180</a:t>
            </a:r>
            <a:endParaRPr spc="-22" dirty="0"/>
          </a:p>
        </p:txBody>
      </p:sp>
    </p:spTree>
  </p:cSld>
  <p:clrMapOvr>
    <a:masterClrMapping/>
  </p:clrMapOvr>
  <p:transition>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Image" descr="Image"/>
          <p:cNvPicPr>
            <a:picLocks noChangeAspect="1"/>
          </p:cNvPicPr>
          <p:nvPr/>
        </p:nvPicPr>
        <p:blipFill>
          <a:blip r:embed="rId3"/>
          <a:stretch>
            <a:fillRect/>
          </a:stretch>
        </p:blipFill>
        <p:spPr>
          <a:xfrm>
            <a:off x="3244622" y="3296026"/>
            <a:ext cx="6263639" cy="1853365"/>
          </a:xfrm>
          <a:prstGeom prst="rect">
            <a:avLst/>
          </a:prstGeom>
          <a:ln w="12700">
            <a:miter lim="400000"/>
          </a:ln>
        </p:spPr>
      </p:pic>
      <p:sp>
        <p:nvSpPr>
          <p:cNvPr id="177" name="Stochastic Gradient Descent (SGD) is the idea behind most approximate learning"/>
          <p:cNvSpPr txBox="1">
            <a:spLocks noGrp="1"/>
          </p:cNvSpPr>
          <p:nvPr>
            <p:ph type="title"/>
          </p:nvPr>
        </p:nvSpPr>
        <p:spPr>
          <a:prstGeom prst="rect">
            <a:avLst/>
          </a:prstGeom>
        </p:spPr>
        <p:txBody>
          <a:bodyPr>
            <a:normAutofit/>
          </a:bodyPr>
          <a:lstStyle/>
          <a:p>
            <a:r>
              <a:rPr dirty="0"/>
              <a:t>SGD</a:t>
            </a:r>
            <a:r>
              <a:rPr lang="en-US" dirty="0"/>
              <a:t> for TD case</a:t>
            </a:r>
            <a:endParaRPr dirty="0"/>
          </a:p>
        </p:txBody>
      </p:sp>
      <p:sp>
        <p:nvSpPr>
          <p:cNvPr id="178" name="General SGD:"/>
          <p:cNvSpPr txBox="1"/>
          <p:nvPr/>
        </p:nvSpPr>
        <p:spPr>
          <a:xfrm>
            <a:off x="1111956" y="3288589"/>
            <a:ext cx="1029011" cy="275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9533" tIns="29533" rIns="29533" bIns="29533" anchor="ctr">
            <a:spAutoFit/>
          </a:bodyPr>
          <a:lstStyle/>
          <a:p>
            <a:r>
              <a:rPr sz="1400" dirty="0"/>
              <a:t>General SGD:</a:t>
            </a:r>
          </a:p>
        </p:txBody>
      </p:sp>
      <p:sp>
        <p:nvSpPr>
          <p:cNvPr id="179" name="For VFA:"/>
          <p:cNvSpPr txBox="1"/>
          <p:nvPr/>
        </p:nvSpPr>
        <p:spPr>
          <a:xfrm>
            <a:off x="1448746" y="3716260"/>
            <a:ext cx="662693" cy="275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9533" tIns="29533" rIns="29533" bIns="29533" anchor="ctr">
            <a:spAutoFit/>
          </a:bodyPr>
          <a:lstStyle/>
          <a:p>
            <a:r>
              <a:rPr sz="1400"/>
              <a:t>For VFA:</a:t>
            </a:r>
          </a:p>
        </p:txBody>
      </p:sp>
      <p:sp>
        <p:nvSpPr>
          <p:cNvPr id="180" name="Chain rule:"/>
          <p:cNvSpPr txBox="1"/>
          <p:nvPr/>
        </p:nvSpPr>
        <p:spPr>
          <a:xfrm>
            <a:off x="1269327" y="4095481"/>
            <a:ext cx="849924" cy="275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9533" tIns="29533" rIns="29533" bIns="29533" anchor="ctr">
            <a:spAutoFit/>
          </a:bodyPr>
          <a:lstStyle/>
          <a:p>
            <a:r>
              <a:rPr sz="1400"/>
              <a:t>Chain rule:</a:t>
            </a:r>
          </a:p>
        </p:txBody>
      </p:sp>
      <p:sp>
        <p:nvSpPr>
          <p:cNvPr id="181" name="Semi-gradient:"/>
          <p:cNvSpPr txBox="1"/>
          <p:nvPr/>
        </p:nvSpPr>
        <p:spPr>
          <a:xfrm>
            <a:off x="1024801" y="4478571"/>
            <a:ext cx="1237338" cy="275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9533" tIns="29533" rIns="29533" bIns="29533" anchor="ctr">
            <a:spAutoFit/>
          </a:bodyPr>
          <a:lstStyle/>
          <a:p>
            <a:r>
              <a:rPr lang="en-US" sz="1400" dirty="0"/>
              <a:t>(</a:t>
            </a:r>
            <a:r>
              <a:rPr sz="1400" dirty="0"/>
              <a:t>Semi-</a:t>
            </a:r>
            <a:r>
              <a:rPr lang="en-US" sz="1400" dirty="0"/>
              <a:t>)</a:t>
            </a:r>
            <a:r>
              <a:rPr sz="1400" dirty="0"/>
              <a:t>gradient:</a:t>
            </a:r>
          </a:p>
        </p:txBody>
      </p:sp>
      <p:sp>
        <p:nvSpPr>
          <p:cNvPr id="182" name="Linear case:"/>
          <p:cNvSpPr txBox="1"/>
          <p:nvPr/>
        </p:nvSpPr>
        <p:spPr>
          <a:xfrm>
            <a:off x="1301230" y="4856594"/>
            <a:ext cx="918981" cy="275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9533" tIns="29533" rIns="29533" bIns="29533" anchor="ctr">
            <a:spAutoFit/>
          </a:bodyPr>
          <a:lstStyle/>
          <a:p>
            <a:r>
              <a:rPr sz="1400" dirty="0"/>
              <a:t>Linear case:</a:t>
            </a:r>
          </a:p>
        </p:txBody>
      </p:sp>
      <p:sp>
        <p:nvSpPr>
          <p:cNvPr id="2" name="TextBox 1">
            <a:extLst>
              <a:ext uri="{FF2B5EF4-FFF2-40B4-BE49-F238E27FC236}">
                <a16:creationId xmlns:a16="http://schemas.microsoft.com/office/drawing/2014/main" id="{88C05D43-4B40-2C44-8BA9-0574114B514E}"/>
              </a:ext>
            </a:extLst>
          </p:cNvPr>
          <p:cNvSpPr txBox="1"/>
          <p:nvPr/>
        </p:nvSpPr>
        <p:spPr>
          <a:xfrm>
            <a:off x="1755648" y="2218944"/>
            <a:ext cx="7410234" cy="646331"/>
          </a:xfrm>
          <a:prstGeom prst="rect">
            <a:avLst/>
          </a:prstGeom>
          <a:noFill/>
        </p:spPr>
        <p:txBody>
          <a:bodyPr wrap="none" rtlCol="0">
            <a:spAutoFit/>
          </a:bodyPr>
          <a:lstStyle/>
          <a:p>
            <a:r>
              <a:rPr lang="en-US" dirty="0"/>
              <a:t>Update the weights after each new sample to reduce the error (rather than in</a:t>
            </a:r>
          </a:p>
          <a:p>
            <a:r>
              <a:rPr lang="en-US" dirty="0"/>
              <a:t>batch model like regular gradient descent)</a:t>
            </a:r>
          </a:p>
        </p:txBody>
      </p:sp>
      <p:sp>
        <p:nvSpPr>
          <p:cNvPr id="4" name="TextBox 3">
            <a:extLst>
              <a:ext uri="{FF2B5EF4-FFF2-40B4-BE49-F238E27FC236}">
                <a16:creationId xmlns:a16="http://schemas.microsoft.com/office/drawing/2014/main" id="{599C1DFF-2F18-5242-874C-AFED0FB0CAE9}"/>
              </a:ext>
            </a:extLst>
          </p:cNvPr>
          <p:cNvSpPr txBox="1"/>
          <p:nvPr/>
        </p:nvSpPr>
        <p:spPr>
          <a:xfrm>
            <a:off x="1261062" y="5474401"/>
            <a:ext cx="8126520" cy="1785104"/>
          </a:xfrm>
          <a:prstGeom prst="rect">
            <a:avLst/>
          </a:prstGeom>
          <a:noFill/>
        </p:spPr>
        <p:txBody>
          <a:bodyPr wrap="none" rtlCol="0">
            <a:spAutoFit/>
          </a:bodyPr>
          <a:lstStyle/>
          <a:p>
            <a:pPr marL="285750" indent="-285750">
              <a:spcBef>
                <a:spcPts val="600"/>
              </a:spcBef>
              <a:buFont typeface="Arial" panose="020B0604020202020204" pitchFamily="34" charset="0"/>
              <a:buChar char="•"/>
            </a:pPr>
            <a:r>
              <a:rPr lang="en-US" dirty="0"/>
              <a:t>The estimate is unbiased in the MC case, but biased in the TD case</a:t>
            </a:r>
          </a:p>
          <a:p>
            <a:pPr marL="285750" indent="-285750">
              <a:spcBef>
                <a:spcPts val="600"/>
              </a:spcBef>
              <a:buFont typeface="Arial" panose="020B0604020202020204" pitchFamily="34" charset="0"/>
              <a:buChar char="•"/>
            </a:pPr>
            <a:r>
              <a:rPr lang="en-US" dirty="0"/>
              <a:t>Target is no longer independent of </a:t>
            </a:r>
            <a:r>
              <a:rPr lang="en-US" b="1" dirty="0">
                <a:latin typeface="Times" pitchFamily="2" charset="0"/>
              </a:rPr>
              <a:t>w</a:t>
            </a:r>
          </a:p>
          <a:p>
            <a:pPr marL="285750" indent="-285750">
              <a:spcBef>
                <a:spcPts val="600"/>
              </a:spcBef>
              <a:buFont typeface="Arial" panose="020B0604020202020204" pitchFamily="34" charset="0"/>
              <a:buChar char="•"/>
            </a:pPr>
            <a:r>
              <a:rPr lang="en-US" dirty="0"/>
              <a:t>(would need to take the gradient </a:t>
            </a:r>
            <a:r>
              <a:rPr lang="en-US" dirty="0" err="1"/>
              <a:t>w.r.t.</a:t>
            </a:r>
            <a:r>
              <a:rPr lang="en-US" dirty="0"/>
              <a:t> it too!)</a:t>
            </a:r>
          </a:p>
          <a:p>
            <a:pPr marL="285750" indent="-285750">
              <a:spcBef>
                <a:spcPts val="600"/>
              </a:spcBef>
              <a:buFont typeface="Arial" panose="020B0604020202020204" pitchFamily="34" charset="0"/>
              <a:buChar char="•"/>
            </a:pPr>
            <a:r>
              <a:rPr lang="en-US" dirty="0"/>
              <a:t>We call the TD case </a:t>
            </a:r>
            <a:r>
              <a:rPr lang="en-US" i="1" dirty="0"/>
              <a:t>semi-gradient</a:t>
            </a:r>
            <a:endParaRPr lang="en-US" dirty="0"/>
          </a:p>
          <a:p>
            <a:pPr marL="285750" indent="-285750">
              <a:spcBef>
                <a:spcPts val="600"/>
              </a:spcBef>
              <a:buFont typeface="Arial" panose="020B0604020202020204" pitchFamily="34" charset="0"/>
              <a:buChar char="•"/>
            </a:pPr>
            <a:r>
              <a:rPr lang="en-US" dirty="0"/>
              <a:t>Semi-gradient methods will have weaker convergence guarantees (but still useful)</a:t>
            </a:r>
            <a:endParaRPr lang="en-US" i="1" dirty="0"/>
          </a:p>
        </p:txBody>
      </p:sp>
      <p:sp>
        <p:nvSpPr>
          <p:cNvPr id="11" name="Freeform 10">
            <a:extLst>
              <a:ext uri="{FF2B5EF4-FFF2-40B4-BE49-F238E27FC236}">
                <a16:creationId xmlns:a16="http://schemas.microsoft.com/office/drawing/2014/main" id="{84401A63-569D-0245-A27A-75ECF3ECF834}"/>
              </a:ext>
            </a:extLst>
          </p:cNvPr>
          <p:cNvSpPr/>
          <p:nvPr/>
        </p:nvSpPr>
        <p:spPr>
          <a:xfrm>
            <a:off x="7800464" y="4856594"/>
            <a:ext cx="1957862" cy="358999"/>
          </a:xfrm>
          <a:custGeom>
            <a:avLst>
              <a:gd name="f0" fmla="val -3839"/>
              <a:gd name="f1" fmla="val 10133"/>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b="0" i="0" u="none" strike="noStrike" kern="1200" cap="none" dirty="0">
                <a:ln>
                  <a:noFill/>
                </a:ln>
                <a:latin typeface="Liberation Sans" pitchFamily="18"/>
                <a:ea typeface="Noto Sans CJK SC Regular" pitchFamily="2"/>
                <a:cs typeface="FreeSans" pitchFamily="2"/>
              </a:rPr>
              <a:t>Feature vector</a:t>
            </a:r>
          </a:p>
        </p:txBody>
      </p:sp>
    </p:spTree>
    <p:extLst>
      <p:ext uri="{BB962C8B-B14F-4D97-AF65-F5344CB8AC3E}">
        <p14:creationId xmlns:p14="http://schemas.microsoft.com/office/powerpoint/2010/main" val="1432796757"/>
      </p:ext>
    </p:extLst>
  </p:cSld>
  <p:clrMapOvr>
    <a:masterClrMapping/>
  </p:clrMapOvr>
  <p:transition spd="med"/>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bject 30"/>
          <p:cNvSpPr txBox="1"/>
          <p:nvPr/>
        </p:nvSpPr>
        <p:spPr>
          <a:xfrm>
            <a:off x="213327" y="55170"/>
            <a:ext cx="5960353" cy="1176094"/>
          </a:xfrm>
          <a:prstGeom prst="rect">
            <a:avLst/>
          </a:prstGeom>
        </p:spPr>
        <p:txBody>
          <a:bodyPr vert="horz" wrap="square" lIns="0" tIns="26355" rIns="0" bIns="0" rtlCol="0">
            <a:spAutoFit/>
          </a:bodyPr>
          <a:lstStyle/>
          <a:p>
            <a:pPr>
              <a:lnSpc>
                <a:spcPct val="100000"/>
              </a:lnSpc>
            </a:pPr>
            <a:endParaRPr sz="1092" dirty="0">
              <a:latin typeface="Arial"/>
              <a:cs typeface="Arial"/>
            </a:endParaRPr>
          </a:p>
          <a:p>
            <a:pPr>
              <a:spcBef>
                <a:spcPts val="55"/>
              </a:spcBef>
            </a:pPr>
            <a:endParaRPr sz="1092" dirty="0">
              <a:latin typeface="Arial"/>
              <a:cs typeface="Arial"/>
            </a:endParaRPr>
          </a:p>
          <a:p>
            <a:pPr marL="27742"/>
            <a:r>
              <a:rPr sz="2403" b="1" dirty="0">
                <a:solidFill>
                  <a:srgbClr val="D41A2C"/>
                </a:solidFill>
                <a:latin typeface="Arial"/>
                <a:cs typeface="Arial"/>
              </a:rPr>
              <a:t>A</a:t>
            </a:r>
            <a:r>
              <a:rPr sz="2403" b="1" spc="-87" dirty="0">
                <a:solidFill>
                  <a:srgbClr val="D41A2C"/>
                </a:solidFill>
                <a:latin typeface="Arial"/>
                <a:cs typeface="Arial"/>
              </a:rPr>
              <a:t> </a:t>
            </a:r>
            <a:r>
              <a:rPr sz="2403" b="1" dirty="0">
                <a:solidFill>
                  <a:srgbClr val="D41A2C"/>
                </a:solidFill>
                <a:latin typeface="Arial"/>
                <a:cs typeface="Arial"/>
              </a:rPr>
              <a:t>Negative</a:t>
            </a:r>
            <a:r>
              <a:rPr sz="2403" b="1" spc="-87" dirty="0">
                <a:solidFill>
                  <a:srgbClr val="D41A2C"/>
                </a:solidFill>
                <a:latin typeface="Arial"/>
                <a:cs typeface="Arial"/>
              </a:rPr>
              <a:t> </a:t>
            </a:r>
            <a:r>
              <a:rPr sz="2403" b="1" dirty="0">
                <a:solidFill>
                  <a:srgbClr val="D41A2C"/>
                </a:solidFill>
                <a:latin typeface="Arial"/>
                <a:cs typeface="Arial"/>
              </a:rPr>
              <a:t>Example:</a:t>
            </a:r>
            <a:r>
              <a:rPr sz="2403" b="1" spc="55" dirty="0">
                <a:solidFill>
                  <a:srgbClr val="D41A2C"/>
                </a:solidFill>
                <a:latin typeface="Arial"/>
                <a:cs typeface="Arial"/>
              </a:rPr>
              <a:t> </a:t>
            </a:r>
            <a:r>
              <a:rPr sz="2403" b="1" spc="-22" dirty="0">
                <a:solidFill>
                  <a:srgbClr val="D41A2C"/>
                </a:solidFill>
                <a:latin typeface="Arial"/>
                <a:cs typeface="Arial"/>
              </a:rPr>
              <a:t>McCallum’s</a:t>
            </a:r>
            <a:r>
              <a:rPr sz="2403" b="1" spc="-87" dirty="0">
                <a:solidFill>
                  <a:srgbClr val="D41A2C"/>
                </a:solidFill>
                <a:latin typeface="Arial"/>
                <a:cs typeface="Arial"/>
              </a:rPr>
              <a:t> </a:t>
            </a:r>
            <a:r>
              <a:rPr sz="2403" b="1" spc="-44" dirty="0">
                <a:solidFill>
                  <a:srgbClr val="D41A2C"/>
                </a:solidFill>
                <a:latin typeface="Arial"/>
                <a:cs typeface="Arial"/>
              </a:rPr>
              <a:t>Maze</a:t>
            </a:r>
            <a:endParaRPr sz="2403" dirty="0">
              <a:latin typeface="Arial"/>
              <a:cs typeface="Arial"/>
            </a:endParaRPr>
          </a:p>
          <a:p>
            <a:pPr marL="577031">
              <a:spcBef>
                <a:spcPts val="1016"/>
              </a:spcBef>
            </a:pPr>
            <a:r>
              <a:rPr sz="1966" b="1" dirty="0">
                <a:latin typeface="Arial"/>
                <a:cs typeface="Arial"/>
              </a:rPr>
              <a:t>Observation:</a:t>
            </a:r>
            <a:r>
              <a:rPr sz="1966" b="1" spc="22" dirty="0">
                <a:latin typeface="Arial"/>
                <a:cs typeface="Arial"/>
              </a:rPr>
              <a:t> </a:t>
            </a:r>
            <a:r>
              <a:rPr sz="1966" dirty="0">
                <a:latin typeface="Arial"/>
                <a:cs typeface="Arial"/>
              </a:rPr>
              <a:t>3x3</a:t>
            </a:r>
            <a:r>
              <a:rPr sz="1966" spc="-76" dirty="0">
                <a:latin typeface="Arial"/>
                <a:cs typeface="Arial"/>
              </a:rPr>
              <a:t> </a:t>
            </a:r>
            <a:r>
              <a:rPr sz="1966" dirty="0">
                <a:latin typeface="Arial"/>
                <a:cs typeface="Arial"/>
              </a:rPr>
              <a:t>region</a:t>
            </a:r>
            <a:r>
              <a:rPr sz="1966" spc="-87" dirty="0">
                <a:latin typeface="Arial"/>
                <a:cs typeface="Arial"/>
              </a:rPr>
              <a:t> </a:t>
            </a:r>
            <a:r>
              <a:rPr sz="1966" dirty="0">
                <a:latin typeface="Arial"/>
                <a:cs typeface="Arial"/>
              </a:rPr>
              <a:t>around</a:t>
            </a:r>
            <a:r>
              <a:rPr sz="1966" spc="-76" dirty="0">
                <a:latin typeface="Arial"/>
                <a:cs typeface="Arial"/>
              </a:rPr>
              <a:t> </a:t>
            </a:r>
            <a:r>
              <a:rPr sz="1966" spc="-22" dirty="0">
                <a:latin typeface="Arial"/>
                <a:cs typeface="Arial"/>
              </a:rPr>
              <a:t>agent</a:t>
            </a:r>
            <a:endParaRPr sz="1966" dirty="0">
              <a:latin typeface="Arial"/>
              <a:cs typeface="Arial"/>
            </a:endParaRPr>
          </a:p>
        </p:txBody>
      </p:sp>
      <p:pic>
        <p:nvPicPr>
          <p:cNvPr id="31" name="object 31"/>
          <p:cNvPicPr/>
          <p:nvPr/>
        </p:nvPicPr>
        <p:blipFill>
          <a:blip r:embed="rId2" cstate="print"/>
          <a:stretch>
            <a:fillRect/>
          </a:stretch>
        </p:blipFill>
        <p:spPr>
          <a:xfrm>
            <a:off x="3354096" y="1590091"/>
            <a:ext cx="3367831" cy="2445337"/>
          </a:xfrm>
          <a:prstGeom prst="rect">
            <a:avLst/>
          </a:prstGeom>
        </p:spPr>
      </p:pic>
      <p:sp>
        <p:nvSpPr>
          <p:cNvPr id="32" name="object 32"/>
          <p:cNvSpPr txBox="1"/>
          <p:nvPr/>
        </p:nvSpPr>
        <p:spPr>
          <a:xfrm>
            <a:off x="763783" y="4168803"/>
            <a:ext cx="8548672" cy="2909261"/>
          </a:xfrm>
          <a:prstGeom prst="rect">
            <a:avLst/>
          </a:prstGeom>
        </p:spPr>
        <p:txBody>
          <a:bodyPr vert="horz" wrap="square" lIns="0" tIns="26355" rIns="0" bIns="0" rtlCol="0">
            <a:spAutoFit/>
          </a:bodyPr>
          <a:lstStyle/>
          <a:p>
            <a:pPr marL="2229058">
              <a:spcBef>
                <a:spcPts val="208"/>
              </a:spcBef>
            </a:pPr>
            <a:r>
              <a:rPr sz="1748" dirty="0">
                <a:solidFill>
                  <a:srgbClr val="D41A2C"/>
                </a:solidFill>
                <a:latin typeface="Arial"/>
                <a:cs typeface="Arial"/>
              </a:rPr>
              <a:t>Figure:</a:t>
            </a:r>
            <a:r>
              <a:rPr sz="1748" spc="-55" dirty="0">
                <a:solidFill>
                  <a:srgbClr val="D41A2C"/>
                </a:solidFill>
                <a:latin typeface="Arial"/>
                <a:cs typeface="Arial"/>
              </a:rPr>
              <a:t> </a:t>
            </a:r>
            <a:r>
              <a:rPr sz="1748" spc="-22" dirty="0">
                <a:latin typeface="Arial"/>
                <a:cs typeface="Arial"/>
              </a:rPr>
              <a:t>McCallum’s</a:t>
            </a:r>
            <a:r>
              <a:rPr sz="1748" spc="-55" dirty="0">
                <a:latin typeface="Arial"/>
                <a:cs typeface="Arial"/>
              </a:rPr>
              <a:t> </a:t>
            </a:r>
            <a:r>
              <a:rPr sz="1748" dirty="0">
                <a:latin typeface="Arial"/>
                <a:cs typeface="Arial"/>
              </a:rPr>
              <a:t>Maze</a:t>
            </a:r>
            <a:r>
              <a:rPr sz="1748" spc="-55" dirty="0">
                <a:latin typeface="Arial"/>
                <a:cs typeface="Arial"/>
              </a:rPr>
              <a:t> </a:t>
            </a:r>
            <a:r>
              <a:rPr sz="1748" dirty="0">
                <a:latin typeface="Arial"/>
                <a:cs typeface="Arial"/>
              </a:rPr>
              <a:t>(Littman,</a:t>
            </a:r>
            <a:r>
              <a:rPr sz="1748" spc="-55" dirty="0">
                <a:latin typeface="Arial"/>
                <a:cs typeface="Arial"/>
              </a:rPr>
              <a:t> </a:t>
            </a:r>
            <a:r>
              <a:rPr sz="1748" spc="-22" dirty="0">
                <a:latin typeface="Arial"/>
                <a:cs typeface="Arial"/>
                <a:hlinkClick r:id="rId3" action="ppaction://hlinksldjump"/>
              </a:rPr>
              <a:t>1994).</a:t>
            </a:r>
            <a:endParaRPr sz="1748">
              <a:latin typeface="Arial"/>
              <a:cs typeface="Arial"/>
            </a:endParaRPr>
          </a:p>
          <a:p>
            <a:pPr>
              <a:spcBef>
                <a:spcPts val="885"/>
              </a:spcBef>
            </a:pPr>
            <a:endParaRPr sz="1748">
              <a:latin typeface="Arial"/>
              <a:cs typeface="Arial"/>
            </a:endParaRPr>
          </a:p>
          <a:p>
            <a:pPr marL="27742"/>
            <a:r>
              <a:rPr sz="1966" b="1" dirty="0">
                <a:latin typeface="Arial"/>
                <a:cs typeface="Arial"/>
              </a:rPr>
              <a:t>Question:</a:t>
            </a:r>
            <a:r>
              <a:rPr sz="1966" b="1" spc="33" dirty="0">
                <a:latin typeface="Arial"/>
                <a:cs typeface="Arial"/>
              </a:rPr>
              <a:t> </a:t>
            </a:r>
            <a:r>
              <a:rPr sz="1966" dirty="0">
                <a:latin typeface="Arial"/>
                <a:cs typeface="Arial"/>
              </a:rPr>
              <a:t>Can</a:t>
            </a:r>
            <a:r>
              <a:rPr sz="1966" spc="-76" dirty="0">
                <a:latin typeface="Arial"/>
                <a:cs typeface="Arial"/>
              </a:rPr>
              <a:t> </a:t>
            </a:r>
            <a:r>
              <a:rPr sz="1966" dirty="0">
                <a:latin typeface="Arial"/>
                <a:cs typeface="Arial"/>
              </a:rPr>
              <a:t>we</a:t>
            </a:r>
            <a:r>
              <a:rPr sz="1966" spc="-76" dirty="0">
                <a:latin typeface="Arial"/>
                <a:cs typeface="Arial"/>
              </a:rPr>
              <a:t> </a:t>
            </a:r>
            <a:r>
              <a:rPr sz="1966" dirty="0">
                <a:latin typeface="Arial"/>
                <a:cs typeface="Arial"/>
              </a:rPr>
              <a:t>guarantee</a:t>
            </a:r>
            <a:r>
              <a:rPr sz="1966" spc="-87" dirty="0">
                <a:latin typeface="Arial"/>
                <a:cs typeface="Arial"/>
              </a:rPr>
              <a:t> </a:t>
            </a:r>
            <a:r>
              <a:rPr sz="1966" spc="-22" dirty="0">
                <a:latin typeface="Arial"/>
                <a:cs typeface="Arial"/>
              </a:rPr>
              <a:t>goal?</a:t>
            </a:r>
            <a:endParaRPr sz="1966">
              <a:latin typeface="Arial"/>
              <a:cs typeface="Arial"/>
            </a:endParaRPr>
          </a:p>
          <a:p>
            <a:pPr>
              <a:spcBef>
                <a:spcPts val="350"/>
              </a:spcBef>
            </a:pPr>
            <a:endParaRPr sz="1966">
              <a:latin typeface="Arial"/>
              <a:cs typeface="Arial"/>
            </a:endParaRPr>
          </a:p>
          <a:p>
            <a:pPr marL="1374610" marR="545126" indent="-1348255">
              <a:lnSpc>
                <a:spcPct val="101000"/>
              </a:lnSpc>
            </a:pPr>
            <a:r>
              <a:rPr sz="1966" b="1" dirty="0">
                <a:latin typeface="Arial"/>
                <a:cs typeface="Arial"/>
              </a:rPr>
              <a:t>Keypoints:</a:t>
            </a:r>
            <a:r>
              <a:rPr sz="1966" b="1" spc="66" dirty="0">
                <a:latin typeface="Arial"/>
                <a:cs typeface="Arial"/>
              </a:rPr>
              <a:t> </a:t>
            </a:r>
            <a:r>
              <a:rPr sz="1966" dirty="0">
                <a:latin typeface="Arial"/>
                <a:cs typeface="Arial"/>
              </a:rPr>
              <a:t>Deterministic</a:t>
            </a:r>
            <a:r>
              <a:rPr sz="1966" spc="-55" dirty="0">
                <a:latin typeface="Arial"/>
                <a:cs typeface="Arial"/>
              </a:rPr>
              <a:t> </a:t>
            </a:r>
            <a:r>
              <a:rPr sz="1966" i="1" spc="164" dirty="0">
                <a:latin typeface="Times New Roman"/>
                <a:cs typeface="Times New Roman"/>
              </a:rPr>
              <a:t>π</a:t>
            </a:r>
            <a:r>
              <a:rPr sz="1966" i="1" spc="76" dirty="0">
                <a:latin typeface="Times New Roman"/>
                <a:cs typeface="Times New Roman"/>
              </a:rPr>
              <a:t> </a:t>
            </a:r>
            <a:r>
              <a:rPr sz="1966" dirty="0">
                <a:latin typeface="Arial"/>
                <a:cs typeface="Arial"/>
              </a:rPr>
              <a:t>fails</a:t>
            </a:r>
            <a:r>
              <a:rPr sz="1966" spc="-55" dirty="0">
                <a:latin typeface="Arial"/>
                <a:cs typeface="Arial"/>
              </a:rPr>
              <a:t> </a:t>
            </a:r>
            <a:r>
              <a:rPr sz="1966" dirty="0">
                <a:latin typeface="Arial"/>
                <a:cs typeface="Arial"/>
              </a:rPr>
              <a:t>from</a:t>
            </a:r>
            <a:r>
              <a:rPr sz="1966" spc="-55" dirty="0">
                <a:latin typeface="Arial"/>
                <a:cs typeface="Arial"/>
              </a:rPr>
              <a:t> </a:t>
            </a:r>
            <a:r>
              <a:rPr sz="1966" dirty="0">
                <a:latin typeface="Arial"/>
                <a:cs typeface="Arial"/>
              </a:rPr>
              <a:t>one</a:t>
            </a:r>
            <a:r>
              <a:rPr sz="1966" spc="-55" dirty="0">
                <a:latin typeface="Arial"/>
                <a:cs typeface="Arial"/>
              </a:rPr>
              <a:t> </a:t>
            </a:r>
            <a:r>
              <a:rPr sz="1966" dirty="0">
                <a:latin typeface="Arial"/>
                <a:cs typeface="Arial"/>
              </a:rPr>
              <a:t>direction</a:t>
            </a:r>
            <a:r>
              <a:rPr sz="1966" spc="-55" dirty="0">
                <a:latin typeface="Arial"/>
                <a:cs typeface="Arial"/>
              </a:rPr>
              <a:t> </a:t>
            </a:r>
            <a:r>
              <a:rPr sz="1966" spc="-22" dirty="0">
                <a:latin typeface="Arial"/>
                <a:cs typeface="Arial"/>
              </a:rPr>
              <a:t>(constrained</a:t>
            </a:r>
            <a:r>
              <a:rPr sz="1966" spc="-44" dirty="0">
                <a:latin typeface="Arial"/>
                <a:cs typeface="Arial"/>
              </a:rPr>
              <a:t> </a:t>
            </a:r>
            <a:r>
              <a:rPr sz="1966" spc="-22" dirty="0">
                <a:latin typeface="Arial"/>
                <a:cs typeface="Arial"/>
              </a:rPr>
              <a:t>policy) </a:t>
            </a:r>
            <a:r>
              <a:rPr sz="1966" dirty="0">
                <a:latin typeface="Arial"/>
                <a:cs typeface="Arial"/>
              </a:rPr>
              <a:t>Stochastic</a:t>
            </a:r>
            <a:r>
              <a:rPr sz="1966" spc="-66" dirty="0">
                <a:latin typeface="Arial"/>
                <a:cs typeface="Arial"/>
              </a:rPr>
              <a:t> </a:t>
            </a:r>
            <a:r>
              <a:rPr sz="1966" i="1" spc="164" dirty="0">
                <a:latin typeface="Times New Roman"/>
                <a:cs typeface="Times New Roman"/>
              </a:rPr>
              <a:t>π</a:t>
            </a:r>
            <a:r>
              <a:rPr sz="1966" i="1" spc="55" dirty="0">
                <a:latin typeface="Times New Roman"/>
                <a:cs typeface="Times New Roman"/>
              </a:rPr>
              <a:t> </a:t>
            </a:r>
            <a:r>
              <a:rPr sz="1966" dirty="0">
                <a:latin typeface="Arial"/>
                <a:cs typeface="Arial"/>
              </a:rPr>
              <a:t>succeeds</a:t>
            </a:r>
            <a:r>
              <a:rPr sz="1966" spc="-55" dirty="0">
                <a:latin typeface="Arial"/>
                <a:cs typeface="Arial"/>
              </a:rPr>
              <a:t> </a:t>
            </a:r>
            <a:r>
              <a:rPr sz="1966" dirty="0">
                <a:latin typeface="Arial"/>
                <a:cs typeface="Arial"/>
              </a:rPr>
              <a:t>from</a:t>
            </a:r>
            <a:r>
              <a:rPr sz="1966" spc="-66" dirty="0">
                <a:latin typeface="Arial"/>
                <a:cs typeface="Arial"/>
              </a:rPr>
              <a:t> </a:t>
            </a:r>
            <a:r>
              <a:rPr sz="1966" dirty="0">
                <a:latin typeface="Arial"/>
                <a:cs typeface="Arial"/>
              </a:rPr>
              <a:t>both</a:t>
            </a:r>
            <a:r>
              <a:rPr sz="1966" spc="-66" dirty="0">
                <a:latin typeface="Arial"/>
                <a:cs typeface="Arial"/>
              </a:rPr>
              <a:t> </a:t>
            </a:r>
            <a:r>
              <a:rPr sz="1966" dirty="0">
                <a:latin typeface="Arial"/>
                <a:cs typeface="Arial"/>
              </a:rPr>
              <a:t>directions</a:t>
            </a:r>
            <a:r>
              <a:rPr sz="1966" spc="-55" dirty="0">
                <a:latin typeface="Arial"/>
                <a:cs typeface="Arial"/>
              </a:rPr>
              <a:t> </a:t>
            </a:r>
            <a:r>
              <a:rPr sz="1966" dirty="0">
                <a:latin typeface="Arial"/>
                <a:cs typeface="Arial"/>
              </a:rPr>
              <a:t>(still</a:t>
            </a:r>
            <a:r>
              <a:rPr sz="1966" spc="-66" dirty="0">
                <a:latin typeface="Arial"/>
                <a:cs typeface="Arial"/>
              </a:rPr>
              <a:t> </a:t>
            </a:r>
            <a:r>
              <a:rPr sz="1966" spc="-22" dirty="0">
                <a:latin typeface="Arial"/>
                <a:cs typeface="Arial"/>
              </a:rPr>
              <a:t>suboptimal) </a:t>
            </a:r>
            <a:r>
              <a:rPr sz="1966" dirty="0">
                <a:latin typeface="Arial"/>
                <a:cs typeface="Arial"/>
              </a:rPr>
              <a:t>Optimal</a:t>
            </a:r>
            <a:r>
              <a:rPr sz="1966" spc="-66" dirty="0">
                <a:latin typeface="Arial"/>
                <a:cs typeface="Arial"/>
              </a:rPr>
              <a:t> </a:t>
            </a:r>
            <a:r>
              <a:rPr sz="1966" dirty="0">
                <a:latin typeface="Arial"/>
                <a:cs typeface="Arial"/>
              </a:rPr>
              <a:t>deterministic</a:t>
            </a:r>
            <a:r>
              <a:rPr sz="1966" spc="-66" dirty="0">
                <a:latin typeface="Arial"/>
                <a:cs typeface="Arial"/>
              </a:rPr>
              <a:t> </a:t>
            </a:r>
            <a:r>
              <a:rPr sz="1966" dirty="0">
                <a:latin typeface="Arial"/>
                <a:cs typeface="Arial"/>
              </a:rPr>
              <a:t>policy</a:t>
            </a:r>
            <a:r>
              <a:rPr sz="1966" spc="-66" dirty="0">
                <a:latin typeface="Arial"/>
                <a:cs typeface="Arial"/>
              </a:rPr>
              <a:t> </a:t>
            </a:r>
            <a:r>
              <a:rPr sz="1966" dirty="0">
                <a:latin typeface="Arial"/>
                <a:cs typeface="Arial"/>
              </a:rPr>
              <a:t>not</a:t>
            </a:r>
            <a:r>
              <a:rPr sz="1966" spc="-66" dirty="0">
                <a:latin typeface="Arial"/>
                <a:cs typeface="Arial"/>
              </a:rPr>
              <a:t> </a:t>
            </a:r>
            <a:r>
              <a:rPr sz="1966" spc="-22" dirty="0">
                <a:latin typeface="Arial"/>
                <a:cs typeface="Arial"/>
              </a:rPr>
              <a:t>guaranteed?</a:t>
            </a:r>
            <a:endParaRPr sz="1966">
              <a:latin typeface="Arial"/>
              <a:cs typeface="Arial"/>
            </a:endParaRPr>
          </a:p>
          <a:p>
            <a:pPr>
              <a:spcBef>
                <a:spcPts val="382"/>
              </a:spcBef>
            </a:pPr>
            <a:endParaRPr sz="1966">
              <a:latin typeface="Arial"/>
              <a:cs typeface="Arial"/>
            </a:endParaRPr>
          </a:p>
          <a:p>
            <a:pPr marL="27742"/>
            <a:r>
              <a:rPr sz="1966" b="1" dirty="0">
                <a:latin typeface="Arial"/>
                <a:cs typeface="Arial"/>
              </a:rPr>
              <a:t>Resolution:</a:t>
            </a:r>
            <a:r>
              <a:rPr sz="1966" b="1" spc="55" dirty="0">
                <a:latin typeface="Arial"/>
                <a:cs typeface="Arial"/>
              </a:rPr>
              <a:t> </a:t>
            </a:r>
            <a:r>
              <a:rPr sz="1966" dirty="0">
                <a:latin typeface="Arial"/>
                <a:cs typeface="Arial"/>
              </a:rPr>
              <a:t>Deterministic</a:t>
            </a:r>
            <a:r>
              <a:rPr sz="1966" spc="-66" dirty="0">
                <a:latin typeface="Arial"/>
                <a:cs typeface="Arial"/>
              </a:rPr>
              <a:t> </a:t>
            </a:r>
            <a:r>
              <a:rPr sz="1966" i="1" spc="164" dirty="0">
                <a:latin typeface="Times New Roman"/>
                <a:cs typeface="Times New Roman"/>
              </a:rPr>
              <a:t>π</a:t>
            </a:r>
            <a:r>
              <a:rPr sz="1966" i="1" spc="44" dirty="0">
                <a:latin typeface="Times New Roman"/>
                <a:cs typeface="Times New Roman"/>
              </a:rPr>
              <a:t> </a:t>
            </a:r>
            <a:r>
              <a:rPr sz="1966" dirty="0">
                <a:latin typeface="Arial"/>
                <a:cs typeface="Arial"/>
              </a:rPr>
              <a:t>w/</a:t>
            </a:r>
            <a:r>
              <a:rPr sz="1966" spc="-66" dirty="0">
                <a:latin typeface="Arial"/>
                <a:cs typeface="Arial"/>
              </a:rPr>
              <a:t> </a:t>
            </a:r>
            <a:r>
              <a:rPr sz="1966" dirty="0">
                <a:solidFill>
                  <a:srgbClr val="D41A2C"/>
                </a:solidFill>
                <a:latin typeface="Arial"/>
                <a:cs typeface="Arial"/>
              </a:rPr>
              <a:t>memory</a:t>
            </a:r>
            <a:r>
              <a:rPr sz="1966" dirty="0">
                <a:latin typeface="Arial"/>
                <a:cs typeface="Arial"/>
              </a:rPr>
              <a:t>,</a:t>
            </a:r>
            <a:r>
              <a:rPr sz="1966" spc="-55" dirty="0">
                <a:latin typeface="Arial"/>
                <a:cs typeface="Arial"/>
              </a:rPr>
              <a:t> </a:t>
            </a:r>
            <a:r>
              <a:rPr sz="1966" spc="-22" dirty="0">
                <a:latin typeface="Arial"/>
                <a:cs typeface="Arial"/>
              </a:rPr>
              <a:t>guarantee</a:t>
            </a:r>
            <a:r>
              <a:rPr sz="1966" spc="-76" dirty="0">
                <a:latin typeface="Arial"/>
                <a:cs typeface="Arial"/>
              </a:rPr>
              <a:t> </a:t>
            </a:r>
            <a:r>
              <a:rPr sz="1966" dirty="0">
                <a:latin typeface="Arial"/>
                <a:cs typeface="Arial"/>
              </a:rPr>
              <a:t>goal</a:t>
            </a:r>
            <a:r>
              <a:rPr sz="1966" spc="-66" dirty="0">
                <a:latin typeface="Arial"/>
                <a:cs typeface="Arial"/>
              </a:rPr>
              <a:t> </a:t>
            </a:r>
            <a:r>
              <a:rPr sz="1966" dirty="0">
                <a:latin typeface="Arial"/>
                <a:cs typeface="Arial"/>
              </a:rPr>
              <a:t>from</a:t>
            </a:r>
            <a:r>
              <a:rPr sz="1966" spc="-76" dirty="0">
                <a:latin typeface="Arial"/>
                <a:cs typeface="Arial"/>
              </a:rPr>
              <a:t> </a:t>
            </a:r>
            <a:r>
              <a:rPr sz="1966" dirty="0">
                <a:latin typeface="Arial"/>
                <a:cs typeface="Arial"/>
              </a:rPr>
              <a:t>both</a:t>
            </a:r>
            <a:r>
              <a:rPr sz="1966" spc="-66" dirty="0">
                <a:latin typeface="Arial"/>
                <a:cs typeface="Arial"/>
              </a:rPr>
              <a:t> </a:t>
            </a:r>
            <a:r>
              <a:rPr sz="1966" spc="-22" dirty="0">
                <a:latin typeface="Arial"/>
                <a:cs typeface="Arial"/>
              </a:rPr>
              <a:t>directions!</a:t>
            </a:r>
            <a:endParaRPr sz="1966">
              <a:latin typeface="Arial"/>
              <a:cs typeface="Arial"/>
            </a:endParaRPr>
          </a:p>
        </p:txBody>
      </p:sp>
      <p:sp>
        <p:nvSpPr>
          <p:cNvPr id="34" name="object 34"/>
          <p:cNvSpPr txBox="1">
            <a:spLocks noGrp="1"/>
          </p:cNvSpPr>
          <p:nvPr>
            <p:ph type="ftr" sz="quarter" idx="5"/>
          </p:nvPr>
        </p:nvSpPr>
        <p:spPr>
          <a:xfrm>
            <a:off x="85737" y="3350180"/>
            <a:ext cx="337184"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A.</a:t>
            </a:r>
            <a:r>
              <a:rPr lang="en-US" spc="-20"/>
              <a:t> </a:t>
            </a:r>
            <a:r>
              <a:rPr lang="en-US" spc="-10"/>
              <a:t>Baisero</a:t>
            </a:r>
            <a:endParaRPr spc="-22" dirty="0"/>
          </a:p>
        </p:txBody>
      </p:sp>
      <p:sp>
        <p:nvSpPr>
          <p:cNvPr id="38" name="object 38"/>
          <p:cNvSpPr txBox="1">
            <a:spLocks noGrp="1"/>
          </p:cNvSpPr>
          <p:nvPr>
            <p:ph type="dt" sz="half" idx="6"/>
          </p:nvPr>
        </p:nvSpPr>
        <p:spPr>
          <a:xfrm>
            <a:off x="3570742" y="3350180"/>
            <a:ext cx="429958"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CS</a:t>
            </a:r>
            <a:r>
              <a:rPr lang="en-US" spc="-20"/>
              <a:t> </a:t>
            </a:r>
            <a:r>
              <a:rPr lang="en-US" spc="-10"/>
              <a:t>4180/5180</a:t>
            </a:r>
            <a:endParaRPr spc="-22" dirty="0"/>
          </a:p>
        </p:txBody>
      </p:sp>
    </p:spTree>
  </p:cSld>
  <p:clrMapOvr>
    <a:masterClrMapping/>
  </p:clrMapOvr>
  <p:transition>
    <p:cut/>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bject 29"/>
          <p:cNvSpPr txBox="1"/>
          <p:nvPr/>
        </p:nvSpPr>
        <p:spPr>
          <a:xfrm>
            <a:off x="213326" y="283179"/>
            <a:ext cx="5565030" cy="394993"/>
          </a:xfrm>
          <a:prstGeom prst="rect">
            <a:avLst/>
          </a:prstGeom>
        </p:spPr>
        <p:txBody>
          <a:bodyPr vert="horz" wrap="square" lIns="0" tIns="24968" rIns="0" bIns="0" rtlCol="0">
            <a:spAutoFit/>
          </a:bodyPr>
          <a:lstStyle/>
          <a:p>
            <a:pPr marL="27742">
              <a:spcBef>
                <a:spcPts val="197"/>
              </a:spcBef>
            </a:pPr>
            <a:r>
              <a:rPr sz="2403" b="1" spc="-22" dirty="0">
                <a:solidFill>
                  <a:srgbClr val="D41A2C"/>
                </a:solidFill>
                <a:latin typeface="Arial"/>
                <a:cs typeface="Arial"/>
              </a:rPr>
              <a:t>Information</a:t>
            </a:r>
            <a:r>
              <a:rPr sz="2403" b="1" spc="-44" dirty="0">
                <a:solidFill>
                  <a:srgbClr val="D41A2C"/>
                </a:solidFill>
                <a:latin typeface="Arial"/>
                <a:cs typeface="Arial"/>
              </a:rPr>
              <a:t> </a:t>
            </a:r>
            <a:r>
              <a:rPr sz="2403" b="1" dirty="0">
                <a:solidFill>
                  <a:srgbClr val="D41A2C"/>
                </a:solidFill>
                <a:latin typeface="Arial"/>
                <a:cs typeface="Arial"/>
              </a:rPr>
              <a:t>Gathering</a:t>
            </a:r>
            <a:r>
              <a:rPr sz="2403" b="1" spc="-44" dirty="0">
                <a:solidFill>
                  <a:srgbClr val="D41A2C"/>
                </a:solidFill>
                <a:latin typeface="Arial"/>
                <a:cs typeface="Arial"/>
              </a:rPr>
              <a:t> </a:t>
            </a:r>
            <a:r>
              <a:rPr sz="2403" b="1" dirty="0">
                <a:solidFill>
                  <a:srgbClr val="D41A2C"/>
                </a:solidFill>
                <a:latin typeface="Arial"/>
                <a:cs typeface="Arial"/>
              </a:rPr>
              <a:t>&amp;</a:t>
            </a:r>
            <a:r>
              <a:rPr sz="2403" b="1" spc="-44" dirty="0">
                <a:solidFill>
                  <a:srgbClr val="D41A2C"/>
                </a:solidFill>
                <a:latin typeface="Arial"/>
                <a:cs typeface="Arial"/>
              </a:rPr>
              <a:t> </a:t>
            </a:r>
            <a:r>
              <a:rPr sz="2403" b="1" spc="-22" dirty="0">
                <a:solidFill>
                  <a:srgbClr val="D41A2C"/>
                </a:solidFill>
                <a:latin typeface="Arial"/>
                <a:cs typeface="Arial"/>
              </a:rPr>
              <a:t>Memorization</a:t>
            </a:r>
            <a:endParaRPr sz="2403" dirty="0">
              <a:latin typeface="Arial"/>
              <a:cs typeface="Arial"/>
            </a:endParaRPr>
          </a:p>
        </p:txBody>
      </p:sp>
      <p:sp>
        <p:nvSpPr>
          <p:cNvPr id="30" name="object 30"/>
          <p:cNvSpPr txBox="1"/>
          <p:nvPr/>
        </p:nvSpPr>
        <p:spPr>
          <a:xfrm>
            <a:off x="708300" y="982368"/>
            <a:ext cx="4329128" cy="3458908"/>
          </a:xfrm>
          <a:prstGeom prst="rect">
            <a:avLst/>
          </a:prstGeom>
        </p:spPr>
        <p:txBody>
          <a:bodyPr vert="horz" wrap="square" lIns="0" tIns="176161" rIns="0" bIns="0" rtlCol="0">
            <a:spAutoFit/>
          </a:bodyPr>
          <a:lstStyle/>
          <a:p>
            <a:pPr marL="83226">
              <a:spcBef>
                <a:spcPts val="1387"/>
              </a:spcBef>
            </a:pPr>
            <a:r>
              <a:rPr sz="1748" b="1" dirty="0">
                <a:latin typeface="Arial"/>
                <a:cs typeface="Arial"/>
              </a:rPr>
              <a:t>Goal:</a:t>
            </a:r>
            <a:r>
              <a:rPr sz="1748" b="1" spc="22" dirty="0">
                <a:latin typeface="Arial"/>
                <a:cs typeface="Arial"/>
              </a:rPr>
              <a:t> </a:t>
            </a:r>
            <a:r>
              <a:rPr sz="1748" dirty="0">
                <a:latin typeface="Arial"/>
                <a:cs typeface="Arial"/>
              </a:rPr>
              <a:t>Reach</a:t>
            </a:r>
            <a:r>
              <a:rPr sz="1748" spc="-66" dirty="0">
                <a:latin typeface="Arial"/>
                <a:cs typeface="Arial"/>
              </a:rPr>
              <a:t> </a:t>
            </a:r>
            <a:r>
              <a:rPr sz="1748" dirty="0">
                <a:solidFill>
                  <a:srgbClr val="D41A2C"/>
                </a:solidFill>
                <a:latin typeface="Arial"/>
                <a:cs typeface="Arial"/>
              </a:rPr>
              <a:t>good</a:t>
            </a:r>
            <a:r>
              <a:rPr sz="1748" spc="-76" dirty="0">
                <a:solidFill>
                  <a:srgbClr val="D41A2C"/>
                </a:solidFill>
                <a:latin typeface="Arial"/>
                <a:cs typeface="Arial"/>
              </a:rPr>
              <a:t> </a:t>
            </a:r>
            <a:r>
              <a:rPr sz="1748" dirty="0">
                <a:latin typeface="Arial"/>
                <a:cs typeface="Arial"/>
              </a:rPr>
              <a:t>exit,</a:t>
            </a:r>
            <a:r>
              <a:rPr sz="1748" spc="-66" dirty="0">
                <a:latin typeface="Arial"/>
                <a:cs typeface="Arial"/>
              </a:rPr>
              <a:t> </a:t>
            </a:r>
            <a:r>
              <a:rPr sz="1748" spc="-22" dirty="0">
                <a:latin typeface="Arial"/>
                <a:cs typeface="Arial"/>
              </a:rPr>
              <a:t>avoid</a:t>
            </a:r>
            <a:r>
              <a:rPr sz="1748" spc="-76" dirty="0">
                <a:latin typeface="Arial"/>
                <a:cs typeface="Arial"/>
              </a:rPr>
              <a:t> </a:t>
            </a:r>
            <a:r>
              <a:rPr sz="1748" dirty="0">
                <a:solidFill>
                  <a:srgbClr val="D41A2C"/>
                </a:solidFill>
                <a:latin typeface="Arial"/>
                <a:cs typeface="Arial"/>
              </a:rPr>
              <a:t>bad</a:t>
            </a:r>
            <a:r>
              <a:rPr sz="1748" spc="-76" dirty="0">
                <a:solidFill>
                  <a:srgbClr val="D41A2C"/>
                </a:solidFill>
                <a:latin typeface="Arial"/>
                <a:cs typeface="Arial"/>
              </a:rPr>
              <a:t> </a:t>
            </a:r>
            <a:r>
              <a:rPr sz="1748" spc="-44" dirty="0">
                <a:latin typeface="Arial"/>
                <a:cs typeface="Arial"/>
              </a:rPr>
              <a:t>exit</a:t>
            </a:r>
            <a:endParaRPr sz="1748">
              <a:latin typeface="Arial"/>
              <a:cs typeface="Arial"/>
            </a:endParaRPr>
          </a:p>
          <a:p>
            <a:pPr marL="83226">
              <a:spcBef>
                <a:spcPts val="1169"/>
              </a:spcBef>
            </a:pPr>
            <a:r>
              <a:rPr sz="1748" b="1" spc="-22" dirty="0">
                <a:latin typeface="Arial"/>
                <a:cs typeface="Arial"/>
              </a:rPr>
              <a:t>Observability:</a:t>
            </a:r>
            <a:endParaRPr sz="1748">
              <a:latin typeface="Arial"/>
              <a:cs typeface="Arial"/>
            </a:endParaRPr>
          </a:p>
          <a:p>
            <a:pPr marL="593676" indent="-245516">
              <a:spcBef>
                <a:spcPts val="511"/>
              </a:spcBef>
              <a:buClr>
                <a:srgbClr val="D41A2C"/>
              </a:buClr>
              <a:buFont typeface="Menlo"/>
              <a:buChar char="•"/>
              <a:tabLst>
                <a:tab pos="593676" algn="l"/>
              </a:tabLst>
            </a:pPr>
            <a:r>
              <a:rPr sz="1748" dirty="0">
                <a:latin typeface="Arial"/>
                <a:cs typeface="Arial"/>
              </a:rPr>
              <a:t>Full</a:t>
            </a:r>
            <a:r>
              <a:rPr sz="1748" spc="-66" dirty="0">
                <a:latin typeface="Arial"/>
                <a:cs typeface="Arial"/>
              </a:rPr>
              <a:t> </a:t>
            </a:r>
            <a:r>
              <a:rPr sz="1748" dirty="0">
                <a:latin typeface="Arial"/>
                <a:cs typeface="Arial"/>
              </a:rPr>
              <a:t>observability</a:t>
            </a:r>
            <a:r>
              <a:rPr sz="1748" spc="-66" dirty="0">
                <a:latin typeface="Arial"/>
                <a:cs typeface="Arial"/>
              </a:rPr>
              <a:t> </a:t>
            </a:r>
            <a:r>
              <a:rPr sz="1748" dirty="0">
                <a:latin typeface="Arial"/>
                <a:cs typeface="Arial"/>
              </a:rPr>
              <a:t>of</a:t>
            </a:r>
            <a:r>
              <a:rPr sz="1748" spc="-66" dirty="0">
                <a:latin typeface="Arial"/>
                <a:cs typeface="Arial"/>
              </a:rPr>
              <a:t> </a:t>
            </a:r>
            <a:r>
              <a:rPr sz="1748" spc="-22" dirty="0">
                <a:latin typeface="Arial"/>
                <a:cs typeface="Arial"/>
              </a:rPr>
              <a:t>position</a:t>
            </a:r>
            <a:endParaRPr sz="1748">
              <a:latin typeface="Arial"/>
              <a:cs typeface="Arial"/>
            </a:endParaRPr>
          </a:p>
          <a:p>
            <a:pPr marL="593676" indent="-245516">
              <a:spcBef>
                <a:spcPts val="730"/>
              </a:spcBef>
              <a:buClr>
                <a:srgbClr val="D41A2C"/>
              </a:buClr>
              <a:buFont typeface="Menlo"/>
              <a:buChar char="•"/>
              <a:tabLst>
                <a:tab pos="593676" algn="l"/>
              </a:tabLst>
            </a:pPr>
            <a:r>
              <a:rPr sz="1748" dirty="0">
                <a:latin typeface="Arial"/>
                <a:cs typeface="Arial"/>
              </a:rPr>
              <a:t>Partial</a:t>
            </a:r>
            <a:r>
              <a:rPr sz="1748" spc="-87" dirty="0">
                <a:latin typeface="Arial"/>
                <a:cs typeface="Arial"/>
              </a:rPr>
              <a:t> </a:t>
            </a:r>
            <a:r>
              <a:rPr sz="1748" dirty="0">
                <a:latin typeface="Arial"/>
                <a:cs typeface="Arial"/>
              </a:rPr>
              <a:t>observability</a:t>
            </a:r>
            <a:r>
              <a:rPr sz="1748" spc="-76" dirty="0">
                <a:latin typeface="Arial"/>
                <a:cs typeface="Arial"/>
              </a:rPr>
              <a:t> </a:t>
            </a:r>
            <a:r>
              <a:rPr sz="1748" dirty="0">
                <a:latin typeface="Arial"/>
                <a:cs typeface="Arial"/>
              </a:rPr>
              <a:t>of</a:t>
            </a:r>
            <a:r>
              <a:rPr sz="1748" spc="-76" dirty="0">
                <a:latin typeface="Arial"/>
                <a:cs typeface="Arial"/>
              </a:rPr>
              <a:t> </a:t>
            </a:r>
            <a:r>
              <a:rPr sz="1748" spc="-22" dirty="0">
                <a:latin typeface="Arial"/>
                <a:cs typeface="Arial"/>
              </a:rPr>
              <a:t>exits</a:t>
            </a:r>
            <a:endParaRPr sz="1748">
              <a:latin typeface="Arial"/>
              <a:cs typeface="Arial"/>
            </a:endParaRPr>
          </a:p>
          <a:p>
            <a:pPr marL="83226">
              <a:spcBef>
                <a:spcPts val="1813"/>
              </a:spcBef>
            </a:pPr>
            <a:r>
              <a:rPr sz="1748" b="1" dirty="0">
                <a:latin typeface="Arial"/>
                <a:cs typeface="Arial"/>
              </a:rPr>
              <a:t>FO</a:t>
            </a:r>
            <a:r>
              <a:rPr sz="1748" b="1" spc="-87" dirty="0">
                <a:latin typeface="Arial"/>
                <a:cs typeface="Arial"/>
              </a:rPr>
              <a:t> </a:t>
            </a:r>
            <a:r>
              <a:rPr sz="1748" b="1" dirty="0">
                <a:latin typeface="Arial"/>
                <a:cs typeface="Arial"/>
              </a:rPr>
              <a:t>Optimality:</a:t>
            </a:r>
            <a:r>
              <a:rPr sz="1748" b="1" spc="33" dirty="0">
                <a:latin typeface="Arial"/>
                <a:cs typeface="Arial"/>
              </a:rPr>
              <a:t> </a:t>
            </a:r>
            <a:r>
              <a:rPr sz="1748" dirty="0">
                <a:latin typeface="Arial"/>
                <a:cs typeface="Arial"/>
              </a:rPr>
              <a:t>Just</a:t>
            </a:r>
            <a:r>
              <a:rPr sz="1748" spc="-76" dirty="0">
                <a:latin typeface="Arial"/>
                <a:cs typeface="Arial"/>
              </a:rPr>
              <a:t> </a:t>
            </a:r>
            <a:r>
              <a:rPr sz="1748" spc="-44" dirty="0">
                <a:latin typeface="Arial"/>
                <a:cs typeface="Arial"/>
              </a:rPr>
              <a:t>exit</a:t>
            </a:r>
            <a:endParaRPr sz="1748">
              <a:latin typeface="Arial"/>
              <a:cs typeface="Arial"/>
            </a:endParaRPr>
          </a:p>
          <a:p>
            <a:pPr marL="83226">
              <a:lnSpc>
                <a:spcPts val="2031"/>
              </a:lnSpc>
              <a:spcBef>
                <a:spcPts val="1169"/>
              </a:spcBef>
            </a:pPr>
            <a:r>
              <a:rPr sz="1748" b="1" dirty="0">
                <a:latin typeface="Arial"/>
                <a:cs typeface="Arial"/>
              </a:rPr>
              <a:t>PO</a:t>
            </a:r>
            <a:r>
              <a:rPr sz="1748" b="1" spc="-33" dirty="0">
                <a:latin typeface="Arial"/>
                <a:cs typeface="Arial"/>
              </a:rPr>
              <a:t> </a:t>
            </a:r>
            <a:r>
              <a:rPr sz="1748" b="1" dirty="0">
                <a:latin typeface="Arial"/>
                <a:cs typeface="Arial"/>
              </a:rPr>
              <a:t>Optimality:</a:t>
            </a:r>
            <a:r>
              <a:rPr sz="1748" b="1" spc="98" dirty="0">
                <a:latin typeface="Arial"/>
                <a:cs typeface="Arial"/>
              </a:rPr>
              <a:t> </a:t>
            </a:r>
            <a:r>
              <a:rPr sz="1748" spc="-22" dirty="0">
                <a:solidFill>
                  <a:srgbClr val="D41A2C"/>
                </a:solidFill>
                <a:latin typeface="Arial"/>
                <a:cs typeface="Arial"/>
              </a:rPr>
              <a:t>Backtrack</a:t>
            </a:r>
            <a:r>
              <a:rPr sz="1748" spc="-22" dirty="0">
                <a:latin typeface="Arial"/>
                <a:cs typeface="Arial"/>
              </a:rPr>
              <a:t>, memorize,</a:t>
            </a:r>
            <a:r>
              <a:rPr sz="1748" spc="-33" dirty="0">
                <a:latin typeface="Arial"/>
                <a:cs typeface="Arial"/>
              </a:rPr>
              <a:t> </a:t>
            </a:r>
            <a:r>
              <a:rPr sz="1748" spc="-44" dirty="0">
                <a:latin typeface="Arial"/>
                <a:cs typeface="Arial"/>
              </a:rPr>
              <a:t>exit</a:t>
            </a:r>
            <a:endParaRPr sz="1748">
              <a:latin typeface="Arial"/>
              <a:cs typeface="Arial"/>
            </a:endParaRPr>
          </a:p>
          <a:p>
            <a:pPr marL="1676997" marR="66581" indent="2774">
              <a:lnSpc>
                <a:spcPts val="1966"/>
              </a:lnSpc>
              <a:spcBef>
                <a:spcPts val="109"/>
              </a:spcBef>
            </a:pPr>
            <a:r>
              <a:rPr sz="1748" dirty="0">
                <a:latin typeface="Arial"/>
                <a:cs typeface="Arial"/>
              </a:rPr>
              <a:t>Easy</a:t>
            </a:r>
            <a:r>
              <a:rPr sz="1748" spc="-55" dirty="0">
                <a:latin typeface="Arial"/>
                <a:cs typeface="Arial"/>
              </a:rPr>
              <a:t> </a:t>
            </a:r>
            <a:r>
              <a:rPr sz="1748" dirty="0">
                <a:latin typeface="Arial"/>
                <a:cs typeface="Arial"/>
              </a:rPr>
              <a:t>to</a:t>
            </a:r>
            <a:r>
              <a:rPr sz="1748" spc="-44" dirty="0">
                <a:latin typeface="Arial"/>
                <a:cs typeface="Arial"/>
              </a:rPr>
              <a:t> </a:t>
            </a:r>
            <a:r>
              <a:rPr sz="1748" spc="-22" dirty="0">
                <a:latin typeface="Arial"/>
                <a:cs typeface="Arial"/>
              </a:rPr>
              <a:t>execute</a:t>
            </a:r>
            <a:r>
              <a:rPr sz="1748" spc="1092" dirty="0">
                <a:latin typeface="Arial"/>
                <a:cs typeface="Arial"/>
              </a:rPr>
              <a:t> </a:t>
            </a:r>
            <a:r>
              <a:rPr sz="1748" spc="-22" dirty="0">
                <a:latin typeface="Arial"/>
                <a:cs typeface="Arial"/>
              </a:rPr>
              <a:t>Deviously</a:t>
            </a:r>
            <a:r>
              <a:rPr sz="1748" spc="-55" dirty="0">
                <a:latin typeface="Arial"/>
                <a:cs typeface="Arial"/>
              </a:rPr>
              <a:t> </a:t>
            </a:r>
            <a:r>
              <a:rPr sz="1748" dirty="0">
                <a:latin typeface="Arial"/>
                <a:cs typeface="Arial"/>
              </a:rPr>
              <a:t>hard</a:t>
            </a:r>
            <a:r>
              <a:rPr sz="1748" spc="-44" dirty="0">
                <a:latin typeface="Arial"/>
                <a:cs typeface="Arial"/>
              </a:rPr>
              <a:t> </a:t>
            </a:r>
            <a:r>
              <a:rPr sz="1748" dirty="0">
                <a:latin typeface="Arial"/>
                <a:cs typeface="Arial"/>
              </a:rPr>
              <a:t>to</a:t>
            </a:r>
            <a:r>
              <a:rPr sz="1748" spc="-44" dirty="0">
                <a:latin typeface="Arial"/>
                <a:cs typeface="Arial"/>
              </a:rPr>
              <a:t> </a:t>
            </a:r>
            <a:r>
              <a:rPr sz="1748" spc="-22" dirty="0">
                <a:latin typeface="Arial"/>
                <a:cs typeface="Arial"/>
              </a:rPr>
              <a:t>discover</a:t>
            </a:r>
            <a:endParaRPr sz="1748">
              <a:latin typeface="Arial"/>
              <a:cs typeface="Arial"/>
            </a:endParaRPr>
          </a:p>
          <a:p>
            <a:pPr marL="83226">
              <a:spcBef>
                <a:spcPts val="1529"/>
              </a:spcBef>
            </a:pPr>
            <a:r>
              <a:rPr sz="1748" b="1" spc="-22" dirty="0">
                <a:latin typeface="Arial"/>
                <a:cs typeface="Arial"/>
              </a:rPr>
              <a:t>Information</a:t>
            </a:r>
            <a:r>
              <a:rPr sz="1748" b="1" spc="87" dirty="0">
                <a:latin typeface="Arial"/>
                <a:cs typeface="Arial"/>
              </a:rPr>
              <a:t> </a:t>
            </a:r>
            <a:r>
              <a:rPr sz="1748" b="1" spc="-22" dirty="0">
                <a:latin typeface="Arial"/>
                <a:cs typeface="Arial"/>
              </a:rPr>
              <a:t>Gathering:</a:t>
            </a:r>
            <a:endParaRPr sz="1748">
              <a:latin typeface="Arial"/>
              <a:cs typeface="Arial"/>
            </a:endParaRPr>
          </a:p>
        </p:txBody>
      </p:sp>
      <p:sp>
        <p:nvSpPr>
          <p:cNvPr id="31" name="object 31"/>
          <p:cNvSpPr/>
          <p:nvPr/>
        </p:nvSpPr>
        <p:spPr>
          <a:xfrm>
            <a:off x="5418943" y="999405"/>
            <a:ext cx="3539870" cy="2359451"/>
          </a:xfrm>
          <a:custGeom>
            <a:avLst/>
            <a:gdLst/>
            <a:ahLst/>
            <a:cxnLst/>
            <a:rect l="l" t="t" r="r" b="b"/>
            <a:pathLst>
              <a:path w="1620520" h="1080135">
                <a:moveTo>
                  <a:pt x="0" y="180002"/>
                </a:moveTo>
                <a:lnTo>
                  <a:pt x="1620020" y="180002"/>
                </a:lnTo>
              </a:path>
              <a:path w="1620520" h="1080135">
                <a:moveTo>
                  <a:pt x="0" y="63"/>
                </a:moveTo>
                <a:lnTo>
                  <a:pt x="1620020" y="63"/>
                </a:lnTo>
              </a:path>
              <a:path w="1620520" h="1080135">
                <a:moveTo>
                  <a:pt x="0" y="180002"/>
                </a:moveTo>
                <a:lnTo>
                  <a:pt x="0" y="0"/>
                </a:lnTo>
              </a:path>
              <a:path w="1620520" h="1080135">
                <a:moveTo>
                  <a:pt x="180002" y="180002"/>
                </a:moveTo>
                <a:lnTo>
                  <a:pt x="180002" y="0"/>
                </a:lnTo>
              </a:path>
              <a:path w="1620520" h="1080135">
                <a:moveTo>
                  <a:pt x="360004" y="180002"/>
                </a:moveTo>
                <a:lnTo>
                  <a:pt x="360004" y="0"/>
                </a:lnTo>
              </a:path>
              <a:path w="1620520" h="1080135">
                <a:moveTo>
                  <a:pt x="540006" y="180002"/>
                </a:moveTo>
                <a:lnTo>
                  <a:pt x="540006" y="0"/>
                </a:lnTo>
              </a:path>
              <a:path w="1620520" h="1080135">
                <a:moveTo>
                  <a:pt x="720008" y="180002"/>
                </a:moveTo>
                <a:lnTo>
                  <a:pt x="720008" y="0"/>
                </a:lnTo>
              </a:path>
              <a:path w="1620520" h="1080135">
                <a:moveTo>
                  <a:pt x="900011" y="180002"/>
                </a:moveTo>
                <a:lnTo>
                  <a:pt x="900011" y="0"/>
                </a:lnTo>
              </a:path>
              <a:path w="1620520" h="1080135">
                <a:moveTo>
                  <a:pt x="1080013" y="180002"/>
                </a:moveTo>
                <a:lnTo>
                  <a:pt x="1080013" y="0"/>
                </a:lnTo>
              </a:path>
              <a:path w="1620520" h="1080135">
                <a:moveTo>
                  <a:pt x="1260015" y="180002"/>
                </a:moveTo>
                <a:lnTo>
                  <a:pt x="1260015" y="0"/>
                </a:lnTo>
              </a:path>
              <a:path w="1620520" h="1080135">
                <a:moveTo>
                  <a:pt x="1440017" y="180002"/>
                </a:moveTo>
                <a:lnTo>
                  <a:pt x="1440017" y="0"/>
                </a:lnTo>
              </a:path>
              <a:path w="1620520" h="1080135">
                <a:moveTo>
                  <a:pt x="1619956" y="180002"/>
                </a:moveTo>
                <a:lnTo>
                  <a:pt x="1619956" y="0"/>
                </a:lnTo>
              </a:path>
              <a:path w="1620520" h="1080135">
                <a:moveTo>
                  <a:pt x="720008" y="900011"/>
                </a:moveTo>
                <a:lnTo>
                  <a:pt x="900011" y="900011"/>
                </a:lnTo>
              </a:path>
              <a:path w="1620520" h="1080135">
                <a:moveTo>
                  <a:pt x="720008" y="720008"/>
                </a:moveTo>
                <a:lnTo>
                  <a:pt x="900011" y="720008"/>
                </a:lnTo>
              </a:path>
              <a:path w="1620520" h="1080135">
                <a:moveTo>
                  <a:pt x="720008" y="540006"/>
                </a:moveTo>
                <a:lnTo>
                  <a:pt x="900011" y="540006"/>
                </a:lnTo>
              </a:path>
              <a:path w="1620520" h="1080135">
                <a:moveTo>
                  <a:pt x="720008" y="360004"/>
                </a:moveTo>
                <a:lnTo>
                  <a:pt x="900011" y="360004"/>
                </a:lnTo>
              </a:path>
              <a:path w="1620520" h="1080135">
                <a:moveTo>
                  <a:pt x="720008" y="180002"/>
                </a:moveTo>
                <a:lnTo>
                  <a:pt x="900011" y="180002"/>
                </a:lnTo>
              </a:path>
              <a:path w="1620520" h="1080135">
                <a:moveTo>
                  <a:pt x="720008" y="63"/>
                </a:moveTo>
                <a:lnTo>
                  <a:pt x="900011" y="63"/>
                </a:lnTo>
              </a:path>
              <a:path w="1620520" h="1080135">
                <a:moveTo>
                  <a:pt x="720008" y="900011"/>
                </a:moveTo>
                <a:lnTo>
                  <a:pt x="720008" y="0"/>
                </a:lnTo>
              </a:path>
              <a:path w="1620520" h="1080135">
                <a:moveTo>
                  <a:pt x="899947" y="900011"/>
                </a:moveTo>
                <a:lnTo>
                  <a:pt x="899947" y="0"/>
                </a:lnTo>
              </a:path>
              <a:path w="1620520" h="1080135">
                <a:moveTo>
                  <a:pt x="720008" y="1080013"/>
                </a:moveTo>
                <a:lnTo>
                  <a:pt x="1620020" y="1080013"/>
                </a:lnTo>
              </a:path>
              <a:path w="1620520" h="1080135">
                <a:moveTo>
                  <a:pt x="720008" y="900074"/>
                </a:moveTo>
                <a:lnTo>
                  <a:pt x="1620020" y="900074"/>
                </a:lnTo>
              </a:path>
              <a:path w="1620520" h="1080135">
                <a:moveTo>
                  <a:pt x="720008" y="1080013"/>
                </a:moveTo>
                <a:lnTo>
                  <a:pt x="720008" y="900011"/>
                </a:lnTo>
              </a:path>
              <a:path w="1620520" h="1080135">
                <a:moveTo>
                  <a:pt x="900011" y="1080013"/>
                </a:moveTo>
                <a:lnTo>
                  <a:pt x="900011" y="900011"/>
                </a:lnTo>
              </a:path>
              <a:path w="1620520" h="1080135">
                <a:moveTo>
                  <a:pt x="1080013" y="1080013"/>
                </a:moveTo>
                <a:lnTo>
                  <a:pt x="1080013" y="900011"/>
                </a:lnTo>
              </a:path>
              <a:path w="1620520" h="1080135">
                <a:moveTo>
                  <a:pt x="1260015" y="1080013"/>
                </a:moveTo>
                <a:lnTo>
                  <a:pt x="1260015" y="900011"/>
                </a:lnTo>
              </a:path>
              <a:path w="1620520" h="1080135">
                <a:moveTo>
                  <a:pt x="1440017" y="1080013"/>
                </a:moveTo>
                <a:lnTo>
                  <a:pt x="1440017" y="900011"/>
                </a:lnTo>
              </a:path>
              <a:path w="1620520" h="1080135">
                <a:moveTo>
                  <a:pt x="1619956" y="1080013"/>
                </a:moveTo>
                <a:lnTo>
                  <a:pt x="1619956" y="900011"/>
                </a:lnTo>
              </a:path>
            </a:pathLst>
          </a:custGeom>
          <a:ln w="10122">
            <a:solidFill>
              <a:srgbClr val="000000"/>
            </a:solidFill>
          </a:ln>
        </p:spPr>
        <p:txBody>
          <a:bodyPr wrap="square" lIns="0" tIns="0" rIns="0" bIns="0" rtlCol="0"/>
          <a:lstStyle/>
          <a:p>
            <a:endParaRPr sz="3932"/>
          </a:p>
        </p:txBody>
      </p:sp>
      <p:sp>
        <p:nvSpPr>
          <p:cNvPr id="32" name="object 32"/>
          <p:cNvSpPr txBox="1"/>
          <p:nvPr/>
        </p:nvSpPr>
        <p:spPr>
          <a:xfrm>
            <a:off x="8641213" y="1097261"/>
            <a:ext cx="239968" cy="161136"/>
          </a:xfrm>
          <a:prstGeom prst="rect">
            <a:avLst/>
          </a:prstGeom>
        </p:spPr>
        <p:txBody>
          <a:bodyPr vert="horz" wrap="square" lIns="0" tIns="26355" rIns="0" bIns="0" rtlCol="0">
            <a:spAutoFit/>
          </a:bodyPr>
          <a:lstStyle/>
          <a:p>
            <a:pPr marL="27742">
              <a:spcBef>
                <a:spcPts val="208"/>
              </a:spcBef>
            </a:pPr>
            <a:r>
              <a:rPr sz="874" spc="-44" dirty="0">
                <a:latin typeface="Arial"/>
                <a:cs typeface="Arial"/>
              </a:rPr>
              <a:t>Exit</a:t>
            </a:r>
            <a:endParaRPr sz="874">
              <a:latin typeface="Arial"/>
              <a:cs typeface="Arial"/>
            </a:endParaRPr>
          </a:p>
        </p:txBody>
      </p:sp>
      <p:sp>
        <p:nvSpPr>
          <p:cNvPr id="33" name="object 33"/>
          <p:cNvSpPr txBox="1"/>
          <p:nvPr/>
        </p:nvSpPr>
        <p:spPr>
          <a:xfrm>
            <a:off x="5495682" y="1097261"/>
            <a:ext cx="239968" cy="161136"/>
          </a:xfrm>
          <a:prstGeom prst="rect">
            <a:avLst/>
          </a:prstGeom>
        </p:spPr>
        <p:txBody>
          <a:bodyPr vert="horz" wrap="square" lIns="0" tIns="26355" rIns="0" bIns="0" rtlCol="0">
            <a:spAutoFit/>
          </a:bodyPr>
          <a:lstStyle/>
          <a:p>
            <a:pPr marL="27742">
              <a:spcBef>
                <a:spcPts val="208"/>
              </a:spcBef>
            </a:pPr>
            <a:r>
              <a:rPr sz="874" spc="-44" dirty="0">
                <a:latin typeface="Arial"/>
                <a:cs typeface="Arial"/>
              </a:rPr>
              <a:t>Exit</a:t>
            </a:r>
            <a:endParaRPr sz="874">
              <a:latin typeface="Arial"/>
              <a:cs typeface="Arial"/>
            </a:endParaRPr>
          </a:p>
        </p:txBody>
      </p:sp>
      <p:sp>
        <p:nvSpPr>
          <p:cNvPr id="34" name="object 34"/>
          <p:cNvSpPr txBox="1"/>
          <p:nvPr/>
        </p:nvSpPr>
        <p:spPr>
          <a:xfrm>
            <a:off x="7016161" y="2658118"/>
            <a:ext cx="345387" cy="161136"/>
          </a:xfrm>
          <a:prstGeom prst="rect">
            <a:avLst/>
          </a:prstGeom>
        </p:spPr>
        <p:txBody>
          <a:bodyPr vert="horz" wrap="square" lIns="0" tIns="26355" rIns="0" bIns="0" rtlCol="0">
            <a:spAutoFit/>
          </a:bodyPr>
          <a:lstStyle/>
          <a:p>
            <a:pPr marL="27742">
              <a:spcBef>
                <a:spcPts val="208"/>
              </a:spcBef>
            </a:pPr>
            <a:r>
              <a:rPr sz="874" spc="-22" dirty="0">
                <a:latin typeface="Arial"/>
                <a:cs typeface="Arial"/>
              </a:rPr>
              <a:t>Agent</a:t>
            </a:r>
            <a:endParaRPr sz="874">
              <a:latin typeface="Arial"/>
              <a:cs typeface="Arial"/>
            </a:endParaRPr>
          </a:p>
        </p:txBody>
      </p:sp>
      <p:sp>
        <p:nvSpPr>
          <p:cNvPr id="35" name="object 35"/>
          <p:cNvSpPr txBox="1"/>
          <p:nvPr/>
        </p:nvSpPr>
        <p:spPr>
          <a:xfrm>
            <a:off x="8591251" y="3062694"/>
            <a:ext cx="339839" cy="161136"/>
          </a:xfrm>
          <a:prstGeom prst="rect">
            <a:avLst/>
          </a:prstGeom>
        </p:spPr>
        <p:txBody>
          <a:bodyPr vert="horz" wrap="square" lIns="0" tIns="26355" rIns="0" bIns="0" rtlCol="0">
            <a:spAutoFit/>
          </a:bodyPr>
          <a:lstStyle/>
          <a:p>
            <a:pPr marL="27742">
              <a:spcBef>
                <a:spcPts val="208"/>
              </a:spcBef>
            </a:pPr>
            <a:r>
              <a:rPr sz="874" spc="-22" dirty="0">
                <a:latin typeface="Arial"/>
                <a:cs typeface="Arial"/>
              </a:rPr>
              <a:t>Priest</a:t>
            </a:r>
            <a:endParaRPr sz="874">
              <a:latin typeface="Arial"/>
              <a:cs typeface="Arial"/>
            </a:endParaRPr>
          </a:p>
        </p:txBody>
      </p:sp>
      <p:sp>
        <p:nvSpPr>
          <p:cNvPr id="36" name="object 36"/>
          <p:cNvSpPr txBox="1"/>
          <p:nvPr/>
        </p:nvSpPr>
        <p:spPr>
          <a:xfrm>
            <a:off x="5733250" y="3488349"/>
            <a:ext cx="2942031" cy="295597"/>
          </a:xfrm>
          <a:prstGeom prst="rect">
            <a:avLst/>
          </a:prstGeom>
        </p:spPr>
        <p:txBody>
          <a:bodyPr vert="horz" wrap="square" lIns="0" tIns="26355" rIns="0" bIns="0" rtlCol="0">
            <a:spAutoFit/>
          </a:bodyPr>
          <a:lstStyle/>
          <a:p>
            <a:pPr marL="27742">
              <a:spcBef>
                <a:spcPts val="208"/>
              </a:spcBef>
            </a:pPr>
            <a:r>
              <a:rPr sz="1748" dirty="0">
                <a:solidFill>
                  <a:srgbClr val="D41A2C"/>
                </a:solidFill>
                <a:latin typeface="Arial"/>
                <a:cs typeface="Arial"/>
              </a:rPr>
              <a:t>Figure:</a:t>
            </a:r>
            <a:r>
              <a:rPr sz="1748" spc="-22" dirty="0">
                <a:solidFill>
                  <a:srgbClr val="D41A2C"/>
                </a:solidFill>
                <a:latin typeface="Arial"/>
                <a:cs typeface="Arial"/>
              </a:rPr>
              <a:t> </a:t>
            </a:r>
            <a:r>
              <a:rPr sz="1748" spc="-22" dirty="0">
                <a:latin typeface="Arial"/>
                <a:cs typeface="Arial"/>
              </a:rPr>
              <a:t>Heaven/Hell</a:t>
            </a:r>
            <a:r>
              <a:rPr sz="1748" spc="-11" dirty="0">
                <a:latin typeface="Arial"/>
                <a:cs typeface="Arial"/>
              </a:rPr>
              <a:t> </a:t>
            </a:r>
            <a:r>
              <a:rPr sz="1748" spc="-22" dirty="0">
                <a:latin typeface="Arial"/>
                <a:cs typeface="Arial"/>
              </a:rPr>
              <a:t>Problem.</a:t>
            </a:r>
            <a:endParaRPr sz="1748">
              <a:latin typeface="Arial"/>
              <a:cs typeface="Arial"/>
            </a:endParaRPr>
          </a:p>
        </p:txBody>
      </p:sp>
      <p:sp>
        <p:nvSpPr>
          <p:cNvPr id="37" name="object 37"/>
          <p:cNvSpPr txBox="1"/>
          <p:nvPr/>
        </p:nvSpPr>
        <p:spPr>
          <a:xfrm>
            <a:off x="708299" y="4351459"/>
            <a:ext cx="7702544" cy="2658766"/>
          </a:xfrm>
          <a:prstGeom prst="rect">
            <a:avLst/>
          </a:prstGeom>
        </p:spPr>
        <p:txBody>
          <a:bodyPr vert="horz" wrap="square" lIns="0" tIns="120675" rIns="0" bIns="0" rtlCol="0">
            <a:spAutoFit/>
          </a:bodyPr>
          <a:lstStyle/>
          <a:p>
            <a:pPr marL="593676" indent="-245516">
              <a:spcBef>
                <a:spcPts val="948"/>
              </a:spcBef>
              <a:buClr>
                <a:srgbClr val="D41A2C"/>
              </a:buClr>
              <a:buFont typeface="Menlo"/>
              <a:buChar char="•"/>
              <a:tabLst>
                <a:tab pos="593676" algn="l"/>
              </a:tabLst>
            </a:pPr>
            <a:r>
              <a:rPr sz="1748" dirty="0">
                <a:latin typeface="Arial"/>
                <a:cs typeface="Arial"/>
              </a:rPr>
              <a:t>Broader</a:t>
            </a:r>
            <a:r>
              <a:rPr sz="1748" spc="-44" dirty="0">
                <a:latin typeface="Arial"/>
                <a:cs typeface="Arial"/>
              </a:rPr>
              <a:t> </a:t>
            </a:r>
            <a:r>
              <a:rPr sz="1748" dirty="0">
                <a:latin typeface="Arial"/>
                <a:cs typeface="Arial"/>
              </a:rPr>
              <a:t>than</a:t>
            </a:r>
            <a:r>
              <a:rPr sz="1748" spc="-44" dirty="0">
                <a:latin typeface="Arial"/>
                <a:cs typeface="Arial"/>
              </a:rPr>
              <a:t> </a:t>
            </a:r>
            <a:r>
              <a:rPr sz="1748" dirty="0">
                <a:latin typeface="Arial"/>
                <a:cs typeface="Arial"/>
              </a:rPr>
              <a:t>state</a:t>
            </a:r>
            <a:r>
              <a:rPr sz="1748" spc="-44" dirty="0">
                <a:latin typeface="Arial"/>
                <a:cs typeface="Arial"/>
              </a:rPr>
              <a:t> </a:t>
            </a:r>
            <a:r>
              <a:rPr sz="1748" dirty="0">
                <a:latin typeface="Arial"/>
                <a:cs typeface="Arial"/>
              </a:rPr>
              <a:t>estimation,</a:t>
            </a:r>
            <a:r>
              <a:rPr sz="1748" spc="-33" dirty="0">
                <a:latin typeface="Arial"/>
                <a:cs typeface="Arial"/>
              </a:rPr>
              <a:t> </a:t>
            </a:r>
            <a:r>
              <a:rPr sz="1748" dirty="0">
                <a:latin typeface="Arial"/>
                <a:cs typeface="Arial"/>
              </a:rPr>
              <a:t>about</a:t>
            </a:r>
            <a:r>
              <a:rPr sz="1748" spc="-44" dirty="0">
                <a:latin typeface="Arial"/>
                <a:cs typeface="Arial"/>
              </a:rPr>
              <a:t> </a:t>
            </a:r>
            <a:r>
              <a:rPr sz="1748" spc="-22" dirty="0">
                <a:latin typeface="Arial"/>
                <a:cs typeface="Arial"/>
              </a:rPr>
              <a:t>reaching</a:t>
            </a:r>
            <a:r>
              <a:rPr sz="1748" spc="-44" dirty="0">
                <a:latin typeface="Arial"/>
                <a:cs typeface="Arial"/>
              </a:rPr>
              <a:t> </a:t>
            </a:r>
            <a:r>
              <a:rPr sz="1748" spc="-22" dirty="0">
                <a:latin typeface="Arial"/>
                <a:cs typeface="Arial"/>
              </a:rPr>
              <a:t>desireable</a:t>
            </a:r>
            <a:r>
              <a:rPr sz="1748" spc="-44" dirty="0">
                <a:latin typeface="Arial"/>
                <a:cs typeface="Arial"/>
              </a:rPr>
              <a:t> </a:t>
            </a:r>
            <a:r>
              <a:rPr sz="1748" spc="-22" dirty="0">
                <a:latin typeface="Arial"/>
                <a:cs typeface="Arial"/>
              </a:rPr>
              <a:t>belief-states</a:t>
            </a:r>
            <a:endParaRPr sz="1748">
              <a:latin typeface="Arial"/>
              <a:cs typeface="Arial"/>
            </a:endParaRPr>
          </a:p>
          <a:p>
            <a:pPr marL="593676" indent="-245516">
              <a:spcBef>
                <a:spcPts val="732"/>
              </a:spcBef>
              <a:buClr>
                <a:srgbClr val="D41A2C"/>
              </a:buClr>
              <a:buFont typeface="Menlo"/>
              <a:buChar char="•"/>
              <a:tabLst>
                <a:tab pos="593676" algn="l"/>
              </a:tabLst>
            </a:pPr>
            <a:r>
              <a:rPr sz="1748" spc="-22" dirty="0">
                <a:latin typeface="Arial"/>
                <a:cs typeface="Arial"/>
              </a:rPr>
              <a:t>Problem-dependent,</a:t>
            </a:r>
            <a:r>
              <a:rPr sz="1748" spc="11" dirty="0">
                <a:latin typeface="Arial"/>
                <a:cs typeface="Arial"/>
              </a:rPr>
              <a:t> </a:t>
            </a:r>
            <a:r>
              <a:rPr sz="1748" dirty="0">
                <a:latin typeface="Arial"/>
                <a:cs typeface="Arial"/>
              </a:rPr>
              <a:t>e.g.,</a:t>
            </a:r>
            <a:r>
              <a:rPr sz="1748" spc="11" dirty="0">
                <a:latin typeface="Arial"/>
                <a:cs typeface="Arial"/>
              </a:rPr>
              <a:t> </a:t>
            </a:r>
            <a:r>
              <a:rPr sz="1748" dirty="0">
                <a:latin typeface="Arial"/>
                <a:cs typeface="Arial"/>
              </a:rPr>
              <a:t>info</a:t>
            </a:r>
            <a:r>
              <a:rPr sz="1748" spc="22" dirty="0">
                <a:latin typeface="Arial"/>
                <a:cs typeface="Arial"/>
              </a:rPr>
              <a:t> </a:t>
            </a:r>
            <a:r>
              <a:rPr sz="1748" spc="-22" dirty="0">
                <a:latin typeface="Arial"/>
                <a:cs typeface="Arial"/>
              </a:rPr>
              <a:t>gathering</a:t>
            </a:r>
            <a:r>
              <a:rPr sz="1748" spc="11" dirty="0">
                <a:latin typeface="Arial"/>
                <a:cs typeface="Arial"/>
              </a:rPr>
              <a:t> </a:t>
            </a:r>
            <a:r>
              <a:rPr sz="1748" spc="-22" dirty="0">
                <a:latin typeface="Arial"/>
                <a:cs typeface="Arial"/>
              </a:rPr>
              <a:t>actions/states/experiences,</a:t>
            </a:r>
            <a:r>
              <a:rPr sz="1748" spc="11" dirty="0">
                <a:latin typeface="Arial"/>
                <a:cs typeface="Arial"/>
              </a:rPr>
              <a:t> </a:t>
            </a:r>
            <a:r>
              <a:rPr sz="1748" spc="-44" dirty="0">
                <a:latin typeface="Arial"/>
                <a:cs typeface="Arial"/>
              </a:rPr>
              <a:t>etc.</a:t>
            </a:r>
            <a:endParaRPr sz="1748">
              <a:latin typeface="Arial"/>
              <a:cs typeface="Arial"/>
            </a:endParaRPr>
          </a:p>
          <a:p>
            <a:pPr marL="593676" indent="-245516">
              <a:spcBef>
                <a:spcPts val="732"/>
              </a:spcBef>
              <a:buClr>
                <a:srgbClr val="D41A2C"/>
              </a:buClr>
              <a:buFont typeface="Menlo"/>
              <a:buChar char="•"/>
              <a:tabLst>
                <a:tab pos="593676" algn="l"/>
              </a:tabLst>
            </a:pPr>
            <a:r>
              <a:rPr sz="1748" dirty="0">
                <a:latin typeface="Arial"/>
                <a:cs typeface="Arial"/>
              </a:rPr>
              <a:t>Commonly</a:t>
            </a:r>
            <a:r>
              <a:rPr sz="1748" spc="-76" dirty="0">
                <a:latin typeface="Arial"/>
                <a:cs typeface="Arial"/>
              </a:rPr>
              <a:t> </a:t>
            </a:r>
            <a:r>
              <a:rPr sz="1748" dirty="0">
                <a:latin typeface="Arial"/>
                <a:cs typeface="Arial"/>
              </a:rPr>
              <a:t>harmful</a:t>
            </a:r>
            <a:r>
              <a:rPr sz="1748" spc="-66" dirty="0">
                <a:latin typeface="Arial"/>
                <a:cs typeface="Arial"/>
              </a:rPr>
              <a:t> </a:t>
            </a:r>
            <a:r>
              <a:rPr sz="1748" dirty="0">
                <a:latin typeface="Arial"/>
                <a:cs typeface="Arial"/>
              </a:rPr>
              <a:t>upfront</a:t>
            </a:r>
            <a:r>
              <a:rPr sz="1748" spc="-76" dirty="0">
                <a:latin typeface="Arial"/>
                <a:cs typeface="Arial"/>
              </a:rPr>
              <a:t> </a:t>
            </a:r>
            <a:r>
              <a:rPr sz="1748" dirty="0">
                <a:latin typeface="Arial"/>
                <a:cs typeface="Arial"/>
              </a:rPr>
              <a:t>cost,</a:t>
            </a:r>
            <a:r>
              <a:rPr sz="1748" spc="-66" dirty="0">
                <a:latin typeface="Arial"/>
                <a:cs typeface="Arial"/>
              </a:rPr>
              <a:t> </a:t>
            </a:r>
            <a:r>
              <a:rPr sz="1748" dirty="0">
                <a:latin typeface="Arial"/>
                <a:cs typeface="Arial"/>
              </a:rPr>
              <a:t>hard</a:t>
            </a:r>
            <a:r>
              <a:rPr sz="1748" spc="-76" dirty="0">
                <a:latin typeface="Arial"/>
                <a:cs typeface="Arial"/>
              </a:rPr>
              <a:t> </a:t>
            </a:r>
            <a:r>
              <a:rPr sz="1748" dirty="0">
                <a:latin typeface="Arial"/>
                <a:cs typeface="Arial"/>
              </a:rPr>
              <a:t>to</a:t>
            </a:r>
            <a:r>
              <a:rPr sz="1748" spc="-66" dirty="0">
                <a:latin typeface="Arial"/>
                <a:cs typeface="Arial"/>
              </a:rPr>
              <a:t> </a:t>
            </a:r>
            <a:r>
              <a:rPr sz="1748" spc="-22" dirty="0">
                <a:latin typeface="Arial"/>
                <a:cs typeface="Arial"/>
              </a:rPr>
              <a:t>overcome</a:t>
            </a:r>
            <a:endParaRPr sz="1748">
              <a:latin typeface="Arial"/>
              <a:cs typeface="Arial"/>
            </a:endParaRPr>
          </a:p>
          <a:p>
            <a:pPr marL="83226">
              <a:spcBef>
                <a:spcPts val="1824"/>
              </a:spcBef>
            </a:pPr>
            <a:r>
              <a:rPr sz="1748" b="1" dirty="0">
                <a:latin typeface="Arial"/>
                <a:cs typeface="Arial"/>
              </a:rPr>
              <a:t>Memorization:</a:t>
            </a:r>
            <a:r>
              <a:rPr sz="1748" b="1" spc="55" dirty="0">
                <a:latin typeface="Arial"/>
                <a:cs typeface="Arial"/>
              </a:rPr>
              <a:t> </a:t>
            </a:r>
            <a:r>
              <a:rPr sz="1748" dirty="0">
                <a:latin typeface="Arial"/>
                <a:cs typeface="Arial"/>
              </a:rPr>
              <a:t>History</a:t>
            </a:r>
            <a:r>
              <a:rPr sz="1748" spc="-55" dirty="0">
                <a:latin typeface="Arial"/>
                <a:cs typeface="Arial"/>
              </a:rPr>
              <a:t> </a:t>
            </a:r>
            <a:r>
              <a:rPr sz="1748" spc="-22" dirty="0">
                <a:latin typeface="Arial"/>
                <a:cs typeface="Arial"/>
              </a:rPr>
              <a:t>contains</a:t>
            </a:r>
            <a:r>
              <a:rPr sz="1748" spc="-55" dirty="0">
                <a:latin typeface="Arial"/>
                <a:cs typeface="Arial"/>
              </a:rPr>
              <a:t> </a:t>
            </a:r>
            <a:r>
              <a:rPr sz="1748" dirty="0">
                <a:solidFill>
                  <a:srgbClr val="D41A2C"/>
                </a:solidFill>
                <a:latin typeface="Arial"/>
                <a:cs typeface="Arial"/>
              </a:rPr>
              <a:t>all</a:t>
            </a:r>
            <a:r>
              <a:rPr sz="1748" spc="-55" dirty="0">
                <a:solidFill>
                  <a:srgbClr val="D41A2C"/>
                </a:solidFill>
                <a:latin typeface="Arial"/>
                <a:cs typeface="Arial"/>
              </a:rPr>
              <a:t> </a:t>
            </a:r>
            <a:r>
              <a:rPr sz="1748" dirty="0">
                <a:latin typeface="Arial"/>
                <a:cs typeface="Arial"/>
              </a:rPr>
              <a:t>the</a:t>
            </a:r>
            <a:r>
              <a:rPr sz="1748" spc="-55" dirty="0">
                <a:latin typeface="Arial"/>
                <a:cs typeface="Arial"/>
              </a:rPr>
              <a:t> </a:t>
            </a:r>
            <a:r>
              <a:rPr sz="1748" spc="-22" dirty="0">
                <a:latin typeface="Arial"/>
                <a:cs typeface="Arial"/>
              </a:rPr>
              <a:t>info,</a:t>
            </a:r>
            <a:r>
              <a:rPr sz="1748" spc="-55" dirty="0">
                <a:latin typeface="Arial"/>
                <a:cs typeface="Arial"/>
              </a:rPr>
              <a:t> </a:t>
            </a:r>
            <a:r>
              <a:rPr sz="1748" dirty="0">
                <a:latin typeface="Arial"/>
                <a:cs typeface="Arial"/>
              </a:rPr>
              <a:t>memorize</a:t>
            </a:r>
            <a:r>
              <a:rPr sz="1748" spc="-55" dirty="0">
                <a:latin typeface="Arial"/>
                <a:cs typeface="Arial"/>
              </a:rPr>
              <a:t> </a:t>
            </a:r>
            <a:r>
              <a:rPr sz="1748" spc="-22" dirty="0">
                <a:latin typeface="Arial"/>
                <a:cs typeface="Arial"/>
              </a:rPr>
              <a:t>what?</a:t>
            </a:r>
            <a:endParaRPr sz="1748">
              <a:latin typeface="Arial"/>
              <a:cs typeface="Arial"/>
            </a:endParaRPr>
          </a:p>
          <a:p>
            <a:pPr marL="593676" indent="-245516">
              <a:spcBef>
                <a:spcPts val="511"/>
              </a:spcBef>
              <a:buClr>
                <a:srgbClr val="D41A2C"/>
              </a:buClr>
              <a:buFont typeface="Menlo"/>
              <a:buChar char="•"/>
              <a:tabLst>
                <a:tab pos="593676" algn="l"/>
              </a:tabLst>
            </a:pPr>
            <a:r>
              <a:rPr sz="1748" dirty="0">
                <a:latin typeface="Arial"/>
                <a:cs typeface="Arial"/>
              </a:rPr>
              <a:t>Memory</a:t>
            </a:r>
            <a:r>
              <a:rPr sz="1748" spc="-66" dirty="0">
                <a:latin typeface="Arial"/>
                <a:cs typeface="Arial"/>
              </a:rPr>
              <a:t> </a:t>
            </a:r>
            <a:r>
              <a:rPr sz="1748" dirty="0">
                <a:latin typeface="Arial"/>
                <a:cs typeface="Arial"/>
              </a:rPr>
              <a:t>as</a:t>
            </a:r>
            <a:r>
              <a:rPr sz="1748" spc="-55" dirty="0">
                <a:latin typeface="Arial"/>
                <a:cs typeface="Arial"/>
              </a:rPr>
              <a:t> </a:t>
            </a:r>
            <a:r>
              <a:rPr sz="1748" dirty="0">
                <a:latin typeface="Arial"/>
                <a:cs typeface="Arial"/>
              </a:rPr>
              <a:t>information</a:t>
            </a:r>
            <a:r>
              <a:rPr sz="1748" spc="-66" dirty="0">
                <a:latin typeface="Arial"/>
                <a:cs typeface="Arial"/>
              </a:rPr>
              <a:t> </a:t>
            </a:r>
            <a:r>
              <a:rPr sz="1748" spc="-22" dirty="0">
                <a:latin typeface="Arial"/>
                <a:cs typeface="Arial"/>
              </a:rPr>
              <a:t>extraction</a:t>
            </a:r>
            <a:endParaRPr sz="1748">
              <a:latin typeface="Arial"/>
              <a:cs typeface="Arial"/>
            </a:endParaRPr>
          </a:p>
          <a:p>
            <a:pPr marL="593676" indent="-245516">
              <a:spcBef>
                <a:spcPts val="730"/>
              </a:spcBef>
              <a:buClr>
                <a:srgbClr val="D41A2C"/>
              </a:buClr>
              <a:buFont typeface="Menlo"/>
              <a:buChar char="•"/>
              <a:tabLst>
                <a:tab pos="593676" algn="l"/>
              </a:tabLst>
            </a:pPr>
            <a:r>
              <a:rPr sz="1748" dirty="0">
                <a:latin typeface="Arial"/>
                <a:cs typeface="Arial"/>
              </a:rPr>
              <a:t>Needle</a:t>
            </a:r>
            <a:r>
              <a:rPr sz="1748" spc="-33" dirty="0">
                <a:latin typeface="Arial"/>
                <a:cs typeface="Arial"/>
              </a:rPr>
              <a:t> </a:t>
            </a:r>
            <a:r>
              <a:rPr sz="1748" dirty="0">
                <a:latin typeface="Arial"/>
                <a:cs typeface="Arial"/>
              </a:rPr>
              <a:t>in</a:t>
            </a:r>
            <a:r>
              <a:rPr sz="1748" spc="-33" dirty="0">
                <a:latin typeface="Arial"/>
                <a:cs typeface="Arial"/>
              </a:rPr>
              <a:t> </a:t>
            </a:r>
            <a:r>
              <a:rPr sz="1748" spc="-22" dirty="0">
                <a:latin typeface="Arial"/>
                <a:cs typeface="Arial"/>
              </a:rPr>
              <a:t>haystack</a:t>
            </a:r>
            <a:r>
              <a:rPr sz="1748" spc="-33" dirty="0">
                <a:latin typeface="Arial"/>
                <a:cs typeface="Arial"/>
              </a:rPr>
              <a:t> </a:t>
            </a:r>
            <a:r>
              <a:rPr sz="1748" spc="-22" dirty="0">
                <a:latin typeface="Arial"/>
                <a:cs typeface="Arial"/>
              </a:rPr>
              <a:t>problem,</a:t>
            </a:r>
            <a:r>
              <a:rPr sz="1748" spc="-33" dirty="0">
                <a:latin typeface="Arial"/>
                <a:cs typeface="Arial"/>
              </a:rPr>
              <a:t> </a:t>
            </a:r>
            <a:r>
              <a:rPr sz="1748" spc="-22" dirty="0">
                <a:latin typeface="Arial"/>
                <a:cs typeface="Arial"/>
              </a:rPr>
              <a:t>key</a:t>
            </a:r>
            <a:r>
              <a:rPr sz="1748" spc="-33" dirty="0">
                <a:latin typeface="Arial"/>
                <a:cs typeface="Arial"/>
              </a:rPr>
              <a:t> </a:t>
            </a:r>
            <a:r>
              <a:rPr sz="1748" dirty="0">
                <a:latin typeface="Arial"/>
                <a:cs typeface="Arial"/>
              </a:rPr>
              <a:t>to</a:t>
            </a:r>
            <a:r>
              <a:rPr sz="1748" spc="-33" dirty="0">
                <a:latin typeface="Arial"/>
                <a:cs typeface="Arial"/>
              </a:rPr>
              <a:t> </a:t>
            </a:r>
            <a:r>
              <a:rPr sz="1748" spc="-22" dirty="0">
                <a:latin typeface="Arial"/>
                <a:cs typeface="Arial"/>
              </a:rPr>
              <a:t>extract</a:t>
            </a:r>
            <a:r>
              <a:rPr sz="1748" spc="-33" dirty="0">
                <a:latin typeface="Arial"/>
                <a:cs typeface="Arial"/>
              </a:rPr>
              <a:t> </a:t>
            </a:r>
            <a:r>
              <a:rPr sz="1748" dirty="0">
                <a:latin typeface="Arial"/>
                <a:cs typeface="Arial"/>
              </a:rPr>
              <a:t>and</a:t>
            </a:r>
            <a:r>
              <a:rPr sz="1748" spc="-33" dirty="0">
                <a:latin typeface="Arial"/>
                <a:cs typeface="Arial"/>
              </a:rPr>
              <a:t> </a:t>
            </a:r>
            <a:r>
              <a:rPr sz="1748" spc="-22" dirty="0">
                <a:latin typeface="Arial"/>
                <a:cs typeface="Arial"/>
              </a:rPr>
              <a:t>integrate</a:t>
            </a:r>
            <a:r>
              <a:rPr sz="1748" spc="-33" dirty="0">
                <a:latin typeface="Arial"/>
                <a:cs typeface="Arial"/>
              </a:rPr>
              <a:t> </a:t>
            </a:r>
            <a:r>
              <a:rPr sz="1748" dirty="0">
                <a:solidFill>
                  <a:srgbClr val="D41A2C"/>
                </a:solidFill>
                <a:latin typeface="Arial"/>
                <a:cs typeface="Arial"/>
              </a:rPr>
              <a:t>right</a:t>
            </a:r>
            <a:r>
              <a:rPr sz="1748" spc="-22" dirty="0">
                <a:solidFill>
                  <a:srgbClr val="D41A2C"/>
                </a:solidFill>
                <a:latin typeface="Arial"/>
                <a:cs typeface="Arial"/>
              </a:rPr>
              <a:t> </a:t>
            </a:r>
            <a:r>
              <a:rPr sz="1748" spc="-44" dirty="0">
                <a:latin typeface="Arial"/>
                <a:cs typeface="Arial"/>
              </a:rPr>
              <a:t>info</a:t>
            </a:r>
            <a:endParaRPr sz="1748">
              <a:latin typeface="Arial"/>
              <a:cs typeface="Arial"/>
            </a:endParaRPr>
          </a:p>
          <a:p>
            <a:pPr marL="593676" indent="-245516">
              <a:spcBef>
                <a:spcPts val="732"/>
              </a:spcBef>
              <a:buClr>
                <a:srgbClr val="D41A2C"/>
              </a:buClr>
              <a:buFont typeface="Menlo"/>
              <a:buChar char="•"/>
              <a:tabLst>
                <a:tab pos="593676" algn="l"/>
              </a:tabLst>
            </a:pPr>
            <a:r>
              <a:rPr sz="1748" dirty="0">
                <a:latin typeface="Arial"/>
                <a:cs typeface="Arial"/>
              </a:rPr>
              <a:t>Remember</a:t>
            </a:r>
            <a:r>
              <a:rPr sz="1748" spc="-87" dirty="0">
                <a:latin typeface="Arial"/>
                <a:cs typeface="Arial"/>
              </a:rPr>
              <a:t> </a:t>
            </a:r>
            <a:r>
              <a:rPr sz="1748" dirty="0">
                <a:latin typeface="Arial"/>
                <a:cs typeface="Arial"/>
              </a:rPr>
              <a:t>too</a:t>
            </a:r>
            <a:r>
              <a:rPr sz="1748" spc="-76" dirty="0">
                <a:latin typeface="Arial"/>
                <a:cs typeface="Arial"/>
              </a:rPr>
              <a:t> </a:t>
            </a:r>
            <a:r>
              <a:rPr sz="1748" dirty="0">
                <a:latin typeface="Arial"/>
                <a:cs typeface="Arial"/>
              </a:rPr>
              <a:t>little,</a:t>
            </a:r>
            <a:r>
              <a:rPr sz="1748" spc="-87" dirty="0">
                <a:latin typeface="Arial"/>
                <a:cs typeface="Arial"/>
              </a:rPr>
              <a:t> </a:t>
            </a:r>
            <a:r>
              <a:rPr sz="1748" dirty="0">
                <a:latin typeface="Arial"/>
                <a:cs typeface="Arial"/>
              </a:rPr>
              <a:t>remember</a:t>
            </a:r>
            <a:r>
              <a:rPr sz="1748" spc="-76" dirty="0">
                <a:latin typeface="Arial"/>
                <a:cs typeface="Arial"/>
              </a:rPr>
              <a:t> </a:t>
            </a:r>
            <a:r>
              <a:rPr sz="1748" dirty="0">
                <a:latin typeface="Arial"/>
                <a:cs typeface="Arial"/>
              </a:rPr>
              <a:t>too</a:t>
            </a:r>
            <a:r>
              <a:rPr sz="1748" spc="-76" dirty="0">
                <a:latin typeface="Arial"/>
                <a:cs typeface="Arial"/>
              </a:rPr>
              <a:t> </a:t>
            </a:r>
            <a:r>
              <a:rPr sz="1748" dirty="0">
                <a:latin typeface="Arial"/>
                <a:cs typeface="Arial"/>
              </a:rPr>
              <a:t>much,</a:t>
            </a:r>
            <a:r>
              <a:rPr sz="1748" spc="-87" dirty="0">
                <a:latin typeface="Arial"/>
                <a:cs typeface="Arial"/>
              </a:rPr>
              <a:t> </a:t>
            </a:r>
            <a:r>
              <a:rPr sz="1748" dirty="0">
                <a:latin typeface="Arial"/>
                <a:cs typeface="Arial"/>
              </a:rPr>
              <a:t>remember</a:t>
            </a:r>
            <a:r>
              <a:rPr sz="1748" spc="-76" dirty="0">
                <a:latin typeface="Arial"/>
                <a:cs typeface="Arial"/>
              </a:rPr>
              <a:t> </a:t>
            </a:r>
            <a:r>
              <a:rPr sz="1748" dirty="0">
                <a:latin typeface="Arial"/>
                <a:cs typeface="Arial"/>
              </a:rPr>
              <a:t>wrong</a:t>
            </a:r>
            <a:r>
              <a:rPr sz="1748" spc="-76" dirty="0">
                <a:latin typeface="Arial"/>
                <a:cs typeface="Arial"/>
              </a:rPr>
              <a:t> </a:t>
            </a:r>
            <a:r>
              <a:rPr sz="1748" spc="-22" dirty="0">
                <a:latin typeface="Arial"/>
                <a:cs typeface="Arial"/>
              </a:rPr>
              <a:t>things</a:t>
            </a:r>
            <a:endParaRPr sz="1748">
              <a:latin typeface="Arial"/>
              <a:cs typeface="Arial"/>
            </a:endParaRPr>
          </a:p>
        </p:txBody>
      </p:sp>
      <p:sp>
        <p:nvSpPr>
          <p:cNvPr id="39" name="object 39"/>
          <p:cNvSpPr txBox="1">
            <a:spLocks noGrp="1"/>
          </p:cNvSpPr>
          <p:nvPr>
            <p:ph type="ftr" sz="quarter" idx="5"/>
          </p:nvPr>
        </p:nvSpPr>
        <p:spPr>
          <a:xfrm>
            <a:off x="85737" y="3350180"/>
            <a:ext cx="337184"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A.</a:t>
            </a:r>
            <a:r>
              <a:rPr lang="en-US" spc="-20"/>
              <a:t> </a:t>
            </a:r>
            <a:r>
              <a:rPr lang="en-US" spc="-10"/>
              <a:t>Baisero</a:t>
            </a:r>
            <a:endParaRPr spc="-22" dirty="0"/>
          </a:p>
        </p:txBody>
      </p:sp>
      <p:sp>
        <p:nvSpPr>
          <p:cNvPr id="43" name="object 43"/>
          <p:cNvSpPr txBox="1">
            <a:spLocks noGrp="1"/>
          </p:cNvSpPr>
          <p:nvPr>
            <p:ph type="dt" sz="half" idx="6"/>
          </p:nvPr>
        </p:nvSpPr>
        <p:spPr>
          <a:xfrm>
            <a:off x="3570742" y="3350180"/>
            <a:ext cx="429958"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CS</a:t>
            </a:r>
            <a:r>
              <a:rPr lang="en-US" spc="-20"/>
              <a:t> </a:t>
            </a:r>
            <a:r>
              <a:rPr lang="en-US" spc="-10"/>
              <a:t>4180/5180</a:t>
            </a:r>
            <a:endParaRPr spc="-22" dirty="0"/>
          </a:p>
        </p:txBody>
      </p:sp>
      <p:sp>
        <p:nvSpPr>
          <p:cNvPr id="44" name="object 44"/>
          <p:cNvSpPr txBox="1">
            <a:spLocks noGrp="1"/>
          </p:cNvSpPr>
          <p:nvPr>
            <p:ph type="sldNum" sz="quarter" idx="7"/>
          </p:nvPr>
        </p:nvSpPr>
        <p:spPr>
          <a:xfrm>
            <a:off x="4295597" y="3357216"/>
            <a:ext cx="244729"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73025">
              <a:spcBef>
                <a:spcPts val="70"/>
              </a:spcBef>
            </a:pPr>
            <a:fld id="{81D60167-4931-47E6-BA6A-407CBD079E47}" type="slidenum">
              <a:rPr lang="en-US" smtClean="0"/>
              <a:pPr marL="73025">
                <a:spcBef>
                  <a:spcPts val="70"/>
                </a:spcBef>
              </a:pPr>
              <a:t>231</a:t>
            </a:fld>
            <a:r>
              <a:rPr lang="en-US" spc="-15"/>
              <a:t> </a:t>
            </a:r>
            <a:r>
              <a:rPr lang="en-US"/>
              <a:t>/</a:t>
            </a:r>
            <a:r>
              <a:rPr lang="en-US" spc="-5"/>
              <a:t> </a:t>
            </a:r>
            <a:r>
              <a:rPr lang="en-US" spc="-25"/>
              <a:t>53</a:t>
            </a:r>
            <a:endParaRPr spc="-55" dirty="0"/>
          </a:p>
        </p:txBody>
      </p:sp>
    </p:spTree>
  </p:cSld>
  <p:clrMapOvr>
    <a:masterClrMapping/>
  </p:clrMapOvr>
  <p:transition>
    <p:cut/>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bject 29"/>
          <p:cNvSpPr txBox="1"/>
          <p:nvPr/>
        </p:nvSpPr>
        <p:spPr>
          <a:xfrm>
            <a:off x="213326" y="352627"/>
            <a:ext cx="5565030" cy="394993"/>
          </a:xfrm>
          <a:prstGeom prst="rect">
            <a:avLst/>
          </a:prstGeom>
        </p:spPr>
        <p:txBody>
          <a:bodyPr vert="horz" wrap="square" lIns="0" tIns="24968" rIns="0" bIns="0" rtlCol="0">
            <a:spAutoFit/>
          </a:bodyPr>
          <a:lstStyle/>
          <a:p>
            <a:pPr marL="27742">
              <a:spcBef>
                <a:spcPts val="197"/>
              </a:spcBef>
            </a:pPr>
            <a:r>
              <a:rPr sz="2403" b="1" spc="-22" dirty="0">
                <a:solidFill>
                  <a:srgbClr val="D41A2C"/>
                </a:solidFill>
                <a:latin typeface="Arial"/>
                <a:cs typeface="Arial"/>
              </a:rPr>
              <a:t>Information</a:t>
            </a:r>
            <a:r>
              <a:rPr sz="2403" b="1" spc="-44" dirty="0">
                <a:solidFill>
                  <a:srgbClr val="D41A2C"/>
                </a:solidFill>
                <a:latin typeface="Arial"/>
                <a:cs typeface="Arial"/>
              </a:rPr>
              <a:t> </a:t>
            </a:r>
            <a:r>
              <a:rPr sz="2403" b="1" dirty="0">
                <a:solidFill>
                  <a:srgbClr val="D41A2C"/>
                </a:solidFill>
                <a:latin typeface="Arial"/>
                <a:cs typeface="Arial"/>
              </a:rPr>
              <a:t>Gathering</a:t>
            </a:r>
            <a:r>
              <a:rPr sz="2403" b="1" spc="-44" dirty="0">
                <a:solidFill>
                  <a:srgbClr val="D41A2C"/>
                </a:solidFill>
                <a:latin typeface="Arial"/>
                <a:cs typeface="Arial"/>
              </a:rPr>
              <a:t> </a:t>
            </a:r>
            <a:r>
              <a:rPr sz="2403" b="1" dirty="0">
                <a:solidFill>
                  <a:srgbClr val="D41A2C"/>
                </a:solidFill>
                <a:latin typeface="Arial"/>
                <a:cs typeface="Arial"/>
              </a:rPr>
              <a:t>&amp;</a:t>
            </a:r>
            <a:r>
              <a:rPr sz="2403" b="1" spc="-44" dirty="0">
                <a:solidFill>
                  <a:srgbClr val="D41A2C"/>
                </a:solidFill>
                <a:latin typeface="Arial"/>
                <a:cs typeface="Arial"/>
              </a:rPr>
              <a:t> </a:t>
            </a:r>
            <a:r>
              <a:rPr sz="2403" b="1" spc="-22" dirty="0">
                <a:solidFill>
                  <a:srgbClr val="D41A2C"/>
                </a:solidFill>
                <a:latin typeface="Arial"/>
                <a:cs typeface="Arial"/>
              </a:rPr>
              <a:t>Memorization</a:t>
            </a:r>
            <a:endParaRPr sz="2403" dirty="0">
              <a:latin typeface="Arial"/>
              <a:cs typeface="Arial"/>
            </a:endParaRPr>
          </a:p>
        </p:txBody>
      </p:sp>
      <p:grpSp>
        <p:nvGrpSpPr>
          <p:cNvPr id="30" name="object 30"/>
          <p:cNvGrpSpPr/>
          <p:nvPr/>
        </p:nvGrpSpPr>
        <p:grpSpPr>
          <a:xfrm>
            <a:off x="1321091" y="1251328"/>
            <a:ext cx="4010095" cy="4010095"/>
            <a:chOff x="602424" y="572846"/>
            <a:chExt cx="1835785" cy="1835785"/>
          </a:xfrm>
        </p:grpSpPr>
        <p:pic>
          <p:nvPicPr>
            <p:cNvPr id="31" name="object 31"/>
            <p:cNvPicPr/>
            <p:nvPr/>
          </p:nvPicPr>
          <p:blipFill>
            <a:blip r:embed="rId2" cstate="print"/>
            <a:stretch>
              <a:fillRect/>
            </a:stretch>
          </p:blipFill>
          <p:spPr>
            <a:xfrm>
              <a:off x="645439" y="615838"/>
              <a:ext cx="1749612" cy="1749612"/>
            </a:xfrm>
            <a:prstGeom prst="rect">
              <a:avLst/>
            </a:prstGeom>
          </p:spPr>
        </p:pic>
        <p:sp>
          <p:nvSpPr>
            <p:cNvPr id="32" name="object 32"/>
            <p:cNvSpPr/>
            <p:nvPr/>
          </p:nvSpPr>
          <p:spPr>
            <a:xfrm>
              <a:off x="602424" y="575373"/>
              <a:ext cx="1835785" cy="0"/>
            </a:xfrm>
            <a:custGeom>
              <a:avLst/>
              <a:gdLst/>
              <a:ahLst/>
              <a:cxnLst/>
              <a:rect l="l" t="t" r="r" b="b"/>
              <a:pathLst>
                <a:path w="1835785">
                  <a:moveTo>
                    <a:pt x="0" y="0"/>
                  </a:moveTo>
                  <a:lnTo>
                    <a:pt x="1835619" y="0"/>
                  </a:lnTo>
                </a:path>
              </a:pathLst>
            </a:custGeom>
            <a:ln w="5054">
              <a:solidFill>
                <a:srgbClr val="000000"/>
              </a:solidFill>
            </a:ln>
          </p:spPr>
          <p:txBody>
            <a:bodyPr wrap="square" lIns="0" tIns="0" rIns="0" bIns="0" rtlCol="0"/>
            <a:lstStyle/>
            <a:p>
              <a:endParaRPr sz="3932"/>
            </a:p>
          </p:txBody>
        </p:sp>
        <p:sp>
          <p:nvSpPr>
            <p:cNvPr id="33" name="object 33"/>
            <p:cNvSpPr/>
            <p:nvPr/>
          </p:nvSpPr>
          <p:spPr>
            <a:xfrm>
              <a:off x="604951" y="575373"/>
              <a:ext cx="0" cy="1830705"/>
            </a:xfrm>
            <a:custGeom>
              <a:avLst/>
              <a:gdLst/>
              <a:ahLst/>
              <a:cxnLst/>
              <a:rect l="l" t="t" r="r" b="b"/>
              <a:pathLst>
                <a:path h="1830705">
                  <a:moveTo>
                    <a:pt x="0" y="1830565"/>
                  </a:moveTo>
                  <a:lnTo>
                    <a:pt x="0" y="0"/>
                  </a:lnTo>
                </a:path>
              </a:pathLst>
            </a:custGeom>
            <a:ln w="5054">
              <a:solidFill>
                <a:srgbClr val="000000"/>
              </a:solidFill>
            </a:ln>
          </p:spPr>
          <p:txBody>
            <a:bodyPr wrap="square" lIns="0" tIns="0" rIns="0" bIns="0" rtlCol="0"/>
            <a:lstStyle/>
            <a:p>
              <a:endParaRPr sz="3932"/>
            </a:p>
          </p:txBody>
        </p:sp>
        <p:sp>
          <p:nvSpPr>
            <p:cNvPr id="34" name="object 34"/>
            <p:cNvSpPr/>
            <p:nvPr/>
          </p:nvSpPr>
          <p:spPr>
            <a:xfrm>
              <a:off x="2435517" y="575373"/>
              <a:ext cx="0" cy="1830705"/>
            </a:xfrm>
            <a:custGeom>
              <a:avLst/>
              <a:gdLst/>
              <a:ahLst/>
              <a:cxnLst/>
              <a:rect l="l" t="t" r="r" b="b"/>
              <a:pathLst>
                <a:path h="1830705">
                  <a:moveTo>
                    <a:pt x="0" y="1830565"/>
                  </a:moveTo>
                  <a:lnTo>
                    <a:pt x="0" y="0"/>
                  </a:lnTo>
                </a:path>
              </a:pathLst>
            </a:custGeom>
            <a:ln w="5054">
              <a:solidFill>
                <a:srgbClr val="000000"/>
              </a:solidFill>
            </a:ln>
          </p:spPr>
          <p:txBody>
            <a:bodyPr wrap="square" lIns="0" tIns="0" rIns="0" bIns="0" rtlCol="0"/>
            <a:lstStyle/>
            <a:p>
              <a:endParaRPr sz="3932"/>
            </a:p>
          </p:txBody>
        </p:sp>
        <p:sp>
          <p:nvSpPr>
            <p:cNvPr id="35" name="object 35"/>
            <p:cNvSpPr/>
            <p:nvPr/>
          </p:nvSpPr>
          <p:spPr>
            <a:xfrm>
              <a:off x="602424" y="2405938"/>
              <a:ext cx="1835785" cy="0"/>
            </a:xfrm>
            <a:custGeom>
              <a:avLst/>
              <a:gdLst/>
              <a:ahLst/>
              <a:cxnLst/>
              <a:rect l="l" t="t" r="r" b="b"/>
              <a:pathLst>
                <a:path w="1835785">
                  <a:moveTo>
                    <a:pt x="0" y="0"/>
                  </a:moveTo>
                  <a:lnTo>
                    <a:pt x="1835619" y="0"/>
                  </a:lnTo>
                </a:path>
              </a:pathLst>
            </a:custGeom>
            <a:ln w="5054">
              <a:solidFill>
                <a:srgbClr val="000000"/>
              </a:solidFill>
            </a:ln>
          </p:spPr>
          <p:txBody>
            <a:bodyPr wrap="square" lIns="0" tIns="0" rIns="0" bIns="0" rtlCol="0"/>
            <a:lstStyle/>
            <a:p>
              <a:endParaRPr sz="3932"/>
            </a:p>
          </p:txBody>
        </p:sp>
      </p:grpSp>
      <p:sp>
        <p:nvSpPr>
          <p:cNvPr id="36" name="object 36"/>
          <p:cNvSpPr txBox="1"/>
          <p:nvPr/>
        </p:nvSpPr>
        <p:spPr>
          <a:xfrm>
            <a:off x="763784" y="5360466"/>
            <a:ext cx="8278189" cy="1223735"/>
          </a:xfrm>
          <a:prstGeom prst="rect">
            <a:avLst/>
          </a:prstGeom>
        </p:spPr>
        <p:txBody>
          <a:bodyPr vert="horz" wrap="square" lIns="0" tIns="26355" rIns="0" bIns="0" rtlCol="0">
            <a:spAutoFit/>
          </a:bodyPr>
          <a:lstStyle/>
          <a:p>
            <a:pPr marL="2070931">
              <a:spcBef>
                <a:spcPts val="208"/>
              </a:spcBef>
            </a:pPr>
            <a:r>
              <a:rPr sz="1529" dirty="0">
                <a:solidFill>
                  <a:srgbClr val="D41A2C"/>
                </a:solidFill>
                <a:latin typeface="Arial"/>
                <a:cs typeface="Arial"/>
              </a:rPr>
              <a:t>(a)</a:t>
            </a:r>
            <a:r>
              <a:rPr sz="1529" spc="-55" dirty="0">
                <a:solidFill>
                  <a:srgbClr val="D41A2C"/>
                </a:solidFill>
                <a:latin typeface="Arial"/>
                <a:cs typeface="Arial"/>
              </a:rPr>
              <a:t> </a:t>
            </a:r>
            <a:r>
              <a:rPr sz="1529" spc="-22" dirty="0">
                <a:latin typeface="Arial"/>
                <a:cs typeface="Arial"/>
              </a:rPr>
              <a:t>State.</a:t>
            </a:r>
            <a:endParaRPr sz="1529">
              <a:latin typeface="Arial"/>
              <a:cs typeface="Arial"/>
            </a:endParaRPr>
          </a:p>
          <a:p>
            <a:pPr marL="27742" marR="11097">
              <a:lnSpc>
                <a:spcPts val="1966"/>
              </a:lnSpc>
              <a:spcBef>
                <a:spcPts val="1540"/>
              </a:spcBef>
            </a:pPr>
            <a:r>
              <a:rPr sz="1748" dirty="0">
                <a:solidFill>
                  <a:srgbClr val="D41A2C"/>
                </a:solidFill>
                <a:latin typeface="Arial"/>
                <a:cs typeface="Arial"/>
              </a:rPr>
              <a:t>Figure:</a:t>
            </a:r>
            <a:r>
              <a:rPr sz="1748" spc="11" dirty="0">
                <a:solidFill>
                  <a:srgbClr val="D41A2C"/>
                </a:solidFill>
                <a:latin typeface="Arial"/>
                <a:cs typeface="Arial"/>
              </a:rPr>
              <a:t> </a:t>
            </a:r>
            <a:r>
              <a:rPr sz="1748" b="1" spc="-22" dirty="0">
                <a:latin typeface="Arial"/>
                <a:cs typeface="Arial"/>
              </a:rPr>
              <a:t>Memory-Four-Rooms-</a:t>
            </a:r>
            <a:r>
              <a:rPr sz="1748" b="1" dirty="0">
                <a:latin typeface="Arial"/>
                <a:cs typeface="Arial"/>
              </a:rPr>
              <a:t>9x9</a:t>
            </a:r>
            <a:r>
              <a:rPr sz="1748" dirty="0">
                <a:latin typeface="Arial"/>
                <a:cs typeface="Arial"/>
              </a:rPr>
              <a:t>,</a:t>
            </a:r>
            <a:r>
              <a:rPr sz="1748" spc="22" dirty="0">
                <a:latin typeface="Arial"/>
                <a:cs typeface="Arial"/>
              </a:rPr>
              <a:t> </a:t>
            </a:r>
            <a:r>
              <a:rPr sz="1748" dirty="0">
                <a:latin typeface="Arial"/>
                <a:cs typeface="Arial"/>
              </a:rPr>
              <a:t>a</a:t>
            </a:r>
            <a:r>
              <a:rPr sz="1748" spc="11" dirty="0">
                <a:latin typeface="Arial"/>
                <a:cs typeface="Arial"/>
              </a:rPr>
              <a:t> </a:t>
            </a:r>
            <a:r>
              <a:rPr sz="1748" spc="-22" dirty="0">
                <a:latin typeface="Arial"/>
                <a:cs typeface="Arial"/>
              </a:rPr>
              <a:t>procedurally</a:t>
            </a:r>
            <a:r>
              <a:rPr sz="1748" spc="22" dirty="0">
                <a:latin typeface="Arial"/>
                <a:cs typeface="Arial"/>
              </a:rPr>
              <a:t> </a:t>
            </a:r>
            <a:r>
              <a:rPr sz="1748" spc="-22" dirty="0">
                <a:latin typeface="Arial"/>
                <a:cs typeface="Arial"/>
              </a:rPr>
              <a:t>generated</a:t>
            </a:r>
            <a:r>
              <a:rPr sz="1748" spc="11" dirty="0">
                <a:latin typeface="Arial"/>
                <a:cs typeface="Arial"/>
              </a:rPr>
              <a:t> </a:t>
            </a:r>
            <a:r>
              <a:rPr sz="1748" spc="-22" dirty="0">
                <a:latin typeface="Arial"/>
                <a:cs typeface="Arial"/>
              </a:rPr>
              <a:t>navigation</a:t>
            </a:r>
            <a:r>
              <a:rPr sz="1748" spc="22" dirty="0">
                <a:latin typeface="Arial"/>
                <a:cs typeface="Arial"/>
              </a:rPr>
              <a:t> </a:t>
            </a:r>
            <a:r>
              <a:rPr sz="1748" dirty="0">
                <a:latin typeface="Arial"/>
                <a:cs typeface="Arial"/>
              </a:rPr>
              <a:t>task</a:t>
            </a:r>
            <a:r>
              <a:rPr sz="1748" spc="11" dirty="0">
                <a:latin typeface="Arial"/>
                <a:cs typeface="Arial"/>
              </a:rPr>
              <a:t> </a:t>
            </a:r>
            <a:r>
              <a:rPr sz="1748" spc="-22" dirty="0">
                <a:latin typeface="Arial"/>
                <a:cs typeface="Arial"/>
              </a:rPr>
              <a:t>which </a:t>
            </a:r>
            <a:r>
              <a:rPr sz="1748" dirty="0">
                <a:latin typeface="Arial"/>
                <a:cs typeface="Arial"/>
              </a:rPr>
              <a:t>requires</a:t>
            </a:r>
            <a:r>
              <a:rPr sz="1748" spc="-66" dirty="0">
                <a:latin typeface="Arial"/>
                <a:cs typeface="Arial"/>
              </a:rPr>
              <a:t> </a:t>
            </a:r>
            <a:r>
              <a:rPr sz="1748" spc="-22" dirty="0">
                <a:latin typeface="Arial"/>
                <a:cs typeface="Arial"/>
              </a:rPr>
              <a:t>information-</a:t>
            </a:r>
            <a:r>
              <a:rPr sz="1748" dirty="0">
                <a:latin typeface="Arial"/>
                <a:cs typeface="Arial"/>
              </a:rPr>
              <a:t>gathering</a:t>
            </a:r>
            <a:r>
              <a:rPr sz="1748" spc="-66" dirty="0">
                <a:latin typeface="Arial"/>
                <a:cs typeface="Arial"/>
              </a:rPr>
              <a:t> </a:t>
            </a:r>
            <a:r>
              <a:rPr sz="1748" dirty="0">
                <a:latin typeface="Arial"/>
                <a:cs typeface="Arial"/>
              </a:rPr>
              <a:t>and</a:t>
            </a:r>
            <a:r>
              <a:rPr sz="1748" spc="-55" dirty="0">
                <a:latin typeface="Arial"/>
                <a:cs typeface="Arial"/>
              </a:rPr>
              <a:t> </a:t>
            </a:r>
            <a:r>
              <a:rPr sz="1748" dirty="0">
                <a:latin typeface="Arial"/>
                <a:cs typeface="Arial"/>
              </a:rPr>
              <a:t>memorization.</a:t>
            </a:r>
            <a:r>
              <a:rPr sz="1748" spc="44" dirty="0">
                <a:latin typeface="Arial"/>
                <a:cs typeface="Arial"/>
              </a:rPr>
              <a:t> </a:t>
            </a:r>
            <a:r>
              <a:rPr sz="1748" dirty="0">
                <a:latin typeface="Arial"/>
                <a:cs typeface="Arial"/>
              </a:rPr>
              <a:t>The</a:t>
            </a:r>
            <a:r>
              <a:rPr sz="1748" spc="-66" dirty="0">
                <a:latin typeface="Arial"/>
                <a:cs typeface="Arial"/>
              </a:rPr>
              <a:t> </a:t>
            </a:r>
            <a:r>
              <a:rPr sz="1748" dirty="0">
                <a:latin typeface="Arial"/>
                <a:cs typeface="Arial"/>
              </a:rPr>
              <a:t>agent</a:t>
            </a:r>
            <a:r>
              <a:rPr sz="1748" spc="-55" dirty="0">
                <a:latin typeface="Arial"/>
                <a:cs typeface="Arial"/>
              </a:rPr>
              <a:t> </a:t>
            </a:r>
            <a:r>
              <a:rPr sz="1748" dirty="0">
                <a:latin typeface="Arial"/>
                <a:cs typeface="Arial"/>
              </a:rPr>
              <a:t>must</a:t>
            </a:r>
            <a:r>
              <a:rPr sz="1748" spc="-66" dirty="0">
                <a:latin typeface="Arial"/>
                <a:cs typeface="Arial"/>
              </a:rPr>
              <a:t> </a:t>
            </a:r>
            <a:r>
              <a:rPr sz="1748" spc="-22" dirty="0">
                <a:latin typeface="Arial"/>
                <a:cs typeface="Arial"/>
              </a:rPr>
              <a:t>avoid</a:t>
            </a:r>
            <a:r>
              <a:rPr sz="1748" spc="-66" dirty="0">
                <a:latin typeface="Arial"/>
                <a:cs typeface="Arial"/>
              </a:rPr>
              <a:t> </a:t>
            </a:r>
            <a:r>
              <a:rPr sz="1748" dirty="0">
                <a:latin typeface="Arial"/>
                <a:cs typeface="Arial"/>
              </a:rPr>
              <a:t>the</a:t>
            </a:r>
            <a:r>
              <a:rPr sz="1748" spc="-55" dirty="0">
                <a:latin typeface="Arial"/>
                <a:cs typeface="Arial"/>
              </a:rPr>
              <a:t> </a:t>
            </a:r>
            <a:r>
              <a:rPr sz="1748" i="1" dirty="0">
                <a:latin typeface="Arial"/>
                <a:cs typeface="Arial"/>
              </a:rPr>
              <a:t>bad</a:t>
            </a:r>
            <a:r>
              <a:rPr sz="1748" i="1" spc="-66" dirty="0">
                <a:latin typeface="Arial"/>
                <a:cs typeface="Arial"/>
              </a:rPr>
              <a:t> </a:t>
            </a:r>
            <a:r>
              <a:rPr sz="1748" spc="-44" dirty="0">
                <a:latin typeface="Arial"/>
                <a:cs typeface="Arial"/>
              </a:rPr>
              <a:t>exit </a:t>
            </a:r>
            <a:r>
              <a:rPr sz="1748" dirty="0">
                <a:latin typeface="Arial"/>
                <a:cs typeface="Arial"/>
              </a:rPr>
              <a:t>and</a:t>
            </a:r>
            <a:r>
              <a:rPr sz="1748" spc="-55" dirty="0">
                <a:latin typeface="Arial"/>
                <a:cs typeface="Arial"/>
              </a:rPr>
              <a:t> </a:t>
            </a:r>
            <a:r>
              <a:rPr sz="1748" dirty="0">
                <a:latin typeface="Arial"/>
                <a:cs typeface="Arial"/>
              </a:rPr>
              <a:t>reach</a:t>
            </a:r>
            <a:r>
              <a:rPr sz="1748" spc="-55" dirty="0">
                <a:latin typeface="Arial"/>
                <a:cs typeface="Arial"/>
              </a:rPr>
              <a:t> </a:t>
            </a:r>
            <a:r>
              <a:rPr sz="1748" dirty="0">
                <a:latin typeface="Arial"/>
                <a:cs typeface="Arial"/>
              </a:rPr>
              <a:t>the</a:t>
            </a:r>
            <a:r>
              <a:rPr sz="1748" spc="-55" dirty="0">
                <a:latin typeface="Arial"/>
                <a:cs typeface="Arial"/>
              </a:rPr>
              <a:t> </a:t>
            </a:r>
            <a:r>
              <a:rPr sz="1748" i="1" dirty="0">
                <a:latin typeface="Arial"/>
                <a:cs typeface="Arial"/>
              </a:rPr>
              <a:t>good</a:t>
            </a:r>
            <a:r>
              <a:rPr sz="1748" i="1" spc="-55" dirty="0">
                <a:latin typeface="Arial"/>
                <a:cs typeface="Arial"/>
              </a:rPr>
              <a:t> </a:t>
            </a:r>
            <a:r>
              <a:rPr sz="1748" dirty="0">
                <a:latin typeface="Arial"/>
                <a:cs typeface="Arial"/>
              </a:rPr>
              <a:t>exit,</a:t>
            </a:r>
            <a:r>
              <a:rPr sz="1748" spc="-55" dirty="0">
                <a:latin typeface="Arial"/>
                <a:cs typeface="Arial"/>
              </a:rPr>
              <a:t> </a:t>
            </a:r>
            <a:r>
              <a:rPr sz="1748" dirty="0">
                <a:latin typeface="Arial"/>
                <a:cs typeface="Arial"/>
              </a:rPr>
              <a:t>which</a:t>
            </a:r>
            <a:r>
              <a:rPr sz="1748" spc="-55" dirty="0">
                <a:latin typeface="Arial"/>
                <a:cs typeface="Arial"/>
              </a:rPr>
              <a:t> </a:t>
            </a:r>
            <a:r>
              <a:rPr sz="1748" dirty="0">
                <a:latin typeface="Arial"/>
                <a:cs typeface="Arial"/>
              </a:rPr>
              <a:t>is</a:t>
            </a:r>
            <a:r>
              <a:rPr sz="1748" spc="-44" dirty="0">
                <a:latin typeface="Arial"/>
                <a:cs typeface="Arial"/>
              </a:rPr>
              <a:t> </a:t>
            </a:r>
            <a:r>
              <a:rPr sz="1748" spc="-22" dirty="0">
                <a:latin typeface="Arial"/>
                <a:cs typeface="Arial"/>
              </a:rPr>
              <a:t>identifiable</a:t>
            </a:r>
            <a:r>
              <a:rPr sz="1748" spc="-55" dirty="0">
                <a:latin typeface="Arial"/>
                <a:cs typeface="Arial"/>
              </a:rPr>
              <a:t> </a:t>
            </a:r>
            <a:r>
              <a:rPr sz="1748" dirty="0">
                <a:latin typeface="Arial"/>
                <a:cs typeface="Arial"/>
              </a:rPr>
              <a:t>by</a:t>
            </a:r>
            <a:r>
              <a:rPr sz="1748" spc="-55" dirty="0">
                <a:latin typeface="Arial"/>
                <a:cs typeface="Arial"/>
              </a:rPr>
              <a:t> </a:t>
            </a:r>
            <a:r>
              <a:rPr sz="1748" dirty="0">
                <a:latin typeface="Arial"/>
                <a:cs typeface="Arial"/>
              </a:rPr>
              <a:t>the</a:t>
            </a:r>
            <a:r>
              <a:rPr sz="1748" spc="-55" dirty="0">
                <a:latin typeface="Arial"/>
                <a:cs typeface="Arial"/>
              </a:rPr>
              <a:t> </a:t>
            </a:r>
            <a:r>
              <a:rPr sz="1748" dirty="0">
                <a:latin typeface="Arial"/>
                <a:cs typeface="Arial"/>
              </a:rPr>
              <a:t>color</a:t>
            </a:r>
            <a:r>
              <a:rPr sz="1748" spc="-55" dirty="0">
                <a:latin typeface="Arial"/>
                <a:cs typeface="Arial"/>
              </a:rPr>
              <a:t> </a:t>
            </a:r>
            <a:r>
              <a:rPr sz="1748" dirty="0">
                <a:latin typeface="Arial"/>
                <a:cs typeface="Arial"/>
              </a:rPr>
              <a:t>of</a:t>
            </a:r>
            <a:r>
              <a:rPr sz="1748" spc="-55" dirty="0">
                <a:latin typeface="Arial"/>
                <a:cs typeface="Arial"/>
              </a:rPr>
              <a:t> </a:t>
            </a:r>
            <a:r>
              <a:rPr sz="1748" dirty="0">
                <a:latin typeface="Arial"/>
                <a:cs typeface="Arial"/>
              </a:rPr>
              <a:t>the</a:t>
            </a:r>
            <a:r>
              <a:rPr sz="1748" spc="-44" dirty="0">
                <a:latin typeface="Arial"/>
                <a:cs typeface="Arial"/>
              </a:rPr>
              <a:t> </a:t>
            </a:r>
            <a:r>
              <a:rPr sz="1748" i="1" spc="-22" dirty="0">
                <a:latin typeface="Arial"/>
                <a:cs typeface="Arial"/>
              </a:rPr>
              <a:t>beacon</a:t>
            </a:r>
            <a:r>
              <a:rPr sz="1748" spc="-22" dirty="0">
                <a:latin typeface="Arial"/>
                <a:cs typeface="Arial"/>
              </a:rPr>
              <a:t>.</a:t>
            </a:r>
            <a:endParaRPr sz="1748">
              <a:latin typeface="Arial"/>
              <a:cs typeface="Arial"/>
            </a:endParaRPr>
          </a:p>
        </p:txBody>
      </p:sp>
      <p:grpSp>
        <p:nvGrpSpPr>
          <p:cNvPr id="37" name="object 37"/>
          <p:cNvGrpSpPr/>
          <p:nvPr/>
        </p:nvGrpSpPr>
        <p:grpSpPr>
          <a:xfrm>
            <a:off x="6207027" y="2312900"/>
            <a:ext cx="2736741" cy="1887838"/>
            <a:chOff x="2839161" y="1058824"/>
            <a:chExt cx="1252855" cy="864235"/>
          </a:xfrm>
        </p:grpSpPr>
        <p:pic>
          <p:nvPicPr>
            <p:cNvPr id="38" name="object 38"/>
            <p:cNvPicPr/>
            <p:nvPr/>
          </p:nvPicPr>
          <p:blipFill>
            <a:blip r:embed="rId3" cstate="print"/>
            <a:stretch>
              <a:fillRect/>
            </a:stretch>
          </p:blipFill>
          <p:spPr>
            <a:xfrm>
              <a:off x="2882176" y="1101847"/>
              <a:ext cx="1166439" cy="777626"/>
            </a:xfrm>
            <a:prstGeom prst="rect">
              <a:avLst/>
            </a:prstGeom>
          </p:spPr>
        </p:pic>
        <p:sp>
          <p:nvSpPr>
            <p:cNvPr id="39" name="object 39"/>
            <p:cNvSpPr/>
            <p:nvPr/>
          </p:nvSpPr>
          <p:spPr>
            <a:xfrm>
              <a:off x="2839161" y="1061351"/>
              <a:ext cx="1252855" cy="0"/>
            </a:xfrm>
            <a:custGeom>
              <a:avLst/>
              <a:gdLst/>
              <a:ahLst/>
              <a:cxnLst/>
              <a:rect l="l" t="t" r="r" b="b"/>
              <a:pathLst>
                <a:path w="1252854">
                  <a:moveTo>
                    <a:pt x="0" y="0"/>
                  </a:moveTo>
                  <a:lnTo>
                    <a:pt x="1252448" y="0"/>
                  </a:lnTo>
                </a:path>
              </a:pathLst>
            </a:custGeom>
            <a:ln w="5054">
              <a:solidFill>
                <a:srgbClr val="000000"/>
              </a:solidFill>
            </a:ln>
          </p:spPr>
          <p:txBody>
            <a:bodyPr wrap="square" lIns="0" tIns="0" rIns="0" bIns="0" rtlCol="0"/>
            <a:lstStyle/>
            <a:p>
              <a:endParaRPr sz="3932"/>
            </a:p>
          </p:txBody>
        </p:sp>
        <p:sp>
          <p:nvSpPr>
            <p:cNvPr id="40" name="object 40"/>
            <p:cNvSpPr/>
            <p:nvPr/>
          </p:nvSpPr>
          <p:spPr>
            <a:xfrm>
              <a:off x="2841688" y="1061364"/>
              <a:ext cx="0" cy="859155"/>
            </a:xfrm>
            <a:custGeom>
              <a:avLst/>
              <a:gdLst/>
              <a:ahLst/>
              <a:cxnLst/>
              <a:rect l="l" t="t" r="r" b="b"/>
              <a:pathLst>
                <a:path h="859155">
                  <a:moveTo>
                    <a:pt x="0" y="858596"/>
                  </a:moveTo>
                  <a:lnTo>
                    <a:pt x="0" y="0"/>
                  </a:lnTo>
                </a:path>
              </a:pathLst>
            </a:custGeom>
            <a:ln w="5054">
              <a:solidFill>
                <a:srgbClr val="000000"/>
              </a:solidFill>
            </a:ln>
          </p:spPr>
          <p:txBody>
            <a:bodyPr wrap="square" lIns="0" tIns="0" rIns="0" bIns="0" rtlCol="0"/>
            <a:lstStyle/>
            <a:p>
              <a:endParaRPr sz="3932"/>
            </a:p>
          </p:txBody>
        </p:sp>
        <p:sp>
          <p:nvSpPr>
            <p:cNvPr id="41" name="object 41"/>
            <p:cNvSpPr/>
            <p:nvPr/>
          </p:nvSpPr>
          <p:spPr>
            <a:xfrm>
              <a:off x="4089082" y="1061364"/>
              <a:ext cx="0" cy="859155"/>
            </a:xfrm>
            <a:custGeom>
              <a:avLst/>
              <a:gdLst/>
              <a:ahLst/>
              <a:cxnLst/>
              <a:rect l="l" t="t" r="r" b="b"/>
              <a:pathLst>
                <a:path h="859155">
                  <a:moveTo>
                    <a:pt x="0" y="858596"/>
                  </a:moveTo>
                  <a:lnTo>
                    <a:pt x="0" y="0"/>
                  </a:lnTo>
                </a:path>
              </a:pathLst>
            </a:custGeom>
            <a:ln w="5054">
              <a:solidFill>
                <a:srgbClr val="000000"/>
              </a:solidFill>
            </a:ln>
          </p:spPr>
          <p:txBody>
            <a:bodyPr wrap="square" lIns="0" tIns="0" rIns="0" bIns="0" rtlCol="0"/>
            <a:lstStyle/>
            <a:p>
              <a:endParaRPr sz="3932"/>
            </a:p>
          </p:txBody>
        </p:sp>
        <p:sp>
          <p:nvSpPr>
            <p:cNvPr id="42" name="object 42"/>
            <p:cNvSpPr/>
            <p:nvPr/>
          </p:nvSpPr>
          <p:spPr>
            <a:xfrm>
              <a:off x="2839161" y="1919960"/>
              <a:ext cx="1252855" cy="0"/>
            </a:xfrm>
            <a:custGeom>
              <a:avLst/>
              <a:gdLst/>
              <a:ahLst/>
              <a:cxnLst/>
              <a:rect l="l" t="t" r="r" b="b"/>
              <a:pathLst>
                <a:path w="1252854">
                  <a:moveTo>
                    <a:pt x="0" y="0"/>
                  </a:moveTo>
                  <a:lnTo>
                    <a:pt x="1252448" y="0"/>
                  </a:lnTo>
                </a:path>
              </a:pathLst>
            </a:custGeom>
            <a:ln w="5054">
              <a:solidFill>
                <a:srgbClr val="000000"/>
              </a:solidFill>
            </a:ln>
          </p:spPr>
          <p:txBody>
            <a:bodyPr wrap="square" lIns="0" tIns="0" rIns="0" bIns="0" rtlCol="0"/>
            <a:lstStyle/>
            <a:p>
              <a:endParaRPr sz="3932"/>
            </a:p>
          </p:txBody>
        </p:sp>
      </p:grpSp>
      <p:sp>
        <p:nvSpPr>
          <p:cNvPr id="43" name="object 43"/>
          <p:cNvSpPr txBox="1"/>
          <p:nvPr/>
        </p:nvSpPr>
        <p:spPr>
          <a:xfrm>
            <a:off x="6759286" y="4298894"/>
            <a:ext cx="1443967" cy="261933"/>
          </a:xfrm>
          <a:prstGeom prst="rect">
            <a:avLst/>
          </a:prstGeom>
        </p:spPr>
        <p:txBody>
          <a:bodyPr vert="horz" wrap="square" lIns="0" tIns="26355" rIns="0" bIns="0" rtlCol="0">
            <a:spAutoFit/>
          </a:bodyPr>
          <a:lstStyle/>
          <a:p>
            <a:pPr marL="27742">
              <a:spcBef>
                <a:spcPts val="208"/>
              </a:spcBef>
            </a:pPr>
            <a:r>
              <a:rPr sz="1529" dirty="0">
                <a:solidFill>
                  <a:srgbClr val="D41A2C"/>
                </a:solidFill>
                <a:latin typeface="Arial"/>
                <a:cs typeface="Arial"/>
              </a:rPr>
              <a:t>(b)</a:t>
            </a:r>
            <a:r>
              <a:rPr sz="1529" spc="-55" dirty="0">
                <a:solidFill>
                  <a:srgbClr val="D41A2C"/>
                </a:solidFill>
                <a:latin typeface="Arial"/>
                <a:cs typeface="Arial"/>
              </a:rPr>
              <a:t> </a:t>
            </a:r>
            <a:r>
              <a:rPr sz="1529" spc="-22" dirty="0">
                <a:latin typeface="Arial"/>
                <a:cs typeface="Arial"/>
              </a:rPr>
              <a:t>Observation.</a:t>
            </a:r>
            <a:endParaRPr sz="1529">
              <a:latin typeface="Arial"/>
              <a:cs typeface="Arial"/>
            </a:endParaRPr>
          </a:p>
        </p:txBody>
      </p:sp>
      <p:sp>
        <p:nvSpPr>
          <p:cNvPr id="45" name="object 45"/>
          <p:cNvSpPr txBox="1">
            <a:spLocks noGrp="1"/>
          </p:cNvSpPr>
          <p:nvPr>
            <p:ph type="ftr" sz="quarter" idx="5"/>
          </p:nvPr>
        </p:nvSpPr>
        <p:spPr>
          <a:xfrm>
            <a:off x="85737" y="3350180"/>
            <a:ext cx="337184"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A.</a:t>
            </a:r>
            <a:r>
              <a:rPr lang="en-US" spc="-20"/>
              <a:t> </a:t>
            </a:r>
            <a:r>
              <a:rPr lang="en-US" spc="-10"/>
              <a:t>Baisero</a:t>
            </a:r>
            <a:endParaRPr spc="-22" dirty="0"/>
          </a:p>
        </p:txBody>
      </p:sp>
      <p:sp>
        <p:nvSpPr>
          <p:cNvPr id="49" name="object 49"/>
          <p:cNvSpPr txBox="1">
            <a:spLocks noGrp="1"/>
          </p:cNvSpPr>
          <p:nvPr>
            <p:ph type="dt" sz="half" idx="6"/>
          </p:nvPr>
        </p:nvSpPr>
        <p:spPr>
          <a:xfrm>
            <a:off x="3570742" y="3350180"/>
            <a:ext cx="429958"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CS</a:t>
            </a:r>
            <a:r>
              <a:rPr lang="en-US" spc="-20"/>
              <a:t> </a:t>
            </a:r>
            <a:r>
              <a:rPr lang="en-US" spc="-10"/>
              <a:t>4180/5180</a:t>
            </a:r>
            <a:endParaRPr spc="-22" dirty="0"/>
          </a:p>
        </p:txBody>
      </p:sp>
      <p:sp>
        <p:nvSpPr>
          <p:cNvPr id="50" name="object 50"/>
          <p:cNvSpPr txBox="1">
            <a:spLocks noGrp="1"/>
          </p:cNvSpPr>
          <p:nvPr>
            <p:ph type="sldNum" sz="quarter" idx="7"/>
          </p:nvPr>
        </p:nvSpPr>
        <p:spPr>
          <a:xfrm>
            <a:off x="4295597" y="3357216"/>
            <a:ext cx="244729"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73025">
              <a:spcBef>
                <a:spcPts val="70"/>
              </a:spcBef>
            </a:pPr>
            <a:fld id="{81D60167-4931-47E6-BA6A-407CBD079E47}" type="slidenum">
              <a:rPr lang="en-US" smtClean="0"/>
              <a:pPr marL="73025">
                <a:spcBef>
                  <a:spcPts val="70"/>
                </a:spcBef>
              </a:pPr>
              <a:t>232</a:t>
            </a:fld>
            <a:r>
              <a:rPr lang="en-US" spc="-15"/>
              <a:t> </a:t>
            </a:r>
            <a:r>
              <a:rPr lang="en-US"/>
              <a:t>/</a:t>
            </a:r>
            <a:r>
              <a:rPr lang="en-US" spc="-5"/>
              <a:t> </a:t>
            </a:r>
            <a:r>
              <a:rPr lang="en-US" spc="-25"/>
              <a:t>53</a:t>
            </a:r>
            <a:endParaRPr spc="-55" dirty="0"/>
          </a:p>
        </p:txBody>
      </p:sp>
    </p:spTree>
  </p:cSld>
  <p:clrMapOvr>
    <a:masterClrMapping/>
  </p:clrMapOvr>
  <p:transition>
    <p:cut/>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bject 29"/>
          <p:cNvSpPr txBox="1"/>
          <p:nvPr/>
        </p:nvSpPr>
        <p:spPr>
          <a:xfrm>
            <a:off x="157843" y="549398"/>
            <a:ext cx="8221320" cy="5592890"/>
          </a:xfrm>
          <a:prstGeom prst="rect">
            <a:avLst/>
          </a:prstGeom>
        </p:spPr>
        <p:txBody>
          <a:bodyPr vert="horz" wrap="square" lIns="0" tIns="24968" rIns="0" bIns="0" rtlCol="0">
            <a:spAutoFit/>
          </a:bodyPr>
          <a:lstStyle/>
          <a:p>
            <a:pPr marL="83226">
              <a:spcBef>
                <a:spcPts val="197"/>
              </a:spcBef>
            </a:pPr>
            <a:r>
              <a:rPr sz="2403" b="1" dirty="0">
                <a:solidFill>
                  <a:srgbClr val="D41A2C"/>
                </a:solidFill>
                <a:latin typeface="Arial"/>
                <a:cs typeface="Arial"/>
              </a:rPr>
              <a:t>Full</a:t>
            </a:r>
            <a:r>
              <a:rPr sz="2403" b="1" spc="-66" dirty="0">
                <a:solidFill>
                  <a:srgbClr val="D41A2C"/>
                </a:solidFill>
                <a:latin typeface="Arial"/>
                <a:cs typeface="Arial"/>
              </a:rPr>
              <a:t> </a:t>
            </a:r>
            <a:r>
              <a:rPr sz="2403" b="1" dirty="0">
                <a:solidFill>
                  <a:srgbClr val="D41A2C"/>
                </a:solidFill>
                <a:latin typeface="Arial"/>
                <a:cs typeface="Arial"/>
              </a:rPr>
              <a:t>vs</a:t>
            </a:r>
            <a:r>
              <a:rPr sz="2403" b="1" spc="-66" dirty="0">
                <a:solidFill>
                  <a:srgbClr val="D41A2C"/>
                </a:solidFill>
                <a:latin typeface="Arial"/>
                <a:cs typeface="Arial"/>
              </a:rPr>
              <a:t> </a:t>
            </a:r>
            <a:r>
              <a:rPr sz="2403" b="1" dirty="0">
                <a:solidFill>
                  <a:srgbClr val="D41A2C"/>
                </a:solidFill>
                <a:latin typeface="Arial"/>
                <a:cs typeface="Arial"/>
              </a:rPr>
              <a:t>Partial</a:t>
            </a:r>
            <a:r>
              <a:rPr sz="2403" b="1" spc="-66" dirty="0">
                <a:solidFill>
                  <a:srgbClr val="D41A2C"/>
                </a:solidFill>
                <a:latin typeface="Arial"/>
                <a:cs typeface="Arial"/>
              </a:rPr>
              <a:t> </a:t>
            </a:r>
            <a:r>
              <a:rPr sz="2403" b="1" spc="-22" dirty="0">
                <a:solidFill>
                  <a:srgbClr val="D41A2C"/>
                </a:solidFill>
                <a:latin typeface="Arial"/>
                <a:cs typeface="Arial"/>
              </a:rPr>
              <a:t>Observability</a:t>
            </a:r>
            <a:endParaRPr sz="2403">
              <a:latin typeface="Arial"/>
              <a:cs typeface="Arial"/>
            </a:endParaRPr>
          </a:p>
          <a:p>
            <a:pPr>
              <a:spcBef>
                <a:spcPts val="2731"/>
              </a:spcBef>
            </a:pPr>
            <a:endParaRPr sz="2403">
              <a:latin typeface="Arial"/>
              <a:cs typeface="Arial"/>
            </a:endParaRPr>
          </a:p>
          <a:p>
            <a:pPr marL="632515"/>
            <a:r>
              <a:rPr sz="1966" b="1" dirty="0">
                <a:latin typeface="Arial"/>
                <a:cs typeface="Arial"/>
              </a:rPr>
              <a:t>Fully</a:t>
            </a:r>
            <a:r>
              <a:rPr sz="1966" b="1" spc="-44" dirty="0">
                <a:latin typeface="Arial"/>
                <a:cs typeface="Arial"/>
              </a:rPr>
              <a:t> </a:t>
            </a:r>
            <a:r>
              <a:rPr sz="1966" b="1" spc="-22" dirty="0">
                <a:latin typeface="Arial"/>
                <a:cs typeface="Arial"/>
              </a:rPr>
              <a:t>Observable Control</a:t>
            </a:r>
            <a:endParaRPr sz="1966">
              <a:latin typeface="Arial"/>
              <a:cs typeface="Arial"/>
            </a:endParaRPr>
          </a:p>
          <a:p>
            <a:pPr marL="1141578" indent="-252451">
              <a:spcBef>
                <a:spcPts val="677"/>
              </a:spcBef>
              <a:buClr>
                <a:srgbClr val="D41A2C"/>
              </a:buClr>
              <a:buFont typeface="Menlo"/>
              <a:buChar char="•"/>
              <a:tabLst>
                <a:tab pos="1141578" algn="l"/>
              </a:tabLst>
            </a:pPr>
            <a:r>
              <a:rPr sz="1966" dirty="0">
                <a:latin typeface="Arial"/>
                <a:cs typeface="Arial"/>
              </a:rPr>
              <a:t>Access</a:t>
            </a:r>
            <a:r>
              <a:rPr sz="1966" spc="-55" dirty="0">
                <a:latin typeface="Arial"/>
                <a:cs typeface="Arial"/>
              </a:rPr>
              <a:t> </a:t>
            </a:r>
            <a:r>
              <a:rPr sz="1966" dirty="0">
                <a:latin typeface="Arial"/>
                <a:cs typeface="Arial"/>
              </a:rPr>
              <a:t>to</a:t>
            </a:r>
            <a:r>
              <a:rPr sz="1966" spc="-55" dirty="0">
                <a:latin typeface="Arial"/>
                <a:cs typeface="Arial"/>
              </a:rPr>
              <a:t> </a:t>
            </a:r>
            <a:r>
              <a:rPr sz="1966" dirty="0">
                <a:latin typeface="Arial"/>
                <a:cs typeface="Arial"/>
              </a:rPr>
              <a:t>full</a:t>
            </a:r>
            <a:r>
              <a:rPr sz="1966" spc="-55" dirty="0">
                <a:latin typeface="Arial"/>
                <a:cs typeface="Arial"/>
              </a:rPr>
              <a:t> </a:t>
            </a:r>
            <a:r>
              <a:rPr sz="1966" dirty="0">
                <a:latin typeface="Arial"/>
                <a:cs typeface="Arial"/>
              </a:rPr>
              <a:t>system</a:t>
            </a:r>
            <a:r>
              <a:rPr sz="1966" spc="-55" dirty="0">
                <a:latin typeface="Arial"/>
                <a:cs typeface="Arial"/>
              </a:rPr>
              <a:t> </a:t>
            </a:r>
            <a:r>
              <a:rPr sz="1966" spc="-22" dirty="0">
                <a:latin typeface="Arial"/>
                <a:cs typeface="Arial"/>
              </a:rPr>
              <a:t>state</a:t>
            </a:r>
            <a:endParaRPr sz="1966">
              <a:latin typeface="Arial"/>
              <a:cs typeface="Arial"/>
            </a:endParaRPr>
          </a:p>
          <a:p>
            <a:pPr marL="1144353">
              <a:spcBef>
                <a:spcPts val="22"/>
              </a:spcBef>
            </a:pPr>
            <a:r>
              <a:rPr sz="1966" i="1" spc="164" dirty="0">
                <a:latin typeface="Times New Roman"/>
                <a:cs typeface="Times New Roman"/>
              </a:rPr>
              <a:t>π</a:t>
            </a:r>
            <a:r>
              <a:rPr sz="1966" i="1" spc="-208" dirty="0">
                <a:latin typeface="Times New Roman"/>
                <a:cs typeface="Times New Roman"/>
              </a:rPr>
              <a:t> </a:t>
            </a:r>
            <a:r>
              <a:rPr sz="1966" dirty="0">
                <a:latin typeface="Times New Roman"/>
                <a:cs typeface="Times New Roman"/>
              </a:rPr>
              <a:t>:</a:t>
            </a:r>
            <a:r>
              <a:rPr sz="1966" spc="197" dirty="0">
                <a:latin typeface="Times New Roman"/>
                <a:cs typeface="Times New Roman"/>
              </a:rPr>
              <a:t> </a:t>
            </a:r>
            <a:r>
              <a:rPr sz="1966" i="1" dirty="0">
                <a:latin typeface="Menlo"/>
                <a:cs typeface="Menlo"/>
              </a:rPr>
              <a:t>S</a:t>
            </a:r>
            <a:r>
              <a:rPr sz="1966" i="1" spc="-470" dirty="0">
                <a:latin typeface="Menlo"/>
                <a:cs typeface="Menlo"/>
              </a:rPr>
              <a:t> </a:t>
            </a:r>
            <a:r>
              <a:rPr sz="1966" i="1" spc="830" dirty="0">
                <a:latin typeface="Menlo"/>
                <a:cs typeface="Menlo"/>
              </a:rPr>
              <a:t>→</a:t>
            </a:r>
            <a:r>
              <a:rPr sz="1966" i="1" spc="-623" dirty="0">
                <a:latin typeface="Menlo"/>
                <a:cs typeface="Menlo"/>
              </a:rPr>
              <a:t> </a:t>
            </a:r>
            <a:r>
              <a:rPr sz="1966" spc="382" dirty="0">
                <a:latin typeface="Times New Roman"/>
                <a:cs typeface="Times New Roman"/>
              </a:rPr>
              <a:t>∆</a:t>
            </a:r>
            <a:r>
              <a:rPr sz="1966" i="1" spc="382" dirty="0">
                <a:latin typeface="Menlo"/>
                <a:cs typeface="Menlo"/>
              </a:rPr>
              <a:t>A</a:t>
            </a:r>
            <a:endParaRPr sz="1966">
              <a:latin typeface="Menlo"/>
              <a:cs typeface="Menlo"/>
            </a:endParaRPr>
          </a:p>
          <a:p>
            <a:pPr marL="1141578" indent="-252451">
              <a:spcBef>
                <a:spcPts val="677"/>
              </a:spcBef>
              <a:buClr>
                <a:srgbClr val="D41A2C"/>
              </a:buClr>
              <a:buFont typeface="Menlo"/>
              <a:buChar char="•"/>
              <a:tabLst>
                <a:tab pos="1141578" algn="l"/>
              </a:tabLst>
            </a:pPr>
            <a:r>
              <a:rPr sz="1966" dirty="0">
                <a:latin typeface="Arial"/>
                <a:cs typeface="Arial"/>
              </a:rPr>
              <a:t>Solid</a:t>
            </a:r>
            <a:r>
              <a:rPr sz="1966" spc="-22" dirty="0">
                <a:latin typeface="Arial"/>
                <a:cs typeface="Arial"/>
              </a:rPr>
              <a:t> theory,</a:t>
            </a:r>
            <a:r>
              <a:rPr sz="1966" spc="-11" dirty="0">
                <a:latin typeface="Arial"/>
                <a:cs typeface="Arial"/>
              </a:rPr>
              <a:t> </a:t>
            </a:r>
            <a:r>
              <a:rPr sz="1966" spc="-22" dirty="0">
                <a:latin typeface="Arial"/>
                <a:cs typeface="Arial"/>
              </a:rPr>
              <a:t>comparatively</a:t>
            </a:r>
            <a:r>
              <a:rPr sz="1966" spc="-11" dirty="0">
                <a:latin typeface="Arial"/>
                <a:cs typeface="Arial"/>
              </a:rPr>
              <a:t> </a:t>
            </a:r>
            <a:r>
              <a:rPr sz="1966" spc="-22" dirty="0">
                <a:latin typeface="Arial"/>
                <a:cs typeface="Arial"/>
              </a:rPr>
              <a:t>easy!</a:t>
            </a:r>
            <a:endParaRPr sz="1966">
              <a:latin typeface="Arial"/>
              <a:cs typeface="Arial"/>
            </a:endParaRPr>
          </a:p>
          <a:p>
            <a:pPr marL="1141578" indent="-252451">
              <a:spcBef>
                <a:spcPts val="677"/>
              </a:spcBef>
              <a:buClr>
                <a:srgbClr val="D41A2C"/>
              </a:buClr>
              <a:buFont typeface="Menlo"/>
              <a:buChar char="•"/>
              <a:tabLst>
                <a:tab pos="1141578" algn="l"/>
              </a:tabLst>
            </a:pPr>
            <a:r>
              <a:rPr sz="1966" dirty="0">
                <a:latin typeface="Arial"/>
                <a:cs typeface="Arial"/>
              </a:rPr>
              <a:t>Strong</a:t>
            </a:r>
            <a:r>
              <a:rPr sz="1966" spc="-66" dirty="0">
                <a:latin typeface="Arial"/>
                <a:cs typeface="Arial"/>
              </a:rPr>
              <a:t> </a:t>
            </a:r>
            <a:r>
              <a:rPr sz="1966" dirty="0">
                <a:latin typeface="Arial"/>
                <a:cs typeface="Arial"/>
              </a:rPr>
              <a:t>assumption,</a:t>
            </a:r>
            <a:r>
              <a:rPr sz="1966" spc="-66" dirty="0">
                <a:latin typeface="Arial"/>
                <a:cs typeface="Arial"/>
              </a:rPr>
              <a:t> </a:t>
            </a:r>
            <a:r>
              <a:rPr sz="1966" dirty="0">
                <a:latin typeface="Arial"/>
                <a:cs typeface="Arial"/>
              </a:rPr>
              <a:t>not</a:t>
            </a:r>
            <a:r>
              <a:rPr sz="1966" spc="-66" dirty="0">
                <a:latin typeface="Arial"/>
                <a:cs typeface="Arial"/>
              </a:rPr>
              <a:t> </a:t>
            </a:r>
            <a:r>
              <a:rPr sz="1966" spc="-22" dirty="0">
                <a:latin typeface="Arial"/>
                <a:cs typeface="Arial"/>
              </a:rPr>
              <a:t>always</a:t>
            </a:r>
            <a:r>
              <a:rPr sz="1966" spc="-66" dirty="0">
                <a:latin typeface="Arial"/>
                <a:cs typeface="Arial"/>
              </a:rPr>
              <a:t> </a:t>
            </a:r>
            <a:r>
              <a:rPr sz="1966" spc="-22" dirty="0">
                <a:latin typeface="Arial"/>
                <a:cs typeface="Arial"/>
              </a:rPr>
              <a:t>possible!</a:t>
            </a:r>
            <a:endParaRPr sz="1966">
              <a:latin typeface="Arial"/>
              <a:cs typeface="Arial"/>
            </a:endParaRPr>
          </a:p>
          <a:p>
            <a:pPr>
              <a:spcBef>
                <a:spcPts val="1027"/>
              </a:spcBef>
              <a:buClr>
                <a:srgbClr val="D41A2C"/>
              </a:buClr>
              <a:buFont typeface="Menlo"/>
              <a:buChar char="•"/>
            </a:pPr>
            <a:endParaRPr sz="1966">
              <a:latin typeface="Arial"/>
              <a:cs typeface="Arial"/>
            </a:endParaRPr>
          </a:p>
          <a:p>
            <a:pPr marL="632515"/>
            <a:r>
              <a:rPr sz="1966" b="1" spc="-22" dirty="0">
                <a:latin typeface="Arial"/>
                <a:cs typeface="Arial"/>
              </a:rPr>
              <a:t>Partially</a:t>
            </a:r>
            <a:r>
              <a:rPr sz="1966" b="1" spc="44" dirty="0">
                <a:latin typeface="Arial"/>
                <a:cs typeface="Arial"/>
              </a:rPr>
              <a:t> </a:t>
            </a:r>
            <a:r>
              <a:rPr sz="1966" b="1" spc="-22" dirty="0">
                <a:latin typeface="Arial"/>
                <a:cs typeface="Arial"/>
              </a:rPr>
              <a:t>Observable</a:t>
            </a:r>
            <a:r>
              <a:rPr sz="1966" b="1" spc="44" dirty="0">
                <a:latin typeface="Arial"/>
                <a:cs typeface="Arial"/>
              </a:rPr>
              <a:t> </a:t>
            </a:r>
            <a:r>
              <a:rPr sz="1966" b="1" spc="-22" dirty="0">
                <a:latin typeface="Arial"/>
                <a:cs typeface="Arial"/>
              </a:rPr>
              <a:t>Control</a:t>
            </a:r>
            <a:endParaRPr sz="1966">
              <a:latin typeface="Arial"/>
              <a:cs typeface="Arial"/>
            </a:endParaRPr>
          </a:p>
          <a:p>
            <a:pPr marL="1141578" indent="-252451">
              <a:spcBef>
                <a:spcPts val="677"/>
              </a:spcBef>
              <a:buClr>
                <a:srgbClr val="D41A2C"/>
              </a:buClr>
              <a:buFont typeface="Menlo"/>
              <a:buChar char="•"/>
              <a:tabLst>
                <a:tab pos="1141578" algn="l"/>
              </a:tabLst>
            </a:pPr>
            <a:r>
              <a:rPr sz="1966" dirty="0">
                <a:latin typeface="Arial"/>
                <a:cs typeface="Arial"/>
              </a:rPr>
              <a:t>Access</a:t>
            </a:r>
            <a:r>
              <a:rPr sz="1966" spc="-76" dirty="0">
                <a:latin typeface="Arial"/>
                <a:cs typeface="Arial"/>
              </a:rPr>
              <a:t> </a:t>
            </a:r>
            <a:r>
              <a:rPr sz="1966" dirty="0">
                <a:latin typeface="Arial"/>
                <a:cs typeface="Arial"/>
              </a:rPr>
              <a:t>to</a:t>
            </a:r>
            <a:r>
              <a:rPr sz="1966" spc="-76" dirty="0">
                <a:latin typeface="Arial"/>
                <a:cs typeface="Arial"/>
              </a:rPr>
              <a:t> </a:t>
            </a:r>
            <a:r>
              <a:rPr sz="1966" dirty="0">
                <a:latin typeface="Arial"/>
                <a:cs typeface="Arial"/>
              </a:rPr>
              <a:t>partial/indirect</a:t>
            </a:r>
            <a:r>
              <a:rPr sz="1966" spc="-76" dirty="0">
                <a:latin typeface="Arial"/>
                <a:cs typeface="Arial"/>
              </a:rPr>
              <a:t> </a:t>
            </a:r>
            <a:r>
              <a:rPr sz="1966" dirty="0">
                <a:latin typeface="Arial"/>
                <a:cs typeface="Arial"/>
              </a:rPr>
              <a:t>observations</a:t>
            </a:r>
            <a:r>
              <a:rPr sz="1966" spc="-66" dirty="0">
                <a:latin typeface="Arial"/>
                <a:cs typeface="Arial"/>
              </a:rPr>
              <a:t> </a:t>
            </a:r>
            <a:r>
              <a:rPr sz="1966" dirty="0">
                <a:latin typeface="Arial"/>
                <a:cs typeface="Arial"/>
              </a:rPr>
              <a:t>derived</a:t>
            </a:r>
            <a:r>
              <a:rPr sz="1966" spc="-76" dirty="0">
                <a:latin typeface="Arial"/>
                <a:cs typeface="Arial"/>
              </a:rPr>
              <a:t> </a:t>
            </a:r>
            <a:r>
              <a:rPr sz="1966" dirty="0">
                <a:latin typeface="Arial"/>
                <a:cs typeface="Arial"/>
              </a:rPr>
              <a:t>from</a:t>
            </a:r>
            <a:r>
              <a:rPr sz="1966" spc="-76" dirty="0">
                <a:latin typeface="Arial"/>
                <a:cs typeface="Arial"/>
              </a:rPr>
              <a:t> </a:t>
            </a:r>
            <a:r>
              <a:rPr sz="1966" spc="-22" dirty="0">
                <a:latin typeface="Arial"/>
                <a:cs typeface="Arial"/>
              </a:rPr>
              <a:t>state</a:t>
            </a:r>
            <a:endParaRPr sz="1966">
              <a:latin typeface="Arial"/>
              <a:cs typeface="Arial"/>
            </a:endParaRPr>
          </a:p>
          <a:p>
            <a:pPr marL="1144353">
              <a:spcBef>
                <a:spcPts val="22"/>
              </a:spcBef>
            </a:pPr>
            <a:r>
              <a:rPr sz="1966" i="1" spc="164" dirty="0">
                <a:latin typeface="Times New Roman"/>
                <a:cs typeface="Times New Roman"/>
              </a:rPr>
              <a:t>π</a:t>
            </a:r>
            <a:r>
              <a:rPr sz="1966" i="1" spc="-197" dirty="0">
                <a:latin typeface="Times New Roman"/>
                <a:cs typeface="Times New Roman"/>
              </a:rPr>
              <a:t> </a:t>
            </a:r>
            <a:r>
              <a:rPr sz="1966" dirty="0">
                <a:latin typeface="Times New Roman"/>
                <a:cs typeface="Times New Roman"/>
              </a:rPr>
              <a:t>:</a:t>
            </a:r>
            <a:r>
              <a:rPr sz="1966" spc="197" dirty="0">
                <a:latin typeface="Times New Roman"/>
                <a:cs typeface="Times New Roman"/>
              </a:rPr>
              <a:t> </a:t>
            </a:r>
            <a:r>
              <a:rPr sz="1966" dirty="0">
                <a:latin typeface="Times New Roman"/>
                <a:cs typeface="Times New Roman"/>
              </a:rPr>
              <a:t>?</a:t>
            </a:r>
            <a:r>
              <a:rPr sz="1966" spc="87" dirty="0">
                <a:latin typeface="Times New Roman"/>
                <a:cs typeface="Times New Roman"/>
              </a:rPr>
              <a:t> </a:t>
            </a:r>
            <a:r>
              <a:rPr sz="1966" i="1" spc="830" dirty="0">
                <a:latin typeface="Menlo"/>
                <a:cs typeface="Menlo"/>
              </a:rPr>
              <a:t>→</a:t>
            </a:r>
            <a:r>
              <a:rPr sz="1966" i="1" spc="-601" dirty="0">
                <a:latin typeface="Menlo"/>
                <a:cs typeface="Menlo"/>
              </a:rPr>
              <a:t> </a:t>
            </a:r>
            <a:r>
              <a:rPr sz="1966" spc="382" dirty="0">
                <a:latin typeface="Times New Roman"/>
                <a:cs typeface="Times New Roman"/>
              </a:rPr>
              <a:t>∆</a:t>
            </a:r>
            <a:r>
              <a:rPr sz="1966" i="1" spc="382" dirty="0">
                <a:latin typeface="Menlo"/>
                <a:cs typeface="Menlo"/>
              </a:rPr>
              <a:t>A</a:t>
            </a:r>
            <a:endParaRPr sz="1966">
              <a:latin typeface="Menlo"/>
              <a:cs typeface="Menlo"/>
            </a:endParaRPr>
          </a:p>
          <a:p>
            <a:pPr marL="1141578" indent="-252451">
              <a:spcBef>
                <a:spcPts val="677"/>
              </a:spcBef>
              <a:buClr>
                <a:srgbClr val="D41A2C"/>
              </a:buClr>
              <a:buFont typeface="Menlo"/>
              <a:buChar char="•"/>
              <a:tabLst>
                <a:tab pos="1141578" algn="l"/>
              </a:tabLst>
            </a:pPr>
            <a:r>
              <a:rPr sz="1966" dirty="0">
                <a:latin typeface="Arial"/>
                <a:cs typeface="Arial"/>
              </a:rPr>
              <a:t>Better</a:t>
            </a:r>
            <a:r>
              <a:rPr sz="1966" spc="-66" dirty="0">
                <a:latin typeface="Arial"/>
                <a:cs typeface="Arial"/>
              </a:rPr>
              <a:t> </a:t>
            </a:r>
            <a:r>
              <a:rPr sz="1966" dirty="0">
                <a:latin typeface="Arial"/>
                <a:cs typeface="Arial"/>
              </a:rPr>
              <a:t>match</a:t>
            </a:r>
            <a:r>
              <a:rPr sz="1966" spc="-55" dirty="0">
                <a:latin typeface="Arial"/>
                <a:cs typeface="Arial"/>
              </a:rPr>
              <a:t> </a:t>
            </a:r>
            <a:r>
              <a:rPr sz="1966" dirty="0">
                <a:latin typeface="Arial"/>
                <a:cs typeface="Arial"/>
              </a:rPr>
              <a:t>to</a:t>
            </a:r>
            <a:r>
              <a:rPr sz="1966" spc="-55" dirty="0">
                <a:latin typeface="Arial"/>
                <a:cs typeface="Arial"/>
              </a:rPr>
              <a:t> </a:t>
            </a:r>
            <a:r>
              <a:rPr sz="1966" spc="-22" dirty="0">
                <a:latin typeface="Arial"/>
                <a:cs typeface="Arial"/>
              </a:rPr>
              <a:t>reality,</a:t>
            </a:r>
            <a:r>
              <a:rPr sz="1966" spc="-66" dirty="0">
                <a:latin typeface="Arial"/>
                <a:cs typeface="Arial"/>
              </a:rPr>
              <a:t> </a:t>
            </a:r>
            <a:r>
              <a:rPr sz="1966" dirty="0">
                <a:latin typeface="Arial"/>
                <a:cs typeface="Arial"/>
              </a:rPr>
              <a:t>common</a:t>
            </a:r>
            <a:r>
              <a:rPr sz="1966" spc="-55" dirty="0">
                <a:latin typeface="Arial"/>
                <a:cs typeface="Arial"/>
              </a:rPr>
              <a:t> </a:t>
            </a:r>
            <a:r>
              <a:rPr sz="1966" dirty="0">
                <a:latin typeface="Arial"/>
                <a:cs typeface="Arial"/>
              </a:rPr>
              <a:t>in</a:t>
            </a:r>
            <a:r>
              <a:rPr sz="1966" spc="-55" dirty="0">
                <a:latin typeface="Arial"/>
                <a:cs typeface="Arial"/>
              </a:rPr>
              <a:t> </a:t>
            </a:r>
            <a:r>
              <a:rPr sz="1966" dirty="0">
                <a:latin typeface="Arial"/>
                <a:cs typeface="Arial"/>
              </a:rPr>
              <a:t>real</a:t>
            </a:r>
            <a:r>
              <a:rPr sz="1966" spc="-55" dirty="0">
                <a:latin typeface="Arial"/>
                <a:cs typeface="Arial"/>
              </a:rPr>
              <a:t> </a:t>
            </a:r>
            <a:r>
              <a:rPr sz="1966" dirty="0">
                <a:latin typeface="Arial"/>
                <a:cs typeface="Arial"/>
              </a:rPr>
              <a:t>world</a:t>
            </a:r>
            <a:r>
              <a:rPr sz="1966" spc="-66" dirty="0">
                <a:latin typeface="Arial"/>
                <a:cs typeface="Arial"/>
              </a:rPr>
              <a:t> </a:t>
            </a:r>
            <a:r>
              <a:rPr sz="1966" spc="-22" dirty="0">
                <a:latin typeface="Arial"/>
                <a:cs typeface="Arial"/>
              </a:rPr>
              <a:t>problems</a:t>
            </a:r>
            <a:endParaRPr sz="1966">
              <a:latin typeface="Arial"/>
              <a:cs typeface="Arial"/>
            </a:endParaRPr>
          </a:p>
          <a:p>
            <a:pPr marL="1141578" indent="-252451">
              <a:spcBef>
                <a:spcPts val="249"/>
              </a:spcBef>
              <a:buClr>
                <a:srgbClr val="D41A2C"/>
              </a:buClr>
              <a:buFont typeface="Menlo"/>
              <a:buChar char="•"/>
              <a:tabLst>
                <a:tab pos="1141578" algn="l"/>
              </a:tabLst>
            </a:pPr>
            <a:r>
              <a:rPr sz="1966" dirty="0">
                <a:latin typeface="Arial"/>
                <a:cs typeface="Arial"/>
              </a:rPr>
              <a:t>Extremely</a:t>
            </a:r>
            <a:r>
              <a:rPr sz="1966" spc="-76" dirty="0">
                <a:latin typeface="Arial"/>
                <a:cs typeface="Arial"/>
              </a:rPr>
              <a:t> </a:t>
            </a:r>
            <a:r>
              <a:rPr sz="1966" dirty="0">
                <a:latin typeface="Arial"/>
                <a:cs typeface="Arial"/>
              </a:rPr>
              <a:t>wide</a:t>
            </a:r>
            <a:r>
              <a:rPr sz="1966" spc="-76" dirty="0">
                <a:latin typeface="Arial"/>
                <a:cs typeface="Arial"/>
              </a:rPr>
              <a:t> </a:t>
            </a:r>
            <a:r>
              <a:rPr sz="1966" dirty="0">
                <a:latin typeface="Arial"/>
                <a:cs typeface="Arial"/>
              </a:rPr>
              <a:t>range</a:t>
            </a:r>
            <a:r>
              <a:rPr sz="1966" spc="-66" dirty="0">
                <a:latin typeface="Arial"/>
                <a:cs typeface="Arial"/>
              </a:rPr>
              <a:t> </a:t>
            </a:r>
            <a:r>
              <a:rPr sz="1966" dirty="0">
                <a:latin typeface="Arial"/>
                <a:cs typeface="Arial"/>
              </a:rPr>
              <a:t>of</a:t>
            </a:r>
            <a:r>
              <a:rPr sz="1966" spc="-76" dirty="0">
                <a:latin typeface="Arial"/>
                <a:cs typeface="Arial"/>
              </a:rPr>
              <a:t> </a:t>
            </a:r>
            <a:r>
              <a:rPr sz="1966" dirty="0">
                <a:latin typeface="Arial"/>
                <a:cs typeface="Arial"/>
              </a:rPr>
              <a:t>difficulties</a:t>
            </a:r>
            <a:r>
              <a:rPr sz="1966" spc="-76" dirty="0">
                <a:latin typeface="Arial"/>
                <a:cs typeface="Arial"/>
              </a:rPr>
              <a:t> </a:t>
            </a:r>
            <a:r>
              <a:rPr sz="1966" dirty="0">
                <a:latin typeface="Arial"/>
                <a:cs typeface="Arial"/>
              </a:rPr>
              <a:t>(technical</a:t>
            </a:r>
            <a:r>
              <a:rPr sz="1966" spc="-66" dirty="0">
                <a:latin typeface="Arial"/>
                <a:cs typeface="Arial"/>
              </a:rPr>
              <a:t> </a:t>
            </a:r>
            <a:r>
              <a:rPr sz="1966" dirty="0">
                <a:latin typeface="Arial"/>
                <a:cs typeface="Arial"/>
              </a:rPr>
              <a:t>vs</a:t>
            </a:r>
            <a:r>
              <a:rPr sz="1966" spc="-76" dirty="0">
                <a:latin typeface="Arial"/>
                <a:cs typeface="Arial"/>
              </a:rPr>
              <a:t> </a:t>
            </a:r>
            <a:r>
              <a:rPr sz="1966" dirty="0">
                <a:latin typeface="Arial"/>
                <a:cs typeface="Arial"/>
              </a:rPr>
              <a:t>significant</a:t>
            </a:r>
            <a:r>
              <a:rPr sz="1966" spc="-76" dirty="0">
                <a:latin typeface="Arial"/>
                <a:cs typeface="Arial"/>
              </a:rPr>
              <a:t> </a:t>
            </a:r>
            <a:r>
              <a:rPr sz="1966" spc="-55" dirty="0">
                <a:latin typeface="Arial"/>
                <a:cs typeface="Arial"/>
              </a:rPr>
              <a:t>PO)</a:t>
            </a:r>
            <a:endParaRPr sz="1966">
              <a:latin typeface="Arial"/>
              <a:cs typeface="Arial"/>
            </a:endParaRPr>
          </a:p>
          <a:p>
            <a:pPr marL="1656190" lvl="1" indent="-245516">
              <a:lnSpc>
                <a:spcPts val="2031"/>
              </a:lnSpc>
              <a:spcBef>
                <a:spcPts val="262"/>
              </a:spcBef>
              <a:buClr>
                <a:srgbClr val="D41A2C"/>
              </a:buClr>
              <a:buFont typeface="Menlo"/>
              <a:buChar char="•"/>
              <a:tabLst>
                <a:tab pos="1656190" algn="l"/>
              </a:tabLst>
            </a:pPr>
            <a:r>
              <a:rPr sz="1748" dirty="0">
                <a:latin typeface="Arial"/>
                <a:cs typeface="Arial"/>
              </a:rPr>
              <a:t>At</a:t>
            </a:r>
            <a:r>
              <a:rPr sz="1748" spc="-66" dirty="0">
                <a:latin typeface="Arial"/>
                <a:cs typeface="Arial"/>
              </a:rPr>
              <a:t> </a:t>
            </a:r>
            <a:r>
              <a:rPr sz="1748" dirty="0">
                <a:latin typeface="Arial"/>
                <a:cs typeface="Arial"/>
              </a:rPr>
              <a:t>best,</a:t>
            </a:r>
            <a:r>
              <a:rPr sz="1748" spc="-55" dirty="0">
                <a:latin typeface="Arial"/>
                <a:cs typeface="Arial"/>
              </a:rPr>
              <a:t> </a:t>
            </a:r>
            <a:r>
              <a:rPr sz="1748" dirty="0">
                <a:latin typeface="Arial"/>
                <a:cs typeface="Arial"/>
              </a:rPr>
              <a:t>about</a:t>
            </a:r>
            <a:r>
              <a:rPr sz="1748" spc="-55" dirty="0">
                <a:latin typeface="Arial"/>
                <a:cs typeface="Arial"/>
              </a:rPr>
              <a:t> </a:t>
            </a:r>
            <a:r>
              <a:rPr sz="1748" dirty="0">
                <a:latin typeface="Arial"/>
                <a:cs typeface="Arial"/>
              </a:rPr>
              <a:t>as</a:t>
            </a:r>
            <a:r>
              <a:rPr sz="1748" spc="-55" dirty="0">
                <a:latin typeface="Arial"/>
                <a:cs typeface="Arial"/>
              </a:rPr>
              <a:t> </a:t>
            </a:r>
            <a:r>
              <a:rPr sz="1748" dirty="0">
                <a:latin typeface="Arial"/>
                <a:cs typeface="Arial"/>
              </a:rPr>
              <a:t>difficult</a:t>
            </a:r>
            <a:r>
              <a:rPr sz="1748" spc="-55" dirty="0">
                <a:latin typeface="Arial"/>
                <a:cs typeface="Arial"/>
              </a:rPr>
              <a:t> </a:t>
            </a:r>
            <a:r>
              <a:rPr sz="1748" dirty="0">
                <a:latin typeface="Arial"/>
                <a:cs typeface="Arial"/>
              </a:rPr>
              <a:t>as</a:t>
            </a:r>
            <a:r>
              <a:rPr sz="1748" spc="-55" dirty="0">
                <a:latin typeface="Arial"/>
                <a:cs typeface="Arial"/>
              </a:rPr>
              <a:t> </a:t>
            </a:r>
            <a:r>
              <a:rPr sz="1748" dirty="0">
                <a:latin typeface="Arial"/>
                <a:cs typeface="Arial"/>
              </a:rPr>
              <a:t>full</a:t>
            </a:r>
            <a:r>
              <a:rPr sz="1748" spc="-55" dirty="0">
                <a:latin typeface="Arial"/>
                <a:cs typeface="Arial"/>
              </a:rPr>
              <a:t> </a:t>
            </a:r>
            <a:r>
              <a:rPr sz="1748" spc="-22" dirty="0">
                <a:latin typeface="Arial"/>
                <a:cs typeface="Arial"/>
              </a:rPr>
              <a:t>observability</a:t>
            </a:r>
            <a:endParaRPr sz="1748">
              <a:latin typeface="Arial"/>
              <a:cs typeface="Arial"/>
            </a:endParaRPr>
          </a:p>
          <a:p>
            <a:pPr marL="1656190" lvl="1" indent="-245516">
              <a:lnSpc>
                <a:spcPts val="2031"/>
              </a:lnSpc>
              <a:buClr>
                <a:srgbClr val="D41A2C"/>
              </a:buClr>
              <a:buFont typeface="Menlo"/>
              <a:buChar char="•"/>
              <a:tabLst>
                <a:tab pos="1656190" algn="l"/>
              </a:tabLst>
            </a:pPr>
            <a:r>
              <a:rPr sz="1748" dirty="0">
                <a:latin typeface="Arial"/>
                <a:cs typeface="Arial"/>
              </a:rPr>
              <a:t>At</a:t>
            </a:r>
            <a:r>
              <a:rPr sz="1748" spc="-44" dirty="0">
                <a:latin typeface="Arial"/>
                <a:cs typeface="Arial"/>
              </a:rPr>
              <a:t> </a:t>
            </a:r>
            <a:r>
              <a:rPr sz="1748" dirty="0">
                <a:latin typeface="Arial"/>
                <a:cs typeface="Arial"/>
              </a:rPr>
              <a:t>worst,</a:t>
            </a:r>
            <a:r>
              <a:rPr sz="1748" spc="-33" dirty="0">
                <a:latin typeface="Arial"/>
                <a:cs typeface="Arial"/>
              </a:rPr>
              <a:t> </a:t>
            </a:r>
            <a:r>
              <a:rPr sz="1748" dirty="0">
                <a:latin typeface="Arial"/>
                <a:cs typeface="Arial"/>
              </a:rPr>
              <a:t>orders</a:t>
            </a:r>
            <a:r>
              <a:rPr sz="1748" spc="-44" dirty="0">
                <a:latin typeface="Arial"/>
                <a:cs typeface="Arial"/>
              </a:rPr>
              <a:t> </a:t>
            </a:r>
            <a:r>
              <a:rPr sz="1748" dirty="0">
                <a:latin typeface="Arial"/>
                <a:cs typeface="Arial"/>
              </a:rPr>
              <a:t>of</a:t>
            </a:r>
            <a:r>
              <a:rPr sz="1748" spc="-33" dirty="0">
                <a:latin typeface="Arial"/>
                <a:cs typeface="Arial"/>
              </a:rPr>
              <a:t> </a:t>
            </a:r>
            <a:r>
              <a:rPr sz="1748" spc="-22" dirty="0">
                <a:latin typeface="Arial"/>
                <a:cs typeface="Arial"/>
              </a:rPr>
              <a:t>magnitude</a:t>
            </a:r>
            <a:r>
              <a:rPr sz="1748" spc="-44" dirty="0">
                <a:latin typeface="Arial"/>
                <a:cs typeface="Arial"/>
              </a:rPr>
              <a:t> </a:t>
            </a:r>
            <a:r>
              <a:rPr sz="1748" dirty="0">
                <a:latin typeface="Arial"/>
                <a:cs typeface="Arial"/>
              </a:rPr>
              <a:t>more</a:t>
            </a:r>
            <a:r>
              <a:rPr sz="1748" spc="-33" dirty="0">
                <a:latin typeface="Arial"/>
                <a:cs typeface="Arial"/>
              </a:rPr>
              <a:t> </a:t>
            </a:r>
            <a:r>
              <a:rPr sz="1748" dirty="0">
                <a:latin typeface="Arial"/>
                <a:cs typeface="Arial"/>
              </a:rPr>
              <a:t>difficult,</a:t>
            </a:r>
            <a:r>
              <a:rPr sz="1748" spc="-33" dirty="0">
                <a:latin typeface="Arial"/>
                <a:cs typeface="Arial"/>
              </a:rPr>
              <a:t> </a:t>
            </a:r>
            <a:r>
              <a:rPr sz="1748" dirty="0">
                <a:latin typeface="Arial"/>
                <a:cs typeface="Arial"/>
              </a:rPr>
              <a:t>virtually</a:t>
            </a:r>
            <a:r>
              <a:rPr sz="1748" spc="-44" dirty="0">
                <a:latin typeface="Arial"/>
                <a:cs typeface="Arial"/>
              </a:rPr>
              <a:t> </a:t>
            </a:r>
            <a:r>
              <a:rPr sz="1748" spc="-22" dirty="0">
                <a:latin typeface="Arial"/>
                <a:cs typeface="Arial"/>
              </a:rPr>
              <a:t>impossible</a:t>
            </a:r>
            <a:endParaRPr sz="1748">
              <a:latin typeface="Arial"/>
              <a:cs typeface="Arial"/>
            </a:endParaRPr>
          </a:p>
        </p:txBody>
      </p:sp>
      <p:sp>
        <p:nvSpPr>
          <p:cNvPr id="31" name="object 31"/>
          <p:cNvSpPr txBox="1">
            <a:spLocks noGrp="1"/>
          </p:cNvSpPr>
          <p:nvPr>
            <p:ph type="ftr" sz="quarter" idx="5"/>
          </p:nvPr>
        </p:nvSpPr>
        <p:spPr>
          <a:xfrm>
            <a:off x="85737" y="3350180"/>
            <a:ext cx="337184"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A.</a:t>
            </a:r>
            <a:r>
              <a:rPr lang="en-US" spc="-20"/>
              <a:t> </a:t>
            </a:r>
            <a:r>
              <a:rPr lang="en-US" spc="-10"/>
              <a:t>Baisero</a:t>
            </a:r>
            <a:endParaRPr spc="-22" dirty="0"/>
          </a:p>
        </p:txBody>
      </p:sp>
      <p:sp>
        <p:nvSpPr>
          <p:cNvPr id="35" name="object 35"/>
          <p:cNvSpPr txBox="1">
            <a:spLocks noGrp="1"/>
          </p:cNvSpPr>
          <p:nvPr>
            <p:ph type="dt" sz="half" idx="6"/>
          </p:nvPr>
        </p:nvSpPr>
        <p:spPr>
          <a:xfrm>
            <a:off x="3570742" y="3350180"/>
            <a:ext cx="429958"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CS</a:t>
            </a:r>
            <a:r>
              <a:rPr lang="en-US" spc="-20"/>
              <a:t> </a:t>
            </a:r>
            <a:r>
              <a:rPr lang="en-US" spc="-10"/>
              <a:t>4180/5180</a:t>
            </a:r>
            <a:endParaRPr spc="-22" dirty="0"/>
          </a:p>
        </p:txBody>
      </p:sp>
      <p:sp>
        <p:nvSpPr>
          <p:cNvPr id="36" name="object 36"/>
          <p:cNvSpPr txBox="1">
            <a:spLocks noGrp="1"/>
          </p:cNvSpPr>
          <p:nvPr>
            <p:ph type="sldNum" sz="quarter" idx="7"/>
          </p:nvPr>
        </p:nvSpPr>
        <p:spPr>
          <a:xfrm>
            <a:off x="4295597" y="3357216"/>
            <a:ext cx="244729"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73025">
              <a:spcBef>
                <a:spcPts val="70"/>
              </a:spcBef>
            </a:pPr>
            <a:fld id="{81D60167-4931-47E6-BA6A-407CBD079E47}" type="slidenum">
              <a:rPr lang="en-US" smtClean="0"/>
              <a:pPr marL="73025">
                <a:spcBef>
                  <a:spcPts val="70"/>
                </a:spcBef>
              </a:pPr>
              <a:t>233</a:t>
            </a:fld>
            <a:r>
              <a:rPr lang="en-US" spc="-15"/>
              <a:t> </a:t>
            </a:r>
            <a:r>
              <a:rPr lang="en-US"/>
              <a:t>/</a:t>
            </a:r>
            <a:r>
              <a:rPr lang="en-US" spc="-5"/>
              <a:t> </a:t>
            </a:r>
            <a:r>
              <a:rPr lang="en-US" spc="-25"/>
              <a:t>53</a:t>
            </a:r>
            <a:endParaRPr spc="-55" dirty="0"/>
          </a:p>
        </p:txBody>
      </p:sp>
    </p:spTree>
  </p:cSld>
  <p:clrMapOvr>
    <a:masterClrMapping/>
  </p:clrMapOvr>
  <p:transition>
    <p:cut/>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700" dirty="0"/>
              <a:t>Markov decision processes (MDPs)</a:t>
            </a:r>
          </a:p>
        </p:txBody>
      </p:sp>
      <p:sp>
        <p:nvSpPr>
          <p:cNvPr id="3" name="Content Placeholder 2"/>
          <p:cNvSpPr>
            <a:spLocks noGrp="1"/>
          </p:cNvSpPr>
          <p:nvPr>
            <p:ph idx="1"/>
          </p:nvPr>
        </p:nvSpPr>
        <p:spPr>
          <a:xfrm>
            <a:off x="504506" y="1763924"/>
            <a:ext cx="9279131" cy="5375769"/>
          </a:xfrm>
        </p:spPr>
        <p:txBody>
          <a:bodyPr/>
          <a:lstStyle/>
          <a:p>
            <a:pPr>
              <a:lnSpc>
                <a:spcPct val="90000"/>
              </a:lnSpc>
            </a:pPr>
            <a:r>
              <a:rPr lang="en-US" dirty="0"/>
              <a:t>Defined with tuple M = &lt;</a:t>
            </a:r>
            <a:r>
              <a:rPr lang="en-US" i="1" dirty="0"/>
              <a:t>S</a:t>
            </a:r>
            <a:r>
              <a:rPr lang="en-US" dirty="0"/>
              <a:t>, </a:t>
            </a:r>
            <a:r>
              <a:rPr lang="en-US" i="1" dirty="0"/>
              <a:t>A</a:t>
            </a:r>
            <a:r>
              <a:rPr lang="en-US" dirty="0"/>
              <a:t>, </a:t>
            </a:r>
            <a:r>
              <a:rPr lang="en-US" i="1" dirty="0"/>
              <a:t>P</a:t>
            </a:r>
            <a:r>
              <a:rPr lang="en-US" dirty="0"/>
              <a:t>, </a:t>
            </a:r>
            <a:r>
              <a:rPr lang="en-US" i="1" dirty="0"/>
              <a:t>R</a:t>
            </a:r>
            <a:r>
              <a:rPr lang="en-US" dirty="0"/>
              <a:t>&gt;</a:t>
            </a:r>
            <a:endParaRPr lang="en-US" dirty="0">
              <a:sym typeface="Symbol" charset="2"/>
            </a:endParaRPr>
          </a:p>
          <a:p>
            <a:pPr lvl="1">
              <a:lnSpc>
                <a:spcPct val="90000"/>
              </a:lnSpc>
            </a:pPr>
            <a:r>
              <a:rPr lang="en-US" i="1" dirty="0"/>
              <a:t>S</a:t>
            </a:r>
            <a:r>
              <a:rPr lang="en-US" dirty="0"/>
              <a:t>, discrete or continuous (</a:t>
            </a:r>
            <a:r>
              <a:rPr lang="en-US" dirty="0" err="1"/>
              <a:t>Markovian</a:t>
            </a:r>
            <a:r>
              <a:rPr lang="en-US" dirty="0"/>
              <a:t>) states </a:t>
            </a:r>
          </a:p>
          <a:p>
            <a:pPr lvl="1">
              <a:lnSpc>
                <a:spcPct val="90000"/>
              </a:lnSpc>
            </a:pPr>
            <a:r>
              <a:rPr lang="en-US" i="1" dirty="0"/>
              <a:t>A</a:t>
            </a:r>
            <a:r>
              <a:rPr lang="en-US" dirty="0"/>
              <a:t>, discrete or continuous actions </a:t>
            </a:r>
          </a:p>
          <a:p>
            <a:pPr lvl="1">
              <a:lnSpc>
                <a:spcPct val="90000"/>
              </a:lnSpc>
            </a:pPr>
            <a:r>
              <a:rPr lang="en-US" i="1" dirty="0"/>
              <a:t>P</a:t>
            </a:r>
            <a:r>
              <a:rPr lang="en-US" dirty="0"/>
              <a:t>, the state transition model:  </a:t>
            </a:r>
            <a:endParaRPr lang="en-US" i="1" dirty="0"/>
          </a:p>
          <a:p>
            <a:pPr lvl="1">
              <a:lnSpc>
                <a:spcPct val="90000"/>
              </a:lnSpc>
            </a:pPr>
            <a:r>
              <a:rPr lang="en-US" i="1" dirty="0"/>
              <a:t>R</a:t>
            </a:r>
            <a:r>
              <a:rPr lang="en-US" dirty="0"/>
              <a:t>, the reward model: </a:t>
            </a:r>
          </a:p>
          <a:p>
            <a:r>
              <a:rPr lang="en-US" dirty="0"/>
              <a:t>Generate </a:t>
            </a:r>
            <a:r>
              <a:rPr lang="en-US" i="1" dirty="0"/>
              <a:t>policy</a:t>
            </a:r>
            <a:r>
              <a:rPr lang="en-US" dirty="0"/>
              <a:t> 𝜋: </a:t>
            </a:r>
            <a:r>
              <a:rPr lang="en-US" i="1" dirty="0"/>
              <a:t>S</a:t>
            </a:r>
            <a:r>
              <a:rPr lang="en-US" dirty="0"/>
              <a:t> → </a:t>
            </a:r>
            <a:r>
              <a:rPr lang="en-US" i="1" dirty="0"/>
              <a:t>A</a:t>
            </a:r>
            <a:r>
              <a:rPr lang="en-US" dirty="0"/>
              <a:t> to maximize cumulative reward over finite or infinite time steps</a:t>
            </a:r>
          </a:p>
        </p:txBody>
      </p:sp>
      <p:pic>
        <p:nvPicPr>
          <p:cNvPr id="7" name="Picture 6" descr="LunarRover3"/>
          <p:cNvPicPr>
            <a:picLocks noChangeAspect="1" noChangeArrowheads="1"/>
          </p:cNvPicPr>
          <p:nvPr/>
        </p:nvPicPr>
        <p:blipFill>
          <a:blip r:embed="rId2"/>
          <a:srcRect/>
          <a:stretch>
            <a:fillRect/>
          </a:stretch>
        </p:blipFill>
        <p:spPr bwMode="auto">
          <a:xfrm>
            <a:off x="1164932" y="5832435"/>
            <a:ext cx="1372895" cy="1131790"/>
          </a:xfrm>
          <a:prstGeom prst="rect">
            <a:avLst/>
          </a:prstGeom>
          <a:ln>
            <a:noFill/>
          </a:ln>
          <a:effectLst>
            <a:outerShdw blurRad="292100" dist="139700" dir="2700000" algn="tl" rotWithShape="0">
              <a:srgbClr val="333333">
                <a:alpha val="65000"/>
              </a:srgbClr>
            </a:outerShdw>
          </a:effectLst>
        </p:spPr>
      </p:pic>
      <p:sp>
        <p:nvSpPr>
          <p:cNvPr id="8" name="Text Box 6"/>
          <p:cNvSpPr txBox="1">
            <a:spLocks noChangeArrowheads="1"/>
          </p:cNvSpPr>
          <p:nvPr/>
        </p:nvSpPr>
        <p:spPr bwMode="auto">
          <a:xfrm rot="51659">
            <a:off x="4149350" y="5597680"/>
            <a:ext cx="474070" cy="704973"/>
          </a:xfrm>
          <a:prstGeom prst="rect">
            <a:avLst/>
          </a:prstGeom>
          <a:noFill/>
          <a:ln w="12700" cap="sq">
            <a:noFill/>
            <a:miter lim="800000"/>
            <a:headEnd type="none" w="sm" len="sm"/>
            <a:tailEnd type="none" w="sm" len="sm"/>
          </a:ln>
          <a:effectLst/>
        </p:spPr>
        <p:txBody>
          <a:bodyPr lIns="110207" tIns="55104" rIns="110207" bIns="55104">
            <a:prstTxWarp prst="textNoShape">
              <a:avLst/>
            </a:prstTxWarp>
            <a:spAutoFit/>
          </a:bodyPr>
          <a:lstStyle/>
          <a:p>
            <a:pPr defTabSz="1102394"/>
            <a:r>
              <a:rPr kumimoji="1" lang="en-US" sz="3858" b="1" dirty="0">
                <a:solidFill>
                  <a:srgbClr val="000090"/>
                </a:solidFill>
                <a:effectLst>
                  <a:outerShdw blurRad="50800" dist="38100" dir="2700000" algn="br">
                    <a:srgbClr val="000000">
                      <a:alpha val="43000"/>
                    </a:srgbClr>
                  </a:outerShdw>
                </a:effectLst>
                <a:latin typeface="Times New Roman" charset="0"/>
              </a:rPr>
              <a:t>a</a:t>
            </a:r>
            <a:endParaRPr kumimoji="1" lang="en-US" sz="2866" dirty="0">
              <a:solidFill>
                <a:srgbClr val="000090"/>
              </a:solidFill>
              <a:effectLst>
                <a:outerShdw blurRad="50800" dist="38100" dir="2700000" algn="br">
                  <a:srgbClr val="000000">
                    <a:alpha val="43000"/>
                  </a:srgbClr>
                </a:outerShdw>
              </a:effectLst>
              <a:latin typeface="Times New Roman" charset="0"/>
            </a:endParaRPr>
          </a:p>
        </p:txBody>
      </p:sp>
      <p:sp>
        <p:nvSpPr>
          <p:cNvPr id="9" name="Text Box 7"/>
          <p:cNvSpPr txBox="1">
            <a:spLocks noChangeArrowheads="1"/>
          </p:cNvSpPr>
          <p:nvPr/>
        </p:nvSpPr>
        <p:spPr bwMode="auto">
          <a:xfrm rot="21591223">
            <a:off x="4029873" y="6481259"/>
            <a:ext cx="1034046" cy="704973"/>
          </a:xfrm>
          <a:prstGeom prst="rect">
            <a:avLst/>
          </a:prstGeom>
          <a:noFill/>
          <a:ln w="12700" cap="sq">
            <a:noFill/>
            <a:miter lim="800000"/>
            <a:headEnd type="none" w="sm" len="sm"/>
            <a:tailEnd type="none" w="sm" len="sm"/>
          </a:ln>
          <a:effectLst/>
        </p:spPr>
        <p:txBody>
          <a:bodyPr lIns="110207" tIns="55104" rIns="110207" bIns="55104">
            <a:prstTxWarp prst="textNoShape">
              <a:avLst/>
            </a:prstTxWarp>
            <a:spAutoFit/>
          </a:bodyPr>
          <a:lstStyle/>
          <a:p>
            <a:pPr defTabSz="1102394"/>
            <a:r>
              <a:rPr kumimoji="1" lang="en-US" sz="3858" b="1" dirty="0" err="1">
                <a:solidFill>
                  <a:srgbClr val="D2000F"/>
                </a:solidFill>
                <a:effectLst>
                  <a:outerShdw blurRad="50800" dist="38100" dir="2700000" algn="br">
                    <a:srgbClr val="000000">
                      <a:alpha val="43000"/>
                    </a:srgbClr>
                  </a:outerShdw>
                </a:effectLst>
                <a:latin typeface="Times New Roman" charset="0"/>
              </a:rPr>
              <a:t>s</a:t>
            </a:r>
            <a:r>
              <a:rPr kumimoji="1" lang="en-US" sz="3858" b="1" dirty="0" err="1">
                <a:effectLst>
                  <a:outerShdw blurRad="50800" dist="38100" dir="2700000" algn="br">
                    <a:srgbClr val="000000">
                      <a:alpha val="43000"/>
                    </a:srgbClr>
                  </a:outerShdw>
                </a:effectLst>
                <a:latin typeface="Times New Roman" charset="0"/>
              </a:rPr>
              <a:t>,</a:t>
            </a:r>
            <a:r>
              <a:rPr kumimoji="1" lang="en-US" sz="3858" b="1" dirty="0" err="1">
                <a:solidFill>
                  <a:srgbClr val="339933"/>
                </a:solidFill>
                <a:effectLst>
                  <a:outerShdw blurRad="50800" dist="38100" dir="2700000" algn="br">
                    <a:srgbClr val="000000">
                      <a:alpha val="43000"/>
                    </a:srgbClr>
                  </a:outerShdw>
                </a:effectLst>
                <a:latin typeface="Times New Roman" charset="0"/>
              </a:rPr>
              <a:t>r</a:t>
            </a:r>
            <a:r>
              <a:rPr kumimoji="1" lang="en-US" sz="3858" b="1" dirty="0">
                <a:solidFill>
                  <a:srgbClr val="339933"/>
                </a:solidFill>
                <a:effectLst>
                  <a:outerShdw blurRad="50800" dist="38100" dir="2700000" algn="br">
                    <a:srgbClr val="000000">
                      <a:alpha val="43000"/>
                    </a:srgbClr>
                  </a:outerShdw>
                </a:effectLst>
                <a:latin typeface="Times New Roman" charset="0"/>
              </a:rPr>
              <a:t> </a:t>
            </a:r>
            <a:endParaRPr kumimoji="1" lang="en-US" sz="2866" dirty="0">
              <a:solidFill>
                <a:srgbClr val="339933"/>
              </a:solidFill>
              <a:effectLst>
                <a:outerShdw blurRad="50800" dist="38100" dir="2700000" algn="br">
                  <a:srgbClr val="000000">
                    <a:alpha val="43000"/>
                  </a:srgbClr>
                </a:outerShdw>
              </a:effectLst>
              <a:latin typeface="Times New Roman" charset="0"/>
            </a:endParaRPr>
          </a:p>
        </p:txBody>
      </p:sp>
      <p:sp>
        <p:nvSpPr>
          <p:cNvPr id="10" name="AutoShape 8"/>
          <p:cNvSpPr>
            <a:spLocks noChangeArrowheads="1"/>
          </p:cNvSpPr>
          <p:nvPr/>
        </p:nvSpPr>
        <p:spPr bwMode="auto">
          <a:xfrm rot="27310" flipH="1">
            <a:off x="2844860" y="6102645"/>
            <a:ext cx="3452125" cy="359764"/>
          </a:xfrm>
          <a:prstGeom prst="leftArrow">
            <a:avLst>
              <a:gd name="adj1" fmla="val 50000"/>
              <a:gd name="adj2" fmla="val 232833"/>
            </a:avLst>
          </a:prstGeom>
          <a:solidFill>
            <a:srgbClr val="000090"/>
          </a:solidFill>
          <a:ln w="12700" cap="sq">
            <a:solidFill>
              <a:schemeClr val="tx1"/>
            </a:solidFill>
            <a:miter lim="800000"/>
            <a:headEnd type="none" w="sm" len="sm"/>
            <a:tailEnd type="none" w="sm" len="sm"/>
          </a:ln>
          <a:effectLst>
            <a:outerShdw blurRad="50800" dist="38100" dir="2700000" algn="br">
              <a:srgbClr val="000000">
                <a:alpha val="43000"/>
              </a:srgbClr>
            </a:outerShdw>
          </a:effectLst>
        </p:spPr>
        <p:txBody>
          <a:bodyPr wrap="none" lIns="90454" tIns="45227" rIns="90454" bIns="45227" anchor="ctr">
            <a:prstTxWarp prst="textNoShape">
              <a:avLst/>
            </a:prstTxWarp>
          </a:bodyPr>
          <a:lstStyle/>
          <a:p>
            <a:endParaRPr lang="en-US" sz="1984"/>
          </a:p>
        </p:txBody>
      </p:sp>
      <p:sp>
        <p:nvSpPr>
          <p:cNvPr id="11" name="AutoShape 9"/>
          <p:cNvSpPr>
            <a:spLocks noChangeArrowheads="1"/>
          </p:cNvSpPr>
          <p:nvPr/>
        </p:nvSpPr>
        <p:spPr bwMode="auto">
          <a:xfrm rot="39858" flipV="1">
            <a:off x="2751001" y="6462407"/>
            <a:ext cx="3453715" cy="359765"/>
          </a:xfrm>
          <a:prstGeom prst="leftArrow">
            <a:avLst>
              <a:gd name="adj1" fmla="val 50000"/>
              <a:gd name="adj2" fmla="val 232940"/>
            </a:avLst>
          </a:prstGeom>
          <a:solidFill>
            <a:srgbClr val="339933"/>
          </a:solidFill>
          <a:ln w="12700" cap="sq">
            <a:solidFill>
              <a:schemeClr val="tx1"/>
            </a:solidFill>
            <a:miter lim="800000"/>
            <a:headEnd type="none" w="sm" len="sm"/>
            <a:tailEnd type="none" w="sm" len="sm"/>
          </a:ln>
          <a:effectLst>
            <a:outerShdw blurRad="50800" dist="38100" dir="2700000" algn="br">
              <a:srgbClr val="000000">
                <a:alpha val="43000"/>
              </a:srgbClr>
            </a:outerShdw>
          </a:effectLst>
        </p:spPr>
        <p:txBody>
          <a:bodyPr wrap="none" lIns="90454" tIns="45227" rIns="90454" bIns="45227" anchor="ctr">
            <a:prstTxWarp prst="textNoShape">
              <a:avLst/>
            </a:prstTxWarp>
          </a:bodyPr>
          <a:lstStyle/>
          <a:p>
            <a:endParaRPr lang="en-US" sz="1984"/>
          </a:p>
        </p:txBody>
      </p:sp>
      <p:sp>
        <p:nvSpPr>
          <p:cNvPr id="12" name="AutoShape 10"/>
          <p:cNvSpPr>
            <a:spLocks noChangeArrowheads="1"/>
          </p:cNvSpPr>
          <p:nvPr/>
        </p:nvSpPr>
        <p:spPr bwMode="auto">
          <a:xfrm>
            <a:off x="6390844" y="5920447"/>
            <a:ext cx="2333764" cy="1168846"/>
          </a:xfrm>
          <a:prstGeom prst="roundRect">
            <a:avLst>
              <a:gd name="adj" fmla="val 16667"/>
            </a:avLst>
          </a:prstGeom>
          <a:solidFill>
            <a:srgbClr val="C80000"/>
          </a:solidFill>
          <a:ln w="12700" cap="sq">
            <a:solidFill>
              <a:schemeClr val="hlink"/>
            </a:solidFill>
            <a:round/>
            <a:headEnd type="none" w="sm" len="sm"/>
            <a:tailEnd type="none" w="sm" len="sm"/>
          </a:ln>
          <a:effectLst>
            <a:outerShdw blurRad="50800" dist="38100" dir="2700000" algn="br">
              <a:srgbClr val="000000">
                <a:alpha val="43000"/>
              </a:srgbClr>
            </a:outerShdw>
          </a:effectLst>
        </p:spPr>
        <p:txBody>
          <a:bodyPr wrap="none" lIns="110207" tIns="55104" rIns="110207" bIns="55104" anchor="ctr">
            <a:prstTxWarp prst="textNoShape">
              <a:avLst/>
            </a:prstTxWarp>
          </a:bodyPr>
          <a:lstStyle/>
          <a:p>
            <a:pPr defTabSz="1102394"/>
            <a:r>
              <a:rPr kumimoji="1" lang="en-US" sz="2866" dirty="0">
                <a:solidFill>
                  <a:schemeClr val="bg1"/>
                </a:solidFill>
                <a:latin typeface="Times New Roman" charset="0"/>
              </a:rPr>
              <a:t>Environment</a:t>
            </a:r>
            <a:endParaRPr kumimoji="1" lang="en-US" sz="2866" dirty="0">
              <a:latin typeface="Times New Roman" charset="0"/>
            </a:endParaRPr>
          </a:p>
        </p:txBody>
      </p:sp>
      <p:graphicFrame>
        <p:nvGraphicFramePr>
          <p:cNvPr id="13" name="Object 12"/>
          <p:cNvGraphicFramePr>
            <a:graphicFrameLocks noChangeAspect="1"/>
          </p:cNvGraphicFramePr>
          <p:nvPr/>
        </p:nvGraphicFramePr>
        <p:xfrm>
          <a:off x="5439297" y="3132365"/>
          <a:ext cx="1259946" cy="402483"/>
        </p:xfrm>
        <a:graphic>
          <a:graphicData uri="http://schemas.openxmlformats.org/presentationml/2006/ole">
            <mc:AlternateContent xmlns:mc="http://schemas.openxmlformats.org/markup-compatibility/2006">
              <mc:Choice xmlns:v="urn:schemas-microsoft-com:vml" Requires="v">
                <p:oleObj name="Equation" r:id="rId3" imgW="635000" imgH="203200" progId="Equation.DSMT4">
                  <p:embed/>
                </p:oleObj>
              </mc:Choice>
              <mc:Fallback>
                <p:oleObj name="Equation" r:id="rId3" imgW="635000" imgH="203200" progId="Equation.DSMT4">
                  <p:embed/>
                  <p:pic>
                    <p:nvPicPr>
                      <p:cNvPr id="13" name="Object 12"/>
                      <p:cNvPicPr/>
                      <p:nvPr/>
                    </p:nvPicPr>
                    <p:blipFill>
                      <a:blip r:embed="rId4"/>
                      <a:stretch>
                        <a:fillRect/>
                      </a:stretch>
                    </p:blipFill>
                    <p:spPr>
                      <a:xfrm>
                        <a:off x="5439297" y="3132365"/>
                        <a:ext cx="1259946" cy="402483"/>
                      </a:xfrm>
                      <a:prstGeom prst="rect">
                        <a:avLst/>
                      </a:prstGeom>
                    </p:spPr>
                  </p:pic>
                </p:oleObj>
              </mc:Fallback>
            </mc:AlternateContent>
          </a:graphicData>
        </a:graphic>
      </p:graphicFrame>
      <p:graphicFrame>
        <p:nvGraphicFramePr>
          <p:cNvPr id="14" name="Object 13"/>
          <p:cNvGraphicFramePr>
            <a:graphicFrameLocks noChangeAspect="1"/>
          </p:cNvGraphicFramePr>
          <p:nvPr/>
        </p:nvGraphicFramePr>
        <p:xfrm>
          <a:off x="4297176" y="3617390"/>
          <a:ext cx="881962" cy="379733"/>
        </p:xfrm>
        <a:graphic>
          <a:graphicData uri="http://schemas.openxmlformats.org/presentationml/2006/ole">
            <mc:AlternateContent xmlns:mc="http://schemas.openxmlformats.org/markup-compatibility/2006">
              <mc:Choice xmlns:v="urn:schemas-microsoft-com:vml" Requires="v">
                <p:oleObj name="Equation" r:id="rId5" imgW="444500" imgH="190500" progId="Equation.DSMT4">
                  <p:embed/>
                </p:oleObj>
              </mc:Choice>
              <mc:Fallback>
                <p:oleObj name="Equation" r:id="rId5" imgW="444500" imgH="190500" progId="Equation.DSMT4">
                  <p:embed/>
                  <p:pic>
                    <p:nvPicPr>
                      <p:cNvPr id="14" name="Object 13"/>
                      <p:cNvPicPr/>
                      <p:nvPr/>
                    </p:nvPicPr>
                    <p:blipFill>
                      <a:blip r:embed="rId6"/>
                      <a:stretch>
                        <a:fillRect/>
                      </a:stretch>
                    </p:blipFill>
                    <p:spPr>
                      <a:xfrm>
                        <a:off x="4297176" y="3617390"/>
                        <a:ext cx="881962" cy="379733"/>
                      </a:xfrm>
                      <a:prstGeom prst="rect">
                        <a:avLst/>
                      </a:prstGeom>
                    </p:spPr>
                  </p:pic>
                </p:oleObj>
              </mc:Fallback>
            </mc:AlternateContent>
          </a:graphicData>
        </a:graphic>
      </p:graphicFrame>
      <p:graphicFrame>
        <p:nvGraphicFramePr>
          <p:cNvPr id="15" name="Object 2"/>
          <p:cNvGraphicFramePr>
            <a:graphicFrameLocks noChangeAspect="1"/>
          </p:cNvGraphicFramePr>
          <p:nvPr/>
        </p:nvGraphicFramePr>
        <p:xfrm>
          <a:off x="2158357" y="5091791"/>
          <a:ext cx="5072424" cy="779247"/>
        </p:xfrm>
        <a:graphic>
          <a:graphicData uri="http://schemas.openxmlformats.org/presentationml/2006/ole">
            <mc:AlternateContent xmlns:mc="http://schemas.openxmlformats.org/markup-compatibility/2006">
              <mc:Choice xmlns:v="urn:schemas-microsoft-com:vml" Requires="v">
                <p:oleObj name="Equation" r:id="rId7" imgW="2311400" imgH="355600" progId="Equation.DSMT4">
                  <p:embed/>
                </p:oleObj>
              </mc:Choice>
              <mc:Fallback>
                <p:oleObj name="Equation" r:id="rId7" imgW="2311400" imgH="355600" progId="Equation.DSMT4">
                  <p:embed/>
                  <p:pic>
                    <p:nvPicPr>
                      <p:cNvPr id="15" name="Object 2"/>
                      <p:cNvPicPr>
                        <a:picLocks noChangeAspect="1" noChangeArrowheads="1"/>
                      </p:cNvPicPr>
                      <p:nvPr/>
                    </p:nvPicPr>
                    <p:blipFill>
                      <a:blip r:embed="rId8"/>
                      <a:srcRect/>
                      <a:stretch>
                        <a:fillRect/>
                      </a:stretch>
                    </p:blipFill>
                    <p:spPr bwMode="auto">
                      <a:xfrm>
                        <a:off x="2158357" y="5091791"/>
                        <a:ext cx="5072424" cy="779247"/>
                      </a:xfrm>
                      <a:prstGeom prst="rect">
                        <a:avLst/>
                      </a:prstGeom>
                      <a:noFill/>
                    </p:spPr>
                  </p:pic>
                </p:oleObj>
              </mc:Fallback>
            </mc:AlternateContent>
          </a:graphicData>
        </a:graphic>
      </p:graphicFrame>
    </p:spTree>
    <p:extLst>
      <p:ext uri="{BB962C8B-B14F-4D97-AF65-F5344CB8AC3E}">
        <p14:creationId xmlns:p14="http://schemas.microsoft.com/office/powerpoint/2010/main" val="128874253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POMDPs</a:t>
            </a:r>
          </a:p>
        </p:txBody>
      </p:sp>
      <p:sp>
        <p:nvSpPr>
          <p:cNvPr id="3" name="Content Placeholder 2"/>
          <p:cNvSpPr>
            <a:spLocks noGrp="1"/>
          </p:cNvSpPr>
          <p:nvPr>
            <p:ph idx="1"/>
          </p:nvPr>
        </p:nvSpPr>
        <p:spPr>
          <a:xfrm>
            <a:off x="296988" y="1586411"/>
            <a:ext cx="9298426" cy="4092518"/>
          </a:xfrm>
        </p:spPr>
        <p:txBody>
          <a:bodyPr>
            <a:normAutofit/>
          </a:bodyPr>
          <a:lstStyle/>
          <a:p>
            <a:pPr>
              <a:lnSpc>
                <a:spcPct val="90000"/>
              </a:lnSpc>
            </a:pPr>
            <a:r>
              <a:rPr lang="en-US" dirty="0"/>
              <a:t>Defined with tuple: M = &lt;</a:t>
            </a:r>
            <a:r>
              <a:rPr lang="en-US" i="1" dirty="0"/>
              <a:t>S</a:t>
            </a:r>
            <a:r>
              <a:rPr lang="en-US" dirty="0"/>
              <a:t>, </a:t>
            </a:r>
            <a:r>
              <a:rPr lang="en-US" i="1" dirty="0"/>
              <a:t>A</a:t>
            </a:r>
            <a:r>
              <a:rPr lang="en-US" dirty="0"/>
              <a:t>, </a:t>
            </a:r>
            <a:r>
              <a:rPr lang="en-US" i="1" dirty="0"/>
              <a:t>P</a:t>
            </a:r>
            <a:r>
              <a:rPr lang="en-US" dirty="0"/>
              <a:t>, </a:t>
            </a:r>
            <a:r>
              <a:rPr lang="en-US" i="1" dirty="0"/>
              <a:t>R</a:t>
            </a:r>
            <a:r>
              <a:rPr lang="en-US" dirty="0"/>
              <a:t>, </a:t>
            </a:r>
            <a:r>
              <a:rPr lang="en-US" i="1" dirty="0" err="1"/>
              <a:t>Ω</a:t>
            </a:r>
            <a:r>
              <a:rPr lang="en-US" dirty="0"/>
              <a:t>, </a:t>
            </a:r>
            <a:r>
              <a:rPr lang="en-US" i="1" dirty="0"/>
              <a:t>O</a:t>
            </a:r>
            <a:r>
              <a:rPr lang="en-US" dirty="0"/>
              <a:t>&gt;</a:t>
            </a:r>
            <a:endParaRPr lang="en-US" dirty="0">
              <a:sym typeface="Symbol" charset="2"/>
            </a:endParaRPr>
          </a:p>
          <a:p>
            <a:pPr lvl="1">
              <a:lnSpc>
                <a:spcPct val="90000"/>
              </a:lnSpc>
            </a:pPr>
            <a:r>
              <a:rPr lang="en-US" i="1" dirty="0"/>
              <a:t>S,A,P,R</a:t>
            </a:r>
            <a:r>
              <a:rPr lang="en-US" dirty="0"/>
              <a:t>, the same as the MDP</a:t>
            </a:r>
          </a:p>
          <a:p>
            <a:pPr lvl="1">
              <a:lnSpc>
                <a:spcPct val="90000"/>
              </a:lnSpc>
            </a:pPr>
            <a:r>
              <a:rPr lang="en-US" i="1" dirty="0" err="1">
                <a:sym typeface="Symbol" charset="2"/>
              </a:rPr>
              <a:t>Ω</a:t>
            </a:r>
            <a:r>
              <a:rPr lang="en-US" dirty="0"/>
              <a:t>, discrete or continuous observations</a:t>
            </a:r>
          </a:p>
          <a:p>
            <a:pPr lvl="1">
              <a:lnSpc>
                <a:spcPct val="90000"/>
              </a:lnSpc>
            </a:pPr>
            <a:r>
              <a:rPr lang="en-US" i="1" dirty="0"/>
              <a:t>O</a:t>
            </a:r>
            <a:r>
              <a:rPr lang="en-US" dirty="0"/>
              <a:t>, the observation model:</a:t>
            </a:r>
          </a:p>
          <a:p>
            <a:r>
              <a:rPr lang="en-US" dirty="0"/>
              <a:t>A </a:t>
            </a:r>
            <a:r>
              <a:rPr lang="en-US" i="1" dirty="0"/>
              <a:t>policy</a:t>
            </a:r>
            <a:r>
              <a:rPr lang="en-US" dirty="0"/>
              <a:t> is a mapping 𝜋: </a:t>
            </a:r>
            <a:r>
              <a:rPr lang="en-US" i="1" dirty="0"/>
              <a:t>H</a:t>
            </a:r>
            <a:r>
              <a:rPr lang="en-US" dirty="0"/>
              <a:t> → </a:t>
            </a:r>
            <a:r>
              <a:rPr lang="en-US" i="1" dirty="0"/>
              <a:t>A </a:t>
            </a:r>
            <a:r>
              <a:rPr lang="en-US" dirty="0"/>
              <a:t>or 𝜋: B → </a:t>
            </a:r>
            <a:r>
              <a:rPr lang="en-US" i="1" dirty="0"/>
              <a:t>A</a:t>
            </a:r>
          </a:p>
          <a:p>
            <a:pPr lvl="1"/>
            <a:r>
              <a:rPr lang="en-US" dirty="0"/>
              <a:t>Map </a:t>
            </a:r>
            <a:r>
              <a:rPr lang="en-US" dirty="0" err="1"/>
              <a:t>obs</a:t>
            </a:r>
            <a:r>
              <a:rPr lang="en-US" dirty="0"/>
              <a:t> histories (</a:t>
            </a:r>
            <a:r>
              <a:rPr lang="en-US" i="1" dirty="0"/>
              <a:t>H</a:t>
            </a:r>
            <a:r>
              <a:rPr lang="en-US" dirty="0"/>
              <a:t>) to distributions over states (belief states, </a:t>
            </a:r>
            <a:r>
              <a:rPr lang="en-US" i="1" dirty="0"/>
              <a:t>B</a:t>
            </a:r>
            <a:r>
              <a:rPr lang="en-US" dirty="0"/>
              <a:t>) </a:t>
            </a:r>
          </a:p>
        </p:txBody>
      </p:sp>
      <p:pic>
        <p:nvPicPr>
          <p:cNvPr id="6" name="Picture 5" descr="LunarRover3"/>
          <p:cNvPicPr>
            <a:picLocks noChangeAspect="1" noChangeArrowheads="1"/>
          </p:cNvPicPr>
          <p:nvPr/>
        </p:nvPicPr>
        <p:blipFill>
          <a:blip r:embed="rId2"/>
          <a:srcRect/>
          <a:stretch>
            <a:fillRect/>
          </a:stretch>
        </p:blipFill>
        <p:spPr bwMode="auto">
          <a:xfrm>
            <a:off x="1675493" y="6039951"/>
            <a:ext cx="1152968" cy="950486"/>
          </a:xfrm>
          <a:prstGeom prst="rect">
            <a:avLst/>
          </a:prstGeom>
          <a:ln>
            <a:noFill/>
          </a:ln>
          <a:effectLst>
            <a:outerShdw blurRad="292100" dist="139700" dir="2700000" algn="tl" rotWithShape="0">
              <a:srgbClr val="333333">
                <a:alpha val="65000"/>
              </a:srgbClr>
            </a:outerShdw>
          </a:effectLst>
        </p:spPr>
      </p:pic>
      <p:sp>
        <p:nvSpPr>
          <p:cNvPr id="7" name="Text Box 6"/>
          <p:cNvSpPr txBox="1">
            <a:spLocks noChangeArrowheads="1"/>
          </p:cNvSpPr>
          <p:nvPr/>
        </p:nvSpPr>
        <p:spPr bwMode="auto">
          <a:xfrm rot="51659">
            <a:off x="4346217" y="5750022"/>
            <a:ext cx="398129" cy="620206"/>
          </a:xfrm>
          <a:prstGeom prst="rect">
            <a:avLst/>
          </a:prstGeom>
          <a:noFill/>
          <a:ln w="12700" cap="sq">
            <a:noFill/>
            <a:miter lim="800000"/>
            <a:headEnd type="none" w="sm" len="sm"/>
            <a:tailEnd type="none" w="sm" len="sm"/>
          </a:ln>
          <a:effectLst/>
        </p:spPr>
        <p:txBody>
          <a:bodyPr wrap="square" lIns="110207" tIns="55104" rIns="110207" bIns="55104">
            <a:prstTxWarp prst="textNoShape">
              <a:avLst/>
            </a:prstTxWarp>
            <a:spAutoFit/>
          </a:bodyPr>
          <a:lstStyle/>
          <a:p>
            <a:pPr defTabSz="1102394"/>
            <a:r>
              <a:rPr kumimoji="1" lang="en-US" sz="3307" b="1" dirty="0">
                <a:solidFill>
                  <a:srgbClr val="000090"/>
                </a:solidFill>
                <a:effectLst>
                  <a:outerShdw blurRad="50800" dist="38100" dir="2700000" algn="br">
                    <a:srgbClr val="000000">
                      <a:alpha val="43000"/>
                    </a:srgbClr>
                  </a:outerShdw>
                </a:effectLst>
                <a:latin typeface="Times New Roman" charset="0"/>
              </a:rPr>
              <a:t>a</a:t>
            </a:r>
            <a:endParaRPr kumimoji="1" lang="en-US" sz="3307" dirty="0">
              <a:solidFill>
                <a:srgbClr val="000090"/>
              </a:solidFill>
              <a:effectLst>
                <a:outerShdw blurRad="50800" dist="38100" dir="2700000" algn="br">
                  <a:srgbClr val="000000">
                    <a:alpha val="43000"/>
                  </a:srgbClr>
                </a:outerShdw>
              </a:effectLst>
              <a:latin typeface="Times New Roman" charset="0"/>
            </a:endParaRPr>
          </a:p>
        </p:txBody>
      </p:sp>
      <p:sp>
        <p:nvSpPr>
          <p:cNvPr id="8" name="Text Box 7"/>
          <p:cNvSpPr txBox="1">
            <a:spLocks noChangeArrowheads="1"/>
          </p:cNvSpPr>
          <p:nvPr/>
        </p:nvSpPr>
        <p:spPr bwMode="auto">
          <a:xfrm rot="21591223">
            <a:off x="4227501" y="6579693"/>
            <a:ext cx="868401" cy="620206"/>
          </a:xfrm>
          <a:prstGeom prst="rect">
            <a:avLst/>
          </a:prstGeom>
          <a:noFill/>
          <a:ln w="12700" cap="sq">
            <a:noFill/>
            <a:miter lim="800000"/>
            <a:headEnd type="none" w="sm" len="sm"/>
            <a:tailEnd type="none" w="sm" len="sm"/>
          </a:ln>
          <a:effectLst/>
        </p:spPr>
        <p:txBody>
          <a:bodyPr wrap="square" lIns="110207" tIns="55104" rIns="110207" bIns="55104">
            <a:prstTxWarp prst="textNoShape">
              <a:avLst/>
            </a:prstTxWarp>
            <a:spAutoFit/>
          </a:bodyPr>
          <a:lstStyle/>
          <a:p>
            <a:pPr defTabSz="1102394"/>
            <a:r>
              <a:rPr kumimoji="1" lang="en-US" sz="3307" b="1" dirty="0" err="1">
                <a:solidFill>
                  <a:srgbClr val="339933"/>
                </a:solidFill>
                <a:effectLst>
                  <a:outerShdw blurRad="50800" dist="38100" dir="2700000" algn="br">
                    <a:srgbClr val="000000">
                      <a:alpha val="43000"/>
                    </a:srgbClr>
                  </a:outerShdw>
                </a:effectLst>
                <a:latin typeface="Times New Roman" charset="0"/>
              </a:rPr>
              <a:t>o,r</a:t>
            </a:r>
            <a:r>
              <a:rPr kumimoji="1" lang="en-US" sz="3307" b="1" dirty="0">
                <a:solidFill>
                  <a:srgbClr val="339933"/>
                </a:solidFill>
                <a:effectLst>
                  <a:outerShdw blurRad="50800" dist="38100" dir="2700000" algn="br">
                    <a:srgbClr val="000000">
                      <a:alpha val="43000"/>
                    </a:srgbClr>
                  </a:outerShdw>
                </a:effectLst>
                <a:latin typeface="Times New Roman" charset="0"/>
              </a:rPr>
              <a:t> </a:t>
            </a:r>
            <a:endParaRPr kumimoji="1" lang="en-US" sz="3307" dirty="0">
              <a:solidFill>
                <a:srgbClr val="339933"/>
              </a:solidFill>
              <a:effectLst>
                <a:outerShdw blurRad="50800" dist="38100" dir="2700000" algn="br">
                  <a:srgbClr val="000000">
                    <a:alpha val="43000"/>
                  </a:srgbClr>
                </a:outerShdw>
              </a:effectLst>
              <a:latin typeface="Times New Roman" charset="0"/>
            </a:endParaRPr>
          </a:p>
        </p:txBody>
      </p:sp>
      <p:sp>
        <p:nvSpPr>
          <p:cNvPr id="9" name="AutoShape 8"/>
          <p:cNvSpPr>
            <a:spLocks noChangeArrowheads="1"/>
          </p:cNvSpPr>
          <p:nvPr/>
        </p:nvSpPr>
        <p:spPr bwMode="auto">
          <a:xfrm rot="27310" flipH="1">
            <a:off x="3042208" y="6233920"/>
            <a:ext cx="2899123" cy="285444"/>
          </a:xfrm>
          <a:prstGeom prst="leftArrow">
            <a:avLst>
              <a:gd name="adj1" fmla="val 50000"/>
              <a:gd name="adj2" fmla="val 232833"/>
            </a:avLst>
          </a:prstGeom>
          <a:solidFill>
            <a:srgbClr val="000090"/>
          </a:solidFill>
          <a:ln w="12700" cap="sq">
            <a:solidFill>
              <a:schemeClr val="tx1"/>
            </a:solidFill>
            <a:miter lim="800000"/>
            <a:headEnd type="none" w="sm" len="sm"/>
            <a:tailEnd type="none" w="sm" len="sm"/>
          </a:ln>
          <a:effectLst>
            <a:outerShdw blurRad="50800" dist="38100" dir="2700000" algn="br">
              <a:srgbClr val="000000">
                <a:alpha val="43000"/>
              </a:srgbClr>
            </a:outerShdw>
          </a:effectLst>
        </p:spPr>
        <p:txBody>
          <a:bodyPr wrap="none" lIns="90454" tIns="45227" rIns="90454" bIns="45227" anchor="ctr">
            <a:prstTxWarp prst="textNoShape">
              <a:avLst/>
            </a:prstTxWarp>
          </a:bodyPr>
          <a:lstStyle/>
          <a:p>
            <a:endParaRPr lang="en-US" sz="1984"/>
          </a:p>
        </p:txBody>
      </p:sp>
      <p:sp>
        <p:nvSpPr>
          <p:cNvPr id="10" name="AutoShape 9"/>
          <p:cNvSpPr>
            <a:spLocks noChangeArrowheads="1"/>
          </p:cNvSpPr>
          <p:nvPr/>
        </p:nvSpPr>
        <p:spPr bwMode="auto">
          <a:xfrm rot="39858" flipV="1">
            <a:off x="2948224" y="6592667"/>
            <a:ext cx="2900459" cy="285446"/>
          </a:xfrm>
          <a:prstGeom prst="leftArrow">
            <a:avLst>
              <a:gd name="adj1" fmla="val 50000"/>
              <a:gd name="adj2" fmla="val 232940"/>
            </a:avLst>
          </a:prstGeom>
          <a:solidFill>
            <a:srgbClr val="339933"/>
          </a:solidFill>
          <a:ln w="12700" cap="sq">
            <a:solidFill>
              <a:schemeClr val="tx1"/>
            </a:solidFill>
            <a:miter lim="800000"/>
            <a:headEnd type="none" w="sm" len="sm"/>
            <a:tailEnd type="none" w="sm" len="sm"/>
          </a:ln>
          <a:effectLst>
            <a:outerShdw blurRad="50800" dist="38100" dir="2700000" algn="br">
              <a:srgbClr val="000000">
                <a:alpha val="43000"/>
              </a:srgbClr>
            </a:outerShdw>
          </a:effectLst>
        </p:spPr>
        <p:txBody>
          <a:bodyPr wrap="none" lIns="90454" tIns="45227" rIns="90454" bIns="45227" anchor="ctr">
            <a:prstTxWarp prst="textNoShape">
              <a:avLst/>
            </a:prstTxWarp>
          </a:bodyPr>
          <a:lstStyle/>
          <a:p>
            <a:endParaRPr lang="en-US" sz="1984"/>
          </a:p>
        </p:txBody>
      </p:sp>
      <p:sp>
        <p:nvSpPr>
          <p:cNvPr id="11" name="AutoShape 10"/>
          <p:cNvSpPr>
            <a:spLocks noChangeArrowheads="1"/>
          </p:cNvSpPr>
          <p:nvPr/>
        </p:nvSpPr>
        <p:spPr bwMode="auto">
          <a:xfrm>
            <a:off x="6061449" y="6122236"/>
            <a:ext cx="1959915" cy="927391"/>
          </a:xfrm>
          <a:prstGeom prst="roundRect">
            <a:avLst>
              <a:gd name="adj" fmla="val 16667"/>
            </a:avLst>
          </a:prstGeom>
          <a:solidFill>
            <a:srgbClr val="C80000"/>
          </a:solidFill>
          <a:ln w="12700" cap="sq">
            <a:solidFill>
              <a:schemeClr val="hlink"/>
            </a:solidFill>
            <a:round/>
            <a:headEnd type="none" w="sm" len="sm"/>
            <a:tailEnd type="none" w="sm" len="sm"/>
          </a:ln>
          <a:effectLst>
            <a:outerShdw blurRad="50800" dist="38100" dir="2700000" algn="br">
              <a:srgbClr val="000000">
                <a:alpha val="43000"/>
              </a:srgbClr>
            </a:outerShdw>
          </a:effectLst>
        </p:spPr>
        <p:txBody>
          <a:bodyPr wrap="none" lIns="110207" tIns="55104" rIns="110207" bIns="55104" anchor="ctr">
            <a:prstTxWarp prst="textNoShape">
              <a:avLst/>
            </a:prstTxWarp>
          </a:bodyPr>
          <a:lstStyle/>
          <a:p>
            <a:pPr defTabSz="1102394"/>
            <a:r>
              <a:rPr kumimoji="1" lang="en-US" sz="2646" dirty="0">
                <a:solidFill>
                  <a:schemeClr val="bg1"/>
                </a:solidFill>
                <a:latin typeface="Times New Roman" charset="0"/>
              </a:rPr>
              <a:t>Environment</a:t>
            </a:r>
            <a:endParaRPr kumimoji="1" lang="en-US" sz="2646" dirty="0">
              <a:latin typeface="Times New Roman" charset="0"/>
            </a:endParaRPr>
          </a:p>
        </p:txBody>
      </p:sp>
      <p:graphicFrame>
        <p:nvGraphicFramePr>
          <p:cNvPr id="15" name="Object 14"/>
          <p:cNvGraphicFramePr>
            <a:graphicFrameLocks noChangeAspect="1"/>
          </p:cNvGraphicFramePr>
          <p:nvPr/>
        </p:nvGraphicFramePr>
        <p:xfrm>
          <a:off x="4793902" y="2996831"/>
          <a:ext cx="1284445" cy="402483"/>
        </p:xfrm>
        <a:graphic>
          <a:graphicData uri="http://schemas.openxmlformats.org/presentationml/2006/ole">
            <mc:AlternateContent xmlns:mc="http://schemas.openxmlformats.org/markup-compatibility/2006">
              <mc:Choice xmlns:v="urn:schemas-microsoft-com:vml" Requires="v">
                <p:oleObj name="Equation" r:id="rId3" imgW="647700" imgH="203200" progId="Equation.DSMT4">
                  <p:embed/>
                </p:oleObj>
              </mc:Choice>
              <mc:Fallback>
                <p:oleObj name="Equation" r:id="rId3" imgW="647700" imgH="203200" progId="Equation.DSMT4">
                  <p:embed/>
                  <p:pic>
                    <p:nvPicPr>
                      <p:cNvPr id="15" name="Object 14"/>
                      <p:cNvPicPr/>
                      <p:nvPr/>
                    </p:nvPicPr>
                    <p:blipFill>
                      <a:blip r:embed="rId4"/>
                      <a:stretch>
                        <a:fillRect/>
                      </a:stretch>
                    </p:blipFill>
                    <p:spPr>
                      <a:xfrm>
                        <a:off x="4793902" y="2996831"/>
                        <a:ext cx="1284445" cy="402483"/>
                      </a:xfrm>
                      <a:prstGeom prst="rect">
                        <a:avLst/>
                      </a:prstGeom>
                    </p:spPr>
                  </p:pic>
                </p:oleObj>
              </mc:Fallback>
            </mc:AlternateContent>
          </a:graphicData>
        </a:graphic>
      </p:graphicFrame>
    </p:spTree>
    <p:extLst>
      <p:ext uri="{BB962C8B-B14F-4D97-AF65-F5344CB8AC3E}">
        <p14:creationId xmlns:p14="http://schemas.microsoft.com/office/powerpoint/2010/main" val="86191125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POMDPs</a:t>
            </a:r>
          </a:p>
        </p:txBody>
      </p:sp>
      <p:sp>
        <p:nvSpPr>
          <p:cNvPr id="3" name="Content Placeholder 2"/>
          <p:cNvSpPr>
            <a:spLocks noGrp="1"/>
          </p:cNvSpPr>
          <p:nvPr>
            <p:ph idx="1"/>
          </p:nvPr>
        </p:nvSpPr>
        <p:spPr>
          <a:xfrm>
            <a:off x="296988" y="1586411"/>
            <a:ext cx="9379448" cy="4092518"/>
          </a:xfrm>
        </p:spPr>
        <p:txBody>
          <a:bodyPr>
            <a:normAutofit/>
          </a:bodyPr>
          <a:lstStyle/>
          <a:p>
            <a:r>
              <a:rPr lang="en-US" dirty="0"/>
              <a:t>A </a:t>
            </a:r>
            <a:r>
              <a:rPr lang="en-US" i="1" dirty="0"/>
              <a:t>policy</a:t>
            </a:r>
            <a:r>
              <a:rPr lang="en-US" dirty="0"/>
              <a:t> is a mapping 𝜋: </a:t>
            </a:r>
            <a:r>
              <a:rPr lang="en-US" i="1" dirty="0"/>
              <a:t>H</a:t>
            </a:r>
            <a:r>
              <a:rPr lang="en-US" dirty="0"/>
              <a:t> → </a:t>
            </a:r>
            <a:r>
              <a:rPr lang="en-US" i="1" dirty="0"/>
              <a:t>A </a:t>
            </a:r>
            <a:r>
              <a:rPr lang="en-US" dirty="0"/>
              <a:t>or 𝜋: B → </a:t>
            </a:r>
            <a:r>
              <a:rPr lang="en-US" i="1" dirty="0"/>
              <a:t>A</a:t>
            </a:r>
          </a:p>
          <a:p>
            <a:pPr lvl="1"/>
            <a:r>
              <a:rPr lang="en-US" dirty="0"/>
              <a:t>Map </a:t>
            </a:r>
            <a:r>
              <a:rPr lang="en-US" dirty="0" err="1"/>
              <a:t>obs</a:t>
            </a:r>
            <a:r>
              <a:rPr lang="en-US" dirty="0"/>
              <a:t> histories (</a:t>
            </a:r>
            <a:r>
              <a:rPr lang="en-US" i="1" dirty="0"/>
              <a:t>H</a:t>
            </a:r>
            <a:r>
              <a:rPr lang="en-US" dirty="0"/>
              <a:t>) to distributions over states (belief states, </a:t>
            </a:r>
            <a:r>
              <a:rPr lang="en-US" i="1" dirty="0"/>
              <a:t>B</a:t>
            </a:r>
            <a:r>
              <a:rPr lang="en-US" dirty="0"/>
              <a:t>) </a:t>
            </a:r>
          </a:p>
          <a:p>
            <a:r>
              <a:rPr lang="en-US" dirty="0"/>
              <a:t>Solve (discrete) POMDP as continuous state “belief” MDP</a:t>
            </a:r>
          </a:p>
          <a:p>
            <a:endParaRPr lang="en-US" dirty="0"/>
          </a:p>
          <a:p>
            <a:r>
              <a:rPr lang="en-US" dirty="0"/>
              <a:t>Or directly evaluate histories: </a:t>
            </a:r>
            <a:r>
              <a:rPr lang="en-US" i="1" dirty="0">
                <a:latin typeface="Times New Roman" panose="02020603050405020304" pitchFamily="18" charset="0"/>
                <a:cs typeface="Times New Roman" panose="02020603050405020304" pitchFamily="18" charset="0"/>
              </a:rPr>
              <a:t>V</a:t>
            </a:r>
            <a:r>
              <a:rPr lang="en-US" baseline="30000" dirty="0">
                <a:latin typeface="Times New Roman" panose="02020603050405020304" pitchFamily="18" charset="0"/>
                <a:cs typeface="Times New Roman" panose="02020603050405020304" pitchFamily="18" charset="0"/>
              </a:rPr>
              <a:t>𝜋</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h</a:t>
            </a:r>
            <a:r>
              <a:rPr lang="en-US" dirty="0">
                <a:latin typeface="Times New Roman" panose="02020603050405020304" pitchFamily="18" charset="0"/>
                <a:cs typeface="Times New Roman" panose="02020603050405020304" pitchFamily="18" charset="0"/>
              </a:rPr>
              <a:t>)</a:t>
            </a:r>
          </a:p>
        </p:txBody>
      </p:sp>
      <p:pic>
        <p:nvPicPr>
          <p:cNvPr id="6" name="Picture 5" descr="LunarRover3"/>
          <p:cNvPicPr>
            <a:picLocks noChangeAspect="1" noChangeArrowheads="1"/>
          </p:cNvPicPr>
          <p:nvPr/>
        </p:nvPicPr>
        <p:blipFill>
          <a:blip r:embed="rId2"/>
          <a:srcRect/>
          <a:stretch>
            <a:fillRect/>
          </a:stretch>
        </p:blipFill>
        <p:spPr bwMode="auto">
          <a:xfrm>
            <a:off x="1675493" y="6039951"/>
            <a:ext cx="1152968" cy="950486"/>
          </a:xfrm>
          <a:prstGeom prst="rect">
            <a:avLst/>
          </a:prstGeom>
          <a:ln>
            <a:noFill/>
          </a:ln>
          <a:effectLst>
            <a:outerShdw blurRad="292100" dist="139700" dir="2700000" algn="tl" rotWithShape="0">
              <a:srgbClr val="333333">
                <a:alpha val="65000"/>
              </a:srgbClr>
            </a:outerShdw>
          </a:effectLst>
        </p:spPr>
      </p:pic>
      <p:sp>
        <p:nvSpPr>
          <p:cNvPr id="7" name="Text Box 6"/>
          <p:cNvSpPr txBox="1">
            <a:spLocks noChangeArrowheads="1"/>
          </p:cNvSpPr>
          <p:nvPr/>
        </p:nvSpPr>
        <p:spPr bwMode="auto">
          <a:xfrm rot="51659">
            <a:off x="4346217" y="5750022"/>
            <a:ext cx="398129" cy="620206"/>
          </a:xfrm>
          <a:prstGeom prst="rect">
            <a:avLst/>
          </a:prstGeom>
          <a:noFill/>
          <a:ln w="12700" cap="sq">
            <a:noFill/>
            <a:miter lim="800000"/>
            <a:headEnd type="none" w="sm" len="sm"/>
            <a:tailEnd type="none" w="sm" len="sm"/>
          </a:ln>
          <a:effectLst/>
        </p:spPr>
        <p:txBody>
          <a:bodyPr wrap="square" lIns="110207" tIns="55104" rIns="110207" bIns="55104">
            <a:prstTxWarp prst="textNoShape">
              <a:avLst/>
            </a:prstTxWarp>
            <a:spAutoFit/>
          </a:bodyPr>
          <a:lstStyle/>
          <a:p>
            <a:pPr defTabSz="1102394"/>
            <a:r>
              <a:rPr kumimoji="1" lang="en-US" sz="3307" b="1" dirty="0">
                <a:solidFill>
                  <a:srgbClr val="000090"/>
                </a:solidFill>
                <a:effectLst>
                  <a:outerShdw blurRad="50800" dist="38100" dir="2700000" algn="br">
                    <a:srgbClr val="000000">
                      <a:alpha val="43000"/>
                    </a:srgbClr>
                  </a:outerShdw>
                </a:effectLst>
                <a:latin typeface="Times New Roman" charset="0"/>
              </a:rPr>
              <a:t>a</a:t>
            </a:r>
            <a:endParaRPr kumimoji="1" lang="en-US" sz="3307" dirty="0">
              <a:solidFill>
                <a:srgbClr val="000090"/>
              </a:solidFill>
              <a:effectLst>
                <a:outerShdw blurRad="50800" dist="38100" dir="2700000" algn="br">
                  <a:srgbClr val="000000">
                    <a:alpha val="43000"/>
                  </a:srgbClr>
                </a:outerShdw>
              </a:effectLst>
              <a:latin typeface="Times New Roman" charset="0"/>
            </a:endParaRPr>
          </a:p>
        </p:txBody>
      </p:sp>
      <p:sp>
        <p:nvSpPr>
          <p:cNvPr id="8" name="Text Box 7"/>
          <p:cNvSpPr txBox="1">
            <a:spLocks noChangeArrowheads="1"/>
          </p:cNvSpPr>
          <p:nvPr/>
        </p:nvSpPr>
        <p:spPr bwMode="auto">
          <a:xfrm rot="21591223">
            <a:off x="4227501" y="6579693"/>
            <a:ext cx="868401" cy="620206"/>
          </a:xfrm>
          <a:prstGeom prst="rect">
            <a:avLst/>
          </a:prstGeom>
          <a:noFill/>
          <a:ln w="12700" cap="sq">
            <a:noFill/>
            <a:miter lim="800000"/>
            <a:headEnd type="none" w="sm" len="sm"/>
            <a:tailEnd type="none" w="sm" len="sm"/>
          </a:ln>
          <a:effectLst/>
        </p:spPr>
        <p:txBody>
          <a:bodyPr wrap="square" lIns="110207" tIns="55104" rIns="110207" bIns="55104">
            <a:prstTxWarp prst="textNoShape">
              <a:avLst/>
            </a:prstTxWarp>
            <a:spAutoFit/>
          </a:bodyPr>
          <a:lstStyle/>
          <a:p>
            <a:pPr defTabSz="1102394"/>
            <a:r>
              <a:rPr kumimoji="1" lang="en-US" sz="3307" b="1" dirty="0" err="1">
                <a:solidFill>
                  <a:srgbClr val="339933"/>
                </a:solidFill>
                <a:effectLst>
                  <a:outerShdw blurRad="50800" dist="38100" dir="2700000" algn="br">
                    <a:srgbClr val="000000">
                      <a:alpha val="43000"/>
                    </a:srgbClr>
                  </a:outerShdw>
                </a:effectLst>
                <a:latin typeface="Times New Roman" charset="0"/>
              </a:rPr>
              <a:t>o,r</a:t>
            </a:r>
            <a:r>
              <a:rPr kumimoji="1" lang="en-US" sz="3307" b="1" dirty="0">
                <a:solidFill>
                  <a:srgbClr val="339933"/>
                </a:solidFill>
                <a:effectLst>
                  <a:outerShdw blurRad="50800" dist="38100" dir="2700000" algn="br">
                    <a:srgbClr val="000000">
                      <a:alpha val="43000"/>
                    </a:srgbClr>
                  </a:outerShdw>
                </a:effectLst>
                <a:latin typeface="Times New Roman" charset="0"/>
              </a:rPr>
              <a:t> </a:t>
            </a:r>
            <a:endParaRPr kumimoji="1" lang="en-US" sz="3307" dirty="0">
              <a:solidFill>
                <a:srgbClr val="339933"/>
              </a:solidFill>
              <a:effectLst>
                <a:outerShdw blurRad="50800" dist="38100" dir="2700000" algn="br">
                  <a:srgbClr val="000000">
                    <a:alpha val="43000"/>
                  </a:srgbClr>
                </a:outerShdw>
              </a:effectLst>
              <a:latin typeface="Times New Roman" charset="0"/>
            </a:endParaRPr>
          </a:p>
        </p:txBody>
      </p:sp>
      <p:sp>
        <p:nvSpPr>
          <p:cNvPr id="9" name="AutoShape 8"/>
          <p:cNvSpPr>
            <a:spLocks noChangeArrowheads="1"/>
          </p:cNvSpPr>
          <p:nvPr/>
        </p:nvSpPr>
        <p:spPr bwMode="auto">
          <a:xfrm rot="27310" flipH="1">
            <a:off x="3042208" y="6233920"/>
            <a:ext cx="2899123" cy="285444"/>
          </a:xfrm>
          <a:prstGeom prst="leftArrow">
            <a:avLst>
              <a:gd name="adj1" fmla="val 50000"/>
              <a:gd name="adj2" fmla="val 232833"/>
            </a:avLst>
          </a:prstGeom>
          <a:solidFill>
            <a:srgbClr val="000090"/>
          </a:solidFill>
          <a:ln w="12700" cap="sq">
            <a:solidFill>
              <a:schemeClr val="tx1"/>
            </a:solidFill>
            <a:miter lim="800000"/>
            <a:headEnd type="none" w="sm" len="sm"/>
            <a:tailEnd type="none" w="sm" len="sm"/>
          </a:ln>
          <a:effectLst>
            <a:outerShdw blurRad="50800" dist="38100" dir="2700000" algn="br">
              <a:srgbClr val="000000">
                <a:alpha val="43000"/>
              </a:srgbClr>
            </a:outerShdw>
          </a:effectLst>
        </p:spPr>
        <p:txBody>
          <a:bodyPr wrap="none" lIns="90454" tIns="45227" rIns="90454" bIns="45227" anchor="ctr">
            <a:prstTxWarp prst="textNoShape">
              <a:avLst/>
            </a:prstTxWarp>
          </a:bodyPr>
          <a:lstStyle/>
          <a:p>
            <a:endParaRPr lang="en-US" sz="1984"/>
          </a:p>
        </p:txBody>
      </p:sp>
      <p:sp>
        <p:nvSpPr>
          <p:cNvPr id="10" name="AutoShape 9"/>
          <p:cNvSpPr>
            <a:spLocks noChangeArrowheads="1"/>
          </p:cNvSpPr>
          <p:nvPr/>
        </p:nvSpPr>
        <p:spPr bwMode="auto">
          <a:xfrm rot="39858" flipV="1">
            <a:off x="2948224" y="6592667"/>
            <a:ext cx="2900459" cy="285446"/>
          </a:xfrm>
          <a:prstGeom prst="leftArrow">
            <a:avLst>
              <a:gd name="adj1" fmla="val 50000"/>
              <a:gd name="adj2" fmla="val 232940"/>
            </a:avLst>
          </a:prstGeom>
          <a:solidFill>
            <a:srgbClr val="339933"/>
          </a:solidFill>
          <a:ln w="12700" cap="sq">
            <a:solidFill>
              <a:schemeClr val="tx1"/>
            </a:solidFill>
            <a:miter lim="800000"/>
            <a:headEnd type="none" w="sm" len="sm"/>
            <a:tailEnd type="none" w="sm" len="sm"/>
          </a:ln>
          <a:effectLst>
            <a:outerShdw blurRad="50800" dist="38100" dir="2700000" algn="br">
              <a:srgbClr val="000000">
                <a:alpha val="43000"/>
              </a:srgbClr>
            </a:outerShdw>
          </a:effectLst>
        </p:spPr>
        <p:txBody>
          <a:bodyPr wrap="none" lIns="90454" tIns="45227" rIns="90454" bIns="45227" anchor="ctr">
            <a:prstTxWarp prst="textNoShape">
              <a:avLst/>
            </a:prstTxWarp>
          </a:bodyPr>
          <a:lstStyle/>
          <a:p>
            <a:endParaRPr lang="en-US" sz="1984"/>
          </a:p>
        </p:txBody>
      </p:sp>
      <p:sp>
        <p:nvSpPr>
          <p:cNvPr id="11" name="AutoShape 10"/>
          <p:cNvSpPr>
            <a:spLocks noChangeArrowheads="1"/>
          </p:cNvSpPr>
          <p:nvPr/>
        </p:nvSpPr>
        <p:spPr bwMode="auto">
          <a:xfrm>
            <a:off x="6061449" y="6122236"/>
            <a:ext cx="1959915" cy="927391"/>
          </a:xfrm>
          <a:prstGeom prst="roundRect">
            <a:avLst>
              <a:gd name="adj" fmla="val 16667"/>
            </a:avLst>
          </a:prstGeom>
          <a:solidFill>
            <a:srgbClr val="C80000"/>
          </a:solidFill>
          <a:ln w="12700" cap="sq">
            <a:solidFill>
              <a:schemeClr val="hlink"/>
            </a:solidFill>
            <a:round/>
            <a:headEnd type="none" w="sm" len="sm"/>
            <a:tailEnd type="none" w="sm" len="sm"/>
          </a:ln>
          <a:effectLst>
            <a:outerShdw blurRad="50800" dist="38100" dir="2700000" algn="br">
              <a:srgbClr val="000000">
                <a:alpha val="43000"/>
              </a:srgbClr>
            </a:outerShdw>
          </a:effectLst>
        </p:spPr>
        <p:txBody>
          <a:bodyPr wrap="none" lIns="110207" tIns="55104" rIns="110207" bIns="55104" anchor="ctr">
            <a:prstTxWarp prst="textNoShape">
              <a:avLst/>
            </a:prstTxWarp>
          </a:bodyPr>
          <a:lstStyle/>
          <a:p>
            <a:pPr defTabSz="1102394"/>
            <a:r>
              <a:rPr kumimoji="1" lang="en-US" sz="2646" dirty="0">
                <a:solidFill>
                  <a:schemeClr val="bg1"/>
                </a:solidFill>
                <a:latin typeface="Times New Roman" charset="0"/>
              </a:rPr>
              <a:t>Environment</a:t>
            </a:r>
            <a:endParaRPr kumimoji="1" lang="en-US" sz="2646" dirty="0">
              <a:latin typeface="Times New Roman" charset="0"/>
            </a:endParaRPr>
          </a:p>
        </p:txBody>
      </p:sp>
      <p:graphicFrame>
        <p:nvGraphicFramePr>
          <p:cNvPr id="16" name="Object 2"/>
          <p:cNvGraphicFramePr>
            <a:graphicFrameLocks noChangeAspect="1"/>
          </p:cNvGraphicFramePr>
          <p:nvPr/>
        </p:nvGraphicFramePr>
        <p:xfrm>
          <a:off x="1558276" y="3779837"/>
          <a:ext cx="6798457" cy="778717"/>
        </p:xfrm>
        <a:graphic>
          <a:graphicData uri="http://schemas.openxmlformats.org/presentationml/2006/ole">
            <mc:AlternateContent xmlns:mc="http://schemas.openxmlformats.org/markup-compatibility/2006">
              <mc:Choice xmlns:v="urn:schemas-microsoft-com:vml" Requires="v">
                <p:oleObj name="Equation" r:id="rId3" imgW="3098800" imgH="355600" progId="Equation.DSMT4">
                  <p:embed/>
                </p:oleObj>
              </mc:Choice>
              <mc:Fallback>
                <p:oleObj name="Equation" r:id="rId3" imgW="3098800" imgH="355600" progId="Equation.DSMT4">
                  <p:embed/>
                  <p:pic>
                    <p:nvPicPr>
                      <p:cNvPr id="16" name="Object 2"/>
                      <p:cNvPicPr>
                        <a:picLocks noChangeAspect="1" noChangeArrowheads="1"/>
                      </p:cNvPicPr>
                      <p:nvPr/>
                    </p:nvPicPr>
                    <p:blipFill>
                      <a:blip r:embed="rId4"/>
                      <a:srcRect/>
                      <a:stretch>
                        <a:fillRect/>
                      </a:stretch>
                    </p:blipFill>
                    <p:spPr bwMode="auto">
                      <a:xfrm>
                        <a:off x="1558276" y="3779837"/>
                        <a:ext cx="6798457" cy="778717"/>
                      </a:xfrm>
                      <a:prstGeom prst="rect">
                        <a:avLst/>
                      </a:prstGeom>
                      <a:noFill/>
                    </p:spPr>
                  </p:pic>
                </p:oleObj>
              </mc:Fallback>
            </mc:AlternateContent>
          </a:graphicData>
        </a:graphic>
      </p:graphicFrame>
    </p:spTree>
    <p:extLst>
      <p:ext uri="{BB962C8B-B14F-4D97-AF65-F5344CB8AC3E}">
        <p14:creationId xmlns:p14="http://schemas.microsoft.com/office/powerpoint/2010/main" val="32611039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POMDPs</a:t>
            </a:r>
          </a:p>
        </p:txBody>
      </p:sp>
      <p:sp>
        <p:nvSpPr>
          <p:cNvPr id="3" name="Content Placeholder 2"/>
          <p:cNvSpPr>
            <a:spLocks noGrp="1"/>
          </p:cNvSpPr>
          <p:nvPr>
            <p:ph idx="1"/>
          </p:nvPr>
        </p:nvSpPr>
        <p:spPr>
          <a:xfrm>
            <a:off x="296988" y="1586411"/>
            <a:ext cx="9379448" cy="4635998"/>
          </a:xfrm>
        </p:spPr>
        <p:txBody>
          <a:bodyPr>
            <a:normAutofit/>
          </a:bodyPr>
          <a:lstStyle/>
          <a:p>
            <a:r>
              <a:rPr lang="en-US" dirty="0"/>
              <a:t>A </a:t>
            </a:r>
            <a:r>
              <a:rPr lang="en-US" i="1" dirty="0"/>
              <a:t>policy</a:t>
            </a:r>
            <a:r>
              <a:rPr lang="en-US" dirty="0"/>
              <a:t> is a mapping 𝜋: </a:t>
            </a:r>
            <a:r>
              <a:rPr lang="en-US" i="1" dirty="0"/>
              <a:t>H</a:t>
            </a:r>
            <a:r>
              <a:rPr lang="en-US" dirty="0"/>
              <a:t> → </a:t>
            </a:r>
            <a:r>
              <a:rPr lang="en-US" i="1" dirty="0"/>
              <a:t>A </a:t>
            </a:r>
            <a:r>
              <a:rPr lang="en-US" dirty="0"/>
              <a:t>or 𝜋: B → </a:t>
            </a:r>
            <a:r>
              <a:rPr lang="en-US" i="1" dirty="0"/>
              <a:t>A</a:t>
            </a:r>
          </a:p>
          <a:p>
            <a:pPr lvl="1"/>
            <a:r>
              <a:rPr lang="en-US" dirty="0"/>
              <a:t>Map </a:t>
            </a:r>
            <a:r>
              <a:rPr lang="en-US" dirty="0" err="1"/>
              <a:t>obs</a:t>
            </a:r>
            <a:r>
              <a:rPr lang="en-US" dirty="0"/>
              <a:t> histories (</a:t>
            </a:r>
            <a:r>
              <a:rPr lang="en-US" i="1" dirty="0"/>
              <a:t>H</a:t>
            </a:r>
            <a:r>
              <a:rPr lang="en-US" dirty="0"/>
              <a:t>) to distributions over states (belief states, </a:t>
            </a:r>
            <a:r>
              <a:rPr lang="en-US" i="1" dirty="0"/>
              <a:t>B</a:t>
            </a:r>
            <a:r>
              <a:rPr lang="en-US" dirty="0"/>
              <a:t>) </a:t>
            </a:r>
          </a:p>
          <a:p>
            <a:r>
              <a:rPr lang="en-US" dirty="0"/>
              <a:t>Solve (discrete) POMDP as continuous state “belief” MDP</a:t>
            </a:r>
          </a:p>
          <a:p>
            <a:endParaRPr lang="en-US" dirty="0"/>
          </a:p>
          <a:p>
            <a:r>
              <a:rPr lang="en-US" dirty="0"/>
              <a:t>Or directly evaluate histories: </a:t>
            </a:r>
            <a:r>
              <a:rPr lang="en-US" i="1" dirty="0">
                <a:latin typeface="Times New Roman" panose="02020603050405020304" pitchFamily="18" charset="0"/>
                <a:cs typeface="Times New Roman" panose="02020603050405020304" pitchFamily="18" charset="0"/>
              </a:rPr>
              <a:t>V</a:t>
            </a:r>
            <a:r>
              <a:rPr lang="en-US" baseline="30000" dirty="0">
                <a:latin typeface="Times New Roman" panose="02020603050405020304" pitchFamily="18" charset="0"/>
                <a:cs typeface="Times New Roman" panose="02020603050405020304" pitchFamily="18" charset="0"/>
              </a:rPr>
              <a:t>𝜋</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h</a:t>
            </a:r>
            <a:r>
              <a:rPr lang="en-US" dirty="0">
                <a:latin typeface="Times New Roman" panose="02020603050405020304" pitchFamily="18" charset="0"/>
                <a:cs typeface="Times New Roman" panose="02020603050405020304" pitchFamily="18" charset="0"/>
              </a:rPr>
              <a:t>)</a:t>
            </a:r>
          </a:p>
          <a:p>
            <a:pPr lvl="1"/>
            <a:r>
              <a:rPr lang="en-US" dirty="0">
                <a:cs typeface="Times New Roman" panose="02020603050405020304" pitchFamily="18" charset="0"/>
              </a:rPr>
              <a:t>Beliefs can be concise but hard to estimate, histories grow with horizon but maybe we can learn an abstraction</a:t>
            </a:r>
          </a:p>
        </p:txBody>
      </p:sp>
      <p:pic>
        <p:nvPicPr>
          <p:cNvPr id="6" name="Picture 5" descr="LunarRover3"/>
          <p:cNvPicPr>
            <a:picLocks noChangeAspect="1" noChangeArrowheads="1"/>
          </p:cNvPicPr>
          <p:nvPr/>
        </p:nvPicPr>
        <p:blipFill>
          <a:blip r:embed="rId2"/>
          <a:srcRect/>
          <a:stretch>
            <a:fillRect/>
          </a:stretch>
        </p:blipFill>
        <p:spPr bwMode="auto">
          <a:xfrm>
            <a:off x="1675493" y="6039951"/>
            <a:ext cx="1152968" cy="950486"/>
          </a:xfrm>
          <a:prstGeom prst="rect">
            <a:avLst/>
          </a:prstGeom>
          <a:ln>
            <a:noFill/>
          </a:ln>
          <a:effectLst>
            <a:outerShdw blurRad="292100" dist="139700" dir="2700000" algn="tl" rotWithShape="0">
              <a:srgbClr val="333333">
                <a:alpha val="65000"/>
              </a:srgbClr>
            </a:outerShdw>
          </a:effectLst>
        </p:spPr>
      </p:pic>
      <p:sp>
        <p:nvSpPr>
          <p:cNvPr id="7" name="Text Box 6"/>
          <p:cNvSpPr txBox="1">
            <a:spLocks noChangeArrowheads="1"/>
          </p:cNvSpPr>
          <p:nvPr/>
        </p:nvSpPr>
        <p:spPr bwMode="auto">
          <a:xfrm rot="51659">
            <a:off x="4346217" y="5750022"/>
            <a:ext cx="398129" cy="620206"/>
          </a:xfrm>
          <a:prstGeom prst="rect">
            <a:avLst/>
          </a:prstGeom>
          <a:noFill/>
          <a:ln w="12700" cap="sq">
            <a:noFill/>
            <a:miter lim="800000"/>
            <a:headEnd type="none" w="sm" len="sm"/>
            <a:tailEnd type="none" w="sm" len="sm"/>
          </a:ln>
          <a:effectLst/>
        </p:spPr>
        <p:txBody>
          <a:bodyPr wrap="square" lIns="110207" tIns="55104" rIns="110207" bIns="55104">
            <a:prstTxWarp prst="textNoShape">
              <a:avLst/>
            </a:prstTxWarp>
            <a:spAutoFit/>
          </a:bodyPr>
          <a:lstStyle/>
          <a:p>
            <a:pPr defTabSz="1102394"/>
            <a:r>
              <a:rPr kumimoji="1" lang="en-US" sz="3307" b="1" dirty="0">
                <a:solidFill>
                  <a:srgbClr val="000090"/>
                </a:solidFill>
                <a:effectLst>
                  <a:outerShdw blurRad="50800" dist="38100" dir="2700000" algn="br">
                    <a:srgbClr val="000000">
                      <a:alpha val="43000"/>
                    </a:srgbClr>
                  </a:outerShdw>
                </a:effectLst>
                <a:latin typeface="Times New Roman" charset="0"/>
              </a:rPr>
              <a:t>a</a:t>
            </a:r>
            <a:endParaRPr kumimoji="1" lang="en-US" sz="3307" dirty="0">
              <a:solidFill>
                <a:srgbClr val="000090"/>
              </a:solidFill>
              <a:effectLst>
                <a:outerShdw blurRad="50800" dist="38100" dir="2700000" algn="br">
                  <a:srgbClr val="000000">
                    <a:alpha val="43000"/>
                  </a:srgbClr>
                </a:outerShdw>
              </a:effectLst>
              <a:latin typeface="Times New Roman" charset="0"/>
            </a:endParaRPr>
          </a:p>
        </p:txBody>
      </p:sp>
      <p:sp>
        <p:nvSpPr>
          <p:cNvPr id="8" name="Text Box 7"/>
          <p:cNvSpPr txBox="1">
            <a:spLocks noChangeArrowheads="1"/>
          </p:cNvSpPr>
          <p:nvPr/>
        </p:nvSpPr>
        <p:spPr bwMode="auto">
          <a:xfrm rot="21591223">
            <a:off x="4227501" y="6579693"/>
            <a:ext cx="868401" cy="620206"/>
          </a:xfrm>
          <a:prstGeom prst="rect">
            <a:avLst/>
          </a:prstGeom>
          <a:noFill/>
          <a:ln w="12700" cap="sq">
            <a:noFill/>
            <a:miter lim="800000"/>
            <a:headEnd type="none" w="sm" len="sm"/>
            <a:tailEnd type="none" w="sm" len="sm"/>
          </a:ln>
          <a:effectLst/>
        </p:spPr>
        <p:txBody>
          <a:bodyPr wrap="square" lIns="110207" tIns="55104" rIns="110207" bIns="55104">
            <a:prstTxWarp prst="textNoShape">
              <a:avLst/>
            </a:prstTxWarp>
            <a:spAutoFit/>
          </a:bodyPr>
          <a:lstStyle/>
          <a:p>
            <a:pPr defTabSz="1102394"/>
            <a:r>
              <a:rPr kumimoji="1" lang="en-US" sz="3307" b="1" dirty="0" err="1">
                <a:solidFill>
                  <a:srgbClr val="339933"/>
                </a:solidFill>
                <a:effectLst>
                  <a:outerShdw blurRad="50800" dist="38100" dir="2700000" algn="br">
                    <a:srgbClr val="000000">
                      <a:alpha val="43000"/>
                    </a:srgbClr>
                  </a:outerShdw>
                </a:effectLst>
                <a:latin typeface="Times New Roman" charset="0"/>
              </a:rPr>
              <a:t>o,r</a:t>
            </a:r>
            <a:r>
              <a:rPr kumimoji="1" lang="en-US" sz="3307" b="1" dirty="0">
                <a:solidFill>
                  <a:srgbClr val="339933"/>
                </a:solidFill>
                <a:effectLst>
                  <a:outerShdw blurRad="50800" dist="38100" dir="2700000" algn="br">
                    <a:srgbClr val="000000">
                      <a:alpha val="43000"/>
                    </a:srgbClr>
                  </a:outerShdw>
                </a:effectLst>
                <a:latin typeface="Times New Roman" charset="0"/>
              </a:rPr>
              <a:t> </a:t>
            </a:r>
            <a:endParaRPr kumimoji="1" lang="en-US" sz="3307" dirty="0">
              <a:solidFill>
                <a:srgbClr val="339933"/>
              </a:solidFill>
              <a:effectLst>
                <a:outerShdw blurRad="50800" dist="38100" dir="2700000" algn="br">
                  <a:srgbClr val="000000">
                    <a:alpha val="43000"/>
                  </a:srgbClr>
                </a:outerShdw>
              </a:effectLst>
              <a:latin typeface="Times New Roman" charset="0"/>
            </a:endParaRPr>
          </a:p>
        </p:txBody>
      </p:sp>
      <p:sp>
        <p:nvSpPr>
          <p:cNvPr id="9" name="AutoShape 8"/>
          <p:cNvSpPr>
            <a:spLocks noChangeArrowheads="1"/>
          </p:cNvSpPr>
          <p:nvPr/>
        </p:nvSpPr>
        <p:spPr bwMode="auto">
          <a:xfrm rot="27310" flipH="1">
            <a:off x="3042208" y="6233920"/>
            <a:ext cx="2899123" cy="285444"/>
          </a:xfrm>
          <a:prstGeom prst="leftArrow">
            <a:avLst>
              <a:gd name="adj1" fmla="val 50000"/>
              <a:gd name="adj2" fmla="val 232833"/>
            </a:avLst>
          </a:prstGeom>
          <a:solidFill>
            <a:srgbClr val="000090"/>
          </a:solidFill>
          <a:ln w="12700" cap="sq">
            <a:solidFill>
              <a:schemeClr val="tx1"/>
            </a:solidFill>
            <a:miter lim="800000"/>
            <a:headEnd type="none" w="sm" len="sm"/>
            <a:tailEnd type="none" w="sm" len="sm"/>
          </a:ln>
          <a:effectLst>
            <a:outerShdw blurRad="50800" dist="38100" dir="2700000" algn="br">
              <a:srgbClr val="000000">
                <a:alpha val="43000"/>
              </a:srgbClr>
            </a:outerShdw>
          </a:effectLst>
        </p:spPr>
        <p:txBody>
          <a:bodyPr wrap="none" lIns="90454" tIns="45227" rIns="90454" bIns="45227" anchor="ctr">
            <a:prstTxWarp prst="textNoShape">
              <a:avLst/>
            </a:prstTxWarp>
          </a:bodyPr>
          <a:lstStyle/>
          <a:p>
            <a:endParaRPr lang="en-US" sz="1984"/>
          </a:p>
        </p:txBody>
      </p:sp>
      <p:sp>
        <p:nvSpPr>
          <p:cNvPr id="10" name="AutoShape 9"/>
          <p:cNvSpPr>
            <a:spLocks noChangeArrowheads="1"/>
          </p:cNvSpPr>
          <p:nvPr/>
        </p:nvSpPr>
        <p:spPr bwMode="auto">
          <a:xfrm rot="39858" flipV="1">
            <a:off x="2948224" y="6592667"/>
            <a:ext cx="2900459" cy="285446"/>
          </a:xfrm>
          <a:prstGeom prst="leftArrow">
            <a:avLst>
              <a:gd name="adj1" fmla="val 50000"/>
              <a:gd name="adj2" fmla="val 232940"/>
            </a:avLst>
          </a:prstGeom>
          <a:solidFill>
            <a:srgbClr val="339933"/>
          </a:solidFill>
          <a:ln w="12700" cap="sq">
            <a:solidFill>
              <a:schemeClr val="tx1"/>
            </a:solidFill>
            <a:miter lim="800000"/>
            <a:headEnd type="none" w="sm" len="sm"/>
            <a:tailEnd type="none" w="sm" len="sm"/>
          </a:ln>
          <a:effectLst>
            <a:outerShdw blurRad="50800" dist="38100" dir="2700000" algn="br">
              <a:srgbClr val="000000">
                <a:alpha val="43000"/>
              </a:srgbClr>
            </a:outerShdw>
          </a:effectLst>
        </p:spPr>
        <p:txBody>
          <a:bodyPr wrap="none" lIns="90454" tIns="45227" rIns="90454" bIns="45227" anchor="ctr">
            <a:prstTxWarp prst="textNoShape">
              <a:avLst/>
            </a:prstTxWarp>
          </a:bodyPr>
          <a:lstStyle/>
          <a:p>
            <a:endParaRPr lang="en-US" sz="1984"/>
          </a:p>
        </p:txBody>
      </p:sp>
      <p:sp>
        <p:nvSpPr>
          <p:cNvPr id="11" name="AutoShape 10"/>
          <p:cNvSpPr>
            <a:spLocks noChangeArrowheads="1"/>
          </p:cNvSpPr>
          <p:nvPr/>
        </p:nvSpPr>
        <p:spPr bwMode="auto">
          <a:xfrm>
            <a:off x="6061449" y="6122236"/>
            <a:ext cx="1959915" cy="927391"/>
          </a:xfrm>
          <a:prstGeom prst="roundRect">
            <a:avLst>
              <a:gd name="adj" fmla="val 16667"/>
            </a:avLst>
          </a:prstGeom>
          <a:solidFill>
            <a:srgbClr val="C80000"/>
          </a:solidFill>
          <a:ln w="12700" cap="sq">
            <a:solidFill>
              <a:schemeClr val="hlink"/>
            </a:solidFill>
            <a:round/>
            <a:headEnd type="none" w="sm" len="sm"/>
            <a:tailEnd type="none" w="sm" len="sm"/>
          </a:ln>
          <a:effectLst>
            <a:outerShdw blurRad="50800" dist="38100" dir="2700000" algn="br">
              <a:srgbClr val="000000">
                <a:alpha val="43000"/>
              </a:srgbClr>
            </a:outerShdw>
          </a:effectLst>
        </p:spPr>
        <p:txBody>
          <a:bodyPr wrap="none" lIns="110207" tIns="55104" rIns="110207" bIns="55104" anchor="ctr">
            <a:prstTxWarp prst="textNoShape">
              <a:avLst/>
            </a:prstTxWarp>
          </a:bodyPr>
          <a:lstStyle/>
          <a:p>
            <a:pPr defTabSz="1102394"/>
            <a:r>
              <a:rPr kumimoji="1" lang="en-US" sz="2646" dirty="0">
                <a:solidFill>
                  <a:schemeClr val="bg1"/>
                </a:solidFill>
                <a:latin typeface="Times New Roman" charset="0"/>
              </a:rPr>
              <a:t>Environment</a:t>
            </a:r>
            <a:endParaRPr kumimoji="1" lang="en-US" sz="2646" dirty="0">
              <a:latin typeface="Times New Roman" charset="0"/>
            </a:endParaRPr>
          </a:p>
        </p:txBody>
      </p:sp>
      <p:graphicFrame>
        <p:nvGraphicFramePr>
          <p:cNvPr id="16" name="Object 2"/>
          <p:cNvGraphicFramePr>
            <a:graphicFrameLocks noChangeAspect="1"/>
          </p:cNvGraphicFramePr>
          <p:nvPr/>
        </p:nvGraphicFramePr>
        <p:xfrm>
          <a:off x="1558276" y="3779837"/>
          <a:ext cx="6798457" cy="778717"/>
        </p:xfrm>
        <a:graphic>
          <a:graphicData uri="http://schemas.openxmlformats.org/presentationml/2006/ole">
            <mc:AlternateContent xmlns:mc="http://schemas.openxmlformats.org/markup-compatibility/2006">
              <mc:Choice xmlns:v="urn:schemas-microsoft-com:vml" Requires="v">
                <p:oleObj name="Equation" r:id="rId3" imgW="3098800" imgH="355600" progId="Equation.DSMT4">
                  <p:embed/>
                </p:oleObj>
              </mc:Choice>
              <mc:Fallback>
                <p:oleObj name="Equation" r:id="rId3" imgW="3098800" imgH="355600" progId="Equation.DSMT4">
                  <p:embed/>
                  <p:pic>
                    <p:nvPicPr>
                      <p:cNvPr id="16" name="Object 2"/>
                      <p:cNvPicPr>
                        <a:picLocks noChangeAspect="1" noChangeArrowheads="1"/>
                      </p:cNvPicPr>
                      <p:nvPr/>
                    </p:nvPicPr>
                    <p:blipFill>
                      <a:blip r:embed="rId4"/>
                      <a:srcRect/>
                      <a:stretch>
                        <a:fillRect/>
                      </a:stretch>
                    </p:blipFill>
                    <p:spPr bwMode="auto">
                      <a:xfrm>
                        <a:off x="1558276" y="3779837"/>
                        <a:ext cx="6798457" cy="778717"/>
                      </a:xfrm>
                      <a:prstGeom prst="rect">
                        <a:avLst/>
                      </a:prstGeom>
                      <a:noFill/>
                    </p:spPr>
                  </p:pic>
                </p:oleObj>
              </mc:Fallback>
            </mc:AlternateContent>
          </a:graphicData>
        </a:graphic>
      </p:graphicFrame>
    </p:spTree>
    <p:extLst>
      <p:ext uri="{BB962C8B-B14F-4D97-AF65-F5344CB8AC3E}">
        <p14:creationId xmlns:p14="http://schemas.microsoft.com/office/powerpoint/2010/main" val="130771372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Computing belief states"/>
          <p:cNvSpPr txBox="1">
            <a:spLocks noGrp="1"/>
          </p:cNvSpPr>
          <p:nvPr>
            <p:ph type="title"/>
          </p:nvPr>
        </p:nvSpPr>
        <p:spPr>
          <a:prstGeom prst="rect">
            <a:avLst/>
          </a:prstGeom>
        </p:spPr>
        <p:txBody>
          <a:bodyPr/>
          <a:lstStyle/>
          <a:p>
            <a:r>
              <a:t>Computing belief states</a:t>
            </a:r>
          </a:p>
        </p:txBody>
      </p:sp>
      <p:sp>
        <p:nvSpPr>
          <p:cNvPr id="146" name="Begin with some initial belief state b prior to any observations…"/>
          <p:cNvSpPr txBox="1">
            <a:spLocks noGrp="1"/>
          </p:cNvSpPr>
          <p:nvPr>
            <p:ph type="body" idx="1"/>
          </p:nvPr>
        </p:nvSpPr>
        <p:spPr>
          <a:prstGeom prst="rect">
            <a:avLst/>
          </a:prstGeom>
        </p:spPr>
        <p:txBody>
          <a:bodyPr>
            <a:normAutofit fontScale="85000" lnSpcReduction="20000"/>
          </a:bodyPr>
          <a:lstStyle/>
          <a:p>
            <a:pPr marL="234084" indent="-234084" defTabSz="262631">
              <a:spcBef>
                <a:spcPts val="2248"/>
              </a:spcBef>
              <a:defRPr sz="2667"/>
            </a:pPr>
            <a:r>
              <a:t>Begin with some initial belief state b prior to any observations </a:t>
            </a:r>
          </a:p>
          <a:p>
            <a:pPr marL="234084" indent="-234084" defTabSz="262631">
              <a:spcBef>
                <a:spcPts val="2248"/>
              </a:spcBef>
              <a:defRPr sz="2667"/>
            </a:pPr>
            <a:r>
              <a:t>Compute new belief state </a:t>
            </a:r>
            <a:r>
              <a:rPr i="1">
                <a:latin typeface="Times"/>
                <a:ea typeface="Times"/>
                <a:cs typeface="Times"/>
                <a:sym typeface="Times"/>
              </a:rPr>
              <a:t>b′</a:t>
            </a:r>
            <a:r>
              <a:t> based on current belief state </a:t>
            </a:r>
            <a:r>
              <a:rPr i="1">
                <a:latin typeface="Times"/>
                <a:ea typeface="Times"/>
                <a:cs typeface="Times"/>
                <a:sym typeface="Times"/>
              </a:rPr>
              <a:t>b</a:t>
            </a:r>
            <a:r>
              <a:t>, action </a:t>
            </a:r>
            <a:r>
              <a:rPr i="1">
                <a:latin typeface="Times"/>
                <a:ea typeface="Times"/>
                <a:cs typeface="Times"/>
                <a:sym typeface="Times"/>
              </a:rPr>
              <a:t>a</a:t>
            </a:r>
            <a:r>
              <a:t>, and observation </a:t>
            </a:r>
            <a:r>
              <a:rPr i="1">
                <a:latin typeface="Times"/>
                <a:ea typeface="Times"/>
                <a:cs typeface="Times"/>
                <a:sym typeface="Times"/>
              </a:rPr>
              <a:t>o</a:t>
            </a:r>
            <a:r>
              <a:t> </a:t>
            </a:r>
          </a:p>
          <a:p>
            <a:pPr marL="234084" indent="-234084" defTabSz="262631">
              <a:spcBef>
                <a:spcPts val="2248"/>
              </a:spcBef>
              <a:defRPr sz="2667" i="1">
                <a:latin typeface="Times"/>
                <a:ea typeface="Times"/>
                <a:cs typeface="Times"/>
                <a:sym typeface="Times"/>
              </a:defRPr>
            </a:pPr>
            <a:r>
              <a:t>b′(s′) = P(s′</a:t>
            </a:r>
            <a:r>
              <a:rPr i="0"/>
              <a:t>|</a:t>
            </a:r>
            <a:r>
              <a:t>o,a,b) </a:t>
            </a:r>
          </a:p>
          <a:p>
            <a:pPr marL="234084" indent="-234084" defTabSz="262631">
              <a:spcBef>
                <a:spcPts val="2248"/>
              </a:spcBef>
              <a:defRPr sz="2667" i="1">
                <a:latin typeface="Times"/>
                <a:ea typeface="Times"/>
                <a:cs typeface="Times"/>
                <a:sym typeface="Times"/>
              </a:defRPr>
            </a:pPr>
            <a:r>
              <a:t>b′(s′) ∝ P(o</a:t>
            </a:r>
            <a:r>
              <a:rPr i="0"/>
              <a:t>|</a:t>
            </a:r>
            <a:r>
              <a:t>s′,a,b)P(s′|a,b) </a:t>
            </a:r>
          </a:p>
          <a:p>
            <a:pPr marL="234084" indent="-234084" defTabSz="262631">
              <a:spcBef>
                <a:spcPts val="2248"/>
              </a:spcBef>
              <a:defRPr sz="2667" i="1">
                <a:latin typeface="Times"/>
                <a:ea typeface="Times"/>
                <a:cs typeface="Times"/>
                <a:sym typeface="Times"/>
              </a:defRPr>
            </a:pPr>
            <a:r>
              <a:t>b′(s′) ∝ O(o</a:t>
            </a:r>
            <a:r>
              <a:rPr i="0"/>
              <a:t>|</a:t>
            </a:r>
            <a:r>
              <a:t>s′,a)P(s′|a,b) </a:t>
            </a:r>
          </a:p>
          <a:p>
            <a:pPr marL="234084" indent="-234084" defTabSz="262631">
              <a:spcBef>
                <a:spcPts val="2248"/>
              </a:spcBef>
              <a:defRPr sz="2667" i="1">
                <a:latin typeface="Times"/>
                <a:ea typeface="Times"/>
                <a:cs typeface="Times"/>
                <a:sym typeface="Times"/>
              </a:defRPr>
            </a:pPr>
            <a:r>
              <a:t>b′(s′) ∝ O(o</a:t>
            </a:r>
            <a:r>
              <a:rPr i="0"/>
              <a:t>|</a:t>
            </a:r>
            <a:r>
              <a:t>s′,a) </a:t>
            </a:r>
            <a:r>
              <a:rPr sz="2248"/>
              <a:t>∑</a:t>
            </a:r>
            <a:r>
              <a:rPr baseline="-5999"/>
              <a:t>s</a:t>
            </a:r>
            <a:r>
              <a:t>P(s′</a:t>
            </a:r>
            <a:r>
              <a:rPr i="0"/>
              <a:t>|</a:t>
            </a:r>
            <a:r>
              <a:t>a,b,s)P(s</a:t>
            </a:r>
            <a:r>
              <a:rPr i="0"/>
              <a:t>|</a:t>
            </a:r>
            <a:r>
              <a:t>a,b) </a:t>
            </a:r>
          </a:p>
          <a:p>
            <a:pPr marL="234084" indent="-234084" defTabSz="262631">
              <a:spcBef>
                <a:spcPts val="2248"/>
              </a:spcBef>
              <a:defRPr sz="2667" i="1">
                <a:latin typeface="Times"/>
                <a:ea typeface="Times"/>
                <a:cs typeface="Times"/>
                <a:sym typeface="Times"/>
              </a:defRPr>
            </a:pPr>
            <a:r>
              <a:t>b′(s′) ∝ O(o</a:t>
            </a:r>
            <a:r>
              <a:rPr i="0"/>
              <a:t>|</a:t>
            </a:r>
            <a:r>
              <a:t>s′,a) </a:t>
            </a:r>
            <a:r>
              <a:rPr sz="2248"/>
              <a:t>∑</a:t>
            </a:r>
            <a:r>
              <a:rPr baseline="-5999"/>
              <a:t>s</a:t>
            </a:r>
            <a:r>
              <a:t>T(s′</a:t>
            </a:r>
            <a:r>
              <a:rPr i="0"/>
              <a:t>|</a:t>
            </a:r>
            <a:r>
              <a:t>s,a)b(s)</a:t>
            </a:r>
          </a:p>
        </p:txBody>
      </p:sp>
    </p:spTree>
    <p:extLst>
      <p:ext uri="{BB962C8B-B14F-4D97-AF65-F5344CB8AC3E}">
        <p14:creationId xmlns:p14="http://schemas.microsoft.com/office/powerpoint/2010/main" val="286099338"/>
      </p:ext>
    </p:extLst>
  </p:cSld>
  <p:clrMapOvr>
    <a:masterClrMapping/>
  </p:clrMapOvr>
  <p:transition spd="med"/>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Computing belief states"/>
          <p:cNvSpPr txBox="1">
            <a:spLocks noGrp="1"/>
          </p:cNvSpPr>
          <p:nvPr>
            <p:ph type="title"/>
          </p:nvPr>
        </p:nvSpPr>
        <p:spPr>
          <a:prstGeom prst="rect">
            <a:avLst/>
          </a:prstGeom>
        </p:spPr>
        <p:txBody>
          <a:bodyPr/>
          <a:lstStyle/>
          <a:p>
            <a:r>
              <a:t>Computing belief states</a:t>
            </a:r>
          </a:p>
        </p:txBody>
      </p:sp>
      <p:sp>
        <p:nvSpPr>
          <p:cNvPr id="149" name="Begin with some initial belief state b prior to any observations…"/>
          <p:cNvSpPr txBox="1">
            <a:spLocks noGrp="1"/>
          </p:cNvSpPr>
          <p:nvPr>
            <p:ph type="body" idx="1"/>
          </p:nvPr>
        </p:nvSpPr>
        <p:spPr>
          <a:xfrm>
            <a:off x="984436" y="2145845"/>
            <a:ext cx="8111753" cy="4764241"/>
          </a:xfrm>
          <a:prstGeom prst="rect">
            <a:avLst/>
          </a:prstGeom>
        </p:spPr>
        <p:txBody>
          <a:bodyPr>
            <a:normAutofit fontScale="92500" lnSpcReduction="20000"/>
          </a:bodyPr>
          <a:lstStyle/>
          <a:p>
            <a:pPr marL="177581" indent="-177581" defTabSz="199237">
              <a:spcBef>
                <a:spcPts val="1550"/>
              </a:spcBef>
              <a:defRPr sz="2024"/>
            </a:pPr>
            <a:r>
              <a:rPr dirty="0"/>
              <a:t>Begin with some initial belief state b prior to any observations </a:t>
            </a:r>
          </a:p>
          <a:p>
            <a:pPr marL="177581" indent="-177581" defTabSz="199237">
              <a:spcBef>
                <a:spcPts val="1550"/>
              </a:spcBef>
              <a:defRPr sz="2024"/>
            </a:pPr>
            <a:r>
              <a:rPr dirty="0"/>
              <a:t>Compute new belief state </a:t>
            </a:r>
            <a:r>
              <a:rPr i="1" dirty="0">
                <a:latin typeface="Times"/>
                <a:ea typeface="Times"/>
                <a:cs typeface="Times"/>
                <a:sym typeface="Times"/>
              </a:rPr>
              <a:t>b′</a:t>
            </a:r>
            <a:r>
              <a:rPr dirty="0"/>
              <a:t> based on current belief state </a:t>
            </a:r>
            <a:r>
              <a:rPr i="1" dirty="0">
                <a:latin typeface="Times"/>
                <a:ea typeface="Times"/>
                <a:cs typeface="Times"/>
                <a:sym typeface="Times"/>
              </a:rPr>
              <a:t>b</a:t>
            </a:r>
            <a:r>
              <a:rPr dirty="0"/>
              <a:t>, action </a:t>
            </a:r>
            <a:r>
              <a:rPr i="1" dirty="0">
                <a:latin typeface="Times"/>
                <a:ea typeface="Times"/>
                <a:cs typeface="Times"/>
                <a:sym typeface="Times"/>
              </a:rPr>
              <a:t>a</a:t>
            </a:r>
            <a:r>
              <a:rPr dirty="0"/>
              <a:t>, and observation </a:t>
            </a:r>
            <a:r>
              <a:rPr i="1" dirty="0">
                <a:latin typeface="Times"/>
                <a:ea typeface="Times"/>
                <a:cs typeface="Times"/>
                <a:sym typeface="Times"/>
              </a:rPr>
              <a:t>o</a:t>
            </a:r>
            <a:r>
              <a:rPr dirty="0"/>
              <a:t> </a:t>
            </a:r>
          </a:p>
          <a:p>
            <a:pPr marL="177581" indent="-177581" defTabSz="199237">
              <a:spcBef>
                <a:spcPts val="1550"/>
              </a:spcBef>
              <a:defRPr sz="2024" i="1">
                <a:latin typeface="Times"/>
                <a:ea typeface="Times"/>
                <a:cs typeface="Times"/>
                <a:sym typeface="Times"/>
              </a:defRPr>
            </a:pPr>
            <a:r>
              <a:rPr dirty="0"/>
              <a:t>b′(s′) = P(s′</a:t>
            </a:r>
            <a:r>
              <a:rPr i="0" dirty="0"/>
              <a:t>|</a:t>
            </a:r>
            <a:r>
              <a:rPr dirty="0" err="1"/>
              <a:t>o,a,b</a:t>
            </a:r>
            <a:r>
              <a:rPr dirty="0"/>
              <a:t>) </a:t>
            </a:r>
          </a:p>
          <a:p>
            <a:pPr marL="177581" indent="-177581" defTabSz="199237">
              <a:spcBef>
                <a:spcPts val="1550"/>
              </a:spcBef>
              <a:defRPr sz="2024" i="1">
                <a:latin typeface="Times"/>
                <a:ea typeface="Times"/>
                <a:cs typeface="Times"/>
                <a:sym typeface="Times"/>
              </a:defRPr>
            </a:pPr>
            <a:r>
              <a:rPr dirty="0"/>
              <a:t>b′(s′) ∝ P(</a:t>
            </a:r>
            <a:r>
              <a:rPr dirty="0" err="1"/>
              <a:t>o|s</a:t>
            </a:r>
            <a:r>
              <a:rPr dirty="0"/>
              <a:t>′,</a:t>
            </a:r>
            <a:r>
              <a:rPr dirty="0" err="1"/>
              <a:t>a,b</a:t>
            </a:r>
            <a:r>
              <a:rPr dirty="0"/>
              <a:t>)P(s′|</a:t>
            </a:r>
            <a:r>
              <a:rPr dirty="0" err="1"/>
              <a:t>a,b</a:t>
            </a:r>
            <a:r>
              <a:rPr dirty="0"/>
              <a:t>) </a:t>
            </a:r>
          </a:p>
          <a:p>
            <a:pPr marL="177581" indent="-177581" defTabSz="199237">
              <a:spcBef>
                <a:spcPts val="1550"/>
              </a:spcBef>
              <a:defRPr sz="2024" i="1">
                <a:latin typeface="Times"/>
                <a:ea typeface="Times"/>
                <a:cs typeface="Times"/>
                <a:sym typeface="Times"/>
              </a:defRPr>
            </a:pPr>
            <a:r>
              <a:rPr dirty="0"/>
              <a:t>b′(s′) ∝ O(</a:t>
            </a:r>
            <a:r>
              <a:rPr dirty="0" err="1"/>
              <a:t>o|s</a:t>
            </a:r>
            <a:r>
              <a:rPr dirty="0"/>
              <a:t>′,a)P(s′|</a:t>
            </a:r>
            <a:r>
              <a:rPr dirty="0" err="1"/>
              <a:t>a,b</a:t>
            </a:r>
            <a:r>
              <a:rPr dirty="0"/>
              <a:t>) </a:t>
            </a:r>
          </a:p>
          <a:p>
            <a:pPr marL="177581" indent="-177581" defTabSz="199237">
              <a:spcBef>
                <a:spcPts val="1550"/>
              </a:spcBef>
              <a:defRPr sz="2024" i="1">
                <a:latin typeface="Times"/>
                <a:ea typeface="Times"/>
                <a:cs typeface="Times"/>
                <a:sym typeface="Times"/>
              </a:defRPr>
            </a:pPr>
            <a:r>
              <a:rPr dirty="0"/>
              <a:t>b′(s′) ∝ O(</a:t>
            </a:r>
            <a:r>
              <a:rPr dirty="0" err="1"/>
              <a:t>o</a:t>
            </a:r>
            <a:r>
              <a:rPr i="0" dirty="0" err="1"/>
              <a:t>|</a:t>
            </a:r>
            <a:r>
              <a:rPr dirty="0" err="1"/>
              <a:t>s</a:t>
            </a:r>
            <a:r>
              <a:rPr dirty="0"/>
              <a:t>′,a) </a:t>
            </a:r>
            <a:r>
              <a:rPr sz="1705" dirty="0">
                <a:latin typeface="Abadi MT Condensed Extra Bold"/>
                <a:ea typeface="Abadi MT Condensed Extra Bold"/>
                <a:cs typeface="Abadi MT Condensed Extra Bold"/>
                <a:sym typeface="Abadi MT Condensed Extra Bold"/>
              </a:rPr>
              <a:t>∑</a:t>
            </a:r>
            <a:r>
              <a:rPr baseline="-5999" dirty="0" err="1"/>
              <a:t>s</a:t>
            </a:r>
            <a:r>
              <a:rPr dirty="0" err="1"/>
              <a:t>P</a:t>
            </a:r>
            <a:r>
              <a:rPr dirty="0"/>
              <a:t>(s′</a:t>
            </a:r>
            <a:r>
              <a:rPr i="0" dirty="0"/>
              <a:t>|</a:t>
            </a:r>
            <a:r>
              <a:rPr dirty="0" err="1"/>
              <a:t>a,b,s</a:t>
            </a:r>
            <a:r>
              <a:rPr dirty="0"/>
              <a:t>)P(</a:t>
            </a:r>
            <a:r>
              <a:rPr dirty="0" err="1"/>
              <a:t>s</a:t>
            </a:r>
            <a:r>
              <a:rPr i="0" dirty="0" err="1"/>
              <a:t>|</a:t>
            </a:r>
            <a:r>
              <a:rPr dirty="0" err="1"/>
              <a:t>a,b</a:t>
            </a:r>
            <a:r>
              <a:rPr dirty="0"/>
              <a:t>) </a:t>
            </a:r>
          </a:p>
          <a:p>
            <a:pPr marL="177581" indent="-177581" defTabSz="199237">
              <a:spcBef>
                <a:spcPts val="1550"/>
              </a:spcBef>
              <a:defRPr sz="2024" i="1">
                <a:latin typeface="Times"/>
                <a:ea typeface="Times"/>
                <a:cs typeface="Times"/>
                <a:sym typeface="Times"/>
              </a:defRPr>
            </a:pPr>
            <a:r>
              <a:rPr dirty="0"/>
              <a:t>b′(s′) ∝ O(</a:t>
            </a:r>
            <a:r>
              <a:rPr dirty="0" err="1"/>
              <a:t>o</a:t>
            </a:r>
            <a:r>
              <a:rPr i="0" dirty="0" err="1"/>
              <a:t>|</a:t>
            </a:r>
            <a:r>
              <a:rPr dirty="0" err="1"/>
              <a:t>s</a:t>
            </a:r>
            <a:r>
              <a:rPr dirty="0"/>
              <a:t>′,a) </a:t>
            </a:r>
            <a:r>
              <a:rPr sz="1705" dirty="0">
                <a:latin typeface="Abadi MT Condensed Extra Bold"/>
                <a:ea typeface="Abadi MT Condensed Extra Bold"/>
                <a:cs typeface="Abadi MT Condensed Extra Bold"/>
                <a:sym typeface="Abadi MT Condensed Extra Bold"/>
              </a:rPr>
              <a:t>∑</a:t>
            </a:r>
            <a:r>
              <a:rPr baseline="-5999" dirty="0" err="1"/>
              <a:t>s</a:t>
            </a:r>
            <a:r>
              <a:rPr dirty="0" err="1"/>
              <a:t>T</a:t>
            </a:r>
            <a:r>
              <a:rPr dirty="0"/>
              <a:t>(s′</a:t>
            </a:r>
            <a:r>
              <a:rPr i="0" dirty="0"/>
              <a:t>|</a:t>
            </a:r>
            <a:r>
              <a:rPr dirty="0" err="1"/>
              <a:t>s,a</a:t>
            </a:r>
            <a:r>
              <a:rPr dirty="0"/>
              <a:t>)b(s)</a:t>
            </a:r>
          </a:p>
          <a:p>
            <a:pPr marL="177581" indent="-177581" defTabSz="199237">
              <a:spcBef>
                <a:spcPts val="1550"/>
              </a:spcBef>
              <a:defRPr sz="2024"/>
            </a:pPr>
            <a:r>
              <a:rPr dirty="0"/>
              <a:t>Kalman filter: exact update of the belief state for linear dynamical systems </a:t>
            </a:r>
          </a:p>
          <a:p>
            <a:pPr marL="177581" indent="-177581" defTabSz="199237">
              <a:spcBef>
                <a:spcPts val="1550"/>
              </a:spcBef>
              <a:defRPr sz="2024"/>
            </a:pPr>
            <a:r>
              <a:rPr dirty="0"/>
              <a:t>Particle filter: approximate update for general systems </a:t>
            </a:r>
          </a:p>
        </p:txBody>
      </p:sp>
    </p:spTree>
    <p:extLst>
      <p:ext uri="{BB962C8B-B14F-4D97-AF65-F5344CB8AC3E}">
        <p14:creationId xmlns:p14="http://schemas.microsoft.com/office/powerpoint/2010/main" val="159435428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867B0B-9BC1-CC41-A552-EF0BD23ACAB1}"/>
              </a:ext>
            </a:extLst>
          </p:cNvPr>
          <p:cNvSpPr txBox="1"/>
          <p:nvPr/>
        </p:nvSpPr>
        <p:spPr>
          <a:xfrm>
            <a:off x="640080" y="1969974"/>
            <a:ext cx="8318880" cy="352764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The TD target,                                      is an estimate of the</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true value,</a:t>
            </a: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But, let’s ignore that and use the TD target anyway…</a:t>
            </a: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Training data:</a:t>
            </a: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This gives us TD(0) policy evaluation with:</a:t>
            </a:r>
          </a:p>
        </p:txBody>
      </p:sp>
      <p:grpSp>
        <p:nvGrpSpPr>
          <p:cNvPr id="4" name="Group 3" descr="20§display§R_{t+1} + \gamma \hat{V}(s_{t+1},w)§svg§600§FALSE" title="TexMaths">
            <a:extLst>
              <a:ext uri="{FF2B5EF4-FFF2-40B4-BE49-F238E27FC236}">
                <a16:creationId xmlns:a16="http://schemas.microsoft.com/office/drawing/2014/main" id="{02BC342D-B4A1-964D-A43D-D79380E680B4}"/>
              </a:ext>
            </a:extLst>
          </p:cNvPr>
          <p:cNvGrpSpPr/>
          <p:nvPr/>
        </p:nvGrpSpPr>
        <p:grpSpPr>
          <a:xfrm>
            <a:off x="2651760" y="1993374"/>
            <a:ext cx="2691000" cy="379080"/>
            <a:chOff x="2651760" y="1449360"/>
            <a:chExt cx="2691000" cy="379080"/>
          </a:xfrm>
        </p:grpSpPr>
        <p:sp>
          <p:nvSpPr>
            <p:cNvPr id="5" name="Freeform 4">
              <a:extLst>
                <a:ext uri="{FF2B5EF4-FFF2-40B4-BE49-F238E27FC236}">
                  <a16:creationId xmlns:a16="http://schemas.microsoft.com/office/drawing/2014/main" id="{92AB163F-DE35-6948-81D7-49D812D7BFA0}"/>
                </a:ext>
              </a:extLst>
            </p:cNvPr>
            <p:cNvSpPr/>
            <p:nvPr/>
          </p:nvSpPr>
          <p:spPr>
            <a:xfrm>
              <a:off x="2651760" y="1450079"/>
              <a:ext cx="2691000" cy="377640"/>
            </a:xfrm>
            <a:custGeom>
              <a:avLst/>
              <a:gdLst/>
              <a:ahLst/>
              <a:cxnLst>
                <a:cxn ang="3cd4">
                  <a:pos x="hc" y="t"/>
                </a:cxn>
                <a:cxn ang="cd2">
                  <a:pos x="l" y="vc"/>
                </a:cxn>
                <a:cxn ang="cd4">
                  <a:pos x="hc" y="b"/>
                </a:cxn>
                <a:cxn ang="0">
                  <a:pos x="r" y="vc"/>
                </a:cxn>
              </a:cxnLst>
              <a:rect l="l" t="t" r="r" b="b"/>
              <a:pathLst>
                <a:path w="7476" h="1050">
                  <a:moveTo>
                    <a:pt x="3738" y="1050"/>
                  </a:moveTo>
                  <a:lnTo>
                    <a:pt x="0" y="1050"/>
                  </a:lnTo>
                  <a:lnTo>
                    <a:pt x="0" y="0"/>
                  </a:lnTo>
                  <a:lnTo>
                    <a:pt x="7476" y="0"/>
                  </a:lnTo>
                  <a:lnTo>
                    <a:pt x="7476" y="1050"/>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 name="Freeform 5">
              <a:extLst>
                <a:ext uri="{FF2B5EF4-FFF2-40B4-BE49-F238E27FC236}">
                  <a16:creationId xmlns:a16="http://schemas.microsoft.com/office/drawing/2014/main" id="{2E0D9100-D2EA-B744-AE22-63F2A6B1518B}"/>
                </a:ext>
              </a:extLst>
            </p:cNvPr>
            <p:cNvSpPr/>
            <p:nvPr/>
          </p:nvSpPr>
          <p:spPr>
            <a:xfrm>
              <a:off x="2664720" y="1532880"/>
              <a:ext cx="226440" cy="223560"/>
            </a:xfrm>
            <a:custGeom>
              <a:avLst/>
              <a:gdLst/>
              <a:ahLst/>
              <a:cxnLst>
                <a:cxn ang="3cd4">
                  <a:pos x="hc" y="t"/>
                </a:cxn>
                <a:cxn ang="cd2">
                  <a:pos x="l" y="vc"/>
                </a:cxn>
                <a:cxn ang="cd4">
                  <a:pos x="hc" y="b"/>
                </a:cxn>
                <a:cxn ang="0">
                  <a:pos x="r" y="vc"/>
                </a:cxn>
              </a:cxnLst>
              <a:rect l="l" t="t" r="r" b="b"/>
              <a:pathLst>
                <a:path w="630" h="622">
                  <a:moveTo>
                    <a:pt x="294" y="60"/>
                  </a:moveTo>
                  <a:cubicBezTo>
                    <a:pt x="300" y="40"/>
                    <a:pt x="302" y="30"/>
                    <a:pt x="320" y="28"/>
                  </a:cubicBezTo>
                  <a:cubicBezTo>
                    <a:pt x="328" y="28"/>
                    <a:pt x="356" y="28"/>
                    <a:pt x="372" y="28"/>
                  </a:cubicBezTo>
                  <a:cubicBezTo>
                    <a:pt x="436" y="28"/>
                    <a:pt x="534" y="28"/>
                    <a:pt x="534" y="114"/>
                  </a:cubicBezTo>
                  <a:cubicBezTo>
                    <a:pt x="534" y="144"/>
                    <a:pt x="520" y="206"/>
                    <a:pt x="484" y="240"/>
                  </a:cubicBezTo>
                  <a:cubicBezTo>
                    <a:pt x="462" y="262"/>
                    <a:pt x="416" y="290"/>
                    <a:pt x="336" y="290"/>
                  </a:cubicBezTo>
                  <a:lnTo>
                    <a:pt x="238" y="290"/>
                  </a:lnTo>
                  <a:close/>
                  <a:moveTo>
                    <a:pt x="422" y="302"/>
                  </a:moveTo>
                  <a:cubicBezTo>
                    <a:pt x="510" y="282"/>
                    <a:pt x="616" y="222"/>
                    <a:pt x="616" y="132"/>
                  </a:cubicBezTo>
                  <a:cubicBezTo>
                    <a:pt x="616" y="56"/>
                    <a:pt x="536" y="0"/>
                    <a:pt x="420" y="0"/>
                  </a:cubicBezTo>
                  <a:lnTo>
                    <a:pt x="170" y="0"/>
                  </a:lnTo>
                  <a:cubicBezTo>
                    <a:pt x="152" y="0"/>
                    <a:pt x="144" y="0"/>
                    <a:pt x="144" y="18"/>
                  </a:cubicBezTo>
                  <a:cubicBezTo>
                    <a:pt x="144" y="28"/>
                    <a:pt x="152" y="28"/>
                    <a:pt x="168" y="28"/>
                  </a:cubicBezTo>
                  <a:cubicBezTo>
                    <a:pt x="170" y="28"/>
                    <a:pt x="186" y="28"/>
                    <a:pt x="202" y="30"/>
                  </a:cubicBezTo>
                  <a:cubicBezTo>
                    <a:pt x="218" y="30"/>
                    <a:pt x="226" y="32"/>
                    <a:pt x="226" y="44"/>
                  </a:cubicBezTo>
                  <a:cubicBezTo>
                    <a:pt x="226" y="46"/>
                    <a:pt x="224" y="50"/>
                    <a:pt x="222" y="60"/>
                  </a:cubicBezTo>
                  <a:lnTo>
                    <a:pt x="104" y="534"/>
                  </a:lnTo>
                  <a:cubicBezTo>
                    <a:pt x="96" y="568"/>
                    <a:pt x="94" y="574"/>
                    <a:pt x="24" y="574"/>
                  </a:cubicBezTo>
                  <a:cubicBezTo>
                    <a:pt x="8" y="574"/>
                    <a:pt x="0" y="574"/>
                    <a:pt x="0" y="592"/>
                  </a:cubicBezTo>
                  <a:cubicBezTo>
                    <a:pt x="0" y="602"/>
                    <a:pt x="10" y="602"/>
                    <a:pt x="12" y="602"/>
                  </a:cubicBezTo>
                  <a:cubicBezTo>
                    <a:pt x="38" y="602"/>
                    <a:pt x="98" y="600"/>
                    <a:pt x="124" y="600"/>
                  </a:cubicBezTo>
                  <a:cubicBezTo>
                    <a:pt x="148" y="600"/>
                    <a:pt x="210" y="602"/>
                    <a:pt x="236" y="602"/>
                  </a:cubicBezTo>
                  <a:cubicBezTo>
                    <a:pt x="242" y="602"/>
                    <a:pt x="252" y="602"/>
                    <a:pt x="252" y="584"/>
                  </a:cubicBezTo>
                  <a:cubicBezTo>
                    <a:pt x="252" y="574"/>
                    <a:pt x="246" y="574"/>
                    <a:pt x="228" y="574"/>
                  </a:cubicBezTo>
                  <a:cubicBezTo>
                    <a:pt x="196" y="574"/>
                    <a:pt x="170" y="574"/>
                    <a:pt x="170" y="558"/>
                  </a:cubicBezTo>
                  <a:cubicBezTo>
                    <a:pt x="170" y="554"/>
                    <a:pt x="172" y="550"/>
                    <a:pt x="174" y="544"/>
                  </a:cubicBezTo>
                  <a:lnTo>
                    <a:pt x="232" y="310"/>
                  </a:lnTo>
                  <a:lnTo>
                    <a:pt x="336" y="310"/>
                  </a:lnTo>
                  <a:cubicBezTo>
                    <a:pt x="416" y="310"/>
                    <a:pt x="432" y="360"/>
                    <a:pt x="432" y="390"/>
                  </a:cubicBezTo>
                  <a:cubicBezTo>
                    <a:pt x="432" y="404"/>
                    <a:pt x="426" y="432"/>
                    <a:pt x="420" y="452"/>
                  </a:cubicBezTo>
                  <a:cubicBezTo>
                    <a:pt x="414" y="476"/>
                    <a:pt x="406" y="508"/>
                    <a:pt x="406" y="526"/>
                  </a:cubicBezTo>
                  <a:cubicBezTo>
                    <a:pt x="406" y="622"/>
                    <a:pt x="512" y="622"/>
                    <a:pt x="524" y="622"/>
                  </a:cubicBezTo>
                  <a:cubicBezTo>
                    <a:pt x="598" y="622"/>
                    <a:pt x="630" y="532"/>
                    <a:pt x="630" y="520"/>
                  </a:cubicBezTo>
                  <a:cubicBezTo>
                    <a:pt x="630" y="510"/>
                    <a:pt x="620" y="510"/>
                    <a:pt x="618" y="510"/>
                  </a:cubicBezTo>
                  <a:cubicBezTo>
                    <a:pt x="610" y="510"/>
                    <a:pt x="610" y="516"/>
                    <a:pt x="608" y="522"/>
                  </a:cubicBezTo>
                  <a:cubicBezTo>
                    <a:pt x="586" y="588"/>
                    <a:pt x="548" y="602"/>
                    <a:pt x="528" y="602"/>
                  </a:cubicBezTo>
                  <a:cubicBezTo>
                    <a:pt x="498" y="602"/>
                    <a:pt x="492" y="582"/>
                    <a:pt x="492" y="548"/>
                  </a:cubicBezTo>
                  <a:cubicBezTo>
                    <a:pt x="492" y="520"/>
                    <a:pt x="498" y="476"/>
                    <a:pt x="500" y="448"/>
                  </a:cubicBezTo>
                  <a:cubicBezTo>
                    <a:pt x="502" y="436"/>
                    <a:pt x="504" y="418"/>
                    <a:pt x="504" y="406"/>
                  </a:cubicBezTo>
                  <a:cubicBezTo>
                    <a:pt x="504" y="338"/>
                    <a:pt x="446" y="312"/>
                    <a:pt x="422" y="30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 name="Freeform 6">
              <a:extLst>
                <a:ext uri="{FF2B5EF4-FFF2-40B4-BE49-F238E27FC236}">
                  <a16:creationId xmlns:a16="http://schemas.microsoft.com/office/drawing/2014/main" id="{E3AE28F1-F6D0-E14C-B1F9-8EF5C6B35162}"/>
                </a:ext>
              </a:extLst>
            </p:cNvPr>
            <p:cNvSpPr/>
            <p:nvPr/>
          </p:nvSpPr>
          <p:spPr>
            <a:xfrm>
              <a:off x="2900160" y="1658160"/>
              <a:ext cx="75240" cy="140760"/>
            </a:xfrm>
            <a:custGeom>
              <a:avLst/>
              <a:gdLst/>
              <a:ahLst/>
              <a:cxnLst>
                <a:cxn ang="3cd4">
                  <a:pos x="hc" y="t"/>
                </a:cxn>
                <a:cxn ang="cd2">
                  <a:pos x="l" y="vc"/>
                </a:cxn>
                <a:cxn ang="cd4">
                  <a:pos x="hc" y="b"/>
                </a:cxn>
                <a:cxn ang="0">
                  <a:pos x="r" y="vc"/>
                </a:cxn>
              </a:cxnLst>
              <a:rect l="l" t="t" r="r" b="b"/>
              <a:pathLst>
                <a:path w="210" h="392">
                  <a:moveTo>
                    <a:pt x="126" y="142"/>
                  </a:moveTo>
                  <a:lnTo>
                    <a:pt x="190" y="142"/>
                  </a:lnTo>
                  <a:cubicBezTo>
                    <a:pt x="202" y="142"/>
                    <a:pt x="210" y="142"/>
                    <a:pt x="210" y="128"/>
                  </a:cubicBezTo>
                  <a:cubicBezTo>
                    <a:pt x="210" y="120"/>
                    <a:pt x="202" y="120"/>
                    <a:pt x="192" y="120"/>
                  </a:cubicBezTo>
                  <a:lnTo>
                    <a:pt x="132" y="120"/>
                  </a:lnTo>
                  <a:lnTo>
                    <a:pt x="156" y="28"/>
                  </a:lnTo>
                  <a:cubicBezTo>
                    <a:pt x="156" y="26"/>
                    <a:pt x="158" y="22"/>
                    <a:pt x="158" y="20"/>
                  </a:cubicBezTo>
                  <a:cubicBezTo>
                    <a:pt x="158" y="8"/>
                    <a:pt x="148" y="0"/>
                    <a:pt x="136" y="0"/>
                  </a:cubicBezTo>
                  <a:cubicBezTo>
                    <a:pt x="120" y="0"/>
                    <a:pt x="112" y="10"/>
                    <a:pt x="106" y="26"/>
                  </a:cubicBezTo>
                  <a:cubicBezTo>
                    <a:pt x="102" y="42"/>
                    <a:pt x="110" y="12"/>
                    <a:pt x="84" y="120"/>
                  </a:cubicBezTo>
                  <a:lnTo>
                    <a:pt x="20" y="120"/>
                  </a:lnTo>
                  <a:cubicBezTo>
                    <a:pt x="8" y="120"/>
                    <a:pt x="0" y="120"/>
                    <a:pt x="0" y="134"/>
                  </a:cubicBezTo>
                  <a:cubicBezTo>
                    <a:pt x="0" y="142"/>
                    <a:pt x="8" y="142"/>
                    <a:pt x="18" y="142"/>
                  </a:cubicBezTo>
                  <a:lnTo>
                    <a:pt x="78" y="142"/>
                  </a:lnTo>
                  <a:lnTo>
                    <a:pt x="40" y="288"/>
                  </a:lnTo>
                  <a:cubicBezTo>
                    <a:pt x="38" y="304"/>
                    <a:pt x="32" y="326"/>
                    <a:pt x="32" y="334"/>
                  </a:cubicBezTo>
                  <a:cubicBezTo>
                    <a:pt x="32" y="370"/>
                    <a:pt x="62" y="392"/>
                    <a:pt x="98" y="392"/>
                  </a:cubicBezTo>
                  <a:cubicBezTo>
                    <a:pt x="168" y="392"/>
                    <a:pt x="206" y="306"/>
                    <a:pt x="206" y="298"/>
                  </a:cubicBezTo>
                  <a:cubicBezTo>
                    <a:pt x="206" y="290"/>
                    <a:pt x="198" y="290"/>
                    <a:pt x="196" y="290"/>
                  </a:cubicBezTo>
                  <a:cubicBezTo>
                    <a:pt x="188" y="290"/>
                    <a:pt x="188" y="292"/>
                    <a:pt x="184" y="302"/>
                  </a:cubicBezTo>
                  <a:cubicBezTo>
                    <a:pt x="166" y="340"/>
                    <a:pt x="134" y="376"/>
                    <a:pt x="100" y="376"/>
                  </a:cubicBezTo>
                  <a:cubicBezTo>
                    <a:pt x="86" y="376"/>
                    <a:pt x="78" y="368"/>
                    <a:pt x="78" y="344"/>
                  </a:cubicBezTo>
                  <a:cubicBezTo>
                    <a:pt x="78" y="338"/>
                    <a:pt x="80" y="326"/>
                    <a:pt x="82" y="32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 name="Freeform 7">
              <a:extLst>
                <a:ext uri="{FF2B5EF4-FFF2-40B4-BE49-F238E27FC236}">
                  <a16:creationId xmlns:a16="http://schemas.microsoft.com/office/drawing/2014/main" id="{10B8CA5A-3A37-0E48-B07F-57F0F57584F5}"/>
                </a:ext>
              </a:extLst>
            </p:cNvPr>
            <p:cNvSpPr/>
            <p:nvPr/>
          </p:nvSpPr>
          <p:spPr>
            <a:xfrm>
              <a:off x="3001679" y="1659599"/>
              <a:ext cx="163080" cy="163800"/>
            </a:xfrm>
            <a:custGeom>
              <a:avLst/>
              <a:gdLst/>
              <a:ahLst/>
              <a:cxnLst>
                <a:cxn ang="3cd4">
                  <a:pos x="hc" y="t"/>
                </a:cxn>
                <a:cxn ang="cd2">
                  <a:pos x="l" y="vc"/>
                </a:cxn>
                <a:cxn ang="cd4">
                  <a:pos x="hc" y="b"/>
                </a:cxn>
                <a:cxn ang="0">
                  <a:pos x="r" y="vc"/>
                </a:cxn>
              </a:cxnLst>
              <a:rect l="l" t="t" r="r" b="b"/>
              <a:pathLst>
                <a:path w="454" h="456">
                  <a:moveTo>
                    <a:pt x="242" y="242"/>
                  </a:moveTo>
                  <a:lnTo>
                    <a:pt x="432" y="242"/>
                  </a:lnTo>
                  <a:cubicBezTo>
                    <a:pt x="440" y="242"/>
                    <a:pt x="454" y="242"/>
                    <a:pt x="454" y="228"/>
                  </a:cubicBezTo>
                  <a:cubicBezTo>
                    <a:pt x="454" y="212"/>
                    <a:pt x="440" y="212"/>
                    <a:pt x="432" y="212"/>
                  </a:cubicBezTo>
                  <a:lnTo>
                    <a:pt x="242" y="212"/>
                  </a:lnTo>
                  <a:lnTo>
                    <a:pt x="242" y="22"/>
                  </a:lnTo>
                  <a:cubicBezTo>
                    <a:pt x="242" y="14"/>
                    <a:pt x="242" y="0"/>
                    <a:pt x="228" y="0"/>
                  </a:cubicBezTo>
                  <a:cubicBezTo>
                    <a:pt x="212" y="0"/>
                    <a:pt x="212" y="14"/>
                    <a:pt x="212" y="22"/>
                  </a:cubicBezTo>
                  <a:lnTo>
                    <a:pt x="212" y="212"/>
                  </a:lnTo>
                  <a:lnTo>
                    <a:pt x="22" y="212"/>
                  </a:lnTo>
                  <a:cubicBezTo>
                    <a:pt x="14" y="212"/>
                    <a:pt x="0" y="212"/>
                    <a:pt x="0" y="228"/>
                  </a:cubicBezTo>
                  <a:cubicBezTo>
                    <a:pt x="0" y="242"/>
                    <a:pt x="14" y="242"/>
                    <a:pt x="22" y="242"/>
                  </a:cubicBezTo>
                  <a:lnTo>
                    <a:pt x="212" y="242"/>
                  </a:lnTo>
                  <a:lnTo>
                    <a:pt x="212" y="432"/>
                  </a:lnTo>
                  <a:cubicBezTo>
                    <a:pt x="212" y="440"/>
                    <a:pt x="212" y="456"/>
                    <a:pt x="228" y="456"/>
                  </a:cubicBezTo>
                  <a:cubicBezTo>
                    <a:pt x="242" y="456"/>
                    <a:pt x="242" y="442"/>
                    <a:pt x="242" y="43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 name="Freeform 8">
              <a:extLst>
                <a:ext uri="{FF2B5EF4-FFF2-40B4-BE49-F238E27FC236}">
                  <a16:creationId xmlns:a16="http://schemas.microsoft.com/office/drawing/2014/main" id="{20383055-701B-1F4F-9BFB-CB339105CC4F}"/>
                </a:ext>
              </a:extLst>
            </p:cNvPr>
            <p:cNvSpPr/>
            <p:nvPr/>
          </p:nvSpPr>
          <p:spPr>
            <a:xfrm>
              <a:off x="3204000" y="1649520"/>
              <a:ext cx="81000" cy="147240"/>
            </a:xfrm>
            <a:custGeom>
              <a:avLst/>
              <a:gdLst/>
              <a:ahLst/>
              <a:cxnLst>
                <a:cxn ang="3cd4">
                  <a:pos x="hc" y="t"/>
                </a:cxn>
                <a:cxn ang="cd2">
                  <a:pos x="l" y="vc"/>
                </a:cxn>
                <a:cxn ang="cd4">
                  <a:pos x="hc" y="b"/>
                </a:cxn>
                <a:cxn ang="0">
                  <a:pos x="r" y="vc"/>
                </a:cxn>
              </a:cxnLst>
              <a:rect l="l" t="t" r="r" b="b"/>
              <a:pathLst>
                <a:path w="226" h="410">
                  <a:moveTo>
                    <a:pt x="140" y="18"/>
                  </a:moveTo>
                  <a:cubicBezTo>
                    <a:pt x="140" y="0"/>
                    <a:pt x="140" y="0"/>
                    <a:pt x="122" y="0"/>
                  </a:cubicBezTo>
                  <a:cubicBezTo>
                    <a:pt x="82" y="38"/>
                    <a:pt x="26" y="40"/>
                    <a:pt x="0" y="40"/>
                  </a:cubicBezTo>
                  <a:lnTo>
                    <a:pt x="0" y="62"/>
                  </a:lnTo>
                  <a:cubicBezTo>
                    <a:pt x="14" y="62"/>
                    <a:pt x="56" y="62"/>
                    <a:pt x="90" y="44"/>
                  </a:cubicBezTo>
                  <a:lnTo>
                    <a:pt x="90" y="360"/>
                  </a:lnTo>
                  <a:cubicBezTo>
                    <a:pt x="90" y="380"/>
                    <a:pt x="90" y="388"/>
                    <a:pt x="28" y="388"/>
                  </a:cubicBezTo>
                  <a:lnTo>
                    <a:pt x="4" y="388"/>
                  </a:lnTo>
                  <a:lnTo>
                    <a:pt x="4" y="410"/>
                  </a:lnTo>
                  <a:cubicBezTo>
                    <a:pt x="16" y="410"/>
                    <a:pt x="92" y="408"/>
                    <a:pt x="114" y="408"/>
                  </a:cubicBezTo>
                  <a:cubicBezTo>
                    <a:pt x="134" y="408"/>
                    <a:pt x="212" y="410"/>
                    <a:pt x="226" y="410"/>
                  </a:cubicBezTo>
                  <a:lnTo>
                    <a:pt x="226" y="388"/>
                  </a:lnTo>
                  <a:lnTo>
                    <a:pt x="202" y="388"/>
                  </a:lnTo>
                  <a:cubicBezTo>
                    <a:pt x="140" y="388"/>
                    <a:pt x="140" y="380"/>
                    <a:pt x="140" y="36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 name="Freeform 9">
              <a:extLst>
                <a:ext uri="{FF2B5EF4-FFF2-40B4-BE49-F238E27FC236}">
                  <a16:creationId xmlns:a16="http://schemas.microsoft.com/office/drawing/2014/main" id="{E71C1083-55E6-F246-B373-4A625F80C41D}"/>
                </a:ext>
              </a:extLst>
            </p:cNvPr>
            <p:cNvSpPr/>
            <p:nvPr/>
          </p:nvSpPr>
          <p:spPr>
            <a:xfrm>
              <a:off x="3410640" y="1564560"/>
              <a:ext cx="210600" cy="211320"/>
            </a:xfrm>
            <a:custGeom>
              <a:avLst/>
              <a:gdLst/>
              <a:ahLst/>
              <a:cxnLst>
                <a:cxn ang="3cd4">
                  <a:pos x="hc" y="t"/>
                </a:cxn>
                <a:cxn ang="cd2">
                  <a:pos x="l" y="vc"/>
                </a:cxn>
                <a:cxn ang="cd4">
                  <a:pos x="hc" y="b"/>
                </a:cxn>
                <a:cxn ang="0">
                  <a:pos x="r" y="vc"/>
                </a:cxn>
              </a:cxnLst>
              <a:rect l="l" t="t" r="r" b="b"/>
              <a:pathLst>
                <a:path w="586" h="588">
                  <a:moveTo>
                    <a:pt x="312" y="312"/>
                  </a:moveTo>
                  <a:lnTo>
                    <a:pt x="558" y="312"/>
                  </a:lnTo>
                  <a:cubicBezTo>
                    <a:pt x="570" y="312"/>
                    <a:pt x="586" y="312"/>
                    <a:pt x="586" y="294"/>
                  </a:cubicBezTo>
                  <a:cubicBezTo>
                    <a:pt x="586" y="276"/>
                    <a:pt x="570" y="276"/>
                    <a:pt x="558" y="276"/>
                  </a:cubicBezTo>
                  <a:lnTo>
                    <a:pt x="312" y="276"/>
                  </a:lnTo>
                  <a:lnTo>
                    <a:pt x="312" y="30"/>
                  </a:lnTo>
                  <a:cubicBezTo>
                    <a:pt x="312" y="16"/>
                    <a:pt x="312" y="0"/>
                    <a:pt x="294" y="0"/>
                  </a:cubicBezTo>
                  <a:cubicBezTo>
                    <a:pt x="276" y="0"/>
                    <a:pt x="276" y="16"/>
                    <a:pt x="276" y="30"/>
                  </a:cubicBezTo>
                  <a:lnTo>
                    <a:pt x="276" y="276"/>
                  </a:lnTo>
                  <a:lnTo>
                    <a:pt x="30" y="276"/>
                  </a:lnTo>
                  <a:cubicBezTo>
                    <a:pt x="16" y="276"/>
                    <a:pt x="0" y="276"/>
                    <a:pt x="0" y="294"/>
                  </a:cubicBezTo>
                  <a:cubicBezTo>
                    <a:pt x="0" y="312"/>
                    <a:pt x="16" y="312"/>
                    <a:pt x="30" y="312"/>
                  </a:cubicBezTo>
                  <a:lnTo>
                    <a:pt x="276" y="312"/>
                  </a:lnTo>
                  <a:lnTo>
                    <a:pt x="276" y="558"/>
                  </a:lnTo>
                  <a:cubicBezTo>
                    <a:pt x="276" y="570"/>
                    <a:pt x="276" y="588"/>
                    <a:pt x="294" y="588"/>
                  </a:cubicBezTo>
                  <a:cubicBezTo>
                    <a:pt x="312" y="588"/>
                    <a:pt x="312" y="570"/>
                    <a:pt x="312" y="55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 name="Freeform 10">
              <a:extLst>
                <a:ext uri="{FF2B5EF4-FFF2-40B4-BE49-F238E27FC236}">
                  <a16:creationId xmlns:a16="http://schemas.microsoft.com/office/drawing/2014/main" id="{3D204BFF-83DE-CE43-AA01-C746CE00AC7C}"/>
                </a:ext>
              </a:extLst>
            </p:cNvPr>
            <p:cNvSpPr/>
            <p:nvPr/>
          </p:nvSpPr>
          <p:spPr>
            <a:xfrm>
              <a:off x="3713760" y="1609200"/>
              <a:ext cx="166680" cy="208440"/>
            </a:xfrm>
            <a:custGeom>
              <a:avLst/>
              <a:gdLst/>
              <a:ahLst/>
              <a:cxnLst>
                <a:cxn ang="3cd4">
                  <a:pos x="hc" y="t"/>
                </a:cxn>
                <a:cxn ang="cd2">
                  <a:pos x="l" y="vc"/>
                </a:cxn>
                <a:cxn ang="cd4">
                  <a:pos x="hc" y="b"/>
                </a:cxn>
                <a:cxn ang="0">
                  <a:pos x="r" y="vc"/>
                </a:cxn>
              </a:cxnLst>
              <a:rect l="l" t="t" r="r" b="b"/>
              <a:pathLst>
                <a:path w="464" h="580">
                  <a:moveTo>
                    <a:pt x="20" y="166"/>
                  </a:moveTo>
                  <a:cubicBezTo>
                    <a:pt x="54" y="64"/>
                    <a:pt x="150" y="64"/>
                    <a:pt x="160" y="64"/>
                  </a:cubicBezTo>
                  <a:cubicBezTo>
                    <a:pt x="294" y="64"/>
                    <a:pt x="304" y="218"/>
                    <a:pt x="304" y="288"/>
                  </a:cubicBezTo>
                  <a:cubicBezTo>
                    <a:pt x="304" y="342"/>
                    <a:pt x="300" y="356"/>
                    <a:pt x="294" y="374"/>
                  </a:cubicBezTo>
                  <a:cubicBezTo>
                    <a:pt x="274" y="438"/>
                    <a:pt x="248" y="540"/>
                    <a:pt x="248" y="564"/>
                  </a:cubicBezTo>
                  <a:cubicBezTo>
                    <a:pt x="248" y="574"/>
                    <a:pt x="252" y="580"/>
                    <a:pt x="258" y="580"/>
                  </a:cubicBezTo>
                  <a:cubicBezTo>
                    <a:pt x="270" y="580"/>
                    <a:pt x="278" y="560"/>
                    <a:pt x="286" y="526"/>
                  </a:cubicBezTo>
                  <a:cubicBezTo>
                    <a:pt x="308" y="452"/>
                    <a:pt x="316" y="402"/>
                    <a:pt x="320" y="374"/>
                  </a:cubicBezTo>
                  <a:cubicBezTo>
                    <a:pt x="322" y="364"/>
                    <a:pt x="324" y="352"/>
                    <a:pt x="326" y="340"/>
                  </a:cubicBezTo>
                  <a:cubicBezTo>
                    <a:pt x="354" y="254"/>
                    <a:pt x="412" y="122"/>
                    <a:pt x="446" y="52"/>
                  </a:cubicBezTo>
                  <a:cubicBezTo>
                    <a:pt x="452" y="42"/>
                    <a:pt x="464" y="22"/>
                    <a:pt x="464" y="18"/>
                  </a:cubicBezTo>
                  <a:cubicBezTo>
                    <a:pt x="464" y="10"/>
                    <a:pt x="454" y="10"/>
                    <a:pt x="452" y="10"/>
                  </a:cubicBezTo>
                  <a:cubicBezTo>
                    <a:pt x="450" y="10"/>
                    <a:pt x="444" y="10"/>
                    <a:pt x="442" y="16"/>
                  </a:cubicBezTo>
                  <a:cubicBezTo>
                    <a:pt x="396" y="100"/>
                    <a:pt x="360" y="188"/>
                    <a:pt x="326" y="276"/>
                  </a:cubicBezTo>
                  <a:cubicBezTo>
                    <a:pt x="324" y="250"/>
                    <a:pt x="324" y="182"/>
                    <a:pt x="290" y="96"/>
                  </a:cubicBezTo>
                  <a:cubicBezTo>
                    <a:pt x="268" y="44"/>
                    <a:pt x="234" y="0"/>
                    <a:pt x="172" y="0"/>
                  </a:cubicBezTo>
                  <a:cubicBezTo>
                    <a:pt x="62" y="0"/>
                    <a:pt x="0" y="134"/>
                    <a:pt x="0" y="162"/>
                  </a:cubicBezTo>
                  <a:cubicBezTo>
                    <a:pt x="0" y="170"/>
                    <a:pt x="8" y="170"/>
                    <a:pt x="16" y="17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 name="Freeform 11">
              <a:extLst>
                <a:ext uri="{FF2B5EF4-FFF2-40B4-BE49-F238E27FC236}">
                  <a16:creationId xmlns:a16="http://schemas.microsoft.com/office/drawing/2014/main" id="{45A4A877-BEBF-E949-8D0A-5FF612A8401E}"/>
                </a:ext>
              </a:extLst>
            </p:cNvPr>
            <p:cNvSpPr/>
            <p:nvPr/>
          </p:nvSpPr>
          <p:spPr>
            <a:xfrm>
              <a:off x="3974399" y="1449360"/>
              <a:ext cx="84600" cy="49320"/>
            </a:xfrm>
            <a:custGeom>
              <a:avLst/>
              <a:gdLst/>
              <a:ahLst/>
              <a:cxnLst>
                <a:cxn ang="3cd4">
                  <a:pos x="hc" y="t"/>
                </a:cxn>
                <a:cxn ang="cd2">
                  <a:pos x="l" y="vc"/>
                </a:cxn>
                <a:cxn ang="cd4">
                  <a:pos x="hc" y="b"/>
                </a:cxn>
                <a:cxn ang="0">
                  <a:pos x="r" y="vc"/>
                </a:cxn>
              </a:cxnLst>
              <a:rect l="l" t="t" r="r" b="b"/>
              <a:pathLst>
                <a:path w="236" h="138">
                  <a:moveTo>
                    <a:pt x="118" y="0"/>
                  </a:moveTo>
                  <a:lnTo>
                    <a:pt x="0" y="122"/>
                  </a:lnTo>
                  <a:lnTo>
                    <a:pt x="16" y="138"/>
                  </a:lnTo>
                  <a:lnTo>
                    <a:pt x="118" y="46"/>
                  </a:lnTo>
                  <a:lnTo>
                    <a:pt x="220" y="138"/>
                  </a:lnTo>
                  <a:lnTo>
                    <a:pt x="236" y="122"/>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 name="Freeform 12">
              <a:extLst>
                <a:ext uri="{FF2B5EF4-FFF2-40B4-BE49-F238E27FC236}">
                  <a16:creationId xmlns:a16="http://schemas.microsoft.com/office/drawing/2014/main" id="{C002C1C8-49C7-4D48-9777-33B4601A57C6}"/>
                </a:ext>
              </a:extLst>
            </p:cNvPr>
            <p:cNvSpPr/>
            <p:nvPr/>
          </p:nvSpPr>
          <p:spPr>
            <a:xfrm>
              <a:off x="3906720" y="1532880"/>
              <a:ext cx="225720" cy="223560"/>
            </a:xfrm>
            <a:custGeom>
              <a:avLst/>
              <a:gdLst/>
              <a:ahLst/>
              <a:cxnLst>
                <a:cxn ang="3cd4">
                  <a:pos x="hc" y="t"/>
                </a:cxn>
                <a:cxn ang="cd2">
                  <a:pos x="l" y="vc"/>
                </a:cxn>
                <a:cxn ang="cd4">
                  <a:pos x="hc" y="b"/>
                </a:cxn>
                <a:cxn ang="0">
                  <a:pos x="r" y="vc"/>
                </a:cxn>
              </a:cxnLst>
              <a:rect l="l" t="t" r="r" b="b"/>
              <a:pathLst>
                <a:path w="628" h="622">
                  <a:moveTo>
                    <a:pt x="504" y="100"/>
                  </a:moveTo>
                  <a:cubicBezTo>
                    <a:pt x="548" y="32"/>
                    <a:pt x="584" y="30"/>
                    <a:pt x="618" y="28"/>
                  </a:cubicBezTo>
                  <a:cubicBezTo>
                    <a:pt x="628" y="26"/>
                    <a:pt x="628" y="12"/>
                    <a:pt x="628" y="10"/>
                  </a:cubicBezTo>
                  <a:cubicBezTo>
                    <a:pt x="628" y="4"/>
                    <a:pt x="624" y="0"/>
                    <a:pt x="618" y="0"/>
                  </a:cubicBezTo>
                  <a:cubicBezTo>
                    <a:pt x="594" y="0"/>
                    <a:pt x="568" y="2"/>
                    <a:pt x="544" y="2"/>
                  </a:cubicBezTo>
                  <a:cubicBezTo>
                    <a:pt x="516" y="2"/>
                    <a:pt x="486" y="0"/>
                    <a:pt x="458" y="0"/>
                  </a:cubicBezTo>
                  <a:cubicBezTo>
                    <a:pt x="452" y="0"/>
                    <a:pt x="440" y="0"/>
                    <a:pt x="440" y="16"/>
                  </a:cubicBezTo>
                  <a:cubicBezTo>
                    <a:pt x="440" y="26"/>
                    <a:pt x="448" y="28"/>
                    <a:pt x="454" y="28"/>
                  </a:cubicBezTo>
                  <a:cubicBezTo>
                    <a:pt x="478" y="30"/>
                    <a:pt x="496" y="38"/>
                    <a:pt x="496" y="56"/>
                  </a:cubicBezTo>
                  <a:cubicBezTo>
                    <a:pt x="496" y="70"/>
                    <a:pt x="482" y="90"/>
                    <a:pt x="482" y="90"/>
                  </a:cubicBezTo>
                  <a:lnTo>
                    <a:pt x="212" y="520"/>
                  </a:lnTo>
                  <a:lnTo>
                    <a:pt x="152" y="54"/>
                  </a:lnTo>
                  <a:cubicBezTo>
                    <a:pt x="152" y="38"/>
                    <a:pt x="172" y="28"/>
                    <a:pt x="212" y="28"/>
                  </a:cubicBezTo>
                  <a:cubicBezTo>
                    <a:pt x="224" y="28"/>
                    <a:pt x="234" y="28"/>
                    <a:pt x="234" y="10"/>
                  </a:cubicBezTo>
                  <a:cubicBezTo>
                    <a:pt x="234" y="2"/>
                    <a:pt x="228" y="0"/>
                    <a:pt x="222" y="0"/>
                  </a:cubicBezTo>
                  <a:cubicBezTo>
                    <a:pt x="186" y="0"/>
                    <a:pt x="148" y="2"/>
                    <a:pt x="112" y="2"/>
                  </a:cubicBezTo>
                  <a:cubicBezTo>
                    <a:pt x="96" y="2"/>
                    <a:pt x="80" y="2"/>
                    <a:pt x="64" y="2"/>
                  </a:cubicBezTo>
                  <a:cubicBezTo>
                    <a:pt x="48" y="2"/>
                    <a:pt x="32" y="0"/>
                    <a:pt x="16" y="0"/>
                  </a:cubicBezTo>
                  <a:cubicBezTo>
                    <a:pt x="10" y="0"/>
                    <a:pt x="0" y="0"/>
                    <a:pt x="0" y="16"/>
                  </a:cubicBezTo>
                  <a:cubicBezTo>
                    <a:pt x="0" y="28"/>
                    <a:pt x="8" y="28"/>
                    <a:pt x="22" y="28"/>
                  </a:cubicBezTo>
                  <a:cubicBezTo>
                    <a:pt x="72" y="28"/>
                    <a:pt x="72" y="36"/>
                    <a:pt x="74" y="58"/>
                  </a:cubicBezTo>
                  <a:lnTo>
                    <a:pt x="144" y="602"/>
                  </a:lnTo>
                  <a:cubicBezTo>
                    <a:pt x="148" y="618"/>
                    <a:pt x="150" y="622"/>
                    <a:pt x="162" y="622"/>
                  </a:cubicBezTo>
                  <a:cubicBezTo>
                    <a:pt x="176" y="622"/>
                    <a:pt x="180" y="618"/>
                    <a:pt x="186" y="60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 name="Freeform 13">
              <a:extLst>
                <a:ext uri="{FF2B5EF4-FFF2-40B4-BE49-F238E27FC236}">
                  <a16:creationId xmlns:a16="http://schemas.microsoft.com/office/drawing/2014/main" id="{DC1B79D0-D273-F049-B381-A72457131F23}"/>
                </a:ext>
              </a:extLst>
            </p:cNvPr>
            <p:cNvSpPr/>
            <p:nvPr/>
          </p:nvSpPr>
          <p:spPr>
            <a:xfrm>
              <a:off x="4175279" y="1512000"/>
              <a:ext cx="73800" cy="316440"/>
            </a:xfrm>
            <a:custGeom>
              <a:avLst/>
              <a:gdLst/>
              <a:ahLst/>
              <a:cxnLst>
                <a:cxn ang="3cd4">
                  <a:pos x="hc" y="t"/>
                </a:cxn>
                <a:cxn ang="cd2">
                  <a:pos x="l" y="vc"/>
                </a:cxn>
                <a:cxn ang="cd4">
                  <a:pos x="hc" y="b"/>
                </a:cxn>
                <a:cxn ang="0">
                  <a:pos x="r" y="vc"/>
                </a:cxn>
              </a:cxnLst>
              <a:rect l="l" t="t" r="r" b="b"/>
              <a:pathLst>
                <a:path w="206" h="880">
                  <a:moveTo>
                    <a:pt x="206" y="872"/>
                  </a:moveTo>
                  <a:cubicBezTo>
                    <a:pt x="206" y="870"/>
                    <a:pt x="206" y="868"/>
                    <a:pt x="190" y="852"/>
                  </a:cubicBezTo>
                  <a:cubicBezTo>
                    <a:pt x="80" y="742"/>
                    <a:pt x="52" y="576"/>
                    <a:pt x="52" y="440"/>
                  </a:cubicBezTo>
                  <a:cubicBezTo>
                    <a:pt x="52" y="288"/>
                    <a:pt x="86" y="134"/>
                    <a:pt x="194" y="24"/>
                  </a:cubicBezTo>
                  <a:cubicBezTo>
                    <a:pt x="206" y="14"/>
                    <a:pt x="206" y="12"/>
                    <a:pt x="206" y="8"/>
                  </a:cubicBezTo>
                  <a:cubicBezTo>
                    <a:pt x="206" y="2"/>
                    <a:pt x="202" y="0"/>
                    <a:pt x="196" y="0"/>
                  </a:cubicBezTo>
                  <a:cubicBezTo>
                    <a:pt x="188" y="0"/>
                    <a:pt x="108" y="60"/>
                    <a:pt x="56" y="172"/>
                  </a:cubicBezTo>
                  <a:cubicBezTo>
                    <a:pt x="10" y="268"/>
                    <a:pt x="0" y="366"/>
                    <a:pt x="0" y="440"/>
                  </a:cubicBezTo>
                  <a:cubicBezTo>
                    <a:pt x="0" y="510"/>
                    <a:pt x="10" y="616"/>
                    <a:pt x="58" y="716"/>
                  </a:cubicBezTo>
                  <a:cubicBezTo>
                    <a:pt x="112" y="824"/>
                    <a:pt x="188" y="880"/>
                    <a:pt x="196" y="880"/>
                  </a:cubicBezTo>
                  <a:cubicBezTo>
                    <a:pt x="202" y="880"/>
                    <a:pt x="206" y="878"/>
                    <a:pt x="206" y="8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 name="Freeform 14">
              <a:extLst>
                <a:ext uri="{FF2B5EF4-FFF2-40B4-BE49-F238E27FC236}">
                  <a16:creationId xmlns:a16="http://schemas.microsoft.com/office/drawing/2014/main" id="{E716C42B-8822-0748-A84E-1580FFF9DDC8}"/>
                </a:ext>
              </a:extLst>
            </p:cNvPr>
            <p:cNvSpPr/>
            <p:nvPr/>
          </p:nvSpPr>
          <p:spPr>
            <a:xfrm>
              <a:off x="4282560" y="1609200"/>
              <a:ext cx="117000" cy="143640"/>
            </a:xfrm>
            <a:custGeom>
              <a:avLst/>
              <a:gdLst/>
              <a:ahLst/>
              <a:cxnLst>
                <a:cxn ang="3cd4">
                  <a:pos x="hc" y="t"/>
                </a:cxn>
                <a:cxn ang="cd2">
                  <a:pos x="l" y="vc"/>
                </a:cxn>
                <a:cxn ang="cd4">
                  <a:pos x="hc" y="b"/>
                </a:cxn>
                <a:cxn ang="0">
                  <a:pos x="r" y="vc"/>
                </a:cxn>
              </a:cxnLst>
              <a:rect l="l" t="t" r="r" b="b"/>
              <a:pathLst>
                <a:path w="326" h="400">
                  <a:moveTo>
                    <a:pt x="300" y="60"/>
                  </a:moveTo>
                  <a:cubicBezTo>
                    <a:pt x="274" y="60"/>
                    <a:pt x="258" y="80"/>
                    <a:pt x="258" y="100"/>
                  </a:cubicBezTo>
                  <a:cubicBezTo>
                    <a:pt x="258" y="112"/>
                    <a:pt x="266" y="126"/>
                    <a:pt x="284" y="126"/>
                  </a:cubicBezTo>
                  <a:cubicBezTo>
                    <a:pt x="304" y="126"/>
                    <a:pt x="326" y="110"/>
                    <a:pt x="326" y="76"/>
                  </a:cubicBezTo>
                  <a:cubicBezTo>
                    <a:pt x="326" y="36"/>
                    <a:pt x="288" y="0"/>
                    <a:pt x="220" y="0"/>
                  </a:cubicBezTo>
                  <a:cubicBezTo>
                    <a:pt x="104" y="0"/>
                    <a:pt x="70" y="90"/>
                    <a:pt x="70" y="128"/>
                  </a:cubicBezTo>
                  <a:cubicBezTo>
                    <a:pt x="70" y="198"/>
                    <a:pt x="136" y="212"/>
                    <a:pt x="162" y="216"/>
                  </a:cubicBezTo>
                  <a:cubicBezTo>
                    <a:pt x="208" y="226"/>
                    <a:pt x="254" y="234"/>
                    <a:pt x="254" y="284"/>
                  </a:cubicBezTo>
                  <a:cubicBezTo>
                    <a:pt x="254" y="306"/>
                    <a:pt x="234" y="380"/>
                    <a:pt x="128" y="380"/>
                  </a:cubicBezTo>
                  <a:cubicBezTo>
                    <a:pt x="114" y="380"/>
                    <a:pt x="46" y="380"/>
                    <a:pt x="26" y="334"/>
                  </a:cubicBezTo>
                  <a:cubicBezTo>
                    <a:pt x="60" y="338"/>
                    <a:pt x="82" y="312"/>
                    <a:pt x="82" y="286"/>
                  </a:cubicBezTo>
                  <a:cubicBezTo>
                    <a:pt x="82" y="266"/>
                    <a:pt x="68" y="256"/>
                    <a:pt x="50" y="256"/>
                  </a:cubicBezTo>
                  <a:cubicBezTo>
                    <a:pt x="26" y="256"/>
                    <a:pt x="0" y="274"/>
                    <a:pt x="0" y="314"/>
                  </a:cubicBezTo>
                  <a:cubicBezTo>
                    <a:pt x="0" y="364"/>
                    <a:pt x="50" y="400"/>
                    <a:pt x="126" y="400"/>
                  </a:cubicBezTo>
                  <a:cubicBezTo>
                    <a:pt x="270" y="400"/>
                    <a:pt x="304" y="294"/>
                    <a:pt x="304" y="254"/>
                  </a:cubicBezTo>
                  <a:cubicBezTo>
                    <a:pt x="304" y="222"/>
                    <a:pt x="288" y="200"/>
                    <a:pt x="276" y="188"/>
                  </a:cubicBezTo>
                  <a:cubicBezTo>
                    <a:pt x="252" y="164"/>
                    <a:pt x="228" y="160"/>
                    <a:pt x="188" y="152"/>
                  </a:cubicBezTo>
                  <a:cubicBezTo>
                    <a:pt x="156" y="144"/>
                    <a:pt x="122" y="138"/>
                    <a:pt x="122" y="98"/>
                  </a:cubicBezTo>
                  <a:cubicBezTo>
                    <a:pt x="122" y="74"/>
                    <a:pt x="142" y="20"/>
                    <a:pt x="220" y="20"/>
                  </a:cubicBezTo>
                  <a:cubicBezTo>
                    <a:pt x="242" y="20"/>
                    <a:pt x="286" y="26"/>
                    <a:pt x="300" y="6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 name="Freeform 15">
              <a:extLst>
                <a:ext uri="{FF2B5EF4-FFF2-40B4-BE49-F238E27FC236}">
                  <a16:creationId xmlns:a16="http://schemas.microsoft.com/office/drawing/2014/main" id="{A9D48DEA-EDEF-D74D-916C-3FAF5BC51281}"/>
                </a:ext>
              </a:extLst>
            </p:cNvPr>
            <p:cNvSpPr/>
            <p:nvPr/>
          </p:nvSpPr>
          <p:spPr>
            <a:xfrm>
              <a:off x="4423679" y="1658160"/>
              <a:ext cx="75240" cy="140760"/>
            </a:xfrm>
            <a:custGeom>
              <a:avLst/>
              <a:gdLst/>
              <a:ahLst/>
              <a:cxnLst>
                <a:cxn ang="3cd4">
                  <a:pos x="hc" y="t"/>
                </a:cxn>
                <a:cxn ang="cd2">
                  <a:pos x="l" y="vc"/>
                </a:cxn>
                <a:cxn ang="cd4">
                  <a:pos x="hc" y="b"/>
                </a:cxn>
                <a:cxn ang="0">
                  <a:pos x="r" y="vc"/>
                </a:cxn>
              </a:cxnLst>
              <a:rect l="l" t="t" r="r" b="b"/>
              <a:pathLst>
                <a:path w="210" h="392">
                  <a:moveTo>
                    <a:pt x="126" y="142"/>
                  </a:moveTo>
                  <a:lnTo>
                    <a:pt x="190" y="142"/>
                  </a:lnTo>
                  <a:cubicBezTo>
                    <a:pt x="202" y="142"/>
                    <a:pt x="210" y="142"/>
                    <a:pt x="210" y="128"/>
                  </a:cubicBezTo>
                  <a:cubicBezTo>
                    <a:pt x="210" y="120"/>
                    <a:pt x="202" y="120"/>
                    <a:pt x="192" y="120"/>
                  </a:cubicBezTo>
                  <a:lnTo>
                    <a:pt x="132" y="120"/>
                  </a:lnTo>
                  <a:lnTo>
                    <a:pt x="156" y="28"/>
                  </a:lnTo>
                  <a:cubicBezTo>
                    <a:pt x="156" y="26"/>
                    <a:pt x="158" y="22"/>
                    <a:pt x="158" y="20"/>
                  </a:cubicBezTo>
                  <a:cubicBezTo>
                    <a:pt x="158" y="8"/>
                    <a:pt x="148" y="0"/>
                    <a:pt x="136" y="0"/>
                  </a:cubicBezTo>
                  <a:cubicBezTo>
                    <a:pt x="120" y="0"/>
                    <a:pt x="112" y="10"/>
                    <a:pt x="106" y="26"/>
                  </a:cubicBezTo>
                  <a:cubicBezTo>
                    <a:pt x="102" y="42"/>
                    <a:pt x="110" y="12"/>
                    <a:pt x="84" y="120"/>
                  </a:cubicBezTo>
                  <a:lnTo>
                    <a:pt x="20" y="120"/>
                  </a:lnTo>
                  <a:cubicBezTo>
                    <a:pt x="8" y="120"/>
                    <a:pt x="0" y="120"/>
                    <a:pt x="0" y="134"/>
                  </a:cubicBezTo>
                  <a:cubicBezTo>
                    <a:pt x="0" y="142"/>
                    <a:pt x="8" y="142"/>
                    <a:pt x="18" y="142"/>
                  </a:cubicBezTo>
                  <a:lnTo>
                    <a:pt x="78" y="142"/>
                  </a:lnTo>
                  <a:lnTo>
                    <a:pt x="40" y="288"/>
                  </a:lnTo>
                  <a:cubicBezTo>
                    <a:pt x="38" y="304"/>
                    <a:pt x="32" y="326"/>
                    <a:pt x="32" y="334"/>
                  </a:cubicBezTo>
                  <a:cubicBezTo>
                    <a:pt x="32" y="370"/>
                    <a:pt x="62" y="392"/>
                    <a:pt x="98" y="392"/>
                  </a:cubicBezTo>
                  <a:cubicBezTo>
                    <a:pt x="168" y="392"/>
                    <a:pt x="206" y="306"/>
                    <a:pt x="206" y="298"/>
                  </a:cubicBezTo>
                  <a:cubicBezTo>
                    <a:pt x="206" y="290"/>
                    <a:pt x="198" y="290"/>
                    <a:pt x="196" y="290"/>
                  </a:cubicBezTo>
                  <a:cubicBezTo>
                    <a:pt x="188" y="290"/>
                    <a:pt x="188" y="292"/>
                    <a:pt x="184" y="302"/>
                  </a:cubicBezTo>
                  <a:cubicBezTo>
                    <a:pt x="166" y="340"/>
                    <a:pt x="134" y="376"/>
                    <a:pt x="100" y="376"/>
                  </a:cubicBezTo>
                  <a:cubicBezTo>
                    <a:pt x="86" y="376"/>
                    <a:pt x="78" y="368"/>
                    <a:pt x="78" y="344"/>
                  </a:cubicBezTo>
                  <a:cubicBezTo>
                    <a:pt x="78" y="338"/>
                    <a:pt x="80" y="326"/>
                    <a:pt x="82" y="32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 name="Freeform 16">
              <a:extLst>
                <a:ext uri="{FF2B5EF4-FFF2-40B4-BE49-F238E27FC236}">
                  <a16:creationId xmlns:a16="http://schemas.microsoft.com/office/drawing/2014/main" id="{00C4CDAA-C96B-CC43-B930-2859C6F2CC37}"/>
                </a:ext>
              </a:extLst>
            </p:cNvPr>
            <p:cNvSpPr/>
            <p:nvPr/>
          </p:nvSpPr>
          <p:spPr>
            <a:xfrm>
              <a:off x="4525200" y="1659599"/>
              <a:ext cx="163080" cy="163800"/>
            </a:xfrm>
            <a:custGeom>
              <a:avLst/>
              <a:gdLst/>
              <a:ahLst/>
              <a:cxnLst>
                <a:cxn ang="3cd4">
                  <a:pos x="hc" y="t"/>
                </a:cxn>
                <a:cxn ang="cd2">
                  <a:pos x="l" y="vc"/>
                </a:cxn>
                <a:cxn ang="cd4">
                  <a:pos x="hc" y="b"/>
                </a:cxn>
                <a:cxn ang="0">
                  <a:pos x="r" y="vc"/>
                </a:cxn>
              </a:cxnLst>
              <a:rect l="l" t="t" r="r" b="b"/>
              <a:pathLst>
                <a:path w="454" h="456">
                  <a:moveTo>
                    <a:pt x="242" y="242"/>
                  </a:moveTo>
                  <a:lnTo>
                    <a:pt x="432" y="242"/>
                  </a:lnTo>
                  <a:cubicBezTo>
                    <a:pt x="440" y="242"/>
                    <a:pt x="454" y="242"/>
                    <a:pt x="454" y="228"/>
                  </a:cubicBezTo>
                  <a:cubicBezTo>
                    <a:pt x="454" y="212"/>
                    <a:pt x="440" y="212"/>
                    <a:pt x="432" y="212"/>
                  </a:cubicBezTo>
                  <a:lnTo>
                    <a:pt x="242" y="212"/>
                  </a:lnTo>
                  <a:lnTo>
                    <a:pt x="242" y="22"/>
                  </a:lnTo>
                  <a:cubicBezTo>
                    <a:pt x="242" y="14"/>
                    <a:pt x="242" y="0"/>
                    <a:pt x="228" y="0"/>
                  </a:cubicBezTo>
                  <a:cubicBezTo>
                    <a:pt x="212" y="0"/>
                    <a:pt x="212" y="14"/>
                    <a:pt x="212" y="22"/>
                  </a:cubicBezTo>
                  <a:lnTo>
                    <a:pt x="212" y="212"/>
                  </a:lnTo>
                  <a:lnTo>
                    <a:pt x="22" y="212"/>
                  </a:lnTo>
                  <a:cubicBezTo>
                    <a:pt x="14" y="212"/>
                    <a:pt x="0" y="212"/>
                    <a:pt x="0" y="228"/>
                  </a:cubicBezTo>
                  <a:cubicBezTo>
                    <a:pt x="0" y="242"/>
                    <a:pt x="14" y="242"/>
                    <a:pt x="22" y="242"/>
                  </a:cubicBezTo>
                  <a:lnTo>
                    <a:pt x="212" y="242"/>
                  </a:lnTo>
                  <a:lnTo>
                    <a:pt x="212" y="432"/>
                  </a:lnTo>
                  <a:cubicBezTo>
                    <a:pt x="212" y="440"/>
                    <a:pt x="212" y="456"/>
                    <a:pt x="228" y="456"/>
                  </a:cubicBezTo>
                  <a:cubicBezTo>
                    <a:pt x="242" y="456"/>
                    <a:pt x="242" y="442"/>
                    <a:pt x="242" y="43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8" name="Freeform 17">
              <a:extLst>
                <a:ext uri="{FF2B5EF4-FFF2-40B4-BE49-F238E27FC236}">
                  <a16:creationId xmlns:a16="http://schemas.microsoft.com/office/drawing/2014/main" id="{857474F6-70D1-794B-BC7B-900037ADE16B}"/>
                </a:ext>
              </a:extLst>
            </p:cNvPr>
            <p:cNvSpPr/>
            <p:nvPr/>
          </p:nvSpPr>
          <p:spPr>
            <a:xfrm>
              <a:off x="4726800" y="1649520"/>
              <a:ext cx="81000" cy="147240"/>
            </a:xfrm>
            <a:custGeom>
              <a:avLst/>
              <a:gdLst/>
              <a:ahLst/>
              <a:cxnLst>
                <a:cxn ang="3cd4">
                  <a:pos x="hc" y="t"/>
                </a:cxn>
                <a:cxn ang="cd2">
                  <a:pos x="l" y="vc"/>
                </a:cxn>
                <a:cxn ang="cd4">
                  <a:pos x="hc" y="b"/>
                </a:cxn>
                <a:cxn ang="0">
                  <a:pos x="r" y="vc"/>
                </a:cxn>
              </a:cxnLst>
              <a:rect l="l" t="t" r="r" b="b"/>
              <a:pathLst>
                <a:path w="226" h="410">
                  <a:moveTo>
                    <a:pt x="140" y="18"/>
                  </a:moveTo>
                  <a:cubicBezTo>
                    <a:pt x="140" y="0"/>
                    <a:pt x="138" y="0"/>
                    <a:pt x="122" y="0"/>
                  </a:cubicBezTo>
                  <a:cubicBezTo>
                    <a:pt x="82" y="38"/>
                    <a:pt x="26" y="40"/>
                    <a:pt x="0" y="40"/>
                  </a:cubicBezTo>
                  <a:lnTo>
                    <a:pt x="0" y="62"/>
                  </a:lnTo>
                  <a:cubicBezTo>
                    <a:pt x="14" y="62"/>
                    <a:pt x="56" y="62"/>
                    <a:pt x="90" y="44"/>
                  </a:cubicBezTo>
                  <a:lnTo>
                    <a:pt x="90" y="360"/>
                  </a:lnTo>
                  <a:cubicBezTo>
                    <a:pt x="90" y="380"/>
                    <a:pt x="90" y="388"/>
                    <a:pt x="28" y="388"/>
                  </a:cubicBezTo>
                  <a:lnTo>
                    <a:pt x="4" y="388"/>
                  </a:lnTo>
                  <a:lnTo>
                    <a:pt x="4" y="410"/>
                  </a:lnTo>
                  <a:cubicBezTo>
                    <a:pt x="16" y="410"/>
                    <a:pt x="92" y="408"/>
                    <a:pt x="114" y="408"/>
                  </a:cubicBezTo>
                  <a:cubicBezTo>
                    <a:pt x="134" y="408"/>
                    <a:pt x="212" y="410"/>
                    <a:pt x="226" y="410"/>
                  </a:cubicBezTo>
                  <a:lnTo>
                    <a:pt x="226" y="388"/>
                  </a:lnTo>
                  <a:lnTo>
                    <a:pt x="202" y="388"/>
                  </a:lnTo>
                  <a:cubicBezTo>
                    <a:pt x="140" y="388"/>
                    <a:pt x="140" y="380"/>
                    <a:pt x="140" y="36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9" name="Freeform 18">
              <a:extLst>
                <a:ext uri="{FF2B5EF4-FFF2-40B4-BE49-F238E27FC236}">
                  <a16:creationId xmlns:a16="http://schemas.microsoft.com/office/drawing/2014/main" id="{957B54D0-F918-214F-850B-35E7AFBC4086}"/>
                </a:ext>
              </a:extLst>
            </p:cNvPr>
            <p:cNvSpPr/>
            <p:nvPr/>
          </p:nvSpPr>
          <p:spPr>
            <a:xfrm>
              <a:off x="4872960" y="1715039"/>
              <a:ext cx="37080" cy="94680"/>
            </a:xfrm>
            <a:custGeom>
              <a:avLst/>
              <a:gdLst/>
              <a:ahLst/>
              <a:cxnLst>
                <a:cxn ang="3cd4">
                  <a:pos x="hc" y="t"/>
                </a:cxn>
                <a:cxn ang="cd2">
                  <a:pos x="l" y="vc"/>
                </a:cxn>
                <a:cxn ang="cd4">
                  <a:pos x="hc" y="b"/>
                </a:cxn>
                <a:cxn ang="0">
                  <a:pos x="r" y="vc"/>
                </a:cxn>
              </a:cxnLst>
              <a:rect l="l" t="t" r="r" b="b"/>
              <a:pathLst>
                <a:path w="104" h="264">
                  <a:moveTo>
                    <a:pt x="104" y="92"/>
                  </a:moveTo>
                  <a:cubicBezTo>
                    <a:pt x="104" y="34"/>
                    <a:pt x="82" y="0"/>
                    <a:pt x="48" y="0"/>
                  </a:cubicBezTo>
                  <a:cubicBezTo>
                    <a:pt x="18" y="0"/>
                    <a:pt x="0" y="22"/>
                    <a:pt x="0" y="46"/>
                  </a:cubicBezTo>
                  <a:cubicBezTo>
                    <a:pt x="0" y="70"/>
                    <a:pt x="18" y="94"/>
                    <a:pt x="48" y="94"/>
                  </a:cubicBezTo>
                  <a:cubicBezTo>
                    <a:pt x="58" y="94"/>
                    <a:pt x="70" y="90"/>
                    <a:pt x="78" y="82"/>
                  </a:cubicBezTo>
                  <a:cubicBezTo>
                    <a:pt x="82" y="80"/>
                    <a:pt x="82" y="80"/>
                    <a:pt x="84" y="80"/>
                  </a:cubicBezTo>
                  <a:cubicBezTo>
                    <a:pt x="84" y="80"/>
                    <a:pt x="86" y="80"/>
                    <a:pt x="86" y="92"/>
                  </a:cubicBezTo>
                  <a:cubicBezTo>
                    <a:pt x="86" y="158"/>
                    <a:pt x="54" y="212"/>
                    <a:pt x="24" y="240"/>
                  </a:cubicBezTo>
                  <a:cubicBezTo>
                    <a:pt x="14" y="250"/>
                    <a:pt x="14" y="252"/>
                    <a:pt x="14" y="254"/>
                  </a:cubicBezTo>
                  <a:cubicBezTo>
                    <a:pt x="14" y="262"/>
                    <a:pt x="18" y="264"/>
                    <a:pt x="24" y="264"/>
                  </a:cubicBezTo>
                  <a:cubicBezTo>
                    <a:pt x="34" y="264"/>
                    <a:pt x="104" y="196"/>
                    <a:pt x="104" y="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 name="Freeform 19">
              <a:extLst>
                <a:ext uri="{FF2B5EF4-FFF2-40B4-BE49-F238E27FC236}">
                  <a16:creationId xmlns:a16="http://schemas.microsoft.com/office/drawing/2014/main" id="{265C643E-49D2-F446-BBC9-0D135A331CBE}"/>
                </a:ext>
              </a:extLst>
            </p:cNvPr>
            <p:cNvSpPr/>
            <p:nvPr/>
          </p:nvSpPr>
          <p:spPr>
            <a:xfrm>
              <a:off x="4995360" y="1609200"/>
              <a:ext cx="209880" cy="143640"/>
            </a:xfrm>
            <a:custGeom>
              <a:avLst/>
              <a:gdLst/>
              <a:ahLst/>
              <a:cxnLst>
                <a:cxn ang="3cd4">
                  <a:pos x="hc" y="t"/>
                </a:cxn>
                <a:cxn ang="cd2">
                  <a:pos x="l" y="vc"/>
                </a:cxn>
                <a:cxn ang="cd4">
                  <a:pos x="hc" y="b"/>
                </a:cxn>
                <a:cxn ang="0">
                  <a:pos x="r" y="vc"/>
                </a:cxn>
              </a:cxnLst>
              <a:rect l="l" t="t" r="r" b="b"/>
              <a:pathLst>
                <a:path w="584" h="400">
                  <a:moveTo>
                    <a:pt x="382" y="90"/>
                  </a:moveTo>
                  <a:cubicBezTo>
                    <a:pt x="386" y="72"/>
                    <a:pt x="396" y="38"/>
                    <a:pt x="396" y="34"/>
                  </a:cubicBezTo>
                  <a:cubicBezTo>
                    <a:pt x="396" y="18"/>
                    <a:pt x="382" y="10"/>
                    <a:pt x="370" y="10"/>
                  </a:cubicBezTo>
                  <a:cubicBezTo>
                    <a:pt x="358" y="10"/>
                    <a:pt x="344" y="16"/>
                    <a:pt x="336" y="34"/>
                  </a:cubicBezTo>
                  <a:cubicBezTo>
                    <a:pt x="334" y="40"/>
                    <a:pt x="292" y="210"/>
                    <a:pt x="286" y="232"/>
                  </a:cubicBezTo>
                  <a:cubicBezTo>
                    <a:pt x="280" y="258"/>
                    <a:pt x="278" y="274"/>
                    <a:pt x="278" y="290"/>
                  </a:cubicBezTo>
                  <a:cubicBezTo>
                    <a:pt x="278" y="300"/>
                    <a:pt x="278" y="302"/>
                    <a:pt x="280" y="306"/>
                  </a:cubicBezTo>
                  <a:cubicBezTo>
                    <a:pt x="260" y="354"/>
                    <a:pt x="232" y="380"/>
                    <a:pt x="198" y="380"/>
                  </a:cubicBezTo>
                  <a:cubicBezTo>
                    <a:pt x="128" y="380"/>
                    <a:pt x="128" y="316"/>
                    <a:pt x="128" y="300"/>
                  </a:cubicBezTo>
                  <a:cubicBezTo>
                    <a:pt x="128" y="272"/>
                    <a:pt x="132" y="238"/>
                    <a:pt x="174" y="128"/>
                  </a:cubicBezTo>
                  <a:cubicBezTo>
                    <a:pt x="184" y="102"/>
                    <a:pt x="188" y="90"/>
                    <a:pt x="188" y="72"/>
                  </a:cubicBezTo>
                  <a:cubicBezTo>
                    <a:pt x="188" y="32"/>
                    <a:pt x="160" y="0"/>
                    <a:pt x="116" y="0"/>
                  </a:cubicBezTo>
                  <a:cubicBezTo>
                    <a:pt x="32" y="0"/>
                    <a:pt x="0" y="128"/>
                    <a:pt x="0" y="136"/>
                  </a:cubicBezTo>
                  <a:cubicBezTo>
                    <a:pt x="0" y="144"/>
                    <a:pt x="8" y="144"/>
                    <a:pt x="10" y="144"/>
                  </a:cubicBezTo>
                  <a:cubicBezTo>
                    <a:pt x="20" y="144"/>
                    <a:pt x="20" y="144"/>
                    <a:pt x="24" y="128"/>
                  </a:cubicBezTo>
                  <a:cubicBezTo>
                    <a:pt x="48" y="46"/>
                    <a:pt x="82" y="20"/>
                    <a:pt x="114" y="20"/>
                  </a:cubicBezTo>
                  <a:cubicBezTo>
                    <a:pt x="122" y="20"/>
                    <a:pt x="136" y="20"/>
                    <a:pt x="136" y="48"/>
                  </a:cubicBezTo>
                  <a:cubicBezTo>
                    <a:pt x="136" y="70"/>
                    <a:pt x="126" y="96"/>
                    <a:pt x="120" y="110"/>
                  </a:cubicBezTo>
                  <a:cubicBezTo>
                    <a:pt x="82" y="214"/>
                    <a:pt x="70" y="256"/>
                    <a:pt x="70" y="288"/>
                  </a:cubicBezTo>
                  <a:cubicBezTo>
                    <a:pt x="70" y="370"/>
                    <a:pt x="130" y="400"/>
                    <a:pt x="196" y="400"/>
                  </a:cubicBezTo>
                  <a:cubicBezTo>
                    <a:pt x="210" y="400"/>
                    <a:pt x="252" y="400"/>
                    <a:pt x="288" y="338"/>
                  </a:cubicBezTo>
                  <a:cubicBezTo>
                    <a:pt x="310" y="394"/>
                    <a:pt x="372" y="400"/>
                    <a:pt x="398" y="400"/>
                  </a:cubicBezTo>
                  <a:cubicBezTo>
                    <a:pt x="464" y="400"/>
                    <a:pt x="502" y="344"/>
                    <a:pt x="526" y="292"/>
                  </a:cubicBezTo>
                  <a:cubicBezTo>
                    <a:pt x="556" y="222"/>
                    <a:pt x="584" y="104"/>
                    <a:pt x="584" y="62"/>
                  </a:cubicBezTo>
                  <a:cubicBezTo>
                    <a:pt x="584" y="14"/>
                    <a:pt x="560" y="0"/>
                    <a:pt x="544" y="0"/>
                  </a:cubicBezTo>
                  <a:cubicBezTo>
                    <a:pt x="522" y="0"/>
                    <a:pt x="500" y="22"/>
                    <a:pt x="500" y="42"/>
                  </a:cubicBezTo>
                  <a:cubicBezTo>
                    <a:pt x="500" y="54"/>
                    <a:pt x="506" y="60"/>
                    <a:pt x="514" y="66"/>
                  </a:cubicBezTo>
                  <a:cubicBezTo>
                    <a:pt x="524" y="76"/>
                    <a:pt x="546" y="98"/>
                    <a:pt x="546" y="142"/>
                  </a:cubicBezTo>
                  <a:cubicBezTo>
                    <a:pt x="546" y="172"/>
                    <a:pt x="520" y="258"/>
                    <a:pt x="498" y="302"/>
                  </a:cubicBezTo>
                  <a:cubicBezTo>
                    <a:pt x="474" y="350"/>
                    <a:pt x="444" y="380"/>
                    <a:pt x="400" y="380"/>
                  </a:cubicBezTo>
                  <a:cubicBezTo>
                    <a:pt x="358" y="380"/>
                    <a:pt x="336" y="354"/>
                    <a:pt x="336" y="304"/>
                  </a:cubicBezTo>
                  <a:cubicBezTo>
                    <a:pt x="336" y="280"/>
                    <a:pt x="342" y="252"/>
                    <a:pt x="344" y="24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 name="Freeform 20">
              <a:extLst>
                <a:ext uri="{FF2B5EF4-FFF2-40B4-BE49-F238E27FC236}">
                  <a16:creationId xmlns:a16="http://schemas.microsoft.com/office/drawing/2014/main" id="{5278F65C-2379-8745-BAFA-F0596BED0C03}"/>
                </a:ext>
              </a:extLst>
            </p:cNvPr>
            <p:cNvSpPr/>
            <p:nvPr/>
          </p:nvSpPr>
          <p:spPr>
            <a:xfrm>
              <a:off x="5238000" y="1512000"/>
              <a:ext cx="73800" cy="316440"/>
            </a:xfrm>
            <a:custGeom>
              <a:avLst/>
              <a:gdLst/>
              <a:ahLst/>
              <a:cxnLst>
                <a:cxn ang="3cd4">
                  <a:pos x="hc" y="t"/>
                </a:cxn>
                <a:cxn ang="cd2">
                  <a:pos x="l" y="vc"/>
                </a:cxn>
                <a:cxn ang="cd4">
                  <a:pos x="hc" y="b"/>
                </a:cxn>
                <a:cxn ang="0">
                  <a:pos x="r" y="vc"/>
                </a:cxn>
              </a:cxnLst>
              <a:rect l="l" t="t" r="r" b="b"/>
              <a:pathLst>
                <a:path w="206" h="880">
                  <a:moveTo>
                    <a:pt x="206" y="440"/>
                  </a:moveTo>
                  <a:cubicBezTo>
                    <a:pt x="206" y="372"/>
                    <a:pt x="196" y="266"/>
                    <a:pt x="148" y="166"/>
                  </a:cubicBezTo>
                  <a:cubicBezTo>
                    <a:pt x="94" y="58"/>
                    <a:pt x="18" y="0"/>
                    <a:pt x="8" y="0"/>
                  </a:cubicBezTo>
                  <a:cubicBezTo>
                    <a:pt x="4" y="0"/>
                    <a:pt x="0" y="4"/>
                    <a:pt x="0" y="8"/>
                  </a:cubicBezTo>
                  <a:cubicBezTo>
                    <a:pt x="0" y="12"/>
                    <a:pt x="0" y="14"/>
                    <a:pt x="16" y="30"/>
                  </a:cubicBezTo>
                  <a:cubicBezTo>
                    <a:pt x="104" y="116"/>
                    <a:pt x="154" y="256"/>
                    <a:pt x="154" y="440"/>
                  </a:cubicBezTo>
                  <a:cubicBezTo>
                    <a:pt x="154" y="590"/>
                    <a:pt x="122" y="746"/>
                    <a:pt x="12" y="856"/>
                  </a:cubicBezTo>
                  <a:cubicBezTo>
                    <a:pt x="0" y="868"/>
                    <a:pt x="0" y="870"/>
                    <a:pt x="0" y="872"/>
                  </a:cubicBezTo>
                  <a:cubicBezTo>
                    <a:pt x="0" y="878"/>
                    <a:pt x="4" y="880"/>
                    <a:pt x="8" y="880"/>
                  </a:cubicBezTo>
                  <a:cubicBezTo>
                    <a:pt x="18" y="880"/>
                    <a:pt x="98" y="820"/>
                    <a:pt x="150" y="708"/>
                  </a:cubicBezTo>
                  <a:cubicBezTo>
                    <a:pt x="196" y="612"/>
                    <a:pt x="206" y="514"/>
                    <a:pt x="206" y="44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22" name="Group 21" descr="20§display§V^\pi(s_t)§svg§600§FALSE" title="TexMaths">
            <a:extLst>
              <a:ext uri="{FF2B5EF4-FFF2-40B4-BE49-F238E27FC236}">
                <a16:creationId xmlns:a16="http://schemas.microsoft.com/office/drawing/2014/main" id="{0401A93F-996D-D44C-B5A0-5ED76E28980B}"/>
              </a:ext>
            </a:extLst>
          </p:cNvPr>
          <p:cNvGrpSpPr/>
          <p:nvPr/>
        </p:nvGrpSpPr>
        <p:grpSpPr>
          <a:xfrm>
            <a:off x="2073600" y="2367774"/>
            <a:ext cx="930600" cy="316440"/>
            <a:chOff x="2073600" y="1823760"/>
            <a:chExt cx="930600" cy="316440"/>
          </a:xfrm>
        </p:grpSpPr>
        <p:sp>
          <p:nvSpPr>
            <p:cNvPr id="23" name="Freeform 22">
              <a:extLst>
                <a:ext uri="{FF2B5EF4-FFF2-40B4-BE49-F238E27FC236}">
                  <a16:creationId xmlns:a16="http://schemas.microsoft.com/office/drawing/2014/main" id="{34A2DCAC-5EDD-2A4B-841A-CAF27C843FA8}"/>
                </a:ext>
              </a:extLst>
            </p:cNvPr>
            <p:cNvSpPr/>
            <p:nvPr/>
          </p:nvSpPr>
          <p:spPr>
            <a:xfrm>
              <a:off x="2073600" y="1824479"/>
              <a:ext cx="930600" cy="315720"/>
            </a:xfrm>
            <a:custGeom>
              <a:avLst/>
              <a:gdLst/>
              <a:ahLst/>
              <a:cxnLst>
                <a:cxn ang="3cd4">
                  <a:pos x="hc" y="t"/>
                </a:cxn>
                <a:cxn ang="cd2">
                  <a:pos x="l" y="vc"/>
                </a:cxn>
                <a:cxn ang="cd4">
                  <a:pos x="hc" y="b"/>
                </a:cxn>
                <a:cxn ang="0">
                  <a:pos x="r" y="vc"/>
                </a:cxn>
              </a:cxnLst>
              <a:rect l="l" t="t" r="r" b="b"/>
              <a:pathLst>
                <a:path w="2586" h="878">
                  <a:moveTo>
                    <a:pt x="1292" y="878"/>
                  </a:moveTo>
                  <a:lnTo>
                    <a:pt x="0" y="878"/>
                  </a:lnTo>
                  <a:lnTo>
                    <a:pt x="0" y="0"/>
                  </a:lnTo>
                  <a:lnTo>
                    <a:pt x="2586" y="0"/>
                  </a:lnTo>
                  <a:lnTo>
                    <a:pt x="2586" y="878"/>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4" name="Freeform 23">
              <a:extLst>
                <a:ext uri="{FF2B5EF4-FFF2-40B4-BE49-F238E27FC236}">
                  <a16:creationId xmlns:a16="http://schemas.microsoft.com/office/drawing/2014/main" id="{433B2CCA-9053-1B44-8017-C8833D18AA30}"/>
                </a:ext>
              </a:extLst>
            </p:cNvPr>
            <p:cNvSpPr/>
            <p:nvPr/>
          </p:nvSpPr>
          <p:spPr>
            <a:xfrm>
              <a:off x="2091599" y="1844639"/>
              <a:ext cx="225720" cy="223560"/>
            </a:xfrm>
            <a:custGeom>
              <a:avLst/>
              <a:gdLst/>
              <a:ahLst/>
              <a:cxnLst>
                <a:cxn ang="3cd4">
                  <a:pos x="hc" y="t"/>
                </a:cxn>
                <a:cxn ang="cd2">
                  <a:pos x="l" y="vc"/>
                </a:cxn>
                <a:cxn ang="cd4">
                  <a:pos x="hc" y="b"/>
                </a:cxn>
                <a:cxn ang="0">
                  <a:pos x="r" y="vc"/>
                </a:cxn>
              </a:cxnLst>
              <a:rect l="l" t="t" r="r" b="b"/>
              <a:pathLst>
                <a:path w="628" h="622">
                  <a:moveTo>
                    <a:pt x="504" y="100"/>
                  </a:moveTo>
                  <a:cubicBezTo>
                    <a:pt x="548" y="32"/>
                    <a:pt x="584" y="30"/>
                    <a:pt x="618" y="28"/>
                  </a:cubicBezTo>
                  <a:cubicBezTo>
                    <a:pt x="628" y="26"/>
                    <a:pt x="628" y="12"/>
                    <a:pt x="628" y="10"/>
                  </a:cubicBezTo>
                  <a:cubicBezTo>
                    <a:pt x="628" y="4"/>
                    <a:pt x="624" y="0"/>
                    <a:pt x="618" y="0"/>
                  </a:cubicBezTo>
                  <a:cubicBezTo>
                    <a:pt x="594" y="0"/>
                    <a:pt x="568" y="2"/>
                    <a:pt x="544" y="2"/>
                  </a:cubicBezTo>
                  <a:cubicBezTo>
                    <a:pt x="516" y="2"/>
                    <a:pt x="486" y="0"/>
                    <a:pt x="458" y="0"/>
                  </a:cubicBezTo>
                  <a:cubicBezTo>
                    <a:pt x="452" y="0"/>
                    <a:pt x="440" y="0"/>
                    <a:pt x="440" y="16"/>
                  </a:cubicBezTo>
                  <a:cubicBezTo>
                    <a:pt x="440" y="26"/>
                    <a:pt x="448" y="28"/>
                    <a:pt x="454" y="28"/>
                  </a:cubicBezTo>
                  <a:cubicBezTo>
                    <a:pt x="478" y="30"/>
                    <a:pt x="496" y="38"/>
                    <a:pt x="496" y="56"/>
                  </a:cubicBezTo>
                  <a:cubicBezTo>
                    <a:pt x="496" y="70"/>
                    <a:pt x="482" y="90"/>
                    <a:pt x="482" y="90"/>
                  </a:cubicBezTo>
                  <a:lnTo>
                    <a:pt x="212" y="520"/>
                  </a:lnTo>
                  <a:lnTo>
                    <a:pt x="152" y="54"/>
                  </a:lnTo>
                  <a:cubicBezTo>
                    <a:pt x="152" y="38"/>
                    <a:pt x="172" y="28"/>
                    <a:pt x="212" y="28"/>
                  </a:cubicBezTo>
                  <a:cubicBezTo>
                    <a:pt x="224" y="28"/>
                    <a:pt x="234" y="28"/>
                    <a:pt x="234" y="10"/>
                  </a:cubicBezTo>
                  <a:cubicBezTo>
                    <a:pt x="234" y="2"/>
                    <a:pt x="228" y="0"/>
                    <a:pt x="222" y="0"/>
                  </a:cubicBezTo>
                  <a:cubicBezTo>
                    <a:pt x="186" y="0"/>
                    <a:pt x="148" y="2"/>
                    <a:pt x="112" y="2"/>
                  </a:cubicBezTo>
                  <a:cubicBezTo>
                    <a:pt x="96" y="2"/>
                    <a:pt x="80" y="2"/>
                    <a:pt x="64" y="2"/>
                  </a:cubicBezTo>
                  <a:cubicBezTo>
                    <a:pt x="48" y="2"/>
                    <a:pt x="32" y="0"/>
                    <a:pt x="16" y="0"/>
                  </a:cubicBezTo>
                  <a:cubicBezTo>
                    <a:pt x="10" y="0"/>
                    <a:pt x="0" y="0"/>
                    <a:pt x="0" y="16"/>
                  </a:cubicBezTo>
                  <a:cubicBezTo>
                    <a:pt x="0" y="28"/>
                    <a:pt x="8" y="28"/>
                    <a:pt x="22" y="28"/>
                  </a:cubicBezTo>
                  <a:cubicBezTo>
                    <a:pt x="72" y="28"/>
                    <a:pt x="72" y="36"/>
                    <a:pt x="74" y="58"/>
                  </a:cubicBezTo>
                  <a:lnTo>
                    <a:pt x="144" y="602"/>
                  </a:lnTo>
                  <a:cubicBezTo>
                    <a:pt x="148" y="618"/>
                    <a:pt x="150" y="622"/>
                    <a:pt x="162" y="622"/>
                  </a:cubicBezTo>
                  <a:cubicBezTo>
                    <a:pt x="176" y="622"/>
                    <a:pt x="180" y="618"/>
                    <a:pt x="186" y="60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5" name="Freeform 24">
              <a:extLst>
                <a:ext uri="{FF2B5EF4-FFF2-40B4-BE49-F238E27FC236}">
                  <a16:creationId xmlns:a16="http://schemas.microsoft.com/office/drawing/2014/main" id="{AF67A961-266B-2640-BB92-1EBBF1E0F1E3}"/>
                </a:ext>
              </a:extLst>
            </p:cNvPr>
            <p:cNvSpPr/>
            <p:nvPr/>
          </p:nvSpPr>
          <p:spPr>
            <a:xfrm>
              <a:off x="2337840" y="1834560"/>
              <a:ext cx="132840" cy="98280"/>
            </a:xfrm>
            <a:custGeom>
              <a:avLst/>
              <a:gdLst/>
              <a:ahLst/>
              <a:cxnLst>
                <a:cxn ang="3cd4">
                  <a:pos x="hc" y="t"/>
                </a:cxn>
                <a:cxn ang="cd2">
                  <a:pos x="l" y="vc"/>
                </a:cxn>
                <a:cxn ang="cd4">
                  <a:pos x="hc" y="b"/>
                </a:cxn>
                <a:cxn ang="0">
                  <a:pos x="r" y="vc"/>
                </a:cxn>
              </a:cxnLst>
              <a:rect l="l" t="t" r="r" b="b"/>
              <a:pathLst>
                <a:path w="370" h="274">
                  <a:moveTo>
                    <a:pt x="164" y="42"/>
                  </a:moveTo>
                  <a:lnTo>
                    <a:pt x="238" y="42"/>
                  </a:lnTo>
                  <a:cubicBezTo>
                    <a:pt x="228" y="80"/>
                    <a:pt x="216" y="136"/>
                    <a:pt x="216" y="184"/>
                  </a:cubicBezTo>
                  <a:cubicBezTo>
                    <a:pt x="216" y="210"/>
                    <a:pt x="218" y="226"/>
                    <a:pt x="222" y="240"/>
                  </a:cubicBezTo>
                  <a:cubicBezTo>
                    <a:pt x="232" y="270"/>
                    <a:pt x="240" y="274"/>
                    <a:pt x="250" y="274"/>
                  </a:cubicBezTo>
                  <a:cubicBezTo>
                    <a:pt x="264" y="274"/>
                    <a:pt x="278" y="260"/>
                    <a:pt x="278" y="246"/>
                  </a:cubicBezTo>
                  <a:cubicBezTo>
                    <a:pt x="278" y="240"/>
                    <a:pt x="278" y="238"/>
                    <a:pt x="274" y="232"/>
                  </a:cubicBezTo>
                  <a:cubicBezTo>
                    <a:pt x="262" y="208"/>
                    <a:pt x="252" y="174"/>
                    <a:pt x="252" y="122"/>
                  </a:cubicBezTo>
                  <a:cubicBezTo>
                    <a:pt x="252" y="110"/>
                    <a:pt x="252" y="86"/>
                    <a:pt x="260" y="42"/>
                  </a:cubicBezTo>
                  <a:lnTo>
                    <a:pt x="338" y="42"/>
                  </a:lnTo>
                  <a:cubicBezTo>
                    <a:pt x="348" y="42"/>
                    <a:pt x="354" y="42"/>
                    <a:pt x="360" y="38"/>
                  </a:cubicBezTo>
                  <a:cubicBezTo>
                    <a:pt x="368" y="30"/>
                    <a:pt x="370" y="22"/>
                    <a:pt x="370" y="18"/>
                  </a:cubicBezTo>
                  <a:cubicBezTo>
                    <a:pt x="370" y="0"/>
                    <a:pt x="354" y="0"/>
                    <a:pt x="344" y="0"/>
                  </a:cubicBezTo>
                  <a:lnTo>
                    <a:pt x="110" y="0"/>
                  </a:lnTo>
                  <a:cubicBezTo>
                    <a:pt x="86" y="0"/>
                    <a:pt x="68" y="6"/>
                    <a:pt x="40" y="32"/>
                  </a:cubicBezTo>
                  <a:cubicBezTo>
                    <a:pt x="24" y="46"/>
                    <a:pt x="0" y="80"/>
                    <a:pt x="0" y="84"/>
                  </a:cubicBezTo>
                  <a:cubicBezTo>
                    <a:pt x="0" y="92"/>
                    <a:pt x="8" y="92"/>
                    <a:pt x="10" y="92"/>
                  </a:cubicBezTo>
                  <a:cubicBezTo>
                    <a:pt x="18" y="92"/>
                    <a:pt x="18" y="92"/>
                    <a:pt x="22" y="86"/>
                  </a:cubicBezTo>
                  <a:cubicBezTo>
                    <a:pt x="54" y="42"/>
                    <a:pt x="92" y="42"/>
                    <a:pt x="106" y="42"/>
                  </a:cubicBezTo>
                  <a:lnTo>
                    <a:pt x="142" y="42"/>
                  </a:lnTo>
                  <a:cubicBezTo>
                    <a:pt x="124" y="110"/>
                    <a:pt x="90" y="184"/>
                    <a:pt x="72" y="220"/>
                  </a:cubicBezTo>
                  <a:cubicBezTo>
                    <a:pt x="68" y="228"/>
                    <a:pt x="62" y="242"/>
                    <a:pt x="60" y="244"/>
                  </a:cubicBezTo>
                  <a:cubicBezTo>
                    <a:pt x="60" y="246"/>
                    <a:pt x="58" y="250"/>
                    <a:pt x="58" y="254"/>
                  </a:cubicBezTo>
                  <a:cubicBezTo>
                    <a:pt x="58" y="264"/>
                    <a:pt x="66" y="274"/>
                    <a:pt x="80" y="274"/>
                  </a:cubicBezTo>
                  <a:cubicBezTo>
                    <a:pt x="104" y="274"/>
                    <a:pt x="112" y="246"/>
                    <a:pt x="126" y="19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6" name="Freeform 25">
              <a:extLst>
                <a:ext uri="{FF2B5EF4-FFF2-40B4-BE49-F238E27FC236}">
                  <a16:creationId xmlns:a16="http://schemas.microsoft.com/office/drawing/2014/main" id="{8C42F988-A365-CD49-BD6E-40D8CCD45EA3}"/>
                </a:ext>
              </a:extLst>
            </p:cNvPr>
            <p:cNvSpPr/>
            <p:nvPr/>
          </p:nvSpPr>
          <p:spPr>
            <a:xfrm>
              <a:off x="2530800" y="1823760"/>
              <a:ext cx="73800" cy="316440"/>
            </a:xfrm>
            <a:custGeom>
              <a:avLst/>
              <a:gdLst/>
              <a:ahLst/>
              <a:cxnLst>
                <a:cxn ang="3cd4">
                  <a:pos x="hc" y="t"/>
                </a:cxn>
                <a:cxn ang="cd2">
                  <a:pos x="l" y="vc"/>
                </a:cxn>
                <a:cxn ang="cd4">
                  <a:pos x="hc" y="b"/>
                </a:cxn>
                <a:cxn ang="0">
                  <a:pos x="r" y="vc"/>
                </a:cxn>
              </a:cxnLst>
              <a:rect l="l" t="t" r="r" b="b"/>
              <a:pathLst>
                <a:path w="206" h="880">
                  <a:moveTo>
                    <a:pt x="206" y="872"/>
                  </a:moveTo>
                  <a:cubicBezTo>
                    <a:pt x="206" y="870"/>
                    <a:pt x="206" y="868"/>
                    <a:pt x="190" y="852"/>
                  </a:cubicBezTo>
                  <a:cubicBezTo>
                    <a:pt x="80" y="742"/>
                    <a:pt x="52" y="576"/>
                    <a:pt x="52" y="440"/>
                  </a:cubicBezTo>
                  <a:cubicBezTo>
                    <a:pt x="52" y="288"/>
                    <a:pt x="86" y="134"/>
                    <a:pt x="194" y="24"/>
                  </a:cubicBezTo>
                  <a:cubicBezTo>
                    <a:pt x="206" y="14"/>
                    <a:pt x="206" y="12"/>
                    <a:pt x="206" y="8"/>
                  </a:cubicBezTo>
                  <a:cubicBezTo>
                    <a:pt x="206" y="2"/>
                    <a:pt x="202" y="0"/>
                    <a:pt x="196" y="0"/>
                  </a:cubicBezTo>
                  <a:cubicBezTo>
                    <a:pt x="188" y="0"/>
                    <a:pt x="108" y="60"/>
                    <a:pt x="56" y="172"/>
                  </a:cubicBezTo>
                  <a:cubicBezTo>
                    <a:pt x="10" y="268"/>
                    <a:pt x="0" y="366"/>
                    <a:pt x="0" y="440"/>
                  </a:cubicBezTo>
                  <a:cubicBezTo>
                    <a:pt x="0" y="510"/>
                    <a:pt x="10" y="616"/>
                    <a:pt x="58" y="716"/>
                  </a:cubicBezTo>
                  <a:cubicBezTo>
                    <a:pt x="112" y="824"/>
                    <a:pt x="188" y="880"/>
                    <a:pt x="196" y="880"/>
                  </a:cubicBezTo>
                  <a:cubicBezTo>
                    <a:pt x="202" y="880"/>
                    <a:pt x="206" y="878"/>
                    <a:pt x="206" y="8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 name="Freeform 26">
              <a:extLst>
                <a:ext uri="{FF2B5EF4-FFF2-40B4-BE49-F238E27FC236}">
                  <a16:creationId xmlns:a16="http://schemas.microsoft.com/office/drawing/2014/main" id="{1EEB78A9-CC62-AC46-B1C4-61A750DCBC3A}"/>
                </a:ext>
              </a:extLst>
            </p:cNvPr>
            <p:cNvSpPr/>
            <p:nvPr/>
          </p:nvSpPr>
          <p:spPr>
            <a:xfrm>
              <a:off x="2638080" y="1920960"/>
              <a:ext cx="117000" cy="143640"/>
            </a:xfrm>
            <a:custGeom>
              <a:avLst/>
              <a:gdLst/>
              <a:ahLst/>
              <a:cxnLst>
                <a:cxn ang="3cd4">
                  <a:pos x="hc" y="t"/>
                </a:cxn>
                <a:cxn ang="cd2">
                  <a:pos x="l" y="vc"/>
                </a:cxn>
                <a:cxn ang="cd4">
                  <a:pos x="hc" y="b"/>
                </a:cxn>
                <a:cxn ang="0">
                  <a:pos x="r" y="vc"/>
                </a:cxn>
              </a:cxnLst>
              <a:rect l="l" t="t" r="r" b="b"/>
              <a:pathLst>
                <a:path w="326" h="400">
                  <a:moveTo>
                    <a:pt x="300" y="60"/>
                  </a:moveTo>
                  <a:cubicBezTo>
                    <a:pt x="274" y="60"/>
                    <a:pt x="258" y="80"/>
                    <a:pt x="258" y="100"/>
                  </a:cubicBezTo>
                  <a:cubicBezTo>
                    <a:pt x="258" y="112"/>
                    <a:pt x="266" y="126"/>
                    <a:pt x="284" y="126"/>
                  </a:cubicBezTo>
                  <a:cubicBezTo>
                    <a:pt x="304" y="126"/>
                    <a:pt x="326" y="110"/>
                    <a:pt x="326" y="76"/>
                  </a:cubicBezTo>
                  <a:cubicBezTo>
                    <a:pt x="326" y="36"/>
                    <a:pt x="288" y="0"/>
                    <a:pt x="220" y="0"/>
                  </a:cubicBezTo>
                  <a:cubicBezTo>
                    <a:pt x="104" y="0"/>
                    <a:pt x="70" y="90"/>
                    <a:pt x="70" y="128"/>
                  </a:cubicBezTo>
                  <a:cubicBezTo>
                    <a:pt x="70" y="198"/>
                    <a:pt x="136" y="212"/>
                    <a:pt x="162" y="216"/>
                  </a:cubicBezTo>
                  <a:cubicBezTo>
                    <a:pt x="208" y="226"/>
                    <a:pt x="254" y="234"/>
                    <a:pt x="254" y="284"/>
                  </a:cubicBezTo>
                  <a:cubicBezTo>
                    <a:pt x="254" y="306"/>
                    <a:pt x="234" y="380"/>
                    <a:pt x="128" y="380"/>
                  </a:cubicBezTo>
                  <a:cubicBezTo>
                    <a:pt x="114" y="380"/>
                    <a:pt x="46" y="380"/>
                    <a:pt x="26" y="334"/>
                  </a:cubicBezTo>
                  <a:cubicBezTo>
                    <a:pt x="60" y="338"/>
                    <a:pt x="82" y="312"/>
                    <a:pt x="82" y="286"/>
                  </a:cubicBezTo>
                  <a:cubicBezTo>
                    <a:pt x="82" y="266"/>
                    <a:pt x="68" y="256"/>
                    <a:pt x="50" y="256"/>
                  </a:cubicBezTo>
                  <a:cubicBezTo>
                    <a:pt x="26" y="256"/>
                    <a:pt x="0" y="274"/>
                    <a:pt x="0" y="314"/>
                  </a:cubicBezTo>
                  <a:cubicBezTo>
                    <a:pt x="0" y="364"/>
                    <a:pt x="50" y="400"/>
                    <a:pt x="126" y="400"/>
                  </a:cubicBezTo>
                  <a:cubicBezTo>
                    <a:pt x="270" y="400"/>
                    <a:pt x="304" y="294"/>
                    <a:pt x="304" y="254"/>
                  </a:cubicBezTo>
                  <a:cubicBezTo>
                    <a:pt x="304" y="222"/>
                    <a:pt x="288" y="200"/>
                    <a:pt x="276" y="188"/>
                  </a:cubicBezTo>
                  <a:cubicBezTo>
                    <a:pt x="252" y="164"/>
                    <a:pt x="228" y="160"/>
                    <a:pt x="188" y="152"/>
                  </a:cubicBezTo>
                  <a:cubicBezTo>
                    <a:pt x="156" y="144"/>
                    <a:pt x="122" y="138"/>
                    <a:pt x="122" y="98"/>
                  </a:cubicBezTo>
                  <a:cubicBezTo>
                    <a:pt x="122" y="74"/>
                    <a:pt x="142" y="20"/>
                    <a:pt x="220" y="20"/>
                  </a:cubicBezTo>
                  <a:cubicBezTo>
                    <a:pt x="242" y="20"/>
                    <a:pt x="286" y="26"/>
                    <a:pt x="300" y="6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8" name="Freeform 27">
              <a:extLst>
                <a:ext uri="{FF2B5EF4-FFF2-40B4-BE49-F238E27FC236}">
                  <a16:creationId xmlns:a16="http://schemas.microsoft.com/office/drawing/2014/main" id="{98D54F9F-46EB-CF48-8E62-9E21F4EEC16A}"/>
                </a:ext>
              </a:extLst>
            </p:cNvPr>
            <p:cNvSpPr/>
            <p:nvPr/>
          </p:nvSpPr>
          <p:spPr>
            <a:xfrm>
              <a:off x="2779200" y="1969920"/>
              <a:ext cx="75240" cy="140760"/>
            </a:xfrm>
            <a:custGeom>
              <a:avLst/>
              <a:gdLst/>
              <a:ahLst/>
              <a:cxnLst>
                <a:cxn ang="3cd4">
                  <a:pos x="hc" y="t"/>
                </a:cxn>
                <a:cxn ang="cd2">
                  <a:pos x="l" y="vc"/>
                </a:cxn>
                <a:cxn ang="cd4">
                  <a:pos x="hc" y="b"/>
                </a:cxn>
                <a:cxn ang="0">
                  <a:pos x="r" y="vc"/>
                </a:cxn>
              </a:cxnLst>
              <a:rect l="l" t="t" r="r" b="b"/>
              <a:pathLst>
                <a:path w="210" h="392">
                  <a:moveTo>
                    <a:pt x="126" y="142"/>
                  </a:moveTo>
                  <a:lnTo>
                    <a:pt x="190" y="142"/>
                  </a:lnTo>
                  <a:cubicBezTo>
                    <a:pt x="202" y="142"/>
                    <a:pt x="210" y="142"/>
                    <a:pt x="210" y="128"/>
                  </a:cubicBezTo>
                  <a:cubicBezTo>
                    <a:pt x="210" y="120"/>
                    <a:pt x="202" y="120"/>
                    <a:pt x="192" y="120"/>
                  </a:cubicBezTo>
                  <a:lnTo>
                    <a:pt x="132" y="120"/>
                  </a:lnTo>
                  <a:lnTo>
                    <a:pt x="156" y="28"/>
                  </a:lnTo>
                  <a:cubicBezTo>
                    <a:pt x="156" y="26"/>
                    <a:pt x="158" y="22"/>
                    <a:pt x="158" y="20"/>
                  </a:cubicBezTo>
                  <a:cubicBezTo>
                    <a:pt x="158" y="8"/>
                    <a:pt x="148" y="0"/>
                    <a:pt x="136" y="0"/>
                  </a:cubicBezTo>
                  <a:cubicBezTo>
                    <a:pt x="120" y="0"/>
                    <a:pt x="112" y="10"/>
                    <a:pt x="106" y="26"/>
                  </a:cubicBezTo>
                  <a:cubicBezTo>
                    <a:pt x="102" y="42"/>
                    <a:pt x="110" y="12"/>
                    <a:pt x="84" y="120"/>
                  </a:cubicBezTo>
                  <a:lnTo>
                    <a:pt x="20" y="120"/>
                  </a:lnTo>
                  <a:cubicBezTo>
                    <a:pt x="8" y="120"/>
                    <a:pt x="0" y="120"/>
                    <a:pt x="0" y="134"/>
                  </a:cubicBezTo>
                  <a:cubicBezTo>
                    <a:pt x="0" y="142"/>
                    <a:pt x="8" y="142"/>
                    <a:pt x="18" y="142"/>
                  </a:cubicBezTo>
                  <a:lnTo>
                    <a:pt x="78" y="142"/>
                  </a:lnTo>
                  <a:lnTo>
                    <a:pt x="40" y="288"/>
                  </a:lnTo>
                  <a:cubicBezTo>
                    <a:pt x="38" y="304"/>
                    <a:pt x="32" y="326"/>
                    <a:pt x="32" y="334"/>
                  </a:cubicBezTo>
                  <a:cubicBezTo>
                    <a:pt x="32" y="370"/>
                    <a:pt x="62" y="392"/>
                    <a:pt x="98" y="392"/>
                  </a:cubicBezTo>
                  <a:cubicBezTo>
                    <a:pt x="168" y="392"/>
                    <a:pt x="206" y="306"/>
                    <a:pt x="206" y="298"/>
                  </a:cubicBezTo>
                  <a:cubicBezTo>
                    <a:pt x="206" y="290"/>
                    <a:pt x="198" y="290"/>
                    <a:pt x="196" y="290"/>
                  </a:cubicBezTo>
                  <a:cubicBezTo>
                    <a:pt x="188" y="290"/>
                    <a:pt x="188" y="292"/>
                    <a:pt x="184" y="302"/>
                  </a:cubicBezTo>
                  <a:cubicBezTo>
                    <a:pt x="166" y="340"/>
                    <a:pt x="134" y="376"/>
                    <a:pt x="100" y="376"/>
                  </a:cubicBezTo>
                  <a:cubicBezTo>
                    <a:pt x="86" y="376"/>
                    <a:pt x="78" y="368"/>
                    <a:pt x="78" y="344"/>
                  </a:cubicBezTo>
                  <a:cubicBezTo>
                    <a:pt x="78" y="338"/>
                    <a:pt x="80" y="326"/>
                    <a:pt x="82" y="32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9" name="Freeform 28">
              <a:extLst>
                <a:ext uri="{FF2B5EF4-FFF2-40B4-BE49-F238E27FC236}">
                  <a16:creationId xmlns:a16="http://schemas.microsoft.com/office/drawing/2014/main" id="{2DB34F4B-2A8F-FD42-9134-7059426DA8B5}"/>
                </a:ext>
              </a:extLst>
            </p:cNvPr>
            <p:cNvSpPr/>
            <p:nvPr/>
          </p:nvSpPr>
          <p:spPr>
            <a:xfrm>
              <a:off x="2898720" y="1823760"/>
              <a:ext cx="73800" cy="316440"/>
            </a:xfrm>
            <a:custGeom>
              <a:avLst/>
              <a:gdLst/>
              <a:ahLst/>
              <a:cxnLst>
                <a:cxn ang="3cd4">
                  <a:pos x="hc" y="t"/>
                </a:cxn>
                <a:cxn ang="cd2">
                  <a:pos x="l" y="vc"/>
                </a:cxn>
                <a:cxn ang="cd4">
                  <a:pos x="hc" y="b"/>
                </a:cxn>
                <a:cxn ang="0">
                  <a:pos x="r" y="vc"/>
                </a:cxn>
              </a:cxnLst>
              <a:rect l="l" t="t" r="r" b="b"/>
              <a:pathLst>
                <a:path w="206" h="880">
                  <a:moveTo>
                    <a:pt x="206" y="440"/>
                  </a:moveTo>
                  <a:cubicBezTo>
                    <a:pt x="206" y="372"/>
                    <a:pt x="196" y="266"/>
                    <a:pt x="148" y="166"/>
                  </a:cubicBezTo>
                  <a:cubicBezTo>
                    <a:pt x="94" y="58"/>
                    <a:pt x="18" y="0"/>
                    <a:pt x="8" y="0"/>
                  </a:cubicBezTo>
                  <a:cubicBezTo>
                    <a:pt x="4" y="0"/>
                    <a:pt x="0" y="4"/>
                    <a:pt x="0" y="8"/>
                  </a:cubicBezTo>
                  <a:cubicBezTo>
                    <a:pt x="0" y="12"/>
                    <a:pt x="0" y="14"/>
                    <a:pt x="16" y="30"/>
                  </a:cubicBezTo>
                  <a:cubicBezTo>
                    <a:pt x="104" y="116"/>
                    <a:pt x="154" y="256"/>
                    <a:pt x="154" y="440"/>
                  </a:cubicBezTo>
                  <a:cubicBezTo>
                    <a:pt x="154" y="590"/>
                    <a:pt x="122" y="746"/>
                    <a:pt x="12" y="856"/>
                  </a:cubicBezTo>
                  <a:cubicBezTo>
                    <a:pt x="0" y="868"/>
                    <a:pt x="0" y="870"/>
                    <a:pt x="0" y="872"/>
                  </a:cubicBezTo>
                  <a:cubicBezTo>
                    <a:pt x="0" y="878"/>
                    <a:pt x="4" y="880"/>
                    <a:pt x="8" y="880"/>
                  </a:cubicBezTo>
                  <a:cubicBezTo>
                    <a:pt x="18" y="880"/>
                    <a:pt x="98" y="820"/>
                    <a:pt x="150" y="708"/>
                  </a:cubicBezTo>
                  <a:cubicBezTo>
                    <a:pt x="196" y="612"/>
                    <a:pt x="206" y="514"/>
                    <a:pt x="206" y="44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30" name="Group 29" descr="22§display§\langle s_1, R_2 + \gamma \hat{V}(s_2,w) \rangle, \langle s_2, R_3 + \gamma \hat{V}(s_3,w) \rangle, \dots, \langle s_{T-1},R_T \rangle§svg§600§FALSE" title="TexMaths">
            <a:extLst>
              <a:ext uri="{FF2B5EF4-FFF2-40B4-BE49-F238E27FC236}">
                <a16:creationId xmlns:a16="http://schemas.microsoft.com/office/drawing/2014/main" id="{77EC7A44-3181-6B44-9206-65B50F4BF983}"/>
              </a:ext>
            </a:extLst>
          </p:cNvPr>
          <p:cNvGrpSpPr/>
          <p:nvPr/>
        </p:nvGrpSpPr>
        <p:grpSpPr>
          <a:xfrm>
            <a:off x="899639" y="4110174"/>
            <a:ext cx="8701200" cy="416880"/>
            <a:chOff x="899639" y="3566160"/>
            <a:chExt cx="8701200" cy="416880"/>
          </a:xfrm>
        </p:grpSpPr>
        <p:sp>
          <p:nvSpPr>
            <p:cNvPr id="31" name="Freeform 30">
              <a:extLst>
                <a:ext uri="{FF2B5EF4-FFF2-40B4-BE49-F238E27FC236}">
                  <a16:creationId xmlns:a16="http://schemas.microsoft.com/office/drawing/2014/main" id="{DF620AC5-06CA-6A47-A798-A2153AE03248}"/>
                </a:ext>
              </a:extLst>
            </p:cNvPr>
            <p:cNvSpPr/>
            <p:nvPr/>
          </p:nvSpPr>
          <p:spPr>
            <a:xfrm>
              <a:off x="899639" y="3566880"/>
              <a:ext cx="8701200" cy="415440"/>
            </a:xfrm>
            <a:custGeom>
              <a:avLst/>
              <a:gdLst/>
              <a:ahLst/>
              <a:cxnLst>
                <a:cxn ang="3cd4">
                  <a:pos x="hc" y="t"/>
                </a:cxn>
                <a:cxn ang="cd2">
                  <a:pos x="l" y="vc"/>
                </a:cxn>
                <a:cxn ang="cd4">
                  <a:pos x="hc" y="b"/>
                </a:cxn>
                <a:cxn ang="0">
                  <a:pos x="r" y="vc"/>
                </a:cxn>
              </a:cxnLst>
              <a:rect l="l" t="t" r="r" b="b"/>
              <a:pathLst>
                <a:path w="24171" h="1155">
                  <a:moveTo>
                    <a:pt x="12087" y="1155"/>
                  </a:moveTo>
                  <a:lnTo>
                    <a:pt x="0" y="1155"/>
                  </a:lnTo>
                  <a:lnTo>
                    <a:pt x="0" y="0"/>
                  </a:lnTo>
                  <a:lnTo>
                    <a:pt x="24171" y="0"/>
                  </a:lnTo>
                  <a:lnTo>
                    <a:pt x="24171" y="1155"/>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2" name="Freeform 31">
              <a:extLst>
                <a:ext uri="{FF2B5EF4-FFF2-40B4-BE49-F238E27FC236}">
                  <a16:creationId xmlns:a16="http://schemas.microsoft.com/office/drawing/2014/main" id="{0D7BFB1D-1C2C-A34C-96AF-5F6FA5286BE5}"/>
                </a:ext>
              </a:extLst>
            </p:cNvPr>
            <p:cNvSpPr/>
            <p:nvPr/>
          </p:nvSpPr>
          <p:spPr>
            <a:xfrm>
              <a:off x="937800" y="3634920"/>
              <a:ext cx="78120" cy="348120"/>
            </a:xfrm>
            <a:custGeom>
              <a:avLst/>
              <a:gdLst/>
              <a:ahLst/>
              <a:cxnLst>
                <a:cxn ang="3cd4">
                  <a:pos x="hc" y="t"/>
                </a:cxn>
                <a:cxn ang="cd2">
                  <a:pos x="l" y="vc"/>
                </a:cxn>
                <a:cxn ang="cd4">
                  <a:pos x="hc" y="b"/>
                </a:cxn>
                <a:cxn ang="0">
                  <a:pos x="r" y="vc"/>
                </a:cxn>
              </a:cxnLst>
              <a:rect l="l" t="t" r="r" b="b"/>
              <a:pathLst>
                <a:path w="218" h="968">
                  <a:moveTo>
                    <a:pt x="213" y="37"/>
                  </a:moveTo>
                  <a:cubicBezTo>
                    <a:pt x="218" y="26"/>
                    <a:pt x="218" y="24"/>
                    <a:pt x="218" y="20"/>
                  </a:cubicBezTo>
                  <a:cubicBezTo>
                    <a:pt x="218" y="9"/>
                    <a:pt x="209" y="0"/>
                    <a:pt x="198" y="0"/>
                  </a:cubicBezTo>
                  <a:cubicBezTo>
                    <a:pt x="189" y="0"/>
                    <a:pt x="183" y="4"/>
                    <a:pt x="176" y="22"/>
                  </a:cubicBezTo>
                  <a:lnTo>
                    <a:pt x="4" y="466"/>
                  </a:lnTo>
                  <a:cubicBezTo>
                    <a:pt x="2" y="473"/>
                    <a:pt x="0" y="479"/>
                    <a:pt x="0" y="484"/>
                  </a:cubicBezTo>
                  <a:cubicBezTo>
                    <a:pt x="0" y="486"/>
                    <a:pt x="0" y="488"/>
                    <a:pt x="4" y="501"/>
                  </a:cubicBezTo>
                  <a:lnTo>
                    <a:pt x="176" y="946"/>
                  </a:lnTo>
                  <a:cubicBezTo>
                    <a:pt x="180" y="957"/>
                    <a:pt x="185" y="968"/>
                    <a:pt x="198" y="968"/>
                  </a:cubicBezTo>
                  <a:cubicBezTo>
                    <a:pt x="209" y="968"/>
                    <a:pt x="218" y="959"/>
                    <a:pt x="218" y="950"/>
                  </a:cubicBezTo>
                  <a:cubicBezTo>
                    <a:pt x="218" y="946"/>
                    <a:pt x="218" y="943"/>
                    <a:pt x="213" y="932"/>
                  </a:cubicBezTo>
                  <a:lnTo>
                    <a:pt x="40" y="484"/>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3" name="Freeform 32">
              <a:extLst>
                <a:ext uri="{FF2B5EF4-FFF2-40B4-BE49-F238E27FC236}">
                  <a16:creationId xmlns:a16="http://schemas.microsoft.com/office/drawing/2014/main" id="{F90D8358-BAC0-6143-B817-86A055092E13}"/>
                </a:ext>
              </a:extLst>
            </p:cNvPr>
            <p:cNvSpPr/>
            <p:nvPr/>
          </p:nvSpPr>
          <p:spPr>
            <a:xfrm>
              <a:off x="1052640" y="374184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1"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6"/>
                    <a:pt x="257" y="418"/>
                    <a:pt x="141" y="418"/>
                  </a:cubicBezTo>
                  <a:cubicBezTo>
                    <a:pt x="125" y="418"/>
                    <a:pt x="51" y="418"/>
                    <a:pt x="29" y="367"/>
                  </a:cubicBezTo>
                  <a:cubicBezTo>
                    <a:pt x="66" y="372"/>
                    <a:pt x="90" y="343"/>
                    <a:pt x="90" y="314"/>
                  </a:cubicBezTo>
                  <a:cubicBezTo>
                    <a:pt x="90" y="292"/>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4" name="Freeform 33">
              <a:extLst>
                <a:ext uri="{FF2B5EF4-FFF2-40B4-BE49-F238E27FC236}">
                  <a16:creationId xmlns:a16="http://schemas.microsoft.com/office/drawing/2014/main" id="{7E1F7D95-F500-5D40-85A4-80D557F60ECD}"/>
                </a:ext>
              </a:extLst>
            </p:cNvPr>
            <p:cNvSpPr/>
            <p:nvPr/>
          </p:nvSpPr>
          <p:spPr>
            <a:xfrm>
              <a:off x="1223639" y="3786120"/>
              <a:ext cx="89280" cy="162000"/>
            </a:xfrm>
            <a:custGeom>
              <a:avLst/>
              <a:gdLst/>
              <a:ahLst/>
              <a:cxnLst>
                <a:cxn ang="3cd4">
                  <a:pos x="hc" y="t"/>
                </a:cxn>
                <a:cxn ang="cd2">
                  <a:pos x="l" y="vc"/>
                </a:cxn>
                <a:cxn ang="cd4">
                  <a:pos x="hc" y="b"/>
                </a:cxn>
                <a:cxn ang="0">
                  <a:pos x="r" y="vc"/>
                </a:cxn>
              </a:cxnLst>
              <a:rect l="l" t="t" r="r" b="b"/>
              <a:pathLst>
                <a:path w="249" h="451">
                  <a:moveTo>
                    <a:pt x="154" y="20"/>
                  </a:moveTo>
                  <a:cubicBezTo>
                    <a:pt x="154" y="0"/>
                    <a:pt x="154" y="0"/>
                    <a:pt x="134" y="0"/>
                  </a:cubicBezTo>
                  <a:cubicBezTo>
                    <a:pt x="90" y="42"/>
                    <a:pt x="29" y="44"/>
                    <a:pt x="0" y="44"/>
                  </a:cubicBezTo>
                  <a:lnTo>
                    <a:pt x="0" y="68"/>
                  </a:lnTo>
                  <a:cubicBezTo>
                    <a:pt x="15" y="68"/>
                    <a:pt x="62" y="68"/>
                    <a:pt x="99" y="48"/>
                  </a:cubicBezTo>
                  <a:lnTo>
                    <a:pt x="99" y="396"/>
                  </a:lnTo>
                  <a:cubicBezTo>
                    <a:pt x="99" y="418"/>
                    <a:pt x="99" y="427"/>
                    <a:pt x="31" y="427"/>
                  </a:cubicBezTo>
                  <a:lnTo>
                    <a:pt x="4" y="427"/>
                  </a:lnTo>
                  <a:lnTo>
                    <a:pt x="4" y="451"/>
                  </a:lnTo>
                  <a:cubicBezTo>
                    <a:pt x="18" y="451"/>
                    <a:pt x="101" y="449"/>
                    <a:pt x="125" y="449"/>
                  </a:cubicBezTo>
                  <a:cubicBezTo>
                    <a:pt x="147" y="449"/>
                    <a:pt x="233" y="451"/>
                    <a:pt x="249" y="451"/>
                  </a:cubicBezTo>
                  <a:lnTo>
                    <a:pt x="249" y="427"/>
                  </a:lnTo>
                  <a:lnTo>
                    <a:pt x="222" y="427"/>
                  </a:lnTo>
                  <a:cubicBezTo>
                    <a:pt x="154" y="427"/>
                    <a:pt x="154" y="418"/>
                    <a:pt x="154" y="3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5" name="Freeform 34">
              <a:extLst>
                <a:ext uri="{FF2B5EF4-FFF2-40B4-BE49-F238E27FC236}">
                  <a16:creationId xmlns:a16="http://schemas.microsoft.com/office/drawing/2014/main" id="{70714AB7-A2BB-3C47-8FCB-B9A1CBED7E5D}"/>
                </a:ext>
              </a:extLst>
            </p:cNvPr>
            <p:cNvSpPr/>
            <p:nvPr/>
          </p:nvSpPr>
          <p:spPr>
            <a:xfrm>
              <a:off x="1382760" y="3858479"/>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6" name="Freeform 35">
              <a:extLst>
                <a:ext uri="{FF2B5EF4-FFF2-40B4-BE49-F238E27FC236}">
                  <a16:creationId xmlns:a16="http://schemas.microsoft.com/office/drawing/2014/main" id="{13E19D69-A75F-4D43-8D46-67457CD13F2D}"/>
                </a:ext>
              </a:extLst>
            </p:cNvPr>
            <p:cNvSpPr/>
            <p:nvPr/>
          </p:nvSpPr>
          <p:spPr>
            <a:xfrm>
              <a:off x="1521360" y="3657960"/>
              <a:ext cx="249120" cy="245880"/>
            </a:xfrm>
            <a:custGeom>
              <a:avLst/>
              <a:gdLst/>
              <a:ahLst/>
              <a:cxnLst>
                <a:cxn ang="3cd4">
                  <a:pos x="hc" y="t"/>
                </a:cxn>
                <a:cxn ang="cd2">
                  <a:pos x="l" y="vc"/>
                </a:cxn>
                <a:cxn ang="cd4">
                  <a:pos x="hc" y="b"/>
                </a:cxn>
                <a:cxn ang="0">
                  <a:pos x="r" y="vc"/>
                </a:cxn>
              </a:cxnLst>
              <a:rect l="l" t="t" r="r" b="b"/>
              <a:pathLst>
                <a:path w="693" h="684">
                  <a:moveTo>
                    <a:pt x="323" y="66"/>
                  </a:moveTo>
                  <a:cubicBezTo>
                    <a:pt x="330" y="44"/>
                    <a:pt x="332" y="33"/>
                    <a:pt x="352" y="31"/>
                  </a:cubicBezTo>
                  <a:cubicBezTo>
                    <a:pt x="361" y="31"/>
                    <a:pt x="392" y="31"/>
                    <a:pt x="409" y="31"/>
                  </a:cubicBezTo>
                  <a:cubicBezTo>
                    <a:pt x="480" y="31"/>
                    <a:pt x="587" y="31"/>
                    <a:pt x="587" y="125"/>
                  </a:cubicBezTo>
                  <a:cubicBezTo>
                    <a:pt x="587" y="158"/>
                    <a:pt x="572" y="227"/>
                    <a:pt x="532" y="264"/>
                  </a:cubicBezTo>
                  <a:cubicBezTo>
                    <a:pt x="508" y="288"/>
                    <a:pt x="458" y="319"/>
                    <a:pt x="370" y="319"/>
                  </a:cubicBezTo>
                  <a:lnTo>
                    <a:pt x="262" y="319"/>
                  </a:lnTo>
                  <a:close/>
                  <a:moveTo>
                    <a:pt x="464" y="332"/>
                  </a:moveTo>
                  <a:cubicBezTo>
                    <a:pt x="561" y="310"/>
                    <a:pt x="678" y="244"/>
                    <a:pt x="678" y="145"/>
                  </a:cubicBezTo>
                  <a:cubicBezTo>
                    <a:pt x="678" y="62"/>
                    <a:pt x="590" y="0"/>
                    <a:pt x="462" y="0"/>
                  </a:cubicBezTo>
                  <a:lnTo>
                    <a:pt x="187" y="0"/>
                  </a:lnTo>
                  <a:cubicBezTo>
                    <a:pt x="167" y="0"/>
                    <a:pt x="158" y="0"/>
                    <a:pt x="158" y="20"/>
                  </a:cubicBezTo>
                  <a:cubicBezTo>
                    <a:pt x="158" y="31"/>
                    <a:pt x="167" y="31"/>
                    <a:pt x="185" y="31"/>
                  </a:cubicBezTo>
                  <a:cubicBezTo>
                    <a:pt x="187" y="31"/>
                    <a:pt x="205" y="31"/>
                    <a:pt x="222" y="33"/>
                  </a:cubicBezTo>
                  <a:cubicBezTo>
                    <a:pt x="240" y="33"/>
                    <a:pt x="249" y="35"/>
                    <a:pt x="249" y="48"/>
                  </a:cubicBezTo>
                  <a:cubicBezTo>
                    <a:pt x="249" y="51"/>
                    <a:pt x="246" y="55"/>
                    <a:pt x="244" y="66"/>
                  </a:cubicBezTo>
                  <a:lnTo>
                    <a:pt x="114" y="587"/>
                  </a:lnTo>
                  <a:cubicBezTo>
                    <a:pt x="106" y="625"/>
                    <a:pt x="103" y="631"/>
                    <a:pt x="26" y="631"/>
                  </a:cubicBezTo>
                  <a:cubicBezTo>
                    <a:pt x="9" y="631"/>
                    <a:pt x="0" y="631"/>
                    <a:pt x="0" y="651"/>
                  </a:cubicBezTo>
                  <a:cubicBezTo>
                    <a:pt x="0" y="662"/>
                    <a:pt x="11" y="662"/>
                    <a:pt x="13" y="662"/>
                  </a:cubicBezTo>
                  <a:cubicBezTo>
                    <a:pt x="42" y="662"/>
                    <a:pt x="108" y="660"/>
                    <a:pt x="136" y="660"/>
                  </a:cubicBezTo>
                  <a:cubicBezTo>
                    <a:pt x="163" y="660"/>
                    <a:pt x="231" y="662"/>
                    <a:pt x="260" y="662"/>
                  </a:cubicBezTo>
                  <a:cubicBezTo>
                    <a:pt x="266" y="662"/>
                    <a:pt x="277" y="662"/>
                    <a:pt x="277" y="642"/>
                  </a:cubicBezTo>
                  <a:cubicBezTo>
                    <a:pt x="277" y="631"/>
                    <a:pt x="271" y="631"/>
                    <a:pt x="251" y="631"/>
                  </a:cubicBezTo>
                  <a:cubicBezTo>
                    <a:pt x="216" y="631"/>
                    <a:pt x="187" y="631"/>
                    <a:pt x="187" y="614"/>
                  </a:cubicBezTo>
                  <a:cubicBezTo>
                    <a:pt x="187" y="609"/>
                    <a:pt x="189" y="605"/>
                    <a:pt x="191" y="598"/>
                  </a:cubicBezTo>
                  <a:lnTo>
                    <a:pt x="255" y="341"/>
                  </a:lnTo>
                  <a:lnTo>
                    <a:pt x="370" y="341"/>
                  </a:lnTo>
                  <a:cubicBezTo>
                    <a:pt x="458" y="341"/>
                    <a:pt x="475" y="396"/>
                    <a:pt x="475" y="429"/>
                  </a:cubicBezTo>
                  <a:cubicBezTo>
                    <a:pt x="475" y="444"/>
                    <a:pt x="469" y="475"/>
                    <a:pt x="462" y="497"/>
                  </a:cubicBezTo>
                  <a:cubicBezTo>
                    <a:pt x="455" y="523"/>
                    <a:pt x="447" y="559"/>
                    <a:pt x="447" y="578"/>
                  </a:cubicBezTo>
                  <a:cubicBezTo>
                    <a:pt x="447" y="684"/>
                    <a:pt x="563" y="684"/>
                    <a:pt x="576" y="684"/>
                  </a:cubicBezTo>
                  <a:cubicBezTo>
                    <a:pt x="658" y="684"/>
                    <a:pt x="693" y="585"/>
                    <a:pt x="693" y="572"/>
                  </a:cubicBezTo>
                  <a:cubicBezTo>
                    <a:pt x="693" y="561"/>
                    <a:pt x="682" y="561"/>
                    <a:pt x="680" y="561"/>
                  </a:cubicBezTo>
                  <a:cubicBezTo>
                    <a:pt x="671" y="561"/>
                    <a:pt x="671" y="567"/>
                    <a:pt x="669" y="574"/>
                  </a:cubicBezTo>
                  <a:cubicBezTo>
                    <a:pt x="645" y="647"/>
                    <a:pt x="603" y="662"/>
                    <a:pt x="581" y="662"/>
                  </a:cubicBezTo>
                  <a:cubicBezTo>
                    <a:pt x="548" y="662"/>
                    <a:pt x="541" y="640"/>
                    <a:pt x="541" y="603"/>
                  </a:cubicBezTo>
                  <a:cubicBezTo>
                    <a:pt x="541" y="572"/>
                    <a:pt x="548" y="523"/>
                    <a:pt x="550" y="493"/>
                  </a:cubicBezTo>
                  <a:cubicBezTo>
                    <a:pt x="552" y="479"/>
                    <a:pt x="554" y="460"/>
                    <a:pt x="554" y="446"/>
                  </a:cubicBezTo>
                  <a:cubicBezTo>
                    <a:pt x="554" y="372"/>
                    <a:pt x="491" y="343"/>
                    <a:pt x="464" y="33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7" name="Freeform 36">
              <a:extLst>
                <a:ext uri="{FF2B5EF4-FFF2-40B4-BE49-F238E27FC236}">
                  <a16:creationId xmlns:a16="http://schemas.microsoft.com/office/drawing/2014/main" id="{1CB77660-98CF-2D48-A62F-A7AD6AFAEFCF}"/>
                </a:ext>
              </a:extLst>
            </p:cNvPr>
            <p:cNvSpPr/>
            <p:nvPr/>
          </p:nvSpPr>
          <p:spPr>
            <a:xfrm>
              <a:off x="1785960" y="3786120"/>
              <a:ext cx="108000" cy="162000"/>
            </a:xfrm>
            <a:custGeom>
              <a:avLst/>
              <a:gdLst/>
              <a:ahLst/>
              <a:cxnLst>
                <a:cxn ang="3cd4">
                  <a:pos x="hc" y="t"/>
                </a:cxn>
                <a:cxn ang="cd2">
                  <a:pos x="l" y="vc"/>
                </a:cxn>
                <a:cxn ang="cd4">
                  <a:pos x="hc" y="b"/>
                </a:cxn>
                <a:cxn ang="0">
                  <a:pos x="r" y="vc"/>
                </a:cxn>
              </a:cxnLst>
              <a:rect l="l" t="t" r="r" b="b"/>
              <a:pathLst>
                <a:path w="301" h="451">
                  <a:moveTo>
                    <a:pt x="301" y="328"/>
                  </a:moveTo>
                  <a:lnTo>
                    <a:pt x="277" y="328"/>
                  </a:lnTo>
                  <a:cubicBezTo>
                    <a:pt x="275" y="343"/>
                    <a:pt x="268" y="383"/>
                    <a:pt x="260" y="389"/>
                  </a:cubicBezTo>
                  <a:cubicBezTo>
                    <a:pt x="255" y="394"/>
                    <a:pt x="202" y="394"/>
                    <a:pt x="194" y="394"/>
                  </a:cubicBezTo>
                  <a:lnTo>
                    <a:pt x="68" y="394"/>
                  </a:lnTo>
                  <a:cubicBezTo>
                    <a:pt x="139" y="330"/>
                    <a:pt x="163" y="312"/>
                    <a:pt x="205" y="279"/>
                  </a:cubicBezTo>
                  <a:cubicBezTo>
                    <a:pt x="255" y="240"/>
                    <a:pt x="301" y="198"/>
                    <a:pt x="301" y="132"/>
                  </a:cubicBezTo>
                  <a:cubicBezTo>
                    <a:pt x="301" y="51"/>
                    <a:pt x="229" y="0"/>
                    <a:pt x="141" y="0"/>
                  </a:cubicBezTo>
                  <a:cubicBezTo>
                    <a:pt x="57" y="0"/>
                    <a:pt x="0" y="59"/>
                    <a:pt x="0" y="121"/>
                  </a:cubicBezTo>
                  <a:cubicBezTo>
                    <a:pt x="0" y="156"/>
                    <a:pt x="29" y="161"/>
                    <a:pt x="35" y="161"/>
                  </a:cubicBezTo>
                  <a:cubicBezTo>
                    <a:pt x="53" y="161"/>
                    <a:pt x="73" y="147"/>
                    <a:pt x="73" y="123"/>
                  </a:cubicBezTo>
                  <a:cubicBezTo>
                    <a:pt x="73" y="112"/>
                    <a:pt x="68" y="88"/>
                    <a:pt x="33" y="88"/>
                  </a:cubicBezTo>
                  <a:cubicBezTo>
                    <a:pt x="53" y="40"/>
                    <a:pt x="99" y="24"/>
                    <a:pt x="132" y="24"/>
                  </a:cubicBezTo>
                  <a:cubicBezTo>
                    <a:pt x="200" y="24"/>
                    <a:pt x="235" y="77"/>
                    <a:pt x="235" y="132"/>
                  </a:cubicBezTo>
                  <a:cubicBezTo>
                    <a:pt x="235" y="191"/>
                    <a:pt x="194" y="238"/>
                    <a:pt x="172" y="264"/>
                  </a:cubicBezTo>
                  <a:lnTo>
                    <a:pt x="7" y="424"/>
                  </a:lnTo>
                  <a:cubicBezTo>
                    <a:pt x="0" y="431"/>
                    <a:pt x="0" y="433"/>
                    <a:pt x="0" y="451"/>
                  </a:cubicBezTo>
                  <a:lnTo>
                    <a:pt x="282" y="451"/>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8" name="Freeform 37">
              <a:extLst>
                <a:ext uri="{FF2B5EF4-FFF2-40B4-BE49-F238E27FC236}">
                  <a16:creationId xmlns:a16="http://schemas.microsoft.com/office/drawing/2014/main" id="{91474C08-2CBD-4C47-A566-C3723D6150A2}"/>
                </a:ext>
              </a:extLst>
            </p:cNvPr>
            <p:cNvSpPr/>
            <p:nvPr/>
          </p:nvSpPr>
          <p:spPr>
            <a:xfrm>
              <a:off x="2023559" y="3692879"/>
              <a:ext cx="231840" cy="232560"/>
            </a:xfrm>
            <a:custGeom>
              <a:avLst/>
              <a:gdLst/>
              <a:ahLst/>
              <a:cxnLst>
                <a:cxn ang="3cd4">
                  <a:pos x="hc" y="t"/>
                </a:cxn>
                <a:cxn ang="cd2">
                  <a:pos x="l" y="vc"/>
                </a:cxn>
                <a:cxn ang="cd4">
                  <a:pos x="hc" y="b"/>
                </a:cxn>
                <a:cxn ang="0">
                  <a:pos x="r" y="vc"/>
                </a:cxn>
              </a:cxnLst>
              <a:rect l="l" t="t" r="r" b="b"/>
              <a:pathLst>
                <a:path w="645" h="647">
                  <a:moveTo>
                    <a:pt x="343" y="343"/>
                  </a:moveTo>
                  <a:lnTo>
                    <a:pt x="614" y="343"/>
                  </a:lnTo>
                  <a:cubicBezTo>
                    <a:pt x="627" y="343"/>
                    <a:pt x="645" y="343"/>
                    <a:pt x="645" y="323"/>
                  </a:cubicBezTo>
                  <a:cubicBezTo>
                    <a:pt x="645" y="303"/>
                    <a:pt x="627" y="303"/>
                    <a:pt x="614" y="303"/>
                  </a:cubicBezTo>
                  <a:lnTo>
                    <a:pt x="343" y="303"/>
                  </a:lnTo>
                  <a:lnTo>
                    <a:pt x="343" y="33"/>
                  </a:lnTo>
                  <a:cubicBezTo>
                    <a:pt x="343" y="18"/>
                    <a:pt x="343" y="0"/>
                    <a:pt x="323" y="0"/>
                  </a:cubicBezTo>
                  <a:cubicBezTo>
                    <a:pt x="304" y="0"/>
                    <a:pt x="304" y="18"/>
                    <a:pt x="304" y="33"/>
                  </a:cubicBezTo>
                  <a:lnTo>
                    <a:pt x="304" y="303"/>
                  </a:lnTo>
                  <a:lnTo>
                    <a:pt x="33" y="303"/>
                  </a:lnTo>
                  <a:cubicBezTo>
                    <a:pt x="18" y="303"/>
                    <a:pt x="0" y="303"/>
                    <a:pt x="0" y="323"/>
                  </a:cubicBezTo>
                  <a:cubicBezTo>
                    <a:pt x="0" y="343"/>
                    <a:pt x="18" y="343"/>
                    <a:pt x="33" y="343"/>
                  </a:cubicBezTo>
                  <a:lnTo>
                    <a:pt x="304" y="343"/>
                  </a:lnTo>
                  <a:lnTo>
                    <a:pt x="304" y="614"/>
                  </a:lnTo>
                  <a:cubicBezTo>
                    <a:pt x="304" y="627"/>
                    <a:pt x="304" y="647"/>
                    <a:pt x="323" y="647"/>
                  </a:cubicBezTo>
                  <a:cubicBezTo>
                    <a:pt x="343" y="647"/>
                    <a:pt x="343" y="627"/>
                    <a:pt x="343" y="61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9" name="Freeform 38">
              <a:extLst>
                <a:ext uri="{FF2B5EF4-FFF2-40B4-BE49-F238E27FC236}">
                  <a16:creationId xmlns:a16="http://schemas.microsoft.com/office/drawing/2014/main" id="{6D53C2A6-E2DB-3E47-9D85-792CE8E46CF0}"/>
                </a:ext>
              </a:extLst>
            </p:cNvPr>
            <p:cNvSpPr/>
            <p:nvPr/>
          </p:nvSpPr>
          <p:spPr>
            <a:xfrm>
              <a:off x="2356920" y="3741840"/>
              <a:ext cx="183240" cy="229320"/>
            </a:xfrm>
            <a:custGeom>
              <a:avLst/>
              <a:gdLst/>
              <a:ahLst/>
              <a:cxnLst>
                <a:cxn ang="3cd4">
                  <a:pos x="hc" y="t"/>
                </a:cxn>
                <a:cxn ang="cd2">
                  <a:pos x="l" y="vc"/>
                </a:cxn>
                <a:cxn ang="cd4">
                  <a:pos x="hc" y="b"/>
                </a:cxn>
                <a:cxn ang="0">
                  <a:pos x="r" y="vc"/>
                </a:cxn>
              </a:cxnLst>
              <a:rect l="l" t="t" r="r" b="b"/>
              <a:pathLst>
                <a:path w="510" h="638">
                  <a:moveTo>
                    <a:pt x="22" y="183"/>
                  </a:moveTo>
                  <a:cubicBezTo>
                    <a:pt x="59" y="70"/>
                    <a:pt x="165" y="70"/>
                    <a:pt x="176" y="70"/>
                  </a:cubicBezTo>
                  <a:cubicBezTo>
                    <a:pt x="323" y="70"/>
                    <a:pt x="334" y="240"/>
                    <a:pt x="334" y="317"/>
                  </a:cubicBezTo>
                  <a:cubicBezTo>
                    <a:pt x="334" y="376"/>
                    <a:pt x="330" y="391"/>
                    <a:pt x="323" y="411"/>
                  </a:cubicBezTo>
                  <a:cubicBezTo>
                    <a:pt x="301" y="482"/>
                    <a:pt x="273" y="594"/>
                    <a:pt x="273" y="620"/>
                  </a:cubicBezTo>
                  <a:cubicBezTo>
                    <a:pt x="273" y="631"/>
                    <a:pt x="277" y="638"/>
                    <a:pt x="284" y="638"/>
                  </a:cubicBezTo>
                  <a:cubicBezTo>
                    <a:pt x="297" y="638"/>
                    <a:pt x="306" y="616"/>
                    <a:pt x="315" y="578"/>
                  </a:cubicBezTo>
                  <a:cubicBezTo>
                    <a:pt x="339" y="497"/>
                    <a:pt x="348" y="442"/>
                    <a:pt x="352" y="411"/>
                  </a:cubicBezTo>
                  <a:cubicBezTo>
                    <a:pt x="354" y="400"/>
                    <a:pt x="354" y="387"/>
                    <a:pt x="359" y="374"/>
                  </a:cubicBezTo>
                  <a:cubicBezTo>
                    <a:pt x="389" y="279"/>
                    <a:pt x="453" y="134"/>
                    <a:pt x="491" y="57"/>
                  </a:cubicBezTo>
                  <a:cubicBezTo>
                    <a:pt x="497" y="46"/>
                    <a:pt x="510" y="24"/>
                    <a:pt x="510" y="20"/>
                  </a:cubicBezTo>
                  <a:cubicBezTo>
                    <a:pt x="510" y="11"/>
                    <a:pt x="499" y="11"/>
                    <a:pt x="497" y="11"/>
                  </a:cubicBezTo>
                  <a:cubicBezTo>
                    <a:pt x="495" y="11"/>
                    <a:pt x="488" y="11"/>
                    <a:pt x="486" y="18"/>
                  </a:cubicBezTo>
                  <a:cubicBezTo>
                    <a:pt x="436" y="110"/>
                    <a:pt x="396" y="207"/>
                    <a:pt x="359" y="303"/>
                  </a:cubicBezTo>
                  <a:cubicBezTo>
                    <a:pt x="356" y="275"/>
                    <a:pt x="356" y="200"/>
                    <a:pt x="319" y="106"/>
                  </a:cubicBezTo>
                  <a:cubicBezTo>
                    <a:pt x="295" y="48"/>
                    <a:pt x="255" y="0"/>
                    <a:pt x="189" y="0"/>
                  </a:cubicBezTo>
                  <a:cubicBezTo>
                    <a:pt x="68" y="0"/>
                    <a:pt x="0" y="147"/>
                    <a:pt x="0" y="178"/>
                  </a:cubicBezTo>
                  <a:cubicBezTo>
                    <a:pt x="0" y="187"/>
                    <a:pt x="9" y="187"/>
                    <a:pt x="18" y="18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0" name="Freeform 39">
              <a:extLst>
                <a:ext uri="{FF2B5EF4-FFF2-40B4-BE49-F238E27FC236}">
                  <a16:creationId xmlns:a16="http://schemas.microsoft.com/office/drawing/2014/main" id="{9551AD5B-B4F9-B348-87A8-55637A1D9522}"/>
                </a:ext>
              </a:extLst>
            </p:cNvPr>
            <p:cNvSpPr/>
            <p:nvPr/>
          </p:nvSpPr>
          <p:spPr>
            <a:xfrm>
              <a:off x="2642760" y="3566160"/>
              <a:ext cx="93240" cy="54360"/>
            </a:xfrm>
            <a:custGeom>
              <a:avLst/>
              <a:gdLst/>
              <a:ahLst/>
              <a:cxnLst>
                <a:cxn ang="3cd4">
                  <a:pos x="hc" y="t"/>
                </a:cxn>
                <a:cxn ang="cd2">
                  <a:pos x="l" y="vc"/>
                </a:cxn>
                <a:cxn ang="cd4">
                  <a:pos x="hc" y="b"/>
                </a:cxn>
                <a:cxn ang="0">
                  <a:pos x="r" y="vc"/>
                </a:cxn>
              </a:cxnLst>
              <a:rect l="l" t="t" r="r" b="b"/>
              <a:pathLst>
                <a:path w="260" h="152">
                  <a:moveTo>
                    <a:pt x="130" y="0"/>
                  </a:moveTo>
                  <a:lnTo>
                    <a:pt x="0" y="134"/>
                  </a:lnTo>
                  <a:lnTo>
                    <a:pt x="18" y="152"/>
                  </a:lnTo>
                  <a:lnTo>
                    <a:pt x="130" y="51"/>
                  </a:lnTo>
                  <a:lnTo>
                    <a:pt x="242" y="152"/>
                  </a:lnTo>
                  <a:lnTo>
                    <a:pt x="260" y="134"/>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1" name="Freeform 40">
              <a:extLst>
                <a:ext uri="{FF2B5EF4-FFF2-40B4-BE49-F238E27FC236}">
                  <a16:creationId xmlns:a16="http://schemas.microsoft.com/office/drawing/2014/main" id="{3EECEDC9-6845-F842-94D8-157467EB99FC}"/>
                </a:ext>
              </a:extLst>
            </p:cNvPr>
            <p:cNvSpPr/>
            <p:nvPr/>
          </p:nvSpPr>
          <p:spPr>
            <a:xfrm>
              <a:off x="2569320" y="3657960"/>
              <a:ext cx="248400" cy="245880"/>
            </a:xfrm>
            <a:custGeom>
              <a:avLst/>
              <a:gdLst/>
              <a:ahLst/>
              <a:cxnLst>
                <a:cxn ang="3cd4">
                  <a:pos x="hc" y="t"/>
                </a:cxn>
                <a:cxn ang="cd2">
                  <a:pos x="l" y="vc"/>
                </a:cxn>
                <a:cxn ang="cd4">
                  <a:pos x="hc" y="b"/>
                </a:cxn>
                <a:cxn ang="0">
                  <a:pos x="r" y="vc"/>
                </a:cxn>
              </a:cxnLst>
              <a:rect l="l" t="t" r="r" b="b"/>
              <a:pathLst>
                <a:path w="691" h="684">
                  <a:moveTo>
                    <a:pt x="554" y="110"/>
                  </a:moveTo>
                  <a:cubicBezTo>
                    <a:pt x="603" y="35"/>
                    <a:pt x="642" y="33"/>
                    <a:pt x="680" y="31"/>
                  </a:cubicBezTo>
                  <a:cubicBezTo>
                    <a:pt x="691" y="29"/>
                    <a:pt x="691" y="13"/>
                    <a:pt x="691" y="11"/>
                  </a:cubicBezTo>
                  <a:cubicBezTo>
                    <a:pt x="691" y="4"/>
                    <a:pt x="686" y="0"/>
                    <a:pt x="680" y="0"/>
                  </a:cubicBezTo>
                  <a:cubicBezTo>
                    <a:pt x="653" y="0"/>
                    <a:pt x="625" y="2"/>
                    <a:pt x="598" y="2"/>
                  </a:cubicBezTo>
                  <a:cubicBezTo>
                    <a:pt x="568" y="2"/>
                    <a:pt x="535" y="0"/>
                    <a:pt x="504" y="0"/>
                  </a:cubicBezTo>
                  <a:cubicBezTo>
                    <a:pt x="497" y="0"/>
                    <a:pt x="484" y="0"/>
                    <a:pt x="484" y="18"/>
                  </a:cubicBezTo>
                  <a:cubicBezTo>
                    <a:pt x="484" y="29"/>
                    <a:pt x="493" y="31"/>
                    <a:pt x="499" y="31"/>
                  </a:cubicBezTo>
                  <a:cubicBezTo>
                    <a:pt x="526" y="33"/>
                    <a:pt x="546" y="42"/>
                    <a:pt x="546" y="62"/>
                  </a:cubicBezTo>
                  <a:cubicBezTo>
                    <a:pt x="546" y="77"/>
                    <a:pt x="530" y="99"/>
                    <a:pt x="530" y="99"/>
                  </a:cubicBezTo>
                  <a:lnTo>
                    <a:pt x="233" y="572"/>
                  </a:lnTo>
                  <a:lnTo>
                    <a:pt x="167" y="59"/>
                  </a:lnTo>
                  <a:cubicBezTo>
                    <a:pt x="167" y="42"/>
                    <a:pt x="189" y="31"/>
                    <a:pt x="233" y="31"/>
                  </a:cubicBezTo>
                  <a:cubicBezTo>
                    <a:pt x="246" y="31"/>
                    <a:pt x="257" y="31"/>
                    <a:pt x="257" y="11"/>
                  </a:cubicBezTo>
                  <a:cubicBezTo>
                    <a:pt x="257" y="2"/>
                    <a:pt x="251" y="0"/>
                    <a:pt x="244" y="0"/>
                  </a:cubicBezTo>
                  <a:cubicBezTo>
                    <a:pt x="205" y="0"/>
                    <a:pt x="163" y="2"/>
                    <a:pt x="123" y="2"/>
                  </a:cubicBezTo>
                  <a:cubicBezTo>
                    <a:pt x="106" y="2"/>
                    <a:pt x="88" y="2"/>
                    <a:pt x="70" y="2"/>
                  </a:cubicBezTo>
                  <a:cubicBezTo>
                    <a:pt x="53" y="2"/>
                    <a:pt x="35" y="0"/>
                    <a:pt x="18" y="0"/>
                  </a:cubicBezTo>
                  <a:cubicBezTo>
                    <a:pt x="11" y="0"/>
                    <a:pt x="0" y="0"/>
                    <a:pt x="0" y="18"/>
                  </a:cubicBezTo>
                  <a:cubicBezTo>
                    <a:pt x="0" y="31"/>
                    <a:pt x="9" y="31"/>
                    <a:pt x="24" y="31"/>
                  </a:cubicBezTo>
                  <a:cubicBezTo>
                    <a:pt x="79" y="31"/>
                    <a:pt x="79" y="40"/>
                    <a:pt x="81" y="64"/>
                  </a:cubicBezTo>
                  <a:lnTo>
                    <a:pt x="158" y="662"/>
                  </a:lnTo>
                  <a:cubicBezTo>
                    <a:pt x="163" y="680"/>
                    <a:pt x="165" y="684"/>
                    <a:pt x="178" y="684"/>
                  </a:cubicBezTo>
                  <a:cubicBezTo>
                    <a:pt x="194" y="684"/>
                    <a:pt x="198" y="680"/>
                    <a:pt x="205" y="6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2" name="Freeform 41">
              <a:extLst>
                <a:ext uri="{FF2B5EF4-FFF2-40B4-BE49-F238E27FC236}">
                  <a16:creationId xmlns:a16="http://schemas.microsoft.com/office/drawing/2014/main" id="{85982816-2A7A-184D-B3DE-AFBDA1D61D84}"/>
                </a:ext>
              </a:extLst>
            </p:cNvPr>
            <p:cNvSpPr/>
            <p:nvPr/>
          </p:nvSpPr>
          <p:spPr>
            <a:xfrm>
              <a:off x="2864520" y="363492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4"/>
                    <a:pt x="209" y="937"/>
                  </a:cubicBezTo>
                  <a:cubicBezTo>
                    <a:pt x="88" y="816"/>
                    <a:pt x="57" y="633"/>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2"/>
                    <a:pt x="0" y="484"/>
                  </a:cubicBezTo>
                  <a:cubicBezTo>
                    <a:pt x="0" y="561"/>
                    <a:pt x="11" y="677"/>
                    <a:pt x="64" y="787"/>
                  </a:cubicBezTo>
                  <a:cubicBezTo>
                    <a:pt x="123" y="906"/>
                    <a:pt x="207" y="968"/>
                    <a:pt x="216" y="968"/>
                  </a:cubicBezTo>
                  <a:cubicBezTo>
                    <a:pt x="222" y="968"/>
                    <a:pt x="227" y="965"/>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3" name="Freeform 42">
              <a:extLst>
                <a:ext uri="{FF2B5EF4-FFF2-40B4-BE49-F238E27FC236}">
                  <a16:creationId xmlns:a16="http://schemas.microsoft.com/office/drawing/2014/main" id="{FB06B326-BF3C-D84D-9425-8D9F74400D32}"/>
                </a:ext>
              </a:extLst>
            </p:cNvPr>
            <p:cNvSpPr/>
            <p:nvPr/>
          </p:nvSpPr>
          <p:spPr>
            <a:xfrm>
              <a:off x="2982600" y="374184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4"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6"/>
                    <a:pt x="257" y="418"/>
                    <a:pt x="141" y="418"/>
                  </a:cubicBezTo>
                  <a:cubicBezTo>
                    <a:pt x="125" y="418"/>
                    <a:pt x="51" y="418"/>
                    <a:pt x="29" y="367"/>
                  </a:cubicBezTo>
                  <a:cubicBezTo>
                    <a:pt x="66" y="372"/>
                    <a:pt x="90" y="343"/>
                    <a:pt x="90" y="314"/>
                  </a:cubicBezTo>
                  <a:cubicBezTo>
                    <a:pt x="90" y="292"/>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4" name="Freeform 43">
              <a:extLst>
                <a:ext uri="{FF2B5EF4-FFF2-40B4-BE49-F238E27FC236}">
                  <a16:creationId xmlns:a16="http://schemas.microsoft.com/office/drawing/2014/main" id="{1415BA3D-32C6-C843-8A5A-CEF7E2F0AB62}"/>
                </a:ext>
              </a:extLst>
            </p:cNvPr>
            <p:cNvSpPr/>
            <p:nvPr/>
          </p:nvSpPr>
          <p:spPr>
            <a:xfrm>
              <a:off x="3142439" y="3786120"/>
              <a:ext cx="108000" cy="162000"/>
            </a:xfrm>
            <a:custGeom>
              <a:avLst/>
              <a:gdLst/>
              <a:ahLst/>
              <a:cxnLst>
                <a:cxn ang="3cd4">
                  <a:pos x="hc" y="t"/>
                </a:cxn>
                <a:cxn ang="cd2">
                  <a:pos x="l" y="vc"/>
                </a:cxn>
                <a:cxn ang="cd4">
                  <a:pos x="hc" y="b"/>
                </a:cxn>
                <a:cxn ang="0">
                  <a:pos x="r" y="vc"/>
                </a:cxn>
              </a:cxnLst>
              <a:rect l="l" t="t" r="r" b="b"/>
              <a:pathLst>
                <a:path w="301" h="451">
                  <a:moveTo>
                    <a:pt x="301" y="328"/>
                  </a:moveTo>
                  <a:lnTo>
                    <a:pt x="277" y="328"/>
                  </a:lnTo>
                  <a:cubicBezTo>
                    <a:pt x="275" y="343"/>
                    <a:pt x="268" y="383"/>
                    <a:pt x="260" y="389"/>
                  </a:cubicBezTo>
                  <a:cubicBezTo>
                    <a:pt x="255" y="394"/>
                    <a:pt x="202" y="394"/>
                    <a:pt x="194" y="394"/>
                  </a:cubicBezTo>
                  <a:lnTo>
                    <a:pt x="68" y="394"/>
                  </a:lnTo>
                  <a:cubicBezTo>
                    <a:pt x="139" y="330"/>
                    <a:pt x="163" y="312"/>
                    <a:pt x="205" y="279"/>
                  </a:cubicBezTo>
                  <a:cubicBezTo>
                    <a:pt x="255" y="240"/>
                    <a:pt x="301" y="198"/>
                    <a:pt x="301" y="132"/>
                  </a:cubicBezTo>
                  <a:cubicBezTo>
                    <a:pt x="301" y="51"/>
                    <a:pt x="229" y="0"/>
                    <a:pt x="141" y="0"/>
                  </a:cubicBezTo>
                  <a:cubicBezTo>
                    <a:pt x="57" y="0"/>
                    <a:pt x="0" y="59"/>
                    <a:pt x="0" y="121"/>
                  </a:cubicBezTo>
                  <a:cubicBezTo>
                    <a:pt x="0" y="156"/>
                    <a:pt x="29" y="161"/>
                    <a:pt x="35" y="161"/>
                  </a:cubicBezTo>
                  <a:cubicBezTo>
                    <a:pt x="53" y="161"/>
                    <a:pt x="73" y="147"/>
                    <a:pt x="73" y="123"/>
                  </a:cubicBezTo>
                  <a:cubicBezTo>
                    <a:pt x="73" y="112"/>
                    <a:pt x="68" y="88"/>
                    <a:pt x="33" y="88"/>
                  </a:cubicBezTo>
                  <a:cubicBezTo>
                    <a:pt x="53" y="40"/>
                    <a:pt x="99" y="24"/>
                    <a:pt x="132" y="24"/>
                  </a:cubicBezTo>
                  <a:cubicBezTo>
                    <a:pt x="200" y="24"/>
                    <a:pt x="235" y="77"/>
                    <a:pt x="235" y="132"/>
                  </a:cubicBezTo>
                  <a:cubicBezTo>
                    <a:pt x="235" y="191"/>
                    <a:pt x="194" y="238"/>
                    <a:pt x="172" y="264"/>
                  </a:cubicBezTo>
                  <a:lnTo>
                    <a:pt x="7" y="424"/>
                  </a:lnTo>
                  <a:cubicBezTo>
                    <a:pt x="0" y="431"/>
                    <a:pt x="0" y="433"/>
                    <a:pt x="0" y="451"/>
                  </a:cubicBezTo>
                  <a:lnTo>
                    <a:pt x="282" y="451"/>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5" name="Freeform 44">
              <a:extLst>
                <a:ext uri="{FF2B5EF4-FFF2-40B4-BE49-F238E27FC236}">
                  <a16:creationId xmlns:a16="http://schemas.microsoft.com/office/drawing/2014/main" id="{C055A76B-6C11-C443-A38E-93F2F3CCAE99}"/>
                </a:ext>
              </a:extLst>
            </p:cNvPr>
            <p:cNvSpPr/>
            <p:nvPr/>
          </p:nvSpPr>
          <p:spPr>
            <a:xfrm>
              <a:off x="3313439" y="3858479"/>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6" name="Freeform 45">
              <a:extLst>
                <a:ext uri="{FF2B5EF4-FFF2-40B4-BE49-F238E27FC236}">
                  <a16:creationId xmlns:a16="http://schemas.microsoft.com/office/drawing/2014/main" id="{D47DA2D5-5E41-7245-AAEC-4475BBC12C9A}"/>
                </a:ext>
              </a:extLst>
            </p:cNvPr>
            <p:cNvSpPr/>
            <p:nvPr/>
          </p:nvSpPr>
          <p:spPr>
            <a:xfrm>
              <a:off x="3447360" y="3741840"/>
              <a:ext cx="230760" cy="158040"/>
            </a:xfrm>
            <a:custGeom>
              <a:avLst/>
              <a:gdLst/>
              <a:ahLst/>
              <a:cxnLst>
                <a:cxn ang="3cd4">
                  <a:pos x="hc" y="t"/>
                </a:cxn>
                <a:cxn ang="cd2">
                  <a:pos x="l" y="vc"/>
                </a:cxn>
                <a:cxn ang="cd4">
                  <a:pos x="hc" y="b"/>
                </a:cxn>
                <a:cxn ang="0">
                  <a:pos x="r" y="vc"/>
                </a:cxn>
              </a:cxnLst>
              <a:rect l="l" t="t" r="r" b="b"/>
              <a:pathLst>
                <a:path w="642" h="440">
                  <a:moveTo>
                    <a:pt x="420" y="99"/>
                  </a:moveTo>
                  <a:cubicBezTo>
                    <a:pt x="425" y="79"/>
                    <a:pt x="433" y="42"/>
                    <a:pt x="433" y="37"/>
                  </a:cubicBezTo>
                  <a:cubicBezTo>
                    <a:pt x="433" y="20"/>
                    <a:pt x="420" y="11"/>
                    <a:pt x="407" y="11"/>
                  </a:cubicBezTo>
                  <a:cubicBezTo>
                    <a:pt x="394" y="11"/>
                    <a:pt x="376" y="18"/>
                    <a:pt x="370" y="37"/>
                  </a:cubicBezTo>
                  <a:cubicBezTo>
                    <a:pt x="367" y="44"/>
                    <a:pt x="321" y="231"/>
                    <a:pt x="315" y="255"/>
                  </a:cubicBezTo>
                  <a:cubicBezTo>
                    <a:pt x="308" y="284"/>
                    <a:pt x="306" y="301"/>
                    <a:pt x="306" y="319"/>
                  </a:cubicBezTo>
                  <a:cubicBezTo>
                    <a:pt x="306" y="330"/>
                    <a:pt x="306" y="332"/>
                    <a:pt x="308" y="336"/>
                  </a:cubicBezTo>
                  <a:cubicBezTo>
                    <a:pt x="286" y="389"/>
                    <a:pt x="255" y="418"/>
                    <a:pt x="218" y="418"/>
                  </a:cubicBezTo>
                  <a:cubicBezTo>
                    <a:pt x="141" y="418"/>
                    <a:pt x="141" y="347"/>
                    <a:pt x="141" y="330"/>
                  </a:cubicBezTo>
                  <a:cubicBezTo>
                    <a:pt x="141" y="299"/>
                    <a:pt x="145" y="262"/>
                    <a:pt x="191" y="141"/>
                  </a:cubicBezTo>
                  <a:cubicBezTo>
                    <a:pt x="202" y="112"/>
                    <a:pt x="207" y="99"/>
                    <a:pt x="207" y="79"/>
                  </a:cubicBezTo>
                  <a:cubicBezTo>
                    <a:pt x="207" y="35"/>
                    <a:pt x="176" y="0"/>
                    <a:pt x="128" y="0"/>
                  </a:cubicBezTo>
                  <a:cubicBezTo>
                    <a:pt x="35" y="0"/>
                    <a:pt x="0" y="141"/>
                    <a:pt x="0" y="150"/>
                  </a:cubicBezTo>
                  <a:cubicBezTo>
                    <a:pt x="0" y="158"/>
                    <a:pt x="9" y="158"/>
                    <a:pt x="11" y="158"/>
                  </a:cubicBezTo>
                  <a:cubicBezTo>
                    <a:pt x="22" y="158"/>
                    <a:pt x="22" y="158"/>
                    <a:pt x="26" y="141"/>
                  </a:cubicBezTo>
                  <a:cubicBezTo>
                    <a:pt x="53" y="51"/>
                    <a:pt x="90" y="22"/>
                    <a:pt x="125" y="22"/>
                  </a:cubicBezTo>
                  <a:cubicBezTo>
                    <a:pt x="134" y="22"/>
                    <a:pt x="150" y="22"/>
                    <a:pt x="150" y="53"/>
                  </a:cubicBezTo>
                  <a:cubicBezTo>
                    <a:pt x="150" y="77"/>
                    <a:pt x="139" y="106"/>
                    <a:pt x="132" y="121"/>
                  </a:cubicBezTo>
                  <a:cubicBezTo>
                    <a:pt x="90" y="235"/>
                    <a:pt x="77" y="282"/>
                    <a:pt x="77" y="317"/>
                  </a:cubicBezTo>
                  <a:cubicBezTo>
                    <a:pt x="77" y="407"/>
                    <a:pt x="143" y="440"/>
                    <a:pt x="216" y="440"/>
                  </a:cubicBezTo>
                  <a:cubicBezTo>
                    <a:pt x="231" y="440"/>
                    <a:pt x="277" y="440"/>
                    <a:pt x="317" y="372"/>
                  </a:cubicBezTo>
                  <a:cubicBezTo>
                    <a:pt x="341" y="433"/>
                    <a:pt x="409" y="440"/>
                    <a:pt x="438" y="440"/>
                  </a:cubicBezTo>
                  <a:cubicBezTo>
                    <a:pt x="510" y="440"/>
                    <a:pt x="552" y="378"/>
                    <a:pt x="579" y="321"/>
                  </a:cubicBezTo>
                  <a:cubicBezTo>
                    <a:pt x="612" y="244"/>
                    <a:pt x="642" y="114"/>
                    <a:pt x="642" y="68"/>
                  </a:cubicBezTo>
                  <a:cubicBezTo>
                    <a:pt x="642" y="15"/>
                    <a:pt x="616" y="0"/>
                    <a:pt x="598" y="0"/>
                  </a:cubicBezTo>
                  <a:cubicBezTo>
                    <a:pt x="574" y="0"/>
                    <a:pt x="550" y="24"/>
                    <a:pt x="550" y="46"/>
                  </a:cubicBezTo>
                  <a:cubicBezTo>
                    <a:pt x="550" y="59"/>
                    <a:pt x="557" y="66"/>
                    <a:pt x="565" y="73"/>
                  </a:cubicBezTo>
                  <a:cubicBezTo>
                    <a:pt x="576" y="84"/>
                    <a:pt x="601" y="108"/>
                    <a:pt x="601" y="156"/>
                  </a:cubicBezTo>
                  <a:cubicBezTo>
                    <a:pt x="601" y="189"/>
                    <a:pt x="572" y="284"/>
                    <a:pt x="548" y="332"/>
                  </a:cubicBezTo>
                  <a:cubicBezTo>
                    <a:pt x="521" y="385"/>
                    <a:pt x="488" y="418"/>
                    <a:pt x="440" y="418"/>
                  </a:cubicBezTo>
                  <a:cubicBezTo>
                    <a:pt x="394" y="418"/>
                    <a:pt x="367" y="389"/>
                    <a:pt x="367" y="334"/>
                  </a:cubicBezTo>
                  <a:cubicBezTo>
                    <a:pt x="367" y="308"/>
                    <a:pt x="376" y="277"/>
                    <a:pt x="378" y="26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7" name="Freeform 46">
              <a:extLst>
                <a:ext uri="{FF2B5EF4-FFF2-40B4-BE49-F238E27FC236}">
                  <a16:creationId xmlns:a16="http://schemas.microsoft.com/office/drawing/2014/main" id="{F2DC15A9-06E3-824A-B37F-4903C53C7D4F}"/>
                </a:ext>
              </a:extLst>
            </p:cNvPr>
            <p:cNvSpPr/>
            <p:nvPr/>
          </p:nvSpPr>
          <p:spPr>
            <a:xfrm>
              <a:off x="3715200" y="363492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2"/>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0"/>
                    <a:pt x="13" y="941"/>
                  </a:cubicBezTo>
                  <a:cubicBezTo>
                    <a:pt x="0" y="954"/>
                    <a:pt x="0" y="957"/>
                    <a:pt x="0" y="959"/>
                  </a:cubicBezTo>
                  <a:cubicBezTo>
                    <a:pt x="0" y="965"/>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8" name="Freeform 47">
              <a:extLst>
                <a:ext uri="{FF2B5EF4-FFF2-40B4-BE49-F238E27FC236}">
                  <a16:creationId xmlns:a16="http://schemas.microsoft.com/office/drawing/2014/main" id="{7D8AE21B-E041-4A45-9015-7F77ED7AB489}"/>
                </a:ext>
              </a:extLst>
            </p:cNvPr>
            <p:cNvSpPr/>
            <p:nvPr/>
          </p:nvSpPr>
          <p:spPr>
            <a:xfrm>
              <a:off x="3849120" y="3634920"/>
              <a:ext cx="78120" cy="348120"/>
            </a:xfrm>
            <a:custGeom>
              <a:avLst/>
              <a:gdLst/>
              <a:ahLst/>
              <a:cxnLst>
                <a:cxn ang="3cd4">
                  <a:pos x="hc" y="t"/>
                </a:cxn>
                <a:cxn ang="cd2">
                  <a:pos x="l" y="vc"/>
                </a:cxn>
                <a:cxn ang="cd4">
                  <a:pos x="hc" y="b"/>
                </a:cxn>
                <a:cxn ang="0">
                  <a:pos x="r" y="vc"/>
                </a:cxn>
              </a:cxnLst>
              <a:rect l="l" t="t" r="r" b="b"/>
              <a:pathLst>
                <a:path w="218" h="968">
                  <a:moveTo>
                    <a:pt x="213" y="501"/>
                  </a:moveTo>
                  <a:cubicBezTo>
                    <a:pt x="218" y="488"/>
                    <a:pt x="218" y="486"/>
                    <a:pt x="218" y="484"/>
                  </a:cubicBezTo>
                  <a:cubicBezTo>
                    <a:pt x="218" y="482"/>
                    <a:pt x="218" y="479"/>
                    <a:pt x="213" y="468"/>
                  </a:cubicBezTo>
                  <a:lnTo>
                    <a:pt x="42" y="22"/>
                  </a:lnTo>
                  <a:cubicBezTo>
                    <a:pt x="35" y="7"/>
                    <a:pt x="31" y="0"/>
                    <a:pt x="20" y="0"/>
                  </a:cubicBezTo>
                  <a:cubicBezTo>
                    <a:pt x="9" y="0"/>
                    <a:pt x="0" y="9"/>
                    <a:pt x="0" y="20"/>
                  </a:cubicBezTo>
                  <a:cubicBezTo>
                    <a:pt x="0" y="22"/>
                    <a:pt x="0" y="24"/>
                    <a:pt x="4" y="35"/>
                  </a:cubicBezTo>
                  <a:lnTo>
                    <a:pt x="178" y="484"/>
                  </a:lnTo>
                  <a:lnTo>
                    <a:pt x="4" y="932"/>
                  </a:lnTo>
                  <a:cubicBezTo>
                    <a:pt x="0" y="941"/>
                    <a:pt x="0" y="943"/>
                    <a:pt x="0" y="950"/>
                  </a:cubicBezTo>
                  <a:cubicBezTo>
                    <a:pt x="0" y="959"/>
                    <a:pt x="9" y="968"/>
                    <a:pt x="20" y="968"/>
                  </a:cubicBezTo>
                  <a:cubicBezTo>
                    <a:pt x="33" y="968"/>
                    <a:pt x="35" y="959"/>
                    <a:pt x="40" y="95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9" name="Freeform 48">
              <a:extLst>
                <a:ext uri="{FF2B5EF4-FFF2-40B4-BE49-F238E27FC236}">
                  <a16:creationId xmlns:a16="http://schemas.microsoft.com/office/drawing/2014/main" id="{9DDAA0FE-ECA6-F142-82B3-23C307F5B873}"/>
                </a:ext>
              </a:extLst>
            </p:cNvPr>
            <p:cNvSpPr/>
            <p:nvPr/>
          </p:nvSpPr>
          <p:spPr>
            <a:xfrm>
              <a:off x="3994560" y="3858479"/>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0" name="Freeform 49">
              <a:extLst>
                <a:ext uri="{FF2B5EF4-FFF2-40B4-BE49-F238E27FC236}">
                  <a16:creationId xmlns:a16="http://schemas.microsoft.com/office/drawing/2014/main" id="{D975B8A9-7404-5B4B-A6D8-E7595F4CFD58}"/>
                </a:ext>
              </a:extLst>
            </p:cNvPr>
            <p:cNvSpPr/>
            <p:nvPr/>
          </p:nvSpPr>
          <p:spPr>
            <a:xfrm>
              <a:off x="4156919" y="3634920"/>
              <a:ext cx="78120" cy="348120"/>
            </a:xfrm>
            <a:custGeom>
              <a:avLst/>
              <a:gdLst/>
              <a:ahLst/>
              <a:cxnLst>
                <a:cxn ang="3cd4">
                  <a:pos x="hc" y="t"/>
                </a:cxn>
                <a:cxn ang="cd2">
                  <a:pos x="l" y="vc"/>
                </a:cxn>
                <a:cxn ang="cd4">
                  <a:pos x="hc" y="b"/>
                </a:cxn>
                <a:cxn ang="0">
                  <a:pos x="r" y="vc"/>
                </a:cxn>
              </a:cxnLst>
              <a:rect l="l" t="t" r="r" b="b"/>
              <a:pathLst>
                <a:path w="218" h="968">
                  <a:moveTo>
                    <a:pt x="213" y="37"/>
                  </a:moveTo>
                  <a:cubicBezTo>
                    <a:pt x="218" y="26"/>
                    <a:pt x="218" y="24"/>
                    <a:pt x="218" y="20"/>
                  </a:cubicBezTo>
                  <a:cubicBezTo>
                    <a:pt x="218" y="9"/>
                    <a:pt x="209" y="0"/>
                    <a:pt x="198" y="0"/>
                  </a:cubicBezTo>
                  <a:cubicBezTo>
                    <a:pt x="189" y="0"/>
                    <a:pt x="183" y="4"/>
                    <a:pt x="176" y="22"/>
                  </a:cubicBezTo>
                  <a:lnTo>
                    <a:pt x="4" y="466"/>
                  </a:lnTo>
                  <a:cubicBezTo>
                    <a:pt x="2" y="473"/>
                    <a:pt x="0" y="479"/>
                    <a:pt x="0" y="484"/>
                  </a:cubicBezTo>
                  <a:cubicBezTo>
                    <a:pt x="0" y="486"/>
                    <a:pt x="0" y="488"/>
                    <a:pt x="4" y="501"/>
                  </a:cubicBezTo>
                  <a:lnTo>
                    <a:pt x="176" y="946"/>
                  </a:lnTo>
                  <a:cubicBezTo>
                    <a:pt x="180" y="957"/>
                    <a:pt x="185" y="968"/>
                    <a:pt x="198" y="968"/>
                  </a:cubicBezTo>
                  <a:cubicBezTo>
                    <a:pt x="209" y="968"/>
                    <a:pt x="218" y="959"/>
                    <a:pt x="218" y="950"/>
                  </a:cubicBezTo>
                  <a:cubicBezTo>
                    <a:pt x="218" y="946"/>
                    <a:pt x="218" y="943"/>
                    <a:pt x="213" y="932"/>
                  </a:cubicBezTo>
                  <a:lnTo>
                    <a:pt x="40" y="484"/>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1" name="Freeform 50">
              <a:extLst>
                <a:ext uri="{FF2B5EF4-FFF2-40B4-BE49-F238E27FC236}">
                  <a16:creationId xmlns:a16="http://schemas.microsoft.com/office/drawing/2014/main" id="{B40A212A-089B-8047-A0E5-2E97256B42DE}"/>
                </a:ext>
              </a:extLst>
            </p:cNvPr>
            <p:cNvSpPr/>
            <p:nvPr/>
          </p:nvSpPr>
          <p:spPr>
            <a:xfrm>
              <a:off x="4271760" y="374184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1"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6"/>
                    <a:pt x="257" y="418"/>
                    <a:pt x="141" y="418"/>
                  </a:cubicBezTo>
                  <a:cubicBezTo>
                    <a:pt x="125" y="418"/>
                    <a:pt x="51" y="418"/>
                    <a:pt x="29" y="367"/>
                  </a:cubicBezTo>
                  <a:cubicBezTo>
                    <a:pt x="66" y="372"/>
                    <a:pt x="90" y="343"/>
                    <a:pt x="90" y="314"/>
                  </a:cubicBezTo>
                  <a:cubicBezTo>
                    <a:pt x="90" y="292"/>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2" name="Freeform 51">
              <a:extLst>
                <a:ext uri="{FF2B5EF4-FFF2-40B4-BE49-F238E27FC236}">
                  <a16:creationId xmlns:a16="http://schemas.microsoft.com/office/drawing/2014/main" id="{4ECC021C-121A-3A42-98C3-8EF3059A3C25}"/>
                </a:ext>
              </a:extLst>
            </p:cNvPr>
            <p:cNvSpPr/>
            <p:nvPr/>
          </p:nvSpPr>
          <p:spPr>
            <a:xfrm>
              <a:off x="4431960" y="3786120"/>
              <a:ext cx="108000" cy="162000"/>
            </a:xfrm>
            <a:custGeom>
              <a:avLst/>
              <a:gdLst/>
              <a:ahLst/>
              <a:cxnLst>
                <a:cxn ang="3cd4">
                  <a:pos x="hc" y="t"/>
                </a:cxn>
                <a:cxn ang="cd2">
                  <a:pos x="l" y="vc"/>
                </a:cxn>
                <a:cxn ang="cd4">
                  <a:pos x="hc" y="b"/>
                </a:cxn>
                <a:cxn ang="0">
                  <a:pos x="r" y="vc"/>
                </a:cxn>
              </a:cxnLst>
              <a:rect l="l" t="t" r="r" b="b"/>
              <a:pathLst>
                <a:path w="301" h="451">
                  <a:moveTo>
                    <a:pt x="301" y="328"/>
                  </a:moveTo>
                  <a:lnTo>
                    <a:pt x="277" y="328"/>
                  </a:lnTo>
                  <a:cubicBezTo>
                    <a:pt x="275" y="343"/>
                    <a:pt x="268" y="383"/>
                    <a:pt x="260" y="389"/>
                  </a:cubicBezTo>
                  <a:cubicBezTo>
                    <a:pt x="255" y="394"/>
                    <a:pt x="202" y="394"/>
                    <a:pt x="194" y="394"/>
                  </a:cubicBezTo>
                  <a:lnTo>
                    <a:pt x="68" y="394"/>
                  </a:lnTo>
                  <a:cubicBezTo>
                    <a:pt x="139" y="330"/>
                    <a:pt x="163" y="312"/>
                    <a:pt x="205" y="279"/>
                  </a:cubicBezTo>
                  <a:cubicBezTo>
                    <a:pt x="255" y="240"/>
                    <a:pt x="301" y="198"/>
                    <a:pt x="301" y="132"/>
                  </a:cubicBezTo>
                  <a:cubicBezTo>
                    <a:pt x="301" y="51"/>
                    <a:pt x="229" y="0"/>
                    <a:pt x="141" y="0"/>
                  </a:cubicBezTo>
                  <a:cubicBezTo>
                    <a:pt x="57" y="0"/>
                    <a:pt x="0" y="59"/>
                    <a:pt x="0" y="121"/>
                  </a:cubicBezTo>
                  <a:cubicBezTo>
                    <a:pt x="0" y="156"/>
                    <a:pt x="29" y="161"/>
                    <a:pt x="35" y="161"/>
                  </a:cubicBezTo>
                  <a:cubicBezTo>
                    <a:pt x="53" y="161"/>
                    <a:pt x="73" y="147"/>
                    <a:pt x="73" y="123"/>
                  </a:cubicBezTo>
                  <a:cubicBezTo>
                    <a:pt x="73" y="112"/>
                    <a:pt x="68" y="88"/>
                    <a:pt x="33" y="88"/>
                  </a:cubicBezTo>
                  <a:cubicBezTo>
                    <a:pt x="53" y="40"/>
                    <a:pt x="99" y="24"/>
                    <a:pt x="132" y="24"/>
                  </a:cubicBezTo>
                  <a:cubicBezTo>
                    <a:pt x="200" y="24"/>
                    <a:pt x="235" y="77"/>
                    <a:pt x="235" y="132"/>
                  </a:cubicBezTo>
                  <a:cubicBezTo>
                    <a:pt x="235" y="191"/>
                    <a:pt x="194" y="238"/>
                    <a:pt x="172" y="264"/>
                  </a:cubicBezTo>
                  <a:lnTo>
                    <a:pt x="7" y="424"/>
                  </a:lnTo>
                  <a:cubicBezTo>
                    <a:pt x="0" y="431"/>
                    <a:pt x="0" y="433"/>
                    <a:pt x="0" y="451"/>
                  </a:cubicBezTo>
                  <a:lnTo>
                    <a:pt x="282" y="451"/>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3" name="Freeform 52">
              <a:extLst>
                <a:ext uri="{FF2B5EF4-FFF2-40B4-BE49-F238E27FC236}">
                  <a16:creationId xmlns:a16="http://schemas.microsoft.com/office/drawing/2014/main" id="{C2EFE418-A2DA-2B44-B311-0FB7584DF46B}"/>
                </a:ext>
              </a:extLst>
            </p:cNvPr>
            <p:cNvSpPr/>
            <p:nvPr/>
          </p:nvSpPr>
          <p:spPr>
            <a:xfrm>
              <a:off x="4602240" y="3858479"/>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4" name="Freeform 53">
              <a:extLst>
                <a:ext uri="{FF2B5EF4-FFF2-40B4-BE49-F238E27FC236}">
                  <a16:creationId xmlns:a16="http://schemas.microsoft.com/office/drawing/2014/main" id="{17EFAF75-2730-0949-BF58-82154CC26827}"/>
                </a:ext>
              </a:extLst>
            </p:cNvPr>
            <p:cNvSpPr/>
            <p:nvPr/>
          </p:nvSpPr>
          <p:spPr>
            <a:xfrm>
              <a:off x="4740840" y="3657960"/>
              <a:ext cx="249120" cy="245880"/>
            </a:xfrm>
            <a:custGeom>
              <a:avLst/>
              <a:gdLst/>
              <a:ahLst/>
              <a:cxnLst>
                <a:cxn ang="3cd4">
                  <a:pos x="hc" y="t"/>
                </a:cxn>
                <a:cxn ang="cd2">
                  <a:pos x="l" y="vc"/>
                </a:cxn>
                <a:cxn ang="cd4">
                  <a:pos x="hc" y="b"/>
                </a:cxn>
                <a:cxn ang="0">
                  <a:pos x="r" y="vc"/>
                </a:cxn>
              </a:cxnLst>
              <a:rect l="l" t="t" r="r" b="b"/>
              <a:pathLst>
                <a:path w="693" h="684">
                  <a:moveTo>
                    <a:pt x="323" y="66"/>
                  </a:moveTo>
                  <a:cubicBezTo>
                    <a:pt x="330" y="44"/>
                    <a:pt x="332" y="33"/>
                    <a:pt x="352" y="31"/>
                  </a:cubicBezTo>
                  <a:cubicBezTo>
                    <a:pt x="361" y="31"/>
                    <a:pt x="392" y="31"/>
                    <a:pt x="409" y="31"/>
                  </a:cubicBezTo>
                  <a:cubicBezTo>
                    <a:pt x="480" y="31"/>
                    <a:pt x="587" y="31"/>
                    <a:pt x="587" y="125"/>
                  </a:cubicBezTo>
                  <a:cubicBezTo>
                    <a:pt x="587" y="158"/>
                    <a:pt x="572" y="227"/>
                    <a:pt x="532" y="264"/>
                  </a:cubicBezTo>
                  <a:cubicBezTo>
                    <a:pt x="508" y="288"/>
                    <a:pt x="458" y="319"/>
                    <a:pt x="370" y="319"/>
                  </a:cubicBezTo>
                  <a:lnTo>
                    <a:pt x="262" y="319"/>
                  </a:lnTo>
                  <a:close/>
                  <a:moveTo>
                    <a:pt x="464" y="332"/>
                  </a:moveTo>
                  <a:cubicBezTo>
                    <a:pt x="561" y="310"/>
                    <a:pt x="678" y="244"/>
                    <a:pt x="678" y="145"/>
                  </a:cubicBezTo>
                  <a:cubicBezTo>
                    <a:pt x="678" y="62"/>
                    <a:pt x="590" y="0"/>
                    <a:pt x="462" y="0"/>
                  </a:cubicBezTo>
                  <a:lnTo>
                    <a:pt x="187" y="0"/>
                  </a:lnTo>
                  <a:cubicBezTo>
                    <a:pt x="167" y="0"/>
                    <a:pt x="158" y="0"/>
                    <a:pt x="158" y="20"/>
                  </a:cubicBezTo>
                  <a:cubicBezTo>
                    <a:pt x="158" y="31"/>
                    <a:pt x="167" y="31"/>
                    <a:pt x="185" y="31"/>
                  </a:cubicBezTo>
                  <a:cubicBezTo>
                    <a:pt x="187" y="31"/>
                    <a:pt x="205" y="31"/>
                    <a:pt x="222" y="33"/>
                  </a:cubicBezTo>
                  <a:cubicBezTo>
                    <a:pt x="240" y="33"/>
                    <a:pt x="249" y="35"/>
                    <a:pt x="249" y="48"/>
                  </a:cubicBezTo>
                  <a:cubicBezTo>
                    <a:pt x="249" y="51"/>
                    <a:pt x="246" y="55"/>
                    <a:pt x="244" y="66"/>
                  </a:cubicBezTo>
                  <a:lnTo>
                    <a:pt x="114" y="587"/>
                  </a:lnTo>
                  <a:cubicBezTo>
                    <a:pt x="106" y="625"/>
                    <a:pt x="103" y="631"/>
                    <a:pt x="26" y="631"/>
                  </a:cubicBezTo>
                  <a:cubicBezTo>
                    <a:pt x="9" y="631"/>
                    <a:pt x="0" y="631"/>
                    <a:pt x="0" y="651"/>
                  </a:cubicBezTo>
                  <a:cubicBezTo>
                    <a:pt x="0" y="662"/>
                    <a:pt x="11" y="662"/>
                    <a:pt x="13" y="662"/>
                  </a:cubicBezTo>
                  <a:cubicBezTo>
                    <a:pt x="40" y="662"/>
                    <a:pt x="108" y="660"/>
                    <a:pt x="136" y="660"/>
                  </a:cubicBezTo>
                  <a:cubicBezTo>
                    <a:pt x="163" y="660"/>
                    <a:pt x="231" y="662"/>
                    <a:pt x="260" y="662"/>
                  </a:cubicBezTo>
                  <a:cubicBezTo>
                    <a:pt x="266" y="662"/>
                    <a:pt x="277" y="662"/>
                    <a:pt x="277" y="642"/>
                  </a:cubicBezTo>
                  <a:cubicBezTo>
                    <a:pt x="277" y="631"/>
                    <a:pt x="268" y="631"/>
                    <a:pt x="251" y="631"/>
                  </a:cubicBezTo>
                  <a:cubicBezTo>
                    <a:pt x="216" y="631"/>
                    <a:pt x="187" y="631"/>
                    <a:pt x="187" y="614"/>
                  </a:cubicBezTo>
                  <a:cubicBezTo>
                    <a:pt x="187" y="609"/>
                    <a:pt x="189" y="605"/>
                    <a:pt x="191" y="598"/>
                  </a:cubicBezTo>
                  <a:lnTo>
                    <a:pt x="255" y="341"/>
                  </a:lnTo>
                  <a:lnTo>
                    <a:pt x="370" y="341"/>
                  </a:lnTo>
                  <a:cubicBezTo>
                    <a:pt x="458" y="341"/>
                    <a:pt x="475" y="396"/>
                    <a:pt x="475" y="429"/>
                  </a:cubicBezTo>
                  <a:cubicBezTo>
                    <a:pt x="475" y="444"/>
                    <a:pt x="469" y="475"/>
                    <a:pt x="462" y="497"/>
                  </a:cubicBezTo>
                  <a:cubicBezTo>
                    <a:pt x="455" y="523"/>
                    <a:pt x="447" y="559"/>
                    <a:pt x="447" y="578"/>
                  </a:cubicBezTo>
                  <a:cubicBezTo>
                    <a:pt x="447" y="684"/>
                    <a:pt x="563" y="684"/>
                    <a:pt x="576" y="684"/>
                  </a:cubicBezTo>
                  <a:cubicBezTo>
                    <a:pt x="658" y="684"/>
                    <a:pt x="693" y="585"/>
                    <a:pt x="693" y="572"/>
                  </a:cubicBezTo>
                  <a:cubicBezTo>
                    <a:pt x="693" y="561"/>
                    <a:pt x="682" y="561"/>
                    <a:pt x="680" y="561"/>
                  </a:cubicBezTo>
                  <a:cubicBezTo>
                    <a:pt x="671" y="561"/>
                    <a:pt x="671" y="567"/>
                    <a:pt x="669" y="574"/>
                  </a:cubicBezTo>
                  <a:cubicBezTo>
                    <a:pt x="645" y="647"/>
                    <a:pt x="603" y="662"/>
                    <a:pt x="581" y="662"/>
                  </a:cubicBezTo>
                  <a:cubicBezTo>
                    <a:pt x="548" y="662"/>
                    <a:pt x="541" y="640"/>
                    <a:pt x="541" y="603"/>
                  </a:cubicBezTo>
                  <a:cubicBezTo>
                    <a:pt x="541" y="572"/>
                    <a:pt x="548" y="523"/>
                    <a:pt x="550" y="493"/>
                  </a:cubicBezTo>
                  <a:cubicBezTo>
                    <a:pt x="552" y="479"/>
                    <a:pt x="554" y="460"/>
                    <a:pt x="554" y="446"/>
                  </a:cubicBezTo>
                  <a:cubicBezTo>
                    <a:pt x="554" y="372"/>
                    <a:pt x="491" y="343"/>
                    <a:pt x="464" y="33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5" name="Freeform 54">
              <a:extLst>
                <a:ext uri="{FF2B5EF4-FFF2-40B4-BE49-F238E27FC236}">
                  <a16:creationId xmlns:a16="http://schemas.microsoft.com/office/drawing/2014/main" id="{80A4B3F1-665C-DA49-9747-67426106B704}"/>
                </a:ext>
              </a:extLst>
            </p:cNvPr>
            <p:cNvSpPr/>
            <p:nvPr/>
          </p:nvSpPr>
          <p:spPr>
            <a:xfrm>
              <a:off x="5002920" y="3786120"/>
              <a:ext cx="111960" cy="166680"/>
            </a:xfrm>
            <a:custGeom>
              <a:avLst/>
              <a:gdLst/>
              <a:ahLst/>
              <a:cxnLst>
                <a:cxn ang="3cd4">
                  <a:pos x="hc" y="t"/>
                </a:cxn>
                <a:cxn ang="cd2">
                  <a:pos x="l" y="vc"/>
                </a:cxn>
                <a:cxn ang="cd4">
                  <a:pos x="hc" y="b"/>
                </a:cxn>
                <a:cxn ang="0">
                  <a:pos x="r" y="vc"/>
                </a:cxn>
              </a:cxnLst>
              <a:rect l="l" t="t" r="r" b="b"/>
              <a:pathLst>
                <a:path w="312" h="464">
                  <a:moveTo>
                    <a:pt x="150" y="224"/>
                  </a:moveTo>
                  <a:cubicBezTo>
                    <a:pt x="202" y="224"/>
                    <a:pt x="240" y="262"/>
                    <a:pt x="240" y="334"/>
                  </a:cubicBezTo>
                  <a:cubicBezTo>
                    <a:pt x="240" y="418"/>
                    <a:pt x="191" y="442"/>
                    <a:pt x="152" y="442"/>
                  </a:cubicBezTo>
                  <a:cubicBezTo>
                    <a:pt x="125" y="442"/>
                    <a:pt x="64" y="435"/>
                    <a:pt x="35" y="396"/>
                  </a:cubicBezTo>
                  <a:cubicBezTo>
                    <a:pt x="68" y="394"/>
                    <a:pt x="75" y="372"/>
                    <a:pt x="75" y="358"/>
                  </a:cubicBezTo>
                  <a:cubicBezTo>
                    <a:pt x="75" y="336"/>
                    <a:pt x="59" y="321"/>
                    <a:pt x="37" y="321"/>
                  </a:cubicBezTo>
                  <a:cubicBezTo>
                    <a:pt x="20" y="321"/>
                    <a:pt x="0" y="332"/>
                    <a:pt x="0" y="358"/>
                  </a:cubicBezTo>
                  <a:cubicBezTo>
                    <a:pt x="0" y="424"/>
                    <a:pt x="70" y="464"/>
                    <a:pt x="154" y="464"/>
                  </a:cubicBezTo>
                  <a:cubicBezTo>
                    <a:pt x="249" y="464"/>
                    <a:pt x="312" y="402"/>
                    <a:pt x="312" y="334"/>
                  </a:cubicBezTo>
                  <a:cubicBezTo>
                    <a:pt x="312" y="282"/>
                    <a:pt x="271" y="229"/>
                    <a:pt x="196" y="211"/>
                  </a:cubicBezTo>
                  <a:cubicBezTo>
                    <a:pt x="266" y="187"/>
                    <a:pt x="293" y="134"/>
                    <a:pt x="293" y="95"/>
                  </a:cubicBezTo>
                  <a:cubicBezTo>
                    <a:pt x="293" y="40"/>
                    <a:pt x="231" y="0"/>
                    <a:pt x="154" y="0"/>
                  </a:cubicBezTo>
                  <a:cubicBezTo>
                    <a:pt x="79" y="0"/>
                    <a:pt x="22" y="37"/>
                    <a:pt x="22" y="90"/>
                  </a:cubicBezTo>
                  <a:cubicBezTo>
                    <a:pt x="22" y="114"/>
                    <a:pt x="35" y="128"/>
                    <a:pt x="57" y="128"/>
                  </a:cubicBezTo>
                  <a:cubicBezTo>
                    <a:pt x="77" y="128"/>
                    <a:pt x="90" y="112"/>
                    <a:pt x="90" y="92"/>
                  </a:cubicBezTo>
                  <a:cubicBezTo>
                    <a:pt x="90" y="73"/>
                    <a:pt x="77" y="59"/>
                    <a:pt x="57" y="57"/>
                  </a:cubicBezTo>
                  <a:cubicBezTo>
                    <a:pt x="81" y="26"/>
                    <a:pt x="128" y="20"/>
                    <a:pt x="152" y="20"/>
                  </a:cubicBezTo>
                  <a:cubicBezTo>
                    <a:pt x="183" y="20"/>
                    <a:pt x="227" y="35"/>
                    <a:pt x="227" y="95"/>
                  </a:cubicBezTo>
                  <a:cubicBezTo>
                    <a:pt x="227" y="123"/>
                    <a:pt x="218" y="154"/>
                    <a:pt x="198" y="174"/>
                  </a:cubicBezTo>
                  <a:cubicBezTo>
                    <a:pt x="176" y="200"/>
                    <a:pt x="158" y="202"/>
                    <a:pt x="123" y="205"/>
                  </a:cubicBezTo>
                  <a:cubicBezTo>
                    <a:pt x="106" y="205"/>
                    <a:pt x="106" y="205"/>
                    <a:pt x="101" y="207"/>
                  </a:cubicBezTo>
                  <a:cubicBezTo>
                    <a:pt x="101" y="207"/>
                    <a:pt x="95" y="207"/>
                    <a:pt x="95" y="216"/>
                  </a:cubicBezTo>
                  <a:cubicBezTo>
                    <a:pt x="95" y="224"/>
                    <a:pt x="101" y="224"/>
                    <a:pt x="112" y="22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6" name="Freeform 55">
              <a:extLst>
                <a:ext uri="{FF2B5EF4-FFF2-40B4-BE49-F238E27FC236}">
                  <a16:creationId xmlns:a16="http://schemas.microsoft.com/office/drawing/2014/main" id="{07DB0841-7981-6D44-965B-4B81FD0B483F}"/>
                </a:ext>
              </a:extLst>
            </p:cNvPr>
            <p:cNvSpPr/>
            <p:nvPr/>
          </p:nvSpPr>
          <p:spPr>
            <a:xfrm>
              <a:off x="5243040" y="3692879"/>
              <a:ext cx="231840" cy="232560"/>
            </a:xfrm>
            <a:custGeom>
              <a:avLst/>
              <a:gdLst/>
              <a:ahLst/>
              <a:cxnLst>
                <a:cxn ang="3cd4">
                  <a:pos x="hc" y="t"/>
                </a:cxn>
                <a:cxn ang="cd2">
                  <a:pos x="l" y="vc"/>
                </a:cxn>
                <a:cxn ang="cd4">
                  <a:pos x="hc" y="b"/>
                </a:cxn>
                <a:cxn ang="0">
                  <a:pos x="r" y="vc"/>
                </a:cxn>
              </a:cxnLst>
              <a:rect l="l" t="t" r="r" b="b"/>
              <a:pathLst>
                <a:path w="645" h="647">
                  <a:moveTo>
                    <a:pt x="343" y="343"/>
                  </a:moveTo>
                  <a:lnTo>
                    <a:pt x="614" y="343"/>
                  </a:lnTo>
                  <a:cubicBezTo>
                    <a:pt x="627" y="343"/>
                    <a:pt x="645" y="343"/>
                    <a:pt x="645" y="323"/>
                  </a:cubicBezTo>
                  <a:cubicBezTo>
                    <a:pt x="645" y="303"/>
                    <a:pt x="627" y="303"/>
                    <a:pt x="614" y="303"/>
                  </a:cubicBezTo>
                  <a:lnTo>
                    <a:pt x="343" y="303"/>
                  </a:lnTo>
                  <a:lnTo>
                    <a:pt x="343" y="33"/>
                  </a:lnTo>
                  <a:cubicBezTo>
                    <a:pt x="343" y="18"/>
                    <a:pt x="343" y="0"/>
                    <a:pt x="323" y="0"/>
                  </a:cubicBezTo>
                  <a:cubicBezTo>
                    <a:pt x="304" y="0"/>
                    <a:pt x="304" y="18"/>
                    <a:pt x="304" y="33"/>
                  </a:cubicBezTo>
                  <a:lnTo>
                    <a:pt x="304" y="303"/>
                  </a:lnTo>
                  <a:lnTo>
                    <a:pt x="33" y="303"/>
                  </a:lnTo>
                  <a:cubicBezTo>
                    <a:pt x="18" y="303"/>
                    <a:pt x="0" y="303"/>
                    <a:pt x="0" y="323"/>
                  </a:cubicBezTo>
                  <a:cubicBezTo>
                    <a:pt x="0" y="343"/>
                    <a:pt x="18" y="343"/>
                    <a:pt x="33" y="343"/>
                  </a:cubicBezTo>
                  <a:lnTo>
                    <a:pt x="304" y="343"/>
                  </a:lnTo>
                  <a:lnTo>
                    <a:pt x="304" y="614"/>
                  </a:lnTo>
                  <a:cubicBezTo>
                    <a:pt x="304" y="627"/>
                    <a:pt x="304" y="647"/>
                    <a:pt x="323" y="647"/>
                  </a:cubicBezTo>
                  <a:cubicBezTo>
                    <a:pt x="343" y="647"/>
                    <a:pt x="343" y="627"/>
                    <a:pt x="343" y="61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7" name="Freeform 56">
              <a:extLst>
                <a:ext uri="{FF2B5EF4-FFF2-40B4-BE49-F238E27FC236}">
                  <a16:creationId xmlns:a16="http://schemas.microsoft.com/office/drawing/2014/main" id="{577AA4CD-B014-7F45-8223-948C1D9B3C7F}"/>
                </a:ext>
              </a:extLst>
            </p:cNvPr>
            <p:cNvSpPr/>
            <p:nvPr/>
          </p:nvSpPr>
          <p:spPr>
            <a:xfrm>
              <a:off x="5576400" y="3741840"/>
              <a:ext cx="183240" cy="229320"/>
            </a:xfrm>
            <a:custGeom>
              <a:avLst/>
              <a:gdLst/>
              <a:ahLst/>
              <a:cxnLst>
                <a:cxn ang="3cd4">
                  <a:pos x="hc" y="t"/>
                </a:cxn>
                <a:cxn ang="cd2">
                  <a:pos x="l" y="vc"/>
                </a:cxn>
                <a:cxn ang="cd4">
                  <a:pos x="hc" y="b"/>
                </a:cxn>
                <a:cxn ang="0">
                  <a:pos x="r" y="vc"/>
                </a:cxn>
              </a:cxnLst>
              <a:rect l="l" t="t" r="r" b="b"/>
              <a:pathLst>
                <a:path w="510" h="638">
                  <a:moveTo>
                    <a:pt x="22" y="183"/>
                  </a:moveTo>
                  <a:cubicBezTo>
                    <a:pt x="59" y="70"/>
                    <a:pt x="165" y="70"/>
                    <a:pt x="176" y="70"/>
                  </a:cubicBezTo>
                  <a:cubicBezTo>
                    <a:pt x="323" y="70"/>
                    <a:pt x="334" y="240"/>
                    <a:pt x="334" y="317"/>
                  </a:cubicBezTo>
                  <a:cubicBezTo>
                    <a:pt x="334" y="376"/>
                    <a:pt x="330" y="391"/>
                    <a:pt x="321" y="411"/>
                  </a:cubicBezTo>
                  <a:cubicBezTo>
                    <a:pt x="301" y="482"/>
                    <a:pt x="273" y="594"/>
                    <a:pt x="273" y="620"/>
                  </a:cubicBezTo>
                  <a:cubicBezTo>
                    <a:pt x="273" y="631"/>
                    <a:pt x="277" y="638"/>
                    <a:pt x="284" y="638"/>
                  </a:cubicBezTo>
                  <a:cubicBezTo>
                    <a:pt x="297" y="638"/>
                    <a:pt x="306" y="616"/>
                    <a:pt x="315" y="578"/>
                  </a:cubicBezTo>
                  <a:cubicBezTo>
                    <a:pt x="339" y="497"/>
                    <a:pt x="348" y="442"/>
                    <a:pt x="352" y="411"/>
                  </a:cubicBezTo>
                  <a:cubicBezTo>
                    <a:pt x="354" y="400"/>
                    <a:pt x="354" y="387"/>
                    <a:pt x="359" y="374"/>
                  </a:cubicBezTo>
                  <a:cubicBezTo>
                    <a:pt x="389" y="279"/>
                    <a:pt x="453" y="134"/>
                    <a:pt x="491" y="57"/>
                  </a:cubicBezTo>
                  <a:cubicBezTo>
                    <a:pt x="497" y="46"/>
                    <a:pt x="510" y="24"/>
                    <a:pt x="510" y="20"/>
                  </a:cubicBezTo>
                  <a:cubicBezTo>
                    <a:pt x="510" y="11"/>
                    <a:pt x="499" y="11"/>
                    <a:pt x="497" y="11"/>
                  </a:cubicBezTo>
                  <a:cubicBezTo>
                    <a:pt x="495" y="11"/>
                    <a:pt x="488" y="11"/>
                    <a:pt x="486" y="18"/>
                  </a:cubicBezTo>
                  <a:cubicBezTo>
                    <a:pt x="436" y="110"/>
                    <a:pt x="396" y="207"/>
                    <a:pt x="359" y="303"/>
                  </a:cubicBezTo>
                  <a:cubicBezTo>
                    <a:pt x="356" y="275"/>
                    <a:pt x="356" y="200"/>
                    <a:pt x="319" y="106"/>
                  </a:cubicBezTo>
                  <a:cubicBezTo>
                    <a:pt x="295" y="48"/>
                    <a:pt x="255" y="0"/>
                    <a:pt x="189" y="0"/>
                  </a:cubicBezTo>
                  <a:cubicBezTo>
                    <a:pt x="68" y="0"/>
                    <a:pt x="0" y="147"/>
                    <a:pt x="0" y="178"/>
                  </a:cubicBezTo>
                  <a:cubicBezTo>
                    <a:pt x="0" y="187"/>
                    <a:pt x="9" y="187"/>
                    <a:pt x="18" y="18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8" name="Freeform 57">
              <a:extLst>
                <a:ext uri="{FF2B5EF4-FFF2-40B4-BE49-F238E27FC236}">
                  <a16:creationId xmlns:a16="http://schemas.microsoft.com/office/drawing/2014/main" id="{C4A3713C-4C90-EC49-A175-D69998C50FE2}"/>
                </a:ext>
              </a:extLst>
            </p:cNvPr>
            <p:cNvSpPr/>
            <p:nvPr/>
          </p:nvSpPr>
          <p:spPr>
            <a:xfrm>
              <a:off x="5862240" y="3566160"/>
              <a:ext cx="93240" cy="54360"/>
            </a:xfrm>
            <a:custGeom>
              <a:avLst/>
              <a:gdLst/>
              <a:ahLst/>
              <a:cxnLst>
                <a:cxn ang="3cd4">
                  <a:pos x="hc" y="t"/>
                </a:cxn>
                <a:cxn ang="cd2">
                  <a:pos x="l" y="vc"/>
                </a:cxn>
                <a:cxn ang="cd4">
                  <a:pos x="hc" y="b"/>
                </a:cxn>
                <a:cxn ang="0">
                  <a:pos x="r" y="vc"/>
                </a:cxn>
              </a:cxnLst>
              <a:rect l="l" t="t" r="r" b="b"/>
              <a:pathLst>
                <a:path w="260" h="152">
                  <a:moveTo>
                    <a:pt x="130" y="0"/>
                  </a:moveTo>
                  <a:lnTo>
                    <a:pt x="0" y="134"/>
                  </a:lnTo>
                  <a:lnTo>
                    <a:pt x="18" y="152"/>
                  </a:lnTo>
                  <a:lnTo>
                    <a:pt x="130" y="51"/>
                  </a:lnTo>
                  <a:lnTo>
                    <a:pt x="242" y="152"/>
                  </a:lnTo>
                  <a:lnTo>
                    <a:pt x="260" y="134"/>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9" name="Freeform 58">
              <a:extLst>
                <a:ext uri="{FF2B5EF4-FFF2-40B4-BE49-F238E27FC236}">
                  <a16:creationId xmlns:a16="http://schemas.microsoft.com/office/drawing/2014/main" id="{DE764418-81FC-F94B-902D-CF5314F910EE}"/>
                </a:ext>
              </a:extLst>
            </p:cNvPr>
            <p:cNvSpPr/>
            <p:nvPr/>
          </p:nvSpPr>
          <p:spPr>
            <a:xfrm>
              <a:off x="5788440" y="3657960"/>
              <a:ext cx="248400" cy="245880"/>
            </a:xfrm>
            <a:custGeom>
              <a:avLst/>
              <a:gdLst/>
              <a:ahLst/>
              <a:cxnLst>
                <a:cxn ang="3cd4">
                  <a:pos x="hc" y="t"/>
                </a:cxn>
                <a:cxn ang="cd2">
                  <a:pos x="l" y="vc"/>
                </a:cxn>
                <a:cxn ang="cd4">
                  <a:pos x="hc" y="b"/>
                </a:cxn>
                <a:cxn ang="0">
                  <a:pos x="r" y="vc"/>
                </a:cxn>
              </a:cxnLst>
              <a:rect l="l" t="t" r="r" b="b"/>
              <a:pathLst>
                <a:path w="691" h="684">
                  <a:moveTo>
                    <a:pt x="554" y="110"/>
                  </a:moveTo>
                  <a:cubicBezTo>
                    <a:pt x="603" y="35"/>
                    <a:pt x="642" y="33"/>
                    <a:pt x="680" y="31"/>
                  </a:cubicBezTo>
                  <a:cubicBezTo>
                    <a:pt x="691" y="29"/>
                    <a:pt x="691" y="13"/>
                    <a:pt x="691" y="11"/>
                  </a:cubicBezTo>
                  <a:cubicBezTo>
                    <a:pt x="691" y="4"/>
                    <a:pt x="686" y="0"/>
                    <a:pt x="680" y="0"/>
                  </a:cubicBezTo>
                  <a:cubicBezTo>
                    <a:pt x="653" y="0"/>
                    <a:pt x="625" y="2"/>
                    <a:pt x="598" y="2"/>
                  </a:cubicBezTo>
                  <a:cubicBezTo>
                    <a:pt x="568" y="2"/>
                    <a:pt x="535" y="0"/>
                    <a:pt x="504" y="0"/>
                  </a:cubicBezTo>
                  <a:cubicBezTo>
                    <a:pt x="497" y="0"/>
                    <a:pt x="484" y="0"/>
                    <a:pt x="484" y="18"/>
                  </a:cubicBezTo>
                  <a:cubicBezTo>
                    <a:pt x="484" y="29"/>
                    <a:pt x="493" y="31"/>
                    <a:pt x="499" y="31"/>
                  </a:cubicBezTo>
                  <a:cubicBezTo>
                    <a:pt x="526" y="33"/>
                    <a:pt x="546" y="42"/>
                    <a:pt x="546" y="62"/>
                  </a:cubicBezTo>
                  <a:cubicBezTo>
                    <a:pt x="546" y="77"/>
                    <a:pt x="530" y="99"/>
                    <a:pt x="530" y="99"/>
                  </a:cubicBezTo>
                  <a:lnTo>
                    <a:pt x="233" y="572"/>
                  </a:lnTo>
                  <a:lnTo>
                    <a:pt x="167" y="59"/>
                  </a:lnTo>
                  <a:cubicBezTo>
                    <a:pt x="167" y="42"/>
                    <a:pt x="189" y="31"/>
                    <a:pt x="233" y="31"/>
                  </a:cubicBezTo>
                  <a:cubicBezTo>
                    <a:pt x="246" y="31"/>
                    <a:pt x="257" y="31"/>
                    <a:pt x="257" y="11"/>
                  </a:cubicBezTo>
                  <a:cubicBezTo>
                    <a:pt x="257" y="2"/>
                    <a:pt x="251" y="0"/>
                    <a:pt x="244" y="0"/>
                  </a:cubicBezTo>
                  <a:cubicBezTo>
                    <a:pt x="205" y="0"/>
                    <a:pt x="163" y="2"/>
                    <a:pt x="123" y="2"/>
                  </a:cubicBezTo>
                  <a:cubicBezTo>
                    <a:pt x="106" y="2"/>
                    <a:pt x="88" y="2"/>
                    <a:pt x="70" y="2"/>
                  </a:cubicBezTo>
                  <a:cubicBezTo>
                    <a:pt x="53" y="2"/>
                    <a:pt x="35" y="0"/>
                    <a:pt x="18" y="0"/>
                  </a:cubicBezTo>
                  <a:cubicBezTo>
                    <a:pt x="11" y="0"/>
                    <a:pt x="0" y="0"/>
                    <a:pt x="0" y="18"/>
                  </a:cubicBezTo>
                  <a:cubicBezTo>
                    <a:pt x="0" y="31"/>
                    <a:pt x="9" y="31"/>
                    <a:pt x="24" y="31"/>
                  </a:cubicBezTo>
                  <a:cubicBezTo>
                    <a:pt x="79" y="31"/>
                    <a:pt x="79" y="40"/>
                    <a:pt x="81" y="64"/>
                  </a:cubicBezTo>
                  <a:lnTo>
                    <a:pt x="158" y="662"/>
                  </a:lnTo>
                  <a:cubicBezTo>
                    <a:pt x="163" y="680"/>
                    <a:pt x="165" y="684"/>
                    <a:pt x="178" y="684"/>
                  </a:cubicBezTo>
                  <a:cubicBezTo>
                    <a:pt x="194" y="684"/>
                    <a:pt x="198" y="680"/>
                    <a:pt x="205" y="6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0" name="Freeform 59">
              <a:extLst>
                <a:ext uri="{FF2B5EF4-FFF2-40B4-BE49-F238E27FC236}">
                  <a16:creationId xmlns:a16="http://schemas.microsoft.com/office/drawing/2014/main" id="{B209D654-4214-B846-A553-B6D6CC889856}"/>
                </a:ext>
              </a:extLst>
            </p:cNvPr>
            <p:cNvSpPr/>
            <p:nvPr/>
          </p:nvSpPr>
          <p:spPr>
            <a:xfrm>
              <a:off x="6083999" y="363492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4"/>
                    <a:pt x="209" y="937"/>
                  </a:cubicBezTo>
                  <a:cubicBezTo>
                    <a:pt x="88" y="816"/>
                    <a:pt x="57" y="633"/>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2"/>
                    <a:pt x="0" y="484"/>
                  </a:cubicBezTo>
                  <a:cubicBezTo>
                    <a:pt x="0" y="561"/>
                    <a:pt x="11" y="677"/>
                    <a:pt x="64" y="787"/>
                  </a:cubicBezTo>
                  <a:cubicBezTo>
                    <a:pt x="123" y="906"/>
                    <a:pt x="207" y="968"/>
                    <a:pt x="216" y="968"/>
                  </a:cubicBezTo>
                  <a:cubicBezTo>
                    <a:pt x="222" y="968"/>
                    <a:pt x="227" y="965"/>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1" name="Freeform 60">
              <a:extLst>
                <a:ext uri="{FF2B5EF4-FFF2-40B4-BE49-F238E27FC236}">
                  <a16:creationId xmlns:a16="http://schemas.microsoft.com/office/drawing/2014/main" id="{B32F6A33-35EB-6549-9A35-3279318EEDF5}"/>
                </a:ext>
              </a:extLst>
            </p:cNvPr>
            <p:cNvSpPr/>
            <p:nvPr/>
          </p:nvSpPr>
          <p:spPr>
            <a:xfrm>
              <a:off x="6202079" y="374184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1"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6"/>
                    <a:pt x="257" y="418"/>
                    <a:pt x="141" y="418"/>
                  </a:cubicBezTo>
                  <a:cubicBezTo>
                    <a:pt x="125" y="418"/>
                    <a:pt x="51" y="418"/>
                    <a:pt x="29" y="367"/>
                  </a:cubicBezTo>
                  <a:cubicBezTo>
                    <a:pt x="66" y="372"/>
                    <a:pt x="90" y="343"/>
                    <a:pt x="90" y="314"/>
                  </a:cubicBezTo>
                  <a:cubicBezTo>
                    <a:pt x="90" y="292"/>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2" name="Freeform 61">
              <a:extLst>
                <a:ext uri="{FF2B5EF4-FFF2-40B4-BE49-F238E27FC236}">
                  <a16:creationId xmlns:a16="http://schemas.microsoft.com/office/drawing/2014/main" id="{7FE92F37-3B14-BE46-B897-7AA25FE43A5D}"/>
                </a:ext>
              </a:extLst>
            </p:cNvPr>
            <p:cNvSpPr/>
            <p:nvPr/>
          </p:nvSpPr>
          <p:spPr>
            <a:xfrm>
              <a:off x="6359760" y="3786120"/>
              <a:ext cx="111960" cy="166680"/>
            </a:xfrm>
            <a:custGeom>
              <a:avLst/>
              <a:gdLst/>
              <a:ahLst/>
              <a:cxnLst>
                <a:cxn ang="3cd4">
                  <a:pos x="hc" y="t"/>
                </a:cxn>
                <a:cxn ang="cd2">
                  <a:pos x="l" y="vc"/>
                </a:cxn>
                <a:cxn ang="cd4">
                  <a:pos x="hc" y="b"/>
                </a:cxn>
                <a:cxn ang="0">
                  <a:pos x="r" y="vc"/>
                </a:cxn>
              </a:cxnLst>
              <a:rect l="l" t="t" r="r" b="b"/>
              <a:pathLst>
                <a:path w="312" h="464">
                  <a:moveTo>
                    <a:pt x="150" y="224"/>
                  </a:moveTo>
                  <a:cubicBezTo>
                    <a:pt x="202" y="224"/>
                    <a:pt x="240" y="262"/>
                    <a:pt x="240" y="334"/>
                  </a:cubicBezTo>
                  <a:cubicBezTo>
                    <a:pt x="240" y="418"/>
                    <a:pt x="191" y="442"/>
                    <a:pt x="152" y="442"/>
                  </a:cubicBezTo>
                  <a:cubicBezTo>
                    <a:pt x="125" y="442"/>
                    <a:pt x="64" y="435"/>
                    <a:pt x="35" y="396"/>
                  </a:cubicBezTo>
                  <a:cubicBezTo>
                    <a:pt x="68" y="394"/>
                    <a:pt x="75" y="372"/>
                    <a:pt x="75" y="358"/>
                  </a:cubicBezTo>
                  <a:cubicBezTo>
                    <a:pt x="75" y="336"/>
                    <a:pt x="59" y="321"/>
                    <a:pt x="37" y="321"/>
                  </a:cubicBezTo>
                  <a:cubicBezTo>
                    <a:pt x="20" y="321"/>
                    <a:pt x="0" y="332"/>
                    <a:pt x="0" y="358"/>
                  </a:cubicBezTo>
                  <a:cubicBezTo>
                    <a:pt x="0" y="424"/>
                    <a:pt x="70" y="464"/>
                    <a:pt x="154" y="464"/>
                  </a:cubicBezTo>
                  <a:cubicBezTo>
                    <a:pt x="249" y="464"/>
                    <a:pt x="312" y="402"/>
                    <a:pt x="312" y="334"/>
                  </a:cubicBezTo>
                  <a:cubicBezTo>
                    <a:pt x="312" y="282"/>
                    <a:pt x="271" y="229"/>
                    <a:pt x="196" y="211"/>
                  </a:cubicBezTo>
                  <a:cubicBezTo>
                    <a:pt x="266" y="187"/>
                    <a:pt x="293" y="134"/>
                    <a:pt x="293" y="95"/>
                  </a:cubicBezTo>
                  <a:cubicBezTo>
                    <a:pt x="293" y="40"/>
                    <a:pt x="231" y="0"/>
                    <a:pt x="154" y="0"/>
                  </a:cubicBezTo>
                  <a:cubicBezTo>
                    <a:pt x="79" y="0"/>
                    <a:pt x="22" y="37"/>
                    <a:pt x="22" y="90"/>
                  </a:cubicBezTo>
                  <a:cubicBezTo>
                    <a:pt x="22" y="114"/>
                    <a:pt x="35" y="128"/>
                    <a:pt x="57" y="128"/>
                  </a:cubicBezTo>
                  <a:cubicBezTo>
                    <a:pt x="77" y="128"/>
                    <a:pt x="90" y="112"/>
                    <a:pt x="90" y="92"/>
                  </a:cubicBezTo>
                  <a:cubicBezTo>
                    <a:pt x="90" y="73"/>
                    <a:pt x="77" y="59"/>
                    <a:pt x="57" y="57"/>
                  </a:cubicBezTo>
                  <a:cubicBezTo>
                    <a:pt x="81" y="26"/>
                    <a:pt x="128" y="20"/>
                    <a:pt x="152" y="20"/>
                  </a:cubicBezTo>
                  <a:cubicBezTo>
                    <a:pt x="183" y="20"/>
                    <a:pt x="227" y="35"/>
                    <a:pt x="227" y="95"/>
                  </a:cubicBezTo>
                  <a:cubicBezTo>
                    <a:pt x="227" y="123"/>
                    <a:pt x="218" y="154"/>
                    <a:pt x="198" y="174"/>
                  </a:cubicBezTo>
                  <a:cubicBezTo>
                    <a:pt x="176" y="200"/>
                    <a:pt x="158" y="202"/>
                    <a:pt x="123" y="205"/>
                  </a:cubicBezTo>
                  <a:cubicBezTo>
                    <a:pt x="106" y="205"/>
                    <a:pt x="106" y="205"/>
                    <a:pt x="101" y="207"/>
                  </a:cubicBezTo>
                  <a:cubicBezTo>
                    <a:pt x="101" y="207"/>
                    <a:pt x="95" y="207"/>
                    <a:pt x="95" y="216"/>
                  </a:cubicBezTo>
                  <a:cubicBezTo>
                    <a:pt x="95" y="224"/>
                    <a:pt x="101" y="224"/>
                    <a:pt x="112" y="22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3" name="Freeform 62">
              <a:extLst>
                <a:ext uri="{FF2B5EF4-FFF2-40B4-BE49-F238E27FC236}">
                  <a16:creationId xmlns:a16="http://schemas.microsoft.com/office/drawing/2014/main" id="{65B8D367-56DA-1045-B23E-1A48306FAE37}"/>
                </a:ext>
              </a:extLst>
            </p:cNvPr>
            <p:cNvSpPr/>
            <p:nvPr/>
          </p:nvSpPr>
          <p:spPr>
            <a:xfrm>
              <a:off x="6532200" y="3858479"/>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4" name="Freeform 63">
              <a:extLst>
                <a:ext uri="{FF2B5EF4-FFF2-40B4-BE49-F238E27FC236}">
                  <a16:creationId xmlns:a16="http://schemas.microsoft.com/office/drawing/2014/main" id="{54ECC2D9-7D35-AB49-B87C-087BA3A5F1B0}"/>
                </a:ext>
              </a:extLst>
            </p:cNvPr>
            <p:cNvSpPr/>
            <p:nvPr/>
          </p:nvSpPr>
          <p:spPr>
            <a:xfrm>
              <a:off x="6666840" y="3741840"/>
              <a:ext cx="230760" cy="158040"/>
            </a:xfrm>
            <a:custGeom>
              <a:avLst/>
              <a:gdLst/>
              <a:ahLst/>
              <a:cxnLst>
                <a:cxn ang="3cd4">
                  <a:pos x="hc" y="t"/>
                </a:cxn>
                <a:cxn ang="cd2">
                  <a:pos x="l" y="vc"/>
                </a:cxn>
                <a:cxn ang="cd4">
                  <a:pos x="hc" y="b"/>
                </a:cxn>
                <a:cxn ang="0">
                  <a:pos x="r" y="vc"/>
                </a:cxn>
              </a:cxnLst>
              <a:rect l="l" t="t" r="r" b="b"/>
              <a:pathLst>
                <a:path w="642" h="440">
                  <a:moveTo>
                    <a:pt x="420" y="99"/>
                  </a:moveTo>
                  <a:cubicBezTo>
                    <a:pt x="425" y="79"/>
                    <a:pt x="433" y="42"/>
                    <a:pt x="433" y="37"/>
                  </a:cubicBezTo>
                  <a:cubicBezTo>
                    <a:pt x="433" y="20"/>
                    <a:pt x="420" y="11"/>
                    <a:pt x="407" y="11"/>
                  </a:cubicBezTo>
                  <a:cubicBezTo>
                    <a:pt x="394" y="11"/>
                    <a:pt x="378" y="18"/>
                    <a:pt x="370" y="37"/>
                  </a:cubicBezTo>
                  <a:cubicBezTo>
                    <a:pt x="367" y="44"/>
                    <a:pt x="321" y="231"/>
                    <a:pt x="315" y="255"/>
                  </a:cubicBezTo>
                  <a:cubicBezTo>
                    <a:pt x="308" y="284"/>
                    <a:pt x="306" y="301"/>
                    <a:pt x="306" y="319"/>
                  </a:cubicBezTo>
                  <a:cubicBezTo>
                    <a:pt x="306" y="330"/>
                    <a:pt x="306" y="332"/>
                    <a:pt x="308" y="336"/>
                  </a:cubicBezTo>
                  <a:cubicBezTo>
                    <a:pt x="286" y="389"/>
                    <a:pt x="255" y="418"/>
                    <a:pt x="218" y="418"/>
                  </a:cubicBezTo>
                  <a:cubicBezTo>
                    <a:pt x="141" y="418"/>
                    <a:pt x="141" y="347"/>
                    <a:pt x="141" y="330"/>
                  </a:cubicBezTo>
                  <a:cubicBezTo>
                    <a:pt x="141" y="299"/>
                    <a:pt x="145" y="262"/>
                    <a:pt x="191" y="141"/>
                  </a:cubicBezTo>
                  <a:cubicBezTo>
                    <a:pt x="202" y="112"/>
                    <a:pt x="207" y="99"/>
                    <a:pt x="207" y="79"/>
                  </a:cubicBezTo>
                  <a:cubicBezTo>
                    <a:pt x="207" y="35"/>
                    <a:pt x="176" y="0"/>
                    <a:pt x="128" y="0"/>
                  </a:cubicBezTo>
                  <a:cubicBezTo>
                    <a:pt x="35" y="0"/>
                    <a:pt x="0" y="141"/>
                    <a:pt x="0" y="150"/>
                  </a:cubicBezTo>
                  <a:cubicBezTo>
                    <a:pt x="0" y="158"/>
                    <a:pt x="9" y="158"/>
                    <a:pt x="11" y="158"/>
                  </a:cubicBezTo>
                  <a:cubicBezTo>
                    <a:pt x="22" y="158"/>
                    <a:pt x="22" y="158"/>
                    <a:pt x="26" y="141"/>
                  </a:cubicBezTo>
                  <a:cubicBezTo>
                    <a:pt x="53" y="51"/>
                    <a:pt x="90" y="22"/>
                    <a:pt x="125" y="22"/>
                  </a:cubicBezTo>
                  <a:cubicBezTo>
                    <a:pt x="134" y="22"/>
                    <a:pt x="150" y="22"/>
                    <a:pt x="150" y="53"/>
                  </a:cubicBezTo>
                  <a:cubicBezTo>
                    <a:pt x="150" y="77"/>
                    <a:pt x="139" y="106"/>
                    <a:pt x="132" y="121"/>
                  </a:cubicBezTo>
                  <a:cubicBezTo>
                    <a:pt x="90" y="235"/>
                    <a:pt x="77" y="282"/>
                    <a:pt x="77" y="317"/>
                  </a:cubicBezTo>
                  <a:cubicBezTo>
                    <a:pt x="77" y="407"/>
                    <a:pt x="143" y="440"/>
                    <a:pt x="216" y="440"/>
                  </a:cubicBezTo>
                  <a:cubicBezTo>
                    <a:pt x="231" y="440"/>
                    <a:pt x="277" y="440"/>
                    <a:pt x="317" y="372"/>
                  </a:cubicBezTo>
                  <a:cubicBezTo>
                    <a:pt x="341" y="433"/>
                    <a:pt x="409" y="440"/>
                    <a:pt x="438" y="440"/>
                  </a:cubicBezTo>
                  <a:cubicBezTo>
                    <a:pt x="510" y="440"/>
                    <a:pt x="552" y="378"/>
                    <a:pt x="579" y="321"/>
                  </a:cubicBezTo>
                  <a:cubicBezTo>
                    <a:pt x="612" y="244"/>
                    <a:pt x="642" y="114"/>
                    <a:pt x="642" y="68"/>
                  </a:cubicBezTo>
                  <a:cubicBezTo>
                    <a:pt x="642" y="15"/>
                    <a:pt x="616" y="0"/>
                    <a:pt x="598" y="0"/>
                  </a:cubicBezTo>
                  <a:cubicBezTo>
                    <a:pt x="574" y="0"/>
                    <a:pt x="550" y="24"/>
                    <a:pt x="550" y="46"/>
                  </a:cubicBezTo>
                  <a:cubicBezTo>
                    <a:pt x="550" y="59"/>
                    <a:pt x="557" y="66"/>
                    <a:pt x="565" y="73"/>
                  </a:cubicBezTo>
                  <a:cubicBezTo>
                    <a:pt x="576" y="84"/>
                    <a:pt x="601" y="108"/>
                    <a:pt x="601" y="156"/>
                  </a:cubicBezTo>
                  <a:cubicBezTo>
                    <a:pt x="601" y="189"/>
                    <a:pt x="572" y="284"/>
                    <a:pt x="548" y="332"/>
                  </a:cubicBezTo>
                  <a:cubicBezTo>
                    <a:pt x="521" y="385"/>
                    <a:pt x="488" y="418"/>
                    <a:pt x="440" y="418"/>
                  </a:cubicBezTo>
                  <a:cubicBezTo>
                    <a:pt x="394" y="418"/>
                    <a:pt x="370" y="389"/>
                    <a:pt x="370" y="334"/>
                  </a:cubicBezTo>
                  <a:cubicBezTo>
                    <a:pt x="370" y="308"/>
                    <a:pt x="376" y="277"/>
                    <a:pt x="378" y="26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5" name="Freeform 64">
              <a:extLst>
                <a:ext uri="{FF2B5EF4-FFF2-40B4-BE49-F238E27FC236}">
                  <a16:creationId xmlns:a16="http://schemas.microsoft.com/office/drawing/2014/main" id="{0C917E28-2FED-F64E-922E-8C6686E6F403}"/>
                </a:ext>
              </a:extLst>
            </p:cNvPr>
            <p:cNvSpPr/>
            <p:nvPr/>
          </p:nvSpPr>
          <p:spPr>
            <a:xfrm>
              <a:off x="6934679" y="363492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2"/>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0"/>
                    <a:pt x="13" y="941"/>
                  </a:cubicBezTo>
                  <a:cubicBezTo>
                    <a:pt x="0" y="954"/>
                    <a:pt x="0" y="957"/>
                    <a:pt x="0" y="959"/>
                  </a:cubicBezTo>
                  <a:cubicBezTo>
                    <a:pt x="0" y="965"/>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6" name="Freeform 65">
              <a:extLst>
                <a:ext uri="{FF2B5EF4-FFF2-40B4-BE49-F238E27FC236}">
                  <a16:creationId xmlns:a16="http://schemas.microsoft.com/office/drawing/2014/main" id="{8EBDD05C-21C4-354B-8DFE-E8A8DEA81139}"/>
                </a:ext>
              </a:extLst>
            </p:cNvPr>
            <p:cNvSpPr/>
            <p:nvPr/>
          </p:nvSpPr>
          <p:spPr>
            <a:xfrm>
              <a:off x="7068600" y="3634920"/>
              <a:ext cx="78120" cy="348120"/>
            </a:xfrm>
            <a:custGeom>
              <a:avLst/>
              <a:gdLst/>
              <a:ahLst/>
              <a:cxnLst>
                <a:cxn ang="3cd4">
                  <a:pos x="hc" y="t"/>
                </a:cxn>
                <a:cxn ang="cd2">
                  <a:pos x="l" y="vc"/>
                </a:cxn>
                <a:cxn ang="cd4">
                  <a:pos x="hc" y="b"/>
                </a:cxn>
                <a:cxn ang="0">
                  <a:pos x="r" y="vc"/>
                </a:cxn>
              </a:cxnLst>
              <a:rect l="l" t="t" r="r" b="b"/>
              <a:pathLst>
                <a:path w="218" h="968">
                  <a:moveTo>
                    <a:pt x="213" y="501"/>
                  </a:moveTo>
                  <a:cubicBezTo>
                    <a:pt x="218" y="488"/>
                    <a:pt x="218" y="486"/>
                    <a:pt x="218" y="484"/>
                  </a:cubicBezTo>
                  <a:cubicBezTo>
                    <a:pt x="218" y="482"/>
                    <a:pt x="218" y="479"/>
                    <a:pt x="213" y="468"/>
                  </a:cubicBezTo>
                  <a:lnTo>
                    <a:pt x="42" y="22"/>
                  </a:lnTo>
                  <a:cubicBezTo>
                    <a:pt x="35" y="7"/>
                    <a:pt x="31" y="0"/>
                    <a:pt x="20" y="0"/>
                  </a:cubicBezTo>
                  <a:cubicBezTo>
                    <a:pt x="9" y="0"/>
                    <a:pt x="0" y="9"/>
                    <a:pt x="0" y="20"/>
                  </a:cubicBezTo>
                  <a:cubicBezTo>
                    <a:pt x="0" y="22"/>
                    <a:pt x="0" y="24"/>
                    <a:pt x="4" y="35"/>
                  </a:cubicBezTo>
                  <a:lnTo>
                    <a:pt x="178" y="484"/>
                  </a:lnTo>
                  <a:lnTo>
                    <a:pt x="4" y="932"/>
                  </a:lnTo>
                  <a:cubicBezTo>
                    <a:pt x="0" y="941"/>
                    <a:pt x="0" y="943"/>
                    <a:pt x="0" y="950"/>
                  </a:cubicBezTo>
                  <a:cubicBezTo>
                    <a:pt x="0" y="959"/>
                    <a:pt x="9" y="968"/>
                    <a:pt x="20" y="968"/>
                  </a:cubicBezTo>
                  <a:cubicBezTo>
                    <a:pt x="33" y="968"/>
                    <a:pt x="35" y="959"/>
                    <a:pt x="40" y="95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7" name="Freeform 66">
              <a:extLst>
                <a:ext uri="{FF2B5EF4-FFF2-40B4-BE49-F238E27FC236}">
                  <a16:creationId xmlns:a16="http://schemas.microsoft.com/office/drawing/2014/main" id="{955A9CFE-0F25-DC4F-9AB5-38B420498509}"/>
                </a:ext>
              </a:extLst>
            </p:cNvPr>
            <p:cNvSpPr/>
            <p:nvPr/>
          </p:nvSpPr>
          <p:spPr>
            <a:xfrm>
              <a:off x="7214040" y="3858479"/>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8" name="Freeform 67">
              <a:extLst>
                <a:ext uri="{FF2B5EF4-FFF2-40B4-BE49-F238E27FC236}">
                  <a16:creationId xmlns:a16="http://schemas.microsoft.com/office/drawing/2014/main" id="{1C672D1A-FAE4-974C-A7C2-BCF5FD54CD00}"/>
                </a:ext>
              </a:extLst>
            </p:cNvPr>
            <p:cNvSpPr/>
            <p:nvPr/>
          </p:nvSpPr>
          <p:spPr>
            <a:xfrm>
              <a:off x="7368479" y="3858479"/>
              <a:ext cx="37800" cy="37800"/>
            </a:xfrm>
            <a:custGeom>
              <a:avLst/>
              <a:gdLst/>
              <a:ahLst/>
              <a:cxnLst>
                <a:cxn ang="3cd4">
                  <a:pos x="hc" y="t"/>
                </a:cxn>
                <a:cxn ang="cd2">
                  <a:pos x="l" y="vc"/>
                </a:cxn>
                <a:cxn ang="cd4">
                  <a:pos x="hc" y="b"/>
                </a:cxn>
                <a:cxn ang="0">
                  <a:pos x="r" y="vc"/>
                </a:cxn>
              </a:cxnLst>
              <a:rect l="l" t="t" r="r" b="b"/>
              <a:pathLst>
                <a:path w="106" h="106">
                  <a:moveTo>
                    <a:pt x="106" y="53"/>
                  </a:moveTo>
                  <a:cubicBezTo>
                    <a:pt x="106" y="24"/>
                    <a:pt x="81" y="0"/>
                    <a:pt x="53" y="0"/>
                  </a:cubicBezTo>
                  <a:cubicBezTo>
                    <a:pt x="24" y="0"/>
                    <a:pt x="0" y="24"/>
                    <a:pt x="0" y="53"/>
                  </a:cubicBezTo>
                  <a:cubicBezTo>
                    <a:pt x="0" y="81"/>
                    <a:pt x="24" y="106"/>
                    <a:pt x="53" y="106"/>
                  </a:cubicBezTo>
                  <a:cubicBezTo>
                    <a:pt x="81" y="106"/>
                    <a:pt x="106" y="81"/>
                    <a:pt x="106" y="5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9" name="Freeform 68">
              <a:extLst>
                <a:ext uri="{FF2B5EF4-FFF2-40B4-BE49-F238E27FC236}">
                  <a16:creationId xmlns:a16="http://schemas.microsoft.com/office/drawing/2014/main" id="{795435C9-7BAC-9A4E-A847-A59B50ECC3E7}"/>
                </a:ext>
              </a:extLst>
            </p:cNvPr>
            <p:cNvSpPr/>
            <p:nvPr/>
          </p:nvSpPr>
          <p:spPr>
            <a:xfrm>
              <a:off x="7522200" y="3858479"/>
              <a:ext cx="37800" cy="37800"/>
            </a:xfrm>
            <a:custGeom>
              <a:avLst/>
              <a:gdLst/>
              <a:ahLst/>
              <a:cxnLst>
                <a:cxn ang="3cd4">
                  <a:pos x="hc" y="t"/>
                </a:cxn>
                <a:cxn ang="cd2">
                  <a:pos x="l" y="vc"/>
                </a:cxn>
                <a:cxn ang="cd4">
                  <a:pos x="hc" y="b"/>
                </a:cxn>
                <a:cxn ang="0">
                  <a:pos x="r" y="vc"/>
                </a:cxn>
              </a:cxnLst>
              <a:rect l="l" t="t" r="r" b="b"/>
              <a:pathLst>
                <a:path w="106" h="106">
                  <a:moveTo>
                    <a:pt x="106" y="53"/>
                  </a:moveTo>
                  <a:cubicBezTo>
                    <a:pt x="106" y="24"/>
                    <a:pt x="81" y="0"/>
                    <a:pt x="53" y="0"/>
                  </a:cubicBezTo>
                  <a:cubicBezTo>
                    <a:pt x="24" y="0"/>
                    <a:pt x="0" y="24"/>
                    <a:pt x="0" y="53"/>
                  </a:cubicBezTo>
                  <a:cubicBezTo>
                    <a:pt x="0" y="81"/>
                    <a:pt x="24" y="106"/>
                    <a:pt x="53" y="106"/>
                  </a:cubicBezTo>
                  <a:cubicBezTo>
                    <a:pt x="81" y="106"/>
                    <a:pt x="106" y="81"/>
                    <a:pt x="106" y="5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0" name="Freeform 69">
              <a:extLst>
                <a:ext uri="{FF2B5EF4-FFF2-40B4-BE49-F238E27FC236}">
                  <a16:creationId xmlns:a16="http://schemas.microsoft.com/office/drawing/2014/main" id="{4AFB89A4-AF80-D642-A979-77455B3B51F7}"/>
                </a:ext>
              </a:extLst>
            </p:cNvPr>
            <p:cNvSpPr/>
            <p:nvPr/>
          </p:nvSpPr>
          <p:spPr>
            <a:xfrm>
              <a:off x="7676640" y="3858479"/>
              <a:ext cx="37800" cy="37800"/>
            </a:xfrm>
            <a:custGeom>
              <a:avLst/>
              <a:gdLst/>
              <a:ahLst/>
              <a:cxnLst>
                <a:cxn ang="3cd4">
                  <a:pos x="hc" y="t"/>
                </a:cxn>
                <a:cxn ang="cd2">
                  <a:pos x="l" y="vc"/>
                </a:cxn>
                <a:cxn ang="cd4">
                  <a:pos x="hc" y="b"/>
                </a:cxn>
                <a:cxn ang="0">
                  <a:pos x="r" y="vc"/>
                </a:cxn>
              </a:cxnLst>
              <a:rect l="l" t="t" r="r" b="b"/>
              <a:pathLst>
                <a:path w="106" h="106">
                  <a:moveTo>
                    <a:pt x="106" y="53"/>
                  </a:moveTo>
                  <a:cubicBezTo>
                    <a:pt x="106" y="24"/>
                    <a:pt x="81" y="0"/>
                    <a:pt x="53" y="0"/>
                  </a:cubicBezTo>
                  <a:cubicBezTo>
                    <a:pt x="24" y="0"/>
                    <a:pt x="0" y="24"/>
                    <a:pt x="0" y="53"/>
                  </a:cubicBezTo>
                  <a:cubicBezTo>
                    <a:pt x="0" y="81"/>
                    <a:pt x="24" y="106"/>
                    <a:pt x="53" y="106"/>
                  </a:cubicBezTo>
                  <a:cubicBezTo>
                    <a:pt x="81" y="106"/>
                    <a:pt x="106" y="81"/>
                    <a:pt x="106" y="5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1" name="Freeform 70">
              <a:extLst>
                <a:ext uri="{FF2B5EF4-FFF2-40B4-BE49-F238E27FC236}">
                  <a16:creationId xmlns:a16="http://schemas.microsoft.com/office/drawing/2014/main" id="{37DA67CB-6895-F345-A7A2-2571DA12CE39}"/>
                </a:ext>
              </a:extLst>
            </p:cNvPr>
            <p:cNvSpPr/>
            <p:nvPr/>
          </p:nvSpPr>
          <p:spPr>
            <a:xfrm>
              <a:off x="7831800" y="3858479"/>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2" name="Freeform 71">
              <a:extLst>
                <a:ext uri="{FF2B5EF4-FFF2-40B4-BE49-F238E27FC236}">
                  <a16:creationId xmlns:a16="http://schemas.microsoft.com/office/drawing/2014/main" id="{7093561A-3C3C-534F-8CE4-B10F486FB158}"/>
                </a:ext>
              </a:extLst>
            </p:cNvPr>
            <p:cNvSpPr/>
            <p:nvPr/>
          </p:nvSpPr>
          <p:spPr>
            <a:xfrm>
              <a:off x="7994879" y="3634920"/>
              <a:ext cx="78120" cy="348120"/>
            </a:xfrm>
            <a:custGeom>
              <a:avLst/>
              <a:gdLst/>
              <a:ahLst/>
              <a:cxnLst>
                <a:cxn ang="3cd4">
                  <a:pos x="hc" y="t"/>
                </a:cxn>
                <a:cxn ang="cd2">
                  <a:pos x="l" y="vc"/>
                </a:cxn>
                <a:cxn ang="cd4">
                  <a:pos x="hc" y="b"/>
                </a:cxn>
                <a:cxn ang="0">
                  <a:pos x="r" y="vc"/>
                </a:cxn>
              </a:cxnLst>
              <a:rect l="l" t="t" r="r" b="b"/>
              <a:pathLst>
                <a:path w="218" h="968">
                  <a:moveTo>
                    <a:pt x="213" y="37"/>
                  </a:moveTo>
                  <a:cubicBezTo>
                    <a:pt x="218" y="26"/>
                    <a:pt x="218" y="24"/>
                    <a:pt x="218" y="20"/>
                  </a:cubicBezTo>
                  <a:cubicBezTo>
                    <a:pt x="218" y="9"/>
                    <a:pt x="209" y="0"/>
                    <a:pt x="198" y="0"/>
                  </a:cubicBezTo>
                  <a:cubicBezTo>
                    <a:pt x="189" y="0"/>
                    <a:pt x="183" y="4"/>
                    <a:pt x="176" y="22"/>
                  </a:cubicBezTo>
                  <a:lnTo>
                    <a:pt x="4" y="466"/>
                  </a:lnTo>
                  <a:cubicBezTo>
                    <a:pt x="2" y="473"/>
                    <a:pt x="0" y="479"/>
                    <a:pt x="0" y="484"/>
                  </a:cubicBezTo>
                  <a:cubicBezTo>
                    <a:pt x="0" y="486"/>
                    <a:pt x="0" y="488"/>
                    <a:pt x="4" y="501"/>
                  </a:cubicBezTo>
                  <a:lnTo>
                    <a:pt x="176" y="946"/>
                  </a:lnTo>
                  <a:cubicBezTo>
                    <a:pt x="180" y="957"/>
                    <a:pt x="185" y="968"/>
                    <a:pt x="198" y="968"/>
                  </a:cubicBezTo>
                  <a:cubicBezTo>
                    <a:pt x="209" y="968"/>
                    <a:pt x="218" y="959"/>
                    <a:pt x="218" y="950"/>
                  </a:cubicBezTo>
                  <a:cubicBezTo>
                    <a:pt x="218" y="946"/>
                    <a:pt x="218" y="943"/>
                    <a:pt x="213" y="932"/>
                  </a:cubicBezTo>
                  <a:lnTo>
                    <a:pt x="40" y="484"/>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3" name="Freeform 72">
              <a:extLst>
                <a:ext uri="{FF2B5EF4-FFF2-40B4-BE49-F238E27FC236}">
                  <a16:creationId xmlns:a16="http://schemas.microsoft.com/office/drawing/2014/main" id="{5E8759F0-B258-444A-B4C8-F4E6F6009F7E}"/>
                </a:ext>
              </a:extLst>
            </p:cNvPr>
            <p:cNvSpPr/>
            <p:nvPr/>
          </p:nvSpPr>
          <p:spPr>
            <a:xfrm>
              <a:off x="8108999" y="374184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4"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6"/>
                    <a:pt x="257" y="418"/>
                    <a:pt x="141" y="418"/>
                  </a:cubicBezTo>
                  <a:cubicBezTo>
                    <a:pt x="125" y="418"/>
                    <a:pt x="51" y="418"/>
                    <a:pt x="29" y="367"/>
                  </a:cubicBezTo>
                  <a:cubicBezTo>
                    <a:pt x="66" y="372"/>
                    <a:pt x="90" y="343"/>
                    <a:pt x="90" y="314"/>
                  </a:cubicBezTo>
                  <a:cubicBezTo>
                    <a:pt x="90" y="292"/>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4" name="Freeform 73">
              <a:extLst>
                <a:ext uri="{FF2B5EF4-FFF2-40B4-BE49-F238E27FC236}">
                  <a16:creationId xmlns:a16="http://schemas.microsoft.com/office/drawing/2014/main" id="{DC1DB8F3-9CEC-FB48-AE88-53682E27E2D0}"/>
                </a:ext>
              </a:extLst>
            </p:cNvPr>
            <p:cNvSpPr/>
            <p:nvPr/>
          </p:nvSpPr>
          <p:spPr>
            <a:xfrm>
              <a:off x="8264160" y="3783240"/>
              <a:ext cx="182520" cy="165240"/>
            </a:xfrm>
            <a:custGeom>
              <a:avLst/>
              <a:gdLst/>
              <a:ahLst/>
              <a:cxnLst>
                <a:cxn ang="3cd4">
                  <a:pos x="hc" y="t"/>
                </a:cxn>
                <a:cxn ang="cd2">
                  <a:pos x="l" y="vc"/>
                </a:cxn>
                <a:cxn ang="cd4">
                  <a:pos x="hc" y="b"/>
                </a:cxn>
                <a:cxn ang="0">
                  <a:pos x="r" y="vc"/>
                </a:cxn>
              </a:cxnLst>
              <a:rect l="l" t="t" r="r" b="b"/>
              <a:pathLst>
                <a:path w="508" h="460">
                  <a:moveTo>
                    <a:pt x="301" y="48"/>
                  </a:moveTo>
                  <a:cubicBezTo>
                    <a:pt x="306" y="29"/>
                    <a:pt x="308" y="26"/>
                    <a:pt x="321" y="24"/>
                  </a:cubicBezTo>
                  <a:cubicBezTo>
                    <a:pt x="326" y="24"/>
                    <a:pt x="350" y="24"/>
                    <a:pt x="363" y="24"/>
                  </a:cubicBezTo>
                  <a:cubicBezTo>
                    <a:pt x="405" y="24"/>
                    <a:pt x="422" y="24"/>
                    <a:pt x="440" y="31"/>
                  </a:cubicBezTo>
                  <a:cubicBezTo>
                    <a:pt x="469" y="40"/>
                    <a:pt x="471" y="59"/>
                    <a:pt x="471" y="84"/>
                  </a:cubicBezTo>
                  <a:cubicBezTo>
                    <a:pt x="471" y="95"/>
                    <a:pt x="471" y="103"/>
                    <a:pt x="466" y="139"/>
                  </a:cubicBezTo>
                  <a:lnTo>
                    <a:pt x="464" y="145"/>
                  </a:lnTo>
                  <a:cubicBezTo>
                    <a:pt x="464" y="154"/>
                    <a:pt x="469" y="156"/>
                    <a:pt x="475" y="156"/>
                  </a:cubicBezTo>
                  <a:cubicBezTo>
                    <a:pt x="486" y="156"/>
                    <a:pt x="488" y="150"/>
                    <a:pt x="488" y="139"/>
                  </a:cubicBezTo>
                  <a:lnTo>
                    <a:pt x="508" y="9"/>
                  </a:lnTo>
                  <a:cubicBezTo>
                    <a:pt x="508" y="0"/>
                    <a:pt x="499" y="0"/>
                    <a:pt x="486" y="0"/>
                  </a:cubicBezTo>
                  <a:lnTo>
                    <a:pt x="68" y="0"/>
                  </a:lnTo>
                  <a:cubicBezTo>
                    <a:pt x="53" y="0"/>
                    <a:pt x="51" y="0"/>
                    <a:pt x="46" y="13"/>
                  </a:cubicBezTo>
                  <a:lnTo>
                    <a:pt x="4" y="134"/>
                  </a:lnTo>
                  <a:cubicBezTo>
                    <a:pt x="2" y="136"/>
                    <a:pt x="0" y="143"/>
                    <a:pt x="0" y="147"/>
                  </a:cubicBezTo>
                  <a:cubicBezTo>
                    <a:pt x="0" y="150"/>
                    <a:pt x="2" y="156"/>
                    <a:pt x="11" y="156"/>
                  </a:cubicBezTo>
                  <a:cubicBezTo>
                    <a:pt x="20" y="156"/>
                    <a:pt x="22" y="154"/>
                    <a:pt x="26" y="141"/>
                  </a:cubicBezTo>
                  <a:cubicBezTo>
                    <a:pt x="66" y="31"/>
                    <a:pt x="88" y="24"/>
                    <a:pt x="191" y="24"/>
                  </a:cubicBezTo>
                  <a:lnTo>
                    <a:pt x="220" y="24"/>
                  </a:lnTo>
                  <a:cubicBezTo>
                    <a:pt x="240" y="24"/>
                    <a:pt x="240" y="24"/>
                    <a:pt x="240" y="31"/>
                  </a:cubicBezTo>
                  <a:cubicBezTo>
                    <a:pt x="240" y="33"/>
                    <a:pt x="240" y="35"/>
                    <a:pt x="238" y="46"/>
                  </a:cubicBezTo>
                  <a:lnTo>
                    <a:pt x="147" y="402"/>
                  </a:lnTo>
                  <a:cubicBezTo>
                    <a:pt x="143" y="429"/>
                    <a:pt x="141" y="435"/>
                    <a:pt x="68" y="435"/>
                  </a:cubicBezTo>
                  <a:cubicBezTo>
                    <a:pt x="44" y="435"/>
                    <a:pt x="37" y="435"/>
                    <a:pt x="37" y="451"/>
                  </a:cubicBezTo>
                  <a:cubicBezTo>
                    <a:pt x="37" y="451"/>
                    <a:pt x="40" y="460"/>
                    <a:pt x="51" y="460"/>
                  </a:cubicBezTo>
                  <a:cubicBezTo>
                    <a:pt x="68" y="460"/>
                    <a:pt x="88" y="457"/>
                    <a:pt x="108" y="457"/>
                  </a:cubicBezTo>
                  <a:cubicBezTo>
                    <a:pt x="128" y="457"/>
                    <a:pt x="147" y="457"/>
                    <a:pt x="167" y="457"/>
                  </a:cubicBezTo>
                  <a:cubicBezTo>
                    <a:pt x="185" y="457"/>
                    <a:pt x="209" y="457"/>
                    <a:pt x="227" y="457"/>
                  </a:cubicBezTo>
                  <a:cubicBezTo>
                    <a:pt x="246" y="457"/>
                    <a:pt x="266" y="460"/>
                    <a:pt x="284" y="460"/>
                  </a:cubicBezTo>
                  <a:cubicBezTo>
                    <a:pt x="290" y="460"/>
                    <a:pt x="299" y="460"/>
                    <a:pt x="299" y="444"/>
                  </a:cubicBezTo>
                  <a:cubicBezTo>
                    <a:pt x="299" y="435"/>
                    <a:pt x="293" y="435"/>
                    <a:pt x="273" y="435"/>
                  </a:cubicBezTo>
                  <a:cubicBezTo>
                    <a:pt x="260" y="435"/>
                    <a:pt x="246" y="433"/>
                    <a:pt x="233" y="433"/>
                  </a:cubicBezTo>
                  <a:cubicBezTo>
                    <a:pt x="209" y="431"/>
                    <a:pt x="209" y="429"/>
                    <a:pt x="209" y="420"/>
                  </a:cubicBezTo>
                  <a:cubicBezTo>
                    <a:pt x="209" y="416"/>
                    <a:pt x="209" y="413"/>
                    <a:pt x="211" y="40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5" name="Freeform 74">
              <a:extLst>
                <a:ext uri="{FF2B5EF4-FFF2-40B4-BE49-F238E27FC236}">
                  <a16:creationId xmlns:a16="http://schemas.microsoft.com/office/drawing/2014/main" id="{F01E60D4-5D0A-CD47-BC61-EEADF62B3B59}"/>
                </a:ext>
              </a:extLst>
            </p:cNvPr>
            <p:cNvSpPr/>
            <p:nvPr/>
          </p:nvSpPr>
          <p:spPr>
            <a:xfrm>
              <a:off x="8481240" y="3880440"/>
              <a:ext cx="165240" cy="12240"/>
            </a:xfrm>
            <a:custGeom>
              <a:avLst/>
              <a:gdLst/>
              <a:ahLst/>
              <a:cxnLst>
                <a:cxn ang="3cd4">
                  <a:pos x="hc" y="t"/>
                </a:cxn>
                <a:cxn ang="cd2">
                  <a:pos x="l" y="vc"/>
                </a:cxn>
                <a:cxn ang="cd4">
                  <a:pos x="hc" y="b"/>
                </a:cxn>
                <a:cxn ang="0">
                  <a:pos x="r" y="vc"/>
                </a:cxn>
              </a:cxnLst>
              <a:rect l="l" t="t" r="r" b="b"/>
              <a:pathLst>
                <a:path w="460" h="35">
                  <a:moveTo>
                    <a:pt x="433" y="35"/>
                  </a:moveTo>
                  <a:cubicBezTo>
                    <a:pt x="442" y="35"/>
                    <a:pt x="460" y="35"/>
                    <a:pt x="460" y="18"/>
                  </a:cubicBezTo>
                  <a:cubicBezTo>
                    <a:pt x="460" y="0"/>
                    <a:pt x="444" y="0"/>
                    <a:pt x="433" y="0"/>
                  </a:cubicBezTo>
                  <a:lnTo>
                    <a:pt x="26" y="0"/>
                  </a:lnTo>
                  <a:cubicBezTo>
                    <a:pt x="15" y="0"/>
                    <a:pt x="0" y="0"/>
                    <a:pt x="0" y="18"/>
                  </a:cubicBezTo>
                  <a:cubicBezTo>
                    <a:pt x="0" y="35"/>
                    <a:pt x="15" y="35"/>
                    <a:pt x="26" y="3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6" name="Freeform 75">
              <a:extLst>
                <a:ext uri="{FF2B5EF4-FFF2-40B4-BE49-F238E27FC236}">
                  <a16:creationId xmlns:a16="http://schemas.microsoft.com/office/drawing/2014/main" id="{CF2302E9-A966-9246-B26B-17503ADD2F79}"/>
                </a:ext>
              </a:extLst>
            </p:cNvPr>
            <p:cNvSpPr/>
            <p:nvPr/>
          </p:nvSpPr>
          <p:spPr>
            <a:xfrm>
              <a:off x="8698320" y="3786120"/>
              <a:ext cx="89280" cy="162000"/>
            </a:xfrm>
            <a:custGeom>
              <a:avLst/>
              <a:gdLst/>
              <a:ahLst/>
              <a:cxnLst>
                <a:cxn ang="3cd4">
                  <a:pos x="hc" y="t"/>
                </a:cxn>
                <a:cxn ang="cd2">
                  <a:pos x="l" y="vc"/>
                </a:cxn>
                <a:cxn ang="cd4">
                  <a:pos x="hc" y="b"/>
                </a:cxn>
                <a:cxn ang="0">
                  <a:pos x="r" y="vc"/>
                </a:cxn>
              </a:cxnLst>
              <a:rect l="l" t="t" r="r" b="b"/>
              <a:pathLst>
                <a:path w="249" h="451">
                  <a:moveTo>
                    <a:pt x="154" y="20"/>
                  </a:moveTo>
                  <a:cubicBezTo>
                    <a:pt x="154" y="0"/>
                    <a:pt x="152" y="0"/>
                    <a:pt x="134" y="0"/>
                  </a:cubicBezTo>
                  <a:cubicBezTo>
                    <a:pt x="90" y="42"/>
                    <a:pt x="29" y="44"/>
                    <a:pt x="0" y="44"/>
                  </a:cubicBezTo>
                  <a:lnTo>
                    <a:pt x="0" y="68"/>
                  </a:lnTo>
                  <a:cubicBezTo>
                    <a:pt x="15" y="68"/>
                    <a:pt x="62" y="68"/>
                    <a:pt x="99" y="48"/>
                  </a:cubicBezTo>
                  <a:lnTo>
                    <a:pt x="99" y="396"/>
                  </a:lnTo>
                  <a:cubicBezTo>
                    <a:pt x="99" y="418"/>
                    <a:pt x="99" y="427"/>
                    <a:pt x="31" y="427"/>
                  </a:cubicBezTo>
                  <a:lnTo>
                    <a:pt x="4" y="427"/>
                  </a:lnTo>
                  <a:lnTo>
                    <a:pt x="4" y="451"/>
                  </a:lnTo>
                  <a:cubicBezTo>
                    <a:pt x="18" y="451"/>
                    <a:pt x="101" y="449"/>
                    <a:pt x="125" y="449"/>
                  </a:cubicBezTo>
                  <a:cubicBezTo>
                    <a:pt x="147" y="449"/>
                    <a:pt x="233" y="451"/>
                    <a:pt x="249" y="451"/>
                  </a:cubicBezTo>
                  <a:lnTo>
                    <a:pt x="249" y="427"/>
                  </a:lnTo>
                  <a:lnTo>
                    <a:pt x="222" y="427"/>
                  </a:lnTo>
                  <a:cubicBezTo>
                    <a:pt x="154" y="427"/>
                    <a:pt x="154" y="418"/>
                    <a:pt x="154" y="3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7" name="Freeform 76">
              <a:extLst>
                <a:ext uri="{FF2B5EF4-FFF2-40B4-BE49-F238E27FC236}">
                  <a16:creationId xmlns:a16="http://schemas.microsoft.com/office/drawing/2014/main" id="{320F1452-03BA-C547-BA01-AA008EE97C47}"/>
                </a:ext>
              </a:extLst>
            </p:cNvPr>
            <p:cNvSpPr/>
            <p:nvPr/>
          </p:nvSpPr>
          <p:spPr>
            <a:xfrm>
              <a:off x="8859240" y="3858479"/>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8" name="Freeform 77">
              <a:extLst>
                <a:ext uri="{FF2B5EF4-FFF2-40B4-BE49-F238E27FC236}">
                  <a16:creationId xmlns:a16="http://schemas.microsoft.com/office/drawing/2014/main" id="{A499D5CC-19A7-BD45-B2B9-F450A50D6C80}"/>
                </a:ext>
              </a:extLst>
            </p:cNvPr>
            <p:cNvSpPr/>
            <p:nvPr/>
          </p:nvSpPr>
          <p:spPr>
            <a:xfrm>
              <a:off x="8997840" y="3657960"/>
              <a:ext cx="249120" cy="245880"/>
            </a:xfrm>
            <a:custGeom>
              <a:avLst/>
              <a:gdLst/>
              <a:ahLst/>
              <a:cxnLst>
                <a:cxn ang="3cd4">
                  <a:pos x="hc" y="t"/>
                </a:cxn>
                <a:cxn ang="cd2">
                  <a:pos x="l" y="vc"/>
                </a:cxn>
                <a:cxn ang="cd4">
                  <a:pos x="hc" y="b"/>
                </a:cxn>
                <a:cxn ang="0">
                  <a:pos x="r" y="vc"/>
                </a:cxn>
              </a:cxnLst>
              <a:rect l="l" t="t" r="r" b="b"/>
              <a:pathLst>
                <a:path w="693" h="684">
                  <a:moveTo>
                    <a:pt x="323" y="66"/>
                  </a:moveTo>
                  <a:cubicBezTo>
                    <a:pt x="330" y="44"/>
                    <a:pt x="332" y="33"/>
                    <a:pt x="352" y="31"/>
                  </a:cubicBezTo>
                  <a:cubicBezTo>
                    <a:pt x="361" y="31"/>
                    <a:pt x="392" y="31"/>
                    <a:pt x="409" y="31"/>
                  </a:cubicBezTo>
                  <a:cubicBezTo>
                    <a:pt x="480" y="31"/>
                    <a:pt x="587" y="31"/>
                    <a:pt x="587" y="125"/>
                  </a:cubicBezTo>
                  <a:cubicBezTo>
                    <a:pt x="587" y="158"/>
                    <a:pt x="572" y="227"/>
                    <a:pt x="532" y="264"/>
                  </a:cubicBezTo>
                  <a:cubicBezTo>
                    <a:pt x="508" y="288"/>
                    <a:pt x="458" y="319"/>
                    <a:pt x="370" y="319"/>
                  </a:cubicBezTo>
                  <a:lnTo>
                    <a:pt x="262" y="319"/>
                  </a:lnTo>
                  <a:close/>
                  <a:moveTo>
                    <a:pt x="464" y="332"/>
                  </a:moveTo>
                  <a:cubicBezTo>
                    <a:pt x="561" y="310"/>
                    <a:pt x="678" y="244"/>
                    <a:pt x="678" y="145"/>
                  </a:cubicBezTo>
                  <a:cubicBezTo>
                    <a:pt x="678" y="62"/>
                    <a:pt x="590" y="0"/>
                    <a:pt x="462" y="0"/>
                  </a:cubicBezTo>
                  <a:lnTo>
                    <a:pt x="187" y="0"/>
                  </a:lnTo>
                  <a:cubicBezTo>
                    <a:pt x="167" y="0"/>
                    <a:pt x="158" y="0"/>
                    <a:pt x="158" y="20"/>
                  </a:cubicBezTo>
                  <a:cubicBezTo>
                    <a:pt x="158" y="31"/>
                    <a:pt x="167" y="31"/>
                    <a:pt x="185" y="31"/>
                  </a:cubicBezTo>
                  <a:cubicBezTo>
                    <a:pt x="187" y="31"/>
                    <a:pt x="205" y="31"/>
                    <a:pt x="222" y="33"/>
                  </a:cubicBezTo>
                  <a:cubicBezTo>
                    <a:pt x="240" y="33"/>
                    <a:pt x="249" y="35"/>
                    <a:pt x="249" y="48"/>
                  </a:cubicBezTo>
                  <a:cubicBezTo>
                    <a:pt x="249" y="51"/>
                    <a:pt x="246" y="55"/>
                    <a:pt x="244" y="66"/>
                  </a:cubicBezTo>
                  <a:lnTo>
                    <a:pt x="114" y="587"/>
                  </a:lnTo>
                  <a:cubicBezTo>
                    <a:pt x="106" y="625"/>
                    <a:pt x="103" y="631"/>
                    <a:pt x="26" y="631"/>
                  </a:cubicBezTo>
                  <a:cubicBezTo>
                    <a:pt x="9" y="631"/>
                    <a:pt x="0" y="631"/>
                    <a:pt x="0" y="651"/>
                  </a:cubicBezTo>
                  <a:cubicBezTo>
                    <a:pt x="0" y="662"/>
                    <a:pt x="11" y="662"/>
                    <a:pt x="13" y="662"/>
                  </a:cubicBezTo>
                  <a:cubicBezTo>
                    <a:pt x="40" y="662"/>
                    <a:pt x="108" y="660"/>
                    <a:pt x="136" y="660"/>
                  </a:cubicBezTo>
                  <a:cubicBezTo>
                    <a:pt x="163" y="660"/>
                    <a:pt x="231" y="662"/>
                    <a:pt x="260" y="662"/>
                  </a:cubicBezTo>
                  <a:cubicBezTo>
                    <a:pt x="266" y="662"/>
                    <a:pt x="277" y="662"/>
                    <a:pt x="277" y="642"/>
                  </a:cubicBezTo>
                  <a:cubicBezTo>
                    <a:pt x="277" y="631"/>
                    <a:pt x="268" y="631"/>
                    <a:pt x="251" y="631"/>
                  </a:cubicBezTo>
                  <a:cubicBezTo>
                    <a:pt x="216" y="631"/>
                    <a:pt x="187" y="631"/>
                    <a:pt x="187" y="614"/>
                  </a:cubicBezTo>
                  <a:cubicBezTo>
                    <a:pt x="187" y="609"/>
                    <a:pt x="189" y="605"/>
                    <a:pt x="191" y="598"/>
                  </a:cubicBezTo>
                  <a:lnTo>
                    <a:pt x="255" y="341"/>
                  </a:lnTo>
                  <a:lnTo>
                    <a:pt x="370" y="341"/>
                  </a:lnTo>
                  <a:cubicBezTo>
                    <a:pt x="458" y="341"/>
                    <a:pt x="475" y="396"/>
                    <a:pt x="475" y="429"/>
                  </a:cubicBezTo>
                  <a:cubicBezTo>
                    <a:pt x="475" y="444"/>
                    <a:pt x="469" y="475"/>
                    <a:pt x="462" y="497"/>
                  </a:cubicBezTo>
                  <a:cubicBezTo>
                    <a:pt x="455" y="523"/>
                    <a:pt x="447" y="559"/>
                    <a:pt x="447" y="578"/>
                  </a:cubicBezTo>
                  <a:cubicBezTo>
                    <a:pt x="447" y="684"/>
                    <a:pt x="563" y="684"/>
                    <a:pt x="576" y="684"/>
                  </a:cubicBezTo>
                  <a:cubicBezTo>
                    <a:pt x="658" y="684"/>
                    <a:pt x="693" y="585"/>
                    <a:pt x="693" y="572"/>
                  </a:cubicBezTo>
                  <a:cubicBezTo>
                    <a:pt x="693" y="561"/>
                    <a:pt x="682" y="561"/>
                    <a:pt x="680" y="561"/>
                  </a:cubicBezTo>
                  <a:cubicBezTo>
                    <a:pt x="671" y="561"/>
                    <a:pt x="671" y="567"/>
                    <a:pt x="669" y="574"/>
                  </a:cubicBezTo>
                  <a:cubicBezTo>
                    <a:pt x="645" y="647"/>
                    <a:pt x="603" y="662"/>
                    <a:pt x="581" y="662"/>
                  </a:cubicBezTo>
                  <a:cubicBezTo>
                    <a:pt x="548" y="662"/>
                    <a:pt x="541" y="640"/>
                    <a:pt x="541" y="603"/>
                  </a:cubicBezTo>
                  <a:cubicBezTo>
                    <a:pt x="541" y="572"/>
                    <a:pt x="548" y="523"/>
                    <a:pt x="550" y="493"/>
                  </a:cubicBezTo>
                  <a:cubicBezTo>
                    <a:pt x="552" y="479"/>
                    <a:pt x="554" y="460"/>
                    <a:pt x="554" y="446"/>
                  </a:cubicBezTo>
                  <a:cubicBezTo>
                    <a:pt x="554" y="372"/>
                    <a:pt x="491" y="343"/>
                    <a:pt x="464" y="33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9" name="Freeform 78">
              <a:extLst>
                <a:ext uri="{FF2B5EF4-FFF2-40B4-BE49-F238E27FC236}">
                  <a16:creationId xmlns:a16="http://schemas.microsoft.com/office/drawing/2014/main" id="{EAC68960-5AFF-104B-A252-9AFE3E0E7685}"/>
                </a:ext>
              </a:extLst>
            </p:cNvPr>
            <p:cNvSpPr/>
            <p:nvPr/>
          </p:nvSpPr>
          <p:spPr>
            <a:xfrm>
              <a:off x="9257400" y="3783240"/>
              <a:ext cx="182520" cy="165240"/>
            </a:xfrm>
            <a:custGeom>
              <a:avLst/>
              <a:gdLst/>
              <a:ahLst/>
              <a:cxnLst>
                <a:cxn ang="3cd4">
                  <a:pos x="hc" y="t"/>
                </a:cxn>
                <a:cxn ang="cd2">
                  <a:pos x="l" y="vc"/>
                </a:cxn>
                <a:cxn ang="cd4">
                  <a:pos x="hc" y="b"/>
                </a:cxn>
                <a:cxn ang="0">
                  <a:pos x="r" y="vc"/>
                </a:cxn>
              </a:cxnLst>
              <a:rect l="l" t="t" r="r" b="b"/>
              <a:pathLst>
                <a:path w="508" h="460">
                  <a:moveTo>
                    <a:pt x="301" y="48"/>
                  </a:moveTo>
                  <a:cubicBezTo>
                    <a:pt x="306" y="29"/>
                    <a:pt x="308" y="26"/>
                    <a:pt x="321" y="24"/>
                  </a:cubicBezTo>
                  <a:cubicBezTo>
                    <a:pt x="326" y="24"/>
                    <a:pt x="350" y="24"/>
                    <a:pt x="363" y="24"/>
                  </a:cubicBezTo>
                  <a:cubicBezTo>
                    <a:pt x="405" y="24"/>
                    <a:pt x="422" y="24"/>
                    <a:pt x="440" y="31"/>
                  </a:cubicBezTo>
                  <a:cubicBezTo>
                    <a:pt x="469" y="40"/>
                    <a:pt x="471" y="59"/>
                    <a:pt x="471" y="84"/>
                  </a:cubicBezTo>
                  <a:cubicBezTo>
                    <a:pt x="471" y="95"/>
                    <a:pt x="471" y="103"/>
                    <a:pt x="466" y="139"/>
                  </a:cubicBezTo>
                  <a:lnTo>
                    <a:pt x="464" y="145"/>
                  </a:lnTo>
                  <a:cubicBezTo>
                    <a:pt x="464" y="154"/>
                    <a:pt x="469" y="156"/>
                    <a:pt x="477" y="156"/>
                  </a:cubicBezTo>
                  <a:cubicBezTo>
                    <a:pt x="486" y="156"/>
                    <a:pt x="488" y="150"/>
                    <a:pt x="488" y="139"/>
                  </a:cubicBezTo>
                  <a:lnTo>
                    <a:pt x="508" y="9"/>
                  </a:lnTo>
                  <a:cubicBezTo>
                    <a:pt x="508" y="0"/>
                    <a:pt x="499" y="0"/>
                    <a:pt x="486" y="0"/>
                  </a:cubicBezTo>
                  <a:lnTo>
                    <a:pt x="70" y="0"/>
                  </a:lnTo>
                  <a:cubicBezTo>
                    <a:pt x="53" y="0"/>
                    <a:pt x="51" y="0"/>
                    <a:pt x="46" y="13"/>
                  </a:cubicBezTo>
                  <a:lnTo>
                    <a:pt x="4" y="134"/>
                  </a:lnTo>
                  <a:cubicBezTo>
                    <a:pt x="2" y="136"/>
                    <a:pt x="0" y="143"/>
                    <a:pt x="0" y="147"/>
                  </a:cubicBezTo>
                  <a:cubicBezTo>
                    <a:pt x="0" y="150"/>
                    <a:pt x="2" y="156"/>
                    <a:pt x="11" y="156"/>
                  </a:cubicBezTo>
                  <a:cubicBezTo>
                    <a:pt x="20" y="156"/>
                    <a:pt x="22" y="154"/>
                    <a:pt x="26" y="141"/>
                  </a:cubicBezTo>
                  <a:cubicBezTo>
                    <a:pt x="66" y="31"/>
                    <a:pt x="88" y="24"/>
                    <a:pt x="191" y="24"/>
                  </a:cubicBezTo>
                  <a:lnTo>
                    <a:pt x="220" y="24"/>
                  </a:lnTo>
                  <a:cubicBezTo>
                    <a:pt x="240" y="24"/>
                    <a:pt x="240" y="24"/>
                    <a:pt x="240" y="31"/>
                  </a:cubicBezTo>
                  <a:cubicBezTo>
                    <a:pt x="240" y="33"/>
                    <a:pt x="240" y="35"/>
                    <a:pt x="238" y="46"/>
                  </a:cubicBezTo>
                  <a:lnTo>
                    <a:pt x="147" y="402"/>
                  </a:lnTo>
                  <a:cubicBezTo>
                    <a:pt x="143" y="429"/>
                    <a:pt x="141" y="435"/>
                    <a:pt x="68" y="435"/>
                  </a:cubicBezTo>
                  <a:cubicBezTo>
                    <a:pt x="44" y="435"/>
                    <a:pt x="37" y="435"/>
                    <a:pt x="37" y="451"/>
                  </a:cubicBezTo>
                  <a:cubicBezTo>
                    <a:pt x="37" y="451"/>
                    <a:pt x="40" y="460"/>
                    <a:pt x="51" y="460"/>
                  </a:cubicBezTo>
                  <a:cubicBezTo>
                    <a:pt x="68" y="460"/>
                    <a:pt x="88" y="457"/>
                    <a:pt x="108" y="457"/>
                  </a:cubicBezTo>
                  <a:cubicBezTo>
                    <a:pt x="128" y="457"/>
                    <a:pt x="147" y="457"/>
                    <a:pt x="167" y="457"/>
                  </a:cubicBezTo>
                  <a:cubicBezTo>
                    <a:pt x="185" y="457"/>
                    <a:pt x="209" y="457"/>
                    <a:pt x="227" y="457"/>
                  </a:cubicBezTo>
                  <a:cubicBezTo>
                    <a:pt x="246" y="457"/>
                    <a:pt x="266" y="460"/>
                    <a:pt x="284" y="460"/>
                  </a:cubicBezTo>
                  <a:cubicBezTo>
                    <a:pt x="290" y="460"/>
                    <a:pt x="301" y="460"/>
                    <a:pt x="301" y="444"/>
                  </a:cubicBezTo>
                  <a:cubicBezTo>
                    <a:pt x="301" y="435"/>
                    <a:pt x="293" y="435"/>
                    <a:pt x="273" y="435"/>
                  </a:cubicBezTo>
                  <a:cubicBezTo>
                    <a:pt x="260" y="435"/>
                    <a:pt x="246" y="433"/>
                    <a:pt x="233" y="433"/>
                  </a:cubicBezTo>
                  <a:cubicBezTo>
                    <a:pt x="209" y="431"/>
                    <a:pt x="209" y="429"/>
                    <a:pt x="209" y="420"/>
                  </a:cubicBezTo>
                  <a:cubicBezTo>
                    <a:pt x="209" y="416"/>
                    <a:pt x="209" y="413"/>
                    <a:pt x="211" y="40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0" name="Freeform 79">
              <a:extLst>
                <a:ext uri="{FF2B5EF4-FFF2-40B4-BE49-F238E27FC236}">
                  <a16:creationId xmlns:a16="http://schemas.microsoft.com/office/drawing/2014/main" id="{9DDD1675-036F-2C40-B751-1CA9CFA746D0}"/>
                </a:ext>
              </a:extLst>
            </p:cNvPr>
            <p:cNvSpPr/>
            <p:nvPr/>
          </p:nvSpPr>
          <p:spPr>
            <a:xfrm>
              <a:off x="9484920" y="3634920"/>
              <a:ext cx="78120" cy="348120"/>
            </a:xfrm>
            <a:custGeom>
              <a:avLst/>
              <a:gdLst/>
              <a:ahLst/>
              <a:cxnLst>
                <a:cxn ang="3cd4">
                  <a:pos x="hc" y="t"/>
                </a:cxn>
                <a:cxn ang="cd2">
                  <a:pos x="l" y="vc"/>
                </a:cxn>
                <a:cxn ang="cd4">
                  <a:pos x="hc" y="b"/>
                </a:cxn>
                <a:cxn ang="0">
                  <a:pos x="r" y="vc"/>
                </a:cxn>
              </a:cxnLst>
              <a:rect l="l" t="t" r="r" b="b"/>
              <a:pathLst>
                <a:path w="218" h="968">
                  <a:moveTo>
                    <a:pt x="213" y="501"/>
                  </a:moveTo>
                  <a:cubicBezTo>
                    <a:pt x="218" y="488"/>
                    <a:pt x="218" y="486"/>
                    <a:pt x="218" y="484"/>
                  </a:cubicBezTo>
                  <a:cubicBezTo>
                    <a:pt x="218" y="482"/>
                    <a:pt x="218" y="479"/>
                    <a:pt x="213" y="468"/>
                  </a:cubicBezTo>
                  <a:lnTo>
                    <a:pt x="42" y="22"/>
                  </a:lnTo>
                  <a:cubicBezTo>
                    <a:pt x="35" y="7"/>
                    <a:pt x="31" y="0"/>
                    <a:pt x="20" y="0"/>
                  </a:cubicBezTo>
                  <a:cubicBezTo>
                    <a:pt x="9" y="0"/>
                    <a:pt x="0" y="9"/>
                    <a:pt x="0" y="20"/>
                  </a:cubicBezTo>
                  <a:cubicBezTo>
                    <a:pt x="0" y="22"/>
                    <a:pt x="0" y="24"/>
                    <a:pt x="4" y="35"/>
                  </a:cubicBezTo>
                  <a:lnTo>
                    <a:pt x="178" y="484"/>
                  </a:lnTo>
                  <a:lnTo>
                    <a:pt x="4" y="932"/>
                  </a:lnTo>
                  <a:cubicBezTo>
                    <a:pt x="0" y="941"/>
                    <a:pt x="0" y="943"/>
                    <a:pt x="0" y="950"/>
                  </a:cubicBezTo>
                  <a:cubicBezTo>
                    <a:pt x="0" y="959"/>
                    <a:pt x="9" y="968"/>
                    <a:pt x="20" y="968"/>
                  </a:cubicBezTo>
                  <a:cubicBezTo>
                    <a:pt x="33" y="968"/>
                    <a:pt x="35" y="959"/>
                    <a:pt x="40" y="95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81" name="Group 80" descr="22§latex§\Delta w = \alpha ( R + \gamma \hat{V}(s',w) - \hat{V}(s,w) ) \nabla_w \hat{V}(s,w) &#10;§svg§600§FALSE" title="TexMaths">
            <a:extLst>
              <a:ext uri="{FF2B5EF4-FFF2-40B4-BE49-F238E27FC236}">
                <a16:creationId xmlns:a16="http://schemas.microsoft.com/office/drawing/2014/main" id="{1FD711C4-7586-0646-BAB0-3448DBF27686}"/>
              </a:ext>
            </a:extLst>
          </p:cNvPr>
          <p:cNvGrpSpPr/>
          <p:nvPr/>
        </p:nvGrpSpPr>
        <p:grpSpPr>
          <a:xfrm>
            <a:off x="1920239" y="5796054"/>
            <a:ext cx="6799679" cy="416880"/>
            <a:chOff x="1920239" y="5252040"/>
            <a:chExt cx="6799679" cy="416880"/>
          </a:xfrm>
        </p:grpSpPr>
        <p:sp>
          <p:nvSpPr>
            <p:cNvPr id="82" name="Freeform 81">
              <a:extLst>
                <a:ext uri="{FF2B5EF4-FFF2-40B4-BE49-F238E27FC236}">
                  <a16:creationId xmlns:a16="http://schemas.microsoft.com/office/drawing/2014/main" id="{C7E2BA5B-035C-1647-A758-38CAAD1D8164}"/>
                </a:ext>
              </a:extLst>
            </p:cNvPr>
            <p:cNvSpPr/>
            <p:nvPr/>
          </p:nvSpPr>
          <p:spPr>
            <a:xfrm>
              <a:off x="1920239" y="5252760"/>
              <a:ext cx="6799679" cy="415440"/>
            </a:xfrm>
            <a:custGeom>
              <a:avLst/>
              <a:gdLst/>
              <a:ahLst/>
              <a:cxnLst>
                <a:cxn ang="3cd4">
                  <a:pos x="hc" y="t"/>
                </a:cxn>
                <a:cxn ang="cd2">
                  <a:pos x="l" y="vc"/>
                </a:cxn>
                <a:cxn ang="cd4">
                  <a:pos x="hc" y="b"/>
                </a:cxn>
                <a:cxn ang="0">
                  <a:pos x="r" y="vc"/>
                </a:cxn>
              </a:cxnLst>
              <a:rect l="l" t="t" r="r" b="b"/>
              <a:pathLst>
                <a:path w="18889" h="1155">
                  <a:moveTo>
                    <a:pt x="9445" y="1155"/>
                  </a:moveTo>
                  <a:lnTo>
                    <a:pt x="0" y="1155"/>
                  </a:lnTo>
                  <a:lnTo>
                    <a:pt x="0" y="0"/>
                  </a:lnTo>
                  <a:lnTo>
                    <a:pt x="18889" y="0"/>
                  </a:lnTo>
                  <a:lnTo>
                    <a:pt x="18889" y="1155"/>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3" name="Freeform 82">
              <a:extLst>
                <a:ext uri="{FF2B5EF4-FFF2-40B4-BE49-F238E27FC236}">
                  <a16:creationId xmlns:a16="http://schemas.microsoft.com/office/drawing/2014/main" id="{ECC38DCD-F36C-7143-A1BD-95744E27750B}"/>
                </a:ext>
              </a:extLst>
            </p:cNvPr>
            <p:cNvSpPr/>
            <p:nvPr/>
          </p:nvSpPr>
          <p:spPr>
            <a:xfrm>
              <a:off x="1936800" y="5331960"/>
              <a:ext cx="257040" cy="249840"/>
            </a:xfrm>
            <a:custGeom>
              <a:avLst/>
              <a:gdLst/>
              <a:ahLst/>
              <a:cxnLst>
                <a:cxn ang="3cd4">
                  <a:pos x="hc" y="t"/>
                </a:cxn>
                <a:cxn ang="cd2">
                  <a:pos x="l" y="vc"/>
                </a:cxn>
                <a:cxn ang="cd4">
                  <a:pos x="hc" y="b"/>
                </a:cxn>
                <a:cxn ang="0">
                  <a:pos x="r" y="vc"/>
                </a:cxn>
              </a:cxnLst>
              <a:rect l="l" t="t" r="r" b="b"/>
              <a:pathLst>
                <a:path w="715" h="695">
                  <a:moveTo>
                    <a:pt x="383" y="18"/>
                  </a:moveTo>
                  <a:cubicBezTo>
                    <a:pt x="376" y="4"/>
                    <a:pt x="374" y="0"/>
                    <a:pt x="359" y="0"/>
                  </a:cubicBezTo>
                  <a:cubicBezTo>
                    <a:pt x="341" y="0"/>
                    <a:pt x="339" y="4"/>
                    <a:pt x="332" y="18"/>
                  </a:cubicBezTo>
                  <a:lnTo>
                    <a:pt x="4" y="675"/>
                  </a:lnTo>
                  <a:cubicBezTo>
                    <a:pt x="0" y="684"/>
                    <a:pt x="0" y="686"/>
                    <a:pt x="0" y="686"/>
                  </a:cubicBezTo>
                  <a:cubicBezTo>
                    <a:pt x="0" y="695"/>
                    <a:pt x="7" y="695"/>
                    <a:pt x="22" y="695"/>
                  </a:cubicBezTo>
                  <a:lnTo>
                    <a:pt x="695" y="695"/>
                  </a:lnTo>
                  <a:cubicBezTo>
                    <a:pt x="711" y="695"/>
                    <a:pt x="715" y="695"/>
                    <a:pt x="715" y="686"/>
                  </a:cubicBezTo>
                  <a:cubicBezTo>
                    <a:pt x="715" y="686"/>
                    <a:pt x="715" y="684"/>
                    <a:pt x="711" y="675"/>
                  </a:cubicBezTo>
                  <a:close/>
                  <a:moveTo>
                    <a:pt x="328" y="97"/>
                  </a:moveTo>
                  <a:lnTo>
                    <a:pt x="587" y="620"/>
                  </a:lnTo>
                  <a:lnTo>
                    <a:pt x="66" y="620"/>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4" name="Freeform 83">
              <a:extLst>
                <a:ext uri="{FF2B5EF4-FFF2-40B4-BE49-F238E27FC236}">
                  <a16:creationId xmlns:a16="http://schemas.microsoft.com/office/drawing/2014/main" id="{44EB4A98-0DA4-9B4C-936A-C15DF1613D41}"/>
                </a:ext>
              </a:extLst>
            </p:cNvPr>
            <p:cNvSpPr/>
            <p:nvPr/>
          </p:nvSpPr>
          <p:spPr>
            <a:xfrm>
              <a:off x="2218680" y="5427720"/>
              <a:ext cx="230760" cy="158040"/>
            </a:xfrm>
            <a:custGeom>
              <a:avLst/>
              <a:gdLst/>
              <a:ahLst/>
              <a:cxnLst>
                <a:cxn ang="3cd4">
                  <a:pos x="hc" y="t"/>
                </a:cxn>
                <a:cxn ang="cd2">
                  <a:pos x="l" y="vc"/>
                </a:cxn>
                <a:cxn ang="cd4">
                  <a:pos x="hc" y="b"/>
                </a:cxn>
                <a:cxn ang="0">
                  <a:pos x="r" y="vc"/>
                </a:cxn>
              </a:cxnLst>
              <a:rect l="l" t="t" r="r" b="b"/>
              <a:pathLst>
                <a:path w="642" h="440">
                  <a:moveTo>
                    <a:pt x="420" y="99"/>
                  </a:moveTo>
                  <a:cubicBezTo>
                    <a:pt x="425" y="79"/>
                    <a:pt x="433" y="42"/>
                    <a:pt x="433" y="37"/>
                  </a:cubicBezTo>
                  <a:cubicBezTo>
                    <a:pt x="433" y="20"/>
                    <a:pt x="420" y="11"/>
                    <a:pt x="407" y="11"/>
                  </a:cubicBezTo>
                  <a:cubicBezTo>
                    <a:pt x="394" y="11"/>
                    <a:pt x="376" y="18"/>
                    <a:pt x="370" y="37"/>
                  </a:cubicBezTo>
                  <a:cubicBezTo>
                    <a:pt x="367" y="44"/>
                    <a:pt x="321" y="231"/>
                    <a:pt x="315" y="255"/>
                  </a:cubicBezTo>
                  <a:cubicBezTo>
                    <a:pt x="308" y="284"/>
                    <a:pt x="306" y="301"/>
                    <a:pt x="306" y="319"/>
                  </a:cubicBezTo>
                  <a:cubicBezTo>
                    <a:pt x="306" y="330"/>
                    <a:pt x="306" y="332"/>
                    <a:pt x="308" y="336"/>
                  </a:cubicBezTo>
                  <a:cubicBezTo>
                    <a:pt x="286" y="389"/>
                    <a:pt x="255" y="418"/>
                    <a:pt x="218" y="418"/>
                  </a:cubicBezTo>
                  <a:cubicBezTo>
                    <a:pt x="141" y="418"/>
                    <a:pt x="141" y="347"/>
                    <a:pt x="141" y="330"/>
                  </a:cubicBezTo>
                  <a:cubicBezTo>
                    <a:pt x="141" y="299"/>
                    <a:pt x="145" y="262"/>
                    <a:pt x="191" y="141"/>
                  </a:cubicBezTo>
                  <a:cubicBezTo>
                    <a:pt x="202" y="112"/>
                    <a:pt x="207" y="99"/>
                    <a:pt x="207" y="79"/>
                  </a:cubicBezTo>
                  <a:cubicBezTo>
                    <a:pt x="207" y="35"/>
                    <a:pt x="176" y="0"/>
                    <a:pt x="128" y="0"/>
                  </a:cubicBezTo>
                  <a:cubicBezTo>
                    <a:pt x="35" y="0"/>
                    <a:pt x="0" y="141"/>
                    <a:pt x="0" y="150"/>
                  </a:cubicBezTo>
                  <a:cubicBezTo>
                    <a:pt x="0" y="158"/>
                    <a:pt x="9" y="158"/>
                    <a:pt x="11" y="158"/>
                  </a:cubicBezTo>
                  <a:cubicBezTo>
                    <a:pt x="22" y="158"/>
                    <a:pt x="22" y="158"/>
                    <a:pt x="26" y="141"/>
                  </a:cubicBezTo>
                  <a:cubicBezTo>
                    <a:pt x="53" y="51"/>
                    <a:pt x="90" y="22"/>
                    <a:pt x="125" y="22"/>
                  </a:cubicBezTo>
                  <a:cubicBezTo>
                    <a:pt x="134" y="22"/>
                    <a:pt x="150" y="22"/>
                    <a:pt x="150" y="53"/>
                  </a:cubicBezTo>
                  <a:cubicBezTo>
                    <a:pt x="150" y="77"/>
                    <a:pt x="139" y="106"/>
                    <a:pt x="132" y="121"/>
                  </a:cubicBezTo>
                  <a:cubicBezTo>
                    <a:pt x="90" y="235"/>
                    <a:pt x="77" y="282"/>
                    <a:pt x="77" y="317"/>
                  </a:cubicBezTo>
                  <a:cubicBezTo>
                    <a:pt x="77" y="407"/>
                    <a:pt x="143" y="440"/>
                    <a:pt x="216" y="440"/>
                  </a:cubicBezTo>
                  <a:cubicBezTo>
                    <a:pt x="231" y="440"/>
                    <a:pt x="277" y="440"/>
                    <a:pt x="317" y="372"/>
                  </a:cubicBezTo>
                  <a:cubicBezTo>
                    <a:pt x="341" y="433"/>
                    <a:pt x="409" y="440"/>
                    <a:pt x="438" y="440"/>
                  </a:cubicBezTo>
                  <a:cubicBezTo>
                    <a:pt x="510" y="440"/>
                    <a:pt x="552" y="378"/>
                    <a:pt x="579" y="321"/>
                  </a:cubicBezTo>
                  <a:cubicBezTo>
                    <a:pt x="612" y="244"/>
                    <a:pt x="642" y="114"/>
                    <a:pt x="642" y="68"/>
                  </a:cubicBezTo>
                  <a:cubicBezTo>
                    <a:pt x="642" y="15"/>
                    <a:pt x="616" y="0"/>
                    <a:pt x="598" y="0"/>
                  </a:cubicBezTo>
                  <a:cubicBezTo>
                    <a:pt x="574" y="0"/>
                    <a:pt x="550" y="24"/>
                    <a:pt x="550" y="46"/>
                  </a:cubicBezTo>
                  <a:cubicBezTo>
                    <a:pt x="550" y="59"/>
                    <a:pt x="557" y="66"/>
                    <a:pt x="565" y="73"/>
                  </a:cubicBezTo>
                  <a:cubicBezTo>
                    <a:pt x="576" y="84"/>
                    <a:pt x="601" y="108"/>
                    <a:pt x="601" y="156"/>
                  </a:cubicBezTo>
                  <a:cubicBezTo>
                    <a:pt x="601" y="189"/>
                    <a:pt x="572" y="284"/>
                    <a:pt x="548" y="332"/>
                  </a:cubicBezTo>
                  <a:cubicBezTo>
                    <a:pt x="521" y="385"/>
                    <a:pt x="488" y="418"/>
                    <a:pt x="440" y="418"/>
                  </a:cubicBezTo>
                  <a:cubicBezTo>
                    <a:pt x="394" y="418"/>
                    <a:pt x="370" y="389"/>
                    <a:pt x="370" y="334"/>
                  </a:cubicBezTo>
                  <a:cubicBezTo>
                    <a:pt x="370" y="308"/>
                    <a:pt x="376" y="277"/>
                    <a:pt x="378" y="26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5" name="Freeform 84">
              <a:extLst>
                <a:ext uri="{FF2B5EF4-FFF2-40B4-BE49-F238E27FC236}">
                  <a16:creationId xmlns:a16="http://schemas.microsoft.com/office/drawing/2014/main" id="{10739947-B395-3042-BA4E-C04892B61D57}"/>
                </a:ext>
              </a:extLst>
            </p:cNvPr>
            <p:cNvSpPr/>
            <p:nvPr/>
          </p:nvSpPr>
          <p:spPr>
            <a:xfrm>
              <a:off x="2583000" y="5454000"/>
              <a:ext cx="231840" cy="82080"/>
            </a:xfrm>
            <a:custGeom>
              <a:avLst/>
              <a:gdLst/>
              <a:ahLst/>
              <a:cxnLst>
                <a:cxn ang="3cd4">
                  <a:pos x="hc" y="t"/>
                </a:cxn>
                <a:cxn ang="cd2">
                  <a:pos x="l" y="vc"/>
                </a:cxn>
                <a:cxn ang="cd4">
                  <a:pos x="hc" y="b"/>
                </a:cxn>
                <a:cxn ang="0">
                  <a:pos x="r" y="vc"/>
                </a:cxn>
              </a:cxnLst>
              <a:rect l="l" t="t" r="r" b="b"/>
              <a:pathLst>
                <a:path w="645" h="229">
                  <a:moveTo>
                    <a:pt x="612" y="40"/>
                  </a:moveTo>
                  <a:cubicBezTo>
                    <a:pt x="627" y="40"/>
                    <a:pt x="645" y="40"/>
                    <a:pt x="645" y="20"/>
                  </a:cubicBezTo>
                  <a:cubicBezTo>
                    <a:pt x="645" y="0"/>
                    <a:pt x="627" y="0"/>
                    <a:pt x="614" y="0"/>
                  </a:cubicBezTo>
                  <a:lnTo>
                    <a:pt x="33" y="0"/>
                  </a:lnTo>
                  <a:cubicBezTo>
                    <a:pt x="18" y="0"/>
                    <a:pt x="0" y="0"/>
                    <a:pt x="0" y="20"/>
                  </a:cubicBezTo>
                  <a:cubicBezTo>
                    <a:pt x="0" y="40"/>
                    <a:pt x="18" y="40"/>
                    <a:pt x="33" y="40"/>
                  </a:cubicBezTo>
                  <a:close/>
                  <a:moveTo>
                    <a:pt x="614" y="229"/>
                  </a:moveTo>
                  <a:cubicBezTo>
                    <a:pt x="627" y="229"/>
                    <a:pt x="645" y="229"/>
                    <a:pt x="645" y="209"/>
                  </a:cubicBezTo>
                  <a:cubicBezTo>
                    <a:pt x="645" y="189"/>
                    <a:pt x="627" y="189"/>
                    <a:pt x="612" y="189"/>
                  </a:cubicBezTo>
                  <a:lnTo>
                    <a:pt x="33" y="189"/>
                  </a:lnTo>
                  <a:cubicBezTo>
                    <a:pt x="18" y="189"/>
                    <a:pt x="0" y="189"/>
                    <a:pt x="0" y="209"/>
                  </a:cubicBezTo>
                  <a:cubicBezTo>
                    <a:pt x="0" y="229"/>
                    <a:pt x="18" y="229"/>
                    <a:pt x="33" y="2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6" name="Freeform 85">
              <a:extLst>
                <a:ext uri="{FF2B5EF4-FFF2-40B4-BE49-F238E27FC236}">
                  <a16:creationId xmlns:a16="http://schemas.microsoft.com/office/drawing/2014/main" id="{E9F54F61-0DCC-D641-BFDE-4BEB9A53358F}"/>
                </a:ext>
              </a:extLst>
            </p:cNvPr>
            <p:cNvSpPr/>
            <p:nvPr/>
          </p:nvSpPr>
          <p:spPr>
            <a:xfrm>
              <a:off x="2943360" y="5427720"/>
              <a:ext cx="195120" cy="158040"/>
            </a:xfrm>
            <a:custGeom>
              <a:avLst/>
              <a:gdLst/>
              <a:ahLst/>
              <a:cxnLst>
                <a:cxn ang="3cd4">
                  <a:pos x="hc" y="t"/>
                </a:cxn>
                <a:cxn ang="cd2">
                  <a:pos x="l" y="vc"/>
                </a:cxn>
                <a:cxn ang="cd4">
                  <a:pos x="hc" y="b"/>
                </a:cxn>
                <a:cxn ang="0">
                  <a:pos x="r" y="vc"/>
                </a:cxn>
              </a:cxnLst>
              <a:rect l="l" t="t" r="r" b="b"/>
              <a:pathLst>
                <a:path w="543" h="440">
                  <a:moveTo>
                    <a:pt x="422" y="200"/>
                  </a:moveTo>
                  <a:cubicBezTo>
                    <a:pt x="422" y="48"/>
                    <a:pt x="332" y="0"/>
                    <a:pt x="262" y="0"/>
                  </a:cubicBezTo>
                  <a:cubicBezTo>
                    <a:pt x="128" y="0"/>
                    <a:pt x="0" y="139"/>
                    <a:pt x="0" y="275"/>
                  </a:cubicBezTo>
                  <a:cubicBezTo>
                    <a:pt x="0" y="365"/>
                    <a:pt x="57" y="440"/>
                    <a:pt x="156" y="440"/>
                  </a:cubicBezTo>
                  <a:cubicBezTo>
                    <a:pt x="218" y="440"/>
                    <a:pt x="288" y="418"/>
                    <a:pt x="363" y="358"/>
                  </a:cubicBezTo>
                  <a:cubicBezTo>
                    <a:pt x="374" y="409"/>
                    <a:pt x="407" y="440"/>
                    <a:pt x="451" y="440"/>
                  </a:cubicBezTo>
                  <a:cubicBezTo>
                    <a:pt x="502" y="440"/>
                    <a:pt x="532" y="387"/>
                    <a:pt x="532" y="372"/>
                  </a:cubicBezTo>
                  <a:cubicBezTo>
                    <a:pt x="532" y="365"/>
                    <a:pt x="526" y="361"/>
                    <a:pt x="519" y="361"/>
                  </a:cubicBezTo>
                  <a:cubicBezTo>
                    <a:pt x="513" y="361"/>
                    <a:pt x="510" y="365"/>
                    <a:pt x="508" y="372"/>
                  </a:cubicBezTo>
                  <a:cubicBezTo>
                    <a:pt x="491" y="418"/>
                    <a:pt x="455" y="418"/>
                    <a:pt x="453" y="418"/>
                  </a:cubicBezTo>
                  <a:cubicBezTo>
                    <a:pt x="422" y="418"/>
                    <a:pt x="422" y="343"/>
                    <a:pt x="422" y="319"/>
                  </a:cubicBezTo>
                  <a:cubicBezTo>
                    <a:pt x="422" y="299"/>
                    <a:pt x="422" y="297"/>
                    <a:pt x="433" y="286"/>
                  </a:cubicBezTo>
                  <a:cubicBezTo>
                    <a:pt x="524" y="172"/>
                    <a:pt x="543" y="57"/>
                    <a:pt x="543" y="57"/>
                  </a:cubicBezTo>
                  <a:cubicBezTo>
                    <a:pt x="543" y="55"/>
                    <a:pt x="543" y="48"/>
                    <a:pt x="532" y="48"/>
                  </a:cubicBezTo>
                  <a:cubicBezTo>
                    <a:pt x="524" y="48"/>
                    <a:pt x="524" y="51"/>
                    <a:pt x="519" y="68"/>
                  </a:cubicBezTo>
                  <a:cubicBezTo>
                    <a:pt x="502" y="130"/>
                    <a:pt x="469" y="202"/>
                    <a:pt x="422" y="260"/>
                  </a:cubicBezTo>
                  <a:close/>
                  <a:moveTo>
                    <a:pt x="359" y="332"/>
                  </a:moveTo>
                  <a:cubicBezTo>
                    <a:pt x="273" y="407"/>
                    <a:pt x="198" y="418"/>
                    <a:pt x="158" y="418"/>
                  </a:cubicBezTo>
                  <a:cubicBezTo>
                    <a:pt x="101" y="418"/>
                    <a:pt x="73" y="374"/>
                    <a:pt x="73" y="312"/>
                  </a:cubicBezTo>
                  <a:cubicBezTo>
                    <a:pt x="73" y="266"/>
                    <a:pt x="97" y="161"/>
                    <a:pt x="128" y="110"/>
                  </a:cubicBezTo>
                  <a:cubicBezTo>
                    <a:pt x="174" y="40"/>
                    <a:pt x="227" y="22"/>
                    <a:pt x="260" y="22"/>
                  </a:cubicBezTo>
                  <a:cubicBezTo>
                    <a:pt x="356" y="22"/>
                    <a:pt x="356" y="150"/>
                    <a:pt x="356" y="224"/>
                  </a:cubicBezTo>
                  <a:cubicBezTo>
                    <a:pt x="356" y="260"/>
                    <a:pt x="356" y="317"/>
                    <a:pt x="359" y="33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7" name="Freeform 86">
              <a:extLst>
                <a:ext uri="{FF2B5EF4-FFF2-40B4-BE49-F238E27FC236}">
                  <a16:creationId xmlns:a16="http://schemas.microsoft.com/office/drawing/2014/main" id="{FC622879-AE77-FA4C-A434-B91B472F2094}"/>
                </a:ext>
              </a:extLst>
            </p:cNvPr>
            <p:cNvSpPr/>
            <p:nvPr/>
          </p:nvSpPr>
          <p:spPr>
            <a:xfrm>
              <a:off x="3186720" y="532080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4"/>
                    <a:pt x="209" y="937"/>
                  </a:cubicBezTo>
                  <a:cubicBezTo>
                    <a:pt x="88" y="816"/>
                    <a:pt x="57" y="633"/>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2"/>
                    <a:pt x="0" y="484"/>
                  </a:cubicBezTo>
                  <a:cubicBezTo>
                    <a:pt x="0" y="561"/>
                    <a:pt x="11" y="677"/>
                    <a:pt x="64" y="787"/>
                  </a:cubicBezTo>
                  <a:cubicBezTo>
                    <a:pt x="123" y="906"/>
                    <a:pt x="207" y="968"/>
                    <a:pt x="216" y="968"/>
                  </a:cubicBezTo>
                  <a:cubicBezTo>
                    <a:pt x="222" y="968"/>
                    <a:pt x="227" y="965"/>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8" name="Freeform 87">
              <a:extLst>
                <a:ext uri="{FF2B5EF4-FFF2-40B4-BE49-F238E27FC236}">
                  <a16:creationId xmlns:a16="http://schemas.microsoft.com/office/drawing/2014/main" id="{51751367-10A3-8241-BEAA-B6D69A0B9E79}"/>
                </a:ext>
              </a:extLst>
            </p:cNvPr>
            <p:cNvSpPr/>
            <p:nvPr/>
          </p:nvSpPr>
          <p:spPr>
            <a:xfrm>
              <a:off x="3301560" y="5343840"/>
              <a:ext cx="249120" cy="245880"/>
            </a:xfrm>
            <a:custGeom>
              <a:avLst/>
              <a:gdLst/>
              <a:ahLst/>
              <a:cxnLst>
                <a:cxn ang="3cd4">
                  <a:pos x="hc" y="t"/>
                </a:cxn>
                <a:cxn ang="cd2">
                  <a:pos x="l" y="vc"/>
                </a:cxn>
                <a:cxn ang="cd4">
                  <a:pos x="hc" y="b"/>
                </a:cxn>
                <a:cxn ang="0">
                  <a:pos x="r" y="vc"/>
                </a:cxn>
              </a:cxnLst>
              <a:rect l="l" t="t" r="r" b="b"/>
              <a:pathLst>
                <a:path w="693" h="684">
                  <a:moveTo>
                    <a:pt x="323" y="66"/>
                  </a:moveTo>
                  <a:cubicBezTo>
                    <a:pt x="330" y="44"/>
                    <a:pt x="332" y="33"/>
                    <a:pt x="352" y="31"/>
                  </a:cubicBezTo>
                  <a:cubicBezTo>
                    <a:pt x="361" y="31"/>
                    <a:pt x="392" y="31"/>
                    <a:pt x="409" y="31"/>
                  </a:cubicBezTo>
                  <a:cubicBezTo>
                    <a:pt x="480" y="31"/>
                    <a:pt x="587" y="31"/>
                    <a:pt x="587" y="125"/>
                  </a:cubicBezTo>
                  <a:cubicBezTo>
                    <a:pt x="587" y="158"/>
                    <a:pt x="572" y="227"/>
                    <a:pt x="532" y="264"/>
                  </a:cubicBezTo>
                  <a:cubicBezTo>
                    <a:pt x="508" y="288"/>
                    <a:pt x="458" y="319"/>
                    <a:pt x="370" y="319"/>
                  </a:cubicBezTo>
                  <a:lnTo>
                    <a:pt x="262" y="319"/>
                  </a:lnTo>
                  <a:close/>
                  <a:moveTo>
                    <a:pt x="464" y="332"/>
                  </a:moveTo>
                  <a:cubicBezTo>
                    <a:pt x="561" y="310"/>
                    <a:pt x="678" y="244"/>
                    <a:pt x="678" y="145"/>
                  </a:cubicBezTo>
                  <a:cubicBezTo>
                    <a:pt x="678" y="62"/>
                    <a:pt x="590" y="0"/>
                    <a:pt x="462" y="0"/>
                  </a:cubicBezTo>
                  <a:lnTo>
                    <a:pt x="187" y="0"/>
                  </a:lnTo>
                  <a:cubicBezTo>
                    <a:pt x="167" y="0"/>
                    <a:pt x="158" y="0"/>
                    <a:pt x="158" y="20"/>
                  </a:cubicBezTo>
                  <a:cubicBezTo>
                    <a:pt x="158" y="31"/>
                    <a:pt x="167" y="31"/>
                    <a:pt x="185" y="31"/>
                  </a:cubicBezTo>
                  <a:cubicBezTo>
                    <a:pt x="187" y="31"/>
                    <a:pt x="205" y="31"/>
                    <a:pt x="222" y="33"/>
                  </a:cubicBezTo>
                  <a:cubicBezTo>
                    <a:pt x="240" y="33"/>
                    <a:pt x="249" y="35"/>
                    <a:pt x="249" y="48"/>
                  </a:cubicBezTo>
                  <a:cubicBezTo>
                    <a:pt x="249" y="51"/>
                    <a:pt x="246" y="55"/>
                    <a:pt x="244" y="66"/>
                  </a:cubicBezTo>
                  <a:lnTo>
                    <a:pt x="114" y="587"/>
                  </a:lnTo>
                  <a:cubicBezTo>
                    <a:pt x="106" y="625"/>
                    <a:pt x="103" y="631"/>
                    <a:pt x="26" y="631"/>
                  </a:cubicBezTo>
                  <a:cubicBezTo>
                    <a:pt x="9" y="631"/>
                    <a:pt x="0" y="631"/>
                    <a:pt x="0" y="651"/>
                  </a:cubicBezTo>
                  <a:cubicBezTo>
                    <a:pt x="0" y="662"/>
                    <a:pt x="11" y="662"/>
                    <a:pt x="13" y="662"/>
                  </a:cubicBezTo>
                  <a:cubicBezTo>
                    <a:pt x="42" y="662"/>
                    <a:pt x="108" y="660"/>
                    <a:pt x="136" y="660"/>
                  </a:cubicBezTo>
                  <a:cubicBezTo>
                    <a:pt x="163" y="660"/>
                    <a:pt x="231" y="662"/>
                    <a:pt x="260" y="662"/>
                  </a:cubicBezTo>
                  <a:cubicBezTo>
                    <a:pt x="266" y="662"/>
                    <a:pt x="279" y="662"/>
                    <a:pt x="279" y="642"/>
                  </a:cubicBezTo>
                  <a:cubicBezTo>
                    <a:pt x="279" y="631"/>
                    <a:pt x="271" y="631"/>
                    <a:pt x="251" y="631"/>
                  </a:cubicBezTo>
                  <a:cubicBezTo>
                    <a:pt x="216" y="631"/>
                    <a:pt x="189" y="631"/>
                    <a:pt x="189" y="614"/>
                  </a:cubicBezTo>
                  <a:cubicBezTo>
                    <a:pt x="189" y="609"/>
                    <a:pt x="189" y="605"/>
                    <a:pt x="191" y="598"/>
                  </a:cubicBezTo>
                  <a:lnTo>
                    <a:pt x="255" y="341"/>
                  </a:lnTo>
                  <a:lnTo>
                    <a:pt x="370" y="341"/>
                  </a:lnTo>
                  <a:cubicBezTo>
                    <a:pt x="458" y="341"/>
                    <a:pt x="475" y="396"/>
                    <a:pt x="475" y="429"/>
                  </a:cubicBezTo>
                  <a:cubicBezTo>
                    <a:pt x="475" y="444"/>
                    <a:pt x="469" y="475"/>
                    <a:pt x="462" y="497"/>
                  </a:cubicBezTo>
                  <a:cubicBezTo>
                    <a:pt x="455" y="523"/>
                    <a:pt x="447" y="559"/>
                    <a:pt x="447" y="578"/>
                  </a:cubicBezTo>
                  <a:cubicBezTo>
                    <a:pt x="447" y="684"/>
                    <a:pt x="563" y="684"/>
                    <a:pt x="576" y="684"/>
                  </a:cubicBezTo>
                  <a:cubicBezTo>
                    <a:pt x="658" y="684"/>
                    <a:pt x="693" y="585"/>
                    <a:pt x="693" y="572"/>
                  </a:cubicBezTo>
                  <a:cubicBezTo>
                    <a:pt x="693" y="561"/>
                    <a:pt x="682" y="561"/>
                    <a:pt x="680" y="561"/>
                  </a:cubicBezTo>
                  <a:cubicBezTo>
                    <a:pt x="671" y="561"/>
                    <a:pt x="671" y="567"/>
                    <a:pt x="669" y="574"/>
                  </a:cubicBezTo>
                  <a:cubicBezTo>
                    <a:pt x="645" y="647"/>
                    <a:pt x="603" y="662"/>
                    <a:pt x="581" y="662"/>
                  </a:cubicBezTo>
                  <a:cubicBezTo>
                    <a:pt x="548" y="662"/>
                    <a:pt x="541" y="640"/>
                    <a:pt x="541" y="603"/>
                  </a:cubicBezTo>
                  <a:cubicBezTo>
                    <a:pt x="541" y="572"/>
                    <a:pt x="548" y="523"/>
                    <a:pt x="550" y="493"/>
                  </a:cubicBezTo>
                  <a:cubicBezTo>
                    <a:pt x="552" y="479"/>
                    <a:pt x="554" y="460"/>
                    <a:pt x="554" y="446"/>
                  </a:cubicBezTo>
                  <a:cubicBezTo>
                    <a:pt x="554" y="372"/>
                    <a:pt x="491" y="343"/>
                    <a:pt x="464" y="33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9" name="Freeform 88">
              <a:extLst>
                <a:ext uri="{FF2B5EF4-FFF2-40B4-BE49-F238E27FC236}">
                  <a16:creationId xmlns:a16="http://schemas.microsoft.com/office/drawing/2014/main" id="{CBA8F171-4722-3542-97CE-02F5E0AB2203}"/>
                </a:ext>
              </a:extLst>
            </p:cNvPr>
            <p:cNvSpPr/>
            <p:nvPr/>
          </p:nvSpPr>
          <p:spPr>
            <a:xfrm>
              <a:off x="3650039" y="5378760"/>
              <a:ext cx="231840" cy="232560"/>
            </a:xfrm>
            <a:custGeom>
              <a:avLst/>
              <a:gdLst/>
              <a:ahLst/>
              <a:cxnLst>
                <a:cxn ang="3cd4">
                  <a:pos x="hc" y="t"/>
                </a:cxn>
                <a:cxn ang="cd2">
                  <a:pos x="l" y="vc"/>
                </a:cxn>
                <a:cxn ang="cd4">
                  <a:pos x="hc" y="b"/>
                </a:cxn>
                <a:cxn ang="0">
                  <a:pos x="r" y="vc"/>
                </a:cxn>
              </a:cxnLst>
              <a:rect l="l" t="t" r="r" b="b"/>
              <a:pathLst>
                <a:path w="645" h="647">
                  <a:moveTo>
                    <a:pt x="343" y="343"/>
                  </a:moveTo>
                  <a:lnTo>
                    <a:pt x="614" y="343"/>
                  </a:lnTo>
                  <a:cubicBezTo>
                    <a:pt x="627" y="343"/>
                    <a:pt x="645" y="343"/>
                    <a:pt x="645" y="323"/>
                  </a:cubicBezTo>
                  <a:cubicBezTo>
                    <a:pt x="645" y="303"/>
                    <a:pt x="627" y="303"/>
                    <a:pt x="614" y="303"/>
                  </a:cubicBezTo>
                  <a:lnTo>
                    <a:pt x="343" y="303"/>
                  </a:lnTo>
                  <a:lnTo>
                    <a:pt x="343" y="33"/>
                  </a:lnTo>
                  <a:cubicBezTo>
                    <a:pt x="343" y="18"/>
                    <a:pt x="343" y="0"/>
                    <a:pt x="323" y="0"/>
                  </a:cubicBezTo>
                  <a:cubicBezTo>
                    <a:pt x="304" y="0"/>
                    <a:pt x="304" y="18"/>
                    <a:pt x="304" y="33"/>
                  </a:cubicBezTo>
                  <a:lnTo>
                    <a:pt x="304" y="303"/>
                  </a:lnTo>
                  <a:lnTo>
                    <a:pt x="33" y="303"/>
                  </a:lnTo>
                  <a:cubicBezTo>
                    <a:pt x="18" y="303"/>
                    <a:pt x="0" y="303"/>
                    <a:pt x="0" y="323"/>
                  </a:cubicBezTo>
                  <a:cubicBezTo>
                    <a:pt x="0" y="343"/>
                    <a:pt x="18" y="343"/>
                    <a:pt x="33" y="343"/>
                  </a:cubicBezTo>
                  <a:lnTo>
                    <a:pt x="304" y="343"/>
                  </a:lnTo>
                  <a:lnTo>
                    <a:pt x="304" y="614"/>
                  </a:lnTo>
                  <a:cubicBezTo>
                    <a:pt x="304" y="627"/>
                    <a:pt x="304" y="647"/>
                    <a:pt x="323" y="647"/>
                  </a:cubicBezTo>
                  <a:cubicBezTo>
                    <a:pt x="343" y="647"/>
                    <a:pt x="343" y="627"/>
                    <a:pt x="343" y="61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0" name="Freeform 89">
              <a:extLst>
                <a:ext uri="{FF2B5EF4-FFF2-40B4-BE49-F238E27FC236}">
                  <a16:creationId xmlns:a16="http://schemas.microsoft.com/office/drawing/2014/main" id="{A2AEC23D-3279-3646-B618-49518A7A9BB4}"/>
                </a:ext>
              </a:extLst>
            </p:cNvPr>
            <p:cNvSpPr/>
            <p:nvPr/>
          </p:nvSpPr>
          <p:spPr>
            <a:xfrm>
              <a:off x="3984120" y="5427720"/>
              <a:ext cx="183240" cy="229320"/>
            </a:xfrm>
            <a:custGeom>
              <a:avLst/>
              <a:gdLst/>
              <a:ahLst/>
              <a:cxnLst>
                <a:cxn ang="3cd4">
                  <a:pos x="hc" y="t"/>
                </a:cxn>
                <a:cxn ang="cd2">
                  <a:pos x="l" y="vc"/>
                </a:cxn>
                <a:cxn ang="cd4">
                  <a:pos x="hc" y="b"/>
                </a:cxn>
                <a:cxn ang="0">
                  <a:pos x="r" y="vc"/>
                </a:cxn>
              </a:cxnLst>
              <a:rect l="l" t="t" r="r" b="b"/>
              <a:pathLst>
                <a:path w="510" h="638">
                  <a:moveTo>
                    <a:pt x="22" y="183"/>
                  </a:moveTo>
                  <a:cubicBezTo>
                    <a:pt x="59" y="70"/>
                    <a:pt x="165" y="70"/>
                    <a:pt x="176" y="70"/>
                  </a:cubicBezTo>
                  <a:cubicBezTo>
                    <a:pt x="323" y="70"/>
                    <a:pt x="334" y="240"/>
                    <a:pt x="334" y="317"/>
                  </a:cubicBezTo>
                  <a:cubicBezTo>
                    <a:pt x="334" y="376"/>
                    <a:pt x="330" y="391"/>
                    <a:pt x="323" y="411"/>
                  </a:cubicBezTo>
                  <a:cubicBezTo>
                    <a:pt x="301" y="482"/>
                    <a:pt x="273" y="594"/>
                    <a:pt x="273" y="620"/>
                  </a:cubicBezTo>
                  <a:cubicBezTo>
                    <a:pt x="273" y="631"/>
                    <a:pt x="277" y="638"/>
                    <a:pt x="284" y="638"/>
                  </a:cubicBezTo>
                  <a:cubicBezTo>
                    <a:pt x="297" y="638"/>
                    <a:pt x="306" y="616"/>
                    <a:pt x="315" y="578"/>
                  </a:cubicBezTo>
                  <a:cubicBezTo>
                    <a:pt x="339" y="497"/>
                    <a:pt x="348" y="442"/>
                    <a:pt x="352" y="411"/>
                  </a:cubicBezTo>
                  <a:cubicBezTo>
                    <a:pt x="354" y="400"/>
                    <a:pt x="354" y="387"/>
                    <a:pt x="359" y="374"/>
                  </a:cubicBezTo>
                  <a:cubicBezTo>
                    <a:pt x="389" y="279"/>
                    <a:pt x="453" y="134"/>
                    <a:pt x="491" y="57"/>
                  </a:cubicBezTo>
                  <a:cubicBezTo>
                    <a:pt x="497" y="46"/>
                    <a:pt x="510" y="24"/>
                    <a:pt x="510" y="20"/>
                  </a:cubicBezTo>
                  <a:cubicBezTo>
                    <a:pt x="510" y="11"/>
                    <a:pt x="499" y="11"/>
                    <a:pt x="497" y="11"/>
                  </a:cubicBezTo>
                  <a:cubicBezTo>
                    <a:pt x="495" y="11"/>
                    <a:pt x="488" y="11"/>
                    <a:pt x="486" y="18"/>
                  </a:cubicBezTo>
                  <a:cubicBezTo>
                    <a:pt x="436" y="110"/>
                    <a:pt x="396" y="207"/>
                    <a:pt x="359" y="303"/>
                  </a:cubicBezTo>
                  <a:cubicBezTo>
                    <a:pt x="356" y="275"/>
                    <a:pt x="356" y="200"/>
                    <a:pt x="319" y="106"/>
                  </a:cubicBezTo>
                  <a:cubicBezTo>
                    <a:pt x="295" y="48"/>
                    <a:pt x="255" y="0"/>
                    <a:pt x="189" y="0"/>
                  </a:cubicBezTo>
                  <a:cubicBezTo>
                    <a:pt x="68" y="0"/>
                    <a:pt x="0" y="147"/>
                    <a:pt x="0" y="178"/>
                  </a:cubicBezTo>
                  <a:cubicBezTo>
                    <a:pt x="0" y="187"/>
                    <a:pt x="9" y="187"/>
                    <a:pt x="18" y="18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1" name="Freeform 90">
              <a:extLst>
                <a:ext uri="{FF2B5EF4-FFF2-40B4-BE49-F238E27FC236}">
                  <a16:creationId xmlns:a16="http://schemas.microsoft.com/office/drawing/2014/main" id="{93B52682-7B56-DA42-82DE-E5325316BB50}"/>
                </a:ext>
              </a:extLst>
            </p:cNvPr>
            <p:cNvSpPr/>
            <p:nvPr/>
          </p:nvSpPr>
          <p:spPr>
            <a:xfrm>
              <a:off x="4269960" y="5252040"/>
              <a:ext cx="93240" cy="54360"/>
            </a:xfrm>
            <a:custGeom>
              <a:avLst/>
              <a:gdLst/>
              <a:ahLst/>
              <a:cxnLst>
                <a:cxn ang="3cd4">
                  <a:pos x="hc" y="t"/>
                </a:cxn>
                <a:cxn ang="cd2">
                  <a:pos x="l" y="vc"/>
                </a:cxn>
                <a:cxn ang="cd4">
                  <a:pos x="hc" y="b"/>
                </a:cxn>
                <a:cxn ang="0">
                  <a:pos x="r" y="vc"/>
                </a:cxn>
              </a:cxnLst>
              <a:rect l="l" t="t" r="r" b="b"/>
              <a:pathLst>
                <a:path w="260" h="152">
                  <a:moveTo>
                    <a:pt x="130" y="0"/>
                  </a:moveTo>
                  <a:lnTo>
                    <a:pt x="0" y="134"/>
                  </a:lnTo>
                  <a:lnTo>
                    <a:pt x="18" y="152"/>
                  </a:lnTo>
                  <a:lnTo>
                    <a:pt x="130" y="51"/>
                  </a:lnTo>
                  <a:lnTo>
                    <a:pt x="242" y="152"/>
                  </a:lnTo>
                  <a:lnTo>
                    <a:pt x="260" y="134"/>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2" name="Freeform 91">
              <a:extLst>
                <a:ext uri="{FF2B5EF4-FFF2-40B4-BE49-F238E27FC236}">
                  <a16:creationId xmlns:a16="http://schemas.microsoft.com/office/drawing/2014/main" id="{D334BD79-49AF-B741-8154-E553ED8B93D6}"/>
                </a:ext>
              </a:extLst>
            </p:cNvPr>
            <p:cNvSpPr/>
            <p:nvPr/>
          </p:nvSpPr>
          <p:spPr>
            <a:xfrm>
              <a:off x="4195800" y="5343840"/>
              <a:ext cx="248400" cy="245880"/>
            </a:xfrm>
            <a:custGeom>
              <a:avLst/>
              <a:gdLst/>
              <a:ahLst/>
              <a:cxnLst>
                <a:cxn ang="3cd4">
                  <a:pos x="hc" y="t"/>
                </a:cxn>
                <a:cxn ang="cd2">
                  <a:pos x="l" y="vc"/>
                </a:cxn>
                <a:cxn ang="cd4">
                  <a:pos x="hc" y="b"/>
                </a:cxn>
                <a:cxn ang="0">
                  <a:pos x="r" y="vc"/>
                </a:cxn>
              </a:cxnLst>
              <a:rect l="l" t="t" r="r" b="b"/>
              <a:pathLst>
                <a:path w="691" h="684">
                  <a:moveTo>
                    <a:pt x="554" y="110"/>
                  </a:moveTo>
                  <a:cubicBezTo>
                    <a:pt x="603" y="35"/>
                    <a:pt x="642" y="33"/>
                    <a:pt x="680" y="31"/>
                  </a:cubicBezTo>
                  <a:cubicBezTo>
                    <a:pt x="691" y="29"/>
                    <a:pt x="691" y="13"/>
                    <a:pt x="691" y="11"/>
                  </a:cubicBezTo>
                  <a:cubicBezTo>
                    <a:pt x="691" y="4"/>
                    <a:pt x="686" y="0"/>
                    <a:pt x="680" y="0"/>
                  </a:cubicBezTo>
                  <a:cubicBezTo>
                    <a:pt x="653" y="0"/>
                    <a:pt x="625" y="2"/>
                    <a:pt x="598" y="2"/>
                  </a:cubicBezTo>
                  <a:cubicBezTo>
                    <a:pt x="568" y="2"/>
                    <a:pt x="535" y="0"/>
                    <a:pt x="504" y="0"/>
                  </a:cubicBezTo>
                  <a:cubicBezTo>
                    <a:pt x="497" y="0"/>
                    <a:pt x="484" y="0"/>
                    <a:pt x="484" y="18"/>
                  </a:cubicBezTo>
                  <a:cubicBezTo>
                    <a:pt x="484" y="29"/>
                    <a:pt x="493" y="31"/>
                    <a:pt x="499" y="31"/>
                  </a:cubicBezTo>
                  <a:cubicBezTo>
                    <a:pt x="526" y="33"/>
                    <a:pt x="546" y="42"/>
                    <a:pt x="546" y="62"/>
                  </a:cubicBezTo>
                  <a:cubicBezTo>
                    <a:pt x="546" y="77"/>
                    <a:pt x="530" y="99"/>
                    <a:pt x="530" y="99"/>
                  </a:cubicBezTo>
                  <a:lnTo>
                    <a:pt x="233" y="572"/>
                  </a:lnTo>
                  <a:lnTo>
                    <a:pt x="167" y="59"/>
                  </a:lnTo>
                  <a:cubicBezTo>
                    <a:pt x="167" y="42"/>
                    <a:pt x="189" y="31"/>
                    <a:pt x="233" y="31"/>
                  </a:cubicBezTo>
                  <a:cubicBezTo>
                    <a:pt x="246" y="31"/>
                    <a:pt x="257" y="31"/>
                    <a:pt x="257" y="11"/>
                  </a:cubicBezTo>
                  <a:cubicBezTo>
                    <a:pt x="257" y="2"/>
                    <a:pt x="251" y="0"/>
                    <a:pt x="244" y="0"/>
                  </a:cubicBezTo>
                  <a:cubicBezTo>
                    <a:pt x="205" y="0"/>
                    <a:pt x="163" y="2"/>
                    <a:pt x="123" y="2"/>
                  </a:cubicBezTo>
                  <a:cubicBezTo>
                    <a:pt x="106" y="2"/>
                    <a:pt x="88" y="2"/>
                    <a:pt x="70" y="2"/>
                  </a:cubicBezTo>
                  <a:cubicBezTo>
                    <a:pt x="53" y="2"/>
                    <a:pt x="35" y="0"/>
                    <a:pt x="18" y="0"/>
                  </a:cubicBezTo>
                  <a:cubicBezTo>
                    <a:pt x="11" y="0"/>
                    <a:pt x="0" y="0"/>
                    <a:pt x="0" y="18"/>
                  </a:cubicBezTo>
                  <a:cubicBezTo>
                    <a:pt x="0" y="31"/>
                    <a:pt x="9" y="31"/>
                    <a:pt x="24" y="31"/>
                  </a:cubicBezTo>
                  <a:cubicBezTo>
                    <a:pt x="79" y="31"/>
                    <a:pt x="79" y="40"/>
                    <a:pt x="81" y="64"/>
                  </a:cubicBezTo>
                  <a:lnTo>
                    <a:pt x="158" y="662"/>
                  </a:lnTo>
                  <a:cubicBezTo>
                    <a:pt x="163" y="680"/>
                    <a:pt x="165" y="684"/>
                    <a:pt x="178" y="684"/>
                  </a:cubicBezTo>
                  <a:cubicBezTo>
                    <a:pt x="194" y="684"/>
                    <a:pt x="198" y="680"/>
                    <a:pt x="205" y="6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3" name="Freeform 92">
              <a:extLst>
                <a:ext uri="{FF2B5EF4-FFF2-40B4-BE49-F238E27FC236}">
                  <a16:creationId xmlns:a16="http://schemas.microsoft.com/office/drawing/2014/main" id="{00A29F5C-9126-DF43-A63A-B5A83886C37F}"/>
                </a:ext>
              </a:extLst>
            </p:cNvPr>
            <p:cNvSpPr/>
            <p:nvPr/>
          </p:nvSpPr>
          <p:spPr>
            <a:xfrm>
              <a:off x="4491000" y="532080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4"/>
                    <a:pt x="209" y="937"/>
                  </a:cubicBezTo>
                  <a:cubicBezTo>
                    <a:pt x="88" y="816"/>
                    <a:pt x="57" y="633"/>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2"/>
                    <a:pt x="0" y="484"/>
                  </a:cubicBezTo>
                  <a:cubicBezTo>
                    <a:pt x="0" y="561"/>
                    <a:pt x="11" y="677"/>
                    <a:pt x="64" y="787"/>
                  </a:cubicBezTo>
                  <a:cubicBezTo>
                    <a:pt x="123" y="906"/>
                    <a:pt x="207" y="968"/>
                    <a:pt x="216" y="968"/>
                  </a:cubicBezTo>
                  <a:cubicBezTo>
                    <a:pt x="222" y="968"/>
                    <a:pt x="227" y="965"/>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4" name="Freeform 93">
              <a:extLst>
                <a:ext uri="{FF2B5EF4-FFF2-40B4-BE49-F238E27FC236}">
                  <a16:creationId xmlns:a16="http://schemas.microsoft.com/office/drawing/2014/main" id="{65AE654B-9042-044F-B475-9AEC00A973EF}"/>
                </a:ext>
              </a:extLst>
            </p:cNvPr>
            <p:cNvSpPr/>
            <p:nvPr/>
          </p:nvSpPr>
          <p:spPr>
            <a:xfrm>
              <a:off x="4609800" y="542772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4"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6"/>
                    <a:pt x="257" y="418"/>
                    <a:pt x="141" y="418"/>
                  </a:cubicBezTo>
                  <a:cubicBezTo>
                    <a:pt x="125" y="418"/>
                    <a:pt x="51" y="418"/>
                    <a:pt x="29" y="367"/>
                  </a:cubicBezTo>
                  <a:cubicBezTo>
                    <a:pt x="66" y="372"/>
                    <a:pt x="90" y="343"/>
                    <a:pt x="90" y="314"/>
                  </a:cubicBezTo>
                  <a:cubicBezTo>
                    <a:pt x="90" y="292"/>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5" name="Freeform 94">
              <a:extLst>
                <a:ext uri="{FF2B5EF4-FFF2-40B4-BE49-F238E27FC236}">
                  <a16:creationId xmlns:a16="http://schemas.microsoft.com/office/drawing/2014/main" id="{E959624B-F8FC-364B-86D0-F82663071AD9}"/>
                </a:ext>
              </a:extLst>
            </p:cNvPr>
            <p:cNvSpPr/>
            <p:nvPr/>
          </p:nvSpPr>
          <p:spPr>
            <a:xfrm>
              <a:off x="4766040" y="5319360"/>
              <a:ext cx="61560" cy="126360"/>
            </a:xfrm>
            <a:custGeom>
              <a:avLst/>
              <a:gdLst/>
              <a:ahLst/>
              <a:cxnLst>
                <a:cxn ang="3cd4">
                  <a:pos x="hc" y="t"/>
                </a:cxn>
                <a:cxn ang="cd2">
                  <a:pos x="l" y="vc"/>
                </a:cxn>
                <a:cxn ang="cd4">
                  <a:pos x="hc" y="b"/>
                </a:cxn>
                <a:cxn ang="0">
                  <a:pos x="r" y="vc"/>
                </a:cxn>
              </a:cxnLst>
              <a:rect l="l" t="t" r="r" b="b"/>
              <a:pathLst>
                <a:path w="172" h="352">
                  <a:moveTo>
                    <a:pt x="165" y="59"/>
                  </a:moveTo>
                  <a:cubicBezTo>
                    <a:pt x="172" y="48"/>
                    <a:pt x="172" y="42"/>
                    <a:pt x="172" y="37"/>
                  </a:cubicBezTo>
                  <a:cubicBezTo>
                    <a:pt x="172" y="15"/>
                    <a:pt x="152" y="0"/>
                    <a:pt x="132" y="0"/>
                  </a:cubicBezTo>
                  <a:cubicBezTo>
                    <a:pt x="106" y="0"/>
                    <a:pt x="97" y="22"/>
                    <a:pt x="95" y="33"/>
                  </a:cubicBezTo>
                  <a:lnTo>
                    <a:pt x="4" y="328"/>
                  </a:lnTo>
                  <a:cubicBezTo>
                    <a:pt x="2" y="328"/>
                    <a:pt x="0" y="336"/>
                    <a:pt x="0" y="336"/>
                  </a:cubicBezTo>
                  <a:cubicBezTo>
                    <a:pt x="0" y="345"/>
                    <a:pt x="22" y="352"/>
                    <a:pt x="26" y="352"/>
                  </a:cubicBezTo>
                  <a:cubicBezTo>
                    <a:pt x="31" y="352"/>
                    <a:pt x="33" y="352"/>
                    <a:pt x="37" y="34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6" name="Freeform 95">
              <a:extLst>
                <a:ext uri="{FF2B5EF4-FFF2-40B4-BE49-F238E27FC236}">
                  <a16:creationId xmlns:a16="http://schemas.microsoft.com/office/drawing/2014/main" id="{848372F9-1DB6-3E48-93A8-55D235CA6E9A}"/>
                </a:ext>
              </a:extLst>
            </p:cNvPr>
            <p:cNvSpPr/>
            <p:nvPr/>
          </p:nvSpPr>
          <p:spPr>
            <a:xfrm>
              <a:off x="4881600" y="5544360"/>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7" name="Freeform 96">
              <a:extLst>
                <a:ext uri="{FF2B5EF4-FFF2-40B4-BE49-F238E27FC236}">
                  <a16:creationId xmlns:a16="http://schemas.microsoft.com/office/drawing/2014/main" id="{AE85CBC6-8617-6D43-838E-615ED0F9B76F}"/>
                </a:ext>
              </a:extLst>
            </p:cNvPr>
            <p:cNvSpPr/>
            <p:nvPr/>
          </p:nvSpPr>
          <p:spPr>
            <a:xfrm>
              <a:off x="5016240" y="5427720"/>
              <a:ext cx="230760" cy="158040"/>
            </a:xfrm>
            <a:custGeom>
              <a:avLst/>
              <a:gdLst/>
              <a:ahLst/>
              <a:cxnLst>
                <a:cxn ang="3cd4">
                  <a:pos x="hc" y="t"/>
                </a:cxn>
                <a:cxn ang="cd2">
                  <a:pos x="l" y="vc"/>
                </a:cxn>
                <a:cxn ang="cd4">
                  <a:pos x="hc" y="b"/>
                </a:cxn>
                <a:cxn ang="0">
                  <a:pos x="r" y="vc"/>
                </a:cxn>
              </a:cxnLst>
              <a:rect l="l" t="t" r="r" b="b"/>
              <a:pathLst>
                <a:path w="642" h="440">
                  <a:moveTo>
                    <a:pt x="420" y="99"/>
                  </a:moveTo>
                  <a:cubicBezTo>
                    <a:pt x="425" y="79"/>
                    <a:pt x="436" y="42"/>
                    <a:pt x="436" y="37"/>
                  </a:cubicBezTo>
                  <a:cubicBezTo>
                    <a:pt x="436" y="20"/>
                    <a:pt x="420" y="11"/>
                    <a:pt x="407" y="11"/>
                  </a:cubicBezTo>
                  <a:cubicBezTo>
                    <a:pt x="394" y="11"/>
                    <a:pt x="378" y="18"/>
                    <a:pt x="370" y="37"/>
                  </a:cubicBezTo>
                  <a:cubicBezTo>
                    <a:pt x="367" y="44"/>
                    <a:pt x="321" y="231"/>
                    <a:pt x="315" y="255"/>
                  </a:cubicBezTo>
                  <a:cubicBezTo>
                    <a:pt x="308" y="284"/>
                    <a:pt x="306" y="301"/>
                    <a:pt x="306" y="319"/>
                  </a:cubicBezTo>
                  <a:cubicBezTo>
                    <a:pt x="306" y="330"/>
                    <a:pt x="306" y="332"/>
                    <a:pt x="308" y="336"/>
                  </a:cubicBezTo>
                  <a:cubicBezTo>
                    <a:pt x="286" y="389"/>
                    <a:pt x="255" y="418"/>
                    <a:pt x="218" y="418"/>
                  </a:cubicBezTo>
                  <a:cubicBezTo>
                    <a:pt x="141" y="418"/>
                    <a:pt x="141" y="347"/>
                    <a:pt x="141" y="330"/>
                  </a:cubicBezTo>
                  <a:cubicBezTo>
                    <a:pt x="141" y="299"/>
                    <a:pt x="145" y="262"/>
                    <a:pt x="191" y="141"/>
                  </a:cubicBezTo>
                  <a:cubicBezTo>
                    <a:pt x="202" y="112"/>
                    <a:pt x="207" y="99"/>
                    <a:pt x="207" y="79"/>
                  </a:cubicBezTo>
                  <a:cubicBezTo>
                    <a:pt x="207" y="35"/>
                    <a:pt x="176" y="0"/>
                    <a:pt x="128" y="0"/>
                  </a:cubicBezTo>
                  <a:cubicBezTo>
                    <a:pt x="35" y="0"/>
                    <a:pt x="0" y="141"/>
                    <a:pt x="0" y="150"/>
                  </a:cubicBezTo>
                  <a:cubicBezTo>
                    <a:pt x="0" y="158"/>
                    <a:pt x="9" y="158"/>
                    <a:pt x="11" y="158"/>
                  </a:cubicBezTo>
                  <a:cubicBezTo>
                    <a:pt x="22" y="158"/>
                    <a:pt x="22" y="158"/>
                    <a:pt x="26" y="141"/>
                  </a:cubicBezTo>
                  <a:cubicBezTo>
                    <a:pt x="53" y="51"/>
                    <a:pt x="90" y="22"/>
                    <a:pt x="125" y="22"/>
                  </a:cubicBezTo>
                  <a:cubicBezTo>
                    <a:pt x="134" y="22"/>
                    <a:pt x="150" y="22"/>
                    <a:pt x="150" y="53"/>
                  </a:cubicBezTo>
                  <a:cubicBezTo>
                    <a:pt x="150" y="77"/>
                    <a:pt x="139" y="106"/>
                    <a:pt x="132" y="121"/>
                  </a:cubicBezTo>
                  <a:cubicBezTo>
                    <a:pt x="90" y="235"/>
                    <a:pt x="77" y="282"/>
                    <a:pt x="77" y="317"/>
                  </a:cubicBezTo>
                  <a:cubicBezTo>
                    <a:pt x="77" y="407"/>
                    <a:pt x="143" y="440"/>
                    <a:pt x="216" y="440"/>
                  </a:cubicBezTo>
                  <a:cubicBezTo>
                    <a:pt x="231" y="440"/>
                    <a:pt x="277" y="440"/>
                    <a:pt x="317" y="372"/>
                  </a:cubicBezTo>
                  <a:cubicBezTo>
                    <a:pt x="341" y="433"/>
                    <a:pt x="409" y="440"/>
                    <a:pt x="438" y="440"/>
                  </a:cubicBezTo>
                  <a:cubicBezTo>
                    <a:pt x="510" y="440"/>
                    <a:pt x="552" y="378"/>
                    <a:pt x="579" y="321"/>
                  </a:cubicBezTo>
                  <a:cubicBezTo>
                    <a:pt x="612" y="244"/>
                    <a:pt x="642" y="114"/>
                    <a:pt x="642" y="68"/>
                  </a:cubicBezTo>
                  <a:cubicBezTo>
                    <a:pt x="642" y="15"/>
                    <a:pt x="616" y="0"/>
                    <a:pt x="598" y="0"/>
                  </a:cubicBezTo>
                  <a:cubicBezTo>
                    <a:pt x="574" y="0"/>
                    <a:pt x="550" y="24"/>
                    <a:pt x="550" y="46"/>
                  </a:cubicBezTo>
                  <a:cubicBezTo>
                    <a:pt x="550" y="59"/>
                    <a:pt x="557" y="66"/>
                    <a:pt x="565" y="73"/>
                  </a:cubicBezTo>
                  <a:cubicBezTo>
                    <a:pt x="576" y="84"/>
                    <a:pt x="601" y="108"/>
                    <a:pt x="601" y="156"/>
                  </a:cubicBezTo>
                  <a:cubicBezTo>
                    <a:pt x="601" y="189"/>
                    <a:pt x="572" y="284"/>
                    <a:pt x="548" y="332"/>
                  </a:cubicBezTo>
                  <a:cubicBezTo>
                    <a:pt x="521" y="385"/>
                    <a:pt x="488" y="418"/>
                    <a:pt x="440" y="418"/>
                  </a:cubicBezTo>
                  <a:cubicBezTo>
                    <a:pt x="394" y="418"/>
                    <a:pt x="370" y="389"/>
                    <a:pt x="370" y="334"/>
                  </a:cubicBezTo>
                  <a:cubicBezTo>
                    <a:pt x="370" y="308"/>
                    <a:pt x="376" y="277"/>
                    <a:pt x="378" y="26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8" name="Freeform 97">
              <a:extLst>
                <a:ext uri="{FF2B5EF4-FFF2-40B4-BE49-F238E27FC236}">
                  <a16:creationId xmlns:a16="http://schemas.microsoft.com/office/drawing/2014/main" id="{44077732-76B7-5141-A840-1A1C47B45D3F}"/>
                </a:ext>
              </a:extLst>
            </p:cNvPr>
            <p:cNvSpPr/>
            <p:nvPr/>
          </p:nvSpPr>
          <p:spPr>
            <a:xfrm>
              <a:off x="5283000" y="532080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2"/>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0"/>
                    <a:pt x="13" y="941"/>
                  </a:cubicBezTo>
                  <a:cubicBezTo>
                    <a:pt x="0" y="954"/>
                    <a:pt x="0" y="957"/>
                    <a:pt x="0" y="959"/>
                  </a:cubicBezTo>
                  <a:cubicBezTo>
                    <a:pt x="0" y="965"/>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9" name="Freeform 98">
              <a:extLst>
                <a:ext uri="{FF2B5EF4-FFF2-40B4-BE49-F238E27FC236}">
                  <a16:creationId xmlns:a16="http://schemas.microsoft.com/office/drawing/2014/main" id="{49236E8C-D898-FC49-97AE-98F194DFAC0C}"/>
                </a:ext>
              </a:extLst>
            </p:cNvPr>
            <p:cNvSpPr/>
            <p:nvPr/>
          </p:nvSpPr>
          <p:spPr>
            <a:xfrm>
              <a:off x="5504040" y="5487120"/>
              <a:ext cx="212760" cy="14760"/>
            </a:xfrm>
            <a:custGeom>
              <a:avLst/>
              <a:gdLst/>
              <a:ahLst/>
              <a:cxnLst>
                <a:cxn ang="3cd4">
                  <a:pos x="hc" y="t"/>
                </a:cxn>
                <a:cxn ang="cd2">
                  <a:pos x="l" y="vc"/>
                </a:cxn>
                <a:cxn ang="cd4">
                  <a:pos x="hc" y="b"/>
                </a:cxn>
                <a:cxn ang="0">
                  <a:pos x="r" y="vc"/>
                </a:cxn>
              </a:cxnLst>
              <a:rect l="l" t="t" r="r" b="b"/>
              <a:pathLst>
                <a:path w="592" h="42">
                  <a:moveTo>
                    <a:pt x="559" y="42"/>
                  </a:moveTo>
                  <a:cubicBezTo>
                    <a:pt x="574" y="42"/>
                    <a:pt x="592" y="42"/>
                    <a:pt x="592" y="20"/>
                  </a:cubicBezTo>
                  <a:cubicBezTo>
                    <a:pt x="592" y="0"/>
                    <a:pt x="574" y="0"/>
                    <a:pt x="559" y="0"/>
                  </a:cubicBezTo>
                  <a:lnTo>
                    <a:pt x="33" y="0"/>
                  </a:lnTo>
                  <a:cubicBezTo>
                    <a:pt x="18" y="0"/>
                    <a:pt x="0" y="0"/>
                    <a:pt x="0" y="20"/>
                  </a:cubicBezTo>
                  <a:cubicBezTo>
                    <a:pt x="0" y="42"/>
                    <a:pt x="18" y="42"/>
                    <a:pt x="33" y="4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0" name="Freeform 99">
              <a:extLst>
                <a:ext uri="{FF2B5EF4-FFF2-40B4-BE49-F238E27FC236}">
                  <a16:creationId xmlns:a16="http://schemas.microsoft.com/office/drawing/2014/main" id="{F0B000B3-11E0-9C44-8A41-A25AF4A9275B}"/>
                </a:ext>
              </a:extLst>
            </p:cNvPr>
            <p:cNvSpPr/>
            <p:nvPr/>
          </p:nvSpPr>
          <p:spPr>
            <a:xfrm>
              <a:off x="5915880" y="5252040"/>
              <a:ext cx="93240" cy="54360"/>
            </a:xfrm>
            <a:custGeom>
              <a:avLst/>
              <a:gdLst/>
              <a:ahLst/>
              <a:cxnLst>
                <a:cxn ang="3cd4">
                  <a:pos x="hc" y="t"/>
                </a:cxn>
                <a:cxn ang="cd2">
                  <a:pos x="l" y="vc"/>
                </a:cxn>
                <a:cxn ang="cd4">
                  <a:pos x="hc" y="b"/>
                </a:cxn>
                <a:cxn ang="0">
                  <a:pos x="r" y="vc"/>
                </a:cxn>
              </a:cxnLst>
              <a:rect l="l" t="t" r="r" b="b"/>
              <a:pathLst>
                <a:path w="260" h="152">
                  <a:moveTo>
                    <a:pt x="130" y="0"/>
                  </a:moveTo>
                  <a:lnTo>
                    <a:pt x="0" y="134"/>
                  </a:lnTo>
                  <a:lnTo>
                    <a:pt x="18" y="152"/>
                  </a:lnTo>
                  <a:lnTo>
                    <a:pt x="130" y="51"/>
                  </a:lnTo>
                  <a:lnTo>
                    <a:pt x="242" y="152"/>
                  </a:lnTo>
                  <a:lnTo>
                    <a:pt x="260" y="134"/>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1" name="Freeform 100">
              <a:extLst>
                <a:ext uri="{FF2B5EF4-FFF2-40B4-BE49-F238E27FC236}">
                  <a16:creationId xmlns:a16="http://schemas.microsoft.com/office/drawing/2014/main" id="{5A6A9235-89FD-814B-ADA0-D200B12BEBED}"/>
                </a:ext>
              </a:extLst>
            </p:cNvPr>
            <p:cNvSpPr/>
            <p:nvPr/>
          </p:nvSpPr>
          <p:spPr>
            <a:xfrm>
              <a:off x="5842079" y="5343840"/>
              <a:ext cx="248400" cy="245880"/>
            </a:xfrm>
            <a:custGeom>
              <a:avLst/>
              <a:gdLst/>
              <a:ahLst/>
              <a:cxnLst>
                <a:cxn ang="3cd4">
                  <a:pos x="hc" y="t"/>
                </a:cxn>
                <a:cxn ang="cd2">
                  <a:pos x="l" y="vc"/>
                </a:cxn>
                <a:cxn ang="cd4">
                  <a:pos x="hc" y="b"/>
                </a:cxn>
                <a:cxn ang="0">
                  <a:pos x="r" y="vc"/>
                </a:cxn>
              </a:cxnLst>
              <a:rect l="l" t="t" r="r" b="b"/>
              <a:pathLst>
                <a:path w="691" h="684">
                  <a:moveTo>
                    <a:pt x="554" y="110"/>
                  </a:moveTo>
                  <a:cubicBezTo>
                    <a:pt x="603" y="35"/>
                    <a:pt x="642" y="33"/>
                    <a:pt x="678" y="31"/>
                  </a:cubicBezTo>
                  <a:cubicBezTo>
                    <a:pt x="691" y="29"/>
                    <a:pt x="691" y="13"/>
                    <a:pt x="691" y="11"/>
                  </a:cubicBezTo>
                  <a:cubicBezTo>
                    <a:pt x="691" y="4"/>
                    <a:pt x="686" y="0"/>
                    <a:pt x="678" y="0"/>
                  </a:cubicBezTo>
                  <a:cubicBezTo>
                    <a:pt x="653" y="0"/>
                    <a:pt x="625" y="2"/>
                    <a:pt x="598" y="2"/>
                  </a:cubicBezTo>
                  <a:cubicBezTo>
                    <a:pt x="568" y="2"/>
                    <a:pt x="535" y="0"/>
                    <a:pt x="504" y="0"/>
                  </a:cubicBezTo>
                  <a:cubicBezTo>
                    <a:pt x="497" y="0"/>
                    <a:pt x="484" y="0"/>
                    <a:pt x="484" y="18"/>
                  </a:cubicBezTo>
                  <a:cubicBezTo>
                    <a:pt x="484" y="29"/>
                    <a:pt x="493" y="31"/>
                    <a:pt x="499" y="31"/>
                  </a:cubicBezTo>
                  <a:cubicBezTo>
                    <a:pt x="526" y="33"/>
                    <a:pt x="546" y="42"/>
                    <a:pt x="546" y="62"/>
                  </a:cubicBezTo>
                  <a:cubicBezTo>
                    <a:pt x="546" y="77"/>
                    <a:pt x="530" y="99"/>
                    <a:pt x="530" y="99"/>
                  </a:cubicBezTo>
                  <a:lnTo>
                    <a:pt x="233" y="572"/>
                  </a:lnTo>
                  <a:lnTo>
                    <a:pt x="167" y="59"/>
                  </a:lnTo>
                  <a:cubicBezTo>
                    <a:pt x="167" y="42"/>
                    <a:pt x="189" y="31"/>
                    <a:pt x="233" y="31"/>
                  </a:cubicBezTo>
                  <a:cubicBezTo>
                    <a:pt x="246" y="31"/>
                    <a:pt x="257" y="31"/>
                    <a:pt x="257" y="11"/>
                  </a:cubicBezTo>
                  <a:cubicBezTo>
                    <a:pt x="257" y="2"/>
                    <a:pt x="251" y="0"/>
                    <a:pt x="244" y="0"/>
                  </a:cubicBezTo>
                  <a:cubicBezTo>
                    <a:pt x="205" y="0"/>
                    <a:pt x="163" y="2"/>
                    <a:pt x="123" y="2"/>
                  </a:cubicBezTo>
                  <a:cubicBezTo>
                    <a:pt x="106" y="2"/>
                    <a:pt x="88" y="2"/>
                    <a:pt x="70" y="2"/>
                  </a:cubicBezTo>
                  <a:cubicBezTo>
                    <a:pt x="53" y="2"/>
                    <a:pt x="35" y="0"/>
                    <a:pt x="18" y="0"/>
                  </a:cubicBezTo>
                  <a:cubicBezTo>
                    <a:pt x="11" y="0"/>
                    <a:pt x="0" y="0"/>
                    <a:pt x="0" y="18"/>
                  </a:cubicBezTo>
                  <a:cubicBezTo>
                    <a:pt x="0" y="31"/>
                    <a:pt x="9" y="31"/>
                    <a:pt x="24" y="31"/>
                  </a:cubicBezTo>
                  <a:cubicBezTo>
                    <a:pt x="79" y="31"/>
                    <a:pt x="79" y="40"/>
                    <a:pt x="81" y="64"/>
                  </a:cubicBezTo>
                  <a:lnTo>
                    <a:pt x="158" y="662"/>
                  </a:lnTo>
                  <a:cubicBezTo>
                    <a:pt x="163" y="680"/>
                    <a:pt x="165" y="684"/>
                    <a:pt x="178" y="684"/>
                  </a:cubicBezTo>
                  <a:cubicBezTo>
                    <a:pt x="194" y="684"/>
                    <a:pt x="198" y="680"/>
                    <a:pt x="205" y="6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2" name="Freeform 101">
              <a:extLst>
                <a:ext uri="{FF2B5EF4-FFF2-40B4-BE49-F238E27FC236}">
                  <a16:creationId xmlns:a16="http://schemas.microsoft.com/office/drawing/2014/main" id="{C67C7C0D-ED57-2845-BA06-B0BEAEC51658}"/>
                </a:ext>
              </a:extLst>
            </p:cNvPr>
            <p:cNvSpPr/>
            <p:nvPr/>
          </p:nvSpPr>
          <p:spPr>
            <a:xfrm>
              <a:off x="6136920" y="532080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4"/>
                    <a:pt x="209" y="937"/>
                  </a:cubicBezTo>
                  <a:cubicBezTo>
                    <a:pt x="88" y="816"/>
                    <a:pt x="57" y="633"/>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2"/>
                    <a:pt x="0" y="484"/>
                  </a:cubicBezTo>
                  <a:cubicBezTo>
                    <a:pt x="0" y="561"/>
                    <a:pt x="11" y="677"/>
                    <a:pt x="64" y="787"/>
                  </a:cubicBezTo>
                  <a:cubicBezTo>
                    <a:pt x="123" y="906"/>
                    <a:pt x="207" y="968"/>
                    <a:pt x="216" y="968"/>
                  </a:cubicBezTo>
                  <a:cubicBezTo>
                    <a:pt x="222" y="968"/>
                    <a:pt x="227" y="965"/>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3" name="Freeform 102">
              <a:extLst>
                <a:ext uri="{FF2B5EF4-FFF2-40B4-BE49-F238E27FC236}">
                  <a16:creationId xmlns:a16="http://schemas.microsoft.com/office/drawing/2014/main" id="{7AD7B4CD-1AA3-814B-8C4C-D66479288324}"/>
                </a:ext>
              </a:extLst>
            </p:cNvPr>
            <p:cNvSpPr/>
            <p:nvPr/>
          </p:nvSpPr>
          <p:spPr>
            <a:xfrm>
              <a:off x="6255720" y="542772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1"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6"/>
                    <a:pt x="257" y="418"/>
                    <a:pt x="141" y="418"/>
                  </a:cubicBezTo>
                  <a:cubicBezTo>
                    <a:pt x="125" y="418"/>
                    <a:pt x="51" y="418"/>
                    <a:pt x="29" y="367"/>
                  </a:cubicBezTo>
                  <a:cubicBezTo>
                    <a:pt x="66" y="372"/>
                    <a:pt x="90" y="343"/>
                    <a:pt x="90" y="314"/>
                  </a:cubicBezTo>
                  <a:cubicBezTo>
                    <a:pt x="90" y="292"/>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4" name="Freeform 103">
              <a:extLst>
                <a:ext uri="{FF2B5EF4-FFF2-40B4-BE49-F238E27FC236}">
                  <a16:creationId xmlns:a16="http://schemas.microsoft.com/office/drawing/2014/main" id="{B0385EF2-D285-E14A-8B4C-B5E50750DF55}"/>
                </a:ext>
              </a:extLst>
            </p:cNvPr>
            <p:cNvSpPr/>
            <p:nvPr/>
          </p:nvSpPr>
          <p:spPr>
            <a:xfrm>
              <a:off x="6429960" y="5544360"/>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5" name="Freeform 104">
              <a:extLst>
                <a:ext uri="{FF2B5EF4-FFF2-40B4-BE49-F238E27FC236}">
                  <a16:creationId xmlns:a16="http://schemas.microsoft.com/office/drawing/2014/main" id="{7E63F408-5501-244D-9898-12F41EAB96FF}"/>
                </a:ext>
              </a:extLst>
            </p:cNvPr>
            <p:cNvSpPr/>
            <p:nvPr/>
          </p:nvSpPr>
          <p:spPr>
            <a:xfrm>
              <a:off x="6564600" y="5427720"/>
              <a:ext cx="230760" cy="158040"/>
            </a:xfrm>
            <a:custGeom>
              <a:avLst/>
              <a:gdLst/>
              <a:ahLst/>
              <a:cxnLst>
                <a:cxn ang="3cd4">
                  <a:pos x="hc" y="t"/>
                </a:cxn>
                <a:cxn ang="cd2">
                  <a:pos x="l" y="vc"/>
                </a:cxn>
                <a:cxn ang="cd4">
                  <a:pos x="hc" y="b"/>
                </a:cxn>
                <a:cxn ang="0">
                  <a:pos x="r" y="vc"/>
                </a:cxn>
              </a:cxnLst>
              <a:rect l="l" t="t" r="r" b="b"/>
              <a:pathLst>
                <a:path w="642" h="440">
                  <a:moveTo>
                    <a:pt x="420" y="99"/>
                  </a:moveTo>
                  <a:cubicBezTo>
                    <a:pt x="425" y="79"/>
                    <a:pt x="433" y="42"/>
                    <a:pt x="433" y="37"/>
                  </a:cubicBezTo>
                  <a:cubicBezTo>
                    <a:pt x="433" y="20"/>
                    <a:pt x="420" y="11"/>
                    <a:pt x="407" y="11"/>
                  </a:cubicBezTo>
                  <a:cubicBezTo>
                    <a:pt x="394" y="11"/>
                    <a:pt x="376" y="18"/>
                    <a:pt x="370" y="37"/>
                  </a:cubicBezTo>
                  <a:cubicBezTo>
                    <a:pt x="367" y="44"/>
                    <a:pt x="321" y="231"/>
                    <a:pt x="315" y="255"/>
                  </a:cubicBezTo>
                  <a:cubicBezTo>
                    <a:pt x="308" y="284"/>
                    <a:pt x="306" y="301"/>
                    <a:pt x="306" y="319"/>
                  </a:cubicBezTo>
                  <a:cubicBezTo>
                    <a:pt x="306" y="330"/>
                    <a:pt x="306" y="332"/>
                    <a:pt x="308" y="336"/>
                  </a:cubicBezTo>
                  <a:cubicBezTo>
                    <a:pt x="286" y="389"/>
                    <a:pt x="255" y="418"/>
                    <a:pt x="218" y="418"/>
                  </a:cubicBezTo>
                  <a:cubicBezTo>
                    <a:pt x="141" y="418"/>
                    <a:pt x="141" y="347"/>
                    <a:pt x="141" y="330"/>
                  </a:cubicBezTo>
                  <a:cubicBezTo>
                    <a:pt x="141" y="299"/>
                    <a:pt x="145" y="262"/>
                    <a:pt x="191" y="141"/>
                  </a:cubicBezTo>
                  <a:cubicBezTo>
                    <a:pt x="202" y="112"/>
                    <a:pt x="207" y="99"/>
                    <a:pt x="207" y="79"/>
                  </a:cubicBezTo>
                  <a:cubicBezTo>
                    <a:pt x="207" y="35"/>
                    <a:pt x="176" y="0"/>
                    <a:pt x="128" y="0"/>
                  </a:cubicBezTo>
                  <a:cubicBezTo>
                    <a:pt x="35" y="0"/>
                    <a:pt x="0" y="141"/>
                    <a:pt x="0" y="150"/>
                  </a:cubicBezTo>
                  <a:cubicBezTo>
                    <a:pt x="0" y="158"/>
                    <a:pt x="9" y="158"/>
                    <a:pt x="11" y="158"/>
                  </a:cubicBezTo>
                  <a:cubicBezTo>
                    <a:pt x="22" y="158"/>
                    <a:pt x="22" y="158"/>
                    <a:pt x="26" y="141"/>
                  </a:cubicBezTo>
                  <a:cubicBezTo>
                    <a:pt x="53" y="51"/>
                    <a:pt x="90" y="22"/>
                    <a:pt x="125" y="22"/>
                  </a:cubicBezTo>
                  <a:cubicBezTo>
                    <a:pt x="134" y="22"/>
                    <a:pt x="150" y="22"/>
                    <a:pt x="150" y="53"/>
                  </a:cubicBezTo>
                  <a:cubicBezTo>
                    <a:pt x="150" y="77"/>
                    <a:pt x="139" y="106"/>
                    <a:pt x="132" y="121"/>
                  </a:cubicBezTo>
                  <a:cubicBezTo>
                    <a:pt x="90" y="235"/>
                    <a:pt x="77" y="282"/>
                    <a:pt x="77" y="317"/>
                  </a:cubicBezTo>
                  <a:cubicBezTo>
                    <a:pt x="77" y="407"/>
                    <a:pt x="143" y="440"/>
                    <a:pt x="216" y="440"/>
                  </a:cubicBezTo>
                  <a:cubicBezTo>
                    <a:pt x="231" y="440"/>
                    <a:pt x="277" y="440"/>
                    <a:pt x="317" y="372"/>
                  </a:cubicBezTo>
                  <a:cubicBezTo>
                    <a:pt x="341" y="433"/>
                    <a:pt x="409" y="440"/>
                    <a:pt x="438" y="440"/>
                  </a:cubicBezTo>
                  <a:cubicBezTo>
                    <a:pt x="510" y="440"/>
                    <a:pt x="552" y="378"/>
                    <a:pt x="579" y="321"/>
                  </a:cubicBezTo>
                  <a:cubicBezTo>
                    <a:pt x="612" y="244"/>
                    <a:pt x="642" y="114"/>
                    <a:pt x="642" y="68"/>
                  </a:cubicBezTo>
                  <a:cubicBezTo>
                    <a:pt x="642" y="15"/>
                    <a:pt x="616" y="0"/>
                    <a:pt x="598" y="0"/>
                  </a:cubicBezTo>
                  <a:cubicBezTo>
                    <a:pt x="574" y="0"/>
                    <a:pt x="550" y="24"/>
                    <a:pt x="550" y="46"/>
                  </a:cubicBezTo>
                  <a:cubicBezTo>
                    <a:pt x="550" y="59"/>
                    <a:pt x="557" y="66"/>
                    <a:pt x="565" y="73"/>
                  </a:cubicBezTo>
                  <a:cubicBezTo>
                    <a:pt x="576" y="84"/>
                    <a:pt x="601" y="108"/>
                    <a:pt x="601" y="156"/>
                  </a:cubicBezTo>
                  <a:cubicBezTo>
                    <a:pt x="601" y="189"/>
                    <a:pt x="572" y="284"/>
                    <a:pt x="548" y="332"/>
                  </a:cubicBezTo>
                  <a:cubicBezTo>
                    <a:pt x="521" y="385"/>
                    <a:pt x="488" y="418"/>
                    <a:pt x="440" y="418"/>
                  </a:cubicBezTo>
                  <a:cubicBezTo>
                    <a:pt x="394" y="418"/>
                    <a:pt x="370" y="389"/>
                    <a:pt x="370" y="334"/>
                  </a:cubicBezTo>
                  <a:cubicBezTo>
                    <a:pt x="370" y="308"/>
                    <a:pt x="376" y="277"/>
                    <a:pt x="378" y="26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6" name="Freeform 105">
              <a:extLst>
                <a:ext uri="{FF2B5EF4-FFF2-40B4-BE49-F238E27FC236}">
                  <a16:creationId xmlns:a16="http://schemas.microsoft.com/office/drawing/2014/main" id="{BF46E494-06CE-784B-A454-84B0FCEDEAF4}"/>
                </a:ext>
              </a:extLst>
            </p:cNvPr>
            <p:cNvSpPr/>
            <p:nvPr/>
          </p:nvSpPr>
          <p:spPr>
            <a:xfrm>
              <a:off x="6831360" y="532080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2"/>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0"/>
                    <a:pt x="13" y="941"/>
                  </a:cubicBezTo>
                  <a:cubicBezTo>
                    <a:pt x="0" y="954"/>
                    <a:pt x="0" y="957"/>
                    <a:pt x="0" y="959"/>
                  </a:cubicBezTo>
                  <a:cubicBezTo>
                    <a:pt x="0" y="965"/>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7" name="Freeform 106">
              <a:extLst>
                <a:ext uri="{FF2B5EF4-FFF2-40B4-BE49-F238E27FC236}">
                  <a16:creationId xmlns:a16="http://schemas.microsoft.com/office/drawing/2014/main" id="{D2D74358-38CD-2E43-B9ED-3242B359C3D6}"/>
                </a:ext>
              </a:extLst>
            </p:cNvPr>
            <p:cNvSpPr/>
            <p:nvPr/>
          </p:nvSpPr>
          <p:spPr>
            <a:xfrm>
              <a:off x="6966720" y="532080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2"/>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0"/>
                    <a:pt x="13" y="941"/>
                  </a:cubicBezTo>
                  <a:cubicBezTo>
                    <a:pt x="0" y="954"/>
                    <a:pt x="0" y="957"/>
                    <a:pt x="0" y="959"/>
                  </a:cubicBezTo>
                  <a:cubicBezTo>
                    <a:pt x="0" y="965"/>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8" name="Freeform 107">
              <a:extLst>
                <a:ext uri="{FF2B5EF4-FFF2-40B4-BE49-F238E27FC236}">
                  <a16:creationId xmlns:a16="http://schemas.microsoft.com/office/drawing/2014/main" id="{362F8D48-0A95-F740-AE54-A307434B4455}"/>
                </a:ext>
              </a:extLst>
            </p:cNvPr>
            <p:cNvSpPr/>
            <p:nvPr/>
          </p:nvSpPr>
          <p:spPr>
            <a:xfrm>
              <a:off x="7097400" y="5343840"/>
              <a:ext cx="257040" cy="249840"/>
            </a:xfrm>
            <a:custGeom>
              <a:avLst/>
              <a:gdLst/>
              <a:ahLst/>
              <a:cxnLst>
                <a:cxn ang="3cd4">
                  <a:pos x="hc" y="t"/>
                </a:cxn>
                <a:cxn ang="cd2">
                  <a:pos x="l" y="vc"/>
                </a:cxn>
                <a:cxn ang="cd4">
                  <a:pos x="hc" y="b"/>
                </a:cxn>
                <a:cxn ang="0">
                  <a:pos x="r" y="vc"/>
                </a:cxn>
              </a:cxnLst>
              <a:rect l="l" t="t" r="r" b="b"/>
              <a:pathLst>
                <a:path w="715" h="695">
                  <a:moveTo>
                    <a:pt x="711" y="22"/>
                  </a:moveTo>
                  <a:cubicBezTo>
                    <a:pt x="713" y="18"/>
                    <a:pt x="715" y="11"/>
                    <a:pt x="715" y="9"/>
                  </a:cubicBezTo>
                  <a:cubicBezTo>
                    <a:pt x="715" y="0"/>
                    <a:pt x="715" y="0"/>
                    <a:pt x="693" y="0"/>
                  </a:cubicBezTo>
                  <a:lnTo>
                    <a:pt x="24" y="0"/>
                  </a:lnTo>
                  <a:cubicBezTo>
                    <a:pt x="0" y="0"/>
                    <a:pt x="0" y="0"/>
                    <a:pt x="0" y="9"/>
                  </a:cubicBezTo>
                  <a:cubicBezTo>
                    <a:pt x="0" y="11"/>
                    <a:pt x="2" y="18"/>
                    <a:pt x="4" y="22"/>
                  </a:cubicBezTo>
                  <a:lnTo>
                    <a:pt x="332" y="675"/>
                  </a:lnTo>
                  <a:cubicBezTo>
                    <a:pt x="339" y="688"/>
                    <a:pt x="341" y="695"/>
                    <a:pt x="359" y="695"/>
                  </a:cubicBezTo>
                  <a:cubicBezTo>
                    <a:pt x="374" y="695"/>
                    <a:pt x="376" y="688"/>
                    <a:pt x="385" y="675"/>
                  </a:cubicBezTo>
                  <a:close/>
                  <a:moveTo>
                    <a:pt x="121" y="70"/>
                  </a:moveTo>
                  <a:lnTo>
                    <a:pt x="653" y="70"/>
                  </a:lnTo>
                  <a:lnTo>
                    <a:pt x="387" y="603"/>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9" name="Freeform 108">
              <a:extLst>
                <a:ext uri="{FF2B5EF4-FFF2-40B4-BE49-F238E27FC236}">
                  <a16:creationId xmlns:a16="http://schemas.microsoft.com/office/drawing/2014/main" id="{67668573-6F59-A541-9707-04B0019DBE01}"/>
                </a:ext>
              </a:extLst>
            </p:cNvPr>
            <p:cNvSpPr/>
            <p:nvPr/>
          </p:nvSpPr>
          <p:spPr>
            <a:xfrm>
              <a:off x="7381800" y="5526000"/>
              <a:ext cx="178560" cy="110520"/>
            </a:xfrm>
            <a:custGeom>
              <a:avLst/>
              <a:gdLst/>
              <a:ahLst/>
              <a:cxnLst>
                <a:cxn ang="3cd4">
                  <a:pos x="hc" y="t"/>
                </a:cxn>
                <a:cxn ang="cd2">
                  <a:pos x="l" y="vc"/>
                </a:cxn>
                <a:cxn ang="cd4">
                  <a:pos x="hc" y="b"/>
                </a:cxn>
                <a:cxn ang="0">
                  <a:pos x="r" y="vc"/>
                </a:cxn>
              </a:cxnLst>
              <a:rect l="l" t="t" r="r" b="b"/>
              <a:pathLst>
                <a:path w="497" h="308">
                  <a:moveTo>
                    <a:pt x="326" y="84"/>
                  </a:moveTo>
                  <a:cubicBezTo>
                    <a:pt x="330" y="66"/>
                    <a:pt x="339" y="33"/>
                    <a:pt x="339" y="29"/>
                  </a:cubicBezTo>
                  <a:cubicBezTo>
                    <a:pt x="339" y="15"/>
                    <a:pt x="328" y="7"/>
                    <a:pt x="317" y="7"/>
                  </a:cubicBezTo>
                  <a:cubicBezTo>
                    <a:pt x="304" y="7"/>
                    <a:pt x="290" y="15"/>
                    <a:pt x="286" y="26"/>
                  </a:cubicBezTo>
                  <a:cubicBezTo>
                    <a:pt x="284" y="33"/>
                    <a:pt x="277" y="62"/>
                    <a:pt x="273" y="79"/>
                  </a:cubicBezTo>
                  <a:cubicBezTo>
                    <a:pt x="264" y="117"/>
                    <a:pt x="264" y="119"/>
                    <a:pt x="253" y="156"/>
                  </a:cubicBezTo>
                  <a:cubicBezTo>
                    <a:pt x="244" y="194"/>
                    <a:pt x="244" y="200"/>
                    <a:pt x="242" y="220"/>
                  </a:cubicBezTo>
                  <a:cubicBezTo>
                    <a:pt x="244" y="233"/>
                    <a:pt x="240" y="246"/>
                    <a:pt x="224" y="266"/>
                  </a:cubicBezTo>
                  <a:cubicBezTo>
                    <a:pt x="216" y="277"/>
                    <a:pt x="200" y="288"/>
                    <a:pt x="178" y="288"/>
                  </a:cubicBezTo>
                  <a:cubicBezTo>
                    <a:pt x="152" y="288"/>
                    <a:pt x="117" y="279"/>
                    <a:pt x="117" y="227"/>
                  </a:cubicBezTo>
                  <a:cubicBezTo>
                    <a:pt x="117" y="191"/>
                    <a:pt x="136" y="141"/>
                    <a:pt x="150" y="106"/>
                  </a:cubicBezTo>
                  <a:cubicBezTo>
                    <a:pt x="161" y="77"/>
                    <a:pt x="163" y="70"/>
                    <a:pt x="163" y="59"/>
                  </a:cubicBezTo>
                  <a:cubicBezTo>
                    <a:pt x="163" y="26"/>
                    <a:pt x="136" y="0"/>
                    <a:pt x="99" y="0"/>
                  </a:cubicBezTo>
                  <a:cubicBezTo>
                    <a:pt x="31" y="0"/>
                    <a:pt x="0" y="92"/>
                    <a:pt x="0" y="106"/>
                  </a:cubicBezTo>
                  <a:cubicBezTo>
                    <a:pt x="0" y="114"/>
                    <a:pt x="9" y="114"/>
                    <a:pt x="11" y="114"/>
                  </a:cubicBezTo>
                  <a:cubicBezTo>
                    <a:pt x="22" y="114"/>
                    <a:pt x="22" y="110"/>
                    <a:pt x="24" y="103"/>
                  </a:cubicBezTo>
                  <a:cubicBezTo>
                    <a:pt x="42" y="46"/>
                    <a:pt x="70" y="20"/>
                    <a:pt x="97" y="20"/>
                  </a:cubicBezTo>
                  <a:cubicBezTo>
                    <a:pt x="108" y="20"/>
                    <a:pt x="114" y="26"/>
                    <a:pt x="114" y="44"/>
                  </a:cubicBezTo>
                  <a:cubicBezTo>
                    <a:pt x="114" y="59"/>
                    <a:pt x="108" y="75"/>
                    <a:pt x="106" y="84"/>
                  </a:cubicBezTo>
                  <a:cubicBezTo>
                    <a:pt x="66" y="183"/>
                    <a:pt x="66" y="196"/>
                    <a:pt x="66" y="218"/>
                  </a:cubicBezTo>
                  <a:cubicBezTo>
                    <a:pt x="66" y="297"/>
                    <a:pt x="139" y="308"/>
                    <a:pt x="176" y="308"/>
                  </a:cubicBezTo>
                  <a:cubicBezTo>
                    <a:pt x="189" y="308"/>
                    <a:pt x="222" y="308"/>
                    <a:pt x="253" y="262"/>
                  </a:cubicBezTo>
                  <a:cubicBezTo>
                    <a:pt x="268" y="292"/>
                    <a:pt x="306" y="308"/>
                    <a:pt x="348" y="308"/>
                  </a:cubicBezTo>
                  <a:cubicBezTo>
                    <a:pt x="407" y="308"/>
                    <a:pt x="438" y="255"/>
                    <a:pt x="451" y="227"/>
                  </a:cubicBezTo>
                  <a:cubicBezTo>
                    <a:pt x="480" y="169"/>
                    <a:pt x="497" y="86"/>
                    <a:pt x="497" y="53"/>
                  </a:cubicBezTo>
                  <a:cubicBezTo>
                    <a:pt x="497" y="2"/>
                    <a:pt x="469" y="0"/>
                    <a:pt x="464" y="0"/>
                  </a:cubicBezTo>
                  <a:cubicBezTo>
                    <a:pt x="447" y="0"/>
                    <a:pt x="427" y="18"/>
                    <a:pt x="427" y="35"/>
                  </a:cubicBezTo>
                  <a:cubicBezTo>
                    <a:pt x="427" y="48"/>
                    <a:pt x="433" y="53"/>
                    <a:pt x="440" y="57"/>
                  </a:cubicBezTo>
                  <a:cubicBezTo>
                    <a:pt x="455" y="70"/>
                    <a:pt x="464" y="90"/>
                    <a:pt x="464" y="112"/>
                  </a:cubicBezTo>
                  <a:cubicBezTo>
                    <a:pt x="464" y="121"/>
                    <a:pt x="436" y="288"/>
                    <a:pt x="350" y="288"/>
                  </a:cubicBezTo>
                  <a:cubicBezTo>
                    <a:pt x="295" y="288"/>
                    <a:pt x="295" y="240"/>
                    <a:pt x="295" y="229"/>
                  </a:cubicBezTo>
                  <a:cubicBezTo>
                    <a:pt x="295" y="209"/>
                    <a:pt x="297" y="198"/>
                    <a:pt x="306" y="16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0" name="Freeform 109">
              <a:extLst>
                <a:ext uri="{FF2B5EF4-FFF2-40B4-BE49-F238E27FC236}">
                  <a16:creationId xmlns:a16="http://schemas.microsoft.com/office/drawing/2014/main" id="{179DF9FC-20A0-944C-8D47-4CE6F97C68C9}"/>
                </a:ext>
              </a:extLst>
            </p:cNvPr>
            <p:cNvSpPr/>
            <p:nvPr/>
          </p:nvSpPr>
          <p:spPr>
            <a:xfrm>
              <a:off x="7689240" y="5252040"/>
              <a:ext cx="93240" cy="54360"/>
            </a:xfrm>
            <a:custGeom>
              <a:avLst/>
              <a:gdLst/>
              <a:ahLst/>
              <a:cxnLst>
                <a:cxn ang="3cd4">
                  <a:pos x="hc" y="t"/>
                </a:cxn>
                <a:cxn ang="cd2">
                  <a:pos x="l" y="vc"/>
                </a:cxn>
                <a:cxn ang="cd4">
                  <a:pos x="hc" y="b"/>
                </a:cxn>
                <a:cxn ang="0">
                  <a:pos x="r" y="vc"/>
                </a:cxn>
              </a:cxnLst>
              <a:rect l="l" t="t" r="r" b="b"/>
              <a:pathLst>
                <a:path w="260" h="152">
                  <a:moveTo>
                    <a:pt x="130" y="0"/>
                  </a:moveTo>
                  <a:lnTo>
                    <a:pt x="0" y="134"/>
                  </a:lnTo>
                  <a:lnTo>
                    <a:pt x="18" y="152"/>
                  </a:lnTo>
                  <a:lnTo>
                    <a:pt x="130" y="51"/>
                  </a:lnTo>
                  <a:lnTo>
                    <a:pt x="242" y="152"/>
                  </a:lnTo>
                  <a:lnTo>
                    <a:pt x="260" y="134"/>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1" name="Freeform 110">
              <a:extLst>
                <a:ext uri="{FF2B5EF4-FFF2-40B4-BE49-F238E27FC236}">
                  <a16:creationId xmlns:a16="http://schemas.microsoft.com/office/drawing/2014/main" id="{9C00EC74-A77A-F946-A2AF-84B24BEF4DB3}"/>
                </a:ext>
              </a:extLst>
            </p:cNvPr>
            <p:cNvSpPr/>
            <p:nvPr/>
          </p:nvSpPr>
          <p:spPr>
            <a:xfrm>
              <a:off x="7614720" y="5343840"/>
              <a:ext cx="248400" cy="245880"/>
            </a:xfrm>
            <a:custGeom>
              <a:avLst/>
              <a:gdLst/>
              <a:ahLst/>
              <a:cxnLst>
                <a:cxn ang="3cd4">
                  <a:pos x="hc" y="t"/>
                </a:cxn>
                <a:cxn ang="cd2">
                  <a:pos x="l" y="vc"/>
                </a:cxn>
                <a:cxn ang="cd4">
                  <a:pos x="hc" y="b"/>
                </a:cxn>
                <a:cxn ang="0">
                  <a:pos x="r" y="vc"/>
                </a:cxn>
              </a:cxnLst>
              <a:rect l="l" t="t" r="r" b="b"/>
              <a:pathLst>
                <a:path w="691" h="684">
                  <a:moveTo>
                    <a:pt x="554" y="110"/>
                  </a:moveTo>
                  <a:cubicBezTo>
                    <a:pt x="603" y="35"/>
                    <a:pt x="642" y="33"/>
                    <a:pt x="680" y="31"/>
                  </a:cubicBezTo>
                  <a:cubicBezTo>
                    <a:pt x="691" y="29"/>
                    <a:pt x="691" y="13"/>
                    <a:pt x="691" y="11"/>
                  </a:cubicBezTo>
                  <a:cubicBezTo>
                    <a:pt x="691" y="4"/>
                    <a:pt x="686" y="0"/>
                    <a:pt x="680" y="0"/>
                  </a:cubicBezTo>
                  <a:cubicBezTo>
                    <a:pt x="653" y="0"/>
                    <a:pt x="625" y="2"/>
                    <a:pt x="598" y="2"/>
                  </a:cubicBezTo>
                  <a:cubicBezTo>
                    <a:pt x="568" y="2"/>
                    <a:pt x="535" y="0"/>
                    <a:pt x="504" y="0"/>
                  </a:cubicBezTo>
                  <a:cubicBezTo>
                    <a:pt x="497" y="0"/>
                    <a:pt x="484" y="0"/>
                    <a:pt x="484" y="18"/>
                  </a:cubicBezTo>
                  <a:cubicBezTo>
                    <a:pt x="484" y="29"/>
                    <a:pt x="493" y="31"/>
                    <a:pt x="499" y="31"/>
                  </a:cubicBezTo>
                  <a:cubicBezTo>
                    <a:pt x="526" y="33"/>
                    <a:pt x="546" y="42"/>
                    <a:pt x="546" y="62"/>
                  </a:cubicBezTo>
                  <a:cubicBezTo>
                    <a:pt x="546" y="77"/>
                    <a:pt x="530" y="99"/>
                    <a:pt x="530" y="99"/>
                  </a:cubicBezTo>
                  <a:lnTo>
                    <a:pt x="233" y="572"/>
                  </a:lnTo>
                  <a:lnTo>
                    <a:pt x="167" y="59"/>
                  </a:lnTo>
                  <a:cubicBezTo>
                    <a:pt x="167" y="42"/>
                    <a:pt x="189" y="31"/>
                    <a:pt x="233" y="31"/>
                  </a:cubicBezTo>
                  <a:cubicBezTo>
                    <a:pt x="246" y="31"/>
                    <a:pt x="257" y="31"/>
                    <a:pt x="257" y="11"/>
                  </a:cubicBezTo>
                  <a:cubicBezTo>
                    <a:pt x="257" y="2"/>
                    <a:pt x="251" y="0"/>
                    <a:pt x="244" y="0"/>
                  </a:cubicBezTo>
                  <a:cubicBezTo>
                    <a:pt x="205" y="0"/>
                    <a:pt x="163" y="2"/>
                    <a:pt x="123" y="2"/>
                  </a:cubicBezTo>
                  <a:cubicBezTo>
                    <a:pt x="106" y="2"/>
                    <a:pt x="88" y="2"/>
                    <a:pt x="70" y="2"/>
                  </a:cubicBezTo>
                  <a:cubicBezTo>
                    <a:pt x="53" y="2"/>
                    <a:pt x="35" y="0"/>
                    <a:pt x="18" y="0"/>
                  </a:cubicBezTo>
                  <a:cubicBezTo>
                    <a:pt x="11" y="0"/>
                    <a:pt x="0" y="0"/>
                    <a:pt x="0" y="18"/>
                  </a:cubicBezTo>
                  <a:cubicBezTo>
                    <a:pt x="0" y="31"/>
                    <a:pt x="9" y="31"/>
                    <a:pt x="24" y="31"/>
                  </a:cubicBezTo>
                  <a:cubicBezTo>
                    <a:pt x="79" y="31"/>
                    <a:pt x="79" y="40"/>
                    <a:pt x="81" y="64"/>
                  </a:cubicBezTo>
                  <a:lnTo>
                    <a:pt x="158" y="662"/>
                  </a:lnTo>
                  <a:cubicBezTo>
                    <a:pt x="163" y="680"/>
                    <a:pt x="165" y="684"/>
                    <a:pt x="178" y="684"/>
                  </a:cubicBezTo>
                  <a:cubicBezTo>
                    <a:pt x="194" y="684"/>
                    <a:pt x="198" y="680"/>
                    <a:pt x="205" y="6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2" name="Freeform 111">
              <a:extLst>
                <a:ext uri="{FF2B5EF4-FFF2-40B4-BE49-F238E27FC236}">
                  <a16:creationId xmlns:a16="http://schemas.microsoft.com/office/drawing/2014/main" id="{08878F54-69C9-4249-8DF3-C27CB7BD1215}"/>
                </a:ext>
              </a:extLst>
            </p:cNvPr>
            <p:cNvSpPr/>
            <p:nvPr/>
          </p:nvSpPr>
          <p:spPr>
            <a:xfrm>
              <a:off x="7909919" y="532080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4"/>
                    <a:pt x="209" y="937"/>
                  </a:cubicBezTo>
                  <a:cubicBezTo>
                    <a:pt x="88" y="816"/>
                    <a:pt x="57" y="633"/>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2"/>
                    <a:pt x="0" y="484"/>
                  </a:cubicBezTo>
                  <a:cubicBezTo>
                    <a:pt x="0" y="561"/>
                    <a:pt x="11" y="677"/>
                    <a:pt x="64" y="787"/>
                  </a:cubicBezTo>
                  <a:cubicBezTo>
                    <a:pt x="123" y="906"/>
                    <a:pt x="207" y="968"/>
                    <a:pt x="216" y="968"/>
                  </a:cubicBezTo>
                  <a:cubicBezTo>
                    <a:pt x="222" y="968"/>
                    <a:pt x="227" y="965"/>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3" name="Freeform 112">
              <a:extLst>
                <a:ext uri="{FF2B5EF4-FFF2-40B4-BE49-F238E27FC236}">
                  <a16:creationId xmlns:a16="http://schemas.microsoft.com/office/drawing/2014/main" id="{327E5C6C-3104-F245-B431-D2B467941803}"/>
                </a:ext>
              </a:extLst>
            </p:cNvPr>
            <p:cNvSpPr/>
            <p:nvPr/>
          </p:nvSpPr>
          <p:spPr>
            <a:xfrm>
              <a:off x="8028720" y="542772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1"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6"/>
                    <a:pt x="257" y="418"/>
                    <a:pt x="141" y="418"/>
                  </a:cubicBezTo>
                  <a:cubicBezTo>
                    <a:pt x="125" y="418"/>
                    <a:pt x="51" y="418"/>
                    <a:pt x="29" y="367"/>
                  </a:cubicBezTo>
                  <a:cubicBezTo>
                    <a:pt x="66" y="372"/>
                    <a:pt x="90" y="343"/>
                    <a:pt x="90" y="314"/>
                  </a:cubicBezTo>
                  <a:cubicBezTo>
                    <a:pt x="90" y="292"/>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4" name="Freeform 113">
              <a:extLst>
                <a:ext uri="{FF2B5EF4-FFF2-40B4-BE49-F238E27FC236}">
                  <a16:creationId xmlns:a16="http://schemas.microsoft.com/office/drawing/2014/main" id="{6D1760AA-21AF-CC4A-B2F9-7AC96F4D6A0D}"/>
                </a:ext>
              </a:extLst>
            </p:cNvPr>
            <p:cNvSpPr/>
            <p:nvPr/>
          </p:nvSpPr>
          <p:spPr>
            <a:xfrm>
              <a:off x="8202959" y="5544360"/>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5" name="Freeform 114">
              <a:extLst>
                <a:ext uri="{FF2B5EF4-FFF2-40B4-BE49-F238E27FC236}">
                  <a16:creationId xmlns:a16="http://schemas.microsoft.com/office/drawing/2014/main" id="{ABC96962-3050-FD4E-9412-60BC17BC9554}"/>
                </a:ext>
              </a:extLst>
            </p:cNvPr>
            <p:cNvSpPr/>
            <p:nvPr/>
          </p:nvSpPr>
          <p:spPr>
            <a:xfrm>
              <a:off x="8337600" y="5427720"/>
              <a:ext cx="230760" cy="158040"/>
            </a:xfrm>
            <a:custGeom>
              <a:avLst/>
              <a:gdLst/>
              <a:ahLst/>
              <a:cxnLst>
                <a:cxn ang="3cd4">
                  <a:pos x="hc" y="t"/>
                </a:cxn>
                <a:cxn ang="cd2">
                  <a:pos x="l" y="vc"/>
                </a:cxn>
                <a:cxn ang="cd4">
                  <a:pos x="hc" y="b"/>
                </a:cxn>
                <a:cxn ang="0">
                  <a:pos x="r" y="vc"/>
                </a:cxn>
              </a:cxnLst>
              <a:rect l="l" t="t" r="r" b="b"/>
              <a:pathLst>
                <a:path w="642" h="440">
                  <a:moveTo>
                    <a:pt x="420" y="99"/>
                  </a:moveTo>
                  <a:cubicBezTo>
                    <a:pt x="425" y="79"/>
                    <a:pt x="436" y="42"/>
                    <a:pt x="436" y="37"/>
                  </a:cubicBezTo>
                  <a:cubicBezTo>
                    <a:pt x="436" y="20"/>
                    <a:pt x="420" y="11"/>
                    <a:pt x="407" y="11"/>
                  </a:cubicBezTo>
                  <a:cubicBezTo>
                    <a:pt x="394" y="11"/>
                    <a:pt x="378" y="18"/>
                    <a:pt x="370" y="37"/>
                  </a:cubicBezTo>
                  <a:cubicBezTo>
                    <a:pt x="367" y="44"/>
                    <a:pt x="321" y="231"/>
                    <a:pt x="315" y="255"/>
                  </a:cubicBezTo>
                  <a:cubicBezTo>
                    <a:pt x="308" y="284"/>
                    <a:pt x="306" y="301"/>
                    <a:pt x="306" y="319"/>
                  </a:cubicBezTo>
                  <a:cubicBezTo>
                    <a:pt x="306" y="330"/>
                    <a:pt x="306" y="332"/>
                    <a:pt x="308" y="336"/>
                  </a:cubicBezTo>
                  <a:cubicBezTo>
                    <a:pt x="286" y="389"/>
                    <a:pt x="255" y="418"/>
                    <a:pt x="218" y="418"/>
                  </a:cubicBezTo>
                  <a:cubicBezTo>
                    <a:pt x="141" y="418"/>
                    <a:pt x="141" y="347"/>
                    <a:pt x="141" y="330"/>
                  </a:cubicBezTo>
                  <a:cubicBezTo>
                    <a:pt x="141" y="299"/>
                    <a:pt x="145" y="262"/>
                    <a:pt x="191" y="141"/>
                  </a:cubicBezTo>
                  <a:cubicBezTo>
                    <a:pt x="202" y="112"/>
                    <a:pt x="207" y="99"/>
                    <a:pt x="207" y="79"/>
                  </a:cubicBezTo>
                  <a:cubicBezTo>
                    <a:pt x="207" y="35"/>
                    <a:pt x="176" y="0"/>
                    <a:pt x="128" y="0"/>
                  </a:cubicBezTo>
                  <a:cubicBezTo>
                    <a:pt x="35" y="0"/>
                    <a:pt x="0" y="141"/>
                    <a:pt x="0" y="150"/>
                  </a:cubicBezTo>
                  <a:cubicBezTo>
                    <a:pt x="0" y="158"/>
                    <a:pt x="9" y="158"/>
                    <a:pt x="11" y="158"/>
                  </a:cubicBezTo>
                  <a:cubicBezTo>
                    <a:pt x="22" y="158"/>
                    <a:pt x="22" y="158"/>
                    <a:pt x="26" y="141"/>
                  </a:cubicBezTo>
                  <a:cubicBezTo>
                    <a:pt x="53" y="51"/>
                    <a:pt x="90" y="22"/>
                    <a:pt x="125" y="22"/>
                  </a:cubicBezTo>
                  <a:cubicBezTo>
                    <a:pt x="134" y="22"/>
                    <a:pt x="150" y="22"/>
                    <a:pt x="150" y="53"/>
                  </a:cubicBezTo>
                  <a:cubicBezTo>
                    <a:pt x="150" y="77"/>
                    <a:pt x="139" y="106"/>
                    <a:pt x="132" y="121"/>
                  </a:cubicBezTo>
                  <a:cubicBezTo>
                    <a:pt x="90" y="235"/>
                    <a:pt x="77" y="282"/>
                    <a:pt x="77" y="317"/>
                  </a:cubicBezTo>
                  <a:cubicBezTo>
                    <a:pt x="77" y="407"/>
                    <a:pt x="143" y="440"/>
                    <a:pt x="216" y="440"/>
                  </a:cubicBezTo>
                  <a:cubicBezTo>
                    <a:pt x="231" y="440"/>
                    <a:pt x="277" y="440"/>
                    <a:pt x="317" y="372"/>
                  </a:cubicBezTo>
                  <a:cubicBezTo>
                    <a:pt x="341" y="433"/>
                    <a:pt x="409" y="440"/>
                    <a:pt x="438" y="440"/>
                  </a:cubicBezTo>
                  <a:cubicBezTo>
                    <a:pt x="510" y="440"/>
                    <a:pt x="552" y="378"/>
                    <a:pt x="579" y="321"/>
                  </a:cubicBezTo>
                  <a:cubicBezTo>
                    <a:pt x="612" y="244"/>
                    <a:pt x="642" y="114"/>
                    <a:pt x="642" y="68"/>
                  </a:cubicBezTo>
                  <a:cubicBezTo>
                    <a:pt x="642" y="15"/>
                    <a:pt x="616" y="0"/>
                    <a:pt x="598" y="0"/>
                  </a:cubicBezTo>
                  <a:cubicBezTo>
                    <a:pt x="574" y="0"/>
                    <a:pt x="550" y="24"/>
                    <a:pt x="550" y="46"/>
                  </a:cubicBezTo>
                  <a:cubicBezTo>
                    <a:pt x="550" y="59"/>
                    <a:pt x="557" y="66"/>
                    <a:pt x="565" y="73"/>
                  </a:cubicBezTo>
                  <a:cubicBezTo>
                    <a:pt x="576" y="84"/>
                    <a:pt x="601" y="108"/>
                    <a:pt x="601" y="156"/>
                  </a:cubicBezTo>
                  <a:cubicBezTo>
                    <a:pt x="601" y="189"/>
                    <a:pt x="572" y="284"/>
                    <a:pt x="548" y="332"/>
                  </a:cubicBezTo>
                  <a:cubicBezTo>
                    <a:pt x="521" y="385"/>
                    <a:pt x="488" y="418"/>
                    <a:pt x="440" y="418"/>
                  </a:cubicBezTo>
                  <a:cubicBezTo>
                    <a:pt x="394" y="418"/>
                    <a:pt x="370" y="389"/>
                    <a:pt x="370" y="334"/>
                  </a:cubicBezTo>
                  <a:cubicBezTo>
                    <a:pt x="370" y="308"/>
                    <a:pt x="376" y="277"/>
                    <a:pt x="378" y="26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6" name="Freeform 115">
              <a:extLst>
                <a:ext uri="{FF2B5EF4-FFF2-40B4-BE49-F238E27FC236}">
                  <a16:creationId xmlns:a16="http://schemas.microsoft.com/office/drawing/2014/main" id="{83AA6AE0-37E2-9F4F-A2BC-7874D1E1452F}"/>
                </a:ext>
              </a:extLst>
            </p:cNvPr>
            <p:cNvSpPr/>
            <p:nvPr/>
          </p:nvSpPr>
          <p:spPr>
            <a:xfrm>
              <a:off x="8604720" y="532080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2"/>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0"/>
                    <a:pt x="13" y="941"/>
                  </a:cubicBezTo>
                  <a:cubicBezTo>
                    <a:pt x="0" y="954"/>
                    <a:pt x="0" y="957"/>
                    <a:pt x="0" y="959"/>
                  </a:cubicBezTo>
                  <a:cubicBezTo>
                    <a:pt x="0" y="965"/>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117" name="Freeform 116">
            <a:extLst>
              <a:ext uri="{FF2B5EF4-FFF2-40B4-BE49-F238E27FC236}">
                <a16:creationId xmlns:a16="http://schemas.microsoft.com/office/drawing/2014/main" id="{339EB256-A874-E640-BD7F-42FC886A9360}"/>
              </a:ext>
            </a:extLst>
          </p:cNvPr>
          <p:cNvSpPr/>
          <p:nvPr/>
        </p:nvSpPr>
        <p:spPr>
          <a:xfrm>
            <a:off x="4663440" y="6579054"/>
            <a:ext cx="2286000" cy="657000"/>
          </a:xfrm>
          <a:custGeom>
            <a:avLst>
              <a:gd name="f0" fmla="val 724"/>
              <a:gd name="f1" fmla="val -12688"/>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sz="2200" b="0" i="0" u="none" strike="noStrike" kern="1200" cap="none">
                <a:ln>
                  <a:noFill/>
                </a:ln>
                <a:latin typeface="Liberation Sans" pitchFamily="18"/>
                <a:ea typeface="Noto Sans CJK SC Regular" pitchFamily="2"/>
                <a:cs typeface="FreeSans" pitchFamily="2"/>
              </a:rPr>
              <a:t>Next state</a:t>
            </a:r>
          </a:p>
        </p:txBody>
      </p:sp>
      <p:sp>
        <p:nvSpPr>
          <p:cNvPr id="118" name="Title 117">
            <a:extLst>
              <a:ext uri="{FF2B5EF4-FFF2-40B4-BE49-F238E27FC236}">
                <a16:creationId xmlns:a16="http://schemas.microsoft.com/office/drawing/2014/main" id="{F450F3A8-446D-434B-AE29-886B71F2C07B}"/>
              </a:ext>
            </a:extLst>
          </p:cNvPr>
          <p:cNvSpPr>
            <a:spLocks noGrp="1"/>
          </p:cNvSpPr>
          <p:nvPr>
            <p:ph type="title"/>
          </p:nvPr>
        </p:nvSpPr>
        <p:spPr/>
        <p:txBody>
          <a:bodyPr/>
          <a:lstStyle/>
          <a:p>
            <a:r>
              <a:rPr lang="en-US" dirty="0"/>
              <a:t>TD Learning with value function approximation</a:t>
            </a:r>
          </a:p>
        </p:txBody>
      </p:sp>
    </p:spTree>
    <p:extLst>
      <p:ext uri="{BB962C8B-B14F-4D97-AF65-F5344CB8AC3E}">
        <p14:creationId xmlns:p14="http://schemas.microsoft.com/office/powerpoint/2010/main" val="185955245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2286289" y="2109963"/>
            <a:ext cx="533344" cy="533344"/>
          </a:xfrm>
          <a:prstGeom prst="rect">
            <a:avLst/>
          </a:prstGeom>
          <a:solidFill>
            <a:srgbClr val="B2B2B2"/>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07" name="Rectangle 3"/>
          <p:cNvSpPr>
            <a:spLocks noChangeArrowheads="1"/>
          </p:cNvSpPr>
          <p:nvPr/>
        </p:nvSpPr>
        <p:spPr bwMode="auto">
          <a:xfrm>
            <a:off x="2819633" y="2109963"/>
            <a:ext cx="533344" cy="533344"/>
          </a:xfrm>
          <a:prstGeom prst="rect">
            <a:avLst/>
          </a:prstGeom>
          <a:solidFill>
            <a:srgbClr val="B2B2B2"/>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08" name="Rectangle 4"/>
          <p:cNvSpPr>
            <a:spLocks noChangeArrowheads="1"/>
          </p:cNvSpPr>
          <p:nvPr/>
        </p:nvSpPr>
        <p:spPr bwMode="auto">
          <a:xfrm>
            <a:off x="3352977" y="2109963"/>
            <a:ext cx="533344" cy="533344"/>
          </a:xfrm>
          <a:prstGeom prst="rect">
            <a:avLst/>
          </a:prstGeom>
          <a:solidFill>
            <a:srgbClr val="B2B2B2"/>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09" name="Rectangle 5"/>
          <p:cNvSpPr>
            <a:spLocks noChangeArrowheads="1"/>
          </p:cNvSpPr>
          <p:nvPr/>
        </p:nvSpPr>
        <p:spPr bwMode="auto">
          <a:xfrm>
            <a:off x="3886321" y="2109963"/>
            <a:ext cx="533344" cy="533344"/>
          </a:xfrm>
          <a:prstGeom prst="rect">
            <a:avLst/>
          </a:prstGeom>
          <a:solidFill>
            <a:srgbClr val="B2B2B2"/>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10" name="Rectangle 6"/>
          <p:cNvSpPr>
            <a:spLocks noChangeArrowheads="1"/>
          </p:cNvSpPr>
          <p:nvPr/>
        </p:nvSpPr>
        <p:spPr bwMode="auto">
          <a:xfrm>
            <a:off x="4419665" y="2109963"/>
            <a:ext cx="533344" cy="533344"/>
          </a:xfrm>
          <a:prstGeom prst="rect">
            <a:avLst/>
          </a:prstGeom>
          <a:solidFill>
            <a:srgbClr val="B2B2B2"/>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11" name="Rectangle 7"/>
          <p:cNvSpPr>
            <a:spLocks noChangeArrowheads="1"/>
          </p:cNvSpPr>
          <p:nvPr/>
        </p:nvSpPr>
        <p:spPr bwMode="auto">
          <a:xfrm>
            <a:off x="4953009" y="2109963"/>
            <a:ext cx="533344" cy="533344"/>
          </a:xfrm>
          <a:prstGeom prst="rect">
            <a:avLst/>
          </a:prstGeom>
          <a:solidFill>
            <a:srgbClr val="B2B2B2"/>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12" name="Rectangle 8"/>
          <p:cNvSpPr>
            <a:spLocks noChangeArrowheads="1"/>
          </p:cNvSpPr>
          <p:nvPr/>
        </p:nvSpPr>
        <p:spPr bwMode="auto">
          <a:xfrm>
            <a:off x="5486353" y="2109963"/>
            <a:ext cx="533344" cy="533344"/>
          </a:xfrm>
          <a:prstGeom prst="rect">
            <a:avLst/>
          </a:prstGeom>
          <a:solidFill>
            <a:srgbClr val="B2B2B2"/>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13" name="Rectangle 9"/>
          <p:cNvSpPr>
            <a:spLocks noChangeArrowheads="1"/>
          </p:cNvSpPr>
          <p:nvPr/>
        </p:nvSpPr>
        <p:spPr bwMode="auto">
          <a:xfrm>
            <a:off x="6019697" y="2109963"/>
            <a:ext cx="533344" cy="533344"/>
          </a:xfrm>
          <a:prstGeom prst="rect">
            <a:avLst/>
          </a:prstGeom>
          <a:solidFill>
            <a:srgbClr val="B2B2B2"/>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14" name="Rectangle 10"/>
          <p:cNvSpPr>
            <a:spLocks noChangeArrowheads="1"/>
          </p:cNvSpPr>
          <p:nvPr/>
        </p:nvSpPr>
        <p:spPr bwMode="auto">
          <a:xfrm>
            <a:off x="2286289" y="2643307"/>
            <a:ext cx="533344" cy="533344"/>
          </a:xfrm>
          <a:prstGeom prst="rect">
            <a:avLst/>
          </a:prstGeom>
          <a:solidFill>
            <a:srgbClr val="B2B2B2"/>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15" name="Rectangle 11"/>
          <p:cNvSpPr>
            <a:spLocks noChangeArrowheads="1"/>
          </p:cNvSpPr>
          <p:nvPr/>
        </p:nvSpPr>
        <p:spPr bwMode="auto">
          <a:xfrm>
            <a:off x="4953009" y="2643307"/>
            <a:ext cx="533344" cy="533344"/>
          </a:xfrm>
          <a:prstGeom prst="rect">
            <a:avLst/>
          </a:prstGeom>
          <a:solidFill>
            <a:srgbClr val="B2B2B2"/>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16" name="Rectangle 12"/>
          <p:cNvSpPr>
            <a:spLocks noChangeArrowheads="1"/>
          </p:cNvSpPr>
          <p:nvPr/>
        </p:nvSpPr>
        <p:spPr bwMode="auto">
          <a:xfrm>
            <a:off x="6019697" y="2643307"/>
            <a:ext cx="533344" cy="533344"/>
          </a:xfrm>
          <a:prstGeom prst="rect">
            <a:avLst/>
          </a:prstGeom>
          <a:solidFill>
            <a:srgbClr val="B2B2B2"/>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17" name="Rectangle 13"/>
          <p:cNvSpPr>
            <a:spLocks noChangeArrowheads="1"/>
          </p:cNvSpPr>
          <p:nvPr/>
        </p:nvSpPr>
        <p:spPr bwMode="auto">
          <a:xfrm>
            <a:off x="2286289" y="3176651"/>
            <a:ext cx="533344" cy="533344"/>
          </a:xfrm>
          <a:prstGeom prst="rect">
            <a:avLst/>
          </a:prstGeom>
          <a:solidFill>
            <a:srgbClr val="B2B2B2"/>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18" name="Rectangle 14"/>
          <p:cNvSpPr>
            <a:spLocks noChangeArrowheads="1"/>
          </p:cNvSpPr>
          <p:nvPr/>
        </p:nvSpPr>
        <p:spPr bwMode="auto">
          <a:xfrm>
            <a:off x="4953009" y="3176651"/>
            <a:ext cx="533344" cy="533344"/>
          </a:xfrm>
          <a:prstGeom prst="rect">
            <a:avLst/>
          </a:prstGeom>
          <a:solidFill>
            <a:srgbClr val="B2B2B2"/>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19" name="Rectangle 15"/>
          <p:cNvSpPr>
            <a:spLocks noChangeArrowheads="1"/>
          </p:cNvSpPr>
          <p:nvPr/>
        </p:nvSpPr>
        <p:spPr bwMode="auto">
          <a:xfrm>
            <a:off x="6019697" y="3176651"/>
            <a:ext cx="533344" cy="533344"/>
          </a:xfrm>
          <a:prstGeom prst="rect">
            <a:avLst/>
          </a:prstGeom>
          <a:solidFill>
            <a:srgbClr val="B2B2B2"/>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20" name="Rectangle 16"/>
          <p:cNvSpPr>
            <a:spLocks noChangeArrowheads="1"/>
          </p:cNvSpPr>
          <p:nvPr/>
        </p:nvSpPr>
        <p:spPr bwMode="auto">
          <a:xfrm>
            <a:off x="2286289" y="3709995"/>
            <a:ext cx="533344" cy="533344"/>
          </a:xfrm>
          <a:prstGeom prst="rect">
            <a:avLst/>
          </a:prstGeom>
          <a:solidFill>
            <a:srgbClr val="B2B2B2"/>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21" name="Rectangle 17"/>
          <p:cNvSpPr>
            <a:spLocks noChangeArrowheads="1"/>
          </p:cNvSpPr>
          <p:nvPr/>
        </p:nvSpPr>
        <p:spPr bwMode="auto">
          <a:xfrm>
            <a:off x="2819633" y="3709995"/>
            <a:ext cx="533344" cy="533344"/>
          </a:xfrm>
          <a:prstGeom prst="rect">
            <a:avLst/>
          </a:prstGeom>
          <a:solidFill>
            <a:srgbClr val="B2B2B2"/>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22" name="Rectangle 18"/>
          <p:cNvSpPr>
            <a:spLocks noChangeArrowheads="1"/>
          </p:cNvSpPr>
          <p:nvPr/>
        </p:nvSpPr>
        <p:spPr bwMode="auto">
          <a:xfrm>
            <a:off x="3352977" y="3709995"/>
            <a:ext cx="533344" cy="533344"/>
          </a:xfrm>
          <a:prstGeom prst="rect">
            <a:avLst/>
          </a:prstGeom>
          <a:solidFill>
            <a:srgbClr val="B2B2B2"/>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23" name="Rectangle 19"/>
          <p:cNvSpPr>
            <a:spLocks noChangeArrowheads="1"/>
          </p:cNvSpPr>
          <p:nvPr/>
        </p:nvSpPr>
        <p:spPr bwMode="auto">
          <a:xfrm>
            <a:off x="3886321" y="3709995"/>
            <a:ext cx="533344" cy="533344"/>
          </a:xfrm>
          <a:prstGeom prst="rect">
            <a:avLst/>
          </a:prstGeom>
          <a:solidFill>
            <a:srgbClr val="B2B2B2"/>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24" name="Rectangle 20"/>
          <p:cNvSpPr>
            <a:spLocks noChangeArrowheads="1"/>
          </p:cNvSpPr>
          <p:nvPr/>
        </p:nvSpPr>
        <p:spPr bwMode="auto">
          <a:xfrm>
            <a:off x="4419665" y="3709995"/>
            <a:ext cx="533344" cy="533344"/>
          </a:xfrm>
          <a:prstGeom prst="rect">
            <a:avLst/>
          </a:prstGeom>
          <a:solidFill>
            <a:srgbClr val="B2B2B2"/>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25" name="Rectangle 21"/>
          <p:cNvSpPr>
            <a:spLocks noChangeArrowheads="1"/>
          </p:cNvSpPr>
          <p:nvPr/>
        </p:nvSpPr>
        <p:spPr bwMode="auto">
          <a:xfrm>
            <a:off x="4953009" y="3709995"/>
            <a:ext cx="533344" cy="533344"/>
          </a:xfrm>
          <a:prstGeom prst="rect">
            <a:avLst/>
          </a:prstGeom>
          <a:solidFill>
            <a:srgbClr val="B2B2B2"/>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26" name="Rectangle 22"/>
          <p:cNvSpPr>
            <a:spLocks noChangeArrowheads="1"/>
          </p:cNvSpPr>
          <p:nvPr/>
        </p:nvSpPr>
        <p:spPr bwMode="auto">
          <a:xfrm>
            <a:off x="5486353" y="3709995"/>
            <a:ext cx="533344" cy="533344"/>
          </a:xfrm>
          <a:prstGeom prst="rect">
            <a:avLst/>
          </a:prstGeom>
          <a:solidFill>
            <a:srgbClr val="B2B2B2"/>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27" name="Rectangle 23"/>
          <p:cNvSpPr>
            <a:spLocks noChangeArrowheads="1"/>
          </p:cNvSpPr>
          <p:nvPr/>
        </p:nvSpPr>
        <p:spPr bwMode="auto">
          <a:xfrm>
            <a:off x="6019697" y="3709995"/>
            <a:ext cx="533344" cy="533344"/>
          </a:xfrm>
          <a:prstGeom prst="rect">
            <a:avLst/>
          </a:prstGeom>
          <a:solidFill>
            <a:srgbClr val="B2B2B2"/>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28" name="Rectangle 24"/>
          <p:cNvSpPr>
            <a:spLocks noChangeArrowheads="1"/>
          </p:cNvSpPr>
          <p:nvPr/>
        </p:nvSpPr>
        <p:spPr bwMode="auto">
          <a:xfrm>
            <a:off x="2819633" y="2643307"/>
            <a:ext cx="2133376" cy="1066688"/>
          </a:xfrm>
          <a:prstGeom prst="rect">
            <a:avLst/>
          </a:prstGeom>
          <a:solidFill>
            <a:srgbClr val="FFFFFF"/>
          </a:solidFill>
          <a:ln w="381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29" name="Rectangle 25"/>
          <p:cNvSpPr>
            <a:spLocks noChangeArrowheads="1"/>
          </p:cNvSpPr>
          <p:nvPr/>
        </p:nvSpPr>
        <p:spPr bwMode="auto">
          <a:xfrm>
            <a:off x="2286289" y="2109963"/>
            <a:ext cx="4266752" cy="2133376"/>
          </a:xfrm>
          <a:prstGeom prst="rect">
            <a:avLst/>
          </a:prstGeom>
          <a:noFill/>
          <a:ln w="381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30" name="Rectangle 26"/>
          <p:cNvSpPr>
            <a:spLocks noChangeArrowheads="1"/>
          </p:cNvSpPr>
          <p:nvPr/>
        </p:nvSpPr>
        <p:spPr bwMode="auto">
          <a:xfrm>
            <a:off x="5486353" y="2643307"/>
            <a:ext cx="533344" cy="1066688"/>
          </a:xfrm>
          <a:prstGeom prst="rect">
            <a:avLst/>
          </a:prstGeom>
          <a:noFill/>
          <a:ln w="381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31" name="Rectangle 27"/>
          <p:cNvSpPr>
            <a:spLocks noChangeArrowheads="1"/>
          </p:cNvSpPr>
          <p:nvPr/>
        </p:nvSpPr>
        <p:spPr bwMode="auto">
          <a:xfrm>
            <a:off x="2286289" y="4700491"/>
            <a:ext cx="4266752" cy="228576"/>
          </a:xfrm>
          <a:prstGeom prst="rect">
            <a:avLst/>
          </a:prstGeom>
          <a:gradFill rotWithShape="0">
            <a:gsLst>
              <a:gs pos="0">
                <a:srgbClr val="000000"/>
              </a:gs>
              <a:gs pos="100000">
                <a:srgbClr val="FFFFFF"/>
              </a:gs>
            </a:gsLst>
            <a:lin ang="10800000" scaled="1"/>
          </a:gra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32" name="Rectangle 28"/>
          <p:cNvSpPr>
            <a:spLocks noChangeArrowheads="1"/>
          </p:cNvSpPr>
          <p:nvPr/>
        </p:nvSpPr>
        <p:spPr bwMode="auto">
          <a:xfrm>
            <a:off x="4419665" y="4929067"/>
            <a:ext cx="2133376" cy="304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0" tIns="44996" rIns="89990" bIns="44996" anchor="ctr"/>
          <a:lstStyle>
            <a:lvl1pPr>
              <a:tabLst>
                <a:tab pos="457200" algn="l"/>
                <a:tab pos="914400" algn="l"/>
                <a:tab pos="1371600" algn="l"/>
                <a:tab pos="1828800" algn="l"/>
              </a:tabLst>
              <a:defRPr>
                <a:solidFill>
                  <a:srgbClr val="000000"/>
                </a:solidFill>
                <a:latin typeface="Arial" charset="0"/>
                <a:ea typeface="Droid Sans Fallback" charset="0"/>
                <a:cs typeface="Droid Sans Fallback" charset="0"/>
              </a:defRPr>
            </a:lvl1pPr>
            <a:lvl2pPr>
              <a:tabLst>
                <a:tab pos="457200" algn="l"/>
                <a:tab pos="914400" algn="l"/>
                <a:tab pos="1371600" algn="l"/>
                <a:tab pos="1828800" algn="l"/>
              </a:tabLst>
              <a:defRPr>
                <a:solidFill>
                  <a:srgbClr val="000000"/>
                </a:solidFill>
                <a:latin typeface="Arial" charset="0"/>
                <a:ea typeface="Droid Sans Fallback" charset="0"/>
                <a:cs typeface="Droid Sans Fallback" charset="0"/>
              </a:defRPr>
            </a:lvl2pPr>
            <a:lvl3pPr>
              <a:tabLst>
                <a:tab pos="457200" algn="l"/>
                <a:tab pos="914400" algn="l"/>
                <a:tab pos="1371600" algn="l"/>
                <a:tab pos="1828800" algn="l"/>
              </a:tabLst>
              <a:defRPr>
                <a:solidFill>
                  <a:srgbClr val="000000"/>
                </a:solidFill>
                <a:latin typeface="Arial" charset="0"/>
                <a:ea typeface="Droid Sans Fallback" charset="0"/>
                <a:cs typeface="Droid Sans Fallback" charset="0"/>
              </a:defRPr>
            </a:lvl3pPr>
            <a:lvl4pPr>
              <a:tabLst>
                <a:tab pos="457200" algn="l"/>
                <a:tab pos="914400" algn="l"/>
                <a:tab pos="1371600" algn="l"/>
                <a:tab pos="1828800" algn="l"/>
              </a:tabLst>
              <a:defRPr>
                <a:solidFill>
                  <a:srgbClr val="000000"/>
                </a:solidFill>
                <a:latin typeface="Arial" charset="0"/>
                <a:ea typeface="Droid Sans Fallback" charset="0"/>
                <a:cs typeface="Droid Sans Fallback" charset="0"/>
              </a:defRPr>
            </a:lvl4pPr>
            <a:lvl5pPr>
              <a:tabLst>
                <a:tab pos="457200" algn="l"/>
                <a:tab pos="914400" algn="l"/>
                <a:tab pos="1371600" algn="l"/>
                <a:tab pos="18288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9pPr>
          </a:lstStyle>
          <a:p>
            <a:pPr algn="r">
              <a:lnSpc>
                <a:spcPct val="100000"/>
              </a:lnSpc>
            </a:pPr>
            <a:r>
              <a:rPr lang="en-US" altLang="en-US" sz="2000">
                <a:latin typeface="Calibri" charset="0"/>
                <a:ea typeface="ＭＳ Ｐゴシック" charset="-128"/>
              </a:rPr>
              <a:t>1</a:t>
            </a:r>
          </a:p>
        </p:txBody>
      </p:sp>
      <p:sp>
        <p:nvSpPr>
          <p:cNvPr id="47133" name="Rectangle 29"/>
          <p:cNvSpPr>
            <a:spLocks noChangeArrowheads="1"/>
          </p:cNvSpPr>
          <p:nvPr/>
        </p:nvSpPr>
        <p:spPr bwMode="auto">
          <a:xfrm>
            <a:off x="2286289" y="4929067"/>
            <a:ext cx="2133376" cy="304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0" tIns="44996" rIns="89990" bIns="44996" anchor="ctr"/>
          <a:lstStyle>
            <a:lvl1pPr>
              <a:tabLst>
                <a:tab pos="457200" algn="l"/>
                <a:tab pos="914400" algn="l"/>
                <a:tab pos="1371600" algn="l"/>
                <a:tab pos="1828800" algn="l"/>
              </a:tabLst>
              <a:defRPr>
                <a:solidFill>
                  <a:srgbClr val="000000"/>
                </a:solidFill>
                <a:latin typeface="Arial" charset="0"/>
                <a:ea typeface="Droid Sans Fallback" charset="0"/>
                <a:cs typeface="Droid Sans Fallback" charset="0"/>
              </a:defRPr>
            </a:lvl1pPr>
            <a:lvl2pPr>
              <a:tabLst>
                <a:tab pos="457200" algn="l"/>
                <a:tab pos="914400" algn="l"/>
                <a:tab pos="1371600" algn="l"/>
                <a:tab pos="1828800" algn="l"/>
              </a:tabLst>
              <a:defRPr>
                <a:solidFill>
                  <a:srgbClr val="000000"/>
                </a:solidFill>
                <a:latin typeface="Arial" charset="0"/>
                <a:ea typeface="Droid Sans Fallback" charset="0"/>
                <a:cs typeface="Droid Sans Fallback" charset="0"/>
              </a:defRPr>
            </a:lvl2pPr>
            <a:lvl3pPr>
              <a:tabLst>
                <a:tab pos="457200" algn="l"/>
                <a:tab pos="914400" algn="l"/>
                <a:tab pos="1371600" algn="l"/>
                <a:tab pos="1828800" algn="l"/>
              </a:tabLst>
              <a:defRPr>
                <a:solidFill>
                  <a:srgbClr val="000000"/>
                </a:solidFill>
                <a:latin typeface="Arial" charset="0"/>
                <a:ea typeface="Droid Sans Fallback" charset="0"/>
                <a:cs typeface="Droid Sans Fallback" charset="0"/>
              </a:defRPr>
            </a:lvl3pPr>
            <a:lvl4pPr>
              <a:tabLst>
                <a:tab pos="457200" algn="l"/>
                <a:tab pos="914400" algn="l"/>
                <a:tab pos="1371600" algn="l"/>
                <a:tab pos="1828800" algn="l"/>
              </a:tabLst>
              <a:defRPr>
                <a:solidFill>
                  <a:srgbClr val="000000"/>
                </a:solidFill>
                <a:latin typeface="Arial" charset="0"/>
                <a:ea typeface="Droid Sans Fallback" charset="0"/>
                <a:cs typeface="Droid Sans Fallback" charset="0"/>
              </a:defRPr>
            </a:lvl4pPr>
            <a:lvl5pPr>
              <a:tabLst>
                <a:tab pos="457200" algn="l"/>
                <a:tab pos="914400" algn="l"/>
                <a:tab pos="1371600" algn="l"/>
                <a:tab pos="18288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9pPr>
          </a:lstStyle>
          <a:p>
            <a:pPr>
              <a:lnSpc>
                <a:spcPct val="100000"/>
              </a:lnSpc>
            </a:pPr>
            <a:r>
              <a:rPr lang="en-US" altLang="en-US" sz="2000">
                <a:latin typeface="Calibri" charset="0"/>
                <a:ea typeface="ＭＳ Ｐゴシック" charset="-128"/>
              </a:rPr>
              <a:t>0</a:t>
            </a:r>
          </a:p>
        </p:txBody>
      </p:sp>
      <p:sp>
        <p:nvSpPr>
          <p:cNvPr id="47134" name="AutoShape 30"/>
          <p:cNvSpPr>
            <a:spLocks noChangeArrowheads="1"/>
          </p:cNvSpPr>
          <p:nvPr/>
        </p:nvSpPr>
        <p:spPr bwMode="auto">
          <a:xfrm>
            <a:off x="2895825" y="2186155"/>
            <a:ext cx="380960" cy="380960"/>
          </a:xfrm>
          <a:custGeom>
            <a:avLst/>
            <a:gdLst>
              <a:gd name="G0" fmla="*/ 1058 1 2"/>
              <a:gd name="G1" fmla="*/ 1 35987 55552"/>
              <a:gd name="G2" fmla="*/ G1 13024 1"/>
              <a:gd name="G3" fmla="*/ G2 1 52096"/>
              <a:gd name="G4" fmla="cos G0 G3"/>
              <a:gd name="G5" fmla="*/ 1058 1 2"/>
              <a:gd name="G6" fmla="*/ 1 35987 55552"/>
              <a:gd name="G7" fmla="*/ G6 13024 1"/>
              <a:gd name="G8" fmla="*/ G7 1 52096"/>
              <a:gd name="G9" fmla="sin G5 G8"/>
              <a:gd name="G10" fmla="*/ 1058 1 2"/>
              <a:gd name="G11" fmla="+- G10 0 G4"/>
              <a:gd name="G12" fmla="+- G10 G4 0"/>
              <a:gd name="G13" fmla="+- G12 0 0"/>
              <a:gd name="G14" fmla="*/ 1058 1 2"/>
              <a:gd name="G15" fmla="+- G14 0 G9"/>
              <a:gd name="G16" fmla="+- G14 G9 0"/>
              <a:gd name="G17" fmla="+- G16 0 0"/>
              <a:gd name="G18" fmla="+- 1058 0 0"/>
              <a:gd name="G19" fmla="+- 1058 0 0"/>
              <a:gd name="G20" fmla="+- 180 0 0"/>
              <a:gd name="G21" fmla="+- 90 0 0"/>
              <a:gd name="G22" fmla="+- 270 0 0"/>
              <a:gd name="G23" fmla="+- 90 0 0"/>
              <a:gd name="G24" fmla="+- 0 0 0"/>
              <a:gd name="G25" fmla="+- 90 0 0"/>
              <a:gd name="G26" fmla="+- 90 0 0"/>
              <a:gd name="G27" fmla="+- 90 0 0"/>
            </a:gdLst>
            <a:ahLst/>
            <a:cxnLst>
              <a:cxn ang="0">
                <a:pos x="r" y="vc"/>
              </a:cxn>
              <a:cxn ang="5400000">
                <a:pos x="hc" y="b"/>
              </a:cxn>
              <a:cxn ang="10800000">
                <a:pos x="l" y="vc"/>
              </a:cxn>
              <a:cxn ang="16200000">
                <a:pos x="hc" y="t"/>
              </a:cxn>
            </a:cxnLst>
            <a:rect l="0" t="0" r="0" b="0"/>
            <a:pathLst>
              <a:path>
                <a:moveTo>
                  <a:pt x="0" y="529"/>
                </a:moveTo>
                <a:lnTo>
                  <a:pt x="529" y="529"/>
                </a:lnTo>
                <a:lnTo>
                  <a:pt x="180" y="90"/>
                </a:lnTo>
                <a:lnTo>
                  <a:pt x="529" y="529"/>
                </a:lnTo>
                <a:lnTo>
                  <a:pt x="270" y="90"/>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35" name="Line 31"/>
          <p:cNvSpPr>
            <a:spLocks noChangeShapeType="1"/>
          </p:cNvSpPr>
          <p:nvPr/>
        </p:nvSpPr>
        <p:spPr bwMode="auto">
          <a:xfrm flipV="1">
            <a:off x="3091068" y="1851228"/>
            <a:ext cx="1587" cy="307943"/>
          </a:xfrm>
          <a:prstGeom prst="line">
            <a:avLst/>
          </a:prstGeom>
          <a:noFill/>
          <a:ln w="936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47136" name="Line 32"/>
          <p:cNvSpPr>
            <a:spLocks noChangeShapeType="1"/>
          </p:cNvSpPr>
          <p:nvPr/>
        </p:nvSpPr>
        <p:spPr bwMode="auto">
          <a:xfrm>
            <a:off x="3086305" y="2562353"/>
            <a:ext cx="1588" cy="257148"/>
          </a:xfrm>
          <a:prstGeom prst="line">
            <a:avLst/>
          </a:prstGeom>
          <a:noFill/>
          <a:ln w="936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47137" name="Line 33"/>
          <p:cNvSpPr>
            <a:spLocks noChangeShapeType="1"/>
          </p:cNvSpPr>
          <p:nvPr/>
        </p:nvSpPr>
        <p:spPr bwMode="auto">
          <a:xfrm flipH="1">
            <a:off x="2641853" y="2376636"/>
            <a:ext cx="246037" cy="1587"/>
          </a:xfrm>
          <a:prstGeom prst="line">
            <a:avLst/>
          </a:prstGeom>
          <a:noFill/>
          <a:ln w="936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47138" name="Line 34"/>
          <p:cNvSpPr>
            <a:spLocks noChangeShapeType="1"/>
          </p:cNvSpPr>
          <p:nvPr/>
        </p:nvSpPr>
        <p:spPr bwMode="auto">
          <a:xfrm flipH="1">
            <a:off x="3294246" y="2386160"/>
            <a:ext cx="246036" cy="1587"/>
          </a:xfrm>
          <a:prstGeom prst="line">
            <a:avLst/>
          </a:prstGeom>
          <a:noFill/>
          <a:ln w="9360" cap="flat">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47139" name="Rectangle 35"/>
          <p:cNvSpPr>
            <a:spLocks noChangeArrowheads="1"/>
          </p:cNvSpPr>
          <p:nvPr/>
        </p:nvSpPr>
        <p:spPr bwMode="auto">
          <a:xfrm>
            <a:off x="822768" y="4633823"/>
            <a:ext cx="1371456" cy="304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0" tIns="44996" rIns="89990" bIns="44996" anchor="ctr"/>
          <a:lstStyle>
            <a:lvl1pPr>
              <a:tabLst>
                <a:tab pos="457200" algn="l"/>
                <a:tab pos="914400" algn="l"/>
                <a:tab pos="1371600" algn="l"/>
              </a:tabLst>
              <a:defRPr>
                <a:solidFill>
                  <a:srgbClr val="000000"/>
                </a:solidFill>
                <a:latin typeface="Arial" charset="0"/>
                <a:ea typeface="Droid Sans Fallback" charset="0"/>
                <a:cs typeface="Droid Sans Fallback" charset="0"/>
              </a:defRPr>
            </a:lvl1pPr>
            <a:lvl2pPr>
              <a:tabLst>
                <a:tab pos="457200" algn="l"/>
                <a:tab pos="914400" algn="l"/>
                <a:tab pos="1371600" algn="l"/>
              </a:tabLst>
              <a:defRPr>
                <a:solidFill>
                  <a:srgbClr val="000000"/>
                </a:solidFill>
                <a:latin typeface="Arial" charset="0"/>
                <a:ea typeface="Droid Sans Fallback" charset="0"/>
                <a:cs typeface="Droid Sans Fallback" charset="0"/>
              </a:defRPr>
            </a:lvl2pPr>
            <a:lvl3pPr>
              <a:tabLst>
                <a:tab pos="457200" algn="l"/>
                <a:tab pos="914400" algn="l"/>
                <a:tab pos="1371600" algn="l"/>
              </a:tabLst>
              <a:defRPr>
                <a:solidFill>
                  <a:srgbClr val="000000"/>
                </a:solidFill>
                <a:latin typeface="Arial" charset="0"/>
                <a:ea typeface="Droid Sans Fallback" charset="0"/>
                <a:cs typeface="Droid Sans Fallback" charset="0"/>
              </a:defRPr>
            </a:lvl3pPr>
            <a:lvl4pPr>
              <a:tabLst>
                <a:tab pos="457200" algn="l"/>
                <a:tab pos="914400" algn="l"/>
                <a:tab pos="1371600" algn="l"/>
              </a:tabLst>
              <a:defRPr>
                <a:solidFill>
                  <a:srgbClr val="000000"/>
                </a:solidFill>
                <a:latin typeface="Arial" charset="0"/>
                <a:ea typeface="Droid Sans Fallback" charset="0"/>
                <a:cs typeface="Droid Sans Fallback" charset="0"/>
              </a:defRPr>
            </a:lvl4pPr>
            <a:lvl5pPr>
              <a:tabLst>
                <a:tab pos="457200" algn="l"/>
                <a:tab pos="914400" algn="l"/>
                <a:tab pos="13716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9pPr>
          </a:lstStyle>
          <a:p>
            <a:pPr algn="ctr">
              <a:lnSpc>
                <a:spcPct val="100000"/>
              </a:lnSpc>
            </a:pPr>
            <a:r>
              <a:rPr lang="en-US" altLang="en-US" sz="2000">
                <a:latin typeface="Calibri" charset="0"/>
                <a:ea typeface="ＭＳ Ｐゴシック" charset="-128"/>
              </a:rPr>
              <a:t>Prob</a:t>
            </a:r>
          </a:p>
        </p:txBody>
      </p:sp>
      <p:sp>
        <p:nvSpPr>
          <p:cNvPr id="38" name="Oval 33"/>
          <p:cNvSpPr>
            <a:spLocks noChangeArrowheads="1"/>
          </p:cNvSpPr>
          <p:nvPr/>
        </p:nvSpPr>
        <p:spPr bwMode="auto">
          <a:xfrm>
            <a:off x="2943803" y="2229820"/>
            <a:ext cx="295300" cy="295300"/>
          </a:xfrm>
          <a:prstGeom prst="ellipse">
            <a:avLst/>
          </a:prstGeom>
          <a:solidFill>
            <a:srgbClr val="FF0000"/>
          </a:solidFill>
          <a:ln w="9525">
            <a:solidFill>
              <a:schemeClr val="tx1"/>
            </a:solidFill>
            <a:round/>
            <a:headEnd/>
            <a:tailEnd/>
          </a:ln>
        </p:spPr>
        <p:txBody>
          <a:bodyPr wrap="none" anchor="ctr"/>
          <a:lstStyle/>
          <a:p>
            <a:endParaRPr lang="en-US" sz="1395">
              <a:latin typeface="Calibri"/>
              <a:cs typeface="Calibri"/>
            </a:endParaRPr>
          </a:p>
        </p:txBody>
      </p:sp>
      <p:sp>
        <p:nvSpPr>
          <p:cNvPr id="3" name="Title 2">
            <a:extLst>
              <a:ext uri="{FF2B5EF4-FFF2-40B4-BE49-F238E27FC236}">
                <a16:creationId xmlns:a16="http://schemas.microsoft.com/office/drawing/2014/main" id="{A049D8D4-823A-6746-B70B-D5529496AE87}"/>
              </a:ext>
            </a:extLst>
          </p:cNvPr>
          <p:cNvSpPr>
            <a:spLocks noGrp="1"/>
          </p:cNvSpPr>
          <p:nvPr>
            <p:ph type="title"/>
          </p:nvPr>
        </p:nvSpPr>
        <p:spPr/>
        <p:txBody>
          <a:bodyPr/>
          <a:lstStyle/>
          <a:p>
            <a:r>
              <a:rPr lang="en-US" dirty="0"/>
              <a:t>POMDP belief example</a:t>
            </a:r>
          </a:p>
        </p:txBody>
      </p:sp>
      <p:pic>
        <p:nvPicPr>
          <p:cNvPr id="6" name="Graphic 5">
            <a:extLst>
              <a:ext uri="{FF2B5EF4-FFF2-40B4-BE49-F238E27FC236}">
                <a16:creationId xmlns:a16="http://schemas.microsoft.com/office/drawing/2014/main" id="{7CD3C67E-1EB6-5448-9A52-68A9D941E6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17326" y="5548111"/>
            <a:ext cx="4222082" cy="606621"/>
          </a:xfrm>
          <a:prstGeom prst="rect">
            <a:avLst/>
          </a:prstGeom>
        </p:spPr>
      </p:pic>
      <p:pic>
        <p:nvPicPr>
          <p:cNvPr id="10" name="Graphic 9">
            <a:extLst>
              <a:ext uri="{FF2B5EF4-FFF2-40B4-BE49-F238E27FC236}">
                <a16:creationId xmlns:a16="http://schemas.microsoft.com/office/drawing/2014/main" id="{016F83EE-326C-5E4F-9C23-0E8B2D6A47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86337" y="6577343"/>
            <a:ext cx="4307770" cy="533343"/>
          </a:xfrm>
          <a:prstGeom prst="rect">
            <a:avLst/>
          </a:prstGeom>
        </p:spPr>
      </p:pic>
    </p:spTree>
    <p:extLst>
      <p:ext uri="{BB962C8B-B14F-4D97-AF65-F5344CB8AC3E}">
        <p14:creationId xmlns:p14="http://schemas.microsoft.com/office/powerpoint/2010/main" val="12623802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2286289" y="2109963"/>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31" name="Rectangle 3"/>
          <p:cNvSpPr>
            <a:spLocks noChangeArrowheads="1"/>
          </p:cNvSpPr>
          <p:nvPr/>
        </p:nvSpPr>
        <p:spPr bwMode="auto">
          <a:xfrm>
            <a:off x="2819633" y="2109963"/>
            <a:ext cx="533344" cy="533344"/>
          </a:xfrm>
          <a:prstGeom prst="rect">
            <a:avLst/>
          </a:prstGeom>
          <a:solidFill>
            <a:srgbClr val="777777"/>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32" name="Rectangle 4"/>
          <p:cNvSpPr>
            <a:spLocks noChangeArrowheads="1"/>
          </p:cNvSpPr>
          <p:nvPr/>
        </p:nvSpPr>
        <p:spPr bwMode="auto">
          <a:xfrm>
            <a:off x="3352977" y="2109963"/>
            <a:ext cx="533344" cy="533344"/>
          </a:xfrm>
          <a:prstGeom prst="rect">
            <a:avLst/>
          </a:prstGeom>
          <a:solidFill>
            <a:srgbClr val="777777"/>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33" name="Rectangle 5"/>
          <p:cNvSpPr>
            <a:spLocks noChangeArrowheads="1"/>
          </p:cNvSpPr>
          <p:nvPr/>
        </p:nvSpPr>
        <p:spPr bwMode="auto">
          <a:xfrm>
            <a:off x="3886321" y="2109963"/>
            <a:ext cx="533344" cy="533344"/>
          </a:xfrm>
          <a:prstGeom prst="rect">
            <a:avLst/>
          </a:prstGeom>
          <a:solidFill>
            <a:srgbClr val="777777"/>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34" name="Rectangle 6"/>
          <p:cNvSpPr>
            <a:spLocks noChangeArrowheads="1"/>
          </p:cNvSpPr>
          <p:nvPr/>
        </p:nvSpPr>
        <p:spPr bwMode="auto">
          <a:xfrm>
            <a:off x="4419665" y="2109963"/>
            <a:ext cx="533344" cy="533344"/>
          </a:xfrm>
          <a:prstGeom prst="rect">
            <a:avLst/>
          </a:prstGeom>
          <a:solidFill>
            <a:srgbClr val="777777"/>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35" name="Rectangle 7"/>
          <p:cNvSpPr>
            <a:spLocks noChangeArrowheads="1"/>
          </p:cNvSpPr>
          <p:nvPr/>
        </p:nvSpPr>
        <p:spPr bwMode="auto">
          <a:xfrm>
            <a:off x="4953009" y="2109963"/>
            <a:ext cx="533344" cy="533344"/>
          </a:xfrm>
          <a:prstGeom prst="rect">
            <a:avLst/>
          </a:prstGeom>
          <a:solidFill>
            <a:srgbClr val="C0C0C0"/>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36" name="Rectangle 8"/>
          <p:cNvSpPr>
            <a:spLocks noChangeArrowheads="1"/>
          </p:cNvSpPr>
          <p:nvPr/>
        </p:nvSpPr>
        <p:spPr bwMode="auto">
          <a:xfrm>
            <a:off x="5486353" y="2109963"/>
            <a:ext cx="533344" cy="533344"/>
          </a:xfrm>
          <a:prstGeom prst="rect">
            <a:avLst/>
          </a:prstGeom>
          <a:solidFill>
            <a:srgbClr val="777777"/>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37" name="Rectangle 9"/>
          <p:cNvSpPr>
            <a:spLocks noChangeArrowheads="1"/>
          </p:cNvSpPr>
          <p:nvPr/>
        </p:nvSpPr>
        <p:spPr bwMode="auto">
          <a:xfrm>
            <a:off x="6019697" y="2109963"/>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38" name="Rectangle 10"/>
          <p:cNvSpPr>
            <a:spLocks noChangeArrowheads="1"/>
          </p:cNvSpPr>
          <p:nvPr/>
        </p:nvSpPr>
        <p:spPr bwMode="auto">
          <a:xfrm>
            <a:off x="2286289" y="2643307"/>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39" name="Rectangle 11"/>
          <p:cNvSpPr>
            <a:spLocks noChangeArrowheads="1"/>
          </p:cNvSpPr>
          <p:nvPr/>
        </p:nvSpPr>
        <p:spPr bwMode="auto">
          <a:xfrm>
            <a:off x="4953009" y="2643307"/>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40" name="Rectangle 12"/>
          <p:cNvSpPr>
            <a:spLocks noChangeArrowheads="1"/>
          </p:cNvSpPr>
          <p:nvPr/>
        </p:nvSpPr>
        <p:spPr bwMode="auto">
          <a:xfrm>
            <a:off x="6019697" y="2643307"/>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41" name="Rectangle 13"/>
          <p:cNvSpPr>
            <a:spLocks noChangeArrowheads="1"/>
          </p:cNvSpPr>
          <p:nvPr/>
        </p:nvSpPr>
        <p:spPr bwMode="auto">
          <a:xfrm>
            <a:off x="2286289" y="3176651"/>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42" name="Rectangle 14"/>
          <p:cNvSpPr>
            <a:spLocks noChangeArrowheads="1"/>
          </p:cNvSpPr>
          <p:nvPr/>
        </p:nvSpPr>
        <p:spPr bwMode="auto">
          <a:xfrm>
            <a:off x="4953009" y="3176651"/>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43" name="Rectangle 15"/>
          <p:cNvSpPr>
            <a:spLocks noChangeArrowheads="1"/>
          </p:cNvSpPr>
          <p:nvPr/>
        </p:nvSpPr>
        <p:spPr bwMode="auto">
          <a:xfrm>
            <a:off x="6019697" y="3176651"/>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44" name="Rectangle 16"/>
          <p:cNvSpPr>
            <a:spLocks noChangeArrowheads="1"/>
          </p:cNvSpPr>
          <p:nvPr/>
        </p:nvSpPr>
        <p:spPr bwMode="auto">
          <a:xfrm>
            <a:off x="2286289" y="3709995"/>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45" name="Rectangle 17"/>
          <p:cNvSpPr>
            <a:spLocks noChangeArrowheads="1"/>
          </p:cNvSpPr>
          <p:nvPr/>
        </p:nvSpPr>
        <p:spPr bwMode="auto">
          <a:xfrm>
            <a:off x="2819633" y="3709995"/>
            <a:ext cx="533344" cy="533344"/>
          </a:xfrm>
          <a:prstGeom prst="rect">
            <a:avLst/>
          </a:prstGeom>
          <a:solidFill>
            <a:srgbClr val="777777"/>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46" name="Rectangle 18"/>
          <p:cNvSpPr>
            <a:spLocks noChangeArrowheads="1"/>
          </p:cNvSpPr>
          <p:nvPr/>
        </p:nvSpPr>
        <p:spPr bwMode="auto">
          <a:xfrm>
            <a:off x="3352977" y="3709995"/>
            <a:ext cx="533344" cy="533344"/>
          </a:xfrm>
          <a:prstGeom prst="rect">
            <a:avLst/>
          </a:prstGeom>
          <a:solidFill>
            <a:srgbClr val="777777"/>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47" name="Rectangle 19"/>
          <p:cNvSpPr>
            <a:spLocks noChangeArrowheads="1"/>
          </p:cNvSpPr>
          <p:nvPr/>
        </p:nvSpPr>
        <p:spPr bwMode="auto">
          <a:xfrm>
            <a:off x="3886321" y="3709995"/>
            <a:ext cx="533344" cy="533344"/>
          </a:xfrm>
          <a:prstGeom prst="rect">
            <a:avLst/>
          </a:prstGeom>
          <a:solidFill>
            <a:srgbClr val="777777"/>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48" name="Rectangle 20"/>
          <p:cNvSpPr>
            <a:spLocks noChangeArrowheads="1"/>
          </p:cNvSpPr>
          <p:nvPr/>
        </p:nvSpPr>
        <p:spPr bwMode="auto">
          <a:xfrm>
            <a:off x="4419665" y="3709995"/>
            <a:ext cx="533344" cy="533344"/>
          </a:xfrm>
          <a:prstGeom prst="rect">
            <a:avLst/>
          </a:prstGeom>
          <a:solidFill>
            <a:srgbClr val="777777"/>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49" name="Rectangle 21"/>
          <p:cNvSpPr>
            <a:spLocks noChangeArrowheads="1"/>
          </p:cNvSpPr>
          <p:nvPr/>
        </p:nvSpPr>
        <p:spPr bwMode="auto">
          <a:xfrm>
            <a:off x="4953009" y="3709995"/>
            <a:ext cx="533344" cy="533344"/>
          </a:xfrm>
          <a:prstGeom prst="rect">
            <a:avLst/>
          </a:prstGeom>
          <a:solidFill>
            <a:srgbClr val="C0C0C0"/>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50" name="Rectangle 22"/>
          <p:cNvSpPr>
            <a:spLocks noChangeArrowheads="1"/>
          </p:cNvSpPr>
          <p:nvPr/>
        </p:nvSpPr>
        <p:spPr bwMode="auto">
          <a:xfrm>
            <a:off x="5486353" y="3709995"/>
            <a:ext cx="533344" cy="533344"/>
          </a:xfrm>
          <a:prstGeom prst="rect">
            <a:avLst/>
          </a:prstGeom>
          <a:solidFill>
            <a:srgbClr val="777777"/>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51" name="Rectangle 23"/>
          <p:cNvSpPr>
            <a:spLocks noChangeArrowheads="1"/>
          </p:cNvSpPr>
          <p:nvPr/>
        </p:nvSpPr>
        <p:spPr bwMode="auto">
          <a:xfrm>
            <a:off x="6019697" y="3709995"/>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52" name="Rectangle 24"/>
          <p:cNvSpPr>
            <a:spLocks noChangeArrowheads="1"/>
          </p:cNvSpPr>
          <p:nvPr/>
        </p:nvSpPr>
        <p:spPr bwMode="auto">
          <a:xfrm>
            <a:off x="2819633" y="2643307"/>
            <a:ext cx="2133376" cy="1066688"/>
          </a:xfrm>
          <a:prstGeom prst="rect">
            <a:avLst/>
          </a:prstGeom>
          <a:solidFill>
            <a:srgbClr val="FFFFFF"/>
          </a:solidFill>
          <a:ln w="381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53" name="Rectangle 25"/>
          <p:cNvSpPr>
            <a:spLocks noChangeArrowheads="1"/>
          </p:cNvSpPr>
          <p:nvPr/>
        </p:nvSpPr>
        <p:spPr bwMode="auto">
          <a:xfrm>
            <a:off x="2286289" y="2109963"/>
            <a:ext cx="4266752" cy="2133376"/>
          </a:xfrm>
          <a:prstGeom prst="rect">
            <a:avLst/>
          </a:prstGeom>
          <a:noFill/>
          <a:ln w="381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54" name="Rectangle 26"/>
          <p:cNvSpPr>
            <a:spLocks noChangeArrowheads="1"/>
          </p:cNvSpPr>
          <p:nvPr/>
        </p:nvSpPr>
        <p:spPr bwMode="auto">
          <a:xfrm>
            <a:off x="5486353" y="2643307"/>
            <a:ext cx="533344" cy="1066688"/>
          </a:xfrm>
          <a:prstGeom prst="rect">
            <a:avLst/>
          </a:prstGeom>
          <a:noFill/>
          <a:ln w="381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55" name="Line 27"/>
          <p:cNvSpPr>
            <a:spLocks noChangeShapeType="1"/>
          </p:cNvSpPr>
          <p:nvPr/>
        </p:nvSpPr>
        <p:spPr bwMode="auto">
          <a:xfrm>
            <a:off x="3300596" y="2376636"/>
            <a:ext cx="271433" cy="1587"/>
          </a:xfrm>
          <a:prstGeom prst="line">
            <a:avLst/>
          </a:prstGeom>
          <a:noFill/>
          <a:ln w="9360" cap="flat">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48156" name="AutoShape 28"/>
          <p:cNvSpPr>
            <a:spLocks noChangeArrowheads="1"/>
          </p:cNvSpPr>
          <p:nvPr/>
        </p:nvSpPr>
        <p:spPr bwMode="auto">
          <a:xfrm>
            <a:off x="2895825" y="2186155"/>
            <a:ext cx="380960" cy="380960"/>
          </a:xfrm>
          <a:custGeom>
            <a:avLst/>
            <a:gdLst>
              <a:gd name="G0" fmla="*/ 1058 1 2"/>
              <a:gd name="G1" fmla="*/ 1 35987 55552"/>
              <a:gd name="G2" fmla="*/ G1 13024 1"/>
              <a:gd name="G3" fmla="*/ G2 1 52096"/>
              <a:gd name="G4" fmla="cos G0 G3"/>
              <a:gd name="G5" fmla="*/ 1058 1 2"/>
              <a:gd name="G6" fmla="*/ 1 35987 55552"/>
              <a:gd name="G7" fmla="*/ G6 13024 1"/>
              <a:gd name="G8" fmla="*/ G7 1 52096"/>
              <a:gd name="G9" fmla="sin G5 G8"/>
              <a:gd name="G10" fmla="*/ 1058 1 2"/>
              <a:gd name="G11" fmla="+- G10 0 G4"/>
              <a:gd name="G12" fmla="+- G10 G4 0"/>
              <a:gd name="G13" fmla="+- G12 0 0"/>
              <a:gd name="G14" fmla="*/ 1058 1 2"/>
              <a:gd name="G15" fmla="+- G14 0 G9"/>
              <a:gd name="G16" fmla="+- G14 G9 0"/>
              <a:gd name="G17" fmla="+- G16 0 0"/>
              <a:gd name="G18" fmla="+- 1058 0 0"/>
              <a:gd name="G19" fmla="+- 1058 0 0"/>
              <a:gd name="G20" fmla="+- 180 0 0"/>
              <a:gd name="G21" fmla="+- 90 0 0"/>
              <a:gd name="G22" fmla="+- 270 0 0"/>
              <a:gd name="G23" fmla="+- 90 0 0"/>
              <a:gd name="G24" fmla="+- 0 0 0"/>
              <a:gd name="G25" fmla="+- 90 0 0"/>
              <a:gd name="G26" fmla="+- 90 0 0"/>
              <a:gd name="G27" fmla="+- 90 0 0"/>
            </a:gdLst>
            <a:ahLst/>
            <a:cxnLst>
              <a:cxn ang="0">
                <a:pos x="r" y="vc"/>
              </a:cxn>
              <a:cxn ang="5400000">
                <a:pos x="hc" y="b"/>
              </a:cxn>
              <a:cxn ang="10800000">
                <a:pos x="l" y="vc"/>
              </a:cxn>
              <a:cxn ang="16200000">
                <a:pos x="hc" y="t"/>
              </a:cxn>
            </a:cxnLst>
            <a:rect l="0" t="0" r="0" b="0"/>
            <a:pathLst>
              <a:path>
                <a:moveTo>
                  <a:pt x="0" y="529"/>
                </a:moveTo>
                <a:lnTo>
                  <a:pt x="529" y="529"/>
                </a:lnTo>
                <a:lnTo>
                  <a:pt x="180" y="90"/>
                </a:lnTo>
                <a:lnTo>
                  <a:pt x="529" y="529"/>
                </a:lnTo>
                <a:lnTo>
                  <a:pt x="270" y="90"/>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57" name="Line 29"/>
          <p:cNvSpPr>
            <a:spLocks noChangeShapeType="1"/>
          </p:cNvSpPr>
          <p:nvPr/>
        </p:nvSpPr>
        <p:spPr bwMode="auto">
          <a:xfrm flipV="1">
            <a:off x="3091068" y="1851228"/>
            <a:ext cx="1587" cy="307943"/>
          </a:xfrm>
          <a:prstGeom prst="line">
            <a:avLst/>
          </a:prstGeom>
          <a:noFill/>
          <a:ln w="9360" cap="flat">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48158" name="Line 30"/>
          <p:cNvSpPr>
            <a:spLocks noChangeShapeType="1"/>
          </p:cNvSpPr>
          <p:nvPr/>
        </p:nvSpPr>
        <p:spPr bwMode="auto">
          <a:xfrm>
            <a:off x="3086305" y="2562353"/>
            <a:ext cx="1588" cy="257148"/>
          </a:xfrm>
          <a:prstGeom prst="line">
            <a:avLst/>
          </a:prstGeom>
          <a:noFill/>
          <a:ln w="9360" cap="flat">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48159" name="Line 31"/>
          <p:cNvSpPr>
            <a:spLocks noChangeShapeType="1"/>
          </p:cNvSpPr>
          <p:nvPr/>
        </p:nvSpPr>
        <p:spPr bwMode="auto">
          <a:xfrm flipH="1">
            <a:off x="2641853" y="2376636"/>
            <a:ext cx="246037" cy="1587"/>
          </a:xfrm>
          <a:prstGeom prst="line">
            <a:avLst/>
          </a:prstGeom>
          <a:noFill/>
          <a:ln w="9360" cap="flat">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48160" name="Rectangle 32"/>
          <p:cNvSpPr>
            <a:spLocks noChangeArrowheads="1"/>
          </p:cNvSpPr>
          <p:nvPr/>
        </p:nvSpPr>
        <p:spPr bwMode="auto">
          <a:xfrm>
            <a:off x="2286289" y="4700491"/>
            <a:ext cx="4266752" cy="228576"/>
          </a:xfrm>
          <a:prstGeom prst="rect">
            <a:avLst/>
          </a:prstGeom>
          <a:gradFill rotWithShape="0">
            <a:gsLst>
              <a:gs pos="0">
                <a:srgbClr val="000000"/>
              </a:gs>
              <a:gs pos="100000">
                <a:srgbClr val="FFFFFF"/>
              </a:gs>
            </a:gsLst>
            <a:lin ang="10800000" scaled="1"/>
          </a:gra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61" name="Rectangle 33"/>
          <p:cNvSpPr>
            <a:spLocks noChangeArrowheads="1"/>
          </p:cNvSpPr>
          <p:nvPr/>
        </p:nvSpPr>
        <p:spPr bwMode="auto">
          <a:xfrm>
            <a:off x="4419665" y="4929067"/>
            <a:ext cx="2133376" cy="304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0" tIns="44996" rIns="89990" bIns="44996" anchor="ctr"/>
          <a:lstStyle>
            <a:lvl1pPr>
              <a:tabLst>
                <a:tab pos="457200" algn="l"/>
                <a:tab pos="914400" algn="l"/>
                <a:tab pos="1371600" algn="l"/>
                <a:tab pos="1828800" algn="l"/>
              </a:tabLst>
              <a:defRPr>
                <a:solidFill>
                  <a:srgbClr val="000000"/>
                </a:solidFill>
                <a:latin typeface="Arial" charset="0"/>
                <a:ea typeface="Droid Sans Fallback" charset="0"/>
                <a:cs typeface="Droid Sans Fallback" charset="0"/>
              </a:defRPr>
            </a:lvl1pPr>
            <a:lvl2pPr>
              <a:tabLst>
                <a:tab pos="457200" algn="l"/>
                <a:tab pos="914400" algn="l"/>
                <a:tab pos="1371600" algn="l"/>
                <a:tab pos="1828800" algn="l"/>
              </a:tabLst>
              <a:defRPr>
                <a:solidFill>
                  <a:srgbClr val="000000"/>
                </a:solidFill>
                <a:latin typeface="Arial" charset="0"/>
                <a:ea typeface="Droid Sans Fallback" charset="0"/>
                <a:cs typeface="Droid Sans Fallback" charset="0"/>
              </a:defRPr>
            </a:lvl2pPr>
            <a:lvl3pPr>
              <a:tabLst>
                <a:tab pos="457200" algn="l"/>
                <a:tab pos="914400" algn="l"/>
                <a:tab pos="1371600" algn="l"/>
                <a:tab pos="1828800" algn="l"/>
              </a:tabLst>
              <a:defRPr>
                <a:solidFill>
                  <a:srgbClr val="000000"/>
                </a:solidFill>
                <a:latin typeface="Arial" charset="0"/>
                <a:ea typeface="Droid Sans Fallback" charset="0"/>
                <a:cs typeface="Droid Sans Fallback" charset="0"/>
              </a:defRPr>
            </a:lvl3pPr>
            <a:lvl4pPr>
              <a:tabLst>
                <a:tab pos="457200" algn="l"/>
                <a:tab pos="914400" algn="l"/>
                <a:tab pos="1371600" algn="l"/>
                <a:tab pos="1828800" algn="l"/>
              </a:tabLst>
              <a:defRPr>
                <a:solidFill>
                  <a:srgbClr val="000000"/>
                </a:solidFill>
                <a:latin typeface="Arial" charset="0"/>
                <a:ea typeface="Droid Sans Fallback" charset="0"/>
                <a:cs typeface="Droid Sans Fallback" charset="0"/>
              </a:defRPr>
            </a:lvl4pPr>
            <a:lvl5pPr>
              <a:tabLst>
                <a:tab pos="457200" algn="l"/>
                <a:tab pos="914400" algn="l"/>
                <a:tab pos="1371600" algn="l"/>
                <a:tab pos="18288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9pPr>
          </a:lstStyle>
          <a:p>
            <a:pPr algn="r">
              <a:lnSpc>
                <a:spcPct val="100000"/>
              </a:lnSpc>
            </a:pPr>
            <a:r>
              <a:rPr lang="en-US" altLang="en-US" sz="2000">
                <a:latin typeface="Calibri" charset="0"/>
                <a:ea typeface="ＭＳ Ｐゴシック" charset="-128"/>
              </a:rPr>
              <a:t>1</a:t>
            </a:r>
          </a:p>
        </p:txBody>
      </p:sp>
      <p:sp>
        <p:nvSpPr>
          <p:cNvPr id="48162" name="Rectangle 34"/>
          <p:cNvSpPr>
            <a:spLocks noChangeArrowheads="1"/>
          </p:cNvSpPr>
          <p:nvPr/>
        </p:nvSpPr>
        <p:spPr bwMode="auto">
          <a:xfrm>
            <a:off x="2286289" y="4929067"/>
            <a:ext cx="2133376" cy="304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0" tIns="44996" rIns="89990" bIns="44996" anchor="ctr"/>
          <a:lstStyle>
            <a:lvl1pPr>
              <a:tabLst>
                <a:tab pos="457200" algn="l"/>
                <a:tab pos="914400" algn="l"/>
                <a:tab pos="1371600" algn="l"/>
                <a:tab pos="1828800" algn="l"/>
              </a:tabLst>
              <a:defRPr>
                <a:solidFill>
                  <a:srgbClr val="000000"/>
                </a:solidFill>
                <a:latin typeface="Arial" charset="0"/>
                <a:ea typeface="Droid Sans Fallback" charset="0"/>
                <a:cs typeface="Droid Sans Fallback" charset="0"/>
              </a:defRPr>
            </a:lvl1pPr>
            <a:lvl2pPr>
              <a:tabLst>
                <a:tab pos="457200" algn="l"/>
                <a:tab pos="914400" algn="l"/>
                <a:tab pos="1371600" algn="l"/>
                <a:tab pos="1828800" algn="l"/>
              </a:tabLst>
              <a:defRPr>
                <a:solidFill>
                  <a:srgbClr val="000000"/>
                </a:solidFill>
                <a:latin typeface="Arial" charset="0"/>
                <a:ea typeface="Droid Sans Fallback" charset="0"/>
                <a:cs typeface="Droid Sans Fallback" charset="0"/>
              </a:defRPr>
            </a:lvl2pPr>
            <a:lvl3pPr>
              <a:tabLst>
                <a:tab pos="457200" algn="l"/>
                <a:tab pos="914400" algn="l"/>
                <a:tab pos="1371600" algn="l"/>
                <a:tab pos="1828800" algn="l"/>
              </a:tabLst>
              <a:defRPr>
                <a:solidFill>
                  <a:srgbClr val="000000"/>
                </a:solidFill>
                <a:latin typeface="Arial" charset="0"/>
                <a:ea typeface="Droid Sans Fallback" charset="0"/>
                <a:cs typeface="Droid Sans Fallback" charset="0"/>
              </a:defRPr>
            </a:lvl3pPr>
            <a:lvl4pPr>
              <a:tabLst>
                <a:tab pos="457200" algn="l"/>
                <a:tab pos="914400" algn="l"/>
                <a:tab pos="1371600" algn="l"/>
                <a:tab pos="1828800" algn="l"/>
              </a:tabLst>
              <a:defRPr>
                <a:solidFill>
                  <a:srgbClr val="000000"/>
                </a:solidFill>
                <a:latin typeface="Arial" charset="0"/>
                <a:ea typeface="Droid Sans Fallback" charset="0"/>
                <a:cs typeface="Droid Sans Fallback" charset="0"/>
              </a:defRPr>
            </a:lvl4pPr>
            <a:lvl5pPr>
              <a:tabLst>
                <a:tab pos="457200" algn="l"/>
                <a:tab pos="914400" algn="l"/>
                <a:tab pos="1371600" algn="l"/>
                <a:tab pos="18288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9pPr>
          </a:lstStyle>
          <a:p>
            <a:pPr>
              <a:lnSpc>
                <a:spcPct val="100000"/>
              </a:lnSpc>
            </a:pPr>
            <a:r>
              <a:rPr lang="en-US" altLang="en-US" sz="2000">
                <a:latin typeface="Calibri" charset="0"/>
                <a:ea typeface="ＭＳ Ｐゴシック" charset="-128"/>
              </a:rPr>
              <a:t>0</a:t>
            </a:r>
          </a:p>
        </p:txBody>
      </p:sp>
      <p:sp>
        <p:nvSpPr>
          <p:cNvPr id="48163" name="AutoShape 35"/>
          <p:cNvSpPr>
            <a:spLocks noChangeArrowheads="1"/>
          </p:cNvSpPr>
          <p:nvPr/>
        </p:nvSpPr>
        <p:spPr bwMode="auto">
          <a:xfrm>
            <a:off x="3276785" y="2262347"/>
            <a:ext cx="457152" cy="228576"/>
          </a:xfrm>
          <a:custGeom>
            <a:avLst/>
            <a:gdLst>
              <a:gd name="G0" fmla="min 1270 635"/>
              <a:gd name="G1" fmla="*/ 34464 1270 1"/>
              <a:gd name="G2" fmla="*/ G1 1 G0"/>
              <a:gd name="G3" fmla="+- 0 0 50000"/>
              <a:gd name="G4" fmla="+- 34464 0 50000"/>
              <a:gd name="G5" fmla="?: G4 50000 34464"/>
              <a:gd name="G6" fmla="?: G3 0 G4"/>
              <a:gd name="G7" fmla="+- 0 0 50000"/>
              <a:gd name="G8" fmla="+- G2 0 50000"/>
              <a:gd name="G9" fmla="?: G8 50000 G2"/>
              <a:gd name="G10" fmla="?: G7 0 G8"/>
              <a:gd name="G11" fmla="*/ G0 G10 1"/>
              <a:gd name="G12" fmla="*/ G11 1 34464"/>
              <a:gd name="G13" fmla="+- 1270 0 G12"/>
              <a:gd name="G14" fmla="*/ 635 G6 1"/>
              <a:gd name="G15" fmla="*/ G14 1 3392"/>
              <a:gd name="G16" fmla="*/ 635 1 2"/>
              <a:gd name="G17" fmla="+- G16 0 G15"/>
              <a:gd name="G18" fmla="+- G16 G15 0"/>
              <a:gd name="G19" fmla="+- G18 0 0"/>
              <a:gd name="G20" fmla="*/ 635 1 2"/>
              <a:gd name="G21" fmla="*/ G17 G12 1"/>
              <a:gd name="G22" fmla="*/ G21 1 G20"/>
              <a:gd name="G23" fmla="+- G13 G22 0"/>
              <a:gd name="G24" fmla="+- G23 0 0"/>
              <a:gd name="G25" fmla="+- 635 0 0"/>
              <a:gd name="G26" fmla="+- 1270 0 0"/>
            </a:gdLst>
            <a:ahLst/>
            <a:cxnLst>
              <a:cxn ang="0">
                <a:pos x="r" y="vc"/>
              </a:cxn>
              <a:cxn ang="5400000">
                <a:pos x="hc" y="b"/>
              </a:cxn>
              <a:cxn ang="10800000">
                <a:pos x="l" y="vc"/>
              </a:cxn>
              <a:cxn ang="16200000">
                <a:pos x="hc" y="t"/>
              </a:cxn>
            </a:cxnLst>
            <a:rect l="0" t="0" r="0" b="0"/>
            <a:pathLst>
              <a:path>
                <a:moveTo>
                  <a:pt x="0" y="3226"/>
                </a:moveTo>
                <a:lnTo>
                  <a:pt x="921" y="3226"/>
                </a:lnTo>
                <a:lnTo>
                  <a:pt x="921" y="0"/>
                </a:lnTo>
                <a:lnTo>
                  <a:pt x="1270" y="318"/>
                </a:lnTo>
                <a:lnTo>
                  <a:pt x="921" y="635"/>
                </a:lnTo>
                <a:lnTo>
                  <a:pt x="921" y="-2590"/>
                </a:lnTo>
                <a:lnTo>
                  <a:pt x="0" y="-2590"/>
                </a:lnTo>
                <a:close/>
              </a:path>
            </a:pathLst>
          </a:custGeom>
          <a:solidFill>
            <a:srgbClr val="BBE0E3"/>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64" name="Rectangle 36"/>
          <p:cNvSpPr>
            <a:spLocks noChangeArrowheads="1"/>
          </p:cNvSpPr>
          <p:nvPr/>
        </p:nvSpPr>
        <p:spPr bwMode="auto">
          <a:xfrm>
            <a:off x="829117" y="4640172"/>
            <a:ext cx="1371456" cy="304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0" tIns="44996" rIns="89990" bIns="44996" anchor="ctr"/>
          <a:lstStyle>
            <a:lvl1pPr>
              <a:tabLst>
                <a:tab pos="457200" algn="l"/>
                <a:tab pos="914400" algn="l"/>
                <a:tab pos="1371600" algn="l"/>
              </a:tabLst>
              <a:defRPr>
                <a:solidFill>
                  <a:srgbClr val="000000"/>
                </a:solidFill>
                <a:latin typeface="Arial" charset="0"/>
                <a:ea typeface="Droid Sans Fallback" charset="0"/>
                <a:cs typeface="Droid Sans Fallback" charset="0"/>
              </a:defRPr>
            </a:lvl1pPr>
            <a:lvl2pPr>
              <a:tabLst>
                <a:tab pos="457200" algn="l"/>
                <a:tab pos="914400" algn="l"/>
                <a:tab pos="1371600" algn="l"/>
              </a:tabLst>
              <a:defRPr>
                <a:solidFill>
                  <a:srgbClr val="000000"/>
                </a:solidFill>
                <a:latin typeface="Arial" charset="0"/>
                <a:ea typeface="Droid Sans Fallback" charset="0"/>
                <a:cs typeface="Droid Sans Fallback" charset="0"/>
              </a:defRPr>
            </a:lvl2pPr>
            <a:lvl3pPr>
              <a:tabLst>
                <a:tab pos="457200" algn="l"/>
                <a:tab pos="914400" algn="l"/>
                <a:tab pos="1371600" algn="l"/>
              </a:tabLst>
              <a:defRPr>
                <a:solidFill>
                  <a:srgbClr val="000000"/>
                </a:solidFill>
                <a:latin typeface="Arial" charset="0"/>
                <a:ea typeface="Droid Sans Fallback" charset="0"/>
                <a:cs typeface="Droid Sans Fallback" charset="0"/>
              </a:defRPr>
            </a:lvl3pPr>
            <a:lvl4pPr>
              <a:tabLst>
                <a:tab pos="457200" algn="l"/>
                <a:tab pos="914400" algn="l"/>
                <a:tab pos="1371600" algn="l"/>
              </a:tabLst>
              <a:defRPr>
                <a:solidFill>
                  <a:srgbClr val="000000"/>
                </a:solidFill>
                <a:latin typeface="Arial" charset="0"/>
                <a:ea typeface="Droid Sans Fallback" charset="0"/>
                <a:cs typeface="Droid Sans Fallback" charset="0"/>
              </a:defRPr>
            </a:lvl4pPr>
            <a:lvl5pPr>
              <a:tabLst>
                <a:tab pos="457200" algn="l"/>
                <a:tab pos="914400" algn="l"/>
                <a:tab pos="13716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9pPr>
          </a:lstStyle>
          <a:p>
            <a:pPr algn="ctr">
              <a:lnSpc>
                <a:spcPct val="100000"/>
              </a:lnSpc>
            </a:pPr>
            <a:r>
              <a:rPr lang="en-US" altLang="en-US" sz="2000">
                <a:latin typeface="Calibri" charset="0"/>
                <a:ea typeface="ＭＳ Ｐゴシック" charset="-128"/>
              </a:rPr>
              <a:t>Prob</a:t>
            </a:r>
          </a:p>
        </p:txBody>
      </p:sp>
      <p:sp>
        <p:nvSpPr>
          <p:cNvPr id="39" name="Oval 33">
            <a:extLst>
              <a:ext uri="{FF2B5EF4-FFF2-40B4-BE49-F238E27FC236}">
                <a16:creationId xmlns:a16="http://schemas.microsoft.com/office/drawing/2014/main" id="{9612CBC3-CF35-E34F-820B-343082220836}"/>
              </a:ext>
            </a:extLst>
          </p:cNvPr>
          <p:cNvSpPr>
            <a:spLocks noChangeArrowheads="1"/>
          </p:cNvSpPr>
          <p:nvPr/>
        </p:nvSpPr>
        <p:spPr bwMode="auto">
          <a:xfrm>
            <a:off x="2943803" y="2229820"/>
            <a:ext cx="295300" cy="295300"/>
          </a:xfrm>
          <a:prstGeom prst="ellipse">
            <a:avLst/>
          </a:prstGeom>
          <a:solidFill>
            <a:srgbClr val="FF0000"/>
          </a:solidFill>
          <a:ln w="9525">
            <a:solidFill>
              <a:schemeClr val="tx1"/>
            </a:solidFill>
            <a:round/>
            <a:headEnd/>
            <a:tailEnd/>
          </a:ln>
        </p:spPr>
        <p:txBody>
          <a:bodyPr wrap="none" anchor="ctr"/>
          <a:lstStyle/>
          <a:p>
            <a:endParaRPr lang="en-US" sz="1395">
              <a:latin typeface="Calibri"/>
              <a:cs typeface="Calibri"/>
            </a:endParaRPr>
          </a:p>
        </p:txBody>
      </p:sp>
      <p:sp>
        <p:nvSpPr>
          <p:cNvPr id="3" name="Title 2">
            <a:extLst>
              <a:ext uri="{FF2B5EF4-FFF2-40B4-BE49-F238E27FC236}">
                <a16:creationId xmlns:a16="http://schemas.microsoft.com/office/drawing/2014/main" id="{8D79D91C-C9B0-2344-800F-9735D07E26C0}"/>
              </a:ext>
            </a:extLst>
          </p:cNvPr>
          <p:cNvSpPr>
            <a:spLocks noGrp="1"/>
          </p:cNvSpPr>
          <p:nvPr>
            <p:ph type="title"/>
          </p:nvPr>
        </p:nvSpPr>
        <p:spPr/>
        <p:txBody>
          <a:bodyPr/>
          <a:lstStyle/>
          <a:p>
            <a:r>
              <a:rPr lang="en-US" dirty="0"/>
              <a:t>POMDP belief example</a:t>
            </a:r>
          </a:p>
        </p:txBody>
      </p:sp>
    </p:spTree>
    <p:extLst>
      <p:ext uri="{BB962C8B-B14F-4D97-AF65-F5344CB8AC3E}">
        <p14:creationId xmlns:p14="http://schemas.microsoft.com/office/powerpoint/2010/main" val="16457530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2286289" y="2109963"/>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55" name="Rectangle 3"/>
          <p:cNvSpPr>
            <a:spLocks noChangeArrowheads="1"/>
          </p:cNvSpPr>
          <p:nvPr/>
        </p:nvSpPr>
        <p:spPr bwMode="auto">
          <a:xfrm>
            <a:off x="2819633" y="2109963"/>
            <a:ext cx="533344" cy="533344"/>
          </a:xfrm>
          <a:prstGeom prst="rect">
            <a:avLst/>
          </a:prstGeom>
          <a:solidFill>
            <a:srgbClr val="C0C0C0"/>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56" name="Rectangle 4"/>
          <p:cNvSpPr>
            <a:spLocks noChangeArrowheads="1"/>
          </p:cNvSpPr>
          <p:nvPr/>
        </p:nvSpPr>
        <p:spPr bwMode="auto">
          <a:xfrm>
            <a:off x="3352977" y="2109963"/>
            <a:ext cx="533344" cy="533344"/>
          </a:xfrm>
          <a:prstGeom prst="rect">
            <a:avLst/>
          </a:prstGeom>
          <a:solidFill>
            <a:srgbClr val="5F5F5F"/>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57" name="Rectangle 5"/>
          <p:cNvSpPr>
            <a:spLocks noChangeArrowheads="1"/>
          </p:cNvSpPr>
          <p:nvPr/>
        </p:nvSpPr>
        <p:spPr bwMode="auto">
          <a:xfrm>
            <a:off x="3886321" y="2109963"/>
            <a:ext cx="533344" cy="533344"/>
          </a:xfrm>
          <a:prstGeom prst="rect">
            <a:avLst/>
          </a:prstGeom>
          <a:solidFill>
            <a:srgbClr val="5F5F5F"/>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58" name="Rectangle 6"/>
          <p:cNvSpPr>
            <a:spLocks noChangeArrowheads="1"/>
          </p:cNvSpPr>
          <p:nvPr/>
        </p:nvSpPr>
        <p:spPr bwMode="auto">
          <a:xfrm>
            <a:off x="4419665" y="2109963"/>
            <a:ext cx="533344" cy="533344"/>
          </a:xfrm>
          <a:prstGeom prst="rect">
            <a:avLst/>
          </a:prstGeom>
          <a:solidFill>
            <a:srgbClr val="5F5F5F"/>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59" name="Rectangle 7"/>
          <p:cNvSpPr>
            <a:spLocks noChangeArrowheads="1"/>
          </p:cNvSpPr>
          <p:nvPr/>
        </p:nvSpPr>
        <p:spPr bwMode="auto">
          <a:xfrm>
            <a:off x="4953009" y="2109963"/>
            <a:ext cx="533344" cy="533344"/>
          </a:xfrm>
          <a:prstGeom prst="rect">
            <a:avLst/>
          </a:prstGeom>
          <a:solidFill>
            <a:srgbClr val="C0C0C0"/>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60" name="Rectangle 8"/>
          <p:cNvSpPr>
            <a:spLocks noChangeArrowheads="1"/>
          </p:cNvSpPr>
          <p:nvPr/>
        </p:nvSpPr>
        <p:spPr bwMode="auto">
          <a:xfrm>
            <a:off x="5486353" y="2109963"/>
            <a:ext cx="533344" cy="533344"/>
          </a:xfrm>
          <a:prstGeom prst="rect">
            <a:avLst/>
          </a:prstGeom>
          <a:solidFill>
            <a:srgbClr val="C0C0C0"/>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61" name="Rectangle 9"/>
          <p:cNvSpPr>
            <a:spLocks noChangeArrowheads="1"/>
          </p:cNvSpPr>
          <p:nvPr/>
        </p:nvSpPr>
        <p:spPr bwMode="auto">
          <a:xfrm>
            <a:off x="6019697" y="2109963"/>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62" name="Rectangle 10"/>
          <p:cNvSpPr>
            <a:spLocks noChangeArrowheads="1"/>
          </p:cNvSpPr>
          <p:nvPr/>
        </p:nvSpPr>
        <p:spPr bwMode="auto">
          <a:xfrm>
            <a:off x="2286289" y="2643307"/>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63" name="Rectangle 11"/>
          <p:cNvSpPr>
            <a:spLocks noChangeArrowheads="1"/>
          </p:cNvSpPr>
          <p:nvPr/>
        </p:nvSpPr>
        <p:spPr bwMode="auto">
          <a:xfrm>
            <a:off x="4953009" y="2643307"/>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64" name="Rectangle 12"/>
          <p:cNvSpPr>
            <a:spLocks noChangeArrowheads="1"/>
          </p:cNvSpPr>
          <p:nvPr/>
        </p:nvSpPr>
        <p:spPr bwMode="auto">
          <a:xfrm>
            <a:off x="6019697" y="2643307"/>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65" name="Rectangle 13"/>
          <p:cNvSpPr>
            <a:spLocks noChangeArrowheads="1"/>
          </p:cNvSpPr>
          <p:nvPr/>
        </p:nvSpPr>
        <p:spPr bwMode="auto">
          <a:xfrm>
            <a:off x="2286289" y="3176651"/>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66" name="Rectangle 14"/>
          <p:cNvSpPr>
            <a:spLocks noChangeArrowheads="1"/>
          </p:cNvSpPr>
          <p:nvPr/>
        </p:nvSpPr>
        <p:spPr bwMode="auto">
          <a:xfrm>
            <a:off x="4953009" y="3176651"/>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67" name="Rectangle 15"/>
          <p:cNvSpPr>
            <a:spLocks noChangeArrowheads="1"/>
          </p:cNvSpPr>
          <p:nvPr/>
        </p:nvSpPr>
        <p:spPr bwMode="auto">
          <a:xfrm>
            <a:off x="6019697" y="3176651"/>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68" name="Rectangle 16"/>
          <p:cNvSpPr>
            <a:spLocks noChangeArrowheads="1"/>
          </p:cNvSpPr>
          <p:nvPr/>
        </p:nvSpPr>
        <p:spPr bwMode="auto">
          <a:xfrm>
            <a:off x="2286289" y="3709995"/>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69" name="Rectangle 17"/>
          <p:cNvSpPr>
            <a:spLocks noChangeArrowheads="1"/>
          </p:cNvSpPr>
          <p:nvPr/>
        </p:nvSpPr>
        <p:spPr bwMode="auto">
          <a:xfrm>
            <a:off x="2819633" y="3709995"/>
            <a:ext cx="533344" cy="533344"/>
          </a:xfrm>
          <a:prstGeom prst="rect">
            <a:avLst/>
          </a:prstGeom>
          <a:solidFill>
            <a:srgbClr val="C0C0C0"/>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70" name="Rectangle 18"/>
          <p:cNvSpPr>
            <a:spLocks noChangeArrowheads="1"/>
          </p:cNvSpPr>
          <p:nvPr/>
        </p:nvSpPr>
        <p:spPr bwMode="auto">
          <a:xfrm>
            <a:off x="3352977" y="3709995"/>
            <a:ext cx="533344" cy="533344"/>
          </a:xfrm>
          <a:prstGeom prst="rect">
            <a:avLst/>
          </a:prstGeom>
          <a:solidFill>
            <a:srgbClr val="5F5F5F"/>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71" name="Rectangle 19"/>
          <p:cNvSpPr>
            <a:spLocks noChangeArrowheads="1"/>
          </p:cNvSpPr>
          <p:nvPr/>
        </p:nvSpPr>
        <p:spPr bwMode="auto">
          <a:xfrm>
            <a:off x="3886321" y="3709995"/>
            <a:ext cx="533344" cy="533344"/>
          </a:xfrm>
          <a:prstGeom prst="rect">
            <a:avLst/>
          </a:prstGeom>
          <a:solidFill>
            <a:srgbClr val="5F5F5F"/>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72" name="Rectangle 20"/>
          <p:cNvSpPr>
            <a:spLocks noChangeArrowheads="1"/>
          </p:cNvSpPr>
          <p:nvPr/>
        </p:nvSpPr>
        <p:spPr bwMode="auto">
          <a:xfrm>
            <a:off x="4419665" y="3709995"/>
            <a:ext cx="533344" cy="533344"/>
          </a:xfrm>
          <a:prstGeom prst="rect">
            <a:avLst/>
          </a:prstGeom>
          <a:solidFill>
            <a:srgbClr val="5F5F5F"/>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73" name="Rectangle 21"/>
          <p:cNvSpPr>
            <a:spLocks noChangeArrowheads="1"/>
          </p:cNvSpPr>
          <p:nvPr/>
        </p:nvSpPr>
        <p:spPr bwMode="auto">
          <a:xfrm>
            <a:off x="4953009" y="3709995"/>
            <a:ext cx="533344" cy="533344"/>
          </a:xfrm>
          <a:prstGeom prst="rect">
            <a:avLst/>
          </a:prstGeom>
          <a:solidFill>
            <a:srgbClr val="C0C0C0"/>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74" name="Rectangle 22"/>
          <p:cNvSpPr>
            <a:spLocks noChangeArrowheads="1"/>
          </p:cNvSpPr>
          <p:nvPr/>
        </p:nvSpPr>
        <p:spPr bwMode="auto">
          <a:xfrm>
            <a:off x="5486353" y="3709995"/>
            <a:ext cx="533344" cy="533344"/>
          </a:xfrm>
          <a:prstGeom prst="rect">
            <a:avLst/>
          </a:prstGeom>
          <a:solidFill>
            <a:srgbClr val="C0C0C0"/>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75" name="Rectangle 23"/>
          <p:cNvSpPr>
            <a:spLocks noChangeArrowheads="1"/>
          </p:cNvSpPr>
          <p:nvPr/>
        </p:nvSpPr>
        <p:spPr bwMode="auto">
          <a:xfrm>
            <a:off x="6019697" y="3709995"/>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76" name="Rectangle 24"/>
          <p:cNvSpPr>
            <a:spLocks noChangeArrowheads="1"/>
          </p:cNvSpPr>
          <p:nvPr/>
        </p:nvSpPr>
        <p:spPr bwMode="auto">
          <a:xfrm>
            <a:off x="2819633" y="2643307"/>
            <a:ext cx="2133376" cy="1066688"/>
          </a:xfrm>
          <a:prstGeom prst="rect">
            <a:avLst/>
          </a:prstGeom>
          <a:solidFill>
            <a:srgbClr val="FFFFFF"/>
          </a:solidFill>
          <a:ln w="381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77" name="Rectangle 25"/>
          <p:cNvSpPr>
            <a:spLocks noChangeArrowheads="1"/>
          </p:cNvSpPr>
          <p:nvPr/>
        </p:nvSpPr>
        <p:spPr bwMode="auto">
          <a:xfrm>
            <a:off x="2286289" y="2109963"/>
            <a:ext cx="4266752" cy="2133376"/>
          </a:xfrm>
          <a:prstGeom prst="rect">
            <a:avLst/>
          </a:prstGeom>
          <a:noFill/>
          <a:ln w="381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78" name="Rectangle 26"/>
          <p:cNvSpPr>
            <a:spLocks noChangeArrowheads="1"/>
          </p:cNvSpPr>
          <p:nvPr/>
        </p:nvSpPr>
        <p:spPr bwMode="auto">
          <a:xfrm>
            <a:off x="5486353" y="2643307"/>
            <a:ext cx="533344" cy="1066688"/>
          </a:xfrm>
          <a:prstGeom prst="rect">
            <a:avLst/>
          </a:prstGeom>
          <a:noFill/>
          <a:ln w="381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79" name="Line 27"/>
          <p:cNvSpPr>
            <a:spLocks noChangeShapeType="1"/>
          </p:cNvSpPr>
          <p:nvPr/>
        </p:nvSpPr>
        <p:spPr bwMode="auto">
          <a:xfrm>
            <a:off x="3829178" y="2400445"/>
            <a:ext cx="271435" cy="1588"/>
          </a:xfrm>
          <a:prstGeom prst="line">
            <a:avLst/>
          </a:prstGeom>
          <a:noFill/>
          <a:ln w="9360" cap="flat">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49180" name="Rectangle 28"/>
          <p:cNvSpPr>
            <a:spLocks noChangeArrowheads="1"/>
          </p:cNvSpPr>
          <p:nvPr/>
        </p:nvSpPr>
        <p:spPr bwMode="auto">
          <a:xfrm>
            <a:off x="2286289" y="4700491"/>
            <a:ext cx="4266752" cy="228576"/>
          </a:xfrm>
          <a:prstGeom prst="rect">
            <a:avLst/>
          </a:prstGeom>
          <a:gradFill rotWithShape="0">
            <a:gsLst>
              <a:gs pos="0">
                <a:srgbClr val="000000"/>
              </a:gs>
              <a:gs pos="100000">
                <a:srgbClr val="FFFFFF"/>
              </a:gs>
            </a:gsLst>
            <a:lin ang="10800000" scaled="1"/>
          </a:gra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81" name="Rectangle 29"/>
          <p:cNvSpPr>
            <a:spLocks noChangeArrowheads="1"/>
          </p:cNvSpPr>
          <p:nvPr/>
        </p:nvSpPr>
        <p:spPr bwMode="auto">
          <a:xfrm>
            <a:off x="4419665" y="4929067"/>
            <a:ext cx="2133376" cy="304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0" tIns="44996" rIns="89990" bIns="44996" anchor="ctr"/>
          <a:lstStyle>
            <a:lvl1pPr>
              <a:tabLst>
                <a:tab pos="457200" algn="l"/>
                <a:tab pos="914400" algn="l"/>
                <a:tab pos="1371600" algn="l"/>
                <a:tab pos="1828800" algn="l"/>
              </a:tabLst>
              <a:defRPr>
                <a:solidFill>
                  <a:srgbClr val="000000"/>
                </a:solidFill>
                <a:latin typeface="Arial" charset="0"/>
                <a:ea typeface="Droid Sans Fallback" charset="0"/>
                <a:cs typeface="Droid Sans Fallback" charset="0"/>
              </a:defRPr>
            </a:lvl1pPr>
            <a:lvl2pPr>
              <a:tabLst>
                <a:tab pos="457200" algn="l"/>
                <a:tab pos="914400" algn="l"/>
                <a:tab pos="1371600" algn="l"/>
                <a:tab pos="1828800" algn="l"/>
              </a:tabLst>
              <a:defRPr>
                <a:solidFill>
                  <a:srgbClr val="000000"/>
                </a:solidFill>
                <a:latin typeface="Arial" charset="0"/>
                <a:ea typeface="Droid Sans Fallback" charset="0"/>
                <a:cs typeface="Droid Sans Fallback" charset="0"/>
              </a:defRPr>
            </a:lvl2pPr>
            <a:lvl3pPr>
              <a:tabLst>
                <a:tab pos="457200" algn="l"/>
                <a:tab pos="914400" algn="l"/>
                <a:tab pos="1371600" algn="l"/>
                <a:tab pos="1828800" algn="l"/>
              </a:tabLst>
              <a:defRPr>
                <a:solidFill>
                  <a:srgbClr val="000000"/>
                </a:solidFill>
                <a:latin typeface="Arial" charset="0"/>
                <a:ea typeface="Droid Sans Fallback" charset="0"/>
                <a:cs typeface="Droid Sans Fallback" charset="0"/>
              </a:defRPr>
            </a:lvl3pPr>
            <a:lvl4pPr>
              <a:tabLst>
                <a:tab pos="457200" algn="l"/>
                <a:tab pos="914400" algn="l"/>
                <a:tab pos="1371600" algn="l"/>
                <a:tab pos="1828800" algn="l"/>
              </a:tabLst>
              <a:defRPr>
                <a:solidFill>
                  <a:srgbClr val="000000"/>
                </a:solidFill>
                <a:latin typeface="Arial" charset="0"/>
                <a:ea typeface="Droid Sans Fallback" charset="0"/>
                <a:cs typeface="Droid Sans Fallback" charset="0"/>
              </a:defRPr>
            </a:lvl4pPr>
            <a:lvl5pPr>
              <a:tabLst>
                <a:tab pos="457200" algn="l"/>
                <a:tab pos="914400" algn="l"/>
                <a:tab pos="1371600" algn="l"/>
                <a:tab pos="18288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9pPr>
          </a:lstStyle>
          <a:p>
            <a:pPr algn="r">
              <a:lnSpc>
                <a:spcPct val="100000"/>
              </a:lnSpc>
            </a:pPr>
            <a:r>
              <a:rPr lang="en-US" altLang="en-US" sz="2000">
                <a:latin typeface="Calibri" charset="0"/>
                <a:ea typeface="ＭＳ Ｐゴシック" charset="-128"/>
              </a:rPr>
              <a:t>1</a:t>
            </a:r>
          </a:p>
        </p:txBody>
      </p:sp>
      <p:sp>
        <p:nvSpPr>
          <p:cNvPr id="49182" name="Rectangle 30"/>
          <p:cNvSpPr>
            <a:spLocks noChangeArrowheads="1"/>
          </p:cNvSpPr>
          <p:nvPr/>
        </p:nvSpPr>
        <p:spPr bwMode="auto">
          <a:xfrm>
            <a:off x="2286289" y="4929067"/>
            <a:ext cx="2133376" cy="304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0" tIns="44996" rIns="89990" bIns="44996" anchor="ctr"/>
          <a:lstStyle>
            <a:lvl1pPr>
              <a:tabLst>
                <a:tab pos="457200" algn="l"/>
                <a:tab pos="914400" algn="l"/>
                <a:tab pos="1371600" algn="l"/>
                <a:tab pos="1828800" algn="l"/>
              </a:tabLst>
              <a:defRPr>
                <a:solidFill>
                  <a:srgbClr val="000000"/>
                </a:solidFill>
                <a:latin typeface="Arial" charset="0"/>
                <a:ea typeface="Droid Sans Fallback" charset="0"/>
                <a:cs typeface="Droid Sans Fallback" charset="0"/>
              </a:defRPr>
            </a:lvl1pPr>
            <a:lvl2pPr>
              <a:tabLst>
                <a:tab pos="457200" algn="l"/>
                <a:tab pos="914400" algn="l"/>
                <a:tab pos="1371600" algn="l"/>
                <a:tab pos="1828800" algn="l"/>
              </a:tabLst>
              <a:defRPr>
                <a:solidFill>
                  <a:srgbClr val="000000"/>
                </a:solidFill>
                <a:latin typeface="Arial" charset="0"/>
                <a:ea typeface="Droid Sans Fallback" charset="0"/>
                <a:cs typeface="Droid Sans Fallback" charset="0"/>
              </a:defRPr>
            </a:lvl2pPr>
            <a:lvl3pPr>
              <a:tabLst>
                <a:tab pos="457200" algn="l"/>
                <a:tab pos="914400" algn="l"/>
                <a:tab pos="1371600" algn="l"/>
                <a:tab pos="1828800" algn="l"/>
              </a:tabLst>
              <a:defRPr>
                <a:solidFill>
                  <a:srgbClr val="000000"/>
                </a:solidFill>
                <a:latin typeface="Arial" charset="0"/>
                <a:ea typeface="Droid Sans Fallback" charset="0"/>
                <a:cs typeface="Droid Sans Fallback" charset="0"/>
              </a:defRPr>
            </a:lvl3pPr>
            <a:lvl4pPr>
              <a:tabLst>
                <a:tab pos="457200" algn="l"/>
                <a:tab pos="914400" algn="l"/>
                <a:tab pos="1371600" algn="l"/>
                <a:tab pos="1828800" algn="l"/>
              </a:tabLst>
              <a:defRPr>
                <a:solidFill>
                  <a:srgbClr val="000000"/>
                </a:solidFill>
                <a:latin typeface="Arial" charset="0"/>
                <a:ea typeface="Droid Sans Fallback" charset="0"/>
                <a:cs typeface="Droid Sans Fallback" charset="0"/>
              </a:defRPr>
            </a:lvl4pPr>
            <a:lvl5pPr>
              <a:tabLst>
                <a:tab pos="457200" algn="l"/>
                <a:tab pos="914400" algn="l"/>
                <a:tab pos="1371600" algn="l"/>
                <a:tab pos="18288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9pPr>
          </a:lstStyle>
          <a:p>
            <a:pPr>
              <a:lnSpc>
                <a:spcPct val="100000"/>
              </a:lnSpc>
            </a:pPr>
            <a:r>
              <a:rPr lang="en-US" altLang="en-US" sz="2000">
                <a:latin typeface="Calibri" charset="0"/>
                <a:ea typeface="ＭＳ Ｐゴシック" charset="-128"/>
              </a:rPr>
              <a:t>0</a:t>
            </a:r>
          </a:p>
        </p:txBody>
      </p:sp>
      <p:sp>
        <p:nvSpPr>
          <p:cNvPr id="49183" name="AutoShape 31"/>
          <p:cNvSpPr>
            <a:spLocks noChangeArrowheads="1"/>
          </p:cNvSpPr>
          <p:nvPr/>
        </p:nvSpPr>
        <p:spPr bwMode="auto">
          <a:xfrm>
            <a:off x="3452979" y="2214727"/>
            <a:ext cx="380960" cy="380960"/>
          </a:xfrm>
          <a:custGeom>
            <a:avLst/>
            <a:gdLst>
              <a:gd name="G0" fmla="*/ 1058 1 2"/>
              <a:gd name="G1" fmla="*/ 1 35987 55552"/>
              <a:gd name="G2" fmla="*/ G1 13024 1"/>
              <a:gd name="G3" fmla="*/ G2 1 52096"/>
              <a:gd name="G4" fmla="cos G0 G3"/>
              <a:gd name="G5" fmla="*/ 1058 1 2"/>
              <a:gd name="G6" fmla="*/ 1 35987 55552"/>
              <a:gd name="G7" fmla="*/ G6 13024 1"/>
              <a:gd name="G8" fmla="*/ G7 1 52096"/>
              <a:gd name="G9" fmla="sin G5 G8"/>
              <a:gd name="G10" fmla="*/ 1058 1 2"/>
              <a:gd name="G11" fmla="+- G10 0 G4"/>
              <a:gd name="G12" fmla="+- G10 G4 0"/>
              <a:gd name="G13" fmla="+- G12 0 0"/>
              <a:gd name="G14" fmla="*/ 1058 1 2"/>
              <a:gd name="G15" fmla="+- G14 0 G9"/>
              <a:gd name="G16" fmla="+- G14 G9 0"/>
              <a:gd name="G17" fmla="+- G16 0 0"/>
              <a:gd name="G18" fmla="+- 1058 0 0"/>
              <a:gd name="G19" fmla="+- 1058 0 0"/>
              <a:gd name="G20" fmla="+- 180 0 0"/>
              <a:gd name="G21" fmla="+- 90 0 0"/>
              <a:gd name="G22" fmla="+- 270 0 0"/>
              <a:gd name="G23" fmla="+- 90 0 0"/>
              <a:gd name="G24" fmla="+- 0 0 0"/>
              <a:gd name="G25" fmla="+- 90 0 0"/>
              <a:gd name="G26" fmla="+- 90 0 0"/>
              <a:gd name="G27" fmla="+- 90 0 0"/>
            </a:gdLst>
            <a:ahLst/>
            <a:cxnLst>
              <a:cxn ang="0">
                <a:pos x="r" y="vc"/>
              </a:cxn>
              <a:cxn ang="5400000">
                <a:pos x="hc" y="b"/>
              </a:cxn>
              <a:cxn ang="10800000">
                <a:pos x="l" y="vc"/>
              </a:cxn>
              <a:cxn ang="16200000">
                <a:pos x="hc" y="t"/>
              </a:cxn>
            </a:cxnLst>
            <a:rect l="0" t="0" r="0" b="0"/>
            <a:pathLst>
              <a:path>
                <a:moveTo>
                  <a:pt x="0" y="529"/>
                </a:moveTo>
                <a:lnTo>
                  <a:pt x="529" y="529"/>
                </a:lnTo>
                <a:lnTo>
                  <a:pt x="180" y="90"/>
                </a:lnTo>
                <a:lnTo>
                  <a:pt x="529" y="529"/>
                </a:lnTo>
                <a:lnTo>
                  <a:pt x="270" y="90"/>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84" name="Line 32"/>
          <p:cNvSpPr>
            <a:spLocks noChangeShapeType="1"/>
          </p:cNvSpPr>
          <p:nvPr/>
        </p:nvSpPr>
        <p:spPr bwMode="auto">
          <a:xfrm flipV="1">
            <a:off x="3648221" y="1879800"/>
            <a:ext cx="1588" cy="307943"/>
          </a:xfrm>
          <a:prstGeom prst="line">
            <a:avLst/>
          </a:prstGeom>
          <a:noFill/>
          <a:ln w="9360" cap="flat">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49185" name="Line 33"/>
          <p:cNvSpPr>
            <a:spLocks noChangeShapeType="1"/>
          </p:cNvSpPr>
          <p:nvPr/>
        </p:nvSpPr>
        <p:spPr bwMode="auto">
          <a:xfrm>
            <a:off x="3643460" y="2590925"/>
            <a:ext cx="1587" cy="257148"/>
          </a:xfrm>
          <a:prstGeom prst="line">
            <a:avLst/>
          </a:prstGeom>
          <a:noFill/>
          <a:ln w="9360" cap="flat">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49186" name="Line 34"/>
          <p:cNvSpPr>
            <a:spLocks noChangeShapeType="1"/>
          </p:cNvSpPr>
          <p:nvPr/>
        </p:nvSpPr>
        <p:spPr bwMode="auto">
          <a:xfrm flipH="1">
            <a:off x="3199006" y="2405208"/>
            <a:ext cx="246036" cy="1587"/>
          </a:xfrm>
          <a:prstGeom prst="line">
            <a:avLst/>
          </a:prstGeom>
          <a:noFill/>
          <a:ln w="9360" cap="flat">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49187" name="AutoShape 35"/>
          <p:cNvSpPr>
            <a:spLocks noChangeArrowheads="1"/>
          </p:cNvSpPr>
          <p:nvPr/>
        </p:nvSpPr>
        <p:spPr bwMode="auto">
          <a:xfrm>
            <a:off x="3833939" y="2281395"/>
            <a:ext cx="457152" cy="228576"/>
          </a:xfrm>
          <a:custGeom>
            <a:avLst/>
            <a:gdLst>
              <a:gd name="G0" fmla="min 1270 635"/>
              <a:gd name="G1" fmla="*/ 34464 1270 1"/>
              <a:gd name="G2" fmla="*/ G1 1 G0"/>
              <a:gd name="G3" fmla="+- 0 0 50000"/>
              <a:gd name="G4" fmla="+- 34464 0 50000"/>
              <a:gd name="G5" fmla="?: G4 50000 34464"/>
              <a:gd name="G6" fmla="?: G3 0 G4"/>
              <a:gd name="G7" fmla="+- 0 0 50000"/>
              <a:gd name="G8" fmla="+- G2 0 50000"/>
              <a:gd name="G9" fmla="?: G8 50000 G2"/>
              <a:gd name="G10" fmla="?: G7 0 G8"/>
              <a:gd name="G11" fmla="*/ G0 G10 1"/>
              <a:gd name="G12" fmla="*/ G11 1 34464"/>
              <a:gd name="G13" fmla="+- 1270 0 G12"/>
              <a:gd name="G14" fmla="*/ 635 G6 1"/>
              <a:gd name="G15" fmla="*/ G14 1 3392"/>
              <a:gd name="G16" fmla="*/ 635 1 2"/>
              <a:gd name="G17" fmla="+- G16 0 G15"/>
              <a:gd name="G18" fmla="+- G16 G15 0"/>
              <a:gd name="G19" fmla="+- G18 0 0"/>
              <a:gd name="G20" fmla="*/ 635 1 2"/>
              <a:gd name="G21" fmla="*/ G17 G12 1"/>
              <a:gd name="G22" fmla="*/ G21 1 G20"/>
              <a:gd name="G23" fmla="+- G13 G22 0"/>
              <a:gd name="G24" fmla="+- G23 0 0"/>
              <a:gd name="G25" fmla="+- 635 0 0"/>
              <a:gd name="G26" fmla="+- 1270 0 0"/>
            </a:gdLst>
            <a:ahLst/>
            <a:cxnLst>
              <a:cxn ang="0">
                <a:pos x="r" y="vc"/>
              </a:cxn>
              <a:cxn ang="5400000">
                <a:pos x="hc" y="b"/>
              </a:cxn>
              <a:cxn ang="10800000">
                <a:pos x="l" y="vc"/>
              </a:cxn>
              <a:cxn ang="16200000">
                <a:pos x="hc" y="t"/>
              </a:cxn>
            </a:cxnLst>
            <a:rect l="0" t="0" r="0" b="0"/>
            <a:pathLst>
              <a:path>
                <a:moveTo>
                  <a:pt x="0" y="3226"/>
                </a:moveTo>
                <a:lnTo>
                  <a:pt x="921" y="3226"/>
                </a:lnTo>
                <a:lnTo>
                  <a:pt x="921" y="0"/>
                </a:lnTo>
                <a:lnTo>
                  <a:pt x="1270" y="318"/>
                </a:lnTo>
                <a:lnTo>
                  <a:pt x="921" y="635"/>
                </a:lnTo>
                <a:lnTo>
                  <a:pt x="921" y="-2590"/>
                </a:lnTo>
                <a:lnTo>
                  <a:pt x="0" y="-2590"/>
                </a:lnTo>
                <a:close/>
              </a:path>
            </a:pathLst>
          </a:custGeom>
          <a:solidFill>
            <a:srgbClr val="BBE0E3"/>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88" name="Rectangle 36"/>
          <p:cNvSpPr>
            <a:spLocks noChangeArrowheads="1"/>
          </p:cNvSpPr>
          <p:nvPr/>
        </p:nvSpPr>
        <p:spPr bwMode="auto">
          <a:xfrm>
            <a:off x="829117" y="4640172"/>
            <a:ext cx="1371456" cy="304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0" tIns="44996" rIns="89990" bIns="44996" anchor="ctr"/>
          <a:lstStyle>
            <a:lvl1pPr>
              <a:tabLst>
                <a:tab pos="457200" algn="l"/>
                <a:tab pos="914400" algn="l"/>
                <a:tab pos="1371600" algn="l"/>
              </a:tabLst>
              <a:defRPr>
                <a:solidFill>
                  <a:srgbClr val="000000"/>
                </a:solidFill>
                <a:latin typeface="Arial" charset="0"/>
                <a:ea typeface="Droid Sans Fallback" charset="0"/>
                <a:cs typeface="Droid Sans Fallback" charset="0"/>
              </a:defRPr>
            </a:lvl1pPr>
            <a:lvl2pPr>
              <a:tabLst>
                <a:tab pos="457200" algn="l"/>
                <a:tab pos="914400" algn="l"/>
                <a:tab pos="1371600" algn="l"/>
              </a:tabLst>
              <a:defRPr>
                <a:solidFill>
                  <a:srgbClr val="000000"/>
                </a:solidFill>
                <a:latin typeface="Arial" charset="0"/>
                <a:ea typeface="Droid Sans Fallback" charset="0"/>
                <a:cs typeface="Droid Sans Fallback" charset="0"/>
              </a:defRPr>
            </a:lvl2pPr>
            <a:lvl3pPr>
              <a:tabLst>
                <a:tab pos="457200" algn="l"/>
                <a:tab pos="914400" algn="l"/>
                <a:tab pos="1371600" algn="l"/>
              </a:tabLst>
              <a:defRPr>
                <a:solidFill>
                  <a:srgbClr val="000000"/>
                </a:solidFill>
                <a:latin typeface="Arial" charset="0"/>
                <a:ea typeface="Droid Sans Fallback" charset="0"/>
                <a:cs typeface="Droid Sans Fallback" charset="0"/>
              </a:defRPr>
            </a:lvl3pPr>
            <a:lvl4pPr>
              <a:tabLst>
                <a:tab pos="457200" algn="l"/>
                <a:tab pos="914400" algn="l"/>
                <a:tab pos="1371600" algn="l"/>
              </a:tabLst>
              <a:defRPr>
                <a:solidFill>
                  <a:srgbClr val="000000"/>
                </a:solidFill>
                <a:latin typeface="Arial" charset="0"/>
                <a:ea typeface="Droid Sans Fallback" charset="0"/>
                <a:cs typeface="Droid Sans Fallback" charset="0"/>
              </a:defRPr>
            </a:lvl4pPr>
            <a:lvl5pPr>
              <a:tabLst>
                <a:tab pos="457200" algn="l"/>
                <a:tab pos="914400" algn="l"/>
                <a:tab pos="13716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9pPr>
          </a:lstStyle>
          <a:p>
            <a:pPr algn="ctr">
              <a:lnSpc>
                <a:spcPct val="100000"/>
              </a:lnSpc>
            </a:pPr>
            <a:r>
              <a:rPr lang="en-US" altLang="en-US" sz="2000">
                <a:latin typeface="Calibri" charset="0"/>
                <a:ea typeface="ＭＳ Ｐゴシック" charset="-128"/>
              </a:rPr>
              <a:t>Prob</a:t>
            </a:r>
          </a:p>
        </p:txBody>
      </p:sp>
      <p:sp>
        <p:nvSpPr>
          <p:cNvPr id="39" name="Oval 33">
            <a:extLst>
              <a:ext uri="{FF2B5EF4-FFF2-40B4-BE49-F238E27FC236}">
                <a16:creationId xmlns:a16="http://schemas.microsoft.com/office/drawing/2014/main" id="{7B0E6FC6-B7CD-F54B-B06D-2AAB6AAA91B9}"/>
              </a:ext>
            </a:extLst>
          </p:cNvPr>
          <p:cNvSpPr>
            <a:spLocks noChangeArrowheads="1"/>
          </p:cNvSpPr>
          <p:nvPr/>
        </p:nvSpPr>
        <p:spPr bwMode="auto">
          <a:xfrm>
            <a:off x="3487701" y="2229820"/>
            <a:ext cx="295300" cy="295300"/>
          </a:xfrm>
          <a:prstGeom prst="ellipse">
            <a:avLst/>
          </a:prstGeom>
          <a:solidFill>
            <a:srgbClr val="FF0000"/>
          </a:solidFill>
          <a:ln w="9525">
            <a:solidFill>
              <a:schemeClr val="tx1"/>
            </a:solidFill>
            <a:round/>
            <a:headEnd/>
            <a:tailEnd/>
          </a:ln>
        </p:spPr>
        <p:txBody>
          <a:bodyPr wrap="none" anchor="ctr"/>
          <a:lstStyle/>
          <a:p>
            <a:endParaRPr lang="en-US" sz="1395">
              <a:latin typeface="Calibri"/>
              <a:cs typeface="Calibri"/>
            </a:endParaRPr>
          </a:p>
        </p:txBody>
      </p:sp>
      <p:sp>
        <p:nvSpPr>
          <p:cNvPr id="3" name="Title 2">
            <a:extLst>
              <a:ext uri="{FF2B5EF4-FFF2-40B4-BE49-F238E27FC236}">
                <a16:creationId xmlns:a16="http://schemas.microsoft.com/office/drawing/2014/main" id="{90ABA7C7-80DF-DA43-9EEF-C9E95B1AAB64}"/>
              </a:ext>
            </a:extLst>
          </p:cNvPr>
          <p:cNvSpPr>
            <a:spLocks noGrp="1"/>
          </p:cNvSpPr>
          <p:nvPr>
            <p:ph type="title"/>
          </p:nvPr>
        </p:nvSpPr>
        <p:spPr/>
        <p:txBody>
          <a:bodyPr/>
          <a:lstStyle/>
          <a:p>
            <a:r>
              <a:rPr lang="en-US" dirty="0"/>
              <a:t>POMDP belief example</a:t>
            </a:r>
          </a:p>
        </p:txBody>
      </p:sp>
    </p:spTree>
    <p:extLst>
      <p:ext uri="{BB962C8B-B14F-4D97-AF65-F5344CB8AC3E}">
        <p14:creationId xmlns:p14="http://schemas.microsoft.com/office/powerpoint/2010/main" val="12796740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2286289" y="2109963"/>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179" name="Rectangle 3"/>
          <p:cNvSpPr>
            <a:spLocks noChangeArrowheads="1"/>
          </p:cNvSpPr>
          <p:nvPr/>
        </p:nvSpPr>
        <p:spPr bwMode="auto">
          <a:xfrm>
            <a:off x="2819633" y="2109963"/>
            <a:ext cx="533344" cy="533344"/>
          </a:xfrm>
          <a:prstGeom prst="rect">
            <a:avLst/>
          </a:prstGeom>
          <a:solidFill>
            <a:srgbClr val="DDDDDD"/>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180" name="Rectangle 4"/>
          <p:cNvSpPr>
            <a:spLocks noChangeArrowheads="1"/>
          </p:cNvSpPr>
          <p:nvPr/>
        </p:nvSpPr>
        <p:spPr bwMode="auto">
          <a:xfrm>
            <a:off x="3352977" y="2109963"/>
            <a:ext cx="533344" cy="533344"/>
          </a:xfrm>
          <a:prstGeom prst="rect">
            <a:avLst/>
          </a:prstGeom>
          <a:solidFill>
            <a:srgbClr val="C0C0C0"/>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181" name="Rectangle 5"/>
          <p:cNvSpPr>
            <a:spLocks noChangeArrowheads="1"/>
          </p:cNvSpPr>
          <p:nvPr/>
        </p:nvSpPr>
        <p:spPr bwMode="auto">
          <a:xfrm>
            <a:off x="3886321" y="2109963"/>
            <a:ext cx="533344" cy="533344"/>
          </a:xfrm>
          <a:prstGeom prst="rect">
            <a:avLst/>
          </a:prstGeom>
          <a:solidFill>
            <a:srgbClr val="4D4D4D"/>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182" name="Rectangle 6"/>
          <p:cNvSpPr>
            <a:spLocks noChangeArrowheads="1"/>
          </p:cNvSpPr>
          <p:nvPr/>
        </p:nvSpPr>
        <p:spPr bwMode="auto">
          <a:xfrm>
            <a:off x="4419665" y="2109963"/>
            <a:ext cx="533344" cy="533344"/>
          </a:xfrm>
          <a:prstGeom prst="rect">
            <a:avLst/>
          </a:prstGeom>
          <a:solidFill>
            <a:srgbClr val="4D4D4D"/>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183" name="Rectangle 7"/>
          <p:cNvSpPr>
            <a:spLocks noChangeArrowheads="1"/>
          </p:cNvSpPr>
          <p:nvPr/>
        </p:nvSpPr>
        <p:spPr bwMode="auto">
          <a:xfrm>
            <a:off x="4953009" y="2109963"/>
            <a:ext cx="533344" cy="533344"/>
          </a:xfrm>
          <a:prstGeom prst="rect">
            <a:avLst/>
          </a:prstGeom>
          <a:solidFill>
            <a:srgbClr val="C0C0C0"/>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184" name="Rectangle 8"/>
          <p:cNvSpPr>
            <a:spLocks noChangeArrowheads="1"/>
          </p:cNvSpPr>
          <p:nvPr/>
        </p:nvSpPr>
        <p:spPr bwMode="auto">
          <a:xfrm>
            <a:off x="5486353" y="2109963"/>
            <a:ext cx="533344" cy="533344"/>
          </a:xfrm>
          <a:prstGeom prst="rect">
            <a:avLst/>
          </a:prstGeom>
          <a:solidFill>
            <a:srgbClr val="DDDDDD"/>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185" name="Rectangle 9"/>
          <p:cNvSpPr>
            <a:spLocks noChangeArrowheads="1"/>
          </p:cNvSpPr>
          <p:nvPr/>
        </p:nvSpPr>
        <p:spPr bwMode="auto">
          <a:xfrm>
            <a:off x="6019697" y="2109963"/>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186" name="Rectangle 10"/>
          <p:cNvSpPr>
            <a:spLocks noChangeArrowheads="1"/>
          </p:cNvSpPr>
          <p:nvPr/>
        </p:nvSpPr>
        <p:spPr bwMode="auto">
          <a:xfrm>
            <a:off x="2286289" y="2643307"/>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187" name="Rectangle 11"/>
          <p:cNvSpPr>
            <a:spLocks noChangeArrowheads="1"/>
          </p:cNvSpPr>
          <p:nvPr/>
        </p:nvSpPr>
        <p:spPr bwMode="auto">
          <a:xfrm>
            <a:off x="4953009" y="2643307"/>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188" name="Rectangle 12"/>
          <p:cNvSpPr>
            <a:spLocks noChangeArrowheads="1"/>
          </p:cNvSpPr>
          <p:nvPr/>
        </p:nvSpPr>
        <p:spPr bwMode="auto">
          <a:xfrm>
            <a:off x="6019697" y="2643307"/>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189" name="Rectangle 13"/>
          <p:cNvSpPr>
            <a:spLocks noChangeArrowheads="1"/>
          </p:cNvSpPr>
          <p:nvPr/>
        </p:nvSpPr>
        <p:spPr bwMode="auto">
          <a:xfrm>
            <a:off x="2286289" y="3176651"/>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190" name="Rectangle 14"/>
          <p:cNvSpPr>
            <a:spLocks noChangeArrowheads="1"/>
          </p:cNvSpPr>
          <p:nvPr/>
        </p:nvSpPr>
        <p:spPr bwMode="auto">
          <a:xfrm>
            <a:off x="4953009" y="3176651"/>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191" name="Rectangle 15"/>
          <p:cNvSpPr>
            <a:spLocks noChangeArrowheads="1"/>
          </p:cNvSpPr>
          <p:nvPr/>
        </p:nvSpPr>
        <p:spPr bwMode="auto">
          <a:xfrm>
            <a:off x="6019697" y="3176651"/>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192" name="Rectangle 16"/>
          <p:cNvSpPr>
            <a:spLocks noChangeArrowheads="1"/>
          </p:cNvSpPr>
          <p:nvPr/>
        </p:nvSpPr>
        <p:spPr bwMode="auto">
          <a:xfrm>
            <a:off x="2286289" y="3709995"/>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193" name="Rectangle 17"/>
          <p:cNvSpPr>
            <a:spLocks noChangeArrowheads="1"/>
          </p:cNvSpPr>
          <p:nvPr/>
        </p:nvSpPr>
        <p:spPr bwMode="auto">
          <a:xfrm>
            <a:off x="2819633" y="3709995"/>
            <a:ext cx="533344" cy="533344"/>
          </a:xfrm>
          <a:prstGeom prst="rect">
            <a:avLst/>
          </a:prstGeom>
          <a:solidFill>
            <a:srgbClr val="DDDDDD"/>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194" name="Rectangle 18"/>
          <p:cNvSpPr>
            <a:spLocks noChangeArrowheads="1"/>
          </p:cNvSpPr>
          <p:nvPr/>
        </p:nvSpPr>
        <p:spPr bwMode="auto">
          <a:xfrm>
            <a:off x="3352977" y="3709995"/>
            <a:ext cx="533344" cy="533344"/>
          </a:xfrm>
          <a:prstGeom prst="rect">
            <a:avLst/>
          </a:prstGeom>
          <a:solidFill>
            <a:srgbClr val="C0C0C0"/>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195" name="Rectangle 19"/>
          <p:cNvSpPr>
            <a:spLocks noChangeArrowheads="1"/>
          </p:cNvSpPr>
          <p:nvPr/>
        </p:nvSpPr>
        <p:spPr bwMode="auto">
          <a:xfrm>
            <a:off x="3886321" y="3709995"/>
            <a:ext cx="533344" cy="533344"/>
          </a:xfrm>
          <a:prstGeom prst="rect">
            <a:avLst/>
          </a:prstGeom>
          <a:solidFill>
            <a:srgbClr val="4D4D4D"/>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196" name="Rectangle 20"/>
          <p:cNvSpPr>
            <a:spLocks noChangeArrowheads="1"/>
          </p:cNvSpPr>
          <p:nvPr/>
        </p:nvSpPr>
        <p:spPr bwMode="auto">
          <a:xfrm>
            <a:off x="4419665" y="3709995"/>
            <a:ext cx="533344" cy="533344"/>
          </a:xfrm>
          <a:prstGeom prst="rect">
            <a:avLst/>
          </a:prstGeom>
          <a:solidFill>
            <a:srgbClr val="4D4D4D"/>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197" name="Rectangle 21"/>
          <p:cNvSpPr>
            <a:spLocks noChangeArrowheads="1"/>
          </p:cNvSpPr>
          <p:nvPr/>
        </p:nvSpPr>
        <p:spPr bwMode="auto">
          <a:xfrm>
            <a:off x="4953009" y="3709995"/>
            <a:ext cx="533344" cy="533344"/>
          </a:xfrm>
          <a:prstGeom prst="rect">
            <a:avLst/>
          </a:prstGeom>
          <a:solidFill>
            <a:srgbClr val="C0C0C0"/>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198" name="Rectangle 22"/>
          <p:cNvSpPr>
            <a:spLocks noChangeArrowheads="1"/>
          </p:cNvSpPr>
          <p:nvPr/>
        </p:nvSpPr>
        <p:spPr bwMode="auto">
          <a:xfrm>
            <a:off x="5486353" y="3709995"/>
            <a:ext cx="533344" cy="533344"/>
          </a:xfrm>
          <a:prstGeom prst="rect">
            <a:avLst/>
          </a:prstGeom>
          <a:solidFill>
            <a:srgbClr val="DDDDDD"/>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199" name="Rectangle 23"/>
          <p:cNvSpPr>
            <a:spLocks noChangeArrowheads="1"/>
          </p:cNvSpPr>
          <p:nvPr/>
        </p:nvSpPr>
        <p:spPr bwMode="auto">
          <a:xfrm>
            <a:off x="6019697" y="3709995"/>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200" name="Rectangle 24"/>
          <p:cNvSpPr>
            <a:spLocks noChangeArrowheads="1"/>
          </p:cNvSpPr>
          <p:nvPr/>
        </p:nvSpPr>
        <p:spPr bwMode="auto">
          <a:xfrm>
            <a:off x="2819633" y="2643307"/>
            <a:ext cx="2133376" cy="1066688"/>
          </a:xfrm>
          <a:prstGeom prst="rect">
            <a:avLst/>
          </a:prstGeom>
          <a:solidFill>
            <a:srgbClr val="FFFFFF"/>
          </a:solidFill>
          <a:ln w="381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201" name="Rectangle 25"/>
          <p:cNvSpPr>
            <a:spLocks noChangeArrowheads="1"/>
          </p:cNvSpPr>
          <p:nvPr/>
        </p:nvSpPr>
        <p:spPr bwMode="auto">
          <a:xfrm>
            <a:off x="2286289" y="2109963"/>
            <a:ext cx="4266752" cy="2133376"/>
          </a:xfrm>
          <a:prstGeom prst="rect">
            <a:avLst/>
          </a:prstGeom>
          <a:noFill/>
          <a:ln w="381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202" name="Rectangle 26"/>
          <p:cNvSpPr>
            <a:spLocks noChangeArrowheads="1"/>
          </p:cNvSpPr>
          <p:nvPr/>
        </p:nvSpPr>
        <p:spPr bwMode="auto">
          <a:xfrm>
            <a:off x="5486353" y="2643307"/>
            <a:ext cx="533344" cy="1066688"/>
          </a:xfrm>
          <a:prstGeom prst="rect">
            <a:avLst/>
          </a:prstGeom>
          <a:noFill/>
          <a:ln w="381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203" name="Line 27"/>
          <p:cNvSpPr>
            <a:spLocks noChangeShapeType="1"/>
          </p:cNvSpPr>
          <p:nvPr/>
        </p:nvSpPr>
        <p:spPr bwMode="auto">
          <a:xfrm>
            <a:off x="4376808" y="2405208"/>
            <a:ext cx="271433" cy="1587"/>
          </a:xfrm>
          <a:prstGeom prst="line">
            <a:avLst/>
          </a:prstGeom>
          <a:noFill/>
          <a:ln w="9360" cap="flat">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50204" name="Rectangle 28"/>
          <p:cNvSpPr>
            <a:spLocks noChangeArrowheads="1"/>
          </p:cNvSpPr>
          <p:nvPr/>
        </p:nvSpPr>
        <p:spPr bwMode="auto">
          <a:xfrm>
            <a:off x="2286289" y="4700491"/>
            <a:ext cx="4266752" cy="228576"/>
          </a:xfrm>
          <a:prstGeom prst="rect">
            <a:avLst/>
          </a:prstGeom>
          <a:gradFill rotWithShape="0">
            <a:gsLst>
              <a:gs pos="0">
                <a:srgbClr val="000000"/>
              </a:gs>
              <a:gs pos="100000">
                <a:srgbClr val="FFFFFF"/>
              </a:gs>
            </a:gsLst>
            <a:lin ang="10800000" scaled="1"/>
          </a:gra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205" name="Rectangle 29"/>
          <p:cNvSpPr>
            <a:spLocks noChangeArrowheads="1"/>
          </p:cNvSpPr>
          <p:nvPr/>
        </p:nvSpPr>
        <p:spPr bwMode="auto">
          <a:xfrm>
            <a:off x="4419665" y="4929067"/>
            <a:ext cx="2133376" cy="304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0" tIns="44996" rIns="89990" bIns="44996" anchor="ctr"/>
          <a:lstStyle>
            <a:lvl1pPr>
              <a:tabLst>
                <a:tab pos="457200" algn="l"/>
                <a:tab pos="914400" algn="l"/>
                <a:tab pos="1371600" algn="l"/>
                <a:tab pos="1828800" algn="l"/>
              </a:tabLst>
              <a:defRPr>
                <a:solidFill>
                  <a:srgbClr val="000000"/>
                </a:solidFill>
                <a:latin typeface="Arial" charset="0"/>
                <a:ea typeface="Droid Sans Fallback" charset="0"/>
                <a:cs typeface="Droid Sans Fallback" charset="0"/>
              </a:defRPr>
            </a:lvl1pPr>
            <a:lvl2pPr>
              <a:tabLst>
                <a:tab pos="457200" algn="l"/>
                <a:tab pos="914400" algn="l"/>
                <a:tab pos="1371600" algn="l"/>
                <a:tab pos="1828800" algn="l"/>
              </a:tabLst>
              <a:defRPr>
                <a:solidFill>
                  <a:srgbClr val="000000"/>
                </a:solidFill>
                <a:latin typeface="Arial" charset="0"/>
                <a:ea typeface="Droid Sans Fallback" charset="0"/>
                <a:cs typeface="Droid Sans Fallback" charset="0"/>
              </a:defRPr>
            </a:lvl2pPr>
            <a:lvl3pPr>
              <a:tabLst>
                <a:tab pos="457200" algn="l"/>
                <a:tab pos="914400" algn="l"/>
                <a:tab pos="1371600" algn="l"/>
                <a:tab pos="1828800" algn="l"/>
              </a:tabLst>
              <a:defRPr>
                <a:solidFill>
                  <a:srgbClr val="000000"/>
                </a:solidFill>
                <a:latin typeface="Arial" charset="0"/>
                <a:ea typeface="Droid Sans Fallback" charset="0"/>
                <a:cs typeface="Droid Sans Fallback" charset="0"/>
              </a:defRPr>
            </a:lvl3pPr>
            <a:lvl4pPr>
              <a:tabLst>
                <a:tab pos="457200" algn="l"/>
                <a:tab pos="914400" algn="l"/>
                <a:tab pos="1371600" algn="l"/>
                <a:tab pos="1828800" algn="l"/>
              </a:tabLst>
              <a:defRPr>
                <a:solidFill>
                  <a:srgbClr val="000000"/>
                </a:solidFill>
                <a:latin typeface="Arial" charset="0"/>
                <a:ea typeface="Droid Sans Fallback" charset="0"/>
                <a:cs typeface="Droid Sans Fallback" charset="0"/>
              </a:defRPr>
            </a:lvl4pPr>
            <a:lvl5pPr>
              <a:tabLst>
                <a:tab pos="457200" algn="l"/>
                <a:tab pos="914400" algn="l"/>
                <a:tab pos="1371600" algn="l"/>
                <a:tab pos="18288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9pPr>
          </a:lstStyle>
          <a:p>
            <a:pPr algn="r">
              <a:lnSpc>
                <a:spcPct val="100000"/>
              </a:lnSpc>
            </a:pPr>
            <a:r>
              <a:rPr lang="en-US" altLang="en-US" sz="2000">
                <a:latin typeface="Calibri" charset="0"/>
                <a:ea typeface="ＭＳ Ｐゴシック" charset="-128"/>
              </a:rPr>
              <a:t>1</a:t>
            </a:r>
          </a:p>
        </p:txBody>
      </p:sp>
      <p:sp>
        <p:nvSpPr>
          <p:cNvPr id="50206" name="Rectangle 30"/>
          <p:cNvSpPr>
            <a:spLocks noChangeArrowheads="1"/>
          </p:cNvSpPr>
          <p:nvPr/>
        </p:nvSpPr>
        <p:spPr bwMode="auto">
          <a:xfrm>
            <a:off x="2286289" y="4929067"/>
            <a:ext cx="2133376" cy="304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0" tIns="44996" rIns="89990" bIns="44996" anchor="ctr"/>
          <a:lstStyle>
            <a:lvl1pPr>
              <a:tabLst>
                <a:tab pos="457200" algn="l"/>
                <a:tab pos="914400" algn="l"/>
                <a:tab pos="1371600" algn="l"/>
                <a:tab pos="1828800" algn="l"/>
              </a:tabLst>
              <a:defRPr>
                <a:solidFill>
                  <a:srgbClr val="000000"/>
                </a:solidFill>
                <a:latin typeface="Arial" charset="0"/>
                <a:ea typeface="Droid Sans Fallback" charset="0"/>
                <a:cs typeface="Droid Sans Fallback" charset="0"/>
              </a:defRPr>
            </a:lvl1pPr>
            <a:lvl2pPr>
              <a:tabLst>
                <a:tab pos="457200" algn="l"/>
                <a:tab pos="914400" algn="l"/>
                <a:tab pos="1371600" algn="l"/>
                <a:tab pos="1828800" algn="l"/>
              </a:tabLst>
              <a:defRPr>
                <a:solidFill>
                  <a:srgbClr val="000000"/>
                </a:solidFill>
                <a:latin typeface="Arial" charset="0"/>
                <a:ea typeface="Droid Sans Fallback" charset="0"/>
                <a:cs typeface="Droid Sans Fallback" charset="0"/>
              </a:defRPr>
            </a:lvl2pPr>
            <a:lvl3pPr>
              <a:tabLst>
                <a:tab pos="457200" algn="l"/>
                <a:tab pos="914400" algn="l"/>
                <a:tab pos="1371600" algn="l"/>
                <a:tab pos="1828800" algn="l"/>
              </a:tabLst>
              <a:defRPr>
                <a:solidFill>
                  <a:srgbClr val="000000"/>
                </a:solidFill>
                <a:latin typeface="Arial" charset="0"/>
                <a:ea typeface="Droid Sans Fallback" charset="0"/>
                <a:cs typeface="Droid Sans Fallback" charset="0"/>
              </a:defRPr>
            </a:lvl3pPr>
            <a:lvl4pPr>
              <a:tabLst>
                <a:tab pos="457200" algn="l"/>
                <a:tab pos="914400" algn="l"/>
                <a:tab pos="1371600" algn="l"/>
                <a:tab pos="1828800" algn="l"/>
              </a:tabLst>
              <a:defRPr>
                <a:solidFill>
                  <a:srgbClr val="000000"/>
                </a:solidFill>
                <a:latin typeface="Arial" charset="0"/>
                <a:ea typeface="Droid Sans Fallback" charset="0"/>
                <a:cs typeface="Droid Sans Fallback" charset="0"/>
              </a:defRPr>
            </a:lvl4pPr>
            <a:lvl5pPr>
              <a:tabLst>
                <a:tab pos="457200" algn="l"/>
                <a:tab pos="914400" algn="l"/>
                <a:tab pos="1371600" algn="l"/>
                <a:tab pos="18288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9pPr>
          </a:lstStyle>
          <a:p>
            <a:pPr>
              <a:lnSpc>
                <a:spcPct val="100000"/>
              </a:lnSpc>
            </a:pPr>
            <a:r>
              <a:rPr lang="en-US" altLang="en-US" sz="2000">
                <a:latin typeface="Calibri" charset="0"/>
                <a:ea typeface="ＭＳ Ｐゴシック" charset="-128"/>
              </a:rPr>
              <a:t>0</a:t>
            </a:r>
          </a:p>
        </p:txBody>
      </p:sp>
      <p:sp>
        <p:nvSpPr>
          <p:cNvPr id="50207" name="AutoShape 31"/>
          <p:cNvSpPr>
            <a:spLocks noChangeArrowheads="1"/>
          </p:cNvSpPr>
          <p:nvPr/>
        </p:nvSpPr>
        <p:spPr bwMode="auto">
          <a:xfrm>
            <a:off x="3986323" y="2214727"/>
            <a:ext cx="380960" cy="380960"/>
          </a:xfrm>
          <a:custGeom>
            <a:avLst/>
            <a:gdLst>
              <a:gd name="G0" fmla="*/ 1058 1 2"/>
              <a:gd name="G1" fmla="*/ 1 35987 55552"/>
              <a:gd name="G2" fmla="*/ G1 13024 1"/>
              <a:gd name="G3" fmla="*/ G2 1 52096"/>
              <a:gd name="G4" fmla="cos G0 G3"/>
              <a:gd name="G5" fmla="*/ 1058 1 2"/>
              <a:gd name="G6" fmla="*/ 1 35987 55552"/>
              <a:gd name="G7" fmla="*/ G6 13024 1"/>
              <a:gd name="G8" fmla="*/ G7 1 52096"/>
              <a:gd name="G9" fmla="sin G5 G8"/>
              <a:gd name="G10" fmla="*/ 1058 1 2"/>
              <a:gd name="G11" fmla="+- G10 0 G4"/>
              <a:gd name="G12" fmla="+- G10 G4 0"/>
              <a:gd name="G13" fmla="+- G12 0 0"/>
              <a:gd name="G14" fmla="*/ 1058 1 2"/>
              <a:gd name="G15" fmla="+- G14 0 G9"/>
              <a:gd name="G16" fmla="+- G14 G9 0"/>
              <a:gd name="G17" fmla="+- G16 0 0"/>
              <a:gd name="G18" fmla="+- 1058 0 0"/>
              <a:gd name="G19" fmla="+- 1058 0 0"/>
              <a:gd name="G20" fmla="+- 180 0 0"/>
              <a:gd name="G21" fmla="+- 90 0 0"/>
              <a:gd name="G22" fmla="+- 270 0 0"/>
              <a:gd name="G23" fmla="+- 90 0 0"/>
              <a:gd name="G24" fmla="+- 0 0 0"/>
              <a:gd name="G25" fmla="+- 90 0 0"/>
              <a:gd name="G26" fmla="+- 90 0 0"/>
              <a:gd name="G27" fmla="+- 90 0 0"/>
            </a:gdLst>
            <a:ahLst/>
            <a:cxnLst>
              <a:cxn ang="0">
                <a:pos x="r" y="vc"/>
              </a:cxn>
              <a:cxn ang="5400000">
                <a:pos x="hc" y="b"/>
              </a:cxn>
              <a:cxn ang="10800000">
                <a:pos x="l" y="vc"/>
              </a:cxn>
              <a:cxn ang="16200000">
                <a:pos x="hc" y="t"/>
              </a:cxn>
            </a:cxnLst>
            <a:rect l="0" t="0" r="0" b="0"/>
            <a:pathLst>
              <a:path>
                <a:moveTo>
                  <a:pt x="0" y="529"/>
                </a:moveTo>
                <a:lnTo>
                  <a:pt x="529" y="529"/>
                </a:lnTo>
                <a:lnTo>
                  <a:pt x="180" y="90"/>
                </a:lnTo>
                <a:lnTo>
                  <a:pt x="529" y="529"/>
                </a:lnTo>
                <a:lnTo>
                  <a:pt x="270" y="90"/>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208" name="Line 32"/>
          <p:cNvSpPr>
            <a:spLocks noChangeShapeType="1"/>
          </p:cNvSpPr>
          <p:nvPr/>
        </p:nvSpPr>
        <p:spPr bwMode="auto">
          <a:xfrm flipV="1">
            <a:off x="4181565" y="1879800"/>
            <a:ext cx="1588" cy="307943"/>
          </a:xfrm>
          <a:prstGeom prst="line">
            <a:avLst/>
          </a:prstGeom>
          <a:noFill/>
          <a:ln w="9360" cap="flat">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50209" name="Line 33"/>
          <p:cNvSpPr>
            <a:spLocks noChangeShapeType="1"/>
          </p:cNvSpPr>
          <p:nvPr/>
        </p:nvSpPr>
        <p:spPr bwMode="auto">
          <a:xfrm>
            <a:off x="4176804" y="2590925"/>
            <a:ext cx="1587" cy="257148"/>
          </a:xfrm>
          <a:prstGeom prst="line">
            <a:avLst/>
          </a:prstGeom>
          <a:noFill/>
          <a:ln w="9360" cap="flat">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50210" name="Line 34"/>
          <p:cNvSpPr>
            <a:spLocks noChangeShapeType="1"/>
          </p:cNvSpPr>
          <p:nvPr/>
        </p:nvSpPr>
        <p:spPr bwMode="auto">
          <a:xfrm flipH="1">
            <a:off x="3732350" y="2405208"/>
            <a:ext cx="246036" cy="1587"/>
          </a:xfrm>
          <a:prstGeom prst="line">
            <a:avLst/>
          </a:prstGeom>
          <a:noFill/>
          <a:ln w="9360" cap="flat">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50211" name="AutoShape 35"/>
          <p:cNvSpPr>
            <a:spLocks noChangeArrowheads="1"/>
          </p:cNvSpPr>
          <p:nvPr/>
        </p:nvSpPr>
        <p:spPr bwMode="auto">
          <a:xfrm>
            <a:off x="4362521" y="2286157"/>
            <a:ext cx="457152" cy="228576"/>
          </a:xfrm>
          <a:custGeom>
            <a:avLst/>
            <a:gdLst>
              <a:gd name="G0" fmla="min 1270 635"/>
              <a:gd name="G1" fmla="*/ 34464 1270 1"/>
              <a:gd name="G2" fmla="*/ G1 1 G0"/>
              <a:gd name="G3" fmla="+- 0 0 50000"/>
              <a:gd name="G4" fmla="+- 34464 0 50000"/>
              <a:gd name="G5" fmla="?: G4 50000 34464"/>
              <a:gd name="G6" fmla="?: G3 0 G4"/>
              <a:gd name="G7" fmla="+- 0 0 50000"/>
              <a:gd name="G8" fmla="+- G2 0 50000"/>
              <a:gd name="G9" fmla="?: G8 50000 G2"/>
              <a:gd name="G10" fmla="?: G7 0 G8"/>
              <a:gd name="G11" fmla="*/ G0 G10 1"/>
              <a:gd name="G12" fmla="*/ G11 1 34464"/>
              <a:gd name="G13" fmla="+- 1270 0 G12"/>
              <a:gd name="G14" fmla="*/ 635 G6 1"/>
              <a:gd name="G15" fmla="*/ G14 1 3392"/>
              <a:gd name="G16" fmla="*/ 635 1 2"/>
              <a:gd name="G17" fmla="+- G16 0 G15"/>
              <a:gd name="G18" fmla="+- G16 G15 0"/>
              <a:gd name="G19" fmla="+- G18 0 0"/>
              <a:gd name="G20" fmla="*/ 635 1 2"/>
              <a:gd name="G21" fmla="*/ G17 G12 1"/>
              <a:gd name="G22" fmla="*/ G21 1 G20"/>
              <a:gd name="G23" fmla="+- G13 G22 0"/>
              <a:gd name="G24" fmla="+- G23 0 0"/>
              <a:gd name="G25" fmla="+- 635 0 0"/>
              <a:gd name="G26" fmla="+- 1270 0 0"/>
            </a:gdLst>
            <a:ahLst/>
            <a:cxnLst>
              <a:cxn ang="0">
                <a:pos x="r" y="vc"/>
              </a:cxn>
              <a:cxn ang="5400000">
                <a:pos x="hc" y="b"/>
              </a:cxn>
              <a:cxn ang="10800000">
                <a:pos x="l" y="vc"/>
              </a:cxn>
              <a:cxn ang="16200000">
                <a:pos x="hc" y="t"/>
              </a:cxn>
            </a:cxnLst>
            <a:rect l="0" t="0" r="0" b="0"/>
            <a:pathLst>
              <a:path>
                <a:moveTo>
                  <a:pt x="0" y="3226"/>
                </a:moveTo>
                <a:lnTo>
                  <a:pt x="921" y="3226"/>
                </a:lnTo>
                <a:lnTo>
                  <a:pt x="921" y="0"/>
                </a:lnTo>
                <a:lnTo>
                  <a:pt x="1270" y="318"/>
                </a:lnTo>
                <a:lnTo>
                  <a:pt x="921" y="635"/>
                </a:lnTo>
                <a:lnTo>
                  <a:pt x="921" y="-2590"/>
                </a:lnTo>
                <a:lnTo>
                  <a:pt x="0" y="-2590"/>
                </a:lnTo>
                <a:close/>
              </a:path>
            </a:pathLst>
          </a:custGeom>
          <a:solidFill>
            <a:srgbClr val="BBE0E3"/>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212" name="Rectangle 36"/>
          <p:cNvSpPr>
            <a:spLocks noChangeArrowheads="1"/>
          </p:cNvSpPr>
          <p:nvPr/>
        </p:nvSpPr>
        <p:spPr bwMode="auto">
          <a:xfrm>
            <a:off x="829117" y="4640172"/>
            <a:ext cx="1371456" cy="304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0" tIns="44996" rIns="89990" bIns="44996" anchor="ctr"/>
          <a:lstStyle>
            <a:lvl1pPr>
              <a:tabLst>
                <a:tab pos="457200" algn="l"/>
                <a:tab pos="914400" algn="l"/>
                <a:tab pos="1371600" algn="l"/>
              </a:tabLst>
              <a:defRPr>
                <a:solidFill>
                  <a:srgbClr val="000000"/>
                </a:solidFill>
                <a:latin typeface="Arial" charset="0"/>
                <a:ea typeface="Droid Sans Fallback" charset="0"/>
                <a:cs typeface="Droid Sans Fallback" charset="0"/>
              </a:defRPr>
            </a:lvl1pPr>
            <a:lvl2pPr>
              <a:tabLst>
                <a:tab pos="457200" algn="l"/>
                <a:tab pos="914400" algn="l"/>
                <a:tab pos="1371600" algn="l"/>
              </a:tabLst>
              <a:defRPr>
                <a:solidFill>
                  <a:srgbClr val="000000"/>
                </a:solidFill>
                <a:latin typeface="Arial" charset="0"/>
                <a:ea typeface="Droid Sans Fallback" charset="0"/>
                <a:cs typeface="Droid Sans Fallback" charset="0"/>
              </a:defRPr>
            </a:lvl2pPr>
            <a:lvl3pPr>
              <a:tabLst>
                <a:tab pos="457200" algn="l"/>
                <a:tab pos="914400" algn="l"/>
                <a:tab pos="1371600" algn="l"/>
              </a:tabLst>
              <a:defRPr>
                <a:solidFill>
                  <a:srgbClr val="000000"/>
                </a:solidFill>
                <a:latin typeface="Arial" charset="0"/>
                <a:ea typeface="Droid Sans Fallback" charset="0"/>
                <a:cs typeface="Droid Sans Fallback" charset="0"/>
              </a:defRPr>
            </a:lvl3pPr>
            <a:lvl4pPr>
              <a:tabLst>
                <a:tab pos="457200" algn="l"/>
                <a:tab pos="914400" algn="l"/>
                <a:tab pos="1371600" algn="l"/>
              </a:tabLst>
              <a:defRPr>
                <a:solidFill>
                  <a:srgbClr val="000000"/>
                </a:solidFill>
                <a:latin typeface="Arial" charset="0"/>
                <a:ea typeface="Droid Sans Fallback" charset="0"/>
                <a:cs typeface="Droid Sans Fallback" charset="0"/>
              </a:defRPr>
            </a:lvl4pPr>
            <a:lvl5pPr>
              <a:tabLst>
                <a:tab pos="457200" algn="l"/>
                <a:tab pos="914400" algn="l"/>
                <a:tab pos="13716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9pPr>
          </a:lstStyle>
          <a:p>
            <a:pPr algn="ctr">
              <a:lnSpc>
                <a:spcPct val="100000"/>
              </a:lnSpc>
            </a:pPr>
            <a:r>
              <a:rPr lang="en-US" altLang="en-US" sz="2000">
                <a:latin typeface="Calibri" charset="0"/>
                <a:ea typeface="ＭＳ Ｐゴシック" charset="-128"/>
              </a:rPr>
              <a:t>Prob</a:t>
            </a:r>
          </a:p>
        </p:txBody>
      </p:sp>
      <p:sp>
        <p:nvSpPr>
          <p:cNvPr id="39" name="Oval 33">
            <a:extLst>
              <a:ext uri="{FF2B5EF4-FFF2-40B4-BE49-F238E27FC236}">
                <a16:creationId xmlns:a16="http://schemas.microsoft.com/office/drawing/2014/main" id="{B786C6E2-1390-EB40-9B50-2E70BB66DF41}"/>
              </a:ext>
            </a:extLst>
          </p:cNvPr>
          <p:cNvSpPr>
            <a:spLocks noChangeArrowheads="1"/>
          </p:cNvSpPr>
          <p:nvPr/>
        </p:nvSpPr>
        <p:spPr bwMode="auto">
          <a:xfrm>
            <a:off x="4031603" y="2229820"/>
            <a:ext cx="295300" cy="295300"/>
          </a:xfrm>
          <a:prstGeom prst="ellipse">
            <a:avLst/>
          </a:prstGeom>
          <a:solidFill>
            <a:srgbClr val="FF0000"/>
          </a:solidFill>
          <a:ln w="9525">
            <a:solidFill>
              <a:schemeClr val="tx1"/>
            </a:solidFill>
            <a:round/>
            <a:headEnd/>
            <a:tailEnd/>
          </a:ln>
        </p:spPr>
        <p:txBody>
          <a:bodyPr wrap="none" anchor="ctr"/>
          <a:lstStyle/>
          <a:p>
            <a:endParaRPr lang="en-US" sz="1395">
              <a:latin typeface="Calibri"/>
              <a:cs typeface="Calibri"/>
            </a:endParaRPr>
          </a:p>
        </p:txBody>
      </p:sp>
      <p:sp>
        <p:nvSpPr>
          <p:cNvPr id="3" name="Title 2">
            <a:extLst>
              <a:ext uri="{FF2B5EF4-FFF2-40B4-BE49-F238E27FC236}">
                <a16:creationId xmlns:a16="http://schemas.microsoft.com/office/drawing/2014/main" id="{E2EF56D9-201D-8443-BF6C-3146FF21F62F}"/>
              </a:ext>
            </a:extLst>
          </p:cNvPr>
          <p:cNvSpPr>
            <a:spLocks noGrp="1"/>
          </p:cNvSpPr>
          <p:nvPr>
            <p:ph type="title"/>
          </p:nvPr>
        </p:nvSpPr>
        <p:spPr/>
        <p:txBody>
          <a:bodyPr/>
          <a:lstStyle/>
          <a:p>
            <a:r>
              <a:rPr lang="en-US" dirty="0"/>
              <a:t>POMDP belief example</a:t>
            </a:r>
          </a:p>
        </p:txBody>
      </p:sp>
    </p:spTree>
    <p:extLst>
      <p:ext uri="{BB962C8B-B14F-4D97-AF65-F5344CB8AC3E}">
        <p14:creationId xmlns:p14="http://schemas.microsoft.com/office/powerpoint/2010/main" val="2585573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2286289" y="2109963"/>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03" name="Rectangle 3"/>
          <p:cNvSpPr>
            <a:spLocks noChangeArrowheads="1"/>
          </p:cNvSpPr>
          <p:nvPr/>
        </p:nvSpPr>
        <p:spPr bwMode="auto">
          <a:xfrm>
            <a:off x="2819633" y="2109963"/>
            <a:ext cx="533344" cy="533344"/>
          </a:xfrm>
          <a:prstGeom prst="rect">
            <a:avLst/>
          </a:prstGeom>
          <a:solidFill>
            <a:srgbClr val="EAEAEA"/>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04" name="Rectangle 4"/>
          <p:cNvSpPr>
            <a:spLocks noChangeArrowheads="1"/>
          </p:cNvSpPr>
          <p:nvPr/>
        </p:nvSpPr>
        <p:spPr bwMode="auto">
          <a:xfrm>
            <a:off x="3352977" y="2109963"/>
            <a:ext cx="533344" cy="533344"/>
          </a:xfrm>
          <a:prstGeom prst="rect">
            <a:avLst/>
          </a:prstGeom>
          <a:solidFill>
            <a:srgbClr val="DDDDDD"/>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05" name="Rectangle 5"/>
          <p:cNvSpPr>
            <a:spLocks noChangeArrowheads="1"/>
          </p:cNvSpPr>
          <p:nvPr/>
        </p:nvSpPr>
        <p:spPr bwMode="auto">
          <a:xfrm>
            <a:off x="3886321" y="2109963"/>
            <a:ext cx="533344" cy="533344"/>
          </a:xfrm>
          <a:prstGeom prst="rect">
            <a:avLst/>
          </a:prstGeom>
          <a:solidFill>
            <a:srgbClr val="C0C0C0"/>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06" name="Rectangle 6"/>
          <p:cNvSpPr>
            <a:spLocks noChangeArrowheads="1"/>
          </p:cNvSpPr>
          <p:nvPr/>
        </p:nvSpPr>
        <p:spPr bwMode="auto">
          <a:xfrm>
            <a:off x="4419665" y="2109963"/>
            <a:ext cx="533344" cy="533344"/>
          </a:xfrm>
          <a:prstGeom prst="rect">
            <a:avLst/>
          </a:prstGeom>
          <a:solidFill>
            <a:srgbClr val="1C1C1C"/>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07" name="Rectangle 7"/>
          <p:cNvSpPr>
            <a:spLocks noChangeArrowheads="1"/>
          </p:cNvSpPr>
          <p:nvPr/>
        </p:nvSpPr>
        <p:spPr bwMode="auto">
          <a:xfrm>
            <a:off x="4953009" y="2109963"/>
            <a:ext cx="533344" cy="533344"/>
          </a:xfrm>
          <a:prstGeom prst="rect">
            <a:avLst/>
          </a:prstGeom>
          <a:solidFill>
            <a:srgbClr val="C0C0C0"/>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08" name="Rectangle 8"/>
          <p:cNvSpPr>
            <a:spLocks noChangeArrowheads="1"/>
          </p:cNvSpPr>
          <p:nvPr/>
        </p:nvSpPr>
        <p:spPr bwMode="auto">
          <a:xfrm>
            <a:off x="5486353" y="2109963"/>
            <a:ext cx="533344" cy="533344"/>
          </a:xfrm>
          <a:prstGeom prst="rect">
            <a:avLst/>
          </a:prstGeom>
          <a:solidFill>
            <a:srgbClr val="DDDDDD"/>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09" name="Rectangle 9"/>
          <p:cNvSpPr>
            <a:spLocks noChangeArrowheads="1"/>
          </p:cNvSpPr>
          <p:nvPr/>
        </p:nvSpPr>
        <p:spPr bwMode="auto">
          <a:xfrm>
            <a:off x="6019697" y="2109963"/>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10" name="Rectangle 10"/>
          <p:cNvSpPr>
            <a:spLocks noChangeArrowheads="1"/>
          </p:cNvSpPr>
          <p:nvPr/>
        </p:nvSpPr>
        <p:spPr bwMode="auto">
          <a:xfrm>
            <a:off x="2286289" y="2643307"/>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11" name="Rectangle 11"/>
          <p:cNvSpPr>
            <a:spLocks noChangeArrowheads="1"/>
          </p:cNvSpPr>
          <p:nvPr/>
        </p:nvSpPr>
        <p:spPr bwMode="auto">
          <a:xfrm>
            <a:off x="4953009" y="2643307"/>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12" name="Rectangle 12"/>
          <p:cNvSpPr>
            <a:spLocks noChangeArrowheads="1"/>
          </p:cNvSpPr>
          <p:nvPr/>
        </p:nvSpPr>
        <p:spPr bwMode="auto">
          <a:xfrm>
            <a:off x="6019697" y="2643307"/>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13" name="Rectangle 13"/>
          <p:cNvSpPr>
            <a:spLocks noChangeArrowheads="1"/>
          </p:cNvSpPr>
          <p:nvPr/>
        </p:nvSpPr>
        <p:spPr bwMode="auto">
          <a:xfrm>
            <a:off x="2286289" y="3176651"/>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14" name="Rectangle 14"/>
          <p:cNvSpPr>
            <a:spLocks noChangeArrowheads="1"/>
          </p:cNvSpPr>
          <p:nvPr/>
        </p:nvSpPr>
        <p:spPr bwMode="auto">
          <a:xfrm>
            <a:off x="4953009" y="3176651"/>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15" name="Rectangle 15"/>
          <p:cNvSpPr>
            <a:spLocks noChangeArrowheads="1"/>
          </p:cNvSpPr>
          <p:nvPr/>
        </p:nvSpPr>
        <p:spPr bwMode="auto">
          <a:xfrm>
            <a:off x="6019697" y="3176651"/>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16" name="Rectangle 16"/>
          <p:cNvSpPr>
            <a:spLocks noChangeArrowheads="1"/>
          </p:cNvSpPr>
          <p:nvPr/>
        </p:nvSpPr>
        <p:spPr bwMode="auto">
          <a:xfrm>
            <a:off x="2286289" y="3709995"/>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17" name="Rectangle 17"/>
          <p:cNvSpPr>
            <a:spLocks noChangeArrowheads="1"/>
          </p:cNvSpPr>
          <p:nvPr/>
        </p:nvSpPr>
        <p:spPr bwMode="auto">
          <a:xfrm>
            <a:off x="2819633" y="3709995"/>
            <a:ext cx="533344" cy="533344"/>
          </a:xfrm>
          <a:prstGeom prst="rect">
            <a:avLst/>
          </a:prstGeom>
          <a:solidFill>
            <a:srgbClr val="EAEAEA"/>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18" name="Rectangle 18"/>
          <p:cNvSpPr>
            <a:spLocks noChangeArrowheads="1"/>
          </p:cNvSpPr>
          <p:nvPr/>
        </p:nvSpPr>
        <p:spPr bwMode="auto">
          <a:xfrm>
            <a:off x="3352977" y="3709995"/>
            <a:ext cx="533344" cy="533344"/>
          </a:xfrm>
          <a:prstGeom prst="rect">
            <a:avLst/>
          </a:prstGeom>
          <a:solidFill>
            <a:srgbClr val="DDDDDD"/>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19" name="Rectangle 19"/>
          <p:cNvSpPr>
            <a:spLocks noChangeArrowheads="1"/>
          </p:cNvSpPr>
          <p:nvPr/>
        </p:nvSpPr>
        <p:spPr bwMode="auto">
          <a:xfrm>
            <a:off x="3886321" y="3709995"/>
            <a:ext cx="533344" cy="533344"/>
          </a:xfrm>
          <a:prstGeom prst="rect">
            <a:avLst/>
          </a:prstGeom>
          <a:solidFill>
            <a:srgbClr val="C0C0C0"/>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20" name="Rectangle 20"/>
          <p:cNvSpPr>
            <a:spLocks noChangeArrowheads="1"/>
          </p:cNvSpPr>
          <p:nvPr/>
        </p:nvSpPr>
        <p:spPr bwMode="auto">
          <a:xfrm>
            <a:off x="4419665" y="3709995"/>
            <a:ext cx="533344" cy="533344"/>
          </a:xfrm>
          <a:prstGeom prst="rect">
            <a:avLst/>
          </a:prstGeom>
          <a:solidFill>
            <a:srgbClr val="1C1C1C"/>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21" name="Rectangle 21"/>
          <p:cNvSpPr>
            <a:spLocks noChangeArrowheads="1"/>
          </p:cNvSpPr>
          <p:nvPr/>
        </p:nvSpPr>
        <p:spPr bwMode="auto">
          <a:xfrm>
            <a:off x="4953009" y="3709995"/>
            <a:ext cx="533344" cy="533344"/>
          </a:xfrm>
          <a:prstGeom prst="rect">
            <a:avLst/>
          </a:prstGeom>
          <a:solidFill>
            <a:srgbClr val="C0C0C0"/>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22" name="Rectangle 22"/>
          <p:cNvSpPr>
            <a:spLocks noChangeArrowheads="1"/>
          </p:cNvSpPr>
          <p:nvPr/>
        </p:nvSpPr>
        <p:spPr bwMode="auto">
          <a:xfrm>
            <a:off x="5486353" y="3709995"/>
            <a:ext cx="533344" cy="533344"/>
          </a:xfrm>
          <a:prstGeom prst="rect">
            <a:avLst/>
          </a:prstGeom>
          <a:solidFill>
            <a:srgbClr val="DDDDDD"/>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23" name="Rectangle 23"/>
          <p:cNvSpPr>
            <a:spLocks noChangeArrowheads="1"/>
          </p:cNvSpPr>
          <p:nvPr/>
        </p:nvSpPr>
        <p:spPr bwMode="auto">
          <a:xfrm>
            <a:off x="6019697" y="3709995"/>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24" name="Rectangle 24"/>
          <p:cNvSpPr>
            <a:spLocks noChangeArrowheads="1"/>
          </p:cNvSpPr>
          <p:nvPr/>
        </p:nvSpPr>
        <p:spPr bwMode="auto">
          <a:xfrm>
            <a:off x="2819633" y="2643307"/>
            <a:ext cx="2133376" cy="1066688"/>
          </a:xfrm>
          <a:prstGeom prst="rect">
            <a:avLst/>
          </a:prstGeom>
          <a:solidFill>
            <a:srgbClr val="FFFFFF"/>
          </a:solidFill>
          <a:ln w="381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25" name="Rectangle 25"/>
          <p:cNvSpPr>
            <a:spLocks noChangeArrowheads="1"/>
          </p:cNvSpPr>
          <p:nvPr/>
        </p:nvSpPr>
        <p:spPr bwMode="auto">
          <a:xfrm>
            <a:off x="2286289" y="2109963"/>
            <a:ext cx="4266752" cy="2133376"/>
          </a:xfrm>
          <a:prstGeom prst="rect">
            <a:avLst/>
          </a:prstGeom>
          <a:noFill/>
          <a:ln w="381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26" name="Rectangle 26"/>
          <p:cNvSpPr>
            <a:spLocks noChangeArrowheads="1"/>
          </p:cNvSpPr>
          <p:nvPr/>
        </p:nvSpPr>
        <p:spPr bwMode="auto">
          <a:xfrm>
            <a:off x="5486353" y="2643307"/>
            <a:ext cx="533344" cy="1066688"/>
          </a:xfrm>
          <a:prstGeom prst="rect">
            <a:avLst/>
          </a:prstGeom>
          <a:noFill/>
          <a:ln w="381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27" name="Line 27"/>
          <p:cNvSpPr>
            <a:spLocks noChangeShapeType="1"/>
          </p:cNvSpPr>
          <p:nvPr/>
        </p:nvSpPr>
        <p:spPr bwMode="auto">
          <a:xfrm>
            <a:off x="4886342" y="2376636"/>
            <a:ext cx="271435" cy="1587"/>
          </a:xfrm>
          <a:prstGeom prst="line">
            <a:avLst/>
          </a:prstGeom>
          <a:noFill/>
          <a:ln w="9360" cap="flat">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51228" name="Rectangle 28"/>
          <p:cNvSpPr>
            <a:spLocks noChangeArrowheads="1"/>
          </p:cNvSpPr>
          <p:nvPr/>
        </p:nvSpPr>
        <p:spPr bwMode="auto">
          <a:xfrm>
            <a:off x="2286289" y="4700491"/>
            <a:ext cx="4266752" cy="228576"/>
          </a:xfrm>
          <a:prstGeom prst="rect">
            <a:avLst/>
          </a:prstGeom>
          <a:gradFill rotWithShape="0">
            <a:gsLst>
              <a:gs pos="0">
                <a:srgbClr val="000000"/>
              </a:gs>
              <a:gs pos="100000">
                <a:srgbClr val="FFFFFF"/>
              </a:gs>
            </a:gsLst>
            <a:lin ang="10800000" scaled="1"/>
          </a:gra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29" name="Rectangle 29"/>
          <p:cNvSpPr>
            <a:spLocks noChangeArrowheads="1"/>
          </p:cNvSpPr>
          <p:nvPr/>
        </p:nvSpPr>
        <p:spPr bwMode="auto">
          <a:xfrm>
            <a:off x="4419665" y="4929067"/>
            <a:ext cx="2133376" cy="304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0" tIns="44996" rIns="89990" bIns="44996" anchor="ctr"/>
          <a:lstStyle>
            <a:lvl1pPr>
              <a:tabLst>
                <a:tab pos="457200" algn="l"/>
                <a:tab pos="914400" algn="l"/>
                <a:tab pos="1371600" algn="l"/>
                <a:tab pos="1828800" algn="l"/>
              </a:tabLst>
              <a:defRPr>
                <a:solidFill>
                  <a:srgbClr val="000000"/>
                </a:solidFill>
                <a:latin typeface="Arial" charset="0"/>
                <a:ea typeface="Droid Sans Fallback" charset="0"/>
                <a:cs typeface="Droid Sans Fallback" charset="0"/>
              </a:defRPr>
            </a:lvl1pPr>
            <a:lvl2pPr>
              <a:tabLst>
                <a:tab pos="457200" algn="l"/>
                <a:tab pos="914400" algn="l"/>
                <a:tab pos="1371600" algn="l"/>
                <a:tab pos="1828800" algn="l"/>
              </a:tabLst>
              <a:defRPr>
                <a:solidFill>
                  <a:srgbClr val="000000"/>
                </a:solidFill>
                <a:latin typeface="Arial" charset="0"/>
                <a:ea typeface="Droid Sans Fallback" charset="0"/>
                <a:cs typeface="Droid Sans Fallback" charset="0"/>
              </a:defRPr>
            </a:lvl2pPr>
            <a:lvl3pPr>
              <a:tabLst>
                <a:tab pos="457200" algn="l"/>
                <a:tab pos="914400" algn="l"/>
                <a:tab pos="1371600" algn="l"/>
                <a:tab pos="1828800" algn="l"/>
              </a:tabLst>
              <a:defRPr>
                <a:solidFill>
                  <a:srgbClr val="000000"/>
                </a:solidFill>
                <a:latin typeface="Arial" charset="0"/>
                <a:ea typeface="Droid Sans Fallback" charset="0"/>
                <a:cs typeface="Droid Sans Fallback" charset="0"/>
              </a:defRPr>
            </a:lvl3pPr>
            <a:lvl4pPr>
              <a:tabLst>
                <a:tab pos="457200" algn="l"/>
                <a:tab pos="914400" algn="l"/>
                <a:tab pos="1371600" algn="l"/>
                <a:tab pos="1828800" algn="l"/>
              </a:tabLst>
              <a:defRPr>
                <a:solidFill>
                  <a:srgbClr val="000000"/>
                </a:solidFill>
                <a:latin typeface="Arial" charset="0"/>
                <a:ea typeface="Droid Sans Fallback" charset="0"/>
                <a:cs typeface="Droid Sans Fallback" charset="0"/>
              </a:defRPr>
            </a:lvl4pPr>
            <a:lvl5pPr>
              <a:tabLst>
                <a:tab pos="457200" algn="l"/>
                <a:tab pos="914400" algn="l"/>
                <a:tab pos="1371600" algn="l"/>
                <a:tab pos="18288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9pPr>
          </a:lstStyle>
          <a:p>
            <a:pPr algn="r">
              <a:lnSpc>
                <a:spcPct val="100000"/>
              </a:lnSpc>
            </a:pPr>
            <a:r>
              <a:rPr lang="en-US" altLang="en-US" sz="2000">
                <a:latin typeface="Calibri" charset="0"/>
                <a:ea typeface="ＭＳ Ｐゴシック" charset="-128"/>
              </a:rPr>
              <a:t>1</a:t>
            </a:r>
          </a:p>
        </p:txBody>
      </p:sp>
      <p:sp>
        <p:nvSpPr>
          <p:cNvPr id="51230" name="Rectangle 30"/>
          <p:cNvSpPr>
            <a:spLocks noChangeArrowheads="1"/>
          </p:cNvSpPr>
          <p:nvPr/>
        </p:nvSpPr>
        <p:spPr bwMode="auto">
          <a:xfrm>
            <a:off x="2286289" y="4929067"/>
            <a:ext cx="2133376" cy="304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0" tIns="44996" rIns="89990" bIns="44996" anchor="ctr"/>
          <a:lstStyle>
            <a:lvl1pPr>
              <a:tabLst>
                <a:tab pos="457200" algn="l"/>
                <a:tab pos="914400" algn="l"/>
                <a:tab pos="1371600" algn="l"/>
                <a:tab pos="1828800" algn="l"/>
              </a:tabLst>
              <a:defRPr>
                <a:solidFill>
                  <a:srgbClr val="000000"/>
                </a:solidFill>
                <a:latin typeface="Arial" charset="0"/>
                <a:ea typeface="Droid Sans Fallback" charset="0"/>
                <a:cs typeface="Droid Sans Fallback" charset="0"/>
              </a:defRPr>
            </a:lvl1pPr>
            <a:lvl2pPr>
              <a:tabLst>
                <a:tab pos="457200" algn="l"/>
                <a:tab pos="914400" algn="l"/>
                <a:tab pos="1371600" algn="l"/>
                <a:tab pos="1828800" algn="l"/>
              </a:tabLst>
              <a:defRPr>
                <a:solidFill>
                  <a:srgbClr val="000000"/>
                </a:solidFill>
                <a:latin typeface="Arial" charset="0"/>
                <a:ea typeface="Droid Sans Fallback" charset="0"/>
                <a:cs typeface="Droid Sans Fallback" charset="0"/>
              </a:defRPr>
            </a:lvl2pPr>
            <a:lvl3pPr>
              <a:tabLst>
                <a:tab pos="457200" algn="l"/>
                <a:tab pos="914400" algn="l"/>
                <a:tab pos="1371600" algn="l"/>
                <a:tab pos="1828800" algn="l"/>
              </a:tabLst>
              <a:defRPr>
                <a:solidFill>
                  <a:srgbClr val="000000"/>
                </a:solidFill>
                <a:latin typeface="Arial" charset="0"/>
                <a:ea typeface="Droid Sans Fallback" charset="0"/>
                <a:cs typeface="Droid Sans Fallback" charset="0"/>
              </a:defRPr>
            </a:lvl3pPr>
            <a:lvl4pPr>
              <a:tabLst>
                <a:tab pos="457200" algn="l"/>
                <a:tab pos="914400" algn="l"/>
                <a:tab pos="1371600" algn="l"/>
                <a:tab pos="1828800" algn="l"/>
              </a:tabLst>
              <a:defRPr>
                <a:solidFill>
                  <a:srgbClr val="000000"/>
                </a:solidFill>
                <a:latin typeface="Arial" charset="0"/>
                <a:ea typeface="Droid Sans Fallback" charset="0"/>
                <a:cs typeface="Droid Sans Fallback" charset="0"/>
              </a:defRPr>
            </a:lvl4pPr>
            <a:lvl5pPr>
              <a:tabLst>
                <a:tab pos="457200" algn="l"/>
                <a:tab pos="914400" algn="l"/>
                <a:tab pos="1371600" algn="l"/>
                <a:tab pos="18288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9pPr>
          </a:lstStyle>
          <a:p>
            <a:pPr>
              <a:lnSpc>
                <a:spcPct val="100000"/>
              </a:lnSpc>
            </a:pPr>
            <a:r>
              <a:rPr lang="en-US" altLang="en-US" sz="2000">
                <a:latin typeface="Calibri" charset="0"/>
                <a:ea typeface="ＭＳ Ｐゴシック" charset="-128"/>
              </a:rPr>
              <a:t>0</a:t>
            </a:r>
          </a:p>
        </p:txBody>
      </p:sp>
      <p:sp>
        <p:nvSpPr>
          <p:cNvPr id="51231" name="AutoShape 31"/>
          <p:cNvSpPr>
            <a:spLocks noChangeArrowheads="1"/>
          </p:cNvSpPr>
          <p:nvPr/>
        </p:nvSpPr>
        <p:spPr bwMode="auto">
          <a:xfrm>
            <a:off x="4495857" y="2186155"/>
            <a:ext cx="380960" cy="380960"/>
          </a:xfrm>
          <a:custGeom>
            <a:avLst/>
            <a:gdLst>
              <a:gd name="G0" fmla="*/ 1058 1 2"/>
              <a:gd name="G1" fmla="*/ 1 35987 55552"/>
              <a:gd name="G2" fmla="*/ G1 13024 1"/>
              <a:gd name="G3" fmla="*/ G2 1 52096"/>
              <a:gd name="G4" fmla="cos G0 G3"/>
              <a:gd name="G5" fmla="*/ 1058 1 2"/>
              <a:gd name="G6" fmla="*/ 1 35987 55552"/>
              <a:gd name="G7" fmla="*/ G6 13024 1"/>
              <a:gd name="G8" fmla="*/ G7 1 52096"/>
              <a:gd name="G9" fmla="sin G5 G8"/>
              <a:gd name="G10" fmla="*/ 1058 1 2"/>
              <a:gd name="G11" fmla="+- G10 0 G4"/>
              <a:gd name="G12" fmla="+- G10 G4 0"/>
              <a:gd name="G13" fmla="+- G12 0 0"/>
              <a:gd name="G14" fmla="*/ 1058 1 2"/>
              <a:gd name="G15" fmla="+- G14 0 G9"/>
              <a:gd name="G16" fmla="+- G14 G9 0"/>
              <a:gd name="G17" fmla="+- G16 0 0"/>
              <a:gd name="G18" fmla="+- 1058 0 0"/>
              <a:gd name="G19" fmla="+- 1058 0 0"/>
              <a:gd name="G20" fmla="+- 180 0 0"/>
              <a:gd name="G21" fmla="+- 90 0 0"/>
              <a:gd name="G22" fmla="+- 270 0 0"/>
              <a:gd name="G23" fmla="+- 90 0 0"/>
              <a:gd name="G24" fmla="+- 0 0 0"/>
              <a:gd name="G25" fmla="+- 90 0 0"/>
              <a:gd name="G26" fmla="+- 90 0 0"/>
              <a:gd name="G27" fmla="+- 90 0 0"/>
            </a:gdLst>
            <a:ahLst/>
            <a:cxnLst>
              <a:cxn ang="0">
                <a:pos x="r" y="vc"/>
              </a:cxn>
              <a:cxn ang="5400000">
                <a:pos x="hc" y="b"/>
              </a:cxn>
              <a:cxn ang="10800000">
                <a:pos x="l" y="vc"/>
              </a:cxn>
              <a:cxn ang="16200000">
                <a:pos x="hc" y="t"/>
              </a:cxn>
            </a:cxnLst>
            <a:rect l="0" t="0" r="0" b="0"/>
            <a:pathLst>
              <a:path>
                <a:moveTo>
                  <a:pt x="0" y="529"/>
                </a:moveTo>
                <a:lnTo>
                  <a:pt x="529" y="529"/>
                </a:lnTo>
                <a:lnTo>
                  <a:pt x="180" y="90"/>
                </a:lnTo>
                <a:lnTo>
                  <a:pt x="529" y="529"/>
                </a:lnTo>
                <a:lnTo>
                  <a:pt x="270" y="90"/>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32" name="Line 32"/>
          <p:cNvSpPr>
            <a:spLocks noChangeShapeType="1"/>
          </p:cNvSpPr>
          <p:nvPr/>
        </p:nvSpPr>
        <p:spPr bwMode="auto">
          <a:xfrm flipV="1">
            <a:off x="4691100" y="1851228"/>
            <a:ext cx="1587" cy="307943"/>
          </a:xfrm>
          <a:prstGeom prst="line">
            <a:avLst/>
          </a:prstGeom>
          <a:noFill/>
          <a:ln w="9360" cap="flat">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51233" name="Line 33"/>
          <p:cNvSpPr>
            <a:spLocks noChangeShapeType="1"/>
          </p:cNvSpPr>
          <p:nvPr/>
        </p:nvSpPr>
        <p:spPr bwMode="auto">
          <a:xfrm>
            <a:off x="4686337" y="2562353"/>
            <a:ext cx="1588" cy="257148"/>
          </a:xfrm>
          <a:prstGeom prst="line">
            <a:avLst/>
          </a:prstGeom>
          <a:noFill/>
          <a:ln w="9360" cap="flat">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51234" name="Line 34"/>
          <p:cNvSpPr>
            <a:spLocks noChangeShapeType="1"/>
          </p:cNvSpPr>
          <p:nvPr/>
        </p:nvSpPr>
        <p:spPr bwMode="auto">
          <a:xfrm flipH="1">
            <a:off x="4241885" y="2376636"/>
            <a:ext cx="246037" cy="1587"/>
          </a:xfrm>
          <a:prstGeom prst="line">
            <a:avLst/>
          </a:prstGeom>
          <a:noFill/>
          <a:ln w="9360" cap="flat">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51235" name="AutoShape 35"/>
          <p:cNvSpPr>
            <a:spLocks noChangeArrowheads="1"/>
          </p:cNvSpPr>
          <p:nvPr/>
        </p:nvSpPr>
        <p:spPr bwMode="auto">
          <a:xfrm>
            <a:off x="4872055" y="2257585"/>
            <a:ext cx="457152" cy="228576"/>
          </a:xfrm>
          <a:custGeom>
            <a:avLst/>
            <a:gdLst>
              <a:gd name="G0" fmla="min 1270 635"/>
              <a:gd name="G1" fmla="*/ 34464 1270 1"/>
              <a:gd name="G2" fmla="*/ G1 1 G0"/>
              <a:gd name="G3" fmla="+- 0 0 50000"/>
              <a:gd name="G4" fmla="+- 34464 0 50000"/>
              <a:gd name="G5" fmla="?: G4 50000 34464"/>
              <a:gd name="G6" fmla="?: G3 0 G4"/>
              <a:gd name="G7" fmla="+- 0 0 50000"/>
              <a:gd name="G8" fmla="+- G2 0 50000"/>
              <a:gd name="G9" fmla="?: G8 50000 G2"/>
              <a:gd name="G10" fmla="?: G7 0 G8"/>
              <a:gd name="G11" fmla="*/ G0 G10 1"/>
              <a:gd name="G12" fmla="*/ G11 1 34464"/>
              <a:gd name="G13" fmla="+- 1270 0 G12"/>
              <a:gd name="G14" fmla="*/ 635 G6 1"/>
              <a:gd name="G15" fmla="*/ G14 1 3392"/>
              <a:gd name="G16" fmla="*/ 635 1 2"/>
              <a:gd name="G17" fmla="+- G16 0 G15"/>
              <a:gd name="G18" fmla="+- G16 G15 0"/>
              <a:gd name="G19" fmla="+- G18 0 0"/>
              <a:gd name="G20" fmla="*/ 635 1 2"/>
              <a:gd name="G21" fmla="*/ G17 G12 1"/>
              <a:gd name="G22" fmla="*/ G21 1 G20"/>
              <a:gd name="G23" fmla="+- G13 G22 0"/>
              <a:gd name="G24" fmla="+- G23 0 0"/>
              <a:gd name="G25" fmla="+- 635 0 0"/>
              <a:gd name="G26" fmla="+- 1270 0 0"/>
            </a:gdLst>
            <a:ahLst/>
            <a:cxnLst>
              <a:cxn ang="0">
                <a:pos x="r" y="vc"/>
              </a:cxn>
              <a:cxn ang="5400000">
                <a:pos x="hc" y="b"/>
              </a:cxn>
              <a:cxn ang="10800000">
                <a:pos x="l" y="vc"/>
              </a:cxn>
              <a:cxn ang="16200000">
                <a:pos x="hc" y="t"/>
              </a:cxn>
            </a:cxnLst>
            <a:rect l="0" t="0" r="0" b="0"/>
            <a:pathLst>
              <a:path>
                <a:moveTo>
                  <a:pt x="0" y="3226"/>
                </a:moveTo>
                <a:lnTo>
                  <a:pt x="921" y="3226"/>
                </a:lnTo>
                <a:lnTo>
                  <a:pt x="921" y="0"/>
                </a:lnTo>
                <a:lnTo>
                  <a:pt x="1270" y="318"/>
                </a:lnTo>
                <a:lnTo>
                  <a:pt x="921" y="635"/>
                </a:lnTo>
                <a:lnTo>
                  <a:pt x="921" y="-2590"/>
                </a:lnTo>
                <a:lnTo>
                  <a:pt x="0" y="-2590"/>
                </a:lnTo>
                <a:close/>
              </a:path>
            </a:pathLst>
          </a:custGeom>
          <a:solidFill>
            <a:srgbClr val="BBE0E3"/>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36" name="Rectangle 36"/>
          <p:cNvSpPr>
            <a:spLocks noChangeArrowheads="1"/>
          </p:cNvSpPr>
          <p:nvPr/>
        </p:nvSpPr>
        <p:spPr bwMode="auto">
          <a:xfrm>
            <a:off x="829117" y="4640172"/>
            <a:ext cx="1371456" cy="304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0" tIns="44996" rIns="89990" bIns="44996" anchor="ctr"/>
          <a:lstStyle>
            <a:lvl1pPr>
              <a:tabLst>
                <a:tab pos="457200" algn="l"/>
                <a:tab pos="914400" algn="l"/>
                <a:tab pos="1371600" algn="l"/>
              </a:tabLst>
              <a:defRPr>
                <a:solidFill>
                  <a:srgbClr val="000000"/>
                </a:solidFill>
                <a:latin typeface="Arial" charset="0"/>
                <a:ea typeface="Droid Sans Fallback" charset="0"/>
                <a:cs typeface="Droid Sans Fallback" charset="0"/>
              </a:defRPr>
            </a:lvl1pPr>
            <a:lvl2pPr>
              <a:tabLst>
                <a:tab pos="457200" algn="l"/>
                <a:tab pos="914400" algn="l"/>
                <a:tab pos="1371600" algn="l"/>
              </a:tabLst>
              <a:defRPr>
                <a:solidFill>
                  <a:srgbClr val="000000"/>
                </a:solidFill>
                <a:latin typeface="Arial" charset="0"/>
                <a:ea typeface="Droid Sans Fallback" charset="0"/>
                <a:cs typeface="Droid Sans Fallback" charset="0"/>
              </a:defRPr>
            </a:lvl2pPr>
            <a:lvl3pPr>
              <a:tabLst>
                <a:tab pos="457200" algn="l"/>
                <a:tab pos="914400" algn="l"/>
                <a:tab pos="1371600" algn="l"/>
              </a:tabLst>
              <a:defRPr>
                <a:solidFill>
                  <a:srgbClr val="000000"/>
                </a:solidFill>
                <a:latin typeface="Arial" charset="0"/>
                <a:ea typeface="Droid Sans Fallback" charset="0"/>
                <a:cs typeface="Droid Sans Fallback" charset="0"/>
              </a:defRPr>
            </a:lvl3pPr>
            <a:lvl4pPr>
              <a:tabLst>
                <a:tab pos="457200" algn="l"/>
                <a:tab pos="914400" algn="l"/>
                <a:tab pos="1371600" algn="l"/>
              </a:tabLst>
              <a:defRPr>
                <a:solidFill>
                  <a:srgbClr val="000000"/>
                </a:solidFill>
                <a:latin typeface="Arial" charset="0"/>
                <a:ea typeface="Droid Sans Fallback" charset="0"/>
                <a:cs typeface="Droid Sans Fallback" charset="0"/>
              </a:defRPr>
            </a:lvl4pPr>
            <a:lvl5pPr>
              <a:tabLst>
                <a:tab pos="457200" algn="l"/>
                <a:tab pos="914400" algn="l"/>
                <a:tab pos="13716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9pPr>
          </a:lstStyle>
          <a:p>
            <a:pPr algn="ctr">
              <a:lnSpc>
                <a:spcPct val="100000"/>
              </a:lnSpc>
            </a:pPr>
            <a:r>
              <a:rPr lang="en-US" altLang="en-US" sz="2000">
                <a:latin typeface="Calibri" charset="0"/>
                <a:ea typeface="ＭＳ Ｐゴシック" charset="-128"/>
              </a:rPr>
              <a:t>Prob</a:t>
            </a:r>
          </a:p>
        </p:txBody>
      </p:sp>
      <p:sp>
        <p:nvSpPr>
          <p:cNvPr id="39" name="Oval 33">
            <a:extLst>
              <a:ext uri="{FF2B5EF4-FFF2-40B4-BE49-F238E27FC236}">
                <a16:creationId xmlns:a16="http://schemas.microsoft.com/office/drawing/2014/main" id="{82AC8574-93E0-954E-AEC1-EFBD211250BC}"/>
              </a:ext>
            </a:extLst>
          </p:cNvPr>
          <p:cNvSpPr>
            <a:spLocks noChangeArrowheads="1"/>
          </p:cNvSpPr>
          <p:nvPr/>
        </p:nvSpPr>
        <p:spPr bwMode="auto">
          <a:xfrm>
            <a:off x="4541649" y="2212262"/>
            <a:ext cx="295300" cy="295300"/>
          </a:xfrm>
          <a:prstGeom prst="ellipse">
            <a:avLst/>
          </a:prstGeom>
          <a:solidFill>
            <a:srgbClr val="FF0000"/>
          </a:solidFill>
          <a:ln w="9525">
            <a:solidFill>
              <a:schemeClr val="tx1"/>
            </a:solidFill>
            <a:round/>
            <a:headEnd/>
            <a:tailEnd/>
          </a:ln>
        </p:spPr>
        <p:txBody>
          <a:bodyPr wrap="none" anchor="ctr"/>
          <a:lstStyle/>
          <a:p>
            <a:endParaRPr lang="en-US" sz="1395">
              <a:latin typeface="Calibri"/>
              <a:cs typeface="Calibri"/>
            </a:endParaRPr>
          </a:p>
        </p:txBody>
      </p:sp>
      <p:sp>
        <p:nvSpPr>
          <p:cNvPr id="3" name="Title 2">
            <a:extLst>
              <a:ext uri="{FF2B5EF4-FFF2-40B4-BE49-F238E27FC236}">
                <a16:creationId xmlns:a16="http://schemas.microsoft.com/office/drawing/2014/main" id="{9B94AB89-E889-0C4B-A622-16441DFA48A1}"/>
              </a:ext>
            </a:extLst>
          </p:cNvPr>
          <p:cNvSpPr>
            <a:spLocks noGrp="1"/>
          </p:cNvSpPr>
          <p:nvPr>
            <p:ph type="title"/>
          </p:nvPr>
        </p:nvSpPr>
        <p:spPr/>
        <p:txBody>
          <a:bodyPr/>
          <a:lstStyle/>
          <a:p>
            <a:r>
              <a:rPr lang="en-US" dirty="0"/>
              <a:t>POMDP belief example</a:t>
            </a:r>
          </a:p>
        </p:txBody>
      </p:sp>
    </p:spTree>
    <p:extLst>
      <p:ext uri="{BB962C8B-B14F-4D97-AF65-F5344CB8AC3E}">
        <p14:creationId xmlns:p14="http://schemas.microsoft.com/office/powerpoint/2010/main" val="6499370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2286289" y="2109963"/>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27" name="Rectangle 3"/>
          <p:cNvSpPr>
            <a:spLocks noChangeArrowheads="1"/>
          </p:cNvSpPr>
          <p:nvPr/>
        </p:nvSpPr>
        <p:spPr bwMode="auto">
          <a:xfrm>
            <a:off x="2819633" y="2109963"/>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28" name="Rectangle 4"/>
          <p:cNvSpPr>
            <a:spLocks noChangeArrowheads="1"/>
          </p:cNvSpPr>
          <p:nvPr/>
        </p:nvSpPr>
        <p:spPr bwMode="auto">
          <a:xfrm>
            <a:off x="3352977" y="2109963"/>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29" name="Rectangle 5"/>
          <p:cNvSpPr>
            <a:spLocks noChangeArrowheads="1"/>
          </p:cNvSpPr>
          <p:nvPr/>
        </p:nvSpPr>
        <p:spPr bwMode="auto">
          <a:xfrm>
            <a:off x="3886321" y="2109963"/>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30" name="Rectangle 6"/>
          <p:cNvSpPr>
            <a:spLocks noChangeArrowheads="1"/>
          </p:cNvSpPr>
          <p:nvPr/>
        </p:nvSpPr>
        <p:spPr bwMode="auto">
          <a:xfrm>
            <a:off x="4419665" y="2109963"/>
            <a:ext cx="533344" cy="533344"/>
          </a:xfrm>
          <a:prstGeom prst="rect">
            <a:avLst/>
          </a:prstGeom>
          <a:solidFill>
            <a:srgbClr val="DDDDDD"/>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31" name="Rectangle 7"/>
          <p:cNvSpPr>
            <a:spLocks noChangeArrowheads="1"/>
          </p:cNvSpPr>
          <p:nvPr/>
        </p:nvSpPr>
        <p:spPr bwMode="auto">
          <a:xfrm>
            <a:off x="4953009" y="2109963"/>
            <a:ext cx="533344" cy="533344"/>
          </a:xfrm>
          <a:prstGeom prst="rect">
            <a:avLst/>
          </a:prstGeom>
          <a:solidFill>
            <a:srgbClr val="000000"/>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32" name="Rectangle 8"/>
          <p:cNvSpPr>
            <a:spLocks noChangeArrowheads="1"/>
          </p:cNvSpPr>
          <p:nvPr/>
        </p:nvSpPr>
        <p:spPr bwMode="auto">
          <a:xfrm>
            <a:off x="5486353" y="2109963"/>
            <a:ext cx="533344" cy="533344"/>
          </a:xfrm>
          <a:prstGeom prst="rect">
            <a:avLst/>
          </a:prstGeom>
          <a:solidFill>
            <a:srgbClr val="DDDDDD"/>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33" name="Rectangle 9"/>
          <p:cNvSpPr>
            <a:spLocks noChangeArrowheads="1"/>
          </p:cNvSpPr>
          <p:nvPr/>
        </p:nvSpPr>
        <p:spPr bwMode="auto">
          <a:xfrm>
            <a:off x="6019697" y="2109963"/>
            <a:ext cx="533344" cy="533344"/>
          </a:xfrm>
          <a:prstGeom prst="rect">
            <a:avLst/>
          </a:prstGeom>
          <a:solidFill>
            <a:srgbClr val="EAEAEA"/>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34" name="Rectangle 10"/>
          <p:cNvSpPr>
            <a:spLocks noChangeArrowheads="1"/>
          </p:cNvSpPr>
          <p:nvPr/>
        </p:nvSpPr>
        <p:spPr bwMode="auto">
          <a:xfrm>
            <a:off x="2286289" y="2643307"/>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35" name="Rectangle 11"/>
          <p:cNvSpPr>
            <a:spLocks noChangeArrowheads="1"/>
          </p:cNvSpPr>
          <p:nvPr/>
        </p:nvSpPr>
        <p:spPr bwMode="auto">
          <a:xfrm>
            <a:off x="4953009" y="2643307"/>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36" name="Rectangle 12"/>
          <p:cNvSpPr>
            <a:spLocks noChangeArrowheads="1"/>
          </p:cNvSpPr>
          <p:nvPr/>
        </p:nvSpPr>
        <p:spPr bwMode="auto">
          <a:xfrm>
            <a:off x="6019697" y="2643307"/>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37" name="Rectangle 13"/>
          <p:cNvSpPr>
            <a:spLocks noChangeArrowheads="1"/>
          </p:cNvSpPr>
          <p:nvPr/>
        </p:nvSpPr>
        <p:spPr bwMode="auto">
          <a:xfrm>
            <a:off x="2286289" y="3176651"/>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38" name="Rectangle 14"/>
          <p:cNvSpPr>
            <a:spLocks noChangeArrowheads="1"/>
          </p:cNvSpPr>
          <p:nvPr/>
        </p:nvSpPr>
        <p:spPr bwMode="auto">
          <a:xfrm>
            <a:off x="4953009" y="3176651"/>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39" name="Rectangle 15"/>
          <p:cNvSpPr>
            <a:spLocks noChangeArrowheads="1"/>
          </p:cNvSpPr>
          <p:nvPr/>
        </p:nvSpPr>
        <p:spPr bwMode="auto">
          <a:xfrm>
            <a:off x="6019697" y="3176651"/>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40" name="Rectangle 16"/>
          <p:cNvSpPr>
            <a:spLocks noChangeArrowheads="1"/>
          </p:cNvSpPr>
          <p:nvPr/>
        </p:nvSpPr>
        <p:spPr bwMode="auto">
          <a:xfrm>
            <a:off x="2286289" y="3709995"/>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41" name="Rectangle 17"/>
          <p:cNvSpPr>
            <a:spLocks noChangeArrowheads="1"/>
          </p:cNvSpPr>
          <p:nvPr/>
        </p:nvSpPr>
        <p:spPr bwMode="auto">
          <a:xfrm>
            <a:off x="2819633" y="3709995"/>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42" name="Rectangle 18"/>
          <p:cNvSpPr>
            <a:spLocks noChangeArrowheads="1"/>
          </p:cNvSpPr>
          <p:nvPr/>
        </p:nvSpPr>
        <p:spPr bwMode="auto">
          <a:xfrm>
            <a:off x="3352977" y="3709995"/>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43" name="Rectangle 19"/>
          <p:cNvSpPr>
            <a:spLocks noChangeArrowheads="1"/>
          </p:cNvSpPr>
          <p:nvPr/>
        </p:nvSpPr>
        <p:spPr bwMode="auto">
          <a:xfrm>
            <a:off x="3886321" y="3709995"/>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44" name="Rectangle 20"/>
          <p:cNvSpPr>
            <a:spLocks noChangeArrowheads="1"/>
          </p:cNvSpPr>
          <p:nvPr/>
        </p:nvSpPr>
        <p:spPr bwMode="auto">
          <a:xfrm>
            <a:off x="4419665" y="3709995"/>
            <a:ext cx="533344" cy="533344"/>
          </a:xfrm>
          <a:prstGeom prst="rect">
            <a:avLst/>
          </a:prstGeom>
          <a:solidFill>
            <a:srgbClr val="EAEAEA"/>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45" name="Rectangle 21"/>
          <p:cNvSpPr>
            <a:spLocks noChangeArrowheads="1"/>
          </p:cNvSpPr>
          <p:nvPr/>
        </p:nvSpPr>
        <p:spPr bwMode="auto">
          <a:xfrm>
            <a:off x="5486353" y="3709995"/>
            <a:ext cx="533344" cy="533344"/>
          </a:xfrm>
          <a:prstGeom prst="rect">
            <a:avLst/>
          </a:prstGeom>
          <a:solidFill>
            <a:srgbClr val="EAEAEA"/>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46" name="Rectangle 22"/>
          <p:cNvSpPr>
            <a:spLocks noChangeArrowheads="1"/>
          </p:cNvSpPr>
          <p:nvPr/>
        </p:nvSpPr>
        <p:spPr bwMode="auto">
          <a:xfrm>
            <a:off x="6019697" y="3709995"/>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47" name="Rectangle 23"/>
          <p:cNvSpPr>
            <a:spLocks noChangeArrowheads="1"/>
          </p:cNvSpPr>
          <p:nvPr/>
        </p:nvSpPr>
        <p:spPr bwMode="auto">
          <a:xfrm>
            <a:off x="2819633" y="2643307"/>
            <a:ext cx="2133376" cy="1066688"/>
          </a:xfrm>
          <a:prstGeom prst="rect">
            <a:avLst/>
          </a:prstGeom>
          <a:solidFill>
            <a:srgbClr val="FFFFFF"/>
          </a:solidFill>
          <a:ln w="381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48" name="Rectangle 24"/>
          <p:cNvSpPr>
            <a:spLocks noChangeArrowheads="1"/>
          </p:cNvSpPr>
          <p:nvPr/>
        </p:nvSpPr>
        <p:spPr bwMode="auto">
          <a:xfrm>
            <a:off x="2286289" y="2109963"/>
            <a:ext cx="4266752" cy="2133376"/>
          </a:xfrm>
          <a:prstGeom prst="rect">
            <a:avLst/>
          </a:prstGeom>
          <a:noFill/>
          <a:ln w="381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49" name="Rectangle 25"/>
          <p:cNvSpPr>
            <a:spLocks noChangeArrowheads="1"/>
          </p:cNvSpPr>
          <p:nvPr/>
        </p:nvSpPr>
        <p:spPr bwMode="auto">
          <a:xfrm>
            <a:off x="5486353" y="2643307"/>
            <a:ext cx="533344" cy="1066688"/>
          </a:xfrm>
          <a:prstGeom prst="rect">
            <a:avLst/>
          </a:prstGeom>
          <a:noFill/>
          <a:ln w="381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50" name="Line 26"/>
          <p:cNvSpPr>
            <a:spLocks noChangeShapeType="1"/>
          </p:cNvSpPr>
          <p:nvPr/>
        </p:nvSpPr>
        <p:spPr bwMode="auto">
          <a:xfrm>
            <a:off x="4886342" y="2376636"/>
            <a:ext cx="271435" cy="1587"/>
          </a:xfrm>
          <a:prstGeom prst="line">
            <a:avLst/>
          </a:prstGeom>
          <a:noFill/>
          <a:ln w="9360" cap="flat">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52251" name="Rectangle 27"/>
          <p:cNvSpPr>
            <a:spLocks noChangeArrowheads="1"/>
          </p:cNvSpPr>
          <p:nvPr/>
        </p:nvSpPr>
        <p:spPr bwMode="auto">
          <a:xfrm>
            <a:off x="2286289" y="4700491"/>
            <a:ext cx="4266752" cy="228576"/>
          </a:xfrm>
          <a:prstGeom prst="rect">
            <a:avLst/>
          </a:prstGeom>
          <a:gradFill rotWithShape="0">
            <a:gsLst>
              <a:gs pos="0">
                <a:srgbClr val="000000"/>
              </a:gs>
              <a:gs pos="100000">
                <a:srgbClr val="FFFFFF"/>
              </a:gs>
            </a:gsLst>
            <a:lin ang="10800000" scaled="1"/>
          </a:gra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52" name="Rectangle 28"/>
          <p:cNvSpPr>
            <a:spLocks noChangeArrowheads="1"/>
          </p:cNvSpPr>
          <p:nvPr/>
        </p:nvSpPr>
        <p:spPr bwMode="auto">
          <a:xfrm>
            <a:off x="4419665" y="4929067"/>
            <a:ext cx="2133376" cy="304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0" tIns="44996" rIns="89990" bIns="44996" anchor="ctr"/>
          <a:lstStyle>
            <a:lvl1pPr>
              <a:tabLst>
                <a:tab pos="457200" algn="l"/>
                <a:tab pos="914400" algn="l"/>
                <a:tab pos="1371600" algn="l"/>
                <a:tab pos="1828800" algn="l"/>
              </a:tabLst>
              <a:defRPr>
                <a:solidFill>
                  <a:srgbClr val="000000"/>
                </a:solidFill>
                <a:latin typeface="Arial" charset="0"/>
                <a:ea typeface="Droid Sans Fallback" charset="0"/>
                <a:cs typeface="Droid Sans Fallback" charset="0"/>
              </a:defRPr>
            </a:lvl1pPr>
            <a:lvl2pPr>
              <a:tabLst>
                <a:tab pos="457200" algn="l"/>
                <a:tab pos="914400" algn="l"/>
                <a:tab pos="1371600" algn="l"/>
                <a:tab pos="1828800" algn="l"/>
              </a:tabLst>
              <a:defRPr>
                <a:solidFill>
                  <a:srgbClr val="000000"/>
                </a:solidFill>
                <a:latin typeface="Arial" charset="0"/>
                <a:ea typeface="Droid Sans Fallback" charset="0"/>
                <a:cs typeface="Droid Sans Fallback" charset="0"/>
              </a:defRPr>
            </a:lvl2pPr>
            <a:lvl3pPr>
              <a:tabLst>
                <a:tab pos="457200" algn="l"/>
                <a:tab pos="914400" algn="l"/>
                <a:tab pos="1371600" algn="l"/>
                <a:tab pos="1828800" algn="l"/>
              </a:tabLst>
              <a:defRPr>
                <a:solidFill>
                  <a:srgbClr val="000000"/>
                </a:solidFill>
                <a:latin typeface="Arial" charset="0"/>
                <a:ea typeface="Droid Sans Fallback" charset="0"/>
                <a:cs typeface="Droid Sans Fallback" charset="0"/>
              </a:defRPr>
            </a:lvl3pPr>
            <a:lvl4pPr>
              <a:tabLst>
                <a:tab pos="457200" algn="l"/>
                <a:tab pos="914400" algn="l"/>
                <a:tab pos="1371600" algn="l"/>
                <a:tab pos="1828800" algn="l"/>
              </a:tabLst>
              <a:defRPr>
                <a:solidFill>
                  <a:srgbClr val="000000"/>
                </a:solidFill>
                <a:latin typeface="Arial" charset="0"/>
                <a:ea typeface="Droid Sans Fallback" charset="0"/>
                <a:cs typeface="Droid Sans Fallback" charset="0"/>
              </a:defRPr>
            </a:lvl4pPr>
            <a:lvl5pPr>
              <a:tabLst>
                <a:tab pos="457200" algn="l"/>
                <a:tab pos="914400" algn="l"/>
                <a:tab pos="1371600" algn="l"/>
                <a:tab pos="18288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9pPr>
          </a:lstStyle>
          <a:p>
            <a:pPr algn="r">
              <a:lnSpc>
                <a:spcPct val="100000"/>
              </a:lnSpc>
            </a:pPr>
            <a:r>
              <a:rPr lang="en-US" altLang="en-US" sz="2000">
                <a:latin typeface="Calibri" charset="0"/>
                <a:ea typeface="ＭＳ Ｐゴシック" charset="-128"/>
              </a:rPr>
              <a:t>1</a:t>
            </a:r>
          </a:p>
        </p:txBody>
      </p:sp>
      <p:sp>
        <p:nvSpPr>
          <p:cNvPr id="52253" name="Rectangle 29"/>
          <p:cNvSpPr>
            <a:spLocks noChangeArrowheads="1"/>
          </p:cNvSpPr>
          <p:nvPr/>
        </p:nvSpPr>
        <p:spPr bwMode="auto">
          <a:xfrm>
            <a:off x="2286289" y="4929067"/>
            <a:ext cx="2133376" cy="304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0" tIns="44996" rIns="89990" bIns="44996" anchor="ctr"/>
          <a:lstStyle>
            <a:lvl1pPr>
              <a:tabLst>
                <a:tab pos="457200" algn="l"/>
                <a:tab pos="914400" algn="l"/>
                <a:tab pos="1371600" algn="l"/>
                <a:tab pos="1828800" algn="l"/>
              </a:tabLst>
              <a:defRPr>
                <a:solidFill>
                  <a:srgbClr val="000000"/>
                </a:solidFill>
                <a:latin typeface="Arial" charset="0"/>
                <a:ea typeface="Droid Sans Fallback" charset="0"/>
                <a:cs typeface="Droid Sans Fallback" charset="0"/>
              </a:defRPr>
            </a:lvl1pPr>
            <a:lvl2pPr>
              <a:tabLst>
                <a:tab pos="457200" algn="l"/>
                <a:tab pos="914400" algn="l"/>
                <a:tab pos="1371600" algn="l"/>
                <a:tab pos="1828800" algn="l"/>
              </a:tabLst>
              <a:defRPr>
                <a:solidFill>
                  <a:srgbClr val="000000"/>
                </a:solidFill>
                <a:latin typeface="Arial" charset="0"/>
                <a:ea typeface="Droid Sans Fallback" charset="0"/>
                <a:cs typeface="Droid Sans Fallback" charset="0"/>
              </a:defRPr>
            </a:lvl2pPr>
            <a:lvl3pPr>
              <a:tabLst>
                <a:tab pos="457200" algn="l"/>
                <a:tab pos="914400" algn="l"/>
                <a:tab pos="1371600" algn="l"/>
                <a:tab pos="1828800" algn="l"/>
              </a:tabLst>
              <a:defRPr>
                <a:solidFill>
                  <a:srgbClr val="000000"/>
                </a:solidFill>
                <a:latin typeface="Arial" charset="0"/>
                <a:ea typeface="Droid Sans Fallback" charset="0"/>
                <a:cs typeface="Droid Sans Fallback" charset="0"/>
              </a:defRPr>
            </a:lvl3pPr>
            <a:lvl4pPr>
              <a:tabLst>
                <a:tab pos="457200" algn="l"/>
                <a:tab pos="914400" algn="l"/>
                <a:tab pos="1371600" algn="l"/>
                <a:tab pos="1828800" algn="l"/>
              </a:tabLst>
              <a:defRPr>
                <a:solidFill>
                  <a:srgbClr val="000000"/>
                </a:solidFill>
                <a:latin typeface="Arial" charset="0"/>
                <a:ea typeface="Droid Sans Fallback" charset="0"/>
                <a:cs typeface="Droid Sans Fallback" charset="0"/>
              </a:defRPr>
            </a:lvl4pPr>
            <a:lvl5pPr>
              <a:tabLst>
                <a:tab pos="457200" algn="l"/>
                <a:tab pos="914400" algn="l"/>
                <a:tab pos="1371600" algn="l"/>
                <a:tab pos="18288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9pPr>
          </a:lstStyle>
          <a:p>
            <a:pPr>
              <a:lnSpc>
                <a:spcPct val="100000"/>
              </a:lnSpc>
            </a:pPr>
            <a:r>
              <a:rPr lang="en-US" altLang="en-US" sz="2000">
                <a:latin typeface="Calibri" charset="0"/>
                <a:ea typeface="ＭＳ Ｐゴシック" charset="-128"/>
              </a:rPr>
              <a:t>0</a:t>
            </a:r>
          </a:p>
        </p:txBody>
      </p:sp>
      <p:sp>
        <p:nvSpPr>
          <p:cNvPr id="52254" name="AutoShape 30"/>
          <p:cNvSpPr>
            <a:spLocks noChangeArrowheads="1"/>
          </p:cNvSpPr>
          <p:nvPr/>
        </p:nvSpPr>
        <p:spPr bwMode="auto">
          <a:xfrm>
            <a:off x="5029201" y="2186155"/>
            <a:ext cx="380960" cy="380960"/>
          </a:xfrm>
          <a:custGeom>
            <a:avLst/>
            <a:gdLst>
              <a:gd name="G0" fmla="*/ 1058 1 2"/>
              <a:gd name="G1" fmla="*/ 1 35987 55552"/>
              <a:gd name="G2" fmla="*/ G1 13024 1"/>
              <a:gd name="G3" fmla="*/ G2 1 52096"/>
              <a:gd name="G4" fmla="cos G0 G3"/>
              <a:gd name="G5" fmla="*/ 1058 1 2"/>
              <a:gd name="G6" fmla="*/ 1 35987 55552"/>
              <a:gd name="G7" fmla="*/ G6 13024 1"/>
              <a:gd name="G8" fmla="*/ G7 1 52096"/>
              <a:gd name="G9" fmla="sin G5 G8"/>
              <a:gd name="G10" fmla="*/ 1058 1 2"/>
              <a:gd name="G11" fmla="+- G10 0 G4"/>
              <a:gd name="G12" fmla="+- G10 G4 0"/>
              <a:gd name="G13" fmla="+- G12 0 0"/>
              <a:gd name="G14" fmla="*/ 1058 1 2"/>
              <a:gd name="G15" fmla="+- G14 0 G9"/>
              <a:gd name="G16" fmla="+- G14 G9 0"/>
              <a:gd name="G17" fmla="+- G16 0 0"/>
              <a:gd name="G18" fmla="+- 1058 0 0"/>
              <a:gd name="G19" fmla="+- 1058 0 0"/>
              <a:gd name="G20" fmla="+- 180 0 0"/>
              <a:gd name="G21" fmla="+- 90 0 0"/>
              <a:gd name="G22" fmla="+- 270 0 0"/>
              <a:gd name="G23" fmla="+- 90 0 0"/>
              <a:gd name="G24" fmla="+- 0 0 0"/>
              <a:gd name="G25" fmla="+- 90 0 0"/>
              <a:gd name="G26" fmla="+- 90 0 0"/>
              <a:gd name="G27" fmla="+- 90 0 0"/>
            </a:gdLst>
            <a:ahLst/>
            <a:cxnLst>
              <a:cxn ang="0">
                <a:pos x="r" y="vc"/>
              </a:cxn>
              <a:cxn ang="5400000">
                <a:pos x="hc" y="b"/>
              </a:cxn>
              <a:cxn ang="10800000">
                <a:pos x="l" y="vc"/>
              </a:cxn>
              <a:cxn ang="16200000">
                <a:pos x="hc" y="t"/>
              </a:cxn>
            </a:cxnLst>
            <a:rect l="0" t="0" r="0" b="0"/>
            <a:pathLst>
              <a:path>
                <a:moveTo>
                  <a:pt x="0" y="529"/>
                </a:moveTo>
                <a:lnTo>
                  <a:pt x="529" y="529"/>
                </a:lnTo>
                <a:lnTo>
                  <a:pt x="180" y="90"/>
                </a:lnTo>
                <a:lnTo>
                  <a:pt x="529" y="529"/>
                </a:lnTo>
                <a:lnTo>
                  <a:pt x="270" y="90"/>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55" name="Line 31"/>
          <p:cNvSpPr>
            <a:spLocks noChangeShapeType="1"/>
          </p:cNvSpPr>
          <p:nvPr/>
        </p:nvSpPr>
        <p:spPr bwMode="auto">
          <a:xfrm flipV="1">
            <a:off x="5224444" y="1851228"/>
            <a:ext cx="1587" cy="307943"/>
          </a:xfrm>
          <a:prstGeom prst="line">
            <a:avLst/>
          </a:prstGeom>
          <a:noFill/>
          <a:ln w="9360" cap="flat">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52256" name="Line 32"/>
          <p:cNvSpPr>
            <a:spLocks noChangeShapeType="1"/>
          </p:cNvSpPr>
          <p:nvPr/>
        </p:nvSpPr>
        <p:spPr bwMode="auto">
          <a:xfrm>
            <a:off x="5219681" y="2562353"/>
            <a:ext cx="1588" cy="257148"/>
          </a:xfrm>
          <a:prstGeom prst="line">
            <a:avLst/>
          </a:prstGeom>
          <a:noFill/>
          <a:ln w="9360" cap="flat">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52257" name="Line 33"/>
          <p:cNvSpPr>
            <a:spLocks noChangeShapeType="1"/>
          </p:cNvSpPr>
          <p:nvPr/>
        </p:nvSpPr>
        <p:spPr bwMode="auto">
          <a:xfrm>
            <a:off x="5414925" y="2376636"/>
            <a:ext cx="242861" cy="1587"/>
          </a:xfrm>
          <a:prstGeom prst="line">
            <a:avLst/>
          </a:prstGeom>
          <a:noFill/>
          <a:ln w="9360" cap="flat">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52258" name="Line 34"/>
          <p:cNvSpPr>
            <a:spLocks noChangeShapeType="1"/>
          </p:cNvSpPr>
          <p:nvPr/>
        </p:nvSpPr>
        <p:spPr bwMode="auto">
          <a:xfrm flipH="1">
            <a:off x="4775229" y="2376636"/>
            <a:ext cx="246037" cy="1587"/>
          </a:xfrm>
          <a:prstGeom prst="line">
            <a:avLst/>
          </a:prstGeom>
          <a:noFill/>
          <a:ln w="9360" cap="flat">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52259" name="Rectangle 35"/>
          <p:cNvSpPr>
            <a:spLocks noChangeArrowheads="1"/>
          </p:cNvSpPr>
          <p:nvPr/>
        </p:nvSpPr>
        <p:spPr bwMode="auto">
          <a:xfrm>
            <a:off x="4953009" y="3709995"/>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60" name="Rectangle 36"/>
          <p:cNvSpPr>
            <a:spLocks noChangeArrowheads="1"/>
          </p:cNvSpPr>
          <p:nvPr/>
        </p:nvSpPr>
        <p:spPr bwMode="auto">
          <a:xfrm>
            <a:off x="829117" y="4640172"/>
            <a:ext cx="1371456" cy="304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0" tIns="44996" rIns="89990" bIns="44996" anchor="ctr"/>
          <a:lstStyle>
            <a:lvl1pPr>
              <a:tabLst>
                <a:tab pos="457200" algn="l"/>
                <a:tab pos="914400" algn="l"/>
                <a:tab pos="1371600" algn="l"/>
              </a:tabLst>
              <a:defRPr>
                <a:solidFill>
                  <a:srgbClr val="000000"/>
                </a:solidFill>
                <a:latin typeface="Arial" charset="0"/>
                <a:ea typeface="Droid Sans Fallback" charset="0"/>
                <a:cs typeface="Droid Sans Fallback" charset="0"/>
              </a:defRPr>
            </a:lvl1pPr>
            <a:lvl2pPr>
              <a:tabLst>
                <a:tab pos="457200" algn="l"/>
                <a:tab pos="914400" algn="l"/>
                <a:tab pos="1371600" algn="l"/>
              </a:tabLst>
              <a:defRPr>
                <a:solidFill>
                  <a:srgbClr val="000000"/>
                </a:solidFill>
                <a:latin typeface="Arial" charset="0"/>
                <a:ea typeface="Droid Sans Fallback" charset="0"/>
                <a:cs typeface="Droid Sans Fallback" charset="0"/>
              </a:defRPr>
            </a:lvl2pPr>
            <a:lvl3pPr>
              <a:tabLst>
                <a:tab pos="457200" algn="l"/>
                <a:tab pos="914400" algn="l"/>
                <a:tab pos="1371600" algn="l"/>
              </a:tabLst>
              <a:defRPr>
                <a:solidFill>
                  <a:srgbClr val="000000"/>
                </a:solidFill>
                <a:latin typeface="Arial" charset="0"/>
                <a:ea typeface="Droid Sans Fallback" charset="0"/>
                <a:cs typeface="Droid Sans Fallback" charset="0"/>
              </a:defRPr>
            </a:lvl3pPr>
            <a:lvl4pPr>
              <a:tabLst>
                <a:tab pos="457200" algn="l"/>
                <a:tab pos="914400" algn="l"/>
                <a:tab pos="1371600" algn="l"/>
              </a:tabLst>
              <a:defRPr>
                <a:solidFill>
                  <a:srgbClr val="000000"/>
                </a:solidFill>
                <a:latin typeface="Arial" charset="0"/>
                <a:ea typeface="Droid Sans Fallback" charset="0"/>
                <a:cs typeface="Droid Sans Fallback" charset="0"/>
              </a:defRPr>
            </a:lvl4pPr>
            <a:lvl5pPr>
              <a:tabLst>
                <a:tab pos="457200" algn="l"/>
                <a:tab pos="914400" algn="l"/>
                <a:tab pos="13716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9pPr>
          </a:lstStyle>
          <a:p>
            <a:pPr algn="ctr">
              <a:lnSpc>
                <a:spcPct val="100000"/>
              </a:lnSpc>
            </a:pPr>
            <a:r>
              <a:rPr lang="en-US" altLang="en-US" sz="2000">
                <a:latin typeface="Calibri" charset="0"/>
                <a:ea typeface="ＭＳ Ｐゴシック" charset="-128"/>
              </a:rPr>
              <a:t>Prob</a:t>
            </a:r>
          </a:p>
        </p:txBody>
      </p:sp>
      <p:sp>
        <p:nvSpPr>
          <p:cNvPr id="39" name="Oval 33">
            <a:extLst>
              <a:ext uri="{FF2B5EF4-FFF2-40B4-BE49-F238E27FC236}">
                <a16:creationId xmlns:a16="http://schemas.microsoft.com/office/drawing/2014/main" id="{DBEB0CC3-ED58-A54E-ADB9-A573A6BF26AB}"/>
              </a:ext>
            </a:extLst>
          </p:cNvPr>
          <p:cNvSpPr>
            <a:spLocks noChangeArrowheads="1"/>
          </p:cNvSpPr>
          <p:nvPr/>
        </p:nvSpPr>
        <p:spPr bwMode="auto">
          <a:xfrm>
            <a:off x="5086443" y="2229820"/>
            <a:ext cx="295300" cy="295300"/>
          </a:xfrm>
          <a:prstGeom prst="ellipse">
            <a:avLst/>
          </a:prstGeom>
          <a:solidFill>
            <a:srgbClr val="FF0000"/>
          </a:solidFill>
          <a:ln w="9525">
            <a:solidFill>
              <a:schemeClr val="tx1"/>
            </a:solidFill>
            <a:round/>
            <a:headEnd/>
            <a:tailEnd/>
          </a:ln>
        </p:spPr>
        <p:txBody>
          <a:bodyPr wrap="none" anchor="ctr"/>
          <a:lstStyle/>
          <a:p>
            <a:endParaRPr lang="en-US" sz="1395">
              <a:latin typeface="Calibri"/>
              <a:cs typeface="Calibri"/>
            </a:endParaRPr>
          </a:p>
        </p:txBody>
      </p:sp>
      <p:sp>
        <p:nvSpPr>
          <p:cNvPr id="3" name="Title 2">
            <a:extLst>
              <a:ext uri="{FF2B5EF4-FFF2-40B4-BE49-F238E27FC236}">
                <a16:creationId xmlns:a16="http://schemas.microsoft.com/office/drawing/2014/main" id="{0B62EDDC-B837-6543-B888-C356930880BB}"/>
              </a:ext>
            </a:extLst>
          </p:cNvPr>
          <p:cNvSpPr>
            <a:spLocks noGrp="1"/>
          </p:cNvSpPr>
          <p:nvPr>
            <p:ph type="title"/>
          </p:nvPr>
        </p:nvSpPr>
        <p:spPr/>
        <p:txBody>
          <a:bodyPr/>
          <a:lstStyle/>
          <a:p>
            <a:r>
              <a:rPr lang="en-US" dirty="0"/>
              <a:t>POMDP belief example</a:t>
            </a:r>
          </a:p>
        </p:txBody>
      </p:sp>
    </p:spTree>
    <p:extLst>
      <p:ext uri="{BB962C8B-B14F-4D97-AF65-F5344CB8AC3E}">
        <p14:creationId xmlns:p14="http://schemas.microsoft.com/office/powerpoint/2010/main" val="23245275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Crying Baby problem"/>
          <p:cNvSpPr txBox="1">
            <a:spLocks noGrp="1"/>
          </p:cNvSpPr>
          <p:nvPr>
            <p:ph type="title"/>
          </p:nvPr>
        </p:nvSpPr>
        <p:spPr>
          <a:prstGeom prst="rect">
            <a:avLst/>
          </a:prstGeom>
        </p:spPr>
        <p:txBody>
          <a:bodyPr/>
          <a:lstStyle/>
          <a:p>
            <a:r>
              <a:rPr dirty="0"/>
              <a:t>Crying Baby problem</a:t>
            </a:r>
          </a:p>
        </p:txBody>
      </p:sp>
      <p:sp>
        <p:nvSpPr>
          <p:cNvPr id="134" name="Need to decide whether to feed baby given whether baby is crying…"/>
          <p:cNvSpPr txBox="1">
            <a:spLocks noGrp="1"/>
          </p:cNvSpPr>
          <p:nvPr>
            <p:ph type="body" sz="half" idx="1"/>
          </p:nvPr>
        </p:nvSpPr>
        <p:spPr>
          <a:xfrm>
            <a:off x="4243221" y="2116315"/>
            <a:ext cx="5561262" cy="4882290"/>
          </a:xfrm>
          <a:prstGeom prst="rect">
            <a:avLst/>
          </a:prstGeom>
        </p:spPr>
        <p:txBody>
          <a:bodyPr>
            <a:noAutofit/>
          </a:bodyPr>
          <a:lstStyle/>
          <a:p>
            <a:pPr marL="343055" indent="-343055" defTabSz="384891">
              <a:spcBef>
                <a:spcPts val="3023"/>
              </a:spcBef>
              <a:defRPr sz="3910"/>
            </a:pPr>
            <a:r>
              <a:rPr sz="3000" dirty="0"/>
              <a:t>Need to decide whether to feed baby given whether baby is crying</a:t>
            </a:r>
          </a:p>
          <a:p>
            <a:pPr marL="343055" indent="-343055" defTabSz="384891">
              <a:spcBef>
                <a:spcPts val="3023"/>
              </a:spcBef>
              <a:defRPr sz="3910"/>
            </a:pPr>
            <a:r>
              <a:rPr sz="3000" dirty="0"/>
              <a:t>Crying is a </a:t>
            </a:r>
            <a:r>
              <a:rPr sz="3000" i="1" dirty="0">
                <a:latin typeface="Gill Sans"/>
                <a:ea typeface="Gill Sans"/>
                <a:cs typeface="Gill Sans"/>
                <a:sym typeface="Gill Sans"/>
              </a:rPr>
              <a:t>noisy</a:t>
            </a:r>
            <a:r>
              <a:rPr sz="3000" dirty="0"/>
              <a:t> indication that the baby is hungry </a:t>
            </a:r>
          </a:p>
          <a:p>
            <a:pPr marL="343055" indent="-343055" defTabSz="384891">
              <a:spcBef>
                <a:spcPts val="3023"/>
              </a:spcBef>
              <a:defRPr sz="3910"/>
            </a:pPr>
            <a:r>
              <a:rPr sz="3000" dirty="0"/>
              <a:t>Costs 5 to feed and 10 for hungry </a:t>
            </a:r>
          </a:p>
          <a:p>
            <a:pPr marL="343055" indent="-343055" defTabSz="384891">
              <a:spcBef>
                <a:spcPts val="3023"/>
              </a:spcBef>
              <a:defRPr sz="3910"/>
            </a:pPr>
            <a:r>
              <a:rPr sz="3000" dirty="0"/>
              <a:t>Infinite horizon with discount </a:t>
            </a:r>
            <a:r>
              <a:rPr sz="3000" i="1" dirty="0" err="1">
                <a:latin typeface="Times"/>
                <a:ea typeface="Times"/>
                <a:cs typeface="Times"/>
                <a:sym typeface="Times"/>
              </a:rPr>
              <a:t>γ</a:t>
            </a:r>
            <a:r>
              <a:rPr sz="3000" dirty="0"/>
              <a:t> </a:t>
            </a:r>
          </a:p>
        </p:txBody>
      </p:sp>
      <p:pic>
        <p:nvPicPr>
          <p:cNvPr id="135" name="Image" descr="Image"/>
          <p:cNvPicPr>
            <a:picLocks noChangeAspect="1"/>
          </p:cNvPicPr>
          <p:nvPr/>
        </p:nvPicPr>
        <p:blipFill>
          <a:blip r:embed="rId2"/>
          <a:stretch>
            <a:fillRect/>
          </a:stretch>
        </p:blipFill>
        <p:spPr>
          <a:xfrm>
            <a:off x="868276" y="2492351"/>
            <a:ext cx="2825654" cy="3886145"/>
          </a:xfrm>
          <a:prstGeom prst="rect">
            <a:avLst/>
          </a:prstGeom>
          <a:ln w="12700">
            <a:miter lim="400000"/>
          </a:ln>
        </p:spPr>
      </p:pic>
    </p:spTree>
    <p:extLst>
      <p:ext uri="{BB962C8B-B14F-4D97-AF65-F5344CB8AC3E}">
        <p14:creationId xmlns:p14="http://schemas.microsoft.com/office/powerpoint/2010/main" val="1066954907"/>
      </p:ext>
    </p:extLst>
  </p:cSld>
  <p:clrMapOvr>
    <a:masterClrMapping/>
  </p:clrMapOvr>
  <p:transition spd="med"/>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Crying baby Problem"/>
          <p:cNvSpPr txBox="1">
            <a:spLocks noGrp="1"/>
          </p:cNvSpPr>
          <p:nvPr>
            <p:ph type="title"/>
          </p:nvPr>
        </p:nvSpPr>
        <p:spPr>
          <a:prstGeom prst="rect">
            <a:avLst/>
          </a:prstGeom>
        </p:spPr>
        <p:txBody>
          <a:bodyPr/>
          <a:lstStyle/>
          <a:p>
            <a:r>
              <a:t>Crying baby Problem</a:t>
            </a:r>
          </a:p>
        </p:txBody>
      </p:sp>
      <p:sp>
        <p:nvSpPr>
          <p:cNvPr id="138" name="P(c1 | h0) = 0.1 (cry when not hungry)…"/>
          <p:cNvSpPr txBox="1">
            <a:spLocks noGrp="1"/>
          </p:cNvSpPr>
          <p:nvPr>
            <p:ph type="body" sz="quarter" idx="1"/>
          </p:nvPr>
        </p:nvSpPr>
        <p:spPr>
          <a:xfrm>
            <a:off x="276142" y="5701568"/>
            <a:ext cx="9528340" cy="1297037"/>
          </a:xfrm>
          <a:prstGeom prst="rect">
            <a:avLst/>
          </a:prstGeom>
        </p:spPr>
        <p:txBody>
          <a:bodyPr>
            <a:normAutofit fontScale="85000" lnSpcReduction="20000"/>
          </a:bodyPr>
          <a:lstStyle/>
          <a:p>
            <a:pPr marL="294624" indent="-294624" defTabSz="330554">
              <a:spcBef>
                <a:spcPts val="2558"/>
              </a:spcBef>
              <a:defRPr sz="3358"/>
            </a:pPr>
            <a:r>
              <a:rPr sz="3200" i="1" dirty="0">
                <a:latin typeface="Times"/>
                <a:ea typeface="Times"/>
                <a:cs typeface="Times"/>
                <a:sym typeface="Times"/>
              </a:rPr>
              <a:t>P</a:t>
            </a:r>
            <a:r>
              <a:rPr sz="3200" dirty="0">
                <a:latin typeface="Times"/>
                <a:ea typeface="Times"/>
                <a:cs typeface="Times"/>
                <a:sym typeface="Times"/>
              </a:rPr>
              <a:t>(</a:t>
            </a:r>
            <a:r>
              <a:rPr sz="3200" i="1" dirty="0">
                <a:latin typeface="Times"/>
                <a:ea typeface="Times"/>
                <a:cs typeface="Times"/>
                <a:sym typeface="Times"/>
              </a:rPr>
              <a:t>c</a:t>
            </a:r>
            <a:r>
              <a:rPr sz="3200" i="1" baseline="31999" dirty="0">
                <a:latin typeface="Times"/>
                <a:ea typeface="Times"/>
                <a:cs typeface="Times"/>
                <a:sym typeface="Times"/>
              </a:rPr>
              <a:t>1</a:t>
            </a:r>
            <a:r>
              <a:rPr sz="3200" i="1" dirty="0">
                <a:latin typeface="Times"/>
                <a:ea typeface="Times"/>
                <a:cs typeface="Times"/>
                <a:sym typeface="Times"/>
              </a:rPr>
              <a:t> </a:t>
            </a:r>
            <a:r>
              <a:rPr sz="3200" dirty="0">
                <a:latin typeface="Times"/>
                <a:ea typeface="Times"/>
                <a:cs typeface="Times"/>
                <a:sym typeface="Times"/>
              </a:rPr>
              <a:t>|</a:t>
            </a:r>
            <a:r>
              <a:rPr sz="3200" i="1" dirty="0">
                <a:latin typeface="Times"/>
                <a:ea typeface="Times"/>
                <a:cs typeface="Times"/>
                <a:sym typeface="Times"/>
              </a:rPr>
              <a:t> h</a:t>
            </a:r>
            <a:r>
              <a:rPr sz="3200" i="1" baseline="31999" dirty="0">
                <a:latin typeface="Times"/>
                <a:ea typeface="Times"/>
                <a:cs typeface="Times"/>
                <a:sym typeface="Times"/>
              </a:rPr>
              <a:t>0</a:t>
            </a:r>
            <a:r>
              <a:rPr sz="3200" dirty="0">
                <a:latin typeface="Times"/>
                <a:ea typeface="Times"/>
                <a:cs typeface="Times"/>
                <a:sym typeface="Times"/>
              </a:rPr>
              <a:t>)</a:t>
            </a:r>
            <a:r>
              <a:rPr sz="3200" i="1" dirty="0">
                <a:latin typeface="Times"/>
                <a:ea typeface="Times"/>
                <a:cs typeface="Times"/>
                <a:sym typeface="Times"/>
              </a:rPr>
              <a:t> = 0.1</a:t>
            </a:r>
            <a:r>
              <a:rPr sz="3200" dirty="0"/>
              <a:t> (cry when not hungry) </a:t>
            </a:r>
          </a:p>
          <a:p>
            <a:pPr marL="294624" indent="-294624" defTabSz="330554">
              <a:spcBef>
                <a:spcPts val="2558"/>
              </a:spcBef>
              <a:defRPr sz="3358"/>
            </a:pPr>
            <a:r>
              <a:rPr sz="3200" i="1" dirty="0">
                <a:latin typeface="Times"/>
                <a:ea typeface="Times"/>
                <a:cs typeface="Times"/>
                <a:sym typeface="Times"/>
              </a:rPr>
              <a:t>P</a:t>
            </a:r>
            <a:r>
              <a:rPr sz="3200" dirty="0">
                <a:latin typeface="Times"/>
                <a:ea typeface="Times"/>
                <a:cs typeface="Times"/>
                <a:sym typeface="Times"/>
              </a:rPr>
              <a:t>(</a:t>
            </a:r>
            <a:r>
              <a:rPr sz="3200" i="1" dirty="0">
                <a:latin typeface="Times"/>
                <a:ea typeface="Times"/>
                <a:cs typeface="Times"/>
                <a:sym typeface="Times"/>
              </a:rPr>
              <a:t>c</a:t>
            </a:r>
            <a:r>
              <a:rPr sz="3200" i="1" baseline="31999" dirty="0">
                <a:latin typeface="Times"/>
                <a:ea typeface="Times"/>
                <a:cs typeface="Times"/>
                <a:sym typeface="Times"/>
              </a:rPr>
              <a:t>1</a:t>
            </a:r>
            <a:r>
              <a:rPr sz="3200" i="1" dirty="0">
                <a:latin typeface="Times"/>
                <a:ea typeface="Times"/>
                <a:cs typeface="Times"/>
                <a:sym typeface="Times"/>
              </a:rPr>
              <a:t> </a:t>
            </a:r>
            <a:r>
              <a:rPr sz="3200" dirty="0">
                <a:latin typeface="Times"/>
                <a:ea typeface="Times"/>
                <a:cs typeface="Times"/>
                <a:sym typeface="Times"/>
              </a:rPr>
              <a:t>|</a:t>
            </a:r>
            <a:r>
              <a:rPr sz="3200" i="1" dirty="0">
                <a:latin typeface="Times"/>
                <a:ea typeface="Times"/>
                <a:cs typeface="Times"/>
                <a:sym typeface="Times"/>
              </a:rPr>
              <a:t> h</a:t>
            </a:r>
            <a:r>
              <a:rPr sz="3200" i="1" baseline="31999" dirty="0">
                <a:latin typeface="Times"/>
                <a:ea typeface="Times"/>
                <a:cs typeface="Times"/>
                <a:sym typeface="Times"/>
              </a:rPr>
              <a:t>1</a:t>
            </a:r>
            <a:r>
              <a:rPr sz="3200" dirty="0">
                <a:latin typeface="Times"/>
                <a:ea typeface="Times"/>
                <a:cs typeface="Times"/>
                <a:sym typeface="Times"/>
              </a:rPr>
              <a:t>)</a:t>
            </a:r>
            <a:r>
              <a:rPr sz="3200" i="1" dirty="0">
                <a:latin typeface="Times"/>
                <a:ea typeface="Times"/>
                <a:cs typeface="Times"/>
                <a:sym typeface="Times"/>
              </a:rPr>
              <a:t> = 0.8</a:t>
            </a:r>
            <a:r>
              <a:rPr sz="3200" dirty="0"/>
              <a:t> (cry when hungry) </a:t>
            </a:r>
          </a:p>
        </p:txBody>
      </p:sp>
      <p:pic>
        <p:nvPicPr>
          <p:cNvPr id="139" name="Image" descr="Image"/>
          <p:cNvPicPr>
            <a:picLocks noChangeAspect="1"/>
          </p:cNvPicPr>
          <p:nvPr/>
        </p:nvPicPr>
        <p:blipFill>
          <a:blip r:embed="rId2"/>
          <a:stretch>
            <a:fillRect/>
          </a:stretch>
        </p:blipFill>
        <p:spPr>
          <a:xfrm>
            <a:off x="2882459" y="2371738"/>
            <a:ext cx="4315706" cy="2656619"/>
          </a:xfrm>
          <a:prstGeom prst="rect">
            <a:avLst/>
          </a:prstGeom>
          <a:ln w="12700">
            <a:miter lim="400000"/>
          </a:ln>
        </p:spPr>
      </p:pic>
    </p:spTree>
    <p:extLst>
      <p:ext uri="{BB962C8B-B14F-4D97-AF65-F5344CB8AC3E}">
        <p14:creationId xmlns:p14="http://schemas.microsoft.com/office/powerpoint/2010/main" val="1628791600"/>
      </p:ext>
    </p:extLst>
  </p:cSld>
  <p:clrMapOvr>
    <a:masterClrMapping/>
  </p:clrMapOvr>
  <p:transition spd="med"/>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Crying baby example"/>
          <p:cNvSpPr txBox="1">
            <a:spLocks noGrp="1"/>
          </p:cNvSpPr>
          <p:nvPr>
            <p:ph type="title"/>
          </p:nvPr>
        </p:nvSpPr>
        <p:spPr>
          <a:prstGeom prst="rect">
            <a:avLst/>
          </a:prstGeom>
        </p:spPr>
        <p:txBody>
          <a:bodyPr/>
          <a:lstStyle/>
          <a:p>
            <a:r>
              <a:t>Crying baby example</a:t>
            </a:r>
          </a:p>
        </p:txBody>
      </p:sp>
      <p:sp>
        <p:nvSpPr>
          <p:cNvPr id="155" name="b=(h0,h1)=(0.5, 0.5)…"/>
          <p:cNvSpPr txBox="1">
            <a:spLocks noGrp="1"/>
          </p:cNvSpPr>
          <p:nvPr>
            <p:ph type="body" idx="1"/>
          </p:nvPr>
        </p:nvSpPr>
        <p:spPr>
          <a:xfrm>
            <a:off x="984436" y="2145845"/>
            <a:ext cx="8111753" cy="4752666"/>
          </a:xfrm>
          <a:prstGeom prst="rect">
            <a:avLst/>
          </a:prstGeom>
        </p:spPr>
        <p:txBody>
          <a:bodyPr>
            <a:normAutofit fontScale="70000" lnSpcReduction="20000"/>
          </a:bodyPr>
          <a:lstStyle/>
          <a:p>
            <a:pPr marL="250229" indent="-250229" defTabSz="280744">
              <a:spcBef>
                <a:spcPts val="910"/>
              </a:spcBef>
              <a:defRPr sz="2852" i="1">
                <a:latin typeface="Times"/>
                <a:ea typeface="Times"/>
                <a:cs typeface="Times"/>
                <a:sym typeface="Times"/>
              </a:defRPr>
            </a:pPr>
            <a:r>
              <a:rPr dirty="0"/>
              <a:t>b=(h</a:t>
            </a:r>
            <a:r>
              <a:rPr baseline="31999" dirty="0"/>
              <a:t>0</a:t>
            </a:r>
            <a:r>
              <a:rPr dirty="0"/>
              <a:t>,h</a:t>
            </a:r>
            <a:r>
              <a:rPr baseline="31999" dirty="0"/>
              <a:t>1</a:t>
            </a:r>
            <a:r>
              <a:rPr dirty="0"/>
              <a:t>)=(0.5, 0.5)</a:t>
            </a:r>
          </a:p>
          <a:p>
            <a:pPr marL="250229" indent="-250229" defTabSz="280744">
              <a:spcBef>
                <a:spcPts val="910"/>
              </a:spcBef>
              <a:defRPr sz="2852"/>
            </a:pPr>
            <a:r>
              <a:rPr dirty="0"/>
              <a:t>No feed, cry</a:t>
            </a:r>
          </a:p>
          <a:p>
            <a:pPr marL="250229" indent="-250229" defTabSz="280744">
              <a:spcBef>
                <a:spcPts val="910"/>
              </a:spcBef>
              <a:defRPr sz="2852" i="1">
                <a:latin typeface="Times"/>
                <a:ea typeface="Times"/>
                <a:cs typeface="Times"/>
                <a:sym typeface="Times"/>
              </a:defRPr>
            </a:pPr>
            <a:r>
              <a:rPr dirty="0"/>
              <a:t>b=(0.0928, 0.9072)</a:t>
            </a:r>
          </a:p>
          <a:p>
            <a:pPr marL="250229" indent="-250229" defTabSz="280744">
              <a:spcBef>
                <a:spcPts val="910"/>
              </a:spcBef>
              <a:defRPr sz="2852"/>
            </a:pPr>
            <a:r>
              <a:rPr dirty="0"/>
              <a:t>Feed, no cry </a:t>
            </a:r>
          </a:p>
          <a:p>
            <a:pPr marL="250229" indent="-250229" defTabSz="280744">
              <a:spcBef>
                <a:spcPts val="910"/>
              </a:spcBef>
              <a:defRPr sz="2852" i="1">
                <a:latin typeface="Times"/>
                <a:ea typeface="Times"/>
                <a:cs typeface="Times"/>
                <a:sym typeface="Times"/>
              </a:defRPr>
            </a:pPr>
            <a:r>
              <a:rPr dirty="0"/>
              <a:t>b=(1,0)</a:t>
            </a:r>
          </a:p>
          <a:p>
            <a:pPr marL="250229" indent="-250229" defTabSz="280744">
              <a:spcBef>
                <a:spcPts val="910"/>
              </a:spcBef>
              <a:defRPr sz="2852"/>
            </a:pPr>
            <a:r>
              <a:rPr dirty="0"/>
              <a:t>No feed, no cry</a:t>
            </a:r>
          </a:p>
          <a:p>
            <a:pPr marL="250229" indent="-250229" defTabSz="280744">
              <a:spcBef>
                <a:spcPts val="910"/>
              </a:spcBef>
              <a:defRPr sz="2852" i="1">
                <a:latin typeface="Times"/>
                <a:ea typeface="Times"/>
                <a:cs typeface="Times"/>
                <a:sym typeface="Times"/>
              </a:defRPr>
            </a:pPr>
            <a:r>
              <a:rPr dirty="0"/>
              <a:t>b=(0.9759, 0.0241) </a:t>
            </a:r>
          </a:p>
          <a:p>
            <a:pPr marL="250229" indent="-250229" defTabSz="280744">
              <a:spcBef>
                <a:spcPts val="910"/>
              </a:spcBef>
              <a:defRPr sz="2852"/>
            </a:pPr>
            <a:r>
              <a:rPr dirty="0"/>
              <a:t>No feed, no cry</a:t>
            </a:r>
          </a:p>
          <a:p>
            <a:pPr marL="250229" indent="-250229" defTabSz="280744">
              <a:spcBef>
                <a:spcPts val="910"/>
              </a:spcBef>
              <a:defRPr sz="2852" i="1">
                <a:latin typeface="Times"/>
                <a:ea typeface="Times"/>
                <a:cs typeface="Times"/>
                <a:sym typeface="Times"/>
              </a:defRPr>
            </a:pPr>
            <a:r>
              <a:rPr dirty="0"/>
              <a:t>b=(0.9701, 0.0299) </a:t>
            </a:r>
          </a:p>
          <a:p>
            <a:pPr marL="250229" indent="-250229" defTabSz="280744">
              <a:spcBef>
                <a:spcPts val="910"/>
              </a:spcBef>
              <a:defRPr sz="2852"/>
            </a:pPr>
            <a:r>
              <a:rPr dirty="0"/>
              <a:t>No feed, cry</a:t>
            </a:r>
          </a:p>
          <a:p>
            <a:pPr marL="250229" indent="-250229" defTabSz="280744">
              <a:spcBef>
                <a:spcPts val="910"/>
              </a:spcBef>
              <a:defRPr sz="2852" i="1">
                <a:latin typeface="Times"/>
                <a:ea typeface="Times"/>
                <a:cs typeface="Times"/>
                <a:sym typeface="Times"/>
              </a:defRPr>
            </a:pPr>
            <a:r>
              <a:rPr dirty="0"/>
              <a:t>b=(0.4624, 0.5376) </a:t>
            </a:r>
          </a:p>
        </p:txBody>
      </p:sp>
      <p:pic>
        <p:nvPicPr>
          <p:cNvPr id="156" name="Image" descr="Image"/>
          <p:cNvPicPr>
            <a:picLocks noChangeAspect="1"/>
          </p:cNvPicPr>
          <p:nvPr/>
        </p:nvPicPr>
        <p:blipFill>
          <a:blip r:embed="rId2"/>
          <a:stretch>
            <a:fillRect/>
          </a:stretch>
        </p:blipFill>
        <p:spPr>
          <a:xfrm>
            <a:off x="5448390" y="2153275"/>
            <a:ext cx="3562324" cy="2192860"/>
          </a:xfrm>
          <a:prstGeom prst="rect">
            <a:avLst/>
          </a:prstGeom>
          <a:ln w="12700">
            <a:miter lim="400000"/>
          </a:ln>
        </p:spPr>
      </p:pic>
      <p:sp>
        <p:nvSpPr>
          <p:cNvPr id="157" name="Observation model:…"/>
          <p:cNvSpPr txBox="1"/>
          <p:nvPr/>
        </p:nvSpPr>
        <p:spPr>
          <a:xfrm>
            <a:off x="5448390" y="4563974"/>
            <a:ext cx="4086236" cy="1196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373" tIns="39373" rIns="39373" bIns="39373" anchor="ctr">
            <a:normAutofit lnSpcReduction="10000"/>
          </a:bodyPr>
          <a:lstStyle/>
          <a:p>
            <a:pPr defTabSz="249047">
              <a:lnSpc>
                <a:spcPct val="120000"/>
              </a:lnSpc>
              <a:spcBef>
                <a:spcPts val="698"/>
              </a:spcBef>
              <a:defRPr sz="2310"/>
            </a:pPr>
            <a:r>
              <a:rPr sz="1790"/>
              <a:t>Observation model:</a:t>
            </a:r>
          </a:p>
          <a:p>
            <a:pPr marL="221977" indent="-221977" defTabSz="249047">
              <a:lnSpc>
                <a:spcPct val="120000"/>
              </a:lnSpc>
              <a:spcBef>
                <a:spcPts val="698"/>
              </a:spcBef>
              <a:buSzPct val="82000"/>
              <a:buChar char="•"/>
              <a:defRPr sz="2310"/>
            </a:pPr>
            <a:r>
              <a:rPr sz="1790" i="1">
                <a:latin typeface="Times"/>
                <a:ea typeface="Times"/>
                <a:cs typeface="Times"/>
                <a:sym typeface="Times"/>
              </a:rPr>
              <a:t>P</a:t>
            </a:r>
            <a:r>
              <a:rPr sz="1790">
                <a:latin typeface="Times"/>
                <a:ea typeface="Times"/>
                <a:cs typeface="Times"/>
                <a:sym typeface="Times"/>
              </a:rPr>
              <a:t>(</a:t>
            </a:r>
            <a:r>
              <a:rPr sz="1790" i="1">
                <a:latin typeface="Times"/>
                <a:ea typeface="Times"/>
                <a:cs typeface="Times"/>
                <a:sym typeface="Times"/>
              </a:rPr>
              <a:t>c</a:t>
            </a:r>
            <a:r>
              <a:rPr sz="1790" i="1" baseline="31999">
                <a:latin typeface="Times"/>
                <a:ea typeface="Times"/>
                <a:cs typeface="Times"/>
                <a:sym typeface="Times"/>
              </a:rPr>
              <a:t>1</a:t>
            </a:r>
            <a:r>
              <a:rPr sz="1790" i="1">
                <a:latin typeface="Times"/>
                <a:ea typeface="Times"/>
                <a:cs typeface="Times"/>
                <a:sym typeface="Times"/>
              </a:rPr>
              <a:t> </a:t>
            </a:r>
            <a:r>
              <a:rPr sz="1790">
                <a:latin typeface="Times"/>
                <a:ea typeface="Times"/>
                <a:cs typeface="Times"/>
                <a:sym typeface="Times"/>
              </a:rPr>
              <a:t>|</a:t>
            </a:r>
            <a:r>
              <a:rPr sz="1790" i="1">
                <a:latin typeface="Times"/>
                <a:ea typeface="Times"/>
                <a:cs typeface="Times"/>
                <a:sym typeface="Times"/>
              </a:rPr>
              <a:t> h</a:t>
            </a:r>
            <a:r>
              <a:rPr sz="1790" i="1" baseline="31999">
                <a:latin typeface="Times"/>
                <a:ea typeface="Times"/>
                <a:cs typeface="Times"/>
                <a:sym typeface="Times"/>
              </a:rPr>
              <a:t>0</a:t>
            </a:r>
            <a:r>
              <a:rPr sz="1790">
                <a:latin typeface="Times"/>
                <a:ea typeface="Times"/>
                <a:cs typeface="Times"/>
                <a:sym typeface="Times"/>
              </a:rPr>
              <a:t>)</a:t>
            </a:r>
            <a:r>
              <a:rPr sz="1790" i="1">
                <a:latin typeface="Times"/>
                <a:ea typeface="Times"/>
                <a:cs typeface="Times"/>
                <a:sym typeface="Times"/>
              </a:rPr>
              <a:t> = 0.1</a:t>
            </a:r>
            <a:r>
              <a:rPr sz="1790"/>
              <a:t> (cry when not hungry) </a:t>
            </a:r>
          </a:p>
          <a:p>
            <a:pPr marL="221977" indent="-221977" defTabSz="249047">
              <a:lnSpc>
                <a:spcPct val="120000"/>
              </a:lnSpc>
              <a:spcBef>
                <a:spcPts val="698"/>
              </a:spcBef>
              <a:buSzPct val="82000"/>
              <a:buChar char="•"/>
              <a:defRPr sz="2310"/>
            </a:pPr>
            <a:r>
              <a:rPr sz="1790" i="1">
                <a:latin typeface="Times"/>
                <a:ea typeface="Times"/>
                <a:cs typeface="Times"/>
                <a:sym typeface="Times"/>
              </a:rPr>
              <a:t>P</a:t>
            </a:r>
            <a:r>
              <a:rPr sz="1790">
                <a:latin typeface="Times"/>
                <a:ea typeface="Times"/>
                <a:cs typeface="Times"/>
                <a:sym typeface="Times"/>
              </a:rPr>
              <a:t>(</a:t>
            </a:r>
            <a:r>
              <a:rPr sz="1790" i="1">
                <a:latin typeface="Times"/>
                <a:ea typeface="Times"/>
                <a:cs typeface="Times"/>
                <a:sym typeface="Times"/>
              </a:rPr>
              <a:t>c</a:t>
            </a:r>
            <a:r>
              <a:rPr sz="1790" i="1" baseline="31999">
                <a:latin typeface="Times"/>
                <a:ea typeface="Times"/>
                <a:cs typeface="Times"/>
                <a:sym typeface="Times"/>
              </a:rPr>
              <a:t>1</a:t>
            </a:r>
            <a:r>
              <a:rPr sz="1790" i="1">
                <a:latin typeface="Times"/>
                <a:ea typeface="Times"/>
                <a:cs typeface="Times"/>
                <a:sym typeface="Times"/>
              </a:rPr>
              <a:t> </a:t>
            </a:r>
            <a:r>
              <a:rPr sz="1790">
                <a:latin typeface="Times"/>
                <a:ea typeface="Times"/>
                <a:cs typeface="Times"/>
                <a:sym typeface="Times"/>
              </a:rPr>
              <a:t>|</a:t>
            </a:r>
            <a:r>
              <a:rPr sz="1790" i="1">
                <a:latin typeface="Times"/>
                <a:ea typeface="Times"/>
                <a:cs typeface="Times"/>
                <a:sym typeface="Times"/>
              </a:rPr>
              <a:t> h</a:t>
            </a:r>
            <a:r>
              <a:rPr sz="1790" i="1" baseline="31999">
                <a:latin typeface="Times"/>
                <a:ea typeface="Times"/>
                <a:cs typeface="Times"/>
                <a:sym typeface="Times"/>
              </a:rPr>
              <a:t>1</a:t>
            </a:r>
            <a:r>
              <a:rPr sz="1790">
                <a:latin typeface="Times"/>
                <a:ea typeface="Times"/>
                <a:cs typeface="Times"/>
                <a:sym typeface="Times"/>
              </a:rPr>
              <a:t>)</a:t>
            </a:r>
            <a:r>
              <a:rPr sz="1790" i="1">
                <a:latin typeface="Times"/>
                <a:ea typeface="Times"/>
                <a:cs typeface="Times"/>
                <a:sym typeface="Times"/>
              </a:rPr>
              <a:t> = 0.8</a:t>
            </a:r>
            <a:r>
              <a:rPr sz="1790"/>
              <a:t> (cry when hungry) </a:t>
            </a:r>
          </a:p>
        </p:txBody>
      </p:sp>
    </p:spTree>
    <p:extLst>
      <p:ext uri="{BB962C8B-B14F-4D97-AF65-F5344CB8AC3E}">
        <p14:creationId xmlns:p14="http://schemas.microsoft.com/office/powerpoint/2010/main" val="1263442587"/>
      </p:ext>
    </p:extLst>
  </p:cSld>
  <p:clrMapOvr>
    <a:masterClrMapping/>
  </p:clrMapOvr>
  <p:transition spd="med"/>
</p:sld>
</file>

<file path=ppt/slides/slide2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 name="object 29"/>
          <p:cNvSpPr txBox="1"/>
          <p:nvPr/>
        </p:nvSpPr>
        <p:spPr>
          <a:xfrm>
            <a:off x="213326" y="411053"/>
            <a:ext cx="1697806" cy="952992"/>
          </a:xfrm>
          <a:prstGeom prst="rect">
            <a:avLst/>
          </a:prstGeom>
        </p:spPr>
        <p:txBody>
          <a:bodyPr vert="horz" wrap="square" lIns="0" tIns="163677" rIns="0" bIns="0" rtlCol="0">
            <a:spAutoFit/>
          </a:bodyPr>
          <a:lstStyle/>
          <a:p>
            <a:pPr marL="27742">
              <a:spcBef>
                <a:spcPts val="1289"/>
              </a:spcBef>
            </a:pPr>
            <a:r>
              <a:rPr sz="2403" b="1" spc="-22" dirty="0">
                <a:solidFill>
                  <a:srgbClr val="D41A2C"/>
                </a:solidFill>
                <a:latin typeface="Arial"/>
                <a:cs typeface="Arial"/>
              </a:rPr>
              <a:t>Histories</a:t>
            </a:r>
            <a:endParaRPr sz="2403">
              <a:latin typeface="Arial"/>
              <a:cs typeface="Arial"/>
            </a:endParaRPr>
          </a:p>
          <a:p>
            <a:pPr marL="577031">
              <a:spcBef>
                <a:spcPts val="885"/>
              </a:spcBef>
            </a:pPr>
            <a:r>
              <a:rPr sz="1966" b="1" spc="-22" dirty="0">
                <a:latin typeface="Arial"/>
                <a:cs typeface="Arial"/>
              </a:rPr>
              <a:t>Notation:</a:t>
            </a:r>
            <a:endParaRPr sz="1966">
              <a:latin typeface="Arial"/>
              <a:cs typeface="Arial"/>
            </a:endParaRPr>
          </a:p>
        </p:txBody>
      </p:sp>
      <p:sp>
        <p:nvSpPr>
          <p:cNvPr id="30" name="object 30"/>
          <p:cNvSpPr txBox="1"/>
          <p:nvPr/>
        </p:nvSpPr>
        <p:spPr>
          <a:xfrm>
            <a:off x="3252927" y="1269459"/>
            <a:ext cx="127611" cy="329131"/>
          </a:xfrm>
          <a:prstGeom prst="rect">
            <a:avLst/>
          </a:prstGeom>
        </p:spPr>
        <p:txBody>
          <a:bodyPr vert="horz" wrap="square" lIns="0" tIns="26355" rIns="0" bIns="0" rtlCol="0">
            <a:spAutoFit/>
          </a:bodyPr>
          <a:lstStyle/>
          <a:p>
            <a:pPr marL="27742">
              <a:spcBef>
                <a:spcPts val="208"/>
              </a:spcBef>
            </a:pPr>
            <a:r>
              <a:rPr sz="1966" i="1" spc="-109" dirty="0">
                <a:latin typeface="Times New Roman"/>
                <a:cs typeface="Times New Roman"/>
              </a:rPr>
              <a:t>.</a:t>
            </a:r>
            <a:endParaRPr sz="1966">
              <a:latin typeface="Times New Roman"/>
              <a:cs typeface="Times New Roman"/>
            </a:endParaRPr>
          </a:p>
        </p:txBody>
      </p:sp>
      <p:sp>
        <p:nvSpPr>
          <p:cNvPr id="31" name="object 31"/>
          <p:cNvSpPr txBox="1"/>
          <p:nvPr/>
        </p:nvSpPr>
        <p:spPr>
          <a:xfrm>
            <a:off x="1019453" y="1411831"/>
            <a:ext cx="3943515" cy="329131"/>
          </a:xfrm>
          <a:prstGeom prst="rect">
            <a:avLst/>
          </a:prstGeom>
        </p:spPr>
        <p:txBody>
          <a:bodyPr vert="horz" wrap="square" lIns="0" tIns="26355" rIns="0" bIns="0" rtlCol="0">
            <a:spAutoFit/>
          </a:bodyPr>
          <a:lstStyle/>
          <a:p>
            <a:pPr marL="280193" indent="-252451">
              <a:spcBef>
                <a:spcPts val="208"/>
              </a:spcBef>
              <a:buClr>
                <a:srgbClr val="D41A2C"/>
              </a:buClr>
              <a:buFont typeface="Menlo"/>
              <a:buChar char="•"/>
              <a:tabLst>
                <a:tab pos="280193" algn="l"/>
              </a:tabLst>
            </a:pPr>
            <a:r>
              <a:rPr sz="1966" dirty="0">
                <a:latin typeface="Arial"/>
                <a:cs typeface="Arial"/>
              </a:rPr>
              <a:t>History</a:t>
            </a:r>
            <a:r>
              <a:rPr sz="1966" spc="-33" dirty="0">
                <a:latin typeface="Arial"/>
                <a:cs typeface="Arial"/>
              </a:rPr>
              <a:t> </a:t>
            </a:r>
            <a:r>
              <a:rPr sz="1966" dirty="0">
                <a:latin typeface="Arial"/>
                <a:cs typeface="Arial"/>
              </a:rPr>
              <a:t>Space</a:t>
            </a:r>
            <a:r>
              <a:rPr sz="1966" spc="-22" dirty="0">
                <a:latin typeface="Arial"/>
                <a:cs typeface="Arial"/>
              </a:rPr>
              <a:t> </a:t>
            </a:r>
            <a:r>
              <a:rPr sz="1966" i="1" spc="524" dirty="0">
                <a:latin typeface="Menlo"/>
                <a:cs typeface="Menlo"/>
              </a:rPr>
              <a:t>H</a:t>
            </a:r>
            <a:r>
              <a:rPr sz="1966" i="1" spc="-623" dirty="0">
                <a:latin typeface="Menlo"/>
                <a:cs typeface="Menlo"/>
              </a:rPr>
              <a:t> </a:t>
            </a:r>
            <a:r>
              <a:rPr sz="1966" spc="426" dirty="0">
                <a:latin typeface="Times New Roman"/>
                <a:cs typeface="Times New Roman"/>
              </a:rPr>
              <a:t>=</a:t>
            </a:r>
            <a:r>
              <a:rPr sz="1966" spc="66" dirty="0">
                <a:latin typeface="Times New Roman"/>
                <a:cs typeface="Times New Roman"/>
              </a:rPr>
              <a:t> </a:t>
            </a:r>
            <a:r>
              <a:rPr sz="1966" i="1" spc="415" dirty="0">
                <a:latin typeface="Menlo"/>
                <a:cs typeface="Menlo"/>
              </a:rPr>
              <a:t>O</a:t>
            </a:r>
            <a:r>
              <a:rPr sz="1966" i="1" spc="-688" dirty="0">
                <a:latin typeface="Menlo"/>
                <a:cs typeface="Menlo"/>
              </a:rPr>
              <a:t> </a:t>
            </a:r>
            <a:r>
              <a:rPr sz="1966" i="1" spc="382" dirty="0">
                <a:latin typeface="Menlo"/>
                <a:cs typeface="Menlo"/>
              </a:rPr>
              <a:t>×</a:t>
            </a:r>
            <a:r>
              <a:rPr sz="1966" i="1" spc="-743" dirty="0">
                <a:latin typeface="Menlo"/>
                <a:cs typeface="Menlo"/>
              </a:rPr>
              <a:t> </a:t>
            </a:r>
            <a:r>
              <a:rPr sz="1966" spc="273" dirty="0">
                <a:latin typeface="Times New Roman"/>
                <a:cs typeface="Times New Roman"/>
              </a:rPr>
              <a:t>(</a:t>
            </a:r>
            <a:r>
              <a:rPr sz="1966" i="1" spc="273" dirty="0">
                <a:latin typeface="Menlo"/>
                <a:cs typeface="Menlo"/>
              </a:rPr>
              <a:t>A</a:t>
            </a:r>
            <a:r>
              <a:rPr sz="1966" i="1" spc="-743" dirty="0">
                <a:latin typeface="Menlo"/>
                <a:cs typeface="Menlo"/>
              </a:rPr>
              <a:t> </a:t>
            </a:r>
            <a:r>
              <a:rPr sz="1966" i="1" spc="382" dirty="0">
                <a:latin typeface="Menlo"/>
                <a:cs typeface="Menlo"/>
              </a:rPr>
              <a:t>×</a:t>
            </a:r>
            <a:r>
              <a:rPr sz="1966" i="1" spc="-743" dirty="0">
                <a:latin typeface="Menlo"/>
                <a:cs typeface="Menlo"/>
              </a:rPr>
              <a:t> </a:t>
            </a:r>
            <a:r>
              <a:rPr sz="1966" i="1" spc="240" dirty="0">
                <a:latin typeface="Menlo"/>
                <a:cs typeface="Menlo"/>
              </a:rPr>
              <a:t>O</a:t>
            </a:r>
            <a:r>
              <a:rPr sz="1966" spc="240" dirty="0">
                <a:latin typeface="Times New Roman"/>
                <a:cs typeface="Times New Roman"/>
              </a:rPr>
              <a:t>)</a:t>
            </a:r>
            <a:endParaRPr sz="1966">
              <a:latin typeface="Times New Roman"/>
              <a:cs typeface="Times New Roman"/>
            </a:endParaRPr>
          </a:p>
        </p:txBody>
      </p:sp>
      <p:sp>
        <p:nvSpPr>
          <p:cNvPr id="32" name="object 32"/>
          <p:cNvSpPr txBox="1"/>
          <p:nvPr/>
        </p:nvSpPr>
        <p:spPr>
          <a:xfrm>
            <a:off x="4907207" y="1376509"/>
            <a:ext cx="162290" cy="228334"/>
          </a:xfrm>
          <a:prstGeom prst="rect">
            <a:avLst/>
          </a:prstGeom>
        </p:spPr>
        <p:txBody>
          <a:bodyPr vert="horz" wrap="square" lIns="0" tIns="26355" rIns="0" bIns="0" rtlCol="0">
            <a:spAutoFit/>
          </a:bodyPr>
          <a:lstStyle/>
          <a:p>
            <a:pPr marL="27742">
              <a:spcBef>
                <a:spcPts val="208"/>
              </a:spcBef>
            </a:pPr>
            <a:r>
              <a:rPr sz="1311" i="1" spc="109" dirty="0">
                <a:latin typeface="Euclid Symbol"/>
                <a:cs typeface="Euclid Symbol"/>
              </a:rPr>
              <a:t>∗</a:t>
            </a:r>
            <a:endParaRPr sz="1311">
              <a:latin typeface="Euclid Symbol"/>
              <a:cs typeface="Euclid Symbol"/>
            </a:endParaRPr>
          </a:p>
        </p:txBody>
      </p:sp>
      <p:sp>
        <p:nvSpPr>
          <p:cNvPr id="33" name="object 33"/>
          <p:cNvSpPr txBox="1"/>
          <p:nvPr/>
        </p:nvSpPr>
        <p:spPr>
          <a:xfrm>
            <a:off x="680558" y="1627404"/>
            <a:ext cx="7307221" cy="2327508"/>
          </a:xfrm>
          <a:prstGeom prst="rect">
            <a:avLst/>
          </a:prstGeom>
        </p:spPr>
        <p:txBody>
          <a:bodyPr vert="horz" wrap="square" lIns="0" tIns="113740" rIns="0" bIns="0" rtlCol="0">
            <a:spAutoFit/>
          </a:bodyPr>
          <a:lstStyle/>
          <a:p>
            <a:pPr marL="621418">
              <a:spcBef>
                <a:spcPts val="893"/>
              </a:spcBef>
            </a:pPr>
            <a:r>
              <a:rPr sz="1966" dirty="0">
                <a:latin typeface="Arial"/>
                <a:cs typeface="Arial"/>
              </a:rPr>
              <a:t>e.g.,</a:t>
            </a:r>
            <a:r>
              <a:rPr sz="1966" spc="55" dirty="0">
                <a:latin typeface="Arial"/>
                <a:cs typeface="Arial"/>
              </a:rPr>
              <a:t> </a:t>
            </a:r>
            <a:r>
              <a:rPr sz="1966" i="1" spc="164" dirty="0">
                <a:latin typeface="Times New Roman"/>
                <a:cs typeface="Times New Roman"/>
              </a:rPr>
              <a:t>h</a:t>
            </a:r>
            <a:r>
              <a:rPr sz="1966" i="1" spc="131" dirty="0">
                <a:latin typeface="Times New Roman"/>
                <a:cs typeface="Times New Roman"/>
              </a:rPr>
              <a:t> </a:t>
            </a:r>
            <a:r>
              <a:rPr sz="1966" spc="426" dirty="0">
                <a:latin typeface="Times New Roman"/>
                <a:cs typeface="Times New Roman"/>
              </a:rPr>
              <a:t>=</a:t>
            </a:r>
            <a:r>
              <a:rPr sz="1966" spc="131" dirty="0">
                <a:latin typeface="Times New Roman"/>
                <a:cs typeface="Times New Roman"/>
              </a:rPr>
              <a:t> </a:t>
            </a:r>
            <a:r>
              <a:rPr sz="1966" dirty="0">
                <a:latin typeface="Times New Roman"/>
                <a:cs typeface="Times New Roman"/>
              </a:rPr>
              <a:t>(</a:t>
            </a:r>
            <a:r>
              <a:rPr sz="1966" i="1" dirty="0">
                <a:latin typeface="Times New Roman"/>
                <a:cs typeface="Times New Roman"/>
              </a:rPr>
              <a:t>o</a:t>
            </a:r>
            <a:r>
              <a:rPr sz="1966" baseline="-9259" dirty="0">
                <a:latin typeface="Times New Roman"/>
                <a:cs typeface="Times New Roman"/>
              </a:rPr>
              <a:t>0</a:t>
            </a:r>
            <a:r>
              <a:rPr sz="1966" i="1" dirty="0">
                <a:latin typeface="Times New Roman"/>
                <a:cs typeface="Times New Roman"/>
              </a:rPr>
              <a:t>,</a:t>
            </a:r>
            <a:r>
              <a:rPr sz="1966" i="1" spc="-120" dirty="0">
                <a:latin typeface="Times New Roman"/>
                <a:cs typeface="Times New Roman"/>
              </a:rPr>
              <a:t> </a:t>
            </a:r>
            <a:r>
              <a:rPr sz="1966" i="1" spc="120" dirty="0">
                <a:latin typeface="Times New Roman"/>
                <a:cs typeface="Times New Roman"/>
              </a:rPr>
              <a:t>a</a:t>
            </a:r>
            <a:r>
              <a:rPr sz="1966" spc="179" baseline="-9259" dirty="0">
                <a:latin typeface="Times New Roman"/>
                <a:cs typeface="Times New Roman"/>
              </a:rPr>
              <a:t>0</a:t>
            </a:r>
            <a:r>
              <a:rPr sz="1966" i="1" spc="120" dirty="0">
                <a:latin typeface="Times New Roman"/>
                <a:cs typeface="Times New Roman"/>
              </a:rPr>
              <a:t>,</a:t>
            </a:r>
            <a:r>
              <a:rPr sz="1966" i="1" spc="-120" dirty="0">
                <a:latin typeface="Times New Roman"/>
                <a:cs typeface="Times New Roman"/>
              </a:rPr>
              <a:t> </a:t>
            </a:r>
            <a:r>
              <a:rPr sz="1966" i="1" dirty="0">
                <a:latin typeface="Times New Roman"/>
                <a:cs typeface="Times New Roman"/>
              </a:rPr>
              <a:t>o</a:t>
            </a:r>
            <a:r>
              <a:rPr sz="1966" baseline="-9259" dirty="0">
                <a:latin typeface="Times New Roman"/>
                <a:cs typeface="Times New Roman"/>
              </a:rPr>
              <a:t>1</a:t>
            </a:r>
            <a:r>
              <a:rPr sz="1966" i="1" dirty="0">
                <a:latin typeface="Times New Roman"/>
                <a:cs typeface="Times New Roman"/>
              </a:rPr>
              <a:t>,</a:t>
            </a:r>
            <a:r>
              <a:rPr sz="1966" i="1" spc="-131" dirty="0">
                <a:latin typeface="Times New Roman"/>
                <a:cs typeface="Times New Roman"/>
              </a:rPr>
              <a:t> </a:t>
            </a:r>
            <a:r>
              <a:rPr sz="1966" i="1" dirty="0">
                <a:latin typeface="Times New Roman"/>
                <a:cs typeface="Times New Roman"/>
              </a:rPr>
              <a:t>.</a:t>
            </a:r>
            <a:r>
              <a:rPr sz="1966" i="1" spc="-120" dirty="0">
                <a:latin typeface="Times New Roman"/>
                <a:cs typeface="Times New Roman"/>
              </a:rPr>
              <a:t> </a:t>
            </a:r>
            <a:r>
              <a:rPr sz="1966" i="1" dirty="0">
                <a:latin typeface="Times New Roman"/>
                <a:cs typeface="Times New Roman"/>
              </a:rPr>
              <a:t>.</a:t>
            </a:r>
            <a:r>
              <a:rPr sz="1966" i="1" spc="-120" dirty="0">
                <a:latin typeface="Times New Roman"/>
                <a:cs typeface="Times New Roman"/>
              </a:rPr>
              <a:t> </a:t>
            </a:r>
            <a:r>
              <a:rPr sz="1966" i="1" dirty="0">
                <a:latin typeface="Times New Roman"/>
                <a:cs typeface="Times New Roman"/>
              </a:rPr>
              <a:t>.</a:t>
            </a:r>
            <a:r>
              <a:rPr sz="1966" i="1" spc="-131" dirty="0">
                <a:latin typeface="Times New Roman"/>
                <a:cs typeface="Times New Roman"/>
              </a:rPr>
              <a:t> </a:t>
            </a:r>
            <a:r>
              <a:rPr sz="1966" i="1" spc="153" dirty="0">
                <a:latin typeface="Times New Roman"/>
                <a:cs typeface="Times New Roman"/>
              </a:rPr>
              <a:t>a</a:t>
            </a:r>
            <a:r>
              <a:rPr sz="1966" i="1" spc="227" baseline="-9259" dirty="0">
                <a:latin typeface="Times New Roman"/>
                <a:cs typeface="Times New Roman"/>
              </a:rPr>
              <a:t>l</a:t>
            </a:r>
            <a:r>
              <a:rPr sz="1966" i="1" spc="227" baseline="-9259" dirty="0">
                <a:latin typeface="Euclid Symbol"/>
                <a:cs typeface="Euclid Symbol"/>
              </a:rPr>
              <a:t>−</a:t>
            </a:r>
            <a:r>
              <a:rPr sz="1966" spc="227" baseline="-9259" dirty="0">
                <a:latin typeface="Times New Roman"/>
                <a:cs typeface="Times New Roman"/>
              </a:rPr>
              <a:t>1</a:t>
            </a:r>
            <a:r>
              <a:rPr sz="1966" i="1" spc="153" dirty="0">
                <a:latin typeface="Times New Roman"/>
                <a:cs typeface="Times New Roman"/>
              </a:rPr>
              <a:t>,</a:t>
            </a:r>
            <a:r>
              <a:rPr sz="1966" i="1" spc="-120" dirty="0">
                <a:latin typeface="Times New Roman"/>
                <a:cs typeface="Times New Roman"/>
              </a:rPr>
              <a:t> </a:t>
            </a:r>
            <a:r>
              <a:rPr sz="1966" i="1" spc="142" dirty="0">
                <a:latin typeface="Times New Roman"/>
                <a:cs typeface="Times New Roman"/>
              </a:rPr>
              <a:t>o</a:t>
            </a:r>
            <a:r>
              <a:rPr sz="1966" i="1" spc="212" baseline="-9259" dirty="0">
                <a:latin typeface="Times New Roman"/>
                <a:cs typeface="Times New Roman"/>
              </a:rPr>
              <a:t>l</a:t>
            </a:r>
            <a:r>
              <a:rPr sz="1966" i="1" spc="212" baseline="-9259" dirty="0">
                <a:latin typeface="Euclid Symbol"/>
                <a:cs typeface="Euclid Symbol"/>
              </a:rPr>
              <a:t>−</a:t>
            </a:r>
            <a:r>
              <a:rPr sz="1966" spc="212" baseline="-9259" dirty="0">
                <a:latin typeface="Times New Roman"/>
                <a:cs typeface="Times New Roman"/>
              </a:rPr>
              <a:t>1</a:t>
            </a:r>
            <a:r>
              <a:rPr sz="1966" spc="142" dirty="0">
                <a:latin typeface="Times New Roman"/>
                <a:cs typeface="Times New Roman"/>
              </a:rPr>
              <a:t>)</a:t>
            </a:r>
            <a:r>
              <a:rPr sz="1966" spc="109" dirty="0">
                <a:latin typeface="Times New Roman"/>
                <a:cs typeface="Times New Roman"/>
              </a:rPr>
              <a:t> </a:t>
            </a:r>
            <a:r>
              <a:rPr sz="1966" dirty="0">
                <a:latin typeface="Arial"/>
                <a:cs typeface="Arial"/>
              </a:rPr>
              <a:t>history</a:t>
            </a:r>
            <a:r>
              <a:rPr sz="1966" spc="55" dirty="0">
                <a:latin typeface="Arial"/>
                <a:cs typeface="Arial"/>
              </a:rPr>
              <a:t> </a:t>
            </a:r>
            <a:r>
              <a:rPr sz="1966" dirty="0">
                <a:latin typeface="Arial"/>
                <a:cs typeface="Arial"/>
              </a:rPr>
              <a:t>with</a:t>
            </a:r>
            <a:r>
              <a:rPr sz="1966" spc="55" dirty="0">
                <a:latin typeface="Arial"/>
                <a:cs typeface="Arial"/>
              </a:rPr>
              <a:t> </a:t>
            </a:r>
            <a:r>
              <a:rPr sz="1966" dirty="0">
                <a:latin typeface="Arial"/>
                <a:cs typeface="Arial"/>
              </a:rPr>
              <a:t>length</a:t>
            </a:r>
            <a:r>
              <a:rPr sz="1966" spc="55" dirty="0">
                <a:latin typeface="Arial"/>
                <a:cs typeface="Arial"/>
              </a:rPr>
              <a:t> </a:t>
            </a:r>
            <a:r>
              <a:rPr sz="1966" i="1" spc="-371" dirty="0">
                <a:latin typeface="Menlo"/>
                <a:cs typeface="Menlo"/>
              </a:rPr>
              <a:t>|</a:t>
            </a:r>
            <a:r>
              <a:rPr sz="1966" i="1" spc="-371" dirty="0">
                <a:latin typeface="Times New Roman"/>
                <a:cs typeface="Times New Roman"/>
              </a:rPr>
              <a:t>h</a:t>
            </a:r>
            <a:r>
              <a:rPr sz="1966" i="1" spc="-371" dirty="0">
                <a:latin typeface="Menlo"/>
                <a:cs typeface="Menlo"/>
              </a:rPr>
              <a:t>|</a:t>
            </a:r>
            <a:r>
              <a:rPr sz="1966" i="1" spc="-568" dirty="0">
                <a:latin typeface="Menlo"/>
                <a:cs typeface="Menlo"/>
              </a:rPr>
              <a:t> </a:t>
            </a:r>
            <a:r>
              <a:rPr sz="1966" spc="426" dirty="0">
                <a:latin typeface="Times New Roman"/>
                <a:cs typeface="Times New Roman"/>
              </a:rPr>
              <a:t>=</a:t>
            </a:r>
            <a:r>
              <a:rPr sz="1966" spc="142" dirty="0">
                <a:latin typeface="Times New Roman"/>
                <a:cs typeface="Times New Roman"/>
              </a:rPr>
              <a:t> </a:t>
            </a:r>
            <a:r>
              <a:rPr sz="1966" i="1" spc="-109" dirty="0">
                <a:latin typeface="Times New Roman"/>
                <a:cs typeface="Times New Roman"/>
              </a:rPr>
              <a:t>l</a:t>
            </a:r>
            <a:endParaRPr sz="1966" dirty="0">
              <a:latin typeface="Times New Roman"/>
              <a:cs typeface="Times New Roman"/>
            </a:endParaRPr>
          </a:p>
          <a:p>
            <a:pPr marL="618644" indent="-252451">
              <a:spcBef>
                <a:spcPts val="677"/>
              </a:spcBef>
              <a:buClr>
                <a:srgbClr val="D41A2C"/>
              </a:buClr>
              <a:buFont typeface="Menlo"/>
              <a:buChar char="•"/>
              <a:tabLst>
                <a:tab pos="618644" algn="l"/>
              </a:tabLst>
            </a:pPr>
            <a:r>
              <a:rPr sz="1966" spc="-22" dirty="0">
                <a:latin typeface="Arial"/>
                <a:cs typeface="Arial"/>
              </a:rPr>
              <a:t>Concatenation</a:t>
            </a:r>
            <a:r>
              <a:rPr sz="1966" spc="109" dirty="0">
                <a:latin typeface="Arial"/>
                <a:cs typeface="Arial"/>
              </a:rPr>
              <a:t> </a:t>
            </a:r>
            <a:r>
              <a:rPr sz="1966" dirty="0">
                <a:latin typeface="Arial"/>
                <a:cs typeface="Arial"/>
              </a:rPr>
              <a:t>notation</a:t>
            </a:r>
            <a:r>
              <a:rPr sz="1966" spc="109" dirty="0">
                <a:latin typeface="Arial"/>
                <a:cs typeface="Arial"/>
              </a:rPr>
              <a:t> </a:t>
            </a:r>
            <a:r>
              <a:rPr sz="1966" i="1" dirty="0">
                <a:latin typeface="Times New Roman"/>
                <a:cs typeface="Times New Roman"/>
              </a:rPr>
              <a:t>hao</a:t>
            </a:r>
            <a:r>
              <a:rPr sz="1966" i="1" spc="197" dirty="0">
                <a:latin typeface="Times New Roman"/>
                <a:cs typeface="Times New Roman"/>
              </a:rPr>
              <a:t> </a:t>
            </a:r>
            <a:r>
              <a:rPr sz="1966" spc="426" dirty="0">
                <a:latin typeface="Times New Roman"/>
                <a:cs typeface="Times New Roman"/>
              </a:rPr>
              <a:t>=</a:t>
            </a:r>
            <a:r>
              <a:rPr sz="1966" spc="197" dirty="0">
                <a:latin typeface="Times New Roman"/>
                <a:cs typeface="Times New Roman"/>
              </a:rPr>
              <a:t> </a:t>
            </a:r>
            <a:r>
              <a:rPr sz="1966" dirty="0">
                <a:latin typeface="Times New Roman"/>
                <a:cs typeface="Times New Roman"/>
              </a:rPr>
              <a:t>(</a:t>
            </a:r>
            <a:r>
              <a:rPr lang="en-US" sz="1966" i="1" dirty="0">
                <a:latin typeface="Menlo"/>
                <a:cs typeface="Menlo"/>
              </a:rPr>
              <a:t>*</a:t>
            </a:r>
            <a:r>
              <a:rPr sz="1966" i="1" dirty="0">
                <a:latin typeface="Times New Roman"/>
                <a:cs typeface="Times New Roman"/>
              </a:rPr>
              <a:t>h,</a:t>
            </a:r>
            <a:r>
              <a:rPr sz="1966" i="1" spc="-87" dirty="0">
                <a:latin typeface="Times New Roman"/>
                <a:cs typeface="Times New Roman"/>
              </a:rPr>
              <a:t> </a:t>
            </a:r>
            <a:r>
              <a:rPr sz="1966" i="1" dirty="0">
                <a:latin typeface="Times New Roman"/>
                <a:cs typeface="Times New Roman"/>
              </a:rPr>
              <a:t>a,</a:t>
            </a:r>
            <a:r>
              <a:rPr sz="1966" i="1" spc="-87" dirty="0">
                <a:latin typeface="Times New Roman"/>
                <a:cs typeface="Times New Roman"/>
              </a:rPr>
              <a:t> </a:t>
            </a:r>
            <a:r>
              <a:rPr sz="1966" i="1" spc="-55" dirty="0">
                <a:latin typeface="Times New Roman"/>
                <a:cs typeface="Times New Roman"/>
              </a:rPr>
              <a:t>o</a:t>
            </a:r>
            <a:r>
              <a:rPr sz="1966" spc="-55" dirty="0">
                <a:latin typeface="Times New Roman"/>
                <a:cs typeface="Times New Roman"/>
              </a:rPr>
              <a:t>)</a:t>
            </a:r>
            <a:endParaRPr sz="1966" dirty="0">
              <a:latin typeface="Times New Roman"/>
              <a:cs typeface="Times New Roman"/>
            </a:endParaRPr>
          </a:p>
          <a:p>
            <a:pPr>
              <a:spcBef>
                <a:spcPts val="1027"/>
              </a:spcBef>
              <a:buClr>
                <a:srgbClr val="D41A2C"/>
              </a:buClr>
              <a:buFont typeface="Menlo"/>
              <a:buChar char="•"/>
            </a:pPr>
            <a:endParaRPr sz="1966" dirty="0">
              <a:latin typeface="Times New Roman"/>
              <a:cs typeface="Times New Roman"/>
            </a:endParaRPr>
          </a:p>
          <a:p>
            <a:pPr marL="110968"/>
            <a:r>
              <a:rPr sz="1966" b="1" spc="-22" dirty="0">
                <a:latin typeface="Arial"/>
                <a:cs typeface="Arial"/>
              </a:rPr>
              <a:t>History-</a:t>
            </a:r>
            <a:r>
              <a:rPr sz="1966" b="1" dirty="0">
                <a:latin typeface="Arial"/>
                <a:cs typeface="Arial"/>
              </a:rPr>
              <a:t>based</a:t>
            </a:r>
            <a:r>
              <a:rPr sz="1966" b="1" spc="44" dirty="0">
                <a:latin typeface="Arial"/>
                <a:cs typeface="Arial"/>
              </a:rPr>
              <a:t> </a:t>
            </a:r>
            <a:r>
              <a:rPr sz="1966" b="1" spc="-22" dirty="0">
                <a:latin typeface="Arial"/>
                <a:cs typeface="Arial"/>
              </a:rPr>
              <a:t>Control:</a:t>
            </a:r>
            <a:endParaRPr sz="1966" dirty="0">
              <a:latin typeface="Arial"/>
              <a:cs typeface="Arial"/>
            </a:endParaRPr>
          </a:p>
          <a:p>
            <a:pPr marL="618644" indent="-252451">
              <a:spcBef>
                <a:spcPts val="677"/>
              </a:spcBef>
              <a:buClr>
                <a:srgbClr val="D41A2C"/>
              </a:buClr>
              <a:buFont typeface="Menlo"/>
              <a:buChar char="•"/>
              <a:tabLst>
                <a:tab pos="618644" algn="l"/>
              </a:tabLst>
            </a:pPr>
            <a:r>
              <a:rPr sz="1966" dirty="0">
                <a:latin typeface="Arial"/>
                <a:cs typeface="Arial"/>
              </a:rPr>
              <a:t>History</a:t>
            </a:r>
            <a:r>
              <a:rPr sz="1966" spc="-33" dirty="0">
                <a:latin typeface="Arial"/>
                <a:cs typeface="Arial"/>
              </a:rPr>
              <a:t> </a:t>
            </a:r>
            <a:r>
              <a:rPr sz="1966" dirty="0">
                <a:latin typeface="Arial"/>
                <a:cs typeface="Arial"/>
              </a:rPr>
              <a:t>policy</a:t>
            </a:r>
            <a:r>
              <a:rPr sz="1966" spc="-22" dirty="0">
                <a:latin typeface="Arial"/>
                <a:cs typeface="Arial"/>
              </a:rPr>
              <a:t> </a:t>
            </a:r>
            <a:r>
              <a:rPr sz="1966" i="1" spc="164" dirty="0">
                <a:latin typeface="Times New Roman"/>
                <a:cs typeface="Times New Roman"/>
              </a:rPr>
              <a:t>π</a:t>
            </a:r>
            <a:r>
              <a:rPr sz="1966" i="1" spc="-208" dirty="0">
                <a:latin typeface="Times New Roman"/>
                <a:cs typeface="Times New Roman"/>
              </a:rPr>
              <a:t> </a:t>
            </a:r>
            <a:r>
              <a:rPr sz="1966" dirty="0">
                <a:latin typeface="Times New Roman"/>
                <a:cs typeface="Times New Roman"/>
              </a:rPr>
              <a:t>:</a:t>
            </a:r>
            <a:r>
              <a:rPr sz="1966" spc="164" dirty="0">
                <a:latin typeface="Times New Roman"/>
                <a:cs typeface="Times New Roman"/>
              </a:rPr>
              <a:t> </a:t>
            </a:r>
            <a:r>
              <a:rPr sz="1966" i="1" spc="524" dirty="0">
                <a:latin typeface="Menlo"/>
                <a:cs typeface="Menlo"/>
              </a:rPr>
              <a:t>H</a:t>
            </a:r>
            <a:r>
              <a:rPr sz="1966" i="1" spc="-623" dirty="0">
                <a:latin typeface="Menlo"/>
                <a:cs typeface="Menlo"/>
              </a:rPr>
              <a:t> </a:t>
            </a:r>
            <a:r>
              <a:rPr sz="1966" i="1" spc="830" dirty="0">
                <a:latin typeface="Menlo"/>
                <a:cs typeface="Menlo"/>
              </a:rPr>
              <a:t>→</a:t>
            </a:r>
            <a:r>
              <a:rPr sz="1966" i="1" spc="-623" dirty="0">
                <a:latin typeface="Menlo"/>
                <a:cs typeface="Menlo"/>
              </a:rPr>
              <a:t> </a:t>
            </a:r>
            <a:r>
              <a:rPr sz="1966" spc="382" dirty="0">
                <a:latin typeface="Times New Roman"/>
                <a:cs typeface="Times New Roman"/>
              </a:rPr>
              <a:t>∆</a:t>
            </a:r>
            <a:r>
              <a:rPr sz="1966" i="1" spc="382" dirty="0">
                <a:latin typeface="Menlo"/>
                <a:cs typeface="Menlo"/>
              </a:rPr>
              <a:t>A</a:t>
            </a:r>
            <a:endParaRPr sz="1966" dirty="0">
              <a:latin typeface="Menlo"/>
              <a:cs typeface="Menlo"/>
            </a:endParaRPr>
          </a:p>
          <a:p>
            <a:pPr marL="618644" indent="-252451">
              <a:spcBef>
                <a:spcPts val="677"/>
              </a:spcBef>
              <a:buClr>
                <a:srgbClr val="D41A2C"/>
              </a:buClr>
              <a:buFont typeface="Menlo"/>
              <a:buChar char="•"/>
              <a:tabLst>
                <a:tab pos="618644" algn="l"/>
              </a:tabLst>
            </a:pPr>
            <a:r>
              <a:rPr sz="1966" dirty="0">
                <a:latin typeface="Arial"/>
                <a:cs typeface="Arial"/>
              </a:rPr>
              <a:t>History</a:t>
            </a:r>
            <a:r>
              <a:rPr sz="1966" spc="-66" dirty="0">
                <a:latin typeface="Arial"/>
                <a:cs typeface="Arial"/>
              </a:rPr>
              <a:t> </a:t>
            </a:r>
            <a:r>
              <a:rPr sz="1966" dirty="0">
                <a:latin typeface="Arial"/>
                <a:cs typeface="Arial"/>
              </a:rPr>
              <a:t>values</a:t>
            </a:r>
            <a:r>
              <a:rPr sz="1966" spc="-66" dirty="0">
                <a:latin typeface="Arial"/>
                <a:cs typeface="Arial"/>
              </a:rPr>
              <a:t> </a:t>
            </a:r>
            <a:r>
              <a:rPr sz="1966" dirty="0">
                <a:latin typeface="Arial"/>
                <a:cs typeface="Arial"/>
              </a:rPr>
              <a:t>via</a:t>
            </a:r>
            <a:r>
              <a:rPr sz="1966" spc="-66" dirty="0">
                <a:latin typeface="Arial"/>
                <a:cs typeface="Arial"/>
              </a:rPr>
              <a:t> </a:t>
            </a:r>
            <a:r>
              <a:rPr sz="1966" dirty="0">
                <a:latin typeface="Arial"/>
                <a:cs typeface="Arial"/>
              </a:rPr>
              <a:t>Bellman</a:t>
            </a:r>
            <a:r>
              <a:rPr sz="1966" spc="-66" dirty="0">
                <a:latin typeface="Arial"/>
                <a:cs typeface="Arial"/>
              </a:rPr>
              <a:t> </a:t>
            </a:r>
            <a:r>
              <a:rPr sz="1966" spc="-22" dirty="0">
                <a:latin typeface="Arial"/>
                <a:cs typeface="Arial"/>
              </a:rPr>
              <a:t>equations</a:t>
            </a:r>
            <a:endParaRPr sz="1966" dirty="0">
              <a:latin typeface="Arial"/>
              <a:cs typeface="Arial"/>
            </a:endParaRPr>
          </a:p>
        </p:txBody>
      </p:sp>
      <p:sp>
        <p:nvSpPr>
          <p:cNvPr id="35" name="object 35"/>
          <p:cNvSpPr txBox="1"/>
          <p:nvPr/>
        </p:nvSpPr>
        <p:spPr>
          <a:xfrm>
            <a:off x="8952782" y="4025028"/>
            <a:ext cx="360645" cy="809656"/>
          </a:xfrm>
          <a:prstGeom prst="rect">
            <a:avLst/>
          </a:prstGeom>
        </p:spPr>
        <p:txBody>
          <a:bodyPr vert="horz" wrap="square" lIns="0" tIns="113740" rIns="0" bIns="0" rtlCol="0">
            <a:spAutoFit/>
          </a:bodyPr>
          <a:lstStyle/>
          <a:p>
            <a:pPr marL="27742">
              <a:spcBef>
                <a:spcPts val="893"/>
              </a:spcBef>
            </a:pPr>
            <a:r>
              <a:rPr sz="1966" spc="-55" dirty="0">
                <a:latin typeface="Arial"/>
                <a:cs typeface="Arial"/>
              </a:rPr>
              <a:t>(3)</a:t>
            </a:r>
            <a:endParaRPr sz="1966">
              <a:latin typeface="Arial"/>
              <a:cs typeface="Arial"/>
            </a:endParaRPr>
          </a:p>
          <a:p>
            <a:pPr marL="27742">
              <a:spcBef>
                <a:spcPts val="677"/>
              </a:spcBef>
            </a:pPr>
            <a:r>
              <a:rPr sz="1966" spc="-55" dirty="0">
                <a:latin typeface="Arial"/>
                <a:cs typeface="Arial"/>
              </a:rPr>
              <a:t>(4)</a:t>
            </a:r>
            <a:endParaRPr sz="1966">
              <a:latin typeface="Arial"/>
              <a:cs typeface="Arial"/>
            </a:endParaRPr>
          </a:p>
        </p:txBody>
      </p:sp>
      <p:sp>
        <p:nvSpPr>
          <p:cNvPr id="36" name="object 36"/>
          <p:cNvSpPr txBox="1"/>
          <p:nvPr/>
        </p:nvSpPr>
        <p:spPr>
          <a:xfrm>
            <a:off x="1275094" y="5104310"/>
            <a:ext cx="733774" cy="329131"/>
          </a:xfrm>
          <a:prstGeom prst="rect">
            <a:avLst/>
          </a:prstGeom>
        </p:spPr>
        <p:txBody>
          <a:bodyPr vert="horz" wrap="square" lIns="0" tIns="26355" rIns="0" bIns="0" rtlCol="0">
            <a:spAutoFit/>
          </a:bodyPr>
          <a:lstStyle/>
          <a:p>
            <a:pPr marL="27742">
              <a:spcBef>
                <a:spcPts val="208"/>
              </a:spcBef>
            </a:pPr>
            <a:r>
              <a:rPr sz="1966" spc="-22" dirty="0">
                <a:latin typeface="Arial"/>
                <a:cs typeface="Arial"/>
              </a:rPr>
              <a:t>where</a:t>
            </a:r>
            <a:endParaRPr sz="1966">
              <a:latin typeface="Arial"/>
              <a:cs typeface="Arial"/>
            </a:endParaRPr>
          </a:p>
        </p:txBody>
      </p:sp>
      <p:sp>
        <p:nvSpPr>
          <p:cNvPr id="39" name="object 39"/>
          <p:cNvSpPr txBox="1"/>
          <p:nvPr/>
        </p:nvSpPr>
        <p:spPr>
          <a:xfrm>
            <a:off x="8952782" y="5546951"/>
            <a:ext cx="360645" cy="963638"/>
          </a:xfrm>
          <a:prstGeom prst="rect">
            <a:avLst/>
          </a:prstGeom>
        </p:spPr>
        <p:txBody>
          <a:bodyPr vert="horz" wrap="square" lIns="0" tIns="190032" rIns="0" bIns="0" rtlCol="0">
            <a:spAutoFit/>
          </a:bodyPr>
          <a:lstStyle/>
          <a:p>
            <a:pPr marL="27742">
              <a:spcBef>
                <a:spcPts val="1496"/>
              </a:spcBef>
            </a:pPr>
            <a:r>
              <a:rPr sz="1966" spc="-55" dirty="0">
                <a:latin typeface="Arial"/>
                <a:cs typeface="Arial"/>
              </a:rPr>
              <a:t>(5)</a:t>
            </a:r>
            <a:endParaRPr sz="1966">
              <a:latin typeface="Arial"/>
              <a:cs typeface="Arial"/>
            </a:endParaRPr>
          </a:p>
          <a:p>
            <a:pPr marL="27742">
              <a:spcBef>
                <a:spcPts val="1289"/>
              </a:spcBef>
            </a:pPr>
            <a:r>
              <a:rPr sz="1966" spc="-55" dirty="0">
                <a:latin typeface="Arial"/>
                <a:cs typeface="Arial"/>
              </a:rPr>
              <a:t>(6)</a:t>
            </a:r>
            <a:endParaRPr sz="1966">
              <a:latin typeface="Arial"/>
              <a:cs typeface="Arial"/>
            </a:endParaRPr>
          </a:p>
        </p:txBody>
      </p:sp>
      <p:sp>
        <p:nvSpPr>
          <p:cNvPr id="45" name="object 45"/>
          <p:cNvSpPr txBox="1">
            <a:spLocks noGrp="1"/>
          </p:cNvSpPr>
          <p:nvPr>
            <p:ph type="ftr" sz="quarter" idx="5"/>
          </p:nvPr>
        </p:nvSpPr>
        <p:spPr>
          <a:xfrm>
            <a:off x="85737" y="3350180"/>
            <a:ext cx="337184"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A.</a:t>
            </a:r>
            <a:r>
              <a:rPr lang="en-US" spc="-20"/>
              <a:t> </a:t>
            </a:r>
            <a:r>
              <a:rPr lang="en-US" spc="-10"/>
              <a:t>Baisero</a:t>
            </a:r>
            <a:endParaRPr spc="-22" dirty="0"/>
          </a:p>
        </p:txBody>
      </p:sp>
      <p:sp>
        <p:nvSpPr>
          <p:cNvPr id="49" name="object 49"/>
          <p:cNvSpPr txBox="1">
            <a:spLocks noGrp="1"/>
          </p:cNvSpPr>
          <p:nvPr>
            <p:ph type="dt" sz="half" idx="6"/>
          </p:nvPr>
        </p:nvSpPr>
        <p:spPr>
          <a:xfrm>
            <a:off x="3570742" y="3350180"/>
            <a:ext cx="429958"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CS</a:t>
            </a:r>
            <a:r>
              <a:rPr lang="en-US" spc="-20"/>
              <a:t> </a:t>
            </a:r>
            <a:r>
              <a:rPr lang="en-US" spc="-10"/>
              <a:t>4180/5180</a:t>
            </a:r>
            <a:endParaRPr spc="-22" dirty="0"/>
          </a:p>
        </p:txBody>
      </p:sp>
      <p:sp>
        <p:nvSpPr>
          <p:cNvPr id="50" name="object 50"/>
          <p:cNvSpPr txBox="1">
            <a:spLocks noGrp="1"/>
          </p:cNvSpPr>
          <p:nvPr>
            <p:ph type="sldNum" sz="quarter" idx="7"/>
          </p:nvPr>
        </p:nvSpPr>
        <p:spPr>
          <a:xfrm>
            <a:off x="4295597" y="3357216"/>
            <a:ext cx="244729"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73025">
              <a:spcBef>
                <a:spcPts val="70"/>
              </a:spcBef>
            </a:pPr>
            <a:fld id="{81D60167-4931-47E6-BA6A-407CBD079E47}" type="slidenum">
              <a:rPr lang="en-US" smtClean="0"/>
              <a:pPr marL="73025">
                <a:spcBef>
                  <a:spcPts val="70"/>
                </a:spcBef>
              </a:pPr>
              <a:t>249</a:t>
            </a:fld>
            <a:r>
              <a:rPr lang="en-US" spc="-15"/>
              <a:t> </a:t>
            </a:r>
            <a:r>
              <a:rPr lang="en-US"/>
              <a:t>/</a:t>
            </a:r>
            <a:r>
              <a:rPr lang="en-US" spc="-5"/>
              <a:t> </a:t>
            </a:r>
            <a:r>
              <a:rPr lang="en-US" spc="-25"/>
              <a:t>53</a:t>
            </a:r>
            <a:endParaRPr spc="-55" dirty="0"/>
          </a:p>
        </p:txBody>
      </p:sp>
      <p:pic>
        <p:nvPicPr>
          <p:cNvPr id="52" name="Picture 51" descr="A close up of a math equation&#10;&#10;AI-generated content may be incorrect.">
            <a:extLst>
              <a:ext uri="{FF2B5EF4-FFF2-40B4-BE49-F238E27FC236}">
                <a16:creationId xmlns:a16="http://schemas.microsoft.com/office/drawing/2014/main" id="{F43EA995-2567-CD63-DE2B-ABE508D56005}"/>
              </a:ext>
            </a:extLst>
          </p:cNvPr>
          <p:cNvPicPr>
            <a:picLocks noChangeAspect="1"/>
          </p:cNvPicPr>
          <p:nvPr/>
        </p:nvPicPr>
        <p:blipFill>
          <a:blip r:embed="rId2"/>
          <a:stretch>
            <a:fillRect/>
          </a:stretch>
        </p:blipFill>
        <p:spPr>
          <a:xfrm>
            <a:off x="1430947" y="3903646"/>
            <a:ext cx="7277100" cy="1104900"/>
          </a:xfrm>
          <a:prstGeom prst="rect">
            <a:avLst/>
          </a:prstGeom>
        </p:spPr>
      </p:pic>
      <p:pic>
        <p:nvPicPr>
          <p:cNvPr id="54" name="Picture 53" descr="A black text on a white background&#10;&#10;AI-generated content may be incorrect.">
            <a:extLst>
              <a:ext uri="{FF2B5EF4-FFF2-40B4-BE49-F238E27FC236}">
                <a16:creationId xmlns:a16="http://schemas.microsoft.com/office/drawing/2014/main" id="{1BC01D71-0102-35FE-4123-BBAC8495B331}"/>
              </a:ext>
            </a:extLst>
          </p:cNvPr>
          <p:cNvPicPr>
            <a:picLocks noChangeAspect="1"/>
          </p:cNvPicPr>
          <p:nvPr/>
        </p:nvPicPr>
        <p:blipFill>
          <a:blip r:embed="rId3"/>
          <a:stretch>
            <a:fillRect/>
          </a:stretch>
        </p:blipFill>
        <p:spPr>
          <a:xfrm>
            <a:off x="2780843" y="5616660"/>
            <a:ext cx="5720776" cy="1228988"/>
          </a:xfrm>
          <a:prstGeom prst="rect">
            <a:avLst/>
          </a:prstGeom>
        </p:spPr>
      </p:pic>
    </p:spTree>
  </p:cSld>
  <p:clrMapOvr>
    <a:masterClrMapping/>
  </p:clrMapOvr>
  <p:transition>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7892AC-29FD-2E4F-B797-51C7F2E6D5B6}"/>
              </a:ext>
            </a:extLst>
          </p:cNvPr>
          <p:cNvPicPr>
            <a:picLocks noChangeAspect="1"/>
          </p:cNvPicPr>
          <p:nvPr/>
        </p:nvPicPr>
        <p:blipFill>
          <a:blip r:embed="rId3">
            <a:lum/>
            <a:alphaModFix/>
          </a:blip>
          <a:srcRect/>
          <a:stretch>
            <a:fillRect/>
          </a:stretch>
        </p:blipFill>
        <p:spPr>
          <a:xfrm>
            <a:off x="390960" y="2205857"/>
            <a:ext cx="9484560" cy="4498200"/>
          </a:xfrm>
          <a:prstGeom prst="rect">
            <a:avLst/>
          </a:prstGeom>
          <a:noFill/>
          <a:ln>
            <a:noFill/>
          </a:ln>
        </p:spPr>
      </p:pic>
      <p:sp>
        <p:nvSpPr>
          <p:cNvPr id="4" name="Title 3">
            <a:extLst>
              <a:ext uri="{FF2B5EF4-FFF2-40B4-BE49-F238E27FC236}">
                <a16:creationId xmlns:a16="http://schemas.microsoft.com/office/drawing/2014/main" id="{A05F2A9C-08D7-3F45-9FBD-6B76CEC9CBBB}"/>
              </a:ext>
            </a:extLst>
          </p:cNvPr>
          <p:cNvSpPr>
            <a:spLocks noGrp="1"/>
          </p:cNvSpPr>
          <p:nvPr>
            <p:ph type="title"/>
          </p:nvPr>
        </p:nvSpPr>
        <p:spPr/>
        <p:txBody>
          <a:bodyPr/>
          <a:lstStyle/>
          <a:p>
            <a:r>
              <a:rPr lang="en-US" dirty="0"/>
              <a:t>TD prediction with value function approximation</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POMDP as belief MDP"/>
          <p:cNvSpPr txBox="1">
            <a:spLocks noGrp="1"/>
          </p:cNvSpPr>
          <p:nvPr>
            <p:ph type="title"/>
          </p:nvPr>
        </p:nvSpPr>
        <p:spPr>
          <a:prstGeom prst="rect">
            <a:avLst/>
          </a:prstGeom>
        </p:spPr>
        <p:txBody>
          <a:bodyPr/>
          <a:lstStyle/>
          <a:p>
            <a:r>
              <a:t>POMDP as belief MDP</a:t>
            </a:r>
          </a:p>
        </p:txBody>
      </p:sp>
      <p:sp>
        <p:nvSpPr>
          <p:cNvPr id="160" name="POMDP is really an MDP where the states are belief states…"/>
          <p:cNvSpPr txBox="1">
            <a:spLocks noGrp="1"/>
          </p:cNvSpPr>
          <p:nvPr>
            <p:ph type="body" idx="1"/>
          </p:nvPr>
        </p:nvSpPr>
        <p:spPr>
          <a:xfrm>
            <a:off x="984436" y="1632857"/>
            <a:ext cx="8111753" cy="4247061"/>
          </a:xfrm>
          <a:prstGeom prst="rect">
            <a:avLst/>
          </a:prstGeom>
        </p:spPr>
        <p:txBody>
          <a:bodyPr>
            <a:normAutofit fontScale="62500" lnSpcReduction="20000"/>
          </a:bodyPr>
          <a:lstStyle/>
          <a:p>
            <a:pPr marL="246193" indent="-246193" defTabSz="276216">
              <a:spcBef>
                <a:spcPts val="1183"/>
              </a:spcBef>
              <a:defRPr sz="2806"/>
            </a:pPr>
            <a:r>
              <a:rPr dirty="0"/>
              <a:t>POMDP is really an MDP where the states are belief states </a:t>
            </a:r>
          </a:p>
          <a:p>
            <a:pPr marL="246193" indent="-246193" defTabSz="276216">
              <a:spcBef>
                <a:spcPts val="1183"/>
              </a:spcBef>
              <a:defRPr sz="2806"/>
            </a:pPr>
            <a:r>
              <a:rPr i="1" dirty="0">
                <a:latin typeface="Times"/>
                <a:ea typeface="Times"/>
                <a:cs typeface="Times"/>
                <a:sym typeface="Times"/>
              </a:rPr>
              <a:t>B</a:t>
            </a:r>
            <a:r>
              <a:rPr dirty="0"/>
              <a:t>, the set of belief states, comprise the state space </a:t>
            </a:r>
          </a:p>
          <a:p>
            <a:pPr marL="492385" lvl="1" indent="-246193" defTabSz="276216">
              <a:spcBef>
                <a:spcPts val="1183"/>
              </a:spcBef>
              <a:defRPr sz="2806"/>
            </a:pPr>
            <a:r>
              <a:rPr dirty="0"/>
              <a:t>If there are n discrete states, then </a:t>
            </a:r>
            <a:r>
              <a:rPr i="1" dirty="0">
                <a:latin typeface="Times"/>
                <a:ea typeface="Times"/>
                <a:cs typeface="Times"/>
                <a:sym typeface="Times"/>
              </a:rPr>
              <a:t>B ⊂ </a:t>
            </a:r>
            <a:r>
              <a:rPr dirty="0" err="1">
                <a:latin typeface="Cambria Math"/>
                <a:ea typeface="Cambria Math"/>
                <a:cs typeface="Cambria Math"/>
                <a:sym typeface="Cambria Math"/>
              </a:rPr>
              <a:t>ℝ</a:t>
            </a:r>
            <a:r>
              <a:rPr i="1" baseline="31999" dirty="0" err="1">
                <a:latin typeface="Times"/>
                <a:ea typeface="Times"/>
                <a:cs typeface="Times"/>
                <a:sym typeface="Times"/>
              </a:rPr>
              <a:t>n</a:t>
            </a:r>
            <a:r>
              <a:rPr i="1" dirty="0">
                <a:latin typeface="Times"/>
                <a:ea typeface="Times"/>
                <a:cs typeface="Times"/>
                <a:sym typeface="Times"/>
              </a:rPr>
              <a:t> </a:t>
            </a:r>
          </a:p>
          <a:p>
            <a:pPr marL="246193" indent="-246193" defTabSz="276216">
              <a:spcBef>
                <a:spcPts val="1183"/>
              </a:spcBef>
              <a:defRPr sz="2806"/>
            </a:pPr>
            <a:r>
              <a:rPr i="1" dirty="0">
                <a:latin typeface="Times"/>
                <a:ea typeface="Times"/>
                <a:cs typeface="Times"/>
                <a:sym typeface="Times"/>
              </a:rPr>
              <a:t>A</a:t>
            </a:r>
            <a:r>
              <a:rPr dirty="0"/>
              <a:t>, the set of actions, remains the same</a:t>
            </a:r>
          </a:p>
          <a:p>
            <a:pPr marL="246193" indent="-246193" defTabSz="276216">
              <a:spcBef>
                <a:spcPts val="1183"/>
              </a:spcBef>
              <a:defRPr sz="2806"/>
            </a:pPr>
            <a:r>
              <a:rPr i="1" dirty="0" err="1">
                <a:latin typeface="Times"/>
                <a:ea typeface="Times"/>
                <a:cs typeface="Times"/>
                <a:sym typeface="Times"/>
              </a:rPr>
              <a:t>τ</a:t>
            </a:r>
            <a:r>
              <a:rPr dirty="0">
                <a:latin typeface="Times"/>
                <a:ea typeface="Times"/>
                <a:cs typeface="Times"/>
                <a:sym typeface="Times"/>
              </a:rPr>
              <a:t>(</a:t>
            </a:r>
            <a:r>
              <a:rPr i="1" dirty="0">
                <a:latin typeface="Times"/>
                <a:ea typeface="Times"/>
                <a:cs typeface="Times"/>
                <a:sym typeface="Times"/>
              </a:rPr>
              <a:t>b′</a:t>
            </a:r>
            <a:r>
              <a:rPr dirty="0">
                <a:latin typeface="Times"/>
                <a:ea typeface="Times"/>
                <a:cs typeface="Times"/>
                <a:sym typeface="Times"/>
              </a:rPr>
              <a:t>|</a:t>
            </a:r>
            <a:r>
              <a:rPr i="1" dirty="0" err="1">
                <a:latin typeface="Times"/>
                <a:ea typeface="Times"/>
                <a:cs typeface="Times"/>
                <a:sym typeface="Times"/>
              </a:rPr>
              <a:t>b,a</a:t>
            </a:r>
            <a:r>
              <a:rPr dirty="0">
                <a:latin typeface="Times"/>
                <a:ea typeface="Times"/>
                <a:cs typeface="Times"/>
                <a:sym typeface="Times"/>
              </a:rPr>
              <a:t>)</a:t>
            </a:r>
            <a:r>
              <a:rPr dirty="0"/>
              <a:t> is the state transition function </a:t>
            </a:r>
          </a:p>
          <a:p>
            <a:pPr marL="492385" lvl="1" indent="-246193" defTabSz="276216">
              <a:spcBef>
                <a:spcPts val="1183"/>
              </a:spcBef>
              <a:defRPr sz="2806"/>
            </a:pPr>
            <a:r>
              <a:rPr dirty="0"/>
              <a:t>See DMU equation 6.5: </a:t>
            </a:r>
          </a:p>
          <a:p>
            <a:pPr marL="246193" indent="-246193" defTabSz="276216">
              <a:spcBef>
                <a:spcPts val="1183"/>
              </a:spcBef>
              <a:defRPr sz="2806"/>
            </a:pPr>
            <a:r>
              <a:rPr i="1" dirty="0" err="1">
                <a:latin typeface="Gill Sans"/>
                <a:ea typeface="Gill Sans"/>
                <a:cs typeface="Gill Sans"/>
                <a:sym typeface="Gill Sans"/>
              </a:rPr>
              <a:t>ρ</a:t>
            </a:r>
            <a:r>
              <a:rPr dirty="0">
                <a:latin typeface="Times"/>
                <a:ea typeface="Times"/>
                <a:cs typeface="Times"/>
                <a:sym typeface="Times"/>
              </a:rPr>
              <a:t>(</a:t>
            </a:r>
            <a:r>
              <a:rPr i="1" dirty="0" err="1">
                <a:latin typeface="Times"/>
                <a:ea typeface="Times"/>
                <a:cs typeface="Times"/>
                <a:sym typeface="Times"/>
              </a:rPr>
              <a:t>b,a</a:t>
            </a:r>
            <a:r>
              <a:rPr dirty="0">
                <a:latin typeface="Times"/>
                <a:ea typeface="Times"/>
                <a:cs typeface="Times"/>
                <a:sym typeface="Times"/>
              </a:rPr>
              <a:t>)</a:t>
            </a:r>
            <a:r>
              <a:rPr dirty="0"/>
              <a:t>,the immediate reward, is equal to </a:t>
            </a:r>
            <a:r>
              <a:rPr sz="2364" dirty="0">
                <a:latin typeface="Times"/>
                <a:ea typeface="Times"/>
                <a:cs typeface="Times"/>
                <a:sym typeface="Times"/>
              </a:rPr>
              <a:t>∑</a:t>
            </a:r>
            <a:r>
              <a:rPr i="1" baseline="-25000" dirty="0">
                <a:latin typeface="Times"/>
                <a:ea typeface="Times"/>
                <a:cs typeface="Times"/>
                <a:sym typeface="Times"/>
              </a:rPr>
              <a:t>s</a:t>
            </a:r>
            <a:r>
              <a:rPr lang="en-US" i="1" baseline="-25000" dirty="0">
                <a:latin typeface="Times"/>
                <a:ea typeface="Times"/>
                <a:cs typeface="Times"/>
                <a:sym typeface="Times"/>
              </a:rPr>
              <a:t> </a:t>
            </a:r>
            <a:r>
              <a:rPr i="1" dirty="0">
                <a:latin typeface="Times"/>
                <a:ea typeface="Times"/>
                <a:cs typeface="Times"/>
                <a:sym typeface="Times"/>
              </a:rPr>
              <a:t>b</a:t>
            </a:r>
            <a:r>
              <a:rPr dirty="0">
                <a:latin typeface="Times"/>
                <a:ea typeface="Times"/>
                <a:cs typeface="Times"/>
                <a:sym typeface="Times"/>
              </a:rPr>
              <a:t>(</a:t>
            </a:r>
            <a:r>
              <a:rPr i="1" dirty="0">
                <a:latin typeface="Times"/>
                <a:ea typeface="Times"/>
                <a:cs typeface="Times"/>
                <a:sym typeface="Times"/>
              </a:rPr>
              <a:t>s</a:t>
            </a:r>
            <a:r>
              <a:rPr dirty="0">
                <a:latin typeface="Times"/>
                <a:ea typeface="Times"/>
                <a:cs typeface="Times"/>
                <a:sym typeface="Times"/>
              </a:rPr>
              <a:t>)</a:t>
            </a:r>
            <a:r>
              <a:rPr i="1" dirty="0">
                <a:latin typeface="Times"/>
                <a:ea typeface="Times"/>
                <a:cs typeface="Times"/>
                <a:sym typeface="Times"/>
              </a:rPr>
              <a:t>R</a:t>
            </a:r>
            <a:r>
              <a:rPr dirty="0">
                <a:latin typeface="Times"/>
                <a:ea typeface="Times"/>
                <a:cs typeface="Times"/>
                <a:sym typeface="Times"/>
              </a:rPr>
              <a:t>(</a:t>
            </a:r>
            <a:r>
              <a:rPr i="1" dirty="0" err="1">
                <a:latin typeface="Times"/>
                <a:ea typeface="Times"/>
                <a:cs typeface="Times"/>
                <a:sym typeface="Times"/>
              </a:rPr>
              <a:t>s,a</a:t>
            </a:r>
            <a:r>
              <a:rPr dirty="0">
                <a:latin typeface="Times"/>
                <a:ea typeface="Times"/>
                <a:cs typeface="Times"/>
                <a:sym typeface="Times"/>
              </a:rPr>
              <a:t>)</a:t>
            </a:r>
          </a:p>
          <a:p>
            <a:pPr marL="246193" indent="-246193" defTabSz="276216">
              <a:spcBef>
                <a:spcPts val="1183"/>
              </a:spcBef>
              <a:defRPr sz="2806"/>
            </a:pPr>
            <a:r>
              <a:rPr lang="en-US" dirty="0"/>
              <a:t>Now in a continuous MDP (with some added structure)</a:t>
            </a:r>
          </a:p>
          <a:p>
            <a:pPr marL="246193" indent="-246193" defTabSz="276216">
              <a:spcBef>
                <a:spcPts val="1183"/>
              </a:spcBef>
              <a:defRPr sz="2806"/>
            </a:pPr>
            <a:r>
              <a:rPr lang="en-US" dirty="0"/>
              <a:t>There are extensions of dynamic programming to POMDPs, but we won’t discuss them</a:t>
            </a:r>
            <a:endParaRPr dirty="0"/>
          </a:p>
        </p:txBody>
      </p:sp>
      <p:pic>
        <p:nvPicPr>
          <p:cNvPr id="2" name="Picture 1">
            <a:extLst>
              <a:ext uri="{FF2B5EF4-FFF2-40B4-BE49-F238E27FC236}">
                <a16:creationId xmlns:a16="http://schemas.microsoft.com/office/drawing/2014/main" id="{F803FC66-0F60-F847-ADE4-2BABE536B62C}"/>
              </a:ext>
            </a:extLst>
          </p:cNvPr>
          <p:cNvPicPr>
            <a:picLocks noChangeAspect="1"/>
          </p:cNvPicPr>
          <p:nvPr/>
        </p:nvPicPr>
        <p:blipFill>
          <a:blip r:embed="rId2"/>
          <a:stretch>
            <a:fillRect/>
          </a:stretch>
        </p:blipFill>
        <p:spPr>
          <a:xfrm>
            <a:off x="3825348" y="3756387"/>
            <a:ext cx="4229675" cy="513005"/>
          </a:xfrm>
          <a:prstGeom prst="rect">
            <a:avLst/>
          </a:prstGeom>
        </p:spPr>
      </p:pic>
    </p:spTree>
    <p:extLst>
      <p:ext uri="{BB962C8B-B14F-4D97-AF65-F5344CB8AC3E}">
        <p14:creationId xmlns:p14="http://schemas.microsoft.com/office/powerpoint/2010/main" val="2524376154"/>
      </p:ext>
    </p:extLst>
  </p:cSld>
  <p:clrMapOvr>
    <a:masterClrMapping/>
  </p:clrMapOvr>
  <p:transition spd="med"/>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FDF34-9275-83B9-5DE4-4C890486DA0D}"/>
            </a:ext>
          </a:extLst>
        </p:cNvPr>
        <p:cNvGrpSpPr/>
        <p:nvPr/>
      </p:nvGrpSpPr>
      <p:grpSpPr>
        <a:xfrm>
          <a:off x="0" y="0"/>
          <a:ext cx="0" cy="0"/>
          <a:chOff x="0" y="0"/>
          <a:chExt cx="0" cy="0"/>
        </a:xfrm>
      </p:grpSpPr>
      <p:sp>
        <p:nvSpPr>
          <p:cNvPr id="159" name="POMDP as belief MDP">
            <a:extLst>
              <a:ext uri="{FF2B5EF4-FFF2-40B4-BE49-F238E27FC236}">
                <a16:creationId xmlns:a16="http://schemas.microsoft.com/office/drawing/2014/main" id="{29D19D2F-792D-CEBC-1A45-9289273D3E65}"/>
              </a:ext>
            </a:extLst>
          </p:cNvPr>
          <p:cNvSpPr txBox="1">
            <a:spLocks noGrp="1"/>
          </p:cNvSpPr>
          <p:nvPr>
            <p:ph type="title"/>
          </p:nvPr>
        </p:nvSpPr>
        <p:spPr>
          <a:prstGeom prst="rect">
            <a:avLst/>
          </a:prstGeom>
        </p:spPr>
        <p:txBody>
          <a:bodyPr/>
          <a:lstStyle/>
          <a:p>
            <a:r>
              <a:t>POMDP as belief MDP</a:t>
            </a:r>
          </a:p>
        </p:txBody>
      </p:sp>
      <p:sp>
        <p:nvSpPr>
          <p:cNvPr id="160" name="POMDP is really an MDP where the states are belief states…">
            <a:extLst>
              <a:ext uri="{FF2B5EF4-FFF2-40B4-BE49-F238E27FC236}">
                <a16:creationId xmlns:a16="http://schemas.microsoft.com/office/drawing/2014/main" id="{65CBA2C2-700E-9ACB-99F0-9A643BBEA9B7}"/>
              </a:ext>
            </a:extLst>
          </p:cNvPr>
          <p:cNvSpPr txBox="1">
            <a:spLocks noGrp="1"/>
          </p:cNvSpPr>
          <p:nvPr>
            <p:ph type="body" idx="1"/>
          </p:nvPr>
        </p:nvSpPr>
        <p:spPr>
          <a:xfrm>
            <a:off x="984436" y="1632857"/>
            <a:ext cx="8111753" cy="4247061"/>
          </a:xfrm>
          <a:prstGeom prst="rect">
            <a:avLst/>
          </a:prstGeom>
        </p:spPr>
        <p:txBody>
          <a:bodyPr>
            <a:normAutofit fontScale="62500" lnSpcReduction="20000"/>
          </a:bodyPr>
          <a:lstStyle/>
          <a:p>
            <a:pPr marL="246193" indent="-246193" defTabSz="276216">
              <a:spcBef>
                <a:spcPts val="1183"/>
              </a:spcBef>
              <a:defRPr sz="2806"/>
            </a:pPr>
            <a:r>
              <a:rPr dirty="0"/>
              <a:t>POMDP is really an MDP where the states are belief states </a:t>
            </a:r>
          </a:p>
          <a:p>
            <a:pPr marL="246193" indent="-246193" defTabSz="276216">
              <a:spcBef>
                <a:spcPts val="1183"/>
              </a:spcBef>
              <a:defRPr sz="2806"/>
            </a:pPr>
            <a:r>
              <a:rPr i="1" dirty="0">
                <a:latin typeface="Times"/>
                <a:ea typeface="Times"/>
                <a:cs typeface="Times"/>
                <a:sym typeface="Times"/>
              </a:rPr>
              <a:t>B</a:t>
            </a:r>
            <a:r>
              <a:rPr dirty="0"/>
              <a:t>, the set of belief states, comprise the state space </a:t>
            </a:r>
          </a:p>
          <a:p>
            <a:pPr marL="492385" lvl="1" indent="-246193" defTabSz="276216">
              <a:spcBef>
                <a:spcPts val="1183"/>
              </a:spcBef>
              <a:defRPr sz="2806"/>
            </a:pPr>
            <a:r>
              <a:rPr dirty="0"/>
              <a:t>If there are n discrete states, then </a:t>
            </a:r>
            <a:r>
              <a:rPr i="1" dirty="0">
                <a:latin typeface="Times"/>
                <a:ea typeface="Times"/>
                <a:cs typeface="Times"/>
                <a:sym typeface="Times"/>
              </a:rPr>
              <a:t>B ⊂ </a:t>
            </a:r>
            <a:r>
              <a:rPr dirty="0" err="1">
                <a:latin typeface="Cambria Math"/>
                <a:ea typeface="Cambria Math"/>
                <a:cs typeface="Cambria Math"/>
                <a:sym typeface="Cambria Math"/>
              </a:rPr>
              <a:t>ℝ</a:t>
            </a:r>
            <a:r>
              <a:rPr i="1" baseline="31999" dirty="0" err="1">
                <a:latin typeface="Times"/>
                <a:ea typeface="Times"/>
                <a:cs typeface="Times"/>
                <a:sym typeface="Times"/>
              </a:rPr>
              <a:t>n</a:t>
            </a:r>
            <a:r>
              <a:rPr i="1" dirty="0">
                <a:latin typeface="Times"/>
                <a:ea typeface="Times"/>
                <a:cs typeface="Times"/>
                <a:sym typeface="Times"/>
              </a:rPr>
              <a:t> </a:t>
            </a:r>
          </a:p>
          <a:p>
            <a:pPr marL="246193" indent="-246193" defTabSz="276216">
              <a:spcBef>
                <a:spcPts val="1183"/>
              </a:spcBef>
              <a:defRPr sz="2806"/>
            </a:pPr>
            <a:r>
              <a:rPr i="1" dirty="0">
                <a:latin typeface="Times"/>
                <a:ea typeface="Times"/>
                <a:cs typeface="Times"/>
                <a:sym typeface="Times"/>
              </a:rPr>
              <a:t>A</a:t>
            </a:r>
            <a:r>
              <a:rPr dirty="0"/>
              <a:t>, the set of actions, remains the same</a:t>
            </a:r>
          </a:p>
          <a:p>
            <a:pPr marL="246193" indent="-246193" defTabSz="276216">
              <a:spcBef>
                <a:spcPts val="1183"/>
              </a:spcBef>
              <a:defRPr sz="2806"/>
            </a:pPr>
            <a:r>
              <a:rPr i="1" dirty="0" err="1">
                <a:latin typeface="Times"/>
                <a:ea typeface="Times"/>
                <a:cs typeface="Times"/>
                <a:sym typeface="Times"/>
              </a:rPr>
              <a:t>τ</a:t>
            </a:r>
            <a:r>
              <a:rPr dirty="0">
                <a:latin typeface="Times"/>
                <a:ea typeface="Times"/>
                <a:cs typeface="Times"/>
                <a:sym typeface="Times"/>
              </a:rPr>
              <a:t>(</a:t>
            </a:r>
            <a:r>
              <a:rPr i="1" dirty="0">
                <a:latin typeface="Times"/>
                <a:ea typeface="Times"/>
                <a:cs typeface="Times"/>
                <a:sym typeface="Times"/>
              </a:rPr>
              <a:t>b′</a:t>
            </a:r>
            <a:r>
              <a:rPr dirty="0">
                <a:latin typeface="Times"/>
                <a:ea typeface="Times"/>
                <a:cs typeface="Times"/>
                <a:sym typeface="Times"/>
              </a:rPr>
              <a:t>|</a:t>
            </a:r>
            <a:r>
              <a:rPr i="1" dirty="0" err="1">
                <a:latin typeface="Times"/>
                <a:ea typeface="Times"/>
                <a:cs typeface="Times"/>
                <a:sym typeface="Times"/>
              </a:rPr>
              <a:t>b,a</a:t>
            </a:r>
            <a:r>
              <a:rPr dirty="0">
                <a:latin typeface="Times"/>
                <a:ea typeface="Times"/>
                <a:cs typeface="Times"/>
                <a:sym typeface="Times"/>
              </a:rPr>
              <a:t>)</a:t>
            </a:r>
            <a:r>
              <a:rPr dirty="0"/>
              <a:t> is the state transition function </a:t>
            </a:r>
          </a:p>
          <a:p>
            <a:pPr marL="492385" lvl="1" indent="-246193" defTabSz="276216">
              <a:spcBef>
                <a:spcPts val="1183"/>
              </a:spcBef>
              <a:defRPr sz="2806"/>
            </a:pPr>
            <a:r>
              <a:rPr dirty="0"/>
              <a:t>See DMU equation 6.5: </a:t>
            </a:r>
          </a:p>
          <a:p>
            <a:pPr marL="246193" indent="-246193" defTabSz="276216">
              <a:spcBef>
                <a:spcPts val="1183"/>
              </a:spcBef>
              <a:defRPr sz="2806"/>
            </a:pPr>
            <a:r>
              <a:rPr i="1" dirty="0" err="1">
                <a:latin typeface="Gill Sans"/>
                <a:ea typeface="Gill Sans"/>
                <a:cs typeface="Gill Sans"/>
                <a:sym typeface="Gill Sans"/>
              </a:rPr>
              <a:t>ρ</a:t>
            </a:r>
            <a:r>
              <a:rPr dirty="0">
                <a:latin typeface="Times"/>
                <a:ea typeface="Times"/>
                <a:cs typeface="Times"/>
                <a:sym typeface="Times"/>
              </a:rPr>
              <a:t>(</a:t>
            </a:r>
            <a:r>
              <a:rPr i="1" dirty="0" err="1">
                <a:latin typeface="Times"/>
                <a:ea typeface="Times"/>
                <a:cs typeface="Times"/>
                <a:sym typeface="Times"/>
              </a:rPr>
              <a:t>b,a</a:t>
            </a:r>
            <a:r>
              <a:rPr dirty="0">
                <a:latin typeface="Times"/>
                <a:ea typeface="Times"/>
                <a:cs typeface="Times"/>
                <a:sym typeface="Times"/>
              </a:rPr>
              <a:t>)</a:t>
            </a:r>
            <a:r>
              <a:rPr dirty="0"/>
              <a:t>,the immediate reward, is equal to </a:t>
            </a:r>
            <a:r>
              <a:rPr sz="2364" dirty="0">
                <a:latin typeface="Times"/>
                <a:ea typeface="Times"/>
                <a:cs typeface="Times"/>
                <a:sym typeface="Times"/>
              </a:rPr>
              <a:t>∑</a:t>
            </a:r>
            <a:r>
              <a:rPr i="1" baseline="-25000" dirty="0">
                <a:latin typeface="Times"/>
                <a:ea typeface="Times"/>
                <a:cs typeface="Times"/>
                <a:sym typeface="Times"/>
              </a:rPr>
              <a:t>s</a:t>
            </a:r>
            <a:r>
              <a:rPr lang="en-US" i="1" baseline="-25000" dirty="0">
                <a:latin typeface="Times"/>
                <a:ea typeface="Times"/>
                <a:cs typeface="Times"/>
                <a:sym typeface="Times"/>
              </a:rPr>
              <a:t> </a:t>
            </a:r>
            <a:r>
              <a:rPr i="1" dirty="0">
                <a:latin typeface="Times"/>
                <a:ea typeface="Times"/>
                <a:cs typeface="Times"/>
                <a:sym typeface="Times"/>
              </a:rPr>
              <a:t>b</a:t>
            </a:r>
            <a:r>
              <a:rPr dirty="0">
                <a:latin typeface="Times"/>
                <a:ea typeface="Times"/>
                <a:cs typeface="Times"/>
                <a:sym typeface="Times"/>
              </a:rPr>
              <a:t>(</a:t>
            </a:r>
            <a:r>
              <a:rPr i="1" dirty="0">
                <a:latin typeface="Times"/>
                <a:ea typeface="Times"/>
                <a:cs typeface="Times"/>
                <a:sym typeface="Times"/>
              </a:rPr>
              <a:t>s</a:t>
            </a:r>
            <a:r>
              <a:rPr dirty="0">
                <a:latin typeface="Times"/>
                <a:ea typeface="Times"/>
                <a:cs typeface="Times"/>
                <a:sym typeface="Times"/>
              </a:rPr>
              <a:t>)</a:t>
            </a:r>
            <a:r>
              <a:rPr i="1" dirty="0">
                <a:latin typeface="Times"/>
                <a:ea typeface="Times"/>
                <a:cs typeface="Times"/>
                <a:sym typeface="Times"/>
              </a:rPr>
              <a:t>R</a:t>
            </a:r>
            <a:r>
              <a:rPr dirty="0">
                <a:latin typeface="Times"/>
                <a:ea typeface="Times"/>
                <a:cs typeface="Times"/>
                <a:sym typeface="Times"/>
              </a:rPr>
              <a:t>(</a:t>
            </a:r>
            <a:r>
              <a:rPr i="1" dirty="0" err="1">
                <a:latin typeface="Times"/>
                <a:ea typeface="Times"/>
                <a:cs typeface="Times"/>
                <a:sym typeface="Times"/>
              </a:rPr>
              <a:t>s,a</a:t>
            </a:r>
            <a:r>
              <a:rPr dirty="0">
                <a:latin typeface="Times"/>
                <a:ea typeface="Times"/>
                <a:cs typeface="Times"/>
                <a:sym typeface="Times"/>
              </a:rPr>
              <a:t>)</a:t>
            </a:r>
          </a:p>
          <a:p>
            <a:pPr marL="246193" indent="-246193" defTabSz="276216">
              <a:spcBef>
                <a:spcPts val="1183"/>
              </a:spcBef>
              <a:defRPr sz="2806"/>
            </a:pPr>
            <a:r>
              <a:rPr lang="en-US" dirty="0"/>
              <a:t>Now in a continuous MDP (with some added structure)</a:t>
            </a:r>
          </a:p>
          <a:p>
            <a:pPr marL="246193" indent="-246193" defTabSz="276216">
              <a:spcBef>
                <a:spcPts val="1183"/>
              </a:spcBef>
              <a:defRPr sz="2806"/>
            </a:pPr>
            <a:r>
              <a:rPr lang="en-US" dirty="0"/>
              <a:t>There are extensions of dynamic programming to POMDPs, but we won’t discuss them</a:t>
            </a:r>
            <a:endParaRPr dirty="0"/>
          </a:p>
        </p:txBody>
      </p:sp>
      <p:pic>
        <p:nvPicPr>
          <p:cNvPr id="2" name="Picture 1">
            <a:extLst>
              <a:ext uri="{FF2B5EF4-FFF2-40B4-BE49-F238E27FC236}">
                <a16:creationId xmlns:a16="http://schemas.microsoft.com/office/drawing/2014/main" id="{5D924B13-69C5-90AF-74A4-6FE512BBEF3E}"/>
              </a:ext>
            </a:extLst>
          </p:cNvPr>
          <p:cNvPicPr>
            <a:picLocks noChangeAspect="1"/>
          </p:cNvPicPr>
          <p:nvPr/>
        </p:nvPicPr>
        <p:blipFill>
          <a:blip r:embed="rId2"/>
          <a:stretch>
            <a:fillRect/>
          </a:stretch>
        </p:blipFill>
        <p:spPr>
          <a:xfrm>
            <a:off x="3735977" y="3740648"/>
            <a:ext cx="4229675" cy="513005"/>
          </a:xfrm>
          <a:prstGeom prst="rect">
            <a:avLst/>
          </a:prstGeom>
        </p:spPr>
      </p:pic>
      <p:sp>
        <p:nvSpPr>
          <p:cNvPr id="4" name="TextBox 3">
            <a:extLst>
              <a:ext uri="{FF2B5EF4-FFF2-40B4-BE49-F238E27FC236}">
                <a16:creationId xmlns:a16="http://schemas.microsoft.com/office/drawing/2014/main" id="{B70E262C-A40B-243F-7B7F-6A32BE97CB63}"/>
              </a:ext>
            </a:extLst>
          </p:cNvPr>
          <p:cNvSpPr txBox="1"/>
          <p:nvPr/>
        </p:nvSpPr>
        <p:spPr>
          <a:xfrm>
            <a:off x="1214846" y="5889262"/>
            <a:ext cx="5042262" cy="1277273"/>
          </a:xfrm>
          <a:prstGeom prst="rect">
            <a:avLst/>
          </a:prstGeom>
          <a:noFill/>
        </p:spPr>
        <p:txBody>
          <a:bodyPr wrap="square">
            <a:spAutoFit/>
          </a:bodyPr>
          <a:lstStyle/>
          <a:p>
            <a:pPr marL="38100">
              <a:lnSpc>
                <a:spcPct val="100000"/>
              </a:lnSpc>
              <a:spcBef>
                <a:spcPts val="745"/>
              </a:spcBef>
            </a:pPr>
            <a:r>
              <a:rPr lang="en-US" sz="1800" b="1" dirty="0">
                <a:latin typeface="Arial"/>
                <a:cs typeface="Arial"/>
              </a:rPr>
              <a:t>Practical</a:t>
            </a:r>
            <a:r>
              <a:rPr lang="en-US" sz="1800" b="1" spc="-45" dirty="0">
                <a:latin typeface="Arial"/>
                <a:cs typeface="Arial"/>
              </a:rPr>
              <a:t> </a:t>
            </a:r>
            <a:r>
              <a:rPr lang="en-US" sz="1800" b="1" spc="-10" dirty="0">
                <a:latin typeface="Arial"/>
                <a:cs typeface="Arial"/>
              </a:rPr>
              <a:t>Difficulties:</a:t>
            </a:r>
            <a:endParaRPr lang="en-US" sz="1800" dirty="0">
              <a:latin typeface="Arial"/>
              <a:cs typeface="Arial"/>
            </a:endParaRPr>
          </a:p>
          <a:p>
            <a:pPr marL="270510" indent="-115570">
              <a:lnSpc>
                <a:spcPct val="100000"/>
              </a:lnSpc>
              <a:spcBef>
                <a:spcPts val="210"/>
              </a:spcBef>
              <a:buClr>
                <a:srgbClr val="D41A2C"/>
              </a:buClr>
              <a:buFont typeface="Menlo"/>
              <a:buChar char="•"/>
              <a:tabLst>
                <a:tab pos="270510" algn="l"/>
              </a:tabLst>
            </a:pPr>
            <a:r>
              <a:rPr lang="en-US" sz="1800" dirty="0">
                <a:latin typeface="Arial"/>
                <a:cs typeface="Arial"/>
              </a:rPr>
              <a:t>Continuous</a:t>
            </a:r>
            <a:r>
              <a:rPr lang="en-US" sz="1800" spc="-45" dirty="0">
                <a:latin typeface="Arial"/>
                <a:cs typeface="Arial"/>
              </a:rPr>
              <a:t> </a:t>
            </a:r>
            <a:r>
              <a:rPr lang="en-US" sz="1800" dirty="0">
                <a:latin typeface="Arial"/>
                <a:cs typeface="Arial"/>
              </a:rPr>
              <a:t>MDP</a:t>
            </a:r>
            <a:r>
              <a:rPr lang="en-US" sz="1800" spc="-40" dirty="0">
                <a:latin typeface="Arial"/>
                <a:cs typeface="Arial"/>
              </a:rPr>
              <a:t> </a:t>
            </a:r>
            <a:r>
              <a:rPr lang="en-US" sz="1800" spc="-10" dirty="0">
                <a:latin typeface="Arial"/>
                <a:cs typeface="Arial"/>
              </a:rPr>
              <a:t>even</a:t>
            </a:r>
            <a:r>
              <a:rPr lang="en-US" sz="1800" spc="-40" dirty="0">
                <a:latin typeface="Arial"/>
                <a:cs typeface="Arial"/>
              </a:rPr>
              <a:t> </a:t>
            </a:r>
            <a:r>
              <a:rPr lang="en-US" sz="1800" dirty="0">
                <a:latin typeface="Arial"/>
                <a:cs typeface="Arial"/>
              </a:rPr>
              <a:t>for</a:t>
            </a:r>
            <a:r>
              <a:rPr lang="en-US" sz="1800" spc="-45" dirty="0">
                <a:latin typeface="Arial"/>
                <a:cs typeface="Arial"/>
              </a:rPr>
              <a:t> </a:t>
            </a:r>
            <a:r>
              <a:rPr lang="en-US" sz="1800" dirty="0">
                <a:latin typeface="Arial"/>
                <a:cs typeface="Arial"/>
              </a:rPr>
              <a:t>discrete</a:t>
            </a:r>
            <a:r>
              <a:rPr lang="en-US" sz="1800" spc="-40" dirty="0">
                <a:latin typeface="Arial"/>
                <a:cs typeface="Arial"/>
              </a:rPr>
              <a:t> </a:t>
            </a:r>
            <a:r>
              <a:rPr lang="en-US" sz="1800" spc="-10" dirty="0">
                <a:latin typeface="Arial"/>
                <a:cs typeface="Arial"/>
              </a:rPr>
              <a:t>POMDPs</a:t>
            </a:r>
            <a:endParaRPr lang="en-US" sz="1800" dirty="0">
              <a:latin typeface="Arial"/>
              <a:cs typeface="Arial"/>
            </a:endParaRPr>
          </a:p>
          <a:p>
            <a:pPr marL="270510" indent="-115570">
              <a:lnSpc>
                <a:spcPct val="100000"/>
              </a:lnSpc>
              <a:spcBef>
                <a:spcPts val="190"/>
              </a:spcBef>
              <a:buClr>
                <a:srgbClr val="D41A2C"/>
              </a:buClr>
              <a:buFont typeface="Menlo"/>
              <a:buChar char="•"/>
              <a:tabLst>
                <a:tab pos="270510" algn="l"/>
              </a:tabLst>
            </a:pPr>
            <a:r>
              <a:rPr lang="en-US" sz="1800" dirty="0">
                <a:latin typeface="Arial"/>
                <a:cs typeface="Arial"/>
              </a:rPr>
              <a:t>Requires</a:t>
            </a:r>
            <a:r>
              <a:rPr lang="en-US" sz="1800" spc="-30" dirty="0">
                <a:latin typeface="Arial"/>
                <a:cs typeface="Arial"/>
              </a:rPr>
              <a:t> </a:t>
            </a:r>
            <a:r>
              <a:rPr lang="en-US" sz="1800" dirty="0">
                <a:latin typeface="Arial"/>
                <a:cs typeface="Arial"/>
              </a:rPr>
              <a:t>model</a:t>
            </a:r>
            <a:r>
              <a:rPr lang="en-US" sz="1800" spc="-30" dirty="0">
                <a:latin typeface="Arial"/>
                <a:cs typeface="Arial"/>
              </a:rPr>
              <a:t> </a:t>
            </a:r>
            <a:r>
              <a:rPr lang="en-US" sz="1800" dirty="0">
                <a:latin typeface="Arial"/>
                <a:cs typeface="Arial"/>
              </a:rPr>
              <a:t>of</a:t>
            </a:r>
            <a:r>
              <a:rPr lang="en-US" sz="1800" spc="-25" dirty="0">
                <a:latin typeface="Arial"/>
                <a:cs typeface="Arial"/>
              </a:rPr>
              <a:t> </a:t>
            </a:r>
            <a:r>
              <a:rPr lang="en-US" sz="1800" spc="-10" dirty="0">
                <a:latin typeface="Arial"/>
                <a:cs typeface="Arial"/>
              </a:rPr>
              <a:t>environment</a:t>
            </a:r>
            <a:endParaRPr lang="en-US" sz="1800" dirty="0">
              <a:latin typeface="Arial"/>
              <a:cs typeface="Arial"/>
            </a:endParaRPr>
          </a:p>
          <a:p>
            <a:pPr marL="270510" indent="-115570">
              <a:lnSpc>
                <a:spcPct val="100000"/>
              </a:lnSpc>
              <a:spcBef>
                <a:spcPts val="185"/>
              </a:spcBef>
              <a:buClr>
                <a:srgbClr val="D41A2C"/>
              </a:buClr>
              <a:buFont typeface="Menlo"/>
              <a:buChar char="•"/>
              <a:tabLst>
                <a:tab pos="270510" algn="l"/>
              </a:tabLst>
            </a:pPr>
            <a:r>
              <a:rPr lang="en-US" sz="1800" dirty="0">
                <a:latin typeface="Arial"/>
                <a:cs typeface="Arial"/>
              </a:rPr>
              <a:t>Estimating</a:t>
            </a:r>
            <a:r>
              <a:rPr lang="en-US" sz="1800" spc="-30" dirty="0">
                <a:latin typeface="Arial"/>
                <a:cs typeface="Arial"/>
              </a:rPr>
              <a:t> </a:t>
            </a:r>
            <a:r>
              <a:rPr lang="en-US" sz="1800" dirty="0">
                <a:latin typeface="Arial"/>
                <a:cs typeface="Arial"/>
              </a:rPr>
              <a:t>beliefs</a:t>
            </a:r>
            <a:r>
              <a:rPr lang="en-US" sz="1800" spc="-30" dirty="0">
                <a:latin typeface="Arial"/>
                <a:cs typeface="Arial"/>
              </a:rPr>
              <a:t> </a:t>
            </a:r>
            <a:r>
              <a:rPr lang="en-US" sz="1800" dirty="0">
                <a:latin typeface="Arial"/>
                <a:cs typeface="Arial"/>
              </a:rPr>
              <a:t>and</a:t>
            </a:r>
            <a:r>
              <a:rPr lang="en-US" sz="1800" spc="-30" dirty="0">
                <a:latin typeface="Arial"/>
                <a:cs typeface="Arial"/>
              </a:rPr>
              <a:t> </a:t>
            </a:r>
            <a:r>
              <a:rPr lang="en-US" sz="1800" dirty="0">
                <a:latin typeface="Arial"/>
                <a:cs typeface="Arial"/>
              </a:rPr>
              <a:t>belief</a:t>
            </a:r>
            <a:r>
              <a:rPr lang="en-US" sz="1800" spc="-30" dirty="0">
                <a:latin typeface="Arial"/>
                <a:cs typeface="Arial"/>
              </a:rPr>
              <a:t> </a:t>
            </a:r>
            <a:r>
              <a:rPr lang="en-US" sz="1800" dirty="0">
                <a:latin typeface="Arial"/>
                <a:cs typeface="Arial"/>
              </a:rPr>
              <a:t>updates</a:t>
            </a:r>
            <a:r>
              <a:rPr lang="en-US" sz="1800" spc="-25" dirty="0">
                <a:latin typeface="Arial"/>
                <a:cs typeface="Arial"/>
              </a:rPr>
              <a:t> </a:t>
            </a:r>
            <a:r>
              <a:rPr lang="en-US" sz="1800" dirty="0">
                <a:latin typeface="Arial"/>
                <a:cs typeface="Arial"/>
              </a:rPr>
              <a:t>is</a:t>
            </a:r>
            <a:r>
              <a:rPr lang="en-US" sz="1800" spc="-30" dirty="0">
                <a:latin typeface="Arial"/>
                <a:cs typeface="Arial"/>
              </a:rPr>
              <a:t> </a:t>
            </a:r>
            <a:r>
              <a:rPr lang="en-US" sz="1800" spc="-20" dirty="0">
                <a:solidFill>
                  <a:srgbClr val="D41A2C"/>
                </a:solidFill>
                <a:latin typeface="Arial"/>
                <a:cs typeface="Arial"/>
              </a:rPr>
              <a:t>hard</a:t>
            </a:r>
            <a:endParaRPr lang="en-US" sz="1800" dirty="0">
              <a:latin typeface="Arial"/>
              <a:cs typeface="Arial"/>
            </a:endParaRPr>
          </a:p>
        </p:txBody>
      </p:sp>
    </p:spTree>
    <p:extLst>
      <p:ext uri="{BB962C8B-B14F-4D97-AF65-F5344CB8AC3E}">
        <p14:creationId xmlns:p14="http://schemas.microsoft.com/office/powerpoint/2010/main" val="4148497982"/>
      </p:ext>
    </p:extLst>
  </p:cSld>
  <p:clrMapOvr>
    <a:masterClrMapping/>
  </p:clrMapOvr>
  <p:transition spd="med"/>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51807-F119-7F4B-4A55-B0C89C997D29}"/>
            </a:ext>
          </a:extLst>
        </p:cNvPr>
        <p:cNvGrpSpPr/>
        <p:nvPr/>
      </p:nvGrpSpPr>
      <p:grpSpPr>
        <a:xfrm>
          <a:off x="0" y="0"/>
          <a:ext cx="0" cy="0"/>
          <a:chOff x="0" y="0"/>
          <a:chExt cx="0" cy="0"/>
        </a:xfrm>
      </p:grpSpPr>
      <p:sp>
        <p:nvSpPr>
          <p:cNvPr id="159" name="POMDP as belief MDP">
            <a:extLst>
              <a:ext uri="{FF2B5EF4-FFF2-40B4-BE49-F238E27FC236}">
                <a16:creationId xmlns:a16="http://schemas.microsoft.com/office/drawing/2014/main" id="{228155FF-0151-7B45-0E71-0272B1CD0861}"/>
              </a:ext>
            </a:extLst>
          </p:cNvPr>
          <p:cNvSpPr txBox="1">
            <a:spLocks noGrp="1"/>
          </p:cNvSpPr>
          <p:nvPr>
            <p:ph type="title"/>
          </p:nvPr>
        </p:nvSpPr>
        <p:spPr>
          <a:prstGeom prst="rect">
            <a:avLst/>
          </a:prstGeom>
        </p:spPr>
        <p:txBody>
          <a:bodyPr/>
          <a:lstStyle/>
          <a:p>
            <a:r>
              <a:rPr dirty="0"/>
              <a:t>POMDP as </a:t>
            </a:r>
            <a:r>
              <a:rPr lang="en-US" dirty="0"/>
              <a:t>history</a:t>
            </a:r>
            <a:r>
              <a:rPr dirty="0"/>
              <a:t> MDP</a:t>
            </a:r>
          </a:p>
        </p:txBody>
      </p:sp>
      <p:sp>
        <p:nvSpPr>
          <p:cNvPr id="160" name="POMDP is really an MDP where the states are belief states…">
            <a:extLst>
              <a:ext uri="{FF2B5EF4-FFF2-40B4-BE49-F238E27FC236}">
                <a16:creationId xmlns:a16="http://schemas.microsoft.com/office/drawing/2014/main" id="{219A76FD-7D37-59F2-E530-2593E1D5527B}"/>
              </a:ext>
            </a:extLst>
          </p:cNvPr>
          <p:cNvSpPr txBox="1">
            <a:spLocks noGrp="1"/>
          </p:cNvSpPr>
          <p:nvPr>
            <p:ph type="body" idx="1"/>
          </p:nvPr>
        </p:nvSpPr>
        <p:spPr>
          <a:xfrm>
            <a:off x="587025" y="2029912"/>
            <a:ext cx="8111753" cy="3131549"/>
          </a:xfrm>
          <a:prstGeom prst="rect">
            <a:avLst/>
          </a:prstGeom>
        </p:spPr>
        <p:txBody>
          <a:bodyPr>
            <a:normAutofit/>
          </a:bodyPr>
          <a:lstStyle/>
          <a:p>
            <a:pPr marL="27742">
              <a:spcBef>
                <a:spcPts val="208"/>
              </a:spcBef>
            </a:pPr>
            <a:r>
              <a:rPr lang="en-US" sz="2600" b="1" dirty="0">
                <a:latin typeface="Arial"/>
                <a:cs typeface="Arial"/>
              </a:rPr>
              <a:t>Definition:</a:t>
            </a:r>
            <a:r>
              <a:rPr lang="en-US" sz="2600" b="1" spc="142" dirty="0">
                <a:latin typeface="Arial"/>
                <a:cs typeface="Arial"/>
              </a:rPr>
              <a:t> </a:t>
            </a:r>
            <a:r>
              <a:rPr lang="en-US" sz="2600" spc="-22" dirty="0">
                <a:latin typeface="Arial"/>
                <a:cs typeface="Arial"/>
              </a:rPr>
              <a:t>History-</a:t>
            </a:r>
            <a:r>
              <a:rPr lang="en-US" sz="2600" dirty="0">
                <a:latin typeface="Arial"/>
                <a:cs typeface="Arial"/>
              </a:rPr>
              <a:t>MDP</a:t>
            </a:r>
            <a:r>
              <a:rPr lang="en-US" sz="2600" spc="11" dirty="0">
                <a:latin typeface="Arial"/>
                <a:cs typeface="Arial"/>
              </a:rPr>
              <a:t> </a:t>
            </a:r>
            <a:r>
              <a:rPr lang="en-US" sz="2600" dirty="0">
                <a:latin typeface="Arial"/>
                <a:cs typeface="Arial"/>
              </a:rPr>
              <a:t>tuple</a:t>
            </a:r>
          </a:p>
          <a:p>
            <a:pPr marL="834895" lvl="2">
              <a:spcBef>
                <a:spcPts val="208"/>
              </a:spcBef>
            </a:pPr>
            <a:r>
              <a:rPr lang="en-US" sz="2600" dirty="0">
                <a:latin typeface="Arial"/>
                <a:cs typeface="Arial"/>
              </a:rPr>
              <a:t>State</a:t>
            </a:r>
            <a:r>
              <a:rPr lang="en-US" sz="2600" spc="-22" dirty="0">
                <a:latin typeface="Arial"/>
                <a:cs typeface="Arial"/>
              </a:rPr>
              <a:t> </a:t>
            </a:r>
            <a:r>
              <a:rPr lang="en-US" sz="2600" dirty="0">
                <a:latin typeface="Arial"/>
                <a:cs typeface="Arial"/>
              </a:rPr>
              <a:t>space</a:t>
            </a:r>
            <a:r>
              <a:rPr lang="en-US" sz="2600" spc="-22" dirty="0">
                <a:latin typeface="Arial"/>
                <a:cs typeface="Arial"/>
              </a:rPr>
              <a:t> </a:t>
            </a:r>
          </a:p>
          <a:p>
            <a:pPr marL="834895" lvl="2">
              <a:spcBef>
                <a:spcPts val="208"/>
              </a:spcBef>
            </a:pPr>
            <a:r>
              <a:rPr lang="en-US" sz="2600" dirty="0">
                <a:latin typeface="Arial"/>
                <a:cs typeface="Arial"/>
              </a:rPr>
              <a:t>Action</a:t>
            </a:r>
            <a:r>
              <a:rPr lang="en-US" sz="2600" spc="-33" dirty="0">
                <a:latin typeface="Arial"/>
                <a:cs typeface="Arial"/>
              </a:rPr>
              <a:t> </a:t>
            </a:r>
            <a:r>
              <a:rPr lang="en-US" sz="2600" dirty="0">
                <a:latin typeface="Arial"/>
                <a:cs typeface="Arial"/>
              </a:rPr>
              <a:t>space</a:t>
            </a:r>
            <a:r>
              <a:rPr lang="en-US" sz="2600" spc="-22" dirty="0">
                <a:latin typeface="Arial"/>
                <a:cs typeface="Arial"/>
              </a:rPr>
              <a:t> </a:t>
            </a:r>
          </a:p>
          <a:p>
            <a:pPr marL="834895" lvl="2">
              <a:spcBef>
                <a:spcPts val="208"/>
              </a:spcBef>
            </a:pPr>
            <a:r>
              <a:rPr lang="en-US" sz="2600" dirty="0">
                <a:latin typeface="Arial"/>
                <a:cs typeface="Arial"/>
              </a:rPr>
              <a:t>Transition function</a:t>
            </a:r>
          </a:p>
          <a:p>
            <a:pPr marL="834895" lvl="2">
              <a:spcBef>
                <a:spcPts val="208"/>
              </a:spcBef>
            </a:pPr>
            <a:endParaRPr lang="en-US" sz="2600" i="1" spc="306" dirty="0">
              <a:latin typeface="Menlo"/>
              <a:cs typeface="Menlo"/>
            </a:endParaRPr>
          </a:p>
          <a:p>
            <a:pPr marL="834895" lvl="2">
              <a:spcBef>
                <a:spcPts val="208"/>
              </a:spcBef>
            </a:pPr>
            <a:r>
              <a:rPr lang="en-US" sz="2600" spc="-22" dirty="0">
                <a:latin typeface="Arial"/>
                <a:cs typeface="Arial"/>
              </a:rPr>
              <a:t>Reward</a:t>
            </a:r>
            <a:r>
              <a:rPr lang="en-US" sz="2600" spc="22" dirty="0">
                <a:latin typeface="Arial"/>
                <a:cs typeface="Arial"/>
              </a:rPr>
              <a:t> </a:t>
            </a:r>
            <a:r>
              <a:rPr lang="en-US" sz="2600" dirty="0">
                <a:latin typeface="Arial"/>
                <a:cs typeface="Arial"/>
              </a:rPr>
              <a:t>function</a:t>
            </a:r>
            <a:r>
              <a:rPr lang="en-US" sz="2600" spc="22" dirty="0">
                <a:latin typeface="Arial"/>
                <a:cs typeface="Arial"/>
              </a:rPr>
              <a:t> </a:t>
            </a:r>
            <a:r>
              <a:rPr lang="en-US" sz="2600" i="1" spc="164" dirty="0">
                <a:latin typeface="Euclid" panose="02020503060505020303" pitchFamily="18" charset="77"/>
                <a:cs typeface="Times New Roman"/>
              </a:rPr>
              <a:t>R(</a:t>
            </a:r>
            <a:r>
              <a:rPr lang="en-US" sz="2600" i="1" spc="164" dirty="0" err="1">
                <a:latin typeface="Euclid" panose="02020503060505020303" pitchFamily="18" charset="77"/>
                <a:cs typeface="Times New Roman"/>
              </a:rPr>
              <a:t>h,</a:t>
            </a:r>
            <a:r>
              <a:rPr lang="en-US" sz="2600" i="1" dirty="0" err="1">
                <a:latin typeface="Euclid" panose="02020503060505020303" pitchFamily="18" charset="77"/>
                <a:cs typeface="Times New Roman"/>
              </a:rPr>
              <a:t>a</a:t>
            </a:r>
            <a:r>
              <a:rPr lang="en-US" sz="2600" i="1" dirty="0">
                <a:latin typeface="Euclid" panose="02020503060505020303" pitchFamily="18" charset="77"/>
                <a:cs typeface="Times New Roman"/>
              </a:rPr>
              <a:t>)</a:t>
            </a:r>
            <a:r>
              <a:rPr lang="en-US" sz="2600" i="1" spc="98" dirty="0">
                <a:latin typeface="Euclid" panose="02020503060505020303" pitchFamily="18" charset="77"/>
                <a:cs typeface="Times New Roman"/>
              </a:rPr>
              <a:t> </a:t>
            </a:r>
            <a:r>
              <a:rPr lang="en-US" sz="2600" i="1" spc="426" dirty="0">
                <a:latin typeface="Euclid" panose="02020503060505020303" pitchFamily="18" charset="77"/>
                <a:cs typeface="Times New Roman"/>
              </a:rPr>
              <a:t>=</a:t>
            </a:r>
            <a:r>
              <a:rPr lang="en-US" sz="2600" i="1" spc="109" dirty="0">
                <a:latin typeface="Euclid" panose="02020503060505020303" pitchFamily="18" charset="77"/>
                <a:cs typeface="Times New Roman"/>
              </a:rPr>
              <a:t> </a:t>
            </a:r>
            <a:r>
              <a:rPr lang="en-US" sz="2600" i="1" spc="164" dirty="0" err="1">
                <a:latin typeface="Euclid" panose="02020503060505020303" pitchFamily="18" charset="77"/>
                <a:cs typeface="Times New Roman"/>
              </a:rPr>
              <a:t>E</a:t>
            </a:r>
            <a:r>
              <a:rPr lang="en-US" sz="2600" i="1" spc="245" baseline="-13888" dirty="0" err="1">
                <a:latin typeface="Euclid" panose="02020503060505020303" pitchFamily="18" charset="77"/>
                <a:cs typeface="Times New Roman"/>
              </a:rPr>
              <a:t>s</a:t>
            </a:r>
            <a:r>
              <a:rPr lang="en-US" sz="2600" i="1" spc="245" baseline="-13888" dirty="0" err="1">
                <a:latin typeface="Euclid" panose="02020503060505020303" pitchFamily="18" charset="77"/>
                <a:cs typeface="Euclid Symbol"/>
              </a:rPr>
              <a:t>|</a:t>
            </a:r>
            <a:r>
              <a:rPr lang="en-US" sz="2600" i="1" spc="245" baseline="-13888" dirty="0" err="1">
                <a:latin typeface="Euclid" panose="02020503060505020303" pitchFamily="18" charset="77"/>
                <a:cs typeface="Times New Roman"/>
              </a:rPr>
              <a:t>h</a:t>
            </a:r>
            <a:r>
              <a:rPr lang="en-US" sz="2600" spc="109" dirty="0">
                <a:latin typeface="Euclid" panose="02020503060505020303" pitchFamily="18" charset="77"/>
                <a:cs typeface="Times New Roman"/>
              </a:rPr>
              <a:t>[</a:t>
            </a:r>
            <a:r>
              <a:rPr lang="en-US" sz="2600" i="1" spc="109" dirty="0">
                <a:latin typeface="Euclid" panose="02020503060505020303" pitchFamily="18" charset="77"/>
                <a:cs typeface="Times New Roman"/>
              </a:rPr>
              <a:t>R</a:t>
            </a:r>
            <a:r>
              <a:rPr lang="en-US" sz="2600" spc="109" dirty="0">
                <a:latin typeface="Euclid" panose="02020503060505020303" pitchFamily="18" charset="77"/>
                <a:cs typeface="Times New Roman"/>
              </a:rPr>
              <a:t>(</a:t>
            </a:r>
            <a:r>
              <a:rPr lang="en-US" sz="2600" i="1" spc="109" dirty="0" err="1">
                <a:latin typeface="Euclid" panose="02020503060505020303" pitchFamily="18" charset="77"/>
                <a:cs typeface="Times New Roman"/>
              </a:rPr>
              <a:t>s,</a:t>
            </a:r>
            <a:r>
              <a:rPr lang="en-US" sz="2600" i="1" spc="-55" dirty="0" err="1">
                <a:latin typeface="Euclid" panose="02020503060505020303" pitchFamily="18" charset="77"/>
                <a:cs typeface="Times New Roman"/>
              </a:rPr>
              <a:t>a</a:t>
            </a:r>
            <a:r>
              <a:rPr lang="en-US" sz="2600" spc="-55" dirty="0">
                <a:latin typeface="Euclid" panose="02020503060505020303" pitchFamily="18" charset="77"/>
                <a:cs typeface="Times New Roman"/>
              </a:rPr>
              <a:t>)]</a:t>
            </a:r>
            <a:endParaRPr lang="en-US" sz="2600" dirty="0">
              <a:latin typeface="Euclid" panose="02020503060505020303" pitchFamily="18" charset="77"/>
              <a:cs typeface="Menlo"/>
            </a:endParaRPr>
          </a:p>
          <a:p>
            <a:pPr marL="431318" lvl="1">
              <a:spcBef>
                <a:spcPts val="208"/>
              </a:spcBef>
            </a:pPr>
            <a:endParaRPr lang="el-GR" sz="3200" dirty="0">
              <a:latin typeface="Menlo"/>
              <a:cs typeface="Menlo"/>
            </a:endParaRPr>
          </a:p>
        </p:txBody>
      </p:sp>
      <p:pic>
        <p:nvPicPr>
          <p:cNvPr id="4" name="Picture 3">
            <a:extLst>
              <a:ext uri="{FF2B5EF4-FFF2-40B4-BE49-F238E27FC236}">
                <a16:creationId xmlns:a16="http://schemas.microsoft.com/office/drawing/2014/main" id="{FF05007D-3BB2-88E4-8D7A-5C35DA91E60E}"/>
              </a:ext>
            </a:extLst>
          </p:cNvPr>
          <p:cNvPicPr>
            <a:picLocks noChangeAspect="1"/>
          </p:cNvPicPr>
          <p:nvPr/>
        </p:nvPicPr>
        <p:blipFill>
          <a:blip r:embed="rId2"/>
          <a:stretch>
            <a:fillRect/>
          </a:stretch>
        </p:blipFill>
        <p:spPr>
          <a:xfrm>
            <a:off x="5687955" y="2155744"/>
            <a:ext cx="3505200" cy="330200"/>
          </a:xfrm>
          <a:prstGeom prst="rect">
            <a:avLst/>
          </a:prstGeom>
        </p:spPr>
      </p:pic>
      <p:pic>
        <p:nvPicPr>
          <p:cNvPr id="7" name="Picture 6" descr="A black and white symbol&#10;&#10;AI-generated content may be incorrect.">
            <a:extLst>
              <a:ext uri="{FF2B5EF4-FFF2-40B4-BE49-F238E27FC236}">
                <a16:creationId xmlns:a16="http://schemas.microsoft.com/office/drawing/2014/main" id="{1BE4BD9E-158D-CF75-C930-97EE8E90D89D}"/>
              </a:ext>
            </a:extLst>
          </p:cNvPr>
          <p:cNvPicPr>
            <a:picLocks noChangeAspect="1"/>
          </p:cNvPicPr>
          <p:nvPr/>
        </p:nvPicPr>
        <p:blipFill>
          <a:blip r:embed="rId3"/>
          <a:stretch>
            <a:fillRect/>
          </a:stretch>
        </p:blipFill>
        <p:spPr>
          <a:xfrm>
            <a:off x="3390219" y="2657182"/>
            <a:ext cx="1079500" cy="368300"/>
          </a:xfrm>
          <a:prstGeom prst="rect">
            <a:avLst/>
          </a:prstGeom>
        </p:spPr>
      </p:pic>
      <p:pic>
        <p:nvPicPr>
          <p:cNvPr id="9" name="Picture 8" descr="A black and white symbol&#10;&#10;AI-generated content may be incorrect.">
            <a:extLst>
              <a:ext uri="{FF2B5EF4-FFF2-40B4-BE49-F238E27FC236}">
                <a16:creationId xmlns:a16="http://schemas.microsoft.com/office/drawing/2014/main" id="{82D2912E-37CA-23A0-56F5-C73D5EEFDADB}"/>
              </a:ext>
            </a:extLst>
          </p:cNvPr>
          <p:cNvPicPr>
            <a:picLocks noChangeAspect="1"/>
          </p:cNvPicPr>
          <p:nvPr/>
        </p:nvPicPr>
        <p:blipFill>
          <a:blip r:embed="rId4"/>
          <a:stretch>
            <a:fillRect/>
          </a:stretch>
        </p:blipFill>
        <p:spPr>
          <a:xfrm>
            <a:off x="3499901" y="3165596"/>
            <a:ext cx="1143000" cy="330200"/>
          </a:xfrm>
          <a:prstGeom prst="rect">
            <a:avLst/>
          </a:prstGeom>
        </p:spPr>
      </p:pic>
      <p:pic>
        <p:nvPicPr>
          <p:cNvPr id="11" name="Picture 10">
            <a:extLst>
              <a:ext uri="{FF2B5EF4-FFF2-40B4-BE49-F238E27FC236}">
                <a16:creationId xmlns:a16="http://schemas.microsoft.com/office/drawing/2014/main" id="{9D38E15A-DB62-D3F0-9013-8293D794F1C4}"/>
              </a:ext>
            </a:extLst>
          </p:cNvPr>
          <p:cNvPicPr>
            <a:picLocks noChangeAspect="1"/>
          </p:cNvPicPr>
          <p:nvPr/>
        </p:nvPicPr>
        <p:blipFill>
          <a:blip r:embed="rId5"/>
          <a:stretch>
            <a:fillRect/>
          </a:stretch>
        </p:blipFill>
        <p:spPr>
          <a:xfrm>
            <a:off x="1554567" y="4042878"/>
            <a:ext cx="7391400" cy="571500"/>
          </a:xfrm>
          <a:prstGeom prst="rect">
            <a:avLst/>
          </a:prstGeom>
        </p:spPr>
      </p:pic>
    </p:spTree>
    <p:extLst>
      <p:ext uri="{BB962C8B-B14F-4D97-AF65-F5344CB8AC3E}">
        <p14:creationId xmlns:p14="http://schemas.microsoft.com/office/powerpoint/2010/main" val="4091516036"/>
      </p:ext>
    </p:extLst>
  </p:cSld>
  <p:clrMapOvr>
    <a:masterClrMapping/>
  </p:clrMapOvr>
  <p:transition spd="med"/>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547E0-A44C-6535-264F-E8A2C97CED85}"/>
            </a:ext>
          </a:extLst>
        </p:cNvPr>
        <p:cNvGrpSpPr/>
        <p:nvPr/>
      </p:nvGrpSpPr>
      <p:grpSpPr>
        <a:xfrm>
          <a:off x="0" y="0"/>
          <a:ext cx="0" cy="0"/>
          <a:chOff x="0" y="0"/>
          <a:chExt cx="0" cy="0"/>
        </a:xfrm>
      </p:grpSpPr>
      <p:sp>
        <p:nvSpPr>
          <p:cNvPr id="159" name="POMDP as belief MDP">
            <a:extLst>
              <a:ext uri="{FF2B5EF4-FFF2-40B4-BE49-F238E27FC236}">
                <a16:creationId xmlns:a16="http://schemas.microsoft.com/office/drawing/2014/main" id="{64CAC0CD-256D-C46B-931D-90C4193CBFF4}"/>
              </a:ext>
            </a:extLst>
          </p:cNvPr>
          <p:cNvSpPr txBox="1">
            <a:spLocks noGrp="1"/>
          </p:cNvSpPr>
          <p:nvPr>
            <p:ph type="title"/>
          </p:nvPr>
        </p:nvSpPr>
        <p:spPr>
          <a:prstGeom prst="rect">
            <a:avLst/>
          </a:prstGeom>
        </p:spPr>
        <p:txBody>
          <a:bodyPr/>
          <a:lstStyle/>
          <a:p>
            <a:r>
              <a:rPr dirty="0"/>
              <a:t>POMDP as </a:t>
            </a:r>
            <a:r>
              <a:rPr lang="en-US" dirty="0"/>
              <a:t>history</a:t>
            </a:r>
            <a:r>
              <a:rPr dirty="0"/>
              <a:t> MDP</a:t>
            </a:r>
          </a:p>
        </p:txBody>
      </p:sp>
      <p:sp>
        <p:nvSpPr>
          <p:cNvPr id="160" name="POMDP is really an MDP where the states are belief states…">
            <a:extLst>
              <a:ext uri="{FF2B5EF4-FFF2-40B4-BE49-F238E27FC236}">
                <a16:creationId xmlns:a16="http://schemas.microsoft.com/office/drawing/2014/main" id="{63C3A2C4-CC19-B2D1-32F7-FF3FBEAC0CFA}"/>
              </a:ext>
            </a:extLst>
          </p:cNvPr>
          <p:cNvSpPr txBox="1">
            <a:spLocks noGrp="1"/>
          </p:cNvSpPr>
          <p:nvPr>
            <p:ph type="body" idx="1"/>
          </p:nvPr>
        </p:nvSpPr>
        <p:spPr>
          <a:xfrm>
            <a:off x="587025" y="1677214"/>
            <a:ext cx="8111753" cy="2777218"/>
          </a:xfrm>
          <a:prstGeom prst="rect">
            <a:avLst/>
          </a:prstGeom>
        </p:spPr>
        <p:txBody>
          <a:bodyPr>
            <a:normAutofit fontScale="92500" lnSpcReduction="10000"/>
          </a:bodyPr>
          <a:lstStyle/>
          <a:p>
            <a:pPr marL="27742">
              <a:spcBef>
                <a:spcPts val="208"/>
              </a:spcBef>
            </a:pPr>
            <a:r>
              <a:rPr lang="en-US" sz="2600" b="1" dirty="0">
                <a:latin typeface="Arial"/>
                <a:cs typeface="Arial"/>
              </a:rPr>
              <a:t>Definition:</a:t>
            </a:r>
            <a:r>
              <a:rPr lang="en-US" sz="2600" b="1" spc="142" dirty="0">
                <a:latin typeface="Arial"/>
                <a:cs typeface="Arial"/>
              </a:rPr>
              <a:t> </a:t>
            </a:r>
            <a:r>
              <a:rPr lang="en-US" sz="2600" spc="-22" dirty="0">
                <a:latin typeface="Arial"/>
                <a:cs typeface="Arial"/>
              </a:rPr>
              <a:t>History-</a:t>
            </a:r>
            <a:r>
              <a:rPr lang="en-US" sz="2600" dirty="0">
                <a:latin typeface="Arial"/>
                <a:cs typeface="Arial"/>
              </a:rPr>
              <a:t>MDP</a:t>
            </a:r>
            <a:r>
              <a:rPr lang="en-US" sz="2600" spc="11" dirty="0">
                <a:latin typeface="Arial"/>
                <a:cs typeface="Arial"/>
              </a:rPr>
              <a:t> </a:t>
            </a:r>
            <a:r>
              <a:rPr lang="en-US" sz="2600" dirty="0">
                <a:latin typeface="Arial"/>
                <a:cs typeface="Arial"/>
              </a:rPr>
              <a:t>tuple</a:t>
            </a:r>
          </a:p>
          <a:p>
            <a:pPr marL="834895" lvl="2">
              <a:spcBef>
                <a:spcPts val="208"/>
              </a:spcBef>
            </a:pPr>
            <a:r>
              <a:rPr lang="en-US" sz="2600" dirty="0">
                <a:latin typeface="Arial"/>
                <a:cs typeface="Arial"/>
              </a:rPr>
              <a:t>State</a:t>
            </a:r>
            <a:r>
              <a:rPr lang="en-US" sz="2600" spc="-22" dirty="0">
                <a:latin typeface="Arial"/>
                <a:cs typeface="Arial"/>
              </a:rPr>
              <a:t> </a:t>
            </a:r>
            <a:r>
              <a:rPr lang="en-US" sz="2600" dirty="0">
                <a:latin typeface="Arial"/>
                <a:cs typeface="Arial"/>
              </a:rPr>
              <a:t>space</a:t>
            </a:r>
            <a:r>
              <a:rPr lang="en-US" sz="2600" spc="-22" dirty="0">
                <a:latin typeface="Arial"/>
                <a:cs typeface="Arial"/>
              </a:rPr>
              <a:t> </a:t>
            </a:r>
          </a:p>
          <a:p>
            <a:pPr marL="834895" lvl="2">
              <a:spcBef>
                <a:spcPts val="208"/>
              </a:spcBef>
            </a:pPr>
            <a:r>
              <a:rPr lang="en-US" sz="2600" dirty="0">
                <a:latin typeface="Arial"/>
                <a:cs typeface="Arial"/>
              </a:rPr>
              <a:t>Action</a:t>
            </a:r>
            <a:r>
              <a:rPr lang="en-US" sz="2600" spc="-33" dirty="0">
                <a:latin typeface="Arial"/>
                <a:cs typeface="Arial"/>
              </a:rPr>
              <a:t> </a:t>
            </a:r>
            <a:r>
              <a:rPr lang="en-US" sz="2600" dirty="0">
                <a:latin typeface="Arial"/>
                <a:cs typeface="Arial"/>
              </a:rPr>
              <a:t>space</a:t>
            </a:r>
            <a:r>
              <a:rPr lang="en-US" sz="2600" spc="-22" dirty="0">
                <a:latin typeface="Arial"/>
                <a:cs typeface="Arial"/>
              </a:rPr>
              <a:t> </a:t>
            </a:r>
          </a:p>
          <a:p>
            <a:pPr marL="834895" lvl="2">
              <a:spcBef>
                <a:spcPts val="208"/>
              </a:spcBef>
            </a:pPr>
            <a:r>
              <a:rPr lang="en-US" sz="2600" dirty="0">
                <a:latin typeface="Arial"/>
                <a:cs typeface="Arial"/>
              </a:rPr>
              <a:t>Transition function</a:t>
            </a:r>
          </a:p>
          <a:p>
            <a:pPr marL="834895" lvl="2">
              <a:spcBef>
                <a:spcPts val="208"/>
              </a:spcBef>
            </a:pPr>
            <a:endParaRPr lang="en-US" sz="2600" i="1" spc="306" dirty="0">
              <a:latin typeface="Menlo"/>
              <a:cs typeface="Menlo"/>
            </a:endParaRPr>
          </a:p>
          <a:p>
            <a:pPr marL="834895" lvl="2">
              <a:spcBef>
                <a:spcPts val="208"/>
              </a:spcBef>
            </a:pPr>
            <a:r>
              <a:rPr lang="en-US" sz="2600" spc="-22" dirty="0">
                <a:latin typeface="Arial"/>
                <a:cs typeface="Arial"/>
              </a:rPr>
              <a:t>Reward</a:t>
            </a:r>
            <a:r>
              <a:rPr lang="en-US" sz="2600" spc="22" dirty="0">
                <a:latin typeface="Arial"/>
                <a:cs typeface="Arial"/>
              </a:rPr>
              <a:t> </a:t>
            </a:r>
            <a:r>
              <a:rPr lang="en-US" sz="2600" dirty="0">
                <a:latin typeface="Arial"/>
                <a:cs typeface="Arial"/>
              </a:rPr>
              <a:t>function</a:t>
            </a:r>
            <a:r>
              <a:rPr lang="en-US" sz="2600" spc="22" dirty="0">
                <a:latin typeface="Arial"/>
                <a:cs typeface="Arial"/>
              </a:rPr>
              <a:t> </a:t>
            </a:r>
            <a:r>
              <a:rPr lang="en-US" sz="2600" i="1" spc="164" dirty="0">
                <a:latin typeface="Euclid" panose="02020503060505020303" pitchFamily="18" charset="77"/>
                <a:cs typeface="Times New Roman"/>
              </a:rPr>
              <a:t>R(</a:t>
            </a:r>
            <a:r>
              <a:rPr lang="en-US" sz="2600" i="1" spc="164" dirty="0" err="1">
                <a:latin typeface="Euclid" panose="02020503060505020303" pitchFamily="18" charset="77"/>
                <a:cs typeface="Times New Roman"/>
              </a:rPr>
              <a:t>h,</a:t>
            </a:r>
            <a:r>
              <a:rPr lang="en-US" sz="2600" i="1" dirty="0" err="1">
                <a:latin typeface="Euclid" panose="02020503060505020303" pitchFamily="18" charset="77"/>
                <a:cs typeface="Times New Roman"/>
              </a:rPr>
              <a:t>a</a:t>
            </a:r>
            <a:r>
              <a:rPr lang="en-US" sz="2600" i="1" dirty="0">
                <a:latin typeface="Euclid" panose="02020503060505020303" pitchFamily="18" charset="77"/>
                <a:cs typeface="Times New Roman"/>
              </a:rPr>
              <a:t>)</a:t>
            </a:r>
            <a:r>
              <a:rPr lang="en-US" sz="2600" i="1" spc="98" dirty="0">
                <a:latin typeface="Euclid" panose="02020503060505020303" pitchFamily="18" charset="77"/>
                <a:cs typeface="Times New Roman"/>
              </a:rPr>
              <a:t> </a:t>
            </a:r>
            <a:r>
              <a:rPr lang="en-US" sz="2600" i="1" spc="426" dirty="0">
                <a:latin typeface="Euclid" panose="02020503060505020303" pitchFamily="18" charset="77"/>
                <a:cs typeface="Times New Roman"/>
              </a:rPr>
              <a:t>=</a:t>
            </a:r>
            <a:r>
              <a:rPr lang="en-US" sz="2600" i="1" spc="109" dirty="0">
                <a:latin typeface="Euclid" panose="02020503060505020303" pitchFamily="18" charset="77"/>
                <a:cs typeface="Times New Roman"/>
              </a:rPr>
              <a:t> </a:t>
            </a:r>
            <a:r>
              <a:rPr lang="en-US" sz="2600" i="1" spc="164" dirty="0" err="1">
                <a:latin typeface="Euclid" panose="02020503060505020303" pitchFamily="18" charset="77"/>
                <a:cs typeface="Times New Roman"/>
              </a:rPr>
              <a:t>E</a:t>
            </a:r>
            <a:r>
              <a:rPr lang="en-US" sz="2600" i="1" spc="245" baseline="-13888" dirty="0" err="1">
                <a:latin typeface="Euclid" panose="02020503060505020303" pitchFamily="18" charset="77"/>
                <a:cs typeface="Times New Roman"/>
              </a:rPr>
              <a:t>s</a:t>
            </a:r>
            <a:r>
              <a:rPr lang="en-US" sz="2600" i="1" spc="245" baseline="-13888" dirty="0" err="1">
                <a:latin typeface="Euclid" panose="02020503060505020303" pitchFamily="18" charset="77"/>
                <a:cs typeface="Euclid Symbol"/>
              </a:rPr>
              <a:t>|</a:t>
            </a:r>
            <a:r>
              <a:rPr lang="en-US" sz="2600" i="1" spc="245" baseline="-13888" dirty="0" err="1">
                <a:latin typeface="Euclid" panose="02020503060505020303" pitchFamily="18" charset="77"/>
                <a:cs typeface="Times New Roman"/>
              </a:rPr>
              <a:t>h</a:t>
            </a:r>
            <a:r>
              <a:rPr lang="en-US" sz="2600" spc="109" dirty="0">
                <a:latin typeface="Euclid" panose="02020503060505020303" pitchFamily="18" charset="77"/>
                <a:cs typeface="Times New Roman"/>
              </a:rPr>
              <a:t>[</a:t>
            </a:r>
            <a:r>
              <a:rPr lang="en-US" sz="2600" i="1" spc="109" dirty="0">
                <a:latin typeface="Euclid" panose="02020503060505020303" pitchFamily="18" charset="77"/>
                <a:cs typeface="Times New Roman"/>
              </a:rPr>
              <a:t>R</a:t>
            </a:r>
            <a:r>
              <a:rPr lang="en-US" sz="2600" spc="109" dirty="0">
                <a:latin typeface="Euclid" panose="02020503060505020303" pitchFamily="18" charset="77"/>
                <a:cs typeface="Times New Roman"/>
              </a:rPr>
              <a:t>(</a:t>
            </a:r>
            <a:r>
              <a:rPr lang="en-US" sz="2600" i="1" spc="109" dirty="0" err="1">
                <a:latin typeface="Euclid" panose="02020503060505020303" pitchFamily="18" charset="77"/>
                <a:cs typeface="Times New Roman"/>
              </a:rPr>
              <a:t>s,</a:t>
            </a:r>
            <a:r>
              <a:rPr lang="en-US" sz="2600" i="1" spc="-55" dirty="0" err="1">
                <a:latin typeface="Euclid" panose="02020503060505020303" pitchFamily="18" charset="77"/>
                <a:cs typeface="Times New Roman"/>
              </a:rPr>
              <a:t>a</a:t>
            </a:r>
            <a:r>
              <a:rPr lang="en-US" sz="2600" spc="-55" dirty="0">
                <a:latin typeface="Euclid" panose="02020503060505020303" pitchFamily="18" charset="77"/>
                <a:cs typeface="Times New Roman"/>
              </a:rPr>
              <a:t>)]</a:t>
            </a:r>
            <a:endParaRPr lang="en-US" sz="2600" dirty="0">
              <a:latin typeface="Euclid" panose="02020503060505020303" pitchFamily="18" charset="77"/>
              <a:cs typeface="Menlo"/>
            </a:endParaRPr>
          </a:p>
          <a:p>
            <a:pPr marL="431318" lvl="1">
              <a:spcBef>
                <a:spcPts val="208"/>
              </a:spcBef>
            </a:pPr>
            <a:endParaRPr lang="el-GR" sz="3200" dirty="0">
              <a:latin typeface="Menlo"/>
              <a:cs typeface="Menlo"/>
            </a:endParaRPr>
          </a:p>
        </p:txBody>
      </p:sp>
      <p:pic>
        <p:nvPicPr>
          <p:cNvPr id="4" name="Picture 3">
            <a:extLst>
              <a:ext uri="{FF2B5EF4-FFF2-40B4-BE49-F238E27FC236}">
                <a16:creationId xmlns:a16="http://schemas.microsoft.com/office/drawing/2014/main" id="{EE1A4D12-0384-4B2D-13E2-90FA931A92DA}"/>
              </a:ext>
            </a:extLst>
          </p:cNvPr>
          <p:cNvPicPr>
            <a:picLocks noChangeAspect="1"/>
          </p:cNvPicPr>
          <p:nvPr/>
        </p:nvPicPr>
        <p:blipFill>
          <a:blip r:embed="rId2"/>
          <a:stretch>
            <a:fillRect/>
          </a:stretch>
        </p:blipFill>
        <p:spPr>
          <a:xfrm>
            <a:off x="5317173" y="1746175"/>
            <a:ext cx="3505200" cy="330200"/>
          </a:xfrm>
          <a:prstGeom prst="rect">
            <a:avLst/>
          </a:prstGeom>
        </p:spPr>
      </p:pic>
      <p:pic>
        <p:nvPicPr>
          <p:cNvPr id="7" name="Picture 6" descr="A black and white symbol&#10;&#10;AI-generated content may be incorrect.">
            <a:extLst>
              <a:ext uri="{FF2B5EF4-FFF2-40B4-BE49-F238E27FC236}">
                <a16:creationId xmlns:a16="http://schemas.microsoft.com/office/drawing/2014/main" id="{3FC21C27-19E7-232A-01FB-B0FEEF0F8856}"/>
              </a:ext>
            </a:extLst>
          </p:cNvPr>
          <p:cNvPicPr>
            <a:picLocks noChangeAspect="1"/>
          </p:cNvPicPr>
          <p:nvPr/>
        </p:nvPicPr>
        <p:blipFill>
          <a:blip r:embed="rId3"/>
          <a:stretch>
            <a:fillRect/>
          </a:stretch>
        </p:blipFill>
        <p:spPr>
          <a:xfrm>
            <a:off x="3168148" y="2186916"/>
            <a:ext cx="1079500" cy="368300"/>
          </a:xfrm>
          <a:prstGeom prst="rect">
            <a:avLst/>
          </a:prstGeom>
        </p:spPr>
      </p:pic>
      <p:pic>
        <p:nvPicPr>
          <p:cNvPr id="9" name="Picture 8" descr="A black and white symbol&#10;&#10;AI-generated content may be incorrect.">
            <a:extLst>
              <a:ext uri="{FF2B5EF4-FFF2-40B4-BE49-F238E27FC236}">
                <a16:creationId xmlns:a16="http://schemas.microsoft.com/office/drawing/2014/main" id="{CFC06501-5D19-618B-385A-87247521ADE7}"/>
              </a:ext>
            </a:extLst>
          </p:cNvPr>
          <p:cNvPicPr>
            <a:picLocks noChangeAspect="1"/>
          </p:cNvPicPr>
          <p:nvPr/>
        </p:nvPicPr>
        <p:blipFill>
          <a:blip r:embed="rId4"/>
          <a:stretch>
            <a:fillRect/>
          </a:stretch>
        </p:blipFill>
        <p:spPr>
          <a:xfrm>
            <a:off x="3290895" y="2619478"/>
            <a:ext cx="1143000" cy="330200"/>
          </a:xfrm>
          <a:prstGeom prst="rect">
            <a:avLst/>
          </a:prstGeom>
        </p:spPr>
      </p:pic>
      <p:pic>
        <p:nvPicPr>
          <p:cNvPr id="11" name="Picture 10">
            <a:extLst>
              <a:ext uri="{FF2B5EF4-FFF2-40B4-BE49-F238E27FC236}">
                <a16:creationId xmlns:a16="http://schemas.microsoft.com/office/drawing/2014/main" id="{64E6B37F-19B0-5EF9-0F50-732D58702D7A}"/>
              </a:ext>
            </a:extLst>
          </p:cNvPr>
          <p:cNvPicPr>
            <a:picLocks noChangeAspect="1"/>
          </p:cNvPicPr>
          <p:nvPr/>
        </p:nvPicPr>
        <p:blipFill>
          <a:blip r:embed="rId5"/>
          <a:stretch>
            <a:fillRect/>
          </a:stretch>
        </p:blipFill>
        <p:spPr>
          <a:xfrm>
            <a:off x="1621473" y="3338965"/>
            <a:ext cx="7391400" cy="571500"/>
          </a:xfrm>
          <a:prstGeom prst="rect">
            <a:avLst/>
          </a:prstGeom>
        </p:spPr>
      </p:pic>
      <p:sp>
        <p:nvSpPr>
          <p:cNvPr id="2" name="object 49">
            <a:extLst>
              <a:ext uri="{FF2B5EF4-FFF2-40B4-BE49-F238E27FC236}">
                <a16:creationId xmlns:a16="http://schemas.microsoft.com/office/drawing/2014/main" id="{602A9A89-6DF9-83EC-2C3B-869D04677574}"/>
              </a:ext>
            </a:extLst>
          </p:cNvPr>
          <p:cNvSpPr txBox="1"/>
          <p:nvPr/>
        </p:nvSpPr>
        <p:spPr>
          <a:xfrm>
            <a:off x="947201" y="4362991"/>
            <a:ext cx="7648159" cy="3075841"/>
          </a:xfrm>
          <a:prstGeom prst="rect">
            <a:avLst/>
          </a:prstGeom>
        </p:spPr>
        <p:txBody>
          <a:bodyPr vert="horz" wrap="square" lIns="0" tIns="36194" rIns="0" bIns="0" rtlCol="0">
            <a:spAutoFit/>
          </a:bodyPr>
          <a:lstStyle/>
          <a:p>
            <a:pPr marL="38100">
              <a:lnSpc>
                <a:spcPct val="100000"/>
              </a:lnSpc>
              <a:spcBef>
                <a:spcPts val="284"/>
              </a:spcBef>
            </a:pPr>
            <a:r>
              <a:rPr b="1" dirty="0">
                <a:latin typeface="Arial"/>
                <a:cs typeface="Arial"/>
              </a:rPr>
              <a:t>Rejoice!</a:t>
            </a:r>
            <a:r>
              <a:rPr b="1" spc="40" dirty="0">
                <a:latin typeface="Arial"/>
                <a:cs typeface="Arial"/>
              </a:rPr>
              <a:t> </a:t>
            </a:r>
            <a:r>
              <a:rPr dirty="0">
                <a:latin typeface="Arial"/>
                <a:cs typeface="Arial"/>
              </a:rPr>
              <a:t>MDP</a:t>
            </a:r>
            <a:r>
              <a:rPr spc="-15" dirty="0">
                <a:latin typeface="Arial"/>
                <a:cs typeface="Arial"/>
              </a:rPr>
              <a:t> </a:t>
            </a:r>
            <a:r>
              <a:rPr dirty="0">
                <a:latin typeface="Arial"/>
                <a:cs typeface="Arial"/>
              </a:rPr>
              <a:t>theory</a:t>
            </a:r>
            <a:r>
              <a:rPr spc="-15" dirty="0">
                <a:latin typeface="Arial"/>
                <a:cs typeface="Arial"/>
              </a:rPr>
              <a:t> </a:t>
            </a:r>
            <a:r>
              <a:rPr dirty="0">
                <a:latin typeface="Arial"/>
                <a:cs typeface="Arial"/>
              </a:rPr>
              <a:t>fully</a:t>
            </a:r>
            <a:r>
              <a:rPr spc="-15" dirty="0">
                <a:latin typeface="Arial"/>
                <a:cs typeface="Arial"/>
              </a:rPr>
              <a:t> </a:t>
            </a:r>
            <a:r>
              <a:rPr dirty="0">
                <a:latin typeface="Arial"/>
                <a:cs typeface="Arial"/>
              </a:rPr>
              <a:t>applies</a:t>
            </a:r>
            <a:r>
              <a:rPr spc="-15" dirty="0">
                <a:latin typeface="Arial"/>
                <a:cs typeface="Arial"/>
              </a:rPr>
              <a:t> </a:t>
            </a:r>
            <a:r>
              <a:rPr dirty="0">
                <a:latin typeface="Arial"/>
                <a:cs typeface="Arial"/>
              </a:rPr>
              <a:t>to</a:t>
            </a:r>
            <a:r>
              <a:rPr spc="-15" dirty="0">
                <a:latin typeface="Arial"/>
                <a:cs typeface="Arial"/>
              </a:rPr>
              <a:t> </a:t>
            </a:r>
            <a:r>
              <a:rPr dirty="0">
                <a:latin typeface="Arial"/>
                <a:cs typeface="Arial"/>
              </a:rPr>
              <a:t>POMDPs</a:t>
            </a:r>
            <a:r>
              <a:rPr spc="-15" dirty="0">
                <a:latin typeface="Arial"/>
                <a:cs typeface="Arial"/>
              </a:rPr>
              <a:t> </a:t>
            </a:r>
            <a:r>
              <a:rPr dirty="0">
                <a:latin typeface="Arial"/>
                <a:cs typeface="Arial"/>
              </a:rPr>
              <a:t>via</a:t>
            </a:r>
            <a:r>
              <a:rPr spc="-15" dirty="0">
                <a:latin typeface="Arial"/>
                <a:cs typeface="Arial"/>
              </a:rPr>
              <a:t> </a:t>
            </a:r>
            <a:r>
              <a:rPr spc="-10" dirty="0">
                <a:latin typeface="Arial"/>
                <a:cs typeface="Arial"/>
              </a:rPr>
              <a:t>history-MDPs!</a:t>
            </a:r>
            <a:endParaRPr dirty="0">
              <a:latin typeface="Arial"/>
              <a:cs typeface="Arial"/>
            </a:endParaRPr>
          </a:p>
          <a:p>
            <a:pPr marL="270510" indent="-115570">
              <a:lnSpc>
                <a:spcPct val="100000"/>
              </a:lnSpc>
              <a:spcBef>
                <a:spcPts val="180"/>
              </a:spcBef>
              <a:buClr>
                <a:srgbClr val="D41A2C"/>
              </a:buClr>
              <a:buFont typeface="Menlo"/>
              <a:buChar char="•"/>
              <a:tabLst>
                <a:tab pos="270510" algn="l"/>
              </a:tabLst>
            </a:pPr>
            <a:r>
              <a:rPr dirty="0">
                <a:latin typeface="Arial"/>
                <a:cs typeface="Arial"/>
              </a:rPr>
              <a:t>No</a:t>
            </a:r>
            <a:r>
              <a:rPr spc="-15" dirty="0">
                <a:latin typeface="Arial"/>
                <a:cs typeface="Arial"/>
              </a:rPr>
              <a:t> </a:t>
            </a:r>
            <a:r>
              <a:rPr dirty="0">
                <a:latin typeface="Arial"/>
                <a:cs typeface="Arial"/>
              </a:rPr>
              <a:t>need</a:t>
            </a:r>
            <a:r>
              <a:rPr spc="-15" dirty="0">
                <a:latin typeface="Arial"/>
                <a:cs typeface="Arial"/>
              </a:rPr>
              <a:t> </a:t>
            </a:r>
            <a:r>
              <a:rPr dirty="0">
                <a:latin typeface="Arial"/>
                <a:cs typeface="Arial"/>
              </a:rPr>
              <a:t>to</a:t>
            </a:r>
            <a:r>
              <a:rPr spc="-15" dirty="0">
                <a:latin typeface="Arial"/>
                <a:cs typeface="Arial"/>
              </a:rPr>
              <a:t> </a:t>
            </a:r>
            <a:r>
              <a:rPr dirty="0">
                <a:latin typeface="Arial"/>
                <a:cs typeface="Arial"/>
              </a:rPr>
              <a:t>rederive</a:t>
            </a:r>
            <a:r>
              <a:rPr spc="-15" dirty="0">
                <a:latin typeface="Arial"/>
                <a:cs typeface="Arial"/>
              </a:rPr>
              <a:t> </a:t>
            </a:r>
            <a:r>
              <a:rPr dirty="0">
                <a:latin typeface="Arial"/>
                <a:cs typeface="Arial"/>
              </a:rPr>
              <a:t>all</a:t>
            </a:r>
            <a:r>
              <a:rPr spc="-15" dirty="0">
                <a:latin typeface="Arial"/>
                <a:cs typeface="Arial"/>
              </a:rPr>
              <a:t> </a:t>
            </a:r>
            <a:r>
              <a:rPr dirty="0">
                <a:latin typeface="Arial"/>
                <a:cs typeface="Arial"/>
              </a:rPr>
              <a:t>of</a:t>
            </a:r>
            <a:r>
              <a:rPr spc="-15" dirty="0">
                <a:latin typeface="Arial"/>
                <a:cs typeface="Arial"/>
              </a:rPr>
              <a:t> </a:t>
            </a:r>
            <a:r>
              <a:rPr dirty="0">
                <a:latin typeface="Arial"/>
                <a:cs typeface="Arial"/>
              </a:rPr>
              <a:t>MDP</a:t>
            </a:r>
            <a:r>
              <a:rPr spc="-15" dirty="0">
                <a:latin typeface="Arial"/>
                <a:cs typeface="Arial"/>
              </a:rPr>
              <a:t> </a:t>
            </a:r>
            <a:r>
              <a:rPr dirty="0">
                <a:latin typeface="Arial"/>
                <a:cs typeface="Arial"/>
              </a:rPr>
              <a:t>theory</a:t>
            </a:r>
            <a:r>
              <a:rPr spc="-15" dirty="0">
                <a:latin typeface="Arial"/>
                <a:cs typeface="Arial"/>
              </a:rPr>
              <a:t> </a:t>
            </a:r>
            <a:r>
              <a:rPr dirty="0">
                <a:latin typeface="Arial"/>
                <a:cs typeface="Arial"/>
              </a:rPr>
              <a:t>for</a:t>
            </a:r>
            <a:r>
              <a:rPr spc="-15" dirty="0">
                <a:latin typeface="Arial"/>
                <a:cs typeface="Arial"/>
              </a:rPr>
              <a:t> </a:t>
            </a:r>
            <a:r>
              <a:rPr spc="-10" dirty="0">
                <a:latin typeface="Arial"/>
                <a:cs typeface="Arial"/>
              </a:rPr>
              <a:t>history-</a:t>
            </a:r>
            <a:r>
              <a:rPr spc="-20" dirty="0">
                <a:latin typeface="Arial"/>
                <a:cs typeface="Arial"/>
              </a:rPr>
              <a:t>MDPs</a:t>
            </a:r>
            <a:endParaRPr dirty="0">
              <a:latin typeface="Arial"/>
              <a:cs typeface="Arial"/>
            </a:endParaRPr>
          </a:p>
          <a:p>
            <a:pPr marL="270510" indent="-115570">
              <a:lnSpc>
                <a:spcPct val="100000"/>
              </a:lnSpc>
              <a:spcBef>
                <a:spcPts val="160"/>
              </a:spcBef>
              <a:buClr>
                <a:srgbClr val="D41A2C"/>
              </a:buClr>
              <a:buFont typeface="Menlo"/>
              <a:buChar char="•"/>
              <a:tabLst>
                <a:tab pos="270510" algn="l"/>
              </a:tabLst>
            </a:pPr>
            <a:r>
              <a:rPr strike="sngStrike" dirty="0">
                <a:latin typeface="Arial"/>
                <a:cs typeface="Arial"/>
              </a:rPr>
              <a:t>POMDPs</a:t>
            </a:r>
            <a:r>
              <a:rPr strike="sngStrike" spc="-25" dirty="0">
                <a:latin typeface="Arial"/>
                <a:cs typeface="Arial"/>
              </a:rPr>
              <a:t> </a:t>
            </a:r>
            <a:r>
              <a:rPr strike="sngStrike" dirty="0">
                <a:latin typeface="Arial"/>
                <a:cs typeface="Arial"/>
              </a:rPr>
              <a:t>just</a:t>
            </a:r>
            <a:r>
              <a:rPr strike="sngStrike" spc="-25" dirty="0">
                <a:latin typeface="Arial"/>
                <a:cs typeface="Arial"/>
              </a:rPr>
              <a:t> </a:t>
            </a:r>
            <a:r>
              <a:rPr strike="sngStrike" dirty="0">
                <a:latin typeface="Arial"/>
                <a:cs typeface="Arial"/>
              </a:rPr>
              <a:t>as</a:t>
            </a:r>
            <a:r>
              <a:rPr strike="sngStrike" spc="-20" dirty="0">
                <a:latin typeface="Arial"/>
                <a:cs typeface="Arial"/>
              </a:rPr>
              <a:t> </a:t>
            </a:r>
            <a:r>
              <a:rPr strike="sngStrike" dirty="0">
                <a:latin typeface="Arial"/>
                <a:cs typeface="Arial"/>
              </a:rPr>
              <a:t>easy</a:t>
            </a:r>
            <a:r>
              <a:rPr strike="sngStrike" spc="-25" dirty="0">
                <a:latin typeface="Arial"/>
                <a:cs typeface="Arial"/>
              </a:rPr>
              <a:t> </a:t>
            </a:r>
            <a:r>
              <a:rPr strike="sngStrike" dirty="0">
                <a:latin typeface="Arial"/>
                <a:cs typeface="Arial"/>
              </a:rPr>
              <a:t>as</a:t>
            </a:r>
            <a:r>
              <a:rPr strike="sngStrike" spc="-20" dirty="0">
                <a:latin typeface="Arial"/>
                <a:cs typeface="Arial"/>
              </a:rPr>
              <a:t> </a:t>
            </a:r>
            <a:r>
              <a:rPr strike="sngStrike" spc="-10" dirty="0">
                <a:latin typeface="Arial"/>
                <a:cs typeface="Arial"/>
              </a:rPr>
              <a:t>MDPs!</a:t>
            </a:r>
            <a:endParaRPr dirty="0">
              <a:latin typeface="Arial"/>
              <a:cs typeface="Arial"/>
            </a:endParaRPr>
          </a:p>
          <a:p>
            <a:pPr marL="270510" indent="-115570">
              <a:lnSpc>
                <a:spcPct val="100000"/>
              </a:lnSpc>
              <a:spcBef>
                <a:spcPts val="160"/>
              </a:spcBef>
              <a:buClr>
                <a:srgbClr val="D41A2C"/>
              </a:buClr>
              <a:buFont typeface="Menlo"/>
              <a:buChar char="•"/>
              <a:tabLst>
                <a:tab pos="270510" algn="l"/>
              </a:tabLst>
            </a:pPr>
            <a:r>
              <a:rPr dirty="0">
                <a:latin typeface="Arial"/>
                <a:cs typeface="Arial"/>
              </a:rPr>
              <a:t>POMDPs</a:t>
            </a:r>
            <a:r>
              <a:rPr spc="-30" dirty="0">
                <a:latin typeface="Arial"/>
                <a:cs typeface="Arial"/>
              </a:rPr>
              <a:t> </a:t>
            </a:r>
            <a:r>
              <a:rPr dirty="0">
                <a:latin typeface="Arial"/>
                <a:cs typeface="Arial"/>
              </a:rPr>
              <a:t>just</a:t>
            </a:r>
            <a:r>
              <a:rPr spc="-25" dirty="0">
                <a:latin typeface="Arial"/>
                <a:cs typeface="Arial"/>
              </a:rPr>
              <a:t> </a:t>
            </a:r>
            <a:r>
              <a:rPr dirty="0">
                <a:latin typeface="Arial"/>
                <a:cs typeface="Arial"/>
              </a:rPr>
              <a:t>as</a:t>
            </a:r>
            <a:r>
              <a:rPr spc="-25" dirty="0">
                <a:latin typeface="Arial"/>
                <a:cs typeface="Arial"/>
              </a:rPr>
              <a:t> </a:t>
            </a:r>
            <a:r>
              <a:rPr dirty="0">
                <a:latin typeface="Arial"/>
                <a:cs typeface="Arial"/>
              </a:rPr>
              <a:t>“easy”</a:t>
            </a:r>
            <a:r>
              <a:rPr spc="-30" dirty="0">
                <a:latin typeface="Arial"/>
                <a:cs typeface="Arial"/>
              </a:rPr>
              <a:t> </a:t>
            </a:r>
            <a:r>
              <a:rPr dirty="0">
                <a:latin typeface="Arial"/>
                <a:cs typeface="Arial"/>
              </a:rPr>
              <a:t>as</a:t>
            </a:r>
            <a:r>
              <a:rPr spc="-25" dirty="0">
                <a:latin typeface="Arial"/>
                <a:cs typeface="Arial"/>
              </a:rPr>
              <a:t> </a:t>
            </a:r>
            <a:r>
              <a:rPr spc="-10" dirty="0">
                <a:solidFill>
                  <a:srgbClr val="D41A2C"/>
                </a:solidFill>
                <a:latin typeface="Arial"/>
                <a:cs typeface="Arial"/>
              </a:rPr>
              <a:t>VERY</a:t>
            </a:r>
            <a:r>
              <a:rPr spc="-25" dirty="0">
                <a:solidFill>
                  <a:srgbClr val="D41A2C"/>
                </a:solidFill>
                <a:latin typeface="Arial"/>
                <a:cs typeface="Arial"/>
              </a:rPr>
              <a:t> </a:t>
            </a:r>
            <a:r>
              <a:rPr dirty="0">
                <a:solidFill>
                  <a:srgbClr val="D41A2C"/>
                </a:solidFill>
                <a:latin typeface="Arial"/>
                <a:cs typeface="Arial"/>
              </a:rPr>
              <a:t>HARD</a:t>
            </a:r>
            <a:r>
              <a:rPr spc="-30" dirty="0">
                <a:solidFill>
                  <a:srgbClr val="D41A2C"/>
                </a:solidFill>
                <a:latin typeface="Arial"/>
                <a:cs typeface="Arial"/>
              </a:rPr>
              <a:t> </a:t>
            </a:r>
            <a:r>
              <a:rPr spc="-10" dirty="0">
                <a:latin typeface="Arial"/>
                <a:cs typeface="Arial"/>
              </a:rPr>
              <a:t>MDPs!</a:t>
            </a:r>
            <a:endParaRPr dirty="0">
              <a:latin typeface="Arial"/>
              <a:cs typeface="Arial"/>
            </a:endParaRPr>
          </a:p>
          <a:p>
            <a:pPr marL="38100">
              <a:lnSpc>
                <a:spcPct val="100000"/>
              </a:lnSpc>
              <a:spcBef>
                <a:spcPts val="680"/>
              </a:spcBef>
            </a:pPr>
            <a:r>
              <a:rPr b="1" dirty="0">
                <a:latin typeface="Arial"/>
                <a:cs typeface="Arial"/>
              </a:rPr>
              <a:t>Practical</a:t>
            </a:r>
            <a:r>
              <a:rPr b="1" spc="-45" dirty="0">
                <a:latin typeface="Arial"/>
                <a:cs typeface="Arial"/>
              </a:rPr>
              <a:t> </a:t>
            </a:r>
            <a:r>
              <a:rPr b="1" spc="-10" dirty="0">
                <a:latin typeface="Arial"/>
                <a:cs typeface="Arial"/>
              </a:rPr>
              <a:t>Difficulties:</a:t>
            </a:r>
            <a:endParaRPr dirty="0">
              <a:latin typeface="Arial"/>
              <a:cs typeface="Arial"/>
            </a:endParaRPr>
          </a:p>
          <a:p>
            <a:pPr marL="270510" indent="-115570">
              <a:lnSpc>
                <a:spcPct val="100000"/>
              </a:lnSpc>
              <a:spcBef>
                <a:spcPts val="185"/>
              </a:spcBef>
              <a:buClr>
                <a:srgbClr val="D41A2C"/>
              </a:buClr>
              <a:buFont typeface="Menlo"/>
              <a:buChar char="•"/>
              <a:tabLst>
                <a:tab pos="270510" algn="l"/>
              </a:tabLst>
            </a:pPr>
            <a:r>
              <a:rPr dirty="0">
                <a:latin typeface="Arial"/>
                <a:cs typeface="Arial"/>
              </a:rPr>
              <a:t>Exponential</a:t>
            </a:r>
            <a:r>
              <a:rPr spc="-45" dirty="0">
                <a:latin typeface="Arial"/>
                <a:cs typeface="Arial"/>
              </a:rPr>
              <a:t> </a:t>
            </a:r>
            <a:r>
              <a:rPr dirty="0">
                <a:latin typeface="Arial"/>
                <a:cs typeface="Arial"/>
              </a:rPr>
              <a:t>space</a:t>
            </a:r>
            <a:r>
              <a:rPr spc="-40" dirty="0">
                <a:latin typeface="Arial"/>
                <a:cs typeface="Arial"/>
              </a:rPr>
              <a:t> </a:t>
            </a:r>
            <a:r>
              <a:rPr spc="-20" dirty="0">
                <a:latin typeface="Arial"/>
                <a:cs typeface="Arial"/>
              </a:rPr>
              <a:t>size</a:t>
            </a:r>
            <a:endParaRPr dirty="0">
              <a:latin typeface="Arial"/>
              <a:cs typeface="Arial"/>
            </a:endParaRPr>
          </a:p>
          <a:p>
            <a:pPr marL="270510" indent="-115570">
              <a:lnSpc>
                <a:spcPct val="100000"/>
              </a:lnSpc>
              <a:spcBef>
                <a:spcPts val="160"/>
              </a:spcBef>
              <a:buClr>
                <a:srgbClr val="D41A2C"/>
              </a:buClr>
              <a:buFont typeface="Menlo"/>
              <a:buChar char="•"/>
              <a:tabLst>
                <a:tab pos="270510" algn="l"/>
              </a:tabLst>
            </a:pPr>
            <a:r>
              <a:rPr spc="-10" dirty="0">
                <a:latin typeface="Arial"/>
                <a:cs typeface="Arial"/>
              </a:rPr>
              <a:t>Never</a:t>
            </a:r>
            <a:r>
              <a:rPr spc="-30" dirty="0">
                <a:latin typeface="Arial"/>
                <a:cs typeface="Arial"/>
              </a:rPr>
              <a:t> </a:t>
            </a:r>
            <a:r>
              <a:rPr dirty="0">
                <a:latin typeface="Arial"/>
                <a:cs typeface="Arial"/>
              </a:rPr>
              <a:t>encounter</a:t>
            </a:r>
            <a:r>
              <a:rPr spc="-30" dirty="0">
                <a:latin typeface="Arial"/>
                <a:cs typeface="Arial"/>
              </a:rPr>
              <a:t> </a:t>
            </a:r>
            <a:r>
              <a:rPr dirty="0">
                <a:latin typeface="Arial"/>
                <a:cs typeface="Arial"/>
              </a:rPr>
              <a:t>same</a:t>
            </a:r>
            <a:r>
              <a:rPr spc="-25" dirty="0">
                <a:latin typeface="Arial"/>
                <a:cs typeface="Arial"/>
              </a:rPr>
              <a:t> </a:t>
            </a:r>
            <a:r>
              <a:rPr dirty="0">
                <a:latin typeface="Arial"/>
                <a:cs typeface="Arial"/>
              </a:rPr>
              <a:t>history</a:t>
            </a:r>
            <a:r>
              <a:rPr spc="-30" dirty="0">
                <a:latin typeface="Arial"/>
                <a:cs typeface="Arial"/>
              </a:rPr>
              <a:t> </a:t>
            </a:r>
            <a:r>
              <a:rPr spc="-10" dirty="0">
                <a:latin typeface="Arial"/>
                <a:cs typeface="Arial"/>
              </a:rPr>
              <a:t>twice</a:t>
            </a:r>
            <a:endParaRPr dirty="0">
              <a:latin typeface="Arial"/>
              <a:cs typeface="Arial"/>
            </a:endParaRPr>
          </a:p>
          <a:p>
            <a:pPr marL="270510" indent="-115570">
              <a:lnSpc>
                <a:spcPct val="100000"/>
              </a:lnSpc>
              <a:spcBef>
                <a:spcPts val="160"/>
              </a:spcBef>
              <a:buClr>
                <a:srgbClr val="D41A2C"/>
              </a:buClr>
              <a:buFont typeface="Menlo"/>
              <a:buChar char="•"/>
              <a:tabLst>
                <a:tab pos="270510" algn="l"/>
              </a:tabLst>
            </a:pPr>
            <a:r>
              <a:rPr dirty="0">
                <a:latin typeface="Arial"/>
                <a:cs typeface="Arial"/>
              </a:rPr>
              <a:t>Hard</a:t>
            </a:r>
            <a:r>
              <a:rPr spc="-5" dirty="0">
                <a:latin typeface="Arial"/>
                <a:cs typeface="Arial"/>
              </a:rPr>
              <a:t> </a:t>
            </a:r>
            <a:r>
              <a:rPr dirty="0">
                <a:latin typeface="Arial"/>
                <a:cs typeface="Arial"/>
              </a:rPr>
              <a:t>to</a:t>
            </a:r>
            <a:r>
              <a:rPr spc="-5" dirty="0">
                <a:latin typeface="Arial"/>
                <a:cs typeface="Arial"/>
              </a:rPr>
              <a:t> </a:t>
            </a:r>
            <a:r>
              <a:rPr spc="-10" dirty="0">
                <a:latin typeface="Arial"/>
                <a:cs typeface="Arial"/>
              </a:rPr>
              <a:t>generalize</a:t>
            </a:r>
            <a:r>
              <a:rPr dirty="0">
                <a:latin typeface="Arial"/>
                <a:cs typeface="Arial"/>
              </a:rPr>
              <a:t> </a:t>
            </a:r>
            <a:r>
              <a:rPr spc="-20" dirty="0">
                <a:latin typeface="Arial"/>
                <a:cs typeface="Arial"/>
              </a:rPr>
              <a:t>well</a:t>
            </a:r>
            <a:endParaRPr dirty="0">
              <a:latin typeface="Arial"/>
              <a:cs typeface="Arial"/>
            </a:endParaRPr>
          </a:p>
          <a:p>
            <a:pPr marL="271780">
              <a:lnSpc>
                <a:spcPct val="100000"/>
              </a:lnSpc>
              <a:spcBef>
                <a:spcPts val="10"/>
              </a:spcBef>
            </a:pPr>
            <a:r>
              <a:rPr dirty="0">
                <a:latin typeface="Arial"/>
                <a:cs typeface="Arial"/>
              </a:rPr>
              <a:t>Do</a:t>
            </a:r>
            <a:r>
              <a:rPr spc="-30" dirty="0">
                <a:latin typeface="Arial"/>
                <a:cs typeface="Arial"/>
              </a:rPr>
              <a:t> </a:t>
            </a:r>
            <a:r>
              <a:rPr dirty="0">
                <a:latin typeface="Arial"/>
                <a:cs typeface="Arial"/>
              </a:rPr>
              <a:t>similar</a:t>
            </a:r>
            <a:r>
              <a:rPr spc="-30" dirty="0">
                <a:latin typeface="Arial"/>
                <a:cs typeface="Arial"/>
              </a:rPr>
              <a:t> </a:t>
            </a:r>
            <a:r>
              <a:rPr dirty="0">
                <a:latin typeface="Arial"/>
                <a:cs typeface="Arial"/>
              </a:rPr>
              <a:t>histories</a:t>
            </a:r>
            <a:r>
              <a:rPr spc="-25" dirty="0">
                <a:latin typeface="Arial"/>
                <a:cs typeface="Arial"/>
              </a:rPr>
              <a:t> </a:t>
            </a:r>
            <a:r>
              <a:rPr dirty="0">
                <a:latin typeface="Arial"/>
                <a:cs typeface="Arial"/>
              </a:rPr>
              <a:t>imply</a:t>
            </a:r>
            <a:r>
              <a:rPr spc="-30" dirty="0">
                <a:latin typeface="Arial"/>
                <a:cs typeface="Arial"/>
              </a:rPr>
              <a:t> </a:t>
            </a:r>
            <a:r>
              <a:rPr dirty="0">
                <a:latin typeface="Arial"/>
                <a:cs typeface="Arial"/>
              </a:rPr>
              <a:t>similar</a:t>
            </a:r>
            <a:r>
              <a:rPr spc="-25" dirty="0">
                <a:latin typeface="Arial"/>
                <a:cs typeface="Arial"/>
              </a:rPr>
              <a:t> </a:t>
            </a:r>
            <a:r>
              <a:rPr dirty="0">
                <a:latin typeface="Arial"/>
                <a:cs typeface="Arial"/>
              </a:rPr>
              <a:t>optimal</a:t>
            </a:r>
            <a:r>
              <a:rPr spc="-30" dirty="0">
                <a:latin typeface="Arial"/>
                <a:cs typeface="Arial"/>
              </a:rPr>
              <a:t> </a:t>
            </a:r>
            <a:r>
              <a:rPr spc="-10" dirty="0">
                <a:latin typeface="Arial"/>
                <a:cs typeface="Arial"/>
              </a:rPr>
              <a:t>actions?</a:t>
            </a:r>
            <a:endParaRPr dirty="0">
              <a:latin typeface="Arial"/>
              <a:cs typeface="Arial"/>
            </a:endParaRPr>
          </a:p>
          <a:p>
            <a:pPr marL="270510" indent="-115570">
              <a:lnSpc>
                <a:spcPct val="100000"/>
              </a:lnSpc>
              <a:spcBef>
                <a:spcPts val="155"/>
              </a:spcBef>
              <a:buClr>
                <a:srgbClr val="D41A2C"/>
              </a:buClr>
              <a:buFont typeface="Menlo"/>
              <a:buChar char="•"/>
              <a:tabLst>
                <a:tab pos="270510" algn="l"/>
              </a:tabLst>
            </a:pPr>
            <a:r>
              <a:rPr dirty="0">
                <a:latin typeface="Arial"/>
                <a:cs typeface="Arial"/>
              </a:rPr>
              <a:t>Needle</a:t>
            </a:r>
            <a:r>
              <a:rPr spc="-20" dirty="0">
                <a:latin typeface="Arial"/>
                <a:cs typeface="Arial"/>
              </a:rPr>
              <a:t> </a:t>
            </a:r>
            <a:r>
              <a:rPr dirty="0">
                <a:latin typeface="Arial"/>
                <a:cs typeface="Arial"/>
              </a:rPr>
              <a:t>in</a:t>
            </a:r>
            <a:r>
              <a:rPr spc="-15" dirty="0">
                <a:latin typeface="Arial"/>
                <a:cs typeface="Arial"/>
              </a:rPr>
              <a:t> </a:t>
            </a:r>
            <a:r>
              <a:rPr dirty="0">
                <a:latin typeface="Arial"/>
                <a:cs typeface="Arial"/>
              </a:rPr>
              <a:t>a</a:t>
            </a:r>
            <a:r>
              <a:rPr spc="-15" dirty="0">
                <a:latin typeface="Arial"/>
                <a:cs typeface="Arial"/>
              </a:rPr>
              <a:t> </a:t>
            </a:r>
            <a:r>
              <a:rPr spc="-10" dirty="0">
                <a:latin typeface="Arial"/>
                <a:cs typeface="Arial"/>
              </a:rPr>
              <a:t>haystack</a:t>
            </a:r>
            <a:r>
              <a:rPr spc="-20" dirty="0">
                <a:latin typeface="Arial"/>
                <a:cs typeface="Arial"/>
              </a:rPr>
              <a:t> </a:t>
            </a:r>
            <a:r>
              <a:rPr spc="-10" dirty="0">
                <a:latin typeface="Arial"/>
                <a:cs typeface="Arial"/>
              </a:rPr>
              <a:t>problem</a:t>
            </a:r>
            <a:endParaRPr sz="1050" dirty="0">
              <a:latin typeface="Arial"/>
              <a:cs typeface="Arial"/>
            </a:endParaRPr>
          </a:p>
        </p:txBody>
      </p:sp>
    </p:spTree>
    <p:extLst>
      <p:ext uri="{BB962C8B-B14F-4D97-AF65-F5344CB8AC3E}">
        <p14:creationId xmlns:p14="http://schemas.microsoft.com/office/powerpoint/2010/main" val="4037133448"/>
      </p:ext>
    </p:extLst>
  </p:cSld>
  <p:clrMapOvr>
    <a:masterClrMapping/>
  </p:clrMapOvr>
  <p:transition spd="med"/>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Online methods"/>
          <p:cNvSpPr txBox="1">
            <a:spLocks noGrp="1"/>
          </p:cNvSpPr>
          <p:nvPr>
            <p:ph type="title"/>
          </p:nvPr>
        </p:nvSpPr>
        <p:spPr>
          <a:prstGeom prst="rect">
            <a:avLst/>
          </a:prstGeom>
        </p:spPr>
        <p:txBody>
          <a:bodyPr/>
          <a:lstStyle/>
          <a:p>
            <a:r>
              <a:rPr dirty="0"/>
              <a:t>Online </a:t>
            </a:r>
            <a:r>
              <a:rPr lang="en-US" dirty="0"/>
              <a:t>solution </a:t>
            </a:r>
            <a:r>
              <a:rPr dirty="0"/>
              <a:t>methods</a:t>
            </a:r>
            <a:r>
              <a:rPr lang="en-US" dirty="0"/>
              <a:t> for POMDPs</a:t>
            </a:r>
            <a:endParaRPr dirty="0"/>
          </a:p>
        </p:txBody>
      </p:sp>
      <p:sp>
        <p:nvSpPr>
          <p:cNvPr id="210" name="Online methods determine the optimal policy by planning from the current belief state…"/>
          <p:cNvSpPr txBox="1">
            <a:spLocks noGrp="1"/>
          </p:cNvSpPr>
          <p:nvPr>
            <p:ph type="body" idx="1"/>
          </p:nvPr>
        </p:nvSpPr>
        <p:spPr>
          <a:prstGeom prst="rect">
            <a:avLst/>
          </a:prstGeom>
        </p:spPr>
        <p:txBody>
          <a:bodyPr>
            <a:normAutofit fontScale="62500" lnSpcReduction="20000"/>
          </a:bodyPr>
          <a:lstStyle/>
          <a:p>
            <a:pPr marL="270408" indent="-270408" defTabSz="303385">
              <a:spcBef>
                <a:spcPts val="2325"/>
              </a:spcBef>
              <a:defRPr sz="3082"/>
            </a:pPr>
            <a:r>
              <a:rPr lang="en-US" dirty="0"/>
              <a:t>The belief MDP is big</a:t>
            </a:r>
          </a:p>
          <a:p>
            <a:pPr marL="270408" indent="-270408" defTabSz="303385">
              <a:spcBef>
                <a:spcPts val="2325"/>
              </a:spcBef>
              <a:defRPr sz="3082"/>
            </a:pPr>
            <a:r>
              <a:rPr dirty="0"/>
              <a:t>Online methods determine the optimal policy by planning from the </a:t>
            </a:r>
            <a:r>
              <a:rPr i="1" dirty="0">
                <a:latin typeface="Gill Sans"/>
                <a:ea typeface="Gill Sans"/>
                <a:cs typeface="Gill Sans"/>
                <a:sym typeface="Gill Sans"/>
              </a:rPr>
              <a:t>current belief state</a:t>
            </a:r>
            <a:r>
              <a:rPr dirty="0"/>
              <a:t> </a:t>
            </a:r>
          </a:p>
          <a:p>
            <a:pPr marL="270408" indent="-270408" defTabSz="303385">
              <a:spcBef>
                <a:spcPts val="2325"/>
              </a:spcBef>
              <a:defRPr sz="3082"/>
            </a:pPr>
            <a:r>
              <a:rPr dirty="0"/>
              <a:t>Many online methods use a depth-first </a:t>
            </a:r>
            <a:r>
              <a:rPr i="1" dirty="0">
                <a:latin typeface="Gill Sans"/>
                <a:ea typeface="Gill Sans"/>
                <a:cs typeface="Gill Sans"/>
                <a:sym typeface="Gill Sans"/>
              </a:rPr>
              <a:t>tree-based search</a:t>
            </a:r>
            <a:r>
              <a:rPr dirty="0"/>
              <a:t> up to some horizon </a:t>
            </a:r>
          </a:p>
          <a:p>
            <a:pPr marL="270408" indent="-270408" defTabSz="303385">
              <a:spcBef>
                <a:spcPts val="2325"/>
              </a:spcBef>
              <a:defRPr sz="3082"/>
            </a:pPr>
            <a:r>
              <a:rPr dirty="0"/>
              <a:t>The belief states </a:t>
            </a:r>
            <a:r>
              <a:rPr i="1" dirty="0">
                <a:latin typeface="Gill Sans"/>
                <a:ea typeface="Gill Sans"/>
                <a:cs typeface="Gill Sans"/>
                <a:sym typeface="Gill Sans"/>
              </a:rPr>
              <a:t>reachable</a:t>
            </a:r>
            <a:r>
              <a:rPr dirty="0"/>
              <a:t> from the current state is typically </a:t>
            </a:r>
            <a:r>
              <a:rPr i="1" dirty="0">
                <a:latin typeface="Gill Sans"/>
                <a:ea typeface="Gill Sans"/>
                <a:cs typeface="Gill Sans"/>
                <a:sym typeface="Gill Sans"/>
              </a:rPr>
              <a:t>small</a:t>
            </a:r>
            <a:r>
              <a:rPr dirty="0"/>
              <a:t> compared to the full belief space </a:t>
            </a:r>
          </a:p>
          <a:p>
            <a:pPr marL="270408" indent="-270408" defTabSz="303385">
              <a:spcBef>
                <a:spcPts val="2325"/>
              </a:spcBef>
              <a:defRPr sz="3082"/>
            </a:pPr>
            <a:r>
              <a:rPr dirty="0"/>
              <a:t>Time complexity is </a:t>
            </a:r>
            <a:r>
              <a:rPr i="1" dirty="0">
                <a:latin typeface="Gill Sans"/>
                <a:ea typeface="Gill Sans"/>
                <a:cs typeface="Gill Sans"/>
                <a:sym typeface="Gill Sans"/>
              </a:rPr>
              <a:t>exponential</a:t>
            </a:r>
            <a:r>
              <a:rPr dirty="0"/>
              <a:t> in the search depth</a:t>
            </a:r>
          </a:p>
          <a:p>
            <a:pPr marL="270408" indent="-270408" defTabSz="303385">
              <a:spcBef>
                <a:spcPts val="2325"/>
              </a:spcBef>
              <a:defRPr sz="3082"/>
            </a:pPr>
            <a:r>
              <a:rPr i="1" dirty="0">
                <a:latin typeface="Gill Sans"/>
                <a:ea typeface="Gill Sans"/>
                <a:cs typeface="Gill Sans"/>
                <a:sym typeface="Gill Sans"/>
              </a:rPr>
              <a:t>Heuristics</a:t>
            </a:r>
            <a:r>
              <a:rPr dirty="0"/>
              <a:t> and</a:t>
            </a:r>
            <a:r>
              <a:rPr i="1" dirty="0">
                <a:latin typeface="Gill Sans"/>
                <a:ea typeface="Gill Sans"/>
                <a:cs typeface="Gill Sans"/>
                <a:sym typeface="Gill Sans"/>
              </a:rPr>
              <a:t> brand-and-bound</a:t>
            </a:r>
            <a:r>
              <a:rPr dirty="0"/>
              <a:t> techniques allow search space to be pruned </a:t>
            </a:r>
          </a:p>
        </p:txBody>
      </p:sp>
    </p:spTree>
    <p:extLst>
      <p:ext uri="{BB962C8B-B14F-4D97-AF65-F5344CB8AC3E}">
        <p14:creationId xmlns:p14="http://schemas.microsoft.com/office/powerpoint/2010/main" val="1864078982"/>
      </p:ext>
    </p:extLst>
  </p:cSld>
  <p:clrMapOvr>
    <a:masterClrMapping/>
  </p:clrMapOvr>
  <p:transition spd="med"/>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Forward Search"/>
          <p:cNvSpPr txBox="1">
            <a:spLocks noGrp="1"/>
          </p:cNvSpPr>
          <p:nvPr>
            <p:ph type="title"/>
          </p:nvPr>
        </p:nvSpPr>
        <p:spPr>
          <a:prstGeom prst="rect">
            <a:avLst/>
          </a:prstGeom>
        </p:spPr>
        <p:txBody>
          <a:bodyPr/>
          <a:lstStyle/>
          <a:p>
            <a:r>
              <a:t>Forward Search</a:t>
            </a:r>
          </a:p>
        </p:txBody>
      </p:sp>
      <p:pic>
        <p:nvPicPr>
          <p:cNvPr id="2" name="Picture 1">
            <a:extLst>
              <a:ext uri="{FF2B5EF4-FFF2-40B4-BE49-F238E27FC236}">
                <a16:creationId xmlns:a16="http://schemas.microsoft.com/office/drawing/2014/main" id="{9E0B8DAE-7791-284D-8714-29DAA19285F4}"/>
              </a:ext>
            </a:extLst>
          </p:cNvPr>
          <p:cNvPicPr>
            <a:picLocks noChangeAspect="1"/>
          </p:cNvPicPr>
          <p:nvPr/>
        </p:nvPicPr>
        <p:blipFill>
          <a:blip r:embed="rId2"/>
          <a:stretch>
            <a:fillRect/>
          </a:stretch>
        </p:blipFill>
        <p:spPr>
          <a:xfrm>
            <a:off x="401866" y="1863672"/>
            <a:ext cx="9276891" cy="5260676"/>
          </a:xfrm>
          <a:prstGeom prst="rect">
            <a:avLst/>
          </a:prstGeom>
        </p:spPr>
      </p:pic>
    </p:spTree>
    <p:extLst>
      <p:ext uri="{BB962C8B-B14F-4D97-AF65-F5344CB8AC3E}">
        <p14:creationId xmlns:p14="http://schemas.microsoft.com/office/powerpoint/2010/main" val="2857712626"/>
      </p:ext>
    </p:extLst>
  </p:cSld>
  <p:clrMapOvr>
    <a:masterClrMapping/>
  </p:clrMapOvr>
  <p:transition spd="med"/>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Monte Carlo evaluation"/>
          <p:cNvSpPr txBox="1">
            <a:spLocks noGrp="1"/>
          </p:cNvSpPr>
          <p:nvPr>
            <p:ph type="title"/>
          </p:nvPr>
        </p:nvSpPr>
        <p:spPr>
          <a:prstGeom prst="rect">
            <a:avLst/>
          </a:prstGeom>
        </p:spPr>
        <p:txBody>
          <a:bodyPr/>
          <a:lstStyle/>
          <a:p>
            <a:r>
              <a:t>Monte Carlo evaluation</a:t>
            </a:r>
          </a:p>
        </p:txBody>
      </p:sp>
      <p:sp>
        <p:nvSpPr>
          <p:cNvPr id="219" name="Use rollouts similar to the MDP case"/>
          <p:cNvSpPr txBox="1">
            <a:spLocks noGrp="1"/>
          </p:cNvSpPr>
          <p:nvPr>
            <p:ph type="body" sz="quarter" idx="1"/>
          </p:nvPr>
        </p:nvSpPr>
        <p:spPr>
          <a:xfrm>
            <a:off x="276142" y="6221220"/>
            <a:ext cx="9528340" cy="777385"/>
          </a:xfrm>
          <a:prstGeom prst="rect">
            <a:avLst/>
          </a:prstGeom>
        </p:spPr>
        <p:txBody>
          <a:bodyPr/>
          <a:lstStyle/>
          <a:p>
            <a:r>
              <a:t>Use rollouts similar to the MDP case</a:t>
            </a:r>
          </a:p>
        </p:txBody>
      </p:sp>
      <p:pic>
        <p:nvPicPr>
          <p:cNvPr id="2" name="Picture 1">
            <a:extLst>
              <a:ext uri="{FF2B5EF4-FFF2-40B4-BE49-F238E27FC236}">
                <a16:creationId xmlns:a16="http://schemas.microsoft.com/office/drawing/2014/main" id="{63BB2DA6-4CA4-AA47-A0FD-AEB6E68D3D3D}"/>
              </a:ext>
            </a:extLst>
          </p:cNvPr>
          <p:cNvPicPr>
            <a:picLocks noChangeAspect="1"/>
          </p:cNvPicPr>
          <p:nvPr/>
        </p:nvPicPr>
        <p:blipFill>
          <a:blip r:embed="rId2"/>
          <a:stretch>
            <a:fillRect/>
          </a:stretch>
        </p:blipFill>
        <p:spPr>
          <a:xfrm>
            <a:off x="601662" y="2173287"/>
            <a:ext cx="8877300" cy="3213100"/>
          </a:xfrm>
          <a:prstGeom prst="rect">
            <a:avLst/>
          </a:prstGeom>
        </p:spPr>
      </p:pic>
    </p:spTree>
    <p:extLst>
      <p:ext uri="{BB962C8B-B14F-4D97-AF65-F5344CB8AC3E}">
        <p14:creationId xmlns:p14="http://schemas.microsoft.com/office/powerpoint/2010/main" val="3052222153"/>
      </p:ext>
    </p:extLst>
  </p:cSld>
  <p:clrMapOvr>
    <a:masterClrMapping/>
  </p:clrMapOvr>
  <p:transition spd="med"/>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Monte Carlo Tree search"/>
          <p:cNvSpPr txBox="1">
            <a:spLocks noGrp="1"/>
          </p:cNvSpPr>
          <p:nvPr>
            <p:ph type="title"/>
          </p:nvPr>
        </p:nvSpPr>
        <p:spPr>
          <a:xfrm>
            <a:off x="693043" y="402484"/>
            <a:ext cx="8694539" cy="1036270"/>
          </a:xfrm>
          <a:prstGeom prst="rect">
            <a:avLst/>
          </a:prstGeom>
        </p:spPr>
        <p:txBody>
          <a:bodyPr/>
          <a:lstStyle/>
          <a:p>
            <a:r>
              <a:rPr dirty="0"/>
              <a:t>Monte Carlo Tree search</a:t>
            </a:r>
          </a:p>
        </p:txBody>
      </p:sp>
      <p:sp>
        <p:nvSpPr>
          <p:cNvPr id="223" name="Partially observable Monte Carlo planning (POMCP)"/>
          <p:cNvSpPr txBox="1">
            <a:spLocks noGrp="1"/>
          </p:cNvSpPr>
          <p:nvPr>
            <p:ph type="body" sz="quarter" idx="1"/>
          </p:nvPr>
        </p:nvSpPr>
        <p:spPr>
          <a:xfrm>
            <a:off x="276142" y="6775911"/>
            <a:ext cx="9528340" cy="439247"/>
          </a:xfrm>
          <a:prstGeom prst="rect">
            <a:avLst/>
          </a:prstGeom>
        </p:spPr>
        <p:txBody>
          <a:bodyPr>
            <a:normAutofit fontScale="62500" lnSpcReduction="20000"/>
          </a:bodyPr>
          <a:lstStyle>
            <a:lvl1pPr marL="369696" indent="-369696" defTabSz="414781">
              <a:spcBef>
                <a:spcPts val="3200"/>
              </a:spcBef>
              <a:defRPr sz="3266"/>
            </a:lvl1pPr>
          </a:lstStyle>
          <a:p>
            <a:r>
              <a:t>Partially observable Monte Carlo planning (POMCP)</a:t>
            </a:r>
          </a:p>
        </p:txBody>
      </p:sp>
      <p:pic>
        <p:nvPicPr>
          <p:cNvPr id="2" name="Picture 1">
            <a:extLst>
              <a:ext uri="{FF2B5EF4-FFF2-40B4-BE49-F238E27FC236}">
                <a16:creationId xmlns:a16="http://schemas.microsoft.com/office/drawing/2014/main" id="{DF9CBE0E-2B2C-6744-89BB-CA2183FA53DF}"/>
              </a:ext>
            </a:extLst>
          </p:cNvPr>
          <p:cNvPicPr>
            <a:picLocks noChangeAspect="1"/>
          </p:cNvPicPr>
          <p:nvPr/>
        </p:nvPicPr>
        <p:blipFill>
          <a:blip r:embed="rId2"/>
          <a:stretch>
            <a:fillRect/>
          </a:stretch>
        </p:blipFill>
        <p:spPr>
          <a:xfrm>
            <a:off x="1858973" y="1303993"/>
            <a:ext cx="6455278" cy="5486986"/>
          </a:xfrm>
          <a:prstGeom prst="rect">
            <a:avLst/>
          </a:prstGeom>
        </p:spPr>
      </p:pic>
      <p:sp>
        <p:nvSpPr>
          <p:cNvPr id="5" name="Freeform 4">
            <a:extLst>
              <a:ext uri="{FF2B5EF4-FFF2-40B4-BE49-F238E27FC236}">
                <a16:creationId xmlns:a16="http://schemas.microsoft.com/office/drawing/2014/main" id="{656347C9-9C41-3F4A-B66D-FF41D42C7D79}"/>
              </a:ext>
            </a:extLst>
          </p:cNvPr>
          <p:cNvSpPr/>
          <p:nvPr/>
        </p:nvSpPr>
        <p:spPr>
          <a:xfrm>
            <a:off x="3796494" y="1979270"/>
            <a:ext cx="1701480" cy="326268"/>
          </a:xfrm>
          <a:custGeom>
            <a:avLst>
              <a:gd name="f0" fmla="val -7054"/>
              <a:gd name="f1" fmla="val 36818"/>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Root sample</a:t>
            </a:r>
            <a:endParaRPr lang="en-US" sz="2000" b="0" i="0" u="none" strike="noStrike" kern="1200" cap="none" dirty="0">
              <a:ln>
                <a:noFill/>
              </a:ln>
              <a:latin typeface="Liberation Sans" pitchFamily="18"/>
              <a:ea typeface="Noto Sans CJK SC Regular" pitchFamily="2"/>
              <a:cs typeface="FreeSans" pitchFamily="2"/>
            </a:endParaRPr>
          </a:p>
        </p:txBody>
      </p:sp>
      <p:sp>
        <p:nvSpPr>
          <p:cNvPr id="6" name="Freeform 5">
            <a:extLst>
              <a:ext uri="{FF2B5EF4-FFF2-40B4-BE49-F238E27FC236}">
                <a16:creationId xmlns:a16="http://schemas.microsoft.com/office/drawing/2014/main" id="{01734BAA-CF80-3245-9042-E54F34D94B8C}"/>
              </a:ext>
            </a:extLst>
          </p:cNvPr>
          <p:cNvSpPr/>
          <p:nvPr/>
        </p:nvSpPr>
        <p:spPr>
          <a:xfrm>
            <a:off x="23149" y="1417532"/>
            <a:ext cx="1921397" cy="723783"/>
          </a:xfrm>
          <a:custGeom>
            <a:avLst>
              <a:gd name="f0" fmla="val 26902"/>
              <a:gd name="f1" fmla="val 18423"/>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Nodes represent</a:t>
            </a:r>
          </a:p>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 histories</a:t>
            </a:r>
            <a:endParaRPr lang="en-US" sz="2000" b="0" i="0" u="none" strike="noStrike" kern="1200" cap="none" dirty="0">
              <a:ln>
                <a:noFill/>
              </a:ln>
              <a:latin typeface="Liberation Sans" pitchFamily="18"/>
              <a:ea typeface="Noto Sans CJK SC Regular" pitchFamily="2"/>
              <a:cs typeface="FreeSans" pitchFamily="2"/>
            </a:endParaRPr>
          </a:p>
        </p:txBody>
      </p:sp>
      <p:sp>
        <p:nvSpPr>
          <p:cNvPr id="7" name="Freeform 6">
            <a:extLst>
              <a:ext uri="{FF2B5EF4-FFF2-40B4-BE49-F238E27FC236}">
                <a16:creationId xmlns:a16="http://schemas.microsoft.com/office/drawing/2014/main" id="{18E0B2F1-3090-454A-BFE1-6ABD8E83A183}"/>
              </a:ext>
            </a:extLst>
          </p:cNvPr>
          <p:cNvSpPr/>
          <p:nvPr/>
        </p:nvSpPr>
        <p:spPr>
          <a:xfrm>
            <a:off x="162046" y="5123247"/>
            <a:ext cx="1743223" cy="439248"/>
          </a:xfrm>
          <a:custGeom>
            <a:avLst>
              <a:gd name="f0" fmla="val 28193"/>
              <a:gd name="f1" fmla="val 20131"/>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Get s’, r and o</a:t>
            </a:r>
            <a:endParaRPr lang="en-US" sz="2000" b="0" i="0" u="none" strike="noStrike" kern="1200" cap="none" dirty="0">
              <a:ln>
                <a:noFill/>
              </a:ln>
              <a:latin typeface="Liberation Sans" pitchFamily="18"/>
              <a:ea typeface="Noto Sans CJK SC Regular" pitchFamily="2"/>
              <a:cs typeface="FreeSans" pitchFamily="2"/>
            </a:endParaRPr>
          </a:p>
        </p:txBody>
      </p:sp>
    </p:spTree>
    <p:extLst>
      <p:ext uri="{BB962C8B-B14F-4D97-AF65-F5344CB8AC3E}">
        <p14:creationId xmlns:p14="http://schemas.microsoft.com/office/powerpoint/2010/main" val="53311630"/>
      </p:ext>
    </p:extLst>
  </p:cSld>
  <p:clrMapOvr>
    <a:masterClrMapping/>
  </p:clrMapOvr>
  <p:transition spd="med"/>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4">
            <a:extLst>
              <a:ext uri="{FF2B5EF4-FFF2-40B4-BE49-F238E27FC236}">
                <a16:creationId xmlns:a16="http://schemas.microsoft.com/office/drawing/2014/main" id="{2FCD6BE1-E321-8947-8C7F-9500838BB398}"/>
              </a:ext>
            </a:extLst>
          </p:cNvPr>
          <p:cNvSpPr>
            <a:spLocks noGrp="1"/>
          </p:cNvSpPr>
          <p:nvPr>
            <p:ph type="sldNum" idx="11"/>
          </p:nvPr>
        </p:nvSpPr>
        <p:spPr/>
        <p:txBody>
          <a:bodyPr/>
          <a:lstStyle/>
          <a:p>
            <a:fld id="{A6C63738-78B9-8346-AB53-F79E2DA67623}" type="slidenum">
              <a:rPr lang="en-US" altLang="en-US"/>
              <a:pPr/>
              <a:t>258</a:t>
            </a:fld>
            <a:r>
              <a:rPr lang="en-US" altLang="en-US"/>
              <a:t> </a:t>
            </a:r>
          </a:p>
        </p:txBody>
      </p:sp>
      <p:sp>
        <p:nvSpPr>
          <p:cNvPr id="26625" name="Rectangle 1">
            <a:extLst>
              <a:ext uri="{FF2B5EF4-FFF2-40B4-BE49-F238E27FC236}">
                <a16:creationId xmlns:a16="http://schemas.microsoft.com/office/drawing/2014/main" id="{AC46532C-BCBF-C94B-B45B-166DD0AE9882}"/>
              </a:ext>
            </a:extLst>
          </p:cNvPr>
          <p:cNvSpPr>
            <a:spLocks noGrp="1" noChangeArrowheads="1"/>
          </p:cNvSpPr>
          <p:nvPr>
            <p:ph type="title"/>
          </p:nvPr>
        </p:nvSpPr>
        <p:spPr>
          <a:xfrm>
            <a:off x="503238" y="141288"/>
            <a:ext cx="9072562" cy="992187"/>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a:t>POMCP </a:t>
            </a:r>
            <a:r>
              <a:rPr lang="en-US" altLang="en-US" sz="2400"/>
              <a:t>[Silver&amp;Veness 2010 NIPS]</a:t>
            </a:r>
          </a:p>
        </p:txBody>
      </p:sp>
      <p:sp>
        <p:nvSpPr>
          <p:cNvPr id="26626" name="Rectangle 2">
            <a:extLst>
              <a:ext uri="{FF2B5EF4-FFF2-40B4-BE49-F238E27FC236}">
                <a16:creationId xmlns:a16="http://schemas.microsoft.com/office/drawing/2014/main" id="{AF391010-2C6E-7045-A16D-1A48E275A553}"/>
              </a:ext>
            </a:extLst>
          </p:cNvPr>
          <p:cNvSpPr>
            <a:spLocks noGrp="1" noChangeArrowheads="1"/>
          </p:cNvSpPr>
          <p:nvPr>
            <p:ph type="body" idx="1"/>
          </p:nvPr>
        </p:nvSpPr>
        <p:spPr>
          <a:xfrm>
            <a:off x="528638" y="1371600"/>
            <a:ext cx="9072562" cy="4384675"/>
          </a:xfrm>
          <a:ln/>
        </p:spPr>
        <p:txBody>
          <a:bodyPr/>
          <a:lstStyle/>
          <a:p>
            <a:pPr marL="431800" indent="-323850">
              <a:buClr>
                <a:srgbClr val="0B2249"/>
              </a:buClr>
              <a:buSzPct val="45000"/>
              <a:buFont typeface="Wingdings" pitchFamily="2" charset="2"/>
              <a:buChar char=""/>
              <a:tabLst>
                <a:tab pos="1001713" algn="l"/>
                <a:tab pos="1916113" algn="l"/>
                <a:tab pos="2830513" algn="l"/>
                <a:tab pos="3744913" algn="l"/>
                <a:tab pos="4659313" algn="l"/>
                <a:tab pos="5573713" algn="l"/>
                <a:tab pos="6488113" algn="l"/>
                <a:tab pos="7402513" algn="l"/>
                <a:tab pos="8316913" algn="l"/>
                <a:tab pos="9231313" algn="l"/>
                <a:tab pos="10145713" algn="l"/>
              </a:tabLst>
            </a:pPr>
            <a:r>
              <a:rPr lang="en-US" altLang="en-US" sz="2600"/>
              <a:t>Still a state-of-the-art online planner for POMDPs</a:t>
            </a:r>
          </a:p>
          <a:p>
            <a:pPr marL="431800" indent="-323850">
              <a:buClr>
                <a:srgbClr val="0B2249"/>
              </a:buClr>
              <a:buSzPct val="45000"/>
              <a:buFont typeface="Wingdings" pitchFamily="2" charset="2"/>
              <a:buChar char=""/>
              <a:tabLst>
                <a:tab pos="1001713" algn="l"/>
                <a:tab pos="1916113" algn="l"/>
                <a:tab pos="2830513" algn="l"/>
                <a:tab pos="3744913" algn="l"/>
                <a:tab pos="4659313" algn="l"/>
                <a:tab pos="5573713" algn="l"/>
                <a:tab pos="6488113" algn="l"/>
                <a:tab pos="7402513" algn="l"/>
                <a:tab pos="8316913" algn="l"/>
                <a:tab pos="9231313" algn="l"/>
                <a:tab pos="10145713" algn="l"/>
              </a:tabLst>
            </a:pPr>
            <a:r>
              <a:rPr lang="en-US" altLang="en-US" sz="2600"/>
              <a:t>Monte Carlo Tree Search algorithm (a form of UCT)</a:t>
            </a:r>
          </a:p>
          <a:p>
            <a:pPr marL="863600" lvl="1" indent="-287338">
              <a:buClr>
                <a:srgbClr val="0B2249"/>
              </a:buClr>
              <a:buSzPct val="45000"/>
              <a:buFont typeface="Wingdings" pitchFamily="2" charset="2"/>
              <a:buChar char=""/>
              <a:tabLst>
                <a:tab pos="1001713" algn="l"/>
                <a:tab pos="1916113" algn="l"/>
                <a:tab pos="2830513" algn="l"/>
                <a:tab pos="3744913" algn="l"/>
                <a:tab pos="4659313" algn="l"/>
                <a:tab pos="5573713" algn="l"/>
                <a:tab pos="6488113" algn="l"/>
                <a:tab pos="7402513" algn="l"/>
                <a:tab pos="8316913" algn="l"/>
                <a:tab pos="9231313" algn="l"/>
                <a:tab pos="10145713" algn="l"/>
              </a:tabLst>
            </a:pPr>
            <a:r>
              <a:rPr lang="en-US" altLang="en-US" sz="2400"/>
              <a:t>Lookahead search on tree of histories</a:t>
            </a:r>
          </a:p>
          <a:p>
            <a:pPr marL="863600" lvl="1" indent="-287338">
              <a:buClr>
                <a:srgbClr val="0B2249"/>
              </a:buClr>
              <a:buSzPct val="45000"/>
              <a:buFont typeface="Wingdings" pitchFamily="2" charset="2"/>
              <a:buChar char=""/>
              <a:tabLst>
                <a:tab pos="1001713" algn="l"/>
                <a:tab pos="1916113" algn="l"/>
                <a:tab pos="2830513" algn="l"/>
                <a:tab pos="3744913" algn="l"/>
                <a:tab pos="4659313" algn="l"/>
                <a:tab pos="5573713" algn="l"/>
                <a:tab pos="6488113" algn="l"/>
                <a:tab pos="7402513" algn="l"/>
                <a:tab pos="8316913" algn="l"/>
                <a:tab pos="9231313" algn="l"/>
                <a:tab pos="10145713" algn="l"/>
              </a:tabLst>
            </a:pPr>
            <a:r>
              <a:rPr lang="en-US" altLang="en-US" sz="2400"/>
              <a:t>Nodes function as 'particle filters'</a:t>
            </a:r>
          </a:p>
        </p:txBody>
      </p:sp>
      <p:grpSp>
        <p:nvGrpSpPr>
          <p:cNvPr id="26627" name="Group 3">
            <a:extLst>
              <a:ext uri="{FF2B5EF4-FFF2-40B4-BE49-F238E27FC236}">
                <a16:creationId xmlns:a16="http://schemas.microsoft.com/office/drawing/2014/main" id="{E2A664FF-A984-9A4E-B687-C12E905909AC}"/>
              </a:ext>
            </a:extLst>
          </p:cNvPr>
          <p:cNvGrpSpPr>
            <a:grpSpLocks/>
          </p:cNvGrpSpPr>
          <p:nvPr/>
        </p:nvGrpSpPr>
        <p:grpSpPr bwMode="auto">
          <a:xfrm>
            <a:off x="950913" y="3319463"/>
            <a:ext cx="8228012" cy="3884612"/>
            <a:chOff x="599" y="2091"/>
            <a:chExt cx="5183" cy="2447"/>
          </a:xfrm>
        </p:grpSpPr>
        <p:sp>
          <p:nvSpPr>
            <p:cNvPr id="26628" name="Rectangle 4">
              <a:extLst>
                <a:ext uri="{FF2B5EF4-FFF2-40B4-BE49-F238E27FC236}">
                  <a16:creationId xmlns:a16="http://schemas.microsoft.com/office/drawing/2014/main" id="{6C5B6E10-231F-B348-9228-4B1EF0DAC64E}"/>
                </a:ext>
              </a:extLst>
            </p:cNvPr>
            <p:cNvSpPr>
              <a:spLocks noChangeArrowheads="1"/>
            </p:cNvSpPr>
            <p:nvPr/>
          </p:nvSpPr>
          <p:spPr bwMode="auto">
            <a:xfrm>
              <a:off x="599" y="2091"/>
              <a:ext cx="5183" cy="2447"/>
            </a:xfrm>
            <a:prstGeom prst="rect">
              <a:avLst/>
            </a:prstGeom>
            <a:solidFill>
              <a:srgbClr val="CFE7E5">
                <a:alpha val="95000"/>
              </a:srgbClr>
            </a:solidFill>
            <a:ln w="18360" cap="flat">
              <a:solidFill>
                <a:srgbClr val="808080"/>
              </a:solidFill>
              <a:round/>
              <a:headEnd/>
              <a:tailEnd/>
            </a:ln>
            <a:effectLst>
              <a:outerShdw dist="77386" dir="2700000" algn="ctr" rotWithShape="0">
                <a:srgbClr val="808080">
                  <a:alpha val="10049"/>
                </a:srgbClr>
              </a:outerShdw>
            </a:effectLst>
          </p:spPr>
          <p:txBody>
            <a:bodyPr wrap="none" anchor="ctr"/>
            <a:lstStyle/>
            <a:p>
              <a:endParaRPr lang="en-US"/>
            </a:p>
          </p:txBody>
        </p:sp>
        <p:grpSp>
          <p:nvGrpSpPr>
            <p:cNvPr id="26629" name="Group 5">
              <a:extLst>
                <a:ext uri="{FF2B5EF4-FFF2-40B4-BE49-F238E27FC236}">
                  <a16:creationId xmlns:a16="http://schemas.microsoft.com/office/drawing/2014/main" id="{3462473E-8608-AF47-854F-376447025584}"/>
                </a:ext>
              </a:extLst>
            </p:cNvPr>
            <p:cNvGrpSpPr>
              <a:grpSpLocks/>
            </p:cNvGrpSpPr>
            <p:nvPr/>
          </p:nvGrpSpPr>
          <p:grpSpPr bwMode="auto">
            <a:xfrm>
              <a:off x="922" y="2276"/>
              <a:ext cx="4106" cy="2015"/>
              <a:chOff x="922" y="2276"/>
              <a:chExt cx="4106" cy="2015"/>
            </a:xfrm>
          </p:grpSpPr>
          <p:sp>
            <p:nvSpPr>
              <p:cNvPr id="26630" name="Oval 6">
                <a:extLst>
                  <a:ext uri="{FF2B5EF4-FFF2-40B4-BE49-F238E27FC236}">
                    <a16:creationId xmlns:a16="http://schemas.microsoft.com/office/drawing/2014/main" id="{B929392F-2A25-574B-B6FA-A1543BA4376F}"/>
                  </a:ext>
                </a:extLst>
              </p:cNvPr>
              <p:cNvSpPr>
                <a:spLocks noChangeArrowheads="1"/>
              </p:cNvSpPr>
              <p:nvPr/>
            </p:nvSpPr>
            <p:spPr bwMode="auto">
              <a:xfrm>
                <a:off x="922" y="3846"/>
                <a:ext cx="976" cy="446"/>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t>h</a:t>
                </a:r>
                <a:r>
                  <a:rPr lang="en-US" altLang="en-US" baseline="-33000"/>
                  <a:t>1 </a:t>
                </a:r>
                <a:r>
                  <a:rPr lang="en-US" altLang="en-US"/>
                  <a:t>= h</a:t>
                </a:r>
                <a:r>
                  <a:rPr lang="en-US" altLang="en-US" baseline="-33000"/>
                  <a:t>0</a:t>
                </a:r>
                <a:r>
                  <a:rPr lang="en-US" altLang="en-US"/>
                  <a:t>a</a:t>
                </a:r>
                <a:r>
                  <a:rPr lang="en-US" altLang="en-US" baseline="-33000"/>
                  <a:t>0</a:t>
                </a:r>
                <a:r>
                  <a:rPr lang="en-US" altLang="en-US"/>
                  <a:t>o</a:t>
                </a:r>
                <a:r>
                  <a:rPr lang="en-US" altLang="en-US" baseline="-33000"/>
                  <a:t>0</a:t>
                </a:r>
              </a:p>
            </p:txBody>
          </p:sp>
          <p:sp>
            <p:nvSpPr>
              <p:cNvPr id="26631" name="Oval 7">
                <a:extLst>
                  <a:ext uri="{FF2B5EF4-FFF2-40B4-BE49-F238E27FC236}">
                    <a16:creationId xmlns:a16="http://schemas.microsoft.com/office/drawing/2014/main" id="{903D0DF4-F72C-374A-A552-AC95A5308E93}"/>
                  </a:ext>
                </a:extLst>
              </p:cNvPr>
              <p:cNvSpPr>
                <a:spLocks noChangeArrowheads="1"/>
              </p:cNvSpPr>
              <p:nvPr/>
            </p:nvSpPr>
            <p:spPr bwMode="auto">
              <a:xfrm>
                <a:off x="3017" y="2276"/>
                <a:ext cx="1219" cy="557"/>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t>h</a:t>
                </a:r>
                <a:r>
                  <a:rPr lang="en-US" altLang="en-US" baseline="-33000"/>
                  <a:t>0</a:t>
                </a:r>
                <a:r>
                  <a:rPr lang="en-US" altLang="en-US"/>
                  <a:t> (now)</a:t>
                </a:r>
              </a:p>
            </p:txBody>
          </p:sp>
          <p:sp>
            <p:nvSpPr>
              <p:cNvPr id="26632" name="Line 8">
                <a:extLst>
                  <a:ext uri="{FF2B5EF4-FFF2-40B4-BE49-F238E27FC236}">
                    <a16:creationId xmlns:a16="http://schemas.microsoft.com/office/drawing/2014/main" id="{FD7F57AD-80EE-2D4E-88E9-8D3909526A1D}"/>
                  </a:ext>
                </a:extLst>
              </p:cNvPr>
              <p:cNvSpPr>
                <a:spLocks noChangeShapeType="1"/>
              </p:cNvSpPr>
              <p:nvPr/>
            </p:nvSpPr>
            <p:spPr bwMode="auto">
              <a:xfrm flipH="1">
                <a:off x="2217" y="2745"/>
                <a:ext cx="976" cy="383"/>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6633" name="Line 9">
                <a:extLst>
                  <a:ext uri="{FF2B5EF4-FFF2-40B4-BE49-F238E27FC236}">
                    <a16:creationId xmlns:a16="http://schemas.microsoft.com/office/drawing/2014/main" id="{226A99F8-8045-DD45-BA08-D99E06BE7868}"/>
                  </a:ext>
                </a:extLst>
              </p:cNvPr>
              <p:cNvSpPr>
                <a:spLocks noChangeShapeType="1"/>
              </p:cNvSpPr>
              <p:nvPr/>
            </p:nvSpPr>
            <p:spPr bwMode="auto">
              <a:xfrm>
                <a:off x="4122" y="2732"/>
                <a:ext cx="831" cy="407"/>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6634" name="Oval 10">
                <a:extLst>
                  <a:ext uri="{FF2B5EF4-FFF2-40B4-BE49-F238E27FC236}">
                    <a16:creationId xmlns:a16="http://schemas.microsoft.com/office/drawing/2014/main" id="{ED44D2A9-F1F9-0C48-BE4D-F0B2A909AAB2}"/>
                  </a:ext>
                </a:extLst>
              </p:cNvPr>
              <p:cNvSpPr>
                <a:spLocks noChangeArrowheads="1"/>
              </p:cNvSpPr>
              <p:nvPr/>
            </p:nvSpPr>
            <p:spPr bwMode="auto">
              <a:xfrm>
                <a:off x="3649" y="3806"/>
                <a:ext cx="976" cy="446"/>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t>h</a:t>
                </a:r>
                <a:r>
                  <a:rPr lang="en-US" altLang="en-US" baseline="-33000"/>
                  <a:t>1</a:t>
                </a:r>
                <a:r>
                  <a:rPr lang="en-US" altLang="en-US"/>
                  <a:t>''</a:t>
                </a:r>
                <a:r>
                  <a:rPr lang="en-US" altLang="en-US" baseline="-33000"/>
                  <a:t> </a:t>
                </a:r>
                <a:r>
                  <a:rPr lang="en-US" altLang="en-US"/>
                  <a:t>= h</a:t>
                </a:r>
                <a:r>
                  <a:rPr lang="en-US" altLang="en-US" baseline="-33000"/>
                  <a:t>0</a:t>
                </a:r>
                <a:r>
                  <a:rPr lang="en-US" altLang="en-US"/>
                  <a:t>a</a:t>
                </a:r>
                <a:r>
                  <a:rPr lang="en-US" altLang="en-US" baseline="-33000"/>
                  <a:t>2</a:t>
                </a:r>
                <a:r>
                  <a:rPr lang="en-US" altLang="en-US"/>
                  <a:t>o</a:t>
                </a:r>
                <a:r>
                  <a:rPr lang="en-US" altLang="en-US" baseline="-33000"/>
                  <a:t>0</a:t>
                </a:r>
              </a:p>
            </p:txBody>
          </p:sp>
          <p:sp>
            <p:nvSpPr>
              <p:cNvPr id="26635" name="Oval 11">
                <a:extLst>
                  <a:ext uri="{FF2B5EF4-FFF2-40B4-BE49-F238E27FC236}">
                    <a16:creationId xmlns:a16="http://schemas.microsoft.com/office/drawing/2014/main" id="{7B614733-ACD9-0C44-8B44-35431EA7EB96}"/>
                  </a:ext>
                </a:extLst>
              </p:cNvPr>
              <p:cNvSpPr>
                <a:spLocks noChangeArrowheads="1"/>
              </p:cNvSpPr>
              <p:nvPr/>
            </p:nvSpPr>
            <p:spPr bwMode="auto">
              <a:xfrm>
                <a:off x="2104" y="3846"/>
                <a:ext cx="976" cy="446"/>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t>h</a:t>
                </a:r>
                <a:r>
                  <a:rPr lang="en-US" altLang="en-US" baseline="-33000"/>
                  <a:t>1</a:t>
                </a:r>
                <a:r>
                  <a:rPr lang="en-US" altLang="en-US"/>
                  <a:t>'</a:t>
                </a:r>
                <a:r>
                  <a:rPr lang="en-US" altLang="en-US" baseline="-33000"/>
                  <a:t> </a:t>
                </a:r>
                <a:r>
                  <a:rPr lang="en-US" altLang="en-US"/>
                  <a:t>= h</a:t>
                </a:r>
                <a:r>
                  <a:rPr lang="en-US" altLang="en-US" baseline="-33000"/>
                  <a:t>0</a:t>
                </a:r>
                <a:r>
                  <a:rPr lang="en-US" altLang="en-US"/>
                  <a:t>a</a:t>
                </a:r>
                <a:r>
                  <a:rPr lang="en-US" altLang="en-US" baseline="-33000"/>
                  <a:t>0</a:t>
                </a:r>
                <a:r>
                  <a:rPr lang="en-US" altLang="en-US"/>
                  <a:t>o</a:t>
                </a:r>
                <a:r>
                  <a:rPr lang="en-US" altLang="en-US" baseline="-33000"/>
                  <a:t>1</a:t>
                </a:r>
              </a:p>
            </p:txBody>
          </p:sp>
          <p:sp>
            <p:nvSpPr>
              <p:cNvPr id="26636" name="Line 12">
                <a:extLst>
                  <a:ext uri="{FF2B5EF4-FFF2-40B4-BE49-F238E27FC236}">
                    <a16:creationId xmlns:a16="http://schemas.microsoft.com/office/drawing/2014/main" id="{21597900-E6BD-E643-B26E-BA359CDC59DE}"/>
                  </a:ext>
                </a:extLst>
              </p:cNvPr>
              <p:cNvSpPr>
                <a:spLocks noChangeShapeType="1"/>
              </p:cNvSpPr>
              <p:nvPr/>
            </p:nvSpPr>
            <p:spPr bwMode="auto">
              <a:xfrm flipH="1">
                <a:off x="3110" y="2816"/>
                <a:ext cx="310" cy="309"/>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6637" name="Line 13">
                <a:extLst>
                  <a:ext uri="{FF2B5EF4-FFF2-40B4-BE49-F238E27FC236}">
                    <a16:creationId xmlns:a16="http://schemas.microsoft.com/office/drawing/2014/main" id="{EAEA1E3F-6F59-8741-AC9C-1418770968F7}"/>
                  </a:ext>
                </a:extLst>
              </p:cNvPr>
              <p:cNvSpPr>
                <a:spLocks noChangeShapeType="1"/>
              </p:cNvSpPr>
              <p:nvPr/>
            </p:nvSpPr>
            <p:spPr bwMode="auto">
              <a:xfrm>
                <a:off x="3781" y="2816"/>
                <a:ext cx="302" cy="309"/>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6638" name="Text Box 14">
                <a:extLst>
                  <a:ext uri="{FF2B5EF4-FFF2-40B4-BE49-F238E27FC236}">
                    <a16:creationId xmlns:a16="http://schemas.microsoft.com/office/drawing/2014/main" id="{54EA32B4-5750-A141-A744-ED59020CCFCC}"/>
                  </a:ext>
                </a:extLst>
              </p:cNvPr>
              <p:cNvSpPr txBox="1">
                <a:spLocks noChangeArrowheads="1"/>
              </p:cNvSpPr>
              <p:nvPr/>
            </p:nvSpPr>
            <p:spPr bwMode="auto">
              <a:xfrm>
                <a:off x="1276" y="3427"/>
                <a:ext cx="486" cy="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t>o</a:t>
                </a:r>
                <a:r>
                  <a:rPr lang="en-US" altLang="en-US" baseline="-33000"/>
                  <a:t>0</a:t>
                </a:r>
                <a:r>
                  <a:rPr lang="en-US" altLang="en-US"/>
                  <a:t> </a:t>
                </a:r>
              </a:p>
            </p:txBody>
          </p:sp>
          <p:sp>
            <p:nvSpPr>
              <p:cNvPr id="26639" name="Text Box 15">
                <a:extLst>
                  <a:ext uri="{FF2B5EF4-FFF2-40B4-BE49-F238E27FC236}">
                    <a16:creationId xmlns:a16="http://schemas.microsoft.com/office/drawing/2014/main" id="{35CE9A8A-8D11-2146-987C-D3294D4F4947}"/>
                  </a:ext>
                </a:extLst>
              </p:cNvPr>
              <p:cNvSpPr txBox="1">
                <a:spLocks noChangeArrowheads="1"/>
              </p:cNvSpPr>
              <p:nvPr/>
            </p:nvSpPr>
            <p:spPr bwMode="auto">
              <a:xfrm>
                <a:off x="2840" y="2860"/>
                <a:ext cx="486" cy="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t>a</a:t>
                </a:r>
                <a:r>
                  <a:rPr lang="en-US" altLang="en-US" baseline="-33000"/>
                  <a:t>1</a:t>
                </a:r>
              </a:p>
            </p:txBody>
          </p:sp>
          <p:sp>
            <p:nvSpPr>
              <p:cNvPr id="26640" name="Text Box 16">
                <a:extLst>
                  <a:ext uri="{FF2B5EF4-FFF2-40B4-BE49-F238E27FC236}">
                    <a16:creationId xmlns:a16="http://schemas.microsoft.com/office/drawing/2014/main" id="{C03E0C10-3B2E-2042-B7C9-EEFB0BE3C64F}"/>
                  </a:ext>
                </a:extLst>
              </p:cNvPr>
              <p:cNvSpPr txBox="1">
                <a:spLocks noChangeArrowheads="1"/>
              </p:cNvSpPr>
              <p:nvPr/>
            </p:nvSpPr>
            <p:spPr bwMode="auto">
              <a:xfrm>
                <a:off x="4541" y="2747"/>
                <a:ext cx="486" cy="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t>a</a:t>
                </a:r>
                <a:r>
                  <a:rPr lang="en-US" altLang="en-US" baseline="-33000"/>
                  <a:t>k</a:t>
                </a:r>
              </a:p>
            </p:txBody>
          </p:sp>
          <p:sp>
            <p:nvSpPr>
              <p:cNvPr id="26641" name="Line 17">
                <a:extLst>
                  <a:ext uri="{FF2B5EF4-FFF2-40B4-BE49-F238E27FC236}">
                    <a16:creationId xmlns:a16="http://schemas.microsoft.com/office/drawing/2014/main" id="{BEED3B47-F94C-E74D-9D7F-624DF7553974}"/>
                  </a:ext>
                </a:extLst>
              </p:cNvPr>
              <p:cNvSpPr>
                <a:spLocks noChangeShapeType="1"/>
              </p:cNvSpPr>
              <p:nvPr/>
            </p:nvSpPr>
            <p:spPr bwMode="auto">
              <a:xfrm flipH="1">
                <a:off x="1353" y="3140"/>
                <a:ext cx="865" cy="719"/>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6642" name="Line 18">
                <a:extLst>
                  <a:ext uri="{FF2B5EF4-FFF2-40B4-BE49-F238E27FC236}">
                    <a16:creationId xmlns:a16="http://schemas.microsoft.com/office/drawing/2014/main" id="{83FB63C8-8EC5-1A45-BD49-C1B1CF2155B4}"/>
                  </a:ext>
                </a:extLst>
              </p:cNvPr>
              <p:cNvSpPr>
                <a:spLocks noChangeShapeType="1"/>
              </p:cNvSpPr>
              <p:nvPr/>
            </p:nvSpPr>
            <p:spPr bwMode="auto">
              <a:xfrm>
                <a:off x="2218" y="3141"/>
                <a:ext cx="143" cy="719"/>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6643" name="Line 19">
                <a:extLst>
                  <a:ext uri="{FF2B5EF4-FFF2-40B4-BE49-F238E27FC236}">
                    <a16:creationId xmlns:a16="http://schemas.microsoft.com/office/drawing/2014/main" id="{D07E2C53-6EBE-244C-948D-4826A5C48FA0}"/>
                  </a:ext>
                </a:extLst>
              </p:cNvPr>
              <p:cNvSpPr>
                <a:spLocks noChangeShapeType="1"/>
              </p:cNvSpPr>
              <p:nvPr/>
            </p:nvSpPr>
            <p:spPr bwMode="auto">
              <a:xfrm flipH="1">
                <a:off x="3801" y="3140"/>
                <a:ext cx="289" cy="719"/>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6644" name="Text Box 20">
                <a:extLst>
                  <a:ext uri="{FF2B5EF4-FFF2-40B4-BE49-F238E27FC236}">
                    <a16:creationId xmlns:a16="http://schemas.microsoft.com/office/drawing/2014/main" id="{25B79DBC-A47B-BB41-9CB2-DFFAACABEDCA}"/>
                  </a:ext>
                </a:extLst>
              </p:cNvPr>
              <p:cNvSpPr txBox="1">
                <a:spLocks noChangeArrowheads="1"/>
              </p:cNvSpPr>
              <p:nvPr/>
            </p:nvSpPr>
            <p:spPr bwMode="auto">
              <a:xfrm>
                <a:off x="2183" y="2747"/>
                <a:ext cx="486" cy="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t>a</a:t>
                </a:r>
                <a:r>
                  <a:rPr lang="en-US" altLang="en-US" baseline="-33000"/>
                  <a:t>0</a:t>
                </a:r>
                <a:r>
                  <a:rPr lang="en-US" altLang="en-US"/>
                  <a:t> </a:t>
                </a:r>
              </a:p>
            </p:txBody>
          </p:sp>
          <p:sp>
            <p:nvSpPr>
              <p:cNvPr id="26645" name="Text Box 21">
                <a:extLst>
                  <a:ext uri="{FF2B5EF4-FFF2-40B4-BE49-F238E27FC236}">
                    <a16:creationId xmlns:a16="http://schemas.microsoft.com/office/drawing/2014/main" id="{B3BA71CE-B8C0-0C4F-958E-CF7C8EBDAAB7}"/>
                  </a:ext>
                </a:extLst>
              </p:cNvPr>
              <p:cNvSpPr txBox="1">
                <a:spLocks noChangeArrowheads="1"/>
              </p:cNvSpPr>
              <p:nvPr/>
            </p:nvSpPr>
            <p:spPr bwMode="auto">
              <a:xfrm>
                <a:off x="3906" y="2861"/>
                <a:ext cx="486" cy="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t>a</a:t>
                </a:r>
                <a:r>
                  <a:rPr lang="en-US" altLang="en-US" baseline="-33000"/>
                  <a:t>2</a:t>
                </a:r>
              </a:p>
            </p:txBody>
          </p:sp>
          <p:sp>
            <p:nvSpPr>
              <p:cNvPr id="26646" name="Text Box 22">
                <a:extLst>
                  <a:ext uri="{FF2B5EF4-FFF2-40B4-BE49-F238E27FC236}">
                    <a16:creationId xmlns:a16="http://schemas.microsoft.com/office/drawing/2014/main" id="{DC4F0DB7-6050-F842-81DB-BE64FB579364}"/>
                  </a:ext>
                </a:extLst>
              </p:cNvPr>
              <p:cNvSpPr txBox="1">
                <a:spLocks noChangeArrowheads="1"/>
              </p:cNvSpPr>
              <p:nvPr/>
            </p:nvSpPr>
            <p:spPr bwMode="auto">
              <a:xfrm>
                <a:off x="1956" y="3427"/>
                <a:ext cx="486" cy="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t>o</a:t>
                </a:r>
                <a:r>
                  <a:rPr lang="en-US" altLang="en-US" baseline="-33000"/>
                  <a:t>1</a:t>
                </a:r>
                <a:r>
                  <a:rPr lang="en-US" altLang="en-US"/>
                  <a:t> </a:t>
                </a:r>
              </a:p>
            </p:txBody>
          </p:sp>
          <p:sp>
            <p:nvSpPr>
              <p:cNvPr id="26647" name="Text Box 23">
                <a:extLst>
                  <a:ext uri="{FF2B5EF4-FFF2-40B4-BE49-F238E27FC236}">
                    <a16:creationId xmlns:a16="http://schemas.microsoft.com/office/drawing/2014/main" id="{DE200725-D5B6-654E-90E3-D7E4973A31DE}"/>
                  </a:ext>
                </a:extLst>
              </p:cNvPr>
              <p:cNvSpPr txBox="1">
                <a:spLocks noChangeArrowheads="1"/>
              </p:cNvSpPr>
              <p:nvPr/>
            </p:nvSpPr>
            <p:spPr bwMode="auto">
              <a:xfrm>
                <a:off x="3543" y="3427"/>
                <a:ext cx="486" cy="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t>o</a:t>
                </a:r>
                <a:r>
                  <a:rPr lang="en-US" altLang="en-US" baseline="-33000"/>
                  <a:t>0</a:t>
                </a:r>
                <a:r>
                  <a:rPr lang="en-US" altLang="en-US"/>
                  <a:t> </a:t>
                </a:r>
              </a:p>
            </p:txBody>
          </p:sp>
        </p:grpSp>
      </p:grpSp>
    </p:spTree>
    <p:extLst>
      <p:ext uri="{BB962C8B-B14F-4D97-AF65-F5344CB8AC3E}">
        <p14:creationId xmlns:p14="http://schemas.microsoft.com/office/powerpoint/2010/main" val="30159928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lide Number Placeholder 4">
            <a:extLst>
              <a:ext uri="{FF2B5EF4-FFF2-40B4-BE49-F238E27FC236}">
                <a16:creationId xmlns:a16="http://schemas.microsoft.com/office/drawing/2014/main" id="{A8457855-2601-4145-8E65-E955D64B721F}"/>
              </a:ext>
            </a:extLst>
          </p:cNvPr>
          <p:cNvSpPr>
            <a:spLocks noGrp="1"/>
          </p:cNvSpPr>
          <p:nvPr>
            <p:ph type="sldNum" idx="11"/>
          </p:nvPr>
        </p:nvSpPr>
        <p:spPr/>
        <p:txBody>
          <a:bodyPr/>
          <a:lstStyle/>
          <a:p>
            <a:fld id="{E32BE598-2684-AB4A-92ED-E4FE23BC0A18}" type="slidenum">
              <a:rPr lang="en-US" altLang="en-US"/>
              <a:pPr/>
              <a:t>259</a:t>
            </a:fld>
            <a:r>
              <a:rPr lang="en-US" altLang="en-US"/>
              <a:t> </a:t>
            </a:r>
          </a:p>
        </p:txBody>
      </p:sp>
      <p:sp>
        <p:nvSpPr>
          <p:cNvPr id="27649" name="Rectangle 1">
            <a:extLst>
              <a:ext uri="{FF2B5EF4-FFF2-40B4-BE49-F238E27FC236}">
                <a16:creationId xmlns:a16="http://schemas.microsoft.com/office/drawing/2014/main" id="{AFD6F590-7688-9844-833C-035F40FF5ABB}"/>
              </a:ext>
            </a:extLst>
          </p:cNvPr>
          <p:cNvSpPr>
            <a:spLocks noGrp="1" noChangeArrowheads="1"/>
          </p:cNvSpPr>
          <p:nvPr>
            <p:ph type="title"/>
          </p:nvPr>
        </p:nvSpPr>
        <p:spPr>
          <a:xfrm>
            <a:off x="503238" y="141288"/>
            <a:ext cx="9072562" cy="992187"/>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a:t>POMCP </a:t>
            </a:r>
            <a:r>
              <a:rPr lang="en-US" altLang="en-US" sz="2400"/>
              <a:t>[Silver&amp;Veness 2010 NIPS]</a:t>
            </a:r>
          </a:p>
        </p:txBody>
      </p:sp>
      <p:sp>
        <p:nvSpPr>
          <p:cNvPr id="27650" name="Rectangle 2">
            <a:extLst>
              <a:ext uri="{FF2B5EF4-FFF2-40B4-BE49-F238E27FC236}">
                <a16:creationId xmlns:a16="http://schemas.microsoft.com/office/drawing/2014/main" id="{4A4A95E6-401A-694B-B689-D19187ED3F42}"/>
              </a:ext>
            </a:extLst>
          </p:cNvPr>
          <p:cNvSpPr>
            <a:spLocks noGrp="1" noChangeArrowheads="1"/>
          </p:cNvSpPr>
          <p:nvPr>
            <p:ph type="body" idx="1"/>
          </p:nvPr>
        </p:nvSpPr>
        <p:spPr>
          <a:xfrm>
            <a:off x="528638" y="1371600"/>
            <a:ext cx="9072562" cy="4384675"/>
          </a:xfrm>
          <a:ln/>
        </p:spPr>
        <p:txBody>
          <a:bodyPr/>
          <a:lstStyle/>
          <a:p>
            <a:pPr marL="431800" indent="-323850">
              <a:buClr>
                <a:srgbClr val="0B2249"/>
              </a:buClr>
              <a:buSzPct val="45000"/>
              <a:buFont typeface="Wingdings" pitchFamily="2" charset="2"/>
              <a:buChar char=""/>
              <a:tabLst>
                <a:tab pos="1001713" algn="l"/>
                <a:tab pos="1916113" algn="l"/>
                <a:tab pos="2830513" algn="l"/>
                <a:tab pos="3744913" algn="l"/>
                <a:tab pos="4659313" algn="l"/>
                <a:tab pos="5573713" algn="l"/>
                <a:tab pos="6488113" algn="l"/>
                <a:tab pos="7402513" algn="l"/>
                <a:tab pos="8316913" algn="l"/>
                <a:tab pos="9231313" algn="l"/>
                <a:tab pos="10145713" algn="l"/>
              </a:tabLst>
            </a:pPr>
            <a:r>
              <a:rPr lang="en-US" altLang="en-US" sz="2600"/>
              <a:t>Still a state-of-the-art online planner for POMDPs</a:t>
            </a:r>
          </a:p>
          <a:p>
            <a:pPr marL="431800" indent="-323850">
              <a:buClr>
                <a:srgbClr val="0B2249"/>
              </a:buClr>
              <a:buSzPct val="45000"/>
              <a:buFont typeface="Wingdings" pitchFamily="2" charset="2"/>
              <a:buChar char=""/>
              <a:tabLst>
                <a:tab pos="1001713" algn="l"/>
                <a:tab pos="1916113" algn="l"/>
                <a:tab pos="2830513" algn="l"/>
                <a:tab pos="3744913" algn="l"/>
                <a:tab pos="4659313" algn="l"/>
                <a:tab pos="5573713" algn="l"/>
                <a:tab pos="6488113" algn="l"/>
                <a:tab pos="7402513" algn="l"/>
                <a:tab pos="8316913" algn="l"/>
                <a:tab pos="9231313" algn="l"/>
                <a:tab pos="10145713" algn="l"/>
              </a:tabLst>
            </a:pPr>
            <a:r>
              <a:rPr lang="en-US" altLang="en-US" sz="2600"/>
              <a:t>Monte Carlo Tree Search algorithm (a form of UCT)</a:t>
            </a:r>
          </a:p>
          <a:p>
            <a:pPr marL="863600" lvl="1" indent="-287338">
              <a:buClr>
                <a:srgbClr val="0B2249"/>
              </a:buClr>
              <a:buSzPct val="45000"/>
              <a:buFont typeface="Wingdings" pitchFamily="2" charset="2"/>
              <a:buChar char=""/>
              <a:tabLst>
                <a:tab pos="1001713" algn="l"/>
                <a:tab pos="1916113" algn="l"/>
                <a:tab pos="2830513" algn="l"/>
                <a:tab pos="3744913" algn="l"/>
                <a:tab pos="4659313" algn="l"/>
                <a:tab pos="5573713" algn="l"/>
                <a:tab pos="6488113" algn="l"/>
                <a:tab pos="7402513" algn="l"/>
                <a:tab pos="8316913" algn="l"/>
                <a:tab pos="9231313" algn="l"/>
                <a:tab pos="10145713" algn="l"/>
              </a:tabLst>
            </a:pPr>
            <a:r>
              <a:rPr lang="en-US" altLang="en-US" sz="2400"/>
              <a:t>Lookahead search on tree of histories</a:t>
            </a:r>
          </a:p>
          <a:p>
            <a:pPr marL="863600" lvl="1" indent="-287338">
              <a:buClr>
                <a:srgbClr val="0B2249"/>
              </a:buClr>
              <a:buSzPct val="45000"/>
              <a:buFont typeface="Wingdings" pitchFamily="2" charset="2"/>
              <a:buChar char=""/>
              <a:tabLst>
                <a:tab pos="1001713" algn="l"/>
                <a:tab pos="1916113" algn="l"/>
                <a:tab pos="2830513" algn="l"/>
                <a:tab pos="3744913" algn="l"/>
                <a:tab pos="4659313" algn="l"/>
                <a:tab pos="5573713" algn="l"/>
                <a:tab pos="6488113" algn="l"/>
                <a:tab pos="7402513" algn="l"/>
                <a:tab pos="8316913" algn="l"/>
                <a:tab pos="9231313" algn="l"/>
                <a:tab pos="10145713" algn="l"/>
              </a:tabLst>
            </a:pPr>
            <a:r>
              <a:rPr lang="en-US" altLang="en-US" sz="2400"/>
              <a:t>Nodes function as 'particle filters'</a:t>
            </a:r>
          </a:p>
        </p:txBody>
      </p:sp>
      <p:grpSp>
        <p:nvGrpSpPr>
          <p:cNvPr id="27651" name="Group 3">
            <a:extLst>
              <a:ext uri="{FF2B5EF4-FFF2-40B4-BE49-F238E27FC236}">
                <a16:creationId xmlns:a16="http://schemas.microsoft.com/office/drawing/2014/main" id="{76970E5B-783D-7248-B4BE-C30E535C2B59}"/>
              </a:ext>
            </a:extLst>
          </p:cNvPr>
          <p:cNvGrpSpPr>
            <a:grpSpLocks/>
          </p:cNvGrpSpPr>
          <p:nvPr/>
        </p:nvGrpSpPr>
        <p:grpSpPr bwMode="auto">
          <a:xfrm>
            <a:off x="950913" y="3319463"/>
            <a:ext cx="8228012" cy="3884612"/>
            <a:chOff x="599" y="2091"/>
            <a:chExt cx="5183" cy="2447"/>
          </a:xfrm>
        </p:grpSpPr>
        <p:sp>
          <p:nvSpPr>
            <p:cNvPr id="27652" name="Rectangle 4">
              <a:extLst>
                <a:ext uri="{FF2B5EF4-FFF2-40B4-BE49-F238E27FC236}">
                  <a16:creationId xmlns:a16="http://schemas.microsoft.com/office/drawing/2014/main" id="{D0379270-742E-4F40-A2D8-73380A605BFE}"/>
                </a:ext>
              </a:extLst>
            </p:cNvPr>
            <p:cNvSpPr>
              <a:spLocks noChangeArrowheads="1"/>
            </p:cNvSpPr>
            <p:nvPr/>
          </p:nvSpPr>
          <p:spPr bwMode="auto">
            <a:xfrm>
              <a:off x="599" y="2091"/>
              <a:ext cx="5183" cy="2447"/>
            </a:xfrm>
            <a:prstGeom prst="rect">
              <a:avLst/>
            </a:prstGeom>
            <a:solidFill>
              <a:srgbClr val="CFE7E5">
                <a:alpha val="95000"/>
              </a:srgbClr>
            </a:solidFill>
            <a:ln w="18360" cap="flat">
              <a:solidFill>
                <a:srgbClr val="808080"/>
              </a:solidFill>
              <a:round/>
              <a:headEnd/>
              <a:tailEnd/>
            </a:ln>
            <a:effectLst>
              <a:outerShdw dist="77386" dir="2700000" algn="ctr" rotWithShape="0">
                <a:srgbClr val="808080">
                  <a:alpha val="10049"/>
                </a:srgbClr>
              </a:outerShdw>
            </a:effectLst>
          </p:spPr>
          <p:txBody>
            <a:bodyPr wrap="none" anchor="ctr"/>
            <a:lstStyle/>
            <a:p>
              <a:endParaRPr lang="en-US"/>
            </a:p>
          </p:txBody>
        </p:sp>
        <p:grpSp>
          <p:nvGrpSpPr>
            <p:cNvPr id="27653" name="Group 5">
              <a:extLst>
                <a:ext uri="{FF2B5EF4-FFF2-40B4-BE49-F238E27FC236}">
                  <a16:creationId xmlns:a16="http://schemas.microsoft.com/office/drawing/2014/main" id="{C2C864BD-59A4-E74E-A1E1-C11500A01395}"/>
                </a:ext>
              </a:extLst>
            </p:cNvPr>
            <p:cNvGrpSpPr>
              <a:grpSpLocks/>
            </p:cNvGrpSpPr>
            <p:nvPr/>
          </p:nvGrpSpPr>
          <p:grpSpPr bwMode="auto">
            <a:xfrm>
              <a:off x="922" y="2276"/>
              <a:ext cx="4106" cy="2015"/>
              <a:chOff x="922" y="2276"/>
              <a:chExt cx="4106" cy="2015"/>
            </a:xfrm>
          </p:grpSpPr>
          <p:sp>
            <p:nvSpPr>
              <p:cNvPr id="27654" name="Oval 6">
                <a:extLst>
                  <a:ext uri="{FF2B5EF4-FFF2-40B4-BE49-F238E27FC236}">
                    <a16:creationId xmlns:a16="http://schemas.microsoft.com/office/drawing/2014/main" id="{646841B3-94E4-EC4F-AB74-DE309D1C680F}"/>
                  </a:ext>
                </a:extLst>
              </p:cNvPr>
              <p:cNvSpPr>
                <a:spLocks noChangeArrowheads="1"/>
              </p:cNvSpPr>
              <p:nvPr/>
            </p:nvSpPr>
            <p:spPr bwMode="auto">
              <a:xfrm>
                <a:off x="922" y="3846"/>
                <a:ext cx="976" cy="446"/>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t>h</a:t>
                </a:r>
                <a:r>
                  <a:rPr lang="en-US" altLang="en-US" baseline="-33000"/>
                  <a:t>1 </a:t>
                </a:r>
                <a:r>
                  <a:rPr lang="en-US" altLang="en-US"/>
                  <a:t>= h</a:t>
                </a:r>
                <a:r>
                  <a:rPr lang="en-US" altLang="en-US" baseline="-33000"/>
                  <a:t>0</a:t>
                </a:r>
                <a:r>
                  <a:rPr lang="en-US" altLang="en-US"/>
                  <a:t>a</a:t>
                </a:r>
                <a:r>
                  <a:rPr lang="en-US" altLang="en-US" baseline="-33000"/>
                  <a:t>0</a:t>
                </a:r>
                <a:r>
                  <a:rPr lang="en-US" altLang="en-US"/>
                  <a:t>o</a:t>
                </a:r>
                <a:r>
                  <a:rPr lang="en-US" altLang="en-US" baseline="-33000"/>
                  <a:t>0</a:t>
                </a:r>
              </a:p>
            </p:txBody>
          </p:sp>
          <p:sp>
            <p:nvSpPr>
              <p:cNvPr id="27655" name="Oval 7">
                <a:extLst>
                  <a:ext uri="{FF2B5EF4-FFF2-40B4-BE49-F238E27FC236}">
                    <a16:creationId xmlns:a16="http://schemas.microsoft.com/office/drawing/2014/main" id="{BFE86975-D595-A24F-96CE-255B630641EC}"/>
                  </a:ext>
                </a:extLst>
              </p:cNvPr>
              <p:cNvSpPr>
                <a:spLocks noChangeArrowheads="1"/>
              </p:cNvSpPr>
              <p:nvPr/>
            </p:nvSpPr>
            <p:spPr bwMode="auto">
              <a:xfrm>
                <a:off x="3017" y="2276"/>
                <a:ext cx="1219" cy="557"/>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t>h</a:t>
                </a:r>
                <a:r>
                  <a:rPr lang="en-US" altLang="en-US" baseline="-33000"/>
                  <a:t>0</a:t>
                </a:r>
                <a:r>
                  <a:rPr lang="en-US" altLang="en-US"/>
                  <a:t> (now)</a:t>
                </a:r>
              </a:p>
            </p:txBody>
          </p:sp>
          <p:sp>
            <p:nvSpPr>
              <p:cNvPr id="27656" name="Line 8">
                <a:extLst>
                  <a:ext uri="{FF2B5EF4-FFF2-40B4-BE49-F238E27FC236}">
                    <a16:creationId xmlns:a16="http://schemas.microsoft.com/office/drawing/2014/main" id="{84486584-2793-BB48-A0E5-953AA0891940}"/>
                  </a:ext>
                </a:extLst>
              </p:cNvPr>
              <p:cNvSpPr>
                <a:spLocks noChangeShapeType="1"/>
              </p:cNvSpPr>
              <p:nvPr/>
            </p:nvSpPr>
            <p:spPr bwMode="auto">
              <a:xfrm flipH="1">
                <a:off x="2217" y="2745"/>
                <a:ext cx="976" cy="383"/>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7657" name="Line 9">
                <a:extLst>
                  <a:ext uri="{FF2B5EF4-FFF2-40B4-BE49-F238E27FC236}">
                    <a16:creationId xmlns:a16="http://schemas.microsoft.com/office/drawing/2014/main" id="{35EA79FD-183C-524F-9034-D364F22E5B01}"/>
                  </a:ext>
                </a:extLst>
              </p:cNvPr>
              <p:cNvSpPr>
                <a:spLocks noChangeShapeType="1"/>
              </p:cNvSpPr>
              <p:nvPr/>
            </p:nvSpPr>
            <p:spPr bwMode="auto">
              <a:xfrm>
                <a:off x="4122" y="2732"/>
                <a:ext cx="831" cy="407"/>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7658" name="Oval 10">
                <a:extLst>
                  <a:ext uri="{FF2B5EF4-FFF2-40B4-BE49-F238E27FC236}">
                    <a16:creationId xmlns:a16="http://schemas.microsoft.com/office/drawing/2014/main" id="{C6901928-D8DA-8343-9C36-550AFF282F4C}"/>
                  </a:ext>
                </a:extLst>
              </p:cNvPr>
              <p:cNvSpPr>
                <a:spLocks noChangeArrowheads="1"/>
              </p:cNvSpPr>
              <p:nvPr/>
            </p:nvSpPr>
            <p:spPr bwMode="auto">
              <a:xfrm>
                <a:off x="3649" y="3806"/>
                <a:ext cx="976" cy="446"/>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t>h</a:t>
                </a:r>
                <a:r>
                  <a:rPr lang="en-US" altLang="en-US" baseline="-33000"/>
                  <a:t>1</a:t>
                </a:r>
                <a:r>
                  <a:rPr lang="en-US" altLang="en-US"/>
                  <a:t>''</a:t>
                </a:r>
                <a:r>
                  <a:rPr lang="en-US" altLang="en-US" baseline="-33000"/>
                  <a:t> </a:t>
                </a:r>
                <a:r>
                  <a:rPr lang="en-US" altLang="en-US"/>
                  <a:t>= h</a:t>
                </a:r>
                <a:r>
                  <a:rPr lang="en-US" altLang="en-US" baseline="-33000"/>
                  <a:t>0</a:t>
                </a:r>
                <a:r>
                  <a:rPr lang="en-US" altLang="en-US"/>
                  <a:t>a</a:t>
                </a:r>
                <a:r>
                  <a:rPr lang="en-US" altLang="en-US" baseline="-33000"/>
                  <a:t>2</a:t>
                </a:r>
                <a:r>
                  <a:rPr lang="en-US" altLang="en-US"/>
                  <a:t>o</a:t>
                </a:r>
                <a:r>
                  <a:rPr lang="en-US" altLang="en-US" baseline="-33000"/>
                  <a:t>0</a:t>
                </a:r>
              </a:p>
            </p:txBody>
          </p:sp>
          <p:sp>
            <p:nvSpPr>
              <p:cNvPr id="27659" name="Oval 11">
                <a:extLst>
                  <a:ext uri="{FF2B5EF4-FFF2-40B4-BE49-F238E27FC236}">
                    <a16:creationId xmlns:a16="http://schemas.microsoft.com/office/drawing/2014/main" id="{527146B9-9DB2-5344-BCD9-D1446F4ACD9E}"/>
                  </a:ext>
                </a:extLst>
              </p:cNvPr>
              <p:cNvSpPr>
                <a:spLocks noChangeArrowheads="1"/>
              </p:cNvSpPr>
              <p:nvPr/>
            </p:nvSpPr>
            <p:spPr bwMode="auto">
              <a:xfrm>
                <a:off x="2104" y="3846"/>
                <a:ext cx="976" cy="446"/>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t>h</a:t>
                </a:r>
                <a:r>
                  <a:rPr lang="en-US" altLang="en-US" baseline="-33000"/>
                  <a:t>1</a:t>
                </a:r>
                <a:r>
                  <a:rPr lang="en-US" altLang="en-US"/>
                  <a:t>'</a:t>
                </a:r>
                <a:r>
                  <a:rPr lang="en-US" altLang="en-US" baseline="-33000"/>
                  <a:t> </a:t>
                </a:r>
                <a:r>
                  <a:rPr lang="en-US" altLang="en-US"/>
                  <a:t>= h</a:t>
                </a:r>
                <a:r>
                  <a:rPr lang="en-US" altLang="en-US" baseline="-33000"/>
                  <a:t>0</a:t>
                </a:r>
                <a:r>
                  <a:rPr lang="en-US" altLang="en-US"/>
                  <a:t>a</a:t>
                </a:r>
                <a:r>
                  <a:rPr lang="en-US" altLang="en-US" baseline="-33000"/>
                  <a:t>0</a:t>
                </a:r>
                <a:r>
                  <a:rPr lang="en-US" altLang="en-US"/>
                  <a:t>o</a:t>
                </a:r>
                <a:r>
                  <a:rPr lang="en-US" altLang="en-US" baseline="-33000"/>
                  <a:t>1</a:t>
                </a:r>
              </a:p>
            </p:txBody>
          </p:sp>
          <p:sp>
            <p:nvSpPr>
              <p:cNvPr id="27660" name="Line 12">
                <a:extLst>
                  <a:ext uri="{FF2B5EF4-FFF2-40B4-BE49-F238E27FC236}">
                    <a16:creationId xmlns:a16="http://schemas.microsoft.com/office/drawing/2014/main" id="{D7DA0E18-A021-7A46-BB13-69AC5806CD04}"/>
                  </a:ext>
                </a:extLst>
              </p:cNvPr>
              <p:cNvSpPr>
                <a:spLocks noChangeShapeType="1"/>
              </p:cNvSpPr>
              <p:nvPr/>
            </p:nvSpPr>
            <p:spPr bwMode="auto">
              <a:xfrm flipH="1">
                <a:off x="3110" y="2816"/>
                <a:ext cx="310" cy="309"/>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7661" name="Line 13">
                <a:extLst>
                  <a:ext uri="{FF2B5EF4-FFF2-40B4-BE49-F238E27FC236}">
                    <a16:creationId xmlns:a16="http://schemas.microsoft.com/office/drawing/2014/main" id="{C545D24B-1F6C-AF4B-9E93-A9B10B5F1249}"/>
                  </a:ext>
                </a:extLst>
              </p:cNvPr>
              <p:cNvSpPr>
                <a:spLocks noChangeShapeType="1"/>
              </p:cNvSpPr>
              <p:nvPr/>
            </p:nvSpPr>
            <p:spPr bwMode="auto">
              <a:xfrm>
                <a:off x="3781" y="2816"/>
                <a:ext cx="302" cy="309"/>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7662" name="Text Box 14">
                <a:extLst>
                  <a:ext uri="{FF2B5EF4-FFF2-40B4-BE49-F238E27FC236}">
                    <a16:creationId xmlns:a16="http://schemas.microsoft.com/office/drawing/2014/main" id="{13CA92BB-E922-7C49-8A6D-C7AD09D8A185}"/>
                  </a:ext>
                </a:extLst>
              </p:cNvPr>
              <p:cNvSpPr txBox="1">
                <a:spLocks noChangeArrowheads="1"/>
              </p:cNvSpPr>
              <p:nvPr/>
            </p:nvSpPr>
            <p:spPr bwMode="auto">
              <a:xfrm>
                <a:off x="1276" y="3427"/>
                <a:ext cx="486" cy="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t>o</a:t>
                </a:r>
                <a:r>
                  <a:rPr lang="en-US" altLang="en-US" baseline="-33000"/>
                  <a:t>0</a:t>
                </a:r>
                <a:r>
                  <a:rPr lang="en-US" altLang="en-US"/>
                  <a:t> </a:t>
                </a:r>
              </a:p>
            </p:txBody>
          </p:sp>
          <p:sp>
            <p:nvSpPr>
              <p:cNvPr id="27663" name="Text Box 15">
                <a:extLst>
                  <a:ext uri="{FF2B5EF4-FFF2-40B4-BE49-F238E27FC236}">
                    <a16:creationId xmlns:a16="http://schemas.microsoft.com/office/drawing/2014/main" id="{AE5A6AA4-0708-7248-B0BC-185FC88F7853}"/>
                  </a:ext>
                </a:extLst>
              </p:cNvPr>
              <p:cNvSpPr txBox="1">
                <a:spLocks noChangeArrowheads="1"/>
              </p:cNvSpPr>
              <p:nvPr/>
            </p:nvSpPr>
            <p:spPr bwMode="auto">
              <a:xfrm>
                <a:off x="2840" y="2860"/>
                <a:ext cx="486" cy="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t>a</a:t>
                </a:r>
                <a:r>
                  <a:rPr lang="en-US" altLang="en-US" baseline="-33000"/>
                  <a:t>1</a:t>
                </a:r>
              </a:p>
            </p:txBody>
          </p:sp>
          <p:sp>
            <p:nvSpPr>
              <p:cNvPr id="27664" name="Text Box 16">
                <a:extLst>
                  <a:ext uri="{FF2B5EF4-FFF2-40B4-BE49-F238E27FC236}">
                    <a16:creationId xmlns:a16="http://schemas.microsoft.com/office/drawing/2014/main" id="{8E44E7A5-46B3-6149-B962-6FEF72018ECA}"/>
                  </a:ext>
                </a:extLst>
              </p:cNvPr>
              <p:cNvSpPr txBox="1">
                <a:spLocks noChangeArrowheads="1"/>
              </p:cNvSpPr>
              <p:nvPr/>
            </p:nvSpPr>
            <p:spPr bwMode="auto">
              <a:xfrm>
                <a:off x="4541" y="2747"/>
                <a:ext cx="486" cy="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t>a</a:t>
                </a:r>
                <a:r>
                  <a:rPr lang="en-US" altLang="en-US" baseline="-33000"/>
                  <a:t>k</a:t>
                </a:r>
              </a:p>
            </p:txBody>
          </p:sp>
          <p:sp>
            <p:nvSpPr>
              <p:cNvPr id="27665" name="Line 17">
                <a:extLst>
                  <a:ext uri="{FF2B5EF4-FFF2-40B4-BE49-F238E27FC236}">
                    <a16:creationId xmlns:a16="http://schemas.microsoft.com/office/drawing/2014/main" id="{40C62FE9-4C4A-5D42-822B-D93D149E49E7}"/>
                  </a:ext>
                </a:extLst>
              </p:cNvPr>
              <p:cNvSpPr>
                <a:spLocks noChangeShapeType="1"/>
              </p:cNvSpPr>
              <p:nvPr/>
            </p:nvSpPr>
            <p:spPr bwMode="auto">
              <a:xfrm flipH="1">
                <a:off x="1353" y="3140"/>
                <a:ext cx="865" cy="719"/>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7666" name="Line 18">
                <a:extLst>
                  <a:ext uri="{FF2B5EF4-FFF2-40B4-BE49-F238E27FC236}">
                    <a16:creationId xmlns:a16="http://schemas.microsoft.com/office/drawing/2014/main" id="{457A1D4E-FF59-044C-BED2-568AEF5E0937}"/>
                  </a:ext>
                </a:extLst>
              </p:cNvPr>
              <p:cNvSpPr>
                <a:spLocks noChangeShapeType="1"/>
              </p:cNvSpPr>
              <p:nvPr/>
            </p:nvSpPr>
            <p:spPr bwMode="auto">
              <a:xfrm>
                <a:off x="2218" y="3141"/>
                <a:ext cx="143" cy="719"/>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7667" name="Line 19">
                <a:extLst>
                  <a:ext uri="{FF2B5EF4-FFF2-40B4-BE49-F238E27FC236}">
                    <a16:creationId xmlns:a16="http://schemas.microsoft.com/office/drawing/2014/main" id="{31E1078C-14D0-0446-AF28-382E024A3F13}"/>
                  </a:ext>
                </a:extLst>
              </p:cNvPr>
              <p:cNvSpPr>
                <a:spLocks noChangeShapeType="1"/>
              </p:cNvSpPr>
              <p:nvPr/>
            </p:nvSpPr>
            <p:spPr bwMode="auto">
              <a:xfrm flipH="1">
                <a:off x="3801" y="3140"/>
                <a:ext cx="289" cy="719"/>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7668" name="Text Box 20">
                <a:extLst>
                  <a:ext uri="{FF2B5EF4-FFF2-40B4-BE49-F238E27FC236}">
                    <a16:creationId xmlns:a16="http://schemas.microsoft.com/office/drawing/2014/main" id="{02E3B0DE-1861-D64A-A42E-AFDE140D80E9}"/>
                  </a:ext>
                </a:extLst>
              </p:cNvPr>
              <p:cNvSpPr txBox="1">
                <a:spLocks noChangeArrowheads="1"/>
              </p:cNvSpPr>
              <p:nvPr/>
            </p:nvSpPr>
            <p:spPr bwMode="auto">
              <a:xfrm>
                <a:off x="2183" y="2747"/>
                <a:ext cx="486" cy="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t>a</a:t>
                </a:r>
                <a:r>
                  <a:rPr lang="en-US" altLang="en-US" baseline="-33000"/>
                  <a:t>0</a:t>
                </a:r>
                <a:r>
                  <a:rPr lang="en-US" altLang="en-US"/>
                  <a:t> </a:t>
                </a:r>
              </a:p>
            </p:txBody>
          </p:sp>
          <p:sp>
            <p:nvSpPr>
              <p:cNvPr id="27669" name="Text Box 21">
                <a:extLst>
                  <a:ext uri="{FF2B5EF4-FFF2-40B4-BE49-F238E27FC236}">
                    <a16:creationId xmlns:a16="http://schemas.microsoft.com/office/drawing/2014/main" id="{C34C9E4B-BFF3-2B46-A76D-8221ED6E7F4A}"/>
                  </a:ext>
                </a:extLst>
              </p:cNvPr>
              <p:cNvSpPr txBox="1">
                <a:spLocks noChangeArrowheads="1"/>
              </p:cNvSpPr>
              <p:nvPr/>
            </p:nvSpPr>
            <p:spPr bwMode="auto">
              <a:xfrm>
                <a:off x="3906" y="2861"/>
                <a:ext cx="486" cy="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t>a</a:t>
                </a:r>
                <a:r>
                  <a:rPr lang="en-US" altLang="en-US" baseline="-33000"/>
                  <a:t>2</a:t>
                </a:r>
              </a:p>
            </p:txBody>
          </p:sp>
          <p:sp>
            <p:nvSpPr>
              <p:cNvPr id="27670" name="Text Box 22">
                <a:extLst>
                  <a:ext uri="{FF2B5EF4-FFF2-40B4-BE49-F238E27FC236}">
                    <a16:creationId xmlns:a16="http://schemas.microsoft.com/office/drawing/2014/main" id="{7DA48A0F-BB7D-964E-87AD-B194AE815AEA}"/>
                  </a:ext>
                </a:extLst>
              </p:cNvPr>
              <p:cNvSpPr txBox="1">
                <a:spLocks noChangeArrowheads="1"/>
              </p:cNvSpPr>
              <p:nvPr/>
            </p:nvSpPr>
            <p:spPr bwMode="auto">
              <a:xfrm>
                <a:off x="1956" y="3427"/>
                <a:ext cx="486" cy="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t>o</a:t>
                </a:r>
                <a:r>
                  <a:rPr lang="en-US" altLang="en-US" baseline="-33000"/>
                  <a:t>1</a:t>
                </a:r>
                <a:r>
                  <a:rPr lang="en-US" altLang="en-US"/>
                  <a:t> </a:t>
                </a:r>
              </a:p>
            </p:txBody>
          </p:sp>
          <p:sp>
            <p:nvSpPr>
              <p:cNvPr id="27671" name="Text Box 23">
                <a:extLst>
                  <a:ext uri="{FF2B5EF4-FFF2-40B4-BE49-F238E27FC236}">
                    <a16:creationId xmlns:a16="http://schemas.microsoft.com/office/drawing/2014/main" id="{0757BD38-CE98-8147-80D0-B1ECC8E52506}"/>
                  </a:ext>
                </a:extLst>
              </p:cNvPr>
              <p:cNvSpPr txBox="1">
                <a:spLocks noChangeArrowheads="1"/>
              </p:cNvSpPr>
              <p:nvPr/>
            </p:nvSpPr>
            <p:spPr bwMode="auto">
              <a:xfrm>
                <a:off x="3543" y="3427"/>
                <a:ext cx="486" cy="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t>o</a:t>
                </a:r>
                <a:r>
                  <a:rPr lang="en-US" altLang="en-US" baseline="-33000"/>
                  <a:t>0</a:t>
                </a:r>
                <a:r>
                  <a:rPr lang="en-US" altLang="en-US"/>
                  <a:t> </a:t>
                </a:r>
              </a:p>
            </p:txBody>
          </p:sp>
        </p:grpSp>
      </p:grpSp>
      <p:grpSp>
        <p:nvGrpSpPr>
          <p:cNvPr id="27672" name="Group 24">
            <a:extLst>
              <a:ext uri="{FF2B5EF4-FFF2-40B4-BE49-F238E27FC236}">
                <a16:creationId xmlns:a16="http://schemas.microsoft.com/office/drawing/2014/main" id="{764A1D1B-B170-9645-99BD-6493F1B1C181}"/>
              </a:ext>
            </a:extLst>
          </p:cNvPr>
          <p:cNvGrpSpPr>
            <a:grpSpLocks/>
          </p:cNvGrpSpPr>
          <p:nvPr/>
        </p:nvGrpSpPr>
        <p:grpSpPr bwMode="auto">
          <a:xfrm>
            <a:off x="293688" y="1017588"/>
            <a:ext cx="4295775" cy="3930650"/>
            <a:chOff x="185" y="641"/>
            <a:chExt cx="2706" cy="2476"/>
          </a:xfrm>
        </p:grpSpPr>
        <p:sp>
          <p:nvSpPr>
            <p:cNvPr id="27673" name="Rectangle 25">
              <a:extLst>
                <a:ext uri="{FF2B5EF4-FFF2-40B4-BE49-F238E27FC236}">
                  <a16:creationId xmlns:a16="http://schemas.microsoft.com/office/drawing/2014/main" id="{8E492175-3F32-794B-9EAE-CE12C675669B}"/>
                </a:ext>
              </a:extLst>
            </p:cNvPr>
            <p:cNvSpPr>
              <a:spLocks noChangeArrowheads="1"/>
            </p:cNvSpPr>
            <p:nvPr/>
          </p:nvSpPr>
          <p:spPr bwMode="auto">
            <a:xfrm>
              <a:off x="185" y="641"/>
              <a:ext cx="2706" cy="2476"/>
            </a:xfrm>
            <a:prstGeom prst="rect">
              <a:avLst/>
            </a:prstGeom>
            <a:solidFill>
              <a:srgbClr val="FFFFFF"/>
            </a:solidFill>
            <a:ln w="18360" cap="flat">
              <a:solidFill>
                <a:srgbClr val="808080"/>
              </a:solidFill>
              <a:round/>
              <a:headEnd/>
              <a:tailEnd/>
            </a:ln>
            <a:effectLst>
              <a:outerShdw dist="77386" dir="2700000" algn="ctr" rotWithShape="0">
                <a:srgbClr val="808080">
                  <a:alpha val="15047"/>
                </a:srgbClr>
              </a:outerShdw>
            </a:effectLst>
          </p:spPr>
          <p:txBody>
            <a:bodyPr lIns="54720" tIns="45000" rIns="54720" bIns="45000"/>
            <a:lstStyle>
              <a:lvl1pPr>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solidFill>
                    <a:srgbClr val="000000"/>
                  </a:solidFill>
                  <a:latin typeface="Arial" panose="020B0604020202020204" pitchFamily="34" charset="0"/>
                  <a:ea typeface="DejaVu Sans" charset="0"/>
                  <a:cs typeface="DejaVu Sans" charset="0"/>
                </a:defRPr>
              </a:lvl1pPr>
              <a:lvl2pPr>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solidFill>
                    <a:srgbClr val="000000"/>
                  </a:solidFill>
                  <a:latin typeface="Arial" panose="020B0604020202020204" pitchFamily="34" charset="0"/>
                  <a:ea typeface="DejaVu Sans" charset="0"/>
                  <a:cs typeface="DejaVu Sans" charset="0"/>
                </a:defRPr>
              </a:lvl2pPr>
              <a:lvl3pPr>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solidFill>
                    <a:srgbClr val="000000"/>
                  </a:solidFill>
                  <a:latin typeface="Arial" panose="020B0604020202020204" pitchFamily="34" charset="0"/>
                  <a:ea typeface="DejaVu Sans" charset="0"/>
                  <a:cs typeface="DejaVu Sans" charset="0"/>
                </a:defRPr>
              </a:lvl3pPr>
              <a:lvl4pPr>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solidFill>
                    <a:srgbClr val="000000"/>
                  </a:solidFill>
                  <a:latin typeface="Arial" panose="020B0604020202020204" pitchFamily="34" charset="0"/>
                  <a:ea typeface="DejaVu Sans" charset="0"/>
                  <a:cs typeface="DejaVu Sans" charset="0"/>
                </a:defRPr>
              </a:lvl4pPr>
              <a:lvl5pPr>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solidFill>
                    <a:srgbClr val="000000"/>
                  </a:solidFill>
                  <a:latin typeface="Arial" panose="020B0604020202020204" pitchFamily="34" charset="0"/>
                  <a:ea typeface="DejaVu Sans" charset="0"/>
                  <a:cs typeface="DejaVu Sans" charset="0"/>
                </a:defRPr>
              </a:lvl9pPr>
            </a:lstStyle>
            <a:p>
              <a:pPr marL="53975"/>
              <a:r>
                <a:rPr lang="en-US" altLang="en-US" sz="2000" b="1">
                  <a:solidFill>
                    <a:srgbClr val="0B2249"/>
                  </a:solidFill>
                  <a:latin typeface="Droid Sans" pitchFamily="32" charset="0"/>
                  <a:ea typeface="ＭＳ Ｐゴシック" panose="020B0600070205080204" pitchFamily="34" charset="-128"/>
                </a:rPr>
                <a:t>Same tree!</a:t>
              </a:r>
            </a:p>
            <a:p>
              <a:pPr marL="53975"/>
              <a:endParaRPr lang="en-US" altLang="en-US" sz="2000" b="1">
                <a:solidFill>
                  <a:srgbClr val="0B2249"/>
                </a:solidFill>
                <a:latin typeface="Droid Sans" pitchFamily="32" charset="0"/>
                <a:ea typeface="ＭＳ Ｐゴシック" panose="020B0600070205080204" pitchFamily="34" charset="-128"/>
              </a:endParaRPr>
            </a:p>
            <a:p>
              <a:pPr marL="53975"/>
              <a:r>
                <a:rPr lang="en-US" altLang="en-US" sz="2000">
                  <a:solidFill>
                    <a:srgbClr val="0B2249"/>
                  </a:solidFill>
                  <a:latin typeface="Droid Sans" pitchFamily="32" charset="0"/>
                  <a:ea typeface="ＭＳ Ｐゴシック" panose="020B0600070205080204" pitchFamily="34" charset="-128"/>
                </a:rPr>
                <a:t>(but now in </a:t>
              </a:r>
              <a:br>
                <a:rPr lang="en-US" altLang="en-US" sz="2000">
                  <a:solidFill>
                    <a:srgbClr val="0B2249"/>
                  </a:solidFill>
                  <a:latin typeface="Droid Sans" pitchFamily="32" charset="0"/>
                  <a:ea typeface="ＭＳ Ｐゴシック" panose="020B0600070205080204" pitchFamily="34" charset="-128"/>
                </a:rPr>
              </a:br>
              <a:r>
                <a:rPr lang="en-US" altLang="en-US" sz="2000">
                  <a:solidFill>
                    <a:srgbClr val="0B2249"/>
                  </a:solidFill>
                  <a:latin typeface="Droid Sans" pitchFamily="32" charset="0"/>
                  <a:ea typeface="ＭＳ Ｐゴシック" panose="020B0600070205080204" pitchFamily="34" charset="-128"/>
                </a:rPr>
                <a:t>more detail)</a:t>
              </a:r>
            </a:p>
          </p:txBody>
        </p:sp>
        <p:pic>
          <p:nvPicPr>
            <p:cNvPr id="27674" name="Picture 26">
              <a:extLst>
                <a:ext uri="{FF2B5EF4-FFF2-40B4-BE49-F238E27FC236}">
                  <a16:creationId xmlns:a16="http://schemas.microsoft.com/office/drawing/2014/main" id="{895F73C3-D585-ED4F-9E10-509B22489D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6" y="711"/>
              <a:ext cx="1751" cy="22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extLst>
      <p:ext uri="{BB962C8B-B14F-4D97-AF65-F5344CB8AC3E}">
        <p14:creationId xmlns:p14="http://schemas.microsoft.com/office/powerpoint/2010/main" val="42110687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149719-13ED-A64A-A886-CEA32510789C}"/>
              </a:ext>
            </a:extLst>
          </p:cNvPr>
          <p:cNvSpPr txBox="1"/>
          <p:nvPr/>
        </p:nvSpPr>
        <p:spPr>
          <a:xfrm>
            <a:off x="867239" y="5251507"/>
            <a:ext cx="7291846" cy="1565642"/>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000" b="0" i="0" u="none" strike="noStrike" kern="1200" cap="none" dirty="0">
                <a:ln>
                  <a:noFill/>
                </a:ln>
                <a:latin typeface="Liberation Sans" pitchFamily="18"/>
                <a:ea typeface="Noto Sans CJK SC Regular" pitchFamily="2"/>
                <a:cs typeface="FreeSans" pitchFamily="2"/>
              </a:rPr>
              <a:t>Write the semi-gradient weight update equation for the special </a:t>
            </a:r>
          </a:p>
          <a:p>
            <a:pPr marL="0" marR="0" lvl="0" indent="0" hangingPunct="0">
              <a:lnSpc>
                <a:spcPct val="100000"/>
              </a:lnSpc>
              <a:spcBef>
                <a:spcPts val="0"/>
              </a:spcBef>
              <a:spcAft>
                <a:spcPts val="0"/>
              </a:spcAft>
              <a:buNone/>
              <a:tabLst/>
            </a:pPr>
            <a:r>
              <a:rPr lang="en-US" sz="2000" b="0" i="0" u="none" strike="noStrike" kern="1200" cap="none" dirty="0">
                <a:ln>
                  <a:noFill/>
                </a:ln>
                <a:latin typeface="Liberation Sans" pitchFamily="18"/>
                <a:ea typeface="Noto Sans CJK SC Regular" pitchFamily="2"/>
                <a:cs typeface="FreeSans" pitchFamily="2"/>
              </a:rPr>
              <a:t>case of linear function approximation</a:t>
            </a:r>
          </a:p>
          <a:p>
            <a:pPr marL="0" marR="0" lvl="0" indent="0" hangingPunct="0">
              <a:lnSpc>
                <a:spcPct val="100000"/>
              </a:lnSpc>
              <a:spcBef>
                <a:spcPts val="0"/>
              </a:spcBef>
              <a:spcAft>
                <a:spcPts val="0"/>
              </a:spcAft>
              <a:buNone/>
              <a:tabLst/>
            </a:pPr>
            <a:endParaRPr lang="en-US" sz="20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endParaRPr lang="en-US" sz="20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r>
              <a:rPr lang="en-US" sz="2000" b="0" i="0" u="none" strike="noStrike" kern="1200" cap="none" dirty="0">
                <a:ln>
                  <a:noFill/>
                </a:ln>
                <a:latin typeface="Liberation Sans" pitchFamily="18"/>
                <a:ea typeface="Noto Sans CJK SC Regular" pitchFamily="2"/>
                <a:cs typeface="FreeSans" pitchFamily="2"/>
              </a:rPr>
              <a:t>How would you update this algorithm for            Q-learning?</a:t>
            </a:r>
          </a:p>
        </p:txBody>
      </p:sp>
      <p:pic>
        <p:nvPicPr>
          <p:cNvPr id="4" name="Picture 3">
            <a:extLst>
              <a:ext uri="{FF2B5EF4-FFF2-40B4-BE49-F238E27FC236}">
                <a16:creationId xmlns:a16="http://schemas.microsoft.com/office/drawing/2014/main" id="{BD88B28A-55E3-C24F-AF69-2E058D0C6AAC}"/>
              </a:ext>
            </a:extLst>
          </p:cNvPr>
          <p:cNvPicPr>
            <a:picLocks noChangeAspect="1"/>
          </p:cNvPicPr>
          <p:nvPr/>
        </p:nvPicPr>
        <p:blipFill>
          <a:blip r:embed="rId3">
            <a:lum/>
            <a:alphaModFix/>
          </a:blip>
          <a:srcRect/>
          <a:stretch>
            <a:fillRect/>
          </a:stretch>
        </p:blipFill>
        <p:spPr>
          <a:xfrm>
            <a:off x="1031040" y="1094760"/>
            <a:ext cx="8295840" cy="3934440"/>
          </a:xfrm>
          <a:prstGeom prst="rect">
            <a:avLst/>
          </a:prstGeom>
          <a:noFill/>
          <a:ln>
            <a:noFill/>
          </a:ln>
        </p:spPr>
      </p:pic>
      <p:grpSp>
        <p:nvGrpSpPr>
          <p:cNvPr id="5" name="Group 4" descr="22§display§Q_w(s,a) = x(s,a)^Tw§svg§600§FALSE" title="TexMaths">
            <a:extLst>
              <a:ext uri="{FF2B5EF4-FFF2-40B4-BE49-F238E27FC236}">
                <a16:creationId xmlns:a16="http://schemas.microsoft.com/office/drawing/2014/main" id="{B7179EF4-7D5A-0349-9258-B1EE91D44AE9}"/>
              </a:ext>
            </a:extLst>
          </p:cNvPr>
          <p:cNvGrpSpPr/>
          <p:nvPr/>
        </p:nvGrpSpPr>
        <p:grpSpPr>
          <a:xfrm>
            <a:off x="2863080" y="5958720"/>
            <a:ext cx="3176280" cy="396360"/>
            <a:chOff x="2863080" y="5958720"/>
            <a:chExt cx="3176280" cy="396360"/>
          </a:xfrm>
        </p:grpSpPr>
        <p:sp>
          <p:nvSpPr>
            <p:cNvPr id="6" name="Freeform 5">
              <a:extLst>
                <a:ext uri="{FF2B5EF4-FFF2-40B4-BE49-F238E27FC236}">
                  <a16:creationId xmlns:a16="http://schemas.microsoft.com/office/drawing/2014/main" id="{F6095518-923B-D649-BC1E-F7A50C3A1D13}"/>
                </a:ext>
              </a:extLst>
            </p:cNvPr>
            <p:cNvSpPr/>
            <p:nvPr/>
          </p:nvSpPr>
          <p:spPr>
            <a:xfrm>
              <a:off x="2863080" y="5958720"/>
              <a:ext cx="3176280" cy="396360"/>
            </a:xfrm>
            <a:custGeom>
              <a:avLst/>
              <a:gdLst/>
              <a:ahLst/>
              <a:cxnLst>
                <a:cxn ang="3cd4">
                  <a:pos x="hc" y="t"/>
                </a:cxn>
                <a:cxn ang="cd2">
                  <a:pos x="l" y="vc"/>
                </a:cxn>
                <a:cxn ang="cd4">
                  <a:pos x="hc" y="b"/>
                </a:cxn>
                <a:cxn ang="0">
                  <a:pos x="r" y="vc"/>
                </a:cxn>
              </a:cxnLst>
              <a:rect l="l" t="t" r="r" b="b"/>
              <a:pathLst>
                <a:path w="8824" h="1102">
                  <a:moveTo>
                    <a:pt x="4413" y="1102"/>
                  </a:moveTo>
                  <a:lnTo>
                    <a:pt x="0" y="1102"/>
                  </a:lnTo>
                  <a:lnTo>
                    <a:pt x="0" y="0"/>
                  </a:lnTo>
                  <a:lnTo>
                    <a:pt x="8824" y="0"/>
                  </a:lnTo>
                  <a:lnTo>
                    <a:pt x="8824" y="1102"/>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 name="Freeform 6">
              <a:extLst>
                <a:ext uri="{FF2B5EF4-FFF2-40B4-BE49-F238E27FC236}">
                  <a16:creationId xmlns:a16="http://schemas.microsoft.com/office/drawing/2014/main" id="{88B1B08F-ECB8-E045-ADB2-71DAD194A984}"/>
                </a:ext>
              </a:extLst>
            </p:cNvPr>
            <p:cNvSpPr/>
            <p:nvPr/>
          </p:nvSpPr>
          <p:spPr>
            <a:xfrm>
              <a:off x="2880360" y="6022800"/>
              <a:ext cx="241200" cy="313200"/>
            </a:xfrm>
            <a:custGeom>
              <a:avLst/>
              <a:gdLst/>
              <a:ahLst/>
              <a:cxnLst>
                <a:cxn ang="3cd4">
                  <a:pos x="hc" y="t"/>
                </a:cxn>
                <a:cxn ang="cd2">
                  <a:pos x="l" y="vc"/>
                </a:cxn>
                <a:cxn ang="cd4">
                  <a:pos x="hc" y="b"/>
                </a:cxn>
                <a:cxn ang="0">
                  <a:pos x="r" y="vc"/>
                </a:cxn>
              </a:cxnLst>
              <a:rect l="l" t="t" r="r" b="b"/>
              <a:pathLst>
                <a:path w="671" h="871">
                  <a:moveTo>
                    <a:pt x="376" y="677"/>
                  </a:moveTo>
                  <a:cubicBezTo>
                    <a:pt x="528" y="620"/>
                    <a:pt x="671" y="447"/>
                    <a:pt x="671" y="260"/>
                  </a:cubicBezTo>
                  <a:cubicBezTo>
                    <a:pt x="671" y="106"/>
                    <a:pt x="568" y="0"/>
                    <a:pt x="422" y="0"/>
                  </a:cubicBezTo>
                  <a:cubicBezTo>
                    <a:pt x="213" y="0"/>
                    <a:pt x="0" y="220"/>
                    <a:pt x="0" y="447"/>
                  </a:cubicBezTo>
                  <a:cubicBezTo>
                    <a:pt x="0" y="607"/>
                    <a:pt x="108" y="704"/>
                    <a:pt x="249" y="704"/>
                  </a:cubicBezTo>
                  <a:cubicBezTo>
                    <a:pt x="273" y="704"/>
                    <a:pt x="306" y="699"/>
                    <a:pt x="343" y="691"/>
                  </a:cubicBezTo>
                  <a:cubicBezTo>
                    <a:pt x="339" y="750"/>
                    <a:pt x="339" y="752"/>
                    <a:pt x="339" y="765"/>
                  </a:cubicBezTo>
                  <a:cubicBezTo>
                    <a:pt x="339" y="796"/>
                    <a:pt x="339" y="871"/>
                    <a:pt x="420" y="871"/>
                  </a:cubicBezTo>
                  <a:cubicBezTo>
                    <a:pt x="535" y="871"/>
                    <a:pt x="581" y="693"/>
                    <a:pt x="581" y="684"/>
                  </a:cubicBezTo>
                  <a:cubicBezTo>
                    <a:pt x="581" y="675"/>
                    <a:pt x="574" y="673"/>
                    <a:pt x="572" y="673"/>
                  </a:cubicBezTo>
                  <a:cubicBezTo>
                    <a:pt x="563" y="673"/>
                    <a:pt x="561" y="677"/>
                    <a:pt x="559" y="684"/>
                  </a:cubicBezTo>
                  <a:cubicBezTo>
                    <a:pt x="537" y="752"/>
                    <a:pt x="480" y="776"/>
                    <a:pt x="447" y="776"/>
                  </a:cubicBezTo>
                  <a:cubicBezTo>
                    <a:pt x="400" y="776"/>
                    <a:pt x="387" y="750"/>
                    <a:pt x="376" y="677"/>
                  </a:cubicBezTo>
                  <a:close/>
                  <a:moveTo>
                    <a:pt x="194" y="669"/>
                  </a:moveTo>
                  <a:cubicBezTo>
                    <a:pt x="119" y="640"/>
                    <a:pt x="86" y="563"/>
                    <a:pt x="86" y="477"/>
                  </a:cubicBezTo>
                  <a:cubicBezTo>
                    <a:pt x="86" y="409"/>
                    <a:pt x="110" y="273"/>
                    <a:pt x="185" y="167"/>
                  </a:cubicBezTo>
                  <a:cubicBezTo>
                    <a:pt x="255" y="68"/>
                    <a:pt x="345" y="24"/>
                    <a:pt x="418" y="24"/>
                  </a:cubicBezTo>
                  <a:cubicBezTo>
                    <a:pt x="515" y="24"/>
                    <a:pt x="585" y="99"/>
                    <a:pt x="585" y="229"/>
                  </a:cubicBezTo>
                  <a:cubicBezTo>
                    <a:pt x="585" y="326"/>
                    <a:pt x="535" y="552"/>
                    <a:pt x="372" y="644"/>
                  </a:cubicBezTo>
                  <a:cubicBezTo>
                    <a:pt x="367" y="609"/>
                    <a:pt x="359" y="539"/>
                    <a:pt x="286" y="539"/>
                  </a:cubicBezTo>
                  <a:cubicBezTo>
                    <a:pt x="235" y="539"/>
                    <a:pt x="189" y="587"/>
                    <a:pt x="189" y="638"/>
                  </a:cubicBezTo>
                  <a:cubicBezTo>
                    <a:pt x="189" y="658"/>
                    <a:pt x="194" y="669"/>
                    <a:pt x="194" y="669"/>
                  </a:cubicBezTo>
                  <a:close/>
                  <a:moveTo>
                    <a:pt x="253" y="680"/>
                  </a:moveTo>
                  <a:cubicBezTo>
                    <a:pt x="240" y="680"/>
                    <a:pt x="209" y="680"/>
                    <a:pt x="209" y="638"/>
                  </a:cubicBezTo>
                  <a:cubicBezTo>
                    <a:pt x="209" y="600"/>
                    <a:pt x="246" y="561"/>
                    <a:pt x="286" y="561"/>
                  </a:cubicBezTo>
                  <a:cubicBezTo>
                    <a:pt x="328" y="561"/>
                    <a:pt x="345" y="585"/>
                    <a:pt x="345" y="642"/>
                  </a:cubicBezTo>
                  <a:cubicBezTo>
                    <a:pt x="345" y="658"/>
                    <a:pt x="345" y="658"/>
                    <a:pt x="337" y="662"/>
                  </a:cubicBezTo>
                  <a:cubicBezTo>
                    <a:pt x="310" y="673"/>
                    <a:pt x="282" y="680"/>
                    <a:pt x="253" y="68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 name="Freeform 7">
              <a:extLst>
                <a:ext uri="{FF2B5EF4-FFF2-40B4-BE49-F238E27FC236}">
                  <a16:creationId xmlns:a16="http://schemas.microsoft.com/office/drawing/2014/main" id="{AB892B43-9322-9A46-9C42-0E5E4E599A53}"/>
                </a:ext>
              </a:extLst>
            </p:cNvPr>
            <p:cNvSpPr/>
            <p:nvPr/>
          </p:nvSpPr>
          <p:spPr>
            <a:xfrm>
              <a:off x="3148199" y="6212880"/>
              <a:ext cx="178560" cy="110520"/>
            </a:xfrm>
            <a:custGeom>
              <a:avLst/>
              <a:gdLst/>
              <a:ahLst/>
              <a:cxnLst>
                <a:cxn ang="3cd4">
                  <a:pos x="hc" y="t"/>
                </a:cxn>
                <a:cxn ang="cd2">
                  <a:pos x="l" y="vc"/>
                </a:cxn>
                <a:cxn ang="cd4">
                  <a:pos x="hc" y="b"/>
                </a:cxn>
                <a:cxn ang="0">
                  <a:pos x="r" y="vc"/>
                </a:cxn>
              </a:cxnLst>
              <a:rect l="l" t="t" r="r" b="b"/>
              <a:pathLst>
                <a:path w="497" h="308">
                  <a:moveTo>
                    <a:pt x="326" y="84"/>
                  </a:moveTo>
                  <a:cubicBezTo>
                    <a:pt x="330" y="66"/>
                    <a:pt x="339" y="33"/>
                    <a:pt x="339" y="29"/>
                  </a:cubicBezTo>
                  <a:cubicBezTo>
                    <a:pt x="339" y="15"/>
                    <a:pt x="328" y="7"/>
                    <a:pt x="317" y="7"/>
                  </a:cubicBezTo>
                  <a:cubicBezTo>
                    <a:pt x="304" y="7"/>
                    <a:pt x="290" y="15"/>
                    <a:pt x="286" y="26"/>
                  </a:cubicBezTo>
                  <a:cubicBezTo>
                    <a:pt x="284" y="33"/>
                    <a:pt x="277" y="62"/>
                    <a:pt x="273" y="79"/>
                  </a:cubicBezTo>
                  <a:cubicBezTo>
                    <a:pt x="264" y="117"/>
                    <a:pt x="264" y="119"/>
                    <a:pt x="253" y="156"/>
                  </a:cubicBezTo>
                  <a:cubicBezTo>
                    <a:pt x="244" y="194"/>
                    <a:pt x="244" y="200"/>
                    <a:pt x="242" y="220"/>
                  </a:cubicBezTo>
                  <a:cubicBezTo>
                    <a:pt x="246" y="233"/>
                    <a:pt x="240" y="246"/>
                    <a:pt x="224" y="266"/>
                  </a:cubicBezTo>
                  <a:cubicBezTo>
                    <a:pt x="216" y="277"/>
                    <a:pt x="200" y="288"/>
                    <a:pt x="178" y="288"/>
                  </a:cubicBezTo>
                  <a:cubicBezTo>
                    <a:pt x="152" y="288"/>
                    <a:pt x="117" y="279"/>
                    <a:pt x="117" y="227"/>
                  </a:cubicBezTo>
                  <a:cubicBezTo>
                    <a:pt x="117" y="191"/>
                    <a:pt x="136" y="141"/>
                    <a:pt x="150" y="106"/>
                  </a:cubicBezTo>
                  <a:cubicBezTo>
                    <a:pt x="161" y="77"/>
                    <a:pt x="163" y="70"/>
                    <a:pt x="163" y="59"/>
                  </a:cubicBezTo>
                  <a:cubicBezTo>
                    <a:pt x="163" y="26"/>
                    <a:pt x="136" y="0"/>
                    <a:pt x="99" y="0"/>
                  </a:cubicBezTo>
                  <a:cubicBezTo>
                    <a:pt x="31" y="0"/>
                    <a:pt x="0" y="92"/>
                    <a:pt x="0" y="106"/>
                  </a:cubicBezTo>
                  <a:cubicBezTo>
                    <a:pt x="0" y="114"/>
                    <a:pt x="9" y="114"/>
                    <a:pt x="11" y="114"/>
                  </a:cubicBezTo>
                  <a:cubicBezTo>
                    <a:pt x="22" y="114"/>
                    <a:pt x="22" y="110"/>
                    <a:pt x="24" y="103"/>
                  </a:cubicBezTo>
                  <a:cubicBezTo>
                    <a:pt x="42" y="46"/>
                    <a:pt x="70" y="20"/>
                    <a:pt x="97" y="20"/>
                  </a:cubicBezTo>
                  <a:cubicBezTo>
                    <a:pt x="108" y="20"/>
                    <a:pt x="114" y="26"/>
                    <a:pt x="114" y="44"/>
                  </a:cubicBezTo>
                  <a:cubicBezTo>
                    <a:pt x="114" y="59"/>
                    <a:pt x="108" y="75"/>
                    <a:pt x="106" y="84"/>
                  </a:cubicBezTo>
                  <a:cubicBezTo>
                    <a:pt x="66" y="183"/>
                    <a:pt x="66" y="196"/>
                    <a:pt x="66" y="218"/>
                  </a:cubicBezTo>
                  <a:cubicBezTo>
                    <a:pt x="66" y="297"/>
                    <a:pt x="139" y="308"/>
                    <a:pt x="176" y="308"/>
                  </a:cubicBezTo>
                  <a:cubicBezTo>
                    <a:pt x="189" y="308"/>
                    <a:pt x="222" y="308"/>
                    <a:pt x="253" y="262"/>
                  </a:cubicBezTo>
                  <a:cubicBezTo>
                    <a:pt x="268" y="293"/>
                    <a:pt x="306" y="308"/>
                    <a:pt x="348" y="308"/>
                  </a:cubicBezTo>
                  <a:cubicBezTo>
                    <a:pt x="407" y="308"/>
                    <a:pt x="438" y="255"/>
                    <a:pt x="451" y="227"/>
                  </a:cubicBezTo>
                  <a:cubicBezTo>
                    <a:pt x="480" y="169"/>
                    <a:pt x="497" y="86"/>
                    <a:pt x="497" y="53"/>
                  </a:cubicBezTo>
                  <a:cubicBezTo>
                    <a:pt x="497" y="2"/>
                    <a:pt x="469" y="0"/>
                    <a:pt x="464" y="0"/>
                  </a:cubicBezTo>
                  <a:cubicBezTo>
                    <a:pt x="447" y="0"/>
                    <a:pt x="427" y="18"/>
                    <a:pt x="427" y="35"/>
                  </a:cubicBezTo>
                  <a:cubicBezTo>
                    <a:pt x="427" y="48"/>
                    <a:pt x="433" y="53"/>
                    <a:pt x="440" y="57"/>
                  </a:cubicBezTo>
                  <a:cubicBezTo>
                    <a:pt x="455" y="70"/>
                    <a:pt x="464" y="90"/>
                    <a:pt x="464" y="112"/>
                  </a:cubicBezTo>
                  <a:cubicBezTo>
                    <a:pt x="464" y="121"/>
                    <a:pt x="436" y="288"/>
                    <a:pt x="350" y="288"/>
                  </a:cubicBezTo>
                  <a:cubicBezTo>
                    <a:pt x="295" y="288"/>
                    <a:pt x="295" y="240"/>
                    <a:pt x="295" y="229"/>
                  </a:cubicBezTo>
                  <a:cubicBezTo>
                    <a:pt x="295" y="209"/>
                    <a:pt x="297" y="198"/>
                    <a:pt x="306" y="16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 name="Freeform 8">
              <a:extLst>
                <a:ext uri="{FF2B5EF4-FFF2-40B4-BE49-F238E27FC236}">
                  <a16:creationId xmlns:a16="http://schemas.microsoft.com/office/drawing/2014/main" id="{E4731A19-7448-FE4E-B6AA-4234E7131789}"/>
                </a:ext>
              </a:extLst>
            </p:cNvPr>
            <p:cNvSpPr/>
            <p:nvPr/>
          </p:nvSpPr>
          <p:spPr>
            <a:xfrm>
              <a:off x="3396960" y="600696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5"/>
                    <a:pt x="209" y="937"/>
                  </a:cubicBezTo>
                  <a:cubicBezTo>
                    <a:pt x="88" y="816"/>
                    <a:pt x="57" y="633"/>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3"/>
                    <a:pt x="0" y="484"/>
                  </a:cubicBezTo>
                  <a:cubicBezTo>
                    <a:pt x="0" y="561"/>
                    <a:pt x="11" y="677"/>
                    <a:pt x="64" y="787"/>
                  </a:cubicBezTo>
                  <a:cubicBezTo>
                    <a:pt x="123" y="906"/>
                    <a:pt x="207" y="968"/>
                    <a:pt x="216" y="968"/>
                  </a:cubicBezTo>
                  <a:cubicBezTo>
                    <a:pt x="222" y="968"/>
                    <a:pt x="227" y="966"/>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 name="Freeform 9">
              <a:extLst>
                <a:ext uri="{FF2B5EF4-FFF2-40B4-BE49-F238E27FC236}">
                  <a16:creationId xmlns:a16="http://schemas.microsoft.com/office/drawing/2014/main" id="{B61DD26B-52DD-EE4B-A8E7-7725056016C7}"/>
                </a:ext>
              </a:extLst>
            </p:cNvPr>
            <p:cNvSpPr/>
            <p:nvPr/>
          </p:nvSpPr>
          <p:spPr>
            <a:xfrm>
              <a:off x="3515039" y="6114599"/>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1"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7"/>
                    <a:pt x="257" y="418"/>
                    <a:pt x="141" y="418"/>
                  </a:cubicBezTo>
                  <a:cubicBezTo>
                    <a:pt x="125"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 name="Freeform 10">
              <a:extLst>
                <a:ext uri="{FF2B5EF4-FFF2-40B4-BE49-F238E27FC236}">
                  <a16:creationId xmlns:a16="http://schemas.microsoft.com/office/drawing/2014/main" id="{5F3F78CD-88D2-584D-B40A-A4A426C87658}"/>
                </a:ext>
              </a:extLst>
            </p:cNvPr>
            <p:cNvSpPr/>
            <p:nvPr/>
          </p:nvSpPr>
          <p:spPr>
            <a:xfrm>
              <a:off x="3690000" y="6231240"/>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 name="Freeform 11">
              <a:extLst>
                <a:ext uri="{FF2B5EF4-FFF2-40B4-BE49-F238E27FC236}">
                  <a16:creationId xmlns:a16="http://schemas.microsoft.com/office/drawing/2014/main" id="{4DBF8C85-B547-D84E-8850-7B58FE8C5E15}"/>
                </a:ext>
              </a:extLst>
            </p:cNvPr>
            <p:cNvSpPr/>
            <p:nvPr/>
          </p:nvSpPr>
          <p:spPr>
            <a:xfrm>
              <a:off x="3827879" y="6114599"/>
              <a:ext cx="159480" cy="158040"/>
            </a:xfrm>
            <a:custGeom>
              <a:avLst/>
              <a:gdLst/>
              <a:ahLst/>
              <a:cxnLst>
                <a:cxn ang="3cd4">
                  <a:pos x="hc" y="t"/>
                </a:cxn>
                <a:cxn ang="cd2">
                  <a:pos x="l" y="vc"/>
                </a:cxn>
                <a:cxn ang="cd4">
                  <a:pos x="hc" y="b"/>
                </a:cxn>
                <a:cxn ang="0">
                  <a:pos x="r" y="vc"/>
                </a:cxn>
              </a:cxnLst>
              <a:rect l="l" t="t" r="r" b="b"/>
              <a:pathLst>
                <a:path w="444" h="440">
                  <a:moveTo>
                    <a:pt x="323" y="62"/>
                  </a:moveTo>
                  <a:cubicBezTo>
                    <a:pt x="306" y="26"/>
                    <a:pt x="277" y="0"/>
                    <a:pt x="233" y="0"/>
                  </a:cubicBezTo>
                  <a:cubicBezTo>
                    <a:pt x="121" y="0"/>
                    <a:pt x="0" y="143"/>
                    <a:pt x="0" y="284"/>
                  </a:cubicBezTo>
                  <a:cubicBezTo>
                    <a:pt x="0" y="376"/>
                    <a:pt x="53" y="440"/>
                    <a:pt x="130" y="440"/>
                  </a:cubicBezTo>
                  <a:cubicBezTo>
                    <a:pt x="150" y="440"/>
                    <a:pt x="198" y="436"/>
                    <a:pt x="255" y="367"/>
                  </a:cubicBezTo>
                  <a:cubicBezTo>
                    <a:pt x="264" y="407"/>
                    <a:pt x="297" y="440"/>
                    <a:pt x="343" y="440"/>
                  </a:cubicBezTo>
                  <a:cubicBezTo>
                    <a:pt x="378" y="440"/>
                    <a:pt x="400" y="418"/>
                    <a:pt x="416" y="387"/>
                  </a:cubicBezTo>
                  <a:cubicBezTo>
                    <a:pt x="431" y="352"/>
                    <a:pt x="444" y="293"/>
                    <a:pt x="444" y="290"/>
                  </a:cubicBezTo>
                  <a:cubicBezTo>
                    <a:pt x="444" y="282"/>
                    <a:pt x="436" y="282"/>
                    <a:pt x="433" y="282"/>
                  </a:cubicBezTo>
                  <a:cubicBezTo>
                    <a:pt x="422" y="282"/>
                    <a:pt x="422" y="284"/>
                    <a:pt x="420" y="299"/>
                  </a:cubicBezTo>
                  <a:cubicBezTo>
                    <a:pt x="403" y="361"/>
                    <a:pt x="385" y="418"/>
                    <a:pt x="345" y="418"/>
                  </a:cubicBezTo>
                  <a:cubicBezTo>
                    <a:pt x="319" y="418"/>
                    <a:pt x="317" y="394"/>
                    <a:pt x="317" y="374"/>
                  </a:cubicBezTo>
                  <a:cubicBezTo>
                    <a:pt x="317" y="352"/>
                    <a:pt x="319" y="345"/>
                    <a:pt x="330" y="301"/>
                  </a:cubicBezTo>
                  <a:cubicBezTo>
                    <a:pt x="339" y="262"/>
                    <a:pt x="341" y="251"/>
                    <a:pt x="350" y="216"/>
                  </a:cubicBezTo>
                  <a:lnTo>
                    <a:pt x="385" y="79"/>
                  </a:lnTo>
                  <a:cubicBezTo>
                    <a:pt x="392" y="51"/>
                    <a:pt x="392" y="51"/>
                    <a:pt x="392" y="46"/>
                  </a:cubicBezTo>
                  <a:cubicBezTo>
                    <a:pt x="392" y="29"/>
                    <a:pt x="381" y="20"/>
                    <a:pt x="365" y="20"/>
                  </a:cubicBezTo>
                  <a:cubicBezTo>
                    <a:pt x="341" y="20"/>
                    <a:pt x="326" y="42"/>
                    <a:pt x="323" y="62"/>
                  </a:cubicBezTo>
                  <a:close/>
                  <a:moveTo>
                    <a:pt x="260" y="315"/>
                  </a:moveTo>
                  <a:cubicBezTo>
                    <a:pt x="255" y="332"/>
                    <a:pt x="255" y="332"/>
                    <a:pt x="240" y="350"/>
                  </a:cubicBezTo>
                  <a:cubicBezTo>
                    <a:pt x="198" y="403"/>
                    <a:pt x="158" y="418"/>
                    <a:pt x="132" y="418"/>
                  </a:cubicBezTo>
                  <a:cubicBezTo>
                    <a:pt x="81" y="418"/>
                    <a:pt x="68" y="365"/>
                    <a:pt x="68" y="328"/>
                  </a:cubicBezTo>
                  <a:cubicBezTo>
                    <a:pt x="68" y="279"/>
                    <a:pt x="99" y="158"/>
                    <a:pt x="123" y="114"/>
                  </a:cubicBezTo>
                  <a:cubicBezTo>
                    <a:pt x="152" y="57"/>
                    <a:pt x="196" y="22"/>
                    <a:pt x="235" y="22"/>
                  </a:cubicBezTo>
                  <a:cubicBezTo>
                    <a:pt x="299" y="22"/>
                    <a:pt x="312" y="101"/>
                    <a:pt x="312" y="108"/>
                  </a:cubicBezTo>
                  <a:cubicBezTo>
                    <a:pt x="312" y="112"/>
                    <a:pt x="310" y="119"/>
                    <a:pt x="308" y="1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 name="Freeform 12">
              <a:extLst>
                <a:ext uri="{FF2B5EF4-FFF2-40B4-BE49-F238E27FC236}">
                  <a16:creationId xmlns:a16="http://schemas.microsoft.com/office/drawing/2014/main" id="{78A33CD4-9F87-894C-A0E5-8BBC134F2133}"/>
                </a:ext>
              </a:extLst>
            </p:cNvPr>
            <p:cNvSpPr/>
            <p:nvPr/>
          </p:nvSpPr>
          <p:spPr>
            <a:xfrm>
              <a:off x="4016880" y="600696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3"/>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0"/>
                    <a:pt x="13" y="941"/>
                  </a:cubicBezTo>
                  <a:cubicBezTo>
                    <a:pt x="0" y="955"/>
                    <a:pt x="0" y="957"/>
                    <a:pt x="0" y="959"/>
                  </a:cubicBezTo>
                  <a:cubicBezTo>
                    <a:pt x="0" y="966"/>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 name="Freeform 13">
              <a:extLst>
                <a:ext uri="{FF2B5EF4-FFF2-40B4-BE49-F238E27FC236}">
                  <a16:creationId xmlns:a16="http://schemas.microsoft.com/office/drawing/2014/main" id="{DFFC409A-909E-6E40-B326-09E7662DE157}"/>
                </a:ext>
              </a:extLst>
            </p:cNvPr>
            <p:cNvSpPr/>
            <p:nvPr/>
          </p:nvSpPr>
          <p:spPr>
            <a:xfrm>
              <a:off x="4248360" y="6140880"/>
              <a:ext cx="231840" cy="82080"/>
            </a:xfrm>
            <a:custGeom>
              <a:avLst/>
              <a:gdLst/>
              <a:ahLst/>
              <a:cxnLst>
                <a:cxn ang="3cd4">
                  <a:pos x="hc" y="t"/>
                </a:cxn>
                <a:cxn ang="cd2">
                  <a:pos x="l" y="vc"/>
                </a:cxn>
                <a:cxn ang="cd4">
                  <a:pos x="hc" y="b"/>
                </a:cxn>
                <a:cxn ang="0">
                  <a:pos x="r" y="vc"/>
                </a:cxn>
              </a:cxnLst>
              <a:rect l="l" t="t" r="r" b="b"/>
              <a:pathLst>
                <a:path w="645" h="229">
                  <a:moveTo>
                    <a:pt x="612" y="40"/>
                  </a:moveTo>
                  <a:cubicBezTo>
                    <a:pt x="627" y="40"/>
                    <a:pt x="645" y="40"/>
                    <a:pt x="645" y="20"/>
                  </a:cubicBezTo>
                  <a:cubicBezTo>
                    <a:pt x="645" y="0"/>
                    <a:pt x="627" y="0"/>
                    <a:pt x="614" y="0"/>
                  </a:cubicBezTo>
                  <a:lnTo>
                    <a:pt x="33" y="0"/>
                  </a:lnTo>
                  <a:cubicBezTo>
                    <a:pt x="18" y="0"/>
                    <a:pt x="0" y="0"/>
                    <a:pt x="0" y="20"/>
                  </a:cubicBezTo>
                  <a:cubicBezTo>
                    <a:pt x="0" y="40"/>
                    <a:pt x="18" y="40"/>
                    <a:pt x="33" y="40"/>
                  </a:cubicBezTo>
                  <a:close/>
                  <a:moveTo>
                    <a:pt x="614" y="229"/>
                  </a:moveTo>
                  <a:cubicBezTo>
                    <a:pt x="627" y="229"/>
                    <a:pt x="645" y="229"/>
                    <a:pt x="645" y="209"/>
                  </a:cubicBezTo>
                  <a:cubicBezTo>
                    <a:pt x="645" y="189"/>
                    <a:pt x="627" y="189"/>
                    <a:pt x="612" y="189"/>
                  </a:cubicBezTo>
                  <a:lnTo>
                    <a:pt x="33" y="189"/>
                  </a:lnTo>
                  <a:cubicBezTo>
                    <a:pt x="18" y="189"/>
                    <a:pt x="0" y="189"/>
                    <a:pt x="0" y="209"/>
                  </a:cubicBezTo>
                  <a:cubicBezTo>
                    <a:pt x="0" y="229"/>
                    <a:pt x="18" y="229"/>
                    <a:pt x="33" y="2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 name="Freeform 14">
              <a:extLst>
                <a:ext uri="{FF2B5EF4-FFF2-40B4-BE49-F238E27FC236}">
                  <a16:creationId xmlns:a16="http://schemas.microsoft.com/office/drawing/2014/main" id="{BE04BBE8-7C4D-6E44-9281-AC254AA9E8C2}"/>
                </a:ext>
              </a:extLst>
            </p:cNvPr>
            <p:cNvSpPr/>
            <p:nvPr/>
          </p:nvSpPr>
          <p:spPr>
            <a:xfrm>
              <a:off x="4604759" y="6114599"/>
              <a:ext cx="173880" cy="158040"/>
            </a:xfrm>
            <a:custGeom>
              <a:avLst/>
              <a:gdLst/>
              <a:ahLst/>
              <a:cxnLst>
                <a:cxn ang="3cd4">
                  <a:pos x="hc" y="t"/>
                </a:cxn>
                <a:cxn ang="cd2">
                  <a:pos x="l" y="vc"/>
                </a:cxn>
                <a:cxn ang="cd4">
                  <a:pos x="hc" y="b"/>
                </a:cxn>
                <a:cxn ang="0">
                  <a:pos x="r" y="vc"/>
                </a:cxn>
              </a:cxnLst>
              <a:rect l="l" t="t" r="r" b="b"/>
              <a:pathLst>
                <a:path w="484" h="440">
                  <a:moveTo>
                    <a:pt x="297" y="136"/>
                  </a:moveTo>
                  <a:cubicBezTo>
                    <a:pt x="301" y="110"/>
                    <a:pt x="323" y="22"/>
                    <a:pt x="392" y="22"/>
                  </a:cubicBezTo>
                  <a:cubicBezTo>
                    <a:pt x="398" y="22"/>
                    <a:pt x="420" y="22"/>
                    <a:pt x="440" y="33"/>
                  </a:cubicBezTo>
                  <a:cubicBezTo>
                    <a:pt x="414" y="40"/>
                    <a:pt x="394" y="64"/>
                    <a:pt x="394" y="86"/>
                  </a:cubicBezTo>
                  <a:cubicBezTo>
                    <a:pt x="394" y="101"/>
                    <a:pt x="405" y="121"/>
                    <a:pt x="431" y="121"/>
                  </a:cubicBezTo>
                  <a:cubicBezTo>
                    <a:pt x="453" y="121"/>
                    <a:pt x="484" y="103"/>
                    <a:pt x="484" y="64"/>
                  </a:cubicBezTo>
                  <a:cubicBezTo>
                    <a:pt x="484" y="13"/>
                    <a:pt x="427" y="0"/>
                    <a:pt x="394" y="0"/>
                  </a:cubicBezTo>
                  <a:cubicBezTo>
                    <a:pt x="337" y="0"/>
                    <a:pt x="304" y="51"/>
                    <a:pt x="290" y="75"/>
                  </a:cubicBezTo>
                  <a:cubicBezTo>
                    <a:pt x="266" y="9"/>
                    <a:pt x="216" y="0"/>
                    <a:pt x="187" y="0"/>
                  </a:cubicBezTo>
                  <a:cubicBezTo>
                    <a:pt x="86" y="0"/>
                    <a:pt x="31" y="125"/>
                    <a:pt x="31" y="150"/>
                  </a:cubicBezTo>
                  <a:cubicBezTo>
                    <a:pt x="31" y="158"/>
                    <a:pt x="40" y="158"/>
                    <a:pt x="42" y="158"/>
                  </a:cubicBezTo>
                  <a:cubicBezTo>
                    <a:pt x="51" y="158"/>
                    <a:pt x="53" y="158"/>
                    <a:pt x="55" y="150"/>
                  </a:cubicBezTo>
                  <a:cubicBezTo>
                    <a:pt x="88" y="46"/>
                    <a:pt x="152" y="22"/>
                    <a:pt x="185" y="22"/>
                  </a:cubicBezTo>
                  <a:cubicBezTo>
                    <a:pt x="202" y="22"/>
                    <a:pt x="238" y="31"/>
                    <a:pt x="238" y="86"/>
                  </a:cubicBezTo>
                  <a:cubicBezTo>
                    <a:pt x="238" y="117"/>
                    <a:pt x="220" y="183"/>
                    <a:pt x="185" y="317"/>
                  </a:cubicBezTo>
                  <a:cubicBezTo>
                    <a:pt x="169" y="378"/>
                    <a:pt x="134" y="418"/>
                    <a:pt x="92" y="418"/>
                  </a:cubicBezTo>
                  <a:cubicBezTo>
                    <a:pt x="86" y="418"/>
                    <a:pt x="64" y="418"/>
                    <a:pt x="44" y="407"/>
                  </a:cubicBezTo>
                  <a:cubicBezTo>
                    <a:pt x="68" y="400"/>
                    <a:pt x="90" y="381"/>
                    <a:pt x="90" y="354"/>
                  </a:cubicBezTo>
                  <a:cubicBezTo>
                    <a:pt x="90" y="328"/>
                    <a:pt x="68" y="319"/>
                    <a:pt x="53" y="319"/>
                  </a:cubicBezTo>
                  <a:cubicBezTo>
                    <a:pt x="24" y="319"/>
                    <a:pt x="0" y="345"/>
                    <a:pt x="0" y="376"/>
                  </a:cubicBezTo>
                  <a:cubicBezTo>
                    <a:pt x="0" y="420"/>
                    <a:pt x="48" y="440"/>
                    <a:pt x="90" y="440"/>
                  </a:cubicBezTo>
                  <a:cubicBezTo>
                    <a:pt x="156" y="440"/>
                    <a:pt x="189" y="372"/>
                    <a:pt x="194" y="365"/>
                  </a:cubicBezTo>
                  <a:cubicBezTo>
                    <a:pt x="205" y="403"/>
                    <a:pt x="240" y="440"/>
                    <a:pt x="297" y="440"/>
                  </a:cubicBezTo>
                  <a:cubicBezTo>
                    <a:pt x="398" y="440"/>
                    <a:pt x="453" y="315"/>
                    <a:pt x="453" y="290"/>
                  </a:cubicBezTo>
                  <a:cubicBezTo>
                    <a:pt x="453" y="282"/>
                    <a:pt x="444" y="282"/>
                    <a:pt x="442" y="282"/>
                  </a:cubicBezTo>
                  <a:cubicBezTo>
                    <a:pt x="433" y="282"/>
                    <a:pt x="431" y="284"/>
                    <a:pt x="429" y="290"/>
                  </a:cubicBezTo>
                  <a:cubicBezTo>
                    <a:pt x="398" y="396"/>
                    <a:pt x="330" y="418"/>
                    <a:pt x="299" y="418"/>
                  </a:cubicBezTo>
                  <a:cubicBezTo>
                    <a:pt x="262" y="418"/>
                    <a:pt x="246" y="387"/>
                    <a:pt x="246" y="354"/>
                  </a:cubicBezTo>
                  <a:cubicBezTo>
                    <a:pt x="246" y="332"/>
                    <a:pt x="253" y="312"/>
                    <a:pt x="264" y="26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 name="Freeform 15">
              <a:extLst>
                <a:ext uri="{FF2B5EF4-FFF2-40B4-BE49-F238E27FC236}">
                  <a16:creationId xmlns:a16="http://schemas.microsoft.com/office/drawing/2014/main" id="{7C4CC91A-9D6C-0A46-A30C-FB92574AA7B3}"/>
                </a:ext>
              </a:extLst>
            </p:cNvPr>
            <p:cNvSpPr/>
            <p:nvPr/>
          </p:nvSpPr>
          <p:spPr>
            <a:xfrm>
              <a:off x="4827240" y="600696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5"/>
                    <a:pt x="209" y="937"/>
                  </a:cubicBezTo>
                  <a:cubicBezTo>
                    <a:pt x="88" y="816"/>
                    <a:pt x="57" y="633"/>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3"/>
                    <a:pt x="0" y="484"/>
                  </a:cubicBezTo>
                  <a:cubicBezTo>
                    <a:pt x="0" y="561"/>
                    <a:pt x="11" y="677"/>
                    <a:pt x="64" y="787"/>
                  </a:cubicBezTo>
                  <a:cubicBezTo>
                    <a:pt x="123" y="906"/>
                    <a:pt x="207" y="968"/>
                    <a:pt x="216" y="968"/>
                  </a:cubicBezTo>
                  <a:cubicBezTo>
                    <a:pt x="222" y="968"/>
                    <a:pt x="227" y="966"/>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 name="Freeform 16">
              <a:extLst>
                <a:ext uri="{FF2B5EF4-FFF2-40B4-BE49-F238E27FC236}">
                  <a16:creationId xmlns:a16="http://schemas.microsoft.com/office/drawing/2014/main" id="{2C306858-53DC-6046-AB5F-BDE2B02B6FD5}"/>
                </a:ext>
              </a:extLst>
            </p:cNvPr>
            <p:cNvSpPr/>
            <p:nvPr/>
          </p:nvSpPr>
          <p:spPr>
            <a:xfrm>
              <a:off x="4946040" y="6114599"/>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1"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7"/>
                    <a:pt x="257" y="418"/>
                    <a:pt x="141" y="418"/>
                  </a:cubicBezTo>
                  <a:cubicBezTo>
                    <a:pt x="125"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8" name="Freeform 17">
              <a:extLst>
                <a:ext uri="{FF2B5EF4-FFF2-40B4-BE49-F238E27FC236}">
                  <a16:creationId xmlns:a16="http://schemas.microsoft.com/office/drawing/2014/main" id="{BC98E427-7374-3844-8AF7-4719AA62BBB6}"/>
                </a:ext>
              </a:extLst>
            </p:cNvPr>
            <p:cNvSpPr/>
            <p:nvPr/>
          </p:nvSpPr>
          <p:spPr>
            <a:xfrm>
              <a:off x="5120280" y="6231240"/>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9" name="Freeform 18">
              <a:extLst>
                <a:ext uri="{FF2B5EF4-FFF2-40B4-BE49-F238E27FC236}">
                  <a16:creationId xmlns:a16="http://schemas.microsoft.com/office/drawing/2014/main" id="{CFB54660-7992-7D47-B98E-C51EAEA235E1}"/>
                </a:ext>
              </a:extLst>
            </p:cNvPr>
            <p:cNvSpPr/>
            <p:nvPr/>
          </p:nvSpPr>
          <p:spPr>
            <a:xfrm>
              <a:off x="5258880" y="6114599"/>
              <a:ext cx="159480" cy="158040"/>
            </a:xfrm>
            <a:custGeom>
              <a:avLst/>
              <a:gdLst/>
              <a:ahLst/>
              <a:cxnLst>
                <a:cxn ang="3cd4">
                  <a:pos x="hc" y="t"/>
                </a:cxn>
                <a:cxn ang="cd2">
                  <a:pos x="l" y="vc"/>
                </a:cxn>
                <a:cxn ang="cd4">
                  <a:pos x="hc" y="b"/>
                </a:cxn>
                <a:cxn ang="0">
                  <a:pos x="r" y="vc"/>
                </a:cxn>
              </a:cxnLst>
              <a:rect l="l" t="t" r="r" b="b"/>
              <a:pathLst>
                <a:path w="444" h="440">
                  <a:moveTo>
                    <a:pt x="323" y="62"/>
                  </a:moveTo>
                  <a:cubicBezTo>
                    <a:pt x="306" y="26"/>
                    <a:pt x="277" y="0"/>
                    <a:pt x="233" y="0"/>
                  </a:cubicBezTo>
                  <a:cubicBezTo>
                    <a:pt x="121" y="0"/>
                    <a:pt x="0" y="143"/>
                    <a:pt x="0" y="284"/>
                  </a:cubicBezTo>
                  <a:cubicBezTo>
                    <a:pt x="0" y="376"/>
                    <a:pt x="53" y="440"/>
                    <a:pt x="130" y="440"/>
                  </a:cubicBezTo>
                  <a:cubicBezTo>
                    <a:pt x="150" y="440"/>
                    <a:pt x="198" y="436"/>
                    <a:pt x="255" y="367"/>
                  </a:cubicBezTo>
                  <a:cubicBezTo>
                    <a:pt x="264" y="407"/>
                    <a:pt x="297" y="440"/>
                    <a:pt x="343" y="440"/>
                  </a:cubicBezTo>
                  <a:cubicBezTo>
                    <a:pt x="378" y="440"/>
                    <a:pt x="400" y="418"/>
                    <a:pt x="416" y="387"/>
                  </a:cubicBezTo>
                  <a:cubicBezTo>
                    <a:pt x="431" y="352"/>
                    <a:pt x="444" y="293"/>
                    <a:pt x="444" y="290"/>
                  </a:cubicBezTo>
                  <a:cubicBezTo>
                    <a:pt x="444" y="282"/>
                    <a:pt x="436" y="282"/>
                    <a:pt x="433" y="282"/>
                  </a:cubicBezTo>
                  <a:cubicBezTo>
                    <a:pt x="425" y="282"/>
                    <a:pt x="422" y="284"/>
                    <a:pt x="420" y="299"/>
                  </a:cubicBezTo>
                  <a:cubicBezTo>
                    <a:pt x="403" y="361"/>
                    <a:pt x="385" y="418"/>
                    <a:pt x="345" y="418"/>
                  </a:cubicBezTo>
                  <a:cubicBezTo>
                    <a:pt x="319" y="418"/>
                    <a:pt x="317" y="394"/>
                    <a:pt x="317" y="374"/>
                  </a:cubicBezTo>
                  <a:cubicBezTo>
                    <a:pt x="317" y="352"/>
                    <a:pt x="319" y="345"/>
                    <a:pt x="330" y="301"/>
                  </a:cubicBezTo>
                  <a:cubicBezTo>
                    <a:pt x="341" y="262"/>
                    <a:pt x="341" y="251"/>
                    <a:pt x="350" y="216"/>
                  </a:cubicBezTo>
                  <a:lnTo>
                    <a:pt x="385" y="79"/>
                  </a:lnTo>
                  <a:cubicBezTo>
                    <a:pt x="392" y="51"/>
                    <a:pt x="392" y="51"/>
                    <a:pt x="392" y="46"/>
                  </a:cubicBezTo>
                  <a:cubicBezTo>
                    <a:pt x="392" y="29"/>
                    <a:pt x="381" y="20"/>
                    <a:pt x="365" y="20"/>
                  </a:cubicBezTo>
                  <a:cubicBezTo>
                    <a:pt x="341" y="20"/>
                    <a:pt x="326" y="42"/>
                    <a:pt x="323" y="62"/>
                  </a:cubicBezTo>
                  <a:close/>
                  <a:moveTo>
                    <a:pt x="260" y="315"/>
                  </a:moveTo>
                  <a:cubicBezTo>
                    <a:pt x="255" y="332"/>
                    <a:pt x="255" y="332"/>
                    <a:pt x="242" y="350"/>
                  </a:cubicBezTo>
                  <a:cubicBezTo>
                    <a:pt x="198" y="403"/>
                    <a:pt x="158" y="418"/>
                    <a:pt x="132" y="418"/>
                  </a:cubicBezTo>
                  <a:cubicBezTo>
                    <a:pt x="84" y="418"/>
                    <a:pt x="68" y="365"/>
                    <a:pt x="68" y="328"/>
                  </a:cubicBezTo>
                  <a:cubicBezTo>
                    <a:pt x="68" y="279"/>
                    <a:pt x="99" y="158"/>
                    <a:pt x="123" y="114"/>
                  </a:cubicBezTo>
                  <a:cubicBezTo>
                    <a:pt x="152" y="57"/>
                    <a:pt x="196" y="22"/>
                    <a:pt x="235" y="22"/>
                  </a:cubicBezTo>
                  <a:cubicBezTo>
                    <a:pt x="299" y="22"/>
                    <a:pt x="312" y="101"/>
                    <a:pt x="312" y="108"/>
                  </a:cubicBezTo>
                  <a:cubicBezTo>
                    <a:pt x="312" y="112"/>
                    <a:pt x="310" y="119"/>
                    <a:pt x="308" y="1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 name="Freeform 19">
              <a:extLst>
                <a:ext uri="{FF2B5EF4-FFF2-40B4-BE49-F238E27FC236}">
                  <a16:creationId xmlns:a16="http://schemas.microsoft.com/office/drawing/2014/main" id="{52AD82E7-56F8-984D-B4E2-339D9D953392}"/>
                </a:ext>
              </a:extLst>
            </p:cNvPr>
            <p:cNvSpPr/>
            <p:nvPr/>
          </p:nvSpPr>
          <p:spPr>
            <a:xfrm>
              <a:off x="5447159" y="600696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3"/>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0"/>
                    <a:pt x="13" y="941"/>
                  </a:cubicBezTo>
                  <a:cubicBezTo>
                    <a:pt x="0" y="955"/>
                    <a:pt x="0" y="957"/>
                    <a:pt x="0" y="959"/>
                  </a:cubicBezTo>
                  <a:cubicBezTo>
                    <a:pt x="0" y="966"/>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 name="Freeform 20">
              <a:extLst>
                <a:ext uri="{FF2B5EF4-FFF2-40B4-BE49-F238E27FC236}">
                  <a16:creationId xmlns:a16="http://schemas.microsoft.com/office/drawing/2014/main" id="{7D96F200-F6D7-5F44-A785-DF39839636CE}"/>
                </a:ext>
              </a:extLst>
            </p:cNvPr>
            <p:cNvSpPr/>
            <p:nvPr/>
          </p:nvSpPr>
          <p:spPr>
            <a:xfrm>
              <a:off x="5573160" y="5959440"/>
              <a:ext cx="182520" cy="165240"/>
            </a:xfrm>
            <a:custGeom>
              <a:avLst/>
              <a:gdLst/>
              <a:ahLst/>
              <a:cxnLst>
                <a:cxn ang="3cd4">
                  <a:pos x="hc" y="t"/>
                </a:cxn>
                <a:cxn ang="cd2">
                  <a:pos x="l" y="vc"/>
                </a:cxn>
                <a:cxn ang="cd4">
                  <a:pos x="hc" y="b"/>
                </a:cxn>
                <a:cxn ang="0">
                  <a:pos x="r" y="vc"/>
                </a:cxn>
              </a:cxnLst>
              <a:rect l="l" t="t" r="r" b="b"/>
              <a:pathLst>
                <a:path w="508" h="460">
                  <a:moveTo>
                    <a:pt x="301" y="48"/>
                  </a:moveTo>
                  <a:cubicBezTo>
                    <a:pt x="306" y="29"/>
                    <a:pt x="308" y="26"/>
                    <a:pt x="321" y="24"/>
                  </a:cubicBezTo>
                  <a:cubicBezTo>
                    <a:pt x="326" y="24"/>
                    <a:pt x="350" y="24"/>
                    <a:pt x="363" y="24"/>
                  </a:cubicBezTo>
                  <a:cubicBezTo>
                    <a:pt x="405" y="24"/>
                    <a:pt x="422" y="24"/>
                    <a:pt x="440" y="31"/>
                  </a:cubicBezTo>
                  <a:cubicBezTo>
                    <a:pt x="469" y="40"/>
                    <a:pt x="471" y="59"/>
                    <a:pt x="471" y="84"/>
                  </a:cubicBezTo>
                  <a:cubicBezTo>
                    <a:pt x="471" y="95"/>
                    <a:pt x="471" y="103"/>
                    <a:pt x="466" y="139"/>
                  </a:cubicBezTo>
                  <a:lnTo>
                    <a:pt x="464" y="145"/>
                  </a:lnTo>
                  <a:cubicBezTo>
                    <a:pt x="464" y="154"/>
                    <a:pt x="469" y="156"/>
                    <a:pt x="475" y="156"/>
                  </a:cubicBezTo>
                  <a:cubicBezTo>
                    <a:pt x="486" y="156"/>
                    <a:pt x="488" y="150"/>
                    <a:pt x="488" y="139"/>
                  </a:cubicBezTo>
                  <a:lnTo>
                    <a:pt x="508" y="9"/>
                  </a:lnTo>
                  <a:cubicBezTo>
                    <a:pt x="508" y="0"/>
                    <a:pt x="499" y="0"/>
                    <a:pt x="486" y="0"/>
                  </a:cubicBezTo>
                  <a:lnTo>
                    <a:pt x="68" y="0"/>
                  </a:lnTo>
                  <a:cubicBezTo>
                    <a:pt x="53" y="0"/>
                    <a:pt x="51" y="0"/>
                    <a:pt x="46" y="13"/>
                  </a:cubicBezTo>
                  <a:lnTo>
                    <a:pt x="4" y="134"/>
                  </a:lnTo>
                  <a:cubicBezTo>
                    <a:pt x="2" y="136"/>
                    <a:pt x="0" y="143"/>
                    <a:pt x="0" y="147"/>
                  </a:cubicBezTo>
                  <a:cubicBezTo>
                    <a:pt x="0" y="150"/>
                    <a:pt x="2" y="156"/>
                    <a:pt x="11" y="156"/>
                  </a:cubicBezTo>
                  <a:cubicBezTo>
                    <a:pt x="20" y="156"/>
                    <a:pt x="22" y="154"/>
                    <a:pt x="26" y="141"/>
                  </a:cubicBezTo>
                  <a:cubicBezTo>
                    <a:pt x="66" y="31"/>
                    <a:pt x="88" y="24"/>
                    <a:pt x="191" y="24"/>
                  </a:cubicBezTo>
                  <a:lnTo>
                    <a:pt x="220" y="24"/>
                  </a:lnTo>
                  <a:cubicBezTo>
                    <a:pt x="240" y="24"/>
                    <a:pt x="240" y="24"/>
                    <a:pt x="240" y="31"/>
                  </a:cubicBezTo>
                  <a:cubicBezTo>
                    <a:pt x="240" y="33"/>
                    <a:pt x="240" y="35"/>
                    <a:pt x="238" y="46"/>
                  </a:cubicBezTo>
                  <a:lnTo>
                    <a:pt x="147" y="403"/>
                  </a:lnTo>
                  <a:cubicBezTo>
                    <a:pt x="143" y="429"/>
                    <a:pt x="141" y="436"/>
                    <a:pt x="68" y="436"/>
                  </a:cubicBezTo>
                  <a:cubicBezTo>
                    <a:pt x="44" y="436"/>
                    <a:pt x="37" y="436"/>
                    <a:pt x="37" y="451"/>
                  </a:cubicBezTo>
                  <a:cubicBezTo>
                    <a:pt x="37" y="451"/>
                    <a:pt x="40" y="460"/>
                    <a:pt x="51" y="460"/>
                  </a:cubicBezTo>
                  <a:cubicBezTo>
                    <a:pt x="68" y="460"/>
                    <a:pt x="88" y="458"/>
                    <a:pt x="108" y="458"/>
                  </a:cubicBezTo>
                  <a:cubicBezTo>
                    <a:pt x="128" y="458"/>
                    <a:pt x="147" y="458"/>
                    <a:pt x="167" y="458"/>
                  </a:cubicBezTo>
                  <a:cubicBezTo>
                    <a:pt x="185" y="458"/>
                    <a:pt x="209" y="458"/>
                    <a:pt x="227" y="458"/>
                  </a:cubicBezTo>
                  <a:cubicBezTo>
                    <a:pt x="246" y="458"/>
                    <a:pt x="266" y="460"/>
                    <a:pt x="284" y="460"/>
                  </a:cubicBezTo>
                  <a:cubicBezTo>
                    <a:pt x="290" y="460"/>
                    <a:pt x="299" y="460"/>
                    <a:pt x="299" y="444"/>
                  </a:cubicBezTo>
                  <a:cubicBezTo>
                    <a:pt x="299" y="436"/>
                    <a:pt x="293" y="436"/>
                    <a:pt x="273" y="436"/>
                  </a:cubicBezTo>
                  <a:cubicBezTo>
                    <a:pt x="260" y="436"/>
                    <a:pt x="246" y="433"/>
                    <a:pt x="233" y="433"/>
                  </a:cubicBezTo>
                  <a:cubicBezTo>
                    <a:pt x="209" y="431"/>
                    <a:pt x="209" y="429"/>
                    <a:pt x="209" y="420"/>
                  </a:cubicBezTo>
                  <a:cubicBezTo>
                    <a:pt x="209" y="416"/>
                    <a:pt x="209" y="414"/>
                    <a:pt x="211" y="40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2" name="Freeform 21">
              <a:extLst>
                <a:ext uri="{FF2B5EF4-FFF2-40B4-BE49-F238E27FC236}">
                  <a16:creationId xmlns:a16="http://schemas.microsoft.com/office/drawing/2014/main" id="{29DCEDEC-C256-C740-A1B3-76DBE2883FE0}"/>
                </a:ext>
              </a:extLst>
            </p:cNvPr>
            <p:cNvSpPr/>
            <p:nvPr/>
          </p:nvSpPr>
          <p:spPr>
            <a:xfrm>
              <a:off x="5791679" y="6114599"/>
              <a:ext cx="230760" cy="158040"/>
            </a:xfrm>
            <a:custGeom>
              <a:avLst/>
              <a:gdLst/>
              <a:ahLst/>
              <a:cxnLst>
                <a:cxn ang="3cd4">
                  <a:pos x="hc" y="t"/>
                </a:cxn>
                <a:cxn ang="cd2">
                  <a:pos x="l" y="vc"/>
                </a:cxn>
                <a:cxn ang="cd4">
                  <a:pos x="hc" y="b"/>
                </a:cxn>
                <a:cxn ang="0">
                  <a:pos x="r" y="vc"/>
                </a:cxn>
              </a:cxnLst>
              <a:rect l="l" t="t" r="r" b="b"/>
              <a:pathLst>
                <a:path w="642" h="440">
                  <a:moveTo>
                    <a:pt x="420" y="99"/>
                  </a:moveTo>
                  <a:cubicBezTo>
                    <a:pt x="425" y="79"/>
                    <a:pt x="433" y="42"/>
                    <a:pt x="433" y="37"/>
                  </a:cubicBezTo>
                  <a:cubicBezTo>
                    <a:pt x="433" y="20"/>
                    <a:pt x="420" y="11"/>
                    <a:pt x="407" y="11"/>
                  </a:cubicBezTo>
                  <a:cubicBezTo>
                    <a:pt x="394" y="11"/>
                    <a:pt x="376" y="18"/>
                    <a:pt x="370" y="37"/>
                  </a:cubicBezTo>
                  <a:cubicBezTo>
                    <a:pt x="367" y="44"/>
                    <a:pt x="321" y="231"/>
                    <a:pt x="315" y="255"/>
                  </a:cubicBezTo>
                  <a:cubicBezTo>
                    <a:pt x="308" y="284"/>
                    <a:pt x="306" y="301"/>
                    <a:pt x="306" y="319"/>
                  </a:cubicBezTo>
                  <a:cubicBezTo>
                    <a:pt x="306" y="330"/>
                    <a:pt x="306" y="332"/>
                    <a:pt x="308" y="337"/>
                  </a:cubicBezTo>
                  <a:cubicBezTo>
                    <a:pt x="286" y="389"/>
                    <a:pt x="255" y="418"/>
                    <a:pt x="218" y="418"/>
                  </a:cubicBezTo>
                  <a:cubicBezTo>
                    <a:pt x="141" y="418"/>
                    <a:pt x="141" y="348"/>
                    <a:pt x="141" y="330"/>
                  </a:cubicBezTo>
                  <a:cubicBezTo>
                    <a:pt x="141" y="299"/>
                    <a:pt x="145" y="262"/>
                    <a:pt x="191" y="141"/>
                  </a:cubicBezTo>
                  <a:cubicBezTo>
                    <a:pt x="202" y="112"/>
                    <a:pt x="207" y="99"/>
                    <a:pt x="207" y="79"/>
                  </a:cubicBezTo>
                  <a:cubicBezTo>
                    <a:pt x="207" y="35"/>
                    <a:pt x="176" y="0"/>
                    <a:pt x="128" y="0"/>
                  </a:cubicBezTo>
                  <a:cubicBezTo>
                    <a:pt x="35" y="0"/>
                    <a:pt x="0" y="141"/>
                    <a:pt x="0" y="150"/>
                  </a:cubicBezTo>
                  <a:cubicBezTo>
                    <a:pt x="0" y="158"/>
                    <a:pt x="9" y="158"/>
                    <a:pt x="11" y="158"/>
                  </a:cubicBezTo>
                  <a:cubicBezTo>
                    <a:pt x="22" y="158"/>
                    <a:pt x="22" y="158"/>
                    <a:pt x="26" y="141"/>
                  </a:cubicBezTo>
                  <a:cubicBezTo>
                    <a:pt x="53" y="51"/>
                    <a:pt x="90" y="22"/>
                    <a:pt x="125" y="22"/>
                  </a:cubicBezTo>
                  <a:cubicBezTo>
                    <a:pt x="134" y="22"/>
                    <a:pt x="150" y="22"/>
                    <a:pt x="150" y="53"/>
                  </a:cubicBezTo>
                  <a:cubicBezTo>
                    <a:pt x="150" y="77"/>
                    <a:pt x="139" y="106"/>
                    <a:pt x="132" y="121"/>
                  </a:cubicBezTo>
                  <a:cubicBezTo>
                    <a:pt x="90" y="235"/>
                    <a:pt x="77" y="282"/>
                    <a:pt x="77" y="317"/>
                  </a:cubicBezTo>
                  <a:cubicBezTo>
                    <a:pt x="77" y="407"/>
                    <a:pt x="143" y="440"/>
                    <a:pt x="216" y="440"/>
                  </a:cubicBezTo>
                  <a:cubicBezTo>
                    <a:pt x="231" y="440"/>
                    <a:pt x="277" y="440"/>
                    <a:pt x="317" y="372"/>
                  </a:cubicBezTo>
                  <a:cubicBezTo>
                    <a:pt x="341" y="433"/>
                    <a:pt x="409" y="440"/>
                    <a:pt x="438" y="440"/>
                  </a:cubicBezTo>
                  <a:cubicBezTo>
                    <a:pt x="510" y="440"/>
                    <a:pt x="552" y="378"/>
                    <a:pt x="579" y="321"/>
                  </a:cubicBezTo>
                  <a:cubicBezTo>
                    <a:pt x="612" y="244"/>
                    <a:pt x="642" y="114"/>
                    <a:pt x="642" y="68"/>
                  </a:cubicBezTo>
                  <a:cubicBezTo>
                    <a:pt x="642" y="15"/>
                    <a:pt x="616" y="0"/>
                    <a:pt x="598" y="0"/>
                  </a:cubicBezTo>
                  <a:cubicBezTo>
                    <a:pt x="574" y="0"/>
                    <a:pt x="550" y="24"/>
                    <a:pt x="550" y="46"/>
                  </a:cubicBezTo>
                  <a:cubicBezTo>
                    <a:pt x="550" y="59"/>
                    <a:pt x="557" y="66"/>
                    <a:pt x="565" y="73"/>
                  </a:cubicBezTo>
                  <a:cubicBezTo>
                    <a:pt x="576" y="84"/>
                    <a:pt x="601" y="108"/>
                    <a:pt x="601" y="156"/>
                  </a:cubicBezTo>
                  <a:cubicBezTo>
                    <a:pt x="601" y="189"/>
                    <a:pt x="572" y="284"/>
                    <a:pt x="548" y="332"/>
                  </a:cubicBezTo>
                  <a:cubicBezTo>
                    <a:pt x="521" y="385"/>
                    <a:pt x="488" y="418"/>
                    <a:pt x="440" y="418"/>
                  </a:cubicBezTo>
                  <a:cubicBezTo>
                    <a:pt x="394" y="418"/>
                    <a:pt x="370" y="389"/>
                    <a:pt x="370" y="334"/>
                  </a:cubicBezTo>
                  <a:cubicBezTo>
                    <a:pt x="370" y="308"/>
                    <a:pt x="376" y="277"/>
                    <a:pt x="378" y="26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23" name="Group 22" descr="22§display§w \leftarrow w + \alpha (r + \gamma \max_a x(s',a)^Tw - x(s,a)^Tw)x(s,a)§svg§600§FALSE" title="TexMaths">
            <a:extLst>
              <a:ext uri="{FF2B5EF4-FFF2-40B4-BE49-F238E27FC236}">
                <a16:creationId xmlns:a16="http://schemas.microsoft.com/office/drawing/2014/main" id="{4B87EAFF-0218-C340-9849-CDA7D12B0D1D}"/>
              </a:ext>
            </a:extLst>
          </p:cNvPr>
          <p:cNvGrpSpPr/>
          <p:nvPr/>
        </p:nvGrpSpPr>
        <p:grpSpPr>
          <a:xfrm>
            <a:off x="1317240" y="6933599"/>
            <a:ext cx="7903799" cy="521640"/>
            <a:chOff x="1317240" y="6933599"/>
            <a:chExt cx="7903799" cy="521640"/>
          </a:xfrm>
        </p:grpSpPr>
        <p:sp>
          <p:nvSpPr>
            <p:cNvPr id="24" name="Freeform 23">
              <a:extLst>
                <a:ext uri="{FF2B5EF4-FFF2-40B4-BE49-F238E27FC236}">
                  <a16:creationId xmlns:a16="http://schemas.microsoft.com/office/drawing/2014/main" id="{3FC1D265-2BDE-534B-9CCE-8EE163E6E04C}"/>
                </a:ext>
              </a:extLst>
            </p:cNvPr>
            <p:cNvSpPr/>
            <p:nvPr/>
          </p:nvSpPr>
          <p:spPr>
            <a:xfrm>
              <a:off x="1317240" y="6933599"/>
              <a:ext cx="7903799" cy="518400"/>
            </a:xfrm>
            <a:custGeom>
              <a:avLst/>
              <a:gdLst/>
              <a:ahLst/>
              <a:cxnLst>
                <a:cxn ang="3cd4">
                  <a:pos x="hc" y="t"/>
                </a:cxn>
                <a:cxn ang="cd2">
                  <a:pos x="l" y="vc"/>
                </a:cxn>
                <a:cxn ang="cd4">
                  <a:pos x="hc" y="b"/>
                </a:cxn>
                <a:cxn ang="0">
                  <a:pos x="r" y="vc"/>
                </a:cxn>
              </a:cxnLst>
              <a:rect l="l" t="t" r="r" b="b"/>
              <a:pathLst>
                <a:path w="21956" h="1441">
                  <a:moveTo>
                    <a:pt x="10978" y="1441"/>
                  </a:moveTo>
                  <a:lnTo>
                    <a:pt x="0" y="1441"/>
                  </a:lnTo>
                  <a:lnTo>
                    <a:pt x="0" y="0"/>
                  </a:lnTo>
                  <a:lnTo>
                    <a:pt x="21956" y="0"/>
                  </a:lnTo>
                  <a:lnTo>
                    <a:pt x="21956" y="1441"/>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dirty="0">
                <a:ln>
                  <a:noFill/>
                </a:ln>
                <a:latin typeface="Liberation Sans" pitchFamily="18"/>
                <a:ea typeface="Noto Sans CJK SC Regular" pitchFamily="2"/>
                <a:cs typeface="FreeSans" pitchFamily="2"/>
              </a:endParaRPr>
            </a:p>
          </p:txBody>
        </p:sp>
        <p:sp>
          <p:nvSpPr>
            <p:cNvPr id="25" name="Freeform 24">
              <a:extLst>
                <a:ext uri="{FF2B5EF4-FFF2-40B4-BE49-F238E27FC236}">
                  <a16:creationId xmlns:a16="http://schemas.microsoft.com/office/drawing/2014/main" id="{D939B197-13A1-F143-B902-7D303C0E587B}"/>
                </a:ext>
              </a:extLst>
            </p:cNvPr>
            <p:cNvSpPr/>
            <p:nvPr/>
          </p:nvSpPr>
          <p:spPr>
            <a:xfrm>
              <a:off x="1327680" y="7089480"/>
              <a:ext cx="230760" cy="158040"/>
            </a:xfrm>
            <a:custGeom>
              <a:avLst/>
              <a:gdLst/>
              <a:ahLst/>
              <a:cxnLst>
                <a:cxn ang="3cd4">
                  <a:pos x="hc" y="t"/>
                </a:cxn>
                <a:cxn ang="cd2">
                  <a:pos x="l" y="vc"/>
                </a:cxn>
                <a:cxn ang="cd4">
                  <a:pos x="hc" y="b"/>
                </a:cxn>
                <a:cxn ang="0">
                  <a:pos x="r" y="vc"/>
                </a:cxn>
              </a:cxnLst>
              <a:rect l="l" t="t" r="r" b="b"/>
              <a:pathLst>
                <a:path w="642" h="440">
                  <a:moveTo>
                    <a:pt x="420" y="99"/>
                  </a:moveTo>
                  <a:cubicBezTo>
                    <a:pt x="425" y="79"/>
                    <a:pt x="433" y="42"/>
                    <a:pt x="433" y="37"/>
                  </a:cubicBezTo>
                  <a:cubicBezTo>
                    <a:pt x="433" y="20"/>
                    <a:pt x="420" y="11"/>
                    <a:pt x="407" y="11"/>
                  </a:cubicBezTo>
                  <a:cubicBezTo>
                    <a:pt x="394" y="11"/>
                    <a:pt x="376" y="18"/>
                    <a:pt x="370" y="37"/>
                  </a:cubicBezTo>
                  <a:cubicBezTo>
                    <a:pt x="367" y="44"/>
                    <a:pt x="321" y="231"/>
                    <a:pt x="315" y="255"/>
                  </a:cubicBezTo>
                  <a:cubicBezTo>
                    <a:pt x="308" y="284"/>
                    <a:pt x="306" y="301"/>
                    <a:pt x="306" y="319"/>
                  </a:cubicBezTo>
                  <a:cubicBezTo>
                    <a:pt x="306" y="330"/>
                    <a:pt x="306" y="332"/>
                    <a:pt x="308" y="337"/>
                  </a:cubicBezTo>
                  <a:cubicBezTo>
                    <a:pt x="286" y="389"/>
                    <a:pt x="255" y="418"/>
                    <a:pt x="218" y="418"/>
                  </a:cubicBezTo>
                  <a:cubicBezTo>
                    <a:pt x="141" y="418"/>
                    <a:pt x="141" y="348"/>
                    <a:pt x="141" y="330"/>
                  </a:cubicBezTo>
                  <a:cubicBezTo>
                    <a:pt x="141" y="299"/>
                    <a:pt x="145" y="262"/>
                    <a:pt x="191" y="141"/>
                  </a:cubicBezTo>
                  <a:cubicBezTo>
                    <a:pt x="202" y="112"/>
                    <a:pt x="207" y="99"/>
                    <a:pt x="207" y="79"/>
                  </a:cubicBezTo>
                  <a:cubicBezTo>
                    <a:pt x="207" y="35"/>
                    <a:pt x="176" y="0"/>
                    <a:pt x="128" y="0"/>
                  </a:cubicBezTo>
                  <a:cubicBezTo>
                    <a:pt x="35" y="0"/>
                    <a:pt x="0" y="141"/>
                    <a:pt x="0" y="150"/>
                  </a:cubicBezTo>
                  <a:cubicBezTo>
                    <a:pt x="0" y="158"/>
                    <a:pt x="9" y="158"/>
                    <a:pt x="11" y="158"/>
                  </a:cubicBezTo>
                  <a:cubicBezTo>
                    <a:pt x="22" y="158"/>
                    <a:pt x="22" y="158"/>
                    <a:pt x="26" y="141"/>
                  </a:cubicBezTo>
                  <a:cubicBezTo>
                    <a:pt x="53" y="51"/>
                    <a:pt x="90" y="22"/>
                    <a:pt x="125" y="22"/>
                  </a:cubicBezTo>
                  <a:cubicBezTo>
                    <a:pt x="134" y="22"/>
                    <a:pt x="150" y="22"/>
                    <a:pt x="150" y="53"/>
                  </a:cubicBezTo>
                  <a:cubicBezTo>
                    <a:pt x="150" y="77"/>
                    <a:pt x="139" y="106"/>
                    <a:pt x="132" y="121"/>
                  </a:cubicBezTo>
                  <a:cubicBezTo>
                    <a:pt x="90" y="235"/>
                    <a:pt x="77" y="282"/>
                    <a:pt x="77" y="317"/>
                  </a:cubicBezTo>
                  <a:cubicBezTo>
                    <a:pt x="77" y="407"/>
                    <a:pt x="143" y="440"/>
                    <a:pt x="216" y="440"/>
                  </a:cubicBezTo>
                  <a:cubicBezTo>
                    <a:pt x="231" y="440"/>
                    <a:pt x="277" y="440"/>
                    <a:pt x="317" y="372"/>
                  </a:cubicBezTo>
                  <a:cubicBezTo>
                    <a:pt x="341" y="433"/>
                    <a:pt x="409" y="440"/>
                    <a:pt x="438" y="440"/>
                  </a:cubicBezTo>
                  <a:cubicBezTo>
                    <a:pt x="510" y="440"/>
                    <a:pt x="552" y="378"/>
                    <a:pt x="579" y="321"/>
                  </a:cubicBezTo>
                  <a:cubicBezTo>
                    <a:pt x="612" y="244"/>
                    <a:pt x="642" y="114"/>
                    <a:pt x="642" y="68"/>
                  </a:cubicBezTo>
                  <a:cubicBezTo>
                    <a:pt x="642" y="15"/>
                    <a:pt x="616" y="0"/>
                    <a:pt x="598" y="0"/>
                  </a:cubicBezTo>
                  <a:cubicBezTo>
                    <a:pt x="574" y="0"/>
                    <a:pt x="550" y="24"/>
                    <a:pt x="550" y="46"/>
                  </a:cubicBezTo>
                  <a:cubicBezTo>
                    <a:pt x="550" y="59"/>
                    <a:pt x="557" y="66"/>
                    <a:pt x="565" y="73"/>
                  </a:cubicBezTo>
                  <a:cubicBezTo>
                    <a:pt x="576" y="84"/>
                    <a:pt x="601" y="108"/>
                    <a:pt x="601" y="156"/>
                  </a:cubicBezTo>
                  <a:cubicBezTo>
                    <a:pt x="601" y="189"/>
                    <a:pt x="572" y="284"/>
                    <a:pt x="548" y="332"/>
                  </a:cubicBezTo>
                  <a:cubicBezTo>
                    <a:pt x="521" y="385"/>
                    <a:pt x="488" y="418"/>
                    <a:pt x="440" y="418"/>
                  </a:cubicBezTo>
                  <a:cubicBezTo>
                    <a:pt x="394" y="418"/>
                    <a:pt x="370" y="389"/>
                    <a:pt x="370" y="334"/>
                  </a:cubicBezTo>
                  <a:cubicBezTo>
                    <a:pt x="370" y="308"/>
                    <a:pt x="376" y="277"/>
                    <a:pt x="378" y="26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6" name="Freeform 25">
              <a:extLst>
                <a:ext uri="{FF2B5EF4-FFF2-40B4-BE49-F238E27FC236}">
                  <a16:creationId xmlns:a16="http://schemas.microsoft.com/office/drawing/2014/main" id="{79D903F7-9968-284F-84A7-4B875DE82541}"/>
                </a:ext>
              </a:extLst>
            </p:cNvPr>
            <p:cNvSpPr/>
            <p:nvPr/>
          </p:nvSpPr>
          <p:spPr>
            <a:xfrm>
              <a:off x="1690919" y="7065000"/>
              <a:ext cx="309240" cy="181800"/>
            </a:xfrm>
            <a:custGeom>
              <a:avLst/>
              <a:gdLst/>
              <a:ahLst/>
              <a:cxnLst>
                <a:cxn ang="3cd4">
                  <a:pos x="hc" y="t"/>
                </a:cxn>
                <a:cxn ang="cd2">
                  <a:pos x="l" y="vc"/>
                </a:cxn>
                <a:cxn ang="cd4">
                  <a:pos x="hc" y="b"/>
                </a:cxn>
                <a:cxn ang="0">
                  <a:pos x="r" y="vc"/>
                </a:cxn>
              </a:cxnLst>
              <a:rect l="l" t="t" r="r" b="b"/>
              <a:pathLst>
                <a:path w="860" h="506">
                  <a:moveTo>
                    <a:pt x="825" y="273"/>
                  </a:moveTo>
                  <a:cubicBezTo>
                    <a:pt x="843" y="273"/>
                    <a:pt x="860" y="273"/>
                    <a:pt x="860" y="253"/>
                  </a:cubicBezTo>
                  <a:cubicBezTo>
                    <a:pt x="860" y="233"/>
                    <a:pt x="843" y="233"/>
                    <a:pt x="825" y="233"/>
                  </a:cubicBezTo>
                  <a:lnTo>
                    <a:pt x="106" y="233"/>
                  </a:lnTo>
                  <a:cubicBezTo>
                    <a:pt x="158" y="194"/>
                    <a:pt x="185" y="154"/>
                    <a:pt x="194" y="141"/>
                  </a:cubicBezTo>
                  <a:cubicBezTo>
                    <a:pt x="235" y="75"/>
                    <a:pt x="244" y="13"/>
                    <a:pt x="244" y="11"/>
                  </a:cubicBezTo>
                  <a:cubicBezTo>
                    <a:pt x="244" y="0"/>
                    <a:pt x="233" y="0"/>
                    <a:pt x="224" y="0"/>
                  </a:cubicBezTo>
                  <a:cubicBezTo>
                    <a:pt x="209" y="0"/>
                    <a:pt x="207" y="2"/>
                    <a:pt x="202" y="20"/>
                  </a:cubicBezTo>
                  <a:cubicBezTo>
                    <a:pt x="180" y="114"/>
                    <a:pt x="123" y="196"/>
                    <a:pt x="15" y="240"/>
                  </a:cubicBezTo>
                  <a:cubicBezTo>
                    <a:pt x="4" y="244"/>
                    <a:pt x="0" y="246"/>
                    <a:pt x="0" y="253"/>
                  </a:cubicBezTo>
                  <a:cubicBezTo>
                    <a:pt x="0" y="260"/>
                    <a:pt x="4" y="262"/>
                    <a:pt x="15" y="266"/>
                  </a:cubicBezTo>
                  <a:cubicBezTo>
                    <a:pt x="114" y="308"/>
                    <a:pt x="180" y="383"/>
                    <a:pt x="205" y="493"/>
                  </a:cubicBezTo>
                  <a:cubicBezTo>
                    <a:pt x="207" y="504"/>
                    <a:pt x="209" y="506"/>
                    <a:pt x="224" y="506"/>
                  </a:cubicBezTo>
                  <a:cubicBezTo>
                    <a:pt x="233" y="506"/>
                    <a:pt x="244" y="506"/>
                    <a:pt x="244" y="495"/>
                  </a:cubicBezTo>
                  <a:cubicBezTo>
                    <a:pt x="244" y="493"/>
                    <a:pt x="235" y="431"/>
                    <a:pt x="196" y="367"/>
                  </a:cubicBezTo>
                  <a:cubicBezTo>
                    <a:pt x="176" y="339"/>
                    <a:pt x="147" y="304"/>
                    <a:pt x="106" y="27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 name="Freeform 26">
              <a:extLst>
                <a:ext uri="{FF2B5EF4-FFF2-40B4-BE49-F238E27FC236}">
                  <a16:creationId xmlns:a16="http://schemas.microsoft.com/office/drawing/2014/main" id="{3B3A4DA0-8FD5-994A-957B-FB04202CFDB3}"/>
                </a:ext>
              </a:extLst>
            </p:cNvPr>
            <p:cNvSpPr/>
            <p:nvPr/>
          </p:nvSpPr>
          <p:spPr>
            <a:xfrm>
              <a:off x="2125080" y="7089480"/>
              <a:ext cx="230760" cy="158040"/>
            </a:xfrm>
            <a:custGeom>
              <a:avLst/>
              <a:gdLst/>
              <a:ahLst/>
              <a:cxnLst>
                <a:cxn ang="3cd4">
                  <a:pos x="hc" y="t"/>
                </a:cxn>
                <a:cxn ang="cd2">
                  <a:pos x="l" y="vc"/>
                </a:cxn>
                <a:cxn ang="cd4">
                  <a:pos x="hc" y="b"/>
                </a:cxn>
                <a:cxn ang="0">
                  <a:pos x="r" y="vc"/>
                </a:cxn>
              </a:cxnLst>
              <a:rect l="l" t="t" r="r" b="b"/>
              <a:pathLst>
                <a:path w="642" h="440">
                  <a:moveTo>
                    <a:pt x="420" y="99"/>
                  </a:moveTo>
                  <a:cubicBezTo>
                    <a:pt x="425" y="79"/>
                    <a:pt x="433" y="42"/>
                    <a:pt x="433" y="37"/>
                  </a:cubicBezTo>
                  <a:cubicBezTo>
                    <a:pt x="433" y="20"/>
                    <a:pt x="420" y="11"/>
                    <a:pt x="407" y="11"/>
                  </a:cubicBezTo>
                  <a:cubicBezTo>
                    <a:pt x="394" y="11"/>
                    <a:pt x="376" y="18"/>
                    <a:pt x="370" y="37"/>
                  </a:cubicBezTo>
                  <a:cubicBezTo>
                    <a:pt x="367" y="44"/>
                    <a:pt x="321" y="231"/>
                    <a:pt x="315" y="255"/>
                  </a:cubicBezTo>
                  <a:cubicBezTo>
                    <a:pt x="308" y="284"/>
                    <a:pt x="306" y="301"/>
                    <a:pt x="306" y="319"/>
                  </a:cubicBezTo>
                  <a:cubicBezTo>
                    <a:pt x="306" y="330"/>
                    <a:pt x="306" y="332"/>
                    <a:pt x="308" y="337"/>
                  </a:cubicBezTo>
                  <a:cubicBezTo>
                    <a:pt x="286" y="389"/>
                    <a:pt x="255" y="418"/>
                    <a:pt x="218" y="418"/>
                  </a:cubicBezTo>
                  <a:cubicBezTo>
                    <a:pt x="141" y="418"/>
                    <a:pt x="141" y="348"/>
                    <a:pt x="141" y="330"/>
                  </a:cubicBezTo>
                  <a:cubicBezTo>
                    <a:pt x="141" y="299"/>
                    <a:pt x="145" y="262"/>
                    <a:pt x="191" y="141"/>
                  </a:cubicBezTo>
                  <a:cubicBezTo>
                    <a:pt x="202" y="112"/>
                    <a:pt x="207" y="99"/>
                    <a:pt x="207" y="79"/>
                  </a:cubicBezTo>
                  <a:cubicBezTo>
                    <a:pt x="207" y="35"/>
                    <a:pt x="176" y="0"/>
                    <a:pt x="128" y="0"/>
                  </a:cubicBezTo>
                  <a:cubicBezTo>
                    <a:pt x="35" y="0"/>
                    <a:pt x="0" y="141"/>
                    <a:pt x="0" y="150"/>
                  </a:cubicBezTo>
                  <a:cubicBezTo>
                    <a:pt x="0" y="158"/>
                    <a:pt x="9" y="158"/>
                    <a:pt x="11" y="158"/>
                  </a:cubicBezTo>
                  <a:cubicBezTo>
                    <a:pt x="22" y="158"/>
                    <a:pt x="22" y="158"/>
                    <a:pt x="26" y="141"/>
                  </a:cubicBezTo>
                  <a:cubicBezTo>
                    <a:pt x="53" y="51"/>
                    <a:pt x="90" y="22"/>
                    <a:pt x="125" y="22"/>
                  </a:cubicBezTo>
                  <a:cubicBezTo>
                    <a:pt x="134" y="22"/>
                    <a:pt x="150" y="22"/>
                    <a:pt x="150" y="53"/>
                  </a:cubicBezTo>
                  <a:cubicBezTo>
                    <a:pt x="150" y="77"/>
                    <a:pt x="139" y="106"/>
                    <a:pt x="132" y="121"/>
                  </a:cubicBezTo>
                  <a:cubicBezTo>
                    <a:pt x="90" y="235"/>
                    <a:pt x="77" y="282"/>
                    <a:pt x="77" y="317"/>
                  </a:cubicBezTo>
                  <a:cubicBezTo>
                    <a:pt x="77" y="407"/>
                    <a:pt x="143" y="440"/>
                    <a:pt x="216" y="440"/>
                  </a:cubicBezTo>
                  <a:cubicBezTo>
                    <a:pt x="231" y="440"/>
                    <a:pt x="277" y="440"/>
                    <a:pt x="317" y="372"/>
                  </a:cubicBezTo>
                  <a:cubicBezTo>
                    <a:pt x="341" y="433"/>
                    <a:pt x="409" y="440"/>
                    <a:pt x="438" y="440"/>
                  </a:cubicBezTo>
                  <a:cubicBezTo>
                    <a:pt x="510" y="440"/>
                    <a:pt x="552" y="378"/>
                    <a:pt x="579" y="321"/>
                  </a:cubicBezTo>
                  <a:cubicBezTo>
                    <a:pt x="612" y="244"/>
                    <a:pt x="642" y="114"/>
                    <a:pt x="642" y="68"/>
                  </a:cubicBezTo>
                  <a:cubicBezTo>
                    <a:pt x="642" y="15"/>
                    <a:pt x="616" y="0"/>
                    <a:pt x="598" y="0"/>
                  </a:cubicBezTo>
                  <a:cubicBezTo>
                    <a:pt x="574" y="0"/>
                    <a:pt x="550" y="24"/>
                    <a:pt x="550" y="46"/>
                  </a:cubicBezTo>
                  <a:cubicBezTo>
                    <a:pt x="550" y="59"/>
                    <a:pt x="557" y="66"/>
                    <a:pt x="565" y="73"/>
                  </a:cubicBezTo>
                  <a:cubicBezTo>
                    <a:pt x="576" y="84"/>
                    <a:pt x="601" y="108"/>
                    <a:pt x="601" y="156"/>
                  </a:cubicBezTo>
                  <a:cubicBezTo>
                    <a:pt x="601" y="189"/>
                    <a:pt x="572" y="284"/>
                    <a:pt x="548" y="332"/>
                  </a:cubicBezTo>
                  <a:cubicBezTo>
                    <a:pt x="521" y="385"/>
                    <a:pt x="488" y="418"/>
                    <a:pt x="440" y="418"/>
                  </a:cubicBezTo>
                  <a:cubicBezTo>
                    <a:pt x="394" y="418"/>
                    <a:pt x="370" y="389"/>
                    <a:pt x="370" y="334"/>
                  </a:cubicBezTo>
                  <a:cubicBezTo>
                    <a:pt x="370" y="308"/>
                    <a:pt x="376" y="277"/>
                    <a:pt x="378" y="26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8" name="Freeform 27">
              <a:extLst>
                <a:ext uri="{FF2B5EF4-FFF2-40B4-BE49-F238E27FC236}">
                  <a16:creationId xmlns:a16="http://schemas.microsoft.com/office/drawing/2014/main" id="{BFF1E02D-9832-8646-80BD-D4B5C98DF268}"/>
                </a:ext>
              </a:extLst>
            </p:cNvPr>
            <p:cNvSpPr/>
            <p:nvPr/>
          </p:nvSpPr>
          <p:spPr>
            <a:xfrm>
              <a:off x="2468880" y="7040520"/>
              <a:ext cx="231840" cy="232560"/>
            </a:xfrm>
            <a:custGeom>
              <a:avLst/>
              <a:gdLst/>
              <a:ahLst/>
              <a:cxnLst>
                <a:cxn ang="3cd4">
                  <a:pos x="hc" y="t"/>
                </a:cxn>
                <a:cxn ang="cd2">
                  <a:pos x="l" y="vc"/>
                </a:cxn>
                <a:cxn ang="cd4">
                  <a:pos x="hc" y="b"/>
                </a:cxn>
                <a:cxn ang="0">
                  <a:pos x="r" y="vc"/>
                </a:cxn>
              </a:cxnLst>
              <a:rect l="l" t="t" r="r" b="b"/>
              <a:pathLst>
                <a:path w="645" h="647">
                  <a:moveTo>
                    <a:pt x="343" y="343"/>
                  </a:moveTo>
                  <a:lnTo>
                    <a:pt x="614" y="343"/>
                  </a:lnTo>
                  <a:cubicBezTo>
                    <a:pt x="627" y="343"/>
                    <a:pt x="645" y="343"/>
                    <a:pt x="645" y="323"/>
                  </a:cubicBezTo>
                  <a:cubicBezTo>
                    <a:pt x="645" y="304"/>
                    <a:pt x="627" y="304"/>
                    <a:pt x="614" y="304"/>
                  </a:cubicBezTo>
                  <a:lnTo>
                    <a:pt x="343" y="304"/>
                  </a:lnTo>
                  <a:lnTo>
                    <a:pt x="343" y="33"/>
                  </a:lnTo>
                  <a:cubicBezTo>
                    <a:pt x="343" y="18"/>
                    <a:pt x="343" y="0"/>
                    <a:pt x="323" y="0"/>
                  </a:cubicBezTo>
                  <a:cubicBezTo>
                    <a:pt x="304" y="0"/>
                    <a:pt x="304" y="18"/>
                    <a:pt x="304" y="33"/>
                  </a:cubicBezTo>
                  <a:lnTo>
                    <a:pt x="304" y="304"/>
                  </a:lnTo>
                  <a:lnTo>
                    <a:pt x="33" y="304"/>
                  </a:lnTo>
                  <a:cubicBezTo>
                    <a:pt x="18" y="304"/>
                    <a:pt x="0" y="304"/>
                    <a:pt x="0" y="323"/>
                  </a:cubicBezTo>
                  <a:cubicBezTo>
                    <a:pt x="0" y="343"/>
                    <a:pt x="18" y="343"/>
                    <a:pt x="33" y="343"/>
                  </a:cubicBezTo>
                  <a:lnTo>
                    <a:pt x="304" y="343"/>
                  </a:lnTo>
                  <a:lnTo>
                    <a:pt x="304" y="614"/>
                  </a:lnTo>
                  <a:cubicBezTo>
                    <a:pt x="304" y="627"/>
                    <a:pt x="304" y="647"/>
                    <a:pt x="323" y="647"/>
                  </a:cubicBezTo>
                  <a:cubicBezTo>
                    <a:pt x="343" y="647"/>
                    <a:pt x="343" y="627"/>
                    <a:pt x="343" y="61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9" name="Freeform 28">
              <a:extLst>
                <a:ext uri="{FF2B5EF4-FFF2-40B4-BE49-F238E27FC236}">
                  <a16:creationId xmlns:a16="http://schemas.microsoft.com/office/drawing/2014/main" id="{E0BA58B5-95EF-6C4D-A1D7-FB792F20D565}"/>
                </a:ext>
              </a:extLst>
            </p:cNvPr>
            <p:cNvSpPr/>
            <p:nvPr/>
          </p:nvSpPr>
          <p:spPr>
            <a:xfrm>
              <a:off x="2810880" y="7089480"/>
              <a:ext cx="195120" cy="158040"/>
            </a:xfrm>
            <a:custGeom>
              <a:avLst/>
              <a:gdLst/>
              <a:ahLst/>
              <a:cxnLst>
                <a:cxn ang="3cd4">
                  <a:pos x="hc" y="t"/>
                </a:cxn>
                <a:cxn ang="cd2">
                  <a:pos x="l" y="vc"/>
                </a:cxn>
                <a:cxn ang="cd4">
                  <a:pos x="hc" y="b"/>
                </a:cxn>
                <a:cxn ang="0">
                  <a:pos x="r" y="vc"/>
                </a:cxn>
              </a:cxnLst>
              <a:rect l="l" t="t" r="r" b="b"/>
              <a:pathLst>
                <a:path w="543" h="440">
                  <a:moveTo>
                    <a:pt x="422" y="200"/>
                  </a:moveTo>
                  <a:cubicBezTo>
                    <a:pt x="422" y="48"/>
                    <a:pt x="332" y="0"/>
                    <a:pt x="262" y="0"/>
                  </a:cubicBezTo>
                  <a:cubicBezTo>
                    <a:pt x="128" y="0"/>
                    <a:pt x="0" y="139"/>
                    <a:pt x="0" y="275"/>
                  </a:cubicBezTo>
                  <a:cubicBezTo>
                    <a:pt x="0" y="365"/>
                    <a:pt x="57" y="440"/>
                    <a:pt x="156" y="440"/>
                  </a:cubicBezTo>
                  <a:cubicBezTo>
                    <a:pt x="218" y="440"/>
                    <a:pt x="288" y="418"/>
                    <a:pt x="363" y="359"/>
                  </a:cubicBezTo>
                  <a:cubicBezTo>
                    <a:pt x="374" y="409"/>
                    <a:pt x="407" y="440"/>
                    <a:pt x="451" y="440"/>
                  </a:cubicBezTo>
                  <a:cubicBezTo>
                    <a:pt x="502" y="440"/>
                    <a:pt x="532" y="387"/>
                    <a:pt x="532" y="372"/>
                  </a:cubicBezTo>
                  <a:cubicBezTo>
                    <a:pt x="532" y="365"/>
                    <a:pt x="526" y="361"/>
                    <a:pt x="519" y="361"/>
                  </a:cubicBezTo>
                  <a:cubicBezTo>
                    <a:pt x="513" y="361"/>
                    <a:pt x="510" y="365"/>
                    <a:pt x="508" y="372"/>
                  </a:cubicBezTo>
                  <a:cubicBezTo>
                    <a:pt x="491" y="418"/>
                    <a:pt x="455" y="418"/>
                    <a:pt x="453" y="418"/>
                  </a:cubicBezTo>
                  <a:cubicBezTo>
                    <a:pt x="422" y="418"/>
                    <a:pt x="422" y="343"/>
                    <a:pt x="422" y="319"/>
                  </a:cubicBezTo>
                  <a:cubicBezTo>
                    <a:pt x="422" y="299"/>
                    <a:pt x="422" y="297"/>
                    <a:pt x="433" y="286"/>
                  </a:cubicBezTo>
                  <a:cubicBezTo>
                    <a:pt x="524" y="172"/>
                    <a:pt x="543" y="57"/>
                    <a:pt x="543" y="57"/>
                  </a:cubicBezTo>
                  <a:cubicBezTo>
                    <a:pt x="543" y="55"/>
                    <a:pt x="543" y="48"/>
                    <a:pt x="532" y="48"/>
                  </a:cubicBezTo>
                  <a:cubicBezTo>
                    <a:pt x="524" y="48"/>
                    <a:pt x="524" y="51"/>
                    <a:pt x="519" y="68"/>
                  </a:cubicBezTo>
                  <a:cubicBezTo>
                    <a:pt x="502" y="130"/>
                    <a:pt x="469" y="202"/>
                    <a:pt x="422" y="260"/>
                  </a:cubicBezTo>
                  <a:close/>
                  <a:moveTo>
                    <a:pt x="359" y="332"/>
                  </a:moveTo>
                  <a:cubicBezTo>
                    <a:pt x="273" y="407"/>
                    <a:pt x="198" y="418"/>
                    <a:pt x="158" y="418"/>
                  </a:cubicBezTo>
                  <a:cubicBezTo>
                    <a:pt x="101" y="418"/>
                    <a:pt x="73" y="374"/>
                    <a:pt x="73" y="312"/>
                  </a:cubicBezTo>
                  <a:cubicBezTo>
                    <a:pt x="73" y="266"/>
                    <a:pt x="97" y="161"/>
                    <a:pt x="128" y="110"/>
                  </a:cubicBezTo>
                  <a:cubicBezTo>
                    <a:pt x="174" y="40"/>
                    <a:pt x="227" y="22"/>
                    <a:pt x="260" y="22"/>
                  </a:cubicBezTo>
                  <a:cubicBezTo>
                    <a:pt x="356" y="22"/>
                    <a:pt x="356" y="150"/>
                    <a:pt x="356" y="224"/>
                  </a:cubicBezTo>
                  <a:cubicBezTo>
                    <a:pt x="356" y="260"/>
                    <a:pt x="356" y="317"/>
                    <a:pt x="359" y="33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0" name="Freeform 29">
              <a:extLst>
                <a:ext uri="{FF2B5EF4-FFF2-40B4-BE49-F238E27FC236}">
                  <a16:creationId xmlns:a16="http://schemas.microsoft.com/office/drawing/2014/main" id="{53734C3C-195F-C942-951E-129B8E9C3183}"/>
                </a:ext>
              </a:extLst>
            </p:cNvPr>
            <p:cNvSpPr/>
            <p:nvPr/>
          </p:nvSpPr>
          <p:spPr>
            <a:xfrm>
              <a:off x="3054240" y="698184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5"/>
                    <a:pt x="209" y="937"/>
                  </a:cubicBezTo>
                  <a:cubicBezTo>
                    <a:pt x="88" y="816"/>
                    <a:pt x="57" y="634"/>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3"/>
                    <a:pt x="0" y="484"/>
                  </a:cubicBezTo>
                  <a:cubicBezTo>
                    <a:pt x="0" y="561"/>
                    <a:pt x="11" y="678"/>
                    <a:pt x="64" y="788"/>
                  </a:cubicBezTo>
                  <a:cubicBezTo>
                    <a:pt x="123" y="907"/>
                    <a:pt x="207" y="968"/>
                    <a:pt x="216" y="968"/>
                  </a:cubicBezTo>
                  <a:cubicBezTo>
                    <a:pt x="222" y="968"/>
                    <a:pt x="227" y="966"/>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1" name="Freeform 30">
              <a:extLst>
                <a:ext uri="{FF2B5EF4-FFF2-40B4-BE49-F238E27FC236}">
                  <a16:creationId xmlns:a16="http://schemas.microsoft.com/office/drawing/2014/main" id="{447F61CF-24BA-2D47-A75E-A9E9F73383FD}"/>
                </a:ext>
              </a:extLst>
            </p:cNvPr>
            <p:cNvSpPr/>
            <p:nvPr/>
          </p:nvSpPr>
          <p:spPr>
            <a:xfrm>
              <a:off x="3164040" y="7089480"/>
              <a:ext cx="142200" cy="158040"/>
            </a:xfrm>
            <a:custGeom>
              <a:avLst/>
              <a:gdLst/>
              <a:ahLst/>
              <a:cxnLst>
                <a:cxn ang="3cd4">
                  <a:pos x="hc" y="t"/>
                </a:cxn>
                <a:cxn ang="cd2">
                  <a:pos x="l" y="vc"/>
                </a:cxn>
                <a:cxn ang="cd4">
                  <a:pos x="hc" y="b"/>
                </a:cxn>
                <a:cxn ang="0">
                  <a:pos x="r" y="vc"/>
                </a:cxn>
              </a:cxnLst>
              <a:rect l="l" t="t" r="r" b="b"/>
              <a:pathLst>
                <a:path w="396" h="440">
                  <a:moveTo>
                    <a:pt x="57" y="372"/>
                  </a:moveTo>
                  <a:cubicBezTo>
                    <a:pt x="55" y="387"/>
                    <a:pt x="48" y="409"/>
                    <a:pt x="48" y="414"/>
                  </a:cubicBezTo>
                  <a:cubicBezTo>
                    <a:pt x="48" y="431"/>
                    <a:pt x="62" y="440"/>
                    <a:pt x="77" y="440"/>
                  </a:cubicBezTo>
                  <a:cubicBezTo>
                    <a:pt x="88" y="440"/>
                    <a:pt x="106" y="431"/>
                    <a:pt x="112" y="414"/>
                  </a:cubicBezTo>
                  <a:cubicBezTo>
                    <a:pt x="114" y="409"/>
                    <a:pt x="147" y="277"/>
                    <a:pt x="152" y="260"/>
                  </a:cubicBezTo>
                  <a:cubicBezTo>
                    <a:pt x="158" y="227"/>
                    <a:pt x="176" y="158"/>
                    <a:pt x="183" y="132"/>
                  </a:cubicBezTo>
                  <a:cubicBezTo>
                    <a:pt x="187" y="121"/>
                    <a:pt x="213" y="75"/>
                    <a:pt x="238" y="53"/>
                  </a:cubicBezTo>
                  <a:cubicBezTo>
                    <a:pt x="244" y="46"/>
                    <a:pt x="273" y="22"/>
                    <a:pt x="315" y="22"/>
                  </a:cubicBezTo>
                  <a:cubicBezTo>
                    <a:pt x="341" y="22"/>
                    <a:pt x="354" y="33"/>
                    <a:pt x="356" y="33"/>
                  </a:cubicBezTo>
                  <a:cubicBezTo>
                    <a:pt x="326" y="37"/>
                    <a:pt x="306" y="62"/>
                    <a:pt x="306" y="86"/>
                  </a:cubicBezTo>
                  <a:cubicBezTo>
                    <a:pt x="306" y="101"/>
                    <a:pt x="317" y="121"/>
                    <a:pt x="343" y="121"/>
                  </a:cubicBezTo>
                  <a:cubicBezTo>
                    <a:pt x="367" y="121"/>
                    <a:pt x="396" y="99"/>
                    <a:pt x="396" y="64"/>
                  </a:cubicBezTo>
                  <a:cubicBezTo>
                    <a:pt x="396" y="29"/>
                    <a:pt x="365" y="0"/>
                    <a:pt x="315" y="0"/>
                  </a:cubicBezTo>
                  <a:cubicBezTo>
                    <a:pt x="251" y="0"/>
                    <a:pt x="209" y="48"/>
                    <a:pt x="191" y="75"/>
                  </a:cubicBezTo>
                  <a:cubicBezTo>
                    <a:pt x="183" y="31"/>
                    <a:pt x="147" y="0"/>
                    <a:pt x="101" y="0"/>
                  </a:cubicBezTo>
                  <a:cubicBezTo>
                    <a:pt x="57" y="0"/>
                    <a:pt x="40" y="37"/>
                    <a:pt x="31" y="55"/>
                  </a:cubicBezTo>
                  <a:cubicBezTo>
                    <a:pt x="13" y="88"/>
                    <a:pt x="0" y="147"/>
                    <a:pt x="0" y="150"/>
                  </a:cubicBezTo>
                  <a:cubicBezTo>
                    <a:pt x="0" y="158"/>
                    <a:pt x="9" y="158"/>
                    <a:pt x="11" y="158"/>
                  </a:cubicBezTo>
                  <a:cubicBezTo>
                    <a:pt x="22" y="158"/>
                    <a:pt x="22" y="158"/>
                    <a:pt x="29" y="136"/>
                  </a:cubicBezTo>
                  <a:cubicBezTo>
                    <a:pt x="44" y="68"/>
                    <a:pt x="64" y="22"/>
                    <a:pt x="99" y="22"/>
                  </a:cubicBezTo>
                  <a:cubicBezTo>
                    <a:pt x="117" y="22"/>
                    <a:pt x="130" y="29"/>
                    <a:pt x="130" y="66"/>
                  </a:cubicBezTo>
                  <a:cubicBezTo>
                    <a:pt x="130" y="86"/>
                    <a:pt x="125" y="97"/>
                    <a:pt x="114" y="14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2" name="Freeform 31">
              <a:extLst>
                <a:ext uri="{FF2B5EF4-FFF2-40B4-BE49-F238E27FC236}">
                  <a16:creationId xmlns:a16="http://schemas.microsoft.com/office/drawing/2014/main" id="{C2ABC047-911A-0649-A0A8-B2D1FD36853D}"/>
                </a:ext>
              </a:extLst>
            </p:cNvPr>
            <p:cNvSpPr/>
            <p:nvPr/>
          </p:nvSpPr>
          <p:spPr>
            <a:xfrm>
              <a:off x="3416760" y="7040520"/>
              <a:ext cx="231840" cy="232560"/>
            </a:xfrm>
            <a:custGeom>
              <a:avLst/>
              <a:gdLst/>
              <a:ahLst/>
              <a:cxnLst>
                <a:cxn ang="3cd4">
                  <a:pos x="hc" y="t"/>
                </a:cxn>
                <a:cxn ang="cd2">
                  <a:pos x="l" y="vc"/>
                </a:cxn>
                <a:cxn ang="cd4">
                  <a:pos x="hc" y="b"/>
                </a:cxn>
                <a:cxn ang="0">
                  <a:pos x="r" y="vc"/>
                </a:cxn>
              </a:cxnLst>
              <a:rect l="l" t="t" r="r" b="b"/>
              <a:pathLst>
                <a:path w="645" h="647">
                  <a:moveTo>
                    <a:pt x="343" y="343"/>
                  </a:moveTo>
                  <a:lnTo>
                    <a:pt x="614" y="343"/>
                  </a:lnTo>
                  <a:cubicBezTo>
                    <a:pt x="627" y="343"/>
                    <a:pt x="645" y="343"/>
                    <a:pt x="645" y="323"/>
                  </a:cubicBezTo>
                  <a:cubicBezTo>
                    <a:pt x="645" y="304"/>
                    <a:pt x="627" y="304"/>
                    <a:pt x="614" y="304"/>
                  </a:cubicBezTo>
                  <a:lnTo>
                    <a:pt x="343" y="304"/>
                  </a:lnTo>
                  <a:lnTo>
                    <a:pt x="343" y="33"/>
                  </a:lnTo>
                  <a:cubicBezTo>
                    <a:pt x="343" y="18"/>
                    <a:pt x="343" y="0"/>
                    <a:pt x="323" y="0"/>
                  </a:cubicBezTo>
                  <a:cubicBezTo>
                    <a:pt x="304" y="0"/>
                    <a:pt x="304" y="18"/>
                    <a:pt x="304" y="33"/>
                  </a:cubicBezTo>
                  <a:lnTo>
                    <a:pt x="304" y="304"/>
                  </a:lnTo>
                  <a:lnTo>
                    <a:pt x="33" y="304"/>
                  </a:lnTo>
                  <a:cubicBezTo>
                    <a:pt x="18" y="304"/>
                    <a:pt x="0" y="304"/>
                    <a:pt x="0" y="323"/>
                  </a:cubicBezTo>
                  <a:cubicBezTo>
                    <a:pt x="0" y="343"/>
                    <a:pt x="18" y="343"/>
                    <a:pt x="33" y="343"/>
                  </a:cubicBezTo>
                  <a:lnTo>
                    <a:pt x="304" y="343"/>
                  </a:lnTo>
                  <a:lnTo>
                    <a:pt x="304" y="614"/>
                  </a:lnTo>
                  <a:cubicBezTo>
                    <a:pt x="304" y="627"/>
                    <a:pt x="304" y="647"/>
                    <a:pt x="323" y="647"/>
                  </a:cubicBezTo>
                  <a:cubicBezTo>
                    <a:pt x="343" y="647"/>
                    <a:pt x="343" y="627"/>
                    <a:pt x="343" y="61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3" name="Freeform 32">
              <a:extLst>
                <a:ext uri="{FF2B5EF4-FFF2-40B4-BE49-F238E27FC236}">
                  <a16:creationId xmlns:a16="http://schemas.microsoft.com/office/drawing/2014/main" id="{975E9EB7-67D7-EC4B-815F-A8D5D65DFBB6}"/>
                </a:ext>
              </a:extLst>
            </p:cNvPr>
            <p:cNvSpPr/>
            <p:nvPr/>
          </p:nvSpPr>
          <p:spPr>
            <a:xfrm>
              <a:off x="3751200" y="7089480"/>
              <a:ext cx="183240" cy="229320"/>
            </a:xfrm>
            <a:custGeom>
              <a:avLst/>
              <a:gdLst/>
              <a:ahLst/>
              <a:cxnLst>
                <a:cxn ang="3cd4">
                  <a:pos x="hc" y="t"/>
                </a:cxn>
                <a:cxn ang="cd2">
                  <a:pos x="l" y="vc"/>
                </a:cxn>
                <a:cxn ang="cd4">
                  <a:pos x="hc" y="b"/>
                </a:cxn>
                <a:cxn ang="0">
                  <a:pos x="r" y="vc"/>
                </a:cxn>
              </a:cxnLst>
              <a:rect l="l" t="t" r="r" b="b"/>
              <a:pathLst>
                <a:path w="510" h="638">
                  <a:moveTo>
                    <a:pt x="22" y="183"/>
                  </a:moveTo>
                  <a:cubicBezTo>
                    <a:pt x="59" y="70"/>
                    <a:pt x="165" y="70"/>
                    <a:pt x="176" y="70"/>
                  </a:cubicBezTo>
                  <a:cubicBezTo>
                    <a:pt x="323" y="70"/>
                    <a:pt x="334" y="240"/>
                    <a:pt x="334" y="317"/>
                  </a:cubicBezTo>
                  <a:cubicBezTo>
                    <a:pt x="334" y="376"/>
                    <a:pt x="330" y="392"/>
                    <a:pt x="323" y="411"/>
                  </a:cubicBezTo>
                  <a:cubicBezTo>
                    <a:pt x="301" y="482"/>
                    <a:pt x="273" y="594"/>
                    <a:pt x="273" y="620"/>
                  </a:cubicBezTo>
                  <a:cubicBezTo>
                    <a:pt x="273" y="631"/>
                    <a:pt x="277" y="638"/>
                    <a:pt x="284" y="638"/>
                  </a:cubicBezTo>
                  <a:cubicBezTo>
                    <a:pt x="297" y="638"/>
                    <a:pt x="306" y="616"/>
                    <a:pt x="315" y="579"/>
                  </a:cubicBezTo>
                  <a:cubicBezTo>
                    <a:pt x="339" y="497"/>
                    <a:pt x="348" y="442"/>
                    <a:pt x="352" y="411"/>
                  </a:cubicBezTo>
                  <a:cubicBezTo>
                    <a:pt x="354" y="400"/>
                    <a:pt x="356" y="387"/>
                    <a:pt x="359" y="374"/>
                  </a:cubicBezTo>
                  <a:cubicBezTo>
                    <a:pt x="389" y="279"/>
                    <a:pt x="453" y="134"/>
                    <a:pt x="491" y="57"/>
                  </a:cubicBezTo>
                  <a:cubicBezTo>
                    <a:pt x="497" y="46"/>
                    <a:pt x="510" y="24"/>
                    <a:pt x="510" y="20"/>
                  </a:cubicBezTo>
                  <a:cubicBezTo>
                    <a:pt x="510" y="11"/>
                    <a:pt x="499" y="11"/>
                    <a:pt x="497" y="11"/>
                  </a:cubicBezTo>
                  <a:cubicBezTo>
                    <a:pt x="495" y="11"/>
                    <a:pt x="488" y="11"/>
                    <a:pt x="486" y="18"/>
                  </a:cubicBezTo>
                  <a:cubicBezTo>
                    <a:pt x="436" y="110"/>
                    <a:pt x="396" y="207"/>
                    <a:pt x="359" y="304"/>
                  </a:cubicBezTo>
                  <a:cubicBezTo>
                    <a:pt x="356" y="275"/>
                    <a:pt x="356" y="200"/>
                    <a:pt x="319" y="106"/>
                  </a:cubicBezTo>
                  <a:cubicBezTo>
                    <a:pt x="295" y="48"/>
                    <a:pt x="255" y="0"/>
                    <a:pt x="189" y="0"/>
                  </a:cubicBezTo>
                  <a:cubicBezTo>
                    <a:pt x="68" y="0"/>
                    <a:pt x="0" y="147"/>
                    <a:pt x="0" y="178"/>
                  </a:cubicBezTo>
                  <a:cubicBezTo>
                    <a:pt x="0" y="187"/>
                    <a:pt x="9" y="187"/>
                    <a:pt x="18" y="18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4" name="Freeform 33">
              <a:extLst>
                <a:ext uri="{FF2B5EF4-FFF2-40B4-BE49-F238E27FC236}">
                  <a16:creationId xmlns:a16="http://schemas.microsoft.com/office/drawing/2014/main" id="{594A709F-223B-0B4D-81C0-3BE685DAF359}"/>
                </a:ext>
              </a:extLst>
            </p:cNvPr>
            <p:cNvSpPr/>
            <p:nvPr/>
          </p:nvSpPr>
          <p:spPr>
            <a:xfrm>
              <a:off x="4012559" y="7089480"/>
              <a:ext cx="272160" cy="154080"/>
            </a:xfrm>
            <a:custGeom>
              <a:avLst/>
              <a:gdLst/>
              <a:ahLst/>
              <a:cxnLst>
                <a:cxn ang="3cd4">
                  <a:pos x="hc" y="t"/>
                </a:cxn>
                <a:cxn ang="cd2">
                  <a:pos x="l" y="vc"/>
                </a:cxn>
                <a:cxn ang="cd4">
                  <a:pos x="hc" y="b"/>
                </a:cxn>
                <a:cxn ang="0">
                  <a:pos x="r" y="vc"/>
                </a:cxn>
              </a:cxnLst>
              <a:rect l="l" t="t" r="r" b="b"/>
              <a:pathLst>
                <a:path w="757" h="429">
                  <a:moveTo>
                    <a:pt x="75" y="95"/>
                  </a:moveTo>
                  <a:lnTo>
                    <a:pt x="75" y="356"/>
                  </a:lnTo>
                  <a:cubicBezTo>
                    <a:pt x="75" y="398"/>
                    <a:pt x="66" y="398"/>
                    <a:pt x="0" y="398"/>
                  </a:cubicBezTo>
                  <a:lnTo>
                    <a:pt x="0" y="429"/>
                  </a:lnTo>
                  <a:cubicBezTo>
                    <a:pt x="33" y="429"/>
                    <a:pt x="84" y="427"/>
                    <a:pt x="110" y="427"/>
                  </a:cubicBezTo>
                  <a:cubicBezTo>
                    <a:pt x="134" y="427"/>
                    <a:pt x="185" y="429"/>
                    <a:pt x="218" y="429"/>
                  </a:cubicBezTo>
                  <a:lnTo>
                    <a:pt x="218" y="398"/>
                  </a:lnTo>
                  <a:cubicBezTo>
                    <a:pt x="154" y="398"/>
                    <a:pt x="143" y="398"/>
                    <a:pt x="143" y="356"/>
                  </a:cubicBezTo>
                  <a:lnTo>
                    <a:pt x="143" y="176"/>
                  </a:lnTo>
                  <a:cubicBezTo>
                    <a:pt x="143" y="75"/>
                    <a:pt x="211" y="22"/>
                    <a:pt x="273" y="22"/>
                  </a:cubicBezTo>
                  <a:cubicBezTo>
                    <a:pt x="334" y="22"/>
                    <a:pt x="345" y="75"/>
                    <a:pt x="345" y="130"/>
                  </a:cubicBezTo>
                  <a:lnTo>
                    <a:pt x="345" y="356"/>
                  </a:lnTo>
                  <a:cubicBezTo>
                    <a:pt x="345" y="398"/>
                    <a:pt x="334" y="398"/>
                    <a:pt x="271" y="398"/>
                  </a:cubicBezTo>
                  <a:lnTo>
                    <a:pt x="271" y="429"/>
                  </a:lnTo>
                  <a:cubicBezTo>
                    <a:pt x="304" y="429"/>
                    <a:pt x="352" y="427"/>
                    <a:pt x="378" y="427"/>
                  </a:cubicBezTo>
                  <a:cubicBezTo>
                    <a:pt x="405" y="427"/>
                    <a:pt x="455" y="429"/>
                    <a:pt x="488" y="429"/>
                  </a:cubicBezTo>
                  <a:lnTo>
                    <a:pt x="488" y="398"/>
                  </a:lnTo>
                  <a:cubicBezTo>
                    <a:pt x="422" y="398"/>
                    <a:pt x="411" y="398"/>
                    <a:pt x="411" y="356"/>
                  </a:cubicBezTo>
                  <a:lnTo>
                    <a:pt x="411" y="176"/>
                  </a:lnTo>
                  <a:cubicBezTo>
                    <a:pt x="411" y="75"/>
                    <a:pt x="482" y="22"/>
                    <a:pt x="543" y="22"/>
                  </a:cubicBezTo>
                  <a:cubicBezTo>
                    <a:pt x="605" y="22"/>
                    <a:pt x="614" y="75"/>
                    <a:pt x="614" y="130"/>
                  </a:cubicBezTo>
                  <a:lnTo>
                    <a:pt x="614" y="356"/>
                  </a:lnTo>
                  <a:cubicBezTo>
                    <a:pt x="614" y="398"/>
                    <a:pt x="605" y="398"/>
                    <a:pt x="539" y="398"/>
                  </a:cubicBezTo>
                  <a:lnTo>
                    <a:pt x="539" y="429"/>
                  </a:lnTo>
                  <a:cubicBezTo>
                    <a:pt x="572" y="429"/>
                    <a:pt x="623" y="427"/>
                    <a:pt x="649" y="427"/>
                  </a:cubicBezTo>
                  <a:cubicBezTo>
                    <a:pt x="673" y="427"/>
                    <a:pt x="724" y="429"/>
                    <a:pt x="757" y="429"/>
                  </a:cubicBezTo>
                  <a:lnTo>
                    <a:pt x="757" y="398"/>
                  </a:lnTo>
                  <a:cubicBezTo>
                    <a:pt x="706" y="398"/>
                    <a:pt x="682" y="398"/>
                    <a:pt x="682" y="370"/>
                  </a:cubicBezTo>
                  <a:lnTo>
                    <a:pt x="682" y="185"/>
                  </a:lnTo>
                  <a:cubicBezTo>
                    <a:pt x="682" y="101"/>
                    <a:pt x="682" y="70"/>
                    <a:pt x="651" y="35"/>
                  </a:cubicBezTo>
                  <a:cubicBezTo>
                    <a:pt x="638" y="20"/>
                    <a:pt x="605" y="0"/>
                    <a:pt x="550" y="0"/>
                  </a:cubicBezTo>
                  <a:cubicBezTo>
                    <a:pt x="469" y="0"/>
                    <a:pt x="425" y="57"/>
                    <a:pt x="409" y="95"/>
                  </a:cubicBezTo>
                  <a:cubicBezTo>
                    <a:pt x="396" y="11"/>
                    <a:pt x="323" y="0"/>
                    <a:pt x="279" y="0"/>
                  </a:cubicBezTo>
                  <a:cubicBezTo>
                    <a:pt x="209" y="0"/>
                    <a:pt x="163" y="42"/>
                    <a:pt x="136" y="101"/>
                  </a:cubicBezTo>
                  <a:lnTo>
                    <a:pt x="136" y="0"/>
                  </a:lnTo>
                  <a:lnTo>
                    <a:pt x="0" y="11"/>
                  </a:lnTo>
                  <a:lnTo>
                    <a:pt x="0" y="42"/>
                  </a:lnTo>
                  <a:cubicBezTo>
                    <a:pt x="68" y="42"/>
                    <a:pt x="75" y="48"/>
                    <a:pt x="75" y="9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5" name="Freeform 34">
              <a:extLst>
                <a:ext uri="{FF2B5EF4-FFF2-40B4-BE49-F238E27FC236}">
                  <a16:creationId xmlns:a16="http://schemas.microsoft.com/office/drawing/2014/main" id="{1E464BEF-7F85-E14D-982A-685698B719EF}"/>
                </a:ext>
              </a:extLst>
            </p:cNvPr>
            <p:cNvSpPr/>
            <p:nvPr/>
          </p:nvSpPr>
          <p:spPr>
            <a:xfrm>
              <a:off x="4304520" y="7087320"/>
              <a:ext cx="157320" cy="160560"/>
            </a:xfrm>
            <a:custGeom>
              <a:avLst/>
              <a:gdLst/>
              <a:ahLst/>
              <a:cxnLst>
                <a:cxn ang="3cd4">
                  <a:pos x="hc" y="t"/>
                </a:cxn>
                <a:cxn ang="cd2">
                  <a:pos x="l" y="vc"/>
                </a:cxn>
                <a:cxn ang="cd4">
                  <a:pos x="hc" y="b"/>
                </a:cxn>
                <a:cxn ang="0">
                  <a:pos x="r" y="vc"/>
                </a:cxn>
              </a:cxnLst>
              <a:rect l="l" t="t" r="r" b="b"/>
              <a:pathLst>
                <a:path w="438" h="447">
                  <a:moveTo>
                    <a:pt x="282" y="361"/>
                  </a:moveTo>
                  <a:cubicBezTo>
                    <a:pt x="286" y="400"/>
                    <a:pt x="312" y="440"/>
                    <a:pt x="359" y="440"/>
                  </a:cubicBezTo>
                  <a:cubicBezTo>
                    <a:pt x="378" y="440"/>
                    <a:pt x="438" y="427"/>
                    <a:pt x="438" y="348"/>
                  </a:cubicBezTo>
                  <a:lnTo>
                    <a:pt x="438" y="295"/>
                  </a:lnTo>
                  <a:lnTo>
                    <a:pt x="414" y="295"/>
                  </a:lnTo>
                  <a:lnTo>
                    <a:pt x="414" y="348"/>
                  </a:lnTo>
                  <a:cubicBezTo>
                    <a:pt x="414" y="405"/>
                    <a:pt x="389" y="411"/>
                    <a:pt x="378" y="411"/>
                  </a:cubicBezTo>
                  <a:cubicBezTo>
                    <a:pt x="348" y="411"/>
                    <a:pt x="343" y="367"/>
                    <a:pt x="343" y="363"/>
                  </a:cubicBezTo>
                  <a:lnTo>
                    <a:pt x="343" y="167"/>
                  </a:lnTo>
                  <a:cubicBezTo>
                    <a:pt x="343" y="128"/>
                    <a:pt x="343" y="90"/>
                    <a:pt x="308" y="53"/>
                  </a:cubicBezTo>
                  <a:cubicBezTo>
                    <a:pt x="271" y="15"/>
                    <a:pt x="222" y="0"/>
                    <a:pt x="174" y="0"/>
                  </a:cubicBezTo>
                  <a:cubicBezTo>
                    <a:pt x="95" y="0"/>
                    <a:pt x="29" y="46"/>
                    <a:pt x="29" y="110"/>
                  </a:cubicBezTo>
                  <a:cubicBezTo>
                    <a:pt x="29" y="139"/>
                    <a:pt x="48" y="156"/>
                    <a:pt x="73" y="156"/>
                  </a:cubicBezTo>
                  <a:cubicBezTo>
                    <a:pt x="99" y="156"/>
                    <a:pt x="117" y="136"/>
                    <a:pt x="117" y="110"/>
                  </a:cubicBezTo>
                  <a:cubicBezTo>
                    <a:pt x="117" y="99"/>
                    <a:pt x="112" y="66"/>
                    <a:pt x="68" y="66"/>
                  </a:cubicBezTo>
                  <a:cubicBezTo>
                    <a:pt x="95" y="33"/>
                    <a:pt x="141" y="22"/>
                    <a:pt x="174" y="22"/>
                  </a:cubicBezTo>
                  <a:cubicBezTo>
                    <a:pt x="220" y="22"/>
                    <a:pt x="275" y="59"/>
                    <a:pt x="275" y="145"/>
                  </a:cubicBezTo>
                  <a:lnTo>
                    <a:pt x="275" y="183"/>
                  </a:lnTo>
                  <a:cubicBezTo>
                    <a:pt x="227" y="185"/>
                    <a:pt x="158" y="187"/>
                    <a:pt x="97" y="216"/>
                  </a:cubicBezTo>
                  <a:cubicBezTo>
                    <a:pt x="24" y="249"/>
                    <a:pt x="0" y="299"/>
                    <a:pt x="0" y="343"/>
                  </a:cubicBezTo>
                  <a:cubicBezTo>
                    <a:pt x="0" y="422"/>
                    <a:pt x="95" y="447"/>
                    <a:pt x="156" y="447"/>
                  </a:cubicBezTo>
                  <a:cubicBezTo>
                    <a:pt x="220" y="447"/>
                    <a:pt x="264" y="407"/>
                    <a:pt x="282" y="361"/>
                  </a:cubicBezTo>
                  <a:close/>
                  <a:moveTo>
                    <a:pt x="275" y="202"/>
                  </a:moveTo>
                  <a:lnTo>
                    <a:pt x="275" y="299"/>
                  </a:lnTo>
                  <a:cubicBezTo>
                    <a:pt x="275" y="392"/>
                    <a:pt x="207" y="425"/>
                    <a:pt x="163" y="425"/>
                  </a:cubicBezTo>
                  <a:cubicBezTo>
                    <a:pt x="114" y="425"/>
                    <a:pt x="75" y="389"/>
                    <a:pt x="75" y="341"/>
                  </a:cubicBezTo>
                  <a:cubicBezTo>
                    <a:pt x="75" y="288"/>
                    <a:pt x="117" y="207"/>
                    <a:pt x="275" y="20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6" name="Freeform 35">
              <a:extLst>
                <a:ext uri="{FF2B5EF4-FFF2-40B4-BE49-F238E27FC236}">
                  <a16:creationId xmlns:a16="http://schemas.microsoft.com/office/drawing/2014/main" id="{AF32CBF7-8F23-8141-9D62-36B0715AFA79}"/>
                </a:ext>
              </a:extLst>
            </p:cNvPr>
            <p:cNvSpPr/>
            <p:nvPr/>
          </p:nvSpPr>
          <p:spPr>
            <a:xfrm>
              <a:off x="4467960" y="7092719"/>
              <a:ext cx="175320" cy="150120"/>
            </a:xfrm>
            <a:custGeom>
              <a:avLst/>
              <a:gdLst/>
              <a:ahLst/>
              <a:cxnLst>
                <a:cxn ang="3cd4">
                  <a:pos x="hc" y="t"/>
                </a:cxn>
                <a:cxn ang="cd2">
                  <a:pos x="l" y="vc"/>
                </a:cxn>
                <a:cxn ang="cd4">
                  <a:pos x="hc" y="b"/>
                </a:cxn>
                <a:cxn ang="0">
                  <a:pos x="r" y="vc"/>
                </a:cxn>
              </a:cxnLst>
              <a:rect l="l" t="t" r="r" b="b"/>
              <a:pathLst>
                <a:path w="488" h="418">
                  <a:moveTo>
                    <a:pt x="266" y="191"/>
                  </a:moveTo>
                  <a:cubicBezTo>
                    <a:pt x="297" y="154"/>
                    <a:pt x="332" y="106"/>
                    <a:pt x="356" y="81"/>
                  </a:cubicBezTo>
                  <a:cubicBezTo>
                    <a:pt x="387" y="46"/>
                    <a:pt x="427" y="31"/>
                    <a:pt x="471" y="31"/>
                  </a:cubicBezTo>
                  <a:lnTo>
                    <a:pt x="471" y="0"/>
                  </a:lnTo>
                  <a:cubicBezTo>
                    <a:pt x="447" y="2"/>
                    <a:pt x="418" y="2"/>
                    <a:pt x="392" y="2"/>
                  </a:cubicBezTo>
                  <a:cubicBezTo>
                    <a:pt x="363" y="2"/>
                    <a:pt x="312" y="0"/>
                    <a:pt x="299" y="0"/>
                  </a:cubicBezTo>
                  <a:lnTo>
                    <a:pt x="299" y="31"/>
                  </a:lnTo>
                  <a:cubicBezTo>
                    <a:pt x="319" y="33"/>
                    <a:pt x="328" y="44"/>
                    <a:pt x="328" y="59"/>
                  </a:cubicBezTo>
                  <a:cubicBezTo>
                    <a:pt x="328" y="75"/>
                    <a:pt x="317" y="88"/>
                    <a:pt x="312" y="95"/>
                  </a:cubicBezTo>
                  <a:lnTo>
                    <a:pt x="253" y="169"/>
                  </a:lnTo>
                  <a:lnTo>
                    <a:pt x="176" y="73"/>
                  </a:lnTo>
                  <a:cubicBezTo>
                    <a:pt x="167" y="62"/>
                    <a:pt x="167" y="59"/>
                    <a:pt x="167" y="55"/>
                  </a:cubicBezTo>
                  <a:cubicBezTo>
                    <a:pt x="167" y="40"/>
                    <a:pt x="183" y="31"/>
                    <a:pt x="202" y="31"/>
                  </a:cubicBezTo>
                  <a:lnTo>
                    <a:pt x="202" y="0"/>
                  </a:lnTo>
                  <a:cubicBezTo>
                    <a:pt x="176" y="0"/>
                    <a:pt x="112" y="2"/>
                    <a:pt x="97" y="2"/>
                  </a:cubicBezTo>
                  <a:cubicBezTo>
                    <a:pt x="77" y="2"/>
                    <a:pt x="31" y="2"/>
                    <a:pt x="4" y="0"/>
                  </a:cubicBezTo>
                  <a:lnTo>
                    <a:pt x="4" y="31"/>
                  </a:lnTo>
                  <a:cubicBezTo>
                    <a:pt x="73" y="31"/>
                    <a:pt x="75" y="31"/>
                    <a:pt x="119" y="90"/>
                  </a:cubicBezTo>
                  <a:lnTo>
                    <a:pt x="216" y="216"/>
                  </a:lnTo>
                  <a:lnTo>
                    <a:pt x="123" y="330"/>
                  </a:lnTo>
                  <a:cubicBezTo>
                    <a:pt x="77" y="387"/>
                    <a:pt x="20" y="389"/>
                    <a:pt x="0" y="389"/>
                  </a:cubicBezTo>
                  <a:lnTo>
                    <a:pt x="0" y="418"/>
                  </a:lnTo>
                  <a:cubicBezTo>
                    <a:pt x="24" y="416"/>
                    <a:pt x="55" y="416"/>
                    <a:pt x="81" y="416"/>
                  </a:cubicBezTo>
                  <a:cubicBezTo>
                    <a:pt x="108" y="416"/>
                    <a:pt x="150" y="418"/>
                    <a:pt x="174" y="418"/>
                  </a:cubicBezTo>
                  <a:lnTo>
                    <a:pt x="174" y="389"/>
                  </a:lnTo>
                  <a:cubicBezTo>
                    <a:pt x="152" y="385"/>
                    <a:pt x="145" y="374"/>
                    <a:pt x="145" y="359"/>
                  </a:cubicBezTo>
                  <a:cubicBezTo>
                    <a:pt x="145" y="337"/>
                    <a:pt x="174" y="306"/>
                    <a:pt x="231" y="235"/>
                  </a:cubicBezTo>
                  <a:lnTo>
                    <a:pt x="306" y="332"/>
                  </a:lnTo>
                  <a:cubicBezTo>
                    <a:pt x="315" y="343"/>
                    <a:pt x="326" y="359"/>
                    <a:pt x="326" y="365"/>
                  </a:cubicBezTo>
                  <a:cubicBezTo>
                    <a:pt x="326" y="374"/>
                    <a:pt x="317" y="387"/>
                    <a:pt x="290" y="389"/>
                  </a:cubicBezTo>
                  <a:lnTo>
                    <a:pt x="290" y="418"/>
                  </a:lnTo>
                  <a:cubicBezTo>
                    <a:pt x="321" y="418"/>
                    <a:pt x="374" y="416"/>
                    <a:pt x="396" y="416"/>
                  </a:cubicBezTo>
                  <a:cubicBezTo>
                    <a:pt x="422" y="416"/>
                    <a:pt x="460" y="416"/>
                    <a:pt x="488" y="418"/>
                  </a:cubicBezTo>
                  <a:lnTo>
                    <a:pt x="488" y="389"/>
                  </a:lnTo>
                  <a:cubicBezTo>
                    <a:pt x="438" y="389"/>
                    <a:pt x="420" y="387"/>
                    <a:pt x="398" y="3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7" name="Freeform 36">
              <a:extLst>
                <a:ext uri="{FF2B5EF4-FFF2-40B4-BE49-F238E27FC236}">
                  <a16:creationId xmlns:a16="http://schemas.microsoft.com/office/drawing/2014/main" id="{D57DA079-4CC3-5F4F-AEE1-018F23244E99}"/>
                </a:ext>
              </a:extLst>
            </p:cNvPr>
            <p:cNvSpPr/>
            <p:nvPr/>
          </p:nvSpPr>
          <p:spPr>
            <a:xfrm>
              <a:off x="4264200" y="7344719"/>
              <a:ext cx="124920" cy="110520"/>
            </a:xfrm>
            <a:custGeom>
              <a:avLst/>
              <a:gdLst/>
              <a:ahLst/>
              <a:cxnLst>
                <a:cxn ang="3cd4">
                  <a:pos x="hc" y="t"/>
                </a:cxn>
                <a:cxn ang="cd2">
                  <a:pos x="l" y="vc"/>
                </a:cxn>
                <a:cxn ang="cd4">
                  <a:pos x="hc" y="b"/>
                </a:cxn>
                <a:cxn ang="0">
                  <a:pos x="r" y="vc"/>
                </a:cxn>
              </a:cxnLst>
              <a:rect l="l" t="t" r="r" b="b"/>
              <a:pathLst>
                <a:path w="348" h="308">
                  <a:moveTo>
                    <a:pt x="246" y="40"/>
                  </a:moveTo>
                  <a:cubicBezTo>
                    <a:pt x="231" y="18"/>
                    <a:pt x="209" y="0"/>
                    <a:pt x="176" y="0"/>
                  </a:cubicBezTo>
                  <a:cubicBezTo>
                    <a:pt x="88" y="0"/>
                    <a:pt x="0" y="97"/>
                    <a:pt x="0" y="194"/>
                  </a:cubicBezTo>
                  <a:cubicBezTo>
                    <a:pt x="0" y="260"/>
                    <a:pt x="44" y="308"/>
                    <a:pt x="103" y="308"/>
                  </a:cubicBezTo>
                  <a:cubicBezTo>
                    <a:pt x="139" y="308"/>
                    <a:pt x="172" y="286"/>
                    <a:pt x="200" y="260"/>
                  </a:cubicBezTo>
                  <a:cubicBezTo>
                    <a:pt x="213" y="301"/>
                    <a:pt x="251" y="308"/>
                    <a:pt x="271" y="308"/>
                  </a:cubicBezTo>
                  <a:cubicBezTo>
                    <a:pt x="295" y="308"/>
                    <a:pt x="310" y="293"/>
                    <a:pt x="323" y="271"/>
                  </a:cubicBezTo>
                  <a:cubicBezTo>
                    <a:pt x="339" y="244"/>
                    <a:pt x="348" y="207"/>
                    <a:pt x="348" y="202"/>
                  </a:cubicBezTo>
                  <a:cubicBezTo>
                    <a:pt x="348" y="194"/>
                    <a:pt x="339" y="194"/>
                    <a:pt x="337" y="194"/>
                  </a:cubicBezTo>
                  <a:cubicBezTo>
                    <a:pt x="328" y="194"/>
                    <a:pt x="326" y="198"/>
                    <a:pt x="321" y="216"/>
                  </a:cubicBezTo>
                  <a:cubicBezTo>
                    <a:pt x="312" y="249"/>
                    <a:pt x="301" y="288"/>
                    <a:pt x="273" y="288"/>
                  </a:cubicBezTo>
                  <a:cubicBezTo>
                    <a:pt x="253" y="288"/>
                    <a:pt x="249" y="273"/>
                    <a:pt x="249" y="255"/>
                  </a:cubicBezTo>
                  <a:cubicBezTo>
                    <a:pt x="249" y="244"/>
                    <a:pt x="255" y="218"/>
                    <a:pt x="260" y="200"/>
                  </a:cubicBezTo>
                  <a:cubicBezTo>
                    <a:pt x="264" y="183"/>
                    <a:pt x="271" y="154"/>
                    <a:pt x="275" y="139"/>
                  </a:cubicBezTo>
                  <a:lnTo>
                    <a:pt x="288" y="88"/>
                  </a:lnTo>
                  <a:cubicBezTo>
                    <a:pt x="293" y="70"/>
                    <a:pt x="301" y="37"/>
                    <a:pt x="301" y="35"/>
                  </a:cubicBezTo>
                  <a:cubicBezTo>
                    <a:pt x="301" y="20"/>
                    <a:pt x="288" y="13"/>
                    <a:pt x="277" y="13"/>
                  </a:cubicBezTo>
                  <a:cubicBezTo>
                    <a:pt x="266" y="13"/>
                    <a:pt x="251" y="22"/>
                    <a:pt x="246" y="40"/>
                  </a:cubicBezTo>
                  <a:close/>
                  <a:moveTo>
                    <a:pt x="202" y="216"/>
                  </a:moveTo>
                  <a:cubicBezTo>
                    <a:pt x="198" y="235"/>
                    <a:pt x="183" y="249"/>
                    <a:pt x="167" y="262"/>
                  </a:cubicBezTo>
                  <a:cubicBezTo>
                    <a:pt x="161" y="266"/>
                    <a:pt x="134" y="288"/>
                    <a:pt x="106" y="288"/>
                  </a:cubicBezTo>
                  <a:cubicBezTo>
                    <a:pt x="79" y="288"/>
                    <a:pt x="55" y="271"/>
                    <a:pt x="55" y="222"/>
                  </a:cubicBezTo>
                  <a:cubicBezTo>
                    <a:pt x="55" y="187"/>
                    <a:pt x="75" y="110"/>
                    <a:pt x="90" y="84"/>
                  </a:cubicBezTo>
                  <a:cubicBezTo>
                    <a:pt x="121" y="29"/>
                    <a:pt x="156" y="20"/>
                    <a:pt x="176" y="20"/>
                  </a:cubicBezTo>
                  <a:cubicBezTo>
                    <a:pt x="224" y="20"/>
                    <a:pt x="235" y="70"/>
                    <a:pt x="235" y="79"/>
                  </a:cubicBezTo>
                  <a:cubicBezTo>
                    <a:pt x="235" y="81"/>
                    <a:pt x="235" y="86"/>
                    <a:pt x="233" y="8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8" name="Freeform 37">
              <a:extLst>
                <a:ext uri="{FF2B5EF4-FFF2-40B4-BE49-F238E27FC236}">
                  <a16:creationId xmlns:a16="http://schemas.microsoft.com/office/drawing/2014/main" id="{0B639577-E4CA-CB47-971F-2F721FAE3621}"/>
                </a:ext>
              </a:extLst>
            </p:cNvPr>
            <p:cNvSpPr/>
            <p:nvPr/>
          </p:nvSpPr>
          <p:spPr>
            <a:xfrm>
              <a:off x="4717440" y="7089480"/>
              <a:ext cx="173880" cy="158040"/>
            </a:xfrm>
            <a:custGeom>
              <a:avLst/>
              <a:gdLst/>
              <a:ahLst/>
              <a:cxnLst>
                <a:cxn ang="3cd4">
                  <a:pos x="hc" y="t"/>
                </a:cxn>
                <a:cxn ang="cd2">
                  <a:pos x="l" y="vc"/>
                </a:cxn>
                <a:cxn ang="cd4">
                  <a:pos x="hc" y="b"/>
                </a:cxn>
                <a:cxn ang="0">
                  <a:pos x="r" y="vc"/>
                </a:cxn>
              </a:cxnLst>
              <a:rect l="l" t="t" r="r" b="b"/>
              <a:pathLst>
                <a:path w="484" h="440">
                  <a:moveTo>
                    <a:pt x="297" y="136"/>
                  </a:moveTo>
                  <a:cubicBezTo>
                    <a:pt x="301" y="110"/>
                    <a:pt x="323" y="22"/>
                    <a:pt x="392" y="22"/>
                  </a:cubicBezTo>
                  <a:cubicBezTo>
                    <a:pt x="396" y="22"/>
                    <a:pt x="420" y="22"/>
                    <a:pt x="440" y="33"/>
                  </a:cubicBezTo>
                  <a:cubicBezTo>
                    <a:pt x="414" y="40"/>
                    <a:pt x="394" y="64"/>
                    <a:pt x="394" y="86"/>
                  </a:cubicBezTo>
                  <a:cubicBezTo>
                    <a:pt x="394" y="101"/>
                    <a:pt x="405" y="121"/>
                    <a:pt x="431" y="121"/>
                  </a:cubicBezTo>
                  <a:cubicBezTo>
                    <a:pt x="453" y="121"/>
                    <a:pt x="484" y="103"/>
                    <a:pt x="484" y="64"/>
                  </a:cubicBezTo>
                  <a:cubicBezTo>
                    <a:pt x="484" y="13"/>
                    <a:pt x="427" y="0"/>
                    <a:pt x="394" y="0"/>
                  </a:cubicBezTo>
                  <a:cubicBezTo>
                    <a:pt x="337" y="0"/>
                    <a:pt x="304" y="51"/>
                    <a:pt x="290" y="75"/>
                  </a:cubicBezTo>
                  <a:cubicBezTo>
                    <a:pt x="266" y="9"/>
                    <a:pt x="216" y="0"/>
                    <a:pt x="187" y="0"/>
                  </a:cubicBezTo>
                  <a:cubicBezTo>
                    <a:pt x="86" y="0"/>
                    <a:pt x="31" y="125"/>
                    <a:pt x="31" y="150"/>
                  </a:cubicBezTo>
                  <a:cubicBezTo>
                    <a:pt x="31" y="158"/>
                    <a:pt x="40" y="158"/>
                    <a:pt x="42" y="158"/>
                  </a:cubicBezTo>
                  <a:cubicBezTo>
                    <a:pt x="51" y="158"/>
                    <a:pt x="53" y="158"/>
                    <a:pt x="55" y="150"/>
                  </a:cubicBezTo>
                  <a:cubicBezTo>
                    <a:pt x="88" y="46"/>
                    <a:pt x="152" y="22"/>
                    <a:pt x="185" y="22"/>
                  </a:cubicBezTo>
                  <a:cubicBezTo>
                    <a:pt x="202" y="22"/>
                    <a:pt x="238" y="31"/>
                    <a:pt x="238" y="86"/>
                  </a:cubicBezTo>
                  <a:cubicBezTo>
                    <a:pt x="238" y="117"/>
                    <a:pt x="220" y="183"/>
                    <a:pt x="185" y="317"/>
                  </a:cubicBezTo>
                  <a:cubicBezTo>
                    <a:pt x="169" y="378"/>
                    <a:pt x="134" y="418"/>
                    <a:pt x="92" y="418"/>
                  </a:cubicBezTo>
                  <a:cubicBezTo>
                    <a:pt x="86" y="418"/>
                    <a:pt x="64" y="418"/>
                    <a:pt x="44" y="407"/>
                  </a:cubicBezTo>
                  <a:cubicBezTo>
                    <a:pt x="68" y="400"/>
                    <a:pt x="90" y="381"/>
                    <a:pt x="90" y="354"/>
                  </a:cubicBezTo>
                  <a:cubicBezTo>
                    <a:pt x="90" y="328"/>
                    <a:pt x="68" y="319"/>
                    <a:pt x="53" y="319"/>
                  </a:cubicBezTo>
                  <a:cubicBezTo>
                    <a:pt x="24" y="319"/>
                    <a:pt x="0" y="345"/>
                    <a:pt x="0" y="376"/>
                  </a:cubicBezTo>
                  <a:cubicBezTo>
                    <a:pt x="0" y="420"/>
                    <a:pt x="48" y="440"/>
                    <a:pt x="90" y="440"/>
                  </a:cubicBezTo>
                  <a:cubicBezTo>
                    <a:pt x="156" y="440"/>
                    <a:pt x="189" y="372"/>
                    <a:pt x="194" y="365"/>
                  </a:cubicBezTo>
                  <a:cubicBezTo>
                    <a:pt x="205" y="403"/>
                    <a:pt x="240" y="440"/>
                    <a:pt x="297" y="440"/>
                  </a:cubicBezTo>
                  <a:cubicBezTo>
                    <a:pt x="398" y="440"/>
                    <a:pt x="453" y="315"/>
                    <a:pt x="453" y="290"/>
                  </a:cubicBezTo>
                  <a:cubicBezTo>
                    <a:pt x="453" y="282"/>
                    <a:pt x="444" y="282"/>
                    <a:pt x="442" y="282"/>
                  </a:cubicBezTo>
                  <a:cubicBezTo>
                    <a:pt x="433" y="282"/>
                    <a:pt x="431" y="284"/>
                    <a:pt x="429" y="290"/>
                  </a:cubicBezTo>
                  <a:cubicBezTo>
                    <a:pt x="396" y="396"/>
                    <a:pt x="330" y="418"/>
                    <a:pt x="299" y="418"/>
                  </a:cubicBezTo>
                  <a:cubicBezTo>
                    <a:pt x="262" y="418"/>
                    <a:pt x="246" y="387"/>
                    <a:pt x="246" y="354"/>
                  </a:cubicBezTo>
                  <a:cubicBezTo>
                    <a:pt x="246" y="332"/>
                    <a:pt x="253" y="312"/>
                    <a:pt x="264" y="26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9" name="Freeform 38">
              <a:extLst>
                <a:ext uri="{FF2B5EF4-FFF2-40B4-BE49-F238E27FC236}">
                  <a16:creationId xmlns:a16="http://schemas.microsoft.com/office/drawing/2014/main" id="{316BB7E9-0171-ED40-89B4-3F0B6902CC49}"/>
                </a:ext>
              </a:extLst>
            </p:cNvPr>
            <p:cNvSpPr/>
            <p:nvPr/>
          </p:nvSpPr>
          <p:spPr>
            <a:xfrm>
              <a:off x="4939920" y="698184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5"/>
                    <a:pt x="209" y="937"/>
                  </a:cubicBezTo>
                  <a:cubicBezTo>
                    <a:pt x="88" y="816"/>
                    <a:pt x="57" y="634"/>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3"/>
                    <a:pt x="0" y="484"/>
                  </a:cubicBezTo>
                  <a:cubicBezTo>
                    <a:pt x="0" y="561"/>
                    <a:pt x="11" y="678"/>
                    <a:pt x="64" y="788"/>
                  </a:cubicBezTo>
                  <a:cubicBezTo>
                    <a:pt x="123" y="907"/>
                    <a:pt x="207" y="968"/>
                    <a:pt x="216" y="968"/>
                  </a:cubicBezTo>
                  <a:cubicBezTo>
                    <a:pt x="222" y="968"/>
                    <a:pt x="227" y="966"/>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0" name="Freeform 39">
              <a:extLst>
                <a:ext uri="{FF2B5EF4-FFF2-40B4-BE49-F238E27FC236}">
                  <a16:creationId xmlns:a16="http://schemas.microsoft.com/office/drawing/2014/main" id="{6E861990-3A79-6340-BEB0-C977D75464B6}"/>
                </a:ext>
              </a:extLst>
            </p:cNvPr>
            <p:cNvSpPr/>
            <p:nvPr/>
          </p:nvSpPr>
          <p:spPr>
            <a:xfrm>
              <a:off x="5058000" y="708948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4"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7"/>
                    <a:pt x="257" y="418"/>
                    <a:pt x="141" y="418"/>
                  </a:cubicBezTo>
                  <a:cubicBezTo>
                    <a:pt x="125"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1" name="Freeform 40">
              <a:extLst>
                <a:ext uri="{FF2B5EF4-FFF2-40B4-BE49-F238E27FC236}">
                  <a16:creationId xmlns:a16="http://schemas.microsoft.com/office/drawing/2014/main" id="{BE2E7C98-EDB6-764D-8339-DC0EED4CD55D}"/>
                </a:ext>
              </a:extLst>
            </p:cNvPr>
            <p:cNvSpPr/>
            <p:nvPr/>
          </p:nvSpPr>
          <p:spPr>
            <a:xfrm>
              <a:off x="5213880" y="6962760"/>
              <a:ext cx="61560" cy="126360"/>
            </a:xfrm>
            <a:custGeom>
              <a:avLst/>
              <a:gdLst/>
              <a:ahLst/>
              <a:cxnLst>
                <a:cxn ang="3cd4">
                  <a:pos x="hc" y="t"/>
                </a:cxn>
                <a:cxn ang="cd2">
                  <a:pos x="l" y="vc"/>
                </a:cxn>
                <a:cxn ang="cd4">
                  <a:pos x="hc" y="b"/>
                </a:cxn>
                <a:cxn ang="0">
                  <a:pos x="r" y="vc"/>
                </a:cxn>
              </a:cxnLst>
              <a:rect l="l" t="t" r="r" b="b"/>
              <a:pathLst>
                <a:path w="172" h="352">
                  <a:moveTo>
                    <a:pt x="165" y="59"/>
                  </a:moveTo>
                  <a:cubicBezTo>
                    <a:pt x="172" y="48"/>
                    <a:pt x="172" y="42"/>
                    <a:pt x="172" y="37"/>
                  </a:cubicBezTo>
                  <a:cubicBezTo>
                    <a:pt x="172" y="15"/>
                    <a:pt x="154" y="0"/>
                    <a:pt x="132" y="0"/>
                  </a:cubicBezTo>
                  <a:cubicBezTo>
                    <a:pt x="106" y="0"/>
                    <a:pt x="97" y="22"/>
                    <a:pt x="95" y="33"/>
                  </a:cubicBezTo>
                  <a:lnTo>
                    <a:pt x="4" y="328"/>
                  </a:lnTo>
                  <a:cubicBezTo>
                    <a:pt x="2" y="328"/>
                    <a:pt x="0" y="337"/>
                    <a:pt x="0" y="337"/>
                  </a:cubicBezTo>
                  <a:cubicBezTo>
                    <a:pt x="0" y="345"/>
                    <a:pt x="22" y="352"/>
                    <a:pt x="26" y="352"/>
                  </a:cubicBezTo>
                  <a:cubicBezTo>
                    <a:pt x="31" y="352"/>
                    <a:pt x="33" y="352"/>
                    <a:pt x="37" y="34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2" name="Freeform 41">
              <a:extLst>
                <a:ext uri="{FF2B5EF4-FFF2-40B4-BE49-F238E27FC236}">
                  <a16:creationId xmlns:a16="http://schemas.microsoft.com/office/drawing/2014/main" id="{707A6FC7-F1FA-C74F-BC65-25207D96202B}"/>
                </a:ext>
              </a:extLst>
            </p:cNvPr>
            <p:cNvSpPr/>
            <p:nvPr/>
          </p:nvSpPr>
          <p:spPr>
            <a:xfrm>
              <a:off x="5330160" y="7206120"/>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3" name="Freeform 42">
              <a:extLst>
                <a:ext uri="{FF2B5EF4-FFF2-40B4-BE49-F238E27FC236}">
                  <a16:creationId xmlns:a16="http://schemas.microsoft.com/office/drawing/2014/main" id="{654DED40-DA46-C94F-AE79-CAB8B6DBA3C3}"/>
                </a:ext>
              </a:extLst>
            </p:cNvPr>
            <p:cNvSpPr/>
            <p:nvPr/>
          </p:nvSpPr>
          <p:spPr>
            <a:xfrm>
              <a:off x="5468040" y="7089480"/>
              <a:ext cx="159480" cy="158040"/>
            </a:xfrm>
            <a:custGeom>
              <a:avLst/>
              <a:gdLst/>
              <a:ahLst/>
              <a:cxnLst>
                <a:cxn ang="3cd4">
                  <a:pos x="hc" y="t"/>
                </a:cxn>
                <a:cxn ang="cd2">
                  <a:pos x="l" y="vc"/>
                </a:cxn>
                <a:cxn ang="cd4">
                  <a:pos x="hc" y="b"/>
                </a:cxn>
                <a:cxn ang="0">
                  <a:pos x="r" y="vc"/>
                </a:cxn>
              </a:cxnLst>
              <a:rect l="l" t="t" r="r" b="b"/>
              <a:pathLst>
                <a:path w="444" h="440">
                  <a:moveTo>
                    <a:pt x="323" y="62"/>
                  </a:moveTo>
                  <a:cubicBezTo>
                    <a:pt x="306" y="26"/>
                    <a:pt x="277" y="0"/>
                    <a:pt x="233" y="0"/>
                  </a:cubicBezTo>
                  <a:cubicBezTo>
                    <a:pt x="121" y="0"/>
                    <a:pt x="0" y="143"/>
                    <a:pt x="0" y="284"/>
                  </a:cubicBezTo>
                  <a:cubicBezTo>
                    <a:pt x="0" y="376"/>
                    <a:pt x="53" y="440"/>
                    <a:pt x="130" y="440"/>
                  </a:cubicBezTo>
                  <a:cubicBezTo>
                    <a:pt x="150" y="440"/>
                    <a:pt x="198" y="436"/>
                    <a:pt x="255" y="367"/>
                  </a:cubicBezTo>
                  <a:cubicBezTo>
                    <a:pt x="264" y="407"/>
                    <a:pt x="297" y="440"/>
                    <a:pt x="343" y="440"/>
                  </a:cubicBezTo>
                  <a:cubicBezTo>
                    <a:pt x="378" y="440"/>
                    <a:pt x="400" y="418"/>
                    <a:pt x="416" y="387"/>
                  </a:cubicBezTo>
                  <a:cubicBezTo>
                    <a:pt x="431" y="352"/>
                    <a:pt x="444" y="293"/>
                    <a:pt x="444" y="290"/>
                  </a:cubicBezTo>
                  <a:cubicBezTo>
                    <a:pt x="444" y="282"/>
                    <a:pt x="436" y="282"/>
                    <a:pt x="433" y="282"/>
                  </a:cubicBezTo>
                  <a:cubicBezTo>
                    <a:pt x="422" y="282"/>
                    <a:pt x="422" y="284"/>
                    <a:pt x="420" y="299"/>
                  </a:cubicBezTo>
                  <a:cubicBezTo>
                    <a:pt x="403" y="361"/>
                    <a:pt x="385" y="418"/>
                    <a:pt x="345" y="418"/>
                  </a:cubicBezTo>
                  <a:cubicBezTo>
                    <a:pt x="319" y="418"/>
                    <a:pt x="317" y="394"/>
                    <a:pt x="317" y="374"/>
                  </a:cubicBezTo>
                  <a:cubicBezTo>
                    <a:pt x="317" y="352"/>
                    <a:pt x="319" y="345"/>
                    <a:pt x="330" y="301"/>
                  </a:cubicBezTo>
                  <a:cubicBezTo>
                    <a:pt x="341" y="262"/>
                    <a:pt x="341" y="251"/>
                    <a:pt x="350" y="216"/>
                  </a:cubicBezTo>
                  <a:lnTo>
                    <a:pt x="385" y="79"/>
                  </a:lnTo>
                  <a:cubicBezTo>
                    <a:pt x="392" y="51"/>
                    <a:pt x="392" y="51"/>
                    <a:pt x="392" y="46"/>
                  </a:cubicBezTo>
                  <a:cubicBezTo>
                    <a:pt x="392" y="29"/>
                    <a:pt x="381" y="20"/>
                    <a:pt x="365" y="20"/>
                  </a:cubicBezTo>
                  <a:cubicBezTo>
                    <a:pt x="341" y="20"/>
                    <a:pt x="326" y="42"/>
                    <a:pt x="323" y="62"/>
                  </a:cubicBezTo>
                  <a:close/>
                  <a:moveTo>
                    <a:pt x="260" y="315"/>
                  </a:moveTo>
                  <a:cubicBezTo>
                    <a:pt x="255" y="332"/>
                    <a:pt x="255" y="332"/>
                    <a:pt x="242" y="350"/>
                  </a:cubicBezTo>
                  <a:cubicBezTo>
                    <a:pt x="198" y="403"/>
                    <a:pt x="158" y="418"/>
                    <a:pt x="132" y="418"/>
                  </a:cubicBezTo>
                  <a:cubicBezTo>
                    <a:pt x="84" y="418"/>
                    <a:pt x="68" y="365"/>
                    <a:pt x="68" y="328"/>
                  </a:cubicBezTo>
                  <a:cubicBezTo>
                    <a:pt x="68" y="279"/>
                    <a:pt x="99" y="158"/>
                    <a:pt x="123" y="114"/>
                  </a:cubicBezTo>
                  <a:cubicBezTo>
                    <a:pt x="152" y="57"/>
                    <a:pt x="196" y="22"/>
                    <a:pt x="235" y="22"/>
                  </a:cubicBezTo>
                  <a:cubicBezTo>
                    <a:pt x="299" y="22"/>
                    <a:pt x="312" y="101"/>
                    <a:pt x="312" y="108"/>
                  </a:cubicBezTo>
                  <a:cubicBezTo>
                    <a:pt x="312" y="112"/>
                    <a:pt x="310" y="119"/>
                    <a:pt x="308" y="1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4" name="Freeform 43">
              <a:extLst>
                <a:ext uri="{FF2B5EF4-FFF2-40B4-BE49-F238E27FC236}">
                  <a16:creationId xmlns:a16="http://schemas.microsoft.com/office/drawing/2014/main" id="{D96241FE-489D-054D-8178-EB95A5ACA4E8}"/>
                </a:ext>
              </a:extLst>
            </p:cNvPr>
            <p:cNvSpPr/>
            <p:nvPr/>
          </p:nvSpPr>
          <p:spPr>
            <a:xfrm>
              <a:off x="5657400" y="698184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3"/>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1"/>
                    <a:pt x="13" y="942"/>
                  </a:cubicBezTo>
                  <a:cubicBezTo>
                    <a:pt x="0" y="955"/>
                    <a:pt x="0" y="957"/>
                    <a:pt x="0" y="959"/>
                  </a:cubicBezTo>
                  <a:cubicBezTo>
                    <a:pt x="0" y="966"/>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5" name="Freeform 44">
              <a:extLst>
                <a:ext uri="{FF2B5EF4-FFF2-40B4-BE49-F238E27FC236}">
                  <a16:creationId xmlns:a16="http://schemas.microsoft.com/office/drawing/2014/main" id="{7FC9A2BC-8A95-C743-9524-4780786A493D}"/>
                </a:ext>
              </a:extLst>
            </p:cNvPr>
            <p:cNvSpPr/>
            <p:nvPr/>
          </p:nvSpPr>
          <p:spPr>
            <a:xfrm>
              <a:off x="5782680" y="6934319"/>
              <a:ext cx="182520" cy="165240"/>
            </a:xfrm>
            <a:custGeom>
              <a:avLst/>
              <a:gdLst/>
              <a:ahLst/>
              <a:cxnLst>
                <a:cxn ang="3cd4">
                  <a:pos x="hc" y="t"/>
                </a:cxn>
                <a:cxn ang="cd2">
                  <a:pos x="l" y="vc"/>
                </a:cxn>
                <a:cxn ang="cd4">
                  <a:pos x="hc" y="b"/>
                </a:cxn>
                <a:cxn ang="0">
                  <a:pos x="r" y="vc"/>
                </a:cxn>
              </a:cxnLst>
              <a:rect l="l" t="t" r="r" b="b"/>
              <a:pathLst>
                <a:path w="508" h="460">
                  <a:moveTo>
                    <a:pt x="301" y="48"/>
                  </a:moveTo>
                  <a:cubicBezTo>
                    <a:pt x="306" y="29"/>
                    <a:pt x="308" y="26"/>
                    <a:pt x="321" y="24"/>
                  </a:cubicBezTo>
                  <a:cubicBezTo>
                    <a:pt x="326" y="24"/>
                    <a:pt x="350" y="24"/>
                    <a:pt x="363" y="24"/>
                  </a:cubicBezTo>
                  <a:cubicBezTo>
                    <a:pt x="405" y="24"/>
                    <a:pt x="422" y="24"/>
                    <a:pt x="440" y="31"/>
                  </a:cubicBezTo>
                  <a:cubicBezTo>
                    <a:pt x="469" y="40"/>
                    <a:pt x="471" y="59"/>
                    <a:pt x="471" y="84"/>
                  </a:cubicBezTo>
                  <a:cubicBezTo>
                    <a:pt x="471" y="95"/>
                    <a:pt x="471" y="103"/>
                    <a:pt x="466" y="139"/>
                  </a:cubicBezTo>
                  <a:lnTo>
                    <a:pt x="464" y="145"/>
                  </a:lnTo>
                  <a:cubicBezTo>
                    <a:pt x="464" y="154"/>
                    <a:pt x="469" y="156"/>
                    <a:pt x="475" y="156"/>
                  </a:cubicBezTo>
                  <a:cubicBezTo>
                    <a:pt x="486" y="156"/>
                    <a:pt x="488" y="150"/>
                    <a:pt x="488" y="139"/>
                  </a:cubicBezTo>
                  <a:lnTo>
                    <a:pt x="508" y="9"/>
                  </a:lnTo>
                  <a:cubicBezTo>
                    <a:pt x="508" y="0"/>
                    <a:pt x="499" y="0"/>
                    <a:pt x="486" y="0"/>
                  </a:cubicBezTo>
                  <a:lnTo>
                    <a:pt x="68" y="0"/>
                  </a:lnTo>
                  <a:cubicBezTo>
                    <a:pt x="53" y="0"/>
                    <a:pt x="51" y="0"/>
                    <a:pt x="46" y="13"/>
                  </a:cubicBezTo>
                  <a:lnTo>
                    <a:pt x="4" y="134"/>
                  </a:lnTo>
                  <a:cubicBezTo>
                    <a:pt x="2" y="136"/>
                    <a:pt x="0" y="143"/>
                    <a:pt x="0" y="147"/>
                  </a:cubicBezTo>
                  <a:cubicBezTo>
                    <a:pt x="0" y="150"/>
                    <a:pt x="2" y="156"/>
                    <a:pt x="11" y="156"/>
                  </a:cubicBezTo>
                  <a:cubicBezTo>
                    <a:pt x="20" y="156"/>
                    <a:pt x="22" y="154"/>
                    <a:pt x="26" y="141"/>
                  </a:cubicBezTo>
                  <a:cubicBezTo>
                    <a:pt x="66" y="31"/>
                    <a:pt x="88" y="24"/>
                    <a:pt x="191" y="24"/>
                  </a:cubicBezTo>
                  <a:lnTo>
                    <a:pt x="220" y="24"/>
                  </a:lnTo>
                  <a:cubicBezTo>
                    <a:pt x="240" y="24"/>
                    <a:pt x="240" y="24"/>
                    <a:pt x="240" y="31"/>
                  </a:cubicBezTo>
                  <a:cubicBezTo>
                    <a:pt x="240" y="33"/>
                    <a:pt x="240" y="35"/>
                    <a:pt x="238" y="46"/>
                  </a:cubicBezTo>
                  <a:lnTo>
                    <a:pt x="147" y="403"/>
                  </a:lnTo>
                  <a:cubicBezTo>
                    <a:pt x="143" y="429"/>
                    <a:pt x="141" y="436"/>
                    <a:pt x="68" y="436"/>
                  </a:cubicBezTo>
                  <a:cubicBezTo>
                    <a:pt x="44" y="436"/>
                    <a:pt x="37" y="436"/>
                    <a:pt x="37" y="451"/>
                  </a:cubicBezTo>
                  <a:cubicBezTo>
                    <a:pt x="37" y="451"/>
                    <a:pt x="40" y="460"/>
                    <a:pt x="51" y="460"/>
                  </a:cubicBezTo>
                  <a:cubicBezTo>
                    <a:pt x="68" y="460"/>
                    <a:pt x="88" y="458"/>
                    <a:pt x="108" y="458"/>
                  </a:cubicBezTo>
                  <a:cubicBezTo>
                    <a:pt x="128" y="458"/>
                    <a:pt x="147" y="458"/>
                    <a:pt x="167" y="458"/>
                  </a:cubicBezTo>
                  <a:cubicBezTo>
                    <a:pt x="185" y="458"/>
                    <a:pt x="209" y="458"/>
                    <a:pt x="227" y="458"/>
                  </a:cubicBezTo>
                  <a:cubicBezTo>
                    <a:pt x="246" y="458"/>
                    <a:pt x="266" y="460"/>
                    <a:pt x="284" y="460"/>
                  </a:cubicBezTo>
                  <a:cubicBezTo>
                    <a:pt x="290" y="460"/>
                    <a:pt x="299" y="460"/>
                    <a:pt x="299" y="444"/>
                  </a:cubicBezTo>
                  <a:cubicBezTo>
                    <a:pt x="299" y="436"/>
                    <a:pt x="293" y="436"/>
                    <a:pt x="273" y="436"/>
                  </a:cubicBezTo>
                  <a:cubicBezTo>
                    <a:pt x="260" y="436"/>
                    <a:pt x="246" y="433"/>
                    <a:pt x="233" y="433"/>
                  </a:cubicBezTo>
                  <a:cubicBezTo>
                    <a:pt x="209" y="431"/>
                    <a:pt x="209" y="429"/>
                    <a:pt x="209" y="420"/>
                  </a:cubicBezTo>
                  <a:cubicBezTo>
                    <a:pt x="209" y="416"/>
                    <a:pt x="209" y="414"/>
                    <a:pt x="211" y="40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6" name="Freeform 45">
              <a:extLst>
                <a:ext uri="{FF2B5EF4-FFF2-40B4-BE49-F238E27FC236}">
                  <a16:creationId xmlns:a16="http://schemas.microsoft.com/office/drawing/2014/main" id="{D541DAB9-0191-C34D-A23F-686F49430A9D}"/>
                </a:ext>
              </a:extLst>
            </p:cNvPr>
            <p:cNvSpPr/>
            <p:nvPr/>
          </p:nvSpPr>
          <p:spPr>
            <a:xfrm>
              <a:off x="6001920" y="7089480"/>
              <a:ext cx="230760" cy="158040"/>
            </a:xfrm>
            <a:custGeom>
              <a:avLst/>
              <a:gdLst/>
              <a:ahLst/>
              <a:cxnLst>
                <a:cxn ang="3cd4">
                  <a:pos x="hc" y="t"/>
                </a:cxn>
                <a:cxn ang="cd2">
                  <a:pos x="l" y="vc"/>
                </a:cxn>
                <a:cxn ang="cd4">
                  <a:pos x="hc" y="b"/>
                </a:cxn>
                <a:cxn ang="0">
                  <a:pos x="r" y="vc"/>
                </a:cxn>
              </a:cxnLst>
              <a:rect l="l" t="t" r="r" b="b"/>
              <a:pathLst>
                <a:path w="642" h="440">
                  <a:moveTo>
                    <a:pt x="420" y="99"/>
                  </a:moveTo>
                  <a:cubicBezTo>
                    <a:pt x="425" y="79"/>
                    <a:pt x="433" y="42"/>
                    <a:pt x="433" y="37"/>
                  </a:cubicBezTo>
                  <a:cubicBezTo>
                    <a:pt x="433" y="20"/>
                    <a:pt x="420" y="11"/>
                    <a:pt x="407" y="11"/>
                  </a:cubicBezTo>
                  <a:cubicBezTo>
                    <a:pt x="394" y="11"/>
                    <a:pt x="376" y="18"/>
                    <a:pt x="370" y="37"/>
                  </a:cubicBezTo>
                  <a:cubicBezTo>
                    <a:pt x="367" y="44"/>
                    <a:pt x="321" y="231"/>
                    <a:pt x="315" y="255"/>
                  </a:cubicBezTo>
                  <a:cubicBezTo>
                    <a:pt x="308" y="284"/>
                    <a:pt x="306" y="301"/>
                    <a:pt x="306" y="319"/>
                  </a:cubicBezTo>
                  <a:cubicBezTo>
                    <a:pt x="306" y="330"/>
                    <a:pt x="306" y="332"/>
                    <a:pt x="308" y="337"/>
                  </a:cubicBezTo>
                  <a:cubicBezTo>
                    <a:pt x="286" y="389"/>
                    <a:pt x="255" y="418"/>
                    <a:pt x="218" y="418"/>
                  </a:cubicBezTo>
                  <a:cubicBezTo>
                    <a:pt x="141" y="418"/>
                    <a:pt x="141" y="348"/>
                    <a:pt x="141" y="330"/>
                  </a:cubicBezTo>
                  <a:cubicBezTo>
                    <a:pt x="141" y="299"/>
                    <a:pt x="145" y="262"/>
                    <a:pt x="191" y="141"/>
                  </a:cubicBezTo>
                  <a:cubicBezTo>
                    <a:pt x="202" y="112"/>
                    <a:pt x="207" y="99"/>
                    <a:pt x="207" y="79"/>
                  </a:cubicBezTo>
                  <a:cubicBezTo>
                    <a:pt x="207" y="35"/>
                    <a:pt x="176" y="0"/>
                    <a:pt x="128" y="0"/>
                  </a:cubicBezTo>
                  <a:cubicBezTo>
                    <a:pt x="35" y="0"/>
                    <a:pt x="0" y="141"/>
                    <a:pt x="0" y="150"/>
                  </a:cubicBezTo>
                  <a:cubicBezTo>
                    <a:pt x="0" y="158"/>
                    <a:pt x="9" y="158"/>
                    <a:pt x="11" y="158"/>
                  </a:cubicBezTo>
                  <a:cubicBezTo>
                    <a:pt x="22" y="158"/>
                    <a:pt x="22" y="158"/>
                    <a:pt x="26" y="141"/>
                  </a:cubicBezTo>
                  <a:cubicBezTo>
                    <a:pt x="53" y="51"/>
                    <a:pt x="90" y="22"/>
                    <a:pt x="125" y="22"/>
                  </a:cubicBezTo>
                  <a:cubicBezTo>
                    <a:pt x="134" y="22"/>
                    <a:pt x="150" y="22"/>
                    <a:pt x="150" y="53"/>
                  </a:cubicBezTo>
                  <a:cubicBezTo>
                    <a:pt x="150" y="77"/>
                    <a:pt x="139" y="106"/>
                    <a:pt x="132" y="121"/>
                  </a:cubicBezTo>
                  <a:cubicBezTo>
                    <a:pt x="90" y="235"/>
                    <a:pt x="77" y="282"/>
                    <a:pt x="77" y="317"/>
                  </a:cubicBezTo>
                  <a:cubicBezTo>
                    <a:pt x="77" y="407"/>
                    <a:pt x="143" y="440"/>
                    <a:pt x="216" y="440"/>
                  </a:cubicBezTo>
                  <a:cubicBezTo>
                    <a:pt x="231" y="440"/>
                    <a:pt x="277" y="440"/>
                    <a:pt x="317" y="372"/>
                  </a:cubicBezTo>
                  <a:cubicBezTo>
                    <a:pt x="341" y="433"/>
                    <a:pt x="409" y="440"/>
                    <a:pt x="438" y="440"/>
                  </a:cubicBezTo>
                  <a:cubicBezTo>
                    <a:pt x="510" y="440"/>
                    <a:pt x="552" y="378"/>
                    <a:pt x="579" y="321"/>
                  </a:cubicBezTo>
                  <a:cubicBezTo>
                    <a:pt x="612" y="244"/>
                    <a:pt x="642" y="114"/>
                    <a:pt x="642" y="68"/>
                  </a:cubicBezTo>
                  <a:cubicBezTo>
                    <a:pt x="642" y="15"/>
                    <a:pt x="616" y="0"/>
                    <a:pt x="598" y="0"/>
                  </a:cubicBezTo>
                  <a:cubicBezTo>
                    <a:pt x="574" y="0"/>
                    <a:pt x="550" y="24"/>
                    <a:pt x="550" y="46"/>
                  </a:cubicBezTo>
                  <a:cubicBezTo>
                    <a:pt x="550" y="59"/>
                    <a:pt x="557" y="66"/>
                    <a:pt x="565" y="73"/>
                  </a:cubicBezTo>
                  <a:cubicBezTo>
                    <a:pt x="576" y="84"/>
                    <a:pt x="601" y="108"/>
                    <a:pt x="601" y="156"/>
                  </a:cubicBezTo>
                  <a:cubicBezTo>
                    <a:pt x="601" y="189"/>
                    <a:pt x="572" y="284"/>
                    <a:pt x="548" y="332"/>
                  </a:cubicBezTo>
                  <a:cubicBezTo>
                    <a:pt x="521" y="385"/>
                    <a:pt x="488" y="418"/>
                    <a:pt x="440" y="418"/>
                  </a:cubicBezTo>
                  <a:cubicBezTo>
                    <a:pt x="394" y="418"/>
                    <a:pt x="367" y="389"/>
                    <a:pt x="367" y="334"/>
                  </a:cubicBezTo>
                  <a:cubicBezTo>
                    <a:pt x="367" y="308"/>
                    <a:pt x="376" y="277"/>
                    <a:pt x="378" y="26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7" name="Freeform 46">
              <a:extLst>
                <a:ext uri="{FF2B5EF4-FFF2-40B4-BE49-F238E27FC236}">
                  <a16:creationId xmlns:a16="http://schemas.microsoft.com/office/drawing/2014/main" id="{565B86F4-4948-F44A-A077-804D913DE973}"/>
                </a:ext>
              </a:extLst>
            </p:cNvPr>
            <p:cNvSpPr/>
            <p:nvPr/>
          </p:nvSpPr>
          <p:spPr>
            <a:xfrm>
              <a:off x="6355080" y="7148880"/>
              <a:ext cx="212760" cy="14760"/>
            </a:xfrm>
            <a:custGeom>
              <a:avLst/>
              <a:gdLst/>
              <a:ahLst/>
              <a:cxnLst>
                <a:cxn ang="3cd4">
                  <a:pos x="hc" y="t"/>
                </a:cxn>
                <a:cxn ang="cd2">
                  <a:pos x="l" y="vc"/>
                </a:cxn>
                <a:cxn ang="cd4">
                  <a:pos x="hc" y="b"/>
                </a:cxn>
                <a:cxn ang="0">
                  <a:pos x="r" y="vc"/>
                </a:cxn>
              </a:cxnLst>
              <a:rect l="l" t="t" r="r" b="b"/>
              <a:pathLst>
                <a:path w="592" h="42">
                  <a:moveTo>
                    <a:pt x="559" y="42"/>
                  </a:moveTo>
                  <a:cubicBezTo>
                    <a:pt x="574" y="42"/>
                    <a:pt x="592" y="42"/>
                    <a:pt x="592" y="20"/>
                  </a:cubicBezTo>
                  <a:cubicBezTo>
                    <a:pt x="592" y="0"/>
                    <a:pt x="574" y="0"/>
                    <a:pt x="559" y="0"/>
                  </a:cubicBezTo>
                  <a:lnTo>
                    <a:pt x="33" y="0"/>
                  </a:lnTo>
                  <a:cubicBezTo>
                    <a:pt x="18" y="0"/>
                    <a:pt x="0" y="0"/>
                    <a:pt x="0" y="20"/>
                  </a:cubicBezTo>
                  <a:cubicBezTo>
                    <a:pt x="0" y="42"/>
                    <a:pt x="18" y="42"/>
                    <a:pt x="33" y="4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8" name="Freeform 47">
              <a:extLst>
                <a:ext uri="{FF2B5EF4-FFF2-40B4-BE49-F238E27FC236}">
                  <a16:creationId xmlns:a16="http://schemas.microsoft.com/office/drawing/2014/main" id="{FFD41C17-1764-1740-8AD1-41457176C363}"/>
                </a:ext>
              </a:extLst>
            </p:cNvPr>
            <p:cNvSpPr/>
            <p:nvPr/>
          </p:nvSpPr>
          <p:spPr>
            <a:xfrm>
              <a:off x="6683040" y="7089480"/>
              <a:ext cx="173880" cy="158040"/>
            </a:xfrm>
            <a:custGeom>
              <a:avLst/>
              <a:gdLst/>
              <a:ahLst/>
              <a:cxnLst>
                <a:cxn ang="3cd4">
                  <a:pos x="hc" y="t"/>
                </a:cxn>
                <a:cxn ang="cd2">
                  <a:pos x="l" y="vc"/>
                </a:cxn>
                <a:cxn ang="cd4">
                  <a:pos x="hc" y="b"/>
                </a:cxn>
                <a:cxn ang="0">
                  <a:pos x="r" y="vc"/>
                </a:cxn>
              </a:cxnLst>
              <a:rect l="l" t="t" r="r" b="b"/>
              <a:pathLst>
                <a:path w="484" h="440">
                  <a:moveTo>
                    <a:pt x="297" y="136"/>
                  </a:moveTo>
                  <a:cubicBezTo>
                    <a:pt x="301" y="110"/>
                    <a:pt x="323" y="22"/>
                    <a:pt x="392" y="22"/>
                  </a:cubicBezTo>
                  <a:cubicBezTo>
                    <a:pt x="398" y="22"/>
                    <a:pt x="420" y="22"/>
                    <a:pt x="440" y="33"/>
                  </a:cubicBezTo>
                  <a:cubicBezTo>
                    <a:pt x="414" y="40"/>
                    <a:pt x="394" y="64"/>
                    <a:pt x="394" y="86"/>
                  </a:cubicBezTo>
                  <a:cubicBezTo>
                    <a:pt x="394" y="101"/>
                    <a:pt x="405" y="121"/>
                    <a:pt x="431" y="121"/>
                  </a:cubicBezTo>
                  <a:cubicBezTo>
                    <a:pt x="453" y="121"/>
                    <a:pt x="484" y="103"/>
                    <a:pt x="484" y="64"/>
                  </a:cubicBezTo>
                  <a:cubicBezTo>
                    <a:pt x="484" y="13"/>
                    <a:pt x="427" y="0"/>
                    <a:pt x="394" y="0"/>
                  </a:cubicBezTo>
                  <a:cubicBezTo>
                    <a:pt x="337" y="0"/>
                    <a:pt x="304" y="51"/>
                    <a:pt x="290" y="75"/>
                  </a:cubicBezTo>
                  <a:cubicBezTo>
                    <a:pt x="266" y="9"/>
                    <a:pt x="216" y="0"/>
                    <a:pt x="187" y="0"/>
                  </a:cubicBezTo>
                  <a:cubicBezTo>
                    <a:pt x="86" y="0"/>
                    <a:pt x="31" y="125"/>
                    <a:pt x="31" y="150"/>
                  </a:cubicBezTo>
                  <a:cubicBezTo>
                    <a:pt x="31" y="158"/>
                    <a:pt x="40" y="158"/>
                    <a:pt x="42" y="158"/>
                  </a:cubicBezTo>
                  <a:cubicBezTo>
                    <a:pt x="51" y="158"/>
                    <a:pt x="53" y="158"/>
                    <a:pt x="55" y="150"/>
                  </a:cubicBezTo>
                  <a:cubicBezTo>
                    <a:pt x="88" y="46"/>
                    <a:pt x="152" y="22"/>
                    <a:pt x="185" y="22"/>
                  </a:cubicBezTo>
                  <a:cubicBezTo>
                    <a:pt x="202" y="22"/>
                    <a:pt x="238" y="31"/>
                    <a:pt x="238" y="86"/>
                  </a:cubicBezTo>
                  <a:cubicBezTo>
                    <a:pt x="238" y="117"/>
                    <a:pt x="220" y="183"/>
                    <a:pt x="185" y="317"/>
                  </a:cubicBezTo>
                  <a:cubicBezTo>
                    <a:pt x="169" y="378"/>
                    <a:pt x="134" y="418"/>
                    <a:pt x="92" y="418"/>
                  </a:cubicBezTo>
                  <a:cubicBezTo>
                    <a:pt x="86" y="418"/>
                    <a:pt x="64" y="418"/>
                    <a:pt x="44" y="407"/>
                  </a:cubicBezTo>
                  <a:cubicBezTo>
                    <a:pt x="68" y="400"/>
                    <a:pt x="90" y="381"/>
                    <a:pt x="90" y="354"/>
                  </a:cubicBezTo>
                  <a:cubicBezTo>
                    <a:pt x="90" y="328"/>
                    <a:pt x="68" y="319"/>
                    <a:pt x="53" y="319"/>
                  </a:cubicBezTo>
                  <a:cubicBezTo>
                    <a:pt x="24" y="319"/>
                    <a:pt x="0" y="345"/>
                    <a:pt x="0" y="376"/>
                  </a:cubicBezTo>
                  <a:cubicBezTo>
                    <a:pt x="0" y="420"/>
                    <a:pt x="48" y="440"/>
                    <a:pt x="92" y="440"/>
                  </a:cubicBezTo>
                  <a:cubicBezTo>
                    <a:pt x="156" y="440"/>
                    <a:pt x="191" y="372"/>
                    <a:pt x="194" y="365"/>
                  </a:cubicBezTo>
                  <a:cubicBezTo>
                    <a:pt x="205" y="403"/>
                    <a:pt x="240" y="440"/>
                    <a:pt x="299" y="440"/>
                  </a:cubicBezTo>
                  <a:cubicBezTo>
                    <a:pt x="398" y="440"/>
                    <a:pt x="453" y="315"/>
                    <a:pt x="453" y="290"/>
                  </a:cubicBezTo>
                  <a:cubicBezTo>
                    <a:pt x="453" y="282"/>
                    <a:pt x="444" y="282"/>
                    <a:pt x="442" y="282"/>
                  </a:cubicBezTo>
                  <a:cubicBezTo>
                    <a:pt x="433" y="282"/>
                    <a:pt x="431" y="284"/>
                    <a:pt x="429" y="290"/>
                  </a:cubicBezTo>
                  <a:cubicBezTo>
                    <a:pt x="398" y="396"/>
                    <a:pt x="330" y="418"/>
                    <a:pt x="299" y="418"/>
                  </a:cubicBezTo>
                  <a:cubicBezTo>
                    <a:pt x="262" y="418"/>
                    <a:pt x="246" y="387"/>
                    <a:pt x="246" y="354"/>
                  </a:cubicBezTo>
                  <a:cubicBezTo>
                    <a:pt x="246" y="332"/>
                    <a:pt x="253" y="312"/>
                    <a:pt x="264" y="26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9" name="Freeform 48">
              <a:extLst>
                <a:ext uri="{FF2B5EF4-FFF2-40B4-BE49-F238E27FC236}">
                  <a16:creationId xmlns:a16="http://schemas.microsoft.com/office/drawing/2014/main" id="{4D60A00E-952A-9C4A-ACA3-A7583FF55B28}"/>
                </a:ext>
              </a:extLst>
            </p:cNvPr>
            <p:cNvSpPr/>
            <p:nvPr/>
          </p:nvSpPr>
          <p:spPr>
            <a:xfrm>
              <a:off x="6905519" y="698184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5"/>
                    <a:pt x="209" y="937"/>
                  </a:cubicBezTo>
                  <a:cubicBezTo>
                    <a:pt x="88" y="816"/>
                    <a:pt x="57" y="634"/>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3"/>
                    <a:pt x="0" y="484"/>
                  </a:cubicBezTo>
                  <a:cubicBezTo>
                    <a:pt x="0" y="561"/>
                    <a:pt x="11" y="678"/>
                    <a:pt x="64" y="788"/>
                  </a:cubicBezTo>
                  <a:cubicBezTo>
                    <a:pt x="123" y="907"/>
                    <a:pt x="207" y="968"/>
                    <a:pt x="216" y="968"/>
                  </a:cubicBezTo>
                  <a:cubicBezTo>
                    <a:pt x="222" y="968"/>
                    <a:pt x="227" y="966"/>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0" name="Freeform 49">
              <a:extLst>
                <a:ext uri="{FF2B5EF4-FFF2-40B4-BE49-F238E27FC236}">
                  <a16:creationId xmlns:a16="http://schemas.microsoft.com/office/drawing/2014/main" id="{B6F9DAA1-05A7-D844-9517-6742B2246E6E}"/>
                </a:ext>
              </a:extLst>
            </p:cNvPr>
            <p:cNvSpPr/>
            <p:nvPr/>
          </p:nvSpPr>
          <p:spPr>
            <a:xfrm>
              <a:off x="7024320" y="708948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1"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7"/>
                    <a:pt x="257" y="418"/>
                    <a:pt x="141" y="418"/>
                  </a:cubicBezTo>
                  <a:cubicBezTo>
                    <a:pt x="125"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1" name="Freeform 50">
              <a:extLst>
                <a:ext uri="{FF2B5EF4-FFF2-40B4-BE49-F238E27FC236}">
                  <a16:creationId xmlns:a16="http://schemas.microsoft.com/office/drawing/2014/main" id="{3FB92ACF-382D-934B-9906-64E5B7690ECA}"/>
                </a:ext>
              </a:extLst>
            </p:cNvPr>
            <p:cNvSpPr/>
            <p:nvPr/>
          </p:nvSpPr>
          <p:spPr>
            <a:xfrm>
              <a:off x="7198559" y="7206120"/>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2" name="Freeform 51">
              <a:extLst>
                <a:ext uri="{FF2B5EF4-FFF2-40B4-BE49-F238E27FC236}">
                  <a16:creationId xmlns:a16="http://schemas.microsoft.com/office/drawing/2014/main" id="{A9EFAFD5-DAAC-D146-B7A6-C119E8172CBB}"/>
                </a:ext>
              </a:extLst>
            </p:cNvPr>
            <p:cNvSpPr/>
            <p:nvPr/>
          </p:nvSpPr>
          <p:spPr>
            <a:xfrm>
              <a:off x="7337160" y="7089480"/>
              <a:ext cx="159480" cy="158040"/>
            </a:xfrm>
            <a:custGeom>
              <a:avLst/>
              <a:gdLst/>
              <a:ahLst/>
              <a:cxnLst>
                <a:cxn ang="3cd4">
                  <a:pos x="hc" y="t"/>
                </a:cxn>
                <a:cxn ang="cd2">
                  <a:pos x="l" y="vc"/>
                </a:cxn>
                <a:cxn ang="cd4">
                  <a:pos x="hc" y="b"/>
                </a:cxn>
                <a:cxn ang="0">
                  <a:pos x="r" y="vc"/>
                </a:cxn>
              </a:cxnLst>
              <a:rect l="l" t="t" r="r" b="b"/>
              <a:pathLst>
                <a:path w="444" h="440">
                  <a:moveTo>
                    <a:pt x="323" y="62"/>
                  </a:moveTo>
                  <a:cubicBezTo>
                    <a:pt x="306" y="26"/>
                    <a:pt x="277" y="0"/>
                    <a:pt x="233" y="0"/>
                  </a:cubicBezTo>
                  <a:cubicBezTo>
                    <a:pt x="121" y="0"/>
                    <a:pt x="0" y="143"/>
                    <a:pt x="0" y="284"/>
                  </a:cubicBezTo>
                  <a:cubicBezTo>
                    <a:pt x="0" y="376"/>
                    <a:pt x="53" y="440"/>
                    <a:pt x="130" y="440"/>
                  </a:cubicBezTo>
                  <a:cubicBezTo>
                    <a:pt x="150" y="440"/>
                    <a:pt x="198" y="436"/>
                    <a:pt x="255" y="367"/>
                  </a:cubicBezTo>
                  <a:cubicBezTo>
                    <a:pt x="264" y="407"/>
                    <a:pt x="297" y="440"/>
                    <a:pt x="343" y="440"/>
                  </a:cubicBezTo>
                  <a:cubicBezTo>
                    <a:pt x="378" y="440"/>
                    <a:pt x="400" y="418"/>
                    <a:pt x="416" y="387"/>
                  </a:cubicBezTo>
                  <a:cubicBezTo>
                    <a:pt x="431" y="352"/>
                    <a:pt x="444" y="293"/>
                    <a:pt x="444" y="290"/>
                  </a:cubicBezTo>
                  <a:cubicBezTo>
                    <a:pt x="444" y="282"/>
                    <a:pt x="436" y="282"/>
                    <a:pt x="433" y="282"/>
                  </a:cubicBezTo>
                  <a:cubicBezTo>
                    <a:pt x="425" y="282"/>
                    <a:pt x="422" y="284"/>
                    <a:pt x="420" y="299"/>
                  </a:cubicBezTo>
                  <a:cubicBezTo>
                    <a:pt x="403" y="361"/>
                    <a:pt x="385" y="418"/>
                    <a:pt x="345" y="418"/>
                  </a:cubicBezTo>
                  <a:cubicBezTo>
                    <a:pt x="319" y="418"/>
                    <a:pt x="317" y="394"/>
                    <a:pt x="317" y="374"/>
                  </a:cubicBezTo>
                  <a:cubicBezTo>
                    <a:pt x="317" y="352"/>
                    <a:pt x="319" y="345"/>
                    <a:pt x="330" y="301"/>
                  </a:cubicBezTo>
                  <a:cubicBezTo>
                    <a:pt x="341" y="262"/>
                    <a:pt x="341" y="251"/>
                    <a:pt x="350" y="216"/>
                  </a:cubicBezTo>
                  <a:lnTo>
                    <a:pt x="385" y="79"/>
                  </a:lnTo>
                  <a:cubicBezTo>
                    <a:pt x="392" y="51"/>
                    <a:pt x="392" y="51"/>
                    <a:pt x="392" y="46"/>
                  </a:cubicBezTo>
                  <a:cubicBezTo>
                    <a:pt x="392" y="29"/>
                    <a:pt x="381" y="20"/>
                    <a:pt x="365" y="20"/>
                  </a:cubicBezTo>
                  <a:cubicBezTo>
                    <a:pt x="341" y="20"/>
                    <a:pt x="326" y="42"/>
                    <a:pt x="323" y="62"/>
                  </a:cubicBezTo>
                  <a:close/>
                  <a:moveTo>
                    <a:pt x="260" y="315"/>
                  </a:moveTo>
                  <a:cubicBezTo>
                    <a:pt x="255" y="332"/>
                    <a:pt x="255" y="332"/>
                    <a:pt x="242" y="350"/>
                  </a:cubicBezTo>
                  <a:cubicBezTo>
                    <a:pt x="198" y="403"/>
                    <a:pt x="158" y="418"/>
                    <a:pt x="132" y="418"/>
                  </a:cubicBezTo>
                  <a:cubicBezTo>
                    <a:pt x="84" y="418"/>
                    <a:pt x="68" y="365"/>
                    <a:pt x="68" y="328"/>
                  </a:cubicBezTo>
                  <a:cubicBezTo>
                    <a:pt x="68" y="279"/>
                    <a:pt x="99" y="158"/>
                    <a:pt x="123" y="114"/>
                  </a:cubicBezTo>
                  <a:cubicBezTo>
                    <a:pt x="152" y="57"/>
                    <a:pt x="196" y="22"/>
                    <a:pt x="235" y="22"/>
                  </a:cubicBezTo>
                  <a:cubicBezTo>
                    <a:pt x="299" y="22"/>
                    <a:pt x="312" y="101"/>
                    <a:pt x="312" y="108"/>
                  </a:cubicBezTo>
                  <a:cubicBezTo>
                    <a:pt x="312" y="112"/>
                    <a:pt x="310" y="119"/>
                    <a:pt x="308" y="1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3" name="Freeform 52">
              <a:extLst>
                <a:ext uri="{FF2B5EF4-FFF2-40B4-BE49-F238E27FC236}">
                  <a16:creationId xmlns:a16="http://schemas.microsoft.com/office/drawing/2014/main" id="{6AEE84B2-5D16-0A44-A9B5-5EBE91AAD116}"/>
                </a:ext>
              </a:extLst>
            </p:cNvPr>
            <p:cNvSpPr/>
            <p:nvPr/>
          </p:nvSpPr>
          <p:spPr>
            <a:xfrm>
              <a:off x="7525799" y="698184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3"/>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1"/>
                    <a:pt x="13" y="942"/>
                  </a:cubicBezTo>
                  <a:cubicBezTo>
                    <a:pt x="0" y="955"/>
                    <a:pt x="0" y="957"/>
                    <a:pt x="0" y="959"/>
                  </a:cubicBezTo>
                  <a:cubicBezTo>
                    <a:pt x="0" y="966"/>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4" name="Freeform 53">
              <a:extLst>
                <a:ext uri="{FF2B5EF4-FFF2-40B4-BE49-F238E27FC236}">
                  <a16:creationId xmlns:a16="http://schemas.microsoft.com/office/drawing/2014/main" id="{5C8439CF-F997-C343-9B56-D475A3B3FC7B}"/>
                </a:ext>
              </a:extLst>
            </p:cNvPr>
            <p:cNvSpPr/>
            <p:nvPr/>
          </p:nvSpPr>
          <p:spPr>
            <a:xfrm>
              <a:off x="7651800" y="6934319"/>
              <a:ext cx="182520" cy="165240"/>
            </a:xfrm>
            <a:custGeom>
              <a:avLst/>
              <a:gdLst/>
              <a:ahLst/>
              <a:cxnLst>
                <a:cxn ang="3cd4">
                  <a:pos x="hc" y="t"/>
                </a:cxn>
                <a:cxn ang="cd2">
                  <a:pos x="l" y="vc"/>
                </a:cxn>
                <a:cxn ang="cd4">
                  <a:pos x="hc" y="b"/>
                </a:cxn>
                <a:cxn ang="0">
                  <a:pos x="r" y="vc"/>
                </a:cxn>
              </a:cxnLst>
              <a:rect l="l" t="t" r="r" b="b"/>
              <a:pathLst>
                <a:path w="508" h="460">
                  <a:moveTo>
                    <a:pt x="301" y="48"/>
                  </a:moveTo>
                  <a:cubicBezTo>
                    <a:pt x="306" y="29"/>
                    <a:pt x="308" y="26"/>
                    <a:pt x="321" y="24"/>
                  </a:cubicBezTo>
                  <a:cubicBezTo>
                    <a:pt x="326" y="24"/>
                    <a:pt x="350" y="24"/>
                    <a:pt x="363" y="24"/>
                  </a:cubicBezTo>
                  <a:cubicBezTo>
                    <a:pt x="405" y="24"/>
                    <a:pt x="422" y="24"/>
                    <a:pt x="440" y="31"/>
                  </a:cubicBezTo>
                  <a:cubicBezTo>
                    <a:pt x="469" y="40"/>
                    <a:pt x="471" y="59"/>
                    <a:pt x="471" y="84"/>
                  </a:cubicBezTo>
                  <a:cubicBezTo>
                    <a:pt x="471" y="95"/>
                    <a:pt x="471" y="103"/>
                    <a:pt x="466" y="139"/>
                  </a:cubicBezTo>
                  <a:lnTo>
                    <a:pt x="464" y="145"/>
                  </a:lnTo>
                  <a:cubicBezTo>
                    <a:pt x="464" y="154"/>
                    <a:pt x="469" y="156"/>
                    <a:pt x="477" y="156"/>
                  </a:cubicBezTo>
                  <a:cubicBezTo>
                    <a:pt x="486" y="156"/>
                    <a:pt x="488" y="150"/>
                    <a:pt x="488" y="139"/>
                  </a:cubicBezTo>
                  <a:lnTo>
                    <a:pt x="508" y="9"/>
                  </a:lnTo>
                  <a:cubicBezTo>
                    <a:pt x="508" y="0"/>
                    <a:pt x="499" y="0"/>
                    <a:pt x="486" y="0"/>
                  </a:cubicBezTo>
                  <a:lnTo>
                    <a:pt x="68" y="0"/>
                  </a:lnTo>
                  <a:cubicBezTo>
                    <a:pt x="53" y="0"/>
                    <a:pt x="51" y="0"/>
                    <a:pt x="46" y="13"/>
                  </a:cubicBezTo>
                  <a:lnTo>
                    <a:pt x="4" y="134"/>
                  </a:lnTo>
                  <a:cubicBezTo>
                    <a:pt x="2" y="136"/>
                    <a:pt x="0" y="143"/>
                    <a:pt x="0" y="147"/>
                  </a:cubicBezTo>
                  <a:cubicBezTo>
                    <a:pt x="0" y="150"/>
                    <a:pt x="2" y="156"/>
                    <a:pt x="11" y="156"/>
                  </a:cubicBezTo>
                  <a:cubicBezTo>
                    <a:pt x="20" y="156"/>
                    <a:pt x="22" y="154"/>
                    <a:pt x="26" y="141"/>
                  </a:cubicBezTo>
                  <a:cubicBezTo>
                    <a:pt x="66" y="31"/>
                    <a:pt x="88" y="24"/>
                    <a:pt x="191" y="24"/>
                  </a:cubicBezTo>
                  <a:lnTo>
                    <a:pt x="220" y="24"/>
                  </a:lnTo>
                  <a:cubicBezTo>
                    <a:pt x="240" y="24"/>
                    <a:pt x="240" y="24"/>
                    <a:pt x="240" y="31"/>
                  </a:cubicBezTo>
                  <a:cubicBezTo>
                    <a:pt x="240" y="33"/>
                    <a:pt x="240" y="35"/>
                    <a:pt x="238" y="46"/>
                  </a:cubicBezTo>
                  <a:lnTo>
                    <a:pt x="147" y="403"/>
                  </a:lnTo>
                  <a:cubicBezTo>
                    <a:pt x="143" y="429"/>
                    <a:pt x="141" y="436"/>
                    <a:pt x="68" y="436"/>
                  </a:cubicBezTo>
                  <a:cubicBezTo>
                    <a:pt x="44" y="436"/>
                    <a:pt x="37" y="436"/>
                    <a:pt x="37" y="451"/>
                  </a:cubicBezTo>
                  <a:cubicBezTo>
                    <a:pt x="37" y="451"/>
                    <a:pt x="40" y="460"/>
                    <a:pt x="51" y="460"/>
                  </a:cubicBezTo>
                  <a:cubicBezTo>
                    <a:pt x="68" y="460"/>
                    <a:pt x="88" y="458"/>
                    <a:pt x="108" y="458"/>
                  </a:cubicBezTo>
                  <a:cubicBezTo>
                    <a:pt x="128" y="458"/>
                    <a:pt x="147" y="458"/>
                    <a:pt x="167" y="458"/>
                  </a:cubicBezTo>
                  <a:cubicBezTo>
                    <a:pt x="185" y="458"/>
                    <a:pt x="209" y="458"/>
                    <a:pt x="227" y="458"/>
                  </a:cubicBezTo>
                  <a:cubicBezTo>
                    <a:pt x="246" y="458"/>
                    <a:pt x="266" y="460"/>
                    <a:pt x="284" y="460"/>
                  </a:cubicBezTo>
                  <a:cubicBezTo>
                    <a:pt x="290" y="460"/>
                    <a:pt x="299" y="460"/>
                    <a:pt x="299" y="444"/>
                  </a:cubicBezTo>
                  <a:cubicBezTo>
                    <a:pt x="299" y="436"/>
                    <a:pt x="293" y="436"/>
                    <a:pt x="273" y="436"/>
                  </a:cubicBezTo>
                  <a:cubicBezTo>
                    <a:pt x="260" y="436"/>
                    <a:pt x="246" y="433"/>
                    <a:pt x="233" y="433"/>
                  </a:cubicBezTo>
                  <a:cubicBezTo>
                    <a:pt x="209" y="431"/>
                    <a:pt x="209" y="429"/>
                    <a:pt x="209" y="420"/>
                  </a:cubicBezTo>
                  <a:cubicBezTo>
                    <a:pt x="209" y="416"/>
                    <a:pt x="209" y="414"/>
                    <a:pt x="211" y="40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5" name="Freeform 54">
              <a:extLst>
                <a:ext uri="{FF2B5EF4-FFF2-40B4-BE49-F238E27FC236}">
                  <a16:creationId xmlns:a16="http://schemas.microsoft.com/office/drawing/2014/main" id="{3765CC81-ACD1-B944-AB98-483F4DCBED13}"/>
                </a:ext>
              </a:extLst>
            </p:cNvPr>
            <p:cNvSpPr/>
            <p:nvPr/>
          </p:nvSpPr>
          <p:spPr>
            <a:xfrm>
              <a:off x="7870319" y="7089480"/>
              <a:ext cx="230760" cy="158040"/>
            </a:xfrm>
            <a:custGeom>
              <a:avLst/>
              <a:gdLst/>
              <a:ahLst/>
              <a:cxnLst>
                <a:cxn ang="3cd4">
                  <a:pos x="hc" y="t"/>
                </a:cxn>
                <a:cxn ang="cd2">
                  <a:pos x="l" y="vc"/>
                </a:cxn>
                <a:cxn ang="cd4">
                  <a:pos x="hc" y="b"/>
                </a:cxn>
                <a:cxn ang="0">
                  <a:pos x="r" y="vc"/>
                </a:cxn>
              </a:cxnLst>
              <a:rect l="l" t="t" r="r" b="b"/>
              <a:pathLst>
                <a:path w="642" h="440">
                  <a:moveTo>
                    <a:pt x="420" y="99"/>
                  </a:moveTo>
                  <a:cubicBezTo>
                    <a:pt x="425" y="79"/>
                    <a:pt x="433" y="42"/>
                    <a:pt x="433" y="37"/>
                  </a:cubicBezTo>
                  <a:cubicBezTo>
                    <a:pt x="433" y="20"/>
                    <a:pt x="420" y="11"/>
                    <a:pt x="407" y="11"/>
                  </a:cubicBezTo>
                  <a:cubicBezTo>
                    <a:pt x="394" y="11"/>
                    <a:pt x="378" y="18"/>
                    <a:pt x="370" y="37"/>
                  </a:cubicBezTo>
                  <a:cubicBezTo>
                    <a:pt x="367" y="44"/>
                    <a:pt x="321" y="231"/>
                    <a:pt x="315" y="255"/>
                  </a:cubicBezTo>
                  <a:cubicBezTo>
                    <a:pt x="308" y="284"/>
                    <a:pt x="306" y="301"/>
                    <a:pt x="306" y="319"/>
                  </a:cubicBezTo>
                  <a:cubicBezTo>
                    <a:pt x="306" y="330"/>
                    <a:pt x="306" y="332"/>
                    <a:pt x="308" y="337"/>
                  </a:cubicBezTo>
                  <a:cubicBezTo>
                    <a:pt x="286" y="389"/>
                    <a:pt x="255" y="418"/>
                    <a:pt x="218" y="418"/>
                  </a:cubicBezTo>
                  <a:cubicBezTo>
                    <a:pt x="141" y="418"/>
                    <a:pt x="141" y="348"/>
                    <a:pt x="141" y="330"/>
                  </a:cubicBezTo>
                  <a:cubicBezTo>
                    <a:pt x="141" y="299"/>
                    <a:pt x="145" y="262"/>
                    <a:pt x="191" y="141"/>
                  </a:cubicBezTo>
                  <a:cubicBezTo>
                    <a:pt x="202" y="112"/>
                    <a:pt x="207" y="99"/>
                    <a:pt x="207" y="79"/>
                  </a:cubicBezTo>
                  <a:cubicBezTo>
                    <a:pt x="207" y="35"/>
                    <a:pt x="176" y="0"/>
                    <a:pt x="128" y="0"/>
                  </a:cubicBezTo>
                  <a:cubicBezTo>
                    <a:pt x="35" y="0"/>
                    <a:pt x="0" y="141"/>
                    <a:pt x="0" y="150"/>
                  </a:cubicBezTo>
                  <a:cubicBezTo>
                    <a:pt x="0" y="158"/>
                    <a:pt x="9" y="158"/>
                    <a:pt x="11" y="158"/>
                  </a:cubicBezTo>
                  <a:cubicBezTo>
                    <a:pt x="22" y="158"/>
                    <a:pt x="22" y="158"/>
                    <a:pt x="26" y="141"/>
                  </a:cubicBezTo>
                  <a:cubicBezTo>
                    <a:pt x="53" y="51"/>
                    <a:pt x="90" y="22"/>
                    <a:pt x="125" y="22"/>
                  </a:cubicBezTo>
                  <a:cubicBezTo>
                    <a:pt x="134" y="22"/>
                    <a:pt x="150" y="22"/>
                    <a:pt x="150" y="53"/>
                  </a:cubicBezTo>
                  <a:cubicBezTo>
                    <a:pt x="150" y="77"/>
                    <a:pt x="139" y="106"/>
                    <a:pt x="132" y="121"/>
                  </a:cubicBezTo>
                  <a:cubicBezTo>
                    <a:pt x="90" y="235"/>
                    <a:pt x="77" y="282"/>
                    <a:pt x="77" y="317"/>
                  </a:cubicBezTo>
                  <a:cubicBezTo>
                    <a:pt x="77" y="407"/>
                    <a:pt x="143" y="440"/>
                    <a:pt x="216" y="440"/>
                  </a:cubicBezTo>
                  <a:cubicBezTo>
                    <a:pt x="231" y="440"/>
                    <a:pt x="277" y="440"/>
                    <a:pt x="317" y="372"/>
                  </a:cubicBezTo>
                  <a:cubicBezTo>
                    <a:pt x="341" y="433"/>
                    <a:pt x="409" y="440"/>
                    <a:pt x="438" y="440"/>
                  </a:cubicBezTo>
                  <a:cubicBezTo>
                    <a:pt x="510" y="440"/>
                    <a:pt x="552" y="378"/>
                    <a:pt x="579" y="321"/>
                  </a:cubicBezTo>
                  <a:cubicBezTo>
                    <a:pt x="612" y="244"/>
                    <a:pt x="642" y="114"/>
                    <a:pt x="642" y="68"/>
                  </a:cubicBezTo>
                  <a:cubicBezTo>
                    <a:pt x="642" y="15"/>
                    <a:pt x="616" y="0"/>
                    <a:pt x="598" y="0"/>
                  </a:cubicBezTo>
                  <a:cubicBezTo>
                    <a:pt x="574" y="0"/>
                    <a:pt x="550" y="24"/>
                    <a:pt x="550" y="46"/>
                  </a:cubicBezTo>
                  <a:cubicBezTo>
                    <a:pt x="550" y="59"/>
                    <a:pt x="557" y="66"/>
                    <a:pt x="565" y="73"/>
                  </a:cubicBezTo>
                  <a:cubicBezTo>
                    <a:pt x="576" y="84"/>
                    <a:pt x="601" y="108"/>
                    <a:pt x="601" y="156"/>
                  </a:cubicBezTo>
                  <a:cubicBezTo>
                    <a:pt x="601" y="189"/>
                    <a:pt x="572" y="284"/>
                    <a:pt x="548" y="332"/>
                  </a:cubicBezTo>
                  <a:cubicBezTo>
                    <a:pt x="521" y="385"/>
                    <a:pt x="488" y="418"/>
                    <a:pt x="440" y="418"/>
                  </a:cubicBezTo>
                  <a:cubicBezTo>
                    <a:pt x="394" y="418"/>
                    <a:pt x="370" y="389"/>
                    <a:pt x="370" y="334"/>
                  </a:cubicBezTo>
                  <a:cubicBezTo>
                    <a:pt x="370" y="308"/>
                    <a:pt x="376" y="277"/>
                    <a:pt x="378" y="26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6" name="Freeform 55">
              <a:extLst>
                <a:ext uri="{FF2B5EF4-FFF2-40B4-BE49-F238E27FC236}">
                  <a16:creationId xmlns:a16="http://schemas.microsoft.com/office/drawing/2014/main" id="{BBB855F0-AF90-7247-8638-1F7DECFD4AE3}"/>
                </a:ext>
              </a:extLst>
            </p:cNvPr>
            <p:cNvSpPr/>
            <p:nvPr/>
          </p:nvSpPr>
          <p:spPr>
            <a:xfrm>
              <a:off x="8137800" y="698184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3"/>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1"/>
                    <a:pt x="13" y="942"/>
                  </a:cubicBezTo>
                  <a:cubicBezTo>
                    <a:pt x="0" y="955"/>
                    <a:pt x="0" y="957"/>
                    <a:pt x="0" y="959"/>
                  </a:cubicBezTo>
                  <a:cubicBezTo>
                    <a:pt x="0" y="966"/>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7" name="Freeform 56">
              <a:extLst>
                <a:ext uri="{FF2B5EF4-FFF2-40B4-BE49-F238E27FC236}">
                  <a16:creationId xmlns:a16="http://schemas.microsoft.com/office/drawing/2014/main" id="{888D5692-CBE9-214E-BF38-F41F0EC80B91}"/>
                </a:ext>
              </a:extLst>
            </p:cNvPr>
            <p:cNvSpPr/>
            <p:nvPr/>
          </p:nvSpPr>
          <p:spPr>
            <a:xfrm>
              <a:off x="8263080" y="7089480"/>
              <a:ext cx="173880" cy="158040"/>
            </a:xfrm>
            <a:custGeom>
              <a:avLst/>
              <a:gdLst/>
              <a:ahLst/>
              <a:cxnLst>
                <a:cxn ang="3cd4">
                  <a:pos x="hc" y="t"/>
                </a:cxn>
                <a:cxn ang="cd2">
                  <a:pos x="l" y="vc"/>
                </a:cxn>
                <a:cxn ang="cd4">
                  <a:pos x="hc" y="b"/>
                </a:cxn>
                <a:cxn ang="0">
                  <a:pos x="r" y="vc"/>
                </a:cxn>
              </a:cxnLst>
              <a:rect l="l" t="t" r="r" b="b"/>
              <a:pathLst>
                <a:path w="484" h="440">
                  <a:moveTo>
                    <a:pt x="297" y="136"/>
                  </a:moveTo>
                  <a:cubicBezTo>
                    <a:pt x="301" y="110"/>
                    <a:pt x="323" y="22"/>
                    <a:pt x="392" y="22"/>
                  </a:cubicBezTo>
                  <a:cubicBezTo>
                    <a:pt x="398" y="22"/>
                    <a:pt x="420" y="22"/>
                    <a:pt x="440" y="33"/>
                  </a:cubicBezTo>
                  <a:cubicBezTo>
                    <a:pt x="414" y="40"/>
                    <a:pt x="394" y="64"/>
                    <a:pt x="394" y="86"/>
                  </a:cubicBezTo>
                  <a:cubicBezTo>
                    <a:pt x="394" y="101"/>
                    <a:pt x="405" y="121"/>
                    <a:pt x="431" y="121"/>
                  </a:cubicBezTo>
                  <a:cubicBezTo>
                    <a:pt x="453" y="121"/>
                    <a:pt x="484" y="103"/>
                    <a:pt x="484" y="64"/>
                  </a:cubicBezTo>
                  <a:cubicBezTo>
                    <a:pt x="484" y="13"/>
                    <a:pt x="427" y="0"/>
                    <a:pt x="394" y="0"/>
                  </a:cubicBezTo>
                  <a:cubicBezTo>
                    <a:pt x="337" y="0"/>
                    <a:pt x="304" y="51"/>
                    <a:pt x="290" y="75"/>
                  </a:cubicBezTo>
                  <a:cubicBezTo>
                    <a:pt x="266" y="9"/>
                    <a:pt x="216" y="0"/>
                    <a:pt x="187" y="0"/>
                  </a:cubicBezTo>
                  <a:cubicBezTo>
                    <a:pt x="86" y="0"/>
                    <a:pt x="31" y="125"/>
                    <a:pt x="31" y="150"/>
                  </a:cubicBezTo>
                  <a:cubicBezTo>
                    <a:pt x="31" y="158"/>
                    <a:pt x="40" y="158"/>
                    <a:pt x="42" y="158"/>
                  </a:cubicBezTo>
                  <a:cubicBezTo>
                    <a:pt x="51" y="158"/>
                    <a:pt x="53" y="158"/>
                    <a:pt x="55" y="150"/>
                  </a:cubicBezTo>
                  <a:cubicBezTo>
                    <a:pt x="88" y="46"/>
                    <a:pt x="152" y="22"/>
                    <a:pt x="185" y="22"/>
                  </a:cubicBezTo>
                  <a:cubicBezTo>
                    <a:pt x="202" y="22"/>
                    <a:pt x="238" y="31"/>
                    <a:pt x="238" y="86"/>
                  </a:cubicBezTo>
                  <a:cubicBezTo>
                    <a:pt x="238" y="117"/>
                    <a:pt x="220" y="183"/>
                    <a:pt x="185" y="317"/>
                  </a:cubicBezTo>
                  <a:cubicBezTo>
                    <a:pt x="169" y="378"/>
                    <a:pt x="134" y="418"/>
                    <a:pt x="92" y="418"/>
                  </a:cubicBezTo>
                  <a:cubicBezTo>
                    <a:pt x="86" y="418"/>
                    <a:pt x="64" y="418"/>
                    <a:pt x="44" y="407"/>
                  </a:cubicBezTo>
                  <a:cubicBezTo>
                    <a:pt x="68" y="400"/>
                    <a:pt x="90" y="381"/>
                    <a:pt x="90" y="354"/>
                  </a:cubicBezTo>
                  <a:cubicBezTo>
                    <a:pt x="90" y="328"/>
                    <a:pt x="68" y="319"/>
                    <a:pt x="53" y="319"/>
                  </a:cubicBezTo>
                  <a:cubicBezTo>
                    <a:pt x="24" y="319"/>
                    <a:pt x="0" y="345"/>
                    <a:pt x="0" y="376"/>
                  </a:cubicBezTo>
                  <a:cubicBezTo>
                    <a:pt x="0" y="420"/>
                    <a:pt x="48" y="440"/>
                    <a:pt x="90" y="440"/>
                  </a:cubicBezTo>
                  <a:cubicBezTo>
                    <a:pt x="156" y="440"/>
                    <a:pt x="191" y="372"/>
                    <a:pt x="194" y="365"/>
                  </a:cubicBezTo>
                  <a:cubicBezTo>
                    <a:pt x="205" y="403"/>
                    <a:pt x="240" y="440"/>
                    <a:pt x="297" y="440"/>
                  </a:cubicBezTo>
                  <a:cubicBezTo>
                    <a:pt x="398" y="440"/>
                    <a:pt x="453" y="315"/>
                    <a:pt x="453" y="290"/>
                  </a:cubicBezTo>
                  <a:cubicBezTo>
                    <a:pt x="453" y="282"/>
                    <a:pt x="444" y="282"/>
                    <a:pt x="442" y="282"/>
                  </a:cubicBezTo>
                  <a:cubicBezTo>
                    <a:pt x="433" y="282"/>
                    <a:pt x="431" y="284"/>
                    <a:pt x="429" y="290"/>
                  </a:cubicBezTo>
                  <a:cubicBezTo>
                    <a:pt x="398" y="396"/>
                    <a:pt x="330" y="418"/>
                    <a:pt x="299" y="418"/>
                  </a:cubicBezTo>
                  <a:cubicBezTo>
                    <a:pt x="262" y="418"/>
                    <a:pt x="246" y="387"/>
                    <a:pt x="246" y="354"/>
                  </a:cubicBezTo>
                  <a:cubicBezTo>
                    <a:pt x="246" y="332"/>
                    <a:pt x="253" y="312"/>
                    <a:pt x="264" y="26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8" name="Freeform 57">
              <a:extLst>
                <a:ext uri="{FF2B5EF4-FFF2-40B4-BE49-F238E27FC236}">
                  <a16:creationId xmlns:a16="http://schemas.microsoft.com/office/drawing/2014/main" id="{5D6CEA34-3F6F-AA46-A599-D8DFB7414ABE}"/>
                </a:ext>
              </a:extLst>
            </p:cNvPr>
            <p:cNvSpPr/>
            <p:nvPr/>
          </p:nvSpPr>
          <p:spPr>
            <a:xfrm>
              <a:off x="8484840" y="698184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5"/>
                    <a:pt x="209" y="937"/>
                  </a:cubicBezTo>
                  <a:cubicBezTo>
                    <a:pt x="88" y="816"/>
                    <a:pt x="57" y="634"/>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3"/>
                    <a:pt x="0" y="484"/>
                  </a:cubicBezTo>
                  <a:cubicBezTo>
                    <a:pt x="0" y="561"/>
                    <a:pt x="11" y="678"/>
                    <a:pt x="64" y="788"/>
                  </a:cubicBezTo>
                  <a:cubicBezTo>
                    <a:pt x="123" y="907"/>
                    <a:pt x="207" y="968"/>
                    <a:pt x="216" y="968"/>
                  </a:cubicBezTo>
                  <a:cubicBezTo>
                    <a:pt x="222" y="968"/>
                    <a:pt x="227" y="966"/>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9" name="Freeform 58">
              <a:extLst>
                <a:ext uri="{FF2B5EF4-FFF2-40B4-BE49-F238E27FC236}">
                  <a16:creationId xmlns:a16="http://schemas.microsoft.com/office/drawing/2014/main" id="{098DF9BB-FC9C-4A49-B063-777A0BC3D138}"/>
                </a:ext>
              </a:extLst>
            </p:cNvPr>
            <p:cNvSpPr/>
            <p:nvPr/>
          </p:nvSpPr>
          <p:spPr>
            <a:xfrm>
              <a:off x="8603640" y="708948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1"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7"/>
                    <a:pt x="257" y="418"/>
                    <a:pt x="141" y="418"/>
                  </a:cubicBezTo>
                  <a:cubicBezTo>
                    <a:pt x="125"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0" name="Freeform 59">
              <a:extLst>
                <a:ext uri="{FF2B5EF4-FFF2-40B4-BE49-F238E27FC236}">
                  <a16:creationId xmlns:a16="http://schemas.microsoft.com/office/drawing/2014/main" id="{C44F8894-2F38-8E47-A264-97F4C4A4CE96}"/>
                </a:ext>
              </a:extLst>
            </p:cNvPr>
            <p:cNvSpPr/>
            <p:nvPr/>
          </p:nvSpPr>
          <p:spPr>
            <a:xfrm>
              <a:off x="8777880" y="7206120"/>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1" name="Freeform 60">
              <a:extLst>
                <a:ext uri="{FF2B5EF4-FFF2-40B4-BE49-F238E27FC236}">
                  <a16:creationId xmlns:a16="http://schemas.microsoft.com/office/drawing/2014/main" id="{F820463A-9DF0-494F-9F2C-DA2186D9C03F}"/>
                </a:ext>
              </a:extLst>
            </p:cNvPr>
            <p:cNvSpPr/>
            <p:nvPr/>
          </p:nvSpPr>
          <p:spPr>
            <a:xfrm>
              <a:off x="8916479" y="7089480"/>
              <a:ext cx="159480" cy="158040"/>
            </a:xfrm>
            <a:custGeom>
              <a:avLst/>
              <a:gdLst/>
              <a:ahLst/>
              <a:cxnLst>
                <a:cxn ang="3cd4">
                  <a:pos x="hc" y="t"/>
                </a:cxn>
                <a:cxn ang="cd2">
                  <a:pos x="l" y="vc"/>
                </a:cxn>
                <a:cxn ang="cd4">
                  <a:pos x="hc" y="b"/>
                </a:cxn>
                <a:cxn ang="0">
                  <a:pos x="r" y="vc"/>
                </a:cxn>
              </a:cxnLst>
              <a:rect l="l" t="t" r="r" b="b"/>
              <a:pathLst>
                <a:path w="444" h="440">
                  <a:moveTo>
                    <a:pt x="323" y="62"/>
                  </a:moveTo>
                  <a:cubicBezTo>
                    <a:pt x="306" y="26"/>
                    <a:pt x="277" y="0"/>
                    <a:pt x="233" y="0"/>
                  </a:cubicBezTo>
                  <a:cubicBezTo>
                    <a:pt x="121" y="0"/>
                    <a:pt x="0" y="143"/>
                    <a:pt x="0" y="284"/>
                  </a:cubicBezTo>
                  <a:cubicBezTo>
                    <a:pt x="0" y="376"/>
                    <a:pt x="53" y="440"/>
                    <a:pt x="130" y="440"/>
                  </a:cubicBezTo>
                  <a:cubicBezTo>
                    <a:pt x="150" y="440"/>
                    <a:pt x="198" y="436"/>
                    <a:pt x="255" y="367"/>
                  </a:cubicBezTo>
                  <a:cubicBezTo>
                    <a:pt x="264" y="407"/>
                    <a:pt x="297" y="440"/>
                    <a:pt x="343" y="440"/>
                  </a:cubicBezTo>
                  <a:cubicBezTo>
                    <a:pt x="378" y="440"/>
                    <a:pt x="400" y="418"/>
                    <a:pt x="416" y="387"/>
                  </a:cubicBezTo>
                  <a:cubicBezTo>
                    <a:pt x="431" y="352"/>
                    <a:pt x="444" y="293"/>
                    <a:pt x="444" y="290"/>
                  </a:cubicBezTo>
                  <a:cubicBezTo>
                    <a:pt x="444" y="282"/>
                    <a:pt x="436" y="282"/>
                    <a:pt x="433" y="282"/>
                  </a:cubicBezTo>
                  <a:cubicBezTo>
                    <a:pt x="425" y="282"/>
                    <a:pt x="422" y="284"/>
                    <a:pt x="420" y="299"/>
                  </a:cubicBezTo>
                  <a:cubicBezTo>
                    <a:pt x="403" y="361"/>
                    <a:pt x="385" y="418"/>
                    <a:pt x="345" y="418"/>
                  </a:cubicBezTo>
                  <a:cubicBezTo>
                    <a:pt x="319" y="418"/>
                    <a:pt x="317" y="394"/>
                    <a:pt x="317" y="374"/>
                  </a:cubicBezTo>
                  <a:cubicBezTo>
                    <a:pt x="317" y="352"/>
                    <a:pt x="319" y="345"/>
                    <a:pt x="330" y="301"/>
                  </a:cubicBezTo>
                  <a:cubicBezTo>
                    <a:pt x="341" y="262"/>
                    <a:pt x="341" y="251"/>
                    <a:pt x="350" y="216"/>
                  </a:cubicBezTo>
                  <a:lnTo>
                    <a:pt x="385" y="79"/>
                  </a:lnTo>
                  <a:cubicBezTo>
                    <a:pt x="392" y="51"/>
                    <a:pt x="392" y="51"/>
                    <a:pt x="392" y="46"/>
                  </a:cubicBezTo>
                  <a:cubicBezTo>
                    <a:pt x="392" y="29"/>
                    <a:pt x="381" y="20"/>
                    <a:pt x="365" y="20"/>
                  </a:cubicBezTo>
                  <a:cubicBezTo>
                    <a:pt x="341" y="20"/>
                    <a:pt x="326" y="42"/>
                    <a:pt x="323" y="62"/>
                  </a:cubicBezTo>
                  <a:close/>
                  <a:moveTo>
                    <a:pt x="260" y="315"/>
                  </a:moveTo>
                  <a:cubicBezTo>
                    <a:pt x="255" y="332"/>
                    <a:pt x="255" y="332"/>
                    <a:pt x="242" y="350"/>
                  </a:cubicBezTo>
                  <a:cubicBezTo>
                    <a:pt x="198" y="403"/>
                    <a:pt x="158" y="418"/>
                    <a:pt x="132" y="418"/>
                  </a:cubicBezTo>
                  <a:cubicBezTo>
                    <a:pt x="84" y="418"/>
                    <a:pt x="68" y="365"/>
                    <a:pt x="68" y="328"/>
                  </a:cubicBezTo>
                  <a:cubicBezTo>
                    <a:pt x="68" y="279"/>
                    <a:pt x="99" y="158"/>
                    <a:pt x="123" y="114"/>
                  </a:cubicBezTo>
                  <a:cubicBezTo>
                    <a:pt x="152" y="57"/>
                    <a:pt x="196" y="22"/>
                    <a:pt x="235" y="22"/>
                  </a:cubicBezTo>
                  <a:cubicBezTo>
                    <a:pt x="299" y="22"/>
                    <a:pt x="312" y="101"/>
                    <a:pt x="312" y="108"/>
                  </a:cubicBezTo>
                  <a:cubicBezTo>
                    <a:pt x="312" y="112"/>
                    <a:pt x="310" y="119"/>
                    <a:pt x="308" y="1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2" name="Freeform 61">
              <a:extLst>
                <a:ext uri="{FF2B5EF4-FFF2-40B4-BE49-F238E27FC236}">
                  <a16:creationId xmlns:a16="http://schemas.microsoft.com/office/drawing/2014/main" id="{CA39C781-FDA8-5348-90F7-D0BA7EF43D53}"/>
                </a:ext>
              </a:extLst>
            </p:cNvPr>
            <p:cNvSpPr/>
            <p:nvPr/>
          </p:nvSpPr>
          <p:spPr>
            <a:xfrm>
              <a:off x="9105120" y="698184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3"/>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1"/>
                    <a:pt x="13" y="942"/>
                  </a:cubicBezTo>
                  <a:cubicBezTo>
                    <a:pt x="0" y="955"/>
                    <a:pt x="0" y="957"/>
                    <a:pt x="0" y="959"/>
                  </a:cubicBezTo>
                  <a:cubicBezTo>
                    <a:pt x="0" y="966"/>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63" name="Title 62">
            <a:extLst>
              <a:ext uri="{FF2B5EF4-FFF2-40B4-BE49-F238E27FC236}">
                <a16:creationId xmlns:a16="http://schemas.microsoft.com/office/drawing/2014/main" id="{EBB58D15-6EEB-D541-8083-069748937500}"/>
              </a:ext>
            </a:extLst>
          </p:cNvPr>
          <p:cNvSpPr>
            <a:spLocks noGrp="1"/>
          </p:cNvSpPr>
          <p:nvPr>
            <p:ph type="title"/>
          </p:nvPr>
        </p:nvSpPr>
        <p:spPr>
          <a:xfrm>
            <a:off x="693043" y="402484"/>
            <a:ext cx="8694539" cy="687235"/>
          </a:xfrm>
        </p:spPr>
        <p:txBody>
          <a:bodyPr>
            <a:normAutofit fontScale="90000"/>
          </a:bodyPr>
          <a:lstStyle/>
          <a:p>
            <a:r>
              <a:rPr lang="en-US" dirty="0"/>
              <a:t>Think-pair-share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3">
            <a:extLst>
              <a:ext uri="{FF2B5EF4-FFF2-40B4-BE49-F238E27FC236}">
                <a16:creationId xmlns:a16="http://schemas.microsoft.com/office/drawing/2014/main" id="{7A572CE7-ACED-9047-980F-068B869F6A9D}"/>
              </a:ext>
            </a:extLst>
          </p:cNvPr>
          <p:cNvSpPr>
            <a:spLocks noGrp="1"/>
          </p:cNvSpPr>
          <p:nvPr>
            <p:ph type="sldNum" idx="11"/>
          </p:nvPr>
        </p:nvSpPr>
        <p:spPr/>
        <p:txBody>
          <a:bodyPr/>
          <a:lstStyle/>
          <a:p>
            <a:fld id="{6578DDB9-616D-F44B-A977-FF409EBF7736}" type="slidenum">
              <a:rPr lang="en-US" altLang="en-US"/>
              <a:pPr/>
              <a:t>260</a:t>
            </a:fld>
            <a:r>
              <a:rPr lang="en-US" altLang="en-US"/>
              <a:t> </a:t>
            </a:r>
          </a:p>
        </p:txBody>
      </p:sp>
      <p:grpSp>
        <p:nvGrpSpPr>
          <p:cNvPr id="40961" name="Group 1">
            <a:extLst>
              <a:ext uri="{FF2B5EF4-FFF2-40B4-BE49-F238E27FC236}">
                <a16:creationId xmlns:a16="http://schemas.microsoft.com/office/drawing/2014/main" id="{1161B351-E849-434C-BA07-C9BC1D5C8DAF}"/>
              </a:ext>
            </a:extLst>
          </p:cNvPr>
          <p:cNvGrpSpPr>
            <a:grpSpLocks/>
          </p:cNvGrpSpPr>
          <p:nvPr/>
        </p:nvGrpSpPr>
        <p:grpSpPr bwMode="auto">
          <a:xfrm>
            <a:off x="914400" y="914400"/>
            <a:ext cx="8228013" cy="6399213"/>
            <a:chOff x="576" y="576"/>
            <a:chExt cx="5183" cy="4031"/>
          </a:xfrm>
        </p:grpSpPr>
        <p:sp>
          <p:nvSpPr>
            <p:cNvPr id="40962" name="Rectangle 2">
              <a:extLst>
                <a:ext uri="{FF2B5EF4-FFF2-40B4-BE49-F238E27FC236}">
                  <a16:creationId xmlns:a16="http://schemas.microsoft.com/office/drawing/2014/main" id="{93860092-C81C-9B4A-B167-6C2C85630678}"/>
                </a:ext>
              </a:extLst>
            </p:cNvPr>
            <p:cNvSpPr>
              <a:spLocks noChangeArrowheads="1"/>
            </p:cNvSpPr>
            <p:nvPr/>
          </p:nvSpPr>
          <p:spPr bwMode="auto">
            <a:xfrm>
              <a:off x="576" y="576"/>
              <a:ext cx="5183" cy="4031"/>
            </a:xfrm>
            <a:prstGeom prst="rect">
              <a:avLst/>
            </a:prstGeom>
            <a:solidFill>
              <a:srgbClr val="FFFFFF"/>
            </a:solidFill>
            <a:ln w="18360" cap="flat">
              <a:solidFill>
                <a:srgbClr val="808080"/>
              </a:solidFill>
              <a:round/>
              <a:headEnd/>
              <a:tailEnd/>
            </a:ln>
            <a:effectLst>
              <a:outerShdw dist="77386" dir="2700000" algn="ctr" rotWithShape="0">
                <a:srgbClr val="808080">
                  <a:alpha val="15047"/>
                </a:srgbClr>
              </a:outerShdw>
            </a:effectLst>
          </p:spPr>
          <p:txBody>
            <a:bodyPr wrap="none" anchor="ctr"/>
            <a:lstStyle/>
            <a:p>
              <a:endParaRPr lang="en-US"/>
            </a:p>
          </p:txBody>
        </p:sp>
        <p:sp>
          <p:nvSpPr>
            <p:cNvPr id="40963" name="Oval 3">
              <a:extLst>
                <a:ext uri="{FF2B5EF4-FFF2-40B4-BE49-F238E27FC236}">
                  <a16:creationId xmlns:a16="http://schemas.microsoft.com/office/drawing/2014/main" id="{D546E33E-3F07-6245-BD9D-D72C601B8F23}"/>
                </a:ext>
              </a:extLst>
            </p:cNvPr>
            <p:cNvSpPr>
              <a:spLocks noChangeArrowheads="1"/>
            </p:cNvSpPr>
            <p:nvPr/>
          </p:nvSpPr>
          <p:spPr bwMode="auto">
            <a:xfrm>
              <a:off x="871" y="2069"/>
              <a:ext cx="954" cy="439"/>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{s</a:t>
              </a:r>
              <a:r>
                <a:rPr lang="en-US" altLang="en-US" baseline="-33000">
                  <a:latin typeface="Droid Sans" pitchFamily="32" charset="0"/>
                </a:rPr>
                <a:t>e</a:t>
              </a:r>
              <a:r>
                <a:rPr lang="en-US" altLang="en-US">
                  <a:latin typeface="Droid Sans" pitchFamily="32" charset="0"/>
                </a:rPr>
                <a:t>}</a:t>
              </a:r>
            </a:p>
          </p:txBody>
        </p:sp>
        <p:sp>
          <p:nvSpPr>
            <p:cNvPr id="40964" name="Oval 4">
              <a:extLst>
                <a:ext uri="{FF2B5EF4-FFF2-40B4-BE49-F238E27FC236}">
                  <a16:creationId xmlns:a16="http://schemas.microsoft.com/office/drawing/2014/main" id="{1F23F008-B403-634A-AEB9-3A30846C9D9C}"/>
                </a:ext>
              </a:extLst>
            </p:cNvPr>
            <p:cNvSpPr>
              <a:spLocks noChangeArrowheads="1"/>
            </p:cNvSpPr>
            <p:nvPr/>
          </p:nvSpPr>
          <p:spPr bwMode="auto">
            <a:xfrm>
              <a:off x="2548" y="889"/>
              <a:ext cx="1191" cy="548"/>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{s</a:t>
              </a:r>
              <a:r>
                <a:rPr lang="en-US" altLang="en-US" baseline="-33000">
                  <a:latin typeface="Droid Sans" pitchFamily="32" charset="0"/>
                </a:rPr>
                <a:t>a</a:t>
              </a:r>
              <a:r>
                <a:rPr lang="en-US" altLang="en-US">
                  <a:latin typeface="Droid Sans" pitchFamily="32" charset="0"/>
                </a:rPr>
                <a:t>,s</a:t>
              </a:r>
              <a:r>
                <a:rPr lang="en-US" altLang="en-US" baseline="-33000">
                  <a:latin typeface="Droid Sans" pitchFamily="32" charset="0"/>
                </a:rPr>
                <a:t>b</a:t>
              </a:r>
              <a:r>
                <a:rPr lang="en-US" altLang="en-US">
                  <a:latin typeface="Droid Sans" pitchFamily="32" charset="0"/>
                </a:rPr>
                <a:t>,s</a:t>
              </a:r>
              <a:r>
                <a:rPr lang="en-US" altLang="en-US" baseline="-33000">
                  <a:latin typeface="Droid Sans" pitchFamily="32" charset="0"/>
                </a:rPr>
                <a:t>c</a:t>
              </a:r>
              <a:r>
                <a:rPr lang="en-US" altLang="en-US">
                  <a:latin typeface="Droid Sans" pitchFamily="32" charset="0"/>
                </a:rPr>
                <a:t>,s</a:t>
              </a:r>
              <a:r>
                <a:rPr lang="en-US" altLang="en-US" baseline="-33000">
                  <a:latin typeface="Droid Sans" pitchFamily="32" charset="0"/>
                </a:rPr>
                <a:t>d</a:t>
              </a:r>
              <a:r>
                <a:rPr lang="en-US" altLang="en-US">
                  <a:latin typeface="Droid Sans" pitchFamily="32" charset="0"/>
                </a:rPr>
                <a:t>}</a:t>
              </a:r>
            </a:p>
          </p:txBody>
        </p:sp>
        <p:sp>
          <p:nvSpPr>
            <p:cNvPr id="40965" name="Line 5">
              <a:extLst>
                <a:ext uri="{FF2B5EF4-FFF2-40B4-BE49-F238E27FC236}">
                  <a16:creationId xmlns:a16="http://schemas.microsoft.com/office/drawing/2014/main" id="{38B854F1-73C7-1A44-9893-7F33DC66C676}"/>
                </a:ext>
              </a:extLst>
            </p:cNvPr>
            <p:cNvSpPr>
              <a:spLocks noChangeShapeType="1"/>
            </p:cNvSpPr>
            <p:nvPr/>
          </p:nvSpPr>
          <p:spPr bwMode="auto">
            <a:xfrm flipH="1">
              <a:off x="1937" y="1325"/>
              <a:ext cx="733" cy="282"/>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0966" name="Oval 6">
              <a:extLst>
                <a:ext uri="{FF2B5EF4-FFF2-40B4-BE49-F238E27FC236}">
                  <a16:creationId xmlns:a16="http://schemas.microsoft.com/office/drawing/2014/main" id="{E58346FD-A23E-8C40-8BED-3B3AD237A4DF}"/>
                </a:ext>
              </a:extLst>
            </p:cNvPr>
            <p:cNvSpPr>
              <a:spLocks noChangeArrowheads="1"/>
            </p:cNvSpPr>
            <p:nvPr/>
          </p:nvSpPr>
          <p:spPr bwMode="auto">
            <a:xfrm>
              <a:off x="3235" y="2069"/>
              <a:ext cx="954" cy="439"/>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{s</a:t>
              </a:r>
              <a:r>
                <a:rPr lang="en-US" altLang="en-US" baseline="-33000">
                  <a:latin typeface="Droid Sans" pitchFamily="32" charset="0"/>
                </a:rPr>
                <a:t>a</a:t>
              </a:r>
              <a:r>
                <a:rPr lang="en-US" altLang="en-US">
                  <a:latin typeface="Droid Sans" pitchFamily="32" charset="0"/>
                </a:rPr>
                <a:t>}</a:t>
              </a:r>
            </a:p>
          </p:txBody>
        </p:sp>
        <p:sp>
          <p:nvSpPr>
            <p:cNvPr id="40967" name="Oval 7">
              <a:extLst>
                <a:ext uri="{FF2B5EF4-FFF2-40B4-BE49-F238E27FC236}">
                  <a16:creationId xmlns:a16="http://schemas.microsoft.com/office/drawing/2014/main" id="{CBB1DE76-C033-B84C-8903-C5A2692A9BEE}"/>
                </a:ext>
              </a:extLst>
            </p:cNvPr>
            <p:cNvSpPr>
              <a:spLocks noChangeArrowheads="1"/>
            </p:cNvSpPr>
            <p:nvPr/>
          </p:nvSpPr>
          <p:spPr bwMode="auto">
            <a:xfrm>
              <a:off x="2051" y="2069"/>
              <a:ext cx="954" cy="439"/>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{s</a:t>
              </a:r>
              <a:r>
                <a:rPr lang="en-US" altLang="en-US" baseline="-33000">
                  <a:latin typeface="Droid Sans" pitchFamily="32" charset="0"/>
                </a:rPr>
                <a:t>b</a:t>
              </a:r>
              <a:r>
                <a:rPr lang="en-US" altLang="en-US">
                  <a:latin typeface="Droid Sans" pitchFamily="32" charset="0"/>
                </a:rPr>
                <a:t>}</a:t>
              </a:r>
            </a:p>
          </p:txBody>
        </p:sp>
        <p:sp>
          <p:nvSpPr>
            <p:cNvPr id="40968" name="Line 8">
              <a:extLst>
                <a:ext uri="{FF2B5EF4-FFF2-40B4-BE49-F238E27FC236}">
                  <a16:creationId xmlns:a16="http://schemas.microsoft.com/office/drawing/2014/main" id="{83802608-3270-4E42-AA84-778290E23911}"/>
                </a:ext>
              </a:extLst>
            </p:cNvPr>
            <p:cNvSpPr>
              <a:spLocks noChangeShapeType="1"/>
            </p:cNvSpPr>
            <p:nvPr/>
          </p:nvSpPr>
          <p:spPr bwMode="auto">
            <a:xfrm>
              <a:off x="3590" y="1325"/>
              <a:ext cx="711" cy="282"/>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0969" name="Text Box 9">
              <a:extLst>
                <a:ext uri="{FF2B5EF4-FFF2-40B4-BE49-F238E27FC236}">
                  <a16:creationId xmlns:a16="http://schemas.microsoft.com/office/drawing/2014/main" id="{16AF9066-E3A9-EB49-A0F7-896CE6F0701D}"/>
                </a:ext>
              </a:extLst>
            </p:cNvPr>
            <p:cNvSpPr txBox="1">
              <a:spLocks noChangeArrowheads="1"/>
            </p:cNvSpPr>
            <p:nvPr/>
          </p:nvSpPr>
          <p:spPr bwMode="auto">
            <a:xfrm>
              <a:off x="1316" y="1654"/>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o</a:t>
              </a:r>
              <a:r>
                <a:rPr lang="en-US" altLang="en-US" baseline="-33000">
                  <a:latin typeface="Droid Sans" pitchFamily="32" charset="0"/>
                </a:rPr>
                <a:t>0</a:t>
              </a:r>
              <a:r>
                <a:rPr lang="en-US" altLang="en-US">
                  <a:latin typeface="Droid Sans" pitchFamily="32" charset="0"/>
                </a:rPr>
                <a:t> </a:t>
              </a:r>
            </a:p>
          </p:txBody>
        </p:sp>
        <p:sp>
          <p:nvSpPr>
            <p:cNvPr id="40970" name="Line 10">
              <a:extLst>
                <a:ext uri="{FF2B5EF4-FFF2-40B4-BE49-F238E27FC236}">
                  <a16:creationId xmlns:a16="http://schemas.microsoft.com/office/drawing/2014/main" id="{C35A7A2C-7F6C-C24F-8167-0FE5543A1E99}"/>
                </a:ext>
              </a:extLst>
            </p:cNvPr>
            <p:cNvSpPr>
              <a:spLocks noChangeShapeType="1"/>
            </p:cNvSpPr>
            <p:nvPr/>
          </p:nvSpPr>
          <p:spPr bwMode="auto">
            <a:xfrm flipH="1">
              <a:off x="1363" y="1608"/>
              <a:ext cx="620" cy="481"/>
            </a:xfrm>
            <a:prstGeom prst="line">
              <a:avLst/>
            </a:prstGeom>
            <a:noFill/>
            <a:ln w="73080" cap="flat">
              <a:solidFill>
                <a:srgbClr val="008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0971" name="Line 11">
              <a:extLst>
                <a:ext uri="{FF2B5EF4-FFF2-40B4-BE49-F238E27FC236}">
                  <a16:creationId xmlns:a16="http://schemas.microsoft.com/office/drawing/2014/main" id="{8C3C05D3-CA99-7941-BF3A-4F36587A132E}"/>
                </a:ext>
              </a:extLst>
            </p:cNvPr>
            <p:cNvSpPr>
              <a:spLocks noChangeShapeType="1"/>
            </p:cNvSpPr>
            <p:nvPr/>
          </p:nvSpPr>
          <p:spPr bwMode="auto">
            <a:xfrm>
              <a:off x="2039" y="1608"/>
              <a:ext cx="506" cy="460"/>
            </a:xfrm>
            <a:prstGeom prst="line">
              <a:avLst/>
            </a:prstGeom>
            <a:noFill/>
            <a:ln w="73080" cap="flat">
              <a:solidFill>
                <a:srgbClr val="008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0972" name="Line 12">
              <a:extLst>
                <a:ext uri="{FF2B5EF4-FFF2-40B4-BE49-F238E27FC236}">
                  <a16:creationId xmlns:a16="http://schemas.microsoft.com/office/drawing/2014/main" id="{E2282FBD-1B11-9E49-83C3-7A16DD835BB1}"/>
                </a:ext>
              </a:extLst>
            </p:cNvPr>
            <p:cNvSpPr>
              <a:spLocks noChangeShapeType="1"/>
            </p:cNvSpPr>
            <p:nvPr/>
          </p:nvSpPr>
          <p:spPr bwMode="auto">
            <a:xfrm flipH="1">
              <a:off x="3738" y="1608"/>
              <a:ext cx="564" cy="460"/>
            </a:xfrm>
            <a:prstGeom prst="line">
              <a:avLst/>
            </a:prstGeom>
            <a:noFill/>
            <a:ln w="73080" cap="flat">
              <a:solidFill>
                <a:srgbClr val="008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0973" name="Text Box 13">
              <a:extLst>
                <a:ext uri="{FF2B5EF4-FFF2-40B4-BE49-F238E27FC236}">
                  <a16:creationId xmlns:a16="http://schemas.microsoft.com/office/drawing/2014/main" id="{B585C498-996F-C947-8C6C-C5C7B197487E}"/>
                </a:ext>
              </a:extLst>
            </p:cNvPr>
            <p:cNvSpPr txBox="1">
              <a:spLocks noChangeArrowheads="1"/>
            </p:cNvSpPr>
            <p:nvPr/>
          </p:nvSpPr>
          <p:spPr bwMode="auto">
            <a:xfrm>
              <a:off x="2025" y="1211"/>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a</a:t>
              </a:r>
              <a:r>
                <a:rPr lang="en-US" altLang="en-US" baseline="-33000">
                  <a:latin typeface="Droid Sans" pitchFamily="32" charset="0"/>
                </a:rPr>
                <a:t>0</a:t>
              </a:r>
              <a:r>
                <a:rPr lang="en-US" altLang="en-US">
                  <a:latin typeface="Droid Sans" pitchFamily="32" charset="0"/>
                </a:rPr>
                <a:t> </a:t>
              </a:r>
            </a:p>
          </p:txBody>
        </p:sp>
        <p:sp>
          <p:nvSpPr>
            <p:cNvPr id="40974" name="Text Box 14">
              <a:extLst>
                <a:ext uri="{FF2B5EF4-FFF2-40B4-BE49-F238E27FC236}">
                  <a16:creationId xmlns:a16="http://schemas.microsoft.com/office/drawing/2014/main" id="{D9F41DD8-533A-BC4C-91A4-6FE1BA02779E}"/>
                </a:ext>
              </a:extLst>
            </p:cNvPr>
            <p:cNvSpPr txBox="1">
              <a:spLocks noChangeArrowheads="1"/>
            </p:cNvSpPr>
            <p:nvPr/>
          </p:nvSpPr>
          <p:spPr bwMode="auto">
            <a:xfrm>
              <a:off x="2143" y="1654"/>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o</a:t>
              </a:r>
              <a:r>
                <a:rPr lang="en-US" altLang="en-US" baseline="-33000">
                  <a:latin typeface="Droid Sans" pitchFamily="32" charset="0"/>
                </a:rPr>
                <a:t>1</a:t>
              </a:r>
              <a:r>
                <a:rPr lang="en-US" altLang="en-US">
                  <a:latin typeface="Droid Sans" pitchFamily="32" charset="0"/>
                </a:rPr>
                <a:t> </a:t>
              </a:r>
            </a:p>
          </p:txBody>
        </p:sp>
        <p:sp>
          <p:nvSpPr>
            <p:cNvPr id="40975" name="Text Box 15">
              <a:extLst>
                <a:ext uri="{FF2B5EF4-FFF2-40B4-BE49-F238E27FC236}">
                  <a16:creationId xmlns:a16="http://schemas.microsoft.com/office/drawing/2014/main" id="{EE9441AC-4CB6-B942-AC1E-48F77C3FAE77}"/>
                </a:ext>
              </a:extLst>
            </p:cNvPr>
            <p:cNvSpPr txBox="1">
              <a:spLocks noChangeArrowheads="1"/>
            </p:cNvSpPr>
            <p:nvPr/>
          </p:nvSpPr>
          <p:spPr bwMode="auto">
            <a:xfrm>
              <a:off x="3665" y="1654"/>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o</a:t>
              </a:r>
              <a:r>
                <a:rPr lang="en-US" altLang="en-US" baseline="-33000">
                  <a:latin typeface="Droid Sans" pitchFamily="32" charset="0"/>
                </a:rPr>
                <a:t>0</a:t>
              </a:r>
              <a:r>
                <a:rPr lang="en-US" altLang="en-US">
                  <a:latin typeface="Droid Sans" pitchFamily="32" charset="0"/>
                </a:rPr>
                <a:t> </a:t>
              </a:r>
            </a:p>
          </p:txBody>
        </p:sp>
        <p:sp>
          <p:nvSpPr>
            <p:cNvPr id="40976" name="Text Box 16">
              <a:extLst>
                <a:ext uri="{FF2B5EF4-FFF2-40B4-BE49-F238E27FC236}">
                  <a16:creationId xmlns:a16="http://schemas.microsoft.com/office/drawing/2014/main" id="{39045BEF-2C4D-834D-B29B-960C1DA1B322}"/>
                </a:ext>
              </a:extLst>
            </p:cNvPr>
            <p:cNvSpPr txBox="1">
              <a:spLocks noChangeArrowheads="1"/>
            </p:cNvSpPr>
            <p:nvPr/>
          </p:nvSpPr>
          <p:spPr bwMode="auto">
            <a:xfrm>
              <a:off x="3687" y="1212"/>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a</a:t>
              </a:r>
              <a:r>
                <a:rPr lang="en-US" altLang="en-US" baseline="-33000">
                  <a:latin typeface="Droid Sans" pitchFamily="32" charset="0"/>
                </a:rPr>
                <a:t>1</a:t>
              </a:r>
              <a:r>
                <a:rPr lang="en-US" altLang="en-US">
                  <a:latin typeface="Droid Sans" pitchFamily="32" charset="0"/>
                </a:rPr>
                <a:t> </a:t>
              </a:r>
            </a:p>
          </p:txBody>
        </p:sp>
        <p:sp>
          <p:nvSpPr>
            <p:cNvPr id="40977" name="Text Box 17">
              <a:extLst>
                <a:ext uri="{FF2B5EF4-FFF2-40B4-BE49-F238E27FC236}">
                  <a16:creationId xmlns:a16="http://schemas.microsoft.com/office/drawing/2014/main" id="{B9DC697E-CF28-DA42-B262-1DC87C53BA73}"/>
                </a:ext>
              </a:extLst>
            </p:cNvPr>
            <p:cNvSpPr txBox="1">
              <a:spLocks noChangeArrowheads="1"/>
            </p:cNvSpPr>
            <p:nvPr/>
          </p:nvSpPr>
          <p:spPr bwMode="auto">
            <a:xfrm>
              <a:off x="1640" y="985"/>
              <a:ext cx="449" cy="2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p>
              <a:r>
                <a:rPr lang="en-US" altLang="en-US">
                  <a:solidFill>
                    <a:srgbClr val="000000"/>
                  </a:solidFill>
                  <a:latin typeface="Droid Sans" pitchFamily="32" charset="0"/>
                  <a:ea typeface="DejaVu Sans" charset="0"/>
                  <a:cs typeface="DejaVu Sans" charset="0"/>
                </a:rPr>
                <a:t>s</a:t>
              </a:r>
              <a:r>
                <a:rPr lang="en-US" altLang="en-US" baseline="-33000">
                  <a:solidFill>
                    <a:srgbClr val="000000"/>
                  </a:solidFill>
                  <a:latin typeface="Droid Sans" pitchFamily="32" charset="0"/>
                  <a:ea typeface="DejaVu Sans" charset="0"/>
                  <a:cs typeface="DejaVu Sans" charset="0"/>
                </a:rPr>
                <a:t>d</a:t>
              </a:r>
            </a:p>
          </p:txBody>
        </p:sp>
        <p:sp>
          <p:nvSpPr>
            <p:cNvPr id="40978" name="Freeform 18">
              <a:extLst>
                <a:ext uri="{FF2B5EF4-FFF2-40B4-BE49-F238E27FC236}">
                  <a16:creationId xmlns:a16="http://schemas.microsoft.com/office/drawing/2014/main" id="{430944E4-74AD-3F49-AC91-9629F208663E}"/>
                </a:ext>
              </a:extLst>
            </p:cNvPr>
            <p:cNvSpPr>
              <a:spLocks noChangeArrowheads="1"/>
            </p:cNvSpPr>
            <p:nvPr/>
          </p:nvSpPr>
          <p:spPr bwMode="auto">
            <a:xfrm>
              <a:off x="1021" y="2492"/>
              <a:ext cx="448" cy="1688"/>
            </a:xfrm>
            <a:custGeom>
              <a:avLst/>
              <a:gdLst>
                <a:gd name="T0" fmla="*/ 1610 w 1980"/>
                <a:gd name="T1" fmla="*/ 0 h 7449"/>
                <a:gd name="T2" fmla="*/ 1042 w 1980"/>
                <a:gd name="T3" fmla="*/ 590 h 7449"/>
                <a:gd name="T4" fmla="*/ 274 w 1980"/>
                <a:gd name="T5" fmla="*/ 1120 h 7449"/>
                <a:gd name="T6" fmla="*/ 516 w 1980"/>
                <a:gd name="T7" fmla="*/ 1771 h 7449"/>
                <a:gd name="T8" fmla="*/ 1346 w 1980"/>
                <a:gd name="T9" fmla="*/ 2279 h 7449"/>
                <a:gd name="T10" fmla="*/ 1365 w 1980"/>
                <a:gd name="T11" fmla="*/ 2971 h 7449"/>
                <a:gd name="T12" fmla="*/ 698 w 1980"/>
                <a:gd name="T13" fmla="*/ 3603 h 7449"/>
                <a:gd name="T14" fmla="*/ 497 w 1980"/>
                <a:gd name="T15" fmla="*/ 4294 h 7449"/>
                <a:gd name="T16" fmla="*/ 1345 w 1980"/>
                <a:gd name="T17" fmla="*/ 4945 h 7449"/>
                <a:gd name="T18" fmla="*/ 1911 w 1980"/>
                <a:gd name="T19" fmla="*/ 5598 h 7449"/>
                <a:gd name="T20" fmla="*/ 1446 w 1980"/>
                <a:gd name="T21" fmla="*/ 6207 h 7449"/>
                <a:gd name="T22" fmla="*/ 719 w 1980"/>
                <a:gd name="T23" fmla="*/ 6716 h 7449"/>
                <a:gd name="T24" fmla="*/ 557 w 1980"/>
                <a:gd name="T25" fmla="*/ 7448 h 7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80" h="7449">
                  <a:moveTo>
                    <a:pt x="1610" y="0"/>
                  </a:moveTo>
                  <a:cubicBezTo>
                    <a:pt x="1610" y="500"/>
                    <a:pt x="1278" y="508"/>
                    <a:pt x="1042" y="590"/>
                  </a:cubicBezTo>
                  <a:cubicBezTo>
                    <a:pt x="746" y="695"/>
                    <a:pt x="511" y="916"/>
                    <a:pt x="274" y="1120"/>
                  </a:cubicBezTo>
                  <a:cubicBezTo>
                    <a:pt x="0" y="1354"/>
                    <a:pt x="298" y="1658"/>
                    <a:pt x="516" y="1771"/>
                  </a:cubicBezTo>
                  <a:cubicBezTo>
                    <a:pt x="804" y="1921"/>
                    <a:pt x="1060" y="2101"/>
                    <a:pt x="1346" y="2279"/>
                  </a:cubicBezTo>
                  <a:cubicBezTo>
                    <a:pt x="1626" y="2454"/>
                    <a:pt x="1636" y="2802"/>
                    <a:pt x="1365" y="2971"/>
                  </a:cubicBezTo>
                  <a:cubicBezTo>
                    <a:pt x="1106" y="3132"/>
                    <a:pt x="892" y="3350"/>
                    <a:pt x="698" y="3603"/>
                  </a:cubicBezTo>
                  <a:cubicBezTo>
                    <a:pt x="549" y="3797"/>
                    <a:pt x="364" y="4056"/>
                    <a:pt x="497" y="4294"/>
                  </a:cubicBezTo>
                  <a:cubicBezTo>
                    <a:pt x="677" y="4615"/>
                    <a:pt x="1019" y="4801"/>
                    <a:pt x="1345" y="4945"/>
                  </a:cubicBezTo>
                  <a:cubicBezTo>
                    <a:pt x="1611" y="5063"/>
                    <a:pt x="1847" y="5299"/>
                    <a:pt x="1911" y="5598"/>
                  </a:cubicBezTo>
                  <a:cubicBezTo>
                    <a:pt x="1979" y="5910"/>
                    <a:pt x="1647" y="6084"/>
                    <a:pt x="1446" y="6207"/>
                  </a:cubicBezTo>
                  <a:cubicBezTo>
                    <a:pt x="1194" y="6362"/>
                    <a:pt x="910" y="6485"/>
                    <a:pt x="719" y="6716"/>
                  </a:cubicBezTo>
                  <a:cubicBezTo>
                    <a:pt x="564" y="6905"/>
                    <a:pt x="403" y="7204"/>
                    <a:pt x="557" y="7448"/>
                  </a:cubicBezTo>
                </a:path>
              </a:pathLst>
            </a:cu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0979" name="Oval 19">
              <a:extLst>
                <a:ext uri="{FF2B5EF4-FFF2-40B4-BE49-F238E27FC236}">
                  <a16:creationId xmlns:a16="http://schemas.microsoft.com/office/drawing/2014/main" id="{6D1B9DB5-E9A1-384E-9B31-21B409DF1221}"/>
                </a:ext>
              </a:extLst>
            </p:cNvPr>
            <p:cNvSpPr>
              <a:spLocks noChangeArrowheads="1"/>
            </p:cNvSpPr>
            <p:nvPr/>
          </p:nvSpPr>
          <p:spPr bwMode="auto">
            <a:xfrm>
              <a:off x="1484" y="2180"/>
              <a:ext cx="224" cy="226"/>
            </a:xfrm>
            <a:prstGeom prst="ellipse">
              <a:avLst/>
            </a:prstGeom>
            <a:solidFill>
              <a:srgbClr val="FF0000">
                <a:alpha val="50000"/>
              </a:srgbClr>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40980" name="Rectangle 20">
            <a:extLst>
              <a:ext uri="{FF2B5EF4-FFF2-40B4-BE49-F238E27FC236}">
                <a16:creationId xmlns:a16="http://schemas.microsoft.com/office/drawing/2014/main" id="{3CA298AD-FAE0-5A4F-9FA7-069E55E5C2B4}"/>
              </a:ext>
            </a:extLst>
          </p:cNvPr>
          <p:cNvSpPr>
            <a:spLocks noGrp="1" noChangeArrowheads="1"/>
          </p:cNvSpPr>
          <p:nvPr>
            <p:ph type="title"/>
          </p:nvPr>
        </p:nvSpPr>
        <p:spPr>
          <a:xfrm>
            <a:off x="503238" y="141288"/>
            <a:ext cx="9072562" cy="992187"/>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a:t>POMCP – example</a:t>
            </a:r>
          </a:p>
        </p:txBody>
      </p:sp>
    </p:spTree>
    <p:extLst>
      <p:ext uri="{BB962C8B-B14F-4D97-AF65-F5344CB8AC3E}">
        <p14:creationId xmlns:p14="http://schemas.microsoft.com/office/powerpoint/2010/main" val="34657501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3">
            <a:extLst>
              <a:ext uri="{FF2B5EF4-FFF2-40B4-BE49-F238E27FC236}">
                <a16:creationId xmlns:a16="http://schemas.microsoft.com/office/drawing/2014/main" id="{2D40F8F4-FC37-DE4F-8F56-02230924705E}"/>
              </a:ext>
            </a:extLst>
          </p:cNvPr>
          <p:cNvSpPr>
            <a:spLocks noGrp="1"/>
          </p:cNvSpPr>
          <p:nvPr>
            <p:ph type="sldNum" idx="11"/>
          </p:nvPr>
        </p:nvSpPr>
        <p:spPr/>
        <p:txBody>
          <a:bodyPr/>
          <a:lstStyle/>
          <a:p>
            <a:fld id="{E72718EC-A1CA-A146-8473-39639003E3D7}" type="slidenum">
              <a:rPr lang="en-US" altLang="en-US"/>
              <a:pPr/>
              <a:t>261</a:t>
            </a:fld>
            <a:r>
              <a:rPr lang="en-US" altLang="en-US"/>
              <a:t> </a:t>
            </a:r>
          </a:p>
        </p:txBody>
      </p:sp>
      <p:grpSp>
        <p:nvGrpSpPr>
          <p:cNvPr id="41985" name="Group 1">
            <a:extLst>
              <a:ext uri="{FF2B5EF4-FFF2-40B4-BE49-F238E27FC236}">
                <a16:creationId xmlns:a16="http://schemas.microsoft.com/office/drawing/2014/main" id="{6CF8E6D2-7C71-004C-BD53-A67E088192A8}"/>
              </a:ext>
            </a:extLst>
          </p:cNvPr>
          <p:cNvGrpSpPr>
            <a:grpSpLocks/>
          </p:cNvGrpSpPr>
          <p:nvPr/>
        </p:nvGrpSpPr>
        <p:grpSpPr bwMode="auto">
          <a:xfrm>
            <a:off x="914400" y="914400"/>
            <a:ext cx="8228013" cy="6399213"/>
            <a:chOff x="576" y="576"/>
            <a:chExt cx="5183" cy="4031"/>
          </a:xfrm>
        </p:grpSpPr>
        <p:sp>
          <p:nvSpPr>
            <p:cNvPr id="41986" name="Rectangle 2">
              <a:extLst>
                <a:ext uri="{FF2B5EF4-FFF2-40B4-BE49-F238E27FC236}">
                  <a16:creationId xmlns:a16="http://schemas.microsoft.com/office/drawing/2014/main" id="{88558E6D-3DFE-A54C-A161-E0291F43D90C}"/>
                </a:ext>
              </a:extLst>
            </p:cNvPr>
            <p:cNvSpPr>
              <a:spLocks noChangeArrowheads="1"/>
            </p:cNvSpPr>
            <p:nvPr/>
          </p:nvSpPr>
          <p:spPr bwMode="auto">
            <a:xfrm>
              <a:off x="576" y="576"/>
              <a:ext cx="5183" cy="4031"/>
            </a:xfrm>
            <a:prstGeom prst="rect">
              <a:avLst/>
            </a:prstGeom>
            <a:solidFill>
              <a:srgbClr val="FFFFFF"/>
            </a:solidFill>
            <a:ln w="18360" cap="flat">
              <a:solidFill>
                <a:srgbClr val="808080"/>
              </a:solidFill>
              <a:round/>
              <a:headEnd/>
              <a:tailEnd/>
            </a:ln>
            <a:effectLst>
              <a:outerShdw dist="77386" dir="2700000" algn="ctr" rotWithShape="0">
                <a:srgbClr val="808080">
                  <a:alpha val="15047"/>
                </a:srgbClr>
              </a:outerShdw>
            </a:effectLst>
          </p:spPr>
          <p:txBody>
            <a:bodyPr wrap="none" anchor="ctr"/>
            <a:lstStyle/>
            <a:p>
              <a:endParaRPr lang="en-US"/>
            </a:p>
          </p:txBody>
        </p:sp>
        <p:sp>
          <p:nvSpPr>
            <p:cNvPr id="41987" name="Oval 3">
              <a:extLst>
                <a:ext uri="{FF2B5EF4-FFF2-40B4-BE49-F238E27FC236}">
                  <a16:creationId xmlns:a16="http://schemas.microsoft.com/office/drawing/2014/main" id="{9474F8CC-ACE6-1942-99BC-07A45342CDC5}"/>
                </a:ext>
              </a:extLst>
            </p:cNvPr>
            <p:cNvSpPr>
              <a:spLocks noChangeArrowheads="1"/>
            </p:cNvSpPr>
            <p:nvPr/>
          </p:nvSpPr>
          <p:spPr bwMode="auto">
            <a:xfrm>
              <a:off x="871" y="2069"/>
              <a:ext cx="954" cy="439"/>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{s</a:t>
              </a:r>
              <a:r>
                <a:rPr lang="en-US" altLang="en-US" baseline="-33000">
                  <a:latin typeface="Droid Sans" pitchFamily="32" charset="0"/>
                </a:rPr>
                <a:t>e</a:t>
              </a:r>
              <a:r>
                <a:rPr lang="en-US" altLang="en-US">
                  <a:latin typeface="Droid Sans" pitchFamily="32" charset="0"/>
                </a:rPr>
                <a:t>}</a:t>
              </a:r>
            </a:p>
          </p:txBody>
        </p:sp>
        <p:sp>
          <p:nvSpPr>
            <p:cNvPr id="41988" name="Oval 4">
              <a:extLst>
                <a:ext uri="{FF2B5EF4-FFF2-40B4-BE49-F238E27FC236}">
                  <a16:creationId xmlns:a16="http://schemas.microsoft.com/office/drawing/2014/main" id="{BF2C3D63-44AE-C24F-88CC-1342600FFBB5}"/>
                </a:ext>
              </a:extLst>
            </p:cNvPr>
            <p:cNvSpPr>
              <a:spLocks noChangeArrowheads="1"/>
            </p:cNvSpPr>
            <p:nvPr/>
          </p:nvSpPr>
          <p:spPr bwMode="auto">
            <a:xfrm>
              <a:off x="2548" y="889"/>
              <a:ext cx="1191" cy="548"/>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sz="1600" dirty="0">
                  <a:latin typeface="Droid Sans" pitchFamily="32" charset="0"/>
                </a:rPr>
                <a:t>{</a:t>
              </a:r>
              <a:r>
                <a:rPr lang="en-US" altLang="en-US" sz="1600" dirty="0" err="1">
                  <a:latin typeface="Droid Sans" pitchFamily="32" charset="0"/>
                </a:rPr>
                <a:t>s</a:t>
              </a:r>
              <a:r>
                <a:rPr lang="en-US" altLang="en-US" sz="1600" baseline="-33000" dirty="0" err="1">
                  <a:latin typeface="Droid Sans" pitchFamily="32" charset="0"/>
                </a:rPr>
                <a:t>a</a:t>
              </a:r>
              <a:r>
                <a:rPr lang="en-US" altLang="en-US" sz="1600" dirty="0" err="1">
                  <a:latin typeface="Droid Sans" pitchFamily="32" charset="0"/>
                </a:rPr>
                <a:t>,s</a:t>
              </a:r>
              <a:r>
                <a:rPr lang="en-US" altLang="en-US" sz="1600" baseline="-33000" dirty="0" err="1">
                  <a:latin typeface="Droid Sans" pitchFamily="32" charset="0"/>
                </a:rPr>
                <a:t>b</a:t>
              </a:r>
              <a:r>
                <a:rPr lang="en-US" altLang="en-US" sz="1600" dirty="0" err="1">
                  <a:latin typeface="Droid Sans" pitchFamily="32" charset="0"/>
                </a:rPr>
                <a:t>,s</a:t>
              </a:r>
              <a:r>
                <a:rPr lang="en-US" altLang="en-US" sz="1600" baseline="-33000" dirty="0" err="1">
                  <a:latin typeface="Droid Sans" pitchFamily="32" charset="0"/>
                </a:rPr>
                <a:t>c</a:t>
              </a:r>
              <a:r>
                <a:rPr lang="en-US" altLang="en-US" sz="1600" dirty="0" err="1">
                  <a:latin typeface="Droid Sans" pitchFamily="32" charset="0"/>
                </a:rPr>
                <a:t>,s</a:t>
              </a:r>
              <a:r>
                <a:rPr lang="en-US" altLang="en-US" sz="1600" baseline="-33000" dirty="0" err="1">
                  <a:latin typeface="Droid Sans" pitchFamily="32" charset="0"/>
                </a:rPr>
                <a:t>d</a:t>
              </a:r>
              <a:r>
                <a:rPr lang="en-US" altLang="en-US" sz="1600" dirty="0" err="1">
                  <a:latin typeface="Droid Sans" pitchFamily="32" charset="0"/>
                </a:rPr>
                <a:t>,s</a:t>
              </a:r>
              <a:r>
                <a:rPr lang="en-US" altLang="en-US" sz="1600" baseline="-33000" dirty="0" err="1">
                  <a:latin typeface="Droid Sans" pitchFamily="32" charset="0"/>
                </a:rPr>
                <a:t>d</a:t>
              </a:r>
              <a:r>
                <a:rPr lang="en-US" altLang="en-US" sz="1600" dirty="0">
                  <a:latin typeface="Droid Sans" pitchFamily="32" charset="0"/>
                </a:rPr>
                <a:t>}</a:t>
              </a:r>
            </a:p>
          </p:txBody>
        </p:sp>
        <p:sp>
          <p:nvSpPr>
            <p:cNvPr id="41989" name="Line 5">
              <a:extLst>
                <a:ext uri="{FF2B5EF4-FFF2-40B4-BE49-F238E27FC236}">
                  <a16:creationId xmlns:a16="http://schemas.microsoft.com/office/drawing/2014/main" id="{A17DCD74-7550-9345-8E8A-3DD8F66DBFD2}"/>
                </a:ext>
              </a:extLst>
            </p:cNvPr>
            <p:cNvSpPr>
              <a:spLocks noChangeShapeType="1"/>
            </p:cNvSpPr>
            <p:nvPr/>
          </p:nvSpPr>
          <p:spPr bwMode="auto">
            <a:xfrm flipH="1">
              <a:off x="1937" y="1325"/>
              <a:ext cx="733" cy="282"/>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990" name="Oval 6">
              <a:extLst>
                <a:ext uri="{FF2B5EF4-FFF2-40B4-BE49-F238E27FC236}">
                  <a16:creationId xmlns:a16="http://schemas.microsoft.com/office/drawing/2014/main" id="{7F9DACAA-9571-0A45-BFD0-5EFFC5B1F60B}"/>
                </a:ext>
              </a:extLst>
            </p:cNvPr>
            <p:cNvSpPr>
              <a:spLocks noChangeArrowheads="1"/>
            </p:cNvSpPr>
            <p:nvPr/>
          </p:nvSpPr>
          <p:spPr bwMode="auto">
            <a:xfrm>
              <a:off x="3235" y="2069"/>
              <a:ext cx="954" cy="439"/>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{s</a:t>
              </a:r>
              <a:r>
                <a:rPr lang="en-US" altLang="en-US" baseline="-33000">
                  <a:latin typeface="Droid Sans" pitchFamily="32" charset="0"/>
                </a:rPr>
                <a:t>a</a:t>
              </a:r>
              <a:r>
                <a:rPr lang="en-US" altLang="en-US">
                  <a:latin typeface="Droid Sans" pitchFamily="32" charset="0"/>
                </a:rPr>
                <a:t>}</a:t>
              </a:r>
            </a:p>
          </p:txBody>
        </p:sp>
        <p:sp>
          <p:nvSpPr>
            <p:cNvPr id="41991" name="Oval 7">
              <a:extLst>
                <a:ext uri="{FF2B5EF4-FFF2-40B4-BE49-F238E27FC236}">
                  <a16:creationId xmlns:a16="http://schemas.microsoft.com/office/drawing/2014/main" id="{19F9AE5D-C762-9B4A-AE3B-8B362998E79F}"/>
                </a:ext>
              </a:extLst>
            </p:cNvPr>
            <p:cNvSpPr>
              <a:spLocks noChangeArrowheads="1"/>
            </p:cNvSpPr>
            <p:nvPr/>
          </p:nvSpPr>
          <p:spPr bwMode="auto">
            <a:xfrm>
              <a:off x="2051" y="2069"/>
              <a:ext cx="954" cy="439"/>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{s</a:t>
              </a:r>
              <a:r>
                <a:rPr lang="en-US" altLang="en-US" baseline="-33000">
                  <a:latin typeface="Droid Sans" pitchFamily="32" charset="0"/>
                </a:rPr>
                <a:t>b</a:t>
              </a:r>
              <a:r>
                <a:rPr lang="en-US" altLang="en-US">
                  <a:latin typeface="Droid Sans" pitchFamily="32" charset="0"/>
                </a:rPr>
                <a:t>}</a:t>
              </a:r>
            </a:p>
          </p:txBody>
        </p:sp>
        <p:sp>
          <p:nvSpPr>
            <p:cNvPr id="41992" name="Line 8">
              <a:extLst>
                <a:ext uri="{FF2B5EF4-FFF2-40B4-BE49-F238E27FC236}">
                  <a16:creationId xmlns:a16="http://schemas.microsoft.com/office/drawing/2014/main" id="{13D77C95-900B-1748-A623-153B1088DD7E}"/>
                </a:ext>
              </a:extLst>
            </p:cNvPr>
            <p:cNvSpPr>
              <a:spLocks noChangeShapeType="1"/>
            </p:cNvSpPr>
            <p:nvPr/>
          </p:nvSpPr>
          <p:spPr bwMode="auto">
            <a:xfrm>
              <a:off x="3590" y="1325"/>
              <a:ext cx="711" cy="282"/>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993" name="Text Box 9">
              <a:extLst>
                <a:ext uri="{FF2B5EF4-FFF2-40B4-BE49-F238E27FC236}">
                  <a16:creationId xmlns:a16="http://schemas.microsoft.com/office/drawing/2014/main" id="{1E821BE1-2022-184E-90BD-4C95BC68795E}"/>
                </a:ext>
              </a:extLst>
            </p:cNvPr>
            <p:cNvSpPr txBox="1">
              <a:spLocks noChangeArrowheads="1"/>
            </p:cNvSpPr>
            <p:nvPr/>
          </p:nvSpPr>
          <p:spPr bwMode="auto">
            <a:xfrm>
              <a:off x="1316" y="1654"/>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o</a:t>
              </a:r>
              <a:r>
                <a:rPr lang="en-US" altLang="en-US" baseline="-33000">
                  <a:latin typeface="Droid Sans" pitchFamily="32" charset="0"/>
                </a:rPr>
                <a:t>0</a:t>
              </a:r>
              <a:r>
                <a:rPr lang="en-US" altLang="en-US">
                  <a:latin typeface="Droid Sans" pitchFamily="32" charset="0"/>
                </a:rPr>
                <a:t> </a:t>
              </a:r>
            </a:p>
          </p:txBody>
        </p:sp>
        <p:sp>
          <p:nvSpPr>
            <p:cNvPr id="41994" name="Line 10">
              <a:extLst>
                <a:ext uri="{FF2B5EF4-FFF2-40B4-BE49-F238E27FC236}">
                  <a16:creationId xmlns:a16="http://schemas.microsoft.com/office/drawing/2014/main" id="{90686C1B-2292-5848-A8DB-91DCC421A8E0}"/>
                </a:ext>
              </a:extLst>
            </p:cNvPr>
            <p:cNvSpPr>
              <a:spLocks noChangeShapeType="1"/>
            </p:cNvSpPr>
            <p:nvPr/>
          </p:nvSpPr>
          <p:spPr bwMode="auto">
            <a:xfrm flipH="1">
              <a:off x="1363" y="1608"/>
              <a:ext cx="620" cy="481"/>
            </a:xfrm>
            <a:prstGeom prst="line">
              <a:avLst/>
            </a:prstGeom>
            <a:noFill/>
            <a:ln w="73080" cap="flat">
              <a:solidFill>
                <a:srgbClr val="008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995" name="Line 11">
              <a:extLst>
                <a:ext uri="{FF2B5EF4-FFF2-40B4-BE49-F238E27FC236}">
                  <a16:creationId xmlns:a16="http://schemas.microsoft.com/office/drawing/2014/main" id="{228F4DD2-212D-6D4E-AA0F-C1FD86D366AC}"/>
                </a:ext>
              </a:extLst>
            </p:cNvPr>
            <p:cNvSpPr>
              <a:spLocks noChangeShapeType="1"/>
            </p:cNvSpPr>
            <p:nvPr/>
          </p:nvSpPr>
          <p:spPr bwMode="auto">
            <a:xfrm>
              <a:off x="2039" y="1608"/>
              <a:ext cx="506" cy="460"/>
            </a:xfrm>
            <a:prstGeom prst="line">
              <a:avLst/>
            </a:prstGeom>
            <a:noFill/>
            <a:ln w="73080" cap="flat">
              <a:solidFill>
                <a:srgbClr val="008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996" name="Line 12">
              <a:extLst>
                <a:ext uri="{FF2B5EF4-FFF2-40B4-BE49-F238E27FC236}">
                  <a16:creationId xmlns:a16="http://schemas.microsoft.com/office/drawing/2014/main" id="{6150E818-37C4-4941-BA0A-5DA3C9FAA821}"/>
                </a:ext>
              </a:extLst>
            </p:cNvPr>
            <p:cNvSpPr>
              <a:spLocks noChangeShapeType="1"/>
            </p:cNvSpPr>
            <p:nvPr/>
          </p:nvSpPr>
          <p:spPr bwMode="auto">
            <a:xfrm flipH="1">
              <a:off x="3738" y="1608"/>
              <a:ext cx="564" cy="460"/>
            </a:xfrm>
            <a:prstGeom prst="line">
              <a:avLst/>
            </a:prstGeom>
            <a:noFill/>
            <a:ln w="73080" cap="flat">
              <a:solidFill>
                <a:srgbClr val="008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997" name="Text Box 13">
              <a:extLst>
                <a:ext uri="{FF2B5EF4-FFF2-40B4-BE49-F238E27FC236}">
                  <a16:creationId xmlns:a16="http://schemas.microsoft.com/office/drawing/2014/main" id="{432FE2DD-5D5C-1540-8FD2-DC1F9056EE44}"/>
                </a:ext>
              </a:extLst>
            </p:cNvPr>
            <p:cNvSpPr txBox="1">
              <a:spLocks noChangeArrowheads="1"/>
            </p:cNvSpPr>
            <p:nvPr/>
          </p:nvSpPr>
          <p:spPr bwMode="auto">
            <a:xfrm>
              <a:off x="2025" y="1211"/>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a</a:t>
              </a:r>
              <a:r>
                <a:rPr lang="en-US" altLang="en-US" baseline="-33000">
                  <a:latin typeface="Droid Sans" pitchFamily="32" charset="0"/>
                </a:rPr>
                <a:t>0</a:t>
              </a:r>
              <a:r>
                <a:rPr lang="en-US" altLang="en-US">
                  <a:latin typeface="Droid Sans" pitchFamily="32" charset="0"/>
                </a:rPr>
                <a:t> </a:t>
              </a:r>
            </a:p>
          </p:txBody>
        </p:sp>
        <p:sp>
          <p:nvSpPr>
            <p:cNvPr id="41998" name="Text Box 14">
              <a:extLst>
                <a:ext uri="{FF2B5EF4-FFF2-40B4-BE49-F238E27FC236}">
                  <a16:creationId xmlns:a16="http://schemas.microsoft.com/office/drawing/2014/main" id="{9B4339DD-58BF-C244-B3AE-0684E2327289}"/>
                </a:ext>
              </a:extLst>
            </p:cNvPr>
            <p:cNvSpPr txBox="1">
              <a:spLocks noChangeArrowheads="1"/>
            </p:cNvSpPr>
            <p:nvPr/>
          </p:nvSpPr>
          <p:spPr bwMode="auto">
            <a:xfrm>
              <a:off x="2143" y="1654"/>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o</a:t>
              </a:r>
              <a:r>
                <a:rPr lang="en-US" altLang="en-US" baseline="-33000">
                  <a:latin typeface="Droid Sans" pitchFamily="32" charset="0"/>
                </a:rPr>
                <a:t>1</a:t>
              </a:r>
              <a:r>
                <a:rPr lang="en-US" altLang="en-US">
                  <a:latin typeface="Droid Sans" pitchFamily="32" charset="0"/>
                </a:rPr>
                <a:t> </a:t>
              </a:r>
            </a:p>
          </p:txBody>
        </p:sp>
        <p:sp>
          <p:nvSpPr>
            <p:cNvPr id="41999" name="Text Box 15">
              <a:extLst>
                <a:ext uri="{FF2B5EF4-FFF2-40B4-BE49-F238E27FC236}">
                  <a16:creationId xmlns:a16="http://schemas.microsoft.com/office/drawing/2014/main" id="{944BAEF3-5573-DF4B-92D8-9A4628B7530D}"/>
                </a:ext>
              </a:extLst>
            </p:cNvPr>
            <p:cNvSpPr txBox="1">
              <a:spLocks noChangeArrowheads="1"/>
            </p:cNvSpPr>
            <p:nvPr/>
          </p:nvSpPr>
          <p:spPr bwMode="auto">
            <a:xfrm>
              <a:off x="3665" y="1654"/>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o</a:t>
              </a:r>
              <a:r>
                <a:rPr lang="en-US" altLang="en-US" baseline="-33000">
                  <a:latin typeface="Droid Sans" pitchFamily="32" charset="0"/>
                </a:rPr>
                <a:t>0</a:t>
              </a:r>
              <a:r>
                <a:rPr lang="en-US" altLang="en-US">
                  <a:latin typeface="Droid Sans" pitchFamily="32" charset="0"/>
                </a:rPr>
                <a:t> </a:t>
              </a:r>
            </a:p>
          </p:txBody>
        </p:sp>
        <p:sp>
          <p:nvSpPr>
            <p:cNvPr id="42000" name="Text Box 16">
              <a:extLst>
                <a:ext uri="{FF2B5EF4-FFF2-40B4-BE49-F238E27FC236}">
                  <a16:creationId xmlns:a16="http://schemas.microsoft.com/office/drawing/2014/main" id="{2C5943D7-6544-8041-BD1E-7CC10A9C94D8}"/>
                </a:ext>
              </a:extLst>
            </p:cNvPr>
            <p:cNvSpPr txBox="1">
              <a:spLocks noChangeArrowheads="1"/>
            </p:cNvSpPr>
            <p:nvPr/>
          </p:nvSpPr>
          <p:spPr bwMode="auto">
            <a:xfrm>
              <a:off x="3687" y="1212"/>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a</a:t>
              </a:r>
              <a:r>
                <a:rPr lang="en-US" altLang="en-US" baseline="-33000">
                  <a:latin typeface="Droid Sans" pitchFamily="32" charset="0"/>
                </a:rPr>
                <a:t>1</a:t>
              </a:r>
              <a:r>
                <a:rPr lang="en-US" altLang="en-US">
                  <a:latin typeface="Droid Sans" pitchFamily="32" charset="0"/>
                </a:rPr>
                <a:t> </a:t>
              </a:r>
            </a:p>
          </p:txBody>
        </p:sp>
        <p:sp>
          <p:nvSpPr>
            <p:cNvPr id="42001" name="Text Box 17">
              <a:extLst>
                <a:ext uri="{FF2B5EF4-FFF2-40B4-BE49-F238E27FC236}">
                  <a16:creationId xmlns:a16="http://schemas.microsoft.com/office/drawing/2014/main" id="{E587476E-F41D-3349-80C7-C34C6FF9E0AD}"/>
                </a:ext>
              </a:extLst>
            </p:cNvPr>
            <p:cNvSpPr txBox="1">
              <a:spLocks noChangeArrowheads="1"/>
            </p:cNvSpPr>
            <p:nvPr/>
          </p:nvSpPr>
          <p:spPr bwMode="auto">
            <a:xfrm>
              <a:off x="4077" y="985"/>
              <a:ext cx="487" cy="2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p>
              <a:r>
                <a:rPr lang="en-US" altLang="en-US" dirty="0">
                  <a:solidFill>
                    <a:srgbClr val="000000"/>
                  </a:solidFill>
                  <a:latin typeface="Droid Sans" pitchFamily="32" charset="0"/>
                  <a:ea typeface="DejaVu Sans" charset="0"/>
                  <a:cs typeface="DejaVu Sans" charset="0"/>
                </a:rPr>
                <a:t>s</a:t>
              </a:r>
              <a:r>
                <a:rPr lang="en-US" altLang="en-US" baseline="-33000" dirty="0">
                  <a:solidFill>
                    <a:srgbClr val="000000"/>
                  </a:solidFill>
                  <a:latin typeface="Droid Sans" pitchFamily="32" charset="0"/>
                  <a:ea typeface="DejaVu Sans" charset="0"/>
                  <a:cs typeface="DejaVu Sans" charset="0"/>
                </a:rPr>
                <a:t>d</a:t>
              </a:r>
              <a:r>
                <a:rPr lang="en-US" altLang="en-US" dirty="0">
                  <a:solidFill>
                    <a:srgbClr val="000000"/>
                  </a:solidFill>
                  <a:latin typeface="Droid Sans" pitchFamily="32" charset="0"/>
                  <a:ea typeface="DejaVu Sans" charset="0"/>
                  <a:cs typeface="DejaVu Sans" charset="0"/>
                </a:rPr>
                <a:t>~b</a:t>
              </a:r>
              <a:r>
                <a:rPr lang="en-US" altLang="en-US" baseline="-33000" dirty="0">
                  <a:solidFill>
                    <a:srgbClr val="000000"/>
                  </a:solidFill>
                  <a:latin typeface="Droid Sans" pitchFamily="32" charset="0"/>
                  <a:ea typeface="DejaVu Sans" charset="0"/>
                  <a:cs typeface="DejaVu Sans" charset="0"/>
                </a:rPr>
                <a:t>0</a:t>
              </a:r>
            </a:p>
          </p:txBody>
        </p:sp>
        <p:sp>
          <p:nvSpPr>
            <p:cNvPr id="42002" name="Oval 18">
              <a:extLst>
                <a:ext uri="{FF2B5EF4-FFF2-40B4-BE49-F238E27FC236}">
                  <a16:creationId xmlns:a16="http://schemas.microsoft.com/office/drawing/2014/main" id="{B769B2B0-511E-9947-A67B-90CBDC5A284D}"/>
                </a:ext>
              </a:extLst>
            </p:cNvPr>
            <p:cNvSpPr>
              <a:spLocks noChangeArrowheads="1"/>
            </p:cNvSpPr>
            <p:nvPr/>
          </p:nvSpPr>
          <p:spPr bwMode="auto">
            <a:xfrm>
              <a:off x="3501" y="1037"/>
              <a:ext cx="224" cy="226"/>
            </a:xfrm>
            <a:prstGeom prst="ellipse">
              <a:avLst/>
            </a:prstGeom>
            <a:solidFill>
              <a:srgbClr val="FF0000">
                <a:alpha val="50000"/>
              </a:srgbClr>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42003" name="Rectangle 19">
            <a:extLst>
              <a:ext uri="{FF2B5EF4-FFF2-40B4-BE49-F238E27FC236}">
                <a16:creationId xmlns:a16="http://schemas.microsoft.com/office/drawing/2014/main" id="{9260DEB5-3210-F343-8FA6-98B8C288D3B6}"/>
              </a:ext>
            </a:extLst>
          </p:cNvPr>
          <p:cNvSpPr>
            <a:spLocks noGrp="1" noChangeArrowheads="1"/>
          </p:cNvSpPr>
          <p:nvPr>
            <p:ph type="title"/>
          </p:nvPr>
        </p:nvSpPr>
        <p:spPr>
          <a:xfrm>
            <a:off x="503238" y="141288"/>
            <a:ext cx="9072562" cy="992187"/>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a:t>POMCP – example</a:t>
            </a:r>
          </a:p>
        </p:txBody>
      </p:sp>
    </p:spTree>
    <p:extLst>
      <p:ext uri="{BB962C8B-B14F-4D97-AF65-F5344CB8AC3E}">
        <p14:creationId xmlns:p14="http://schemas.microsoft.com/office/powerpoint/2010/main" val="31274211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lide Number Placeholder 3">
            <a:extLst>
              <a:ext uri="{FF2B5EF4-FFF2-40B4-BE49-F238E27FC236}">
                <a16:creationId xmlns:a16="http://schemas.microsoft.com/office/drawing/2014/main" id="{8D76226A-98AE-DE4A-9956-C6F02D5B8DB4}"/>
              </a:ext>
            </a:extLst>
          </p:cNvPr>
          <p:cNvSpPr>
            <a:spLocks noGrp="1"/>
          </p:cNvSpPr>
          <p:nvPr>
            <p:ph type="sldNum" idx="11"/>
          </p:nvPr>
        </p:nvSpPr>
        <p:spPr/>
        <p:txBody>
          <a:bodyPr/>
          <a:lstStyle/>
          <a:p>
            <a:fld id="{D0519F1E-67B3-6047-9988-6EF2D2989642}" type="slidenum">
              <a:rPr lang="en-US" altLang="en-US"/>
              <a:pPr/>
              <a:t>262</a:t>
            </a:fld>
            <a:r>
              <a:rPr lang="en-US" altLang="en-US"/>
              <a:t> </a:t>
            </a:r>
          </a:p>
        </p:txBody>
      </p:sp>
      <p:grpSp>
        <p:nvGrpSpPr>
          <p:cNvPr id="44033" name="Group 1">
            <a:extLst>
              <a:ext uri="{FF2B5EF4-FFF2-40B4-BE49-F238E27FC236}">
                <a16:creationId xmlns:a16="http://schemas.microsoft.com/office/drawing/2014/main" id="{CDDDB171-37B8-A04D-9320-71328732490B}"/>
              </a:ext>
            </a:extLst>
          </p:cNvPr>
          <p:cNvGrpSpPr>
            <a:grpSpLocks/>
          </p:cNvGrpSpPr>
          <p:nvPr/>
        </p:nvGrpSpPr>
        <p:grpSpPr bwMode="auto">
          <a:xfrm>
            <a:off x="914400" y="914400"/>
            <a:ext cx="8228013" cy="6399213"/>
            <a:chOff x="576" y="576"/>
            <a:chExt cx="5183" cy="4031"/>
          </a:xfrm>
        </p:grpSpPr>
        <p:sp>
          <p:nvSpPr>
            <p:cNvPr id="44034" name="Rectangle 2">
              <a:extLst>
                <a:ext uri="{FF2B5EF4-FFF2-40B4-BE49-F238E27FC236}">
                  <a16:creationId xmlns:a16="http://schemas.microsoft.com/office/drawing/2014/main" id="{FBDF4BB9-6A5A-144D-87A3-FB4158D5FD32}"/>
                </a:ext>
              </a:extLst>
            </p:cNvPr>
            <p:cNvSpPr>
              <a:spLocks noChangeArrowheads="1"/>
            </p:cNvSpPr>
            <p:nvPr/>
          </p:nvSpPr>
          <p:spPr bwMode="auto">
            <a:xfrm>
              <a:off x="576" y="576"/>
              <a:ext cx="5183" cy="4031"/>
            </a:xfrm>
            <a:prstGeom prst="rect">
              <a:avLst/>
            </a:prstGeom>
            <a:solidFill>
              <a:srgbClr val="FFFFFF"/>
            </a:solidFill>
            <a:ln w="18360" cap="flat">
              <a:solidFill>
                <a:srgbClr val="808080"/>
              </a:solidFill>
              <a:round/>
              <a:headEnd/>
              <a:tailEnd/>
            </a:ln>
            <a:effectLst>
              <a:outerShdw dist="77386" dir="2700000" algn="ctr" rotWithShape="0">
                <a:srgbClr val="808080">
                  <a:alpha val="15047"/>
                </a:srgbClr>
              </a:outerShdw>
            </a:effectLst>
          </p:spPr>
          <p:txBody>
            <a:bodyPr wrap="none" anchor="ctr"/>
            <a:lstStyle/>
            <a:p>
              <a:endParaRPr lang="en-US"/>
            </a:p>
          </p:txBody>
        </p:sp>
        <p:sp>
          <p:nvSpPr>
            <p:cNvPr id="44035" name="Oval 3">
              <a:extLst>
                <a:ext uri="{FF2B5EF4-FFF2-40B4-BE49-F238E27FC236}">
                  <a16:creationId xmlns:a16="http://schemas.microsoft.com/office/drawing/2014/main" id="{BE526A35-2A57-E348-B3B0-E14D717BC8FC}"/>
                </a:ext>
              </a:extLst>
            </p:cNvPr>
            <p:cNvSpPr>
              <a:spLocks noChangeArrowheads="1"/>
            </p:cNvSpPr>
            <p:nvPr/>
          </p:nvSpPr>
          <p:spPr bwMode="auto">
            <a:xfrm>
              <a:off x="871" y="2069"/>
              <a:ext cx="954" cy="439"/>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{s</a:t>
              </a:r>
              <a:r>
                <a:rPr lang="en-US" altLang="en-US" baseline="-33000">
                  <a:latin typeface="Droid Sans" pitchFamily="32" charset="0"/>
                </a:rPr>
                <a:t>e</a:t>
              </a:r>
              <a:r>
                <a:rPr lang="en-US" altLang="en-US">
                  <a:latin typeface="Droid Sans" pitchFamily="32" charset="0"/>
                </a:rPr>
                <a:t>}</a:t>
              </a:r>
            </a:p>
          </p:txBody>
        </p:sp>
        <p:sp>
          <p:nvSpPr>
            <p:cNvPr id="44036" name="Oval 4">
              <a:extLst>
                <a:ext uri="{FF2B5EF4-FFF2-40B4-BE49-F238E27FC236}">
                  <a16:creationId xmlns:a16="http://schemas.microsoft.com/office/drawing/2014/main" id="{FEBF7272-18CB-2A40-A98B-380C175BAC2F}"/>
                </a:ext>
              </a:extLst>
            </p:cNvPr>
            <p:cNvSpPr>
              <a:spLocks noChangeArrowheads="1"/>
            </p:cNvSpPr>
            <p:nvPr/>
          </p:nvSpPr>
          <p:spPr bwMode="auto">
            <a:xfrm>
              <a:off x="2548" y="889"/>
              <a:ext cx="1191" cy="548"/>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sz="1600" dirty="0">
                  <a:latin typeface="Droid Sans" pitchFamily="32" charset="0"/>
                </a:rPr>
                <a:t>{</a:t>
              </a:r>
              <a:r>
                <a:rPr lang="en-US" altLang="en-US" sz="1600" dirty="0" err="1">
                  <a:latin typeface="Droid Sans" pitchFamily="32" charset="0"/>
                </a:rPr>
                <a:t>s</a:t>
              </a:r>
              <a:r>
                <a:rPr lang="en-US" altLang="en-US" sz="1600" baseline="-33000" dirty="0" err="1">
                  <a:latin typeface="Droid Sans" pitchFamily="32" charset="0"/>
                </a:rPr>
                <a:t>a</a:t>
              </a:r>
              <a:r>
                <a:rPr lang="en-US" altLang="en-US" sz="1600" dirty="0" err="1">
                  <a:latin typeface="Droid Sans" pitchFamily="32" charset="0"/>
                </a:rPr>
                <a:t>,s</a:t>
              </a:r>
              <a:r>
                <a:rPr lang="en-US" altLang="en-US" sz="1600" baseline="-33000" dirty="0" err="1">
                  <a:latin typeface="Droid Sans" pitchFamily="32" charset="0"/>
                </a:rPr>
                <a:t>b</a:t>
              </a:r>
              <a:r>
                <a:rPr lang="en-US" altLang="en-US" sz="1600" dirty="0" err="1">
                  <a:latin typeface="Droid Sans" pitchFamily="32" charset="0"/>
                </a:rPr>
                <a:t>,s</a:t>
              </a:r>
              <a:r>
                <a:rPr lang="en-US" altLang="en-US" sz="1600" baseline="-33000" dirty="0" err="1">
                  <a:latin typeface="Droid Sans" pitchFamily="32" charset="0"/>
                </a:rPr>
                <a:t>c</a:t>
              </a:r>
              <a:r>
                <a:rPr lang="en-US" altLang="en-US" sz="1600" dirty="0" err="1">
                  <a:latin typeface="Droid Sans" pitchFamily="32" charset="0"/>
                </a:rPr>
                <a:t>,s</a:t>
              </a:r>
              <a:r>
                <a:rPr lang="en-US" altLang="en-US" sz="1600" baseline="-33000" dirty="0" err="1">
                  <a:latin typeface="Droid Sans" pitchFamily="32" charset="0"/>
                </a:rPr>
                <a:t>d</a:t>
              </a:r>
              <a:r>
                <a:rPr lang="en-US" altLang="en-US" sz="1600" dirty="0" err="1">
                  <a:latin typeface="Droid Sans" pitchFamily="32" charset="0"/>
                </a:rPr>
                <a:t>,s</a:t>
              </a:r>
              <a:r>
                <a:rPr lang="en-US" altLang="en-US" sz="1600" baseline="-33000" dirty="0" err="1">
                  <a:latin typeface="Droid Sans" pitchFamily="32" charset="0"/>
                </a:rPr>
                <a:t>d</a:t>
              </a:r>
              <a:r>
                <a:rPr lang="en-US" altLang="en-US" sz="1600" dirty="0">
                  <a:latin typeface="Droid Sans" pitchFamily="32" charset="0"/>
                </a:rPr>
                <a:t>}</a:t>
              </a:r>
            </a:p>
          </p:txBody>
        </p:sp>
        <p:sp>
          <p:nvSpPr>
            <p:cNvPr id="44037" name="Line 5">
              <a:extLst>
                <a:ext uri="{FF2B5EF4-FFF2-40B4-BE49-F238E27FC236}">
                  <a16:creationId xmlns:a16="http://schemas.microsoft.com/office/drawing/2014/main" id="{AC00EF11-872F-4C43-A72F-0A969C44CF28}"/>
                </a:ext>
              </a:extLst>
            </p:cNvPr>
            <p:cNvSpPr>
              <a:spLocks noChangeShapeType="1"/>
            </p:cNvSpPr>
            <p:nvPr/>
          </p:nvSpPr>
          <p:spPr bwMode="auto">
            <a:xfrm flipH="1">
              <a:off x="1937" y="1325"/>
              <a:ext cx="733" cy="282"/>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4038" name="Oval 6">
              <a:extLst>
                <a:ext uri="{FF2B5EF4-FFF2-40B4-BE49-F238E27FC236}">
                  <a16:creationId xmlns:a16="http://schemas.microsoft.com/office/drawing/2014/main" id="{02683FF9-5DF8-C54E-B42E-C44E0B75CFF6}"/>
                </a:ext>
              </a:extLst>
            </p:cNvPr>
            <p:cNvSpPr>
              <a:spLocks noChangeArrowheads="1"/>
            </p:cNvSpPr>
            <p:nvPr/>
          </p:nvSpPr>
          <p:spPr bwMode="auto">
            <a:xfrm>
              <a:off x="3235" y="2069"/>
              <a:ext cx="954" cy="439"/>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{s</a:t>
              </a:r>
              <a:r>
                <a:rPr lang="en-US" altLang="en-US" baseline="-33000">
                  <a:latin typeface="Droid Sans" pitchFamily="32" charset="0"/>
                </a:rPr>
                <a:t>a</a:t>
              </a:r>
              <a:r>
                <a:rPr lang="en-US" altLang="en-US">
                  <a:latin typeface="Droid Sans" pitchFamily="32" charset="0"/>
                </a:rPr>
                <a:t>,s</a:t>
              </a:r>
              <a:r>
                <a:rPr lang="en-US" altLang="en-US" baseline="-33000">
                  <a:latin typeface="Droid Sans" pitchFamily="32" charset="0"/>
                </a:rPr>
                <a:t>f</a:t>
              </a:r>
              <a:r>
                <a:rPr lang="en-US" altLang="en-US">
                  <a:latin typeface="Droid Sans" pitchFamily="32" charset="0"/>
                </a:rPr>
                <a:t>}</a:t>
              </a:r>
            </a:p>
          </p:txBody>
        </p:sp>
        <p:sp>
          <p:nvSpPr>
            <p:cNvPr id="44039" name="Oval 7">
              <a:extLst>
                <a:ext uri="{FF2B5EF4-FFF2-40B4-BE49-F238E27FC236}">
                  <a16:creationId xmlns:a16="http://schemas.microsoft.com/office/drawing/2014/main" id="{DFBEE3DA-44DF-AA43-AF78-E70DCEC67C61}"/>
                </a:ext>
              </a:extLst>
            </p:cNvPr>
            <p:cNvSpPr>
              <a:spLocks noChangeArrowheads="1"/>
            </p:cNvSpPr>
            <p:nvPr/>
          </p:nvSpPr>
          <p:spPr bwMode="auto">
            <a:xfrm>
              <a:off x="2051" y="2069"/>
              <a:ext cx="954" cy="439"/>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{s</a:t>
              </a:r>
              <a:r>
                <a:rPr lang="en-US" altLang="en-US" baseline="-33000">
                  <a:latin typeface="Droid Sans" pitchFamily="32" charset="0"/>
                </a:rPr>
                <a:t>b</a:t>
              </a:r>
              <a:r>
                <a:rPr lang="en-US" altLang="en-US">
                  <a:latin typeface="Droid Sans" pitchFamily="32" charset="0"/>
                </a:rPr>
                <a:t>}</a:t>
              </a:r>
            </a:p>
          </p:txBody>
        </p:sp>
        <p:sp>
          <p:nvSpPr>
            <p:cNvPr id="44040" name="Line 8">
              <a:extLst>
                <a:ext uri="{FF2B5EF4-FFF2-40B4-BE49-F238E27FC236}">
                  <a16:creationId xmlns:a16="http://schemas.microsoft.com/office/drawing/2014/main" id="{F85D5292-77CE-9E46-BABB-B75B621A0450}"/>
                </a:ext>
              </a:extLst>
            </p:cNvPr>
            <p:cNvSpPr>
              <a:spLocks noChangeShapeType="1"/>
            </p:cNvSpPr>
            <p:nvPr/>
          </p:nvSpPr>
          <p:spPr bwMode="auto">
            <a:xfrm>
              <a:off x="3590" y="1325"/>
              <a:ext cx="711" cy="282"/>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4041" name="Text Box 9">
              <a:extLst>
                <a:ext uri="{FF2B5EF4-FFF2-40B4-BE49-F238E27FC236}">
                  <a16:creationId xmlns:a16="http://schemas.microsoft.com/office/drawing/2014/main" id="{39A41DEB-0BAC-DC47-93F9-CF71576E63D0}"/>
                </a:ext>
              </a:extLst>
            </p:cNvPr>
            <p:cNvSpPr txBox="1">
              <a:spLocks noChangeArrowheads="1"/>
            </p:cNvSpPr>
            <p:nvPr/>
          </p:nvSpPr>
          <p:spPr bwMode="auto">
            <a:xfrm>
              <a:off x="1316" y="1654"/>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o</a:t>
              </a:r>
              <a:r>
                <a:rPr lang="en-US" altLang="en-US" baseline="-33000">
                  <a:latin typeface="Droid Sans" pitchFamily="32" charset="0"/>
                </a:rPr>
                <a:t>0</a:t>
              </a:r>
              <a:r>
                <a:rPr lang="en-US" altLang="en-US">
                  <a:latin typeface="Droid Sans" pitchFamily="32" charset="0"/>
                </a:rPr>
                <a:t> </a:t>
              </a:r>
            </a:p>
          </p:txBody>
        </p:sp>
        <p:sp>
          <p:nvSpPr>
            <p:cNvPr id="44042" name="Line 10">
              <a:extLst>
                <a:ext uri="{FF2B5EF4-FFF2-40B4-BE49-F238E27FC236}">
                  <a16:creationId xmlns:a16="http://schemas.microsoft.com/office/drawing/2014/main" id="{AD9DD8FD-2DF8-3546-AB0F-7EC4FCD08002}"/>
                </a:ext>
              </a:extLst>
            </p:cNvPr>
            <p:cNvSpPr>
              <a:spLocks noChangeShapeType="1"/>
            </p:cNvSpPr>
            <p:nvPr/>
          </p:nvSpPr>
          <p:spPr bwMode="auto">
            <a:xfrm flipH="1">
              <a:off x="1363" y="1608"/>
              <a:ext cx="620" cy="481"/>
            </a:xfrm>
            <a:prstGeom prst="line">
              <a:avLst/>
            </a:prstGeom>
            <a:noFill/>
            <a:ln w="73080" cap="flat">
              <a:solidFill>
                <a:srgbClr val="008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4043" name="Line 11">
              <a:extLst>
                <a:ext uri="{FF2B5EF4-FFF2-40B4-BE49-F238E27FC236}">
                  <a16:creationId xmlns:a16="http://schemas.microsoft.com/office/drawing/2014/main" id="{1CBB1F72-6A68-974F-A5A9-A175FDAB140F}"/>
                </a:ext>
              </a:extLst>
            </p:cNvPr>
            <p:cNvSpPr>
              <a:spLocks noChangeShapeType="1"/>
            </p:cNvSpPr>
            <p:nvPr/>
          </p:nvSpPr>
          <p:spPr bwMode="auto">
            <a:xfrm>
              <a:off x="2039" y="1608"/>
              <a:ext cx="506" cy="460"/>
            </a:xfrm>
            <a:prstGeom prst="line">
              <a:avLst/>
            </a:prstGeom>
            <a:noFill/>
            <a:ln w="73080" cap="flat">
              <a:solidFill>
                <a:srgbClr val="008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4044" name="Line 12">
              <a:extLst>
                <a:ext uri="{FF2B5EF4-FFF2-40B4-BE49-F238E27FC236}">
                  <a16:creationId xmlns:a16="http://schemas.microsoft.com/office/drawing/2014/main" id="{4E43FB6E-2DBA-F842-BCA5-362CBA1C952F}"/>
                </a:ext>
              </a:extLst>
            </p:cNvPr>
            <p:cNvSpPr>
              <a:spLocks noChangeShapeType="1"/>
            </p:cNvSpPr>
            <p:nvPr/>
          </p:nvSpPr>
          <p:spPr bwMode="auto">
            <a:xfrm flipH="1">
              <a:off x="3738" y="1608"/>
              <a:ext cx="564" cy="460"/>
            </a:xfrm>
            <a:prstGeom prst="line">
              <a:avLst/>
            </a:prstGeom>
            <a:noFill/>
            <a:ln w="73080" cap="flat">
              <a:solidFill>
                <a:srgbClr val="008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4045" name="Text Box 13">
              <a:extLst>
                <a:ext uri="{FF2B5EF4-FFF2-40B4-BE49-F238E27FC236}">
                  <a16:creationId xmlns:a16="http://schemas.microsoft.com/office/drawing/2014/main" id="{F8F86946-D3B0-A54B-B264-246BFC93B68E}"/>
                </a:ext>
              </a:extLst>
            </p:cNvPr>
            <p:cNvSpPr txBox="1">
              <a:spLocks noChangeArrowheads="1"/>
            </p:cNvSpPr>
            <p:nvPr/>
          </p:nvSpPr>
          <p:spPr bwMode="auto">
            <a:xfrm>
              <a:off x="2025" y="1211"/>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a</a:t>
              </a:r>
              <a:r>
                <a:rPr lang="en-US" altLang="en-US" baseline="-33000">
                  <a:latin typeface="Droid Sans" pitchFamily="32" charset="0"/>
                </a:rPr>
                <a:t>0</a:t>
              </a:r>
              <a:r>
                <a:rPr lang="en-US" altLang="en-US">
                  <a:latin typeface="Droid Sans" pitchFamily="32" charset="0"/>
                </a:rPr>
                <a:t> </a:t>
              </a:r>
            </a:p>
          </p:txBody>
        </p:sp>
        <p:sp>
          <p:nvSpPr>
            <p:cNvPr id="44046" name="Oval 14">
              <a:extLst>
                <a:ext uri="{FF2B5EF4-FFF2-40B4-BE49-F238E27FC236}">
                  <a16:creationId xmlns:a16="http://schemas.microsoft.com/office/drawing/2014/main" id="{BBC5418B-D3EC-2741-9596-A8B76DDBBE24}"/>
                </a:ext>
              </a:extLst>
            </p:cNvPr>
            <p:cNvSpPr>
              <a:spLocks noChangeArrowheads="1"/>
            </p:cNvSpPr>
            <p:nvPr/>
          </p:nvSpPr>
          <p:spPr bwMode="auto">
            <a:xfrm>
              <a:off x="2670" y="3153"/>
              <a:ext cx="954" cy="439"/>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{s</a:t>
              </a:r>
              <a:r>
                <a:rPr lang="en-US" altLang="en-US" baseline="-33000">
                  <a:latin typeface="Droid Sans" pitchFamily="32" charset="0"/>
                </a:rPr>
                <a:t>b</a:t>
              </a:r>
              <a:r>
                <a:rPr lang="en-US" altLang="en-US">
                  <a:latin typeface="Droid Sans" pitchFamily="32" charset="0"/>
                </a:rPr>
                <a:t>}</a:t>
              </a:r>
            </a:p>
          </p:txBody>
        </p:sp>
        <p:sp>
          <p:nvSpPr>
            <p:cNvPr id="44047" name="Text Box 15">
              <a:extLst>
                <a:ext uri="{FF2B5EF4-FFF2-40B4-BE49-F238E27FC236}">
                  <a16:creationId xmlns:a16="http://schemas.microsoft.com/office/drawing/2014/main" id="{EF08016D-59A5-3C41-83B1-17033AFBE5F5}"/>
                </a:ext>
              </a:extLst>
            </p:cNvPr>
            <p:cNvSpPr txBox="1">
              <a:spLocks noChangeArrowheads="1"/>
            </p:cNvSpPr>
            <p:nvPr/>
          </p:nvSpPr>
          <p:spPr bwMode="auto">
            <a:xfrm>
              <a:off x="2143" y="1654"/>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o</a:t>
              </a:r>
              <a:r>
                <a:rPr lang="en-US" altLang="en-US" baseline="-33000">
                  <a:latin typeface="Droid Sans" pitchFamily="32" charset="0"/>
                </a:rPr>
                <a:t>1</a:t>
              </a:r>
              <a:r>
                <a:rPr lang="en-US" altLang="en-US">
                  <a:latin typeface="Droid Sans" pitchFamily="32" charset="0"/>
                </a:rPr>
                <a:t> </a:t>
              </a:r>
            </a:p>
          </p:txBody>
        </p:sp>
        <p:sp>
          <p:nvSpPr>
            <p:cNvPr id="44048" name="Text Box 16">
              <a:extLst>
                <a:ext uri="{FF2B5EF4-FFF2-40B4-BE49-F238E27FC236}">
                  <a16:creationId xmlns:a16="http://schemas.microsoft.com/office/drawing/2014/main" id="{8A9DEDFE-7056-F04F-9F90-33E01DF84BFD}"/>
                </a:ext>
              </a:extLst>
            </p:cNvPr>
            <p:cNvSpPr txBox="1">
              <a:spLocks noChangeArrowheads="1"/>
            </p:cNvSpPr>
            <p:nvPr/>
          </p:nvSpPr>
          <p:spPr bwMode="auto">
            <a:xfrm>
              <a:off x="3665" y="1654"/>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o</a:t>
              </a:r>
              <a:r>
                <a:rPr lang="en-US" altLang="en-US" baseline="-33000">
                  <a:latin typeface="Droid Sans" pitchFamily="32" charset="0"/>
                </a:rPr>
                <a:t>0</a:t>
              </a:r>
              <a:r>
                <a:rPr lang="en-US" altLang="en-US">
                  <a:latin typeface="Droid Sans" pitchFamily="32" charset="0"/>
                </a:rPr>
                <a:t> </a:t>
              </a:r>
            </a:p>
          </p:txBody>
        </p:sp>
        <p:sp>
          <p:nvSpPr>
            <p:cNvPr id="44049" name="Text Box 17">
              <a:extLst>
                <a:ext uri="{FF2B5EF4-FFF2-40B4-BE49-F238E27FC236}">
                  <a16:creationId xmlns:a16="http://schemas.microsoft.com/office/drawing/2014/main" id="{B0CAB38D-C451-AF40-9C41-9046F9FD4E6E}"/>
                </a:ext>
              </a:extLst>
            </p:cNvPr>
            <p:cNvSpPr txBox="1">
              <a:spLocks noChangeArrowheads="1"/>
            </p:cNvSpPr>
            <p:nvPr/>
          </p:nvSpPr>
          <p:spPr bwMode="auto">
            <a:xfrm>
              <a:off x="3687" y="1212"/>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a</a:t>
              </a:r>
              <a:r>
                <a:rPr lang="en-US" altLang="en-US" baseline="-33000">
                  <a:latin typeface="Droid Sans" pitchFamily="32" charset="0"/>
                </a:rPr>
                <a:t>1</a:t>
              </a:r>
              <a:r>
                <a:rPr lang="en-US" altLang="en-US">
                  <a:latin typeface="Droid Sans" pitchFamily="32" charset="0"/>
                </a:rPr>
                <a:t> </a:t>
              </a:r>
            </a:p>
          </p:txBody>
        </p:sp>
        <p:sp>
          <p:nvSpPr>
            <p:cNvPr id="44050" name="Line 18">
              <a:extLst>
                <a:ext uri="{FF2B5EF4-FFF2-40B4-BE49-F238E27FC236}">
                  <a16:creationId xmlns:a16="http://schemas.microsoft.com/office/drawing/2014/main" id="{01AC2CE9-B157-704A-A0E8-E282E82943E0}"/>
                </a:ext>
              </a:extLst>
            </p:cNvPr>
            <p:cNvSpPr>
              <a:spLocks noChangeShapeType="1"/>
            </p:cNvSpPr>
            <p:nvPr/>
          </p:nvSpPr>
          <p:spPr bwMode="auto">
            <a:xfrm flipH="1">
              <a:off x="3119" y="2441"/>
              <a:ext cx="216" cy="282"/>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4051" name="Text Box 19">
              <a:extLst>
                <a:ext uri="{FF2B5EF4-FFF2-40B4-BE49-F238E27FC236}">
                  <a16:creationId xmlns:a16="http://schemas.microsoft.com/office/drawing/2014/main" id="{87012523-4EF0-824C-A03F-7954D28C5B1D}"/>
                </a:ext>
              </a:extLst>
            </p:cNvPr>
            <p:cNvSpPr txBox="1">
              <a:spLocks noChangeArrowheads="1"/>
            </p:cNvSpPr>
            <p:nvPr/>
          </p:nvSpPr>
          <p:spPr bwMode="auto">
            <a:xfrm>
              <a:off x="2956" y="2305"/>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a</a:t>
              </a:r>
              <a:r>
                <a:rPr lang="en-US" altLang="en-US" baseline="-33000">
                  <a:latin typeface="Droid Sans" pitchFamily="32" charset="0"/>
                </a:rPr>
                <a:t>0</a:t>
              </a:r>
              <a:r>
                <a:rPr lang="en-US" altLang="en-US">
                  <a:latin typeface="Droid Sans" pitchFamily="32" charset="0"/>
                </a:rPr>
                <a:t> </a:t>
              </a:r>
            </a:p>
          </p:txBody>
        </p:sp>
        <p:sp>
          <p:nvSpPr>
            <p:cNvPr id="44052" name="Line 20">
              <a:extLst>
                <a:ext uri="{FF2B5EF4-FFF2-40B4-BE49-F238E27FC236}">
                  <a16:creationId xmlns:a16="http://schemas.microsoft.com/office/drawing/2014/main" id="{845E0662-4171-414B-A9B4-C17DEAFCB587}"/>
                </a:ext>
              </a:extLst>
            </p:cNvPr>
            <p:cNvSpPr>
              <a:spLocks noChangeShapeType="1"/>
            </p:cNvSpPr>
            <p:nvPr/>
          </p:nvSpPr>
          <p:spPr bwMode="auto">
            <a:xfrm>
              <a:off x="3120" y="2714"/>
              <a:ext cx="0" cy="438"/>
            </a:xfrm>
            <a:prstGeom prst="line">
              <a:avLst/>
            </a:prstGeom>
            <a:noFill/>
            <a:ln w="73080" cap="flat">
              <a:solidFill>
                <a:srgbClr val="008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4053" name="Text Box 21">
              <a:extLst>
                <a:ext uri="{FF2B5EF4-FFF2-40B4-BE49-F238E27FC236}">
                  <a16:creationId xmlns:a16="http://schemas.microsoft.com/office/drawing/2014/main" id="{C2538FD1-5BE0-814B-BD92-108931DA8634}"/>
                </a:ext>
              </a:extLst>
            </p:cNvPr>
            <p:cNvSpPr txBox="1">
              <a:spLocks noChangeArrowheads="1"/>
            </p:cNvSpPr>
            <p:nvPr/>
          </p:nvSpPr>
          <p:spPr bwMode="auto">
            <a:xfrm>
              <a:off x="3038" y="2743"/>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o</a:t>
              </a:r>
              <a:r>
                <a:rPr lang="en-US" altLang="en-US" baseline="-33000">
                  <a:latin typeface="Droid Sans" pitchFamily="32" charset="0"/>
                </a:rPr>
                <a:t>1</a:t>
              </a:r>
              <a:r>
                <a:rPr lang="en-US" altLang="en-US">
                  <a:latin typeface="Droid Sans" pitchFamily="32" charset="0"/>
                </a:rPr>
                <a:t> </a:t>
              </a:r>
            </a:p>
          </p:txBody>
        </p:sp>
        <p:sp>
          <p:nvSpPr>
            <p:cNvPr id="44054" name="Oval 22">
              <a:extLst>
                <a:ext uri="{FF2B5EF4-FFF2-40B4-BE49-F238E27FC236}">
                  <a16:creationId xmlns:a16="http://schemas.microsoft.com/office/drawing/2014/main" id="{6FBCC42E-6A36-E243-B55F-E080467B97AD}"/>
                </a:ext>
              </a:extLst>
            </p:cNvPr>
            <p:cNvSpPr>
              <a:spLocks noChangeArrowheads="1"/>
            </p:cNvSpPr>
            <p:nvPr/>
          </p:nvSpPr>
          <p:spPr bwMode="auto">
            <a:xfrm>
              <a:off x="3275" y="3250"/>
              <a:ext cx="224" cy="226"/>
            </a:xfrm>
            <a:prstGeom prst="ellipse">
              <a:avLst/>
            </a:prstGeom>
            <a:solidFill>
              <a:srgbClr val="FF0000">
                <a:alpha val="50000"/>
              </a:srgbClr>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4055" name="Text Box 23">
              <a:extLst>
                <a:ext uri="{FF2B5EF4-FFF2-40B4-BE49-F238E27FC236}">
                  <a16:creationId xmlns:a16="http://schemas.microsoft.com/office/drawing/2014/main" id="{C385A7E3-B218-C844-AD21-7D15E7DE3CF0}"/>
                </a:ext>
              </a:extLst>
            </p:cNvPr>
            <p:cNvSpPr txBox="1">
              <a:spLocks noChangeArrowheads="1"/>
            </p:cNvSpPr>
            <p:nvPr/>
          </p:nvSpPr>
          <p:spPr bwMode="auto">
            <a:xfrm>
              <a:off x="3666" y="3262"/>
              <a:ext cx="1012"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s</a:t>
              </a:r>
              <a:r>
                <a:rPr lang="en-US" altLang="en-US" baseline="-33000">
                  <a:latin typeface="Droid Sans" pitchFamily="32" charset="0"/>
                </a:rPr>
                <a:t>b</a:t>
              </a:r>
              <a:r>
                <a:rPr lang="en-US" altLang="en-US">
                  <a:latin typeface="Droid Sans" pitchFamily="32" charset="0"/>
                </a:rPr>
                <a:t>~T(.|s</a:t>
              </a:r>
              <a:r>
                <a:rPr lang="en-US" altLang="en-US" baseline="-33000">
                  <a:latin typeface="Droid Sans" pitchFamily="32" charset="0"/>
                </a:rPr>
                <a:t>f</a:t>
              </a:r>
              <a:r>
                <a:rPr lang="en-US" altLang="en-US">
                  <a:latin typeface="Droid Sans" pitchFamily="32" charset="0"/>
                </a:rPr>
                <a:t>,a</a:t>
              </a:r>
              <a:r>
                <a:rPr lang="en-US" altLang="en-US" baseline="-33000">
                  <a:latin typeface="Droid Sans" pitchFamily="32" charset="0"/>
                </a:rPr>
                <a:t>0</a:t>
              </a:r>
              <a:r>
                <a:rPr lang="en-US" altLang="en-US">
                  <a:latin typeface="Droid Sans" pitchFamily="32" charset="0"/>
                </a:rPr>
                <a:t>)</a:t>
              </a:r>
            </a:p>
          </p:txBody>
        </p:sp>
        <p:sp>
          <p:nvSpPr>
            <p:cNvPr id="44056" name="Freeform 24">
              <a:extLst>
                <a:ext uri="{FF2B5EF4-FFF2-40B4-BE49-F238E27FC236}">
                  <a16:creationId xmlns:a16="http://schemas.microsoft.com/office/drawing/2014/main" id="{4D3D3131-1036-F540-BC06-E761F3314B33}"/>
                </a:ext>
              </a:extLst>
            </p:cNvPr>
            <p:cNvSpPr>
              <a:spLocks noChangeArrowheads="1"/>
            </p:cNvSpPr>
            <p:nvPr/>
          </p:nvSpPr>
          <p:spPr bwMode="auto">
            <a:xfrm>
              <a:off x="2783" y="3590"/>
              <a:ext cx="370" cy="816"/>
            </a:xfrm>
            <a:custGeom>
              <a:avLst/>
              <a:gdLst>
                <a:gd name="T0" fmla="*/ 1610 w 1636"/>
                <a:gd name="T1" fmla="*/ 0 h 3602"/>
                <a:gd name="T2" fmla="*/ 1042 w 1636"/>
                <a:gd name="T3" fmla="*/ 589 h 3602"/>
                <a:gd name="T4" fmla="*/ 274 w 1636"/>
                <a:gd name="T5" fmla="*/ 1118 h 3602"/>
                <a:gd name="T6" fmla="*/ 517 w 1636"/>
                <a:gd name="T7" fmla="*/ 1770 h 3602"/>
                <a:gd name="T8" fmla="*/ 1345 w 1636"/>
                <a:gd name="T9" fmla="*/ 2278 h 3602"/>
                <a:gd name="T10" fmla="*/ 1365 w 1636"/>
                <a:gd name="T11" fmla="*/ 2969 h 3602"/>
                <a:gd name="T12" fmla="*/ 699 w 1636"/>
                <a:gd name="T13" fmla="*/ 3601 h 3602"/>
              </a:gdLst>
              <a:ahLst/>
              <a:cxnLst>
                <a:cxn ang="0">
                  <a:pos x="T0" y="T1"/>
                </a:cxn>
                <a:cxn ang="0">
                  <a:pos x="T2" y="T3"/>
                </a:cxn>
                <a:cxn ang="0">
                  <a:pos x="T4" y="T5"/>
                </a:cxn>
                <a:cxn ang="0">
                  <a:pos x="T6" y="T7"/>
                </a:cxn>
                <a:cxn ang="0">
                  <a:pos x="T8" y="T9"/>
                </a:cxn>
                <a:cxn ang="0">
                  <a:pos x="T10" y="T11"/>
                </a:cxn>
                <a:cxn ang="0">
                  <a:pos x="T12" y="T13"/>
                </a:cxn>
              </a:cxnLst>
              <a:rect l="0" t="0" r="r" b="b"/>
              <a:pathLst>
                <a:path w="1636" h="3602">
                  <a:moveTo>
                    <a:pt x="1610" y="0"/>
                  </a:moveTo>
                  <a:cubicBezTo>
                    <a:pt x="1610" y="500"/>
                    <a:pt x="1278" y="507"/>
                    <a:pt x="1042" y="589"/>
                  </a:cubicBezTo>
                  <a:cubicBezTo>
                    <a:pt x="745" y="693"/>
                    <a:pt x="511" y="916"/>
                    <a:pt x="274" y="1118"/>
                  </a:cubicBezTo>
                  <a:cubicBezTo>
                    <a:pt x="0" y="1354"/>
                    <a:pt x="297" y="1655"/>
                    <a:pt x="517" y="1770"/>
                  </a:cubicBezTo>
                  <a:cubicBezTo>
                    <a:pt x="804" y="1920"/>
                    <a:pt x="1060" y="2100"/>
                    <a:pt x="1345" y="2278"/>
                  </a:cubicBezTo>
                  <a:cubicBezTo>
                    <a:pt x="1626" y="2453"/>
                    <a:pt x="1635" y="2802"/>
                    <a:pt x="1365" y="2969"/>
                  </a:cubicBezTo>
                  <a:cubicBezTo>
                    <a:pt x="1105" y="3131"/>
                    <a:pt x="892" y="3350"/>
                    <a:pt x="699" y="3601"/>
                  </a:cubicBezTo>
                </a:path>
              </a:pathLst>
            </a:cu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4057" name="Text Box 25">
              <a:extLst>
                <a:ext uri="{FF2B5EF4-FFF2-40B4-BE49-F238E27FC236}">
                  <a16:creationId xmlns:a16="http://schemas.microsoft.com/office/drawing/2014/main" id="{5950A2AB-10D3-794D-8FFE-1D6511181553}"/>
                </a:ext>
              </a:extLst>
            </p:cNvPr>
            <p:cNvSpPr txBox="1">
              <a:spLocks noChangeArrowheads="1"/>
            </p:cNvSpPr>
            <p:nvPr/>
          </p:nvSpPr>
          <p:spPr bwMode="auto">
            <a:xfrm>
              <a:off x="4308" y="2152"/>
              <a:ext cx="1012"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r>
                <a:rPr lang="en-US" altLang="en-US">
                  <a:latin typeface="Droid Sans" pitchFamily="32" charset="0"/>
                </a:rPr>
                <a:t>s</a:t>
              </a:r>
              <a:r>
                <a:rPr lang="en-US" altLang="en-US" baseline="-33000">
                  <a:latin typeface="Droid Sans" pitchFamily="32" charset="0"/>
                </a:rPr>
                <a:t>f </a:t>
              </a:r>
            </a:p>
          </p:txBody>
        </p:sp>
      </p:grpSp>
      <p:sp>
        <p:nvSpPr>
          <p:cNvPr id="44058" name="Rectangle 26">
            <a:extLst>
              <a:ext uri="{FF2B5EF4-FFF2-40B4-BE49-F238E27FC236}">
                <a16:creationId xmlns:a16="http://schemas.microsoft.com/office/drawing/2014/main" id="{26D87E41-DC9B-884A-8DF7-7891093249A9}"/>
              </a:ext>
            </a:extLst>
          </p:cNvPr>
          <p:cNvSpPr>
            <a:spLocks noGrp="1" noChangeArrowheads="1"/>
          </p:cNvSpPr>
          <p:nvPr>
            <p:ph type="title"/>
          </p:nvPr>
        </p:nvSpPr>
        <p:spPr>
          <a:xfrm>
            <a:off x="503238" y="141288"/>
            <a:ext cx="9072562" cy="992187"/>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a:t>POMCP – example</a:t>
            </a:r>
          </a:p>
        </p:txBody>
      </p:sp>
    </p:spTree>
    <p:extLst>
      <p:ext uri="{BB962C8B-B14F-4D97-AF65-F5344CB8AC3E}">
        <p14:creationId xmlns:p14="http://schemas.microsoft.com/office/powerpoint/2010/main" val="21939432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3">
            <a:extLst>
              <a:ext uri="{FF2B5EF4-FFF2-40B4-BE49-F238E27FC236}">
                <a16:creationId xmlns:a16="http://schemas.microsoft.com/office/drawing/2014/main" id="{565532C5-5A88-1943-B815-552E207C21E2}"/>
              </a:ext>
            </a:extLst>
          </p:cNvPr>
          <p:cNvSpPr>
            <a:spLocks noGrp="1"/>
          </p:cNvSpPr>
          <p:nvPr>
            <p:ph type="sldNum" idx="11"/>
          </p:nvPr>
        </p:nvSpPr>
        <p:spPr/>
        <p:txBody>
          <a:bodyPr/>
          <a:lstStyle/>
          <a:p>
            <a:fld id="{B6326AE1-AEA0-D641-848E-EFD6700D48D5}" type="slidenum">
              <a:rPr lang="en-US" altLang="en-US"/>
              <a:pPr/>
              <a:t>263</a:t>
            </a:fld>
            <a:r>
              <a:rPr lang="en-US" altLang="en-US"/>
              <a:t> </a:t>
            </a:r>
          </a:p>
        </p:txBody>
      </p:sp>
      <p:grpSp>
        <p:nvGrpSpPr>
          <p:cNvPr id="45057" name="Group 1">
            <a:extLst>
              <a:ext uri="{FF2B5EF4-FFF2-40B4-BE49-F238E27FC236}">
                <a16:creationId xmlns:a16="http://schemas.microsoft.com/office/drawing/2014/main" id="{6495F598-AA83-244E-9D85-7AF0A1631D7B}"/>
              </a:ext>
            </a:extLst>
          </p:cNvPr>
          <p:cNvGrpSpPr>
            <a:grpSpLocks/>
          </p:cNvGrpSpPr>
          <p:nvPr/>
        </p:nvGrpSpPr>
        <p:grpSpPr bwMode="auto">
          <a:xfrm>
            <a:off x="914400" y="914400"/>
            <a:ext cx="8228013" cy="6399213"/>
            <a:chOff x="576" y="576"/>
            <a:chExt cx="5183" cy="4031"/>
          </a:xfrm>
        </p:grpSpPr>
        <p:sp>
          <p:nvSpPr>
            <p:cNvPr id="45058" name="Rectangle 2">
              <a:extLst>
                <a:ext uri="{FF2B5EF4-FFF2-40B4-BE49-F238E27FC236}">
                  <a16:creationId xmlns:a16="http://schemas.microsoft.com/office/drawing/2014/main" id="{E66D7BDF-EE19-F94A-8C99-F4235CE9AEBA}"/>
                </a:ext>
              </a:extLst>
            </p:cNvPr>
            <p:cNvSpPr>
              <a:spLocks noChangeArrowheads="1"/>
            </p:cNvSpPr>
            <p:nvPr/>
          </p:nvSpPr>
          <p:spPr bwMode="auto">
            <a:xfrm>
              <a:off x="576" y="576"/>
              <a:ext cx="5183" cy="4031"/>
            </a:xfrm>
            <a:prstGeom prst="rect">
              <a:avLst/>
            </a:prstGeom>
            <a:solidFill>
              <a:srgbClr val="FFFFFF"/>
            </a:solidFill>
            <a:ln w="18360" cap="flat">
              <a:solidFill>
                <a:srgbClr val="808080"/>
              </a:solidFill>
              <a:round/>
              <a:headEnd/>
              <a:tailEnd/>
            </a:ln>
            <a:effectLst>
              <a:outerShdw dist="77386" dir="2700000" algn="ctr" rotWithShape="0">
                <a:srgbClr val="808080">
                  <a:alpha val="15047"/>
                </a:srgbClr>
              </a:outerShdw>
            </a:effectLst>
          </p:spPr>
          <p:txBody>
            <a:bodyPr wrap="none" anchor="ctr"/>
            <a:lstStyle/>
            <a:p>
              <a:endParaRPr lang="en-US"/>
            </a:p>
          </p:txBody>
        </p:sp>
        <p:sp>
          <p:nvSpPr>
            <p:cNvPr id="45059" name="Oval 3">
              <a:extLst>
                <a:ext uri="{FF2B5EF4-FFF2-40B4-BE49-F238E27FC236}">
                  <a16:creationId xmlns:a16="http://schemas.microsoft.com/office/drawing/2014/main" id="{2BC74CBB-F489-3F48-800C-A30F8D145D9F}"/>
                </a:ext>
              </a:extLst>
            </p:cNvPr>
            <p:cNvSpPr>
              <a:spLocks noChangeArrowheads="1"/>
            </p:cNvSpPr>
            <p:nvPr/>
          </p:nvSpPr>
          <p:spPr bwMode="auto">
            <a:xfrm>
              <a:off x="871" y="2069"/>
              <a:ext cx="954" cy="439"/>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{s</a:t>
              </a:r>
              <a:r>
                <a:rPr lang="en-US" altLang="en-US" baseline="-33000">
                  <a:latin typeface="Droid Sans" pitchFamily="32" charset="0"/>
                </a:rPr>
                <a:t>e</a:t>
              </a:r>
              <a:r>
                <a:rPr lang="en-US" altLang="en-US">
                  <a:latin typeface="Droid Sans" pitchFamily="32" charset="0"/>
                </a:rPr>
                <a:t>}</a:t>
              </a:r>
            </a:p>
          </p:txBody>
        </p:sp>
        <p:sp>
          <p:nvSpPr>
            <p:cNvPr id="45060" name="Oval 4">
              <a:extLst>
                <a:ext uri="{FF2B5EF4-FFF2-40B4-BE49-F238E27FC236}">
                  <a16:creationId xmlns:a16="http://schemas.microsoft.com/office/drawing/2014/main" id="{44D7C824-32E4-6240-B3F7-79292ACD3F71}"/>
                </a:ext>
              </a:extLst>
            </p:cNvPr>
            <p:cNvSpPr>
              <a:spLocks noChangeArrowheads="1"/>
            </p:cNvSpPr>
            <p:nvPr/>
          </p:nvSpPr>
          <p:spPr bwMode="auto">
            <a:xfrm>
              <a:off x="2548" y="889"/>
              <a:ext cx="1191" cy="548"/>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sz="1600" dirty="0">
                  <a:latin typeface="Droid Sans" pitchFamily="32" charset="0"/>
                </a:rPr>
                <a:t>{</a:t>
              </a:r>
              <a:r>
                <a:rPr lang="en-US" altLang="en-US" sz="1600" dirty="0" err="1">
                  <a:latin typeface="Droid Sans" pitchFamily="32" charset="0"/>
                </a:rPr>
                <a:t>s</a:t>
              </a:r>
              <a:r>
                <a:rPr lang="en-US" altLang="en-US" sz="1600" baseline="-33000" dirty="0" err="1">
                  <a:latin typeface="Droid Sans" pitchFamily="32" charset="0"/>
                </a:rPr>
                <a:t>a</a:t>
              </a:r>
              <a:r>
                <a:rPr lang="en-US" altLang="en-US" sz="1600" dirty="0" err="1">
                  <a:latin typeface="Droid Sans" pitchFamily="32" charset="0"/>
                </a:rPr>
                <a:t>,s</a:t>
              </a:r>
              <a:r>
                <a:rPr lang="en-US" altLang="en-US" sz="1600" baseline="-33000" dirty="0" err="1">
                  <a:latin typeface="Droid Sans" pitchFamily="32" charset="0"/>
                </a:rPr>
                <a:t>b</a:t>
              </a:r>
              <a:r>
                <a:rPr lang="en-US" altLang="en-US" sz="1600" dirty="0" err="1">
                  <a:latin typeface="Droid Sans" pitchFamily="32" charset="0"/>
                </a:rPr>
                <a:t>,s</a:t>
              </a:r>
              <a:r>
                <a:rPr lang="en-US" altLang="en-US" sz="1600" baseline="-33000" dirty="0" err="1">
                  <a:latin typeface="Droid Sans" pitchFamily="32" charset="0"/>
                </a:rPr>
                <a:t>c</a:t>
              </a:r>
              <a:r>
                <a:rPr lang="en-US" altLang="en-US" sz="1600" dirty="0" err="1">
                  <a:latin typeface="Droid Sans" pitchFamily="32" charset="0"/>
                </a:rPr>
                <a:t>,s</a:t>
              </a:r>
              <a:r>
                <a:rPr lang="en-US" altLang="en-US" sz="1600" baseline="-33000" dirty="0" err="1">
                  <a:latin typeface="Droid Sans" pitchFamily="32" charset="0"/>
                </a:rPr>
                <a:t>d</a:t>
              </a:r>
              <a:r>
                <a:rPr lang="en-US" altLang="en-US" sz="1600" dirty="0" err="1">
                  <a:latin typeface="Droid Sans" pitchFamily="32" charset="0"/>
                </a:rPr>
                <a:t>,s</a:t>
              </a:r>
              <a:r>
                <a:rPr lang="en-US" altLang="en-US" sz="1600" baseline="-33000" dirty="0" err="1">
                  <a:latin typeface="Droid Sans" pitchFamily="32" charset="0"/>
                </a:rPr>
                <a:t>d</a:t>
              </a:r>
              <a:r>
                <a:rPr lang="en-US" altLang="en-US" sz="1600" dirty="0">
                  <a:latin typeface="Droid Sans" pitchFamily="32" charset="0"/>
                </a:rPr>
                <a:t>}</a:t>
              </a:r>
            </a:p>
          </p:txBody>
        </p:sp>
        <p:sp>
          <p:nvSpPr>
            <p:cNvPr id="45061" name="Line 5">
              <a:extLst>
                <a:ext uri="{FF2B5EF4-FFF2-40B4-BE49-F238E27FC236}">
                  <a16:creationId xmlns:a16="http://schemas.microsoft.com/office/drawing/2014/main" id="{AD0A59AE-332B-7644-875F-424128425F36}"/>
                </a:ext>
              </a:extLst>
            </p:cNvPr>
            <p:cNvSpPr>
              <a:spLocks noChangeShapeType="1"/>
            </p:cNvSpPr>
            <p:nvPr/>
          </p:nvSpPr>
          <p:spPr bwMode="auto">
            <a:xfrm flipH="1">
              <a:off x="1937" y="1325"/>
              <a:ext cx="733" cy="282"/>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5062" name="Oval 6">
              <a:extLst>
                <a:ext uri="{FF2B5EF4-FFF2-40B4-BE49-F238E27FC236}">
                  <a16:creationId xmlns:a16="http://schemas.microsoft.com/office/drawing/2014/main" id="{18981159-61BB-7E46-B214-A19D74A5D235}"/>
                </a:ext>
              </a:extLst>
            </p:cNvPr>
            <p:cNvSpPr>
              <a:spLocks noChangeArrowheads="1"/>
            </p:cNvSpPr>
            <p:nvPr/>
          </p:nvSpPr>
          <p:spPr bwMode="auto">
            <a:xfrm>
              <a:off x="3235" y="2069"/>
              <a:ext cx="954" cy="439"/>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{s</a:t>
              </a:r>
              <a:r>
                <a:rPr lang="en-US" altLang="en-US" baseline="-33000">
                  <a:latin typeface="Droid Sans" pitchFamily="32" charset="0"/>
                </a:rPr>
                <a:t>a</a:t>
              </a:r>
              <a:r>
                <a:rPr lang="en-US" altLang="en-US">
                  <a:latin typeface="Droid Sans" pitchFamily="32" charset="0"/>
                </a:rPr>
                <a:t>,s</a:t>
              </a:r>
              <a:r>
                <a:rPr lang="en-US" altLang="en-US" baseline="-33000">
                  <a:latin typeface="Droid Sans" pitchFamily="32" charset="0"/>
                </a:rPr>
                <a:t>f</a:t>
              </a:r>
              <a:r>
                <a:rPr lang="en-US" altLang="en-US">
                  <a:latin typeface="Droid Sans" pitchFamily="32" charset="0"/>
                </a:rPr>
                <a:t>}</a:t>
              </a:r>
            </a:p>
          </p:txBody>
        </p:sp>
        <p:sp>
          <p:nvSpPr>
            <p:cNvPr id="45063" name="Oval 7">
              <a:extLst>
                <a:ext uri="{FF2B5EF4-FFF2-40B4-BE49-F238E27FC236}">
                  <a16:creationId xmlns:a16="http://schemas.microsoft.com/office/drawing/2014/main" id="{3C341D37-F086-1E41-BF4A-341803664A82}"/>
                </a:ext>
              </a:extLst>
            </p:cNvPr>
            <p:cNvSpPr>
              <a:spLocks noChangeArrowheads="1"/>
            </p:cNvSpPr>
            <p:nvPr/>
          </p:nvSpPr>
          <p:spPr bwMode="auto">
            <a:xfrm>
              <a:off x="2051" y="2069"/>
              <a:ext cx="954" cy="439"/>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{s</a:t>
              </a:r>
              <a:r>
                <a:rPr lang="en-US" altLang="en-US" baseline="-33000">
                  <a:latin typeface="Droid Sans" pitchFamily="32" charset="0"/>
                </a:rPr>
                <a:t>b</a:t>
              </a:r>
              <a:r>
                <a:rPr lang="en-US" altLang="en-US">
                  <a:latin typeface="Droid Sans" pitchFamily="32" charset="0"/>
                </a:rPr>
                <a:t>}</a:t>
              </a:r>
            </a:p>
          </p:txBody>
        </p:sp>
        <p:sp>
          <p:nvSpPr>
            <p:cNvPr id="45064" name="Line 8">
              <a:extLst>
                <a:ext uri="{FF2B5EF4-FFF2-40B4-BE49-F238E27FC236}">
                  <a16:creationId xmlns:a16="http://schemas.microsoft.com/office/drawing/2014/main" id="{83A7E8DC-7C43-FB42-9EA4-5527C603E2D5}"/>
                </a:ext>
              </a:extLst>
            </p:cNvPr>
            <p:cNvSpPr>
              <a:spLocks noChangeShapeType="1"/>
            </p:cNvSpPr>
            <p:nvPr/>
          </p:nvSpPr>
          <p:spPr bwMode="auto">
            <a:xfrm>
              <a:off x="3590" y="1325"/>
              <a:ext cx="711" cy="282"/>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5065" name="Text Box 9">
              <a:extLst>
                <a:ext uri="{FF2B5EF4-FFF2-40B4-BE49-F238E27FC236}">
                  <a16:creationId xmlns:a16="http://schemas.microsoft.com/office/drawing/2014/main" id="{04D10932-4237-2346-9DED-7F59C5A12779}"/>
                </a:ext>
              </a:extLst>
            </p:cNvPr>
            <p:cNvSpPr txBox="1">
              <a:spLocks noChangeArrowheads="1"/>
            </p:cNvSpPr>
            <p:nvPr/>
          </p:nvSpPr>
          <p:spPr bwMode="auto">
            <a:xfrm>
              <a:off x="1316" y="1654"/>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o</a:t>
              </a:r>
              <a:r>
                <a:rPr lang="en-US" altLang="en-US" baseline="-33000">
                  <a:latin typeface="Droid Sans" pitchFamily="32" charset="0"/>
                </a:rPr>
                <a:t>0</a:t>
              </a:r>
              <a:r>
                <a:rPr lang="en-US" altLang="en-US">
                  <a:latin typeface="Droid Sans" pitchFamily="32" charset="0"/>
                </a:rPr>
                <a:t> </a:t>
              </a:r>
            </a:p>
          </p:txBody>
        </p:sp>
        <p:sp>
          <p:nvSpPr>
            <p:cNvPr id="45066" name="Line 10">
              <a:extLst>
                <a:ext uri="{FF2B5EF4-FFF2-40B4-BE49-F238E27FC236}">
                  <a16:creationId xmlns:a16="http://schemas.microsoft.com/office/drawing/2014/main" id="{7893ADD4-2D51-4F48-AA76-CD60C5466423}"/>
                </a:ext>
              </a:extLst>
            </p:cNvPr>
            <p:cNvSpPr>
              <a:spLocks noChangeShapeType="1"/>
            </p:cNvSpPr>
            <p:nvPr/>
          </p:nvSpPr>
          <p:spPr bwMode="auto">
            <a:xfrm flipH="1">
              <a:off x="1363" y="1608"/>
              <a:ext cx="620" cy="481"/>
            </a:xfrm>
            <a:prstGeom prst="line">
              <a:avLst/>
            </a:prstGeom>
            <a:noFill/>
            <a:ln w="73080" cap="flat">
              <a:solidFill>
                <a:srgbClr val="008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5067" name="Line 11">
              <a:extLst>
                <a:ext uri="{FF2B5EF4-FFF2-40B4-BE49-F238E27FC236}">
                  <a16:creationId xmlns:a16="http://schemas.microsoft.com/office/drawing/2014/main" id="{71F9307D-46CE-4F47-83F9-0EAD05519E8A}"/>
                </a:ext>
              </a:extLst>
            </p:cNvPr>
            <p:cNvSpPr>
              <a:spLocks noChangeShapeType="1"/>
            </p:cNvSpPr>
            <p:nvPr/>
          </p:nvSpPr>
          <p:spPr bwMode="auto">
            <a:xfrm>
              <a:off x="2039" y="1608"/>
              <a:ext cx="506" cy="460"/>
            </a:xfrm>
            <a:prstGeom prst="line">
              <a:avLst/>
            </a:prstGeom>
            <a:noFill/>
            <a:ln w="73080" cap="flat">
              <a:solidFill>
                <a:srgbClr val="008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5068" name="Line 12">
              <a:extLst>
                <a:ext uri="{FF2B5EF4-FFF2-40B4-BE49-F238E27FC236}">
                  <a16:creationId xmlns:a16="http://schemas.microsoft.com/office/drawing/2014/main" id="{AD2A26D4-769C-4C43-BE44-794EB41AEA66}"/>
                </a:ext>
              </a:extLst>
            </p:cNvPr>
            <p:cNvSpPr>
              <a:spLocks noChangeShapeType="1"/>
            </p:cNvSpPr>
            <p:nvPr/>
          </p:nvSpPr>
          <p:spPr bwMode="auto">
            <a:xfrm flipH="1">
              <a:off x="3738" y="1608"/>
              <a:ext cx="564" cy="460"/>
            </a:xfrm>
            <a:prstGeom prst="line">
              <a:avLst/>
            </a:prstGeom>
            <a:noFill/>
            <a:ln w="73080" cap="flat">
              <a:solidFill>
                <a:srgbClr val="008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5069" name="Text Box 13">
              <a:extLst>
                <a:ext uri="{FF2B5EF4-FFF2-40B4-BE49-F238E27FC236}">
                  <a16:creationId xmlns:a16="http://schemas.microsoft.com/office/drawing/2014/main" id="{2C84E269-5910-A842-9A80-045B08D76495}"/>
                </a:ext>
              </a:extLst>
            </p:cNvPr>
            <p:cNvSpPr txBox="1">
              <a:spLocks noChangeArrowheads="1"/>
            </p:cNvSpPr>
            <p:nvPr/>
          </p:nvSpPr>
          <p:spPr bwMode="auto">
            <a:xfrm>
              <a:off x="2025" y="1211"/>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a</a:t>
              </a:r>
              <a:r>
                <a:rPr lang="en-US" altLang="en-US" baseline="-33000">
                  <a:latin typeface="Droid Sans" pitchFamily="32" charset="0"/>
                </a:rPr>
                <a:t>0</a:t>
              </a:r>
              <a:r>
                <a:rPr lang="en-US" altLang="en-US">
                  <a:latin typeface="Droid Sans" pitchFamily="32" charset="0"/>
                </a:rPr>
                <a:t> </a:t>
              </a:r>
            </a:p>
          </p:txBody>
        </p:sp>
        <p:sp>
          <p:nvSpPr>
            <p:cNvPr id="45070" name="Oval 14">
              <a:extLst>
                <a:ext uri="{FF2B5EF4-FFF2-40B4-BE49-F238E27FC236}">
                  <a16:creationId xmlns:a16="http://schemas.microsoft.com/office/drawing/2014/main" id="{75C4FBD7-1C98-924D-90B4-55FBE063E7DA}"/>
                </a:ext>
              </a:extLst>
            </p:cNvPr>
            <p:cNvSpPr>
              <a:spLocks noChangeArrowheads="1"/>
            </p:cNvSpPr>
            <p:nvPr/>
          </p:nvSpPr>
          <p:spPr bwMode="auto">
            <a:xfrm>
              <a:off x="2670" y="3153"/>
              <a:ext cx="954" cy="439"/>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{s</a:t>
              </a:r>
              <a:r>
                <a:rPr lang="en-US" altLang="en-US" baseline="-33000">
                  <a:latin typeface="Droid Sans" pitchFamily="32" charset="0"/>
                </a:rPr>
                <a:t>b</a:t>
              </a:r>
              <a:r>
                <a:rPr lang="en-US" altLang="en-US">
                  <a:latin typeface="Droid Sans" pitchFamily="32" charset="0"/>
                </a:rPr>
                <a:t>}</a:t>
              </a:r>
            </a:p>
          </p:txBody>
        </p:sp>
        <p:sp>
          <p:nvSpPr>
            <p:cNvPr id="45071" name="Text Box 15">
              <a:extLst>
                <a:ext uri="{FF2B5EF4-FFF2-40B4-BE49-F238E27FC236}">
                  <a16:creationId xmlns:a16="http://schemas.microsoft.com/office/drawing/2014/main" id="{EBF3152C-C5F0-D54D-8D39-FF437C1ECAA8}"/>
                </a:ext>
              </a:extLst>
            </p:cNvPr>
            <p:cNvSpPr txBox="1">
              <a:spLocks noChangeArrowheads="1"/>
            </p:cNvSpPr>
            <p:nvPr/>
          </p:nvSpPr>
          <p:spPr bwMode="auto">
            <a:xfrm>
              <a:off x="2143" y="1654"/>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o</a:t>
              </a:r>
              <a:r>
                <a:rPr lang="en-US" altLang="en-US" baseline="-33000">
                  <a:latin typeface="Droid Sans" pitchFamily="32" charset="0"/>
                </a:rPr>
                <a:t>1</a:t>
              </a:r>
              <a:r>
                <a:rPr lang="en-US" altLang="en-US">
                  <a:latin typeface="Droid Sans" pitchFamily="32" charset="0"/>
                </a:rPr>
                <a:t> </a:t>
              </a:r>
            </a:p>
          </p:txBody>
        </p:sp>
        <p:sp>
          <p:nvSpPr>
            <p:cNvPr id="45072" name="Text Box 16">
              <a:extLst>
                <a:ext uri="{FF2B5EF4-FFF2-40B4-BE49-F238E27FC236}">
                  <a16:creationId xmlns:a16="http://schemas.microsoft.com/office/drawing/2014/main" id="{A28C6B7A-5E75-D246-9751-08AB9DBA9245}"/>
                </a:ext>
              </a:extLst>
            </p:cNvPr>
            <p:cNvSpPr txBox="1">
              <a:spLocks noChangeArrowheads="1"/>
            </p:cNvSpPr>
            <p:nvPr/>
          </p:nvSpPr>
          <p:spPr bwMode="auto">
            <a:xfrm>
              <a:off x="3665" y="1654"/>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o</a:t>
              </a:r>
              <a:r>
                <a:rPr lang="en-US" altLang="en-US" baseline="-33000">
                  <a:latin typeface="Droid Sans" pitchFamily="32" charset="0"/>
                </a:rPr>
                <a:t>0</a:t>
              </a:r>
              <a:r>
                <a:rPr lang="en-US" altLang="en-US">
                  <a:latin typeface="Droid Sans" pitchFamily="32" charset="0"/>
                </a:rPr>
                <a:t> </a:t>
              </a:r>
            </a:p>
          </p:txBody>
        </p:sp>
        <p:sp>
          <p:nvSpPr>
            <p:cNvPr id="45073" name="Text Box 17">
              <a:extLst>
                <a:ext uri="{FF2B5EF4-FFF2-40B4-BE49-F238E27FC236}">
                  <a16:creationId xmlns:a16="http://schemas.microsoft.com/office/drawing/2014/main" id="{6EFF9C40-6631-B04C-BF5C-CFFC6FF56D69}"/>
                </a:ext>
              </a:extLst>
            </p:cNvPr>
            <p:cNvSpPr txBox="1">
              <a:spLocks noChangeArrowheads="1"/>
            </p:cNvSpPr>
            <p:nvPr/>
          </p:nvSpPr>
          <p:spPr bwMode="auto">
            <a:xfrm>
              <a:off x="3687" y="1212"/>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a</a:t>
              </a:r>
              <a:r>
                <a:rPr lang="en-US" altLang="en-US" baseline="-33000">
                  <a:latin typeface="Droid Sans" pitchFamily="32" charset="0"/>
                </a:rPr>
                <a:t>1</a:t>
              </a:r>
              <a:r>
                <a:rPr lang="en-US" altLang="en-US">
                  <a:latin typeface="Droid Sans" pitchFamily="32" charset="0"/>
                </a:rPr>
                <a:t> </a:t>
              </a:r>
            </a:p>
          </p:txBody>
        </p:sp>
        <p:sp>
          <p:nvSpPr>
            <p:cNvPr id="45074" name="Line 18">
              <a:extLst>
                <a:ext uri="{FF2B5EF4-FFF2-40B4-BE49-F238E27FC236}">
                  <a16:creationId xmlns:a16="http://schemas.microsoft.com/office/drawing/2014/main" id="{01DD0836-B64E-2740-A1B3-AEE08449BD5F}"/>
                </a:ext>
              </a:extLst>
            </p:cNvPr>
            <p:cNvSpPr>
              <a:spLocks noChangeShapeType="1"/>
            </p:cNvSpPr>
            <p:nvPr/>
          </p:nvSpPr>
          <p:spPr bwMode="auto">
            <a:xfrm flipH="1">
              <a:off x="3119" y="2441"/>
              <a:ext cx="216" cy="282"/>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5075" name="Text Box 19">
              <a:extLst>
                <a:ext uri="{FF2B5EF4-FFF2-40B4-BE49-F238E27FC236}">
                  <a16:creationId xmlns:a16="http://schemas.microsoft.com/office/drawing/2014/main" id="{F46ACBA9-714F-EA40-8C24-AF5B8EDD0B02}"/>
                </a:ext>
              </a:extLst>
            </p:cNvPr>
            <p:cNvSpPr txBox="1">
              <a:spLocks noChangeArrowheads="1"/>
            </p:cNvSpPr>
            <p:nvPr/>
          </p:nvSpPr>
          <p:spPr bwMode="auto">
            <a:xfrm>
              <a:off x="2956" y="2305"/>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a</a:t>
              </a:r>
              <a:r>
                <a:rPr lang="en-US" altLang="en-US" baseline="-33000">
                  <a:latin typeface="Droid Sans" pitchFamily="32" charset="0"/>
                </a:rPr>
                <a:t>0</a:t>
              </a:r>
              <a:r>
                <a:rPr lang="en-US" altLang="en-US">
                  <a:latin typeface="Droid Sans" pitchFamily="32" charset="0"/>
                </a:rPr>
                <a:t> </a:t>
              </a:r>
            </a:p>
          </p:txBody>
        </p:sp>
        <p:sp>
          <p:nvSpPr>
            <p:cNvPr id="45076" name="Line 20">
              <a:extLst>
                <a:ext uri="{FF2B5EF4-FFF2-40B4-BE49-F238E27FC236}">
                  <a16:creationId xmlns:a16="http://schemas.microsoft.com/office/drawing/2014/main" id="{052E4954-273A-674F-B4C5-DB2E610E515A}"/>
                </a:ext>
              </a:extLst>
            </p:cNvPr>
            <p:cNvSpPr>
              <a:spLocks noChangeShapeType="1"/>
            </p:cNvSpPr>
            <p:nvPr/>
          </p:nvSpPr>
          <p:spPr bwMode="auto">
            <a:xfrm>
              <a:off x="3120" y="2714"/>
              <a:ext cx="0" cy="438"/>
            </a:xfrm>
            <a:prstGeom prst="line">
              <a:avLst/>
            </a:prstGeom>
            <a:noFill/>
            <a:ln w="73080" cap="flat">
              <a:solidFill>
                <a:srgbClr val="008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5077" name="Text Box 21">
              <a:extLst>
                <a:ext uri="{FF2B5EF4-FFF2-40B4-BE49-F238E27FC236}">
                  <a16:creationId xmlns:a16="http://schemas.microsoft.com/office/drawing/2014/main" id="{C29B0E8C-B43D-A04C-B219-99DE7EAFB33A}"/>
                </a:ext>
              </a:extLst>
            </p:cNvPr>
            <p:cNvSpPr txBox="1">
              <a:spLocks noChangeArrowheads="1"/>
            </p:cNvSpPr>
            <p:nvPr/>
          </p:nvSpPr>
          <p:spPr bwMode="auto">
            <a:xfrm>
              <a:off x="3038" y="2743"/>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o</a:t>
              </a:r>
              <a:r>
                <a:rPr lang="en-US" altLang="en-US" baseline="-33000">
                  <a:latin typeface="Droid Sans" pitchFamily="32" charset="0"/>
                </a:rPr>
                <a:t>1</a:t>
              </a:r>
              <a:r>
                <a:rPr lang="en-US" altLang="en-US">
                  <a:latin typeface="Droid Sans" pitchFamily="32" charset="0"/>
                </a:rPr>
                <a:t> </a:t>
              </a:r>
            </a:p>
          </p:txBody>
        </p:sp>
      </p:grpSp>
      <p:sp>
        <p:nvSpPr>
          <p:cNvPr id="45078" name="Rectangle 22">
            <a:extLst>
              <a:ext uri="{FF2B5EF4-FFF2-40B4-BE49-F238E27FC236}">
                <a16:creationId xmlns:a16="http://schemas.microsoft.com/office/drawing/2014/main" id="{CBA9B33A-1D92-7240-86B9-78CB410A860F}"/>
              </a:ext>
            </a:extLst>
          </p:cNvPr>
          <p:cNvSpPr>
            <a:spLocks noGrp="1" noChangeArrowheads="1"/>
          </p:cNvSpPr>
          <p:nvPr>
            <p:ph type="title"/>
          </p:nvPr>
        </p:nvSpPr>
        <p:spPr>
          <a:xfrm>
            <a:off x="503238" y="141288"/>
            <a:ext cx="9072562" cy="992187"/>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a:t>POMCP – example</a:t>
            </a:r>
          </a:p>
        </p:txBody>
      </p:sp>
    </p:spTree>
    <p:extLst>
      <p:ext uri="{BB962C8B-B14F-4D97-AF65-F5344CB8AC3E}">
        <p14:creationId xmlns:p14="http://schemas.microsoft.com/office/powerpoint/2010/main" val="22009395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lide Number Placeholder 3">
            <a:extLst>
              <a:ext uri="{FF2B5EF4-FFF2-40B4-BE49-F238E27FC236}">
                <a16:creationId xmlns:a16="http://schemas.microsoft.com/office/drawing/2014/main" id="{2B1BF5F0-9DC0-2E41-9520-BA67D231D25C}"/>
              </a:ext>
            </a:extLst>
          </p:cNvPr>
          <p:cNvSpPr>
            <a:spLocks noGrp="1"/>
          </p:cNvSpPr>
          <p:nvPr>
            <p:ph type="sldNum" idx="11"/>
          </p:nvPr>
        </p:nvSpPr>
        <p:spPr/>
        <p:txBody>
          <a:bodyPr/>
          <a:lstStyle/>
          <a:p>
            <a:fld id="{A6F28DA1-1F36-8E4F-9521-2C672CE10E0A}" type="slidenum">
              <a:rPr lang="en-US" altLang="en-US"/>
              <a:pPr/>
              <a:t>264</a:t>
            </a:fld>
            <a:r>
              <a:rPr lang="en-US" altLang="en-US"/>
              <a:t> </a:t>
            </a:r>
          </a:p>
        </p:txBody>
      </p:sp>
      <p:grpSp>
        <p:nvGrpSpPr>
          <p:cNvPr id="46081" name="Group 1">
            <a:extLst>
              <a:ext uri="{FF2B5EF4-FFF2-40B4-BE49-F238E27FC236}">
                <a16:creationId xmlns:a16="http://schemas.microsoft.com/office/drawing/2014/main" id="{0852ED31-F815-3642-AE91-5F5D80690AC3}"/>
              </a:ext>
            </a:extLst>
          </p:cNvPr>
          <p:cNvGrpSpPr>
            <a:grpSpLocks/>
          </p:cNvGrpSpPr>
          <p:nvPr/>
        </p:nvGrpSpPr>
        <p:grpSpPr bwMode="auto">
          <a:xfrm>
            <a:off x="914400" y="914400"/>
            <a:ext cx="8228013" cy="6399213"/>
            <a:chOff x="576" y="576"/>
            <a:chExt cx="5183" cy="4031"/>
          </a:xfrm>
        </p:grpSpPr>
        <p:sp>
          <p:nvSpPr>
            <p:cNvPr id="46082" name="Rectangle 2">
              <a:extLst>
                <a:ext uri="{FF2B5EF4-FFF2-40B4-BE49-F238E27FC236}">
                  <a16:creationId xmlns:a16="http://schemas.microsoft.com/office/drawing/2014/main" id="{4902D975-7B1E-7446-ABC2-64C424064877}"/>
                </a:ext>
              </a:extLst>
            </p:cNvPr>
            <p:cNvSpPr>
              <a:spLocks noChangeArrowheads="1"/>
            </p:cNvSpPr>
            <p:nvPr/>
          </p:nvSpPr>
          <p:spPr bwMode="auto">
            <a:xfrm>
              <a:off x="576" y="576"/>
              <a:ext cx="5183" cy="4031"/>
            </a:xfrm>
            <a:prstGeom prst="rect">
              <a:avLst/>
            </a:prstGeom>
            <a:solidFill>
              <a:srgbClr val="FFFFFF"/>
            </a:solidFill>
            <a:ln w="18360" cap="flat">
              <a:solidFill>
                <a:srgbClr val="808080"/>
              </a:solidFill>
              <a:round/>
              <a:headEnd/>
              <a:tailEnd/>
            </a:ln>
            <a:effectLst>
              <a:outerShdw dist="77386" dir="2700000" algn="ctr" rotWithShape="0">
                <a:srgbClr val="808080">
                  <a:alpha val="15047"/>
                </a:srgbClr>
              </a:outerShdw>
            </a:effectLst>
          </p:spPr>
          <p:txBody>
            <a:bodyPr wrap="none" anchor="ctr"/>
            <a:lstStyle/>
            <a:p>
              <a:endParaRPr lang="en-US"/>
            </a:p>
          </p:txBody>
        </p:sp>
        <p:sp>
          <p:nvSpPr>
            <p:cNvPr id="46083" name="Oval 3">
              <a:extLst>
                <a:ext uri="{FF2B5EF4-FFF2-40B4-BE49-F238E27FC236}">
                  <a16:creationId xmlns:a16="http://schemas.microsoft.com/office/drawing/2014/main" id="{FDBD50FE-D4BD-DE49-9429-441136766305}"/>
                </a:ext>
              </a:extLst>
            </p:cNvPr>
            <p:cNvSpPr>
              <a:spLocks noChangeArrowheads="1"/>
            </p:cNvSpPr>
            <p:nvPr/>
          </p:nvSpPr>
          <p:spPr bwMode="auto">
            <a:xfrm>
              <a:off x="871" y="2069"/>
              <a:ext cx="954" cy="439"/>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{s</a:t>
              </a:r>
              <a:r>
                <a:rPr lang="en-US" altLang="en-US" baseline="-33000">
                  <a:latin typeface="Droid Sans" pitchFamily="32" charset="0"/>
                </a:rPr>
                <a:t>e</a:t>
              </a:r>
              <a:r>
                <a:rPr lang="en-US" altLang="en-US">
                  <a:latin typeface="Droid Sans" pitchFamily="32" charset="0"/>
                </a:rPr>
                <a:t>}</a:t>
              </a:r>
            </a:p>
          </p:txBody>
        </p:sp>
        <p:sp>
          <p:nvSpPr>
            <p:cNvPr id="46084" name="Oval 4">
              <a:extLst>
                <a:ext uri="{FF2B5EF4-FFF2-40B4-BE49-F238E27FC236}">
                  <a16:creationId xmlns:a16="http://schemas.microsoft.com/office/drawing/2014/main" id="{B6C0721D-1C63-EB46-A837-828E62BD5CCE}"/>
                </a:ext>
              </a:extLst>
            </p:cNvPr>
            <p:cNvSpPr>
              <a:spLocks noChangeArrowheads="1"/>
            </p:cNvSpPr>
            <p:nvPr/>
          </p:nvSpPr>
          <p:spPr bwMode="auto">
            <a:xfrm>
              <a:off x="2548" y="889"/>
              <a:ext cx="1191" cy="548"/>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sz="1600" dirty="0">
                  <a:latin typeface="Droid Sans" pitchFamily="32" charset="0"/>
                </a:rPr>
                <a:t>{</a:t>
              </a:r>
              <a:r>
                <a:rPr lang="en-US" altLang="en-US" sz="1600" dirty="0" err="1">
                  <a:latin typeface="Droid Sans" pitchFamily="32" charset="0"/>
                </a:rPr>
                <a:t>s</a:t>
              </a:r>
              <a:r>
                <a:rPr lang="en-US" altLang="en-US" sz="1600" baseline="-33000" dirty="0" err="1">
                  <a:latin typeface="Droid Sans" pitchFamily="32" charset="0"/>
                </a:rPr>
                <a:t>a</a:t>
              </a:r>
              <a:r>
                <a:rPr lang="en-US" altLang="en-US" sz="1600" dirty="0" err="1">
                  <a:latin typeface="Droid Sans" pitchFamily="32" charset="0"/>
                </a:rPr>
                <a:t>,s</a:t>
              </a:r>
              <a:r>
                <a:rPr lang="en-US" altLang="en-US" sz="1600" baseline="-33000" dirty="0" err="1">
                  <a:latin typeface="Droid Sans" pitchFamily="32" charset="0"/>
                </a:rPr>
                <a:t>b</a:t>
              </a:r>
              <a:r>
                <a:rPr lang="en-US" altLang="en-US" sz="1600" dirty="0" err="1">
                  <a:latin typeface="Droid Sans" pitchFamily="32" charset="0"/>
                </a:rPr>
                <a:t>,s</a:t>
              </a:r>
              <a:r>
                <a:rPr lang="en-US" altLang="en-US" sz="1600" baseline="-33000" dirty="0" err="1">
                  <a:latin typeface="Droid Sans" pitchFamily="32" charset="0"/>
                </a:rPr>
                <a:t>c</a:t>
              </a:r>
              <a:r>
                <a:rPr lang="en-US" altLang="en-US" sz="1600" dirty="0" err="1">
                  <a:latin typeface="Droid Sans" pitchFamily="32" charset="0"/>
                </a:rPr>
                <a:t>,s</a:t>
              </a:r>
              <a:r>
                <a:rPr lang="en-US" altLang="en-US" sz="1600" baseline="-33000" dirty="0" err="1">
                  <a:latin typeface="Droid Sans" pitchFamily="32" charset="0"/>
                </a:rPr>
                <a:t>d</a:t>
              </a:r>
              <a:r>
                <a:rPr lang="en-US" altLang="en-US" sz="1600" dirty="0" err="1">
                  <a:latin typeface="Droid Sans" pitchFamily="32" charset="0"/>
                </a:rPr>
                <a:t>,s</a:t>
              </a:r>
              <a:r>
                <a:rPr lang="en-US" altLang="en-US" sz="1600" baseline="-33000" dirty="0" err="1">
                  <a:latin typeface="Droid Sans" pitchFamily="32" charset="0"/>
                </a:rPr>
                <a:t>d</a:t>
              </a:r>
              <a:r>
                <a:rPr lang="en-US" altLang="en-US" sz="1600" dirty="0">
                  <a:latin typeface="Droid Sans" pitchFamily="32" charset="0"/>
                </a:rPr>
                <a:t>}</a:t>
              </a:r>
            </a:p>
          </p:txBody>
        </p:sp>
        <p:sp>
          <p:nvSpPr>
            <p:cNvPr id="46085" name="Line 5">
              <a:extLst>
                <a:ext uri="{FF2B5EF4-FFF2-40B4-BE49-F238E27FC236}">
                  <a16:creationId xmlns:a16="http://schemas.microsoft.com/office/drawing/2014/main" id="{F5C15457-F73D-904E-A189-EFDD268668A4}"/>
                </a:ext>
              </a:extLst>
            </p:cNvPr>
            <p:cNvSpPr>
              <a:spLocks noChangeShapeType="1"/>
            </p:cNvSpPr>
            <p:nvPr/>
          </p:nvSpPr>
          <p:spPr bwMode="auto">
            <a:xfrm flipH="1">
              <a:off x="1937" y="1325"/>
              <a:ext cx="733" cy="282"/>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6086" name="Oval 6">
              <a:extLst>
                <a:ext uri="{FF2B5EF4-FFF2-40B4-BE49-F238E27FC236}">
                  <a16:creationId xmlns:a16="http://schemas.microsoft.com/office/drawing/2014/main" id="{8BD6D1C9-6A7A-EC4F-B753-BB69B310BD48}"/>
                </a:ext>
              </a:extLst>
            </p:cNvPr>
            <p:cNvSpPr>
              <a:spLocks noChangeArrowheads="1"/>
            </p:cNvSpPr>
            <p:nvPr/>
          </p:nvSpPr>
          <p:spPr bwMode="auto">
            <a:xfrm>
              <a:off x="3235" y="2069"/>
              <a:ext cx="954" cy="439"/>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{s</a:t>
              </a:r>
              <a:r>
                <a:rPr lang="en-US" altLang="en-US" baseline="-33000">
                  <a:latin typeface="Droid Sans" pitchFamily="32" charset="0"/>
                </a:rPr>
                <a:t>a</a:t>
              </a:r>
              <a:r>
                <a:rPr lang="en-US" altLang="en-US">
                  <a:latin typeface="Droid Sans" pitchFamily="32" charset="0"/>
                </a:rPr>
                <a:t>,s</a:t>
              </a:r>
              <a:r>
                <a:rPr lang="en-US" altLang="en-US" baseline="-33000">
                  <a:latin typeface="Droid Sans" pitchFamily="32" charset="0"/>
                </a:rPr>
                <a:t>f</a:t>
              </a:r>
              <a:r>
                <a:rPr lang="en-US" altLang="en-US">
                  <a:latin typeface="Droid Sans" pitchFamily="32" charset="0"/>
                </a:rPr>
                <a:t>}</a:t>
              </a:r>
            </a:p>
          </p:txBody>
        </p:sp>
        <p:sp>
          <p:nvSpPr>
            <p:cNvPr id="46087" name="Oval 7">
              <a:extLst>
                <a:ext uri="{FF2B5EF4-FFF2-40B4-BE49-F238E27FC236}">
                  <a16:creationId xmlns:a16="http://schemas.microsoft.com/office/drawing/2014/main" id="{2982921A-DA53-CB4D-A8B0-E536CF80493D}"/>
                </a:ext>
              </a:extLst>
            </p:cNvPr>
            <p:cNvSpPr>
              <a:spLocks noChangeArrowheads="1"/>
            </p:cNvSpPr>
            <p:nvPr/>
          </p:nvSpPr>
          <p:spPr bwMode="auto">
            <a:xfrm>
              <a:off x="2051" y="2069"/>
              <a:ext cx="954" cy="439"/>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{s</a:t>
              </a:r>
              <a:r>
                <a:rPr lang="en-US" altLang="en-US" baseline="-33000">
                  <a:latin typeface="Droid Sans" pitchFamily="32" charset="0"/>
                </a:rPr>
                <a:t>b</a:t>
              </a:r>
              <a:r>
                <a:rPr lang="en-US" altLang="en-US">
                  <a:latin typeface="Droid Sans" pitchFamily="32" charset="0"/>
                </a:rPr>
                <a:t>}</a:t>
              </a:r>
            </a:p>
          </p:txBody>
        </p:sp>
        <p:sp>
          <p:nvSpPr>
            <p:cNvPr id="46088" name="Line 8">
              <a:extLst>
                <a:ext uri="{FF2B5EF4-FFF2-40B4-BE49-F238E27FC236}">
                  <a16:creationId xmlns:a16="http://schemas.microsoft.com/office/drawing/2014/main" id="{353287D1-4926-D14C-90BD-53AF34D9D0D8}"/>
                </a:ext>
              </a:extLst>
            </p:cNvPr>
            <p:cNvSpPr>
              <a:spLocks noChangeShapeType="1"/>
            </p:cNvSpPr>
            <p:nvPr/>
          </p:nvSpPr>
          <p:spPr bwMode="auto">
            <a:xfrm>
              <a:off x="3590" y="1325"/>
              <a:ext cx="711" cy="282"/>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6089" name="Text Box 9">
              <a:extLst>
                <a:ext uri="{FF2B5EF4-FFF2-40B4-BE49-F238E27FC236}">
                  <a16:creationId xmlns:a16="http://schemas.microsoft.com/office/drawing/2014/main" id="{4572EFF9-3AB3-DF41-AD2C-A1B187A4B424}"/>
                </a:ext>
              </a:extLst>
            </p:cNvPr>
            <p:cNvSpPr txBox="1">
              <a:spLocks noChangeArrowheads="1"/>
            </p:cNvSpPr>
            <p:nvPr/>
          </p:nvSpPr>
          <p:spPr bwMode="auto">
            <a:xfrm>
              <a:off x="1316" y="1654"/>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o</a:t>
              </a:r>
              <a:r>
                <a:rPr lang="en-US" altLang="en-US" baseline="-33000">
                  <a:latin typeface="Droid Sans" pitchFamily="32" charset="0"/>
                </a:rPr>
                <a:t>0</a:t>
              </a:r>
              <a:r>
                <a:rPr lang="en-US" altLang="en-US">
                  <a:latin typeface="Droid Sans" pitchFamily="32" charset="0"/>
                </a:rPr>
                <a:t> </a:t>
              </a:r>
            </a:p>
          </p:txBody>
        </p:sp>
        <p:sp>
          <p:nvSpPr>
            <p:cNvPr id="46090" name="Line 10">
              <a:extLst>
                <a:ext uri="{FF2B5EF4-FFF2-40B4-BE49-F238E27FC236}">
                  <a16:creationId xmlns:a16="http://schemas.microsoft.com/office/drawing/2014/main" id="{A93E2DD5-CD6C-3342-95DF-9C504B6F8649}"/>
                </a:ext>
              </a:extLst>
            </p:cNvPr>
            <p:cNvSpPr>
              <a:spLocks noChangeShapeType="1"/>
            </p:cNvSpPr>
            <p:nvPr/>
          </p:nvSpPr>
          <p:spPr bwMode="auto">
            <a:xfrm flipH="1">
              <a:off x="1363" y="1608"/>
              <a:ext cx="620" cy="481"/>
            </a:xfrm>
            <a:prstGeom prst="line">
              <a:avLst/>
            </a:prstGeom>
            <a:noFill/>
            <a:ln w="73080" cap="flat">
              <a:solidFill>
                <a:srgbClr val="008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6091" name="Line 11">
              <a:extLst>
                <a:ext uri="{FF2B5EF4-FFF2-40B4-BE49-F238E27FC236}">
                  <a16:creationId xmlns:a16="http://schemas.microsoft.com/office/drawing/2014/main" id="{2E91B13D-D97B-9D44-8727-7C52F80779C2}"/>
                </a:ext>
              </a:extLst>
            </p:cNvPr>
            <p:cNvSpPr>
              <a:spLocks noChangeShapeType="1"/>
            </p:cNvSpPr>
            <p:nvPr/>
          </p:nvSpPr>
          <p:spPr bwMode="auto">
            <a:xfrm>
              <a:off x="2039" y="1608"/>
              <a:ext cx="506" cy="460"/>
            </a:xfrm>
            <a:prstGeom prst="line">
              <a:avLst/>
            </a:prstGeom>
            <a:noFill/>
            <a:ln w="73080" cap="flat">
              <a:solidFill>
                <a:srgbClr val="008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6092" name="Line 12">
              <a:extLst>
                <a:ext uri="{FF2B5EF4-FFF2-40B4-BE49-F238E27FC236}">
                  <a16:creationId xmlns:a16="http://schemas.microsoft.com/office/drawing/2014/main" id="{916376DD-2AD2-8C46-94EA-64E104937D9D}"/>
                </a:ext>
              </a:extLst>
            </p:cNvPr>
            <p:cNvSpPr>
              <a:spLocks noChangeShapeType="1"/>
            </p:cNvSpPr>
            <p:nvPr/>
          </p:nvSpPr>
          <p:spPr bwMode="auto">
            <a:xfrm flipH="1">
              <a:off x="3738" y="1608"/>
              <a:ext cx="564" cy="460"/>
            </a:xfrm>
            <a:prstGeom prst="line">
              <a:avLst/>
            </a:prstGeom>
            <a:noFill/>
            <a:ln w="73080" cap="flat">
              <a:solidFill>
                <a:srgbClr val="008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6093" name="Text Box 13">
              <a:extLst>
                <a:ext uri="{FF2B5EF4-FFF2-40B4-BE49-F238E27FC236}">
                  <a16:creationId xmlns:a16="http://schemas.microsoft.com/office/drawing/2014/main" id="{245091E0-2063-2E4A-9567-60842A68C178}"/>
                </a:ext>
              </a:extLst>
            </p:cNvPr>
            <p:cNvSpPr txBox="1">
              <a:spLocks noChangeArrowheads="1"/>
            </p:cNvSpPr>
            <p:nvPr/>
          </p:nvSpPr>
          <p:spPr bwMode="auto">
            <a:xfrm>
              <a:off x="2025" y="1211"/>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a</a:t>
              </a:r>
              <a:r>
                <a:rPr lang="en-US" altLang="en-US" baseline="-33000">
                  <a:latin typeface="Droid Sans" pitchFamily="32" charset="0"/>
                </a:rPr>
                <a:t>0</a:t>
              </a:r>
              <a:r>
                <a:rPr lang="en-US" altLang="en-US">
                  <a:latin typeface="Droid Sans" pitchFamily="32" charset="0"/>
                </a:rPr>
                <a:t> </a:t>
              </a:r>
            </a:p>
          </p:txBody>
        </p:sp>
        <p:sp>
          <p:nvSpPr>
            <p:cNvPr id="46094" name="Oval 14">
              <a:extLst>
                <a:ext uri="{FF2B5EF4-FFF2-40B4-BE49-F238E27FC236}">
                  <a16:creationId xmlns:a16="http://schemas.microsoft.com/office/drawing/2014/main" id="{21FCD4B0-E83A-3D46-B318-6B33B4A30FE8}"/>
                </a:ext>
              </a:extLst>
            </p:cNvPr>
            <p:cNvSpPr>
              <a:spLocks noChangeArrowheads="1"/>
            </p:cNvSpPr>
            <p:nvPr/>
          </p:nvSpPr>
          <p:spPr bwMode="auto">
            <a:xfrm>
              <a:off x="2670" y="3153"/>
              <a:ext cx="954" cy="439"/>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{s</a:t>
              </a:r>
              <a:r>
                <a:rPr lang="en-US" altLang="en-US" baseline="-33000">
                  <a:latin typeface="Droid Sans" pitchFamily="32" charset="0"/>
                </a:rPr>
                <a:t>b</a:t>
              </a:r>
              <a:r>
                <a:rPr lang="en-US" altLang="en-US">
                  <a:latin typeface="Droid Sans" pitchFamily="32" charset="0"/>
                </a:rPr>
                <a:t>}</a:t>
              </a:r>
            </a:p>
          </p:txBody>
        </p:sp>
        <p:sp>
          <p:nvSpPr>
            <p:cNvPr id="46095" name="Text Box 15">
              <a:extLst>
                <a:ext uri="{FF2B5EF4-FFF2-40B4-BE49-F238E27FC236}">
                  <a16:creationId xmlns:a16="http://schemas.microsoft.com/office/drawing/2014/main" id="{834DBD00-3DC2-9648-A516-9BED96BB8AC9}"/>
                </a:ext>
              </a:extLst>
            </p:cNvPr>
            <p:cNvSpPr txBox="1">
              <a:spLocks noChangeArrowheads="1"/>
            </p:cNvSpPr>
            <p:nvPr/>
          </p:nvSpPr>
          <p:spPr bwMode="auto">
            <a:xfrm>
              <a:off x="2143" y="1654"/>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o</a:t>
              </a:r>
              <a:r>
                <a:rPr lang="en-US" altLang="en-US" baseline="-33000">
                  <a:latin typeface="Droid Sans" pitchFamily="32" charset="0"/>
                </a:rPr>
                <a:t>1</a:t>
              </a:r>
              <a:r>
                <a:rPr lang="en-US" altLang="en-US">
                  <a:latin typeface="Droid Sans" pitchFamily="32" charset="0"/>
                </a:rPr>
                <a:t> </a:t>
              </a:r>
            </a:p>
          </p:txBody>
        </p:sp>
        <p:sp>
          <p:nvSpPr>
            <p:cNvPr id="46096" name="Text Box 16">
              <a:extLst>
                <a:ext uri="{FF2B5EF4-FFF2-40B4-BE49-F238E27FC236}">
                  <a16:creationId xmlns:a16="http://schemas.microsoft.com/office/drawing/2014/main" id="{2ACEB591-7546-AA45-BFF6-6AB23425A89D}"/>
                </a:ext>
              </a:extLst>
            </p:cNvPr>
            <p:cNvSpPr txBox="1">
              <a:spLocks noChangeArrowheads="1"/>
            </p:cNvSpPr>
            <p:nvPr/>
          </p:nvSpPr>
          <p:spPr bwMode="auto">
            <a:xfrm>
              <a:off x="3665" y="1654"/>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o</a:t>
              </a:r>
              <a:r>
                <a:rPr lang="en-US" altLang="en-US" baseline="-33000">
                  <a:latin typeface="Droid Sans" pitchFamily="32" charset="0"/>
                </a:rPr>
                <a:t>0</a:t>
              </a:r>
              <a:r>
                <a:rPr lang="en-US" altLang="en-US">
                  <a:latin typeface="Droid Sans" pitchFamily="32" charset="0"/>
                </a:rPr>
                <a:t> </a:t>
              </a:r>
            </a:p>
          </p:txBody>
        </p:sp>
        <p:sp>
          <p:nvSpPr>
            <p:cNvPr id="46097" name="Text Box 17">
              <a:extLst>
                <a:ext uri="{FF2B5EF4-FFF2-40B4-BE49-F238E27FC236}">
                  <a16:creationId xmlns:a16="http://schemas.microsoft.com/office/drawing/2014/main" id="{C84FDEBF-0D27-B440-A323-5CAC9269E650}"/>
                </a:ext>
              </a:extLst>
            </p:cNvPr>
            <p:cNvSpPr txBox="1">
              <a:spLocks noChangeArrowheads="1"/>
            </p:cNvSpPr>
            <p:nvPr/>
          </p:nvSpPr>
          <p:spPr bwMode="auto">
            <a:xfrm>
              <a:off x="3687" y="1212"/>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a</a:t>
              </a:r>
              <a:r>
                <a:rPr lang="en-US" altLang="en-US" baseline="-33000">
                  <a:latin typeface="Droid Sans" pitchFamily="32" charset="0"/>
                </a:rPr>
                <a:t>1</a:t>
              </a:r>
              <a:r>
                <a:rPr lang="en-US" altLang="en-US">
                  <a:latin typeface="Droid Sans" pitchFamily="32" charset="0"/>
                </a:rPr>
                <a:t> </a:t>
              </a:r>
            </a:p>
          </p:txBody>
        </p:sp>
        <p:sp>
          <p:nvSpPr>
            <p:cNvPr id="46098" name="Line 18">
              <a:extLst>
                <a:ext uri="{FF2B5EF4-FFF2-40B4-BE49-F238E27FC236}">
                  <a16:creationId xmlns:a16="http://schemas.microsoft.com/office/drawing/2014/main" id="{964F7906-87EA-D542-91DF-6370539CA0FA}"/>
                </a:ext>
              </a:extLst>
            </p:cNvPr>
            <p:cNvSpPr>
              <a:spLocks noChangeShapeType="1"/>
            </p:cNvSpPr>
            <p:nvPr/>
          </p:nvSpPr>
          <p:spPr bwMode="auto">
            <a:xfrm flipH="1">
              <a:off x="3119" y="2441"/>
              <a:ext cx="216" cy="282"/>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6099" name="Text Box 19">
              <a:extLst>
                <a:ext uri="{FF2B5EF4-FFF2-40B4-BE49-F238E27FC236}">
                  <a16:creationId xmlns:a16="http://schemas.microsoft.com/office/drawing/2014/main" id="{2FD6A0D2-5B4B-ED40-9984-D58207A792DB}"/>
                </a:ext>
              </a:extLst>
            </p:cNvPr>
            <p:cNvSpPr txBox="1">
              <a:spLocks noChangeArrowheads="1"/>
            </p:cNvSpPr>
            <p:nvPr/>
          </p:nvSpPr>
          <p:spPr bwMode="auto">
            <a:xfrm>
              <a:off x="2956" y="2305"/>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a</a:t>
              </a:r>
              <a:r>
                <a:rPr lang="en-US" altLang="en-US" baseline="-33000">
                  <a:latin typeface="Droid Sans" pitchFamily="32" charset="0"/>
                </a:rPr>
                <a:t>0</a:t>
              </a:r>
              <a:r>
                <a:rPr lang="en-US" altLang="en-US">
                  <a:latin typeface="Droid Sans" pitchFamily="32" charset="0"/>
                </a:rPr>
                <a:t> </a:t>
              </a:r>
            </a:p>
          </p:txBody>
        </p:sp>
        <p:sp>
          <p:nvSpPr>
            <p:cNvPr id="46100" name="Line 20">
              <a:extLst>
                <a:ext uri="{FF2B5EF4-FFF2-40B4-BE49-F238E27FC236}">
                  <a16:creationId xmlns:a16="http://schemas.microsoft.com/office/drawing/2014/main" id="{E4294404-735C-2A43-8686-7B1372C479BA}"/>
                </a:ext>
              </a:extLst>
            </p:cNvPr>
            <p:cNvSpPr>
              <a:spLocks noChangeShapeType="1"/>
            </p:cNvSpPr>
            <p:nvPr/>
          </p:nvSpPr>
          <p:spPr bwMode="auto">
            <a:xfrm>
              <a:off x="3120" y="2714"/>
              <a:ext cx="0" cy="438"/>
            </a:xfrm>
            <a:prstGeom prst="line">
              <a:avLst/>
            </a:prstGeom>
            <a:noFill/>
            <a:ln w="73080" cap="flat">
              <a:solidFill>
                <a:srgbClr val="008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6101" name="Text Box 21">
              <a:extLst>
                <a:ext uri="{FF2B5EF4-FFF2-40B4-BE49-F238E27FC236}">
                  <a16:creationId xmlns:a16="http://schemas.microsoft.com/office/drawing/2014/main" id="{B29714F9-A3C4-0C41-B7F8-1AF6FE1C9959}"/>
                </a:ext>
              </a:extLst>
            </p:cNvPr>
            <p:cNvSpPr txBox="1">
              <a:spLocks noChangeArrowheads="1"/>
            </p:cNvSpPr>
            <p:nvPr/>
          </p:nvSpPr>
          <p:spPr bwMode="auto">
            <a:xfrm>
              <a:off x="3038" y="2743"/>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o</a:t>
              </a:r>
              <a:r>
                <a:rPr lang="en-US" altLang="en-US" baseline="-33000">
                  <a:latin typeface="Droid Sans" pitchFamily="32" charset="0"/>
                </a:rPr>
                <a:t>1</a:t>
              </a:r>
              <a:r>
                <a:rPr lang="en-US" altLang="en-US">
                  <a:latin typeface="Droid Sans" pitchFamily="32" charset="0"/>
                </a:rPr>
                <a:t> </a:t>
              </a:r>
            </a:p>
          </p:txBody>
        </p:sp>
      </p:grpSp>
      <p:sp>
        <p:nvSpPr>
          <p:cNvPr id="46102" name="Rectangle 22">
            <a:extLst>
              <a:ext uri="{FF2B5EF4-FFF2-40B4-BE49-F238E27FC236}">
                <a16:creationId xmlns:a16="http://schemas.microsoft.com/office/drawing/2014/main" id="{CF4BB1AA-6173-A445-B8C3-20FD22301BC1}"/>
              </a:ext>
            </a:extLst>
          </p:cNvPr>
          <p:cNvSpPr>
            <a:spLocks noGrp="1" noChangeArrowheads="1"/>
          </p:cNvSpPr>
          <p:nvPr>
            <p:ph type="title"/>
          </p:nvPr>
        </p:nvSpPr>
        <p:spPr>
          <a:xfrm>
            <a:off x="503238" y="141288"/>
            <a:ext cx="9072562" cy="992187"/>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a:t>POMCP – example</a:t>
            </a:r>
          </a:p>
        </p:txBody>
      </p:sp>
      <p:sp>
        <p:nvSpPr>
          <p:cNvPr id="46103" name="Rectangle 23">
            <a:extLst>
              <a:ext uri="{FF2B5EF4-FFF2-40B4-BE49-F238E27FC236}">
                <a16:creationId xmlns:a16="http://schemas.microsoft.com/office/drawing/2014/main" id="{0FF9B366-2476-CE4E-82DE-5C68D4D5A168}"/>
              </a:ext>
            </a:extLst>
          </p:cNvPr>
          <p:cNvSpPr>
            <a:spLocks noChangeArrowheads="1"/>
          </p:cNvSpPr>
          <p:nvPr/>
        </p:nvSpPr>
        <p:spPr bwMode="auto">
          <a:xfrm>
            <a:off x="1600200" y="4114800"/>
            <a:ext cx="7772400" cy="2971800"/>
          </a:xfrm>
          <a:prstGeom prst="rect">
            <a:avLst/>
          </a:prstGeom>
          <a:solidFill>
            <a:srgbClr val="CFE7E5">
              <a:alpha val="89999"/>
            </a:srgbClr>
          </a:solidFill>
          <a:ln w="18360" cap="flat">
            <a:solidFill>
              <a:srgbClr val="808080"/>
            </a:solidFill>
            <a:round/>
            <a:headEnd/>
            <a:tailEnd/>
          </a:ln>
          <a:effectLst>
            <a:outerShdw dist="77386" dir="2700000" algn="ctr" rotWithShape="0">
              <a:srgbClr val="808080">
                <a:alpha val="15047"/>
              </a:srgbClr>
            </a:outerShdw>
          </a:effectLst>
        </p:spPr>
        <p:txBody>
          <a:bodyPr lIns="54720" tIns="45000" rIns="54720" bIns="45000" anchor="ctr"/>
          <a:lstStyle>
            <a:lvl1pPr>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solidFill>
                  <a:srgbClr val="000000"/>
                </a:solidFill>
                <a:latin typeface="Arial" panose="020B0604020202020204" pitchFamily="34" charset="0"/>
                <a:ea typeface="DejaVu Sans" charset="0"/>
                <a:cs typeface="DejaVu Sans" charset="0"/>
              </a:defRPr>
            </a:lvl1pPr>
            <a:lvl2pPr marL="327025" indent="-136525">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solidFill>
                  <a:srgbClr val="000000"/>
                </a:solidFill>
                <a:latin typeface="Arial" panose="020B0604020202020204" pitchFamily="34" charset="0"/>
                <a:ea typeface="DejaVu Sans" charset="0"/>
                <a:cs typeface="DejaVu Sans" charset="0"/>
              </a:defRPr>
            </a:lvl2pPr>
            <a:lvl3pPr>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solidFill>
                  <a:srgbClr val="000000"/>
                </a:solidFill>
                <a:latin typeface="Arial" panose="020B0604020202020204" pitchFamily="34" charset="0"/>
                <a:ea typeface="DejaVu Sans" charset="0"/>
                <a:cs typeface="DejaVu Sans" charset="0"/>
              </a:defRPr>
            </a:lvl3pPr>
            <a:lvl4pPr>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solidFill>
                  <a:srgbClr val="000000"/>
                </a:solidFill>
                <a:latin typeface="Arial" panose="020B0604020202020204" pitchFamily="34" charset="0"/>
                <a:ea typeface="DejaVu Sans" charset="0"/>
                <a:cs typeface="DejaVu Sans" charset="0"/>
              </a:defRPr>
            </a:lvl4pPr>
            <a:lvl5pPr>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solidFill>
                  <a:srgbClr val="000000"/>
                </a:solidFill>
                <a:latin typeface="Arial" panose="020B0604020202020204" pitchFamily="34" charset="0"/>
                <a:ea typeface="DejaVu Sans" charset="0"/>
                <a:cs typeface="DejaVu Sans" charset="0"/>
              </a:defRPr>
            </a:lvl9pPr>
          </a:lstStyle>
          <a:p>
            <a:pPr marL="53975"/>
            <a:r>
              <a:rPr lang="en-US" altLang="en-US" sz="2000">
                <a:solidFill>
                  <a:srgbClr val="0B2249"/>
                </a:solidFill>
                <a:latin typeface="Droid Sans" pitchFamily="32" charset="0"/>
                <a:ea typeface="ＭＳ Ｐゴシック" panose="020B0600070205080204" pitchFamily="34" charset="-128"/>
              </a:rPr>
              <a:t>How are the actions chosen in the tree?</a:t>
            </a:r>
          </a:p>
          <a:p>
            <a:pPr lvl="1">
              <a:buSzPct val="80000"/>
              <a:buFont typeface="Times New Roman" panose="02020603050405020304" pitchFamily="18" charset="0"/>
              <a:buChar char="►"/>
            </a:pPr>
            <a:r>
              <a:rPr lang="en-US" altLang="en-US" sz="2000">
                <a:solidFill>
                  <a:srgbClr val="0B2249"/>
                </a:solidFill>
                <a:latin typeface="Droid Sans" pitchFamily="32" charset="0"/>
                <a:ea typeface="ＭＳ Ｐゴシック" panose="020B0600070205080204" pitchFamily="34" charset="-128"/>
              </a:rPr>
              <a:t>use stored statistics of the returns</a:t>
            </a:r>
          </a:p>
          <a:p>
            <a:pPr lvl="1">
              <a:buSzPct val="80000"/>
              <a:buFont typeface="Times New Roman" panose="02020603050405020304" pitchFamily="18" charset="0"/>
              <a:buChar char="►"/>
            </a:pPr>
            <a:r>
              <a:rPr lang="en-US" altLang="en-US" sz="2000">
                <a:solidFill>
                  <a:srgbClr val="0B2249"/>
                </a:solidFill>
                <a:latin typeface="Droid Sans" pitchFamily="32" charset="0"/>
                <a:ea typeface="ＭＳ Ｐゴシック" panose="020B0600070205080204" pitchFamily="34" charset="-128"/>
              </a:rPr>
              <a:t>optimistically: chose action that has chance of being best one</a:t>
            </a:r>
            <a:br>
              <a:rPr lang="en-US" altLang="en-US" sz="2000">
                <a:solidFill>
                  <a:srgbClr val="0B2249"/>
                </a:solidFill>
                <a:latin typeface="Droid Sans" pitchFamily="32" charset="0"/>
                <a:ea typeface="ＭＳ Ｐゴシック" panose="020B0600070205080204" pitchFamily="34" charset="-128"/>
              </a:rPr>
            </a:br>
            <a:br>
              <a:rPr lang="en-US" altLang="en-US" sz="2000">
                <a:solidFill>
                  <a:srgbClr val="0B2249"/>
                </a:solidFill>
                <a:latin typeface="Droid Sans" pitchFamily="32" charset="0"/>
                <a:ea typeface="ＭＳ Ｐゴシック" panose="020B0600070205080204" pitchFamily="34" charset="-128"/>
              </a:rPr>
            </a:br>
            <a:br>
              <a:rPr lang="en-US" altLang="en-US" sz="2000">
                <a:solidFill>
                  <a:srgbClr val="0B2249"/>
                </a:solidFill>
                <a:latin typeface="Droid Sans" pitchFamily="32" charset="0"/>
                <a:ea typeface="ＭＳ Ｐゴシック" panose="020B0600070205080204" pitchFamily="34" charset="-128"/>
              </a:rPr>
            </a:br>
            <a:endParaRPr lang="en-US" altLang="en-US" sz="2000">
              <a:solidFill>
                <a:srgbClr val="0B2249"/>
              </a:solidFill>
              <a:latin typeface="Droid Sans" pitchFamily="32" charset="0"/>
              <a:ea typeface="ＭＳ Ｐゴシック" panose="020B0600070205080204" pitchFamily="34" charset="-128"/>
            </a:endParaRPr>
          </a:p>
          <a:p>
            <a:pPr lvl="1">
              <a:buSzPct val="80000"/>
            </a:pPr>
            <a:br>
              <a:rPr lang="en-US" altLang="en-US" sz="2000">
                <a:solidFill>
                  <a:srgbClr val="0B2249"/>
                </a:solidFill>
                <a:latin typeface="Droid Sans" pitchFamily="32" charset="0"/>
                <a:ea typeface="ＭＳ Ｐゴシック" panose="020B0600070205080204" pitchFamily="34" charset="-128"/>
              </a:rPr>
            </a:br>
            <a:br>
              <a:rPr lang="en-US" altLang="en-US" sz="2000">
                <a:solidFill>
                  <a:srgbClr val="0B2249"/>
                </a:solidFill>
                <a:latin typeface="Droid Sans" pitchFamily="32" charset="0"/>
                <a:ea typeface="ＭＳ Ｐゴシック" panose="020B0600070205080204" pitchFamily="34" charset="-128"/>
              </a:rPr>
            </a:br>
            <a:endParaRPr lang="en-US" altLang="en-US" sz="2000">
              <a:solidFill>
                <a:srgbClr val="0B2249"/>
              </a:solidFill>
              <a:latin typeface="Droid Sans" pitchFamily="32" charset="0"/>
              <a:ea typeface="ＭＳ Ｐゴシック" panose="020B0600070205080204" pitchFamily="34" charset="-128"/>
            </a:endParaRPr>
          </a:p>
        </p:txBody>
      </p:sp>
      <p:graphicFrame>
        <p:nvGraphicFramePr>
          <p:cNvPr id="46104" name="Object 24">
            <a:extLst>
              <a:ext uri="{FF2B5EF4-FFF2-40B4-BE49-F238E27FC236}">
                <a16:creationId xmlns:a16="http://schemas.microsoft.com/office/drawing/2014/main" id="{0C453653-7A90-684D-A41B-C5B2F1E3FB6E}"/>
              </a:ext>
            </a:extLst>
          </p:cNvPr>
          <p:cNvGraphicFramePr>
            <a:graphicFrameLocks noChangeAspect="1"/>
          </p:cNvGraphicFramePr>
          <p:nvPr/>
        </p:nvGraphicFramePr>
        <p:xfrm>
          <a:off x="2743200" y="5491163"/>
          <a:ext cx="5029200" cy="452437"/>
        </p:xfrm>
        <a:graphic>
          <a:graphicData uri="http://schemas.openxmlformats.org/presentationml/2006/ole">
            <mc:AlternateContent xmlns:mc="http://schemas.openxmlformats.org/markup-compatibility/2006">
              <mc:Choice xmlns:v="urn:schemas-microsoft-com:vml" Requires="v">
                <p:oleObj r:id="rId3" imgW="5029200" imgH="457200" progId="">
                  <p:embed/>
                </p:oleObj>
              </mc:Choice>
              <mc:Fallback>
                <p:oleObj r:id="rId3" imgW="5029200" imgH="457200" progId="">
                  <p:embed/>
                  <p:pic>
                    <p:nvPicPr>
                      <p:cNvPr id="46104" name="Object 24">
                        <a:extLst>
                          <a:ext uri="{FF2B5EF4-FFF2-40B4-BE49-F238E27FC236}">
                            <a16:creationId xmlns:a16="http://schemas.microsoft.com/office/drawing/2014/main" id="{0C453653-7A90-684D-A41B-C5B2F1E3FB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5491163"/>
                        <a:ext cx="5029200" cy="452437"/>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6105" name="Text Box 25">
            <a:extLst>
              <a:ext uri="{FF2B5EF4-FFF2-40B4-BE49-F238E27FC236}">
                <a16:creationId xmlns:a16="http://schemas.microsoft.com/office/drawing/2014/main" id="{B2EA544B-B334-B448-B217-2AA72C1EB5A6}"/>
              </a:ext>
            </a:extLst>
          </p:cNvPr>
          <p:cNvSpPr txBox="1">
            <a:spLocks noChangeArrowheads="1"/>
          </p:cNvSpPr>
          <p:nvPr/>
        </p:nvSpPr>
        <p:spPr bwMode="auto">
          <a:xfrm>
            <a:off x="6356350" y="6324600"/>
            <a:ext cx="28829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 pos="1447800" algn="l"/>
                <a:tab pos="21717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 pos="21717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 pos="21717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 pos="21717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 pos="21717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DejaVu Sans" charset="0"/>
                <a:cs typeface="DejaVu Sans" charset="0"/>
              </a:defRPr>
            </a:lvl9pPr>
          </a:lstStyle>
          <a:p>
            <a:r>
              <a:rPr lang="en-US" altLang="en-US">
                <a:latin typeface="DejaVu Sans Condensed" pitchFamily="32" charset="0"/>
              </a:rPr>
              <a:t>exploration bonus</a:t>
            </a:r>
          </a:p>
        </p:txBody>
      </p:sp>
      <p:sp>
        <p:nvSpPr>
          <p:cNvPr id="46106" name="Text Box 26">
            <a:extLst>
              <a:ext uri="{FF2B5EF4-FFF2-40B4-BE49-F238E27FC236}">
                <a16:creationId xmlns:a16="http://schemas.microsoft.com/office/drawing/2014/main" id="{0173DC6C-86B3-7D4A-9257-30DB951B6A73}"/>
              </a:ext>
            </a:extLst>
          </p:cNvPr>
          <p:cNvSpPr txBox="1">
            <a:spLocks noChangeArrowheads="1"/>
          </p:cNvSpPr>
          <p:nvPr/>
        </p:nvSpPr>
        <p:spPr bwMode="auto">
          <a:xfrm>
            <a:off x="3465513" y="6396038"/>
            <a:ext cx="20574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ejaVu Sans Condensed" pitchFamily="32" charset="0"/>
              </a:rPr>
              <a:t>mean return</a:t>
            </a:r>
          </a:p>
        </p:txBody>
      </p:sp>
      <p:sp>
        <p:nvSpPr>
          <p:cNvPr id="46107" name="Line 27">
            <a:extLst>
              <a:ext uri="{FF2B5EF4-FFF2-40B4-BE49-F238E27FC236}">
                <a16:creationId xmlns:a16="http://schemas.microsoft.com/office/drawing/2014/main" id="{BFC7EEE9-811D-1D42-A2EA-CAE14D576344}"/>
              </a:ext>
            </a:extLst>
          </p:cNvPr>
          <p:cNvSpPr>
            <a:spLocks noChangeShapeType="1"/>
          </p:cNvSpPr>
          <p:nvPr/>
        </p:nvSpPr>
        <p:spPr bwMode="auto">
          <a:xfrm flipH="1">
            <a:off x="4449763" y="5943600"/>
            <a:ext cx="231775" cy="457200"/>
          </a:xfrm>
          <a:prstGeom prst="line">
            <a:avLst/>
          </a:prstGeom>
          <a:noFill/>
          <a:ln w="9525"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6108" name="Line 28">
            <a:extLst>
              <a:ext uri="{FF2B5EF4-FFF2-40B4-BE49-F238E27FC236}">
                <a16:creationId xmlns:a16="http://schemas.microsoft.com/office/drawing/2014/main" id="{46E82967-6DF3-274F-9DD6-1C91F2DBBC9B}"/>
              </a:ext>
            </a:extLst>
          </p:cNvPr>
          <p:cNvSpPr>
            <a:spLocks noChangeShapeType="1"/>
          </p:cNvSpPr>
          <p:nvPr/>
        </p:nvSpPr>
        <p:spPr bwMode="auto">
          <a:xfrm>
            <a:off x="6858000" y="5943600"/>
            <a:ext cx="228600" cy="457200"/>
          </a:xfrm>
          <a:prstGeom prst="line">
            <a:avLst/>
          </a:prstGeom>
          <a:noFill/>
          <a:ln w="9525"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6109" name="Text Box 29">
            <a:extLst>
              <a:ext uri="{FF2B5EF4-FFF2-40B4-BE49-F238E27FC236}">
                <a16:creationId xmlns:a16="http://schemas.microsoft.com/office/drawing/2014/main" id="{7B5DDCD8-6BCE-7740-ABBE-E1796E083878}"/>
              </a:ext>
            </a:extLst>
          </p:cNvPr>
          <p:cNvSpPr txBox="1">
            <a:spLocks noChangeArrowheads="1"/>
          </p:cNvSpPr>
          <p:nvPr/>
        </p:nvSpPr>
        <p:spPr bwMode="auto">
          <a:xfrm>
            <a:off x="1387475" y="6172200"/>
            <a:ext cx="2882900" cy="912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 pos="1447800" algn="l"/>
                <a:tab pos="21717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 pos="21717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 pos="21717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 pos="21717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 pos="21717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ejaVu Sans Condensed" pitchFamily="32" charset="0"/>
              </a:rPr>
              <a:t>upper </a:t>
            </a:r>
          </a:p>
          <a:p>
            <a:pPr algn="ctr"/>
            <a:r>
              <a:rPr lang="en-US" altLang="en-US">
                <a:latin typeface="DejaVu Sans Condensed" pitchFamily="32" charset="0"/>
              </a:rPr>
              <a:t>confidence </a:t>
            </a:r>
          </a:p>
          <a:p>
            <a:pPr algn="ctr"/>
            <a:r>
              <a:rPr lang="en-US" altLang="en-US">
                <a:latin typeface="DejaVu Sans Condensed" pitchFamily="32" charset="0"/>
              </a:rPr>
              <a:t>bound</a:t>
            </a:r>
          </a:p>
        </p:txBody>
      </p:sp>
      <p:sp>
        <p:nvSpPr>
          <p:cNvPr id="46110" name="Line 30">
            <a:extLst>
              <a:ext uri="{FF2B5EF4-FFF2-40B4-BE49-F238E27FC236}">
                <a16:creationId xmlns:a16="http://schemas.microsoft.com/office/drawing/2014/main" id="{C71732F8-1FA1-B441-A073-7B05785A4A6F}"/>
              </a:ext>
            </a:extLst>
          </p:cNvPr>
          <p:cNvSpPr>
            <a:spLocks noChangeShapeType="1"/>
          </p:cNvSpPr>
          <p:nvPr/>
        </p:nvSpPr>
        <p:spPr bwMode="auto">
          <a:xfrm flipH="1">
            <a:off x="2970213" y="5978525"/>
            <a:ext cx="200025" cy="265113"/>
          </a:xfrm>
          <a:prstGeom prst="line">
            <a:avLst/>
          </a:prstGeom>
          <a:noFill/>
          <a:ln w="9525"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extLst>
      <p:ext uri="{BB962C8B-B14F-4D97-AF65-F5344CB8AC3E}">
        <p14:creationId xmlns:p14="http://schemas.microsoft.com/office/powerpoint/2010/main" val="24869194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7F2D0E8-3AD8-9D48-B9CE-15DFB58E34E7}"/>
              </a:ext>
            </a:extLst>
          </p:cNvPr>
          <p:cNvSpPr>
            <a:spLocks noGrp="1"/>
          </p:cNvSpPr>
          <p:nvPr>
            <p:ph type="sldNum" idx="11"/>
          </p:nvPr>
        </p:nvSpPr>
        <p:spPr/>
        <p:txBody>
          <a:bodyPr/>
          <a:lstStyle/>
          <a:p>
            <a:fld id="{CD5F2DBA-E4CB-CE4E-89AB-9D5165CD5EFF}" type="slidenum">
              <a:rPr lang="en-US" altLang="en-US"/>
              <a:pPr/>
              <a:t>265</a:t>
            </a:fld>
            <a:r>
              <a:rPr lang="en-US" altLang="en-US"/>
              <a:t> </a:t>
            </a:r>
          </a:p>
        </p:txBody>
      </p:sp>
      <p:sp>
        <p:nvSpPr>
          <p:cNvPr id="47105" name="Rectangle 1">
            <a:extLst>
              <a:ext uri="{FF2B5EF4-FFF2-40B4-BE49-F238E27FC236}">
                <a16:creationId xmlns:a16="http://schemas.microsoft.com/office/drawing/2014/main" id="{BD9355A1-7B09-0547-9179-18135FF911FD}"/>
              </a:ext>
            </a:extLst>
          </p:cNvPr>
          <p:cNvSpPr>
            <a:spLocks noGrp="1" noChangeArrowheads="1"/>
          </p:cNvSpPr>
          <p:nvPr>
            <p:ph type="title"/>
          </p:nvPr>
        </p:nvSpPr>
        <p:spPr>
          <a:xfrm>
            <a:off x="503238" y="141288"/>
            <a:ext cx="9072562" cy="992187"/>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a:t>POMCP Summary</a:t>
            </a:r>
          </a:p>
        </p:txBody>
      </p:sp>
      <p:sp>
        <p:nvSpPr>
          <p:cNvPr id="47106" name="Rectangle 2">
            <a:extLst>
              <a:ext uri="{FF2B5EF4-FFF2-40B4-BE49-F238E27FC236}">
                <a16:creationId xmlns:a16="http://schemas.microsoft.com/office/drawing/2014/main" id="{9C62FB7F-351A-B64D-B9E6-1261146AAB3F}"/>
              </a:ext>
            </a:extLst>
          </p:cNvPr>
          <p:cNvSpPr>
            <a:spLocks noGrp="1" noChangeArrowheads="1"/>
          </p:cNvSpPr>
          <p:nvPr>
            <p:ph type="body" idx="1"/>
          </p:nvPr>
        </p:nvSpPr>
        <p:spPr>
          <a:xfrm>
            <a:off x="528638" y="1371600"/>
            <a:ext cx="9072562" cy="4384675"/>
          </a:xfrm>
          <a:ln/>
        </p:spPr>
        <p:txBody>
          <a:bodyPr/>
          <a:lstStyle/>
          <a:p>
            <a:pPr marL="431800" indent="-323850">
              <a:buClr>
                <a:srgbClr val="0B2249"/>
              </a:buClr>
              <a:buSzPct val="45000"/>
              <a:buFont typeface="Wingdings" pitchFamily="2" charset="2"/>
              <a:buChar char=""/>
              <a:tabLst>
                <a:tab pos="1001713" algn="l"/>
                <a:tab pos="1916113" algn="l"/>
                <a:tab pos="2830513" algn="l"/>
                <a:tab pos="3744913" algn="l"/>
                <a:tab pos="4659313" algn="l"/>
                <a:tab pos="5573713" algn="l"/>
                <a:tab pos="6488113" algn="l"/>
                <a:tab pos="7402513" algn="l"/>
                <a:tab pos="8316913" algn="l"/>
                <a:tab pos="9231313" algn="l"/>
                <a:tab pos="10145713" algn="l"/>
              </a:tabLst>
            </a:pPr>
            <a:r>
              <a:rPr lang="en-US" altLang="en-US" dirty="0"/>
              <a:t>Successful: </a:t>
            </a:r>
          </a:p>
          <a:p>
            <a:pPr marL="863600" lvl="1" indent="-287338">
              <a:buClr>
                <a:srgbClr val="0B2249"/>
              </a:buClr>
              <a:buSzPct val="45000"/>
              <a:buFont typeface="Wingdings" pitchFamily="2" charset="2"/>
              <a:buChar char=""/>
              <a:tabLst>
                <a:tab pos="1001713" algn="l"/>
                <a:tab pos="1916113" algn="l"/>
                <a:tab pos="2830513" algn="l"/>
                <a:tab pos="3744913" algn="l"/>
                <a:tab pos="4659313" algn="l"/>
                <a:tab pos="5573713" algn="l"/>
                <a:tab pos="6488113" algn="l"/>
                <a:tab pos="7402513" algn="l"/>
                <a:tab pos="8316913" algn="l"/>
                <a:tab pos="9231313" algn="l"/>
                <a:tab pos="10145713" algn="l"/>
              </a:tabLst>
            </a:pPr>
            <a:r>
              <a:rPr lang="en-US" altLang="en-US" dirty="0"/>
              <a:t>larger problems as before</a:t>
            </a:r>
          </a:p>
          <a:p>
            <a:pPr marL="863600" lvl="1" indent="-287338">
              <a:buClr>
                <a:srgbClr val="0B2249"/>
              </a:buClr>
              <a:buSzPct val="45000"/>
              <a:buFont typeface="Wingdings" pitchFamily="2" charset="2"/>
              <a:buChar char=""/>
              <a:tabLst>
                <a:tab pos="1001713" algn="l"/>
                <a:tab pos="1916113" algn="l"/>
                <a:tab pos="2830513" algn="l"/>
                <a:tab pos="3744913" algn="l"/>
                <a:tab pos="4659313" algn="l"/>
                <a:tab pos="5573713" algn="l"/>
                <a:tab pos="6488113" algn="l"/>
                <a:tab pos="7402513" algn="l"/>
                <a:tab pos="8316913" algn="l"/>
                <a:tab pos="9231313" algn="l"/>
                <a:tab pos="10145713" algn="l"/>
              </a:tabLst>
            </a:pPr>
            <a:r>
              <a:rPr lang="en-US" altLang="en-US" dirty="0"/>
              <a:t>including Pac-man and Atari</a:t>
            </a:r>
            <a:br>
              <a:rPr lang="en-US" altLang="en-US" dirty="0"/>
            </a:br>
            <a:br>
              <a:rPr lang="en-US" altLang="en-US" dirty="0"/>
            </a:br>
            <a:endParaRPr lang="en-US" altLang="en-US" dirty="0"/>
          </a:p>
          <a:p>
            <a:pPr marL="431800" indent="-323850">
              <a:buClr>
                <a:srgbClr val="0B2249"/>
              </a:buClr>
              <a:buSzPct val="45000"/>
              <a:buFont typeface="Wingdings" pitchFamily="2" charset="2"/>
              <a:buChar char=""/>
              <a:tabLst>
                <a:tab pos="1001713" algn="l"/>
                <a:tab pos="1916113" algn="l"/>
                <a:tab pos="2830513" algn="l"/>
                <a:tab pos="3744913" algn="l"/>
                <a:tab pos="4659313" algn="l"/>
                <a:tab pos="5573713" algn="l"/>
                <a:tab pos="6488113" algn="l"/>
                <a:tab pos="7402513" algn="l"/>
                <a:tab pos="8316913" algn="l"/>
                <a:tab pos="9231313" algn="l"/>
                <a:tab pos="10145713" algn="l"/>
              </a:tabLst>
            </a:pPr>
            <a:r>
              <a:rPr lang="en-US" altLang="en-US" dirty="0"/>
              <a:t>but... requires simulator!</a:t>
            </a:r>
          </a:p>
        </p:txBody>
      </p:sp>
      <p:pic>
        <p:nvPicPr>
          <p:cNvPr id="47107" name="Picture 3">
            <a:extLst>
              <a:ext uri="{FF2B5EF4-FFF2-40B4-BE49-F238E27FC236}">
                <a16:creationId xmlns:a16="http://schemas.microsoft.com/office/drawing/2014/main" id="{29270433-972F-5C41-AE09-CE8A5DD66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6850" y="1690688"/>
            <a:ext cx="2670175" cy="34337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637380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B4C256-3657-8F4F-BDCC-F94DB1922C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2384" y="1986410"/>
            <a:ext cx="3563416" cy="2668420"/>
          </a:xfrm>
          <a:prstGeom prst="rect">
            <a:avLst/>
          </a:prstGeom>
        </p:spPr>
      </p:pic>
      <p:pic>
        <p:nvPicPr>
          <p:cNvPr id="10" name="Picture 9">
            <a:extLst>
              <a:ext uri="{FF2B5EF4-FFF2-40B4-BE49-F238E27FC236}">
                <a16:creationId xmlns:a16="http://schemas.microsoft.com/office/drawing/2014/main" id="{223F04D5-8CCB-7045-8948-C268BFB883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1664" y="1986410"/>
            <a:ext cx="3563416" cy="2670858"/>
          </a:xfrm>
          <a:prstGeom prst="rect">
            <a:avLst/>
          </a:prstGeom>
        </p:spPr>
      </p:pic>
      <p:sp>
        <p:nvSpPr>
          <p:cNvPr id="11" name="TextBox 10">
            <a:extLst>
              <a:ext uri="{FF2B5EF4-FFF2-40B4-BE49-F238E27FC236}">
                <a16:creationId xmlns:a16="http://schemas.microsoft.com/office/drawing/2014/main" id="{9973521D-F916-EF4C-B062-5741AF7A3C73}"/>
              </a:ext>
            </a:extLst>
          </p:cNvPr>
          <p:cNvSpPr txBox="1"/>
          <p:nvPr/>
        </p:nvSpPr>
        <p:spPr>
          <a:xfrm>
            <a:off x="104700" y="4812690"/>
            <a:ext cx="9754800" cy="2671180"/>
          </a:xfrm>
          <a:prstGeom prst="rect">
            <a:avLst/>
          </a:prstGeom>
          <a:noFill/>
        </p:spPr>
        <p:txBody>
          <a:bodyPr wrap="square" rtlCol="0">
            <a:spAutoFit/>
          </a:bodyPr>
          <a:lstStyle/>
          <a:p>
            <a:r>
              <a:rPr lang="en-US" sz="2205" b="1" dirty="0"/>
              <a:t>Uncertainties (</a:t>
            </a:r>
            <a:r>
              <a:rPr lang="en-US" sz="2205" b="1" dirty="0">
                <a:solidFill>
                  <a:schemeClr val="accent5">
                    <a:lumMod val="75000"/>
                  </a:schemeClr>
                </a:solidFill>
              </a:rPr>
              <a:t>due to noisy perception and intricate occlusions</a:t>
            </a:r>
            <a:r>
              <a:rPr lang="en-US" sz="2205" b="1" dirty="0"/>
              <a:t>):</a:t>
            </a:r>
          </a:p>
          <a:p>
            <a:r>
              <a:rPr lang="zh-CN" altLang="en-US" sz="2205" b="1" dirty="0">
                <a:ln w="9525">
                  <a:solidFill>
                    <a:schemeClr val="bg1"/>
                  </a:solidFill>
                  <a:prstDash val="solid"/>
                </a:ln>
                <a:solidFill>
                  <a:schemeClr val="accent1">
                    <a:lumMod val="75000"/>
                  </a:schemeClr>
                </a:solidFill>
                <a:effectLst>
                  <a:outerShdw blurRad="12700" dist="38100" dir="2700000" algn="tl" rotWithShape="0">
                    <a:schemeClr val="bg1">
                      <a:lumMod val="50000"/>
                    </a:schemeClr>
                  </a:outerShdw>
                </a:effectLst>
              </a:rPr>
              <a:t>►</a:t>
            </a:r>
            <a:r>
              <a:rPr lang="en-US" sz="2205" dirty="0"/>
              <a:t> Locating each object</a:t>
            </a:r>
          </a:p>
          <a:p>
            <a:r>
              <a:rPr lang="zh-CN" altLang="en-US" sz="2205" b="1" dirty="0">
                <a:ln w="9525">
                  <a:solidFill>
                    <a:schemeClr val="bg1"/>
                  </a:solidFill>
                  <a:prstDash val="solid"/>
                </a:ln>
                <a:solidFill>
                  <a:schemeClr val="accent1">
                    <a:lumMod val="75000"/>
                  </a:schemeClr>
                </a:solidFill>
                <a:effectLst>
                  <a:outerShdw blurRad="12700" dist="38100" dir="2700000" algn="tl" rotWithShape="0">
                    <a:schemeClr val="bg1">
                      <a:lumMod val="50000"/>
                    </a:schemeClr>
                  </a:outerShdw>
                </a:effectLst>
              </a:rPr>
              <a:t>►</a:t>
            </a:r>
            <a:r>
              <a:rPr lang="zh-CN" altLang="en-US" sz="2205" b="1" dirty="0">
                <a:ln w="9525">
                  <a:solidFill>
                    <a:schemeClr val="bg1"/>
                  </a:solidFill>
                  <a:prstDash val="solid"/>
                </a:ln>
                <a:effectLst>
                  <a:outerShdw blurRad="12700" dist="38100" dir="2700000" algn="tl" rotWithShape="0">
                    <a:schemeClr val="bg1">
                      <a:lumMod val="50000"/>
                    </a:schemeClr>
                  </a:outerShdw>
                </a:effectLst>
              </a:rPr>
              <a:t> </a:t>
            </a:r>
            <a:r>
              <a:rPr lang="en-US" sz="2205" dirty="0"/>
              <a:t>Recognizing each object</a:t>
            </a:r>
          </a:p>
          <a:p>
            <a:r>
              <a:rPr lang="zh-CN" altLang="en-US" sz="2205" b="1" dirty="0">
                <a:ln w="9525">
                  <a:solidFill>
                    <a:schemeClr val="bg1"/>
                  </a:solidFill>
                  <a:prstDash val="solid"/>
                </a:ln>
                <a:solidFill>
                  <a:schemeClr val="accent1">
                    <a:lumMod val="75000"/>
                  </a:schemeClr>
                </a:solidFill>
                <a:effectLst>
                  <a:outerShdw blurRad="12700" dist="38100" dir="2700000" algn="tl" rotWithShape="0">
                    <a:schemeClr val="bg1">
                      <a:lumMod val="50000"/>
                    </a:schemeClr>
                  </a:outerShdw>
                </a:effectLst>
              </a:rPr>
              <a:t>►</a:t>
            </a:r>
            <a:r>
              <a:rPr lang="en-US" sz="2205" dirty="0"/>
              <a:t> Manipulation outcome</a:t>
            </a:r>
          </a:p>
          <a:p>
            <a:endParaRPr lang="en-US" sz="1323" dirty="0"/>
          </a:p>
          <a:p>
            <a:r>
              <a:rPr lang="en-US" sz="2205" b="1" dirty="0"/>
              <a:t>Goal: </a:t>
            </a:r>
            <a:r>
              <a:rPr lang="en-US" sz="2205" dirty="0"/>
              <a:t>the robot has to </a:t>
            </a:r>
            <a:r>
              <a:rPr lang="en-US" sz="2205" dirty="0">
                <a:solidFill>
                  <a:schemeClr val="accent2">
                    <a:lumMod val="75000"/>
                  </a:schemeClr>
                </a:solidFill>
              </a:rPr>
              <a:t>reason about </a:t>
            </a:r>
            <a:r>
              <a:rPr lang="en-US" sz="2205" dirty="0"/>
              <a:t>the potential locations of the target object (stapler); </a:t>
            </a:r>
            <a:r>
              <a:rPr lang="en-US" sz="2205" dirty="0">
                <a:solidFill>
                  <a:schemeClr val="accent2">
                    <a:lumMod val="75000"/>
                  </a:schemeClr>
                </a:solidFill>
              </a:rPr>
              <a:t>move around and manipulate </a:t>
            </a:r>
            <a:r>
              <a:rPr lang="en-US" sz="2205" dirty="0"/>
              <a:t>objects in an efficient manner to </a:t>
            </a:r>
            <a:r>
              <a:rPr lang="en-US" sz="2205" dirty="0">
                <a:solidFill>
                  <a:schemeClr val="accent2"/>
                </a:solidFill>
              </a:rPr>
              <a:t>fetch the target </a:t>
            </a:r>
            <a:r>
              <a:rPr lang="en-US" sz="2205" dirty="0"/>
              <a:t>under the uncertainties mentioned above. </a:t>
            </a:r>
            <a:endParaRPr lang="en-US" sz="2205" b="1" dirty="0"/>
          </a:p>
        </p:txBody>
      </p:sp>
      <p:cxnSp>
        <p:nvCxnSpPr>
          <p:cNvPr id="6" name="Straight Connector 5">
            <a:extLst>
              <a:ext uri="{FF2B5EF4-FFF2-40B4-BE49-F238E27FC236}">
                <a16:creationId xmlns:a16="http://schemas.microsoft.com/office/drawing/2014/main" id="{3C18372C-0585-5743-9366-6F7100C75CA2}"/>
              </a:ext>
            </a:extLst>
          </p:cNvPr>
          <p:cNvCxnSpPr>
            <a:cxnSpLocks/>
          </p:cNvCxnSpPr>
          <p:nvPr/>
        </p:nvCxnSpPr>
        <p:spPr>
          <a:xfrm flipH="1">
            <a:off x="1646550" y="2162041"/>
            <a:ext cx="194194" cy="2492789"/>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CB05998-F603-C747-AB4F-85007375C7BB}"/>
              </a:ext>
            </a:extLst>
          </p:cNvPr>
          <p:cNvCxnSpPr>
            <a:cxnSpLocks/>
          </p:cNvCxnSpPr>
          <p:nvPr/>
        </p:nvCxnSpPr>
        <p:spPr>
          <a:xfrm>
            <a:off x="2409104" y="2162040"/>
            <a:ext cx="1697231" cy="1246395"/>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09943210-B468-6642-913B-F08692E4C07F}"/>
              </a:ext>
            </a:extLst>
          </p:cNvPr>
          <p:cNvSpPr>
            <a:spLocks noGrp="1"/>
          </p:cNvSpPr>
          <p:nvPr>
            <p:ph type="title"/>
          </p:nvPr>
        </p:nvSpPr>
        <p:spPr>
          <a:xfrm>
            <a:off x="693043" y="402484"/>
            <a:ext cx="8694539" cy="1225110"/>
          </a:xfrm>
        </p:spPr>
        <p:txBody>
          <a:bodyPr>
            <a:normAutofit fontScale="90000"/>
          </a:bodyPr>
          <a:lstStyle/>
          <a:p>
            <a:r>
              <a:rPr lang="en-US" dirty="0"/>
              <a:t>Example domain: target object search in clutter (ICRA-19)</a:t>
            </a:r>
          </a:p>
        </p:txBody>
      </p:sp>
    </p:spTree>
    <p:extLst>
      <p:ext uri="{BB962C8B-B14F-4D97-AF65-F5344CB8AC3E}">
        <p14:creationId xmlns:p14="http://schemas.microsoft.com/office/powerpoint/2010/main" val="65423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repeatCount="indefinite" fill="hold" nodeType="clickEffect">
                                  <p:stCondLst>
                                    <p:cond delay="0"/>
                                  </p:stCondLst>
                                  <p:endCondLst>
                                    <p:cond evt="onNext" delay="0">
                                      <p:tgtEl>
                                        <p:sldTgt/>
                                      </p:tgtEl>
                                    </p:cond>
                                  </p:end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3" presetClass="entr" presetSubtype="10" repeatCount="indefinite" fill="hold" nodeType="withEffect">
                                  <p:stCondLst>
                                    <p:cond delay="0"/>
                                  </p:stCondLst>
                                  <p:endCondLst>
                                    <p:cond evt="onNext" delay="0">
                                      <p:tgtEl>
                                        <p:sldTgt/>
                                      </p:tgtEl>
                                    </p:cond>
                                  </p:endCondLst>
                                  <p:childTnLst>
                                    <p:set>
                                      <p:cBhvr>
                                        <p:cTn id="14" dur="1" fill="hold">
                                          <p:stCondLst>
                                            <p:cond delay="0"/>
                                          </p:stCondLst>
                                        </p:cTn>
                                        <p:tgtEl>
                                          <p:spTgt spid="14"/>
                                        </p:tgtEl>
                                        <p:attrNameLst>
                                          <p:attrName>style.visibility</p:attrName>
                                        </p:attrNameLst>
                                      </p:cBhvr>
                                      <p:to>
                                        <p:strVal val="visible"/>
                                      </p:to>
                                    </p:set>
                                    <p:animEffect transition="in" filter="blinds(horizontal)">
                                      <p:cBhvr>
                                        <p:cTn id="15" dur="500"/>
                                        <p:tgtEl>
                                          <p:spTgt spid="14"/>
                                        </p:tgtEl>
                                      </p:cBhvr>
                                    </p:animEffect>
                                  </p:childTnLst>
                                </p:cTn>
                              </p:par>
                              <p:par>
                                <p:cTn id="16" presetID="23" presetClass="emph" presetSubtype="0" fill="hold" nodeType="withEffect">
                                  <p:stCondLst>
                                    <p:cond delay="0"/>
                                  </p:stCondLst>
                                  <p:childTnLst>
                                    <p:animClr clrSpc="hsl" dir="cw">
                                      <p:cBhvr override="childStyle">
                                        <p:cTn id="17" dur="1000" fill="hold"/>
                                        <p:tgtEl>
                                          <p:spTgt spid="6"/>
                                        </p:tgtEl>
                                        <p:attrNameLst>
                                          <p:attrName>style.color</p:attrName>
                                        </p:attrNameLst>
                                      </p:cBhvr>
                                      <p:by>
                                        <p:hsl h="10842353" s="0" l="0"/>
                                      </p:by>
                                    </p:animClr>
                                    <p:animClr clrSpc="hsl" dir="cw">
                                      <p:cBhvr>
                                        <p:cTn id="18" dur="1000" fill="hold"/>
                                        <p:tgtEl>
                                          <p:spTgt spid="6"/>
                                        </p:tgtEl>
                                        <p:attrNameLst>
                                          <p:attrName>fillcolor</p:attrName>
                                        </p:attrNameLst>
                                      </p:cBhvr>
                                      <p:by>
                                        <p:hsl h="10842353" s="0" l="0"/>
                                      </p:by>
                                    </p:animClr>
                                    <p:animClr clrSpc="hsl" dir="cw">
                                      <p:cBhvr>
                                        <p:cTn id="19" dur="1000" fill="hold"/>
                                        <p:tgtEl>
                                          <p:spTgt spid="6"/>
                                        </p:tgtEl>
                                        <p:attrNameLst>
                                          <p:attrName>stroke.color</p:attrName>
                                        </p:attrNameLst>
                                      </p:cBhvr>
                                      <p:by>
                                        <p:hsl h="10842353" s="0" l="0"/>
                                      </p:by>
                                    </p:animClr>
                                    <p:set>
                                      <p:cBhvr>
                                        <p:cTn id="20" dur="1000" fill="hold"/>
                                        <p:tgtEl>
                                          <p:spTgt spid="6"/>
                                        </p:tgtEl>
                                        <p:attrNameLst>
                                          <p:attrName>fill.type</p:attrName>
                                        </p:attrNameLst>
                                      </p:cBhvr>
                                      <p:to>
                                        <p:strVal val="solid"/>
                                      </p:to>
                                    </p:set>
                                  </p:childTnLst>
                                </p:cTn>
                              </p:par>
                              <p:par>
                                <p:cTn id="21" presetID="23" presetClass="emph" presetSubtype="0" fill="hold" nodeType="withEffect">
                                  <p:stCondLst>
                                    <p:cond delay="0"/>
                                  </p:stCondLst>
                                  <p:childTnLst>
                                    <p:animClr clrSpc="hsl" dir="cw">
                                      <p:cBhvr override="childStyle">
                                        <p:cTn id="22" dur="1000" fill="hold"/>
                                        <p:tgtEl>
                                          <p:spTgt spid="14"/>
                                        </p:tgtEl>
                                        <p:attrNameLst>
                                          <p:attrName>style.color</p:attrName>
                                        </p:attrNameLst>
                                      </p:cBhvr>
                                      <p:by>
                                        <p:hsl h="10842353" s="0" l="0"/>
                                      </p:by>
                                    </p:animClr>
                                    <p:animClr clrSpc="hsl" dir="cw">
                                      <p:cBhvr>
                                        <p:cTn id="23" dur="1000" fill="hold"/>
                                        <p:tgtEl>
                                          <p:spTgt spid="14"/>
                                        </p:tgtEl>
                                        <p:attrNameLst>
                                          <p:attrName>fillcolor</p:attrName>
                                        </p:attrNameLst>
                                      </p:cBhvr>
                                      <p:by>
                                        <p:hsl h="10842353" s="0" l="0"/>
                                      </p:by>
                                    </p:animClr>
                                    <p:animClr clrSpc="hsl" dir="cw">
                                      <p:cBhvr>
                                        <p:cTn id="24" dur="1000" fill="hold"/>
                                        <p:tgtEl>
                                          <p:spTgt spid="14"/>
                                        </p:tgtEl>
                                        <p:attrNameLst>
                                          <p:attrName>stroke.color</p:attrName>
                                        </p:attrNameLst>
                                      </p:cBhvr>
                                      <p:by>
                                        <p:hsl h="10842353" s="0" l="0"/>
                                      </p:by>
                                    </p:animClr>
                                    <p:set>
                                      <p:cBhvr>
                                        <p:cTn id="25" dur="1000" fill="hold"/>
                                        <p:tgtEl>
                                          <p:spTgt spid="14"/>
                                        </p:tgtEl>
                                        <p:attrNameLst>
                                          <p:attrName>fill.type</p:attrName>
                                        </p:attrNameLst>
                                      </p:cBhvr>
                                      <p:to>
                                        <p:strVal val="solid"/>
                                      </p:to>
                                    </p:set>
                                  </p:childTnLst>
                                </p:cTn>
                              </p:par>
                            </p:childTnLst>
                          </p:cTn>
                        </p:par>
                        <p:par>
                          <p:cTn id="26" fill="hold">
                            <p:stCondLst>
                              <p:cond delay="1000"/>
                            </p:stCondLst>
                            <p:childTnLst>
                              <p:par>
                                <p:cTn id="27" presetID="9"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1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F641F4B-CECC-104F-BE61-25F33EDD9E3C}"/>
                  </a:ext>
                </a:extLst>
              </p:cNvPr>
              <p:cNvSpPr txBox="1"/>
              <p:nvPr/>
            </p:nvSpPr>
            <p:spPr>
              <a:xfrm>
                <a:off x="624308" y="1008834"/>
                <a:ext cx="8951810" cy="6233630"/>
              </a:xfrm>
              <a:prstGeom prst="rect">
                <a:avLst/>
              </a:prstGeom>
              <a:noFill/>
            </p:spPr>
            <p:txBody>
              <a:bodyPr wrap="square" rtlCol="0">
                <a:spAutoFit/>
              </a:bodyPr>
              <a:lstStyle/>
              <a:p>
                <a:r>
                  <a:rPr lang="en-US" sz="2205" dirty="0"/>
                  <a:t>A POMDP can be defined as a tuple </a:t>
                </a:r>
                <a14:m>
                  <m:oMath xmlns:m="http://schemas.openxmlformats.org/officeDocument/2006/math">
                    <m:r>
                      <a:rPr lang="mr-IN" sz="2205" b="1">
                        <a:latin typeface="Cambria Math" charset="0"/>
                        <a:ea typeface="Cambria Math" charset="0"/>
                        <a:cs typeface="Cambria Math" charset="0"/>
                      </a:rPr>
                      <m:t>&lt;</m:t>
                    </m:r>
                    <m:r>
                      <a:rPr lang="mr-IN" sz="2205" b="1">
                        <a:latin typeface="Cambria Math" charset="0"/>
                        <a:ea typeface="Cambria Math" charset="0"/>
                        <a:cs typeface="Cambria Math" charset="0"/>
                      </a:rPr>
                      <m:t>𝓢</m:t>
                    </m:r>
                    <m:r>
                      <a:rPr lang="en-US" sz="2205" b="1">
                        <a:latin typeface="Cambria Math" charset="0"/>
                        <a:ea typeface="Cambria Math" charset="0"/>
                        <a:cs typeface="Cambria Math" charset="0"/>
                      </a:rPr>
                      <m:t>, </m:t>
                    </m:r>
                    <m:r>
                      <a:rPr lang="en-US" sz="2205" b="1">
                        <a:latin typeface="Cambria Math" charset="0"/>
                        <a:ea typeface="Cambria Math" charset="0"/>
                        <a:cs typeface="Cambria Math" charset="0"/>
                      </a:rPr>
                      <m:t>𝓐</m:t>
                    </m:r>
                    <m:r>
                      <a:rPr lang="en-US" sz="2205" b="1">
                        <a:latin typeface="Cambria Math" charset="0"/>
                        <a:ea typeface="Cambria Math" charset="0"/>
                        <a:cs typeface="Cambria Math" charset="0"/>
                      </a:rPr>
                      <m:t>, </m:t>
                    </m:r>
                    <m:r>
                      <a:rPr lang="el-GR" sz="2205" b="1">
                        <a:latin typeface="Cambria Math" charset="0"/>
                        <a:ea typeface="Cambria Math" charset="0"/>
                        <a:cs typeface="Cambria Math" charset="0"/>
                      </a:rPr>
                      <m:t>𝛀</m:t>
                    </m:r>
                    <m:r>
                      <a:rPr lang="en-US" sz="2205" b="1">
                        <a:latin typeface="Cambria Math" charset="0"/>
                        <a:ea typeface="Cambria Math" charset="0"/>
                        <a:cs typeface="Cambria Math" charset="0"/>
                      </a:rPr>
                      <m:t>, </m:t>
                    </m:r>
                    <m:r>
                      <a:rPr lang="en-US" sz="2205" b="1">
                        <a:latin typeface="Cambria Math" charset="0"/>
                        <a:ea typeface="Cambria Math" charset="0"/>
                        <a:cs typeface="Cambria Math" charset="0"/>
                      </a:rPr>
                      <m:t>𝓣</m:t>
                    </m:r>
                    <m:r>
                      <a:rPr lang="en-US" sz="2205" b="1">
                        <a:latin typeface="Cambria Math" charset="0"/>
                        <a:ea typeface="Cambria Math" charset="0"/>
                        <a:cs typeface="Cambria Math" charset="0"/>
                      </a:rPr>
                      <m:t>, </m:t>
                    </m:r>
                    <m:r>
                      <a:rPr lang="en-US" sz="2205" b="1">
                        <a:latin typeface="Cambria Math" charset="0"/>
                        <a:ea typeface="Cambria Math" charset="0"/>
                        <a:cs typeface="Cambria Math" charset="0"/>
                      </a:rPr>
                      <m:t>𝓞</m:t>
                    </m:r>
                    <m:r>
                      <a:rPr lang="en-US" sz="2205" b="1">
                        <a:latin typeface="Cambria Math" charset="0"/>
                        <a:ea typeface="Cambria Math" charset="0"/>
                        <a:cs typeface="Cambria Math" charset="0"/>
                      </a:rPr>
                      <m:t>, </m:t>
                    </m:r>
                    <m:r>
                      <a:rPr lang="en-US" sz="2205" b="1">
                        <a:latin typeface="Cambria Math" charset="0"/>
                        <a:ea typeface="Cambria Math" charset="0"/>
                        <a:cs typeface="Cambria Math" charset="0"/>
                      </a:rPr>
                      <m:t>𝓡</m:t>
                    </m:r>
                    <m:r>
                      <a:rPr lang="mr-IN" sz="2205" b="1">
                        <a:latin typeface="Cambria Math" charset="0"/>
                        <a:ea typeface="Cambria Math" charset="0"/>
                        <a:cs typeface="Cambria Math" charset="0"/>
                      </a:rPr>
                      <m:t>&gt;</m:t>
                    </m:r>
                  </m:oMath>
                </a14:m>
                <a:r>
                  <a:rPr lang="en-US" sz="2205" dirty="0"/>
                  <a:t>.</a:t>
                </a:r>
              </a:p>
              <a:p>
                <a:r>
                  <a:rPr lang="zh-CN" altLang="en-US" sz="2205" b="1" dirty="0">
                    <a:ln w="9525">
                      <a:solidFill>
                        <a:schemeClr val="bg1"/>
                      </a:solidFill>
                      <a:prstDash val="solid"/>
                    </a:ln>
                    <a:effectLst>
                      <a:outerShdw blurRad="12700" dist="38100" dir="2700000" algn="tl" rotWithShape="0">
                        <a:schemeClr val="bg1">
                          <a:lumMod val="50000"/>
                        </a:schemeClr>
                      </a:outerShdw>
                    </a:effectLst>
                  </a:rPr>
                  <a:t>►</a:t>
                </a:r>
                <a:r>
                  <a:rPr lang="en-US" sz="2205" dirty="0"/>
                  <a:t> State Space, </a:t>
                </a:r>
                <a14:m>
                  <m:oMath xmlns:m="http://schemas.openxmlformats.org/officeDocument/2006/math">
                    <m:r>
                      <a:rPr lang="mr-IN" sz="2205" b="1">
                        <a:latin typeface="Cambria Math" charset="0"/>
                        <a:ea typeface="Cambria Math" charset="0"/>
                        <a:cs typeface="Cambria Math" charset="0"/>
                      </a:rPr>
                      <m:t>𝓢</m:t>
                    </m:r>
                  </m:oMath>
                </a14:m>
                <a:r>
                  <a:rPr lang="en-US" sz="2205" dirty="0"/>
                  <a:t>.</a:t>
                </a:r>
              </a:p>
              <a:p>
                <a:r>
                  <a:rPr lang="en-US" sz="2205" b="1" dirty="0"/>
                  <a:t>  ・</a:t>
                </a:r>
                <a:r>
                  <a:rPr lang="en-US" sz="1984" dirty="0"/>
                  <a:t>robot’s 3D position (</a:t>
                </a:r>
                <a:r>
                  <a:rPr lang="en-US" sz="1984" i="1" dirty="0" err="1">
                    <a:solidFill>
                      <a:schemeClr val="accent2">
                        <a:lumMod val="75000"/>
                      </a:schemeClr>
                    </a:solidFill>
                  </a:rPr>
                  <a:t>x,y,z</a:t>
                </a:r>
                <a:r>
                  <a:rPr lang="en-US" sz="1984" dirty="0"/>
                  <a:t>) and orientation </a:t>
                </a:r>
                <a14:m>
                  <m:oMath xmlns:m="http://schemas.openxmlformats.org/officeDocument/2006/math">
                    <m:r>
                      <a:rPr lang="en-US" sz="1984" i="1">
                        <a:solidFill>
                          <a:schemeClr val="accent2">
                            <a:lumMod val="75000"/>
                          </a:schemeClr>
                        </a:solidFill>
                        <a:latin typeface="Cambria Math" charset="0"/>
                        <a:ea typeface="Cambria Math" charset="0"/>
                        <a:cs typeface="Cambria Math" charset="0"/>
                      </a:rPr>
                      <m:t>𝜙</m:t>
                    </m:r>
                  </m:oMath>
                </a14:m>
                <a:r>
                  <a:rPr lang="en-US" sz="1984" dirty="0"/>
                  <a:t>;</a:t>
                </a:r>
              </a:p>
              <a:p>
                <a:r>
                  <a:rPr lang="en-US" sz="1984" b="1" dirty="0"/>
                  <a:t>  ・</a:t>
                </a:r>
                <a:r>
                  <a:rPr lang="en-US" sz="1984" dirty="0"/>
                  <a:t>each object’s 3D position (</a:t>
                </a:r>
                <a:r>
                  <a:rPr lang="en-US" sz="1984" i="1" dirty="0" err="1">
                    <a:solidFill>
                      <a:schemeClr val="accent2">
                        <a:lumMod val="75000"/>
                      </a:schemeClr>
                    </a:solidFill>
                  </a:rPr>
                  <a:t>x,y,z</a:t>
                </a:r>
                <a:r>
                  <a:rPr lang="en-US" sz="1984" dirty="0"/>
                  <a:t>) and orientation </a:t>
                </a:r>
                <a14:m>
                  <m:oMath xmlns:m="http://schemas.openxmlformats.org/officeDocument/2006/math">
                    <m:r>
                      <a:rPr lang="en-US" sz="1984" i="1">
                        <a:solidFill>
                          <a:schemeClr val="accent2">
                            <a:lumMod val="75000"/>
                          </a:schemeClr>
                        </a:solidFill>
                        <a:latin typeface="Cambria Math" charset="0"/>
                        <a:ea typeface="Cambria Math" charset="0"/>
                        <a:cs typeface="Cambria Math" charset="0"/>
                      </a:rPr>
                      <m:t>𝜃</m:t>
                    </m:r>
                    <m:r>
                      <a:rPr lang="en-US" sz="1984" i="1">
                        <a:latin typeface="Cambria Math" charset="0"/>
                        <a:ea typeface="Cambria Math" charset="0"/>
                        <a:cs typeface="Cambria Math" charset="0"/>
                      </a:rPr>
                      <m:t>;</m:t>
                    </m:r>
                  </m:oMath>
                </a14:m>
                <a:endParaRPr lang="en-US" sz="1984" dirty="0">
                  <a:ea typeface="Cambria Math" charset="0"/>
                  <a:cs typeface="Cambria Math" charset="0"/>
                </a:endParaRPr>
              </a:p>
              <a:p>
                <a:r>
                  <a:rPr lang="en-US" sz="1984" b="1" dirty="0"/>
                  <a:t>  ・</a:t>
                </a:r>
                <a:r>
                  <a:rPr lang="en-US" sz="1984" dirty="0"/>
                  <a:t>each object’s type (</a:t>
                </a:r>
                <a:r>
                  <a:rPr lang="en-US" sz="1984" dirty="0">
                    <a:solidFill>
                      <a:schemeClr val="accent2">
                        <a:lumMod val="75000"/>
                      </a:schemeClr>
                    </a:solidFill>
                  </a:rPr>
                  <a:t>1/0 </a:t>
                </a:r>
                <a:r>
                  <a:rPr lang="en-US" sz="1984" dirty="0"/>
                  <a:t>indicates whether it is target or not).</a:t>
                </a:r>
              </a:p>
              <a:p>
                <a:r>
                  <a:rPr lang="zh-CN" altLang="en-US" sz="2205" b="1" dirty="0">
                    <a:ln w="9525">
                      <a:solidFill>
                        <a:schemeClr val="bg1"/>
                      </a:solidFill>
                      <a:prstDash val="solid"/>
                    </a:ln>
                    <a:effectLst>
                      <a:outerShdw blurRad="12700" dist="38100" dir="2700000" algn="tl" rotWithShape="0">
                        <a:schemeClr val="bg1">
                          <a:lumMod val="50000"/>
                        </a:schemeClr>
                      </a:outerShdw>
                    </a:effectLst>
                  </a:rPr>
                  <a:t>►</a:t>
                </a:r>
                <a:r>
                  <a:rPr lang="en-US" sz="2205" dirty="0"/>
                  <a:t> Action Space, </a:t>
                </a:r>
                <a14:m>
                  <m:oMath xmlns:m="http://schemas.openxmlformats.org/officeDocument/2006/math">
                    <m:r>
                      <a:rPr lang="en-US" sz="2205" b="1">
                        <a:latin typeface="Cambria Math" charset="0"/>
                        <a:ea typeface="Cambria Math" charset="0"/>
                        <a:cs typeface="Cambria Math" charset="0"/>
                      </a:rPr>
                      <m:t>𝓐</m:t>
                    </m:r>
                  </m:oMath>
                </a14:m>
                <a:r>
                  <a:rPr lang="en-US" sz="2205" dirty="0"/>
                  <a:t>.</a:t>
                </a:r>
              </a:p>
              <a:p>
                <a:r>
                  <a:rPr lang="en-US" sz="2205" dirty="0">
                    <a:ea typeface="Cambria Math" charset="0"/>
                    <a:cs typeface="Cambria Math" charset="0"/>
                  </a:rPr>
                  <a:t>  </a:t>
                </a:r>
                <a:r>
                  <a:rPr lang="en-US" sz="2205" b="1" dirty="0"/>
                  <a:t>・</a:t>
                </a:r>
                <a:r>
                  <a:rPr lang="en-US" sz="1984" dirty="0"/>
                  <a:t>MOVE_BASE(</a:t>
                </a:r>
                <a:r>
                  <a:rPr lang="en-US" sz="1984" i="1" dirty="0" err="1"/>
                  <a:t>x,y,z</a:t>
                </a:r>
                <a:r>
                  <a:rPr lang="en-US" sz="1984" dirty="0"/>
                  <a:t>,</a:t>
                </a:r>
                <a14:m>
                  <m:oMath xmlns:m="http://schemas.openxmlformats.org/officeDocument/2006/math">
                    <m:r>
                      <a:rPr lang="en-US" sz="1984" i="1">
                        <a:latin typeface="Cambria Math" charset="0"/>
                        <a:ea typeface="Cambria Math" charset="0"/>
                        <a:cs typeface="Cambria Math" charset="0"/>
                      </a:rPr>
                      <m:t>𝜙</m:t>
                    </m:r>
                  </m:oMath>
                </a14:m>
                <a:r>
                  <a:rPr lang="en-US" sz="1984" dirty="0">
                    <a:ea typeface="Cambria Math" charset="0"/>
                    <a:cs typeface="Cambria Math" charset="0"/>
                  </a:rPr>
                  <a:t>), </a:t>
                </a:r>
                <a:r>
                  <a:rPr lang="en-US" sz="1984" dirty="0">
                    <a:solidFill>
                      <a:schemeClr val="accent2">
                        <a:lumMod val="75000"/>
                      </a:schemeClr>
                    </a:solidFill>
                    <a:ea typeface="Cambria Math" charset="0"/>
                    <a:cs typeface="Cambria Math" charset="0"/>
                  </a:rPr>
                  <a:t>navigates</a:t>
                </a:r>
                <a:r>
                  <a:rPr lang="en-US" sz="1984" dirty="0">
                    <a:ea typeface="Cambria Math" charset="0"/>
                    <a:cs typeface="Cambria Math" charset="0"/>
                  </a:rPr>
                  <a:t> the robot to the specific location and orientation;</a:t>
                </a:r>
              </a:p>
              <a:p>
                <a:r>
                  <a:rPr lang="en-US" sz="1984" b="1" dirty="0">
                    <a:ea typeface="Cambria Math" charset="0"/>
                    <a:cs typeface="Cambria Math" charset="0"/>
                  </a:rPr>
                  <a:t>  </a:t>
                </a:r>
                <a:r>
                  <a:rPr lang="en-US" sz="1984" b="1" dirty="0"/>
                  <a:t>・</a:t>
                </a:r>
                <a:r>
                  <a:rPr lang="en-US" sz="1984" dirty="0"/>
                  <a:t>MOVE_OBJ(</a:t>
                </a:r>
                <a:r>
                  <a:rPr lang="en-US" sz="1984" i="1" dirty="0" err="1"/>
                  <a:t>i</a:t>
                </a:r>
                <a:r>
                  <a:rPr lang="en-US" sz="1984" dirty="0"/>
                  <a:t>), </a:t>
                </a:r>
                <a:r>
                  <a:rPr lang="en-US" sz="1984" dirty="0">
                    <a:solidFill>
                      <a:schemeClr val="accent2">
                        <a:lumMod val="75000"/>
                      </a:schemeClr>
                    </a:solidFill>
                  </a:rPr>
                  <a:t>picks up</a:t>
                </a:r>
                <a:r>
                  <a:rPr lang="en-US" sz="1984" dirty="0"/>
                  <a:t> </a:t>
                </a:r>
                <a:r>
                  <a:rPr lang="en-US" sz="1984" i="1" dirty="0" err="1"/>
                  <a:t>obj</a:t>
                </a:r>
                <a:r>
                  <a:rPr lang="en-US" sz="1984" i="1" baseline="-25000" dirty="0" err="1"/>
                  <a:t>i</a:t>
                </a:r>
                <a:r>
                  <a:rPr lang="en-US" sz="1984" i="1" baseline="-25000" dirty="0"/>
                  <a:t> </a:t>
                </a:r>
                <a:r>
                  <a:rPr lang="en-US" sz="1984" dirty="0"/>
                  <a:t>and </a:t>
                </a:r>
                <a:r>
                  <a:rPr lang="en-US" sz="1984" dirty="0">
                    <a:solidFill>
                      <a:schemeClr val="accent2">
                        <a:lumMod val="75000"/>
                      </a:schemeClr>
                    </a:solidFill>
                  </a:rPr>
                  <a:t>places</a:t>
                </a:r>
                <a:r>
                  <a:rPr lang="en-US" sz="1984" dirty="0"/>
                  <a:t> it into a predefined area;</a:t>
                </a:r>
              </a:p>
              <a:p>
                <a:r>
                  <a:rPr lang="en-US" sz="1984" b="1" dirty="0"/>
                  <a:t>  ・</a:t>
                </a:r>
                <a:r>
                  <a:rPr lang="en-US" sz="1984" dirty="0"/>
                  <a:t>FETCH_OBJ(</a:t>
                </a:r>
                <a:r>
                  <a:rPr lang="en-US" sz="1984" i="1" dirty="0" err="1"/>
                  <a:t>i</a:t>
                </a:r>
                <a:r>
                  <a:rPr lang="en-US" sz="1984" dirty="0"/>
                  <a:t>), </a:t>
                </a:r>
                <a:r>
                  <a:rPr lang="en-US" sz="1984" dirty="0">
                    <a:solidFill>
                      <a:schemeClr val="accent2">
                        <a:lumMod val="75000"/>
                      </a:schemeClr>
                    </a:solidFill>
                  </a:rPr>
                  <a:t>grasps</a:t>
                </a:r>
                <a:r>
                  <a:rPr lang="en-US" sz="1984" dirty="0"/>
                  <a:t> </a:t>
                </a:r>
                <a:r>
                  <a:rPr lang="en-US" sz="1984" i="1" dirty="0" err="1"/>
                  <a:t>obj</a:t>
                </a:r>
                <a:r>
                  <a:rPr lang="en-US" sz="1984" i="1" baseline="-25000" dirty="0" err="1"/>
                  <a:t>i</a:t>
                </a:r>
                <a:r>
                  <a:rPr lang="en-US" sz="1984" i="1" baseline="-25000" dirty="0"/>
                  <a:t> </a:t>
                </a:r>
                <a:r>
                  <a:rPr lang="en-US" sz="1984" dirty="0"/>
                  <a:t>and </a:t>
                </a:r>
                <a:r>
                  <a:rPr lang="en-US" sz="1984" dirty="0">
                    <a:solidFill>
                      <a:schemeClr val="accent2">
                        <a:lumMod val="75000"/>
                      </a:schemeClr>
                    </a:solidFill>
                  </a:rPr>
                  <a:t>declares</a:t>
                </a:r>
                <a:r>
                  <a:rPr lang="en-US" sz="1984" dirty="0"/>
                  <a:t> it is the target;</a:t>
                </a:r>
              </a:p>
              <a:p>
                <a:r>
                  <a:rPr lang="en-US" sz="1984" b="1" dirty="0"/>
                  <a:t>  ・</a:t>
                </a:r>
                <a:r>
                  <a:rPr lang="en-US" sz="1984" dirty="0"/>
                  <a:t>NO_TARGET, </a:t>
                </a:r>
                <a:r>
                  <a:rPr lang="en-US" sz="1984" dirty="0">
                    <a:solidFill>
                      <a:schemeClr val="accent2">
                        <a:lumMod val="75000"/>
                      </a:schemeClr>
                    </a:solidFill>
                  </a:rPr>
                  <a:t>affirms</a:t>
                </a:r>
                <a:r>
                  <a:rPr lang="en-US" sz="1984" dirty="0"/>
                  <a:t> the target object is </a:t>
                </a:r>
                <a:r>
                  <a:rPr lang="en-US" sz="1984" dirty="0">
                    <a:solidFill>
                      <a:schemeClr val="accent2">
                        <a:lumMod val="75000"/>
                      </a:schemeClr>
                    </a:solidFill>
                  </a:rPr>
                  <a:t>not</a:t>
                </a:r>
                <a:r>
                  <a:rPr lang="en-US" sz="1984" dirty="0"/>
                  <a:t> in the environment.</a:t>
                </a:r>
              </a:p>
              <a:p>
                <a:r>
                  <a:rPr lang="zh-CN" altLang="en-US" sz="2205" b="1" dirty="0">
                    <a:ln w="9525">
                      <a:solidFill>
                        <a:schemeClr val="bg1"/>
                      </a:solidFill>
                      <a:prstDash val="solid"/>
                    </a:ln>
                    <a:effectLst>
                      <a:outerShdw blurRad="12700" dist="38100" dir="2700000" algn="tl" rotWithShape="0">
                        <a:schemeClr val="bg1">
                          <a:lumMod val="50000"/>
                        </a:schemeClr>
                      </a:outerShdw>
                    </a:effectLst>
                  </a:rPr>
                  <a:t>►</a:t>
                </a:r>
                <a:r>
                  <a:rPr lang="en-US" sz="2205" dirty="0"/>
                  <a:t> Observation Space, </a:t>
                </a:r>
                <a14:m>
                  <m:oMath xmlns:m="http://schemas.openxmlformats.org/officeDocument/2006/math">
                    <m:r>
                      <a:rPr lang="el-GR" sz="2205" b="1">
                        <a:latin typeface="Cambria Math" charset="0"/>
                        <a:ea typeface="Cambria Math" charset="0"/>
                        <a:cs typeface="Cambria Math" charset="0"/>
                      </a:rPr>
                      <m:t>𝛀</m:t>
                    </m:r>
                  </m:oMath>
                </a14:m>
                <a:r>
                  <a:rPr lang="en-US" sz="2205" dirty="0"/>
                  <a:t>.</a:t>
                </a:r>
              </a:p>
              <a:p>
                <a:r>
                  <a:rPr lang="en-US" sz="2205" b="1" dirty="0"/>
                  <a:t>  ・</a:t>
                </a:r>
                <a:r>
                  <a:rPr lang="en-US" sz="1984" dirty="0"/>
                  <a:t>robot’s state (</a:t>
                </a:r>
                <a:r>
                  <a:rPr lang="en-US" sz="1984" b="1" dirty="0">
                    <a:solidFill>
                      <a:schemeClr val="accent5">
                        <a:lumMod val="75000"/>
                      </a:schemeClr>
                    </a:solidFill>
                  </a:rPr>
                  <a:t>fully observable</a:t>
                </a:r>
                <a:r>
                  <a:rPr lang="en-US" sz="1984" dirty="0"/>
                  <a:t>);</a:t>
                </a:r>
              </a:p>
              <a:p>
                <a:r>
                  <a:rPr lang="en-US" sz="1984" b="1" dirty="0"/>
                  <a:t>  ・</a:t>
                </a:r>
                <a:r>
                  <a:rPr lang="en-US" sz="1984" dirty="0"/>
                  <a:t>each object’s position </a:t>
                </a:r>
                <a14:m>
                  <m:oMath xmlns:m="http://schemas.openxmlformats.org/officeDocument/2006/math">
                    <m:sSub>
                      <m:sSubPr>
                        <m:ctrlPr>
                          <a:rPr lang="en-US" sz="1984" i="1">
                            <a:solidFill>
                              <a:schemeClr val="accent2">
                                <a:lumMod val="75000"/>
                              </a:schemeClr>
                            </a:solidFill>
                            <a:latin typeface="Cambria Math" panose="02040503050406030204" pitchFamily="18" charset="0"/>
                          </a:rPr>
                        </m:ctrlPr>
                      </m:sSubPr>
                      <m:e>
                        <m:r>
                          <a:rPr lang="en-US" sz="1984" i="1">
                            <a:solidFill>
                              <a:schemeClr val="accent2">
                                <a:lumMod val="75000"/>
                              </a:schemeClr>
                            </a:solidFill>
                            <a:latin typeface="Cambria Math" charset="0"/>
                          </a:rPr>
                          <m:t>𝑝</m:t>
                        </m:r>
                      </m:e>
                      <m:sub>
                        <m:r>
                          <a:rPr lang="en-US" sz="1984" i="1">
                            <a:solidFill>
                              <a:schemeClr val="accent2">
                                <a:lumMod val="75000"/>
                              </a:schemeClr>
                            </a:solidFill>
                            <a:latin typeface="Cambria Math" charset="0"/>
                          </a:rPr>
                          <m:t>𝑖</m:t>
                        </m:r>
                      </m:sub>
                    </m:sSub>
                    <m:r>
                      <a:rPr lang="en-US" sz="1984" i="1">
                        <a:solidFill>
                          <a:schemeClr val="accent2">
                            <a:lumMod val="75000"/>
                          </a:schemeClr>
                        </a:solidFill>
                        <a:latin typeface="Cambria Math" charset="0"/>
                        <a:ea typeface="Cambria Math" charset="0"/>
                        <a:cs typeface="Cambria Math" charset="0"/>
                      </a:rPr>
                      <m:t>∈{</m:t>
                    </m:r>
                    <m:d>
                      <m:dPr>
                        <m:ctrlPr>
                          <a:rPr lang="en-US" sz="1984" i="1">
                            <a:solidFill>
                              <a:schemeClr val="accent2">
                                <a:lumMod val="75000"/>
                              </a:schemeClr>
                            </a:solidFill>
                            <a:latin typeface="Cambria Math" panose="02040503050406030204" pitchFamily="18" charset="0"/>
                            <a:ea typeface="Cambria Math" charset="0"/>
                            <a:cs typeface="Cambria Math" charset="0"/>
                          </a:rPr>
                        </m:ctrlPr>
                      </m:dPr>
                      <m:e>
                        <m:r>
                          <a:rPr lang="en-US" sz="1984" i="1">
                            <a:solidFill>
                              <a:schemeClr val="accent2">
                                <a:lumMod val="75000"/>
                              </a:schemeClr>
                            </a:solidFill>
                            <a:latin typeface="Cambria Math" charset="0"/>
                            <a:ea typeface="Cambria Math" charset="0"/>
                            <a:cs typeface="Cambria Math" charset="0"/>
                          </a:rPr>
                          <m:t>𝑥</m:t>
                        </m:r>
                        <m:r>
                          <a:rPr lang="en-US" sz="1984" i="1">
                            <a:solidFill>
                              <a:schemeClr val="accent2">
                                <a:lumMod val="75000"/>
                              </a:schemeClr>
                            </a:solidFill>
                            <a:latin typeface="Cambria Math" charset="0"/>
                            <a:ea typeface="Cambria Math" charset="0"/>
                            <a:cs typeface="Cambria Math" charset="0"/>
                          </a:rPr>
                          <m:t>,</m:t>
                        </m:r>
                        <m:r>
                          <a:rPr lang="en-US" sz="1984" i="1">
                            <a:solidFill>
                              <a:schemeClr val="accent2">
                                <a:lumMod val="75000"/>
                              </a:schemeClr>
                            </a:solidFill>
                            <a:latin typeface="Cambria Math" charset="0"/>
                            <a:ea typeface="Cambria Math" charset="0"/>
                            <a:cs typeface="Cambria Math" charset="0"/>
                          </a:rPr>
                          <m:t>𝑦</m:t>
                        </m:r>
                        <m:r>
                          <a:rPr lang="en-US" sz="1984" i="1">
                            <a:solidFill>
                              <a:schemeClr val="accent2">
                                <a:lumMod val="75000"/>
                              </a:schemeClr>
                            </a:solidFill>
                            <a:latin typeface="Cambria Math" charset="0"/>
                            <a:ea typeface="Cambria Math" charset="0"/>
                            <a:cs typeface="Cambria Math" charset="0"/>
                          </a:rPr>
                          <m:t>,</m:t>
                        </m:r>
                        <m:r>
                          <a:rPr lang="en-US" sz="1984" i="1">
                            <a:solidFill>
                              <a:schemeClr val="accent2">
                                <a:lumMod val="75000"/>
                              </a:schemeClr>
                            </a:solidFill>
                            <a:latin typeface="Cambria Math" charset="0"/>
                            <a:ea typeface="Cambria Math" charset="0"/>
                            <a:cs typeface="Cambria Math" charset="0"/>
                          </a:rPr>
                          <m:t>𝑧</m:t>
                        </m:r>
                        <m:r>
                          <a:rPr lang="en-US" sz="1984" i="1">
                            <a:solidFill>
                              <a:schemeClr val="accent2">
                                <a:lumMod val="75000"/>
                              </a:schemeClr>
                            </a:solidFill>
                            <a:latin typeface="Cambria Math" charset="0"/>
                            <a:ea typeface="Cambria Math" charset="0"/>
                            <a:cs typeface="Cambria Math" charset="0"/>
                          </a:rPr>
                          <m:t>, </m:t>
                        </m:r>
                        <m:r>
                          <a:rPr lang="en-US" sz="1984" i="1">
                            <a:solidFill>
                              <a:schemeClr val="accent2">
                                <a:lumMod val="75000"/>
                              </a:schemeClr>
                            </a:solidFill>
                            <a:latin typeface="Cambria Math" charset="0"/>
                            <a:ea typeface="Cambria Math" charset="0"/>
                            <a:cs typeface="Cambria Math" charset="0"/>
                          </a:rPr>
                          <m:t>𝜃</m:t>
                        </m:r>
                      </m:e>
                    </m:d>
                    <m:r>
                      <a:rPr lang="en-US" sz="1984">
                        <a:solidFill>
                          <a:schemeClr val="accent2">
                            <a:lumMod val="75000"/>
                          </a:schemeClr>
                        </a:solidFill>
                        <a:latin typeface="Cambria Math" charset="0"/>
                        <a:ea typeface="Cambria Math" charset="0"/>
                        <a:cs typeface="Cambria Math" charset="0"/>
                      </a:rPr>
                      <m:t>,</m:t>
                    </m:r>
                    <m:r>
                      <m:rPr>
                        <m:sty m:val="p"/>
                      </m:rPr>
                      <a:rPr lang="en-US" sz="1984">
                        <a:solidFill>
                          <a:schemeClr val="accent2">
                            <a:lumMod val="75000"/>
                          </a:schemeClr>
                        </a:solidFill>
                        <a:latin typeface="Cambria Math" charset="0"/>
                        <a:ea typeface="Cambria Math" charset="0"/>
                        <a:cs typeface="Cambria Math" charset="0"/>
                      </a:rPr>
                      <m:t>Moved</m:t>
                    </m:r>
                    <m:r>
                      <a:rPr lang="en-US" sz="1984">
                        <a:solidFill>
                          <a:schemeClr val="accent2">
                            <a:lumMod val="75000"/>
                          </a:schemeClr>
                        </a:solidFill>
                        <a:latin typeface="Cambria Math" charset="0"/>
                        <a:ea typeface="Cambria Math" charset="0"/>
                        <a:cs typeface="Cambria Math" charset="0"/>
                      </a:rPr>
                      <m:t>, </m:t>
                    </m:r>
                    <m:r>
                      <m:rPr>
                        <m:sty m:val="p"/>
                      </m:rPr>
                      <a:rPr lang="en-US" sz="1984">
                        <a:solidFill>
                          <a:schemeClr val="accent2">
                            <a:lumMod val="75000"/>
                          </a:schemeClr>
                        </a:solidFill>
                        <a:latin typeface="Cambria Math" charset="0"/>
                        <a:ea typeface="Cambria Math" charset="0"/>
                        <a:cs typeface="Cambria Math" charset="0"/>
                      </a:rPr>
                      <m:t>N</m:t>
                    </m:r>
                    <m:r>
                      <m:rPr>
                        <m:nor/>
                      </m:rPr>
                      <a:rPr lang="en-US" sz="1984">
                        <a:solidFill>
                          <a:schemeClr val="accent2">
                            <a:lumMod val="75000"/>
                          </a:schemeClr>
                        </a:solidFill>
                        <a:latin typeface="Cambria Math" charset="0"/>
                        <a:ea typeface="Cambria Math" charset="0"/>
                        <a:cs typeface="Cambria Math" charset="0"/>
                      </a:rPr>
                      <m:t>one</m:t>
                    </m:r>
                    <m:r>
                      <m:rPr>
                        <m:nor/>
                      </m:rPr>
                      <a:rPr lang="en-US" sz="1984">
                        <a:solidFill>
                          <a:schemeClr val="accent2">
                            <a:lumMod val="75000"/>
                          </a:schemeClr>
                        </a:solidFill>
                        <a:latin typeface="Cambria Math" charset="0"/>
                        <a:ea typeface="Cambria Math" charset="0"/>
                        <a:cs typeface="Cambria Math" charset="0"/>
                      </a:rPr>
                      <m:t>}</m:t>
                    </m:r>
                  </m:oMath>
                </a14:m>
                <a:r>
                  <a:rPr lang="en-US" sz="1984" dirty="0"/>
                  <a:t>; type</a:t>
                </a:r>
                <a:r>
                  <a:rPr lang="en-US" sz="1984" b="1" dirty="0"/>
                  <a:t>  </a:t>
                </a:r>
                <a14:m>
                  <m:oMath xmlns:m="http://schemas.openxmlformats.org/officeDocument/2006/math">
                    <m:sSub>
                      <m:sSubPr>
                        <m:ctrlPr>
                          <a:rPr lang="en-US" sz="1984" i="1">
                            <a:solidFill>
                              <a:schemeClr val="accent2">
                                <a:lumMod val="75000"/>
                              </a:schemeClr>
                            </a:solidFill>
                            <a:latin typeface="Cambria Math" panose="02040503050406030204" pitchFamily="18" charset="0"/>
                          </a:rPr>
                        </m:ctrlPr>
                      </m:sSubPr>
                      <m:e>
                        <m:r>
                          <a:rPr lang="en-US" sz="1984" i="1">
                            <a:solidFill>
                              <a:schemeClr val="accent2">
                                <a:lumMod val="75000"/>
                              </a:schemeClr>
                            </a:solidFill>
                            <a:latin typeface="Cambria Math" charset="0"/>
                          </a:rPr>
                          <m:t>𝑡</m:t>
                        </m:r>
                      </m:e>
                      <m:sub>
                        <m:r>
                          <a:rPr lang="en-US" sz="1984" i="1">
                            <a:solidFill>
                              <a:schemeClr val="accent2">
                                <a:lumMod val="75000"/>
                              </a:schemeClr>
                            </a:solidFill>
                            <a:latin typeface="Cambria Math" charset="0"/>
                          </a:rPr>
                          <m:t>𝑖</m:t>
                        </m:r>
                      </m:sub>
                    </m:sSub>
                    <m:r>
                      <a:rPr lang="en-US" sz="1984" i="1">
                        <a:solidFill>
                          <a:schemeClr val="accent2">
                            <a:lumMod val="75000"/>
                          </a:schemeClr>
                        </a:solidFill>
                        <a:latin typeface="Cambria Math" charset="0"/>
                        <a:ea typeface="Cambria Math" charset="0"/>
                        <a:cs typeface="Cambria Math" charset="0"/>
                      </a:rPr>
                      <m:t>∈{0, 1</m:t>
                    </m:r>
                    <m:r>
                      <a:rPr lang="en-US" sz="1984">
                        <a:solidFill>
                          <a:schemeClr val="accent2">
                            <a:lumMod val="75000"/>
                          </a:schemeClr>
                        </a:solidFill>
                        <a:latin typeface="Cambria Math" charset="0"/>
                        <a:ea typeface="Cambria Math" charset="0"/>
                        <a:cs typeface="Cambria Math" charset="0"/>
                      </a:rPr>
                      <m:t>, </m:t>
                    </m:r>
                    <m:r>
                      <m:rPr>
                        <m:sty m:val="p"/>
                      </m:rPr>
                      <a:rPr lang="en-US" sz="1984">
                        <a:solidFill>
                          <a:schemeClr val="accent2">
                            <a:lumMod val="75000"/>
                          </a:schemeClr>
                        </a:solidFill>
                        <a:latin typeface="Cambria Math" charset="0"/>
                        <a:ea typeface="Cambria Math" charset="0"/>
                        <a:cs typeface="Cambria Math" charset="0"/>
                      </a:rPr>
                      <m:t>N</m:t>
                    </m:r>
                    <m:r>
                      <m:rPr>
                        <m:nor/>
                      </m:rPr>
                      <a:rPr lang="en-US" sz="1984">
                        <a:solidFill>
                          <a:schemeClr val="accent2">
                            <a:lumMod val="75000"/>
                          </a:schemeClr>
                        </a:solidFill>
                        <a:latin typeface="Cambria Math" charset="0"/>
                        <a:ea typeface="Cambria Math" charset="0"/>
                        <a:cs typeface="Cambria Math" charset="0"/>
                      </a:rPr>
                      <m:t>one</m:t>
                    </m:r>
                    <m:r>
                      <m:rPr>
                        <m:nor/>
                      </m:rPr>
                      <a:rPr lang="en-US" sz="1984">
                        <a:solidFill>
                          <a:schemeClr val="accent2">
                            <a:lumMod val="75000"/>
                          </a:schemeClr>
                        </a:solidFill>
                        <a:latin typeface="Cambria Math" charset="0"/>
                        <a:ea typeface="Cambria Math" charset="0"/>
                        <a:cs typeface="Cambria Math" charset="0"/>
                      </a:rPr>
                      <m:t>}</m:t>
                    </m:r>
                  </m:oMath>
                </a14:m>
                <a:r>
                  <a:rPr lang="en-US" sz="1984" dirty="0"/>
                  <a:t>;</a:t>
                </a:r>
              </a:p>
              <a:p>
                <a:r>
                  <a:rPr lang="en-US" sz="1984" dirty="0"/>
                  <a:t>       occlusion ratio </a:t>
                </a:r>
                <a14:m>
                  <m:oMath xmlns:m="http://schemas.openxmlformats.org/officeDocument/2006/math">
                    <m:sSub>
                      <m:sSubPr>
                        <m:ctrlPr>
                          <a:rPr lang="en-US" sz="1984" i="1">
                            <a:solidFill>
                              <a:schemeClr val="accent2">
                                <a:lumMod val="75000"/>
                              </a:schemeClr>
                            </a:solidFill>
                            <a:latin typeface="Cambria Math" panose="02040503050406030204" pitchFamily="18" charset="0"/>
                          </a:rPr>
                        </m:ctrlPr>
                      </m:sSubPr>
                      <m:e>
                        <m:r>
                          <a:rPr lang="en-US" sz="1984" i="1">
                            <a:solidFill>
                              <a:schemeClr val="accent2">
                                <a:lumMod val="75000"/>
                              </a:schemeClr>
                            </a:solidFill>
                            <a:latin typeface="Cambria Math" charset="0"/>
                          </a:rPr>
                          <m:t>𝑜𝑐𝑐𝑙</m:t>
                        </m:r>
                      </m:e>
                      <m:sub>
                        <m:r>
                          <a:rPr lang="en-US" sz="1984" i="1">
                            <a:solidFill>
                              <a:schemeClr val="accent2">
                                <a:lumMod val="75000"/>
                              </a:schemeClr>
                            </a:solidFill>
                            <a:latin typeface="Cambria Math" charset="0"/>
                          </a:rPr>
                          <m:t>𝑖</m:t>
                        </m:r>
                      </m:sub>
                    </m:sSub>
                    <m:r>
                      <a:rPr lang="en-US" sz="1984" i="1">
                        <a:solidFill>
                          <a:schemeClr val="accent2">
                            <a:lumMod val="75000"/>
                          </a:schemeClr>
                        </a:solidFill>
                        <a:latin typeface="Cambria Math" charset="0"/>
                        <a:ea typeface="Cambria Math" charset="0"/>
                        <a:cs typeface="Cambria Math" charset="0"/>
                      </a:rPr>
                      <m:t>∈{</m:t>
                    </m:r>
                    <m:r>
                      <a:rPr lang="en-US" sz="1984">
                        <a:solidFill>
                          <a:schemeClr val="accent2">
                            <a:lumMod val="75000"/>
                          </a:schemeClr>
                        </a:solidFill>
                        <a:latin typeface="Cambria Math" charset="0"/>
                        <a:ea typeface="Cambria Math" charset="0"/>
                        <a:cs typeface="Cambria Math" charset="0"/>
                      </a:rPr>
                      <m:t>0.0, 0.3, 1.0}</m:t>
                    </m:r>
                  </m:oMath>
                </a14:m>
                <a:r>
                  <a:rPr lang="en-US" sz="1984" dirty="0"/>
                  <a:t>.</a:t>
                </a:r>
              </a:p>
              <a:p>
                <a:r>
                  <a:rPr lang="zh-CN" altLang="en-US" sz="2205" b="1" dirty="0">
                    <a:ln w="9525">
                      <a:solidFill>
                        <a:schemeClr val="bg1"/>
                      </a:solidFill>
                      <a:prstDash val="solid"/>
                    </a:ln>
                    <a:effectLst>
                      <a:outerShdw blurRad="12700" dist="38100" dir="2700000" algn="tl" rotWithShape="0">
                        <a:schemeClr val="bg1">
                          <a:lumMod val="50000"/>
                        </a:schemeClr>
                      </a:outerShdw>
                    </a:effectLst>
                  </a:rPr>
                  <a:t>►</a:t>
                </a:r>
                <a:r>
                  <a:rPr lang="en-US" sz="2205" dirty="0"/>
                  <a:t> Transition </a:t>
                </a:r>
                <a14:m>
                  <m:oMath xmlns:m="http://schemas.openxmlformats.org/officeDocument/2006/math">
                    <m:r>
                      <a:rPr lang="en-US" sz="2205" b="1">
                        <a:latin typeface="Cambria Math" charset="0"/>
                        <a:ea typeface="Cambria Math" charset="0"/>
                        <a:cs typeface="Cambria Math" charset="0"/>
                      </a:rPr>
                      <m:t>𝓣</m:t>
                    </m:r>
                  </m:oMath>
                </a14:m>
                <a:r>
                  <a:rPr lang="en-US" sz="2205" dirty="0"/>
                  <a:t> and observation </a:t>
                </a:r>
                <a14:m>
                  <m:oMath xmlns:m="http://schemas.openxmlformats.org/officeDocument/2006/math">
                    <m:r>
                      <a:rPr lang="en-US" sz="2205" b="1">
                        <a:latin typeface="Cambria Math" charset="0"/>
                        <a:ea typeface="Cambria Math" charset="0"/>
                        <a:cs typeface="Cambria Math" charset="0"/>
                      </a:rPr>
                      <m:t>𝓞</m:t>
                    </m:r>
                  </m:oMath>
                </a14:m>
                <a:r>
                  <a:rPr lang="en-US" sz="2205" dirty="0"/>
                  <a:t> dynamics are encoded in a simulator. </a:t>
                </a:r>
              </a:p>
              <a:p>
                <a:r>
                  <a:rPr lang="zh-CN" altLang="en-US" sz="2205" b="1" dirty="0">
                    <a:ln w="9525">
                      <a:solidFill>
                        <a:schemeClr val="bg1"/>
                      </a:solidFill>
                      <a:prstDash val="solid"/>
                    </a:ln>
                    <a:effectLst>
                      <a:outerShdw blurRad="12700" dist="38100" dir="2700000" algn="tl" rotWithShape="0">
                        <a:schemeClr val="bg1">
                          <a:lumMod val="50000"/>
                        </a:schemeClr>
                      </a:outerShdw>
                    </a:effectLst>
                  </a:rPr>
                  <a:t>►</a:t>
                </a:r>
                <a:r>
                  <a:rPr lang="en-US" sz="2205" dirty="0"/>
                  <a:t> Rewards, </a:t>
                </a:r>
                <a14:m>
                  <m:oMath xmlns:m="http://schemas.openxmlformats.org/officeDocument/2006/math">
                    <m:r>
                      <a:rPr lang="en-US" sz="2205" b="1">
                        <a:latin typeface="Cambria Math" charset="0"/>
                        <a:ea typeface="Cambria Math" charset="0"/>
                        <a:cs typeface="Cambria Math" charset="0"/>
                      </a:rPr>
                      <m:t>𝓡</m:t>
                    </m:r>
                  </m:oMath>
                </a14:m>
                <a:r>
                  <a:rPr lang="en-US" sz="2205" dirty="0"/>
                  <a:t>.</a:t>
                </a:r>
              </a:p>
              <a:p>
                <a:r>
                  <a:rPr lang="en-US" sz="2205" b="1" dirty="0"/>
                  <a:t>  ・</a:t>
                </a:r>
                <a:r>
                  <a:rPr lang="en-US" sz="1984" dirty="0"/>
                  <a:t>MOVE_BASE, </a:t>
                </a:r>
                <a:r>
                  <a:rPr lang="en-US" sz="1984" dirty="0">
                    <a:solidFill>
                      <a:schemeClr val="accent2">
                        <a:lumMod val="75000"/>
                      </a:schemeClr>
                    </a:solidFill>
                  </a:rPr>
                  <a:t>-200</a:t>
                </a:r>
                <a:r>
                  <a:rPr lang="en-US" sz="1984" dirty="0"/>
                  <a:t>; Successfully MOVE_OBJ(</a:t>
                </a:r>
                <a:r>
                  <a:rPr lang="en-US" sz="1984" i="1" dirty="0" err="1"/>
                  <a:t>i</a:t>
                </a:r>
                <a:r>
                  <a:rPr lang="en-US" sz="1984" dirty="0"/>
                  <a:t>), </a:t>
                </a:r>
                <a:r>
                  <a:rPr lang="en-US" sz="1984" dirty="0">
                    <a:solidFill>
                      <a:schemeClr val="accent2">
                        <a:lumMod val="75000"/>
                      </a:schemeClr>
                    </a:solidFill>
                  </a:rPr>
                  <a:t>-100</a:t>
                </a:r>
                <a:r>
                  <a:rPr lang="en-US" sz="1984" dirty="0"/>
                  <a:t>, otherwise </a:t>
                </a:r>
                <a:r>
                  <a:rPr lang="en-US" sz="1984" dirty="0">
                    <a:solidFill>
                      <a:schemeClr val="accent2">
                        <a:lumMod val="75000"/>
                      </a:schemeClr>
                    </a:solidFill>
                  </a:rPr>
                  <a:t>-1000</a:t>
                </a:r>
                <a:r>
                  <a:rPr lang="en-US" sz="1984" dirty="0"/>
                  <a:t>;</a:t>
                </a:r>
              </a:p>
              <a:p>
                <a:r>
                  <a:rPr lang="en-US" sz="1984" b="1" dirty="0"/>
                  <a:t>  ・</a:t>
                </a:r>
                <a:r>
                  <a:rPr lang="en-US" sz="1984" dirty="0"/>
                  <a:t>Correctly FETCH_OBJ(</a:t>
                </a:r>
                <a:r>
                  <a:rPr lang="en-US" sz="1984" i="1" dirty="0" err="1"/>
                  <a:t>i</a:t>
                </a:r>
                <a:r>
                  <a:rPr lang="en-US" sz="1984" dirty="0"/>
                  <a:t>) as the target, </a:t>
                </a:r>
                <a:r>
                  <a:rPr lang="en-US" sz="1984" dirty="0">
                    <a:solidFill>
                      <a:schemeClr val="accent2">
                        <a:lumMod val="75000"/>
                      </a:schemeClr>
                    </a:solidFill>
                  </a:rPr>
                  <a:t>100</a:t>
                </a:r>
                <a:r>
                  <a:rPr lang="en-US" sz="1984" dirty="0"/>
                  <a:t>, otherwise </a:t>
                </a:r>
                <a:r>
                  <a:rPr lang="en-US" sz="1984" dirty="0">
                    <a:solidFill>
                      <a:schemeClr val="accent2">
                        <a:lumMod val="75000"/>
                      </a:schemeClr>
                    </a:solidFill>
                  </a:rPr>
                  <a:t>-1000</a:t>
                </a:r>
                <a:r>
                  <a:rPr lang="en-US" sz="1984" dirty="0"/>
                  <a:t>;</a:t>
                </a:r>
              </a:p>
              <a:p>
                <a:r>
                  <a:rPr lang="en-US" sz="1984" b="1" dirty="0"/>
                  <a:t>  ・</a:t>
                </a:r>
                <a:r>
                  <a:rPr lang="en-US" sz="1984" dirty="0"/>
                  <a:t>Correctly declare NO_TARGET, </a:t>
                </a:r>
                <a:r>
                  <a:rPr lang="en-US" sz="1984" dirty="0">
                    <a:solidFill>
                      <a:schemeClr val="accent2">
                        <a:lumMod val="75000"/>
                      </a:schemeClr>
                    </a:solidFill>
                  </a:rPr>
                  <a:t>100</a:t>
                </a:r>
                <a:r>
                  <a:rPr lang="en-US" sz="1984" dirty="0"/>
                  <a:t>, otherwise </a:t>
                </a:r>
                <a:r>
                  <a:rPr lang="en-US" sz="1984" dirty="0">
                    <a:solidFill>
                      <a:schemeClr val="accent2">
                        <a:lumMod val="75000"/>
                      </a:schemeClr>
                    </a:solidFill>
                  </a:rPr>
                  <a:t>-1000</a:t>
                </a:r>
                <a:r>
                  <a:rPr lang="en-US" sz="1984" dirty="0"/>
                  <a:t>.</a:t>
                </a:r>
              </a:p>
            </p:txBody>
          </p:sp>
        </mc:Choice>
        <mc:Fallback xmlns="">
          <p:sp>
            <p:nvSpPr>
              <p:cNvPr id="8" name="TextBox 7">
                <a:extLst>
                  <a:ext uri="{FF2B5EF4-FFF2-40B4-BE49-F238E27FC236}">
                    <a16:creationId xmlns:a16="http://schemas.microsoft.com/office/drawing/2014/main" id="{DF641F4B-CECC-104F-BE61-25F33EDD9E3C}"/>
                  </a:ext>
                </a:extLst>
              </p:cNvPr>
              <p:cNvSpPr txBox="1">
                <a:spLocks noRot="1" noChangeAspect="1" noMove="1" noResize="1" noEditPoints="1" noAdjustHandles="1" noChangeArrowheads="1" noChangeShapeType="1" noTextEdit="1"/>
              </p:cNvSpPr>
              <p:nvPr/>
            </p:nvSpPr>
            <p:spPr>
              <a:xfrm>
                <a:off x="624308" y="1008834"/>
                <a:ext cx="8951810" cy="6233630"/>
              </a:xfrm>
              <a:prstGeom prst="rect">
                <a:avLst/>
              </a:prstGeom>
              <a:blipFill>
                <a:blip r:embed="rId3"/>
                <a:stretch>
                  <a:fillRect l="-708" t="-407" b="-813"/>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B25960F1-E99A-1E41-B821-D66BCB09CA3D}"/>
              </a:ext>
            </a:extLst>
          </p:cNvPr>
          <p:cNvSpPr>
            <a:spLocks noGrp="1"/>
          </p:cNvSpPr>
          <p:nvPr>
            <p:ph type="title"/>
          </p:nvPr>
        </p:nvSpPr>
        <p:spPr>
          <a:xfrm>
            <a:off x="693043" y="263587"/>
            <a:ext cx="8694539" cy="801283"/>
          </a:xfrm>
        </p:spPr>
        <p:txBody>
          <a:bodyPr/>
          <a:lstStyle/>
          <a:p>
            <a:r>
              <a:rPr lang="en-US" dirty="0"/>
              <a:t>POMDP formulation</a:t>
            </a:r>
          </a:p>
        </p:txBody>
      </p:sp>
    </p:spTree>
    <p:extLst>
      <p:ext uri="{BB962C8B-B14F-4D97-AF65-F5344CB8AC3E}">
        <p14:creationId xmlns:p14="http://schemas.microsoft.com/office/powerpoint/2010/main" val="353313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13" end="1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14" end="1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15" end="1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xEl>
                                              <p:pRg st="16" end="16"/>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
                                            <p:txEl>
                                              <p:pRg st="17" end="17"/>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50405-04EF-E94F-8F4D-A34B0C8E481F}"/>
              </a:ext>
            </a:extLst>
          </p:cNvPr>
          <p:cNvSpPr>
            <a:spLocks noGrp="1"/>
          </p:cNvSpPr>
          <p:nvPr>
            <p:ph type="title"/>
          </p:nvPr>
        </p:nvSpPr>
        <p:spPr/>
        <p:txBody>
          <a:bodyPr/>
          <a:lstStyle/>
          <a:p>
            <a:r>
              <a:rPr lang="en-US"/>
              <a:t>Target object search</a:t>
            </a:r>
          </a:p>
        </p:txBody>
      </p:sp>
      <p:pic>
        <p:nvPicPr>
          <p:cNvPr id="4" name="Online Media 3" descr="Online Planning for Target Object Search in Clutter under Partial Observability">
            <a:hlinkClick r:id="" action="ppaction://media"/>
            <a:extLst>
              <a:ext uri="{FF2B5EF4-FFF2-40B4-BE49-F238E27FC236}">
                <a16:creationId xmlns:a16="http://schemas.microsoft.com/office/drawing/2014/main" id="{3167CCCF-5D44-184F-A4F1-F8EA19E2D6E9}"/>
              </a:ext>
            </a:extLst>
          </p:cNvPr>
          <p:cNvPicPr>
            <a:picLocks noGrp="1" noRot="1" noChangeAspect="1"/>
          </p:cNvPicPr>
          <p:nvPr>
            <p:ph idx="1"/>
            <a:videoFile r:link="rId1"/>
          </p:nvPr>
        </p:nvPicPr>
        <p:blipFill>
          <a:blip r:embed="rId4"/>
          <a:stretch>
            <a:fillRect/>
          </a:stretch>
        </p:blipFill>
        <p:spPr>
          <a:xfrm>
            <a:off x="777875" y="2012950"/>
            <a:ext cx="8526463" cy="4795838"/>
          </a:xfrm>
          <a:prstGeom prst="rect">
            <a:avLst/>
          </a:prstGeom>
        </p:spPr>
      </p:pic>
    </p:spTree>
    <p:extLst>
      <p:ext uri="{BB962C8B-B14F-4D97-AF65-F5344CB8AC3E}">
        <p14:creationId xmlns:p14="http://schemas.microsoft.com/office/powerpoint/2010/main" val="259139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234D1-4BA9-8F4F-A766-A7611B58E289}"/>
              </a:ext>
            </a:extLst>
          </p:cNvPr>
          <p:cNvSpPr>
            <a:spLocks noGrp="1"/>
          </p:cNvSpPr>
          <p:nvPr>
            <p:ph type="title"/>
          </p:nvPr>
        </p:nvSpPr>
        <p:spPr/>
        <p:txBody>
          <a:bodyPr/>
          <a:lstStyle/>
          <a:p>
            <a:r>
              <a:rPr lang="en-US" dirty="0"/>
              <a:t>Partially observable RL (PORL)</a:t>
            </a:r>
          </a:p>
        </p:txBody>
      </p:sp>
      <p:sp>
        <p:nvSpPr>
          <p:cNvPr id="3" name="Content Placeholder 2">
            <a:extLst>
              <a:ext uri="{FF2B5EF4-FFF2-40B4-BE49-F238E27FC236}">
                <a16:creationId xmlns:a16="http://schemas.microsoft.com/office/drawing/2014/main" id="{34B8ED55-FF84-2D41-A5D7-CA4490B28FE9}"/>
              </a:ext>
            </a:extLst>
          </p:cNvPr>
          <p:cNvSpPr>
            <a:spLocks noGrp="1"/>
          </p:cNvSpPr>
          <p:nvPr>
            <p:ph idx="1"/>
          </p:nvPr>
        </p:nvSpPr>
        <p:spPr/>
        <p:txBody>
          <a:bodyPr>
            <a:normAutofit lnSpcReduction="10000"/>
          </a:bodyPr>
          <a:lstStyle/>
          <a:p>
            <a:r>
              <a:rPr lang="en-US" dirty="0"/>
              <a:t>What about extending RL to the POMDP case?</a:t>
            </a:r>
          </a:p>
          <a:p>
            <a:r>
              <a:rPr lang="en-US" dirty="0"/>
              <a:t>Markov property rarely holds…</a:t>
            </a:r>
          </a:p>
          <a:p>
            <a:pPr marL="0" indent="0">
              <a:buNone/>
            </a:pPr>
            <a:r>
              <a:rPr lang="en-US" dirty="0"/>
              <a:t>	→ So PORL seems pretty important!</a:t>
            </a:r>
          </a:p>
          <a:p>
            <a:endParaRPr lang="en-US" dirty="0"/>
          </a:p>
          <a:p>
            <a:endParaRPr lang="en-US" dirty="0"/>
          </a:p>
          <a:p>
            <a:pPr marL="0" indent="0">
              <a:buNone/>
            </a:pPr>
            <a:endParaRPr lang="en-US" dirty="0"/>
          </a:p>
          <a:p>
            <a:pPr marL="0" indent="0">
              <a:buNone/>
            </a:pPr>
            <a:endParaRPr lang="en-US" dirty="0"/>
          </a:p>
          <a:p>
            <a:pPr marL="0" indent="0">
              <a:buNone/>
            </a:pPr>
            <a:endParaRPr lang="en-US" dirty="0"/>
          </a:p>
          <a:p>
            <a:r>
              <a:rPr lang="en-US" dirty="0"/>
              <a:t>But… also difficult… let’s give it a try...</a:t>
            </a:r>
          </a:p>
          <a:p>
            <a:endParaRPr lang="en-US" dirty="0"/>
          </a:p>
        </p:txBody>
      </p:sp>
      <p:pic>
        <p:nvPicPr>
          <p:cNvPr id="4" name="Picture 3">
            <a:extLst>
              <a:ext uri="{FF2B5EF4-FFF2-40B4-BE49-F238E27FC236}">
                <a16:creationId xmlns:a16="http://schemas.microsoft.com/office/drawing/2014/main" id="{78B5366D-CB7E-1B42-8793-F78E35FC346C}"/>
              </a:ext>
            </a:extLst>
          </p:cNvPr>
          <p:cNvPicPr>
            <a:picLocks noChangeAspect="1"/>
          </p:cNvPicPr>
          <p:nvPr/>
        </p:nvPicPr>
        <p:blipFill>
          <a:blip r:embed="rId2"/>
          <a:stretch>
            <a:fillRect/>
          </a:stretch>
        </p:blipFill>
        <p:spPr>
          <a:xfrm>
            <a:off x="2776015" y="3685314"/>
            <a:ext cx="4343400" cy="2133600"/>
          </a:xfrm>
          <a:prstGeom prst="rect">
            <a:avLst/>
          </a:prstGeom>
        </p:spPr>
      </p:pic>
    </p:spTree>
    <p:extLst>
      <p:ext uri="{BB962C8B-B14F-4D97-AF65-F5344CB8AC3E}">
        <p14:creationId xmlns:p14="http://schemas.microsoft.com/office/powerpoint/2010/main" val="11310814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a:extLst>
              <a:ext uri="{FF2B5EF4-FFF2-40B4-BE49-F238E27FC236}">
                <a16:creationId xmlns:a16="http://schemas.microsoft.com/office/drawing/2014/main" id="{DE14982B-7553-6A42-8425-6B41812BBC5C}"/>
              </a:ext>
            </a:extLst>
          </p:cNvPr>
          <p:cNvSpPr txBox="1">
            <a:spLocks noChangeArrowheads="1"/>
          </p:cNvSpPr>
          <p:nvPr/>
        </p:nvSpPr>
        <p:spPr bwMode="auto">
          <a:xfrm>
            <a:off x="914400" y="1371600"/>
            <a:ext cx="8229600" cy="51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168"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r>
              <a:rPr lang="en-US" altLang="en-US" sz="2400" i="1">
                <a:cs typeface="Segoe UI" panose="020B0502040204020203" pitchFamily="34" charset="0"/>
              </a:rPr>
              <a:t>-	n</a:t>
            </a:r>
            <a:r>
              <a:rPr lang="en-US" altLang="en-US" sz="2400">
                <a:cs typeface="Segoe UI" panose="020B0502040204020203" pitchFamily="34" charset="0"/>
              </a:rPr>
              <a:t>-step returns	(RL2e 10.2)</a:t>
            </a:r>
          </a:p>
          <a:p>
            <a:endParaRPr lang="en-US" altLang="en-US" sz="2400">
              <a:cs typeface="Segoe UI" panose="020B0502040204020203" pitchFamily="34" charset="0"/>
            </a:endParaRPr>
          </a:p>
          <a:p>
            <a:r>
              <a:rPr lang="en-US" altLang="en-US" sz="2400">
                <a:cs typeface="Segoe UI" panose="020B0502040204020203" pitchFamily="34" charset="0"/>
              </a:rPr>
              <a:t>-	</a:t>
            </a:r>
            <a:r>
              <a:rPr lang="en-US" altLang="en-US" sz="2400">
                <a:latin typeface="Segoe UI" panose="020B0502040204020203" pitchFamily="34" charset="0"/>
                <a:cs typeface="Segoe UI" panose="020B0502040204020203" pitchFamily="34" charset="0"/>
              </a:rPr>
              <a:t>λ</a:t>
            </a:r>
            <a:r>
              <a:rPr lang="en-US" altLang="en-US" sz="2400">
                <a:cs typeface="Segoe UI" panose="020B0502040204020203" pitchFamily="34" charset="0"/>
              </a:rPr>
              <a:t>-returns			(RL2e 12.2, 12.3, 12.7)</a:t>
            </a:r>
          </a:p>
          <a:p>
            <a:endParaRPr lang="en-US" altLang="en-US" sz="2400">
              <a:cs typeface="Segoe UI" panose="020B0502040204020203" pitchFamily="34" charset="0"/>
            </a:endParaRPr>
          </a:p>
          <a:p>
            <a:r>
              <a:rPr lang="en-US" altLang="en-US" sz="2400">
                <a:cs typeface="Segoe UI" panose="020B0502040204020203" pitchFamily="34" charset="0"/>
              </a:rPr>
              <a:t>-	Importance-sampled returns (for off-policy)</a:t>
            </a:r>
            <a:br>
              <a:rPr lang="en-US" altLang="en-US" sz="2400">
                <a:cs typeface="Segoe UI" panose="020B0502040204020203" pitchFamily="34" charset="0"/>
              </a:rPr>
            </a:br>
            <a:r>
              <a:rPr lang="en-US" altLang="en-US" sz="2400">
                <a:cs typeface="Segoe UI" panose="020B0502040204020203" pitchFamily="34" charset="0"/>
              </a:rPr>
              <a:t>	(RL2e Ch. 11)</a:t>
            </a:r>
          </a:p>
          <a:p>
            <a:endParaRPr lang="en-US" altLang="en-US" sz="2400">
              <a:cs typeface="Segoe UI" panose="020B0502040204020203" pitchFamily="34" charset="0"/>
            </a:endParaRPr>
          </a:p>
          <a:p>
            <a:r>
              <a:rPr lang="en-US" altLang="en-US" sz="2400">
                <a:cs typeface="Segoe UI" panose="020B0502040204020203" pitchFamily="34" charset="0"/>
              </a:rPr>
              <a:t>…</a:t>
            </a:r>
          </a:p>
          <a:p>
            <a:endParaRPr lang="en-US" altLang="en-US" sz="2400">
              <a:cs typeface="Segoe UI" panose="020B0502040204020203" pitchFamily="34" charset="0"/>
            </a:endParaRPr>
          </a:p>
          <a:p>
            <a:r>
              <a:rPr lang="en-US" altLang="en-US" sz="2400">
                <a:cs typeface="Segoe UI" panose="020B0502040204020203" pitchFamily="34" charset="0"/>
              </a:rPr>
              <a:t>Basically, you can modify any previously covered</a:t>
            </a:r>
            <a:br>
              <a:rPr lang="en-US" altLang="en-US" sz="2400">
                <a:cs typeface="Segoe UI" panose="020B0502040204020203" pitchFamily="34" charset="0"/>
              </a:rPr>
            </a:br>
            <a:r>
              <a:rPr lang="en-US" altLang="en-US" sz="2400">
                <a:cs typeface="Segoe UI" panose="020B0502040204020203" pitchFamily="34" charset="0"/>
              </a:rPr>
              <a:t>	tabular RL algorithm to obtain</a:t>
            </a:r>
            <a:br>
              <a:rPr lang="en-US" altLang="en-US" sz="2400">
                <a:cs typeface="Segoe UI" panose="020B0502040204020203" pitchFamily="34" charset="0"/>
              </a:rPr>
            </a:br>
            <a:r>
              <a:rPr lang="en-US" altLang="en-US" sz="2400">
                <a:cs typeface="Segoe UI" panose="020B0502040204020203" pitchFamily="34" charset="0"/>
              </a:rPr>
              <a:t>	(semi-)gradient RL algorithm</a:t>
            </a:r>
            <a:br>
              <a:rPr lang="en-US" altLang="en-US" sz="2400">
                <a:cs typeface="Segoe UI" panose="020B0502040204020203" pitchFamily="34" charset="0"/>
              </a:rPr>
            </a:br>
            <a:r>
              <a:rPr lang="en-US" altLang="en-US" sz="2400">
                <a:cs typeface="Segoe UI" panose="020B0502040204020203" pitchFamily="34" charset="0"/>
              </a:rPr>
              <a:t>	with function approximation</a:t>
            </a:r>
          </a:p>
        </p:txBody>
      </p:sp>
      <p:sp>
        <p:nvSpPr>
          <p:cNvPr id="5" name="Title 62">
            <a:extLst>
              <a:ext uri="{FF2B5EF4-FFF2-40B4-BE49-F238E27FC236}">
                <a16:creationId xmlns:a16="http://schemas.microsoft.com/office/drawing/2014/main" id="{E04BA543-562D-B54F-AAD1-CE8A2A9250E9}"/>
              </a:ext>
            </a:extLst>
          </p:cNvPr>
          <p:cNvSpPr>
            <a:spLocks noGrp="1"/>
          </p:cNvSpPr>
          <p:nvPr>
            <p:ph type="title"/>
          </p:nvPr>
        </p:nvSpPr>
        <p:spPr>
          <a:xfrm>
            <a:off x="693043" y="402484"/>
            <a:ext cx="8694539" cy="687235"/>
          </a:xfrm>
        </p:spPr>
        <p:txBody>
          <a:bodyPr>
            <a:normAutofit fontScale="90000"/>
          </a:bodyPr>
          <a:lstStyle/>
          <a:p>
            <a:r>
              <a:rPr lang="en-US" dirty="0"/>
              <a:t>More learning targets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078D-3BAF-6D44-9F7C-52500ADEB2C0}"/>
              </a:ext>
            </a:extLst>
          </p:cNvPr>
          <p:cNvSpPr>
            <a:spLocks noGrp="1"/>
          </p:cNvSpPr>
          <p:nvPr>
            <p:ph type="title"/>
          </p:nvPr>
        </p:nvSpPr>
        <p:spPr/>
        <p:txBody>
          <a:bodyPr/>
          <a:lstStyle/>
          <a:p>
            <a:r>
              <a:rPr lang="en-US" dirty="0"/>
              <a:t>PORL example</a:t>
            </a:r>
          </a:p>
        </p:txBody>
      </p:sp>
      <p:sp>
        <p:nvSpPr>
          <p:cNvPr id="3" name="Content Placeholder 2">
            <a:extLst>
              <a:ext uri="{FF2B5EF4-FFF2-40B4-BE49-F238E27FC236}">
                <a16:creationId xmlns:a16="http://schemas.microsoft.com/office/drawing/2014/main" id="{3791D39D-B819-2E4B-8369-D4DE56666E47}"/>
              </a:ext>
            </a:extLst>
          </p:cNvPr>
          <p:cNvSpPr>
            <a:spLocks noGrp="1"/>
          </p:cNvSpPr>
          <p:nvPr>
            <p:ph idx="1"/>
          </p:nvPr>
        </p:nvSpPr>
        <p:spPr>
          <a:xfrm>
            <a:off x="693043" y="1620456"/>
            <a:ext cx="8694539" cy="5386263"/>
          </a:xfrm>
        </p:spPr>
        <p:txBody>
          <a:bodyPr>
            <a:normAutofit/>
          </a:bodyPr>
          <a:lstStyle/>
          <a:p>
            <a:r>
              <a:rPr lang="en-US" dirty="0"/>
              <a:t>your action: A1, A2, or A3? </a:t>
            </a:r>
          </a:p>
        </p:txBody>
      </p:sp>
    </p:spTree>
    <p:extLst>
      <p:ext uri="{BB962C8B-B14F-4D97-AF65-F5344CB8AC3E}">
        <p14:creationId xmlns:p14="http://schemas.microsoft.com/office/powerpoint/2010/main" val="3812567522"/>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078D-3BAF-6D44-9F7C-52500ADEB2C0}"/>
              </a:ext>
            </a:extLst>
          </p:cNvPr>
          <p:cNvSpPr>
            <a:spLocks noGrp="1"/>
          </p:cNvSpPr>
          <p:nvPr>
            <p:ph type="title"/>
          </p:nvPr>
        </p:nvSpPr>
        <p:spPr/>
        <p:txBody>
          <a:bodyPr/>
          <a:lstStyle/>
          <a:p>
            <a:r>
              <a:rPr lang="en-US" dirty="0"/>
              <a:t>PORL example</a:t>
            </a:r>
          </a:p>
        </p:txBody>
      </p:sp>
      <p:sp>
        <p:nvSpPr>
          <p:cNvPr id="3" name="Content Placeholder 2">
            <a:extLst>
              <a:ext uri="{FF2B5EF4-FFF2-40B4-BE49-F238E27FC236}">
                <a16:creationId xmlns:a16="http://schemas.microsoft.com/office/drawing/2014/main" id="{3791D39D-B819-2E4B-8369-D4DE56666E47}"/>
              </a:ext>
            </a:extLst>
          </p:cNvPr>
          <p:cNvSpPr>
            <a:spLocks noGrp="1"/>
          </p:cNvSpPr>
          <p:nvPr>
            <p:ph idx="1"/>
          </p:nvPr>
        </p:nvSpPr>
        <p:spPr>
          <a:xfrm>
            <a:off x="693043" y="1620456"/>
            <a:ext cx="8694539" cy="5386263"/>
          </a:xfrm>
        </p:spPr>
        <p:txBody>
          <a:bodyPr>
            <a:normAutofit/>
          </a:bodyPr>
          <a:lstStyle/>
          <a:p>
            <a:r>
              <a:rPr lang="en-US" dirty="0"/>
              <a:t>your action: A1, A2, or A3? → A3</a:t>
            </a:r>
          </a:p>
        </p:txBody>
      </p:sp>
    </p:spTree>
    <p:extLst>
      <p:ext uri="{BB962C8B-B14F-4D97-AF65-F5344CB8AC3E}">
        <p14:creationId xmlns:p14="http://schemas.microsoft.com/office/powerpoint/2010/main" val="1770677332"/>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078D-3BAF-6D44-9F7C-52500ADEB2C0}"/>
              </a:ext>
            </a:extLst>
          </p:cNvPr>
          <p:cNvSpPr>
            <a:spLocks noGrp="1"/>
          </p:cNvSpPr>
          <p:nvPr>
            <p:ph type="title"/>
          </p:nvPr>
        </p:nvSpPr>
        <p:spPr/>
        <p:txBody>
          <a:bodyPr/>
          <a:lstStyle/>
          <a:p>
            <a:r>
              <a:rPr lang="en-US" dirty="0"/>
              <a:t>PORL example</a:t>
            </a:r>
          </a:p>
        </p:txBody>
      </p:sp>
      <p:sp>
        <p:nvSpPr>
          <p:cNvPr id="3" name="Content Placeholder 2">
            <a:extLst>
              <a:ext uri="{FF2B5EF4-FFF2-40B4-BE49-F238E27FC236}">
                <a16:creationId xmlns:a16="http://schemas.microsoft.com/office/drawing/2014/main" id="{3791D39D-B819-2E4B-8369-D4DE56666E47}"/>
              </a:ext>
            </a:extLst>
          </p:cNvPr>
          <p:cNvSpPr>
            <a:spLocks noGrp="1"/>
          </p:cNvSpPr>
          <p:nvPr>
            <p:ph idx="1"/>
          </p:nvPr>
        </p:nvSpPr>
        <p:spPr>
          <a:xfrm>
            <a:off x="693043" y="1620456"/>
            <a:ext cx="8694539" cy="5386263"/>
          </a:xfrm>
        </p:spPr>
        <p:txBody>
          <a:bodyPr>
            <a:normAutofit/>
          </a:bodyPr>
          <a:lstStyle/>
          <a:p>
            <a:r>
              <a:rPr lang="en-US" dirty="0"/>
              <a:t>your action: A1, A2, or A3? → A3</a:t>
            </a:r>
          </a:p>
          <a:p>
            <a:r>
              <a:rPr lang="en-US" dirty="0"/>
              <a:t>returned: -100, O1</a:t>
            </a:r>
          </a:p>
        </p:txBody>
      </p:sp>
    </p:spTree>
    <p:extLst>
      <p:ext uri="{BB962C8B-B14F-4D97-AF65-F5344CB8AC3E}">
        <p14:creationId xmlns:p14="http://schemas.microsoft.com/office/powerpoint/2010/main" val="1804674346"/>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078D-3BAF-6D44-9F7C-52500ADEB2C0}"/>
              </a:ext>
            </a:extLst>
          </p:cNvPr>
          <p:cNvSpPr>
            <a:spLocks noGrp="1"/>
          </p:cNvSpPr>
          <p:nvPr>
            <p:ph type="title"/>
          </p:nvPr>
        </p:nvSpPr>
        <p:spPr/>
        <p:txBody>
          <a:bodyPr/>
          <a:lstStyle/>
          <a:p>
            <a:r>
              <a:rPr lang="en-US" dirty="0"/>
              <a:t>PORL example</a:t>
            </a:r>
          </a:p>
        </p:txBody>
      </p:sp>
      <p:sp>
        <p:nvSpPr>
          <p:cNvPr id="3" name="Content Placeholder 2">
            <a:extLst>
              <a:ext uri="{FF2B5EF4-FFF2-40B4-BE49-F238E27FC236}">
                <a16:creationId xmlns:a16="http://schemas.microsoft.com/office/drawing/2014/main" id="{3791D39D-B819-2E4B-8369-D4DE56666E47}"/>
              </a:ext>
            </a:extLst>
          </p:cNvPr>
          <p:cNvSpPr>
            <a:spLocks noGrp="1"/>
          </p:cNvSpPr>
          <p:nvPr>
            <p:ph idx="1"/>
          </p:nvPr>
        </p:nvSpPr>
        <p:spPr>
          <a:xfrm>
            <a:off x="693043" y="1620456"/>
            <a:ext cx="8694539" cy="5386263"/>
          </a:xfrm>
        </p:spPr>
        <p:txBody>
          <a:bodyPr>
            <a:normAutofit/>
          </a:bodyPr>
          <a:lstStyle/>
          <a:p>
            <a:r>
              <a:rPr lang="en-US" dirty="0"/>
              <a:t>your action: A1, A2, or A3? → A3</a:t>
            </a:r>
          </a:p>
          <a:p>
            <a:r>
              <a:rPr lang="en-US" dirty="0"/>
              <a:t>returned: -100, O1</a:t>
            </a:r>
          </a:p>
          <a:p>
            <a:r>
              <a:rPr lang="en-US" dirty="0"/>
              <a:t>your action: A1, A2, or A3? </a:t>
            </a:r>
          </a:p>
        </p:txBody>
      </p:sp>
    </p:spTree>
    <p:extLst>
      <p:ext uri="{BB962C8B-B14F-4D97-AF65-F5344CB8AC3E}">
        <p14:creationId xmlns:p14="http://schemas.microsoft.com/office/powerpoint/2010/main" val="3232201273"/>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078D-3BAF-6D44-9F7C-52500ADEB2C0}"/>
              </a:ext>
            </a:extLst>
          </p:cNvPr>
          <p:cNvSpPr>
            <a:spLocks noGrp="1"/>
          </p:cNvSpPr>
          <p:nvPr>
            <p:ph type="title"/>
          </p:nvPr>
        </p:nvSpPr>
        <p:spPr/>
        <p:txBody>
          <a:bodyPr/>
          <a:lstStyle/>
          <a:p>
            <a:r>
              <a:rPr lang="en-US" dirty="0"/>
              <a:t>PORL example</a:t>
            </a:r>
          </a:p>
        </p:txBody>
      </p:sp>
      <p:sp>
        <p:nvSpPr>
          <p:cNvPr id="3" name="Content Placeholder 2">
            <a:extLst>
              <a:ext uri="{FF2B5EF4-FFF2-40B4-BE49-F238E27FC236}">
                <a16:creationId xmlns:a16="http://schemas.microsoft.com/office/drawing/2014/main" id="{3791D39D-B819-2E4B-8369-D4DE56666E47}"/>
              </a:ext>
            </a:extLst>
          </p:cNvPr>
          <p:cNvSpPr>
            <a:spLocks noGrp="1"/>
          </p:cNvSpPr>
          <p:nvPr>
            <p:ph idx="1"/>
          </p:nvPr>
        </p:nvSpPr>
        <p:spPr>
          <a:xfrm>
            <a:off x="693043" y="1620456"/>
            <a:ext cx="8694539" cy="5386263"/>
          </a:xfrm>
        </p:spPr>
        <p:txBody>
          <a:bodyPr>
            <a:normAutofit/>
          </a:bodyPr>
          <a:lstStyle/>
          <a:p>
            <a:r>
              <a:rPr lang="en-US" dirty="0"/>
              <a:t>your action: A1, A2, or A3? → A3</a:t>
            </a:r>
          </a:p>
          <a:p>
            <a:r>
              <a:rPr lang="en-US" dirty="0"/>
              <a:t>returned: -100, O1</a:t>
            </a:r>
          </a:p>
          <a:p>
            <a:r>
              <a:rPr lang="en-US" dirty="0"/>
              <a:t>your action: A1, A2, or A3? → A1</a:t>
            </a:r>
          </a:p>
        </p:txBody>
      </p:sp>
    </p:spTree>
    <p:extLst>
      <p:ext uri="{BB962C8B-B14F-4D97-AF65-F5344CB8AC3E}">
        <p14:creationId xmlns:p14="http://schemas.microsoft.com/office/powerpoint/2010/main" val="1009873661"/>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078D-3BAF-6D44-9F7C-52500ADEB2C0}"/>
              </a:ext>
            </a:extLst>
          </p:cNvPr>
          <p:cNvSpPr>
            <a:spLocks noGrp="1"/>
          </p:cNvSpPr>
          <p:nvPr>
            <p:ph type="title"/>
          </p:nvPr>
        </p:nvSpPr>
        <p:spPr/>
        <p:txBody>
          <a:bodyPr/>
          <a:lstStyle/>
          <a:p>
            <a:r>
              <a:rPr lang="en-US" dirty="0"/>
              <a:t>PORL example</a:t>
            </a:r>
          </a:p>
        </p:txBody>
      </p:sp>
      <p:sp>
        <p:nvSpPr>
          <p:cNvPr id="3" name="Content Placeholder 2">
            <a:extLst>
              <a:ext uri="{FF2B5EF4-FFF2-40B4-BE49-F238E27FC236}">
                <a16:creationId xmlns:a16="http://schemas.microsoft.com/office/drawing/2014/main" id="{3791D39D-B819-2E4B-8369-D4DE56666E47}"/>
              </a:ext>
            </a:extLst>
          </p:cNvPr>
          <p:cNvSpPr>
            <a:spLocks noGrp="1"/>
          </p:cNvSpPr>
          <p:nvPr>
            <p:ph idx="1"/>
          </p:nvPr>
        </p:nvSpPr>
        <p:spPr>
          <a:xfrm>
            <a:off x="693043" y="1620456"/>
            <a:ext cx="8694539" cy="5386263"/>
          </a:xfrm>
        </p:spPr>
        <p:txBody>
          <a:bodyPr>
            <a:normAutofit/>
          </a:bodyPr>
          <a:lstStyle/>
          <a:p>
            <a:r>
              <a:rPr lang="en-US" dirty="0"/>
              <a:t>your action: A1, A2, or A3? → A3</a:t>
            </a:r>
          </a:p>
          <a:p>
            <a:r>
              <a:rPr lang="en-US" dirty="0"/>
              <a:t>returned: -100, O1</a:t>
            </a:r>
          </a:p>
          <a:p>
            <a:r>
              <a:rPr lang="en-US" dirty="0"/>
              <a:t>your action: A1, A2, or A3? → A1</a:t>
            </a:r>
          </a:p>
          <a:p>
            <a:r>
              <a:rPr lang="en-US" dirty="0"/>
              <a:t>returned: -1, O2</a:t>
            </a:r>
          </a:p>
        </p:txBody>
      </p:sp>
    </p:spTree>
    <p:extLst>
      <p:ext uri="{BB962C8B-B14F-4D97-AF65-F5344CB8AC3E}">
        <p14:creationId xmlns:p14="http://schemas.microsoft.com/office/powerpoint/2010/main" val="3815807742"/>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078D-3BAF-6D44-9F7C-52500ADEB2C0}"/>
              </a:ext>
            </a:extLst>
          </p:cNvPr>
          <p:cNvSpPr>
            <a:spLocks noGrp="1"/>
          </p:cNvSpPr>
          <p:nvPr>
            <p:ph type="title"/>
          </p:nvPr>
        </p:nvSpPr>
        <p:spPr/>
        <p:txBody>
          <a:bodyPr/>
          <a:lstStyle/>
          <a:p>
            <a:r>
              <a:rPr lang="en-US" dirty="0"/>
              <a:t>PORL example</a:t>
            </a:r>
          </a:p>
        </p:txBody>
      </p:sp>
      <p:sp>
        <p:nvSpPr>
          <p:cNvPr id="3" name="Content Placeholder 2">
            <a:extLst>
              <a:ext uri="{FF2B5EF4-FFF2-40B4-BE49-F238E27FC236}">
                <a16:creationId xmlns:a16="http://schemas.microsoft.com/office/drawing/2014/main" id="{3791D39D-B819-2E4B-8369-D4DE56666E47}"/>
              </a:ext>
            </a:extLst>
          </p:cNvPr>
          <p:cNvSpPr>
            <a:spLocks noGrp="1"/>
          </p:cNvSpPr>
          <p:nvPr>
            <p:ph idx="1"/>
          </p:nvPr>
        </p:nvSpPr>
        <p:spPr>
          <a:xfrm>
            <a:off x="693043" y="1620456"/>
            <a:ext cx="8694539" cy="5386263"/>
          </a:xfrm>
        </p:spPr>
        <p:txBody>
          <a:bodyPr>
            <a:normAutofit/>
          </a:bodyPr>
          <a:lstStyle/>
          <a:p>
            <a:r>
              <a:rPr lang="en-US" dirty="0"/>
              <a:t>your action: A1, A2, or A3? → A3</a:t>
            </a:r>
          </a:p>
          <a:p>
            <a:r>
              <a:rPr lang="en-US" dirty="0"/>
              <a:t>returned: -100, O1</a:t>
            </a:r>
          </a:p>
          <a:p>
            <a:r>
              <a:rPr lang="en-US" dirty="0"/>
              <a:t>your action: A1, A2, or A3? → A1</a:t>
            </a:r>
          </a:p>
          <a:p>
            <a:r>
              <a:rPr lang="en-US" dirty="0"/>
              <a:t>returned: -1, O2</a:t>
            </a:r>
          </a:p>
          <a:p>
            <a:r>
              <a:rPr lang="en-US" dirty="0"/>
              <a:t>your action: A1, A2, or A3? </a:t>
            </a:r>
          </a:p>
        </p:txBody>
      </p:sp>
    </p:spTree>
    <p:extLst>
      <p:ext uri="{BB962C8B-B14F-4D97-AF65-F5344CB8AC3E}">
        <p14:creationId xmlns:p14="http://schemas.microsoft.com/office/powerpoint/2010/main" val="2577602089"/>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078D-3BAF-6D44-9F7C-52500ADEB2C0}"/>
              </a:ext>
            </a:extLst>
          </p:cNvPr>
          <p:cNvSpPr>
            <a:spLocks noGrp="1"/>
          </p:cNvSpPr>
          <p:nvPr>
            <p:ph type="title"/>
          </p:nvPr>
        </p:nvSpPr>
        <p:spPr/>
        <p:txBody>
          <a:bodyPr/>
          <a:lstStyle/>
          <a:p>
            <a:r>
              <a:rPr lang="en-US" dirty="0"/>
              <a:t>PORL example</a:t>
            </a:r>
          </a:p>
        </p:txBody>
      </p:sp>
      <p:sp>
        <p:nvSpPr>
          <p:cNvPr id="3" name="Content Placeholder 2">
            <a:extLst>
              <a:ext uri="{FF2B5EF4-FFF2-40B4-BE49-F238E27FC236}">
                <a16:creationId xmlns:a16="http://schemas.microsoft.com/office/drawing/2014/main" id="{3791D39D-B819-2E4B-8369-D4DE56666E47}"/>
              </a:ext>
            </a:extLst>
          </p:cNvPr>
          <p:cNvSpPr>
            <a:spLocks noGrp="1"/>
          </p:cNvSpPr>
          <p:nvPr>
            <p:ph idx="1"/>
          </p:nvPr>
        </p:nvSpPr>
        <p:spPr>
          <a:xfrm>
            <a:off x="693043" y="1620456"/>
            <a:ext cx="8694539" cy="5386263"/>
          </a:xfrm>
        </p:spPr>
        <p:txBody>
          <a:bodyPr>
            <a:normAutofit/>
          </a:bodyPr>
          <a:lstStyle/>
          <a:p>
            <a:r>
              <a:rPr lang="en-US" dirty="0"/>
              <a:t>your action: A1, A2, or A3? → A3</a:t>
            </a:r>
          </a:p>
          <a:p>
            <a:r>
              <a:rPr lang="en-US" dirty="0"/>
              <a:t>returned: -100, O1</a:t>
            </a:r>
          </a:p>
          <a:p>
            <a:r>
              <a:rPr lang="en-US" dirty="0"/>
              <a:t>your action: A1, A2, or A3? → A1</a:t>
            </a:r>
          </a:p>
          <a:p>
            <a:r>
              <a:rPr lang="en-US" dirty="0"/>
              <a:t>returned: -1, O2</a:t>
            </a:r>
          </a:p>
          <a:p>
            <a:r>
              <a:rPr lang="en-US" dirty="0"/>
              <a:t>your action: A1, A2, or A3? → A1</a:t>
            </a:r>
          </a:p>
        </p:txBody>
      </p:sp>
    </p:spTree>
    <p:extLst>
      <p:ext uri="{BB962C8B-B14F-4D97-AF65-F5344CB8AC3E}">
        <p14:creationId xmlns:p14="http://schemas.microsoft.com/office/powerpoint/2010/main" val="3410701542"/>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078D-3BAF-6D44-9F7C-52500ADEB2C0}"/>
              </a:ext>
            </a:extLst>
          </p:cNvPr>
          <p:cNvSpPr>
            <a:spLocks noGrp="1"/>
          </p:cNvSpPr>
          <p:nvPr>
            <p:ph type="title"/>
          </p:nvPr>
        </p:nvSpPr>
        <p:spPr/>
        <p:txBody>
          <a:bodyPr/>
          <a:lstStyle/>
          <a:p>
            <a:r>
              <a:rPr lang="en-US" dirty="0"/>
              <a:t>PORL example</a:t>
            </a:r>
          </a:p>
        </p:txBody>
      </p:sp>
      <p:sp>
        <p:nvSpPr>
          <p:cNvPr id="3" name="Content Placeholder 2">
            <a:extLst>
              <a:ext uri="{FF2B5EF4-FFF2-40B4-BE49-F238E27FC236}">
                <a16:creationId xmlns:a16="http://schemas.microsoft.com/office/drawing/2014/main" id="{3791D39D-B819-2E4B-8369-D4DE56666E47}"/>
              </a:ext>
            </a:extLst>
          </p:cNvPr>
          <p:cNvSpPr>
            <a:spLocks noGrp="1"/>
          </p:cNvSpPr>
          <p:nvPr>
            <p:ph idx="1"/>
          </p:nvPr>
        </p:nvSpPr>
        <p:spPr>
          <a:xfrm>
            <a:off x="693043" y="1620456"/>
            <a:ext cx="8694539" cy="5386263"/>
          </a:xfrm>
        </p:spPr>
        <p:txBody>
          <a:bodyPr>
            <a:normAutofit/>
          </a:bodyPr>
          <a:lstStyle/>
          <a:p>
            <a:r>
              <a:rPr lang="en-US" dirty="0"/>
              <a:t>your action: A1, A2, or A3? → A3</a:t>
            </a:r>
          </a:p>
          <a:p>
            <a:r>
              <a:rPr lang="en-US" dirty="0"/>
              <a:t>returned: -100, O1</a:t>
            </a:r>
          </a:p>
          <a:p>
            <a:r>
              <a:rPr lang="en-US" dirty="0"/>
              <a:t>your action: A1, A2, or A3? → A1</a:t>
            </a:r>
          </a:p>
          <a:p>
            <a:r>
              <a:rPr lang="en-US" dirty="0"/>
              <a:t>returned: -1, O2</a:t>
            </a:r>
          </a:p>
          <a:p>
            <a:r>
              <a:rPr lang="en-US" dirty="0"/>
              <a:t>your action: A1, A2, or A3? → A1</a:t>
            </a:r>
          </a:p>
          <a:p>
            <a:r>
              <a:rPr lang="en-US" dirty="0"/>
              <a:t>returned: -1, O2</a:t>
            </a:r>
          </a:p>
        </p:txBody>
      </p:sp>
    </p:spTree>
    <p:extLst>
      <p:ext uri="{BB962C8B-B14F-4D97-AF65-F5344CB8AC3E}">
        <p14:creationId xmlns:p14="http://schemas.microsoft.com/office/powerpoint/2010/main" val="1540853007"/>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078D-3BAF-6D44-9F7C-52500ADEB2C0}"/>
              </a:ext>
            </a:extLst>
          </p:cNvPr>
          <p:cNvSpPr>
            <a:spLocks noGrp="1"/>
          </p:cNvSpPr>
          <p:nvPr>
            <p:ph type="title"/>
          </p:nvPr>
        </p:nvSpPr>
        <p:spPr/>
        <p:txBody>
          <a:bodyPr/>
          <a:lstStyle/>
          <a:p>
            <a:r>
              <a:rPr lang="en-US" dirty="0"/>
              <a:t>PORL example</a:t>
            </a:r>
          </a:p>
        </p:txBody>
      </p:sp>
      <p:sp>
        <p:nvSpPr>
          <p:cNvPr id="3" name="Content Placeholder 2">
            <a:extLst>
              <a:ext uri="{FF2B5EF4-FFF2-40B4-BE49-F238E27FC236}">
                <a16:creationId xmlns:a16="http://schemas.microsoft.com/office/drawing/2014/main" id="{3791D39D-B819-2E4B-8369-D4DE56666E47}"/>
              </a:ext>
            </a:extLst>
          </p:cNvPr>
          <p:cNvSpPr>
            <a:spLocks noGrp="1"/>
          </p:cNvSpPr>
          <p:nvPr>
            <p:ph idx="1"/>
          </p:nvPr>
        </p:nvSpPr>
        <p:spPr>
          <a:xfrm>
            <a:off x="693043" y="1620456"/>
            <a:ext cx="8694539" cy="5386263"/>
          </a:xfrm>
        </p:spPr>
        <p:txBody>
          <a:bodyPr>
            <a:normAutofit/>
          </a:bodyPr>
          <a:lstStyle/>
          <a:p>
            <a:r>
              <a:rPr lang="en-US" dirty="0"/>
              <a:t>your action: A1, A2, or A3? → A3</a:t>
            </a:r>
          </a:p>
          <a:p>
            <a:r>
              <a:rPr lang="en-US" dirty="0"/>
              <a:t>returned: -100, O1</a:t>
            </a:r>
          </a:p>
          <a:p>
            <a:r>
              <a:rPr lang="en-US" dirty="0"/>
              <a:t>your action: A1, A2, or A3? → A1</a:t>
            </a:r>
          </a:p>
          <a:p>
            <a:r>
              <a:rPr lang="en-US" dirty="0"/>
              <a:t>returned: -1, O2</a:t>
            </a:r>
          </a:p>
          <a:p>
            <a:r>
              <a:rPr lang="en-US" dirty="0"/>
              <a:t>your action: A1, A2, or A3? → A1</a:t>
            </a:r>
          </a:p>
          <a:p>
            <a:r>
              <a:rPr lang="en-US" dirty="0"/>
              <a:t>returned: -1, O2</a:t>
            </a:r>
          </a:p>
          <a:p>
            <a:r>
              <a:rPr lang="en-US" dirty="0"/>
              <a:t>your action: A1, A2, or A3? </a:t>
            </a:r>
          </a:p>
        </p:txBody>
      </p:sp>
    </p:spTree>
    <p:extLst>
      <p:ext uri="{BB962C8B-B14F-4D97-AF65-F5344CB8AC3E}">
        <p14:creationId xmlns:p14="http://schemas.microsoft.com/office/powerpoint/2010/main" val="39917928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Gradient TD is less accurate than MC  on the 1000-state random walk using state aggregation"/>
          <p:cNvSpPr txBox="1">
            <a:spLocks noGrp="1"/>
          </p:cNvSpPr>
          <p:nvPr>
            <p:ph type="title"/>
          </p:nvPr>
        </p:nvSpPr>
        <p:spPr>
          <a:xfrm>
            <a:off x="419503" y="555585"/>
            <a:ext cx="9503882" cy="1902647"/>
          </a:xfrm>
          <a:prstGeom prst="rect">
            <a:avLst/>
          </a:prstGeom>
        </p:spPr>
        <p:txBody>
          <a:bodyPr>
            <a:normAutofit/>
          </a:bodyPr>
          <a:lstStyle/>
          <a:p>
            <a:pPr defTabSz="309055">
              <a:defRPr sz="7280"/>
            </a:pPr>
            <a:r>
              <a:rPr lang="en-US" sz="4200" dirty="0"/>
              <a:t>Example: </a:t>
            </a:r>
            <a:r>
              <a:rPr sz="4200" dirty="0"/>
              <a:t>Gradient TD on 1000-state random walk</a:t>
            </a:r>
          </a:p>
        </p:txBody>
      </p:sp>
      <p:pic>
        <p:nvPicPr>
          <p:cNvPr id="235" name="Image" descr="Image"/>
          <p:cNvPicPr>
            <a:picLocks noChangeAspect="1"/>
          </p:cNvPicPr>
          <p:nvPr/>
        </p:nvPicPr>
        <p:blipFill>
          <a:blip r:embed="rId2"/>
          <a:stretch>
            <a:fillRect/>
          </a:stretch>
        </p:blipFill>
        <p:spPr>
          <a:xfrm>
            <a:off x="3923419" y="2877039"/>
            <a:ext cx="4238121" cy="3349076"/>
          </a:xfrm>
          <a:prstGeom prst="rect">
            <a:avLst/>
          </a:prstGeom>
          <a:ln w="12700">
            <a:miter lim="400000"/>
          </a:ln>
        </p:spPr>
      </p:pic>
      <p:sp>
        <p:nvSpPr>
          <p:cNvPr id="236" name="10 groups of 100 states…"/>
          <p:cNvSpPr txBox="1"/>
          <p:nvPr/>
        </p:nvSpPr>
        <p:spPr>
          <a:xfrm>
            <a:off x="465713" y="2695432"/>
            <a:ext cx="2669140" cy="1213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9533" tIns="29533" rIns="29533" bIns="29533" anchor="ctr">
            <a:spAutoFit/>
          </a:bodyPr>
          <a:lstStyle/>
          <a:p>
            <a:pPr marL="189006" indent="-189006">
              <a:spcBef>
                <a:spcPts val="909"/>
              </a:spcBef>
              <a:buSzPct val="100000"/>
              <a:buChar char="•"/>
              <a:defRPr sz="3700"/>
            </a:pPr>
            <a:r>
              <a:rPr sz="2000" dirty="0"/>
              <a:t>10 groups of 100 states</a:t>
            </a:r>
          </a:p>
          <a:p>
            <a:pPr marL="189006" indent="-189006">
              <a:spcBef>
                <a:spcPts val="909"/>
              </a:spcBef>
              <a:buSzPct val="100000"/>
              <a:buChar char="•"/>
              <a:defRPr sz="3700"/>
            </a:pPr>
            <a:r>
              <a:rPr sz="2000" dirty="0"/>
              <a:t>after 100,000 episodes</a:t>
            </a:r>
          </a:p>
          <a:p>
            <a:pPr marL="189006" indent="-189006">
              <a:spcBef>
                <a:spcPts val="909"/>
              </a:spcBef>
              <a:buSzPct val="100000"/>
              <a:buChar char="•"/>
              <a:defRPr sz="3700"/>
            </a:pPr>
            <a:r>
              <a:rPr sz="2000" dirty="0">
                <a:latin typeface="Symbol"/>
                <a:ea typeface="Symbol"/>
                <a:cs typeface="Symbol"/>
                <a:sym typeface="Symbol"/>
              </a:rPr>
              <a:t>a</a:t>
            </a:r>
            <a:r>
              <a:rPr sz="2000" dirty="0"/>
              <a:t> = 2 x 10</a:t>
            </a:r>
            <a:r>
              <a:rPr sz="2000" baseline="31999" dirty="0"/>
              <a:t>-5</a:t>
            </a:r>
          </a:p>
        </p:txBody>
      </p:sp>
      <p:sp>
        <p:nvSpPr>
          <p:cNvPr id="237" name="Relative values are…"/>
          <p:cNvSpPr txBox="1"/>
          <p:nvPr/>
        </p:nvSpPr>
        <p:spPr>
          <a:xfrm>
            <a:off x="469579" y="5057498"/>
            <a:ext cx="2064166" cy="6751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9533" tIns="29533" rIns="29533" bIns="29533" anchor="ctr">
            <a:spAutoFit/>
          </a:bodyPr>
          <a:lstStyle/>
          <a:p>
            <a:r>
              <a:rPr sz="2000" dirty="0"/>
              <a:t>Relative values are</a:t>
            </a:r>
          </a:p>
          <a:p>
            <a:r>
              <a:rPr sz="2000" dirty="0"/>
              <a:t>still pretty accurate</a:t>
            </a:r>
          </a:p>
        </p:txBody>
      </p:sp>
    </p:spTree>
    <p:extLst>
      <p:ext uri="{BB962C8B-B14F-4D97-AF65-F5344CB8AC3E}">
        <p14:creationId xmlns:p14="http://schemas.microsoft.com/office/powerpoint/2010/main" val="2369280013"/>
      </p:ext>
    </p:extLst>
  </p:cSld>
  <p:clrMapOvr>
    <a:masterClrMapping/>
  </p:clrMapOvr>
  <p:transition spd="med"/>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078D-3BAF-6D44-9F7C-52500ADEB2C0}"/>
              </a:ext>
            </a:extLst>
          </p:cNvPr>
          <p:cNvSpPr>
            <a:spLocks noGrp="1"/>
          </p:cNvSpPr>
          <p:nvPr>
            <p:ph type="title"/>
          </p:nvPr>
        </p:nvSpPr>
        <p:spPr/>
        <p:txBody>
          <a:bodyPr/>
          <a:lstStyle/>
          <a:p>
            <a:r>
              <a:rPr lang="en-US" dirty="0"/>
              <a:t>PORL example</a:t>
            </a:r>
          </a:p>
        </p:txBody>
      </p:sp>
      <p:sp>
        <p:nvSpPr>
          <p:cNvPr id="3" name="Content Placeholder 2">
            <a:extLst>
              <a:ext uri="{FF2B5EF4-FFF2-40B4-BE49-F238E27FC236}">
                <a16:creationId xmlns:a16="http://schemas.microsoft.com/office/drawing/2014/main" id="{3791D39D-B819-2E4B-8369-D4DE56666E47}"/>
              </a:ext>
            </a:extLst>
          </p:cNvPr>
          <p:cNvSpPr>
            <a:spLocks noGrp="1"/>
          </p:cNvSpPr>
          <p:nvPr>
            <p:ph idx="1"/>
          </p:nvPr>
        </p:nvSpPr>
        <p:spPr>
          <a:xfrm>
            <a:off x="693043" y="1620456"/>
            <a:ext cx="8694539" cy="5386263"/>
          </a:xfrm>
        </p:spPr>
        <p:txBody>
          <a:bodyPr>
            <a:normAutofit/>
          </a:bodyPr>
          <a:lstStyle/>
          <a:p>
            <a:r>
              <a:rPr lang="en-US" dirty="0"/>
              <a:t>your action: A1, A2, or A3? → A3</a:t>
            </a:r>
          </a:p>
          <a:p>
            <a:r>
              <a:rPr lang="en-US" dirty="0"/>
              <a:t>returned: -100, O1</a:t>
            </a:r>
          </a:p>
          <a:p>
            <a:r>
              <a:rPr lang="en-US" dirty="0"/>
              <a:t>your action: A1, A2, or A3? → A1</a:t>
            </a:r>
          </a:p>
          <a:p>
            <a:r>
              <a:rPr lang="en-US" dirty="0"/>
              <a:t>returned: -1, O2</a:t>
            </a:r>
          </a:p>
          <a:p>
            <a:r>
              <a:rPr lang="en-US" dirty="0"/>
              <a:t>your action: A1, A2, or A3? → A1</a:t>
            </a:r>
          </a:p>
          <a:p>
            <a:r>
              <a:rPr lang="en-US" dirty="0"/>
              <a:t>returned: -1, O2</a:t>
            </a:r>
          </a:p>
          <a:p>
            <a:r>
              <a:rPr lang="en-US" dirty="0"/>
              <a:t>your action: A1, A2, or A3? → A2</a:t>
            </a:r>
          </a:p>
        </p:txBody>
      </p:sp>
    </p:spTree>
    <p:extLst>
      <p:ext uri="{BB962C8B-B14F-4D97-AF65-F5344CB8AC3E}">
        <p14:creationId xmlns:p14="http://schemas.microsoft.com/office/powerpoint/2010/main" val="240165293"/>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078D-3BAF-6D44-9F7C-52500ADEB2C0}"/>
              </a:ext>
            </a:extLst>
          </p:cNvPr>
          <p:cNvSpPr>
            <a:spLocks noGrp="1"/>
          </p:cNvSpPr>
          <p:nvPr>
            <p:ph type="title"/>
          </p:nvPr>
        </p:nvSpPr>
        <p:spPr/>
        <p:txBody>
          <a:bodyPr/>
          <a:lstStyle/>
          <a:p>
            <a:r>
              <a:rPr lang="en-US" dirty="0"/>
              <a:t>PORL example</a:t>
            </a:r>
          </a:p>
        </p:txBody>
      </p:sp>
      <p:sp>
        <p:nvSpPr>
          <p:cNvPr id="3" name="Content Placeholder 2">
            <a:extLst>
              <a:ext uri="{FF2B5EF4-FFF2-40B4-BE49-F238E27FC236}">
                <a16:creationId xmlns:a16="http://schemas.microsoft.com/office/drawing/2014/main" id="{3791D39D-B819-2E4B-8369-D4DE56666E47}"/>
              </a:ext>
            </a:extLst>
          </p:cNvPr>
          <p:cNvSpPr>
            <a:spLocks noGrp="1"/>
          </p:cNvSpPr>
          <p:nvPr>
            <p:ph idx="1"/>
          </p:nvPr>
        </p:nvSpPr>
        <p:spPr>
          <a:xfrm>
            <a:off x="693043" y="1620456"/>
            <a:ext cx="8694539" cy="5386263"/>
          </a:xfrm>
        </p:spPr>
        <p:txBody>
          <a:bodyPr>
            <a:normAutofit/>
          </a:bodyPr>
          <a:lstStyle/>
          <a:p>
            <a:r>
              <a:rPr lang="en-US" dirty="0"/>
              <a:t>your action: A1, A2, or A3? → A3</a:t>
            </a:r>
          </a:p>
          <a:p>
            <a:r>
              <a:rPr lang="en-US" dirty="0"/>
              <a:t>returned: -100, O1</a:t>
            </a:r>
          </a:p>
          <a:p>
            <a:r>
              <a:rPr lang="en-US" dirty="0"/>
              <a:t>your action: A1, A2, or A3? → A1</a:t>
            </a:r>
          </a:p>
          <a:p>
            <a:r>
              <a:rPr lang="en-US" dirty="0"/>
              <a:t>returned: -1, O2</a:t>
            </a:r>
          </a:p>
          <a:p>
            <a:r>
              <a:rPr lang="en-US" dirty="0"/>
              <a:t>your action: A1, A2, or A3? → A1</a:t>
            </a:r>
          </a:p>
          <a:p>
            <a:r>
              <a:rPr lang="en-US" dirty="0"/>
              <a:t>returned: -1, O2</a:t>
            </a:r>
          </a:p>
          <a:p>
            <a:r>
              <a:rPr lang="en-US" dirty="0"/>
              <a:t>your action: A1, A2, or A3? → A2</a:t>
            </a:r>
          </a:p>
          <a:p>
            <a:r>
              <a:rPr lang="en-US" dirty="0"/>
              <a:t>returned: +10, O1</a:t>
            </a:r>
          </a:p>
        </p:txBody>
      </p:sp>
    </p:spTree>
    <p:extLst>
      <p:ext uri="{BB962C8B-B14F-4D97-AF65-F5344CB8AC3E}">
        <p14:creationId xmlns:p14="http://schemas.microsoft.com/office/powerpoint/2010/main" val="2897801325"/>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078D-3BAF-6D44-9F7C-52500ADEB2C0}"/>
              </a:ext>
            </a:extLst>
          </p:cNvPr>
          <p:cNvSpPr>
            <a:spLocks noGrp="1"/>
          </p:cNvSpPr>
          <p:nvPr>
            <p:ph type="title"/>
          </p:nvPr>
        </p:nvSpPr>
        <p:spPr/>
        <p:txBody>
          <a:bodyPr/>
          <a:lstStyle/>
          <a:p>
            <a:r>
              <a:rPr lang="en-US" dirty="0"/>
              <a:t>PORL example</a:t>
            </a:r>
          </a:p>
        </p:txBody>
      </p:sp>
      <p:sp>
        <p:nvSpPr>
          <p:cNvPr id="3" name="Content Placeholder 2">
            <a:extLst>
              <a:ext uri="{FF2B5EF4-FFF2-40B4-BE49-F238E27FC236}">
                <a16:creationId xmlns:a16="http://schemas.microsoft.com/office/drawing/2014/main" id="{3791D39D-B819-2E4B-8369-D4DE56666E47}"/>
              </a:ext>
            </a:extLst>
          </p:cNvPr>
          <p:cNvSpPr>
            <a:spLocks noGrp="1"/>
          </p:cNvSpPr>
          <p:nvPr>
            <p:ph idx="1"/>
          </p:nvPr>
        </p:nvSpPr>
        <p:spPr>
          <a:xfrm>
            <a:off x="693043" y="1620456"/>
            <a:ext cx="8694539" cy="5386263"/>
          </a:xfrm>
        </p:spPr>
        <p:txBody>
          <a:bodyPr>
            <a:normAutofit/>
          </a:bodyPr>
          <a:lstStyle/>
          <a:p>
            <a:r>
              <a:rPr lang="en-US" dirty="0"/>
              <a:t>your action: A1, A2, or A3? → A3</a:t>
            </a:r>
          </a:p>
          <a:p>
            <a:r>
              <a:rPr lang="en-US" dirty="0"/>
              <a:t>returned: -100, O1</a:t>
            </a:r>
          </a:p>
          <a:p>
            <a:r>
              <a:rPr lang="en-US" dirty="0"/>
              <a:t>your action: A1, A2, or A3? → A1</a:t>
            </a:r>
          </a:p>
          <a:p>
            <a:r>
              <a:rPr lang="en-US" dirty="0"/>
              <a:t>returned: -1, O2</a:t>
            </a:r>
          </a:p>
          <a:p>
            <a:r>
              <a:rPr lang="en-US" dirty="0"/>
              <a:t>your action: A1, A2, or A3? → A1</a:t>
            </a:r>
          </a:p>
          <a:p>
            <a:r>
              <a:rPr lang="en-US" dirty="0"/>
              <a:t>returned: -1, O2</a:t>
            </a:r>
          </a:p>
          <a:p>
            <a:r>
              <a:rPr lang="en-US" dirty="0"/>
              <a:t>your action: A1, A2, or A3? → A2</a:t>
            </a:r>
          </a:p>
          <a:p>
            <a:r>
              <a:rPr lang="en-US" dirty="0"/>
              <a:t>returned: +10, O1</a:t>
            </a:r>
          </a:p>
          <a:p>
            <a:r>
              <a:rPr lang="en-US" dirty="0"/>
              <a:t>your action: A1, A2, or A3? </a:t>
            </a:r>
          </a:p>
        </p:txBody>
      </p:sp>
    </p:spTree>
    <p:extLst>
      <p:ext uri="{BB962C8B-B14F-4D97-AF65-F5344CB8AC3E}">
        <p14:creationId xmlns:p14="http://schemas.microsoft.com/office/powerpoint/2010/main" val="371239381"/>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078D-3BAF-6D44-9F7C-52500ADEB2C0}"/>
              </a:ext>
            </a:extLst>
          </p:cNvPr>
          <p:cNvSpPr>
            <a:spLocks noGrp="1"/>
          </p:cNvSpPr>
          <p:nvPr>
            <p:ph type="title"/>
          </p:nvPr>
        </p:nvSpPr>
        <p:spPr/>
        <p:txBody>
          <a:bodyPr/>
          <a:lstStyle/>
          <a:p>
            <a:r>
              <a:rPr lang="en-US" dirty="0"/>
              <a:t>PORL example</a:t>
            </a:r>
          </a:p>
        </p:txBody>
      </p:sp>
      <p:sp>
        <p:nvSpPr>
          <p:cNvPr id="3" name="Content Placeholder 2">
            <a:extLst>
              <a:ext uri="{FF2B5EF4-FFF2-40B4-BE49-F238E27FC236}">
                <a16:creationId xmlns:a16="http://schemas.microsoft.com/office/drawing/2014/main" id="{3791D39D-B819-2E4B-8369-D4DE56666E47}"/>
              </a:ext>
            </a:extLst>
          </p:cNvPr>
          <p:cNvSpPr>
            <a:spLocks noGrp="1"/>
          </p:cNvSpPr>
          <p:nvPr>
            <p:ph idx="1"/>
          </p:nvPr>
        </p:nvSpPr>
        <p:spPr>
          <a:xfrm>
            <a:off x="693043" y="1620456"/>
            <a:ext cx="8694539" cy="5386263"/>
          </a:xfrm>
        </p:spPr>
        <p:txBody>
          <a:bodyPr>
            <a:normAutofit/>
          </a:bodyPr>
          <a:lstStyle/>
          <a:p>
            <a:r>
              <a:rPr lang="en-US" dirty="0"/>
              <a:t>your action: A1, A2, or A3? → A3</a:t>
            </a:r>
          </a:p>
          <a:p>
            <a:r>
              <a:rPr lang="en-US" dirty="0"/>
              <a:t>returned: -100, O1</a:t>
            </a:r>
          </a:p>
          <a:p>
            <a:r>
              <a:rPr lang="en-US" dirty="0"/>
              <a:t>your action: A1, A2, or A3? → A1</a:t>
            </a:r>
          </a:p>
          <a:p>
            <a:r>
              <a:rPr lang="en-US" dirty="0"/>
              <a:t>returned: -1, O2</a:t>
            </a:r>
          </a:p>
          <a:p>
            <a:r>
              <a:rPr lang="en-US" dirty="0"/>
              <a:t>your action: A1, A2, or A3? → A1</a:t>
            </a:r>
          </a:p>
          <a:p>
            <a:r>
              <a:rPr lang="en-US" dirty="0"/>
              <a:t>returned: -1, O2</a:t>
            </a:r>
          </a:p>
          <a:p>
            <a:r>
              <a:rPr lang="en-US" dirty="0"/>
              <a:t>your action: A1, A2, or A3? → A2</a:t>
            </a:r>
          </a:p>
          <a:p>
            <a:r>
              <a:rPr lang="en-US" dirty="0"/>
              <a:t>returned: +10, O1</a:t>
            </a:r>
          </a:p>
          <a:p>
            <a:r>
              <a:rPr lang="en-US" dirty="0"/>
              <a:t>your action: A1, A2, or A3? → A2</a:t>
            </a:r>
          </a:p>
          <a:p>
            <a:endParaRPr lang="en-US" dirty="0"/>
          </a:p>
        </p:txBody>
      </p:sp>
    </p:spTree>
    <p:extLst>
      <p:ext uri="{BB962C8B-B14F-4D97-AF65-F5344CB8AC3E}">
        <p14:creationId xmlns:p14="http://schemas.microsoft.com/office/powerpoint/2010/main" val="759325293"/>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078D-3BAF-6D44-9F7C-52500ADEB2C0}"/>
              </a:ext>
            </a:extLst>
          </p:cNvPr>
          <p:cNvSpPr>
            <a:spLocks noGrp="1"/>
          </p:cNvSpPr>
          <p:nvPr>
            <p:ph type="title"/>
          </p:nvPr>
        </p:nvSpPr>
        <p:spPr/>
        <p:txBody>
          <a:bodyPr/>
          <a:lstStyle/>
          <a:p>
            <a:r>
              <a:rPr lang="en-US" dirty="0"/>
              <a:t>PORL example</a:t>
            </a:r>
          </a:p>
        </p:txBody>
      </p:sp>
      <p:sp>
        <p:nvSpPr>
          <p:cNvPr id="3" name="Content Placeholder 2">
            <a:extLst>
              <a:ext uri="{FF2B5EF4-FFF2-40B4-BE49-F238E27FC236}">
                <a16:creationId xmlns:a16="http://schemas.microsoft.com/office/drawing/2014/main" id="{3791D39D-B819-2E4B-8369-D4DE56666E47}"/>
              </a:ext>
            </a:extLst>
          </p:cNvPr>
          <p:cNvSpPr>
            <a:spLocks noGrp="1"/>
          </p:cNvSpPr>
          <p:nvPr>
            <p:ph idx="1"/>
          </p:nvPr>
        </p:nvSpPr>
        <p:spPr>
          <a:xfrm>
            <a:off x="693043" y="1620456"/>
            <a:ext cx="8694539" cy="5386263"/>
          </a:xfrm>
        </p:spPr>
        <p:txBody>
          <a:bodyPr>
            <a:normAutofit lnSpcReduction="10000"/>
          </a:bodyPr>
          <a:lstStyle/>
          <a:p>
            <a:r>
              <a:rPr lang="en-US" dirty="0"/>
              <a:t>your action: A1, A2, or A3? → A3</a:t>
            </a:r>
          </a:p>
          <a:p>
            <a:r>
              <a:rPr lang="en-US" dirty="0"/>
              <a:t>returned: -100, O1</a:t>
            </a:r>
          </a:p>
          <a:p>
            <a:r>
              <a:rPr lang="en-US" dirty="0"/>
              <a:t>your action: A1, A2, or A3? → A1</a:t>
            </a:r>
          </a:p>
          <a:p>
            <a:r>
              <a:rPr lang="en-US" dirty="0"/>
              <a:t>returned: -1, O2</a:t>
            </a:r>
          </a:p>
          <a:p>
            <a:r>
              <a:rPr lang="en-US" dirty="0"/>
              <a:t>your action: A1, A2, or A3? → A1</a:t>
            </a:r>
          </a:p>
          <a:p>
            <a:r>
              <a:rPr lang="en-US" dirty="0"/>
              <a:t>returned: -1, O2</a:t>
            </a:r>
          </a:p>
          <a:p>
            <a:r>
              <a:rPr lang="en-US" dirty="0"/>
              <a:t>your action: A1, A2, or A3? → A2</a:t>
            </a:r>
          </a:p>
          <a:p>
            <a:r>
              <a:rPr lang="en-US" dirty="0"/>
              <a:t>returned: +10, O1</a:t>
            </a:r>
          </a:p>
          <a:p>
            <a:r>
              <a:rPr lang="en-US" dirty="0"/>
              <a:t>your action: A1, A2, or A3? → A2</a:t>
            </a:r>
          </a:p>
          <a:p>
            <a:r>
              <a:rPr lang="en-US" dirty="0"/>
              <a:t>returned: -100, O1</a:t>
            </a:r>
          </a:p>
        </p:txBody>
      </p:sp>
    </p:spTree>
    <p:extLst>
      <p:ext uri="{BB962C8B-B14F-4D97-AF65-F5344CB8AC3E}">
        <p14:creationId xmlns:p14="http://schemas.microsoft.com/office/powerpoint/2010/main" val="758057075"/>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078D-3BAF-6D44-9F7C-52500ADEB2C0}"/>
              </a:ext>
            </a:extLst>
          </p:cNvPr>
          <p:cNvSpPr>
            <a:spLocks noGrp="1"/>
          </p:cNvSpPr>
          <p:nvPr>
            <p:ph type="title"/>
          </p:nvPr>
        </p:nvSpPr>
        <p:spPr/>
        <p:txBody>
          <a:bodyPr/>
          <a:lstStyle/>
          <a:p>
            <a:r>
              <a:rPr lang="en-US" dirty="0"/>
              <a:t>PORL example</a:t>
            </a:r>
          </a:p>
        </p:txBody>
      </p:sp>
      <p:sp>
        <p:nvSpPr>
          <p:cNvPr id="3" name="Content Placeholder 2">
            <a:extLst>
              <a:ext uri="{FF2B5EF4-FFF2-40B4-BE49-F238E27FC236}">
                <a16:creationId xmlns:a16="http://schemas.microsoft.com/office/drawing/2014/main" id="{3791D39D-B819-2E4B-8369-D4DE56666E47}"/>
              </a:ext>
            </a:extLst>
          </p:cNvPr>
          <p:cNvSpPr>
            <a:spLocks noGrp="1"/>
          </p:cNvSpPr>
          <p:nvPr>
            <p:ph idx="1"/>
          </p:nvPr>
        </p:nvSpPr>
        <p:spPr>
          <a:xfrm>
            <a:off x="693043" y="1620456"/>
            <a:ext cx="8694539" cy="5386263"/>
          </a:xfrm>
        </p:spPr>
        <p:txBody>
          <a:bodyPr>
            <a:normAutofit lnSpcReduction="10000"/>
          </a:bodyPr>
          <a:lstStyle/>
          <a:p>
            <a:r>
              <a:rPr lang="en-US" dirty="0"/>
              <a:t>your action: A1, A2, or A3? → A3</a:t>
            </a:r>
          </a:p>
          <a:p>
            <a:r>
              <a:rPr lang="en-US" dirty="0"/>
              <a:t>returned: -100, O1</a:t>
            </a:r>
          </a:p>
          <a:p>
            <a:r>
              <a:rPr lang="en-US" dirty="0"/>
              <a:t>your action: A1, A2, or A3? → A1</a:t>
            </a:r>
          </a:p>
          <a:p>
            <a:r>
              <a:rPr lang="en-US" dirty="0"/>
              <a:t>returned: -1, O2</a:t>
            </a:r>
          </a:p>
          <a:p>
            <a:r>
              <a:rPr lang="en-US" dirty="0"/>
              <a:t>your action: A1, A2, or A3? → A1</a:t>
            </a:r>
          </a:p>
          <a:p>
            <a:r>
              <a:rPr lang="en-US" dirty="0"/>
              <a:t>returned: -1, O2</a:t>
            </a:r>
          </a:p>
          <a:p>
            <a:r>
              <a:rPr lang="en-US" dirty="0"/>
              <a:t>your action: A1, A2, or A3? → A2</a:t>
            </a:r>
          </a:p>
          <a:p>
            <a:r>
              <a:rPr lang="en-US" dirty="0"/>
              <a:t>returned: +10, O1</a:t>
            </a:r>
          </a:p>
          <a:p>
            <a:r>
              <a:rPr lang="en-US" dirty="0"/>
              <a:t>your action: A1, A2, or A3? → A2</a:t>
            </a:r>
          </a:p>
          <a:p>
            <a:r>
              <a:rPr lang="en-US" dirty="0"/>
              <a:t>returned: -100, O1</a:t>
            </a:r>
          </a:p>
        </p:txBody>
      </p:sp>
      <p:sp>
        <p:nvSpPr>
          <p:cNvPr id="5" name="Freeform 4">
            <a:extLst>
              <a:ext uri="{FF2B5EF4-FFF2-40B4-BE49-F238E27FC236}">
                <a16:creationId xmlns:a16="http://schemas.microsoft.com/office/drawing/2014/main" id="{0E78D1D8-E83F-9844-9F87-B40FD9703C10}"/>
              </a:ext>
            </a:extLst>
          </p:cNvPr>
          <p:cNvSpPr/>
          <p:nvPr/>
        </p:nvSpPr>
        <p:spPr>
          <a:xfrm>
            <a:off x="3045231" y="3231728"/>
            <a:ext cx="3698326" cy="892893"/>
          </a:xfrm>
          <a:custGeom>
            <a:avLst>
              <a:gd name="f0" fmla="val 342"/>
              <a:gd name="f1" fmla="val 13368"/>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sz="3600" b="0" i="0" u="none" strike="noStrike" kern="1200" cap="none" dirty="0">
                <a:ln>
                  <a:noFill/>
                </a:ln>
                <a:latin typeface="Liberation Sans" pitchFamily="18"/>
                <a:ea typeface="Noto Sans CJK SC Regular" pitchFamily="2"/>
                <a:cs typeface="FreeSans" pitchFamily="2"/>
              </a:rPr>
              <a:t>Fun, eh?</a:t>
            </a:r>
          </a:p>
        </p:txBody>
      </p:sp>
    </p:spTree>
    <p:extLst>
      <p:ext uri="{BB962C8B-B14F-4D97-AF65-F5344CB8AC3E}">
        <p14:creationId xmlns:p14="http://schemas.microsoft.com/office/powerpoint/2010/main" val="1416232465"/>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078D-3BAF-6D44-9F7C-52500ADEB2C0}"/>
              </a:ext>
            </a:extLst>
          </p:cNvPr>
          <p:cNvSpPr>
            <a:spLocks noGrp="1"/>
          </p:cNvSpPr>
          <p:nvPr>
            <p:ph type="title"/>
          </p:nvPr>
        </p:nvSpPr>
        <p:spPr/>
        <p:txBody>
          <a:bodyPr/>
          <a:lstStyle/>
          <a:p>
            <a:r>
              <a:rPr lang="en-US" dirty="0"/>
              <a:t>PORL example</a:t>
            </a:r>
          </a:p>
        </p:txBody>
      </p:sp>
      <p:sp>
        <p:nvSpPr>
          <p:cNvPr id="3" name="Content Placeholder 2">
            <a:extLst>
              <a:ext uri="{FF2B5EF4-FFF2-40B4-BE49-F238E27FC236}">
                <a16:creationId xmlns:a16="http://schemas.microsoft.com/office/drawing/2014/main" id="{3791D39D-B819-2E4B-8369-D4DE56666E47}"/>
              </a:ext>
            </a:extLst>
          </p:cNvPr>
          <p:cNvSpPr>
            <a:spLocks noGrp="1"/>
          </p:cNvSpPr>
          <p:nvPr>
            <p:ph idx="1"/>
          </p:nvPr>
        </p:nvSpPr>
        <p:spPr>
          <a:xfrm>
            <a:off x="693043" y="1620456"/>
            <a:ext cx="8694539" cy="4398379"/>
          </a:xfrm>
        </p:spPr>
        <p:txBody>
          <a:bodyPr>
            <a:normAutofit fontScale="85000" lnSpcReduction="20000"/>
          </a:bodyPr>
          <a:lstStyle/>
          <a:p>
            <a:r>
              <a:rPr lang="en-US" dirty="0"/>
              <a:t>your action: A1, A2, or A3? → A3</a:t>
            </a:r>
          </a:p>
          <a:p>
            <a:r>
              <a:rPr lang="en-US" dirty="0"/>
              <a:t>returned: -100, O1</a:t>
            </a:r>
          </a:p>
          <a:p>
            <a:r>
              <a:rPr lang="en-US" dirty="0"/>
              <a:t>your action: A1, A2, or A3? → A1</a:t>
            </a:r>
          </a:p>
          <a:p>
            <a:r>
              <a:rPr lang="en-US" dirty="0"/>
              <a:t>returned: -1, O2</a:t>
            </a:r>
          </a:p>
          <a:p>
            <a:r>
              <a:rPr lang="en-US" dirty="0"/>
              <a:t>your action: A1, A2, or A3? → A1</a:t>
            </a:r>
          </a:p>
          <a:p>
            <a:r>
              <a:rPr lang="en-US" dirty="0"/>
              <a:t>returned: -1, O2</a:t>
            </a:r>
          </a:p>
          <a:p>
            <a:r>
              <a:rPr lang="en-US" dirty="0"/>
              <a:t>your action: A1, A2, or A3? → A2</a:t>
            </a:r>
          </a:p>
          <a:p>
            <a:r>
              <a:rPr lang="en-US" dirty="0"/>
              <a:t>returned: +10, O1</a:t>
            </a:r>
          </a:p>
          <a:p>
            <a:r>
              <a:rPr lang="en-US" dirty="0"/>
              <a:t>your action: A1, A2, or A3? → A2</a:t>
            </a:r>
          </a:p>
          <a:p>
            <a:r>
              <a:rPr lang="en-US" dirty="0"/>
              <a:t>returned: -100, O1</a:t>
            </a:r>
          </a:p>
        </p:txBody>
      </p:sp>
      <p:pic>
        <p:nvPicPr>
          <p:cNvPr id="4" name="Picture 3">
            <a:extLst>
              <a:ext uri="{FF2B5EF4-FFF2-40B4-BE49-F238E27FC236}">
                <a16:creationId xmlns:a16="http://schemas.microsoft.com/office/drawing/2014/main" id="{0CFB21CF-D7AE-104B-A88A-7DD2D6B4E233}"/>
              </a:ext>
            </a:extLst>
          </p:cNvPr>
          <p:cNvPicPr>
            <a:picLocks noChangeAspect="1"/>
          </p:cNvPicPr>
          <p:nvPr/>
        </p:nvPicPr>
        <p:blipFill rotWithShape="1">
          <a:blip r:embed="rId2"/>
          <a:srcRect b="30295"/>
          <a:stretch/>
        </p:blipFill>
        <p:spPr>
          <a:xfrm>
            <a:off x="6200533" y="5544597"/>
            <a:ext cx="3857870" cy="2015078"/>
          </a:xfrm>
          <a:prstGeom prst="rect">
            <a:avLst/>
          </a:prstGeom>
        </p:spPr>
      </p:pic>
      <p:sp>
        <p:nvSpPr>
          <p:cNvPr id="6" name="Rectangle 5">
            <a:extLst>
              <a:ext uri="{FF2B5EF4-FFF2-40B4-BE49-F238E27FC236}">
                <a16:creationId xmlns:a16="http://schemas.microsoft.com/office/drawing/2014/main" id="{66B6613F-F10F-D34A-83BD-089570BE971F}"/>
              </a:ext>
            </a:extLst>
          </p:cNvPr>
          <p:cNvSpPr/>
          <p:nvPr/>
        </p:nvSpPr>
        <p:spPr>
          <a:xfrm>
            <a:off x="6200533" y="1516514"/>
            <a:ext cx="3313976" cy="4401205"/>
          </a:xfrm>
          <a:prstGeom prst="rect">
            <a:avLst/>
          </a:prstGeom>
        </p:spPr>
        <p:txBody>
          <a:bodyPr wrap="square">
            <a:spAutoFit/>
          </a:bodyPr>
          <a:lstStyle/>
          <a:p>
            <a:r>
              <a:rPr lang="en-US" sz="2700" dirty="0">
                <a:latin typeface="Helvetica" pitchFamily="2" charset="0"/>
              </a:rPr>
              <a:t>=</a:t>
            </a:r>
            <a:r>
              <a:rPr lang="en-US" sz="2700" dirty="0" err="1">
                <a:latin typeface="Helvetica" pitchFamily="2" charset="0"/>
              </a:rPr>
              <a:t>OpenRight</a:t>
            </a:r>
            <a:endParaRPr lang="en-US" sz="2700" dirty="0">
              <a:latin typeface="Helvetica" pitchFamily="2" charset="0"/>
            </a:endParaRPr>
          </a:p>
          <a:p>
            <a:r>
              <a:rPr lang="en-US" sz="2700" dirty="0">
                <a:latin typeface="Helvetica" pitchFamily="2" charset="0"/>
              </a:rPr>
              <a:t>=</a:t>
            </a:r>
            <a:r>
              <a:rPr lang="en-US" sz="2700" dirty="0" err="1">
                <a:latin typeface="Helvetica" pitchFamily="2" charset="0"/>
              </a:rPr>
              <a:t>HearLeft</a:t>
            </a:r>
            <a:endParaRPr lang="en-US" sz="2700" dirty="0">
              <a:latin typeface="Helvetica" pitchFamily="2" charset="0"/>
            </a:endParaRPr>
          </a:p>
          <a:p>
            <a:r>
              <a:rPr lang="en-US" sz="2700" dirty="0">
                <a:latin typeface="Helvetica" pitchFamily="2" charset="0"/>
              </a:rPr>
              <a:t>=Listen</a:t>
            </a:r>
          </a:p>
          <a:p>
            <a:r>
              <a:rPr lang="en-US" sz="2700" dirty="0">
                <a:latin typeface="Helvetica" pitchFamily="2" charset="0"/>
              </a:rPr>
              <a:t>=</a:t>
            </a:r>
            <a:r>
              <a:rPr lang="en-US" sz="2700" dirty="0" err="1">
                <a:latin typeface="Helvetica" pitchFamily="2" charset="0"/>
              </a:rPr>
              <a:t>HearRight</a:t>
            </a:r>
            <a:endParaRPr lang="en-US" sz="2700" dirty="0">
              <a:latin typeface="Helvetica" pitchFamily="2" charset="0"/>
            </a:endParaRPr>
          </a:p>
          <a:p>
            <a:r>
              <a:rPr lang="en-US" sz="2700" dirty="0">
                <a:latin typeface="Helvetica" pitchFamily="2" charset="0"/>
              </a:rPr>
              <a:t>=Listen</a:t>
            </a:r>
          </a:p>
          <a:p>
            <a:r>
              <a:rPr lang="en-US" sz="2700" dirty="0">
                <a:latin typeface="Helvetica" pitchFamily="2" charset="0"/>
              </a:rPr>
              <a:t>=</a:t>
            </a:r>
            <a:r>
              <a:rPr lang="en-US" sz="2700" dirty="0" err="1">
                <a:latin typeface="Helvetica" pitchFamily="2" charset="0"/>
              </a:rPr>
              <a:t>HearRight</a:t>
            </a:r>
            <a:endParaRPr lang="en-US" sz="2700" dirty="0">
              <a:latin typeface="Helvetica" pitchFamily="2" charset="0"/>
            </a:endParaRPr>
          </a:p>
          <a:p>
            <a:r>
              <a:rPr lang="en-US" sz="2700" dirty="0">
                <a:latin typeface="Helvetica" pitchFamily="2" charset="0"/>
              </a:rPr>
              <a:t>=</a:t>
            </a:r>
            <a:r>
              <a:rPr lang="en-US" sz="2700" dirty="0" err="1">
                <a:latin typeface="Helvetica" pitchFamily="2" charset="0"/>
              </a:rPr>
              <a:t>OpenLeft</a:t>
            </a:r>
            <a:endParaRPr lang="en-US" sz="2700" dirty="0">
              <a:latin typeface="Helvetica" pitchFamily="2" charset="0"/>
            </a:endParaRPr>
          </a:p>
          <a:p>
            <a:r>
              <a:rPr lang="en-US" sz="2700" dirty="0">
                <a:latin typeface="Helvetica" pitchFamily="2" charset="0"/>
              </a:rPr>
              <a:t>=</a:t>
            </a:r>
            <a:r>
              <a:rPr lang="en-US" sz="2700" dirty="0" err="1">
                <a:latin typeface="Helvetica" pitchFamily="2" charset="0"/>
              </a:rPr>
              <a:t>HearLeft</a:t>
            </a:r>
            <a:endParaRPr lang="en-US" sz="2700" dirty="0">
              <a:latin typeface="Helvetica" pitchFamily="2" charset="0"/>
            </a:endParaRPr>
          </a:p>
          <a:p>
            <a:r>
              <a:rPr lang="en-US" sz="2700" dirty="0">
                <a:latin typeface="Helvetica" pitchFamily="2" charset="0"/>
              </a:rPr>
              <a:t>=</a:t>
            </a:r>
            <a:r>
              <a:rPr lang="en-US" sz="2700" dirty="0" err="1">
                <a:latin typeface="Helvetica" pitchFamily="2" charset="0"/>
              </a:rPr>
              <a:t>OpenLeft</a:t>
            </a:r>
            <a:endParaRPr lang="en-US" sz="2700" dirty="0">
              <a:latin typeface="Helvetica" pitchFamily="2" charset="0"/>
            </a:endParaRPr>
          </a:p>
          <a:p>
            <a:r>
              <a:rPr lang="en-US" sz="2700" dirty="0">
                <a:latin typeface="Helvetica" pitchFamily="2" charset="0"/>
              </a:rPr>
              <a:t>=...</a:t>
            </a:r>
            <a:endParaRPr lang="en-US" sz="2700" dirty="0">
              <a:effectLst/>
              <a:latin typeface="Helvetica" pitchFamily="2" charset="0"/>
            </a:endParaRPr>
          </a:p>
        </p:txBody>
      </p:sp>
    </p:spTree>
    <p:extLst>
      <p:ext uri="{BB962C8B-B14F-4D97-AF65-F5344CB8AC3E}">
        <p14:creationId xmlns:p14="http://schemas.microsoft.com/office/powerpoint/2010/main" val="3042872068"/>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object 26"/>
          <p:cNvSpPr txBox="1"/>
          <p:nvPr/>
        </p:nvSpPr>
        <p:spPr>
          <a:xfrm>
            <a:off x="213326" y="55169"/>
            <a:ext cx="8164449" cy="1427189"/>
          </a:xfrm>
          <a:prstGeom prst="rect">
            <a:avLst/>
          </a:prstGeom>
        </p:spPr>
        <p:txBody>
          <a:bodyPr vert="horz" wrap="square" lIns="0" tIns="26355" rIns="0" bIns="0" rtlCol="0">
            <a:spAutoFit/>
          </a:bodyPr>
          <a:lstStyle/>
          <a:p>
            <a:pPr>
              <a:lnSpc>
                <a:spcPct val="100000"/>
              </a:lnSpc>
            </a:pPr>
            <a:endParaRPr sz="1092" dirty="0">
              <a:latin typeface="Arial"/>
              <a:cs typeface="Arial"/>
            </a:endParaRPr>
          </a:p>
          <a:p>
            <a:pPr>
              <a:spcBef>
                <a:spcPts val="55"/>
              </a:spcBef>
            </a:pPr>
            <a:endParaRPr sz="1092" dirty="0">
              <a:latin typeface="Arial"/>
              <a:cs typeface="Arial"/>
            </a:endParaRPr>
          </a:p>
          <a:p>
            <a:pPr marL="27742"/>
            <a:r>
              <a:rPr sz="2403" b="1" dirty="0">
                <a:solidFill>
                  <a:srgbClr val="D41A2C"/>
                </a:solidFill>
                <a:latin typeface="Arial"/>
                <a:cs typeface="Arial"/>
              </a:rPr>
              <a:t>Histories</a:t>
            </a:r>
            <a:r>
              <a:rPr sz="2403" b="1" spc="-87" dirty="0">
                <a:solidFill>
                  <a:srgbClr val="D41A2C"/>
                </a:solidFill>
                <a:latin typeface="Arial"/>
                <a:cs typeface="Arial"/>
              </a:rPr>
              <a:t> </a:t>
            </a:r>
            <a:r>
              <a:rPr sz="2403" b="1" dirty="0">
                <a:solidFill>
                  <a:srgbClr val="D41A2C"/>
                </a:solidFill>
                <a:latin typeface="Arial"/>
                <a:cs typeface="Arial"/>
              </a:rPr>
              <a:t>-</a:t>
            </a:r>
            <a:r>
              <a:rPr sz="2403" b="1" spc="-76" dirty="0">
                <a:solidFill>
                  <a:srgbClr val="D41A2C"/>
                </a:solidFill>
                <a:latin typeface="Arial"/>
                <a:cs typeface="Arial"/>
              </a:rPr>
              <a:t> </a:t>
            </a:r>
            <a:r>
              <a:rPr sz="2403" b="1" dirty="0">
                <a:solidFill>
                  <a:srgbClr val="D41A2C"/>
                </a:solidFill>
                <a:latin typeface="Arial"/>
                <a:cs typeface="Arial"/>
              </a:rPr>
              <a:t>Why</a:t>
            </a:r>
            <a:r>
              <a:rPr sz="2403" b="1" spc="-87" dirty="0">
                <a:solidFill>
                  <a:srgbClr val="D41A2C"/>
                </a:solidFill>
                <a:latin typeface="Arial"/>
                <a:cs typeface="Arial"/>
              </a:rPr>
              <a:t> </a:t>
            </a:r>
            <a:r>
              <a:rPr sz="2403" b="1" spc="-22" dirty="0">
                <a:solidFill>
                  <a:srgbClr val="D41A2C"/>
                </a:solidFill>
                <a:latin typeface="Arial"/>
                <a:cs typeface="Arial"/>
              </a:rPr>
              <a:t>Actions?</a:t>
            </a:r>
            <a:endParaRPr sz="2403" dirty="0">
              <a:latin typeface="Arial"/>
              <a:cs typeface="Arial"/>
            </a:endParaRPr>
          </a:p>
          <a:p>
            <a:pPr marL="1807383" marR="11097" indent="-1230352">
              <a:lnSpc>
                <a:spcPct val="101000"/>
              </a:lnSpc>
              <a:spcBef>
                <a:spcPts val="666"/>
              </a:spcBef>
            </a:pPr>
            <a:r>
              <a:rPr sz="1966" b="1" dirty="0">
                <a:latin typeface="Arial"/>
                <a:cs typeface="Arial"/>
              </a:rPr>
              <a:t>Question:</a:t>
            </a:r>
            <a:r>
              <a:rPr sz="1966" b="1" spc="33" dirty="0">
                <a:latin typeface="Arial"/>
                <a:cs typeface="Arial"/>
              </a:rPr>
              <a:t> </a:t>
            </a:r>
            <a:r>
              <a:rPr sz="1966" dirty="0">
                <a:latin typeface="Arial"/>
                <a:cs typeface="Arial"/>
              </a:rPr>
              <a:t>Agent</a:t>
            </a:r>
            <a:r>
              <a:rPr sz="1966" spc="-66" dirty="0">
                <a:latin typeface="Arial"/>
                <a:cs typeface="Arial"/>
              </a:rPr>
              <a:t> </a:t>
            </a:r>
            <a:r>
              <a:rPr sz="1966" dirty="0">
                <a:latin typeface="Arial"/>
                <a:cs typeface="Arial"/>
              </a:rPr>
              <a:t>chooses</a:t>
            </a:r>
            <a:r>
              <a:rPr sz="1966" spc="-76" dirty="0">
                <a:latin typeface="Arial"/>
                <a:cs typeface="Arial"/>
              </a:rPr>
              <a:t> </a:t>
            </a:r>
            <a:r>
              <a:rPr sz="1966" dirty="0">
                <a:latin typeface="Arial"/>
                <a:cs typeface="Arial"/>
              </a:rPr>
              <a:t>actions,</a:t>
            </a:r>
            <a:r>
              <a:rPr sz="1966" spc="-76" dirty="0">
                <a:latin typeface="Arial"/>
                <a:cs typeface="Arial"/>
              </a:rPr>
              <a:t> </a:t>
            </a:r>
            <a:r>
              <a:rPr sz="1966" dirty="0">
                <a:latin typeface="Arial"/>
                <a:cs typeface="Arial"/>
              </a:rPr>
              <a:t>they</a:t>
            </a:r>
            <a:r>
              <a:rPr sz="1966" spc="-76" dirty="0">
                <a:latin typeface="Arial"/>
                <a:cs typeface="Arial"/>
              </a:rPr>
              <a:t> </a:t>
            </a:r>
            <a:r>
              <a:rPr sz="1966" dirty="0">
                <a:latin typeface="Arial"/>
                <a:cs typeface="Arial"/>
              </a:rPr>
              <a:t>are</a:t>
            </a:r>
            <a:r>
              <a:rPr sz="1966" spc="-66" dirty="0">
                <a:latin typeface="Arial"/>
                <a:cs typeface="Arial"/>
              </a:rPr>
              <a:t> </a:t>
            </a:r>
            <a:r>
              <a:rPr sz="1966" dirty="0">
                <a:latin typeface="Arial"/>
                <a:cs typeface="Arial"/>
              </a:rPr>
              <a:t>not</a:t>
            </a:r>
            <a:r>
              <a:rPr sz="1966" spc="-76" dirty="0">
                <a:latin typeface="Arial"/>
                <a:cs typeface="Arial"/>
              </a:rPr>
              <a:t> </a:t>
            </a:r>
            <a:r>
              <a:rPr sz="1966" dirty="0">
                <a:latin typeface="Arial"/>
                <a:cs typeface="Arial"/>
              </a:rPr>
              <a:t>observations</a:t>
            </a:r>
            <a:r>
              <a:rPr sz="1966" spc="-76" dirty="0">
                <a:latin typeface="Arial"/>
                <a:cs typeface="Arial"/>
              </a:rPr>
              <a:t> </a:t>
            </a:r>
            <a:r>
              <a:rPr sz="1966" dirty="0">
                <a:latin typeface="Arial"/>
                <a:cs typeface="Arial"/>
              </a:rPr>
              <a:t>of</a:t>
            </a:r>
            <a:r>
              <a:rPr sz="1966" spc="-76" dirty="0">
                <a:latin typeface="Arial"/>
                <a:cs typeface="Arial"/>
              </a:rPr>
              <a:t> </a:t>
            </a:r>
            <a:r>
              <a:rPr sz="1966" spc="-22" dirty="0">
                <a:latin typeface="Arial"/>
                <a:cs typeface="Arial"/>
              </a:rPr>
              <a:t>state </a:t>
            </a:r>
            <a:r>
              <a:rPr sz="1966" dirty="0">
                <a:latin typeface="Arial"/>
                <a:cs typeface="Arial"/>
              </a:rPr>
              <a:t>Do</a:t>
            </a:r>
            <a:r>
              <a:rPr sz="1966" spc="-66" dirty="0">
                <a:latin typeface="Arial"/>
                <a:cs typeface="Arial"/>
              </a:rPr>
              <a:t> </a:t>
            </a:r>
            <a:r>
              <a:rPr sz="1966" dirty="0">
                <a:latin typeface="Arial"/>
                <a:cs typeface="Arial"/>
              </a:rPr>
              <a:t>we</a:t>
            </a:r>
            <a:r>
              <a:rPr sz="1966" spc="-55" dirty="0">
                <a:latin typeface="Arial"/>
                <a:cs typeface="Arial"/>
              </a:rPr>
              <a:t> </a:t>
            </a:r>
            <a:r>
              <a:rPr sz="1966" dirty="0">
                <a:latin typeface="Arial"/>
                <a:cs typeface="Arial"/>
              </a:rPr>
              <a:t>actually</a:t>
            </a:r>
            <a:r>
              <a:rPr sz="1966" spc="-55" dirty="0">
                <a:latin typeface="Arial"/>
                <a:cs typeface="Arial"/>
              </a:rPr>
              <a:t> </a:t>
            </a:r>
            <a:r>
              <a:rPr sz="1966" dirty="0">
                <a:latin typeface="Arial"/>
                <a:cs typeface="Arial"/>
              </a:rPr>
              <a:t>need</a:t>
            </a:r>
            <a:r>
              <a:rPr sz="1966" spc="-55" dirty="0">
                <a:latin typeface="Arial"/>
                <a:cs typeface="Arial"/>
              </a:rPr>
              <a:t> </a:t>
            </a:r>
            <a:r>
              <a:rPr sz="1966" spc="-22" dirty="0">
                <a:latin typeface="Arial"/>
                <a:cs typeface="Arial"/>
              </a:rPr>
              <a:t>them?</a:t>
            </a:r>
            <a:endParaRPr sz="1966" dirty="0">
              <a:latin typeface="Arial"/>
              <a:cs typeface="Arial"/>
            </a:endParaRPr>
          </a:p>
        </p:txBody>
      </p:sp>
      <p:sp>
        <p:nvSpPr>
          <p:cNvPr id="27" name="object 27"/>
          <p:cNvSpPr txBox="1"/>
          <p:nvPr/>
        </p:nvSpPr>
        <p:spPr>
          <a:xfrm>
            <a:off x="763783" y="1938567"/>
            <a:ext cx="6793998" cy="329131"/>
          </a:xfrm>
          <a:prstGeom prst="rect">
            <a:avLst/>
          </a:prstGeom>
        </p:spPr>
        <p:txBody>
          <a:bodyPr vert="horz" wrap="square" lIns="0" tIns="26355" rIns="0" bIns="0" rtlCol="0">
            <a:spAutoFit/>
          </a:bodyPr>
          <a:lstStyle/>
          <a:p>
            <a:pPr marL="27742">
              <a:spcBef>
                <a:spcPts val="208"/>
              </a:spcBef>
            </a:pPr>
            <a:r>
              <a:rPr sz="1966" b="1" dirty="0">
                <a:latin typeface="Arial"/>
                <a:cs typeface="Arial"/>
              </a:rPr>
              <a:t>Answer:</a:t>
            </a:r>
            <a:r>
              <a:rPr sz="1966" b="1" spc="33" dirty="0">
                <a:latin typeface="Arial"/>
                <a:cs typeface="Arial"/>
              </a:rPr>
              <a:t> </a:t>
            </a:r>
            <a:r>
              <a:rPr sz="1966" spc="-98" dirty="0">
                <a:latin typeface="Arial"/>
                <a:cs typeface="Arial"/>
              </a:rPr>
              <a:t>Yes,</a:t>
            </a:r>
            <a:r>
              <a:rPr sz="1966" spc="-33" dirty="0">
                <a:latin typeface="Arial"/>
                <a:cs typeface="Arial"/>
              </a:rPr>
              <a:t> </a:t>
            </a:r>
            <a:r>
              <a:rPr sz="1966" dirty="0">
                <a:latin typeface="Arial"/>
                <a:cs typeface="Arial"/>
              </a:rPr>
              <a:t>actions</a:t>
            </a:r>
            <a:r>
              <a:rPr sz="1966" spc="-66" dirty="0">
                <a:latin typeface="Arial"/>
                <a:cs typeface="Arial"/>
              </a:rPr>
              <a:t> </a:t>
            </a:r>
            <a:r>
              <a:rPr sz="1966" dirty="0">
                <a:latin typeface="Arial"/>
                <a:cs typeface="Arial"/>
              </a:rPr>
              <a:t>may</a:t>
            </a:r>
            <a:r>
              <a:rPr sz="1966" spc="-55" dirty="0">
                <a:latin typeface="Arial"/>
                <a:cs typeface="Arial"/>
              </a:rPr>
              <a:t> </a:t>
            </a:r>
            <a:r>
              <a:rPr sz="1966" dirty="0">
                <a:latin typeface="Arial"/>
                <a:cs typeface="Arial"/>
              </a:rPr>
              <a:t>influence</a:t>
            </a:r>
            <a:r>
              <a:rPr sz="1966" spc="-55" dirty="0">
                <a:latin typeface="Arial"/>
                <a:cs typeface="Arial"/>
              </a:rPr>
              <a:t> </a:t>
            </a:r>
            <a:r>
              <a:rPr sz="1966" dirty="0">
                <a:latin typeface="Arial"/>
                <a:cs typeface="Arial"/>
              </a:rPr>
              <a:t>unobserved</a:t>
            </a:r>
            <a:r>
              <a:rPr sz="1966" spc="-66" dirty="0">
                <a:latin typeface="Arial"/>
                <a:cs typeface="Arial"/>
              </a:rPr>
              <a:t> </a:t>
            </a:r>
            <a:r>
              <a:rPr sz="1966" dirty="0">
                <a:latin typeface="Arial"/>
                <a:cs typeface="Arial"/>
              </a:rPr>
              <a:t>part</a:t>
            </a:r>
            <a:r>
              <a:rPr sz="1966" spc="-55" dirty="0">
                <a:latin typeface="Arial"/>
                <a:cs typeface="Arial"/>
              </a:rPr>
              <a:t> </a:t>
            </a:r>
            <a:r>
              <a:rPr sz="1966" dirty="0">
                <a:latin typeface="Arial"/>
                <a:cs typeface="Arial"/>
              </a:rPr>
              <a:t>of</a:t>
            </a:r>
            <a:r>
              <a:rPr sz="1966" spc="-55" dirty="0">
                <a:latin typeface="Arial"/>
                <a:cs typeface="Arial"/>
              </a:rPr>
              <a:t> </a:t>
            </a:r>
            <a:r>
              <a:rPr sz="1966" spc="-22" dirty="0">
                <a:latin typeface="Arial"/>
                <a:cs typeface="Arial"/>
              </a:rPr>
              <a:t>state</a:t>
            </a:r>
            <a:endParaRPr sz="1966">
              <a:latin typeface="Arial"/>
              <a:cs typeface="Arial"/>
            </a:endParaRPr>
          </a:p>
        </p:txBody>
      </p:sp>
      <p:pic>
        <p:nvPicPr>
          <p:cNvPr id="28" name="object 28"/>
          <p:cNvPicPr/>
          <p:nvPr/>
        </p:nvPicPr>
        <p:blipFill>
          <a:blip r:embed="rId2" cstate="print"/>
          <a:stretch>
            <a:fillRect/>
          </a:stretch>
        </p:blipFill>
        <p:spPr>
          <a:xfrm>
            <a:off x="2038773" y="2793342"/>
            <a:ext cx="764375" cy="1844246"/>
          </a:xfrm>
          <a:prstGeom prst="rect">
            <a:avLst/>
          </a:prstGeom>
        </p:spPr>
      </p:pic>
      <p:sp>
        <p:nvSpPr>
          <p:cNvPr id="29" name="object 29"/>
          <p:cNvSpPr txBox="1"/>
          <p:nvPr/>
        </p:nvSpPr>
        <p:spPr>
          <a:xfrm>
            <a:off x="680557" y="4736966"/>
            <a:ext cx="7619318" cy="2276972"/>
          </a:xfrm>
          <a:prstGeom prst="rect">
            <a:avLst/>
          </a:prstGeom>
        </p:spPr>
        <p:txBody>
          <a:bodyPr vert="horz" wrap="square" lIns="0" tIns="26355" rIns="0" bIns="0" rtlCol="0">
            <a:spAutoFit/>
          </a:bodyPr>
          <a:lstStyle/>
          <a:p>
            <a:pPr marL="995933">
              <a:spcBef>
                <a:spcPts val="208"/>
              </a:spcBef>
              <a:tabLst>
                <a:tab pos="3826990" algn="l"/>
                <a:tab pos="6384794" algn="l"/>
              </a:tabLst>
            </a:pPr>
            <a:r>
              <a:rPr sz="1529" dirty="0">
                <a:solidFill>
                  <a:srgbClr val="D41A2C"/>
                </a:solidFill>
                <a:latin typeface="Arial"/>
                <a:cs typeface="Arial"/>
              </a:rPr>
              <a:t>(a)</a:t>
            </a:r>
            <a:r>
              <a:rPr sz="1529" spc="-33" dirty="0">
                <a:solidFill>
                  <a:srgbClr val="D41A2C"/>
                </a:solidFill>
                <a:latin typeface="Arial"/>
                <a:cs typeface="Arial"/>
              </a:rPr>
              <a:t> </a:t>
            </a:r>
            <a:r>
              <a:rPr sz="1529" dirty="0">
                <a:latin typeface="Arial"/>
                <a:cs typeface="Arial"/>
              </a:rPr>
              <a:t>Starting</a:t>
            </a:r>
            <a:r>
              <a:rPr sz="1529" spc="-33" dirty="0">
                <a:latin typeface="Arial"/>
                <a:cs typeface="Arial"/>
              </a:rPr>
              <a:t> </a:t>
            </a:r>
            <a:r>
              <a:rPr sz="1529" spc="-22" dirty="0">
                <a:latin typeface="Arial"/>
                <a:cs typeface="Arial"/>
              </a:rPr>
              <a:t>state.</a:t>
            </a:r>
            <a:r>
              <a:rPr sz="1529" dirty="0">
                <a:latin typeface="Arial"/>
                <a:cs typeface="Arial"/>
              </a:rPr>
              <a:t>	</a:t>
            </a:r>
            <a:r>
              <a:rPr sz="1529" dirty="0">
                <a:solidFill>
                  <a:srgbClr val="D41A2C"/>
                </a:solidFill>
                <a:latin typeface="Arial"/>
                <a:cs typeface="Arial"/>
              </a:rPr>
              <a:t>(b)</a:t>
            </a:r>
            <a:r>
              <a:rPr sz="1529" spc="-66" dirty="0">
                <a:solidFill>
                  <a:srgbClr val="D41A2C"/>
                </a:solidFill>
                <a:latin typeface="Arial"/>
                <a:cs typeface="Arial"/>
              </a:rPr>
              <a:t> </a:t>
            </a:r>
            <a:r>
              <a:rPr sz="1529" dirty="0">
                <a:latin typeface="Arial"/>
                <a:cs typeface="Arial"/>
              </a:rPr>
              <a:t>Left</a:t>
            </a:r>
            <a:r>
              <a:rPr sz="1529" spc="-55" dirty="0">
                <a:latin typeface="Arial"/>
                <a:cs typeface="Arial"/>
              </a:rPr>
              <a:t> </a:t>
            </a:r>
            <a:r>
              <a:rPr sz="1529" spc="-44" dirty="0">
                <a:latin typeface="Arial"/>
                <a:cs typeface="Arial"/>
              </a:rPr>
              <a:t>turn.</a:t>
            </a:r>
            <a:r>
              <a:rPr sz="1529" dirty="0">
                <a:latin typeface="Arial"/>
                <a:cs typeface="Arial"/>
              </a:rPr>
              <a:t>	</a:t>
            </a:r>
            <a:r>
              <a:rPr sz="1529" dirty="0">
                <a:solidFill>
                  <a:srgbClr val="D41A2C"/>
                </a:solidFill>
                <a:latin typeface="Arial"/>
                <a:cs typeface="Arial"/>
              </a:rPr>
              <a:t>(c)</a:t>
            </a:r>
            <a:r>
              <a:rPr sz="1529" spc="-33" dirty="0">
                <a:solidFill>
                  <a:srgbClr val="D41A2C"/>
                </a:solidFill>
                <a:latin typeface="Arial"/>
                <a:cs typeface="Arial"/>
              </a:rPr>
              <a:t> </a:t>
            </a:r>
            <a:r>
              <a:rPr sz="1529" dirty="0">
                <a:latin typeface="Arial"/>
                <a:cs typeface="Arial"/>
              </a:rPr>
              <a:t>Right</a:t>
            </a:r>
            <a:r>
              <a:rPr sz="1529" spc="-33" dirty="0">
                <a:latin typeface="Arial"/>
                <a:cs typeface="Arial"/>
              </a:rPr>
              <a:t> </a:t>
            </a:r>
            <a:r>
              <a:rPr sz="1529" spc="-44" dirty="0">
                <a:latin typeface="Arial"/>
                <a:cs typeface="Arial"/>
              </a:rPr>
              <a:t>turn.</a:t>
            </a:r>
            <a:endParaRPr sz="1529">
              <a:latin typeface="Arial"/>
              <a:cs typeface="Arial"/>
            </a:endParaRPr>
          </a:p>
          <a:p>
            <a:pPr marL="1507771">
              <a:spcBef>
                <a:spcPts val="1365"/>
              </a:spcBef>
            </a:pPr>
            <a:r>
              <a:rPr sz="1748" dirty="0">
                <a:solidFill>
                  <a:srgbClr val="D41A2C"/>
                </a:solidFill>
                <a:latin typeface="Arial"/>
                <a:cs typeface="Arial"/>
              </a:rPr>
              <a:t>Figure:</a:t>
            </a:r>
            <a:r>
              <a:rPr sz="1748" spc="-33" dirty="0">
                <a:solidFill>
                  <a:srgbClr val="D41A2C"/>
                </a:solidFill>
                <a:latin typeface="Arial"/>
                <a:cs typeface="Arial"/>
              </a:rPr>
              <a:t> </a:t>
            </a:r>
            <a:r>
              <a:rPr sz="1748" dirty="0">
                <a:latin typeface="Arial"/>
                <a:cs typeface="Arial"/>
              </a:rPr>
              <a:t>Spiral</a:t>
            </a:r>
            <a:r>
              <a:rPr sz="1748" spc="-22" dirty="0">
                <a:latin typeface="Arial"/>
                <a:cs typeface="Arial"/>
              </a:rPr>
              <a:t> problem </a:t>
            </a:r>
            <a:r>
              <a:rPr sz="1748" dirty="0">
                <a:latin typeface="Arial"/>
                <a:cs typeface="Arial"/>
              </a:rPr>
              <a:t>where</a:t>
            </a:r>
            <a:r>
              <a:rPr sz="1748" spc="-33" dirty="0">
                <a:latin typeface="Arial"/>
                <a:cs typeface="Arial"/>
              </a:rPr>
              <a:t> </a:t>
            </a:r>
            <a:r>
              <a:rPr sz="1748" spc="-22" dirty="0">
                <a:latin typeface="Arial"/>
                <a:cs typeface="Arial"/>
              </a:rPr>
              <a:t>action-</a:t>
            </a:r>
            <a:r>
              <a:rPr sz="1748" dirty="0">
                <a:latin typeface="Arial"/>
                <a:cs typeface="Arial"/>
              </a:rPr>
              <a:t>memory</a:t>
            </a:r>
            <a:r>
              <a:rPr sz="1748" spc="-22" dirty="0">
                <a:latin typeface="Arial"/>
                <a:cs typeface="Arial"/>
              </a:rPr>
              <a:t> </a:t>
            </a:r>
            <a:r>
              <a:rPr sz="1748" dirty="0">
                <a:latin typeface="Arial"/>
                <a:cs typeface="Arial"/>
              </a:rPr>
              <a:t>is</a:t>
            </a:r>
            <a:r>
              <a:rPr sz="1748" spc="-22" dirty="0">
                <a:latin typeface="Arial"/>
                <a:cs typeface="Arial"/>
              </a:rPr>
              <a:t> necessary.</a:t>
            </a:r>
            <a:endParaRPr sz="1748">
              <a:latin typeface="Arial"/>
              <a:cs typeface="Arial"/>
            </a:endParaRPr>
          </a:p>
          <a:p>
            <a:pPr>
              <a:spcBef>
                <a:spcPts val="885"/>
              </a:spcBef>
            </a:pPr>
            <a:endParaRPr sz="1748">
              <a:latin typeface="Arial"/>
              <a:cs typeface="Arial"/>
            </a:endParaRPr>
          </a:p>
          <a:p>
            <a:pPr marL="110968"/>
            <a:r>
              <a:rPr sz="1966" b="1" dirty="0">
                <a:latin typeface="Arial"/>
                <a:cs typeface="Arial"/>
              </a:rPr>
              <a:t>In</a:t>
            </a:r>
            <a:r>
              <a:rPr sz="1966" b="1" spc="-33" dirty="0">
                <a:latin typeface="Arial"/>
                <a:cs typeface="Arial"/>
              </a:rPr>
              <a:t> </a:t>
            </a:r>
            <a:r>
              <a:rPr sz="1966" b="1" spc="-22" dirty="0">
                <a:latin typeface="Arial"/>
                <a:cs typeface="Arial"/>
              </a:rPr>
              <a:t>Practice:</a:t>
            </a:r>
            <a:endParaRPr sz="1966">
              <a:latin typeface="Arial"/>
              <a:cs typeface="Arial"/>
            </a:endParaRPr>
          </a:p>
          <a:p>
            <a:pPr marL="618644" indent="-252451">
              <a:spcBef>
                <a:spcPts val="249"/>
              </a:spcBef>
              <a:buClr>
                <a:srgbClr val="D41A2C"/>
              </a:buClr>
              <a:buFont typeface="Menlo"/>
              <a:buChar char="•"/>
              <a:tabLst>
                <a:tab pos="618644" algn="l"/>
              </a:tabLst>
            </a:pPr>
            <a:r>
              <a:rPr sz="1966" dirty="0">
                <a:latin typeface="Arial"/>
                <a:cs typeface="Arial"/>
              </a:rPr>
              <a:t>Highly</a:t>
            </a:r>
            <a:r>
              <a:rPr sz="1966" spc="-76" dirty="0">
                <a:latin typeface="Arial"/>
                <a:cs typeface="Arial"/>
              </a:rPr>
              <a:t> </a:t>
            </a:r>
            <a:r>
              <a:rPr sz="1966" dirty="0">
                <a:latin typeface="Arial"/>
                <a:cs typeface="Arial"/>
              </a:rPr>
              <a:t>dependent</a:t>
            </a:r>
            <a:r>
              <a:rPr sz="1966" spc="-76" dirty="0">
                <a:latin typeface="Arial"/>
                <a:cs typeface="Arial"/>
              </a:rPr>
              <a:t> </a:t>
            </a:r>
            <a:r>
              <a:rPr sz="1966" dirty="0">
                <a:latin typeface="Arial"/>
                <a:cs typeface="Arial"/>
              </a:rPr>
              <a:t>on</a:t>
            </a:r>
            <a:r>
              <a:rPr sz="1966" spc="-66" dirty="0">
                <a:latin typeface="Arial"/>
                <a:cs typeface="Arial"/>
              </a:rPr>
              <a:t> </a:t>
            </a:r>
            <a:r>
              <a:rPr sz="1966" dirty="0">
                <a:latin typeface="Arial"/>
                <a:cs typeface="Arial"/>
              </a:rPr>
              <a:t>problem</a:t>
            </a:r>
            <a:r>
              <a:rPr sz="1966" spc="-76" dirty="0">
                <a:latin typeface="Arial"/>
                <a:cs typeface="Arial"/>
              </a:rPr>
              <a:t> </a:t>
            </a:r>
            <a:r>
              <a:rPr sz="1966" dirty="0">
                <a:latin typeface="Arial"/>
                <a:cs typeface="Arial"/>
              </a:rPr>
              <a:t>and</a:t>
            </a:r>
            <a:r>
              <a:rPr sz="1966" spc="-76" dirty="0">
                <a:latin typeface="Arial"/>
                <a:cs typeface="Arial"/>
              </a:rPr>
              <a:t> </a:t>
            </a:r>
            <a:r>
              <a:rPr sz="1966" dirty="0">
                <a:latin typeface="Arial"/>
                <a:cs typeface="Arial"/>
              </a:rPr>
              <a:t>action</a:t>
            </a:r>
            <a:r>
              <a:rPr sz="1966" spc="-66" dirty="0">
                <a:latin typeface="Arial"/>
                <a:cs typeface="Arial"/>
              </a:rPr>
              <a:t> </a:t>
            </a:r>
            <a:r>
              <a:rPr sz="1966" spc="-22" dirty="0">
                <a:latin typeface="Arial"/>
                <a:cs typeface="Arial"/>
              </a:rPr>
              <a:t>semantics</a:t>
            </a:r>
            <a:endParaRPr sz="1966">
              <a:latin typeface="Arial"/>
              <a:cs typeface="Arial"/>
            </a:endParaRPr>
          </a:p>
          <a:p>
            <a:pPr marL="1133256" lvl="1" indent="-245516">
              <a:lnSpc>
                <a:spcPts val="2031"/>
              </a:lnSpc>
              <a:spcBef>
                <a:spcPts val="262"/>
              </a:spcBef>
              <a:buClr>
                <a:srgbClr val="D41A2C"/>
              </a:buClr>
              <a:buFont typeface="Menlo"/>
              <a:buChar char="•"/>
              <a:tabLst>
                <a:tab pos="1133256" algn="l"/>
              </a:tabLst>
            </a:pPr>
            <a:r>
              <a:rPr sz="1748" dirty="0">
                <a:latin typeface="Arial"/>
                <a:cs typeface="Arial"/>
              </a:rPr>
              <a:t>Generic</a:t>
            </a:r>
            <a:r>
              <a:rPr sz="1748" spc="-76" dirty="0">
                <a:latin typeface="Arial"/>
                <a:cs typeface="Arial"/>
              </a:rPr>
              <a:t> </a:t>
            </a:r>
            <a:r>
              <a:rPr sz="1748" dirty="0">
                <a:latin typeface="Arial"/>
                <a:cs typeface="Arial"/>
              </a:rPr>
              <a:t>case:</a:t>
            </a:r>
            <a:r>
              <a:rPr sz="1748" spc="33" dirty="0">
                <a:latin typeface="Arial"/>
                <a:cs typeface="Arial"/>
              </a:rPr>
              <a:t> </a:t>
            </a:r>
            <a:r>
              <a:rPr sz="1748" dirty="0">
                <a:latin typeface="Arial"/>
                <a:cs typeface="Arial"/>
              </a:rPr>
              <a:t>Strictly</a:t>
            </a:r>
            <a:r>
              <a:rPr sz="1748" spc="-66" dirty="0">
                <a:latin typeface="Arial"/>
                <a:cs typeface="Arial"/>
              </a:rPr>
              <a:t> </a:t>
            </a:r>
            <a:r>
              <a:rPr sz="1748" spc="-22" dirty="0">
                <a:latin typeface="Arial"/>
                <a:cs typeface="Arial"/>
              </a:rPr>
              <a:t>necessary</a:t>
            </a:r>
            <a:endParaRPr sz="1748">
              <a:latin typeface="Arial"/>
              <a:cs typeface="Arial"/>
            </a:endParaRPr>
          </a:p>
          <a:p>
            <a:pPr marL="1133256" lvl="1" indent="-245516">
              <a:lnSpc>
                <a:spcPts val="2031"/>
              </a:lnSpc>
              <a:buClr>
                <a:srgbClr val="D41A2C"/>
              </a:buClr>
              <a:buFont typeface="Menlo"/>
              <a:buChar char="•"/>
              <a:tabLst>
                <a:tab pos="1133256" algn="l"/>
              </a:tabLst>
            </a:pPr>
            <a:r>
              <a:rPr sz="1748" dirty="0">
                <a:latin typeface="Arial"/>
                <a:cs typeface="Arial"/>
              </a:rPr>
              <a:t>Special</a:t>
            </a:r>
            <a:r>
              <a:rPr sz="1748" spc="-55" dirty="0">
                <a:latin typeface="Arial"/>
                <a:cs typeface="Arial"/>
              </a:rPr>
              <a:t> </a:t>
            </a:r>
            <a:r>
              <a:rPr sz="1748" dirty="0">
                <a:latin typeface="Arial"/>
                <a:cs typeface="Arial"/>
              </a:rPr>
              <a:t>case:</a:t>
            </a:r>
            <a:r>
              <a:rPr sz="1748" spc="55" dirty="0">
                <a:latin typeface="Arial"/>
                <a:cs typeface="Arial"/>
              </a:rPr>
              <a:t> </a:t>
            </a:r>
            <a:r>
              <a:rPr sz="1748" dirty="0">
                <a:latin typeface="Arial"/>
                <a:cs typeface="Arial"/>
              </a:rPr>
              <a:t>Plausibly</a:t>
            </a:r>
            <a:r>
              <a:rPr sz="1748" spc="-44" dirty="0">
                <a:latin typeface="Arial"/>
                <a:cs typeface="Arial"/>
              </a:rPr>
              <a:t> </a:t>
            </a:r>
            <a:r>
              <a:rPr sz="1748" spc="-22" dirty="0">
                <a:latin typeface="Arial"/>
                <a:cs typeface="Arial"/>
              </a:rPr>
              <a:t>unnecesaary</a:t>
            </a:r>
            <a:r>
              <a:rPr sz="1748" spc="-55" dirty="0">
                <a:latin typeface="Arial"/>
                <a:cs typeface="Arial"/>
              </a:rPr>
              <a:t> </a:t>
            </a:r>
            <a:r>
              <a:rPr sz="1748" dirty="0">
                <a:latin typeface="Arial"/>
                <a:cs typeface="Arial"/>
              </a:rPr>
              <a:t>and</a:t>
            </a:r>
            <a:r>
              <a:rPr sz="1748" spc="-55" dirty="0">
                <a:latin typeface="Arial"/>
                <a:cs typeface="Arial"/>
              </a:rPr>
              <a:t> </a:t>
            </a:r>
            <a:r>
              <a:rPr sz="1748" spc="-22" dirty="0">
                <a:latin typeface="Arial"/>
                <a:cs typeface="Arial"/>
              </a:rPr>
              <a:t>ignorable</a:t>
            </a:r>
            <a:endParaRPr sz="1748">
              <a:latin typeface="Arial"/>
              <a:cs typeface="Arial"/>
            </a:endParaRPr>
          </a:p>
        </p:txBody>
      </p:sp>
      <p:pic>
        <p:nvPicPr>
          <p:cNvPr id="30" name="object 30"/>
          <p:cNvPicPr/>
          <p:nvPr/>
        </p:nvPicPr>
        <p:blipFill>
          <a:blip r:embed="rId3" cstate="print"/>
          <a:stretch>
            <a:fillRect/>
          </a:stretch>
        </p:blipFill>
        <p:spPr>
          <a:xfrm>
            <a:off x="4655835" y="2793342"/>
            <a:ext cx="764375" cy="1844246"/>
          </a:xfrm>
          <a:prstGeom prst="rect">
            <a:avLst/>
          </a:prstGeom>
        </p:spPr>
      </p:pic>
      <p:pic>
        <p:nvPicPr>
          <p:cNvPr id="31" name="object 31"/>
          <p:cNvPicPr/>
          <p:nvPr/>
        </p:nvPicPr>
        <p:blipFill>
          <a:blip r:embed="rId4" cstate="print"/>
          <a:stretch>
            <a:fillRect/>
          </a:stretch>
        </p:blipFill>
        <p:spPr>
          <a:xfrm>
            <a:off x="7272897" y="2793342"/>
            <a:ext cx="764375" cy="1844246"/>
          </a:xfrm>
          <a:prstGeom prst="rect">
            <a:avLst/>
          </a:prstGeom>
        </p:spPr>
      </p:pic>
      <p:sp>
        <p:nvSpPr>
          <p:cNvPr id="33" name="object 33"/>
          <p:cNvSpPr txBox="1">
            <a:spLocks noGrp="1"/>
          </p:cNvSpPr>
          <p:nvPr>
            <p:ph type="ftr" sz="quarter" idx="5"/>
          </p:nvPr>
        </p:nvSpPr>
        <p:spPr>
          <a:xfrm>
            <a:off x="85737" y="3350180"/>
            <a:ext cx="337184"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A.</a:t>
            </a:r>
            <a:r>
              <a:rPr lang="en-US" spc="-20"/>
              <a:t> </a:t>
            </a:r>
            <a:r>
              <a:rPr lang="en-US" spc="-10"/>
              <a:t>Baisero</a:t>
            </a:r>
            <a:endParaRPr spc="-22" dirty="0"/>
          </a:p>
        </p:txBody>
      </p:sp>
      <p:sp>
        <p:nvSpPr>
          <p:cNvPr id="37" name="object 37"/>
          <p:cNvSpPr txBox="1">
            <a:spLocks noGrp="1"/>
          </p:cNvSpPr>
          <p:nvPr>
            <p:ph type="dt" sz="half" idx="6"/>
          </p:nvPr>
        </p:nvSpPr>
        <p:spPr>
          <a:xfrm>
            <a:off x="3570742" y="3350180"/>
            <a:ext cx="429958"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CS</a:t>
            </a:r>
            <a:r>
              <a:rPr lang="en-US" spc="-20"/>
              <a:t> </a:t>
            </a:r>
            <a:r>
              <a:rPr lang="en-US" spc="-10"/>
              <a:t>4180/5180</a:t>
            </a:r>
            <a:endParaRPr spc="-22" dirty="0"/>
          </a:p>
        </p:txBody>
      </p:sp>
    </p:spTree>
    <p:extLst>
      <p:ext uri="{BB962C8B-B14F-4D97-AF65-F5344CB8AC3E}">
        <p14:creationId xmlns:p14="http://schemas.microsoft.com/office/powerpoint/2010/main" val="3359950139"/>
      </p:ext>
    </p:extLst>
  </p:cSld>
  <p:clrMapOvr>
    <a:masterClrMapping/>
  </p:clrMapOvr>
  <p:transition>
    <p:cut/>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bject 34"/>
          <p:cNvSpPr txBox="1"/>
          <p:nvPr/>
        </p:nvSpPr>
        <p:spPr>
          <a:xfrm>
            <a:off x="213327" y="549397"/>
            <a:ext cx="2953128" cy="394993"/>
          </a:xfrm>
          <a:prstGeom prst="rect">
            <a:avLst/>
          </a:prstGeom>
        </p:spPr>
        <p:txBody>
          <a:bodyPr vert="horz" wrap="square" lIns="0" tIns="24968" rIns="0" bIns="0" rtlCol="0">
            <a:spAutoFit/>
          </a:bodyPr>
          <a:lstStyle/>
          <a:p>
            <a:pPr marL="27742">
              <a:spcBef>
                <a:spcPts val="197"/>
              </a:spcBef>
            </a:pPr>
            <a:r>
              <a:rPr sz="2403" b="1" dirty="0">
                <a:solidFill>
                  <a:srgbClr val="D41A2C"/>
                </a:solidFill>
                <a:latin typeface="Arial"/>
                <a:cs typeface="Arial"/>
              </a:rPr>
              <a:t>Agent</a:t>
            </a:r>
            <a:r>
              <a:rPr sz="2403" b="1" spc="-120" dirty="0">
                <a:solidFill>
                  <a:srgbClr val="D41A2C"/>
                </a:solidFill>
                <a:latin typeface="Arial"/>
                <a:cs typeface="Arial"/>
              </a:rPr>
              <a:t> </a:t>
            </a:r>
            <a:r>
              <a:rPr sz="2403" b="1" spc="-22" dirty="0">
                <a:solidFill>
                  <a:srgbClr val="D41A2C"/>
                </a:solidFill>
                <a:latin typeface="Arial"/>
                <a:cs typeface="Arial"/>
              </a:rPr>
              <a:t>POV</a:t>
            </a:r>
            <a:r>
              <a:rPr sz="2403" b="1" spc="-109" dirty="0">
                <a:solidFill>
                  <a:srgbClr val="D41A2C"/>
                </a:solidFill>
                <a:latin typeface="Arial"/>
                <a:cs typeface="Arial"/>
              </a:rPr>
              <a:t> </a:t>
            </a:r>
            <a:r>
              <a:rPr sz="2403" b="1" spc="-22" dirty="0">
                <a:solidFill>
                  <a:srgbClr val="D41A2C"/>
                </a:solidFill>
                <a:latin typeface="Arial"/>
                <a:cs typeface="Arial"/>
              </a:rPr>
              <a:t>Example</a:t>
            </a:r>
            <a:endParaRPr sz="2403">
              <a:latin typeface="Arial"/>
              <a:cs typeface="Arial"/>
            </a:endParaRPr>
          </a:p>
        </p:txBody>
      </p:sp>
      <p:pic>
        <p:nvPicPr>
          <p:cNvPr id="35" name="object 35"/>
          <p:cNvPicPr/>
          <p:nvPr/>
        </p:nvPicPr>
        <p:blipFill>
          <a:blip r:embed="rId2" cstate="print"/>
          <a:stretch>
            <a:fillRect/>
          </a:stretch>
        </p:blipFill>
        <p:spPr>
          <a:xfrm>
            <a:off x="3976407" y="1095098"/>
            <a:ext cx="2123236" cy="1592426"/>
          </a:xfrm>
          <a:prstGeom prst="rect">
            <a:avLst/>
          </a:prstGeom>
        </p:spPr>
      </p:pic>
      <p:sp>
        <p:nvSpPr>
          <p:cNvPr id="36" name="object 36"/>
          <p:cNvSpPr txBox="1"/>
          <p:nvPr/>
        </p:nvSpPr>
        <p:spPr>
          <a:xfrm>
            <a:off x="3816613" y="2827010"/>
            <a:ext cx="2444064" cy="295597"/>
          </a:xfrm>
          <a:prstGeom prst="rect">
            <a:avLst/>
          </a:prstGeom>
        </p:spPr>
        <p:txBody>
          <a:bodyPr vert="horz" wrap="square" lIns="0" tIns="26355" rIns="0" bIns="0" rtlCol="0">
            <a:spAutoFit/>
          </a:bodyPr>
          <a:lstStyle/>
          <a:p>
            <a:pPr marL="83226">
              <a:spcBef>
                <a:spcPts val="208"/>
              </a:spcBef>
            </a:pPr>
            <a:r>
              <a:rPr sz="1748" dirty="0">
                <a:solidFill>
                  <a:srgbClr val="D41A2C"/>
                </a:solidFill>
                <a:latin typeface="Arial"/>
                <a:cs typeface="Arial"/>
              </a:rPr>
              <a:t>Figure:</a:t>
            </a:r>
            <a:r>
              <a:rPr sz="1748" spc="-66" dirty="0">
                <a:solidFill>
                  <a:srgbClr val="D41A2C"/>
                </a:solidFill>
                <a:latin typeface="Arial"/>
                <a:cs typeface="Arial"/>
              </a:rPr>
              <a:t> </a:t>
            </a:r>
            <a:r>
              <a:rPr sz="1748" dirty="0">
                <a:latin typeface="Arial"/>
                <a:cs typeface="Arial"/>
              </a:rPr>
              <a:t>Tiger</a:t>
            </a:r>
            <a:r>
              <a:rPr sz="1748" spc="-66" dirty="0">
                <a:latin typeface="Arial"/>
                <a:cs typeface="Arial"/>
              </a:rPr>
              <a:t> </a:t>
            </a:r>
            <a:r>
              <a:rPr sz="1748" spc="-22" dirty="0">
                <a:latin typeface="Arial"/>
                <a:cs typeface="Arial"/>
              </a:rPr>
              <a:t>problem</a:t>
            </a:r>
            <a:r>
              <a:rPr sz="1966" spc="-33" baseline="27777" dirty="0">
                <a:solidFill>
                  <a:srgbClr val="D41A2C"/>
                </a:solidFill>
                <a:latin typeface="Arial"/>
                <a:cs typeface="Arial"/>
              </a:rPr>
              <a:t>1</a:t>
            </a:r>
            <a:r>
              <a:rPr sz="1748" spc="-22" dirty="0">
                <a:latin typeface="Arial"/>
                <a:cs typeface="Arial"/>
              </a:rPr>
              <a:t>.</a:t>
            </a:r>
            <a:endParaRPr sz="1748">
              <a:latin typeface="Arial"/>
              <a:cs typeface="Arial"/>
            </a:endParaRPr>
          </a:p>
        </p:txBody>
      </p:sp>
      <p:sp>
        <p:nvSpPr>
          <p:cNvPr id="37" name="object 37"/>
          <p:cNvSpPr txBox="1"/>
          <p:nvPr/>
        </p:nvSpPr>
        <p:spPr>
          <a:xfrm>
            <a:off x="3719590" y="3438735"/>
            <a:ext cx="2636870" cy="295597"/>
          </a:xfrm>
          <a:prstGeom prst="rect">
            <a:avLst/>
          </a:prstGeom>
        </p:spPr>
        <p:txBody>
          <a:bodyPr vert="horz" wrap="square" lIns="0" tIns="26355" rIns="0" bIns="0" rtlCol="0">
            <a:spAutoFit/>
          </a:bodyPr>
          <a:lstStyle/>
          <a:p>
            <a:pPr marL="27742">
              <a:spcBef>
                <a:spcPts val="208"/>
              </a:spcBef>
            </a:pPr>
            <a:r>
              <a:rPr sz="1748" spc="-55" dirty="0">
                <a:solidFill>
                  <a:srgbClr val="D41A2C"/>
                </a:solidFill>
                <a:latin typeface="Arial"/>
                <a:cs typeface="Arial"/>
              </a:rPr>
              <a:t>Table:</a:t>
            </a:r>
            <a:r>
              <a:rPr sz="1748" spc="-66" dirty="0">
                <a:solidFill>
                  <a:srgbClr val="D41A2C"/>
                </a:solidFill>
                <a:latin typeface="Arial"/>
                <a:cs typeface="Arial"/>
              </a:rPr>
              <a:t> </a:t>
            </a:r>
            <a:r>
              <a:rPr sz="1748" dirty="0">
                <a:latin typeface="Arial"/>
                <a:cs typeface="Arial"/>
              </a:rPr>
              <a:t>Tiger</a:t>
            </a:r>
            <a:r>
              <a:rPr sz="1748" spc="-66" dirty="0">
                <a:latin typeface="Arial"/>
                <a:cs typeface="Arial"/>
              </a:rPr>
              <a:t> </a:t>
            </a:r>
            <a:r>
              <a:rPr sz="1748" dirty="0">
                <a:latin typeface="Arial"/>
                <a:cs typeface="Arial"/>
              </a:rPr>
              <a:t>Problem</a:t>
            </a:r>
            <a:r>
              <a:rPr sz="1748" spc="-66" dirty="0">
                <a:latin typeface="Arial"/>
                <a:cs typeface="Arial"/>
              </a:rPr>
              <a:t> </a:t>
            </a:r>
            <a:r>
              <a:rPr sz="1748" spc="-44" dirty="0">
                <a:latin typeface="Arial"/>
                <a:cs typeface="Arial"/>
              </a:rPr>
              <a:t>POV.</a:t>
            </a:r>
            <a:endParaRPr sz="1748" dirty="0">
              <a:latin typeface="Arial"/>
              <a:cs typeface="Arial"/>
            </a:endParaRPr>
          </a:p>
        </p:txBody>
      </p:sp>
      <p:sp>
        <p:nvSpPr>
          <p:cNvPr id="39" name="object 39"/>
          <p:cNvSpPr/>
          <p:nvPr/>
        </p:nvSpPr>
        <p:spPr>
          <a:xfrm>
            <a:off x="1330493" y="5812320"/>
            <a:ext cx="7415417" cy="0"/>
          </a:xfrm>
          <a:custGeom>
            <a:avLst/>
            <a:gdLst/>
            <a:ahLst/>
            <a:cxnLst/>
            <a:rect l="l" t="t" r="r" b="b"/>
            <a:pathLst>
              <a:path w="3394710">
                <a:moveTo>
                  <a:pt x="0" y="0"/>
                </a:moveTo>
                <a:lnTo>
                  <a:pt x="3394544" y="0"/>
                </a:lnTo>
              </a:path>
            </a:pathLst>
          </a:custGeom>
          <a:ln w="9359">
            <a:solidFill>
              <a:srgbClr val="000000"/>
            </a:solidFill>
          </a:ln>
        </p:spPr>
        <p:txBody>
          <a:bodyPr wrap="square" lIns="0" tIns="0" rIns="0" bIns="0" rtlCol="0"/>
          <a:lstStyle/>
          <a:p>
            <a:endParaRPr sz="3932"/>
          </a:p>
        </p:txBody>
      </p:sp>
      <p:sp>
        <p:nvSpPr>
          <p:cNvPr id="40" name="object 40"/>
          <p:cNvSpPr txBox="1"/>
          <p:nvPr/>
        </p:nvSpPr>
        <p:spPr>
          <a:xfrm>
            <a:off x="506603" y="5391975"/>
            <a:ext cx="7853626" cy="1547863"/>
          </a:xfrm>
          <a:prstGeom prst="rect">
            <a:avLst/>
          </a:prstGeom>
        </p:spPr>
        <p:txBody>
          <a:bodyPr vert="horz" wrap="square" lIns="0" tIns="26355" rIns="0" bIns="0" rtlCol="0">
            <a:spAutoFit/>
          </a:bodyPr>
          <a:lstStyle/>
          <a:p>
            <a:pPr>
              <a:spcBef>
                <a:spcPts val="11"/>
              </a:spcBef>
            </a:pPr>
            <a:endParaRPr sz="1529" dirty="0">
              <a:latin typeface="Arial"/>
              <a:cs typeface="Arial"/>
            </a:endParaRPr>
          </a:p>
          <a:p>
            <a:pPr marL="110968"/>
            <a:r>
              <a:rPr sz="1748" b="1" spc="-22" dirty="0">
                <a:latin typeface="Arial"/>
                <a:cs typeface="Arial"/>
              </a:rPr>
              <a:t>Keypoints:</a:t>
            </a:r>
            <a:endParaRPr sz="1748" dirty="0">
              <a:latin typeface="Arial"/>
              <a:cs typeface="Arial"/>
            </a:endParaRPr>
          </a:p>
          <a:p>
            <a:pPr marL="621418" indent="-245516">
              <a:spcBef>
                <a:spcPts val="513"/>
              </a:spcBef>
              <a:buClr>
                <a:srgbClr val="D41A2C"/>
              </a:buClr>
              <a:buFont typeface="Menlo"/>
              <a:buChar char="•"/>
              <a:tabLst>
                <a:tab pos="621418" algn="l"/>
              </a:tabLst>
            </a:pPr>
            <a:r>
              <a:rPr sz="1748" dirty="0">
                <a:latin typeface="Arial"/>
                <a:cs typeface="Arial"/>
              </a:rPr>
              <a:t>Unlikely</a:t>
            </a:r>
            <a:r>
              <a:rPr sz="1748" spc="-66" dirty="0">
                <a:latin typeface="Arial"/>
                <a:cs typeface="Arial"/>
              </a:rPr>
              <a:t> </a:t>
            </a:r>
            <a:r>
              <a:rPr sz="1748" dirty="0">
                <a:latin typeface="Arial"/>
                <a:cs typeface="Arial"/>
              </a:rPr>
              <a:t>seeing</a:t>
            </a:r>
            <a:r>
              <a:rPr sz="1748" spc="-55" dirty="0">
                <a:latin typeface="Arial"/>
                <a:cs typeface="Arial"/>
              </a:rPr>
              <a:t> </a:t>
            </a:r>
            <a:r>
              <a:rPr sz="1748" dirty="0">
                <a:latin typeface="Arial"/>
                <a:cs typeface="Arial"/>
              </a:rPr>
              <a:t>same</a:t>
            </a:r>
            <a:r>
              <a:rPr sz="1748" spc="-66" dirty="0">
                <a:latin typeface="Arial"/>
                <a:cs typeface="Arial"/>
              </a:rPr>
              <a:t> </a:t>
            </a:r>
            <a:r>
              <a:rPr sz="1748" dirty="0">
                <a:latin typeface="Arial"/>
                <a:cs typeface="Arial"/>
              </a:rPr>
              <a:t>histories</a:t>
            </a:r>
            <a:r>
              <a:rPr sz="1748" spc="-66" dirty="0">
                <a:latin typeface="Arial"/>
                <a:cs typeface="Arial"/>
              </a:rPr>
              <a:t> </a:t>
            </a:r>
            <a:r>
              <a:rPr sz="1748" spc="-22" dirty="0">
                <a:latin typeface="Arial"/>
                <a:cs typeface="Arial"/>
              </a:rPr>
              <a:t>enough</a:t>
            </a:r>
            <a:r>
              <a:rPr sz="1748" spc="-55" dirty="0">
                <a:latin typeface="Arial"/>
                <a:cs typeface="Arial"/>
              </a:rPr>
              <a:t> </a:t>
            </a:r>
            <a:r>
              <a:rPr sz="1748" dirty="0">
                <a:latin typeface="Arial"/>
                <a:cs typeface="Arial"/>
              </a:rPr>
              <a:t>times</a:t>
            </a:r>
            <a:r>
              <a:rPr sz="1748" spc="-66" dirty="0">
                <a:latin typeface="Arial"/>
                <a:cs typeface="Arial"/>
              </a:rPr>
              <a:t> </a:t>
            </a:r>
            <a:r>
              <a:rPr sz="1748" dirty="0">
                <a:latin typeface="Arial"/>
                <a:cs typeface="Arial"/>
              </a:rPr>
              <a:t>to</a:t>
            </a:r>
            <a:r>
              <a:rPr sz="1748" spc="-55" dirty="0">
                <a:latin typeface="Arial"/>
                <a:cs typeface="Arial"/>
              </a:rPr>
              <a:t> </a:t>
            </a:r>
            <a:r>
              <a:rPr sz="1748" dirty="0">
                <a:latin typeface="Arial"/>
                <a:cs typeface="Arial"/>
              </a:rPr>
              <a:t>learn</a:t>
            </a:r>
            <a:r>
              <a:rPr sz="1748" spc="-66" dirty="0">
                <a:latin typeface="Arial"/>
                <a:cs typeface="Arial"/>
              </a:rPr>
              <a:t> </a:t>
            </a:r>
            <a:r>
              <a:rPr sz="1748" dirty="0">
                <a:latin typeface="Arial"/>
                <a:cs typeface="Arial"/>
              </a:rPr>
              <a:t>(despite</a:t>
            </a:r>
            <a:r>
              <a:rPr sz="1748" spc="-55" dirty="0">
                <a:latin typeface="Arial"/>
                <a:cs typeface="Arial"/>
              </a:rPr>
              <a:t> </a:t>
            </a:r>
            <a:r>
              <a:rPr sz="1748" dirty="0">
                <a:latin typeface="Arial"/>
                <a:cs typeface="Arial"/>
              </a:rPr>
              <a:t>tiny</a:t>
            </a:r>
            <a:r>
              <a:rPr sz="1748" spc="-66" dirty="0">
                <a:latin typeface="Arial"/>
                <a:cs typeface="Arial"/>
              </a:rPr>
              <a:t> </a:t>
            </a:r>
            <a:r>
              <a:rPr sz="1748" spc="-44" dirty="0">
                <a:latin typeface="Arial"/>
                <a:cs typeface="Arial"/>
              </a:rPr>
              <a:t>size)</a:t>
            </a:r>
            <a:endParaRPr sz="1748" dirty="0">
              <a:latin typeface="Arial"/>
              <a:cs typeface="Arial"/>
            </a:endParaRPr>
          </a:p>
          <a:p>
            <a:pPr marL="110968">
              <a:spcBef>
                <a:spcPts val="743"/>
              </a:spcBef>
            </a:pPr>
            <a:r>
              <a:rPr sz="2621" i="1" u="sng" spc="262" baseline="6944" dirty="0">
                <a:solidFill>
                  <a:srgbClr val="D41A2C"/>
                </a:solidFill>
                <a:uFill>
                  <a:solidFill>
                    <a:srgbClr val="000000"/>
                  </a:solidFill>
                </a:uFill>
                <a:latin typeface="Menlo"/>
                <a:cs typeface="Menlo"/>
              </a:rPr>
              <a:t>  </a:t>
            </a:r>
            <a:r>
              <a:rPr sz="2621" i="1" u="sng" baseline="6944" dirty="0">
                <a:solidFill>
                  <a:srgbClr val="D41A2C"/>
                </a:solidFill>
                <a:uFill>
                  <a:solidFill>
                    <a:srgbClr val="000000"/>
                  </a:solidFill>
                </a:uFill>
                <a:latin typeface="Menlo"/>
                <a:cs typeface="Menlo"/>
              </a:rPr>
              <a:t>•</a:t>
            </a:r>
            <a:r>
              <a:rPr sz="2621" i="1" u="sng" spc="-114" baseline="6944" dirty="0">
                <a:solidFill>
                  <a:srgbClr val="D41A2C"/>
                </a:solidFill>
                <a:uFill>
                  <a:solidFill>
                    <a:srgbClr val="000000"/>
                  </a:solidFill>
                </a:uFill>
                <a:latin typeface="Menlo"/>
                <a:cs typeface="Menlo"/>
              </a:rPr>
              <a:t> </a:t>
            </a:r>
            <a:r>
              <a:rPr sz="1748" u="sng" dirty="0">
                <a:uFill>
                  <a:solidFill>
                    <a:srgbClr val="000000"/>
                  </a:solidFill>
                </a:uFill>
                <a:latin typeface="Arial"/>
                <a:cs typeface="Arial"/>
              </a:rPr>
              <a:t>Hard</a:t>
            </a:r>
            <a:r>
              <a:rPr sz="1748" u="sng" spc="-33" dirty="0">
                <a:uFill>
                  <a:solidFill>
                    <a:srgbClr val="000000"/>
                  </a:solidFill>
                </a:uFill>
                <a:latin typeface="Arial"/>
                <a:cs typeface="Arial"/>
              </a:rPr>
              <a:t> </a:t>
            </a:r>
            <a:r>
              <a:rPr sz="1748" u="sng" dirty="0">
                <a:uFill>
                  <a:solidFill>
                    <a:srgbClr val="000000"/>
                  </a:solidFill>
                </a:uFill>
                <a:latin typeface="Arial"/>
                <a:cs typeface="Arial"/>
              </a:rPr>
              <a:t>to</a:t>
            </a:r>
            <a:r>
              <a:rPr sz="1748" u="sng" spc="-33" dirty="0">
                <a:uFill>
                  <a:solidFill>
                    <a:srgbClr val="000000"/>
                  </a:solidFill>
                </a:uFill>
                <a:latin typeface="Arial"/>
                <a:cs typeface="Arial"/>
              </a:rPr>
              <a:t> </a:t>
            </a:r>
            <a:r>
              <a:rPr sz="1748" u="sng" dirty="0">
                <a:uFill>
                  <a:solidFill>
                    <a:srgbClr val="000000"/>
                  </a:solidFill>
                </a:uFill>
                <a:latin typeface="Arial"/>
                <a:cs typeface="Arial"/>
              </a:rPr>
              <a:t>interpret</a:t>
            </a:r>
            <a:r>
              <a:rPr sz="1748" u="sng" spc="-22" dirty="0">
                <a:uFill>
                  <a:solidFill>
                    <a:srgbClr val="000000"/>
                  </a:solidFill>
                </a:uFill>
                <a:latin typeface="Arial"/>
                <a:cs typeface="Arial"/>
              </a:rPr>
              <a:t> </a:t>
            </a:r>
            <a:r>
              <a:rPr sz="1748" u="sng" dirty="0">
                <a:uFill>
                  <a:solidFill>
                    <a:srgbClr val="000000"/>
                  </a:solidFill>
                </a:uFill>
                <a:latin typeface="Arial"/>
                <a:cs typeface="Arial"/>
              </a:rPr>
              <a:t>long</a:t>
            </a:r>
            <a:r>
              <a:rPr sz="1748" u="sng" spc="-33" dirty="0">
                <a:uFill>
                  <a:solidFill>
                    <a:srgbClr val="000000"/>
                  </a:solidFill>
                </a:uFill>
                <a:latin typeface="Arial"/>
                <a:cs typeface="Arial"/>
              </a:rPr>
              <a:t> </a:t>
            </a:r>
            <a:r>
              <a:rPr sz="1748" u="sng" spc="-22" dirty="0">
                <a:uFill>
                  <a:solidFill>
                    <a:srgbClr val="000000"/>
                  </a:solidFill>
                </a:uFill>
                <a:latin typeface="Arial"/>
                <a:cs typeface="Arial"/>
              </a:rPr>
              <a:t>sequen</a:t>
            </a:r>
            <a:r>
              <a:rPr sz="1748" spc="-22" dirty="0">
                <a:latin typeface="Arial"/>
                <a:cs typeface="Arial"/>
              </a:rPr>
              <a:t>ces </a:t>
            </a:r>
            <a:r>
              <a:rPr sz="1748" spc="-22" dirty="0">
                <a:solidFill>
                  <a:srgbClr val="D41A2C"/>
                </a:solidFill>
                <a:latin typeface="Arial"/>
                <a:cs typeface="Arial"/>
              </a:rPr>
              <a:t>despite</a:t>
            </a:r>
            <a:r>
              <a:rPr sz="1748" spc="-33" dirty="0">
                <a:solidFill>
                  <a:srgbClr val="D41A2C"/>
                </a:solidFill>
                <a:latin typeface="Arial"/>
                <a:cs typeface="Arial"/>
              </a:rPr>
              <a:t> </a:t>
            </a:r>
            <a:r>
              <a:rPr sz="1748" spc="-22" dirty="0">
                <a:latin typeface="Arial"/>
                <a:cs typeface="Arial"/>
              </a:rPr>
              <a:t>semantics</a:t>
            </a:r>
            <a:endParaRPr sz="1748" dirty="0">
              <a:latin typeface="Arial"/>
              <a:cs typeface="Arial"/>
            </a:endParaRPr>
          </a:p>
          <a:p>
            <a:pPr marL="367580">
              <a:spcBef>
                <a:spcPts val="732"/>
              </a:spcBef>
            </a:pPr>
            <a:r>
              <a:rPr sz="1638" baseline="33333" dirty="0">
                <a:solidFill>
                  <a:srgbClr val="D41A2C"/>
                </a:solidFill>
                <a:latin typeface="Arial"/>
                <a:cs typeface="Arial"/>
              </a:rPr>
              <a:t>1</a:t>
            </a:r>
            <a:r>
              <a:rPr sz="1638" spc="-295" baseline="33333" dirty="0">
                <a:solidFill>
                  <a:srgbClr val="D41A2C"/>
                </a:solidFill>
                <a:latin typeface="Arial"/>
                <a:cs typeface="Arial"/>
              </a:rPr>
              <a:t> </a:t>
            </a:r>
            <a:r>
              <a:rPr sz="1529" spc="-22" dirty="0">
                <a:latin typeface="Arial"/>
                <a:cs typeface="Arial"/>
              </a:rPr>
              <a:t>(Possibly</a:t>
            </a:r>
            <a:r>
              <a:rPr sz="1529" spc="-11" dirty="0">
                <a:latin typeface="Arial"/>
                <a:cs typeface="Arial"/>
              </a:rPr>
              <a:t> </a:t>
            </a:r>
            <a:r>
              <a:rPr sz="1529" spc="-22" dirty="0">
                <a:latin typeface="Arial"/>
                <a:cs typeface="Arial"/>
              </a:rPr>
              <a:t>recursive)</a:t>
            </a:r>
            <a:r>
              <a:rPr sz="1529" dirty="0">
                <a:latin typeface="Arial"/>
                <a:cs typeface="Arial"/>
              </a:rPr>
              <a:t> image</a:t>
            </a:r>
            <a:r>
              <a:rPr sz="1529" spc="-11" dirty="0">
                <a:latin typeface="Arial"/>
                <a:cs typeface="Arial"/>
              </a:rPr>
              <a:t> </a:t>
            </a:r>
            <a:r>
              <a:rPr sz="1529" dirty="0">
                <a:latin typeface="Arial"/>
                <a:cs typeface="Arial"/>
              </a:rPr>
              <a:t>credit to Chris</a:t>
            </a:r>
            <a:r>
              <a:rPr sz="1529" spc="-11" dirty="0">
                <a:latin typeface="Arial"/>
                <a:cs typeface="Arial"/>
              </a:rPr>
              <a:t> </a:t>
            </a:r>
            <a:r>
              <a:rPr sz="1529" spc="-22" dirty="0">
                <a:latin typeface="Arial"/>
                <a:cs typeface="Arial"/>
              </a:rPr>
              <a:t>Amato’s</a:t>
            </a:r>
            <a:r>
              <a:rPr sz="1529" dirty="0">
                <a:latin typeface="Arial"/>
                <a:cs typeface="Arial"/>
              </a:rPr>
              <a:t> PORL</a:t>
            </a:r>
            <a:r>
              <a:rPr sz="1529" spc="-11" dirty="0">
                <a:latin typeface="Arial"/>
                <a:cs typeface="Arial"/>
              </a:rPr>
              <a:t> </a:t>
            </a:r>
            <a:r>
              <a:rPr sz="1529" spc="-22" dirty="0">
                <a:latin typeface="Arial"/>
                <a:cs typeface="Arial"/>
              </a:rPr>
              <a:t>slides.</a:t>
            </a:r>
            <a:endParaRPr sz="1529" dirty="0">
              <a:latin typeface="Arial"/>
              <a:cs typeface="Arial"/>
            </a:endParaRPr>
          </a:p>
        </p:txBody>
      </p:sp>
      <p:sp>
        <p:nvSpPr>
          <p:cNvPr id="42" name="object 42"/>
          <p:cNvSpPr txBox="1">
            <a:spLocks noGrp="1"/>
          </p:cNvSpPr>
          <p:nvPr>
            <p:ph type="ftr" sz="quarter" idx="5"/>
          </p:nvPr>
        </p:nvSpPr>
        <p:spPr>
          <a:xfrm>
            <a:off x="85737" y="3350180"/>
            <a:ext cx="337184"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A.</a:t>
            </a:r>
            <a:r>
              <a:rPr lang="en-US" spc="-20"/>
              <a:t> </a:t>
            </a:r>
            <a:r>
              <a:rPr lang="en-US" spc="-10"/>
              <a:t>Baisero</a:t>
            </a:r>
            <a:endParaRPr spc="-22" dirty="0"/>
          </a:p>
        </p:txBody>
      </p:sp>
      <p:sp>
        <p:nvSpPr>
          <p:cNvPr id="46" name="object 46"/>
          <p:cNvSpPr txBox="1">
            <a:spLocks noGrp="1"/>
          </p:cNvSpPr>
          <p:nvPr>
            <p:ph type="dt" sz="half" idx="6"/>
          </p:nvPr>
        </p:nvSpPr>
        <p:spPr>
          <a:xfrm>
            <a:off x="3570742" y="3350180"/>
            <a:ext cx="429958"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CS</a:t>
            </a:r>
            <a:r>
              <a:rPr lang="en-US" spc="-20"/>
              <a:t> </a:t>
            </a:r>
            <a:r>
              <a:rPr lang="en-US" spc="-10"/>
              <a:t>4180/5180</a:t>
            </a:r>
            <a:endParaRPr spc="-22" dirty="0"/>
          </a:p>
        </p:txBody>
      </p:sp>
      <p:sp>
        <p:nvSpPr>
          <p:cNvPr id="47" name="object 47"/>
          <p:cNvSpPr txBox="1">
            <a:spLocks noGrp="1"/>
          </p:cNvSpPr>
          <p:nvPr>
            <p:ph type="sldNum" sz="quarter" idx="7"/>
          </p:nvPr>
        </p:nvSpPr>
        <p:spPr>
          <a:xfrm>
            <a:off x="4295597" y="3357216"/>
            <a:ext cx="244729"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73025">
              <a:spcBef>
                <a:spcPts val="70"/>
              </a:spcBef>
            </a:pPr>
            <a:fld id="{81D60167-4931-47E6-BA6A-407CBD079E47}" type="slidenum">
              <a:rPr lang="en-US" smtClean="0"/>
              <a:pPr marL="73025">
                <a:spcBef>
                  <a:spcPts val="70"/>
                </a:spcBef>
              </a:pPr>
              <a:t>288</a:t>
            </a:fld>
            <a:r>
              <a:rPr lang="en-US" spc="-15"/>
              <a:t> </a:t>
            </a:r>
            <a:r>
              <a:rPr lang="en-US"/>
              <a:t>/</a:t>
            </a:r>
            <a:r>
              <a:rPr lang="en-US" spc="-5"/>
              <a:t> </a:t>
            </a:r>
            <a:r>
              <a:rPr lang="en-US" spc="-25"/>
              <a:t>53</a:t>
            </a:r>
            <a:endParaRPr spc="-55" dirty="0"/>
          </a:p>
        </p:txBody>
      </p:sp>
      <p:pic>
        <p:nvPicPr>
          <p:cNvPr id="49" name="Picture 48" descr="A close-up of a label&#10;&#10;AI-generated content may be incorrect.">
            <a:extLst>
              <a:ext uri="{FF2B5EF4-FFF2-40B4-BE49-F238E27FC236}">
                <a16:creationId xmlns:a16="http://schemas.microsoft.com/office/drawing/2014/main" id="{2E60BE21-AD49-A47B-0600-D9B0DCC1FEC3}"/>
              </a:ext>
            </a:extLst>
          </p:cNvPr>
          <p:cNvPicPr>
            <a:picLocks noChangeAspect="1"/>
          </p:cNvPicPr>
          <p:nvPr/>
        </p:nvPicPr>
        <p:blipFill>
          <a:blip r:embed="rId3"/>
          <a:stretch>
            <a:fillRect/>
          </a:stretch>
        </p:blipFill>
        <p:spPr>
          <a:xfrm>
            <a:off x="780670" y="3842644"/>
            <a:ext cx="7772400" cy="1718685"/>
          </a:xfrm>
          <a:prstGeom prst="rect">
            <a:avLst/>
          </a:prstGeom>
        </p:spPr>
      </p:pic>
    </p:spTree>
    <p:extLst>
      <p:ext uri="{BB962C8B-B14F-4D97-AF65-F5344CB8AC3E}">
        <p14:creationId xmlns:p14="http://schemas.microsoft.com/office/powerpoint/2010/main" val="999407133"/>
      </p:ext>
    </p:extLst>
  </p:cSld>
  <p:clrMapOvr>
    <a:masterClrMapping/>
  </p:clrMapOvr>
  <p:transition>
    <p:cut/>
  </p:transition>
</p:sld>
</file>

<file path=ppt/slides/slide2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 name="object 34"/>
          <p:cNvSpPr txBox="1"/>
          <p:nvPr/>
        </p:nvSpPr>
        <p:spPr>
          <a:xfrm>
            <a:off x="213327" y="549397"/>
            <a:ext cx="1048643" cy="394993"/>
          </a:xfrm>
          <a:prstGeom prst="rect">
            <a:avLst/>
          </a:prstGeom>
        </p:spPr>
        <p:txBody>
          <a:bodyPr vert="horz" wrap="square" lIns="0" tIns="24968" rIns="0" bIns="0" rtlCol="0">
            <a:spAutoFit/>
          </a:bodyPr>
          <a:lstStyle/>
          <a:p>
            <a:pPr marL="27742">
              <a:spcBef>
                <a:spcPts val="197"/>
              </a:spcBef>
            </a:pPr>
            <a:r>
              <a:rPr sz="2403" b="1" spc="-22" dirty="0">
                <a:solidFill>
                  <a:srgbClr val="D41A2C"/>
                </a:solidFill>
                <a:latin typeface="Arial"/>
                <a:cs typeface="Arial"/>
              </a:rPr>
              <a:t>Beliefs</a:t>
            </a:r>
            <a:endParaRPr sz="2403">
              <a:latin typeface="Arial"/>
              <a:cs typeface="Arial"/>
            </a:endParaRPr>
          </a:p>
        </p:txBody>
      </p:sp>
      <p:sp>
        <p:nvSpPr>
          <p:cNvPr id="35" name="object 35"/>
          <p:cNvSpPr txBox="1"/>
          <p:nvPr/>
        </p:nvSpPr>
        <p:spPr>
          <a:xfrm>
            <a:off x="3050356" y="1126920"/>
            <a:ext cx="127611" cy="329131"/>
          </a:xfrm>
          <a:prstGeom prst="rect">
            <a:avLst/>
          </a:prstGeom>
        </p:spPr>
        <p:txBody>
          <a:bodyPr vert="horz" wrap="square" lIns="0" tIns="26355" rIns="0" bIns="0" rtlCol="0">
            <a:spAutoFit/>
          </a:bodyPr>
          <a:lstStyle/>
          <a:p>
            <a:pPr marL="27742">
              <a:spcBef>
                <a:spcPts val="208"/>
              </a:spcBef>
            </a:pPr>
            <a:r>
              <a:rPr sz="1966" i="1" spc="-109" dirty="0">
                <a:latin typeface="Times New Roman"/>
                <a:cs typeface="Times New Roman"/>
              </a:rPr>
              <a:t>.</a:t>
            </a:r>
            <a:endParaRPr sz="1966">
              <a:latin typeface="Times New Roman"/>
              <a:cs typeface="Times New Roman"/>
            </a:endParaRPr>
          </a:p>
        </p:txBody>
      </p:sp>
      <p:sp>
        <p:nvSpPr>
          <p:cNvPr id="36" name="object 36"/>
          <p:cNvSpPr txBox="1"/>
          <p:nvPr/>
        </p:nvSpPr>
        <p:spPr>
          <a:xfrm>
            <a:off x="708299" y="859037"/>
            <a:ext cx="6314062" cy="1446601"/>
          </a:xfrm>
          <a:prstGeom prst="rect">
            <a:avLst/>
          </a:prstGeom>
        </p:spPr>
        <p:txBody>
          <a:bodyPr vert="horz" wrap="square" lIns="0" tIns="81839" rIns="0" bIns="0" rtlCol="0">
            <a:spAutoFit/>
          </a:bodyPr>
          <a:lstStyle/>
          <a:p>
            <a:pPr marL="83226">
              <a:spcBef>
                <a:spcPts val="644"/>
              </a:spcBef>
            </a:pPr>
            <a:r>
              <a:rPr sz="1966" b="1" dirty="0">
                <a:latin typeface="Arial"/>
                <a:cs typeface="Arial"/>
              </a:rPr>
              <a:t>Belief:</a:t>
            </a:r>
            <a:r>
              <a:rPr sz="1966" b="1" spc="11" dirty="0">
                <a:latin typeface="Arial"/>
                <a:cs typeface="Arial"/>
              </a:rPr>
              <a:t> </a:t>
            </a:r>
            <a:r>
              <a:rPr sz="1966" dirty="0">
                <a:latin typeface="Arial"/>
                <a:cs typeface="Arial"/>
              </a:rPr>
              <a:t>Distribution</a:t>
            </a:r>
            <a:r>
              <a:rPr sz="1966" spc="-98" dirty="0">
                <a:latin typeface="Arial"/>
                <a:cs typeface="Arial"/>
              </a:rPr>
              <a:t> </a:t>
            </a:r>
            <a:r>
              <a:rPr sz="1966" dirty="0">
                <a:latin typeface="Arial"/>
                <a:cs typeface="Arial"/>
              </a:rPr>
              <a:t>over</a:t>
            </a:r>
            <a:r>
              <a:rPr sz="1966" spc="-98" dirty="0">
                <a:latin typeface="Arial"/>
                <a:cs typeface="Arial"/>
              </a:rPr>
              <a:t> </a:t>
            </a:r>
            <a:r>
              <a:rPr sz="1966" dirty="0">
                <a:latin typeface="Arial"/>
                <a:cs typeface="Arial"/>
              </a:rPr>
              <a:t>states</a:t>
            </a:r>
            <a:r>
              <a:rPr sz="1966" spc="-98" dirty="0">
                <a:latin typeface="Arial"/>
                <a:cs typeface="Arial"/>
              </a:rPr>
              <a:t> </a:t>
            </a:r>
            <a:r>
              <a:rPr sz="1966" dirty="0">
                <a:latin typeface="Arial"/>
                <a:cs typeface="Arial"/>
              </a:rPr>
              <a:t>given</a:t>
            </a:r>
            <a:r>
              <a:rPr sz="1966" spc="-98" dirty="0">
                <a:latin typeface="Arial"/>
                <a:cs typeface="Arial"/>
              </a:rPr>
              <a:t> </a:t>
            </a:r>
            <a:r>
              <a:rPr sz="1966" dirty="0">
                <a:latin typeface="Arial"/>
                <a:cs typeface="Arial"/>
              </a:rPr>
              <a:t>observed</a:t>
            </a:r>
            <a:r>
              <a:rPr sz="1966" spc="-98" dirty="0">
                <a:latin typeface="Arial"/>
                <a:cs typeface="Arial"/>
              </a:rPr>
              <a:t> </a:t>
            </a:r>
            <a:r>
              <a:rPr sz="1966" spc="-22" dirty="0">
                <a:latin typeface="Arial"/>
                <a:cs typeface="Arial"/>
              </a:rPr>
              <a:t>history</a:t>
            </a:r>
            <a:endParaRPr sz="1966">
              <a:latin typeface="Arial"/>
              <a:cs typeface="Arial"/>
            </a:endParaRPr>
          </a:p>
          <a:p>
            <a:pPr marL="590902" indent="-252451">
              <a:spcBef>
                <a:spcPts val="437"/>
              </a:spcBef>
              <a:buClr>
                <a:srgbClr val="D41A2C"/>
              </a:buClr>
              <a:buFont typeface="Menlo"/>
              <a:buChar char="•"/>
              <a:tabLst>
                <a:tab pos="590902" algn="l"/>
              </a:tabLst>
            </a:pPr>
            <a:r>
              <a:rPr sz="1966" dirty="0">
                <a:latin typeface="Arial"/>
                <a:cs typeface="Arial"/>
              </a:rPr>
              <a:t>Belief</a:t>
            </a:r>
            <a:r>
              <a:rPr sz="1966" spc="-55" dirty="0">
                <a:latin typeface="Arial"/>
                <a:cs typeface="Arial"/>
              </a:rPr>
              <a:t> </a:t>
            </a:r>
            <a:r>
              <a:rPr sz="1966" dirty="0">
                <a:latin typeface="Arial"/>
                <a:cs typeface="Arial"/>
              </a:rPr>
              <a:t>Space</a:t>
            </a:r>
            <a:r>
              <a:rPr sz="1966" spc="-33" dirty="0">
                <a:latin typeface="Arial"/>
                <a:cs typeface="Arial"/>
              </a:rPr>
              <a:t> </a:t>
            </a:r>
            <a:r>
              <a:rPr sz="1966" i="1" spc="131" dirty="0">
                <a:latin typeface="Menlo"/>
                <a:cs typeface="Menlo"/>
              </a:rPr>
              <a:t>B</a:t>
            </a:r>
            <a:r>
              <a:rPr sz="1966" i="1" spc="-568" dirty="0">
                <a:latin typeface="Menlo"/>
                <a:cs typeface="Menlo"/>
              </a:rPr>
              <a:t> </a:t>
            </a:r>
            <a:r>
              <a:rPr sz="1966" spc="426" dirty="0">
                <a:latin typeface="Times New Roman"/>
                <a:cs typeface="Times New Roman"/>
              </a:rPr>
              <a:t>=</a:t>
            </a:r>
            <a:r>
              <a:rPr sz="1966" spc="44" dirty="0">
                <a:latin typeface="Times New Roman"/>
                <a:cs typeface="Times New Roman"/>
              </a:rPr>
              <a:t> </a:t>
            </a:r>
            <a:r>
              <a:rPr sz="1966" spc="197" dirty="0">
                <a:latin typeface="Times New Roman"/>
                <a:cs typeface="Times New Roman"/>
              </a:rPr>
              <a:t>∆</a:t>
            </a:r>
            <a:r>
              <a:rPr sz="1966" i="1" spc="197" dirty="0">
                <a:latin typeface="Menlo"/>
                <a:cs typeface="Menlo"/>
              </a:rPr>
              <a:t>S</a:t>
            </a:r>
            <a:endParaRPr sz="1966">
              <a:latin typeface="Menlo"/>
              <a:cs typeface="Menlo"/>
            </a:endParaRPr>
          </a:p>
          <a:p>
            <a:pPr marL="590902" indent="-252451">
              <a:spcBef>
                <a:spcPts val="382"/>
              </a:spcBef>
              <a:buClr>
                <a:srgbClr val="D41A2C"/>
              </a:buClr>
              <a:buFont typeface="Menlo"/>
              <a:buChar char="•"/>
              <a:tabLst>
                <a:tab pos="590902" algn="l"/>
              </a:tabLst>
            </a:pPr>
            <a:r>
              <a:rPr sz="1966" spc="-22" dirty="0">
                <a:latin typeface="Arial"/>
                <a:cs typeface="Arial"/>
              </a:rPr>
              <a:t>Concatenation</a:t>
            </a:r>
            <a:r>
              <a:rPr sz="1966" spc="33" dirty="0">
                <a:latin typeface="Arial"/>
                <a:cs typeface="Arial"/>
              </a:rPr>
              <a:t> </a:t>
            </a:r>
            <a:r>
              <a:rPr sz="1966" dirty="0">
                <a:latin typeface="Arial"/>
                <a:cs typeface="Arial"/>
              </a:rPr>
              <a:t>notation</a:t>
            </a:r>
            <a:r>
              <a:rPr sz="1966" spc="33" dirty="0">
                <a:latin typeface="Arial"/>
                <a:cs typeface="Arial"/>
              </a:rPr>
              <a:t> </a:t>
            </a:r>
            <a:r>
              <a:rPr sz="1966" i="1" dirty="0">
                <a:latin typeface="Times New Roman"/>
                <a:cs typeface="Times New Roman"/>
              </a:rPr>
              <a:t>bao</a:t>
            </a:r>
            <a:r>
              <a:rPr sz="1966" i="1" spc="120" dirty="0">
                <a:latin typeface="Times New Roman"/>
                <a:cs typeface="Times New Roman"/>
              </a:rPr>
              <a:t> </a:t>
            </a:r>
            <a:r>
              <a:rPr sz="1966" spc="426" dirty="0">
                <a:latin typeface="Times New Roman"/>
                <a:cs typeface="Times New Roman"/>
              </a:rPr>
              <a:t>=</a:t>
            </a:r>
            <a:r>
              <a:rPr sz="1966" spc="109" dirty="0">
                <a:latin typeface="Times New Roman"/>
                <a:cs typeface="Times New Roman"/>
              </a:rPr>
              <a:t> </a:t>
            </a:r>
            <a:r>
              <a:rPr sz="1966" spc="-44" dirty="0">
                <a:latin typeface="Times New Roman"/>
                <a:cs typeface="Times New Roman"/>
              </a:rPr>
              <a:t>(</a:t>
            </a:r>
            <a:r>
              <a:rPr sz="1966" i="1" spc="-44" dirty="0">
                <a:latin typeface="Menlo"/>
                <a:cs typeface="Menlo"/>
              </a:rPr>
              <a:t>∗</a:t>
            </a:r>
            <a:r>
              <a:rPr sz="1966" i="1" spc="-44" dirty="0">
                <a:latin typeface="Times New Roman"/>
                <a:cs typeface="Times New Roman"/>
              </a:rPr>
              <a:t>b,</a:t>
            </a:r>
            <a:r>
              <a:rPr sz="1966" i="1" spc="-131" dirty="0">
                <a:latin typeface="Times New Roman"/>
                <a:cs typeface="Times New Roman"/>
              </a:rPr>
              <a:t> </a:t>
            </a:r>
            <a:r>
              <a:rPr sz="1966" i="1" dirty="0">
                <a:latin typeface="Times New Roman"/>
                <a:cs typeface="Times New Roman"/>
              </a:rPr>
              <a:t>a,</a:t>
            </a:r>
            <a:r>
              <a:rPr sz="1966" i="1" spc="-142" dirty="0">
                <a:latin typeface="Times New Roman"/>
                <a:cs typeface="Times New Roman"/>
              </a:rPr>
              <a:t> </a:t>
            </a:r>
            <a:r>
              <a:rPr sz="1966" i="1" spc="-55" dirty="0">
                <a:latin typeface="Times New Roman"/>
                <a:cs typeface="Times New Roman"/>
              </a:rPr>
              <a:t>o</a:t>
            </a:r>
            <a:r>
              <a:rPr sz="1966" spc="-55" dirty="0">
                <a:latin typeface="Times New Roman"/>
                <a:cs typeface="Times New Roman"/>
              </a:rPr>
              <a:t>)</a:t>
            </a:r>
            <a:endParaRPr sz="1966">
              <a:latin typeface="Times New Roman"/>
              <a:cs typeface="Times New Roman"/>
            </a:endParaRPr>
          </a:p>
          <a:p>
            <a:pPr marL="590902" indent="-252451">
              <a:spcBef>
                <a:spcPts val="382"/>
              </a:spcBef>
              <a:buClr>
                <a:srgbClr val="D41A2C"/>
              </a:buClr>
              <a:buFont typeface="Menlo"/>
              <a:buChar char="•"/>
              <a:tabLst>
                <a:tab pos="590902" algn="l"/>
              </a:tabLst>
            </a:pPr>
            <a:r>
              <a:rPr sz="1966" dirty="0">
                <a:latin typeface="Arial"/>
                <a:cs typeface="Arial"/>
              </a:rPr>
              <a:t>POMDP</a:t>
            </a:r>
            <a:r>
              <a:rPr sz="1966" spc="-33" dirty="0">
                <a:latin typeface="Arial"/>
                <a:cs typeface="Arial"/>
              </a:rPr>
              <a:t> </a:t>
            </a:r>
            <a:r>
              <a:rPr sz="1966" dirty="0">
                <a:latin typeface="Arial"/>
                <a:cs typeface="Arial"/>
              </a:rPr>
              <a:t>initial</a:t>
            </a:r>
            <a:r>
              <a:rPr sz="1966" spc="-11" dirty="0">
                <a:latin typeface="Arial"/>
                <a:cs typeface="Arial"/>
              </a:rPr>
              <a:t> </a:t>
            </a:r>
            <a:r>
              <a:rPr sz="1966" dirty="0">
                <a:latin typeface="Arial"/>
                <a:cs typeface="Arial"/>
              </a:rPr>
              <a:t>belief</a:t>
            </a:r>
            <a:r>
              <a:rPr sz="1966" spc="-22" dirty="0">
                <a:latin typeface="Arial"/>
                <a:cs typeface="Arial"/>
              </a:rPr>
              <a:t> </a:t>
            </a:r>
            <a:r>
              <a:rPr sz="1966" i="1" dirty="0">
                <a:latin typeface="Times New Roman"/>
                <a:cs typeface="Times New Roman"/>
              </a:rPr>
              <a:t>p</a:t>
            </a:r>
            <a:r>
              <a:rPr sz="1966" i="1" spc="66" dirty="0">
                <a:latin typeface="Times New Roman"/>
                <a:cs typeface="Times New Roman"/>
              </a:rPr>
              <a:t> </a:t>
            </a:r>
            <a:r>
              <a:rPr sz="1966" i="1" spc="164" dirty="0">
                <a:latin typeface="Menlo"/>
                <a:cs typeface="Menlo"/>
              </a:rPr>
              <a:t>∈</a:t>
            </a:r>
            <a:r>
              <a:rPr sz="1966" i="1" spc="-633" dirty="0">
                <a:latin typeface="Menlo"/>
                <a:cs typeface="Menlo"/>
              </a:rPr>
              <a:t> </a:t>
            </a:r>
            <a:r>
              <a:rPr sz="1966" i="1" dirty="0">
                <a:latin typeface="Menlo"/>
                <a:cs typeface="Menlo"/>
              </a:rPr>
              <a:t>B</a:t>
            </a:r>
            <a:r>
              <a:rPr sz="1966" dirty="0">
                <a:latin typeface="Arial"/>
                <a:cs typeface="Arial"/>
              </a:rPr>
              <a:t>,</a:t>
            </a:r>
            <a:r>
              <a:rPr sz="1966" spc="-22" dirty="0">
                <a:latin typeface="Arial"/>
                <a:cs typeface="Arial"/>
              </a:rPr>
              <a:t> </a:t>
            </a:r>
            <a:r>
              <a:rPr sz="1966" dirty="0">
                <a:latin typeface="Arial"/>
                <a:cs typeface="Arial"/>
              </a:rPr>
              <a:t>prior</a:t>
            </a:r>
            <a:r>
              <a:rPr sz="1966" spc="-11" dirty="0">
                <a:latin typeface="Arial"/>
                <a:cs typeface="Arial"/>
              </a:rPr>
              <a:t> </a:t>
            </a:r>
            <a:r>
              <a:rPr sz="1966" dirty="0">
                <a:latin typeface="Arial"/>
                <a:cs typeface="Arial"/>
              </a:rPr>
              <a:t>to</a:t>
            </a:r>
            <a:r>
              <a:rPr sz="1966" spc="-22" dirty="0">
                <a:latin typeface="Arial"/>
                <a:cs typeface="Arial"/>
              </a:rPr>
              <a:t> </a:t>
            </a:r>
            <a:r>
              <a:rPr sz="1966" dirty="0">
                <a:latin typeface="Arial"/>
                <a:cs typeface="Arial"/>
              </a:rPr>
              <a:t>any</a:t>
            </a:r>
            <a:r>
              <a:rPr sz="1966" spc="-11" dirty="0">
                <a:latin typeface="Arial"/>
                <a:cs typeface="Arial"/>
              </a:rPr>
              <a:t> </a:t>
            </a:r>
            <a:r>
              <a:rPr sz="1966" spc="-22" dirty="0">
                <a:latin typeface="Arial"/>
                <a:cs typeface="Arial"/>
              </a:rPr>
              <a:t>observation</a:t>
            </a:r>
            <a:endParaRPr sz="1966">
              <a:latin typeface="Arial"/>
              <a:cs typeface="Arial"/>
            </a:endParaRPr>
          </a:p>
        </p:txBody>
      </p:sp>
      <p:sp>
        <p:nvSpPr>
          <p:cNvPr id="37" name="object 37"/>
          <p:cNvSpPr txBox="1"/>
          <p:nvPr/>
        </p:nvSpPr>
        <p:spPr>
          <a:xfrm>
            <a:off x="1019453" y="2313666"/>
            <a:ext cx="8293449" cy="329131"/>
          </a:xfrm>
          <a:prstGeom prst="rect">
            <a:avLst/>
          </a:prstGeom>
        </p:spPr>
        <p:txBody>
          <a:bodyPr vert="horz" wrap="square" lIns="0" tIns="26355" rIns="0" bIns="0" rtlCol="0">
            <a:spAutoFit/>
          </a:bodyPr>
          <a:lstStyle/>
          <a:p>
            <a:pPr marL="280193" indent="-252451">
              <a:spcBef>
                <a:spcPts val="208"/>
              </a:spcBef>
              <a:buClr>
                <a:srgbClr val="D41A2C"/>
              </a:buClr>
              <a:buFont typeface="Menlo"/>
              <a:buChar char="•"/>
              <a:tabLst>
                <a:tab pos="280193" algn="l"/>
              </a:tabLst>
            </a:pPr>
            <a:r>
              <a:rPr sz="1966" b="1" dirty="0">
                <a:latin typeface="Arial"/>
                <a:cs typeface="Arial"/>
              </a:rPr>
              <a:t>Notation</a:t>
            </a:r>
            <a:r>
              <a:rPr sz="1966" b="1" spc="-142" dirty="0">
                <a:latin typeface="Arial"/>
                <a:cs typeface="Arial"/>
              </a:rPr>
              <a:t> </a:t>
            </a:r>
            <a:r>
              <a:rPr sz="1966" b="1" dirty="0">
                <a:latin typeface="Arial"/>
                <a:cs typeface="Arial"/>
              </a:rPr>
              <a:t>overload:</a:t>
            </a:r>
            <a:r>
              <a:rPr sz="1966" b="1" spc="66" dirty="0">
                <a:latin typeface="Arial"/>
                <a:cs typeface="Arial"/>
              </a:rPr>
              <a:t> </a:t>
            </a:r>
            <a:r>
              <a:rPr sz="1966" i="1" spc="-142" dirty="0">
                <a:latin typeface="Times New Roman"/>
                <a:cs typeface="Times New Roman"/>
              </a:rPr>
              <a:t>b</a:t>
            </a:r>
            <a:r>
              <a:rPr sz="1966" i="1" spc="-273" dirty="0">
                <a:latin typeface="Times New Roman"/>
                <a:cs typeface="Times New Roman"/>
              </a:rPr>
              <a:t> </a:t>
            </a:r>
            <a:r>
              <a:rPr sz="1966" dirty="0">
                <a:latin typeface="Times New Roman"/>
                <a:cs typeface="Times New Roman"/>
              </a:rPr>
              <a:t>:</a:t>
            </a:r>
            <a:r>
              <a:rPr sz="1966" spc="131" dirty="0">
                <a:latin typeface="Times New Roman"/>
                <a:cs typeface="Times New Roman"/>
              </a:rPr>
              <a:t> </a:t>
            </a:r>
            <a:r>
              <a:rPr sz="1966" i="1" spc="524" dirty="0">
                <a:latin typeface="Menlo"/>
                <a:cs typeface="Menlo"/>
              </a:rPr>
              <a:t>H</a:t>
            </a:r>
            <a:r>
              <a:rPr sz="1966" i="1" spc="-623" dirty="0">
                <a:latin typeface="Menlo"/>
                <a:cs typeface="Menlo"/>
              </a:rPr>
              <a:t> </a:t>
            </a:r>
            <a:r>
              <a:rPr sz="1966" i="1" spc="830" dirty="0">
                <a:latin typeface="Menlo"/>
                <a:cs typeface="Menlo"/>
              </a:rPr>
              <a:t>→</a:t>
            </a:r>
            <a:r>
              <a:rPr sz="1966" i="1" spc="-623" dirty="0">
                <a:latin typeface="Menlo"/>
                <a:cs typeface="Menlo"/>
              </a:rPr>
              <a:t> </a:t>
            </a:r>
            <a:r>
              <a:rPr sz="1966" spc="208" dirty="0">
                <a:latin typeface="Times New Roman"/>
                <a:cs typeface="Times New Roman"/>
              </a:rPr>
              <a:t>∆</a:t>
            </a:r>
            <a:r>
              <a:rPr sz="1966" i="1" spc="208" dirty="0">
                <a:latin typeface="Menlo"/>
                <a:cs typeface="Menlo"/>
              </a:rPr>
              <a:t>S</a:t>
            </a:r>
            <a:r>
              <a:rPr sz="1966" spc="208" dirty="0">
                <a:latin typeface="Arial"/>
                <a:cs typeface="Arial"/>
              </a:rPr>
              <a:t>,</a:t>
            </a:r>
            <a:r>
              <a:rPr sz="1966" spc="-44" dirty="0">
                <a:latin typeface="Arial"/>
                <a:cs typeface="Arial"/>
              </a:rPr>
              <a:t> </a:t>
            </a:r>
            <a:r>
              <a:rPr sz="1966" dirty="0">
                <a:latin typeface="Arial"/>
                <a:cs typeface="Arial"/>
              </a:rPr>
              <a:t>likelihood</a:t>
            </a:r>
            <a:r>
              <a:rPr sz="1966" spc="-55" dirty="0">
                <a:latin typeface="Arial"/>
                <a:cs typeface="Arial"/>
              </a:rPr>
              <a:t> </a:t>
            </a:r>
            <a:r>
              <a:rPr sz="1966" dirty="0">
                <a:latin typeface="Arial"/>
                <a:cs typeface="Arial"/>
              </a:rPr>
              <a:t>of</a:t>
            </a:r>
            <a:r>
              <a:rPr sz="1966" spc="-44" dirty="0">
                <a:latin typeface="Arial"/>
                <a:cs typeface="Arial"/>
              </a:rPr>
              <a:t> </a:t>
            </a:r>
            <a:r>
              <a:rPr sz="1966" i="1" spc="164" dirty="0">
                <a:latin typeface="Times New Roman"/>
                <a:cs typeface="Times New Roman"/>
              </a:rPr>
              <a:t>s</a:t>
            </a:r>
            <a:r>
              <a:rPr sz="1966" i="1" dirty="0">
                <a:latin typeface="Times New Roman"/>
                <a:cs typeface="Times New Roman"/>
              </a:rPr>
              <a:t> </a:t>
            </a:r>
            <a:r>
              <a:rPr sz="1966" dirty="0">
                <a:latin typeface="Arial"/>
                <a:cs typeface="Arial"/>
              </a:rPr>
              <a:t>given</a:t>
            </a:r>
            <a:r>
              <a:rPr sz="1966" spc="-44" dirty="0">
                <a:latin typeface="Arial"/>
                <a:cs typeface="Arial"/>
              </a:rPr>
              <a:t> </a:t>
            </a:r>
            <a:r>
              <a:rPr sz="1966" dirty="0">
                <a:latin typeface="Arial"/>
                <a:cs typeface="Arial"/>
              </a:rPr>
              <a:t>observed</a:t>
            </a:r>
            <a:r>
              <a:rPr sz="1966" spc="-44" dirty="0">
                <a:latin typeface="Arial"/>
                <a:cs typeface="Arial"/>
              </a:rPr>
              <a:t> </a:t>
            </a:r>
            <a:r>
              <a:rPr sz="1966" dirty="0">
                <a:latin typeface="Arial"/>
                <a:cs typeface="Arial"/>
              </a:rPr>
              <a:t>history</a:t>
            </a:r>
            <a:r>
              <a:rPr sz="1966" spc="-55" dirty="0">
                <a:latin typeface="Arial"/>
                <a:cs typeface="Arial"/>
              </a:rPr>
              <a:t> </a:t>
            </a:r>
            <a:r>
              <a:rPr sz="1966" i="1" spc="55" dirty="0">
                <a:latin typeface="Times New Roman"/>
                <a:cs typeface="Times New Roman"/>
              </a:rPr>
              <a:t>h</a:t>
            </a:r>
            <a:endParaRPr sz="1966">
              <a:latin typeface="Times New Roman"/>
              <a:cs typeface="Times New Roman"/>
            </a:endParaRPr>
          </a:p>
        </p:txBody>
      </p:sp>
      <p:sp>
        <p:nvSpPr>
          <p:cNvPr id="38" name="object 38"/>
          <p:cNvSpPr txBox="1"/>
          <p:nvPr/>
        </p:nvSpPr>
        <p:spPr>
          <a:xfrm>
            <a:off x="4359996" y="2473957"/>
            <a:ext cx="127611" cy="329131"/>
          </a:xfrm>
          <a:prstGeom prst="rect">
            <a:avLst/>
          </a:prstGeom>
        </p:spPr>
        <p:txBody>
          <a:bodyPr vert="horz" wrap="square" lIns="0" tIns="26355" rIns="0" bIns="0" rtlCol="0">
            <a:spAutoFit/>
          </a:bodyPr>
          <a:lstStyle/>
          <a:p>
            <a:pPr marL="27742">
              <a:spcBef>
                <a:spcPts val="208"/>
              </a:spcBef>
            </a:pPr>
            <a:r>
              <a:rPr sz="1966" i="1" spc="-109" dirty="0">
                <a:latin typeface="Times New Roman"/>
                <a:cs typeface="Times New Roman"/>
              </a:rPr>
              <a:t>.</a:t>
            </a:r>
            <a:endParaRPr sz="1966">
              <a:latin typeface="Times New Roman"/>
              <a:cs typeface="Times New Roman"/>
            </a:endParaRPr>
          </a:p>
        </p:txBody>
      </p:sp>
      <p:sp>
        <p:nvSpPr>
          <p:cNvPr id="39" name="object 39"/>
          <p:cNvSpPr txBox="1"/>
          <p:nvPr/>
        </p:nvSpPr>
        <p:spPr>
          <a:xfrm>
            <a:off x="3536672" y="2616329"/>
            <a:ext cx="2037645" cy="329131"/>
          </a:xfrm>
          <a:prstGeom prst="rect">
            <a:avLst/>
          </a:prstGeom>
        </p:spPr>
        <p:txBody>
          <a:bodyPr vert="horz" wrap="square" lIns="0" tIns="26355" rIns="0" bIns="0" rtlCol="0">
            <a:spAutoFit/>
          </a:bodyPr>
          <a:lstStyle/>
          <a:p>
            <a:pPr marL="27742">
              <a:spcBef>
                <a:spcPts val="208"/>
              </a:spcBef>
            </a:pPr>
            <a:r>
              <a:rPr sz="1966" i="1" dirty="0">
                <a:latin typeface="Times New Roman"/>
                <a:cs typeface="Times New Roman"/>
              </a:rPr>
              <a:t>b</a:t>
            </a:r>
            <a:r>
              <a:rPr sz="1966" dirty="0">
                <a:latin typeface="Times New Roman"/>
                <a:cs typeface="Times New Roman"/>
              </a:rPr>
              <a:t>(</a:t>
            </a:r>
            <a:r>
              <a:rPr sz="1966" i="1" dirty="0">
                <a:latin typeface="Times New Roman"/>
                <a:cs typeface="Times New Roman"/>
              </a:rPr>
              <a:t>h,</a:t>
            </a:r>
            <a:r>
              <a:rPr sz="1966" i="1" spc="-131" dirty="0">
                <a:latin typeface="Times New Roman"/>
                <a:cs typeface="Times New Roman"/>
              </a:rPr>
              <a:t> </a:t>
            </a:r>
            <a:r>
              <a:rPr sz="1966" i="1" spc="142" dirty="0">
                <a:latin typeface="Times New Roman"/>
                <a:cs typeface="Times New Roman"/>
              </a:rPr>
              <a:t>s</a:t>
            </a:r>
            <a:r>
              <a:rPr sz="1966" spc="142" dirty="0">
                <a:latin typeface="Times New Roman"/>
                <a:cs typeface="Times New Roman"/>
              </a:rPr>
              <a:t>)</a:t>
            </a:r>
            <a:r>
              <a:rPr sz="1966" spc="131" dirty="0">
                <a:latin typeface="Times New Roman"/>
                <a:cs typeface="Times New Roman"/>
              </a:rPr>
              <a:t> </a:t>
            </a:r>
            <a:r>
              <a:rPr sz="1966" spc="426" dirty="0">
                <a:latin typeface="Times New Roman"/>
                <a:cs typeface="Times New Roman"/>
              </a:rPr>
              <a:t>=</a:t>
            </a:r>
            <a:r>
              <a:rPr sz="1966" spc="131" dirty="0">
                <a:latin typeface="Times New Roman"/>
                <a:cs typeface="Times New Roman"/>
              </a:rPr>
              <a:t> </a:t>
            </a:r>
            <a:r>
              <a:rPr sz="1966" spc="164" dirty="0">
                <a:latin typeface="Times New Roman"/>
                <a:cs typeface="Times New Roman"/>
              </a:rPr>
              <a:t>Pr(</a:t>
            </a:r>
            <a:r>
              <a:rPr sz="1966" i="1" spc="164" dirty="0">
                <a:latin typeface="Times New Roman"/>
                <a:cs typeface="Times New Roman"/>
              </a:rPr>
              <a:t>s</a:t>
            </a:r>
            <a:r>
              <a:rPr sz="1966" i="1" spc="131" dirty="0">
                <a:latin typeface="Times New Roman"/>
                <a:cs typeface="Times New Roman"/>
              </a:rPr>
              <a:t> </a:t>
            </a:r>
            <a:r>
              <a:rPr sz="1966" i="1" spc="-623" dirty="0">
                <a:latin typeface="Menlo"/>
                <a:cs typeface="Menlo"/>
              </a:rPr>
              <a:t>|</a:t>
            </a:r>
            <a:r>
              <a:rPr sz="1966" i="1" spc="-579" dirty="0">
                <a:latin typeface="Menlo"/>
                <a:cs typeface="Menlo"/>
              </a:rPr>
              <a:t> </a:t>
            </a:r>
            <a:r>
              <a:rPr sz="1966" i="1" spc="87" dirty="0">
                <a:latin typeface="Times New Roman"/>
                <a:cs typeface="Times New Roman"/>
              </a:rPr>
              <a:t>h</a:t>
            </a:r>
            <a:r>
              <a:rPr sz="1966" spc="87" dirty="0">
                <a:latin typeface="Times New Roman"/>
                <a:cs typeface="Times New Roman"/>
              </a:rPr>
              <a:t>)</a:t>
            </a:r>
            <a:endParaRPr sz="1966">
              <a:latin typeface="Times New Roman"/>
              <a:cs typeface="Times New Roman"/>
            </a:endParaRPr>
          </a:p>
        </p:txBody>
      </p:sp>
      <p:sp>
        <p:nvSpPr>
          <p:cNvPr id="40" name="object 40"/>
          <p:cNvSpPr txBox="1"/>
          <p:nvPr/>
        </p:nvSpPr>
        <p:spPr>
          <a:xfrm>
            <a:off x="708326" y="3196571"/>
            <a:ext cx="4584353" cy="1092787"/>
          </a:xfrm>
          <a:prstGeom prst="rect">
            <a:avLst/>
          </a:prstGeom>
        </p:spPr>
        <p:txBody>
          <a:bodyPr vert="horz" wrap="square" lIns="0" tIns="81839" rIns="0" bIns="0" rtlCol="0">
            <a:spAutoFit/>
          </a:bodyPr>
          <a:lstStyle/>
          <a:p>
            <a:pPr marL="83226">
              <a:spcBef>
                <a:spcPts val="644"/>
              </a:spcBef>
            </a:pPr>
            <a:r>
              <a:rPr sz="1966" b="1" spc="-22" dirty="0">
                <a:latin typeface="Arial"/>
                <a:cs typeface="Arial"/>
              </a:rPr>
              <a:t>Belief-</a:t>
            </a:r>
            <a:r>
              <a:rPr sz="1966" b="1" dirty="0">
                <a:latin typeface="Arial"/>
                <a:cs typeface="Arial"/>
              </a:rPr>
              <a:t>based</a:t>
            </a:r>
            <a:r>
              <a:rPr sz="1966" b="1" spc="22" dirty="0">
                <a:latin typeface="Arial"/>
                <a:cs typeface="Arial"/>
              </a:rPr>
              <a:t> </a:t>
            </a:r>
            <a:r>
              <a:rPr sz="1966" b="1" spc="-22" dirty="0">
                <a:latin typeface="Arial"/>
                <a:cs typeface="Arial"/>
              </a:rPr>
              <a:t>Control:</a:t>
            </a:r>
            <a:endParaRPr sz="1966">
              <a:latin typeface="Arial"/>
              <a:cs typeface="Arial"/>
            </a:endParaRPr>
          </a:p>
          <a:p>
            <a:pPr marL="590902" indent="-252451">
              <a:spcBef>
                <a:spcPts val="437"/>
              </a:spcBef>
              <a:buClr>
                <a:srgbClr val="D41A2C"/>
              </a:buClr>
              <a:buFont typeface="Menlo"/>
              <a:buChar char="•"/>
              <a:tabLst>
                <a:tab pos="590902" algn="l"/>
              </a:tabLst>
            </a:pPr>
            <a:r>
              <a:rPr sz="1966" dirty="0">
                <a:latin typeface="Arial"/>
                <a:cs typeface="Arial"/>
              </a:rPr>
              <a:t>Belief</a:t>
            </a:r>
            <a:r>
              <a:rPr sz="1966" spc="-66" dirty="0">
                <a:latin typeface="Arial"/>
                <a:cs typeface="Arial"/>
              </a:rPr>
              <a:t> </a:t>
            </a:r>
            <a:r>
              <a:rPr sz="1966" dirty="0">
                <a:latin typeface="Arial"/>
                <a:cs typeface="Arial"/>
              </a:rPr>
              <a:t>policy</a:t>
            </a:r>
            <a:r>
              <a:rPr sz="1966" spc="-22" dirty="0">
                <a:latin typeface="Arial"/>
                <a:cs typeface="Arial"/>
              </a:rPr>
              <a:t> </a:t>
            </a:r>
            <a:r>
              <a:rPr sz="1966" i="1" spc="164" dirty="0">
                <a:latin typeface="Times New Roman"/>
                <a:cs typeface="Times New Roman"/>
              </a:rPr>
              <a:t>π</a:t>
            </a:r>
            <a:r>
              <a:rPr sz="1966" i="1" spc="-208" dirty="0">
                <a:latin typeface="Times New Roman"/>
                <a:cs typeface="Times New Roman"/>
              </a:rPr>
              <a:t> </a:t>
            </a:r>
            <a:r>
              <a:rPr sz="1966" dirty="0">
                <a:latin typeface="Times New Roman"/>
                <a:cs typeface="Times New Roman"/>
              </a:rPr>
              <a:t>:</a:t>
            </a:r>
            <a:r>
              <a:rPr sz="1966" spc="164" dirty="0">
                <a:latin typeface="Times New Roman"/>
                <a:cs typeface="Times New Roman"/>
              </a:rPr>
              <a:t> </a:t>
            </a:r>
            <a:r>
              <a:rPr sz="1966" i="1" spc="131" dirty="0">
                <a:latin typeface="Menlo"/>
                <a:cs typeface="Menlo"/>
              </a:rPr>
              <a:t>B</a:t>
            </a:r>
            <a:r>
              <a:rPr sz="1966" i="1" spc="-568" dirty="0">
                <a:latin typeface="Menlo"/>
                <a:cs typeface="Menlo"/>
              </a:rPr>
              <a:t> </a:t>
            </a:r>
            <a:r>
              <a:rPr sz="1966" i="1" spc="830" dirty="0">
                <a:latin typeface="Menlo"/>
                <a:cs typeface="Menlo"/>
              </a:rPr>
              <a:t>→</a:t>
            </a:r>
            <a:r>
              <a:rPr sz="1966" i="1" spc="-623" dirty="0">
                <a:latin typeface="Menlo"/>
                <a:cs typeface="Menlo"/>
              </a:rPr>
              <a:t> </a:t>
            </a:r>
            <a:r>
              <a:rPr sz="1966" spc="382" dirty="0">
                <a:latin typeface="Times New Roman"/>
                <a:cs typeface="Times New Roman"/>
              </a:rPr>
              <a:t>∆</a:t>
            </a:r>
            <a:r>
              <a:rPr sz="1966" i="1" spc="382" dirty="0">
                <a:latin typeface="Menlo"/>
                <a:cs typeface="Menlo"/>
              </a:rPr>
              <a:t>A</a:t>
            </a:r>
            <a:endParaRPr sz="1966">
              <a:latin typeface="Menlo"/>
              <a:cs typeface="Menlo"/>
            </a:endParaRPr>
          </a:p>
          <a:p>
            <a:pPr marL="590902" indent="-252451">
              <a:spcBef>
                <a:spcPts val="382"/>
              </a:spcBef>
              <a:buClr>
                <a:srgbClr val="D41A2C"/>
              </a:buClr>
              <a:buFont typeface="Menlo"/>
              <a:buChar char="•"/>
              <a:tabLst>
                <a:tab pos="590902" algn="l"/>
              </a:tabLst>
            </a:pPr>
            <a:r>
              <a:rPr sz="1966" dirty="0">
                <a:latin typeface="Arial"/>
                <a:cs typeface="Arial"/>
              </a:rPr>
              <a:t>Belief</a:t>
            </a:r>
            <a:r>
              <a:rPr sz="1966" spc="-76" dirty="0">
                <a:latin typeface="Arial"/>
                <a:cs typeface="Arial"/>
              </a:rPr>
              <a:t> </a:t>
            </a:r>
            <a:r>
              <a:rPr sz="1966" dirty="0">
                <a:latin typeface="Arial"/>
                <a:cs typeface="Arial"/>
              </a:rPr>
              <a:t>values</a:t>
            </a:r>
            <a:r>
              <a:rPr sz="1966" spc="-76" dirty="0">
                <a:latin typeface="Arial"/>
                <a:cs typeface="Arial"/>
              </a:rPr>
              <a:t> </a:t>
            </a:r>
            <a:r>
              <a:rPr sz="1966" dirty="0">
                <a:latin typeface="Arial"/>
                <a:cs typeface="Arial"/>
              </a:rPr>
              <a:t>via</a:t>
            </a:r>
            <a:r>
              <a:rPr sz="1966" spc="-76" dirty="0">
                <a:latin typeface="Arial"/>
                <a:cs typeface="Arial"/>
              </a:rPr>
              <a:t> </a:t>
            </a:r>
            <a:r>
              <a:rPr sz="1966" dirty="0">
                <a:latin typeface="Arial"/>
                <a:cs typeface="Arial"/>
              </a:rPr>
              <a:t>Bellman</a:t>
            </a:r>
            <a:r>
              <a:rPr sz="1966" spc="-76" dirty="0">
                <a:latin typeface="Arial"/>
                <a:cs typeface="Arial"/>
              </a:rPr>
              <a:t> </a:t>
            </a:r>
            <a:r>
              <a:rPr sz="1966" spc="-22" dirty="0">
                <a:latin typeface="Arial"/>
                <a:cs typeface="Arial"/>
              </a:rPr>
              <a:t>equations</a:t>
            </a:r>
            <a:endParaRPr sz="1966">
              <a:latin typeface="Arial"/>
              <a:cs typeface="Arial"/>
            </a:endParaRPr>
          </a:p>
        </p:txBody>
      </p:sp>
      <p:sp>
        <p:nvSpPr>
          <p:cNvPr id="41" name="object 41"/>
          <p:cNvSpPr txBox="1"/>
          <p:nvPr/>
        </p:nvSpPr>
        <p:spPr>
          <a:xfrm>
            <a:off x="2607235" y="4428794"/>
            <a:ext cx="5208547" cy="329131"/>
          </a:xfrm>
          <a:prstGeom prst="rect">
            <a:avLst/>
          </a:prstGeom>
        </p:spPr>
        <p:txBody>
          <a:bodyPr vert="horz" wrap="square" lIns="0" tIns="26355" rIns="0" bIns="0" rtlCol="0">
            <a:spAutoFit/>
          </a:bodyPr>
          <a:lstStyle/>
          <a:p>
            <a:pPr marL="83226">
              <a:spcBef>
                <a:spcPts val="208"/>
              </a:spcBef>
            </a:pPr>
            <a:r>
              <a:rPr sz="1966" i="1" dirty="0">
                <a:latin typeface="Times New Roman"/>
                <a:cs typeface="Times New Roman"/>
              </a:rPr>
              <a:t>V</a:t>
            </a:r>
            <a:r>
              <a:rPr sz="1966" i="1" spc="-11" dirty="0">
                <a:latin typeface="Times New Roman"/>
                <a:cs typeface="Times New Roman"/>
              </a:rPr>
              <a:t> </a:t>
            </a:r>
            <a:r>
              <a:rPr sz="1966" i="1" spc="426" baseline="41666" dirty="0">
                <a:latin typeface="Times New Roman"/>
                <a:cs typeface="Times New Roman"/>
              </a:rPr>
              <a:t>π</a:t>
            </a:r>
            <a:r>
              <a:rPr sz="1966" i="1" spc="-245" baseline="41666" dirty="0">
                <a:latin typeface="Times New Roman"/>
                <a:cs typeface="Times New Roman"/>
              </a:rPr>
              <a:t> </a:t>
            </a:r>
            <a:r>
              <a:rPr sz="1966" dirty="0">
                <a:latin typeface="Times New Roman"/>
                <a:cs typeface="Times New Roman"/>
              </a:rPr>
              <a:t>(</a:t>
            </a:r>
            <a:r>
              <a:rPr sz="1966" i="1" dirty="0">
                <a:latin typeface="Times New Roman"/>
                <a:cs typeface="Times New Roman"/>
              </a:rPr>
              <a:t>b</a:t>
            </a:r>
            <a:r>
              <a:rPr sz="1966" dirty="0">
                <a:latin typeface="Times New Roman"/>
                <a:cs typeface="Times New Roman"/>
              </a:rPr>
              <a:t>)</a:t>
            </a:r>
            <a:r>
              <a:rPr sz="1966" spc="109" dirty="0">
                <a:latin typeface="Times New Roman"/>
                <a:cs typeface="Times New Roman"/>
              </a:rPr>
              <a:t> </a:t>
            </a:r>
            <a:r>
              <a:rPr sz="1966" spc="426" dirty="0">
                <a:latin typeface="Times New Roman"/>
                <a:cs typeface="Times New Roman"/>
              </a:rPr>
              <a:t>=</a:t>
            </a:r>
            <a:r>
              <a:rPr sz="1966" spc="109" dirty="0">
                <a:latin typeface="Times New Roman"/>
                <a:cs typeface="Times New Roman"/>
              </a:rPr>
              <a:t> </a:t>
            </a:r>
            <a:r>
              <a:rPr sz="1966" spc="175" dirty="0">
                <a:latin typeface="Times New Roman"/>
                <a:cs typeface="Times New Roman"/>
              </a:rPr>
              <a:t>E</a:t>
            </a:r>
            <a:r>
              <a:rPr sz="1966" i="1" spc="262" baseline="-13888" dirty="0">
                <a:latin typeface="Times New Roman"/>
                <a:cs typeface="Times New Roman"/>
              </a:rPr>
              <a:t>a</a:t>
            </a:r>
            <a:r>
              <a:rPr sz="1966" i="1" spc="262" baseline="-13888" dirty="0">
                <a:latin typeface="Euclid Symbol"/>
                <a:cs typeface="Euclid Symbol"/>
              </a:rPr>
              <a:t>∼</a:t>
            </a:r>
            <a:r>
              <a:rPr sz="1966" i="1" spc="262" baseline="-13888" dirty="0">
                <a:latin typeface="Times New Roman"/>
                <a:cs typeface="Times New Roman"/>
              </a:rPr>
              <a:t>π</a:t>
            </a:r>
            <a:r>
              <a:rPr sz="1966" spc="262" baseline="-13888" dirty="0">
                <a:latin typeface="Times New Roman"/>
                <a:cs typeface="Times New Roman"/>
              </a:rPr>
              <a:t>(</a:t>
            </a:r>
            <a:r>
              <a:rPr sz="1966" i="1" spc="262" baseline="-13888" dirty="0">
                <a:latin typeface="Times New Roman"/>
                <a:cs typeface="Times New Roman"/>
              </a:rPr>
              <a:t>b</a:t>
            </a:r>
            <a:r>
              <a:rPr sz="1966" spc="262" baseline="-13888" dirty="0">
                <a:latin typeface="Times New Roman"/>
                <a:cs typeface="Times New Roman"/>
              </a:rPr>
              <a:t>)</a:t>
            </a:r>
            <a:r>
              <a:rPr sz="1966" spc="212" baseline="-13888" dirty="0">
                <a:latin typeface="Times New Roman"/>
                <a:cs typeface="Times New Roman"/>
              </a:rPr>
              <a:t> </a:t>
            </a:r>
            <a:r>
              <a:rPr sz="2949" spc="194" baseline="43209" dirty="0">
                <a:latin typeface="Arial"/>
                <a:cs typeface="Arial"/>
              </a:rPr>
              <a:t>[</a:t>
            </a:r>
            <a:r>
              <a:rPr sz="1966" i="1" spc="131" dirty="0">
                <a:latin typeface="Times New Roman"/>
                <a:cs typeface="Times New Roman"/>
              </a:rPr>
              <a:t>R</a:t>
            </a:r>
            <a:r>
              <a:rPr sz="1966" spc="131" dirty="0">
                <a:latin typeface="Times New Roman"/>
                <a:cs typeface="Times New Roman"/>
              </a:rPr>
              <a:t>(</a:t>
            </a:r>
            <a:r>
              <a:rPr sz="1966" i="1" spc="131" dirty="0">
                <a:latin typeface="Times New Roman"/>
                <a:cs typeface="Times New Roman"/>
              </a:rPr>
              <a:t>b,</a:t>
            </a:r>
            <a:r>
              <a:rPr sz="1966" i="1" spc="-131" dirty="0">
                <a:latin typeface="Times New Roman"/>
                <a:cs typeface="Times New Roman"/>
              </a:rPr>
              <a:t> </a:t>
            </a:r>
            <a:r>
              <a:rPr sz="1966" i="1" dirty="0">
                <a:latin typeface="Times New Roman"/>
                <a:cs typeface="Times New Roman"/>
              </a:rPr>
              <a:t>a</a:t>
            </a:r>
            <a:r>
              <a:rPr sz="1966" dirty="0">
                <a:latin typeface="Times New Roman"/>
                <a:cs typeface="Times New Roman"/>
              </a:rPr>
              <a:t>)</a:t>
            </a:r>
            <a:r>
              <a:rPr sz="1966" spc="-11" dirty="0">
                <a:latin typeface="Times New Roman"/>
                <a:cs typeface="Times New Roman"/>
              </a:rPr>
              <a:t> </a:t>
            </a:r>
            <a:r>
              <a:rPr sz="1966" spc="426" dirty="0">
                <a:latin typeface="Times New Roman"/>
                <a:cs typeface="Times New Roman"/>
              </a:rPr>
              <a:t>+</a:t>
            </a:r>
            <a:r>
              <a:rPr sz="1966" spc="-11" dirty="0">
                <a:latin typeface="Times New Roman"/>
                <a:cs typeface="Times New Roman"/>
              </a:rPr>
              <a:t> </a:t>
            </a:r>
            <a:r>
              <a:rPr sz="1966" i="1" spc="262" dirty="0">
                <a:latin typeface="Times New Roman"/>
                <a:cs typeface="Times New Roman"/>
              </a:rPr>
              <a:t>γ</a:t>
            </a:r>
            <a:r>
              <a:rPr sz="1966" i="1" dirty="0">
                <a:latin typeface="Times New Roman"/>
                <a:cs typeface="Times New Roman"/>
              </a:rPr>
              <a:t> </a:t>
            </a:r>
            <a:r>
              <a:rPr sz="1966" spc="120" dirty="0">
                <a:latin typeface="Times New Roman"/>
                <a:cs typeface="Times New Roman"/>
              </a:rPr>
              <a:t>E</a:t>
            </a:r>
            <a:r>
              <a:rPr sz="1966" i="1" spc="179" baseline="-13888" dirty="0">
                <a:latin typeface="Times New Roman"/>
                <a:cs typeface="Times New Roman"/>
              </a:rPr>
              <a:t>o</a:t>
            </a:r>
            <a:r>
              <a:rPr sz="1966" i="1" spc="179" baseline="-13888" dirty="0">
                <a:latin typeface="Euclid Symbol"/>
                <a:cs typeface="Euclid Symbol"/>
              </a:rPr>
              <a:t>|</a:t>
            </a:r>
            <a:r>
              <a:rPr sz="1966" i="1" spc="179" baseline="-13888" dirty="0">
                <a:latin typeface="Times New Roman"/>
                <a:cs typeface="Times New Roman"/>
              </a:rPr>
              <a:t>b,a</a:t>
            </a:r>
            <a:r>
              <a:rPr sz="1966" i="1" spc="212" baseline="-13888" dirty="0">
                <a:latin typeface="Times New Roman"/>
                <a:cs typeface="Times New Roman"/>
              </a:rPr>
              <a:t> </a:t>
            </a:r>
            <a:r>
              <a:rPr sz="1966" spc="-66" dirty="0">
                <a:latin typeface="Times New Roman"/>
                <a:cs typeface="Times New Roman"/>
              </a:rPr>
              <a:t>[</a:t>
            </a:r>
            <a:r>
              <a:rPr sz="1966" i="1" spc="-66" dirty="0">
                <a:latin typeface="Times New Roman"/>
                <a:cs typeface="Times New Roman"/>
              </a:rPr>
              <a:t>V</a:t>
            </a:r>
            <a:r>
              <a:rPr sz="1966" i="1" spc="-11" dirty="0">
                <a:latin typeface="Times New Roman"/>
                <a:cs typeface="Times New Roman"/>
              </a:rPr>
              <a:t> </a:t>
            </a:r>
            <a:r>
              <a:rPr sz="1966" i="1" spc="426" baseline="41666" dirty="0">
                <a:latin typeface="Times New Roman"/>
                <a:cs typeface="Times New Roman"/>
              </a:rPr>
              <a:t>π</a:t>
            </a:r>
            <a:r>
              <a:rPr sz="1966" i="1" spc="-245" baseline="41666" dirty="0">
                <a:latin typeface="Times New Roman"/>
                <a:cs typeface="Times New Roman"/>
              </a:rPr>
              <a:t> </a:t>
            </a:r>
            <a:r>
              <a:rPr sz="1966" spc="-22" dirty="0">
                <a:latin typeface="Times New Roman"/>
                <a:cs typeface="Times New Roman"/>
              </a:rPr>
              <a:t>(</a:t>
            </a:r>
            <a:r>
              <a:rPr sz="1966" i="1" spc="-22" dirty="0">
                <a:latin typeface="Times New Roman"/>
                <a:cs typeface="Times New Roman"/>
              </a:rPr>
              <a:t>bao</a:t>
            </a:r>
            <a:r>
              <a:rPr sz="1966" spc="-22" dirty="0">
                <a:latin typeface="Times New Roman"/>
                <a:cs typeface="Times New Roman"/>
              </a:rPr>
              <a:t>)]</a:t>
            </a:r>
            <a:r>
              <a:rPr sz="2949" spc="-33" baseline="43209" dirty="0">
                <a:latin typeface="Arial"/>
                <a:cs typeface="Arial"/>
              </a:rPr>
              <a:t>]</a:t>
            </a:r>
            <a:endParaRPr sz="2949" baseline="43209">
              <a:latin typeface="Arial"/>
              <a:cs typeface="Arial"/>
            </a:endParaRPr>
          </a:p>
        </p:txBody>
      </p:sp>
      <p:sp>
        <p:nvSpPr>
          <p:cNvPr id="42" name="object 42"/>
          <p:cNvSpPr txBox="1"/>
          <p:nvPr/>
        </p:nvSpPr>
        <p:spPr>
          <a:xfrm>
            <a:off x="8952811" y="4341729"/>
            <a:ext cx="360645" cy="809656"/>
          </a:xfrm>
          <a:prstGeom prst="rect">
            <a:avLst/>
          </a:prstGeom>
        </p:spPr>
        <p:txBody>
          <a:bodyPr vert="horz" wrap="square" lIns="0" tIns="113740" rIns="0" bIns="0" rtlCol="0">
            <a:spAutoFit/>
          </a:bodyPr>
          <a:lstStyle/>
          <a:p>
            <a:pPr marL="27742">
              <a:spcBef>
                <a:spcPts val="893"/>
              </a:spcBef>
            </a:pPr>
            <a:r>
              <a:rPr sz="1966" spc="-55" dirty="0">
                <a:latin typeface="Arial"/>
                <a:cs typeface="Arial"/>
              </a:rPr>
              <a:t>(7)</a:t>
            </a:r>
            <a:endParaRPr sz="1966">
              <a:latin typeface="Arial"/>
              <a:cs typeface="Arial"/>
            </a:endParaRPr>
          </a:p>
          <a:p>
            <a:pPr marL="27742">
              <a:spcBef>
                <a:spcPts val="677"/>
              </a:spcBef>
            </a:pPr>
            <a:r>
              <a:rPr sz="1966" spc="-55" dirty="0">
                <a:latin typeface="Arial"/>
                <a:cs typeface="Arial"/>
              </a:rPr>
              <a:t>(8)</a:t>
            </a:r>
            <a:endParaRPr sz="1966">
              <a:latin typeface="Arial"/>
              <a:cs typeface="Arial"/>
            </a:endParaRPr>
          </a:p>
        </p:txBody>
      </p:sp>
      <p:sp>
        <p:nvSpPr>
          <p:cNvPr id="43" name="object 43"/>
          <p:cNvSpPr txBox="1"/>
          <p:nvPr/>
        </p:nvSpPr>
        <p:spPr>
          <a:xfrm>
            <a:off x="1275094" y="5371130"/>
            <a:ext cx="733774" cy="329131"/>
          </a:xfrm>
          <a:prstGeom prst="rect">
            <a:avLst/>
          </a:prstGeom>
        </p:spPr>
        <p:txBody>
          <a:bodyPr vert="horz" wrap="square" lIns="0" tIns="26355" rIns="0" bIns="0" rtlCol="0">
            <a:spAutoFit/>
          </a:bodyPr>
          <a:lstStyle/>
          <a:p>
            <a:pPr marL="27742">
              <a:spcBef>
                <a:spcPts val="208"/>
              </a:spcBef>
            </a:pPr>
            <a:r>
              <a:rPr sz="1966" spc="-22" dirty="0">
                <a:latin typeface="Arial"/>
                <a:cs typeface="Arial"/>
              </a:rPr>
              <a:t>where</a:t>
            </a:r>
            <a:endParaRPr sz="1966">
              <a:latin typeface="Arial"/>
              <a:cs typeface="Arial"/>
            </a:endParaRPr>
          </a:p>
        </p:txBody>
      </p:sp>
      <p:sp>
        <p:nvSpPr>
          <p:cNvPr id="44" name="object 44"/>
          <p:cNvSpPr txBox="1"/>
          <p:nvPr/>
        </p:nvSpPr>
        <p:spPr>
          <a:xfrm>
            <a:off x="3452225" y="5785539"/>
            <a:ext cx="127611" cy="329131"/>
          </a:xfrm>
          <a:prstGeom prst="rect">
            <a:avLst/>
          </a:prstGeom>
        </p:spPr>
        <p:txBody>
          <a:bodyPr vert="horz" wrap="square" lIns="0" tIns="26355" rIns="0" bIns="0" rtlCol="0">
            <a:spAutoFit/>
          </a:bodyPr>
          <a:lstStyle/>
          <a:p>
            <a:pPr marL="27742">
              <a:spcBef>
                <a:spcPts val="208"/>
              </a:spcBef>
            </a:pPr>
            <a:r>
              <a:rPr sz="1966" i="1" spc="-109" dirty="0">
                <a:latin typeface="Times New Roman"/>
                <a:cs typeface="Times New Roman"/>
              </a:rPr>
              <a:t>.</a:t>
            </a:r>
            <a:endParaRPr sz="1966">
              <a:latin typeface="Times New Roman"/>
              <a:cs typeface="Times New Roman"/>
            </a:endParaRPr>
          </a:p>
        </p:txBody>
      </p:sp>
      <p:sp>
        <p:nvSpPr>
          <p:cNvPr id="45" name="object 45"/>
          <p:cNvSpPr txBox="1"/>
          <p:nvPr/>
        </p:nvSpPr>
        <p:spPr>
          <a:xfrm>
            <a:off x="2362439" y="4814349"/>
            <a:ext cx="6132353" cy="1480344"/>
          </a:xfrm>
          <a:prstGeom prst="rect">
            <a:avLst/>
          </a:prstGeom>
        </p:spPr>
        <p:txBody>
          <a:bodyPr vert="horz" wrap="square" lIns="0" tIns="26355" rIns="0" bIns="0" rtlCol="0">
            <a:spAutoFit/>
          </a:bodyPr>
          <a:lstStyle/>
          <a:p>
            <a:pPr marL="83226">
              <a:spcBef>
                <a:spcPts val="208"/>
              </a:spcBef>
            </a:pPr>
            <a:r>
              <a:rPr sz="1966" i="1" spc="218" dirty="0">
                <a:latin typeface="Times New Roman"/>
                <a:cs typeface="Times New Roman"/>
              </a:rPr>
              <a:t>Q</a:t>
            </a:r>
            <a:r>
              <a:rPr sz="1966" i="1" spc="328" baseline="41666" dirty="0">
                <a:latin typeface="Times New Roman"/>
                <a:cs typeface="Times New Roman"/>
              </a:rPr>
              <a:t>π</a:t>
            </a:r>
            <a:r>
              <a:rPr sz="1966" i="1" spc="-227" baseline="41666" dirty="0">
                <a:latin typeface="Times New Roman"/>
                <a:cs typeface="Times New Roman"/>
              </a:rPr>
              <a:t> </a:t>
            </a:r>
            <a:r>
              <a:rPr sz="1966" spc="22" dirty="0">
                <a:latin typeface="Times New Roman"/>
                <a:cs typeface="Times New Roman"/>
              </a:rPr>
              <a:t>(</a:t>
            </a:r>
            <a:r>
              <a:rPr sz="1966" i="1" spc="22" dirty="0">
                <a:latin typeface="Times New Roman"/>
                <a:cs typeface="Times New Roman"/>
              </a:rPr>
              <a:t>b,</a:t>
            </a:r>
            <a:r>
              <a:rPr sz="1966" i="1" spc="-109" dirty="0">
                <a:latin typeface="Times New Roman"/>
                <a:cs typeface="Times New Roman"/>
              </a:rPr>
              <a:t> </a:t>
            </a:r>
            <a:r>
              <a:rPr sz="1966" i="1" spc="22" dirty="0">
                <a:latin typeface="Times New Roman"/>
                <a:cs typeface="Times New Roman"/>
              </a:rPr>
              <a:t>a</a:t>
            </a:r>
            <a:r>
              <a:rPr sz="1966" spc="22" dirty="0">
                <a:latin typeface="Times New Roman"/>
                <a:cs typeface="Times New Roman"/>
              </a:rPr>
              <a:t>)</a:t>
            </a:r>
            <a:r>
              <a:rPr sz="1966" spc="164" dirty="0">
                <a:latin typeface="Times New Roman"/>
                <a:cs typeface="Times New Roman"/>
              </a:rPr>
              <a:t> </a:t>
            </a:r>
            <a:r>
              <a:rPr sz="1966" spc="426" dirty="0">
                <a:latin typeface="Times New Roman"/>
                <a:cs typeface="Times New Roman"/>
              </a:rPr>
              <a:t>=</a:t>
            </a:r>
            <a:r>
              <a:rPr sz="1966" spc="164" dirty="0">
                <a:latin typeface="Times New Roman"/>
                <a:cs typeface="Times New Roman"/>
              </a:rPr>
              <a:t> </a:t>
            </a:r>
            <a:r>
              <a:rPr sz="1966" i="1" spc="22" dirty="0">
                <a:latin typeface="Times New Roman"/>
                <a:cs typeface="Times New Roman"/>
              </a:rPr>
              <a:t>R</a:t>
            </a:r>
            <a:r>
              <a:rPr sz="1966" spc="22" dirty="0">
                <a:latin typeface="Times New Roman"/>
                <a:cs typeface="Times New Roman"/>
              </a:rPr>
              <a:t>(</a:t>
            </a:r>
            <a:r>
              <a:rPr sz="1966" i="1" spc="22" dirty="0">
                <a:latin typeface="Times New Roman"/>
                <a:cs typeface="Times New Roman"/>
              </a:rPr>
              <a:t>b,</a:t>
            </a:r>
            <a:r>
              <a:rPr sz="1966" i="1" spc="-109" dirty="0">
                <a:latin typeface="Times New Roman"/>
                <a:cs typeface="Times New Roman"/>
              </a:rPr>
              <a:t> </a:t>
            </a:r>
            <a:r>
              <a:rPr sz="1966" i="1" spc="22" dirty="0">
                <a:latin typeface="Times New Roman"/>
                <a:cs typeface="Times New Roman"/>
              </a:rPr>
              <a:t>a</a:t>
            </a:r>
            <a:r>
              <a:rPr sz="1966" spc="22" dirty="0">
                <a:latin typeface="Times New Roman"/>
                <a:cs typeface="Times New Roman"/>
              </a:rPr>
              <a:t>)</a:t>
            </a:r>
            <a:r>
              <a:rPr sz="1966" spc="44" dirty="0">
                <a:latin typeface="Times New Roman"/>
                <a:cs typeface="Times New Roman"/>
              </a:rPr>
              <a:t> </a:t>
            </a:r>
            <a:r>
              <a:rPr sz="1966" spc="426" dirty="0">
                <a:latin typeface="Times New Roman"/>
                <a:cs typeface="Times New Roman"/>
              </a:rPr>
              <a:t>+</a:t>
            </a:r>
            <a:r>
              <a:rPr sz="1966" spc="33" dirty="0">
                <a:latin typeface="Times New Roman"/>
                <a:cs typeface="Times New Roman"/>
              </a:rPr>
              <a:t> </a:t>
            </a:r>
            <a:r>
              <a:rPr sz="1966" i="1" spc="262" dirty="0">
                <a:latin typeface="Times New Roman"/>
                <a:cs typeface="Times New Roman"/>
              </a:rPr>
              <a:t>γ</a:t>
            </a:r>
            <a:r>
              <a:rPr sz="1966" i="1" spc="33" dirty="0">
                <a:latin typeface="Times New Roman"/>
                <a:cs typeface="Times New Roman"/>
              </a:rPr>
              <a:t> </a:t>
            </a:r>
            <a:r>
              <a:rPr sz="1966" spc="120" dirty="0">
                <a:latin typeface="Times New Roman"/>
                <a:cs typeface="Times New Roman"/>
              </a:rPr>
              <a:t>E</a:t>
            </a:r>
            <a:r>
              <a:rPr sz="1966" i="1" spc="179" baseline="-13888" dirty="0">
                <a:latin typeface="Times New Roman"/>
                <a:cs typeface="Times New Roman"/>
              </a:rPr>
              <a:t>o</a:t>
            </a:r>
            <a:r>
              <a:rPr sz="1966" i="1" spc="179" baseline="-13888" dirty="0">
                <a:latin typeface="Euclid Symbol"/>
                <a:cs typeface="Euclid Symbol"/>
              </a:rPr>
              <a:t>|</a:t>
            </a:r>
            <a:r>
              <a:rPr sz="1966" i="1" spc="179" baseline="-13888" dirty="0">
                <a:latin typeface="Times New Roman"/>
                <a:cs typeface="Times New Roman"/>
              </a:rPr>
              <a:t>b,a</a:t>
            </a:r>
            <a:r>
              <a:rPr sz="1966" i="1" spc="277" baseline="-13888" dirty="0">
                <a:latin typeface="Times New Roman"/>
                <a:cs typeface="Times New Roman"/>
              </a:rPr>
              <a:t> </a:t>
            </a:r>
            <a:r>
              <a:rPr sz="2949" spc="295" baseline="43209" dirty="0">
                <a:latin typeface="Arial"/>
                <a:cs typeface="Arial"/>
              </a:rPr>
              <a:t>[</a:t>
            </a:r>
            <a:r>
              <a:rPr sz="1966" spc="197" dirty="0">
                <a:latin typeface="Times New Roman"/>
                <a:cs typeface="Times New Roman"/>
              </a:rPr>
              <a:t>E</a:t>
            </a:r>
            <a:r>
              <a:rPr sz="1966" i="1" spc="295" baseline="-13888" dirty="0">
                <a:latin typeface="Times New Roman"/>
                <a:cs typeface="Times New Roman"/>
              </a:rPr>
              <a:t>a</a:t>
            </a:r>
            <a:r>
              <a:rPr sz="1638" i="1" spc="295" baseline="5555" dirty="0">
                <a:latin typeface="Arial"/>
                <a:cs typeface="Arial"/>
              </a:rPr>
              <a:t>′</a:t>
            </a:r>
            <a:r>
              <a:rPr sz="1966" i="1" spc="295" baseline="-13888" dirty="0">
                <a:latin typeface="Euclid Symbol"/>
                <a:cs typeface="Euclid Symbol"/>
              </a:rPr>
              <a:t>∼</a:t>
            </a:r>
            <a:r>
              <a:rPr sz="1966" i="1" spc="295" baseline="-13888" dirty="0">
                <a:latin typeface="Times New Roman"/>
                <a:cs typeface="Times New Roman"/>
              </a:rPr>
              <a:t>π</a:t>
            </a:r>
            <a:r>
              <a:rPr sz="1966" spc="295" baseline="-13888" dirty="0">
                <a:latin typeface="Times New Roman"/>
                <a:cs typeface="Times New Roman"/>
              </a:rPr>
              <a:t>(</a:t>
            </a:r>
            <a:r>
              <a:rPr sz="1966" i="1" spc="295" baseline="-13888" dirty="0">
                <a:latin typeface="Times New Roman"/>
                <a:cs typeface="Times New Roman"/>
              </a:rPr>
              <a:t>bao</a:t>
            </a:r>
            <a:r>
              <a:rPr sz="1966" spc="295" baseline="-13888" dirty="0">
                <a:latin typeface="Times New Roman"/>
                <a:cs typeface="Times New Roman"/>
              </a:rPr>
              <a:t>)</a:t>
            </a:r>
            <a:r>
              <a:rPr sz="1966" spc="277" baseline="-13888" dirty="0">
                <a:latin typeface="Times New Roman"/>
                <a:cs typeface="Times New Roman"/>
              </a:rPr>
              <a:t> </a:t>
            </a:r>
            <a:r>
              <a:rPr sz="2949" spc="360" baseline="43209" dirty="0">
                <a:latin typeface="Arial"/>
                <a:cs typeface="Arial"/>
              </a:rPr>
              <a:t>[</a:t>
            </a:r>
            <a:r>
              <a:rPr sz="1966" i="1" spc="240" dirty="0">
                <a:latin typeface="Times New Roman"/>
                <a:cs typeface="Times New Roman"/>
              </a:rPr>
              <a:t>Q</a:t>
            </a:r>
            <a:r>
              <a:rPr sz="1966" i="1" spc="360" baseline="41666" dirty="0">
                <a:latin typeface="Times New Roman"/>
                <a:cs typeface="Times New Roman"/>
              </a:rPr>
              <a:t>π</a:t>
            </a:r>
            <a:r>
              <a:rPr sz="1966" i="1" spc="-212" baseline="41666" dirty="0">
                <a:latin typeface="Times New Roman"/>
                <a:cs typeface="Times New Roman"/>
              </a:rPr>
              <a:t> </a:t>
            </a:r>
            <a:r>
              <a:rPr sz="1966" spc="22" dirty="0">
                <a:latin typeface="Times New Roman"/>
                <a:cs typeface="Times New Roman"/>
              </a:rPr>
              <a:t>(</a:t>
            </a:r>
            <a:r>
              <a:rPr sz="1966" i="1" spc="22" dirty="0">
                <a:latin typeface="Times New Roman"/>
                <a:cs typeface="Times New Roman"/>
              </a:rPr>
              <a:t>bao,</a:t>
            </a:r>
            <a:r>
              <a:rPr sz="1966" i="1" spc="-109" dirty="0">
                <a:latin typeface="Times New Roman"/>
                <a:cs typeface="Times New Roman"/>
              </a:rPr>
              <a:t> </a:t>
            </a:r>
            <a:r>
              <a:rPr sz="1966" i="1" spc="142" dirty="0">
                <a:latin typeface="Times New Roman"/>
                <a:cs typeface="Times New Roman"/>
              </a:rPr>
              <a:t>a</a:t>
            </a:r>
            <a:r>
              <a:rPr sz="1966" i="1" spc="212" baseline="41666" dirty="0">
                <a:latin typeface="Euclid Symbol"/>
                <a:cs typeface="Euclid Symbol"/>
              </a:rPr>
              <a:t>′</a:t>
            </a:r>
            <a:r>
              <a:rPr sz="1966" spc="142" dirty="0">
                <a:latin typeface="Times New Roman"/>
                <a:cs typeface="Times New Roman"/>
              </a:rPr>
              <a:t>)</a:t>
            </a:r>
            <a:r>
              <a:rPr sz="2949" spc="212" baseline="43209" dirty="0">
                <a:latin typeface="Arial"/>
                <a:cs typeface="Arial"/>
              </a:rPr>
              <a:t>]]</a:t>
            </a:r>
            <a:endParaRPr sz="2949" baseline="43209">
              <a:latin typeface="Arial"/>
              <a:cs typeface="Arial"/>
            </a:endParaRPr>
          </a:p>
          <a:p>
            <a:pPr>
              <a:lnSpc>
                <a:spcPct val="100000"/>
              </a:lnSpc>
            </a:pPr>
            <a:endParaRPr sz="1966">
              <a:latin typeface="Arial"/>
              <a:cs typeface="Arial"/>
            </a:endParaRPr>
          </a:p>
          <a:p>
            <a:pPr>
              <a:spcBef>
                <a:spcPts val="1890"/>
              </a:spcBef>
            </a:pPr>
            <a:endParaRPr sz="1966">
              <a:latin typeface="Arial"/>
              <a:cs typeface="Arial"/>
            </a:endParaRPr>
          </a:p>
          <a:p>
            <a:pPr marL="228871"/>
            <a:r>
              <a:rPr sz="1966" i="1" spc="22" dirty="0">
                <a:latin typeface="Times New Roman"/>
                <a:cs typeface="Times New Roman"/>
              </a:rPr>
              <a:t>R</a:t>
            </a:r>
            <a:r>
              <a:rPr sz="1966" spc="22" dirty="0">
                <a:latin typeface="Times New Roman"/>
                <a:cs typeface="Times New Roman"/>
              </a:rPr>
              <a:t>(</a:t>
            </a:r>
            <a:r>
              <a:rPr sz="1966" i="1" spc="22" dirty="0">
                <a:latin typeface="Times New Roman"/>
                <a:cs typeface="Times New Roman"/>
              </a:rPr>
              <a:t>b,</a:t>
            </a:r>
            <a:r>
              <a:rPr sz="1966" i="1" spc="-98" dirty="0">
                <a:latin typeface="Times New Roman"/>
                <a:cs typeface="Times New Roman"/>
              </a:rPr>
              <a:t> </a:t>
            </a:r>
            <a:r>
              <a:rPr sz="1966" i="1" spc="22" dirty="0">
                <a:latin typeface="Times New Roman"/>
                <a:cs typeface="Times New Roman"/>
              </a:rPr>
              <a:t>a</a:t>
            </a:r>
            <a:r>
              <a:rPr sz="1966" spc="22" dirty="0">
                <a:latin typeface="Times New Roman"/>
                <a:cs typeface="Times New Roman"/>
              </a:rPr>
              <a:t>)</a:t>
            </a:r>
            <a:r>
              <a:rPr sz="1966" spc="197" dirty="0">
                <a:latin typeface="Times New Roman"/>
                <a:cs typeface="Times New Roman"/>
              </a:rPr>
              <a:t> </a:t>
            </a:r>
            <a:r>
              <a:rPr sz="1966" spc="426" dirty="0">
                <a:latin typeface="Times New Roman"/>
                <a:cs typeface="Times New Roman"/>
              </a:rPr>
              <a:t>=</a:t>
            </a:r>
            <a:r>
              <a:rPr sz="1966" spc="197" dirty="0">
                <a:latin typeface="Times New Roman"/>
                <a:cs typeface="Times New Roman"/>
              </a:rPr>
              <a:t> </a:t>
            </a:r>
            <a:r>
              <a:rPr sz="1966" spc="142" dirty="0">
                <a:latin typeface="Times New Roman"/>
                <a:cs typeface="Times New Roman"/>
              </a:rPr>
              <a:t>E</a:t>
            </a:r>
            <a:r>
              <a:rPr sz="1966" i="1" spc="212" baseline="-9259" dirty="0">
                <a:latin typeface="Times New Roman"/>
                <a:cs typeface="Times New Roman"/>
              </a:rPr>
              <a:t>s</a:t>
            </a:r>
            <a:r>
              <a:rPr sz="1966" i="1" spc="212" baseline="-9259" dirty="0">
                <a:latin typeface="Euclid Symbol"/>
                <a:cs typeface="Euclid Symbol"/>
              </a:rPr>
              <a:t>∼</a:t>
            </a:r>
            <a:r>
              <a:rPr sz="1966" i="1" spc="212" baseline="-9259" dirty="0">
                <a:latin typeface="Times New Roman"/>
                <a:cs typeface="Times New Roman"/>
              </a:rPr>
              <a:t>b</a:t>
            </a:r>
            <a:r>
              <a:rPr sz="1966" i="1" spc="310" baseline="-9259" dirty="0">
                <a:latin typeface="Times New Roman"/>
                <a:cs typeface="Times New Roman"/>
              </a:rPr>
              <a:t> </a:t>
            </a:r>
            <a:r>
              <a:rPr sz="1966" spc="109" dirty="0">
                <a:latin typeface="Times New Roman"/>
                <a:cs typeface="Times New Roman"/>
              </a:rPr>
              <a:t>[</a:t>
            </a:r>
            <a:r>
              <a:rPr sz="1966" i="1" spc="109" dirty="0">
                <a:latin typeface="Times New Roman"/>
                <a:cs typeface="Times New Roman"/>
              </a:rPr>
              <a:t>R</a:t>
            </a:r>
            <a:r>
              <a:rPr sz="1966" spc="109" dirty="0">
                <a:latin typeface="Times New Roman"/>
                <a:cs typeface="Times New Roman"/>
              </a:rPr>
              <a:t>(</a:t>
            </a:r>
            <a:r>
              <a:rPr sz="1966" i="1" spc="109" dirty="0">
                <a:latin typeface="Times New Roman"/>
                <a:cs typeface="Times New Roman"/>
              </a:rPr>
              <a:t>s,</a:t>
            </a:r>
            <a:r>
              <a:rPr sz="1966" i="1" spc="-98" dirty="0">
                <a:latin typeface="Times New Roman"/>
                <a:cs typeface="Times New Roman"/>
              </a:rPr>
              <a:t> </a:t>
            </a:r>
            <a:r>
              <a:rPr sz="1966" i="1" spc="-55" dirty="0">
                <a:latin typeface="Times New Roman"/>
                <a:cs typeface="Times New Roman"/>
              </a:rPr>
              <a:t>a</a:t>
            </a:r>
            <a:r>
              <a:rPr sz="1966" spc="-55" dirty="0">
                <a:latin typeface="Times New Roman"/>
                <a:cs typeface="Times New Roman"/>
              </a:rPr>
              <a:t>)]</a:t>
            </a:r>
            <a:endParaRPr sz="1966">
              <a:latin typeface="Times New Roman"/>
              <a:cs typeface="Times New Roman"/>
            </a:endParaRPr>
          </a:p>
        </p:txBody>
      </p:sp>
      <p:sp>
        <p:nvSpPr>
          <p:cNvPr id="46" name="object 46"/>
          <p:cNvSpPr txBox="1"/>
          <p:nvPr/>
        </p:nvSpPr>
        <p:spPr>
          <a:xfrm>
            <a:off x="8814491" y="5763835"/>
            <a:ext cx="497968" cy="963638"/>
          </a:xfrm>
          <a:prstGeom prst="rect">
            <a:avLst/>
          </a:prstGeom>
        </p:spPr>
        <p:txBody>
          <a:bodyPr vert="horz" wrap="square" lIns="0" tIns="190032" rIns="0" bIns="0" rtlCol="0">
            <a:spAutoFit/>
          </a:bodyPr>
          <a:lstStyle/>
          <a:p>
            <a:pPr marL="165064">
              <a:spcBef>
                <a:spcPts val="1496"/>
              </a:spcBef>
            </a:pPr>
            <a:r>
              <a:rPr sz="1966" spc="-55" dirty="0">
                <a:latin typeface="Arial"/>
                <a:cs typeface="Arial"/>
              </a:rPr>
              <a:t>(9)</a:t>
            </a:r>
            <a:endParaRPr sz="1966">
              <a:latin typeface="Arial"/>
              <a:cs typeface="Arial"/>
            </a:endParaRPr>
          </a:p>
          <a:p>
            <a:pPr marL="27742">
              <a:spcBef>
                <a:spcPts val="1289"/>
              </a:spcBef>
            </a:pPr>
            <a:r>
              <a:rPr sz="1966" spc="-44" dirty="0">
                <a:latin typeface="Arial"/>
                <a:cs typeface="Arial"/>
              </a:rPr>
              <a:t>(10)</a:t>
            </a:r>
            <a:endParaRPr sz="1966">
              <a:latin typeface="Arial"/>
              <a:cs typeface="Arial"/>
            </a:endParaRPr>
          </a:p>
        </p:txBody>
      </p:sp>
      <p:sp>
        <p:nvSpPr>
          <p:cNvPr id="47" name="object 47"/>
          <p:cNvSpPr txBox="1"/>
          <p:nvPr/>
        </p:nvSpPr>
        <p:spPr>
          <a:xfrm>
            <a:off x="3658153" y="6154118"/>
            <a:ext cx="425839" cy="329131"/>
          </a:xfrm>
          <a:prstGeom prst="rect">
            <a:avLst/>
          </a:prstGeom>
        </p:spPr>
        <p:txBody>
          <a:bodyPr vert="horz" wrap="square" lIns="0" tIns="26355" rIns="0" bIns="0" rtlCol="0">
            <a:spAutoFit/>
          </a:bodyPr>
          <a:lstStyle/>
          <a:p>
            <a:pPr marL="27742">
              <a:spcBef>
                <a:spcPts val="208"/>
              </a:spcBef>
            </a:pPr>
            <a:r>
              <a:rPr sz="1966" spc="1704" dirty="0">
                <a:latin typeface="Arial"/>
                <a:cs typeface="Arial"/>
              </a:rPr>
              <a:t>L</a:t>
            </a:r>
            <a:endParaRPr sz="1966">
              <a:latin typeface="Arial"/>
              <a:cs typeface="Arial"/>
            </a:endParaRPr>
          </a:p>
        </p:txBody>
      </p:sp>
      <p:sp>
        <p:nvSpPr>
          <p:cNvPr id="48" name="object 48"/>
          <p:cNvSpPr txBox="1"/>
          <p:nvPr/>
        </p:nvSpPr>
        <p:spPr>
          <a:xfrm>
            <a:off x="3621534" y="6775976"/>
            <a:ext cx="484097" cy="228334"/>
          </a:xfrm>
          <a:prstGeom prst="rect">
            <a:avLst/>
          </a:prstGeom>
        </p:spPr>
        <p:txBody>
          <a:bodyPr vert="horz" wrap="square" lIns="0" tIns="26355" rIns="0" bIns="0" rtlCol="0">
            <a:spAutoFit/>
          </a:bodyPr>
          <a:lstStyle/>
          <a:p>
            <a:pPr marL="83226">
              <a:spcBef>
                <a:spcPts val="208"/>
              </a:spcBef>
            </a:pPr>
            <a:r>
              <a:rPr sz="1311" i="1" spc="175" dirty="0">
                <a:latin typeface="Times New Roman"/>
                <a:cs typeface="Times New Roman"/>
              </a:rPr>
              <a:t>s,s</a:t>
            </a:r>
            <a:r>
              <a:rPr sz="1638" i="1" spc="262" baseline="16666" dirty="0">
                <a:latin typeface="Arial"/>
                <a:cs typeface="Arial"/>
              </a:rPr>
              <a:t>′</a:t>
            </a:r>
            <a:endParaRPr sz="1638" baseline="16666">
              <a:latin typeface="Arial"/>
              <a:cs typeface="Arial"/>
            </a:endParaRPr>
          </a:p>
        </p:txBody>
      </p:sp>
      <p:sp>
        <p:nvSpPr>
          <p:cNvPr id="49" name="object 49"/>
          <p:cNvSpPr txBox="1"/>
          <p:nvPr/>
        </p:nvSpPr>
        <p:spPr>
          <a:xfrm>
            <a:off x="5382479" y="6353827"/>
            <a:ext cx="710193" cy="228334"/>
          </a:xfrm>
          <a:prstGeom prst="rect">
            <a:avLst/>
          </a:prstGeom>
        </p:spPr>
        <p:txBody>
          <a:bodyPr vert="horz" wrap="square" lIns="0" tIns="26355" rIns="0" bIns="0" rtlCol="0">
            <a:spAutoFit/>
          </a:bodyPr>
          <a:lstStyle/>
          <a:p>
            <a:pPr marL="27742">
              <a:spcBef>
                <a:spcPts val="208"/>
              </a:spcBef>
              <a:tabLst>
                <a:tab pos="621418" algn="l"/>
              </a:tabLst>
            </a:pPr>
            <a:r>
              <a:rPr sz="1311" i="1" spc="-109" dirty="0">
                <a:latin typeface="Euclid Symbol"/>
                <a:cs typeface="Euclid Symbol"/>
              </a:rPr>
              <a:t>′</a:t>
            </a:r>
            <a:r>
              <a:rPr sz="1311" i="1" dirty="0">
                <a:latin typeface="Euclid Symbol"/>
                <a:cs typeface="Euclid Symbol"/>
              </a:rPr>
              <a:t>	</a:t>
            </a:r>
            <a:r>
              <a:rPr sz="1311" i="1" spc="-109" dirty="0">
                <a:latin typeface="Euclid Symbol"/>
                <a:cs typeface="Euclid Symbol"/>
              </a:rPr>
              <a:t>′</a:t>
            </a:r>
            <a:endParaRPr sz="1311">
              <a:latin typeface="Euclid Symbol"/>
              <a:cs typeface="Euclid Symbol"/>
            </a:endParaRPr>
          </a:p>
        </p:txBody>
      </p:sp>
      <p:sp>
        <p:nvSpPr>
          <p:cNvPr id="50" name="object 50"/>
          <p:cNvSpPr txBox="1"/>
          <p:nvPr/>
        </p:nvSpPr>
        <p:spPr>
          <a:xfrm>
            <a:off x="2149074" y="6390424"/>
            <a:ext cx="4544128" cy="329131"/>
          </a:xfrm>
          <a:prstGeom prst="rect">
            <a:avLst/>
          </a:prstGeom>
        </p:spPr>
        <p:txBody>
          <a:bodyPr vert="horz" wrap="square" lIns="0" tIns="26355" rIns="0" bIns="0" rtlCol="0">
            <a:spAutoFit/>
          </a:bodyPr>
          <a:lstStyle/>
          <a:p>
            <a:pPr marL="27742">
              <a:spcBef>
                <a:spcPts val="208"/>
              </a:spcBef>
              <a:tabLst>
                <a:tab pos="1947480" algn="l"/>
              </a:tabLst>
            </a:pPr>
            <a:r>
              <a:rPr sz="1966" spc="120" dirty="0">
                <a:latin typeface="Times New Roman"/>
                <a:cs typeface="Times New Roman"/>
              </a:rPr>
              <a:t>Pr(</a:t>
            </a:r>
            <a:r>
              <a:rPr sz="1966" i="1" spc="120" dirty="0">
                <a:latin typeface="Times New Roman"/>
                <a:cs typeface="Times New Roman"/>
              </a:rPr>
              <a:t>o</a:t>
            </a:r>
            <a:r>
              <a:rPr sz="1966" i="1" spc="131" dirty="0">
                <a:latin typeface="Times New Roman"/>
                <a:cs typeface="Times New Roman"/>
              </a:rPr>
              <a:t> </a:t>
            </a:r>
            <a:r>
              <a:rPr sz="1966" i="1" spc="-623" dirty="0">
                <a:latin typeface="Menlo"/>
                <a:cs typeface="Menlo"/>
              </a:rPr>
              <a:t>|</a:t>
            </a:r>
            <a:r>
              <a:rPr sz="1966" i="1" spc="-555" dirty="0">
                <a:latin typeface="Menlo"/>
                <a:cs typeface="Menlo"/>
              </a:rPr>
              <a:t> </a:t>
            </a:r>
            <a:r>
              <a:rPr sz="1966" i="1" spc="-44" dirty="0">
                <a:latin typeface="Times New Roman"/>
                <a:cs typeface="Times New Roman"/>
              </a:rPr>
              <a:t>b,</a:t>
            </a:r>
            <a:r>
              <a:rPr sz="1966" i="1" spc="-120" dirty="0">
                <a:latin typeface="Times New Roman"/>
                <a:cs typeface="Times New Roman"/>
              </a:rPr>
              <a:t> </a:t>
            </a:r>
            <a:r>
              <a:rPr sz="1966" i="1" dirty="0">
                <a:latin typeface="Times New Roman"/>
                <a:cs typeface="Times New Roman"/>
              </a:rPr>
              <a:t>a</a:t>
            </a:r>
            <a:r>
              <a:rPr sz="1966" dirty="0">
                <a:latin typeface="Times New Roman"/>
                <a:cs typeface="Times New Roman"/>
              </a:rPr>
              <a:t>)</a:t>
            </a:r>
            <a:r>
              <a:rPr sz="1966" spc="131" dirty="0">
                <a:latin typeface="Times New Roman"/>
                <a:cs typeface="Times New Roman"/>
              </a:rPr>
              <a:t> </a:t>
            </a:r>
            <a:r>
              <a:rPr sz="1966" spc="317" dirty="0">
                <a:latin typeface="Times New Roman"/>
                <a:cs typeface="Times New Roman"/>
              </a:rPr>
              <a:t>=</a:t>
            </a:r>
            <a:r>
              <a:rPr sz="1966" dirty="0">
                <a:latin typeface="Times New Roman"/>
                <a:cs typeface="Times New Roman"/>
              </a:rPr>
              <a:t>	</a:t>
            </a:r>
            <a:r>
              <a:rPr sz="1966" i="1" spc="22" dirty="0">
                <a:latin typeface="Times New Roman"/>
                <a:cs typeface="Times New Roman"/>
              </a:rPr>
              <a:t>b</a:t>
            </a:r>
            <a:r>
              <a:rPr sz="1966" spc="22" dirty="0">
                <a:latin typeface="Times New Roman"/>
                <a:cs typeface="Times New Roman"/>
              </a:rPr>
              <a:t>(</a:t>
            </a:r>
            <a:r>
              <a:rPr sz="1966" i="1" spc="22" dirty="0">
                <a:latin typeface="Times New Roman"/>
                <a:cs typeface="Times New Roman"/>
              </a:rPr>
              <a:t>s</a:t>
            </a:r>
            <a:r>
              <a:rPr sz="1966" spc="22" dirty="0">
                <a:latin typeface="Times New Roman"/>
                <a:cs typeface="Times New Roman"/>
              </a:rPr>
              <a:t>)</a:t>
            </a:r>
            <a:r>
              <a:rPr sz="1966" i="1" spc="22" dirty="0">
                <a:latin typeface="Times New Roman"/>
                <a:cs typeface="Times New Roman"/>
              </a:rPr>
              <a:t>T</a:t>
            </a:r>
            <a:r>
              <a:rPr sz="1966" i="1" spc="-175" dirty="0">
                <a:latin typeface="Times New Roman"/>
                <a:cs typeface="Times New Roman"/>
              </a:rPr>
              <a:t> </a:t>
            </a:r>
            <a:r>
              <a:rPr sz="1966" spc="109" dirty="0">
                <a:latin typeface="Times New Roman"/>
                <a:cs typeface="Times New Roman"/>
              </a:rPr>
              <a:t>(</a:t>
            </a:r>
            <a:r>
              <a:rPr sz="1966" i="1" spc="109" dirty="0">
                <a:latin typeface="Times New Roman"/>
                <a:cs typeface="Times New Roman"/>
              </a:rPr>
              <a:t>s,</a:t>
            </a:r>
            <a:r>
              <a:rPr sz="1966" i="1" spc="-98" dirty="0">
                <a:latin typeface="Times New Roman"/>
                <a:cs typeface="Times New Roman"/>
              </a:rPr>
              <a:t> </a:t>
            </a:r>
            <a:r>
              <a:rPr sz="1966" i="1" spc="22" dirty="0">
                <a:latin typeface="Times New Roman"/>
                <a:cs typeface="Times New Roman"/>
              </a:rPr>
              <a:t>a,</a:t>
            </a:r>
            <a:r>
              <a:rPr sz="1966" i="1" spc="-98" dirty="0">
                <a:latin typeface="Times New Roman"/>
                <a:cs typeface="Times New Roman"/>
              </a:rPr>
              <a:t> </a:t>
            </a:r>
            <a:r>
              <a:rPr sz="1966" i="1" spc="164" dirty="0">
                <a:latin typeface="Times New Roman"/>
                <a:cs typeface="Times New Roman"/>
              </a:rPr>
              <a:t>s</a:t>
            </a:r>
            <a:r>
              <a:rPr sz="1966" i="1" spc="208" dirty="0">
                <a:latin typeface="Times New Roman"/>
                <a:cs typeface="Times New Roman"/>
              </a:rPr>
              <a:t> </a:t>
            </a:r>
            <a:r>
              <a:rPr sz="1966" spc="142" dirty="0">
                <a:latin typeface="Times New Roman"/>
                <a:cs typeface="Times New Roman"/>
              </a:rPr>
              <a:t>)</a:t>
            </a:r>
            <a:r>
              <a:rPr sz="1966" i="1" spc="142" dirty="0">
                <a:latin typeface="Times New Roman"/>
                <a:cs typeface="Times New Roman"/>
              </a:rPr>
              <a:t>O</a:t>
            </a:r>
            <a:r>
              <a:rPr sz="1966" spc="142" dirty="0">
                <a:latin typeface="Times New Roman"/>
                <a:cs typeface="Times New Roman"/>
              </a:rPr>
              <a:t>(</a:t>
            </a:r>
            <a:r>
              <a:rPr sz="1966" i="1" spc="142" dirty="0">
                <a:latin typeface="Times New Roman"/>
                <a:cs typeface="Times New Roman"/>
              </a:rPr>
              <a:t>s</a:t>
            </a:r>
            <a:r>
              <a:rPr sz="1966" i="1" spc="197" dirty="0">
                <a:latin typeface="Times New Roman"/>
                <a:cs typeface="Times New Roman"/>
              </a:rPr>
              <a:t> </a:t>
            </a:r>
            <a:r>
              <a:rPr sz="1966" i="1" spc="22" dirty="0">
                <a:latin typeface="Times New Roman"/>
                <a:cs typeface="Times New Roman"/>
              </a:rPr>
              <a:t>,</a:t>
            </a:r>
            <a:r>
              <a:rPr sz="1966" i="1" spc="-98" dirty="0">
                <a:latin typeface="Times New Roman"/>
                <a:cs typeface="Times New Roman"/>
              </a:rPr>
              <a:t> </a:t>
            </a:r>
            <a:r>
              <a:rPr sz="1966" i="1" spc="22" dirty="0">
                <a:latin typeface="Times New Roman"/>
                <a:cs typeface="Times New Roman"/>
              </a:rPr>
              <a:t>a,</a:t>
            </a:r>
            <a:r>
              <a:rPr sz="1966" i="1" spc="-98" dirty="0">
                <a:latin typeface="Times New Roman"/>
                <a:cs typeface="Times New Roman"/>
              </a:rPr>
              <a:t> </a:t>
            </a:r>
            <a:r>
              <a:rPr sz="1966" i="1" spc="-55" dirty="0">
                <a:latin typeface="Times New Roman"/>
                <a:cs typeface="Times New Roman"/>
              </a:rPr>
              <a:t>o</a:t>
            </a:r>
            <a:r>
              <a:rPr sz="1966" spc="-55" dirty="0">
                <a:latin typeface="Times New Roman"/>
                <a:cs typeface="Times New Roman"/>
              </a:rPr>
              <a:t>)</a:t>
            </a:r>
            <a:endParaRPr sz="1966">
              <a:latin typeface="Times New Roman"/>
              <a:cs typeface="Times New Roman"/>
            </a:endParaRPr>
          </a:p>
        </p:txBody>
      </p:sp>
      <p:sp>
        <p:nvSpPr>
          <p:cNvPr id="52" name="object 52"/>
          <p:cNvSpPr txBox="1">
            <a:spLocks noGrp="1"/>
          </p:cNvSpPr>
          <p:nvPr>
            <p:ph type="ftr" sz="quarter" idx="5"/>
          </p:nvPr>
        </p:nvSpPr>
        <p:spPr>
          <a:xfrm>
            <a:off x="85737" y="3350180"/>
            <a:ext cx="337184"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A.</a:t>
            </a:r>
            <a:r>
              <a:rPr lang="en-US" spc="-20"/>
              <a:t> </a:t>
            </a:r>
            <a:r>
              <a:rPr lang="en-US" spc="-10"/>
              <a:t>Baisero</a:t>
            </a:r>
            <a:endParaRPr spc="-22" dirty="0"/>
          </a:p>
        </p:txBody>
      </p:sp>
      <p:sp>
        <p:nvSpPr>
          <p:cNvPr id="56" name="object 56"/>
          <p:cNvSpPr txBox="1">
            <a:spLocks noGrp="1"/>
          </p:cNvSpPr>
          <p:nvPr>
            <p:ph type="dt" sz="half" idx="6"/>
          </p:nvPr>
        </p:nvSpPr>
        <p:spPr>
          <a:xfrm>
            <a:off x="3570742" y="3350180"/>
            <a:ext cx="429958"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CS</a:t>
            </a:r>
            <a:r>
              <a:rPr lang="en-US" spc="-20"/>
              <a:t> </a:t>
            </a:r>
            <a:r>
              <a:rPr lang="en-US" spc="-10"/>
              <a:t>4180/5180</a:t>
            </a:r>
            <a:endParaRPr spc="-22" dirty="0"/>
          </a:p>
        </p:txBody>
      </p:sp>
      <p:sp>
        <p:nvSpPr>
          <p:cNvPr id="57" name="object 57"/>
          <p:cNvSpPr txBox="1">
            <a:spLocks noGrp="1"/>
          </p:cNvSpPr>
          <p:nvPr>
            <p:ph type="sldNum" sz="quarter" idx="7"/>
          </p:nvPr>
        </p:nvSpPr>
        <p:spPr>
          <a:xfrm>
            <a:off x="4295597" y="3357216"/>
            <a:ext cx="244729"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73025">
              <a:spcBef>
                <a:spcPts val="70"/>
              </a:spcBef>
            </a:pPr>
            <a:fld id="{81D60167-4931-47E6-BA6A-407CBD079E47}" type="slidenum">
              <a:rPr lang="en-US" smtClean="0"/>
              <a:pPr marL="73025">
                <a:spcBef>
                  <a:spcPts val="70"/>
                </a:spcBef>
              </a:pPr>
              <a:t>289</a:t>
            </a:fld>
            <a:r>
              <a:rPr lang="en-US" spc="-15"/>
              <a:t> </a:t>
            </a:r>
            <a:r>
              <a:rPr lang="en-US"/>
              <a:t>/</a:t>
            </a:r>
            <a:r>
              <a:rPr lang="en-US" spc="-5"/>
              <a:t> </a:t>
            </a:r>
            <a:r>
              <a:rPr lang="en-US" spc="-25"/>
              <a:t>53</a:t>
            </a:r>
            <a:endParaRPr spc="-55" dirty="0"/>
          </a:p>
        </p:txBody>
      </p:sp>
    </p:spTree>
    <p:extLst>
      <p:ext uri="{BB962C8B-B14F-4D97-AF65-F5344CB8AC3E}">
        <p14:creationId xmlns:p14="http://schemas.microsoft.com/office/powerpoint/2010/main" val="3534167230"/>
      </p:ext>
    </p:extLst>
  </p:cSld>
  <p:clrMapOvr>
    <a:masterClrMapping/>
  </p:clrMapOvr>
  <p:transition>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Bootstrapping still greatly speeds learning…"/>
          <p:cNvSpPr txBox="1">
            <a:spLocks noGrp="1"/>
          </p:cNvSpPr>
          <p:nvPr>
            <p:ph type="title"/>
          </p:nvPr>
        </p:nvSpPr>
        <p:spPr>
          <a:prstGeom prst="rect">
            <a:avLst/>
          </a:prstGeom>
        </p:spPr>
        <p:txBody>
          <a:bodyPr>
            <a:normAutofit/>
          </a:bodyPr>
          <a:lstStyle/>
          <a:p>
            <a:r>
              <a:rPr dirty="0"/>
              <a:t>Bootstrapping still speeds learning</a:t>
            </a:r>
          </a:p>
        </p:txBody>
      </p:sp>
      <p:pic>
        <p:nvPicPr>
          <p:cNvPr id="245" name="Image" descr="Image"/>
          <p:cNvPicPr>
            <a:picLocks noChangeAspect="1"/>
          </p:cNvPicPr>
          <p:nvPr/>
        </p:nvPicPr>
        <p:blipFill>
          <a:blip r:embed="rId2"/>
          <a:stretch>
            <a:fillRect/>
          </a:stretch>
        </p:blipFill>
        <p:spPr>
          <a:xfrm>
            <a:off x="240780" y="2530419"/>
            <a:ext cx="4708834" cy="3015725"/>
          </a:xfrm>
          <a:prstGeom prst="rect">
            <a:avLst/>
          </a:prstGeom>
          <a:ln w="12700">
            <a:miter lim="400000"/>
          </a:ln>
        </p:spPr>
      </p:pic>
      <p:sp>
        <p:nvSpPr>
          <p:cNvPr id="246" name="1000 states aggregated…"/>
          <p:cNvSpPr txBox="1"/>
          <p:nvPr/>
        </p:nvSpPr>
        <p:spPr>
          <a:xfrm>
            <a:off x="1644217" y="5672246"/>
            <a:ext cx="2474150" cy="6751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9533" tIns="29533" rIns="29533" bIns="29533" anchor="ctr">
            <a:spAutoFit/>
          </a:bodyPr>
          <a:lstStyle/>
          <a:p>
            <a:r>
              <a:rPr sz="2000" dirty="0"/>
              <a:t>1000 states aggregated</a:t>
            </a:r>
          </a:p>
          <a:p>
            <a:r>
              <a:rPr sz="2000" dirty="0"/>
              <a:t>into 20 groups of 50</a:t>
            </a:r>
          </a:p>
        </p:txBody>
      </p:sp>
      <p:pic>
        <p:nvPicPr>
          <p:cNvPr id="247" name="Image" descr="Image"/>
          <p:cNvPicPr>
            <a:picLocks noChangeAspect="1"/>
          </p:cNvPicPr>
          <p:nvPr/>
        </p:nvPicPr>
        <p:blipFill>
          <a:blip r:embed="rId3"/>
          <a:stretch>
            <a:fillRect/>
          </a:stretch>
        </p:blipFill>
        <p:spPr>
          <a:xfrm>
            <a:off x="4893588" y="2530419"/>
            <a:ext cx="4954465" cy="3015725"/>
          </a:xfrm>
          <a:prstGeom prst="rect">
            <a:avLst/>
          </a:prstGeom>
          <a:ln w="12700">
            <a:miter lim="400000"/>
          </a:ln>
        </p:spPr>
      </p:pic>
      <p:sp>
        <p:nvSpPr>
          <p:cNvPr id="248" name="19 states tabular…"/>
          <p:cNvSpPr txBox="1"/>
          <p:nvPr/>
        </p:nvSpPr>
        <p:spPr>
          <a:xfrm>
            <a:off x="6941604" y="5672246"/>
            <a:ext cx="1799030" cy="6751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9533" tIns="29533" rIns="29533" bIns="29533" anchor="ctr">
            <a:spAutoFit/>
          </a:bodyPr>
          <a:lstStyle/>
          <a:p>
            <a:r>
              <a:rPr sz="2000" dirty="0"/>
              <a:t>19 states tabular</a:t>
            </a:r>
          </a:p>
          <a:p>
            <a:r>
              <a:rPr sz="2000" dirty="0"/>
              <a:t>(from Chapter 7</a:t>
            </a:r>
            <a:r>
              <a:rPr sz="744" dirty="0"/>
              <a:t>)</a:t>
            </a:r>
          </a:p>
        </p:txBody>
      </p:sp>
      <p:sp>
        <p:nvSpPr>
          <p:cNvPr id="7" name="TextBox 6">
            <a:extLst>
              <a:ext uri="{FF2B5EF4-FFF2-40B4-BE49-F238E27FC236}">
                <a16:creationId xmlns:a16="http://schemas.microsoft.com/office/drawing/2014/main" id="{F1EBF456-9C05-974A-94CD-07E2161C2B53}"/>
              </a:ext>
            </a:extLst>
          </p:cNvPr>
          <p:cNvSpPr txBox="1"/>
          <p:nvPr/>
        </p:nvSpPr>
        <p:spPr>
          <a:xfrm>
            <a:off x="4082969" y="6787859"/>
            <a:ext cx="2012410" cy="369332"/>
          </a:xfrm>
          <a:prstGeom prst="rect">
            <a:avLst/>
          </a:prstGeom>
          <a:noFill/>
        </p:spPr>
        <p:txBody>
          <a:bodyPr wrap="none" rtlCol="0">
            <a:spAutoFit/>
          </a:bodyPr>
          <a:lstStyle/>
          <a:p>
            <a:r>
              <a:rPr lang="en-US" dirty="0"/>
              <a:t>n-step returns used</a:t>
            </a:r>
          </a:p>
        </p:txBody>
      </p:sp>
    </p:spTree>
    <p:extLst>
      <p:ext uri="{BB962C8B-B14F-4D97-AF65-F5344CB8AC3E}">
        <p14:creationId xmlns:p14="http://schemas.microsoft.com/office/powerpoint/2010/main" val="1441958920"/>
      </p:ext>
    </p:extLst>
  </p:cSld>
  <p:clrMapOvr>
    <a:masterClrMapping/>
  </p:clrMapOvr>
  <p:transition spd="med"/>
</p:sld>
</file>

<file path=ppt/slides/slide2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 name="object 32"/>
          <p:cNvSpPr txBox="1"/>
          <p:nvPr/>
        </p:nvSpPr>
        <p:spPr>
          <a:xfrm>
            <a:off x="213326" y="469479"/>
            <a:ext cx="4893676" cy="1374819"/>
          </a:xfrm>
          <a:prstGeom prst="rect">
            <a:avLst/>
          </a:prstGeom>
        </p:spPr>
        <p:txBody>
          <a:bodyPr vert="horz" wrap="square" lIns="0" tIns="104032" rIns="0" bIns="0" rtlCol="0">
            <a:spAutoFit/>
          </a:bodyPr>
          <a:lstStyle/>
          <a:p>
            <a:pPr marL="27742">
              <a:spcBef>
                <a:spcPts val="819"/>
              </a:spcBef>
            </a:pPr>
            <a:r>
              <a:rPr sz="2403" b="1" dirty="0">
                <a:solidFill>
                  <a:srgbClr val="D41A2C"/>
                </a:solidFill>
                <a:latin typeface="Arial"/>
                <a:cs typeface="Arial"/>
              </a:rPr>
              <a:t>Belief</a:t>
            </a:r>
            <a:r>
              <a:rPr sz="2403" b="1" spc="-76" dirty="0">
                <a:solidFill>
                  <a:srgbClr val="D41A2C"/>
                </a:solidFill>
                <a:latin typeface="Arial"/>
                <a:cs typeface="Arial"/>
              </a:rPr>
              <a:t> </a:t>
            </a:r>
            <a:r>
              <a:rPr sz="2403" b="1" spc="-22" dirty="0">
                <a:solidFill>
                  <a:srgbClr val="D41A2C"/>
                </a:solidFill>
                <a:latin typeface="Arial"/>
                <a:cs typeface="Arial"/>
              </a:rPr>
              <a:t>Update</a:t>
            </a:r>
            <a:endParaRPr sz="2403">
              <a:latin typeface="Arial"/>
              <a:cs typeface="Arial"/>
            </a:endParaRPr>
          </a:p>
          <a:p>
            <a:pPr marL="577031">
              <a:spcBef>
                <a:spcPts val="513"/>
              </a:spcBef>
            </a:pPr>
            <a:r>
              <a:rPr sz="1966" b="1" dirty="0">
                <a:latin typeface="Arial"/>
                <a:cs typeface="Arial"/>
              </a:rPr>
              <a:t>Rules:</a:t>
            </a:r>
            <a:r>
              <a:rPr sz="1966" b="1" spc="44" dirty="0">
                <a:latin typeface="Arial"/>
                <a:cs typeface="Arial"/>
              </a:rPr>
              <a:t> </a:t>
            </a:r>
            <a:r>
              <a:rPr sz="1966" dirty="0">
                <a:latin typeface="Arial"/>
                <a:cs typeface="Arial"/>
              </a:rPr>
              <a:t>Just</a:t>
            </a:r>
            <a:r>
              <a:rPr sz="1966" spc="-66" dirty="0">
                <a:latin typeface="Arial"/>
                <a:cs typeface="Arial"/>
              </a:rPr>
              <a:t> </a:t>
            </a:r>
            <a:r>
              <a:rPr sz="1966" spc="-22" dirty="0">
                <a:latin typeface="Arial"/>
                <a:cs typeface="Arial"/>
              </a:rPr>
              <a:t>Bayes’</a:t>
            </a:r>
            <a:r>
              <a:rPr sz="1966" spc="-55" dirty="0">
                <a:latin typeface="Arial"/>
                <a:cs typeface="Arial"/>
              </a:rPr>
              <a:t> </a:t>
            </a:r>
            <a:r>
              <a:rPr sz="1966" spc="-44" dirty="0">
                <a:latin typeface="Arial"/>
                <a:cs typeface="Arial"/>
              </a:rPr>
              <a:t>rule</a:t>
            </a:r>
            <a:endParaRPr sz="1966">
              <a:latin typeface="Arial"/>
              <a:cs typeface="Arial"/>
            </a:endParaRPr>
          </a:p>
          <a:p>
            <a:pPr marL="2750607">
              <a:spcBef>
                <a:spcPts val="1758"/>
              </a:spcBef>
            </a:pPr>
            <a:r>
              <a:rPr sz="1966" i="1" dirty="0">
                <a:latin typeface="Times New Roman"/>
                <a:cs typeface="Times New Roman"/>
              </a:rPr>
              <a:t>po</a:t>
            </a:r>
            <a:r>
              <a:rPr sz="1966" dirty="0">
                <a:latin typeface="Times New Roman"/>
                <a:cs typeface="Times New Roman"/>
              </a:rPr>
              <a:t>(</a:t>
            </a:r>
            <a:r>
              <a:rPr sz="1966" i="1" dirty="0">
                <a:latin typeface="Times New Roman"/>
                <a:cs typeface="Times New Roman"/>
              </a:rPr>
              <a:t>s</a:t>
            </a:r>
            <a:r>
              <a:rPr sz="1966" dirty="0">
                <a:latin typeface="Times New Roman"/>
                <a:cs typeface="Times New Roman"/>
              </a:rPr>
              <a:t>)</a:t>
            </a:r>
            <a:r>
              <a:rPr sz="1966" spc="249" dirty="0">
                <a:latin typeface="Times New Roman"/>
                <a:cs typeface="Times New Roman"/>
              </a:rPr>
              <a:t> </a:t>
            </a:r>
            <a:r>
              <a:rPr sz="1966" i="1" spc="382" dirty="0">
                <a:latin typeface="Menlo"/>
                <a:cs typeface="Menlo"/>
              </a:rPr>
              <a:t>∝</a:t>
            </a:r>
            <a:r>
              <a:rPr sz="1966" i="1" spc="-446" dirty="0">
                <a:latin typeface="Menlo"/>
                <a:cs typeface="Menlo"/>
              </a:rPr>
              <a:t> </a:t>
            </a:r>
            <a:r>
              <a:rPr sz="1966" i="1" spc="109" dirty="0">
                <a:latin typeface="Times New Roman"/>
                <a:cs typeface="Times New Roman"/>
              </a:rPr>
              <a:t>p</a:t>
            </a:r>
            <a:r>
              <a:rPr sz="1966" spc="109" dirty="0">
                <a:latin typeface="Times New Roman"/>
                <a:cs typeface="Times New Roman"/>
              </a:rPr>
              <a:t>(</a:t>
            </a:r>
            <a:r>
              <a:rPr sz="1966" i="1" spc="109" dirty="0">
                <a:latin typeface="Times New Roman"/>
                <a:cs typeface="Times New Roman"/>
              </a:rPr>
              <a:t>s</a:t>
            </a:r>
            <a:r>
              <a:rPr sz="1966" spc="109" dirty="0">
                <a:latin typeface="Times New Roman"/>
                <a:cs typeface="Times New Roman"/>
              </a:rPr>
              <a:t>)</a:t>
            </a:r>
            <a:r>
              <a:rPr sz="1966" i="1" spc="109" dirty="0">
                <a:latin typeface="Times New Roman"/>
                <a:cs typeface="Times New Roman"/>
              </a:rPr>
              <a:t>O</a:t>
            </a:r>
            <a:r>
              <a:rPr sz="1966" spc="109" dirty="0">
                <a:latin typeface="Times New Roman"/>
                <a:cs typeface="Times New Roman"/>
              </a:rPr>
              <a:t>(</a:t>
            </a:r>
            <a:r>
              <a:rPr sz="1966" i="1" spc="109" dirty="0">
                <a:latin typeface="Times New Roman"/>
                <a:cs typeface="Times New Roman"/>
              </a:rPr>
              <a:t>s,</a:t>
            </a:r>
            <a:r>
              <a:rPr sz="1966" i="1" spc="-55" dirty="0">
                <a:latin typeface="Times New Roman"/>
                <a:cs typeface="Times New Roman"/>
              </a:rPr>
              <a:t> o</a:t>
            </a:r>
            <a:r>
              <a:rPr sz="1966" spc="-55" dirty="0">
                <a:latin typeface="Times New Roman"/>
                <a:cs typeface="Times New Roman"/>
              </a:rPr>
              <a:t>)</a:t>
            </a:r>
            <a:endParaRPr sz="1966">
              <a:latin typeface="Times New Roman"/>
              <a:cs typeface="Times New Roman"/>
            </a:endParaRPr>
          </a:p>
        </p:txBody>
      </p:sp>
      <p:sp>
        <p:nvSpPr>
          <p:cNvPr id="33" name="object 33"/>
          <p:cNvSpPr txBox="1"/>
          <p:nvPr/>
        </p:nvSpPr>
        <p:spPr>
          <a:xfrm>
            <a:off x="8814491" y="1501991"/>
            <a:ext cx="497968" cy="329131"/>
          </a:xfrm>
          <a:prstGeom prst="rect">
            <a:avLst/>
          </a:prstGeom>
        </p:spPr>
        <p:txBody>
          <a:bodyPr vert="horz" wrap="square" lIns="0" tIns="26355" rIns="0" bIns="0" rtlCol="0">
            <a:spAutoFit/>
          </a:bodyPr>
          <a:lstStyle/>
          <a:p>
            <a:pPr marL="27742">
              <a:spcBef>
                <a:spcPts val="208"/>
              </a:spcBef>
            </a:pPr>
            <a:r>
              <a:rPr sz="1966" spc="-44" dirty="0">
                <a:latin typeface="Arial"/>
                <a:cs typeface="Arial"/>
              </a:rPr>
              <a:t>(11)</a:t>
            </a:r>
            <a:endParaRPr sz="1966">
              <a:latin typeface="Arial"/>
              <a:cs typeface="Arial"/>
            </a:endParaRPr>
          </a:p>
        </p:txBody>
      </p:sp>
      <p:sp>
        <p:nvSpPr>
          <p:cNvPr id="34" name="object 34"/>
          <p:cNvSpPr txBox="1"/>
          <p:nvPr/>
        </p:nvSpPr>
        <p:spPr>
          <a:xfrm>
            <a:off x="4050647" y="1902336"/>
            <a:ext cx="425839" cy="329131"/>
          </a:xfrm>
          <a:prstGeom prst="rect">
            <a:avLst/>
          </a:prstGeom>
        </p:spPr>
        <p:txBody>
          <a:bodyPr vert="horz" wrap="square" lIns="0" tIns="26355" rIns="0" bIns="0" rtlCol="0">
            <a:spAutoFit/>
          </a:bodyPr>
          <a:lstStyle/>
          <a:p>
            <a:pPr marL="27742">
              <a:spcBef>
                <a:spcPts val="208"/>
              </a:spcBef>
            </a:pPr>
            <a:r>
              <a:rPr sz="1966" spc="1704" dirty="0">
                <a:latin typeface="Arial"/>
                <a:cs typeface="Arial"/>
              </a:rPr>
              <a:t>L</a:t>
            </a:r>
            <a:endParaRPr sz="1966">
              <a:latin typeface="Arial"/>
              <a:cs typeface="Arial"/>
            </a:endParaRPr>
          </a:p>
        </p:txBody>
      </p:sp>
      <p:sp>
        <p:nvSpPr>
          <p:cNvPr id="35" name="object 35"/>
          <p:cNvSpPr txBox="1"/>
          <p:nvPr/>
        </p:nvSpPr>
        <p:spPr>
          <a:xfrm>
            <a:off x="3848240" y="1713858"/>
            <a:ext cx="2359451" cy="329131"/>
          </a:xfrm>
          <a:prstGeom prst="rect">
            <a:avLst/>
          </a:prstGeom>
        </p:spPr>
        <p:txBody>
          <a:bodyPr vert="horz" wrap="square" lIns="0" tIns="26355" rIns="0" bIns="0" rtlCol="0">
            <a:spAutoFit/>
          </a:bodyPr>
          <a:lstStyle/>
          <a:p>
            <a:pPr marL="27742">
              <a:spcBef>
                <a:spcPts val="208"/>
              </a:spcBef>
              <a:tabLst>
                <a:tab pos="2127802" algn="l"/>
              </a:tabLst>
            </a:pPr>
            <a:r>
              <a:rPr sz="1966" spc="819" dirty="0">
                <a:latin typeface="Arial"/>
                <a:cs typeface="Arial"/>
              </a:rPr>
              <a:t>(</a:t>
            </a:r>
            <a:r>
              <a:rPr sz="1966" dirty="0">
                <a:latin typeface="Arial"/>
                <a:cs typeface="Arial"/>
              </a:rPr>
              <a:t>	</a:t>
            </a:r>
            <a:r>
              <a:rPr sz="1966" spc="928" dirty="0">
                <a:latin typeface="Arial"/>
                <a:cs typeface="Arial"/>
              </a:rPr>
              <a:t>!</a:t>
            </a:r>
            <a:endParaRPr sz="1966">
              <a:latin typeface="Arial"/>
              <a:cs typeface="Arial"/>
            </a:endParaRPr>
          </a:p>
        </p:txBody>
      </p:sp>
      <p:sp>
        <p:nvSpPr>
          <p:cNvPr id="36" name="object 36"/>
          <p:cNvSpPr txBox="1"/>
          <p:nvPr/>
        </p:nvSpPr>
        <p:spPr>
          <a:xfrm>
            <a:off x="3333489" y="2102071"/>
            <a:ext cx="3646674" cy="228334"/>
          </a:xfrm>
          <a:prstGeom prst="rect">
            <a:avLst/>
          </a:prstGeom>
        </p:spPr>
        <p:txBody>
          <a:bodyPr vert="horz" wrap="square" lIns="0" tIns="26355" rIns="0" bIns="0" rtlCol="0">
            <a:spAutoFit/>
          </a:bodyPr>
          <a:lstStyle/>
          <a:p>
            <a:pPr marL="27742">
              <a:spcBef>
                <a:spcPts val="208"/>
              </a:spcBef>
              <a:tabLst>
                <a:tab pos="2469027" algn="l"/>
                <a:tab pos="3556507" algn="l"/>
              </a:tabLst>
            </a:pPr>
            <a:r>
              <a:rPr sz="1311" i="1" spc="-109" dirty="0">
                <a:latin typeface="Euclid Symbol"/>
                <a:cs typeface="Euclid Symbol"/>
              </a:rPr>
              <a:t>′</a:t>
            </a:r>
            <a:r>
              <a:rPr sz="1311" i="1" dirty="0">
                <a:latin typeface="Euclid Symbol"/>
                <a:cs typeface="Euclid Symbol"/>
              </a:rPr>
              <a:t>	</a:t>
            </a:r>
            <a:r>
              <a:rPr sz="1311" i="1" spc="-109" dirty="0">
                <a:latin typeface="Euclid Symbol"/>
                <a:cs typeface="Euclid Symbol"/>
              </a:rPr>
              <a:t>′</a:t>
            </a:r>
            <a:r>
              <a:rPr sz="1311" i="1" dirty="0">
                <a:latin typeface="Euclid Symbol"/>
                <a:cs typeface="Euclid Symbol"/>
              </a:rPr>
              <a:t>	</a:t>
            </a:r>
            <a:r>
              <a:rPr sz="1311" i="1" spc="-109" dirty="0">
                <a:latin typeface="Euclid Symbol"/>
                <a:cs typeface="Euclid Symbol"/>
              </a:rPr>
              <a:t>′</a:t>
            </a:r>
            <a:endParaRPr sz="1311">
              <a:latin typeface="Euclid Symbol"/>
              <a:cs typeface="Euclid Symbol"/>
            </a:endParaRPr>
          </a:p>
        </p:txBody>
      </p:sp>
      <p:sp>
        <p:nvSpPr>
          <p:cNvPr id="37" name="object 37"/>
          <p:cNvSpPr txBox="1"/>
          <p:nvPr/>
        </p:nvSpPr>
        <p:spPr>
          <a:xfrm>
            <a:off x="2746222" y="2138640"/>
            <a:ext cx="4584353" cy="329131"/>
          </a:xfrm>
          <a:prstGeom prst="rect">
            <a:avLst/>
          </a:prstGeom>
        </p:spPr>
        <p:txBody>
          <a:bodyPr vert="horz" wrap="square" lIns="0" tIns="26355" rIns="0" bIns="0" rtlCol="0">
            <a:spAutoFit/>
          </a:bodyPr>
          <a:lstStyle/>
          <a:p>
            <a:pPr marL="27742">
              <a:spcBef>
                <a:spcPts val="208"/>
              </a:spcBef>
              <a:tabLst>
                <a:tab pos="1743577" algn="l"/>
              </a:tabLst>
            </a:pPr>
            <a:r>
              <a:rPr sz="1966" i="1" dirty="0">
                <a:latin typeface="Times New Roman"/>
                <a:cs typeface="Times New Roman"/>
              </a:rPr>
              <a:t>bao</a:t>
            </a:r>
            <a:r>
              <a:rPr sz="1966" dirty="0">
                <a:latin typeface="Times New Roman"/>
                <a:cs typeface="Times New Roman"/>
              </a:rPr>
              <a:t>(</a:t>
            </a:r>
            <a:r>
              <a:rPr sz="1966" i="1" dirty="0">
                <a:latin typeface="Times New Roman"/>
                <a:cs typeface="Times New Roman"/>
              </a:rPr>
              <a:t>s</a:t>
            </a:r>
            <a:r>
              <a:rPr sz="1966" i="1" spc="208" dirty="0">
                <a:latin typeface="Times New Roman"/>
                <a:cs typeface="Times New Roman"/>
              </a:rPr>
              <a:t> </a:t>
            </a:r>
            <a:r>
              <a:rPr sz="1966" spc="120" dirty="0">
                <a:latin typeface="Times New Roman"/>
                <a:cs typeface="Times New Roman"/>
              </a:rPr>
              <a:t>)</a:t>
            </a:r>
            <a:r>
              <a:rPr sz="1966" spc="175" dirty="0">
                <a:latin typeface="Times New Roman"/>
                <a:cs typeface="Times New Roman"/>
              </a:rPr>
              <a:t> </a:t>
            </a:r>
            <a:r>
              <a:rPr sz="1966" i="1" spc="273" dirty="0">
                <a:latin typeface="Menlo"/>
                <a:cs typeface="Menlo"/>
              </a:rPr>
              <a:t>∝</a:t>
            </a:r>
            <a:r>
              <a:rPr sz="1966" i="1" dirty="0">
                <a:latin typeface="Menlo"/>
                <a:cs typeface="Menlo"/>
              </a:rPr>
              <a:t>	</a:t>
            </a:r>
            <a:r>
              <a:rPr sz="1966" i="1" spc="44" dirty="0">
                <a:latin typeface="Times New Roman"/>
                <a:cs typeface="Times New Roman"/>
              </a:rPr>
              <a:t>b</a:t>
            </a:r>
            <a:r>
              <a:rPr sz="1966" spc="44" dirty="0">
                <a:latin typeface="Times New Roman"/>
                <a:cs typeface="Times New Roman"/>
              </a:rPr>
              <a:t>(</a:t>
            </a:r>
            <a:r>
              <a:rPr sz="1966" i="1" spc="44" dirty="0">
                <a:latin typeface="Times New Roman"/>
                <a:cs typeface="Times New Roman"/>
              </a:rPr>
              <a:t>s</a:t>
            </a:r>
            <a:r>
              <a:rPr sz="1966" spc="44" dirty="0">
                <a:latin typeface="Times New Roman"/>
                <a:cs typeface="Times New Roman"/>
              </a:rPr>
              <a:t>)</a:t>
            </a:r>
            <a:r>
              <a:rPr sz="1966" i="1" spc="44" dirty="0">
                <a:latin typeface="Times New Roman"/>
                <a:cs typeface="Times New Roman"/>
              </a:rPr>
              <a:t>T</a:t>
            </a:r>
            <a:r>
              <a:rPr sz="1966" i="1" spc="-197" dirty="0">
                <a:latin typeface="Times New Roman"/>
                <a:cs typeface="Times New Roman"/>
              </a:rPr>
              <a:t> </a:t>
            </a:r>
            <a:r>
              <a:rPr sz="1966" spc="109" dirty="0">
                <a:latin typeface="Times New Roman"/>
                <a:cs typeface="Times New Roman"/>
              </a:rPr>
              <a:t>(</a:t>
            </a:r>
            <a:r>
              <a:rPr sz="1966" i="1" spc="109" dirty="0">
                <a:latin typeface="Times New Roman"/>
                <a:cs typeface="Times New Roman"/>
              </a:rPr>
              <a:t>s,</a:t>
            </a:r>
            <a:r>
              <a:rPr sz="1966" i="1" spc="-120" dirty="0">
                <a:latin typeface="Times New Roman"/>
                <a:cs typeface="Times New Roman"/>
              </a:rPr>
              <a:t> </a:t>
            </a:r>
            <a:r>
              <a:rPr sz="1966" i="1" spc="44" dirty="0">
                <a:latin typeface="Times New Roman"/>
                <a:cs typeface="Times New Roman"/>
              </a:rPr>
              <a:t>a,</a:t>
            </a:r>
            <a:r>
              <a:rPr sz="1966" i="1" spc="-131" dirty="0">
                <a:latin typeface="Times New Roman"/>
                <a:cs typeface="Times New Roman"/>
              </a:rPr>
              <a:t> </a:t>
            </a:r>
            <a:r>
              <a:rPr sz="1966" i="1" spc="164" dirty="0">
                <a:latin typeface="Times New Roman"/>
                <a:cs typeface="Times New Roman"/>
              </a:rPr>
              <a:t>s</a:t>
            </a:r>
            <a:r>
              <a:rPr sz="1966" i="1" spc="153" dirty="0">
                <a:latin typeface="Times New Roman"/>
                <a:cs typeface="Times New Roman"/>
              </a:rPr>
              <a:t> </a:t>
            </a:r>
            <a:r>
              <a:rPr sz="1966" spc="120" dirty="0">
                <a:latin typeface="Times New Roman"/>
                <a:cs typeface="Times New Roman"/>
              </a:rPr>
              <a:t>)</a:t>
            </a:r>
            <a:r>
              <a:rPr sz="1966" spc="568" dirty="0">
                <a:latin typeface="Times New Roman"/>
                <a:cs typeface="Times New Roman"/>
              </a:rPr>
              <a:t>  </a:t>
            </a:r>
            <a:r>
              <a:rPr sz="1966" i="1" spc="44" dirty="0">
                <a:latin typeface="Times New Roman"/>
                <a:cs typeface="Times New Roman"/>
              </a:rPr>
              <a:t>O</a:t>
            </a:r>
            <a:r>
              <a:rPr sz="1966" spc="44" dirty="0">
                <a:latin typeface="Times New Roman"/>
                <a:cs typeface="Times New Roman"/>
              </a:rPr>
              <a:t>(</a:t>
            </a:r>
            <a:r>
              <a:rPr sz="1966" i="1" spc="44" dirty="0">
                <a:latin typeface="Times New Roman"/>
                <a:cs typeface="Times New Roman"/>
              </a:rPr>
              <a:t>a,</a:t>
            </a:r>
            <a:r>
              <a:rPr sz="1966" i="1" spc="-120" dirty="0">
                <a:latin typeface="Times New Roman"/>
                <a:cs typeface="Times New Roman"/>
              </a:rPr>
              <a:t> </a:t>
            </a:r>
            <a:r>
              <a:rPr sz="1966" i="1" spc="164" dirty="0">
                <a:latin typeface="Times New Roman"/>
                <a:cs typeface="Times New Roman"/>
              </a:rPr>
              <a:t>s</a:t>
            </a:r>
            <a:r>
              <a:rPr sz="1966" i="1" spc="153" dirty="0">
                <a:latin typeface="Times New Roman"/>
                <a:cs typeface="Times New Roman"/>
              </a:rPr>
              <a:t> </a:t>
            </a:r>
            <a:r>
              <a:rPr sz="1966" i="1" spc="44" dirty="0">
                <a:latin typeface="Times New Roman"/>
                <a:cs typeface="Times New Roman"/>
              </a:rPr>
              <a:t>,</a:t>
            </a:r>
            <a:r>
              <a:rPr sz="1966" i="1" spc="-120" dirty="0">
                <a:latin typeface="Times New Roman"/>
                <a:cs typeface="Times New Roman"/>
              </a:rPr>
              <a:t> </a:t>
            </a:r>
            <a:r>
              <a:rPr sz="1966" i="1" spc="-55" dirty="0">
                <a:latin typeface="Times New Roman"/>
                <a:cs typeface="Times New Roman"/>
              </a:rPr>
              <a:t>o</a:t>
            </a:r>
            <a:r>
              <a:rPr sz="1966" spc="-55" dirty="0">
                <a:latin typeface="Times New Roman"/>
                <a:cs typeface="Times New Roman"/>
              </a:rPr>
              <a:t>)</a:t>
            </a:r>
            <a:endParaRPr sz="1966">
              <a:latin typeface="Times New Roman"/>
              <a:cs typeface="Times New Roman"/>
            </a:endParaRPr>
          </a:p>
        </p:txBody>
      </p:sp>
      <p:sp>
        <p:nvSpPr>
          <p:cNvPr id="38" name="object 38"/>
          <p:cNvSpPr txBox="1"/>
          <p:nvPr/>
        </p:nvSpPr>
        <p:spPr>
          <a:xfrm>
            <a:off x="4186802" y="2508851"/>
            <a:ext cx="152581" cy="228334"/>
          </a:xfrm>
          <a:prstGeom prst="rect">
            <a:avLst/>
          </a:prstGeom>
        </p:spPr>
        <p:txBody>
          <a:bodyPr vert="horz" wrap="square" lIns="0" tIns="26355" rIns="0" bIns="0" rtlCol="0">
            <a:spAutoFit/>
          </a:bodyPr>
          <a:lstStyle/>
          <a:p>
            <a:pPr marL="27742">
              <a:spcBef>
                <a:spcPts val="208"/>
              </a:spcBef>
            </a:pPr>
            <a:r>
              <a:rPr sz="1311" i="1" spc="120" dirty="0">
                <a:latin typeface="Times New Roman"/>
                <a:cs typeface="Times New Roman"/>
              </a:rPr>
              <a:t>s</a:t>
            </a:r>
            <a:endParaRPr sz="1311">
              <a:latin typeface="Times New Roman"/>
              <a:cs typeface="Times New Roman"/>
            </a:endParaRPr>
          </a:p>
        </p:txBody>
      </p:sp>
      <p:sp>
        <p:nvSpPr>
          <p:cNvPr id="39" name="object 39"/>
          <p:cNvSpPr txBox="1"/>
          <p:nvPr/>
        </p:nvSpPr>
        <p:spPr>
          <a:xfrm>
            <a:off x="8814491" y="2138640"/>
            <a:ext cx="497968" cy="329131"/>
          </a:xfrm>
          <a:prstGeom prst="rect">
            <a:avLst/>
          </a:prstGeom>
        </p:spPr>
        <p:txBody>
          <a:bodyPr vert="horz" wrap="square" lIns="0" tIns="26355" rIns="0" bIns="0" rtlCol="0">
            <a:spAutoFit/>
          </a:bodyPr>
          <a:lstStyle/>
          <a:p>
            <a:pPr marL="27742">
              <a:spcBef>
                <a:spcPts val="208"/>
              </a:spcBef>
            </a:pPr>
            <a:r>
              <a:rPr sz="1966" spc="-44" dirty="0">
                <a:latin typeface="Arial"/>
                <a:cs typeface="Arial"/>
              </a:rPr>
              <a:t>(12)</a:t>
            </a:r>
            <a:endParaRPr sz="1966">
              <a:latin typeface="Arial"/>
              <a:cs typeface="Arial"/>
            </a:endParaRPr>
          </a:p>
        </p:txBody>
      </p:sp>
      <p:sp>
        <p:nvSpPr>
          <p:cNvPr id="40" name="object 40"/>
          <p:cNvSpPr txBox="1"/>
          <p:nvPr/>
        </p:nvSpPr>
        <p:spPr>
          <a:xfrm>
            <a:off x="763784" y="2883789"/>
            <a:ext cx="1382935" cy="329131"/>
          </a:xfrm>
          <a:prstGeom prst="rect">
            <a:avLst/>
          </a:prstGeom>
        </p:spPr>
        <p:txBody>
          <a:bodyPr vert="horz" wrap="square" lIns="0" tIns="26355" rIns="0" bIns="0" rtlCol="0">
            <a:spAutoFit/>
          </a:bodyPr>
          <a:lstStyle/>
          <a:p>
            <a:pPr marL="27742">
              <a:spcBef>
                <a:spcPts val="208"/>
              </a:spcBef>
            </a:pPr>
            <a:r>
              <a:rPr sz="1966" b="1" dirty="0">
                <a:latin typeface="Arial"/>
                <a:cs typeface="Arial"/>
              </a:rPr>
              <a:t>In</a:t>
            </a:r>
            <a:r>
              <a:rPr sz="1966" b="1" spc="-33" dirty="0">
                <a:latin typeface="Arial"/>
                <a:cs typeface="Arial"/>
              </a:rPr>
              <a:t> </a:t>
            </a:r>
            <a:r>
              <a:rPr sz="1966" b="1" spc="-22" dirty="0">
                <a:latin typeface="Arial"/>
                <a:cs typeface="Arial"/>
              </a:rPr>
              <a:t>practice:</a:t>
            </a:r>
            <a:endParaRPr sz="1966">
              <a:latin typeface="Arial"/>
              <a:cs typeface="Arial"/>
            </a:endParaRPr>
          </a:p>
        </p:txBody>
      </p:sp>
      <p:sp>
        <p:nvSpPr>
          <p:cNvPr id="41" name="object 41"/>
          <p:cNvSpPr txBox="1"/>
          <p:nvPr/>
        </p:nvSpPr>
        <p:spPr>
          <a:xfrm>
            <a:off x="963969" y="3296978"/>
            <a:ext cx="3849192" cy="329131"/>
          </a:xfrm>
          <a:prstGeom prst="rect">
            <a:avLst/>
          </a:prstGeom>
        </p:spPr>
        <p:txBody>
          <a:bodyPr vert="horz" wrap="square" lIns="0" tIns="26355" rIns="0" bIns="0" rtlCol="0">
            <a:spAutoFit/>
          </a:bodyPr>
          <a:lstStyle/>
          <a:p>
            <a:pPr marL="335677" indent="-252451">
              <a:spcBef>
                <a:spcPts val="208"/>
              </a:spcBef>
              <a:buClr>
                <a:srgbClr val="D41A2C"/>
              </a:buClr>
              <a:buFont typeface="Menlo"/>
              <a:buChar char="•"/>
              <a:tabLst>
                <a:tab pos="335677" algn="l"/>
              </a:tabLst>
            </a:pPr>
            <a:r>
              <a:rPr sz="2949" baseline="6172" dirty="0">
                <a:latin typeface="Arial"/>
                <a:cs typeface="Arial"/>
              </a:rPr>
              <a:t>Discrete</a:t>
            </a:r>
            <a:r>
              <a:rPr sz="2949" spc="-146" baseline="6172" dirty="0">
                <a:latin typeface="Arial"/>
                <a:cs typeface="Arial"/>
              </a:rPr>
              <a:t> </a:t>
            </a:r>
            <a:r>
              <a:rPr sz="2949" baseline="6172" dirty="0">
                <a:latin typeface="Arial"/>
                <a:cs typeface="Arial"/>
              </a:rPr>
              <a:t>state</a:t>
            </a:r>
            <a:r>
              <a:rPr sz="2949" spc="-48" baseline="6172" dirty="0">
                <a:latin typeface="Arial"/>
                <a:cs typeface="Arial"/>
              </a:rPr>
              <a:t> </a:t>
            </a:r>
            <a:r>
              <a:rPr sz="2949" baseline="6172" dirty="0">
                <a:latin typeface="Arial"/>
                <a:cs typeface="Arial"/>
              </a:rPr>
              <a:t>space</a:t>
            </a:r>
            <a:r>
              <a:rPr sz="2949" spc="-48" baseline="6172" dirty="0">
                <a:latin typeface="Arial"/>
                <a:cs typeface="Arial"/>
              </a:rPr>
              <a:t> </a:t>
            </a:r>
            <a:r>
              <a:rPr sz="2949" i="1" baseline="6172" dirty="0">
                <a:latin typeface="Menlo"/>
                <a:cs typeface="Menlo"/>
              </a:rPr>
              <a:t>S</a:t>
            </a:r>
            <a:r>
              <a:rPr sz="2949" i="1" spc="-721" baseline="6172" dirty="0">
                <a:latin typeface="Menlo"/>
                <a:cs typeface="Menlo"/>
              </a:rPr>
              <a:t> </a:t>
            </a:r>
            <a:r>
              <a:rPr sz="2949" i="1" spc="572" baseline="6172" dirty="0">
                <a:latin typeface="Menlo"/>
                <a:cs typeface="Menlo"/>
              </a:rPr>
              <a:t>≡</a:t>
            </a:r>
            <a:r>
              <a:rPr sz="2949" i="1" spc="-948" baseline="6172" dirty="0">
                <a:latin typeface="Menlo"/>
                <a:cs typeface="Menlo"/>
              </a:rPr>
              <a:t> </a:t>
            </a:r>
            <a:r>
              <a:rPr sz="2949" i="1" spc="-66" baseline="6172" dirty="0">
                <a:latin typeface="Menlo"/>
                <a:cs typeface="Menlo"/>
              </a:rPr>
              <a:t>{</a:t>
            </a:r>
            <a:r>
              <a:rPr sz="2949" i="1" spc="-66" baseline="6172" dirty="0">
                <a:latin typeface="Times New Roman"/>
                <a:cs typeface="Times New Roman"/>
              </a:rPr>
              <a:t>s</a:t>
            </a:r>
            <a:r>
              <a:rPr sz="1311" i="1" spc="-44" dirty="0">
                <a:latin typeface="Times New Roman"/>
                <a:cs typeface="Times New Roman"/>
              </a:rPr>
              <a:t>i</a:t>
            </a:r>
            <a:r>
              <a:rPr sz="2949" i="1" spc="-66" baseline="6172" dirty="0">
                <a:latin typeface="Menlo"/>
                <a:cs typeface="Menlo"/>
              </a:rPr>
              <a:t>}</a:t>
            </a:r>
            <a:r>
              <a:rPr sz="1966" i="1" spc="-66" baseline="50925" dirty="0">
                <a:latin typeface="Times New Roman"/>
                <a:cs typeface="Times New Roman"/>
              </a:rPr>
              <a:t>n</a:t>
            </a:r>
            <a:endParaRPr sz="1966" baseline="50925">
              <a:latin typeface="Times New Roman"/>
              <a:cs typeface="Times New Roman"/>
            </a:endParaRPr>
          </a:p>
        </p:txBody>
      </p:sp>
      <p:sp>
        <p:nvSpPr>
          <p:cNvPr id="42" name="object 42"/>
          <p:cNvSpPr txBox="1"/>
          <p:nvPr/>
        </p:nvSpPr>
        <p:spPr>
          <a:xfrm>
            <a:off x="4574192" y="3428246"/>
            <a:ext cx="387000" cy="228334"/>
          </a:xfrm>
          <a:prstGeom prst="rect">
            <a:avLst/>
          </a:prstGeom>
        </p:spPr>
        <p:txBody>
          <a:bodyPr vert="horz" wrap="square" lIns="0" tIns="26355" rIns="0" bIns="0" rtlCol="0">
            <a:spAutoFit/>
          </a:bodyPr>
          <a:lstStyle/>
          <a:p>
            <a:pPr marL="27742">
              <a:spcBef>
                <a:spcPts val="208"/>
              </a:spcBef>
            </a:pPr>
            <a:r>
              <a:rPr sz="1311" i="1" spc="218" dirty="0">
                <a:latin typeface="Times New Roman"/>
                <a:cs typeface="Times New Roman"/>
              </a:rPr>
              <a:t>i</a:t>
            </a:r>
            <a:r>
              <a:rPr sz="1311" spc="218" dirty="0">
                <a:latin typeface="Times New Roman"/>
                <a:cs typeface="Times New Roman"/>
              </a:rPr>
              <a:t>=1</a:t>
            </a:r>
            <a:endParaRPr sz="1311">
              <a:latin typeface="Times New Roman"/>
              <a:cs typeface="Times New Roman"/>
            </a:endParaRPr>
          </a:p>
        </p:txBody>
      </p:sp>
      <p:sp>
        <p:nvSpPr>
          <p:cNvPr id="43" name="object 43"/>
          <p:cNvSpPr txBox="1"/>
          <p:nvPr/>
        </p:nvSpPr>
        <p:spPr>
          <a:xfrm>
            <a:off x="991710" y="3484892"/>
            <a:ext cx="6108772" cy="809656"/>
          </a:xfrm>
          <a:prstGeom prst="rect">
            <a:avLst/>
          </a:prstGeom>
        </p:spPr>
        <p:txBody>
          <a:bodyPr vert="horz" wrap="square" lIns="0" tIns="113740" rIns="0" bIns="0" rtlCol="0">
            <a:spAutoFit/>
          </a:bodyPr>
          <a:lstStyle/>
          <a:p>
            <a:pPr marL="381451">
              <a:spcBef>
                <a:spcPts val="893"/>
              </a:spcBef>
            </a:pPr>
            <a:r>
              <a:rPr sz="1966" spc="459" dirty="0">
                <a:latin typeface="Times New Roman"/>
                <a:cs typeface="Times New Roman"/>
              </a:rPr>
              <a:t>=</a:t>
            </a:r>
            <a:r>
              <a:rPr sz="1966" i="1" spc="459" dirty="0">
                <a:latin typeface="Menlo"/>
                <a:cs typeface="Menlo"/>
              </a:rPr>
              <a:t>⇒</a:t>
            </a:r>
            <a:r>
              <a:rPr sz="1966" i="1" spc="-87" dirty="0">
                <a:latin typeface="Menlo"/>
                <a:cs typeface="Menlo"/>
              </a:rPr>
              <a:t> </a:t>
            </a:r>
            <a:r>
              <a:rPr sz="1966" spc="-44" dirty="0">
                <a:latin typeface="Arial"/>
                <a:cs typeface="Arial"/>
              </a:rPr>
              <a:t>Tensor</a:t>
            </a:r>
            <a:r>
              <a:rPr sz="1966" spc="-11" dirty="0">
                <a:latin typeface="Arial"/>
                <a:cs typeface="Arial"/>
              </a:rPr>
              <a:t> </a:t>
            </a:r>
            <a:r>
              <a:rPr sz="1966" spc="-22" dirty="0">
                <a:latin typeface="Arial"/>
                <a:cs typeface="Arial"/>
              </a:rPr>
              <a:t>operations,</a:t>
            </a:r>
            <a:r>
              <a:rPr sz="1966" spc="-11" dirty="0">
                <a:latin typeface="Arial"/>
                <a:cs typeface="Arial"/>
              </a:rPr>
              <a:t> </a:t>
            </a:r>
            <a:r>
              <a:rPr sz="1966" dirty="0">
                <a:latin typeface="Arial"/>
                <a:cs typeface="Arial"/>
              </a:rPr>
              <a:t>exact </a:t>
            </a:r>
            <a:r>
              <a:rPr sz="1966" spc="-22" dirty="0">
                <a:latin typeface="Arial"/>
                <a:cs typeface="Arial"/>
              </a:rPr>
              <a:t>recursive</a:t>
            </a:r>
            <a:r>
              <a:rPr sz="1966" spc="-11" dirty="0">
                <a:latin typeface="Arial"/>
                <a:cs typeface="Arial"/>
              </a:rPr>
              <a:t> </a:t>
            </a:r>
            <a:r>
              <a:rPr sz="1966" spc="-22" dirty="0">
                <a:latin typeface="Arial"/>
                <a:cs typeface="Arial"/>
              </a:rPr>
              <a:t>update</a:t>
            </a:r>
            <a:endParaRPr sz="1966">
              <a:latin typeface="Arial"/>
              <a:cs typeface="Arial"/>
            </a:endParaRPr>
          </a:p>
          <a:p>
            <a:pPr marL="307935" indent="-252451">
              <a:spcBef>
                <a:spcPts val="677"/>
              </a:spcBef>
              <a:buClr>
                <a:srgbClr val="D41A2C"/>
              </a:buClr>
              <a:buFont typeface="Menlo"/>
              <a:buChar char="•"/>
              <a:tabLst>
                <a:tab pos="307935" algn="l"/>
              </a:tabLst>
            </a:pPr>
            <a:r>
              <a:rPr sz="1966" dirty="0">
                <a:latin typeface="Arial"/>
                <a:cs typeface="Arial"/>
              </a:rPr>
              <a:t>Continuous</a:t>
            </a:r>
            <a:r>
              <a:rPr sz="1966" spc="-87" dirty="0">
                <a:latin typeface="Arial"/>
                <a:cs typeface="Arial"/>
              </a:rPr>
              <a:t> </a:t>
            </a:r>
            <a:r>
              <a:rPr sz="1966" dirty="0">
                <a:latin typeface="Arial"/>
                <a:cs typeface="Arial"/>
              </a:rPr>
              <a:t>state</a:t>
            </a:r>
            <a:r>
              <a:rPr sz="1966" spc="-87" dirty="0">
                <a:latin typeface="Arial"/>
                <a:cs typeface="Arial"/>
              </a:rPr>
              <a:t> </a:t>
            </a:r>
            <a:r>
              <a:rPr sz="1966" dirty="0">
                <a:latin typeface="Arial"/>
                <a:cs typeface="Arial"/>
              </a:rPr>
              <a:t>space,</a:t>
            </a:r>
            <a:r>
              <a:rPr sz="1966" spc="-87" dirty="0">
                <a:latin typeface="Arial"/>
                <a:cs typeface="Arial"/>
              </a:rPr>
              <a:t> </a:t>
            </a:r>
            <a:r>
              <a:rPr sz="1966" dirty="0">
                <a:latin typeface="Arial"/>
                <a:cs typeface="Arial"/>
              </a:rPr>
              <a:t>linear</a:t>
            </a:r>
            <a:r>
              <a:rPr sz="1966" spc="-87" dirty="0">
                <a:latin typeface="Arial"/>
                <a:cs typeface="Arial"/>
              </a:rPr>
              <a:t> </a:t>
            </a:r>
            <a:r>
              <a:rPr sz="1966" dirty="0">
                <a:latin typeface="Arial"/>
                <a:cs typeface="Arial"/>
              </a:rPr>
              <a:t>dynamic</a:t>
            </a:r>
            <a:r>
              <a:rPr sz="1966" spc="-76" dirty="0">
                <a:latin typeface="Arial"/>
                <a:cs typeface="Arial"/>
              </a:rPr>
              <a:t> </a:t>
            </a:r>
            <a:r>
              <a:rPr sz="1966" dirty="0">
                <a:latin typeface="Arial"/>
                <a:cs typeface="Arial"/>
              </a:rPr>
              <a:t>system,</a:t>
            </a:r>
            <a:r>
              <a:rPr sz="1966" spc="-87" dirty="0">
                <a:latin typeface="Arial"/>
                <a:cs typeface="Arial"/>
              </a:rPr>
              <a:t> </a:t>
            </a:r>
            <a:r>
              <a:rPr sz="1966" spc="-44" dirty="0">
                <a:latin typeface="Arial"/>
                <a:cs typeface="Arial"/>
              </a:rPr>
              <a:t>e.g.</a:t>
            </a:r>
            <a:endParaRPr sz="1966">
              <a:latin typeface="Arial"/>
              <a:cs typeface="Arial"/>
            </a:endParaRPr>
          </a:p>
        </p:txBody>
      </p:sp>
      <p:sp>
        <p:nvSpPr>
          <p:cNvPr id="44" name="object 44"/>
          <p:cNvSpPr txBox="1"/>
          <p:nvPr/>
        </p:nvSpPr>
        <p:spPr>
          <a:xfrm>
            <a:off x="3863886" y="4421850"/>
            <a:ext cx="2846322" cy="770076"/>
          </a:xfrm>
          <a:prstGeom prst="rect">
            <a:avLst/>
          </a:prstGeom>
        </p:spPr>
        <p:txBody>
          <a:bodyPr vert="horz" wrap="square" lIns="0" tIns="27742" rIns="0" bIns="0" rtlCol="0">
            <a:spAutoFit/>
          </a:bodyPr>
          <a:lstStyle/>
          <a:p>
            <a:pPr marL="334290" marR="66581" indent="-252451">
              <a:lnSpc>
                <a:spcPct val="128699"/>
              </a:lnSpc>
              <a:spcBef>
                <a:spcPts val="218"/>
              </a:spcBef>
            </a:pPr>
            <a:r>
              <a:rPr sz="2949" i="1" spc="376" baseline="6172" dirty="0">
                <a:latin typeface="Times New Roman"/>
                <a:cs typeface="Times New Roman"/>
              </a:rPr>
              <a:t>s</a:t>
            </a:r>
            <a:r>
              <a:rPr sz="1311" i="1" spc="249" dirty="0">
                <a:latin typeface="Times New Roman"/>
                <a:cs typeface="Times New Roman"/>
              </a:rPr>
              <a:t>t</a:t>
            </a:r>
            <a:r>
              <a:rPr sz="1311" spc="249" dirty="0">
                <a:latin typeface="Times New Roman"/>
                <a:cs typeface="Times New Roman"/>
              </a:rPr>
              <a:t>+1</a:t>
            </a:r>
            <a:r>
              <a:rPr sz="1311" spc="360" dirty="0">
                <a:latin typeface="Times New Roman"/>
                <a:cs typeface="Times New Roman"/>
              </a:rPr>
              <a:t> </a:t>
            </a:r>
            <a:r>
              <a:rPr sz="2949" spc="638" baseline="6172" dirty="0">
                <a:latin typeface="Times New Roman"/>
                <a:cs typeface="Times New Roman"/>
              </a:rPr>
              <a:t>=</a:t>
            </a:r>
            <a:r>
              <a:rPr sz="2949" spc="114" baseline="6172" dirty="0">
                <a:latin typeface="Times New Roman"/>
                <a:cs typeface="Times New Roman"/>
              </a:rPr>
              <a:t> </a:t>
            </a:r>
            <a:r>
              <a:rPr sz="2949" i="1" spc="328" baseline="6172" dirty="0">
                <a:latin typeface="Times New Roman"/>
                <a:cs typeface="Times New Roman"/>
              </a:rPr>
              <a:t>F</a:t>
            </a:r>
            <a:r>
              <a:rPr sz="1311" i="1" spc="218" dirty="0">
                <a:latin typeface="Times New Roman"/>
                <a:cs typeface="Times New Roman"/>
              </a:rPr>
              <a:t>t</a:t>
            </a:r>
            <a:r>
              <a:rPr sz="2949" i="1" spc="328" baseline="6172" dirty="0">
                <a:latin typeface="Times New Roman"/>
                <a:cs typeface="Times New Roman"/>
              </a:rPr>
              <a:t>s</a:t>
            </a:r>
            <a:r>
              <a:rPr sz="1311" i="1" spc="218" dirty="0">
                <a:latin typeface="Times New Roman"/>
                <a:cs typeface="Times New Roman"/>
              </a:rPr>
              <a:t>t</a:t>
            </a:r>
            <a:r>
              <a:rPr sz="1311" i="1" spc="249" dirty="0">
                <a:latin typeface="Times New Roman"/>
                <a:cs typeface="Times New Roman"/>
              </a:rPr>
              <a:t> </a:t>
            </a:r>
            <a:r>
              <a:rPr sz="2949" spc="638" baseline="6172" dirty="0">
                <a:latin typeface="Times New Roman"/>
                <a:cs typeface="Times New Roman"/>
              </a:rPr>
              <a:t>+</a:t>
            </a:r>
            <a:r>
              <a:rPr sz="2949" spc="-48" baseline="6172" dirty="0">
                <a:latin typeface="Times New Roman"/>
                <a:cs typeface="Times New Roman"/>
              </a:rPr>
              <a:t> </a:t>
            </a:r>
            <a:r>
              <a:rPr sz="2949" i="1" spc="376" baseline="6172" dirty="0">
                <a:latin typeface="Times New Roman"/>
                <a:cs typeface="Times New Roman"/>
              </a:rPr>
              <a:t>B</a:t>
            </a:r>
            <a:r>
              <a:rPr sz="1311" i="1" spc="249" dirty="0">
                <a:latin typeface="Times New Roman"/>
                <a:cs typeface="Times New Roman"/>
              </a:rPr>
              <a:t>t</a:t>
            </a:r>
            <a:r>
              <a:rPr sz="2949" i="1" spc="376" baseline="6172" dirty="0">
                <a:latin typeface="Times New Roman"/>
                <a:cs typeface="Times New Roman"/>
              </a:rPr>
              <a:t>a</a:t>
            </a:r>
            <a:r>
              <a:rPr sz="1311" i="1" spc="249" dirty="0">
                <a:latin typeface="Times New Roman"/>
                <a:cs typeface="Times New Roman"/>
              </a:rPr>
              <a:t>t </a:t>
            </a:r>
            <a:r>
              <a:rPr sz="2949" spc="638" baseline="6172" dirty="0">
                <a:latin typeface="Times New Roman"/>
                <a:cs typeface="Times New Roman"/>
              </a:rPr>
              <a:t>+</a:t>
            </a:r>
            <a:r>
              <a:rPr sz="2949" spc="-33" baseline="6172" dirty="0">
                <a:latin typeface="Times New Roman"/>
                <a:cs typeface="Times New Roman"/>
              </a:rPr>
              <a:t> </a:t>
            </a:r>
            <a:r>
              <a:rPr sz="2949" i="1" spc="194" baseline="6172" dirty="0">
                <a:latin typeface="Times New Roman"/>
                <a:cs typeface="Times New Roman"/>
              </a:rPr>
              <a:t>w</a:t>
            </a:r>
            <a:r>
              <a:rPr sz="1311" i="1" spc="131" dirty="0">
                <a:latin typeface="Times New Roman"/>
                <a:cs typeface="Times New Roman"/>
              </a:rPr>
              <a:t>t </a:t>
            </a:r>
            <a:r>
              <a:rPr sz="2949" i="1" spc="179" baseline="6172" dirty="0">
                <a:latin typeface="Times New Roman"/>
                <a:cs typeface="Times New Roman"/>
              </a:rPr>
              <a:t>o</a:t>
            </a:r>
            <a:r>
              <a:rPr sz="1311" i="1" spc="120" dirty="0">
                <a:latin typeface="Times New Roman"/>
                <a:cs typeface="Times New Roman"/>
              </a:rPr>
              <a:t>t</a:t>
            </a:r>
            <a:r>
              <a:rPr sz="1311" i="1" spc="350" dirty="0">
                <a:latin typeface="Times New Roman"/>
                <a:cs typeface="Times New Roman"/>
              </a:rPr>
              <a:t> </a:t>
            </a:r>
            <a:r>
              <a:rPr sz="2949" spc="638" baseline="6172" dirty="0">
                <a:latin typeface="Times New Roman"/>
                <a:cs typeface="Times New Roman"/>
              </a:rPr>
              <a:t>=</a:t>
            </a:r>
            <a:r>
              <a:rPr sz="2949" spc="114" baseline="6172" dirty="0">
                <a:latin typeface="Times New Roman"/>
                <a:cs typeface="Times New Roman"/>
              </a:rPr>
              <a:t> </a:t>
            </a:r>
            <a:r>
              <a:rPr sz="2949" i="1" spc="391" baseline="6172" dirty="0">
                <a:latin typeface="Times New Roman"/>
                <a:cs typeface="Times New Roman"/>
              </a:rPr>
              <a:t>H</a:t>
            </a:r>
            <a:r>
              <a:rPr sz="1311" i="1" spc="262" dirty="0">
                <a:latin typeface="Times New Roman"/>
                <a:cs typeface="Times New Roman"/>
              </a:rPr>
              <a:t>t</a:t>
            </a:r>
            <a:r>
              <a:rPr sz="2949" i="1" spc="391" baseline="6172" dirty="0">
                <a:latin typeface="Times New Roman"/>
                <a:cs typeface="Times New Roman"/>
              </a:rPr>
              <a:t>s</a:t>
            </a:r>
            <a:r>
              <a:rPr sz="1311" i="1" spc="262" dirty="0">
                <a:latin typeface="Times New Roman"/>
                <a:cs typeface="Times New Roman"/>
              </a:rPr>
              <a:t>t</a:t>
            </a:r>
            <a:r>
              <a:rPr sz="1311" i="1" spc="229" dirty="0">
                <a:latin typeface="Times New Roman"/>
                <a:cs typeface="Times New Roman"/>
              </a:rPr>
              <a:t> </a:t>
            </a:r>
            <a:r>
              <a:rPr sz="2949" spc="638" baseline="6172" dirty="0">
                <a:latin typeface="Times New Roman"/>
                <a:cs typeface="Times New Roman"/>
              </a:rPr>
              <a:t>+</a:t>
            </a:r>
            <a:r>
              <a:rPr sz="2949" spc="-48" baseline="6172" dirty="0">
                <a:latin typeface="Times New Roman"/>
                <a:cs typeface="Times New Roman"/>
              </a:rPr>
              <a:t> </a:t>
            </a:r>
            <a:r>
              <a:rPr sz="2949" i="1" spc="146" baseline="6172" dirty="0">
                <a:latin typeface="Times New Roman"/>
                <a:cs typeface="Times New Roman"/>
              </a:rPr>
              <a:t>v</a:t>
            </a:r>
            <a:r>
              <a:rPr sz="1311" i="1" spc="98" dirty="0">
                <a:latin typeface="Times New Roman"/>
                <a:cs typeface="Times New Roman"/>
              </a:rPr>
              <a:t>t</a:t>
            </a:r>
            <a:endParaRPr sz="1311">
              <a:latin typeface="Times New Roman"/>
              <a:cs typeface="Times New Roman"/>
            </a:endParaRPr>
          </a:p>
        </p:txBody>
      </p:sp>
      <p:sp>
        <p:nvSpPr>
          <p:cNvPr id="45" name="object 45"/>
          <p:cNvSpPr txBox="1"/>
          <p:nvPr/>
        </p:nvSpPr>
        <p:spPr>
          <a:xfrm>
            <a:off x="8814491" y="4394217"/>
            <a:ext cx="497968" cy="809656"/>
          </a:xfrm>
          <a:prstGeom prst="rect">
            <a:avLst/>
          </a:prstGeom>
        </p:spPr>
        <p:txBody>
          <a:bodyPr vert="horz" wrap="square" lIns="0" tIns="113740" rIns="0" bIns="0" rtlCol="0">
            <a:spAutoFit/>
          </a:bodyPr>
          <a:lstStyle/>
          <a:p>
            <a:pPr marL="27742">
              <a:spcBef>
                <a:spcPts val="893"/>
              </a:spcBef>
            </a:pPr>
            <a:r>
              <a:rPr sz="1966" spc="-44" dirty="0">
                <a:latin typeface="Arial"/>
                <a:cs typeface="Arial"/>
              </a:rPr>
              <a:t>(13)</a:t>
            </a:r>
            <a:endParaRPr sz="1966">
              <a:latin typeface="Arial"/>
              <a:cs typeface="Arial"/>
            </a:endParaRPr>
          </a:p>
          <a:p>
            <a:pPr marL="27742">
              <a:spcBef>
                <a:spcPts val="677"/>
              </a:spcBef>
            </a:pPr>
            <a:r>
              <a:rPr sz="1966" spc="-44" dirty="0">
                <a:latin typeface="Arial"/>
                <a:cs typeface="Arial"/>
              </a:rPr>
              <a:t>(14)</a:t>
            </a:r>
            <a:endParaRPr sz="1966">
              <a:latin typeface="Arial"/>
              <a:cs typeface="Arial"/>
            </a:endParaRPr>
          </a:p>
        </p:txBody>
      </p:sp>
      <p:sp>
        <p:nvSpPr>
          <p:cNvPr id="46" name="object 46"/>
          <p:cNvSpPr txBox="1"/>
          <p:nvPr/>
        </p:nvSpPr>
        <p:spPr>
          <a:xfrm>
            <a:off x="963969" y="5303514"/>
            <a:ext cx="8307320" cy="809656"/>
          </a:xfrm>
          <a:prstGeom prst="rect">
            <a:avLst/>
          </a:prstGeom>
        </p:spPr>
        <p:txBody>
          <a:bodyPr vert="horz" wrap="square" lIns="0" tIns="113740" rIns="0" bIns="0" rtlCol="0">
            <a:spAutoFit/>
          </a:bodyPr>
          <a:lstStyle/>
          <a:p>
            <a:pPr marL="409193">
              <a:spcBef>
                <a:spcPts val="893"/>
              </a:spcBef>
            </a:pPr>
            <a:r>
              <a:rPr sz="1966" spc="459" dirty="0">
                <a:latin typeface="Times New Roman"/>
                <a:cs typeface="Times New Roman"/>
              </a:rPr>
              <a:t>=</a:t>
            </a:r>
            <a:r>
              <a:rPr sz="1966" i="1" spc="459" dirty="0">
                <a:latin typeface="Menlo"/>
                <a:cs typeface="Menlo"/>
              </a:rPr>
              <a:t>⇒</a:t>
            </a:r>
            <a:r>
              <a:rPr sz="1966" i="1" spc="-44" dirty="0">
                <a:latin typeface="Menlo"/>
                <a:cs typeface="Menlo"/>
              </a:rPr>
              <a:t> </a:t>
            </a:r>
            <a:r>
              <a:rPr sz="1966" dirty="0">
                <a:latin typeface="Arial"/>
                <a:cs typeface="Arial"/>
              </a:rPr>
              <a:t>Kalman </a:t>
            </a:r>
            <a:r>
              <a:rPr sz="1966" spc="-22" dirty="0">
                <a:latin typeface="Arial"/>
                <a:cs typeface="Arial"/>
              </a:rPr>
              <a:t>filter,</a:t>
            </a:r>
            <a:r>
              <a:rPr sz="1966" spc="11" dirty="0">
                <a:latin typeface="Arial"/>
                <a:cs typeface="Arial"/>
              </a:rPr>
              <a:t> </a:t>
            </a:r>
            <a:r>
              <a:rPr sz="1966" dirty="0">
                <a:latin typeface="Arial"/>
                <a:cs typeface="Arial"/>
              </a:rPr>
              <a:t>exact</a:t>
            </a:r>
            <a:r>
              <a:rPr sz="1966" spc="11" dirty="0">
                <a:latin typeface="Arial"/>
                <a:cs typeface="Arial"/>
              </a:rPr>
              <a:t> </a:t>
            </a:r>
            <a:r>
              <a:rPr sz="1966" spc="-22" dirty="0">
                <a:latin typeface="Arial"/>
                <a:cs typeface="Arial"/>
              </a:rPr>
              <a:t>recursive</a:t>
            </a:r>
            <a:r>
              <a:rPr sz="1966" spc="11" dirty="0">
                <a:latin typeface="Arial"/>
                <a:cs typeface="Arial"/>
              </a:rPr>
              <a:t> </a:t>
            </a:r>
            <a:r>
              <a:rPr sz="1966" dirty="0">
                <a:latin typeface="Arial"/>
                <a:cs typeface="Arial"/>
              </a:rPr>
              <a:t>update</a:t>
            </a:r>
            <a:r>
              <a:rPr sz="1966" spc="11" dirty="0">
                <a:latin typeface="Arial"/>
                <a:cs typeface="Arial"/>
              </a:rPr>
              <a:t> </a:t>
            </a:r>
            <a:r>
              <a:rPr sz="1966" dirty="0">
                <a:latin typeface="Arial"/>
                <a:cs typeface="Arial"/>
              </a:rPr>
              <a:t>on</a:t>
            </a:r>
            <a:r>
              <a:rPr sz="1966" spc="11" dirty="0">
                <a:latin typeface="Arial"/>
                <a:cs typeface="Arial"/>
              </a:rPr>
              <a:t> </a:t>
            </a:r>
            <a:r>
              <a:rPr sz="1966" i="1" dirty="0">
                <a:latin typeface="Times New Roman"/>
                <a:cs typeface="Times New Roman"/>
              </a:rPr>
              <a:t>µ</a:t>
            </a:r>
            <a:r>
              <a:rPr sz="1966" i="1" spc="87" dirty="0">
                <a:latin typeface="Times New Roman"/>
                <a:cs typeface="Times New Roman"/>
              </a:rPr>
              <a:t> </a:t>
            </a:r>
            <a:r>
              <a:rPr sz="1966" spc="426" dirty="0">
                <a:latin typeface="Times New Roman"/>
                <a:cs typeface="Times New Roman"/>
              </a:rPr>
              <a:t>=</a:t>
            </a:r>
            <a:r>
              <a:rPr sz="1966" spc="87" dirty="0">
                <a:latin typeface="Times New Roman"/>
                <a:cs typeface="Times New Roman"/>
              </a:rPr>
              <a:t> </a:t>
            </a:r>
            <a:r>
              <a:rPr sz="1966" dirty="0">
                <a:latin typeface="Times New Roman"/>
                <a:cs typeface="Times New Roman"/>
              </a:rPr>
              <a:t>E</a:t>
            </a:r>
            <a:r>
              <a:rPr sz="1966" spc="-142" dirty="0">
                <a:latin typeface="Times New Roman"/>
                <a:cs typeface="Times New Roman"/>
              </a:rPr>
              <a:t> </a:t>
            </a:r>
            <a:r>
              <a:rPr sz="1966" dirty="0">
                <a:latin typeface="Times New Roman"/>
                <a:cs typeface="Times New Roman"/>
              </a:rPr>
              <a:t>[</a:t>
            </a:r>
            <a:r>
              <a:rPr sz="1966" i="1" dirty="0">
                <a:latin typeface="Times New Roman"/>
                <a:cs typeface="Times New Roman"/>
              </a:rPr>
              <a:t>s</a:t>
            </a:r>
            <a:r>
              <a:rPr sz="1966" i="1" spc="87" dirty="0">
                <a:latin typeface="Times New Roman"/>
                <a:cs typeface="Times New Roman"/>
              </a:rPr>
              <a:t> </a:t>
            </a:r>
            <a:r>
              <a:rPr sz="1966" i="1" spc="-623" dirty="0">
                <a:latin typeface="Menlo"/>
                <a:cs typeface="Menlo"/>
              </a:rPr>
              <a:t>|</a:t>
            </a:r>
            <a:r>
              <a:rPr sz="1966" i="1" spc="-612" dirty="0">
                <a:latin typeface="Menlo"/>
                <a:cs typeface="Menlo"/>
              </a:rPr>
              <a:t> </a:t>
            </a:r>
            <a:r>
              <a:rPr sz="1966" i="1" dirty="0">
                <a:latin typeface="Times New Roman"/>
                <a:cs typeface="Times New Roman"/>
              </a:rPr>
              <a:t>h</a:t>
            </a:r>
            <a:r>
              <a:rPr sz="1966" dirty="0">
                <a:latin typeface="Times New Roman"/>
                <a:cs typeface="Times New Roman"/>
              </a:rPr>
              <a:t>]</a:t>
            </a:r>
            <a:r>
              <a:rPr sz="1966" spc="-153" dirty="0">
                <a:latin typeface="Times New Roman"/>
                <a:cs typeface="Times New Roman"/>
              </a:rPr>
              <a:t> </a:t>
            </a:r>
            <a:r>
              <a:rPr sz="1966" i="1" dirty="0">
                <a:latin typeface="Times New Roman"/>
                <a:cs typeface="Times New Roman"/>
              </a:rPr>
              <a:t>,</a:t>
            </a:r>
            <a:r>
              <a:rPr sz="1966" i="1" spc="-153" dirty="0">
                <a:latin typeface="Times New Roman"/>
                <a:cs typeface="Times New Roman"/>
              </a:rPr>
              <a:t> </a:t>
            </a:r>
            <a:r>
              <a:rPr sz="1966" spc="295" dirty="0">
                <a:latin typeface="Times New Roman"/>
                <a:cs typeface="Times New Roman"/>
              </a:rPr>
              <a:t>Σ</a:t>
            </a:r>
            <a:r>
              <a:rPr sz="1966" spc="87" dirty="0">
                <a:latin typeface="Times New Roman"/>
                <a:cs typeface="Times New Roman"/>
              </a:rPr>
              <a:t> </a:t>
            </a:r>
            <a:r>
              <a:rPr sz="1966" spc="426" dirty="0">
                <a:latin typeface="Times New Roman"/>
                <a:cs typeface="Times New Roman"/>
              </a:rPr>
              <a:t>=</a:t>
            </a:r>
            <a:r>
              <a:rPr sz="1966" spc="87" dirty="0">
                <a:latin typeface="Times New Roman"/>
                <a:cs typeface="Times New Roman"/>
              </a:rPr>
              <a:t> </a:t>
            </a:r>
            <a:r>
              <a:rPr sz="1966" dirty="0">
                <a:latin typeface="Times New Roman"/>
                <a:cs typeface="Times New Roman"/>
              </a:rPr>
              <a:t>C</a:t>
            </a:r>
            <a:r>
              <a:rPr sz="1966" spc="-153" dirty="0">
                <a:latin typeface="Times New Roman"/>
                <a:cs typeface="Times New Roman"/>
              </a:rPr>
              <a:t> </a:t>
            </a:r>
            <a:r>
              <a:rPr sz="1966" dirty="0">
                <a:latin typeface="Times New Roman"/>
                <a:cs typeface="Times New Roman"/>
              </a:rPr>
              <a:t>[</a:t>
            </a:r>
            <a:r>
              <a:rPr sz="1966" i="1" dirty="0">
                <a:latin typeface="Times New Roman"/>
                <a:cs typeface="Times New Roman"/>
              </a:rPr>
              <a:t>s</a:t>
            </a:r>
            <a:r>
              <a:rPr sz="1966" i="1" spc="87" dirty="0">
                <a:latin typeface="Times New Roman"/>
                <a:cs typeface="Times New Roman"/>
              </a:rPr>
              <a:t> </a:t>
            </a:r>
            <a:r>
              <a:rPr sz="1966" i="1" spc="-623" dirty="0">
                <a:latin typeface="Menlo"/>
                <a:cs typeface="Menlo"/>
              </a:rPr>
              <a:t>|</a:t>
            </a:r>
            <a:r>
              <a:rPr sz="1966" i="1" spc="-612" dirty="0">
                <a:latin typeface="Menlo"/>
                <a:cs typeface="Menlo"/>
              </a:rPr>
              <a:t> </a:t>
            </a:r>
            <a:r>
              <a:rPr sz="1966" i="1" spc="-55" dirty="0">
                <a:latin typeface="Times New Roman"/>
                <a:cs typeface="Times New Roman"/>
              </a:rPr>
              <a:t>h</a:t>
            </a:r>
            <a:r>
              <a:rPr sz="1966" spc="-55" dirty="0">
                <a:latin typeface="Times New Roman"/>
                <a:cs typeface="Times New Roman"/>
              </a:rPr>
              <a:t>]</a:t>
            </a:r>
            <a:endParaRPr sz="1966">
              <a:latin typeface="Times New Roman"/>
              <a:cs typeface="Times New Roman"/>
            </a:endParaRPr>
          </a:p>
          <a:p>
            <a:pPr marL="335677" indent="-252451">
              <a:spcBef>
                <a:spcPts val="677"/>
              </a:spcBef>
              <a:buClr>
                <a:srgbClr val="D41A2C"/>
              </a:buClr>
              <a:buFont typeface="Menlo"/>
              <a:buChar char="•"/>
              <a:tabLst>
                <a:tab pos="335677" algn="l"/>
              </a:tabLst>
            </a:pPr>
            <a:r>
              <a:rPr sz="1966" dirty="0">
                <a:latin typeface="Arial"/>
                <a:cs typeface="Arial"/>
              </a:rPr>
              <a:t>General</a:t>
            </a:r>
            <a:r>
              <a:rPr sz="1966" spc="-109" dirty="0">
                <a:latin typeface="Arial"/>
                <a:cs typeface="Arial"/>
              </a:rPr>
              <a:t> </a:t>
            </a:r>
            <a:r>
              <a:rPr sz="1966" spc="-22" dirty="0">
                <a:latin typeface="Arial"/>
                <a:cs typeface="Arial"/>
              </a:rPr>
              <a:t>system</a:t>
            </a:r>
            <a:endParaRPr sz="1966">
              <a:latin typeface="Arial"/>
              <a:cs typeface="Arial"/>
            </a:endParaRPr>
          </a:p>
        </p:txBody>
      </p:sp>
      <p:sp>
        <p:nvSpPr>
          <p:cNvPr id="47" name="object 47"/>
          <p:cNvSpPr txBox="1"/>
          <p:nvPr/>
        </p:nvSpPr>
        <p:spPr>
          <a:xfrm>
            <a:off x="3837255" y="6213175"/>
            <a:ext cx="425839" cy="228334"/>
          </a:xfrm>
          <a:prstGeom prst="rect">
            <a:avLst/>
          </a:prstGeom>
        </p:spPr>
        <p:txBody>
          <a:bodyPr vert="horz" wrap="square" lIns="0" tIns="26355" rIns="0" bIns="0" rtlCol="0">
            <a:spAutoFit/>
          </a:bodyPr>
          <a:lstStyle/>
          <a:p>
            <a:pPr marL="27742">
              <a:spcBef>
                <a:spcPts val="208"/>
              </a:spcBef>
            </a:pPr>
            <a:r>
              <a:rPr sz="1311" i="1" spc="249" dirty="0">
                <a:latin typeface="Times New Roman"/>
                <a:cs typeface="Times New Roman"/>
              </a:rPr>
              <a:t>k</a:t>
            </a:r>
            <a:r>
              <a:rPr sz="1311" spc="249" dirty="0">
                <a:latin typeface="Times New Roman"/>
                <a:cs typeface="Times New Roman"/>
              </a:rPr>
              <a:t>=1</a:t>
            </a:r>
            <a:endParaRPr sz="1311">
              <a:latin typeface="Times New Roman"/>
              <a:cs typeface="Times New Roman"/>
            </a:endParaRPr>
          </a:p>
        </p:txBody>
      </p:sp>
      <p:sp>
        <p:nvSpPr>
          <p:cNvPr id="48" name="object 48"/>
          <p:cNvSpPr txBox="1"/>
          <p:nvPr/>
        </p:nvSpPr>
        <p:spPr>
          <a:xfrm>
            <a:off x="1290628" y="6078772"/>
            <a:ext cx="7002062" cy="329131"/>
          </a:xfrm>
          <a:prstGeom prst="rect">
            <a:avLst/>
          </a:prstGeom>
        </p:spPr>
        <p:txBody>
          <a:bodyPr vert="horz" wrap="square" lIns="0" tIns="26355" rIns="0" bIns="0" rtlCol="0">
            <a:spAutoFit/>
          </a:bodyPr>
          <a:lstStyle/>
          <a:p>
            <a:pPr marL="83226">
              <a:spcBef>
                <a:spcPts val="208"/>
              </a:spcBef>
            </a:pPr>
            <a:r>
              <a:rPr sz="1966" spc="459" dirty="0">
                <a:latin typeface="Times New Roman"/>
                <a:cs typeface="Times New Roman"/>
              </a:rPr>
              <a:t>=</a:t>
            </a:r>
            <a:r>
              <a:rPr sz="1966" i="1" spc="459" dirty="0">
                <a:latin typeface="Menlo"/>
                <a:cs typeface="Menlo"/>
              </a:rPr>
              <a:t>⇒</a:t>
            </a:r>
            <a:r>
              <a:rPr sz="1966" i="1" spc="-109" dirty="0">
                <a:latin typeface="Menlo"/>
                <a:cs typeface="Menlo"/>
              </a:rPr>
              <a:t> </a:t>
            </a:r>
            <a:r>
              <a:rPr sz="1966" dirty="0">
                <a:latin typeface="Arial"/>
                <a:cs typeface="Arial"/>
              </a:rPr>
              <a:t>Particle</a:t>
            </a:r>
            <a:r>
              <a:rPr sz="1966" spc="-11" dirty="0">
                <a:latin typeface="Arial"/>
                <a:cs typeface="Arial"/>
              </a:rPr>
              <a:t> </a:t>
            </a:r>
            <a:r>
              <a:rPr sz="1966" dirty="0">
                <a:latin typeface="Arial"/>
                <a:cs typeface="Arial"/>
              </a:rPr>
              <a:t>filter </a:t>
            </a:r>
            <a:r>
              <a:rPr sz="1966" i="1" spc="131" dirty="0">
                <a:latin typeface="Menlo"/>
                <a:cs typeface="Menlo"/>
              </a:rPr>
              <a:t>{</a:t>
            </a:r>
            <a:r>
              <a:rPr sz="1966" i="1" spc="131" dirty="0">
                <a:latin typeface="Times New Roman"/>
                <a:cs typeface="Times New Roman"/>
              </a:rPr>
              <a:t>s</a:t>
            </a:r>
            <a:r>
              <a:rPr sz="1966" i="1" spc="194" baseline="-9259" dirty="0">
                <a:latin typeface="Times New Roman"/>
                <a:cs typeface="Times New Roman"/>
              </a:rPr>
              <a:t>k</a:t>
            </a:r>
            <a:r>
              <a:rPr sz="1966" i="1" spc="131" dirty="0">
                <a:latin typeface="Menlo"/>
                <a:cs typeface="Menlo"/>
              </a:rPr>
              <a:t>}</a:t>
            </a:r>
            <a:r>
              <a:rPr sz="1966" i="1" spc="194" baseline="37037" dirty="0">
                <a:latin typeface="Times New Roman"/>
                <a:cs typeface="Times New Roman"/>
              </a:rPr>
              <a:t>K</a:t>
            </a:r>
            <a:r>
              <a:rPr sz="1966" i="1" spc="769" baseline="37037" dirty="0">
                <a:latin typeface="Times New Roman"/>
                <a:cs typeface="Times New Roman"/>
              </a:rPr>
              <a:t>  </a:t>
            </a:r>
            <a:r>
              <a:rPr sz="1966" dirty="0">
                <a:latin typeface="Arial"/>
                <a:cs typeface="Arial"/>
              </a:rPr>
              <a:t>,</a:t>
            </a:r>
            <a:r>
              <a:rPr sz="1966" spc="-11" dirty="0">
                <a:latin typeface="Arial"/>
                <a:cs typeface="Arial"/>
              </a:rPr>
              <a:t> </a:t>
            </a:r>
            <a:r>
              <a:rPr sz="1966" spc="-22" dirty="0">
                <a:latin typeface="Arial"/>
                <a:cs typeface="Arial"/>
              </a:rPr>
              <a:t>approximate</a:t>
            </a:r>
            <a:r>
              <a:rPr sz="1966" spc="-11" dirty="0">
                <a:latin typeface="Arial"/>
                <a:cs typeface="Arial"/>
              </a:rPr>
              <a:t> </a:t>
            </a:r>
            <a:r>
              <a:rPr sz="1966" spc="-22" dirty="0">
                <a:latin typeface="Arial"/>
                <a:cs typeface="Arial"/>
              </a:rPr>
              <a:t>sample-</a:t>
            </a:r>
            <a:r>
              <a:rPr sz="1966" dirty="0">
                <a:latin typeface="Arial"/>
                <a:cs typeface="Arial"/>
              </a:rPr>
              <a:t>based </a:t>
            </a:r>
            <a:r>
              <a:rPr sz="1966" spc="-22" dirty="0">
                <a:latin typeface="Arial"/>
                <a:cs typeface="Arial"/>
              </a:rPr>
              <a:t>update</a:t>
            </a:r>
            <a:endParaRPr sz="1966">
              <a:latin typeface="Arial"/>
              <a:cs typeface="Arial"/>
            </a:endParaRPr>
          </a:p>
        </p:txBody>
      </p:sp>
      <p:sp>
        <p:nvSpPr>
          <p:cNvPr id="49" name="object 49"/>
          <p:cNvSpPr txBox="1"/>
          <p:nvPr/>
        </p:nvSpPr>
        <p:spPr>
          <a:xfrm>
            <a:off x="1842667" y="6381408"/>
            <a:ext cx="5430482" cy="329131"/>
          </a:xfrm>
          <a:prstGeom prst="rect">
            <a:avLst/>
          </a:prstGeom>
        </p:spPr>
        <p:txBody>
          <a:bodyPr vert="horz" wrap="square" lIns="0" tIns="26355" rIns="0" bIns="0" rtlCol="0">
            <a:spAutoFit/>
          </a:bodyPr>
          <a:lstStyle/>
          <a:p>
            <a:pPr marL="83226">
              <a:spcBef>
                <a:spcPts val="208"/>
              </a:spcBef>
              <a:tabLst>
                <a:tab pos="2059835" algn="l"/>
              </a:tabLst>
            </a:pPr>
            <a:r>
              <a:rPr sz="1966" dirty="0">
                <a:latin typeface="Arial"/>
                <a:cs typeface="Arial"/>
              </a:rPr>
              <a:t>Particles</a:t>
            </a:r>
            <a:r>
              <a:rPr sz="1966" spc="-98" dirty="0">
                <a:latin typeface="Arial"/>
                <a:cs typeface="Arial"/>
              </a:rPr>
              <a:t> </a:t>
            </a:r>
            <a:r>
              <a:rPr sz="1966" i="1" spc="109" dirty="0">
                <a:latin typeface="Menlo"/>
                <a:cs typeface="Menlo"/>
              </a:rPr>
              <a:t>{</a:t>
            </a:r>
            <a:r>
              <a:rPr sz="1966" i="1" spc="109" dirty="0">
                <a:latin typeface="Times New Roman"/>
                <a:cs typeface="Times New Roman"/>
              </a:rPr>
              <a:t>s</a:t>
            </a:r>
            <a:r>
              <a:rPr sz="1966" i="1" spc="164" baseline="-9259" dirty="0">
                <a:latin typeface="Times New Roman"/>
                <a:cs typeface="Times New Roman"/>
              </a:rPr>
              <a:t>k</a:t>
            </a:r>
            <a:r>
              <a:rPr sz="1966" i="1" spc="109" dirty="0">
                <a:latin typeface="Menlo"/>
                <a:cs typeface="Menlo"/>
              </a:rPr>
              <a:t>}</a:t>
            </a:r>
            <a:r>
              <a:rPr sz="1966" i="1" spc="164" baseline="37037" dirty="0">
                <a:latin typeface="Times New Roman"/>
                <a:cs typeface="Times New Roman"/>
              </a:rPr>
              <a:t>K</a:t>
            </a:r>
            <a:r>
              <a:rPr sz="1966" i="1" baseline="37037" dirty="0">
                <a:latin typeface="Times New Roman"/>
                <a:cs typeface="Times New Roman"/>
              </a:rPr>
              <a:t>	</a:t>
            </a:r>
            <a:r>
              <a:rPr sz="1966" dirty="0">
                <a:latin typeface="Arial"/>
                <a:cs typeface="Arial"/>
              </a:rPr>
              <a:t>+</a:t>
            </a:r>
            <a:r>
              <a:rPr sz="1966" spc="-55" dirty="0">
                <a:latin typeface="Arial"/>
                <a:cs typeface="Arial"/>
              </a:rPr>
              <a:t> </a:t>
            </a:r>
            <a:r>
              <a:rPr sz="1966" dirty="0">
                <a:latin typeface="Arial"/>
                <a:cs typeface="Arial"/>
              </a:rPr>
              <a:t>rejection</a:t>
            </a:r>
            <a:r>
              <a:rPr sz="1966" spc="-33" dirty="0">
                <a:latin typeface="Arial"/>
                <a:cs typeface="Arial"/>
              </a:rPr>
              <a:t> </a:t>
            </a:r>
            <a:r>
              <a:rPr sz="1966" dirty="0">
                <a:latin typeface="Arial"/>
                <a:cs typeface="Arial"/>
              </a:rPr>
              <a:t>sampling</a:t>
            </a:r>
            <a:r>
              <a:rPr sz="1966" spc="-33" dirty="0">
                <a:latin typeface="Arial"/>
                <a:cs typeface="Arial"/>
              </a:rPr>
              <a:t> </a:t>
            </a:r>
            <a:r>
              <a:rPr sz="1966" i="1" spc="830" dirty="0">
                <a:latin typeface="Menlo"/>
                <a:cs typeface="Menlo"/>
              </a:rPr>
              <a:t>→</a:t>
            </a:r>
            <a:r>
              <a:rPr sz="1966" i="1" spc="-633" dirty="0">
                <a:latin typeface="Menlo"/>
                <a:cs typeface="Menlo"/>
              </a:rPr>
              <a:t> </a:t>
            </a:r>
            <a:r>
              <a:rPr sz="1966" i="1" dirty="0">
                <a:latin typeface="Menlo"/>
                <a:cs typeface="Menlo"/>
              </a:rPr>
              <a:t>{</a:t>
            </a:r>
            <a:r>
              <a:rPr sz="1966" i="1" dirty="0">
                <a:latin typeface="Times New Roman"/>
                <a:cs typeface="Times New Roman"/>
              </a:rPr>
              <a:t>s</a:t>
            </a:r>
            <a:r>
              <a:rPr sz="1966" i="1" baseline="37037" dirty="0">
                <a:latin typeface="Euclid Symbol"/>
                <a:cs typeface="Euclid Symbol"/>
              </a:rPr>
              <a:t>′</a:t>
            </a:r>
            <a:r>
              <a:rPr sz="1966" i="1" spc="245" baseline="37037" dirty="0">
                <a:latin typeface="Euclid Symbol"/>
                <a:cs typeface="Euclid Symbol"/>
              </a:rPr>
              <a:t> </a:t>
            </a:r>
            <a:r>
              <a:rPr sz="1966" i="1" spc="87" dirty="0">
                <a:latin typeface="Menlo"/>
                <a:cs typeface="Menlo"/>
              </a:rPr>
              <a:t>}</a:t>
            </a:r>
            <a:r>
              <a:rPr sz="1966" i="1" spc="131" baseline="37037" dirty="0">
                <a:latin typeface="Times New Roman"/>
                <a:cs typeface="Times New Roman"/>
              </a:rPr>
              <a:t>K</a:t>
            </a:r>
            <a:endParaRPr sz="1966" baseline="37037">
              <a:latin typeface="Times New Roman"/>
              <a:cs typeface="Times New Roman"/>
            </a:endParaRPr>
          </a:p>
        </p:txBody>
      </p:sp>
      <p:sp>
        <p:nvSpPr>
          <p:cNvPr id="50" name="object 50"/>
          <p:cNvSpPr txBox="1"/>
          <p:nvPr/>
        </p:nvSpPr>
        <p:spPr>
          <a:xfrm>
            <a:off x="3422595" y="6515811"/>
            <a:ext cx="3994837" cy="228334"/>
          </a:xfrm>
          <a:prstGeom prst="rect">
            <a:avLst/>
          </a:prstGeom>
        </p:spPr>
        <p:txBody>
          <a:bodyPr vert="horz" wrap="square" lIns="0" tIns="26355" rIns="0" bIns="0" rtlCol="0">
            <a:spAutoFit/>
          </a:bodyPr>
          <a:lstStyle/>
          <a:p>
            <a:pPr marL="27742">
              <a:spcBef>
                <a:spcPts val="208"/>
              </a:spcBef>
              <a:tabLst>
                <a:tab pos="3341509" algn="l"/>
              </a:tabLst>
            </a:pPr>
            <a:r>
              <a:rPr sz="1311" i="1" spc="249" dirty="0">
                <a:latin typeface="Times New Roman"/>
                <a:cs typeface="Times New Roman"/>
              </a:rPr>
              <a:t>k</a:t>
            </a:r>
            <a:r>
              <a:rPr sz="1311" spc="249" dirty="0">
                <a:latin typeface="Times New Roman"/>
                <a:cs typeface="Times New Roman"/>
              </a:rPr>
              <a:t>=1</a:t>
            </a:r>
            <a:r>
              <a:rPr sz="1311" dirty="0">
                <a:latin typeface="Times New Roman"/>
                <a:cs typeface="Times New Roman"/>
              </a:rPr>
              <a:t>	</a:t>
            </a:r>
            <a:r>
              <a:rPr sz="1311" i="1" spc="284" dirty="0">
                <a:latin typeface="Times New Roman"/>
                <a:cs typeface="Times New Roman"/>
              </a:rPr>
              <a:t>k</a:t>
            </a:r>
            <a:r>
              <a:rPr sz="1311" i="1" spc="808" dirty="0">
                <a:latin typeface="Times New Roman"/>
                <a:cs typeface="Times New Roman"/>
              </a:rPr>
              <a:t> </a:t>
            </a:r>
            <a:r>
              <a:rPr sz="1311" i="1" spc="249" dirty="0">
                <a:latin typeface="Times New Roman"/>
                <a:cs typeface="Times New Roman"/>
              </a:rPr>
              <a:t>k</a:t>
            </a:r>
            <a:r>
              <a:rPr sz="1311" spc="249" dirty="0">
                <a:latin typeface="Times New Roman"/>
                <a:cs typeface="Times New Roman"/>
              </a:rPr>
              <a:t>=1</a:t>
            </a:r>
            <a:endParaRPr sz="1311">
              <a:latin typeface="Times New Roman"/>
              <a:cs typeface="Times New Roman"/>
            </a:endParaRPr>
          </a:p>
        </p:txBody>
      </p:sp>
      <p:sp>
        <p:nvSpPr>
          <p:cNvPr id="51" name="object 51"/>
          <p:cNvSpPr txBox="1"/>
          <p:nvPr/>
        </p:nvSpPr>
        <p:spPr>
          <a:xfrm>
            <a:off x="1842666" y="6684047"/>
            <a:ext cx="6577611" cy="329131"/>
          </a:xfrm>
          <a:prstGeom prst="rect">
            <a:avLst/>
          </a:prstGeom>
        </p:spPr>
        <p:txBody>
          <a:bodyPr vert="horz" wrap="square" lIns="0" tIns="26355" rIns="0" bIns="0" rtlCol="0">
            <a:spAutoFit/>
          </a:bodyPr>
          <a:lstStyle/>
          <a:p>
            <a:pPr marL="83226">
              <a:spcBef>
                <a:spcPts val="208"/>
              </a:spcBef>
              <a:tabLst>
                <a:tab pos="2482898" algn="l"/>
              </a:tabLst>
            </a:pPr>
            <a:r>
              <a:rPr sz="1966" dirty="0">
                <a:latin typeface="Arial"/>
                <a:cs typeface="Arial"/>
              </a:rPr>
              <a:t>Particles</a:t>
            </a:r>
            <a:r>
              <a:rPr sz="1966" spc="-66" dirty="0">
                <a:latin typeface="Arial"/>
                <a:cs typeface="Arial"/>
              </a:rPr>
              <a:t> </a:t>
            </a:r>
            <a:r>
              <a:rPr sz="1966" i="1" spc="109" dirty="0">
                <a:latin typeface="Menlo"/>
                <a:cs typeface="Menlo"/>
              </a:rPr>
              <a:t>{</a:t>
            </a:r>
            <a:r>
              <a:rPr sz="1966" i="1" spc="109" dirty="0">
                <a:latin typeface="Times New Roman"/>
                <a:cs typeface="Times New Roman"/>
              </a:rPr>
              <a:t>s</a:t>
            </a:r>
            <a:r>
              <a:rPr sz="1966" i="1" spc="164" baseline="-9259" dirty="0">
                <a:latin typeface="Times New Roman"/>
                <a:cs typeface="Times New Roman"/>
              </a:rPr>
              <a:t>k</a:t>
            </a:r>
            <a:r>
              <a:rPr sz="1966" i="1" spc="109" dirty="0">
                <a:latin typeface="Times New Roman"/>
                <a:cs typeface="Times New Roman"/>
              </a:rPr>
              <a:t>,</a:t>
            </a:r>
            <a:r>
              <a:rPr sz="1966" i="1" spc="-164" dirty="0">
                <a:latin typeface="Times New Roman"/>
                <a:cs typeface="Times New Roman"/>
              </a:rPr>
              <a:t> </a:t>
            </a:r>
            <a:r>
              <a:rPr sz="1966" i="1" spc="153" dirty="0">
                <a:latin typeface="Times New Roman"/>
                <a:cs typeface="Times New Roman"/>
              </a:rPr>
              <a:t>w</a:t>
            </a:r>
            <a:r>
              <a:rPr sz="1966" i="1" spc="227" baseline="-9259" dirty="0">
                <a:latin typeface="Times New Roman"/>
                <a:cs typeface="Times New Roman"/>
              </a:rPr>
              <a:t>k</a:t>
            </a:r>
            <a:r>
              <a:rPr sz="1966" i="1" spc="153" dirty="0">
                <a:latin typeface="Menlo"/>
                <a:cs typeface="Menlo"/>
              </a:rPr>
              <a:t>}</a:t>
            </a:r>
            <a:r>
              <a:rPr sz="1966" i="1" spc="227" baseline="37037" dirty="0">
                <a:latin typeface="Times New Roman"/>
                <a:cs typeface="Times New Roman"/>
              </a:rPr>
              <a:t>K</a:t>
            </a:r>
            <a:r>
              <a:rPr sz="1966" i="1" baseline="37037" dirty="0">
                <a:latin typeface="Times New Roman"/>
                <a:cs typeface="Times New Roman"/>
              </a:rPr>
              <a:t>	</a:t>
            </a:r>
            <a:r>
              <a:rPr sz="1966" dirty="0">
                <a:latin typeface="Arial"/>
                <a:cs typeface="Arial"/>
              </a:rPr>
              <a:t>+</a:t>
            </a:r>
            <a:r>
              <a:rPr sz="1966" spc="-11" dirty="0">
                <a:latin typeface="Arial"/>
                <a:cs typeface="Arial"/>
              </a:rPr>
              <a:t> </a:t>
            </a:r>
            <a:r>
              <a:rPr sz="1966" dirty="0">
                <a:latin typeface="Arial"/>
                <a:cs typeface="Arial"/>
              </a:rPr>
              <a:t>importance</a:t>
            </a:r>
            <a:r>
              <a:rPr sz="1966" spc="-11" dirty="0">
                <a:latin typeface="Arial"/>
                <a:cs typeface="Arial"/>
              </a:rPr>
              <a:t> </a:t>
            </a:r>
            <a:r>
              <a:rPr sz="1966" dirty="0">
                <a:latin typeface="Arial"/>
                <a:cs typeface="Arial"/>
              </a:rPr>
              <a:t>sampling</a:t>
            </a:r>
            <a:r>
              <a:rPr sz="1966" spc="-11" dirty="0">
                <a:latin typeface="Arial"/>
                <a:cs typeface="Arial"/>
              </a:rPr>
              <a:t> </a:t>
            </a:r>
            <a:r>
              <a:rPr sz="1966" i="1" spc="830" dirty="0">
                <a:latin typeface="Menlo"/>
                <a:cs typeface="Menlo"/>
              </a:rPr>
              <a:t>→</a:t>
            </a:r>
            <a:r>
              <a:rPr sz="1966" i="1" spc="-623" dirty="0">
                <a:latin typeface="Menlo"/>
                <a:cs typeface="Menlo"/>
              </a:rPr>
              <a:t> </a:t>
            </a:r>
            <a:r>
              <a:rPr sz="1966" i="1" dirty="0">
                <a:latin typeface="Menlo"/>
                <a:cs typeface="Menlo"/>
              </a:rPr>
              <a:t>{</a:t>
            </a:r>
            <a:r>
              <a:rPr sz="1966" i="1" dirty="0">
                <a:latin typeface="Times New Roman"/>
                <a:cs typeface="Times New Roman"/>
              </a:rPr>
              <a:t>s</a:t>
            </a:r>
            <a:r>
              <a:rPr sz="1966" i="1" baseline="37037" dirty="0">
                <a:latin typeface="Euclid Symbol"/>
                <a:cs typeface="Euclid Symbol"/>
              </a:rPr>
              <a:t>′</a:t>
            </a:r>
            <a:r>
              <a:rPr sz="1966" i="1" spc="277" baseline="37037" dirty="0">
                <a:latin typeface="Euclid Symbol"/>
                <a:cs typeface="Euclid Symbol"/>
              </a:rPr>
              <a:t> </a:t>
            </a:r>
            <a:r>
              <a:rPr sz="1966" i="1" dirty="0">
                <a:latin typeface="Times New Roman"/>
                <a:cs typeface="Times New Roman"/>
              </a:rPr>
              <a:t>,</a:t>
            </a:r>
            <a:r>
              <a:rPr sz="1966" i="1" spc="-164" dirty="0">
                <a:latin typeface="Times New Roman"/>
                <a:cs typeface="Times New Roman"/>
              </a:rPr>
              <a:t> </a:t>
            </a:r>
            <a:r>
              <a:rPr sz="1966" i="1" spc="109" dirty="0">
                <a:latin typeface="Times New Roman"/>
                <a:cs typeface="Times New Roman"/>
              </a:rPr>
              <a:t>w</a:t>
            </a:r>
            <a:r>
              <a:rPr sz="1966" i="1" spc="164" baseline="37037" dirty="0">
                <a:latin typeface="Euclid Symbol"/>
                <a:cs typeface="Euclid Symbol"/>
              </a:rPr>
              <a:t>′</a:t>
            </a:r>
            <a:r>
              <a:rPr sz="1966" i="1" spc="227" baseline="37037" dirty="0">
                <a:latin typeface="Euclid Symbol"/>
                <a:cs typeface="Euclid Symbol"/>
              </a:rPr>
              <a:t> </a:t>
            </a:r>
            <a:r>
              <a:rPr sz="1966" i="1" spc="87" dirty="0">
                <a:latin typeface="Menlo"/>
                <a:cs typeface="Menlo"/>
              </a:rPr>
              <a:t>}</a:t>
            </a:r>
            <a:r>
              <a:rPr sz="1966" i="1" spc="131" baseline="37037" dirty="0">
                <a:latin typeface="Times New Roman"/>
                <a:cs typeface="Times New Roman"/>
              </a:rPr>
              <a:t>K</a:t>
            </a:r>
            <a:endParaRPr sz="1966" baseline="37037">
              <a:latin typeface="Times New Roman"/>
              <a:cs typeface="Times New Roman"/>
            </a:endParaRPr>
          </a:p>
        </p:txBody>
      </p:sp>
      <p:sp>
        <p:nvSpPr>
          <p:cNvPr id="52" name="object 52"/>
          <p:cNvSpPr txBox="1"/>
          <p:nvPr/>
        </p:nvSpPr>
        <p:spPr>
          <a:xfrm>
            <a:off x="3846299" y="6818447"/>
            <a:ext cx="4718902" cy="228334"/>
          </a:xfrm>
          <a:prstGeom prst="rect">
            <a:avLst/>
          </a:prstGeom>
        </p:spPr>
        <p:txBody>
          <a:bodyPr vert="horz" wrap="square" lIns="0" tIns="26355" rIns="0" bIns="0" rtlCol="0">
            <a:spAutoFit/>
          </a:bodyPr>
          <a:lstStyle/>
          <a:p>
            <a:pPr marL="27742">
              <a:spcBef>
                <a:spcPts val="208"/>
              </a:spcBef>
              <a:tabLst>
                <a:tab pos="3641122" algn="l"/>
                <a:tab pos="4064185" algn="l"/>
              </a:tabLst>
            </a:pPr>
            <a:r>
              <a:rPr sz="1311" i="1" spc="249" dirty="0">
                <a:latin typeface="Times New Roman"/>
                <a:cs typeface="Times New Roman"/>
              </a:rPr>
              <a:t>k</a:t>
            </a:r>
            <a:r>
              <a:rPr sz="1311" spc="249" dirty="0">
                <a:latin typeface="Times New Roman"/>
                <a:cs typeface="Times New Roman"/>
              </a:rPr>
              <a:t>=1</a:t>
            </a:r>
            <a:r>
              <a:rPr sz="1311" dirty="0">
                <a:latin typeface="Times New Roman"/>
                <a:cs typeface="Times New Roman"/>
              </a:rPr>
              <a:t>	</a:t>
            </a:r>
            <a:r>
              <a:rPr sz="1311" i="1" spc="175" dirty="0">
                <a:latin typeface="Times New Roman"/>
                <a:cs typeface="Times New Roman"/>
              </a:rPr>
              <a:t>k</a:t>
            </a:r>
            <a:r>
              <a:rPr sz="1311" i="1" dirty="0">
                <a:latin typeface="Times New Roman"/>
                <a:cs typeface="Times New Roman"/>
              </a:rPr>
              <a:t>	</a:t>
            </a:r>
            <a:r>
              <a:rPr sz="1311" i="1" spc="284" dirty="0">
                <a:latin typeface="Times New Roman"/>
                <a:cs typeface="Times New Roman"/>
              </a:rPr>
              <a:t>k</a:t>
            </a:r>
            <a:r>
              <a:rPr sz="1311" i="1" spc="808" dirty="0">
                <a:latin typeface="Times New Roman"/>
                <a:cs typeface="Times New Roman"/>
              </a:rPr>
              <a:t> </a:t>
            </a:r>
            <a:r>
              <a:rPr sz="1311" i="1" spc="249" dirty="0">
                <a:latin typeface="Times New Roman"/>
                <a:cs typeface="Times New Roman"/>
              </a:rPr>
              <a:t>k</a:t>
            </a:r>
            <a:r>
              <a:rPr sz="1311" spc="249" dirty="0">
                <a:latin typeface="Times New Roman"/>
                <a:cs typeface="Times New Roman"/>
              </a:rPr>
              <a:t>=1</a:t>
            </a:r>
            <a:endParaRPr sz="1311">
              <a:latin typeface="Times New Roman"/>
              <a:cs typeface="Times New Roman"/>
            </a:endParaRPr>
          </a:p>
        </p:txBody>
      </p:sp>
      <p:sp>
        <p:nvSpPr>
          <p:cNvPr id="54" name="object 54"/>
          <p:cNvSpPr txBox="1">
            <a:spLocks noGrp="1"/>
          </p:cNvSpPr>
          <p:nvPr>
            <p:ph type="ftr" sz="quarter" idx="5"/>
          </p:nvPr>
        </p:nvSpPr>
        <p:spPr>
          <a:xfrm>
            <a:off x="85737" y="3350180"/>
            <a:ext cx="337184"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A.</a:t>
            </a:r>
            <a:r>
              <a:rPr lang="en-US" spc="-20"/>
              <a:t> </a:t>
            </a:r>
            <a:r>
              <a:rPr lang="en-US" spc="-10"/>
              <a:t>Baisero</a:t>
            </a:r>
            <a:endParaRPr spc="-22" dirty="0"/>
          </a:p>
        </p:txBody>
      </p:sp>
      <p:sp>
        <p:nvSpPr>
          <p:cNvPr id="58" name="object 58"/>
          <p:cNvSpPr txBox="1">
            <a:spLocks noGrp="1"/>
          </p:cNvSpPr>
          <p:nvPr>
            <p:ph type="dt" sz="half" idx="6"/>
          </p:nvPr>
        </p:nvSpPr>
        <p:spPr>
          <a:xfrm>
            <a:off x="3570742" y="3350180"/>
            <a:ext cx="429958"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CS</a:t>
            </a:r>
            <a:r>
              <a:rPr lang="en-US" spc="-20"/>
              <a:t> </a:t>
            </a:r>
            <a:r>
              <a:rPr lang="en-US" spc="-10"/>
              <a:t>4180/5180</a:t>
            </a:r>
            <a:endParaRPr spc="-22" dirty="0"/>
          </a:p>
        </p:txBody>
      </p:sp>
      <p:sp>
        <p:nvSpPr>
          <p:cNvPr id="59" name="object 59"/>
          <p:cNvSpPr txBox="1">
            <a:spLocks noGrp="1"/>
          </p:cNvSpPr>
          <p:nvPr>
            <p:ph type="sldNum" sz="quarter" idx="7"/>
          </p:nvPr>
        </p:nvSpPr>
        <p:spPr>
          <a:xfrm>
            <a:off x="4295597" y="3357216"/>
            <a:ext cx="244729"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73025">
              <a:spcBef>
                <a:spcPts val="70"/>
              </a:spcBef>
            </a:pPr>
            <a:fld id="{81D60167-4931-47E6-BA6A-407CBD079E47}" type="slidenum">
              <a:rPr lang="en-US" smtClean="0"/>
              <a:pPr marL="73025">
                <a:spcBef>
                  <a:spcPts val="70"/>
                </a:spcBef>
              </a:pPr>
              <a:t>290</a:t>
            </a:fld>
            <a:r>
              <a:rPr lang="en-US" spc="-15"/>
              <a:t> </a:t>
            </a:r>
            <a:r>
              <a:rPr lang="en-US"/>
              <a:t>/</a:t>
            </a:r>
            <a:r>
              <a:rPr lang="en-US" spc="-5"/>
              <a:t> </a:t>
            </a:r>
            <a:r>
              <a:rPr lang="en-US" spc="-25"/>
              <a:t>53</a:t>
            </a:r>
            <a:endParaRPr spc="-55" dirty="0"/>
          </a:p>
        </p:txBody>
      </p:sp>
    </p:spTree>
    <p:extLst>
      <p:ext uri="{BB962C8B-B14F-4D97-AF65-F5344CB8AC3E}">
        <p14:creationId xmlns:p14="http://schemas.microsoft.com/office/powerpoint/2010/main" val="2795327426"/>
      </p:ext>
    </p:extLst>
  </p:cSld>
  <p:clrMapOvr>
    <a:masterClrMapping/>
  </p:clrMapOvr>
  <p:transition>
    <p:cut/>
  </p:transition>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568D3-687C-E64F-A6D6-6B53D30DEC4E}"/>
              </a:ext>
            </a:extLst>
          </p:cNvPr>
          <p:cNvSpPr>
            <a:spLocks noGrp="1"/>
          </p:cNvSpPr>
          <p:nvPr>
            <p:ph type="title"/>
          </p:nvPr>
        </p:nvSpPr>
        <p:spPr>
          <a:xfrm>
            <a:off x="693043" y="402484"/>
            <a:ext cx="8786623" cy="1461188"/>
          </a:xfrm>
        </p:spPr>
        <p:txBody>
          <a:bodyPr>
            <a:normAutofit/>
          </a:bodyPr>
          <a:lstStyle/>
          <a:p>
            <a:r>
              <a:rPr lang="en-US" sz="4500" dirty="0"/>
              <a:t>DRQN: A simple model-free approach</a:t>
            </a:r>
          </a:p>
        </p:txBody>
      </p:sp>
      <p:sp>
        <p:nvSpPr>
          <p:cNvPr id="3" name="Content Placeholder 2">
            <a:extLst>
              <a:ext uri="{FF2B5EF4-FFF2-40B4-BE49-F238E27FC236}">
                <a16:creationId xmlns:a16="http://schemas.microsoft.com/office/drawing/2014/main" id="{270B3D2D-E6E1-F64F-A7BB-7058F27A475E}"/>
              </a:ext>
            </a:extLst>
          </p:cNvPr>
          <p:cNvSpPr>
            <a:spLocks noGrp="1"/>
          </p:cNvSpPr>
          <p:nvPr>
            <p:ph idx="1"/>
          </p:nvPr>
        </p:nvSpPr>
        <p:spPr>
          <a:xfrm>
            <a:off x="693043" y="2012413"/>
            <a:ext cx="8694539" cy="5144777"/>
          </a:xfrm>
        </p:spPr>
        <p:txBody>
          <a:bodyPr>
            <a:normAutofit fontScale="85000" lnSpcReduction="20000"/>
          </a:bodyPr>
          <a:lstStyle/>
          <a:p>
            <a:r>
              <a:rPr lang="en-US" dirty="0"/>
              <a:t>Deep</a:t>
            </a:r>
            <a:r>
              <a:rPr lang="en-US" i="1" dirty="0"/>
              <a:t> Recurrent </a:t>
            </a:r>
            <a:r>
              <a:rPr lang="en-US" dirty="0"/>
              <a:t>Q-Networks</a:t>
            </a:r>
          </a:p>
          <a:p>
            <a:pPr>
              <a:spcBef>
                <a:spcPts val="3103"/>
              </a:spcBef>
            </a:pPr>
            <a:r>
              <a:rPr lang="en-US" sz="3200" dirty="0"/>
              <a:t>Deep Q-Networks (DQN) (</a:t>
            </a:r>
            <a:r>
              <a:rPr lang="en-US" sz="3200" dirty="0" err="1"/>
              <a:t>Mnih</a:t>
            </a:r>
            <a:r>
              <a:rPr lang="en-US" sz="3200" dirty="0"/>
              <a:t> et al., Nature 15) uses a neural net for function approximation</a:t>
            </a:r>
          </a:p>
          <a:p>
            <a:pPr marL="0" indent="0">
              <a:spcBef>
                <a:spcPts val="3103"/>
              </a:spcBef>
              <a:buNone/>
            </a:pPr>
            <a:endParaRPr lang="en-US" sz="3200" dirty="0"/>
          </a:p>
          <a:p>
            <a:pPr marL="0" indent="0">
              <a:spcBef>
                <a:spcPts val="3103"/>
              </a:spcBef>
              <a:buNone/>
            </a:pPr>
            <a:endParaRPr lang="en-US" sz="3200" dirty="0"/>
          </a:p>
          <a:p>
            <a:pPr>
              <a:spcBef>
                <a:spcPts val="3103"/>
              </a:spcBef>
            </a:pPr>
            <a:r>
              <a:rPr lang="en-US" sz="3200" dirty="0"/>
              <a:t>DRQN (</a:t>
            </a:r>
            <a:r>
              <a:rPr lang="en-US" sz="3200" dirty="0" err="1"/>
              <a:t>Hausknecht</a:t>
            </a:r>
            <a:r>
              <a:rPr lang="en-US" sz="3200" dirty="0"/>
              <a:t> and Stone, </a:t>
            </a:r>
            <a:r>
              <a:rPr lang="en-US" sz="3200" dirty="0" err="1"/>
              <a:t>arXiv</a:t>
            </a:r>
            <a:r>
              <a:rPr lang="en-US" sz="3200" dirty="0"/>
              <a:t> 15) adds a recurrent layer for memory</a:t>
            </a:r>
          </a:p>
          <a:p>
            <a:pPr>
              <a:spcBef>
                <a:spcPts val="3103"/>
              </a:spcBef>
            </a:pPr>
            <a:r>
              <a:rPr lang="en-US" sz="3200" dirty="0"/>
              <a:t>Idea: don’t stack states (who knows how many you’ll need), but train a recurrent network to some abstraction of history</a:t>
            </a:r>
            <a:endParaRPr lang="en-US" dirty="0"/>
          </a:p>
        </p:txBody>
      </p:sp>
      <p:pic>
        <p:nvPicPr>
          <p:cNvPr id="4" name="Picture 3">
            <a:extLst>
              <a:ext uri="{FF2B5EF4-FFF2-40B4-BE49-F238E27FC236}">
                <a16:creationId xmlns:a16="http://schemas.microsoft.com/office/drawing/2014/main" id="{1EE637AD-7713-134B-8BE4-C3B76673B061}"/>
              </a:ext>
            </a:extLst>
          </p:cNvPr>
          <p:cNvPicPr>
            <a:picLocks noChangeAspect="1"/>
          </p:cNvPicPr>
          <p:nvPr/>
        </p:nvPicPr>
        <p:blipFill rotWithShape="1">
          <a:blip r:embed="rId2"/>
          <a:srcRect t="13009"/>
          <a:stretch/>
        </p:blipFill>
        <p:spPr>
          <a:xfrm>
            <a:off x="3479932" y="3446929"/>
            <a:ext cx="3387461" cy="1310265"/>
          </a:xfrm>
          <a:prstGeom prst="rect">
            <a:avLst/>
          </a:prstGeom>
        </p:spPr>
      </p:pic>
    </p:spTree>
    <p:extLst>
      <p:ext uri="{BB962C8B-B14F-4D97-AF65-F5344CB8AC3E}">
        <p14:creationId xmlns:p14="http://schemas.microsoft.com/office/powerpoint/2010/main" val="2564430922"/>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bject 30"/>
          <p:cNvSpPr txBox="1"/>
          <p:nvPr/>
        </p:nvSpPr>
        <p:spPr>
          <a:xfrm>
            <a:off x="130100" y="55170"/>
            <a:ext cx="8770608" cy="3744425"/>
          </a:xfrm>
          <a:prstGeom prst="rect">
            <a:avLst/>
          </a:prstGeom>
        </p:spPr>
        <p:txBody>
          <a:bodyPr vert="horz" wrap="square" lIns="0" tIns="26355" rIns="0" bIns="0" rtlCol="0">
            <a:spAutoFit/>
          </a:bodyPr>
          <a:lstStyle/>
          <a:p>
            <a:pPr>
              <a:lnSpc>
                <a:spcPct val="100000"/>
              </a:lnSpc>
            </a:pPr>
            <a:endParaRPr sz="1092" dirty="0">
              <a:latin typeface="Arial"/>
              <a:cs typeface="Arial"/>
            </a:endParaRPr>
          </a:p>
          <a:p>
            <a:pPr>
              <a:spcBef>
                <a:spcPts val="55"/>
              </a:spcBef>
            </a:pPr>
            <a:endParaRPr sz="1092" dirty="0">
              <a:latin typeface="Arial"/>
              <a:cs typeface="Arial"/>
            </a:endParaRPr>
          </a:p>
          <a:p>
            <a:pPr marL="110968"/>
            <a:r>
              <a:rPr sz="3200" dirty="0">
                <a:latin typeface="Arial"/>
                <a:cs typeface="Arial"/>
              </a:rPr>
              <a:t>Deep</a:t>
            </a:r>
            <a:r>
              <a:rPr sz="3200" spc="-87" dirty="0">
                <a:latin typeface="Arial"/>
                <a:cs typeface="Arial"/>
              </a:rPr>
              <a:t> </a:t>
            </a:r>
            <a:r>
              <a:rPr sz="3200" dirty="0">
                <a:latin typeface="Arial"/>
                <a:cs typeface="Arial"/>
              </a:rPr>
              <a:t>Recurrent</a:t>
            </a:r>
            <a:r>
              <a:rPr sz="3200" spc="-76" dirty="0">
                <a:latin typeface="Arial"/>
                <a:cs typeface="Arial"/>
              </a:rPr>
              <a:t> </a:t>
            </a:r>
            <a:r>
              <a:rPr sz="3200" spc="-22" dirty="0">
                <a:latin typeface="Arial"/>
                <a:cs typeface="Arial"/>
              </a:rPr>
              <a:t>Q-Networks</a:t>
            </a:r>
            <a:r>
              <a:rPr sz="3200" spc="-76" dirty="0">
                <a:latin typeface="Arial"/>
                <a:cs typeface="Arial"/>
              </a:rPr>
              <a:t> </a:t>
            </a:r>
            <a:r>
              <a:rPr sz="3200" dirty="0">
                <a:latin typeface="Arial"/>
                <a:cs typeface="Arial"/>
              </a:rPr>
              <a:t>(DRQN)</a:t>
            </a:r>
            <a:r>
              <a:rPr sz="3200" spc="-76" dirty="0">
                <a:latin typeface="Arial"/>
                <a:cs typeface="Arial"/>
              </a:rPr>
              <a:t> </a:t>
            </a:r>
            <a:r>
              <a:rPr sz="1529" b="1" dirty="0">
                <a:solidFill>
                  <a:srgbClr val="D41A2C"/>
                </a:solidFill>
                <a:latin typeface="Arial"/>
                <a:cs typeface="Arial"/>
              </a:rPr>
              <a:t>(Hausknecht</a:t>
            </a:r>
            <a:r>
              <a:rPr sz="1529" b="1" spc="-33" dirty="0">
                <a:solidFill>
                  <a:srgbClr val="D41A2C"/>
                </a:solidFill>
                <a:latin typeface="Arial"/>
                <a:cs typeface="Arial"/>
              </a:rPr>
              <a:t> </a:t>
            </a:r>
            <a:r>
              <a:rPr sz="1529" b="1" dirty="0">
                <a:solidFill>
                  <a:srgbClr val="D41A2C"/>
                </a:solidFill>
                <a:latin typeface="Arial"/>
                <a:cs typeface="Arial"/>
              </a:rPr>
              <a:t>and</a:t>
            </a:r>
            <a:r>
              <a:rPr sz="1529" b="1" spc="-44" dirty="0">
                <a:solidFill>
                  <a:srgbClr val="D41A2C"/>
                </a:solidFill>
                <a:latin typeface="Arial"/>
                <a:cs typeface="Arial"/>
              </a:rPr>
              <a:t> </a:t>
            </a:r>
            <a:r>
              <a:rPr sz="1529" b="1" dirty="0">
                <a:solidFill>
                  <a:srgbClr val="D41A2C"/>
                </a:solidFill>
                <a:latin typeface="Arial"/>
                <a:cs typeface="Arial"/>
              </a:rPr>
              <a:t>Stone,</a:t>
            </a:r>
            <a:r>
              <a:rPr sz="1529" b="1" spc="-33" dirty="0">
                <a:solidFill>
                  <a:srgbClr val="D41A2C"/>
                </a:solidFill>
                <a:latin typeface="Arial"/>
                <a:cs typeface="Arial"/>
              </a:rPr>
              <a:t> </a:t>
            </a:r>
            <a:r>
              <a:rPr sz="1529" b="1" spc="-22" dirty="0">
                <a:solidFill>
                  <a:srgbClr val="D41A2C"/>
                </a:solidFill>
                <a:latin typeface="Arial"/>
                <a:cs typeface="Arial"/>
                <a:hlinkClick r:id="rId2" action="ppaction://hlinksldjump"/>
              </a:rPr>
              <a:t>2015)</a:t>
            </a:r>
            <a:endParaRPr sz="1529" dirty="0">
              <a:latin typeface="Arial"/>
              <a:cs typeface="Arial"/>
            </a:endParaRPr>
          </a:p>
          <a:p>
            <a:pPr marL="660257">
              <a:spcBef>
                <a:spcPts val="1332"/>
              </a:spcBef>
            </a:pPr>
            <a:endParaRPr lang="en-US" sz="1966" b="1" dirty="0">
              <a:latin typeface="Arial"/>
              <a:cs typeface="Arial"/>
            </a:endParaRPr>
          </a:p>
          <a:p>
            <a:pPr marL="660257">
              <a:spcBef>
                <a:spcPts val="1332"/>
              </a:spcBef>
            </a:pPr>
            <a:r>
              <a:rPr sz="1966" b="1" dirty="0">
                <a:latin typeface="Arial"/>
                <a:cs typeface="Arial"/>
              </a:rPr>
              <a:t>Control</a:t>
            </a:r>
            <a:r>
              <a:rPr sz="1966" b="1" spc="-55" dirty="0">
                <a:latin typeface="Arial"/>
                <a:cs typeface="Arial"/>
              </a:rPr>
              <a:t> </a:t>
            </a:r>
            <a:r>
              <a:rPr sz="1966" b="1" dirty="0">
                <a:latin typeface="Arial"/>
                <a:cs typeface="Arial"/>
              </a:rPr>
              <a:t>Problem:</a:t>
            </a:r>
            <a:r>
              <a:rPr sz="1966" b="1" spc="66" dirty="0">
                <a:latin typeface="Arial"/>
                <a:cs typeface="Arial"/>
              </a:rPr>
              <a:t> </a:t>
            </a:r>
            <a:r>
              <a:rPr sz="1966" spc="-22" dirty="0">
                <a:latin typeface="Arial"/>
                <a:cs typeface="Arial"/>
              </a:rPr>
              <a:t>Flickering</a:t>
            </a:r>
            <a:r>
              <a:rPr sz="1966" spc="-55" dirty="0">
                <a:latin typeface="Arial"/>
                <a:cs typeface="Arial"/>
              </a:rPr>
              <a:t> </a:t>
            </a:r>
            <a:r>
              <a:rPr sz="1966" dirty="0">
                <a:latin typeface="Arial"/>
                <a:cs typeface="Arial"/>
              </a:rPr>
              <a:t>Atari,</a:t>
            </a:r>
            <a:r>
              <a:rPr sz="1966" spc="-44" dirty="0">
                <a:latin typeface="Arial"/>
                <a:cs typeface="Arial"/>
              </a:rPr>
              <a:t> </a:t>
            </a:r>
            <a:r>
              <a:rPr sz="1966" dirty="0">
                <a:latin typeface="Arial"/>
                <a:cs typeface="Arial"/>
              </a:rPr>
              <a:t>frame</a:t>
            </a:r>
            <a:r>
              <a:rPr sz="1966" spc="-55" dirty="0">
                <a:latin typeface="Arial"/>
                <a:cs typeface="Arial"/>
              </a:rPr>
              <a:t> </a:t>
            </a:r>
            <a:r>
              <a:rPr sz="1966" dirty="0">
                <a:latin typeface="Arial"/>
                <a:cs typeface="Arial"/>
              </a:rPr>
              <a:t>obscured</a:t>
            </a:r>
            <a:r>
              <a:rPr sz="1966" spc="-55" dirty="0">
                <a:latin typeface="Arial"/>
                <a:cs typeface="Arial"/>
              </a:rPr>
              <a:t> </a:t>
            </a:r>
            <a:r>
              <a:rPr sz="1966" dirty="0">
                <a:latin typeface="Arial"/>
                <a:cs typeface="Arial"/>
              </a:rPr>
              <a:t>with</a:t>
            </a:r>
            <a:r>
              <a:rPr sz="1966" spc="-44" dirty="0">
                <a:latin typeface="Arial"/>
                <a:cs typeface="Arial"/>
              </a:rPr>
              <a:t> </a:t>
            </a:r>
            <a:r>
              <a:rPr sz="1966" i="1" dirty="0">
                <a:latin typeface="Times New Roman"/>
                <a:cs typeface="Times New Roman"/>
              </a:rPr>
              <a:t>p</a:t>
            </a:r>
            <a:r>
              <a:rPr sz="1966" i="1" spc="22" dirty="0">
                <a:latin typeface="Times New Roman"/>
                <a:cs typeface="Times New Roman"/>
              </a:rPr>
              <a:t> </a:t>
            </a:r>
            <a:r>
              <a:rPr sz="1966" spc="426" dirty="0">
                <a:latin typeface="Times New Roman"/>
                <a:cs typeface="Times New Roman"/>
              </a:rPr>
              <a:t>=</a:t>
            </a:r>
            <a:r>
              <a:rPr sz="1966" spc="22" dirty="0">
                <a:latin typeface="Times New Roman"/>
                <a:cs typeface="Times New Roman"/>
              </a:rPr>
              <a:t> </a:t>
            </a:r>
            <a:r>
              <a:rPr sz="1966" spc="-55" dirty="0">
                <a:latin typeface="Times New Roman"/>
                <a:cs typeface="Times New Roman"/>
              </a:rPr>
              <a:t>50%</a:t>
            </a:r>
            <a:endParaRPr sz="1966" dirty="0">
              <a:latin typeface="Times New Roman"/>
              <a:cs typeface="Times New Roman"/>
            </a:endParaRPr>
          </a:p>
          <a:p>
            <a:pPr marL="660257">
              <a:spcBef>
                <a:spcPts val="1332"/>
              </a:spcBef>
            </a:pPr>
            <a:r>
              <a:rPr sz="1966" b="1" dirty="0">
                <a:latin typeface="Arial"/>
                <a:cs typeface="Arial"/>
              </a:rPr>
              <a:t>Approach:</a:t>
            </a:r>
            <a:r>
              <a:rPr sz="1966" b="1" spc="22" dirty="0">
                <a:latin typeface="Arial"/>
                <a:cs typeface="Arial"/>
              </a:rPr>
              <a:t> </a:t>
            </a:r>
            <a:r>
              <a:rPr sz="1966" dirty="0">
                <a:latin typeface="Arial"/>
                <a:cs typeface="Arial"/>
              </a:rPr>
              <a:t>Ditch</a:t>
            </a:r>
            <a:r>
              <a:rPr sz="1966" spc="-87" dirty="0">
                <a:latin typeface="Arial"/>
                <a:cs typeface="Arial"/>
              </a:rPr>
              <a:t> </a:t>
            </a:r>
            <a:r>
              <a:rPr sz="1966" dirty="0">
                <a:latin typeface="Arial"/>
                <a:cs typeface="Arial"/>
              </a:rPr>
              <a:t>frame</a:t>
            </a:r>
            <a:r>
              <a:rPr sz="1966" spc="-87" dirty="0">
                <a:latin typeface="Arial"/>
                <a:cs typeface="Arial"/>
              </a:rPr>
              <a:t> </a:t>
            </a:r>
            <a:r>
              <a:rPr sz="1966" dirty="0">
                <a:latin typeface="Arial"/>
                <a:cs typeface="Arial"/>
              </a:rPr>
              <a:t>stacking,</a:t>
            </a:r>
            <a:r>
              <a:rPr sz="1966" spc="-87" dirty="0">
                <a:latin typeface="Arial"/>
                <a:cs typeface="Arial"/>
              </a:rPr>
              <a:t> </a:t>
            </a:r>
            <a:r>
              <a:rPr sz="1966" spc="-22" dirty="0">
                <a:latin typeface="Arial"/>
                <a:cs typeface="Arial"/>
              </a:rPr>
              <a:t>employ</a:t>
            </a:r>
            <a:r>
              <a:rPr sz="1966" spc="-87" dirty="0">
                <a:latin typeface="Arial"/>
                <a:cs typeface="Arial"/>
              </a:rPr>
              <a:t> </a:t>
            </a:r>
            <a:r>
              <a:rPr sz="1966" spc="-22" dirty="0">
                <a:latin typeface="Arial"/>
                <a:cs typeface="Arial"/>
              </a:rPr>
              <a:t>RNNs!</a:t>
            </a:r>
            <a:endParaRPr sz="1966" dirty="0">
              <a:latin typeface="Arial"/>
              <a:cs typeface="Arial"/>
            </a:endParaRPr>
          </a:p>
          <a:p>
            <a:pPr marL="1169320" indent="-252451">
              <a:spcBef>
                <a:spcPts val="459"/>
              </a:spcBef>
              <a:buFont typeface="Menlo"/>
              <a:buChar char="•"/>
              <a:tabLst>
                <a:tab pos="1169320" algn="l"/>
              </a:tabLst>
            </a:pPr>
            <a:r>
              <a:rPr sz="1966" dirty="0">
                <a:solidFill>
                  <a:srgbClr val="D41A2C"/>
                </a:solidFill>
                <a:latin typeface="Arial"/>
                <a:cs typeface="Arial"/>
              </a:rPr>
              <a:t>Theoretical</a:t>
            </a:r>
            <a:r>
              <a:rPr sz="1966" spc="-98" dirty="0">
                <a:solidFill>
                  <a:srgbClr val="D41A2C"/>
                </a:solidFill>
                <a:latin typeface="Arial"/>
                <a:cs typeface="Arial"/>
              </a:rPr>
              <a:t> </a:t>
            </a:r>
            <a:r>
              <a:rPr sz="1966" dirty="0">
                <a:latin typeface="Arial"/>
                <a:cs typeface="Arial"/>
              </a:rPr>
              <a:t>“infinite”</a:t>
            </a:r>
            <a:r>
              <a:rPr sz="1966" spc="-98" dirty="0">
                <a:latin typeface="Arial"/>
                <a:cs typeface="Arial"/>
              </a:rPr>
              <a:t> </a:t>
            </a:r>
            <a:r>
              <a:rPr sz="1966" spc="-22" dirty="0">
                <a:latin typeface="Arial"/>
                <a:cs typeface="Arial"/>
              </a:rPr>
              <a:t>memory!</a:t>
            </a:r>
            <a:endParaRPr sz="1966" dirty="0">
              <a:latin typeface="Arial"/>
              <a:cs typeface="Arial"/>
            </a:endParaRPr>
          </a:p>
          <a:p>
            <a:pPr marL="1169320" indent="-252451">
              <a:spcBef>
                <a:spcPts val="249"/>
              </a:spcBef>
              <a:buClr>
                <a:srgbClr val="D41A2C"/>
              </a:buClr>
              <a:buFont typeface="Menlo"/>
              <a:buChar char="•"/>
              <a:tabLst>
                <a:tab pos="1169320" algn="l"/>
              </a:tabLst>
            </a:pPr>
            <a:r>
              <a:rPr sz="1966" spc="-22" dirty="0">
                <a:latin typeface="Arial"/>
                <a:cs typeface="Arial"/>
              </a:rPr>
              <a:t>Vanishing</a:t>
            </a:r>
            <a:r>
              <a:rPr sz="1966" spc="-98" dirty="0">
                <a:latin typeface="Arial"/>
                <a:cs typeface="Arial"/>
              </a:rPr>
              <a:t> </a:t>
            </a:r>
            <a:r>
              <a:rPr sz="1966" dirty="0">
                <a:latin typeface="Arial"/>
                <a:cs typeface="Arial"/>
              </a:rPr>
              <a:t>gradients</a:t>
            </a:r>
            <a:r>
              <a:rPr sz="1966" spc="-87" dirty="0">
                <a:latin typeface="Arial"/>
                <a:cs typeface="Arial"/>
              </a:rPr>
              <a:t> </a:t>
            </a:r>
            <a:r>
              <a:rPr sz="1966" spc="-22" dirty="0">
                <a:latin typeface="Arial"/>
                <a:cs typeface="Arial"/>
              </a:rPr>
              <a:t>problem</a:t>
            </a:r>
            <a:endParaRPr sz="1966" dirty="0">
              <a:latin typeface="Arial"/>
              <a:cs typeface="Arial"/>
            </a:endParaRPr>
          </a:p>
          <a:p>
            <a:pPr marL="1683932" lvl="1" indent="-245516">
              <a:lnSpc>
                <a:spcPts val="2031"/>
              </a:lnSpc>
              <a:spcBef>
                <a:spcPts val="249"/>
              </a:spcBef>
              <a:buClr>
                <a:srgbClr val="D41A2C"/>
              </a:buClr>
              <a:buFont typeface="Menlo"/>
              <a:buChar char="•"/>
              <a:tabLst>
                <a:tab pos="1683932" algn="l"/>
              </a:tabLst>
            </a:pPr>
            <a:r>
              <a:rPr sz="1748" dirty="0">
                <a:latin typeface="Arial"/>
                <a:cs typeface="Arial"/>
              </a:rPr>
              <a:t>LSTMs</a:t>
            </a:r>
            <a:r>
              <a:rPr sz="1748" spc="-98" dirty="0">
                <a:latin typeface="Arial"/>
                <a:cs typeface="Arial"/>
              </a:rPr>
              <a:t> </a:t>
            </a:r>
            <a:r>
              <a:rPr sz="1748" dirty="0">
                <a:latin typeface="Arial"/>
                <a:cs typeface="Arial"/>
              </a:rPr>
              <a:t>(Hochreiter</a:t>
            </a:r>
            <a:r>
              <a:rPr sz="1748" spc="-87" dirty="0">
                <a:latin typeface="Arial"/>
                <a:cs typeface="Arial"/>
              </a:rPr>
              <a:t> </a:t>
            </a:r>
            <a:r>
              <a:rPr sz="1748" dirty="0">
                <a:latin typeface="Arial"/>
                <a:cs typeface="Arial"/>
              </a:rPr>
              <a:t>and</a:t>
            </a:r>
            <a:r>
              <a:rPr sz="1748" spc="-87" dirty="0">
                <a:latin typeface="Arial"/>
                <a:cs typeface="Arial"/>
              </a:rPr>
              <a:t> </a:t>
            </a:r>
            <a:r>
              <a:rPr sz="1748" dirty="0">
                <a:latin typeface="Arial"/>
                <a:cs typeface="Arial"/>
              </a:rPr>
              <a:t>Schmidhuber,</a:t>
            </a:r>
            <a:r>
              <a:rPr sz="1748" spc="-87" dirty="0">
                <a:latin typeface="Arial"/>
                <a:cs typeface="Arial"/>
              </a:rPr>
              <a:t> </a:t>
            </a:r>
            <a:r>
              <a:rPr sz="1748" spc="-22" dirty="0">
                <a:latin typeface="Arial"/>
                <a:cs typeface="Arial"/>
                <a:hlinkClick r:id="rId2" action="ppaction://hlinksldjump"/>
              </a:rPr>
              <a:t>1997)</a:t>
            </a:r>
            <a:endParaRPr sz="1748" dirty="0">
              <a:latin typeface="Arial"/>
              <a:cs typeface="Arial"/>
            </a:endParaRPr>
          </a:p>
          <a:p>
            <a:pPr marL="1683932" lvl="1" indent="-245516">
              <a:lnSpc>
                <a:spcPts val="2031"/>
              </a:lnSpc>
              <a:buClr>
                <a:srgbClr val="D41A2C"/>
              </a:buClr>
              <a:buFont typeface="Menlo"/>
              <a:buChar char="•"/>
              <a:tabLst>
                <a:tab pos="1683932" algn="l"/>
              </a:tabLst>
            </a:pPr>
            <a:r>
              <a:rPr sz="1748" spc="-22" dirty="0">
                <a:latin typeface="Arial"/>
                <a:cs typeface="Arial"/>
              </a:rPr>
              <a:t>GRUs</a:t>
            </a:r>
            <a:r>
              <a:rPr sz="1748" spc="-55" dirty="0">
                <a:latin typeface="Arial"/>
                <a:cs typeface="Arial"/>
              </a:rPr>
              <a:t> </a:t>
            </a:r>
            <a:r>
              <a:rPr sz="1748" dirty="0">
                <a:latin typeface="Arial"/>
                <a:cs typeface="Arial"/>
              </a:rPr>
              <a:t>(Cho</a:t>
            </a:r>
            <a:r>
              <a:rPr sz="1748" spc="-44" dirty="0">
                <a:latin typeface="Arial"/>
                <a:cs typeface="Arial"/>
              </a:rPr>
              <a:t> </a:t>
            </a:r>
            <a:r>
              <a:rPr sz="1748" dirty="0">
                <a:latin typeface="Arial"/>
                <a:cs typeface="Arial"/>
              </a:rPr>
              <a:t>et</a:t>
            </a:r>
            <a:r>
              <a:rPr sz="1748" spc="-55" dirty="0">
                <a:latin typeface="Arial"/>
                <a:cs typeface="Arial"/>
              </a:rPr>
              <a:t> </a:t>
            </a:r>
            <a:r>
              <a:rPr sz="1748" dirty="0">
                <a:latin typeface="Arial"/>
                <a:cs typeface="Arial"/>
              </a:rPr>
              <a:t>al.,</a:t>
            </a:r>
            <a:r>
              <a:rPr sz="1748" spc="-44" dirty="0">
                <a:latin typeface="Arial"/>
                <a:cs typeface="Arial"/>
              </a:rPr>
              <a:t> </a:t>
            </a:r>
            <a:r>
              <a:rPr sz="1748" spc="-22" dirty="0">
                <a:latin typeface="Arial"/>
                <a:cs typeface="Arial"/>
                <a:hlinkClick r:id="rId2" action="ppaction://hlinksldjump"/>
              </a:rPr>
              <a:t>2014)</a:t>
            </a:r>
            <a:endParaRPr sz="1748" dirty="0">
              <a:latin typeface="Arial"/>
              <a:cs typeface="Arial"/>
            </a:endParaRPr>
          </a:p>
        </p:txBody>
      </p:sp>
      <p:sp>
        <p:nvSpPr>
          <p:cNvPr id="31" name="object 31"/>
          <p:cNvSpPr txBox="1"/>
          <p:nvPr/>
        </p:nvSpPr>
        <p:spPr>
          <a:xfrm>
            <a:off x="708299" y="3939054"/>
            <a:ext cx="8067352" cy="2937803"/>
          </a:xfrm>
          <a:prstGeom prst="rect">
            <a:avLst/>
          </a:prstGeom>
        </p:spPr>
        <p:txBody>
          <a:bodyPr vert="horz" wrap="square" lIns="0" tIns="113740" rIns="0" bIns="0" rtlCol="0">
            <a:spAutoFit/>
          </a:bodyPr>
          <a:lstStyle/>
          <a:p>
            <a:pPr marL="83226">
              <a:spcBef>
                <a:spcPts val="893"/>
              </a:spcBef>
            </a:pPr>
            <a:r>
              <a:rPr sz="1966" b="1" spc="-22" dirty="0">
                <a:latin typeface="Arial"/>
                <a:cs typeface="Arial"/>
              </a:rPr>
              <a:t>Keypoints:</a:t>
            </a:r>
            <a:endParaRPr sz="1966">
              <a:latin typeface="Arial"/>
              <a:cs typeface="Arial"/>
            </a:endParaRPr>
          </a:p>
          <a:p>
            <a:pPr marL="590902" indent="-252451">
              <a:spcBef>
                <a:spcPts val="677"/>
              </a:spcBef>
              <a:buClr>
                <a:srgbClr val="D41A2C"/>
              </a:buClr>
              <a:buFont typeface="Menlo"/>
              <a:buChar char="•"/>
              <a:tabLst>
                <a:tab pos="590902" algn="l"/>
              </a:tabLst>
            </a:pPr>
            <a:r>
              <a:rPr sz="1966" dirty="0">
                <a:latin typeface="Arial"/>
                <a:cs typeface="Arial"/>
              </a:rPr>
              <a:t>Use</a:t>
            </a:r>
            <a:r>
              <a:rPr sz="1966" spc="-87" dirty="0">
                <a:latin typeface="Arial"/>
                <a:cs typeface="Arial"/>
              </a:rPr>
              <a:t> </a:t>
            </a:r>
            <a:r>
              <a:rPr sz="1966" dirty="0">
                <a:latin typeface="Arial"/>
                <a:cs typeface="Arial"/>
              </a:rPr>
              <a:t>RNN</a:t>
            </a:r>
            <a:r>
              <a:rPr sz="1966" spc="-76" dirty="0">
                <a:latin typeface="Arial"/>
                <a:cs typeface="Arial"/>
              </a:rPr>
              <a:t> </a:t>
            </a:r>
            <a:r>
              <a:rPr sz="1966" dirty="0">
                <a:latin typeface="Arial"/>
                <a:cs typeface="Arial"/>
              </a:rPr>
              <a:t>to</a:t>
            </a:r>
            <a:r>
              <a:rPr sz="1966" spc="-76" dirty="0">
                <a:latin typeface="Arial"/>
                <a:cs typeface="Arial"/>
              </a:rPr>
              <a:t> </a:t>
            </a:r>
            <a:r>
              <a:rPr sz="1966" dirty="0">
                <a:latin typeface="Arial"/>
                <a:cs typeface="Arial"/>
              </a:rPr>
              <a:t>combine</a:t>
            </a:r>
            <a:r>
              <a:rPr sz="1966" spc="-76" dirty="0">
                <a:latin typeface="Arial"/>
                <a:cs typeface="Arial"/>
              </a:rPr>
              <a:t> </a:t>
            </a:r>
            <a:r>
              <a:rPr sz="1966" dirty="0">
                <a:latin typeface="Arial"/>
                <a:cs typeface="Arial"/>
              </a:rPr>
              <a:t>all</a:t>
            </a:r>
            <a:r>
              <a:rPr sz="1966" spc="-76" dirty="0">
                <a:latin typeface="Arial"/>
                <a:cs typeface="Arial"/>
              </a:rPr>
              <a:t> </a:t>
            </a:r>
            <a:r>
              <a:rPr sz="1966" dirty="0">
                <a:latin typeface="Arial"/>
                <a:cs typeface="Arial"/>
              </a:rPr>
              <a:t>observation</a:t>
            </a:r>
            <a:r>
              <a:rPr sz="1966" spc="-87" dirty="0">
                <a:latin typeface="Arial"/>
                <a:cs typeface="Arial"/>
              </a:rPr>
              <a:t> </a:t>
            </a:r>
            <a:r>
              <a:rPr sz="1966" dirty="0">
                <a:latin typeface="Arial"/>
                <a:cs typeface="Arial"/>
              </a:rPr>
              <a:t>information</a:t>
            </a:r>
            <a:r>
              <a:rPr sz="1966" spc="-76" dirty="0">
                <a:latin typeface="Arial"/>
                <a:cs typeface="Arial"/>
              </a:rPr>
              <a:t> </a:t>
            </a:r>
            <a:r>
              <a:rPr sz="1966" dirty="0">
                <a:latin typeface="Arial"/>
                <a:cs typeface="Arial"/>
              </a:rPr>
              <a:t>over</a:t>
            </a:r>
            <a:r>
              <a:rPr sz="1966" spc="-76" dirty="0">
                <a:latin typeface="Arial"/>
                <a:cs typeface="Arial"/>
              </a:rPr>
              <a:t> </a:t>
            </a:r>
            <a:r>
              <a:rPr sz="1966" dirty="0">
                <a:latin typeface="Arial"/>
                <a:cs typeface="Arial"/>
              </a:rPr>
              <a:t>time,</a:t>
            </a:r>
            <a:r>
              <a:rPr sz="1966" spc="-76" dirty="0">
                <a:latin typeface="Arial"/>
                <a:cs typeface="Arial"/>
              </a:rPr>
              <a:t> </a:t>
            </a:r>
            <a:r>
              <a:rPr sz="1966" i="1" spc="98" dirty="0">
                <a:latin typeface="Times New Roman"/>
                <a:cs typeface="Times New Roman"/>
              </a:rPr>
              <a:t>ϕ</a:t>
            </a:r>
            <a:r>
              <a:rPr sz="1966" spc="98" dirty="0">
                <a:latin typeface="Times New Roman"/>
                <a:cs typeface="Times New Roman"/>
              </a:rPr>
              <a:t>(</a:t>
            </a:r>
            <a:r>
              <a:rPr sz="1966" i="1" spc="98" dirty="0">
                <a:latin typeface="Times New Roman"/>
                <a:cs typeface="Times New Roman"/>
              </a:rPr>
              <a:t>h</a:t>
            </a:r>
            <a:r>
              <a:rPr sz="1966" spc="98" dirty="0">
                <a:latin typeface="Times New Roman"/>
                <a:cs typeface="Times New Roman"/>
              </a:rPr>
              <a:t>)</a:t>
            </a:r>
            <a:endParaRPr sz="1966">
              <a:latin typeface="Times New Roman"/>
              <a:cs typeface="Times New Roman"/>
            </a:endParaRPr>
          </a:p>
          <a:p>
            <a:pPr marL="590902" indent="-252451">
              <a:spcBef>
                <a:spcPts val="677"/>
              </a:spcBef>
              <a:buClr>
                <a:srgbClr val="D41A2C"/>
              </a:buClr>
              <a:buFont typeface="Menlo"/>
              <a:buChar char="•"/>
              <a:tabLst>
                <a:tab pos="590902" algn="l"/>
              </a:tabLst>
            </a:pPr>
            <a:r>
              <a:rPr sz="1966" dirty="0">
                <a:latin typeface="Arial"/>
                <a:cs typeface="Arial"/>
              </a:rPr>
              <a:t>Combine</a:t>
            </a:r>
            <a:r>
              <a:rPr sz="1966" spc="-66" dirty="0">
                <a:latin typeface="Arial"/>
                <a:cs typeface="Arial"/>
              </a:rPr>
              <a:t> </a:t>
            </a:r>
            <a:r>
              <a:rPr sz="1966" dirty="0">
                <a:latin typeface="Arial"/>
                <a:cs typeface="Arial"/>
              </a:rPr>
              <a:t>RNN</a:t>
            </a:r>
            <a:r>
              <a:rPr sz="1966" spc="-55" dirty="0">
                <a:latin typeface="Arial"/>
                <a:cs typeface="Arial"/>
              </a:rPr>
              <a:t> </a:t>
            </a:r>
            <a:r>
              <a:rPr sz="1966" dirty="0">
                <a:latin typeface="Arial"/>
                <a:cs typeface="Arial"/>
              </a:rPr>
              <a:t>with</a:t>
            </a:r>
            <a:r>
              <a:rPr sz="1966" spc="-66" dirty="0">
                <a:latin typeface="Arial"/>
                <a:cs typeface="Arial"/>
              </a:rPr>
              <a:t> </a:t>
            </a:r>
            <a:r>
              <a:rPr sz="1966" dirty="0">
                <a:latin typeface="Arial"/>
                <a:cs typeface="Arial"/>
              </a:rPr>
              <a:t>any</a:t>
            </a:r>
            <a:r>
              <a:rPr sz="1966" spc="-55" dirty="0">
                <a:latin typeface="Arial"/>
                <a:cs typeface="Arial"/>
              </a:rPr>
              <a:t> </a:t>
            </a:r>
            <a:r>
              <a:rPr sz="1966" dirty="0">
                <a:latin typeface="Arial"/>
                <a:cs typeface="Arial"/>
              </a:rPr>
              <a:t>deep</a:t>
            </a:r>
            <a:r>
              <a:rPr sz="1966" spc="-66" dirty="0">
                <a:latin typeface="Arial"/>
                <a:cs typeface="Arial"/>
              </a:rPr>
              <a:t> </a:t>
            </a:r>
            <a:r>
              <a:rPr sz="1966" dirty="0">
                <a:latin typeface="Arial"/>
                <a:cs typeface="Arial"/>
              </a:rPr>
              <a:t>RL</a:t>
            </a:r>
            <a:r>
              <a:rPr sz="1966" spc="-55" dirty="0">
                <a:latin typeface="Arial"/>
                <a:cs typeface="Arial"/>
              </a:rPr>
              <a:t> </a:t>
            </a:r>
            <a:r>
              <a:rPr sz="1966" dirty="0">
                <a:latin typeface="Arial"/>
                <a:cs typeface="Arial"/>
              </a:rPr>
              <a:t>method,</a:t>
            </a:r>
            <a:r>
              <a:rPr sz="1966" spc="-66" dirty="0">
                <a:latin typeface="Arial"/>
                <a:cs typeface="Arial"/>
              </a:rPr>
              <a:t> </a:t>
            </a:r>
            <a:r>
              <a:rPr sz="1966" dirty="0">
                <a:latin typeface="Arial"/>
                <a:cs typeface="Arial"/>
              </a:rPr>
              <a:t>PO</a:t>
            </a:r>
            <a:r>
              <a:rPr sz="1966" spc="-55" dirty="0">
                <a:latin typeface="Arial"/>
                <a:cs typeface="Arial"/>
              </a:rPr>
              <a:t> </a:t>
            </a:r>
            <a:r>
              <a:rPr sz="1966" spc="-22" dirty="0">
                <a:latin typeface="Arial"/>
                <a:cs typeface="Arial"/>
              </a:rPr>
              <a:t>“solved”!</a:t>
            </a:r>
            <a:endParaRPr sz="1966">
              <a:latin typeface="Arial"/>
              <a:cs typeface="Arial"/>
            </a:endParaRPr>
          </a:p>
          <a:p>
            <a:pPr marL="83226">
              <a:spcBef>
                <a:spcPts val="1977"/>
              </a:spcBef>
            </a:pPr>
            <a:r>
              <a:rPr sz="1966" b="1" spc="-22" dirty="0">
                <a:latin typeface="Arial"/>
                <a:cs typeface="Arial"/>
              </a:rPr>
              <a:t>Limitations:</a:t>
            </a:r>
            <a:endParaRPr sz="1966">
              <a:latin typeface="Arial"/>
              <a:cs typeface="Arial"/>
            </a:endParaRPr>
          </a:p>
          <a:p>
            <a:pPr marL="590902" indent="-252451">
              <a:spcBef>
                <a:spcPts val="677"/>
              </a:spcBef>
              <a:buClr>
                <a:srgbClr val="D41A2C"/>
              </a:buClr>
              <a:buFont typeface="Menlo"/>
              <a:buChar char="•"/>
              <a:tabLst>
                <a:tab pos="590902" algn="l"/>
              </a:tabLst>
            </a:pPr>
            <a:r>
              <a:rPr sz="1966" spc="-44" dirty="0">
                <a:latin typeface="Arial"/>
                <a:cs typeface="Arial"/>
              </a:rPr>
              <a:t>Training</a:t>
            </a:r>
            <a:r>
              <a:rPr sz="1966" spc="-55" dirty="0">
                <a:latin typeface="Arial"/>
                <a:cs typeface="Arial"/>
              </a:rPr>
              <a:t> </a:t>
            </a:r>
            <a:r>
              <a:rPr sz="1966" dirty="0">
                <a:latin typeface="Arial"/>
                <a:cs typeface="Arial"/>
              </a:rPr>
              <a:t>RNNs</a:t>
            </a:r>
            <a:r>
              <a:rPr sz="1966" spc="-55" dirty="0">
                <a:latin typeface="Arial"/>
                <a:cs typeface="Arial"/>
              </a:rPr>
              <a:t> </a:t>
            </a:r>
            <a:r>
              <a:rPr sz="1966" dirty="0">
                <a:latin typeface="Arial"/>
                <a:cs typeface="Arial"/>
              </a:rPr>
              <a:t>is</a:t>
            </a:r>
            <a:r>
              <a:rPr sz="1966" spc="-55" dirty="0">
                <a:latin typeface="Arial"/>
                <a:cs typeface="Arial"/>
              </a:rPr>
              <a:t> </a:t>
            </a:r>
            <a:r>
              <a:rPr sz="1966" dirty="0">
                <a:latin typeface="Arial"/>
                <a:cs typeface="Arial"/>
              </a:rPr>
              <a:t>slow</a:t>
            </a:r>
            <a:r>
              <a:rPr sz="1966" spc="-55" dirty="0">
                <a:latin typeface="Arial"/>
                <a:cs typeface="Arial"/>
              </a:rPr>
              <a:t> </a:t>
            </a:r>
            <a:r>
              <a:rPr sz="1966" dirty="0">
                <a:latin typeface="Arial"/>
                <a:cs typeface="Arial"/>
              </a:rPr>
              <a:t>and</a:t>
            </a:r>
            <a:r>
              <a:rPr sz="1966" spc="-55" dirty="0">
                <a:latin typeface="Arial"/>
                <a:cs typeface="Arial"/>
              </a:rPr>
              <a:t> </a:t>
            </a:r>
            <a:r>
              <a:rPr sz="1966" dirty="0">
                <a:latin typeface="Arial"/>
                <a:cs typeface="Arial"/>
              </a:rPr>
              <a:t>requires</a:t>
            </a:r>
            <a:r>
              <a:rPr sz="1966" spc="-55" dirty="0">
                <a:latin typeface="Arial"/>
                <a:cs typeface="Arial"/>
              </a:rPr>
              <a:t> </a:t>
            </a:r>
            <a:r>
              <a:rPr sz="1966" dirty="0">
                <a:solidFill>
                  <a:srgbClr val="D41A2C"/>
                </a:solidFill>
                <a:latin typeface="Arial"/>
                <a:cs typeface="Arial"/>
              </a:rPr>
              <a:t>A</a:t>
            </a:r>
            <a:r>
              <a:rPr sz="1966" spc="-55" dirty="0">
                <a:solidFill>
                  <a:srgbClr val="D41A2C"/>
                </a:solidFill>
                <a:latin typeface="Arial"/>
                <a:cs typeface="Arial"/>
              </a:rPr>
              <a:t> </a:t>
            </a:r>
            <a:r>
              <a:rPr sz="1966" dirty="0">
                <a:solidFill>
                  <a:srgbClr val="D41A2C"/>
                </a:solidFill>
                <a:latin typeface="Arial"/>
                <a:cs typeface="Arial"/>
              </a:rPr>
              <a:t>LOT</a:t>
            </a:r>
            <a:r>
              <a:rPr sz="1966" spc="-55" dirty="0">
                <a:solidFill>
                  <a:srgbClr val="D41A2C"/>
                </a:solidFill>
                <a:latin typeface="Arial"/>
                <a:cs typeface="Arial"/>
              </a:rPr>
              <a:t> </a:t>
            </a:r>
            <a:r>
              <a:rPr sz="1966" dirty="0">
                <a:latin typeface="Arial"/>
                <a:cs typeface="Arial"/>
              </a:rPr>
              <a:t>of</a:t>
            </a:r>
            <a:r>
              <a:rPr sz="1966" spc="-44" dirty="0">
                <a:latin typeface="Arial"/>
                <a:cs typeface="Arial"/>
              </a:rPr>
              <a:t> data</a:t>
            </a:r>
            <a:endParaRPr sz="1966">
              <a:latin typeface="Arial"/>
              <a:cs typeface="Arial"/>
            </a:endParaRPr>
          </a:p>
          <a:p>
            <a:pPr marL="590902" indent="-252451">
              <a:spcBef>
                <a:spcPts val="677"/>
              </a:spcBef>
              <a:buClr>
                <a:srgbClr val="D41A2C"/>
              </a:buClr>
              <a:buFont typeface="Menlo"/>
              <a:buChar char="•"/>
              <a:tabLst>
                <a:tab pos="590902" algn="l"/>
              </a:tabLst>
            </a:pPr>
            <a:r>
              <a:rPr sz="1966" spc="-22" dirty="0">
                <a:latin typeface="Arial"/>
                <a:cs typeface="Arial"/>
              </a:rPr>
              <a:t>Vanishing</a:t>
            </a:r>
            <a:r>
              <a:rPr sz="1966" spc="-76" dirty="0">
                <a:latin typeface="Arial"/>
                <a:cs typeface="Arial"/>
              </a:rPr>
              <a:t> </a:t>
            </a:r>
            <a:r>
              <a:rPr sz="1966" dirty="0">
                <a:latin typeface="Arial"/>
                <a:cs typeface="Arial"/>
              </a:rPr>
              <a:t>gradient</a:t>
            </a:r>
            <a:r>
              <a:rPr sz="1966" spc="-76" dirty="0">
                <a:latin typeface="Arial"/>
                <a:cs typeface="Arial"/>
              </a:rPr>
              <a:t> </a:t>
            </a:r>
            <a:r>
              <a:rPr sz="1966" dirty="0">
                <a:latin typeface="Arial"/>
                <a:cs typeface="Arial"/>
              </a:rPr>
              <a:t>still</a:t>
            </a:r>
            <a:r>
              <a:rPr sz="1966" spc="-66" dirty="0">
                <a:latin typeface="Arial"/>
                <a:cs typeface="Arial"/>
              </a:rPr>
              <a:t> </a:t>
            </a:r>
            <a:r>
              <a:rPr sz="1966" dirty="0">
                <a:latin typeface="Arial"/>
                <a:cs typeface="Arial"/>
              </a:rPr>
              <a:t>a</a:t>
            </a:r>
            <a:r>
              <a:rPr sz="1966" spc="-76" dirty="0">
                <a:latin typeface="Arial"/>
                <a:cs typeface="Arial"/>
              </a:rPr>
              <a:t> </a:t>
            </a:r>
            <a:r>
              <a:rPr sz="1966" dirty="0">
                <a:latin typeface="Arial"/>
                <a:cs typeface="Arial"/>
              </a:rPr>
              <a:t>problem</a:t>
            </a:r>
            <a:r>
              <a:rPr sz="1966" spc="-66" dirty="0">
                <a:latin typeface="Arial"/>
                <a:cs typeface="Arial"/>
              </a:rPr>
              <a:t> </a:t>
            </a:r>
            <a:r>
              <a:rPr sz="1966" dirty="0">
                <a:latin typeface="Arial"/>
                <a:cs typeface="Arial"/>
              </a:rPr>
              <a:t>for</a:t>
            </a:r>
            <a:r>
              <a:rPr sz="1966" spc="-76" dirty="0">
                <a:latin typeface="Arial"/>
                <a:cs typeface="Arial"/>
              </a:rPr>
              <a:t> </a:t>
            </a:r>
            <a:r>
              <a:rPr sz="1966" dirty="0">
                <a:latin typeface="Arial"/>
                <a:cs typeface="Arial"/>
              </a:rPr>
              <a:t>LSTMs</a:t>
            </a:r>
            <a:r>
              <a:rPr sz="1966" spc="-66" dirty="0">
                <a:latin typeface="Arial"/>
                <a:cs typeface="Arial"/>
              </a:rPr>
              <a:t> </a:t>
            </a:r>
            <a:r>
              <a:rPr sz="1966" dirty="0">
                <a:latin typeface="Arial"/>
                <a:cs typeface="Arial"/>
              </a:rPr>
              <a:t>and</a:t>
            </a:r>
            <a:r>
              <a:rPr sz="1966" spc="-76" dirty="0">
                <a:latin typeface="Arial"/>
                <a:cs typeface="Arial"/>
              </a:rPr>
              <a:t> </a:t>
            </a:r>
            <a:r>
              <a:rPr sz="1966" spc="-44" dirty="0">
                <a:latin typeface="Arial"/>
                <a:cs typeface="Arial"/>
              </a:rPr>
              <a:t>GRUs</a:t>
            </a:r>
            <a:endParaRPr sz="1966">
              <a:latin typeface="Arial"/>
              <a:cs typeface="Arial"/>
            </a:endParaRPr>
          </a:p>
          <a:p>
            <a:pPr marL="590902" indent="-252451">
              <a:spcBef>
                <a:spcPts val="677"/>
              </a:spcBef>
              <a:buClr>
                <a:srgbClr val="D41A2C"/>
              </a:buClr>
              <a:buFont typeface="Menlo"/>
              <a:buChar char="•"/>
              <a:tabLst>
                <a:tab pos="590902" algn="l"/>
              </a:tabLst>
            </a:pPr>
            <a:r>
              <a:rPr sz="1966" dirty="0">
                <a:latin typeface="Arial"/>
                <a:cs typeface="Arial"/>
              </a:rPr>
              <a:t>RNNs</a:t>
            </a:r>
            <a:r>
              <a:rPr sz="1966" spc="-33" dirty="0">
                <a:latin typeface="Arial"/>
                <a:cs typeface="Arial"/>
              </a:rPr>
              <a:t> </a:t>
            </a:r>
            <a:r>
              <a:rPr sz="1966" dirty="0">
                <a:latin typeface="Arial"/>
                <a:cs typeface="Arial"/>
              </a:rPr>
              <a:t>may</a:t>
            </a:r>
            <a:r>
              <a:rPr sz="1966" spc="-22" dirty="0">
                <a:latin typeface="Arial"/>
                <a:cs typeface="Arial"/>
              </a:rPr>
              <a:t> </a:t>
            </a:r>
            <a:r>
              <a:rPr sz="1966" dirty="0">
                <a:latin typeface="Arial"/>
                <a:cs typeface="Arial"/>
              </a:rPr>
              <a:t>not</a:t>
            </a:r>
            <a:r>
              <a:rPr sz="1966" spc="-22" dirty="0">
                <a:latin typeface="Arial"/>
                <a:cs typeface="Arial"/>
              </a:rPr>
              <a:t> </a:t>
            </a:r>
            <a:r>
              <a:rPr sz="1966" dirty="0">
                <a:latin typeface="Arial"/>
                <a:cs typeface="Arial"/>
              </a:rPr>
              <a:t>easily</a:t>
            </a:r>
            <a:r>
              <a:rPr sz="1966" spc="-33" dirty="0">
                <a:latin typeface="Arial"/>
                <a:cs typeface="Arial"/>
              </a:rPr>
              <a:t> </a:t>
            </a:r>
            <a:r>
              <a:rPr sz="1966" dirty="0">
                <a:latin typeface="Arial"/>
                <a:cs typeface="Arial"/>
              </a:rPr>
              <a:t>learn</a:t>
            </a:r>
            <a:r>
              <a:rPr sz="1966" spc="-22" dirty="0">
                <a:latin typeface="Arial"/>
                <a:cs typeface="Arial"/>
              </a:rPr>
              <a:t> </a:t>
            </a:r>
            <a:r>
              <a:rPr sz="1966" dirty="0">
                <a:latin typeface="Arial"/>
                <a:cs typeface="Arial"/>
              </a:rPr>
              <a:t>good</a:t>
            </a:r>
            <a:r>
              <a:rPr sz="1966" spc="-22" dirty="0">
                <a:latin typeface="Arial"/>
                <a:cs typeface="Arial"/>
              </a:rPr>
              <a:t> </a:t>
            </a:r>
            <a:r>
              <a:rPr sz="1966" dirty="0">
                <a:latin typeface="Arial"/>
                <a:cs typeface="Arial"/>
              </a:rPr>
              <a:t>history</a:t>
            </a:r>
            <a:r>
              <a:rPr sz="1966" spc="-33" dirty="0">
                <a:latin typeface="Arial"/>
                <a:cs typeface="Arial"/>
              </a:rPr>
              <a:t> </a:t>
            </a:r>
            <a:r>
              <a:rPr sz="1966" spc="-22" dirty="0">
                <a:latin typeface="Arial"/>
                <a:cs typeface="Arial"/>
              </a:rPr>
              <a:t>representations </a:t>
            </a:r>
            <a:r>
              <a:rPr sz="1966" dirty="0">
                <a:latin typeface="Arial"/>
                <a:cs typeface="Arial"/>
              </a:rPr>
              <a:t>just</a:t>
            </a:r>
            <a:r>
              <a:rPr sz="1966" spc="-22" dirty="0">
                <a:latin typeface="Arial"/>
                <a:cs typeface="Arial"/>
              </a:rPr>
              <a:t> </a:t>
            </a:r>
            <a:r>
              <a:rPr sz="1966" dirty="0">
                <a:latin typeface="Arial"/>
                <a:cs typeface="Arial"/>
              </a:rPr>
              <a:t>via</a:t>
            </a:r>
            <a:r>
              <a:rPr sz="1966" spc="-33" dirty="0">
                <a:latin typeface="Arial"/>
                <a:cs typeface="Arial"/>
              </a:rPr>
              <a:t> </a:t>
            </a:r>
            <a:r>
              <a:rPr sz="1966" spc="-76" dirty="0">
                <a:latin typeface="Arial"/>
                <a:cs typeface="Arial"/>
              </a:rPr>
              <a:t>RL</a:t>
            </a:r>
            <a:endParaRPr sz="1966">
              <a:latin typeface="Arial"/>
              <a:cs typeface="Arial"/>
            </a:endParaRPr>
          </a:p>
        </p:txBody>
      </p:sp>
      <p:sp>
        <p:nvSpPr>
          <p:cNvPr id="33" name="object 33"/>
          <p:cNvSpPr txBox="1">
            <a:spLocks noGrp="1"/>
          </p:cNvSpPr>
          <p:nvPr>
            <p:ph type="ftr" sz="quarter" idx="5"/>
          </p:nvPr>
        </p:nvSpPr>
        <p:spPr>
          <a:xfrm>
            <a:off x="85737" y="3350180"/>
            <a:ext cx="337184"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A.</a:t>
            </a:r>
            <a:r>
              <a:rPr lang="en-US" spc="-20"/>
              <a:t> </a:t>
            </a:r>
            <a:r>
              <a:rPr lang="en-US" spc="-10"/>
              <a:t>Baisero</a:t>
            </a:r>
            <a:endParaRPr spc="-22" dirty="0"/>
          </a:p>
        </p:txBody>
      </p:sp>
      <p:sp>
        <p:nvSpPr>
          <p:cNvPr id="38" name="object 38"/>
          <p:cNvSpPr txBox="1">
            <a:spLocks noGrp="1"/>
          </p:cNvSpPr>
          <p:nvPr>
            <p:ph type="sldNum" sz="quarter" idx="7"/>
          </p:nvPr>
        </p:nvSpPr>
        <p:spPr>
          <a:xfrm>
            <a:off x="4295597" y="3357216"/>
            <a:ext cx="244729"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73025">
              <a:spcBef>
                <a:spcPts val="70"/>
              </a:spcBef>
            </a:pPr>
            <a:fld id="{81D60167-4931-47E6-BA6A-407CBD079E47}" type="slidenum">
              <a:rPr lang="en-US" smtClean="0"/>
              <a:pPr marL="73025">
                <a:spcBef>
                  <a:spcPts val="70"/>
                </a:spcBef>
              </a:pPr>
              <a:t>292</a:t>
            </a:fld>
            <a:r>
              <a:rPr lang="en-US" spc="-15"/>
              <a:t> </a:t>
            </a:r>
            <a:r>
              <a:rPr lang="en-US"/>
              <a:t>/</a:t>
            </a:r>
            <a:r>
              <a:rPr lang="en-US" spc="-5"/>
              <a:t> </a:t>
            </a:r>
            <a:r>
              <a:rPr lang="en-US" spc="-25"/>
              <a:t>53</a:t>
            </a:r>
            <a:endParaRPr spc="-55" dirty="0"/>
          </a:p>
        </p:txBody>
      </p:sp>
    </p:spTree>
  </p:cSld>
  <p:clrMapOvr>
    <a:masterClrMapping/>
  </p:clrMapOvr>
  <p:transition>
    <p:cut/>
  </p:transitio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22703-26D6-084A-B5DB-4496FBA687E7}"/>
              </a:ext>
            </a:extLst>
          </p:cNvPr>
          <p:cNvSpPr>
            <a:spLocks noGrp="1"/>
          </p:cNvSpPr>
          <p:nvPr>
            <p:ph type="title"/>
          </p:nvPr>
        </p:nvSpPr>
        <p:spPr/>
        <p:txBody>
          <a:bodyPr/>
          <a:lstStyle/>
          <a:p>
            <a:r>
              <a:rPr lang="en-US" dirty="0"/>
              <a:t>DRQN</a:t>
            </a:r>
          </a:p>
        </p:txBody>
      </p:sp>
      <p:sp>
        <p:nvSpPr>
          <p:cNvPr id="3" name="Content Placeholder 2">
            <a:extLst>
              <a:ext uri="{FF2B5EF4-FFF2-40B4-BE49-F238E27FC236}">
                <a16:creationId xmlns:a16="http://schemas.microsoft.com/office/drawing/2014/main" id="{FCDB8E1B-D1CD-7741-80E2-387C03918387}"/>
              </a:ext>
            </a:extLst>
          </p:cNvPr>
          <p:cNvSpPr>
            <a:spLocks noGrp="1"/>
          </p:cNvSpPr>
          <p:nvPr>
            <p:ph idx="1"/>
          </p:nvPr>
        </p:nvSpPr>
        <p:spPr>
          <a:xfrm>
            <a:off x="693043" y="2012414"/>
            <a:ext cx="4666035" cy="4796544"/>
          </a:xfrm>
        </p:spPr>
        <p:txBody>
          <a:bodyPr>
            <a:normAutofit lnSpcReduction="10000"/>
          </a:bodyPr>
          <a:lstStyle/>
          <a:p>
            <a:r>
              <a:rPr lang="en-US" dirty="0"/>
              <a:t>Basic idea: Add a recurrent layer in your network</a:t>
            </a:r>
          </a:p>
          <a:p>
            <a:r>
              <a:rPr lang="en-US" dirty="0"/>
              <a:t>This is one example for Atari -&gt;</a:t>
            </a:r>
          </a:p>
          <a:p>
            <a:r>
              <a:rPr lang="en-US" dirty="0"/>
              <a:t>Everything else (i.e., replay buffer, target network) is the same, but now train on sequences rather than single (</a:t>
            </a:r>
            <a:r>
              <a:rPr lang="en-US" dirty="0" err="1"/>
              <a:t>o,a,o’,r</a:t>
            </a:r>
            <a:r>
              <a:rPr lang="en-US" dirty="0"/>
              <a:t>) tuples</a:t>
            </a:r>
          </a:p>
        </p:txBody>
      </p:sp>
      <p:pic>
        <p:nvPicPr>
          <p:cNvPr id="4" name="Picture 3">
            <a:extLst>
              <a:ext uri="{FF2B5EF4-FFF2-40B4-BE49-F238E27FC236}">
                <a16:creationId xmlns:a16="http://schemas.microsoft.com/office/drawing/2014/main" id="{FA861195-AFD0-B445-97AD-08B83EDC39B3}"/>
              </a:ext>
            </a:extLst>
          </p:cNvPr>
          <p:cNvPicPr>
            <a:picLocks noChangeAspect="1"/>
          </p:cNvPicPr>
          <p:nvPr/>
        </p:nvPicPr>
        <p:blipFill>
          <a:blip r:embed="rId2"/>
          <a:stretch>
            <a:fillRect/>
          </a:stretch>
        </p:blipFill>
        <p:spPr>
          <a:xfrm>
            <a:off x="4526797" y="1435802"/>
            <a:ext cx="4860785" cy="5515503"/>
          </a:xfrm>
          <a:prstGeom prst="rect">
            <a:avLst/>
          </a:prstGeom>
        </p:spPr>
      </p:pic>
    </p:spTree>
    <p:extLst>
      <p:ext uri="{BB962C8B-B14F-4D97-AF65-F5344CB8AC3E}">
        <p14:creationId xmlns:p14="http://schemas.microsoft.com/office/powerpoint/2010/main" val="62012292"/>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ECC16-F933-684C-B1DE-DB26A74A9E36}"/>
              </a:ext>
            </a:extLst>
          </p:cNvPr>
          <p:cNvSpPr>
            <a:spLocks noGrp="1"/>
          </p:cNvSpPr>
          <p:nvPr>
            <p:ph type="title"/>
          </p:nvPr>
        </p:nvSpPr>
        <p:spPr>
          <a:xfrm>
            <a:off x="562414" y="160675"/>
            <a:ext cx="8694539" cy="1461188"/>
          </a:xfrm>
        </p:spPr>
        <p:txBody>
          <a:bodyPr/>
          <a:lstStyle/>
          <a:p>
            <a:r>
              <a:rPr lang="en-US" dirty="0"/>
              <a:t>DRQN results</a:t>
            </a:r>
          </a:p>
        </p:txBody>
      </p:sp>
      <p:sp>
        <p:nvSpPr>
          <p:cNvPr id="3" name="Content Placeholder 2">
            <a:extLst>
              <a:ext uri="{FF2B5EF4-FFF2-40B4-BE49-F238E27FC236}">
                <a16:creationId xmlns:a16="http://schemas.microsoft.com/office/drawing/2014/main" id="{E22E5B2D-00F6-EF45-9CB9-1B6FF359FF52}"/>
              </a:ext>
            </a:extLst>
          </p:cNvPr>
          <p:cNvSpPr>
            <a:spLocks noGrp="1"/>
          </p:cNvSpPr>
          <p:nvPr>
            <p:ph idx="1"/>
          </p:nvPr>
        </p:nvSpPr>
        <p:spPr>
          <a:xfrm>
            <a:off x="693043" y="6527855"/>
            <a:ext cx="8694539" cy="871145"/>
          </a:xfrm>
        </p:spPr>
        <p:txBody>
          <a:bodyPr>
            <a:normAutofit fontScale="77500" lnSpcReduction="20000"/>
          </a:bodyPr>
          <a:lstStyle/>
          <a:p>
            <a:r>
              <a:rPr lang="en-US" dirty="0"/>
              <a:t>Stacking works fine in most Atari games, but not all</a:t>
            </a:r>
          </a:p>
          <a:p>
            <a:r>
              <a:rPr lang="en-US" dirty="0"/>
              <a:t>When there is more partial observability DRQN helps even more</a:t>
            </a:r>
          </a:p>
        </p:txBody>
      </p:sp>
      <p:pic>
        <p:nvPicPr>
          <p:cNvPr id="5" name="Picture 4">
            <a:extLst>
              <a:ext uri="{FF2B5EF4-FFF2-40B4-BE49-F238E27FC236}">
                <a16:creationId xmlns:a16="http://schemas.microsoft.com/office/drawing/2014/main" id="{E4B0D0FA-26C3-404F-8EA6-114CD0FA1DF8}"/>
              </a:ext>
            </a:extLst>
          </p:cNvPr>
          <p:cNvPicPr>
            <a:picLocks noChangeAspect="1"/>
          </p:cNvPicPr>
          <p:nvPr/>
        </p:nvPicPr>
        <p:blipFill>
          <a:blip r:embed="rId2"/>
          <a:stretch>
            <a:fillRect/>
          </a:stretch>
        </p:blipFill>
        <p:spPr>
          <a:xfrm>
            <a:off x="4676568" y="742931"/>
            <a:ext cx="4711014" cy="2068674"/>
          </a:xfrm>
          <a:prstGeom prst="rect">
            <a:avLst/>
          </a:prstGeom>
        </p:spPr>
      </p:pic>
      <p:pic>
        <p:nvPicPr>
          <p:cNvPr id="6" name="Picture 5">
            <a:extLst>
              <a:ext uri="{FF2B5EF4-FFF2-40B4-BE49-F238E27FC236}">
                <a16:creationId xmlns:a16="http://schemas.microsoft.com/office/drawing/2014/main" id="{A8A1A59A-8E3D-4060-0D19-09A854705EF1}"/>
              </a:ext>
            </a:extLst>
          </p:cNvPr>
          <p:cNvPicPr>
            <a:picLocks noChangeAspect="1"/>
          </p:cNvPicPr>
          <p:nvPr/>
        </p:nvPicPr>
        <p:blipFill>
          <a:blip r:embed="rId3"/>
          <a:stretch>
            <a:fillRect/>
          </a:stretch>
        </p:blipFill>
        <p:spPr>
          <a:xfrm>
            <a:off x="562414" y="2957997"/>
            <a:ext cx="7335423" cy="3250427"/>
          </a:xfrm>
          <a:prstGeom prst="rect">
            <a:avLst/>
          </a:prstGeom>
        </p:spPr>
      </p:pic>
    </p:spTree>
    <p:extLst>
      <p:ext uri="{BB962C8B-B14F-4D97-AF65-F5344CB8AC3E}">
        <p14:creationId xmlns:p14="http://schemas.microsoft.com/office/powerpoint/2010/main" val="2257028858"/>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ECC16-F933-684C-B1DE-DB26A74A9E36}"/>
              </a:ext>
            </a:extLst>
          </p:cNvPr>
          <p:cNvSpPr>
            <a:spLocks noGrp="1"/>
          </p:cNvSpPr>
          <p:nvPr>
            <p:ph type="title"/>
          </p:nvPr>
        </p:nvSpPr>
        <p:spPr/>
        <p:txBody>
          <a:bodyPr/>
          <a:lstStyle/>
          <a:p>
            <a:r>
              <a:rPr lang="en-US" dirty="0"/>
              <a:t>DRQN</a:t>
            </a:r>
          </a:p>
        </p:txBody>
      </p:sp>
      <p:sp>
        <p:nvSpPr>
          <p:cNvPr id="3" name="Content Placeholder 2">
            <a:extLst>
              <a:ext uri="{FF2B5EF4-FFF2-40B4-BE49-F238E27FC236}">
                <a16:creationId xmlns:a16="http://schemas.microsoft.com/office/drawing/2014/main" id="{E22E5B2D-00F6-EF45-9CB9-1B6FF359FF52}"/>
              </a:ext>
            </a:extLst>
          </p:cNvPr>
          <p:cNvSpPr>
            <a:spLocks noGrp="1"/>
          </p:cNvSpPr>
          <p:nvPr>
            <p:ph idx="1"/>
          </p:nvPr>
        </p:nvSpPr>
        <p:spPr/>
        <p:txBody>
          <a:bodyPr/>
          <a:lstStyle/>
          <a:p>
            <a:r>
              <a:rPr lang="en-US" dirty="0"/>
              <a:t>Can add recurrent layers to any deep RL method (e.g., RA3C, RPPO)</a:t>
            </a:r>
          </a:p>
          <a:p>
            <a:r>
              <a:rPr lang="en-US" dirty="0"/>
              <a:t>A simple idea that can often help deal with partial observability</a:t>
            </a:r>
          </a:p>
          <a:p>
            <a:endParaRPr lang="en-US" dirty="0"/>
          </a:p>
          <a:p>
            <a:r>
              <a:rPr lang="en-US" dirty="0"/>
              <a:t>But…</a:t>
            </a:r>
          </a:p>
          <a:p>
            <a:r>
              <a:rPr lang="en-US" dirty="0"/>
              <a:t>Training recurrent networks is slow</a:t>
            </a:r>
          </a:p>
          <a:p>
            <a:r>
              <a:rPr lang="en-US" dirty="0"/>
              <a:t>LSTMs/GRUs etc. may not be able to learn good history representations in this way</a:t>
            </a:r>
          </a:p>
          <a:p>
            <a:endParaRPr lang="en-US" dirty="0"/>
          </a:p>
        </p:txBody>
      </p:sp>
    </p:spTree>
    <p:extLst>
      <p:ext uri="{BB962C8B-B14F-4D97-AF65-F5344CB8AC3E}">
        <p14:creationId xmlns:p14="http://schemas.microsoft.com/office/powerpoint/2010/main" val="3942985497"/>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FB86F-874A-434D-A07E-EB84248FD92B}"/>
              </a:ext>
            </a:extLst>
          </p:cNvPr>
          <p:cNvSpPr>
            <a:spLocks noGrp="1"/>
          </p:cNvSpPr>
          <p:nvPr>
            <p:ph type="title"/>
          </p:nvPr>
        </p:nvSpPr>
        <p:spPr/>
        <p:txBody>
          <a:bodyPr/>
          <a:lstStyle/>
          <a:p>
            <a:r>
              <a:rPr lang="en-US" dirty="0"/>
              <a:t>Deep RL for POMDPs</a:t>
            </a:r>
          </a:p>
        </p:txBody>
      </p:sp>
      <p:sp>
        <p:nvSpPr>
          <p:cNvPr id="3" name="Content Placeholder 2">
            <a:extLst>
              <a:ext uri="{FF2B5EF4-FFF2-40B4-BE49-F238E27FC236}">
                <a16:creationId xmlns:a16="http://schemas.microsoft.com/office/drawing/2014/main" id="{17037396-457A-334F-A15A-FDEB09BE06E5}"/>
              </a:ext>
            </a:extLst>
          </p:cNvPr>
          <p:cNvSpPr>
            <a:spLocks noGrp="1"/>
          </p:cNvSpPr>
          <p:nvPr>
            <p:ph idx="1"/>
          </p:nvPr>
        </p:nvSpPr>
        <p:spPr/>
        <p:txBody>
          <a:bodyPr/>
          <a:lstStyle/>
          <a:p>
            <a:r>
              <a:rPr lang="en-US" dirty="0"/>
              <a:t>Helps scale to large state/observation spaces, but doesn’t solve other problems</a:t>
            </a:r>
          </a:p>
          <a:p>
            <a:pPr lvl="1"/>
            <a:r>
              <a:rPr lang="en-US" dirty="0"/>
              <a:t>Sample efficiency/online learning</a:t>
            </a:r>
          </a:p>
          <a:p>
            <a:pPr lvl="1"/>
            <a:r>
              <a:rPr lang="en-US" dirty="0"/>
              <a:t>Dealing with partial observability</a:t>
            </a:r>
          </a:p>
        </p:txBody>
      </p:sp>
    </p:spTree>
    <p:extLst>
      <p:ext uri="{BB962C8B-B14F-4D97-AF65-F5344CB8AC3E}">
        <p14:creationId xmlns:p14="http://schemas.microsoft.com/office/powerpoint/2010/main" val="332811730"/>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8"/>
          <p:cNvSpPr txBox="1"/>
          <p:nvPr/>
        </p:nvSpPr>
        <p:spPr>
          <a:xfrm>
            <a:off x="213326" y="549397"/>
            <a:ext cx="2090352" cy="394993"/>
          </a:xfrm>
          <a:prstGeom prst="rect">
            <a:avLst/>
          </a:prstGeom>
        </p:spPr>
        <p:txBody>
          <a:bodyPr vert="horz" wrap="square" lIns="0" tIns="24968" rIns="0" bIns="0" rtlCol="0">
            <a:spAutoFit/>
          </a:bodyPr>
          <a:lstStyle/>
          <a:p>
            <a:pPr marL="27742">
              <a:spcBef>
                <a:spcPts val="197"/>
              </a:spcBef>
            </a:pPr>
            <a:r>
              <a:rPr sz="2403" b="1" dirty="0">
                <a:solidFill>
                  <a:srgbClr val="D41A2C"/>
                </a:solidFill>
                <a:latin typeface="Arial"/>
                <a:cs typeface="Arial"/>
              </a:rPr>
              <a:t>Stateful</a:t>
            </a:r>
            <a:r>
              <a:rPr sz="2403" b="1" spc="-109" dirty="0">
                <a:solidFill>
                  <a:srgbClr val="D41A2C"/>
                </a:solidFill>
                <a:latin typeface="Arial"/>
                <a:cs typeface="Arial"/>
              </a:rPr>
              <a:t> </a:t>
            </a:r>
            <a:r>
              <a:rPr sz="2403" b="1" spc="-44" dirty="0">
                <a:solidFill>
                  <a:srgbClr val="D41A2C"/>
                </a:solidFill>
                <a:latin typeface="Arial"/>
                <a:cs typeface="Arial"/>
              </a:rPr>
              <a:t>PORL</a:t>
            </a:r>
            <a:endParaRPr sz="2403">
              <a:latin typeface="Arial"/>
              <a:cs typeface="Arial"/>
            </a:endParaRPr>
          </a:p>
        </p:txBody>
      </p:sp>
      <p:sp>
        <p:nvSpPr>
          <p:cNvPr id="29" name="object 29"/>
          <p:cNvSpPr txBox="1"/>
          <p:nvPr/>
        </p:nvSpPr>
        <p:spPr>
          <a:xfrm>
            <a:off x="680557" y="2447437"/>
            <a:ext cx="7260062" cy="2426372"/>
          </a:xfrm>
          <a:prstGeom prst="rect">
            <a:avLst/>
          </a:prstGeom>
        </p:spPr>
        <p:txBody>
          <a:bodyPr vert="horz" wrap="square" lIns="0" tIns="26355" rIns="0" bIns="0" rtlCol="0">
            <a:spAutoFit/>
          </a:bodyPr>
          <a:lstStyle/>
          <a:p>
            <a:pPr marL="110968">
              <a:spcBef>
                <a:spcPts val="208"/>
              </a:spcBef>
            </a:pPr>
            <a:r>
              <a:rPr sz="1966" b="1" spc="-22" dirty="0">
                <a:latin typeface="Arial"/>
                <a:cs typeface="Arial"/>
              </a:rPr>
              <a:t>Groundbreaking</a:t>
            </a:r>
            <a:r>
              <a:rPr sz="1966" b="1" spc="-33" dirty="0">
                <a:latin typeface="Arial"/>
                <a:cs typeface="Arial"/>
              </a:rPr>
              <a:t> </a:t>
            </a:r>
            <a:r>
              <a:rPr sz="1966" b="1" dirty="0">
                <a:latin typeface="Arial"/>
                <a:cs typeface="Arial"/>
              </a:rPr>
              <a:t>new</a:t>
            </a:r>
            <a:r>
              <a:rPr sz="1966" b="1" spc="-33" dirty="0">
                <a:latin typeface="Arial"/>
                <a:cs typeface="Arial"/>
              </a:rPr>
              <a:t> </a:t>
            </a:r>
            <a:r>
              <a:rPr sz="1966" b="1" dirty="0">
                <a:latin typeface="Arial"/>
                <a:cs typeface="Arial"/>
              </a:rPr>
              <a:t>idea:</a:t>
            </a:r>
            <a:r>
              <a:rPr sz="1966" b="1" spc="98" dirty="0">
                <a:latin typeface="Arial"/>
                <a:cs typeface="Arial"/>
              </a:rPr>
              <a:t> </a:t>
            </a:r>
            <a:r>
              <a:rPr sz="1966" spc="-22" dirty="0">
                <a:latin typeface="Arial"/>
                <a:cs typeface="Arial"/>
              </a:rPr>
              <a:t>Let’s </a:t>
            </a:r>
            <a:r>
              <a:rPr sz="1966" dirty="0">
                <a:latin typeface="Arial"/>
                <a:cs typeface="Arial"/>
              </a:rPr>
              <a:t>use</a:t>
            </a:r>
            <a:r>
              <a:rPr sz="1966" spc="-33" dirty="0">
                <a:latin typeface="Arial"/>
                <a:cs typeface="Arial"/>
              </a:rPr>
              <a:t> </a:t>
            </a:r>
            <a:r>
              <a:rPr sz="1966" dirty="0">
                <a:latin typeface="Arial"/>
                <a:cs typeface="Arial"/>
              </a:rPr>
              <a:t>state</a:t>
            </a:r>
            <a:r>
              <a:rPr sz="1966" spc="-33" dirty="0">
                <a:latin typeface="Arial"/>
                <a:cs typeface="Arial"/>
              </a:rPr>
              <a:t> </a:t>
            </a:r>
            <a:r>
              <a:rPr sz="1966" dirty="0">
                <a:latin typeface="Arial"/>
                <a:cs typeface="Arial"/>
              </a:rPr>
              <a:t>in</a:t>
            </a:r>
            <a:r>
              <a:rPr sz="1966" spc="-22" dirty="0">
                <a:latin typeface="Arial"/>
                <a:cs typeface="Arial"/>
              </a:rPr>
              <a:t> PORL!</a:t>
            </a:r>
            <a:endParaRPr sz="1966" dirty="0">
              <a:latin typeface="Arial"/>
              <a:cs typeface="Arial"/>
            </a:endParaRPr>
          </a:p>
          <a:p>
            <a:pPr>
              <a:spcBef>
                <a:spcPts val="371"/>
              </a:spcBef>
            </a:pPr>
            <a:endParaRPr sz="1966" dirty="0">
              <a:latin typeface="Arial"/>
              <a:cs typeface="Arial"/>
            </a:endParaRPr>
          </a:p>
          <a:p>
            <a:pPr marL="110968"/>
            <a:r>
              <a:rPr sz="1966" dirty="0">
                <a:latin typeface="Arial"/>
                <a:cs typeface="Arial"/>
              </a:rPr>
              <a:t>...</a:t>
            </a:r>
            <a:r>
              <a:rPr sz="1966" spc="98" dirty="0">
                <a:latin typeface="Arial"/>
                <a:cs typeface="Arial"/>
              </a:rPr>
              <a:t> </a:t>
            </a:r>
            <a:r>
              <a:rPr sz="1966" dirty="0">
                <a:latin typeface="Arial"/>
                <a:cs typeface="Arial"/>
              </a:rPr>
              <a:t>...</a:t>
            </a:r>
            <a:r>
              <a:rPr sz="1966" spc="98" dirty="0">
                <a:latin typeface="Arial"/>
                <a:cs typeface="Arial"/>
              </a:rPr>
              <a:t> </a:t>
            </a:r>
            <a:r>
              <a:rPr sz="1966" spc="-22" dirty="0">
                <a:latin typeface="Arial"/>
                <a:cs typeface="Arial"/>
              </a:rPr>
              <a:t>Wait,</a:t>
            </a:r>
            <a:r>
              <a:rPr sz="1966" spc="-33" dirty="0">
                <a:latin typeface="Arial"/>
                <a:cs typeface="Arial"/>
              </a:rPr>
              <a:t> </a:t>
            </a:r>
            <a:r>
              <a:rPr sz="1966" spc="-44" dirty="0">
                <a:latin typeface="Arial"/>
                <a:cs typeface="Arial"/>
              </a:rPr>
              <a:t>what?</a:t>
            </a:r>
            <a:endParaRPr sz="1966" dirty="0">
              <a:latin typeface="Arial"/>
              <a:cs typeface="Arial"/>
            </a:endParaRPr>
          </a:p>
          <a:p>
            <a:pPr>
              <a:spcBef>
                <a:spcPts val="371"/>
              </a:spcBef>
            </a:pPr>
            <a:endParaRPr sz="1966" dirty="0">
              <a:latin typeface="Arial"/>
              <a:cs typeface="Arial"/>
            </a:endParaRPr>
          </a:p>
          <a:p>
            <a:pPr marL="110968">
              <a:spcBef>
                <a:spcPts val="11"/>
              </a:spcBef>
            </a:pPr>
            <a:r>
              <a:rPr sz="1966" b="1" dirty="0">
                <a:latin typeface="Arial"/>
                <a:cs typeface="Arial"/>
              </a:rPr>
              <a:t>State</a:t>
            </a:r>
            <a:r>
              <a:rPr sz="1966" b="1" spc="-44" dirty="0">
                <a:latin typeface="Arial"/>
                <a:cs typeface="Arial"/>
              </a:rPr>
              <a:t> </a:t>
            </a:r>
            <a:r>
              <a:rPr sz="1966" b="1" spc="-22" dirty="0">
                <a:latin typeface="Arial"/>
                <a:cs typeface="Arial"/>
              </a:rPr>
              <a:t>available</a:t>
            </a:r>
            <a:r>
              <a:rPr sz="1966" b="1" spc="-44" dirty="0">
                <a:latin typeface="Arial"/>
                <a:cs typeface="Arial"/>
              </a:rPr>
              <a:t> </a:t>
            </a:r>
            <a:r>
              <a:rPr sz="1966" b="1" dirty="0">
                <a:latin typeface="Arial"/>
                <a:cs typeface="Arial"/>
              </a:rPr>
              <a:t>at</a:t>
            </a:r>
            <a:r>
              <a:rPr sz="1966" b="1" spc="-44" dirty="0">
                <a:latin typeface="Arial"/>
                <a:cs typeface="Arial"/>
              </a:rPr>
              <a:t> </a:t>
            </a:r>
            <a:r>
              <a:rPr sz="1966" b="1" dirty="0">
                <a:latin typeface="Arial"/>
                <a:cs typeface="Arial"/>
              </a:rPr>
              <a:t>training</a:t>
            </a:r>
            <a:r>
              <a:rPr sz="1966" b="1" spc="-44" dirty="0">
                <a:latin typeface="Arial"/>
                <a:cs typeface="Arial"/>
              </a:rPr>
              <a:t> time:</a:t>
            </a:r>
            <a:endParaRPr sz="1966" dirty="0">
              <a:latin typeface="Arial"/>
              <a:cs typeface="Arial"/>
            </a:endParaRPr>
          </a:p>
          <a:p>
            <a:pPr marL="618644" indent="-252451">
              <a:spcBef>
                <a:spcPts val="675"/>
              </a:spcBef>
              <a:buClr>
                <a:srgbClr val="D41A2C"/>
              </a:buClr>
              <a:buFont typeface="Menlo"/>
              <a:buChar char="•"/>
              <a:tabLst>
                <a:tab pos="618644" algn="l"/>
              </a:tabLst>
            </a:pPr>
            <a:r>
              <a:rPr sz="1966" dirty="0">
                <a:latin typeface="Arial"/>
                <a:cs typeface="Arial"/>
              </a:rPr>
              <a:t>Agent</a:t>
            </a:r>
            <a:r>
              <a:rPr sz="1966" spc="-55" dirty="0">
                <a:latin typeface="Arial"/>
                <a:cs typeface="Arial"/>
              </a:rPr>
              <a:t> </a:t>
            </a:r>
            <a:r>
              <a:rPr sz="1966" dirty="0">
                <a:solidFill>
                  <a:srgbClr val="D41A2C"/>
                </a:solidFill>
                <a:latin typeface="Arial"/>
                <a:cs typeface="Arial"/>
              </a:rPr>
              <a:t>learning</a:t>
            </a:r>
            <a:r>
              <a:rPr sz="1966" spc="-44" dirty="0">
                <a:solidFill>
                  <a:srgbClr val="D41A2C"/>
                </a:solidFill>
                <a:latin typeface="Arial"/>
                <a:cs typeface="Arial"/>
              </a:rPr>
              <a:t> </a:t>
            </a:r>
            <a:r>
              <a:rPr sz="1966" dirty="0">
                <a:solidFill>
                  <a:srgbClr val="D41A2C"/>
                </a:solidFill>
                <a:latin typeface="Arial"/>
                <a:cs typeface="Arial"/>
              </a:rPr>
              <a:t>algorithm</a:t>
            </a:r>
            <a:r>
              <a:rPr sz="1966" spc="-44" dirty="0">
                <a:solidFill>
                  <a:srgbClr val="D41A2C"/>
                </a:solidFill>
                <a:latin typeface="Arial"/>
                <a:cs typeface="Arial"/>
              </a:rPr>
              <a:t> </a:t>
            </a:r>
            <a:r>
              <a:rPr sz="1966" dirty="0">
                <a:latin typeface="Arial"/>
                <a:cs typeface="Arial"/>
              </a:rPr>
              <a:t>uses</a:t>
            </a:r>
            <a:r>
              <a:rPr sz="1966" spc="-55" dirty="0">
                <a:latin typeface="Arial"/>
                <a:cs typeface="Arial"/>
              </a:rPr>
              <a:t> </a:t>
            </a:r>
            <a:r>
              <a:rPr sz="1966" dirty="0">
                <a:latin typeface="Arial"/>
                <a:cs typeface="Arial"/>
              </a:rPr>
              <a:t>state</a:t>
            </a:r>
            <a:r>
              <a:rPr sz="1966" spc="-44" dirty="0">
                <a:latin typeface="Arial"/>
                <a:cs typeface="Arial"/>
              </a:rPr>
              <a:t> </a:t>
            </a:r>
            <a:r>
              <a:rPr sz="1966" dirty="0">
                <a:latin typeface="Arial"/>
                <a:cs typeface="Arial"/>
              </a:rPr>
              <a:t>to</a:t>
            </a:r>
            <a:r>
              <a:rPr sz="1966" spc="-44" dirty="0">
                <a:latin typeface="Arial"/>
                <a:cs typeface="Arial"/>
              </a:rPr>
              <a:t> </a:t>
            </a:r>
            <a:r>
              <a:rPr sz="1966" spc="-22" dirty="0">
                <a:latin typeface="Arial"/>
                <a:cs typeface="Arial"/>
              </a:rPr>
              <a:t>improve</a:t>
            </a:r>
            <a:r>
              <a:rPr sz="1966" spc="-55" dirty="0">
                <a:latin typeface="Arial"/>
                <a:cs typeface="Arial"/>
              </a:rPr>
              <a:t> </a:t>
            </a:r>
            <a:r>
              <a:rPr sz="1966" dirty="0">
                <a:latin typeface="Arial"/>
                <a:cs typeface="Arial"/>
              </a:rPr>
              <a:t>agent</a:t>
            </a:r>
            <a:r>
              <a:rPr sz="1966" spc="-44" dirty="0">
                <a:latin typeface="Arial"/>
                <a:cs typeface="Arial"/>
              </a:rPr>
              <a:t> </a:t>
            </a:r>
            <a:r>
              <a:rPr sz="1966" spc="-22" dirty="0">
                <a:latin typeface="Arial"/>
                <a:cs typeface="Arial"/>
              </a:rPr>
              <a:t>policy</a:t>
            </a:r>
            <a:endParaRPr sz="1966" dirty="0">
              <a:latin typeface="Arial"/>
              <a:cs typeface="Arial"/>
            </a:endParaRPr>
          </a:p>
          <a:p>
            <a:pPr marL="618644" indent="-252451">
              <a:spcBef>
                <a:spcPts val="675"/>
              </a:spcBef>
              <a:buClr>
                <a:srgbClr val="D41A2C"/>
              </a:buClr>
              <a:buFont typeface="Menlo"/>
              <a:buChar char="•"/>
              <a:tabLst>
                <a:tab pos="618644" algn="l"/>
              </a:tabLst>
            </a:pPr>
            <a:r>
              <a:rPr sz="1966" dirty="0">
                <a:latin typeface="Arial"/>
                <a:cs typeface="Arial"/>
              </a:rPr>
              <a:t>Agent</a:t>
            </a:r>
            <a:r>
              <a:rPr sz="1966" spc="-55" dirty="0">
                <a:latin typeface="Arial"/>
                <a:cs typeface="Arial"/>
              </a:rPr>
              <a:t> </a:t>
            </a:r>
            <a:r>
              <a:rPr sz="1966" dirty="0">
                <a:solidFill>
                  <a:srgbClr val="D41A2C"/>
                </a:solidFill>
                <a:latin typeface="Arial"/>
                <a:cs typeface="Arial"/>
              </a:rPr>
              <a:t>policy</a:t>
            </a:r>
            <a:r>
              <a:rPr sz="1966" spc="-55" dirty="0">
                <a:solidFill>
                  <a:srgbClr val="D41A2C"/>
                </a:solidFill>
                <a:latin typeface="Arial"/>
                <a:cs typeface="Arial"/>
              </a:rPr>
              <a:t> </a:t>
            </a:r>
            <a:r>
              <a:rPr sz="1966" dirty="0">
                <a:latin typeface="Arial"/>
                <a:cs typeface="Arial"/>
              </a:rPr>
              <a:t>does</a:t>
            </a:r>
            <a:r>
              <a:rPr sz="1966" spc="-44" dirty="0">
                <a:latin typeface="Arial"/>
                <a:cs typeface="Arial"/>
              </a:rPr>
              <a:t> </a:t>
            </a:r>
            <a:r>
              <a:rPr sz="1966" dirty="0">
                <a:latin typeface="Arial"/>
                <a:cs typeface="Arial"/>
              </a:rPr>
              <a:t>not</a:t>
            </a:r>
            <a:r>
              <a:rPr sz="1966" spc="-55" dirty="0">
                <a:latin typeface="Arial"/>
                <a:cs typeface="Arial"/>
              </a:rPr>
              <a:t> </a:t>
            </a:r>
            <a:r>
              <a:rPr sz="1966" dirty="0">
                <a:latin typeface="Arial"/>
                <a:cs typeface="Arial"/>
              </a:rPr>
              <a:t>use</a:t>
            </a:r>
            <a:r>
              <a:rPr sz="1966" spc="-44" dirty="0">
                <a:latin typeface="Arial"/>
                <a:cs typeface="Arial"/>
              </a:rPr>
              <a:t> </a:t>
            </a:r>
            <a:r>
              <a:rPr sz="1966" dirty="0">
                <a:latin typeface="Arial"/>
                <a:cs typeface="Arial"/>
              </a:rPr>
              <a:t>state</a:t>
            </a:r>
            <a:r>
              <a:rPr sz="1966" spc="-55" dirty="0">
                <a:latin typeface="Arial"/>
                <a:cs typeface="Arial"/>
              </a:rPr>
              <a:t> </a:t>
            </a:r>
            <a:r>
              <a:rPr sz="1966" dirty="0">
                <a:latin typeface="Arial"/>
                <a:cs typeface="Arial"/>
              </a:rPr>
              <a:t>to</a:t>
            </a:r>
            <a:r>
              <a:rPr sz="1966" spc="-55" dirty="0">
                <a:latin typeface="Arial"/>
                <a:cs typeface="Arial"/>
              </a:rPr>
              <a:t> </a:t>
            </a:r>
            <a:r>
              <a:rPr sz="1966" dirty="0">
                <a:latin typeface="Arial"/>
                <a:cs typeface="Arial"/>
              </a:rPr>
              <a:t>select</a:t>
            </a:r>
            <a:r>
              <a:rPr sz="1966" spc="-44" dirty="0">
                <a:latin typeface="Arial"/>
                <a:cs typeface="Arial"/>
              </a:rPr>
              <a:t> </a:t>
            </a:r>
            <a:r>
              <a:rPr sz="1966" spc="-22" dirty="0">
                <a:latin typeface="Arial"/>
                <a:cs typeface="Arial"/>
              </a:rPr>
              <a:t>actions</a:t>
            </a:r>
            <a:endParaRPr sz="1966" dirty="0">
              <a:latin typeface="Arial"/>
              <a:cs typeface="Arial"/>
            </a:endParaRPr>
          </a:p>
        </p:txBody>
      </p:sp>
      <p:sp>
        <p:nvSpPr>
          <p:cNvPr id="31" name="object 31"/>
          <p:cNvSpPr txBox="1">
            <a:spLocks noGrp="1"/>
          </p:cNvSpPr>
          <p:nvPr>
            <p:ph type="ftr" sz="quarter" idx="5"/>
          </p:nvPr>
        </p:nvSpPr>
        <p:spPr>
          <a:xfrm>
            <a:off x="85737" y="3350180"/>
            <a:ext cx="337184"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A.</a:t>
            </a:r>
            <a:r>
              <a:rPr lang="en-US" spc="-20"/>
              <a:t> </a:t>
            </a:r>
            <a:r>
              <a:rPr lang="en-US" spc="-10"/>
              <a:t>Baisero</a:t>
            </a:r>
            <a:endParaRPr spc="-22" dirty="0"/>
          </a:p>
        </p:txBody>
      </p:sp>
      <p:sp>
        <p:nvSpPr>
          <p:cNvPr id="35" name="object 35"/>
          <p:cNvSpPr txBox="1">
            <a:spLocks noGrp="1"/>
          </p:cNvSpPr>
          <p:nvPr>
            <p:ph type="dt" sz="half" idx="6"/>
          </p:nvPr>
        </p:nvSpPr>
        <p:spPr>
          <a:xfrm>
            <a:off x="3570742" y="3350180"/>
            <a:ext cx="429958"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CS</a:t>
            </a:r>
            <a:r>
              <a:rPr lang="en-US" spc="-20"/>
              <a:t> </a:t>
            </a:r>
            <a:r>
              <a:rPr lang="en-US" spc="-10"/>
              <a:t>4180/5180</a:t>
            </a:r>
            <a:endParaRPr spc="-22" dirty="0"/>
          </a:p>
        </p:txBody>
      </p:sp>
    </p:spTree>
  </p:cSld>
  <p:clrMapOvr>
    <a:masterClrMapping/>
  </p:clrMapOvr>
  <p:transition>
    <p:cut/>
  </p:transition>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8"/>
          <p:cNvSpPr txBox="1"/>
          <p:nvPr/>
        </p:nvSpPr>
        <p:spPr>
          <a:xfrm>
            <a:off x="213327" y="549397"/>
            <a:ext cx="3876934" cy="941168"/>
          </a:xfrm>
          <a:prstGeom prst="rect">
            <a:avLst/>
          </a:prstGeom>
        </p:spPr>
        <p:txBody>
          <a:bodyPr vert="horz" wrap="square" lIns="0" tIns="24968" rIns="0" bIns="0" rtlCol="0">
            <a:spAutoFit/>
          </a:bodyPr>
          <a:lstStyle/>
          <a:p>
            <a:pPr marL="27742">
              <a:spcBef>
                <a:spcPts val="197"/>
              </a:spcBef>
            </a:pPr>
            <a:r>
              <a:rPr sz="2403" b="1" dirty="0">
                <a:solidFill>
                  <a:srgbClr val="D41A2C"/>
                </a:solidFill>
                <a:latin typeface="Arial"/>
                <a:cs typeface="Arial"/>
              </a:rPr>
              <a:t>Stateful</a:t>
            </a:r>
            <a:r>
              <a:rPr sz="2403" b="1" spc="-87" dirty="0">
                <a:solidFill>
                  <a:srgbClr val="D41A2C"/>
                </a:solidFill>
                <a:latin typeface="Arial"/>
                <a:cs typeface="Arial"/>
              </a:rPr>
              <a:t> </a:t>
            </a:r>
            <a:r>
              <a:rPr sz="2403" b="1" dirty="0">
                <a:solidFill>
                  <a:srgbClr val="D41A2C"/>
                </a:solidFill>
                <a:latin typeface="Arial"/>
                <a:cs typeface="Arial"/>
              </a:rPr>
              <a:t>PORL</a:t>
            </a:r>
            <a:r>
              <a:rPr sz="2403" b="1" spc="-87" dirty="0">
                <a:solidFill>
                  <a:srgbClr val="D41A2C"/>
                </a:solidFill>
                <a:latin typeface="Arial"/>
                <a:cs typeface="Arial"/>
              </a:rPr>
              <a:t> </a:t>
            </a:r>
            <a:r>
              <a:rPr sz="2403" b="1" dirty="0">
                <a:solidFill>
                  <a:srgbClr val="D41A2C"/>
                </a:solidFill>
                <a:latin typeface="Arial"/>
                <a:cs typeface="Arial"/>
              </a:rPr>
              <a:t>-</a:t>
            </a:r>
            <a:r>
              <a:rPr sz="2403" b="1" spc="-87" dirty="0">
                <a:solidFill>
                  <a:srgbClr val="D41A2C"/>
                </a:solidFill>
                <a:latin typeface="Arial"/>
                <a:cs typeface="Arial"/>
              </a:rPr>
              <a:t> </a:t>
            </a:r>
            <a:r>
              <a:rPr sz="2403" b="1" dirty="0">
                <a:solidFill>
                  <a:srgbClr val="D41A2C"/>
                </a:solidFill>
                <a:latin typeface="Arial"/>
                <a:cs typeface="Arial"/>
              </a:rPr>
              <a:t>Offline</a:t>
            </a:r>
            <a:r>
              <a:rPr sz="2403" b="1" spc="-87" dirty="0">
                <a:solidFill>
                  <a:srgbClr val="D41A2C"/>
                </a:solidFill>
                <a:latin typeface="Arial"/>
                <a:cs typeface="Arial"/>
              </a:rPr>
              <a:t> </a:t>
            </a:r>
            <a:r>
              <a:rPr sz="2403" b="1" spc="-55" dirty="0">
                <a:solidFill>
                  <a:srgbClr val="D41A2C"/>
                </a:solidFill>
                <a:latin typeface="Arial"/>
                <a:cs typeface="Arial"/>
              </a:rPr>
              <a:t>RL</a:t>
            </a:r>
            <a:endParaRPr sz="2403">
              <a:latin typeface="Arial"/>
              <a:cs typeface="Arial"/>
            </a:endParaRPr>
          </a:p>
          <a:p>
            <a:pPr marL="577031">
              <a:spcBef>
                <a:spcPts val="1933"/>
              </a:spcBef>
            </a:pPr>
            <a:r>
              <a:rPr sz="1966" b="1" spc="-22" dirty="0">
                <a:latin typeface="Arial"/>
                <a:cs typeface="Arial"/>
              </a:rPr>
              <a:t>Training</a:t>
            </a:r>
            <a:r>
              <a:rPr sz="1966" b="1" spc="-66" dirty="0">
                <a:latin typeface="Arial"/>
                <a:cs typeface="Arial"/>
              </a:rPr>
              <a:t> </a:t>
            </a:r>
            <a:r>
              <a:rPr sz="1966" b="1" dirty="0">
                <a:latin typeface="Arial"/>
                <a:cs typeface="Arial"/>
              </a:rPr>
              <a:t>with</a:t>
            </a:r>
            <a:r>
              <a:rPr sz="1966" b="1" spc="-66" dirty="0">
                <a:latin typeface="Arial"/>
                <a:cs typeface="Arial"/>
              </a:rPr>
              <a:t> </a:t>
            </a:r>
            <a:r>
              <a:rPr sz="1966" b="1" dirty="0">
                <a:latin typeface="Arial"/>
                <a:cs typeface="Arial"/>
              </a:rPr>
              <a:t>static</a:t>
            </a:r>
            <a:r>
              <a:rPr sz="1966" b="1" spc="-66" dirty="0">
                <a:latin typeface="Arial"/>
                <a:cs typeface="Arial"/>
              </a:rPr>
              <a:t> </a:t>
            </a:r>
            <a:r>
              <a:rPr sz="1966" b="1" spc="-22" dirty="0">
                <a:latin typeface="Arial"/>
                <a:cs typeface="Arial"/>
              </a:rPr>
              <a:t>dataset:</a:t>
            </a:r>
            <a:endParaRPr sz="1966">
              <a:latin typeface="Arial"/>
              <a:cs typeface="Arial"/>
            </a:endParaRPr>
          </a:p>
        </p:txBody>
      </p:sp>
      <p:sp>
        <p:nvSpPr>
          <p:cNvPr id="29" name="object 29"/>
          <p:cNvSpPr txBox="1"/>
          <p:nvPr/>
        </p:nvSpPr>
        <p:spPr>
          <a:xfrm>
            <a:off x="4440420" y="1674875"/>
            <a:ext cx="130387" cy="228334"/>
          </a:xfrm>
          <a:prstGeom prst="rect">
            <a:avLst/>
          </a:prstGeom>
        </p:spPr>
        <p:txBody>
          <a:bodyPr vert="horz" wrap="square" lIns="0" tIns="26355" rIns="0" bIns="0" rtlCol="0">
            <a:spAutoFit/>
          </a:bodyPr>
          <a:lstStyle/>
          <a:p>
            <a:pPr marL="27742">
              <a:spcBef>
                <a:spcPts val="208"/>
              </a:spcBef>
            </a:pPr>
            <a:r>
              <a:rPr sz="1311" i="1" spc="109" dirty="0">
                <a:latin typeface="Times New Roman"/>
                <a:cs typeface="Times New Roman"/>
              </a:rPr>
              <a:t>i</a:t>
            </a:r>
            <a:endParaRPr sz="1311">
              <a:latin typeface="Times New Roman"/>
              <a:cs typeface="Times New Roman"/>
            </a:endParaRPr>
          </a:p>
        </p:txBody>
      </p:sp>
      <p:sp>
        <p:nvSpPr>
          <p:cNvPr id="30" name="object 30"/>
          <p:cNvSpPr txBox="1"/>
          <p:nvPr/>
        </p:nvSpPr>
        <p:spPr>
          <a:xfrm>
            <a:off x="963968" y="1573372"/>
            <a:ext cx="4062803" cy="329131"/>
          </a:xfrm>
          <a:prstGeom prst="rect">
            <a:avLst/>
          </a:prstGeom>
        </p:spPr>
        <p:txBody>
          <a:bodyPr vert="horz" wrap="square" lIns="0" tIns="26355" rIns="0" bIns="0" rtlCol="0">
            <a:spAutoFit/>
          </a:bodyPr>
          <a:lstStyle/>
          <a:p>
            <a:pPr marL="335677" indent="-252451">
              <a:spcBef>
                <a:spcPts val="208"/>
              </a:spcBef>
              <a:buClr>
                <a:srgbClr val="D41A2C"/>
              </a:buClr>
              <a:buFont typeface="Menlo"/>
              <a:buChar char="•"/>
              <a:tabLst>
                <a:tab pos="335677" algn="l"/>
              </a:tabLst>
            </a:pPr>
            <a:r>
              <a:rPr sz="2949" baseline="6172" dirty="0">
                <a:latin typeface="Arial"/>
                <a:cs typeface="Arial"/>
              </a:rPr>
              <a:t>FO</a:t>
            </a:r>
            <a:r>
              <a:rPr sz="2949" spc="81" baseline="6172" dirty="0">
                <a:latin typeface="Arial"/>
                <a:cs typeface="Arial"/>
              </a:rPr>
              <a:t> </a:t>
            </a:r>
            <a:r>
              <a:rPr sz="2949" baseline="6172" dirty="0">
                <a:latin typeface="Arial"/>
                <a:cs typeface="Arial"/>
              </a:rPr>
              <a:t>dataset</a:t>
            </a:r>
            <a:r>
              <a:rPr sz="2949" spc="96" baseline="6172" dirty="0">
                <a:latin typeface="Arial"/>
                <a:cs typeface="Arial"/>
              </a:rPr>
              <a:t> </a:t>
            </a:r>
            <a:r>
              <a:rPr sz="2949" i="1" spc="555" baseline="6172" dirty="0">
                <a:latin typeface="Menlo"/>
                <a:cs typeface="Menlo"/>
              </a:rPr>
              <a:t>D</a:t>
            </a:r>
            <a:r>
              <a:rPr sz="2949" i="1" spc="-721" baseline="6172" dirty="0">
                <a:latin typeface="Menlo"/>
                <a:cs typeface="Menlo"/>
              </a:rPr>
              <a:t> </a:t>
            </a:r>
            <a:r>
              <a:rPr sz="2949" spc="638" baseline="6172" dirty="0">
                <a:latin typeface="Times New Roman"/>
                <a:cs typeface="Times New Roman"/>
              </a:rPr>
              <a:t>=</a:t>
            </a:r>
            <a:r>
              <a:rPr sz="2949" spc="212" baseline="6172" dirty="0">
                <a:latin typeface="Times New Roman"/>
                <a:cs typeface="Times New Roman"/>
              </a:rPr>
              <a:t> </a:t>
            </a:r>
            <a:r>
              <a:rPr sz="2949" i="1" baseline="6172" dirty="0">
                <a:latin typeface="Menlo"/>
                <a:cs typeface="Menlo"/>
              </a:rPr>
              <a:t>{</a:t>
            </a:r>
            <a:r>
              <a:rPr sz="2949" baseline="6172" dirty="0">
                <a:latin typeface="Times New Roman"/>
                <a:cs typeface="Times New Roman"/>
              </a:rPr>
              <a:t>(</a:t>
            </a:r>
            <a:r>
              <a:rPr sz="2949" i="1" baseline="6172" dirty="0">
                <a:latin typeface="Times New Roman"/>
                <a:cs typeface="Times New Roman"/>
              </a:rPr>
              <a:t>s</a:t>
            </a:r>
            <a:r>
              <a:rPr sz="1311" i="1" dirty="0">
                <a:latin typeface="Times New Roman"/>
                <a:cs typeface="Times New Roman"/>
              </a:rPr>
              <a:t>i</a:t>
            </a:r>
            <a:r>
              <a:rPr sz="2949" i="1" baseline="6172" dirty="0">
                <a:latin typeface="Times New Roman"/>
                <a:cs typeface="Times New Roman"/>
              </a:rPr>
              <a:t>,</a:t>
            </a:r>
            <a:r>
              <a:rPr sz="2949" i="1" spc="-179" baseline="6172" dirty="0">
                <a:latin typeface="Times New Roman"/>
                <a:cs typeface="Times New Roman"/>
              </a:rPr>
              <a:t> </a:t>
            </a:r>
            <a:r>
              <a:rPr sz="2949" i="1" spc="227" baseline="6172" dirty="0">
                <a:latin typeface="Times New Roman"/>
                <a:cs typeface="Times New Roman"/>
              </a:rPr>
              <a:t>a</a:t>
            </a:r>
            <a:r>
              <a:rPr sz="1311" i="1" spc="153" dirty="0">
                <a:latin typeface="Times New Roman"/>
                <a:cs typeface="Times New Roman"/>
              </a:rPr>
              <a:t>i</a:t>
            </a:r>
            <a:r>
              <a:rPr sz="2949" i="1" spc="227" baseline="6172" dirty="0">
                <a:latin typeface="Times New Roman"/>
                <a:cs typeface="Times New Roman"/>
              </a:rPr>
              <a:t>,</a:t>
            </a:r>
            <a:r>
              <a:rPr sz="2949" i="1" spc="-179" baseline="6172" dirty="0">
                <a:latin typeface="Times New Roman"/>
                <a:cs typeface="Times New Roman"/>
              </a:rPr>
              <a:t> </a:t>
            </a:r>
            <a:r>
              <a:rPr sz="2949" i="1" spc="262" baseline="6172" dirty="0">
                <a:latin typeface="Times New Roman"/>
                <a:cs typeface="Times New Roman"/>
              </a:rPr>
              <a:t>r</a:t>
            </a:r>
            <a:r>
              <a:rPr sz="1311" i="1" spc="175" dirty="0">
                <a:latin typeface="Times New Roman"/>
                <a:cs typeface="Times New Roman"/>
              </a:rPr>
              <a:t>i</a:t>
            </a:r>
            <a:r>
              <a:rPr sz="2949" i="1" spc="262" baseline="6172" dirty="0">
                <a:latin typeface="Times New Roman"/>
                <a:cs typeface="Times New Roman"/>
              </a:rPr>
              <a:t>,</a:t>
            </a:r>
            <a:r>
              <a:rPr sz="2949" i="1" spc="-164" baseline="6172" dirty="0">
                <a:latin typeface="Times New Roman"/>
                <a:cs typeface="Times New Roman"/>
              </a:rPr>
              <a:t> </a:t>
            </a:r>
            <a:r>
              <a:rPr sz="2949" i="1" spc="164" baseline="6172" dirty="0">
                <a:latin typeface="Times New Roman"/>
                <a:cs typeface="Times New Roman"/>
              </a:rPr>
              <a:t>s</a:t>
            </a:r>
            <a:r>
              <a:rPr sz="1966" i="1" spc="164" baseline="46296" dirty="0">
                <a:latin typeface="Euclid Symbol"/>
                <a:cs typeface="Euclid Symbol"/>
              </a:rPr>
              <a:t>′</a:t>
            </a:r>
            <a:r>
              <a:rPr sz="1966" i="1" spc="-146" baseline="46296" dirty="0">
                <a:latin typeface="Euclid Symbol"/>
                <a:cs typeface="Euclid Symbol"/>
              </a:rPr>
              <a:t> </a:t>
            </a:r>
            <a:r>
              <a:rPr sz="2949" spc="81" baseline="6172" dirty="0">
                <a:latin typeface="Times New Roman"/>
                <a:cs typeface="Times New Roman"/>
              </a:rPr>
              <a:t>)</a:t>
            </a:r>
            <a:r>
              <a:rPr sz="2949" i="1" spc="81" baseline="6172" dirty="0">
                <a:latin typeface="Menlo"/>
                <a:cs typeface="Menlo"/>
              </a:rPr>
              <a:t>}</a:t>
            </a:r>
            <a:r>
              <a:rPr sz="1966" i="1" spc="81" baseline="50925" dirty="0">
                <a:latin typeface="Times New Roman"/>
                <a:cs typeface="Times New Roman"/>
              </a:rPr>
              <a:t>N</a:t>
            </a:r>
            <a:endParaRPr sz="1966" baseline="50925">
              <a:latin typeface="Times New Roman"/>
              <a:cs typeface="Times New Roman"/>
            </a:endParaRPr>
          </a:p>
        </p:txBody>
      </p:sp>
      <p:sp>
        <p:nvSpPr>
          <p:cNvPr id="31" name="object 31"/>
          <p:cNvSpPr txBox="1"/>
          <p:nvPr/>
        </p:nvSpPr>
        <p:spPr>
          <a:xfrm>
            <a:off x="4755374" y="1704670"/>
            <a:ext cx="130387" cy="228334"/>
          </a:xfrm>
          <a:prstGeom prst="rect">
            <a:avLst/>
          </a:prstGeom>
        </p:spPr>
        <p:txBody>
          <a:bodyPr vert="horz" wrap="square" lIns="0" tIns="26355" rIns="0" bIns="0" rtlCol="0">
            <a:spAutoFit/>
          </a:bodyPr>
          <a:lstStyle/>
          <a:p>
            <a:pPr marL="27742">
              <a:spcBef>
                <a:spcPts val="208"/>
              </a:spcBef>
            </a:pPr>
            <a:r>
              <a:rPr sz="1311" i="1" spc="109" dirty="0">
                <a:latin typeface="Times New Roman"/>
                <a:cs typeface="Times New Roman"/>
              </a:rPr>
              <a:t>i</a:t>
            </a:r>
            <a:endParaRPr sz="1311">
              <a:latin typeface="Times New Roman"/>
              <a:cs typeface="Times New Roman"/>
            </a:endParaRPr>
          </a:p>
        </p:txBody>
      </p:sp>
      <p:sp>
        <p:nvSpPr>
          <p:cNvPr id="32" name="object 32"/>
          <p:cNvSpPr txBox="1"/>
          <p:nvPr/>
        </p:nvSpPr>
        <p:spPr>
          <a:xfrm>
            <a:off x="963969" y="1991498"/>
            <a:ext cx="4426224" cy="329131"/>
          </a:xfrm>
          <a:prstGeom prst="rect">
            <a:avLst/>
          </a:prstGeom>
        </p:spPr>
        <p:txBody>
          <a:bodyPr vert="horz" wrap="square" lIns="0" tIns="26355" rIns="0" bIns="0" rtlCol="0">
            <a:spAutoFit/>
          </a:bodyPr>
          <a:lstStyle/>
          <a:p>
            <a:pPr marL="335677" indent="-252451">
              <a:spcBef>
                <a:spcPts val="208"/>
              </a:spcBef>
              <a:buClr>
                <a:srgbClr val="D41A2C"/>
              </a:buClr>
              <a:buFont typeface="Menlo"/>
              <a:buChar char="•"/>
              <a:tabLst>
                <a:tab pos="335677" algn="l"/>
              </a:tabLst>
            </a:pPr>
            <a:r>
              <a:rPr sz="2949" baseline="6172" dirty="0">
                <a:latin typeface="Arial"/>
                <a:cs typeface="Arial"/>
              </a:rPr>
              <a:t>PO</a:t>
            </a:r>
            <a:r>
              <a:rPr sz="2949" spc="81" baseline="6172" dirty="0">
                <a:latin typeface="Arial"/>
                <a:cs typeface="Arial"/>
              </a:rPr>
              <a:t> </a:t>
            </a:r>
            <a:r>
              <a:rPr sz="2949" baseline="6172" dirty="0">
                <a:latin typeface="Arial"/>
                <a:cs typeface="Arial"/>
              </a:rPr>
              <a:t>dataset</a:t>
            </a:r>
            <a:r>
              <a:rPr sz="2949" spc="96" baseline="6172" dirty="0">
                <a:latin typeface="Arial"/>
                <a:cs typeface="Arial"/>
              </a:rPr>
              <a:t> </a:t>
            </a:r>
            <a:r>
              <a:rPr sz="2949" i="1" spc="555" baseline="6172" dirty="0">
                <a:latin typeface="Menlo"/>
                <a:cs typeface="Menlo"/>
              </a:rPr>
              <a:t>D</a:t>
            </a:r>
            <a:r>
              <a:rPr sz="2949" i="1" spc="-721" baseline="6172" dirty="0">
                <a:latin typeface="Menlo"/>
                <a:cs typeface="Menlo"/>
              </a:rPr>
              <a:t> </a:t>
            </a:r>
            <a:r>
              <a:rPr sz="2949" spc="638" baseline="6172" dirty="0">
                <a:latin typeface="Times New Roman"/>
                <a:cs typeface="Times New Roman"/>
              </a:rPr>
              <a:t>=</a:t>
            </a:r>
            <a:r>
              <a:rPr sz="2949" spc="212" baseline="6172" dirty="0">
                <a:latin typeface="Times New Roman"/>
                <a:cs typeface="Times New Roman"/>
              </a:rPr>
              <a:t> </a:t>
            </a:r>
            <a:r>
              <a:rPr sz="2949" i="1" baseline="6172" dirty="0">
                <a:latin typeface="Menlo"/>
                <a:cs typeface="Menlo"/>
              </a:rPr>
              <a:t>{</a:t>
            </a:r>
            <a:r>
              <a:rPr sz="2949" baseline="6172" dirty="0">
                <a:latin typeface="Times New Roman"/>
                <a:cs typeface="Times New Roman"/>
              </a:rPr>
              <a:t>(</a:t>
            </a:r>
            <a:r>
              <a:rPr sz="2949" i="1" baseline="6172" dirty="0">
                <a:latin typeface="Times New Roman"/>
                <a:cs typeface="Times New Roman"/>
              </a:rPr>
              <a:t>h</a:t>
            </a:r>
            <a:r>
              <a:rPr sz="1311" i="1" dirty="0">
                <a:latin typeface="Times New Roman"/>
                <a:cs typeface="Times New Roman"/>
              </a:rPr>
              <a:t>i</a:t>
            </a:r>
            <a:r>
              <a:rPr sz="2949" i="1" baseline="6172" dirty="0">
                <a:latin typeface="Times New Roman"/>
                <a:cs typeface="Times New Roman"/>
              </a:rPr>
              <a:t>,</a:t>
            </a:r>
            <a:r>
              <a:rPr sz="2949" i="1" spc="-179" baseline="6172" dirty="0">
                <a:latin typeface="Times New Roman"/>
                <a:cs typeface="Times New Roman"/>
              </a:rPr>
              <a:t> </a:t>
            </a:r>
            <a:r>
              <a:rPr sz="2949" i="1" spc="227" baseline="6172" dirty="0">
                <a:latin typeface="Times New Roman"/>
                <a:cs typeface="Times New Roman"/>
              </a:rPr>
              <a:t>a</a:t>
            </a:r>
            <a:r>
              <a:rPr sz="1311" i="1" spc="153" dirty="0">
                <a:latin typeface="Times New Roman"/>
                <a:cs typeface="Times New Roman"/>
              </a:rPr>
              <a:t>i</a:t>
            </a:r>
            <a:r>
              <a:rPr sz="2949" i="1" spc="227" baseline="6172" dirty="0">
                <a:latin typeface="Times New Roman"/>
                <a:cs typeface="Times New Roman"/>
              </a:rPr>
              <a:t>,</a:t>
            </a:r>
            <a:r>
              <a:rPr sz="2949" i="1" spc="-179" baseline="6172" dirty="0">
                <a:latin typeface="Times New Roman"/>
                <a:cs typeface="Times New Roman"/>
              </a:rPr>
              <a:t> </a:t>
            </a:r>
            <a:r>
              <a:rPr sz="2949" i="1" spc="262" baseline="6172" dirty="0">
                <a:latin typeface="Times New Roman"/>
                <a:cs typeface="Times New Roman"/>
              </a:rPr>
              <a:t>r</a:t>
            </a:r>
            <a:r>
              <a:rPr sz="1311" i="1" spc="175" dirty="0">
                <a:latin typeface="Times New Roman"/>
                <a:cs typeface="Times New Roman"/>
              </a:rPr>
              <a:t>i</a:t>
            </a:r>
            <a:r>
              <a:rPr sz="2949" i="1" spc="262" baseline="6172" dirty="0">
                <a:latin typeface="Times New Roman"/>
                <a:cs typeface="Times New Roman"/>
              </a:rPr>
              <a:t>,</a:t>
            </a:r>
            <a:r>
              <a:rPr sz="2949" i="1" spc="-179" baseline="6172" dirty="0">
                <a:latin typeface="Times New Roman"/>
                <a:cs typeface="Times New Roman"/>
              </a:rPr>
              <a:t> </a:t>
            </a:r>
            <a:r>
              <a:rPr sz="2949" i="1" spc="179" baseline="6172" dirty="0">
                <a:latin typeface="Times New Roman"/>
                <a:cs typeface="Times New Roman"/>
              </a:rPr>
              <a:t>o</a:t>
            </a:r>
            <a:r>
              <a:rPr sz="1311" i="1" spc="120" dirty="0">
                <a:latin typeface="Times New Roman"/>
                <a:cs typeface="Times New Roman"/>
              </a:rPr>
              <a:t>i</a:t>
            </a:r>
            <a:r>
              <a:rPr sz="2949" i="1" spc="179" baseline="6172" dirty="0">
                <a:latin typeface="Times New Roman"/>
                <a:cs typeface="Times New Roman"/>
              </a:rPr>
              <a:t>,</a:t>
            </a:r>
            <a:r>
              <a:rPr sz="2949" i="1" spc="-179" baseline="6172" dirty="0">
                <a:latin typeface="Times New Roman"/>
                <a:cs typeface="Times New Roman"/>
              </a:rPr>
              <a:t> </a:t>
            </a:r>
            <a:r>
              <a:rPr sz="2949" i="1" spc="194" baseline="6172" dirty="0">
                <a:latin typeface="Times New Roman"/>
                <a:cs typeface="Times New Roman"/>
              </a:rPr>
              <a:t>r</a:t>
            </a:r>
            <a:r>
              <a:rPr sz="1311" i="1" spc="131" dirty="0">
                <a:latin typeface="Times New Roman"/>
                <a:cs typeface="Times New Roman"/>
              </a:rPr>
              <a:t>i</a:t>
            </a:r>
            <a:r>
              <a:rPr sz="2949" spc="194" baseline="6172" dirty="0">
                <a:latin typeface="Times New Roman"/>
                <a:cs typeface="Times New Roman"/>
              </a:rPr>
              <a:t>)</a:t>
            </a:r>
            <a:r>
              <a:rPr sz="2949" i="1" spc="194" baseline="6172" dirty="0">
                <a:latin typeface="Menlo"/>
                <a:cs typeface="Menlo"/>
              </a:rPr>
              <a:t>}</a:t>
            </a:r>
            <a:r>
              <a:rPr sz="1966" i="1" spc="194" baseline="50925" dirty="0">
                <a:latin typeface="Times New Roman"/>
                <a:cs typeface="Times New Roman"/>
              </a:rPr>
              <a:t>N</a:t>
            </a:r>
            <a:endParaRPr sz="1966" baseline="50925">
              <a:latin typeface="Times New Roman"/>
              <a:cs typeface="Times New Roman"/>
            </a:endParaRPr>
          </a:p>
        </p:txBody>
      </p:sp>
      <p:sp>
        <p:nvSpPr>
          <p:cNvPr id="33" name="object 33"/>
          <p:cNvSpPr txBox="1"/>
          <p:nvPr/>
        </p:nvSpPr>
        <p:spPr>
          <a:xfrm>
            <a:off x="5118876" y="2122767"/>
            <a:ext cx="130387" cy="228334"/>
          </a:xfrm>
          <a:prstGeom prst="rect">
            <a:avLst/>
          </a:prstGeom>
        </p:spPr>
        <p:txBody>
          <a:bodyPr vert="horz" wrap="square" lIns="0" tIns="26355" rIns="0" bIns="0" rtlCol="0">
            <a:spAutoFit/>
          </a:bodyPr>
          <a:lstStyle/>
          <a:p>
            <a:pPr marL="27742">
              <a:spcBef>
                <a:spcPts val="208"/>
              </a:spcBef>
            </a:pPr>
            <a:r>
              <a:rPr sz="1311" i="1" spc="109" dirty="0">
                <a:latin typeface="Times New Roman"/>
                <a:cs typeface="Times New Roman"/>
              </a:rPr>
              <a:t>i</a:t>
            </a:r>
            <a:endParaRPr sz="1311">
              <a:latin typeface="Times New Roman"/>
              <a:cs typeface="Times New Roman"/>
            </a:endParaRPr>
          </a:p>
        </p:txBody>
      </p:sp>
      <p:sp>
        <p:nvSpPr>
          <p:cNvPr id="34" name="object 34"/>
          <p:cNvSpPr txBox="1"/>
          <p:nvPr/>
        </p:nvSpPr>
        <p:spPr>
          <a:xfrm>
            <a:off x="936227" y="2420832"/>
            <a:ext cx="5807772" cy="348111"/>
          </a:xfrm>
          <a:prstGeom prst="rect">
            <a:avLst/>
          </a:prstGeom>
        </p:spPr>
        <p:txBody>
          <a:bodyPr vert="horz" wrap="square" lIns="0" tIns="26355" rIns="0" bIns="0" rtlCol="0">
            <a:spAutoFit/>
          </a:bodyPr>
          <a:lstStyle/>
          <a:p>
            <a:pPr marL="363419" indent="-252451">
              <a:lnSpc>
                <a:spcPts val="1584"/>
              </a:lnSpc>
              <a:spcBef>
                <a:spcPts val="208"/>
              </a:spcBef>
              <a:buClr>
                <a:srgbClr val="D41A2C"/>
              </a:buClr>
              <a:buFont typeface="Menlo"/>
              <a:buChar char="•"/>
              <a:tabLst>
                <a:tab pos="363419" algn="l"/>
              </a:tabLst>
            </a:pPr>
            <a:r>
              <a:rPr sz="2949" baseline="6172" dirty="0">
                <a:latin typeface="Arial"/>
                <a:cs typeface="Arial"/>
              </a:rPr>
              <a:t>PO+state</a:t>
            </a:r>
            <a:r>
              <a:rPr sz="2949" spc="66" baseline="6172" dirty="0">
                <a:latin typeface="Arial"/>
                <a:cs typeface="Arial"/>
              </a:rPr>
              <a:t> </a:t>
            </a:r>
            <a:r>
              <a:rPr sz="2949" baseline="6172" dirty="0">
                <a:latin typeface="Arial"/>
                <a:cs typeface="Arial"/>
              </a:rPr>
              <a:t>dataset</a:t>
            </a:r>
            <a:r>
              <a:rPr sz="2949" spc="66" baseline="6172" dirty="0">
                <a:latin typeface="Arial"/>
                <a:cs typeface="Arial"/>
              </a:rPr>
              <a:t> </a:t>
            </a:r>
            <a:r>
              <a:rPr sz="2949" i="1" spc="555" baseline="6172" dirty="0">
                <a:latin typeface="Menlo"/>
                <a:cs typeface="Menlo"/>
              </a:rPr>
              <a:t>D</a:t>
            </a:r>
            <a:r>
              <a:rPr sz="2949" i="1" spc="-754" baseline="6172" dirty="0">
                <a:latin typeface="Menlo"/>
                <a:cs typeface="Menlo"/>
              </a:rPr>
              <a:t> </a:t>
            </a:r>
            <a:r>
              <a:rPr sz="2949" spc="638" baseline="6172" dirty="0">
                <a:latin typeface="Times New Roman"/>
                <a:cs typeface="Times New Roman"/>
              </a:rPr>
              <a:t>=</a:t>
            </a:r>
            <a:r>
              <a:rPr sz="2949" spc="194" baseline="6172" dirty="0">
                <a:latin typeface="Times New Roman"/>
                <a:cs typeface="Times New Roman"/>
              </a:rPr>
              <a:t> </a:t>
            </a:r>
            <a:r>
              <a:rPr sz="2949" i="1" baseline="6172" dirty="0">
                <a:latin typeface="Menlo"/>
                <a:cs typeface="Menlo"/>
              </a:rPr>
              <a:t>{</a:t>
            </a:r>
            <a:r>
              <a:rPr sz="2949" baseline="6172" dirty="0">
                <a:latin typeface="Times New Roman"/>
                <a:cs typeface="Times New Roman"/>
              </a:rPr>
              <a:t>(</a:t>
            </a:r>
            <a:r>
              <a:rPr sz="2949" i="1" baseline="6172" dirty="0">
                <a:latin typeface="Times New Roman"/>
                <a:cs typeface="Times New Roman"/>
              </a:rPr>
              <a:t>h</a:t>
            </a:r>
            <a:r>
              <a:rPr sz="1311" i="1" dirty="0">
                <a:latin typeface="Times New Roman"/>
                <a:cs typeface="Times New Roman"/>
              </a:rPr>
              <a:t>i</a:t>
            </a:r>
            <a:r>
              <a:rPr sz="2949" i="1" baseline="6172" dirty="0">
                <a:latin typeface="Times New Roman"/>
                <a:cs typeface="Times New Roman"/>
              </a:rPr>
              <a:t>,</a:t>
            </a:r>
            <a:r>
              <a:rPr sz="2949" i="1" spc="-194" baseline="6172" dirty="0">
                <a:latin typeface="Times New Roman"/>
                <a:cs typeface="Times New Roman"/>
              </a:rPr>
              <a:t> </a:t>
            </a:r>
            <a:r>
              <a:rPr sz="2949" i="1" spc="277" baseline="6172" dirty="0">
                <a:latin typeface="Times New Roman"/>
                <a:cs typeface="Times New Roman"/>
              </a:rPr>
              <a:t>s</a:t>
            </a:r>
            <a:r>
              <a:rPr sz="1311" i="1" spc="186" dirty="0">
                <a:latin typeface="Times New Roman"/>
                <a:cs typeface="Times New Roman"/>
              </a:rPr>
              <a:t>i</a:t>
            </a:r>
            <a:r>
              <a:rPr sz="2949" i="1" spc="277" baseline="6172" dirty="0">
                <a:latin typeface="Times New Roman"/>
                <a:cs typeface="Times New Roman"/>
              </a:rPr>
              <a:t>,</a:t>
            </a:r>
            <a:r>
              <a:rPr sz="2949" i="1" spc="-194" baseline="6172" dirty="0">
                <a:latin typeface="Times New Roman"/>
                <a:cs typeface="Times New Roman"/>
              </a:rPr>
              <a:t> </a:t>
            </a:r>
            <a:r>
              <a:rPr sz="2949" i="1" spc="227" baseline="6172" dirty="0">
                <a:latin typeface="Times New Roman"/>
                <a:cs typeface="Times New Roman"/>
              </a:rPr>
              <a:t>a</a:t>
            </a:r>
            <a:r>
              <a:rPr sz="1311" i="1" spc="153" dirty="0">
                <a:latin typeface="Times New Roman"/>
                <a:cs typeface="Times New Roman"/>
              </a:rPr>
              <a:t>i</a:t>
            </a:r>
            <a:r>
              <a:rPr sz="2949" i="1" spc="227" baseline="6172" dirty="0">
                <a:latin typeface="Times New Roman"/>
                <a:cs typeface="Times New Roman"/>
              </a:rPr>
              <a:t>,</a:t>
            </a:r>
            <a:r>
              <a:rPr sz="2949" i="1" spc="-194" baseline="6172" dirty="0">
                <a:latin typeface="Times New Roman"/>
                <a:cs typeface="Times New Roman"/>
              </a:rPr>
              <a:t> </a:t>
            </a:r>
            <a:r>
              <a:rPr sz="2949" i="1" spc="262" baseline="6172" dirty="0">
                <a:latin typeface="Times New Roman"/>
                <a:cs typeface="Times New Roman"/>
              </a:rPr>
              <a:t>r</a:t>
            </a:r>
            <a:r>
              <a:rPr sz="1311" i="1" spc="175" dirty="0">
                <a:latin typeface="Times New Roman"/>
                <a:cs typeface="Times New Roman"/>
              </a:rPr>
              <a:t>i</a:t>
            </a:r>
            <a:r>
              <a:rPr sz="2949" i="1" spc="262" baseline="6172" dirty="0">
                <a:latin typeface="Times New Roman"/>
                <a:cs typeface="Times New Roman"/>
              </a:rPr>
              <a:t>,</a:t>
            </a:r>
            <a:r>
              <a:rPr sz="2949" i="1" spc="-179" baseline="6172" dirty="0">
                <a:latin typeface="Times New Roman"/>
                <a:cs typeface="Times New Roman"/>
              </a:rPr>
              <a:t> </a:t>
            </a:r>
            <a:r>
              <a:rPr sz="2949" i="1" spc="245" baseline="6172" dirty="0">
                <a:latin typeface="Times New Roman"/>
                <a:cs typeface="Times New Roman"/>
              </a:rPr>
              <a:t>s</a:t>
            </a:r>
            <a:r>
              <a:rPr sz="1966" i="1" spc="245" baseline="46296" dirty="0">
                <a:latin typeface="Euclid Symbol"/>
                <a:cs typeface="Euclid Symbol"/>
              </a:rPr>
              <a:t>′</a:t>
            </a:r>
            <a:r>
              <a:rPr sz="2949" i="1" spc="245" baseline="6172" dirty="0">
                <a:latin typeface="Times New Roman"/>
                <a:cs typeface="Times New Roman"/>
              </a:rPr>
              <a:t>,</a:t>
            </a:r>
            <a:r>
              <a:rPr sz="2949" i="1" spc="-194" baseline="6172" dirty="0">
                <a:latin typeface="Times New Roman"/>
                <a:cs typeface="Times New Roman"/>
              </a:rPr>
              <a:t> </a:t>
            </a:r>
            <a:r>
              <a:rPr sz="2949" i="1" spc="179" baseline="6172" dirty="0">
                <a:latin typeface="Times New Roman"/>
                <a:cs typeface="Times New Roman"/>
              </a:rPr>
              <a:t>o</a:t>
            </a:r>
            <a:r>
              <a:rPr sz="1311" i="1" spc="120" dirty="0">
                <a:latin typeface="Times New Roman"/>
                <a:cs typeface="Times New Roman"/>
              </a:rPr>
              <a:t>i</a:t>
            </a:r>
            <a:r>
              <a:rPr sz="2949" i="1" spc="179" baseline="6172" dirty="0">
                <a:latin typeface="Times New Roman"/>
                <a:cs typeface="Times New Roman"/>
              </a:rPr>
              <a:t>,</a:t>
            </a:r>
            <a:r>
              <a:rPr sz="2949" i="1" spc="-194" baseline="6172" dirty="0">
                <a:latin typeface="Times New Roman"/>
                <a:cs typeface="Times New Roman"/>
              </a:rPr>
              <a:t> </a:t>
            </a:r>
            <a:r>
              <a:rPr sz="2949" i="1" spc="164" baseline="6172" dirty="0">
                <a:latin typeface="Times New Roman"/>
                <a:cs typeface="Times New Roman"/>
              </a:rPr>
              <a:t>r</a:t>
            </a:r>
            <a:r>
              <a:rPr sz="1311" i="1" spc="109" dirty="0">
                <a:latin typeface="Times New Roman"/>
                <a:cs typeface="Times New Roman"/>
              </a:rPr>
              <a:t>i</a:t>
            </a:r>
            <a:r>
              <a:rPr sz="2949" spc="164" baseline="6172" dirty="0">
                <a:latin typeface="Times New Roman"/>
                <a:cs typeface="Times New Roman"/>
              </a:rPr>
              <a:t>)</a:t>
            </a:r>
            <a:r>
              <a:rPr sz="2949" i="1" spc="164" baseline="6172" dirty="0">
                <a:latin typeface="Menlo"/>
                <a:cs typeface="Menlo"/>
              </a:rPr>
              <a:t>}</a:t>
            </a:r>
            <a:r>
              <a:rPr sz="1966" i="1" spc="164" baseline="50925" dirty="0">
                <a:latin typeface="Times New Roman"/>
                <a:cs typeface="Times New Roman"/>
              </a:rPr>
              <a:t>N</a:t>
            </a:r>
            <a:endParaRPr sz="1966" baseline="50925">
              <a:latin typeface="Times New Roman"/>
              <a:cs typeface="Times New Roman"/>
            </a:endParaRPr>
          </a:p>
          <a:p>
            <a:pPr marR="1137417" algn="r">
              <a:lnSpc>
                <a:spcPts val="797"/>
              </a:lnSpc>
            </a:pPr>
            <a:r>
              <a:rPr sz="1311" i="1" spc="109" dirty="0">
                <a:latin typeface="Times New Roman"/>
                <a:cs typeface="Times New Roman"/>
              </a:rPr>
              <a:t>i</a:t>
            </a:r>
            <a:endParaRPr sz="1311">
              <a:latin typeface="Times New Roman"/>
              <a:cs typeface="Times New Roman"/>
            </a:endParaRPr>
          </a:p>
        </p:txBody>
      </p:sp>
      <p:sp>
        <p:nvSpPr>
          <p:cNvPr id="35" name="object 35"/>
          <p:cNvSpPr txBox="1"/>
          <p:nvPr/>
        </p:nvSpPr>
        <p:spPr>
          <a:xfrm>
            <a:off x="6444274" y="2552100"/>
            <a:ext cx="130387" cy="228334"/>
          </a:xfrm>
          <a:prstGeom prst="rect">
            <a:avLst/>
          </a:prstGeom>
        </p:spPr>
        <p:txBody>
          <a:bodyPr vert="horz" wrap="square" lIns="0" tIns="26355" rIns="0" bIns="0" rtlCol="0">
            <a:spAutoFit/>
          </a:bodyPr>
          <a:lstStyle/>
          <a:p>
            <a:pPr marL="27742">
              <a:spcBef>
                <a:spcPts val="208"/>
              </a:spcBef>
            </a:pPr>
            <a:r>
              <a:rPr sz="1311" i="1" spc="109" dirty="0">
                <a:latin typeface="Times New Roman"/>
                <a:cs typeface="Times New Roman"/>
              </a:rPr>
              <a:t>i</a:t>
            </a:r>
            <a:endParaRPr sz="1311">
              <a:latin typeface="Times New Roman"/>
              <a:cs typeface="Times New Roman"/>
            </a:endParaRPr>
          </a:p>
        </p:txBody>
      </p:sp>
      <p:sp>
        <p:nvSpPr>
          <p:cNvPr id="36" name="object 36"/>
          <p:cNvSpPr txBox="1"/>
          <p:nvPr/>
        </p:nvSpPr>
        <p:spPr>
          <a:xfrm>
            <a:off x="680558" y="3023351"/>
            <a:ext cx="8307320" cy="3843051"/>
          </a:xfrm>
          <a:prstGeom prst="rect">
            <a:avLst/>
          </a:prstGeom>
        </p:spPr>
        <p:txBody>
          <a:bodyPr vert="horz" wrap="square" lIns="0" tIns="113740" rIns="0" bIns="0" rtlCol="0">
            <a:spAutoFit/>
          </a:bodyPr>
          <a:lstStyle/>
          <a:p>
            <a:pPr marL="110968">
              <a:spcBef>
                <a:spcPts val="893"/>
              </a:spcBef>
            </a:pPr>
            <a:r>
              <a:rPr sz="1966" b="1" spc="-22" dirty="0">
                <a:latin typeface="Arial"/>
                <a:cs typeface="Arial"/>
              </a:rPr>
              <a:t>Training</a:t>
            </a:r>
            <a:r>
              <a:rPr sz="1966" b="1" spc="-87" dirty="0">
                <a:latin typeface="Arial"/>
                <a:cs typeface="Arial"/>
              </a:rPr>
              <a:t> </a:t>
            </a:r>
            <a:r>
              <a:rPr sz="1966" b="1" dirty="0">
                <a:latin typeface="Arial"/>
                <a:cs typeface="Arial"/>
              </a:rPr>
              <a:t>with</a:t>
            </a:r>
            <a:r>
              <a:rPr sz="1966" b="1" spc="-87" dirty="0">
                <a:latin typeface="Arial"/>
                <a:cs typeface="Arial"/>
              </a:rPr>
              <a:t> </a:t>
            </a:r>
            <a:r>
              <a:rPr sz="1966" b="1" dirty="0">
                <a:latin typeface="Arial"/>
                <a:cs typeface="Arial"/>
              </a:rPr>
              <a:t>dynamic</a:t>
            </a:r>
            <a:r>
              <a:rPr sz="1966" b="1" spc="-76" dirty="0">
                <a:latin typeface="Arial"/>
                <a:cs typeface="Arial"/>
              </a:rPr>
              <a:t> </a:t>
            </a:r>
            <a:r>
              <a:rPr sz="1966" b="1" spc="-22" dirty="0">
                <a:latin typeface="Arial"/>
                <a:cs typeface="Arial"/>
              </a:rPr>
              <a:t>simulator:</a:t>
            </a:r>
            <a:endParaRPr sz="1966">
              <a:latin typeface="Arial"/>
              <a:cs typeface="Arial"/>
            </a:endParaRPr>
          </a:p>
          <a:p>
            <a:pPr marL="618644" indent="-252451">
              <a:spcBef>
                <a:spcPts val="677"/>
              </a:spcBef>
              <a:buClr>
                <a:srgbClr val="D41A2C"/>
              </a:buClr>
              <a:buFont typeface="Menlo"/>
              <a:buChar char="•"/>
              <a:tabLst>
                <a:tab pos="618644" algn="l"/>
              </a:tabLst>
            </a:pPr>
            <a:r>
              <a:rPr sz="1966" dirty="0">
                <a:latin typeface="Arial"/>
                <a:cs typeface="Arial"/>
              </a:rPr>
              <a:t>Exploit</a:t>
            </a:r>
            <a:r>
              <a:rPr sz="1966" spc="-87" dirty="0">
                <a:latin typeface="Arial"/>
                <a:cs typeface="Arial"/>
              </a:rPr>
              <a:t> </a:t>
            </a:r>
            <a:r>
              <a:rPr sz="1966" dirty="0">
                <a:latin typeface="Arial"/>
                <a:cs typeface="Arial"/>
              </a:rPr>
              <a:t>simulated</a:t>
            </a:r>
            <a:r>
              <a:rPr sz="1966" spc="-76" dirty="0">
                <a:latin typeface="Arial"/>
                <a:cs typeface="Arial"/>
              </a:rPr>
              <a:t> </a:t>
            </a:r>
            <a:r>
              <a:rPr sz="1966" dirty="0">
                <a:latin typeface="Arial"/>
                <a:cs typeface="Arial"/>
              </a:rPr>
              <a:t>state</a:t>
            </a:r>
            <a:r>
              <a:rPr sz="1966" spc="-76" dirty="0">
                <a:latin typeface="Arial"/>
                <a:cs typeface="Arial"/>
              </a:rPr>
              <a:t> </a:t>
            </a:r>
            <a:r>
              <a:rPr sz="1966" spc="-22" dirty="0">
                <a:latin typeface="Arial"/>
                <a:cs typeface="Arial"/>
              </a:rPr>
              <a:t>representation</a:t>
            </a:r>
            <a:endParaRPr sz="1966">
              <a:latin typeface="Arial"/>
              <a:cs typeface="Arial"/>
            </a:endParaRPr>
          </a:p>
          <a:p>
            <a:pPr marL="618644" indent="-252451">
              <a:spcBef>
                <a:spcPts val="677"/>
              </a:spcBef>
              <a:buClr>
                <a:srgbClr val="D41A2C"/>
              </a:buClr>
              <a:buFont typeface="Menlo"/>
              <a:buChar char="•"/>
              <a:tabLst>
                <a:tab pos="618644" algn="l"/>
              </a:tabLst>
            </a:pPr>
            <a:r>
              <a:rPr sz="1966" dirty="0">
                <a:latin typeface="Arial"/>
                <a:cs typeface="Arial"/>
              </a:rPr>
              <a:t>Other</a:t>
            </a:r>
            <a:r>
              <a:rPr sz="1966" spc="-76" dirty="0">
                <a:latin typeface="Arial"/>
                <a:cs typeface="Arial"/>
              </a:rPr>
              <a:t> </a:t>
            </a:r>
            <a:r>
              <a:rPr sz="1966" dirty="0">
                <a:latin typeface="Arial"/>
                <a:cs typeface="Arial"/>
              </a:rPr>
              <a:t>practical</a:t>
            </a:r>
            <a:r>
              <a:rPr sz="1966" spc="-66" dirty="0">
                <a:latin typeface="Arial"/>
                <a:cs typeface="Arial"/>
              </a:rPr>
              <a:t> </a:t>
            </a:r>
            <a:r>
              <a:rPr sz="1966" dirty="0">
                <a:latin typeface="Arial"/>
                <a:cs typeface="Arial"/>
              </a:rPr>
              <a:t>advantages:</a:t>
            </a:r>
            <a:r>
              <a:rPr sz="1966" spc="44" dirty="0">
                <a:latin typeface="Arial"/>
                <a:cs typeface="Arial"/>
              </a:rPr>
              <a:t> </a:t>
            </a:r>
            <a:r>
              <a:rPr sz="1966" spc="-22" dirty="0">
                <a:latin typeface="Arial"/>
                <a:cs typeface="Arial"/>
              </a:rPr>
              <a:t>Physical</a:t>
            </a:r>
            <a:r>
              <a:rPr sz="1966" spc="-76" dirty="0">
                <a:latin typeface="Arial"/>
                <a:cs typeface="Arial"/>
              </a:rPr>
              <a:t> </a:t>
            </a:r>
            <a:r>
              <a:rPr sz="1966" spc="-44" dirty="0">
                <a:latin typeface="Arial"/>
                <a:cs typeface="Arial"/>
              </a:rPr>
              <a:t>safety,</a:t>
            </a:r>
            <a:r>
              <a:rPr sz="1966" spc="-66" dirty="0">
                <a:latin typeface="Arial"/>
                <a:cs typeface="Arial"/>
              </a:rPr>
              <a:t> </a:t>
            </a:r>
            <a:r>
              <a:rPr sz="1966" dirty="0">
                <a:latin typeface="Arial"/>
                <a:cs typeface="Arial"/>
              </a:rPr>
              <a:t>training</a:t>
            </a:r>
            <a:r>
              <a:rPr sz="1966" spc="-66" dirty="0">
                <a:latin typeface="Arial"/>
                <a:cs typeface="Arial"/>
              </a:rPr>
              <a:t> </a:t>
            </a:r>
            <a:r>
              <a:rPr sz="1966" spc="-22" dirty="0">
                <a:latin typeface="Arial"/>
                <a:cs typeface="Arial"/>
              </a:rPr>
              <a:t>efficiency</a:t>
            </a:r>
            <a:endParaRPr sz="1966">
              <a:latin typeface="Arial"/>
              <a:cs typeface="Arial"/>
            </a:endParaRPr>
          </a:p>
          <a:p>
            <a:pPr marL="618644" indent="-252451">
              <a:spcBef>
                <a:spcPts val="249"/>
              </a:spcBef>
              <a:buClr>
                <a:srgbClr val="D41A2C"/>
              </a:buClr>
              <a:buFont typeface="Menlo"/>
              <a:buChar char="•"/>
              <a:tabLst>
                <a:tab pos="618644" algn="l"/>
              </a:tabLst>
            </a:pPr>
            <a:r>
              <a:rPr sz="1966" dirty="0">
                <a:latin typeface="Arial"/>
                <a:cs typeface="Arial"/>
              </a:rPr>
              <a:t>Other</a:t>
            </a:r>
            <a:r>
              <a:rPr sz="1966" spc="-44" dirty="0">
                <a:latin typeface="Arial"/>
                <a:cs typeface="Arial"/>
              </a:rPr>
              <a:t> </a:t>
            </a:r>
            <a:r>
              <a:rPr sz="1966" dirty="0">
                <a:latin typeface="Arial"/>
                <a:cs typeface="Arial"/>
              </a:rPr>
              <a:t>practical</a:t>
            </a:r>
            <a:r>
              <a:rPr sz="1966" spc="-33" dirty="0">
                <a:latin typeface="Arial"/>
                <a:cs typeface="Arial"/>
              </a:rPr>
              <a:t> </a:t>
            </a:r>
            <a:r>
              <a:rPr sz="1966" dirty="0">
                <a:latin typeface="Arial"/>
                <a:cs typeface="Arial"/>
              </a:rPr>
              <a:t>concerns</a:t>
            </a:r>
            <a:r>
              <a:rPr sz="1966" spc="-33" dirty="0">
                <a:latin typeface="Arial"/>
                <a:cs typeface="Arial"/>
              </a:rPr>
              <a:t> </a:t>
            </a:r>
            <a:r>
              <a:rPr sz="1966" spc="-22" dirty="0">
                <a:latin typeface="Arial"/>
                <a:cs typeface="Arial"/>
              </a:rPr>
              <a:t>(sim-to-real):</a:t>
            </a:r>
            <a:endParaRPr sz="1966">
              <a:latin typeface="Arial"/>
              <a:cs typeface="Arial"/>
            </a:endParaRPr>
          </a:p>
          <a:p>
            <a:pPr marL="1133256" lvl="1" indent="-245516">
              <a:lnSpc>
                <a:spcPts val="2031"/>
              </a:lnSpc>
              <a:spcBef>
                <a:spcPts val="249"/>
              </a:spcBef>
              <a:buClr>
                <a:srgbClr val="D41A2C"/>
              </a:buClr>
              <a:buFont typeface="Menlo"/>
              <a:buChar char="•"/>
              <a:tabLst>
                <a:tab pos="1133256" algn="l"/>
              </a:tabLst>
            </a:pPr>
            <a:r>
              <a:rPr sz="1748" dirty="0">
                <a:latin typeface="Arial"/>
                <a:cs typeface="Arial"/>
              </a:rPr>
              <a:t>State</a:t>
            </a:r>
            <a:r>
              <a:rPr sz="1748" spc="-98" dirty="0">
                <a:latin typeface="Arial"/>
                <a:cs typeface="Arial"/>
              </a:rPr>
              <a:t> </a:t>
            </a:r>
            <a:r>
              <a:rPr sz="1748" dirty="0">
                <a:latin typeface="Arial"/>
                <a:cs typeface="Arial"/>
              </a:rPr>
              <a:t>completeness</a:t>
            </a:r>
            <a:r>
              <a:rPr sz="1748" spc="-98" dirty="0">
                <a:latin typeface="Arial"/>
                <a:cs typeface="Arial"/>
              </a:rPr>
              <a:t> </a:t>
            </a:r>
            <a:r>
              <a:rPr sz="1748" dirty="0">
                <a:latin typeface="Arial"/>
                <a:cs typeface="Arial"/>
              </a:rPr>
              <a:t>(e.g.,</a:t>
            </a:r>
            <a:r>
              <a:rPr sz="1748" spc="-98" dirty="0">
                <a:latin typeface="Arial"/>
                <a:cs typeface="Arial"/>
              </a:rPr>
              <a:t> </a:t>
            </a:r>
            <a:r>
              <a:rPr sz="1748" dirty="0">
                <a:latin typeface="Arial"/>
                <a:cs typeface="Arial"/>
              </a:rPr>
              <a:t>missing</a:t>
            </a:r>
            <a:r>
              <a:rPr sz="1748" spc="-98" dirty="0">
                <a:latin typeface="Arial"/>
                <a:cs typeface="Arial"/>
              </a:rPr>
              <a:t> </a:t>
            </a:r>
            <a:r>
              <a:rPr sz="1748" spc="-22" dirty="0">
                <a:latin typeface="Arial"/>
                <a:cs typeface="Arial"/>
              </a:rPr>
              <a:t>variables)</a:t>
            </a:r>
            <a:endParaRPr sz="1748">
              <a:latin typeface="Arial"/>
              <a:cs typeface="Arial"/>
            </a:endParaRPr>
          </a:p>
          <a:p>
            <a:pPr marL="1133256" lvl="1" indent="-245516">
              <a:lnSpc>
                <a:spcPts val="1953"/>
              </a:lnSpc>
              <a:buClr>
                <a:srgbClr val="D41A2C"/>
              </a:buClr>
              <a:buFont typeface="Menlo"/>
              <a:buChar char="•"/>
              <a:tabLst>
                <a:tab pos="1133256" algn="l"/>
              </a:tabLst>
            </a:pPr>
            <a:r>
              <a:rPr sz="1748" spc="-22" dirty="0">
                <a:latin typeface="Arial"/>
                <a:cs typeface="Arial"/>
              </a:rPr>
              <a:t>Observation</a:t>
            </a:r>
            <a:r>
              <a:rPr sz="1748" spc="22" dirty="0">
                <a:latin typeface="Arial"/>
                <a:cs typeface="Arial"/>
              </a:rPr>
              <a:t> </a:t>
            </a:r>
            <a:r>
              <a:rPr sz="1748" dirty="0">
                <a:latin typeface="Arial"/>
                <a:cs typeface="Arial"/>
              </a:rPr>
              <a:t>realism</a:t>
            </a:r>
            <a:r>
              <a:rPr sz="1748" spc="33" dirty="0">
                <a:latin typeface="Arial"/>
                <a:cs typeface="Arial"/>
              </a:rPr>
              <a:t> </a:t>
            </a:r>
            <a:r>
              <a:rPr sz="1748" dirty="0">
                <a:latin typeface="Arial"/>
                <a:cs typeface="Arial"/>
              </a:rPr>
              <a:t>(e.g.,</a:t>
            </a:r>
            <a:r>
              <a:rPr sz="1748" spc="33" dirty="0">
                <a:latin typeface="Arial"/>
                <a:cs typeface="Arial"/>
              </a:rPr>
              <a:t> </a:t>
            </a:r>
            <a:r>
              <a:rPr sz="1748" spc="-22" dirty="0">
                <a:latin typeface="Arial"/>
                <a:cs typeface="Arial"/>
              </a:rPr>
              <a:t>out-of-distribution</a:t>
            </a:r>
            <a:r>
              <a:rPr sz="1748" spc="33" dirty="0">
                <a:latin typeface="Arial"/>
                <a:cs typeface="Arial"/>
              </a:rPr>
              <a:t> </a:t>
            </a:r>
            <a:r>
              <a:rPr sz="1748" spc="-22" dirty="0">
                <a:latin typeface="Arial"/>
                <a:cs typeface="Arial"/>
              </a:rPr>
              <a:t>issues)</a:t>
            </a:r>
            <a:endParaRPr sz="1748">
              <a:latin typeface="Arial"/>
              <a:cs typeface="Arial"/>
            </a:endParaRPr>
          </a:p>
          <a:p>
            <a:pPr marL="1133256" lvl="1" indent="-245516">
              <a:lnSpc>
                <a:spcPts val="2031"/>
              </a:lnSpc>
              <a:buClr>
                <a:srgbClr val="D41A2C"/>
              </a:buClr>
              <a:buFont typeface="Menlo"/>
              <a:buChar char="•"/>
              <a:tabLst>
                <a:tab pos="1133256" algn="l"/>
              </a:tabLst>
            </a:pPr>
            <a:r>
              <a:rPr sz="1748" dirty="0">
                <a:latin typeface="Arial"/>
                <a:cs typeface="Arial"/>
              </a:rPr>
              <a:t>Dynamics accuracy (e.g., </a:t>
            </a:r>
            <a:r>
              <a:rPr sz="1748" spc="-22" dirty="0">
                <a:latin typeface="Arial"/>
                <a:cs typeface="Arial"/>
              </a:rPr>
              <a:t>impossible</a:t>
            </a:r>
            <a:r>
              <a:rPr sz="1748" dirty="0">
                <a:latin typeface="Arial"/>
                <a:cs typeface="Arial"/>
              </a:rPr>
              <a:t> </a:t>
            </a:r>
            <a:r>
              <a:rPr sz="1748" spc="-22" dirty="0">
                <a:latin typeface="Arial"/>
                <a:cs typeface="Arial"/>
              </a:rPr>
              <a:t>transitions,</a:t>
            </a:r>
            <a:r>
              <a:rPr sz="1748" dirty="0">
                <a:latin typeface="Arial"/>
                <a:cs typeface="Arial"/>
              </a:rPr>
              <a:t> </a:t>
            </a:r>
            <a:r>
              <a:rPr sz="1748" spc="-22" dirty="0">
                <a:latin typeface="Arial"/>
                <a:cs typeface="Arial"/>
              </a:rPr>
              <a:t>collisions,</a:t>
            </a:r>
            <a:r>
              <a:rPr sz="1748" dirty="0">
                <a:latin typeface="Arial"/>
                <a:cs typeface="Arial"/>
              </a:rPr>
              <a:t> </a:t>
            </a:r>
            <a:r>
              <a:rPr sz="1748" spc="-22" dirty="0">
                <a:latin typeface="Arial"/>
                <a:cs typeface="Arial"/>
              </a:rPr>
              <a:t>clipping)</a:t>
            </a:r>
            <a:endParaRPr sz="1748">
              <a:latin typeface="Arial"/>
              <a:cs typeface="Arial"/>
            </a:endParaRPr>
          </a:p>
          <a:p>
            <a:pPr marL="618644" indent="-252451">
              <a:spcBef>
                <a:spcPts val="721"/>
              </a:spcBef>
              <a:buClr>
                <a:srgbClr val="D41A2C"/>
              </a:buClr>
              <a:buFont typeface="Menlo"/>
              <a:buChar char="•"/>
              <a:tabLst>
                <a:tab pos="618644" algn="l"/>
              </a:tabLst>
            </a:pPr>
            <a:r>
              <a:rPr sz="1966" spc="-22" dirty="0">
                <a:latin typeface="Arial"/>
                <a:cs typeface="Arial"/>
              </a:rPr>
              <a:t>Multi-</a:t>
            </a:r>
            <a:r>
              <a:rPr sz="1966" dirty="0">
                <a:latin typeface="Arial"/>
                <a:cs typeface="Arial"/>
              </a:rPr>
              <a:t>agent:</a:t>
            </a:r>
            <a:r>
              <a:rPr sz="1966" spc="153" dirty="0">
                <a:latin typeface="Arial"/>
                <a:cs typeface="Arial"/>
              </a:rPr>
              <a:t> </a:t>
            </a:r>
            <a:r>
              <a:rPr sz="1966" spc="-22" dirty="0">
                <a:latin typeface="Arial"/>
                <a:cs typeface="Arial"/>
              </a:rPr>
              <a:t>Centralized</a:t>
            </a:r>
            <a:r>
              <a:rPr sz="1966" spc="22" dirty="0">
                <a:latin typeface="Arial"/>
                <a:cs typeface="Arial"/>
              </a:rPr>
              <a:t> </a:t>
            </a:r>
            <a:r>
              <a:rPr sz="1966" spc="-44" dirty="0">
                <a:latin typeface="Arial"/>
                <a:cs typeface="Arial"/>
              </a:rPr>
              <a:t>Training</a:t>
            </a:r>
            <a:r>
              <a:rPr sz="1966" spc="22" dirty="0">
                <a:latin typeface="Arial"/>
                <a:cs typeface="Arial"/>
              </a:rPr>
              <a:t> </a:t>
            </a:r>
            <a:r>
              <a:rPr sz="1966" dirty="0">
                <a:latin typeface="Arial"/>
                <a:cs typeface="Arial"/>
              </a:rPr>
              <a:t>for</a:t>
            </a:r>
            <a:r>
              <a:rPr sz="1966" spc="22" dirty="0">
                <a:latin typeface="Arial"/>
                <a:cs typeface="Arial"/>
              </a:rPr>
              <a:t> </a:t>
            </a:r>
            <a:r>
              <a:rPr sz="1966" spc="-22" dirty="0">
                <a:latin typeface="Arial"/>
                <a:cs typeface="Arial"/>
              </a:rPr>
              <a:t>Decentralized</a:t>
            </a:r>
            <a:r>
              <a:rPr sz="1966" spc="22" dirty="0">
                <a:latin typeface="Arial"/>
                <a:cs typeface="Arial"/>
              </a:rPr>
              <a:t> </a:t>
            </a:r>
            <a:r>
              <a:rPr sz="1966" spc="-22" dirty="0">
                <a:latin typeface="Arial"/>
                <a:cs typeface="Arial"/>
              </a:rPr>
              <a:t>Execution</a:t>
            </a:r>
            <a:r>
              <a:rPr sz="1966" spc="22" dirty="0">
                <a:latin typeface="Arial"/>
                <a:cs typeface="Arial"/>
              </a:rPr>
              <a:t> </a:t>
            </a:r>
            <a:r>
              <a:rPr sz="1966" spc="-22" dirty="0">
                <a:latin typeface="Arial"/>
                <a:cs typeface="Arial"/>
              </a:rPr>
              <a:t>(CTDE)</a:t>
            </a:r>
            <a:endParaRPr sz="1966">
              <a:latin typeface="Arial"/>
              <a:cs typeface="Arial"/>
            </a:endParaRPr>
          </a:p>
          <a:p>
            <a:pPr marL="618644" indent="-252451">
              <a:spcBef>
                <a:spcPts val="677"/>
              </a:spcBef>
              <a:buClr>
                <a:srgbClr val="D41A2C"/>
              </a:buClr>
              <a:buFont typeface="Menlo"/>
              <a:buChar char="•"/>
              <a:tabLst>
                <a:tab pos="618644" algn="l"/>
              </a:tabLst>
            </a:pPr>
            <a:r>
              <a:rPr sz="1966" spc="-22" dirty="0">
                <a:latin typeface="Arial"/>
                <a:cs typeface="Arial"/>
              </a:rPr>
              <a:t>Single-</a:t>
            </a:r>
            <a:r>
              <a:rPr sz="1966" dirty="0">
                <a:latin typeface="Arial"/>
                <a:cs typeface="Arial"/>
              </a:rPr>
              <a:t>agent:</a:t>
            </a:r>
            <a:r>
              <a:rPr sz="1966" spc="98" dirty="0">
                <a:latin typeface="Arial"/>
                <a:cs typeface="Arial"/>
              </a:rPr>
              <a:t> </a:t>
            </a:r>
            <a:r>
              <a:rPr sz="1966" dirty="0">
                <a:latin typeface="Arial"/>
                <a:cs typeface="Arial"/>
              </a:rPr>
              <a:t>Offline</a:t>
            </a:r>
            <a:r>
              <a:rPr sz="1966" spc="-33" dirty="0">
                <a:latin typeface="Arial"/>
                <a:cs typeface="Arial"/>
              </a:rPr>
              <a:t> </a:t>
            </a:r>
            <a:r>
              <a:rPr sz="1966" spc="-44" dirty="0">
                <a:latin typeface="Arial"/>
                <a:cs typeface="Arial"/>
              </a:rPr>
              <a:t>Training</a:t>
            </a:r>
            <a:r>
              <a:rPr sz="1966" spc="-22" dirty="0">
                <a:latin typeface="Arial"/>
                <a:cs typeface="Arial"/>
              </a:rPr>
              <a:t> </a:t>
            </a:r>
            <a:r>
              <a:rPr sz="1966" dirty="0">
                <a:latin typeface="Arial"/>
                <a:cs typeface="Arial"/>
              </a:rPr>
              <a:t>for</a:t>
            </a:r>
            <a:r>
              <a:rPr sz="1966" spc="-33" dirty="0">
                <a:latin typeface="Arial"/>
                <a:cs typeface="Arial"/>
              </a:rPr>
              <a:t> </a:t>
            </a:r>
            <a:r>
              <a:rPr sz="1966" dirty="0">
                <a:latin typeface="Arial"/>
                <a:cs typeface="Arial"/>
              </a:rPr>
              <a:t>Online</a:t>
            </a:r>
            <a:r>
              <a:rPr sz="1966" spc="-22" dirty="0">
                <a:latin typeface="Arial"/>
                <a:cs typeface="Arial"/>
              </a:rPr>
              <a:t> Execution</a:t>
            </a:r>
            <a:r>
              <a:rPr sz="1966" spc="-33" dirty="0">
                <a:latin typeface="Arial"/>
                <a:cs typeface="Arial"/>
              </a:rPr>
              <a:t> </a:t>
            </a:r>
            <a:r>
              <a:rPr sz="1966" spc="-22" dirty="0">
                <a:latin typeface="Arial"/>
                <a:cs typeface="Arial"/>
              </a:rPr>
              <a:t>(OTOE)</a:t>
            </a:r>
            <a:endParaRPr sz="1966">
              <a:latin typeface="Arial"/>
              <a:cs typeface="Arial"/>
            </a:endParaRPr>
          </a:p>
          <a:p>
            <a:pPr>
              <a:spcBef>
                <a:spcPts val="1027"/>
              </a:spcBef>
            </a:pPr>
            <a:endParaRPr sz="1966">
              <a:latin typeface="Arial"/>
              <a:cs typeface="Arial"/>
            </a:endParaRPr>
          </a:p>
          <a:p>
            <a:pPr marL="109580"/>
            <a:r>
              <a:rPr sz="1966" b="1" dirty="0">
                <a:latin typeface="Arial"/>
                <a:cs typeface="Arial"/>
              </a:rPr>
              <a:t>Question:</a:t>
            </a:r>
            <a:r>
              <a:rPr sz="1966" b="1" spc="87" dirty="0">
                <a:latin typeface="Arial"/>
                <a:cs typeface="Arial"/>
              </a:rPr>
              <a:t> </a:t>
            </a:r>
            <a:r>
              <a:rPr sz="1966" dirty="0">
                <a:latin typeface="Arial"/>
                <a:cs typeface="Arial"/>
              </a:rPr>
              <a:t>How</a:t>
            </a:r>
            <a:r>
              <a:rPr sz="1966" spc="-33" dirty="0">
                <a:latin typeface="Arial"/>
                <a:cs typeface="Arial"/>
              </a:rPr>
              <a:t> </a:t>
            </a:r>
            <a:r>
              <a:rPr sz="1966" dirty="0">
                <a:latin typeface="Arial"/>
                <a:cs typeface="Arial"/>
              </a:rPr>
              <a:t>to</a:t>
            </a:r>
            <a:r>
              <a:rPr sz="1966" spc="-44" dirty="0">
                <a:latin typeface="Arial"/>
                <a:cs typeface="Arial"/>
              </a:rPr>
              <a:t> </a:t>
            </a:r>
            <a:r>
              <a:rPr sz="1966" dirty="0">
                <a:latin typeface="Arial"/>
                <a:cs typeface="Arial"/>
              </a:rPr>
              <a:t>use</a:t>
            </a:r>
            <a:r>
              <a:rPr sz="1966" spc="-33" dirty="0">
                <a:latin typeface="Arial"/>
                <a:cs typeface="Arial"/>
              </a:rPr>
              <a:t> </a:t>
            </a:r>
            <a:r>
              <a:rPr sz="1966" dirty="0">
                <a:latin typeface="Arial"/>
                <a:cs typeface="Arial"/>
              </a:rPr>
              <a:t>state</a:t>
            </a:r>
            <a:r>
              <a:rPr sz="1966" spc="-33" dirty="0">
                <a:latin typeface="Arial"/>
                <a:cs typeface="Arial"/>
              </a:rPr>
              <a:t> </a:t>
            </a:r>
            <a:r>
              <a:rPr sz="1966" dirty="0">
                <a:latin typeface="Arial"/>
                <a:cs typeface="Arial"/>
              </a:rPr>
              <a:t>(correctly)</a:t>
            </a:r>
            <a:r>
              <a:rPr sz="1966" spc="-33" dirty="0">
                <a:latin typeface="Arial"/>
                <a:cs typeface="Arial"/>
              </a:rPr>
              <a:t> </a:t>
            </a:r>
            <a:r>
              <a:rPr sz="1966" dirty="0">
                <a:latin typeface="Arial"/>
                <a:cs typeface="Arial"/>
              </a:rPr>
              <a:t>to</a:t>
            </a:r>
            <a:r>
              <a:rPr sz="1966" spc="-33" dirty="0">
                <a:latin typeface="Arial"/>
                <a:cs typeface="Arial"/>
              </a:rPr>
              <a:t> </a:t>
            </a:r>
            <a:r>
              <a:rPr sz="1966" spc="-22" dirty="0">
                <a:latin typeface="Arial"/>
                <a:cs typeface="Arial"/>
              </a:rPr>
              <a:t>improve</a:t>
            </a:r>
            <a:r>
              <a:rPr sz="1966" spc="-44" dirty="0">
                <a:latin typeface="Arial"/>
                <a:cs typeface="Arial"/>
              </a:rPr>
              <a:t> </a:t>
            </a:r>
            <a:r>
              <a:rPr sz="1966" spc="-22" dirty="0">
                <a:latin typeface="Arial"/>
                <a:cs typeface="Arial"/>
              </a:rPr>
              <a:t>history-policy?</a:t>
            </a:r>
            <a:endParaRPr sz="1966">
              <a:latin typeface="Arial"/>
              <a:cs typeface="Arial"/>
            </a:endParaRPr>
          </a:p>
        </p:txBody>
      </p:sp>
      <p:sp>
        <p:nvSpPr>
          <p:cNvPr id="38" name="object 38"/>
          <p:cNvSpPr txBox="1">
            <a:spLocks noGrp="1"/>
          </p:cNvSpPr>
          <p:nvPr>
            <p:ph type="ftr" sz="quarter" idx="5"/>
          </p:nvPr>
        </p:nvSpPr>
        <p:spPr>
          <a:xfrm>
            <a:off x="85737" y="3350180"/>
            <a:ext cx="337184"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A.</a:t>
            </a:r>
            <a:r>
              <a:rPr lang="en-US" spc="-20"/>
              <a:t> </a:t>
            </a:r>
            <a:r>
              <a:rPr lang="en-US" spc="-10"/>
              <a:t>Baisero</a:t>
            </a:r>
            <a:endParaRPr spc="-22" dirty="0"/>
          </a:p>
        </p:txBody>
      </p:sp>
      <p:sp>
        <p:nvSpPr>
          <p:cNvPr id="42" name="object 42"/>
          <p:cNvSpPr txBox="1">
            <a:spLocks noGrp="1"/>
          </p:cNvSpPr>
          <p:nvPr>
            <p:ph type="dt" sz="half" idx="6"/>
          </p:nvPr>
        </p:nvSpPr>
        <p:spPr>
          <a:xfrm>
            <a:off x="3570742" y="3350180"/>
            <a:ext cx="429958"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CS</a:t>
            </a:r>
            <a:r>
              <a:rPr lang="en-US" spc="-20"/>
              <a:t> </a:t>
            </a:r>
            <a:r>
              <a:rPr lang="en-US" spc="-10"/>
              <a:t>4180/5180</a:t>
            </a:r>
            <a:endParaRPr spc="-22" dirty="0"/>
          </a:p>
        </p:txBody>
      </p:sp>
      <p:sp>
        <p:nvSpPr>
          <p:cNvPr id="43" name="object 43"/>
          <p:cNvSpPr txBox="1">
            <a:spLocks noGrp="1"/>
          </p:cNvSpPr>
          <p:nvPr>
            <p:ph type="sldNum" sz="quarter" idx="7"/>
          </p:nvPr>
        </p:nvSpPr>
        <p:spPr>
          <a:xfrm>
            <a:off x="4295597" y="3357216"/>
            <a:ext cx="244729"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73025">
              <a:spcBef>
                <a:spcPts val="70"/>
              </a:spcBef>
            </a:pPr>
            <a:fld id="{81D60167-4931-47E6-BA6A-407CBD079E47}" type="slidenum">
              <a:rPr lang="en-US" smtClean="0"/>
              <a:pPr marL="73025">
                <a:spcBef>
                  <a:spcPts val="70"/>
                </a:spcBef>
              </a:pPr>
              <a:t>298</a:t>
            </a:fld>
            <a:r>
              <a:rPr lang="en-US" spc="-15"/>
              <a:t> </a:t>
            </a:r>
            <a:r>
              <a:rPr lang="en-US"/>
              <a:t>/</a:t>
            </a:r>
            <a:r>
              <a:rPr lang="en-US" spc="-5"/>
              <a:t> </a:t>
            </a:r>
            <a:r>
              <a:rPr lang="en-US" spc="-25"/>
              <a:t>53</a:t>
            </a:r>
            <a:endParaRPr spc="-55" dirty="0"/>
          </a:p>
        </p:txBody>
      </p:sp>
    </p:spTree>
  </p:cSld>
  <p:clrMapOvr>
    <a:masterClrMapping/>
  </p:clrMapOvr>
  <p:transition>
    <p:cut/>
  </p:transition>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5"/>
          <p:cNvSpPr txBox="1"/>
          <p:nvPr/>
        </p:nvSpPr>
        <p:spPr>
          <a:xfrm>
            <a:off x="213327" y="55170"/>
            <a:ext cx="7211514" cy="1019128"/>
          </a:xfrm>
          <a:prstGeom prst="rect">
            <a:avLst/>
          </a:prstGeom>
        </p:spPr>
        <p:txBody>
          <a:bodyPr vert="horz" wrap="square" lIns="0" tIns="26355" rIns="0" bIns="0" rtlCol="0">
            <a:spAutoFit/>
          </a:bodyPr>
          <a:lstStyle/>
          <a:p>
            <a:pPr>
              <a:lnSpc>
                <a:spcPct val="100000"/>
              </a:lnSpc>
            </a:pPr>
            <a:endParaRPr sz="1092" dirty="0">
              <a:latin typeface="Arial"/>
              <a:cs typeface="Arial"/>
            </a:endParaRPr>
          </a:p>
          <a:p>
            <a:pPr>
              <a:spcBef>
                <a:spcPts val="55"/>
              </a:spcBef>
            </a:pPr>
            <a:endParaRPr sz="1092" dirty="0">
              <a:latin typeface="Arial"/>
              <a:cs typeface="Arial"/>
            </a:endParaRPr>
          </a:p>
          <a:p>
            <a:pPr marL="27742"/>
            <a:r>
              <a:rPr sz="2403" b="1" dirty="0">
                <a:solidFill>
                  <a:srgbClr val="D41A2C"/>
                </a:solidFill>
                <a:latin typeface="Arial"/>
                <a:cs typeface="Arial"/>
              </a:rPr>
              <a:t>Stateful</a:t>
            </a:r>
            <a:r>
              <a:rPr sz="2403" b="1" spc="-109" dirty="0">
                <a:solidFill>
                  <a:srgbClr val="D41A2C"/>
                </a:solidFill>
                <a:latin typeface="Arial"/>
                <a:cs typeface="Arial"/>
              </a:rPr>
              <a:t> </a:t>
            </a:r>
            <a:r>
              <a:rPr sz="2403" b="1" dirty="0">
                <a:solidFill>
                  <a:srgbClr val="D41A2C"/>
                </a:solidFill>
                <a:latin typeface="Arial"/>
                <a:cs typeface="Arial"/>
              </a:rPr>
              <a:t>PORL</a:t>
            </a:r>
            <a:r>
              <a:rPr sz="2403" b="1" spc="-98" dirty="0">
                <a:solidFill>
                  <a:srgbClr val="D41A2C"/>
                </a:solidFill>
                <a:latin typeface="Arial"/>
                <a:cs typeface="Arial"/>
              </a:rPr>
              <a:t> </a:t>
            </a:r>
            <a:r>
              <a:rPr sz="2403" b="1" dirty="0">
                <a:solidFill>
                  <a:srgbClr val="D41A2C"/>
                </a:solidFill>
                <a:latin typeface="Arial"/>
                <a:cs typeface="Arial"/>
              </a:rPr>
              <a:t>-</a:t>
            </a:r>
            <a:r>
              <a:rPr sz="2403" b="1" spc="-98" dirty="0">
                <a:solidFill>
                  <a:srgbClr val="D41A2C"/>
                </a:solidFill>
                <a:latin typeface="Arial"/>
                <a:cs typeface="Arial"/>
              </a:rPr>
              <a:t> </a:t>
            </a:r>
            <a:r>
              <a:rPr sz="2403" b="1" dirty="0">
                <a:solidFill>
                  <a:srgbClr val="D41A2C"/>
                </a:solidFill>
                <a:latin typeface="Arial"/>
                <a:cs typeface="Arial"/>
              </a:rPr>
              <a:t>Asymmetric</a:t>
            </a:r>
            <a:r>
              <a:rPr sz="2403" b="1" spc="-98" dirty="0">
                <a:solidFill>
                  <a:srgbClr val="D41A2C"/>
                </a:solidFill>
                <a:latin typeface="Arial"/>
                <a:cs typeface="Arial"/>
              </a:rPr>
              <a:t> </a:t>
            </a:r>
            <a:r>
              <a:rPr sz="2403" b="1" spc="-22" dirty="0">
                <a:solidFill>
                  <a:srgbClr val="D41A2C"/>
                </a:solidFill>
                <a:latin typeface="Arial"/>
                <a:cs typeface="Arial"/>
              </a:rPr>
              <a:t>Actor-Critic</a:t>
            </a:r>
            <a:endParaRPr sz="2403" dirty="0">
              <a:latin typeface="Arial"/>
              <a:cs typeface="Arial"/>
            </a:endParaRPr>
          </a:p>
          <a:p>
            <a:pPr marL="27742">
              <a:spcBef>
                <a:spcPts val="273"/>
              </a:spcBef>
            </a:pPr>
            <a:r>
              <a:rPr sz="1529" b="1" dirty="0">
                <a:solidFill>
                  <a:srgbClr val="D41A2C"/>
                </a:solidFill>
                <a:latin typeface="Arial"/>
                <a:cs typeface="Arial"/>
              </a:rPr>
              <a:t>“Asymmetric</a:t>
            </a:r>
            <a:r>
              <a:rPr sz="1529" b="1" spc="-66" dirty="0">
                <a:solidFill>
                  <a:srgbClr val="D41A2C"/>
                </a:solidFill>
                <a:latin typeface="Arial"/>
                <a:cs typeface="Arial"/>
              </a:rPr>
              <a:t> </a:t>
            </a:r>
            <a:r>
              <a:rPr sz="1529" b="1" dirty="0">
                <a:solidFill>
                  <a:srgbClr val="D41A2C"/>
                </a:solidFill>
                <a:latin typeface="Arial"/>
                <a:cs typeface="Arial"/>
              </a:rPr>
              <a:t>Actor</a:t>
            </a:r>
            <a:r>
              <a:rPr sz="1529" b="1" spc="-44" dirty="0">
                <a:solidFill>
                  <a:srgbClr val="D41A2C"/>
                </a:solidFill>
                <a:latin typeface="Arial"/>
                <a:cs typeface="Arial"/>
              </a:rPr>
              <a:t> </a:t>
            </a:r>
            <a:r>
              <a:rPr sz="1529" b="1" dirty="0">
                <a:solidFill>
                  <a:srgbClr val="D41A2C"/>
                </a:solidFill>
                <a:latin typeface="Arial"/>
                <a:cs typeface="Arial"/>
              </a:rPr>
              <a:t>Critic</a:t>
            </a:r>
            <a:r>
              <a:rPr sz="1529" b="1" spc="-44" dirty="0">
                <a:solidFill>
                  <a:srgbClr val="D41A2C"/>
                </a:solidFill>
                <a:latin typeface="Arial"/>
                <a:cs typeface="Arial"/>
              </a:rPr>
              <a:t> </a:t>
            </a:r>
            <a:r>
              <a:rPr sz="1529" b="1" dirty="0">
                <a:solidFill>
                  <a:srgbClr val="D41A2C"/>
                </a:solidFill>
                <a:latin typeface="Arial"/>
                <a:cs typeface="Arial"/>
              </a:rPr>
              <a:t>for</a:t>
            </a:r>
            <a:r>
              <a:rPr sz="1529" b="1" spc="-44" dirty="0">
                <a:solidFill>
                  <a:srgbClr val="D41A2C"/>
                </a:solidFill>
                <a:latin typeface="Arial"/>
                <a:cs typeface="Arial"/>
              </a:rPr>
              <a:t> </a:t>
            </a:r>
            <a:r>
              <a:rPr sz="1529" b="1" spc="-22" dirty="0">
                <a:solidFill>
                  <a:srgbClr val="D41A2C"/>
                </a:solidFill>
                <a:latin typeface="Arial"/>
                <a:cs typeface="Arial"/>
              </a:rPr>
              <a:t>Image-</a:t>
            </a:r>
            <a:r>
              <a:rPr sz="1529" b="1" dirty="0">
                <a:solidFill>
                  <a:srgbClr val="D41A2C"/>
                </a:solidFill>
                <a:latin typeface="Arial"/>
                <a:cs typeface="Arial"/>
              </a:rPr>
              <a:t>Based</a:t>
            </a:r>
            <a:r>
              <a:rPr sz="1529" b="1" spc="-44" dirty="0">
                <a:solidFill>
                  <a:srgbClr val="D41A2C"/>
                </a:solidFill>
                <a:latin typeface="Arial"/>
                <a:cs typeface="Arial"/>
              </a:rPr>
              <a:t> </a:t>
            </a:r>
            <a:r>
              <a:rPr sz="1529" b="1" dirty="0">
                <a:solidFill>
                  <a:srgbClr val="D41A2C"/>
                </a:solidFill>
                <a:latin typeface="Arial"/>
                <a:cs typeface="Arial"/>
              </a:rPr>
              <a:t>Robot</a:t>
            </a:r>
            <a:r>
              <a:rPr sz="1529" b="1" spc="-44" dirty="0">
                <a:solidFill>
                  <a:srgbClr val="D41A2C"/>
                </a:solidFill>
                <a:latin typeface="Arial"/>
                <a:cs typeface="Arial"/>
              </a:rPr>
              <a:t> </a:t>
            </a:r>
            <a:r>
              <a:rPr sz="1529" b="1" dirty="0">
                <a:solidFill>
                  <a:srgbClr val="D41A2C"/>
                </a:solidFill>
                <a:latin typeface="Arial"/>
                <a:cs typeface="Arial"/>
              </a:rPr>
              <a:t>Learning”</a:t>
            </a:r>
            <a:r>
              <a:rPr sz="1529" b="1" spc="-44" dirty="0">
                <a:solidFill>
                  <a:srgbClr val="D41A2C"/>
                </a:solidFill>
                <a:latin typeface="Arial"/>
                <a:cs typeface="Arial"/>
              </a:rPr>
              <a:t> </a:t>
            </a:r>
            <a:r>
              <a:rPr sz="1529" b="1" dirty="0">
                <a:solidFill>
                  <a:srgbClr val="D41A2C"/>
                </a:solidFill>
                <a:latin typeface="Arial"/>
                <a:cs typeface="Arial"/>
              </a:rPr>
              <a:t>(Pinto</a:t>
            </a:r>
            <a:r>
              <a:rPr sz="1529" b="1" spc="-44" dirty="0">
                <a:solidFill>
                  <a:srgbClr val="D41A2C"/>
                </a:solidFill>
                <a:latin typeface="Arial"/>
                <a:cs typeface="Arial"/>
              </a:rPr>
              <a:t> </a:t>
            </a:r>
            <a:r>
              <a:rPr sz="1529" b="1" dirty="0">
                <a:solidFill>
                  <a:srgbClr val="D41A2C"/>
                </a:solidFill>
                <a:latin typeface="Arial"/>
                <a:cs typeface="Arial"/>
              </a:rPr>
              <a:t>et</a:t>
            </a:r>
            <a:r>
              <a:rPr sz="1529" b="1" spc="-44" dirty="0">
                <a:solidFill>
                  <a:srgbClr val="D41A2C"/>
                </a:solidFill>
                <a:latin typeface="Arial"/>
                <a:cs typeface="Arial"/>
              </a:rPr>
              <a:t> </a:t>
            </a:r>
            <a:r>
              <a:rPr sz="1529" b="1" dirty="0">
                <a:solidFill>
                  <a:srgbClr val="D41A2C"/>
                </a:solidFill>
                <a:latin typeface="Arial"/>
                <a:cs typeface="Arial"/>
              </a:rPr>
              <a:t>al.,</a:t>
            </a:r>
            <a:r>
              <a:rPr sz="1529" b="1" spc="-33" dirty="0">
                <a:solidFill>
                  <a:srgbClr val="D41A2C"/>
                </a:solidFill>
                <a:latin typeface="Arial"/>
                <a:cs typeface="Arial"/>
              </a:rPr>
              <a:t> </a:t>
            </a:r>
            <a:r>
              <a:rPr sz="1529" b="1" spc="-44" dirty="0">
                <a:solidFill>
                  <a:srgbClr val="D41A2C"/>
                </a:solidFill>
                <a:latin typeface="Arial"/>
                <a:cs typeface="Arial"/>
                <a:hlinkClick r:id="rId2" action="ppaction://hlinksldjump"/>
              </a:rPr>
              <a:t>2018)</a:t>
            </a:r>
            <a:endParaRPr sz="1529" dirty="0">
              <a:latin typeface="Arial"/>
              <a:cs typeface="Arial"/>
            </a:endParaRPr>
          </a:p>
        </p:txBody>
      </p:sp>
      <p:sp>
        <p:nvSpPr>
          <p:cNvPr id="26" name="object 26"/>
          <p:cNvSpPr txBox="1"/>
          <p:nvPr/>
        </p:nvSpPr>
        <p:spPr>
          <a:xfrm>
            <a:off x="652816" y="1557807"/>
            <a:ext cx="7968868" cy="5069788"/>
          </a:xfrm>
          <a:prstGeom prst="rect">
            <a:avLst/>
          </a:prstGeom>
        </p:spPr>
        <p:txBody>
          <a:bodyPr vert="horz" wrap="square" lIns="0" tIns="26355" rIns="0" bIns="0" rtlCol="0">
            <a:spAutoFit/>
          </a:bodyPr>
          <a:lstStyle/>
          <a:p>
            <a:pPr marL="138709">
              <a:spcBef>
                <a:spcPts val="208"/>
              </a:spcBef>
            </a:pPr>
            <a:r>
              <a:rPr sz="1966" b="1" dirty="0">
                <a:latin typeface="Arial"/>
                <a:cs typeface="Arial"/>
              </a:rPr>
              <a:t>Goal:</a:t>
            </a:r>
            <a:r>
              <a:rPr sz="1966" b="1" spc="55" dirty="0">
                <a:latin typeface="Arial"/>
                <a:cs typeface="Arial"/>
              </a:rPr>
              <a:t> </a:t>
            </a:r>
            <a:r>
              <a:rPr sz="1966" dirty="0">
                <a:latin typeface="Arial"/>
                <a:cs typeface="Arial"/>
              </a:rPr>
              <a:t>Robot</a:t>
            </a:r>
            <a:r>
              <a:rPr sz="1966" spc="-55" dirty="0">
                <a:latin typeface="Arial"/>
                <a:cs typeface="Arial"/>
              </a:rPr>
              <a:t> </a:t>
            </a:r>
            <a:r>
              <a:rPr sz="1966" dirty="0">
                <a:latin typeface="Arial"/>
                <a:cs typeface="Arial"/>
              </a:rPr>
              <a:t>control</a:t>
            </a:r>
            <a:r>
              <a:rPr sz="1966" spc="-66" dirty="0">
                <a:latin typeface="Arial"/>
                <a:cs typeface="Arial"/>
              </a:rPr>
              <a:t> </a:t>
            </a:r>
            <a:r>
              <a:rPr sz="1966" dirty="0">
                <a:latin typeface="Arial"/>
                <a:cs typeface="Arial"/>
              </a:rPr>
              <a:t>from</a:t>
            </a:r>
            <a:r>
              <a:rPr sz="1966" spc="-55" dirty="0">
                <a:latin typeface="Arial"/>
                <a:cs typeface="Arial"/>
              </a:rPr>
              <a:t> </a:t>
            </a:r>
            <a:r>
              <a:rPr sz="1966" spc="-22" dirty="0">
                <a:latin typeface="Arial"/>
                <a:cs typeface="Arial"/>
              </a:rPr>
              <a:t>images</a:t>
            </a:r>
            <a:endParaRPr sz="1966">
              <a:latin typeface="Arial"/>
              <a:cs typeface="Arial"/>
            </a:endParaRPr>
          </a:p>
          <a:p>
            <a:pPr>
              <a:spcBef>
                <a:spcPts val="371"/>
              </a:spcBef>
            </a:pPr>
            <a:endParaRPr sz="1966">
              <a:latin typeface="Arial"/>
              <a:cs typeface="Arial"/>
            </a:endParaRPr>
          </a:p>
          <a:p>
            <a:pPr marL="138709"/>
            <a:r>
              <a:rPr sz="1966" b="1" spc="-22" dirty="0">
                <a:latin typeface="Arial"/>
                <a:cs typeface="Arial"/>
              </a:rPr>
              <a:t>Topics:</a:t>
            </a:r>
            <a:endParaRPr sz="1966">
              <a:latin typeface="Arial"/>
              <a:cs typeface="Arial"/>
            </a:endParaRPr>
          </a:p>
          <a:p>
            <a:pPr marL="646386" indent="-252451">
              <a:spcBef>
                <a:spcPts val="677"/>
              </a:spcBef>
              <a:buClr>
                <a:srgbClr val="D41A2C"/>
              </a:buClr>
              <a:buFont typeface="Menlo"/>
              <a:buChar char="•"/>
              <a:tabLst>
                <a:tab pos="646386" algn="l"/>
              </a:tabLst>
            </a:pPr>
            <a:r>
              <a:rPr sz="1966" dirty="0">
                <a:latin typeface="Arial"/>
                <a:cs typeface="Arial"/>
              </a:rPr>
              <a:t>Robotic</a:t>
            </a:r>
            <a:r>
              <a:rPr sz="1966" spc="-76" dirty="0">
                <a:latin typeface="Arial"/>
                <a:cs typeface="Arial"/>
              </a:rPr>
              <a:t> </a:t>
            </a:r>
            <a:r>
              <a:rPr sz="1966" dirty="0">
                <a:latin typeface="Arial"/>
                <a:cs typeface="Arial"/>
              </a:rPr>
              <a:t>manipulation:</a:t>
            </a:r>
            <a:r>
              <a:rPr sz="1966" spc="33" dirty="0">
                <a:latin typeface="Arial"/>
                <a:cs typeface="Arial"/>
              </a:rPr>
              <a:t> </a:t>
            </a:r>
            <a:r>
              <a:rPr sz="1966" spc="-22" dirty="0">
                <a:latin typeface="Arial"/>
                <a:cs typeface="Arial"/>
              </a:rPr>
              <a:t>Pick-n-</a:t>
            </a:r>
            <a:r>
              <a:rPr sz="1966" dirty="0">
                <a:latin typeface="Arial"/>
                <a:cs typeface="Arial"/>
              </a:rPr>
              <a:t>place,</a:t>
            </a:r>
            <a:r>
              <a:rPr sz="1966" spc="-66" dirty="0">
                <a:latin typeface="Arial"/>
                <a:cs typeface="Arial"/>
              </a:rPr>
              <a:t> </a:t>
            </a:r>
            <a:r>
              <a:rPr sz="1966" dirty="0">
                <a:latin typeface="Arial"/>
                <a:cs typeface="Arial"/>
              </a:rPr>
              <a:t>push,</a:t>
            </a:r>
            <a:r>
              <a:rPr sz="1966" spc="-76" dirty="0">
                <a:latin typeface="Arial"/>
                <a:cs typeface="Arial"/>
              </a:rPr>
              <a:t> </a:t>
            </a:r>
            <a:r>
              <a:rPr sz="1966" spc="-22" dirty="0">
                <a:latin typeface="Arial"/>
                <a:cs typeface="Arial"/>
              </a:rPr>
              <a:t>move,</a:t>
            </a:r>
            <a:r>
              <a:rPr sz="1966" spc="-76" dirty="0">
                <a:latin typeface="Arial"/>
                <a:cs typeface="Arial"/>
              </a:rPr>
              <a:t> </a:t>
            </a:r>
            <a:r>
              <a:rPr sz="1966" spc="-44" dirty="0">
                <a:latin typeface="Arial"/>
                <a:cs typeface="Arial"/>
              </a:rPr>
              <a:t>etc.</a:t>
            </a:r>
            <a:endParaRPr sz="1966">
              <a:latin typeface="Arial"/>
              <a:cs typeface="Arial"/>
            </a:endParaRPr>
          </a:p>
          <a:p>
            <a:pPr marL="646386" indent="-252451">
              <a:spcBef>
                <a:spcPts val="677"/>
              </a:spcBef>
              <a:buClr>
                <a:srgbClr val="D41A2C"/>
              </a:buClr>
              <a:buFont typeface="Menlo"/>
              <a:buChar char="•"/>
              <a:tabLst>
                <a:tab pos="646386" algn="l"/>
              </a:tabLst>
            </a:pPr>
            <a:r>
              <a:rPr sz="1966" dirty="0">
                <a:latin typeface="Arial"/>
                <a:cs typeface="Arial"/>
              </a:rPr>
              <a:t>Vision</a:t>
            </a:r>
            <a:r>
              <a:rPr sz="1966" spc="-66" dirty="0">
                <a:latin typeface="Arial"/>
                <a:cs typeface="Arial"/>
              </a:rPr>
              <a:t> </a:t>
            </a:r>
            <a:r>
              <a:rPr sz="1966" dirty="0">
                <a:latin typeface="Arial"/>
                <a:cs typeface="Arial"/>
              </a:rPr>
              <a:t>based</a:t>
            </a:r>
            <a:r>
              <a:rPr sz="1966" spc="-55" dirty="0">
                <a:latin typeface="Arial"/>
                <a:cs typeface="Arial"/>
              </a:rPr>
              <a:t> </a:t>
            </a:r>
            <a:r>
              <a:rPr sz="1966" dirty="0">
                <a:latin typeface="Arial"/>
                <a:cs typeface="Arial"/>
              </a:rPr>
              <a:t>control:</a:t>
            </a:r>
            <a:r>
              <a:rPr sz="1966" spc="55" dirty="0">
                <a:latin typeface="Arial"/>
                <a:cs typeface="Arial"/>
              </a:rPr>
              <a:t> </a:t>
            </a:r>
            <a:r>
              <a:rPr sz="1966" dirty="0">
                <a:latin typeface="Arial"/>
                <a:cs typeface="Arial"/>
              </a:rPr>
              <a:t>Third</a:t>
            </a:r>
            <a:r>
              <a:rPr sz="1966" spc="-66" dirty="0">
                <a:latin typeface="Arial"/>
                <a:cs typeface="Arial"/>
              </a:rPr>
              <a:t> </a:t>
            </a:r>
            <a:r>
              <a:rPr sz="1966" spc="-22" dirty="0">
                <a:latin typeface="Arial"/>
                <a:cs typeface="Arial"/>
              </a:rPr>
              <a:t>POV</a:t>
            </a:r>
            <a:r>
              <a:rPr sz="1966" spc="-55" dirty="0">
                <a:latin typeface="Arial"/>
                <a:cs typeface="Arial"/>
              </a:rPr>
              <a:t> </a:t>
            </a:r>
            <a:r>
              <a:rPr sz="1966" dirty="0">
                <a:latin typeface="Arial"/>
                <a:cs typeface="Arial"/>
              </a:rPr>
              <a:t>of</a:t>
            </a:r>
            <a:r>
              <a:rPr sz="1966" spc="-66" dirty="0">
                <a:latin typeface="Arial"/>
                <a:cs typeface="Arial"/>
              </a:rPr>
              <a:t> </a:t>
            </a:r>
            <a:r>
              <a:rPr sz="1966" spc="-22" dirty="0">
                <a:latin typeface="Arial"/>
                <a:cs typeface="Arial"/>
              </a:rPr>
              <a:t>workspace</a:t>
            </a:r>
            <a:endParaRPr sz="1966">
              <a:latin typeface="Arial"/>
              <a:cs typeface="Arial"/>
            </a:endParaRPr>
          </a:p>
          <a:p>
            <a:pPr marL="646386" indent="-252451">
              <a:spcBef>
                <a:spcPts val="677"/>
              </a:spcBef>
              <a:buClr>
                <a:srgbClr val="D41A2C"/>
              </a:buClr>
              <a:buFont typeface="Menlo"/>
              <a:buChar char="•"/>
              <a:tabLst>
                <a:tab pos="646386" algn="l"/>
              </a:tabLst>
            </a:pPr>
            <a:r>
              <a:rPr sz="1966" dirty="0">
                <a:latin typeface="Arial"/>
                <a:cs typeface="Arial"/>
              </a:rPr>
              <a:t>Goal</a:t>
            </a:r>
            <a:r>
              <a:rPr sz="1966" spc="-76" dirty="0">
                <a:latin typeface="Arial"/>
                <a:cs typeface="Arial"/>
              </a:rPr>
              <a:t> </a:t>
            </a:r>
            <a:r>
              <a:rPr sz="1966" dirty="0">
                <a:latin typeface="Arial"/>
                <a:cs typeface="Arial"/>
              </a:rPr>
              <a:t>based</a:t>
            </a:r>
            <a:r>
              <a:rPr sz="1966" spc="-66" dirty="0">
                <a:latin typeface="Arial"/>
                <a:cs typeface="Arial"/>
              </a:rPr>
              <a:t> </a:t>
            </a:r>
            <a:r>
              <a:rPr sz="1966" dirty="0">
                <a:latin typeface="Arial"/>
                <a:cs typeface="Arial"/>
              </a:rPr>
              <a:t>control</a:t>
            </a:r>
            <a:r>
              <a:rPr sz="1966" spc="-76" dirty="0">
                <a:latin typeface="Arial"/>
                <a:cs typeface="Arial"/>
              </a:rPr>
              <a:t> </a:t>
            </a:r>
            <a:r>
              <a:rPr sz="1966" dirty="0">
                <a:latin typeface="Arial"/>
                <a:cs typeface="Arial"/>
              </a:rPr>
              <a:t>(with</a:t>
            </a:r>
            <a:r>
              <a:rPr sz="1966" spc="-66" dirty="0">
                <a:latin typeface="Arial"/>
                <a:cs typeface="Arial"/>
              </a:rPr>
              <a:t> </a:t>
            </a:r>
            <a:r>
              <a:rPr sz="1966" dirty="0">
                <a:latin typeface="Arial"/>
                <a:cs typeface="Arial"/>
              </a:rPr>
              <a:t>explicit</a:t>
            </a:r>
            <a:r>
              <a:rPr sz="1966" spc="-76" dirty="0">
                <a:latin typeface="Arial"/>
                <a:cs typeface="Arial"/>
              </a:rPr>
              <a:t> </a:t>
            </a:r>
            <a:r>
              <a:rPr sz="1966" dirty="0">
                <a:latin typeface="Arial"/>
                <a:cs typeface="Arial"/>
              </a:rPr>
              <a:t>goal</a:t>
            </a:r>
            <a:r>
              <a:rPr sz="1966" spc="-66" dirty="0">
                <a:latin typeface="Arial"/>
                <a:cs typeface="Arial"/>
              </a:rPr>
              <a:t> </a:t>
            </a:r>
            <a:r>
              <a:rPr sz="1966" spc="-22" dirty="0">
                <a:latin typeface="Arial"/>
                <a:cs typeface="Arial"/>
              </a:rPr>
              <a:t>representation)</a:t>
            </a:r>
            <a:endParaRPr sz="1966">
              <a:latin typeface="Arial"/>
              <a:cs typeface="Arial"/>
            </a:endParaRPr>
          </a:p>
          <a:p>
            <a:pPr marL="646386" indent="-252451">
              <a:spcBef>
                <a:spcPts val="677"/>
              </a:spcBef>
              <a:buClr>
                <a:srgbClr val="D41A2C"/>
              </a:buClr>
              <a:buFont typeface="Menlo"/>
              <a:buChar char="•"/>
              <a:tabLst>
                <a:tab pos="646386" algn="l"/>
              </a:tabLst>
            </a:pPr>
            <a:r>
              <a:rPr sz="1966" spc="-22" dirty="0">
                <a:latin typeface="Arial"/>
                <a:cs typeface="Arial"/>
              </a:rPr>
              <a:t>Sim-to-</a:t>
            </a:r>
            <a:r>
              <a:rPr sz="1966" dirty="0">
                <a:latin typeface="Arial"/>
                <a:cs typeface="Arial"/>
              </a:rPr>
              <a:t>real:</a:t>
            </a:r>
            <a:r>
              <a:rPr sz="1966" spc="76" dirty="0">
                <a:latin typeface="Arial"/>
                <a:cs typeface="Arial"/>
              </a:rPr>
              <a:t> </a:t>
            </a:r>
            <a:r>
              <a:rPr sz="1966" spc="-55" dirty="0">
                <a:latin typeface="Arial"/>
                <a:cs typeface="Arial"/>
              </a:rPr>
              <a:t>Transfer</a:t>
            </a:r>
            <a:r>
              <a:rPr sz="1966" spc="-33" dirty="0">
                <a:latin typeface="Arial"/>
                <a:cs typeface="Arial"/>
              </a:rPr>
              <a:t> </a:t>
            </a:r>
            <a:r>
              <a:rPr sz="1966" dirty="0">
                <a:latin typeface="Arial"/>
                <a:cs typeface="Arial"/>
              </a:rPr>
              <a:t>from</a:t>
            </a:r>
            <a:r>
              <a:rPr sz="1966" spc="-33" dirty="0">
                <a:latin typeface="Arial"/>
                <a:cs typeface="Arial"/>
              </a:rPr>
              <a:t> </a:t>
            </a:r>
            <a:r>
              <a:rPr sz="1966" dirty="0">
                <a:latin typeface="Arial"/>
                <a:cs typeface="Arial"/>
              </a:rPr>
              <a:t>simulated</a:t>
            </a:r>
            <a:r>
              <a:rPr sz="1966" spc="-44" dirty="0">
                <a:latin typeface="Arial"/>
                <a:cs typeface="Arial"/>
              </a:rPr>
              <a:t> </a:t>
            </a:r>
            <a:r>
              <a:rPr sz="1966" dirty="0">
                <a:latin typeface="Arial"/>
                <a:cs typeface="Arial"/>
              </a:rPr>
              <a:t>training</a:t>
            </a:r>
            <a:r>
              <a:rPr sz="1966" spc="-33" dirty="0">
                <a:latin typeface="Arial"/>
                <a:cs typeface="Arial"/>
              </a:rPr>
              <a:t> </a:t>
            </a:r>
            <a:r>
              <a:rPr sz="1966" dirty="0">
                <a:latin typeface="Arial"/>
                <a:cs typeface="Arial"/>
              </a:rPr>
              <a:t>to</a:t>
            </a:r>
            <a:r>
              <a:rPr sz="1966" spc="-44" dirty="0">
                <a:latin typeface="Arial"/>
                <a:cs typeface="Arial"/>
              </a:rPr>
              <a:t> </a:t>
            </a:r>
            <a:r>
              <a:rPr sz="1966" dirty="0">
                <a:latin typeface="Arial"/>
                <a:cs typeface="Arial"/>
              </a:rPr>
              <a:t>real</a:t>
            </a:r>
            <a:r>
              <a:rPr sz="1966" spc="-33" dirty="0">
                <a:latin typeface="Arial"/>
                <a:cs typeface="Arial"/>
              </a:rPr>
              <a:t> </a:t>
            </a:r>
            <a:r>
              <a:rPr sz="1966" spc="-22" dirty="0">
                <a:latin typeface="Arial"/>
                <a:cs typeface="Arial"/>
              </a:rPr>
              <a:t>environment</a:t>
            </a:r>
            <a:endParaRPr sz="1966">
              <a:latin typeface="Arial"/>
              <a:cs typeface="Arial"/>
            </a:endParaRPr>
          </a:p>
          <a:p>
            <a:pPr marL="646386" indent="-252451">
              <a:spcBef>
                <a:spcPts val="677"/>
              </a:spcBef>
              <a:buFont typeface="Menlo"/>
              <a:buChar char="•"/>
              <a:tabLst>
                <a:tab pos="646386" algn="l"/>
              </a:tabLst>
            </a:pPr>
            <a:r>
              <a:rPr sz="1966" dirty="0">
                <a:solidFill>
                  <a:srgbClr val="D41A2C"/>
                </a:solidFill>
                <a:latin typeface="Arial"/>
                <a:cs typeface="Arial"/>
              </a:rPr>
              <a:t>Asymmetric</a:t>
            </a:r>
            <a:r>
              <a:rPr sz="1966" spc="-87" dirty="0">
                <a:solidFill>
                  <a:srgbClr val="D41A2C"/>
                </a:solidFill>
                <a:latin typeface="Arial"/>
                <a:cs typeface="Arial"/>
              </a:rPr>
              <a:t> </a:t>
            </a:r>
            <a:r>
              <a:rPr sz="1966" dirty="0">
                <a:solidFill>
                  <a:srgbClr val="D41A2C"/>
                </a:solidFill>
                <a:latin typeface="Arial"/>
                <a:cs typeface="Arial"/>
              </a:rPr>
              <a:t>training</a:t>
            </a:r>
            <a:r>
              <a:rPr sz="1966" dirty="0">
                <a:latin typeface="Arial"/>
                <a:cs typeface="Arial"/>
              </a:rPr>
              <a:t>:</a:t>
            </a:r>
            <a:r>
              <a:rPr sz="1966" spc="22" dirty="0">
                <a:latin typeface="Arial"/>
                <a:cs typeface="Arial"/>
              </a:rPr>
              <a:t> </a:t>
            </a:r>
            <a:r>
              <a:rPr sz="1966" dirty="0">
                <a:latin typeface="Arial"/>
                <a:cs typeface="Arial"/>
              </a:rPr>
              <a:t>Exploit</a:t>
            </a:r>
            <a:r>
              <a:rPr sz="1966" spc="-87" dirty="0">
                <a:latin typeface="Arial"/>
                <a:cs typeface="Arial"/>
              </a:rPr>
              <a:t> </a:t>
            </a:r>
            <a:r>
              <a:rPr sz="1966" dirty="0">
                <a:latin typeface="Arial"/>
                <a:cs typeface="Arial"/>
              </a:rPr>
              <a:t>(compact)</a:t>
            </a:r>
            <a:r>
              <a:rPr sz="1966" spc="-87" dirty="0">
                <a:latin typeface="Arial"/>
                <a:cs typeface="Arial"/>
              </a:rPr>
              <a:t> </a:t>
            </a:r>
            <a:r>
              <a:rPr sz="1966" dirty="0">
                <a:latin typeface="Arial"/>
                <a:cs typeface="Arial"/>
              </a:rPr>
              <a:t>simulator</a:t>
            </a:r>
            <a:r>
              <a:rPr sz="1966" spc="-87" dirty="0">
                <a:latin typeface="Arial"/>
                <a:cs typeface="Arial"/>
              </a:rPr>
              <a:t> </a:t>
            </a:r>
            <a:r>
              <a:rPr sz="1966" dirty="0">
                <a:latin typeface="Arial"/>
                <a:cs typeface="Arial"/>
              </a:rPr>
              <a:t>state</a:t>
            </a:r>
            <a:r>
              <a:rPr sz="1966" spc="-87" dirty="0">
                <a:latin typeface="Arial"/>
                <a:cs typeface="Arial"/>
              </a:rPr>
              <a:t> </a:t>
            </a:r>
            <a:r>
              <a:rPr sz="1966" dirty="0">
                <a:latin typeface="Arial"/>
                <a:cs typeface="Arial"/>
              </a:rPr>
              <a:t>for</a:t>
            </a:r>
            <a:r>
              <a:rPr sz="1966" spc="-87" dirty="0">
                <a:latin typeface="Arial"/>
                <a:cs typeface="Arial"/>
              </a:rPr>
              <a:t> </a:t>
            </a:r>
            <a:r>
              <a:rPr sz="1966" spc="-22" dirty="0">
                <a:latin typeface="Arial"/>
                <a:cs typeface="Arial"/>
              </a:rPr>
              <a:t>training</a:t>
            </a:r>
            <a:endParaRPr sz="1966">
              <a:latin typeface="Arial"/>
              <a:cs typeface="Arial"/>
            </a:endParaRPr>
          </a:p>
          <a:p>
            <a:pPr>
              <a:spcBef>
                <a:spcPts val="1027"/>
              </a:spcBef>
              <a:buClr>
                <a:srgbClr val="D41A2C"/>
              </a:buClr>
              <a:buFont typeface="Menlo"/>
              <a:buChar char="•"/>
            </a:pPr>
            <a:endParaRPr sz="1966">
              <a:latin typeface="Arial"/>
              <a:cs typeface="Arial"/>
            </a:endParaRPr>
          </a:p>
          <a:p>
            <a:pPr marL="138709"/>
            <a:r>
              <a:rPr sz="1966" b="1" dirty="0">
                <a:latin typeface="Arial"/>
                <a:cs typeface="Arial"/>
              </a:rPr>
              <a:t>Asymmetric</a:t>
            </a:r>
            <a:r>
              <a:rPr sz="1966" b="1" spc="-131" dirty="0">
                <a:latin typeface="Arial"/>
                <a:cs typeface="Arial"/>
              </a:rPr>
              <a:t> </a:t>
            </a:r>
            <a:r>
              <a:rPr sz="1966" b="1" spc="-22" dirty="0">
                <a:latin typeface="Arial"/>
                <a:cs typeface="Arial"/>
              </a:rPr>
              <a:t>Training:</a:t>
            </a:r>
            <a:endParaRPr sz="1966">
              <a:latin typeface="Arial"/>
              <a:cs typeface="Arial"/>
            </a:endParaRPr>
          </a:p>
          <a:p>
            <a:pPr marL="646386" indent="-252451">
              <a:spcBef>
                <a:spcPts val="677"/>
              </a:spcBef>
              <a:buClr>
                <a:srgbClr val="D41A2C"/>
              </a:buClr>
              <a:buFont typeface="Menlo"/>
              <a:buChar char="•"/>
              <a:tabLst>
                <a:tab pos="646386" algn="l"/>
              </a:tabLst>
            </a:pPr>
            <a:r>
              <a:rPr sz="1966" dirty="0">
                <a:latin typeface="Arial"/>
                <a:cs typeface="Arial"/>
              </a:rPr>
              <a:t>History</a:t>
            </a:r>
            <a:r>
              <a:rPr sz="1966" spc="-87" dirty="0">
                <a:latin typeface="Arial"/>
                <a:cs typeface="Arial"/>
              </a:rPr>
              <a:t> </a:t>
            </a:r>
            <a:r>
              <a:rPr sz="1966" dirty="0">
                <a:latin typeface="Arial"/>
                <a:cs typeface="Arial"/>
              </a:rPr>
              <a:t>policy</a:t>
            </a:r>
            <a:r>
              <a:rPr sz="1966" spc="-87" dirty="0">
                <a:latin typeface="Arial"/>
                <a:cs typeface="Arial"/>
              </a:rPr>
              <a:t> </a:t>
            </a:r>
            <a:r>
              <a:rPr sz="1966" dirty="0">
                <a:latin typeface="Arial"/>
                <a:cs typeface="Arial"/>
              </a:rPr>
              <a:t>constrained</a:t>
            </a:r>
            <a:r>
              <a:rPr sz="1966" spc="-76" dirty="0">
                <a:latin typeface="Arial"/>
                <a:cs typeface="Arial"/>
              </a:rPr>
              <a:t> </a:t>
            </a:r>
            <a:r>
              <a:rPr sz="1966" dirty="0">
                <a:latin typeface="Arial"/>
                <a:cs typeface="Arial"/>
              </a:rPr>
              <a:t>by</a:t>
            </a:r>
            <a:r>
              <a:rPr sz="1966" spc="-87" dirty="0">
                <a:latin typeface="Arial"/>
                <a:cs typeface="Arial"/>
              </a:rPr>
              <a:t> </a:t>
            </a:r>
            <a:r>
              <a:rPr sz="1966" dirty="0">
                <a:latin typeface="Arial"/>
                <a:cs typeface="Arial"/>
              </a:rPr>
              <a:t>problem</a:t>
            </a:r>
            <a:r>
              <a:rPr sz="1966" spc="-76" dirty="0">
                <a:latin typeface="Arial"/>
                <a:cs typeface="Arial"/>
              </a:rPr>
              <a:t> </a:t>
            </a:r>
            <a:r>
              <a:rPr sz="1966" spc="-22" dirty="0">
                <a:latin typeface="Arial"/>
                <a:cs typeface="Arial"/>
              </a:rPr>
              <a:t>definition</a:t>
            </a:r>
            <a:endParaRPr sz="1966">
              <a:latin typeface="Arial"/>
              <a:cs typeface="Arial"/>
            </a:endParaRPr>
          </a:p>
          <a:p>
            <a:pPr marL="649160">
              <a:spcBef>
                <a:spcPts val="22"/>
              </a:spcBef>
            </a:pPr>
            <a:r>
              <a:rPr sz="1966" i="1" spc="164" dirty="0">
                <a:latin typeface="Times New Roman"/>
                <a:cs typeface="Times New Roman"/>
              </a:rPr>
              <a:t>π</a:t>
            </a:r>
            <a:r>
              <a:rPr sz="1966" i="1" spc="-208" dirty="0">
                <a:latin typeface="Times New Roman"/>
                <a:cs typeface="Times New Roman"/>
              </a:rPr>
              <a:t> </a:t>
            </a:r>
            <a:r>
              <a:rPr sz="1966" dirty="0">
                <a:latin typeface="Times New Roman"/>
                <a:cs typeface="Times New Roman"/>
              </a:rPr>
              <a:t>:</a:t>
            </a:r>
            <a:r>
              <a:rPr sz="1966" spc="142" dirty="0">
                <a:latin typeface="Times New Roman"/>
                <a:cs typeface="Times New Roman"/>
              </a:rPr>
              <a:t> </a:t>
            </a:r>
            <a:r>
              <a:rPr sz="1966" i="1" spc="524" dirty="0">
                <a:latin typeface="Menlo"/>
                <a:cs typeface="Menlo"/>
              </a:rPr>
              <a:t>H</a:t>
            </a:r>
            <a:r>
              <a:rPr sz="1966" i="1" spc="-623" dirty="0">
                <a:latin typeface="Menlo"/>
                <a:cs typeface="Menlo"/>
              </a:rPr>
              <a:t> </a:t>
            </a:r>
            <a:r>
              <a:rPr sz="1966" i="1" spc="830" dirty="0">
                <a:latin typeface="Menlo"/>
                <a:cs typeface="Menlo"/>
              </a:rPr>
              <a:t>→</a:t>
            </a:r>
            <a:r>
              <a:rPr sz="1966" i="1" spc="-623" dirty="0">
                <a:latin typeface="Menlo"/>
                <a:cs typeface="Menlo"/>
              </a:rPr>
              <a:t> </a:t>
            </a:r>
            <a:r>
              <a:rPr sz="1966" spc="295" dirty="0">
                <a:latin typeface="Times New Roman"/>
                <a:cs typeface="Times New Roman"/>
              </a:rPr>
              <a:t>∆</a:t>
            </a:r>
            <a:r>
              <a:rPr sz="1966" i="1" spc="295" dirty="0">
                <a:latin typeface="Menlo"/>
                <a:cs typeface="Menlo"/>
              </a:rPr>
              <a:t>A</a:t>
            </a:r>
            <a:r>
              <a:rPr sz="1966" spc="295" dirty="0">
                <a:latin typeface="Arial"/>
                <a:cs typeface="Arial"/>
              </a:rPr>
              <a:t>,</a:t>
            </a:r>
            <a:r>
              <a:rPr sz="1966" spc="-11" dirty="0">
                <a:latin typeface="Arial"/>
                <a:cs typeface="Arial"/>
              </a:rPr>
              <a:t> </a:t>
            </a:r>
            <a:r>
              <a:rPr sz="1966" dirty="0">
                <a:latin typeface="Arial"/>
                <a:cs typeface="Arial"/>
              </a:rPr>
              <a:t>where</a:t>
            </a:r>
            <a:r>
              <a:rPr sz="1966" spc="-11" dirty="0">
                <a:latin typeface="Arial"/>
                <a:cs typeface="Arial"/>
              </a:rPr>
              <a:t> </a:t>
            </a:r>
            <a:r>
              <a:rPr sz="1966" i="1" spc="524" dirty="0">
                <a:latin typeface="Menlo"/>
                <a:cs typeface="Menlo"/>
              </a:rPr>
              <a:t>H</a:t>
            </a:r>
            <a:r>
              <a:rPr sz="1966" i="1" spc="-623" dirty="0">
                <a:latin typeface="Menlo"/>
                <a:cs typeface="Menlo"/>
              </a:rPr>
              <a:t> </a:t>
            </a:r>
            <a:r>
              <a:rPr sz="1966" i="1" spc="382" dirty="0">
                <a:latin typeface="Menlo"/>
                <a:cs typeface="Menlo"/>
              </a:rPr>
              <a:t>≡</a:t>
            </a:r>
            <a:r>
              <a:rPr sz="1966" i="1" spc="-644" dirty="0">
                <a:latin typeface="Menlo"/>
                <a:cs typeface="Menlo"/>
              </a:rPr>
              <a:t> </a:t>
            </a:r>
            <a:r>
              <a:rPr sz="1966" dirty="0">
                <a:latin typeface="Arial"/>
                <a:cs typeface="Arial"/>
              </a:rPr>
              <a:t>history</a:t>
            </a:r>
            <a:r>
              <a:rPr sz="1966" spc="-22" dirty="0">
                <a:latin typeface="Arial"/>
                <a:cs typeface="Arial"/>
              </a:rPr>
              <a:t> </a:t>
            </a:r>
            <a:r>
              <a:rPr sz="1966" dirty="0">
                <a:latin typeface="Arial"/>
                <a:cs typeface="Arial"/>
              </a:rPr>
              <a:t>of</a:t>
            </a:r>
            <a:r>
              <a:rPr sz="1966" spc="-11" dirty="0">
                <a:latin typeface="Arial"/>
                <a:cs typeface="Arial"/>
              </a:rPr>
              <a:t> </a:t>
            </a:r>
            <a:r>
              <a:rPr sz="1966" spc="-22" dirty="0">
                <a:latin typeface="Arial"/>
                <a:cs typeface="Arial"/>
              </a:rPr>
              <a:t>images</a:t>
            </a:r>
            <a:endParaRPr sz="1966">
              <a:latin typeface="Arial"/>
              <a:cs typeface="Arial"/>
            </a:endParaRPr>
          </a:p>
          <a:p>
            <a:pPr marL="646386" indent="-252451">
              <a:spcBef>
                <a:spcPts val="677"/>
              </a:spcBef>
              <a:buClr>
                <a:srgbClr val="D41A2C"/>
              </a:buClr>
              <a:buFont typeface="Menlo"/>
              <a:buChar char="•"/>
              <a:tabLst>
                <a:tab pos="646386" algn="l"/>
              </a:tabLst>
            </a:pPr>
            <a:r>
              <a:rPr sz="1966" dirty="0">
                <a:latin typeface="Arial"/>
                <a:cs typeface="Arial"/>
              </a:rPr>
              <a:t>State</a:t>
            </a:r>
            <a:r>
              <a:rPr sz="1966" spc="-55" dirty="0">
                <a:latin typeface="Arial"/>
                <a:cs typeface="Arial"/>
              </a:rPr>
              <a:t> </a:t>
            </a:r>
            <a:r>
              <a:rPr sz="1966" dirty="0">
                <a:latin typeface="Arial"/>
                <a:cs typeface="Arial"/>
              </a:rPr>
              <a:t>critic</a:t>
            </a:r>
            <a:r>
              <a:rPr sz="1966" spc="-55" dirty="0">
                <a:latin typeface="Arial"/>
                <a:cs typeface="Arial"/>
              </a:rPr>
              <a:t> </a:t>
            </a:r>
            <a:r>
              <a:rPr sz="1966" dirty="0">
                <a:latin typeface="Arial"/>
                <a:cs typeface="Arial"/>
              </a:rPr>
              <a:t>as</a:t>
            </a:r>
            <a:r>
              <a:rPr sz="1966" spc="-55" dirty="0">
                <a:latin typeface="Arial"/>
                <a:cs typeface="Arial"/>
              </a:rPr>
              <a:t> </a:t>
            </a:r>
            <a:r>
              <a:rPr sz="1966" dirty="0">
                <a:solidFill>
                  <a:srgbClr val="D41A2C"/>
                </a:solidFill>
                <a:latin typeface="Arial"/>
                <a:cs typeface="Arial"/>
              </a:rPr>
              <a:t>training</a:t>
            </a:r>
            <a:r>
              <a:rPr sz="1966" spc="-55" dirty="0">
                <a:solidFill>
                  <a:srgbClr val="D41A2C"/>
                </a:solidFill>
                <a:latin typeface="Arial"/>
                <a:cs typeface="Arial"/>
              </a:rPr>
              <a:t> </a:t>
            </a:r>
            <a:r>
              <a:rPr sz="1966" dirty="0">
                <a:solidFill>
                  <a:srgbClr val="D41A2C"/>
                </a:solidFill>
                <a:latin typeface="Arial"/>
                <a:cs typeface="Arial"/>
              </a:rPr>
              <a:t>construct</a:t>
            </a:r>
            <a:r>
              <a:rPr sz="1966" dirty="0">
                <a:latin typeface="Arial"/>
                <a:cs typeface="Arial"/>
              </a:rPr>
              <a:t>,</a:t>
            </a:r>
            <a:r>
              <a:rPr sz="1966" spc="-55" dirty="0">
                <a:latin typeface="Arial"/>
                <a:cs typeface="Arial"/>
              </a:rPr>
              <a:t> </a:t>
            </a:r>
            <a:r>
              <a:rPr sz="1966" dirty="0">
                <a:latin typeface="Arial"/>
                <a:cs typeface="Arial"/>
              </a:rPr>
              <a:t>not</a:t>
            </a:r>
            <a:r>
              <a:rPr sz="1966" spc="-55" dirty="0">
                <a:latin typeface="Arial"/>
                <a:cs typeface="Arial"/>
              </a:rPr>
              <a:t> </a:t>
            </a:r>
            <a:r>
              <a:rPr sz="1966" dirty="0">
                <a:latin typeface="Arial"/>
                <a:cs typeface="Arial"/>
              </a:rPr>
              <a:t>used</a:t>
            </a:r>
            <a:r>
              <a:rPr sz="1966" spc="-55" dirty="0">
                <a:latin typeface="Arial"/>
                <a:cs typeface="Arial"/>
              </a:rPr>
              <a:t> </a:t>
            </a:r>
            <a:r>
              <a:rPr sz="1966" dirty="0">
                <a:latin typeface="Arial"/>
                <a:cs typeface="Arial"/>
              </a:rPr>
              <a:t>during</a:t>
            </a:r>
            <a:r>
              <a:rPr sz="1966" spc="-44" dirty="0">
                <a:latin typeface="Arial"/>
                <a:cs typeface="Arial"/>
              </a:rPr>
              <a:t> </a:t>
            </a:r>
            <a:r>
              <a:rPr sz="1966" spc="-22" dirty="0">
                <a:latin typeface="Arial"/>
                <a:cs typeface="Arial"/>
              </a:rPr>
              <a:t>execution</a:t>
            </a:r>
            <a:endParaRPr sz="1966">
              <a:latin typeface="Arial"/>
              <a:cs typeface="Arial"/>
            </a:endParaRPr>
          </a:p>
          <a:p>
            <a:pPr marL="649160">
              <a:spcBef>
                <a:spcPts val="22"/>
              </a:spcBef>
            </a:pPr>
            <a:r>
              <a:rPr sz="1966" i="1" spc="-295" dirty="0">
                <a:latin typeface="Times New Roman"/>
                <a:cs typeface="Times New Roman"/>
              </a:rPr>
              <a:t>V</a:t>
            </a:r>
            <a:r>
              <a:rPr sz="2949" spc="-441" baseline="15432" dirty="0">
                <a:latin typeface="Times New Roman"/>
                <a:cs typeface="Times New Roman"/>
              </a:rPr>
              <a:t>ˆ</a:t>
            </a:r>
            <a:r>
              <a:rPr sz="2949" spc="48" baseline="15432" dirty="0">
                <a:latin typeface="Times New Roman"/>
                <a:cs typeface="Times New Roman"/>
              </a:rPr>
              <a:t> </a:t>
            </a:r>
            <a:r>
              <a:rPr sz="1966" dirty="0">
                <a:latin typeface="Times New Roman"/>
                <a:cs typeface="Times New Roman"/>
              </a:rPr>
              <a:t>:</a:t>
            </a:r>
            <a:r>
              <a:rPr sz="1966" spc="175" dirty="0">
                <a:latin typeface="Times New Roman"/>
                <a:cs typeface="Times New Roman"/>
              </a:rPr>
              <a:t> </a:t>
            </a:r>
            <a:r>
              <a:rPr sz="1966" i="1" dirty="0">
                <a:latin typeface="Menlo"/>
                <a:cs typeface="Menlo"/>
              </a:rPr>
              <a:t>S</a:t>
            </a:r>
            <a:r>
              <a:rPr sz="1966" i="1" spc="-481" dirty="0">
                <a:latin typeface="Menlo"/>
                <a:cs typeface="Menlo"/>
              </a:rPr>
              <a:t> </a:t>
            </a:r>
            <a:r>
              <a:rPr sz="1966" i="1" spc="830" dirty="0">
                <a:latin typeface="Menlo"/>
                <a:cs typeface="Menlo"/>
              </a:rPr>
              <a:t>→</a:t>
            </a:r>
            <a:r>
              <a:rPr sz="1966" i="1" spc="-623" dirty="0">
                <a:latin typeface="Menlo"/>
                <a:cs typeface="Menlo"/>
              </a:rPr>
              <a:t> </a:t>
            </a:r>
            <a:r>
              <a:rPr sz="1966" dirty="0">
                <a:latin typeface="Times New Roman"/>
                <a:cs typeface="Times New Roman"/>
              </a:rPr>
              <a:t>R</a:t>
            </a:r>
            <a:r>
              <a:rPr sz="1966" dirty="0">
                <a:latin typeface="Arial"/>
                <a:cs typeface="Arial"/>
              </a:rPr>
              <a:t>,</a:t>
            </a:r>
            <a:r>
              <a:rPr sz="1966" spc="-11" dirty="0">
                <a:latin typeface="Arial"/>
                <a:cs typeface="Arial"/>
              </a:rPr>
              <a:t> </a:t>
            </a:r>
            <a:r>
              <a:rPr sz="1966" dirty="0">
                <a:latin typeface="Arial"/>
                <a:cs typeface="Arial"/>
              </a:rPr>
              <a:t>where</a:t>
            </a:r>
            <a:r>
              <a:rPr sz="1966" spc="-11" dirty="0">
                <a:latin typeface="Arial"/>
                <a:cs typeface="Arial"/>
              </a:rPr>
              <a:t> </a:t>
            </a:r>
            <a:r>
              <a:rPr sz="1966" i="1" dirty="0">
                <a:latin typeface="Menlo"/>
                <a:cs typeface="Menlo"/>
              </a:rPr>
              <a:t>S</a:t>
            </a:r>
            <a:r>
              <a:rPr sz="1966" i="1" spc="-481" dirty="0">
                <a:latin typeface="Menlo"/>
                <a:cs typeface="Menlo"/>
              </a:rPr>
              <a:t> </a:t>
            </a:r>
            <a:r>
              <a:rPr sz="1966" i="1" spc="382" dirty="0">
                <a:latin typeface="Menlo"/>
                <a:cs typeface="Menlo"/>
              </a:rPr>
              <a:t>≡</a:t>
            </a:r>
            <a:r>
              <a:rPr sz="1966" i="1" spc="-633" dirty="0">
                <a:latin typeface="Menlo"/>
                <a:cs typeface="Menlo"/>
              </a:rPr>
              <a:t> </a:t>
            </a:r>
            <a:r>
              <a:rPr sz="1966" dirty="0">
                <a:latin typeface="Arial"/>
                <a:cs typeface="Arial"/>
              </a:rPr>
              <a:t>simulator</a:t>
            </a:r>
            <a:r>
              <a:rPr sz="1966" spc="-11" dirty="0">
                <a:latin typeface="Arial"/>
                <a:cs typeface="Arial"/>
              </a:rPr>
              <a:t> </a:t>
            </a:r>
            <a:r>
              <a:rPr sz="1966" dirty="0">
                <a:latin typeface="Arial"/>
                <a:cs typeface="Arial"/>
              </a:rPr>
              <a:t>internal</a:t>
            </a:r>
            <a:r>
              <a:rPr sz="1966" spc="-11" dirty="0">
                <a:latin typeface="Arial"/>
                <a:cs typeface="Arial"/>
              </a:rPr>
              <a:t> </a:t>
            </a:r>
            <a:r>
              <a:rPr sz="1966" spc="-22" dirty="0">
                <a:latin typeface="Arial"/>
                <a:cs typeface="Arial"/>
              </a:rPr>
              <a:t>state</a:t>
            </a:r>
            <a:endParaRPr sz="1966">
              <a:latin typeface="Arial"/>
              <a:cs typeface="Arial"/>
            </a:endParaRPr>
          </a:p>
        </p:txBody>
      </p:sp>
      <p:sp>
        <p:nvSpPr>
          <p:cNvPr id="28" name="object 28"/>
          <p:cNvSpPr txBox="1">
            <a:spLocks noGrp="1"/>
          </p:cNvSpPr>
          <p:nvPr>
            <p:ph type="ftr" sz="quarter" idx="5"/>
          </p:nvPr>
        </p:nvSpPr>
        <p:spPr>
          <a:xfrm>
            <a:off x="85737" y="3350180"/>
            <a:ext cx="337184"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A.</a:t>
            </a:r>
            <a:r>
              <a:rPr lang="en-US" spc="-20"/>
              <a:t> </a:t>
            </a:r>
            <a:r>
              <a:rPr lang="en-US" spc="-10"/>
              <a:t>Baisero</a:t>
            </a:r>
            <a:endParaRPr spc="-22" dirty="0"/>
          </a:p>
        </p:txBody>
      </p:sp>
      <p:sp>
        <p:nvSpPr>
          <p:cNvPr id="32" name="object 32"/>
          <p:cNvSpPr txBox="1">
            <a:spLocks noGrp="1"/>
          </p:cNvSpPr>
          <p:nvPr>
            <p:ph type="dt" sz="half" idx="6"/>
          </p:nvPr>
        </p:nvSpPr>
        <p:spPr>
          <a:xfrm>
            <a:off x="3570742" y="3350180"/>
            <a:ext cx="429958"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CS</a:t>
            </a:r>
            <a:r>
              <a:rPr lang="en-US" spc="-20"/>
              <a:t> </a:t>
            </a:r>
            <a:r>
              <a:rPr lang="en-US" spc="-10"/>
              <a:t>4180/5180</a:t>
            </a:r>
            <a:endParaRPr spc="-22" dirty="0"/>
          </a:p>
        </p:txBody>
      </p:sp>
      <p:sp>
        <p:nvSpPr>
          <p:cNvPr id="33" name="object 33"/>
          <p:cNvSpPr txBox="1">
            <a:spLocks noGrp="1"/>
          </p:cNvSpPr>
          <p:nvPr>
            <p:ph type="sldNum" sz="quarter" idx="7"/>
          </p:nvPr>
        </p:nvSpPr>
        <p:spPr>
          <a:xfrm>
            <a:off x="4295597" y="3357216"/>
            <a:ext cx="244729"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73025">
              <a:spcBef>
                <a:spcPts val="70"/>
              </a:spcBef>
            </a:pPr>
            <a:fld id="{81D60167-4931-47E6-BA6A-407CBD079E47}" type="slidenum">
              <a:rPr lang="en-US" smtClean="0"/>
              <a:pPr marL="73025">
                <a:spcBef>
                  <a:spcPts val="70"/>
                </a:spcBef>
              </a:pPr>
              <a:t>299</a:t>
            </a:fld>
            <a:r>
              <a:rPr lang="en-US" spc="-15"/>
              <a:t> </a:t>
            </a:r>
            <a:r>
              <a:rPr lang="en-US"/>
              <a:t>/</a:t>
            </a:r>
            <a:r>
              <a:rPr lang="en-US" spc="-5"/>
              <a:t> </a:t>
            </a:r>
            <a:r>
              <a:rPr lang="en-US" spc="-25"/>
              <a:t>53</a:t>
            </a:r>
            <a:endParaRPr spc="-55" dirty="0"/>
          </a:p>
        </p:txBody>
      </p:sp>
    </p:spTree>
  </p:cSld>
  <p:clrMapOvr>
    <a:masterClrMapping/>
  </p:clrMapOvr>
  <p:transition>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930A2-E917-8227-4916-FDD161B54E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201D3E-5474-D9EB-E040-D7C8F693CD52}"/>
              </a:ext>
            </a:extLst>
          </p:cNvPr>
          <p:cNvSpPr>
            <a:spLocks noGrp="1"/>
          </p:cNvSpPr>
          <p:nvPr>
            <p:ph type="title"/>
          </p:nvPr>
        </p:nvSpPr>
        <p:spPr/>
        <p:txBody>
          <a:bodyPr/>
          <a:lstStyle/>
          <a:p>
            <a:r>
              <a:rPr lang="en-US" dirty="0"/>
              <a:t>Background reading</a:t>
            </a:r>
          </a:p>
        </p:txBody>
      </p:sp>
      <p:sp>
        <p:nvSpPr>
          <p:cNvPr id="3" name="Content Placeholder 2">
            <a:extLst>
              <a:ext uri="{FF2B5EF4-FFF2-40B4-BE49-F238E27FC236}">
                <a16:creationId xmlns:a16="http://schemas.microsoft.com/office/drawing/2014/main" id="{2BE979B9-1CF4-382C-CB78-12189BAD1B8D}"/>
              </a:ext>
            </a:extLst>
          </p:cNvPr>
          <p:cNvSpPr>
            <a:spLocks noGrp="1"/>
          </p:cNvSpPr>
          <p:nvPr>
            <p:ph idx="1"/>
          </p:nvPr>
        </p:nvSpPr>
        <p:spPr>
          <a:xfrm>
            <a:off x="693043" y="1759352"/>
            <a:ext cx="8694539" cy="5049606"/>
          </a:xfrm>
        </p:spPr>
        <p:txBody>
          <a:bodyPr>
            <a:normAutofit fontScale="92500" lnSpcReduction="10000"/>
          </a:bodyPr>
          <a:lstStyle/>
          <a:p>
            <a:r>
              <a:rPr lang="en-US" dirty="0"/>
              <a:t>Recommended Sutton and Barto: </a:t>
            </a:r>
          </a:p>
          <a:p>
            <a:pPr lvl="1"/>
            <a:r>
              <a:rPr lang="en-US" dirty="0"/>
              <a:t>MDPs	 3.1--3.8</a:t>
            </a:r>
          </a:p>
          <a:p>
            <a:pPr lvl="1"/>
            <a:r>
              <a:rPr lang="en-US" dirty="0"/>
              <a:t>Dynamic Programming	4.1--4.8</a:t>
            </a:r>
          </a:p>
          <a:p>
            <a:pPr lvl="1"/>
            <a:r>
              <a:rPr lang="en-US" dirty="0"/>
              <a:t>Monte Carlo Methods	5.1--5.7 (you can skip Example 5.5)</a:t>
            </a:r>
          </a:p>
          <a:p>
            <a:pPr lvl="1"/>
            <a:r>
              <a:rPr lang="en-US" dirty="0"/>
              <a:t>Temporal Difference Learning	6.1--6.8</a:t>
            </a:r>
          </a:p>
          <a:p>
            <a:pPr lvl="1"/>
            <a:r>
              <a:rPr lang="en-US" dirty="0"/>
              <a:t>Planning and Learning	8.1--8.6;8.9--8.12</a:t>
            </a:r>
          </a:p>
          <a:p>
            <a:pPr lvl="1"/>
            <a:r>
              <a:rPr lang="en-US" dirty="0"/>
              <a:t>Linear Function Approximation	9.1--9.5, 9.8, 10.1</a:t>
            </a:r>
          </a:p>
          <a:p>
            <a:pPr lvl="1"/>
            <a:r>
              <a:rPr lang="en-US" dirty="0"/>
              <a:t>Policy gradient and actor critic	13.1--13.7</a:t>
            </a:r>
          </a:p>
          <a:p>
            <a:r>
              <a:rPr lang="en-US" dirty="0"/>
              <a:t>Other topics:</a:t>
            </a:r>
          </a:p>
          <a:p>
            <a:pPr lvl="1"/>
            <a:r>
              <a:rPr lang="en-US" dirty="0"/>
              <a:t>Deep learning</a:t>
            </a:r>
          </a:p>
          <a:p>
            <a:pPr lvl="1"/>
            <a:r>
              <a:rPr lang="en-US" dirty="0"/>
              <a:t>DQN and extensions</a:t>
            </a:r>
          </a:p>
          <a:p>
            <a:pPr lvl="1"/>
            <a:r>
              <a:rPr lang="en-US" dirty="0"/>
              <a:t>Deep policy gradient/actor critic algorithms</a:t>
            </a:r>
          </a:p>
        </p:txBody>
      </p:sp>
    </p:spTree>
    <p:extLst>
      <p:ext uri="{BB962C8B-B14F-4D97-AF65-F5344CB8AC3E}">
        <p14:creationId xmlns:p14="http://schemas.microsoft.com/office/powerpoint/2010/main" val="246574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B45C8C-2EED-DB4B-B0B3-E231CF9E12AE}"/>
              </a:ext>
            </a:extLst>
          </p:cNvPr>
          <p:cNvSpPr txBox="1"/>
          <p:nvPr/>
        </p:nvSpPr>
        <p:spPr>
          <a:xfrm>
            <a:off x="426240" y="1481773"/>
            <a:ext cx="9201240" cy="3148919"/>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400" b="0" i="0" u="none" strike="noStrike" kern="1200" cap="none" dirty="0">
                <a:ln>
                  <a:noFill/>
                </a:ln>
                <a:latin typeface="Liberation Sans" pitchFamily="18"/>
                <a:ea typeface="Noto Sans CJK SC Regular" pitchFamily="2"/>
                <a:cs typeface="FreeSans" pitchFamily="2"/>
              </a:rPr>
              <a:t>1. Gradient-MC converges for both linear and non-linear </a:t>
            </a:r>
            <a:r>
              <a:rPr lang="en-US" sz="2400" b="0" i="0" u="none" strike="noStrike" kern="1200" cap="none" dirty="0" err="1">
                <a:ln>
                  <a:noFill/>
                </a:ln>
                <a:latin typeface="Liberation Sans" pitchFamily="18"/>
                <a:ea typeface="Noto Sans CJK SC Regular" pitchFamily="2"/>
                <a:cs typeface="FreeSans" pitchFamily="2"/>
              </a:rPr>
              <a:t>fn</a:t>
            </a:r>
            <a:r>
              <a:rPr lang="en-US" sz="2400" b="0" i="0" u="none" strike="noStrike" kern="1200" cap="none" dirty="0">
                <a:ln>
                  <a:noFill/>
                </a:ln>
                <a:latin typeface="Liberation Sans" pitchFamily="18"/>
                <a:ea typeface="Noto Sans CJK SC Regular" pitchFamily="2"/>
                <a:cs typeface="FreeSans" pitchFamily="2"/>
              </a:rPr>
              <a:t> </a:t>
            </a:r>
            <a:r>
              <a:rPr lang="en-US" sz="2400" b="0" i="0" u="none" strike="noStrike" kern="1200" cap="none" dirty="0" err="1">
                <a:ln>
                  <a:noFill/>
                </a:ln>
                <a:latin typeface="Liberation Sans" pitchFamily="18"/>
                <a:ea typeface="Noto Sans CJK SC Regular" pitchFamily="2"/>
                <a:cs typeface="FreeSans" pitchFamily="2"/>
              </a:rPr>
              <a:t>approx</a:t>
            </a:r>
            <a:endParaRPr lang="en-US" sz="24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r>
              <a:rPr lang="en-US" sz="2400" b="0" i="0" u="none" strike="noStrike" kern="1200" cap="none" dirty="0">
                <a:ln>
                  <a:noFill/>
                </a:ln>
                <a:latin typeface="Liberation Sans" pitchFamily="18"/>
                <a:ea typeface="Noto Sans CJK SC Regular" pitchFamily="2"/>
                <a:cs typeface="FreeSans" pitchFamily="2"/>
              </a:rPr>
              <a:t>2. Gradient-MC converges to an optimal value estimate, i.e. an</a:t>
            </a:r>
          </a:p>
          <a:p>
            <a:pPr marL="0" marR="0" lvl="0" indent="0" hangingPunct="0">
              <a:lnSpc>
                <a:spcPct val="100000"/>
              </a:lnSpc>
              <a:spcBef>
                <a:spcPts val="0"/>
              </a:spcBef>
              <a:spcAft>
                <a:spcPts val="0"/>
              </a:spcAft>
              <a:buNone/>
              <a:tabLst/>
            </a:pPr>
            <a:r>
              <a:rPr lang="en-US" sz="2400" b="0" i="0" u="none" strike="noStrike" kern="1200" cap="none" dirty="0">
                <a:ln>
                  <a:noFill/>
                </a:ln>
                <a:latin typeface="Liberation Sans" pitchFamily="18"/>
                <a:ea typeface="Noto Sans CJK SC Regular" pitchFamily="2"/>
                <a:cs typeface="FreeSans" pitchFamily="2"/>
              </a:rPr>
              <a:t>	estimate that min MSE</a:t>
            </a:r>
          </a:p>
          <a:p>
            <a:pPr marL="0" marR="0" lvl="0" indent="0" hangingPunct="0">
              <a:lnSpc>
                <a:spcPct val="100000"/>
              </a:lnSpc>
              <a:spcBef>
                <a:spcPts val="0"/>
              </a:spcBef>
              <a:spcAft>
                <a:spcPts val="0"/>
              </a:spcAft>
              <a:buNone/>
              <a:tabLst/>
            </a:pPr>
            <a:r>
              <a:rPr lang="en-US" sz="2400" b="0" i="0" u="none" strike="noStrike" kern="1200" cap="none" dirty="0">
                <a:ln>
                  <a:noFill/>
                </a:ln>
                <a:latin typeface="Liberation Sans" pitchFamily="18"/>
                <a:ea typeface="Noto Sans CJK SC Regular" pitchFamily="2"/>
                <a:cs typeface="FreeSans" pitchFamily="2"/>
              </a:rPr>
              <a:t>	– but MC is high variance!</a:t>
            </a:r>
          </a:p>
          <a:p>
            <a:pPr marL="0" marR="0" lvl="0" indent="0" hangingPunct="0">
              <a:lnSpc>
                <a:spcPct val="100000"/>
              </a:lnSpc>
              <a:spcBef>
                <a:spcPts val="0"/>
              </a:spcBef>
              <a:spcAft>
                <a:spcPts val="0"/>
              </a:spcAft>
              <a:buNone/>
              <a:tabLst/>
            </a:pPr>
            <a:r>
              <a:rPr lang="en-US" sz="2400" b="0" i="0" u="none" strike="noStrike" kern="1200" cap="none" dirty="0">
                <a:ln>
                  <a:noFill/>
                </a:ln>
                <a:latin typeface="Liberation Sans" pitchFamily="18"/>
                <a:ea typeface="Noto Sans CJK SC Regular" pitchFamily="2"/>
                <a:cs typeface="FreeSans" pitchFamily="2"/>
              </a:rPr>
              <a:t>3. Semi-gradient-TD(0) converges for linear </a:t>
            </a:r>
            <a:r>
              <a:rPr lang="en-US" sz="2400" b="0" i="0" u="none" strike="noStrike" kern="1200" cap="none" dirty="0" err="1">
                <a:ln>
                  <a:noFill/>
                </a:ln>
                <a:latin typeface="Liberation Sans" pitchFamily="18"/>
                <a:ea typeface="Noto Sans CJK SC Regular" pitchFamily="2"/>
                <a:cs typeface="FreeSans" pitchFamily="2"/>
              </a:rPr>
              <a:t>fn</a:t>
            </a:r>
            <a:r>
              <a:rPr lang="en-US" sz="2400" b="0" i="0" u="none" strike="noStrike" kern="1200" cap="none" dirty="0">
                <a:ln>
                  <a:noFill/>
                </a:ln>
                <a:latin typeface="Liberation Sans" pitchFamily="18"/>
                <a:ea typeface="Noto Sans CJK SC Regular" pitchFamily="2"/>
                <a:cs typeface="FreeSans" pitchFamily="2"/>
              </a:rPr>
              <a:t> </a:t>
            </a:r>
            <a:r>
              <a:rPr lang="en-US" sz="2400" b="0" i="0" u="none" strike="noStrike" kern="1200" cap="none" dirty="0" err="1">
                <a:ln>
                  <a:noFill/>
                </a:ln>
                <a:latin typeface="Liberation Sans" pitchFamily="18"/>
                <a:ea typeface="Noto Sans CJK SC Regular" pitchFamily="2"/>
                <a:cs typeface="FreeSans" pitchFamily="2"/>
              </a:rPr>
              <a:t>approx</a:t>
            </a:r>
            <a:endParaRPr lang="en-US" sz="24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r>
              <a:rPr lang="en-US" sz="2400" b="0" i="0" u="none" strike="noStrike" kern="1200" cap="none" dirty="0">
                <a:ln>
                  <a:noFill/>
                </a:ln>
                <a:latin typeface="Liberation Sans" pitchFamily="18"/>
                <a:ea typeface="Noto Sans CJK SC Regular" pitchFamily="2"/>
                <a:cs typeface="FreeSans" pitchFamily="2"/>
              </a:rPr>
              <a:t>4. Semi-gradient-TD(0) converges to a biased estimate</a:t>
            </a:r>
          </a:p>
          <a:p>
            <a:pPr marL="0" marR="0" lvl="0" indent="0" hangingPunct="0">
              <a:lnSpc>
                <a:spcPct val="100000"/>
              </a:lnSpc>
              <a:spcBef>
                <a:spcPts val="0"/>
              </a:spcBef>
              <a:spcAft>
                <a:spcPts val="0"/>
              </a:spcAft>
              <a:buNone/>
              <a:tabLst/>
            </a:pPr>
            <a:r>
              <a:rPr lang="en-US" sz="2400" b="0" i="0" u="none" strike="noStrike" kern="1200" cap="none" dirty="0">
                <a:ln>
                  <a:noFill/>
                </a:ln>
                <a:latin typeface="Liberation Sans" pitchFamily="18"/>
                <a:ea typeface="Noto Sans CJK SC Regular" pitchFamily="2"/>
                <a:cs typeface="FreeSans" pitchFamily="2"/>
              </a:rPr>
              <a:t>	– but lower variance!</a:t>
            </a:r>
          </a:p>
          <a:p>
            <a:pPr marL="0" marR="0" lvl="0" indent="0" hangingPunct="0">
              <a:lnSpc>
                <a:spcPct val="100000"/>
              </a:lnSpc>
              <a:spcBef>
                <a:spcPts val="0"/>
              </a:spcBef>
              <a:spcAft>
                <a:spcPts val="0"/>
              </a:spcAft>
              <a:buNone/>
              <a:tabLst/>
            </a:pPr>
            <a:r>
              <a:rPr lang="en-US" sz="2400" b="0" i="0" u="none" strike="noStrike" kern="1200" cap="none" dirty="0">
                <a:ln>
                  <a:noFill/>
                </a:ln>
                <a:latin typeface="Liberation Sans" pitchFamily="18"/>
                <a:ea typeface="Noto Sans CJK SC Regular" pitchFamily="2"/>
                <a:cs typeface="FreeSans" pitchFamily="2"/>
              </a:rPr>
              <a:t>	– converges to a point,         , that does does not minimize MSE</a:t>
            </a:r>
          </a:p>
          <a:p>
            <a:pPr marL="0" marR="0" lvl="0" indent="0" hangingPunct="0">
              <a:lnSpc>
                <a:spcPct val="100000"/>
              </a:lnSpc>
              <a:spcBef>
                <a:spcPts val="0"/>
              </a:spcBef>
              <a:spcAft>
                <a:spcPts val="0"/>
              </a:spcAft>
              <a:buNone/>
              <a:tabLst/>
            </a:pPr>
            <a:r>
              <a:rPr lang="en-US" sz="2400" b="0" i="0" u="none" strike="noStrike" kern="1200" cap="none" dirty="0">
                <a:ln>
                  <a:noFill/>
                </a:ln>
                <a:latin typeface="Liberation Sans" pitchFamily="18"/>
                <a:ea typeface="Noto Sans CJK SC Regular" pitchFamily="2"/>
                <a:cs typeface="FreeSans" pitchFamily="2"/>
              </a:rPr>
              <a:t>	– but we have:</a:t>
            </a:r>
          </a:p>
        </p:txBody>
      </p:sp>
      <p:grpSp>
        <p:nvGrpSpPr>
          <p:cNvPr id="4" name="Group 3" descr="22§display§J(w_{TD}) \leq \frac{1}{1-\gamma} \min_w J(w)§svg§600§FALSE" title="TexMaths">
            <a:extLst>
              <a:ext uri="{FF2B5EF4-FFF2-40B4-BE49-F238E27FC236}">
                <a16:creationId xmlns:a16="http://schemas.microsoft.com/office/drawing/2014/main" id="{1F5C932F-C88A-C049-AFE3-27854FF39975}"/>
              </a:ext>
            </a:extLst>
          </p:cNvPr>
          <p:cNvGrpSpPr/>
          <p:nvPr/>
        </p:nvGrpSpPr>
        <p:grpSpPr>
          <a:xfrm>
            <a:off x="3597120" y="4411020"/>
            <a:ext cx="3992040" cy="781200"/>
            <a:chOff x="3597120" y="4272120"/>
            <a:chExt cx="3992040" cy="781200"/>
          </a:xfrm>
        </p:grpSpPr>
        <p:sp>
          <p:nvSpPr>
            <p:cNvPr id="5" name="Freeform 4">
              <a:extLst>
                <a:ext uri="{FF2B5EF4-FFF2-40B4-BE49-F238E27FC236}">
                  <a16:creationId xmlns:a16="http://schemas.microsoft.com/office/drawing/2014/main" id="{743CB737-0B55-F14F-9FAC-3F452A522114}"/>
                </a:ext>
              </a:extLst>
            </p:cNvPr>
            <p:cNvSpPr/>
            <p:nvPr/>
          </p:nvSpPr>
          <p:spPr>
            <a:xfrm>
              <a:off x="3597120" y="4280760"/>
              <a:ext cx="3992040" cy="765360"/>
            </a:xfrm>
            <a:custGeom>
              <a:avLst/>
              <a:gdLst/>
              <a:ahLst/>
              <a:cxnLst>
                <a:cxn ang="3cd4">
                  <a:pos x="hc" y="t"/>
                </a:cxn>
                <a:cxn ang="cd2">
                  <a:pos x="l" y="vc"/>
                </a:cxn>
                <a:cxn ang="cd4">
                  <a:pos x="hc" y="b"/>
                </a:cxn>
                <a:cxn ang="0">
                  <a:pos x="r" y="vc"/>
                </a:cxn>
              </a:cxnLst>
              <a:rect l="l" t="t" r="r" b="b"/>
              <a:pathLst>
                <a:path w="11090" h="2127">
                  <a:moveTo>
                    <a:pt x="5544" y="2127"/>
                  </a:moveTo>
                  <a:lnTo>
                    <a:pt x="0" y="2127"/>
                  </a:lnTo>
                  <a:lnTo>
                    <a:pt x="0" y="0"/>
                  </a:lnTo>
                  <a:lnTo>
                    <a:pt x="11090" y="0"/>
                  </a:lnTo>
                  <a:lnTo>
                    <a:pt x="11090" y="2127"/>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 name="Freeform 5">
              <a:extLst>
                <a:ext uri="{FF2B5EF4-FFF2-40B4-BE49-F238E27FC236}">
                  <a16:creationId xmlns:a16="http://schemas.microsoft.com/office/drawing/2014/main" id="{91A06565-F5C5-8946-8D58-930D05444A5D}"/>
                </a:ext>
              </a:extLst>
            </p:cNvPr>
            <p:cNvSpPr/>
            <p:nvPr/>
          </p:nvSpPr>
          <p:spPr>
            <a:xfrm>
              <a:off x="3621600" y="4501800"/>
              <a:ext cx="196200" cy="245880"/>
            </a:xfrm>
            <a:custGeom>
              <a:avLst/>
              <a:gdLst/>
              <a:ahLst/>
              <a:cxnLst>
                <a:cxn ang="3cd4">
                  <a:pos x="hc" y="t"/>
                </a:cxn>
                <a:cxn ang="cd2">
                  <a:pos x="l" y="vc"/>
                </a:cxn>
                <a:cxn ang="cd4">
                  <a:pos x="hc" y="b"/>
                </a:cxn>
                <a:cxn ang="0">
                  <a:pos x="r" y="vc"/>
                </a:cxn>
              </a:cxnLst>
              <a:rect l="l" t="t" r="r" b="b"/>
              <a:pathLst>
                <a:path w="546" h="684">
                  <a:moveTo>
                    <a:pt x="455" y="70"/>
                  </a:moveTo>
                  <a:cubicBezTo>
                    <a:pt x="464" y="40"/>
                    <a:pt x="466" y="31"/>
                    <a:pt x="519" y="31"/>
                  </a:cubicBezTo>
                  <a:cubicBezTo>
                    <a:pt x="535" y="31"/>
                    <a:pt x="546" y="31"/>
                    <a:pt x="546" y="11"/>
                  </a:cubicBezTo>
                  <a:cubicBezTo>
                    <a:pt x="546" y="2"/>
                    <a:pt x="539" y="0"/>
                    <a:pt x="532" y="0"/>
                  </a:cubicBezTo>
                  <a:cubicBezTo>
                    <a:pt x="508" y="0"/>
                    <a:pt x="449" y="2"/>
                    <a:pt x="425" y="2"/>
                  </a:cubicBezTo>
                  <a:cubicBezTo>
                    <a:pt x="392" y="2"/>
                    <a:pt x="312" y="0"/>
                    <a:pt x="282" y="0"/>
                  </a:cubicBezTo>
                  <a:cubicBezTo>
                    <a:pt x="273" y="0"/>
                    <a:pt x="262" y="0"/>
                    <a:pt x="262" y="20"/>
                  </a:cubicBezTo>
                  <a:cubicBezTo>
                    <a:pt x="262" y="31"/>
                    <a:pt x="268" y="31"/>
                    <a:pt x="295" y="31"/>
                  </a:cubicBezTo>
                  <a:cubicBezTo>
                    <a:pt x="317" y="31"/>
                    <a:pt x="326" y="31"/>
                    <a:pt x="350" y="33"/>
                  </a:cubicBezTo>
                  <a:cubicBezTo>
                    <a:pt x="374" y="35"/>
                    <a:pt x="381" y="37"/>
                    <a:pt x="381" y="51"/>
                  </a:cubicBezTo>
                  <a:cubicBezTo>
                    <a:pt x="381" y="57"/>
                    <a:pt x="378" y="64"/>
                    <a:pt x="376" y="73"/>
                  </a:cubicBezTo>
                  <a:lnTo>
                    <a:pt x="264" y="517"/>
                  </a:lnTo>
                  <a:cubicBezTo>
                    <a:pt x="242" y="611"/>
                    <a:pt x="176" y="662"/>
                    <a:pt x="125" y="662"/>
                  </a:cubicBezTo>
                  <a:cubicBezTo>
                    <a:pt x="99" y="662"/>
                    <a:pt x="48" y="653"/>
                    <a:pt x="33" y="603"/>
                  </a:cubicBezTo>
                  <a:cubicBezTo>
                    <a:pt x="35" y="603"/>
                    <a:pt x="42" y="603"/>
                    <a:pt x="44" y="603"/>
                  </a:cubicBezTo>
                  <a:cubicBezTo>
                    <a:pt x="81" y="603"/>
                    <a:pt x="108" y="570"/>
                    <a:pt x="108" y="541"/>
                  </a:cubicBezTo>
                  <a:cubicBezTo>
                    <a:pt x="108" y="510"/>
                    <a:pt x="81" y="499"/>
                    <a:pt x="66" y="499"/>
                  </a:cubicBezTo>
                  <a:cubicBezTo>
                    <a:pt x="48" y="499"/>
                    <a:pt x="0" y="513"/>
                    <a:pt x="0" y="578"/>
                  </a:cubicBezTo>
                  <a:cubicBezTo>
                    <a:pt x="0" y="638"/>
                    <a:pt x="51" y="684"/>
                    <a:pt x="128" y="684"/>
                  </a:cubicBezTo>
                  <a:cubicBezTo>
                    <a:pt x="218" y="684"/>
                    <a:pt x="319" y="620"/>
                    <a:pt x="343" y="52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 name="Freeform 6">
              <a:extLst>
                <a:ext uri="{FF2B5EF4-FFF2-40B4-BE49-F238E27FC236}">
                  <a16:creationId xmlns:a16="http://schemas.microsoft.com/office/drawing/2014/main" id="{3072CE30-B0C8-154B-8C48-446EC4286EAB}"/>
                </a:ext>
              </a:extLst>
            </p:cNvPr>
            <p:cNvSpPr/>
            <p:nvPr/>
          </p:nvSpPr>
          <p:spPr>
            <a:xfrm>
              <a:off x="3857039" y="447876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5"/>
                    <a:pt x="209" y="937"/>
                  </a:cubicBezTo>
                  <a:cubicBezTo>
                    <a:pt x="88" y="816"/>
                    <a:pt x="57" y="633"/>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3"/>
                    <a:pt x="0" y="484"/>
                  </a:cubicBezTo>
                  <a:cubicBezTo>
                    <a:pt x="0" y="561"/>
                    <a:pt x="11" y="677"/>
                    <a:pt x="64" y="787"/>
                  </a:cubicBezTo>
                  <a:cubicBezTo>
                    <a:pt x="123" y="906"/>
                    <a:pt x="207" y="968"/>
                    <a:pt x="216" y="968"/>
                  </a:cubicBezTo>
                  <a:cubicBezTo>
                    <a:pt x="222" y="968"/>
                    <a:pt x="227" y="966"/>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 name="Freeform 7">
              <a:extLst>
                <a:ext uri="{FF2B5EF4-FFF2-40B4-BE49-F238E27FC236}">
                  <a16:creationId xmlns:a16="http://schemas.microsoft.com/office/drawing/2014/main" id="{BBD230D5-090E-5C4F-A1A7-45C111B71CFD}"/>
                </a:ext>
              </a:extLst>
            </p:cNvPr>
            <p:cNvSpPr/>
            <p:nvPr/>
          </p:nvSpPr>
          <p:spPr>
            <a:xfrm>
              <a:off x="3967920" y="4585679"/>
              <a:ext cx="230760" cy="158040"/>
            </a:xfrm>
            <a:custGeom>
              <a:avLst/>
              <a:gdLst/>
              <a:ahLst/>
              <a:cxnLst>
                <a:cxn ang="3cd4">
                  <a:pos x="hc" y="t"/>
                </a:cxn>
                <a:cxn ang="cd2">
                  <a:pos x="l" y="vc"/>
                </a:cxn>
                <a:cxn ang="cd4">
                  <a:pos x="hc" y="b"/>
                </a:cxn>
                <a:cxn ang="0">
                  <a:pos x="r" y="vc"/>
                </a:cxn>
              </a:cxnLst>
              <a:rect l="l" t="t" r="r" b="b"/>
              <a:pathLst>
                <a:path w="642" h="440">
                  <a:moveTo>
                    <a:pt x="420" y="99"/>
                  </a:moveTo>
                  <a:cubicBezTo>
                    <a:pt x="425" y="79"/>
                    <a:pt x="433" y="42"/>
                    <a:pt x="433" y="37"/>
                  </a:cubicBezTo>
                  <a:cubicBezTo>
                    <a:pt x="433" y="20"/>
                    <a:pt x="420" y="11"/>
                    <a:pt x="407" y="11"/>
                  </a:cubicBezTo>
                  <a:cubicBezTo>
                    <a:pt x="394" y="11"/>
                    <a:pt x="376" y="18"/>
                    <a:pt x="370" y="37"/>
                  </a:cubicBezTo>
                  <a:cubicBezTo>
                    <a:pt x="367" y="44"/>
                    <a:pt x="321" y="231"/>
                    <a:pt x="315" y="255"/>
                  </a:cubicBezTo>
                  <a:cubicBezTo>
                    <a:pt x="308" y="284"/>
                    <a:pt x="306" y="301"/>
                    <a:pt x="306" y="319"/>
                  </a:cubicBezTo>
                  <a:cubicBezTo>
                    <a:pt x="306" y="330"/>
                    <a:pt x="306" y="332"/>
                    <a:pt x="308" y="337"/>
                  </a:cubicBezTo>
                  <a:cubicBezTo>
                    <a:pt x="286" y="389"/>
                    <a:pt x="255" y="418"/>
                    <a:pt x="218" y="418"/>
                  </a:cubicBezTo>
                  <a:cubicBezTo>
                    <a:pt x="141" y="418"/>
                    <a:pt x="141" y="348"/>
                    <a:pt x="141" y="330"/>
                  </a:cubicBezTo>
                  <a:cubicBezTo>
                    <a:pt x="141" y="299"/>
                    <a:pt x="145" y="262"/>
                    <a:pt x="191" y="141"/>
                  </a:cubicBezTo>
                  <a:cubicBezTo>
                    <a:pt x="202" y="112"/>
                    <a:pt x="207" y="99"/>
                    <a:pt x="207" y="79"/>
                  </a:cubicBezTo>
                  <a:cubicBezTo>
                    <a:pt x="207" y="35"/>
                    <a:pt x="176" y="0"/>
                    <a:pt x="128" y="0"/>
                  </a:cubicBezTo>
                  <a:cubicBezTo>
                    <a:pt x="35" y="0"/>
                    <a:pt x="0" y="141"/>
                    <a:pt x="0" y="150"/>
                  </a:cubicBezTo>
                  <a:cubicBezTo>
                    <a:pt x="0" y="158"/>
                    <a:pt x="9" y="158"/>
                    <a:pt x="11" y="158"/>
                  </a:cubicBezTo>
                  <a:cubicBezTo>
                    <a:pt x="22" y="158"/>
                    <a:pt x="22" y="158"/>
                    <a:pt x="26" y="141"/>
                  </a:cubicBezTo>
                  <a:cubicBezTo>
                    <a:pt x="53" y="51"/>
                    <a:pt x="90" y="22"/>
                    <a:pt x="125" y="22"/>
                  </a:cubicBezTo>
                  <a:cubicBezTo>
                    <a:pt x="134" y="22"/>
                    <a:pt x="150" y="22"/>
                    <a:pt x="150" y="53"/>
                  </a:cubicBezTo>
                  <a:cubicBezTo>
                    <a:pt x="150" y="77"/>
                    <a:pt x="139" y="106"/>
                    <a:pt x="132" y="121"/>
                  </a:cubicBezTo>
                  <a:cubicBezTo>
                    <a:pt x="90" y="235"/>
                    <a:pt x="77" y="282"/>
                    <a:pt x="77" y="317"/>
                  </a:cubicBezTo>
                  <a:cubicBezTo>
                    <a:pt x="77" y="407"/>
                    <a:pt x="143" y="440"/>
                    <a:pt x="216" y="440"/>
                  </a:cubicBezTo>
                  <a:cubicBezTo>
                    <a:pt x="231" y="440"/>
                    <a:pt x="277" y="440"/>
                    <a:pt x="317" y="372"/>
                  </a:cubicBezTo>
                  <a:cubicBezTo>
                    <a:pt x="341" y="433"/>
                    <a:pt x="409" y="440"/>
                    <a:pt x="438" y="440"/>
                  </a:cubicBezTo>
                  <a:cubicBezTo>
                    <a:pt x="510" y="440"/>
                    <a:pt x="552" y="378"/>
                    <a:pt x="579" y="321"/>
                  </a:cubicBezTo>
                  <a:cubicBezTo>
                    <a:pt x="612" y="244"/>
                    <a:pt x="642" y="114"/>
                    <a:pt x="642" y="68"/>
                  </a:cubicBezTo>
                  <a:cubicBezTo>
                    <a:pt x="642" y="15"/>
                    <a:pt x="616" y="0"/>
                    <a:pt x="598" y="0"/>
                  </a:cubicBezTo>
                  <a:cubicBezTo>
                    <a:pt x="574" y="0"/>
                    <a:pt x="550" y="24"/>
                    <a:pt x="550" y="46"/>
                  </a:cubicBezTo>
                  <a:cubicBezTo>
                    <a:pt x="550" y="59"/>
                    <a:pt x="557" y="66"/>
                    <a:pt x="565" y="73"/>
                  </a:cubicBezTo>
                  <a:cubicBezTo>
                    <a:pt x="576" y="84"/>
                    <a:pt x="601" y="108"/>
                    <a:pt x="601" y="156"/>
                  </a:cubicBezTo>
                  <a:cubicBezTo>
                    <a:pt x="601" y="189"/>
                    <a:pt x="572" y="284"/>
                    <a:pt x="548" y="332"/>
                  </a:cubicBezTo>
                  <a:cubicBezTo>
                    <a:pt x="521" y="385"/>
                    <a:pt x="488" y="418"/>
                    <a:pt x="440" y="418"/>
                  </a:cubicBezTo>
                  <a:cubicBezTo>
                    <a:pt x="394" y="418"/>
                    <a:pt x="370" y="389"/>
                    <a:pt x="370" y="334"/>
                  </a:cubicBezTo>
                  <a:cubicBezTo>
                    <a:pt x="370" y="308"/>
                    <a:pt x="376" y="277"/>
                    <a:pt x="378" y="26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 name="Freeform 8">
              <a:extLst>
                <a:ext uri="{FF2B5EF4-FFF2-40B4-BE49-F238E27FC236}">
                  <a16:creationId xmlns:a16="http://schemas.microsoft.com/office/drawing/2014/main" id="{59EB7260-41E3-4A49-A60D-68DE7999AB5E}"/>
                </a:ext>
              </a:extLst>
            </p:cNvPr>
            <p:cNvSpPr/>
            <p:nvPr/>
          </p:nvSpPr>
          <p:spPr>
            <a:xfrm>
              <a:off x="4216320" y="4626720"/>
              <a:ext cx="182520" cy="165240"/>
            </a:xfrm>
            <a:custGeom>
              <a:avLst/>
              <a:gdLst/>
              <a:ahLst/>
              <a:cxnLst>
                <a:cxn ang="3cd4">
                  <a:pos x="hc" y="t"/>
                </a:cxn>
                <a:cxn ang="cd2">
                  <a:pos x="l" y="vc"/>
                </a:cxn>
                <a:cxn ang="cd4">
                  <a:pos x="hc" y="b"/>
                </a:cxn>
                <a:cxn ang="0">
                  <a:pos x="r" y="vc"/>
                </a:cxn>
              </a:cxnLst>
              <a:rect l="l" t="t" r="r" b="b"/>
              <a:pathLst>
                <a:path w="508" h="460">
                  <a:moveTo>
                    <a:pt x="301" y="48"/>
                  </a:moveTo>
                  <a:cubicBezTo>
                    <a:pt x="306" y="29"/>
                    <a:pt x="308" y="26"/>
                    <a:pt x="321" y="24"/>
                  </a:cubicBezTo>
                  <a:cubicBezTo>
                    <a:pt x="326" y="24"/>
                    <a:pt x="350" y="24"/>
                    <a:pt x="363" y="24"/>
                  </a:cubicBezTo>
                  <a:cubicBezTo>
                    <a:pt x="405" y="24"/>
                    <a:pt x="422" y="24"/>
                    <a:pt x="440" y="31"/>
                  </a:cubicBezTo>
                  <a:cubicBezTo>
                    <a:pt x="469" y="40"/>
                    <a:pt x="471" y="59"/>
                    <a:pt x="471" y="84"/>
                  </a:cubicBezTo>
                  <a:cubicBezTo>
                    <a:pt x="471" y="95"/>
                    <a:pt x="471" y="103"/>
                    <a:pt x="466" y="139"/>
                  </a:cubicBezTo>
                  <a:lnTo>
                    <a:pt x="464" y="145"/>
                  </a:lnTo>
                  <a:cubicBezTo>
                    <a:pt x="464" y="154"/>
                    <a:pt x="469" y="156"/>
                    <a:pt x="477" y="156"/>
                  </a:cubicBezTo>
                  <a:cubicBezTo>
                    <a:pt x="486" y="156"/>
                    <a:pt x="488" y="150"/>
                    <a:pt x="488" y="139"/>
                  </a:cubicBezTo>
                  <a:lnTo>
                    <a:pt x="508" y="9"/>
                  </a:lnTo>
                  <a:cubicBezTo>
                    <a:pt x="508" y="0"/>
                    <a:pt x="499" y="0"/>
                    <a:pt x="486" y="0"/>
                  </a:cubicBezTo>
                  <a:lnTo>
                    <a:pt x="70" y="0"/>
                  </a:lnTo>
                  <a:cubicBezTo>
                    <a:pt x="53" y="0"/>
                    <a:pt x="51" y="0"/>
                    <a:pt x="46" y="13"/>
                  </a:cubicBezTo>
                  <a:lnTo>
                    <a:pt x="4" y="134"/>
                  </a:lnTo>
                  <a:cubicBezTo>
                    <a:pt x="2" y="136"/>
                    <a:pt x="0" y="143"/>
                    <a:pt x="0" y="147"/>
                  </a:cubicBezTo>
                  <a:cubicBezTo>
                    <a:pt x="0" y="150"/>
                    <a:pt x="2" y="156"/>
                    <a:pt x="11" y="156"/>
                  </a:cubicBezTo>
                  <a:cubicBezTo>
                    <a:pt x="20" y="156"/>
                    <a:pt x="22" y="154"/>
                    <a:pt x="26" y="141"/>
                  </a:cubicBezTo>
                  <a:cubicBezTo>
                    <a:pt x="66" y="31"/>
                    <a:pt x="88" y="24"/>
                    <a:pt x="191" y="24"/>
                  </a:cubicBezTo>
                  <a:lnTo>
                    <a:pt x="220" y="24"/>
                  </a:lnTo>
                  <a:cubicBezTo>
                    <a:pt x="240" y="24"/>
                    <a:pt x="240" y="24"/>
                    <a:pt x="240" y="31"/>
                  </a:cubicBezTo>
                  <a:cubicBezTo>
                    <a:pt x="240" y="33"/>
                    <a:pt x="240" y="35"/>
                    <a:pt x="238" y="46"/>
                  </a:cubicBezTo>
                  <a:lnTo>
                    <a:pt x="147" y="403"/>
                  </a:lnTo>
                  <a:cubicBezTo>
                    <a:pt x="143" y="429"/>
                    <a:pt x="141" y="436"/>
                    <a:pt x="68" y="436"/>
                  </a:cubicBezTo>
                  <a:cubicBezTo>
                    <a:pt x="44" y="436"/>
                    <a:pt x="37" y="436"/>
                    <a:pt x="37" y="451"/>
                  </a:cubicBezTo>
                  <a:cubicBezTo>
                    <a:pt x="37" y="451"/>
                    <a:pt x="40" y="460"/>
                    <a:pt x="51" y="460"/>
                  </a:cubicBezTo>
                  <a:cubicBezTo>
                    <a:pt x="68" y="460"/>
                    <a:pt x="88" y="458"/>
                    <a:pt x="108" y="458"/>
                  </a:cubicBezTo>
                  <a:cubicBezTo>
                    <a:pt x="128" y="458"/>
                    <a:pt x="147" y="458"/>
                    <a:pt x="167" y="458"/>
                  </a:cubicBezTo>
                  <a:cubicBezTo>
                    <a:pt x="185" y="458"/>
                    <a:pt x="209" y="458"/>
                    <a:pt x="227" y="458"/>
                  </a:cubicBezTo>
                  <a:cubicBezTo>
                    <a:pt x="246" y="458"/>
                    <a:pt x="266" y="460"/>
                    <a:pt x="284" y="460"/>
                  </a:cubicBezTo>
                  <a:cubicBezTo>
                    <a:pt x="290" y="460"/>
                    <a:pt x="301" y="460"/>
                    <a:pt x="301" y="444"/>
                  </a:cubicBezTo>
                  <a:cubicBezTo>
                    <a:pt x="301" y="436"/>
                    <a:pt x="293" y="436"/>
                    <a:pt x="273" y="436"/>
                  </a:cubicBezTo>
                  <a:cubicBezTo>
                    <a:pt x="260" y="436"/>
                    <a:pt x="246" y="433"/>
                    <a:pt x="233" y="433"/>
                  </a:cubicBezTo>
                  <a:cubicBezTo>
                    <a:pt x="209" y="431"/>
                    <a:pt x="209" y="429"/>
                    <a:pt x="209" y="420"/>
                  </a:cubicBezTo>
                  <a:cubicBezTo>
                    <a:pt x="209" y="416"/>
                    <a:pt x="209" y="414"/>
                    <a:pt x="211" y="40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 name="Freeform 9">
              <a:extLst>
                <a:ext uri="{FF2B5EF4-FFF2-40B4-BE49-F238E27FC236}">
                  <a16:creationId xmlns:a16="http://schemas.microsoft.com/office/drawing/2014/main" id="{06FB578E-F8DE-B54C-98E5-33FBA2B6591B}"/>
                </a:ext>
              </a:extLst>
            </p:cNvPr>
            <p:cNvSpPr/>
            <p:nvPr/>
          </p:nvSpPr>
          <p:spPr>
            <a:xfrm>
              <a:off x="4424040" y="4625280"/>
              <a:ext cx="200880" cy="166680"/>
            </a:xfrm>
            <a:custGeom>
              <a:avLst/>
              <a:gdLst/>
              <a:ahLst/>
              <a:cxnLst>
                <a:cxn ang="3cd4">
                  <a:pos x="hc" y="t"/>
                </a:cxn>
                <a:cxn ang="cd2">
                  <a:pos x="l" y="vc"/>
                </a:cxn>
                <a:cxn ang="cd4">
                  <a:pos x="hc" y="b"/>
                </a:cxn>
                <a:cxn ang="0">
                  <a:pos x="r" y="vc"/>
                </a:cxn>
              </a:cxnLst>
              <a:rect l="l" t="t" r="r" b="b"/>
              <a:pathLst>
                <a:path w="559" h="464">
                  <a:moveTo>
                    <a:pt x="79" y="411"/>
                  </a:moveTo>
                  <a:cubicBezTo>
                    <a:pt x="75" y="433"/>
                    <a:pt x="73" y="440"/>
                    <a:pt x="20" y="440"/>
                  </a:cubicBezTo>
                  <a:cubicBezTo>
                    <a:pt x="9" y="440"/>
                    <a:pt x="0" y="440"/>
                    <a:pt x="0" y="455"/>
                  </a:cubicBezTo>
                  <a:cubicBezTo>
                    <a:pt x="0" y="464"/>
                    <a:pt x="9" y="464"/>
                    <a:pt x="20" y="464"/>
                  </a:cubicBezTo>
                  <a:lnTo>
                    <a:pt x="262" y="464"/>
                  </a:lnTo>
                  <a:cubicBezTo>
                    <a:pt x="414" y="464"/>
                    <a:pt x="559" y="326"/>
                    <a:pt x="559" y="178"/>
                  </a:cubicBezTo>
                  <a:cubicBezTo>
                    <a:pt x="559" y="79"/>
                    <a:pt x="491" y="0"/>
                    <a:pt x="378" y="0"/>
                  </a:cubicBezTo>
                  <a:lnTo>
                    <a:pt x="132" y="0"/>
                  </a:lnTo>
                  <a:cubicBezTo>
                    <a:pt x="119" y="0"/>
                    <a:pt x="110" y="0"/>
                    <a:pt x="110" y="15"/>
                  </a:cubicBezTo>
                  <a:cubicBezTo>
                    <a:pt x="110" y="24"/>
                    <a:pt x="117" y="24"/>
                    <a:pt x="132" y="24"/>
                  </a:cubicBezTo>
                  <a:cubicBezTo>
                    <a:pt x="143" y="24"/>
                    <a:pt x="145" y="24"/>
                    <a:pt x="158" y="26"/>
                  </a:cubicBezTo>
                  <a:cubicBezTo>
                    <a:pt x="172" y="26"/>
                    <a:pt x="174" y="29"/>
                    <a:pt x="174" y="35"/>
                  </a:cubicBezTo>
                  <a:cubicBezTo>
                    <a:pt x="174" y="37"/>
                    <a:pt x="174" y="40"/>
                    <a:pt x="169" y="51"/>
                  </a:cubicBezTo>
                  <a:close/>
                  <a:moveTo>
                    <a:pt x="233" y="48"/>
                  </a:moveTo>
                  <a:cubicBezTo>
                    <a:pt x="238" y="26"/>
                    <a:pt x="238" y="24"/>
                    <a:pt x="266" y="24"/>
                  </a:cubicBezTo>
                  <a:lnTo>
                    <a:pt x="354" y="24"/>
                  </a:lnTo>
                  <a:cubicBezTo>
                    <a:pt x="429" y="24"/>
                    <a:pt x="493" y="62"/>
                    <a:pt x="493" y="154"/>
                  </a:cubicBezTo>
                  <a:cubicBezTo>
                    <a:pt x="493" y="172"/>
                    <a:pt x="486" y="288"/>
                    <a:pt x="418" y="365"/>
                  </a:cubicBezTo>
                  <a:cubicBezTo>
                    <a:pt x="392" y="396"/>
                    <a:pt x="334" y="440"/>
                    <a:pt x="251" y="440"/>
                  </a:cubicBezTo>
                  <a:lnTo>
                    <a:pt x="158" y="440"/>
                  </a:lnTo>
                  <a:cubicBezTo>
                    <a:pt x="136" y="440"/>
                    <a:pt x="136" y="440"/>
                    <a:pt x="136" y="433"/>
                  </a:cubicBezTo>
                  <a:cubicBezTo>
                    <a:pt x="136" y="433"/>
                    <a:pt x="136" y="429"/>
                    <a:pt x="139" y="41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 name="Freeform 10">
              <a:extLst>
                <a:ext uri="{FF2B5EF4-FFF2-40B4-BE49-F238E27FC236}">
                  <a16:creationId xmlns:a16="http://schemas.microsoft.com/office/drawing/2014/main" id="{44D58D7E-6A9B-E245-9D86-559893E99533}"/>
                </a:ext>
              </a:extLst>
            </p:cNvPr>
            <p:cNvSpPr/>
            <p:nvPr/>
          </p:nvSpPr>
          <p:spPr>
            <a:xfrm>
              <a:off x="4679640" y="447876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3"/>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0"/>
                    <a:pt x="13" y="941"/>
                  </a:cubicBezTo>
                  <a:cubicBezTo>
                    <a:pt x="0" y="955"/>
                    <a:pt x="0" y="957"/>
                    <a:pt x="0" y="959"/>
                  </a:cubicBezTo>
                  <a:cubicBezTo>
                    <a:pt x="0" y="966"/>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 name="Freeform 11">
              <a:extLst>
                <a:ext uri="{FF2B5EF4-FFF2-40B4-BE49-F238E27FC236}">
                  <a16:creationId xmlns:a16="http://schemas.microsoft.com/office/drawing/2014/main" id="{9594DDFA-156C-BD4C-8C5E-B600DC4DC2CF}"/>
                </a:ext>
              </a:extLst>
            </p:cNvPr>
            <p:cNvSpPr/>
            <p:nvPr/>
          </p:nvSpPr>
          <p:spPr>
            <a:xfrm>
              <a:off x="4920480" y="4518360"/>
              <a:ext cx="212760" cy="269640"/>
            </a:xfrm>
            <a:custGeom>
              <a:avLst/>
              <a:gdLst/>
              <a:ahLst/>
              <a:cxnLst>
                <a:cxn ang="3cd4">
                  <a:pos x="hc" y="t"/>
                </a:cxn>
                <a:cxn ang="cd2">
                  <a:pos x="l" y="vc"/>
                </a:cxn>
                <a:cxn ang="cd4">
                  <a:pos x="hc" y="b"/>
                </a:cxn>
                <a:cxn ang="0">
                  <a:pos x="r" y="vc"/>
                </a:cxn>
              </a:cxnLst>
              <a:rect l="l" t="t" r="r" b="b"/>
              <a:pathLst>
                <a:path w="592" h="750">
                  <a:moveTo>
                    <a:pt x="574" y="42"/>
                  </a:moveTo>
                  <a:cubicBezTo>
                    <a:pt x="585" y="35"/>
                    <a:pt x="592" y="31"/>
                    <a:pt x="592" y="20"/>
                  </a:cubicBezTo>
                  <a:cubicBezTo>
                    <a:pt x="592" y="9"/>
                    <a:pt x="585" y="0"/>
                    <a:pt x="574" y="0"/>
                  </a:cubicBezTo>
                  <a:cubicBezTo>
                    <a:pt x="568" y="0"/>
                    <a:pt x="559" y="4"/>
                    <a:pt x="557" y="7"/>
                  </a:cubicBezTo>
                  <a:lnTo>
                    <a:pt x="20" y="260"/>
                  </a:lnTo>
                  <a:cubicBezTo>
                    <a:pt x="2" y="266"/>
                    <a:pt x="0" y="273"/>
                    <a:pt x="0" y="282"/>
                  </a:cubicBezTo>
                  <a:cubicBezTo>
                    <a:pt x="0" y="290"/>
                    <a:pt x="7" y="297"/>
                    <a:pt x="20" y="301"/>
                  </a:cubicBezTo>
                  <a:lnTo>
                    <a:pt x="557" y="554"/>
                  </a:lnTo>
                  <a:cubicBezTo>
                    <a:pt x="568" y="561"/>
                    <a:pt x="570" y="561"/>
                    <a:pt x="574" y="561"/>
                  </a:cubicBezTo>
                  <a:cubicBezTo>
                    <a:pt x="583" y="561"/>
                    <a:pt x="592" y="552"/>
                    <a:pt x="592" y="541"/>
                  </a:cubicBezTo>
                  <a:cubicBezTo>
                    <a:pt x="592" y="532"/>
                    <a:pt x="590" y="528"/>
                    <a:pt x="572" y="519"/>
                  </a:cubicBezTo>
                  <a:lnTo>
                    <a:pt x="66" y="282"/>
                  </a:lnTo>
                  <a:close/>
                  <a:moveTo>
                    <a:pt x="559" y="750"/>
                  </a:moveTo>
                  <a:cubicBezTo>
                    <a:pt x="574" y="750"/>
                    <a:pt x="592" y="750"/>
                    <a:pt x="592" y="730"/>
                  </a:cubicBezTo>
                  <a:cubicBezTo>
                    <a:pt x="592" y="710"/>
                    <a:pt x="572" y="710"/>
                    <a:pt x="559" y="710"/>
                  </a:cubicBezTo>
                  <a:lnTo>
                    <a:pt x="35" y="710"/>
                  </a:lnTo>
                  <a:cubicBezTo>
                    <a:pt x="20" y="710"/>
                    <a:pt x="0" y="710"/>
                    <a:pt x="0" y="730"/>
                  </a:cubicBezTo>
                  <a:cubicBezTo>
                    <a:pt x="0" y="750"/>
                    <a:pt x="18" y="750"/>
                    <a:pt x="33" y="75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 name="Freeform 12">
              <a:extLst>
                <a:ext uri="{FF2B5EF4-FFF2-40B4-BE49-F238E27FC236}">
                  <a16:creationId xmlns:a16="http://schemas.microsoft.com/office/drawing/2014/main" id="{AF33BC06-132A-F644-9301-901FFA94A850}"/>
                </a:ext>
              </a:extLst>
            </p:cNvPr>
            <p:cNvSpPr/>
            <p:nvPr/>
          </p:nvSpPr>
          <p:spPr>
            <a:xfrm>
              <a:off x="5642640" y="4272120"/>
              <a:ext cx="115200" cy="232560"/>
            </a:xfrm>
            <a:custGeom>
              <a:avLst/>
              <a:gdLst/>
              <a:ahLst/>
              <a:cxnLst>
                <a:cxn ang="3cd4">
                  <a:pos x="hc" y="t"/>
                </a:cxn>
                <a:cxn ang="cd2">
                  <a:pos x="l" y="vc"/>
                </a:cxn>
                <a:cxn ang="cd4">
                  <a:pos x="hc" y="b"/>
                </a:cxn>
                <a:cxn ang="0">
                  <a:pos x="r" y="vc"/>
                </a:cxn>
              </a:cxnLst>
              <a:rect l="l" t="t" r="r" b="b"/>
              <a:pathLst>
                <a:path w="321" h="647">
                  <a:moveTo>
                    <a:pt x="200" y="24"/>
                  </a:moveTo>
                  <a:cubicBezTo>
                    <a:pt x="200" y="2"/>
                    <a:pt x="200" y="0"/>
                    <a:pt x="176" y="0"/>
                  </a:cubicBezTo>
                  <a:cubicBezTo>
                    <a:pt x="117" y="62"/>
                    <a:pt x="31" y="62"/>
                    <a:pt x="0" y="62"/>
                  </a:cubicBezTo>
                  <a:lnTo>
                    <a:pt x="0" y="92"/>
                  </a:lnTo>
                  <a:cubicBezTo>
                    <a:pt x="20" y="92"/>
                    <a:pt x="77" y="92"/>
                    <a:pt x="128" y="66"/>
                  </a:cubicBezTo>
                  <a:lnTo>
                    <a:pt x="128" y="570"/>
                  </a:lnTo>
                  <a:cubicBezTo>
                    <a:pt x="128" y="605"/>
                    <a:pt x="125" y="616"/>
                    <a:pt x="37" y="616"/>
                  </a:cubicBezTo>
                  <a:lnTo>
                    <a:pt x="7" y="616"/>
                  </a:lnTo>
                  <a:lnTo>
                    <a:pt x="7" y="647"/>
                  </a:lnTo>
                  <a:cubicBezTo>
                    <a:pt x="40" y="642"/>
                    <a:pt x="125" y="642"/>
                    <a:pt x="163" y="642"/>
                  </a:cubicBezTo>
                  <a:cubicBezTo>
                    <a:pt x="202" y="642"/>
                    <a:pt x="286" y="642"/>
                    <a:pt x="321" y="647"/>
                  </a:cubicBezTo>
                  <a:lnTo>
                    <a:pt x="321" y="616"/>
                  </a:lnTo>
                  <a:lnTo>
                    <a:pt x="290" y="616"/>
                  </a:lnTo>
                  <a:cubicBezTo>
                    <a:pt x="202" y="616"/>
                    <a:pt x="200" y="605"/>
                    <a:pt x="200" y="57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 name="Freeform 13">
              <a:extLst>
                <a:ext uri="{FF2B5EF4-FFF2-40B4-BE49-F238E27FC236}">
                  <a16:creationId xmlns:a16="http://schemas.microsoft.com/office/drawing/2014/main" id="{0ABF8025-82C1-9B4E-9F86-DAEA404DF26C}"/>
                </a:ext>
              </a:extLst>
            </p:cNvPr>
            <p:cNvSpPr/>
            <p:nvPr/>
          </p:nvSpPr>
          <p:spPr>
            <a:xfrm>
              <a:off x="5299200" y="4645800"/>
              <a:ext cx="798840" cy="14760"/>
            </a:xfrm>
            <a:custGeom>
              <a:avLst/>
              <a:gdLst/>
              <a:ahLst/>
              <a:cxnLst>
                <a:cxn ang="3cd4">
                  <a:pos x="hc" y="t"/>
                </a:cxn>
                <a:cxn ang="cd2">
                  <a:pos x="l" y="vc"/>
                </a:cxn>
                <a:cxn ang="cd4">
                  <a:pos x="hc" y="b"/>
                </a:cxn>
                <a:cxn ang="0">
                  <a:pos x="r" y="vc"/>
                </a:cxn>
              </a:cxnLst>
              <a:rect l="l" t="t" r="r" b="b"/>
              <a:pathLst>
                <a:path w="2220" h="42">
                  <a:moveTo>
                    <a:pt x="1111" y="42"/>
                  </a:moveTo>
                  <a:lnTo>
                    <a:pt x="0" y="42"/>
                  </a:lnTo>
                  <a:lnTo>
                    <a:pt x="0" y="0"/>
                  </a:lnTo>
                  <a:lnTo>
                    <a:pt x="2220" y="0"/>
                  </a:lnTo>
                  <a:lnTo>
                    <a:pt x="2220" y="42"/>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 name="Freeform 14">
              <a:extLst>
                <a:ext uri="{FF2B5EF4-FFF2-40B4-BE49-F238E27FC236}">
                  <a16:creationId xmlns:a16="http://schemas.microsoft.com/office/drawing/2014/main" id="{3C67A365-FAA7-C043-9CA8-6B7817B0B6A4}"/>
                </a:ext>
              </a:extLst>
            </p:cNvPr>
            <p:cNvSpPr/>
            <p:nvPr/>
          </p:nvSpPr>
          <p:spPr>
            <a:xfrm>
              <a:off x="5330160" y="4746600"/>
              <a:ext cx="115200" cy="232560"/>
            </a:xfrm>
            <a:custGeom>
              <a:avLst/>
              <a:gdLst/>
              <a:ahLst/>
              <a:cxnLst>
                <a:cxn ang="3cd4">
                  <a:pos x="hc" y="t"/>
                </a:cxn>
                <a:cxn ang="cd2">
                  <a:pos x="l" y="vc"/>
                </a:cxn>
                <a:cxn ang="cd4">
                  <a:pos x="hc" y="b"/>
                </a:cxn>
                <a:cxn ang="0">
                  <a:pos x="r" y="vc"/>
                </a:cxn>
              </a:cxnLst>
              <a:rect l="l" t="t" r="r" b="b"/>
              <a:pathLst>
                <a:path w="321" h="647">
                  <a:moveTo>
                    <a:pt x="200" y="24"/>
                  </a:moveTo>
                  <a:cubicBezTo>
                    <a:pt x="200" y="2"/>
                    <a:pt x="200" y="0"/>
                    <a:pt x="176" y="0"/>
                  </a:cubicBezTo>
                  <a:cubicBezTo>
                    <a:pt x="117" y="62"/>
                    <a:pt x="31" y="62"/>
                    <a:pt x="0" y="62"/>
                  </a:cubicBezTo>
                  <a:lnTo>
                    <a:pt x="0" y="92"/>
                  </a:lnTo>
                  <a:cubicBezTo>
                    <a:pt x="20" y="92"/>
                    <a:pt x="77" y="92"/>
                    <a:pt x="128" y="66"/>
                  </a:cubicBezTo>
                  <a:lnTo>
                    <a:pt x="128" y="570"/>
                  </a:lnTo>
                  <a:cubicBezTo>
                    <a:pt x="128" y="605"/>
                    <a:pt x="125" y="616"/>
                    <a:pt x="37" y="616"/>
                  </a:cubicBezTo>
                  <a:lnTo>
                    <a:pt x="7" y="616"/>
                  </a:lnTo>
                  <a:lnTo>
                    <a:pt x="7" y="647"/>
                  </a:lnTo>
                  <a:cubicBezTo>
                    <a:pt x="40" y="642"/>
                    <a:pt x="125" y="642"/>
                    <a:pt x="163" y="642"/>
                  </a:cubicBezTo>
                  <a:cubicBezTo>
                    <a:pt x="202" y="642"/>
                    <a:pt x="286" y="642"/>
                    <a:pt x="321" y="647"/>
                  </a:cubicBezTo>
                  <a:lnTo>
                    <a:pt x="321" y="616"/>
                  </a:lnTo>
                  <a:lnTo>
                    <a:pt x="290" y="616"/>
                  </a:lnTo>
                  <a:cubicBezTo>
                    <a:pt x="202" y="616"/>
                    <a:pt x="200" y="605"/>
                    <a:pt x="200" y="57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 name="Freeform 15">
              <a:extLst>
                <a:ext uri="{FF2B5EF4-FFF2-40B4-BE49-F238E27FC236}">
                  <a16:creationId xmlns:a16="http://schemas.microsoft.com/office/drawing/2014/main" id="{4704E710-6A73-FB49-8DD8-B8D64937727B}"/>
                </a:ext>
              </a:extLst>
            </p:cNvPr>
            <p:cNvSpPr/>
            <p:nvPr/>
          </p:nvSpPr>
          <p:spPr>
            <a:xfrm>
              <a:off x="5578560" y="4884120"/>
              <a:ext cx="212760" cy="14760"/>
            </a:xfrm>
            <a:custGeom>
              <a:avLst/>
              <a:gdLst/>
              <a:ahLst/>
              <a:cxnLst>
                <a:cxn ang="3cd4">
                  <a:pos x="hc" y="t"/>
                </a:cxn>
                <a:cxn ang="cd2">
                  <a:pos x="l" y="vc"/>
                </a:cxn>
                <a:cxn ang="cd4">
                  <a:pos x="hc" y="b"/>
                </a:cxn>
                <a:cxn ang="0">
                  <a:pos x="r" y="vc"/>
                </a:cxn>
              </a:cxnLst>
              <a:rect l="l" t="t" r="r" b="b"/>
              <a:pathLst>
                <a:path w="592" h="42">
                  <a:moveTo>
                    <a:pt x="559" y="42"/>
                  </a:moveTo>
                  <a:cubicBezTo>
                    <a:pt x="574" y="42"/>
                    <a:pt x="592" y="42"/>
                    <a:pt x="592" y="20"/>
                  </a:cubicBezTo>
                  <a:cubicBezTo>
                    <a:pt x="592" y="0"/>
                    <a:pt x="574" y="0"/>
                    <a:pt x="559" y="0"/>
                  </a:cubicBezTo>
                  <a:lnTo>
                    <a:pt x="33" y="0"/>
                  </a:lnTo>
                  <a:cubicBezTo>
                    <a:pt x="18" y="0"/>
                    <a:pt x="0" y="0"/>
                    <a:pt x="0" y="20"/>
                  </a:cubicBezTo>
                  <a:cubicBezTo>
                    <a:pt x="0" y="42"/>
                    <a:pt x="18" y="42"/>
                    <a:pt x="33" y="4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 name="Freeform 16">
              <a:extLst>
                <a:ext uri="{FF2B5EF4-FFF2-40B4-BE49-F238E27FC236}">
                  <a16:creationId xmlns:a16="http://schemas.microsoft.com/office/drawing/2014/main" id="{68D38ACE-48FD-9F40-A954-11C9CE532CA0}"/>
                </a:ext>
              </a:extLst>
            </p:cNvPr>
            <p:cNvSpPr/>
            <p:nvPr/>
          </p:nvSpPr>
          <p:spPr>
            <a:xfrm>
              <a:off x="5903280" y="4824000"/>
              <a:ext cx="183240" cy="229320"/>
            </a:xfrm>
            <a:custGeom>
              <a:avLst/>
              <a:gdLst/>
              <a:ahLst/>
              <a:cxnLst>
                <a:cxn ang="3cd4">
                  <a:pos x="hc" y="t"/>
                </a:cxn>
                <a:cxn ang="cd2">
                  <a:pos x="l" y="vc"/>
                </a:cxn>
                <a:cxn ang="cd4">
                  <a:pos x="hc" y="b"/>
                </a:cxn>
                <a:cxn ang="0">
                  <a:pos x="r" y="vc"/>
                </a:cxn>
              </a:cxnLst>
              <a:rect l="l" t="t" r="r" b="b"/>
              <a:pathLst>
                <a:path w="510" h="638">
                  <a:moveTo>
                    <a:pt x="22" y="183"/>
                  </a:moveTo>
                  <a:cubicBezTo>
                    <a:pt x="59" y="70"/>
                    <a:pt x="165" y="70"/>
                    <a:pt x="176" y="70"/>
                  </a:cubicBezTo>
                  <a:cubicBezTo>
                    <a:pt x="323" y="70"/>
                    <a:pt x="334" y="240"/>
                    <a:pt x="334" y="317"/>
                  </a:cubicBezTo>
                  <a:cubicBezTo>
                    <a:pt x="334" y="376"/>
                    <a:pt x="330" y="392"/>
                    <a:pt x="323" y="411"/>
                  </a:cubicBezTo>
                  <a:cubicBezTo>
                    <a:pt x="301" y="482"/>
                    <a:pt x="273" y="594"/>
                    <a:pt x="273" y="620"/>
                  </a:cubicBezTo>
                  <a:cubicBezTo>
                    <a:pt x="273" y="631"/>
                    <a:pt x="277" y="638"/>
                    <a:pt x="284" y="638"/>
                  </a:cubicBezTo>
                  <a:cubicBezTo>
                    <a:pt x="297" y="638"/>
                    <a:pt x="306" y="616"/>
                    <a:pt x="315" y="578"/>
                  </a:cubicBezTo>
                  <a:cubicBezTo>
                    <a:pt x="339" y="497"/>
                    <a:pt x="348" y="442"/>
                    <a:pt x="352" y="411"/>
                  </a:cubicBezTo>
                  <a:cubicBezTo>
                    <a:pt x="354" y="400"/>
                    <a:pt x="354" y="387"/>
                    <a:pt x="359" y="374"/>
                  </a:cubicBezTo>
                  <a:cubicBezTo>
                    <a:pt x="389" y="279"/>
                    <a:pt x="453" y="134"/>
                    <a:pt x="491" y="57"/>
                  </a:cubicBezTo>
                  <a:cubicBezTo>
                    <a:pt x="497" y="46"/>
                    <a:pt x="510" y="24"/>
                    <a:pt x="510" y="20"/>
                  </a:cubicBezTo>
                  <a:cubicBezTo>
                    <a:pt x="510" y="11"/>
                    <a:pt x="499" y="11"/>
                    <a:pt x="497" y="11"/>
                  </a:cubicBezTo>
                  <a:cubicBezTo>
                    <a:pt x="495" y="11"/>
                    <a:pt x="488" y="11"/>
                    <a:pt x="486" y="18"/>
                  </a:cubicBezTo>
                  <a:cubicBezTo>
                    <a:pt x="436" y="110"/>
                    <a:pt x="396" y="207"/>
                    <a:pt x="359" y="304"/>
                  </a:cubicBezTo>
                  <a:cubicBezTo>
                    <a:pt x="356" y="275"/>
                    <a:pt x="356" y="200"/>
                    <a:pt x="319" y="106"/>
                  </a:cubicBezTo>
                  <a:cubicBezTo>
                    <a:pt x="295" y="48"/>
                    <a:pt x="255" y="0"/>
                    <a:pt x="189" y="0"/>
                  </a:cubicBezTo>
                  <a:cubicBezTo>
                    <a:pt x="68" y="0"/>
                    <a:pt x="0" y="147"/>
                    <a:pt x="0" y="178"/>
                  </a:cubicBezTo>
                  <a:cubicBezTo>
                    <a:pt x="0" y="187"/>
                    <a:pt x="9" y="187"/>
                    <a:pt x="18" y="18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8" name="Freeform 17">
              <a:extLst>
                <a:ext uri="{FF2B5EF4-FFF2-40B4-BE49-F238E27FC236}">
                  <a16:creationId xmlns:a16="http://schemas.microsoft.com/office/drawing/2014/main" id="{C18B26ED-3FCA-CE48-A882-6165F4513554}"/>
                </a:ext>
              </a:extLst>
            </p:cNvPr>
            <p:cNvSpPr/>
            <p:nvPr/>
          </p:nvSpPr>
          <p:spPr>
            <a:xfrm>
              <a:off x="6208920" y="4585679"/>
              <a:ext cx="272160" cy="154080"/>
            </a:xfrm>
            <a:custGeom>
              <a:avLst/>
              <a:gdLst/>
              <a:ahLst/>
              <a:cxnLst>
                <a:cxn ang="3cd4">
                  <a:pos x="hc" y="t"/>
                </a:cxn>
                <a:cxn ang="cd2">
                  <a:pos x="l" y="vc"/>
                </a:cxn>
                <a:cxn ang="cd4">
                  <a:pos x="hc" y="b"/>
                </a:cxn>
                <a:cxn ang="0">
                  <a:pos x="r" y="vc"/>
                </a:cxn>
              </a:cxnLst>
              <a:rect l="l" t="t" r="r" b="b"/>
              <a:pathLst>
                <a:path w="757" h="429">
                  <a:moveTo>
                    <a:pt x="75" y="95"/>
                  </a:moveTo>
                  <a:lnTo>
                    <a:pt x="75" y="356"/>
                  </a:lnTo>
                  <a:cubicBezTo>
                    <a:pt x="75" y="398"/>
                    <a:pt x="66" y="398"/>
                    <a:pt x="0" y="398"/>
                  </a:cubicBezTo>
                  <a:lnTo>
                    <a:pt x="0" y="429"/>
                  </a:lnTo>
                  <a:cubicBezTo>
                    <a:pt x="33" y="429"/>
                    <a:pt x="84" y="427"/>
                    <a:pt x="110" y="427"/>
                  </a:cubicBezTo>
                  <a:cubicBezTo>
                    <a:pt x="134" y="427"/>
                    <a:pt x="185" y="429"/>
                    <a:pt x="218" y="429"/>
                  </a:cubicBezTo>
                  <a:lnTo>
                    <a:pt x="218" y="398"/>
                  </a:lnTo>
                  <a:cubicBezTo>
                    <a:pt x="154" y="398"/>
                    <a:pt x="143" y="398"/>
                    <a:pt x="143" y="356"/>
                  </a:cubicBezTo>
                  <a:lnTo>
                    <a:pt x="143" y="176"/>
                  </a:lnTo>
                  <a:cubicBezTo>
                    <a:pt x="143" y="75"/>
                    <a:pt x="211" y="22"/>
                    <a:pt x="273" y="22"/>
                  </a:cubicBezTo>
                  <a:cubicBezTo>
                    <a:pt x="334" y="22"/>
                    <a:pt x="345" y="75"/>
                    <a:pt x="345" y="130"/>
                  </a:cubicBezTo>
                  <a:lnTo>
                    <a:pt x="345" y="356"/>
                  </a:lnTo>
                  <a:cubicBezTo>
                    <a:pt x="345" y="398"/>
                    <a:pt x="334" y="398"/>
                    <a:pt x="271" y="398"/>
                  </a:cubicBezTo>
                  <a:lnTo>
                    <a:pt x="271" y="429"/>
                  </a:lnTo>
                  <a:cubicBezTo>
                    <a:pt x="304" y="429"/>
                    <a:pt x="352" y="427"/>
                    <a:pt x="378" y="427"/>
                  </a:cubicBezTo>
                  <a:cubicBezTo>
                    <a:pt x="405" y="427"/>
                    <a:pt x="455" y="429"/>
                    <a:pt x="488" y="429"/>
                  </a:cubicBezTo>
                  <a:lnTo>
                    <a:pt x="488" y="398"/>
                  </a:lnTo>
                  <a:cubicBezTo>
                    <a:pt x="422" y="398"/>
                    <a:pt x="411" y="398"/>
                    <a:pt x="411" y="356"/>
                  </a:cubicBezTo>
                  <a:lnTo>
                    <a:pt x="411" y="176"/>
                  </a:lnTo>
                  <a:cubicBezTo>
                    <a:pt x="411" y="75"/>
                    <a:pt x="482" y="22"/>
                    <a:pt x="543" y="22"/>
                  </a:cubicBezTo>
                  <a:cubicBezTo>
                    <a:pt x="605" y="22"/>
                    <a:pt x="614" y="75"/>
                    <a:pt x="614" y="130"/>
                  </a:cubicBezTo>
                  <a:lnTo>
                    <a:pt x="614" y="356"/>
                  </a:lnTo>
                  <a:cubicBezTo>
                    <a:pt x="614" y="398"/>
                    <a:pt x="605" y="398"/>
                    <a:pt x="539" y="398"/>
                  </a:cubicBezTo>
                  <a:lnTo>
                    <a:pt x="539" y="429"/>
                  </a:lnTo>
                  <a:cubicBezTo>
                    <a:pt x="572" y="429"/>
                    <a:pt x="623" y="427"/>
                    <a:pt x="649" y="427"/>
                  </a:cubicBezTo>
                  <a:cubicBezTo>
                    <a:pt x="673" y="427"/>
                    <a:pt x="724" y="429"/>
                    <a:pt x="757" y="429"/>
                  </a:cubicBezTo>
                  <a:lnTo>
                    <a:pt x="757" y="398"/>
                  </a:lnTo>
                  <a:cubicBezTo>
                    <a:pt x="706" y="398"/>
                    <a:pt x="682" y="398"/>
                    <a:pt x="682" y="370"/>
                  </a:cubicBezTo>
                  <a:lnTo>
                    <a:pt x="682" y="185"/>
                  </a:lnTo>
                  <a:cubicBezTo>
                    <a:pt x="682" y="101"/>
                    <a:pt x="682" y="70"/>
                    <a:pt x="651" y="35"/>
                  </a:cubicBezTo>
                  <a:cubicBezTo>
                    <a:pt x="638" y="20"/>
                    <a:pt x="605" y="0"/>
                    <a:pt x="550" y="0"/>
                  </a:cubicBezTo>
                  <a:cubicBezTo>
                    <a:pt x="469" y="0"/>
                    <a:pt x="425" y="57"/>
                    <a:pt x="409" y="95"/>
                  </a:cubicBezTo>
                  <a:cubicBezTo>
                    <a:pt x="396" y="11"/>
                    <a:pt x="323" y="0"/>
                    <a:pt x="279" y="0"/>
                  </a:cubicBezTo>
                  <a:cubicBezTo>
                    <a:pt x="209" y="0"/>
                    <a:pt x="163" y="42"/>
                    <a:pt x="136" y="101"/>
                  </a:cubicBezTo>
                  <a:lnTo>
                    <a:pt x="136" y="0"/>
                  </a:lnTo>
                  <a:lnTo>
                    <a:pt x="0" y="11"/>
                  </a:lnTo>
                  <a:lnTo>
                    <a:pt x="0" y="42"/>
                  </a:lnTo>
                  <a:cubicBezTo>
                    <a:pt x="68" y="42"/>
                    <a:pt x="75" y="48"/>
                    <a:pt x="75" y="9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9" name="Freeform 18">
              <a:extLst>
                <a:ext uri="{FF2B5EF4-FFF2-40B4-BE49-F238E27FC236}">
                  <a16:creationId xmlns:a16="http://schemas.microsoft.com/office/drawing/2014/main" id="{61BF443C-2F79-FF49-BC3A-1A54775EF1EB}"/>
                </a:ext>
              </a:extLst>
            </p:cNvPr>
            <p:cNvSpPr/>
            <p:nvPr/>
          </p:nvSpPr>
          <p:spPr>
            <a:xfrm>
              <a:off x="6498000" y="4506480"/>
              <a:ext cx="74880" cy="233280"/>
            </a:xfrm>
            <a:custGeom>
              <a:avLst/>
              <a:gdLst/>
              <a:ahLst/>
              <a:cxnLst>
                <a:cxn ang="3cd4">
                  <a:pos x="hc" y="t"/>
                </a:cxn>
                <a:cxn ang="cd2">
                  <a:pos x="l" y="vc"/>
                </a:cxn>
                <a:cxn ang="cd4">
                  <a:pos x="hc" y="b"/>
                </a:cxn>
                <a:cxn ang="0">
                  <a:pos x="r" y="vc"/>
                </a:cxn>
              </a:cxnLst>
              <a:rect l="l" t="t" r="r" b="b"/>
              <a:pathLst>
                <a:path w="209" h="649">
                  <a:moveTo>
                    <a:pt x="141" y="220"/>
                  </a:moveTo>
                  <a:lnTo>
                    <a:pt x="4" y="231"/>
                  </a:lnTo>
                  <a:lnTo>
                    <a:pt x="4" y="262"/>
                  </a:lnTo>
                  <a:cubicBezTo>
                    <a:pt x="68" y="262"/>
                    <a:pt x="77" y="266"/>
                    <a:pt x="77" y="315"/>
                  </a:cubicBezTo>
                  <a:lnTo>
                    <a:pt x="77" y="574"/>
                  </a:lnTo>
                  <a:cubicBezTo>
                    <a:pt x="77" y="618"/>
                    <a:pt x="66" y="618"/>
                    <a:pt x="0" y="618"/>
                  </a:cubicBezTo>
                  <a:lnTo>
                    <a:pt x="0" y="649"/>
                  </a:lnTo>
                  <a:cubicBezTo>
                    <a:pt x="31" y="647"/>
                    <a:pt x="84" y="647"/>
                    <a:pt x="108" y="647"/>
                  </a:cubicBezTo>
                  <a:cubicBezTo>
                    <a:pt x="141" y="647"/>
                    <a:pt x="176" y="647"/>
                    <a:pt x="209" y="649"/>
                  </a:cubicBezTo>
                  <a:lnTo>
                    <a:pt x="209" y="618"/>
                  </a:lnTo>
                  <a:cubicBezTo>
                    <a:pt x="145" y="618"/>
                    <a:pt x="141" y="614"/>
                    <a:pt x="141" y="576"/>
                  </a:cubicBezTo>
                  <a:close/>
                  <a:moveTo>
                    <a:pt x="145" y="51"/>
                  </a:moveTo>
                  <a:cubicBezTo>
                    <a:pt x="145" y="20"/>
                    <a:pt x="121" y="0"/>
                    <a:pt x="92" y="0"/>
                  </a:cubicBezTo>
                  <a:cubicBezTo>
                    <a:pt x="62" y="0"/>
                    <a:pt x="42" y="26"/>
                    <a:pt x="42" y="51"/>
                  </a:cubicBezTo>
                  <a:cubicBezTo>
                    <a:pt x="42" y="77"/>
                    <a:pt x="62" y="103"/>
                    <a:pt x="92" y="103"/>
                  </a:cubicBezTo>
                  <a:cubicBezTo>
                    <a:pt x="121" y="103"/>
                    <a:pt x="145" y="81"/>
                    <a:pt x="145" y="5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 name="Freeform 19">
              <a:extLst>
                <a:ext uri="{FF2B5EF4-FFF2-40B4-BE49-F238E27FC236}">
                  <a16:creationId xmlns:a16="http://schemas.microsoft.com/office/drawing/2014/main" id="{9A9AAB4D-FC1E-FB41-85AA-2B558C5CCEDF}"/>
                </a:ext>
              </a:extLst>
            </p:cNvPr>
            <p:cNvSpPr/>
            <p:nvPr/>
          </p:nvSpPr>
          <p:spPr>
            <a:xfrm>
              <a:off x="6594120" y="4585679"/>
              <a:ext cx="175320" cy="154080"/>
            </a:xfrm>
            <a:custGeom>
              <a:avLst/>
              <a:gdLst/>
              <a:ahLst/>
              <a:cxnLst>
                <a:cxn ang="3cd4">
                  <a:pos x="hc" y="t"/>
                </a:cxn>
                <a:cxn ang="cd2">
                  <a:pos x="l" y="vc"/>
                </a:cxn>
                <a:cxn ang="cd4">
                  <a:pos x="hc" y="b"/>
                </a:cxn>
                <a:cxn ang="0">
                  <a:pos x="r" y="vc"/>
                </a:cxn>
              </a:cxnLst>
              <a:rect l="l" t="t" r="r" b="b"/>
              <a:pathLst>
                <a:path w="488" h="429">
                  <a:moveTo>
                    <a:pt x="75" y="95"/>
                  </a:moveTo>
                  <a:lnTo>
                    <a:pt x="75" y="356"/>
                  </a:lnTo>
                  <a:cubicBezTo>
                    <a:pt x="75" y="398"/>
                    <a:pt x="66" y="398"/>
                    <a:pt x="0" y="398"/>
                  </a:cubicBezTo>
                  <a:lnTo>
                    <a:pt x="0" y="429"/>
                  </a:lnTo>
                  <a:cubicBezTo>
                    <a:pt x="33" y="429"/>
                    <a:pt x="84" y="427"/>
                    <a:pt x="110" y="427"/>
                  </a:cubicBezTo>
                  <a:cubicBezTo>
                    <a:pt x="134" y="427"/>
                    <a:pt x="185" y="429"/>
                    <a:pt x="218" y="429"/>
                  </a:cubicBezTo>
                  <a:lnTo>
                    <a:pt x="218" y="398"/>
                  </a:lnTo>
                  <a:cubicBezTo>
                    <a:pt x="154" y="398"/>
                    <a:pt x="143" y="398"/>
                    <a:pt x="143" y="356"/>
                  </a:cubicBezTo>
                  <a:lnTo>
                    <a:pt x="143" y="176"/>
                  </a:lnTo>
                  <a:cubicBezTo>
                    <a:pt x="143" y="75"/>
                    <a:pt x="211" y="22"/>
                    <a:pt x="273" y="22"/>
                  </a:cubicBezTo>
                  <a:cubicBezTo>
                    <a:pt x="334" y="22"/>
                    <a:pt x="345" y="75"/>
                    <a:pt x="345" y="130"/>
                  </a:cubicBezTo>
                  <a:lnTo>
                    <a:pt x="345" y="356"/>
                  </a:lnTo>
                  <a:cubicBezTo>
                    <a:pt x="345" y="398"/>
                    <a:pt x="334" y="398"/>
                    <a:pt x="271" y="398"/>
                  </a:cubicBezTo>
                  <a:lnTo>
                    <a:pt x="271" y="429"/>
                  </a:lnTo>
                  <a:cubicBezTo>
                    <a:pt x="304" y="429"/>
                    <a:pt x="354" y="427"/>
                    <a:pt x="381" y="427"/>
                  </a:cubicBezTo>
                  <a:cubicBezTo>
                    <a:pt x="405" y="427"/>
                    <a:pt x="455" y="429"/>
                    <a:pt x="488" y="429"/>
                  </a:cubicBezTo>
                  <a:lnTo>
                    <a:pt x="488" y="398"/>
                  </a:lnTo>
                  <a:cubicBezTo>
                    <a:pt x="438" y="398"/>
                    <a:pt x="414" y="398"/>
                    <a:pt x="414" y="370"/>
                  </a:cubicBezTo>
                  <a:lnTo>
                    <a:pt x="414" y="185"/>
                  </a:lnTo>
                  <a:cubicBezTo>
                    <a:pt x="414" y="101"/>
                    <a:pt x="414" y="70"/>
                    <a:pt x="383" y="35"/>
                  </a:cubicBezTo>
                  <a:cubicBezTo>
                    <a:pt x="370" y="20"/>
                    <a:pt x="337" y="0"/>
                    <a:pt x="282" y="0"/>
                  </a:cubicBezTo>
                  <a:cubicBezTo>
                    <a:pt x="209" y="0"/>
                    <a:pt x="165" y="42"/>
                    <a:pt x="136" y="101"/>
                  </a:cubicBezTo>
                  <a:lnTo>
                    <a:pt x="136" y="0"/>
                  </a:lnTo>
                  <a:lnTo>
                    <a:pt x="0" y="11"/>
                  </a:lnTo>
                  <a:lnTo>
                    <a:pt x="0" y="42"/>
                  </a:lnTo>
                  <a:cubicBezTo>
                    <a:pt x="68" y="42"/>
                    <a:pt x="75" y="48"/>
                    <a:pt x="75" y="9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 name="Freeform 20">
              <a:extLst>
                <a:ext uri="{FF2B5EF4-FFF2-40B4-BE49-F238E27FC236}">
                  <a16:creationId xmlns:a16="http://schemas.microsoft.com/office/drawing/2014/main" id="{F6D8162D-4428-EF4B-942E-B2D9D6E0FAAF}"/>
                </a:ext>
              </a:extLst>
            </p:cNvPr>
            <p:cNvSpPr/>
            <p:nvPr/>
          </p:nvSpPr>
          <p:spPr>
            <a:xfrm>
              <a:off x="6395040" y="4840560"/>
              <a:ext cx="178560" cy="110520"/>
            </a:xfrm>
            <a:custGeom>
              <a:avLst/>
              <a:gdLst/>
              <a:ahLst/>
              <a:cxnLst>
                <a:cxn ang="3cd4">
                  <a:pos x="hc" y="t"/>
                </a:cxn>
                <a:cxn ang="cd2">
                  <a:pos x="l" y="vc"/>
                </a:cxn>
                <a:cxn ang="cd4">
                  <a:pos x="hc" y="b"/>
                </a:cxn>
                <a:cxn ang="0">
                  <a:pos x="r" y="vc"/>
                </a:cxn>
              </a:cxnLst>
              <a:rect l="l" t="t" r="r" b="b"/>
              <a:pathLst>
                <a:path w="497" h="308">
                  <a:moveTo>
                    <a:pt x="326" y="84"/>
                  </a:moveTo>
                  <a:cubicBezTo>
                    <a:pt x="330" y="66"/>
                    <a:pt x="339" y="33"/>
                    <a:pt x="339" y="29"/>
                  </a:cubicBezTo>
                  <a:cubicBezTo>
                    <a:pt x="339" y="15"/>
                    <a:pt x="328" y="7"/>
                    <a:pt x="317" y="7"/>
                  </a:cubicBezTo>
                  <a:cubicBezTo>
                    <a:pt x="304" y="7"/>
                    <a:pt x="290" y="15"/>
                    <a:pt x="286" y="26"/>
                  </a:cubicBezTo>
                  <a:cubicBezTo>
                    <a:pt x="284" y="33"/>
                    <a:pt x="277" y="62"/>
                    <a:pt x="273" y="79"/>
                  </a:cubicBezTo>
                  <a:cubicBezTo>
                    <a:pt x="264" y="117"/>
                    <a:pt x="264" y="119"/>
                    <a:pt x="253" y="156"/>
                  </a:cubicBezTo>
                  <a:cubicBezTo>
                    <a:pt x="244" y="194"/>
                    <a:pt x="244" y="200"/>
                    <a:pt x="242" y="220"/>
                  </a:cubicBezTo>
                  <a:cubicBezTo>
                    <a:pt x="246" y="233"/>
                    <a:pt x="240" y="246"/>
                    <a:pt x="224" y="266"/>
                  </a:cubicBezTo>
                  <a:cubicBezTo>
                    <a:pt x="216" y="277"/>
                    <a:pt x="200" y="288"/>
                    <a:pt x="178" y="288"/>
                  </a:cubicBezTo>
                  <a:cubicBezTo>
                    <a:pt x="152" y="288"/>
                    <a:pt x="117" y="279"/>
                    <a:pt x="117" y="227"/>
                  </a:cubicBezTo>
                  <a:cubicBezTo>
                    <a:pt x="117" y="191"/>
                    <a:pt x="136" y="141"/>
                    <a:pt x="150" y="106"/>
                  </a:cubicBezTo>
                  <a:cubicBezTo>
                    <a:pt x="161" y="77"/>
                    <a:pt x="163" y="70"/>
                    <a:pt x="163" y="59"/>
                  </a:cubicBezTo>
                  <a:cubicBezTo>
                    <a:pt x="163" y="26"/>
                    <a:pt x="136" y="0"/>
                    <a:pt x="99" y="0"/>
                  </a:cubicBezTo>
                  <a:cubicBezTo>
                    <a:pt x="31" y="0"/>
                    <a:pt x="0" y="92"/>
                    <a:pt x="0" y="106"/>
                  </a:cubicBezTo>
                  <a:cubicBezTo>
                    <a:pt x="0" y="114"/>
                    <a:pt x="9" y="114"/>
                    <a:pt x="11" y="114"/>
                  </a:cubicBezTo>
                  <a:cubicBezTo>
                    <a:pt x="22" y="114"/>
                    <a:pt x="22" y="110"/>
                    <a:pt x="24" y="103"/>
                  </a:cubicBezTo>
                  <a:cubicBezTo>
                    <a:pt x="42" y="46"/>
                    <a:pt x="70" y="20"/>
                    <a:pt x="97" y="20"/>
                  </a:cubicBezTo>
                  <a:cubicBezTo>
                    <a:pt x="108" y="20"/>
                    <a:pt x="114" y="26"/>
                    <a:pt x="114" y="44"/>
                  </a:cubicBezTo>
                  <a:cubicBezTo>
                    <a:pt x="114" y="59"/>
                    <a:pt x="108" y="75"/>
                    <a:pt x="106" y="84"/>
                  </a:cubicBezTo>
                  <a:cubicBezTo>
                    <a:pt x="66" y="183"/>
                    <a:pt x="66" y="196"/>
                    <a:pt x="66" y="218"/>
                  </a:cubicBezTo>
                  <a:cubicBezTo>
                    <a:pt x="66" y="297"/>
                    <a:pt x="139" y="308"/>
                    <a:pt x="176" y="308"/>
                  </a:cubicBezTo>
                  <a:cubicBezTo>
                    <a:pt x="189" y="308"/>
                    <a:pt x="222" y="308"/>
                    <a:pt x="253" y="262"/>
                  </a:cubicBezTo>
                  <a:cubicBezTo>
                    <a:pt x="268" y="293"/>
                    <a:pt x="306" y="308"/>
                    <a:pt x="348" y="308"/>
                  </a:cubicBezTo>
                  <a:cubicBezTo>
                    <a:pt x="407" y="308"/>
                    <a:pt x="438" y="255"/>
                    <a:pt x="451" y="227"/>
                  </a:cubicBezTo>
                  <a:cubicBezTo>
                    <a:pt x="480" y="169"/>
                    <a:pt x="497" y="86"/>
                    <a:pt x="497" y="53"/>
                  </a:cubicBezTo>
                  <a:cubicBezTo>
                    <a:pt x="497" y="2"/>
                    <a:pt x="469" y="0"/>
                    <a:pt x="464" y="0"/>
                  </a:cubicBezTo>
                  <a:cubicBezTo>
                    <a:pt x="447" y="0"/>
                    <a:pt x="427" y="18"/>
                    <a:pt x="427" y="35"/>
                  </a:cubicBezTo>
                  <a:cubicBezTo>
                    <a:pt x="427" y="48"/>
                    <a:pt x="433" y="53"/>
                    <a:pt x="440" y="57"/>
                  </a:cubicBezTo>
                  <a:cubicBezTo>
                    <a:pt x="455" y="70"/>
                    <a:pt x="464" y="90"/>
                    <a:pt x="464" y="112"/>
                  </a:cubicBezTo>
                  <a:cubicBezTo>
                    <a:pt x="464" y="121"/>
                    <a:pt x="436" y="288"/>
                    <a:pt x="350" y="288"/>
                  </a:cubicBezTo>
                  <a:cubicBezTo>
                    <a:pt x="295" y="288"/>
                    <a:pt x="295" y="240"/>
                    <a:pt x="295" y="229"/>
                  </a:cubicBezTo>
                  <a:cubicBezTo>
                    <a:pt x="295" y="209"/>
                    <a:pt x="297" y="198"/>
                    <a:pt x="306" y="16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2" name="Freeform 21">
              <a:extLst>
                <a:ext uri="{FF2B5EF4-FFF2-40B4-BE49-F238E27FC236}">
                  <a16:creationId xmlns:a16="http://schemas.microsoft.com/office/drawing/2014/main" id="{68E46F91-6A1A-2340-B0A5-55088C509B42}"/>
                </a:ext>
              </a:extLst>
            </p:cNvPr>
            <p:cNvSpPr/>
            <p:nvPr/>
          </p:nvSpPr>
          <p:spPr>
            <a:xfrm>
              <a:off x="6860160" y="4501800"/>
              <a:ext cx="196200" cy="245880"/>
            </a:xfrm>
            <a:custGeom>
              <a:avLst/>
              <a:gdLst/>
              <a:ahLst/>
              <a:cxnLst>
                <a:cxn ang="3cd4">
                  <a:pos x="hc" y="t"/>
                </a:cxn>
                <a:cxn ang="cd2">
                  <a:pos x="l" y="vc"/>
                </a:cxn>
                <a:cxn ang="cd4">
                  <a:pos x="hc" y="b"/>
                </a:cxn>
                <a:cxn ang="0">
                  <a:pos x="r" y="vc"/>
                </a:cxn>
              </a:cxnLst>
              <a:rect l="l" t="t" r="r" b="b"/>
              <a:pathLst>
                <a:path w="546" h="684">
                  <a:moveTo>
                    <a:pt x="455" y="70"/>
                  </a:moveTo>
                  <a:cubicBezTo>
                    <a:pt x="464" y="40"/>
                    <a:pt x="466" y="31"/>
                    <a:pt x="519" y="31"/>
                  </a:cubicBezTo>
                  <a:cubicBezTo>
                    <a:pt x="535" y="31"/>
                    <a:pt x="546" y="31"/>
                    <a:pt x="546" y="11"/>
                  </a:cubicBezTo>
                  <a:cubicBezTo>
                    <a:pt x="546" y="2"/>
                    <a:pt x="539" y="0"/>
                    <a:pt x="532" y="0"/>
                  </a:cubicBezTo>
                  <a:cubicBezTo>
                    <a:pt x="508" y="0"/>
                    <a:pt x="449" y="2"/>
                    <a:pt x="425" y="2"/>
                  </a:cubicBezTo>
                  <a:cubicBezTo>
                    <a:pt x="392" y="2"/>
                    <a:pt x="312" y="0"/>
                    <a:pt x="282" y="0"/>
                  </a:cubicBezTo>
                  <a:cubicBezTo>
                    <a:pt x="273" y="0"/>
                    <a:pt x="262" y="0"/>
                    <a:pt x="262" y="20"/>
                  </a:cubicBezTo>
                  <a:cubicBezTo>
                    <a:pt x="262" y="31"/>
                    <a:pt x="268" y="31"/>
                    <a:pt x="295" y="31"/>
                  </a:cubicBezTo>
                  <a:cubicBezTo>
                    <a:pt x="317" y="31"/>
                    <a:pt x="326" y="31"/>
                    <a:pt x="350" y="33"/>
                  </a:cubicBezTo>
                  <a:cubicBezTo>
                    <a:pt x="374" y="35"/>
                    <a:pt x="381" y="37"/>
                    <a:pt x="381" y="51"/>
                  </a:cubicBezTo>
                  <a:cubicBezTo>
                    <a:pt x="381" y="57"/>
                    <a:pt x="378" y="64"/>
                    <a:pt x="376" y="73"/>
                  </a:cubicBezTo>
                  <a:lnTo>
                    <a:pt x="264" y="517"/>
                  </a:lnTo>
                  <a:cubicBezTo>
                    <a:pt x="242" y="611"/>
                    <a:pt x="176" y="662"/>
                    <a:pt x="125" y="662"/>
                  </a:cubicBezTo>
                  <a:cubicBezTo>
                    <a:pt x="99" y="662"/>
                    <a:pt x="48" y="653"/>
                    <a:pt x="33" y="603"/>
                  </a:cubicBezTo>
                  <a:cubicBezTo>
                    <a:pt x="35" y="603"/>
                    <a:pt x="42" y="603"/>
                    <a:pt x="44" y="603"/>
                  </a:cubicBezTo>
                  <a:cubicBezTo>
                    <a:pt x="84" y="603"/>
                    <a:pt x="108" y="570"/>
                    <a:pt x="108" y="541"/>
                  </a:cubicBezTo>
                  <a:cubicBezTo>
                    <a:pt x="108" y="510"/>
                    <a:pt x="81" y="499"/>
                    <a:pt x="66" y="499"/>
                  </a:cubicBezTo>
                  <a:cubicBezTo>
                    <a:pt x="48" y="499"/>
                    <a:pt x="0" y="513"/>
                    <a:pt x="0" y="578"/>
                  </a:cubicBezTo>
                  <a:cubicBezTo>
                    <a:pt x="0" y="638"/>
                    <a:pt x="51" y="684"/>
                    <a:pt x="128" y="684"/>
                  </a:cubicBezTo>
                  <a:cubicBezTo>
                    <a:pt x="218" y="684"/>
                    <a:pt x="319" y="620"/>
                    <a:pt x="343" y="52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3" name="Freeform 22">
              <a:extLst>
                <a:ext uri="{FF2B5EF4-FFF2-40B4-BE49-F238E27FC236}">
                  <a16:creationId xmlns:a16="http://schemas.microsoft.com/office/drawing/2014/main" id="{20EAC9C8-2420-0B4F-9D34-8B5F5694A111}"/>
                </a:ext>
              </a:extLst>
            </p:cNvPr>
            <p:cNvSpPr/>
            <p:nvPr/>
          </p:nvSpPr>
          <p:spPr>
            <a:xfrm>
              <a:off x="7095960" y="447876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5"/>
                    <a:pt x="209" y="937"/>
                  </a:cubicBezTo>
                  <a:cubicBezTo>
                    <a:pt x="88" y="816"/>
                    <a:pt x="57" y="633"/>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3"/>
                    <a:pt x="0" y="484"/>
                  </a:cubicBezTo>
                  <a:cubicBezTo>
                    <a:pt x="0" y="561"/>
                    <a:pt x="11" y="677"/>
                    <a:pt x="64" y="787"/>
                  </a:cubicBezTo>
                  <a:cubicBezTo>
                    <a:pt x="123" y="906"/>
                    <a:pt x="207" y="968"/>
                    <a:pt x="216" y="968"/>
                  </a:cubicBezTo>
                  <a:cubicBezTo>
                    <a:pt x="222" y="968"/>
                    <a:pt x="227" y="966"/>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4" name="Freeform 23">
              <a:extLst>
                <a:ext uri="{FF2B5EF4-FFF2-40B4-BE49-F238E27FC236}">
                  <a16:creationId xmlns:a16="http://schemas.microsoft.com/office/drawing/2014/main" id="{C0A5B818-4CCE-694F-BEAD-9FB3BA088140}"/>
                </a:ext>
              </a:extLst>
            </p:cNvPr>
            <p:cNvSpPr/>
            <p:nvPr/>
          </p:nvSpPr>
          <p:spPr>
            <a:xfrm>
              <a:off x="7206120" y="4585679"/>
              <a:ext cx="230760" cy="158040"/>
            </a:xfrm>
            <a:custGeom>
              <a:avLst/>
              <a:gdLst/>
              <a:ahLst/>
              <a:cxnLst>
                <a:cxn ang="3cd4">
                  <a:pos x="hc" y="t"/>
                </a:cxn>
                <a:cxn ang="cd2">
                  <a:pos x="l" y="vc"/>
                </a:cxn>
                <a:cxn ang="cd4">
                  <a:pos x="hc" y="b"/>
                </a:cxn>
                <a:cxn ang="0">
                  <a:pos x="r" y="vc"/>
                </a:cxn>
              </a:cxnLst>
              <a:rect l="l" t="t" r="r" b="b"/>
              <a:pathLst>
                <a:path w="642" h="440">
                  <a:moveTo>
                    <a:pt x="420" y="99"/>
                  </a:moveTo>
                  <a:cubicBezTo>
                    <a:pt x="425" y="79"/>
                    <a:pt x="436" y="42"/>
                    <a:pt x="436" y="37"/>
                  </a:cubicBezTo>
                  <a:cubicBezTo>
                    <a:pt x="436" y="20"/>
                    <a:pt x="420" y="11"/>
                    <a:pt x="407" y="11"/>
                  </a:cubicBezTo>
                  <a:cubicBezTo>
                    <a:pt x="394" y="11"/>
                    <a:pt x="378" y="18"/>
                    <a:pt x="370" y="37"/>
                  </a:cubicBezTo>
                  <a:cubicBezTo>
                    <a:pt x="367" y="44"/>
                    <a:pt x="321" y="231"/>
                    <a:pt x="315" y="255"/>
                  </a:cubicBezTo>
                  <a:cubicBezTo>
                    <a:pt x="308" y="284"/>
                    <a:pt x="306" y="301"/>
                    <a:pt x="306" y="319"/>
                  </a:cubicBezTo>
                  <a:cubicBezTo>
                    <a:pt x="306" y="330"/>
                    <a:pt x="306" y="332"/>
                    <a:pt x="308" y="337"/>
                  </a:cubicBezTo>
                  <a:cubicBezTo>
                    <a:pt x="286" y="389"/>
                    <a:pt x="255" y="418"/>
                    <a:pt x="218" y="418"/>
                  </a:cubicBezTo>
                  <a:cubicBezTo>
                    <a:pt x="141" y="418"/>
                    <a:pt x="141" y="348"/>
                    <a:pt x="141" y="330"/>
                  </a:cubicBezTo>
                  <a:cubicBezTo>
                    <a:pt x="141" y="299"/>
                    <a:pt x="145" y="262"/>
                    <a:pt x="191" y="141"/>
                  </a:cubicBezTo>
                  <a:cubicBezTo>
                    <a:pt x="202" y="112"/>
                    <a:pt x="207" y="99"/>
                    <a:pt x="207" y="79"/>
                  </a:cubicBezTo>
                  <a:cubicBezTo>
                    <a:pt x="207" y="35"/>
                    <a:pt x="176" y="0"/>
                    <a:pt x="128" y="0"/>
                  </a:cubicBezTo>
                  <a:cubicBezTo>
                    <a:pt x="35" y="0"/>
                    <a:pt x="0" y="141"/>
                    <a:pt x="0" y="150"/>
                  </a:cubicBezTo>
                  <a:cubicBezTo>
                    <a:pt x="0" y="158"/>
                    <a:pt x="9" y="158"/>
                    <a:pt x="11" y="158"/>
                  </a:cubicBezTo>
                  <a:cubicBezTo>
                    <a:pt x="22" y="158"/>
                    <a:pt x="22" y="158"/>
                    <a:pt x="26" y="141"/>
                  </a:cubicBezTo>
                  <a:cubicBezTo>
                    <a:pt x="53" y="51"/>
                    <a:pt x="90" y="22"/>
                    <a:pt x="125" y="22"/>
                  </a:cubicBezTo>
                  <a:cubicBezTo>
                    <a:pt x="134" y="22"/>
                    <a:pt x="150" y="22"/>
                    <a:pt x="150" y="53"/>
                  </a:cubicBezTo>
                  <a:cubicBezTo>
                    <a:pt x="150" y="77"/>
                    <a:pt x="139" y="106"/>
                    <a:pt x="132" y="121"/>
                  </a:cubicBezTo>
                  <a:cubicBezTo>
                    <a:pt x="90" y="235"/>
                    <a:pt x="77" y="282"/>
                    <a:pt x="77" y="317"/>
                  </a:cubicBezTo>
                  <a:cubicBezTo>
                    <a:pt x="77" y="407"/>
                    <a:pt x="143" y="440"/>
                    <a:pt x="216" y="440"/>
                  </a:cubicBezTo>
                  <a:cubicBezTo>
                    <a:pt x="231" y="440"/>
                    <a:pt x="277" y="440"/>
                    <a:pt x="317" y="372"/>
                  </a:cubicBezTo>
                  <a:cubicBezTo>
                    <a:pt x="341" y="433"/>
                    <a:pt x="409" y="440"/>
                    <a:pt x="438" y="440"/>
                  </a:cubicBezTo>
                  <a:cubicBezTo>
                    <a:pt x="510" y="440"/>
                    <a:pt x="552" y="378"/>
                    <a:pt x="579" y="321"/>
                  </a:cubicBezTo>
                  <a:cubicBezTo>
                    <a:pt x="612" y="244"/>
                    <a:pt x="642" y="114"/>
                    <a:pt x="642" y="68"/>
                  </a:cubicBezTo>
                  <a:cubicBezTo>
                    <a:pt x="642" y="15"/>
                    <a:pt x="616" y="0"/>
                    <a:pt x="598" y="0"/>
                  </a:cubicBezTo>
                  <a:cubicBezTo>
                    <a:pt x="574" y="0"/>
                    <a:pt x="550" y="24"/>
                    <a:pt x="550" y="46"/>
                  </a:cubicBezTo>
                  <a:cubicBezTo>
                    <a:pt x="550" y="59"/>
                    <a:pt x="557" y="66"/>
                    <a:pt x="565" y="73"/>
                  </a:cubicBezTo>
                  <a:cubicBezTo>
                    <a:pt x="576" y="84"/>
                    <a:pt x="601" y="108"/>
                    <a:pt x="601" y="156"/>
                  </a:cubicBezTo>
                  <a:cubicBezTo>
                    <a:pt x="601" y="189"/>
                    <a:pt x="572" y="284"/>
                    <a:pt x="548" y="332"/>
                  </a:cubicBezTo>
                  <a:cubicBezTo>
                    <a:pt x="521" y="385"/>
                    <a:pt x="488" y="418"/>
                    <a:pt x="440" y="418"/>
                  </a:cubicBezTo>
                  <a:cubicBezTo>
                    <a:pt x="394" y="418"/>
                    <a:pt x="370" y="389"/>
                    <a:pt x="370" y="334"/>
                  </a:cubicBezTo>
                  <a:cubicBezTo>
                    <a:pt x="370" y="308"/>
                    <a:pt x="376" y="277"/>
                    <a:pt x="378" y="26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5" name="Freeform 24">
              <a:extLst>
                <a:ext uri="{FF2B5EF4-FFF2-40B4-BE49-F238E27FC236}">
                  <a16:creationId xmlns:a16="http://schemas.microsoft.com/office/drawing/2014/main" id="{D9CBBA3B-95A4-084C-8893-6E94DEBDCCC4}"/>
                </a:ext>
              </a:extLst>
            </p:cNvPr>
            <p:cNvSpPr/>
            <p:nvPr/>
          </p:nvSpPr>
          <p:spPr>
            <a:xfrm>
              <a:off x="7473960" y="447876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3"/>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0"/>
                    <a:pt x="13" y="941"/>
                  </a:cubicBezTo>
                  <a:cubicBezTo>
                    <a:pt x="0" y="955"/>
                    <a:pt x="0" y="957"/>
                    <a:pt x="0" y="959"/>
                  </a:cubicBezTo>
                  <a:cubicBezTo>
                    <a:pt x="0" y="966"/>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26" name="Group 25" descr="22§display§w_{TD}§svg§600§FALSE" title="TexMaths">
            <a:extLst>
              <a:ext uri="{FF2B5EF4-FFF2-40B4-BE49-F238E27FC236}">
                <a16:creationId xmlns:a16="http://schemas.microsoft.com/office/drawing/2014/main" id="{387F69B6-B945-A44F-B390-0FB7CFCDD981}"/>
              </a:ext>
            </a:extLst>
          </p:cNvPr>
          <p:cNvGrpSpPr/>
          <p:nvPr/>
        </p:nvGrpSpPr>
        <p:grpSpPr>
          <a:xfrm>
            <a:off x="4106484" y="4084572"/>
            <a:ext cx="684000" cy="206281"/>
            <a:chOff x="4547159" y="3670919"/>
            <a:chExt cx="684000" cy="206281"/>
          </a:xfrm>
        </p:grpSpPr>
        <p:sp>
          <p:nvSpPr>
            <p:cNvPr id="27" name="Freeform 26">
              <a:extLst>
                <a:ext uri="{FF2B5EF4-FFF2-40B4-BE49-F238E27FC236}">
                  <a16:creationId xmlns:a16="http://schemas.microsoft.com/office/drawing/2014/main" id="{9CBD3BD5-4EE4-A94C-97A6-598FDA2FC6DC}"/>
                </a:ext>
              </a:extLst>
            </p:cNvPr>
            <p:cNvSpPr/>
            <p:nvPr/>
          </p:nvSpPr>
          <p:spPr>
            <a:xfrm>
              <a:off x="4547159" y="3675599"/>
              <a:ext cx="684000" cy="201600"/>
            </a:xfrm>
            <a:custGeom>
              <a:avLst/>
              <a:gdLst/>
              <a:ahLst/>
              <a:cxnLst>
                <a:cxn ang="3cd4">
                  <a:pos x="hc" y="t"/>
                </a:cxn>
                <a:cxn ang="cd2">
                  <a:pos x="l" y="vc"/>
                </a:cxn>
                <a:cxn ang="cd4">
                  <a:pos x="hc" y="b"/>
                </a:cxn>
                <a:cxn ang="0">
                  <a:pos x="r" y="vc"/>
                </a:cxn>
              </a:cxnLst>
              <a:rect l="l" t="t" r="r" b="b"/>
              <a:pathLst>
                <a:path w="1901" h="561">
                  <a:moveTo>
                    <a:pt x="951" y="561"/>
                  </a:moveTo>
                  <a:lnTo>
                    <a:pt x="0" y="561"/>
                  </a:lnTo>
                  <a:lnTo>
                    <a:pt x="0" y="0"/>
                  </a:lnTo>
                  <a:lnTo>
                    <a:pt x="1901" y="0"/>
                  </a:lnTo>
                  <a:lnTo>
                    <a:pt x="1901" y="561"/>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8" name="Freeform 27">
              <a:extLst>
                <a:ext uri="{FF2B5EF4-FFF2-40B4-BE49-F238E27FC236}">
                  <a16:creationId xmlns:a16="http://schemas.microsoft.com/office/drawing/2014/main" id="{80C37928-8DC3-B24D-9F99-4E3903A47F71}"/>
                </a:ext>
              </a:extLst>
            </p:cNvPr>
            <p:cNvSpPr/>
            <p:nvPr/>
          </p:nvSpPr>
          <p:spPr>
            <a:xfrm>
              <a:off x="4557600" y="3670919"/>
              <a:ext cx="230760" cy="158040"/>
            </a:xfrm>
            <a:custGeom>
              <a:avLst/>
              <a:gdLst/>
              <a:ahLst/>
              <a:cxnLst>
                <a:cxn ang="3cd4">
                  <a:pos x="hc" y="t"/>
                </a:cxn>
                <a:cxn ang="cd2">
                  <a:pos x="l" y="vc"/>
                </a:cxn>
                <a:cxn ang="cd4">
                  <a:pos x="hc" y="b"/>
                </a:cxn>
                <a:cxn ang="0">
                  <a:pos x="r" y="vc"/>
                </a:cxn>
              </a:cxnLst>
              <a:rect l="l" t="t" r="r" b="b"/>
              <a:pathLst>
                <a:path w="642" h="440">
                  <a:moveTo>
                    <a:pt x="420" y="99"/>
                  </a:moveTo>
                  <a:cubicBezTo>
                    <a:pt x="425" y="79"/>
                    <a:pt x="433" y="42"/>
                    <a:pt x="433" y="37"/>
                  </a:cubicBezTo>
                  <a:cubicBezTo>
                    <a:pt x="433" y="20"/>
                    <a:pt x="420" y="11"/>
                    <a:pt x="407" y="11"/>
                  </a:cubicBezTo>
                  <a:cubicBezTo>
                    <a:pt x="394" y="11"/>
                    <a:pt x="376" y="18"/>
                    <a:pt x="370" y="37"/>
                  </a:cubicBezTo>
                  <a:cubicBezTo>
                    <a:pt x="367" y="44"/>
                    <a:pt x="321" y="231"/>
                    <a:pt x="315" y="255"/>
                  </a:cubicBezTo>
                  <a:cubicBezTo>
                    <a:pt x="308" y="284"/>
                    <a:pt x="306" y="301"/>
                    <a:pt x="306" y="319"/>
                  </a:cubicBezTo>
                  <a:cubicBezTo>
                    <a:pt x="306" y="330"/>
                    <a:pt x="306" y="332"/>
                    <a:pt x="308" y="336"/>
                  </a:cubicBezTo>
                  <a:cubicBezTo>
                    <a:pt x="286" y="389"/>
                    <a:pt x="255" y="418"/>
                    <a:pt x="218" y="418"/>
                  </a:cubicBezTo>
                  <a:cubicBezTo>
                    <a:pt x="141" y="418"/>
                    <a:pt x="141" y="347"/>
                    <a:pt x="141" y="330"/>
                  </a:cubicBezTo>
                  <a:cubicBezTo>
                    <a:pt x="141" y="299"/>
                    <a:pt x="145" y="262"/>
                    <a:pt x="191" y="141"/>
                  </a:cubicBezTo>
                  <a:cubicBezTo>
                    <a:pt x="202" y="112"/>
                    <a:pt x="207" y="99"/>
                    <a:pt x="207" y="79"/>
                  </a:cubicBezTo>
                  <a:cubicBezTo>
                    <a:pt x="207" y="35"/>
                    <a:pt x="176" y="0"/>
                    <a:pt x="128" y="0"/>
                  </a:cubicBezTo>
                  <a:cubicBezTo>
                    <a:pt x="35" y="0"/>
                    <a:pt x="0" y="141"/>
                    <a:pt x="0" y="150"/>
                  </a:cubicBezTo>
                  <a:cubicBezTo>
                    <a:pt x="0" y="158"/>
                    <a:pt x="9" y="158"/>
                    <a:pt x="11" y="158"/>
                  </a:cubicBezTo>
                  <a:cubicBezTo>
                    <a:pt x="22" y="158"/>
                    <a:pt x="22" y="158"/>
                    <a:pt x="26" y="141"/>
                  </a:cubicBezTo>
                  <a:cubicBezTo>
                    <a:pt x="53" y="51"/>
                    <a:pt x="90" y="22"/>
                    <a:pt x="125" y="22"/>
                  </a:cubicBezTo>
                  <a:cubicBezTo>
                    <a:pt x="134" y="22"/>
                    <a:pt x="150" y="22"/>
                    <a:pt x="150" y="53"/>
                  </a:cubicBezTo>
                  <a:cubicBezTo>
                    <a:pt x="150" y="77"/>
                    <a:pt x="139" y="106"/>
                    <a:pt x="132" y="121"/>
                  </a:cubicBezTo>
                  <a:cubicBezTo>
                    <a:pt x="90" y="235"/>
                    <a:pt x="77" y="282"/>
                    <a:pt x="77" y="317"/>
                  </a:cubicBezTo>
                  <a:cubicBezTo>
                    <a:pt x="77" y="407"/>
                    <a:pt x="143" y="440"/>
                    <a:pt x="216" y="440"/>
                  </a:cubicBezTo>
                  <a:cubicBezTo>
                    <a:pt x="231" y="440"/>
                    <a:pt x="277" y="440"/>
                    <a:pt x="317" y="372"/>
                  </a:cubicBezTo>
                  <a:cubicBezTo>
                    <a:pt x="341" y="433"/>
                    <a:pt x="409" y="440"/>
                    <a:pt x="438" y="440"/>
                  </a:cubicBezTo>
                  <a:cubicBezTo>
                    <a:pt x="510" y="440"/>
                    <a:pt x="552" y="378"/>
                    <a:pt x="579" y="321"/>
                  </a:cubicBezTo>
                  <a:cubicBezTo>
                    <a:pt x="612" y="244"/>
                    <a:pt x="642" y="114"/>
                    <a:pt x="642" y="68"/>
                  </a:cubicBezTo>
                  <a:cubicBezTo>
                    <a:pt x="642" y="15"/>
                    <a:pt x="616" y="0"/>
                    <a:pt x="598" y="0"/>
                  </a:cubicBezTo>
                  <a:cubicBezTo>
                    <a:pt x="574" y="0"/>
                    <a:pt x="550" y="24"/>
                    <a:pt x="550" y="46"/>
                  </a:cubicBezTo>
                  <a:cubicBezTo>
                    <a:pt x="550" y="59"/>
                    <a:pt x="557" y="66"/>
                    <a:pt x="565" y="73"/>
                  </a:cubicBezTo>
                  <a:cubicBezTo>
                    <a:pt x="576" y="84"/>
                    <a:pt x="601" y="108"/>
                    <a:pt x="601" y="156"/>
                  </a:cubicBezTo>
                  <a:cubicBezTo>
                    <a:pt x="601" y="189"/>
                    <a:pt x="572" y="284"/>
                    <a:pt x="548" y="332"/>
                  </a:cubicBezTo>
                  <a:cubicBezTo>
                    <a:pt x="521" y="385"/>
                    <a:pt x="488" y="418"/>
                    <a:pt x="440" y="418"/>
                  </a:cubicBezTo>
                  <a:cubicBezTo>
                    <a:pt x="394" y="418"/>
                    <a:pt x="370" y="389"/>
                    <a:pt x="370" y="334"/>
                  </a:cubicBezTo>
                  <a:cubicBezTo>
                    <a:pt x="370" y="308"/>
                    <a:pt x="376" y="277"/>
                    <a:pt x="378" y="26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9" name="Freeform 28">
              <a:extLst>
                <a:ext uri="{FF2B5EF4-FFF2-40B4-BE49-F238E27FC236}">
                  <a16:creationId xmlns:a16="http://schemas.microsoft.com/office/drawing/2014/main" id="{487DC527-C816-9048-B3C1-978E9C5B400B}"/>
                </a:ext>
              </a:extLst>
            </p:cNvPr>
            <p:cNvSpPr/>
            <p:nvPr/>
          </p:nvSpPr>
          <p:spPr>
            <a:xfrm>
              <a:off x="4806000" y="3711960"/>
              <a:ext cx="182520" cy="165240"/>
            </a:xfrm>
            <a:custGeom>
              <a:avLst/>
              <a:gdLst/>
              <a:ahLst/>
              <a:cxnLst>
                <a:cxn ang="3cd4">
                  <a:pos x="hc" y="t"/>
                </a:cxn>
                <a:cxn ang="cd2">
                  <a:pos x="l" y="vc"/>
                </a:cxn>
                <a:cxn ang="cd4">
                  <a:pos x="hc" y="b"/>
                </a:cxn>
                <a:cxn ang="0">
                  <a:pos x="r" y="vc"/>
                </a:cxn>
              </a:cxnLst>
              <a:rect l="l" t="t" r="r" b="b"/>
              <a:pathLst>
                <a:path w="508" h="460">
                  <a:moveTo>
                    <a:pt x="301" y="48"/>
                  </a:moveTo>
                  <a:cubicBezTo>
                    <a:pt x="306" y="29"/>
                    <a:pt x="308" y="26"/>
                    <a:pt x="321" y="24"/>
                  </a:cubicBezTo>
                  <a:cubicBezTo>
                    <a:pt x="326" y="24"/>
                    <a:pt x="350" y="24"/>
                    <a:pt x="363" y="24"/>
                  </a:cubicBezTo>
                  <a:cubicBezTo>
                    <a:pt x="405" y="24"/>
                    <a:pt x="422" y="24"/>
                    <a:pt x="440" y="31"/>
                  </a:cubicBezTo>
                  <a:cubicBezTo>
                    <a:pt x="469" y="40"/>
                    <a:pt x="471" y="59"/>
                    <a:pt x="471" y="84"/>
                  </a:cubicBezTo>
                  <a:cubicBezTo>
                    <a:pt x="471" y="95"/>
                    <a:pt x="471" y="103"/>
                    <a:pt x="466" y="139"/>
                  </a:cubicBezTo>
                  <a:lnTo>
                    <a:pt x="464" y="145"/>
                  </a:lnTo>
                  <a:cubicBezTo>
                    <a:pt x="464" y="154"/>
                    <a:pt x="469" y="156"/>
                    <a:pt x="477" y="156"/>
                  </a:cubicBezTo>
                  <a:cubicBezTo>
                    <a:pt x="486" y="156"/>
                    <a:pt x="488" y="150"/>
                    <a:pt x="488" y="139"/>
                  </a:cubicBezTo>
                  <a:lnTo>
                    <a:pt x="508" y="9"/>
                  </a:lnTo>
                  <a:cubicBezTo>
                    <a:pt x="508" y="0"/>
                    <a:pt x="499" y="0"/>
                    <a:pt x="486" y="0"/>
                  </a:cubicBezTo>
                  <a:lnTo>
                    <a:pt x="70" y="0"/>
                  </a:lnTo>
                  <a:cubicBezTo>
                    <a:pt x="53" y="0"/>
                    <a:pt x="51" y="0"/>
                    <a:pt x="46" y="13"/>
                  </a:cubicBezTo>
                  <a:lnTo>
                    <a:pt x="4" y="134"/>
                  </a:lnTo>
                  <a:cubicBezTo>
                    <a:pt x="2" y="136"/>
                    <a:pt x="0" y="143"/>
                    <a:pt x="0" y="147"/>
                  </a:cubicBezTo>
                  <a:cubicBezTo>
                    <a:pt x="0" y="150"/>
                    <a:pt x="2" y="156"/>
                    <a:pt x="11" y="156"/>
                  </a:cubicBezTo>
                  <a:cubicBezTo>
                    <a:pt x="20" y="156"/>
                    <a:pt x="22" y="154"/>
                    <a:pt x="26" y="141"/>
                  </a:cubicBezTo>
                  <a:cubicBezTo>
                    <a:pt x="66" y="31"/>
                    <a:pt x="88" y="24"/>
                    <a:pt x="191" y="24"/>
                  </a:cubicBezTo>
                  <a:lnTo>
                    <a:pt x="220" y="24"/>
                  </a:lnTo>
                  <a:cubicBezTo>
                    <a:pt x="240" y="24"/>
                    <a:pt x="240" y="24"/>
                    <a:pt x="240" y="31"/>
                  </a:cubicBezTo>
                  <a:cubicBezTo>
                    <a:pt x="240" y="33"/>
                    <a:pt x="240" y="35"/>
                    <a:pt x="238" y="46"/>
                  </a:cubicBezTo>
                  <a:lnTo>
                    <a:pt x="147" y="402"/>
                  </a:lnTo>
                  <a:cubicBezTo>
                    <a:pt x="143" y="429"/>
                    <a:pt x="141" y="435"/>
                    <a:pt x="68" y="435"/>
                  </a:cubicBezTo>
                  <a:cubicBezTo>
                    <a:pt x="44" y="435"/>
                    <a:pt x="37" y="435"/>
                    <a:pt x="37" y="451"/>
                  </a:cubicBezTo>
                  <a:cubicBezTo>
                    <a:pt x="37" y="451"/>
                    <a:pt x="40" y="460"/>
                    <a:pt x="51" y="460"/>
                  </a:cubicBezTo>
                  <a:cubicBezTo>
                    <a:pt x="68" y="460"/>
                    <a:pt x="88" y="457"/>
                    <a:pt x="108" y="457"/>
                  </a:cubicBezTo>
                  <a:cubicBezTo>
                    <a:pt x="128" y="457"/>
                    <a:pt x="147" y="457"/>
                    <a:pt x="167" y="457"/>
                  </a:cubicBezTo>
                  <a:cubicBezTo>
                    <a:pt x="185" y="457"/>
                    <a:pt x="209" y="457"/>
                    <a:pt x="227" y="457"/>
                  </a:cubicBezTo>
                  <a:cubicBezTo>
                    <a:pt x="246" y="457"/>
                    <a:pt x="266" y="460"/>
                    <a:pt x="284" y="460"/>
                  </a:cubicBezTo>
                  <a:cubicBezTo>
                    <a:pt x="290" y="460"/>
                    <a:pt x="301" y="460"/>
                    <a:pt x="301" y="444"/>
                  </a:cubicBezTo>
                  <a:cubicBezTo>
                    <a:pt x="301" y="435"/>
                    <a:pt x="293" y="435"/>
                    <a:pt x="273" y="435"/>
                  </a:cubicBezTo>
                  <a:cubicBezTo>
                    <a:pt x="260" y="435"/>
                    <a:pt x="246" y="433"/>
                    <a:pt x="233" y="433"/>
                  </a:cubicBezTo>
                  <a:cubicBezTo>
                    <a:pt x="209" y="431"/>
                    <a:pt x="209" y="429"/>
                    <a:pt x="209" y="420"/>
                  </a:cubicBezTo>
                  <a:cubicBezTo>
                    <a:pt x="209" y="416"/>
                    <a:pt x="209" y="413"/>
                    <a:pt x="211" y="40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0" name="Freeform 29">
              <a:extLst>
                <a:ext uri="{FF2B5EF4-FFF2-40B4-BE49-F238E27FC236}">
                  <a16:creationId xmlns:a16="http://schemas.microsoft.com/office/drawing/2014/main" id="{743A98ED-58E9-3B40-83EA-84ED91F9F5F1}"/>
                </a:ext>
              </a:extLst>
            </p:cNvPr>
            <p:cNvSpPr/>
            <p:nvPr/>
          </p:nvSpPr>
          <p:spPr>
            <a:xfrm>
              <a:off x="5013720" y="3710520"/>
              <a:ext cx="200880" cy="166680"/>
            </a:xfrm>
            <a:custGeom>
              <a:avLst/>
              <a:gdLst/>
              <a:ahLst/>
              <a:cxnLst>
                <a:cxn ang="3cd4">
                  <a:pos x="hc" y="t"/>
                </a:cxn>
                <a:cxn ang="cd2">
                  <a:pos x="l" y="vc"/>
                </a:cxn>
                <a:cxn ang="cd4">
                  <a:pos x="hc" y="b"/>
                </a:cxn>
                <a:cxn ang="0">
                  <a:pos x="r" y="vc"/>
                </a:cxn>
              </a:cxnLst>
              <a:rect l="l" t="t" r="r" b="b"/>
              <a:pathLst>
                <a:path w="559" h="464">
                  <a:moveTo>
                    <a:pt x="79" y="411"/>
                  </a:moveTo>
                  <a:cubicBezTo>
                    <a:pt x="75" y="433"/>
                    <a:pt x="73" y="440"/>
                    <a:pt x="20" y="440"/>
                  </a:cubicBezTo>
                  <a:cubicBezTo>
                    <a:pt x="9" y="440"/>
                    <a:pt x="0" y="440"/>
                    <a:pt x="0" y="455"/>
                  </a:cubicBezTo>
                  <a:cubicBezTo>
                    <a:pt x="0" y="464"/>
                    <a:pt x="9" y="464"/>
                    <a:pt x="20" y="464"/>
                  </a:cubicBezTo>
                  <a:lnTo>
                    <a:pt x="262" y="464"/>
                  </a:lnTo>
                  <a:cubicBezTo>
                    <a:pt x="414" y="464"/>
                    <a:pt x="559" y="325"/>
                    <a:pt x="559" y="178"/>
                  </a:cubicBezTo>
                  <a:cubicBezTo>
                    <a:pt x="559" y="79"/>
                    <a:pt x="491" y="0"/>
                    <a:pt x="378" y="0"/>
                  </a:cubicBezTo>
                  <a:lnTo>
                    <a:pt x="132" y="0"/>
                  </a:lnTo>
                  <a:cubicBezTo>
                    <a:pt x="119" y="0"/>
                    <a:pt x="110" y="0"/>
                    <a:pt x="110" y="15"/>
                  </a:cubicBezTo>
                  <a:cubicBezTo>
                    <a:pt x="110" y="24"/>
                    <a:pt x="117" y="24"/>
                    <a:pt x="132" y="24"/>
                  </a:cubicBezTo>
                  <a:cubicBezTo>
                    <a:pt x="143" y="24"/>
                    <a:pt x="145" y="24"/>
                    <a:pt x="158" y="26"/>
                  </a:cubicBezTo>
                  <a:cubicBezTo>
                    <a:pt x="172" y="26"/>
                    <a:pt x="174" y="29"/>
                    <a:pt x="174" y="35"/>
                  </a:cubicBezTo>
                  <a:cubicBezTo>
                    <a:pt x="174" y="37"/>
                    <a:pt x="174" y="40"/>
                    <a:pt x="169" y="51"/>
                  </a:cubicBezTo>
                  <a:close/>
                  <a:moveTo>
                    <a:pt x="233" y="48"/>
                  </a:moveTo>
                  <a:cubicBezTo>
                    <a:pt x="238" y="26"/>
                    <a:pt x="238" y="24"/>
                    <a:pt x="266" y="24"/>
                  </a:cubicBezTo>
                  <a:lnTo>
                    <a:pt x="354" y="24"/>
                  </a:lnTo>
                  <a:cubicBezTo>
                    <a:pt x="429" y="24"/>
                    <a:pt x="493" y="62"/>
                    <a:pt x="493" y="154"/>
                  </a:cubicBezTo>
                  <a:cubicBezTo>
                    <a:pt x="493" y="172"/>
                    <a:pt x="486" y="288"/>
                    <a:pt x="418" y="365"/>
                  </a:cubicBezTo>
                  <a:cubicBezTo>
                    <a:pt x="392" y="396"/>
                    <a:pt x="334" y="440"/>
                    <a:pt x="251" y="440"/>
                  </a:cubicBezTo>
                  <a:lnTo>
                    <a:pt x="158" y="440"/>
                  </a:lnTo>
                  <a:cubicBezTo>
                    <a:pt x="136" y="440"/>
                    <a:pt x="136" y="440"/>
                    <a:pt x="136" y="433"/>
                  </a:cubicBezTo>
                  <a:cubicBezTo>
                    <a:pt x="136" y="433"/>
                    <a:pt x="136" y="429"/>
                    <a:pt x="139" y="41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31" name="Freeform 30">
            <a:extLst>
              <a:ext uri="{FF2B5EF4-FFF2-40B4-BE49-F238E27FC236}">
                <a16:creationId xmlns:a16="http://schemas.microsoft.com/office/drawing/2014/main" id="{F77C1AE6-7B0E-C54A-A1EA-8C404695EF5F}"/>
              </a:ext>
            </a:extLst>
          </p:cNvPr>
          <p:cNvSpPr/>
          <p:nvPr/>
        </p:nvSpPr>
        <p:spPr>
          <a:xfrm>
            <a:off x="182880" y="5797935"/>
            <a:ext cx="4571640" cy="909359"/>
          </a:xfrm>
          <a:custGeom>
            <a:avLst>
              <a:gd name="f0" fmla="val 18774"/>
              <a:gd name="f1" fmla="val -18950"/>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Fixed point for semi-gradient TD</a:t>
            </a:r>
          </a:p>
        </p:txBody>
      </p:sp>
      <p:sp>
        <p:nvSpPr>
          <p:cNvPr id="32" name="Freeform 31">
            <a:extLst>
              <a:ext uri="{FF2B5EF4-FFF2-40B4-BE49-F238E27FC236}">
                <a16:creationId xmlns:a16="http://schemas.microsoft.com/office/drawing/2014/main" id="{C3555792-EF7D-F342-BB23-6CDEF6A4AAFE}"/>
              </a:ext>
            </a:extLst>
          </p:cNvPr>
          <p:cNvSpPr/>
          <p:nvPr/>
        </p:nvSpPr>
        <p:spPr>
          <a:xfrm>
            <a:off x="5394960" y="6333840"/>
            <a:ext cx="4571640" cy="909359"/>
          </a:xfrm>
          <a:custGeom>
            <a:avLst>
              <a:gd name="f0" fmla="val 7007"/>
              <a:gd name="f1" fmla="val -22984"/>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sz="2200" b="0" i="0" u="none" strike="noStrike" kern="1200" cap="none">
                <a:ln>
                  <a:noFill/>
                </a:ln>
                <a:latin typeface="Liberation Sans" pitchFamily="18"/>
                <a:ea typeface="Noto Sans CJK SC Regular" pitchFamily="2"/>
                <a:cs typeface="FreeSans" pitchFamily="2"/>
              </a:rPr>
              <a:t>Point that min MSE</a:t>
            </a:r>
          </a:p>
        </p:txBody>
      </p:sp>
      <p:sp>
        <p:nvSpPr>
          <p:cNvPr id="33" name="Freeform 32">
            <a:extLst>
              <a:ext uri="{FF2B5EF4-FFF2-40B4-BE49-F238E27FC236}">
                <a16:creationId xmlns:a16="http://schemas.microsoft.com/office/drawing/2014/main" id="{1E4C2B28-369B-394F-A59D-20BC699D3BBE}"/>
              </a:ext>
            </a:extLst>
          </p:cNvPr>
          <p:cNvSpPr/>
          <p:nvPr/>
        </p:nvSpPr>
        <p:spPr>
          <a:xfrm rot="5400000">
            <a:off x="6766560" y="4517776"/>
            <a:ext cx="274320" cy="1371599"/>
          </a:xfrm>
          <a:custGeom>
            <a:avLst>
              <a:gd name="f0" fmla="val 1800"/>
              <a:gd name="f1" fmla="val 10800"/>
            </a:avLst>
            <a:gdLst>
              <a:gd name="f2" fmla="val 10800000"/>
              <a:gd name="f3" fmla="val 5400000"/>
              <a:gd name="f4" fmla="val 180"/>
              <a:gd name="f5" fmla="val w"/>
              <a:gd name="f6" fmla="val h"/>
              <a:gd name="f7" fmla="val 0"/>
              <a:gd name="f8" fmla="val 21600"/>
              <a:gd name="f9" fmla="val -2147483647"/>
              <a:gd name="f10" fmla="val 2147483647"/>
              <a:gd name="f11" fmla="val 5400"/>
              <a:gd name="f12" fmla="val 10800"/>
              <a:gd name="f13" fmla="val 16200"/>
              <a:gd name="f14" fmla="+- 0 0 0"/>
              <a:gd name="f15" fmla="*/ f5 1 21600"/>
              <a:gd name="f16" fmla="*/ f6 1 21600"/>
              <a:gd name="f17" fmla="pin 0 f0 5400"/>
              <a:gd name="f18" fmla="pin 0 f1 21600"/>
              <a:gd name="f19" fmla="*/ f14 f2 1"/>
              <a:gd name="f20" fmla="*/ f17 1 2"/>
              <a:gd name="f21" fmla="val f17"/>
              <a:gd name="f22" fmla="val f18"/>
              <a:gd name="f23" fmla="+- 21600 0 f17"/>
              <a:gd name="f24" fmla="*/ f17 10000 1"/>
              <a:gd name="f25" fmla="*/ 10800 f15 1"/>
              <a:gd name="f26" fmla="*/ f17 f16 1"/>
              <a:gd name="f27" fmla="*/ f8 f15 1"/>
              <a:gd name="f28" fmla="*/ f18 f16 1"/>
              <a:gd name="f29" fmla="*/ 0 f15 1"/>
              <a:gd name="f30" fmla="*/ 7800 f15 1"/>
              <a:gd name="f31" fmla="*/ 0 f16 1"/>
              <a:gd name="f32" fmla="*/ f19 1 f4"/>
              <a:gd name="f33" fmla="*/ 21600 f16 1"/>
              <a:gd name="f34" fmla="*/ 21600 f15 1"/>
              <a:gd name="f35" fmla="*/ 10800 f16 1"/>
              <a:gd name="f36" fmla="+- f22 0 f17"/>
              <a:gd name="f37" fmla="+- f22 0 f20"/>
              <a:gd name="f38" fmla="+- f22 f20 0"/>
              <a:gd name="f39" fmla="+- f22 f17 0"/>
              <a:gd name="f40" fmla="+- 21600 0 f20"/>
              <a:gd name="f41" fmla="*/ f24 1 31953"/>
              <a:gd name="f42" fmla="+- f32 0 f3"/>
              <a:gd name="f43" fmla="+- 21600 0 f41"/>
              <a:gd name="f44" fmla="*/ f41 f16 1"/>
              <a:gd name="f45" fmla="*/ f43 f16 1"/>
            </a:gdLst>
            <a:ahLst>
              <a:ahXY gdRefY="f0" minY="f7" maxY="f11">
                <a:pos x="f25" y="f26"/>
              </a:ahXY>
              <a:ahXY gdRefY="f1" minY="f7" maxY="f8">
                <a:pos x="f27" y="f28"/>
              </a:ahXY>
            </a:ahLst>
            <a:cxnLst>
              <a:cxn ang="3cd4">
                <a:pos x="hc" y="t"/>
              </a:cxn>
              <a:cxn ang="0">
                <a:pos x="r" y="vc"/>
              </a:cxn>
              <a:cxn ang="cd4">
                <a:pos x="hc" y="b"/>
              </a:cxn>
              <a:cxn ang="cd2">
                <a:pos x="l" y="vc"/>
              </a:cxn>
              <a:cxn ang="f42">
                <a:pos x="f29" y="f31"/>
              </a:cxn>
              <a:cxn ang="f42">
                <a:pos x="f29" y="f33"/>
              </a:cxn>
              <a:cxn ang="f42">
                <a:pos x="f34" y="f35"/>
              </a:cxn>
            </a:cxnLst>
            <a:rect l="f29" t="f44" r="f30" b="f45"/>
            <a:pathLst>
              <a:path w="21600" h="21600">
                <a:moveTo>
                  <a:pt x="f7" y="f7"/>
                </a:moveTo>
                <a:cubicBezTo>
                  <a:pt x="f11" y="f7"/>
                  <a:pt x="f12" y="f20"/>
                  <a:pt x="f12" y="f21"/>
                </a:cubicBezTo>
                <a:lnTo>
                  <a:pt x="f12" y="f36"/>
                </a:lnTo>
                <a:cubicBezTo>
                  <a:pt x="f12" y="f37"/>
                  <a:pt x="f13" y="f22"/>
                  <a:pt x="f8" y="f22"/>
                </a:cubicBezTo>
                <a:cubicBezTo>
                  <a:pt x="f13" y="f22"/>
                  <a:pt x="f12" y="f38"/>
                  <a:pt x="f12" y="f39"/>
                </a:cubicBezTo>
                <a:lnTo>
                  <a:pt x="f12" y="f23"/>
                </a:lnTo>
                <a:cubicBezTo>
                  <a:pt x="f12" y="f40"/>
                  <a:pt x="f11" y="f8"/>
                  <a:pt x="f7" y="f8"/>
                </a:cubicBezTo>
              </a:path>
            </a:pathLst>
          </a:custGeom>
          <a:no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4" name="Title 33">
            <a:extLst>
              <a:ext uri="{FF2B5EF4-FFF2-40B4-BE49-F238E27FC236}">
                <a16:creationId xmlns:a16="http://schemas.microsoft.com/office/drawing/2014/main" id="{CEF4D375-95F8-004B-B377-520695597387}"/>
              </a:ext>
            </a:extLst>
          </p:cNvPr>
          <p:cNvSpPr>
            <a:spLocks noGrp="1"/>
          </p:cNvSpPr>
          <p:nvPr>
            <p:ph type="title"/>
          </p:nvPr>
        </p:nvSpPr>
        <p:spPr>
          <a:xfrm>
            <a:off x="693043" y="402484"/>
            <a:ext cx="8694539" cy="858249"/>
          </a:xfrm>
        </p:spPr>
        <p:txBody>
          <a:bodyPr/>
          <a:lstStyle/>
          <a:p>
            <a:r>
              <a:rPr lang="en-US" dirty="0"/>
              <a:t>Convergence results summary</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5"/>
          <p:cNvSpPr txBox="1"/>
          <p:nvPr/>
        </p:nvSpPr>
        <p:spPr>
          <a:xfrm>
            <a:off x="213327" y="55170"/>
            <a:ext cx="7211514" cy="1019128"/>
          </a:xfrm>
          <a:prstGeom prst="rect">
            <a:avLst/>
          </a:prstGeom>
        </p:spPr>
        <p:txBody>
          <a:bodyPr vert="horz" wrap="square" lIns="0" tIns="26355" rIns="0" bIns="0" rtlCol="0">
            <a:spAutoFit/>
          </a:bodyPr>
          <a:lstStyle/>
          <a:p>
            <a:pPr>
              <a:lnSpc>
                <a:spcPct val="100000"/>
              </a:lnSpc>
            </a:pPr>
            <a:endParaRPr sz="1092" dirty="0">
              <a:latin typeface="Arial"/>
              <a:cs typeface="Arial"/>
            </a:endParaRPr>
          </a:p>
          <a:p>
            <a:pPr>
              <a:spcBef>
                <a:spcPts val="55"/>
              </a:spcBef>
            </a:pPr>
            <a:endParaRPr sz="1092" dirty="0">
              <a:latin typeface="Arial"/>
              <a:cs typeface="Arial"/>
            </a:endParaRPr>
          </a:p>
          <a:p>
            <a:pPr marL="27742"/>
            <a:r>
              <a:rPr sz="2403" b="1" dirty="0">
                <a:solidFill>
                  <a:srgbClr val="D41A2C"/>
                </a:solidFill>
                <a:latin typeface="Arial"/>
                <a:cs typeface="Arial"/>
              </a:rPr>
              <a:t>Stateful</a:t>
            </a:r>
            <a:r>
              <a:rPr sz="2403" b="1" spc="-109" dirty="0">
                <a:solidFill>
                  <a:srgbClr val="D41A2C"/>
                </a:solidFill>
                <a:latin typeface="Arial"/>
                <a:cs typeface="Arial"/>
              </a:rPr>
              <a:t> </a:t>
            </a:r>
            <a:r>
              <a:rPr sz="2403" b="1" dirty="0">
                <a:solidFill>
                  <a:srgbClr val="D41A2C"/>
                </a:solidFill>
                <a:latin typeface="Arial"/>
                <a:cs typeface="Arial"/>
              </a:rPr>
              <a:t>PORL</a:t>
            </a:r>
            <a:r>
              <a:rPr sz="2403" b="1" spc="-98" dirty="0">
                <a:solidFill>
                  <a:srgbClr val="D41A2C"/>
                </a:solidFill>
                <a:latin typeface="Arial"/>
                <a:cs typeface="Arial"/>
              </a:rPr>
              <a:t> </a:t>
            </a:r>
            <a:r>
              <a:rPr sz="2403" b="1" dirty="0">
                <a:solidFill>
                  <a:srgbClr val="D41A2C"/>
                </a:solidFill>
                <a:latin typeface="Arial"/>
                <a:cs typeface="Arial"/>
              </a:rPr>
              <a:t>-</a:t>
            </a:r>
            <a:r>
              <a:rPr sz="2403" b="1" spc="-98" dirty="0">
                <a:solidFill>
                  <a:srgbClr val="D41A2C"/>
                </a:solidFill>
                <a:latin typeface="Arial"/>
                <a:cs typeface="Arial"/>
              </a:rPr>
              <a:t> </a:t>
            </a:r>
            <a:r>
              <a:rPr sz="2403" b="1" dirty="0">
                <a:solidFill>
                  <a:srgbClr val="D41A2C"/>
                </a:solidFill>
                <a:latin typeface="Arial"/>
                <a:cs typeface="Arial"/>
              </a:rPr>
              <a:t>Asymmetric</a:t>
            </a:r>
            <a:r>
              <a:rPr sz="2403" b="1" spc="-98" dirty="0">
                <a:solidFill>
                  <a:srgbClr val="D41A2C"/>
                </a:solidFill>
                <a:latin typeface="Arial"/>
                <a:cs typeface="Arial"/>
              </a:rPr>
              <a:t> </a:t>
            </a:r>
            <a:r>
              <a:rPr sz="2403" b="1" spc="-22" dirty="0">
                <a:solidFill>
                  <a:srgbClr val="D41A2C"/>
                </a:solidFill>
                <a:latin typeface="Arial"/>
                <a:cs typeface="Arial"/>
              </a:rPr>
              <a:t>Actor-Critic</a:t>
            </a:r>
            <a:endParaRPr sz="2403" dirty="0">
              <a:latin typeface="Arial"/>
              <a:cs typeface="Arial"/>
            </a:endParaRPr>
          </a:p>
          <a:p>
            <a:pPr marL="27742">
              <a:spcBef>
                <a:spcPts val="273"/>
              </a:spcBef>
            </a:pPr>
            <a:r>
              <a:rPr sz="1529" b="1" dirty="0">
                <a:solidFill>
                  <a:srgbClr val="D41A2C"/>
                </a:solidFill>
                <a:latin typeface="Arial"/>
                <a:cs typeface="Arial"/>
              </a:rPr>
              <a:t>“Asymmetric</a:t>
            </a:r>
            <a:r>
              <a:rPr sz="1529" b="1" spc="-66" dirty="0">
                <a:solidFill>
                  <a:srgbClr val="D41A2C"/>
                </a:solidFill>
                <a:latin typeface="Arial"/>
                <a:cs typeface="Arial"/>
              </a:rPr>
              <a:t> </a:t>
            </a:r>
            <a:r>
              <a:rPr sz="1529" b="1" dirty="0">
                <a:solidFill>
                  <a:srgbClr val="D41A2C"/>
                </a:solidFill>
                <a:latin typeface="Arial"/>
                <a:cs typeface="Arial"/>
              </a:rPr>
              <a:t>Actor</a:t>
            </a:r>
            <a:r>
              <a:rPr sz="1529" b="1" spc="-44" dirty="0">
                <a:solidFill>
                  <a:srgbClr val="D41A2C"/>
                </a:solidFill>
                <a:latin typeface="Arial"/>
                <a:cs typeface="Arial"/>
              </a:rPr>
              <a:t> </a:t>
            </a:r>
            <a:r>
              <a:rPr sz="1529" b="1" dirty="0">
                <a:solidFill>
                  <a:srgbClr val="D41A2C"/>
                </a:solidFill>
                <a:latin typeface="Arial"/>
                <a:cs typeface="Arial"/>
              </a:rPr>
              <a:t>Critic</a:t>
            </a:r>
            <a:r>
              <a:rPr sz="1529" b="1" spc="-44" dirty="0">
                <a:solidFill>
                  <a:srgbClr val="D41A2C"/>
                </a:solidFill>
                <a:latin typeface="Arial"/>
                <a:cs typeface="Arial"/>
              </a:rPr>
              <a:t> </a:t>
            </a:r>
            <a:r>
              <a:rPr sz="1529" b="1" dirty="0">
                <a:solidFill>
                  <a:srgbClr val="D41A2C"/>
                </a:solidFill>
                <a:latin typeface="Arial"/>
                <a:cs typeface="Arial"/>
              </a:rPr>
              <a:t>for</a:t>
            </a:r>
            <a:r>
              <a:rPr sz="1529" b="1" spc="-44" dirty="0">
                <a:solidFill>
                  <a:srgbClr val="D41A2C"/>
                </a:solidFill>
                <a:latin typeface="Arial"/>
                <a:cs typeface="Arial"/>
              </a:rPr>
              <a:t> </a:t>
            </a:r>
            <a:r>
              <a:rPr sz="1529" b="1" spc="-22" dirty="0">
                <a:solidFill>
                  <a:srgbClr val="D41A2C"/>
                </a:solidFill>
                <a:latin typeface="Arial"/>
                <a:cs typeface="Arial"/>
              </a:rPr>
              <a:t>Image-</a:t>
            </a:r>
            <a:r>
              <a:rPr sz="1529" b="1" dirty="0">
                <a:solidFill>
                  <a:srgbClr val="D41A2C"/>
                </a:solidFill>
                <a:latin typeface="Arial"/>
                <a:cs typeface="Arial"/>
              </a:rPr>
              <a:t>Based</a:t>
            </a:r>
            <a:r>
              <a:rPr sz="1529" b="1" spc="-44" dirty="0">
                <a:solidFill>
                  <a:srgbClr val="D41A2C"/>
                </a:solidFill>
                <a:latin typeface="Arial"/>
                <a:cs typeface="Arial"/>
              </a:rPr>
              <a:t> </a:t>
            </a:r>
            <a:r>
              <a:rPr sz="1529" b="1" dirty="0">
                <a:solidFill>
                  <a:srgbClr val="D41A2C"/>
                </a:solidFill>
                <a:latin typeface="Arial"/>
                <a:cs typeface="Arial"/>
              </a:rPr>
              <a:t>Robot</a:t>
            </a:r>
            <a:r>
              <a:rPr sz="1529" b="1" spc="-44" dirty="0">
                <a:solidFill>
                  <a:srgbClr val="D41A2C"/>
                </a:solidFill>
                <a:latin typeface="Arial"/>
                <a:cs typeface="Arial"/>
              </a:rPr>
              <a:t> </a:t>
            </a:r>
            <a:r>
              <a:rPr sz="1529" b="1" dirty="0">
                <a:solidFill>
                  <a:srgbClr val="D41A2C"/>
                </a:solidFill>
                <a:latin typeface="Arial"/>
                <a:cs typeface="Arial"/>
              </a:rPr>
              <a:t>Learning”</a:t>
            </a:r>
            <a:r>
              <a:rPr sz="1529" b="1" spc="-44" dirty="0">
                <a:solidFill>
                  <a:srgbClr val="D41A2C"/>
                </a:solidFill>
                <a:latin typeface="Arial"/>
                <a:cs typeface="Arial"/>
              </a:rPr>
              <a:t> </a:t>
            </a:r>
            <a:r>
              <a:rPr sz="1529" b="1" dirty="0">
                <a:solidFill>
                  <a:srgbClr val="D41A2C"/>
                </a:solidFill>
                <a:latin typeface="Arial"/>
                <a:cs typeface="Arial"/>
              </a:rPr>
              <a:t>(Pinto</a:t>
            </a:r>
            <a:r>
              <a:rPr sz="1529" b="1" spc="-44" dirty="0">
                <a:solidFill>
                  <a:srgbClr val="D41A2C"/>
                </a:solidFill>
                <a:latin typeface="Arial"/>
                <a:cs typeface="Arial"/>
              </a:rPr>
              <a:t> </a:t>
            </a:r>
            <a:r>
              <a:rPr sz="1529" b="1" dirty="0">
                <a:solidFill>
                  <a:srgbClr val="D41A2C"/>
                </a:solidFill>
                <a:latin typeface="Arial"/>
                <a:cs typeface="Arial"/>
              </a:rPr>
              <a:t>et</a:t>
            </a:r>
            <a:r>
              <a:rPr sz="1529" b="1" spc="-44" dirty="0">
                <a:solidFill>
                  <a:srgbClr val="D41A2C"/>
                </a:solidFill>
                <a:latin typeface="Arial"/>
                <a:cs typeface="Arial"/>
              </a:rPr>
              <a:t> </a:t>
            </a:r>
            <a:r>
              <a:rPr sz="1529" b="1" dirty="0">
                <a:solidFill>
                  <a:srgbClr val="D41A2C"/>
                </a:solidFill>
                <a:latin typeface="Arial"/>
                <a:cs typeface="Arial"/>
              </a:rPr>
              <a:t>al.,</a:t>
            </a:r>
            <a:r>
              <a:rPr sz="1529" b="1" spc="-33" dirty="0">
                <a:solidFill>
                  <a:srgbClr val="D41A2C"/>
                </a:solidFill>
                <a:latin typeface="Arial"/>
                <a:cs typeface="Arial"/>
              </a:rPr>
              <a:t> </a:t>
            </a:r>
            <a:r>
              <a:rPr sz="1529" b="1" spc="-44" dirty="0">
                <a:solidFill>
                  <a:srgbClr val="D41A2C"/>
                </a:solidFill>
                <a:latin typeface="Arial"/>
                <a:cs typeface="Arial"/>
                <a:hlinkClick r:id="rId2" action="ppaction://hlinksldjump"/>
              </a:rPr>
              <a:t>2018)</a:t>
            </a:r>
            <a:endParaRPr sz="1529" dirty="0">
              <a:latin typeface="Arial"/>
              <a:cs typeface="Arial"/>
            </a:endParaRPr>
          </a:p>
        </p:txBody>
      </p:sp>
      <p:pic>
        <p:nvPicPr>
          <p:cNvPr id="26" name="object 26"/>
          <p:cNvPicPr/>
          <p:nvPr/>
        </p:nvPicPr>
        <p:blipFill>
          <a:blip r:embed="rId3" cstate="print"/>
          <a:stretch>
            <a:fillRect/>
          </a:stretch>
        </p:blipFill>
        <p:spPr>
          <a:xfrm>
            <a:off x="886789" y="1831286"/>
            <a:ext cx="3955994" cy="3915884"/>
          </a:xfrm>
          <a:prstGeom prst="rect">
            <a:avLst/>
          </a:prstGeom>
        </p:spPr>
      </p:pic>
      <p:sp>
        <p:nvSpPr>
          <p:cNvPr id="27" name="object 27"/>
          <p:cNvSpPr txBox="1"/>
          <p:nvPr/>
        </p:nvSpPr>
        <p:spPr>
          <a:xfrm>
            <a:off x="1246159" y="5975310"/>
            <a:ext cx="3252741" cy="261933"/>
          </a:xfrm>
          <a:prstGeom prst="rect">
            <a:avLst/>
          </a:prstGeom>
        </p:spPr>
        <p:txBody>
          <a:bodyPr vert="horz" wrap="square" lIns="0" tIns="26355" rIns="0" bIns="0" rtlCol="0">
            <a:spAutoFit/>
          </a:bodyPr>
          <a:lstStyle/>
          <a:p>
            <a:pPr marL="83226">
              <a:spcBef>
                <a:spcPts val="208"/>
              </a:spcBef>
            </a:pPr>
            <a:r>
              <a:rPr sz="1529" dirty="0">
                <a:solidFill>
                  <a:srgbClr val="D41A2C"/>
                </a:solidFill>
                <a:latin typeface="Arial"/>
                <a:cs typeface="Arial"/>
              </a:rPr>
              <a:t>(a)</a:t>
            </a:r>
            <a:r>
              <a:rPr sz="1529" spc="-44" dirty="0">
                <a:solidFill>
                  <a:srgbClr val="D41A2C"/>
                </a:solidFill>
                <a:latin typeface="Arial"/>
                <a:cs typeface="Arial"/>
              </a:rPr>
              <a:t> </a:t>
            </a:r>
            <a:r>
              <a:rPr sz="1529" dirty="0">
                <a:latin typeface="Arial"/>
                <a:cs typeface="Arial"/>
              </a:rPr>
              <a:t>Asymmetric</a:t>
            </a:r>
            <a:r>
              <a:rPr sz="1529" spc="-22" dirty="0">
                <a:latin typeface="Arial"/>
                <a:cs typeface="Arial"/>
              </a:rPr>
              <a:t> </a:t>
            </a:r>
            <a:r>
              <a:rPr sz="1529" dirty="0">
                <a:latin typeface="Arial"/>
                <a:cs typeface="Arial"/>
              </a:rPr>
              <a:t>training</a:t>
            </a:r>
            <a:r>
              <a:rPr sz="1529" spc="-33" dirty="0">
                <a:latin typeface="Arial"/>
                <a:cs typeface="Arial"/>
              </a:rPr>
              <a:t> </a:t>
            </a:r>
            <a:r>
              <a:rPr sz="1529" spc="-22" dirty="0">
                <a:latin typeface="Arial"/>
                <a:cs typeface="Arial"/>
              </a:rPr>
              <a:t>framework</a:t>
            </a:r>
            <a:r>
              <a:rPr sz="1638" spc="-33" baseline="33333" dirty="0">
                <a:solidFill>
                  <a:srgbClr val="D41A2C"/>
                </a:solidFill>
                <a:latin typeface="Arial"/>
                <a:cs typeface="Arial"/>
              </a:rPr>
              <a:t>5</a:t>
            </a:r>
            <a:r>
              <a:rPr sz="1638" spc="-295" baseline="33333" dirty="0">
                <a:solidFill>
                  <a:srgbClr val="D41A2C"/>
                </a:solidFill>
                <a:latin typeface="Arial"/>
                <a:cs typeface="Arial"/>
              </a:rPr>
              <a:t> </a:t>
            </a:r>
            <a:r>
              <a:rPr sz="1529" spc="-109" dirty="0">
                <a:latin typeface="Arial"/>
                <a:cs typeface="Arial"/>
              </a:rPr>
              <a:t>.</a:t>
            </a:r>
            <a:endParaRPr sz="1529">
              <a:latin typeface="Arial"/>
              <a:cs typeface="Arial"/>
            </a:endParaRPr>
          </a:p>
        </p:txBody>
      </p:sp>
      <p:pic>
        <p:nvPicPr>
          <p:cNvPr id="28" name="object 28"/>
          <p:cNvPicPr/>
          <p:nvPr/>
        </p:nvPicPr>
        <p:blipFill>
          <a:blip r:embed="rId4" cstate="print"/>
          <a:stretch>
            <a:fillRect/>
          </a:stretch>
        </p:blipFill>
        <p:spPr>
          <a:xfrm>
            <a:off x="5142980" y="1733543"/>
            <a:ext cx="4116375" cy="4126415"/>
          </a:xfrm>
          <a:prstGeom prst="rect">
            <a:avLst/>
          </a:prstGeom>
        </p:spPr>
      </p:pic>
      <p:sp>
        <p:nvSpPr>
          <p:cNvPr id="29" name="object 29"/>
          <p:cNvSpPr txBox="1"/>
          <p:nvPr/>
        </p:nvSpPr>
        <p:spPr>
          <a:xfrm>
            <a:off x="5316259" y="6002886"/>
            <a:ext cx="3775676" cy="261933"/>
          </a:xfrm>
          <a:prstGeom prst="rect">
            <a:avLst/>
          </a:prstGeom>
        </p:spPr>
        <p:txBody>
          <a:bodyPr vert="horz" wrap="square" lIns="0" tIns="26355" rIns="0" bIns="0" rtlCol="0">
            <a:spAutoFit/>
          </a:bodyPr>
          <a:lstStyle/>
          <a:p>
            <a:pPr marL="83226">
              <a:spcBef>
                <a:spcPts val="208"/>
              </a:spcBef>
            </a:pPr>
            <a:r>
              <a:rPr sz="1529" dirty="0">
                <a:solidFill>
                  <a:srgbClr val="D41A2C"/>
                </a:solidFill>
                <a:latin typeface="Arial"/>
                <a:cs typeface="Arial"/>
              </a:rPr>
              <a:t>(b)</a:t>
            </a:r>
            <a:r>
              <a:rPr sz="1529" spc="-11" dirty="0">
                <a:solidFill>
                  <a:srgbClr val="D41A2C"/>
                </a:solidFill>
                <a:latin typeface="Arial"/>
                <a:cs typeface="Arial"/>
              </a:rPr>
              <a:t> </a:t>
            </a:r>
            <a:r>
              <a:rPr sz="1529" dirty="0">
                <a:latin typeface="Arial"/>
                <a:cs typeface="Arial"/>
              </a:rPr>
              <a:t>Randomized</a:t>
            </a:r>
            <a:r>
              <a:rPr sz="1529" spc="-11" dirty="0">
                <a:latin typeface="Arial"/>
                <a:cs typeface="Arial"/>
              </a:rPr>
              <a:t> </a:t>
            </a:r>
            <a:r>
              <a:rPr sz="1529" dirty="0">
                <a:latin typeface="Arial"/>
                <a:cs typeface="Arial"/>
              </a:rPr>
              <a:t>simulated</a:t>
            </a:r>
            <a:r>
              <a:rPr sz="1529" spc="-11" dirty="0">
                <a:latin typeface="Arial"/>
                <a:cs typeface="Arial"/>
              </a:rPr>
              <a:t> </a:t>
            </a:r>
            <a:r>
              <a:rPr sz="1529" spc="-22" dirty="0">
                <a:latin typeface="Arial"/>
                <a:cs typeface="Arial"/>
              </a:rPr>
              <a:t>environments</a:t>
            </a:r>
            <a:r>
              <a:rPr sz="1638" spc="-33" baseline="33333" dirty="0">
                <a:solidFill>
                  <a:srgbClr val="D41A2C"/>
                </a:solidFill>
                <a:latin typeface="Arial"/>
                <a:cs typeface="Arial"/>
              </a:rPr>
              <a:t>5</a:t>
            </a:r>
            <a:r>
              <a:rPr sz="1638" spc="-295" baseline="33333" dirty="0">
                <a:solidFill>
                  <a:srgbClr val="D41A2C"/>
                </a:solidFill>
                <a:latin typeface="Arial"/>
                <a:cs typeface="Arial"/>
              </a:rPr>
              <a:t> </a:t>
            </a:r>
            <a:r>
              <a:rPr sz="1529" spc="-131" dirty="0">
                <a:latin typeface="Arial"/>
                <a:cs typeface="Arial"/>
              </a:rPr>
              <a:t>.</a:t>
            </a:r>
            <a:endParaRPr sz="1529">
              <a:latin typeface="Arial"/>
              <a:cs typeface="Arial"/>
            </a:endParaRPr>
          </a:p>
        </p:txBody>
      </p:sp>
      <p:sp>
        <p:nvSpPr>
          <p:cNvPr id="30" name="object 30"/>
          <p:cNvSpPr/>
          <p:nvPr/>
        </p:nvSpPr>
        <p:spPr>
          <a:xfrm>
            <a:off x="791525" y="6945051"/>
            <a:ext cx="3398386" cy="0"/>
          </a:xfrm>
          <a:custGeom>
            <a:avLst/>
            <a:gdLst/>
            <a:ahLst/>
            <a:cxnLst/>
            <a:rect l="l" t="t" r="r" b="b"/>
            <a:pathLst>
              <a:path w="1555750">
                <a:moveTo>
                  <a:pt x="0" y="0"/>
                </a:moveTo>
                <a:lnTo>
                  <a:pt x="1555178" y="0"/>
                </a:lnTo>
              </a:path>
            </a:pathLst>
          </a:custGeom>
          <a:ln w="5054">
            <a:solidFill>
              <a:srgbClr val="000000"/>
            </a:solidFill>
          </a:ln>
        </p:spPr>
        <p:txBody>
          <a:bodyPr wrap="square" lIns="0" tIns="0" rIns="0" bIns="0" rtlCol="0"/>
          <a:lstStyle/>
          <a:p>
            <a:endParaRPr sz="3932"/>
          </a:p>
        </p:txBody>
      </p:sp>
      <p:sp>
        <p:nvSpPr>
          <p:cNvPr id="31" name="object 31"/>
          <p:cNvSpPr txBox="1"/>
          <p:nvPr/>
        </p:nvSpPr>
        <p:spPr>
          <a:xfrm>
            <a:off x="965911" y="6979430"/>
            <a:ext cx="1837903" cy="261933"/>
          </a:xfrm>
          <a:prstGeom prst="rect">
            <a:avLst/>
          </a:prstGeom>
        </p:spPr>
        <p:txBody>
          <a:bodyPr vert="horz" wrap="square" lIns="0" tIns="26355" rIns="0" bIns="0" rtlCol="0">
            <a:spAutoFit/>
          </a:bodyPr>
          <a:lstStyle/>
          <a:p>
            <a:pPr marL="83226">
              <a:spcBef>
                <a:spcPts val="208"/>
              </a:spcBef>
            </a:pPr>
            <a:r>
              <a:rPr sz="1638" baseline="33333" dirty="0">
                <a:solidFill>
                  <a:srgbClr val="D41A2C"/>
                </a:solidFill>
                <a:latin typeface="Arial"/>
                <a:cs typeface="Arial"/>
              </a:rPr>
              <a:t>5</a:t>
            </a:r>
            <a:r>
              <a:rPr sz="1638" spc="-295" baseline="33333" dirty="0">
                <a:solidFill>
                  <a:srgbClr val="D41A2C"/>
                </a:solidFill>
                <a:latin typeface="Arial"/>
                <a:cs typeface="Arial"/>
              </a:rPr>
              <a:t> </a:t>
            </a:r>
            <a:r>
              <a:rPr sz="1529" dirty="0">
                <a:latin typeface="Arial"/>
                <a:cs typeface="Arial"/>
              </a:rPr>
              <a:t>(Pinto</a:t>
            </a:r>
            <a:r>
              <a:rPr sz="1529" spc="-55" dirty="0">
                <a:latin typeface="Arial"/>
                <a:cs typeface="Arial"/>
              </a:rPr>
              <a:t> </a:t>
            </a:r>
            <a:r>
              <a:rPr sz="1529" dirty="0">
                <a:latin typeface="Arial"/>
                <a:cs typeface="Arial"/>
              </a:rPr>
              <a:t>et</a:t>
            </a:r>
            <a:r>
              <a:rPr sz="1529" spc="-33" dirty="0">
                <a:latin typeface="Arial"/>
                <a:cs typeface="Arial"/>
              </a:rPr>
              <a:t> </a:t>
            </a:r>
            <a:r>
              <a:rPr sz="1529" dirty="0">
                <a:latin typeface="Arial"/>
                <a:cs typeface="Arial"/>
              </a:rPr>
              <a:t>al.,</a:t>
            </a:r>
            <a:r>
              <a:rPr sz="1529" spc="-33" dirty="0">
                <a:latin typeface="Arial"/>
                <a:cs typeface="Arial"/>
              </a:rPr>
              <a:t> </a:t>
            </a:r>
            <a:r>
              <a:rPr sz="1529" spc="-22" dirty="0">
                <a:latin typeface="Arial"/>
                <a:cs typeface="Arial"/>
                <a:hlinkClick r:id="rId2" action="ppaction://hlinksldjump"/>
              </a:rPr>
              <a:t>2018)</a:t>
            </a:r>
            <a:endParaRPr sz="1529">
              <a:latin typeface="Arial"/>
              <a:cs typeface="Arial"/>
            </a:endParaRPr>
          </a:p>
        </p:txBody>
      </p:sp>
      <p:sp>
        <p:nvSpPr>
          <p:cNvPr id="33" name="object 33"/>
          <p:cNvSpPr txBox="1">
            <a:spLocks noGrp="1"/>
          </p:cNvSpPr>
          <p:nvPr>
            <p:ph type="ftr" sz="quarter" idx="5"/>
          </p:nvPr>
        </p:nvSpPr>
        <p:spPr>
          <a:xfrm>
            <a:off x="85737" y="3350180"/>
            <a:ext cx="337184"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A.</a:t>
            </a:r>
            <a:r>
              <a:rPr lang="en-US" spc="-20"/>
              <a:t> </a:t>
            </a:r>
            <a:r>
              <a:rPr lang="en-US" spc="-10"/>
              <a:t>Baisero</a:t>
            </a:r>
            <a:endParaRPr spc="-22" dirty="0"/>
          </a:p>
        </p:txBody>
      </p:sp>
      <p:sp>
        <p:nvSpPr>
          <p:cNvPr id="37" name="object 37"/>
          <p:cNvSpPr txBox="1">
            <a:spLocks noGrp="1"/>
          </p:cNvSpPr>
          <p:nvPr>
            <p:ph type="dt" sz="half" idx="6"/>
          </p:nvPr>
        </p:nvSpPr>
        <p:spPr>
          <a:xfrm>
            <a:off x="3570742" y="3350180"/>
            <a:ext cx="429958"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CS</a:t>
            </a:r>
            <a:r>
              <a:rPr lang="en-US" spc="-20"/>
              <a:t> </a:t>
            </a:r>
            <a:r>
              <a:rPr lang="en-US" spc="-10"/>
              <a:t>4180/5180</a:t>
            </a:r>
            <a:endParaRPr spc="-22" dirty="0"/>
          </a:p>
        </p:txBody>
      </p:sp>
      <p:sp>
        <p:nvSpPr>
          <p:cNvPr id="38" name="object 38"/>
          <p:cNvSpPr txBox="1">
            <a:spLocks noGrp="1"/>
          </p:cNvSpPr>
          <p:nvPr>
            <p:ph type="sldNum" sz="quarter" idx="7"/>
          </p:nvPr>
        </p:nvSpPr>
        <p:spPr>
          <a:xfrm>
            <a:off x="4295597" y="3357216"/>
            <a:ext cx="244729"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73025">
              <a:spcBef>
                <a:spcPts val="70"/>
              </a:spcBef>
            </a:pPr>
            <a:fld id="{81D60167-4931-47E6-BA6A-407CBD079E47}" type="slidenum">
              <a:rPr lang="en-US" smtClean="0"/>
              <a:pPr marL="73025">
                <a:spcBef>
                  <a:spcPts val="70"/>
                </a:spcBef>
              </a:pPr>
              <a:t>300</a:t>
            </a:fld>
            <a:r>
              <a:rPr lang="en-US" spc="-15"/>
              <a:t> </a:t>
            </a:r>
            <a:r>
              <a:rPr lang="en-US"/>
              <a:t>/</a:t>
            </a:r>
            <a:r>
              <a:rPr lang="en-US" spc="-5"/>
              <a:t> </a:t>
            </a:r>
            <a:r>
              <a:rPr lang="en-US" spc="-25"/>
              <a:t>53</a:t>
            </a:r>
            <a:endParaRPr spc="-55" dirty="0"/>
          </a:p>
        </p:txBody>
      </p:sp>
    </p:spTree>
  </p:cSld>
  <p:clrMapOvr>
    <a:masterClrMapping/>
  </p:clrMapOvr>
  <p:transition>
    <p:cut/>
  </p:transitio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5"/>
          <p:cNvSpPr txBox="1"/>
          <p:nvPr/>
        </p:nvSpPr>
        <p:spPr>
          <a:xfrm>
            <a:off x="213327" y="55170"/>
            <a:ext cx="7211514" cy="1019128"/>
          </a:xfrm>
          <a:prstGeom prst="rect">
            <a:avLst/>
          </a:prstGeom>
        </p:spPr>
        <p:txBody>
          <a:bodyPr vert="horz" wrap="square" lIns="0" tIns="26355" rIns="0" bIns="0" rtlCol="0">
            <a:spAutoFit/>
          </a:bodyPr>
          <a:lstStyle/>
          <a:p>
            <a:pPr>
              <a:lnSpc>
                <a:spcPct val="100000"/>
              </a:lnSpc>
            </a:pPr>
            <a:endParaRPr sz="1092" dirty="0">
              <a:latin typeface="Arial"/>
              <a:cs typeface="Arial"/>
            </a:endParaRPr>
          </a:p>
          <a:p>
            <a:pPr>
              <a:spcBef>
                <a:spcPts val="55"/>
              </a:spcBef>
            </a:pPr>
            <a:endParaRPr sz="1092" dirty="0">
              <a:latin typeface="Arial"/>
              <a:cs typeface="Arial"/>
            </a:endParaRPr>
          </a:p>
          <a:p>
            <a:pPr marL="27742"/>
            <a:r>
              <a:rPr sz="2403" b="1" dirty="0">
                <a:solidFill>
                  <a:srgbClr val="D41A2C"/>
                </a:solidFill>
                <a:latin typeface="Arial"/>
                <a:cs typeface="Arial"/>
              </a:rPr>
              <a:t>Stateful</a:t>
            </a:r>
            <a:r>
              <a:rPr sz="2403" b="1" spc="-109" dirty="0">
                <a:solidFill>
                  <a:srgbClr val="D41A2C"/>
                </a:solidFill>
                <a:latin typeface="Arial"/>
                <a:cs typeface="Arial"/>
              </a:rPr>
              <a:t> </a:t>
            </a:r>
            <a:r>
              <a:rPr sz="2403" b="1" dirty="0">
                <a:solidFill>
                  <a:srgbClr val="D41A2C"/>
                </a:solidFill>
                <a:latin typeface="Arial"/>
                <a:cs typeface="Arial"/>
              </a:rPr>
              <a:t>PORL</a:t>
            </a:r>
            <a:r>
              <a:rPr sz="2403" b="1" spc="-98" dirty="0">
                <a:solidFill>
                  <a:srgbClr val="D41A2C"/>
                </a:solidFill>
                <a:latin typeface="Arial"/>
                <a:cs typeface="Arial"/>
              </a:rPr>
              <a:t> </a:t>
            </a:r>
            <a:r>
              <a:rPr sz="2403" b="1" dirty="0">
                <a:solidFill>
                  <a:srgbClr val="D41A2C"/>
                </a:solidFill>
                <a:latin typeface="Arial"/>
                <a:cs typeface="Arial"/>
              </a:rPr>
              <a:t>-</a:t>
            </a:r>
            <a:r>
              <a:rPr sz="2403" b="1" spc="-98" dirty="0">
                <a:solidFill>
                  <a:srgbClr val="D41A2C"/>
                </a:solidFill>
                <a:latin typeface="Arial"/>
                <a:cs typeface="Arial"/>
              </a:rPr>
              <a:t> </a:t>
            </a:r>
            <a:r>
              <a:rPr sz="2403" b="1" dirty="0">
                <a:solidFill>
                  <a:srgbClr val="D41A2C"/>
                </a:solidFill>
                <a:latin typeface="Arial"/>
                <a:cs typeface="Arial"/>
              </a:rPr>
              <a:t>Asymmetric</a:t>
            </a:r>
            <a:r>
              <a:rPr sz="2403" b="1" spc="-98" dirty="0">
                <a:solidFill>
                  <a:srgbClr val="D41A2C"/>
                </a:solidFill>
                <a:latin typeface="Arial"/>
                <a:cs typeface="Arial"/>
              </a:rPr>
              <a:t> </a:t>
            </a:r>
            <a:r>
              <a:rPr sz="2403" b="1" spc="-22" dirty="0">
                <a:solidFill>
                  <a:srgbClr val="D41A2C"/>
                </a:solidFill>
                <a:latin typeface="Arial"/>
                <a:cs typeface="Arial"/>
              </a:rPr>
              <a:t>Actor-Critic</a:t>
            </a:r>
            <a:endParaRPr sz="2403" dirty="0">
              <a:latin typeface="Arial"/>
              <a:cs typeface="Arial"/>
            </a:endParaRPr>
          </a:p>
          <a:p>
            <a:pPr marL="27742">
              <a:spcBef>
                <a:spcPts val="273"/>
              </a:spcBef>
            </a:pPr>
            <a:r>
              <a:rPr sz="1529" b="1" dirty="0">
                <a:solidFill>
                  <a:srgbClr val="D41A2C"/>
                </a:solidFill>
                <a:latin typeface="Arial"/>
                <a:cs typeface="Arial"/>
              </a:rPr>
              <a:t>“Asymmetric</a:t>
            </a:r>
            <a:r>
              <a:rPr sz="1529" b="1" spc="-66" dirty="0">
                <a:solidFill>
                  <a:srgbClr val="D41A2C"/>
                </a:solidFill>
                <a:latin typeface="Arial"/>
                <a:cs typeface="Arial"/>
              </a:rPr>
              <a:t> </a:t>
            </a:r>
            <a:r>
              <a:rPr sz="1529" b="1" dirty="0">
                <a:solidFill>
                  <a:srgbClr val="D41A2C"/>
                </a:solidFill>
                <a:latin typeface="Arial"/>
                <a:cs typeface="Arial"/>
              </a:rPr>
              <a:t>Actor</a:t>
            </a:r>
            <a:r>
              <a:rPr sz="1529" b="1" spc="-44" dirty="0">
                <a:solidFill>
                  <a:srgbClr val="D41A2C"/>
                </a:solidFill>
                <a:latin typeface="Arial"/>
                <a:cs typeface="Arial"/>
              </a:rPr>
              <a:t> </a:t>
            </a:r>
            <a:r>
              <a:rPr sz="1529" b="1" dirty="0">
                <a:solidFill>
                  <a:srgbClr val="D41A2C"/>
                </a:solidFill>
                <a:latin typeface="Arial"/>
                <a:cs typeface="Arial"/>
              </a:rPr>
              <a:t>Critic</a:t>
            </a:r>
            <a:r>
              <a:rPr sz="1529" b="1" spc="-44" dirty="0">
                <a:solidFill>
                  <a:srgbClr val="D41A2C"/>
                </a:solidFill>
                <a:latin typeface="Arial"/>
                <a:cs typeface="Arial"/>
              </a:rPr>
              <a:t> </a:t>
            </a:r>
            <a:r>
              <a:rPr sz="1529" b="1" dirty="0">
                <a:solidFill>
                  <a:srgbClr val="D41A2C"/>
                </a:solidFill>
                <a:latin typeface="Arial"/>
                <a:cs typeface="Arial"/>
              </a:rPr>
              <a:t>for</a:t>
            </a:r>
            <a:r>
              <a:rPr sz="1529" b="1" spc="-44" dirty="0">
                <a:solidFill>
                  <a:srgbClr val="D41A2C"/>
                </a:solidFill>
                <a:latin typeface="Arial"/>
                <a:cs typeface="Arial"/>
              </a:rPr>
              <a:t> </a:t>
            </a:r>
            <a:r>
              <a:rPr sz="1529" b="1" spc="-22" dirty="0">
                <a:solidFill>
                  <a:srgbClr val="D41A2C"/>
                </a:solidFill>
                <a:latin typeface="Arial"/>
                <a:cs typeface="Arial"/>
              </a:rPr>
              <a:t>Image-</a:t>
            </a:r>
            <a:r>
              <a:rPr sz="1529" b="1" dirty="0">
                <a:solidFill>
                  <a:srgbClr val="D41A2C"/>
                </a:solidFill>
                <a:latin typeface="Arial"/>
                <a:cs typeface="Arial"/>
              </a:rPr>
              <a:t>Based</a:t>
            </a:r>
            <a:r>
              <a:rPr sz="1529" b="1" spc="-44" dirty="0">
                <a:solidFill>
                  <a:srgbClr val="D41A2C"/>
                </a:solidFill>
                <a:latin typeface="Arial"/>
                <a:cs typeface="Arial"/>
              </a:rPr>
              <a:t> </a:t>
            </a:r>
            <a:r>
              <a:rPr sz="1529" b="1" dirty="0">
                <a:solidFill>
                  <a:srgbClr val="D41A2C"/>
                </a:solidFill>
                <a:latin typeface="Arial"/>
                <a:cs typeface="Arial"/>
              </a:rPr>
              <a:t>Robot</a:t>
            </a:r>
            <a:r>
              <a:rPr sz="1529" b="1" spc="-44" dirty="0">
                <a:solidFill>
                  <a:srgbClr val="D41A2C"/>
                </a:solidFill>
                <a:latin typeface="Arial"/>
                <a:cs typeface="Arial"/>
              </a:rPr>
              <a:t> </a:t>
            </a:r>
            <a:r>
              <a:rPr sz="1529" b="1" dirty="0">
                <a:solidFill>
                  <a:srgbClr val="D41A2C"/>
                </a:solidFill>
                <a:latin typeface="Arial"/>
                <a:cs typeface="Arial"/>
              </a:rPr>
              <a:t>Learning”</a:t>
            </a:r>
            <a:r>
              <a:rPr sz="1529" b="1" spc="-44" dirty="0">
                <a:solidFill>
                  <a:srgbClr val="D41A2C"/>
                </a:solidFill>
                <a:latin typeface="Arial"/>
                <a:cs typeface="Arial"/>
              </a:rPr>
              <a:t> </a:t>
            </a:r>
            <a:r>
              <a:rPr sz="1529" b="1" dirty="0">
                <a:solidFill>
                  <a:srgbClr val="D41A2C"/>
                </a:solidFill>
                <a:latin typeface="Arial"/>
                <a:cs typeface="Arial"/>
              </a:rPr>
              <a:t>(Pinto</a:t>
            </a:r>
            <a:r>
              <a:rPr sz="1529" b="1" spc="-44" dirty="0">
                <a:solidFill>
                  <a:srgbClr val="D41A2C"/>
                </a:solidFill>
                <a:latin typeface="Arial"/>
                <a:cs typeface="Arial"/>
              </a:rPr>
              <a:t> </a:t>
            </a:r>
            <a:r>
              <a:rPr sz="1529" b="1" dirty="0">
                <a:solidFill>
                  <a:srgbClr val="D41A2C"/>
                </a:solidFill>
                <a:latin typeface="Arial"/>
                <a:cs typeface="Arial"/>
              </a:rPr>
              <a:t>et</a:t>
            </a:r>
            <a:r>
              <a:rPr sz="1529" b="1" spc="-44" dirty="0">
                <a:solidFill>
                  <a:srgbClr val="D41A2C"/>
                </a:solidFill>
                <a:latin typeface="Arial"/>
                <a:cs typeface="Arial"/>
              </a:rPr>
              <a:t> </a:t>
            </a:r>
            <a:r>
              <a:rPr sz="1529" b="1" dirty="0">
                <a:solidFill>
                  <a:srgbClr val="D41A2C"/>
                </a:solidFill>
                <a:latin typeface="Arial"/>
                <a:cs typeface="Arial"/>
              </a:rPr>
              <a:t>al.,</a:t>
            </a:r>
            <a:r>
              <a:rPr sz="1529" b="1" spc="-33" dirty="0">
                <a:solidFill>
                  <a:srgbClr val="D41A2C"/>
                </a:solidFill>
                <a:latin typeface="Arial"/>
                <a:cs typeface="Arial"/>
              </a:rPr>
              <a:t> </a:t>
            </a:r>
            <a:r>
              <a:rPr sz="1529" b="1" spc="-44" dirty="0">
                <a:solidFill>
                  <a:srgbClr val="D41A2C"/>
                </a:solidFill>
                <a:latin typeface="Arial"/>
                <a:cs typeface="Arial"/>
                <a:hlinkClick r:id="rId2" action="ppaction://hlinksldjump"/>
              </a:rPr>
              <a:t>2018)</a:t>
            </a:r>
            <a:endParaRPr sz="1529" dirty="0">
              <a:latin typeface="Arial"/>
              <a:cs typeface="Arial"/>
            </a:endParaRPr>
          </a:p>
        </p:txBody>
      </p:sp>
      <p:sp>
        <p:nvSpPr>
          <p:cNvPr id="26" name="object 26"/>
          <p:cNvSpPr txBox="1"/>
          <p:nvPr/>
        </p:nvSpPr>
        <p:spPr>
          <a:xfrm>
            <a:off x="763783" y="1907957"/>
            <a:ext cx="2352515" cy="261933"/>
          </a:xfrm>
          <a:prstGeom prst="rect">
            <a:avLst/>
          </a:prstGeom>
        </p:spPr>
        <p:txBody>
          <a:bodyPr vert="horz" wrap="square" lIns="0" tIns="26355" rIns="0" bIns="0" rtlCol="0">
            <a:spAutoFit/>
          </a:bodyPr>
          <a:lstStyle/>
          <a:p>
            <a:pPr marL="27742">
              <a:spcBef>
                <a:spcPts val="208"/>
              </a:spcBef>
            </a:pPr>
            <a:r>
              <a:rPr sz="1529" b="1" dirty="0">
                <a:latin typeface="Arial"/>
                <a:cs typeface="Arial"/>
              </a:rPr>
              <a:t>(Symmetric)</a:t>
            </a:r>
            <a:r>
              <a:rPr sz="1529" b="1" spc="-55" dirty="0">
                <a:latin typeface="Arial"/>
                <a:cs typeface="Arial"/>
              </a:rPr>
              <a:t> </a:t>
            </a:r>
            <a:r>
              <a:rPr sz="1529" b="1" spc="-22" dirty="0">
                <a:latin typeface="Arial"/>
                <a:cs typeface="Arial"/>
              </a:rPr>
              <a:t>Actor-Critic:</a:t>
            </a:r>
            <a:endParaRPr sz="1529">
              <a:latin typeface="Arial"/>
              <a:cs typeface="Arial"/>
            </a:endParaRPr>
          </a:p>
        </p:txBody>
      </p:sp>
      <p:sp>
        <p:nvSpPr>
          <p:cNvPr id="43" name="object 43"/>
          <p:cNvSpPr/>
          <p:nvPr/>
        </p:nvSpPr>
        <p:spPr>
          <a:xfrm>
            <a:off x="5072602" y="1985794"/>
            <a:ext cx="0" cy="1796290"/>
          </a:xfrm>
          <a:custGeom>
            <a:avLst/>
            <a:gdLst/>
            <a:ahLst/>
            <a:cxnLst/>
            <a:rect l="l" t="t" r="r" b="b"/>
            <a:pathLst>
              <a:path h="822325">
                <a:moveTo>
                  <a:pt x="0" y="822058"/>
                </a:moveTo>
                <a:lnTo>
                  <a:pt x="0" y="0"/>
                </a:lnTo>
              </a:path>
            </a:pathLst>
          </a:custGeom>
          <a:ln w="5054">
            <a:solidFill>
              <a:srgbClr val="000000"/>
            </a:solidFill>
          </a:ln>
        </p:spPr>
        <p:txBody>
          <a:bodyPr wrap="square" lIns="0" tIns="0" rIns="0" bIns="0" rtlCol="0"/>
          <a:lstStyle/>
          <a:p>
            <a:endParaRPr sz="3932"/>
          </a:p>
        </p:txBody>
      </p:sp>
      <p:sp>
        <p:nvSpPr>
          <p:cNvPr id="44" name="object 44"/>
          <p:cNvSpPr txBox="1"/>
          <p:nvPr/>
        </p:nvSpPr>
        <p:spPr>
          <a:xfrm>
            <a:off x="5095156" y="1907983"/>
            <a:ext cx="2341419" cy="261933"/>
          </a:xfrm>
          <a:prstGeom prst="rect">
            <a:avLst/>
          </a:prstGeom>
        </p:spPr>
        <p:txBody>
          <a:bodyPr vert="horz" wrap="square" lIns="0" tIns="26355" rIns="0" bIns="0" rtlCol="0">
            <a:spAutoFit/>
          </a:bodyPr>
          <a:lstStyle/>
          <a:p>
            <a:pPr marL="27742">
              <a:spcBef>
                <a:spcPts val="208"/>
              </a:spcBef>
            </a:pPr>
            <a:r>
              <a:rPr sz="1529" b="1" dirty="0">
                <a:latin typeface="Arial"/>
                <a:cs typeface="Arial"/>
              </a:rPr>
              <a:t>Asymmetric</a:t>
            </a:r>
            <a:r>
              <a:rPr sz="1529" b="1" spc="-55" dirty="0">
                <a:latin typeface="Arial"/>
                <a:cs typeface="Arial"/>
              </a:rPr>
              <a:t> </a:t>
            </a:r>
            <a:r>
              <a:rPr sz="1529" b="1" spc="-22" dirty="0">
                <a:latin typeface="Arial"/>
                <a:cs typeface="Arial"/>
              </a:rPr>
              <a:t>Actor-Critic:</a:t>
            </a:r>
            <a:endParaRPr sz="1529">
              <a:latin typeface="Arial"/>
              <a:cs typeface="Arial"/>
            </a:endParaRPr>
          </a:p>
        </p:txBody>
      </p:sp>
      <p:sp>
        <p:nvSpPr>
          <p:cNvPr id="66" name="object 66"/>
          <p:cNvSpPr txBox="1"/>
          <p:nvPr/>
        </p:nvSpPr>
        <p:spPr>
          <a:xfrm>
            <a:off x="680557" y="4149487"/>
            <a:ext cx="7240643" cy="1770038"/>
          </a:xfrm>
          <a:prstGeom prst="rect">
            <a:avLst/>
          </a:prstGeom>
        </p:spPr>
        <p:txBody>
          <a:bodyPr vert="horz" wrap="square" lIns="0" tIns="26355" rIns="0" bIns="0" rtlCol="0">
            <a:spAutoFit/>
          </a:bodyPr>
          <a:lstStyle/>
          <a:p>
            <a:pPr marL="110968">
              <a:spcBef>
                <a:spcPts val="208"/>
              </a:spcBef>
            </a:pPr>
            <a:r>
              <a:rPr sz="1966" b="1" dirty="0">
                <a:latin typeface="Arial"/>
                <a:cs typeface="Arial"/>
              </a:rPr>
              <a:t>Question:</a:t>
            </a:r>
            <a:r>
              <a:rPr sz="1966" b="1" spc="33" dirty="0">
                <a:latin typeface="Arial"/>
                <a:cs typeface="Arial"/>
              </a:rPr>
              <a:t> </a:t>
            </a:r>
            <a:r>
              <a:rPr sz="1966" dirty="0">
                <a:latin typeface="Arial"/>
                <a:cs typeface="Arial"/>
              </a:rPr>
              <a:t>Does</a:t>
            </a:r>
            <a:r>
              <a:rPr sz="1966" spc="-87" dirty="0">
                <a:latin typeface="Arial"/>
                <a:cs typeface="Arial"/>
              </a:rPr>
              <a:t> </a:t>
            </a:r>
            <a:r>
              <a:rPr sz="1966" dirty="0">
                <a:latin typeface="Arial"/>
                <a:cs typeface="Arial"/>
              </a:rPr>
              <a:t>the</a:t>
            </a:r>
            <a:r>
              <a:rPr sz="1966" spc="-76" dirty="0">
                <a:latin typeface="Arial"/>
                <a:cs typeface="Arial"/>
              </a:rPr>
              <a:t> </a:t>
            </a:r>
            <a:r>
              <a:rPr sz="1966" dirty="0">
                <a:latin typeface="Arial"/>
                <a:cs typeface="Arial"/>
              </a:rPr>
              <a:t>asymmetric</a:t>
            </a:r>
            <a:r>
              <a:rPr sz="1966" spc="-76" dirty="0">
                <a:latin typeface="Arial"/>
                <a:cs typeface="Arial"/>
              </a:rPr>
              <a:t> </a:t>
            </a:r>
            <a:r>
              <a:rPr sz="1966" i="1" spc="350" dirty="0">
                <a:latin typeface="Menlo"/>
                <a:cs typeface="Menlo"/>
              </a:rPr>
              <a:t>∇</a:t>
            </a:r>
            <a:r>
              <a:rPr sz="1966" i="1" spc="350" dirty="0">
                <a:latin typeface="Times New Roman"/>
                <a:cs typeface="Times New Roman"/>
              </a:rPr>
              <a:t>J</a:t>
            </a:r>
            <a:r>
              <a:rPr sz="1966" i="1" spc="153" dirty="0">
                <a:latin typeface="Times New Roman"/>
                <a:cs typeface="Times New Roman"/>
              </a:rPr>
              <a:t> </a:t>
            </a:r>
            <a:r>
              <a:rPr sz="1966" spc="-131" dirty="0">
                <a:latin typeface="Times New Roman"/>
                <a:cs typeface="Times New Roman"/>
              </a:rPr>
              <a:t>=</a:t>
            </a:r>
            <a:r>
              <a:rPr sz="1966" spc="-194" baseline="46296" dirty="0">
                <a:latin typeface="Times New Roman"/>
                <a:cs typeface="Times New Roman"/>
              </a:rPr>
              <a:t>?</a:t>
            </a:r>
            <a:r>
              <a:rPr sz="1966" spc="754" baseline="46296" dirty="0">
                <a:latin typeface="Times New Roman"/>
                <a:cs typeface="Times New Roman"/>
              </a:rPr>
              <a:t> </a:t>
            </a:r>
            <a:r>
              <a:rPr sz="1966" dirty="0">
                <a:latin typeface="Arial"/>
                <a:cs typeface="Arial"/>
              </a:rPr>
              <a:t>equality</a:t>
            </a:r>
            <a:r>
              <a:rPr sz="1966" spc="-87" dirty="0">
                <a:latin typeface="Arial"/>
                <a:cs typeface="Arial"/>
              </a:rPr>
              <a:t> </a:t>
            </a:r>
            <a:r>
              <a:rPr sz="1966" spc="-22" dirty="0">
                <a:latin typeface="Arial"/>
                <a:cs typeface="Arial"/>
              </a:rPr>
              <a:t>hold?</a:t>
            </a:r>
            <a:endParaRPr sz="1966" dirty="0">
              <a:latin typeface="Arial"/>
              <a:cs typeface="Arial"/>
            </a:endParaRPr>
          </a:p>
          <a:p>
            <a:pPr>
              <a:spcBef>
                <a:spcPts val="371"/>
              </a:spcBef>
            </a:pPr>
            <a:endParaRPr sz="1966" dirty="0">
              <a:latin typeface="Arial"/>
              <a:cs typeface="Arial"/>
            </a:endParaRPr>
          </a:p>
          <a:p>
            <a:pPr marL="110968"/>
            <a:r>
              <a:rPr sz="1966" b="1" dirty="0">
                <a:latin typeface="Arial"/>
                <a:cs typeface="Arial"/>
              </a:rPr>
              <a:t>Answer:</a:t>
            </a:r>
            <a:r>
              <a:rPr sz="1966" b="1" spc="44" dirty="0">
                <a:latin typeface="Arial"/>
                <a:cs typeface="Arial"/>
              </a:rPr>
              <a:t> </a:t>
            </a:r>
            <a:r>
              <a:rPr sz="1966" dirty="0">
                <a:latin typeface="Arial"/>
                <a:cs typeface="Arial"/>
              </a:rPr>
              <a:t>Not</a:t>
            </a:r>
            <a:r>
              <a:rPr sz="1966" spc="-66" dirty="0">
                <a:latin typeface="Arial"/>
                <a:cs typeface="Arial"/>
              </a:rPr>
              <a:t> </a:t>
            </a:r>
            <a:r>
              <a:rPr sz="1966" dirty="0">
                <a:latin typeface="Arial"/>
                <a:cs typeface="Arial"/>
              </a:rPr>
              <a:t>in</a:t>
            </a:r>
            <a:r>
              <a:rPr sz="1966" spc="-76" dirty="0">
                <a:latin typeface="Arial"/>
                <a:cs typeface="Arial"/>
              </a:rPr>
              <a:t> </a:t>
            </a:r>
            <a:r>
              <a:rPr sz="1966" dirty="0">
                <a:latin typeface="Arial"/>
                <a:cs typeface="Arial"/>
              </a:rPr>
              <a:t>general</a:t>
            </a:r>
            <a:r>
              <a:rPr lang="en-US" sz="1966" dirty="0">
                <a:latin typeface="Arial"/>
                <a:cs typeface="Arial"/>
              </a:rPr>
              <a:t>!</a:t>
            </a:r>
            <a:r>
              <a:rPr sz="1966" spc="-66" dirty="0">
                <a:latin typeface="Arial"/>
                <a:cs typeface="Arial"/>
              </a:rPr>
              <a:t> </a:t>
            </a:r>
            <a:endParaRPr sz="1966" dirty="0">
              <a:latin typeface="Arial"/>
              <a:cs typeface="Arial"/>
            </a:endParaRPr>
          </a:p>
          <a:p>
            <a:pPr marL="618644" indent="-252451">
              <a:spcBef>
                <a:spcPts val="677"/>
              </a:spcBef>
              <a:buClr>
                <a:srgbClr val="D41A2C"/>
              </a:buClr>
              <a:buFont typeface="Menlo"/>
              <a:buChar char="•"/>
              <a:tabLst>
                <a:tab pos="618644" algn="l"/>
              </a:tabLst>
            </a:pPr>
            <a:r>
              <a:rPr sz="1966" i="1" dirty="0">
                <a:latin typeface="Arial"/>
                <a:cs typeface="Arial"/>
              </a:rPr>
              <a:t>Can</a:t>
            </a:r>
            <a:r>
              <a:rPr sz="1966" i="1" spc="-76" dirty="0">
                <a:latin typeface="Arial"/>
                <a:cs typeface="Arial"/>
              </a:rPr>
              <a:t> </a:t>
            </a:r>
            <a:r>
              <a:rPr sz="1966" dirty="0">
                <a:latin typeface="Arial"/>
                <a:cs typeface="Arial"/>
              </a:rPr>
              <a:t>work</a:t>
            </a:r>
            <a:r>
              <a:rPr sz="1966" spc="-66" dirty="0">
                <a:latin typeface="Arial"/>
                <a:cs typeface="Arial"/>
              </a:rPr>
              <a:t> </a:t>
            </a:r>
            <a:r>
              <a:rPr sz="1966" dirty="0">
                <a:latin typeface="Arial"/>
                <a:cs typeface="Arial"/>
              </a:rPr>
              <a:t>in</a:t>
            </a:r>
            <a:r>
              <a:rPr sz="1966" spc="-66" dirty="0">
                <a:latin typeface="Arial"/>
                <a:cs typeface="Arial"/>
              </a:rPr>
              <a:t> </a:t>
            </a:r>
            <a:r>
              <a:rPr sz="1966" dirty="0">
                <a:latin typeface="Arial"/>
                <a:cs typeface="Arial"/>
              </a:rPr>
              <a:t>practice</a:t>
            </a:r>
            <a:r>
              <a:rPr sz="1966" spc="-66" dirty="0">
                <a:latin typeface="Arial"/>
                <a:cs typeface="Arial"/>
              </a:rPr>
              <a:t> </a:t>
            </a:r>
            <a:r>
              <a:rPr sz="1966" dirty="0">
                <a:latin typeface="Arial"/>
                <a:cs typeface="Arial"/>
              </a:rPr>
              <a:t>(e.g.,</a:t>
            </a:r>
            <a:r>
              <a:rPr sz="1966" spc="-76" dirty="0">
                <a:latin typeface="Arial"/>
                <a:cs typeface="Arial"/>
              </a:rPr>
              <a:t> </a:t>
            </a:r>
            <a:r>
              <a:rPr sz="1966" dirty="0">
                <a:latin typeface="Arial"/>
                <a:cs typeface="Arial"/>
              </a:rPr>
              <a:t>for</a:t>
            </a:r>
            <a:r>
              <a:rPr sz="1966" spc="-66" dirty="0">
                <a:latin typeface="Arial"/>
                <a:cs typeface="Arial"/>
              </a:rPr>
              <a:t> </a:t>
            </a:r>
            <a:r>
              <a:rPr sz="1966" dirty="0">
                <a:latin typeface="Arial"/>
                <a:cs typeface="Arial"/>
              </a:rPr>
              <a:t>reactive</a:t>
            </a:r>
            <a:r>
              <a:rPr sz="1966" spc="-66" dirty="0">
                <a:latin typeface="Arial"/>
                <a:cs typeface="Arial"/>
              </a:rPr>
              <a:t> </a:t>
            </a:r>
            <a:r>
              <a:rPr sz="1966" dirty="0">
                <a:latin typeface="Arial"/>
                <a:cs typeface="Arial"/>
              </a:rPr>
              <a:t>control,</a:t>
            </a:r>
            <a:r>
              <a:rPr sz="1966" spc="-66" dirty="0">
                <a:latin typeface="Arial"/>
                <a:cs typeface="Arial"/>
              </a:rPr>
              <a:t> </a:t>
            </a:r>
            <a:r>
              <a:rPr sz="1966" dirty="0">
                <a:latin typeface="Arial"/>
                <a:cs typeface="Arial"/>
              </a:rPr>
              <a:t>as</a:t>
            </a:r>
            <a:r>
              <a:rPr sz="1966" spc="-76" dirty="0">
                <a:latin typeface="Arial"/>
                <a:cs typeface="Arial"/>
              </a:rPr>
              <a:t> </a:t>
            </a:r>
            <a:r>
              <a:rPr sz="1966" dirty="0">
                <a:latin typeface="Arial"/>
                <a:cs typeface="Arial"/>
              </a:rPr>
              <a:t>in</a:t>
            </a:r>
            <a:r>
              <a:rPr sz="1966" spc="-66" dirty="0">
                <a:latin typeface="Arial"/>
                <a:cs typeface="Arial"/>
              </a:rPr>
              <a:t> </a:t>
            </a:r>
            <a:r>
              <a:rPr sz="1966" spc="-22" dirty="0">
                <a:latin typeface="Arial"/>
                <a:cs typeface="Arial"/>
              </a:rPr>
              <a:t>paper!)</a:t>
            </a:r>
            <a:endParaRPr sz="1966" dirty="0">
              <a:latin typeface="Arial"/>
              <a:cs typeface="Arial"/>
            </a:endParaRPr>
          </a:p>
          <a:p>
            <a:pPr marL="618644" indent="-252451">
              <a:spcBef>
                <a:spcPts val="677"/>
              </a:spcBef>
              <a:buClr>
                <a:srgbClr val="D41A2C"/>
              </a:buClr>
              <a:buFont typeface="Menlo"/>
              <a:buChar char="•"/>
              <a:tabLst>
                <a:tab pos="618644" algn="l"/>
              </a:tabLst>
            </a:pPr>
            <a:r>
              <a:rPr sz="1966" i="1" dirty="0">
                <a:latin typeface="Arial"/>
                <a:cs typeface="Arial"/>
              </a:rPr>
              <a:t>But</a:t>
            </a:r>
            <a:r>
              <a:rPr sz="1966" i="1" spc="-55" dirty="0">
                <a:latin typeface="Arial"/>
                <a:cs typeface="Arial"/>
              </a:rPr>
              <a:t> </a:t>
            </a:r>
            <a:r>
              <a:rPr sz="1966" dirty="0">
                <a:latin typeface="Arial"/>
                <a:cs typeface="Arial"/>
              </a:rPr>
              <a:t>concerning</a:t>
            </a:r>
            <a:r>
              <a:rPr sz="1966" spc="-44" dirty="0">
                <a:latin typeface="Arial"/>
                <a:cs typeface="Arial"/>
              </a:rPr>
              <a:t> </a:t>
            </a:r>
            <a:r>
              <a:rPr sz="1966" dirty="0">
                <a:latin typeface="Arial"/>
                <a:cs typeface="Arial"/>
              </a:rPr>
              <a:t>theoretical</a:t>
            </a:r>
            <a:r>
              <a:rPr sz="1966" spc="-55" dirty="0">
                <a:latin typeface="Arial"/>
                <a:cs typeface="Arial"/>
              </a:rPr>
              <a:t> </a:t>
            </a:r>
            <a:r>
              <a:rPr sz="1966" dirty="0">
                <a:latin typeface="Arial"/>
                <a:cs typeface="Arial"/>
              </a:rPr>
              <a:t>issues</a:t>
            </a:r>
            <a:r>
              <a:rPr sz="1966" spc="-44" dirty="0">
                <a:latin typeface="Arial"/>
                <a:cs typeface="Arial"/>
              </a:rPr>
              <a:t> </a:t>
            </a:r>
            <a:r>
              <a:rPr sz="1966" dirty="0">
                <a:latin typeface="Arial"/>
                <a:cs typeface="Arial"/>
              </a:rPr>
              <a:t>re:</a:t>
            </a:r>
            <a:r>
              <a:rPr sz="1966" spc="76" dirty="0">
                <a:latin typeface="Arial"/>
                <a:cs typeface="Arial"/>
              </a:rPr>
              <a:t> </a:t>
            </a:r>
            <a:r>
              <a:rPr sz="1966" dirty="0">
                <a:latin typeface="Arial"/>
                <a:cs typeface="Arial"/>
              </a:rPr>
              <a:t>partial</a:t>
            </a:r>
            <a:r>
              <a:rPr sz="1966" spc="-44" dirty="0">
                <a:latin typeface="Arial"/>
                <a:cs typeface="Arial"/>
              </a:rPr>
              <a:t> </a:t>
            </a:r>
            <a:r>
              <a:rPr sz="1966" spc="-22" dirty="0">
                <a:latin typeface="Arial"/>
                <a:cs typeface="Arial"/>
              </a:rPr>
              <a:t>observability</a:t>
            </a:r>
            <a:endParaRPr sz="1966" dirty="0">
              <a:latin typeface="Arial"/>
              <a:cs typeface="Arial"/>
            </a:endParaRPr>
          </a:p>
        </p:txBody>
      </p:sp>
      <p:pic>
        <p:nvPicPr>
          <p:cNvPr id="75" name="Picture 74" descr="A group of math symbols&#10;&#10;AI-generated content may be incorrect.">
            <a:extLst>
              <a:ext uri="{FF2B5EF4-FFF2-40B4-BE49-F238E27FC236}">
                <a16:creationId xmlns:a16="http://schemas.microsoft.com/office/drawing/2014/main" id="{52EDA90E-7B0E-6DE5-8F1C-A6E98706EB30}"/>
              </a:ext>
            </a:extLst>
          </p:cNvPr>
          <p:cNvPicPr>
            <a:picLocks noChangeAspect="1"/>
          </p:cNvPicPr>
          <p:nvPr/>
        </p:nvPicPr>
        <p:blipFill>
          <a:blip r:embed="rId3"/>
          <a:stretch>
            <a:fillRect/>
          </a:stretch>
        </p:blipFill>
        <p:spPr>
          <a:xfrm>
            <a:off x="400147" y="2260416"/>
            <a:ext cx="4420040" cy="1705370"/>
          </a:xfrm>
          <a:prstGeom prst="rect">
            <a:avLst/>
          </a:prstGeom>
        </p:spPr>
      </p:pic>
      <p:pic>
        <p:nvPicPr>
          <p:cNvPr id="76" name="Picture 75" descr="A group of math symbols&#10;&#10;AI-generated content may be incorrect.">
            <a:extLst>
              <a:ext uri="{FF2B5EF4-FFF2-40B4-BE49-F238E27FC236}">
                <a16:creationId xmlns:a16="http://schemas.microsoft.com/office/drawing/2014/main" id="{9B0808F1-DCE2-D5B3-1787-1608EB963189}"/>
              </a:ext>
            </a:extLst>
          </p:cNvPr>
          <p:cNvPicPr>
            <a:picLocks noChangeAspect="1"/>
          </p:cNvPicPr>
          <p:nvPr/>
        </p:nvPicPr>
        <p:blipFill>
          <a:blip r:embed="rId4"/>
          <a:stretch>
            <a:fillRect/>
          </a:stretch>
        </p:blipFill>
        <p:spPr>
          <a:xfrm>
            <a:off x="5260439" y="2260416"/>
            <a:ext cx="4126680" cy="1704498"/>
          </a:xfrm>
          <a:prstGeom prst="rect">
            <a:avLst/>
          </a:prstGeom>
        </p:spPr>
      </p:pic>
    </p:spTree>
  </p:cSld>
  <p:clrMapOvr>
    <a:masterClrMapping/>
  </p:clrMapOvr>
  <p:transition>
    <p:cut/>
  </p:transition>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2" name="Group"/>
          <p:cNvGrpSpPr/>
          <p:nvPr/>
        </p:nvGrpSpPr>
        <p:grpSpPr>
          <a:xfrm>
            <a:off x="2833482" y="3858316"/>
            <a:ext cx="5052101" cy="2414568"/>
            <a:chOff x="0" y="0"/>
            <a:chExt cx="12220512" cy="5840591"/>
          </a:xfrm>
        </p:grpSpPr>
        <p:grpSp>
          <p:nvGrpSpPr>
            <p:cNvPr id="295" name="Group"/>
            <p:cNvGrpSpPr/>
            <p:nvPr/>
          </p:nvGrpSpPr>
          <p:grpSpPr>
            <a:xfrm>
              <a:off x="0" y="1856478"/>
              <a:ext cx="2734851" cy="2929910"/>
              <a:chOff x="0" y="0"/>
              <a:chExt cx="2734850" cy="2929909"/>
            </a:xfrm>
          </p:grpSpPr>
          <p:sp>
            <p:nvSpPr>
              <p:cNvPr id="292" name="😑"/>
              <p:cNvSpPr txBox="1"/>
              <p:nvPr/>
            </p:nvSpPr>
            <p:spPr>
              <a:xfrm>
                <a:off x="0" y="1129968"/>
                <a:ext cx="1637977" cy="179994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1001" tIns="21001" rIns="21001" bIns="21001" numCol="1" anchor="ctr">
                <a:noAutofit/>
              </a:bodyPr>
              <a:lstStyle>
                <a:lvl1pPr>
                  <a:defRPr sz="10000"/>
                </a:lvl1pPr>
              </a:lstStyle>
              <a:p>
                <a:r>
                  <a:rPr sz="4134"/>
                  <a:t>😑</a:t>
                </a:r>
              </a:p>
            </p:txBody>
          </p:sp>
          <p:pic>
            <p:nvPicPr>
              <p:cNvPr id="293" name="dT9rkbxkc.png" descr="dT9rkbxkc.png"/>
              <p:cNvPicPr>
                <a:picLocks noChangeAspect="1"/>
              </p:cNvPicPr>
              <p:nvPr/>
            </p:nvPicPr>
            <p:blipFill>
              <a:blip r:embed="rId3"/>
              <a:stretch>
                <a:fillRect/>
              </a:stretch>
            </p:blipFill>
            <p:spPr>
              <a:xfrm>
                <a:off x="1096873" y="0"/>
                <a:ext cx="1637978" cy="1659817"/>
              </a:xfrm>
              <a:prstGeom prst="rect">
                <a:avLst/>
              </a:prstGeom>
              <a:ln w="12700" cap="flat">
                <a:noFill/>
                <a:miter lim="400000"/>
              </a:ln>
              <a:effectLst/>
            </p:spPr>
          </p:pic>
          <p:sp>
            <p:nvSpPr>
              <p:cNvPr id="294" name="☕"/>
              <p:cNvSpPr txBox="1"/>
              <p:nvPr/>
            </p:nvSpPr>
            <p:spPr>
              <a:xfrm>
                <a:off x="1445965" y="24029"/>
                <a:ext cx="939793" cy="11787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1001" tIns="21001" rIns="21001" bIns="21001" numCol="1" anchor="ctr">
                <a:noAutofit/>
              </a:bodyPr>
              <a:lstStyle>
                <a:lvl1pPr>
                  <a:defRPr sz="6000"/>
                </a:lvl1pPr>
              </a:lstStyle>
              <a:p>
                <a:r>
                  <a:rPr sz="2480"/>
                  <a:t>☕</a:t>
                </a:r>
              </a:p>
            </p:txBody>
          </p:sp>
        </p:grpSp>
        <p:sp>
          <p:nvSpPr>
            <p:cNvPr id="296" name="Line"/>
            <p:cNvSpPr/>
            <p:nvPr/>
          </p:nvSpPr>
          <p:spPr>
            <a:xfrm flipV="1">
              <a:off x="6185469" y="2011365"/>
              <a:ext cx="2923797" cy="906481"/>
            </a:xfrm>
            <a:prstGeom prst="line">
              <a:avLst/>
            </a:prstGeom>
            <a:noFill/>
            <a:ln w="127000" cap="flat">
              <a:solidFill>
                <a:srgbClr val="464646"/>
              </a:solidFill>
              <a:prstDash val="solid"/>
              <a:miter lim="400000"/>
              <a:tailEnd type="triangle" w="med" len="med"/>
            </a:ln>
            <a:effectLst/>
          </p:spPr>
          <p:txBody>
            <a:bodyPr wrap="square" lIns="21001" tIns="21001" rIns="21001" bIns="21001" numCol="1" anchor="ctr">
              <a:noAutofit/>
            </a:bodyPr>
            <a:lstStyle/>
            <a:p>
              <a:endParaRPr sz="744"/>
            </a:p>
          </p:txBody>
        </p:sp>
        <p:sp>
          <p:nvSpPr>
            <p:cNvPr id="297" name="Line"/>
            <p:cNvSpPr/>
            <p:nvPr/>
          </p:nvSpPr>
          <p:spPr>
            <a:xfrm>
              <a:off x="6185469" y="3866632"/>
              <a:ext cx="2926493" cy="910139"/>
            </a:xfrm>
            <a:prstGeom prst="line">
              <a:avLst/>
            </a:prstGeom>
            <a:noFill/>
            <a:ln w="127000" cap="flat">
              <a:solidFill>
                <a:srgbClr val="464646"/>
              </a:solidFill>
              <a:prstDash val="solid"/>
              <a:miter lim="400000"/>
              <a:tailEnd type="triangle" w="med" len="med"/>
            </a:ln>
            <a:effectLst/>
          </p:spPr>
          <p:txBody>
            <a:bodyPr wrap="square" lIns="21001" tIns="21001" rIns="21001" bIns="21001" numCol="1" anchor="ctr">
              <a:noAutofit/>
            </a:bodyPr>
            <a:lstStyle/>
            <a:p>
              <a:endParaRPr sz="744"/>
            </a:p>
          </p:txBody>
        </p:sp>
        <p:grpSp>
          <p:nvGrpSpPr>
            <p:cNvPr id="301" name="Group"/>
            <p:cNvGrpSpPr/>
            <p:nvPr/>
          </p:nvGrpSpPr>
          <p:grpSpPr>
            <a:xfrm>
              <a:off x="3464206" y="2447235"/>
              <a:ext cx="2022418" cy="2753887"/>
              <a:chOff x="692150" y="1725"/>
              <a:chExt cx="2022416" cy="2753886"/>
            </a:xfrm>
          </p:grpSpPr>
          <p:sp>
            <p:nvSpPr>
              <p:cNvPr id="298" name="Group"/>
              <p:cNvSpPr/>
              <p:nvPr/>
            </p:nvSpPr>
            <p:spPr>
              <a:xfrm>
                <a:off x="692150" y="1485610"/>
                <a:ext cx="1270000"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lvl1pPr>
                  <a:defRPr sz="10000"/>
                </a:lvl1pPr>
              </a:lstStyle>
              <a:p>
                <a:r>
                  <a:rPr sz="4134"/>
                  <a:t>💁‍♂️</a:t>
                </a:r>
              </a:p>
            </p:txBody>
          </p:sp>
          <p:pic>
            <p:nvPicPr>
              <p:cNvPr id="299" name="5643848-dream-clipart-caption-comic-text-box-png-transparent-png-text-box-clipart-920_500_preview.png.jpeg" descr="5643848-dream-clipart-caption-comic-text-box-png-transparent-png-text-box-clipart-920_500_preview.png.jpeg"/>
              <p:cNvPicPr>
                <a:picLocks/>
              </p:cNvPicPr>
              <p:nvPr/>
            </p:nvPicPr>
            <p:blipFill>
              <a:blip r:embed="rId4"/>
              <a:srcRect l="1" b="760"/>
              <a:stretch>
                <a:fillRect/>
              </a:stretch>
            </p:blipFill>
            <p:spPr>
              <a:xfrm rot="10793317">
                <a:off x="1037768" y="1725"/>
                <a:ext cx="1676798" cy="10972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lnTo>
                      <a:pt x="21600" y="21600"/>
                    </a:lnTo>
                    <a:close/>
                  </a:path>
                </a:pathLst>
              </a:custGeom>
              <a:ln w="12700" cap="flat">
                <a:noFill/>
                <a:miter lim="400000"/>
              </a:ln>
              <a:effectLst/>
            </p:spPr>
          </p:pic>
          <p:sp>
            <p:nvSpPr>
              <p:cNvPr id="300" name="🍵/☕❓"/>
              <p:cNvSpPr txBox="1"/>
              <p:nvPr/>
            </p:nvSpPr>
            <p:spPr>
              <a:xfrm>
                <a:off x="1492666" y="360607"/>
                <a:ext cx="889723" cy="379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p>
                <a:r>
                  <a:rPr sz="744"/>
                  <a:t>🍵/☕❓</a:t>
                </a:r>
              </a:p>
            </p:txBody>
          </p:sp>
        </p:grpSp>
        <p:sp>
          <p:nvSpPr>
            <p:cNvPr id="302" name="25%"/>
            <p:cNvSpPr txBox="1"/>
            <p:nvPr/>
          </p:nvSpPr>
          <p:spPr>
            <a:xfrm>
              <a:off x="6723675" y="1713039"/>
              <a:ext cx="765644" cy="5641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lvl1pPr>
                <a:defRPr sz="3000"/>
              </a:lvl1pPr>
            </a:lstStyle>
            <a:p>
              <a:r>
                <a:rPr sz="1240"/>
                <a:t>25%</a:t>
              </a:r>
            </a:p>
          </p:txBody>
        </p:sp>
        <p:sp>
          <p:nvSpPr>
            <p:cNvPr id="303" name="75%"/>
            <p:cNvSpPr txBox="1"/>
            <p:nvPr/>
          </p:nvSpPr>
          <p:spPr>
            <a:xfrm>
              <a:off x="6723675" y="4561923"/>
              <a:ext cx="765644" cy="5641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lvl1pPr>
                <a:defRPr sz="3000"/>
              </a:lvl1pPr>
            </a:lstStyle>
            <a:p>
              <a:r>
                <a:rPr sz="1240"/>
                <a:t>75%</a:t>
              </a:r>
            </a:p>
          </p:txBody>
        </p:sp>
        <p:grpSp>
          <p:nvGrpSpPr>
            <p:cNvPr id="307" name="Group"/>
            <p:cNvGrpSpPr/>
            <p:nvPr/>
          </p:nvGrpSpPr>
          <p:grpSpPr>
            <a:xfrm>
              <a:off x="9452688" y="0"/>
              <a:ext cx="2767824" cy="2680810"/>
              <a:chOff x="0" y="0"/>
              <a:chExt cx="2767823" cy="2680809"/>
            </a:xfrm>
          </p:grpSpPr>
          <p:sp>
            <p:nvSpPr>
              <p:cNvPr id="304" name="Group"/>
              <p:cNvSpPr txBox="1"/>
              <p:nvPr/>
            </p:nvSpPr>
            <p:spPr>
              <a:xfrm>
                <a:off x="0" y="880868"/>
                <a:ext cx="1637977" cy="179994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1001" tIns="21001" rIns="21001" bIns="21001" numCol="1" anchor="ctr">
                <a:noAutofit/>
              </a:bodyPr>
              <a:lstStyle>
                <a:lvl1pPr>
                  <a:defRPr sz="10000"/>
                </a:lvl1pPr>
              </a:lstStyle>
              <a:p>
                <a:r>
                  <a:rPr sz="4134"/>
                  <a:t>😑</a:t>
                </a:r>
              </a:p>
            </p:txBody>
          </p:sp>
          <p:pic>
            <p:nvPicPr>
              <p:cNvPr id="305" name="5643848-dream-clipart-caption-comic-text-box-png-transparent-png-text-box-clipart-920_500_preview.png.jpeg" descr="5643848-dream-clipart-caption-comic-text-box-png-transparent-png-text-box-clipart-920_500_preview.png.jpeg"/>
              <p:cNvPicPr>
                <a:picLocks/>
              </p:cNvPicPr>
              <p:nvPr/>
            </p:nvPicPr>
            <p:blipFill>
              <a:blip r:embed="rId4"/>
              <a:srcRect l="1" b="760"/>
              <a:stretch>
                <a:fillRect/>
              </a:stretch>
            </p:blipFill>
            <p:spPr>
              <a:xfrm rot="10793317">
                <a:off x="1050762" y="34037"/>
                <a:ext cx="1676798" cy="10972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lnTo>
                      <a:pt x="21600" y="21600"/>
                    </a:lnTo>
                    <a:close/>
                  </a:path>
                </a:pathLst>
              </a:custGeom>
              <a:ln w="12700" cap="flat">
                <a:noFill/>
                <a:miter lim="400000"/>
              </a:ln>
              <a:effectLst/>
            </p:spPr>
          </p:pic>
          <p:sp>
            <p:nvSpPr>
              <p:cNvPr id="306" name="🍵❗️"/>
              <p:cNvSpPr txBox="1"/>
              <p:nvPr/>
            </p:nvSpPr>
            <p:spPr>
              <a:xfrm>
                <a:off x="1383523" y="0"/>
                <a:ext cx="1384301" cy="11787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1001" tIns="21001" rIns="21001" bIns="21001" numCol="1" anchor="ctr">
                <a:noAutofit/>
              </a:bodyPr>
              <a:lstStyle>
                <a:lvl1pPr>
                  <a:defRPr sz="3900"/>
                </a:lvl1pPr>
              </a:lstStyle>
              <a:p>
                <a:r>
                  <a:rPr sz="1612"/>
                  <a:t>🍵❗️</a:t>
                </a:r>
              </a:p>
            </p:txBody>
          </p:sp>
        </p:grpSp>
        <p:grpSp>
          <p:nvGrpSpPr>
            <p:cNvPr id="311" name="Group"/>
            <p:cNvGrpSpPr/>
            <p:nvPr/>
          </p:nvGrpSpPr>
          <p:grpSpPr>
            <a:xfrm>
              <a:off x="9452688" y="3159781"/>
              <a:ext cx="2767824" cy="2680810"/>
              <a:chOff x="0" y="0"/>
              <a:chExt cx="2767823" cy="2680809"/>
            </a:xfrm>
          </p:grpSpPr>
          <p:sp>
            <p:nvSpPr>
              <p:cNvPr id="308" name="Group"/>
              <p:cNvSpPr txBox="1"/>
              <p:nvPr/>
            </p:nvSpPr>
            <p:spPr>
              <a:xfrm>
                <a:off x="0" y="880868"/>
                <a:ext cx="1637977" cy="179994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1001" tIns="21001" rIns="21001" bIns="21001" numCol="1" anchor="ctr">
                <a:noAutofit/>
              </a:bodyPr>
              <a:lstStyle>
                <a:lvl1pPr>
                  <a:defRPr sz="10000"/>
                </a:lvl1pPr>
              </a:lstStyle>
              <a:p>
                <a:r>
                  <a:rPr sz="4134"/>
                  <a:t>😑</a:t>
                </a:r>
              </a:p>
            </p:txBody>
          </p:sp>
          <p:pic>
            <p:nvPicPr>
              <p:cNvPr id="309" name="5643848-dream-clipart-caption-comic-text-box-png-transparent-png-text-box-clipart-920_500_preview.png.jpeg" descr="5643848-dream-clipart-caption-comic-text-box-png-transparent-png-text-box-clipart-920_500_preview.png.jpeg"/>
              <p:cNvPicPr>
                <a:picLocks/>
              </p:cNvPicPr>
              <p:nvPr/>
            </p:nvPicPr>
            <p:blipFill>
              <a:blip r:embed="rId4"/>
              <a:srcRect l="1" b="760"/>
              <a:stretch>
                <a:fillRect/>
              </a:stretch>
            </p:blipFill>
            <p:spPr>
              <a:xfrm rot="10793317">
                <a:off x="1050762" y="34037"/>
                <a:ext cx="1676798" cy="10972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lnTo>
                      <a:pt x="21600" y="21600"/>
                    </a:lnTo>
                    <a:close/>
                  </a:path>
                </a:pathLst>
              </a:custGeom>
              <a:ln w="12700" cap="flat">
                <a:noFill/>
                <a:miter lim="400000"/>
              </a:ln>
              <a:effectLst/>
            </p:spPr>
          </p:pic>
          <p:sp>
            <p:nvSpPr>
              <p:cNvPr id="310" name="☕❗️"/>
              <p:cNvSpPr txBox="1"/>
              <p:nvPr/>
            </p:nvSpPr>
            <p:spPr>
              <a:xfrm>
                <a:off x="1383523" y="0"/>
                <a:ext cx="1384301" cy="11787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1001" tIns="21001" rIns="21001" bIns="21001" numCol="1" anchor="ctr">
                <a:noAutofit/>
              </a:bodyPr>
              <a:lstStyle/>
              <a:p>
                <a:pPr>
                  <a:defRPr sz="3900"/>
                </a:pPr>
                <a:r>
                  <a:rPr sz="1902"/>
                  <a:t>☕</a:t>
                </a:r>
                <a:r>
                  <a:rPr sz="1612"/>
                  <a:t>❗️</a:t>
                </a:r>
              </a:p>
            </p:txBody>
          </p:sp>
        </p:grpSp>
      </p:grpSp>
      <p:grpSp>
        <p:nvGrpSpPr>
          <p:cNvPr id="323" name="Group"/>
          <p:cNvGrpSpPr/>
          <p:nvPr/>
        </p:nvGrpSpPr>
        <p:grpSpPr>
          <a:xfrm>
            <a:off x="4881592" y="2871410"/>
            <a:ext cx="4267441" cy="864339"/>
            <a:chOff x="-1" y="61905"/>
            <a:chExt cx="10322501" cy="2090745"/>
          </a:xfrm>
        </p:grpSpPr>
        <p:grpSp>
          <p:nvGrpSpPr>
            <p:cNvPr id="315" name="Group"/>
            <p:cNvGrpSpPr/>
            <p:nvPr/>
          </p:nvGrpSpPr>
          <p:grpSpPr>
            <a:xfrm>
              <a:off x="-1" y="61905"/>
              <a:ext cx="1666556" cy="1641489"/>
              <a:chOff x="-1" y="61906"/>
              <a:chExt cx="1666555" cy="1641487"/>
            </a:xfrm>
          </p:grpSpPr>
          <p:sp>
            <p:nvSpPr>
              <p:cNvPr id="313" name="💁♂️"/>
              <p:cNvSpPr txBox="1"/>
              <p:nvPr/>
            </p:nvSpPr>
            <p:spPr>
              <a:xfrm>
                <a:off x="-1" y="61906"/>
                <a:ext cx="1386043" cy="16414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lvl1pPr>
                  <a:defRPr sz="10000"/>
                </a:lvl1pPr>
              </a:lstStyle>
              <a:p>
                <a:r>
                  <a:rPr sz="4134"/>
                  <a:t>💁‍♂️</a:t>
                </a:r>
              </a:p>
            </p:txBody>
          </p:sp>
          <p:sp>
            <p:nvSpPr>
              <p:cNvPr id="314" name="🍵"/>
              <p:cNvSpPr txBox="1"/>
              <p:nvPr/>
            </p:nvSpPr>
            <p:spPr>
              <a:xfrm>
                <a:off x="924176" y="276474"/>
                <a:ext cx="742378" cy="87204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lvl1pPr>
                  <a:defRPr sz="5000"/>
                </a:lvl1pPr>
              </a:lstStyle>
              <a:p>
                <a:r>
                  <a:rPr sz="2067"/>
                  <a:t>🍵</a:t>
                </a:r>
              </a:p>
            </p:txBody>
          </p:sp>
        </p:grpSp>
        <p:sp>
          <p:nvSpPr>
            <p:cNvPr id="316" name="Line"/>
            <p:cNvSpPr/>
            <p:nvPr/>
          </p:nvSpPr>
          <p:spPr>
            <a:xfrm>
              <a:off x="2194548" y="882650"/>
              <a:ext cx="2346055" cy="1"/>
            </a:xfrm>
            <a:prstGeom prst="line">
              <a:avLst/>
            </a:prstGeom>
            <a:noFill/>
            <a:ln w="127000" cap="flat">
              <a:solidFill>
                <a:srgbClr val="464646"/>
              </a:solidFill>
              <a:prstDash val="solid"/>
              <a:miter lim="400000"/>
              <a:tailEnd type="triangle" w="med" len="med"/>
            </a:ln>
            <a:effectLst/>
          </p:spPr>
          <p:txBody>
            <a:bodyPr wrap="square" lIns="21001" tIns="21001" rIns="21001" bIns="21001" numCol="1" anchor="ctr">
              <a:noAutofit/>
            </a:bodyPr>
            <a:lstStyle/>
            <a:p>
              <a:endParaRPr sz="744"/>
            </a:p>
          </p:txBody>
        </p:sp>
        <p:grpSp>
          <p:nvGrpSpPr>
            <p:cNvPr id="319" name="Group"/>
            <p:cNvGrpSpPr/>
            <p:nvPr/>
          </p:nvGrpSpPr>
          <p:grpSpPr>
            <a:xfrm>
              <a:off x="5118902" y="61906"/>
              <a:ext cx="2078712" cy="1826745"/>
              <a:chOff x="-1" y="61906"/>
              <a:chExt cx="2078710" cy="1826744"/>
            </a:xfrm>
          </p:grpSpPr>
          <p:sp>
            <p:nvSpPr>
              <p:cNvPr id="317" name="🍵"/>
              <p:cNvSpPr txBox="1"/>
              <p:nvPr/>
            </p:nvSpPr>
            <p:spPr>
              <a:xfrm>
                <a:off x="1138916" y="709927"/>
                <a:ext cx="939793" cy="11787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1001" tIns="21001" rIns="21001" bIns="21001" numCol="1" anchor="ctr">
                <a:noAutofit/>
              </a:bodyPr>
              <a:lstStyle>
                <a:lvl1pPr>
                  <a:defRPr sz="6000"/>
                </a:lvl1pPr>
              </a:lstStyle>
              <a:p>
                <a:r>
                  <a:rPr sz="2480"/>
                  <a:t>🍵</a:t>
                </a:r>
              </a:p>
            </p:txBody>
          </p:sp>
          <p:sp>
            <p:nvSpPr>
              <p:cNvPr id="318" name="😌"/>
              <p:cNvSpPr txBox="1"/>
              <p:nvPr/>
            </p:nvSpPr>
            <p:spPr>
              <a:xfrm>
                <a:off x="-1" y="61906"/>
                <a:ext cx="1386043" cy="16414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lvl1pPr>
                  <a:defRPr sz="10000"/>
                </a:lvl1pPr>
              </a:lstStyle>
              <a:p>
                <a:r>
                  <a:rPr sz="4134"/>
                  <a:t>😌</a:t>
                </a:r>
              </a:p>
            </p:txBody>
          </p:sp>
        </p:grpSp>
        <p:grpSp>
          <p:nvGrpSpPr>
            <p:cNvPr id="322" name="Group"/>
            <p:cNvGrpSpPr/>
            <p:nvPr/>
          </p:nvGrpSpPr>
          <p:grpSpPr>
            <a:xfrm>
              <a:off x="8556435" y="781049"/>
              <a:ext cx="1766065" cy="1371601"/>
              <a:chOff x="692150" y="781050"/>
              <a:chExt cx="1766064" cy="1371599"/>
            </a:xfrm>
          </p:grpSpPr>
          <p:sp>
            <p:nvSpPr>
              <p:cNvPr id="320" name="Group"/>
              <p:cNvSpPr/>
              <p:nvPr/>
            </p:nvSpPr>
            <p:spPr>
              <a:xfrm>
                <a:off x="692150" y="882649"/>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lvl1pPr>
                  <a:defRPr sz="10000"/>
                </a:lvl1pPr>
              </a:lstStyle>
              <a:p>
                <a:r>
                  <a:rPr sz="4134"/>
                  <a:t>💁‍♂️</a:t>
                </a:r>
              </a:p>
            </p:txBody>
          </p:sp>
          <p:sp>
            <p:nvSpPr>
              <p:cNvPr id="321" name="💵"/>
              <p:cNvSpPr/>
              <p:nvPr/>
            </p:nvSpPr>
            <p:spPr>
              <a:xfrm>
                <a:off x="1188214" y="781050"/>
                <a:ext cx="1270001"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lvl1pPr>
                  <a:defRPr sz="3500"/>
                </a:lvl1pPr>
              </a:lstStyle>
              <a:p>
                <a:r>
                  <a:rPr sz="1447"/>
                  <a:t>💵</a:t>
                </a:r>
              </a:p>
            </p:txBody>
          </p:sp>
        </p:grpSp>
      </p:grpSp>
      <p:grpSp>
        <p:nvGrpSpPr>
          <p:cNvPr id="331" name="Group"/>
          <p:cNvGrpSpPr/>
          <p:nvPr/>
        </p:nvGrpSpPr>
        <p:grpSpPr>
          <a:xfrm>
            <a:off x="1330050" y="2434837"/>
            <a:ext cx="2301564" cy="1335019"/>
            <a:chOff x="0" y="0"/>
            <a:chExt cx="5567245" cy="3229273"/>
          </a:xfrm>
        </p:grpSpPr>
        <p:grpSp>
          <p:nvGrpSpPr>
            <p:cNvPr id="327" name="Group"/>
            <p:cNvGrpSpPr/>
            <p:nvPr/>
          </p:nvGrpSpPr>
          <p:grpSpPr>
            <a:xfrm>
              <a:off x="0" y="0"/>
              <a:ext cx="2734851" cy="2929910"/>
              <a:chOff x="0" y="0"/>
              <a:chExt cx="2734850" cy="2929909"/>
            </a:xfrm>
          </p:grpSpPr>
          <p:sp>
            <p:nvSpPr>
              <p:cNvPr id="324" name="😑"/>
              <p:cNvSpPr txBox="1"/>
              <p:nvPr/>
            </p:nvSpPr>
            <p:spPr>
              <a:xfrm>
                <a:off x="0" y="1129969"/>
                <a:ext cx="1637977" cy="17999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1001" tIns="21001" rIns="21001" bIns="21001" numCol="1" anchor="ctr">
                <a:noAutofit/>
              </a:bodyPr>
              <a:lstStyle>
                <a:lvl1pPr>
                  <a:defRPr sz="10000"/>
                </a:lvl1pPr>
              </a:lstStyle>
              <a:p>
                <a:r>
                  <a:rPr sz="4134"/>
                  <a:t>😑</a:t>
                </a:r>
              </a:p>
            </p:txBody>
          </p:sp>
          <p:pic>
            <p:nvPicPr>
              <p:cNvPr id="325" name="dT9rkbxkc.png" descr="dT9rkbxkc.png"/>
              <p:cNvPicPr>
                <a:picLocks noChangeAspect="1"/>
              </p:cNvPicPr>
              <p:nvPr/>
            </p:nvPicPr>
            <p:blipFill>
              <a:blip r:embed="rId3"/>
              <a:stretch>
                <a:fillRect/>
              </a:stretch>
            </p:blipFill>
            <p:spPr>
              <a:xfrm>
                <a:off x="1096873" y="0"/>
                <a:ext cx="1637978" cy="1659817"/>
              </a:xfrm>
              <a:prstGeom prst="rect">
                <a:avLst/>
              </a:prstGeom>
              <a:ln w="12700" cap="flat">
                <a:noFill/>
                <a:miter lim="400000"/>
              </a:ln>
              <a:effectLst/>
            </p:spPr>
          </p:pic>
          <p:sp>
            <p:nvSpPr>
              <p:cNvPr id="326" name="🍵"/>
              <p:cNvSpPr txBox="1"/>
              <p:nvPr/>
            </p:nvSpPr>
            <p:spPr>
              <a:xfrm>
                <a:off x="1445965" y="24029"/>
                <a:ext cx="939793" cy="11787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1001" tIns="21001" rIns="21001" bIns="21001" numCol="1" anchor="ctr">
                <a:noAutofit/>
              </a:bodyPr>
              <a:lstStyle>
                <a:lvl1pPr>
                  <a:defRPr sz="4700"/>
                </a:lvl1pPr>
              </a:lstStyle>
              <a:p>
                <a:r>
                  <a:rPr sz="1943"/>
                  <a:t>🍵</a:t>
                </a:r>
              </a:p>
            </p:txBody>
          </p:sp>
        </p:grpSp>
        <p:sp>
          <p:nvSpPr>
            <p:cNvPr id="328" name="Group"/>
            <p:cNvSpPr/>
            <p:nvPr/>
          </p:nvSpPr>
          <p:spPr>
            <a:xfrm>
              <a:off x="3544828" y="1959272"/>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lvl1pPr>
                <a:defRPr sz="10000"/>
              </a:lvl1pPr>
            </a:lstStyle>
            <a:p>
              <a:r>
                <a:rPr sz="4134"/>
                <a:t>💁‍♂️</a:t>
              </a:r>
            </a:p>
          </p:txBody>
        </p:sp>
        <p:pic>
          <p:nvPicPr>
            <p:cNvPr id="329" name="5643848-dream-clipart-caption-comic-text-box-png-transparent-png-text-box-clipart-920_500_preview.png.jpeg" descr="5643848-dream-clipart-caption-comic-text-box-png-transparent-png-text-box-clipart-920_500_preview.png.jpeg"/>
            <p:cNvPicPr>
              <a:picLocks/>
            </p:cNvPicPr>
            <p:nvPr/>
          </p:nvPicPr>
          <p:blipFill>
            <a:blip r:embed="rId4"/>
            <a:srcRect l="1" b="760"/>
            <a:stretch>
              <a:fillRect/>
            </a:stretch>
          </p:blipFill>
          <p:spPr>
            <a:xfrm rot="10793317">
              <a:off x="3890447" y="475388"/>
              <a:ext cx="1676798" cy="109721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lnTo>
                    <a:pt x="21600" y="21600"/>
                  </a:lnTo>
                  <a:close/>
                </a:path>
              </a:pathLst>
            </a:custGeom>
            <a:ln w="12700" cap="flat">
              <a:noFill/>
              <a:miter lim="400000"/>
            </a:ln>
            <a:effectLst/>
          </p:spPr>
        </p:pic>
        <p:sp>
          <p:nvSpPr>
            <p:cNvPr id="330" name="🍵/☕❓"/>
            <p:cNvSpPr txBox="1"/>
            <p:nvPr/>
          </p:nvSpPr>
          <p:spPr>
            <a:xfrm>
              <a:off x="4345347" y="834268"/>
              <a:ext cx="889723" cy="379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p>
              <a:r>
                <a:rPr sz="744"/>
                <a:t>🍵/☕❓</a:t>
              </a:r>
            </a:p>
          </p:txBody>
        </p:sp>
      </p:grpSp>
      <p:grpSp>
        <p:nvGrpSpPr>
          <p:cNvPr id="336" name="Group"/>
          <p:cNvGrpSpPr/>
          <p:nvPr/>
        </p:nvGrpSpPr>
        <p:grpSpPr>
          <a:xfrm>
            <a:off x="3654254" y="2614550"/>
            <a:ext cx="1128045" cy="1111024"/>
            <a:chOff x="0" y="0"/>
            <a:chExt cx="2728624" cy="2687452"/>
          </a:xfrm>
        </p:grpSpPr>
        <p:pic>
          <p:nvPicPr>
            <p:cNvPr id="332" name="5643848-dream-clipart-caption-comic-text-box-png-transparent-png-text-box-clipart-920_500_preview.png.jpeg" descr="5643848-dream-clipart-caption-comic-text-box-png-transparent-png-text-box-clipart-920_500_preview.png.jpeg"/>
            <p:cNvPicPr>
              <a:picLocks/>
            </p:cNvPicPr>
            <p:nvPr/>
          </p:nvPicPr>
          <p:blipFill>
            <a:blip r:embed="rId4"/>
            <a:srcRect l="1" b="760"/>
            <a:stretch>
              <a:fillRect/>
            </a:stretch>
          </p:blipFill>
          <p:spPr>
            <a:xfrm rot="10793317">
              <a:off x="1050762" y="40681"/>
              <a:ext cx="1676798" cy="10972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lnTo>
                    <a:pt x="21600" y="21600"/>
                  </a:lnTo>
                  <a:close/>
                </a:path>
              </a:pathLst>
            </a:custGeom>
            <a:ln w="12700" cap="flat">
              <a:noFill/>
              <a:miter lim="400000"/>
            </a:ln>
            <a:effectLst/>
          </p:spPr>
        </p:pic>
        <p:grpSp>
          <p:nvGrpSpPr>
            <p:cNvPr id="335" name="Group"/>
            <p:cNvGrpSpPr/>
            <p:nvPr/>
          </p:nvGrpSpPr>
          <p:grpSpPr>
            <a:xfrm>
              <a:off x="0" y="0"/>
              <a:ext cx="2728625" cy="2687453"/>
              <a:chOff x="0" y="0"/>
              <a:chExt cx="2728624" cy="2687452"/>
            </a:xfrm>
          </p:grpSpPr>
          <p:sp>
            <p:nvSpPr>
              <p:cNvPr id="333" name="Group"/>
              <p:cNvSpPr txBox="1"/>
              <p:nvPr/>
            </p:nvSpPr>
            <p:spPr>
              <a:xfrm>
                <a:off x="0" y="887511"/>
                <a:ext cx="1637977" cy="179994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1001" tIns="21001" rIns="21001" bIns="21001" numCol="1" anchor="ctr">
                <a:noAutofit/>
              </a:bodyPr>
              <a:lstStyle>
                <a:lvl1pPr>
                  <a:defRPr sz="10000"/>
                </a:lvl1pPr>
              </a:lstStyle>
              <a:p>
                <a:r>
                  <a:rPr sz="4134"/>
                  <a:t>😑</a:t>
                </a:r>
              </a:p>
            </p:txBody>
          </p:sp>
          <p:sp>
            <p:nvSpPr>
              <p:cNvPr id="334" name="🍵❗️"/>
              <p:cNvSpPr txBox="1"/>
              <p:nvPr/>
            </p:nvSpPr>
            <p:spPr>
              <a:xfrm>
                <a:off x="1344324" y="0"/>
                <a:ext cx="1384301" cy="11787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1001" tIns="21001" rIns="21001" bIns="21001" numCol="1" anchor="ctr">
                <a:noAutofit/>
              </a:bodyPr>
              <a:lstStyle>
                <a:lvl1pPr>
                  <a:defRPr sz="3900"/>
                </a:lvl1pPr>
              </a:lstStyle>
              <a:p>
                <a:r>
                  <a:rPr sz="1612"/>
                  <a:t>🍵❗️</a:t>
                </a:r>
              </a:p>
            </p:txBody>
          </p:sp>
        </p:grpSp>
      </p:grpSp>
      <p:pic>
        <p:nvPicPr>
          <p:cNvPr id="337" name="Screen Shot 2022-01-21 at 12.29.39 PM.png" descr="Screen Shot 2022-01-21 at 12.29.39 PM.png"/>
          <p:cNvPicPr>
            <a:picLocks noChangeAspect="1"/>
          </p:cNvPicPr>
          <p:nvPr/>
        </p:nvPicPr>
        <p:blipFill>
          <a:blip r:embed="rId5"/>
          <a:stretch>
            <a:fillRect/>
          </a:stretch>
        </p:blipFill>
        <p:spPr>
          <a:xfrm>
            <a:off x="9202562" y="2972212"/>
            <a:ext cx="94506" cy="136509"/>
          </a:xfrm>
          <a:prstGeom prst="rect">
            <a:avLst/>
          </a:prstGeom>
          <a:ln w="12700">
            <a:miter lim="400000"/>
          </a:ln>
        </p:spPr>
      </p:pic>
      <p:pic>
        <p:nvPicPr>
          <p:cNvPr id="338" name="Screen Shot 2022-01-21 at 12.51.35 PM.png" descr="Screen Shot 2022-01-21 at 12.51.35 PM.png"/>
          <p:cNvPicPr>
            <a:picLocks noChangeAspect="1"/>
          </p:cNvPicPr>
          <p:nvPr/>
        </p:nvPicPr>
        <p:blipFill>
          <a:blip r:embed="rId6"/>
          <a:stretch>
            <a:fillRect/>
          </a:stretch>
        </p:blipFill>
        <p:spPr>
          <a:xfrm>
            <a:off x="8670625" y="3088785"/>
            <a:ext cx="159969" cy="135974"/>
          </a:xfrm>
          <a:prstGeom prst="rect">
            <a:avLst/>
          </a:prstGeom>
          <a:ln w="12700">
            <a:miter lim="400000"/>
          </a:ln>
        </p:spPr>
      </p:pic>
      <p:sp>
        <p:nvSpPr>
          <p:cNvPr id="4" name="Title 1">
            <a:extLst>
              <a:ext uri="{FF2B5EF4-FFF2-40B4-BE49-F238E27FC236}">
                <a16:creationId xmlns:a16="http://schemas.microsoft.com/office/drawing/2014/main" id="{56D78465-2D9B-B9D2-C43C-9BA474BDC8C6}"/>
              </a:ext>
            </a:extLst>
          </p:cNvPr>
          <p:cNvSpPr>
            <a:spLocks noGrp="1"/>
          </p:cNvSpPr>
          <p:nvPr>
            <p:ph type="title"/>
          </p:nvPr>
        </p:nvSpPr>
        <p:spPr>
          <a:xfrm>
            <a:off x="693043" y="402484"/>
            <a:ext cx="8694539" cy="1461188"/>
          </a:xfrm>
        </p:spPr>
        <p:txBody>
          <a:bodyPr/>
          <a:lstStyle/>
          <a:p>
            <a:r>
              <a:rPr lang="en-US" dirty="0"/>
              <a:t>Bias Example – Noisy Beverage </a:t>
            </a:r>
            <a:r>
              <a:rPr lang="en-US" sz="4000" dirty="0"/>
              <a:t>(from </a:t>
            </a:r>
            <a:r>
              <a:rPr lang="en-US" sz="4000" dirty="0" err="1"/>
              <a:t>Xueguang</a:t>
            </a:r>
            <a:r>
              <a:rPr lang="en-US" sz="4000" dirty="0"/>
              <a:t> Lyu)</a:t>
            </a:r>
            <a:endParaRPr lang="en-US"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3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3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 grpId="0" animBg="1" advAuto="0"/>
      <p:bldP spid="323" grpId="0" animBg="1" advAuto="0"/>
      <p:bldP spid="331" grpId="0" animBg="1" advAuto="0"/>
      <p:bldP spid="336" grpId="0" animBg="1" advAuto="0"/>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9" name="Group"/>
          <p:cNvGrpSpPr/>
          <p:nvPr/>
        </p:nvGrpSpPr>
        <p:grpSpPr>
          <a:xfrm>
            <a:off x="1043784" y="1710357"/>
            <a:ext cx="5447040" cy="776073"/>
            <a:chOff x="-1" y="0"/>
            <a:chExt cx="13175831" cy="1877239"/>
          </a:xfrm>
        </p:grpSpPr>
        <p:pic>
          <p:nvPicPr>
            <p:cNvPr id="342" name="Screen Shot 2022-01-21 at 12.59.57 PM.png" descr="Screen Shot 2022-01-21 at 12.59.57 PM.png"/>
            <p:cNvPicPr>
              <a:picLocks noChangeAspect="1"/>
            </p:cNvPicPr>
            <p:nvPr/>
          </p:nvPicPr>
          <p:blipFill>
            <a:blip r:embed="rId3"/>
            <a:srcRect/>
            <a:stretch>
              <a:fillRect/>
            </a:stretch>
          </p:blipFill>
          <p:spPr>
            <a:xfrm>
              <a:off x="1130637" y="0"/>
              <a:ext cx="4192007" cy="1877229"/>
            </a:xfrm>
            <a:prstGeom prst="rect">
              <a:avLst/>
            </a:prstGeom>
            <a:ln w="12700" cap="flat">
              <a:noFill/>
              <a:miter lim="400000"/>
            </a:ln>
            <a:effectLst/>
          </p:spPr>
        </p:pic>
        <p:sp>
          <p:nvSpPr>
            <p:cNvPr id="343" name="Q("/>
            <p:cNvSpPr txBox="1"/>
            <p:nvPr/>
          </p:nvSpPr>
          <p:spPr>
            <a:xfrm>
              <a:off x="-1" y="471789"/>
              <a:ext cx="1157271" cy="13030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lvl1pPr>
                <a:defRPr sz="7800">
                  <a:solidFill>
                    <a:srgbClr val="000000"/>
                  </a:solidFill>
                  <a:latin typeface="Times New Roman"/>
                  <a:ea typeface="Times New Roman"/>
                  <a:cs typeface="Times New Roman"/>
                  <a:sym typeface="Times New Roman"/>
                </a:defRPr>
              </a:lvl1pPr>
            </a:lstStyle>
            <a:p>
              <a:r>
                <a:rPr sz="3225"/>
                <a:t>Q(</a:t>
              </a:r>
            </a:p>
          </p:txBody>
        </p:sp>
        <p:pic>
          <p:nvPicPr>
            <p:cNvPr id="344" name="Screen Shot 2022-01-21 at 12.59.57 PM.png" descr="Screen Shot 2022-01-21 at 12.59.57 PM.png"/>
            <p:cNvPicPr>
              <a:picLocks noChangeAspect="1"/>
            </p:cNvPicPr>
            <p:nvPr/>
          </p:nvPicPr>
          <p:blipFill>
            <a:blip r:embed="rId3"/>
            <a:srcRect r="49572"/>
            <a:stretch>
              <a:fillRect/>
            </a:stretch>
          </p:blipFill>
          <p:spPr>
            <a:xfrm>
              <a:off x="5712406" y="9"/>
              <a:ext cx="2113908" cy="1877230"/>
            </a:xfrm>
            <a:prstGeom prst="rect">
              <a:avLst/>
            </a:prstGeom>
            <a:ln w="12700" cap="flat">
              <a:noFill/>
              <a:miter lim="400000"/>
            </a:ln>
            <a:effectLst/>
          </p:spPr>
        </p:pic>
        <p:sp>
          <p:nvSpPr>
            <p:cNvPr id="345" name=","/>
            <p:cNvSpPr txBox="1"/>
            <p:nvPr/>
          </p:nvSpPr>
          <p:spPr>
            <a:xfrm>
              <a:off x="5172681" y="654930"/>
              <a:ext cx="331365" cy="12103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lvl1pPr>
                <a:defRPr sz="7200"/>
              </a:lvl1pPr>
            </a:lstStyle>
            <a:p>
              <a:r>
                <a:rPr sz="2976"/>
                <a:t>,</a:t>
              </a:r>
            </a:p>
          </p:txBody>
        </p:sp>
        <p:sp>
          <p:nvSpPr>
            <p:cNvPr id="346" name=") ="/>
            <p:cNvSpPr txBox="1"/>
            <p:nvPr/>
          </p:nvSpPr>
          <p:spPr>
            <a:xfrm>
              <a:off x="7952402" y="471789"/>
              <a:ext cx="1498490" cy="13030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lvl1pPr>
                <a:defRPr sz="7800">
                  <a:solidFill>
                    <a:srgbClr val="000000"/>
                  </a:solidFill>
                  <a:latin typeface="Times New Roman"/>
                  <a:ea typeface="Times New Roman"/>
                  <a:cs typeface="Times New Roman"/>
                  <a:sym typeface="Times New Roman"/>
                </a:defRPr>
              </a:lvl1pPr>
            </a:lstStyle>
            <a:p>
              <a:r>
                <a:rPr sz="3225"/>
                <a:t>) = </a:t>
              </a:r>
            </a:p>
          </p:txBody>
        </p:sp>
        <p:sp>
          <p:nvSpPr>
            <p:cNvPr id="347" name="💵"/>
            <p:cNvSpPr txBox="1"/>
            <p:nvPr/>
          </p:nvSpPr>
          <p:spPr>
            <a:xfrm>
              <a:off x="9576784" y="654933"/>
              <a:ext cx="1025436" cy="12103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lvl1pPr>
                <a:defRPr sz="7200"/>
              </a:lvl1pPr>
            </a:lstStyle>
            <a:p>
              <a:r>
                <a:rPr sz="2976"/>
                <a:t>💵</a:t>
              </a:r>
            </a:p>
          </p:txBody>
        </p:sp>
        <p:pic>
          <p:nvPicPr>
            <p:cNvPr id="348" name="Screen Shot 2022-01-21 at 1.05.37 PM.png" descr="Screen Shot 2022-01-21 at 1.05.37 PM.png"/>
            <p:cNvPicPr>
              <a:picLocks noChangeAspect="1"/>
            </p:cNvPicPr>
            <p:nvPr/>
          </p:nvPicPr>
          <p:blipFill>
            <a:blip r:embed="rId4"/>
            <a:stretch>
              <a:fillRect/>
            </a:stretch>
          </p:blipFill>
          <p:spPr>
            <a:xfrm>
              <a:off x="10077029" y="697869"/>
              <a:ext cx="3098801" cy="850901"/>
            </a:xfrm>
            <a:prstGeom prst="rect">
              <a:avLst/>
            </a:prstGeom>
            <a:ln w="12700" cap="flat">
              <a:noFill/>
              <a:miter lim="400000"/>
            </a:ln>
            <a:effectLst/>
          </p:spPr>
        </p:pic>
      </p:grpSp>
      <p:grpSp>
        <p:nvGrpSpPr>
          <p:cNvPr id="358" name="Group"/>
          <p:cNvGrpSpPr/>
          <p:nvPr/>
        </p:nvGrpSpPr>
        <p:grpSpPr>
          <a:xfrm>
            <a:off x="1027631" y="2816269"/>
            <a:ext cx="7334064" cy="803947"/>
            <a:chOff x="-1" y="0"/>
            <a:chExt cx="17740348" cy="1944663"/>
          </a:xfrm>
        </p:grpSpPr>
        <p:pic>
          <p:nvPicPr>
            <p:cNvPr id="350" name="Screen Shot 2022-01-21 at 12.59.57 PM.png" descr="Screen Shot 2022-01-21 at 12.59.57 PM.png"/>
            <p:cNvPicPr>
              <a:picLocks noChangeAspect="1"/>
            </p:cNvPicPr>
            <p:nvPr/>
          </p:nvPicPr>
          <p:blipFill>
            <a:blip r:embed="rId3"/>
            <a:stretch>
              <a:fillRect/>
            </a:stretch>
          </p:blipFill>
          <p:spPr>
            <a:xfrm>
              <a:off x="5360446" y="0"/>
              <a:ext cx="4192007" cy="1877229"/>
            </a:xfrm>
            <a:prstGeom prst="rect">
              <a:avLst/>
            </a:prstGeom>
            <a:ln w="12700" cap="flat">
              <a:noFill/>
              <a:miter lim="400000"/>
            </a:ln>
            <a:effectLst/>
          </p:spPr>
        </p:pic>
        <p:pic>
          <p:nvPicPr>
            <p:cNvPr id="351" name="Screen Shot 2022-01-21 at 12.59.57 PM.png" descr="Screen Shot 2022-01-21 at 12.59.57 PM.png"/>
            <p:cNvPicPr>
              <a:picLocks noChangeAspect="1"/>
            </p:cNvPicPr>
            <p:nvPr/>
          </p:nvPicPr>
          <p:blipFill>
            <a:blip r:embed="rId3"/>
            <a:stretch>
              <a:fillRect/>
            </a:stretch>
          </p:blipFill>
          <p:spPr>
            <a:xfrm>
              <a:off x="1135627" y="0"/>
              <a:ext cx="4192007" cy="1877229"/>
            </a:xfrm>
            <a:prstGeom prst="rect">
              <a:avLst/>
            </a:prstGeom>
            <a:ln w="12700" cap="flat">
              <a:noFill/>
              <a:miter lim="400000"/>
            </a:ln>
            <a:effectLst/>
          </p:spPr>
        </p:pic>
        <p:sp>
          <p:nvSpPr>
            <p:cNvPr id="352" name="Q("/>
            <p:cNvSpPr txBox="1"/>
            <p:nvPr/>
          </p:nvSpPr>
          <p:spPr>
            <a:xfrm>
              <a:off x="-1" y="641600"/>
              <a:ext cx="1157271" cy="13030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lvl1pPr>
                <a:defRPr sz="7800">
                  <a:solidFill>
                    <a:srgbClr val="000000"/>
                  </a:solidFill>
                  <a:latin typeface="Times New Roman"/>
                  <a:ea typeface="Times New Roman"/>
                  <a:cs typeface="Times New Roman"/>
                  <a:sym typeface="Times New Roman"/>
                </a:defRPr>
              </a:lvl1pPr>
            </a:lstStyle>
            <a:p>
              <a:r>
                <a:rPr sz="3225"/>
                <a:t>Q(</a:t>
              </a:r>
            </a:p>
          </p:txBody>
        </p:sp>
        <p:pic>
          <p:nvPicPr>
            <p:cNvPr id="353" name="Screen Shot 2022-01-21 at 12.59.57 PM.png" descr="Screen Shot 2022-01-21 at 12.59.57 PM.png"/>
            <p:cNvPicPr>
              <a:picLocks noChangeAspect="1"/>
            </p:cNvPicPr>
            <p:nvPr/>
          </p:nvPicPr>
          <p:blipFill>
            <a:blip r:embed="rId3"/>
            <a:srcRect r="49572"/>
            <a:stretch>
              <a:fillRect/>
            </a:stretch>
          </p:blipFill>
          <p:spPr>
            <a:xfrm>
              <a:off x="9857638" y="5"/>
              <a:ext cx="2113909" cy="1877229"/>
            </a:xfrm>
            <a:prstGeom prst="rect">
              <a:avLst/>
            </a:prstGeom>
            <a:ln w="12700" cap="flat">
              <a:noFill/>
              <a:miter lim="400000"/>
            </a:ln>
            <a:effectLst/>
          </p:spPr>
        </p:pic>
        <p:sp>
          <p:nvSpPr>
            <p:cNvPr id="354" name=","/>
            <p:cNvSpPr txBox="1"/>
            <p:nvPr/>
          </p:nvSpPr>
          <p:spPr>
            <a:xfrm>
              <a:off x="9317913" y="654928"/>
              <a:ext cx="331365" cy="12103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lvl1pPr>
                <a:defRPr sz="7200"/>
              </a:lvl1pPr>
            </a:lstStyle>
            <a:p>
              <a:r>
                <a:rPr sz="2976"/>
                <a:t>,</a:t>
              </a:r>
            </a:p>
          </p:txBody>
        </p:sp>
        <p:sp>
          <p:nvSpPr>
            <p:cNvPr id="355" name=") ="/>
            <p:cNvSpPr txBox="1"/>
            <p:nvPr/>
          </p:nvSpPr>
          <p:spPr>
            <a:xfrm>
              <a:off x="12097635" y="471784"/>
              <a:ext cx="1498490" cy="13030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lvl1pPr>
                <a:defRPr sz="7800">
                  <a:solidFill>
                    <a:srgbClr val="000000"/>
                  </a:solidFill>
                  <a:latin typeface="Times New Roman"/>
                  <a:ea typeface="Times New Roman"/>
                  <a:cs typeface="Times New Roman"/>
                  <a:sym typeface="Times New Roman"/>
                </a:defRPr>
              </a:lvl1pPr>
            </a:lstStyle>
            <a:p>
              <a:r>
                <a:rPr sz="3225"/>
                <a:t>) = </a:t>
              </a:r>
            </a:p>
          </p:txBody>
        </p:sp>
        <p:sp>
          <p:nvSpPr>
            <p:cNvPr id="356" name="💵"/>
            <p:cNvSpPr txBox="1"/>
            <p:nvPr/>
          </p:nvSpPr>
          <p:spPr>
            <a:xfrm>
              <a:off x="13806765" y="654928"/>
              <a:ext cx="1025436" cy="12103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lvl1pPr>
                <a:defRPr sz="7200"/>
              </a:lvl1pPr>
            </a:lstStyle>
            <a:p>
              <a:r>
                <a:rPr sz="2976"/>
                <a:t>💵</a:t>
              </a:r>
            </a:p>
          </p:txBody>
        </p:sp>
        <p:pic>
          <p:nvPicPr>
            <p:cNvPr id="357" name="Screen Shot 2022-01-21 at 1.05.37 PM.png" descr="Screen Shot 2022-01-21 at 1.05.37 PM.png"/>
            <p:cNvPicPr>
              <a:picLocks noChangeAspect="1"/>
            </p:cNvPicPr>
            <p:nvPr/>
          </p:nvPicPr>
          <p:blipFill>
            <a:blip r:embed="rId4"/>
            <a:stretch>
              <a:fillRect/>
            </a:stretch>
          </p:blipFill>
          <p:spPr>
            <a:xfrm>
              <a:off x="14641546" y="686706"/>
              <a:ext cx="3098801" cy="850901"/>
            </a:xfrm>
            <a:prstGeom prst="rect">
              <a:avLst/>
            </a:prstGeom>
            <a:ln w="12700" cap="flat">
              <a:noFill/>
              <a:miter lim="400000"/>
            </a:ln>
            <a:effectLst/>
          </p:spPr>
        </p:pic>
      </p:grpSp>
      <p:grpSp>
        <p:nvGrpSpPr>
          <p:cNvPr id="367" name="Group"/>
          <p:cNvGrpSpPr/>
          <p:nvPr/>
        </p:nvGrpSpPr>
        <p:grpSpPr>
          <a:xfrm>
            <a:off x="1024359" y="4023328"/>
            <a:ext cx="7128397" cy="803946"/>
            <a:chOff x="-1" y="0"/>
            <a:chExt cx="17242861" cy="1944663"/>
          </a:xfrm>
        </p:grpSpPr>
        <p:pic>
          <p:nvPicPr>
            <p:cNvPr id="359" name="Screen Shot 2022-01-21 at 1.04.26 PM.png" descr="Screen Shot 2022-01-21 at 1.04.26 PM.png"/>
            <p:cNvPicPr>
              <a:picLocks noChangeAspect="1"/>
            </p:cNvPicPr>
            <p:nvPr/>
          </p:nvPicPr>
          <p:blipFill>
            <a:blip r:embed="rId5"/>
            <a:stretch>
              <a:fillRect/>
            </a:stretch>
          </p:blipFill>
          <p:spPr>
            <a:xfrm>
              <a:off x="5357126" y="4"/>
              <a:ext cx="4198666" cy="1877220"/>
            </a:xfrm>
            <a:prstGeom prst="rect">
              <a:avLst/>
            </a:prstGeom>
            <a:ln w="12700" cap="flat">
              <a:noFill/>
              <a:miter lim="400000"/>
            </a:ln>
            <a:effectLst/>
          </p:spPr>
        </p:pic>
        <p:pic>
          <p:nvPicPr>
            <p:cNvPr id="360" name="Screen Shot 2022-01-21 at 12.59.57 PM.png" descr="Screen Shot 2022-01-21 at 12.59.57 PM.png"/>
            <p:cNvPicPr>
              <a:picLocks noChangeAspect="1"/>
            </p:cNvPicPr>
            <p:nvPr/>
          </p:nvPicPr>
          <p:blipFill>
            <a:blip r:embed="rId3"/>
            <a:stretch>
              <a:fillRect/>
            </a:stretch>
          </p:blipFill>
          <p:spPr>
            <a:xfrm>
              <a:off x="1135627" y="0"/>
              <a:ext cx="4192008" cy="1877229"/>
            </a:xfrm>
            <a:prstGeom prst="rect">
              <a:avLst/>
            </a:prstGeom>
            <a:ln w="12700" cap="flat">
              <a:noFill/>
              <a:miter lim="400000"/>
            </a:ln>
            <a:effectLst/>
          </p:spPr>
        </p:pic>
        <p:sp>
          <p:nvSpPr>
            <p:cNvPr id="361" name="Q("/>
            <p:cNvSpPr txBox="1"/>
            <p:nvPr/>
          </p:nvSpPr>
          <p:spPr>
            <a:xfrm>
              <a:off x="-1" y="641598"/>
              <a:ext cx="1157271" cy="130306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lvl1pPr>
                <a:defRPr sz="7800">
                  <a:solidFill>
                    <a:srgbClr val="000000"/>
                  </a:solidFill>
                  <a:latin typeface="Times New Roman"/>
                  <a:ea typeface="Times New Roman"/>
                  <a:cs typeface="Times New Roman"/>
                  <a:sym typeface="Times New Roman"/>
                </a:defRPr>
              </a:lvl1pPr>
            </a:lstStyle>
            <a:p>
              <a:r>
                <a:rPr sz="3225"/>
                <a:t>Q(</a:t>
              </a:r>
            </a:p>
          </p:txBody>
        </p:sp>
        <p:pic>
          <p:nvPicPr>
            <p:cNvPr id="362" name="Screen Shot 2022-01-21 at 12.59.57 PM.png" descr="Screen Shot 2022-01-21 at 12.59.57 PM.png"/>
            <p:cNvPicPr>
              <a:picLocks noChangeAspect="1"/>
            </p:cNvPicPr>
            <p:nvPr/>
          </p:nvPicPr>
          <p:blipFill>
            <a:blip r:embed="rId3"/>
            <a:srcRect r="49572"/>
            <a:stretch>
              <a:fillRect/>
            </a:stretch>
          </p:blipFill>
          <p:spPr>
            <a:xfrm>
              <a:off x="9857638" y="4"/>
              <a:ext cx="2113909" cy="1877230"/>
            </a:xfrm>
            <a:prstGeom prst="rect">
              <a:avLst/>
            </a:prstGeom>
            <a:ln w="12700" cap="flat">
              <a:noFill/>
              <a:miter lim="400000"/>
            </a:ln>
            <a:effectLst/>
          </p:spPr>
        </p:pic>
        <p:sp>
          <p:nvSpPr>
            <p:cNvPr id="363" name=","/>
            <p:cNvSpPr txBox="1"/>
            <p:nvPr/>
          </p:nvSpPr>
          <p:spPr>
            <a:xfrm>
              <a:off x="9317914" y="654926"/>
              <a:ext cx="331365" cy="12103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lvl1pPr>
                <a:defRPr sz="7200"/>
              </a:lvl1pPr>
            </a:lstStyle>
            <a:p>
              <a:r>
                <a:rPr sz="2976"/>
                <a:t>,</a:t>
              </a:r>
            </a:p>
          </p:txBody>
        </p:sp>
        <p:sp>
          <p:nvSpPr>
            <p:cNvPr id="364" name=") ="/>
            <p:cNvSpPr txBox="1"/>
            <p:nvPr/>
          </p:nvSpPr>
          <p:spPr>
            <a:xfrm>
              <a:off x="12097635" y="471784"/>
              <a:ext cx="1498490" cy="130306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lvl1pPr>
                <a:defRPr sz="7800">
                  <a:solidFill>
                    <a:srgbClr val="000000"/>
                  </a:solidFill>
                  <a:latin typeface="Times New Roman"/>
                  <a:ea typeface="Times New Roman"/>
                  <a:cs typeface="Times New Roman"/>
                  <a:sym typeface="Times New Roman"/>
                </a:defRPr>
              </a:lvl1pPr>
            </a:lstStyle>
            <a:p>
              <a:r>
                <a:rPr sz="3225"/>
                <a:t>) = </a:t>
              </a:r>
            </a:p>
          </p:txBody>
        </p:sp>
        <p:sp>
          <p:nvSpPr>
            <p:cNvPr id="365" name="💵"/>
            <p:cNvSpPr txBox="1"/>
            <p:nvPr/>
          </p:nvSpPr>
          <p:spPr>
            <a:xfrm>
              <a:off x="13722017" y="654926"/>
              <a:ext cx="1025436" cy="12103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lvl1pPr>
                <a:defRPr sz="7200"/>
              </a:lvl1pPr>
            </a:lstStyle>
            <a:p>
              <a:r>
                <a:rPr sz="2976"/>
                <a:t>💵</a:t>
              </a:r>
            </a:p>
          </p:txBody>
        </p:sp>
        <p:pic>
          <p:nvPicPr>
            <p:cNvPr id="366" name="Screen Shot 2022-01-21 at 1.05.37 PM.png" descr="Screen Shot 2022-01-21 at 1.05.37 PM.png"/>
            <p:cNvPicPr>
              <a:picLocks noChangeAspect="1"/>
            </p:cNvPicPr>
            <p:nvPr/>
          </p:nvPicPr>
          <p:blipFill>
            <a:blip r:embed="rId4"/>
            <a:stretch>
              <a:fillRect/>
            </a:stretch>
          </p:blipFill>
          <p:spPr>
            <a:xfrm>
              <a:off x="14144059" y="697863"/>
              <a:ext cx="3098801" cy="850901"/>
            </a:xfrm>
            <a:prstGeom prst="rect">
              <a:avLst/>
            </a:prstGeom>
            <a:ln w="12700" cap="flat">
              <a:noFill/>
              <a:miter lim="400000"/>
            </a:ln>
            <a:effectLst/>
          </p:spPr>
        </p:pic>
      </p:grpSp>
      <p:grpSp>
        <p:nvGrpSpPr>
          <p:cNvPr id="377" name="Group"/>
          <p:cNvGrpSpPr/>
          <p:nvPr/>
        </p:nvGrpSpPr>
        <p:grpSpPr>
          <a:xfrm>
            <a:off x="1038238" y="5230384"/>
            <a:ext cx="9064918" cy="776071"/>
            <a:chOff x="-1" y="0"/>
            <a:chExt cx="21927107" cy="1877234"/>
          </a:xfrm>
        </p:grpSpPr>
        <p:pic>
          <p:nvPicPr>
            <p:cNvPr id="368" name="Screen Shot 2022-01-21 at 12.59.57 PM.png" descr="Screen Shot 2022-01-21 at 12.59.57 PM.png"/>
            <p:cNvPicPr>
              <a:picLocks noChangeAspect="1"/>
            </p:cNvPicPr>
            <p:nvPr/>
          </p:nvPicPr>
          <p:blipFill>
            <a:blip r:embed="rId3"/>
            <a:srcRect/>
            <a:stretch>
              <a:fillRect/>
            </a:stretch>
          </p:blipFill>
          <p:spPr>
            <a:xfrm>
              <a:off x="1083350" y="5"/>
              <a:ext cx="4192007" cy="1877229"/>
            </a:xfrm>
            <a:prstGeom prst="rect">
              <a:avLst/>
            </a:prstGeom>
            <a:ln w="12700" cap="flat">
              <a:noFill/>
              <a:miter lim="400000"/>
            </a:ln>
            <a:effectLst/>
          </p:spPr>
        </p:pic>
        <p:pic>
          <p:nvPicPr>
            <p:cNvPr id="369" name="Screen Shot 2022-01-21 at 12.59.57 PM.png" descr="Screen Shot 2022-01-21 at 12.59.57 PM.png"/>
            <p:cNvPicPr>
              <a:picLocks noChangeAspect="1"/>
            </p:cNvPicPr>
            <p:nvPr/>
          </p:nvPicPr>
          <p:blipFill>
            <a:blip r:embed="rId3"/>
            <a:stretch>
              <a:fillRect/>
            </a:stretch>
          </p:blipFill>
          <p:spPr>
            <a:xfrm>
              <a:off x="9338350" y="5"/>
              <a:ext cx="4192007" cy="1877229"/>
            </a:xfrm>
            <a:prstGeom prst="rect">
              <a:avLst/>
            </a:prstGeom>
            <a:ln w="12700" cap="flat">
              <a:noFill/>
              <a:miter lim="400000"/>
            </a:ln>
            <a:effectLst/>
          </p:spPr>
        </p:pic>
        <p:pic>
          <p:nvPicPr>
            <p:cNvPr id="370" name="Screen Shot 2022-01-21 at 12.59.57 PM.png" descr="Screen Shot 2022-01-21 at 12.59.57 PM.png"/>
            <p:cNvPicPr>
              <a:picLocks noChangeAspect="1"/>
            </p:cNvPicPr>
            <p:nvPr/>
          </p:nvPicPr>
          <p:blipFill>
            <a:blip r:embed="rId3"/>
            <a:stretch>
              <a:fillRect/>
            </a:stretch>
          </p:blipFill>
          <p:spPr>
            <a:xfrm>
              <a:off x="5245042" y="5"/>
              <a:ext cx="4192007" cy="1877229"/>
            </a:xfrm>
            <a:prstGeom prst="rect">
              <a:avLst/>
            </a:prstGeom>
            <a:ln w="12700" cap="flat">
              <a:noFill/>
              <a:miter lim="400000"/>
            </a:ln>
            <a:effectLst/>
          </p:spPr>
        </p:pic>
        <p:sp>
          <p:nvSpPr>
            <p:cNvPr id="371" name="Q("/>
            <p:cNvSpPr txBox="1"/>
            <p:nvPr/>
          </p:nvSpPr>
          <p:spPr>
            <a:xfrm>
              <a:off x="-1" y="453944"/>
              <a:ext cx="1157271" cy="13030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lvl1pPr>
                <a:defRPr sz="7800">
                  <a:solidFill>
                    <a:srgbClr val="000000"/>
                  </a:solidFill>
                  <a:latin typeface="Times New Roman"/>
                  <a:ea typeface="Times New Roman"/>
                  <a:cs typeface="Times New Roman"/>
                  <a:sym typeface="Times New Roman"/>
                </a:defRPr>
              </a:lvl1pPr>
            </a:lstStyle>
            <a:p>
              <a:r>
                <a:rPr sz="3225"/>
                <a:t>Q(</a:t>
              </a:r>
            </a:p>
          </p:txBody>
        </p:sp>
        <p:pic>
          <p:nvPicPr>
            <p:cNvPr id="372" name="Screen Shot 2022-01-21 at 12.59.57 PM.png" descr="Screen Shot 2022-01-21 at 12.59.57 PM.png"/>
            <p:cNvPicPr>
              <a:picLocks noChangeAspect="1"/>
            </p:cNvPicPr>
            <p:nvPr/>
          </p:nvPicPr>
          <p:blipFill>
            <a:blip r:embed="rId3"/>
            <a:srcRect r="49572"/>
            <a:stretch>
              <a:fillRect/>
            </a:stretch>
          </p:blipFill>
          <p:spPr>
            <a:xfrm>
              <a:off x="14119001" y="0"/>
              <a:ext cx="2113909" cy="1877229"/>
            </a:xfrm>
            <a:prstGeom prst="rect">
              <a:avLst/>
            </a:prstGeom>
            <a:ln w="12700" cap="flat">
              <a:noFill/>
              <a:miter lim="400000"/>
            </a:ln>
            <a:effectLst/>
          </p:spPr>
        </p:pic>
        <p:sp>
          <p:nvSpPr>
            <p:cNvPr id="373" name=","/>
            <p:cNvSpPr txBox="1"/>
            <p:nvPr/>
          </p:nvSpPr>
          <p:spPr>
            <a:xfrm>
              <a:off x="13579276" y="654923"/>
              <a:ext cx="331365" cy="12103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lvl1pPr>
                <a:defRPr sz="7200"/>
              </a:lvl1pPr>
            </a:lstStyle>
            <a:p>
              <a:r>
                <a:rPr sz="2976"/>
                <a:t>,</a:t>
              </a:r>
            </a:p>
          </p:txBody>
        </p:sp>
        <p:sp>
          <p:nvSpPr>
            <p:cNvPr id="374" name=") ="/>
            <p:cNvSpPr txBox="1"/>
            <p:nvPr/>
          </p:nvSpPr>
          <p:spPr>
            <a:xfrm>
              <a:off x="16358998" y="471779"/>
              <a:ext cx="1498490" cy="13030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lvl1pPr>
                <a:defRPr sz="7800">
                  <a:solidFill>
                    <a:srgbClr val="000000"/>
                  </a:solidFill>
                  <a:latin typeface="Times New Roman"/>
                  <a:ea typeface="Times New Roman"/>
                  <a:cs typeface="Times New Roman"/>
                  <a:sym typeface="Times New Roman"/>
                </a:defRPr>
              </a:lvl1pPr>
            </a:lstStyle>
            <a:p>
              <a:r>
                <a:rPr sz="3225"/>
                <a:t>) = </a:t>
              </a:r>
            </a:p>
          </p:txBody>
        </p:sp>
        <p:sp>
          <p:nvSpPr>
            <p:cNvPr id="375" name="💵"/>
            <p:cNvSpPr txBox="1"/>
            <p:nvPr/>
          </p:nvSpPr>
          <p:spPr>
            <a:xfrm>
              <a:off x="17974098" y="654923"/>
              <a:ext cx="1025436" cy="12103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lvl1pPr>
                <a:defRPr sz="7200"/>
              </a:lvl1pPr>
            </a:lstStyle>
            <a:p>
              <a:r>
                <a:rPr sz="2976"/>
                <a:t>💵</a:t>
              </a:r>
            </a:p>
          </p:txBody>
        </p:sp>
        <p:pic>
          <p:nvPicPr>
            <p:cNvPr id="376" name="Screen Shot 2022-01-21 at 1.05.37 PM.png" descr="Screen Shot 2022-01-21 at 1.05.37 PM.png"/>
            <p:cNvPicPr>
              <a:picLocks noChangeAspect="1"/>
            </p:cNvPicPr>
            <p:nvPr/>
          </p:nvPicPr>
          <p:blipFill>
            <a:blip r:embed="rId4"/>
            <a:stretch>
              <a:fillRect/>
            </a:stretch>
          </p:blipFill>
          <p:spPr>
            <a:xfrm>
              <a:off x="18828305" y="680023"/>
              <a:ext cx="3098801" cy="850901"/>
            </a:xfrm>
            <a:prstGeom prst="rect">
              <a:avLst/>
            </a:prstGeom>
            <a:ln w="12700" cap="flat">
              <a:noFill/>
              <a:miter lim="400000"/>
            </a:ln>
            <a:effectLst/>
          </p:spPr>
        </p:pic>
      </p:grpSp>
      <p:sp>
        <p:nvSpPr>
          <p:cNvPr id="4" name="Title 1">
            <a:extLst>
              <a:ext uri="{FF2B5EF4-FFF2-40B4-BE49-F238E27FC236}">
                <a16:creationId xmlns:a16="http://schemas.microsoft.com/office/drawing/2014/main" id="{5129F0F2-71BF-3367-E6A4-2FC316BB7697}"/>
              </a:ext>
            </a:extLst>
          </p:cNvPr>
          <p:cNvSpPr>
            <a:spLocks noGrp="1"/>
          </p:cNvSpPr>
          <p:nvPr>
            <p:ph type="title"/>
          </p:nvPr>
        </p:nvSpPr>
        <p:spPr>
          <a:xfrm>
            <a:off x="693043" y="402484"/>
            <a:ext cx="8694539" cy="987853"/>
          </a:xfrm>
        </p:spPr>
        <p:txBody>
          <a:bodyPr/>
          <a:lstStyle/>
          <a:p>
            <a:r>
              <a:rPr lang="en-US" dirty="0"/>
              <a:t>History values</a:t>
            </a:r>
          </a:p>
        </p:txBody>
      </p:sp>
    </p:spTree>
  </p:cSld>
  <p:clrMapOvr>
    <a:masterClrMapping/>
  </p:clrMapOvr>
  <p:transition spd="med"/>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8" name="Group"/>
          <p:cNvGrpSpPr/>
          <p:nvPr/>
        </p:nvGrpSpPr>
        <p:grpSpPr>
          <a:xfrm>
            <a:off x="1039625" y="4700865"/>
            <a:ext cx="4248123" cy="822323"/>
            <a:chOff x="-1" y="0"/>
            <a:chExt cx="10275773" cy="1989113"/>
          </a:xfrm>
        </p:grpSpPr>
        <p:sp>
          <p:nvSpPr>
            <p:cNvPr id="420" name="Q("/>
            <p:cNvSpPr txBox="1"/>
            <p:nvPr/>
          </p:nvSpPr>
          <p:spPr>
            <a:xfrm>
              <a:off x="-1" y="501793"/>
              <a:ext cx="1157271" cy="13030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lvl1pPr>
                <a:defRPr sz="7800">
                  <a:solidFill>
                    <a:srgbClr val="000000"/>
                  </a:solidFill>
                  <a:latin typeface="Times New Roman"/>
                  <a:ea typeface="Times New Roman"/>
                  <a:cs typeface="Times New Roman"/>
                  <a:sym typeface="Times New Roman"/>
                </a:defRPr>
              </a:lvl1pPr>
            </a:lstStyle>
            <a:p>
              <a:r>
                <a:rPr sz="3225"/>
                <a:t>Q(</a:t>
              </a:r>
            </a:p>
          </p:txBody>
        </p:sp>
        <p:pic>
          <p:nvPicPr>
            <p:cNvPr id="421" name="Screen Shot 2022-01-21 at 12.59.57 PM.png" descr="Screen Shot 2022-01-21 at 12.59.57 PM.png"/>
            <p:cNvPicPr>
              <a:picLocks noChangeAspect="1"/>
            </p:cNvPicPr>
            <p:nvPr/>
          </p:nvPicPr>
          <p:blipFill>
            <a:blip r:embed="rId3"/>
            <a:srcRect r="49572"/>
            <a:stretch>
              <a:fillRect/>
            </a:stretch>
          </p:blipFill>
          <p:spPr>
            <a:xfrm>
              <a:off x="3356209" y="0"/>
              <a:ext cx="2113909" cy="1877229"/>
            </a:xfrm>
            <a:prstGeom prst="rect">
              <a:avLst/>
            </a:prstGeom>
            <a:ln w="12700" cap="flat">
              <a:noFill/>
              <a:miter lim="400000"/>
            </a:ln>
            <a:effectLst/>
          </p:spPr>
        </p:pic>
        <p:sp>
          <p:nvSpPr>
            <p:cNvPr id="422" name=","/>
            <p:cNvSpPr txBox="1"/>
            <p:nvPr/>
          </p:nvSpPr>
          <p:spPr>
            <a:xfrm>
              <a:off x="2816483" y="654923"/>
              <a:ext cx="331365" cy="12103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lvl1pPr>
                <a:defRPr sz="7200"/>
              </a:lvl1pPr>
            </a:lstStyle>
            <a:p>
              <a:r>
                <a:rPr sz="2976"/>
                <a:t>,</a:t>
              </a:r>
            </a:p>
          </p:txBody>
        </p:sp>
        <p:sp>
          <p:nvSpPr>
            <p:cNvPr id="423" name=") ="/>
            <p:cNvSpPr txBox="1"/>
            <p:nvPr/>
          </p:nvSpPr>
          <p:spPr>
            <a:xfrm>
              <a:off x="5299750" y="505189"/>
              <a:ext cx="1498490" cy="13030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lvl1pPr>
                <a:defRPr sz="7800">
                  <a:solidFill>
                    <a:srgbClr val="000000"/>
                  </a:solidFill>
                  <a:latin typeface="Times New Roman"/>
                  <a:ea typeface="Times New Roman"/>
                  <a:cs typeface="Times New Roman"/>
                  <a:sym typeface="Times New Roman"/>
                </a:defRPr>
              </a:lvl1pPr>
            </a:lstStyle>
            <a:p>
              <a:r>
                <a:rPr sz="3225"/>
                <a:t>) = </a:t>
              </a:r>
            </a:p>
          </p:txBody>
        </p:sp>
        <p:pic>
          <p:nvPicPr>
            <p:cNvPr id="424" name="Image" descr="Image"/>
            <p:cNvPicPr>
              <a:picLocks noChangeAspect="1"/>
            </p:cNvPicPr>
            <p:nvPr/>
          </p:nvPicPr>
          <p:blipFill>
            <a:blip r:embed="rId4"/>
            <a:stretch>
              <a:fillRect/>
            </a:stretch>
          </p:blipFill>
          <p:spPr>
            <a:xfrm>
              <a:off x="1230341" y="63530"/>
              <a:ext cx="1801084" cy="1925583"/>
            </a:xfrm>
            <a:prstGeom prst="rect">
              <a:avLst/>
            </a:prstGeom>
            <a:ln w="12700" cap="flat">
              <a:noFill/>
              <a:miter lim="400000"/>
            </a:ln>
            <a:effectLst/>
          </p:spPr>
        </p:pic>
        <p:grpSp>
          <p:nvGrpSpPr>
            <p:cNvPr id="427" name="Group"/>
            <p:cNvGrpSpPr/>
            <p:nvPr/>
          </p:nvGrpSpPr>
          <p:grpSpPr>
            <a:xfrm>
              <a:off x="7116625" y="551563"/>
              <a:ext cx="3159147" cy="1210313"/>
              <a:chOff x="-1" y="48895"/>
              <a:chExt cx="3159145" cy="1210311"/>
            </a:xfrm>
          </p:grpSpPr>
          <p:sp>
            <p:nvSpPr>
              <p:cNvPr id="425" name="💵"/>
              <p:cNvSpPr txBox="1"/>
              <p:nvPr/>
            </p:nvSpPr>
            <p:spPr>
              <a:xfrm>
                <a:off x="-1" y="48895"/>
                <a:ext cx="1025435" cy="12103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lvl1pPr>
                  <a:defRPr sz="7200"/>
                </a:lvl1pPr>
              </a:lstStyle>
              <a:p>
                <a:r>
                  <a:rPr sz="2976"/>
                  <a:t>💵</a:t>
                </a:r>
              </a:p>
            </p:txBody>
          </p:sp>
          <p:pic>
            <p:nvPicPr>
              <p:cNvPr id="426" name="Screen Shot 2022-01-21 at 1.05.37 PM.png" descr="Screen Shot 2022-01-21 at 1.05.37 PM.png"/>
              <p:cNvPicPr>
                <a:picLocks noChangeAspect="1"/>
              </p:cNvPicPr>
              <p:nvPr/>
            </p:nvPicPr>
            <p:blipFill>
              <a:blip r:embed="rId5"/>
              <a:stretch>
                <a:fillRect/>
              </a:stretch>
            </p:blipFill>
            <p:spPr>
              <a:xfrm>
                <a:off x="767891" y="322346"/>
                <a:ext cx="2391253" cy="656615"/>
              </a:xfrm>
              <a:prstGeom prst="rect">
                <a:avLst/>
              </a:prstGeom>
              <a:ln w="12700" cap="flat">
                <a:noFill/>
                <a:miter lim="400000"/>
              </a:ln>
              <a:effectLst/>
            </p:spPr>
          </p:pic>
        </p:grpSp>
      </p:grpSp>
      <p:grpSp>
        <p:nvGrpSpPr>
          <p:cNvPr id="434" name="Group"/>
          <p:cNvGrpSpPr/>
          <p:nvPr/>
        </p:nvGrpSpPr>
        <p:grpSpPr>
          <a:xfrm>
            <a:off x="4627636" y="4677737"/>
            <a:ext cx="2807180" cy="789676"/>
            <a:chOff x="0" y="0"/>
            <a:chExt cx="6790279" cy="1910144"/>
          </a:xfrm>
        </p:grpSpPr>
        <p:sp>
          <p:nvSpPr>
            <p:cNvPr id="429" name="= Q("/>
            <p:cNvSpPr txBox="1"/>
            <p:nvPr/>
          </p:nvSpPr>
          <p:spPr>
            <a:xfrm>
              <a:off x="0" y="501790"/>
              <a:ext cx="1971546" cy="13030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lvl1pPr>
                <a:defRPr sz="7800">
                  <a:solidFill>
                    <a:srgbClr val="000000"/>
                  </a:solidFill>
                  <a:latin typeface="Times New Roman"/>
                  <a:ea typeface="Times New Roman"/>
                  <a:cs typeface="Times New Roman"/>
                  <a:sym typeface="Times New Roman"/>
                </a:defRPr>
              </a:lvl1pPr>
            </a:lstStyle>
            <a:p>
              <a:r>
                <a:rPr sz="3225"/>
                <a:t>= Q(</a:t>
              </a:r>
            </a:p>
          </p:txBody>
        </p:sp>
        <p:pic>
          <p:nvPicPr>
            <p:cNvPr id="430" name="Screen Shot 2022-01-21 at 12.59.57 PM.png" descr="Screen Shot 2022-01-21 at 12.59.57 PM.png"/>
            <p:cNvPicPr>
              <a:picLocks noChangeAspect="1"/>
            </p:cNvPicPr>
            <p:nvPr/>
          </p:nvPicPr>
          <p:blipFill>
            <a:blip r:embed="rId3"/>
            <a:srcRect r="49572"/>
            <a:stretch>
              <a:fillRect/>
            </a:stretch>
          </p:blipFill>
          <p:spPr>
            <a:xfrm>
              <a:off x="4229266" y="0"/>
              <a:ext cx="2113909" cy="1877229"/>
            </a:xfrm>
            <a:prstGeom prst="rect">
              <a:avLst/>
            </a:prstGeom>
            <a:ln w="12700" cap="flat">
              <a:noFill/>
              <a:miter lim="400000"/>
            </a:ln>
            <a:effectLst/>
          </p:spPr>
        </p:pic>
        <p:sp>
          <p:nvSpPr>
            <p:cNvPr id="431" name=","/>
            <p:cNvSpPr txBox="1"/>
            <p:nvPr/>
          </p:nvSpPr>
          <p:spPr>
            <a:xfrm>
              <a:off x="3689541" y="654923"/>
              <a:ext cx="331365" cy="121031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lvl1pPr>
                <a:defRPr sz="7200"/>
              </a:lvl1pPr>
            </a:lstStyle>
            <a:p>
              <a:r>
                <a:rPr sz="2976"/>
                <a:t>,</a:t>
              </a:r>
            </a:p>
          </p:txBody>
        </p:sp>
        <p:sp>
          <p:nvSpPr>
            <p:cNvPr id="432" name=")"/>
            <p:cNvSpPr txBox="1"/>
            <p:nvPr/>
          </p:nvSpPr>
          <p:spPr>
            <a:xfrm>
              <a:off x="6106063" y="505189"/>
              <a:ext cx="684216" cy="13030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lvl1pPr>
                <a:defRPr sz="7800">
                  <a:solidFill>
                    <a:srgbClr val="000000"/>
                  </a:solidFill>
                  <a:latin typeface="Times New Roman"/>
                  <a:ea typeface="Times New Roman"/>
                  <a:cs typeface="Times New Roman"/>
                  <a:sym typeface="Times New Roman"/>
                </a:defRPr>
              </a:lvl1pPr>
            </a:lstStyle>
            <a:p>
              <a:r>
                <a:rPr sz="3225"/>
                <a:t>) </a:t>
              </a:r>
            </a:p>
          </p:txBody>
        </p:sp>
        <p:pic>
          <p:nvPicPr>
            <p:cNvPr id="433" name="Screen Shot 2022-01-24 at 12.27.07 PM.png" descr="Screen Shot 2022-01-24 at 12.27.07 PM.png"/>
            <p:cNvPicPr>
              <a:picLocks noChangeAspect="1"/>
            </p:cNvPicPr>
            <p:nvPr/>
          </p:nvPicPr>
          <p:blipFill>
            <a:blip r:embed="rId6"/>
            <a:srcRect l="10398" r="10398"/>
            <a:stretch>
              <a:fillRect/>
            </a:stretch>
          </p:blipFill>
          <p:spPr>
            <a:xfrm>
              <a:off x="2105958" y="78965"/>
              <a:ext cx="1613904" cy="1831179"/>
            </a:xfrm>
            <a:prstGeom prst="rect">
              <a:avLst/>
            </a:prstGeom>
            <a:ln w="12700" cap="flat">
              <a:noFill/>
              <a:miter lim="400000"/>
            </a:ln>
            <a:effectLst/>
          </p:spPr>
        </p:pic>
      </p:grpSp>
      <p:grpSp>
        <p:nvGrpSpPr>
          <p:cNvPr id="443" name="Group"/>
          <p:cNvGrpSpPr/>
          <p:nvPr/>
        </p:nvGrpSpPr>
        <p:grpSpPr>
          <a:xfrm>
            <a:off x="1049568" y="1505377"/>
            <a:ext cx="8371148" cy="2672241"/>
            <a:chOff x="-1" y="0"/>
            <a:chExt cx="20248947" cy="6463873"/>
          </a:xfrm>
        </p:grpSpPr>
        <p:sp>
          <p:nvSpPr>
            <p:cNvPr id="435" name="Q("/>
            <p:cNvSpPr txBox="1"/>
            <p:nvPr/>
          </p:nvSpPr>
          <p:spPr>
            <a:xfrm>
              <a:off x="-1" y="2623344"/>
              <a:ext cx="1157271" cy="13030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lvl1pPr>
                <a:defRPr sz="7800">
                  <a:solidFill>
                    <a:srgbClr val="000000"/>
                  </a:solidFill>
                  <a:latin typeface="Times New Roman"/>
                  <a:ea typeface="Times New Roman"/>
                  <a:cs typeface="Times New Roman"/>
                  <a:sym typeface="Times New Roman"/>
                </a:defRPr>
              </a:lvl1pPr>
            </a:lstStyle>
            <a:p>
              <a:r>
                <a:rPr sz="3225"/>
                <a:t>Q(</a:t>
              </a:r>
            </a:p>
          </p:txBody>
        </p:sp>
        <p:pic>
          <p:nvPicPr>
            <p:cNvPr id="436" name="Screen Shot 2022-01-21 at 12.59.57 PM.png" descr="Screen Shot 2022-01-21 at 12.59.57 PM.png"/>
            <p:cNvPicPr>
              <a:picLocks noChangeAspect="1"/>
            </p:cNvPicPr>
            <p:nvPr/>
          </p:nvPicPr>
          <p:blipFill>
            <a:blip r:embed="rId3"/>
            <a:srcRect r="49572"/>
            <a:stretch>
              <a:fillRect/>
            </a:stretch>
          </p:blipFill>
          <p:spPr>
            <a:xfrm>
              <a:off x="3356209" y="2121553"/>
              <a:ext cx="2113909" cy="1877230"/>
            </a:xfrm>
            <a:prstGeom prst="rect">
              <a:avLst/>
            </a:prstGeom>
            <a:ln w="12700" cap="flat">
              <a:noFill/>
              <a:miter lim="400000"/>
            </a:ln>
            <a:effectLst/>
          </p:spPr>
        </p:pic>
        <p:sp>
          <p:nvSpPr>
            <p:cNvPr id="437" name=","/>
            <p:cNvSpPr txBox="1"/>
            <p:nvPr/>
          </p:nvSpPr>
          <p:spPr>
            <a:xfrm>
              <a:off x="2816483" y="2776477"/>
              <a:ext cx="331365" cy="121031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lvl1pPr>
                <a:defRPr sz="7200"/>
              </a:lvl1pPr>
            </a:lstStyle>
            <a:p>
              <a:r>
                <a:rPr sz="2976"/>
                <a:t>,</a:t>
              </a:r>
            </a:p>
          </p:txBody>
        </p:sp>
        <p:sp>
          <p:nvSpPr>
            <p:cNvPr id="438" name=") ="/>
            <p:cNvSpPr txBox="1"/>
            <p:nvPr/>
          </p:nvSpPr>
          <p:spPr>
            <a:xfrm>
              <a:off x="5299750" y="2626742"/>
              <a:ext cx="1498490" cy="13030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lvl1pPr>
                <a:defRPr sz="7800">
                  <a:solidFill>
                    <a:srgbClr val="000000"/>
                  </a:solidFill>
                  <a:latin typeface="Times New Roman"/>
                  <a:ea typeface="Times New Roman"/>
                  <a:cs typeface="Times New Roman"/>
                  <a:sym typeface="Times New Roman"/>
                </a:defRPr>
              </a:lvl1pPr>
            </a:lstStyle>
            <a:p>
              <a:r>
                <a:rPr sz="3225"/>
                <a:t>) = </a:t>
              </a:r>
            </a:p>
          </p:txBody>
        </p:sp>
        <p:pic>
          <p:nvPicPr>
            <p:cNvPr id="439" name="Image" descr="Image"/>
            <p:cNvPicPr>
              <a:picLocks noChangeAspect="1"/>
            </p:cNvPicPr>
            <p:nvPr/>
          </p:nvPicPr>
          <p:blipFill>
            <a:blip r:embed="rId4"/>
            <a:stretch>
              <a:fillRect/>
            </a:stretch>
          </p:blipFill>
          <p:spPr>
            <a:xfrm>
              <a:off x="1230341" y="2185084"/>
              <a:ext cx="1801084" cy="1925583"/>
            </a:xfrm>
            <a:prstGeom prst="rect">
              <a:avLst/>
            </a:prstGeom>
            <a:ln w="12700" cap="flat">
              <a:noFill/>
              <a:miter lim="400000"/>
            </a:ln>
            <a:effectLst/>
          </p:spPr>
        </p:pic>
        <p:sp>
          <p:nvSpPr>
            <p:cNvPr id="440" name="Ornament 15"/>
            <p:cNvSpPr/>
            <p:nvPr/>
          </p:nvSpPr>
          <p:spPr>
            <a:xfrm rot="5400000" flipH="1">
              <a:off x="4753220" y="3159981"/>
              <a:ext cx="5344571" cy="449010"/>
            </a:xfrm>
            <a:custGeom>
              <a:avLst/>
              <a:gdLst/>
              <a:ahLst/>
              <a:cxnLst>
                <a:cxn ang="0">
                  <a:pos x="wd2" y="hd2"/>
                </a:cxn>
                <a:cxn ang="5400000">
                  <a:pos x="wd2" y="hd2"/>
                </a:cxn>
                <a:cxn ang="10800000">
                  <a:pos x="wd2" y="hd2"/>
                </a:cxn>
                <a:cxn ang="16200000">
                  <a:pos x="wd2" y="hd2"/>
                </a:cxn>
              </a:cxnLst>
              <a:rect l="0" t="0" r="r" b="b"/>
              <a:pathLst>
                <a:path w="21397" h="21407" extrusionOk="0">
                  <a:moveTo>
                    <a:pt x="127" y="22"/>
                  </a:moveTo>
                  <a:cubicBezTo>
                    <a:pt x="80" y="-93"/>
                    <a:pt x="32" y="257"/>
                    <a:pt x="22" y="818"/>
                  </a:cubicBezTo>
                  <a:cubicBezTo>
                    <a:pt x="-49" y="4615"/>
                    <a:pt x="-101" y="17739"/>
                    <a:pt x="2551" y="17739"/>
                  </a:cubicBezTo>
                  <a:cubicBezTo>
                    <a:pt x="5450" y="17739"/>
                    <a:pt x="7783" y="14753"/>
                    <a:pt x="8489" y="14753"/>
                  </a:cubicBezTo>
                  <a:cubicBezTo>
                    <a:pt x="9176" y="14753"/>
                    <a:pt x="9850" y="13902"/>
                    <a:pt x="10398" y="21024"/>
                  </a:cubicBezTo>
                  <a:cubicBezTo>
                    <a:pt x="10425" y="21380"/>
                    <a:pt x="10468" y="21507"/>
                    <a:pt x="10505" y="21322"/>
                  </a:cubicBezTo>
                  <a:cubicBezTo>
                    <a:pt x="10558" y="21061"/>
                    <a:pt x="10581" y="20322"/>
                    <a:pt x="10552" y="19730"/>
                  </a:cubicBezTo>
                  <a:cubicBezTo>
                    <a:pt x="10406" y="16761"/>
                    <a:pt x="9857" y="9109"/>
                    <a:pt x="8066" y="9816"/>
                  </a:cubicBezTo>
                  <a:cubicBezTo>
                    <a:pt x="6083" y="10599"/>
                    <a:pt x="4031" y="11246"/>
                    <a:pt x="2102" y="11647"/>
                  </a:cubicBezTo>
                  <a:cubicBezTo>
                    <a:pt x="1094" y="11858"/>
                    <a:pt x="161" y="11423"/>
                    <a:pt x="201" y="1097"/>
                  </a:cubicBezTo>
                  <a:cubicBezTo>
                    <a:pt x="203" y="581"/>
                    <a:pt x="172" y="124"/>
                    <a:pt x="129" y="22"/>
                  </a:cubicBezTo>
                  <a:cubicBezTo>
                    <a:pt x="128" y="22"/>
                    <a:pt x="128" y="22"/>
                    <a:pt x="127" y="22"/>
                  </a:cubicBezTo>
                  <a:close/>
                  <a:moveTo>
                    <a:pt x="21269" y="22"/>
                  </a:moveTo>
                  <a:cubicBezTo>
                    <a:pt x="21226" y="124"/>
                    <a:pt x="21195" y="581"/>
                    <a:pt x="21197" y="1097"/>
                  </a:cubicBezTo>
                  <a:cubicBezTo>
                    <a:pt x="21237" y="11423"/>
                    <a:pt x="20304" y="11858"/>
                    <a:pt x="19296" y="11647"/>
                  </a:cubicBezTo>
                  <a:cubicBezTo>
                    <a:pt x="17367" y="11246"/>
                    <a:pt x="15315" y="10599"/>
                    <a:pt x="13332" y="9816"/>
                  </a:cubicBezTo>
                  <a:cubicBezTo>
                    <a:pt x="11541" y="9109"/>
                    <a:pt x="10992" y="16761"/>
                    <a:pt x="10846" y="19730"/>
                  </a:cubicBezTo>
                  <a:cubicBezTo>
                    <a:pt x="10817" y="20322"/>
                    <a:pt x="10840" y="21061"/>
                    <a:pt x="10893" y="21322"/>
                  </a:cubicBezTo>
                  <a:cubicBezTo>
                    <a:pt x="10930" y="21507"/>
                    <a:pt x="10973" y="21380"/>
                    <a:pt x="11000" y="21024"/>
                  </a:cubicBezTo>
                  <a:cubicBezTo>
                    <a:pt x="11548" y="13902"/>
                    <a:pt x="12222" y="14753"/>
                    <a:pt x="12909" y="14753"/>
                  </a:cubicBezTo>
                  <a:cubicBezTo>
                    <a:pt x="13615" y="14753"/>
                    <a:pt x="15948" y="17739"/>
                    <a:pt x="18847" y="17739"/>
                  </a:cubicBezTo>
                  <a:cubicBezTo>
                    <a:pt x="21499" y="17739"/>
                    <a:pt x="21447" y="4615"/>
                    <a:pt x="21376" y="818"/>
                  </a:cubicBezTo>
                  <a:cubicBezTo>
                    <a:pt x="21366" y="257"/>
                    <a:pt x="21318" y="-93"/>
                    <a:pt x="21271" y="22"/>
                  </a:cubicBezTo>
                  <a:cubicBezTo>
                    <a:pt x="21270" y="22"/>
                    <a:pt x="21270" y="22"/>
                    <a:pt x="21269" y="22"/>
                  </a:cubicBezTo>
                  <a:close/>
                </a:path>
              </a:pathLst>
            </a:custGeom>
            <a:solidFill>
              <a:srgbClr val="000000"/>
            </a:solidFill>
            <a:ln w="12700" cap="flat">
              <a:noFill/>
              <a:miter lim="400000"/>
            </a:ln>
            <a:effectLst/>
          </p:spPr>
          <p:txBody>
            <a:bodyPr wrap="square" lIns="21001" tIns="21001" rIns="21001" bIns="21001" numCol="1" anchor="ctr">
              <a:noAutofit/>
            </a:bodyPr>
            <a:lstStyle/>
            <a:p>
              <a:pPr defTabSz="341262">
                <a:defRPr sz="3200">
                  <a:solidFill>
                    <a:srgbClr val="FFFFFF"/>
                  </a:solidFill>
                  <a:latin typeface="Helvetica Neue Medium"/>
                  <a:ea typeface="Helvetica Neue Medium"/>
                  <a:cs typeface="Helvetica Neue Medium"/>
                  <a:sym typeface="Helvetica Neue Medium"/>
                </a:defRPr>
              </a:pPr>
              <a:endParaRPr sz="1323"/>
            </a:p>
          </p:txBody>
        </p:sp>
        <p:sp>
          <p:nvSpPr>
            <p:cNvPr id="441" name="…"/>
            <p:cNvSpPr txBox="1"/>
            <p:nvPr/>
          </p:nvSpPr>
          <p:spPr>
            <a:xfrm>
              <a:off x="7857562" y="4976240"/>
              <a:ext cx="901356" cy="14876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lvl1pPr>
                <a:defRPr sz="9000">
                  <a:solidFill>
                    <a:srgbClr val="000000"/>
                  </a:solidFill>
                </a:defRPr>
              </a:lvl1pPr>
            </a:lstStyle>
            <a:p>
              <a:r>
                <a:rPr sz="3721"/>
                <a:t>…</a:t>
              </a:r>
            </a:p>
          </p:txBody>
        </p:sp>
        <p:pic>
          <p:nvPicPr>
            <p:cNvPr id="442" name="Screen Shot 2022-01-24 at 1.47.18 PM.png" descr="Screen Shot 2022-01-24 at 1.47.18 PM.png"/>
            <p:cNvPicPr>
              <a:picLocks noChangeAspect="1"/>
            </p:cNvPicPr>
            <p:nvPr/>
          </p:nvPicPr>
          <p:blipFill>
            <a:blip r:embed="rId7"/>
            <a:stretch>
              <a:fillRect/>
            </a:stretch>
          </p:blipFill>
          <p:spPr>
            <a:xfrm>
              <a:off x="7675945" y="0"/>
              <a:ext cx="12573001" cy="5613400"/>
            </a:xfrm>
            <a:prstGeom prst="rect">
              <a:avLst/>
            </a:prstGeom>
            <a:ln w="12700" cap="flat">
              <a:noFill/>
              <a:miter lim="400000"/>
            </a:ln>
            <a:effectLst/>
          </p:spPr>
        </p:pic>
      </p:grpSp>
      <p:sp>
        <p:nvSpPr>
          <p:cNvPr id="2" name="TextBox 1">
            <a:extLst>
              <a:ext uri="{FF2B5EF4-FFF2-40B4-BE49-F238E27FC236}">
                <a16:creationId xmlns:a16="http://schemas.microsoft.com/office/drawing/2014/main" id="{3B0DD7A0-93A5-D94C-AC83-929255EBB58E}"/>
              </a:ext>
            </a:extLst>
          </p:cNvPr>
          <p:cNvSpPr txBox="1"/>
          <p:nvPr/>
        </p:nvSpPr>
        <p:spPr>
          <a:xfrm>
            <a:off x="2412623" y="5897723"/>
            <a:ext cx="5255379" cy="2969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1001" tIns="21001" rIns="21001" bIns="21001" numCol="1" spcCol="38100" rtlCol="0" anchor="ctr">
            <a:spAutoFit/>
          </a:bodyPr>
          <a:lstStyle/>
          <a:p>
            <a:pPr algn="ctr" defTabSz="1008009" hangingPunct="0"/>
            <a:r>
              <a:rPr lang="en-US" sz="1654" dirty="0">
                <a:solidFill>
                  <a:schemeClr val="bg2">
                    <a:lumMod val="10000"/>
                  </a:schemeClr>
                </a:solidFill>
              </a:rPr>
              <a:t>State value cannot represent the value of a particular history</a:t>
            </a:r>
            <a:endParaRPr lang="en-US" sz="1654" dirty="0">
              <a:solidFill>
                <a:schemeClr val="bg2">
                  <a:lumMod val="10000"/>
                </a:schemeClr>
              </a:solidFill>
              <a:sym typeface="Helvetica Neue"/>
            </a:endParaRPr>
          </a:p>
        </p:txBody>
      </p:sp>
      <p:sp>
        <p:nvSpPr>
          <p:cNvPr id="5" name="Title 1">
            <a:extLst>
              <a:ext uri="{FF2B5EF4-FFF2-40B4-BE49-F238E27FC236}">
                <a16:creationId xmlns:a16="http://schemas.microsoft.com/office/drawing/2014/main" id="{E7418449-D5AE-9CD3-C496-CDC35BD23C14}"/>
              </a:ext>
            </a:extLst>
          </p:cNvPr>
          <p:cNvSpPr>
            <a:spLocks noGrp="1"/>
          </p:cNvSpPr>
          <p:nvPr>
            <p:ph type="title"/>
          </p:nvPr>
        </p:nvSpPr>
        <p:spPr>
          <a:xfrm>
            <a:off x="693043" y="402484"/>
            <a:ext cx="8694539" cy="923487"/>
          </a:xfrm>
        </p:spPr>
        <p:txBody>
          <a:bodyPr/>
          <a:lstStyle/>
          <a:p>
            <a:r>
              <a:rPr lang="en-US" dirty="0"/>
              <a:t>State values</a:t>
            </a:r>
          </a:p>
        </p:txBody>
      </p:sp>
    </p:spTree>
    <p:extLst>
      <p:ext uri="{BB962C8B-B14F-4D97-AF65-F5344CB8AC3E}">
        <p14:creationId xmlns:p14="http://schemas.microsoft.com/office/powerpoint/2010/main" val="297197292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443"/>
                                        </p:tgtEl>
                                        <p:attrNameLst>
                                          <p:attrName>style.visibility</p:attrName>
                                        </p:attrNameLst>
                                      </p:cBhvr>
                                      <p:to>
                                        <p:strVal val="visible"/>
                                      </p:to>
                                    </p:set>
                                    <p:animEffect transition="in" filter="fade">
                                      <p:cBhvr>
                                        <p:cTn id="7" dur="200"/>
                                        <p:tgtEl>
                                          <p:spTgt spid="4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428"/>
                                        </p:tgtEl>
                                        <p:attrNameLst>
                                          <p:attrName>style.visibility</p:attrName>
                                        </p:attrNameLst>
                                      </p:cBhvr>
                                      <p:to>
                                        <p:strVal val="visible"/>
                                      </p:to>
                                    </p:set>
                                    <p:animEffect transition="in" filter="fade">
                                      <p:cBhvr>
                                        <p:cTn id="12" dur="200"/>
                                        <p:tgtEl>
                                          <p:spTgt spid="4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0" nodeType="clickEffect">
                                  <p:stCondLst>
                                    <p:cond delay="0"/>
                                  </p:stCondLst>
                                  <p:iterate>
                                    <p:tmAbs val="0"/>
                                  </p:iterate>
                                  <p:childTnLst>
                                    <p:set>
                                      <p:cBhvr>
                                        <p:cTn id="16" fill="hold"/>
                                        <p:tgtEl>
                                          <p:spTgt spid="434"/>
                                        </p:tgtEl>
                                        <p:attrNameLst>
                                          <p:attrName>style.visibility</p:attrName>
                                        </p:attrNameLst>
                                      </p:cBhvr>
                                      <p:to>
                                        <p:strVal val="visible"/>
                                      </p:to>
                                    </p:set>
                                    <p:animEffect transition="in" filter="fade">
                                      <p:cBhvr>
                                        <p:cTn id="17" dur="200"/>
                                        <p:tgtEl>
                                          <p:spTgt spid="43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 grpId="0" animBg="1" advAuto="0"/>
      <p:bldP spid="434" grpId="0" animBg="1" advAuto="0"/>
      <p:bldP spid="443" grpId="0" animBg="1" advAuto="0"/>
    </p:bld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8" name="Group"/>
          <p:cNvGrpSpPr/>
          <p:nvPr/>
        </p:nvGrpSpPr>
        <p:grpSpPr>
          <a:xfrm>
            <a:off x="1039625" y="4700865"/>
            <a:ext cx="4248123" cy="822323"/>
            <a:chOff x="-1" y="0"/>
            <a:chExt cx="10275773" cy="1989113"/>
          </a:xfrm>
        </p:grpSpPr>
        <p:sp>
          <p:nvSpPr>
            <p:cNvPr id="420" name="Q("/>
            <p:cNvSpPr txBox="1"/>
            <p:nvPr/>
          </p:nvSpPr>
          <p:spPr>
            <a:xfrm>
              <a:off x="-1" y="501793"/>
              <a:ext cx="1157271" cy="13030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lvl1pPr>
                <a:defRPr sz="7800">
                  <a:solidFill>
                    <a:srgbClr val="000000"/>
                  </a:solidFill>
                  <a:latin typeface="Times New Roman"/>
                  <a:ea typeface="Times New Roman"/>
                  <a:cs typeface="Times New Roman"/>
                  <a:sym typeface="Times New Roman"/>
                </a:defRPr>
              </a:lvl1pPr>
            </a:lstStyle>
            <a:p>
              <a:r>
                <a:rPr sz="3225"/>
                <a:t>Q(</a:t>
              </a:r>
            </a:p>
          </p:txBody>
        </p:sp>
        <p:pic>
          <p:nvPicPr>
            <p:cNvPr id="421" name="Screen Shot 2022-01-21 at 12.59.57 PM.png" descr="Screen Shot 2022-01-21 at 12.59.57 PM.png"/>
            <p:cNvPicPr>
              <a:picLocks noChangeAspect="1"/>
            </p:cNvPicPr>
            <p:nvPr/>
          </p:nvPicPr>
          <p:blipFill>
            <a:blip r:embed="rId3"/>
            <a:srcRect r="49572"/>
            <a:stretch>
              <a:fillRect/>
            </a:stretch>
          </p:blipFill>
          <p:spPr>
            <a:xfrm>
              <a:off x="3356209" y="0"/>
              <a:ext cx="2113909" cy="1877229"/>
            </a:xfrm>
            <a:prstGeom prst="rect">
              <a:avLst/>
            </a:prstGeom>
            <a:ln w="12700" cap="flat">
              <a:noFill/>
              <a:miter lim="400000"/>
            </a:ln>
            <a:effectLst/>
          </p:spPr>
        </p:pic>
        <p:sp>
          <p:nvSpPr>
            <p:cNvPr id="422" name=","/>
            <p:cNvSpPr txBox="1"/>
            <p:nvPr/>
          </p:nvSpPr>
          <p:spPr>
            <a:xfrm>
              <a:off x="2816483" y="654923"/>
              <a:ext cx="331365" cy="12103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lvl1pPr>
                <a:defRPr sz="7200"/>
              </a:lvl1pPr>
            </a:lstStyle>
            <a:p>
              <a:r>
                <a:rPr sz="2976"/>
                <a:t>,</a:t>
              </a:r>
            </a:p>
          </p:txBody>
        </p:sp>
        <p:sp>
          <p:nvSpPr>
            <p:cNvPr id="423" name=") ="/>
            <p:cNvSpPr txBox="1"/>
            <p:nvPr/>
          </p:nvSpPr>
          <p:spPr>
            <a:xfrm>
              <a:off x="5299750" y="505189"/>
              <a:ext cx="1498490" cy="13030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lvl1pPr>
                <a:defRPr sz="7800">
                  <a:solidFill>
                    <a:srgbClr val="000000"/>
                  </a:solidFill>
                  <a:latin typeface="Times New Roman"/>
                  <a:ea typeface="Times New Roman"/>
                  <a:cs typeface="Times New Roman"/>
                  <a:sym typeface="Times New Roman"/>
                </a:defRPr>
              </a:lvl1pPr>
            </a:lstStyle>
            <a:p>
              <a:r>
                <a:rPr sz="3225"/>
                <a:t>) = </a:t>
              </a:r>
            </a:p>
          </p:txBody>
        </p:sp>
        <p:pic>
          <p:nvPicPr>
            <p:cNvPr id="424" name="Image" descr="Image"/>
            <p:cNvPicPr>
              <a:picLocks noChangeAspect="1"/>
            </p:cNvPicPr>
            <p:nvPr/>
          </p:nvPicPr>
          <p:blipFill>
            <a:blip r:embed="rId4"/>
            <a:stretch>
              <a:fillRect/>
            </a:stretch>
          </p:blipFill>
          <p:spPr>
            <a:xfrm>
              <a:off x="1230341" y="63530"/>
              <a:ext cx="1801084" cy="1925583"/>
            </a:xfrm>
            <a:prstGeom prst="rect">
              <a:avLst/>
            </a:prstGeom>
            <a:ln w="12700" cap="flat">
              <a:noFill/>
              <a:miter lim="400000"/>
            </a:ln>
            <a:effectLst/>
          </p:spPr>
        </p:pic>
        <p:grpSp>
          <p:nvGrpSpPr>
            <p:cNvPr id="427" name="Group"/>
            <p:cNvGrpSpPr/>
            <p:nvPr/>
          </p:nvGrpSpPr>
          <p:grpSpPr>
            <a:xfrm>
              <a:off x="7116625" y="551563"/>
              <a:ext cx="3159147" cy="1210313"/>
              <a:chOff x="-1" y="48895"/>
              <a:chExt cx="3159145" cy="1210311"/>
            </a:xfrm>
          </p:grpSpPr>
          <p:sp>
            <p:nvSpPr>
              <p:cNvPr id="425" name="💵"/>
              <p:cNvSpPr txBox="1"/>
              <p:nvPr/>
            </p:nvSpPr>
            <p:spPr>
              <a:xfrm>
                <a:off x="-1" y="48895"/>
                <a:ext cx="1025435" cy="121031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lvl1pPr>
                  <a:defRPr sz="7200"/>
                </a:lvl1pPr>
              </a:lstStyle>
              <a:p>
                <a:r>
                  <a:rPr sz="2976"/>
                  <a:t>💵</a:t>
                </a:r>
              </a:p>
            </p:txBody>
          </p:sp>
          <p:pic>
            <p:nvPicPr>
              <p:cNvPr id="426" name="Screen Shot 2022-01-21 at 1.05.37 PM.png" descr="Screen Shot 2022-01-21 at 1.05.37 PM.png"/>
              <p:cNvPicPr>
                <a:picLocks noChangeAspect="1"/>
              </p:cNvPicPr>
              <p:nvPr/>
            </p:nvPicPr>
            <p:blipFill>
              <a:blip r:embed="rId5"/>
              <a:stretch>
                <a:fillRect/>
              </a:stretch>
            </p:blipFill>
            <p:spPr>
              <a:xfrm>
                <a:off x="767891" y="322346"/>
                <a:ext cx="2391253" cy="656615"/>
              </a:xfrm>
              <a:prstGeom prst="rect">
                <a:avLst/>
              </a:prstGeom>
              <a:ln w="12700" cap="flat">
                <a:noFill/>
                <a:miter lim="400000"/>
              </a:ln>
              <a:effectLst/>
            </p:spPr>
          </p:pic>
        </p:grpSp>
      </p:grpSp>
      <p:grpSp>
        <p:nvGrpSpPr>
          <p:cNvPr id="434" name="Group"/>
          <p:cNvGrpSpPr/>
          <p:nvPr/>
        </p:nvGrpSpPr>
        <p:grpSpPr>
          <a:xfrm>
            <a:off x="4627636" y="4677737"/>
            <a:ext cx="2807180" cy="789676"/>
            <a:chOff x="0" y="0"/>
            <a:chExt cx="6790279" cy="1910144"/>
          </a:xfrm>
        </p:grpSpPr>
        <p:sp>
          <p:nvSpPr>
            <p:cNvPr id="429" name="= Q("/>
            <p:cNvSpPr txBox="1"/>
            <p:nvPr/>
          </p:nvSpPr>
          <p:spPr>
            <a:xfrm>
              <a:off x="0" y="501790"/>
              <a:ext cx="1971546" cy="13030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lvl1pPr>
                <a:defRPr sz="7800">
                  <a:solidFill>
                    <a:srgbClr val="000000"/>
                  </a:solidFill>
                  <a:latin typeface="Times New Roman"/>
                  <a:ea typeface="Times New Roman"/>
                  <a:cs typeface="Times New Roman"/>
                  <a:sym typeface="Times New Roman"/>
                </a:defRPr>
              </a:lvl1pPr>
            </a:lstStyle>
            <a:p>
              <a:r>
                <a:rPr sz="3225"/>
                <a:t>= Q(</a:t>
              </a:r>
            </a:p>
          </p:txBody>
        </p:sp>
        <p:pic>
          <p:nvPicPr>
            <p:cNvPr id="430" name="Screen Shot 2022-01-21 at 12.59.57 PM.png" descr="Screen Shot 2022-01-21 at 12.59.57 PM.png"/>
            <p:cNvPicPr>
              <a:picLocks noChangeAspect="1"/>
            </p:cNvPicPr>
            <p:nvPr/>
          </p:nvPicPr>
          <p:blipFill>
            <a:blip r:embed="rId3"/>
            <a:srcRect r="49572"/>
            <a:stretch>
              <a:fillRect/>
            </a:stretch>
          </p:blipFill>
          <p:spPr>
            <a:xfrm>
              <a:off x="4229266" y="0"/>
              <a:ext cx="2113909" cy="1877229"/>
            </a:xfrm>
            <a:prstGeom prst="rect">
              <a:avLst/>
            </a:prstGeom>
            <a:ln w="12700" cap="flat">
              <a:noFill/>
              <a:miter lim="400000"/>
            </a:ln>
            <a:effectLst/>
          </p:spPr>
        </p:pic>
        <p:sp>
          <p:nvSpPr>
            <p:cNvPr id="431" name=","/>
            <p:cNvSpPr txBox="1"/>
            <p:nvPr/>
          </p:nvSpPr>
          <p:spPr>
            <a:xfrm>
              <a:off x="3689541" y="654923"/>
              <a:ext cx="331365" cy="121031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lvl1pPr>
                <a:defRPr sz="7200"/>
              </a:lvl1pPr>
            </a:lstStyle>
            <a:p>
              <a:r>
                <a:rPr sz="2976"/>
                <a:t>,</a:t>
              </a:r>
            </a:p>
          </p:txBody>
        </p:sp>
        <p:sp>
          <p:nvSpPr>
            <p:cNvPr id="432" name=")"/>
            <p:cNvSpPr txBox="1"/>
            <p:nvPr/>
          </p:nvSpPr>
          <p:spPr>
            <a:xfrm>
              <a:off x="6106063" y="505189"/>
              <a:ext cx="684216" cy="13030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lvl1pPr>
                <a:defRPr sz="7800">
                  <a:solidFill>
                    <a:srgbClr val="000000"/>
                  </a:solidFill>
                  <a:latin typeface="Times New Roman"/>
                  <a:ea typeface="Times New Roman"/>
                  <a:cs typeface="Times New Roman"/>
                  <a:sym typeface="Times New Roman"/>
                </a:defRPr>
              </a:lvl1pPr>
            </a:lstStyle>
            <a:p>
              <a:r>
                <a:rPr sz="3225"/>
                <a:t>) </a:t>
              </a:r>
            </a:p>
          </p:txBody>
        </p:sp>
        <p:pic>
          <p:nvPicPr>
            <p:cNvPr id="433" name="Screen Shot 2022-01-24 at 12.27.07 PM.png" descr="Screen Shot 2022-01-24 at 12.27.07 PM.png"/>
            <p:cNvPicPr>
              <a:picLocks noChangeAspect="1"/>
            </p:cNvPicPr>
            <p:nvPr/>
          </p:nvPicPr>
          <p:blipFill>
            <a:blip r:embed="rId6"/>
            <a:srcRect l="10398" r="10398"/>
            <a:stretch>
              <a:fillRect/>
            </a:stretch>
          </p:blipFill>
          <p:spPr>
            <a:xfrm>
              <a:off x="2105958" y="78965"/>
              <a:ext cx="1613904" cy="1831179"/>
            </a:xfrm>
            <a:prstGeom prst="rect">
              <a:avLst/>
            </a:prstGeom>
            <a:ln w="12700" cap="flat">
              <a:noFill/>
              <a:miter lim="400000"/>
            </a:ln>
            <a:effectLst/>
          </p:spPr>
        </p:pic>
      </p:grpSp>
      <p:grpSp>
        <p:nvGrpSpPr>
          <p:cNvPr id="443" name="Group"/>
          <p:cNvGrpSpPr/>
          <p:nvPr/>
        </p:nvGrpSpPr>
        <p:grpSpPr>
          <a:xfrm>
            <a:off x="1049568" y="1505377"/>
            <a:ext cx="8371148" cy="2672241"/>
            <a:chOff x="-1" y="0"/>
            <a:chExt cx="20248947" cy="6463873"/>
          </a:xfrm>
        </p:grpSpPr>
        <p:sp>
          <p:nvSpPr>
            <p:cNvPr id="435" name="Q("/>
            <p:cNvSpPr txBox="1"/>
            <p:nvPr/>
          </p:nvSpPr>
          <p:spPr>
            <a:xfrm>
              <a:off x="-1" y="2623344"/>
              <a:ext cx="1157271" cy="13030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lvl1pPr>
                <a:defRPr sz="7800">
                  <a:solidFill>
                    <a:srgbClr val="000000"/>
                  </a:solidFill>
                  <a:latin typeface="Times New Roman"/>
                  <a:ea typeface="Times New Roman"/>
                  <a:cs typeface="Times New Roman"/>
                  <a:sym typeface="Times New Roman"/>
                </a:defRPr>
              </a:lvl1pPr>
            </a:lstStyle>
            <a:p>
              <a:r>
                <a:rPr sz="3225"/>
                <a:t>Q(</a:t>
              </a:r>
            </a:p>
          </p:txBody>
        </p:sp>
        <p:pic>
          <p:nvPicPr>
            <p:cNvPr id="436" name="Screen Shot 2022-01-21 at 12.59.57 PM.png" descr="Screen Shot 2022-01-21 at 12.59.57 PM.png"/>
            <p:cNvPicPr>
              <a:picLocks noChangeAspect="1"/>
            </p:cNvPicPr>
            <p:nvPr/>
          </p:nvPicPr>
          <p:blipFill>
            <a:blip r:embed="rId3"/>
            <a:srcRect r="49572"/>
            <a:stretch>
              <a:fillRect/>
            </a:stretch>
          </p:blipFill>
          <p:spPr>
            <a:xfrm>
              <a:off x="3356209" y="2121553"/>
              <a:ext cx="2113909" cy="1877230"/>
            </a:xfrm>
            <a:prstGeom prst="rect">
              <a:avLst/>
            </a:prstGeom>
            <a:ln w="12700" cap="flat">
              <a:noFill/>
              <a:miter lim="400000"/>
            </a:ln>
            <a:effectLst/>
          </p:spPr>
        </p:pic>
        <p:sp>
          <p:nvSpPr>
            <p:cNvPr id="437" name=","/>
            <p:cNvSpPr txBox="1"/>
            <p:nvPr/>
          </p:nvSpPr>
          <p:spPr>
            <a:xfrm>
              <a:off x="2816483" y="2776477"/>
              <a:ext cx="331365" cy="121031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lvl1pPr>
                <a:defRPr sz="7200"/>
              </a:lvl1pPr>
            </a:lstStyle>
            <a:p>
              <a:r>
                <a:rPr sz="2976"/>
                <a:t>,</a:t>
              </a:r>
            </a:p>
          </p:txBody>
        </p:sp>
        <p:sp>
          <p:nvSpPr>
            <p:cNvPr id="438" name=") ="/>
            <p:cNvSpPr txBox="1"/>
            <p:nvPr/>
          </p:nvSpPr>
          <p:spPr>
            <a:xfrm>
              <a:off x="5299750" y="2626742"/>
              <a:ext cx="1498490" cy="13030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lvl1pPr>
                <a:defRPr sz="7800">
                  <a:solidFill>
                    <a:srgbClr val="000000"/>
                  </a:solidFill>
                  <a:latin typeface="Times New Roman"/>
                  <a:ea typeface="Times New Roman"/>
                  <a:cs typeface="Times New Roman"/>
                  <a:sym typeface="Times New Roman"/>
                </a:defRPr>
              </a:lvl1pPr>
            </a:lstStyle>
            <a:p>
              <a:r>
                <a:rPr sz="3225"/>
                <a:t>) = </a:t>
              </a:r>
            </a:p>
          </p:txBody>
        </p:sp>
        <p:pic>
          <p:nvPicPr>
            <p:cNvPr id="439" name="Image" descr="Image"/>
            <p:cNvPicPr>
              <a:picLocks noChangeAspect="1"/>
            </p:cNvPicPr>
            <p:nvPr/>
          </p:nvPicPr>
          <p:blipFill>
            <a:blip r:embed="rId4"/>
            <a:stretch>
              <a:fillRect/>
            </a:stretch>
          </p:blipFill>
          <p:spPr>
            <a:xfrm>
              <a:off x="1230341" y="2185084"/>
              <a:ext cx="1801084" cy="1925583"/>
            </a:xfrm>
            <a:prstGeom prst="rect">
              <a:avLst/>
            </a:prstGeom>
            <a:ln w="12700" cap="flat">
              <a:noFill/>
              <a:miter lim="400000"/>
            </a:ln>
            <a:effectLst/>
          </p:spPr>
        </p:pic>
        <p:sp>
          <p:nvSpPr>
            <p:cNvPr id="440" name="Ornament 15"/>
            <p:cNvSpPr/>
            <p:nvPr/>
          </p:nvSpPr>
          <p:spPr>
            <a:xfrm rot="5400000" flipH="1">
              <a:off x="4753220" y="3159981"/>
              <a:ext cx="5344571" cy="449010"/>
            </a:xfrm>
            <a:custGeom>
              <a:avLst/>
              <a:gdLst/>
              <a:ahLst/>
              <a:cxnLst>
                <a:cxn ang="0">
                  <a:pos x="wd2" y="hd2"/>
                </a:cxn>
                <a:cxn ang="5400000">
                  <a:pos x="wd2" y="hd2"/>
                </a:cxn>
                <a:cxn ang="10800000">
                  <a:pos x="wd2" y="hd2"/>
                </a:cxn>
                <a:cxn ang="16200000">
                  <a:pos x="wd2" y="hd2"/>
                </a:cxn>
              </a:cxnLst>
              <a:rect l="0" t="0" r="r" b="b"/>
              <a:pathLst>
                <a:path w="21397" h="21407" extrusionOk="0">
                  <a:moveTo>
                    <a:pt x="127" y="22"/>
                  </a:moveTo>
                  <a:cubicBezTo>
                    <a:pt x="80" y="-93"/>
                    <a:pt x="32" y="257"/>
                    <a:pt x="22" y="818"/>
                  </a:cubicBezTo>
                  <a:cubicBezTo>
                    <a:pt x="-49" y="4615"/>
                    <a:pt x="-101" y="17739"/>
                    <a:pt x="2551" y="17739"/>
                  </a:cubicBezTo>
                  <a:cubicBezTo>
                    <a:pt x="5450" y="17739"/>
                    <a:pt x="7783" y="14753"/>
                    <a:pt x="8489" y="14753"/>
                  </a:cubicBezTo>
                  <a:cubicBezTo>
                    <a:pt x="9176" y="14753"/>
                    <a:pt x="9850" y="13902"/>
                    <a:pt x="10398" y="21024"/>
                  </a:cubicBezTo>
                  <a:cubicBezTo>
                    <a:pt x="10425" y="21380"/>
                    <a:pt x="10468" y="21507"/>
                    <a:pt x="10505" y="21322"/>
                  </a:cubicBezTo>
                  <a:cubicBezTo>
                    <a:pt x="10558" y="21061"/>
                    <a:pt x="10581" y="20322"/>
                    <a:pt x="10552" y="19730"/>
                  </a:cubicBezTo>
                  <a:cubicBezTo>
                    <a:pt x="10406" y="16761"/>
                    <a:pt x="9857" y="9109"/>
                    <a:pt x="8066" y="9816"/>
                  </a:cubicBezTo>
                  <a:cubicBezTo>
                    <a:pt x="6083" y="10599"/>
                    <a:pt x="4031" y="11246"/>
                    <a:pt x="2102" y="11647"/>
                  </a:cubicBezTo>
                  <a:cubicBezTo>
                    <a:pt x="1094" y="11858"/>
                    <a:pt x="161" y="11423"/>
                    <a:pt x="201" y="1097"/>
                  </a:cubicBezTo>
                  <a:cubicBezTo>
                    <a:pt x="203" y="581"/>
                    <a:pt x="172" y="124"/>
                    <a:pt x="129" y="22"/>
                  </a:cubicBezTo>
                  <a:cubicBezTo>
                    <a:pt x="128" y="22"/>
                    <a:pt x="128" y="22"/>
                    <a:pt x="127" y="22"/>
                  </a:cubicBezTo>
                  <a:close/>
                  <a:moveTo>
                    <a:pt x="21269" y="22"/>
                  </a:moveTo>
                  <a:cubicBezTo>
                    <a:pt x="21226" y="124"/>
                    <a:pt x="21195" y="581"/>
                    <a:pt x="21197" y="1097"/>
                  </a:cubicBezTo>
                  <a:cubicBezTo>
                    <a:pt x="21237" y="11423"/>
                    <a:pt x="20304" y="11858"/>
                    <a:pt x="19296" y="11647"/>
                  </a:cubicBezTo>
                  <a:cubicBezTo>
                    <a:pt x="17367" y="11246"/>
                    <a:pt x="15315" y="10599"/>
                    <a:pt x="13332" y="9816"/>
                  </a:cubicBezTo>
                  <a:cubicBezTo>
                    <a:pt x="11541" y="9109"/>
                    <a:pt x="10992" y="16761"/>
                    <a:pt x="10846" y="19730"/>
                  </a:cubicBezTo>
                  <a:cubicBezTo>
                    <a:pt x="10817" y="20322"/>
                    <a:pt x="10840" y="21061"/>
                    <a:pt x="10893" y="21322"/>
                  </a:cubicBezTo>
                  <a:cubicBezTo>
                    <a:pt x="10930" y="21507"/>
                    <a:pt x="10973" y="21380"/>
                    <a:pt x="11000" y="21024"/>
                  </a:cubicBezTo>
                  <a:cubicBezTo>
                    <a:pt x="11548" y="13902"/>
                    <a:pt x="12222" y="14753"/>
                    <a:pt x="12909" y="14753"/>
                  </a:cubicBezTo>
                  <a:cubicBezTo>
                    <a:pt x="13615" y="14753"/>
                    <a:pt x="15948" y="17739"/>
                    <a:pt x="18847" y="17739"/>
                  </a:cubicBezTo>
                  <a:cubicBezTo>
                    <a:pt x="21499" y="17739"/>
                    <a:pt x="21447" y="4615"/>
                    <a:pt x="21376" y="818"/>
                  </a:cubicBezTo>
                  <a:cubicBezTo>
                    <a:pt x="21366" y="257"/>
                    <a:pt x="21318" y="-93"/>
                    <a:pt x="21271" y="22"/>
                  </a:cubicBezTo>
                  <a:cubicBezTo>
                    <a:pt x="21270" y="22"/>
                    <a:pt x="21270" y="22"/>
                    <a:pt x="21269" y="22"/>
                  </a:cubicBezTo>
                  <a:close/>
                </a:path>
              </a:pathLst>
            </a:custGeom>
            <a:solidFill>
              <a:srgbClr val="000000"/>
            </a:solidFill>
            <a:ln w="12700" cap="flat">
              <a:noFill/>
              <a:miter lim="400000"/>
            </a:ln>
            <a:effectLst/>
          </p:spPr>
          <p:txBody>
            <a:bodyPr wrap="square" lIns="21001" tIns="21001" rIns="21001" bIns="21001" numCol="1" anchor="ctr">
              <a:noAutofit/>
            </a:bodyPr>
            <a:lstStyle/>
            <a:p>
              <a:pPr defTabSz="341262">
                <a:defRPr sz="3200">
                  <a:solidFill>
                    <a:srgbClr val="FFFFFF"/>
                  </a:solidFill>
                  <a:latin typeface="Helvetica Neue Medium"/>
                  <a:ea typeface="Helvetica Neue Medium"/>
                  <a:cs typeface="Helvetica Neue Medium"/>
                  <a:sym typeface="Helvetica Neue Medium"/>
                </a:defRPr>
              </a:pPr>
              <a:endParaRPr sz="1323"/>
            </a:p>
          </p:txBody>
        </p:sp>
        <p:sp>
          <p:nvSpPr>
            <p:cNvPr id="441" name="…"/>
            <p:cNvSpPr txBox="1"/>
            <p:nvPr/>
          </p:nvSpPr>
          <p:spPr>
            <a:xfrm>
              <a:off x="7857562" y="4976240"/>
              <a:ext cx="901356" cy="14876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lvl1pPr>
                <a:defRPr sz="9000">
                  <a:solidFill>
                    <a:srgbClr val="000000"/>
                  </a:solidFill>
                </a:defRPr>
              </a:lvl1pPr>
            </a:lstStyle>
            <a:p>
              <a:r>
                <a:rPr sz="3721"/>
                <a:t>…</a:t>
              </a:r>
            </a:p>
          </p:txBody>
        </p:sp>
        <p:pic>
          <p:nvPicPr>
            <p:cNvPr id="442" name="Screen Shot 2022-01-24 at 1.47.18 PM.png" descr="Screen Shot 2022-01-24 at 1.47.18 PM.png"/>
            <p:cNvPicPr>
              <a:picLocks noChangeAspect="1"/>
            </p:cNvPicPr>
            <p:nvPr/>
          </p:nvPicPr>
          <p:blipFill>
            <a:blip r:embed="rId7"/>
            <a:stretch>
              <a:fillRect/>
            </a:stretch>
          </p:blipFill>
          <p:spPr>
            <a:xfrm>
              <a:off x="7675945" y="0"/>
              <a:ext cx="12573001" cy="5613400"/>
            </a:xfrm>
            <a:prstGeom prst="rect">
              <a:avLst/>
            </a:prstGeom>
            <a:ln w="12700" cap="flat">
              <a:noFill/>
              <a:miter lim="400000"/>
            </a:ln>
            <a:effectLst/>
          </p:spPr>
        </p:pic>
      </p:grpSp>
      <p:sp>
        <p:nvSpPr>
          <p:cNvPr id="28" name="TextBox 27">
            <a:extLst>
              <a:ext uri="{FF2B5EF4-FFF2-40B4-BE49-F238E27FC236}">
                <a16:creationId xmlns:a16="http://schemas.microsoft.com/office/drawing/2014/main" id="{C42E1433-BC8F-C141-A5D5-C344C4E3A811}"/>
              </a:ext>
            </a:extLst>
          </p:cNvPr>
          <p:cNvSpPr txBox="1"/>
          <p:nvPr/>
        </p:nvSpPr>
        <p:spPr>
          <a:xfrm>
            <a:off x="2056737" y="5921731"/>
            <a:ext cx="1690300" cy="2969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1001" tIns="21001" rIns="21001" bIns="21001" numCol="1" spcCol="38100" rtlCol="0" anchor="ctr">
            <a:spAutoFit/>
          </a:bodyPr>
          <a:lstStyle/>
          <a:p>
            <a:pPr algn="ctr" defTabSz="1008009" hangingPunct="0"/>
            <a:r>
              <a:rPr lang="en-US" sz="1654" dirty="0">
                <a:solidFill>
                  <a:schemeClr val="bg2">
                    <a:lumMod val="10000"/>
                  </a:schemeClr>
                </a:solidFill>
                <a:sym typeface="Helvetica Neue"/>
              </a:rPr>
              <a:t>Proofs in the paper</a:t>
            </a:r>
          </a:p>
        </p:txBody>
      </p:sp>
      <p:sp>
        <p:nvSpPr>
          <p:cNvPr id="7" name="Title 1">
            <a:extLst>
              <a:ext uri="{FF2B5EF4-FFF2-40B4-BE49-F238E27FC236}">
                <a16:creationId xmlns:a16="http://schemas.microsoft.com/office/drawing/2014/main" id="{A02F9DEA-294A-16A5-6FB8-B13204F59F52}"/>
              </a:ext>
            </a:extLst>
          </p:cNvPr>
          <p:cNvSpPr txBox="1">
            <a:spLocks/>
          </p:cNvSpPr>
          <p:nvPr/>
        </p:nvSpPr>
        <p:spPr>
          <a:xfrm>
            <a:off x="693043" y="402484"/>
            <a:ext cx="8694539" cy="923487"/>
          </a:xfrm>
          <a:prstGeom prst="rect">
            <a:avLst/>
          </a:prstGeom>
        </p:spPr>
        <p:txBody>
          <a:bodyPr vert="horz" lIns="91440" tIns="45720" rIns="91440" bIns="45720" rtlCol="0" anchor="b">
            <a:normAutofit/>
          </a:bodyPr>
          <a:lstStyle>
            <a:lvl1pPr algn="l" defTabSz="1007943" rtl="0" eaLnBrk="1" latinLnBrk="0" hangingPunct="1">
              <a:lnSpc>
                <a:spcPct val="90000"/>
              </a:lnSpc>
              <a:spcBef>
                <a:spcPct val="0"/>
              </a:spcBef>
              <a:buNone/>
              <a:defRPr sz="4795" kern="1200" spc="-96">
                <a:solidFill>
                  <a:schemeClr val="tx1"/>
                </a:solidFill>
                <a:latin typeface="+mj-lt"/>
                <a:ea typeface="+mj-ea"/>
                <a:cs typeface="+mj-cs"/>
              </a:defRPr>
            </a:lvl1pPr>
          </a:lstStyle>
          <a:p>
            <a:r>
              <a:rPr lang="en-US"/>
              <a:t>State values</a:t>
            </a:r>
            <a:endParaRPr lang="en-US" dirty="0"/>
          </a:p>
        </p:txBody>
      </p:sp>
    </p:spTree>
  </p:cSld>
  <p:clrMapOvr>
    <a:masterClrMapping/>
  </p:clrMapOvr>
  <p:transition spd="med"/>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bject 33"/>
          <p:cNvSpPr txBox="1"/>
          <p:nvPr/>
        </p:nvSpPr>
        <p:spPr>
          <a:xfrm>
            <a:off x="254329" y="183714"/>
            <a:ext cx="7167127" cy="1367182"/>
          </a:xfrm>
          <a:prstGeom prst="rect">
            <a:avLst/>
          </a:prstGeom>
        </p:spPr>
        <p:txBody>
          <a:bodyPr vert="horz" wrap="square" lIns="0" tIns="24968" rIns="0" bIns="0" rtlCol="0">
            <a:spAutoFit/>
          </a:bodyPr>
          <a:lstStyle/>
          <a:p>
            <a:pPr marL="27742">
              <a:spcBef>
                <a:spcPts val="197"/>
              </a:spcBef>
            </a:pPr>
            <a:r>
              <a:rPr sz="2403" b="1" dirty="0">
                <a:solidFill>
                  <a:srgbClr val="C00000"/>
                </a:solidFill>
                <a:latin typeface="Arial"/>
                <a:cs typeface="Arial"/>
              </a:rPr>
              <a:t>Stateful</a:t>
            </a:r>
            <a:r>
              <a:rPr sz="2403" b="1" spc="-87" dirty="0">
                <a:solidFill>
                  <a:srgbClr val="C00000"/>
                </a:solidFill>
                <a:latin typeface="Arial"/>
                <a:cs typeface="Arial"/>
              </a:rPr>
              <a:t> </a:t>
            </a:r>
            <a:r>
              <a:rPr sz="2403" b="1" dirty="0">
                <a:solidFill>
                  <a:srgbClr val="C00000"/>
                </a:solidFill>
                <a:latin typeface="Arial"/>
                <a:cs typeface="Arial"/>
              </a:rPr>
              <a:t>PORL</a:t>
            </a:r>
            <a:r>
              <a:rPr sz="2403" b="1" spc="-87" dirty="0">
                <a:solidFill>
                  <a:srgbClr val="C00000"/>
                </a:solidFill>
                <a:latin typeface="Arial"/>
                <a:cs typeface="Arial"/>
              </a:rPr>
              <a:t> </a:t>
            </a:r>
            <a:r>
              <a:rPr sz="2403" b="1" dirty="0">
                <a:solidFill>
                  <a:srgbClr val="C00000"/>
                </a:solidFill>
                <a:latin typeface="Arial"/>
                <a:cs typeface="Arial"/>
              </a:rPr>
              <a:t>-</a:t>
            </a:r>
            <a:r>
              <a:rPr sz="2403" b="1" spc="-87" dirty="0">
                <a:solidFill>
                  <a:srgbClr val="C00000"/>
                </a:solidFill>
                <a:latin typeface="Arial"/>
                <a:cs typeface="Arial"/>
              </a:rPr>
              <a:t> </a:t>
            </a:r>
            <a:r>
              <a:rPr sz="2403" b="1" dirty="0">
                <a:solidFill>
                  <a:srgbClr val="C00000"/>
                </a:solidFill>
                <a:latin typeface="Arial"/>
                <a:cs typeface="Arial"/>
              </a:rPr>
              <a:t>Theory</a:t>
            </a:r>
            <a:r>
              <a:rPr sz="2403" b="1" spc="-87" dirty="0">
                <a:solidFill>
                  <a:srgbClr val="C00000"/>
                </a:solidFill>
                <a:latin typeface="Arial"/>
                <a:cs typeface="Arial"/>
              </a:rPr>
              <a:t> </a:t>
            </a:r>
            <a:r>
              <a:rPr sz="2403" b="1" dirty="0">
                <a:solidFill>
                  <a:srgbClr val="C00000"/>
                </a:solidFill>
                <a:latin typeface="Arial"/>
                <a:cs typeface="Arial"/>
              </a:rPr>
              <a:t>of</a:t>
            </a:r>
            <a:r>
              <a:rPr sz="2403" b="1" spc="-87" dirty="0">
                <a:solidFill>
                  <a:srgbClr val="C00000"/>
                </a:solidFill>
                <a:latin typeface="Arial"/>
                <a:cs typeface="Arial"/>
              </a:rPr>
              <a:t> </a:t>
            </a:r>
            <a:r>
              <a:rPr sz="2403" b="1" dirty="0">
                <a:solidFill>
                  <a:srgbClr val="C00000"/>
                </a:solidFill>
                <a:latin typeface="Arial"/>
                <a:cs typeface="Arial"/>
              </a:rPr>
              <a:t>Stateful</a:t>
            </a:r>
            <a:r>
              <a:rPr sz="2403" b="1" spc="-87" dirty="0">
                <a:solidFill>
                  <a:srgbClr val="C00000"/>
                </a:solidFill>
                <a:latin typeface="Arial"/>
                <a:cs typeface="Arial"/>
              </a:rPr>
              <a:t> </a:t>
            </a:r>
            <a:r>
              <a:rPr sz="2403" b="1" spc="-22" dirty="0">
                <a:solidFill>
                  <a:srgbClr val="C00000"/>
                </a:solidFill>
                <a:latin typeface="Arial"/>
                <a:cs typeface="Arial"/>
              </a:rPr>
              <a:t>Values</a:t>
            </a:r>
            <a:endParaRPr lang="en-US" sz="2403" b="1" spc="-22" dirty="0">
              <a:solidFill>
                <a:srgbClr val="C00000"/>
              </a:solidFill>
              <a:latin typeface="Arial"/>
              <a:cs typeface="Arial"/>
            </a:endParaRPr>
          </a:p>
          <a:p>
            <a:pPr marL="27742">
              <a:spcBef>
                <a:spcPts val="197"/>
              </a:spcBef>
            </a:pPr>
            <a:endParaRPr sz="2403" dirty="0">
              <a:latin typeface="Arial"/>
              <a:cs typeface="Arial"/>
            </a:endParaRPr>
          </a:p>
          <a:p>
            <a:pPr marL="2510640">
              <a:spcBef>
                <a:spcPts val="2447"/>
              </a:spcBef>
            </a:pPr>
            <a:r>
              <a:rPr sz="1748" spc="-55" dirty="0">
                <a:solidFill>
                  <a:srgbClr val="D41A2C"/>
                </a:solidFill>
                <a:latin typeface="Arial"/>
                <a:cs typeface="Arial"/>
              </a:rPr>
              <a:t>Table:</a:t>
            </a:r>
            <a:r>
              <a:rPr sz="1748" spc="-44" dirty="0">
                <a:solidFill>
                  <a:srgbClr val="D41A2C"/>
                </a:solidFill>
                <a:latin typeface="Arial"/>
                <a:cs typeface="Arial"/>
              </a:rPr>
              <a:t> </a:t>
            </a:r>
            <a:r>
              <a:rPr sz="1748" dirty="0">
                <a:latin typeface="Arial"/>
                <a:cs typeface="Arial"/>
              </a:rPr>
              <a:t>Theoretical</a:t>
            </a:r>
            <a:r>
              <a:rPr sz="1748" spc="-44" dirty="0">
                <a:latin typeface="Arial"/>
                <a:cs typeface="Arial"/>
              </a:rPr>
              <a:t> </a:t>
            </a:r>
            <a:r>
              <a:rPr sz="1748" dirty="0">
                <a:latin typeface="Arial"/>
                <a:cs typeface="Arial"/>
              </a:rPr>
              <a:t>properties</a:t>
            </a:r>
            <a:r>
              <a:rPr sz="1748" spc="-44" dirty="0">
                <a:latin typeface="Arial"/>
                <a:cs typeface="Arial"/>
              </a:rPr>
              <a:t> </a:t>
            </a:r>
            <a:r>
              <a:rPr sz="1748" dirty="0">
                <a:latin typeface="Arial"/>
                <a:cs typeface="Arial"/>
              </a:rPr>
              <a:t>of</a:t>
            </a:r>
            <a:r>
              <a:rPr sz="1748" spc="-33" dirty="0">
                <a:latin typeface="Arial"/>
                <a:cs typeface="Arial"/>
              </a:rPr>
              <a:t> </a:t>
            </a:r>
            <a:r>
              <a:rPr sz="1748" spc="-22" dirty="0">
                <a:latin typeface="Arial"/>
                <a:cs typeface="Arial"/>
              </a:rPr>
              <a:t>value</a:t>
            </a:r>
            <a:r>
              <a:rPr sz="1748" spc="-44" dirty="0">
                <a:latin typeface="Arial"/>
                <a:cs typeface="Arial"/>
              </a:rPr>
              <a:t> </a:t>
            </a:r>
            <a:r>
              <a:rPr sz="1748" spc="-22" dirty="0">
                <a:latin typeface="Arial"/>
                <a:cs typeface="Arial"/>
              </a:rPr>
              <a:t>functions.</a:t>
            </a:r>
            <a:endParaRPr sz="1748" dirty="0">
              <a:latin typeface="Arial"/>
              <a:cs typeface="Arial"/>
            </a:endParaRPr>
          </a:p>
        </p:txBody>
      </p:sp>
      <p:graphicFrame>
        <p:nvGraphicFramePr>
          <p:cNvPr id="34" name="object 34"/>
          <p:cNvGraphicFramePr>
            <a:graphicFrameLocks noGrp="1"/>
          </p:cNvGraphicFramePr>
          <p:nvPr>
            <p:extLst>
              <p:ext uri="{D42A27DB-BD31-4B8C-83A1-F6EECF244321}">
                <p14:modId xmlns:p14="http://schemas.microsoft.com/office/powerpoint/2010/main" val="1399839754"/>
              </p:ext>
            </p:extLst>
          </p:nvPr>
        </p:nvGraphicFramePr>
        <p:xfrm>
          <a:off x="840463" y="1740361"/>
          <a:ext cx="8393317" cy="5191899"/>
        </p:xfrm>
        <a:graphic>
          <a:graphicData uri="http://schemas.openxmlformats.org/drawingml/2006/table">
            <a:tbl>
              <a:tblPr firstRow="1" bandRow="1">
                <a:tableStyleId>{2D5ABB26-0587-4C30-8999-92F81FD0307C}</a:tableStyleId>
              </a:tblPr>
              <a:tblGrid>
                <a:gridCol w="3109870">
                  <a:extLst>
                    <a:ext uri="{9D8B030D-6E8A-4147-A177-3AD203B41FA5}">
                      <a16:colId xmlns:a16="http://schemas.microsoft.com/office/drawing/2014/main" val="20000"/>
                    </a:ext>
                  </a:extLst>
                </a:gridCol>
                <a:gridCol w="1550774">
                  <a:extLst>
                    <a:ext uri="{9D8B030D-6E8A-4147-A177-3AD203B41FA5}">
                      <a16:colId xmlns:a16="http://schemas.microsoft.com/office/drawing/2014/main" val="20001"/>
                    </a:ext>
                  </a:extLst>
                </a:gridCol>
                <a:gridCol w="1162387">
                  <a:extLst>
                    <a:ext uri="{9D8B030D-6E8A-4147-A177-3AD203B41FA5}">
                      <a16:colId xmlns:a16="http://schemas.microsoft.com/office/drawing/2014/main" val="20002"/>
                    </a:ext>
                  </a:extLst>
                </a:gridCol>
                <a:gridCol w="1421772">
                  <a:extLst>
                    <a:ext uri="{9D8B030D-6E8A-4147-A177-3AD203B41FA5}">
                      <a16:colId xmlns:a16="http://schemas.microsoft.com/office/drawing/2014/main" val="20003"/>
                    </a:ext>
                  </a:extLst>
                </a:gridCol>
                <a:gridCol w="1148514">
                  <a:extLst>
                    <a:ext uri="{9D8B030D-6E8A-4147-A177-3AD203B41FA5}">
                      <a16:colId xmlns:a16="http://schemas.microsoft.com/office/drawing/2014/main" val="20004"/>
                    </a:ext>
                  </a:extLst>
                </a:gridCol>
              </a:tblGrid>
              <a:tr h="260774">
                <a:tc>
                  <a:txBody>
                    <a:bodyPr/>
                    <a:lstStyle/>
                    <a:p>
                      <a:pPr marL="75565">
                        <a:lnSpc>
                          <a:spcPts val="805"/>
                        </a:lnSpc>
                      </a:pPr>
                      <a:r>
                        <a:rPr sz="1500" spc="-10" dirty="0">
                          <a:latin typeface="Arial"/>
                          <a:cs typeface="Arial"/>
                        </a:rPr>
                        <a:t>Observations</a:t>
                      </a:r>
                      <a:endParaRPr sz="1500">
                        <a:latin typeface="Arial"/>
                        <a:cs typeface="Arial"/>
                      </a:endParaRPr>
                    </a:p>
                  </a:txBody>
                  <a:tcPr marL="0" marR="0" marT="0" marB="0">
                    <a:lnB w="9525">
                      <a:solidFill>
                        <a:srgbClr val="000000"/>
                      </a:solidFill>
                      <a:prstDash val="solid"/>
                    </a:lnB>
                  </a:tcPr>
                </a:tc>
                <a:tc>
                  <a:txBody>
                    <a:bodyPr/>
                    <a:lstStyle/>
                    <a:p>
                      <a:pPr marL="75565">
                        <a:lnSpc>
                          <a:spcPts val="805"/>
                        </a:lnSpc>
                      </a:pPr>
                      <a:r>
                        <a:rPr sz="1500" spc="-10" dirty="0">
                          <a:latin typeface="Arial"/>
                          <a:cs typeface="Arial"/>
                        </a:rPr>
                        <a:t>Policy</a:t>
                      </a:r>
                      <a:endParaRPr sz="1500">
                        <a:latin typeface="Arial"/>
                        <a:cs typeface="Arial"/>
                      </a:endParaRPr>
                    </a:p>
                  </a:txBody>
                  <a:tcPr marL="0" marR="0" marT="0" marB="0">
                    <a:lnB w="9525">
                      <a:solidFill>
                        <a:srgbClr val="000000"/>
                      </a:solidFill>
                      <a:prstDash val="solid"/>
                    </a:lnB>
                  </a:tcPr>
                </a:tc>
                <a:tc>
                  <a:txBody>
                    <a:bodyPr/>
                    <a:lstStyle/>
                    <a:p>
                      <a:pPr marL="75565">
                        <a:lnSpc>
                          <a:spcPts val="805"/>
                        </a:lnSpc>
                      </a:pPr>
                      <a:r>
                        <a:rPr sz="1500" spc="-10" dirty="0">
                          <a:latin typeface="Arial"/>
                          <a:cs typeface="Arial"/>
                        </a:rPr>
                        <a:t>Value</a:t>
                      </a:r>
                      <a:endParaRPr sz="1500">
                        <a:latin typeface="Arial"/>
                        <a:cs typeface="Arial"/>
                      </a:endParaRPr>
                    </a:p>
                  </a:txBody>
                  <a:tcPr marL="0" marR="0" marT="0" marB="0">
                    <a:lnB w="9525">
                      <a:solidFill>
                        <a:srgbClr val="000000"/>
                      </a:solidFill>
                      <a:prstDash val="solid"/>
                    </a:lnB>
                  </a:tcPr>
                </a:tc>
                <a:tc>
                  <a:txBody>
                    <a:bodyPr/>
                    <a:lstStyle/>
                    <a:p>
                      <a:pPr algn="ctr">
                        <a:lnSpc>
                          <a:spcPts val="805"/>
                        </a:lnSpc>
                      </a:pPr>
                      <a:r>
                        <a:rPr sz="1500" dirty="0">
                          <a:latin typeface="Arial"/>
                          <a:cs typeface="Arial"/>
                        </a:rPr>
                        <a:t>Well</a:t>
                      </a:r>
                      <a:r>
                        <a:rPr sz="1500" spc="-30" dirty="0">
                          <a:latin typeface="Arial"/>
                          <a:cs typeface="Arial"/>
                        </a:rPr>
                        <a:t> </a:t>
                      </a:r>
                      <a:r>
                        <a:rPr sz="1500" spc="-10" dirty="0">
                          <a:latin typeface="Arial"/>
                          <a:cs typeface="Arial"/>
                        </a:rPr>
                        <a:t>Defined</a:t>
                      </a:r>
                      <a:endParaRPr sz="1500">
                        <a:latin typeface="Arial"/>
                        <a:cs typeface="Arial"/>
                      </a:endParaRPr>
                    </a:p>
                  </a:txBody>
                  <a:tcPr marL="0" marR="0" marT="0" marB="0">
                    <a:lnB w="9525">
                      <a:solidFill>
                        <a:srgbClr val="000000"/>
                      </a:solidFill>
                      <a:prstDash val="solid"/>
                    </a:lnB>
                  </a:tcPr>
                </a:tc>
                <a:tc>
                  <a:txBody>
                    <a:bodyPr/>
                    <a:lstStyle/>
                    <a:p>
                      <a:pPr algn="ctr">
                        <a:lnSpc>
                          <a:spcPts val="805"/>
                        </a:lnSpc>
                      </a:pPr>
                      <a:r>
                        <a:rPr sz="1500" spc="-10" dirty="0">
                          <a:latin typeface="Arial"/>
                          <a:cs typeface="Arial"/>
                        </a:rPr>
                        <a:t>Unbiased</a:t>
                      </a:r>
                      <a:endParaRPr sz="1500">
                        <a:latin typeface="Arial"/>
                        <a:cs typeface="Arial"/>
                      </a:endParaRPr>
                    </a:p>
                  </a:txBody>
                  <a:tcPr marL="0" marR="0" marT="0" marB="0">
                    <a:lnB w="9525">
                      <a:solidFill>
                        <a:srgbClr val="000000"/>
                      </a:solidFill>
                      <a:prstDash val="solid"/>
                    </a:lnB>
                  </a:tcPr>
                </a:tc>
                <a:extLst>
                  <a:ext uri="{0D108BD9-81ED-4DB2-BD59-A6C34878D82A}">
                    <a16:rowId xmlns:a16="http://schemas.microsoft.com/office/drawing/2014/main" val="10000"/>
                  </a:ext>
                </a:extLst>
              </a:tr>
              <a:tr h="280193">
                <a:tc>
                  <a:txBody>
                    <a:bodyPr/>
                    <a:lstStyle/>
                    <a:p>
                      <a:pPr marL="75565">
                        <a:lnSpc>
                          <a:spcPts val="760"/>
                        </a:lnSpc>
                        <a:spcBef>
                          <a:spcPts val="150"/>
                        </a:spcBef>
                      </a:pPr>
                      <a:r>
                        <a:rPr sz="1500" dirty="0">
                          <a:latin typeface="Arial"/>
                          <a:cs typeface="Arial"/>
                        </a:rPr>
                        <a:t>Generic</a:t>
                      </a:r>
                      <a:r>
                        <a:rPr sz="1500" spc="5" dirty="0">
                          <a:latin typeface="Arial"/>
                          <a:cs typeface="Arial"/>
                        </a:rPr>
                        <a:t> </a:t>
                      </a:r>
                      <a:r>
                        <a:rPr sz="1500" i="1" dirty="0">
                          <a:latin typeface="Times New Roman"/>
                          <a:cs typeface="Times New Roman"/>
                        </a:rPr>
                        <a:t>o</a:t>
                      </a:r>
                      <a:r>
                        <a:rPr sz="1500" i="1" spc="65" dirty="0">
                          <a:latin typeface="Times New Roman"/>
                          <a:cs typeface="Times New Roman"/>
                        </a:rPr>
                        <a:t> </a:t>
                      </a:r>
                      <a:r>
                        <a:rPr sz="1500" i="1" spc="195" dirty="0">
                          <a:latin typeface="Menlo"/>
                          <a:cs typeface="Menlo"/>
                        </a:rPr>
                        <a:t>∼</a:t>
                      </a:r>
                      <a:r>
                        <a:rPr sz="1500" i="1" spc="-180" dirty="0">
                          <a:latin typeface="Menlo"/>
                          <a:cs typeface="Menlo"/>
                        </a:rPr>
                        <a:t> </a:t>
                      </a:r>
                      <a:r>
                        <a:rPr sz="1500" i="1" spc="80" dirty="0">
                          <a:latin typeface="Times New Roman"/>
                          <a:cs typeface="Times New Roman"/>
                        </a:rPr>
                        <a:t>O</a:t>
                      </a:r>
                      <a:r>
                        <a:rPr sz="1500" spc="80" dirty="0">
                          <a:latin typeface="Arial"/>
                          <a:cs typeface="Arial"/>
                        </a:rPr>
                        <a:t>(</a:t>
                      </a:r>
                      <a:r>
                        <a:rPr sz="1500" i="1" spc="80" dirty="0">
                          <a:latin typeface="Times New Roman"/>
                          <a:cs typeface="Times New Roman"/>
                        </a:rPr>
                        <a:t>a,</a:t>
                      </a:r>
                      <a:r>
                        <a:rPr sz="1500" i="1" spc="-30" dirty="0">
                          <a:latin typeface="Times New Roman"/>
                          <a:cs typeface="Times New Roman"/>
                        </a:rPr>
                        <a:t> </a:t>
                      </a:r>
                      <a:r>
                        <a:rPr sz="1500" i="1" spc="60" dirty="0">
                          <a:latin typeface="Times New Roman"/>
                          <a:cs typeface="Times New Roman"/>
                        </a:rPr>
                        <a:t>s</a:t>
                      </a:r>
                      <a:r>
                        <a:rPr sz="1500" spc="60" dirty="0">
                          <a:latin typeface="Arial"/>
                          <a:cs typeface="Arial"/>
                        </a:rPr>
                        <a:t>)</a:t>
                      </a:r>
                      <a:endParaRPr sz="1500">
                        <a:latin typeface="Arial"/>
                        <a:cs typeface="Arial"/>
                      </a:endParaRPr>
                    </a:p>
                  </a:txBody>
                  <a:tcPr marL="0" marR="0" marT="41613" marB="0">
                    <a:lnT w="9525">
                      <a:solidFill>
                        <a:srgbClr val="000000"/>
                      </a:solidFill>
                      <a:prstDash val="solid"/>
                    </a:lnT>
                  </a:tcPr>
                </a:tc>
                <a:tc>
                  <a:txBody>
                    <a:bodyPr/>
                    <a:lstStyle/>
                    <a:p>
                      <a:pPr marL="75565">
                        <a:lnSpc>
                          <a:spcPts val="760"/>
                        </a:lnSpc>
                        <a:spcBef>
                          <a:spcPts val="150"/>
                        </a:spcBef>
                      </a:pPr>
                      <a:r>
                        <a:rPr sz="1500" dirty="0">
                          <a:latin typeface="Arial"/>
                          <a:cs typeface="Arial"/>
                        </a:rPr>
                        <a:t>History</a:t>
                      </a:r>
                      <a:r>
                        <a:rPr sz="1500" spc="-10" dirty="0">
                          <a:latin typeface="Arial"/>
                          <a:cs typeface="Arial"/>
                        </a:rPr>
                        <a:t> </a:t>
                      </a:r>
                      <a:r>
                        <a:rPr sz="1500" i="1" spc="75" dirty="0">
                          <a:latin typeface="Times New Roman"/>
                          <a:cs typeface="Times New Roman"/>
                        </a:rPr>
                        <a:t>π</a:t>
                      </a:r>
                      <a:r>
                        <a:rPr sz="1500" spc="75" dirty="0">
                          <a:latin typeface="Arial"/>
                          <a:cs typeface="Arial"/>
                        </a:rPr>
                        <a:t>(</a:t>
                      </a:r>
                      <a:r>
                        <a:rPr sz="1500" i="1" spc="75" dirty="0">
                          <a:latin typeface="Times New Roman"/>
                          <a:cs typeface="Times New Roman"/>
                        </a:rPr>
                        <a:t>h</a:t>
                      </a:r>
                      <a:r>
                        <a:rPr sz="1500" spc="75" dirty="0">
                          <a:latin typeface="Arial"/>
                          <a:cs typeface="Arial"/>
                        </a:rPr>
                        <a:t>)</a:t>
                      </a:r>
                      <a:endParaRPr sz="1500">
                        <a:latin typeface="Arial"/>
                        <a:cs typeface="Arial"/>
                      </a:endParaRPr>
                    </a:p>
                  </a:txBody>
                  <a:tcPr marL="0" marR="0" marT="41613" marB="0">
                    <a:lnT w="9525">
                      <a:solidFill>
                        <a:srgbClr val="000000"/>
                      </a:solidFill>
                      <a:prstDash val="solid"/>
                    </a:lnT>
                  </a:tcPr>
                </a:tc>
                <a:tc>
                  <a:txBody>
                    <a:bodyPr/>
                    <a:lstStyle/>
                    <a:p>
                      <a:pPr marL="75565">
                        <a:lnSpc>
                          <a:spcPts val="760"/>
                        </a:lnSpc>
                        <a:spcBef>
                          <a:spcPts val="150"/>
                        </a:spcBef>
                      </a:pPr>
                      <a:r>
                        <a:rPr sz="1500" i="1" dirty="0">
                          <a:latin typeface="Times New Roman"/>
                          <a:cs typeface="Times New Roman"/>
                        </a:rPr>
                        <a:t>V</a:t>
                      </a:r>
                      <a:r>
                        <a:rPr sz="1500" i="1" spc="25" dirty="0">
                          <a:latin typeface="Times New Roman"/>
                          <a:cs typeface="Times New Roman"/>
                        </a:rPr>
                        <a:t> </a:t>
                      </a:r>
                      <a:r>
                        <a:rPr sz="1600" i="1" spc="240" baseline="33333" dirty="0">
                          <a:latin typeface="Times New Roman"/>
                          <a:cs typeface="Times New Roman"/>
                        </a:rPr>
                        <a:t>π</a:t>
                      </a:r>
                      <a:r>
                        <a:rPr sz="1600" i="1" spc="-67" baseline="33333" dirty="0">
                          <a:latin typeface="Times New Roman"/>
                          <a:cs typeface="Times New Roman"/>
                        </a:rPr>
                        <a:t> </a:t>
                      </a:r>
                      <a:r>
                        <a:rPr sz="1500" spc="60" dirty="0">
                          <a:latin typeface="Arial"/>
                          <a:cs typeface="Arial"/>
                        </a:rPr>
                        <a:t>(</a:t>
                      </a:r>
                      <a:r>
                        <a:rPr sz="1500" i="1" spc="60" dirty="0">
                          <a:latin typeface="Times New Roman"/>
                          <a:cs typeface="Times New Roman"/>
                        </a:rPr>
                        <a:t>h</a:t>
                      </a:r>
                      <a:r>
                        <a:rPr sz="1500" spc="60" dirty="0">
                          <a:latin typeface="Arial"/>
                          <a:cs typeface="Arial"/>
                        </a:rPr>
                        <a:t>)</a:t>
                      </a:r>
                      <a:endParaRPr sz="1500">
                        <a:latin typeface="Arial"/>
                        <a:cs typeface="Arial"/>
                      </a:endParaRPr>
                    </a:p>
                  </a:txBody>
                  <a:tcPr marL="0" marR="0" marT="41613" marB="0">
                    <a:lnT w="9525">
                      <a:solidFill>
                        <a:srgbClr val="000000"/>
                      </a:solidFill>
                      <a:prstDash val="solid"/>
                    </a:lnT>
                  </a:tcPr>
                </a:tc>
                <a:tc>
                  <a:txBody>
                    <a:bodyPr/>
                    <a:lstStyle/>
                    <a:p>
                      <a:pPr algn="ctr">
                        <a:lnSpc>
                          <a:spcPts val="760"/>
                        </a:lnSpc>
                        <a:spcBef>
                          <a:spcPts val="150"/>
                        </a:spcBef>
                      </a:pPr>
                      <a:r>
                        <a:rPr sz="1500" spc="70" dirty="0">
                          <a:latin typeface="Lucida Grande"/>
                          <a:cs typeface="Lucida Grande"/>
                        </a:rPr>
                        <a:t>✓</a:t>
                      </a:r>
                      <a:endParaRPr sz="1500">
                        <a:latin typeface="Lucida Grande"/>
                        <a:cs typeface="Lucida Grande"/>
                      </a:endParaRPr>
                    </a:p>
                  </a:txBody>
                  <a:tcPr marL="0" marR="0" marT="41613" marB="0">
                    <a:lnT w="9525">
                      <a:solidFill>
                        <a:srgbClr val="000000"/>
                      </a:solidFill>
                      <a:prstDash val="solid"/>
                    </a:lnT>
                  </a:tcPr>
                </a:tc>
                <a:tc>
                  <a:txBody>
                    <a:bodyPr/>
                    <a:lstStyle/>
                    <a:p>
                      <a:pPr algn="ctr">
                        <a:lnSpc>
                          <a:spcPts val="760"/>
                        </a:lnSpc>
                        <a:spcBef>
                          <a:spcPts val="150"/>
                        </a:spcBef>
                      </a:pPr>
                      <a:r>
                        <a:rPr sz="1500" spc="70" dirty="0">
                          <a:latin typeface="Lucida Grande"/>
                          <a:cs typeface="Lucida Grande"/>
                        </a:rPr>
                        <a:t>✓</a:t>
                      </a:r>
                      <a:endParaRPr sz="1500">
                        <a:latin typeface="Lucida Grande"/>
                        <a:cs typeface="Lucida Grande"/>
                      </a:endParaRPr>
                    </a:p>
                  </a:txBody>
                  <a:tcPr marL="0" marR="0" marT="41613" marB="0">
                    <a:lnT w="9525">
                      <a:solidFill>
                        <a:srgbClr val="000000"/>
                      </a:solidFill>
                      <a:prstDash val="solid"/>
                    </a:lnT>
                  </a:tcPr>
                </a:tc>
                <a:extLst>
                  <a:ext uri="{0D108BD9-81ED-4DB2-BD59-A6C34878D82A}">
                    <a16:rowId xmlns:a16="http://schemas.microsoft.com/office/drawing/2014/main" val="10001"/>
                  </a:ext>
                </a:extLst>
              </a:tr>
              <a:tr h="216387">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marL="75565">
                        <a:lnSpc>
                          <a:spcPts val="685"/>
                        </a:lnSpc>
                      </a:pPr>
                      <a:r>
                        <a:rPr sz="1500" i="1" dirty="0">
                          <a:latin typeface="Times New Roman"/>
                          <a:cs typeface="Times New Roman"/>
                        </a:rPr>
                        <a:t>V</a:t>
                      </a:r>
                      <a:r>
                        <a:rPr sz="1500" i="1" spc="25" dirty="0">
                          <a:latin typeface="Times New Roman"/>
                          <a:cs typeface="Times New Roman"/>
                        </a:rPr>
                        <a:t> </a:t>
                      </a:r>
                      <a:r>
                        <a:rPr sz="1600" i="1" spc="240" baseline="33333" dirty="0">
                          <a:latin typeface="Times New Roman"/>
                          <a:cs typeface="Times New Roman"/>
                        </a:rPr>
                        <a:t>π</a:t>
                      </a:r>
                      <a:r>
                        <a:rPr sz="1600" i="1" spc="-67" baseline="33333" dirty="0">
                          <a:latin typeface="Times New Roman"/>
                          <a:cs typeface="Times New Roman"/>
                        </a:rPr>
                        <a:t> </a:t>
                      </a:r>
                      <a:r>
                        <a:rPr sz="1500" spc="55" dirty="0">
                          <a:latin typeface="Arial"/>
                          <a:cs typeface="Arial"/>
                        </a:rPr>
                        <a:t>(</a:t>
                      </a:r>
                      <a:r>
                        <a:rPr sz="1500" i="1" spc="55" dirty="0">
                          <a:latin typeface="Times New Roman"/>
                          <a:cs typeface="Times New Roman"/>
                        </a:rPr>
                        <a:t>s</a:t>
                      </a:r>
                      <a:r>
                        <a:rPr sz="1500" spc="55" dirty="0">
                          <a:latin typeface="Arial"/>
                          <a:cs typeface="Arial"/>
                        </a:rPr>
                        <a:t>)</a:t>
                      </a:r>
                      <a:endParaRPr sz="1500">
                        <a:latin typeface="Arial"/>
                        <a:cs typeface="Arial"/>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extLst>
                  <a:ext uri="{0D108BD9-81ED-4DB2-BD59-A6C34878D82A}">
                    <a16:rowId xmlns:a16="http://schemas.microsoft.com/office/drawing/2014/main" val="10002"/>
                  </a:ext>
                </a:extLst>
              </a:tr>
              <a:tr h="220548">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marL="75565">
                        <a:lnSpc>
                          <a:spcPts val="695"/>
                        </a:lnSpc>
                      </a:pPr>
                      <a:r>
                        <a:rPr sz="1500" i="1" dirty="0">
                          <a:latin typeface="Times New Roman"/>
                          <a:cs typeface="Times New Roman"/>
                        </a:rPr>
                        <a:t>V</a:t>
                      </a:r>
                      <a:r>
                        <a:rPr sz="1500" i="1" spc="15" dirty="0">
                          <a:latin typeface="Times New Roman"/>
                          <a:cs typeface="Times New Roman"/>
                        </a:rPr>
                        <a:t> </a:t>
                      </a:r>
                      <a:r>
                        <a:rPr sz="1600" i="1" spc="240" baseline="33333" dirty="0">
                          <a:latin typeface="Times New Roman"/>
                          <a:cs typeface="Times New Roman"/>
                        </a:rPr>
                        <a:t>π</a:t>
                      </a:r>
                      <a:r>
                        <a:rPr sz="1600" i="1" spc="-75" baseline="33333" dirty="0">
                          <a:latin typeface="Times New Roman"/>
                          <a:cs typeface="Times New Roman"/>
                        </a:rPr>
                        <a:t> </a:t>
                      </a:r>
                      <a:r>
                        <a:rPr sz="1500" spc="75" dirty="0">
                          <a:latin typeface="Arial"/>
                          <a:cs typeface="Arial"/>
                        </a:rPr>
                        <a:t>(</a:t>
                      </a:r>
                      <a:r>
                        <a:rPr sz="1500" i="1" spc="75" dirty="0">
                          <a:latin typeface="Times New Roman"/>
                          <a:cs typeface="Times New Roman"/>
                        </a:rPr>
                        <a:t>s,</a:t>
                      </a:r>
                      <a:r>
                        <a:rPr sz="1500" i="1" spc="-20" dirty="0">
                          <a:latin typeface="Times New Roman"/>
                          <a:cs typeface="Times New Roman"/>
                        </a:rPr>
                        <a:t> </a:t>
                      </a:r>
                      <a:r>
                        <a:rPr sz="1500" i="1" spc="30" dirty="0">
                          <a:latin typeface="Times New Roman"/>
                          <a:cs typeface="Times New Roman"/>
                        </a:rPr>
                        <a:t>o</a:t>
                      </a:r>
                      <a:r>
                        <a:rPr sz="1500" spc="30" dirty="0">
                          <a:latin typeface="Arial"/>
                          <a:cs typeface="Arial"/>
                        </a:rPr>
                        <a:t>)</a:t>
                      </a:r>
                      <a:endParaRPr sz="1500">
                        <a:latin typeface="Arial"/>
                        <a:cs typeface="Arial"/>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extLst>
                  <a:ext uri="{0D108BD9-81ED-4DB2-BD59-A6C34878D82A}">
                    <a16:rowId xmlns:a16="http://schemas.microsoft.com/office/drawing/2014/main" val="10003"/>
                  </a:ext>
                </a:extLst>
              </a:tr>
              <a:tr h="220548">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marL="75565">
                        <a:lnSpc>
                          <a:spcPts val="695"/>
                        </a:lnSpc>
                      </a:pPr>
                      <a:r>
                        <a:rPr sz="1500" i="1" dirty="0">
                          <a:latin typeface="Times New Roman"/>
                          <a:cs typeface="Times New Roman"/>
                        </a:rPr>
                        <a:t>V</a:t>
                      </a:r>
                      <a:r>
                        <a:rPr sz="1500" i="1" spc="15" dirty="0">
                          <a:latin typeface="Times New Roman"/>
                          <a:cs typeface="Times New Roman"/>
                        </a:rPr>
                        <a:t> </a:t>
                      </a:r>
                      <a:r>
                        <a:rPr sz="1600" i="1" spc="240" baseline="33333" dirty="0">
                          <a:latin typeface="Times New Roman"/>
                          <a:cs typeface="Times New Roman"/>
                        </a:rPr>
                        <a:t>π</a:t>
                      </a:r>
                      <a:r>
                        <a:rPr sz="1600" i="1" spc="-75" baseline="33333" dirty="0">
                          <a:latin typeface="Times New Roman"/>
                          <a:cs typeface="Times New Roman"/>
                        </a:rPr>
                        <a:t> </a:t>
                      </a:r>
                      <a:r>
                        <a:rPr sz="1500" spc="80" dirty="0">
                          <a:latin typeface="Arial"/>
                          <a:cs typeface="Arial"/>
                        </a:rPr>
                        <a:t>(</a:t>
                      </a:r>
                      <a:r>
                        <a:rPr sz="1500" i="1" spc="80" dirty="0">
                          <a:latin typeface="Times New Roman"/>
                          <a:cs typeface="Times New Roman"/>
                        </a:rPr>
                        <a:t>h,</a:t>
                      </a:r>
                      <a:r>
                        <a:rPr sz="1500" i="1" spc="-25" dirty="0">
                          <a:latin typeface="Times New Roman"/>
                          <a:cs typeface="Times New Roman"/>
                        </a:rPr>
                        <a:t> </a:t>
                      </a:r>
                      <a:r>
                        <a:rPr sz="1500" i="1" spc="60" dirty="0">
                          <a:latin typeface="Times New Roman"/>
                          <a:cs typeface="Times New Roman"/>
                        </a:rPr>
                        <a:t>s</a:t>
                      </a:r>
                      <a:r>
                        <a:rPr sz="1500" spc="60" dirty="0">
                          <a:latin typeface="Arial"/>
                          <a:cs typeface="Arial"/>
                        </a:rPr>
                        <a:t>)</a:t>
                      </a:r>
                      <a:endParaRPr sz="1500">
                        <a:latin typeface="Arial"/>
                        <a:cs typeface="Arial"/>
                      </a:endParaRPr>
                    </a:p>
                  </a:txBody>
                  <a:tcPr marL="0" marR="0" marT="0" marB="0"/>
                </a:tc>
                <a:tc>
                  <a:txBody>
                    <a:bodyPr/>
                    <a:lstStyle/>
                    <a:p>
                      <a:pPr algn="ctr">
                        <a:lnSpc>
                          <a:spcPts val="695"/>
                        </a:lnSpc>
                      </a:pPr>
                      <a:r>
                        <a:rPr sz="1500" spc="70" dirty="0">
                          <a:latin typeface="Lucida Grande"/>
                          <a:cs typeface="Lucida Grande"/>
                        </a:rPr>
                        <a:t>✓</a:t>
                      </a:r>
                      <a:endParaRPr sz="1500">
                        <a:latin typeface="Lucida Grande"/>
                        <a:cs typeface="Lucida Grande"/>
                      </a:endParaRPr>
                    </a:p>
                  </a:txBody>
                  <a:tcPr marL="0" marR="0" marT="0" marB="0"/>
                </a:tc>
                <a:tc>
                  <a:txBody>
                    <a:bodyPr/>
                    <a:lstStyle/>
                    <a:p>
                      <a:pPr algn="ctr">
                        <a:lnSpc>
                          <a:spcPts val="695"/>
                        </a:lnSpc>
                      </a:pPr>
                      <a:r>
                        <a:rPr sz="1500" spc="70" dirty="0">
                          <a:latin typeface="Lucida Grande"/>
                          <a:cs typeface="Lucida Grande"/>
                        </a:rPr>
                        <a:t>✓</a:t>
                      </a:r>
                      <a:endParaRPr sz="1500">
                        <a:latin typeface="Lucida Grande"/>
                        <a:cs typeface="Lucida Grande"/>
                      </a:endParaRPr>
                    </a:p>
                  </a:txBody>
                  <a:tcPr marL="0" marR="0" marT="0" marB="0"/>
                </a:tc>
                <a:extLst>
                  <a:ext uri="{0D108BD9-81ED-4DB2-BD59-A6C34878D82A}">
                    <a16:rowId xmlns:a16="http://schemas.microsoft.com/office/drawing/2014/main" val="10004"/>
                  </a:ext>
                </a:extLst>
              </a:tr>
              <a:tr h="296839">
                <a:tc>
                  <a:txBody>
                    <a:bodyPr/>
                    <a:lstStyle/>
                    <a:p>
                      <a:pPr>
                        <a:lnSpc>
                          <a:spcPct val="100000"/>
                        </a:lnSpc>
                      </a:pPr>
                      <a:endParaRPr sz="1300">
                        <a:latin typeface="Times New Roman"/>
                        <a:cs typeface="Times New Roman"/>
                      </a:endParaRPr>
                    </a:p>
                  </a:txBody>
                  <a:tcPr marL="0" marR="0" marT="0" marB="0">
                    <a:lnB w="6350">
                      <a:solidFill>
                        <a:srgbClr val="000000"/>
                      </a:solidFill>
                      <a:prstDash val="solid"/>
                    </a:lnB>
                  </a:tcPr>
                </a:tc>
                <a:tc>
                  <a:txBody>
                    <a:bodyPr/>
                    <a:lstStyle/>
                    <a:p>
                      <a:pPr>
                        <a:lnSpc>
                          <a:spcPct val="100000"/>
                        </a:lnSpc>
                      </a:pPr>
                      <a:endParaRPr sz="1300">
                        <a:latin typeface="Times New Roman"/>
                        <a:cs typeface="Times New Roman"/>
                      </a:endParaRPr>
                    </a:p>
                  </a:txBody>
                  <a:tcPr marL="0" marR="0" marT="0" marB="0">
                    <a:lnB w="6350">
                      <a:solidFill>
                        <a:srgbClr val="000000"/>
                      </a:solidFill>
                      <a:prstDash val="solid"/>
                    </a:lnB>
                  </a:tcPr>
                </a:tc>
                <a:tc>
                  <a:txBody>
                    <a:bodyPr/>
                    <a:lstStyle/>
                    <a:p>
                      <a:pPr marL="75565">
                        <a:lnSpc>
                          <a:spcPts val="790"/>
                        </a:lnSpc>
                      </a:pPr>
                      <a:r>
                        <a:rPr sz="1500" i="1" dirty="0">
                          <a:latin typeface="Times New Roman"/>
                          <a:cs typeface="Times New Roman"/>
                        </a:rPr>
                        <a:t>V</a:t>
                      </a:r>
                      <a:r>
                        <a:rPr sz="1500" i="1" spc="15" dirty="0">
                          <a:latin typeface="Times New Roman"/>
                          <a:cs typeface="Times New Roman"/>
                        </a:rPr>
                        <a:t> </a:t>
                      </a:r>
                      <a:r>
                        <a:rPr sz="1600" i="1" spc="240" baseline="33333" dirty="0">
                          <a:latin typeface="Times New Roman"/>
                          <a:cs typeface="Times New Roman"/>
                        </a:rPr>
                        <a:t>π</a:t>
                      </a:r>
                      <a:r>
                        <a:rPr sz="1600" i="1" spc="-75" baseline="33333" dirty="0">
                          <a:latin typeface="Times New Roman"/>
                          <a:cs typeface="Times New Roman"/>
                        </a:rPr>
                        <a:t> </a:t>
                      </a:r>
                      <a:r>
                        <a:rPr sz="1500" spc="80" dirty="0">
                          <a:latin typeface="Arial"/>
                          <a:cs typeface="Arial"/>
                        </a:rPr>
                        <a:t>(</a:t>
                      </a:r>
                      <a:r>
                        <a:rPr sz="1500" i="1" spc="80" dirty="0">
                          <a:latin typeface="Times New Roman"/>
                          <a:cs typeface="Times New Roman"/>
                        </a:rPr>
                        <a:t>h,</a:t>
                      </a:r>
                      <a:r>
                        <a:rPr sz="1500" i="1" spc="-25" dirty="0">
                          <a:latin typeface="Times New Roman"/>
                          <a:cs typeface="Times New Roman"/>
                        </a:rPr>
                        <a:t> </a:t>
                      </a:r>
                      <a:r>
                        <a:rPr sz="1500" i="1" spc="75" dirty="0">
                          <a:latin typeface="Times New Roman"/>
                          <a:cs typeface="Times New Roman"/>
                        </a:rPr>
                        <a:t>z</a:t>
                      </a:r>
                      <a:r>
                        <a:rPr sz="1500" spc="75" dirty="0">
                          <a:latin typeface="Arial"/>
                          <a:cs typeface="Arial"/>
                        </a:rPr>
                        <a:t>)</a:t>
                      </a:r>
                      <a:endParaRPr sz="1500">
                        <a:latin typeface="Arial"/>
                        <a:cs typeface="Arial"/>
                      </a:endParaRPr>
                    </a:p>
                  </a:txBody>
                  <a:tcPr marL="0" marR="0" marT="0" marB="0">
                    <a:lnB w="6350">
                      <a:solidFill>
                        <a:srgbClr val="000000"/>
                      </a:solidFill>
                      <a:prstDash val="solid"/>
                    </a:lnB>
                  </a:tcPr>
                </a:tc>
                <a:tc>
                  <a:txBody>
                    <a:bodyPr/>
                    <a:lstStyle/>
                    <a:p>
                      <a:pPr algn="ctr">
                        <a:lnSpc>
                          <a:spcPts val="790"/>
                        </a:lnSpc>
                      </a:pPr>
                      <a:r>
                        <a:rPr sz="1500" spc="70" dirty="0">
                          <a:latin typeface="Lucida Grande"/>
                          <a:cs typeface="Lucida Grande"/>
                        </a:rPr>
                        <a:t>✓</a:t>
                      </a:r>
                      <a:endParaRPr sz="1500">
                        <a:latin typeface="Lucida Grande"/>
                        <a:cs typeface="Lucida Grande"/>
                      </a:endParaRPr>
                    </a:p>
                  </a:txBody>
                  <a:tcPr marL="0" marR="0" marT="0" marB="0">
                    <a:lnB w="6350">
                      <a:solidFill>
                        <a:srgbClr val="000000"/>
                      </a:solidFill>
                      <a:prstDash val="solid"/>
                    </a:lnB>
                  </a:tcPr>
                </a:tc>
                <a:tc>
                  <a:txBody>
                    <a:bodyPr/>
                    <a:lstStyle/>
                    <a:p>
                      <a:pPr algn="ctr">
                        <a:lnSpc>
                          <a:spcPts val="790"/>
                        </a:lnSpc>
                      </a:pPr>
                      <a:r>
                        <a:rPr sz="1500" spc="70" dirty="0">
                          <a:latin typeface="Lucida Grande"/>
                          <a:cs typeface="Lucida Grande"/>
                        </a:rPr>
                        <a:t>✓</a:t>
                      </a:r>
                      <a:endParaRPr sz="1500">
                        <a:latin typeface="Lucida Grande"/>
                        <a:cs typeface="Lucida Grande"/>
                      </a:endParaRPr>
                    </a:p>
                  </a:txBody>
                  <a:tcPr marL="0" marR="0" marT="0" marB="0">
                    <a:lnB w="6350">
                      <a:solidFill>
                        <a:srgbClr val="000000"/>
                      </a:solidFill>
                      <a:prstDash val="solid"/>
                    </a:lnB>
                  </a:tcPr>
                </a:tc>
                <a:extLst>
                  <a:ext uri="{0D108BD9-81ED-4DB2-BD59-A6C34878D82A}">
                    <a16:rowId xmlns:a16="http://schemas.microsoft.com/office/drawing/2014/main" val="10005"/>
                  </a:ext>
                </a:extLst>
              </a:tr>
              <a:tr h="277419">
                <a:tc>
                  <a:txBody>
                    <a:bodyPr/>
                    <a:lstStyle/>
                    <a:p>
                      <a:pPr marL="75565">
                        <a:lnSpc>
                          <a:spcPts val="760"/>
                        </a:lnSpc>
                        <a:spcBef>
                          <a:spcPts val="140"/>
                        </a:spcBef>
                      </a:pPr>
                      <a:r>
                        <a:rPr sz="1500" dirty="0">
                          <a:latin typeface="Arial"/>
                          <a:cs typeface="Arial"/>
                        </a:rPr>
                        <a:t>Generic</a:t>
                      </a:r>
                      <a:r>
                        <a:rPr sz="1500" spc="5" dirty="0">
                          <a:latin typeface="Arial"/>
                          <a:cs typeface="Arial"/>
                        </a:rPr>
                        <a:t> </a:t>
                      </a:r>
                      <a:r>
                        <a:rPr sz="1500" i="1" dirty="0">
                          <a:latin typeface="Times New Roman"/>
                          <a:cs typeface="Times New Roman"/>
                        </a:rPr>
                        <a:t>o</a:t>
                      </a:r>
                      <a:r>
                        <a:rPr sz="1500" i="1" spc="65" dirty="0">
                          <a:latin typeface="Times New Roman"/>
                          <a:cs typeface="Times New Roman"/>
                        </a:rPr>
                        <a:t> </a:t>
                      </a:r>
                      <a:r>
                        <a:rPr sz="1500" i="1" spc="195" dirty="0">
                          <a:latin typeface="Menlo"/>
                          <a:cs typeface="Menlo"/>
                        </a:rPr>
                        <a:t>∼</a:t>
                      </a:r>
                      <a:r>
                        <a:rPr sz="1500" i="1" spc="-180" dirty="0">
                          <a:latin typeface="Menlo"/>
                          <a:cs typeface="Menlo"/>
                        </a:rPr>
                        <a:t> </a:t>
                      </a:r>
                      <a:r>
                        <a:rPr sz="1500" i="1" spc="80" dirty="0">
                          <a:latin typeface="Times New Roman"/>
                          <a:cs typeface="Times New Roman"/>
                        </a:rPr>
                        <a:t>O</a:t>
                      </a:r>
                      <a:r>
                        <a:rPr sz="1500" spc="80" dirty="0">
                          <a:latin typeface="Arial"/>
                          <a:cs typeface="Arial"/>
                        </a:rPr>
                        <a:t>(</a:t>
                      </a:r>
                      <a:r>
                        <a:rPr sz="1500" i="1" spc="80" dirty="0">
                          <a:latin typeface="Times New Roman"/>
                          <a:cs typeface="Times New Roman"/>
                        </a:rPr>
                        <a:t>a,</a:t>
                      </a:r>
                      <a:r>
                        <a:rPr sz="1500" i="1" spc="-30" dirty="0">
                          <a:latin typeface="Times New Roman"/>
                          <a:cs typeface="Times New Roman"/>
                        </a:rPr>
                        <a:t> </a:t>
                      </a:r>
                      <a:r>
                        <a:rPr sz="1500" i="1" spc="60" dirty="0">
                          <a:latin typeface="Times New Roman"/>
                          <a:cs typeface="Times New Roman"/>
                        </a:rPr>
                        <a:t>s</a:t>
                      </a:r>
                      <a:r>
                        <a:rPr sz="1500" spc="60" dirty="0">
                          <a:latin typeface="Arial"/>
                          <a:cs typeface="Arial"/>
                        </a:rPr>
                        <a:t>)</a:t>
                      </a:r>
                      <a:endParaRPr sz="1500">
                        <a:latin typeface="Arial"/>
                        <a:cs typeface="Arial"/>
                      </a:endParaRPr>
                    </a:p>
                  </a:txBody>
                  <a:tcPr marL="0" marR="0" marT="38839" marB="0">
                    <a:lnT w="6350">
                      <a:solidFill>
                        <a:srgbClr val="000000"/>
                      </a:solidFill>
                      <a:prstDash val="solid"/>
                    </a:lnT>
                  </a:tcPr>
                </a:tc>
                <a:tc>
                  <a:txBody>
                    <a:bodyPr/>
                    <a:lstStyle/>
                    <a:p>
                      <a:pPr marL="75565">
                        <a:lnSpc>
                          <a:spcPts val="760"/>
                        </a:lnSpc>
                        <a:spcBef>
                          <a:spcPts val="140"/>
                        </a:spcBef>
                      </a:pPr>
                      <a:r>
                        <a:rPr sz="1500" dirty="0">
                          <a:latin typeface="Arial"/>
                          <a:cs typeface="Arial"/>
                        </a:rPr>
                        <a:t>Reactive</a:t>
                      </a:r>
                      <a:r>
                        <a:rPr sz="1500" spc="-25" dirty="0">
                          <a:latin typeface="Arial"/>
                          <a:cs typeface="Arial"/>
                        </a:rPr>
                        <a:t> </a:t>
                      </a:r>
                      <a:r>
                        <a:rPr sz="1500" i="1" spc="60" dirty="0">
                          <a:latin typeface="Times New Roman"/>
                          <a:cs typeface="Times New Roman"/>
                        </a:rPr>
                        <a:t>π</a:t>
                      </a:r>
                      <a:r>
                        <a:rPr sz="1500" spc="60" dirty="0">
                          <a:latin typeface="Arial"/>
                          <a:cs typeface="Arial"/>
                        </a:rPr>
                        <a:t>(</a:t>
                      </a:r>
                      <a:r>
                        <a:rPr sz="1500" i="1" spc="60" dirty="0">
                          <a:latin typeface="Times New Roman"/>
                          <a:cs typeface="Times New Roman"/>
                        </a:rPr>
                        <a:t>o</a:t>
                      </a:r>
                      <a:r>
                        <a:rPr sz="1500" spc="60" dirty="0">
                          <a:latin typeface="Arial"/>
                          <a:cs typeface="Arial"/>
                        </a:rPr>
                        <a:t>)</a:t>
                      </a:r>
                      <a:endParaRPr sz="1500">
                        <a:latin typeface="Arial"/>
                        <a:cs typeface="Arial"/>
                      </a:endParaRPr>
                    </a:p>
                  </a:txBody>
                  <a:tcPr marL="0" marR="0" marT="38839" marB="0">
                    <a:lnT w="6350">
                      <a:solidFill>
                        <a:srgbClr val="000000"/>
                      </a:solidFill>
                      <a:prstDash val="solid"/>
                    </a:lnT>
                  </a:tcPr>
                </a:tc>
                <a:tc>
                  <a:txBody>
                    <a:bodyPr/>
                    <a:lstStyle/>
                    <a:p>
                      <a:pPr marL="75565">
                        <a:lnSpc>
                          <a:spcPts val="760"/>
                        </a:lnSpc>
                        <a:spcBef>
                          <a:spcPts val="140"/>
                        </a:spcBef>
                      </a:pPr>
                      <a:r>
                        <a:rPr sz="1500" i="1" dirty="0">
                          <a:latin typeface="Times New Roman"/>
                          <a:cs typeface="Times New Roman"/>
                        </a:rPr>
                        <a:t>V</a:t>
                      </a:r>
                      <a:r>
                        <a:rPr sz="1500" i="1" spc="25" dirty="0">
                          <a:latin typeface="Times New Roman"/>
                          <a:cs typeface="Times New Roman"/>
                        </a:rPr>
                        <a:t> </a:t>
                      </a:r>
                      <a:r>
                        <a:rPr sz="1600" i="1" spc="240" baseline="33333" dirty="0">
                          <a:latin typeface="Times New Roman"/>
                          <a:cs typeface="Times New Roman"/>
                        </a:rPr>
                        <a:t>π</a:t>
                      </a:r>
                      <a:r>
                        <a:rPr sz="1600" i="1" spc="-67" baseline="33333" dirty="0">
                          <a:latin typeface="Times New Roman"/>
                          <a:cs typeface="Times New Roman"/>
                        </a:rPr>
                        <a:t> </a:t>
                      </a:r>
                      <a:r>
                        <a:rPr sz="1500" spc="60" dirty="0">
                          <a:latin typeface="Arial"/>
                          <a:cs typeface="Arial"/>
                        </a:rPr>
                        <a:t>(</a:t>
                      </a:r>
                      <a:r>
                        <a:rPr sz="1500" i="1" spc="60" dirty="0">
                          <a:latin typeface="Times New Roman"/>
                          <a:cs typeface="Times New Roman"/>
                        </a:rPr>
                        <a:t>h</a:t>
                      </a:r>
                      <a:r>
                        <a:rPr sz="1500" spc="60" dirty="0">
                          <a:latin typeface="Arial"/>
                          <a:cs typeface="Arial"/>
                        </a:rPr>
                        <a:t>)</a:t>
                      </a:r>
                      <a:endParaRPr sz="1500">
                        <a:latin typeface="Arial"/>
                        <a:cs typeface="Arial"/>
                      </a:endParaRPr>
                    </a:p>
                  </a:txBody>
                  <a:tcPr marL="0" marR="0" marT="38839" marB="0">
                    <a:lnT w="6350">
                      <a:solidFill>
                        <a:srgbClr val="000000"/>
                      </a:solidFill>
                      <a:prstDash val="solid"/>
                    </a:lnT>
                  </a:tcPr>
                </a:tc>
                <a:tc>
                  <a:txBody>
                    <a:bodyPr/>
                    <a:lstStyle/>
                    <a:p>
                      <a:pPr algn="ctr">
                        <a:lnSpc>
                          <a:spcPts val="760"/>
                        </a:lnSpc>
                        <a:spcBef>
                          <a:spcPts val="140"/>
                        </a:spcBef>
                      </a:pPr>
                      <a:r>
                        <a:rPr sz="1500" spc="70" dirty="0">
                          <a:latin typeface="Lucida Grande"/>
                          <a:cs typeface="Lucida Grande"/>
                        </a:rPr>
                        <a:t>✓</a:t>
                      </a:r>
                      <a:endParaRPr sz="1500">
                        <a:latin typeface="Lucida Grande"/>
                        <a:cs typeface="Lucida Grande"/>
                      </a:endParaRPr>
                    </a:p>
                  </a:txBody>
                  <a:tcPr marL="0" marR="0" marT="38839" marB="0">
                    <a:lnT w="6350">
                      <a:solidFill>
                        <a:srgbClr val="000000"/>
                      </a:solidFill>
                      <a:prstDash val="solid"/>
                    </a:lnT>
                  </a:tcPr>
                </a:tc>
                <a:tc>
                  <a:txBody>
                    <a:bodyPr/>
                    <a:lstStyle/>
                    <a:p>
                      <a:pPr algn="ctr">
                        <a:lnSpc>
                          <a:spcPts val="760"/>
                        </a:lnSpc>
                        <a:spcBef>
                          <a:spcPts val="140"/>
                        </a:spcBef>
                      </a:pPr>
                      <a:r>
                        <a:rPr sz="1500" spc="70" dirty="0">
                          <a:latin typeface="Lucida Grande"/>
                          <a:cs typeface="Lucida Grande"/>
                        </a:rPr>
                        <a:t>✓</a:t>
                      </a:r>
                      <a:endParaRPr sz="1500">
                        <a:latin typeface="Lucida Grande"/>
                        <a:cs typeface="Lucida Grande"/>
                      </a:endParaRPr>
                    </a:p>
                  </a:txBody>
                  <a:tcPr marL="0" marR="0" marT="38839" marB="0">
                    <a:lnT w="6350">
                      <a:solidFill>
                        <a:srgbClr val="000000"/>
                      </a:solidFill>
                      <a:prstDash val="solid"/>
                    </a:lnT>
                  </a:tcPr>
                </a:tc>
                <a:extLst>
                  <a:ext uri="{0D108BD9-81ED-4DB2-BD59-A6C34878D82A}">
                    <a16:rowId xmlns:a16="http://schemas.microsoft.com/office/drawing/2014/main" val="10006"/>
                  </a:ext>
                </a:extLst>
              </a:tr>
              <a:tr h="216387">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marL="75565">
                        <a:lnSpc>
                          <a:spcPts val="685"/>
                        </a:lnSpc>
                      </a:pPr>
                      <a:r>
                        <a:rPr sz="1500" i="1" dirty="0">
                          <a:latin typeface="Times New Roman"/>
                          <a:cs typeface="Times New Roman"/>
                        </a:rPr>
                        <a:t>V</a:t>
                      </a:r>
                      <a:r>
                        <a:rPr sz="1500" i="1" spc="25" dirty="0">
                          <a:latin typeface="Times New Roman"/>
                          <a:cs typeface="Times New Roman"/>
                        </a:rPr>
                        <a:t> </a:t>
                      </a:r>
                      <a:r>
                        <a:rPr sz="1600" i="1" spc="240" baseline="33333" dirty="0">
                          <a:latin typeface="Times New Roman"/>
                          <a:cs typeface="Times New Roman"/>
                        </a:rPr>
                        <a:t>π</a:t>
                      </a:r>
                      <a:r>
                        <a:rPr sz="1600" i="1" spc="-67" baseline="33333" dirty="0">
                          <a:latin typeface="Times New Roman"/>
                          <a:cs typeface="Times New Roman"/>
                        </a:rPr>
                        <a:t> </a:t>
                      </a:r>
                      <a:r>
                        <a:rPr sz="1500" spc="55" dirty="0">
                          <a:latin typeface="Arial"/>
                          <a:cs typeface="Arial"/>
                        </a:rPr>
                        <a:t>(</a:t>
                      </a:r>
                      <a:r>
                        <a:rPr sz="1500" i="1" spc="55" dirty="0">
                          <a:latin typeface="Times New Roman"/>
                          <a:cs typeface="Times New Roman"/>
                        </a:rPr>
                        <a:t>s</a:t>
                      </a:r>
                      <a:r>
                        <a:rPr sz="1500" spc="55" dirty="0">
                          <a:latin typeface="Arial"/>
                          <a:cs typeface="Arial"/>
                        </a:rPr>
                        <a:t>)</a:t>
                      </a:r>
                      <a:endParaRPr sz="1500">
                        <a:latin typeface="Arial"/>
                        <a:cs typeface="Arial"/>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extLst>
                  <a:ext uri="{0D108BD9-81ED-4DB2-BD59-A6C34878D82A}">
                    <a16:rowId xmlns:a16="http://schemas.microsoft.com/office/drawing/2014/main" val="10007"/>
                  </a:ext>
                </a:extLst>
              </a:tr>
              <a:tr h="220548">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marL="75565">
                        <a:lnSpc>
                          <a:spcPts val="695"/>
                        </a:lnSpc>
                      </a:pPr>
                      <a:r>
                        <a:rPr sz="1500" i="1" dirty="0">
                          <a:latin typeface="Times New Roman"/>
                          <a:cs typeface="Times New Roman"/>
                        </a:rPr>
                        <a:t>V</a:t>
                      </a:r>
                      <a:r>
                        <a:rPr sz="1500" i="1" spc="15" dirty="0">
                          <a:latin typeface="Times New Roman"/>
                          <a:cs typeface="Times New Roman"/>
                        </a:rPr>
                        <a:t> </a:t>
                      </a:r>
                      <a:r>
                        <a:rPr sz="1600" i="1" spc="240" baseline="33333" dirty="0">
                          <a:latin typeface="Times New Roman"/>
                          <a:cs typeface="Times New Roman"/>
                        </a:rPr>
                        <a:t>π</a:t>
                      </a:r>
                      <a:r>
                        <a:rPr sz="1600" i="1" spc="-75" baseline="33333" dirty="0">
                          <a:latin typeface="Times New Roman"/>
                          <a:cs typeface="Times New Roman"/>
                        </a:rPr>
                        <a:t> </a:t>
                      </a:r>
                      <a:r>
                        <a:rPr sz="1500" spc="75" dirty="0">
                          <a:latin typeface="Arial"/>
                          <a:cs typeface="Arial"/>
                        </a:rPr>
                        <a:t>(</a:t>
                      </a:r>
                      <a:r>
                        <a:rPr sz="1500" i="1" spc="75" dirty="0">
                          <a:latin typeface="Times New Roman"/>
                          <a:cs typeface="Times New Roman"/>
                        </a:rPr>
                        <a:t>s,</a:t>
                      </a:r>
                      <a:r>
                        <a:rPr sz="1500" i="1" spc="-20" dirty="0">
                          <a:latin typeface="Times New Roman"/>
                          <a:cs typeface="Times New Roman"/>
                        </a:rPr>
                        <a:t> </a:t>
                      </a:r>
                      <a:r>
                        <a:rPr sz="1500" i="1" spc="30" dirty="0">
                          <a:latin typeface="Times New Roman"/>
                          <a:cs typeface="Times New Roman"/>
                        </a:rPr>
                        <a:t>o</a:t>
                      </a:r>
                      <a:r>
                        <a:rPr sz="1500" spc="30" dirty="0">
                          <a:latin typeface="Arial"/>
                          <a:cs typeface="Arial"/>
                        </a:rPr>
                        <a:t>)</a:t>
                      </a:r>
                      <a:endParaRPr sz="1500">
                        <a:latin typeface="Arial"/>
                        <a:cs typeface="Arial"/>
                      </a:endParaRPr>
                    </a:p>
                  </a:txBody>
                  <a:tcPr marL="0" marR="0" marT="0" marB="0"/>
                </a:tc>
                <a:tc>
                  <a:txBody>
                    <a:bodyPr/>
                    <a:lstStyle/>
                    <a:p>
                      <a:pPr algn="ctr">
                        <a:lnSpc>
                          <a:spcPts val="695"/>
                        </a:lnSpc>
                      </a:pPr>
                      <a:r>
                        <a:rPr sz="1500" spc="70" dirty="0">
                          <a:latin typeface="Lucida Grande"/>
                          <a:cs typeface="Lucida Grande"/>
                        </a:rPr>
                        <a:t>✓</a:t>
                      </a:r>
                      <a:endParaRPr sz="1500">
                        <a:latin typeface="Lucida Grande"/>
                        <a:cs typeface="Lucida Grande"/>
                      </a:endParaRPr>
                    </a:p>
                  </a:txBody>
                  <a:tcPr marL="0" marR="0" marT="0" marB="0"/>
                </a:tc>
                <a:tc>
                  <a:txBody>
                    <a:bodyPr/>
                    <a:lstStyle/>
                    <a:p>
                      <a:pPr algn="ctr">
                        <a:lnSpc>
                          <a:spcPts val="695"/>
                        </a:lnSpc>
                      </a:pPr>
                      <a:r>
                        <a:rPr sz="1500" spc="70" dirty="0">
                          <a:latin typeface="Lucida Grande"/>
                          <a:cs typeface="Lucida Grande"/>
                        </a:rPr>
                        <a:t>✓</a:t>
                      </a:r>
                      <a:endParaRPr sz="1500">
                        <a:latin typeface="Lucida Grande"/>
                        <a:cs typeface="Lucida Grande"/>
                      </a:endParaRPr>
                    </a:p>
                  </a:txBody>
                  <a:tcPr marL="0" marR="0" marT="0" marB="0"/>
                </a:tc>
                <a:extLst>
                  <a:ext uri="{0D108BD9-81ED-4DB2-BD59-A6C34878D82A}">
                    <a16:rowId xmlns:a16="http://schemas.microsoft.com/office/drawing/2014/main" val="10008"/>
                  </a:ext>
                </a:extLst>
              </a:tr>
              <a:tr h="220548">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marL="75565">
                        <a:lnSpc>
                          <a:spcPts val="695"/>
                        </a:lnSpc>
                      </a:pPr>
                      <a:r>
                        <a:rPr sz="1500" i="1" dirty="0">
                          <a:latin typeface="Times New Roman"/>
                          <a:cs typeface="Times New Roman"/>
                        </a:rPr>
                        <a:t>V</a:t>
                      </a:r>
                      <a:r>
                        <a:rPr sz="1500" i="1" spc="15" dirty="0">
                          <a:latin typeface="Times New Roman"/>
                          <a:cs typeface="Times New Roman"/>
                        </a:rPr>
                        <a:t> </a:t>
                      </a:r>
                      <a:r>
                        <a:rPr sz="1600" i="1" spc="240" baseline="33333" dirty="0">
                          <a:latin typeface="Times New Roman"/>
                          <a:cs typeface="Times New Roman"/>
                        </a:rPr>
                        <a:t>π</a:t>
                      </a:r>
                      <a:r>
                        <a:rPr sz="1600" i="1" spc="-75" baseline="33333" dirty="0">
                          <a:latin typeface="Times New Roman"/>
                          <a:cs typeface="Times New Roman"/>
                        </a:rPr>
                        <a:t> </a:t>
                      </a:r>
                      <a:r>
                        <a:rPr sz="1500" spc="80" dirty="0">
                          <a:latin typeface="Arial"/>
                          <a:cs typeface="Arial"/>
                        </a:rPr>
                        <a:t>(</a:t>
                      </a:r>
                      <a:r>
                        <a:rPr sz="1500" i="1" spc="80" dirty="0">
                          <a:latin typeface="Times New Roman"/>
                          <a:cs typeface="Times New Roman"/>
                        </a:rPr>
                        <a:t>h,</a:t>
                      </a:r>
                      <a:r>
                        <a:rPr sz="1500" i="1" spc="-25" dirty="0">
                          <a:latin typeface="Times New Roman"/>
                          <a:cs typeface="Times New Roman"/>
                        </a:rPr>
                        <a:t> </a:t>
                      </a:r>
                      <a:r>
                        <a:rPr sz="1500" i="1" spc="60" dirty="0">
                          <a:latin typeface="Times New Roman"/>
                          <a:cs typeface="Times New Roman"/>
                        </a:rPr>
                        <a:t>s</a:t>
                      </a:r>
                      <a:r>
                        <a:rPr sz="1500" spc="60" dirty="0">
                          <a:latin typeface="Arial"/>
                          <a:cs typeface="Arial"/>
                        </a:rPr>
                        <a:t>)</a:t>
                      </a:r>
                      <a:endParaRPr sz="1500">
                        <a:latin typeface="Arial"/>
                        <a:cs typeface="Arial"/>
                      </a:endParaRPr>
                    </a:p>
                  </a:txBody>
                  <a:tcPr marL="0" marR="0" marT="0" marB="0"/>
                </a:tc>
                <a:tc>
                  <a:txBody>
                    <a:bodyPr/>
                    <a:lstStyle/>
                    <a:p>
                      <a:pPr algn="ctr">
                        <a:lnSpc>
                          <a:spcPts val="695"/>
                        </a:lnSpc>
                      </a:pPr>
                      <a:r>
                        <a:rPr sz="1500" spc="70" dirty="0">
                          <a:latin typeface="Lucida Grande"/>
                          <a:cs typeface="Lucida Grande"/>
                        </a:rPr>
                        <a:t>✓</a:t>
                      </a:r>
                      <a:endParaRPr sz="1500">
                        <a:latin typeface="Lucida Grande"/>
                        <a:cs typeface="Lucida Grande"/>
                      </a:endParaRPr>
                    </a:p>
                  </a:txBody>
                  <a:tcPr marL="0" marR="0" marT="0" marB="0"/>
                </a:tc>
                <a:tc>
                  <a:txBody>
                    <a:bodyPr/>
                    <a:lstStyle/>
                    <a:p>
                      <a:pPr algn="ctr">
                        <a:lnSpc>
                          <a:spcPts val="695"/>
                        </a:lnSpc>
                      </a:pPr>
                      <a:r>
                        <a:rPr sz="1500" spc="70" dirty="0">
                          <a:latin typeface="Lucida Grande"/>
                          <a:cs typeface="Lucida Grande"/>
                        </a:rPr>
                        <a:t>✓</a:t>
                      </a:r>
                      <a:endParaRPr sz="1500">
                        <a:latin typeface="Lucida Grande"/>
                        <a:cs typeface="Lucida Grande"/>
                      </a:endParaRPr>
                    </a:p>
                  </a:txBody>
                  <a:tcPr marL="0" marR="0" marT="0" marB="0"/>
                </a:tc>
                <a:extLst>
                  <a:ext uri="{0D108BD9-81ED-4DB2-BD59-A6C34878D82A}">
                    <a16:rowId xmlns:a16="http://schemas.microsoft.com/office/drawing/2014/main" val="10009"/>
                  </a:ext>
                </a:extLst>
              </a:tr>
              <a:tr h="296839">
                <a:tc>
                  <a:txBody>
                    <a:bodyPr/>
                    <a:lstStyle/>
                    <a:p>
                      <a:pPr>
                        <a:lnSpc>
                          <a:spcPct val="100000"/>
                        </a:lnSpc>
                      </a:pPr>
                      <a:endParaRPr sz="1300">
                        <a:latin typeface="Times New Roman"/>
                        <a:cs typeface="Times New Roman"/>
                      </a:endParaRPr>
                    </a:p>
                  </a:txBody>
                  <a:tcPr marL="0" marR="0" marT="0" marB="0">
                    <a:lnB w="6350">
                      <a:solidFill>
                        <a:srgbClr val="000000"/>
                      </a:solidFill>
                      <a:prstDash val="solid"/>
                    </a:lnB>
                  </a:tcPr>
                </a:tc>
                <a:tc>
                  <a:txBody>
                    <a:bodyPr/>
                    <a:lstStyle/>
                    <a:p>
                      <a:pPr>
                        <a:lnSpc>
                          <a:spcPct val="100000"/>
                        </a:lnSpc>
                      </a:pPr>
                      <a:endParaRPr sz="1300">
                        <a:latin typeface="Times New Roman"/>
                        <a:cs typeface="Times New Roman"/>
                      </a:endParaRPr>
                    </a:p>
                  </a:txBody>
                  <a:tcPr marL="0" marR="0" marT="0" marB="0">
                    <a:lnB w="6350">
                      <a:solidFill>
                        <a:srgbClr val="000000"/>
                      </a:solidFill>
                      <a:prstDash val="solid"/>
                    </a:lnB>
                  </a:tcPr>
                </a:tc>
                <a:tc>
                  <a:txBody>
                    <a:bodyPr/>
                    <a:lstStyle/>
                    <a:p>
                      <a:pPr marL="75565">
                        <a:lnSpc>
                          <a:spcPts val="790"/>
                        </a:lnSpc>
                      </a:pPr>
                      <a:r>
                        <a:rPr sz="1500" i="1" dirty="0">
                          <a:latin typeface="Times New Roman"/>
                          <a:cs typeface="Times New Roman"/>
                        </a:rPr>
                        <a:t>V</a:t>
                      </a:r>
                      <a:r>
                        <a:rPr sz="1500" i="1" spc="15" dirty="0">
                          <a:latin typeface="Times New Roman"/>
                          <a:cs typeface="Times New Roman"/>
                        </a:rPr>
                        <a:t> </a:t>
                      </a:r>
                      <a:r>
                        <a:rPr sz="1600" i="1" spc="240" baseline="33333" dirty="0">
                          <a:latin typeface="Times New Roman"/>
                          <a:cs typeface="Times New Roman"/>
                        </a:rPr>
                        <a:t>π</a:t>
                      </a:r>
                      <a:r>
                        <a:rPr sz="1600" i="1" spc="-75" baseline="33333" dirty="0">
                          <a:latin typeface="Times New Roman"/>
                          <a:cs typeface="Times New Roman"/>
                        </a:rPr>
                        <a:t> </a:t>
                      </a:r>
                      <a:r>
                        <a:rPr sz="1500" spc="80" dirty="0">
                          <a:latin typeface="Arial"/>
                          <a:cs typeface="Arial"/>
                        </a:rPr>
                        <a:t>(</a:t>
                      </a:r>
                      <a:r>
                        <a:rPr sz="1500" i="1" spc="80" dirty="0">
                          <a:latin typeface="Times New Roman"/>
                          <a:cs typeface="Times New Roman"/>
                        </a:rPr>
                        <a:t>h,</a:t>
                      </a:r>
                      <a:r>
                        <a:rPr sz="1500" i="1" spc="-25" dirty="0">
                          <a:latin typeface="Times New Roman"/>
                          <a:cs typeface="Times New Roman"/>
                        </a:rPr>
                        <a:t> </a:t>
                      </a:r>
                      <a:r>
                        <a:rPr sz="1500" i="1" spc="75" dirty="0">
                          <a:latin typeface="Times New Roman"/>
                          <a:cs typeface="Times New Roman"/>
                        </a:rPr>
                        <a:t>z</a:t>
                      </a:r>
                      <a:r>
                        <a:rPr sz="1500" spc="75" dirty="0">
                          <a:latin typeface="Arial"/>
                          <a:cs typeface="Arial"/>
                        </a:rPr>
                        <a:t>)</a:t>
                      </a:r>
                      <a:endParaRPr sz="1500">
                        <a:latin typeface="Arial"/>
                        <a:cs typeface="Arial"/>
                      </a:endParaRPr>
                    </a:p>
                  </a:txBody>
                  <a:tcPr marL="0" marR="0" marT="0" marB="0">
                    <a:lnB w="6350">
                      <a:solidFill>
                        <a:srgbClr val="000000"/>
                      </a:solidFill>
                      <a:prstDash val="solid"/>
                    </a:lnB>
                  </a:tcPr>
                </a:tc>
                <a:tc>
                  <a:txBody>
                    <a:bodyPr/>
                    <a:lstStyle/>
                    <a:p>
                      <a:pPr algn="ctr">
                        <a:lnSpc>
                          <a:spcPts val="790"/>
                        </a:lnSpc>
                      </a:pPr>
                      <a:r>
                        <a:rPr sz="1500" spc="70" dirty="0">
                          <a:latin typeface="Lucida Grande"/>
                          <a:cs typeface="Lucida Grande"/>
                        </a:rPr>
                        <a:t>✓</a:t>
                      </a:r>
                      <a:endParaRPr sz="1500">
                        <a:latin typeface="Lucida Grande"/>
                        <a:cs typeface="Lucida Grande"/>
                      </a:endParaRPr>
                    </a:p>
                  </a:txBody>
                  <a:tcPr marL="0" marR="0" marT="0" marB="0">
                    <a:lnB w="6350">
                      <a:solidFill>
                        <a:srgbClr val="000000"/>
                      </a:solidFill>
                      <a:prstDash val="solid"/>
                    </a:lnB>
                  </a:tcPr>
                </a:tc>
                <a:tc>
                  <a:txBody>
                    <a:bodyPr/>
                    <a:lstStyle/>
                    <a:p>
                      <a:pPr algn="ctr">
                        <a:lnSpc>
                          <a:spcPts val="790"/>
                        </a:lnSpc>
                      </a:pPr>
                      <a:r>
                        <a:rPr sz="1500" spc="70" dirty="0">
                          <a:latin typeface="Lucida Grande"/>
                          <a:cs typeface="Lucida Grande"/>
                        </a:rPr>
                        <a:t>✓</a:t>
                      </a:r>
                      <a:endParaRPr sz="1500">
                        <a:latin typeface="Lucida Grande"/>
                        <a:cs typeface="Lucida Grande"/>
                      </a:endParaRPr>
                    </a:p>
                  </a:txBody>
                  <a:tcPr marL="0" marR="0" marT="0" marB="0">
                    <a:lnB w="6350">
                      <a:solidFill>
                        <a:srgbClr val="000000"/>
                      </a:solidFill>
                      <a:prstDash val="solid"/>
                    </a:lnB>
                  </a:tcPr>
                </a:tc>
                <a:extLst>
                  <a:ext uri="{0D108BD9-81ED-4DB2-BD59-A6C34878D82A}">
                    <a16:rowId xmlns:a16="http://schemas.microsoft.com/office/drawing/2014/main" val="10010"/>
                  </a:ext>
                </a:extLst>
              </a:tr>
              <a:tr h="277419">
                <a:tc>
                  <a:txBody>
                    <a:bodyPr/>
                    <a:lstStyle/>
                    <a:p>
                      <a:pPr marL="75565">
                        <a:lnSpc>
                          <a:spcPts val="760"/>
                        </a:lnSpc>
                        <a:spcBef>
                          <a:spcPts val="140"/>
                        </a:spcBef>
                      </a:pPr>
                      <a:r>
                        <a:rPr sz="1500" dirty="0">
                          <a:latin typeface="Arial"/>
                          <a:cs typeface="Arial"/>
                        </a:rPr>
                        <a:t>Reactive </a:t>
                      </a:r>
                      <a:r>
                        <a:rPr sz="1500" i="1" dirty="0">
                          <a:latin typeface="Times New Roman"/>
                          <a:cs typeface="Times New Roman"/>
                        </a:rPr>
                        <a:t>o</a:t>
                      </a:r>
                      <a:r>
                        <a:rPr sz="1500" i="1" spc="55" dirty="0">
                          <a:latin typeface="Times New Roman"/>
                          <a:cs typeface="Times New Roman"/>
                        </a:rPr>
                        <a:t> </a:t>
                      </a:r>
                      <a:r>
                        <a:rPr sz="1500" i="1" spc="195" dirty="0">
                          <a:latin typeface="Menlo"/>
                          <a:cs typeface="Menlo"/>
                        </a:rPr>
                        <a:t>∼</a:t>
                      </a:r>
                      <a:r>
                        <a:rPr sz="1500" i="1" spc="-185" dirty="0">
                          <a:latin typeface="Menlo"/>
                          <a:cs typeface="Menlo"/>
                        </a:rPr>
                        <a:t> </a:t>
                      </a:r>
                      <a:r>
                        <a:rPr sz="1500" i="1" spc="70" dirty="0">
                          <a:latin typeface="Times New Roman"/>
                          <a:cs typeface="Times New Roman"/>
                        </a:rPr>
                        <a:t>O</a:t>
                      </a:r>
                      <a:r>
                        <a:rPr sz="1500" spc="70" dirty="0">
                          <a:latin typeface="Arial"/>
                          <a:cs typeface="Arial"/>
                        </a:rPr>
                        <a:t>(</a:t>
                      </a:r>
                      <a:r>
                        <a:rPr sz="1500" i="1" spc="70" dirty="0">
                          <a:latin typeface="Times New Roman"/>
                          <a:cs typeface="Times New Roman"/>
                        </a:rPr>
                        <a:t>s</a:t>
                      </a:r>
                      <a:r>
                        <a:rPr sz="1500" spc="70" dirty="0">
                          <a:latin typeface="Arial"/>
                          <a:cs typeface="Arial"/>
                        </a:rPr>
                        <a:t>)</a:t>
                      </a:r>
                      <a:endParaRPr sz="1500">
                        <a:latin typeface="Arial"/>
                        <a:cs typeface="Arial"/>
                      </a:endParaRPr>
                    </a:p>
                  </a:txBody>
                  <a:tcPr marL="0" marR="0" marT="38839" marB="0">
                    <a:lnT w="6350">
                      <a:solidFill>
                        <a:srgbClr val="000000"/>
                      </a:solidFill>
                      <a:prstDash val="solid"/>
                    </a:lnT>
                  </a:tcPr>
                </a:tc>
                <a:tc>
                  <a:txBody>
                    <a:bodyPr/>
                    <a:lstStyle/>
                    <a:p>
                      <a:pPr marL="75565">
                        <a:lnSpc>
                          <a:spcPts val="760"/>
                        </a:lnSpc>
                        <a:spcBef>
                          <a:spcPts val="140"/>
                        </a:spcBef>
                      </a:pPr>
                      <a:r>
                        <a:rPr sz="1500" dirty="0">
                          <a:latin typeface="Arial"/>
                          <a:cs typeface="Arial"/>
                        </a:rPr>
                        <a:t>Reactive</a:t>
                      </a:r>
                      <a:r>
                        <a:rPr sz="1500" spc="-25" dirty="0">
                          <a:latin typeface="Arial"/>
                          <a:cs typeface="Arial"/>
                        </a:rPr>
                        <a:t> </a:t>
                      </a:r>
                      <a:r>
                        <a:rPr sz="1500" i="1" spc="60" dirty="0">
                          <a:latin typeface="Times New Roman"/>
                          <a:cs typeface="Times New Roman"/>
                        </a:rPr>
                        <a:t>π</a:t>
                      </a:r>
                      <a:r>
                        <a:rPr sz="1500" spc="60" dirty="0">
                          <a:latin typeface="Arial"/>
                          <a:cs typeface="Arial"/>
                        </a:rPr>
                        <a:t>(</a:t>
                      </a:r>
                      <a:r>
                        <a:rPr sz="1500" i="1" spc="60" dirty="0">
                          <a:latin typeface="Times New Roman"/>
                          <a:cs typeface="Times New Roman"/>
                        </a:rPr>
                        <a:t>o</a:t>
                      </a:r>
                      <a:r>
                        <a:rPr sz="1500" spc="60" dirty="0">
                          <a:latin typeface="Arial"/>
                          <a:cs typeface="Arial"/>
                        </a:rPr>
                        <a:t>)</a:t>
                      </a:r>
                      <a:endParaRPr sz="1500">
                        <a:latin typeface="Arial"/>
                        <a:cs typeface="Arial"/>
                      </a:endParaRPr>
                    </a:p>
                  </a:txBody>
                  <a:tcPr marL="0" marR="0" marT="38839" marB="0">
                    <a:lnT w="6350">
                      <a:solidFill>
                        <a:srgbClr val="000000"/>
                      </a:solidFill>
                      <a:prstDash val="solid"/>
                    </a:lnT>
                  </a:tcPr>
                </a:tc>
                <a:tc>
                  <a:txBody>
                    <a:bodyPr/>
                    <a:lstStyle/>
                    <a:p>
                      <a:pPr marL="75565">
                        <a:lnSpc>
                          <a:spcPts val="760"/>
                        </a:lnSpc>
                        <a:spcBef>
                          <a:spcPts val="140"/>
                        </a:spcBef>
                      </a:pPr>
                      <a:r>
                        <a:rPr sz="1500" i="1" dirty="0">
                          <a:latin typeface="Times New Roman"/>
                          <a:cs typeface="Times New Roman"/>
                        </a:rPr>
                        <a:t>V</a:t>
                      </a:r>
                      <a:r>
                        <a:rPr sz="1500" i="1" spc="25" dirty="0">
                          <a:latin typeface="Times New Roman"/>
                          <a:cs typeface="Times New Roman"/>
                        </a:rPr>
                        <a:t> </a:t>
                      </a:r>
                      <a:r>
                        <a:rPr sz="1600" i="1" spc="240" baseline="33333" dirty="0">
                          <a:latin typeface="Times New Roman"/>
                          <a:cs typeface="Times New Roman"/>
                        </a:rPr>
                        <a:t>π</a:t>
                      </a:r>
                      <a:r>
                        <a:rPr sz="1600" i="1" spc="-67" baseline="33333" dirty="0">
                          <a:latin typeface="Times New Roman"/>
                          <a:cs typeface="Times New Roman"/>
                        </a:rPr>
                        <a:t> </a:t>
                      </a:r>
                      <a:r>
                        <a:rPr sz="1500" spc="60" dirty="0">
                          <a:latin typeface="Arial"/>
                          <a:cs typeface="Arial"/>
                        </a:rPr>
                        <a:t>(</a:t>
                      </a:r>
                      <a:r>
                        <a:rPr sz="1500" i="1" spc="60" dirty="0">
                          <a:latin typeface="Times New Roman"/>
                          <a:cs typeface="Times New Roman"/>
                        </a:rPr>
                        <a:t>h</a:t>
                      </a:r>
                      <a:r>
                        <a:rPr sz="1500" spc="60" dirty="0">
                          <a:latin typeface="Arial"/>
                          <a:cs typeface="Arial"/>
                        </a:rPr>
                        <a:t>)</a:t>
                      </a:r>
                      <a:endParaRPr sz="1500">
                        <a:latin typeface="Arial"/>
                        <a:cs typeface="Arial"/>
                      </a:endParaRPr>
                    </a:p>
                  </a:txBody>
                  <a:tcPr marL="0" marR="0" marT="38839" marB="0">
                    <a:lnT w="6350">
                      <a:solidFill>
                        <a:srgbClr val="000000"/>
                      </a:solidFill>
                      <a:prstDash val="solid"/>
                    </a:lnT>
                  </a:tcPr>
                </a:tc>
                <a:tc>
                  <a:txBody>
                    <a:bodyPr/>
                    <a:lstStyle/>
                    <a:p>
                      <a:pPr algn="ctr">
                        <a:lnSpc>
                          <a:spcPts val="760"/>
                        </a:lnSpc>
                        <a:spcBef>
                          <a:spcPts val="140"/>
                        </a:spcBef>
                      </a:pPr>
                      <a:r>
                        <a:rPr sz="1500" spc="70" dirty="0">
                          <a:latin typeface="Lucida Grande"/>
                          <a:cs typeface="Lucida Grande"/>
                        </a:rPr>
                        <a:t>✓</a:t>
                      </a:r>
                      <a:endParaRPr sz="1500">
                        <a:latin typeface="Lucida Grande"/>
                        <a:cs typeface="Lucida Grande"/>
                      </a:endParaRPr>
                    </a:p>
                  </a:txBody>
                  <a:tcPr marL="0" marR="0" marT="38839" marB="0">
                    <a:lnT w="6350">
                      <a:solidFill>
                        <a:srgbClr val="000000"/>
                      </a:solidFill>
                      <a:prstDash val="solid"/>
                    </a:lnT>
                  </a:tcPr>
                </a:tc>
                <a:tc>
                  <a:txBody>
                    <a:bodyPr/>
                    <a:lstStyle/>
                    <a:p>
                      <a:pPr algn="ctr">
                        <a:lnSpc>
                          <a:spcPts val="760"/>
                        </a:lnSpc>
                        <a:spcBef>
                          <a:spcPts val="140"/>
                        </a:spcBef>
                      </a:pPr>
                      <a:r>
                        <a:rPr sz="1500" spc="70" dirty="0">
                          <a:latin typeface="Lucida Grande"/>
                          <a:cs typeface="Lucida Grande"/>
                        </a:rPr>
                        <a:t>✓</a:t>
                      </a:r>
                      <a:endParaRPr sz="1500">
                        <a:latin typeface="Lucida Grande"/>
                        <a:cs typeface="Lucida Grande"/>
                      </a:endParaRPr>
                    </a:p>
                  </a:txBody>
                  <a:tcPr marL="0" marR="0" marT="38839" marB="0">
                    <a:lnT w="6350">
                      <a:solidFill>
                        <a:srgbClr val="000000"/>
                      </a:solidFill>
                      <a:prstDash val="solid"/>
                    </a:lnT>
                  </a:tcPr>
                </a:tc>
                <a:extLst>
                  <a:ext uri="{0D108BD9-81ED-4DB2-BD59-A6C34878D82A}">
                    <a16:rowId xmlns:a16="http://schemas.microsoft.com/office/drawing/2014/main" val="10011"/>
                  </a:ext>
                </a:extLst>
              </a:tr>
              <a:tr h="216387">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marL="75565">
                        <a:lnSpc>
                          <a:spcPts val="685"/>
                        </a:lnSpc>
                      </a:pPr>
                      <a:r>
                        <a:rPr sz="1500" i="1" dirty="0">
                          <a:latin typeface="Times New Roman"/>
                          <a:cs typeface="Times New Roman"/>
                        </a:rPr>
                        <a:t>V</a:t>
                      </a:r>
                      <a:r>
                        <a:rPr sz="1500" i="1" spc="25" dirty="0">
                          <a:latin typeface="Times New Roman"/>
                          <a:cs typeface="Times New Roman"/>
                        </a:rPr>
                        <a:t> </a:t>
                      </a:r>
                      <a:r>
                        <a:rPr sz="1600" i="1" spc="240" baseline="33333" dirty="0">
                          <a:latin typeface="Times New Roman"/>
                          <a:cs typeface="Times New Roman"/>
                        </a:rPr>
                        <a:t>π</a:t>
                      </a:r>
                      <a:r>
                        <a:rPr sz="1600" i="1" spc="-67" baseline="33333" dirty="0">
                          <a:latin typeface="Times New Roman"/>
                          <a:cs typeface="Times New Roman"/>
                        </a:rPr>
                        <a:t> </a:t>
                      </a:r>
                      <a:r>
                        <a:rPr sz="1500" spc="55" dirty="0">
                          <a:latin typeface="Arial"/>
                          <a:cs typeface="Arial"/>
                        </a:rPr>
                        <a:t>(</a:t>
                      </a:r>
                      <a:r>
                        <a:rPr sz="1500" i="1" spc="55" dirty="0">
                          <a:latin typeface="Times New Roman"/>
                          <a:cs typeface="Times New Roman"/>
                        </a:rPr>
                        <a:t>s</a:t>
                      </a:r>
                      <a:r>
                        <a:rPr sz="1500" spc="55" dirty="0">
                          <a:latin typeface="Arial"/>
                          <a:cs typeface="Arial"/>
                        </a:rPr>
                        <a:t>)</a:t>
                      </a:r>
                      <a:endParaRPr sz="1500">
                        <a:latin typeface="Arial"/>
                        <a:cs typeface="Arial"/>
                      </a:endParaRPr>
                    </a:p>
                  </a:txBody>
                  <a:tcPr marL="0" marR="0" marT="0" marB="0"/>
                </a:tc>
                <a:tc>
                  <a:txBody>
                    <a:bodyPr/>
                    <a:lstStyle/>
                    <a:p>
                      <a:pPr algn="ctr">
                        <a:lnSpc>
                          <a:spcPts val="685"/>
                        </a:lnSpc>
                      </a:pPr>
                      <a:r>
                        <a:rPr sz="1500" spc="70" dirty="0">
                          <a:latin typeface="Lucida Grande"/>
                          <a:cs typeface="Lucida Grande"/>
                        </a:rPr>
                        <a:t>✓</a:t>
                      </a:r>
                      <a:endParaRPr sz="1500">
                        <a:latin typeface="Lucida Grande"/>
                        <a:cs typeface="Lucida Grande"/>
                      </a:endParaRPr>
                    </a:p>
                  </a:txBody>
                  <a:tcPr marL="0" marR="0" marT="0" marB="0"/>
                </a:tc>
                <a:tc>
                  <a:txBody>
                    <a:bodyPr/>
                    <a:lstStyle/>
                    <a:p>
                      <a:pPr>
                        <a:lnSpc>
                          <a:spcPct val="100000"/>
                        </a:lnSpc>
                      </a:pPr>
                      <a:endParaRPr sz="1100">
                        <a:latin typeface="Times New Roman"/>
                        <a:cs typeface="Times New Roman"/>
                      </a:endParaRPr>
                    </a:p>
                  </a:txBody>
                  <a:tcPr marL="0" marR="0" marT="0" marB="0"/>
                </a:tc>
                <a:extLst>
                  <a:ext uri="{0D108BD9-81ED-4DB2-BD59-A6C34878D82A}">
                    <a16:rowId xmlns:a16="http://schemas.microsoft.com/office/drawing/2014/main" val="10012"/>
                  </a:ext>
                </a:extLst>
              </a:tr>
              <a:tr h="220548">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marL="75565">
                        <a:lnSpc>
                          <a:spcPts val="695"/>
                        </a:lnSpc>
                      </a:pPr>
                      <a:r>
                        <a:rPr sz="1500" i="1" dirty="0">
                          <a:latin typeface="Times New Roman"/>
                          <a:cs typeface="Times New Roman"/>
                        </a:rPr>
                        <a:t>V</a:t>
                      </a:r>
                      <a:r>
                        <a:rPr sz="1500" i="1" spc="15" dirty="0">
                          <a:latin typeface="Times New Roman"/>
                          <a:cs typeface="Times New Roman"/>
                        </a:rPr>
                        <a:t> </a:t>
                      </a:r>
                      <a:r>
                        <a:rPr sz="1600" i="1" spc="240" baseline="33333" dirty="0">
                          <a:latin typeface="Times New Roman"/>
                          <a:cs typeface="Times New Roman"/>
                        </a:rPr>
                        <a:t>π</a:t>
                      </a:r>
                      <a:r>
                        <a:rPr sz="1600" i="1" spc="-75" baseline="33333" dirty="0">
                          <a:latin typeface="Times New Roman"/>
                          <a:cs typeface="Times New Roman"/>
                        </a:rPr>
                        <a:t> </a:t>
                      </a:r>
                      <a:r>
                        <a:rPr sz="1500" spc="75" dirty="0">
                          <a:latin typeface="Arial"/>
                          <a:cs typeface="Arial"/>
                        </a:rPr>
                        <a:t>(</a:t>
                      </a:r>
                      <a:r>
                        <a:rPr sz="1500" i="1" spc="75" dirty="0">
                          <a:latin typeface="Times New Roman"/>
                          <a:cs typeface="Times New Roman"/>
                        </a:rPr>
                        <a:t>s,</a:t>
                      </a:r>
                      <a:r>
                        <a:rPr sz="1500" i="1" spc="-20" dirty="0">
                          <a:latin typeface="Times New Roman"/>
                          <a:cs typeface="Times New Roman"/>
                        </a:rPr>
                        <a:t> </a:t>
                      </a:r>
                      <a:r>
                        <a:rPr sz="1500" i="1" spc="30" dirty="0">
                          <a:latin typeface="Times New Roman"/>
                          <a:cs typeface="Times New Roman"/>
                        </a:rPr>
                        <a:t>o</a:t>
                      </a:r>
                      <a:r>
                        <a:rPr sz="1500" spc="30" dirty="0">
                          <a:latin typeface="Arial"/>
                          <a:cs typeface="Arial"/>
                        </a:rPr>
                        <a:t>)</a:t>
                      </a:r>
                      <a:endParaRPr sz="1500">
                        <a:latin typeface="Arial"/>
                        <a:cs typeface="Arial"/>
                      </a:endParaRPr>
                    </a:p>
                  </a:txBody>
                  <a:tcPr marL="0" marR="0" marT="0" marB="0"/>
                </a:tc>
                <a:tc>
                  <a:txBody>
                    <a:bodyPr/>
                    <a:lstStyle/>
                    <a:p>
                      <a:pPr algn="ctr">
                        <a:lnSpc>
                          <a:spcPts val="695"/>
                        </a:lnSpc>
                      </a:pPr>
                      <a:r>
                        <a:rPr sz="1500" spc="70" dirty="0">
                          <a:latin typeface="Lucida Grande"/>
                          <a:cs typeface="Lucida Grande"/>
                        </a:rPr>
                        <a:t>✓</a:t>
                      </a:r>
                      <a:endParaRPr sz="1500">
                        <a:latin typeface="Lucida Grande"/>
                        <a:cs typeface="Lucida Grande"/>
                      </a:endParaRPr>
                    </a:p>
                  </a:txBody>
                  <a:tcPr marL="0" marR="0" marT="0" marB="0"/>
                </a:tc>
                <a:tc>
                  <a:txBody>
                    <a:bodyPr/>
                    <a:lstStyle/>
                    <a:p>
                      <a:pPr algn="ctr">
                        <a:lnSpc>
                          <a:spcPts val="695"/>
                        </a:lnSpc>
                      </a:pPr>
                      <a:r>
                        <a:rPr sz="1500" spc="70" dirty="0">
                          <a:latin typeface="Lucida Grande"/>
                          <a:cs typeface="Lucida Grande"/>
                        </a:rPr>
                        <a:t>✓</a:t>
                      </a:r>
                      <a:endParaRPr sz="1500">
                        <a:latin typeface="Lucida Grande"/>
                        <a:cs typeface="Lucida Grande"/>
                      </a:endParaRPr>
                    </a:p>
                  </a:txBody>
                  <a:tcPr marL="0" marR="0" marT="0" marB="0"/>
                </a:tc>
                <a:extLst>
                  <a:ext uri="{0D108BD9-81ED-4DB2-BD59-A6C34878D82A}">
                    <a16:rowId xmlns:a16="http://schemas.microsoft.com/office/drawing/2014/main" val="10013"/>
                  </a:ext>
                </a:extLst>
              </a:tr>
              <a:tr h="220548">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marL="75565">
                        <a:lnSpc>
                          <a:spcPts val="695"/>
                        </a:lnSpc>
                      </a:pPr>
                      <a:r>
                        <a:rPr sz="1500" i="1" dirty="0">
                          <a:latin typeface="Times New Roman"/>
                          <a:cs typeface="Times New Roman"/>
                        </a:rPr>
                        <a:t>V</a:t>
                      </a:r>
                      <a:r>
                        <a:rPr sz="1500" i="1" spc="15" dirty="0">
                          <a:latin typeface="Times New Roman"/>
                          <a:cs typeface="Times New Roman"/>
                        </a:rPr>
                        <a:t> </a:t>
                      </a:r>
                      <a:r>
                        <a:rPr sz="1600" i="1" spc="240" baseline="33333" dirty="0">
                          <a:latin typeface="Times New Roman"/>
                          <a:cs typeface="Times New Roman"/>
                        </a:rPr>
                        <a:t>π</a:t>
                      </a:r>
                      <a:r>
                        <a:rPr sz="1600" i="1" spc="-75" baseline="33333" dirty="0">
                          <a:latin typeface="Times New Roman"/>
                          <a:cs typeface="Times New Roman"/>
                        </a:rPr>
                        <a:t> </a:t>
                      </a:r>
                      <a:r>
                        <a:rPr sz="1500" spc="80" dirty="0">
                          <a:latin typeface="Arial"/>
                          <a:cs typeface="Arial"/>
                        </a:rPr>
                        <a:t>(</a:t>
                      </a:r>
                      <a:r>
                        <a:rPr sz="1500" i="1" spc="80" dirty="0">
                          <a:latin typeface="Times New Roman"/>
                          <a:cs typeface="Times New Roman"/>
                        </a:rPr>
                        <a:t>h,</a:t>
                      </a:r>
                      <a:r>
                        <a:rPr sz="1500" i="1" spc="-25" dirty="0">
                          <a:latin typeface="Times New Roman"/>
                          <a:cs typeface="Times New Roman"/>
                        </a:rPr>
                        <a:t> </a:t>
                      </a:r>
                      <a:r>
                        <a:rPr sz="1500" i="1" spc="60" dirty="0">
                          <a:latin typeface="Times New Roman"/>
                          <a:cs typeface="Times New Roman"/>
                        </a:rPr>
                        <a:t>s</a:t>
                      </a:r>
                      <a:r>
                        <a:rPr sz="1500" spc="60" dirty="0">
                          <a:latin typeface="Arial"/>
                          <a:cs typeface="Arial"/>
                        </a:rPr>
                        <a:t>)</a:t>
                      </a:r>
                      <a:endParaRPr sz="1500">
                        <a:latin typeface="Arial"/>
                        <a:cs typeface="Arial"/>
                      </a:endParaRPr>
                    </a:p>
                  </a:txBody>
                  <a:tcPr marL="0" marR="0" marT="0" marB="0"/>
                </a:tc>
                <a:tc>
                  <a:txBody>
                    <a:bodyPr/>
                    <a:lstStyle/>
                    <a:p>
                      <a:pPr algn="ctr">
                        <a:lnSpc>
                          <a:spcPts val="695"/>
                        </a:lnSpc>
                      </a:pPr>
                      <a:r>
                        <a:rPr sz="1500" spc="70" dirty="0">
                          <a:latin typeface="Lucida Grande"/>
                          <a:cs typeface="Lucida Grande"/>
                        </a:rPr>
                        <a:t>✓</a:t>
                      </a:r>
                      <a:endParaRPr sz="1500">
                        <a:latin typeface="Lucida Grande"/>
                        <a:cs typeface="Lucida Grande"/>
                      </a:endParaRPr>
                    </a:p>
                  </a:txBody>
                  <a:tcPr marL="0" marR="0" marT="0" marB="0"/>
                </a:tc>
                <a:tc>
                  <a:txBody>
                    <a:bodyPr/>
                    <a:lstStyle/>
                    <a:p>
                      <a:pPr algn="ctr">
                        <a:lnSpc>
                          <a:spcPts val="695"/>
                        </a:lnSpc>
                      </a:pPr>
                      <a:r>
                        <a:rPr sz="1500" spc="70" dirty="0">
                          <a:latin typeface="Lucida Grande"/>
                          <a:cs typeface="Lucida Grande"/>
                        </a:rPr>
                        <a:t>✓</a:t>
                      </a:r>
                      <a:endParaRPr sz="1500">
                        <a:latin typeface="Lucida Grande"/>
                        <a:cs typeface="Lucida Grande"/>
                      </a:endParaRPr>
                    </a:p>
                  </a:txBody>
                  <a:tcPr marL="0" marR="0" marT="0" marB="0"/>
                </a:tc>
                <a:extLst>
                  <a:ext uri="{0D108BD9-81ED-4DB2-BD59-A6C34878D82A}">
                    <a16:rowId xmlns:a16="http://schemas.microsoft.com/office/drawing/2014/main" val="10014"/>
                  </a:ext>
                </a:extLst>
              </a:tr>
              <a:tr h="295452">
                <a:tc>
                  <a:txBody>
                    <a:bodyPr/>
                    <a:lstStyle/>
                    <a:p>
                      <a:pPr>
                        <a:lnSpc>
                          <a:spcPct val="100000"/>
                        </a:lnSpc>
                      </a:pPr>
                      <a:endParaRPr sz="1300">
                        <a:latin typeface="Times New Roman"/>
                        <a:cs typeface="Times New Roman"/>
                      </a:endParaRPr>
                    </a:p>
                  </a:txBody>
                  <a:tcPr marL="0" marR="0" marT="0" marB="0">
                    <a:lnB w="6350">
                      <a:solidFill>
                        <a:srgbClr val="000000"/>
                      </a:solidFill>
                      <a:prstDash val="solid"/>
                    </a:lnB>
                  </a:tcPr>
                </a:tc>
                <a:tc>
                  <a:txBody>
                    <a:bodyPr/>
                    <a:lstStyle/>
                    <a:p>
                      <a:pPr>
                        <a:lnSpc>
                          <a:spcPct val="100000"/>
                        </a:lnSpc>
                      </a:pPr>
                      <a:endParaRPr sz="1300">
                        <a:latin typeface="Times New Roman"/>
                        <a:cs typeface="Times New Roman"/>
                      </a:endParaRPr>
                    </a:p>
                  </a:txBody>
                  <a:tcPr marL="0" marR="0" marT="0" marB="0">
                    <a:lnB w="6350">
                      <a:solidFill>
                        <a:srgbClr val="000000"/>
                      </a:solidFill>
                      <a:prstDash val="solid"/>
                    </a:lnB>
                  </a:tcPr>
                </a:tc>
                <a:tc>
                  <a:txBody>
                    <a:bodyPr/>
                    <a:lstStyle/>
                    <a:p>
                      <a:pPr marL="75565">
                        <a:lnSpc>
                          <a:spcPts val="790"/>
                        </a:lnSpc>
                      </a:pPr>
                      <a:r>
                        <a:rPr sz="1500" i="1" dirty="0">
                          <a:latin typeface="Times New Roman"/>
                          <a:cs typeface="Times New Roman"/>
                        </a:rPr>
                        <a:t>V</a:t>
                      </a:r>
                      <a:r>
                        <a:rPr sz="1500" i="1" spc="15" dirty="0">
                          <a:latin typeface="Times New Roman"/>
                          <a:cs typeface="Times New Roman"/>
                        </a:rPr>
                        <a:t> </a:t>
                      </a:r>
                      <a:r>
                        <a:rPr sz="1600" i="1" spc="240" baseline="33333" dirty="0">
                          <a:latin typeface="Times New Roman"/>
                          <a:cs typeface="Times New Roman"/>
                        </a:rPr>
                        <a:t>π</a:t>
                      </a:r>
                      <a:r>
                        <a:rPr sz="1600" i="1" spc="-75" baseline="33333" dirty="0">
                          <a:latin typeface="Times New Roman"/>
                          <a:cs typeface="Times New Roman"/>
                        </a:rPr>
                        <a:t> </a:t>
                      </a:r>
                      <a:r>
                        <a:rPr sz="1500" spc="80" dirty="0">
                          <a:latin typeface="Arial"/>
                          <a:cs typeface="Arial"/>
                        </a:rPr>
                        <a:t>(</a:t>
                      </a:r>
                      <a:r>
                        <a:rPr sz="1500" i="1" spc="80" dirty="0">
                          <a:latin typeface="Times New Roman"/>
                          <a:cs typeface="Times New Roman"/>
                        </a:rPr>
                        <a:t>h,</a:t>
                      </a:r>
                      <a:r>
                        <a:rPr sz="1500" i="1" spc="-25" dirty="0">
                          <a:latin typeface="Times New Roman"/>
                          <a:cs typeface="Times New Roman"/>
                        </a:rPr>
                        <a:t> </a:t>
                      </a:r>
                      <a:r>
                        <a:rPr sz="1500" i="1" spc="75" dirty="0">
                          <a:latin typeface="Times New Roman"/>
                          <a:cs typeface="Times New Roman"/>
                        </a:rPr>
                        <a:t>z</a:t>
                      </a:r>
                      <a:r>
                        <a:rPr sz="1500" spc="75" dirty="0">
                          <a:latin typeface="Arial"/>
                          <a:cs typeface="Arial"/>
                        </a:rPr>
                        <a:t>)</a:t>
                      </a:r>
                      <a:endParaRPr sz="1500">
                        <a:latin typeface="Arial"/>
                        <a:cs typeface="Arial"/>
                      </a:endParaRPr>
                    </a:p>
                  </a:txBody>
                  <a:tcPr marL="0" marR="0" marT="0" marB="0">
                    <a:lnB w="6350">
                      <a:solidFill>
                        <a:srgbClr val="000000"/>
                      </a:solidFill>
                      <a:prstDash val="solid"/>
                    </a:lnB>
                  </a:tcPr>
                </a:tc>
                <a:tc>
                  <a:txBody>
                    <a:bodyPr/>
                    <a:lstStyle/>
                    <a:p>
                      <a:pPr algn="ctr">
                        <a:lnSpc>
                          <a:spcPts val="790"/>
                        </a:lnSpc>
                      </a:pPr>
                      <a:r>
                        <a:rPr sz="1500" spc="70" dirty="0">
                          <a:latin typeface="Lucida Grande"/>
                          <a:cs typeface="Lucida Grande"/>
                        </a:rPr>
                        <a:t>✓</a:t>
                      </a:r>
                      <a:endParaRPr sz="1500">
                        <a:latin typeface="Lucida Grande"/>
                        <a:cs typeface="Lucida Grande"/>
                      </a:endParaRPr>
                    </a:p>
                  </a:txBody>
                  <a:tcPr marL="0" marR="0" marT="0" marB="0">
                    <a:lnB w="6350">
                      <a:solidFill>
                        <a:srgbClr val="000000"/>
                      </a:solidFill>
                      <a:prstDash val="solid"/>
                    </a:lnB>
                  </a:tcPr>
                </a:tc>
                <a:tc>
                  <a:txBody>
                    <a:bodyPr/>
                    <a:lstStyle/>
                    <a:p>
                      <a:pPr algn="ctr">
                        <a:lnSpc>
                          <a:spcPts val="790"/>
                        </a:lnSpc>
                      </a:pPr>
                      <a:r>
                        <a:rPr sz="1500" spc="70" dirty="0">
                          <a:latin typeface="Lucida Grande"/>
                          <a:cs typeface="Lucida Grande"/>
                        </a:rPr>
                        <a:t>✓</a:t>
                      </a:r>
                      <a:endParaRPr sz="1500">
                        <a:latin typeface="Lucida Grande"/>
                        <a:cs typeface="Lucida Grande"/>
                      </a:endParaRPr>
                    </a:p>
                  </a:txBody>
                  <a:tcPr marL="0" marR="0" marT="0" marB="0">
                    <a:lnB w="6350">
                      <a:solidFill>
                        <a:srgbClr val="000000"/>
                      </a:solidFill>
                      <a:prstDash val="solid"/>
                    </a:lnB>
                  </a:tcPr>
                </a:tc>
                <a:extLst>
                  <a:ext uri="{0D108BD9-81ED-4DB2-BD59-A6C34878D82A}">
                    <a16:rowId xmlns:a16="http://schemas.microsoft.com/office/drawing/2014/main" val="10015"/>
                  </a:ext>
                </a:extLst>
              </a:tr>
              <a:tr h="277419">
                <a:tc>
                  <a:txBody>
                    <a:bodyPr/>
                    <a:lstStyle/>
                    <a:p>
                      <a:pPr marL="75565">
                        <a:lnSpc>
                          <a:spcPts val="760"/>
                        </a:lnSpc>
                        <a:spcBef>
                          <a:spcPts val="140"/>
                        </a:spcBef>
                      </a:pPr>
                      <a:r>
                        <a:rPr sz="1500" dirty="0">
                          <a:latin typeface="Arial"/>
                          <a:cs typeface="Arial"/>
                        </a:rPr>
                        <a:t>Reactive</a:t>
                      </a:r>
                      <a:r>
                        <a:rPr sz="1500" spc="-5" dirty="0">
                          <a:latin typeface="Arial"/>
                          <a:cs typeface="Arial"/>
                        </a:rPr>
                        <a:t> </a:t>
                      </a:r>
                      <a:r>
                        <a:rPr sz="1500" i="1" dirty="0">
                          <a:latin typeface="Times New Roman"/>
                          <a:cs typeface="Times New Roman"/>
                        </a:rPr>
                        <a:t>o</a:t>
                      </a:r>
                      <a:r>
                        <a:rPr sz="1500" i="1" spc="55" dirty="0">
                          <a:latin typeface="Times New Roman"/>
                          <a:cs typeface="Times New Roman"/>
                        </a:rPr>
                        <a:t> </a:t>
                      </a:r>
                      <a:r>
                        <a:rPr sz="1500" i="1" spc="195" dirty="0">
                          <a:latin typeface="Menlo"/>
                          <a:cs typeface="Menlo"/>
                        </a:rPr>
                        <a:t>∼</a:t>
                      </a:r>
                      <a:r>
                        <a:rPr sz="1500" i="1" spc="-190" dirty="0">
                          <a:latin typeface="Menlo"/>
                          <a:cs typeface="Menlo"/>
                        </a:rPr>
                        <a:t> </a:t>
                      </a:r>
                      <a:r>
                        <a:rPr sz="1500" i="1" spc="70" dirty="0">
                          <a:latin typeface="Times New Roman"/>
                          <a:cs typeface="Times New Roman"/>
                        </a:rPr>
                        <a:t>O</a:t>
                      </a:r>
                      <a:r>
                        <a:rPr sz="1500" spc="70" dirty="0">
                          <a:latin typeface="Arial"/>
                          <a:cs typeface="Arial"/>
                        </a:rPr>
                        <a:t>(</a:t>
                      </a:r>
                      <a:r>
                        <a:rPr sz="1500" i="1" spc="70" dirty="0">
                          <a:latin typeface="Times New Roman"/>
                          <a:cs typeface="Times New Roman"/>
                        </a:rPr>
                        <a:t>s</a:t>
                      </a:r>
                      <a:r>
                        <a:rPr sz="1500" spc="70" dirty="0">
                          <a:latin typeface="Arial"/>
                          <a:cs typeface="Arial"/>
                        </a:rPr>
                        <a:t>),</a:t>
                      </a:r>
                      <a:r>
                        <a:rPr sz="1500" dirty="0">
                          <a:latin typeface="Arial"/>
                          <a:cs typeface="Arial"/>
                        </a:rPr>
                        <a:t> w/o </a:t>
                      </a:r>
                      <a:r>
                        <a:rPr sz="1500" spc="-10" dirty="0">
                          <a:latin typeface="Arial"/>
                          <a:cs typeface="Arial"/>
                        </a:rPr>
                        <a:t>aliasing</a:t>
                      </a:r>
                      <a:endParaRPr sz="1500">
                        <a:latin typeface="Arial"/>
                        <a:cs typeface="Arial"/>
                      </a:endParaRPr>
                    </a:p>
                  </a:txBody>
                  <a:tcPr marL="0" marR="0" marT="38839" marB="0">
                    <a:lnT w="6350">
                      <a:solidFill>
                        <a:srgbClr val="000000"/>
                      </a:solidFill>
                      <a:prstDash val="solid"/>
                    </a:lnT>
                  </a:tcPr>
                </a:tc>
                <a:tc>
                  <a:txBody>
                    <a:bodyPr/>
                    <a:lstStyle/>
                    <a:p>
                      <a:pPr marL="75565">
                        <a:lnSpc>
                          <a:spcPts val="760"/>
                        </a:lnSpc>
                        <a:spcBef>
                          <a:spcPts val="140"/>
                        </a:spcBef>
                      </a:pPr>
                      <a:r>
                        <a:rPr sz="1500" dirty="0">
                          <a:latin typeface="Arial"/>
                          <a:cs typeface="Arial"/>
                        </a:rPr>
                        <a:t>Reactive</a:t>
                      </a:r>
                      <a:r>
                        <a:rPr sz="1500" spc="-25" dirty="0">
                          <a:latin typeface="Arial"/>
                          <a:cs typeface="Arial"/>
                        </a:rPr>
                        <a:t> </a:t>
                      </a:r>
                      <a:r>
                        <a:rPr sz="1500" i="1" spc="60" dirty="0">
                          <a:latin typeface="Times New Roman"/>
                          <a:cs typeface="Times New Roman"/>
                        </a:rPr>
                        <a:t>π</a:t>
                      </a:r>
                      <a:r>
                        <a:rPr sz="1500" spc="60" dirty="0">
                          <a:latin typeface="Arial"/>
                          <a:cs typeface="Arial"/>
                        </a:rPr>
                        <a:t>(</a:t>
                      </a:r>
                      <a:r>
                        <a:rPr sz="1500" i="1" spc="60" dirty="0">
                          <a:latin typeface="Times New Roman"/>
                          <a:cs typeface="Times New Roman"/>
                        </a:rPr>
                        <a:t>o</a:t>
                      </a:r>
                      <a:r>
                        <a:rPr sz="1500" spc="60" dirty="0">
                          <a:latin typeface="Arial"/>
                          <a:cs typeface="Arial"/>
                        </a:rPr>
                        <a:t>)</a:t>
                      </a:r>
                      <a:endParaRPr sz="1500">
                        <a:latin typeface="Arial"/>
                        <a:cs typeface="Arial"/>
                      </a:endParaRPr>
                    </a:p>
                  </a:txBody>
                  <a:tcPr marL="0" marR="0" marT="38839" marB="0">
                    <a:lnT w="6350">
                      <a:solidFill>
                        <a:srgbClr val="000000"/>
                      </a:solidFill>
                      <a:prstDash val="solid"/>
                    </a:lnT>
                  </a:tcPr>
                </a:tc>
                <a:tc>
                  <a:txBody>
                    <a:bodyPr/>
                    <a:lstStyle/>
                    <a:p>
                      <a:pPr marL="75565">
                        <a:lnSpc>
                          <a:spcPts val="760"/>
                        </a:lnSpc>
                        <a:spcBef>
                          <a:spcPts val="140"/>
                        </a:spcBef>
                      </a:pPr>
                      <a:r>
                        <a:rPr sz="1500" i="1" dirty="0">
                          <a:latin typeface="Times New Roman"/>
                          <a:cs typeface="Times New Roman"/>
                        </a:rPr>
                        <a:t>V</a:t>
                      </a:r>
                      <a:r>
                        <a:rPr sz="1500" i="1" spc="25" dirty="0">
                          <a:latin typeface="Times New Roman"/>
                          <a:cs typeface="Times New Roman"/>
                        </a:rPr>
                        <a:t> </a:t>
                      </a:r>
                      <a:r>
                        <a:rPr sz="1600" i="1" spc="240" baseline="33333" dirty="0">
                          <a:latin typeface="Times New Roman"/>
                          <a:cs typeface="Times New Roman"/>
                        </a:rPr>
                        <a:t>π</a:t>
                      </a:r>
                      <a:r>
                        <a:rPr sz="1600" i="1" spc="-67" baseline="33333" dirty="0">
                          <a:latin typeface="Times New Roman"/>
                          <a:cs typeface="Times New Roman"/>
                        </a:rPr>
                        <a:t> </a:t>
                      </a:r>
                      <a:r>
                        <a:rPr sz="1500" spc="60" dirty="0">
                          <a:latin typeface="Arial"/>
                          <a:cs typeface="Arial"/>
                        </a:rPr>
                        <a:t>(</a:t>
                      </a:r>
                      <a:r>
                        <a:rPr sz="1500" i="1" spc="60" dirty="0">
                          <a:latin typeface="Times New Roman"/>
                          <a:cs typeface="Times New Roman"/>
                        </a:rPr>
                        <a:t>h</a:t>
                      </a:r>
                      <a:r>
                        <a:rPr sz="1500" spc="60" dirty="0">
                          <a:latin typeface="Arial"/>
                          <a:cs typeface="Arial"/>
                        </a:rPr>
                        <a:t>)</a:t>
                      </a:r>
                      <a:endParaRPr sz="1500">
                        <a:latin typeface="Arial"/>
                        <a:cs typeface="Arial"/>
                      </a:endParaRPr>
                    </a:p>
                  </a:txBody>
                  <a:tcPr marL="0" marR="0" marT="38839" marB="0">
                    <a:lnT w="6350">
                      <a:solidFill>
                        <a:srgbClr val="000000"/>
                      </a:solidFill>
                      <a:prstDash val="solid"/>
                    </a:lnT>
                  </a:tcPr>
                </a:tc>
                <a:tc>
                  <a:txBody>
                    <a:bodyPr/>
                    <a:lstStyle/>
                    <a:p>
                      <a:pPr algn="ctr">
                        <a:lnSpc>
                          <a:spcPts val="760"/>
                        </a:lnSpc>
                        <a:spcBef>
                          <a:spcPts val="140"/>
                        </a:spcBef>
                      </a:pPr>
                      <a:r>
                        <a:rPr sz="1500" spc="70" dirty="0">
                          <a:latin typeface="Lucida Grande"/>
                          <a:cs typeface="Lucida Grande"/>
                        </a:rPr>
                        <a:t>✓</a:t>
                      </a:r>
                      <a:endParaRPr sz="1500">
                        <a:latin typeface="Lucida Grande"/>
                        <a:cs typeface="Lucida Grande"/>
                      </a:endParaRPr>
                    </a:p>
                  </a:txBody>
                  <a:tcPr marL="0" marR="0" marT="38839" marB="0">
                    <a:lnT w="6350">
                      <a:solidFill>
                        <a:srgbClr val="000000"/>
                      </a:solidFill>
                      <a:prstDash val="solid"/>
                    </a:lnT>
                  </a:tcPr>
                </a:tc>
                <a:tc>
                  <a:txBody>
                    <a:bodyPr/>
                    <a:lstStyle/>
                    <a:p>
                      <a:pPr algn="ctr">
                        <a:lnSpc>
                          <a:spcPts val="760"/>
                        </a:lnSpc>
                        <a:spcBef>
                          <a:spcPts val="140"/>
                        </a:spcBef>
                      </a:pPr>
                      <a:r>
                        <a:rPr sz="1500" spc="70" dirty="0">
                          <a:latin typeface="Lucida Grande"/>
                          <a:cs typeface="Lucida Grande"/>
                        </a:rPr>
                        <a:t>✓</a:t>
                      </a:r>
                      <a:endParaRPr sz="1500">
                        <a:latin typeface="Lucida Grande"/>
                        <a:cs typeface="Lucida Grande"/>
                      </a:endParaRPr>
                    </a:p>
                  </a:txBody>
                  <a:tcPr marL="0" marR="0" marT="38839" marB="0">
                    <a:lnT w="6350">
                      <a:solidFill>
                        <a:srgbClr val="000000"/>
                      </a:solidFill>
                      <a:prstDash val="solid"/>
                    </a:lnT>
                  </a:tcPr>
                </a:tc>
                <a:extLst>
                  <a:ext uri="{0D108BD9-81ED-4DB2-BD59-A6C34878D82A}">
                    <a16:rowId xmlns:a16="http://schemas.microsoft.com/office/drawing/2014/main" val="10016"/>
                  </a:ext>
                </a:extLst>
              </a:tr>
              <a:tr h="216387">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marL="75565">
                        <a:lnSpc>
                          <a:spcPts val="685"/>
                        </a:lnSpc>
                      </a:pPr>
                      <a:r>
                        <a:rPr sz="1500" i="1" dirty="0">
                          <a:latin typeface="Times New Roman"/>
                          <a:cs typeface="Times New Roman"/>
                        </a:rPr>
                        <a:t>V</a:t>
                      </a:r>
                      <a:r>
                        <a:rPr sz="1500" i="1" spc="25" dirty="0">
                          <a:latin typeface="Times New Roman"/>
                          <a:cs typeface="Times New Roman"/>
                        </a:rPr>
                        <a:t> </a:t>
                      </a:r>
                      <a:r>
                        <a:rPr sz="1600" i="1" spc="240" baseline="33333" dirty="0">
                          <a:latin typeface="Times New Roman"/>
                          <a:cs typeface="Times New Roman"/>
                        </a:rPr>
                        <a:t>π</a:t>
                      </a:r>
                      <a:r>
                        <a:rPr sz="1600" i="1" spc="-67" baseline="33333" dirty="0">
                          <a:latin typeface="Times New Roman"/>
                          <a:cs typeface="Times New Roman"/>
                        </a:rPr>
                        <a:t> </a:t>
                      </a:r>
                      <a:r>
                        <a:rPr sz="1500" spc="55" dirty="0">
                          <a:latin typeface="Arial"/>
                          <a:cs typeface="Arial"/>
                        </a:rPr>
                        <a:t>(</a:t>
                      </a:r>
                      <a:r>
                        <a:rPr sz="1500" i="1" spc="55" dirty="0">
                          <a:latin typeface="Times New Roman"/>
                          <a:cs typeface="Times New Roman"/>
                        </a:rPr>
                        <a:t>s</a:t>
                      </a:r>
                      <a:r>
                        <a:rPr sz="1500" spc="55" dirty="0">
                          <a:latin typeface="Arial"/>
                          <a:cs typeface="Arial"/>
                        </a:rPr>
                        <a:t>)</a:t>
                      </a:r>
                      <a:endParaRPr sz="1500">
                        <a:latin typeface="Arial"/>
                        <a:cs typeface="Arial"/>
                      </a:endParaRPr>
                    </a:p>
                  </a:txBody>
                  <a:tcPr marL="0" marR="0" marT="0" marB="0"/>
                </a:tc>
                <a:tc>
                  <a:txBody>
                    <a:bodyPr/>
                    <a:lstStyle/>
                    <a:p>
                      <a:pPr algn="ctr">
                        <a:lnSpc>
                          <a:spcPts val="685"/>
                        </a:lnSpc>
                      </a:pPr>
                      <a:r>
                        <a:rPr sz="1500" spc="70" dirty="0">
                          <a:latin typeface="Lucida Grande"/>
                          <a:cs typeface="Lucida Grande"/>
                        </a:rPr>
                        <a:t>✓</a:t>
                      </a:r>
                      <a:endParaRPr sz="1500">
                        <a:latin typeface="Lucida Grande"/>
                        <a:cs typeface="Lucida Grande"/>
                      </a:endParaRPr>
                    </a:p>
                  </a:txBody>
                  <a:tcPr marL="0" marR="0" marT="0" marB="0"/>
                </a:tc>
                <a:tc>
                  <a:txBody>
                    <a:bodyPr/>
                    <a:lstStyle/>
                    <a:p>
                      <a:pPr algn="ctr">
                        <a:lnSpc>
                          <a:spcPts val="685"/>
                        </a:lnSpc>
                      </a:pPr>
                      <a:r>
                        <a:rPr sz="1500" spc="70" dirty="0">
                          <a:latin typeface="Lucida Grande"/>
                          <a:cs typeface="Lucida Grande"/>
                        </a:rPr>
                        <a:t>✓</a:t>
                      </a:r>
                      <a:endParaRPr sz="1500">
                        <a:latin typeface="Lucida Grande"/>
                        <a:cs typeface="Lucida Grande"/>
                      </a:endParaRPr>
                    </a:p>
                  </a:txBody>
                  <a:tcPr marL="0" marR="0" marT="0" marB="0"/>
                </a:tc>
                <a:extLst>
                  <a:ext uri="{0D108BD9-81ED-4DB2-BD59-A6C34878D82A}">
                    <a16:rowId xmlns:a16="http://schemas.microsoft.com/office/drawing/2014/main" val="10017"/>
                  </a:ext>
                </a:extLst>
              </a:tr>
              <a:tr h="220548">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marL="75565">
                        <a:lnSpc>
                          <a:spcPts val="695"/>
                        </a:lnSpc>
                      </a:pPr>
                      <a:r>
                        <a:rPr sz="1500" i="1" dirty="0">
                          <a:latin typeface="Times New Roman"/>
                          <a:cs typeface="Times New Roman"/>
                        </a:rPr>
                        <a:t>V</a:t>
                      </a:r>
                      <a:r>
                        <a:rPr sz="1500" i="1" spc="15" dirty="0">
                          <a:latin typeface="Times New Roman"/>
                          <a:cs typeface="Times New Roman"/>
                        </a:rPr>
                        <a:t> </a:t>
                      </a:r>
                      <a:r>
                        <a:rPr sz="1600" i="1" spc="240" baseline="33333" dirty="0">
                          <a:latin typeface="Times New Roman"/>
                          <a:cs typeface="Times New Roman"/>
                        </a:rPr>
                        <a:t>π</a:t>
                      </a:r>
                      <a:r>
                        <a:rPr sz="1600" i="1" spc="-75" baseline="33333" dirty="0">
                          <a:latin typeface="Times New Roman"/>
                          <a:cs typeface="Times New Roman"/>
                        </a:rPr>
                        <a:t> </a:t>
                      </a:r>
                      <a:r>
                        <a:rPr sz="1500" spc="75" dirty="0">
                          <a:latin typeface="Arial"/>
                          <a:cs typeface="Arial"/>
                        </a:rPr>
                        <a:t>(</a:t>
                      </a:r>
                      <a:r>
                        <a:rPr sz="1500" i="1" spc="75" dirty="0">
                          <a:latin typeface="Times New Roman"/>
                          <a:cs typeface="Times New Roman"/>
                        </a:rPr>
                        <a:t>s,</a:t>
                      </a:r>
                      <a:r>
                        <a:rPr sz="1500" i="1" spc="-20" dirty="0">
                          <a:latin typeface="Times New Roman"/>
                          <a:cs typeface="Times New Roman"/>
                        </a:rPr>
                        <a:t> </a:t>
                      </a:r>
                      <a:r>
                        <a:rPr sz="1500" i="1" spc="30" dirty="0">
                          <a:latin typeface="Times New Roman"/>
                          <a:cs typeface="Times New Roman"/>
                        </a:rPr>
                        <a:t>o</a:t>
                      </a:r>
                      <a:r>
                        <a:rPr sz="1500" spc="30" dirty="0">
                          <a:latin typeface="Arial"/>
                          <a:cs typeface="Arial"/>
                        </a:rPr>
                        <a:t>)</a:t>
                      </a:r>
                      <a:endParaRPr sz="1500">
                        <a:latin typeface="Arial"/>
                        <a:cs typeface="Arial"/>
                      </a:endParaRPr>
                    </a:p>
                  </a:txBody>
                  <a:tcPr marL="0" marR="0" marT="0" marB="0"/>
                </a:tc>
                <a:tc>
                  <a:txBody>
                    <a:bodyPr/>
                    <a:lstStyle/>
                    <a:p>
                      <a:pPr algn="ctr">
                        <a:lnSpc>
                          <a:spcPts val="695"/>
                        </a:lnSpc>
                      </a:pPr>
                      <a:r>
                        <a:rPr sz="1500" spc="70" dirty="0">
                          <a:latin typeface="Lucida Grande"/>
                          <a:cs typeface="Lucida Grande"/>
                        </a:rPr>
                        <a:t>✓</a:t>
                      </a:r>
                      <a:endParaRPr sz="1500">
                        <a:latin typeface="Lucida Grande"/>
                        <a:cs typeface="Lucida Grande"/>
                      </a:endParaRPr>
                    </a:p>
                  </a:txBody>
                  <a:tcPr marL="0" marR="0" marT="0" marB="0"/>
                </a:tc>
                <a:tc>
                  <a:txBody>
                    <a:bodyPr/>
                    <a:lstStyle/>
                    <a:p>
                      <a:pPr algn="ctr">
                        <a:lnSpc>
                          <a:spcPts val="695"/>
                        </a:lnSpc>
                      </a:pPr>
                      <a:r>
                        <a:rPr sz="1500" spc="70" dirty="0">
                          <a:latin typeface="Lucida Grande"/>
                          <a:cs typeface="Lucida Grande"/>
                        </a:rPr>
                        <a:t>✓</a:t>
                      </a:r>
                      <a:endParaRPr sz="1500">
                        <a:latin typeface="Lucida Grande"/>
                        <a:cs typeface="Lucida Grande"/>
                      </a:endParaRPr>
                    </a:p>
                  </a:txBody>
                  <a:tcPr marL="0" marR="0" marT="0" marB="0"/>
                </a:tc>
                <a:extLst>
                  <a:ext uri="{0D108BD9-81ED-4DB2-BD59-A6C34878D82A}">
                    <a16:rowId xmlns:a16="http://schemas.microsoft.com/office/drawing/2014/main" val="10018"/>
                  </a:ext>
                </a:extLst>
              </a:tr>
              <a:tr h="220548">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marL="75565">
                        <a:lnSpc>
                          <a:spcPts val="695"/>
                        </a:lnSpc>
                      </a:pPr>
                      <a:r>
                        <a:rPr sz="1500" i="1" dirty="0">
                          <a:latin typeface="Times New Roman"/>
                          <a:cs typeface="Times New Roman"/>
                        </a:rPr>
                        <a:t>V</a:t>
                      </a:r>
                      <a:r>
                        <a:rPr sz="1500" i="1" spc="15" dirty="0">
                          <a:latin typeface="Times New Roman"/>
                          <a:cs typeface="Times New Roman"/>
                        </a:rPr>
                        <a:t> </a:t>
                      </a:r>
                      <a:r>
                        <a:rPr sz="1600" i="1" spc="240" baseline="33333" dirty="0">
                          <a:latin typeface="Times New Roman"/>
                          <a:cs typeface="Times New Roman"/>
                        </a:rPr>
                        <a:t>π</a:t>
                      </a:r>
                      <a:r>
                        <a:rPr sz="1600" i="1" spc="-75" baseline="33333" dirty="0">
                          <a:latin typeface="Times New Roman"/>
                          <a:cs typeface="Times New Roman"/>
                        </a:rPr>
                        <a:t> </a:t>
                      </a:r>
                      <a:r>
                        <a:rPr sz="1500" spc="80" dirty="0">
                          <a:latin typeface="Arial"/>
                          <a:cs typeface="Arial"/>
                        </a:rPr>
                        <a:t>(</a:t>
                      </a:r>
                      <a:r>
                        <a:rPr sz="1500" i="1" spc="80" dirty="0">
                          <a:latin typeface="Times New Roman"/>
                          <a:cs typeface="Times New Roman"/>
                        </a:rPr>
                        <a:t>h,</a:t>
                      </a:r>
                      <a:r>
                        <a:rPr sz="1500" i="1" spc="-25" dirty="0">
                          <a:latin typeface="Times New Roman"/>
                          <a:cs typeface="Times New Roman"/>
                        </a:rPr>
                        <a:t> </a:t>
                      </a:r>
                      <a:r>
                        <a:rPr sz="1500" i="1" spc="60" dirty="0">
                          <a:latin typeface="Times New Roman"/>
                          <a:cs typeface="Times New Roman"/>
                        </a:rPr>
                        <a:t>s</a:t>
                      </a:r>
                      <a:r>
                        <a:rPr sz="1500" spc="60" dirty="0">
                          <a:latin typeface="Arial"/>
                          <a:cs typeface="Arial"/>
                        </a:rPr>
                        <a:t>)</a:t>
                      </a:r>
                      <a:endParaRPr sz="1500">
                        <a:latin typeface="Arial"/>
                        <a:cs typeface="Arial"/>
                      </a:endParaRPr>
                    </a:p>
                  </a:txBody>
                  <a:tcPr marL="0" marR="0" marT="0" marB="0"/>
                </a:tc>
                <a:tc>
                  <a:txBody>
                    <a:bodyPr/>
                    <a:lstStyle/>
                    <a:p>
                      <a:pPr algn="ctr">
                        <a:lnSpc>
                          <a:spcPts val="695"/>
                        </a:lnSpc>
                      </a:pPr>
                      <a:r>
                        <a:rPr sz="1500" spc="70" dirty="0">
                          <a:latin typeface="Lucida Grande"/>
                          <a:cs typeface="Lucida Grande"/>
                        </a:rPr>
                        <a:t>✓</a:t>
                      </a:r>
                      <a:endParaRPr sz="1500">
                        <a:latin typeface="Lucida Grande"/>
                        <a:cs typeface="Lucida Grande"/>
                      </a:endParaRPr>
                    </a:p>
                  </a:txBody>
                  <a:tcPr marL="0" marR="0" marT="0" marB="0"/>
                </a:tc>
                <a:tc>
                  <a:txBody>
                    <a:bodyPr/>
                    <a:lstStyle/>
                    <a:p>
                      <a:pPr algn="ctr">
                        <a:lnSpc>
                          <a:spcPts val="695"/>
                        </a:lnSpc>
                      </a:pPr>
                      <a:r>
                        <a:rPr sz="1500" spc="70" dirty="0">
                          <a:latin typeface="Lucida Grande"/>
                          <a:cs typeface="Lucida Grande"/>
                        </a:rPr>
                        <a:t>✓</a:t>
                      </a:r>
                      <a:endParaRPr sz="1500">
                        <a:latin typeface="Lucida Grande"/>
                        <a:cs typeface="Lucida Grande"/>
                      </a:endParaRPr>
                    </a:p>
                  </a:txBody>
                  <a:tcPr marL="0" marR="0" marT="0" marB="0"/>
                </a:tc>
                <a:extLst>
                  <a:ext uri="{0D108BD9-81ED-4DB2-BD59-A6C34878D82A}">
                    <a16:rowId xmlns:a16="http://schemas.microsoft.com/office/drawing/2014/main" val="10019"/>
                  </a:ext>
                </a:extLst>
              </a:tr>
              <a:tr h="299613">
                <a:tc>
                  <a:txBody>
                    <a:bodyPr/>
                    <a:lstStyle/>
                    <a:p>
                      <a:pPr>
                        <a:lnSpc>
                          <a:spcPct val="100000"/>
                        </a:lnSpc>
                      </a:pPr>
                      <a:endParaRPr sz="1300">
                        <a:latin typeface="Times New Roman"/>
                        <a:cs typeface="Times New Roman"/>
                      </a:endParaRPr>
                    </a:p>
                  </a:txBody>
                  <a:tcPr marL="0" marR="0" marT="0" marB="0">
                    <a:lnB w="9525">
                      <a:solidFill>
                        <a:srgbClr val="000000"/>
                      </a:solidFill>
                      <a:prstDash val="solid"/>
                    </a:lnB>
                  </a:tcPr>
                </a:tc>
                <a:tc>
                  <a:txBody>
                    <a:bodyPr/>
                    <a:lstStyle/>
                    <a:p>
                      <a:pPr>
                        <a:lnSpc>
                          <a:spcPct val="100000"/>
                        </a:lnSpc>
                      </a:pPr>
                      <a:endParaRPr sz="1300">
                        <a:latin typeface="Times New Roman"/>
                        <a:cs typeface="Times New Roman"/>
                      </a:endParaRPr>
                    </a:p>
                  </a:txBody>
                  <a:tcPr marL="0" marR="0" marT="0" marB="0">
                    <a:lnB w="9525">
                      <a:solidFill>
                        <a:srgbClr val="000000"/>
                      </a:solidFill>
                      <a:prstDash val="solid"/>
                    </a:lnB>
                  </a:tcPr>
                </a:tc>
                <a:tc>
                  <a:txBody>
                    <a:bodyPr/>
                    <a:lstStyle/>
                    <a:p>
                      <a:pPr marL="75565">
                        <a:lnSpc>
                          <a:spcPts val="790"/>
                        </a:lnSpc>
                      </a:pPr>
                      <a:r>
                        <a:rPr sz="1500" i="1" dirty="0">
                          <a:latin typeface="Times New Roman"/>
                          <a:cs typeface="Times New Roman"/>
                        </a:rPr>
                        <a:t>V</a:t>
                      </a:r>
                      <a:r>
                        <a:rPr sz="1500" i="1" spc="15" dirty="0">
                          <a:latin typeface="Times New Roman"/>
                          <a:cs typeface="Times New Roman"/>
                        </a:rPr>
                        <a:t> </a:t>
                      </a:r>
                      <a:r>
                        <a:rPr sz="1600" i="1" spc="240" baseline="33333" dirty="0">
                          <a:latin typeface="Times New Roman"/>
                          <a:cs typeface="Times New Roman"/>
                        </a:rPr>
                        <a:t>π</a:t>
                      </a:r>
                      <a:r>
                        <a:rPr sz="1600" i="1" spc="-75" baseline="33333" dirty="0">
                          <a:latin typeface="Times New Roman"/>
                          <a:cs typeface="Times New Roman"/>
                        </a:rPr>
                        <a:t> </a:t>
                      </a:r>
                      <a:r>
                        <a:rPr sz="1500" spc="80" dirty="0">
                          <a:latin typeface="Arial"/>
                          <a:cs typeface="Arial"/>
                        </a:rPr>
                        <a:t>(</a:t>
                      </a:r>
                      <a:r>
                        <a:rPr sz="1500" i="1" spc="80" dirty="0">
                          <a:latin typeface="Times New Roman"/>
                          <a:cs typeface="Times New Roman"/>
                        </a:rPr>
                        <a:t>h,</a:t>
                      </a:r>
                      <a:r>
                        <a:rPr sz="1500" i="1" spc="-25" dirty="0">
                          <a:latin typeface="Times New Roman"/>
                          <a:cs typeface="Times New Roman"/>
                        </a:rPr>
                        <a:t> </a:t>
                      </a:r>
                      <a:r>
                        <a:rPr sz="1500" i="1" spc="75" dirty="0">
                          <a:latin typeface="Times New Roman"/>
                          <a:cs typeface="Times New Roman"/>
                        </a:rPr>
                        <a:t>z</a:t>
                      </a:r>
                      <a:r>
                        <a:rPr sz="1500" spc="75" dirty="0">
                          <a:latin typeface="Arial"/>
                          <a:cs typeface="Arial"/>
                        </a:rPr>
                        <a:t>)</a:t>
                      </a:r>
                      <a:endParaRPr sz="1500">
                        <a:latin typeface="Arial"/>
                        <a:cs typeface="Arial"/>
                      </a:endParaRPr>
                    </a:p>
                  </a:txBody>
                  <a:tcPr marL="0" marR="0" marT="0" marB="0">
                    <a:lnB w="9525">
                      <a:solidFill>
                        <a:srgbClr val="000000"/>
                      </a:solidFill>
                      <a:prstDash val="solid"/>
                    </a:lnB>
                  </a:tcPr>
                </a:tc>
                <a:tc>
                  <a:txBody>
                    <a:bodyPr/>
                    <a:lstStyle/>
                    <a:p>
                      <a:pPr algn="ctr">
                        <a:lnSpc>
                          <a:spcPts val="790"/>
                        </a:lnSpc>
                      </a:pPr>
                      <a:r>
                        <a:rPr sz="1500" spc="70" dirty="0">
                          <a:latin typeface="Lucida Grande"/>
                          <a:cs typeface="Lucida Grande"/>
                        </a:rPr>
                        <a:t>✓</a:t>
                      </a:r>
                      <a:endParaRPr sz="1500">
                        <a:latin typeface="Lucida Grande"/>
                        <a:cs typeface="Lucida Grande"/>
                      </a:endParaRPr>
                    </a:p>
                  </a:txBody>
                  <a:tcPr marL="0" marR="0" marT="0" marB="0">
                    <a:lnB w="9525">
                      <a:solidFill>
                        <a:srgbClr val="000000"/>
                      </a:solidFill>
                      <a:prstDash val="solid"/>
                    </a:lnB>
                  </a:tcPr>
                </a:tc>
                <a:tc>
                  <a:txBody>
                    <a:bodyPr/>
                    <a:lstStyle/>
                    <a:p>
                      <a:pPr algn="ctr">
                        <a:lnSpc>
                          <a:spcPts val="790"/>
                        </a:lnSpc>
                      </a:pPr>
                      <a:r>
                        <a:rPr sz="1500" spc="70" dirty="0">
                          <a:latin typeface="Lucida Grande"/>
                          <a:cs typeface="Lucida Grande"/>
                        </a:rPr>
                        <a:t>✓</a:t>
                      </a:r>
                      <a:endParaRPr sz="1500" dirty="0">
                        <a:latin typeface="Lucida Grande"/>
                        <a:cs typeface="Lucida Grande"/>
                      </a:endParaRPr>
                    </a:p>
                  </a:txBody>
                  <a:tcPr marL="0" marR="0" marT="0" marB="0">
                    <a:lnB w="9525">
                      <a:solidFill>
                        <a:srgbClr val="000000"/>
                      </a:solidFill>
                      <a:prstDash val="solid"/>
                    </a:lnB>
                  </a:tcPr>
                </a:tc>
                <a:extLst>
                  <a:ext uri="{0D108BD9-81ED-4DB2-BD59-A6C34878D82A}">
                    <a16:rowId xmlns:a16="http://schemas.microsoft.com/office/drawing/2014/main" val="10020"/>
                  </a:ext>
                </a:extLst>
              </a:tr>
            </a:tbl>
          </a:graphicData>
        </a:graphic>
      </p:graphicFrame>
      <p:sp>
        <p:nvSpPr>
          <p:cNvPr id="36" name="object 36"/>
          <p:cNvSpPr txBox="1">
            <a:spLocks noGrp="1"/>
          </p:cNvSpPr>
          <p:nvPr>
            <p:ph type="ftr" sz="quarter" idx="5"/>
          </p:nvPr>
        </p:nvSpPr>
        <p:spPr>
          <a:xfrm>
            <a:off x="85737" y="3350180"/>
            <a:ext cx="337184"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A.</a:t>
            </a:r>
            <a:r>
              <a:rPr lang="en-US" spc="-20"/>
              <a:t> </a:t>
            </a:r>
            <a:r>
              <a:rPr lang="en-US" spc="-10"/>
              <a:t>Baisero</a:t>
            </a:r>
            <a:endParaRPr spc="-22" dirty="0"/>
          </a:p>
        </p:txBody>
      </p:sp>
      <p:sp>
        <p:nvSpPr>
          <p:cNvPr id="40" name="object 40"/>
          <p:cNvSpPr txBox="1">
            <a:spLocks noGrp="1"/>
          </p:cNvSpPr>
          <p:nvPr>
            <p:ph type="dt" sz="half" idx="6"/>
          </p:nvPr>
        </p:nvSpPr>
        <p:spPr>
          <a:xfrm>
            <a:off x="3570742" y="3350180"/>
            <a:ext cx="429958"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CS</a:t>
            </a:r>
            <a:r>
              <a:rPr lang="en-US" spc="-20"/>
              <a:t> </a:t>
            </a:r>
            <a:r>
              <a:rPr lang="en-US" spc="-10"/>
              <a:t>4180/5180</a:t>
            </a:r>
            <a:endParaRPr spc="-22" dirty="0"/>
          </a:p>
        </p:txBody>
      </p:sp>
      <p:sp>
        <p:nvSpPr>
          <p:cNvPr id="41" name="object 41"/>
          <p:cNvSpPr txBox="1">
            <a:spLocks noGrp="1"/>
          </p:cNvSpPr>
          <p:nvPr>
            <p:ph type="sldNum" sz="quarter" idx="7"/>
          </p:nvPr>
        </p:nvSpPr>
        <p:spPr>
          <a:xfrm>
            <a:off x="4295597" y="3357216"/>
            <a:ext cx="244729"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73025">
              <a:spcBef>
                <a:spcPts val="70"/>
              </a:spcBef>
            </a:pPr>
            <a:fld id="{81D60167-4931-47E6-BA6A-407CBD079E47}" type="slidenum">
              <a:rPr lang="en-US" smtClean="0"/>
              <a:pPr marL="73025">
                <a:spcBef>
                  <a:spcPts val="70"/>
                </a:spcBef>
              </a:pPr>
              <a:t>306</a:t>
            </a:fld>
            <a:r>
              <a:rPr lang="en-US" spc="-15"/>
              <a:t> </a:t>
            </a:r>
            <a:r>
              <a:rPr lang="en-US"/>
              <a:t>/</a:t>
            </a:r>
            <a:r>
              <a:rPr lang="en-US" spc="-5"/>
              <a:t> </a:t>
            </a:r>
            <a:r>
              <a:rPr lang="en-US" spc="-25"/>
              <a:t>53</a:t>
            </a:r>
            <a:endParaRPr spc="-55" dirty="0"/>
          </a:p>
        </p:txBody>
      </p:sp>
      <p:sp>
        <p:nvSpPr>
          <p:cNvPr id="43" name="TextBox 42">
            <a:extLst>
              <a:ext uri="{FF2B5EF4-FFF2-40B4-BE49-F238E27FC236}">
                <a16:creationId xmlns:a16="http://schemas.microsoft.com/office/drawing/2014/main" id="{7C83726B-24F1-6B6C-6C7E-0B9E47E90E84}"/>
              </a:ext>
            </a:extLst>
          </p:cNvPr>
          <p:cNvSpPr txBox="1"/>
          <p:nvPr/>
        </p:nvSpPr>
        <p:spPr>
          <a:xfrm>
            <a:off x="1920087" y="663018"/>
            <a:ext cx="7785464" cy="204287"/>
          </a:xfrm>
          <a:prstGeom prst="rect">
            <a:avLst/>
          </a:prstGeom>
          <a:noFill/>
        </p:spPr>
        <p:txBody>
          <a:bodyPr wrap="square">
            <a:spAutoFit/>
          </a:bodyPr>
          <a:lstStyle/>
          <a:p>
            <a:pPr marL="25400">
              <a:lnSpc>
                <a:spcPts val="805"/>
              </a:lnSpc>
              <a:spcBef>
                <a:spcPts val="95"/>
              </a:spcBef>
            </a:pPr>
            <a:r>
              <a:rPr lang="en-US" sz="1200" b="1" dirty="0">
                <a:solidFill>
                  <a:srgbClr val="D41A2C"/>
                </a:solidFill>
                <a:latin typeface="Arial"/>
                <a:cs typeface="Arial"/>
              </a:rPr>
              <a:t>“Unbiased</a:t>
            </a:r>
            <a:r>
              <a:rPr lang="en-US" sz="1200" b="1" spc="-10" dirty="0">
                <a:solidFill>
                  <a:srgbClr val="D41A2C"/>
                </a:solidFill>
                <a:latin typeface="Arial"/>
                <a:cs typeface="Arial"/>
              </a:rPr>
              <a:t> </a:t>
            </a:r>
            <a:r>
              <a:rPr lang="en-US" sz="1200" b="1" dirty="0">
                <a:solidFill>
                  <a:srgbClr val="D41A2C"/>
                </a:solidFill>
                <a:latin typeface="Arial"/>
                <a:cs typeface="Arial"/>
              </a:rPr>
              <a:t>Asymmetric</a:t>
            </a:r>
            <a:r>
              <a:rPr lang="en-US" sz="1200" b="1" spc="-10" dirty="0">
                <a:solidFill>
                  <a:srgbClr val="D41A2C"/>
                </a:solidFill>
                <a:latin typeface="Arial"/>
                <a:cs typeface="Arial"/>
              </a:rPr>
              <a:t> Reinforcement </a:t>
            </a:r>
            <a:r>
              <a:rPr lang="en-US" sz="1200" b="1" dirty="0">
                <a:solidFill>
                  <a:srgbClr val="D41A2C"/>
                </a:solidFill>
                <a:latin typeface="Arial"/>
                <a:cs typeface="Arial"/>
              </a:rPr>
              <a:t>Learning</a:t>
            </a:r>
            <a:r>
              <a:rPr lang="en-US" sz="1200" b="1" spc="-5" dirty="0">
                <a:solidFill>
                  <a:srgbClr val="D41A2C"/>
                </a:solidFill>
                <a:latin typeface="Arial"/>
                <a:cs typeface="Arial"/>
              </a:rPr>
              <a:t> </a:t>
            </a:r>
            <a:r>
              <a:rPr lang="en-US" sz="1200" b="1" dirty="0">
                <a:solidFill>
                  <a:srgbClr val="D41A2C"/>
                </a:solidFill>
                <a:latin typeface="Arial"/>
                <a:cs typeface="Arial"/>
              </a:rPr>
              <a:t>under</a:t>
            </a:r>
            <a:r>
              <a:rPr lang="en-US" sz="1200" b="1" spc="-10" dirty="0">
                <a:solidFill>
                  <a:srgbClr val="D41A2C"/>
                </a:solidFill>
                <a:latin typeface="Arial"/>
                <a:cs typeface="Arial"/>
              </a:rPr>
              <a:t> </a:t>
            </a:r>
            <a:r>
              <a:rPr lang="en-US" sz="1200" b="1" dirty="0">
                <a:solidFill>
                  <a:srgbClr val="D41A2C"/>
                </a:solidFill>
                <a:latin typeface="Arial"/>
                <a:cs typeface="Arial"/>
              </a:rPr>
              <a:t>Partial</a:t>
            </a:r>
            <a:r>
              <a:rPr lang="en-US" sz="1200" b="1" spc="-10" dirty="0">
                <a:solidFill>
                  <a:srgbClr val="D41A2C"/>
                </a:solidFill>
                <a:latin typeface="Arial"/>
                <a:cs typeface="Arial"/>
              </a:rPr>
              <a:t> Observability” </a:t>
            </a:r>
            <a:r>
              <a:rPr lang="en-US" sz="1200" b="1" dirty="0">
                <a:solidFill>
                  <a:srgbClr val="D41A2C"/>
                </a:solidFill>
                <a:latin typeface="Arial"/>
                <a:cs typeface="Arial"/>
              </a:rPr>
              <a:t>(</a:t>
            </a:r>
            <a:r>
              <a:rPr lang="en-US" sz="1200" b="1" dirty="0" err="1">
                <a:solidFill>
                  <a:srgbClr val="D41A2C"/>
                </a:solidFill>
                <a:latin typeface="Arial"/>
                <a:cs typeface="Arial"/>
              </a:rPr>
              <a:t>Baisero</a:t>
            </a:r>
            <a:r>
              <a:rPr lang="en-US" sz="1200" b="1" spc="-5" dirty="0">
                <a:solidFill>
                  <a:srgbClr val="D41A2C"/>
                </a:solidFill>
                <a:latin typeface="Arial"/>
                <a:cs typeface="Arial"/>
              </a:rPr>
              <a:t> </a:t>
            </a:r>
            <a:r>
              <a:rPr lang="en-US" sz="1200" b="1" dirty="0">
                <a:solidFill>
                  <a:srgbClr val="D41A2C"/>
                </a:solidFill>
                <a:latin typeface="Arial"/>
                <a:cs typeface="Arial"/>
              </a:rPr>
              <a:t>and</a:t>
            </a:r>
            <a:r>
              <a:rPr lang="en-US" sz="1200" b="1" spc="-10" dirty="0">
                <a:solidFill>
                  <a:srgbClr val="D41A2C"/>
                </a:solidFill>
                <a:latin typeface="Arial"/>
                <a:cs typeface="Arial"/>
              </a:rPr>
              <a:t> </a:t>
            </a:r>
            <a:r>
              <a:rPr lang="en-US" sz="1200" b="1" dirty="0">
                <a:solidFill>
                  <a:srgbClr val="D41A2C"/>
                </a:solidFill>
                <a:latin typeface="Arial"/>
                <a:cs typeface="Arial"/>
              </a:rPr>
              <a:t>Amato,</a:t>
            </a:r>
            <a:r>
              <a:rPr lang="en-US" sz="1200" b="1" spc="-10" dirty="0">
                <a:solidFill>
                  <a:srgbClr val="D41A2C"/>
                </a:solidFill>
                <a:latin typeface="Arial"/>
                <a:cs typeface="Arial"/>
              </a:rPr>
              <a:t> </a:t>
            </a:r>
            <a:r>
              <a:rPr lang="en-US" sz="1200" b="1" spc="-10" dirty="0">
                <a:solidFill>
                  <a:srgbClr val="D41A2C"/>
                </a:solidFill>
                <a:latin typeface="Arial"/>
                <a:cs typeface="Arial"/>
                <a:hlinkClick r:id="rId2" action="ppaction://hlinksldjump"/>
              </a:rPr>
              <a:t>2022)</a:t>
            </a:r>
            <a:endParaRPr lang="en-US" sz="1200" dirty="0">
              <a:latin typeface="Arial"/>
              <a:cs typeface="Arial"/>
            </a:endParaRPr>
          </a:p>
        </p:txBody>
      </p:sp>
    </p:spTree>
  </p:cSld>
  <p:clrMapOvr>
    <a:masterClrMapping/>
  </p:clrMapOvr>
  <p:transition>
    <p:cut/>
  </p:transition>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object 46"/>
          <p:cNvSpPr txBox="1"/>
          <p:nvPr/>
        </p:nvSpPr>
        <p:spPr>
          <a:xfrm>
            <a:off x="763783" y="1547531"/>
            <a:ext cx="7562449" cy="261933"/>
          </a:xfrm>
          <a:prstGeom prst="rect">
            <a:avLst/>
          </a:prstGeom>
        </p:spPr>
        <p:txBody>
          <a:bodyPr vert="horz" wrap="square" lIns="0" tIns="26355" rIns="0" bIns="0" rtlCol="0">
            <a:spAutoFit/>
          </a:bodyPr>
          <a:lstStyle/>
          <a:p>
            <a:pPr marL="27742">
              <a:spcBef>
                <a:spcPts val="208"/>
              </a:spcBef>
              <a:tabLst>
                <a:tab pos="4193185" algn="l"/>
              </a:tabLst>
            </a:pPr>
            <a:r>
              <a:rPr sz="1529" b="1" dirty="0">
                <a:latin typeface="Arial"/>
                <a:cs typeface="Arial"/>
              </a:rPr>
              <a:t>(Symmetric)</a:t>
            </a:r>
            <a:r>
              <a:rPr sz="1529" b="1" spc="-55" dirty="0">
                <a:latin typeface="Arial"/>
                <a:cs typeface="Arial"/>
              </a:rPr>
              <a:t> </a:t>
            </a:r>
            <a:r>
              <a:rPr sz="1529" b="1" spc="-22" dirty="0">
                <a:latin typeface="Arial"/>
                <a:cs typeface="Arial"/>
              </a:rPr>
              <a:t>Actor-Critic:</a:t>
            </a:r>
            <a:r>
              <a:rPr sz="1529" b="1" dirty="0">
                <a:latin typeface="Arial"/>
                <a:cs typeface="Arial"/>
              </a:rPr>
              <a:t>	(Unbiased)</a:t>
            </a:r>
            <a:r>
              <a:rPr sz="1529" b="1" spc="-76" dirty="0">
                <a:latin typeface="Arial"/>
                <a:cs typeface="Arial"/>
              </a:rPr>
              <a:t> </a:t>
            </a:r>
            <a:r>
              <a:rPr sz="1529" b="1" dirty="0">
                <a:latin typeface="Arial"/>
                <a:cs typeface="Arial"/>
              </a:rPr>
              <a:t>Asymmetric</a:t>
            </a:r>
            <a:r>
              <a:rPr sz="1529" b="1" spc="-66" dirty="0">
                <a:latin typeface="Arial"/>
                <a:cs typeface="Arial"/>
              </a:rPr>
              <a:t> </a:t>
            </a:r>
            <a:r>
              <a:rPr sz="1529" b="1" spc="-22" dirty="0">
                <a:latin typeface="Arial"/>
                <a:cs typeface="Arial"/>
              </a:rPr>
              <a:t>Actor-Critic:</a:t>
            </a:r>
            <a:endParaRPr sz="1529">
              <a:latin typeface="Arial"/>
              <a:cs typeface="Arial"/>
            </a:endParaRPr>
          </a:p>
        </p:txBody>
      </p:sp>
      <p:sp>
        <p:nvSpPr>
          <p:cNvPr id="67" name="object 67"/>
          <p:cNvSpPr/>
          <p:nvPr/>
        </p:nvSpPr>
        <p:spPr>
          <a:xfrm>
            <a:off x="680555" y="4339973"/>
            <a:ext cx="8715124" cy="402258"/>
          </a:xfrm>
          <a:custGeom>
            <a:avLst/>
            <a:gdLst/>
            <a:ahLst/>
            <a:cxnLst/>
            <a:rect l="l" t="t" r="r" b="b"/>
            <a:pathLst>
              <a:path w="3989704" h="184150">
                <a:moveTo>
                  <a:pt x="3938852" y="0"/>
                </a:moveTo>
                <a:lnTo>
                  <a:pt x="50800" y="0"/>
                </a:lnTo>
                <a:lnTo>
                  <a:pt x="31075" y="4008"/>
                </a:lnTo>
                <a:lnTo>
                  <a:pt x="14922" y="14922"/>
                </a:lnTo>
                <a:lnTo>
                  <a:pt x="4008" y="31075"/>
                </a:lnTo>
                <a:lnTo>
                  <a:pt x="0" y="50800"/>
                </a:lnTo>
                <a:lnTo>
                  <a:pt x="0" y="183731"/>
                </a:lnTo>
                <a:lnTo>
                  <a:pt x="3989652" y="183731"/>
                </a:lnTo>
                <a:lnTo>
                  <a:pt x="3989652" y="50800"/>
                </a:lnTo>
                <a:lnTo>
                  <a:pt x="3985644" y="31075"/>
                </a:lnTo>
                <a:lnTo>
                  <a:pt x="3974729" y="14922"/>
                </a:lnTo>
                <a:lnTo>
                  <a:pt x="3958576" y="4008"/>
                </a:lnTo>
                <a:lnTo>
                  <a:pt x="3938852" y="0"/>
                </a:lnTo>
                <a:close/>
              </a:path>
            </a:pathLst>
          </a:custGeom>
          <a:solidFill>
            <a:srgbClr val="D41A2C"/>
          </a:solidFill>
        </p:spPr>
        <p:txBody>
          <a:bodyPr wrap="square" lIns="0" tIns="0" rIns="0" bIns="0" rtlCol="0"/>
          <a:lstStyle/>
          <a:p>
            <a:endParaRPr sz="3932"/>
          </a:p>
        </p:txBody>
      </p:sp>
      <p:sp>
        <p:nvSpPr>
          <p:cNvPr id="68" name="object 68"/>
          <p:cNvSpPr txBox="1"/>
          <p:nvPr/>
        </p:nvSpPr>
        <p:spPr>
          <a:xfrm>
            <a:off x="708300" y="3789037"/>
            <a:ext cx="6074095" cy="896081"/>
          </a:xfrm>
          <a:prstGeom prst="rect">
            <a:avLst/>
          </a:prstGeom>
        </p:spPr>
        <p:txBody>
          <a:bodyPr vert="horz" wrap="square" lIns="0" tIns="26355" rIns="0" bIns="0" rtlCol="0">
            <a:spAutoFit/>
          </a:bodyPr>
          <a:lstStyle/>
          <a:p>
            <a:pPr marL="83226">
              <a:spcBef>
                <a:spcPts val="208"/>
              </a:spcBef>
            </a:pPr>
            <a:r>
              <a:rPr sz="1966" b="1" dirty="0">
                <a:latin typeface="Arial"/>
                <a:cs typeface="Arial"/>
              </a:rPr>
              <a:t>Question:</a:t>
            </a:r>
            <a:r>
              <a:rPr sz="1966" b="1" spc="33" dirty="0">
                <a:latin typeface="Arial"/>
                <a:cs typeface="Arial"/>
              </a:rPr>
              <a:t> </a:t>
            </a:r>
            <a:r>
              <a:rPr sz="1966" dirty="0">
                <a:latin typeface="Arial"/>
                <a:cs typeface="Arial"/>
              </a:rPr>
              <a:t>Does</a:t>
            </a:r>
            <a:r>
              <a:rPr sz="1966" spc="-87" dirty="0">
                <a:latin typeface="Arial"/>
                <a:cs typeface="Arial"/>
              </a:rPr>
              <a:t> </a:t>
            </a:r>
            <a:r>
              <a:rPr sz="1966" dirty="0">
                <a:latin typeface="Arial"/>
                <a:cs typeface="Arial"/>
              </a:rPr>
              <a:t>the</a:t>
            </a:r>
            <a:r>
              <a:rPr sz="1966" spc="-76" dirty="0">
                <a:latin typeface="Arial"/>
                <a:cs typeface="Arial"/>
              </a:rPr>
              <a:t> </a:t>
            </a:r>
            <a:r>
              <a:rPr sz="1966" dirty="0">
                <a:latin typeface="Arial"/>
                <a:cs typeface="Arial"/>
              </a:rPr>
              <a:t>asymmetric</a:t>
            </a:r>
            <a:r>
              <a:rPr sz="1966" spc="-76" dirty="0">
                <a:latin typeface="Arial"/>
                <a:cs typeface="Arial"/>
              </a:rPr>
              <a:t> </a:t>
            </a:r>
            <a:r>
              <a:rPr sz="1966" i="1" spc="350" dirty="0">
                <a:latin typeface="Menlo"/>
                <a:cs typeface="Menlo"/>
              </a:rPr>
              <a:t>∇</a:t>
            </a:r>
            <a:r>
              <a:rPr sz="1966" i="1" spc="350" dirty="0">
                <a:latin typeface="Times New Roman"/>
                <a:cs typeface="Times New Roman"/>
              </a:rPr>
              <a:t>J</a:t>
            </a:r>
            <a:r>
              <a:rPr sz="1966" i="1" spc="153" dirty="0">
                <a:latin typeface="Times New Roman"/>
                <a:cs typeface="Times New Roman"/>
              </a:rPr>
              <a:t> </a:t>
            </a:r>
            <a:r>
              <a:rPr sz="1966" spc="-131" dirty="0">
                <a:latin typeface="Times New Roman"/>
                <a:cs typeface="Times New Roman"/>
              </a:rPr>
              <a:t>=</a:t>
            </a:r>
            <a:r>
              <a:rPr sz="1966" spc="-194" baseline="46296" dirty="0">
                <a:latin typeface="Times New Roman"/>
                <a:cs typeface="Times New Roman"/>
              </a:rPr>
              <a:t>?</a:t>
            </a:r>
            <a:r>
              <a:rPr sz="1966" spc="754" baseline="46296" dirty="0">
                <a:latin typeface="Times New Roman"/>
                <a:cs typeface="Times New Roman"/>
              </a:rPr>
              <a:t> </a:t>
            </a:r>
            <a:r>
              <a:rPr sz="1966" dirty="0">
                <a:latin typeface="Arial"/>
                <a:cs typeface="Arial"/>
              </a:rPr>
              <a:t>equality</a:t>
            </a:r>
            <a:r>
              <a:rPr sz="1966" spc="-87" dirty="0">
                <a:latin typeface="Arial"/>
                <a:cs typeface="Arial"/>
              </a:rPr>
              <a:t> </a:t>
            </a:r>
            <a:r>
              <a:rPr sz="1966" spc="-22" dirty="0">
                <a:latin typeface="Arial"/>
                <a:cs typeface="Arial"/>
              </a:rPr>
              <a:t>hold?</a:t>
            </a:r>
            <a:endParaRPr sz="1966">
              <a:latin typeface="Arial"/>
              <a:cs typeface="Arial"/>
            </a:endParaRPr>
          </a:p>
          <a:p>
            <a:pPr marL="83226">
              <a:spcBef>
                <a:spcPts val="1844"/>
              </a:spcBef>
            </a:pPr>
            <a:r>
              <a:rPr sz="2184" dirty="0">
                <a:solidFill>
                  <a:srgbClr val="FFFFFF"/>
                </a:solidFill>
                <a:latin typeface="Arial"/>
                <a:cs typeface="Arial"/>
              </a:rPr>
              <a:t>Theorem</a:t>
            </a:r>
            <a:r>
              <a:rPr sz="2184" spc="-55" dirty="0">
                <a:solidFill>
                  <a:srgbClr val="FFFFFF"/>
                </a:solidFill>
                <a:latin typeface="Arial"/>
                <a:cs typeface="Arial"/>
              </a:rPr>
              <a:t> </a:t>
            </a:r>
            <a:r>
              <a:rPr sz="2184" dirty="0">
                <a:solidFill>
                  <a:srgbClr val="FFFFFF"/>
                </a:solidFill>
                <a:latin typeface="Arial"/>
                <a:cs typeface="Arial"/>
              </a:rPr>
              <a:t>(Stateful</a:t>
            </a:r>
            <a:r>
              <a:rPr sz="2184" spc="-44" dirty="0">
                <a:solidFill>
                  <a:srgbClr val="FFFFFF"/>
                </a:solidFill>
                <a:latin typeface="Arial"/>
                <a:cs typeface="Arial"/>
              </a:rPr>
              <a:t> </a:t>
            </a:r>
            <a:r>
              <a:rPr sz="2184" spc="-22" dirty="0">
                <a:solidFill>
                  <a:srgbClr val="FFFFFF"/>
                </a:solidFill>
                <a:latin typeface="Arial"/>
                <a:cs typeface="Arial"/>
              </a:rPr>
              <a:t>Policy</a:t>
            </a:r>
            <a:r>
              <a:rPr sz="2184" spc="-44" dirty="0">
                <a:solidFill>
                  <a:srgbClr val="FFFFFF"/>
                </a:solidFill>
                <a:latin typeface="Arial"/>
                <a:cs typeface="Arial"/>
              </a:rPr>
              <a:t> </a:t>
            </a:r>
            <a:r>
              <a:rPr sz="2184" spc="-22" dirty="0">
                <a:solidFill>
                  <a:srgbClr val="FFFFFF"/>
                </a:solidFill>
                <a:latin typeface="Arial"/>
                <a:cs typeface="Arial"/>
              </a:rPr>
              <a:t>Gradient)</a:t>
            </a:r>
            <a:endParaRPr sz="2184">
              <a:latin typeface="Arial"/>
              <a:cs typeface="Arial"/>
            </a:endParaRPr>
          </a:p>
        </p:txBody>
      </p:sp>
      <p:grpSp>
        <p:nvGrpSpPr>
          <p:cNvPr id="69" name="object 69"/>
          <p:cNvGrpSpPr/>
          <p:nvPr/>
        </p:nvGrpSpPr>
        <p:grpSpPr>
          <a:xfrm>
            <a:off x="680555" y="4713657"/>
            <a:ext cx="8715124" cy="1027836"/>
            <a:chOff x="309193" y="2157869"/>
            <a:chExt cx="3989704" cy="470534"/>
          </a:xfrm>
        </p:grpSpPr>
        <p:pic>
          <p:nvPicPr>
            <p:cNvPr id="70" name="object 70"/>
            <p:cNvPicPr/>
            <p:nvPr/>
          </p:nvPicPr>
          <p:blipFill>
            <a:blip r:embed="rId2" cstate="print"/>
            <a:stretch>
              <a:fillRect/>
            </a:stretch>
          </p:blipFill>
          <p:spPr>
            <a:xfrm>
              <a:off x="309193" y="2157869"/>
              <a:ext cx="3989652" cy="50609"/>
            </a:xfrm>
            <a:prstGeom prst="rect">
              <a:avLst/>
            </a:prstGeom>
          </p:spPr>
        </p:pic>
        <p:sp>
          <p:nvSpPr>
            <p:cNvPr id="71" name="object 71"/>
            <p:cNvSpPr/>
            <p:nvPr/>
          </p:nvSpPr>
          <p:spPr>
            <a:xfrm>
              <a:off x="309193" y="2202148"/>
              <a:ext cx="3989704" cy="426084"/>
            </a:xfrm>
            <a:custGeom>
              <a:avLst/>
              <a:gdLst/>
              <a:ahLst/>
              <a:cxnLst/>
              <a:rect l="l" t="t" r="r" b="b"/>
              <a:pathLst>
                <a:path w="3989704" h="426085">
                  <a:moveTo>
                    <a:pt x="3989652" y="0"/>
                  </a:moveTo>
                  <a:lnTo>
                    <a:pt x="0" y="0"/>
                  </a:lnTo>
                  <a:lnTo>
                    <a:pt x="0" y="375037"/>
                  </a:lnTo>
                  <a:lnTo>
                    <a:pt x="4008" y="394762"/>
                  </a:lnTo>
                  <a:lnTo>
                    <a:pt x="14922" y="410915"/>
                  </a:lnTo>
                  <a:lnTo>
                    <a:pt x="31075" y="421829"/>
                  </a:lnTo>
                  <a:lnTo>
                    <a:pt x="50800" y="425837"/>
                  </a:lnTo>
                  <a:lnTo>
                    <a:pt x="3938852" y="425837"/>
                  </a:lnTo>
                  <a:lnTo>
                    <a:pt x="3958576" y="421829"/>
                  </a:lnTo>
                  <a:lnTo>
                    <a:pt x="3974729" y="410915"/>
                  </a:lnTo>
                  <a:lnTo>
                    <a:pt x="3985644" y="394762"/>
                  </a:lnTo>
                  <a:lnTo>
                    <a:pt x="3989652" y="375037"/>
                  </a:lnTo>
                  <a:lnTo>
                    <a:pt x="3989652" y="0"/>
                  </a:lnTo>
                  <a:close/>
                </a:path>
              </a:pathLst>
            </a:custGeom>
            <a:solidFill>
              <a:srgbClr val="E9EAE9"/>
            </a:solidFill>
          </p:spPr>
          <p:txBody>
            <a:bodyPr wrap="square" lIns="0" tIns="0" rIns="0" bIns="0" rtlCol="0"/>
            <a:lstStyle/>
            <a:p>
              <a:endParaRPr sz="3932"/>
            </a:p>
          </p:txBody>
        </p:sp>
      </p:grpSp>
      <p:sp>
        <p:nvSpPr>
          <p:cNvPr id="79" name="object 79"/>
          <p:cNvSpPr txBox="1"/>
          <p:nvPr/>
        </p:nvSpPr>
        <p:spPr>
          <a:xfrm>
            <a:off x="8814491" y="5052125"/>
            <a:ext cx="497968" cy="329131"/>
          </a:xfrm>
          <a:prstGeom prst="rect">
            <a:avLst/>
          </a:prstGeom>
        </p:spPr>
        <p:txBody>
          <a:bodyPr vert="horz" wrap="square" lIns="0" tIns="26355" rIns="0" bIns="0" rtlCol="0">
            <a:spAutoFit/>
          </a:bodyPr>
          <a:lstStyle/>
          <a:p>
            <a:pPr marL="27742">
              <a:spcBef>
                <a:spcPts val="208"/>
              </a:spcBef>
            </a:pPr>
            <a:r>
              <a:rPr sz="1966" spc="-44" dirty="0">
                <a:latin typeface="Arial"/>
                <a:cs typeface="Arial"/>
              </a:rPr>
              <a:t>(25)</a:t>
            </a:r>
            <a:endParaRPr sz="1966">
              <a:latin typeface="Arial"/>
              <a:cs typeface="Arial"/>
            </a:endParaRPr>
          </a:p>
        </p:txBody>
      </p:sp>
      <p:sp>
        <p:nvSpPr>
          <p:cNvPr id="80" name="object 80"/>
          <p:cNvSpPr txBox="1"/>
          <p:nvPr/>
        </p:nvSpPr>
        <p:spPr>
          <a:xfrm>
            <a:off x="708300" y="5734846"/>
            <a:ext cx="7045062" cy="1201943"/>
          </a:xfrm>
          <a:prstGeom prst="rect">
            <a:avLst/>
          </a:prstGeom>
        </p:spPr>
        <p:txBody>
          <a:bodyPr vert="horz" wrap="square" lIns="0" tIns="113740" rIns="0" bIns="0" rtlCol="0">
            <a:spAutoFit/>
          </a:bodyPr>
          <a:lstStyle/>
          <a:p>
            <a:pPr marL="83226">
              <a:spcBef>
                <a:spcPts val="893"/>
              </a:spcBef>
            </a:pPr>
            <a:r>
              <a:rPr sz="1966" b="1" spc="-22" dirty="0">
                <a:latin typeface="Arial"/>
                <a:cs typeface="Arial"/>
              </a:rPr>
              <a:t>Keypoints:</a:t>
            </a:r>
            <a:endParaRPr sz="1966">
              <a:latin typeface="Arial"/>
              <a:cs typeface="Arial"/>
            </a:endParaRPr>
          </a:p>
          <a:p>
            <a:pPr marL="590902" indent="-252451">
              <a:spcBef>
                <a:spcPts val="677"/>
              </a:spcBef>
              <a:buClr>
                <a:srgbClr val="D41A2C"/>
              </a:buClr>
              <a:buFont typeface="Menlo"/>
              <a:buChar char="•"/>
              <a:tabLst>
                <a:tab pos="590902" algn="l"/>
              </a:tabLst>
            </a:pPr>
            <a:r>
              <a:rPr sz="1966" spc="-22" dirty="0">
                <a:latin typeface="Arial"/>
                <a:cs typeface="Arial"/>
              </a:rPr>
              <a:t>Applicable</a:t>
            </a:r>
            <a:r>
              <a:rPr sz="1966" spc="-76" dirty="0">
                <a:latin typeface="Arial"/>
                <a:cs typeface="Arial"/>
              </a:rPr>
              <a:t> </a:t>
            </a:r>
            <a:r>
              <a:rPr sz="1966" dirty="0">
                <a:latin typeface="Arial"/>
                <a:cs typeface="Arial"/>
              </a:rPr>
              <a:t>to</a:t>
            </a:r>
            <a:r>
              <a:rPr sz="1966" spc="-44" dirty="0">
                <a:latin typeface="Arial"/>
                <a:cs typeface="Arial"/>
              </a:rPr>
              <a:t> </a:t>
            </a:r>
            <a:r>
              <a:rPr sz="1966" dirty="0">
                <a:latin typeface="Arial"/>
                <a:cs typeface="Arial"/>
              </a:rPr>
              <a:t>generic</a:t>
            </a:r>
            <a:r>
              <a:rPr sz="1966" spc="-44" dirty="0">
                <a:latin typeface="Arial"/>
                <a:cs typeface="Arial"/>
              </a:rPr>
              <a:t> </a:t>
            </a:r>
            <a:r>
              <a:rPr sz="1966" spc="-22" dirty="0">
                <a:latin typeface="Arial"/>
                <a:cs typeface="Arial"/>
              </a:rPr>
              <a:t>non-</a:t>
            </a:r>
            <a:r>
              <a:rPr sz="1966" dirty="0">
                <a:latin typeface="Arial"/>
                <a:cs typeface="Arial"/>
              </a:rPr>
              <a:t>reactive</a:t>
            </a:r>
            <a:r>
              <a:rPr sz="1966" spc="-44" dirty="0">
                <a:latin typeface="Arial"/>
                <a:cs typeface="Arial"/>
              </a:rPr>
              <a:t> </a:t>
            </a:r>
            <a:r>
              <a:rPr sz="1966" dirty="0">
                <a:latin typeface="Arial"/>
                <a:cs typeface="Arial"/>
              </a:rPr>
              <a:t>problems</a:t>
            </a:r>
            <a:r>
              <a:rPr sz="1966" spc="-44" dirty="0">
                <a:latin typeface="Arial"/>
                <a:cs typeface="Arial"/>
              </a:rPr>
              <a:t> </a:t>
            </a:r>
            <a:r>
              <a:rPr sz="1966" dirty="0">
                <a:latin typeface="Arial"/>
                <a:cs typeface="Arial"/>
              </a:rPr>
              <a:t>and</a:t>
            </a:r>
            <a:r>
              <a:rPr sz="1966" spc="-44" dirty="0">
                <a:latin typeface="Arial"/>
                <a:cs typeface="Arial"/>
              </a:rPr>
              <a:t> </a:t>
            </a:r>
            <a:r>
              <a:rPr sz="1966" spc="-22" dirty="0">
                <a:latin typeface="Arial"/>
                <a:cs typeface="Arial"/>
              </a:rPr>
              <a:t>policies</a:t>
            </a:r>
            <a:endParaRPr sz="1966">
              <a:latin typeface="Arial"/>
              <a:cs typeface="Arial"/>
            </a:endParaRPr>
          </a:p>
          <a:p>
            <a:pPr marL="590902" indent="-252451">
              <a:spcBef>
                <a:spcPts val="677"/>
              </a:spcBef>
              <a:buClr>
                <a:srgbClr val="D41A2C"/>
              </a:buClr>
              <a:buFont typeface="Menlo"/>
              <a:buChar char="•"/>
              <a:tabLst>
                <a:tab pos="590902" algn="l"/>
              </a:tabLst>
            </a:pPr>
            <a:r>
              <a:rPr sz="1966" dirty="0">
                <a:latin typeface="Arial"/>
                <a:cs typeface="Arial"/>
              </a:rPr>
              <a:t>Small</a:t>
            </a:r>
            <a:r>
              <a:rPr sz="1966" spc="-33" dirty="0">
                <a:latin typeface="Arial"/>
                <a:cs typeface="Arial"/>
              </a:rPr>
              <a:t> </a:t>
            </a:r>
            <a:r>
              <a:rPr sz="1966" spc="-22" dirty="0">
                <a:latin typeface="Arial"/>
                <a:cs typeface="Arial"/>
              </a:rPr>
              <a:t>implementation </a:t>
            </a:r>
            <a:r>
              <a:rPr sz="1966" dirty="0">
                <a:latin typeface="Arial"/>
                <a:cs typeface="Arial"/>
              </a:rPr>
              <a:t>change,</a:t>
            </a:r>
            <a:r>
              <a:rPr sz="1966" spc="-33" dirty="0">
                <a:latin typeface="Arial"/>
                <a:cs typeface="Arial"/>
              </a:rPr>
              <a:t> </a:t>
            </a:r>
            <a:r>
              <a:rPr sz="1966" dirty="0">
                <a:latin typeface="Arial"/>
                <a:cs typeface="Arial"/>
              </a:rPr>
              <a:t>huge</a:t>
            </a:r>
            <a:r>
              <a:rPr sz="1966" spc="-22" dirty="0">
                <a:latin typeface="Arial"/>
                <a:cs typeface="Arial"/>
              </a:rPr>
              <a:t> </a:t>
            </a:r>
            <a:r>
              <a:rPr sz="1966" dirty="0">
                <a:latin typeface="Arial"/>
                <a:cs typeface="Arial"/>
              </a:rPr>
              <a:t>empirical</a:t>
            </a:r>
            <a:r>
              <a:rPr sz="1966" spc="-33" dirty="0">
                <a:latin typeface="Arial"/>
                <a:cs typeface="Arial"/>
              </a:rPr>
              <a:t> </a:t>
            </a:r>
            <a:r>
              <a:rPr sz="1966" spc="-22" dirty="0">
                <a:latin typeface="Arial"/>
                <a:cs typeface="Arial"/>
              </a:rPr>
              <a:t>advantages</a:t>
            </a:r>
            <a:endParaRPr sz="1966">
              <a:latin typeface="Arial"/>
              <a:cs typeface="Arial"/>
            </a:endParaRPr>
          </a:p>
        </p:txBody>
      </p:sp>
      <p:sp>
        <p:nvSpPr>
          <p:cNvPr id="82" name="object 82"/>
          <p:cNvSpPr txBox="1">
            <a:spLocks noGrp="1"/>
          </p:cNvSpPr>
          <p:nvPr>
            <p:ph type="ftr" sz="quarter" idx="5"/>
          </p:nvPr>
        </p:nvSpPr>
        <p:spPr>
          <a:xfrm>
            <a:off x="85737" y="3350180"/>
            <a:ext cx="337184"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A.</a:t>
            </a:r>
            <a:r>
              <a:rPr lang="en-US" spc="-20"/>
              <a:t> </a:t>
            </a:r>
            <a:r>
              <a:rPr lang="en-US" spc="-10"/>
              <a:t>Baisero</a:t>
            </a:r>
            <a:endParaRPr spc="-22" dirty="0"/>
          </a:p>
        </p:txBody>
      </p:sp>
      <p:sp>
        <p:nvSpPr>
          <p:cNvPr id="92" name="object 30">
            <a:extLst>
              <a:ext uri="{FF2B5EF4-FFF2-40B4-BE49-F238E27FC236}">
                <a16:creationId xmlns:a16="http://schemas.microsoft.com/office/drawing/2014/main" id="{43C89D92-42D0-EB0C-9A00-9DDA73ACF4CF}"/>
              </a:ext>
            </a:extLst>
          </p:cNvPr>
          <p:cNvSpPr txBox="1">
            <a:spLocks noGrp="1"/>
          </p:cNvSpPr>
          <p:nvPr>
            <p:ph type="title"/>
          </p:nvPr>
        </p:nvSpPr>
        <p:spPr>
          <a:xfrm>
            <a:off x="458250" y="460432"/>
            <a:ext cx="8694539" cy="635430"/>
          </a:xfrm>
          <a:prstGeom prst="rect">
            <a:avLst/>
          </a:prstGeom>
        </p:spPr>
        <p:txBody>
          <a:bodyPr vert="horz" wrap="square" lIns="0" tIns="37465" rIns="0" bIns="0" rtlCol="0">
            <a:spAutoFit/>
          </a:bodyPr>
          <a:lstStyle/>
          <a:p>
            <a:pPr marL="12700">
              <a:lnSpc>
                <a:spcPct val="100000"/>
              </a:lnSpc>
              <a:spcBef>
                <a:spcPts val="295"/>
              </a:spcBef>
            </a:pPr>
            <a:r>
              <a:rPr sz="2400" b="1" dirty="0">
                <a:solidFill>
                  <a:srgbClr val="C00000"/>
                </a:solidFill>
                <a:latin typeface="Arial" panose="020B0604020202020204" pitchFamily="34" charset="0"/>
                <a:cs typeface="Arial" panose="020B0604020202020204" pitchFamily="34" charset="0"/>
              </a:rPr>
              <a:t>Stateful</a:t>
            </a:r>
            <a:r>
              <a:rPr sz="2400" b="1" spc="-45" dirty="0">
                <a:solidFill>
                  <a:srgbClr val="C00000"/>
                </a:solidFill>
                <a:latin typeface="Arial" panose="020B0604020202020204" pitchFamily="34" charset="0"/>
                <a:cs typeface="Arial" panose="020B0604020202020204" pitchFamily="34" charset="0"/>
              </a:rPr>
              <a:t> </a:t>
            </a:r>
            <a:r>
              <a:rPr sz="2400" b="1" dirty="0">
                <a:solidFill>
                  <a:srgbClr val="C00000"/>
                </a:solidFill>
                <a:latin typeface="Arial" panose="020B0604020202020204" pitchFamily="34" charset="0"/>
                <a:cs typeface="Arial" panose="020B0604020202020204" pitchFamily="34" charset="0"/>
              </a:rPr>
              <a:t>PORL</a:t>
            </a:r>
            <a:r>
              <a:rPr sz="2400" b="1" spc="-40" dirty="0">
                <a:solidFill>
                  <a:srgbClr val="C00000"/>
                </a:solidFill>
                <a:latin typeface="Arial" panose="020B0604020202020204" pitchFamily="34" charset="0"/>
                <a:cs typeface="Arial" panose="020B0604020202020204" pitchFamily="34" charset="0"/>
              </a:rPr>
              <a:t> </a:t>
            </a:r>
            <a:r>
              <a:rPr sz="2400" b="1" dirty="0">
                <a:solidFill>
                  <a:srgbClr val="C00000"/>
                </a:solidFill>
                <a:latin typeface="Arial" panose="020B0604020202020204" pitchFamily="34" charset="0"/>
                <a:cs typeface="Arial" panose="020B0604020202020204" pitchFamily="34" charset="0"/>
              </a:rPr>
              <a:t>-</a:t>
            </a:r>
            <a:r>
              <a:rPr sz="2400" b="1" spc="-40" dirty="0">
                <a:solidFill>
                  <a:srgbClr val="C00000"/>
                </a:solidFill>
                <a:latin typeface="Arial" panose="020B0604020202020204" pitchFamily="34" charset="0"/>
                <a:cs typeface="Arial" panose="020B0604020202020204" pitchFamily="34" charset="0"/>
              </a:rPr>
              <a:t> </a:t>
            </a:r>
            <a:r>
              <a:rPr sz="2400" b="1" spc="-10" dirty="0">
                <a:solidFill>
                  <a:srgbClr val="C00000"/>
                </a:solidFill>
                <a:latin typeface="Arial" panose="020B0604020202020204" pitchFamily="34" charset="0"/>
                <a:cs typeface="Arial" panose="020B0604020202020204" pitchFamily="34" charset="0"/>
              </a:rPr>
              <a:t>Unbiased</a:t>
            </a:r>
            <a:r>
              <a:rPr sz="2400" b="1" spc="-40" dirty="0">
                <a:solidFill>
                  <a:srgbClr val="C00000"/>
                </a:solidFill>
                <a:latin typeface="Arial" panose="020B0604020202020204" pitchFamily="34" charset="0"/>
                <a:cs typeface="Arial" panose="020B0604020202020204" pitchFamily="34" charset="0"/>
              </a:rPr>
              <a:t> </a:t>
            </a:r>
            <a:r>
              <a:rPr sz="2400" b="1" dirty="0">
                <a:solidFill>
                  <a:srgbClr val="C00000"/>
                </a:solidFill>
                <a:latin typeface="Arial" panose="020B0604020202020204" pitchFamily="34" charset="0"/>
                <a:cs typeface="Arial" panose="020B0604020202020204" pitchFamily="34" charset="0"/>
              </a:rPr>
              <a:t>Asymmetric</a:t>
            </a:r>
            <a:r>
              <a:rPr sz="2400" b="1" spc="-45" dirty="0">
                <a:solidFill>
                  <a:srgbClr val="C00000"/>
                </a:solidFill>
                <a:latin typeface="Arial" panose="020B0604020202020204" pitchFamily="34" charset="0"/>
                <a:cs typeface="Arial" panose="020B0604020202020204" pitchFamily="34" charset="0"/>
              </a:rPr>
              <a:t> </a:t>
            </a:r>
            <a:r>
              <a:rPr sz="2400" b="1" spc="-10" dirty="0">
                <a:solidFill>
                  <a:srgbClr val="C00000"/>
                </a:solidFill>
                <a:latin typeface="Arial" panose="020B0604020202020204" pitchFamily="34" charset="0"/>
                <a:cs typeface="Arial" panose="020B0604020202020204" pitchFamily="34" charset="0"/>
              </a:rPr>
              <a:t>Actor-Critic</a:t>
            </a:r>
          </a:p>
          <a:p>
            <a:pPr marL="12700">
              <a:lnSpc>
                <a:spcPct val="100000"/>
              </a:lnSpc>
              <a:spcBef>
                <a:spcPts val="125"/>
              </a:spcBef>
            </a:pPr>
            <a:r>
              <a:rPr sz="1400" b="1" dirty="0">
                <a:solidFill>
                  <a:srgbClr val="C00000"/>
                </a:solidFill>
              </a:rPr>
              <a:t>“Unbiased</a:t>
            </a:r>
            <a:r>
              <a:rPr sz="1400" b="1" spc="-10" dirty="0">
                <a:solidFill>
                  <a:srgbClr val="C00000"/>
                </a:solidFill>
              </a:rPr>
              <a:t> </a:t>
            </a:r>
            <a:r>
              <a:rPr sz="1400" b="1" dirty="0">
                <a:solidFill>
                  <a:srgbClr val="C00000"/>
                </a:solidFill>
              </a:rPr>
              <a:t>Asymmetric</a:t>
            </a:r>
            <a:r>
              <a:rPr sz="1400" b="1" spc="-10" dirty="0">
                <a:solidFill>
                  <a:srgbClr val="C00000"/>
                </a:solidFill>
              </a:rPr>
              <a:t> Reinforcement </a:t>
            </a:r>
            <a:r>
              <a:rPr sz="1400" b="1" dirty="0">
                <a:solidFill>
                  <a:srgbClr val="C00000"/>
                </a:solidFill>
              </a:rPr>
              <a:t>Learning</a:t>
            </a:r>
            <a:r>
              <a:rPr sz="1400" b="1" spc="-5" dirty="0">
                <a:solidFill>
                  <a:srgbClr val="C00000"/>
                </a:solidFill>
              </a:rPr>
              <a:t> </a:t>
            </a:r>
            <a:r>
              <a:rPr sz="1400" b="1" dirty="0">
                <a:solidFill>
                  <a:srgbClr val="C00000"/>
                </a:solidFill>
              </a:rPr>
              <a:t>under</a:t>
            </a:r>
            <a:r>
              <a:rPr sz="1400" b="1" spc="-10" dirty="0">
                <a:solidFill>
                  <a:srgbClr val="C00000"/>
                </a:solidFill>
              </a:rPr>
              <a:t> </a:t>
            </a:r>
            <a:r>
              <a:rPr sz="1400" b="1" dirty="0">
                <a:solidFill>
                  <a:srgbClr val="C00000"/>
                </a:solidFill>
              </a:rPr>
              <a:t>Partial</a:t>
            </a:r>
            <a:r>
              <a:rPr sz="1400" b="1" spc="-10" dirty="0">
                <a:solidFill>
                  <a:srgbClr val="C00000"/>
                </a:solidFill>
              </a:rPr>
              <a:t> Observability” </a:t>
            </a:r>
            <a:r>
              <a:rPr sz="1400" b="1" dirty="0">
                <a:solidFill>
                  <a:srgbClr val="C00000"/>
                </a:solidFill>
              </a:rPr>
              <a:t>(Baisero</a:t>
            </a:r>
            <a:r>
              <a:rPr sz="1400" b="1" spc="-5" dirty="0">
                <a:solidFill>
                  <a:srgbClr val="C00000"/>
                </a:solidFill>
              </a:rPr>
              <a:t> </a:t>
            </a:r>
            <a:r>
              <a:rPr sz="1400" b="1" dirty="0">
                <a:solidFill>
                  <a:srgbClr val="C00000"/>
                </a:solidFill>
              </a:rPr>
              <a:t>and</a:t>
            </a:r>
            <a:r>
              <a:rPr sz="1400" b="1" spc="-10" dirty="0">
                <a:solidFill>
                  <a:srgbClr val="C00000"/>
                </a:solidFill>
              </a:rPr>
              <a:t> </a:t>
            </a:r>
            <a:r>
              <a:rPr sz="1400" b="1" dirty="0">
                <a:solidFill>
                  <a:srgbClr val="C00000"/>
                </a:solidFill>
              </a:rPr>
              <a:t>Amato,</a:t>
            </a:r>
            <a:r>
              <a:rPr sz="1400" b="1" spc="-10" dirty="0">
                <a:solidFill>
                  <a:srgbClr val="C00000"/>
                </a:solidFill>
              </a:rPr>
              <a:t> </a:t>
            </a:r>
            <a:r>
              <a:rPr sz="1400" b="1" spc="-10" dirty="0">
                <a:solidFill>
                  <a:srgbClr val="C00000"/>
                </a:solidFill>
                <a:hlinkClick r:id="rId3" action="ppaction://hlinksldjump">
                  <a:extLst>
                    <a:ext uri="{A12FA001-AC4F-418D-AE19-62706E023703}">
                      <ahyp:hlinkClr xmlns:ahyp="http://schemas.microsoft.com/office/drawing/2018/hyperlinkcolor" val="tx"/>
                    </a:ext>
                  </a:extLst>
                </a:hlinkClick>
              </a:rPr>
              <a:t>2022)</a:t>
            </a:r>
            <a:endParaRPr sz="1400" b="1" dirty="0">
              <a:solidFill>
                <a:srgbClr val="C00000"/>
              </a:solidFill>
            </a:endParaRPr>
          </a:p>
        </p:txBody>
      </p:sp>
      <p:pic>
        <p:nvPicPr>
          <p:cNvPr id="94" name="Picture 93" descr="A group of math symbols&#10;&#10;AI-generated content may be incorrect.">
            <a:extLst>
              <a:ext uri="{FF2B5EF4-FFF2-40B4-BE49-F238E27FC236}">
                <a16:creationId xmlns:a16="http://schemas.microsoft.com/office/drawing/2014/main" id="{F34BB641-C673-BD02-60F8-A44D364D4E31}"/>
              </a:ext>
            </a:extLst>
          </p:cNvPr>
          <p:cNvPicPr>
            <a:picLocks noChangeAspect="1"/>
          </p:cNvPicPr>
          <p:nvPr/>
        </p:nvPicPr>
        <p:blipFill>
          <a:blip r:embed="rId4"/>
          <a:stretch>
            <a:fillRect/>
          </a:stretch>
        </p:blipFill>
        <p:spPr>
          <a:xfrm>
            <a:off x="763783" y="1793820"/>
            <a:ext cx="4083964" cy="1629241"/>
          </a:xfrm>
          <a:prstGeom prst="rect">
            <a:avLst/>
          </a:prstGeom>
        </p:spPr>
      </p:pic>
      <p:pic>
        <p:nvPicPr>
          <p:cNvPr id="96" name="Picture 95" descr="A close up of math symbols&#10;&#10;AI-generated content may be incorrect.">
            <a:extLst>
              <a:ext uri="{FF2B5EF4-FFF2-40B4-BE49-F238E27FC236}">
                <a16:creationId xmlns:a16="http://schemas.microsoft.com/office/drawing/2014/main" id="{37AACDC1-E4B9-B911-121E-7AA209972A9E}"/>
              </a:ext>
            </a:extLst>
          </p:cNvPr>
          <p:cNvPicPr>
            <a:picLocks noChangeAspect="1"/>
          </p:cNvPicPr>
          <p:nvPr/>
        </p:nvPicPr>
        <p:blipFill>
          <a:blip r:embed="rId5"/>
          <a:stretch>
            <a:fillRect/>
          </a:stretch>
        </p:blipFill>
        <p:spPr>
          <a:xfrm>
            <a:off x="4979511" y="1785344"/>
            <a:ext cx="4083964" cy="1548373"/>
          </a:xfrm>
          <a:prstGeom prst="rect">
            <a:avLst/>
          </a:prstGeom>
        </p:spPr>
      </p:pic>
      <p:pic>
        <p:nvPicPr>
          <p:cNvPr id="98" name="Picture 97" descr="A close up of a math symbol&#10;&#10;AI-generated content may be incorrect.">
            <a:extLst>
              <a:ext uri="{FF2B5EF4-FFF2-40B4-BE49-F238E27FC236}">
                <a16:creationId xmlns:a16="http://schemas.microsoft.com/office/drawing/2014/main" id="{5EFEA1A0-64A5-86D6-E682-DDCCD84A7EBA}"/>
              </a:ext>
            </a:extLst>
          </p:cNvPr>
          <p:cNvPicPr>
            <a:picLocks noChangeAspect="1"/>
          </p:cNvPicPr>
          <p:nvPr/>
        </p:nvPicPr>
        <p:blipFill>
          <a:blip r:embed="rId6"/>
          <a:stretch>
            <a:fillRect/>
          </a:stretch>
        </p:blipFill>
        <p:spPr>
          <a:xfrm>
            <a:off x="2159394" y="4795033"/>
            <a:ext cx="5292249" cy="882042"/>
          </a:xfrm>
          <a:prstGeom prst="rect">
            <a:avLst/>
          </a:prstGeom>
        </p:spPr>
      </p:pic>
    </p:spTree>
  </p:cSld>
  <p:clrMapOvr>
    <a:masterClrMapping/>
  </p:clrMapOvr>
  <p:transition>
    <p:cut/>
  </p:transition>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13327" y="339505"/>
            <a:ext cx="8538022" cy="394544"/>
          </a:xfrm>
          <a:prstGeom prst="rect">
            <a:avLst/>
          </a:prstGeom>
        </p:spPr>
        <p:txBody>
          <a:bodyPr vert="horz" wrap="square" lIns="0" tIns="24968" rIns="0" bIns="0" rtlCol="0" anchor="ctr">
            <a:spAutoFit/>
          </a:bodyPr>
          <a:lstStyle/>
          <a:p>
            <a:pPr marL="27742">
              <a:lnSpc>
                <a:spcPct val="100000"/>
              </a:lnSpc>
              <a:spcBef>
                <a:spcPts val="197"/>
              </a:spcBef>
            </a:pPr>
            <a:r>
              <a:rPr sz="2400" b="1" dirty="0">
                <a:solidFill>
                  <a:srgbClr val="C00000"/>
                </a:solidFill>
                <a:latin typeface="Arial" panose="020B0604020202020204" pitchFamily="34" charset="0"/>
                <a:cs typeface="Arial" panose="020B0604020202020204" pitchFamily="34" charset="0"/>
              </a:rPr>
              <a:t>Stateful</a:t>
            </a:r>
            <a:r>
              <a:rPr sz="2400" b="1" spc="-98" dirty="0">
                <a:solidFill>
                  <a:srgbClr val="C00000"/>
                </a:solidFill>
                <a:latin typeface="Arial" panose="020B0604020202020204" pitchFamily="34" charset="0"/>
                <a:cs typeface="Arial" panose="020B0604020202020204" pitchFamily="34" charset="0"/>
              </a:rPr>
              <a:t> </a:t>
            </a:r>
            <a:r>
              <a:rPr sz="2400" b="1" dirty="0">
                <a:solidFill>
                  <a:srgbClr val="C00000"/>
                </a:solidFill>
                <a:latin typeface="Arial" panose="020B0604020202020204" pitchFamily="34" charset="0"/>
                <a:cs typeface="Arial" panose="020B0604020202020204" pitchFamily="34" charset="0"/>
              </a:rPr>
              <a:t>PORL</a:t>
            </a:r>
            <a:r>
              <a:rPr sz="2400" b="1" spc="-87" dirty="0">
                <a:solidFill>
                  <a:srgbClr val="C00000"/>
                </a:solidFill>
                <a:latin typeface="Arial" panose="020B0604020202020204" pitchFamily="34" charset="0"/>
                <a:cs typeface="Arial" panose="020B0604020202020204" pitchFamily="34" charset="0"/>
              </a:rPr>
              <a:t> </a:t>
            </a:r>
            <a:r>
              <a:rPr sz="2400" b="1" dirty="0">
                <a:solidFill>
                  <a:srgbClr val="C00000"/>
                </a:solidFill>
                <a:latin typeface="Arial" panose="020B0604020202020204" pitchFamily="34" charset="0"/>
                <a:cs typeface="Arial" panose="020B0604020202020204" pitchFamily="34" charset="0"/>
              </a:rPr>
              <a:t>-</a:t>
            </a:r>
            <a:r>
              <a:rPr sz="2400" b="1" spc="-87" dirty="0">
                <a:solidFill>
                  <a:srgbClr val="C00000"/>
                </a:solidFill>
                <a:latin typeface="Arial" panose="020B0604020202020204" pitchFamily="34" charset="0"/>
                <a:cs typeface="Arial" panose="020B0604020202020204" pitchFamily="34" charset="0"/>
              </a:rPr>
              <a:t> </a:t>
            </a:r>
            <a:r>
              <a:rPr sz="2400" b="1" spc="-22" dirty="0">
                <a:solidFill>
                  <a:srgbClr val="C00000"/>
                </a:solidFill>
                <a:latin typeface="Arial" panose="020B0604020202020204" pitchFamily="34" charset="0"/>
                <a:cs typeface="Arial" panose="020B0604020202020204" pitchFamily="34" charset="0"/>
              </a:rPr>
              <a:t>Unbiased</a:t>
            </a:r>
            <a:r>
              <a:rPr sz="2400" b="1" spc="-87" dirty="0">
                <a:solidFill>
                  <a:srgbClr val="C00000"/>
                </a:solidFill>
                <a:latin typeface="Arial" panose="020B0604020202020204" pitchFamily="34" charset="0"/>
                <a:cs typeface="Arial" panose="020B0604020202020204" pitchFamily="34" charset="0"/>
              </a:rPr>
              <a:t> </a:t>
            </a:r>
            <a:r>
              <a:rPr sz="2400" b="1" dirty="0">
                <a:solidFill>
                  <a:srgbClr val="C00000"/>
                </a:solidFill>
                <a:latin typeface="Arial" panose="020B0604020202020204" pitchFamily="34" charset="0"/>
                <a:cs typeface="Arial" panose="020B0604020202020204" pitchFamily="34" charset="0"/>
              </a:rPr>
              <a:t>Asymmetric</a:t>
            </a:r>
            <a:r>
              <a:rPr sz="2400" b="1" spc="-98" dirty="0">
                <a:solidFill>
                  <a:srgbClr val="C00000"/>
                </a:solidFill>
                <a:latin typeface="Arial" panose="020B0604020202020204" pitchFamily="34" charset="0"/>
                <a:cs typeface="Arial" panose="020B0604020202020204" pitchFamily="34" charset="0"/>
              </a:rPr>
              <a:t> </a:t>
            </a:r>
            <a:r>
              <a:rPr sz="2400" b="1" spc="-22" dirty="0">
                <a:solidFill>
                  <a:srgbClr val="C00000"/>
                </a:solidFill>
                <a:latin typeface="Arial" panose="020B0604020202020204" pitchFamily="34" charset="0"/>
                <a:cs typeface="Arial" panose="020B0604020202020204" pitchFamily="34" charset="0"/>
              </a:rPr>
              <a:t>Actor-Critic</a:t>
            </a:r>
          </a:p>
        </p:txBody>
      </p:sp>
      <p:grpSp>
        <p:nvGrpSpPr>
          <p:cNvPr id="5" name="object 5"/>
          <p:cNvGrpSpPr/>
          <p:nvPr/>
        </p:nvGrpSpPr>
        <p:grpSpPr>
          <a:xfrm>
            <a:off x="812527" y="1270336"/>
            <a:ext cx="8451576" cy="312097"/>
            <a:chOff x="369609" y="581548"/>
            <a:chExt cx="3869054" cy="142875"/>
          </a:xfrm>
        </p:grpSpPr>
        <p:sp>
          <p:nvSpPr>
            <p:cNvPr id="6" name="object 6"/>
            <p:cNvSpPr/>
            <p:nvPr/>
          </p:nvSpPr>
          <p:spPr>
            <a:xfrm>
              <a:off x="371514" y="583453"/>
              <a:ext cx="3865245" cy="139065"/>
            </a:xfrm>
            <a:custGeom>
              <a:avLst/>
              <a:gdLst/>
              <a:ahLst/>
              <a:cxnLst/>
              <a:rect l="l" t="t" r="r" b="b"/>
              <a:pathLst>
                <a:path w="3865245" h="139065">
                  <a:moveTo>
                    <a:pt x="3859654" y="0"/>
                  </a:moveTo>
                  <a:lnTo>
                    <a:pt x="5232" y="0"/>
                  </a:lnTo>
                  <a:lnTo>
                    <a:pt x="0" y="5232"/>
                  </a:lnTo>
                  <a:lnTo>
                    <a:pt x="0" y="133529"/>
                  </a:lnTo>
                  <a:lnTo>
                    <a:pt x="5232" y="138761"/>
                  </a:lnTo>
                  <a:lnTo>
                    <a:pt x="15696" y="138761"/>
                  </a:lnTo>
                  <a:lnTo>
                    <a:pt x="3859654" y="138761"/>
                  </a:lnTo>
                  <a:lnTo>
                    <a:pt x="3864886" y="133529"/>
                  </a:lnTo>
                  <a:lnTo>
                    <a:pt x="3864886" y="5232"/>
                  </a:lnTo>
                  <a:lnTo>
                    <a:pt x="3859654" y="0"/>
                  </a:lnTo>
                  <a:close/>
                </a:path>
              </a:pathLst>
            </a:custGeom>
            <a:solidFill>
              <a:srgbClr val="E9E9F1">
                <a:alpha val="79998"/>
              </a:srgbClr>
            </a:solidFill>
          </p:spPr>
          <p:txBody>
            <a:bodyPr wrap="square" lIns="0" tIns="0" rIns="0" bIns="0" rtlCol="0"/>
            <a:lstStyle/>
            <a:p>
              <a:endParaRPr sz="3932"/>
            </a:p>
          </p:txBody>
        </p:sp>
        <p:sp>
          <p:nvSpPr>
            <p:cNvPr id="7" name="object 7"/>
            <p:cNvSpPr/>
            <p:nvPr/>
          </p:nvSpPr>
          <p:spPr>
            <a:xfrm>
              <a:off x="371514" y="583453"/>
              <a:ext cx="3865245" cy="139065"/>
            </a:xfrm>
            <a:custGeom>
              <a:avLst/>
              <a:gdLst/>
              <a:ahLst/>
              <a:cxnLst/>
              <a:rect l="l" t="t" r="r" b="b"/>
              <a:pathLst>
                <a:path w="3865245" h="139065">
                  <a:moveTo>
                    <a:pt x="15696" y="138761"/>
                  </a:moveTo>
                  <a:lnTo>
                    <a:pt x="3849190" y="138761"/>
                  </a:lnTo>
                  <a:lnTo>
                    <a:pt x="3859654" y="138761"/>
                  </a:lnTo>
                  <a:lnTo>
                    <a:pt x="3864886" y="133529"/>
                  </a:lnTo>
                  <a:lnTo>
                    <a:pt x="3864886" y="123065"/>
                  </a:lnTo>
                  <a:lnTo>
                    <a:pt x="3864886" y="15696"/>
                  </a:lnTo>
                  <a:lnTo>
                    <a:pt x="3864886" y="5232"/>
                  </a:lnTo>
                  <a:lnTo>
                    <a:pt x="3859654" y="0"/>
                  </a:lnTo>
                  <a:lnTo>
                    <a:pt x="3849190" y="0"/>
                  </a:lnTo>
                  <a:lnTo>
                    <a:pt x="15696" y="0"/>
                  </a:lnTo>
                  <a:lnTo>
                    <a:pt x="5232" y="0"/>
                  </a:lnTo>
                  <a:lnTo>
                    <a:pt x="0" y="5232"/>
                  </a:lnTo>
                  <a:lnTo>
                    <a:pt x="0" y="15696"/>
                  </a:lnTo>
                  <a:lnTo>
                    <a:pt x="0" y="123065"/>
                  </a:lnTo>
                  <a:lnTo>
                    <a:pt x="0" y="133529"/>
                  </a:lnTo>
                  <a:lnTo>
                    <a:pt x="5232" y="138761"/>
                  </a:lnTo>
                  <a:lnTo>
                    <a:pt x="15696" y="138761"/>
                  </a:lnTo>
                  <a:close/>
                </a:path>
              </a:pathLst>
            </a:custGeom>
            <a:ln w="3567">
              <a:solidFill>
                <a:srgbClr val="CCCCCC"/>
              </a:solidFill>
            </a:ln>
          </p:spPr>
          <p:txBody>
            <a:bodyPr wrap="square" lIns="0" tIns="0" rIns="0" bIns="0" rtlCol="0"/>
            <a:lstStyle/>
            <a:p>
              <a:endParaRPr sz="3932"/>
            </a:p>
          </p:txBody>
        </p:sp>
        <p:sp>
          <p:nvSpPr>
            <p:cNvPr id="8" name="object 8"/>
            <p:cNvSpPr/>
            <p:nvPr/>
          </p:nvSpPr>
          <p:spPr>
            <a:xfrm>
              <a:off x="402908" y="647020"/>
              <a:ext cx="157480" cy="0"/>
            </a:xfrm>
            <a:custGeom>
              <a:avLst/>
              <a:gdLst/>
              <a:ahLst/>
              <a:cxnLst/>
              <a:rect l="l" t="t" r="r" b="b"/>
              <a:pathLst>
                <a:path w="157479">
                  <a:moveTo>
                    <a:pt x="0" y="0"/>
                  </a:moveTo>
                  <a:lnTo>
                    <a:pt x="156966" y="0"/>
                  </a:lnTo>
                </a:path>
              </a:pathLst>
            </a:custGeom>
            <a:ln w="17837">
              <a:solidFill>
                <a:srgbClr val="1F77B3"/>
              </a:solidFill>
            </a:ln>
          </p:spPr>
          <p:txBody>
            <a:bodyPr wrap="square" lIns="0" tIns="0" rIns="0" bIns="0" rtlCol="0"/>
            <a:lstStyle/>
            <a:p>
              <a:endParaRPr sz="3932"/>
            </a:p>
          </p:txBody>
        </p:sp>
        <p:sp>
          <p:nvSpPr>
            <p:cNvPr id="9" name="object 9"/>
            <p:cNvSpPr/>
            <p:nvPr/>
          </p:nvSpPr>
          <p:spPr>
            <a:xfrm>
              <a:off x="1297240" y="647020"/>
              <a:ext cx="157480" cy="0"/>
            </a:xfrm>
            <a:custGeom>
              <a:avLst/>
              <a:gdLst/>
              <a:ahLst/>
              <a:cxnLst/>
              <a:rect l="l" t="t" r="r" b="b"/>
              <a:pathLst>
                <a:path w="157480">
                  <a:moveTo>
                    <a:pt x="0" y="0"/>
                  </a:moveTo>
                  <a:lnTo>
                    <a:pt x="156966" y="0"/>
                  </a:lnTo>
                </a:path>
              </a:pathLst>
            </a:custGeom>
            <a:ln w="17837">
              <a:solidFill>
                <a:srgbClr val="FF7F0E"/>
              </a:solidFill>
            </a:ln>
          </p:spPr>
          <p:txBody>
            <a:bodyPr wrap="square" lIns="0" tIns="0" rIns="0" bIns="0" rtlCol="0"/>
            <a:lstStyle/>
            <a:p>
              <a:endParaRPr sz="3932"/>
            </a:p>
          </p:txBody>
        </p:sp>
        <p:sp>
          <p:nvSpPr>
            <p:cNvPr id="10" name="object 10"/>
            <p:cNvSpPr/>
            <p:nvPr/>
          </p:nvSpPr>
          <p:spPr>
            <a:xfrm>
              <a:off x="2141851" y="647020"/>
              <a:ext cx="157480" cy="0"/>
            </a:xfrm>
            <a:custGeom>
              <a:avLst/>
              <a:gdLst/>
              <a:ahLst/>
              <a:cxnLst/>
              <a:rect l="l" t="t" r="r" b="b"/>
              <a:pathLst>
                <a:path w="157480">
                  <a:moveTo>
                    <a:pt x="0" y="0"/>
                  </a:moveTo>
                  <a:lnTo>
                    <a:pt x="156966" y="0"/>
                  </a:lnTo>
                </a:path>
              </a:pathLst>
            </a:custGeom>
            <a:ln w="17837">
              <a:solidFill>
                <a:srgbClr val="2BA02B"/>
              </a:solidFill>
            </a:ln>
          </p:spPr>
          <p:txBody>
            <a:bodyPr wrap="square" lIns="0" tIns="0" rIns="0" bIns="0" rtlCol="0"/>
            <a:lstStyle/>
            <a:p>
              <a:endParaRPr sz="3932"/>
            </a:p>
          </p:txBody>
        </p:sp>
        <p:sp>
          <p:nvSpPr>
            <p:cNvPr id="11" name="object 11"/>
            <p:cNvSpPr/>
            <p:nvPr/>
          </p:nvSpPr>
          <p:spPr>
            <a:xfrm>
              <a:off x="2676988" y="647020"/>
              <a:ext cx="157480" cy="0"/>
            </a:xfrm>
            <a:custGeom>
              <a:avLst/>
              <a:gdLst/>
              <a:ahLst/>
              <a:cxnLst/>
              <a:rect l="l" t="t" r="r" b="b"/>
              <a:pathLst>
                <a:path w="157480">
                  <a:moveTo>
                    <a:pt x="0" y="0"/>
                  </a:moveTo>
                  <a:lnTo>
                    <a:pt x="156966" y="0"/>
                  </a:lnTo>
                </a:path>
              </a:pathLst>
            </a:custGeom>
            <a:ln w="17837">
              <a:solidFill>
                <a:srgbClr val="D62728"/>
              </a:solidFill>
            </a:ln>
          </p:spPr>
          <p:txBody>
            <a:bodyPr wrap="square" lIns="0" tIns="0" rIns="0" bIns="0" rtlCol="0"/>
            <a:lstStyle/>
            <a:p>
              <a:endParaRPr sz="3932"/>
            </a:p>
          </p:txBody>
        </p:sp>
        <p:sp>
          <p:nvSpPr>
            <p:cNvPr id="12" name="object 12"/>
            <p:cNvSpPr/>
            <p:nvPr/>
          </p:nvSpPr>
          <p:spPr>
            <a:xfrm>
              <a:off x="3519481" y="647020"/>
              <a:ext cx="157480" cy="0"/>
            </a:xfrm>
            <a:custGeom>
              <a:avLst/>
              <a:gdLst/>
              <a:ahLst/>
              <a:cxnLst/>
              <a:rect l="l" t="t" r="r" b="b"/>
              <a:pathLst>
                <a:path w="157479">
                  <a:moveTo>
                    <a:pt x="0" y="0"/>
                  </a:moveTo>
                  <a:lnTo>
                    <a:pt x="156966" y="0"/>
                  </a:lnTo>
                </a:path>
              </a:pathLst>
            </a:custGeom>
            <a:ln w="17837">
              <a:solidFill>
                <a:srgbClr val="9466BD"/>
              </a:solidFill>
            </a:ln>
          </p:spPr>
          <p:txBody>
            <a:bodyPr wrap="square" lIns="0" tIns="0" rIns="0" bIns="0" rtlCol="0"/>
            <a:lstStyle/>
            <a:p>
              <a:endParaRPr sz="3932"/>
            </a:p>
          </p:txBody>
        </p:sp>
      </p:grpSp>
      <p:sp>
        <p:nvSpPr>
          <p:cNvPr id="13" name="object 13"/>
          <p:cNvSpPr txBox="1"/>
          <p:nvPr/>
        </p:nvSpPr>
        <p:spPr>
          <a:xfrm>
            <a:off x="213327" y="843564"/>
            <a:ext cx="9544610" cy="672696"/>
          </a:xfrm>
          <a:prstGeom prst="rect">
            <a:avLst/>
          </a:prstGeom>
        </p:spPr>
        <p:txBody>
          <a:bodyPr vert="horz" wrap="square" lIns="0" tIns="131774" rIns="0" bIns="0" rtlCol="0">
            <a:spAutoFit/>
          </a:bodyPr>
          <a:lstStyle/>
          <a:p>
            <a:pPr marL="27742">
              <a:spcBef>
                <a:spcPts val="1038"/>
              </a:spcBef>
            </a:pPr>
            <a:r>
              <a:rPr sz="1529" b="1" dirty="0">
                <a:solidFill>
                  <a:srgbClr val="D41A2C"/>
                </a:solidFill>
                <a:latin typeface="Arial"/>
                <a:cs typeface="Arial"/>
              </a:rPr>
              <a:t>“Unbiased</a:t>
            </a:r>
            <a:r>
              <a:rPr sz="1529" b="1" spc="-22" dirty="0">
                <a:solidFill>
                  <a:srgbClr val="D41A2C"/>
                </a:solidFill>
                <a:latin typeface="Arial"/>
                <a:cs typeface="Arial"/>
              </a:rPr>
              <a:t> </a:t>
            </a:r>
            <a:r>
              <a:rPr sz="1529" b="1" dirty="0">
                <a:solidFill>
                  <a:srgbClr val="D41A2C"/>
                </a:solidFill>
                <a:latin typeface="Arial"/>
                <a:cs typeface="Arial"/>
              </a:rPr>
              <a:t>Asymmetric</a:t>
            </a:r>
            <a:r>
              <a:rPr sz="1529" b="1" spc="-22" dirty="0">
                <a:solidFill>
                  <a:srgbClr val="D41A2C"/>
                </a:solidFill>
                <a:latin typeface="Arial"/>
                <a:cs typeface="Arial"/>
              </a:rPr>
              <a:t> Reinforcement </a:t>
            </a:r>
            <a:r>
              <a:rPr sz="1529" b="1" dirty="0">
                <a:solidFill>
                  <a:srgbClr val="D41A2C"/>
                </a:solidFill>
                <a:latin typeface="Arial"/>
                <a:cs typeface="Arial"/>
              </a:rPr>
              <a:t>Learning</a:t>
            </a:r>
            <a:r>
              <a:rPr sz="1529" b="1" spc="-11" dirty="0">
                <a:solidFill>
                  <a:srgbClr val="D41A2C"/>
                </a:solidFill>
                <a:latin typeface="Arial"/>
                <a:cs typeface="Arial"/>
              </a:rPr>
              <a:t> </a:t>
            </a:r>
            <a:r>
              <a:rPr sz="1529" b="1" dirty="0">
                <a:solidFill>
                  <a:srgbClr val="D41A2C"/>
                </a:solidFill>
                <a:latin typeface="Arial"/>
                <a:cs typeface="Arial"/>
              </a:rPr>
              <a:t>under</a:t>
            </a:r>
            <a:r>
              <a:rPr sz="1529" b="1" spc="-22" dirty="0">
                <a:solidFill>
                  <a:srgbClr val="D41A2C"/>
                </a:solidFill>
                <a:latin typeface="Arial"/>
                <a:cs typeface="Arial"/>
              </a:rPr>
              <a:t> </a:t>
            </a:r>
            <a:r>
              <a:rPr sz="1529" b="1" dirty="0">
                <a:solidFill>
                  <a:srgbClr val="D41A2C"/>
                </a:solidFill>
                <a:latin typeface="Arial"/>
                <a:cs typeface="Arial"/>
              </a:rPr>
              <a:t>Partial</a:t>
            </a:r>
            <a:r>
              <a:rPr sz="1529" b="1" spc="-22" dirty="0">
                <a:solidFill>
                  <a:srgbClr val="D41A2C"/>
                </a:solidFill>
                <a:latin typeface="Arial"/>
                <a:cs typeface="Arial"/>
              </a:rPr>
              <a:t> Observability” </a:t>
            </a:r>
            <a:r>
              <a:rPr sz="1529" b="1" dirty="0">
                <a:solidFill>
                  <a:srgbClr val="D41A2C"/>
                </a:solidFill>
                <a:latin typeface="Arial"/>
                <a:cs typeface="Arial"/>
              </a:rPr>
              <a:t>(Baisero</a:t>
            </a:r>
            <a:r>
              <a:rPr sz="1529" b="1" spc="-11" dirty="0">
                <a:solidFill>
                  <a:srgbClr val="D41A2C"/>
                </a:solidFill>
                <a:latin typeface="Arial"/>
                <a:cs typeface="Arial"/>
              </a:rPr>
              <a:t> </a:t>
            </a:r>
            <a:r>
              <a:rPr sz="1529" b="1" dirty="0">
                <a:solidFill>
                  <a:srgbClr val="D41A2C"/>
                </a:solidFill>
                <a:latin typeface="Arial"/>
                <a:cs typeface="Arial"/>
              </a:rPr>
              <a:t>and</a:t>
            </a:r>
            <a:r>
              <a:rPr sz="1529" b="1" spc="-22" dirty="0">
                <a:solidFill>
                  <a:srgbClr val="D41A2C"/>
                </a:solidFill>
                <a:latin typeface="Arial"/>
                <a:cs typeface="Arial"/>
              </a:rPr>
              <a:t> </a:t>
            </a:r>
            <a:r>
              <a:rPr sz="1529" b="1" dirty="0">
                <a:solidFill>
                  <a:srgbClr val="D41A2C"/>
                </a:solidFill>
                <a:latin typeface="Arial"/>
                <a:cs typeface="Arial"/>
              </a:rPr>
              <a:t>Amato,</a:t>
            </a:r>
            <a:r>
              <a:rPr sz="1529" b="1" spc="-22" dirty="0">
                <a:solidFill>
                  <a:srgbClr val="D41A2C"/>
                </a:solidFill>
                <a:latin typeface="Arial"/>
                <a:cs typeface="Arial"/>
              </a:rPr>
              <a:t> </a:t>
            </a:r>
            <a:r>
              <a:rPr sz="1529" b="1" spc="-22" dirty="0">
                <a:solidFill>
                  <a:srgbClr val="D41A2C"/>
                </a:solidFill>
                <a:latin typeface="Arial"/>
                <a:cs typeface="Arial"/>
                <a:hlinkClick r:id="rId2" action="ppaction://hlinksldjump"/>
              </a:rPr>
              <a:t>2022)</a:t>
            </a:r>
            <a:endParaRPr sz="1529" dirty="0">
              <a:latin typeface="Arial"/>
              <a:cs typeface="Arial"/>
            </a:endParaRPr>
          </a:p>
          <a:p>
            <a:pPr marL="1151288">
              <a:spcBef>
                <a:spcPts val="775"/>
              </a:spcBef>
              <a:tabLst>
                <a:tab pos="3104316" algn="l"/>
                <a:tab pos="4949151" algn="l"/>
                <a:tab pos="6118472" algn="l"/>
                <a:tab pos="7959143" algn="l"/>
              </a:tabLst>
            </a:pPr>
            <a:r>
              <a:rPr sz="1311" dirty="0">
                <a:solidFill>
                  <a:srgbClr val="262626"/>
                </a:solidFill>
                <a:latin typeface="Arial"/>
                <a:cs typeface="Arial"/>
              </a:rPr>
              <a:t>A2C-asym-</a:t>
            </a:r>
            <a:r>
              <a:rPr sz="1311" spc="-55" dirty="0">
                <a:solidFill>
                  <a:srgbClr val="262626"/>
                </a:solidFill>
                <a:latin typeface="Arial"/>
                <a:cs typeface="Arial"/>
              </a:rPr>
              <a:t>hs</a:t>
            </a:r>
            <a:r>
              <a:rPr sz="1311" dirty="0">
                <a:solidFill>
                  <a:srgbClr val="262626"/>
                </a:solidFill>
                <a:latin typeface="Arial"/>
                <a:cs typeface="Arial"/>
              </a:rPr>
              <a:t>	A2C-asym-</a:t>
            </a:r>
            <a:r>
              <a:rPr sz="1311" spc="-109" dirty="0">
                <a:solidFill>
                  <a:srgbClr val="262626"/>
                </a:solidFill>
                <a:latin typeface="Arial"/>
                <a:cs typeface="Arial"/>
              </a:rPr>
              <a:t>s</a:t>
            </a:r>
            <a:r>
              <a:rPr sz="1311" dirty="0">
                <a:solidFill>
                  <a:srgbClr val="262626"/>
                </a:solidFill>
                <a:latin typeface="Arial"/>
                <a:cs typeface="Arial"/>
              </a:rPr>
              <a:t>	</a:t>
            </a:r>
            <a:r>
              <a:rPr sz="1311" spc="-55" dirty="0">
                <a:solidFill>
                  <a:srgbClr val="262626"/>
                </a:solidFill>
                <a:latin typeface="Arial"/>
                <a:cs typeface="Arial"/>
              </a:rPr>
              <a:t>A2C</a:t>
            </a:r>
            <a:r>
              <a:rPr sz="1311" dirty="0">
                <a:solidFill>
                  <a:srgbClr val="262626"/>
                </a:solidFill>
                <a:latin typeface="Arial"/>
                <a:cs typeface="Arial"/>
              </a:rPr>
              <a:t>	A2C-react-</a:t>
            </a:r>
            <a:r>
              <a:rPr sz="1311" spc="-109" dirty="0">
                <a:solidFill>
                  <a:srgbClr val="262626"/>
                </a:solidFill>
                <a:latin typeface="Arial"/>
                <a:cs typeface="Arial"/>
              </a:rPr>
              <a:t>2</a:t>
            </a:r>
            <a:r>
              <a:rPr sz="1311" dirty="0">
                <a:solidFill>
                  <a:srgbClr val="262626"/>
                </a:solidFill>
                <a:latin typeface="Arial"/>
                <a:cs typeface="Arial"/>
              </a:rPr>
              <a:t>	A2C-react-</a:t>
            </a:r>
            <a:r>
              <a:rPr sz="1311" spc="-109" dirty="0">
                <a:solidFill>
                  <a:srgbClr val="262626"/>
                </a:solidFill>
                <a:latin typeface="Arial"/>
                <a:cs typeface="Arial"/>
              </a:rPr>
              <a:t>4</a:t>
            </a:r>
            <a:endParaRPr sz="1311" dirty="0">
              <a:latin typeface="Arial"/>
              <a:cs typeface="Arial"/>
            </a:endParaRPr>
          </a:p>
        </p:txBody>
      </p:sp>
      <p:sp>
        <p:nvSpPr>
          <p:cNvPr id="14" name="object 14"/>
          <p:cNvSpPr txBox="1"/>
          <p:nvPr/>
        </p:nvSpPr>
        <p:spPr>
          <a:xfrm>
            <a:off x="889213" y="2482782"/>
            <a:ext cx="210839" cy="366054"/>
          </a:xfrm>
          <a:prstGeom prst="rect">
            <a:avLst/>
          </a:prstGeom>
        </p:spPr>
        <p:txBody>
          <a:bodyPr vert="horz" wrap="square" lIns="0" tIns="27742" rIns="0" bIns="0" rtlCol="0">
            <a:spAutoFit/>
          </a:bodyPr>
          <a:lstStyle/>
          <a:p>
            <a:pPr marL="27742">
              <a:spcBef>
                <a:spcPts val="218"/>
              </a:spcBef>
            </a:pPr>
            <a:r>
              <a:rPr sz="765" spc="-55" dirty="0">
                <a:solidFill>
                  <a:srgbClr val="262626"/>
                </a:solidFill>
                <a:latin typeface="Arial"/>
                <a:cs typeface="Arial"/>
              </a:rPr>
              <a:t>0.2</a:t>
            </a:r>
            <a:endParaRPr sz="765">
              <a:latin typeface="Arial"/>
              <a:cs typeface="Arial"/>
            </a:endParaRPr>
          </a:p>
          <a:p>
            <a:pPr marL="27742">
              <a:spcBef>
                <a:spcPts val="786"/>
              </a:spcBef>
            </a:pPr>
            <a:r>
              <a:rPr sz="765" spc="-55" dirty="0">
                <a:solidFill>
                  <a:srgbClr val="262626"/>
                </a:solidFill>
                <a:latin typeface="Arial"/>
                <a:cs typeface="Arial"/>
              </a:rPr>
              <a:t>0.0</a:t>
            </a:r>
            <a:endParaRPr sz="765">
              <a:latin typeface="Arial"/>
              <a:cs typeface="Arial"/>
            </a:endParaRPr>
          </a:p>
        </p:txBody>
      </p:sp>
      <p:sp>
        <p:nvSpPr>
          <p:cNvPr id="15" name="object 15"/>
          <p:cNvSpPr txBox="1"/>
          <p:nvPr/>
        </p:nvSpPr>
        <p:spPr>
          <a:xfrm>
            <a:off x="889213" y="2265675"/>
            <a:ext cx="210839" cy="145737"/>
          </a:xfrm>
          <a:prstGeom prst="rect">
            <a:avLst/>
          </a:prstGeom>
        </p:spPr>
        <p:txBody>
          <a:bodyPr vert="horz" wrap="square" lIns="0" tIns="27742" rIns="0" bIns="0" rtlCol="0">
            <a:spAutoFit/>
          </a:bodyPr>
          <a:lstStyle/>
          <a:p>
            <a:pPr marL="27742">
              <a:spcBef>
                <a:spcPts val="218"/>
              </a:spcBef>
            </a:pPr>
            <a:r>
              <a:rPr sz="765" spc="-55" dirty="0">
                <a:solidFill>
                  <a:srgbClr val="262626"/>
                </a:solidFill>
                <a:latin typeface="Arial"/>
                <a:cs typeface="Arial"/>
              </a:rPr>
              <a:t>0.4</a:t>
            </a:r>
            <a:endParaRPr sz="765">
              <a:latin typeface="Arial"/>
              <a:cs typeface="Arial"/>
            </a:endParaRPr>
          </a:p>
        </p:txBody>
      </p:sp>
      <p:sp>
        <p:nvSpPr>
          <p:cNvPr id="16" name="object 16"/>
          <p:cNvSpPr txBox="1"/>
          <p:nvPr/>
        </p:nvSpPr>
        <p:spPr>
          <a:xfrm>
            <a:off x="889213" y="1614350"/>
            <a:ext cx="210839" cy="586371"/>
          </a:xfrm>
          <a:prstGeom prst="rect">
            <a:avLst/>
          </a:prstGeom>
        </p:spPr>
        <p:txBody>
          <a:bodyPr vert="horz" wrap="square" lIns="0" tIns="27742" rIns="0" bIns="0" rtlCol="0">
            <a:spAutoFit/>
          </a:bodyPr>
          <a:lstStyle/>
          <a:p>
            <a:pPr marL="27742">
              <a:spcBef>
                <a:spcPts val="218"/>
              </a:spcBef>
            </a:pPr>
            <a:r>
              <a:rPr sz="765" spc="-55" dirty="0">
                <a:solidFill>
                  <a:srgbClr val="262626"/>
                </a:solidFill>
                <a:latin typeface="Arial"/>
                <a:cs typeface="Arial"/>
              </a:rPr>
              <a:t>1.0</a:t>
            </a:r>
            <a:endParaRPr sz="765">
              <a:latin typeface="Arial"/>
              <a:cs typeface="Arial"/>
            </a:endParaRPr>
          </a:p>
          <a:p>
            <a:pPr marL="27742">
              <a:spcBef>
                <a:spcPts val="786"/>
              </a:spcBef>
            </a:pPr>
            <a:r>
              <a:rPr sz="765" spc="-55" dirty="0">
                <a:solidFill>
                  <a:srgbClr val="262626"/>
                </a:solidFill>
                <a:latin typeface="Arial"/>
                <a:cs typeface="Arial"/>
              </a:rPr>
              <a:t>0.8</a:t>
            </a:r>
            <a:endParaRPr sz="765">
              <a:latin typeface="Arial"/>
              <a:cs typeface="Arial"/>
            </a:endParaRPr>
          </a:p>
          <a:p>
            <a:pPr marL="27742">
              <a:spcBef>
                <a:spcPts val="797"/>
              </a:spcBef>
            </a:pPr>
            <a:r>
              <a:rPr sz="765" spc="-55" dirty="0">
                <a:solidFill>
                  <a:srgbClr val="262626"/>
                </a:solidFill>
                <a:latin typeface="Arial"/>
                <a:cs typeface="Arial"/>
              </a:rPr>
              <a:t>0.6</a:t>
            </a:r>
            <a:endParaRPr sz="765">
              <a:latin typeface="Arial"/>
              <a:cs typeface="Arial"/>
            </a:endParaRPr>
          </a:p>
        </p:txBody>
      </p:sp>
      <p:pic>
        <p:nvPicPr>
          <p:cNvPr id="17" name="object 17"/>
          <p:cNvPicPr/>
          <p:nvPr/>
        </p:nvPicPr>
        <p:blipFill>
          <a:blip r:embed="rId3" cstate="print"/>
          <a:stretch>
            <a:fillRect/>
          </a:stretch>
        </p:blipFill>
        <p:spPr>
          <a:xfrm>
            <a:off x="1102728" y="1644926"/>
            <a:ext cx="1787323" cy="1265052"/>
          </a:xfrm>
          <a:prstGeom prst="rect">
            <a:avLst/>
          </a:prstGeom>
        </p:spPr>
      </p:pic>
      <p:sp>
        <p:nvSpPr>
          <p:cNvPr id="18" name="object 18"/>
          <p:cNvSpPr txBox="1"/>
          <p:nvPr/>
        </p:nvSpPr>
        <p:spPr>
          <a:xfrm>
            <a:off x="2965974" y="2649897"/>
            <a:ext cx="210839" cy="145737"/>
          </a:xfrm>
          <a:prstGeom prst="rect">
            <a:avLst/>
          </a:prstGeom>
        </p:spPr>
        <p:txBody>
          <a:bodyPr vert="horz" wrap="square" lIns="0" tIns="27742" rIns="0" bIns="0" rtlCol="0">
            <a:spAutoFit/>
          </a:bodyPr>
          <a:lstStyle/>
          <a:p>
            <a:pPr marL="27742">
              <a:spcBef>
                <a:spcPts val="218"/>
              </a:spcBef>
            </a:pPr>
            <a:r>
              <a:rPr sz="765" spc="-55" dirty="0">
                <a:solidFill>
                  <a:srgbClr val="262626"/>
                </a:solidFill>
                <a:latin typeface="Arial"/>
                <a:cs typeface="Arial"/>
              </a:rPr>
              <a:t>0.0</a:t>
            </a:r>
            <a:endParaRPr sz="765">
              <a:latin typeface="Arial"/>
              <a:cs typeface="Arial"/>
            </a:endParaRPr>
          </a:p>
        </p:txBody>
      </p:sp>
      <p:sp>
        <p:nvSpPr>
          <p:cNvPr id="19" name="object 19"/>
          <p:cNvSpPr txBox="1"/>
          <p:nvPr/>
        </p:nvSpPr>
        <p:spPr>
          <a:xfrm>
            <a:off x="2965974" y="2426685"/>
            <a:ext cx="210839" cy="145737"/>
          </a:xfrm>
          <a:prstGeom prst="rect">
            <a:avLst/>
          </a:prstGeom>
        </p:spPr>
        <p:txBody>
          <a:bodyPr vert="horz" wrap="square" lIns="0" tIns="27742" rIns="0" bIns="0" rtlCol="0">
            <a:spAutoFit/>
          </a:bodyPr>
          <a:lstStyle/>
          <a:p>
            <a:pPr marL="27742">
              <a:spcBef>
                <a:spcPts val="218"/>
              </a:spcBef>
            </a:pPr>
            <a:r>
              <a:rPr sz="765" spc="-55" dirty="0">
                <a:solidFill>
                  <a:srgbClr val="262626"/>
                </a:solidFill>
                <a:latin typeface="Arial"/>
                <a:cs typeface="Arial"/>
              </a:rPr>
              <a:t>0.2</a:t>
            </a:r>
            <a:endParaRPr sz="765">
              <a:latin typeface="Arial"/>
              <a:cs typeface="Arial"/>
            </a:endParaRPr>
          </a:p>
        </p:txBody>
      </p:sp>
      <p:sp>
        <p:nvSpPr>
          <p:cNvPr id="20" name="object 20"/>
          <p:cNvSpPr txBox="1"/>
          <p:nvPr/>
        </p:nvSpPr>
        <p:spPr>
          <a:xfrm>
            <a:off x="2965974" y="2203474"/>
            <a:ext cx="210839" cy="145737"/>
          </a:xfrm>
          <a:prstGeom prst="rect">
            <a:avLst/>
          </a:prstGeom>
        </p:spPr>
        <p:txBody>
          <a:bodyPr vert="horz" wrap="square" lIns="0" tIns="27742" rIns="0" bIns="0" rtlCol="0">
            <a:spAutoFit/>
          </a:bodyPr>
          <a:lstStyle/>
          <a:p>
            <a:pPr marL="27742">
              <a:spcBef>
                <a:spcPts val="218"/>
              </a:spcBef>
            </a:pPr>
            <a:r>
              <a:rPr sz="765" spc="-55" dirty="0">
                <a:solidFill>
                  <a:srgbClr val="262626"/>
                </a:solidFill>
                <a:latin typeface="Arial"/>
                <a:cs typeface="Arial"/>
              </a:rPr>
              <a:t>0.4</a:t>
            </a:r>
            <a:endParaRPr sz="765">
              <a:latin typeface="Arial"/>
              <a:cs typeface="Arial"/>
            </a:endParaRPr>
          </a:p>
        </p:txBody>
      </p:sp>
      <p:sp>
        <p:nvSpPr>
          <p:cNvPr id="21" name="object 21"/>
          <p:cNvSpPr txBox="1"/>
          <p:nvPr/>
        </p:nvSpPr>
        <p:spPr>
          <a:xfrm>
            <a:off x="2965974" y="1980263"/>
            <a:ext cx="210839" cy="145737"/>
          </a:xfrm>
          <a:prstGeom prst="rect">
            <a:avLst/>
          </a:prstGeom>
        </p:spPr>
        <p:txBody>
          <a:bodyPr vert="horz" wrap="square" lIns="0" tIns="27742" rIns="0" bIns="0" rtlCol="0">
            <a:spAutoFit/>
          </a:bodyPr>
          <a:lstStyle/>
          <a:p>
            <a:pPr marL="27742">
              <a:spcBef>
                <a:spcPts val="218"/>
              </a:spcBef>
            </a:pPr>
            <a:r>
              <a:rPr sz="765" spc="-55" dirty="0">
                <a:solidFill>
                  <a:srgbClr val="262626"/>
                </a:solidFill>
                <a:latin typeface="Arial"/>
                <a:cs typeface="Arial"/>
              </a:rPr>
              <a:t>0.6</a:t>
            </a:r>
            <a:endParaRPr sz="765">
              <a:latin typeface="Arial"/>
              <a:cs typeface="Arial"/>
            </a:endParaRPr>
          </a:p>
        </p:txBody>
      </p:sp>
      <p:sp>
        <p:nvSpPr>
          <p:cNvPr id="22" name="object 22"/>
          <p:cNvSpPr txBox="1"/>
          <p:nvPr/>
        </p:nvSpPr>
        <p:spPr>
          <a:xfrm>
            <a:off x="2965974" y="1757052"/>
            <a:ext cx="210839" cy="145737"/>
          </a:xfrm>
          <a:prstGeom prst="rect">
            <a:avLst/>
          </a:prstGeom>
        </p:spPr>
        <p:txBody>
          <a:bodyPr vert="horz" wrap="square" lIns="0" tIns="27742" rIns="0" bIns="0" rtlCol="0">
            <a:spAutoFit/>
          </a:bodyPr>
          <a:lstStyle/>
          <a:p>
            <a:pPr marL="27742">
              <a:spcBef>
                <a:spcPts val="218"/>
              </a:spcBef>
            </a:pPr>
            <a:r>
              <a:rPr sz="765" spc="-55" dirty="0">
                <a:solidFill>
                  <a:srgbClr val="262626"/>
                </a:solidFill>
                <a:latin typeface="Arial"/>
                <a:cs typeface="Arial"/>
              </a:rPr>
              <a:t>0.8</a:t>
            </a:r>
            <a:endParaRPr sz="765">
              <a:latin typeface="Arial"/>
              <a:cs typeface="Arial"/>
            </a:endParaRPr>
          </a:p>
        </p:txBody>
      </p:sp>
      <p:pic>
        <p:nvPicPr>
          <p:cNvPr id="23" name="object 23"/>
          <p:cNvPicPr/>
          <p:nvPr/>
        </p:nvPicPr>
        <p:blipFill>
          <a:blip r:embed="rId4" cstate="print"/>
          <a:stretch>
            <a:fillRect/>
          </a:stretch>
        </p:blipFill>
        <p:spPr>
          <a:xfrm>
            <a:off x="3179488" y="1644926"/>
            <a:ext cx="1787323" cy="1265052"/>
          </a:xfrm>
          <a:prstGeom prst="rect">
            <a:avLst/>
          </a:prstGeom>
        </p:spPr>
      </p:pic>
      <p:sp>
        <p:nvSpPr>
          <p:cNvPr id="24" name="object 24"/>
          <p:cNvSpPr txBox="1"/>
          <p:nvPr/>
        </p:nvSpPr>
        <p:spPr>
          <a:xfrm>
            <a:off x="1111777" y="2889840"/>
            <a:ext cx="3921321" cy="637539"/>
          </a:xfrm>
          <a:prstGeom prst="rect">
            <a:avLst/>
          </a:prstGeom>
        </p:spPr>
        <p:txBody>
          <a:bodyPr vert="horz" wrap="square" lIns="0" tIns="27742" rIns="0" bIns="0" rtlCol="0">
            <a:spAutoFit/>
          </a:bodyPr>
          <a:lstStyle/>
          <a:p>
            <a:pPr marL="40226">
              <a:lnSpc>
                <a:spcPts val="893"/>
              </a:lnSpc>
              <a:spcBef>
                <a:spcPts val="218"/>
              </a:spcBef>
              <a:tabLst>
                <a:tab pos="2116705" algn="l"/>
              </a:tabLst>
            </a:pPr>
            <a:r>
              <a:rPr sz="765" dirty="0">
                <a:solidFill>
                  <a:srgbClr val="262626"/>
                </a:solidFill>
                <a:latin typeface="Arial"/>
                <a:cs typeface="Arial"/>
              </a:rPr>
              <a:t>0</a:t>
            </a:r>
            <a:r>
              <a:rPr sz="765" spc="655" dirty="0">
                <a:solidFill>
                  <a:srgbClr val="262626"/>
                </a:solidFill>
                <a:latin typeface="Arial"/>
                <a:cs typeface="Arial"/>
              </a:rPr>
              <a:t>  </a:t>
            </a:r>
            <a:r>
              <a:rPr sz="765" dirty="0">
                <a:solidFill>
                  <a:srgbClr val="262626"/>
                </a:solidFill>
                <a:latin typeface="Arial"/>
                <a:cs typeface="Arial"/>
              </a:rPr>
              <a:t>2</a:t>
            </a:r>
            <a:r>
              <a:rPr sz="765" spc="44" dirty="0">
                <a:solidFill>
                  <a:srgbClr val="262626"/>
                </a:solidFill>
                <a:latin typeface="Arial"/>
                <a:cs typeface="Arial"/>
              </a:rPr>
              <a:t> </a:t>
            </a:r>
            <a:r>
              <a:rPr sz="765" dirty="0">
                <a:solidFill>
                  <a:srgbClr val="262626"/>
                </a:solidFill>
                <a:latin typeface="Arial"/>
                <a:cs typeface="Arial"/>
              </a:rPr>
              <a:t>M</a:t>
            </a:r>
            <a:r>
              <a:rPr sz="765" spc="1049" dirty="0">
                <a:solidFill>
                  <a:srgbClr val="262626"/>
                </a:solidFill>
                <a:latin typeface="Arial"/>
                <a:cs typeface="Arial"/>
              </a:rPr>
              <a:t> </a:t>
            </a:r>
            <a:r>
              <a:rPr sz="765" dirty="0">
                <a:solidFill>
                  <a:srgbClr val="262626"/>
                </a:solidFill>
                <a:latin typeface="Arial"/>
                <a:cs typeface="Arial"/>
              </a:rPr>
              <a:t>4</a:t>
            </a:r>
            <a:r>
              <a:rPr sz="765" spc="33" dirty="0">
                <a:solidFill>
                  <a:srgbClr val="262626"/>
                </a:solidFill>
                <a:latin typeface="Arial"/>
                <a:cs typeface="Arial"/>
              </a:rPr>
              <a:t> </a:t>
            </a:r>
            <a:r>
              <a:rPr sz="765" dirty="0">
                <a:solidFill>
                  <a:srgbClr val="262626"/>
                </a:solidFill>
                <a:latin typeface="Arial"/>
                <a:cs typeface="Arial"/>
              </a:rPr>
              <a:t>M</a:t>
            </a:r>
            <a:r>
              <a:rPr sz="765" spc="1049" dirty="0">
                <a:solidFill>
                  <a:srgbClr val="262626"/>
                </a:solidFill>
                <a:latin typeface="Arial"/>
                <a:cs typeface="Arial"/>
              </a:rPr>
              <a:t> </a:t>
            </a:r>
            <a:r>
              <a:rPr sz="765" dirty="0">
                <a:solidFill>
                  <a:srgbClr val="262626"/>
                </a:solidFill>
                <a:latin typeface="Arial"/>
                <a:cs typeface="Arial"/>
              </a:rPr>
              <a:t>6</a:t>
            </a:r>
            <a:r>
              <a:rPr sz="765" spc="33" dirty="0">
                <a:solidFill>
                  <a:srgbClr val="262626"/>
                </a:solidFill>
                <a:latin typeface="Arial"/>
                <a:cs typeface="Arial"/>
              </a:rPr>
              <a:t> </a:t>
            </a:r>
            <a:r>
              <a:rPr sz="765" dirty="0">
                <a:solidFill>
                  <a:srgbClr val="262626"/>
                </a:solidFill>
                <a:latin typeface="Arial"/>
                <a:cs typeface="Arial"/>
              </a:rPr>
              <a:t>M</a:t>
            </a:r>
            <a:r>
              <a:rPr sz="765" spc="1049" dirty="0">
                <a:solidFill>
                  <a:srgbClr val="262626"/>
                </a:solidFill>
                <a:latin typeface="Arial"/>
                <a:cs typeface="Arial"/>
              </a:rPr>
              <a:t> </a:t>
            </a:r>
            <a:r>
              <a:rPr sz="765" dirty="0">
                <a:solidFill>
                  <a:srgbClr val="262626"/>
                </a:solidFill>
                <a:latin typeface="Arial"/>
                <a:cs typeface="Arial"/>
              </a:rPr>
              <a:t>8</a:t>
            </a:r>
            <a:r>
              <a:rPr sz="765" spc="33" dirty="0">
                <a:solidFill>
                  <a:srgbClr val="262626"/>
                </a:solidFill>
                <a:latin typeface="Arial"/>
                <a:cs typeface="Arial"/>
              </a:rPr>
              <a:t> </a:t>
            </a:r>
            <a:r>
              <a:rPr sz="765" dirty="0">
                <a:solidFill>
                  <a:srgbClr val="262626"/>
                </a:solidFill>
                <a:latin typeface="Arial"/>
                <a:cs typeface="Arial"/>
              </a:rPr>
              <a:t>M</a:t>
            </a:r>
            <a:r>
              <a:rPr sz="765" spc="775" dirty="0">
                <a:solidFill>
                  <a:srgbClr val="262626"/>
                </a:solidFill>
                <a:latin typeface="Arial"/>
                <a:cs typeface="Arial"/>
              </a:rPr>
              <a:t> </a:t>
            </a:r>
            <a:r>
              <a:rPr sz="765" dirty="0">
                <a:solidFill>
                  <a:srgbClr val="262626"/>
                </a:solidFill>
                <a:latin typeface="Arial"/>
                <a:cs typeface="Arial"/>
              </a:rPr>
              <a:t>10</a:t>
            </a:r>
            <a:r>
              <a:rPr sz="765" spc="44" dirty="0">
                <a:solidFill>
                  <a:srgbClr val="262626"/>
                </a:solidFill>
                <a:latin typeface="Arial"/>
                <a:cs typeface="Arial"/>
              </a:rPr>
              <a:t> </a:t>
            </a:r>
            <a:r>
              <a:rPr sz="765" spc="-109" dirty="0">
                <a:solidFill>
                  <a:srgbClr val="262626"/>
                </a:solidFill>
                <a:latin typeface="Arial"/>
                <a:cs typeface="Arial"/>
              </a:rPr>
              <a:t>M</a:t>
            </a:r>
            <a:r>
              <a:rPr sz="765" dirty="0">
                <a:solidFill>
                  <a:srgbClr val="262626"/>
                </a:solidFill>
                <a:latin typeface="Arial"/>
                <a:cs typeface="Arial"/>
              </a:rPr>
              <a:t>	0</a:t>
            </a:r>
            <a:r>
              <a:rPr sz="765" spc="655" dirty="0">
                <a:solidFill>
                  <a:srgbClr val="262626"/>
                </a:solidFill>
                <a:latin typeface="Arial"/>
                <a:cs typeface="Arial"/>
              </a:rPr>
              <a:t>  </a:t>
            </a:r>
            <a:r>
              <a:rPr sz="765" dirty="0">
                <a:solidFill>
                  <a:srgbClr val="262626"/>
                </a:solidFill>
                <a:latin typeface="Arial"/>
                <a:cs typeface="Arial"/>
              </a:rPr>
              <a:t>2</a:t>
            </a:r>
            <a:r>
              <a:rPr sz="765" spc="44" dirty="0">
                <a:solidFill>
                  <a:srgbClr val="262626"/>
                </a:solidFill>
                <a:latin typeface="Arial"/>
                <a:cs typeface="Arial"/>
              </a:rPr>
              <a:t> </a:t>
            </a:r>
            <a:r>
              <a:rPr sz="765" dirty="0">
                <a:solidFill>
                  <a:srgbClr val="262626"/>
                </a:solidFill>
                <a:latin typeface="Arial"/>
                <a:cs typeface="Arial"/>
              </a:rPr>
              <a:t>M</a:t>
            </a:r>
            <a:r>
              <a:rPr sz="765" spc="1049" dirty="0">
                <a:solidFill>
                  <a:srgbClr val="262626"/>
                </a:solidFill>
                <a:latin typeface="Arial"/>
                <a:cs typeface="Arial"/>
              </a:rPr>
              <a:t> </a:t>
            </a:r>
            <a:r>
              <a:rPr sz="765" dirty="0">
                <a:solidFill>
                  <a:srgbClr val="262626"/>
                </a:solidFill>
                <a:latin typeface="Arial"/>
                <a:cs typeface="Arial"/>
              </a:rPr>
              <a:t>4</a:t>
            </a:r>
            <a:r>
              <a:rPr sz="765" spc="33" dirty="0">
                <a:solidFill>
                  <a:srgbClr val="262626"/>
                </a:solidFill>
                <a:latin typeface="Arial"/>
                <a:cs typeface="Arial"/>
              </a:rPr>
              <a:t> </a:t>
            </a:r>
            <a:r>
              <a:rPr sz="765" dirty="0">
                <a:solidFill>
                  <a:srgbClr val="262626"/>
                </a:solidFill>
                <a:latin typeface="Arial"/>
                <a:cs typeface="Arial"/>
              </a:rPr>
              <a:t>M</a:t>
            </a:r>
            <a:r>
              <a:rPr sz="765" spc="1049" dirty="0">
                <a:solidFill>
                  <a:srgbClr val="262626"/>
                </a:solidFill>
                <a:latin typeface="Arial"/>
                <a:cs typeface="Arial"/>
              </a:rPr>
              <a:t> </a:t>
            </a:r>
            <a:r>
              <a:rPr sz="765" dirty="0">
                <a:solidFill>
                  <a:srgbClr val="262626"/>
                </a:solidFill>
                <a:latin typeface="Arial"/>
                <a:cs typeface="Arial"/>
              </a:rPr>
              <a:t>6</a:t>
            </a:r>
            <a:r>
              <a:rPr sz="765" spc="33" dirty="0">
                <a:solidFill>
                  <a:srgbClr val="262626"/>
                </a:solidFill>
                <a:latin typeface="Arial"/>
                <a:cs typeface="Arial"/>
              </a:rPr>
              <a:t> </a:t>
            </a:r>
            <a:r>
              <a:rPr sz="765" dirty="0">
                <a:solidFill>
                  <a:srgbClr val="262626"/>
                </a:solidFill>
                <a:latin typeface="Arial"/>
                <a:cs typeface="Arial"/>
              </a:rPr>
              <a:t>M</a:t>
            </a:r>
            <a:r>
              <a:rPr sz="765" spc="1049" dirty="0">
                <a:solidFill>
                  <a:srgbClr val="262626"/>
                </a:solidFill>
                <a:latin typeface="Arial"/>
                <a:cs typeface="Arial"/>
              </a:rPr>
              <a:t> </a:t>
            </a:r>
            <a:r>
              <a:rPr sz="765" dirty="0">
                <a:solidFill>
                  <a:srgbClr val="262626"/>
                </a:solidFill>
                <a:latin typeface="Arial"/>
                <a:cs typeface="Arial"/>
              </a:rPr>
              <a:t>8</a:t>
            </a:r>
            <a:r>
              <a:rPr sz="765" spc="33" dirty="0">
                <a:solidFill>
                  <a:srgbClr val="262626"/>
                </a:solidFill>
                <a:latin typeface="Arial"/>
                <a:cs typeface="Arial"/>
              </a:rPr>
              <a:t> </a:t>
            </a:r>
            <a:r>
              <a:rPr sz="765" dirty="0">
                <a:solidFill>
                  <a:srgbClr val="262626"/>
                </a:solidFill>
                <a:latin typeface="Arial"/>
                <a:cs typeface="Arial"/>
              </a:rPr>
              <a:t>M</a:t>
            </a:r>
            <a:r>
              <a:rPr sz="765" spc="775" dirty="0">
                <a:solidFill>
                  <a:srgbClr val="262626"/>
                </a:solidFill>
                <a:latin typeface="Arial"/>
                <a:cs typeface="Arial"/>
              </a:rPr>
              <a:t> </a:t>
            </a:r>
            <a:r>
              <a:rPr sz="765" dirty="0">
                <a:solidFill>
                  <a:srgbClr val="262626"/>
                </a:solidFill>
                <a:latin typeface="Arial"/>
                <a:cs typeface="Arial"/>
              </a:rPr>
              <a:t>10</a:t>
            </a:r>
            <a:r>
              <a:rPr sz="765" spc="44" dirty="0">
                <a:solidFill>
                  <a:srgbClr val="262626"/>
                </a:solidFill>
                <a:latin typeface="Arial"/>
                <a:cs typeface="Arial"/>
              </a:rPr>
              <a:t> </a:t>
            </a:r>
            <a:r>
              <a:rPr sz="765" spc="-109" dirty="0">
                <a:solidFill>
                  <a:srgbClr val="262626"/>
                </a:solidFill>
                <a:latin typeface="Arial"/>
                <a:cs typeface="Arial"/>
              </a:rPr>
              <a:t>M</a:t>
            </a:r>
            <a:endParaRPr sz="765">
              <a:latin typeface="Arial"/>
              <a:cs typeface="Arial"/>
            </a:endParaRPr>
          </a:p>
          <a:p>
            <a:pPr marL="658870">
              <a:lnSpc>
                <a:spcPts val="893"/>
              </a:lnSpc>
              <a:tabLst>
                <a:tab pos="2736736" algn="l"/>
              </a:tabLst>
            </a:pPr>
            <a:r>
              <a:rPr sz="765" spc="-22" dirty="0">
                <a:solidFill>
                  <a:srgbClr val="262626"/>
                </a:solidFill>
                <a:latin typeface="Arial"/>
                <a:cs typeface="Arial"/>
              </a:rPr>
              <a:t>Timestep</a:t>
            </a:r>
            <a:r>
              <a:rPr sz="765" dirty="0">
                <a:solidFill>
                  <a:srgbClr val="262626"/>
                </a:solidFill>
                <a:latin typeface="Arial"/>
                <a:cs typeface="Arial"/>
              </a:rPr>
              <a:t>	</a:t>
            </a:r>
            <a:r>
              <a:rPr sz="765" spc="-22" dirty="0">
                <a:solidFill>
                  <a:srgbClr val="262626"/>
                </a:solidFill>
                <a:latin typeface="Arial"/>
                <a:cs typeface="Arial"/>
              </a:rPr>
              <a:t>Timestep</a:t>
            </a:r>
            <a:endParaRPr sz="765">
              <a:latin typeface="Arial"/>
              <a:cs typeface="Arial"/>
            </a:endParaRPr>
          </a:p>
          <a:p>
            <a:pPr>
              <a:spcBef>
                <a:spcPts val="218"/>
              </a:spcBef>
            </a:pPr>
            <a:endParaRPr sz="765">
              <a:latin typeface="Arial"/>
              <a:cs typeface="Arial"/>
            </a:endParaRPr>
          </a:p>
          <a:p>
            <a:pPr marL="27742">
              <a:spcBef>
                <a:spcPts val="11"/>
              </a:spcBef>
              <a:tabLst>
                <a:tab pos="2104219" algn="l"/>
              </a:tabLst>
            </a:pPr>
            <a:r>
              <a:rPr sz="1529" dirty="0">
                <a:solidFill>
                  <a:srgbClr val="D41A2C"/>
                </a:solidFill>
                <a:latin typeface="Arial"/>
                <a:cs typeface="Arial"/>
              </a:rPr>
              <a:t>(a)</a:t>
            </a:r>
            <a:r>
              <a:rPr sz="1529" spc="109" dirty="0">
                <a:solidFill>
                  <a:srgbClr val="D41A2C"/>
                </a:solidFill>
                <a:latin typeface="Arial"/>
                <a:cs typeface="Arial"/>
              </a:rPr>
              <a:t> </a:t>
            </a:r>
            <a:r>
              <a:rPr sz="1529" b="1" spc="-22" dirty="0">
                <a:latin typeface="Arial"/>
                <a:cs typeface="Arial"/>
              </a:rPr>
              <a:t>Heaven-Hell-</a:t>
            </a:r>
            <a:r>
              <a:rPr sz="1529" b="1" spc="-109" dirty="0">
                <a:latin typeface="Arial"/>
                <a:cs typeface="Arial"/>
              </a:rPr>
              <a:t>3</a:t>
            </a:r>
            <a:r>
              <a:rPr sz="1529" b="1" dirty="0">
                <a:latin typeface="Arial"/>
                <a:cs typeface="Arial"/>
              </a:rPr>
              <a:t>	</a:t>
            </a:r>
            <a:r>
              <a:rPr sz="1529" dirty="0">
                <a:solidFill>
                  <a:srgbClr val="D41A2C"/>
                </a:solidFill>
                <a:latin typeface="Arial"/>
                <a:cs typeface="Arial"/>
              </a:rPr>
              <a:t>(b)</a:t>
            </a:r>
            <a:r>
              <a:rPr sz="1529" spc="109" dirty="0">
                <a:solidFill>
                  <a:srgbClr val="D41A2C"/>
                </a:solidFill>
                <a:latin typeface="Arial"/>
                <a:cs typeface="Arial"/>
              </a:rPr>
              <a:t> </a:t>
            </a:r>
            <a:r>
              <a:rPr sz="1529" b="1" spc="-22" dirty="0">
                <a:latin typeface="Arial"/>
                <a:cs typeface="Arial"/>
              </a:rPr>
              <a:t>Heaven-Hell-</a:t>
            </a:r>
            <a:r>
              <a:rPr sz="1529" b="1" spc="-109" dirty="0">
                <a:latin typeface="Arial"/>
                <a:cs typeface="Arial"/>
              </a:rPr>
              <a:t>4</a:t>
            </a:r>
            <a:endParaRPr sz="1529">
              <a:latin typeface="Arial"/>
              <a:cs typeface="Arial"/>
            </a:endParaRPr>
          </a:p>
        </p:txBody>
      </p:sp>
      <p:sp>
        <p:nvSpPr>
          <p:cNvPr id="25" name="object 25"/>
          <p:cNvSpPr txBox="1"/>
          <p:nvPr/>
        </p:nvSpPr>
        <p:spPr>
          <a:xfrm>
            <a:off x="5387454" y="2889840"/>
            <a:ext cx="117903" cy="145737"/>
          </a:xfrm>
          <a:prstGeom prst="rect">
            <a:avLst/>
          </a:prstGeom>
        </p:spPr>
        <p:txBody>
          <a:bodyPr vert="horz" wrap="square" lIns="0" tIns="27742" rIns="0" bIns="0" rtlCol="0">
            <a:spAutoFit/>
          </a:bodyPr>
          <a:lstStyle/>
          <a:p>
            <a:pPr marL="27742">
              <a:spcBef>
                <a:spcPts val="218"/>
              </a:spcBef>
            </a:pPr>
            <a:r>
              <a:rPr sz="765" spc="-109" dirty="0">
                <a:solidFill>
                  <a:srgbClr val="262626"/>
                </a:solidFill>
                <a:latin typeface="Arial"/>
                <a:cs typeface="Arial"/>
              </a:rPr>
              <a:t>0</a:t>
            </a:r>
            <a:endParaRPr sz="765">
              <a:latin typeface="Arial"/>
              <a:cs typeface="Arial"/>
            </a:endParaRPr>
          </a:p>
        </p:txBody>
      </p:sp>
      <p:sp>
        <p:nvSpPr>
          <p:cNvPr id="26" name="object 26"/>
          <p:cNvSpPr txBox="1"/>
          <p:nvPr/>
        </p:nvSpPr>
        <p:spPr>
          <a:xfrm>
            <a:off x="5668720" y="2889840"/>
            <a:ext cx="1441193" cy="258845"/>
          </a:xfrm>
          <a:prstGeom prst="rect">
            <a:avLst/>
          </a:prstGeom>
        </p:spPr>
        <p:txBody>
          <a:bodyPr vert="horz" wrap="square" lIns="0" tIns="27742" rIns="0" bIns="0" rtlCol="0">
            <a:spAutoFit/>
          </a:bodyPr>
          <a:lstStyle/>
          <a:p>
            <a:pPr marL="27742">
              <a:lnSpc>
                <a:spcPts val="893"/>
              </a:lnSpc>
              <a:spcBef>
                <a:spcPts val="218"/>
              </a:spcBef>
            </a:pPr>
            <a:r>
              <a:rPr sz="765" dirty="0">
                <a:solidFill>
                  <a:srgbClr val="262626"/>
                </a:solidFill>
                <a:latin typeface="Arial"/>
                <a:cs typeface="Arial"/>
              </a:rPr>
              <a:t>500</a:t>
            </a:r>
            <a:r>
              <a:rPr sz="765" spc="11" dirty="0">
                <a:solidFill>
                  <a:srgbClr val="262626"/>
                </a:solidFill>
                <a:latin typeface="Arial"/>
                <a:cs typeface="Arial"/>
              </a:rPr>
              <a:t> </a:t>
            </a:r>
            <a:r>
              <a:rPr sz="765" dirty="0">
                <a:solidFill>
                  <a:srgbClr val="262626"/>
                </a:solidFill>
                <a:latin typeface="Arial"/>
                <a:cs typeface="Arial"/>
              </a:rPr>
              <a:t>k</a:t>
            </a:r>
            <a:r>
              <a:rPr sz="765" spc="491" dirty="0">
                <a:solidFill>
                  <a:srgbClr val="262626"/>
                </a:solidFill>
                <a:latin typeface="Arial"/>
                <a:cs typeface="Arial"/>
              </a:rPr>
              <a:t>  </a:t>
            </a:r>
            <a:r>
              <a:rPr sz="765" dirty="0">
                <a:solidFill>
                  <a:srgbClr val="262626"/>
                </a:solidFill>
                <a:latin typeface="Arial"/>
                <a:cs typeface="Arial"/>
              </a:rPr>
              <a:t>1</a:t>
            </a:r>
            <a:r>
              <a:rPr sz="765" spc="55" dirty="0">
                <a:solidFill>
                  <a:srgbClr val="262626"/>
                </a:solidFill>
                <a:latin typeface="Arial"/>
                <a:cs typeface="Arial"/>
              </a:rPr>
              <a:t> </a:t>
            </a:r>
            <a:r>
              <a:rPr sz="765" dirty="0">
                <a:solidFill>
                  <a:srgbClr val="262626"/>
                </a:solidFill>
                <a:latin typeface="Arial"/>
                <a:cs typeface="Arial"/>
              </a:rPr>
              <a:t>M</a:t>
            </a:r>
            <a:r>
              <a:rPr sz="765" spc="500" dirty="0">
                <a:solidFill>
                  <a:srgbClr val="262626"/>
                </a:solidFill>
                <a:latin typeface="Arial"/>
                <a:cs typeface="Arial"/>
              </a:rPr>
              <a:t>  </a:t>
            </a:r>
            <a:r>
              <a:rPr sz="765" dirty="0">
                <a:solidFill>
                  <a:srgbClr val="262626"/>
                </a:solidFill>
                <a:latin typeface="Arial"/>
                <a:cs typeface="Arial"/>
              </a:rPr>
              <a:t>1.5</a:t>
            </a:r>
            <a:r>
              <a:rPr sz="765" spc="44" dirty="0">
                <a:solidFill>
                  <a:srgbClr val="262626"/>
                </a:solidFill>
                <a:latin typeface="Arial"/>
                <a:cs typeface="Arial"/>
              </a:rPr>
              <a:t> </a:t>
            </a:r>
            <a:r>
              <a:rPr sz="765" dirty="0">
                <a:solidFill>
                  <a:srgbClr val="262626"/>
                </a:solidFill>
                <a:latin typeface="Arial"/>
                <a:cs typeface="Arial"/>
              </a:rPr>
              <a:t>M</a:t>
            </a:r>
            <a:r>
              <a:rPr sz="765" spc="500" dirty="0">
                <a:solidFill>
                  <a:srgbClr val="262626"/>
                </a:solidFill>
                <a:latin typeface="Arial"/>
                <a:cs typeface="Arial"/>
              </a:rPr>
              <a:t>  </a:t>
            </a:r>
            <a:r>
              <a:rPr sz="765" dirty="0">
                <a:solidFill>
                  <a:srgbClr val="262626"/>
                </a:solidFill>
                <a:latin typeface="Arial"/>
                <a:cs typeface="Arial"/>
              </a:rPr>
              <a:t>2</a:t>
            </a:r>
            <a:r>
              <a:rPr sz="765" spc="44" dirty="0">
                <a:solidFill>
                  <a:srgbClr val="262626"/>
                </a:solidFill>
                <a:latin typeface="Arial"/>
                <a:cs typeface="Arial"/>
              </a:rPr>
              <a:t> </a:t>
            </a:r>
            <a:r>
              <a:rPr sz="765" spc="-109" dirty="0">
                <a:solidFill>
                  <a:srgbClr val="262626"/>
                </a:solidFill>
                <a:latin typeface="Arial"/>
                <a:cs typeface="Arial"/>
              </a:rPr>
              <a:t>M</a:t>
            </a:r>
            <a:endParaRPr sz="765">
              <a:latin typeface="Arial"/>
              <a:cs typeface="Arial"/>
            </a:endParaRPr>
          </a:p>
          <a:p>
            <a:pPr marL="325967">
              <a:lnSpc>
                <a:spcPts val="893"/>
              </a:lnSpc>
            </a:pPr>
            <a:r>
              <a:rPr sz="765" spc="-22" dirty="0">
                <a:solidFill>
                  <a:srgbClr val="262626"/>
                </a:solidFill>
                <a:latin typeface="Arial"/>
                <a:cs typeface="Arial"/>
              </a:rPr>
              <a:t>Timestep</a:t>
            </a:r>
            <a:endParaRPr sz="765">
              <a:latin typeface="Arial"/>
              <a:cs typeface="Arial"/>
            </a:endParaRPr>
          </a:p>
        </p:txBody>
      </p:sp>
      <p:sp>
        <p:nvSpPr>
          <p:cNvPr id="27" name="object 27"/>
          <p:cNvSpPr txBox="1"/>
          <p:nvPr/>
        </p:nvSpPr>
        <p:spPr>
          <a:xfrm>
            <a:off x="5042764" y="2746270"/>
            <a:ext cx="323193" cy="145737"/>
          </a:xfrm>
          <a:prstGeom prst="rect">
            <a:avLst/>
          </a:prstGeom>
        </p:spPr>
        <p:txBody>
          <a:bodyPr vert="horz" wrap="square" lIns="0" tIns="27742" rIns="0" bIns="0" rtlCol="0">
            <a:spAutoFit/>
          </a:bodyPr>
          <a:lstStyle/>
          <a:p>
            <a:pPr marL="27742">
              <a:spcBef>
                <a:spcPts val="218"/>
              </a:spcBef>
            </a:pPr>
            <a:r>
              <a:rPr sz="765" spc="-44" dirty="0">
                <a:solidFill>
                  <a:srgbClr val="262626"/>
                </a:solidFill>
                <a:latin typeface="Arial"/>
                <a:cs typeface="Arial"/>
              </a:rPr>
              <a:t>−150</a:t>
            </a:r>
            <a:endParaRPr sz="765">
              <a:latin typeface="Arial"/>
              <a:cs typeface="Arial"/>
            </a:endParaRPr>
          </a:p>
        </p:txBody>
      </p:sp>
      <p:sp>
        <p:nvSpPr>
          <p:cNvPr id="28" name="object 28"/>
          <p:cNvSpPr txBox="1"/>
          <p:nvPr/>
        </p:nvSpPr>
        <p:spPr>
          <a:xfrm>
            <a:off x="5042764" y="2378172"/>
            <a:ext cx="323193" cy="145737"/>
          </a:xfrm>
          <a:prstGeom prst="rect">
            <a:avLst/>
          </a:prstGeom>
        </p:spPr>
        <p:txBody>
          <a:bodyPr vert="horz" wrap="square" lIns="0" tIns="27742" rIns="0" bIns="0" rtlCol="0">
            <a:spAutoFit/>
          </a:bodyPr>
          <a:lstStyle/>
          <a:p>
            <a:pPr marL="27742">
              <a:spcBef>
                <a:spcPts val="218"/>
              </a:spcBef>
            </a:pPr>
            <a:r>
              <a:rPr sz="765" spc="-44" dirty="0">
                <a:solidFill>
                  <a:srgbClr val="262626"/>
                </a:solidFill>
                <a:latin typeface="Arial"/>
                <a:cs typeface="Arial"/>
              </a:rPr>
              <a:t>−100</a:t>
            </a:r>
            <a:endParaRPr sz="765">
              <a:latin typeface="Arial"/>
              <a:cs typeface="Arial"/>
            </a:endParaRPr>
          </a:p>
        </p:txBody>
      </p:sp>
      <p:sp>
        <p:nvSpPr>
          <p:cNvPr id="29" name="object 29"/>
          <p:cNvSpPr txBox="1"/>
          <p:nvPr/>
        </p:nvSpPr>
        <p:spPr>
          <a:xfrm>
            <a:off x="5104686" y="2010073"/>
            <a:ext cx="260774" cy="145737"/>
          </a:xfrm>
          <a:prstGeom prst="rect">
            <a:avLst/>
          </a:prstGeom>
        </p:spPr>
        <p:txBody>
          <a:bodyPr vert="horz" wrap="square" lIns="0" tIns="27742" rIns="0" bIns="0" rtlCol="0">
            <a:spAutoFit/>
          </a:bodyPr>
          <a:lstStyle/>
          <a:p>
            <a:pPr marL="27742">
              <a:spcBef>
                <a:spcPts val="218"/>
              </a:spcBef>
            </a:pPr>
            <a:r>
              <a:rPr sz="765" spc="-55" dirty="0">
                <a:solidFill>
                  <a:srgbClr val="262626"/>
                </a:solidFill>
                <a:latin typeface="Arial"/>
                <a:cs typeface="Arial"/>
              </a:rPr>
              <a:t>−50</a:t>
            </a:r>
            <a:endParaRPr sz="765">
              <a:latin typeface="Arial"/>
              <a:cs typeface="Arial"/>
            </a:endParaRPr>
          </a:p>
        </p:txBody>
      </p:sp>
      <p:pic>
        <p:nvPicPr>
          <p:cNvPr id="30" name="object 30"/>
          <p:cNvPicPr/>
          <p:nvPr/>
        </p:nvPicPr>
        <p:blipFill>
          <a:blip r:embed="rId5" cstate="print"/>
          <a:stretch>
            <a:fillRect/>
          </a:stretch>
        </p:blipFill>
        <p:spPr>
          <a:xfrm>
            <a:off x="5368793" y="1644926"/>
            <a:ext cx="1702063" cy="1265052"/>
          </a:xfrm>
          <a:prstGeom prst="rect">
            <a:avLst/>
          </a:prstGeom>
        </p:spPr>
      </p:pic>
      <p:sp>
        <p:nvSpPr>
          <p:cNvPr id="31" name="object 31"/>
          <p:cNvSpPr txBox="1"/>
          <p:nvPr/>
        </p:nvSpPr>
        <p:spPr>
          <a:xfrm>
            <a:off x="5376960" y="3259681"/>
            <a:ext cx="1399580" cy="261933"/>
          </a:xfrm>
          <a:prstGeom prst="rect">
            <a:avLst/>
          </a:prstGeom>
        </p:spPr>
        <p:txBody>
          <a:bodyPr vert="horz" wrap="square" lIns="0" tIns="26355" rIns="0" bIns="0" rtlCol="0">
            <a:spAutoFit/>
          </a:bodyPr>
          <a:lstStyle/>
          <a:p>
            <a:pPr marL="27742">
              <a:spcBef>
                <a:spcPts val="208"/>
              </a:spcBef>
            </a:pPr>
            <a:r>
              <a:rPr sz="1529" dirty="0">
                <a:solidFill>
                  <a:srgbClr val="D41A2C"/>
                </a:solidFill>
                <a:latin typeface="Arial"/>
                <a:cs typeface="Arial"/>
              </a:rPr>
              <a:t>(c)</a:t>
            </a:r>
            <a:r>
              <a:rPr sz="1529" spc="66" dirty="0">
                <a:solidFill>
                  <a:srgbClr val="D41A2C"/>
                </a:solidFill>
                <a:latin typeface="Arial"/>
                <a:cs typeface="Arial"/>
              </a:rPr>
              <a:t> </a:t>
            </a:r>
            <a:r>
              <a:rPr sz="1529" b="1" spc="-22" dirty="0">
                <a:latin typeface="Arial"/>
                <a:cs typeface="Arial"/>
              </a:rPr>
              <a:t>Shopping-</a:t>
            </a:r>
            <a:r>
              <a:rPr sz="1529" b="1" spc="-109" dirty="0">
                <a:latin typeface="Arial"/>
                <a:cs typeface="Arial"/>
              </a:rPr>
              <a:t>5</a:t>
            </a:r>
            <a:endParaRPr sz="1529">
              <a:latin typeface="Arial"/>
              <a:cs typeface="Arial"/>
            </a:endParaRPr>
          </a:p>
        </p:txBody>
      </p:sp>
      <p:sp>
        <p:nvSpPr>
          <p:cNvPr id="32" name="object 32"/>
          <p:cNvSpPr txBox="1"/>
          <p:nvPr/>
        </p:nvSpPr>
        <p:spPr>
          <a:xfrm>
            <a:off x="7464216" y="2889840"/>
            <a:ext cx="1722774" cy="258845"/>
          </a:xfrm>
          <a:prstGeom prst="rect">
            <a:avLst/>
          </a:prstGeom>
        </p:spPr>
        <p:txBody>
          <a:bodyPr vert="horz" wrap="square" lIns="0" tIns="27742" rIns="0" bIns="0" rtlCol="0">
            <a:spAutoFit/>
          </a:bodyPr>
          <a:lstStyle/>
          <a:p>
            <a:pPr marL="27742">
              <a:lnSpc>
                <a:spcPts val="893"/>
              </a:lnSpc>
              <a:spcBef>
                <a:spcPts val="218"/>
              </a:spcBef>
            </a:pPr>
            <a:r>
              <a:rPr sz="765" dirty="0">
                <a:solidFill>
                  <a:srgbClr val="262626"/>
                </a:solidFill>
                <a:latin typeface="Arial"/>
                <a:cs typeface="Arial"/>
              </a:rPr>
              <a:t>0</a:t>
            </a:r>
            <a:r>
              <a:rPr sz="765" spc="721" dirty="0">
                <a:solidFill>
                  <a:srgbClr val="262626"/>
                </a:solidFill>
                <a:latin typeface="Arial"/>
                <a:cs typeface="Arial"/>
              </a:rPr>
              <a:t>  </a:t>
            </a:r>
            <a:r>
              <a:rPr sz="765" dirty="0">
                <a:solidFill>
                  <a:srgbClr val="262626"/>
                </a:solidFill>
                <a:latin typeface="Arial"/>
                <a:cs typeface="Arial"/>
              </a:rPr>
              <a:t>500</a:t>
            </a:r>
            <a:r>
              <a:rPr sz="765" spc="55" dirty="0">
                <a:solidFill>
                  <a:srgbClr val="262626"/>
                </a:solidFill>
                <a:latin typeface="Arial"/>
                <a:cs typeface="Arial"/>
              </a:rPr>
              <a:t> </a:t>
            </a:r>
            <a:r>
              <a:rPr sz="765" dirty="0">
                <a:solidFill>
                  <a:srgbClr val="262626"/>
                </a:solidFill>
                <a:latin typeface="Arial"/>
                <a:cs typeface="Arial"/>
              </a:rPr>
              <a:t>k</a:t>
            </a:r>
            <a:r>
              <a:rPr sz="765" spc="481" dirty="0">
                <a:solidFill>
                  <a:srgbClr val="262626"/>
                </a:solidFill>
                <a:latin typeface="Arial"/>
                <a:cs typeface="Arial"/>
              </a:rPr>
              <a:t>  </a:t>
            </a:r>
            <a:r>
              <a:rPr sz="765" dirty="0">
                <a:solidFill>
                  <a:srgbClr val="262626"/>
                </a:solidFill>
                <a:latin typeface="Arial"/>
                <a:cs typeface="Arial"/>
              </a:rPr>
              <a:t>1</a:t>
            </a:r>
            <a:r>
              <a:rPr sz="765" spc="44" dirty="0">
                <a:solidFill>
                  <a:srgbClr val="262626"/>
                </a:solidFill>
                <a:latin typeface="Arial"/>
                <a:cs typeface="Arial"/>
              </a:rPr>
              <a:t> </a:t>
            </a:r>
            <a:r>
              <a:rPr sz="765" dirty="0">
                <a:solidFill>
                  <a:srgbClr val="262626"/>
                </a:solidFill>
                <a:latin typeface="Arial"/>
                <a:cs typeface="Arial"/>
              </a:rPr>
              <a:t>M</a:t>
            </a:r>
            <a:r>
              <a:rPr sz="765" spc="491" dirty="0">
                <a:solidFill>
                  <a:srgbClr val="262626"/>
                </a:solidFill>
                <a:latin typeface="Arial"/>
                <a:cs typeface="Arial"/>
              </a:rPr>
              <a:t>  </a:t>
            </a:r>
            <a:r>
              <a:rPr sz="765" dirty="0">
                <a:solidFill>
                  <a:srgbClr val="262626"/>
                </a:solidFill>
                <a:latin typeface="Arial"/>
                <a:cs typeface="Arial"/>
              </a:rPr>
              <a:t>1.5</a:t>
            </a:r>
            <a:r>
              <a:rPr sz="765" spc="44" dirty="0">
                <a:solidFill>
                  <a:srgbClr val="262626"/>
                </a:solidFill>
                <a:latin typeface="Arial"/>
                <a:cs typeface="Arial"/>
              </a:rPr>
              <a:t> </a:t>
            </a:r>
            <a:r>
              <a:rPr sz="765" dirty="0">
                <a:solidFill>
                  <a:srgbClr val="262626"/>
                </a:solidFill>
                <a:latin typeface="Arial"/>
                <a:cs typeface="Arial"/>
              </a:rPr>
              <a:t>M</a:t>
            </a:r>
            <a:r>
              <a:rPr sz="765" spc="481" dirty="0">
                <a:solidFill>
                  <a:srgbClr val="262626"/>
                </a:solidFill>
                <a:latin typeface="Arial"/>
                <a:cs typeface="Arial"/>
              </a:rPr>
              <a:t>  </a:t>
            </a:r>
            <a:r>
              <a:rPr sz="765" dirty="0">
                <a:solidFill>
                  <a:srgbClr val="262626"/>
                </a:solidFill>
                <a:latin typeface="Arial"/>
                <a:cs typeface="Arial"/>
              </a:rPr>
              <a:t>2</a:t>
            </a:r>
            <a:r>
              <a:rPr sz="765" spc="55" dirty="0">
                <a:solidFill>
                  <a:srgbClr val="262626"/>
                </a:solidFill>
                <a:latin typeface="Arial"/>
                <a:cs typeface="Arial"/>
              </a:rPr>
              <a:t> </a:t>
            </a:r>
            <a:r>
              <a:rPr sz="765" spc="-109" dirty="0">
                <a:solidFill>
                  <a:srgbClr val="262626"/>
                </a:solidFill>
                <a:latin typeface="Arial"/>
                <a:cs typeface="Arial"/>
              </a:rPr>
              <a:t>M</a:t>
            </a:r>
            <a:endParaRPr sz="765">
              <a:latin typeface="Arial"/>
              <a:cs typeface="Arial"/>
            </a:endParaRPr>
          </a:p>
          <a:p>
            <a:pPr marL="607547">
              <a:lnSpc>
                <a:spcPts val="893"/>
              </a:lnSpc>
            </a:pPr>
            <a:r>
              <a:rPr sz="765" spc="-22" dirty="0">
                <a:solidFill>
                  <a:srgbClr val="262626"/>
                </a:solidFill>
                <a:latin typeface="Arial"/>
                <a:cs typeface="Arial"/>
              </a:rPr>
              <a:t>Timestep</a:t>
            </a:r>
            <a:endParaRPr sz="765">
              <a:latin typeface="Arial"/>
              <a:cs typeface="Arial"/>
            </a:endParaRPr>
          </a:p>
        </p:txBody>
      </p:sp>
      <p:sp>
        <p:nvSpPr>
          <p:cNvPr id="33" name="object 33"/>
          <p:cNvSpPr txBox="1"/>
          <p:nvPr/>
        </p:nvSpPr>
        <p:spPr>
          <a:xfrm>
            <a:off x="7119525" y="2580000"/>
            <a:ext cx="323193" cy="145737"/>
          </a:xfrm>
          <a:prstGeom prst="rect">
            <a:avLst/>
          </a:prstGeom>
        </p:spPr>
        <p:txBody>
          <a:bodyPr vert="horz" wrap="square" lIns="0" tIns="27742" rIns="0" bIns="0" rtlCol="0">
            <a:spAutoFit/>
          </a:bodyPr>
          <a:lstStyle/>
          <a:p>
            <a:pPr marL="27742">
              <a:spcBef>
                <a:spcPts val="218"/>
              </a:spcBef>
            </a:pPr>
            <a:r>
              <a:rPr sz="765" spc="-44" dirty="0">
                <a:solidFill>
                  <a:srgbClr val="262626"/>
                </a:solidFill>
                <a:latin typeface="Arial"/>
                <a:cs typeface="Arial"/>
              </a:rPr>
              <a:t>−150</a:t>
            </a:r>
            <a:endParaRPr sz="765">
              <a:latin typeface="Arial"/>
              <a:cs typeface="Arial"/>
            </a:endParaRPr>
          </a:p>
        </p:txBody>
      </p:sp>
      <p:sp>
        <p:nvSpPr>
          <p:cNvPr id="34" name="object 34"/>
          <p:cNvSpPr txBox="1"/>
          <p:nvPr/>
        </p:nvSpPr>
        <p:spPr>
          <a:xfrm>
            <a:off x="7119525" y="2263770"/>
            <a:ext cx="323193" cy="145737"/>
          </a:xfrm>
          <a:prstGeom prst="rect">
            <a:avLst/>
          </a:prstGeom>
        </p:spPr>
        <p:txBody>
          <a:bodyPr vert="horz" wrap="square" lIns="0" tIns="27742" rIns="0" bIns="0" rtlCol="0">
            <a:spAutoFit/>
          </a:bodyPr>
          <a:lstStyle/>
          <a:p>
            <a:pPr marL="27742">
              <a:spcBef>
                <a:spcPts val="218"/>
              </a:spcBef>
            </a:pPr>
            <a:r>
              <a:rPr sz="765" spc="-44" dirty="0">
                <a:solidFill>
                  <a:srgbClr val="262626"/>
                </a:solidFill>
                <a:latin typeface="Arial"/>
                <a:cs typeface="Arial"/>
              </a:rPr>
              <a:t>−100</a:t>
            </a:r>
            <a:endParaRPr sz="765">
              <a:latin typeface="Arial"/>
              <a:cs typeface="Arial"/>
            </a:endParaRPr>
          </a:p>
        </p:txBody>
      </p:sp>
      <p:sp>
        <p:nvSpPr>
          <p:cNvPr id="35" name="object 35"/>
          <p:cNvSpPr txBox="1"/>
          <p:nvPr/>
        </p:nvSpPr>
        <p:spPr>
          <a:xfrm>
            <a:off x="7181447" y="1947542"/>
            <a:ext cx="260774" cy="145737"/>
          </a:xfrm>
          <a:prstGeom prst="rect">
            <a:avLst/>
          </a:prstGeom>
        </p:spPr>
        <p:txBody>
          <a:bodyPr vert="horz" wrap="square" lIns="0" tIns="27742" rIns="0" bIns="0" rtlCol="0">
            <a:spAutoFit/>
          </a:bodyPr>
          <a:lstStyle/>
          <a:p>
            <a:pPr marL="27742">
              <a:spcBef>
                <a:spcPts val="218"/>
              </a:spcBef>
            </a:pPr>
            <a:r>
              <a:rPr sz="765" spc="-55" dirty="0">
                <a:solidFill>
                  <a:srgbClr val="262626"/>
                </a:solidFill>
                <a:latin typeface="Arial"/>
                <a:cs typeface="Arial"/>
              </a:rPr>
              <a:t>−50</a:t>
            </a:r>
            <a:endParaRPr sz="765">
              <a:latin typeface="Arial"/>
              <a:cs typeface="Arial"/>
            </a:endParaRPr>
          </a:p>
        </p:txBody>
      </p:sp>
      <p:sp>
        <p:nvSpPr>
          <p:cNvPr id="36" name="object 36"/>
          <p:cNvSpPr txBox="1"/>
          <p:nvPr/>
        </p:nvSpPr>
        <p:spPr>
          <a:xfrm>
            <a:off x="5192679" y="1641974"/>
            <a:ext cx="2305354" cy="145737"/>
          </a:xfrm>
          <a:prstGeom prst="rect">
            <a:avLst/>
          </a:prstGeom>
        </p:spPr>
        <p:txBody>
          <a:bodyPr vert="horz" wrap="square" lIns="0" tIns="27742" rIns="0" bIns="0" rtlCol="0">
            <a:spAutoFit/>
          </a:bodyPr>
          <a:lstStyle/>
          <a:p>
            <a:pPr marL="83226">
              <a:spcBef>
                <a:spcPts val="218"/>
              </a:spcBef>
              <a:tabLst>
                <a:tab pos="2159703" algn="l"/>
              </a:tabLst>
            </a:pPr>
            <a:r>
              <a:rPr sz="765" spc="-109" dirty="0">
                <a:solidFill>
                  <a:srgbClr val="262626"/>
                </a:solidFill>
                <a:latin typeface="Arial"/>
                <a:cs typeface="Arial"/>
              </a:rPr>
              <a:t>0</a:t>
            </a:r>
            <a:r>
              <a:rPr sz="765" dirty="0">
                <a:solidFill>
                  <a:srgbClr val="262626"/>
                </a:solidFill>
                <a:latin typeface="Arial"/>
                <a:cs typeface="Arial"/>
              </a:rPr>
              <a:t>	</a:t>
            </a:r>
            <a:r>
              <a:rPr sz="1147" spc="-164" baseline="7936" dirty="0">
                <a:solidFill>
                  <a:srgbClr val="262626"/>
                </a:solidFill>
                <a:latin typeface="Arial"/>
                <a:cs typeface="Arial"/>
              </a:rPr>
              <a:t>0</a:t>
            </a:r>
            <a:endParaRPr sz="1147" baseline="7936">
              <a:latin typeface="Arial"/>
              <a:cs typeface="Arial"/>
            </a:endParaRPr>
          </a:p>
        </p:txBody>
      </p:sp>
      <p:pic>
        <p:nvPicPr>
          <p:cNvPr id="37" name="object 37"/>
          <p:cNvPicPr/>
          <p:nvPr/>
        </p:nvPicPr>
        <p:blipFill>
          <a:blip r:embed="rId6" cstate="print"/>
          <a:stretch>
            <a:fillRect/>
          </a:stretch>
        </p:blipFill>
        <p:spPr>
          <a:xfrm>
            <a:off x="7445554" y="1644926"/>
            <a:ext cx="1702063" cy="1265052"/>
          </a:xfrm>
          <a:prstGeom prst="rect">
            <a:avLst/>
          </a:prstGeom>
        </p:spPr>
      </p:pic>
      <p:sp>
        <p:nvSpPr>
          <p:cNvPr id="38" name="object 38"/>
          <p:cNvSpPr txBox="1"/>
          <p:nvPr/>
        </p:nvSpPr>
        <p:spPr>
          <a:xfrm>
            <a:off x="7448310" y="3259681"/>
            <a:ext cx="1410677" cy="261933"/>
          </a:xfrm>
          <a:prstGeom prst="rect">
            <a:avLst/>
          </a:prstGeom>
        </p:spPr>
        <p:txBody>
          <a:bodyPr vert="horz" wrap="square" lIns="0" tIns="26355" rIns="0" bIns="0" rtlCol="0">
            <a:spAutoFit/>
          </a:bodyPr>
          <a:lstStyle/>
          <a:p>
            <a:pPr marL="27742">
              <a:spcBef>
                <a:spcPts val="208"/>
              </a:spcBef>
            </a:pPr>
            <a:r>
              <a:rPr sz="1529" dirty="0">
                <a:solidFill>
                  <a:srgbClr val="D41A2C"/>
                </a:solidFill>
                <a:latin typeface="Arial"/>
                <a:cs typeface="Arial"/>
              </a:rPr>
              <a:t>(d)</a:t>
            </a:r>
            <a:r>
              <a:rPr sz="1529" spc="66" dirty="0">
                <a:solidFill>
                  <a:srgbClr val="D41A2C"/>
                </a:solidFill>
                <a:latin typeface="Arial"/>
                <a:cs typeface="Arial"/>
              </a:rPr>
              <a:t> </a:t>
            </a:r>
            <a:r>
              <a:rPr sz="1529" b="1" spc="-22" dirty="0">
                <a:latin typeface="Arial"/>
                <a:cs typeface="Arial"/>
              </a:rPr>
              <a:t>Shopping-</a:t>
            </a:r>
            <a:r>
              <a:rPr sz="1529" b="1" spc="-109" dirty="0">
                <a:latin typeface="Arial"/>
                <a:cs typeface="Arial"/>
              </a:rPr>
              <a:t>6</a:t>
            </a:r>
            <a:endParaRPr sz="1529">
              <a:latin typeface="Arial"/>
              <a:cs typeface="Arial"/>
            </a:endParaRPr>
          </a:p>
        </p:txBody>
      </p:sp>
      <p:sp>
        <p:nvSpPr>
          <p:cNvPr id="39" name="object 39"/>
          <p:cNvSpPr txBox="1"/>
          <p:nvPr/>
        </p:nvSpPr>
        <p:spPr>
          <a:xfrm>
            <a:off x="889213" y="4965495"/>
            <a:ext cx="210839" cy="145737"/>
          </a:xfrm>
          <a:prstGeom prst="rect">
            <a:avLst/>
          </a:prstGeom>
        </p:spPr>
        <p:txBody>
          <a:bodyPr vert="horz" wrap="square" lIns="0" tIns="27742" rIns="0" bIns="0" rtlCol="0">
            <a:spAutoFit/>
          </a:bodyPr>
          <a:lstStyle/>
          <a:p>
            <a:pPr marL="27742">
              <a:spcBef>
                <a:spcPts val="218"/>
              </a:spcBef>
            </a:pPr>
            <a:r>
              <a:rPr sz="765" spc="-55" dirty="0">
                <a:solidFill>
                  <a:srgbClr val="262626"/>
                </a:solidFill>
                <a:latin typeface="Arial"/>
                <a:cs typeface="Arial"/>
              </a:rPr>
              <a:t>0.0</a:t>
            </a:r>
            <a:endParaRPr sz="765">
              <a:latin typeface="Arial"/>
              <a:cs typeface="Arial"/>
            </a:endParaRPr>
          </a:p>
        </p:txBody>
      </p:sp>
      <p:sp>
        <p:nvSpPr>
          <p:cNvPr id="40" name="object 40"/>
          <p:cNvSpPr txBox="1"/>
          <p:nvPr/>
        </p:nvSpPr>
        <p:spPr>
          <a:xfrm>
            <a:off x="889213" y="4559421"/>
            <a:ext cx="210839" cy="145737"/>
          </a:xfrm>
          <a:prstGeom prst="rect">
            <a:avLst/>
          </a:prstGeom>
        </p:spPr>
        <p:txBody>
          <a:bodyPr vert="horz" wrap="square" lIns="0" tIns="27742" rIns="0" bIns="0" rtlCol="0">
            <a:spAutoFit/>
          </a:bodyPr>
          <a:lstStyle/>
          <a:p>
            <a:pPr marL="27742">
              <a:spcBef>
                <a:spcPts val="218"/>
              </a:spcBef>
            </a:pPr>
            <a:r>
              <a:rPr sz="765" spc="-55" dirty="0">
                <a:solidFill>
                  <a:srgbClr val="262626"/>
                </a:solidFill>
                <a:latin typeface="Arial"/>
                <a:cs typeface="Arial"/>
              </a:rPr>
              <a:t>0.2</a:t>
            </a:r>
            <a:endParaRPr sz="765">
              <a:latin typeface="Arial"/>
              <a:cs typeface="Arial"/>
            </a:endParaRPr>
          </a:p>
        </p:txBody>
      </p:sp>
      <p:sp>
        <p:nvSpPr>
          <p:cNvPr id="41" name="object 41"/>
          <p:cNvSpPr txBox="1"/>
          <p:nvPr/>
        </p:nvSpPr>
        <p:spPr>
          <a:xfrm>
            <a:off x="889213" y="4153347"/>
            <a:ext cx="210839" cy="145737"/>
          </a:xfrm>
          <a:prstGeom prst="rect">
            <a:avLst/>
          </a:prstGeom>
        </p:spPr>
        <p:txBody>
          <a:bodyPr vert="horz" wrap="square" lIns="0" tIns="27742" rIns="0" bIns="0" rtlCol="0">
            <a:spAutoFit/>
          </a:bodyPr>
          <a:lstStyle/>
          <a:p>
            <a:pPr marL="27742">
              <a:spcBef>
                <a:spcPts val="218"/>
              </a:spcBef>
            </a:pPr>
            <a:r>
              <a:rPr sz="765" spc="-55" dirty="0">
                <a:solidFill>
                  <a:srgbClr val="262626"/>
                </a:solidFill>
                <a:latin typeface="Arial"/>
                <a:cs typeface="Arial"/>
              </a:rPr>
              <a:t>0.4</a:t>
            </a:r>
            <a:endParaRPr sz="765">
              <a:latin typeface="Arial"/>
              <a:cs typeface="Arial"/>
            </a:endParaRPr>
          </a:p>
        </p:txBody>
      </p:sp>
      <p:pic>
        <p:nvPicPr>
          <p:cNvPr id="42" name="object 42"/>
          <p:cNvPicPr/>
          <p:nvPr/>
        </p:nvPicPr>
        <p:blipFill>
          <a:blip r:embed="rId7" cstate="print"/>
          <a:stretch>
            <a:fillRect/>
          </a:stretch>
        </p:blipFill>
        <p:spPr>
          <a:xfrm>
            <a:off x="1102729" y="3892162"/>
            <a:ext cx="1819693" cy="1265052"/>
          </a:xfrm>
          <a:prstGeom prst="rect">
            <a:avLst/>
          </a:prstGeom>
        </p:spPr>
      </p:pic>
      <p:sp>
        <p:nvSpPr>
          <p:cNvPr id="43" name="object 43"/>
          <p:cNvSpPr txBox="1"/>
          <p:nvPr/>
        </p:nvSpPr>
        <p:spPr>
          <a:xfrm>
            <a:off x="2965974" y="4852660"/>
            <a:ext cx="180323" cy="145737"/>
          </a:xfrm>
          <a:prstGeom prst="rect">
            <a:avLst/>
          </a:prstGeom>
        </p:spPr>
        <p:txBody>
          <a:bodyPr vert="horz" wrap="square" lIns="0" tIns="27742" rIns="0" bIns="0" rtlCol="0">
            <a:spAutoFit/>
          </a:bodyPr>
          <a:lstStyle/>
          <a:p>
            <a:pPr marL="27742">
              <a:spcBef>
                <a:spcPts val="218"/>
              </a:spcBef>
            </a:pPr>
            <a:r>
              <a:rPr sz="765" spc="-55" dirty="0">
                <a:solidFill>
                  <a:srgbClr val="262626"/>
                </a:solidFill>
                <a:latin typeface="Arial"/>
                <a:cs typeface="Arial"/>
              </a:rPr>
              <a:t>20</a:t>
            </a:r>
            <a:endParaRPr sz="765">
              <a:latin typeface="Arial"/>
              <a:cs typeface="Arial"/>
            </a:endParaRPr>
          </a:p>
        </p:txBody>
      </p:sp>
      <p:sp>
        <p:nvSpPr>
          <p:cNvPr id="44" name="object 44"/>
          <p:cNvSpPr txBox="1"/>
          <p:nvPr/>
        </p:nvSpPr>
        <p:spPr>
          <a:xfrm>
            <a:off x="2965974" y="4454255"/>
            <a:ext cx="180323" cy="145737"/>
          </a:xfrm>
          <a:prstGeom prst="rect">
            <a:avLst/>
          </a:prstGeom>
        </p:spPr>
        <p:txBody>
          <a:bodyPr vert="horz" wrap="square" lIns="0" tIns="27742" rIns="0" bIns="0" rtlCol="0">
            <a:spAutoFit/>
          </a:bodyPr>
          <a:lstStyle/>
          <a:p>
            <a:pPr marL="27742">
              <a:spcBef>
                <a:spcPts val="218"/>
              </a:spcBef>
            </a:pPr>
            <a:r>
              <a:rPr sz="765" spc="-55" dirty="0">
                <a:solidFill>
                  <a:srgbClr val="262626"/>
                </a:solidFill>
                <a:latin typeface="Arial"/>
                <a:cs typeface="Arial"/>
              </a:rPr>
              <a:t>40</a:t>
            </a:r>
            <a:endParaRPr sz="765">
              <a:latin typeface="Arial"/>
              <a:cs typeface="Arial"/>
            </a:endParaRPr>
          </a:p>
        </p:txBody>
      </p:sp>
      <p:sp>
        <p:nvSpPr>
          <p:cNvPr id="45" name="object 45"/>
          <p:cNvSpPr txBox="1"/>
          <p:nvPr/>
        </p:nvSpPr>
        <p:spPr>
          <a:xfrm>
            <a:off x="2965974" y="4055853"/>
            <a:ext cx="180323" cy="145737"/>
          </a:xfrm>
          <a:prstGeom prst="rect">
            <a:avLst/>
          </a:prstGeom>
        </p:spPr>
        <p:txBody>
          <a:bodyPr vert="horz" wrap="square" lIns="0" tIns="27742" rIns="0" bIns="0" rtlCol="0">
            <a:spAutoFit/>
          </a:bodyPr>
          <a:lstStyle/>
          <a:p>
            <a:pPr marL="27742">
              <a:spcBef>
                <a:spcPts val="218"/>
              </a:spcBef>
            </a:pPr>
            <a:r>
              <a:rPr sz="765" spc="-55" dirty="0">
                <a:solidFill>
                  <a:srgbClr val="262626"/>
                </a:solidFill>
                <a:latin typeface="Arial"/>
                <a:cs typeface="Arial"/>
              </a:rPr>
              <a:t>60</a:t>
            </a:r>
            <a:endParaRPr sz="765">
              <a:latin typeface="Arial"/>
              <a:cs typeface="Arial"/>
            </a:endParaRPr>
          </a:p>
        </p:txBody>
      </p:sp>
      <p:pic>
        <p:nvPicPr>
          <p:cNvPr id="46" name="object 46"/>
          <p:cNvPicPr/>
          <p:nvPr/>
        </p:nvPicPr>
        <p:blipFill>
          <a:blip r:embed="rId8" cstate="print"/>
          <a:stretch>
            <a:fillRect/>
          </a:stretch>
        </p:blipFill>
        <p:spPr>
          <a:xfrm>
            <a:off x="3148528" y="3892162"/>
            <a:ext cx="1852062" cy="1265052"/>
          </a:xfrm>
          <a:prstGeom prst="rect">
            <a:avLst/>
          </a:prstGeom>
        </p:spPr>
      </p:pic>
      <p:sp>
        <p:nvSpPr>
          <p:cNvPr id="47" name="object 47"/>
          <p:cNvSpPr txBox="1"/>
          <p:nvPr/>
        </p:nvSpPr>
        <p:spPr>
          <a:xfrm>
            <a:off x="1126737" y="5137076"/>
            <a:ext cx="3906063" cy="637539"/>
          </a:xfrm>
          <a:prstGeom prst="rect">
            <a:avLst/>
          </a:prstGeom>
        </p:spPr>
        <p:txBody>
          <a:bodyPr vert="horz" wrap="square" lIns="0" tIns="27742" rIns="0" bIns="0" rtlCol="0">
            <a:spAutoFit/>
          </a:bodyPr>
          <a:lstStyle/>
          <a:p>
            <a:pPr marL="27742">
              <a:lnSpc>
                <a:spcPts val="893"/>
              </a:lnSpc>
              <a:spcBef>
                <a:spcPts val="218"/>
              </a:spcBef>
              <a:tabLst>
                <a:tab pos="382838" algn="l"/>
                <a:tab pos="2437124" algn="l"/>
              </a:tabLst>
            </a:pPr>
            <a:r>
              <a:rPr sz="765" spc="-109" dirty="0">
                <a:solidFill>
                  <a:srgbClr val="262626"/>
                </a:solidFill>
                <a:latin typeface="Arial"/>
                <a:cs typeface="Arial"/>
              </a:rPr>
              <a:t>0</a:t>
            </a:r>
            <a:r>
              <a:rPr sz="765" dirty="0">
                <a:solidFill>
                  <a:srgbClr val="262626"/>
                </a:solidFill>
                <a:latin typeface="Arial"/>
                <a:cs typeface="Arial"/>
              </a:rPr>
              <a:t>	1</a:t>
            </a:r>
            <a:r>
              <a:rPr sz="765" spc="22" dirty="0">
                <a:solidFill>
                  <a:srgbClr val="262626"/>
                </a:solidFill>
                <a:latin typeface="Arial"/>
                <a:cs typeface="Arial"/>
              </a:rPr>
              <a:t> </a:t>
            </a:r>
            <a:r>
              <a:rPr sz="765" dirty="0">
                <a:solidFill>
                  <a:srgbClr val="262626"/>
                </a:solidFill>
                <a:latin typeface="Arial"/>
                <a:cs typeface="Arial"/>
              </a:rPr>
              <a:t>M</a:t>
            </a:r>
            <a:r>
              <a:rPr sz="765" spc="775" dirty="0">
                <a:solidFill>
                  <a:srgbClr val="262626"/>
                </a:solidFill>
                <a:latin typeface="Arial"/>
                <a:cs typeface="Arial"/>
              </a:rPr>
              <a:t>  </a:t>
            </a:r>
            <a:r>
              <a:rPr sz="765" dirty="0">
                <a:solidFill>
                  <a:srgbClr val="262626"/>
                </a:solidFill>
                <a:latin typeface="Arial"/>
                <a:cs typeface="Arial"/>
              </a:rPr>
              <a:t>2</a:t>
            </a:r>
            <a:r>
              <a:rPr sz="765" spc="22" dirty="0">
                <a:solidFill>
                  <a:srgbClr val="262626"/>
                </a:solidFill>
                <a:latin typeface="Arial"/>
                <a:cs typeface="Arial"/>
              </a:rPr>
              <a:t> </a:t>
            </a:r>
            <a:r>
              <a:rPr sz="765" dirty="0">
                <a:solidFill>
                  <a:srgbClr val="262626"/>
                </a:solidFill>
                <a:latin typeface="Arial"/>
                <a:cs typeface="Arial"/>
              </a:rPr>
              <a:t>M</a:t>
            </a:r>
            <a:r>
              <a:rPr sz="765" spc="775" dirty="0">
                <a:solidFill>
                  <a:srgbClr val="262626"/>
                </a:solidFill>
                <a:latin typeface="Arial"/>
                <a:cs typeface="Arial"/>
              </a:rPr>
              <a:t>  </a:t>
            </a:r>
            <a:r>
              <a:rPr sz="765" dirty="0">
                <a:solidFill>
                  <a:srgbClr val="262626"/>
                </a:solidFill>
                <a:latin typeface="Arial"/>
                <a:cs typeface="Arial"/>
              </a:rPr>
              <a:t>3</a:t>
            </a:r>
            <a:r>
              <a:rPr sz="765" spc="22" dirty="0">
                <a:solidFill>
                  <a:srgbClr val="262626"/>
                </a:solidFill>
                <a:latin typeface="Arial"/>
                <a:cs typeface="Arial"/>
              </a:rPr>
              <a:t> </a:t>
            </a:r>
            <a:r>
              <a:rPr sz="765" dirty="0">
                <a:solidFill>
                  <a:srgbClr val="262626"/>
                </a:solidFill>
                <a:latin typeface="Arial"/>
                <a:cs typeface="Arial"/>
              </a:rPr>
              <a:t>M</a:t>
            </a:r>
            <a:r>
              <a:rPr sz="765" spc="775" dirty="0">
                <a:solidFill>
                  <a:srgbClr val="262626"/>
                </a:solidFill>
                <a:latin typeface="Arial"/>
                <a:cs typeface="Arial"/>
              </a:rPr>
              <a:t>  </a:t>
            </a:r>
            <a:r>
              <a:rPr sz="765" dirty="0">
                <a:solidFill>
                  <a:srgbClr val="262626"/>
                </a:solidFill>
                <a:latin typeface="Arial"/>
                <a:cs typeface="Arial"/>
              </a:rPr>
              <a:t>4</a:t>
            </a:r>
            <a:r>
              <a:rPr sz="765" spc="22" dirty="0">
                <a:solidFill>
                  <a:srgbClr val="262626"/>
                </a:solidFill>
                <a:latin typeface="Arial"/>
                <a:cs typeface="Arial"/>
              </a:rPr>
              <a:t> </a:t>
            </a:r>
            <a:r>
              <a:rPr sz="765" dirty="0">
                <a:solidFill>
                  <a:srgbClr val="262626"/>
                </a:solidFill>
                <a:latin typeface="Arial"/>
                <a:cs typeface="Arial"/>
              </a:rPr>
              <a:t>M</a:t>
            </a:r>
            <a:r>
              <a:rPr sz="765" spc="928" dirty="0">
                <a:solidFill>
                  <a:srgbClr val="262626"/>
                </a:solidFill>
                <a:latin typeface="Arial"/>
                <a:cs typeface="Arial"/>
              </a:rPr>
              <a:t>  </a:t>
            </a:r>
            <a:r>
              <a:rPr sz="765" spc="-109" dirty="0">
                <a:solidFill>
                  <a:srgbClr val="262626"/>
                </a:solidFill>
                <a:latin typeface="Arial"/>
                <a:cs typeface="Arial"/>
              </a:rPr>
              <a:t>0</a:t>
            </a:r>
            <a:r>
              <a:rPr sz="765" dirty="0">
                <a:solidFill>
                  <a:srgbClr val="262626"/>
                </a:solidFill>
                <a:latin typeface="Arial"/>
                <a:cs typeface="Arial"/>
              </a:rPr>
              <a:t>	1</a:t>
            </a:r>
            <a:r>
              <a:rPr sz="765" spc="22" dirty="0">
                <a:solidFill>
                  <a:srgbClr val="262626"/>
                </a:solidFill>
                <a:latin typeface="Arial"/>
                <a:cs typeface="Arial"/>
              </a:rPr>
              <a:t> </a:t>
            </a:r>
            <a:r>
              <a:rPr sz="765" dirty="0">
                <a:solidFill>
                  <a:srgbClr val="262626"/>
                </a:solidFill>
                <a:latin typeface="Arial"/>
                <a:cs typeface="Arial"/>
              </a:rPr>
              <a:t>M</a:t>
            </a:r>
            <a:r>
              <a:rPr sz="765" spc="808" dirty="0">
                <a:solidFill>
                  <a:srgbClr val="262626"/>
                </a:solidFill>
                <a:latin typeface="Arial"/>
                <a:cs typeface="Arial"/>
              </a:rPr>
              <a:t>  </a:t>
            </a:r>
            <a:r>
              <a:rPr sz="765" dirty="0">
                <a:solidFill>
                  <a:srgbClr val="262626"/>
                </a:solidFill>
                <a:latin typeface="Arial"/>
                <a:cs typeface="Arial"/>
              </a:rPr>
              <a:t>2</a:t>
            </a:r>
            <a:r>
              <a:rPr sz="765" spc="33" dirty="0">
                <a:solidFill>
                  <a:srgbClr val="262626"/>
                </a:solidFill>
                <a:latin typeface="Arial"/>
                <a:cs typeface="Arial"/>
              </a:rPr>
              <a:t> </a:t>
            </a:r>
            <a:r>
              <a:rPr sz="765" dirty="0">
                <a:solidFill>
                  <a:srgbClr val="262626"/>
                </a:solidFill>
                <a:latin typeface="Arial"/>
                <a:cs typeface="Arial"/>
              </a:rPr>
              <a:t>M</a:t>
            </a:r>
            <a:r>
              <a:rPr sz="765" spc="797" dirty="0">
                <a:solidFill>
                  <a:srgbClr val="262626"/>
                </a:solidFill>
                <a:latin typeface="Arial"/>
                <a:cs typeface="Arial"/>
              </a:rPr>
              <a:t>  </a:t>
            </a:r>
            <a:r>
              <a:rPr sz="765" dirty="0">
                <a:solidFill>
                  <a:srgbClr val="262626"/>
                </a:solidFill>
                <a:latin typeface="Arial"/>
                <a:cs typeface="Arial"/>
              </a:rPr>
              <a:t>3</a:t>
            </a:r>
            <a:r>
              <a:rPr sz="765" spc="44" dirty="0">
                <a:solidFill>
                  <a:srgbClr val="262626"/>
                </a:solidFill>
                <a:latin typeface="Arial"/>
                <a:cs typeface="Arial"/>
              </a:rPr>
              <a:t> </a:t>
            </a:r>
            <a:r>
              <a:rPr sz="765" dirty="0">
                <a:solidFill>
                  <a:srgbClr val="262626"/>
                </a:solidFill>
                <a:latin typeface="Arial"/>
                <a:cs typeface="Arial"/>
              </a:rPr>
              <a:t>M</a:t>
            </a:r>
            <a:r>
              <a:rPr sz="765" spc="808" dirty="0">
                <a:solidFill>
                  <a:srgbClr val="262626"/>
                </a:solidFill>
                <a:latin typeface="Arial"/>
                <a:cs typeface="Arial"/>
              </a:rPr>
              <a:t>  </a:t>
            </a:r>
            <a:r>
              <a:rPr sz="765" dirty="0">
                <a:solidFill>
                  <a:srgbClr val="262626"/>
                </a:solidFill>
                <a:latin typeface="Arial"/>
                <a:cs typeface="Arial"/>
              </a:rPr>
              <a:t>4</a:t>
            </a:r>
            <a:r>
              <a:rPr sz="765" spc="33" dirty="0">
                <a:solidFill>
                  <a:srgbClr val="262626"/>
                </a:solidFill>
                <a:latin typeface="Arial"/>
                <a:cs typeface="Arial"/>
              </a:rPr>
              <a:t> </a:t>
            </a:r>
            <a:r>
              <a:rPr sz="765" spc="-109" dirty="0">
                <a:solidFill>
                  <a:srgbClr val="262626"/>
                </a:solidFill>
                <a:latin typeface="Arial"/>
                <a:cs typeface="Arial"/>
              </a:rPr>
              <a:t>M</a:t>
            </a:r>
            <a:endParaRPr sz="765">
              <a:latin typeface="Arial"/>
              <a:cs typeface="Arial"/>
            </a:endParaRPr>
          </a:p>
          <a:p>
            <a:pPr marL="660257">
              <a:lnSpc>
                <a:spcPts val="893"/>
              </a:lnSpc>
              <a:tabLst>
                <a:tab pos="2722866" algn="l"/>
              </a:tabLst>
            </a:pPr>
            <a:r>
              <a:rPr sz="765" spc="-22" dirty="0">
                <a:solidFill>
                  <a:srgbClr val="262626"/>
                </a:solidFill>
                <a:latin typeface="Arial"/>
                <a:cs typeface="Arial"/>
              </a:rPr>
              <a:t>Timestep</a:t>
            </a:r>
            <a:r>
              <a:rPr sz="765" dirty="0">
                <a:solidFill>
                  <a:srgbClr val="262626"/>
                </a:solidFill>
                <a:latin typeface="Arial"/>
                <a:cs typeface="Arial"/>
              </a:rPr>
              <a:t>	</a:t>
            </a:r>
            <a:r>
              <a:rPr sz="765" spc="-22" dirty="0">
                <a:solidFill>
                  <a:srgbClr val="262626"/>
                </a:solidFill>
                <a:latin typeface="Arial"/>
                <a:cs typeface="Arial"/>
              </a:rPr>
              <a:t>Timestep</a:t>
            </a:r>
            <a:endParaRPr sz="765">
              <a:latin typeface="Arial"/>
              <a:cs typeface="Arial"/>
            </a:endParaRPr>
          </a:p>
          <a:p>
            <a:pPr>
              <a:spcBef>
                <a:spcPts val="218"/>
              </a:spcBef>
            </a:pPr>
            <a:endParaRPr sz="765">
              <a:latin typeface="Arial"/>
              <a:cs typeface="Arial"/>
            </a:endParaRPr>
          </a:p>
          <a:p>
            <a:pPr marL="260774">
              <a:spcBef>
                <a:spcPts val="11"/>
              </a:spcBef>
              <a:tabLst>
                <a:tab pos="2399673" algn="l"/>
              </a:tabLst>
            </a:pPr>
            <a:r>
              <a:rPr sz="1529" dirty="0">
                <a:solidFill>
                  <a:srgbClr val="D41A2C"/>
                </a:solidFill>
                <a:latin typeface="Arial"/>
                <a:cs typeface="Arial"/>
              </a:rPr>
              <a:t>(e) </a:t>
            </a:r>
            <a:r>
              <a:rPr sz="1529" b="1" spc="-22" dirty="0">
                <a:latin typeface="Arial"/>
                <a:cs typeface="Arial"/>
              </a:rPr>
              <a:t>Car-</a:t>
            </a:r>
            <a:r>
              <a:rPr sz="1529" b="1" spc="-44" dirty="0">
                <a:latin typeface="Arial"/>
                <a:cs typeface="Arial"/>
              </a:rPr>
              <a:t>Flag</a:t>
            </a:r>
            <a:r>
              <a:rPr sz="1529" b="1" dirty="0">
                <a:latin typeface="Arial"/>
                <a:cs typeface="Arial"/>
              </a:rPr>
              <a:t>	</a:t>
            </a:r>
            <a:r>
              <a:rPr sz="1529" dirty="0">
                <a:solidFill>
                  <a:srgbClr val="D41A2C"/>
                </a:solidFill>
                <a:latin typeface="Arial"/>
                <a:cs typeface="Arial"/>
              </a:rPr>
              <a:t>(f)</a:t>
            </a:r>
            <a:r>
              <a:rPr sz="1529" spc="-66" dirty="0">
                <a:solidFill>
                  <a:srgbClr val="D41A2C"/>
                </a:solidFill>
                <a:latin typeface="Arial"/>
                <a:cs typeface="Arial"/>
              </a:rPr>
              <a:t> </a:t>
            </a:r>
            <a:r>
              <a:rPr sz="1529" b="1" spc="-22" dirty="0">
                <a:latin typeface="Arial"/>
                <a:cs typeface="Arial"/>
              </a:rPr>
              <a:t>Cleaner</a:t>
            </a:r>
            <a:endParaRPr sz="1529">
              <a:latin typeface="Arial"/>
              <a:cs typeface="Arial"/>
            </a:endParaRPr>
          </a:p>
        </p:txBody>
      </p:sp>
      <p:sp>
        <p:nvSpPr>
          <p:cNvPr id="48" name="object 48"/>
          <p:cNvSpPr txBox="1"/>
          <p:nvPr/>
        </p:nvSpPr>
        <p:spPr>
          <a:xfrm>
            <a:off x="5269492" y="5026523"/>
            <a:ext cx="117903" cy="145737"/>
          </a:xfrm>
          <a:prstGeom prst="rect">
            <a:avLst/>
          </a:prstGeom>
        </p:spPr>
        <p:txBody>
          <a:bodyPr vert="horz" wrap="square" lIns="0" tIns="27742" rIns="0" bIns="0" rtlCol="0">
            <a:spAutoFit/>
          </a:bodyPr>
          <a:lstStyle/>
          <a:p>
            <a:pPr marL="27742">
              <a:spcBef>
                <a:spcPts val="218"/>
              </a:spcBef>
            </a:pPr>
            <a:r>
              <a:rPr sz="765" spc="-109" dirty="0">
                <a:solidFill>
                  <a:srgbClr val="262626"/>
                </a:solidFill>
                <a:latin typeface="Arial"/>
                <a:cs typeface="Arial"/>
              </a:rPr>
              <a:t>0</a:t>
            </a:r>
            <a:endParaRPr sz="765">
              <a:latin typeface="Arial"/>
              <a:cs typeface="Arial"/>
            </a:endParaRPr>
          </a:p>
        </p:txBody>
      </p:sp>
      <p:sp>
        <p:nvSpPr>
          <p:cNvPr id="49" name="object 49"/>
          <p:cNvSpPr txBox="1"/>
          <p:nvPr/>
        </p:nvSpPr>
        <p:spPr>
          <a:xfrm>
            <a:off x="5767037" y="5026523"/>
            <a:ext cx="233032" cy="145737"/>
          </a:xfrm>
          <a:prstGeom prst="rect">
            <a:avLst/>
          </a:prstGeom>
        </p:spPr>
        <p:txBody>
          <a:bodyPr vert="horz" wrap="square" lIns="0" tIns="27742" rIns="0" bIns="0" rtlCol="0">
            <a:spAutoFit/>
          </a:bodyPr>
          <a:lstStyle/>
          <a:p>
            <a:pPr marL="27742">
              <a:spcBef>
                <a:spcPts val="218"/>
              </a:spcBef>
            </a:pPr>
            <a:r>
              <a:rPr sz="765" dirty="0">
                <a:solidFill>
                  <a:srgbClr val="262626"/>
                </a:solidFill>
                <a:latin typeface="Arial"/>
                <a:cs typeface="Arial"/>
              </a:rPr>
              <a:t>2</a:t>
            </a:r>
            <a:r>
              <a:rPr sz="765" spc="66" dirty="0">
                <a:solidFill>
                  <a:srgbClr val="262626"/>
                </a:solidFill>
                <a:latin typeface="Arial"/>
                <a:cs typeface="Arial"/>
              </a:rPr>
              <a:t> </a:t>
            </a:r>
            <a:r>
              <a:rPr sz="765" spc="-109" dirty="0">
                <a:solidFill>
                  <a:srgbClr val="262626"/>
                </a:solidFill>
                <a:latin typeface="Arial"/>
                <a:cs typeface="Arial"/>
              </a:rPr>
              <a:t>M</a:t>
            </a:r>
            <a:endParaRPr sz="765">
              <a:latin typeface="Arial"/>
              <a:cs typeface="Arial"/>
            </a:endParaRPr>
          </a:p>
        </p:txBody>
      </p:sp>
      <p:sp>
        <p:nvSpPr>
          <p:cNvPr id="50" name="object 50"/>
          <p:cNvSpPr txBox="1"/>
          <p:nvPr/>
        </p:nvSpPr>
        <p:spPr>
          <a:xfrm>
            <a:off x="6322050" y="5026523"/>
            <a:ext cx="233032" cy="145737"/>
          </a:xfrm>
          <a:prstGeom prst="rect">
            <a:avLst/>
          </a:prstGeom>
        </p:spPr>
        <p:txBody>
          <a:bodyPr vert="horz" wrap="square" lIns="0" tIns="27742" rIns="0" bIns="0" rtlCol="0">
            <a:spAutoFit/>
          </a:bodyPr>
          <a:lstStyle/>
          <a:p>
            <a:pPr marL="27742">
              <a:spcBef>
                <a:spcPts val="218"/>
              </a:spcBef>
            </a:pPr>
            <a:r>
              <a:rPr sz="765" dirty="0">
                <a:solidFill>
                  <a:srgbClr val="262626"/>
                </a:solidFill>
                <a:latin typeface="Arial"/>
                <a:cs typeface="Arial"/>
              </a:rPr>
              <a:t>4</a:t>
            </a:r>
            <a:r>
              <a:rPr sz="765" spc="66" dirty="0">
                <a:solidFill>
                  <a:srgbClr val="262626"/>
                </a:solidFill>
                <a:latin typeface="Arial"/>
                <a:cs typeface="Arial"/>
              </a:rPr>
              <a:t> </a:t>
            </a:r>
            <a:r>
              <a:rPr sz="765" spc="-109" dirty="0">
                <a:solidFill>
                  <a:srgbClr val="262626"/>
                </a:solidFill>
                <a:latin typeface="Arial"/>
                <a:cs typeface="Arial"/>
              </a:rPr>
              <a:t>M</a:t>
            </a:r>
            <a:endParaRPr sz="765">
              <a:latin typeface="Arial"/>
              <a:cs typeface="Arial"/>
            </a:endParaRPr>
          </a:p>
        </p:txBody>
      </p:sp>
      <p:sp>
        <p:nvSpPr>
          <p:cNvPr id="51" name="object 51"/>
          <p:cNvSpPr txBox="1"/>
          <p:nvPr/>
        </p:nvSpPr>
        <p:spPr>
          <a:xfrm>
            <a:off x="5908532" y="5138414"/>
            <a:ext cx="507677" cy="145737"/>
          </a:xfrm>
          <a:prstGeom prst="rect">
            <a:avLst/>
          </a:prstGeom>
        </p:spPr>
        <p:txBody>
          <a:bodyPr vert="horz" wrap="square" lIns="0" tIns="27742" rIns="0" bIns="0" rtlCol="0">
            <a:spAutoFit/>
          </a:bodyPr>
          <a:lstStyle/>
          <a:p>
            <a:pPr marL="27742">
              <a:spcBef>
                <a:spcPts val="218"/>
              </a:spcBef>
            </a:pPr>
            <a:r>
              <a:rPr sz="765" spc="-22" dirty="0">
                <a:solidFill>
                  <a:srgbClr val="262626"/>
                </a:solidFill>
                <a:latin typeface="Arial"/>
                <a:cs typeface="Arial"/>
              </a:rPr>
              <a:t>Timestep</a:t>
            </a:r>
            <a:endParaRPr sz="765">
              <a:latin typeface="Arial"/>
              <a:cs typeface="Arial"/>
            </a:endParaRPr>
          </a:p>
        </p:txBody>
      </p:sp>
      <p:sp>
        <p:nvSpPr>
          <p:cNvPr id="52" name="object 52"/>
          <p:cNvSpPr txBox="1"/>
          <p:nvPr/>
        </p:nvSpPr>
        <p:spPr>
          <a:xfrm>
            <a:off x="5042763" y="4764541"/>
            <a:ext cx="199742" cy="145737"/>
          </a:xfrm>
          <a:prstGeom prst="rect">
            <a:avLst/>
          </a:prstGeom>
        </p:spPr>
        <p:txBody>
          <a:bodyPr vert="horz" wrap="square" lIns="0" tIns="27742" rIns="0" bIns="0" rtlCol="0">
            <a:spAutoFit/>
          </a:bodyPr>
          <a:lstStyle/>
          <a:p>
            <a:pPr marL="27742">
              <a:spcBef>
                <a:spcPts val="218"/>
              </a:spcBef>
            </a:pPr>
            <a:r>
              <a:rPr sz="765" spc="55" dirty="0">
                <a:solidFill>
                  <a:srgbClr val="262626"/>
                </a:solidFill>
                <a:latin typeface="Arial"/>
                <a:cs typeface="Arial"/>
              </a:rPr>
              <a:t>−4</a:t>
            </a:r>
            <a:endParaRPr sz="765">
              <a:latin typeface="Arial"/>
              <a:cs typeface="Arial"/>
            </a:endParaRPr>
          </a:p>
        </p:txBody>
      </p:sp>
      <p:sp>
        <p:nvSpPr>
          <p:cNvPr id="53" name="object 53"/>
          <p:cNvSpPr txBox="1"/>
          <p:nvPr/>
        </p:nvSpPr>
        <p:spPr>
          <a:xfrm>
            <a:off x="5042763" y="4458819"/>
            <a:ext cx="199742" cy="145737"/>
          </a:xfrm>
          <a:prstGeom prst="rect">
            <a:avLst/>
          </a:prstGeom>
        </p:spPr>
        <p:txBody>
          <a:bodyPr vert="horz" wrap="square" lIns="0" tIns="27742" rIns="0" bIns="0" rtlCol="0">
            <a:spAutoFit/>
          </a:bodyPr>
          <a:lstStyle/>
          <a:p>
            <a:pPr marL="27742">
              <a:spcBef>
                <a:spcPts val="218"/>
              </a:spcBef>
            </a:pPr>
            <a:r>
              <a:rPr sz="765" spc="55" dirty="0">
                <a:solidFill>
                  <a:srgbClr val="262626"/>
                </a:solidFill>
                <a:latin typeface="Arial"/>
                <a:cs typeface="Arial"/>
              </a:rPr>
              <a:t>−2</a:t>
            </a:r>
            <a:endParaRPr sz="765">
              <a:latin typeface="Arial"/>
              <a:cs typeface="Arial"/>
            </a:endParaRPr>
          </a:p>
        </p:txBody>
      </p:sp>
      <p:sp>
        <p:nvSpPr>
          <p:cNvPr id="54" name="object 54"/>
          <p:cNvSpPr txBox="1"/>
          <p:nvPr/>
        </p:nvSpPr>
        <p:spPr>
          <a:xfrm>
            <a:off x="5124314" y="4153096"/>
            <a:ext cx="117903" cy="145737"/>
          </a:xfrm>
          <a:prstGeom prst="rect">
            <a:avLst/>
          </a:prstGeom>
        </p:spPr>
        <p:txBody>
          <a:bodyPr vert="horz" wrap="square" lIns="0" tIns="27742" rIns="0" bIns="0" rtlCol="0">
            <a:spAutoFit/>
          </a:bodyPr>
          <a:lstStyle/>
          <a:p>
            <a:pPr marL="27742">
              <a:spcBef>
                <a:spcPts val="218"/>
              </a:spcBef>
            </a:pPr>
            <a:r>
              <a:rPr sz="765" spc="-109" dirty="0">
                <a:solidFill>
                  <a:srgbClr val="262626"/>
                </a:solidFill>
                <a:latin typeface="Arial"/>
                <a:cs typeface="Arial"/>
              </a:rPr>
              <a:t>0</a:t>
            </a:r>
            <a:endParaRPr sz="765">
              <a:latin typeface="Arial"/>
              <a:cs typeface="Arial"/>
            </a:endParaRPr>
          </a:p>
        </p:txBody>
      </p:sp>
      <p:sp>
        <p:nvSpPr>
          <p:cNvPr id="55" name="object 55"/>
          <p:cNvSpPr txBox="1"/>
          <p:nvPr/>
        </p:nvSpPr>
        <p:spPr>
          <a:xfrm>
            <a:off x="5124314" y="3847373"/>
            <a:ext cx="117903" cy="145737"/>
          </a:xfrm>
          <a:prstGeom prst="rect">
            <a:avLst/>
          </a:prstGeom>
        </p:spPr>
        <p:txBody>
          <a:bodyPr vert="horz" wrap="square" lIns="0" tIns="27742" rIns="0" bIns="0" rtlCol="0">
            <a:spAutoFit/>
          </a:bodyPr>
          <a:lstStyle/>
          <a:p>
            <a:pPr marL="27742">
              <a:spcBef>
                <a:spcPts val="218"/>
              </a:spcBef>
            </a:pPr>
            <a:r>
              <a:rPr sz="765" spc="-109" dirty="0">
                <a:solidFill>
                  <a:srgbClr val="262626"/>
                </a:solidFill>
                <a:latin typeface="Arial"/>
                <a:cs typeface="Arial"/>
              </a:rPr>
              <a:t>2</a:t>
            </a:r>
            <a:endParaRPr sz="765">
              <a:latin typeface="Arial"/>
              <a:cs typeface="Arial"/>
            </a:endParaRPr>
          </a:p>
        </p:txBody>
      </p:sp>
      <p:pic>
        <p:nvPicPr>
          <p:cNvPr id="56" name="object 56"/>
          <p:cNvPicPr/>
          <p:nvPr/>
        </p:nvPicPr>
        <p:blipFill>
          <a:blip r:embed="rId9" cstate="print"/>
          <a:stretch>
            <a:fillRect/>
          </a:stretch>
        </p:blipFill>
        <p:spPr>
          <a:xfrm>
            <a:off x="5244943" y="3781609"/>
            <a:ext cx="1831542" cy="1265052"/>
          </a:xfrm>
          <a:prstGeom prst="rect">
            <a:avLst/>
          </a:prstGeom>
        </p:spPr>
      </p:pic>
      <p:sp>
        <p:nvSpPr>
          <p:cNvPr id="57" name="object 57"/>
          <p:cNvSpPr txBox="1"/>
          <p:nvPr/>
        </p:nvSpPr>
        <p:spPr>
          <a:xfrm>
            <a:off x="6877064" y="5026522"/>
            <a:ext cx="586742" cy="145737"/>
          </a:xfrm>
          <a:prstGeom prst="rect">
            <a:avLst/>
          </a:prstGeom>
        </p:spPr>
        <p:txBody>
          <a:bodyPr vert="horz" wrap="square" lIns="0" tIns="27742" rIns="0" bIns="0" rtlCol="0">
            <a:spAutoFit/>
          </a:bodyPr>
          <a:lstStyle/>
          <a:p>
            <a:pPr marL="27742">
              <a:spcBef>
                <a:spcPts val="218"/>
              </a:spcBef>
              <a:tabLst>
                <a:tab pos="496577" algn="l"/>
              </a:tabLst>
            </a:pPr>
            <a:r>
              <a:rPr sz="765" dirty="0">
                <a:solidFill>
                  <a:srgbClr val="262626"/>
                </a:solidFill>
                <a:latin typeface="Arial"/>
                <a:cs typeface="Arial"/>
              </a:rPr>
              <a:t>6</a:t>
            </a:r>
            <a:r>
              <a:rPr sz="765" spc="66" dirty="0">
                <a:solidFill>
                  <a:srgbClr val="262626"/>
                </a:solidFill>
                <a:latin typeface="Arial"/>
                <a:cs typeface="Arial"/>
              </a:rPr>
              <a:t> </a:t>
            </a:r>
            <a:r>
              <a:rPr sz="765" spc="-109" dirty="0">
                <a:solidFill>
                  <a:srgbClr val="262626"/>
                </a:solidFill>
                <a:latin typeface="Arial"/>
                <a:cs typeface="Arial"/>
              </a:rPr>
              <a:t>M</a:t>
            </a:r>
            <a:r>
              <a:rPr sz="765" dirty="0">
                <a:solidFill>
                  <a:srgbClr val="262626"/>
                </a:solidFill>
                <a:latin typeface="Arial"/>
                <a:cs typeface="Arial"/>
              </a:rPr>
              <a:t>	</a:t>
            </a:r>
            <a:r>
              <a:rPr sz="765" spc="-109" dirty="0">
                <a:solidFill>
                  <a:srgbClr val="262626"/>
                </a:solidFill>
                <a:latin typeface="Arial"/>
                <a:cs typeface="Arial"/>
              </a:rPr>
              <a:t>0</a:t>
            </a:r>
            <a:endParaRPr sz="765">
              <a:latin typeface="Arial"/>
              <a:cs typeface="Arial"/>
            </a:endParaRPr>
          </a:p>
        </p:txBody>
      </p:sp>
      <p:sp>
        <p:nvSpPr>
          <p:cNvPr id="58" name="object 58"/>
          <p:cNvSpPr txBox="1"/>
          <p:nvPr/>
        </p:nvSpPr>
        <p:spPr>
          <a:xfrm>
            <a:off x="5029493" y="5396365"/>
            <a:ext cx="1645096" cy="479437"/>
          </a:xfrm>
          <a:prstGeom prst="rect">
            <a:avLst/>
          </a:prstGeom>
        </p:spPr>
        <p:txBody>
          <a:bodyPr vert="horz" wrap="square" lIns="0" tIns="43000" rIns="0" bIns="0" rtlCol="0">
            <a:spAutoFit/>
          </a:bodyPr>
          <a:lstStyle/>
          <a:p>
            <a:pPr marL="27742" marR="11097">
              <a:lnSpc>
                <a:spcPts val="1748"/>
              </a:lnSpc>
              <a:spcBef>
                <a:spcPts val="339"/>
              </a:spcBef>
            </a:pPr>
            <a:r>
              <a:rPr sz="1529" dirty="0">
                <a:solidFill>
                  <a:srgbClr val="D41A2C"/>
                </a:solidFill>
                <a:latin typeface="Arial"/>
                <a:cs typeface="Arial"/>
              </a:rPr>
              <a:t>(g)</a:t>
            </a:r>
            <a:r>
              <a:rPr sz="1529" spc="44" dirty="0">
                <a:solidFill>
                  <a:srgbClr val="D41A2C"/>
                </a:solidFill>
                <a:latin typeface="Arial"/>
                <a:cs typeface="Arial"/>
              </a:rPr>
              <a:t> </a:t>
            </a:r>
            <a:r>
              <a:rPr sz="1529" b="1" spc="-22" dirty="0">
                <a:latin typeface="Arial"/>
                <a:cs typeface="Arial"/>
              </a:rPr>
              <a:t>Memory-Four-</a:t>
            </a:r>
            <a:r>
              <a:rPr sz="1529" b="1" spc="1092" dirty="0">
                <a:latin typeface="Arial"/>
                <a:cs typeface="Arial"/>
              </a:rPr>
              <a:t> </a:t>
            </a:r>
            <a:r>
              <a:rPr sz="1529" b="1" spc="-22" dirty="0">
                <a:latin typeface="Arial"/>
                <a:cs typeface="Arial"/>
              </a:rPr>
              <a:t>Rooms-</a:t>
            </a:r>
            <a:r>
              <a:rPr sz="1529" b="1" spc="-55" dirty="0">
                <a:latin typeface="Arial"/>
                <a:cs typeface="Arial"/>
              </a:rPr>
              <a:t>7x7</a:t>
            </a:r>
            <a:endParaRPr sz="1529">
              <a:latin typeface="Arial"/>
              <a:cs typeface="Arial"/>
            </a:endParaRPr>
          </a:p>
        </p:txBody>
      </p:sp>
      <p:sp>
        <p:nvSpPr>
          <p:cNvPr id="59" name="object 59"/>
          <p:cNvSpPr txBox="1"/>
          <p:nvPr/>
        </p:nvSpPr>
        <p:spPr>
          <a:xfrm>
            <a:off x="7843798" y="5026523"/>
            <a:ext cx="233032" cy="145737"/>
          </a:xfrm>
          <a:prstGeom prst="rect">
            <a:avLst/>
          </a:prstGeom>
        </p:spPr>
        <p:txBody>
          <a:bodyPr vert="horz" wrap="square" lIns="0" tIns="27742" rIns="0" bIns="0" rtlCol="0">
            <a:spAutoFit/>
          </a:bodyPr>
          <a:lstStyle/>
          <a:p>
            <a:pPr marL="27742">
              <a:spcBef>
                <a:spcPts val="218"/>
              </a:spcBef>
            </a:pPr>
            <a:r>
              <a:rPr sz="765" dirty="0">
                <a:solidFill>
                  <a:srgbClr val="262626"/>
                </a:solidFill>
                <a:latin typeface="Arial"/>
                <a:cs typeface="Arial"/>
              </a:rPr>
              <a:t>2</a:t>
            </a:r>
            <a:r>
              <a:rPr sz="765" spc="66" dirty="0">
                <a:solidFill>
                  <a:srgbClr val="262626"/>
                </a:solidFill>
                <a:latin typeface="Arial"/>
                <a:cs typeface="Arial"/>
              </a:rPr>
              <a:t> </a:t>
            </a:r>
            <a:r>
              <a:rPr sz="765" spc="-109" dirty="0">
                <a:solidFill>
                  <a:srgbClr val="262626"/>
                </a:solidFill>
                <a:latin typeface="Arial"/>
                <a:cs typeface="Arial"/>
              </a:rPr>
              <a:t>M</a:t>
            </a:r>
            <a:endParaRPr sz="765">
              <a:latin typeface="Arial"/>
              <a:cs typeface="Arial"/>
            </a:endParaRPr>
          </a:p>
        </p:txBody>
      </p:sp>
      <p:sp>
        <p:nvSpPr>
          <p:cNvPr id="60" name="object 60"/>
          <p:cNvSpPr txBox="1"/>
          <p:nvPr/>
        </p:nvSpPr>
        <p:spPr>
          <a:xfrm>
            <a:off x="8398811" y="5026523"/>
            <a:ext cx="233032" cy="145737"/>
          </a:xfrm>
          <a:prstGeom prst="rect">
            <a:avLst/>
          </a:prstGeom>
        </p:spPr>
        <p:txBody>
          <a:bodyPr vert="horz" wrap="square" lIns="0" tIns="27742" rIns="0" bIns="0" rtlCol="0">
            <a:spAutoFit/>
          </a:bodyPr>
          <a:lstStyle/>
          <a:p>
            <a:pPr marL="27742">
              <a:spcBef>
                <a:spcPts val="218"/>
              </a:spcBef>
            </a:pPr>
            <a:r>
              <a:rPr sz="765" dirty="0">
                <a:solidFill>
                  <a:srgbClr val="262626"/>
                </a:solidFill>
                <a:latin typeface="Arial"/>
                <a:cs typeface="Arial"/>
              </a:rPr>
              <a:t>4</a:t>
            </a:r>
            <a:r>
              <a:rPr sz="765" spc="66" dirty="0">
                <a:solidFill>
                  <a:srgbClr val="262626"/>
                </a:solidFill>
                <a:latin typeface="Arial"/>
                <a:cs typeface="Arial"/>
              </a:rPr>
              <a:t> </a:t>
            </a:r>
            <a:r>
              <a:rPr sz="765" spc="-109" dirty="0">
                <a:solidFill>
                  <a:srgbClr val="262626"/>
                </a:solidFill>
                <a:latin typeface="Arial"/>
                <a:cs typeface="Arial"/>
              </a:rPr>
              <a:t>M</a:t>
            </a:r>
            <a:endParaRPr sz="765">
              <a:latin typeface="Arial"/>
              <a:cs typeface="Arial"/>
            </a:endParaRPr>
          </a:p>
        </p:txBody>
      </p:sp>
      <p:sp>
        <p:nvSpPr>
          <p:cNvPr id="61" name="object 61"/>
          <p:cNvSpPr txBox="1"/>
          <p:nvPr/>
        </p:nvSpPr>
        <p:spPr>
          <a:xfrm>
            <a:off x="8953824" y="5026523"/>
            <a:ext cx="233032" cy="145737"/>
          </a:xfrm>
          <a:prstGeom prst="rect">
            <a:avLst/>
          </a:prstGeom>
        </p:spPr>
        <p:txBody>
          <a:bodyPr vert="horz" wrap="square" lIns="0" tIns="27742" rIns="0" bIns="0" rtlCol="0">
            <a:spAutoFit/>
          </a:bodyPr>
          <a:lstStyle/>
          <a:p>
            <a:pPr marL="27742">
              <a:spcBef>
                <a:spcPts val="218"/>
              </a:spcBef>
            </a:pPr>
            <a:r>
              <a:rPr sz="765" dirty="0">
                <a:solidFill>
                  <a:srgbClr val="262626"/>
                </a:solidFill>
                <a:latin typeface="Arial"/>
                <a:cs typeface="Arial"/>
              </a:rPr>
              <a:t>6</a:t>
            </a:r>
            <a:r>
              <a:rPr sz="765" spc="66" dirty="0">
                <a:solidFill>
                  <a:srgbClr val="262626"/>
                </a:solidFill>
                <a:latin typeface="Arial"/>
                <a:cs typeface="Arial"/>
              </a:rPr>
              <a:t> </a:t>
            </a:r>
            <a:r>
              <a:rPr sz="765" spc="-109" dirty="0">
                <a:solidFill>
                  <a:srgbClr val="262626"/>
                </a:solidFill>
                <a:latin typeface="Arial"/>
                <a:cs typeface="Arial"/>
              </a:rPr>
              <a:t>M</a:t>
            </a:r>
            <a:endParaRPr sz="765">
              <a:latin typeface="Arial"/>
              <a:cs typeface="Arial"/>
            </a:endParaRPr>
          </a:p>
        </p:txBody>
      </p:sp>
      <p:sp>
        <p:nvSpPr>
          <p:cNvPr id="62" name="object 62"/>
          <p:cNvSpPr txBox="1"/>
          <p:nvPr/>
        </p:nvSpPr>
        <p:spPr>
          <a:xfrm>
            <a:off x="7985292" y="5138414"/>
            <a:ext cx="507677" cy="145737"/>
          </a:xfrm>
          <a:prstGeom prst="rect">
            <a:avLst/>
          </a:prstGeom>
        </p:spPr>
        <p:txBody>
          <a:bodyPr vert="horz" wrap="square" lIns="0" tIns="27742" rIns="0" bIns="0" rtlCol="0">
            <a:spAutoFit/>
          </a:bodyPr>
          <a:lstStyle/>
          <a:p>
            <a:pPr marL="27742">
              <a:spcBef>
                <a:spcPts val="218"/>
              </a:spcBef>
            </a:pPr>
            <a:r>
              <a:rPr sz="765" spc="-22" dirty="0">
                <a:solidFill>
                  <a:srgbClr val="262626"/>
                </a:solidFill>
                <a:latin typeface="Arial"/>
                <a:cs typeface="Arial"/>
              </a:rPr>
              <a:t>Timestep</a:t>
            </a:r>
            <a:endParaRPr sz="765">
              <a:latin typeface="Arial"/>
              <a:cs typeface="Arial"/>
            </a:endParaRPr>
          </a:p>
        </p:txBody>
      </p:sp>
      <p:sp>
        <p:nvSpPr>
          <p:cNvPr id="63" name="object 63"/>
          <p:cNvSpPr txBox="1"/>
          <p:nvPr/>
        </p:nvSpPr>
        <p:spPr>
          <a:xfrm>
            <a:off x="7119523" y="4674865"/>
            <a:ext cx="199742" cy="145737"/>
          </a:xfrm>
          <a:prstGeom prst="rect">
            <a:avLst/>
          </a:prstGeom>
        </p:spPr>
        <p:txBody>
          <a:bodyPr vert="horz" wrap="square" lIns="0" tIns="27742" rIns="0" bIns="0" rtlCol="0">
            <a:spAutoFit/>
          </a:bodyPr>
          <a:lstStyle/>
          <a:p>
            <a:pPr marL="27742">
              <a:spcBef>
                <a:spcPts val="218"/>
              </a:spcBef>
            </a:pPr>
            <a:r>
              <a:rPr sz="765" spc="55" dirty="0">
                <a:solidFill>
                  <a:srgbClr val="262626"/>
                </a:solidFill>
                <a:latin typeface="Arial"/>
                <a:cs typeface="Arial"/>
              </a:rPr>
              <a:t>−4</a:t>
            </a:r>
            <a:endParaRPr sz="765">
              <a:latin typeface="Arial"/>
              <a:cs typeface="Arial"/>
            </a:endParaRPr>
          </a:p>
        </p:txBody>
      </p:sp>
      <p:sp>
        <p:nvSpPr>
          <p:cNvPr id="64" name="object 64"/>
          <p:cNvSpPr txBox="1"/>
          <p:nvPr/>
        </p:nvSpPr>
        <p:spPr>
          <a:xfrm>
            <a:off x="7119523" y="4291192"/>
            <a:ext cx="199742" cy="145737"/>
          </a:xfrm>
          <a:prstGeom prst="rect">
            <a:avLst/>
          </a:prstGeom>
        </p:spPr>
        <p:txBody>
          <a:bodyPr vert="horz" wrap="square" lIns="0" tIns="27742" rIns="0" bIns="0" rtlCol="0">
            <a:spAutoFit/>
          </a:bodyPr>
          <a:lstStyle/>
          <a:p>
            <a:pPr marL="27742">
              <a:spcBef>
                <a:spcPts val="218"/>
              </a:spcBef>
            </a:pPr>
            <a:r>
              <a:rPr sz="765" spc="55" dirty="0">
                <a:solidFill>
                  <a:srgbClr val="262626"/>
                </a:solidFill>
                <a:latin typeface="Arial"/>
                <a:cs typeface="Arial"/>
              </a:rPr>
              <a:t>−2</a:t>
            </a:r>
            <a:endParaRPr sz="765">
              <a:latin typeface="Arial"/>
              <a:cs typeface="Arial"/>
            </a:endParaRPr>
          </a:p>
        </p:txBody>
      </p:sp>
      <p:sp>
        <p:nvSpPr>
          <p:cNvPr id="65" name="object 65"/>
          <p:cNvSpPr txBox="1"/>
          <p:nvPr/>
        </p:nvSpPr>
        <p:spPr>
          <a:xfrm>
            <a:off x="7201075" y="3907521"/>
            <a:ext cx="117903" cy="145737"/>
          </a:xfrm>
          <a:prstGeom prst="rect">
            <a:avLst/>
          </a:prstGeom>
        </p:spPr>
        <p:txBody>
          <a:bodyPr vert="horz" wrap="square" lIns="0" tIns="27742" rIns="0" bIns="0" rtlCol="0">
            <a:spAutoFit/>
          </a:bodyPr>
          <a:lstStyle/>
          <a:p>
            <a:pPr marL="27742">
              <a:spcBef>
                <a:spcPts val="218"/>
              </a:spcBef>
            </a:pPr>
            <a:r>
              <a:rPr sz="765" spc="-109" dirty="0">
                <a:solidFill>
                  <a:srgbClr val="262626"/>
                </a:solidFill>
                <a:latin typeface="Arial"/>
                <a:cs typeface="Arial"/>
              </a:rPr>
              <a:t>0</a:t>
            </a:r>
            <a:endParaRPr sz="765">
              <a:latin typeface="Arial"/>
              <a:cs typeface="Arial"/>
            </a:endParaRPr>
          </a:p>
        </p:txBody>
      </p:sp>
      <p:pic>
        <p:nvPicPr>
          <p:cNvPr id="66" name="object 66"/>
          <p:cNvPicPr/>
          <p:nvPr/>
        </p:nvPicPr>
        <p:blipFill>
          <a:blip r:embed="rId10" cstate="print"/>
          <a:stretch>
            <a:fillRect/>
          </a:stretch>
        </p:blipFill>
        <p:spPr>
          <a:xfrm>
            <a:off x="7321704" y="3781609"/>
            <a:ext cx="1831542" cy="1265052"/>
          </a:xfrm>
          <a:prstGeom prst="rect">
            <a:avLst/>
          </a:prstGeom>
        </p:spPr>
      </p:pic>
      <p:sp>
        <p:nvSpPr>
          <p:cNvPr id="67" name="object 67"/>
          <p:cNvSpPr txBox="1"/>
          <p:nvPr/>
        </p:nvSpPr>
        <p:spPr>
          <a:xfrm>
            <a:off x="7106253" y="5396365"/>
            <a:ext cx="1645096" cy="479437"/>
          </a:xfrm>
          <a:prstGeom prst="rect">
            <a:avLst/>
          </a:prstGeom>
        </p:spPr>
        <p:txBody>
          <a:bodyPr vert="horz" wrap="square" lIns="0" tIns="43000" rIns="0" bIns="0" rtlCol="0">
            <a:spAutoFit/>
          </a:bodyPr>
          <a:lstStyle/>
          <a:p>
            <a:pPr marL="27742" marR="11097">
              <a:lnSpc>
                <a:spcPts val="1748"/>
              </a:lnSpc>
              <a:spcBef>
                <a:spcPts val="339"/>
              </a:spcBef>
            </a:pPr>
            <a:r>
              <a:rPr sz="1529" dirty="0">
                <a:solidFill>
                  <a:srgbClr val="D41A2C"/>
                </a:solidFill>
                <a:latin typeface="Arial"/>
                <a:cs typeface="Arial"/>
              </a:rPr>
              <a:t>(h)</a:t>
            </a:r>
            <a:r>
              <a:rPr sz="1529" spc="44" dirty="0">
                <a:solidFill>
                  <a:srgbClr val="D41A2C"/>
                </a:solidFill>
                <a:latin typeface="Arial"/>
                <a:cs typeface="Arial"/>
              </a:rPr>
              <a:t> </a:t>
            </a:r>
            <a:r>
              <a:rPr sz="1529" b="1" spc="-22" dirty="0">
                <a:latin typeface="Arial"/>
                <a:cs typeface="Arial"/>
              </a:rPr>
              <a:t>Memory-Four-</a:t>
            </a:r>
            <a:r>
              <a:rPr sz="1529" b="1" spc="1092" dirty="0">
                <a:latin typeface="Arial"/>
                <a:cs typeface="Arial"/>
              </a:rPr>
              <a:t> </a:t>
            </a:r>
            <a:r>
              <a:rPr sz="1529" b="1" spc="-22" dirty="0">
                <a:latin typeface="Arial"/>
                <a:cs typeface="Arial"/>
              </a:rPr>
              <a:t>Rooms-</a:t>
            </a:r>
            <a:r>
              <a:rPr sz="1529" b="1" spc="-55" dirty="0">
                <a:latin typeface="Arial"/>
                <a:cs typeface="Arial"/>
              </a:rPr>
              <a:t>9x9</a:t>
            </a:r>
            <a:endParaRPr sz="1529">
              <a:latin typeface="Arial"/>
              <a:cs typeface="Arial"/>
            </a:endParaRPr>
          </a:p>
        </p:txBody>
      </p:sp>
      <p:sp>
        <p:nvSpPr>
          <p:cNvPr id="68" name="object 68"/>
          <p:cNvSpPr txBox="1"/>
          <p:nvPr/>
        </p:nvSpPr>
        <p:spPr>
          <a:xfrm>
            <a:off x="763783" y="6217239"/>
            <a:ext cx="8201898" cy="818464"/>
          </a:xfrm>
          <a:prstGeom prst="rect">
            <a:avLst/>
          </a:prstGeom>
        </p:spPr>
        <p:txBody>
          <a:bodyPr vert="horz" wrap="square" lIns="0" tIns="48548" rIns="0" bIns="0" rtlCol="0">
            <a:spAutoFit/>
          </a:bodyPr>
          <a:lstStyle/>
          <a:p>
            <a:pPr marL="27742" marR="11097">
              <a:lnSpc>
                <a:spcPts val="1966"/>
              </a:lnSpc>
              <a:spcBef>
                <a:spcPts val="382"/>
              </a:spcBef>
            </a:pPr>
            <a:r>
              <a:rPr sz="1748" dirty="0">
                <a:solidFill>
                  <a:srgbClr val="D41A2C"/>
                </a:solidFill>
                <a:latin typeface="Arial"/>
                <a:cs typeface="Arial"/>
              </a:rPr>
              <a:t>Figure:</a:t>
            </a:r>
            <a:r>
              <a:rPr sz="1748" spc="-55" dirty="0">
                <a:solidFill>
                  <a:srgbClr val="D41A2C"/>
                </a:solidFill>
                <a:latin typeface="Arial"/>
                <a:cs typeface="Arial"/>
              </a:rPr>
              <a:t> </a:t>
            </a:r>
            <a:r>
              <a:rPr sz="1748" dirty="0">
                <a:latin typeface="Arial"/>
                <a:cs typeface="Arial"/>
              </a:rPr>
              <a:t>Learning</a:t>
            </a:r>
            <a:r>
              <a:rPr sz="1748" spc="-44" dirty="0">
                <a:latin typeface="Arial"/>
                <a:cs typeface="Arial"/>
              </a:rPr>
              <a:t> </a:t>
            </a:r>
            <a:r>
              <a:rPr sz="1748" spc="-22" dirty="0">
                <a:latin typeface="Arial"/>
                <a:cs typeface="Arial"/>
              </a:rPr>
              <a:t>performance</a:t>
            </a:r>
            <a:r>
              <a:rPr sz="1748" spc="-55" dirty="0">
                <a:latin typeface="Arial"/>
                <a:cs typeface="Arial"/>
              </a:rPr>
              <a:t> </a:t>
            </a:r>
            <a:r>
              <a:rPr sz="1748" dirty="0">
                <a:latin typeface="Arial"/>
                <a:cs typeface="Arial"/>
              </a:rPr>
              <a:t>curves</a:t>
            </a:r>
            <a:r>
              <a:rPr sz="1748" spc="-44" dirty="0">
                <a:latin typeface="Arial"/>
                <a:cs typeface="Arial"/>
              </a:rPr>
              <a:t> </a:t>
            </a:r>
            <a:r>
              <a:rPr sz="1748" dirty="0">
                <a:latin typeface="Arial"/>
                <a:cs typeface="Arial"/>
              </a:rPr>
              <a:t>of</a:t>
            </a:r>
            <a:r>
              <a:rPr sz="1748" spc="-44" dirty="0">
                <a:latin typeface="Arial"/>
                <a:cs typeface="Arial"/>
              </a:rPr>
              <a:t> </a:t>
            </a:r>
            <a:r>
              <a:rPr sz="1748" dirty="0">
                <a:latin typeface="Arial"/>
                <a:cs typeface="Arial"/>
              </a:rPr>
              <a:t>episodic</a:t>
            </a:r>
            <a:r>
              <a:rPr sz="1748" spc="-55" dirty="0">
                <a:latin typeface="Arial"/>
                <a:cs typeface="Arial"/>
              </a:rPr>
              <a:t> </a:t>
            </a:r>
            <a:r>
              <a:rPr sz="1748" dirty="0">
                <a:latin typeface="Arial"/>
                <a:cs typeface="Arial"/>
              </a:rPr>
              <a:t>returns</a:t>
            </a:r>
            <a:r>
              <a:rPr sz="1748" spc="-44" dirty="0">
                <a:latin typeface="Arial"/>
                <a:cs typeface="Arial"/>
              </a:rPr>
              <a:t> </a:t>
            </a:r>
            <a:r>
              <a:rPr sz="1748" spc="-22" dirty="0">
                <a:latin typeface="Arial"/>
                <a:cs typeface="Arial"/>
              </a:rPr>
              <a:t>averaged</a:t>
            </a:r>
            <a:r>
              <a:rPr sz="1748" spc="-55" dirty="0">
                <a:latin typeface="Arial"/>
                <a:cs typeface="Arial"/>
              </a:rPr>
              <a:t> </a:t>
            </a:r>
            <a:r>
              <a:rPr sz="1748" spc="-22" dirty="0">
                <a:latin typeface="Arial"/>
                <a:cs typeface="Arial"/>
              </a:rPr>
              <a:t>over</a:t>
            </a:r>
            <a:r>
              <a:rPr sz="1748" spc="-44" dirty="0">
                <a:latin typeface="Arial"/>
                <a:cs typeface="Arial"/>
              </a:rPr>
              <a:t> </a:t>
            </a:r>
            <a:r>
              <a:rPr sz="1748" dirty="0">
                <a:latin typeface="Arial"/>
                <a:cs typeface="Arial"/>
              </a:rPr>
              <a:t>the</a:t>
            </a:r>
            <a:r>
              <a:rPr sz="1748" spc="-44" dirty="0">
                <a:latin typeface="Arial"/>
                <a:cs typeface="Arial"/>
              </a:rPr>
              <a:t> </a:t>
            </a:r>
            <a:r>
              <a:rPr sz="1748" dirty="0">
                <a:latin typeface="Arial"/>
                <a:cs typeface="Arial"/>
              </a:rPr>
              <a:t>last</a:t>
            </a:r>
            <a:r>
              <a:rPr sz="1748" spc="-55" dirty="0">
                <a:latin typeface="Arial"/>
                <a:cs typeface="Arial"/>
              </a:rPr>
              <a:t> </a:t>
            </a:r>
            <a:r>
              <a:rPr sz="1748" spc="-55" dirty="0">
                <a:latin typeface="Times New Roman"/>
                <a:cs typeface="Times New Roman"/>
              </a:rPr>
              <a:t>100</a:t>
            </a:r>
            <a:r>
              <a:rPr sz="1748" spc="1092" dirty="0">
                <a:latin typeface="Times New Roman"/>
                <a:cs typeface="Times New Roman"/>
              </a:rPr>
              <a:t> </a:t>
            </a:r>
            <a:r>
              <a:rPr sz="1748" spc="-22" dirty="0">
                <a:latin typeface="Arial"/>
                <a:cs typeface="Arial"/>
              </a:rPr>
              <a:t>episodes, </a:t>
            </a:r>
            <a:r>
              <a:rPr sz="1748" dirty="0">
                <a:latin typeface="Arial"/>
                <a:cs typeface="Arial"/>
              </a:rPr>
              <a:t>with</a:t>
            </a:r>
            <a:r>
              <a:rPr sz="1748" spc="-22" dirty="0">
                <a:latin typeface="Arial"/>
                <a:cs typeface="Arial"/>
              </a:rPr>
              <a:t> </a:t>
            </a:r>
            <a:r>
              <a:rPr sz="1748" dirty="0">
                <a:latin typeface="Arial"/>
                <a:cs typeface="Arial"/>
              </a:rPr>
              <a:t>statistics</a:t>
            </a:r>
            <a:r>
              <a:rPr sz="1748" spc="-11" dirty="0">
                <a:latin typeface="Arial"/>
                <a:cs typeface="Arial"/>
              </a:rPr>
              <a:t> </a:t>
            </a:r>
            <a:r>
              <a:rPr sz="1748" spc="-22" dirty="0">
                <a:latin typeface="Arial"/>
                <a:cs typeface="Arial"/>
              </a:rPr>
              <a:t>computed over </a:t>
            </a:r>
            <a:r>
              <a:rPr sz="1748" dirty="0">
                <a:latin typeface="Times New Roman"/>
                <a:cs typeface="Times New Roman"/>
              </a:rPr>
              <a:t>20</a:t>
            </a:r>
            <a:r>
              <a:rPr sz="1748" spc="44" dirty="0">
                <a:latin typeface="Times New Roman"/>
                <a:cs typeface="Times New Roman"/>
              </a:rPr>
              <a:t> </a:t>
            </a:r>
            <a:r>
              <a:rPr sz="1748" spc="-22" dirty="0">
                <a:latin typeface="Arial"/>
                <a:cs typeface="Arial"/>
              </a:rPr>
              <a:t>independent </a:t>
            </a:r>
            <a:r>
              <a:rPr sz="1748" dirty="0">
                <a:latin typeface="Arial"/>
                <a:cs typeface="Arial"/>
              </a:rPr>
              <a:t>runs.</a:t>
            </a:r>
            <a:r>
              <a:rPr sz="1748" spc="98" dirty="0">
                <a:latin typeface="Arial"/>
                <a:cs typeface="Arial"/>
              </a:rPr>
              <a:t> </a:t>
            </a:r>
            <a:r>
              <a:rPr sz="1748" spc="-22" dirty="0">
                <a:latin typeface="Arial"/>
                <a:cs typeface="Arial"/>
              </a:rPr>
              <a:t>Shaded</a:t>
            </a:r>
            <a:r>
              <a:rPr sz="1748" spc="-11" dirty="0">
                <a:latin typeface="Arial"/>
                <a:cs typeface="Arial"/>
              </a:rPr>
              <a:t> </a:t>
            </a:r>
            <a:r>
              <a:rPr sz="1748" dirty="0">
                <a:latin typeface="Arial"/>
                <a:cs typeface="Arial"/>
              </a:rPr>
              <a:t>areas</a:t>
            </a:r>
            <a:r>
              <a:rPr sz="1748" spc="-22" dirty="0">
                <a:latin typeface="Arial"/>
                <a:cs typeface="Arial"/>
              </a:rPr>
              <a:t> </a:t>
            </a:r>
            <a:r>
              <a:rPr sz="1748" spc="-55" dirty="0">
                <a:latin typeface="Arial"/>
                <a:cs typeface="Arial"/>
              </a:rPr>
              <a:t>are</a:t>
            </a:r>
            <a:r>
              <a:rPr sz="1748" spc="-22" dirty="0">
                <a:latin typeface="Arial"/>
                <a:cs typeface="Arial"/>
              </a:rPr>
              <a:t> centered</a:t>
            </a:r>
            <a:r>
              <a:rPr sz="1748" spc="-55" dirty="0">
                <a:latin typeface="Arial"/>
                <a:cs typeface="Arial"/>
              </a:rPr>
              <a:t> </a:t>
            </a:r>
            <a:r>
              <a:rPr sz="1748" dirty="0">
                <a:latin typeface="Arial"/>
                <a:cs typeface="Arial"/>
              </a:rPr>
              <a:t>around</a:t>
            </a:r>
            <a:r>
              <a:rPr sz="1748" spc="-55" dirty="0">
                <a:latin typeface="Arial"/>
                <a:cs typeface="Arial"/>
              </a:rPr>
              <a:t> </a:t>
            </a:r>
            <a:r>
              <a:rPr sz="1748" dirty="0">
                <a:latin typeface="Arial"/>
                <a:cs typeface="Arial"/>
              </a:rPr>
              <a:t>the</a:t>
            </a:r>
            <a:r>
              <a:rPr sz="1748" spc="-55" dirty="0">
                <a:latin typeface="Arial"/>
                <a:cs typeface="Arial"/>
              </a:rPr>
              <a:t> </a:t>
            </a:r>
            <a:r>
              <a:rPr sz="1748" dirty="0">
                <a:latin typeface="Arial"/>
                <a:cs typeface="Arial"/>
              </a:rPr>
              <a:t>empirical</a:t>
            </a:r>
            <a:r>
              <a:rPr sz="1748" spc="-55" dirty="0">
                <a:latin typeface="Arial"/>
                <a:cs typeface="Arial"/>
              </a:rPr>
              <a:t> </a:t>
            </a:r>
            <a:r>
              <a:rPr sz="1748" dirty="0">
                <a:latin typeface="Arial"/>
                <a:cs typeface="Arial"/>
              </a:rPr>
              <a:t>mean</a:t>
            </a:r>
            <a:r>
              <a:rPr sz="1748" spc="-55" dirty="0">
                <a:latin typeface="Arial"/>
                <a:cs typeface="Arial"/>
              </a:rPr>
              <a:t> </a:t>
            </a:r>
            <a:r>
              <a:rPr sz="1748" dirty="0">
                <a:latin typeface="Arial"/>
                <a:cs typeface="Arial"/>
              </a:rPr>
              <a:t>and</a:t>
            </a:r>
            <a:r>
              <a:rPr sz="1748" spc="-44" dirty="0">
                <a:latin typeface="Arial"/>
                <a:cs typeface="Arial"/>
              </a:rPr>
              <a:t> </a:t>
            </a:r>
            <a:r>
              <a:rPr sz="1748" dirty="0">
                <a:latin typeface="Arial"/>
                <a:cs typeface="Arial"/>
              </a:rPr>
              <a:t>show</a:t>
            </a:r>
            <a:r>
              <a:rPr sz="1748" spc="-55" dirty="0">
                <a:latin typeface="Arial"/>
                <a:cs typeface="Arial"/>
              </a:rPr>
              <a:t> </a:t>
            </a:r>
            <a:r>
              <a:rPr sz="1748" dirty="0">
                <a:latin typeface="Arial"/>
                <a:cs typeface="Arial"/>
              </a:rPr>
              <a:t>one</a:t>
            </a:r>
            <a:r>
              <a:rPr sz="1748" spc="-55" dirty="0">
                <a:latin typeface="Arial"/>
                <a:cs typeface="Arial"/>
              </a:rPr>
              <a:t> </a:t>
            </a:r>
            <a:r>
              <a:rPr sz="1748" spc="-22" dirty="0">
                <a:latin typeface="Arial"/>
                <a:cs typeface="Arial"/>
              </a:rPr>
              <a:t>standard</a:t>
            </a:r>
            <a:r>
              <a:rPr sz="1748" spc="-55" dirty="0">
                <a:latin typeface="Arial"/>
                <a:cs typeface="Arial"/>
              </a:rPr>
              <a:t> </a:t>
            </a:r>
            <a:r>
              <a:rPr sz="1748" dirty="0">
                <a:latin typeface="Arial"/>
                <a:cs typeface="Arial"/>
              </a:rPr>
              <a:t>error</a:t>
            </a:r>
            <a:r>
              <a:rPr sz="1748" spc="-55" dirty="0">
                <a:latin typeface="Arial"/>
                <a:cs typeface="Arial"/>
              </a:rPr>
              <a:t> </a:t>
            </a:r>
            <a:r>
              <a:rPr sz="1748" dirty="0">
                <a:latin typeface="Arial"/>
                <a:cs typeface="Arial"/>
              </a:rPr>
              <a:t>of</a:t>
            </a:r>
            <a:r>
              <a:rPr sz="1748" spc="-44" dirty="0">
                <a:latin typeface="Arial"/>
                <a:cs typeface="Arial"/>
              </a:rPr>
              <a:t> </a:t>
            </a:r>
            <a:r>
              <a:rPr sz="1748" dirty="0">
                <a:latin typeface="Arial"/>
                <a:cs typeface="Arial"/>
              </a:rPr>
              <a:t>the</a:t>
            </a:r>
            <a:r>
              <a:rPr sz="1748" spc="-55" dirty="0">
                <a:latin typeface="Arial"/>
                <a:cs typeface="Arial"/>
              </a:rPr>
              <a:t> </a:t>
            </a:r>
            <a:r>
              <a:rPr sz="1748" spc="-22" dirty="0">
                <a:latin typeface="Arial"/>
                <a:cs typeface="Arial"/>
              </a:rPr>
              <a:t>mean.</a:t>
            </a:r>
            <a:endParaRPr sz="1748">
              <a:latin typeface="Arial"/>
              <a:cs typeface="Arial"/>
            </a:endParaRPr>
          </a:p>
        </p:txBody>
      </p:sp>
      <p:sp>
        <p:nvSpPr>
          <p:cNvPr id="70" name="object 70"/>
          <p:cNvSpPr txBox="1">
            <a:spLocks noGrp="1"/>
          </p:cNvSpPr>
          <p:nvPr>
            <p:ph type="ftr" sz="quarter" idx="5"/>
          </p:nvPr>
        </p:nvSpPr>
        <p:spPr>
          <a:xfrm>
            <a:off x="85737" y="3350180"/>
            <a:ext cx="337184"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A.</a:t>
            </a:r>
            <a:r>
              <a:rPr lang="en-US" spc="-20"/>
              <a:t> </a:t>
            </a:r>
            <a:r>
              <a:rPr lang="en-US" spc="-10"/>
              <a:t>Baisero</a:t>
            </a:r>
            <a:endParaRPr spc="-22" dirty="0"/>
          </a:p>
        </p:txBody>
      </p:sp>
      <p:sp>
        <p:nvSpPr>
          <p:cNvPr id="74" name="object 74"/>
          <p:cNvSpPr txBox="1">
            <a:spLocks noGrp="1"/>
          </p:cNvSpPr>
          <p:nvPr>
            <p:ph type="dt" sz="half" idx="6"/>
          </p:nvPr>
        </p:nvSpPr>
        <p:spPr>
          <a:xfrm>
            <a:off x="3570742" y="3350180"/>
            <a:ext cx="429958"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CS</a:t>
            </a:r>
            <a:r>
              <a:rPr lang="en-US" spc="-20"/>
              <a:t> </a:t>
            </a:r>
            <a:r>
              <a:rPr lang="en-US" spc="-10"/>
              <a:t>4180/5180</a:t>
            </a:r>
            <a:endParaRPr spc="-22" dirty="0"/>
          </a:p>
        </p:txBody>
      </p:sp>
      <p:sp>
        <p:nvSpPr>
          <p:cNvPr id="75" name="object 75"/>
          <p:cNvSpPr txBox="1">
            <a:spLocks noGrp="1"/>
          </p:cNvSpPr>
          <p:nvPr>
            <p:ph type="sldNum" sz="quarter" idx="7"/>
          </p:nvPr>
        </p:nvSpPr>
        <p:spPr>
          <a:xfrm>
            <a:off x="4295597" y="3357216"/>
            <a:ext cx="244729"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73025">
              <a:spcBef>
                <a:spcPts val="70"/>
              </a:spcBef>
            </a:pPr>
            <a:fld id="{81D60167-4931-47E6-BA6A-407CBD079E47}" type="slidenum">
              <a:rPr lang="en-US" smtClean="0"/>
              <a:pPr marL="73025">
                <a:spcBef>
                  <a:spcPts val="70"/>
                </a:spcBef>
              </a:pPr>
              <a:t>308</a:t>
            </a:fld>
            <a:r>
              <a:rPr lang="en-US" spc="-15"/>
              <a:t> </a:t>
            </a:r>
            <a:r>
              <a:rPr lang="en-US"/>
              <a:t>/</a:t>
            </a:r>
            <a:r>
              <a:rPr lang="en-US" spc="-5"/>
              <a:t> </a:t>
            </a:r>
            <a:r>
              <a:rPr lang="en-US" spc="-25"/>
              <a:t>53</a:t>
            </a:r>
            <a:endParaRPr spc="-55" dirty="0"/>
          </a:p>
        </p:txBody>
      </p:sp>
    </p:spTree>
  </p:cSld>
  <p:clrMapOvr>
    <a:masterClrMapping/>
  </p:clrMapOvr>
  <p:transition>
    <p:cut/>
  </p:transition>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C9B18-F0C1-BA44-BDC5-E5D0674D53CF}"/>
              </a:ext>
            </a:extLst>
          </p:cNvPr>
          <p:cNvSpPr>
            <a:spLocks noGrp="1"/>
          </p:cNvSpPr>
          <p:nvPr>
            <p:ph type="title"/>
          </p:nvPr>
        </p:nvSpPr>
        <p:spPr/>
        <p:txBody>
          <a:bodyPr/>
          <a:lstStyle/>
          <a:p>
            <a:r>
              <a:rPr lang="en-US" dirty="0"/>
              <a:t>Next time</a:t>
            </a:r>
          </a:p>
        </p:txBody>
      </p:sp>
      <p:sp>
        <p:nvSpPr>
          <p:cNvPr id="3" name="Content Placeholder 2">
            <a:extLst>
              <a:ext uri="{FF2B5EF4-FFF2-40B4-BE49-F238E27FC236}">
                <a16:creationId xmlns:a16="http://schemas.microsoft.com/office/drawing/2014/main" id="{78E823D6-7B7B-8D41-9657-581E9992F3E2}"/>
              </a:ext>
            </a:extLst>
          </p:cNvPr>
          <p:cNvSpPr>
            <a:spLocks noGrp="1"/>
          </p:cNvSpPr>
          <p:nvPr>
            <p:ph idx="1"/>
          </p:nvPr>
        </p:nvSpPr>
        <p:spPr/>
        <p:txBody>
          <a:bodyPr/>
          <a:lstStyle/>
          <a:p>
            <a:r>
              <a:rPr lang="en-US" dirty="0"/>
              <a:t>Multi-Agent RL!</a:t>
            </a:r>
          </a:p>
        </p:txBody>
      </p:sp>
    </p:spTree>
    <p:extLst>
      <p:ext uri="{BB962C8B-B14F-4D97-AF65-F5344CB8AC3E}">
        <p14:creationId xmlns:p14="http://schemas.microsoft.com/office/powerpoint/2010/main" val="2680463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a:extLst>
              <a:ext uri="{FF2B5EF4-FFF2-40B4-BE49-F238E27FC236}">
                <a16:creationId xmlns:a16="http://schemas.microsoft.com/office/drawing/2014/main" id="{1EC5AA26-30FA-8B4F-BE32-A1DC172644B2}"/>
              </a:ext>
            </a:extLst>
          </p:cNvPr>
          <p:cNvSpPr txBox="1">
            <a:spLocks noChangeArrowheads="1"/>
          </p:cNvSpPr>
          <p:nvPr/>
        </p:nvSpPr>
        <p:spPr bwMode="auto">
          <a:xfrm>
            <a:off x="914400" y="1371600"/>
            <a:ext cx="8229600" cy="51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168"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r>
              <a:rPr lang="en-US" altLang="en-US" sz="2400">
                <a:cs typeface="Segoe UI" panose="020B0502040204020203" pitchFamily="34" charset="0"/>
              </a:rPr>
              <a:t>✓	Linear function approximation (FA)</a:t>
            </a:r>
          </a:p>
          <a:p>
            <a:endParaRPr lang="en-US" altLang="en-US" sz="2400">
              <a:cs typeface="Segoe UI" panose="020B0502040204020203" pitchFamily="34" charset="0"/>
            </a:endParaRPr>
          </a:p>
          <a:p>
            <a:r>
              <a:rPr lang="en-US" altLang="en-US" sz="2400">
                <a:cs typeface="Segoe UI" panose="020B0502040204020203" pitchFamily="34" charset="0"/>
              </a:rPr>
              <a:t>✓	General learning algorithm for prediction with linear FA</a:t>
            </a:r>
          </a:p>
          <a:p>
            <a:endParaRPr lang="en-US" altLang="en-US" sz="2400">
              <a:cs typeface="Segoe UI" panose="020B0502040204020203" pitchFamily="34" charset="0"/>
            </a:endParaRPr>
          </a:p>
          <a:p>
            <a:r>
              <a:rPr lang="en-US" altLang="en-US" sz="2400">
                <a:cs typeface="Segoe UI" panose="020B0502040204020203" pitchFamily="34" charset="0"/>
              </a:rPr>
              <a:t>✓	Specific learning targets and learning algorithms</a:t>
            </a:r>
          </a:p>
          <a:p>
            <a:endParaRPr lang="en-US" altLang="en-US" sz="2400">
              <a:cs typeface="Segoe UI" panose="020B0502040204020203" pitchFamily="34" charset="0"/>
            </a:endParaRPr>
          </a:p>
          <a:p>
            <a:r>
              <a:rPr lang="en-US" altLang="en-US" sz="2400">
                <a:cs typeface="Segoe UI" panose="020B0502040204020203" pitchFamily="34" charset="0"/>
              </a:rPr>
              <a:t>-	Specific features</a:t>
            </a:r>
          </a:p>
          <a:p>
            <a:endParaRPr lang="en-US" altLang="en-US" sz="2400">
              <a:cs typeface="Segoe UI" panose="020B0502040204020203" pitchFamily="34" charset="0"/>
            </a:endParaRPr>
          </a:p>
          <a:p>
            <a:r>
              <a:rPr lang="en-US" altLang="en-US" sz="2400">
                <a:cs typeface="Segoe UI" panose="020B0502040204020203" pitchFamily="34" charset="0"/>
              </a:rPr>
              <a:t>-	Prediction → Control</a:t>
            </a:r>
          </a:p>
          <a:p>
            <a:endParaRPr lang="en-US" altLang="en-US" sz="2400">
              <a:cs typeface="Segoe UI" panose="020B0502040204020203" pitchFamily="34" charset="0"/>
            </a:endParaRPr>
          </a:p>
          <a:p>
            <a:r>
              <a:rPr lang="en-US" altLang="en-US" sz="2400">
                <a:cs typeface="Segoe UI" panose="020B0502040204020203" pitchFamily="34" charset="0"/>
              </a:rPr>
              <a:t>-	On-policy → Off-policy</a:t>
            </a:r>
          </a:p>
        </p:txBody>
      </p:sp>
      <p:sp>
        <p:nvSpPr>
          <p:cNvPr id="5" name="Constructing features, for linear FA">
            <a:extLst>
              <a:ext uri="{FF2B5EF4-FFF2-40B4-BE49-F238E27FC236}">
                <a16:creationId xmlns:a16="http://schemas.microsoft.com/office/drawing/2014/main" id="{04DE19C4-E941-574E-8035-E47D4892C607}"/>
              </a:ext>
            </a:extLst>
          </p:cNvPr>
          <p:cNvSpPr txBox="1">
            <a:spLocks noGrp="1"/>
          </p:cNvSpPr>
          <p:nvPr>
            <p:ph type="title"/>
          </p:nvPr>
        </p:nvSpPr>
        <p:spPr>
          <a:xfrm>
            <a:off x="693043" y="402484"/>
            <a:ext cx="8694539" cy="969116"/>
          </a:xfrm>
          <a:prstGeom prst="rect">
            <a:avLst/>
          </a:prstGeom>
        </p:spPr>
        <p:txBody>
          <a:bodyPr/>
          <a:lstStyle/>
          <a:p>
            <a:r>
              <a:rPr lang="en-US" dirty="0"/>
              <a:t>Outline</a:t>
            </a:r>
            <a:endParaRPr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Constructing features, for linear FA"/>
          <p:cNvSpPr txBox="1">
            <a:spLocks noGrp="1"/>
          </p:cNvSpPr>
          <p:nvPr>
            <p:ph type="title"/>
          </p:nvPr>
        </p:nvSpPr>
        <p:spPr>
          <a:prstGeom prst="rect">
            <a:avLst/>
          </a:prstGeom>
        </p:spPr>
        <p:txBody>
          <a:bodyPr/>
          <a:lstStyle/>
          <a:p>
            <a:r>
              <a:rPr dirty="0"/>
              <a:t>Constructing features</a:t>
            </a:r>
          </a:p>
        </p:txBody>
      </p:sp>
      <p:sp>
        <p:nvSpPr>
          <p:cNvPr id="263" name="All fast learning is linear learning…"/>
          <p:cNvSpPr txBox="1">
            <a:spLocks noGrp="1"/>
          </p:cNvSpPr>
          <p:nvPr>
            <p:ph type="body" idx="1"/>
          </p:nvPr>
        </p:nvSpPr>
        <p:spPr>
          <a:prstGeom prst="rect">
            <a:avLst/>
          </a:prstGeom>
        </p:spPr>
        <p:txBody>
          <a:bodyPr>
            <a:noAutofit/>
          </a:bodyPr>
          <a:lstStyle/>
          <a:p>
            <a:pPr>
              <a:spcBef>
                <a:spcPts val="1165"/>
              </a:spcBef>
            </a:pPr>
            <a:r>
              <a:rPr sz="2400" dirty="0"/>
              <a:t>All fast learning is linear learning</a:t>
            </a:r>
          </a:p>
          <a:p>
            <a:pPr lvl="1">
              <a:spcBef>
                <a:spcPts val="1165"/>
              </a:spcBef>
            </a:pPr>
            <a:r>
              <a:rPr sz="2400" dirty="0"/>
              <a:t>The original perception</a:t>
            </a:r>
          </a:p>
          <a:p>
            <a:pPr lvl="1">
              <a:spcBef>
                <a:spcPts val="1165"/>
              </a:spcBef>
            </a:pPr>
            <a:r>
              <a:rPr sz="2400" dirty="0"/>
              <a:t>Support Vector Machines (SVMs)</a:t>
            </a:r>
          </a:p>
          <a:p>
            <a:pPr>
              <a:spcBef>
                <a:spcPts val="1165"/>
              </a:spcBef>
            </a:pPr>
            <a:r>
              <a:rPr sz="2400" dirty="0"/>
              <a:t>Even in deep learning (artificial neural networks), </a:t>
            </a:r>
            <a:br>
              <a:rPr sz="2400" dirty="0"/>
            </a:br>
            <a:r>
              <a:rPr sz="2400" dirty="0"/>
              <a:t>learning is linear in the critical last layer</a:t>
            </a:r>
            <a:endParaRPr lang="en-US" sz="2400" dirty="0"/>
          </a:p>
          <a:p>
            <a:pPr>
              <a:spcBef>
                <a:spcPts val="1165"/>
              </a:spcBef>
            </a:pPr>
            <a:endParaRPr lang="en-US" sz="2400" dirty="0"/>
          </a:p>
          <a:p>
            <a:pPr>
              <a:spcBef>
                <a:spcPts val="1165"/>
              </a:spcBef>
            </a:pPr>
            <a:r>
              <a:rPr lang="en-US" sz="2400" dirty="0"/>
              <a:t>But very important to pick the right features!</a:t>
            </a:r>
          </a:p>
          <a:p>
            <a:pPr>
              <a:spcBef>
                <a:spcPts val="1165"/>
              </a:spcBef>
            </a:pPr>
            <a:r>
              <a:rPr lang="en-US" sz="2400" dirty="0"/>
              <a:t>Often requires domain knowledge</a:t>
            </a:r>
          </a:p>
          <a:p>
            <a:pPr>
              <a:spcBef>
                <a:spcPts val="1165"/>
              </a:spcBef>
            </a:pPr>
            <a:r>
              <a:rPr lang="en-US" sz="2400" dirty="0"/>
              <a:t>Note: we can include combinations of features </a:t>
            </a:r>
            <a:endParaRPr sz="2400" dirty="0"/>
          </a:p>
        </p:txBody>
      </p:sp>
    </p:spTree>
    <p:extLst>
      <p:ext uri="{BB962C8B-B14F-4D97-AF65-F5344CB8AC3E}">
        <p14:creationId xmlns:p14="http://schemas.microsoft.com/office/powerpoint/2010/main" val="195204530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2">
            <a:extLst>
              <a:ext uri="{FF2B5EF4-FFF2-40B4-BE49-F238E27FC236}">
                <a16:creationId xmlns:a16="http://schemas.microsoft.com/office/drawing/2014/main" id="{D63BDD79-8AAD-FC44-AF26-A728FB0AF5E4}"/>
              </a:ext>
            </a:extLst>
          </p:cNvPr>
          <p:cNvGrpSpPr>
            <a:grpSpLocks/>
          </p:cNvGrpSpPr>
          <p:nvPr/>
        </p:nvGrpSpPr>
        <p:grpSpPr bwMode="auto">
          <a:xfrm>
            <a:off x="914400" y="1788289"/>
            <a:ext cx="3125788" cy="547688"/>
            <a:chOff x="576" y="864"/>
            <a:chExt cx="1969" cy="345"/>
          </a:xfrm>
        </p:grpSpPr>
        <p:pic>
          <p:nvPicPr>
            <p:cNvPr id="17411" name="Picture 3">
              <a:extLst>
                <a:ext uri="{FF2B5EF4-FFF2-40B4-BE49-F238E27FC236}">
                  <a16:creationId xmlns:a16="http://schemas.microsoft.com/office/drawing/2014/main" id="{6CE0CBA1-833B-D145-B185-DE25760A8E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 y="896"/>
              <a:ext cx="880" cy="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2" name="Picture 4">
              <a:extLst>
                <a:ext uri="{FF2B5EF4-FFF2-40B4-BE49-F238E27FC236}">
                  <a16:creationId xmlns:a16="http://schemas.microsoft.com/office/drawing/2014/main" id="{D1F9514F-88F4-7148-9F68-96ADEA9EF1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3" y="864"/>
              <a:ext cx="962" cy="3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17413" name="Picture 5">
            <a:extLst>
              <a:ext uri="{FF2B5EF4-FFF2-40B4-BE49-F238E27FC236}">
                <a16:creationId xmlns:a16="http://schemas.microsoft.com/office/drawing/2014/main" id="{B462B097-0996-1749-AB8A-5247B59E7F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702689"/>
            <a:ext cx="4572000" cy="5762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4" name="Picture 6">
            <a:extLst>
              <a:ext uri="{FF2B5EF4-FFF2-40B4-BE49-F238E27FC236}">
                <a16:creationId xmlns:a16="http://schemas.microsoft.com/office/drawing/2014/main" id="{DC0DD656-3F22-1940-B297-6FEBD2C36E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617089"/>
            <a:ext cx="8229600" cy="530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Constructing features, for linear FA">
            <a:extLst>
              <a:ext uri="{FF2B5EF4-FFF2-40B4-BE49-F238E27FC236}">
                <a16:creationId xmlns:a16="http://schemas.microsoft.com/office/drawing/2014/main" id="{F1A27CAD-519F-5342-A7D9-B4CCF698C5C9}"/>
              </a:ext>
            </a:extLst>
          </p:cNvPr>
          <p:cNvSpPr txBox="1">
            <a:spLocks noGrp="1"/>
          </p:cNvSpPr>
          <p:nvPr>
            <p:ph type="title"/>
          </p:nvPr>
        </p:nvSpPr>
        <p:spPr>
          <a:xfrm>
            <a:off x="693043" y="402484"/>
            <a:ext cx="8694539" cy="969116"/>
          </a:xfrm>
          <a:prstGeom prst="rect">
            <a:avLst/>
          </a:prstGeom>
        </p:spPr>
        <p:txBody>
          <a:bodyPr/>
          <a:lstStyle/>
          <a:p>
            <a:r>
              <a:rPr lang="en-US" dirty="0"/>
              <a:t>Features: Polynomials</a:t>
            </a:r>
            <a:endParaRPr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759555-EA9F-0049-B914-470587ADE86D}"/>
              </a:ext>
            </a:extLst>
          </p:cNvPr>
          <p:cNvSpPr txBox="1"/>
          <p:nvPr/>
        </p:nvSpPr>
        <p:spPr>
          <a:xfrm>
            <a:off x="284970" y="1573009"/>
            <a:ext cx="10221015" cy="1388414"/>
          </a:xfrm>
          <a:prstGeom prst="rect">
            <a:avLst/>
          </a:prstGeom>
          <a:noFill/>
          <a:ln>
            <a:noFill/>
          </a:ln>
        </p:spPr>
        <p:txBody>
          <a:bodyPr wrap="square" lIns="90000" tIns="45000" rIns="90000" bIns="45000" anchorCtr="0" compatLnSpc="0">
            <a:spAutoFit/>
          </a:bodyPr>
          <a:lstStyle/>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For example, the elements in x(s) could correspond to regions of a </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continuous state space:</a:t>
            </a: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p:txBody>
      </p:sp>
      <p:grpSp>
        <p:nvGrpSpPr>
          <p:cNvPr id="4" name="Group 3" descr="22§display§x(s) = &#10;\left(&#10;\begin{array}{c}&#10;x_1(s) \\&#10;\vdots \\&#10;x_n(s)&#10;\end{array}&#10;\right)§svg§600§FALSE" title="TexMaths">
            <a:extLst>
              <a:ext uri="{FF2B5EF4-FFF2-40B4-BE49-F238E27FC236}">
                <a16:creationId xmlns:a16="http://schemas.microsoft.com/office/drawing/2014/main" id="{60387972-98C5-A049-9AC7-7F91C5EA95A3}"/>
              </a:ext>
            </a:extLst>
          </p:cNvPr>
          <p:cNvGrpSpPr/>
          <p:nvPr/>
        </p:nvGrpSpPr>
        <p:grpSpPr>
          <a:xfrm>
            <a:off x="457200" y="4768661"/>
            <a:ext cx="2871360" cy="1461600"/>
            <a:chOff x="457200" y="4595040"/>
            <a:chExt cx="2871360" cy="1461600"/>
          </a:xfrm>
        </p:grpSpPr>
        <p:sp>
          <p:nvSpPr>
            <p:cNvPr id="5" name="Freeform 4">
              <a:extLst>
                <a:ext uri="{FF2B5EF4-FFF2-40B4-BE49-F238E27FC236}">
                  <a16:creationId xmlns:a16="http://schemas.microsoft.com/office/drawing/2014/main" id="{8D2F6B5E-B64E-F54A-87F1-D8329C205991}"/>
                </a:ext>
              </a:extLst>
            </p:cNvPr>
            <p:cNvSpPr/>
            <p:nvPr/>
          </p:nvSpPr>
          <p:spPr>
            <a:xfrm>
              <a:off x="457200" y="4595040"/>
              <a:ext cx="2871360" cy="1459080"/>
            </a:xfrm>
            <a:custGeom>
              <a:avLst/>
              <a:gdLst/>
              <a:ahLst/>
              <a:cxnLst>
                <a:cxn ang="3cd4">
                  <a:pos x="hc" y="t"/>
                </a:cxn>
                <a:cxn ang="cd2">
                  <a:pos x="l" y="vc"/>
                </a:cxn>
                <a:cxn ang="cd4">
                  <a:pos x="hc" y="b"/>
                </a:cxn>
                <a:cxn ang="0">
                  <a:pos x="r" y="vc"/>
                </a:cxn>
              </a:cxnLst>
              <a:rect l="l" t="t" r="r" b="b"/>
              <a:pathLst>
                <a:path w="7977" h="4054">
                  <a:moveTo>
                    <a:pt x="3989" y="4054"/>
                  </a:moveTo>
                  <a:lnTo>
                    <a:pt x="0" y="4054"/>
                  </a:lnTo>
                  <a:lnTo>
                    <a:pt x="0" y="0"/>
                  </a:lnTo>
                  <a:lnTo>
                    <a:pt x="7977" y="0"/>
                  </a:lnTo>
                  <a:lnTo>
                    <a:pt x="7977" y="4054"/>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 name="Freeform 5">
              <a:extLst>
                <a:ext uri="{FF2B5EF4-FFF2-40B4-BE49-F238E27FC236}">
                  <a16:creationId xmlns:a16="http://schemas.microsoft.com/office/drawing/2014/main" id="{AD6DE134-F4AD-FF4F-8F28-4D5311A2430E}"/>
                </a:ext>
              </a:extLst>
            </p:cNvPr>
            <p:cNvSpPr/>
            <p:nvPr/>
          </p:nvSpPr>
          <p:spPr>
            <a:xfrm>
              <a:off x="467640" y="5258880"/>
              <a:ext cx="173880" cy="158040"/>
            </a:xfrm>
            <a:custGeom>
              <a:avLst/>
              <a:gdLst/>
              <a:ahLst/>
              <a:cxnLst>
                <a:cxn ang="3cd4">
                  <a:pos x="hc" y="t"/>
                </a:cxn>
                <a:cxn ang="cd2">
                  <a:pos x="l" y="vc"/>
                </a:cxn>
                <a:cxn ang="cd4">
                  <a:pos x="hc" y="b"/>
                </a:cxn>
                <a:cxn ang="0">
                  <a:pos x="r" y="vc"/>
                </a:cxn>
              </a:cxnLst>
              <a:rect l="l" t="t" r="r" b="b"/>
              <a:pathLst>
                <a:path w="484" h="440">
                  <a:moveTo>
                    <a:pt x="297" y="136"/>
                  </a:moveTo>
                  <a:cubicBezTo>
                    <a:pt x="301" y="110"/>
                    <a:pt x="323" y="22"/>
                    <a:pt x="392" y="22"/>
                  </a:cubicBezTo>
                  <a:cubicBezTo>
                    <a:pt x="398" y="22"/>
                    <a:pt x="420" y="22"/>
                    <a:pt x="440" y="33"/>
                  </a:cubicBezTo>
                  <a:cubicBezTo>
                    <a:pt x="414" y="40"/>
                    <a:pt x="394" y="64"/>
                    <a:pt x="394" y="86"/>
                  </a:cubicBezTo>
                  <a:cubicBezTo>
                    <a:pt x="394" y="101"/>
                    <a:pt x="405" y="121"/>
                    <a:pt x="431" y="121"/>
                  </a:cubicBezTo>
                  <a:cubicBezTo>
                    <a:pt x="453" y="121"/>
                    <a:pt x="484" y="103"/>
                    <a:pt x="484" y="64"/>
                  </a:cubicBezTo>
                  <a:cubicBezTo>
                    <a:pt x="484" y="13"/>
                    <a:pt x="427" y="0"/>
                    <a:pt x="394" y="0"/>
                  </a:cubicBezTo>
                  <a:cubicBezTo>
                    <a:pt x="337" y="0"/>
                    <a:pt x="304" y="51"/>
                    <a:pt x="290" y="75"/>
                  </a:cubicBezTo>
                  <a:cubicBezTo>
                    <a:pt x="266" y="9"/>
                    <a:pt x="216" y="0"/>
                    <a:pt x="187" y="0"/>
                  </a:cubicBezTo>
                  <a:cubicBezTo>
                    <a:pt x="86" y="0"/>
                    <a:pt x="31" y="125"/>
                    <a:pt x="31" y="150"/>
                  </a:cubicBezTo>
                  <a:cubicBezTo>
                    <a:pt x="31" y="158"/>
                    <a:pt x="40" y="158"/>
                    <a:pt x="42" y="158"/>
                  </a:cubicBezTo>
                  <a:cubicBezTo>
                    <a:pt x="51" y="158"/>
                    <a:pt x="53" y="158"/>
                    <a:pt x="55" y="150"/>
                  </a:cubicBezTo>
                  <a:cubicBezTo>
                    <a:pt x="88" y="46"/>
                    <a:pt x="152" y="22"/>
                    <a:pt x="185" y="22"/>
                  </a:cubicBezTo>
                  <a:cubicBezTo>
                    <a:pt x="202" y="22"/>
                    <a:pt x="238" y="31"/>
                    <a:pt x="238" y="86"/>
                  </a:cubicBezTo>
                  <a:cubicBezTo>
                    <a:pt x="238" y="117"/>
                    <a:pt x="220" y="183"/>
                    <a:pt x="185" y="317"/>
                  </a:cubicBezTo>
                  <a:cubicBezTo>
                    <a:pt x="169" y="378"/>
                    <a:pt x="134" y="418"/>
                    <a:pt x="92" y="418"/>
                  </a:cubicBezTo>
                  <a:cubicBezTo>
                    <a:pt x="86" y="418"/>
                    <a:pt x="64" y="418"/>
                    <a:pt x="44" y="407"/>
                  </a:cubicBezTo>
                  <a:cubicBezTo>
                    <a:pt x="68" y="400"/>
                    <a:pt x="90" y="381"/>
                    <a:pt x="90" y="354"/>
                  </a:cubicBezTo>
                  <a:cubicBezTo>
                    <a:pt x="90" y="328"/>
                    <a:pt x="68" y="319"/>
                    <a:pt x="53" y="319"/>
                  </a:cubicBezTo>
                  <a:cubicBezTo>
                    <a:pt x="24" y="319"/>
                    <a:pt x="0" y="345"/>
                    <a:pt x="0" y="376"/>
                  </a:cubicBezTo>
                  <a:cubicBezTo>
                    <a:pt x="0" y="420"/>
                    <a:pt x="48" y="440"/>
                    <a:pt x="90" y="440"/>
                  </a:cubicBezTo>
                  <a:cubicBezTo>
                    <a:pt x="156" y="440"/>
                    <a:pt x="191" y="372"/>
                    <a:pt x="194" y="365"/>
                  </a:cubicBezTo>
                  <a:cubicBezTo>
                    <a:pt x="205" y="403"/>
                    <a:pt x="240" y="440"/>
                    <a:pt x="297" y="440"/>
                  </a:cubicBezTo>
                  <a:cubicBezTo>
                    <a:pt x="398" y="440"/>
                    <a:pt x="453" y="315"/>
                    <a:pt x="453" y="290"/>
                  </a:cubicBezTo>
                  <a:cubicBezTo>
                    <a:pt x="453" y="282"/>
                    <a:pt x="444" y="282"/>
                    <a:pt x="442" y="282"/>
                  </a:cubicBezTo>
                  <a:cubicBezTo>
                    <a:pt x="433" y="282"/>
                    <a:pt x="431" y="284"/>
                    <a:pt x="429" y="290"/>
                  </a:cubicBezTo>
                  <a:cubicBezTo>
                    <a:pt x="398" y="396"/>
                    <a:pt x="330" y="418"/>
                    <a:pt x="299" y="418"/>
                  </a:cubicBezTo>
                  <a:cubicBezTo>
                    <a:pt x="262" y="418"/>
                    <a:pt x="246" y="387"/>
                    <a:pt x="246" y="354"/>
                  </a:cubicBezTo>
                  <a:cubicBezTo>
                    <a:pt x="246" y="332"/>
                    <a:pt x="253" y="312"/>
                    <a:pt x="264" y="26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 name="Freeform 6">
              <a:extLst>
                <a:ext uri="{FF2B5EF4-FFF2-40B4-BE49-F238E27FC236}">
                  <a16:creationId xmlns:a16="http://schemas.microsoft.com/office/drawing/2014/main" id="{E5106DE6-F038-0949-BB5A-1A09A67AEE82}"/>
                </a:ext>
              </a:extLst>
            </p:cNvPr>
            <p:cNvSpPr/>
            <p:nvPr/>
          </p:nvSpPr>
          <p:spPr>
            <a:xfrm>
              <a:off x="690119" y="515196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5"/>
                    <a:pt x="209" y="937"/>
                  </a:cubicBezTo>
                  <a:cubicBezTo>
                    <a:pt x="88" y="816"/>
                    <a:pt x="57" y="634"/>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3"/>
                    <a:pt x="0" y="484"/>
                  </a:cubicBezTo>
                  <a:cubicBezTo>
                    <a:pt x="0" y="561"/>
                    <a:pt x="11" y="678"/>
                    <a:pt x="64" y="788"/>
                  </a:cubicBezTo>
                  <a:cubicBezTo>
                    <a:pt x="123" y="906"/>
                    <a:pt x="207" y="968"/>
                    <a:pt x="216" y="968"/>
                  </a:cubicBezTo>
                  <a:cubicBezTo>
                    <a:pt x="222" y="968"/>
                    <a:pt x="227" y="966"/>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 name="Freeform 7">
              <a:extLst>
                <a:ext uri="{FF2B5EF4-FFF2-40B4-BE49-F238E27FC236}">
                  <a16:creationId xmlns:a16="http://schemas.microsoft.com/office/drawing/2014/main" id="{2FDC4BCC-A568-164B-BA69-CF01AB222D1E}"/>
                </a:ext>
              </a:extLst>
            </p:cNvPr>
            <p:cNvSpPr/>
            <p:nvPr/>
          </p:nvSpPr>
          <p:spPr>
            <a:xfrm>
              <a:off x="808200" y="525888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1"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7"/>
                    <a:pt x="257" y="418"/>
                    <a:pt x="141" y="418"/>
                  </a:cubicBezTo>
                  <a:cubicBezTo>
                    <a:pt x="125"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 name="Freeform 8">
              <a:extLst>
                <a:ext uri="{FF2B5EF4-FFF2-40B4-BE49-F238E27FC236}">
                  <a16:creationId xmlns:a16="http://schemas.microsoft.com/office/drawing/2014/main" id="{C62DF1D8-1246-1542-BBBB-3F1939F79C5B}"/>
                </a:ext>
              </a:extLst>
            </p:cNvPr>
            <p:cNvSpPr/>
            <p:nvPr/>
          </p:nvSpPr>
          <p:spPr>
            <a:xfrm>
              <a:off x="972720" y="515196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3"/>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1"/>
                    <a:pt x="13" y="942"/>
                  </a:cubicBezTo>
                  <a:cubicBezTo>
                    <a:pt x="0" y="955"/>
                    <a:pt x="0" y="957"/>
                    <a:pt x="0" y="959"/>
                  </a:cubicBezTo>
                  <a:cubicBezTo>
                    <a:pt x="0" y="966"/>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 name="Freeform 9">
              <a:extLst>
                <a:ext uri="{FF2B5EF4-FFF2-40B4-BE49-F238E27FC236}">
                  <a16:creationId xmlns:a16="http://schemas.microsoft.com/office/drawing/2014/main" id="{4C9D24E5-733A-A449-8AF3-32E40D89AC0A}"/>
                </a:ext>
              </a:extLst>
            </p:cNvPr>
            <p:cNvSpPr/>
            <p:nvPr/>
          </p:nvSpPr>
          <p:spPr>
            <a:xfrm>
              <a:off x="1203119" y="5284800"/>
              <a:ext cx="231840" cy="82080"/>
            </a:xfrm>
            <a:custGeom>
              <a:avLst/>
              <a:gdLst/>
              <a:ahLst/>
              <a:cxnLst>
                <a:cxn ang="3cd4">
                  <a:pos x="hc" y="t"/>
                </a:cxn>
                <a:cxn ang="cd2">
                  <a:pos x="l" y="vc"/>
                </a:cxn>
                <a:cxn ang="cd4">
                  <a:pos x="hc" y="b"/>
                </a:cxn>
                <a:cxn ang="0">
                  <a:pos x="r" y="vc"/>
                </a:cxn>
              </a:cxnLst>
              <a:rect l="l" t="t" r="r" b="b"/>
              <a:pathLst>
                <a:path w="645" h="229">
                  <a:moveTo>
                    <a:pt x="612" y="40"/>
                  </a:moveTo>
                  <a:cubicBezTo>
                    <a:pt x="627" y="40"/>
                    <a:pt x="645" y="40"/>
                    <a:pt x="645" y="20"/>
                  </a:cubicBezTo>
                  <a:cubicBezTo>
                    <a:pt x="645" y="0"/>
                    <a:pt x="627" y="0"/>
                    <a:pt x="614" y="0"/>
                  </a:cubicBezTo>
                  <a:lnTo>
                    <a:pt x="33" y="0"/>
                  </a:lnTo>
                  <a:cubicBezTo>
                    <a:pt x="18" y="0"/>
                    <a:pt x="0" y="0"/>
                    <a:pt x="0" y="20"/>
                  </a:cubicBezTo>
                  <a:cubicBezTo>
                    <a:pt x="0" y="40"/>
                    <a:pt x="18" y="40"/>
                    <a:pt x="33" y="40"/>
                  </a:cubicBezTo>
                  <a:close/>
                  <a:moveTo>
                    <a:pt x="614" y="229"/>
                  </a:moveTo>
                  <a:cubicBezTo>
                    <a:pt x="627" y="229"/>
                    <a:pt x="645" y="229"/>
                    <a:pt x="645" y="209"/>
                  </a:cubicBezTo>
                  <a:cubicBezTo>
                    <a:pt x="645" y="189"/>
                    <a:pt x="627" y="189"/>
                    <a:pt x="612" y="189"/>
                  </a:cubicBezTo>
                  <a:lnTo>
                    <a:pt x="33" y="189"/>
                  </a:lnTo>
                  <a:cubicBezTo>
                    <a:pt x="18" y="189"/>
                    <a:pt x="0" y="189"/>
                    <a:pt x="0" y="209"/>
                  </a:cubicBezTo>
                  <a:cubicBezTo>
                    <a:pt x="0" y="229"/>
                    <a:pt x="18" y="229"/>
                    <a:pt x="33" y="2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 name="Freeform 10">
              <a:extLst>
                <a:ext uri="{FF2B5EF4-FFF2-40B4-BE49-F238E27FC236}">
                  <a16:creationId xmlns:a16="http://schemas.microsoft.com/office/drawing/2014/main" id="{5865107A-C5E4-7C4C-A155-081A1524CBF9}"/>
                </a:ext>
              </a:extLst>
            </p:cNvPr>
            <p:cNvSpPr/>
            <p:nvPr/>
          </p:nvSpPr>
          <p:spPr>
            <a:xfrm>
              <a:off x="1651680" y="4595040"/>
              <a:ext cx="192240" cy="630000"/>
            </a:xfrm>
            <a:custGeom>
              <a:avLst/>
              <a:gdLst/>
              <a:ahLst/>
              <a:cxnLst>
                <a:cxn ang="3cd4">
                  <a:pos x="hc" y="t"/>
                </a:cxn>
                <a:cxn ang="cd2">
                  <a:pos x="l" y="vc"/>
                </a:cxn>
                <a:cxn ang="cd4">
                  <a:pos x="hc" y="b"/>
                </a:cxn>
                <a:cxn ang="0">
                  <a:pos x="r" y="vc"/>
                </a:cxn>
              </a:cxnLst>
              <a:rect l="l" t="t" r="r" b="b"/>
              <a:pathLst>
                <a:path w="535" h="1751">
                  <a:moveTo>
                    <a:pt x="81" y="1751"/>
                  </a:moveTo>
                  <a:cubicBezTo>
                    <a:pt x="101" y="1751"/>
                    <a:pt x="108" y="1751"/>
                    <a:pt x="108" y="1738"/>
                  </a:cubicBezTo>
                  <a:cubicBezTo>
                    <a:pt x="110" y="1058"/>
                    <a:pt x="189" y="495"/>
                    <a:pt x="528" y="22"/>
                  </a:cubicBezTo>
                  <a:cubicBezTo>
                    <a:pt x="535" y="13"/>
                    <a:pt x="535" y="11"/>
                    <a:pt x="535" y="9"/>
                  </a:cubicBezTo>
                  <a:cubicBezTo>
                    <a:pt x="535" y="0"/>
                    <a:pt x="528" y="0"/>
                    <a:pt x="513" y="0"/>
                  </a:cubicBezTo>
                  <a:cubicBezTo>
                    <a:pt x="497" y="0"/>
                    <a:pt x="495" y="0"/>
                    <a:pt x="493" y="2"/>
                  </a:cubicBezTo>
                  <a:cubicBezTo>
                    <a:pt x="488" y="4"/>
                    <a:pt x="365" y="145"/>
                    <a:pt x="268" y="341"/>
                  </a:cubicBezTo>
                  <a:cubicBezTo>
                    <a:pt x="141" y="596"/>
                    <a:pt x="59" y="889"/>
                    <a:pt x="24" y="1241"/>
                  </a:cubicBezTo>
                  <a:cubicBezTo>
                    <a:pt x="20" y="1272"/>
                    <a:pt x="0" y="1472"/>
                    <a:pt x="0" y="1703"/>
                  </a:cubicBezTo>
                  <a:lnTo>
                    <a:pt x="0" y="1740"/>
                  </a:lnTo>
                  <a:cubicBezTo>
                    <a:pt x="0" y="1751"/>
                    <a:pt x="7" y="1751"/>
                    <a:pt x="26" y="175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 name="Freeform 11">
              <a:extLst>
                <a:ext uri="{FF2B5EF4-FFF2-40B4-BE49-F238E27FC236}">
                  <a16:creationId xmlns:a16="http://schemas.microsoft.com/office/drawing/2014/main" id="{934F6821-AB2E-DF4C-9A9E-E567F1655B76}"/>
                </a:ext>
              </a:extLst>
            </p:cNvPr>
            <p:cNvSpPr/>
            <p:nvPr/>
          </p:nvSpPr>
          <p:spPr>
            <a:xfrm>
              <a:off x="1651680" y="5217480"/>
              <a:ext cx="39240" cy="216000"/>
            </a:xfrm>
            <a:custGeom>
              <a:avLst/>
              <a:gdLst/>
              <a:ahLst/>
              <a:cxnLst>
                <a:cxn ang="3cd4">
                  <a:pos x="hc" y="t"/>
                </a:cxn>
                <a:cxn ang="cd2">
                  <a:pos x="l" y="vc"/>
                </a:cxn>
                <a:cxn ang="cd4">
                  <a:pos x="hc" y="b"/>
                </a:cxn>
                <a:cxn ang="0">
                  <a:pos x="r" y="vc"/>
                </a:cxn>
              </a:cxnLst>
              <a:rect l="l" t="t" r="r" b="b"/>
              <a:pathLst>
                <a:path w="110" h="601">
                  <a:moveTo>
                    <a:pt x="110" y="26"/>
                  </a:moveTo>
                  <a:cubicBezTo>
                    <a:pt x="110" y="0"/>
                    <a:pt x="108" y="0"/>
                    <a:pt x="81" y="0"/>
                  </a:cubicBezTo>
                  <a:lnTo>
                    <a:pt x="29" y="0"/>
                  </a:lnTo>
                  <a:cubicBezTo>
                    <a:pt x="0" y="0"/>
                    <a:pt x="0" y="0"/>
                    <a:pt x="0" y="26"/>
                  </a:cubicBezTo>
                  <a:lnTo>
                    <a:pt x="0" y="574"/>
                  </a:lnTo>
                  <a:cubicBezTo>
                    <a:pt x="0" y="601"/>
                    <a:pt x="0" y="601"/>
                    <a:pt x="29" y="601"/>
                  </a:cubicBezTo>
                  <a:lnTo>
                    <a:pt x="81" y="601"/>
                  </a:lnTo>
                  <a:cubicBezTo>
                    <a:pt x="108" y="601"/>
                    <a:pt x="110" y="601"/>
                    <a:pt x="110" y="57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 name="Freeform 12">
              <a:extLst>
                <a:ext uri="{FF2B5EF4-FFF2-40B4-BE49-F238E27FC236}">
                  <a16:creationId xmlns:a16="http://schemas.microsoft.com/office/drawing/2014/main" id="{8698578C-A146-F64E-A177-1C3063E84C6D}"/>
                </a:ext>
              </a:extLst>
            </p:cNvPr>
            <p:cNvSpPr/>
            <p:nvPr/>
          </p:nvSpPr>
          <p:spPr>
            <a:xfrm>
              <a:off x="1651680" y="5426640"/>
              <a:ext cx="192240" cy="630000"/>
            </a:xfrm>
            <a:custGeom>
              <a:avLst/>
              <a:gdLst/>
              <a:ahLst/>
              <a:cxnLst>
                <a:cxn ang="3cd4">
                  <a:pos x="hc" y="t"/>
                </a:cxn>
                <a:cxn ang="cd2">
                  <a:pos x="l" y="vc"/>
                </a:cxn>
                <a:cxn ang="cd4">
                  <a:pos x="hc" y="b"/>
                </a:cxn>
                <a:cxn ang="0">
                  <a:pos x="r" y="vc"/>
                </a:cxn>
              </a:cxnLst>
              <a:rect l="l" t="t" r="r" b="b"/>
              <a:pathLst>
                <a:path w="535" h="1751">
                  <a:moveTo>
                    <a:pt x="26" y="0"/>
                  </a:moveTo>
                  <a:cubicBezTo>
                    <a:pt x="7" y="0"/>
                    <a:pt x="0" y="0"/>
                    <a:pt x="0" y="11"/>
                  </a:cubicBezTo>
                  <a:lnTo>
                    <a:pt x="0" y="48"/>
                  </a:lnTo>
                  <a:cubicBezTo>
                    <a:pt x="0" y="640"/>
                    <a:pt x="106" y="986"/>
                    <a:pt x="136" y="1085"/>
                  </a:cubicBezTo>
                  <a:cubicBezTo>
                    <a:pt x="202" y="1298"/>
                    <a:pt x="310" y="1525"/>
                    <a:pt x="471" y="1725"/>
                  </a:cubicBezTo>
                  <a:cubicBezTo>
                    <a:pt x="486" y="1742"/>
                    <a:pt x="491" y="1747"/>
                    <a:pt x="495" y="1749"/>
                  </a:cubicBezTo>
                  <a:cubicBezTo>
                    <a:pt x="495" y="1749"/>
                    <a:pt x="497" y="1751"/>
                    <a:pt x="513" y="1751"/>
                  </a:cubicBezTo>
                  <a:cubicBezTo>
                    <a:pt x="528" y="1751"/>
                    <a:pt x="535" y="1751"/>
                    <a:pt x="535" y="1740"/>
                  </a:cubicBezTo>
                  <a:cubicBezTo>
                    <a:pt x="535" y="1738"/>
                    <a:pt x="535" y="1738"/>
                    <a:pt x="528" y="1729"/>
                  </a:cubicBezTo>
                  <a:cubicBezTo>
                    <a:pt x="207" y="1280"/>
                    <a:pt x="108" y="744"/>
                    <a:pt x="108" y="13"/>
                  </a:cubicBezTo>
                  <a:cubicBezTo>
                    <a:pt x="108" y="0"/>
                    <a:pt x="101" y="0"/>
                    <a:pt x="81" y="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 name="Freeform 13">
              <a:extLst>
                <a:ext uri="{FF2B5EF4-FFF2-40B4-BE49-F238E27FC236}">
                  <a16:creationId xmlns:a16="http://schemas.microsoft.com/office/drawing/2014/main" id="{0BD2CD80-706A-864D-B939-4E1BC90A7DD7}"/>
                </a:ext>
              </a:extLst>
            </p:cNvPr>
            <p:cNvSpPr/>
            <p:nvPr/>
          </p:nvSpPr>
          <p:spPr>
            <a:xfrm>
              <a:off x="2055240" y="4721760"/>
              <a:ext cx="173880" cy="158040"/>
            </a:xfrm>
            <a:custGeom>
              <a:avLst/>
              <a:gdLst/>
              <a:ahLst/>
              <a:cxnLst>
                <a:cxn ang="3cd4">
                  <a:pos x="hc" y="t"/>
                </a:cxn>
                <a:cxn ang="cd2">
                  <a:pos x="l" y="vc"/>
                </a:cxn>
                <a:cxn ang="cd4">
                  <a:pos x="hc" y="b"/>
                </a:cxn>
                <a:cxn ang="0">
                  <a:pos x="r" y="vc"/>
                </a:cxn>
              </a:cxnLst>
              <a:rect l="l" t="t" r="r" b="b"/>
              <a:pathLst>
                <a:path w="484" h="440">
                  <a:moveTo>
                    <a:pt x="297" y="136"/>
                  </a:moveTo>
                  <a:cubicBezTo>
                    <a:pt x="301" y="110"/>
                    <a:pt x="323" y="22"/>
                    <a:pt x="392" y="22"/>
                  </a:cubicBezTo>
                  <a:cubicBezTo>
                    <a:pt x="398" y="22"/>
                    <a:pt x="420" y="22"/>
                    <a:pt x="440" y="33"/>
                  </a:cubicBezTo>
                  <a:cubicBezTo>
                    <a:pt x="414" y="40"/>
                    <a:pt x="394" y="64"/>
                    <a:pt x="394" y="86"/>
                  </a:cubicBezTo>
                  <a:cubicBezTo>
                    <a:pt x="394" y="101"/>
                    <a:pt x="405" y="121"/>
                    <a:pt x="431" y="121"/>
                  </a:cubicBezTo>
                  <a:cubicBezTo>
                    <a:pt x="453" y="121"/>
                    <a:pt x="484" y="103"/>
                    <a:pt x="484" y="64"/>
                  </a:cubicBezTo>
                  <a:cubicBezTo>
                    <a:pt x="484" y="13"/>
                    <a:pt x="427" y="0"/>
                    <a:pt x="394" y="0"/>
                  </a:cubicBezTo>
                  <a:cubicBezTo>
                    <a:pt x="337" y="0"/>
                    <a:pt x="304" y="51"/>
                    <a:pt x="290" y="75"/>
                  </a:cubicBezTo>
                  <a:cubicBezTo>
                    <a:pt x="266" y="9"/>
                    <a:pt x="216" y="0"/>
                    <a:pt x="187" y="0"/>
                  </a:cubicBezTo>
                  <a:cubicBezTo>
                    <a:pt x="86" y="0"/>
                    <a:pt x="31" y="125"/>
                    <a:pt x="31" y="150"/>
                  </a:cubicBezTo>
                  <a:cubicBezTo>
                    <a:pt x="31" y="158"/>
                    <a:pt x="40" y="158"/>
                    <a:pt x="42" y="158"/>
                  </a:cubicBezTo>
                  <a:cubicBezTo>
                    <a:pt x="51" y="158"/>
                    <a:pt x="53" y="158"/>
                    <a:pt x="55" y="150"/>
                  </a:cubicBezTo>
                  <a:cubicBezTo>
                    <a:pt x="88" y="46"/>
                    <a:pt x="152" y="22"/>
                    <a:pt x="185" y="22"/>
                  </a:cubicBezTo>
                  <a:cubicBezTo>
                    <a:pt x="202" y="22"/>
                    <a:pt x="238" y="31"/>
                    <a:pt x="238" y="86"/>
                  </a:cubicBezTo>
                  <a:cubicBezTo>
                    <a:pt x="238" y="117"/>
                    <a:pt x="220" y="183"/>
                    <a:pt x="185" y="317"/>
                  </a:cubicBezTo>
                  <a:cubicBezTo>
                    <a:pt x="169" y="378"/>
                    <a:pt x="134" y="418"/>
                    <a:pt x="92" y="418"/>
                  </a:cubicBezTo>
                  <a:cubicBezTo>
                    <a:pt x="86" y="418"/>
                    <a:pt x="64" y="418"/>
                    <a:pt x="44" y="407"/>
                  </a:cubicBezTo>
                  <a:cubicBezTo>
                    <a:pt x="68" y="400"/>
                    <a:pt x="90" y="381"/>
                    <a:pt x="90" y="354"/>
                  </a:cubicBezTo>
                  <a:cubicBezTo>
                    <a:pt x="90" y="328"/>
                    <a:pt x="68" y="319"/>
                    <a:pt x="53" y="319"/>
                  </a:cubicBezTo>
                  <a:cubicBezTo>
                    <a:pt x="24" y="319"/>
                    <a:pt x="0" y="345"/>
                    <a:pt x="0" y="376"/>
                  </a:cubicBezTo>
                  <a:cubicBezTo>
                    <a:pt x="0" y="420"/>
                    <a:pt x="48" y="440"/>
                    <a:pt x="92" y="440"/>
                  </a:cubicBezTo>
                  <a:cubicBezTo>
                    <a:pt x="156" y="440"/>
                    <a:pt x="191" y="372"/>
                    <a:pt x="194" y="365"/>
                  </a:cubicBezTo>
                  <a:cubicBezTo>
                    <a:pt x="205" y="403"/>
                    <a:pt x="240" y="440"/>
                    <a:pt x="299" y="440"/>
                  </a:cubicBezTo>
                  <a:cubicBezTo>
                    <a:pt x="398" y="440"/>
                    <a:pt x="453" y="315"/>
                    <a:pt x="453" y="290"/>
                  </a:cubicBezTo>
                  <a:cubicBezTo>
                    <a:pt x="453" y="282"/>
                    <a:pt x="444" y="282"/>
                    <a:pt x="442" y="282"/>
                  </a:cubicBezTo>
                  <a:cubicBezTo>
                    <a:pt x="433" y="282"/>
                    <a:pt x="431" y="284"/>
                    <a:pt x="429" y="290"/>
                  </a:cubicBezTo>
                  <a:cubicBezTo>
                    <a:pt x="398" y="396"/>
                    <a:pt x="330" y="418"/>
                    <a:pt x="299" y="418"/>
                  </a:cubicBezTo>
                  <a:cubicBezTo>
                    <a:pt x="262" y="418"/>
                    <a:pt x="246" y="387"/>
                    <a:pt x="246" y="354"/>
                  </a:cubicBezTo>
                  <a:cubicBezTo>
                    <a:pt x="246" y="332"/>
                    <a:pt x="253" y="312"/>
                    <a:pt x="264" y="26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 name="Freeform 14">
              <a:extLst>
                <a:ext uri="{FF2B5EF4-FFF2-40B4-BE49-F238E27FC236}">
                  <a16:creationId xmlns:a16="http://schemas.microsoft.com/office/drawing/2014/main" id="{2F2B725F-0091-BB42-8820-35EBB74A23C1}"/>
                </a:ext>
              </a:extLst>
            </p:cNvPr>
            <p:cNvSpPr/>
            <p:nvPr/>
          </p:nvSpPr>
          <p:spPr>
            <a:xfrm>
              <a:off x="2270160" y="4766040"/>
              <a:ext cx="89280" cy="162000"/>
            </a:xfrm>
            <a:custGeom>
              <a:avLst/>
              <a:gdLst/>
              <a:ahLst/>
              <a:cxnLst>
                <a:cxn ang="3cd4">
                  <a:pos x="hc" y="t"/>
                </a:cxn>
                <a:cxn ang="cd2">
                  <a:pos x="l" y="vc"/>
                </a:cxn>
                <a:cxn ang="cd4">
                  <a:pos x="hc" y="b"/>
                </a:cxn>
                <a:cxn ang="0">
                  <a:pos x="r" y="vc"/>
                </a:cxn>
              </a:cxnLst>
              <a:rect l="l" t="t" r="r" b="b"/>
              <a:pathLst>
                <a:path w="249" h="451">
                  <a:moveTo>
                    <a:pt x="154" y="20"/>
                  </a:moveTo>
                  <a:cubicBezTo>
                    <a:pt x="154" y="0"/>
                    <a:pt x="152" y="0"/>
                    <a:pt x="134" y="0"/>
                  </a:cubicBezTo>
                  <a:cubicBezTo>
                    <a:pt x="90" y="42"/>
                    <a:pt x="29" y="44"/>
                    <a:pt x="0" y="44"/>
                  </a:cubicBezTo>
                  <a:lnTo>
                    <a:pt x="0" y="68"/>
                  </a:lnTo>
                  <a:cubicBezTo>
                    <a:pt x="15" y="68"/>
                    <a:pt x="62" y="68"/>
                    <a:pt x="99" y="48"/>
                  </a:cubicBezTo>
                  <a:lnTo>
                    <a:pt x="99" y="396"/>
                  </a:lnTo>
                  <a:cubicBezTo>
                    <a:pt x="99" y="418"/>
                    <a:pt x="99" y="427"/>
                    <a:pt x="31" y="427"/>
                  </a:cubicBezTo>
                  <a:lnTo>
                    <a:pt x="4" y="427"/>
                  </a:lnTo>
                  <a:lnTo>
                    <a:pt x="4" y="451"/>
                  </a:lnTo>
                  <a:cubicBezTo>
                    <a:pt x="18" y="451"/>
                    <a:pt x="101" y="449"/>
                    <a:pt x="125" y="449"/>
                  </a:cubicBezTo>
                  <a:cubicBezTo>
                    <a:pt x="147" y="449"/>
                    <a:pt x="233" y="451"/>
                    <a:pt x="249" y="451"/>
                  </a:cubicBezTo>
                  <a:lnTo>
                    <a:pt x="249" y="427"/>
                  </a:lnTo>
                  <a:lnTo>
                    <a:pt x="222" y="427"/>
                  </a:lnTo>
                  <a:cubicBezTo>
                    <a:pt x="154" y="427"/>
                    <a:pt x="154" y="418"/>
                    <a:pt x="154" y="3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 name="Freeform 15">
              <a:extLst>
                <a:ext uri="{FF2B5EF4-FFF2-40B4-BE49-F238E27FC236}">
                  <a16:creationId xmlns:a16="http://schemas.microsoft.com/office/drawing/2014/main" id="{F6C0CB26-B852-A246-9427-63E4D259593B}"/>
                </a:ext>
              </a:extLst>
            </p:cNvPr>
            <p:cNvSpPr/>
            <p:nvPr/>
          </p:nvSpPr>
          <p:spPr>
            <a:xfrm>
              <a:off x="2433960" y="461484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5"/>
                    <a:pt x="209" y="937"/>
                  </a:cubicBezTo>
                  <a:cubicBezTo>
                    <a:pt x="88" y="816"/>
                    <a:pt x="57" y="634"/>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3"/>
                    <a:pt x="0" y="484"/>
                  </a:cubicBezTo>
                  <a:cubicBezTo>
                    <a:pt x="0" y="561"/>
                    <a:pt x="11" y="678"/>
                    <a:pt x="64" y="788"/>
                  </a:cubicBezTo>
                  <a:cubicBezTo>
                    <a:pt x="123" y="906"/>
                    <a:pt x="207" y="968"/>
                    <a:pt x="216" y="968"/>
                  </a:cubicBezTo>
                  <a:cubicBezTo>
                    <a:pt x="222" y="968"/>
                    <a:pt x="227" y="966"/>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 name="Freeform 16">
              <a:extLst>
                <a:ext uri="{FF2B5EF4-FFF2-40B4-BE49-F238E27FC236}">
                  <a16:creationId xmlns:a16="http://schemas.microsoft.com/office/drawing/2014/main" id="{73B32463-32B8-E34A-B73B-7459CDF48FB6}"/>
                </a:ext>
              </a:extLst>
            </p:cNvPr>
            <p:cNvSpPr/>
            <p:nvPr/>
          </p:nvSpPr>
          <p:spPr>
            <a:xfrm>
              <a:off x="2552760" y="472176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4"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7"/>
                    <a:pt x="257" y="418"/>
                    <a:pt x="141" y="418"/>
                  </a:cubicBezTo>
                  <a:cubicBezTo>
                    <a:pt x="125"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8" name="Freeform 17">
              <a:extLst>
                <a:ext uri="{FF2B5EF4-FFF2-40B4-BE49-F238E27FC236}">
                  <a16:creationId xmlns:a16="http://schemas.microsoft.com/office/drawing/2014/main" id="{94379F17-01AD-2B46-9AC2-CC7ECED3FC17}"/>
                </a:ext>
              </a:extLst>
            </p:cNvPr>
            <p:cNvSpPr/>
            <p:nvPr/>
          </p:nvSpPr>
          <p:spPr>
            <a:xfrm>
              <a:off x="2716560" y="461484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3"/>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1"/>
                    <a:pt x="13" y="942"/>
                  </a:cubicBezTo>
                  <a:cubicBezTo>
                    <a:pt x="0" y="955"/>
                    <a:pt x="0" y="957"/>
                    <a:pt x="0" y="959"/>
                  </a:cubicBezTo>
                  <a:cubicBezTo>
                    <a:pt x="0" y="966"/>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9" name="Freeform 18">
              <a:extLst>
                <a:ext uri="{FF2B5EF4-FFF2-40B4-BE49-F238E27FC236}">
                  <a16:creationId xmlns:a16="http://schemas.microsoft.com/office/drawing/2014/main" id="{39037024-67BD-5A43-9A99-57AD044D1891}"/>
                </a:ext>
              </a:extLst>
            </p:cNvPr>
            <p:cNvSpPr/>
            <p:nvPr/>
          </p:nvSpPr>
          <p:spPr>
            <a:xfrm>
              <a:off x="2421360" y="5209560"/>
              <a:ext cx="37800" cy="37800"/>
            </a:xfrm>
            <a:custGeom>
              <a:avLst/>
              <a:gdLst/>
              <a:ahLst/>
              <a:cxnLst>
                <a:cxn ang="3cd4">
                  <a:pos x="hc" y="t"/>
                </a:cxn>
                <a:cxn ang="cd2">
                  <a:pos x="l" y="vc"/>
                </a:cxn>
                <a:cxn ang="cd4">
                  <a:pos x="hc" y="b"/>
                </a:cxn>
                <a:cxn ang="0">
                  <a:pos x="r" y="vc"/>
                </a:cxn>
              </a:cxnLst>
              <a:rect l="l" t="t" r="r" b="b"/>
              <a:pathLst>
                <a:path w="106" h="106">
                  <a:moveTo>
                    <a:pt x="106" y="53"/>
                  </a:moveTo>
                  <a:cubicBezTo>
                    <a:pt x="106" y="24"/>
                    <a:pt x="81" y="0"/>
                    <a:pt x="53" y="0"/>
                  </a:cubicBezTo>
                  <a:cubicBezTo>
                    <a:pt x="24" y="0"/>
                    <a:pt x="0" y="24"/>
                    <a:pt x="0" y="53"/>
                  </a:cubicBezTo>
                  <a:cubicBezTo>
                    <a:pt x="0" y="81"/>
                    <a:pt x="24" y="106"/>
                    <a:pt x="53" y="106"/>
                  </a:cubicBezTo>
                  <a:cubicBezTo>
                    <a:pt x="81" y="106"/>
                    <a:pt x="106" y="81"/>
                    <a:pt x="106" y="5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 name="Freeform 19">
              <a:extLst>
                <a:ext uri="{FF2B5EF4-FFF2-40B4-BE49-F238E27FC236}">
                  <a16:creationId xmlns:a16="http://schemas.microsoft.com/office/drawing/2014/main" id="{4E9FB92A-A606-7541-8A5A-71871B9D90B7}"/>
                </a:ext>
              </a:extLst>
            </p:cNvPr>
            <p:cNvSpPr/>
            <p:nvPr/>
          </p:nvSpPr>
          <p:spPr>
            <a:xfrm>
              <a:off x="2421360" y="5348880"/>
              <a:ext cx="37800" cy="37800"/>
            </a:xfrm>
            <a:custGeom>
              <a:avLst/>
              <a:gdLst/>
              <a:ahLst/>
              <a:cxnLst>
                <a:cxn ang="3cd4">
                  <a:pos x="hc" y="t"/>
                </a:cxn>
                <a:cxn ang="cd2">
                  <a:pos x="l" y="vc"/>
                </a:cxn>
                <a:cxn ang="cd4">
                  <a:pos x="hc" y="b"/>
                </a:cxn>
                <a:cxn ang="0">
                  <a:pos x="r" y="vc"/>
                </a:cxn>
              </a:cxnLst>
              <a:rect l="l" t="t" r="r" b="b"/>
              <a:pathLst>
                <a:path w="106" h="106">
                  <a:moveTo>
                    <a:pt x="106" y="53"/>
                  </a:moveTo>
                  <a:cubicBezTo>
                    <a:pt x="106" y="24"/>
                    <a:pt x="81" y="0"/>
                    <a:pt x="53" y="0"/>
                  </a:cubicBezTo>
                  <a:cubicBezTo>
                    <a:pt x="24" y="0"/>
                    <a:pt x="0" y="24"/>
                    <a:pt x="0" y="53"/>
                  </a:cubicBezTo>
                  <a:cubicBezTo>
                    <a:pt x="0" y="81"/>
                    <a:pt x="24" y="106"/>
                    <a:pt x="53" y="106"/>
                  </a:cubicBezTo>
                  <a:cubicBezTo>
                    <a:pt x="81" y="106"/>
                    <a:pt x="106" y="81"/>
                    <a:pt x="106" y="5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 name="Freeform 20">
              <a:extLst>
                <a:ext uri="{FF2B5EF4-FFF2-40B4-BE49-F238E27FC236}">
                  <a16:creationId xmlns:a16="http://schemas.microsoft.com/office/drawing/2014/main" id="{FBB3FE66-2C49-9D4C-B382-869DC24EB318}"/>
                </a:ext>
              </a:extLst>
            </p:cNvPr>
            <p:cNvSpPr/>
            <p:nvPr/>
          </p:nvSpPr>
          <p:spPr>
            <a:xfrm>
              <a:off x="2421360" y="5488200"/>
              <a:ext cx="37800" cy="37800"/>
            </a:xfrm>
            <a:custGeom>
              <a:avLst/>
              <a:gdLst/>
              <a:ahLst/>
              <a:cxnLst>
                <a:cxn ang="3cd4">
                  <a:pos x="hc" y="t"/>
                </a:cxn>
                <a:cxn ang="cd2">
                  <a:pos x="l" y="vc"/>
                </a:cxn>
                <a:cxn ang="cd4">
                  <a:pos x="hc" y="b"/>
                </a:cxn>
                <a:cxn ang="0">
                  <a:pos x="r" y="vc"/>
                </a:cxn>
              </a:cxnLst>
              <a:rect l="l" t="t" r="r" b="b"/>
              <a:pathLst>
                <a:path w="106" h="106">
                  <a:moveTo>
                    <a:pt x="106" y="53"/>
                  </a:moveTo>
                  <a:cubicBezTo>
                    <a:pt x="106" y="24"/>
                    <a:pt x="81" y="0"/>
                    <a:pt x="53" y="0"/>
                  </a:cubicBezTo>
                  <a:cubicBezTo>
                    <a:pt x="24" y="0"/>
                    <a:pt x="0" y="24"/>
                    <a:pt x="0" y="53"/>
                  </a:cubicBezTo>
                  <a:cubicBezTo>
                    <a:pt x="0" y="81"/>
                    <a:pt x="24" y="106"/>
                    <a:pt x="53" y="106"/>
                  </a:cubicBezTo>
                  <a:cubicBezTo>
                    <a:pt x="81" y="106"/>
                    <a:pt x="106" y="81"/>
                    <a:pt x="106" y="5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2" name="Freeform 21">
              <a:extLst>
                <a:ext uri="{FF2B5EF4-FFF2-40B4-BE49-F238E27FC236}">
                  <a16:creationId xmlns:a16="http://schemas.microsoft.com/office/drawing/2014/main" id="{A3A7C4C9-94C7-4D47-B1F2-960211B30E0D}"/>
                </a:ext>
              </a:extLst>
            </p:cNvPr>
            <p:cNvSpPr/>
            <p:nvPr/>
          </p:nvSpPr>
          <p:spPr>
            <a:xfrm>
              <a:off x="2038679" y="5788440"/>
              <a:ext cx="173880" cy="158040"/>
            </a:xfrm>
            <a:custGeom>
              <a:avLst/>
              <a:gdLst/>
              <a:ahLst/>
              <a:cxnLst>
                <a:cxn ang="3cd4">
                  <a:pos x="hc" y="t"/>
                </a:cxn>
                <a:cxn ang="cd2">
                  <a:pos x="l" y="vc"/>
                </a:cxn>
                <a:cxn ang="cd4">
                  <a:pos x="hc" y="b"/>
                </a:cxn>
                <a:cxn ang="0">
                  <a:pos x="r" y="vc"/>
                </a:cxn>
              </a:cxnLst>
              <a:rect l="l" t="t" r="r" b="b"/>
              <a:pathLst>
                <a:path w="484" h="440">
                  <a:moveTo>
                    <a:pt x="297" y="136"/>
                  </a:moveTo>
                  <a:cubicBezTo>
                    <a:pt x="301" y="110"/>
                    <a:pt x="323" y="22"/>
                    <a:pt x="392" y="22"/>
                  </a:cubicBezTo>
                  <a:cubicBezTo>
                    <a:pt x="398" y="22"/>
                    <a:pt x="420" y="22"/>
                    <a:pt x="440" y="33"/>
                  </a:cubicBezTo>
                  <a:cubicBezTo>
                    <a:pt x="414" y="40"/>
                    <a:pt x="394" y="64"/>
                    <a:pt x="394" y="86"/>
                  </a:cubicBezTo>
                  <a:cubicBezTo>
                    <a:pt x="394" y="101"/>
                    <a:pt x="405" y="121"/>
                    <a:pt x="431" y="121"/>
                  </a:cubicBezTo>
                  <a:cubicBezTo>
                    <a:pt x="453" y="121"/>
                    <a:pt x="484" y="103"/>
                    <a:pt x="484" y="64"/>
                  </a:cubicBezTo>
                  <a:cubicBezTo>
                    <a:pt x="484" y="13"/>
                    <a:pt x="427" y="0"/>
                    <a:pt x="394" y="0"/>
                  </a:cubicBezTo>
                  <a:cubicBezTo>
                    <a:pt x="337" y="0"/>
                    <a:pt x="304" y="51"/>
                    <a:pt x="290" y="75"/>
                  </a:cubicBezTo>
                  <a:cubicBezTo>
                    <a:pt x="266" y="9"/>
                    <a:pt x="216" y="0"/>
                    <a:pt x="187" y="0"/>
                  </a:cubicBezTo>
                  <a:cubicBezTo>
                    <a:pt x="86" y="0"/>
                    <a:pt x="31" y="125"/>
                    <a:pt x="31" y="150"/>
                  </a:cubicBezTo>
                  <a:cubicBezTo>
                    <a:pt x="31" y="158"/>
                    <a:pt x="40" y="158"/>
                    <a:pt x="42" y="158"/>
                  </a:cubicBezTo>
                  <a:cubicBezTo>
                    <a:pt x="51" y="158"/>
                    <a:pt x="53" y="158"/>
                    <a:pt x="55" y="150"/>
                  </a:cubicBezTo>
                  <a:cubicBezTo>
                    <a:pt x="88" y="46"/>
                    <a:pt x="152" y="22"/>
                    <a:pt x="185" y="22"/>
                  </a:cubicBezTo>
                  <a:cubicBezTo>
                    <a:pt x="202" y="22"/>
                    <a:pt x="238" y="31"/>
                    <a:pt x="238" y="86"/>
                  </a:cubicBezTo>
                  <a:cubicBezTo>
                    <a:pt x="238" y="117"/>
                    <a:pt x="220" y="183"/>
                    <a:pt x="185" y="317"/>
                  </a:cubicBezTo>
                  <a:cubicBezTo>
                    <a:pt x="169" y="378"/>
                    <a:pt x="134" y="418"/>
                    <a:pt x="92" y="418"/>
                  </a:cubicBezTo>
                  <a:cubicBezTo>
                    <a:pt x="86" y="418"/>
                    <a:pt x="64" y="418"/>
                    <a:pt x="44" y="407"/>
                  </a:cubicBezTo>
                  <a:cubicBezTo>
                    <a:pt x="68" y="400"/>
                    <a:pt x="90" y="381"/>
                    <a:pt x="90" y="354"/>
                  </a:cubicBezTo>
                  <a:cubicBezTo>
                    <a:pt x="90" y="328"/>
                    <a:pt x="68" y="319"/>
                    <a:pt x="53" y="319"/>
                  </a:cubicBezTo>
                  <a:cubicBezTo>
                    <a:pt x="24" y="319"/>
                    <a:pt x="0" y="345"/>
                    <a:pt x="0" y="376"/>
                  </a:cubicBezTo>
                  <a:cubicBezTo>
                    <a:pt x="0" y="420"/>
                    <a:pt x="48" y="440"/>
                    <a:pt x="92" y="440"/>
                  </a:cubicBezTo>
                  <a:cubicBezTo>
                    <a:pt x="156" y="440"/>
                    <a:pt x="191" y="372"/>
                    <a:pt x="194" y="365"/>
                  </a:cubicBezTo>
                  <a:cubicBezTo>
                    <a:pt x="205" y="403"/>
                    <a:pt x="240" y="440"/>
                    <a:pt x="299" y="440"/>
                  </a:cubicBezTo>
                  <a:cubicBezTo>
                    <a:pt x="398" y="440"/>
                    <a:pt x="453" y="315"/>
                    <a:pt x="453" y="290"/>
                  </a:cubicBezTo>
                  <a:cubicBezTo>
                    <a:pt x="453" y="282"/>
                    <a:pt x="444" y="282"/>
                    <a:pt x="442" y="282"/>
                  </a:cubicBezTo>
                  <a:cubicBezTo>
                    <a:pt x="433" y="282"/>
                    <a:pt x="431" y="284"/>
                    <a:pt x="429" y="290"/>
                  </a:cubicBezTo>
                  <a:cubicBezTo>
                    <a:pt x="398" y="396"/>
                    <a:pt x="332" y="418"/>
                    <a:pt x="299" y="418"/>
                  </a:cubicBezTo>
                  <a:cubicBezTo>
                    <a:pt x="262" y="418"/>
                    <a:pt x="246" y="387"/>
                    <a:pt x="246" y="354"/>
                  </a:cubicBezTo>
                  <a:cubicBezTo>
                    <a:pt x="246" y="332"/>
                    <a:pt x="253" y="312"/>
                    <a:pt x="264" y="26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3" name="Freeform 22">
              <a:extLst>
                <a:ext uri="{FF2B5EF4-FFF2-40B4-BE49-F238E27FC236}">
                  <a16:creationId xmlns:a16="http://schemas.microsoft.com/office/drawing/2014/main" id="{927AE6D6-2E3C-9145-B47A-122BCE013739}"/>
                </a:ext>
              </a:extLst>
            </p:cNvPr>
            <p:cNvSpPr/>
            <p:nvPr/>
          </p:nvSpPr>
          <p:spPr>
            <a:xfrm>
              <a:off x="2238480" y="5887440"/>
              <a:ext cx="149400" cy="110520"/>
            </a:xfrm>
            <a:custGeom>
              <a:avLst/>
              <a:gdLst/>
              <a:ahLst/>
              <a:cxnLst>
                <a:cxn ang="3cd4">
                  <a:pos x="hc" y="t"/>
                </a:cxn>
                <a:cxn ang="cd2">
                  <a:pos x="l" y="vc"/>
                </a:cxn>
                <a:cxn ang="cd4">
                  <a:pos x="hc" y="b"/>
                </a:cxn>
                <a:cxn ang="0">
                  <a:pos x="r" y="vc"/>
                </a:cxn>
              </a:cxnLst>
              <a:rect l="l" t="t" r="r" b="b"/>
              <a:pathLst>
                <a:path w="416" h="308">
                  <a:moveTo>
                    <a:pt x="51" y="257"/>
                  </a:moveTo>
                  <a:cubicBezTo>
                    <a:pt x="48" y="266"/>
                    <a:pt x="44" y="284"/>
                    <a:pt x="44" y="286"/>
                  </a:cubicBezTo>
                  <a:cubicBezTo>
                    <a:pt x="44" y="301"/>
                    <a:pt x="57" y="308"/>
                    <a:pt x="68" y="308"/>
                  </a:cubicBezTo>
                  <a:cubicBezTo>
                    <a:pt x="79" y="308"/>
                    <a:pt x="90" y="299"/>
                    <a:pt x="95" y="293"/>
                  </a:cubicBezTo>
                  <a:cubicBezTo>
                    <a:pt x="97" y="286"/>
                    <a:pt x="103" y="264"/>
                    <a:pt x="106" y="251"/>
                  </a:cubicBezTo>
                  <a:cubicBezTo>
                    <a:pt x="110" y="238"/>
                    <a:pt x="117" y="207"/>
                    <a:pt x="121" y="189"/>
                  </a:cubicBezTo>
                  <a:cubicBezTo>
                    <a:pt x="125" y="174"/>
                    <a:pt x="130" y="158"/>
                    <a:pt x="132" y="143"/>
                  </a:cubicBezTo>
                  <a:cubicBezTo>
                    <a:pt x="141" y="114"/>
                    <a:pt x="141" y="110"/>
                    <a:pt x="161" y="81"/>
                  </a:cubicBezTo>
                  <a:cubicBezTo>
                    <a:pt x="180" y="55"/>
                    <a:pt x="211" y="20"/>
                    <a:pt x="264" y="20"/>
                  </a:cubicBezTo>
                  <a:cubicBezTo>
                    <a:pt x="304" y="20"/>
                    <a:pt x="304" y="53"/>
                    <a:pt x="304" y="66"/>
                  </a:cubicBezTo>
                  <a:cubicBezTo>
                    <a:pt x="304" y="108"/>
                    <a:pt x="275" y="183"/>
                    <a:pt x="264" y="211"/>
                  </a:cubicBezTo>
                  <a:cubicBezTo>
                    <a:pt x="255" y="231"/>
                    <a:pt x="253" y="238"/>
                    <a:pt x="253" y="249"/>
                  </a:cubicBezTo>
                  <a:cubicBezTo>
                    <a:pt x="253" y="284"/>
                    <a:pt x="284" y="308"/>
                    <a:pt x="317" y="308"/>
                  </a:cubicBezTo>
                  <a:cubicBezTo>
                    <a:pt x="385" y="308"/>
                    <a:pt x="416" y="213"/>
                    <a:pt x="416" y="202"/>
                  </a:cubicBezTo>
                  <a:cubicBezTo>
                    <a:pt x="416" y="194"/>
                    <a:pt x="407" y="194"/>
                    <a:pt x="405" y="194"/>
                  </a:cubicBezTo>
                  <a:cubicBezTo>
                    <a:pt x="396" y="194"/>
                    <a:pt x="394" y="198"/>
                    <a:pt x="392" y="207"/>
                  </a:cubicBezTo>
                  <a:cubicBezTo>
                    <a:pt x="376" y="260"/>
                    <a:pt x="348" y="288"/>
                    <a:pt x="319" y="288"/>
                  </a:cubicBezTo>
                  <a:cubicBezTo>
                    <a:pt x="306" y="288"/>
                    <a:pt x="304" y="279"/>
                    <a:pt x="304" y="264"/>
                  </a:cubicBezTo>
                  <a:cubicBezTo>
                    <a:pt x="304" y="249"/>
                    <a:pt x="306" y="240"/>
                    <a:pt x="319" y="209"/>
                  </a:cubicBezTo>
                  <a:cubicBezTo>
                    <a:pt x="326" y="187"/>
                    <a:pt x="354" y="117"/>
                    <a:pt x="354" y="77"/>
                  </a:cubicBezTo>
                  <a:cubicBezTo>
                    <a:pt x="354" y="11"/>
                    <a:pt x="301" y="0"/>
                    <a:pt x="266" y="0"/>
                  </a:cubicBezTo>
                  <a:cubicBezTo>
                    <a:pt x="209" y="0"/>
                    <a:pt x="172" y="35"/>
                    <a:pt x="152" y="62"/>
                  </a:cubicBezTo>
                  <a:cubicBezTo>
                    <a:pt x="145" y="15"/>
                    <a:pt x="106" y="0"/>
                    <a:pt x="79" y="0"/>
                  </a:cubicBezTo>
                  <a:cubicBezTo>
                    <a:pt x="48" y="0"/>
                    <a:pt x="33" y="22"/>
                    <a:pt x="24" y="37"/>
                  </a:cubicBezTo>
                  <a:cubicBezTo>
                    <a:pt x="9" y="62"/>
                    <a:pt x="0" y="101"/>
                    <a:pt x="0" y="103"/>
                  </a:cubicBezTo>
                  <a:cubicBezTo>
                    <a:pt x="0" y="112"/>
                    <a:pt x="9" y="112"/>
                    <a:pt x="11" y="112"/>
                  </a:cubicBezTo>
                  <a:cubicBezTo>
                    <a:pt x="22" y="112"/>
                    <a:pt x="22" y="110"/>
                    <a:pt x="26" y="92"/>
                  </a:cubicBezTo>
                  <a:cubicBezTo>
                    <a:pt x="37" y="53"/>
                    <a:pt x="51" y="20"/>
                    <a:pt x="77" y="20"/>
                  </a:cubicBezTo>
                  <a:cubicBezTo>
                    <a:pt x="95" y="20"/>
                    <a:pt x="99" y="33"/>
                    <a:pt x="99" y="53"/>
                  </a:cubicBezTo>
                  <a:cubicBezTo>
                    <a:pt x="99" y="66"/>
                    <a:pt x="92" y="90"/>
                    <a:pt x="88" y="110"/>
                  </a:cubicBezTo>
                  <a:cubicBezTo>
                    <a:pt x="84" y="128"/>
                    <a:pt x="77" y="156"/>
                    <a:pt x="73" y="16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4" name="Freeform 23">
              <a:extLst>
                <a:ext uri="{FF2B5EF4-FFF2-40B4-BE49-F238E27FC236}">
                  <a16:creationId xmlns:a16="http://schemas.microsoft.com/office/drawing/2014/main" id="{046F0799-DF89-EB4D-8CCE-F88EC18E7392}"/>
                </a:ext>
              </a:extLst>
            </p:cNvPr>
            <p:cNvSpPr/>
            <p:nvPr/>
          </p:nvSpPr>
          <p:spPr>
            <a:xfrm>
              <a:off x="2450520" y="568152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5"/>
                    <a:pt x="209" y="937"/>
                  </a:cubicBezTo>
                  <a:cubicBezTo>
                    <a:pt x="88" y="816"/>
                    <a:pt x="57" y="634"/>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3"/>
                    <a:pt x="0" y="484"/>
                  </a:cubicBezTo>
                  <a:cubicBezTo>
                    <a:pt x="0" y="561"/>
                    <a:pt x="11" y="678"/>
                    <a:pt x="64" y="788"/>
                  </a:cubicBezTo>
                  <a:cubicBezTo>
                    <a:pt x="123" y="906"/>
                    <a:pt x="207" y="968"/>
                    <a:pt x="216" y="968"/>
                  </a:cubicBezTo>
                  <a:cubicBezTo>
                    <a:pt x="222" y="968"/>
                    <a:pt x="227" y="966"/>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5" name="Freeform 24">
              <a:extLst>
                <a:ext uri="{FF2B5EF4-FFF2-40B4-BE49-F238E27FC236}">
                  <a16:creationId xmlns:a16="http://schemas.microsoft.com/office/drawing/2014/main" id="{90C9F57C-9B3D-A74B-B938-385D213C0EA7}"/>
                </a:ext>
              </a:extLst>
            </p:cNvPr>
            <p:cNvSpPr/>
            <p:nvPr/>
          </p:nvSpPr>
          <p:spPr>
            <a:xfrm>
              <a:off x="2569320" y="578844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1"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7"/>
                    <a:pt x="257" y="418"/>
                    <a:pt x="141" y="418"/>
                  </a:cubicBezTo>
                  <a:cubicBezTo>
                    <a:pt x="125"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6" name="Freeform 25">
              <a:extLst>
                <a:ext uri="{FF2B5EF4-FFF2-40B4-BE49-F238E27FC236}">
                  <a16:creationId xmlns:a16="http://schemas.microsoft.com/office/drawing/2014/main" id="{14778541-AFFB-7845-8474-90EA9EA230C8}"/>
                </a:ext>
              </a:extLst>
            </p:cNvPr>
            <p:cNvSpPr/>
            <p:nvPr/>
          </p:nvSpPr>
          <p:spPr>
            <a:xfrm>
              <a:off x="2733480" y="568152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3"/>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1"/>
                    <a:pt x="13" y="942"/>
                  </a:cubicBezTo>
                  <a:cubicBezTo>
                    <a:pt x="0" y="955"/>
                    <a:pt x="0" y="957"/>
                    <a:pt x="0" y="959"/>
                  </a:cubicBezTo>
                  <a:cubicBezTo>
                    <a:pt x="0" y="966"/>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 name="Freeform 26">
              <a:extLst>
                <a:ext uri="{FF2B5EF4-FFF2-40B4-BE49-F238E27FC236}">
                  <a16:creationId xmlns:a16="http://schemas.microsoft.com/office/drawing/2014/main" id="{A86AFC04-78BD-5242-8450-235660BD1835}"/>
                </a:ext>
              </a:extLst>
            </p:cNvPr>
            <p:cNvSpPr/>
            <p:nvPr/>
          </p:nvSpPr>
          <p:spPr>
            <a:xfrm>
              <a:off x="3035880" y="4595040"/>
              <a:ext cx="192240" cy="630000"/>
            </a:xfrm>
            <a:custGeom>
              <a:avLst/>
              <a:gdLst/>
              <a:ahLst/>
              <a:cxnLst>
                <a:cxn ang="3cd4">
                  <a:pos x="hc" y="t"/>
                </a:cxn>
                <a:cxn ang="cd2">
                  <a:pos x="l" y="vc"/>
                </a:cxn>
                <a:cxn ang="cd4">
                  <a:pos x="hc" y="b"/>
                </a:cxn>
                <a:cxn ang="0">
                  <a:pos x="r" y="vc"/>
                </a:cxn>
              </a:cxnLst>
              <a:rect l="l" t="t" r="r" b="b"/>
              <a:pathLst>
                <a:path w="535" h="1751">
                  <a:moveTo>
                    <a:pt x="535" y="1703"/>
                  </a:moveTo>
                  <a:cubicBezTo>
                    <a:pt x="535" y="1111"/>
                    <a:pt x="429" y="766"/>
                    <a:pt x="398" y="667"/>
                  </a:cubicBezTo>
                  <a:cubicBezTo>
                    <a:pt x="332" y="451"/>
                    <a:pt x="224" y="224"/>
                    <a:pt x="64" y="26"/>
                  </a:cubicBezTo>
                  <a:cubicBezTo>
                    <a:pt x="48" y="9"/>
                    <a:pt x="44" y="4"/>
                    <a:pt x="42" y="2"/>
                  </a:cubicBezTo>
                  <a:cubicBezTo>
                    <a:pt x="40" y="0"/>
                    <a:pt x="37" y="0"/>
                    <a:pt x="22" y="0"/>
                  </a:cubicBezTo>
                  <a:cubicBezTo>
                    <a:pt x="9" y="0"/>
                    <a:pt x="0" y="0"/>
                    <a:pt x="0" y="9"/>
                  </a:cubicBezTo>
                  <a:cubicBezTo>
                    <a:pt x="0" y="11"/>
                    <a:pt x="0" y="13"/>
                    <a:pt x="13" y="31"/>
                  </a:cubicBezTo>
                  <a:cubicBezTo>
                    <a:pt x="350" y="502"/>
                    <a:pt x="427" y="1082"/>
                    <a:pt x="427" y="1738"/>
                  </a:cubicBezTo>
                  <a:cubicBezTo>
                    <a:pt x="427" y="1751"/>
                    <a:pt x="433" y="1751"/>
                    <a:pt x="453" y="1751"/>
                  </a:cubicBezTo>
                  <a:lnTo>
                    <a:pt x="508" y="1751"/>
                  </a:lnTo>
                  <a:cubicBezTo>
                    <a:pt x="528" y="1751"/>
                    <a:pt x="535" y="1751"/>
                    <a:pt x="535" y="174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8" name="Freeform 27">
              <a:extLst>
                <a:ext uri="{FF2B5EF4-FFF2-40B4-BE49-F238E27FC236}">
                  <a16:creationId xmlns:a16="http://schemas.microsoft.com/office/drawing/2014/main" id="{8F0C13C5-C3B9-B24C-BB38-15801F807246}"/>
                </a:ext>
              </a:extLst>
            </p:cNvPr>
            <p:cNvSpPr/>
            <p:nvPr/>
          </p:nvSpPr>
          <p:spPr>
            <a:xfrm>
              <a:off x="3188880" y="5217480"/>
              <a:ext cx="39240" cy="216000"/>
            </a:xfrm>
            <a:custGeom>
              <a:avLst/>
              <a:gdLst/>
              <a:ahLst/>
              <a:cxnLst>
                <a:cxn ang="3cd4">
                  <a:pos x="hc" y="t"/>
                </a:cxn>
                <a:cxn ang="cd2">
                  <a:pos x="l" y="vc"/>
                </a:cxn>
                <a:cxn ang="cd4">
                  <a:pos x="hc" y="b"/>
                </a:cxn>
                <a:cxn ang="0">
                  <a:pos x="r" y="vc"/>
                </a:cxn>
              </a:cxnLst>
              <a:rect l="l" t="t" r="r" b="b"/>
              <a:pathLst>
                <a:path w="110" h="601">
                  <a:moveTo>
                    <a:pt x="110" y="26"/>
                  </a:moveTo>
                  <a:cubicBezTo>
                    <a:pt x="110" y="0"/>
                    <a:pt x="108" y="0"/>
                    <a:pt x="81" y="0"/>
                  </a:cubicBezTo>
                  <a:lnTo>
                    <a:pt x="29" y="0"/>
                  </a:lnTo>
                  <a:cubicBezTo>
                    <a:pt x="0" y="0"/>
                    <a:pt x="0" y="0"/>
                    <a:pt x="0" y="26"/>
                  </a:cubicBezTo>
                  <a:lnTo>
                    <a:pt x="0" y="574"/>
                  </a:lnTo>
                  <a:cubicBezTo>
                    <a:pt x="0" y="601"/>
                    <a:pt x="0" y="601"/>
                    <a:pt x="29" y="601"/>
                  </a:cubicBezTo>
                  <a:lnTo>
                    <a:pt x="81" y="601"/>
                  </a:lnTo>
                  <a:cubicBezTo>
                    <a:pt x="108" y="601"/>
                    <a:pt x="110" y="601"/>
                    <a:pt x="110" y="57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9" name="Freeform 28">
              <a:extLst>
                <a:ext uri="{FF2B5EF4-FFF2-40B4-BE49-F238E27FC236}">
                  <a16:creationId xmlns:a16="http://schemas.microsoft.com/office/drawing/2014/main" id="{69E15D08-377B-9A47-9077-B23E5E04F716}"/>
                </a:ext>
              </a:extLst>
            </p:cNvPr>
            <p:cNvSpPr/>
            <p:nvPr/>
          </p:nvSpPr>
          <p:spPr>
            <a:xfrm>
              <a:off x="3035880" y="5426640"/>
              <a:ext cx="192240" cy="630000"/>
            </a:xfrm>
            <a:custGeom>
              <a:avLst/>
              <a:gdLst/>
              <a:ahLst/>
              <a:cxnLst>
                <a:cxn ang="3cd4">
                  <a:pos x="hc" y="t"/>
                </a:cxn>
                <a:cxn ang="cd2">
                  <a:pos x="l" y="vc"/>
                </a:cxn>
                <a:cxn ang="cd4">
                  <a:pos x="hc" y="b"/>
                </a:cxn>
                <a:cxn ang="0">
                  <a:pos x="r" y="vc"/>
                </a:cxn>
              </a:cxnLst>
              <a:rect l="l" t="t" r="r" b="b"/>
              <a:pathLst>
                <a:path w="535" h="1751">
                  <a:moveTo>
                    <a:pt x="535" y="11"/>
                  </a:moveTo>
                  <a:cubicBezTo>
                    <a:pt x="535" y="0"/>
                    <a:pt x="528" y="0"/>
                    <a:pt x="508" y="0"/>
                  </a:cubicBezTo>
                  <a:lnTo>
                    <a:pt x="453" y="0"/>
                  </a:lnTo>
                  <a:cubicBezTo>
                    <a:pt x="433" y="0"/>
                    <a:pt x="427" y="0"/>
                    <a:pt x="427" y="13"/>
                  </a:cubicBezTo>
                  <a:cubicBezTo>
                    <a:pt x="427" y="112"/>
                    <a:pt x="427" y="343"/>
                    <a:pt x="400" y="585"/>
                  </a:cubicBezTo>
                  <a:cubicBezTo>
                    <a:pt x="348" y="1085"/>
                    <a:pt x="220" y="1432"/>
                    <a:pt x="7" y="1729"/>
                  </a:cubicBezTo>
                  <a:cubicBezTo>
                    <a:pt x="0" y="1738"/>
                    <a:pt x="0" y="1738"/>
                    <a:pt x="0" y="1740"/>
                  </a:cubicBezTo>
                  <a:cubicBezTo>
                    <a:pt x="0" y="1751"/>
                    <a:pt x="9" y="1751"/>
                    <a:pt x="22" y="1751"/>
                  </a:cubicBezTo>
                  <a:cubicBezTo>
                    <a:pt x="37" y="1751"/>
                    <a:pt x="40" y="1751"/>
                    <a:pt x="42" y="1749"/>
                  </a:cubicBezTo>
                  <a:cubicBezTo>
                    <a:pt x="46" y="1747"/>
                    <a:pt x="169" y="1604"/>
                    <a:pt x="266" y="1410"/>
                  </a:cubicBezTo>
                  <a:cubicBezTo>
                    <a:pt x="396" y="1155"/>
                    <a:pt x="475" y="860"/>
                    <a:pt x="513" y="508"/>
                  </a:cubicBezTo>
                  <a:cubicBezTo>
                    <a:pt x="515" y="480"/>
                    <a:pt x="535" y="277"/>
                    <a:pt x="535" y="4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30" name="TextBox 29">
            <a:extLst>
              <a:ext uri="{FF2B5EF4-FFF2-40B4-BE49-F238E27FC236}">
                <a16:creationId xmlns:a16="http://schemas.microsoft.com/office/drawing/2014/main" id="{14353B92-6DB9-1648-8011-BAE716129010}"/>
              </a:ext>
            </a:extLst>
          </p:cNvPr>
          <p:cNvSpPr txBox="1"/>
          <p:nvPr/>
        </p:nvSpPr>
        <p:spPr>
          <a:xfrm>
            <a:off x="3840479" y="4600541"/>
            <a:ext cx="4297680" cy="602280"/>
          </a:xfrm>
          <a:prstGeom prst="rect">
            <a:avLst/>
          </a:prstGeom>
          <a:noFill/>
          <a:ln>
            <a:noFill/>
          </a:ln>
        </p:spPr>
        <p:txBody>
          <a:bodyPr wrap="none" lIns="90000" tIns="45000" rIns="90000" bIns="45000" anchorCtr="0" compatLnSpc="0">
            <a:spAutoFit/>
          </a:bodyPr>
          <a:lstStyle/>
          <a:p>
            <a:pPr marL="0" marR="0" lvl="0" indent="0" algn="l" hangingPunct="0">
              <a:lnSpc>
                <a:spcPct val="100000"/>
              </a:lnSpc>
              <a:spcBef>
                <a:spcPts val="0"/>
              </a:spcBef>
              <a:spcAft>
                <a:spcPts val="0"/>
              </a:spcAft>
              <a:buNone/>
              <a:tabLst/>
            </a:pPr>
            <a:r>
              <a:rPr lang="en-US" sz="1800" b="0" i="0" u="none" strike="noStrike" kern="1200" cap="none" dirty="0">
                <a:ln>
                  <a:noFill/>
                </a:ln>
                <a:latin typeface="Liberation Sans" pitchFamily="18"/>
                <a:ea typeface="Noto Sans CJK SC Regular" pitchFamily="2"/>
                <a:cs typeface="FreeSans" pitchFamily="2"/>
              </a:rPr>
              <a:t>Binary features</a:t>
            </a:r>
          </a:p>
          <a:p>
            <a:pPr marL="0" marR="0" lvl="0" indent="0" algn="l" hangingPunct="0">
              <a:lnSpc>
                <a:spcPct val="100000"/>
              </a:lnSpc>
              <a:spcBef>
                <a:spcPts val="0"/>
              </a:spcBef>
              <a:spcAft>
                <a:spcPts val="0"/>
              </a:spcAft>
              <a:buNone/>
              <a:tabLst/>
            </a:pPr>
            <a:r>
              <a:rPr lang="en-US" sz="1800" b="0" i="0" u="none" strike="noStrike" kern="1200" cap="none" dirty="0">
                <a:ln>
                  <a:noFill/>
                </a:ln>
                <a:latin typeface="Liberation Sans" pitchFamily="18"/>
                <a:ea typeface="Noto Sans CJK SC Regular" pitchFamily="2"/>
                <a:cs typeface="FreeSans" pitchFamily="2"/>
              </a:rPr>
              <a:t>– one feature for each circle (above)</a:t>
            </a:r>
          </a:p>
        </p:txBody>
      </p:sp>
      <p:sp>
        <p:nvSpPr>
          <p:cNvPr id="31" name="Straight Connector 30">
            <a:extLst>
              <a:ext uri="{FF2B5EF4-FFF2-40B4-BE49-F238E27FC236}">
                <a16:creationId xmlns:a16="http://schemas.microsoft.com/office/drawing/2014/main" id="{B5399969-DA16-6C40-9212-A22D59FFA831}"/>
              </a:ext>
            </a:extLst>
          </p:cNvPr>
          <p:cNvSpPr/>
          <p:nvPr/>
        </p:nvSpPr>
        <p:spPr>
          <a:xfrm flipH="1">
            <a:off x="3308759" y="4928500"/>
            <a:ext cx="440281" cy="9144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pic>
        <p:nvPicPr>
          <p:cNvPr id="32" name="Picture 31">
            <a:extLst>
              <a:ext uri="{FF2B5EF4-FFF2-40B4-BE49-F238E27FC236}">
                <a16:creationId xmlns:a16="http://schemas.microsoft.com/office/drawing/2014/main" id="{8BCAF956-025E-C14D-B272-95E751512195}"/>
              </a:ext>
            </a:extLst>
          </p:cNvPr>
          <p:cNvPicPr>
            <a:picLocks noChangeAspect="1"/>
          </p:cNvPicPr>
          <p:nvPr/>
        </p:nvPicPr>
        <p:blipFill>
          <a:blip r:embed="rId3">
            <a:lum/>
            <a:alphaModFix/>
          </a:blip>
          <a:srcRect/>
          <a:stretch>
            <a:fillRect/>
          </a:stretch>
        </p:blipFill>
        <p:spPr>
          <a:xfrm>
            <a:off x="153360" y="2272233"/>
            <a:ext cx="9630720" cy="2341440"/>
          </a:xfrm>
          <a:prstGeom prst="rect">
            <a:avLst/>
          </a:prstGeom>
          <a:noFill/>
          <a:ln>
            <a:noFill/>
          </a:ln>
        </p:spPr>
      </p:pic>
      <p:sp>
        <p:nvSpPr>
          <p:cNvPr id="33" name="TextBox 32">
            <a:extLst>
              <a:ext uri="{FF2B5EF4-FFF2-40B4-BE49-F238E27FC236}">
                <a16:creationId xmlns:a16="http://schemas.microsoft.com/office/drawing/2014/main" id="{C3438D41-49EF-4D45-8B4B-1A3DEA670EE0}"/>
              </a:ext>
            </a:extLst>
          </p:cNvPr>
          <p:cNvSpPr txBox="1"/>
          <p:nvPr/>
        </p:nvSpPr>
        <p:spPr>
          <a:xfrm>
            <a:off x="5804640" y="5394960"/>
            <a:ext cx="4008511" cy="1064030"/>
          </a:xfrm>
          <a:prstGeom prst="rect">
            <a:avLst/>
          </a:prstGeom>
          <a:noFill/>
          <a:ln>
            <a:noFill/>
          </a:ln>
        </p:spPr>
        <p:txBody>
          <a:bodyPr wrap="none" lIns="90000" tIns="45000" rIns="90000" bIns="45000" anchorCtr="0" compatLnSpc="0">
            <a:spAutoFit/>
          </a:bodyPr>
          <a:lstStyle/>
          <a:p>
            <a:pPr marL="0" marR="0" lvl="0" indent="0" algn="l"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The value function is encoded </a:t>
            </a:r>
          </a:p>
          <a:p>
            <a:pPr marL="0" marR="0" lvl="0" indent="0" algn="l"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by the combination of all tiles </a:t>
            </a:r>
          </a:p>
          <a:p>
            <a:pPr marL="0" marR="0" lvl="0" indent="0" algn="l"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that a state intersects</a:t>
            </a:r>
          </a:p>
        </p:txBody>
      </p:sp>
      <p:grpSp>
        <p:nvGrpSpPr>
          <p:cNvPr id="34" name="Group 33" descr="22§display§\hat{V}(s,w) = x(s)^Tw = \sum_{j=1}^n x_j(s) w_j§svg§600§FALSE" title="TexMaths">
            <a:extLst>
              <a:ext uri="{FF2B5EF4-FFF2-40B4-BE49-F238E27FC236}">
                <a16:creationId xmlns:a16="http://schemas.microsoft.com/office/drawing/2014/main" id="{9D7CCC1C-46BB-534C-BE39-023228AA2189}"/>
              </a:ext>
            </a:extLst>
          </p:cNvPr>
          <p:cNvGrpSpPr/>
          <p:nvPr/>
        </p:nvGrpSpPr>
        <p:grpSpPr>
          <a:xfrm>
            <a:off x="457200" y="6310800"/>
            <a:ext cx="4871880" cy="1004040"/>
            <a:chOff x="457200" y="6310800"/>
            <a:chExt cx="4871880" cy="1004040"/>
          </a:xfrm>
        </p:grpSpPr>
        <p:sp>
          <p:nvSpPr>
            <p:cNvPr id="35" name="Freeform 34">
              <a:extLst>
                <a:ext uri="{FF2B5EF4-FFF2-40B4-BE49-F238E27FC236}">
                  <a16:creationId xmlns:a16="http://schemas.microsoft.com/office/drawing/2014/main" id="{4A0204B7-89A5-A845-B75C-E83622993A46}"/>
                </a:ext>
              </a:extLst>
            </p:cNvPr>
            <p:cNvSpPr/>
            <p:nvPr/>
          </p:nvSpPr>
          <p:spPr>
            <a:xfrm>
              <a:off x="457200" y="6314040"/>
              <a:ext cx="4871880" cy="997560"/>
            </a:xfrm>
            <a:custGeom>
              <a:avLst/>
              <a:gdLst/>
              <a:ahLst/>
              <a:cxnLst>
                <a:cxn ang="3cd4">
                  <a:pos x="hc" y="t"/>
                </a:cxn>
                <a:cxn ang="cd2">
                  <a:pos x="l" y="vc"/>
                </a:cxn>
                <a:cxn ang="cd4">
                  <a:pos x="hc" y="b"/>
                </a:cxn>
                <a:cxn ang="0">
                  <a:pos x="r" y="vc"/>
                </a:cxn>
              </a:cxnLst>
              <a:rect l="l" t="t" r="r" b="b"/>
              <a:pathLst>
                <a:path w="13534" h="2772">
                  <a:moveTo>
                    <a:pt x="6767" y="2772"/>
                  </a:moveTo>
                  <a:lnTo>
                    <a:pt x="0" y="2772"/>
                  </a:lnTo>
                  <a:lnTo>
                    <a:pt x="0" y="0"/>
                  </a:lnTo>
                  <a:lnTo>
                    <a:pt x="13534" y="0"/>
                  </a:lnTo>
                  <a:lnTo>
                    <a:pt x="13534" y="2772"/>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6" name="Freeform 35">
              <a:extLst>
                <a:ext uri="{FF2B5EF4-FFF2-40B4-BE49-F238E27FC236}">
                  <a16:creationId xmlns:a16="http://schemas.microsoft.com/office/drawing/2014/main" id="{9447C591-F501-B34C-AC0A-88D81FE7AD8F}"/>
                </a:ext>
              </a:extLst>
            </p:cNvPr>
            <p:cNvSpPr/>
            <p:nvPr/>
          </p:nvSpPr>
          <p:spPr>
            <a:xfrm>
              <a:off x="550800" y="6523920"/>
              <a:ext cx="93240" cy="54360"/>
            </a:xfrm>
            <a:custGeom>
              <a:avLst/>
              <a:gdLst/>
              <a:ahLst/>
              <a:cxnLst>
                <a:cxn ang="3cd4">
                  <a:pos x="hc" y="t"/>
                </a:cxn>
                <a:cxn ang="cd2">
                  <a:pos x="l" y="vc"/>
                </a:cxn>
                <a:cxn ang="cd4">
                  <a:pos x="hc" y="b"/>
                </a:cxn>
                <a:cxn ang="0">
                  <a:pos x="r" y="vc"/>
                </a:cxn>
              </a:cxnLst>
              <a:rect l="l" t="t" r="r" b="b"/>
              <a:pathLst>
                <a:path w="260" h="152">
                  <a:moveTo>
                    <a:pt x="130" y="0"/>
                  </a:moveTo>
                  <a:lnTo>
                    <a:pt x="0" y="134"/>
                  </a:lnTo>
                  <a:lnTo>
                    <a:pt x="18" y="152"/>
                  </a:lnTo>
                  <a:lnTo>
                    <a:pt x="130" y="51"/>
                  </a:lnTo>
                  <a:lnTo>
                    <a:pt x="242" y="152"/>
                  </a:lnTo>
                  <a:lnTo>
                    <a:pt x="260" y="134"/>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7" name="Freeform 36">
              <a:extLst>
                <a:ext uri="{FF2B5EF4-FFF2-40B4-BE49-F238E27FC236}">
                  <a16:creationId xmlns:a16="http://schemas.microsoft.com/office/drawing/2014/main" id="{9646CDB6-95A7-4145-899C-2E4C5454657C}"/>
                </a:ext>
              </a:extLst>
            </p:cNvPr>
            <p:cNvSpPr/>
            <p:nvPr/>
          </p:nvSpPr>
          <p:spPr>
            <a:xfrm>
              <a:off x="477000" y="6615720"/>
              <a:ext cx="248400" cy="245880"/>
            </a:xfrm>
            <a:custGeom>
              <a:avLst/>
              <a:gdLst/>
              <a:ahLst/>
              <a:cxnLst>
                <a:cxn ang="3cd4">
                  <a:pos x="hc" y="t"/>
                </a:cxn>
                <a:cxn ang="cd2">
                  <a:pos x="l" y="vc"/>
                </a:cxn>
                <a:cxn ang="cd4">
                  <a:pos x="hc" y="b"/>
                </a:cxn>
                <a:cxn ang="0">
                  <a:pos x="r" y="vc"/>
                </a:cxn>
              </a:cxnLst>
              <a:rect l="l" t="t" r="r" b="b"/>
              <a:pathLst>
                <a:path w="691" h="684">
                  <a:moveTo>
                    <a:pt x="554" y="110"/>
                  </a:moveTo>
                  <a:cubicBezTo>
                    <a:pt x="603" y="35"/>
                    <a:pt x="642" y="33"/>
                    <a:pt x="680" y="31"/>
                  </a:cubicBezTo>
                  <a:cubicBezTo>
                    <a:pt x="691" y="29"/>
                    <a:pt x="691" y="13"/>
                    <a:pt x="691" y="11"/>
                  </a:cubicBezTo>
                  <a:cubicBezTo>
                    <a:pt x="691" y="4"/>
                    <a:pt x="686" y="0"/>
                    <a:pt x="680" y="0"/>
                  </a:cubicBezTo>
                  <a:cubicBezTo>
                    <a:pt x="653" y="0"/>
                    <a:pt x="625" y="2"/>
                    <a:pt x="598" y="2"/>
                  </a:cubicBezTo>
                  <a:cubicBezTo>
                    <a:pt x="568" y="2"/>
                    <a:pt x="535" y="0"/>
                    <a:pt x="504" y="0"/>
                  </a:cubicBezTo>
                  <a:cubicBezTo>
                    <a:pt x="497" y="0"/>
                    <a:pt x="484" y="0"/>
                    <a:pt x="484" y="18"/>
                  </a:cubicBezTo>
                  <a:cubicBezTo>
                    <a:pt x="484" y="29"/>
                    <a:pt x="493" y="31"/>
                    <a:pt x="499" y="31"/>
                  </a:cubicBezTo>
                  <a:cubicBezTo>
                    <a:pt x="526" y="33"/>
                    <a:pt x="546" y="42"/>
                    <a:pt x="546" y="62"/>
                  </a:cubicBezTo>
                  <a:cubicBezTo>
                    <a:pt x="546" y="77"/>
                    <a:pt x="530" y="99"/>
                    <a:pt x="530" y="99"/>
                  </a:cubicBezTo>
                  <a:lnTo>
                    <a:pt x="233" y="572"/>
                  </a:lnTo>
                  <a:lnTo>
                    <a:pt x="167" y="59"/>
                  </a:lnTo>
                  <a:cubicBezTo>
                    <a:pt x="167" y="42"/>
                    <a:pt x="189" y="31"/>
                    <a:pt x="233" y="31"/>
                  </a:cubicBezTo>
                  <a:cubicBezTo>
                    <a:pt x="246" y="31"/>
                    <a:pt x="257" y="31"/>
                    <a:pt x="257" y="11"/>
                  </a:cubicBezTo>
                  <a:cubicBezTo>
                    <a:pt x="257" y="2"/>
                    <a:pt x="251" y="0"/>
                    <a:pt x="244" y="0"/>
                  </a:cubicBezTo>
                  <a:cubicBezTo>
                    <a:pt x="205" y="0"/>
                    <a:pt x="163" y="2"/>
                    <a:pt x="123" y="2"/>
                  </a:cubicBezTo>
                  <a:cubicBezTo>
                    <a:pt x="106" y="2"/>
                    <a:pt x="88" y="2"/>
                    <a:pt x="70" y="2"/>
                  </a:cubicBezTo>
                  <a:cubicBezTo>
                    <a:pt x="53" y="2"/>
                    <a:pt x="35" y="0"/>
                    <a:pt x="18" y="0"/>
                  </a:cubicBezTo>
                  <a:cubicBezTo>
                    <a:pt x="11" y="0"/>
                    <a:pt x="0" y="0"/>
                    <a:pt x="0" y="18"/>
                  </a:cubicBezTo>
                  <a:cubicBezTo>
                    <a:pt x="0" y="31"/>
                    <a:pt x="9" y="31"/>
                    <a:pt x="24" y="31"/>
                  </a:cubicBezTo>
                  <a:cubicBezTo>
                    <a:pt x="79" y="31"/>
                    <a:pt x="79" y="40"/>
                    <a:pt x="81" y="64"/>
                  </a:cubicBezTo>
                  <a:lnTo>
                    <a:pt x="158" y="662"/>
                  </a:lnTo>
                  <a:cubicBezTo>
                    <a:pt x="163" y="680"/>
                    <a:pt x="165" y="684"/>
                    <a:pt x="178" y="684"/>
                  </a:cubicBezTo>
                  <a:cubicBezTo>
                    <a:pt x="194" y="684"/>
                    <a:pt x="198" y="680"/>
                    <a:pt x="205" y="66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8" name="Freeform 37">
              <a:extLst>
                <a:ext uri="{FF2B5EF4-FFF2-40B4-BE49-F238E27FC236}">
                  <a16:creationId xmlns:a16="http://schemas.microsoft.com/office/drawing/2014/main" id="{FAA902AB-7023-2B4C-80BB-324CDF120363}"/>
                </a:ext>
              </a:extLst>
            </p:cNvPr>
            <p:cNvSpPr/>
            <p:nvPr/>
          </p:nvSpPr>
          <p:spPr>
            <a:xfrm>
              <a:off x="771480" y="659268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5"/>
                    <a:pt x="209" y="937"/>
                  </a:cubicBezTo>
                  <a:cubicBezTo>
                    <a:pt x="88" y="816"/>
                    <a:pt x="57" y="634"/>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3"/>
                    <a:pt x="0" y="484"/>
                  </a:cubicBezTo>
                  <a:cubicBezTo>
                    <a:pt x="0" y="561"/>
                    <a:pt x="11" y="678"/>
                    <a:pt x="64" y="788"/>
                  </a:cubicBezTo>
                  <a:cubicBezTo>
                    <a:pt x="123" y="907"/>
                    <a:pt x="207" y="968"/>
                    <a:pt x="216" y="968"/>
                  </a:cubicBezTo>
                  <a:cubicBezTo>
                    <a:pt x="222" y="968"/>
                    <a:pt x="227" y="966"/>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9" name="Freeform 38">
              <a:extLst>
                <a:ext uri="{FF2B5EF4-FFF2-40B4-BE49-F238E27FC236}">
                  <a16:creationId xmlns:a16="http://schemas.microsoft.com/office/drawing/2014/main" id="{6B7FFCAF-AAAA-0B45-9F73-9F2686DDA8A0}"/>
                </a:ext>
              </a:extLst>
            </p:cNvPr>
            <p:cNvSpPr/>
            <p:nvPr/>
          </p:nvSpPr>
          <p:spPr>
            <a:xfrm>
              <a:off x="890280" y="669960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1"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7"/>
                    <a:pt x="257" y="418"/>
                    <a:pt x="141" y="418"/>
                  </a:cubicBezTo>
                  <a:cubicBezTo>
                    <a:pt x="125"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0" name="Freeform 39">
              <a:extLst>
                <a:ext uri="{FF2B5EF4-FFF2-40B4-BE49-F238E27FC236}">
                  <a16:creationId xmlns:a16="http://schemas.microsoft.com/office/drawing/2014/main" id="{0D1A075A-79F5-B149-926A-3379A46A91E0}"/>
                </a:ext>
              </a:extLst>
            </p:cNvPr>
            <p:cNvSpPr/>
            <p:nvPr/>
          </p:nvSpPr>
          <p:spPr>
            <a:xfrm>
              <a:off x="1064520" y="6816960"/>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1" name="Freeform 40">
              <a:extLst>
                <a:ext uri="{FF2B5EF4-FFF2-40B4-BE49-F238E27FC236}">
                  <a16:creationId xmlns:a16="http://schemas.microsoft.com/office/drawing/2014/main" id="{2C3D4BD4-F967-3749-85D8-20831E619A30}"/>
                </a:ext>
              </a:extLst>
            </p:cNvPr>
            <p:cNvSpPr/>
            <p:nvPr/>
          </p:nvSpPr>
          <p:spPr>
            <a:xfrm>
              <a:off x="1199159" y="6699600"/>
              <a:ext cx="230760" cy="158040"/>
            </a:xfrm>
            <a:custGeom>
              <a:avLst/>
              <a:gdLst/>
              <a:ahLst/>
              <a:cxnLst>
                <a:cxn ang="3cd4">
                  <a:pos x="hc" y="t"/>
                </a:cxn>
                <a:cxn ang="cd2">
                  <a:pos x="l" y="vc"/>
                </a:cxn>
                <a:cxn ang="cd4">
                  <a:pos x="hc" y="b"/>
                </a:cxn>
                <a:cxn ang="0">
                  <a:pos x="r" y="vc"/>
                </a:cxn>
              </a:cxnLst>
              <a:rect l="l" t="t" r="r" b="b"/>
              <a:pathLst>
                <a:path w="642" h="440">
                  <a:moveTo>
                    <a:pt x="420" y="99"/>
                  </a:moveTo>
                  <a:cubicBezTo>
                    <a:pt x="425" y="79"/>
                    <a:pt x="433" y="42"/>
                    <a:pt x="433" y="37"/>
                  </a:cubicBezTo>
                  <a:cubicBezTo>
                    <a:pt x="433" y="20"/>
                    <a:pt x="420" y="11"/>
                    <a:pt x="407" y="11"/>
                  </a:cubicBezTo>
                  <a:cubicBezTo>
                    <a:pt x="394" y="11"/>
                    <a:pt x="376" y="18"/>
                    <a:pt x="370" y="37"/>
                  </a:cubicBezTo>
                  <a:cubicBezTo>
                    <a:pt x="367" y="44"/>
                    <a:pt x="321" y="231"/>
                    <a:pt x="315" y="255"/>
                  </a:cubicBezTo>
                  <a:cubicBezTo>
                    <a:pt x="308" y="284"/>
                    <a:pt x="306" y="301"/>
                    <a:pt x="306" y="319"/>
                  </a:cubicBezTo>
                  <a:cubicBezTo>
                    <a:pt x="306" y="330"/>
                    <a:pt x="306" y="332"/>
                    <a:pt x="308" y="337"/>
                  </a:cubicBezTo>
                  <a:cubicBezTo>
                    <a:pt x="286" y="389"/>
                    <a:pt x="255" y="418"/>
                    <a:pt x="218" y="418"/>
                  </a:cubicBezTo>
                  <a:cubicBezTo>
                    <a:pt x="141" y="418"/>
                    <a:pt x="141" y="348"/>
                    <a:pt x="141" y="330"/>
                  </a:cubicBezTo>
                  <a:cubicBezTo>
                    <a:pt x="141" y="299"/>
                    <a:pt x="145" y="262"/>
                    <a:pt x="191" y="141"/>
                  </a:cubicBezTo>
                  <a:cubicBezTo>
                    <a:pt x="202" y="112"/>
                    <a:pt x="207" y="99"/>
                    <a:pt x="207" y="79"/>
                  </a:cubicBezTo>
                  <a:cubicBezTo>
                    <a:pt x="207" y="35"/>
                    <a:pt x="176" y="0"/>
                    <a:pt x="128" y="0"/>
                  </a:cubicBezTo>
                  <a:cubicBezTo>
                    <a:pt x="35" y="0"/>
                    <a:pt x="0" y="141"/>
                    <a:pt x="0" y="150"/>
                  </a:cubicBezTo>
                  <a:cubicBezTo>
                    <a:pt x="0" y="158"/>
                    <a:pt x="9" y="158"/>
                    <a:pt x="11" y="158"/>
                  </a:cubicBezTo>
                  <a:cubicBezTo>
                    <a:pt x="22" y="158"/>
                    <a:pt x="22" y="158"/>
                    <a:pt x="26" y="141"/>
                  </a:cubicBezTo>
                  <a:cubicBezTo>
                    <a:pt x="53" y="51"/>
                    <a:pt x="90" y="22"/>
                    <a:pt x="125" y="22"/>
                  </a:cubicBezTo>
                  <a:cubicBezTo>
                    <a:pt x="134" y="22"/>
                    <a:pt x="150" y="22"/>
                    <a:pt x="150" y="53"/>
                  </a:cubicBezTo>
                  <a:cubicBezTo>
                    <a:pt x="150" y="77"/>
                    <a:pt x="139" y="106"/>
                    <a:pt x="132" y="121"/>
                  </a:cubicBezTo>
                  <a:cubicBezTo>
                    <a:pt x="90" y="235"/>
                    <a:pt x="77" y="282"/>
                    <a:pt x="77" y="317"/>
                  </a:cubicBezTo>
                  <a:cubicBezTo>
                    <a:pt x="77" y="407"/>
                    <a:pt x="143" y="440"/>
                    <a:pt x="216" y="440"/>
                  </a:cubicBezTo>
                  <a:cubicBezTo>
                    <a:pt x="231" y="440"/>
                    <a:pt x="277" y="440"/>
                    <a:pt x="317" y="372"/>
                  </a:cubicBezTo>
                  <a:cubicBezTo>
                    <a:pt x="341" y="433"/>
                    <a:pt x="409" y="440"/>
                    <a:pt x="438" y="440"/>
                  </a:cubicBezTo>
                  <a:cubicBezTo>
                    <a:pt x="510" y="440"/>
                    <a:pt x="552" y="378"/>
                    <a:pt x="579" y="321"/>
                  </a:cubicBezTo>
                  <a:cubicBezTo>
                    <a:pt x="612" y="244"/>
                    <a:pt x="642" y="114"/>
                    <a:pt x="642" y="68"/>
                  </a:cubicBezTo>
                  <a:cubicBezTo>
                    <a:pt x="642" y="15"/>
                    <a:pt x="616" y="0"/>
                    <a:pt x="598" y="0"/>
                  </a:cubicBezTo>
                  <a:cubicBezTo>
                    <a:pt x="574" y="0"/>
                    <a:pt x="550" y="24"/>
                    <a:pt x="550" y="46"/>
                  </a:cubicBezTo>
                  <a:cubicBezTo>
                    <a:pt x="550" y="59"/>
                    <a:pt x="557" y="66"/>
                    <a:pt x="565" y="73"/>
                  </a:cubicBezTo>
                  <a:cubicBezTo>
                    <a:pt x="576" y="84"/>
                    <a:pt x="601" y="108"/>
                    <a:pt x="601" y="156"/>
                  </a:cubicBezTo>
                  <a:cubicBezTo>
                    <a:pt x="601" y="189"/>
                    <a:pt x="572" y="284"/>
                    <a:pt x="548" y="332"/>
                  </a:cubicBezTo>
                  <a:cubicBezTo>
                    <a:pt x="521" y="385"/>
                    <a:pt x="488" y="418"/>
                    <a:pt x="440" y="418"/>
                  </a:cubicBezTo>
                  <a:cubicBezTo>
                    <a:pt x="394" y="418"/>
                    <a:pt x="367" y="389"/>
                    <a:pt x="367" y="334"/>
                  </a:cubicBezTo>
                  <a:cubicBezTo>
                    <a:pt x="367" y="308"/>
                    <a:pt x="376" y="277"/>
                    <a:pt x="378" y="26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2" name="Freeform 41">
              <a:extLst>
                <a:ext uri="{FF2B5EF4-FFF2-40B4-BE49-F238E27FC236}">
                  <a16:creationId xmlns:a16="http://schemas.microsoft.com/office/drawing/2014/main" id="{071982C3-EAD8-A94F-834C-EBD56E561558}"/>
                </a:ext>
              </a:extLst>
            </p:cNvPr>
            <p:cNvSpPr/>
            <p:nvPr/>
          </p:nvSpPr>
          <p:spPr>
            <a:xfrm>
              <a:off x="1466280" y="659268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3"/>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1"/>
                    <a:pt x="13" y="942"/>
                  </a:cubicBezTo>
                  <a:cubicBezTo>
                    <a:pt x="0" y="955"/>
                    <a:pt x="0" y="957"/>
                    <a:pt x="0" y="959"/>
                  </a:cubicBezTo>
                  <a:cubicBezTo>
                    <a:pt x="0" y="966"/>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3" name="Freeform 42">
              <a:extLst>
                <a:ext uri="{FF2B5EF4-FFF2-40B4-BE49-F238E27FC236}">
                  <a16:creationId xmlns:a16="http://schemas.microsoft.com/office/drawing/2014/main" id="{B20123E0-1F2B-0942-941A-0B6635A4CD95}"/>
                </a:ext>
              </a:extLst>
            </p:cNvPr>
            <p:cNvSpPr/>
            <p:nvPr/>
          </p:nvSpPr>
          <p:spPr>
            <a:xfrm>
              <a:off x="1697400" y="6725880"/>
              <a:ext cx="231840" cy="82080"/>
            </a:xfrm>
            <a:custGeom>
              <a:avLst/>
              <a:gdLst/>
              <a:ahLst/>
              <a:cxnLst>
                <a:cxn ang="3cd4">
                  <a:pos x="hc" y="t"/>
                </a:cxn>
                <a:cxn ang="cd2">
                  <a:pos x="l" y="vc"/>
                </a:cxn>
                <a:cxn ang="cd4">
                  <a:pos x="hc" y="b"/>
                </a:cxn>
                <a:cxn ang="0">
                  <a:pos x="r" y="vc"/>
                </a:cxn>
              </a:cxnLst>
              <a:rect l="l" t="t" r="r" b="b"/>
              <a:pathLst>
                <a:path w="645" h="229">
                  <a:moveTo>
                    <a:pt x="612" y="40"/>
                  </a:moveTo>
                  <a:cubicBezTo>
                    <a:pt x="627" y="40"/>
                    <a:pt x="645" y="40"/>
                    <a:pt x="645" y="20"/>
                  </a:cubicBezTo>
                  <a:cubicBezTo>
                    <a:pt x="645" y="0"/>
                    <a:pt x="627" y="0"/>
                    <a:pt x="614" y="0"/>
                  </a:cubicBezTo>
                  <a:lnTo>
                    <a:pt x="33" y="0"/>
                  </a:lnTo>
                  <a:cubicBezTo>
                    <a:pt x="18" y="0"/>
                    <a:pt x="0" y="0"/>
                    <a:pt x="0" y="20"/>
                  </a:cubicBezTo>
                  <a:cubicBezTo>
                    <a:pt x="0" y="40"/>
                    <a:pt x="18" y="40"/>
                    <a:pt x="33" y="40"/>
                  </a:cubicBezTo>
                  <a:close/>
                  <a:moveTo>
                    <a:pt x="614" y="229"/>
                  </a:moveTo>
                  <a:cubicBezTo>
                    <a:pt x="627" y="229"/>
                    <a:pt x="645" y="229"/>
                    <a:pt x="645" y="209"/>
                  </a:cubicBezTo>
                  <a:cubicBezTo>
                    <a:pt x="645" y="189"/>
                    <a:pt x="627" y="189"/>
                    <a:pt x="612" y="189"/>
                  </a:cubicBezTo>
                  <a:lnTo>
                    <a:pt x="33" y="189"/>
                  </a:lnTo>
                  <a:cubicBezTo>
                    <a:pt x="18" y="189"/>
                    <a:pt x="0" y="189"/>
                    <a:pt x="0" y="209"/>
                  </a:cubicBezTo>
                  <a:cubicBezTo>
                    <a:pt x="0" y="229"/>
                    <a:pt x="18" y="229"/>
                    <a:pt x="33" y="2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4" name="Freeform 43">
              <a:extLst>
                <a:ext uri="{FF2B5EF4-FFF2-40B4-BE49-F238E27FC236}">
                  <a16:creationId xmlns:a16="http://schemas.microsoft.com/office/drawing/2014/main" id="{C3CE6C0E-FB8B-464B-B6ED-88779FD16C63}"/>
                </a:ext>
              </a:extLst>
            </p:cNvPr>
            <p:cNvSpPr/>
            <p:nvPr/>
          </p:nvSpPr>
          <p:spPr>
            <a:xfrm>
              <a:off x="2054520" y="6699600"/>
              <a:ext cx="173880" cy="158040"/>
            </a:xfrm>
            <a:custGeom>
              <a:avLst/>
              <a:gdLst/>
              <a:ahLst/>
              <a:cxnLst>
                <a:cxn ang="3cd4">
                  <a:pos x="hc" y="t"/>
                </a:cxn>
                <a:cxn ang="cd2">
                  <a:pos x="l" y="vc"/>
                </a:cxn>
                <a:cxn ang="cd4">
                  <a:pos x="hc" y="b"/>
                </a:cxn>
                <a:cxn ang="0">
                  <a:pos x="r" y="vc"/>
                </a:cxn>
              </a:cxnLst>
              <a:rect l="l" t="t" r="r" b="b"/>
              <a:pathLst>
                <a:path w="484" h="440">
                  <a:moveTo>
                    <a:pt x="297" y="136"/>
                  </a:moveTo>
                  <a:cubicBezTo>
                    <a:pt x="301" y="110"/>
                    <a:pt x="323" y="22"/>
                    <a:pt x="392" y="22"/>
                  </a:cubicBezTo>
                  <a:cubicBezTo>
                    <a:pt x="398" y="22"/>
                    <a:pt x="420" y="22"/>
                    <a:pt x="440" y="33"/>
                  </a:cubicBezTo>
                  <a:cubicBezTo>
                    <a:pt x="414" y="40"/>
                    <a:pt x="394" y="64"/>
                    <a:pt x="394" y="86"/>
                  </a:cubicBezTo>
                  <a:cubicBezTo>
                    <a:pt x="394" y="101"/>
                    <a:pt x="405" y="121"/>
                    <a:pt x="431" y="121"/>
                  </a:cubicBezTo>
                  <a:cubicBezTo>
                    <a:pt x="453" y="121"/>
                    <a:pt x="484" y="103"/>
                    <a:pt x="484" y="64"/>
                  </a:cubicBezTo>
                  <a:cubicBezTo>
                    <a:pt x="484" y="13"/>
                    <a:pt x="427" y="0"/>
                    <a:pt x="394" y="0"/>
                  </a:cubicBezTo>
                  <a:cubicBezTo>
                    <a:pt x="337" y="0"/>
                    <a:pt x="304" y="51"/>
                    <a:pt x="290" y="75"/>
                  </a:cubicBezTo>
                  <a:cubicBezTo>
                    <a:pt x="266" y="9"/>
                    <a:pt x="216" y="0"/>
                    <a:pt x="187" y="0"/>
                  </a:cubicBezTo>
                  <a:cubicBezTo>
                    <a:pt x="86" y="0"/>
                    <a:pt x="31" y="125"/>
                    <a:pt x="31" y="150"/>
                  </a:cubicBezTo>
                  <a:cubicBezTo>
                    <a:pt x="31" y="158"/>
                    <a:pt x="40" y="158"/>
                    <a:pt x="42" y="158"/>
                  </a:cubicBezTo>
                  <a:cubicBezTo>
                    <a:pt x="51" y="158"/>
                    <a:pt x="53" y="158"/>
                    <a:pt x="55" y="150"/>
                  </a:cubicBezTo>
                  <a:cubicBezTo>
                    <a:pt x="88" y="46"/>
                    <a:pt x="152" y="22"/>
                    <a:pt x="185" y="22"/>
                  </a:cubicBezTo>
                  <a:cubicBezTo>
                    <a:pt x="202" y="22"/>
                    <a:pt x="238" y="31"/>
                    <a:pt x="238" y="86"/>
                  </a:cubicBezTo>
                  <a:cubicBezTo>
                    <a:pt x="238" y="117"/>
                    <a:pt x="220" y="183"/>
                    <a:pt x="185" y="317"/>
                  </a:cubicBezTo>
                  <a:cubicBezTo>
                    <a:pt x="169" y="378"/>
                    <a:pt x="134" y="418"/>
                    <a:pt x="92" y="418"/>
                  </a:cubicBezTo>
                  <a:cubicBezTo>
                    <a:pt x="86" y="418"/>
                    <a:pt x="64" y="418"/>
                    <a:pt x="44" y="407"/>
                  </a:cubicBezTo>
                  <a:cubicBezTo>
                    <a:pt x="68" y="400"/>
                    <a:pt x="90" y="381"/>
                    <a:pt x="90" y="354"/>
                  </a:cubicBezTo>
                  <a:cubicBezTo>
                    <a:pt x="90" y="328"/>
                    <a:pt x="68" y="319"/>
                    <a:pt x="53" y="319"/>
                  </a:cubicBezTo>
                  <a:cubicBezTo>
                    <a:pt x="24" y="319"/>
                    <a:pt x="0" y="345"/>
                    <a:pt x="0" y="376"/>
                  </a:cubicBezTo>
                  <a:cubicBezTo>
                    <a:pt x="0" y="420"/>
                    <a:pt x="48" y="440"/>
                    <a:pt x="90" y="440"/>
                  </a:cubicBezTo>
                  <a:cubicBezTo>
                    <a:pt x="156" y="440"/>
                    <a:pt x="191" y="372"/>
                    <a:pt x="194" y="365"/>
                  </a:cubicBezTo>
                  <a:cubicBezTo>
                    <a:pt x="205" y="403"/>
                    <a:pt x="240" y="440"/>
                    <a:pt x="297" y="440"/>
                  </a:cubicBezTo>
                  <a:cubicBezTo>
                    <a:pt x="398" y="440"/>
                    <a:pt x="453" y="315"/>
                    <a:pt x="453" y="290"/>
                  </a:cubicBezTo>
                  <a:cubicBezTo>
                    <a:pt x="453" y="282"/>
                    <a:pt x="444" y="282"/>
                    <a:pt x="442" y="282"/>
                  </a:cubicBezTo>
                  <a:cubicBezTo>
                    <a:pt x="433" y="282"/>
                    <a:pt x="431" y="284"/>
                    <a:pt x="429" y="290"/>
                  </a:cubicBezTo>
                  <a:cubicBezTo>
                    <a:pt x="398" y="396"/>
                    <a:pt x="330" y="418"/>
                    <a:pt x="299" y="418"/>
                  </a:cubicBezTo>
                  <a:cubicBezTo>
                    <a:pt x="262" y="418"/>
                    <a:pt x="246" y="387"/>
                    <a:pt x="246" y="354"/>
                  </a:cubicBezTo>
                  <a:cubicBezTo>
                    <a:pt x="246" y="332"/>
                    <a:pt x="253" y="312"/>
                    <a:pt x="264" y="26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5" name="Freeform 44">
              <a:extLst>
                <a:ext uri="{FF2B5EF4-FFF2-40B4-BE49-F238E27FC236}">
                  <a16:creationId xmlns:a16="http://schemas.microsoft.com/office/drawing/2014/main" id="{29D904BB-946E-D146-81C1-E2F957FA2BEF}"/>
                </a:ext>
              </a:extLst>
            </p:cNvPr>
            <p:cNvSpPr/>
            <p:nvPr/>
          </p:nvSpPr>
          <p:spPr>
            <a:xfrm>
              <a:off x="2276999" y="659268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5"/>
                    <a:pt x="209" y="937"/>
                  </a:cubicBezTo>
                  <a:cubicBezTo>
                    <a:pt x="88" y="816"/>
                    <a:pt x="57" y="634"/>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3"/>
                    <a:pt x="0" y="484"/>
                  </a:cubicBezTo>
                  <a:cubicBezTo>
                    <a:pt x="0" y="561"/>
                    <a:pt x="11" y="678"/>
                    <a:pt x="64" y="788"/>
                  </a:cubicBezTo>
                  <a:cubicBezTo>
                    <a:pt x="123" y="907"/>
                    <a:pt x="207" y="968"/>
                    <a:pt x="216" y="968"/>
                  </a:cubicBezTo>
                  <a:cubicBezTo>
                    <a:pt x="222" y="968"/>
                    <a:pt x="227" y="966"/>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6" name="Freeform 45">
              <a:extLst>
                <a:ext uri="{FF2B5EF4-FFF2-40B4-BE49-F238E27FC236}">
                  <a16:creationId xmlns:a16="http://schemas.microsoft.com/office/drawing/2014/main" id="{ADDE2FA4-F5BB-DC49-9A3C-C03DA552AF7F}"/>
                </a:ext>
              </a:extLst>
            </p:cNvPr>
            <p:cNvSpPr/>
            <p:nvPr/>
          </p:nvSpPr>
          <p:spPr>
            <a:xfrm>
              <a:off x="2395080" y="669960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1"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7"/>
                    <a:pt x="257" y="418"/>
                    <a:pt x="141" y="418"/>
                  </a:cubicBezTo>
                  <a:cubicBezTo>
                    <a:pt x="125"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7" name="Freeform 46">
              <a:extLst>
                <a:ext uri="{FF2B5EF4-FFF2-40B4-BE49-F238E27FC236}">
                  <a16:creationId xmlns:a16="http://schemas.microsoft.com/office/drawing/2014/main" id="{AF47E0C3-2BD9-4F4B-9E5F-575E5DE60AD2}"/>
                </a:ext>
              </a:extLst>
            </p:cNvPr>
            <p:cNvSpPr/>
            <p:nvPr/>
          </p:nvSpPr>
          <p:spPr>
            <a:xfrm>
              <a:off x="2559960" y="659268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3"/>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1"/>
                    <a:pt x="13" y="942"/>
                  </a:cubicBezTo>
                  <a:cubicBezTo>
                    <a:pt x="0" y="955"/>
                    <a:pt x="0" y="957"/>
                    <a:pt x="0" y="959"/>
                  </a:cubicBezTo>
                  <a:cubicBezTo>
                    <a:pt x="0" y="966"/>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8" name="Freeform 47">
              <a:extLst>
                <a:ext uri="{FF2B5EF4-FFF2-40B4-BE49-F238E27FC236}">
                  <a16:creationId xmlns:a16="http://schemas.microsoft.com/office/drawing/2014/main" id="{2D7EB9CE-675F-0D40-AC0B-0B30601617D0}"/>
                </a:ext>
              </a:extLst>
            </p:cNvPr>
            <p:cNvSpPr/>
            <p:nvPr/>
          </p:nvSpPr>
          <p:spPr>
            <a:xfrm>
              <a:off x="2684880" y="6545160"/>
              <a:ext cx="182520" cy="165240"/>
            </a:xfrm>
            <a:custGeom>
              <a:avLst/>
              <a:gdLst/>
              <a:ahLst/>
              <a:cxnLst>
                <a:cxn ang="3cd4">
                  <a:pos x="hc" y="t"/>
                </a:cxn>
                <a:cxn ang="cd2">
                  <a:pos x="l" y="vc"/>
                </a:cxn>
                <a:cxn ang="cd4">
                  <a:pos x="hc" y="b"/>
                </a:cxn>
                <a:cxn ang="0">
                  <a:pos x="r" y="vc"/>
                </a:cxn>
              </a:cxnLst>
              <a:rect l="l" t="t" r="r" b="b"/>
              <a:pathLst>
                <a:path w="508" h="460">
                  <a:moveTo>
                    <a:pt x="301" y="48"/>
                  </a:moveTo>
                  <a:cubicBezTo>
                    <a:pt x="306" y="29"/>
                    <a:pt x="308" y="26"/>
                    <a:pt x="321" y="24"/>
                  </a:cubicBezTo>
                  <a:cubicBezTo>
                    <a:pt x="326" y="24"/>
                    <a:pt x="350" y="24"/>
                    <a:pt x="363" y="24"/>
                  </a:cubicBezTo>
                  <a:cubicBezTo>
                    <a:pt x="405" y="24"/>
                    <a:pt x="422" y="24"/>
                    <a:pt x="440" y="31"/>
                  </a:cubicBezTo>
                  <a:cubicBezTo>
                    <a:pt x="469" y="40"/>
                    <a:pt x="471" y="59"/>
                    <a:pt x="471" y="84"/>
                  </a:cubicBezTo>
                  <a:cubicBezTo>
                    <a:pt x="471" y="95"/>
                    <a:pt x="471" y="103"/>
                    <a:pt x="466" y="139"/>
                  </a:cubicBezTo>
                  <a:lnTo>
                    <a:pt x="464" y="145"/>
                  </a:lnTo>
                  <a:cubicBezTo>
                    <a:pt x="464" y="154"/>
                    <a:pt x="469" y="156"/>
                    <a:pt x="475" y="156"/>
                  </a:cubicBezTo>
                  <a:cubicBezTo>
                    <a:pt x="486" y="156"/>
                    <a:pt x="488" y="150"/>
                    <a:pt x="488" y="139"/>
                  </a:cubicBezTo>
                  <a:lnTo>
                    <a:pt x="508" y="9"/>
                  </a:lnTo>
                  <a:cubicBezTo>
                    <a:pt x="508" y="0"/>
                    <a:pt x="499" y="0"/>
                    <a:pt x="486" y="0"/>
                  </a:cubicBezTo>
                  <a:lnTo>
                    <a:pt x="68" y="0"/>
                  </a:lnTo>
                  <a:cubicBezTo>
                    <a:pt x="53" y="0"/>
                    <a:pt x="51" y="0"/>
                    <a:pt x="46" y="13"/>
                  </a:cubicBezTo>
                  <a:lnTo>
                    <a:pt x="4" y="134"/>
                  </a:lnTo>
                  <a:cubicBezTo>
                    <a:pt x="2" y="136"/>
                    <a:pt x="0" y="143"/>
                    <a:pt x="0" y="147"/>
                  </a:cubicBezTo>
                  <a:cubicBezTo>
                    <a:pt x="0" y="150"/>
                    <a:pt x="2" y="156"/>
                    <a:pt x="11" y="156"/>
                  </a:cubicBezTo>
                  <a:cubicBezTo>
                    <a:pt x="20" y="156"/>
                    <a:pt x="22" y="154"/>
                    <a:pt x="26" y="141"/>
                  </a:cubicBezTo>
                  <a:cubicBezTo>
                    <a:pt x="66" y="31"/>
                    <a:pt x="88" y="24"/>
                    <a:pt x="191" y="24"/>
                  </a:cubicBezTo>
                  <a:lnTo>
                    <a:pt x="220" y="24"/>
                  </a:lnTo>
                  <a:cubicBezTo>
                    <a:pt x="240" y="24"/>
                    <a:pt x="240" y="24"/>
                    <a:pt x="240" y="31"/>
                  </a:cubicBezTo>
                  <a:cubicBezTo>
                    <a:pt x="240" y="33"/>
                    <a:pt x="240" y="35"/>
                    <a:pt x="238" y="46"/>
                  </a:cubicBezTo>
                  <a:lnTo>
                    <a:pt x="147" y="403"/>
                  </a:lnTo>
                  <a:cubicBezTo>
                    <a:pt x="143" y="429"/>
                    <a:pt x="141" y="436"/>
                    <a:pt x="68" y="436"/>
                  </a:cubicBezTo>
                  <a:cubicBezTo>
                    <a:pt x="44" y="436"/>
                    <a:pt x="37" y="436"/>
                    <a:pt x="37" y="451"/>
                  </a:cubicBezTo>
                  <a:cubicBezTo>
                    <a:pt x="37" y="451"/>
                    <a:pt x="40" y="460"/>
                    <a:pt x="51" y="460"/>
                  </a:cubicBezTo>
                  <a:cubicBezTo>
                    <a:pt x="68" y="460"/>
                    <a:pt x="88" y="458"/>
                    <a:pt x="108" y="458"/>
                  </a:cubicBezTo>
                  <a:cubicBezTo>
                    <a:pt x="128" y="458"/>
                    <a:pt x="147" y="458"/>
                    <a:pt x="167" y="458"/>
                  </a:cubicBezTo>
                  <a:cubicBezTo>
                    <a:pt x="185" y="458"/>
                    <a:pt x="209" y="458"/>
                    <a:pt x="227" y="458"/>
                  </a:cubicBezTo>
                  <a:cubicBezTo>
                    <a:pt x="246" y="458"/>
                    <a:pt x="266" y="460"/>
                    <a:pt x="284" y="460"/>
                  </a:cubicBezTo>
                  <a:cubicBezTo>
                    <a:pt x="290" y="460"/>
                    <a:pt x="299" y="460"/>
                    <a:pt x="299" y="444"/>
                  </a:cubicBezTo>
                  <a:cubicBezTo>
                    <a:pt x="299" y="436"/>
                    <a:pt x="293" y="436"/>
                    <a:pt x="273" y="436"/>
                  </a:cubicBezTo>
                  <a:cubicBezTo>
                    <a:pt x="260" y="436"/>
                    <a:pt x="246" y="433"/>
                    <a:pt x="233" y="433"/>
                  </a:cubicBezTo>
                  <a:cubicBezTo>
                    <a:pt x="209" y="431"/>
                    <a:pt x="209" y="429"/>
                    <a:pt x="209" y="420"/>
                  </a:cubicBezTo>
                  <a:cubicBezTo>
                    <a:pt x="209" y="416"/>
                    <a:pt x="209" y="414"/>
                    <a:pt x="211" y="40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9" name="Freeform 48">
              <a:extLst>
                <a:ext uri="{FF2B5EF4-FFF2-40B4-BE49-F238E27FC236}">
                  <a16:creationId xmlns:a16="http://schemas.microsoft.com/office/drawing/2014/main" id="{C7E6F93C-2AF8-FD44-8801-0AFDBBFA143A}"/>
                </a:ext>
              </a:extLst>
            </p:cNvPr>
            <p:cNvSpPr/>
            <p:nvPr/>
          </p:nvSpPr>
          <p:spPr>
            <a:xfrm>
              <a:off x="2903760" y="6699600"/>
              <a:ext cx="230760" cy="158040"/>
            </a:xfrm>
            <a:custGeom>
              <a:avLst/>
              <a:gdLst/>
              <a:ahLst/>
              <a:cxnLst>
                <a:cxn ang="3cd4">
                  <a:pos x="hc" y="t"/>
                </a:cxn>
                <a:cxn ang="cd2">
                  <a:pos x="l" y="vc"/>
                </a:cxn>
                <a:cxn ang="cd4">
                  <a:pos x="hc" y="b"/>
                </a:cxn>
                <a:cxn ang="0">
                  <a:pos x="r" y="vc"/>
                </a:cxn>
              </a:cxnLst>
              <a:rect l="l" t="t" r="r" b="b"/>
              <a:pathLst>
                <a:path w="642" h="440">
                  <a:moveTo>
                    <a:pt x="420" y="99"/>
                  </a:moveTo>
                  <a:cubicBezTo>
                    <a:pt x="425" y="79"/>
                    <a:pt x="433" y="42"/>
                    <a:pt x="433" y="37"/>
                  </a:cubicBezTo>
                  <a:cubicBezTo>
                    <a:pt x="433" y="20"/>
                    <a:pt x="420" y="11"/>
                    <a:pt x="407" y="11"/>
                  </a:cubicBezTo>
                  <a:cubicBezTo>
                    <a:pt x="394" y="11"/>
                    <a:pt x="376" y="18"/>
                    <a:pt x="370" y="37"/>
                  </a:cubicBezTo>
                  <a:cubicBezTo>
                    <a:pt x="367" y="44"/>
                    <a:pt x="321" y="231"/>
                    <a:pt x="315" y="255"/>
                  </a:cubicBezTo>
                  <a:cubicBezTo>
                    <a:pt x="308" y="284"/>
                    <a:pt x="306" y="301"/>
                    <a:pt x="306" y="319"/>
                  </a:cubicBezTo>
                  <a:cubicBezTo>
                    <a:pt x="306" y="330"/>
                    <a:pt x="306" y="332"/>
                    <a:pt x="308" y="337"/>
                  </a:cubicBezTo>
                  <a:cubicBezTo>
                    <a:pt x="286" y="389"/>
                    <a:pt x="255" y="418"/>
                    <a:pt x="218" y="418"/>
                  </a:cubicBezTo>
                  <a:cubicBezTo>
                    <a:pt x="141" y="418"/>
                    <a:pt x="141" y="348"/>
                    <a:pt x="141" y="330"/>
                  </a:cubicBezTo>
                  <a:cubicBezTo>
                    <a:pt x="141" y="299"/>
                    <a:pt x="145" y="262"/>
                    <a:pt x="191" y="141"/>
                  </a:cubicBezTo>
                  <a:cubicBezTo>
                    <a:pt x="202" y="112"/>
                    <a:pt x="207" y="99"/>
                    <a:pt x="207" y="79"/>
                  </a:cubicBezTo>
                  <a:cubicBezTo>
                    <a:pt x="207" y="35"/>
                    <a:pt x="176" y="0"/>
                    <a:pt x="128" y="0"/>
                  </a:cubicBezTo>
                  <a:cubicBezTo>
                    <a:pt x="35" y="0"/>
                    <a:pt x="0" y="141"/>
                    <a:pt x="0" y="150"/>
                  </a:cubicBezTo>
                  <a:cubicBezTo>
                    <a:pt x="0" y="158"/>
                    <a:pt x="9" y="158"/>
                    <a:pt x="11" y="158"/>
                  </a:cubicBezTo>
                  <a:cubicBezTo>
                    <a:pt x="22" y="158"/>
                    <a:pt x="22" y="158"/>
                    <a:pt x="26" y="141"/>
                  </a:cubicBezTo>
                  <a:cubicBezTo>
                    <a:pt x="53" y="51"/>
                    <a:pt x="90" y="22"/>
                    <a:pt x="125" y="22"/>
                  </a:cubicBezTo>
                  <a:cubicBezTo>
                    <a:pt x="134" y="22"/>
                    <a:pt x="150" y="22"/>
                    <a:pt x="150" y="53"/>
                  </a:cubicBezTo>
                  <a:cubicBezTo>
                    <a:pt x="150" y="77"/>
                    <a:pt x="139" y="106"/>
                    <a:pt x="132" y="121"/>
                  </a:cubicBezTo>
                  <a:cubicBezTo>
                    <a:pt x="90" y="235"/>
                    <a:pt x="77" y="282"/>
                    <a:pt x="77" y="317"/>
                  </a:cubicBezTo>
                  <a:cubicBezTo>
                    <a:pt x="77" y="407"/>
                    <a:pt x="143" y="440"/>
                    <a:pt x="216" y="440"/>
                  </a:cubicBezTo>
                  <a:cubicBezTo>
                    <a:pt x="231" y="440"/>
                    <a:pt x="277" y="440"/>
                    <a:pt x="317" y="372"/>
                  </a:cubicBezTo>
                  <a:cubicBezTo>
                    <a:pt x="341" y="433"/>
                    <a:pt x="409" y="440"/>
                    <a:pt x="438" y="440"/>
                  </a:cubicBezTo>
                  <a:cubicBezTo>
                    <a:pt x="510" y="440"/>
                    <a:pt x="552" y="378"/>
                    <a:pt x="579" y="321"/>
                  </a:cubicBezTo>
                  <a:cubicBezTo>
                    <a:pt x="612" y="244"/>
                    <a:pt x="642" y="114"/>
                    <a:pt x="642" y="68"/>
                  </a:cubicBezTo>
                  <a:cubicBezTo>
                    <a:pt x="642" y="15"/>
                    <a:pt x="616" y="0"/>
                    <a:pt x="598" y="0"/>
                  </a:cubicBezTo>
                  <a:cubicBezTo>
                    <a:pt x="574" y="0"/>
                    <a:pt x="550" y="24"/>
                    <a:pt x="550" y="46"/>
                  </a:cubicBezTo>
                  <a:cubicBezTo>
                    <a:pt x="550" y="59"/>
                    <a:pt x="557" y="66"/>
                    <a:pt x="565" y="73"/>
                  </a:cubicBezTo>
                  <a:cubicBezTo>
                    <a:pt x="576" y="84"/>
                    <a:pt x="601" y="108"/>
                    <a:pt x="601" y="156"/>
                  </a:cubicBezTo>
                  <a:cubicBezTo>
                    <a:pt x="601" y="189"/>
                    <a:pt x="572" y="284"/>
                    <a:pt x="548" y="332"/>
                  </a:cubicBezTo>
                  <a:cubicBezTo>
                    <a:pt x="521" y="385"/>
                    <a:pt x="488" y="418"/>
                    <a:pt x="440" y="418"/>
                  </a:cubicBezTo>
                  <a:cubicBezTo>
                    <a:pt x="394" y="418"/>
                    <a:pt x="370" y="389"/>
                    <a:pt x="370" y="334"/>
                  </a:cubicBezTo>
                  <a:cubicBezTo>
                    <a:pt x="370" y="308"/>
                    <a:pt x="376" y="277"/>
                    <a:pt x="378" y="26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0" name="Freeform 49">
              <a:extLst>
                <a:ext uri="{FF2B5EF4-FFF2-40B4-BE49-F238E27FC236}">
                  <a16:creationId xmlns:a16="http://schemas.microsoft.com/office/drawing/2014/main" id="{CD128903-EAEC-7741-8F3B-2BC987DEDB58}"/>
                </a:ext>
              </a:extLst>
            </p:cNvPr>
            <p:cNvSpPr/>
            <p:nvPr/>
          </p:nvSpPr>
          <p:spPr>
            <a:xfrm>
              <a:off x="3267000" y="6725880"/>
              <a:ext cx="231840" cy="82080"/>
            </a:xfrm>
            <a:custGeom>
              <a:avLst/>
              <a:gdLst/>
              <a:ahLst/>
              <a:cxnLst>
                <a:cxn ang="3cd4">
                  <a:pos x="hc" y="t"/>
                </a:cxn>
                <a:cxn ang="cd2">
                  <a:pos x="l" y="vc"/>
                </a:cxn>
                <a:cxn ang="cd4">
                  <a:pos x="hc" y="b"/>
                </a:cxn>
                <a:cxn ang="0">
                  <a:pos x="r" y="vc"/>
                </a:cxn>
              </a:cxnLst>
              <a:rect l="l" t="t" r="r" b="b"/>
              <a:pathLst>
                <a:path w="645" h="229">
                  <a:moveTo>
                    <a:pt x="612" y="40"/>
                  </a:moveTo>
                  <a:cubicBezTo>
                    <a:pt x="627" y="40"/>
                    <a:pt x="645" y="40"/>
                    <a:pt x="645" y="20"/>
                  </a:cubicBezTo>
                  <a:cubicBezTo>
                    <a:pt x="645" y="0"/>
                    <a:pt x="627" y="0"/>
                    <a:pt x="614" y="0"/>
                  </a:cubicBezTo>
                  <a:lnTo>
                    <a:pt x="33" y="0"/>
                  </a:lnTo>
                  <a:cubicBezTo>
                    <a:pt x="18" y="0"/>
                    <a:pt x="0" y="0"/>
                    <a:pt x="0" y="20"/>
                  </a:cubicBezTo>
                  <a:cubicBezTo>
                    <a:pt x="0" y="40"/>
                    <a:pt x="18" y="40"/>
                    <a:pt x="33" y="40"/>
                  </a:cubicBezTo>
                  <a:close/>
                  <a:moveTo>
                    <a:pt x="614" y="229"/>
                  </a:moveTo>
                  <a:cubicBezTo>
                    <a:pt x="627" y="229"/>
                    <a:pt x="645" y="229"/>
                    <a:pt x="645" y="209"/>
                  </a:cubicBezTo>
                  <a:cubicBezTo>
                    <a:pt x="645" y="189"/>
                    <a:pt x="627" y="189"/>
                    <a:pt x="612" y="189"/>
                  </a:cubicBezTo>
                  <a:lnTo>
                    <a:pt x="33" y="189"/>
                  </a:lnTo>
                  <a:cubicBezTo>
                    <a:pt x="18" y="189"/>
                    <a:pt x="0" y="189"/>
                    <a:pt x="0" y="209"/>
                  </a:cubicBezTo>
                  <a:cubicBezTo>
                    <a:pt x="0" y="229"/>
                    <a:pt x="18" y="229"/>
                    <a:pt x="33" y="2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1" name="Freeform 50">
              <a:extLst>
                <a:ext uri="{FF2B5EF4-FFF2-40B4-BE49-F238E27FC236}">
                  <a16:creationId xmlns:a16="http://schemas.microsoft.com/office/drawing/2014/main" id="{27CA5FCC-C4C3-EC40-B572-CB316C156C95}"/>
                </a:ext>
              </a:extLst>
            </p:cNvPr>
            <p:cNvSpPr/>
            <p:nvPr/>
          </p:nvSpPr>
          <p:spPr>
            <a:xfrm>
              <a:off x="3790800" y="6310800"/>
              <a:ext cx="149400" cy="110520"/>
            </a:xfrm>
            <a:custGeom>
              <a:avLst/>
              <a:gdLst/>
              <a:ahLst/>
              <a:cxnLst>
                <a:cxn ang="3cd4">
                  <a:pos x="hc" y="t"/>
                </a:cxn>
                <a:cxn ang="cd2">
                  <a:pos x="l" y="vc"/>
                </a:cxn>
                <a:cxn ang="cd4">
                  <a:pos x="hc" y="b"/>
                </a:cxn>
                <a:cxn ang="0">
                  <a:pos x="r" y="vc"/>
                </a:cxn>
              </a:cxnLst>
              <a:rect l="l" t="t" r="r" b="b"/>
              <a:pathLst>
                <a:path w="416" h="308">
                  <a:moveTo>
                    <a:pt x="51" y="257"/>
                  </a:moveTo>
                  <a:cubicBezTo>
                    <a:pt x="48" y="266"/>
                    <a:pt x="44" y="284"/>
                    <a:pt x="44" y="286"/>
                  </a:cubicBezTo>
                  <a:cubicBezTo>
                    <a:pt x="44" y="301"/>
                    <a:pt x="57" y="308"/>
                    <a:pt x="68" y="308"/>
                  </a:cubicBezTo>
                  <a:cubicBezTo>
                    <a:pt x="79" y="308"/>
                    <a:pt x="90" y="299"/>
                    <a:pt x="95" y="293"/>
                  </a:cubicBezTo>
                  <a:cubicBezTo>
                    <a:pt x="97" y="286"/>
                    <a:pt x="103" y="264"/>
                    <a:pt x="106" y="251"/>
                  </a:cubicBezTo>
                  <a:cubicBezTo>
                    <a:pt x="110" y="238"/>
                    <a:pt x="117" y="207"/>
                    <a:pt x="121" y="189"/>
                  </a:cubicBezTo>
                  <a:cubicBezTo>
                    <a:pt x="125" y="174"/>
                    <a:pt x="130" y="158"/>
                    <a:pt x="132" y="143"/>
                  </a:cubicBezTo>
                  <a:cubicBezTo>
                    <a:pt x="141" y="114"/>
                    <a:pt x="141" y="110"/>
                    <a:pt x="161" y="81"/>
                  </a:cubicBezTo>
                  <a:cubicBezTo>
                    <a:pt x="180" y="55"/>
                    <a:pt x="211" y="20"/>
                    <a:pt x="264" y="20"/>
                  </a:cubicBezTo>
                  <a:cubicBezTo>
                    <a:pt x="304" y="20"/>
                    <a:pt x="304" y="53"/>
                    <a:pt x="304" y="66"/>
                  </a:cubicBezTo>
                  <a:cubicBezTo>
                    <a:pt x="304" y="108"/>
                    <a:pt x="275" y="183"/>
                    <a:pt x="264" y="211"/>
                  </a:cubicBezTo>
                  <a:cubicBezTo>
                    <a:pt x="255" y="231"/>
                    <a:pt x="253" y="238"/>
                    <a:pt x="253" y="249"/>
                  </a:cubicBezTo>
                  <a:cubicBezTo>
                    <a:pt x="253" y="284"/>
                    <a:pt x="284" y="308"/>
                    <a:pt x="317" y="308"/>
                  </a:cubicBezTo>
                  <a:cubicBezTo>
                    <a:pt x="385" y="308"/>
                    <a:pt x="416" y="213"/>
                    <a:pt x="416" y="202"/>
                  </a:cubicBezTo>
                  <a:cubicBezTo>
                    <a:pt x="416" y="194"/>
                    <a:pt x="407" y="194"/>
                    <a:pt x="405" y="194"/>
                  </a:cubicBezTo>
                  <a:cubicBezTo>
                    <a:pt x="396" y="194"/>
                    <a:pt x="394" y="198"/>
                    <a:pt x="392" y="207"/>
                  </a:cubicBezTo>
                  <a:cubicBezTo>
                    <a:pt x="376" y="260"/>
                    <a:pt x="348" y="288"/>
                    <a:pt x="319" y="288"/>
                  </a:cubicBezTo>
                  <a:cubicBezTo>
                    <a:pt x="306" y="288"/>
                    <a:pt x="304" y="279"/>
                    <a:pt x="304" y="264"/>
                  </a:cubicBezTo>
                  <a:cubicBezTo>
                    <a:pt x="304" y="249"/>
                    <a:pt x="306" y="240"/>
                    <a:pt x="319" y="209"/>
                  </a:cubicBezTo>
                  <a:cubicBezTo>
                    <a:pt x="326" y="187"/>
                    <a:pt x="354" y="117"/>
                    <a:pt x="354" y="77"/>
                  </a:cubicBezTo>
                  <a:cubicBezTo>
                    <a:pt x="354" y="11"/>
                    <a:pt x="301" y="0"/>
                    <a:pt x="266" y="0"/>
                  </a:cubicBezTo>
                  <a:cubicBezTo>
                    <a:pt x="209" y="0"/>
                    <a:pt x="172" y="35"/>
                    <a:pt x="152" y="62"/>
                  </a:cubicBezTo>
                  <a:cubicBezTo>
                    <a:pt x="145" y="15"/>
                    <a:pt x="106" y="0"/>
                    <a:pt x="79" y="0"/>
                  </a:cubicBezTo>
                  <a:cubicBezTo>
                    <a:pt x="48" y="0"/>
                    <a:pt x="33" y="22"/>
                    <a:pt x="24" y="37"/>
                  </a:cubicBezTo>
                  <a:cubicBezTo>
                    <a:pt x="9" y="62"/>
                    <a:pt x="0" y="101"/>
                    <a:pt x="0" y="103"/>
                  </a:cubicBezTo>
                  <a:cubicBezTo>
                    <a:pt x="0" y="112"/>
                    <a:pt x="9" y="112"/>
                    <a:pt x="11" y="112"/>
                  </a:cubicBezTo>
                  <a:cubicBezTo>
                    <a:pt x="22" y="112"/>
                    <a:pt x="22" y="110"/>
                    <a:pt x="26" y="92"/>
                  </a:cubicBezTo>
                  <a:cubicBezTo>
                    <a:pt x="37" y="53"/>
                    <a:pt x="51" y="20"/>
                    <a:pt x="77" y="20"/>
                  </a:cubicBezTo>
                  <a:cubicBezTo>
                    <a:pt x="95" y="20"/>
                    <a:pt x="99" y="33"/>
                    <a:pt x="99" y="53"/>
                  </a:cubicBezTo>
                  <a:cubicBezTo>
                    <a:pt x="99" y="66"/>
                    <a:pt x="92" y="90"/>
                    <a:pt x="88" y="110"/>
                  </a:cubicBezTo>
                  <a:cubicBezTo>
                    <a:pt x="84" y="128"/>
                    <a:pt x="77" y="156"/>
                    <a:pt x="73" y="16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2" name="Freeform 51">
              <a:extLst>
                <a:ext uri="{FF2B5EF4-FFF2-40B4-BE49-F238E27FC236}">
                  <a16:creationId xmlns:a16="http://schemas.microsoft.com/office/drawing/2014/main" id="{66960EF3-0D9A-D848-A53A-F71AE43A98E9}"/>
                </a:ext>
              </a:extLst>
            </p:cNvPr>
            <p:cNvSpPr/>
            <p:nvPr/>
          </p:nvSpPr>
          <p:spPr>
            <a:xfrm>
              <a:off x="3633840" y="6523200"/>
              <a:ext cx="463680" cy="487440"/>
            </a:xfrm>
            <a:custGeom>
              <a:avLst/>
              <a:gdLst/>
              <a:ahLst/>
              <a:cxnLst>
                <a:cxn ang="3cd4">
                  <a:pos x="hc" y="t"/>
                </a:cxn>
                <a:cxn ang="cd2">
                  <a:pos x="l" y="vc"/>
                </a:cxn>
                <a:cxn ang="cd4">
                  <a:pos x="hc" y="b"/>
                </a:cxn>
                <a:cxn ang="0">
                  <a:pos x="r" y="vc"/>
                </a:cxn>
              </a:cxnLst>
              <a:rect l="l" t="t" r="r" b="b"/>
              <a:pathLst>
                <a:path w="1289" h="1355">
                  <a:moveTo>
                    <a:pt x="1173" y="1355"/>
                  </a:moveTo>
                  <a:lnTo>
                    <a:pt x="1289" y="1045"/>
                  </a:lnTo>
                  <a:lnTo>
                    <a:pt x="1265" y="1045"/>
                  </a:lnTo>
                  <a:cubicBezTo>
                    <a:pt x="1228" y="1146"/>
                    <a:pt x="1124" y="1212"/>
                    <a:pt x="1012" y="1241"/>
                  </a:cubicBezTo>
                  <a:cubicBezTo>
                    <a:pt x="992" y="1245"/>
                    <a:pt x="898" y="1272"/>
                    <a:pt x="711" y="1272"/>
                  </a:cubicBezTo>
                  <a:lnTo>
                    <a:pt x="128" y="1272"/>
                  </a:lnTo>
                  <a:lnTo>
                    <a:pt x="620" y="693"/>
                  </a:lnTo>
                  <a:cubicBezTo>
                    <a:pt x="627" y="686"/>
                    <a:pt x="629" y="682"/>
                    <a:pt x="629" y="678"/>
                  </a:cubicBezTo>
                  <a:cubicBezTo>
                    <a:pt x="629" y="675"/>
                    <a:pt x="629" y="673"/>
                    <a:pt x="623" y="662"/>
                  </a:cubicBezTo>
                  <a:lnTo>
                    <a:pt x="172" y="46"/>
                  </a:lnTo>
                  <a:lnTo>
                    <a:pt x="702" y="46"/>
                  </a:lnTo>
                  <a:cubicBezTo>
                    <a:pt x="832" y="46"/>
                    <a:pt x="920" y="59"/>
                    <a:pt x="928" y="62"/>
                  </a:cubicBezTo>
                  <a:cubicBezTo>
                    <a:pt x="981" y="70"/>
                    <a:pt x="1065" y="86"/>
                    <a:pt x="1142" y="134"/>
                  </a:cubicBezTo>
                  <a:cubicBezTo>
                    <a:pt x="1166" y="150"/>
                    <a:pt x="1232" y="194"/>
                    <a:pt x="1265" y="273"/>
                  </a:cubicBezTo>
                  <a:lnTo>
                    <a:pt x="1289" y="273"/>
                  </a:lnTo>
                  <a:lnTo>
                    <a:pt x="1173" y="0"/>
                  </a:lnTo>
                  <a:lnTo>
                    <a:pt x="26" y="0"/>
                  </a:lnTo>
                  <a:cubicBezTo>
                    <a:pt x="4" y="0"/>
                    <a:pt x="4" y="0"/>
                    <a:pt x="0" y="7"/>
                  </a:cubicBezTo>
                  <a:cubicBezTo>
                    <a:pt x="0" y="9"/>
                    <a:pt x="0" y="29"/>
                    <a:pt x="0" y="40"/>
                  </a:cubicBezTo>
                  <a:lnTo>
                    <a:pt x="513" y="739"/>
                  </a:lnTo>
                  <a:lnTo>
                    <a:pt x="11" y="1327"/>
                  </a:lnTo>
                  <a:cubicBezTo>
                    <a:pt x="0" y="1340"/>
                    <a:pt x="0" y="1344"/>
                    <a:pt x="0" y="1344"/>
                  </a:cubicBezTo>
                  <a:cubicBezTo>
                    <a:pt x="0" y="1355"/>
                    <a:pt x="9" y="1355"/>
                    <a:pt x="26" y="135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3" name="Freeform 52">
              <a:extLst>
                <a:ext uri="{FF2B5EF4-FFF2-40B4-BE49-F238E27FC236}">
                  <a16:creationId xmlns:a16="http://schemas.microsoft.com/office/drawing/2014/main" id="{13C022E6-907A-A645-B491-7030A5C32E9D}"/>
                </a:ext>
              </a:extLst>
            </p:cNvPr>
            <p:cNvSpPr/>
            <p:nvPr/>
          </p:nvSpPr>
          <p:spPr>
            <a:xfrm>
              <a:off x="3624480" y="7102800"/>
              <a:ext cx="107280" cy="212040"/>
            </a:xfrm>
            <a:custGeom>
              <a:avLst/>
              <a:gdLst/>
              <a:ahLst/>
              <a:cxnLst>
                <a:cxn ang="3cd4">
                  <a:pos x="hc" y="t"/>
                </a:cxn>
                <a:cxn ang="cd2">
                  <a:pos x="l" y="vc"/>
                </a:cxn>
                <a:cxn ang="cd4">
                  <a:pos x="hc" y="b"/>
                </a:cxn>
                <a:cxn ang="0">
                  <a:pos x="r" y="vc"/>
                </a:cxn>
              </a:cxnLst>
              <a:rect l="l" t="t" r="r" b="b"/>
              <a:pathLst>
                <a:path w="299" h="590">
                  <a:moveTo>
                    <a:pt x="299" y="26"/>
                  </a:moveTo>
                  <a:cubicBezTo>
                    <a:pt x="299" y="13"/>
                    <a:pt x="290" y="0"/>
                    <a:pt x="273" y="0"/>
                  </a:cubicBezTo>
                  <a:cubicBezTo>
                    <a:pt x="253" y="0"/>
                    <a:pt x="233" y="20"/>
                    <a:pt x="233" y="37"/>
                  </a:cubicBezTo>
                  <a:cubicBezTo>
                    <a:pt x="233" y="48"/>
                    <a:pt x="242" y="64"/>
                    <a:pt x="262" y="64"/>
                  </a:cubicBezTo>
                  <a:cubicBezTo>
                    <a:pt x="279" y="64"/>
                    <a:pt x="299" y="46"/>
                    <a:pt x="299" y="26"/>
                  </a:cubicBezTo>
                  <a:close/>
                  <a:moveTo>
                    <a:pt x="154" y="484"/>
                  </a:moveTo>
                  <a:cubicBezTo>
                    <a:pt x="143" y="530"/>
                    <a:pt x="108" y="570"/>
                    <a:pt x="66" y="570"/>
                  </a:cubicBezTo>
                  <a:cubicBezTo>
                    <a:pt x="57" y="570"/>
                    <a:pt x="51" y="568"/>
                    <a:pt x="42" y="565"/>
                  </a:cubicBezTo>
                  <a:cubicBezTo>
                    <a:pt x="59" y="557"/>
                    <a:pt x="66" y="541"/>
                    <a:pt x="66" y="530"/>
                  </a:cubicBezTo>
                  <a:cubicBezTo>
                    <a:pt x="66" y="515"/>
                    <a:pt x="53" y="506"/>
                    <a:pt x="40" y="506"/>
                  </a:cubicBezTo>
                  <a:cubicBezTo>
                    <a:pt x="18" y="506"/>
                    <a:pt x="0" y="524"/>
                    <a:pt x="0" y="546"/>
                  </a:cubicBezTo>
                  <a:cubicBezTo>
                    <a:pt x="0" y="572"/>
                    <a:pt x="26" y="590"/>
                    <a:pt x="68" y="590"/>
                  </a:cubicBezTo>
                  <a:cubicBezTo>
                    <a:pt x="108" y="590"/>
                    <a:pt x="189" y="565"/>
                    <a:pt x="209" y="482"/>
                  </a:cubicBezTo>
                  <a:lnTo>
                    <a:pt x="271" y="238"/>
                  </a:lnTo>
                  <a:cubicBezTo>
                    <a:pt x="273" y="231"/>
                    <a:pt x="275" y="224"/>
                    <a:pt x="275" y="216"/>
                  </a:cubicBezTo>
                  <a:cubicBezTo>
                    <a:pt x="275" y="178"/>
                    <a:pt x="242" y="152"/>
                    <a:pt x="200" y="152"/>
                  </a:cubicBezTo>
                  <a:cubicBezTo>
                    <a:pt x="125" y="152"/>
                    <a:pt x="81" y="244"/>
                    <a:pt x="81" y="255"/>
                  </a:cubicBezTo>
                  <a:cubicBezTo>
                    <a:pt x="81" y="264"/>
                    <a:pt x="92" y="264"/>
                    <a:pt x="92" y="264"/>
                  </a:cubicBezTo>
                  <a:cubicBezTo>
                    <a:pt x="101" y="264"/>
                    <a:pt x="101" y="262"/>
                    <a:pt x="108" y="251"/>
                  </a:cubicBezTo>
                  <a:cubicBezTo>
                    <a:pt x="123" y="211"/>
                    <a:pt x="158" y="169"/>
                    <a:pt x="198" y="169"/>
                  </a:cubicBezTo>
                  <a:cubicBezTo>
                    <a:pt x="216" y="169"/>
                    <a:pt x="222" y="180"/>
                    <a:pt x="222" y="202"/>
                  </a:cubicBezTo>
                  <a:cubicBezTo>
                    <a:pt x="222" y="211"/>
                    <a:pt x="220" y="220"/>
                    <a:pt x="220" y="22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4" name="Freeform 53">
              <a:extLst>
                <a:ext uri="{FF2B5EF4-FFF2-40B4-BE49-F238E27FC236}">
                  <a16:creationId xmlns:a16="http://schemas.microsoft.com/office/drawing/2014/main" id="{394CCCFA-5FDA-F44C-B75E-3ECBE9B710B5}"/>
                </a:ext>
              </a:extLst>
            </p:cNvPr>
            <p:cNvSpPr/>
            <p:nvPr/>
          </p:nvSpPr>
          <p:spPr>
            <a:xfrm>
              <a:off x="3771000" y="7170120"/>
              <a:ext cx="179280" cy="66240"/>
            </a:xfrm>
            <a:custGeom>
              <a:avLst/>
              <a:gdLst/>
              <a:ahLst/>
              <a:cxnLst>
                <a:cxn ang="3cd4">
                  <a:pos x="hc" y="t"/>
                </a:cxn>
                <a:cxn ang="cd2">
                  <a:pos x="l" y="vc"/>
                </a:cxn>
                <a:cxn ang="cd4">
                  <a:pos x="hc" y="b"/>
                </a:cxn>
                <a:cxn ang="0">
                  <a:pos x="r" y="vc"/>
                </a:cxn>
              </a:cxnLst>
              <a:rect l="l" t="t" r="r" b="b"/>
              <a:pathLst>
                <a:path w="499" h="185">
                  <a:moveTo>
                    <a:pt x="475" y="33"/>
                  </a:moveTo>
                  <a:cubicBezTo>
                    <a:pt x="484" y="33"/>
                    <a:pt x="499" y="33"/>
                    <a:pt x="499" y="15"/>
                  </a:cubicBezTo>
                  <a:cubicBezTo>
                    <a:pt x="499" y="0"/>
                    <a:pt x="484" y="0"/>
                    <a:pt x="475" y="0"/>
                  </a:cubicBezTo>
                  <a:lnTo>
                    <a:pt x="24" y="0"/>
                  </a:lnTo>
                  <a:cubicBezTo>
                    <a:pt x="15" y="0"/>
                    <a:pt x="0" y="0"/>
                    <a:pt x="0" y="15"/>
                  </a:cubicBezTo>
                  <a:cubicBezTo>
                    <a:pt x="0" y="33"/>
                    <a:pt x="15" y="33"/>
                    <a:pt x="26" y="33"/>
                  </a:cubicBezTo>
                  <a:close/>
                  <a:moveTo>
                    <a:pt x="475" y="185"/>
                  </a:moveTo>
                  <a:cubicBezTo>
                    <a:pt x="484" y="185"/>
                    <a:pt x="499" y="185"/>
                    <a:pt x="499" y="167"/>
                  </a:cubicBezTo>
                  <a:cubicBezTo>
                    <a:pt x="499" y="150"/>
                    <a:pt x="484" y="150"/>
                    <a:pt x="475" y="150"/>
                  </a:cubicBezTo>
                  <a:lnTo>
                    <a:pt x="26" y="150"/>
                  </a:lnTo>
                  <a:cubicBezTo>
                    <a:pt x="15" y="150"/>
                    <a:pt x="0" y="150"/>
                    <a:pt x="0" y="167"/>
                  </a:cubicBezTo>
                  <a:cubicBezTo>
                    <a:pt x="0" y="185"/>
                    <a:pt x="15" y="185"/>
                    <a:pt x="24" y="18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5" name="Freeform 54">
              <a:extLst>
                <a:ext uri="{FF2B5EF4-FFF2-40B4-BE49-F238E27FC236}">
                  <a16:creationId xmlns:a16="http://schemas.microsoft.com/office/drawing/2014/main" id="{7F1A4770-3137-EF40-8633-9F33B0847B2E}"/>
                </a:ext>
              </a:extLst>
            </p:cNvPr>
            <p:cNvSpPr/>
            <p:nvPr/>
          </p:nvSpPr>
          <p:spPr>
            <a:xfrm>
              <a:off x="3992759" y="7102079"/>
              <a:ext cx="89280" cy="162000"/>
            </a:xfrm>
            <a:custGeom>
              <a:avLst/>
              <a:gdLst/>
              <a:ahLst/>
              <a:cxnLst>
                <a:cxn ang="3cd4">
                  <a:pos x="hc" y="t"/>
                </a:cxn>
                <a:cxn ang="cd2">
                  <a:pos x="l" y="vc"/>
                </a:cxn>
                <a:cxn ang="cd4">
                  <a:pos x="hc" y="b"/>
                </a:cxn>
                <a:cxn ang="0">
                  <a:pos x="r" y="vc"/>
                </a:cxn>
              </a:cxnLst>
              <a:rect l="l" t="t" r="r" b="b"/>
              <a:pathLst>
                <a:path w="249" h="451">
                  <a:moveTo>
                    <a:pt x="154" y="20"/>
                  </a:moveTo>
                  <a:cubicBezTo>
                    <a:pt x="154" y="0"/>
                    <a:pt x="152" y="0"/>
                    <a:pt x="134" y="0"/>
                  </a:cubicBezTo>
                  <a:cubicBezTo>
                    <a:pt x="90" y="42"/>
                    <a:pt x="29" y="44"/>
                    <a:pt x="0" y="44"/>
                  </a:cubicBezTo>
                  <a:lnTo>
                    <a:pt x="0" y="68"/>
                  </a:lnTo>
                  <a:cubicBezTo>
                    <a:pt x="15" y="68"/>
                    <a:pt x="62" y="68"/>
                    <a:pt x="99" y="48"/>
                  </a:cubicBezTo>
                  <a:lnTo>
                    <a:pt x="99" y="396"/>
                  </a:lnTo>
                  <a:cubicBezTo>
                    <a:pt x="99" y="418"/>
                    <a:pt x="99" y="427"/>
                    <a:pt x="31" y="427"/>
                  </a:cubicBezTo>
                  <a:lnTo>
                    <a:pt x="4" y="427"/>
                  </a:lnTo>
                  <a:lnTo>
                    <a:pt x="4" y="451"/>
                  </a:lnTo>
                  <a:cubicBezTo>
                    <a:pt x="18" y="451"/>
                    <a:pt x="101" y="449"/>
                    <a:pt x="125" y="449"/>
                  </a:cubicBezTo>
                  <a:cubicBezTo>
                    <a:pt x="147" y="449"/>
                    <a:pt x="233" y="451"/>
                    <a:pt x="249" y="451"/>
                  </a:cubicBezTo>
                  <a:lnTo>
                    <a:pt x="249" y="427"/>
                  </a:lnTo>
                  <a:lnTo>
                    <a:pt x="222" y="427"/>
                  </a:lnTo>
                  <a:cubicBezTo>
                    <a:pt x="154" y="427"/>
                    <a:pt x="154" y="418"/>
                    <a:pt x="154" y="3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6" name="Freeform 55">
              <a:extLst>
                <a:ext uri="{FF2B5EF4-FFF2-40B4-BE49-F238E27FC236}">
                  <a16:creationId xmlns:a16="http://schemas.microsoft.com/office/drawing/2014/main" id="{ABE9E3CF-CEF1-A24F-9350-C413CA75E2D7}"/>
                </a:ext>
              </a:extLst>
            </p:cNvPr>
            <p:cNvSpPr/>
            <p:nvPr/>
          </p:nvSpPr>
          <p:spPr>
            <a:xfrm>
              <a:off x="4185000" y="6699600"/>
              <a:ext cx="173880" cy="158040"/>
            </a:xfrm>
            <a:custGeom>
              <a:avLst/>
              <a:gdLst/>
              <a:ahLst/>
              <a:cxnLst>
                <a:cxn ang="3cd4">
                  <a:pos x="hc" y="t"/>
                </a:cxn>
                <a:cxn ang="cd2">
                  <a:pos x="l" y="vc"/>
                </a:cxn>
                <a:cxn ang="cd4">
                  <a:pos x="hc" y="b"/>
                </a:cxn>
                <a:cxn ang="0">
                  <a:pos x="r" y="vc"/>
                </a:cxn>
              </a:cxnLst>
              <a:rect l="l" t="t" r="r" b="b"/>
              <a:pathLst>
                <a:path w="484" h="440">
                  <a:moveTo>
                    <a:pt x="297" y="136"/>
                  </a:moveTo>
                  <a:cubicBezTo>
                    <a:pt x="301" y="110"/>
                    <a:pt x="323" y="22"/>
                    <a:pt x="392" y="22"/>
                  </a:cubicBezTo>
                  <a:cubicBezTo>
                    <a:pt x="398" y="22"/>
                    <a:pt x="420" y="22"/>
                    <a:pt x="440" y="33"/>
                  </a:cubicBezTo>
                  <a:cubicBezTo>
                    <a:pt x="414" y="40"/>
                    <a:pt x="394" y="64"/>
                    <a:pt x="394" y="86"/>
                  </a:cubicBezTo>
                  <a:cubicBezTo>
                    <a:pt x="394" y="101"/>
                    <a:pt x="405" y="121"/>
                    <a:pt x="431" y="121"/>
                  </a:cubicBezTo>
                  <a:cubicBezTo>
                    <a:pt x="453" y="121"/>
                    <a:pt x="484" y="103"/>
                    <a:pt x="484" y="64"/>
                  </a:cubicBezTo>
                  <a:cubicBezTo>
                    <a:pt x="484" y="13"/>
                    <a:pt x="427" y="0"/>
                    <a:pt x="394" y="0"/>
                  </a:cubicBezTo>
                  <a:cubicBezTo>
                    <a:pt x="337" y="0"/>
                    <a:pt x="304" y="51"/>
                    <a:pt x="290" y="75"/>
                  </a:cubicBezTo>
                  <a:cubicBezTo>
                    <a:pt x="266" y="9"/>
                    <a:pt x="216" y="0"/>
                    <a:pt x="187" y="0"/>
                  </a:cubicBezTo>
                  <a:cubicBezTo>
                    <a:pt x="86" y="0"/>
                    <a:pt x="31" y="125"/>
                    <a:pt x="31" y="150"/>
                  </a:cubicBezTo>
                  <a:cubicBezTo>
                    <a:pt x="31" y="158"/>
                    <a:pt x="40" y="158"/>
                    <a:pt x="42" y="158"/>
                  </a:cubicBezTo>
                  <a:cubicBezTo>
                    <a:pt x="51" y="158"/>
                    <a:pt x="53" y="158"/>
                    <a:pt x="55" y="150"/>
                  </a:cubicBezTo>
                  <a:cubicBezTo>
                    <a:pt x="88" y="46"/>
                    <a:pt x="152" y="22"/>
                    <a:pt x="185" y="22"/>
                  </a:cubicBezTo>
                  <a:cubicBezTo>
                    <a:pt x="202" y="22"/>
                    <a:pt x="238" y="31"/>
                    <a:pt x="238" y="86"/>
                  </a:cubicBezTo>
                  <a:cubicBezTo>
                    <a:pt x="238" y="117"/>
                    <a:pt x="220" y="183"/>
                    <a:pt x="185" y="317"/>
                  </a:cubicBezTo>
                  <a:cubicBezTo>
                    <a:pt x="169" y="378"/>
                    <a:pt x="134" y="418"/>
                    <a:pt x="92" y="418"/>
                  </a:cubicBezTo>
                  <a:cubicBezTo>
                    <a:pt x="86" y="418"/>
                    <a:pt x="64" y="418"/>
                    <a:pt x="44" y="407"/>
                  </a:cubicBezTo>
                  <a:cubicBezTo>
                    <a:pt x="68" y="400"/>
                    <a:pt x="90" y="381"/>
                    <a:pt x="90" y="354"/>
                  </a:cubicBezTo>
                  <a:cubicBezTo>
                    <a:pt x="90" y="328"/>
                    <a:pt x="68" y="319"/>
                    <a:pt x="53" y="319"/>
                  </a:cubicBezTo>
                  <a:cubicBezTo>
                    <a:pt x="24" y="319"/>
                    <a:pt x="0" y="345"/>
                    <a:pt x="0" y="376"/>
                  </a:cubicBezTo>
                  <a:cubicBezTo>
                    <a:pt x="0" y="420"/>
                    <a:pt x="48" y="440"/>
                    <a:pt x="92" y="440"/>
                  </a:cubicBezTo>
                  <a:cubicBezTo>
                    <a:pt x="156" y="440"/>
                    <a:pt x="191" y="372"/>
                    <a:pt x="194" y="365"/>
                  </a:cubicBezTo>
                  <a:cubicBezTo>
                    <a:pt x="205" y="403"/>
                    <a:pt x="240" y="440"/>
                    <a:pt x="299" y="440"/>
                  </a:cubicBezTo>
                  <a:cubicBezTo>
                    <a:pt x="398" y="440"/>
                    <a:pt x="453" y="315"/>
                    <a:pt x="453" y="290"/>
                  </a:cubicBezTo>
                  <a:cubicBezTo>
                    <a:pt x="453" y="282"/>
                    <a:pt x="444" y="282"/>
                    <a:pt x="442" y="282"/>
                  </a:cubicBezTo>
                  <a:cubicBezTo>
                    <a:pt x="433" y="282"/>
                    <a:pt x="431" y="284"/>
                    <a:pt x="429" y="290"/>
                  </a:cubicBezTo>
                  <a:cubicBezTo>
                    <a:pt x="398" y="396"/>
                    <a:pt x="330" y="418"/>
                    <a:pt x="299" y="418"/>
                  </a:cubicBezTo>
                  <a:cubicBezTo>
                    <a:pt x="262" y="418"/>
                    <a:pt x="246" y="387"/>
                    <a:pt x="246" y="354"/>
                  </a:cubicBezTo>
                  <a:cubicBezTo>
                    <a:pt x="246" y="332"/>
                    <a:pt x="253" y="312"/>
                    <a:pt x="264" y="26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7" name="Freeform 56">
              <a:extLst>
                <a:ext uri="{FF2B5EF4-FFF2-40B4-BE49-F238E27FC236}">
                  <a16:creationId xmlns:a16="http://schemas.microsoft.com/office/drawing/2014/main" id="{22734EFC-DA1B-734F-AD78-B2A5DDC02A5F}"/>
                </a:ext>
              </a:extLst>
            </p:cNvPr>
            <p:cNvSpPr/>
            <p:nvPr/>
          </p:nvSpPr>
          <p:spPr>
            <a:xfrm>
              <a:off x="4372560" y="6744240"/>
              <a:ext cx="107280" cy="212040"/>
            </a:xfrm>
            <a:custGeom>
              <a:avLst/>
              <a:gdLst/>
              <a:ahLst/>
              <a:cxnLst>
                <a:cxn ang="3cd4">
                  <a:pos x="hc" y="t"/>
                </a:cxn>
                <a:cxn ang="cd2">
                  <a:pos x="l" y="vc"/>
                </a:cxn>
                <a:cxn ang="cd4">
                  <a:pos x="hc" y="b"/>
                </a:cxn>
                <a:cxn ang="0">
                  <a:pos x="r" y="vc"/>
                </a:cxn>
              </a:cxnLst>
              <a:rect l="l" t="t" r="r" b="b"/>
              <a:pathLst>
                <a:path w="299" h="590">
                  <a:moveTo>
                    <a:pt x="299" y="26"/>
                  </a:moveTo>
                  <a:cubicBezTo>
                    <a:pt x="299" y="13"/>
                    <a:pt x="290" y="0"/>
                    <a:pt x="273" y="0"/>
                  </a:cubicBezTo>
                  <a:cubicBezTo>
                    <a:pt x="253" y="0"/>
                    <a:pt x="233" y="20"/>
                    <a:pt x="233" y="37"/>
                  </a:cubicBezTo>
                  <a:cubicBezTo>
                    <a:pt x="233" y="48"/>
                    <a:pt x="242" y="64"/>
                    <a:pt x="262" y="64"/>
                  </a:cubicBezTo>
                  <a:cubicBezTo>
                    <a:pt x="279" y="64"/>
                    <a:pt x="299" y="46"/>
                    <a:pt x="299" y="26"/>
                  </a:cubicBezTo>
                  <a:close/>
                  <a:moveTo>
                    <a:pt x="154" y="484"/>
                  </a:moveTo>
                  <a:cubicBezTo>
                    <a:pt x="143" y="530"/>
                    <a:pt x="108" y="570"/>
                    <a:pt x="66" y="570"/>
                  </a:cubicBezTo>
                  <a:cubicBezTo>
                    <a:pt x="57" y="570"/>
                    <a:pt x="51" y="568"/>
                    <a:pt x="42" y="565"/>
                  </a:cubicBezTo>
                  <a:cubicBezTo>
                    <a:pt x="59" y="557"/>
                    <a:pt x="66" y="541"/>
                    <a:pt x="66" y="530"/>
                  </a:cubicBezTo>
                  <a:cubicBezTo>
                    <a:pt x="66" y="515"/>
                    <a:pt x="53" y="506"/>
                    <a:pt x="40" y="506"/>
                  </a:cubicBezTo>
                  <a:cubicBezTo>
                    <a:pt x="18" y="506"/>
                    <a:pt x="0" y="524"/>
                    <a:pt x="0" y="546"/>
                  </a:cubicBezTo>
                  <a:cubicBezTo>
                    <a:pt x="0" y="572"/>
                    <a:pt x="26" y="590"/>
                    <a:pt x="68" y="590"/>
                  </a:cubicBezTo>
                  <a:cubicBezTo>
                    <a:pt x="108" y="590"/>
                    <a:pt x="189" y="565"/>
                    <a:pt x="209" y="482"/>
                  </a:cubicBezTo>
                  <a:lnTo>
                    <a:pt x="271" y="238"/>
                  </a:lnTo>
                  <a:cubicBezTo>
                    <a:pt x="273" y="231"/>
                    <a:pt x="275" y="224"/>
                    <a:pt x="275" y="216"/>
                  </a:cubicBezTo>
                  <a:cubicBezTo>
                    <a:pt x="275" y="178"/>
                    <a:pt x="242" y="152"/>
                    <a:pt x="200" y="152"/>
                  </a:cubicBezTo>
                  <a:cubicBezTo>
                    <a:pt x="125" y="152"/>
                    <a:pt x="81" y="244"/>
                    <a:pt x="81" y="255"/>
                  </a:cubicBezTo>
                  <a:cubicBezTo>
                    <a:pt x="81" y="264"/>
                    <a:pt x="90" y="264"/>
                    <a:pt x="92" y="264"/>
                  </a:cubicBezTo>
                  <a:cubicBezTo>
                    <a:pt x="101" y="264"/>
                    <a:pt x="101" y="262"/>
                    <a:pt x="108" y="251"/>
                  </a:cubicBezTo>
                  <a:cubicBezTo>
                    <a:pt x="123" y="211"/>
                    <a:pt x="158" y="169"/>
                    <a:pt x="198" y="169"/>
                  </a:cubicBezTo>
                  <a:cubicBezTo>
                    <a:pt x="216" y="169"/>
                    <a:pt x="222" y="180"/>
                    <a:pt x="222" y="202"/>
                  </a:cubicBezTo>
                  <a:cubicBezTo>
                    <a:pt x="222" y="211"/>
                    <a:pt x="220" y="220"/>
                    <a:pt x="220" y="22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8" name="Freeform 57">
              <a:extLst>
                <a:ext uri="{FF2B5EF4-FFF2-40B4-BE49-F238E27FC236}">
                  <a16:creationId xmlns:a16="http://schemas.microsoft.com/office/drawing/2014/main" id="{B48BF982-27D4-9449-9C0C-279D44C93383}"/>
                </a:ext>
              </a:extLst>
            </p:cNvPr>
            <p:cNvSpPr/>
            <p:nvPr/>
          </p:nvSpPr>
          <p:spPr>
            <a:xfrm>
              <a:off x="4554000" y="659268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5"/>
                    <a:pt x="209" y="937"/>
                  </a:cubicBezTo>
                  <a:cubicBezTo>
                    <a:pt x="88" y="816"/>
                    <a:pt x="57" y="634"/>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3"/>
                    <a:pt x="0" y="484"/>
                  </a:cubicBezTo>
                  <a:cubicBezTo>
                    <a:pt x="0" y="561"/>
                    <a:pt x="11" y="678"/>
                    <a:pt x="64" y="788"/>
                  </a:cubicBezTo>
                  <a:cubicBezTo>
                    <a:pt x="123" y="907"/>
                    <a:pt x="207" y="968"/>
                    <a:pt x="216" y="968"/>
                  </a:cubicBezTo>
                  <a:cubicBezTo>
                    <a:pt x="222" y="968"/>
                    <a:pt x="227" y="966"/>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9" name="Freeform 58">
              <a:extLst>
                <a:ext uri="{FF2B5EF4-FFF2-40B4-BE49-F238E27FC236}">
                  <a16:creationId xmlns:a16="http://schemas.microsoft.com/office/drawing/2014/main" id="{1BF2A790-A73C-754B-AB4A-ABB6A0EEDB5D}"/>
                </a:ext>
              </a:extLst>
            </p:cNvPr>
            <p:cNvSpPr/>
            <p:nvPr/>
          </p:nvSpPr>
          <p:spPr>
            <a:xfrm>
              <a:off x="4672080" y="669960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1"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7"/>
                    <a:pt x="257" y="418"/>
                    <a:pt x="141" y="418"/>
                  </a:cubicBezTo>
                  <a:cubicBezTo>
                    <a:pt x="125"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0" name="Freeform 59">
              <a:extLst>
                <a:ext uri="{FF2B5EF4-FFF2-40B4-BE49-F238E27FC236}">
                  <a16:creationId xmlns:a16="http://schemas.microsoft.com/office/drawing/2014/main" id="{6A22A9D8-FEAD-4745-B5C1-77DCD5917881}"/>
                </a:ext>
              </a:extLst>
            </p:cNvPr>
            <p:cNvSpPr/>
            <p:nvPr/>
          </p:nvSpPr>
          <p:spPr>
            <a:xfrm>
              <a:off x="4836960" y="659268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3"/>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1"/>
                    <a:pt x="13" y="942"/>
                  </a:cubicBezTo>
                  <a:cubicBezTo>
                    <a:pt x="0" y="955"/>
                    <a:pt x="0" y="957"/>
                    <a:pt x="0" y="959"/>
                  </a:cubicBezTo>
                  <a:cubicBezTo>
                    <a:pt x="0" y="966"/>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1" name="Freeform 60">
              <a:extLst>
                <a:ext uri="{FF2B5EF4-FFF2-40B4-BE49-F238E27FC236}">
                  <a16:creationId xmlns:a16="http://schemas.microsoft.com/office/drawing/2014/main" id="{D3DA66C2-147A-D94C-A4A9-6174D4FAC69A}"/>
                </a:ext>
              </a:extLst>
            </p:cNvPr>
            <p:cNvSpPr/>
            <p:nvPr/>
          </p:nvSpPr>
          <p:spPr>
            <a:xfrm>
              <a:off x="4961160" y="6699600"/>
              <a:ext cx="230760" cy="158040"/>
            </a:xfrm>
            <a:custGeom>
              <a:avLst/>
              <a:gdLst/>
              <a:ahLst/>
              <a:cxnLst>
                <a:cxn ang="3cd4">
                  <a:pos x="hc" y="t"/>
                </a:cxn>
                <a:cxn ang="cd2">
                  <a:pos x="l" y="vc"/>
                </a:cxn>
                <a:cxn ang="cd4">
                  <a:pos x="hc" y="b"/>
                </a:cxn>
                <a:cxn ang="0">
                  <a:pos x="r" y="vc"/>
                </a:cxn>
              </a:cxnLst>
              <a:rect l="l" t="t" r="r" b="b"/>
              <a:pathLst>
                <a:path w="642" h="440">
                  <a:moveTo>
                    <a:pt x="420" y="99"/>
                  </a:moveTo>
                  <a:cubicBezTo>
                    <a:pt x="425" y="79"/>
                    <a:pt x="433" y="42"/>
                    <a:pt x="433" y="37"/>
                  </a:cubicBezTo>
                  <a:cubicBezTo>
                    <a:pt x="433" y="20"/>
                    <a:pt x="420" y="11"/>
                    <a:pt x="407" y="11"/>
                  </a:cubicBezTo>
                  <a:cubicBezTo>
                    <a:pt x="394" y="11"/>
                    <a:pt x="376" y="18"/>
                    <a:pt x="370" y="37"/>
                  </a:cubicBezTo>
                  <a:cubicBezTo>
                    <a:pt x="367" y="44"/>
                    <a:pt x="321" y="231"/>
                    <a:pt x="315" y="255"/>
                  </a:cubicBezTo>
                  <a:cubicBezTo>
                    <a:pt x="308" y="284"/>
                    <a:pt x="306" y="301"/>
                    <a:pt x="306" y="319"/>
                  </a:cubicBezTo>
                  <a:cubicBezTo>
                    <a:pt x="306" y="330"/>
                    <a:pt x="306" y="332"/>
                    <a:pt x="308" y="337"/>
                  </a:cubicBezTo>
                  <a:cubicBezTo>
                    <a:pt x="286" y="389"/>
                    <a:pt x="255" y="418"/>
                    <a:pt x="218" y="418"/>
                  </a:cubicBezTo>
                  <a:cubicBezTo>
                    <a:pt x="141" y="418"/>
                    <a:pt x="141" y="348"/>
                    <a:pt x="141" y="330"/>
                  </a:cubicBezTo>
                  <a:cubicBezTo>
                    <a:pt x="141" y="299"/>
                    <a:pt x="145" y="262"/>
                    <a:pt x="191" y="141"/>
                  </a:cubicBezTo>
                  <a:cubicBezTo>
                    <a:pt x="202" y="112"/>
                    <a:pt x="207" y="99"/>
                    <a:pt x="207" y="79"/>
                  </a:cubicBezTo>
                  <a:cubicBezTo>
                    <a:pt x="207" y="35"/>
                    <a:pt x="176" y="0"/>
                    <a:pt x="128" y="0"/>
                  </a:cubicBezTo>
                  <a:cubicBezTo>
                    <a:pt x="35" y="0"/>
                    <a:pt x="0" y="141"/>
                    <a:pt x="0" y="150"/>
                  </a:cubicBezTo>
                  <a:cubicBezTo>
                    <a:pt x="0" y="158"/>
                    <a:pt x="9" y="158"/>
                    <a:pt x="11" y="158"/>
                  </a:cubicBezTo>
                  <a:cubicBezTo>
                    <a:pt x="22" y="158"/>
                    <a:pt x="22" y="158"/>
                    <a:pt x="26" y="141"/>
                  </a:cubicBezTo>
                  <a:cubicBezTo>
                    <a:pt x="53" y="51"/>
                    <a:pt x="90" y="22"/>
                    <a:pt x="125" y="22"/>
                  </a:cubicBezTo>
                  <a:cubicBezTo>
                    <a:pt x="134" y="22"/>
                    <a:pt x="150" y="22"/>
                    <a:pt x="150" y="53"/>
                  </a:cubicBezTo>
                  <a:cubicBezTo>
                    <a:pt x="150" y="77"/>
                    <a:pt x="139" y="106"/>
                    <a:pt x="132" y="121"/>
                  </a:cubicBezTo>
                  <a:cubicBezTo>
                    <a:pt x="90" y="235"/>
                    <a:pt x="77" y="282"/>
                    <a:pt x="77" y="317"/>
                  </a:cubicBezTo>
                  <a:cubicBezTo>
                    <a:pt x="77" y="407"/>
                    <a:pt x="143" y="440"/>
                    <a:pt x="216" y="440"/>
                  </a:cubicBezTo>
                  <a:cubicBezTo>
                    <a:pt x="231" y="440"/>
                    <a:pt x="277" y="440"/>
                    <a:pt x="317" y="372"/>
                  </a:cubicBezTo>
                  <a:cubicBezTo>
                    <a:pt x="341" y="433"/>
                    <a:pt x="409" y="440"/>
                    <a:pt x="438" y="440"/>
                  </a:cubicBezTo>
                  <a:cubicBezTo>
                    <a:pt x="510" y="440"/>
                    <a:pt x="552" y="378"/>
                    <a:pt x="579" y="321"/>
                  </a:cubicBezTo>
                  <a:cubicBezTo>
                    <a:pt x="612" y="244"/>
                    <a:pt x="642" y="114"/>
                    <a:pt x="642" y="68"/>
                  </a:cubicBezTo>
                  <a:cubicBezTo>
                    <a:pt x="642" y="15"/>
                    <a:pt x="616" y="0"/>
                    <a:pt x="598" y="0"/>
                  </a:cubicBezTo>
                  <a:cubicBezTo>
                    <a:pt x="574" y="0"/>
                    <a:pt x="550" y="24"/>
                    <a:pt x="550" y="46"/>
                  </a:cubicBezTo>
                  <a:cubicBezTo>
                    <a:pt x="550" y="59"/>
                    <a:pt x="557" y="66"/>
                    <a:pt x="565" y="73"/>
                  </a:cubicBezTo>
                  <a:cubicBezTo>
                    <a:pt x="576" y="84"/>
                    <a:pt x="601" y="108"/>
                    <a:pt x="601" y="156"/>
                  </a:cubicBezTo>
                  <a:cubicBezTo>
                    <a:pt x="601" y="189"/>
                    <a:pt x="572" y="284"/>
                    <a:pt x="548" y="332"/>
                  </a:cubicBezTo>
                  <a:cubicBezTo>
                    <a:pt x="521" y="385"/>
                    <a:pt x="488" y="418"/>
                    <a:pt x="440" y="418"/>
                  </a:cubicBezTo>
                  <a:cubicBezTo>
                    <a:pt x="394" y="418"/>
                    <a:pt x="370" y="389"/>
                    <a:pt x="370" y="334"/>
                  </a:cubicBezTo>
                  <a:cubicBezTo>
                    <a:pt x="370" y="308"/>
                    <a:pt x="376" y="277"/>
                    <a:pt x="378" y="26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2" name="Freeform 61">
              <a:extLst>
                <a:ext uri="{FF2B5EF4-FFF2-40B4-BE49-F238E27FC236}">
                  <a16:creationId xmlns:a16="http://schemas.microsoft.com/office/drawing/2014/main" id="{A56756B8-C254-6840-9A04-F79A55351C98}"/>
                </a:ext>
              </a:extLst>
            </p:cNvPr>
            <p:cNvSpPr/>
            <p:nvPr/>
          </p:nvSpPr>
          <p:spPr>
            <a:xfrm>
              <a:off x="5199480" y="6744240"/>
              <a:ext cx="107280" cy="212040"/>
            </a:xfrm>
            <a:custGeom>
              <a:avLst/>
              <a:gdLst/>
              <a:ahLst/>
              <a:cxnLst>
                <a:cxn ang="3cd4">
                  <a:pos x="hc" y="t"/>
                </a:cxn>
                <a:cxn ang="cd2">
                  <a:pos x="l" y="vc"/>
                </a:cxn>
                <a:cxn ang="cd4">
                  <a:pos x="hc" y="b"/>
                </a:cxn>
                <a:cxn ang="0">
                  <a:pos x="r" y="vc"/>
                </a:cxn>
              </a:cxnLst>
              <a:rect l="l" t="t" r="r" b="b"/>
              <a:pathLst>
                <a:path w="299" h="590">
                  <a:moveTo>
                    <a:pt x="299" y="26"/>
                  </a:moveTo>
                  <a:cubicBezTo>
                    <a:pt x="299" y="13"/>
                    <a:pt x="290" y="0"/>
                    <a:pt x="273" y="0"/>
                  </a:cubicBezTo>
                  <a:cubicBezTo>
                    <a:pt x="253" y="0"/>
                    <a:pt x="233" y="20"/>
                    <a:pt x="233" y="37"/>
                  </a:cubicBezTo>
                  <a:cubicBezTo>
                    <a:pt x="233" y="48"/>
                    <a:pt x="242" y="64"/>
                    <a:pt x="262" y="64"/>
                  </a:cubicBezTo>
                  <a:cubicBezTo>
                    <a:pt x="279" y="64"/>
                    <a:pt x="299" y="46"/>
                    <a:pt x="299" y="26"/>
                  </a:cubicBezTo>
                  <a:close/>
                  <a:moveTo>
                    <a:pt x="154" y="484"/>
                  </a:moveTo>
                  <a:cubicBezTo>
                    <a:pt x="143" y="530"/>
                    <a:pt x="108" y="570"/>
                    <a:pt x="66" y="570"/>
                  </a:cubicBezTo>
                  <a:cubicBezTo>
                    <a:pt x="57" y="570"/>
                    <a:pt x="51" y="568"/>
                    <a:pt x="42" y="565"/>
                  </a:cubicBezTo>
                  <a:cubicBezTo>
                    <a:pt x="59" y="557"/>
                    <a:pt x="66" y="541"/>
                    <a:pt x="66" y="530"/>
                  </a:cubicBezTo>
                  <a:cubicBezTo>
                    <a:pt x="66" y="515"/>
                    <a:pt x="53" y="506"/>
                    <a:pt x="40" y="506"/>
                  </a:cubicBezTo>
                  <a:cubicBezTo>
                    <a:pt x="18" y="506"/>
                    <a:pt x="0" y="524"/>
                    <a:pt x="0" y="546"/>
                  </a:cubicBezTo>
                  <a:cubicBezTo>
                    <a:pt x="0" y="572"/>
                    <a:pt x="26" y="590"/>
                    <a:pt x="68" y="590"/>
                  </a:cubicBezTo>
                  <a:cubicBezTo>
                    <a:pt x="108" y="590"/>
                    <a:pt x="189" y="565"/>
                    <a:pt x="209" y="482"/>
                  </a:cubicBezTo>
                  <a:lnTo>
                    <a:pt x="271" y="238"/>
                  </a:lnTo>
                  <a:cubicBezTo>
                    <a:pt x="273" y="231"/>
                    <a:pt x="275" y="224"/>
                    <a:pt x="275" y="216"/>
                  </a:cubicBezTo>
                  <a:cubicBezTo>
                    <a:pt x="275" y="178"/>
                    <a:pt x="242" y="152"/>
                    <a:pt x="200" y="152"/>
                  </a:cubicBezTo>
                  <a:cubicBezTo>
                    <a:pt x="125" y="152"/>
                    <a:pt x="81" y="244"/>
                    <a:pt x="81" y="255"/>
                  </a:cubicBezTo>
                  <a:cubicBezTo>
                    <a:pt x="81" y="264"/>
                    <a:pt x="90" y="264"/>
                    <a:pt x="92" y="264"/>
                  </a:cubicBezTo>
                  <a:cubicBezTo>
                    <a:pt x="101" y="264"/>
                    <a:pt x="101" y="262"/>
                    <a:pt x="108" y="251"/>
                  </a:cubicBezTo>
                  <a:cubicBezTo>
                    <a:pt x="123" y="211"/>
                    <a:pt x="158" y="169"/>
                    <a:pt x="198" y="169"/>
                  </a:cubicBezTo>
                  <a:cubicBezTo>
                    <a:pt x="216" y="169"/>
                    <a:pt x="222" y="180"/>
                    <a:pt x="222" y="202"/>
                  </a:cubicBezTo>
                  <a:cubicBezTo>
                    <a:pt x="222" y="211"/>
                    <a:pt x="220" y="220"/>
                    <a:pt x="220" y="22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63" name="Straight Connector 62">
            <a:extLst>
              <a:ext uri="{FF2B5EF4-FFF2-40B4-BE49-F238E27FC236}">
                <a16:creationId xmlns:a16="http://schemas.microsoft.com/office/drawing/2014/main" id="{5BBF331D-5AED-8C40-B023-4953448F7CFC}"/>
              </a:ext>
            </a:extLst>
          </p:cNvPr>
          <p:cNvSpPr/>
          <p:nvPr/>
        </p:nvSpPr>
        <p:spPr>
          <a:xfrm flipH="1">
            <a:off x="5212080" y="6117221"/>
            <a:ext cx="548640" cy="37044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4" name="Title 63">
            <a:extLst>
              <a:ext uri="{FF2B5EF4-FFF2-40B4-BE49-F238E27FC236}">
                <a16:creationId xmlns:a16="http://schemas.microsoft.com/office/drawing/2014/main" id="{1C60AA17-0891-B248-A2A8-96308E8C4706}"/>
              </a:ext>
            </a:extLst>
          </p:cNvPr>
          <p:cNvSpPr>
            <a:spLocks noGrp="1"/>
          </p:cNvSpPr>
          <p:nvPr>
            <p:ph type="title"/>
          </p:nvPr>
        </p:nvSpPr>
        <p:spPr>
          <a:xfrm>
            <a:off x="693043" y="402484"/>
            <a:ext cx="8694539" cy="1008589"/>
          </a:xfrm>
        </p:spPr>
        <p:txBody>
          <a:bodyPr>
            <a:normAutofit fontScale="90000"/>
          </a:bodyPr>
          <a:lstStyle/>
          <a:p>
            <a:r>
              <a:rPr lang="en-US" dirty="0"/>
              <a:t>Linear value function approximation: Coarse coding</a:t>
            </a:r>
          </a:p>
        </p:txBody>
      </p:sp>
      <p:sp>
        <p:nvSpPr>
          <p:cNvPr id="2" name="TextBox 1">
            <a:extLst>
              <a:ext uri="{FF2B5EF4-FFF2-40B4-BE49-F238E27FC236}">
                <a16:creationId xmlns:a16="http://schemas.microsoft.com/office/drawing/2014/main" id="{246E4F82-86C9-0448-8B6B-6D818FFC0014}"/>
              </a:ext>
            </a:extLst>
          </p:cNvPr>
          <p:cNvSpPr txBox="1"/>
          <p:nvPr/>
        </p:nvSpPr>
        <p:spPr>
          <a:xfrm>
            <a:off x="5199480" y="7023956"/>
            <a:ext cx="4536435" cy="400110"/>
          </a:xfrm>
          <a:prstGeom prst="rect">
            <a:avLst/>
          </a:prstGeom>
          <a:noFill/>
        </p:spPr>
        <p:txBody>
          <a:bodyPr wrap="none" rtlCol="0">
            <a:spAutoFit/>
          </a:bodyPr>
          <a:lstStyle/>
          <a:p>
            <a:r>
              <a:rPr lang="en-US" sz="2000" dirty="0"/>
              <a:t>When features overlap, it is coarse coding</a:t>
            </a:r>
          </a:p>
        </p:txBody>
      </p:sp>
    </p:spTree>
    <p:extLst>
      <p:ext uri="{BB962C8B-B14F-4D97-AF65-F5344CB8AC3E}">
        <p14:creationId xmlns:p14="http://schemas.microsoft.com/office/powerpoint/2010/main" val="40489241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0092D9-56D1-E844-9A8A-D6C54C5323C6}"/>
              </a:ext>
            </a:extLst>
          </p:cNvPr>
          <p:cNvSpPr txBox="1"/>
          <p:nvPr/>
        </p:nvSpPr>
        <p:spPr>
          <a:xfrm>
            <a:off x="457200" y="1153350"/>
            <a:ext cx="8961120" cy="477756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For example, x(s) could be constructed using </a:t>
            </a:r>
            <a:r>
              <a:rPr lang="en-US" sz="2200" b="0" i="1" u="none" strike="noStrike" kern="1200" cap="none" dirty="0">
                <a:ln>
                  <a:noFill/>
                </a:ln>
                <a:latin typeface="Liberation Sans" pitchFamily="18"/>
                <a:ea typeface="Noto Sans CJK SC Regular" pitchFamily="2"/>
                <a:cs typeface="FreeSans" pitchFamily="2"/>
              </a:rPr>
              <a:t>tile coding</a:t>
            </a:r>
            <a:r>
              <a:rPr lang="en-US" sz="2200" b="0" i="0" u="none" strike="noStrike" kern="1200" cap="none" dirty="0">
                <a:ln>
                  <a:noFill/>
                </a:ln>
                <a:latin typeface="Liberation Sans" pitchFamily="18"/>
                <a:ea typeface="Noto Sans CJK SC Regular" pitchFamily="2"/>
                <a:cs typeface="FreeSans" pitchFamily="2"/>
              </a:rPr>
              <a:t>:</a:t>
            </a: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Each </a:t>
            </a:r>
            <a:r>
              <a:rPr lang="en-US" sz="2200" b="0" i="1" u="none" strike="noStrike" kern="1200" cap="none" dirty="0">
                <a:ln>
                  <a:noFill/>
                </a:ln>
                <a:latin typeface="Liberation Sans" pitchFamily="18"/>
                <a:ea typeface="Noto Sans CJK SC Regular" pitchFamily="2"/>
                <a:cs typeface="FreeSans" pitchFamily="2"/>
              </a:rPr>
              <a:t>tiling </a:t>
            </a:r>
            <a:r>
              <a:rPr lang="en-US" sz="2200" b="0" i="0" u="none" strike="noStrike" kern="1200" cap="none" dirty="0">
                <a:ln>
                  <a:noFill/>
                </a:ln>
                <a:latin typeface="Liberation Sans" pitchFamily="18"/>
                <a:ea typeface="Noto Sans CJK SC Regular" pitchFamily="2"/>
                <a:cs typeface="FreeSans" pitchFamily="2"/>
              </a:rPr>
              <a:t>is a partition of the state space.</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Assigns each state to a unique </a:t>
            </a:r>
            <a:r>
              <a:rPr lang="en-US" sz="2200" b="0" i="1" u="none" strike="noStrike" kern="1200" cap="none" dirty="0">
                <a:ln>
                  <a:noFill/>
                </a:ln>
                <a:latin typeface="Liberation Sans" pitchFamily="18"/>
                <a:ea typeface="Noto Sans CJK SC Regular" pitchFamily="2"/>
                <a:cs typeface="FreeSans" pitchFamily="2"/>
              </a:rPr>
              <a:t>tile</a:t>
            </a:r>
            <a:r>
              <a:rPr lang="en-US" sz="2200" b="0" i="0" u="none" strike="noStrike" kern="1200" cap="none" dirty="0">
                <a:ln>
                  <a:noFill/>
                </a:ln>
                <a:latin typeface="Liberation Sans" pitchFamily="18"/>
                <a:ea typeface="Noto Sans CJK SC Regular" pitchFamily="2"/>
                <a:cs typeface="FreeSans" pitchFamily="2"/>
              </a:rPr>
              <a:t>.</a:t>
            </a: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p:txBody>
      </p:sp>
      <p:pic>
        <p:nvPicPr>
          <p:cNvPr id="4" name="Picture 3">
            <a:extLst>
              <a:ext uri="{FF2B5EF4-FFF2-40B4-BE49-F238E27FC236}">
                <a16:creationId xmlns:a16="http://schemas.microsoft.com/office/drawing/2014/main" id="{A98F0292-177E-004D-AD56-BAA50C267B6C}"/>
              </a:ext>
            </a:extLst>
          </p:cNvPr>
          <p:cNvPicPr>
            <a:picLocks noChangeAspect="1"/>
          </p:cNvPicPr>
          <p:nvPr/>
        </p:nvPicPr>
        <p:blipFill>
          <a:blip r:embed="rId3">
            <a:lum/>
            <a:alphaModFix/>
          </a:blip>
          <a:srcRect/>
          <a:stretch>
            <a:fillRect/>
          </a:stretch>
        </p:blipFill>
        <p:spPr>
          <a:xfrm>
            <a:off x="1094040" y="1654969"/>
            <a:ext cx="7867080" cy="2851560"/>
          </a:xfrm>
          <a:prstGeom prst="rect">
            <a:avLst/>
          </a:prstGeom>
          <a:noFill/>
          <a:ln>
            <a:noFill/>
          </a:ln>
        </p:spPr>
      </p:pic>
      <p:grpSp>
        <p:nvGrpSpPr>
          <p:cNvPr id="5" name="Group 4" descr="22§display§x(s) = &#10;\left(&#10;\begin{array}{c}&#10;x_1(s) \\&#10;\vdots \\&#10;x_n(s)&#10;\end{array}&#10;\right)§svg§600§FALSE" title="TexMaths">
            <a:extLst>
              <a:ext uri="{FF2B5EF4-FFF2-40B4-BE49-F238E27FC236}">
                <a16:creationId xmlns:a16="http://schemas.microsoft.com/office/drawing/2014/main" id="{414F801D-4651-284F-9AEB-8099DE279809}"/>
              </a:ext>
            </a:extLst>
          </p:cNvPr>
          <p:cNvGrpSpPr/>
          <p:nvPr/>
        </p:nvGrpSpPr>
        <p:grpSpPr>
          <a:xfrm>
            <a:off x="457200" y="5849885"/>
            <a:ext cx="2871360" cy="1461600"/>
            <a:chOff x="457200" y="5722560"/>
            <a:chExt cx="2871360" cy="1461600"/>
          </a:xfrm>
        </p:grpSpPr>
        <p:sp>
          <p:nvSpPr>
            <p:cNvPr id="6" name="Freeform 5">
              <a:extLst>
                <a:ext uri="{FF2B5EF4-FFF2-40B4-BE49-F238E27FC236}">
                  <a16:creationId xmlns:a16="http://schemas.microsoft.com/office/drawing/2014/main" id="{1ABCD489-4B0E-8F48-B611-644FECE0B83C}"/>
                </a:ext>
              </a:extLst>
            </p:cNvPr>
            <p:cNvSpPr/>
            <p:nvPr/>
          </p:nvSpPr>
          <p:spPr>
            <a:xfrm>
              <a:off x="457200" y="5722560"/>
              <a:ext cx="2871360" cy="1459080"/>
            </a:xfrm>
            <a:custGeom>
              <a:avLst/>
              <a:gdLst/>
              <a:ahLst/>
              <a:cxnLst>
                <a:cxn ang="3cd4">
                  <a:pos x="hc" y="t"/>
                </a:cxn>
                <a:cxn ang="cd2">
                  <a:pos x="l" y="vc"/>
                </a:cxn>
                <a:cxn ang="cd4">
                  <a:pos x="hc" y="b"/>
                </a:cxn>
                <a:cxn ang="0">
                  <a:pos x="r" y="vc"/>
                </a:cxn>
              </a:cxnLst>
              <a:rect l="l" t="t" r="r" b="b"/>
              <a:pathLst>
                <a:path w="7977" h="4054">
                  <a:moveTo>
                    <a:pt x="3989" y="4054"/>
                  </a:moveTo>
                  <a:lnTo>
                    <a:pt x="0" y="4054"/>
                  </a:lnTo>
                  <a:lnTo>
                    <a:pt x="0" y="0"/>
                  </a:lnTo>
                  <a:lnTo>
                    <a:pt x="7977" y="0"/>
                  </a:lnTo>
                  <a:lnTo>
                    <a:pt x="7977" y="4054"/>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 name="Freeform 6">
              <a:extLst>
                <a:ext uri="{FF2B5EF4-FFF2-40B4-BE49-F238E27FC236}">
                  <a16:creationId xmlns:a16="http://schemas.microsoft.com/office/drawing/2014/main" id="{29499018-43D5-2E4F-80AD-91C526F6B71B}"/>
                </a:ext>
              </a:extLst>
            </p:cNvPr>
            <p:cNvSpPr/>
            <p:nvPr/>
          </p:nvSpPr>
          <p:spPr>
            <a:xfrm>
              <a:off x="467640" y="6386399"/>
              <a:ext cx="173880" cy="158040"/>
            </a:xfrm>
            <a:custGeom>
              <a:avLst/>
              <a:gdLst/>
              <a:ahLst/>
              <a:cxnLst>
                <a:cxn ang="3cd4">
                  <a:pos x="hc" y="t"/>
                </a:cxn>
                <a:cxn ang="cd2">
                  <a:pos x="l" y="vc"/>
                </a:cxn>
                <a:cxn ang="cd4">
                  <a:pos x="hc" y="b"/>
                </a:cxn>
                <a:cxn ang="0">
                  <a:pos x="r" y="vc"/>
                </a:cxn>
              </a:cxnLst>
              <a:rect l="l" t="t" r="r" b="b"/>
              <a:pathLst>
                <a:path w="484" h="440">
                  <a:moveTo>
                    <a:pt x="297" y="136"/>
                  </a:moveTo>
                  <a:cubicBezTo>
                    <a:pt x="301" y="110"/>
                    <a:pt x="323" y="22"/>
                    <a:pt x="392" y="22"/>
                  </a:cubicBezTo>
                  <a:cubicBezTo>
                    <a:pt x="398" y="22"/>
                    <a:pt x="420" y="22"/>
                    <a:pt x="440" y="33"/>
                  </a:cubicBezTo>
                  <a:cubicBezTo>
                    <a:pt x="414" y="40"/>
                    <a:pt x="394" y="64"/>
                    <a:pt x="394" y="86"/>
                  </a:cubicBezTo>
                  <a:cubicBezTo>
                    <a:pt x="394" y="101"/>
                    <a:pt x="405" y="121"/>
                    <a:pt x="431" y="121"/>
                  </a:cubicBezTo>
                  <a:cubicBezTo>
                    <a:pt x="453" y="121"/>
                    <a:pt x="484" y="103"/>
                    <a:pt x="484" y="64"/>
                  </a:cubicBezTo>
                  <a:cubicBezTo>
                    <a:pt x="484" y="13"/>
                    <a:pt x="427" y="0"/>
                    <a:pt x="394" y="0"/>
                  </a:cubicBezTo>
                  <a:cubicBezTo>
                    <a:pt x="337" y="0"/>
                    <a:pt x="304" y="51"/>
                    <a:pt x="290" y="75"/>
                  </a:cubicBezTo>
                  <a:cubicBezTo>
                    <a:pt x="266" y="9"/>
                    <a:pt x="216" y="0"/>
                    <a:pt x="187" y="0"/>
                  </a:cubicBezTo>
                  <a:cubicBezTo>
                    <a:pt x="86" y="0"/>
                    <a:pt x="31" y="125"/>
                    <a:pt x="31" y="150"/>
                  </a:cubicBezTo>
                  <a:cubicBezTo>
                    <a:pt x="31" y="158"/>
                    <a:pt x="40" y="158"/>
                    <a:pt x="42" y="158"/>
                  </a:cubicBezTo>
                  <a:cubicBezTo>
                    <a:pt x="51" y="158"/>
                    <a:pt x="53" y="158"/>
                    <a:pt x="55" y="150"/>
                  </a:cubicBezTo>
                  <a:cubicBezTo>
                    <a:pt x="88" y="46"/>
                    <a:pt x="152" y="22"/>
                    <a:pt x="185" y="22"/>
                  </a:cubicBezTo>
                  <a:cubicBezTo>
                    <a:pt x="202" y="22"/>
                    <a:pt x="238" y="31"/>
                    <a:pt x="238" y="86"/>
                  </a:cubicBezTo>
                  <a:cubicBezTo>
                    <a:pt x="238" y="117"/>
                    <a:pt x="220" y="183"/>
                    <a:pt x="185" y="317"/>
                  </a:cubicBezTo>
                  <a:cubicBezTo>
                    <a:pt x="169" y="378"/>
                    <a:pt x="134" y="418"/>
                    <a:pt x="92" y="418"/>
                  </a:cubicBezTo>
                  <a:cubicBezTo>
                    <a:pt x="86" y="418"/>
                    <a:pt x="64" y="418"/>
                    <a:pt x="44" y="407"/>
                  </a:cubicBezTo>
                  <a:cubicBezTo>
                    <a:pt x="68" y="400"/>
                    <a:pt x="90" y="381"/>
                    <a:pt x="90" y="354"/>
                  </a:cubicBezTo>
                  <a:cubicBezTo>
                    <a:pt x="90" y="328"/>
                    <a:pt x="68" y="319"/>
                    <a:pt x="53" y="319"/>
                  </a:cubicBezTo>
                  <a:cubicBezTo>
                    <a:pt x="24" y="319"/>
                    <a:pt x="0" y="345"/>
                    <a:pt x="0" y="376"/>
                  </a:cubicBezTo>
                  <a:cubicBezTo>
                    <a:pt x="0" y="420"/>
                    <a:pt x="48" y="440"/>
                    <a:pt x="90" y="440"/>
                  </a:cubicBezTo>
                  <a:cubicBezTo>
                    <a:pt x="156" y="440"/>
                    <a:pt x="191" y="372"/>
                    <a:pt x="194" y="365"/>
                  </a:cubicBezTo>
                  <a:cubicBezTo>
                    <a:pt x="205" y="403"/>
                    <a:pt x="240" y="440"/>
                    <a:pt x="297" y="440"/>
                  </a:cubicBezTo>
                  <a:cubicBezTo>
                    <a:pt x="398" y="440"/>
                    <a:pt x="453" y="315"/>
                    <a:pt x="453" y="290"/>
                  </a:cubicBezTo>
                  <a:cubicBezTo>
                    <a:pt x="453" y="282"/>
                    <a:pt x="444" y="282"/>
                    <a:pt x="442" y="282"/>
                  </a:cubicBezTo>
                  <a:cubicBezTo>
                    <a:pt x="433" y="282"/>
                    <a:pt x="431" y="284"/>
                    <a:pt x="429" y="290"/>
                  </a:cubicBezTo>
                  <a:cubicBezTo>
                    <a:pt x="398" y="396"/>
                    <a:pt x="330" y="418"/>
                    <a:pt x="299" y="418"/>
                  </a:cubicBezTo>
                  <a:cubicBezTo>
                    <a:pt x="262" y="418"/>
                    <a:pt x="246" y="387"/>
                    <a:pt x="246" y="354"/>
                  </a:cubicBezTo>
                  <a:cubicBezTo>
                    <a:pt x="246" y="332"/>
                    <a:pt x="253" y="312"/>
                    <a:pt x="264" y="26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 name="Freeform 7">
              <a:extLst>
                <a:ext uri="{FF2B5EF4-FFF2-40B4-BE49-F238E27FC236}">
                  <a16:creationId xmlns:a16="http://schemas.microsoft.com/office/drawing/2014/main" id="{3FAF0C43-6BCF-6040-88EA-DB477B2C7358}"/>
                </a:ext>
              </a:extLst>
            </p:cNvPr>
            <p:cNvSpPr/>
            <p:nvPr/>
          </p:nvSpPr>
          <p:spPr>
            <a:xfrm>
              <a:off x="690119" y="6279479"/>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5"/>
                    <a:pt x="209" y="937"/>
                  </a:cubicBezTo>
                  <a:cubicBezTo>
                    <a:pt x="88" y="816"/>
                    <a:pt x="57" y="634"/>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3"/>
                    <a:pt x="0" y="484"/>
                  </a:cubicBezTo>
                  <a:cubicBezTo>
                    <a:pt x="0" y="561"/>
                    <a:pt x="11" y="678"/>
                    <a:pt x="64" y="788"/>
                  </a:cubicBezTo>
                  <a:cubicBezTo>
                    <a:pt x="123" y="906"/>
                    <a:pt x="207" y="968"/>
                    <a:pt x="216" y="968"/>
                  </a:cubicBezTo>
                  <a:cubicBezTo>
                    <a:pt x="222" y="968"/>
                    <a:pt x="227" y="966"/>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 name="Freeform 8">
              <a:extLst>
                <a:ext uri="{FF2B5EF4-FFF2-40B4-BE49-F238E27FC236}">
                  <a16:creationId xmlns:a16="http://schemas.microsoft.com/office/drawing/2014/main" id="{C5E7867D-403C-BC47-9441-7B5A50C79E70}"/>
                </a:ext>
              </a:extLst>
            </p:cNvPr>
            <p:cNvSpPr/>
            <p:nvPr/>
          </p:nvSpPr>
          <p:spPr>
            <a:xfrm>
              <a:off x="808200" y="6386399"/>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1"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7"/>
                    <a:pt x="257" y="418"/>
                    <a:pt x="141" y="418"/>
                  </a:cubicBezTo>
                  <a:cubicBezTo>
                    <a:pt x="125"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 name="Freeform 9">
              <a:extLst>
                <a:ext uri="{FF2B5EF4-FFF2-40B4-BE49-F238E27FC236}">
                  <a16:creationId xmlns:a16="http://schemas.microsoft.com/office/drawing/2014/main" id="{70FE97CA-C928-D74C-8F8F-10C8F188559F}"/>
                </a:ext>
              </a:extLst>
            </p:cNvPr>
            <p:cNvSpPr/>
            <p:nvPr/>
          </p:nvSpPr>
          <p:spPr>
            <a:xfrm>
              <a:off x="972720" y="6279479"/>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3"/>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1"/>
                    <a:pt x="13" y="942"/>
                  </a:cubicBezTo>
                  <a:cubicBezTo>
                    <a:pt x="0" y="955"/>
                    <a:pt x="0" y="957"/>
                    <a:pt x="0" y="959"/>
                  </a:cubicBezTo>
                  <a:cubicBezTo>
                    <a:pt x="0" y="966"/>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 name="Freeform 10">
              <a:extLst>
                <a:ext uri="{FF2B5EF4-FFF2-40B4-BE49-F238E27FC236}">
                  <a16:creationId xmlns:a16="http://schemas.microsoft.com/office/drawing/2014/main" id="{950607FC-63DF-2140-9928-B34C656E5CDE}"/>
                </a:ext>
              </a:extLst>
            </p:cNvPr>
            <p:cNvSpPr/>
            <p:nvPr/>
          </p:nvSpPr>
          <p:spPr>
            <a:xfrm>
              <a:off x="1203119" y="6412320"/>
              <a:ext cx="231840" cy="82080"/>
            </a:xfrm>
            <a:custGeom>
              <a:avLst/>
              <a:gdLst/>
              <a:ahLst/>
              <a:cxnLst>
                <a:cxn ang="3cd4">
                  <a:pos x="hc" y="t"/>
                </a:cxn>
                <a:cxn ang="cd2">
                  <a:pos x="l" y="vc"/>
                </a:cxn>
                <a:cxn ang="cd4">
                  <a:pos x="hc" y="b"/>
                </a:cxn>
                <a:cxn ang="0">
                  <a:pos x="r" y="vc"/>
                </a:cxn>
              </a:cxnLst>
              <a:rect l="l" t="t" r="r" b="b"/>
              <a:pathLst>
                <a:path w="645" h="229">
                  <a:moveTo>
                    <a:pt x="612" y="40"/>
                  </a:moveTo>
                  <a:cubicBezTo>
                    <a:pt x="627" y="40"/>
                    <a:pt x="645" y="40"/>
                    <a:pt x="645" y="20"/>
                  </a:cubicBezTo>
                  <a:cubicBezTo>
                    <a:pt x="645" y="0"/>
                    <a:pt x="627" y="0"/>
                    <a:pt x="614" y="0"/>
                  </a:cubicBezTo>
                  <a:lnTo>
                    <a:pt x="33" y="0"/>
                  </a:lnTo>
                  <a:cubicBezTo>
                    <a:pt x="18" y="0"/>
                    <a:pt x="0" y="0"/>
                    <a:pt x="0" y="20"/>
                  </a:cubicBezTo>
                  <a:cubicBezTo>
                    <a:pt x="0" y="40"/>
                    <a:pt x="18" y="40"/>
                    <a:pt x="33" y="40"/>
                  </a:cubicBezTo>
                  <a:close/>
                  <a:moveTo>
                    <a:pt x="614" y="229"/>
                  </a:moveTo>
                  <a:cubicBezTo>
                    <a:pt x="627" y="229"/>
                    <a:pt x="645" y="229"/>
                    <a:pt x="645" y="209"/>
                  </a:cubicBezTo>
                  <a:cubicBezTo>
                    <a:pt x="645" y="189"/>
                    <a:pt x="627" y="189"/>
                    <a:pt x="612" y="189"/>
                  </a:cubicBezTo>
                  <a:lnTo>
                    <a:pt x="33" y="189"/>
                  </a:lnTo>
                  <a:cubicBezTo>
                    <a:pt x="18" y="189"/>
                    <a:pt x="0" y="189"/>
                    <a:pt x="0" y="209"/>
                  </a:cubicBezTo>
                  <a:cubicBezTo>
                    <a:pt x="0" y="229"/>
                    <a:pt x="18" y="229"/>
                    <a:pt x="33" y="2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 name="Freeform 11">
              <a:extLst>
                <a:ext uri="{FF2B5EF4-FFF2-40B4-BE49-F238E27FC236}">
                  <a16:creationId xmlns:a16="http://schemas.microsoft.com/office/drawing/2014/main" id="{BAB24141-8E89-BD47-A8DC-CBEA1EC73E74}"/>
                </a:ext>
              </a:extLst>
            </p:cNvPr>
            <p:cNvSpPr/>
            <p:nvPr/>
          </p:nvSpPr>
          <p:spPr>
            <a:xfrm>
              <a:off x="1651680" y="5722560"/>
              <a:ext cx="192240" cy="630000"/>
            </a:xfrm>
            <a:custGeom>
              <a:avLst/>
              <a:gdLst/>
              <a:ahLst/>
              <a:cxnLst>
                <a:cxn ang="3cd4">
                  <a:pos x="hc" y="t"/>
                </a:cxn>
                <a:cxn ang="cd2">
                  <a:pos x="l" y="vc"/>
                </a:cxn>
                <a:cxn ang="cd4">
                  <a:pos x="hc" y="b"/>
                </a:cxn>
                <a:cxn ang="0">
                  <a:pos x="r" y="vc"/>
                </a:cxn>
              </a:cxnLst>
              <a:rect l="l" t="t" r="r" b="b"/>
              <a:pathLst>
                <a:path w="535" h="1751">
                  <a:moveTo>
                    <a:pt x="81" y="1751"/>
                  </a:moveTo>
                  <a:cubicBezTo>
                    <a:pt x="101" y="1751"/>
                    <a:pt x="108" y="1751"/>
                    <a:pt x="108" y="1738"/>
                  </a:cubicBezTo>
                  <a:cubicBezTo>
                    <a:pt x="110" y="1058"/>
                    <a:pt x="189" y="495"/>
                    <a:pt x="528" y="22"/>
                  </a:cubicBezTo>
                  <a:cubicBezTo>
                    <a:pt x="535" y="13"/>
                    <a:pt x="535" y="11"/>
                    <a:pt x="535" y="9"/>
                  </a:cubicBezTo>
                  <a:cubicBezTo>
                    <a:pt x="535" y="0"/>
                    <a:pt x="528" y="0"/>
                    <a:pt x="513" y="0"/>
                  </a:cubicBezTo>
                  <a:cubicBezTo>
                    <a:pt x="497" y="0"/>
                    <a:pt x="495" y="0"/>
                    <a:pt x="493" y="2"/>
                  </a:cubicBezTo>
                  <a:cubicBezTo>
                    <a:pt x="488" y="4"/>
                    <a:pt x="365" y="145"/>
                    <a:pt x="268" y="341"/>
                  </a:cubicBezTo>
                  <a:cubicBezTo>
                    <a:pt x="141" y="596"/>
                    <a:pt x="59" y="889"/>
                    <a:pt x="24" y="1241"/>
                  </a:cubicBezTo>
                  <a:cubicBezTo>
                    <a:pt x="20" y="1272"/>
                    <a:pt x="0" y="1472"/>
                    <a:pt x="0" y="1703"/>
                  </a:cubicBezTo>
                  <a:lnTo>
                    <a:pt x="0" y="1740"/>
                  </a:lnTo>
                  <a:cubicBezTo>
                    <a:pt x="0" y="1751"/>
                    <a:pt x="7" y="1751"/>
                    <a:pt x="26" y="175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 name="Freeform 12">
              <a:extLst>
                <a:ext uri="{FF2B5EF4-FFF2-40B4-BE49-F238E27FC236}">
                  <a16:creationId xmlns:a16="http://schemas.microsoft.com/office/drawing/2014/main" id="{60F1D6F0-B9A1-144B-922C-32731046EB68}"/>
                </a:ext>
              </a:extLst>
            </p:cNvPr>
            <p:cNvSpPr/>
            <p:nvPr/>
          </p:nvSpPr>
          <p:spPr>
            <a:xfrm>
              <a:off x="1651680" y="6345000"/>
              <a:ext cx="39240" cy="216000"/>
            </a:xfrm>
            <a:custGeom>
              <a:avLst/>
              <a:gdLst/>
              <a:ahLst/>
              <a:cxnLst>
                <a:cxn ang="3cd4">
                  <a:pos x="hc" y="t"/>
                </a:cxn>
                <a:cxn ang="cd2">
                  <a:pos x="l" y="vc"/>
                </a:cxn>
                <a:cxn ang="cd4">
                  <a:pos x="hc" y="b"/>
                </a:cxn>
                <a:cxn ang="0">
                  <a:pos x="r" y="vc"/>
                </a:cxn>
              </a:cxnLst>
              <a:rect l="l" t="t" r="r" b="b"/>
              <a:pathLst>
                <a:path w="110" h="601">
                  <a:moveTo>
                    <a:pt x="110" y="26"/>
                  </a:moveTo>
                  <a:cubicBezTo>
                    <a:pt x="110" y="0"/>
                    <a:pt x="108" y="0"/>
                    <a:pt x="81" y="0"/>
                  </a:cubicBezTo>
                  <a:lnTo>
                    <a:pt x="29" y="0"/>
                  </a:lnTo>
                  <a:cubicBezTo>
                    <a:pt x="0" y="0"/>
                    <a:pt x="0" y="0"/>
                    <a:pt x="0" y="26"/>
                  </a:cubicBezTo>
                  <a:lnTo>
                    <a:pt x="0" y="574"/>
                  </a:lnTo>
                  <a:cubicBezTo>
                    <a:pt x="0" y="601"/>
                    <a:pt x="0" y="601"/>
                    <a:pt x="29" y="601"/>
                  </a:cubicBezTo>
                  <a:lnTo>
                    <a:pt x="81" y="601"/>
                  </a:lnTo>
                  <a:cubicBezTo>
                    <a:pt x="108" y="601"/>
                    <a:pt x="110" y="601"/>
                    <a:pt x="110" y="57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 name="Freeform 13">
              <a:extLst>
                <a:ext uri="{FF2B5EF4-FFF2-40B4-BE49-F238E27FC236}">
                  <a16:creationId xmlns:a16="http://schemas.microsoft.com/office/drawing/2014/main" id="{EBF4C7C9-1FAC-3144-A34C-0EE30C280FBA}"/>
                </a:ext>
              </a:extLst>
            </p:cNvPr>
            <p:cNvSpPr/>
            <p:nvPr/>
          </p:nvSpPr>
          <p:spPr>
            <a:xfrm>
              <a:off x="1651680" y="6554160"/>
              <a:ext cx="192240" cy="630000"/>
            </a:xfrm>
            <a:custGeom>
              <a:avLst/>
              <a:gdLst/>
              <a:ahLst/>
              <a:cxnLst>
                <a:cxn ang="3cd4">
                  <a:pos x="hc" y="t"/>
                </a:cxn>
                <a:cxn ang="cd2">
                  <a:pos x="l" y="vc"/>
                </a:cxn>
                <a:cxn ang="cd4">
                  <a:pos x="hc" y="b"/>
                </a:cxn>
                <a:cxn ang="0">
                  <a:pos x="r" y="vc"/>
                </a:cxn>
              </a:cxnLst>
              <a:rect l="l" t="t" r="r" b="b"/>
              <a:pathLst>
                <a:path w="535" h="1751">
                  <a:moveTo>
                    <a:pt x="26" y="0"/>
                  </a:moveTo>
                  <a:cubicBezTo>
                    <a:pt x="7" y="0"/>
                    <a:pt x="0" y="0"/>
                    <a:pt x="0" y="11"/>
                  </a:cubicBezTo>
                  <a:lnTo>
                    <a:pt x="0" y="48"/>
                  </a:lnTo>
                  <a:cubicBezTo>
                    <a:pt x="0" y="640"/>
                    <a:pt x="106" y="986"/>
                    <a:pt x="136" y="1085"/>
                  </a:cubicBezTo>
                  <a:cubicBezTo>
                    <a:pt x="202" y="1298"/>
                    <a:pt x="310" y="1525"/>
                    <a:pt x="471" y="1725"/>
                  </a:cubicBezTo>
                  <a:cubicBezTo>
                    <a:pt x="486" y="1742"/>
                    <a:pt x="491" y="1747"/>
                    <a:pt x="495" y="1749"/>
                  </a:cubicBezTo>
                  <a:cubicBezTo>
                    <a:pt x="495" y="1749"/>
                    <a:pt x="497" y="1751"/>
                    <a:pt x="513" y="1751"/>
                  </a:cubicBezTo>
                  <a:cubicBezTo>
                    <a:pt x="528" y="1751"/>
                    <a:pt x="535" y="1751"/>
                    <a:pt x="535" y="1740"/>
                  </a:cubicBezTo>
                  <a:cubicBezTo>
                    <a:pt x="535" y="1738"/>
                    <a:pt x="535" y="1738"/>
                    <a:pt x="528" y="1729"/>
                  </a:cubicBezTo>
                  <a:cubicBezTo>
                    <a:pt x="207" y="1280"/>
                    <a:pt x="108" y="744"/>
                    <a:pt x="108" y="13"/>
                  </a:cubicBezTo>
                  <a:cubicBezTo>
                    <a:pt x="108" y="0"/>
                    <a:pt x="101" y="0"/>
                    <a:pt x="81" y="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 name="Freeform 14">
              <a:extLst>
                <a:ext uri="{FF2B5EF4-FFF2-40B4-BE49-F238E27FC236}">
                  <a16:creationId xmlns:a16="http://schemas.microsoft.com/office/drawing/2014/main" id="{374E370D-FB4C-504A-8097-6B4BB9F62D28}"/>
                </a:ext>
              </a:extLst>
            </p:cNvPr>
            <p:cNvSpPr/>
            <p:nvPr/>
          </p:nvSpPr>
          <p:spPr>
            <a:xfrm>
              <a:off x="2055240" y="5849279"/>
              <a:ext cx="173880" cy="158040"/>
            </a:xfrm>
            <a:custGeom>
              <a:avLst/>
              <a:gdLst/>
              <a:ahLst/>
              <a:cxnLst>
                <a:cxn ang="3cd4">
                  <a:pos x="hc" y="t"/>
                </a:cxn>
                <a:cxn ang="cd2">
                  <a:pos x="l" y="vc"/>
                </a:cxn>
                <a:cxn ang="cd4">
                  <a:pos x="hc" y="b"/>
                </a:cxn>
                <a:cxn ang="0">
                  <a:pos x="r" y="vc"/>
                </a:cxn>
              </a:cxnLst>
              <a:rect l="l" t="t" r="r" b="b"/>
              <a:pathLst>
                <a:path w="484" h="440">
                  <a:moveTo>
                    <a:pt x="297" y="136"/>
                  </a:moveTo>
                  <a:cubicBezTo>
                    <a:pt x="301" y="110"/>
                    <a:pt x="323" y="22"/>
                    <a:pt x="392" y="22"/>
                  </a:cubicBezTo>
                  <a:cubicBezTo>
                    <a:pt x="398" y="22"/>
                    <a:pt x="420" y="22"/>
                    <a:pt x="440" y="33"/>
                  </a:cubicBezTo>
                  <a:cubicBezTo>
                    <a:pt x="414" y="40"/>
                    <a:pt x="394" y="64"/>
                    <a:pt x="394" y="86"/>
                  </a:cubicBezTo>
                  <a:cubicBezTo>
                    <a:pt x="394" y="101"/>
                    <a:pt x="405" y="121"/>
                    <a:pt x="431" y="121"/>
                  </a:cubicBezTo>
                  <a:cubicBezTo>
                    <a:pt x="453" y="121"/>
                    <a:pt x="484" y="103"/>
                    <a:pt x="484" y="64"/>
                  </a:cubicBezTo>
                  <a:cubicBezTo>
                    <a:pt x="484" y="13"/>
                    <a:pt x="427" y="0"/>
                    <a:pt x="394" y="0"/>
                  </a:cubicBezTo>
                  <a:cubicBezTo>
                    <a:pt x="337" y="0"/>
                    <a:pt x="304" y="51"/>
                    <a:pt x="290" y="75"/>
                  </a:cubicBezTo>
                  <a:cubicBezTo>
                    <a:pt x="266" y="9"/>
                    <a:pt x="216" y="0"/>
                    <a:pt x="187" y="0"/>
                  </a:cubicBezTo>
                  <a:cubicBezTo>
                    <a:pt x="86" y="0"/>
                    <a:pt x="31" y="125"/>
                    <a:pt x="31" y="150"/>
                  </a:cubicBezTo>
                  <a:cubicBezTo>
                    <a:pt x="31" y="158"/>
                    <a:pt x="40" y="158"/>
                    <a:pt x="42" y="158"/>
                  </a:cubicBezTo>
                  <a:cubicBezTo>
                    <a:pt x="51" y="158"/>
                    <a:pt x="53" y="158"/>
                    <a:pt x="55" y="150"/>
                  </a:cubicBezTo>
                  <a:cubicBezTo>
                    <a:pt x="88" y="46"/>
                    <a:pt x="152" y="22"/>
                    <a:pt x="185" y="22"/>
                  </a:cubicBezTo>
                  <a:cubicBezTo>
                    <a:pt x="202" y="22"/>
                    <a:pt x="238" y="31"/>
                    <a:pt x="238" y="86"/>
                  </a:cubicBezTo>
                  <a:cubicBezTo>
                    <a:pt x="238" y="117"/>
                    <a:pt x="220" y="183"/>
                    <a:pt x="185" y="317"/>
                  </a:cubicBezTo>
                  <a:cubicBezTo>
                    <a:pt x="169" y="378"/>
                    <a:pt x="134" y="418"/>
                    <a:pt x="92" y="418"/>
                  </a:cubicBezTo>
                  <a:cubicBezTo>
                    <a:pt x="86" y="418"/>
                    <a:pt x="64" y="418"/>
                    <a:pt x="44" y="407"/>
                  </a:cubicBezTo>
                  <a:cubicBezTo>
                    <a:pt x="68" y="400"/>
                    <a:pt x="90" y="381"/>
                    <a:pt x="90" y="354"/>
                  </a:cubicBezTo>
                  <a:cubicBezTo>
                    <a:pt x="90" y="328"/>
                    <a:pt x="68" y="319"/>
                    <a:pt x="53" y="319"/>
                  </a:cubicBezTo>
                  <a:cubicBezTo>
                    <a:pt x="24" y="319"/>
                    <a:pt x="0" y="345"/>
                    <a:pt x="0" y="376"/>
                  </a:cubicBezTo>
                  <a:cubicBezTo>
                    <a:pt x="0" y="420"/>
                    <a:pt x="48" y="440"/>
                    <a:pt x="92" y="440"/>
                  </a:cubicBezTo>
                  <a:cubicBezTo>
                    <a:pt x="156" y="440"/>
                    <a:pt x="191" y="372"/>
                    <a:pt x="194" y="365"/>
                  </a:cubicBezTo>
                  <a:cubicBezTo>
                    <a:pt x="205" y="403"/>
                    <a:pt x="240" y="440"/>
                    <a:pt x="299" y="440"/>
                  </a:cubicBezTo>
                  <a:cubicBezTo>
                    <a:pt x="398" y="440"/>
                    <a:pt x="453" y="315"/>
                    <a:pt x="453" y="290"/>
                  </a:cubicBezTo>
                  <a:cubicBezTo>
                    <a:pt x="453" y="282"/>
                    <a:pt x="444" y="282"/>
                    <a:pt x="442" y="282"/>
                  </a:cubicBezTo>
                  <a:cubicBezTo>
                    <a:pt x="433" y="282"/>
                    <a:pt x="431" y="284"/>
                    <a:pt x="429" y="290"/>
                  </a:cubicBezTo>
                  <a:cubicBezTo>
                    <a:pt x="398" y="396"/>
                    <a:pt x="330" y="418"/>
                    <a:pt x="299" y="418"/>
                  </a:cubicBezTo>
                  <a:cubicBezTo>
                    <a:pt x="262" y="418"/>
                    <a:pt x="246" y="387"/>
                    <a:pt x="246" y="354"/>
                  </a:cubicBezTo>
                  <a:cubicBezTo>
                    <a:pt x="246" y="332"/>
                    <a:pt x="253" y="312"/>
                    <a:pt x="264" y="26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 name="Freeform 15">
              <a:extLst>
                <a:ext uri="{FF2B5EF4-FFF2-40B4-BE49-F238E27FC236}">
                  <a16:creationId xmlns:a16="http://schemas.microsoft.com/office/drawing/2014/main" id="{1ADA5D61-C132-DC45-9243-06BA0E09BEE6}"/>
                </a:ext>
              </a:extLst>
            </p:cNvPr>
            <p:cNvSpPr/>
            <p:nvPr/>
          </p:nvSpPr>
          <p:spPr>
            <a:xfrm>
              <a:off x="2270160" y="5893560"/>
              <a:ext cx="89280" cy="162000"/>
            </a:xfrm>
            <a:custGeom>
              <a:avLst/>
              <a:gdLst/>
              <a:ahLst/>
              <a:cxnLst>
                <a:cxn ang="3cd4">
                  <a:pos x="hc" y="t"/>
                </a:cxn>
                <a:cxn ang="cd2">
                  <a:pos x="l" y="vc"/>
                </a:cxn>
                <a:cxn ang="cd4">
                  <a:pos x="hc" y="b"/>
                </a:cxn>
                <a:cxn ang="0">
                  <a:pos x="r" y="vc"/>
                </a:cxn>
              </a:cxnLst>
              <a:rect l="l" t="t" r="r" b="b"/>
              <a:pathLst>
                <a:path w="249" h="451">
                  <a:moveTo>
                    <a:pt x="154" y="20"/>
                  </a:moveTo>
                  <a:cubicBezTo>
                    <a:pt x="154" y="0"/>
                    <a:pt x="152" y="0"/>
                    <a:pt x="134" y="0"/>
                  </a:cubicBezTo>
                  <a:cubicBezTo>
                    <a:pt x="90" y="42"/>
                    <a:pt x="29" y="44"/>
                    <a:pt x="0" y="44"/>
                  </a:cubicBezTo>
                  <a:lnTo>
                    <a:pt x="0" y="68"/>
                  </a:lnTo>
                  <a:cubicBezTo>
                    <a:pt x="15" y="68"/>
                    <a:pt x="62" y="68"/>
                    <a:pt x="99" y="48"/>
                  </a:cubicBezTo>
                  <a:lnTo>
                    <a:pt x="99" y="396"/>
                  </a:lnTo>
                  <a:cubicBezTo>
                    <a:pt x="99" y="418"/>
                    <a:pt x="99" y="427"/>
                    <a:pt x="31" y="427"/>
                  </a:cubicBezTo>
                  <a:lnTo>
                    <a:pt x="4" y="427"/>
                  </a:lnTo>
                  <a:lnTo>
                    <a:pt x="4" y="451"/>
                  </a:lnTo>
                  <a:cubicBezTo>
                    <a:pt x="18" y="451"/>
                    <a:pt x="101" y="449"/>
                    <a:pt x="125" y="449"/>
                  </a:cubicBezTo>
                  <a:cubicBezTo>
                    <a:pt x="147" y="449"/>
                    <a:pt x="233" y="451"/>
                    <a:pt x="249" y="451"/>
                  </a:cubicBezTo>
                  <a:lnTo>
                    <a:pt x="249" y="427"/>
                  </a:lnTo>
                  <a:lnTo>
                    <a:pt x="222" y="427"/>
                  </a:lnTo>
                  <a:cubicBezTo>
                    <a:pt x="154" y="427"/>
                    <a:pt x="154" y="418"/>
                    <a:pt x="154" y="3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 name="Freeform 16">
              <a:extLst>
                <a:ext uri="{FF2B5EF4-FFF2-40B4-BE49-F238E27FC236}">
                  <a16:creationId xmlns:a16="http://schemas.microsoft.com/office/drawing/2014/main" id="{6C61359E-0B15-F646-A492-20F3D5D3B4DF}"/>
                </a:ext>
              </a:extLst>
            </p:cNvPr>
            <p:cNvSpPr/>
            <p:nvPr/>
          </p:nvSpPr>
          <p:spPr>
            <a:xfrm>
              <a:off x="2433960" y="574236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5"/>
                    <a:pt x="209" y="937"/>
                  </a:cubicBezTo>
                  <a:cubicBezTo>
                    <a:pt x="88" y="816"/>
                    <a:pt x="57" y="634"/>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3"/>
                    <a:pt x="0" y="484"/>
                  </a:cubicBezTo>
                  <a:cubicBezTo>
                    <a:pt x="0" y="561"/>
                    <a:pt x="11" y="678"/>
                    <a:pt x="64" y="788"/>
                  </a:cubicBezTo>
                  <a:cubicBezTo>
                    <a:pt x="123" y="906"/>
                    <a:pt x="207" y="968"/>
                    <a:pt x="216" y="968"/>
                  </a:cubicBezTo>
                  <a:cubicBezTo>
                    <a:pt x="222" y="968"/>
                    <a:pt x="227" y="966"/>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8" name="Freeform 17">
              <a:extLst>
                <a:ext uri="{FF2B5EF4-FFF2-40B4-BE49-F238E27FC236}">
                  <a16:creationId xmlns:a16="http://schemas.microsoft.com/office/drawing/2014/main" id="{9D5646AC-E15E-C64E-BCFD-625B4D749624}"/>
                </a:ext>
              </a:extLst>
            </p:cNvPr>
            <p:cNvSpPr/>
            <p:nvPr/>
          </p:nvSpPr>
          <p:spPr>
            <a:xfrm>
              <a:off x="2552760" y="5849279"/>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4"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7"/>
                    <a:pt x="257" y="418"/>
                    <a:pt x="141" y="418"/>
                  </a:cubicBezTo>
                  <a:cubicBezTo>
                    <a:pt x="125"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9" name="Freeform 18">
              <a:extLst>
                <a:ext uri="{FF2B5EF4-FFF2-40B4-BE49-F238E27FC236}">
                  <a16:creationId xmlns:a16="http://schemas.microsoft.com/office/drawing/2014/main" id="{E204A499-511B-AB41-B5AA-4EF2BDE05A37}"/>
                </a:ext>
              </a:extLst>
            </p:cNvPr>
            <p:cNvSpPr/>
            <p:nvPr/>
          </p:nvSpPr>
          <p:spPr>
            <a:xfrm>
              <a:off x="2716560" y="574236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3"/>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1"/>
                    <a:pt x="13" y="942"/>
                  </a:cubicBezTo>
                  <a:cubicBezTo>
                    <a:pt x="0" y="955"/>
                    <a:pt x="0" y="957"/>
                    <a:pt x="0" y="959"/>
                  </a:cubicBezTo>
                  <a:cubicBezTo>
                    <a:pt x="0" y="966"/>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 name="Freeform 19">
              <a:extLst>
                <a:ext uri="{FF2B5EF4-FFF2-40B4-BE49-F238E27FC236}">
                  <a16:creationId xmlns:a16="http://schemas.microsoft.com/office/drawing/2014/main" id="{FECB77E6-1E72-DA46-8F25-75588D6EA07E}"/>
                </a:ext>
              </a:extLst>
            </p:cNvPr>
            <p:cNvSpPr/>
            <p:nvPr/>
          </p:nvSpPr>
          <p:spPr>
            <a:xfrm>
              <a:off x="2421360" y="6337080"/>
              <a:ext cx="37800" cy="37800"/>
            </a:xfrm>
            <a:custGeom>
              <a:avLst/>
              <a:gdLst/>
              <a:ahLst/>
              <a:cxnLst>
                <a:cxn ang="3cd4">
                  <a:pos x="hc" y="t"/>
                </a:cxn>
                <a:cxn ang="cd2">
                  <a:pos x="l" y="vc"/>
                </a:cxn>
                <a:cxn ang="cd4">
                  <a:pos x="hc" y="b"/>
                </a:cxn>
                <a:cxn ang="0">
                  <a:pos x="r" y="vc"/>
                </a:cxn>
              </a:cxnLst>
              <a:rect l="l" t="t" r="r" b="b"/>
              <a:pathLst>
                <a:path w="106" h="106">
                  <a:moveTo>
                    <a:pt x="106" y="53"/>
                  </a:moveTo>
                  <a:cubicBezTo>
                    <a:pt x="106" y="24"/>
                    <a:pt x="81" y="0"/>
                    <a:pt x="53" y="0"/>
                  </a:cubicBezTo>
                  <a:cubicBezTo>
                    <a:pt x="24" y="0"/>
                    <a:pt x="0" y="24"/>
                    <a:pt x="0" y="53"/>
                  </a:cubicBezTo>
                  <a:cubicBezTo>
                    <a:pt x="0" y="81"/>
                    <a:pt x="24" y="106"/>
                    <a:pt x="53" y="106"/>
                  </a:cubicBezTo>
                  <a:cubicBezTo>
                    <a:pt x="81" y="106"/>
                    <a:pt x="106" y="81"/>
                    <a:pt x="106" y="5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 name="Freeform 20">
              <a:extLst>
                <a:ext uri="{FF2B5EF4-FFF2-40B4-BE49-F238E27FC236}">
                  <a16:creationId xmlns:a16="http://schemas.microsoft.com/office/drawing/2014/main" id="{2CF40B1B-4BBB-B348-BF92-F6137DBED339}"/>
                </a:ext>
              </a:extLst>
            </p:cNvPr>
            <p:cNvSpPr/>
            <p:nvPr/>
          </p:nvSpPr>
          <p:spPr>
            <a:xfrm>
              <a:off x="2421360" y="6476399"/>
              <a:ext cx="37800" cy="37800"/>
            </a:xfrm>
            <a:custGeom>
              <a:avLst/>
              <a:gdLst/>
              <a:ahLst/>
              <a:cxnLst>
                <a:cxn ang="3cd4">
                  <a:pos x="hc" y="t"/>
                </a:cxn>
                <a:cxn ang="cd2">
                  <a:pos x="l" y="vc"/>
                </a:cxn>
                <a:cxn ang="cd4">
                  <a:pos x="hc" y="b"/>
                </a:cxn>
                <a:cxn ang="0">
                  <a:pos x="r" y="vc"/>
                </a:cxn>
              </a:cxnLst>
              <a:rect l="l" t="t" r="r" b="b"/>
              <a:pathLst>
                <a:path w="106" h="106">
                  <a:moveTo>
                    <a:pt x="106" y="53"/>
                  </a:moveTo>
                  <a:cubicBezTo>
                    <a:pt x="106" y="24"/>
                    <a:pt x="81" y="0"/>
                    <a:pt x="53" y="0"/>
                  </a:cubicBezTo>
                  <a:cubicBezTo>
                    <a:pt x="24" y="0"/>
                    <a:pt x="0" y="24"/>
                    <a:pt x="0" y="53"/>
                  </a:cubicBezTo>
                  <a:cubicBezTo>
                    <a:pt x="0" y="81"/>
                    <a:pt x="24" y="106"/>
                    <a:pt x="53" y="106"/>
                  </a:cubicBezTo>
                  <a:cubicBezTo>
                    <a:pt x="81" y="106"/>
                    <a:pt x="106" y="81"/>
                    <a:pt x="106" y="5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2" name="Freeform 21">
              <a:extLst>
                <a:ext uri="{FF2B5EF4-FFF2-40B4-BE49-F238E27FC236}">
                  <a16:creationId xmlns:a16="http://schemas.microsoft.com/office/drawing/2014/main" id="{71730ABA-AE74-8840-A936-035076EEDE3D}"/>
                </a:ext>
              </a:extLst>
            </p:cNvPr>
            <p:cNvSpPr/>
            <p:nvPr/>
          </p:nvSpPr>
          <p:spPr>
            <a:xfrm>
              <a:off x="2421360" y="6615720"/>
              <a:ext cx="37800" cy="37800"/>
            </a:xfrm>
            <a:custGeom>
              <a:avLst/>
              <a:gdLst/>
              <a:ahLst/>
              <a:cxnLst>
                <a:cxn ang="3cd4">
                  <a:pos x="hc" y="t"/>
                </a:cxn>
                <a:cxn ang="cd2">
                  <a:pos x="l" y="vc"/>
                </a:cxn>
                <a:cxn ang="cd4">
                  <a:pos x="hc" y="b"/>
                </a:cxn>
                <a:cxn ang="0">
                  <a:pos x="r" y="vc"/>
                </a:cxn>
              </a:cxnLst>
              <a:rect l="l" t="t" r="r" b="b"/>
              <a:pathLst>
                <a:path w="106" h="106">
                  <a:moveTo>
                    <a:pt x="106" y="53"/>
                  </a:moveTo>
                  <a:cubicBezTo>
                    <a:pt x="106" y="24"/>
                    <a:pt x="81" y="0"/>
                    <a:pt x="53" y="0"/>
                  </a:cubicBezTo>
                  <a:cubicBezTo>
                    <a:pt x="24" y="0"/>
                    <a:pt x="0" y="24"/>
                    <a:pt x="0" y="53"/>
                  </a:cubicBezTo>
                  <a:cubicBezTo>
                    <a:pt x="0" y="81"/>
                    <a:pt x="24" y="106"/>
                    <a:pt x="53" y="106"/>
                  </a:cubicBezTo>
                  <a:cubicBezTo>
                    <a:pt x="81" y="106"/>
                    <a:pt x="106" y="81"/>
                    <a:pt x="106" y="5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3" name="Freeform 22">
              <a:extLst>
                <a:ext uri="{FF2B5EF4-FFF2-40B4-BE49-F238E27FC236}">
                  <a16:creationId xmlns:a16="http://schemas.microsoft.com/office/drawing/2014/main" id="{EC2F9261-178D-A649-9359-DB290ABDE086}"/>
                </a:ext>
              </a:extLst>
            </p:cNvPr>
            <p:cNvSpPr/>
            <p:nvPr/>
          </p:nvSpPr>
          <p:spPr>
            <a:xfrm>
              <a:off x="2038679" y="6915960"/>
              <a:ext cx="173880" cy="158040"/>
            </a:xfrm>
            <a:custGeom>
              <a:avLst/>
              <a:gdLst/>
              <a:ahLst/>
              <a:cxnLst>
                <a:cxn ang="3cd4">
                  <a:pos x="hc" y="t"/>
                </a:cxn>
                <a:cxn ang="cd2">
                  <a:pos x="l" y="vc"/>
                </a:cxn>
                <a:cxn ang="cd4">
                  <a:pos x="hc" y="b"/>
                </a:cxn>
                <a:cxn ang="0">
                  <a:pos x="r" y="vc"/>
                </a:cxn>
              </a:cxnLst>
              <a:rect l="l" t="t" r="r" b="b"/>
              <a:pathLst>
                <a:path w="484" h="440">
                  <a:moveTo>
                    <a:pt x="297" y="136"/>
                  </a:moveTo>
                  <a:cubicBezTo>
                    <a:pt x="301" y="110"/>
                    <a:pt x="323" y="22"/>
                    <a:pt x="392" y="22"/>
                  </a:cubicBezTo>
                  <a:cubicBezTo>
                    <a:pt x="398" y="22"/>
                    <a:pt x="420" y="22"/>
                    <a:pt x="440" y="33"/>
                  </a:cubicBezTo>
                  <a:cubicBezTo>
                    <a:pt x="414" y="40"/>
                    <a:pt x="394" y="64"/>
                    <a:pt x="394" y="86"/>
                  </a:cubicBezTo>
                  <a:cubicBezTo>
                    <a:pt x="394" y="101"/>
                    <a:pt x="405" y="121"/>
                    <a:pt x="431" y="121"/>
                  </a:cubicBezTo>
                  <a:cubicBezTo>
                    <a:pt x="453" y="121"/>
                    <a:pt x="484" y="103"/>
                    <a:pt x="484" y="64"/>
                  </a:cubicBezTo>
                  <a:cubicBezTo>
                    <a:pt x="484" y="13"/>
                    <a:pt x="427" y="0"/>
                    <a:pt x="394" y="0"/>
                  </a:cubicBezTo>
                  <a:cubicBezTo>
                    <a:pt x="337" y="0"/>
                    <a:pt x="304" y="51"/>
                    <a:pt x="290" y="75"/>
                  </a:cubicBezTo>
                  <a:cubicBezTo>
                    <a:pt x="266" y="9"/>
                    <a:pt x="216" y="0"/>
                    <a:pt x="187" y="0"/>
                  </a:cubicBezTo>
                  <a:cubicBezTo>
                    <a:pt x="86" y="0"/>
                    <a:pt x="31" y="125"/>
                    <a:pt x="31" y="150"/>
                  </a:cubicBezTo>
                  <a:cubicBezTo>
                    <a:pt x="31" y="158"/>
                    <a:pt x="40" y="158"/>
                    <a:pt x="42" y="158"/>
                  </a:cubicBezTo>
                  <a:cubicBezTo>
                    <a:pt x="51" y="158"/>
                    <a:pt x="53" y="158"/>
                    <a:pt x="55" y="150"/>
                  </a:cubicBezTo>
                  <a:cubicBezTo>
                    <a:pt x="88" y="46"/>
                    <a:pt x="152" y="22"/>
                    <a:pt x="185" y="22"/>
                  </a:cubicBezTo>
                  <a:cubicBezTo>
                    <a:pt x="202" y="22"/>
                    <a:pt x="238" y="31"/>
                    <a:pt x="238" y="86"/>
                  </a:cubicBezTo>
                  <a:cubicBezTo>
                    <a:pt x="238" y="117"/>
                    <a:pt x="220" y="183"/>
                    <a:pt x="185" y="317"/>
                  </a:cubicBezTo>
                  <a:cubicBezTo>
                    <a:pt x="169" y="378"/>
                    <a:pt x="134" y="418"/>
                    <a:pt x="92" y="418"/>
                  </a:cubicBezTo>
                  <a:cubicBezTo>
                    <a:pt x="86" y="418"/>
                    <a:pt x="64" y="418"/>
                    <a:pt x="44" y="407"/>
                  </a:cubicBezTo>
                  <a:cubicBezTo>
                    <a:pt x="68" y="400"/>
                    <a:pt x="90" y="381"/>
                    <a:pt x="90" y="354"/>
                  </a:cubicBezTo>
                  <a:cubicBezTo>
                    <a:pt x="90" y="328"/>
                    <a:pt x="68" y="319"/>
                    <a:pt x="53" y="319"/>
                  </a:cubicBezTo>
                  <a:cubicBezTo>
                    <a:pt x="24" y="319"/>
                    <a:pt x="0" y="345"/>
                    <a:pt x="0" y="376"/>
                  </a:cubicBezTo>
                  <a:cubicBezTo>
                    <a:pt x="0" y="420"/>
                    <a:pt x="48" y="440"/>
                    <a:pt x="92" y="440"/>
                  </a:cubicBezTo>
                  <a:cubicBezTo>
                    <a:pt x="156" y="440"/>
                    <a:pt x="191" y="372"/>
                    <a:pt x="194" y="365"/>
                  </a:cubicBezTo>
                  <a:cubicBezTo>
                    <a:pt x="205" y="403"/>
                    <a:pt x="240" y="440"/>
                    <a:pt x="299" y="440"/>
                  </a:cubicBezTo>
                  <a:cubicBezTo>
                    <a:pt x="398" y="440"/>
                    <a:pt x="453" y="315"/>
                    <a:pt x="453" y="290"/>
                  </a:cubicBezTo>
                  <a:cubicBezTo>
                    <a:pt x="453" y="282"/>
                    <a:pt x="444" y="282"/>
                    <a:pt x="442" y="282"/>
                  </a:cubicBezTo>
                  <a:cubicBezTo>
                    <a:pt x="433" y="282"/>
                    <a:pt x="431" y="284"/>
                    <a:pt x="429" y="290"/>
                  </a:cubicBezTo>
                  <a:cubicBezTo>
                    <a:pt x="398" y="396"/>
                    <a:pt x="332" y="418"/>
                    <a:pt x="299" y="418"/>
                  </a:cubicBezTo>
                  <a:cubicBezTo>
                    <a:pt x="262" y="418"/>
                    <a:pt x="246" y="387"/>
                    <a:pt x="246" y="354"/>
                  </a:cubicBezTo>
                  <a:cubicBezTo>
                    <a:pt x="246" y="332"/>
                    <a:pt x="253" y="312"/>
                    <a:pt x="264" y="26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4" name="Freeform 23">
              <a:extLst>
                <a:ext uri="{FF2B5EF4-FFF2-40B4-BE49-F238E27FC236}">
                  <a16:creationId xmlns:a16="http://schemas.microsoft.com/office/drawing/2014/main" id="{9209022E-6195-5846-ACAA-C1A39C485D91}"/>
                </a:ext>
              </a:extLst>
            </p:cNvPr>
            <p:cNvSpPr/>
            <p:nvPr/>
          </p:nvSpPr>
          <p:spPr>
            <a:xfrm>
              <a:off x="2238480" y="7014959"/>
              <a:ext cx="149400" cy="110520"/>
            </a:xfrm>
            <a:custGeom>
              <a:avLst/>
              <a:gdLst/>
              <a:ahLst/>
              <a:cxnLst>
                <a:cxn ang="3cd4">
                  <a:pos x="hc" y="t"/>
                </a:cxn>
                <a:cxn ang="cd2">
                  <a:pos x="l" y="vc"/>
                </a:cxn>
                <a:cxn ang="cd4">
                  <a:pos x="hc" y="b"/>
                </a:cxn>
                <a:cxn ang="0">
                  <a:pos x="r" y="vc"/>
                </a:cxn>
              </a:cxnLst>
              <a:rect l="l" t="t" r="r" b="b"/>
              <a:pathLst>
                <a:path w="416" h="308">
                  <a:moveTo>
                    <a:pt x="51" y="257"/>
                  </a:moveTo>
                  <a:cubicBezTo>
                    <a:pt x="48" y="266"/>
                    <a:pt x="44" y="284"/>
                    <a:pt x="44" y="286"/>
                  </a:cubicBezTo>
                  <a:cubicBezTo>
                    <a:pt x="44" y="301"/>
                    <a:pt x="57" y="308"/>
                    <a:pt x="68" y="308"/>
                  </a:cubicBezTo>
                  <a:cubicBezTo>
                    <a:pt x="79" y="308"/>
                    <a:pt x="90" y="299"/>
                    <a:pt x="95" y="293"/>
                  </a:cubicBezTo>
                  <a:cubicBezTo>
                    <a:pt x="97" y="286"/>
                    <a:pt x="103" y="264"/>
                    <a:pt x="106" y="251"/>
                  </a:cubicBezTo>
                  <a:cubicBezTo>
                    <a:pt x="110" y="238"/>
                    <a:pt x="117" y="207"/>
                    <a:pt x="121" y="189"/>
                  </a:cubicBezTo>
                  <a:cubicBezTo>
                    <a:pt x="125" y="174"/>
                    <a:pt x="130" y="158"/>
                    <a:pt x="132" y="143"/>
                  </a:cubicBezTo>
                  <a:cubicBezTo>
                    <a:pt x="141" y="114"/>
                    <a:pt x="141" y="110"/>
                    <a:pt x="161" y="81"/>
                  </a:cubicBezTo>
                  <a:cubicBezTo>
                    <a:pt x="180" y="55"/>
                    <a:pt x="211" y="20"/>
                    <a:pt x="264" y="20"/>
                  </a:cubicBezTo>
                  <a:cubicBezTo>
                    <a:pt x="304" y="20"/>
                    <a:pt x="304" y="53"/>
                    <a:pt x="304" y="66"/>
                  </a:cubicBezTo>
                  <a:cubicBezTo>
                    <a:pt x="304" y="108"/>
                    <a:pt x="275" y="183"/>
                    <a:pt x="264" y="211"/>
                  </a:cubicBezTo>
                  <a:cubicBezTo>
                    <a:pt x="255" y="231"/>
                    <a:pt x="253" y="238"/>
                    <a:pt x="253" y="249"/>
                  </a:cubicBezTo>
                  <a:cubicBezTo>
                    <a:pt x="253" y="284"/>
                    <a:pt x="284" y="308"/>
                    <a:pt x="317" y="308"/>
                  </a:cubicBezTo>
                  <a:cubicBezTo>
                    <a:pt x="385" y="308"/>
                    <a:pt x="416" y="213"/>
                    <a:pt x="416" y="202"/>
                  </a:cubicBezTo>
                  <a:cubicBezTo>
                    <a:pt x="416" y="194"/>
                    <a:pt x="407" y="194"/>
                    <a:pt x="405" y="194"/>
                  </a:cubicBezTo>
                  <a:cubicBezTo>
                    <a:pt x="396" y="194"/>
                    <a:pt x="394" y="198"/>
                    <a:pt x="392" y="207"/>
                  </a:cubicBezTo>
                  <a:cubicBezTo>
                    <a:pt x="376" y="260"/>
                    <a:pt x="348" y="288"/>
                    <a:pt x="319" y="288"/>
                  </a:cubicBezTo>
                  <a:cubicBezTo>
                    <a:pt x="306" y="288"/>
                    <a:pt x="304" y="279"/>
                    <a:pt x="304" y="264"/>
                  </a:cubicBezTo>
                  <a:cubicBezTo>
                    <a:pt x="304" y="249"/>
                    <a:pt x="306" y="240"/>
                    <a:pt x="319" y="209"/>
                  </a:cubicBezTo>
                  <a:cubicBezTo>
                    <a:pt x="326" y="187"/>
                    <a:pt x="354" y="117"/>
                    <a:pt x="354" y="77"/>
                  </a:cubicBezTo>
                  <a:cubicBezTo>
                    <a:pt x="354" y="11"/>
                    <a:pt x="301" y="0"/>
                    <a:pt x="266" y="0"/>
                  </a:cubicBezTo>
                  <a:cubicBezTo>
                    <a:pt x="209" y="0"/>
                    <a:pt x="172" y="35"/>
                    <a:pt x="152" y="62"/>
                  </a:cubicBezTo>
                  <a:cubicBezTo>
                    <a:pt x="145" y="15"/>
                    <a:pt x="106" y="0"/>
                    <a:pt x="79" y="0"/>
                  </a:cubicBezTo>
                  <a:cubicBezTo>
                    <a:pt x="48" y="0"/>
                    <a:pt x="33" y="22"/>
                    <a:pt x="24" y="37"/>
                  </a:cubicBezTo>
                  <a:cubicBezTo>
                    <a:pt x="9" y="62"/>
                    <a:pt x="0" y="101"/>
                    <a:pt x="0" y="103"/>
                  </a:cubicBezTo>
                  <a:cubicBezTo>
                    <a:pt x="0" y="112"/>
                    <a:pt x="9" y="112"/>
                    <a:pt x="11" y="112"/>
                  </a:cubicBezTo>
                  <a:cubicBezTo>
                    <a:pt x="22" y="112"/>
                    <a:pt x="22" y="110"/>
                    <a:pt x="26" y="92"/>
                  </a:cubicBezTo>
                  <a:cubicBezTo>
                    <a:pt x="37" y="53"/>
                    <a:pt x="51" y="20"/>
                    <a:pt x="77" y="20"/>
                  </a:cubicBezTo>
                  <a:cubicBezTo>
                    <a:pt x="95" y="20"/>
                    <a:pt x="99" y="33"/>
                    <a:pt x="99" y="53"/>
                  </a:cubicBezTo>
                  <a:cubicBezTo>
                    <a:pt x="99" y="66"/>
                    <a:pt x="92" y="90"/>
                    <a:pt x="88" y="110"/>
                  </a:cubicBezTo>
                  <a:cubicBezTo>
                    <a:pt x="84" y="128"/>
                    <a:pt x="77" y="156"/>
                    <a:pt x="73" y="16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5" name="Freeform 24">
              <a:extLst>
                <a:ext uri="{FF2B5EF4-FFF2-40B4-BE49-F238E27FC236}">
                  <a16:creationId xmlns:a16="http://schemas.microsoft.com/office/drawing/2014/main" id="{4884D07A-C618-BF4F-92EB-E0B9BAE38756}"/>
                </a:ext>
              </a:extLst>
            </p:cNvPr>
            <p:cNvSpPr/>
            <p:nvPr/>
          </p:nvSpPr>
          <p:spPr>
            <a:xfrm>
              <a:off x="2450520" y="680904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5"/>
                    <a:pt x="209" y="937"/>
                  </a:cubicBezTo>
                  <a:cubicBezTo>
                    <a:pt x="88" y="816"/>
                    <a:pt x="57" y="634"/>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3"/>
                    <a:pt x="0" y="484"/>
                  </a:cubicBezTo>
                  <a:cubicBezTo>
                    <a:pt x="0" y="561"/>
                    <a:pt x="11" y="678"/>
                    <a:pt x="64" y="788"/>
                  </a:cubicBezTo>
                  <a:cubicBezTo>
                    <a:pt x="123" y="906"/>
                    <a:pt x="207" y="968"/>
                    <a:pt x="216" y="968"/>
                  </a:cubicBezTo>
                  <a:cubicBezTo>
                    <a:pt x="222" y="968"/>
                    <a:pt x="227" y="966"/>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6" name="Freeform 25">
              <a:extLst>
                <a:ext uri="{FF2B5EF4-FFF2-40B4-BE49-F238E27FC236}">
                  <a16:creationId xmlns:a16="http://schemas.microsoft.com/office/drawing/2014/main" id="{019114D1-0864-9943-B267-780F7AC03084}"/>
                </a:ext>
              </a:extLst>
            </p:cNvPr>
            <p:cNvSpPr/>
            <p:nvPr/>
          </p:nvSpPr>
          <p:spPr>
            <a:xfrm>
              <a:off x="2569320" y="691596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1"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7"/>
                    <a:pt x="257" y="418"/>
                    <a:pt x="141" y="418"/>
                  </a:cubicBezTo>
                  <a:cubicBezTo>
                    <a:pt x="125"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 name="Freeform 26">
              <a:extLst>
                <a:ext uri="{FF2B5EF4-FFF2-40B4-BE49-F238E27FC236}">
                  <a16:creationId xmlns:a16="http://schemas.microsoft.com/office/drawing/2014/main" id="{54C7AC34-7D0A-ED45-96B5-0C9BF0DFD8A8}"/>
                </a:ext>
              </a:extLst>
            </p:cNvPr>
            <p:cNvSpPr/>
            <p:nvPr/>
          </p:nvSpPr>
          <p:spPr>
            <a:xfrm>
              <a:off x="2733480" y="680904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3"/>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1"/>
                    <a:pt x="13" y="942"/>
                  </a:cubicBezTo>
                  <a:cubicBezTo>
                    <a:pt x="0" y="955"/>
                    <a:pt x="0" y="957"/>
                    <a:pt x="0" y="959"/>
                  </a:cubicBezTo>
                  <a:cubicBezTo>
                    <a:pt x="0" y="966"/>
                    <a:pt x="4" y="968"/>
                    <a:pt x="9" y="968"/>
                  </a:cubicBezTo>
                  <a:cubicBezTo>
                    <a:pt x="20" y="968"/>
                    <a:pt x="108" y="902"/>
                    <a:pt x="165" y="779"/>
                  </a:cubicBezTo>
                  <a:cubicBezTo>
                    <a:pt x="216" y="673"/>
                    <a:pt x="227" y="565"/>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8" name="Freeform 27">
              <a:extLst>
                <a:ext uri="{FF2B5EF4-FFF2-40B4-BE49-F238E27FC236}">
                  <a16:creationId xmlns:a16="http://schemas.microsoft.com/office/drawing/2014/main" id="{70D9C2B4-B994-414B-A084-268925D2562D}"/>
                </a:ext>
              </a:extLst>
            </p:cNvPr>
            <p:cNvSpPr/>
            <p:nvPr/>
          </p:nvSpPr>
          <p:spPr>
            <a:xfrm>
              <a:off x="3035880" y="5722560"/>
              <a:ext cx="192240" cy="630000"/>
            </a:xfrm>
            <a:custGeom>
              <a:avLst/>
              <a:gdLst/>
              <a:ahLst/>
              <a:cxnLst>
                <a:cxn ang="3cd4">
                  <a:pos x="hc" y="t"/>
                </a:cxn>
                <a:cxn ang="cd2">
                  <a:pos x="l" y="vc"/>
                </a:cxn>
                <a:cxn ang="cd4">
                  <a:pos x="hc" y="b"/>
                </a:cxn>
                <a:cxn ang="0">
                  <a:pos x="r" y="vc"/>
                </a:cxn>
              </a:cxnLst>
              <a:rect l="l" t="t" r="r" b="b"/>
              <a:pathLst>
                <a:path w="535" h="1751">
                  <a:moveTo>
                    <a:pt x="535" y="1703"/>
                  </a:moveTo>
                  <a:cubicBezTo>
                    <a:pt x="535" y="1111"/>
                    <a:pt x="429" y="766"/>
                    <a:pt x="398" y="667"/>
                  </a:cubicBezTo>
                  <a:cubicBezTo>
                    <a:pt x="332" y="451"/>
                    <a:pt x="224" y="224"/>
                    <a:pt x="64" y="26"/>
                  </a:cubicBezTo>
                  <a:cubicBezTo>
                    <a:pt x="48" y="9"/>
                    <a:pt x="44" y="4"/>
                    <a:pt x="42" y="2"/>
                  </a:cubicBezTo>
                  <a:cubicBezTo>
                    <a:pt x="40" y="0"/>
                    <a:pt x="37" y="0"/>
                    <a:pt x="22" y="0"/>
                  </a:cubicBezTo>
                  <a:cubicBezTo>
                    <a:pt x="9" y="0"/>
                    <a:pt x="0" y="0"/>
                    <a:pt x="0" y="9"/>
                  </a:cubicBezTo>
                  <a:cubicBezTo>
                    <a:pt x="0" y="11"/>
                    <a:pt x="0" y="13"/>
                    <a:pt x="13" y="31"/>
                  </a:cubicBezTo>
                  <a:cubicBezTo>
                    <a:pt x="350" y="502"/>
                    <a:pt x="427" y="1082"/>
                    <a:pt x="427" y="1738"/>
                  </a:cubicBezTo>
                  <a:cubicBezTo>
                    <a:pt x="427" y="1751"/>
                    <a:pt x="433" y="1751"/>
                    <a:pt x="453" y="1751"/>
                  </a:cubicBezTo>
                  <a:lnTo>
                    <a:pt x="508" y="1751"/>
                  </a:lnTo>
                  <a:cubicBezTo>
                    <a:pt x="528" y="1751"/>
                    <a:pt x="535" y="1751"/>
                    <a:pt x="535" y="174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9" name="Freeform 28">
              <a:extLst>
                <a:ext uri="{FF2B5EF4-FFF2-40B4-BE49-F238E27FC236}">
                  <a16:creationId xmlns:a16="http://schemas.microsoft.com/office/drawing/2014/main" id="{50D52153-1789-7341-98E4-5C35416C35B7}"/>
                </a:ext>
              </a:extLst>
            </p:cNvPr>
            <p:cNvSpPr/>
            <p:nvPr/>
          </p:nvSpPr>
          <p:spPr>
            <a:xfrm>
              <a:off x="3188880" y="6345000"/>
              <a:ext cx="39240" cy="216000"/>
            </a:xfrm>
            <a:custGeom>
              <a:avLst/>
              <a:gdLst/>
              <a:ahLst/>
              <a:cxnLst>
                <a:cxn ang="3cd4">
                  <a:pos x="hc" y="t"/>
                </a:cxn>
                <a:cxn ang="cd2">
                  <a:pos x="l" y="vc"/>
                </a:cxn>
                <a:cxn ang="cd4">
                  <a:pos x="hc" y="b"/>
                </a:cxn>
                <a:cxn ang="0">
                  <a:pos x="r" y="vc"/>
                </a:cxn>
              </a:cxnLst>
              <a:rect l="l" t="t" r="r" b="b"/>
              <a:pathLst>
                <a:path w="110" h="601">
                  <a:moveTo>
                    <a:pt x="110" y="26"/>
                  </a:moveTo>
                  <a:cubicBezTo>
                    <a:pt x="110" y="0"/>
                    <a:pt x="108" y="0"/>
                    <a:pt x="81" y="0"/>
                  </a:cubicBezTo>
                  <a:lnTo>
                    <a:pt x="29" y="0"/>
                  </a:lnTo>
                  <a:cubicBezTo>
                    <a:pt x="0" y="0"/>
                    <a:pt x="0" y="0"/>
                    <a:pt x="0" y="26"/>
                  </a:cubicBezTo>
                  <a:lnTo>
                    <a:pt x="0" y="574"/>
                  </a:lnTo>
                  <a:cubicBezTo>
                    <a:pt x="0" y="601"/>
                    <a:pt x="0" y="601"/>
                    <a:pt x="29" y="601"/>
                  </a:cubicBezTo>
                  <a:lnTo>
                    <a:pt x="81" y="601"/>
                  </a:lnTo>
                  <a:cubicBezTo>
                    <a:pt x="108" y="601"/>
                    <a:pt x="110" y="601"/>
                    <a:pt x="110" y="57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0" name="Freeform 29">
              <a:extLst>
                <a:ext uri="{FF2B5EF4-FFF2-40B4-BE49-F238E27FC236}">
                  <a16:creationId xmlns:a16="http://schemas.microsoft.com/office/drawing/2014/main" id="{56919CE0-E976-6646-A875-4A97EFDE08D3}"/>
                </a:ext>
              </a:extLst>
            </p:cNvPr>
            <p:cNvSpPr/>
            <p:nvPr/>
          </p:nvSpPr>
          <p:spPr>
            <a:xfrm>
              <a:off x="3035880" y="6554160"/>
              <a:ext cx="192240" cy="630000"/>
            </a:xfrm>
            <a:custGeom>
              <a:avLst/>
              <a:gdLst/>
              <a:ahLst/>
              <a:cxnLst>
                <a:cxn ang="3cd4">
                  <a:pos x="hc" y="t"/>
                </a:cxn>
                <a:cxn ang="cd2">
                  <a:pos x="l" y="vc"/>
                </a:cxn>
                <a:cxn ang="cd4">
                  <a:pos x="hc" y="b"/>
                </a:cxn>
                <a:cxn ang="0">
                  <a:pos x="r" y="vc"/>
                </a:cxn>
              </a:cxnLst>
              <a:rect l="l" t="t" r="r" b="b"/>
              <a:pathLst>
                <a:path w="535" h="1751">
                  <a:moveTo>
                    <a:pt x="535" y="11"/>
                  </a:moveTo>
                  <a:cubicBezTo>
                    <a:pt x="535" y="0"/>
                    <a:pt x="528" y="0"/>
                    <a:pt x="508" y="0"/>
                  </a:cubicBezTo>
                  <a:lnTo>
                    <a:pt x="453" y="0"/>
                  </a:lnTo>
                  <a:cubicBezTo>
                    <a:pt x="433" y="0"/>
                    <a:pt x="427" y="0"/>
                    <a:pt x="427" y="13"/>
                  </a:cubicBezTo>
                  <a:cubicBezTo>
                    <a:pt x="427" y="112"/>
                    <a:pt x="427" y="343"/>
                    <a:pt x="400" y="585"/>
                  </a:cubicBezTo>
                  <a:cubicBezTo>
                    <a:pt x="348" y="1085"/>
                    <a:pt x="220" y="1432"/>
                    <a:pt x="7" y="1729"/>
                  </a:cubicBezTo>
                  <a:cubicBezTo>
                    <a:pt x="0" y="1738"/>
                    <a:pt x="0" y="1738"/>
                    <a:pt x="0" y="1740"/>
                  </a:cubicBezTo>
                  <a:cubicBezTo>
                    <a:pt x="0" y="1751"/>
                    <a:pt x="9" y="1751"/>
                    <a:pt x="22" y="1751"/>
                  </a:cubicBezTo>
                  <a:cubicBezTo>
                    <a:pt x="37" y="1751"/>
                    <a:pt x="40" y="1751"/>
                    <a:pt x="42" y="1749"/>
                  </a:cubicBezTo>
                  <a:cubicBezTo>
                    <a:pt x="46" y="1747"/>
                    <a:pt x="169" y="1604"/>
                    <a:pt x="266" y="1410"/>
                  </a:cubicBezTo>
                  <a:cubicBezTo>
                    <a:pt x="396" y="1155"/>
                    <a:pt x="475" y="860"/>
                    <a:pt x="513" y="508"/>
                  </a:cubicBezTo>
                  <a:cubicBezTo>
                    <a:pt x="515" y="480"/>
                    <a:pt x="535" y="277"/>
                    <a:pt x="535" y="4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31" name="TextBox 30">
            <a:extLst>
              <a:ext uri="{FF2B5EF4-FFF2-40B4-BE49-F238E27FC236}">
                <a16:creationId xmlns:a16="http://schemas.microsoft.com/office/drawing/2014/main" id="{5DE53AF3-9254-D448-81CA-2180549CDA1E}"/>
              </a:ext>
            </a:extLst>
          </p:cNvPr>
          <p:cNvSpPr txBox="1"/>
          <p:nvPr/>
        </p:nvSpPr>
        <p:spPr>
          <a:xfrm>
            <a:off x="3588480" y="5485205"/>
            <a:ext cx="6378480" cy="1027799"/>
          </a:xfrm>
          <a:prstGeom prst="rect">
            <a:avLst/>
          </a:prstGeom>
          <a:noFill/>
          <a:ln>
            <a:noFill/>
          </a:ln>
        </p:spPr>
        <p:txBody>
          <a:bodyPr wrap="none" lIns="90000" tIns="45000" rIns="90000" bIns="45000" anchorCtr="0" compatLnSpc="0">
            <a:spAutoFit/>
          </a:bodyPr>
          <a:lstStyle/>
          <a:p>
            <a:pPr marL="0" marR="0" lvl="0" indent="0" algn="l" hangingPunct="0">
              <a:lnSpc>
                <a:spcPct val="100000"/>
              </a:lnSpc>
              <a:spcBef>
                <a:spcPts val="0"/>
              </a:spcBef>
              <a:spcAft>
                <a:spcPts val="0"/>
              </a:spcAft>
              <a:buNone/>
              <a:tabLst/>
            </a:pPr>
            <a:r>
              <a:rPr lang="en-US" sz="2200" b="0" i="0" u="none" strike="noStrike" kern="1200" cap="none">
                <a:ln>
                  <a:noFill/>
                </a:ln>
                <a:latin typeface="Liberation Sans" pitchFamily="18"/>
                <a:ea typeface="Noto Sans CJK SC Regular" pitchFamily="2"/>
                <a:cs typeface="FreeSans" pitchFamily="2"/>
              </a:rPr>
              <a:t>Binary features</a:t>
            </a:r>
          </a:p>
          <a:p>
            <a:pPr marL="0" marR="0" lvl="0" indent="0" algn="l" hangingPunct="0">
              <a:lnSpc>
                <a:spcPct val="100000"/>
              </a:lnSpc>
              <a:spcBef>
                <a:spcPts val="0"/>
              </a:spcBef>
              <a:spcAft>
                <a:spcPts val="0"/>
              </a:spcAft>
              <a:buNone/>
              <a:tabLst/>
            </a:pPr>
            <a:r>
              <a:rPr lang="en-US" sz="2200" b="0" i="0" u="none" strike="noStrike" kern="1200" cap="none">
                <a:ln>
                  <a:noFill/>
                </a:ln>
                <a:latin typeface="Liberation Sans" pitchFamily="18"/>
                <a:ea typeface="Noto Sans CJK SC Regular" pitchFamily="2"/>
                <a:cs typeface="FreeSans" pitchFamily="2"/>
              </a:rPr>
              <a:t>n = num tiles x num tilings</a:t>
            </a:r>
          </a:p>
          <a:p>
            <a:pPr marL="0" marR="0" lvl="0" indent="0" algn="l" hangingPunct="0">
              <a:lnSpc>
                <a:spcPct val="100000"/>
              </a:lnSpc>
              <a:spcBef>
                <a:spcPts val="0"/>
              </a:spcBef>
              <a:spcAft>
                <a:spcPts val="0"/>
              </a:spcAft>
              <a:buNone/>
              <a:tabLst/>
            </a:pPr>
            <a:r>
              <a:rPr lang="en-US" sz="2200" b="0" i="0" u="none" strike="noStrike" kern="1200" cap="none">
                <a:ln>
                  <a:noFill/>
                </a:ln>
                <a:latin typeface="Liberation Sans" pitchFamily="18"/>
                <a:ea typeface="Noto Sans CJK SC Regular" pitchFamily="2"/>
                <a:cs typeface="FreeSans" pitchFamily="2"/>
              </a:rPr>
              <a:t>In this example: n = 16 x 4</a:t>
            </a:r>
          </a:p>
        </p:txBody>
      </p:sp>
      <p:sp>
        <p:nvSpPr>
          <p:cNvPr id="32" name="Straight Connector 31">
            <a:extLst>
              <a:ext uri="{FF2B5EF4-FFF2-40B4-BE49-F238E27FC236}">
                <a16:creationId xmlns:a16="http://schemas.microsoft.com/office/drawing/2014/main" id="{230CB89B-2590-D54F-859F-A1BB3EE56E9B}"/>
              </a:ext>
            </a:extLst>
          </p:cNvPr>
          <p:cNvSpPr/>
          <p:nvPr/>
        </p:nvSpPr>
        <p:spPr>
          <a:xfrm flipH="1">
            <a:off x="3228480" y="5766005"/>
            <a:ext cx="348840" cy="2134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3" name="Title 32">
            <a:extLst>
              <a:ext uri="{FF2B5EF4-FFF2-40B4-BE49-F238E27FC236}">
                <a16:creationId xmlns:a16="http://schemas.microsoft.com/office/drawing/2014/main" id="{AE0FFFCC-C8E9-C248-AABB-4A99FFADD15D}"/>
              </a:ext>
            </a:extLst>
          </p:cNvPr>
          <p:cNvSpPr>
            <a:spLocks noGrp="1"/>
          </p:cNvSpPr>
          <p:nvPr>
            <p:ph type="title"/>
          </p:nvPr>
        </p:nvSpPr>
        <p:spPr>
          <a:xfrm>
            <a:off x="693043" y="402484"/>
            <a:ext cx="8844496" cy="704516"/>
          </a:xfrm>
        </p:spPr>
        <p:txBody>
          <a:bodyPr>
            <a:normAutofit/>
          </a:bodyPr>
          <a:lstStyle/>
          <a:p>
            <a:r>
              <a:rPr lang="en-US" sz="4200" dirty="0"/>
              <a:t>Linear value function </a:t>
            </a:r>
            <a:r>
              <a:rPr lang="en-US" sz="4200" dirty="0" err="1"/>
              <a:t>approx</a:t>
            </a:r>
            <a:r>
              <a:rPr lang="en-US" sz="4200" dirty="0"/>
              <a:t>: Tile coding</a:t>
            </a:r>
          </a:p>
        </p:txBody>
      </p:sp>
    </p:spTree>
    <p:extLst>
      <p:ext uri="{BB962C8B-B14F-4D97-AF65-F5344CB8AC3E}">
        <p14:creationId xmlns:p14="http://schemas.microsoft.com/office/powerpoint/2010/main" val="36507313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28C1E3-D4B0-2944-BD3F-0C1299801797}"/>
              </a:ext>
            </a:extLst>
          </p:cNvPr>
          <p:cNvPicPr>
            <a:picLocks noChangeAspect="1"/>
          </p:cNvPicPr>
          <p:nvPr/>
        </p:nvPicPr>
        <p:blipFill>
          <a:blip r:embed="rId3">
            <a:lum/>
            <a:alphaModFix/>
          </a:blip>
          <a:srcRect/>
          <a:stretch>
            <a:fillRect/>
          </a:stretch>
        </p:blipFill>
        <p:spPr>
          <a:xfrm>
            <a:off x="693043" y="2815678"/>
            <a:ext cx="6274403" cy="4081207"/>
          </a:xfrm>
          <a:prstGeom prst="rect">
            <a:avLst/>
          </a:prstGeom>
          <a:noFill/>
          <a:ln>
            <a:noFill/>
          </a:ln>
        </p:spPr>
      </p:pic>
      <p:sp>
        <p:nvSpPr>
          <p:cNvPr id="5" name="Title 4">
            <a:extLst>
              <a:ext uri="{FF2B5EF4-FFF2-40B4-BE49-F238E27FC236}">
                <a16:creationId xmlns:a16="http://schemas.microsoft.com/office/drawing/2014/main" id="{B77C5859-993B-0D44-8734-9CD053038EFB}"/>
              </a:ext>
            </a:extLst>
          </p:cNvPr>
          <p:cNvSpPr>
            <a:spLocks noGrp="1"/>
          </p:cNvSpPr>
          <p:nvPr>
            <p:ph type="title"/>
          </p:nvPr>
        </p:nvSpPr>
        <p:spPr>
          <a:xfrm>
            <a:off x="693043" y="402484"/>
            <a:ext cx="8879220" cy="1066344"/>
          </a:xfrm>
        </p:spPr>
        <p:txBody>
          <a:bodyPr>
            <a:normAutofit/>
          </a:bodyPr>
          <a:lstStyle/>
          <a:p>
            <a:r>
              <a:rPr lang="en-US" sz="4200" dirty="0"/>
              <a:t>Example: Tile coding on random walk</a:t>
            </a:r>
          </a:p>
        </p:txBody>
      </p:sp>
      <p:sp>
        <p:nvSpPr>
          <p:cNvPr id="2" name="TextBox 1">
            <a:extLst>
              <a:ext uri="{FF2B5EF4-FFF2-40B4-BE49-F238E27FC236}">
                <a16:creationId xmlns:a16="http://schemas.microsoft.com/office/drawing/2014/main" id="{30604BA7-C605-B44E-A4DE-E04075A22D70}"/>
              </a:ext>
            </a:extLst>
          </p:cNvPr>
          <p:cNvSpPr txBox="1"/>
          <p:nvPr/>
        </p:nvSpPr>
        <p:spPr>
          <a:xfrm>
            <a:off x="5739377" y="2815678"/>
            <a:ext cx="4059445" cy="1297791"/>
          </a:xfrm>
          <a:prstGeom prst="rect">
            <a:avLst/>
          </a:prstGeom>
          <a:noFill/>
        </p:spPr>
        <p:txBody>
          <a:bodyPr wrap="none" rtlCol="0">
            <a:spAutoFit/>
          </a:bodyPr>
          <a:lstStyle/>
          <a:p>
            <a:pPr marL="533400" indent="-533400">
              <a:spcBef>
                <a:spcPts val="2200"/>
              </a:spcBef>
              <a:buSzPct val="100000"/>
              <a:buChar char="•"/>
              <a:defRPr sz="4400"/>
            </a:pPr>
            <a:r>
              <a:rPr lang="en-US" sz="2000" dirty="0"/>
              <a:t>groups/tiles of 200 states</a:t>
            </a:r>
          </a:p>
          <a:p>
            <a:pPr marL="533400" indent="-533400">
              <a:spcBef>
                <a:spcPts val="2200"/>
              </a:spcBef>
              <a:buSzPct val="100000"/>
              <a:buChar char="•"/>
              <a:defRPr sz="4400"/>
            </a:pPr>
            <a:r>
              <a:rPr lang="en-US" sz="2000" dirty="0">
                <a:latin typeface="Symbol"/>
                <a:ea typeface="Symbol"/>
                <a:cs typeface="Symbol"/>
                <a:sym typeface="Symbol"/>
              </a:rPr>
              <a:t>a</a:t>
            </a:r>
            <a:r>
              <a:rPr lang="en-US" sz="2000" dirty="0"/>
              <a:t> set so that initial learning rate</a:t>
            </a:r>
            <a:br>
              <a:rPr lang="en-US" sz="2000" dirty="0"/>
            </a:br>
            <a:r>
              <a:rPr lang="en-US" sz="2000" dirty="0"/>
              <a:t>is the same for both methods</a:t>
            </a:r>
          </a:p>
        </p:txBody>
      </p:sp>
    </p:spTree>
    <p:extLst>
      <p:ext uri="{BB962C8B-B14F-4D97-AF65-F5344CB8AC3E}">
        <p14:creationId xmlns:p14="http://schemas.microsoft.com/office/powerpoint/2010/main" val="13378268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Image" descr="Image"/>
          <p:cNvPicPr>
            <a:picLocks noChangeAspect="1"/>
          </p:cNvPicPr>
          <p:nvPr/>
        </p:nvPicPr>
        <p:blipFill>
          <a:blip r:embed="rId2"/>
          <a:stretch>
            <a:fillRect/>
          </a:stretch>
        </p:blipFill>
        <p:spPr>
          <a:xfrm>
            <a:off x="4295340" y="5888314"/>
            <a:ext cx="2567410" cy="201403"/>
          </a:xfrm>
          <a:prstGeom prst="rect">
            <a:avLst/>
          </a:prstGeom>
          <a:ln w="12700">
            <a:miter lim="400000"/>
          </a:ln>
        </p:spPr>
      </p:pic>
      <p:pic>
        <p:nvPicPr>
          <p:cNvPr id="89" name="Image" descr="Image"/>
          <p:cNvPicPr>
            <a:picLocks noChangeAspect="1"/>
          </p:cNvPicPr>
          <p:nvPr/>
        </p:nvPicPr>
        <p:blipFill>
          <a:blip r:embed="rId3"/>
          <a:stretch>
            <a:fillRect/>
          </a:stretch>
        </p:blipFill>
        <p:spPr>
          <a:xfrm>
            <a:off x="2771335" y="4684704"/>
            <a:ext cx="4986120" cy="488286"/>
          </a:xfrm>
          <a:prstGeom prst="rect">
            <a:avLst/>
          </a:prstGeom>
          <a:ln w="12700">
            <a:miter lim="400000"/>
          </a:ln>
        </p:spPr>
      </p:pic>
      <p:grpSp>
        <p:nvGrpSpPr>
          <p:cNvPr id="94" name="Group"/>
          <p:cNvGrpSpPr/>
          <p:nvPr/>
        </p:nvGrpSpPr>
        <p:grpSpPr>
          <a:xfrm>
            <a:off x="4354270" y="5037189"/>
            <a:ext cx="1993387" cy="996864"/>
            <a:chOff x="1771904" y="0"/>
            <a:chExt cx="4821796" cy="2411312"/>
          </a:xfrm>
        </p:grpSpPr>
        <p:sp>
          <p:nvSpPr>
            <p:cNvPr id="91" name="Line"/>
            <p:cNvSpPr/>
            <p:nvPr/>
          </p:nvSpPr>
          <p:spPr>
            <a:xfrm flipH="1" flipV="1">
              <a:off x="2118078" y="0"/>
              <a:ext cx="264487" cy="818792"/>
            </a:xfrm>
            <a:prstGeom prst="line">
              <a:avLst/>
            </a:prstGeom>
            <a:noFill/>
            <a:ln w="25400" cap="flat">
              <a:solidFill>
                <a:schemeClr val="accent1">
                  <a:satOff val="-3355"/>
                  <a:lumOff val="26614"/>
                </a:schemeClr>
              </a:solidFill>
              <a:prstDash val="solid"/>
              <a:miter lim="400000"/>
              <a:tailEnd type="triangle" w="med" len="med"/>
            </a:ln>
            <a:effectLst/>
          </p:spPr>
          <p:txBody>
            <a:bodyPr wrap="square" lIns="29533" tIns="29533" rIns="29533" bIns="29533" numCol="1" anchor="ctr">
              <a:noAutofit/>
            </a:bodyPr>
            <a:lstStyle/>
            <a:p>
              <a:pPr>
                <a:defRPr sz="3200"/>
              </a:pPr>
              <a:endParaRPr sz="1323"/>
            </a:p>
          </p:txBody>
        </p:sp>
        <p:sp>
          <p:nvSpPr>
            <p:cNvPr id="92" name="update target, e.g.,"/>
            <p:cNvSpPr/>
            <p:nvPr/>
          </p:nvSpPr>
          <p:spPr>
            <a:xfrm>
              <a:off x="1771904" y="1141311"/>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9533" tIns="29533" rIns="29533" bIns="29533" numCol="1" anchor="ctr">
              <a:spAutoFit/>
            </a:bodyPr>
            <a:lstStyle>
              <a:lvl1pPr>
                <a:defRPr sz="3000">
                  <a:solidFill>
                    <a:schemeClr val="accent1">
                      <a:satOff val="-3355"/>
                      <a:lumOff val="26614"/>
                    </a:schemeClr>
                  </a:solidFill>
                </a:defRPr>
              </a:lvl1pPr>
            </a:lstStyle>
            <a:p>
              <a:r>
                <a:rPr sz="1240">
                  <a:solidFill>
                    <a:schemeClr val="tx1"/>
                  </a:solidFill>
                </a:rPr>
                <a:t>update target, e.g., </a:t>
              </a:r>
            </a:p>
          </p:txBody>
        </p:sp>
        <p:pic>
          <p:nvPicPr>
            <p:cNvPr id="93" name="Image" descr="Image"/>
            <p:cNvPicPr>
              <a:picLocks noChangeAspect="1"/>
            </p:cNvPicPr>
            <p:nvPr/>
          </p:nvPicPr>
          <p:blipFill>
            <a:blip r:embed="rId4"/>
            <a:stretch>
              <a:fillRect/>
            </a:stretch>
          </p:blipFill>
          <p:spPr>
            <a:xfrm>
              <a:off x="5031599" y="983582"/>
              <a:ext cx="1562101" cy="410973"/>
            </a:xfrm>
            <a:prstGeom prst="rect">
              <a:avLst/>
            </a:prstGeom>
            <a:ln w="12700" cap="flat">
              <a:noFill/>
              <a:miter lim="400000"/>
            </a:ln>
            <a:effectLst/>
          </p:spPr>
        </p:pic>
      </p:grpSp>
      <p:sp>
        <p:nvSpPr>
          <p:cNvPr id="95" name="(MC)"/>
          <p:cNvSpPr txBox="1"/>
          <p:nvPr/>
        </p:nvSpPr>
        <p:spPr>
          <a:xfrm>
            <a:off x="6443208" y="5397150"/>
            <a:ext cx="396273" cy="2632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9533" tIns="29533" rIns="29533" bIns="29533" anchor="ctr">
            <a:spAutoFit/>
          </a:bodyPr>
          <a:lstStyle>
            <a:lvl1pPr>
              <a:defRPr sz="3200">
                <a:solidFill>
                  <a:schemeClr val="accent1">
                    <a:satOff val="-3355"/>
                    <a:lumOff val="26614"/>
                  </a:schemeClr>
                </a:solidFill>
              </a:defRPr>
            </a:lvl1pPr>
          </a:lstStyle>
          <a:p>
            <a:r>
              <a:rPr sz="1323" dirty="0">
                <a:solidFill>
                  <a:schemeClr val="tx1"/>
                </a:solidFill>
              </a:rPr>
              <a:t>(MC)</a:t>
            </a:r>
          </a:p>
        </p:txBody>
      </p:sp>
      <p:sp>
        <p:nvSpPr>
          <p:cNvPr id="96" name="(Sarsa)"/>
          <p:cNvSpPr txBox="1"/>
          <p:nvPr/>
        </p:nvSpPr>
        <p:spPr>
          <a:xfrm>
            <a:off x="7064818" y="5860567"/>
            <a:ext cx="526437" cy="2632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9533" tIns="29533" rIns="29533" bIns="29533" anchor="ctr">
            <a:spAutoFit/>
          </a:bodyPr>
          <a:lstStyle>
            <a:lvl1pPr>
              <a:defRPr sz="3200">
                <a:solidFill>
                  <a:schemeClr val="accent1">
                    <a:satOff val="-3355"/>
                    <a:lumOff val="26614"/>
                  </a:schemeClr>
                </a:solidFill>
              </a:defRPr>
            </a:lvl1pPr>
          </a:lstStyle>
          <a:p>
            <a:r>
              <a:rPr sz="1323" dirty="0">
                <a:solidFill>
                  <a:schemeClr val="tx1"/>
                </a:solidFill>
              </a:rPr>
              <a:t>(</a:t>
            </a:r>
            <a:r>
              <a:rPr sz="1323" dirty="0" err="1">
                <a:solidFill>
                  <a:schemeClr val="tx1"/>
                </a:solidFill>
              </a:rPr>
              <a:t>Sarsa</a:t>
            </a:r>
            <a:r>
              <a:rPr sz="1323" dirty="0">
                <a:solidFill>
                  <a:schemeClr val="tx1"/>
                </a:solidFill>
              </a:rPr>
              <a:t>)</a:t>
            </a:r>
          </a:p>
        </p:txBody>
      </p:sp>
      <p:grpSp>
        <p:nvGrpSpPr>
          <p:cNvPr id="99" name="Group"/>
          <p:cNvGrpSpPr/>
          <p:nvPr/>
        </p:nvGrpSpPr>
        <p:grpSpPr>
          <a:xfrm>
            <a:off x="3138458" y="6698909"/>
            <a:ext cx="4661425" cy="479671"/>
            <a:chOff x="0" y="0"/>
            <a:chExt cx="11275508" cy="1160273"/>
          </a:xfrm>
        </p:grpSpPr>
        <p:pic>
          <p:nvPicPr>
            <p:cNvPr id="97" name="Image" descr="Image"/>
            <p:cNvPicPr>
              <a:picLocks noChangeAspect="1"/>
            </p:cNvPicPr>
            <p:nvPr/>
          </p:nvPicPr>
          <p:blipFill>
            <a:blip r:embed="rId5"/>
            <a:stretch>
              <a:fillRect/>
            </a:stretch>
          </p:blipFill>
          <p:spPr>
            <a:xfrm>
              <a:off x="0" y="0"/>
              <a:ext cx="10299700" cy="1160273"/>
            </a:xfrm>
            <a:prstGeom prst="rect">
              <a:avLst/>
            </a:prstGeom>
            <a:ln w="12700" cap="flat">
              <a:noFill/>
              <a:miter lim="400000"/>
            </a:ln>
            <a:effectLst/>
          </p:spPr>
        </p:pic>
        <p:sp>
          <p:nvSpPr>
            <p:cNvPr id="98" name="(DP)"/>
            <p:cNvSpPr txBox="1"/>
            <p:nvPr/>
          </p:nvSpPr>
          <p:spPr>
            <a:xfrm>
              <a:off x="10417779" y="41112"/>
              <a:ext cx="857729" cy="6367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9533" tIns="29533" rIns="29533" bIns="29533" numCol="1" anchor="ctr">
              <a:spAutoFit/>
            </a:bodyPr>
            <a:lstStyle>
              <a:lvl1pPr>
                <a:defRPr sz="3200">
                  <a:solidFill>
                    <a:schemeClr val="accent1">
                      <a:satOff val="-3355"/>
                      <a:lumOff val="26614"/>
                    </a:schemeClr>
                  </a:solidFill>
                </a:defRPr>
              </a:lvl1pPr>
            </a:lstStyle>
            <a:p>
              <a:r>
                <a:rPr sz="1323">
                  <a:solidFill>
                    <a:schemeClr val="tx1"/>
                  </a:solidFill>
                </a:rPr>
                <a:t>(DP)</a:t>
              </a:r>
            </a:p>
          </p:txBody>
        </p:sp>
      </p:grpSp>
      <p:sp>
        <p:nvSpPr>
          <p:cNvPr id="100" name="Always learn the action-value function of the current policy…"/>
          <p:cNvSpPr txBox="1">
            <a:spLocks noGrp="1"/>
          </p:cNvSpPr>
          <p:nvPr>
            <p:ph type="body" sz="half" idx="1"/>
          </p:nvPr>
        </p:nvSpPr>
        <p:spPr>
          <a:xfrm>
            <a:off x="1282316" y="1863523"/>
            <a:ext cx="8239944" cy="2618484"/>
          </a:xfrm>
          <a:prstGeom prst="rect">
            <a:avLst/>
          </a:prstGeom>
        </p:spPr>
        <p:txBody>
          <a:bodyPr anchor="t">
            <a:normAutofit fontScale="47500" lnSpcReduction="20000"/>
          </a:bodyPr>
          <a:lstStyle/>
          <a:p>
            <a:r>
              <a:rPr lang="en-US" sz="3200" dirty="0"/>
              <a:t>(Semi-)gradient methods carry over to control in the usual on-policy GPI way</a:t>
            </a:r>
            <a:endParaRPr lang="en-US" dirty="0"/>
          </a:p>
          <a:p>
            <a:r>
              <a:rPr dirty="0"/>
              <a:t>Always learn the action-value function of the current policy </a:t>
            </a:r>
          </a:p>
          <a:p>
            <a:r>
              <a:rPr dirty="0"/>
              <a:t>Always act near-greedily </a:t>
            </a:r>
            <a:r>
              <a:rPr dirty="0" err="1"/>
              <a:t>wrt</a:t>
            </a:r>
            <a:r>
              <a:rPr dirty="0"/>
              <a:t> the current action-value estimates</a:t>
            </a:r>
          </a:p>
          <a:p>
            <a:pPr>
              <a:spcBef>
                <a:spcPts val="4589"/>
              </a:spcBef>
            </a:pPr>
            <a:r>
              <a:rPr dirty="0"/>
              <a:t>The learning rule is the same as in Chapter 9:</a:t>
            </a:r>
          </a:p>
        </p:txBody>
      </p:sp>
      <p:sp>
        <p:nvSpPr>
          <p:cNvPr id="101" name="in the usual on-policy GPI way"/>
          <p:cNvSpPr txBox="1"/>
          <p:nvPr/>
        </p:nvSpPr>
        <p:spPr>
          <a:xfrm>
            <a:off x="414819" y="1535509"/>
            <a:ext cx="59707" cy="5685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9533" tIns="29533" rIns="29533" bIns="29533" anchor="ctr">
            <a:spAutoFit/>
          </a:bodyPr>
          <a:lstStyle>
            <a:lvl1pPr>
              <a:defRPr sz="8000"/>
            </a:lvl1pPr>
          </a:lstStyle>
          <a:p>
            <a:endParaRPr sz="3307" dirty="0"/>
          </a:p>
        </p:txBody>
      </p:sp>
      <p:grpSp>
        <p:nvGrpSpPr>
          <p:cNvPr id="104" name="Group"/>
          <p:cNvGrpSpPr/>
          <p:nvPr/>
        </p:nvGrpSpPr>
        <p:grpSpPr>
          <a:xfrm>
            <a:off x="3138458" y="6240330"/>
            <a:ext cx="4700790" cy="411416"/>
            <a:chOff x="3705992" y="30312"/>
            <a:chExt cx="11370728" cy="995173"/>
          </a:xfrm>
        </p:grpSpPr>
        <p:sp>
          <p:nvSpPr>
            <p:cNvPr id="102" name="(Expected Sarsa)"/>
            <p:cNvSpPr txBox="1"/>
            <p:nvPr/>
          </p:nvSpPr>
          <p:spPr>
            <a:xfrm>
              <a:off x="12179116" y="30312"/>
              <a:ext cx="2897604" cy="63671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9533" tIns="29533" rIns="29533" bIns="29533" numCol="1" anchor="ctr">
              <a:spAutoFit/>
            </a:bodyPr>
            <a:lstStyle>
              <a:lvl1pPr>
                <a:defRPr sz="3200">
                  <a:solidFill>
                    <a:schemeClr val="accent1">
                      <a:satOff val="-3355"/>
                      <a:lumOff val="26614"/>
                    </a:schemeClr>
                  </a:solidFill>
                </a:defRPr>
              </a:lvl1pPr>
            </a:lstStyle>
            <a:p>
              <a:r>
                <a:rPr sz="1323" dirty="0">
                  <a:solidFill>
                    <a:schemeClr val="tx1"/>
                  </a:solidFill>
                </a:rPr>
                <a:t>(Expected </a:t>
              </a:r>
              <a:r>
                <a:rPr sz="1323" dirty="0" err="1">
                  <a:solidFill>
                    <a:schemeClr val="tx1"/>
                  </a:solidFill>
                </a:rPr>
                <a:t>Sarsa</a:t>
              </a:r>
              <a:r>
                <a:rPr sz="1323" dirty="0">
                  <a:solidFill>
                    <a:schemeClr val="tx1"/>
                  </a:solidFill>
                </a:rPr>
                <a:t>)</a:t>
              </a:r>
            </a:p>
          </p:txBody>
        </p:sp>
        <p:pic>
          <p:nvPicPr>
            <p:cNvPr id="103" name="Image" descr="Image"/>
            <p:cNvPicPr>
              <a:picLocks noChangeAspect="1"/>
            </p:cNvPicPr>
            <p:nvPr/>
          </p:nvPicPr>
          <p:blipFill>
            <a:blip r:embed="rId6"/>
            <a:stretch>
              <a:fillRect/>
            </a:stretch>
          </p:blipFill>
          <p:spPr>
            <a:xfrm>
              <a:off x="3705992" y="30312"/>
              <a:ext cx="8191501" cy="995173"/>
            </a:xfrm>
            <a:prstGeom prst="rect">
              <a:avLst/>
            </a:prstGeom>
            <a:ln w="12700" cap="flat">
              <a:noFill/>
              <a:miter lim="400000"/>
            </a:ln>
            <a:effectLst/>
          </p:spPr>
        </p:pic>
      </p:grpSp>
      <p:sp>
        <p:nvSpPr>
          <p:cNvPr id="3" name="Title 2">
            <a:extLst>
              <a:ext uri="{FF2B5EF4-FFF2-40B4-BE49-F238E27FC236}">
                <a16:creationId xmlns:a16="http://schemas.microsoft.com/office/drawing/2014/main" id="{187DD163-8686-AD4C-B2B9-D41AABD41FA3}"/>
              </a:ext>
            </a:extLst>
          </p:cNvPr>
          <p:cNvSpPr>
            <a:spLocks noGrp="1"/>
          </p:cNvSpPr>
          <p:nvPr>
            <p:ph type="title"/>
          </p:nvPr>
        </p:nvSpPr>
        <p:spPr/>
        <p:txBody>
          <a:bodyPr/>
          <a:lstStyle/>
          <a:p>
            <a:r>
              <a:rPr lang="en-US" dirty="0"/>
              <a:t>Control</a:t>
            </a:r>
          </a:p>
        </p:txBody>
      </p:sp>
    </p:spTree>
    <p:extLst>
      <p:ext uri="{BB962C8B-B14F-4D97-AF65-F5344CB8AC3E}">
        <p14:creationId xmlns:p14="http://schemas.microsoft.com/office/powerpoint/2010/main" val="213521011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00">
                                            <p:txEl>
                                              <p:pRg st="3" end="3"/>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8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iterate>
                                    <p:tmAbs val="0"/>
                                  </p:iterate>
                                  <p:childTnLst>
                                    <p:set>
                                      <p:cBhvr>
                                        <p:cTn id="13" fill="hold"/>
                                        <p:tgtEl>
                                          <p:spTgt spid="94"/>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iterate>
                                    <p:tmAbs val="0"/>
                                  </p:iterate>
                                  <p:childTnLst>
                                    <p:set>
                                      <p:cBhvr>
                                        <p:cTn id="16" fill="hold"/>
                                        <p:tgtEl>
                                          <p:spTgt spid="9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88"/>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iterate>
                                    <p:tmAbs val="0"/>
                                  </p:iterate>
                                  <p:childTnLst>
                                    <p:set>
                                      <p:cBhvr>
                                        <p:cTn id="23" fill="hold"/>
                                        <p:tgtEl>
                                          <p:spTgt spid="9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iterate>
                                    <p:tmAbs val="0"/>
                                  </p:iterate>
                                  <p:childTnLst>
                                    <p:set>
                                      <p:cBhvr>
                                        <p:cTn id="27" fill="hold"/>
                                        <p:tgtEl>
                                          <p:spTgt spid="10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iterate>
                                    <p:tmAbs val="0"/>
                                  </p:iterate>
                                  <p:childTnLst>
                                    <p:set>
                                      <p:cBhvr>
                                        <p:cTn id="31" fill="hold"/>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advAuto="0"/>
      <p:bldP spid="89" grpId="0" animBg="1" advAuto="0"/>
      <p:bldP spid="94" grpId="0" advAuto="0"/>
      <p:bldP spid="95" grpId="0" animBg="1" advAuto="0"/>
      <p:bldP spid="96" grpId="0" animBg="1" advAuto="0"/>
      <p:bldP spid="99" grpId="0" advAuto="0"/>
      <p:bldP spid="100" grpId="0" build="p" bldLvl="5" animBg="1" advAuto="0"/>
      <p:bldP spid="104" grpId="0"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Image" descr="Image"/>
          <p:cNvPicPr>
            <a:picLocks noChangeAspect="1"/>
          </p:cNvPicPr>
          <p:nvPr/>
        </p:nvPicPr>
        <p:blipFill>
          <a:blip r:embed="rId2"/>
          <a:stretch>
            <a:fillRect/>
          </a:stretch>
        </p:blipFill>
        <p:spPr>
          <a:xfrm>
            <a:off x="2403093" y="1965391"/>
            <a:ext cx="4986120" cy="488286"/>
          </a:xfrm>
          <a:prstGeom prst="rect">
            <a:avLst/>
          </a:prstGeom>
          <a:ln w="12700">
            <a:miter lim="400000"/>
          </a:ln>
        </p:spPr>
      </p:pic>
      <p:pic>
        <p:nvPicPr>
          <p:cNvPr id="108" name="Image" descr="Image"/>
          <p:cNvPicPr>
            <a:picLocks noChangeAspect="1"/>
          </p:cNvPicPr>
          <p:nvPr/>
        </p:nvPicPr>
        <p:blipFill>
          <a:blip r:embed="rId3"/>
          <a:stretch>
            <a:fillRect/>
          </a:stretch>
        </p:blipFill>
        <p:spPr>
          <a:xfrm>
            <a:off x="1124979" y="2696901"/>
            <a:ext cx="8279503" cy="4619705"/>
          </a:xfrm>
          <a:prstGeom prst="rect">
            <a:avLst/>
          </a:prstGeom>
          <a:ln w="12700">
            <a:miter lim="400000"/>
          </a:ln>
        </p:spPr>
      </p:pic>
      <p:sp>
        <p:nvSpPr>
          <p:cNvPr id="3" name="Title 2">
            <a:extLst>
              <a:ext uri="{FF2B5EF4-FFF2-40B4-BE49-F238E27FC236}">
                <a16:creationId xmlns:a16="http://schemas.microsoft.com/office/drawing/2014/main" id="{2788C5D2-43D8-4241-B4C8-ED13E8191537}"/>
              </a:ext>
            </a:extLst>
          </p:cNvPr>
          <p:cNvSpPr>
            <a:spLocks noGrp="1"/>
          </p:cNvSpPr>
          <p:nvPr>
            <p:ph type="title"/>
          </p:nvPr>
        </p:nvSpPr>
        <p:spPr/>
        <p:txBody>
          <a:bodyPr/>
          <a:lstStyle/>
          <a:p>
            <a:r>
              <a:rPr lang="en-US" dirty="0"/>
              <a:t>Semi-gradient control with SARSA</a:t>
            </a:r>
          </a:p>
        </p:txBody>
      </p:sp>
    </p:spTree>
    <p:extLst>
      <p:ext uri="{BB962C8B-B14F-4D97-AF65-F5344CB8AC3E}">
        <p14:creationId xmlns:p14="http://schemas.microsoft.com/office/powerpoint/2010/main" val="2791529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Example: The Mountain-Car problem"/>
          <p:cNvSpPr txBox="1">
            <a:spLocks noGrp="1"/>
          </p:cNvSpPr>
          <p:nvPr>
            <p:ph type="title"/>
          </p:nvPr>
        </p:nvSpPr>
        <p:spPr>
          <a:prstGeom prst="rect">
            <a:avLst/>
          </a:prstGeom>
        </p:spPr>
        <p:txBody>
          <a:bodyPr/>
          <a:lstStyle/>
          <a:p>
            <a:r>
              <a:rPr dirty="0"/>
              <a:t>Example: Mountain-Car</a:t>
            </a:r>
          </a:p>
        </p:txBody>
      </p:sp>
      <p:sp>
        <p:nvSpPr>
          <p:cNvPr id="111" name="SITUATIONS:  car's position and velocity…"/>
          <p:cNvSpPr txBox="1">
            <a:spLocks noGrp="1"/>
          </p:cNvSpPr>
          <p:nvPr>
            <p:ph type="body" sz="quarter" idx="1"/>
          </p:nvPr>
        </p:nvSpPr>
        <p:spPr>
          <a:xfrm>
            <a:off x="6067626" y="2875031"/>
            <a:ext cx="3608964" cy="3077067"/>
          </a:xfrm>
          <a:prstGeom prst="rect">
            <a:avLst/>
          </a:prstGeom>
        </p:spPr>
        <p:txBody>
          <a:bodyPr vert="horz" lIns="21001" tIns="21001" rIns="21001" bIns="21001" rtlCol="0" anchor="t">
            <a:noAutofit/>
          </a:bodyPr>
          <a:lstStyle/>
          <a:p>
            <a:pPr marL="126660" indent="-126660" defTabSz="189006">
              <a:lnSpc>
                <a:spcPts val="2108"/>
              </a:lnSpc>
              <a:spcBef>
                <a:spcPts val="2150"/>
              </a:spcBef>
              <a:buNone/>
              <a:tabLst>
                <a:tab pos="126004" algn="l"/>
                <a:tab pos="336012" algn="l"/>
                <a:tab pos="672023" algn="l"/>
                <a:tab pos="1008035" algn="l"/>
              </a:tabLst>
              <a:defRPr sz="4000" u="sng">
                <a:latin typeface="Helvetica"/>
                <a:ea typeface="Helvetica"/>
                <a:cs typeface="Helvetica"/>
                <a:sym typeface="Helvetica"/>
              </a:defRPr>
            </a:pPr>
            <a:r>
              <a:rPr sz="2200" dirty="0"/>
              <a:t>S</a:t>
            </a:r>
            <a:r>
              <a:rPr lang="en-US" sz="2200" dirty="0"/>
              <a:t>TATES</a:t>
            </a:r>
            <a:r>
              <a:rPr sz="2200" u="none" dirty="0"/>
              <a:t>: </a:t>
            </a:r>
            <a:br>
              <a:rPr sz="2200" u="none" dirty="0"/>
            </a:br>
            <a:r>
              <a:rPr sz="2200" u="none" dirty="0"/>
              <a:t>car's position and velocity</a:t>
            </a:r>
          </a:p>
          <a:p>
            <a:pPr marL="126660" indent="-126660" defTabSz="189006">
              <a:lnSpc>
                <a:spcPts val="2108"/>
              </a:lnSpc>
              <a:spcBef>
                <a:spcPts val="2150"/>
              </a:spcBef>
              <a:buNone/>
              <a:tabLst>
                <a:tab pos="126004" algn="l"/>
                <a:tab pos="336012" algn="l"/>
                <a:tab pos="672023" algn="l"/>
                <a:tab pos="1008035" algn="l"/>
              </a:tabLst>
              <a:defRPr sz="4000" u="sng">
                <a:latin typeface="Helvetica"/>
                <a:ea typeface="Helvetica"/>
                <a:cs typeface="Helvetica"/>
                <a:sym typeface="Helvetica"/>
              </a:defRPr>
            </a:pPr>
            <a:r>
              <a:rPr sz="2200" dirty="0"/>
              <a:t>ACTIONS</a:t>
            </a:r>
            <a:r>
              <a:rPr sz="2200" u="none" dirty="0"/>
              <a:t>: </a:t>
            </a:r>
            <a:br>
              <a:rPr sz="2200" u="none" dirty="0"/>
            </a:br>
            <a:r>
              <a:rPr sz="2200" u="none" dirty="0"/>
              <a:t>three thrusts: forward, reverse, none</a:t>
            </a:r>
          </a:p>
          <a:p>
            <a:pPr marL="126660" indent="-126660" defTabSz="189006">
              <a:lnSpc>
                <a:spcPts val="2108"/>
              </a:lnSpc>
              <a:spcBef>
                <a:spcPts val="2150"/>
              </a:spcBef>
              <a:buNone/>
              <a:tabLst>
                <a:tab pos="126004" algn="l"/>
                <a:tab pos="336012" algn="l"/>
                <a:tab pos="672023" algn="l"/>
                <a:tab pos="1008035" algn="l"/>
              </a:tabLst>
              <a:defRPr sz="4000" u="sng">
                <a:latin typeface="Helvetica"/>
                <a:ea typeface="Helvetica"/>
                <a:cs typeface="Helvetica"/>
                <a:sym typeface="Helvetica"/>
              </a:defRPr>
            </a:pPr>
            <a:r>
              <a:rPr sz="2200" dirty="0"/>
              <a:t>REWARDS</a:t>
            </a:r>
            <a:r>
              <a:rPr sz="2200" u="none" dirty="0"/>
              <a:t>: </a:t>
            </a:r>
            <a:br>
              <a:rPr sz="2200" u="none" dirty="0"/>
            </a:br>
            <a:r>
              <a:rPr sz="2200" u="none" dirty="0"/>
              <a:t>always –1 until car reaches the goal</a:t>
            </a:r>
          </a:p>
          <a:p>
            <a:pPr marL="126660" indent="-126660" defTabSz="189006">
              <a:lnSpc>
                <a:spcPts val="2108"/>
              </a:lnSpc>
              <a:spcBef>
                <a:spcPts val="2150"/>
              </a:spcBef>
              <a:buNone/>
              <a:tabLst>
                <a:tab pos="126004" algn="l"/>
                <a:tab pos="336012" algn="l"/>
                <a:tab pos="672023" algn="l"/>
                <a:tab pos="1008035" algn="l"/>
              </a:tabLst>
              <a:defRPr sz="4000">
                <a:latin typeface="Helvetica"/>
                <a:ea typeface="Helvetica"/>
                <a:cs typeface="Helvetica"/>
                <a:sym typeface="Helvetica"/>
              </a:defRPr>
            </a:pPr>
            <a:r>
              <a:rPr sz="2200" dirty="0"/>
              <a:t>Episodic, No Discounting,  𝜸=1</a:t>
            </a:r>
          </a:p>
        </p:txBody>
      </p:sp>
      <p:sp>
        <p:nvSpPr>
          <p:cNvPr id="112" name="Minimum-Time-to-Goal Problem"/>
          <p:cNvSpPr txBox="1"/>
          <p:nvPr/>
        </p:nvSpPr>
        <p:spPr>
          <a:xfrm>
            <a:off x="1053565" y="5633202"/>
            <a:ext cx="3344085" cy="5780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a:spAutoFit/>
          </a:bodyPr>
          <a:lstStyle>
            <a:lvl1pPr algn="l" defTabSz="457200">
              <a:lnSpc>
                <a:spcPts val="4900"/>
              </a:lnSpc>
              <a:tabLst>
                <a:tab pos="812800" algn="l"/>
                <a:tab pos="1625600" algn="l"/>
                <a:tab pos="2438400" algn="l"/>
                <a:tab pos="3263900" algn="l"/>
                <a:tab pos="4076700" algn="l"/>
              </a:tabLst>
              <a:defRPr sz="4400">
                <a:latin typeface="Helvetica"/>
                <a:ea typeface="Helvetica"/>
                <a:cs typeface="Helvetica"/>
                <a:sym typeface="Helvetica"/>
              </a:defRPr>
            </a:lvl1pPr>
          </a:lstStyle>
          <a:p>
            <a:r>
              <a:rPr sz="1819"/>
              <a:t>Minimum-Time-to-Goal Problem</a:t>
            </a:r>
          </a:p>
        </p:txBody>
      </p:sp>
      <p:sp>
        <p:nvSpPr>
          <p:cNvPr id="113" name="Goal"/>
          <p:cNvSpPr txBox="1"/>
          <p:nvPr/>
        </p:nvSpPr>
        <p:spPr>
          <a:xfrm>
            <a:off x="4181009" y="2810277"/>
            <a:ext cx="444766" cy="479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a:spAutoFit/>
          </a:bodyPr>
          <a:lstStyle>
            <a:lvl1pPr algn="l" defTabSz="457200">
              <a:lnSpc>
                <a:spcPts val="4000"/>
              </a:lnSpc>
              <a:defRPr sz="3600">
                <a:latin typeface="Helvetica"/>
                <a:ea typeface="Helvetica"/>
                <a:cs typeface="Helvetica"/>
                <a:sym typeface="Helvetica"/>
              </a:defRPr>
            </a:lvl1pPr>
          </a:lstStyle>
          <a:p>
            <a:r>
              <a:rPr sz="1488"/>
              <a:t>Goal</a:t>
            </a:r>
          </a:p>
        </p:txBody>
      </p:sp>
      <p:sp>
        <p:nvSpPr>
          <p:cNvPr id="114" name="Gravity wins"/>
          <p:cNvSpPr txBox="1"/>
          <p:nvPr/>
        </p:nvSpPr>
        <p:spPr>
          <a:xfrm>
            <a:off x="3528218" y="4682893"/>
            <a:ext cx="1082762" cy="479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a:spAutoFit/>
          </a:bodyPr>
          <a:lstStyle>
            <a:lvl1pPr algn="l" defTabSz="457200">
              <a:lnSpc>
                <a:spcPts val="4000"/>
              </a:lnSpc>
              <a:tabLst>
                <a:tab pos="812800" algn="l"/>
              </a:tabLst>
              <a:defRPr sz="3600">
                <a:latin typeface="Helvetica"/>
                <a:ea typeface="Helvetica"/>
                <a:cs typeface="Helvetica"/>
                <a:sym typeface="Helvetica"/>
              </a:defRPr>
            </a:lvl1pPr>
          </a:lstStyle>
          <a:p>
            <a:r>
              <a:rPr sz="1488"/>
              <a:t>Gravity wins</a:t>
            </a:r>
          </a:p>
        </p:txBody>
      </p:sp>
      <p:pic>
        <p:nvPicPr>
          <p:cNvPr id="115" name="image11.pdf" descr="image11.pdf"/>
          <p:cNvPicPr>
            <a:picLocks noChangeAspect="1"/>
          </p:cNvPicPr>
          <p:nvPr/>
        </p:nvPicPr>
        <p:blipFill>
          <a:blip r:embed="rId2"/>
          <a:stretch>
            <a:fillRect/>
          </a:stretch>
        </p:blipFill>
        <p:spPr>
          <a:xfrm>
            <a:off x="1254729" y="3073592"/>
            <a:ext cx="3411717" cy="2326628"/>
          </a:xfrm>
          <a:prstGeom prst="rect">
            <a:avLst/>
          </a:prstGeom>
          <a:ln w="12700">
            <a:miter lim="400000"/>
          </a:ln>
        </p:spPr>
      </p:pic>
    </p:spTree>
    <p:extLst>
      <p:ext uri="{BB962C8B-B14F-4D97-AF65-F5344CB8AC3E}">
        <p14:creationId xmlns:p14="http://schemas.microsoft.com/office/powerpoint/2010/main" val="317539816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B6115-3FAF-C587-245F-C53DBC8BFF74}"/>
              </a:ext>
            </a:extLst>
          </p:cNvPr>
          <p:cNvSpPr>
            <a:spLocks noGrp="1"/>
          </p:cNvSpPr>
          <p:nvPr>
            <p:ph type="title"/>
          </p:nvPr>
        </p:nvSpPr>
        <p:spPr/>
        <p:txBody>
          <a:bodyPr/>
          <a:lstStyle/>
          <a:p>
            <a:r>
              <a:rPr lang="en-US" dirty="0"/>
              <a:t>This week</a:t>
            </a:r>
          </a:p>
        </p:txBody>
      </p:sp>
      <p:sp>
        <p:nvSpPr>
          <p:cNvPr id="3" name="Content Placeholder 2">
            <a:extLst>
              <a:ext uri="{FF2B5EF4-FFF2-40B4-BE49-F238E27FC236}">
                <a16:creationId xmlns:a16="http://schemas.microsoft.com/office/drawing/2014/main" id="{FB9EBD72-4F5C-D799-DED6-8F16830F1DC7}"/>
              </a:ext>
            </a:extLst>
          </p:cNvPr>
          <p:cNvSpPr>
            <a:spLocks noGrp="1"/>
          </p:cNvSpPr>
          <p:nvPr>
            <p:ph idx="1"/>
          </p:nvPr>
        </p:nvSpPr>
        <p:spPr/>
        <p:txBody>
          <a:bodyPr/>
          <a:lstStyle/>
          <a:p>
            <a:r>
              <a:rPr lang="en-US" dirty="0"/>
              <a:t>Will be talking about partially observable and multi-agent RL</a:t>
            </a:r>
          </a:p>
          <a:p>
            <a:r>
              <a:rPr lang="en-US" dirty="0"/>
              <a:t>Start reading my book draft</a:t>
            </a:r>
          </a:p>
          <a:p>
            <a:pPr lvl="1"/>
            <a:r>
              <a:rPr lang="en-US" b="1" dirty="0"/>
              <a:t>An Initial Introduction to Cooperative Multi-Agent Reinforcement Learning</a:t>
            </a:r>
          </a:p>
          <a:p>
            <a:pPr lvl="1"/>
            <a:r>
              <a:rPr lang="en-US" dirty="0">
                <a:hlinkClick r:id="rId2"/>
              </a:rPr>
              <a:t>https://arxiv.org/abs/2405.06161</a:t>
            </a:r>
            <a:endParaRPr lang="en-US" dirty="0"/>
          </a:p>
          <a:p>
            <a:pPr lvl="1"/>
            <a:r>
              <a:rPr lang="en-US" dirty="0"/>
              <a:t>Comments are more than welcome over email, Teams, or in person!</a:t>
            </a:r>
          </a:p>
          <a:p>
            <a:pPr lvl="1"/>
            <a:r>
              <a:rPr lang="en-US" dirty="0"/>
              <a:t>Read at least the first 2 chapters (they are short and easy) for Thursday</a:t>
            </a:r>
          </a:p>
          <a:p>
            <a:endParaRPr lang="en-US" dirty="0"/>
          </a:p>
        </p:txBody>
      </p:sp>
    </p:spTree>
    <p:extLst>
      <p:ext uri="{BB962C8B-B14F-4D97-AF65-F5344CB8AC3E}">
        <p14:creationId xmlns:p14="http://schemas.microsoft.com/office/powerpoint/2010/main" val="18284253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85ECF0-43A1-0F41-B462-BCFAEA4D370C}"/>
              </a:ext>
            </a:extLst>
          </p:cNvPr>
          <p:cNvSpPr>
            <a:spLocks noGrp="1"/>
          </p:cNvSpPr>
          <p:nvPr>
            <p:ph type="title"/>
          </p:nvPr>
        </p:nvSpPr>
        <p:spPr>
          <a:xfrm>
            <a:off x="693043" y="402484"/>
            <a:ext cx="8694539" cy="778134"/>
          </a:xfrm>
        </p:spPr>
        <p:txBody>
          <a:bodyPr>
            <a:normAutofit fontScale="90000"/>
          </a:bodyPr>
          <a:lstStyle/>
          <a:p>
            <a:r>
              <a:rPr lang="en-US" dirty="0"/>
              <a:t>Linear </a:t>
            </a:r>
            <a:r>
              <a:rPr lang="en-US" dirty="0" err="1"/>
              <a:t>Sarsa</a:t>
            </a:r>
            <a:r>
              <a:rPr lang="en-US" dirty="0"/>
              <a:t> with Coarse Coding in Mountain Car</a:t>
            </a:r>
          </a:p>
        </p:txBody>
      </p:sp>
      <p:pic>
        <p:nvPicPr>
          <p:cNvPr id="5" name="Image" descr="Image">
            <a:extLst>
              <a:ext uri="{FF2B5EF4-FFF2-40B4-BE49-F238E27FC236}">
                <a16:creationId xmlns:a16="http://schemas.microsoft.com/office/drawing/2014/main" id="{5E7B0EE5-B3BA-A24C-96CE-4D168113EF41}"/>
              </a:ext>
            </a:extLst>
          </p:cNvPr>
          <p:cNvPicPr>
            <a:picLocks noChangeAspect="1"/>
          </p:cNvPicPr>
          <p:nvPr/>
        </p:nvPicPr>
        <p:blipFill>
          <a:blip r:embed="rId3"/>
          <a:stretch>
            <a:fillRect/>
          </a:stretch>
        </p:blipFill>
        <p:spPr>
          <a:xfrm>
            <a:off x="8049246" y="1280726"/>
            <a:ext cx="1725111" cy="283333"/>
          </a:xfrm>
          <a:prstGeom prst="rect">
            <a:avLst/>
          </a:prstGeom>
          <a:ln w="12700">
            <a:miter lim="400000"/>
          </a:ln>
        </p:spPr>
      </p:pic>
      <p:pic>
        <p:nvPicPr>
          <p:cNvPr id="6" name="car-episode.pdf" descr="car-episode.pdf">
            <a:extLst>
              <a:ext uri="{FF2B5EF4-FFF2-40B4-BE49-F238E27FC236}">
                <a16:creationId xmlns:a16="http://schemas.microsoft.com/office/drawing/2014/main" id="{C749BD39-BB51-E443-A455-AA166F4DEB04}"/>
              </a:ext>
            </a:extLst>
          </p:cNvPr>
          <p:cNvPicPr>
            <a:picLocks noChangeAspect="1"/>
          </p:cNvPicPr>
          <p:nvPr/>
        </p:nvPicPr>
        <p:blipFill>
          <a:blip r:embed="rId4"/>
          <a:stretch>
            <a:fillRect/>
          </a:stretch>
        </p:blipFill>
        <p:spPr>
          <a:xfrm>
            <a:off x="510092" y="1564058"/>
            <a:ext cx="9162604" cy="5785865"/>
          </a:xfrm>
          <a:prstGeom prst="rect">
            <a:avLst/>
          </a:prstGeom>
          <a:ln w="12700">
            <a:miter lim="400000"/>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a:extLst>
              <a:ext uri="{FF2B5EF4-FFF2-40B4-BE49-F238E27FC236}">
                <a16:creationId xmlns:a16="http://schemas.microsoft.com/office/drawing/2014/main" id="{98F287F0-8582-084C-8887-79681E143250}"/>
              </a:ext>
            </a:extLst>
          </p:cNvPr>
          <p:cNvSpPr txBox="1">
            <a:spLocks noChangeArrowheads="1"/>
          </p:cNvSpPr>
          <p:nvPr/>
        </p:nvSpPr>
        <p:spPr bwMode="auto">
          <a:xfrm>
            <a:off x="914400" y="1371600"/>
            <a:ext cx="8229600" cy="51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168"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r>
              <a:rPr lang="en-US" altLang="en-US" sz="2400">
                <a:cs typeface="Segoe UI" panose="020B0502040204020203" pitchFamily="34" charset="0"/>
              </a:rPr>
              <a:t>✓	Linear function approximation (FA)</a:t>
            </a:r>
          </a:p>
          <a:p>
            <a:endParaRPr lang="en-US" altLang="en-US" sz="2400">
              <a:cs typeface="Segoe UI" panose="020B0502040204020203" pitchFamily="34" charset="0"/>
            </a:endParaRPr>
          </a:p>
          <a:p>
            <a:r>
              <a:rPr lang="en-US" altLang="en-US" sz="2400">
                <a:cs typeface="Segoe UI" panose="020B0502040204020203" pitchFamily="34" charset="0"/>
              </a:rPr>
              <a:t>✓	General learning algorithm for prediction with linear FA</a:t>
            </a:r>
          </a:p>
          <a:p>
            <a:endParaRPr lang="en-US" altLang="en-US" sz="2400">
              <a:cs typeface="Segoe UI" panose="020B0502040204020203" pitchFamily="34" charset="0"/>
            </a:endParaRPr>
          </a:p>
          <a:p>
            <a:r>
              <a:rPr lang="en-US" altLang="en-US" sz="2400">
                <a:cs typeface="Segoe UI" panose="020B0502040204020203" pitchFamily="34" charset="0"/>
              </a:rPr>
              <a:t>✓	Specific learning targets and learning algorithms</a:t>
            </a:r>
          </a:p>
          <a:p>
            <a:endParaRPr lang="en-US" altLang="en-US" sz="2400">
              <a:cs typeface="Segoe UI" panose="020B0502040204020203" pitchFamily="34" charset="0"/>
            </a:endParaRPr>
          </a:p>
          <a:p>
            <a:r>
              <a:rPr lang="en-US" altLang="en-US" sz="2400">
                <a:cs typeface="Segoe UI" panose="020B0502040204020203" pitchFamily="34" charset="0"/>
              </a:rPr>
              <a:t>✓	Specific features</a:t>
            </a:r>
          </a:p>
          <a:p>
            <a:endParaRPr lang="en-US" altLang="en-US" sz="2400">
              <a:cs typeface="Segoe UI" panose="020B0502040204020203" pitchFamily="34" charset="0"/>
            </a:endParaRPr>
          </a:p>
          <a:p>
            <a:r>
              <a:rPr lang="en-US" altLang="en-US" sz="2400">
                <a:cs typeface="Segoe UI" panose="020B0502040204020203" pitchFamily="34" charset="0"/>
              </a:rPr>
              <a:t>✓	Prediction → Control</a:t>
            </a:r>
          </a:p>
          <a:p>
            <a:endParaRPr lang="en-US" altLang="en-US" sz="2400">
              <a:cs typeface="Segoe UI" panose="020B0502040204020203" pitchFamily="34" charset="0"/>
            </a:endParaRPr>
          </a:p>
          <a:p>
            <a:r>
              <a:rPr lang="en-US" altLang="en-US" sz="2400">
                <a:cs typeface="Segoe UI" panose="020B0502040204020203" pitchFamily="34" charset="0"/>
              </a:rPr>
              <a:t>-	On-policy → Off-policy</a:t>
            </a:r>
          </a:p>
        </p:txBody>
      </p:sp>
      <p:sp>
        <p:nvSpPr>
          <p:cNvPr id="5" name="Title 1">
            <a:extLst>
              <a:ext uri="{FF2B5EF4-FFF2-40B4-BE49-F238E27FC236}">
                <a16:creationId xmlns:a16="http://schemas.microsoft.com/office/drawing/2014/main" id="{C2BE769F-09E3-694C-B017-C316FA0EA55C}"/>
              </a:ext>
            </a:extLst>
          </p:cNvPr>
          <p:cNvSpPr>
            <a:spLocks noGrp="1"/>
          </p:cNvSpPr>
          <p:nvPr>
            <p:ph type="title"/>
          </p:nvPr>
        </p:nvSpPr>
        <p:spPr>
          <a:xfrm>
            <a:off x="693043" y="402484"/>
            <a:ext cx="8694539" cy="836007"/>
          </a:xfrm>
        </p:spPr>
        <p:txBody>
          <a:bodyPr/>
          <a:lstStyle/>
          <a:p>
            <a:r>
              <a:rPr lang="en-US" dirty="0"/>
              <a:t>Outline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50E414A1-6029-FB4D-BF22-612606E769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06" y="1846162"/>
            <a:ext cx="9189213" cy="48208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itle 1">
            <a:extLst>
              <a:ext uri="{FF2B5EF4-FFF2-40B4-BE49-F238E27FC236}">
                <a16:creationId xmlns:a16="http://schemas.microsoft.com/office/drawing/2014/main" id="{04AFE0A3-D37F-9A4F-AFF3-D634B2E26F6F}"/>
              </a:ext>
            </a:extLst>
          </p:cNvPr>
          <p:cNvSpPr>
            <a:spLocks noGrp="1"/>
          </p:cNvSpPr>
          <p:nvPr>
            <p:ph type="title"/>
          </p:nvPr>
        </p:nvSpPr>
        <p:spPr>
          <a:xfrm>
            <a:off x="693043" y="402484"/>
            <a:ext cx="8694539" cy="836007"/>
          </a:xfrm>
        </p:spPr>
        <p:txBody>
          <a:bodyPr/>
          <a:lstStyle/>
          <a:p>
            <a:r>
              <a:rPr lang="en-US" dirty="0"/>
              <a:t>Off-policy</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a:extLst>
              <a:ext uri="{FF2B5EF4-FFF2-40B4-BE49-F238E27FC236}">
                <a16:creationId xmlns:a16="http://schemas.microsoft.com/office/drawing/2014/main" id="{CA31BF11-7F00-344E-BFD0-D328EB4AAB87}"/>
              </a:ext>
            </a:extLst>
          </p:cNvPr>
          <p:cNvSpPr txBox="1">
            <a:spLocks noChangeArrowheads="1"/>
          </p:cNvSpPr>
          <p:nvPr/>
        </p:nvSpPr>
        <p:spPr bwMode="auto">
          <a:xfrm>
            <a:off x="914400" y="1371600"/>
            <a:ext cx="8229600" cy="51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168"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r>
              <a:rPr lang="en-US" altLang="en-US" sz="2400" dirty="0">
                <a:cs typeface="Segoe UI" panose="020B0502040204020203" pitchFamily="34" charset="0"/>
              </a:rPr>
              <a:t>All bets are off. But, we can still try...!</a:t>
            </a:r>
          </a:p>
          <a:p>
            <a:r>
              <a:rPr lang="en-US" altLang="en-US" sz="2400" dirty="0">
                <a:cs typeface="Segoe UI" panose="020B0502040204020203" pitchFamily="34" charset="0"/>
              </a:rPr>
              <a:t>	(the hubris of deep learning)</a:t>
            </a: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r>
              <a:rPr lang="en-US" altLang="en-US" sz="2400" dirty="0">
                <a:cs typeface="Segoe UI" panose="020B0502040204020203" pitchFamily="34" charset="0"/>
              </a:rPr>
              <a:t>Semi-gradient expected SARSA:</a:t>
            </a: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r>
              <a:rPr lang="en-US" altLang="en-US" sz="2400" dirty="0">
                <a:cs typeface="Segoe UI" panose="020B0502040204020203" pitchFamily="34" charset="0"/>
              </a:rPr>
              <a:t>Semi-gradient Q-learning:</a:t>
            </a:r>
          </a:p>
          <a:p>
            <a:endParaRPr lang="en-US" altLang="en-US" sz="2400" dirty="0">
              <a:cs typeface="Segoe UI" panose="020B0502040204020203" pitchFamily="34" charset="0"/>
            </a:endParaRPr>
          </a:p>
          <a:p>
            <a:r>
              <a:rPr lang="en-US" altLang="en-US" sz="2400" dirty="0">
                <a:cs typeface="Segoe UI" panose="020B0502040204020203" pitchFamily="34" charset="0"/>
              </a:rPr>
              <a:t>	Target policy = greedy with respect to</a:t>
            </a:r>
          </a:p>
        </p:txBody>
      </p:sp>
      <p:pic>
        <p:nvPicPr>
          <p:cNvPr id="44035" name="Picture 3">
            <a:extLst>
              <a:ext uri="{FF2B5EF4-FFF2-40B4-BE49-F238E27FC236}">
                <a16:creationId xmlns:a16="http://schemas.microsoft.com/office/drawing/2014/main" id="{2176F6A5-2271-AD41-8510-3AD6974755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501342"/>
            <a:ext cx="8229600" cy="1435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036" name="Picture 4">
            <a:extLst>
              <a:ext uri="{FF2B5EF4-FFF2-40B4-BE49-F238E27FC236}">
                <a16:creationId xmlns:a16="http://schemas.microsoft.com/office/drawing/2014/main" id="{33A6993C-1D8E-2E49-B337-7E16776DDF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5619" y="6154014"/>
            <a:ext cx="1537494" cy="4730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itle 1">
            <a:extLst>
              <a:ext uri="{FF2B5EF4-FFF2-40B4-BE49-F238E27FC236}">
                <a16:creationId xmlns:a16="http://schemas.microsoft.com/office/drawing/2014/main" id="{E12C6DF6-D091-4346-B61D-2A189A15FC23}"/>
              </a:ext>
            </a:extLst>
          </p:cNvPr>
          <p:cNvSpPr>
            <a:spLocks noGrp="1"/>
          </p:cNvSpPr>
          <p:nvPr>
            <p:ph type="title"/>
          </p:nvPr>
        </p:nvSpPr>
        <p:spPr>
          <a:xfrm>
            <a:off x="693043" y="402484"/>
            <a:ext cx="8694539" cy="836007"/>
          </a:xfrm>
        </p:spPr>
        <p:txBody>
          <a:bodyPr/>
          <a:lstStyle/>
          <a:p>
            <a:r>
              <a:rPr lang="en-US" dirty="0"/>
              <a:t>Off-policy</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a:extLst>
              <a:ext uri="{FF2B5EF4-FFF2-40B4-BE49-F238E27FC236}">
                <a16:creationId xmlns:a16="http://schemas.microsoft.com/office/drawing/2014/main" id="{F40604A5-1F34-CE46-A8A2-2F5EF3F890D9}"/>
              </a:ext>
            </a:extLst>
          </p:cNvPr>
          <p:cNvSpPr txBox="1">
            <a:spLocks noChangeArrowheads="1"/>
          </p:cNvSpPr>
          <p:nvPr/>
        </p:nvSpPr>
        <p:spPr bwMode="auto">
          <a:xfrm>
            <a:off x="914400" y="1371600"/>
            <a:ext cx="8229600" cy="5627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168"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r>
              <a:rPr lang="en-US" altLang="en-US" sz="2400" dirty="0">
                <a:cs typeface="Segoe UI" panose="020B0502040204020203" pitchFamily="34" charset="0"/>
              </a:rPr>
              <a:t>In the tabular case: Given sample (s, a, s', r),</a:t>
            </a: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r>
              <a:rPr lang="en-US" altLang="en-US" sz="2400" dirty="0">
                <a:cs typeface="Segoe UI" panose="020B0502040204020203" pitchFamily="34" charset="0"/>
              </a:rPr>
              <a:t>In the case with </a:t>
            </a:r>
            <a:r>
              <a:rPr lang="en-US" altLang="en-US" sz="2400" u="sng" dirty="0">
                <a:cs typeface="Segoe UI" panose="020B0502040204020203" pitchFamily="34" charset="0"/>
              </a:rPr>
              <a:t>linear function approximation</a:t>
            </a:r>
            <a:br>
              <a:rPr lang="en-US" altLang="en-US" sz="2400" u="sng" dirty="0">
                <a:cs typeface="Segoe UI" panose="020B0502040204020203" pitchFamily="34" charset="0"/>
              </a:rPr>
            </a:br>
            <a:r>
              <a:rPr lang="en-US" altLang="en-US" sz="2400" dirty="0">
                <a:cs typeface="Segoe UI" panose="020B0502040204020203" pitchFamily="34" charset="0"/>
              </a:rPr>
              <a:t>	(i.e., Q(</a:t>
            </a:r>
            <a:r>
              <a:rPr lang="en-US" altLang="en-US" sz="2400" dirty="0" err="1">
                <a:cs typeface="Segoe UI" panose="020B0502040204020203" pitchFamily="34" charset="0"/>
              </a:rPr>
              <a:t>s,a</a:t>
            </a:r>
            <a:r>
              <a:rPr lang="en-US" altLang="en-US" sz="2400" dirty="0">
                <a:cs typeface="Segoe UI" panose="020B0502040204020203" pitchFamily="34" charset="0"/>
              </a:rPr>
              <a:t>) = Weighted sum of features)):</a:t>
            </a:r>
          </a:p>
          <a:p>
            <a:endParaRPr lang="en-US" altLang="en-US" sz="2400" dirty="0">
              <a:cs typeface="Segoe UI" panose="020B0502040204020203" pitchFamily="34" charset="0"/>
            </a:endParaRPr>
          </a:p>
          <a:p>
            <a:r>
              <a:rPr lang="en-US" altLang="en-US" sz="2400" dirty="0">
                <a:cs typeface="Segoe UI" panose="020B0502040204020203" pitchFamily="34" charset="0"/>
              </a:rPr>
              <a:t>Given sample (s, a, s', r),</a:t>
            </a:r>
          </a:p>
          <a:p>
            <a:br>
              <a:rPr lang="en-US" altLang="en-US" sz="2400" dirty="0">
                <a:cs typeface="Segoe UI" panose="020B0502040204020203" pitchFamily="34" charset="0"/>
              </a:rPr>
            </a:br>
            <a:r>
              <a:rPr lang="en-US" altLang="en-US" sz="2400" dirty="0">
                <a:cs typeface="Segoe UI" panose="020B0502040204020203" pitchFamily="34" charset="0"/>
              </a:rPr>
              <a:t>1. Compute TD-error:</a:t>
            </a:r>
          </a:p>
          <a:p>
            <a:endParaRPr lang="en-US" altLang="en-US" sz="2400" dirty="0">
              <a:cs typeface="Segoe UI" panose="020B0502040204020203" pitchFamily="34" charset="0"/>
            </a:endParaRPr>
          </a:p>
          <a:p>
            <a:r>
              <a:rPr lang="en-US" altLang="en-US" sz="2400" dirty="0">
                <a:cs typeface="Segoe UI" panose="020B0502040204020203" pitchFamily="34" charset="0"/>
              </a:rPr>
              <a:t>2. For </a:t>
            </a:r>
            <a:r>
              <a:rPr lang="en-US" altLang="en-US" sz="2400" u="sng" dirty="0">
                <a:cs typeface="Segoe UI" panose="020B0502040204020203" pitchFamily="34" charset="0"/>
              </a:rPr>
              <a:t>each</a:t>
            </a:r>
            <a:r>
              <a:rPr lang="en-US" altLang="en-US" sz="2400" dirty="0">
                <a:cs typeface="Segoe UI" panose="020B0502040204020203" pitchFamily="34" charset="0"/>
              </a:rPr>
              <a:t> weight </a:t>
            </a:r>
            <a:r>
              <a:rPr lang="en-US" altLang="en-US" sz="2400" dirty="0" err="1">
                <a:cs typeface="Segoe UI" panose="020B0502040204020203" pitchFamily="34" charset="0"/>
              </a:rPr>
              <a:t>w</a:t>
            </a:r>
            <a:r>
              <a:rPr lang="en-US" altLang="en-US" sz="2400" baseline="-33000" dirty="0" err="1">
                <a:cs typeface="Segoe UI" panose="020B0502040204020203" pitchFamily="34" charset="0"/>
              </a:rPr>
              <a:t>i</a:t>
            </a:r>
            <a:r>
              <a:rPr lang="en-US" altLang="en-US" sz="2400" dirty="0">
                <a:cs typeface="Segoe UI" panose="020B0502040204020203" pitchFamily="34" charset="0"/>
              </a:rPr>
              <a:t> corresponding to feature f</a:t>
            </a:r>
            <a:r>
              <a:rPr lang="en-US" altLang="en-US" sz="2400" baseline="-33000" dirty="0">
                <a:cs typeface="Segoe UI" panose="020B0502040204020203" pitchFamily="34" charset="0"/>
              </a:rPr>
              <a:t>i</a:t>
            </a:r>
            <a:r>
              <a:rPr lang="en-US" altLang="en-US" sz="2400" dirty="0">
                <a:cs typeface="Segoe UI" panose="020B0502040204020203" pitchFamily="34" charset="0"/>
              </a:rPr>
              <a:t>:</a:t>
            </a:r>
            <a:br>
              <a:rPr lang="en-US" altLang="en-US" sz="2400" dirty="0">
                <a:cs typeface="Segoe UI" panose="020B0502040204020203" pitchFamily="34" charset="0"/>
              </a:rPr>
            </a:br>
            <a:endParaRPr lang="en-US" altLang="en-US" sz="2400" dirty="0">
              <a:cs typeface="Segoe UI" panose="020B0502040204020203" pitchFamily="34" charset="0"/>
            </a:endParaRPr>
          </a:p>
        </p:txBody>
      </p:sp>
      <p:pic>
        <p:nvPicPr>
          <p:cNvPr id="45059" name="Picture 3">
            <a:extLst>
              <a:ext uri="{FF2B5EF4-FFF2-40B4-BE49-F238E27FC236}">
                <a16:creationId xmlns:a16="http://schemas.microsoft.com/office/drawing/2014/main" id="{704A5FEB-4786-9C46-8C8D-B1A574F195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5565" y="6792066"/>
            <a:ext cx="5294312" cy="365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60" name="Picture 4">
            <a:extLst>
              <a:ext uri="{FF2B5EF4-FFF2-40B4-BE49-F238E27FC236}">
                <a16:creationId xmlns:a16="http://schemas.microsoft.com/office/drawing/2014/main" id="{37927248-D17F-DE44-9374-FBD6359D14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6757" y="5402844"/>
            <a:ext cx="5330825" cy="549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61" name="Picture 5">
            <a:extLst>
              <a:ext uri="{FF2B5EF4-FFF2-40B4-BE49-F238E27FC236}">
                <a16:creationId xmlns:a16="http://schemas.microsoft.com/office/drawing/2014/main" id="{9A196898-6896-CB46-AE2E-A77516A89E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886675"/>
            <a:ext cx="8229600" cy="868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itle 1">
            <a:extLst>
              <a:ext uri="{FF2B5EF4-FFF2-40B4-BE49-F238E27FC236}">
                <a16:creationId xmlns:a16="http://schemas.microsoft.com/office/drawing/2014/main" id="{1CD70B22-C95C-EB47-BF5B-3AFC7600DE7F}"/>
              </a:ext>
            </a:extLst>
          </p:cNvPr>
          <p:cNvSpPr>
            <a:spLocks noGrp="1"/>
          </p:cNvSpPr>
          <p:nvPr>
            <p:ph type="title"/>
          </p:nvPr>
        </p:nvSpPr>
        <p:spPr>
          <a:xfrm>
            <a:off x="693043" y="402484"/>
            <a:ext cx="8694539" cy="836007"/>
          </a:xfrm>
        </p:spPr>
        <p:txBody>
          <a:bodyPr>
            <a:normAutofit/>
          </a:bodyPr>
          <a:lstStyle/>
          <a:p>
            <a:r>
              <a:rPr lang="en-US" sz="4200" dirty="0"/>
              <a:t>Semi-gradient Q-learning with linear FA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a:extLst>
              <a:ext uri="{FF2B5EF4-FFF2-40B4-BE49-F238E27FC236}">
                <a16:creationId xmlns:a16="http://schemas.microsoft.com/office/drawing/2014/main" id="{B8FAA408-FB6A-DA4D-BA0F-9226F43E64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7450" y="2435225"/>
            <a:ext cx="2455863" cy="292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2" name="Picture 2">
            <a:extLst>
              <a:ext uri="{FF2B5EF4-FFF2-40B4-BE49-F238E27FC236}">
                <a16:creationId xmlns:a16="http://schemas.microsoft.com/office/drawing/2014/main" id="{153E3FDE-8801-0748-BE8D-8B6E0CE507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0313" y="3527425"/>
            <a:ext cx="2414587" cy="292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6083" name="Group 3">
            <a:extLst>
              <a:ext uri="{FF2B5EF4-FFF2-40B4-BE49-F238E27FC236}">
                <a16:creationId xmlns:a16="http://schemas.microsoft.com/office/drawing/2014/main" id="{530AA62E-B68B-2744-B2D1-083AE94EC8A3}"/>
              </a:ext>
            </a:extLst>
          </p:cNvPr>
          <p:cNvGrpSpPr>
            <a:grpSpLocks/>
          </p:cNvGrpSpPr>
          <p:nvPr/>
        </p:nvGrpSpPr>
        <p:grpSpPr bwMode="auto">
          <a:xfrm>
            <a:off x="473075" y="2336800"/>
            <a:ext cx="1712913" cy="1593850"/>
            <a:chOff x="298" y="1472"/>
            <a:chExt cx="1079" cy="1004"/>
          </a:xfrm>
        </p:grpSpPr>
        <p:grpSp>
          <p:nvGrpSpPr>
            <p:cNvPr id="46084" name="Group 4">
              <a:extLst>
                <a:ext uri="{FF2B5EF4-FFF2-40B4-BE49-F238E27FC236}">
                  <a16:creationId xmlns:a16="http://schemas.microsoft.com/office/drawing/2014/main" id="{BBB19391-E2B6-B143-98B6-174D440782E1}"/>
                </a:ext>
              </a:extLst>
            </p:cNvPr>
            <p:cNvGrpSpPr>
              <a:grpSpLocks/>
            </p:cNvGrpSpPr>
            <p:nvPr/>
          </p:nvGrpSpPr>
          <p:grpSpPr bwMode="auto">
            <a:xfrm>
              <a:off x="446" y="1472"/>
              <a:ext cx="931" cy="1004"/>
              <a:chOff x="446" y="1472"/>
              <a:chExt cx="931" cy="1004"/>
            </a:xfrm>
          </p:grpSpPr>
          <p:grpSp>
            <p:nvGrpSpPr>
              <p:cNvPr id="46085" name="Group 5">
                <a:extLst>
                  <a:ext uri="{FF2B5EF4-FFF2-40B4-BE49-F238E27FC236}">
                    <a16:creationId xmlns:a16="http://schemas.microsoft.com/office/drawing/2014/main" id="{DC61ECB3-4BB7-754B-B342-D712192EF7AC}"/>
                  </a:ext>
                </a:extLst>
              </p:cNvPr>
              <p:cNvGrpSpPr>
                <a:grpSpLocks/>
              </p:cNvGrpSpPr>
              <p:nvPr/>
            </p:nvGrpSpPr>
            <p:grpSpPr bwMode="auto">
              <a:xfrm>
                <a:off x="446" y="1472"/>
                <a:ext cx="931" cy="1004"/>
                <a:chOff x="446" y="1472"/>
                <a:chExt cx="931" cy="1004"/>
              </a:xfrm>
            </p:grpSpPr>
            <p:grpSp>
              <p:nvGrpSpPr>
                <p:cNvPr id="46086" name="Group 6">
                  <a:extLst>
                    <a:ext uri="{FF2B5EF4-FFF2-40B4-BE49-F238E27FC236}">
                      <a16:creationId xmlns:a16="http://schemas.microsoft.com/office/drawing/2014/main" id="{B808EEA0-355E-7549-A79D-573604CCC7F3}"/>
                    </a:ext>
                  </a:extLst>
                </p:cNvPr>
                <p:cNvGrpSpPr>
                  <a:grpSpLocks/>
                </p:cNvGrpSpPr>
                <p:nvPr/>
              </p:nvGrpSpPr>
              <p:grpSpPr bwMode="auto">
                <a:xfrm>
                  <a:off x="446" y="1472"/>
                  <a:ext cx="931" cy="1004"/>
                  <a:chOff x="446" y="1472"/>
                  <a:chExt cx="931" cy="1004"/>
                </a:xfrm>
              </p:grpSpPr>
              <p:grpSp>
                <p:nvGrpSpPr>
                  <p:cNvPr id="46087" name="Group 7">
                    <a:extLst>
                      <a:ext uri="{FF2B5EF4-FFF2-40B4-BE49-F238E27FC236}">
                        <a16:creationId xmlns:a16="http://schemas.microsoft.com/office/drawing/2014/main" id="{0D201FD9-AB38-6F46-AA17-06F4F01A34BF}"/>
                      </a:ext>
                    </a:extLst>
                  </p:cNvPr>
                  <p:cNvGrpSpPr>
                    <a:grpSpLocks/>
                  </p:cNvGrpSpPr>
                  <p:nvPr/>
                </p:nvGrpSpPr>
                <p:grpSpPr bwMode="auto">
                  <a:xfrm>
                    <a:off x="446" y="1472"/>
                    <a:ext cx="931" cy="1004"/>
                    <a:chOff x="446" y="1472"/>
                    <a:chExt cx="931" cy="1004"/>
                  </a:xfrm>
                </p:grpSpPr>
                <p:pic>
                  <p:nvPicPr>
                    <p:cNvPr id="46088" name="Picture 8">
                      <a:extLst>
                        <a:ext uri="{FF2B5EF4-FFF2-40B4-BE49-F238E27FC236}">
                          <a16:creationId xmlns:a16="http://schemas.microsoft.com/office/drawing/2014/main" id="{600A11E4-2C62-5549-B209-0C95E1E39B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73032"/>
                    <a:stretch>
                      <a:fillRect/>
                    </a:stretch>
                  </p:blipFill>
                  <p:spPr bwMode="auto">
                    <a:xfrm>
                      <a:off x="446" y="1472"/>
                      <a:ext cx="451" cy="1004"/>
                    </a:xfrm>
                    <a:prstGeom prst="rect">
                      <a:avLst/>
                    </a:prstGeom>
                    <a:noFill/>
                    <a:ln>
                      <a:noFill/>
                    </a:ln>
                    <a:effectLst/>
                    <a:extLst>
                      <a:ext uri="{909E8E84-426E-40DD-AFC4-6F175D3DCCD1}">
                        <a14:hiddenFill xmlns:a14="http://schemas.microsoft.com/office/drawing/2010/main">
                          <a:blipFill dpi="0" rotWithShape="0">
                            <a:blip/>
                            <a:srcRect r="7303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9" name="Picture 9">
                      <a:extLst>
                        <a:ext uri="{FF2B5EF4-FFF2-40B4-BE49-F238E27FC236}">
                          <a16:creationId xmlns:a16="http://schemas.microsoft.com/office/drawing/2014/main" id="{EEC6B024-CE56-2045-B906-AE74C1371A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2505" r="-1146"/>
                    <a:stretch>
                      <a:fillRect/>
                    </a:stretch>
                  </p:blipFill>
                  <p:spPr bwMode="auto">
                    <a:xfrm>
                      <a:off x="898" y="1472"/>
                      <a:ext cx="479" cy="1004"/>
                    </a:xfrm>
                    <a:prstGeom prst="rect">
                      <a:avLst/>
                    </a:prstGeom>
                    <a:noFill/>
                    <a:ln>
                      <a:noFill/>
                    </a:ln>
                    <a:effectLst/>
                    <a:extLst>
                      <a:ext uri="{909E8E84-426E-40DD-AFC4-6F175D3DCCD1}">
                        <a14:hiddenFill xmlns:a14="http://schemas.microsoft.com/office/drawing/2010/main">
                          <a:blipFill dpi="0" rotWithShape="0">
                            <a:blip/>
                            <a:srcRect l="72505" r="-114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46090" name="Picture 10">
                    <a:extLst>
                      <a:ext uri="{FF2B5EF4-FFF2-40B4-BE49-F238E27FC236}">
                        <a16:creationId xmlns:a16="http://schemas.microsoft.com/office/drawing/2014/main" id="{05B82BFE-8549-5A46-978C-3ADC230864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 y="2094"/>
                    <a:ext cx="126" cy="1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91" name="Picture 11">
                    <a:extLst>
                      <a:ext uri="{FF2B5EF4-FFF2-40B4-BE49-F238E27FC236}">
                        <a16:creationId xmlns:a16="http://schemas.microsoft.com/office/drawing/2014/main" id="{8F318925-3DC5-FB47-80F0-E6FF2ED644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2" y="2281"/>
                    <a:ext cx="115" cy="1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92" name="Picture 12">
                    <a:extLst>
                      <a:ext uri="{FF2B5EF4-FFF2-40B4-BE49-F238E27FC236}">
                        <a16:creationId xmlns:a16="http://schemas.microsoft.com/office/drawing/2014/main" id="{35185D2B-526E-8646-874A-5618DA22F9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 y="2281"/>
                    <a:ext cx="126" cy="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46093" name="Rectangle 13">
                  <a:extLst>
                    <a:ext uri="{FF2B5EF4-FFF2-40B4-BE49-F238E27FC236}">
                      <a16:creationId xmlns:a16="http://schemas.microsoft.com/office/drawing/2014/main" id="{123D9EDE-A52D-834D-8F31-EF2F64F451DB}"/>
                    </a:ext>
                  </a:extLst>
                </p:cNvPr>
                <p:cNvSpPr>
                  <a:spLocks noChangeArrowheads="1"/>
                </p:cNvSpPr>
                <p:nvPr/>
              </p:nvSpPr>
              <p:spPr bwMode="auto">
                <a:xfrm>
                  <a:off x="615" y="2281"/>
                  <a:ext cx="55" cy="92"/>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6094" name="Rectangle 14">
                  <a:extLst>
                    <a:ext uri="{FF2B5EF4-FFF2-40B4-BE49-F238E27FC236}">
                      <a16:creationId xmlns:a16="http://schemas.microsoft.com/office/drawing/2014/main" id="{FBF2CF9D-8AEC-0C46-8095-1AB2FAF5EB9D}"/>
                    </a:ext>
                  </a:extLst>
                </p:cNvPr>
                <p:cNvSpPr>
                  <a:spLocks noChangeArrowheads="1"/>
                </p:cNvSpPr>
                <p:nvPr/>
              </p:nvSpPr>
              <p:spPr bwMode="auto">
                <a:xfrm>
                  <a:off x="785" y="2125"/>
                  <a:ext cx="55" cy="248"/>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6095" name="Rectangle 15">
                  <a:extLst>
                    <a:ext uri="{FF2B5EF4-FFF2-40B4-BE49-F238E27FC236}">
                      <a16:creationId xmlns:a16="http://schemas.microsoft.com/office/drawing/2014/main" id="{7911652F-578C-1D43-AF0D-F9CB5A948980}"/>
                    </a:ext>
                  </a:extLst>
                </p:cNvPr>
                <p:cNvSpPr>
                  <a:spLocks noChangeArrowheads="1"/>
                </p:cNvSpPr>
                <p:nvPr/>
              </p:nvSpPr>
              <p:spPr bwMode="auto">
                <a:xfrm>
                  <a:off x="785" y="2125"/>
                  <a:ext cx="310" cy="61"/>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46096" name="Rectangle 16">
                <a:extLst>
                  <a:ext uri="{FF2B5EF4-FFF2-40B4-BE49-F238E27FC236}">
                    <a16:creationId xmlns:a16="http://schemas.microsoft.com/office/drawing/2014/main" id="{24286BD1-707E-C647-B427-448D01331635}"/>
                  </a:ext>
                </a:extLst>
              </p:cNvPr>
              <p:cNvSpPr>
                <a:spLocks noChangeArrowheads="1"/>
              </p:cNvSpPr>
              <p:nvPr/>
            </p:nvSpPr>
            <p:spPr bwMode="auto">
              <a:xfrm>
                <a:off x="502" y="2218"/>
                <a:ext cx="84" cy="61"/>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pic>
          <p:nvPicPr>
            <p:cNvPr id="46097" name="Picture 17">
              <a:extLst>
                <a:ext uri="{FF2B5EF4-FFF2-40B4-BE49-F238E27FC236}">
                  <a16:creationId xmlns:a16="http://schemas.microsoft.com/office/drawing/2014/main" id="{50059FD4-0FB0-6B4C-91F6-76D9538D52B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8" y="1874"/>
              <a:ext cx="90" cy="1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46098" name="AutoShape 18">
            <a:extLst>
              <a:ext uri="{FF2B5EF4-FFF2-40B4-BE49-F238E27FC236}">
                <a16:creationId xmlns:a16="http://schemas.microsoft.com/office/drawing/2014/main" id="{6480682F-A6EE-064A-9F76-47B9E4C0E41C}"/>
              </a:ext>
            </a:extLst>
          </p:cNvPr>
          <p:cNvSpPr>
            <a:spLocks noChangeArrowheads="1"/>
          </p:cNvSpPr>
          <p:nvPr/>
        </p:nvSpPr>
        <p:spPr bwMode="auto">
          <a:xfrm>
            <a:off x="377825" y="2016125"/>
            <a:ext cx="4851400" cy="2266950"/>
          </a:xfrm>
          <a:prstGeom prst="roundRect">
            <a:avLst>
              <a:gd name="adj" fmla="val 16667"/>
            </a:avLst>
          </a:prstGeom>
          <a:noFill/>
          <a:ln w="25560" cap="sq">
            <a:solidFill>
              <a:srgbClr val="7F7F7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6100" name="AutoShape 20">
            <a:extLst>
              <a:ext uri="{FF2B5EF4-FFF2-40B4-BE49-F238E27FC236}">
                <a16:creationId xmlns:a16="http://schemas.microsoft.com/office/drawing/2014/main" id="{C02AFF3E-3008-1B46-82FF-8828CAF63351}"/>
              </a:ext>
            </a:extLst>
          </p:cNvPr>
          <p:cNvSpPr>
            <a:spLocks noChangeArrowheads="1"/>
          </p:cNvSpPr>
          <p:nvPr/>
        </p:nvSpPr>
        <p:spPr bwMode="auto">
          <a:xfrm>
            <a:off x="2378075" y="2341563"/>
            <a:ext cx="2651125" cy="457200"/>
          </a:xfrm>
          <a:prstGeom prst="roundRect">
            <a:avLst>
              <a:gd name="adj" fmla="val 347"/>
            </a:avLst>
          </a:prstGeom>
          <a:noFill/>
          <a:ln w="45720" cap="flat">
            <a:solidFill>
              <a:srgbClr val="FF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6101" name="Text Box 21">
            <a:extLst>
              <a:ext uri="{FF2B5EF4-FFF2-40B4-BE49-F238E27FC236}">
                <a16:creationId xmlns:a16="http://schemas.microsoft.com/office/drawing/2014/main" id="{8261C03F-D2C4-454F-AF44-0362AD3B0D14}"/>
              </a:ext>
            </a:extLst>
          </p:cNvPr>
          <p:cNvSpPr txBox="1">
            <a:spLocks noChangeArrowheads="1"/>
          </p:cNvSpPr>
          <p:nvPr/>
        </p:nvSpPr>
        <p:spPr bwMode="auto">
          <a:xfrm>
            <a:off x="2286000" y="2798763"/>
            <a:ext cx="2835275"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640" rIns="90000" bIns="45000"/>
          <a:lstStyle>
            <a:lvl1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9pPr>
          </a:lstStyle>
          <a:p>
            <a:r>
              <a:rPr lang="en-US" altLang="en-US" sz="2000"/>
              <a:t>User-defined features evaluated at s, a</a:t>
            </a:r>
          </a:p>
        </p:txBody>
      </p:sp>
      <p:sp>
        <p:nvSpPr>
          <p:cNvPr id="46102" name="AutoShape 22">
            <a:extLst>
              <a:ext uri="{FF2B5EF4-FFF2-40B4-BE49-F238E27FC236}">
                <a16:creationId xmlns:a16="http://schemas.microsoft.com/office/drawing/2014/main" id="{77E49C83-E683-974C-9983-35EB471B3B45}"/>
              </a:ext>
            </a:extLst>
          </p:cNvPr>
          <p:cNvSpPr>
            <a:spLocks noChangeArrowheads="1"/>
          </p:cNvSpPr>
          <p:nvPr/>
        </p:nvSpPr>
        <p:spPr bwMode="auto">
          <a:xfrm>
            <a:off x="2378075" y="3457575"/>
            <a:ext cx="2651125" cy="457200"/>
          </a:xfrm>
          <a:prstGeom prst="roundRect">
            <a:avLst>
              <a:gd name="adj" fmla="val 347"/>
            </a:avLst>
          </a:prstGeom>
          <a:noFill/>
          <a:ln w="45720" cap="flat">
            <a:solidFill>
              <a:srgbClr val="FF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 name="Title 1">
            <a:extLst>
              <a:ext uri="{FF2B5EF4-FFF2-40B4-BE49-F238E27FC236}">
                <a16:creationId xmlns:a16="http://schemas.microsoft.com/office/drawing/2014/main" id="{30C5DAF1-272E-A244-9690-663752278E66}"/>
              </a:ext>
            </a:extLst>
          </p:cNvPr>
          <p:cNvSpPr txBox="1">
            <a:spLocks/>
          </p:cNvSpPr>
          <p:nvPr/>
        </p:nvSpPr>
        <p:spPr>
          <a:xfrm>
            <a:off x="693043" y="402484"/>
            <a:ext cx="8694539" cy="836007"/>
          </a:xfrm>
          <a:prstGeom prst="rect">
            <a:avLst/>
          </a:prstGeom>
        </p:spPr>
        <p:txBody>
          <a:bodyPr>
            <a:norm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r>
              <a:rPr lang="en-US" sz="4200" dirty="0"/>
              <a:t>Example: Approximate Q-learning</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46081"/>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46082"/>
                                        </p:tgtEl>
                                        <p:attrNameLst>
                                          <p:attrName>style.visibility</p:attrName>
                                        </p:attrNameLst>
                                      </p:cBhvr>
                                      <p:to>
                                        <p:strVal val="visible"/>
                                      </p:to>
                                    </p:set>
                                  </p:childTnLst>
                                </p:cTn>
                              </p:par>
                              <p:par>
                                <p:cTn id="9" presetID="1" presetClass="entr" fill="hold" nodeType="withEffect">
                                  <p:stCondLst>
                                    <p:cond delay="0"/>
                                  </p:stCondLst>
                                  <p:childTnLst>
                                    <p:set>
                                      <p:cBhvr additive="repl">
                                        <p:cTn id="10" dur="1" fill="hold">
                                          <p:stCondLst>
                                            <p:cond delay="0"/>
                                          </p:stCondLst>
                                        </p:cTn>
                                        <p:tgtEl>
                                          <p:spTgt spid="46083"/>
                                        </p:tgtEl>
                                        <p:attrNameLst>
                                          <p:attrName>style.visibility</p:attrName>
                                        </p:attrNameLst>
                                      </p:cBhvr>
                                      <p:to>
                                        <p:strVal val="visible"/>
                                      </p:to>
                                    </p:set>
                                  </p:childTnLst>
                                </p:cTn>
                              </p:par>
                              <p:par>
                                <p:cTn id="11" presetID="1" presetClass="entr" fill="hold" nodeType="withEffect">
                                  <p:stCondLst>
                                    <p:cond delay="0"/>
                                  </p:stCondLst>
                                  <p:childTnLst>
                                    <p:set>
                                      <p:cBhvr additive="repl">
                                        <p:cTn id="12" dur="1" fill="hold">
                                          <p:stCondLst>
                                            <p:cond delay="0"/>
                                          </p:stCondLst>
                                        </p:cTn>
                                        <p:tgtEl>
                                          <p:spTgt spid="46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a:extLst>
              <a:ext uri="{FF2B5EF4-FFF2-40B4-BE49-F238E27FC236}">
                <a16:creationId xmlns:a16="http://schemas.microsoft.com/office/drawing/2014/main" id="{2E293D9B-4D1F-9243-892E-5F5AF85EE5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7450" y="2435225"/>
            <a:ext cx="2455863" cy="292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7106" name="Picture 2">
            <a:extLst>
              <a:ext uri="{FF2B5EF4-FFF2-40B4-BE49-F238E27FC236}">
                <a16:creationId xmlns:a16="http://schemas.microsoft.com/office/drawing/2014/main" id="{7E486EC7-7E49-4B4B-AD99-3B2D0C45CF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0313" y="3527425"/>
            <a:ext cx="2414587" cy="292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7107" name="Picture 3">
            <a:extLst>
              <a:ext uri="{FF2B5EF4-FFF2-40B4-BE49-F238E27FC236}">
                <a16:creationId xmlns:a16="http://schemas.microsoft.com/office/drawing/2014/main" id="{E6B76EF5-E5BF-F24F-847D-03AA7C440B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1538" y="1303338"/>
            <a:ext cx="5710237" cy="352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7108" name="Group 4">
            <a:extLst>
              <a:ext uri="{FF2B5EF4-FFF2-40B4-BE49-F238E27FC236}">
                <a16:creationId xmlns:a16="http://schemas.microsoft.com/office/drawing/2014/main" id="{E55A03CF-C987-A245-8E69-66A62789C3CB}"/>
              </a:ext>
            </a:extLst>
          </p:cNvPr>
          <p:cNvGrpSpPr>
            <a:grpSpLocks/>
          </p:cNvGrpSpPr>
          <p:nvPr/>
        </p:nvGrpSpPr>
        <p:grpSpPr bwMode="auto">
          <a:xfrm>
            <a:off x="473075" y="2336800"/>
            <a:ext cx="1712913" cy="1593850"/>
            <a:chOff x="298" y="1472"/>
            <a:chExt cx="1079" cy="1004"/>
          </a:xfrm>
        </p:grpSpPr>
        <p:grpSp>
          <p:nvGrpSpPr>
            <p:cNvPr id="47109" name="Group 5">
              <a:extLst>
                <a:ext uri="{FF2B5EF4-FFF2-40B4-BE49-F238E27FC236}">
                  <a16:creationId xmlns:a16="http://schemas.microsoft.com/office/drawing/2014/main" id="{A9121B13-B3D6-B549-8396-D345EBE058C1}"/>
                </a:ext>
              </a:extLst>
            </p:cNvPr>
            <p:cNvGrpSpPr>
              <a:grpSpLocks/>
            </p:cNvGrpSpPr>
            <p:nvPr/>
          </p:nvGrpSpPr>
          <p:grpSpPr bwMode="auto">
            <a:xfrm>
              <a:off x="446" y="1472"/>
              <a:ext cx="931" cy="1004"/>
              <a:chOff x="446" y="1472"/>
              <a:chExt cx="931" cy="1004"/>
            </a:xfrm>
          </p:grpSpPr>
          <p:grpSp>
            <p:nvGrpSpPr>
              <p:cNvPr id="47110" name="Group 6">
                <a:extLst>
                  <a:ext uri="{FF2B5EF4-FFF2-40B4-BE49-F238E27FC236}">
                    <a16:creationId xmlns:a16="http://schemas.microsoft.com/office/drawing/2014/main" id="{6075F246-B878-4A4B-99F6-CF3EA385E2B3}"/>
                  </a:ext>
                </a:extLst>
              </p:cNvPr>
              <p:cNvGrpSpPr>
                <a:grpSpLocks/>
              </p:cNvGrpSpPr>
              <p:nvPr/>
            </p:nvGrpSpPr>
            <p:grpSpPr bwMode="auto">
              <a:xfrm>
                <a:off x="446" y="1472"/>
                <a:ext cx="931" cy="1004"/>
                <a:chOff x="446" y="1472"/>
                <a:chExt cx="931" cy="1004"/>
              </a:xfrm>
            </p:grpSpPr>
            <p:grpSp>
              <p:nvGrpSpPr>
                <p:cNvPr id="47111" name="Group 7">
                  <a:extLst>
                    <a:ext uri="{FF2B5EF4-FFF2-40B4-BE49-F238E27FC236}">
                      <a16:creationId xmlns:a16="http://schemas.microsoft.com/office/drawing/2014/main" id="{BBCC364C-4485-1148-9155-B43996B3DC74}"/>
                    </a:ext>
                  </a:extLst>
                </p:cNvPr>
                <p:cNvGrpSpPr>
                  <a:grpSpLocks/>
                </p:cNvGrpSpPr>
                <p:nvPr/>
              </p:nvGrpSpPr>
              <p:grpSpPr bwMode="auto">
                <a:xfrm>
                  <a:off x="446" y="1472"/>
                  <a:ext cx="931" cy="1004"/>
                  <a:chOff x="446" y="1472"/>
                  <a:chExt cx="931" cy="1004"/>
                </a:xfrm>
              </p:grpSpPr>
              <p:grpSp>
                <p:nvGrpSpPr>
                  <p:cNvPr id="47112" name="Group 8">
                    <a:extLst>
                      <a:ext uri="{FF2B5EF4-FFF2-40B4-BE49-F238E27FC236}">
                        <a16:creationId xmlns:a16="http://schemas.microsoft.com/office/drawing/2014/main" id="{D9026B66-9D4F-894A-9153-7B0B9B7EE1D9}"/>
                      </a:ext>
                    </a:extLst>
                  </p:cNvPr>
                  <p:cNvGrpSpPr>
                    <a:grpSpLocks/>
                  </p:cNvGrpSpPr>
                  <p:nvPr/>
                </p:nvGrpSpPr>
                <p:grpSpPr bwMode="auto">
                  <a:xfrm>
                    <a:off x="446" y="1472"/>
                    <a:ext cx="931" cy="1004"/>
                    <a:chOff x="446" y="1472"/>
                    <a:chExt cx="931" cy="1004"/>
                  </a:xfrm>
                </p:grpSpPr>
                <p:pic>
                  <p:nvPicPr>
                    <p:cNvPr id="47113" name="Picture 9">
                      <a:extLst>
                        <a:ext uri="{FF2B5EF4-FFF2-40B4-BE49-F238E27FC236}">
                          <a16:creationId xmlns:a16="http://schemas.microsoft.com/office/drawing/2014/main" id="{17B9AD2D-307D-0E4A-A648-D02EA81EAF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73032"/>
                    <a:stretch>
                      <a:fillRect/>
                    </a:stretch>
                  </p:blipFill>
                  <p:spPr bwMode="auto">
                    <a:xfrm>
                      <a:off x="446" y="1472"/>
                      <a:ext cx="451" cy="1004"/>
                    </a:xfrm>
                    <a:prstGeom prst="rect">
                      <a:avLst/>
                    </a:prstGeom>
                    <a:noFill/>
                    <a:ln>
                      <a:noFill/>
                    </a:ln>
                    <a:effectLst/>
                    <a:extLst>
                      <a:ext uri="{909E8E84-426E-40DD-AFC4-6F175D3DCCD1}">
                        <a14:hiddenFill xmlns:a14="http://schemas.microsoft.com/office/drawing/2010/main">
                          <a:blipFill dpi="0" rotWithShape="0">
                            <a:blip/>
                            <a:srcRect r="7303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7114" name="Picture 10">
                      <a:extLst>
                        <a:ext uri="{FF2B5EF4-FFF2-40B4-BE49-F238E27FC236}">
                          <a16:creationId xmlns:a16="http://schemas.microsoft.com/office/drawing/2014/main" id="{31CBD154-8F6F-C349-B76B-81812C3FD1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2505" r="-1146"/>
                    <a:stretch>
                      <a:fillRect/>
                    </a:stretch>
                  </p:blipFill>
                  <p:spPr bwMode="auto">
                    <a:xfrm>
                      <a:off x="898" y="1472"/>
                      <a:ext cx="479" cy="1004"/>
                    </a:xfrm>
                    <a:prstGeom prst="rect">
                      <a:avLst/>
                    </a:prstGeom>
                    <a:noFill/>
                    <a:ln>
                      <a:noFill/>
                    </a:ln>
                    <a:effectLst/>
                    <a:extLst>
                      <a:ext uri="{909E8E84-426E-40DD-AFC4-6F175D3DCCD1}">
                        <a14:hiddenFill xmlns:a14="http://schemas.microsoft.com/office/drawing/2010/main">
                          <a:blipFill dpi="0" rotWithShape="0">
                            <a:blip/>
                            <a:srcRect l="72505" r="-114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47115" name="Picture 11">
                    <a:extLst>
                      <a:ext uri="{FF2B5EF4-FFF2-40B4-BE49-F238E27FC236}">
                        <a16:creationId xmlns:a16="http://schemas.microsoft.com/office/drawing/2014/main" id="{72D8FB3C-1FB9-234F-8C5F-86CD4BAFEC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 y="2094"/>
                    <a:ext cx="126" cy="1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7116" name="Picture 12">
                    <a:extLst>
                      <a:ext uri="{FF2B5EF4-FFF2-40B4-BE49-F238E27FC236}">
                        <a16:creationId xmlns:a16="http://schemas.microsoft.com/office/drawing/2014/main" id="{94764561-5EF0-904F-BE7E-B827E33604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2" y="2281"/>
                    <a:ext cx="115" cy="1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7117" name="Picture 13">
                    <a:extLst>
                      <a:ext uri="{FF2B5EF4-FFF2-40B4-BE49-F238E27FC236}">
                        <a16:creationId xmlns:a16="http://schemas.microsoft.com/office/drawing/2014/main" id="{AA2D2C81-D6F9-3843-A6CF-C52A7545E3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 y="2281"/>
                    <a:ext cx="126" cy="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47118" name="Rectangle 14">
                  <a:extLst>
                    <a:ext uri="{FF2B5EF4-FFF2-40B4-BE49-F238E27FC236}">
                      <a16:creationId xmlns:a16="http://schemas.microsoft.com/office/drawing/2014/main" id="{298D19B0-CCC4-E546-BEC2-D77B15A43101}"/>
                    </a:ext>
                  </a:extLst>
                </p:cNvPr>
                <p:cNvSpPr>
                  <a:spLocks noChangeArrowheads="1"/>
                </p:cNvSpPr>
                <p:nvPr/>
              </p:nvSpPr>
              <p:spPr bwMode="auto">
                <a:xfrm>
                  <a:off x="615" y="2281"/>
                  <a:ext cx="55" cy="92"/>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119" name="Rectangle 15">
                  <a:extLst>
                    <a:ext uri="{FF2B5EF4-FFF2-40B4-BE49-F238E27FC236}">
                      <a16:creationId xmlns:a16="http://schemas.microsoft.com/office/drawing/2014/main" id="{7EAF2ADC-BF96-8A44-BA55-05C4A8988D06}"/>
                    </a:ext>
                  </a:extLst>
                </p:cNvPr>
                <p:cNvSpPr>
                  <a:spLocks noChangeArrowheads="1"/>
                </p:cNvSpPr>
                <p:nvPr/>
              </p:nvSpPr>
              <p:spPr bwMode="auto">
                <a:xfrm>
                  <a:off x="785" y="2125"/>
                  <a:ext cx="55" cy="248"/>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120" name="Rectangle 16">
                  <a:extLst>
                    <a:ext uri="{FF2B5EF4-FFF2-40B4-BE49-F238E27FC236}">
                      <a16:creationId xmlns:a16="http://schemas.microsoft.com/office/drawing/2014/main" id="{10EB788E-65BC-294F-9D91-3CC50853880B}"/>
                    </a:ext>
                  </a:extLst>
                </p:cNvPr>
                <p:cNvSpPr>
                  <a:spLocks noChangeArrowheads="1"/>
                </p:cNvSpPr>
                <p:nvPr/>
              </p:nvSpPr>
              <p:spPr bwMode="auto">
                <a:xfrm>
                  <a:off x="785" y="2125"/>
                  <a:ext cx="310" cy="61"/>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47121" name="Rectangle 17">
                <a:extLst>
                  <a:ext uri="{FF2B5EF4-FFF2-40B4-BE49-F238E27FC236}">
                    <a16:creationId xmlns:a16="http://schemas.microsoft.com/office/drawing/2014/main" id="{FFE616FF-1177-3E4B-8FAF-85E4C9BD5F54}"/>
                  </a:ext>
                </a:extLst>
              </p:cNvPr>
              <p:cNvSpPr>
                <a:spLocks noChangeArrowheads="1"/>
              </p:cNvSpPr>
              <p:nvPr/>
            </p:nvSpPr>
            <p:spPr bwMode="auto">
              <a:xfrm>
                <a:off x="502" y="2218"/>
                <a:ext cx="84" cy="61"/>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pic>
          <p:nvPicPr>
            <p:cNvPr id="47122" name="Picture 18">
              <a:extLst>
                <a:ext uri="{FF2B5EF4-FFF2-40B4-BE49-F238E27FC236}">
                  <a16:creationId xmlns:a16="http://schemas.microsoft.com/office/drawing/2014/main" id="{08B77E5D-C7D4-0644-A41E-B84E517C8EB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8" y="1874"/>
              <a:ext cx="90" cy="1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47123" name="AutoShape 19">
            <a:extLst>
              <a:ext uri="{FF2B5EF4-FFF2-40B4-BE49-F238E27FC236}">
                <a16:creationId xmlns:a16="http://schemas.microsoft.com/office/drawing/2014/main" id="{89E70E95-8721-1F49-9286-5E30921B08B0}"/>
              </a:ext>
            </a:extLst>
          </p:cNvPr>
          <p:cNvSpPr>
            <a:spLocks noChangeArrowheads="1"/>
          </p:cNvSpPr>
          <p:nvPr/>
        </p:nvSpPr>
        <p:spPr bwMode="auto">
          <a:xfrm>
            <a:off x="377825" y="2016125"/>
            <a:ext cx="4851400" cy="2266950"/>
          </a:xfrm>
          <a:prstGeom prst="roundRect">
            <a:avLst>
              <a:gd name="adj" fmla="val 16667"/>
            </a:avLst>
          </a:prstGeom>
          <a:noFill/>
          <a:ln w="25560" cap="sq">
            <a:solidFill>
              <a:srgbClr val="7F7F7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125" name="Text Box 21">
            <a:extLst>
              <a:ext uri="{FF2B5EF4-FFF2-40B4-BE49-F238E27FC236}">
                <a16:creationId xmlns:a16="http://schemas.microsoft.com/office/drawing/2014/main" id="{A8A5EAEB-7F18-4442-B371-E9ED868D1092}"/>
              </a:ext>
            </a:extLst>
          </p:cNvPr>
          <p:cNvSpPr txBox="1">
            <a:spLocks noChangeArrowheads="1"/>
          </p:cNvSpPr>
          <p:nvPr/>
        </p:nvSpPr>
        <p:spPr bwMode="auto">
          <a:xfrm>
            <a:off x="274638" y="914400"/>
            <a:ext cx="1828800" cy="182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640" rIns="90000" bIns="45000"/>
          <a:lstStyle>
            <a:lvl1pPr>
              <a:tabLst>
                <a:tab pos="723900" algn="l"/>
                <a:tab pos="14478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9pPr>
          </a:lstStyle>
          <a:p>
            <a:r>
              <a:rPr lang="en-US" altLang="en-US" sz="2000"/>
              <a:t>Approximate Q-function </a:t>
            </a:r>
            <a:r>
              <a:rPr lang="en-US" altLang="en-US" sz="2000" u="sng"/>
              <a:t>before</a:t>
            </a:r>
            <a:r>
              <a:rPr lang="en-US" altLang="en-US" sz="2000"/>
              <a:t> update</a:t>
            </a:r>
          </a:p>
        </p:txBody>
      </p:sp>
      <p:sp>
        <p:nvSpPr>
          <p:cNvPr id="47126" name="AutoShape 22">
            <a:extLst>
              <a:ext uri="{FF2B5EF4-FFF2-40B4-BE49-F238E27FC236}">
                <a16:creationId xmlns:a16="http://schemas.microsoft.com/office/drawing/2014/main" id="{81D89798-A38F-0F4F-B57D-85E4A98ACDAB}"/>
              </a:ext>
            </a:extLst>
          </p:cNvPr>
          <p:cNvSpPr>
            <a:spLocks noChangeArrowheads="1"/>
          </p:cNvSpPr>
          <p:nvPr/>
        </p:nvSpPr>
        <p:spPr bwMode="auto">
          <a:xfrm>
            <a:off x="2057400" y="1143000"/>
            <a:ext cx="5988050" cy="671513"/>
          </a:xfrm>
          <a:prstGeom prst="roundRect">
            <a:avLst>
              <a:gd name="adj" fmla="val 236"/>
            </a:avLst>
          </a:prstGeom>
          <a:noFill/>
          <a:ln w="45720" cap="flat">
            <a:solidFill>
              <a:srgbClr val="FF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7127" name="Text Box 23">
            <a:extLst>
              <a:ext uri="{FF2B5EF4-FFF2-40B4-BE49-F238E27FC236}">
                <a16:creationId xmlns:a16="http://schemas.microsoft.com/office/drawing/2014/main" id="{17E1C4B9-13C7-8741-A137-53796A1BC2BB}"/>
              </a:ext>
            </a:extLst>
          </p:cNvPr>
          <p:cNvSpPr txBox="1">
            <a:spLocks noChangeArrowheads="1"/>
          </p:cNvSpPr>
          <p:nvPr/>
        </p:nvSpPr>
        <p:spPr bwMode="auto">
          <a:xfrm>
            <a:off x="5761038" y="2011363"/>
            <a:ext cx="2103437" cy="182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640" rIns="90000" bIns="45000"/>
          <a:lstStyle>
            <a:lvl1pPr>
              <a:tabLst>
                <a:tab pos="723900" algn="l"/>
                <a:tab pos="14478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9pPr>
          </a:lstStyle>
          <a:p>
            <a:r>
              <a:rPr lang="en-US" altLang="en-US" sz="2000"/>
              <a:t>Current weights: </a:t>
            </a:r>
          </a:p>
          <a:p>
            <a:endParaRPr lang="en-US" altLang="en-US" sz="2000"/>
          </a:p>
          <a:p>
            <a:r>
              <a:rPr lang="en-US" altLang="en-US" sz="2000"/>
              <a:t>w</a:t>
            </a:r>
            <a:r>
              <a:rPr lang="en-US" altLang="en-US" sz="2000" baseline="-33000"/>
              <a:t>DOT</a:t>
            </a:r>
            <a:r>
              <a:rPr lang="en-US" altLang="en-US" sz="2000"/>
              <a:t> = 4.0</a:t>
            </a:r>
          </a:p>
          <a:p>
            <a:endParaRPr lang="en-US" altLang="en-US" sz="2000"/>
          </a:p>
          <a:p>
            <a:r>
              <a:rPr lang="en-US" altLang="en-US" sz="2000"/>
              <a:t>w</a:t>
            </a:r>
            <a:r>
              <a:rPr lang="en-US" altLang="en-US" sz="2000" baseline="-33000"/>
              <a:t>GST</a:t>
            </a:r>
            <a:r>
              <a:rPr lang="en-US" altLang="en-US" sz="2000"/>
              <a:t> = -1.0</a:t>
            </a:r>
          </a:p>
        </p:txBody>
      </p:sp>
      <p:sp>
        <p:nvSpPr>
          <p:cNvPr id="25" name="Title 1">
            <a:extLst>
              <a:ext uri="{FF2B5EF4-FFF2-40B4-BE49-F238E27FC236}">
                <a16:creationId xmlns:a16="http://schemas.microsoft.com/office/drawing/2014/main" id="{5E296ACA-D6F7-6042-8644-5D19010CD5C8}"/>
              </a:ext>
            </a:extLst>
          </p:cNvPr>
          <p:cNvSpPr txBox="1">
            <a:spLocks/>
          </p:cNvSpPr>
          <p:nvPr/>
        </p:nvSpPr>
        <p:spPr>
          <a:xfrm>
            <a:off x="704155" y="255096"/>
            <a:ext cx="8694539" cy="836007"/>
          </a:xfrm>
          <a:prstGeom prst="rect">
            <a:avLst/>
          </a:prstGeom>
        </p:spPr>
        <p:txBody>
          <a:bodyPr>
            <a:norm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r>
              <a:rPr lang="en-US" sz="4200" dirty="0"/>
              <a:t>Example: Approximate Q-learning</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47105"/>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47106"/>
                                        </p:tgtEl>
                                        <p:attrNameLst>
                                          <p:attrName>style.visibility</p:attrName>
                                        </p:attrNameLst>
                                      </p:cBhvr>
                                      <p:to>
                                        <p:strVal val="visible"/>
                                      </p:to>
                                    </p:set>
                                  </p:childTnLst>
                                </p:cTn>
                              </p:par>
                              <p:par>
                                <p:cTn id="9" presetID="1" presetClass="entr" fill="hold" nodeType="withEffect">
                                  <p:stCondLst>
                                    <p:cond delay="0"/>
                                  </p:stCondLst>
                                  <p:childTnLst>
                                    <p:set>
                                      <p:cBhvr additive="repl">
                                        <p:cTn id="10" dur="1" fill="hold">
                                          <p:stCondLst>
                                            <p:cond delay="0"/>
                                          </p:stCondLst>
                                        </p:cTn>
                                        <p:tgtEl>
                                          <p:spTgt spid="47108"/>
                                        </p:tgtEl>
                                        <p:attrNameLst>
                                          <p:attrName>style.visibility</p:attrName>
                                        </p:attrNameLst>
                                      </p:cBhvr>
                                      <p:to>
                                        <p:strVal val="visible"/>
                                      </p:to>
                                    </p:set>
                                  </p:childTnLst>
                                </p:cTn>
                              </p:par>
                              <p:par>
                                <p:cTn id="11" presetID="1" presetClass="entr" fill="hold" nodeType="withEffect">
                                  <p:stCondLst>
                                    <p:cond delay="0"/>
                                  </p:stCondLst>
                                  <p:childTnLst>
                                    <p:set>
                                      <p:cBhvr additive="repl">
                                        <p:cTn id="12" dur="1" fill="hold">
                                          <p:stCondLst>
                                            <p:cond delay="0"/>
                                          </p:stCondLst>
                                        </p:cTn>
                                        <p:tgtEl>
                                          <p:spTgt spid="47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a:extLst>
              <a:ext uri="{FF2B5EF4-FFF2-40B4-BE49-F238E27FC236}">
                <a16:creationId xmlns:a16="http://schemas.microsoft.com/office/drawing/2014/main" id="{98CAF313-2173-9844-A0C4-FD286BEAED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7450" y="2435225"/>
            <a:ext cx="2455863" cy="292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130" name="Picture 2">
            <a:extLst>
              <a:ext uri="{FF2B5EF4-FFF2-40B4-BE49-F238E27FC236}">
                <a16:creationId xmlns:a16="http://schemas.microsoft.com/office/drawing/2014/main" id="{1118FE4B-6625-C942-B0D9-E8973716B2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0313" y="3527425"/>
            <a:ext cx="2414587" cy="292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131" name="Picture 3">
            <a:extLst>
              <a:ext uri="{FF2B5EF4-FFF2-40B4-BE49-F238E27FC236}">
                <a16:creationId xmlns:a16="http://schemas.microsoft.com/office/drawing/2014/main" id="{DD6B9629-3ABA-B84D-B10C-C38F50EA81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1538" y="1303338"/>
            <a:ext cx="5710237" cy="352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8132" name="Group 4">
            <a:extLst>
              <a:ext uri="{FF2B5EF4-FFF2-40B4-BE49-F238E27FC236}">
                <a16:creationId xmlns:a16="http://schemas.microsoft.com/office/drawing/2014/main" id="{8CC380D9-2768-EE42-8158-2D1B1818E1CA}"/>
              </a:ext>
            </a:extLst>
          </p:cNvPr>
          <p:cNvGrpSpPr>
            <a:grpSpLocks/>
          </p:cNvGrpSpPr>
          <p:nvPr/>
        </p:nvGrpSpPr>
        <p:grpSpPr bwMode="auto">
          <a:xfrm>
            <a:off x="473075" y="2336800"/>
            <a:ext cx="1712913" cy="1593850"/>
            <a:chOff x="298" y="1472"/>
            <a:chExt cx="1079" cy="1004"/>
          </a:xfrm>
        </p:grpSpPr>
        <p:grpSp>
          <p:nvGrpSpPr>
            <p:cNvPr id="48133" name="Group 5">
              <a:extLst>
                <a:ext uri="{FF2B5EF4-FFF2-40B4-BE49-F238E27FC236}">
                  <a16:creationId xmlns:a16="http://schemas.microsoft.com/office/drawing/2014/main" id="{24A6F4E8-77F9-0042-AC35-271B7B76F217}"/>
                </a:ext>
              </a:extLst>
            </p:cNvPr>
            <p:cNvGrpSpPr>
              <a:grpSpLocks/>
            </p:cNvGrpSpPr>
            <p:nvPr/>
          </p:nvGrpSpPr>
          <p:grpSpPr bwMode="auto">
            <a:xfrm>
              <a:off x="446" y="1472"/>
              <a:ext cx="931" cy="1004"/>
              <a:chOff x="446" y="1472"/>
              <a:chExt cx="931" cy="1004"/>
            </a:xfrm>
          </p:grpSpPr>
          <p:grpSp>
            <p:nvGrpSpPr>
              <p:cNvPr id="48134" name="Group 6">
                <a:extLst>
                  <a:ext uri="{FF2B5EF4-FFF2-40B4-BE49-F238E27FC236}">
                    <a16:creationId xmlns:a16="http://schemas.microsoft.com/office/drawing/2014/main" id="{37C1C478-5B04-7B40-9D90-602C99135DB1}"/>
                  </a:ext>
                </a:extLst>
              </p:cNvPr>
              <p:cNvGrpSpPr>
                <a:grpSpLocks/>
              </p:cNvGrpSpPr>
              <p:nvPr/>
            </p:nvGrpSpPr>
            <p:grpSpPr bwMode="auto">
              <a:xfrm>
                <a:off x="446" y="1472"/>
                <a:ext cx="931" cy="1004"/>
                <a:chOff x="446" y="1472"/>
                <a:chExt cx="931" cy="1004"/>
              </a:xfrm>
            </p:grpSpPr>
            <p:grpSp>
              <p:nvGrpSpPr>
                <p:cNvPr id="48135" name="Group 7">
                  <a:extLst>
                    <a:ext uri="{FF2B5EF4-FFF2-40B4-BE49-F238E27FC236}">
                      <a16:creationId xmlns:a16="http://schemas.microsoft.com/office/drawing/2014/main" id="{5DEC6ECF-B1AB-5843-AF71-9C0C3A54CF7C}"/>
                    </a:ext>
                  </a:extLst>
                </p:cNvPr>
                <p:cNvGrpSpPr>
                  <a:grpSpLocks/>
                </p:cNvGrpSpPr>
                <p:nvPr/>
              </p:nvGrpSpPr>
              <p:grpSpPr bwMode="auto">
                <a:xfrm>
                  <a:off x="446" y="1472"/>
                  <a:ext cx="931" cy="1004"/>
                  <a:chOff x="446" y="1472"/>
                  <a:chExt cx="931" cy="1004"/>
                </a:xfrm>
              </p:grpSpPr>
              <p:grpSp>
                <p:nvGrpSpPr>
                  <p:cNvPr id="48136" name="Group 8">
                    <a:extLst>
                      <a:ext uri="{FF2B5EF4-FFF2-40B4-BE49-F238E27FC236}">
                        <a16:creationId xmlns:a16="http://schemas.microsoft.com/office/drawing/2014/main" id="{1612D9EE-3795-D741-A030-14FF922B1A61}"/>
                      </a:ext>
                    </a:extLst>
                  </p:cNvPr>
                  <p:cNvGrpSpPr>
                    <a:grpSpLocks/>
                  </p:cNvGrpSpPr>
                  <p:nvPr/>
                </p:nvGrpSpPr>
                <p:grpSpPr bwMode="auto">
                  <a:xfrm>
                    <a:off x="446" y="1472"/>
                    <a:ext cx="931" cy="1004"/>
                    <a:chOff x="446" y="1472"/>
                    <a:chExt cx="931" cy="1004"/>
                  </a:xfrm>
                </p:grpSpPr>
                <p:pic>
                  <p:nvPicPr>
                    <p:cNvPr id="48137" name="Picture 9">
                      <a:extLst>
                        <a:ext uri="{FF2B5EF4-FFF2-40B4-BE49-F238E27FC236}">
                          <a16:creationId xmlns:a16="http://schemas.microsoft.com/office/drawing/2014/main" id="{07B595F7-7536-7D47-9090-D8CDDA286A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73032"/>
                    <a:stretch>
                      <a:fillRect/>
                    </a:stretch>
                  </p:blipFill>
                  <p:spPr bwMode="auto">
                    <a:xfrm>
                      <a:off x="446" y="1472"/>
                      <a:ext cx="451" cy="1004"/>
                    </a:xfrm>
                    <a:prstGeom prst="rect">
                      <a:avLst/>
                    </a:prstGeom>
                    <a:noFill/>
                    <a:ln>
                      <a:noFill/>
                    </a:ln>
                    <a:effectLst/>
                    <a:extLst>
                      <a:ext uri="{909E8E84-426E-40DD-AFC4-6F175D3DCCD1}">
                        <a14:hiddenFill xmlns:a14="http://schemas.microsoft.com/office/drawing/2010/main">
                          <a:blipFill dpi="0" rotWithShape="0">
                            <a:blip/>
                            <a:srcRect r="7303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138" name="Picture 10">
                      <a:extLst>
                        <a:ext uri="{FF2B5EF4-FFF2-40B4-BE49-F238E27FC236}">
                          <a16:creationId xmlns:a16="http://schemas.microsoft.com/office/drawing/2014/main" id="{4A5AC5D0-3C06-C14E-9478-CB83FA561C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2505" r="-1146"/>
                    <a:stretch>
                      <a:fillRect/>
                    </a:stretch>
                  </p:blipFill>
                  <p:spPr bwMode="auto">
                    <a:xfrm>
                      <a:off x="898" y="1472"/>
                      <a:ext cx="479" cy="1004"/>
                    </a:xfrm>
                    <a:prstGeom prst="rect">
                      <a:avLst/>
                    </a:prstGeom>
                    <a:noFill/>
                    <a:ln>
                      <a:noFill/>
                    </a:ln>
                    <a:effectLst/>
                    <a:extLst>
                      <a:ext uri="{909E8E84-426E-40DD-AFC4-6F175D3DCCD1}">
                        <a14:hiddenFill xmlns:a14="http://schemas.microsoft.com/office/drawing/2010/main">
                          <a:blipFill dpi="0" rotWithShape="0">
                            <a:blip/>
                            <a:srcRect l="72505" r="-114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48139" name="Picture 11">
                    <a:extLst>
                      <a:ext uri="{FF2B5EF4-FFF2-40B4-BE49-F238E27FC236}">
                        <a16:creationId xmlns:a16="http://schemas.microsoft.com/office/drawing/2014/main" id="{F214BC73-67B4-584B-960A-EF170A7DDC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 y="2094"/>
                    <a:ext cx="126" cy="1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140" name="Picture 12">
                    <a:extLst>
                      <a:ext uri="{FF2B5EF4-FFF2-40B4-BE49-F238E27FC236}">
                        <a16:creationId xmlns:a16="http://schemas.microsoft.com/office/drawing/2014/main" id="{B337DDAF-E8E5-CB4C-9CC2-78634DA606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2" y="2281"/>
                    <a:ext cx="115" cy="1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141" name="Picture 13">
                    <a:extLst>
                      <a:ext uri="{FF2B5EF4-FFF2-40B4-BE49-F238E27FC236}">
                        <a16:creationId xmlns:a16="http://schemas.microsoft.com/office/drawing/2014/main" id="{99BE5640-6E88-F947-994C-C4A047C772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 y="2281"/>
                    <a:ext cx="126" cy="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48142" name="Rectangle 14">
                  <a:extLst>
                    <a:ext uri="{FF2B5EF4-FFF2-40B4-BE49-F238E27FC236}">
                      <a16:creationId xmlns:a16="http://schemas.microsoft.com/office/drawing/2014/main" id="{76DE7401-8BD6-964D-A9CA-E82B6E8E2863}"/>
                    </a:ext>
                  </a:extLst>
                </p:cNvPr>
                <p:cNvSpPr>
                  <a:spLocks noChangeArrowheads="1"/>
                </p:cNvSpPr>
                <p:nvPr/>
              </p:nvSpPr>
              <p:spPr bwMode="auto">
                <a:xfrm>
                  <a:off x="615" y="2281"/>
                  <a:ext cx="55" cy="92"/>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8143" name="Rectangle 15">
                  <a:extLst>
                    <a:ext uri="{FF2B5EF4-FFF2-40B4-BE49-F238E27FC236}">
                      <a16:creationId xmlns:a16="http://schemas.microsoft.com/office/drawing/2014/main" id="{0C9BD87B-F9B6-9D48-BB64-3CAAA52A47A1}"/>
                    </a:ext>
                  </a:extLst>
                </p:cNvPr>
                <p:cNvSpPr>
                  <a:spLocks noChangeArrowheads="1"/>
                </p:cNvSpPr>
                <p:nvPr/>
              </p:nvSpPr>
              <p:spPr bwMode="auto">
                <a:xfrm>
                  <a:off x="785" y="2125"/>
                  <a:ext cx="55" cy="248"/>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8144" name="Rectangle 16">
                  <a:extLst>
                    <a:ext uri="{FF2B5EF4-FFF2-40B4-BE49-F238E27FC236}">
                      <a16:creationId xmlns:a16="http://schemas.microsoft.com/office/drawing/2014/main" id="{76A55821-CAD9-7746-B9E2-592A3FC548BA}"/>
                    </a:ext>
                  </a:extLst>
                </p:cNvPr>
                <p:cNvSpPr>
                  <a:spLocks noChangeArrowheads="1"/>
                </p:cNvSpPr>
                <p:nvPr/>
              </p:nvSpPr>
              <p:spPr bwMode="auto">
                <a:xfrm>
                  <a:off x="785" y="2125"/>
                  <a:ext cx="310" cy="61"/>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48145" name="Rectangle 17">
                <a:extLst>
                  <a:ext uri="{FF2B5EF4-FFF2-40B4-BE49-F238E27FC236}">
                    <a16:creationId xmlns:a16="http://schemas.microsoft.com/office/drawing/2014/main" id="{AC0FD174-EE79-6341-8FC8-11FE2724F218}"/>
                  </a:ext>
                </a:extLst>
              </p:cNvPr>
              <p:cNvSpPr>
                <a:spLocks noChangeArrowheads="1"/>
              </p:cNvSpPr>
              <p:nvPr/>
            </p:nvSpPr>
            <p:spPr bwMode="auto">
              <a:xfrm>
                <a:off x="502" y="2218"/>
                <a:ext cx="84" cy="61"/>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pic>
          <p:nvPicPr>
            <p:cNvPr id="48146" name="Picture 18">
              <a:extLst>
                <a:ext uri="{FF2B5EF4-FFF2-40B4-BE49-F238E27FC236}">
                  <a16:creationId xmlns:a16="http://schemas.microsoft.com/office/drawing/2014/main" id="{A8ECF039-0A12-A045-95BC-CEFDB7C3068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8" y="1874"/>
              <a:ext cx="90" cy="1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48147" name="AutoShape 19">
            <a:extLst>
              <a:ext uri="{FF2B5EF4-FFF2-40B4-BE49-F238E27FC236}">
                <a16:creationId xmlns:a16="http://schemas.microsoft.com/office/drawing/2014/main" id="{EB05E47F-F3DF-AD43-8A35-0A70557FF94B}"/>
              </a:ext>
            </a:extLst>
          </p:cNvPr>
          <p:cNvSpPr>
            <a:spLocks noChangeArrowheads="1"/>
          </p:cNvSpPr>
          <p:nvPr/>
        </p:nvSpPr>
        <p:spPr bwMode="auto">
          <a:xfrm>
            <a:off x="377825" y="2016125"/>
            <a:ext cx="4851400" cy="2266950"/>
          </a:xfrm>
          <a:prstGeom prst="roundRect">
            <a:avLst>
              <a:gd name="adj" fmla="val 16667"/>
            </a:avLst>
          </a:prstGeom>
          <a:noFill/>
          <a:ln w="25560" cap="sq">
            <a:solidFill>
              <a:srgbClr val="7F7F7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48148" name="Picture 20">
            <a:extLst>
              <a:ext uri="{FF2B5EF4-FFF2-40B4-BE49-F238E27FC236}">
                <a16:creationId xmlns:a16="http://schemas.microsoft.com/office/drawing/2014/main" id="{6F1B173F-A3A1-3340-A19D-AC8CC353445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90713" y="4425950"/>
            <a:ext cx="2092325" cy="2778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150" name="AutoShape 22">
            <a:extLst>
              <a:ext uri="{FF2B5EF4-FFF2-40B4-BE49-F238E27FC236}">
                <a16:creationId xmlns:a16="http://schemas.microsoft.com/office/drawing/2014/main" id="{14A0AEE5-7E9E-5041-80CF-23F18587BED6}"/>
              </a:ext>
            </a:extLst>
          </p:cNvPr>
          <p:cNvSpPr>
            <a:spLocks noChangeArrowheads="1"/>
          </p:cNvSpPr>
          <p:nvPr/>
        </p:nvSpPr>
        <p:spPr bwMode="auto">
          <a:xfrm>
            <a:off x="1828800" y="4389438"/>
            <a:ext cx="2286000" cy="365125"/>
          </a:xfrm>
          <a:prstGeom prst="roundRect">
            <a:avLst>
              <a:gd name="adj" fmla="val 431"/>
            </a:avLst>
          </a:prstGeom>
          <a:noFill/>
          <a:ln w="45720" cap="flat">
            <a:solidFill>
              <a:srgbClr val="FF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8151" name="Text Box 23">
            <a:extLst>
              <a:ext uri="{FF2B5EF4-FFF2-40B4-BE49-F238E27FC236}">
                <a16:creationId xmlns:a16="http://schemas.microsoft.com/office/drawing/2014/main" id="{CA75C582-3D00-7744-AD6B-AA83E988EB87}"/>
              </a:ext>
            </a:extLst>
          </p:cNvPr>
          <p:cNvSpPr txBox="1">
            <a:spLocks noChangeArrowheads="1"/>
          </p:cNvSpPr>
          <p:nvPr/>
        </p:nvSpPr>
        <p:spPr bwMode="auto">
          <a:xfrm>
            <a:off x="0" y="4297363"/>
            <a:ext cx="1828800" cy="182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640" rIns="90000" bIns="45000"/>
          <a:lstStyle>
            <a:lvl1pPr>
              <a:tabLst>
                <a:tab pos="723900" algn="l"/>
                <a:tab pos="14478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9pPr>
          </a:lstStyle>
          <a:p>
            <a:r>
              <a:rPr lang="en-US" altLang="en-US" sz="2000"/>
              <a:t>Approximate</a:t>
            </a:r>
            <a:br>
              <a:rPr lang="en-US" altLang="en-US" sz="2000"/>
            </a:br>
            <a:r>
              <a:rPr lang="en-US" altLang="en-US" sz="2000"/>
              <a:t>Q-function computed from features and current weights</a:t>
            </a:r>
          </a:p>
        </p:txBody>
      </p:sp>
      <p:sp>
        <p:nvSpPr>
          <p:cNvPr id="48152" name="Line 24">
            <a:extLst>
              <a:ext uri="{FF2B5EF4-FFF2-40B4-BE49-F238E27FC236}">
                <a16:creationId xmlns:a16="http://schemas.microsoft.com/office/drawing/2014/main" id="{24D752B9-33E1-0C41-879B-5757A1E1D9D8}"/>
              </a:ext>
            </a:extLst>
          </p:cNvPr>
          <p:cNvSpPr>
            <a:spLocks noChangeShapeType="1"/>
          </p:cNvSpPr>
          <p:nvPr/>
        </p:nvSpPr>
        <p:spPr bwMode="auto">
          <a:xfrm flipH="1">
            <a:off x="2284413" y="1736725"/>
            <a:ext cx="460375" cy="2651125"/>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8153" name="Line 25">
            <a:extLst>
              <a:ext uri="{FF2B5EF4-FFF2-40B4-BE49-F238E27FC236}">
                <a16:creationId xmlns:a16="http://schemas.microsoft.com/office/drawing/2014/main" id="{4D66E71A-B5B5-6D46-A7DF-BD7F38F0EFA5}"/>
              </a:ext>
            </a:extLst>
          </p:cNvPr>
          <p:cNvSpPr>
            <a:spLocks noChangeShapeType="1"/>
          </p:cNvSpPr>
          <p:nvPr/>
        </p:nvSpPr>
        <p:spPr bwMode="auto">
          <a:xfrm flipH="1">
            <a:off x="2649538" y="3819525"/>
            <a:ext cx="2106612" cy="569913"/>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8154" name="Line 26">
            <a:extLst>
              <a:ext uri="{FF2B5EF4-FFF2-40B4-BE49-F238E27FC236}">
                <a16:creationId xmlns:a16="http://schemas.microsoft.com/office/drawing/2014/main" id="{E2F104B9-4589-7B43-9D5C-41417DBB5793}"/>
              </a:ext>
            </a:extLst>
          </p:cNvPr>
          <p:cNvSpPr>
            <a:spLocks noChangeShapeType="1"/>
          </p:cNvSpPr>
          <p:nvPr/>
        </p:nvSpPr>
        <p:spPr bwMode="auto">
          <a:xfrm flipH="1">
            <a:off x="2411413" y="2727325"/>
            <a:ext cx="2289175" cy="1668463"/>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8155" name="Text Box 27">
            <a:extLst>
              <a:ext uri="{FF2B5EF4-FFF2-40B4-BE49-F238E27FC236}">
                <a16:creationId xmlns:a16="http://schemas.microsoft.com/office/drawing/2014/main" id="{FBE0D846-DBA2-EC40-A3D4-E5A2E363397D}"/>
              </a:ext>
            </a:extLst>
          </p:cNvPr>
          <p:cNvSpPr txBox="1">
            <a:spLocks noChangeArrowheads="1"/>
          </p:cNvSpPr>
          <p:nvPr/>
        </p:nvSpPr>
        <p:spPr bwMode="auto">
          <a:xfrm>
            <a:off x="5761038" y="2011363"/>
            <a:ext cx="2103437" cy="182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640" rIns="90000" bIns="45000"/>
          <a:lstStyle>
            <a:lvl1pPr>
              <a:tabLst>
                <a:tab pos="723900" algn="l"/>
                <a:tab pos="14478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9pPr>
          </a:lstStyle>
          <a:p>
            <a:r>
              <a:rPr lang="en-US" altLang="en-US" sz="2000"/>
              <a:t>Current weights: </a:t>
            </a:r>
          </a:p>
          <a:p>
            <a:endParaRPr lang="en-US" altLang="en-US" sz="2000"/>
          </a:p>
          <a:p>
            <a:r>
              <a:rPr lang="en-US" altLang="en-US" sz="2000"/>
              <a:t>w</a:t>
            </a:r>
            <a:r>
              <a:rPr lang="en-US" altLang="en-US" sz="2000" baseline="-33000"/>
              <a:t>DOT</a:t>
            </a:r>
            <a:r>
              <a:rPr lang="en-US" altLang="en-US" sz="2000"/>
              <a:t> = 4.0</a:t>
            </a:r>
          </a:p>
          <a:p>
            <a:endParaRPr lang="en-US" altLang="en-US" sz="2000"/>
          </a:p>
          <a:p>
            <a:r>
              <a:rPr lang="en-US" altLang="en-US" sz="2000"/>
              <a:t>w</a:t>
            </a:r>
            <a:r>
              <a:rPr lang="en-US" altLang="en-US" sz="2000" baseline="-33000"/>
              <a:t>GST</a:t>
            </a:r>
            <a:r>
              <a:rPr lang="en-US" altLang="en-US" sz="2000"/>
              <a:t> = -1.0</a:t>
            </a:r>
          </a:p>
        </p:txBody>
      </p:sp>
      <p:sp>
        <p:nvSpPr>
          <p:cNvPr id="48156" name="Line 28">
            <a:extLst>
              <a:ext uri="{FF2B5EF4-FFF2-40B4-BE49-F238E27FC236}">
                <a16:creationId xmlns:a16="http://schemas.microsoft.com/office/drawing/2014/main" id="{3DA6E8E5-636E-7548-9607-17505F9A34C6}"/>
              </a:ext>
            </a:extLst>
          </p:cNvPr>
          <p:cNvSpPr>
            <a:spLocks noChangeShapeType="1"/>
          </p:cNvSpPr>
          <p:nvPr/>
        </p:nvSpPr>
        <p:spPr bwMode="auto">
          <a:xfrm flipH="1">
            <a:off x="2413000" y="2925763"/>
            <a:ext cx="4264025" cy="1470025"/>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8157" name="Line 29">
            <a:extLst>
              <a:ext uri="{FF2B5EF4-FFF2-40B4-BE49-F238E27FC236}">
                <a16:creationId xmlns:a16="http://schemas.microsoft.com/office/drawing/2014/main" id="{85ED7980-E606-7848-8807-AB862E009F15}"/>
              </a:ext>
            </a:extLst>
          </p:cNvPr>
          <p:cNvSpPr>
            <a:spLocks noChangeShapeType="1"/>
          </p:cNvSpPr>
          <p:nvPr/>
        </p:nvSpPr>
        <p:spPr bwMode="auto">
          <a:xfrm flipH="1">
            <a:off x="2651125" y="3657600"/>
            <a:ext cx="4025900" cy="736600"/>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48158" name="Picture 30">
            <a:extLst>
              <a:ext uri="{FF2B5EF4-FFF2-40B4-BE49-F238E27FC236}">
                <a16:creationId xmlns:a16="http://schemas.microsoft.com/office/drawing/2014/main" id="{AF05637D-73C6-8346-9C1B-2334694E45C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86000" y="6400800"/>
            <a:ext cx="5486400" cy="566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159" name="Line 31">
            <a:extLst>
              <a:ext uri="{FF2B5EF4-FFF2-40B4-BE49-F238E27FC236}">
                <a16:creationId xmlns:a16="http://schemas.microsoft.com/office/drawing/2014/main" id="{8CC995DA-BCD4-2749-82C9-4646F18FDBC2}"/>
              </a:ext>
            </a:extLst>
          </p:cNvPr>
          <p:cNvSpPr>
            <a:spLocks noChangeShapeType="1"/>
          </p:cNvSpPr>
          <p:nvPr/>
        </p:nvSpPr>
        <p:spPr bwMode="auto">
          <a:xfrm>
            <a:off x="6913563" y="6896100"/>
            <a:ext cx="822325" cy="1588"/>
          </a:xfrm>
          <a:prstGeom prst="line">
            <a:avLst/>
          </a:prstGeom>
          <a:noFill/>
          <a:ln w="91440" cap="flat">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3" name="Title 1">
            <a:extLst>
              <a:ext uri="{FF2B5EF4-FFF2-40B4-BE49-F238E27FC236}">
                <a16:creationId xmlns:a16="http://schemas.microsoft.com/office/drawing/2014/main" id="{0C77D41E-96C3-8948-9CD6-F5A704C39518}"/>
              </a:ext>
            </a:extLst>
          </p:cNvPr>
          <p:cNvSpPr txBox="1">
            <a:spLocks/>
          </p:cNvSpPr>
          <p:nvPr/>
        </p:nvSpPr>
        <p:spPr>
          <a:xfrm>
            <a:off x="704155" y="255096"/>
            <a:ext cx="8694539" cy="836007"/>
          </a:xfrm>
          <a:prstGeom prst="rect">
            <a:avLst/>
          </a:prstGeom>
        </p:spPr>
        <p:txBody>
          <a:bodyPr>
            <a:norm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r>
              <a:rPr lang="en-US" sz="4200" dirty="0"/>
              <a:t>Example: Approximate Q-learning</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48129"/>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48130"/>
                                        </p:tgtEl>
                                        <p:attrNameLst>
                                          <p:attrName>style.visibility</p:attrName>
                                        </p:attrNameLst>
                                      </p:cBhvr>
                                      <p:to>
                                        <p:strVal val="visible"/>
                                      </p:to>
                                    </p:set>
                                  </p:childTnLst>
                                </p:cTn>
                              </p:par>
                              <p:par>
                                <p:cTn id="9" presetID="1" presetClass="entr" fill="hold" nodeType="withEffect">
                                  <p:stCondLst>
                                    <p:cond delay="0"/>
                                  </p:stCondLst>
                                  <p:childTnLst>
                                    <p:set>
                                      <p:cBhvr additive="repl">
                                        <p:cTn id="10" dur="1" fill="hold">
                                          <p:stCondLst>
                                            <p:cond delay="0"/>
                                          </p:stCondLst>
                                        </p:cTn>
                                        <p:tgtEl>
                                          <p:spTgt spid="48132"/>
                                        </p:tgtEl>
                                        <p:attrNameLst>
                                          <p:attrName>style.visibility</p:attrName>
                                        </p:attrNameLst>
                                      </p:cBhvr>
                                      <p:to>
                                        <p:strVal val="visible"/>
                                      </p:to>
                                    </p:set>
                                  </p:childTnLst>
                                </p:cTn>
                              </p:par>
                              <p:par>
                                <p:cTn id="11" presetID="1" presetClass="entr" fill="hold" nodeType="withEffect">
                                  <p:stCondLst>
                                    <p:cond delay="0"/>
                                  </p:stCondLst>
                                  <p:childTnLst>
                                    <p:set>
                                      <p:cBhvr additive="repl">
                                        <p:cTn id="12" dur="1" fill="hold">
                                          <p:stCondLst>
                                            <p:cond delay="0"/>
                                          </p:stCondLst>
                                        </p:cTn>
                                        <p:tgtEl>
                                          <p:spTgt spid="48147"/>
                                        </p:tgtEl>
                                        <p:attrNameLst>
                                          <p:attrName>style.visibility</p:attrName>
                                        </p:attrNameLst>
                                      </p:cBhvr>
                                      <p:to>
                                        <p:strVal val="visible"/>
                                      </p:to>
                                    </p:set>
                                  </p:childTnLst>
                                </p:cTn>
                              </p:par>
                              <p:par>
                                <p:cTn id="13" presetID="1" presetClass="entr" fill="hold" nodeType="withEffect">
                                  <p:stCondLst>
                                    <p:cond delay="0"/>
                                  </p:stCondLst>
                                  <p:childTnLst>
                                    <p:set>
                                      <p:cBhvr additive="repl">
                                        <p:cTn id="14" dur="1" fill="hold">
                                          <p:stCondLst>
                                            <p:cond delay="0"/>
                                          </p:stCondLst>
                                        </p:cTn>
                                        <p:tgtEl>
                                          <p:spTgt spid="48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AutoShape 1">
            <a:extLst>
              <a:ext uri="{FF2B5EF4-FFF2-40B4-BE49-F238E27FC236}">
                <a16:creationId xmlns:a16="http://schemas.microsoft.com/office/drawing/2014/main" id="{7626E20A-E26D-B74E-A7B3-A14CB7F39955}"/>
              </a:ext>
            </a:extLst>
          </p:cNvPr>
          <p:cNvSpPr>
            <a:spLocks noChangeArrowheads="1"/>
          </p:cNvSpPr>
          <p:nvPr/>
        </p:nvSpPr>
        <p:spPr bwMode="auto">
          <a:xfrm>
            <a:off x="5229225" y="2268538"/>
            <a:ext cx="1952625" cy="1763712"/>
          </a:xfrm>
          <a:prstGeom prst="rightArrow">
            <a:avLst>
              <a:gd name="adj1" fmla="val 50000"/>
              <a:gd name="adj2" fmla="val 37913"/>
            </a:avLst>
          </a:prstGeom>
          <a:solidFill>
            <a:srgbClr val="CCECFF"/>
          </a:solidFill>
          <a:ln w="25560" cap="sq">
            <a:solidFill>
              <a:srgbClr val="7F7F7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49154" name="Picture 2">
            <a:extLst>
              <a:ext uri="{FF2B5EF4-FFF2-40B4-BE49-F238E27FC236}">
                <a16:creationId xmlns:a16="http://schemas.microsoft.com/office/drawing/2014/main" id="{F061A410-7C8C-E145-BE54-128965BB4C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7450" y="2435225"/>
            <a:ext cx="2455863" cy="292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9155" name="Picture 3">
            <a:extLst>
              <a:ext uri="{FF2B5EF4-FFF2-40B4-BE49-F238E27FC236}">
                <a16:creationId xmlns:a16="http://schemas.microsoft.com/office/drawing/2014/main" id="{986145BC-C8E7-0F4A-B8E1-009B071B63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0313" y="3527425"/>
            <a:ext cx="2414587" cy="292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9156" name="Picture 4">
            <a:extLst>
              <a:ext uri="{FF2B5EF4-FFF2-40B4-BE49-F238E27FC236}">
                <a16:creationId xmlns:a16="http://schemas.microsoft.com/office/drawing/2014/main" id="{967C967A-C7B8-5040-B18A-013373D962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1538" y="1303338"/>
            <a:ext cx="5710237" cy="352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9157" name="Group 5">
            <a:extLst>
              <a:ext uri="{FF2B5EF4-FFF2-40B4-BE49-F238E27FC236}">
                <a16:creationId xmlns:a16="http://schemas.microsoft.com/office/drawing/2014/main" id="{5BBC8CA7-B982-3140-98FB-740A27DDC55F}"/>
              </a:ext>
            </a:extLst>
          </p:cNvPr>
          <p:cNvGrpSpPr>
            <a:grpSpLocks/>
          </p:cNvGrpSpPr>
          <p:nvPr/>
        </p:nvGrpSpPr>
        <p:grpSpPr bwMode="auto">
          <a:xfrm>
            <a:off x="473075" y="2336800"/>
            <a:ext cx="1712913" cy="1593850"/>
            <a:chOff x="298" y="1472"/>
            <a:chExt cx="1079" cy="1004"/>
          </a:xfrm>
        </p:grpSpPr>
        <p:grpSp>
          <p:nvGrpSpPr>
            <p:cNvPr id="49158" name="Group 6">
              <a:extLst>
                <a:ext uri="{FF2B5EF4-FFF2-40B4-BE49-F238E27FC236}">
                  <a16:creationId xmlns:a16="http://schemas.microsoft.com/office/drawing/2014/main" id="{C01E4C81-BD08-2949-AAEF-A1CCC1041BF5}"/>
                </a:ext>
              </a:extLst>
            </p:cNvPr>
            <p:cNvGrpSpPr>
              <a:grpSpLocks/>
            </p:cNvGrpSpPr>
            <p:nvPr/>
          </p:nvGrpSpPr>
          <p:grpSpPr bwMode="auto">
            <a:xfrm>
              <a:off x="446" y="1472"/>
              <a:ext cx="931" cy="1004"/>
              <a:chOff x="446" y="1472"/>
              <a:chExt cx="931" cy="1004"/>
            </a:xfrm>
          </p:grpSpPr>
          <p:grpSp>
            <p:nvGrpSpPr>
              <p:cNvPr id="49159" name="Group 7">
                <a:extLst>
                  <a:ext uri="{FF2B5EF4-FFF2-40B4-BE49-F238E27FC236}">
                    <a16:creationId xmlns:a16="http://schemas.microsoft.com/office/drawing/2014/main" id="{13FFBEAB-0CD6-CE4B-9DAA-D1387DCCA1F6}"/>
                  </a:ext>
                </a:extLst>
              </p:cNvPr>
              <p:cNvGrpSpPr>
                <a:grpSpLocks/>
              </p:cNvGrpSpPr>
              <p:nvPr/>
            </p:nvGrpSpPr>
            <p:grpSpPr bwMode="auto">
              <a:xfrm>
                <a:off x="446" y="1472"/>
                <a:ext cx="931" cy="1004"/>
                <a:chOff x="446" y="1472"/>
                <a:chExt cx="931" cy="1004"/>
              </a:xfrm>
            </p:grpSpPr>
            <p:grpSp>
              <p:nvGrpSpPr>
                <p:cNvPr id="49160" name="Group 8">
                  <a:extLst>
                    <a:ext uri="{FF2B5EF4-FFF2-40B4-BE49-F238E27FC236}">
                      <a16:creationId xmlns:a16="http://schemas.microsoft.com/office/drawing/2014/main" id="{F691B70B-C43D-D04B-80FE-531AA0B0DBD1}"/>
                    </a:ext>
                  </a:extLst>
                </p:cNvPr>
                <p:cNvGrpSpPr>
                  <a:grpSpLocks/>
                </p:cNvGrpSpPr>
                <p:nvPr/>
              </p:nvGrpSpPr>
              <p:grpSpPr bwMode="auto">
                <a:xfrm>
                  <a:off x="446" y="1472"/>
                  <a:ext cx="931" cy="1004"/>
                  <a:chOff x="446" y="1472"/>
                  <a:chExt cx="931" cy="1004"/>
                </a:xfrm>
              </p:grpSpPr>
              <p:grpSp>
                <p:nvGrpSpPr>
                  <p:cNvPr id="49161" name="Group 9">
                    <a:extLst>
                      <a:ext uri="{FF2B5EF4-FFF2-40B4-BE49-F238E27FC236}">
                        <a16:creationId xmlns:a16="http://schemas.microsoft.com/office/drawing/2014/main" id="{1EBC0EAF-1F22-3346-9F8F-622E536B9F1A}"/>
                      </a:ext>
                    </a:extLst>
                  </p:cNvPr>
                  <p:cNvGrpSpPr>
                    <a:grpSpLocks/>
                  </p:cNvGrpSpPr>
                  <p:nvPr/>
                </p:nvGrpSpPr>
                <p:grpSpPr bwMode="auto">
                  <a:xfrm>
                    <a:off x="446" y="1472"/>
                    <a:ext cx="931" cy="1004"/>
                    <a:chOff x="446" y="1472"/>
                    <a:chExt cx="931" cy="1004"/>
                  </a:xfrm>
                </p:grpSpPr>
                <p:pic>
                  <p:nvPicPr>
                    <p:cNvPr id="49162" name="Picture 10">
                      <a:extLst>
                        <a:ext uri="{FF2B5EF4-FFF2-40B4-BE49-F238E27FC236}">
                          <a16:creationId xmlns:a16="http://schemas.microsoft.com/office/drawing/2014/main" id="{4004CC2A-F51B-E84F-BD2E-739320A494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73032"/>
                    <a:stretch>
                      <a:fillRect/>
                    </a:stretch>
                  </p:blipFill>
                  <p:spPr bwMode="auto">
                    <a:xfrm>
                      <a:off x="446" y="1472"/>
                      <a:ext cx="451" cy="1004"/>
                    </a:xfrm>
                    <a:prstGeom prst="rect">
                      <a:avLst/>
                    </a:prstGeom>
                    <a:noFill/>
                    <a:ln>
                      <a:noFill/>
                    </a:ln>
                    <a:effectLst/>
                    <a:extLst>
                      <a:ext uri="{909E8E84-426E-40DD-AFC4-6F175D3DCCD1}">
                        <a14:hiddenFill xmlns:a14="http://schemas.microsoft.com/office/drawing/2010/main">
                          <a:blipFill dpi="0" rotWithShape="0">
                            <a:blip/>
                            <a:srcRect r="7303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9163" name="Picture 11">
                      <a:extLst>
                        <a:ext uri="{FF2B5EF4-FFF2-40B4-BE49-F238E27FC236}">
                          <a16:creationId xmlns:a16="http://schemas.microsoft.com/office/drawing/2014/main" id="{69C4C85A-F694-5749-BEFA-9B39300BEA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2505" r="-1146"/>
                    <a:stretch>
                      <a:fillRect/>
                    </a:stretch>
                  </p:blipFill>
                  <p:spPr bwMode="auto">
                    <a:xfrm>
                      <a:off x="898" y="1472"/>
                      <a:ext cx="479" cy="1004"/>
                    </a:xfrm>
                    <a:prstGeom prst="rect">
                      <a:avLst/>
                    </a:prstGeom>
                    <a:noFill/>
                    <a:ln>
                      <a:noFill/>
                    </a:ln>
                    <a:effectLst/>
                    <a:extLst>
                      <a:ext uri="{909E8E84-426E-40DD-AFC4-6F175D3DCCD1}">
                        <a14:hiddenFill xmlns:a14="http://schemas.microsoft.com/office/drawing/2010/main">
                          <a:blipFill dpi="0" rotWithShape="0">
                            <a:blip/>
                            <a:srcRect l="72505" r="-114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49164" name="Picture 12">
                    <a:extLst>
                      <a:ext uri="{FF2B5EF4-FFF2-40B4-BE49-F238E27FC236}">
                        <a16:creationId xmlns:a16="http://schemas.microsoft.com/office/drawing/2014/main" id="{FF3305BE-633A-9B43-8944-B257A4C293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 y="2094"/>
                    <a:ext cx="126" cy="1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9165" name="Picture 13">
                    <a:extLst>
                      <a:ext uri="{FF2B5EF4-FFF2-40B4-BE49-F238E27FC236}">
                        <a16:creationId xmlns:a16="http://schemas.microsoft.com/office/drawing/2014/main" id="{D9B61BD7-1DA9-B149-8CBB-49D9644540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2" y="2281"/>
                    <a:ext cx="115" cy="1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9166" name="Picture 14">
                    <a:extLst>
                      <a:ext uri="{FF2B5EF4-FFF2-40B4-BE49-F238E27FC236}">
                        <a16:creationId xmlns:a16="http://schemas.microsoft.com/office/drawing/2014/main" id="{82D0A109-FBF1-6144-9EDA-6A5DABE1EE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 y="2281"/>
                    <a:ext cx="126" cy="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49167" name="Rectangle 15">
                  <a:extLst>
                    <a:ext uri="{FF2B5EF4-FFF2-40B4-BE49-F238E27FC236}">
                      <a16:creationId xmlns:a16="http://schemas.microsoft.com/office/drawing/2014/main" id="{FA644CA2-62D5-E34D-88A6-BA267CEFDA80}"/>
                    </a:ext>
                  </a:extLst>
                </p:cNvPr>
                <p:cNvSpPr>
                  <a:spLocks noChangeArrowheads="1"/>
                </p:cNvSpPr>
                <p:nvPr/>
              </p:nvSpPr>
              <p:spPr bwMode="auto">
                <a:xfrm>
                  <a:off x="615" y="2281"/>
                  <a:ext cx="55" cy="92"/>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9168" name="Rectangle 16">
                  <a:extLst>
                    <a:ext uri="{FF2B5EF4-FFF2-40B4-BE49-F238E27FC236}">
                      <a16:creationId xmlns:a16="http://schemas.microsoft.com/office/drawing/2014/main" id="{7C9ACF40-96C5-F742-B80B-9F5BF2B4D5E6}"/>
                    </a:ext>
                  </a:extLst>
                </p:cNvPr>
                <p:cNvSpPr>
                  <a:spLocks noChangeArrowheads="1"/>
                </p:cNvSpPr>
                <p:nvPr/>
              </p:nvSpPr>
              <p:spPr bwMode="auto">
                <a:xfrm>
                  <a:off x="785" y="2125"/>
                  <a:ext cx="55" cy="248"/>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9169" name="Rectangle 17">
                  <a:extLst>
                    <a:ext uri="{FF2B5EF4-FFF2-40B4-BE49-F238E27FC236}">
                      <a16:creationId xmlns:a16="http://schemas.microsoft.com/office/drawing/2014/main" id="{E74D13AE-400B-9649-99CB-70F4BFAA5AAA}"/>
                    </a:ext>
                  </a:extLst>
                </p:cNvPr>
                <p:cNvSpPr>
                  <a:spLocks noChangeArrowheads="1"/>
                </p:cNvSpPr>
                <p:nvPr/>
              </p:nvSpPr>
              <p:spPr bwMode="auto">
                <a:xfrm>
                  <a:off x="785" y="2125"/>
                  <a:ext cx="310" cy="61"/>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49170" name="Rectangle 18">
                <a:extLst>
                  <a:ext uri="{FF2B5EF4-FFF2-40B4-BE49-F238E27FC236}">
                    <a16:creationId xmlns:a16="http://schemas.microsoft.com/office/drawing/2014/main" id="{499F6E58-1DE6-AB41-8E40-D6E3D79DB365}"/>
                  </a:ext>
                </a:extLst>
              </p:cNvPr>
              <p:cNvSpPr>
                <a:spLocks noChangeArrowheads="1"/>
              </p:cNvSpPr>
              <p:nvPr/>
            </p:nvSpPr>
            <p:spPr bwMode="auto">
              <a:xfrm>
                <a:off x="502" y="2218"/>
                <a:ext cx="84" cy="61"/>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pic>
          <p:nvPicPr>
            <p:cNvPr id="49171" name="Picture 19">
              <a:extLst>
                <a:ext uri="{FF2B5EF4-FFF2-40B4-BE49-F238E27FC236}">
                  <a16:creationId xmlns:a16="http://schemas.microsoft.com/office/drawing/2014/main" id="{5B3D68BC-DCB6-E942-9152-5DADB98944B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8" y="1874"/>
              <a:ext cx="90" cy="1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49172" name="Group 20">
            <a:extLst>
              <a:ext uri="{FF2B5EF4-FFF2-40B4-BE49-F238E27FC236}">
                <a16:creationId xmlns:a16="http://schemas.microsoft.com/office/drawing/2014/main" id="{165BA915-77D8-0E42-9099-962FFA60A2B3}"/>
              </a:ext>
            </a:extLst>
          </p:cNvPr>
          <p:cNvGrpSpPr>
            <a:grpSpLocks/>
          </p:cNvGrpSpPr>
          <p:nvPr/>
        </p:nvGrpSpPr>
        <p:grpSpPr bwMode="auto">
          <a:xfrm>
            <a:off x="7434263" y="2332038"/>
            <a:ext cx="1833562" cy="1598612"/>
            <a:chOff x="4683" y="1469"/>
            <a:chExt cx="1155" cy="1007"/>
          </a:xfrm>
        </p:grpSpPr>
        <p:grpSp>
          <p:nvGrpSpPr>
            <p:cNvPr id="49173" name="Group 21">
              <a:extLst>
                <a:ext uri="{FF2B5EF4-FFF2-40B4-BE49-F238E27FC236}">
                  <a16:creationId xmlns:a16="http://schemas.microsoft.com/office/drawing/2014/main" id="{3BB67A95-CFF0-4345-A9FA-E6CCB4039193}"/>
                </a:ext>
              </a:extLst>
            </p:cNvPr>
            <p:cNvGrpSpPr>
              <a:grpSpLocks/>
            </p:cNvGrpSpPr>
            <p:nvPr/>
          </p:nvGrpSpPr>
          <p:grpSpPr bwMode="auto">
            <a:xfrm>
              <a:off x="4907" y="1469"/>
              <a:ext cx="931" cy="1007"/>
              <a:chOff x="4907" y="1469"/>
              <a:chExt cx="931" cy="1007"/>
            </a:xfrm>
          </p:grpSpPr>
          <p:grpSp>
            <p:nvGrpSpPr>
              <p:cNvPr id="49174" name="Group 22">
                <a:extLst>
                  <a:ext uri="{FF2B5EF4-FFF2-40B4-BE49-F238E27FC236}">
                    <a16:creationId xmlns:a16="http://schemas.microsoft.com/office/drawing/2014/main" id="{E0421E6D-98E4-A248-9AED-14C68C1E8BF1}"/>
                  </a:ext>
                </a:extLst>
              </p:cNvPr>
              <p:cNvGrpSpPr>
                <a:grpSpLocks/>
              </p:cNvGrpSpPr>
              <p:nvPr/>
            </p:nvGrpSpPr>
            <p:grpSpPr bwMode="auto">
              <a:xfrm>
                <a:off x="4907" y="1469"/>
                <a:ext cx="931" cy="1007"/>
                <a:chOff x="4907" y="1469"/>
                <a:chExt cx="931" cy="1007"/>
              </a:xfrm>
            </p:grpSpPr>
            <p:pic>
              <p:nvPicPr>
                <p:cNvPr id="49175" name="Picture 23">
                  <a:extLst>
                    <a:ext uri="{FF2B5EF4-FFF2-40B4-BE49-F238E27FC236}">
                      <a16:creationId xmlns:a16="http://schemas.microsoft.com/office/drawing/2014/main" id="{03D2DF3C-BB69-E74F-812B-EB54E9C021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73032"/>
                <a:stretch>
                  <a:fillRect/>
                </a:stretch>
              </p:blipFill>
              <p:spPr bwMode="auto">
                <a:xfrm>
                  <a:off x="4907" y="1469"/>
                  <a:ext cx="451" cy="1007"/>
                </a:xfrm>
                <a:prstGeom prst="rect">
                  <a:avLst/>
                </a:prstGeom>
                <a:noFill/>
                <a:ln>
                  <a:noFill/>
                </a:ln>
                <a:effectLst/>
                <a:extLst>
                  <a:ext uri="{909E8E84-426E-40DD-AFC4-6F175D3DCCD1}">
                    <a14:hiddenFill xmlns:a14="http://schemas.microsoft.com/office/drawing/2010/main">
                      <a:blipFill dpi="0" rotWithShape="0">
                        <a:blip/>
                        <a:srcRect r="7303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9176" name="Picture 24">
                  <a:extLst>
                    <a:ext uri="{FF2B5EF4-FFF2-40B4-BE49-F238E27FC236}">
                      <a16:creationId xmlns:a16="http://schemas.microsoft.com/office/drawing/2014/main" id="{E10EFB09-1312-D047-B3AE-84C942D3F2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2505" r="-1146"/>
                <a:stretch>
                  <a:fillRect/>
                </a:stretch>
              </p:blipFill>
              <p:spPr bwMode="auto">
                <a:xfrm>
                  <a:off x="5359" y="1469"/>
                  <a:ext cx="479" cy="1007"/>
                </a:xfrm>
                <a:prstGeom prst="rect">
                  <a:avLst/>
                </a:prstGeom>
                <a:noFill/>
                <a:ln>
                  <a:noFill/>
                </a:ln>
                <a:effectLst/>
                <a:extLst>
                  <a:ext uri="{909E8E84-426E-40DD-AFC4-6F175D3DCCD1}">
                    <a14:hiddenFill xmlns:a14="http://schemas.microsoft.com/office/drawing/2010/main">
                      <a:blipFill dpi="0" rotWithShape="0">
                        <a:blip/>
                        <a:srcRect l="72505" r="-114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49177" name="Picture 25">
                <a:extLst>
                  <a:ext uri="{FF2B5EF4-FFF2-40B4-BE49-F238E27FC236}">
                    <a16:creationId xmlns:a16="http://schemas.microsoft.com/office/drawing/2014/main" id="{7857ACF2-8319-0C4D-8316-4E5DC77198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48" y="2280"/>
                <a:ext cx="115" cy="1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9178" name="Picture 26">
                <a:extLst>
                  <a:ext uri="{FF2B5EF4-FFF2-40B4-BE49-F238E27FC236}">
                    <a16:creationId xmlns:a16="http://schemas.microsoft.com/office/drawing/2014/main" id="{E2C52A9A-4D20-7447-A051-8B80AD9984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9" y="2187"/>
                <a:ext cx="126" cy="1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79" name="Rectangle 27">
                <a:extLst>
                  <a:ext uri="{FF2B5EF4-FFF2-40B4-BE49-F238E27FC236}">
                    <a16:creationId xmlns:a16="http://schemas.microsoft.com/office/drawing/2014/main" id="{CDBCF0DF-D89A-3E47-BE10-2756FAB1729C}"/>
                  </a:ext>
                </a:extLst>
              </p:cNvPr>
              <p:cNvSpPr>
                <a:spLocks noChangeArrowheads="1"/>
              </p:cNvSpPr>
              <p:nvPr/>
            </p:nvSpPr>
            <p:spPr bwMode="auto">
              <a:xfrm>
                <a:off x="4991" y="2311"/>
                <a:ext cx="55" cy="92"/>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9180" name="Rectangle 28">
                <a:extLst>
                  <a:ext uri="{FF2B5EF4-FFF2-40B4-BE49-F238E27FC236}">
                    <a16:creationId xmlns:a16="http://schemas.microsoft.com/office/drawing/2014/main" id="{999F2D6B-B125-6A40-B877-7BDA357BC10F}"/>
                  </a:ext>
                </a:extLst>
              </p:cNvPr>
              <p:cNvSpPr>
                <a:spLocks noChangeArrowheads="1"/>
              </p:cNvSpPr>
              <p:nvPr/>
            </p:nvSpPr>
            <p:spPr bwMode="auto">
              <a:xfrm>
                <a:off x="5161" y="2311"/>
                <a:ext cx="55" cy="92"/>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9181" name="Rectangle 29">
                <a:extLst>
                  <a:ext uri="{FF2B5EF4-FFF2-40B4-BE49-F238E27FC236}">
                    <a16:creationId xmlns:a16="http://schemas.microsoft.com/office/drawing/2014/main" id="{237E360F-86DF-0D43-A3B0-BBE65FBF6B41}"/>
                  </a:ext>
                </a:extLst>
              </p:cNvPr>
              <p:cNvSpPr>
                <a:spLocks noChangeArrowheads="1"/>
              </p:cNvSpPr>
              <p:nvPr/>
            </p:nvSpPr>
            <p:spPr bwMode="auto">
              <a:xfrm>
                <a:off x="5246" y="2124"/>
                <a:ext cx="55" cy="248"/>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9182" name="Rectangle 30">
                <a:extLst>
                  <a:ext uri="{FF2B5EF4-FFF2-40B4-BE49-F238E27FC236}">
                    <a16:creationId xmlns:a16="http://schemas.microsoft.com/office/drawing/2014/main" id="{2FCED037-E0ED-B64B-8BCA-85CDE1D26529}"/>
                  </a:ext>
                </a:extLst>
              </p:cNvPr>
              <p:cNvSpPr>
                <a:spLocks noChangeArrowheads="1"/>
              </p:cNvSpPr>
              <p:nvPr/>
            </p:nvSpPr>
            <p:spPr bwMode="auto">
              <a:xfrm>
                <a:off x="5246" y="2124"/>
                <a:ext cx="310" cy="61"/>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pic>
          <p:nvPicPr>
            <p:cNvPr id="49183" name="Picture 31">
              <a:extLst>
                <a:ext uri="{FF2B5EF4-FFF2-40B4-BE49-F238E27FC236}">
                  <a16:creationId xmlns:a16="http://schemas.microsoft.com/office/drawing/2014/main" id="{EE145BFA-F3C2-A445-AC52-F8133340122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83" y="1839"/>
              <a:ext cx="151" cy="1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49184" name="Picture 32">
            <a:extLst>
              <a:ext uri="{FF2B5EF4-FFF2-40B4-BE49-F238E27FC236}">
                <a16:creationId xmlns:a16="http://schemas.microsoft.com/office/drawing/2014/main" id="{DB269EAC-F7D5-9B4C-8028-D245E0AC62F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81638" y="2841625"/>
            <a:ext cx="1196975" cy="231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9185" name="Picture 33">
            <a:extLst>
              <a:ext uri="{FF2B5EF4-FFF2-40B4-BE49-F238E27FC236}">
                <a16:creationId xmlns:a16="http://schemas.microsoft.com/office/drawing/2014/main" id="{BFE27B65-579F-2647-8F2D-918371DFB36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75300" y="3240088"/>
            <a:ext cx="914400" cy="203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86" name="AutoShape 34">
            <a:extLst>
              <a:ext uri="{FF2B5EF4-FFF2-40B4-BE49-F238E27FC236}">
                <a16:creationId xmlns:a16="http://schemas.microsoft.com/office/drawing/2014/main" id="{9B128BAF-EE73-D949-86F0-726F92589B9E}"/>
              </a:ext>
            </a:extLst>
          </p:cNvPr>
          <p:cNvSpPr>
            <a:spLocks noChangeArrowheads="1"/>
          </p:cNvSpPr>
          <p:nvPr/>
        </p:nvSpPr>
        <p:spPr bwMode="auto">
          <a:xfrm>
            <a:off x="377825" y="2016125"/>
            <a:ext cx="4851400" cy="2266950"/>
          </a:xfrm>
          <a:prstGeom prst="roundRect">
            <a:avLst>
              <a:gd name="adj" fmla="val 16667"/>
            </a:avLst>
          </a:prstGeom>
          <a:noFill/>
          <a:ln w="25560" cap="sq">
            <a:solidFill>
              <a:srgbClr val="7F7F7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9187" name="AutoShape 35">
            <a:extLst>
              <a:ext uri="{FF2B5EF4-FFF2-40B4-BE49-F238E27FC236}">
                <a16:creationId xmlns:a16="http://schemas.microsoft.com/office/drawing/2014/main" id="{0D4CA6C0-C2BE-0D40-9DDD-B598B1E6BFBD}"/>
              </a:ext>
            </a:extLst>
          </p:cNvPr>
          <p:cNvSpPr>
            <a:spLocks noChangeArrowheads="1"/>
          </p:cNvSpPr>
          <p:nvPr/>
        </p:nvSpPr>
        <p:spPr bwMode="auto">
          <a:xfrm>
            <a:off x="7181850" y="2016125"/>
            <a:ext cx="2457450" cy="2266950"/>
          </a:xfrm>
          <a:prstGeom prst="roundRect">
            <a:avLst>
              <a:gd name="adj" fmla="val 16667"/>
            </a:avLst>
          </a:prstGeom>
          <a:noFill/>
          <a:ln w="25560" cap="sq">
            <a:solidFill>
              <a:srgbClr val="7F7F7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49188" name="Picture 36">
            <a:extLst>
              <a:ext uri="{FF2B5EF4-FFF2-40B4-BE49-F238E27FC236}">
                <a16:creationId xmlns:a16="http://schemas.microsoft.com/office/drawing/2014/main" id="{D030C611-924F-E147-97F2-B39FC84C24E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90713" y="4425950"/>
            <a:ext cx="2092325" cy="2778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9189" name="Picture 37">
            <a:extLst>
              <a:ext uri="{FF2B5EF4-FFF2-40B4-BE49-F238E27FC236}">
                <a16:creationId xmlns:a16="http://schemas.microsoft.com/office/drawing/2014/main" id="{A1E47ACE-4424-D14F-AF07-B31C18EA57C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48600" y="4397375"/>
            <a:ext cx="1123950" cy="306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91" name="AutoShape 39">
            <a:extLst>
              <a:ext uri="{FF2B5EF4-FFF2-40B4-BE49-F238E27FC236}">
                <a16:creationId xmlns:a16="http://schemas.microsoft.com/office/drawing/2014/main" id="{A507AB1E-EF1F-F243-9F8C-11531BC6A5D0}"/>
              </a:ext>
            </a:extLst>
          </p:cNvPr>
          <p:cNvSpPr>
            <a:spLocks noChangeArrowheads="1"/>
          </p:cNvSpPr>
          <p:nvPr/>
        </p:nvSpPr>
        <p:spPr bwMode="auto">
          <a:xfrm>
            <a:off x="5389563" y="2779713"/>
            <a:ext cx="2400300" cy="731837"/>
          </a:xfrm>
          <a:prstGeom prst="roundRect">
            <a:avLst>
              <a:gd name="adj" fmla="val 213"/>
            </a:avLst>
          </a:prstGeom>
          <a:noFill/>
          <a:ln w="45720" cap="flat">
            <a:solidFill>
              <a:srgbClr val="FF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9192" name="Text Box 40">
            <a:extLst>
              <a:ext uri="{FF2B5EF4-FFF2-40B4-BE49-F238E27FC236}">
                <a16:creationId xmlns:a16="http://schemas.microsoft.com/office/drawing/2014/main" id="{6A27B77E-E3BD-E244-A3F2-29449E96730F}"/>
              </a:ext>
            </a:extLst>
          </p:cNvPr>
          <p:cNvSpPr txBox="1">
            <a:spLocks noChangeArrowheads="1"/>
          </p:cNvSpPr>
          <p:nvPr/>
        </p:nvSpPr>
        <p:spPr bwMode="auto">
          <a:xfrm>
            <a:off x="5486400" y="3657600"/>
            <a:ext cx="1828800" cy="182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640" rIns="90000" bIns="45000"/>
          <a:lstStyle>
            <a:lvl1pPr>
              <a:tabLst>
                <a:tab pos="723900" algn="l"/>
                <a:tab pos="14478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9pPr>
          </a:lstStyle>
          <a:p>
            <a:r>
              <a:rPr lang="en-US" altLang="en-US" sz="2000"/>
              <a:t>Take an</a:t>
            </a:r>
            <a:br>
              <a:rPr lang="en-US" altLang="en-US" sz="2000"/>
            </a:br>
            <a:r>
              <a:rPr lang="en-US" altLang="en-US" sz="2000"/>
              <a:t>actual action,</a:t>
            </a:r>
            <a:br>
              <a:rPr lang="en-US" altLang="en-US" sz="2000"/>
            </a:br>
            <a:r>
              <a:rPr lang="en-US" altLang="en-US" sz="2000"/>
              <a:t>reach s',</a:t>
            </a:r>
            <a:br>
              <a:rPr lang="en-US" altLang="en-US" sz="2000"/>
            </a:br>
            <a:r>
              <a:rPr lang="en-US" altLang="en-US" sz="2000"/>
              <a:t>receive r</a:t>
            </a:r>
          </a:p>
        </p:txBody>
      </p:sp>
      <p:pic>
        <p:nvPicPr>
          <p:cNvPr id="49193" name="Picture 41">
            <a:extLst>
              <a:ext uri="{FF2B5EF4-FFF2-40B4-BE49-F238E27FC236}">
                <a16:creationId xmlns:a16="http://schemas.microsoft.com/office/drawing/2014/main" id="{8BBF3BE5-C4A1-9945-BD77-64BAB354068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90763" y="6400800"/>
            <a:ext cx="5486400" cy="566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94" name="Line 42">
            <a:extLst>
              <a:ext uri="{FF2B5EF4-FFF2-40B4-BE49-F238E27FC236}">
                <a16:creationId xmlns:a16="http://schemas.microsoft.com/office/drawing/2014/main" id="{CDABF315-FD51-EB44-8293-507AD0BE953C}"/>
              </a:ext>
            </a:extLst>
          </p:cNvPr>
          <p:cNvSpPr>
            <a:spLocks noChangeShapeType="1"/>
          </p:cNvSpPr>
          <p:nvPr/>
        </p:nvSpPr>
        <p:spPr bwMode="auto">
          <a:xfrm>
            <a:off x="4075113" y="6897688"/>
            <a:ext cx="187325" cy="1587"/>
          </a:xfrm>
          <a:prstGeom prst="line">
            <a:avLst/>
          </a:prstGeom>
          <a:noFill/>
          <a:ln w="91440" cap="flat">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195" name="Line 43">
            <a:extLst>
              <a:ext uri="{FF2B5EF4-FFF2-40B4-BE49-F238E27FC236}">
                <a16:creationId xmlns:a16="http://schemas.microsoft.com/office/drawing/2014/main" id="{6A60D227-0BE9-F049-AF77-3A5151E9568C}"/>
              </a:ext>
            </a:extLst>
          </p:cNvPr>
          <p:cNvSpPr>
            <a:spLocks noChangeShapeType="1"/>
          </p:cNvSpPr>
          <p:nvPr/>
        </p:nvSpPr>
        <p:spPr bwMode="auto">
          <a:xfrm>
            <a:off x="5765800" y="6897688"/>
            <a:ext cx="187325" cy="1587"/>
          </a:xfrm>
          <a:prstGeom prst="line">
            <a:avLst/>
          </a:prstGeom>
          <a:noFill/>
          <a:ln w="91440" cap="flat">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5" name="Title 1">
            <a:extLst>
              <a:ext uri="{FF2B5EF4-FFF2-40B4-BE49-F238E27FC236}">
                <a16:creationId xmlns:a16="http://schemas.microsoft.com/office/drawing/2014/main" id="{DDEB05C7-E306-6040-A240-C73316F6D896}"/>
              </a:ext>
            </a:extLst>
          </p:cNvPr>
          <p:cNvSpPr txBox="1">
            <a:spLocks/>
          </p:cNvSpPr>
          <p:nvPr/>
        </p:nvSpPr>
        <p:spPr>
          <a:xfrm>
            <a:off x="704155" y="255096"/>
            <a:ext cx="8694539" cy="836007"/>
          </a:xfrm>
          <a:prstGeom prst="rect">
            <a:avLst/>
          </a:prstGeom>
        </p:spPr>
        <p:txBody>
          <a:bodyPr>
            <a:norm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r>
              <a:rPr lang="en-US" sz="4200" dirty="0"/>
              <a:t>Example: Approximate Q-learning</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49154"/>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49155"/>
                                        </p:tgtEl>
                                        <p:attrNameLst>
                                          <p:attrName>style.visibility</p:attrName>
                                        </p:attrNameLst>
                                      </p:cBhvr>
                                      <p:to>
                                        <p:strVal val="visible"/>
                                      </p:to>
                                    </p:set>
                                  </p:childTnLst>
                                </p:cTn>
                              </p:par>
                              <p:par>
                                <p:cTn id="9" presetID="1" presetClass="entr" fill="hold" nodeType="withEffect">
                                  <p:stCondLst>
                                    <p:cond delay="0"/>
                                  </p:stCondLst>
                                  <p:childTnLst>
                                    <p:set>
                                      <p:cBhvr additive="repl">
                                        <p:cTn id="10" dur="1" fill="hold">
                                          <p:stCondLst>
                                            <p:cond delay="0"/>
                                          </p:stCondLst>
                                        </p:cTn>
                                        <p:tgtEl>
                                          <p:spTgt spid="49157"/>
                                        </p:tgtEl>
                                        <p:attrNameLst>
                                          <p:attrName>style.visibility</p:attrName>
                                        </p:attrNameLst>
                                      </p:cBhvr>
                                      <p:to>
                                        <p:strVal val="visible"/>
                                      </p:to>
                                    </p:set>
                                  </p:childTnLst>
                                </p:cTn>
                              </p:par>
                              <p:par>
                                <p:cTn id="11" presetID="1" presetClass="entr" fill="hold" nodeType="withEffect">
                                  <p:stCondLst>
                                    <p:cond delay="0"/>
                                  </p:stCondLst>
                                  <p:childTnLst>
                                    <p:set>
                                      <p:cBhvr additive="repl">
                                        <p:cTn id="12" dur="1" fill="hold">
                                          <p:stCondLst>
                                            <p:cond delay="0"/>
                                          </p:stCondLst>
                                        </p:cTn>
                                        <p:tgtEl>
                                          <p:spTgt spid="49186"/>
                                        </p:tgtEl>
                                        <p:attrNameLst>
                                          <p:attrName>style.visibility</p:attrName>
                                        </p:attrNameLst>
                                      </p:cBhvr>
                                      <p:to>
                                        <p:strVal val="visible"/>
                                      </p:to>
                                    </p:set>
                                  </p:childTnLst>
                                </p:cTn>
                              </p:par>
                              <p:par>
                                <p:cTn id="13" presetID="1" presetClass="entr" fill="hold" nodeType="withEffect">
                                  <p:stCondLst>
                                    <p:cond delay="0"/>
                                  </p:stCondLst>
                                  <p:childTnLst>
                                    <p:set>
                                      <p:cBhvr additive="repl">
                                        <p:cTn id="14" dur="1" fill="hold">
                                          <p:stCondLst>
                                            <p:cond delay="0"/>
                                          </p:stCondLst>
                                        </p:cTn>
                                        <p:tgtEl>
                                          <p:spTgt spid="4918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49153"/>
                                        </p:tgtEl>
                                        <p:attrNameLst>
                                          <p:attrName>style.visibility</p:attrName>
                                        </p:attrNameLst>
                                      </p:cBhvr>
                                      <p:to>
                                        <p:strVal val="visible"/>
                                      </p:to>
                                    </p:set>
                                  </p:childTnLst>
                                </p:cTn>
                              </p:par>
                              <p:par>
                                <p:cTn id="19" presetID="1" presetClass="entr" fill="hold" nodeType="withEffect">
                                  <p:stCondLst>
                                    <p:cond delay="0"/>
                                  </p:stCondLst>
                                  <p:childTnLst>
                                    <p:set>
                                      <p:cBhvr additive="repl">
                                        <p:cTn id="20" dur="1" fill="hold">
                                          <p:stCondLst>
                                            <p:cond delay="0"/>
                                          </p:stCondLst>
                                        </p:cTn>
                                        <p:tgtEl>
                                          <p:spTgt spid="49172"/>
                                        </p:tgtEl>
                                        <p:attrNameLst>
                                          <p:attrName>style.visibility</p:attrName>
                                        </p:attrNameLst>
                                      </p:cBhvr>
                                      <p:to>
                                        <p:strVal val="visible"/>
                                      </p:to>
                                    </p:set>
                                  </p:childTnLst>
                                </p:cTn>
                              </p:par>
                              <p:par>
                                <p:cTn id="21" presetID="1" presetClass="entr" fill="hold" nodeType="withEffect">
                                  <p:stCondLst>
                                    <p:cond delay="0"/>
                                  </p:stCondLst>
                                  <p:childTnLst>
                                    <p:set>
                                      <p:cBhvr additive="repl">
                                        <p:cTn id="22" dur="1" fill="hold">
                                          <p:stCondLst>
                                            <p:cond delay="0"/>
                                          </p:stCondLst>
                                        </p:cTn>
                                        <p:tgtEl>
                                          <p:spTgt spid="49184"/>
                                        </p:tgtEl>
                                        <p:attrNameLst>
                                          <p:attrName>style.visibility</p:attrName>
                                        </p:attrNameLst>
                                      </p:cBhvr>
                                      <p:to>
                                        <p:strVal val="visible"/>
                                      </p:to>
                                    </p:set>
                                  </p:childTnLst>
                                </p:cTn>
                              </p:par>
                              <p:par>
                                <p:cTn id="23" presetID="1" presetClass="entr" fill="hold" nodeType="withEffect">
                                  <p:stCondLst>
                                    <p:cond delay="0"/>
                                  </p:stCondLst>
                                  <p:childTnLst>
                                    <p:set>
                                      <p:cBhvr additive="repl">
                                        <p:cTn id="24" dur="1" fill="hold">
                                          <p:stCondLst>
                                            <p:cond delay="0"/>
                                          </p:stCondLst>
                                        </p:cTn>
                                        <p:tgtEl>
                                          <p:spTgt spid="49185"/>
                                        </p:tgtEl>
                                        <p:attrNameLst>
                                          <p:attrName>style.visibility</p:attrName>
                                        </p:attrNameLst>
                                      </p:cBhvr>
                                      <p:to>
                                        <p:strVal val="visible"/>
                                      </p:to>
                                    </p:set>
                                  </p:childTnLst>
                                </p:cTn>
                              </p:par>
                              <p:par>
                                <p:cTn id="25" presetID="1" presetClass="entr" fill="hold" nodeType="withEffect">
                                  <p:stCondLst>
                                    <p:cond delay="0"/>
                                  </p:stCondLst>
                                  <p:childTnLst>
                                    <p:set>
                                      <p:cBhvr additive="repl">
                                        <p:cTn id="26" dur="1" fill="hold">
                                          <p:stCondLst>
                                            <p:cond delay="0"/>
                                          </p:stCondLst>
                                        </p:cTn>
                                        <p:tgtEl>
                                          <p:spTgt spid="49187"/>
                                        </p:tgtEl>
                                        <p:attrNameLst>
                                          <p:attrName>style.visibility</p:attrName>
                                        </p:attrNameLst>
                                      </p:cBhvr>
                                      <p:to>
                                        <p:strVal val="visible"/>
                                      </p:to>
                                    </p:set>
                                  </p:childTnLst>
                                </p:cTn>
                              </p:par>
                              <p:par>
                                <p:cTn id="27" presetID="1" presetClass="entr" fill="hold" nodeType="withEffect">
                                  <p:stCondLst>
                                    <p:cond delay="0"/>
                                  </p:stCondLst>
                                  <p:childTnLst>
                                    <p:set>
                                      <p:cBhvr additive="repl">
                                        <p:cTn id="28" dur="1" fill="hold">
                                          <p:stCondLst>
                                            <p:cond delay="0"/>
                                          </p:stCondLst>
                                        </p:cTn>
                                        <p:tgtEl>
                                          <p:spTgt spid="49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AutoShape 1">
            <a:extLst>
              <a:ext uri="{FF2B5EF4-FFF2-40B4-BE49-F238E27FC236}">
                <a16:creationId xmlns:a16="http://schemas.microsoft.com/office/drawing/2014/main" id="{3520CEA1-5DBC-EA45-B458-E02670B98482}"/>
              </a:ext>
            </a:extLst>
          </p:cNvPr>
          <p:cNvSpPr>
            <a:spLocks noChangeArrowheads="1"/>
          </p:cNvSpPr>
          <p:nvPr/>
        </p:nvSpPr>
        <p:spPr bwMode="auto">
          <a:xfrm>
            <a:off x="5229225" y="2268538"/>
            <a:ext cx="1952625" cy="1763712"/>
          </a:xfrm>
          <a:prstGeom prst="rightArrow">
            <a:avLst>
              <a:gd name="adj1" fmla="val 50000"/>
              <a:gd name="adj2" fmla="val 37913"/>
            </a:avLst>
          </a:prstGeom>
          <a:solidFill>
            <a:srgbClr val="CCECFF"/>
          </a:solidFill>
          <a:ln w="25560" cap="sq">
            <a:solidFill>
              <a:srgbClr val="7F7F7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50178" name="Picture 2">
            <a:extLst>
              <a:ext uri="{FF2B5EF4-FFF2-40B4-BE49-F238E27FC236}">
                <a16:creationId xmlns:a16="http://schemas.microsoft.com/office/drawing/2014/main" id="{4CE127D7-94A2-354E-BA39-3B43B1B129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7450" y="2435225"/>
            <a:ext cx="2455863" cy="292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179" name="Picture 3">
            <a:extLst>
              <a:ext uri="{FF2B5EF4-FFF2-40B4-BE49-F238E27FC236}">
                <a16:creationId xmlns:a16="http://schemas.microsoft.com/office/drawing/2014/main" id="{8845ECDA-508C-8E45-85A3-06F222F19A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0313" y="3527425"/>
            <a:ext cx="2414587" cy="292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180" name="Picture 4">
            <a:extLst>
              <a:ext uri="{FF2B5EF4-FFF2-40B4-BE49-F238E27FC236}">
                <a16:creationId xmlns:a16="http://schemas.microsoft.com/office/drawing/2014/main" id="{643B9699-8DED-DF4E-9C87-3A9D68BB6B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0713" y="4840288"/>
            <a:ext cx="3552825" cy="5349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181" name="Picture 5">
            <a:extLst>
              <a:ext uri="{FF2B5EF4-FFF2-40B4-BE49-F238E27FC236}">
                <a16:creationId xmlns:a16="http://schemas.microsoft.com/office/drawing/2014/main" id="{EAFE8A97-C09C-9040-975D-F118777515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1538" y="1303338"/>
            <a:ext cx="5710237" cy="352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0182" name="Group 6">
            <a:extLst>
              <a:ext uri="{FF2B5EF4-FFF2-40B4-BE49-F238E27FC236}">
                <a16:creationId xmlns:a16="http://schemas.microsoft.com/office/drawing/2014/main" id="{80809CD7-ACB7-094F-B4E0-6704106AF09A}"/>
              </a:ext>
            </a:extLst>
          </p:cNvPr>
          <p:cNvGrpSpPr>
            <a:grpSpLocks/>
          </p:cNvGrpSpPr>
          <p:nvPr/>
        </p:nvGrpSpPr>
        <p:grpSpPr bwMode="auto">
          <a:xfrm>
            <a:off x="473075" y="2336800"/>
            <a:ext cx="1712913" cy="1593850"/>
            <a:chOff x="298" y="1472"/>
            <a:chExt cx="1079" cy="1004"/>
          </a:xfrm>
        </p:grpSpPr>
        <p:grpSp>
          <p:nvGrpSpPr>
            <p:cNvPr id="50183" name="Group 7">
              <a:extLst>
                <a:ext uri="{FF2B5EF4-FFF2-40B4-BE49-F238E27FC236}">
                  <a16:creationId xmlns:a16="http://schemas.microsoft.com/office/drawing/2014/main" id="{4E69CCE9-BD0E-4145-95C1-17A8C70BB51D}"/>
                </a:ext>
              </a:extLst>
            </p:cNvPr>
            <p:cNvGrpSpPr>
              <a:grpSpLocks/>
            </p:cNvGrpSpPr>
            <p:nvPr/>
          </p:nvGrpSpPr>
          <p:grpSpPr bwMode="auto">
            <a:xfrm>
              <a:off x="446" y="1472"/>
              <a:ext cx="931" cy="1004"/>
              <a:chOff x="446" y="1472"/>
              <a:chExt cx="931" cy="1004"/>
            </a:xfrm>
          </p:grpSpPr>
          <p:grpSp>
            <p:nvGrpSpPr>
              <p:cNvPr id="50184" name="Group 8">
                <a:extLst>
                  <a:ext uri="{FF2B5EF4-FFF2-40B4-BE49-F238E27FC236}">
                    <a16:creationId xmlns:a16="http://schemas.microsoft.com/office/drawing/2014/main" id="{30993280-226E-9849-9375-200AC66D2B2F}"/>
                  </a:ext>
                </a:extLst>
              </p:cNvPr>
              <p:cNvGrpSpPr>
                <a:grpSpLocks/>
              </p:cNvGrpSpPr>
              <p:nvPr/>
            </p:nvGrpSpPr>
            <p:grpSpPr bwMode="auto">
              <a:xfrm>
                <a:off x="446" y="1472"/>
                <a:ext cx="931" cy="1004"/>
                <a:chOff x="446" y="1472"/>
                <a:chExt cx="931" cy="1004"/>
              </a:xfrm>
            </p:grpSpPr>
            <p:grpSp>
              <p:nvGrpSpPr>
                <p:cNvPr id="50185" name="Group 9">
                  <a:extLst>
                    <a:ext uri="{FF2B5EF4-FFF2-40B4-BE49-F238E27FC236}">
                      <a16:creationId xmlns:a16="http://schemas.microsoft.com/office/drawing/2014/main" id="{EE663974-E1BF-C94C-9AF9-4A039EFA9EA9}"/>
                    </a:ext>
                  </a:extLst>
                </p:cNvPr>
                <p:cNvGrpSpPr>
                  <a:grpSpLocks/>
                </p:cNvGrpSpPr>
                <p:nvPr/>
              </p:nvGrpSpPr>
              <p:grpSpPr bwMode="auto">
                <a:xfrm>
                  <a:off x="446" y="1472"/>
                  <a:ext cx="931" cy="1004"/>
                  <a:chOff x="446" y="1472"/>
                  <a:chExt cx="931" cy="1004"/>
                </a:xfrm>
              </p:grpSpPr>
              <p:grpSp>
                <p:nvGrpSpPr>
                  <p:cNvPr id="50186" name="Group 10">
                    <a:extLst>
                      <a:ext uri="{FF2B5EF4-FFF2-40B4-BE49-F238E27FC236}">
                        <a16:creationId xmlns:a16="http://schemas.microsoft.com/office/drawing/2014/main" id="{2E3ECDA6-A8DB-8E43-A09A-0244DE7F22C3}"/>
                      </a:ext>
                    </a:extLst>
                  </p:cNvPr>
                  <p:cNvGrpSpPr>
                    <a:grpSpLocks/>
                  </p:cNvGrpSpPr>
                  <p:nvPr/>
                </p:nvGrpSpPr>
                <p:grpSpPr bwMode="auto">
                  <a:xfrm>
                    <a:off x="446" y="1472"/>
                    <a:ext cx="931" cy="1004"/>
                    <a:chOff x="446" y="1472"/>
                    <a:chExt cx="931" cy="1004"/>
                  </a:xfrm>
                </p:grpSpPr>
                <p:pic>
                  <p:nvPicPr>
                    <p:cNvPr id="50187" name="Picture 11">
                      <a:extLst>
                        <a:ext uri="{FF2B5EF4-FFF2-40B4-BE49-F238E27FC236}">
                          <a16:creationId xmlns:a16="http://schemas.microsoft.com/office/drawing/2014/main" id="{BA0EE8C6-B3A2-C346-B7FA-503F8A55C0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73032"/>
                    <a:stretch>
                      <a:fillRect/>
                    </a:stretch>
                  </p:blipFill>
                  <p:spPr bwMode="auto">
                    <a:xfrm>
                      <a:off x="446" y="1472"/>
                      <a:ext cx="451" cy="1004"/>
                    </a:xfrm>
                    <a:prstGeom prst="rect">
                      <a:avLst/>
                    </a:prstGeom>
                    <a:noFill/>
                    <a:ln>
                      <a:noFill/>
                    </a:ln>
                    <a:effectLst/>
                    <a:extLst>
                      <a:ext uri="{909E8E84-426E-40DD-AFC4-6F175D3DCCD1}">
                        <a14:hiddenFill xmlns:a14="http://schemas.microsoft.com/office/drawing/2010/main">
                          <a:blipFill dpi="0" rotWithShape="0">
                            <a:blip/>
                            <a:srcRect r="7303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188" name="Picture 12">
                      <a:extLst>
                        <a:ext uri="{FF2B5EF4-FFF2-40B4-BE49-F238E27FC236}">
                          <a16:creationId xmlns:a16="http://schemas.microsoft.com/office/drawing/2014/main" id="{FA65B750-F2E2-B44E-BE9B-95CE26DC29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72505" r="-1146"/>
                    <a:stretch>
                      <a:fillRect/>
                    </a:stretch>
                  </p:blipFill>
                  <p:spPr bwMode="auto">
                    <a:xfrm>
                      <a:off x="898" y="1472"/>
                      <a:ext cx="479" cy="1004"/>
                    </a:xfrm>
                    <a:prstGeom prst="rect">
                      <a:avLst/>
                    </a:prstGeom>
                    <a:noFill/>
                    <a:ln>
                      <a:noFill/>
                    </a:ln>
                    <a:effectLst/>
                    <a:extLst>
                      <a:ext uri="{909E8E84-426E-40DD-AFC4-6F175D3DCCD1}">
                        <a14:hiddenFill xmlns:a14="http://schemas.microsoft.com/office/drawing/2010/main">
                          <a:blipFill dpi="0" rotWithShape="0">
                            <a:blip/>
                            <a:srcRect l="72505" r="-114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50189" name="Picture 13">
                    <a:extLst>
                      <a:ext uri="{FF2B5EF4-FFF2-40B4-BE49-F238E27FC236}">
                        <a16:creationId xmlns:a16="http://schemas.microsoft.com/office/drawing/2014/main" id="{B775FFC7-EA17-434A-9AA9-FED2680910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8" y="2094"/>
                    <a:ext cx="126" cy="1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190" name="Picture 14">
                    <a:extLst>
                      <a:ext uri="{FF2B5EF4-FFF2-40B4-BE49-F238E27FC236}">
                        <a16:creationId xmlns:a16="http://schemas.microsoft.com/office/drawing/2014/main" id="{598E33C1-0D57-C64C-82D7-29D01D003C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 y="2281"/>
                    <a:ext cx="115" cy="1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191" name="Picture 15">
                    <a:extLst>
                      <a:ext uri="{FF2B5EF4-FFF2-40B4-BE49-F238E27FC236}">
                        <a16:creationId xmlns:a16="http://schemas.microsoft.com/office/drawing/2014/main" id="{4FE320B9-2B03-E24F-BFED-1AC1E4AD80F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2" y="2281"/>
                    <a:ext cx="126" cy="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50192" name="Rectangle 16">
                  <a:extLst>
                    <a:ext uri="{FF2B5EF4-FFF2-40B4-BE49-F238E27FC236}">
                      <a16:creationId xmlns:a16="http://schemas.microsoft.com/office/drawing/2014/main" id="{DC3CC049-00FC-0A4B-AEFF-CFAAC7A2AE03}"/>
                    </a:ext>
                  </a:extLst>
                </p:cNvPr>
                <p:cNvSpPr>
                  <a:spLocks noChangeArrowheads="1"/>
                </p:cNvSpPr>
                <p:nvPr/>
              </p:nvSpPr>
              <p:spPr bwMode="auto">
                <a:xfrm>
                  <a:off x="615" y="2281"/>
                  <a:ext cx="55" cy="92"/>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0193" name="Rectangle 17">
                  <a:extLst>
                    <a:ext uri="{FF2B5EF4-FFF2-40B4-BE49-F238E27FC236}">
                      <a16:creationId xmlns:a16="http://schemas.microsoft.com/office/drawing/2014/main" id="{70A47EFC-2AC1-444D-AFA8-7617C2EAB783}"/>
                    </a:ext>
                  </a:extLst>
                </p:cNvPr>
                <p:cNvSpPr>
                  <a:spLocks noChangeArrowheads="1"/>
                </p:cNvSpPr>
                <p:nvPr/>
              </p:nvSpPr>
              <p:spPr bwMode="auto">
                <a:xfrm>
                  <a:off x="785" y="2125"/>
                  <a:ext cx="55" cy="248"/>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0194" name="Rectangle 18">
                  <a:extLst>
                    <a:ext uri="{FF2B5EF4-FFF2-40B4-BE49-F238E27FC236}">
                      <a16:creationId xmlns:a16="http://schemas.microsoft.com/office/drawing/2014/main" id="{51306FD8-413C-6344-8D58-D4232E11093C}"/>
                    </a:ext>
                  </a:extLst>
                </p:cNvPr>
                <p:cNvSpPr>
                  <a:spLocks noChangeArrowheads="1"/>
                </p:cNvSpPr>
                <p:nvPr/>
              </p:nvSpPr>
              <p:spPr bwMode="auto">
                <a:xfrm>
                  <a:off x="785" y="2125"/>
                  <a:ext cx="310" cy="61"/>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50195" name="Rectangle 19">
                <a:extLst>
                  <a:ext uri="{FF2B5EF4-FFF2-40B4-BE49-F238E27FC236}">
                    <a16:creationId xmlns:a16="http://schemas.microsoft.com/office/drawing/2014/main" id="{6EF52EF1-6F84-D640-A430-9BAF5E5584E5}"/>
                  </a:ext>
                </a:extLst>
              </p:cNvPr>
              <p:cNvSpPr>
                <a:spLocks noChangeArrowheads="1"/>
              </p:cNvSpPr>
              <p:nvPr/>
            </p:nvSpPr>
            <p:spPr bwMode="auto">
              <a:xfrm>
                <a:off x="502" y="2218"/>
                <a:ext cx="84" cy="61"/>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pic>
          <p:nvPicPr>
            <p:cNvPr id="50196" name="Picture 20">
              <a:extLst>
                <a:ext uri="{FF2B5EF4-FFF2-40B4-BE49-F238E27FC236}">
                  <a16:creationId xmlns:a16="http://schemas.microsoft.com/office/drawing/2014/main" id="{02E7D29B-06E2-DD49-A21F-F7806BDBF80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8" y="1874"/>
              <a:ext cx="90" cy="1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50197" name="Group 21">
            <a:extLst>
              <a:ext uri="{FF2B5EF4-FFF2-40B4-BE49-F238E27FC236}">
                <a16:creationId xmlns:a16="http://schemas.microsoft.com/office/drawing/2014/main" id="{2E59306D-6B80-8749-B865-F82CA69FF333}"/>
              </a:ext>
            </a:extLst>
          </p:cNvPr>
          <p:cNvGrpSpPr>
            <a:grpSpLocks/>
          </p:cNvGrpSpPr>
          <p:nvPr/>
        </p:nvGrpSpPr>
        <p:grpSpPr bwMode="auto">
          <a:xfrm>
            <a:off x="7434263" y="2332038"/>
            <a:ext cx="1833562" cy="1598612"/>
            <a:chOff x="4683" y="1469"/>
            <a:chExt cx="1155" cy="1007"/>
          </a:xfrm>
        </p:grpSpPr>
        <p:grpSp>
          <p:nvGrpSpPr>
            <p:cNvPr id="50198" name="Group 22">
              <a:extLst>
                <a:ext uri="{FF2B5EF4-FFF2-40B4-BE49-F238E27FC236}">
                  <a16:creationId xmlns:a16="http://schemas.microsoft.com/office/drawing/2014/main" id="{6D9C47E0-8CE8-BC48-A72F-1106B5004792}"/>
                </a:ext>
              </a:extLst>
            </p:cNvPr>
            <p:cNvGrpSpPr>
              <a:grpSpLocks/>
            </p:cNvGrpSpPr>
            <p:nvPr/>
          </p:nvGrpSpPr>
          <p:grpSpPr bwMode="auto">
            <a:xfrm>
              <a:off x="4907" y="1469"/>
              <a:ext cx="931" cy="1007"/>
              <a:chOff x="4907" y="1469"/>
              <a:chExt cx="931" cy="1007"/>
            </a:xfrm>
          </p:grpSpPr>
          <p:grpSp>
            <p:nvGrpSpPr>
              <p:cNvPr id="50199" name="Group 23">
                <a:extLst>
                  <a:ext uri="{FF2B5EF4-FFF2-40B4-BE49-F238E27FC236}">
                    <a16:creationId xmlns:a16="http://schemas.microsoft.com/office/drawing/2014/main" id="{623B7458-40FD-AB43-B5F1-E02DE173A99D}"/>
                  </a:ext>
                </a:extLst>
              </p:cNvPr>
              <p:cNvGrpSpPr>
                <a:grpSpLocks/>
              </p:cNvGrpSpPr>
              <p:nvPr/>
            </p:nvGrpSpPr>
            <p:grpSpPr bwMode="auto">
              <a:xfrm>
                <a:off x="4907" y="1469"/>
                <a:ext cx="931" cy="1007"/>
                <a:chOff x="4907" y="1469"/>
                <a:chExt cx="931" cy="1007"/>
              </a:xfrm>
            </p:grpSpPr>
            <p:pic>
              <p:nvPicPr>
                <p:cNvPr id="50200" name="Picture 24">
                  <a:extLst>
                    <a:ext uri="{FF2B5EF4-FFF2-40B4-BE49-F238E27FC236}">
                      <a16:creationId xmlns:a16="http://schemas.microsoft.com/office/drawing/2014/main" id="{83FD92C6-1D35-9842-AA49-49799EA0DE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73032"/>
                <a:stretch>
                  <a:fillRect/>
                </a:stretch>
              </p:blipFill>
              <p:spPr bwMode="auto">
                <a:xfrm>
                  <a:off x="4907" y="1469"/>
                  <a:ext cx="451" cy="1007"/>
                </a:xfrm>
                <a:prstGeom prst="rect">
                  <a:avLst/>
                </a:prstGeom>
                <a:noFill/>
                <a:ln>
                  <a:noFill/>
                </a:ln>
                <a:effectLst/>
                <a:extLst>
                  <a:ext uri="{909E8E84-426E-40DD-AFC4-6F175D3DCCD1}">
                    <a14:hiddenFill xmlns:a14="http://schemas.microsoft.com/office/drawing/2010/main">
                      <a:blipFill dpi="0" rotWithShape="0">
                        <a:blip/>
                        <a:srcRect r="7303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201" name="Picture 25">
                  <a:extLst>
                    <a:ext uri="{FF2B5EF4-FFF2-40B4-BE49-F238E27FC236}">
                      <a16:creationId xmlns:a16="http://schemas.microsoft.com/office/drawing/2014/main" id="{072D9F38-1E3E-9D48-BF98-4E2CF88E8F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72505" r="-1146"/>
                <a:stretch>
                  <a:fillRect/>
                </a:stretch>
              </p:blipFill>
              <p:spPr bwMode="auto">
                <a:xfrm>
                  <a:off x="5359" y="1469"/>
                  <a:ext cx="479" cy="1007"/>
                </a:xfrm>
                <a:prstGeom prst="rect">
                  <a:avLst/>
                </a:prstGeom>
                <a:noFill/>
                <a:ln>
                  <a:noFill/>
                </a:ln>
                <a:effectLst/>
                <a:extLst>
                  <a:ext uri="{909E8E84-426E-40DD-AFC4-6F175D3DCCD1}">
                    <a14:hiddenFill xmlns:a14="http://schemas.microsoft.com/office/drawing/2010/main">
                      <a:blipFill dpi="0" rotWithShape="0">
                        <a:blip/>
                        <a:srcRect l="72505" r="-114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50202" name="Picture 26">
                <a:extLst>
                  <a:ext uri="{FF2B5EF4-FFF2-40B4-BE49-F238E27FC236}">
                    <a16:creationId xmlns:a16="http://schemas.microsoft.com/office/drawing/2014/main" id="{81BCEC32-5AA7-2A46-A029-3CAB26DA1AE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48" y="2280"/>
                <a:ext cx="115" cy="1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203" name="Picture 27">
                <a:extLst>
                  <a:ext uri="{FF2B5EF4-FFF2-40B4-BE49-F238E27FC236}">
                    <a16:creationId xmlns:a16="http://schemas.microsoft.com/office/drawing/2014/main" id="{D68EAE3C-83A1-D149-8889-852CBE223F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49" y="2187"/>
                <a:ext cx="126" cy="1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204" name="Rectangle 28">
                <a:extLst>
                  <a:ext uri="{FF2B5EF4-FFF2-40B4-BE49-F238E27FC236}">
                    <a16:creationId xmlns:a16="http://schemas.microsoft.com/office/drawing/2014/main" id="{A6706F02-FB06-1749-A0D4-950FF574BF1C}"/>
                  </a:ext>
                </a:extLst>
              </p:cNvPr>
              <p:cNvSpPr>
                <a:spLocks noChangeArrowheads="1"/>
              </p:cNvSpPr>
              <p:nvPr/>
            </p:nvSpPr>
            <p:spPr bwMode="auto">
              <a:xfrm>
                <a:off x="4991" y="2311"/>
                <a:ext cx="55" cy="92"/>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0205" name="Rectangle 29">
                <a:extLst>
                  <a:ext uri="{FF2B5EF4-FFF2-40B4-BE49-F238E27FC236}">
                    <a16:creationId xmlns:a16="http://schemas.microsoft.com/office/drawing/2014/main" id="{CE64D371-9AA0-704D-ADF4-95C7F39C62C0}"/>
                  </a:ext>
                </a:extLst>
              </p:cNvPr>
              <p:cNvSpPr>
                <a:spLocks noChangeArrowheads="1"/>
              </p:cNvSpPr>
              <p:nvPr/>
            </p:nvSpPr>
            <p:spPr bwMode="auto">
              <a:xfrm>
                <a:off x="5161" y="2311"/>
                <a:ext cx="55" cy="92"/>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0206" name="Rectangle 30">
                <a:extLst>
                  <a:ext uri="{FF2B5EF4-FFF2-40B4-BE49-F238E27FC236}">
                    <a16:creationId xmlns:a16="http://schemas.microsoft.com/office/drawing/2014/main" id="{C48B4320-E35E-7948-B3B2-25657C4A590C}"/>
                  </a:ext>
                </a:extLst>
              </p:cNvPr>
              <p:cNvSpPr>
                <a:spLocks noChangeArrowheads="1"/>
              </p:cNvSpPr>
              <p:nvPr/>
            </p:nvSpPr>
            <p:spPr bwMode="auto">
              <a:xfrm>
                <a:off x="5246" y="2124"/>
                <a:ext cx="55" cy="248"/>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0207" name="Rectangle 31">
                <a:extLst>
                  <a:ext uri="{FF2B5EF4-FFF2-40B4-BE49-F238E27FC236}">
                    <a16:creationId xmlns:a16="http://schemas.microsoft.com/office/drawing/2014/main" id="{2D9B3AE1-611A-1A4B-8585-7A92A9C4819A}"/>
                  </a:ext>
                </a:extLst>
              </p:cNvPr>
              <p:cNvSpPr>
                <a:spLocks noChangeArrowheads="1"/>
              </p:cNvSpPr>
              <p:nvPr/>
            </p:nvSpPr>
            <p:spPr bwMode="auto">
              <a:xfrm>
                <a:off x="5246" y="2124"/>
                <a:ext cx="310" cy="61"/>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pic>
          <p:nvPicPr>
            <p:cNvPr id="50208" name="Picture 32">
              <a:extLst>
                <a:ext uri="{FF2B5EF4-FFF2-40B4-BE49-F238E27FC236}">
                  <a16:creationId xmlns:a16="http://schemas.microsoft.com/office/drawing/2014/main" id="{D85A3286-7E6F-674A-A6F3-F390F750E06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83" y="1839"/>
              <a:ext cx="151" cy="1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50209" name="Picture 33">
            <a:extLst>
              <a:ext uri="{FF2B5EF4-FFF2-40B4-BE49-F238E27FC236}">
                <a16:creationId xmlns:a16="http://schemas.microsoft.com/office/drawing/2014/main" id="{DFB9651D-ABB3-2846-B429-37754FE6DA5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81638" y="2841625"/>
            <a:ext cx="1196975" cy="231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210" name="Picture 34">
            <a:extLst>
              <a:ext uri="{FF2B5EF4-FFF2-40B4-BE49-F238E27FC236}">
                <a16:creationId xmlns:a16="http://schemas.microsoft.com/office/drawing/2014/main" id="{AC5FA3C8-0F2C-8C42-97FA-FB8862C8249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75300" y="3240088"/>
            <a:ext cx="914400" cy="203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211" name="AutoShape 35">
            <a:extLst>
              <a:ext uri="{FF2B5EF4-FFF2-40B4-BE49-F238E27FC236}">
                <a16:creationId xmlns:a16="http://schemas.microsoft.com/office/drawing/2014/main" id="{AA7A2854-9F57-0B44-B2BD-EF801CF4EB74}"/>
              </a:ext>
            </a:extLst>
          </p:cNvPr>
          <p:cNvSpPr>
            <a:spLocks noChangeArrowheads="1"/>
          </p:cNvSpPr>
          <p:nvPr/>
        </p:nvSpPr>
        <p:spPr bwMode="auto">
          <a:xfrm>
            <a:off x="377825" y="2016125"/>
            <a:ext cx="4851400" cy="2266950"/>
          </a:xfrm>
          <a:prstGeom prst="roundRect">
            <a:avLst>
              <a:gd name="adj" fmla="val 16667"/>
            </a:avLst>
          </a:prstGeom>
          <a:noFill/>
          <a:ln w="25560" cap="sq">
            <a:solidFill>
              <a:srgbClr val="7F7F7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0212" name="AutoShape 36">
            <a:extLst>
              <a:ext uri="{FF2B5EF4-FFF2-40B4-BE49-F238E27FC236}">
                <a16:creationId xmlns:a16="http://schemas.microsoft.com/office/drawing/2014/main" id="{615CF937-4CB8-3A45-BE0B-4546FEDCDB3A}"/>
              </a:ext>
            </a:extLst>
          </p:cNvPr>
          <p:cNvSpPr>
            <a:spLocks noChangeArrowheads="1"/>
          </p:cNvSpPr>
          <p:nvPr/>
        </p:nvSpPr>
        <p:spPr bwMode="auto">
          <a:xfrm>
            <a:off x="7181850" y="2016125"/>
            <a:ext cx="2457450" cy="2266950"/>
          </a:xfrm>
          <a:prstGeom prst="roundRect">
            <a:avLst>
              <a:gd name="adj" fmla="val 16667"/>
            </a:avLst>
          </a:prstGeom>
          <a:noFill/>
          <a:ln w="25560" cap="sq">
            <a:solidFill>
              <a:srgbClr val="7F7F7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50213" name="Picture 37">
            <a:extLst>
              <a:ext uri="{FF2B5EF4-FFF2-40B4-BE49-F238E27FC236}">
                <a16:creationId xmlns:a16="http://schemas.microsoft.com/office/drawing/2014/main" id="{4F589F18-409A-9D41-86FC-776F0140698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90713" y="4425950"/>
            <a:ext cx="2092325" cy="2778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214" name="Picture 38">
            <a:extLst>
              <a:ext uri="{FF2B5EF4-FFF2-40B4-BE49-F238E27FC236}">
                <a16:creationId xmlns:a16="http://schemas.microsoft.com/office/drawing/2014/main" id="{B90199AF-F90F-AA46-AE99-9274E3FF158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848600" y="4397375"/>
            <a:ext cx="1123950" cy="306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216" name="AutoShape 40">
            <a:extLst>
              <a:ext uri="{FF2B5EF4-FFF2-40B4-BE49-F238E27FC236}">
                <a16:creationId xmlns:a16="http://schemas.microsoft.com/office/drawing/2014/main" id="{570E5688-1ED6-CF43-A029-7FFE572ECFED}"/>
              </a:ext>
            </a:extLst>
          </p:cNvPr>
          <p:cNvSpPr>
            <a:spLocks noChangeArrowheads="1"/>
          </p:cNvSpPr>
          <p:nvPr/>
        </p:nvSpPr>
        <p:spPr bwMode="auto">
          <a:xfrm>
            <a:off x="1736725" y="4754563"/>
            <a:ext cx="3840163" cy="731837"/>
          </a:xfrm>
          <a:prstGeom prst="roundRect">
            <a:avLst>
              <a:gd name="adj" fmla="val 213"/>
            </a:avLst>
          </a:prstGeom>
          <a:noFill/>
          <a:ln w="45720" cap="flat">
            <a:solidFill>
              <a:srgbClr val="FF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0217" name="Text Box 41">
            <a:extLst>
              <a:ext uri="{FF2B5EF4-FFF2-40B4-BE49-F238E27FC236}">
                <a16:creationId xmlns:a16="http://schemas.microsoft.com/office/drawing/2014/main" id="{12C54FF2-EF30-6142-8337-8CE74E3E8184}"/>
              </a:ext>
            </a:extLst>
          </p:cNvPr>
          <p:cNvSpPr txBox="1">
            <a:spLocks noChangeArrowheads="1"/>
          </p:cNvSpPr>
          <p:nvPr/>
        </p:nvSpPr>
        <p:spPr bwMode="auto">
          <a:xfrm>
            <a:off x="5943600" y="4022725"/>
            <a:ext cx="1828800" cy="182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640" rIns="90000" bIns="45000"/>
          <a:lstStyle>
            <a:lvl1pPr>
              <a:tabLst>
                <a:tab pos="723900" algn="l"/>
                <a:tab pos="14478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9pPr>
          </a:lstStyle>
          <a:p>
            <a:r>
              <a:rPr lang="en-US" altLang="en-US" sz="2000"/>
              <a:t>Compute </a:t>
            </a:r>
            <a:r>
              <a:rPr lang="en-US" altLang="en-US" sz="2000" u="sng"/>
              <a:t>prediction</a:t>
            </a:r>
            <a:r>
              <a:rPr lang="en-US" altLang="en-US" sz="2000"/>
              <a:t> of Q(s,a) based on </a:t>
            </a:r>
            <a:r>
              <a:rPr lang="en-US" altLang="en-US" sz="2000" u="sng"/>
              <a:t>next state's</a:t>
            </a:r>
            <a:r>
              <a:rPr lang="en-US" altLang="en-US" sz="2000"/>
              <a:t> (s') Q-value</a:t>
            </a:r>
          </a:p>
        </p:txBody>
      </p:sp>
      <p:sp>
        <p:nvSpPr>
          <p:cNvPr id="50218" name="Line 42">
            <a:extLst>
              <a:ext uri="{FF2B5EF4-FFF2-40B4-BE49-F238E27FC236}">
                <a16:creationId xmlns:a16="http://schemas.microsoft.com/office/drawing/2014/main" id="{04026206-2BEF-1843-9E6B-54FB5BEFE63F}"/>
              </a:ext>
            </a:extLst>
          </p:cNvPr>
          <p:cNvSpPr>
            <a:spLocks noChangeShapeType="1"/>
          </p:cNvSpPr>
          <p:nvPr/>
        </p:nvSpPr>
        <p:spPr bwMode="auto">
          <a:xfrm flipH="1">
            <a:off x="3930650" y="4572000"/>
            <a:ext cx="3751263" cy="336550"/>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50219" name="Picture 43">
            <a:extLst>
              <a:ext uri="{FF2B5EF4-FFF2-40B4-BE49-F238E27FC236}">
                <a16:creationId xmlns:a16="http://schemas.microsoft.com/office/drawing/2014/main" id="{DF8C5CE7-E2FE-8341-B411-CF4DEA2596F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90763" y="6400800"/>
            <a:ext cx="5486400" cy="566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220" name="Line 44">
            <a:extLst>
              <a:ext uri="{FF2B5EF4-FFF2-40B4-BE49-F238E27FC236}">
                <a16:creationId xmlns:a16="http://schemas.microsoft.com/office/drawing/2014/main" id="{A64ED84C-6977-9648-A836-D5D8A01BDF8E}"/>
              </a:ext>
            </a:extLst>
          </p:cNvPr>
          <p:cNvSpPr>
            <a:spLocks noChangeShapeType="1"/>
          </p:cNvSpPr>
          <p:nvPr/>
        </p:nvSpPr>
        <p:spPr bwMode="auto">
          <a:xfrm>
            <a:off x="4073525" y="7040563"/>
            <a:ext cx="2417763" cy="1587"/>
          </a:xfrm>
          <a:prstGeom prst="line">
            <a:avLst/>
          </a:prstGeom>
          <a:noFill/>
          <a:ln w="91440" cap="flat">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6" name="Title 1">
            <a:extLst>
              <a:ext uri="{FF2B5EF4-FFF2-40B4-BE49-F238E27FC236}">
                <a16:creationId xmlns:a16="http://schemas.microsoft.com/office/drawing/2014/main" id="{0A5483DB-08E6-0E4A-927E-A32DF6A47340}"/>
              </a:ext>
            </a:extLst>
          </p:cNvPr>
          <p:cNvSpPr txBox="1">
            <a:spLocks/>
          </p:cNvSpPr>
          <p:nvPr/>
        </p:nvSpPr>
        <p:spPr>
          <a:xfrm>
            <a:off x="704155" y="255096"/>
            <a:ext cx="8694539" cy="836007"/>
          </a:xfrm>
          <a:prstGeom prst="rect">
            <a:avLst/>
          </a:prstGeom>
        </p:spPr>
        <p:txBody>
          <a:bodyPr>
            <a:norm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r>
              <a:rPr lang="en-US" sz="4200" dirty="0"/>
              <a:t>Example: Approximate Q-learning</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50178"/>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50179"/>
                                        </p:tgtEl>
                                        <p:attrNameLst>
                                          <p:attrName>style.visibility</p:attrName>
                                        </p:attrNameLst>
                                      </p:cBhvr>
                                      <p:to>
                                        <p:strVal val="visible"/>
                                      </p:to>
                                    </p:set>
                                  </p:childTnLst>
                                </p:cTn>
                              </p:par>
                              <p:par>
                                <p:cTn id="9" presetID="1" presetClass="entr" fill="hold" nodeType="withEffect">
                                  <p:stCondLst>
                                    <p:cond delay="0"/>
                                  </p:stCondLst>
                                  <p:childTnLst>
                                    <p:set>
                                      <p:cBhvr additive="repl">
                                        <p:cTn id="10" dur="1" fill="hold">
                                          <p:stCondLst>
                                            <p:cond delay="0"/>
                                          </p:stCondLst>
                                        </p:cTn>
                                        <p:tgtEl>
                                          <p:spTgt spid="50182"/>
                                        </p:tgtEl>
                                        <p:attrNameLst>
                                          <p:attrName>style.visibility</p:attrName>
                                        </p:attrNameLst>
                                      </p:cBhvr>
                                      <p:to>
                                        <p:strVal val="visible"/>
                                      </p:to>
                                    </p:set>
                                  </p:childTnLst>
                                </p:cTn>
                              </p:par>
                              <p:par>
                                <p:cTn id="11" presetID="1" presetClass="entr" fill="hold" nodeType="withEffect">
                                  <p:stCondLst>
                                    <p:cond delay="0"/>
                                  </p:stCondLst>
                                  <p:childTnLst>
                                    <p:set>
                                      <p:cBhvr additive="repl">
                                        <p:cTn id="12" dur="1" fill="hold">
                                          <p:stCondLst>
                                            <p:cond delay="0"/>
                                          </p:stCondLst>
                                        </p:cTn>
                                        <p:tgtEl>
                                          <p:spTgt spid="50211"/>
                                        </p:tgtEl>
                                        <p:attrNameLst>
                                          <p:attrName>style.visibility</p:attrName>
                                        </p:attrNameLst>
                                      </p:cBhvr>
                                      <p:to>
                                        <p:strVal val="visible"/>
                                      </p:to>
                                    </p:set>
                                  </p:childTnLst>
                                </p:cTn>
                              </p:par>
                              <p:par>
                                <p:cTn id="13" presetID="1" presetClass="entr" fill="hold" nodeType="withEffect">
                                  <p:stCondLst>
                                    <p:cond delay="0"/>
                                  </p:stCondLst>
                                  <p:childTnLst>
                                    <p:set>
                                      <p:cBhvr additive="repl">
                                        <p:cTn id="14" dur="1" fill="hold">
                                          <p:stCondLst>
                                            <p:cond delay="0"/>
                                          </p:stCondLst>
                                        </p:cTn>
                                        <p:tgtEl>
                                          <p:spTgt spid="502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50177"/>
                                        </p:tgtEl>
                                        <p:attrNameLst>
                                          <p:attrName>style.visibility</p:attrName>
                                        </p:attrNameLst>
                                      </p:cBhvr>
                                      <p:to>
                                        <p:strVal val="visible"/>
                                      </p:to>
                                    </p:set>
                                  </p:childTnLst>
                                </p:cTn>
                              </p:par>
                              <p:par>
                                <p:cTn id="19" presetID="1" presetClass="entr" fill="hold" nodeType="withEffect">
                                  <p:stCondLst>
                                    <p:cond delay="0"/>
                                  </p:stCondLst>
                                  <p:childTnLst>
                                    <p:set>
                                      <p:cBhvr additive="repl">
                                        <p:cTn id="20" dur="1" fill="hold">
                                          <p:stCondLst>
                                            <p:cond delay="0"/>
                                          </p:stCondLst>
                                        </p:cTn>
                                        <p:tgtEl>
                                          <p:spTgt spid="50197"/>
                                        </p:tgtEl>
                                        <p:attrNameLst>
                                          <p:attrName>style.visibility</p:attrName>
                                        </p:attrNameLst>
                                      </p:cBhvr>
                                      <p:to>
                                        <p:strVal val="visible"/>
                                      </p:to>
                                    </p:set>
                                  </p:childTnLst>
                                </p:cTn>
                              </p:par>
                              <p:par>
                                <p:cTn id="21" presetID="1" presetClass="entr" fill="hold" nodeType="withEffect">
                                  <p:stCondLst>
                                    <p:cond delay="0"/>
                                  </p:stCondLst>
                                  <p:childTnLst>
                                    <p:set>
                                      <p:cBhvr additive="repl">
                                        <p:cTn id="22" dur="1" fill="hold">
                                          <p:stCondLst>
                                            <p:cond delay="0"/>
                                          </p:stCondLst>
                                        </p:cTn>
                                        <p:tgtEl>
                                          <p:spTgt spid="50209"/>
                                        </p:tgtEl>
                                        <p:attrNameLst>
                                          <p:attrName>style.visibility</p:attrName>
                                        </p:attrNameLst>
                                      </p:cBhvr>
                                      <p:to>
                                        <p:strVal val="visible"/>
                                      </p:to>
                                    </p:set>
                                  </p:childTnLst>
                                </p:cTn>
                              </p:par>
                              <p:par>
                                <p:cTn id="23" presetID="1" presetClass="entr" fill="hold" nodeType="withEffect">
                                  <p:stCondLst>
                                    <p:cond delay="0"/>
                                  </p:stCondLst>
                                  <p:childTnLst>
                                    <p:set>
                                      <p:cBhvr additive="repl">
                                        <p:cTn id="24" dur="1" fill="hold">
                                          <p:stCondLst>
                                            <p:cond delay="0"/>
                                          </p:stCondLst>
                                        </p:cTn>
                                        <p:tgtEl>
                                          <p:spTgt spid="50210"/>
                                        </p:tgtEl>
                                        <p:attrNameLst>
                                          <p:attrName>style.visibility</p:attrName>
                                        </p:attrNameLst>
                                      </p:cBhvr>
                                      <p:to>
                                        <p:strVal val="visible"/>
                                      </p:to>
                                    </p:set>
                                  </p:childTnLst>
                                </p:cTn>
                              </p:par>
                              <p:par>
                                <p:cTn id="25" presetID="1" presetClass="entr" fill="hold" nodeType="withEffect">
                                  <p:stCondLst>
                                    <p:cond delay="0"/>
                                  </p:stCondLst>
                                  <p:childTnLst>
                                    <p:set>
                                      <p:cBhvr additive="repl">
                                        <p:cTn id="26" dur="1" fill="hold">
                                          <p:stCondLst>
                                            <p:cond delay="0"/>
                                          </p:stCondLst>
                                        </p:cTn>
                                        <p:tgtEl>
                                          <p:spTgt spid="50212"/>
                                        </p:tgtEl>
                                        <p:attrNameLst>
                                          <p:attrName>style.visibility</p:attrName>
                                        </p:attrNameLst>
                                      </p:cBhvr>
                                      <p:to>
                                        <p:strVal val="visible"/>
                                      </p:to>
                                    </p:set>
                                  </p:childTnLst>
                                </p:cTn>
                              </p:par>
                              <p:par>
                                <p:cTn id="27" presetID="1" presetClass="entr" fill="hold" nodeType="withEffect">
                                  <p:stCondLst>
                                    <p:cond delay="0"/>
                                  </p:stCondLst>
                                  <p:childTnLst>
                                    <p:set>
                                      <p:cBhvr additive="repl">
                                        <p:cTn id="28" dur="1" fill="hold">
                                          <p:stCondLst>
                                            <p:cond delay="0"/>
                                          </p:stCondLst>
                                        </p:cTn>
                                        <p:tgtEl>
                                          <p:spTgt spid="50214"/>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fill="hold" nodeType="clickEffect">
                                  <p:stCondLst>
                                    <p:cond delay="0"/>
                                  </p:stCondLst>
                                  <p:childTnLst>
                                    <p:set>
                                      <p:cBhvr additive="repl">
                                        <p:cTn id="32" dur="1" fill="hold">
                                          <p:stCondLst>
                                            <p:cond delay="0"/>
                                          </p:stCondLst>
                                        </p:cTn>
                                        <p:tgtEl>
                                          <p:spTgt spid="50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D1EAF-0E98-7142-A2DB-2004A873E732}"/>
              </a:ext>
            </a:extLst>
          </p:cNvPr>
          <p:cNvSpPr>
            <a:spLocks noGrp="1"/>
          </p:cNvSpPr>
          <p:nvPr>
            <p:ph type="title"/>
          </p:nvPr>
        </p:nvSpPr>
        <p:spPr/>
        <p:txBody>
          <a:bodyPr/>
          <a:lstStyle/>
          <a:p>
            <a:r>
              <a:rPr lang="en-US" dirty="0"/>
              <a:t>External lectures (with video)</a:t>
            </a:r>
          </a:p>
        </p:txBody>
      </p:sp>
      <p:sp>
        <p:nvSpPr>
          <p:cNvPr id="3" name="Content Placeholder 2">
            <a:extLst>
              <a:ext uri="{FF2B5EF4-FFF2-40B4-BE49-F238E27FC236}">
                <a16:creationId xmlns:a16="http://schemas.microsoft.com/office/drawing/2014/main" id="{C3434F8C-E6B4-7E4E-9641-4056E33837A1}"/>
              </a:ext>
            </a:extLst>
          </p:cNvPr>
          <p:cNvSpPr>
            <a:spLocks noGrp="1"/>
          </p:cNvSpPr>
          <p:nvPr>
            <p:ph idx="1"/>
          </p:nvPr>
        </p:nvSpPr>
        <p:spPr/>
        <p:txBody>
          <a:bodyPr/>
          <a:lstStyle/>
          <a:p>
            <a:r>
              <a:rPr lang="en-US" dirty="0"/>
              <a:t>DeepMind x UCL</a:t>
            </a:r>
          </a:p>
          <a:p>
            <a:pPr lvl="1"/>
            <a:r>
              <a:rPr lang="en-US" altLang="en-US" sz="2800" dirty="0">
                <a:cs typeface="Arial" panose="020B0604020202020204" pitchFamily="34" charset="0"/>
                <a:hlinkClick r:id="rId2"/>
              </a:rPr>
              <a:t>https://deepmind.com/learning-resources/reinforcement-learning-series-2021</a:t>
            </a:r>
            <a:endParaRPr lang="en-US" dirty="0"/>
          </a:p>
          <a:p>
            <a:r>
              <a:rPr lang="en-US" dirty="0"/>
              <a:t>David Silver</a:t>
            </a:r>
          </a:p>
          <a:p>
            <a:pPr lvl="1"/>
            <a:r>
              <a:rPr lang="en-US" dirty="0">
                <a:hlinkClick r:id="rId3"/>
              </a:rPr>
              <a:t>https://www.davidsilver.uk/teaching/</a:t>
            </a:r>
            <a:endParaRPr lang="en-US" dirty="0"/>
          </a:p>
          <a:p>
            <a:r>
              <a:rPr lang="en-US" dirty="0"/>
              <a:t>Berkeley (Deep RL)</a:t>
            </a:r>
          </a:p>
          <a:p>
            <a:pPr lvl="1"/>
            <a:r>
              <a:rPr lang="en-US" dirty="0">
                <a:hlinkClick r:id="rId4"/>
              </a:rPr>
              <a:t>https://rail.eecs.berkeley.edu/deeprlcourse/</a:t>
            </a:r>
            <a:endParaRPr lang="en-US" dirty="0"/>
          </a:p>
          <a:p>
            <a:r>
              <a:rPr lang="en-US" dirty="0"/>
              <a:t>Coursera, Udacity, etc. also have lectures</a:t>
            </a:r>
          </a:p>
        </p:txBody>
      </p:sp>
    </p:spTree>
    <p:extLst>
      <p:ext uri="{BB962C8B-B14F-4D97-AF65-F5344CB8AC3E}">
        <p14:creationId xmlns:p14="http://schemas.microsoft.com/office/powerpoint/2010/main" val="2506081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AutoShape 1">
            <a:extLst>
              <a:ext uri="{FF2B5EF4-FFF2-40B4-BE49-F238E27FC236}">
                <a16:creationId xmlns:a16="http://schemas.microsoft.com/office/drawing/2014/main" id="{2E71B7E0-88E2-6A4C-8B29-FAFB915E7577}"/>
              </a:ext>
            </a:extLst>
          </p:cNvPr>
          <p:cNvSpPr>
            <a:spLocks noChangeArrowheads="1"/>
          </p:cNvSpPr>
          <p:nvPr/>
        </p:nvSpPr>
        <p:spPr bwMode="auto">
          <a:xfrm>
            <a:off x="5229225" y="2268538"/>
            <a:ext cx="1952625" cy="1763712"/>
          </a:xfrm>
          <a:prstGeom prst="rightArrow">
            <a:avLst>
              <a:gd name="adj1" fmla="val 50000"/>
              <a:gd name="adj2" fmla="val 37913"/>
            </a:avLst>
          </a:prstGeom>
          <a:solidFill>
            <a:srgbClr val="CCECFF"/>
          </a:solidFill>
          <a:ln w="25560" cap="sq">
            <a:solidFill>
              <a:srgbClr val="7F7F7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51202" name="Picture 2">
            <a:extLst>
              <a:ext uri="{FF2B5EF4-FFF2-40B4-BE49-F238E27FC236}">
                <a16:creationId xmlns:a16="http://schemas.microsoft.com/office/drawing/2014/main" id="{7B65EADE-3E78-EA40-A161-B4E5E455AA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7450" y="2435225"/>
            <a:ext cx="2455863" cy="292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03" name="Picture 3">
            <a:extLst>
              <a:ext uri="{FF2B5EF4-FFF2-40B4-BE49-F238E27FC236}">
                <a16:creationId xmlns:a16="http://schemas.microsoft.com/office/drawing/2014/main" id="{3A410231-A52A-AC4B-96D1-AF5F046E5D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0313" y="3527425"/>
            <a:ext cx="2414587" cy="292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04" name="Picture 4">
            <a:extLst>
              <a:ext uri="{FF2B5EF4-FFF2-40B4-BE49-F238E27FC236}">
                <a16:creationId xmlns:a16="http://schemas.microsoft.com/office/drawing/2014/main" id="{3BB0A8BE-F78D-F348-9759-389DDA381E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0713" y="4840288"/>
            <a:ext cx="3552825" cy="5349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05" name="Picture 5">
            <a:extLst>
              <a:ext uri="{FF2B5EF4-FFF2-40B4-BE49-F238E27FC236}">
                <a16:creationId xmlns:a16="http://schemas.microsoft.com/office/drawing/2014/main" id="{6E7D95E5-472B-F940-8403-FD850707B3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1538" y="1303338"/>
            <a:ext cx="5710237" cy="352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06" name="Picture 6">
            <a:extLst>
              <a:ext uri="{FF2B5EF4-FFF2-40B4-BE49-F238E27FC236}">
                <a16:creationId xmlns:a16="http://schemas.microsoft.com/office/drawing/2014/main" id="{037ED631-027A-A24E-A87B-4196BEB349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500" y="5880100"/>
            <a:ext cx="2112963" cy="236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1207" name="Group 7">
            <a:extLst>
              <a:ext uri="{FF2B5EF4-FFF2-40B4-BE49-F238E27FC236}">
                <a16:creationId xmlns:a16="http://schemas.microsoft.com/office/drawing/2014/main" id="{7119E321-50A2-C940-BBA8-D0366F0751CE}"/>
              </a:ext>
            </a:extLst>
          </p:cNvPr>
          <p:cNvGrpSpPr>
            <a:grpSpLocks/>
          </p:cNvGrpSpPr>
          <p:nvPr/>
        </p:nvGrpSpPr>
        <p:grpSpPr bwMode="auto">
          <a:xfrm>
            <a:off x="473075" y="2336800"/>
            <a:ext cx="1712913" cy="1593850"/>
            <a:chOff x="298" y="1472"/>
            <a:chExt cx="1079" cy="1004"/>
          </a:xfrm>
        </p:grpSpPr>
        <p:grpSp>
          <p:nvGrpSpPr>
            <p:cNvPr id="51208" name="Group 8">
              <a:extLst>
                <a:ext uri="{FF2B5EF4-FFF2-40B4-BE49-F238E27FC236}">
                  <a16:creationId xmlns:a16="http://schemas.microsoft.com/office/drawing/2014/main" id="{1F35ED03-6F29-4B4B-A790-53D457C8A415}"/>
                </a:ext>
              </a:extLst>
            </p:cNvPr>
            <p:cNvGrpSpPr>
              <a:grpSpLocks/>
            </p:cNvGrpSpPr>
            <p:nvPr/>
          </p:nvGrpSpPr>
          <p:grpSpPr bwMode="auto">
            <a:xfrm>
              <a:off x="446" y="1472"/>
              <a:ext cx="931" cy="1004"/>
              <a:chOff x="446" y="1472"/>
              <a:chExt cx="931" cy="1004"/>
            </a:xfrm>
          </p:grpSpPr>
          <p:grpSp>
            <p:nvGrpSpPr>
              <p:cNvPr id="51209" name="Group 9">
                <a:extLst>
                  <a:ext uri="{FF2B5EF4-FFF2-40B4-BE49-F238E27FC236}">
                    <a16:creationId xmlns:a16="http://schemas.microsoft.com/office/drawing/2014/main" id="{EC560DDF-CD80-5B42-A394-5893D6099AC1}"/>
                  </a:ext>
                </a:extLst>
              </p:cNvPr>
              <p:cNvGrpSpPr>
                <a:grpSpLocks/>
              </p:cNvGrpSpPr>
              <p:nvPr/>
            </p:nvGrpSpPr>
            <p:grpSpPr bwMode="auto">
              <a:xfrm>
                <a:off x="446" y="1472"/>
                <a:ext cx="931" cy="1004"/>
                <a:chOff x="446" y="1472"/>
                <a:chExt cx="931" cy="1004"/>
              </a:xfrm>
            </p:grpSpPr>
            <p:grpSp>
              <p:nvGrpSpPr>
                <p:cNvPr id="51210" name="Group 10">
                  <a:extLst>
                    <a:ext uri="{FF2B5EF4-FFF2-40B4-BE49-F238E27FC236}">
                      <a16:creationId xmlns:a16="http://schemas.microsoft.com/office/drawing/2014/main" id="{FA740AFB-C6F3-694C-AA32-89976361B4A2}"/>
                    </a:ext>
                  </a:extLst>
                </p:cNvPr>
                <p:cNvGrpSpPr>
                  <a:grpSpLocks/>
                </p:cNvGrpSpPr>
                <p:nvPr/>
              </p:nvGrpSpPr>
              <p:grpSpPr bwMode="auto">
                <a:xfrm>
                  <a:off x="446" y="1472"/>
                  <a:ext cx="931" cy="1004"/>
                  <a:chOff x="446" y="1472"/>
                  <a:chExt cx="931" cy="1004"/>
                </a:xfrm>
              </p:grpSpPr>
              <p:grpSp>
                <p:nvGrpSpPr>
                  <p:cNvPr id="51211" name="Group 11">
                    <a:extLst>
                      <a:ext uri="{FF2B5EF4-FFF2-40B4-BE49-F238E27FC236}">
                        <a16:creationId xmlns:a16="http://schemas.microsoft.com/office/drawing/2014/main" id="{BB1ED5A0-CFB8-934D-8B5C-E1EB9CE58830}"/>
                      </a:ext>
                    </a:extLst>
                  </p:cNvPr>
                  <p:cNvGrpSpPr>
                    <a:grpSpLocks/>
                  </p:cNvGrpSpPr>
                  <p:nvPr/>
                </p:nvGrpSpPr>
                <p:grpSpPr bwMode="auto">
                  <a:xfrm>
                    <a:off x="446" y="1472"/>
                    <a:ext cx="931" cy="1004"/>
                    <a:chOff x="446" y="1472"/>
                    <a:chExt cx="931" cy="1004"/>
                  </a:xfrm>
                </p:grpSpPr>
                <p:pic>
                  <p:nvPicPr>
                    <p:cNvPr id="51212" name="Picture 12">
                      <a:extLst>
                        <a:ext uri="{FF2B5EF4-FFF2-40B4-BE49-F238E27FC236}">
                          <a16:creationId xmlns:a16="http://schemas.microsoft.com/office/drawing/2014/main" id="{5ACEF0BB-B707-0444-8BBD-931D8B7C45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r="73032"/>
                    <a:stretch>
                      <a:fillRect/>
                    </a:stretch>
                  </p:blipFill>
                  <p:spPr bwMode="auto">
                    <a:xfrm>
                      <a:off x="446" y="1472"/>
                      <a:ext cx="451" cy="1004"/>
                    </a:xfrm>
                    <a:prstGeom prst="rect">
                      <a:avLst/>
                    </a:prstGeom>
                    <a:noFill/>
                    <a:ln>
                      <a:noFill/>
                    </a:ln>
                    <a:effectLst/>
                    <a:extLst>
                      <a:ext uri="{909E8E84-426E-40DD-AFC4-6F175D3DCCD1}">
                        <a14:hiddenFill xmlns:a14="http://schemas.microsoft.com/office/drawing/2010/main">
                          <a:blipFill dpi="0" rotWithShape="0">
                            <a:blip/>
                            <a:srcRect r="7303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13" name="Picture 13">
                      <a:extLst>
                        <a:ext uri="{FF2B5EF4-FFF2-40B4-BE49-F238E27FC236}">
                          <a16:creationId xmlns:a16="http://schemas.microsoft.com/office/drawing/2014/main" id="{24807E29-4F79-8449-9B02-3FEFAAF9B2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72505" r="-1146"/>
                    <a:stretch>
                      <a:fillRect/>
                    </a:stretch>
                  </p:blipFill>
                  <p:spPr bwMode="auto">
                    <a:xfrm>
                      <a:off x="898" y="1472"/>
                      <a:ext cx="479" cy="1004"/>
                    </a:xfrm>
                    <a:prstGeom prst="rect">
                      <a:avLst/>
                    </a:prstGeom>
                    <a:noFill/>
                    <a:ln>
                      <a:noFill/>
                    </a:ln>
                    <a:effectLst/>
                    <a:extLst>
                      <a:ext uri="{909E8E84-426E-40DD-AFC4-6F175D3DCCD1}">
                        <a14:hiddenFill xmlns:a14="http://schemas.microsoft.com/office/drawing/2010/main">
                          <a:blipFill dpi="0" rotWithShape="0">
                            <a:blip/>
                            <a:srcRect l="72505" r="-114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51214" name="Picture 14">
                    <a:extLst>
                      <a:ext uri="{FF2B5EF4-FFF2-40B4-BE49-F238E27FC236}">
                        <a16:creationId xmlns:a16="http://schemas.microsoft.com/office/drawing/2014/main" id="{31C39A58-4975-A749-B0E4-D5A63AF25E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8" y="2094"/>
                    <a:ext cx="126" cy="1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15" name="Picture 15">
                    <a:extLst>
                      <a:ext uri="{FF2B5EF4-FFF2-40B4-BE49-F238E27FC236}">
                        <a16:creationId xmlns:a16="http://schemas.microsoft.com/office/drawing/2014/main" id="{8DAD01C6-96CE-2544-9C63-1BE5A3C725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2" y="2281"/>
                    <a:ext cx="115" cy="1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16" name="Picture 16">
                    <a:extLst>
                      <a:ext uri="{FF2B5EF4-FFF2-40B4-BE49-F238E27FC236}">
                        <a16:creationId xmlns:a16="http://schemas.microsoft.com/office/drawing/2014/main" id="{203F5545-E42F-F147-B45F-25673C86352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2" y="2281"/>
                    <a:ext cx="126" cy="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51217" name="Rectangle 17">
                  <a:extLst>
                    <a:ext uri="{FF2B5EF4-FFF2-40B4-BE49-F238E27FC236}">
                      <a16:creationId xmlns:a16="http://schemas.microsoft.com/office/drawing/2014/main" id="{07D2372B-02C9-C846-9935-74CE40696584}"/>
                    </a:ext>
                  </a:extLst>
                </p:cNvPr>
                <p:cNvSpPr>
                  <a:spLocks noChangeArrowheads="1"/>
                </p:cNvSpPr>
                <p:nvPr/>
              </p:nvSpPr>
              <p:spPr bwMode="auto">
                <a:xfrm>
                  <a:off x="615" y="2281"/>
                  <a:ext cx="55" cy="92"/>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18" name="Rectangle 18">
                  <a:extLst>
                    <a:ext uri="{FF2B5EF4-FFF2-40B4-BE49-F238E27FC236}">
                      <a16:creationId xmlns:a16="http://schemas.microsoft.com/office/drawing/2014/main" id="{AF5040A0-AF90-734D-BE4F-A1AF19091743}"/>
                    </a:ext>
                  </a:extLst>
                </p:cNvPr>
                <p:cNvSpPr>
                  <a:spLocks noChangeArrowheads="1"/>
                </p:cNvSpPr>
                <p:nvPr/>
              </p:nvSpPr>
              <p:spPr bwMode="auto">
                <a:xfrm>
                  <a:off x="785" y="2125"/>
                  <a:ext cx="55" cy="248"/>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19" name="Rectangle 19">
                  <a:extLst>
                    <a:ext uri="{FF2B5EF4-FFF2-40B4-BE49-F238E27FC236}">
                      <a16:creationId xmlns:a16="http://schemas.microsoft.com/office/drawing/2014/main" id="{4083BF9A-BCDC-6141-A2D1-06C806D688CB}"/>
                    </a:ext>
                  </a:extLst>
                </p:cNvPr>
                <p:cNvSpPr>
                  <a:spLocks noChangeArrowheads="1"/>
                </p:cNvSpPr>
                <p:nvPr/>
              </p:nvSpPr>
              <p:spPr bwMode="auto">
                <a:xfrm>
                  <a:off x="785" y="2125"/>
                  <a:ext cx="310" cy="61"/>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51220" name="Rectangle 20">
                <a:extLst>
                  <a:ext uri="{FF2B5EF4-FFF2-40B4-BE49-F238E27FC236}">
                    <a16:creationId xmlns:a16="http://schemas.microsoft.com/office/drawing/2014/main" id="{224C2046-7599-DE41-97F1-6A03616E1D93}"/>
                  </a:ext>
                </a:extLst>
              </p:cNvPr>
              <p:cNvSpPr>
                <a:spLocks noChangeArrowheads="1"/>
              </p:cNvSpPr>
              <p:nvPr/>
            </p:nvSpPr>
            <p:spPr bwMode="auto">
              <a:xfrm>
                <a:off x="502" y="2218"/>
                <a:ext cx="84" cy="61"/>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pic>
          <p:nvPicPr>
            <p:cNvPr id="51221" name="Picture 21">
              <a:extLst>
                <a:ext uri="{FF2B5EF4-FFF2-40B4-BE49-F238E27FC236}">
                  <a16:creationId xmlns:a16="http://schemas.microsoft.com/office/drawing/2014/main" id="{2AA5CCCC-4F43-BE4F-8FA3-D39E0F535A4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8" y="1874"/>
              <a:ext cx="90" cy="1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51222" name="Group 22">
            <a:extLst>
              <a:ext uri="{FF2B5EF4-FFF2-40B4-BE49-F238E27FC236}">
                <a16:creationId xmlns:a16="http://schemas.microsoft.com/office/drawing/2014/main" id="{A16F27D7-8C78-0B4F-AEA2-E892789D21C3}"/>
              </a:ext>
            </a:extLst>
          </p:cNvPr>
          <p:cNvGrpSpPr>
            <a:grpSpLocks/>
          </p:cNvGrpSpPr>
          <p:nvPr/>
        </p:nvGrpSpPr>
        <p:grpSpPr bwMode="auto">
          <a:xfrm>
            <a:off x="7434263" y="2332038"/>
            <a:ext cx="1833562" cy="1598612"/>
            <a:chOff x="4683" y="1469"/>
            <a:chExt cx="1155" cy="1007"/>
          </a:xfrm>
        </p:grpSpPr>
        <p:grpSp>
          <p:nvGrpSpPr>
            <p:cNvPr id="51223" name="Group 23">
              <a:extLst>
                <a:ext uri="{FF2B5EF4-FFF2-40B4-BE49-F238E27FC236}">
                  <a16:creationId xmlns:a16="http://schemas.microsoft.com/office/drawing/2014/main" id="{D8995740-CFA8-CC43-A8B0-ABC1AA865130}"/>
                </a:ext>
              </a:extLst>
            </p:cNvPr>
            <p:cNvGrpSpPr>
              <a:grpSpLocks/>
            </p:cNvGrpSpPr>
            <p:nvPr/>
          </p:nvGrpSpPr>
          <p:grpSpPr bwMode="auto">
            <a:xfrm>
              <a:off x="4907" y="1469"/>
              <a:ext cx="931" cy="1007"/>
              <a:chOff x="4907" y="1469"/>
              <a:chExt cx="931" cy="1007"/>
            </a:xfrm>
          </p:grpSpPr>
          <p:grpSp>
            <p:nvGrpSpPr>
              <p:cNvPr id="51224" name="Group 24">
                <a:extLst>
                  <a:ext uri="{FF2B5EF4-FFF2-40B4-BE49-F238E27FC236}">
                    <a16:creationId xmlns:a16="http://schemas.microsoft.com/office/drawing/2014/main" id="{067051A8-C844-5F4E-8409-DFB05657BC2C}"/>
                  </a:ext>
                </a:extLst>
              </p:cNvPr>
              <p:cNvGrpSpPr>
                <a:grpSpLocks/>
              </p:cNvGrpSpPr>
              <p:nvPr/>
            </p:nvGrpSpPr>
            <p:grpSpPr bwMode="auto">
              <a:xfrm>
                <a:off x="4907" y="1469"/>
                <a:ext cx="931" cy="1007"/>
                <a:chOff x="4907" y="1469"/>
                <a:chExt cx="931" cy="1007"/>
              </a:xfrm>
            </p:grpSpPr>
            <p:pic>
              <p:nvPicPr>
                <p:cNvPr id="51225" name="Picture 25">
                  <a:extLst>
                    <a:ext uri="{FF2B5EF4-FFF2-40B4-BE49-F238E27FC236}">
                      <a16:creationId xmlns:a16="http://schemas.microsoft.com/office/drawing/2014/main" id="{D273A5F6-A799-8D45-95ED-A60121E986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r="73032"/>
                <a:stretch>
                  <a:fillRect/>
                </a:stretch>
              </p:blipFill>
              <p:spPr bwMode="auto">
                <a:xfrm>
                  <a:off x="4907" y="1469"/>
                  <a:ext cx="451" cy="1007"/>
                </a:xfrm>
                <a:prstGeom prst="rect">
                  <a:avLst/>
                </a:prstGeom>
                <a:noFill/>
                <a:ln>
                  <a:noFill/>
                </a:ln>
                <a:effectLst/>
                <a:extLst>
                  <a:ext uri="{909E8E84-426E-40DD-AFC4-6F175D3DCCD1}">
                    <a14:hiddenFill xmlns:a14="http://schemas.microsoft.com/office/drawing/2010/main">
                      <a:blipFill dpi="0" rotWithShape="0">
                        <a:blip/>
                        <a:srcRect r="7303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26" name="Picture 26">
                  <a:extLst>
                    <a:ext uri="{FF2B5EF4-FFF2-40B4-BE49-F238E27FC236}">
                      <a16:creationId xmlns:a16="http://schemas.microsoft.com/office/drawing/2014/main" id="{99ED291F-B87B-8A43-A34C-07295F93FE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72505" r="-1146"/>
                <a:stretch>
                  <a:fillRect/>
                </a:stretch>
              </p:blipFill>
              <p:spPr bwMode="auto">
                <a:xfrm>
                  <a:off x="5359" y="1469"/>
                  <a:ext cx="479" cy="1007"/>
                </a:xfrm>
                <a:prstGeom prst="rect">
                  <a:avLst/>
                </a:prstGeom>
                <a:noFill/>
                <a:ln>
                  <a:noFill/>
                </a:ln>
                <a:effectLst/>
                <a:extLst>
                  <a:ext uri="{909E8E84-426E-40DD-AFC4-6F175D3DCCD1}">
                    <a14:hiddenFill xmlns:a14="http://schemas.microsoft.com/office/drawing/2010/main">
                      <a:blipFill dpi="0" rotWithShape="0">
                        <a:blip/>
                        <a:srcRect l="72505" r="-114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51227" name="Picture 27">
                <a:extLst>
                  <a:ext uri="{FF2B5EF4-FFF2-40B4-BE49-F238E27FC236}">
                    <a16:creationId xmlns:a16="http://schemas.microsoft.com/office/drawing/2014/main" id="{4B3ED8D2-932E-5C48-875E-39F7509F7CB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48" y="2280"/>
                <a:ext cx="115" cy="1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28" name="Picture 28">
                <a:extLst>
                  <a:ext uri="{FF2B5EF4-FFF2-40B4-BE49-F238E27FC236}">
                    <a16:creationId xmlns:a16="http://schemas.microsoft.com/office/drawing/2014/main" id="{D2944467-94E7-8E47-97BC-BF110C1B142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49" y="2187"/>
                <a:ext cx="126" cy="1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29" name="Rectangle 29">
                <a:extLst>
                  <a:ext uri="{FF2B5EF4-FFF2-40B4-BE49-F238E27FC236}">
                    <a16:creationId xmlns:a16="http://schemas.microsoft.com/office/drawing/2014/main" id="{2BDFACF8-254A-0E44-A345-DD6E98BB201A}"/>
                  </a:ext>
                </a:extLst>
              </p:cNvPr>
              <p:cNvSpPr>
                <a:spLocks noChangeArrowheads="1"/>
              </p:cNvSpPr>
              <p:nvPr/>
            </p:nvSpPr>
            <p:spPr bwMode="auto">
              <a:xfrm>
                <a:off x="4991" y="2311"/>
                <a:ext cx="55" cy="92"/>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30" name="Rectangle 30">
                <a:extLst>
                  <a:ext uri="{FF2B5EF4-FFF2-40B4-BE49-F238E27FC236}">
                    <a16:creationId xmlns:a16="http://schemas.microsoft.com/office/drawing/2014/main" id="{04AC16CA-8A26-5B4A-AEF1-81C1E81EF8DE}"/>
                  </a:ext>
                </a:extLst>
              </p:cNvPr>
              <p:cNvSpPr>
                <a:spLocks noChangeArrowheads="1"/>
              </p:cNvSpPr>
              <p:nvPr/>
            </p:nvSpPr>
            <p:spPr bwMode="auto">
              <a:xfrm>
                <a:off x="5161" y="2311"/>
                <a:ext cx="55" cy="92"/>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31" name="Rectangle 31">
                <a:extLst>
                  <a:ext uri="{FF2B5EF4-FFF2-40B4-BE49-F238E27FC236}">
                    <a16:creationId xmlns:a16="http://schemas.microsoft.com/office/drawing/2014/main" id="{31E74068-EF61-B64B-87D1-5CCECA2F4DB7}"/>
                  </a:ext>
                </a:extLst>
              </p:cNvPr>
              <p:cNvSpPr>
                <a:spLocks noChangeArrowheads="1"/>
              </p:cNvSpPr>
              <p:nvPr/>
            </p:nvSpPr>
            <p:spPr bwMode="auto">
              <a:xfrm>
                <a:off x="5246" y="2124"/>
                <a:ext cx="55" cy="248"/>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32" name="Rectangle 32">
                <a:extLst>
                  <a:ext uri="{FF2B5EF4-FFF2-40B4-BE49-F238E27FC236}">
                    <a16:creationId xmlns:a16="http://schemas.microsoft.com/office/drawing/2014/main" id="{9516838B-EC73-104E-9E4A-60BC15A33253}"/>
                  </a:ext>
                </a:extLst>
              </p:cNvPr>
              <p:cNvSpPr>
                <a:spLocks noChangeArrowheads="1"/>
              </p:cNvSpPr>
              <p:nvPr/>
            </p:nvSpPr>
            <p:spPr bwMode="auto">
              <a:xfrm>
                <a:off x="5246" y="2124"/>
                <a:ext cx="310" cy="61"/>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pic>
          <p:nvPicPr>
            <p:cNvPr id="51233" name="Picture 33">
              <a:extLst>
                <a:ext uri="{FF2B5EF4-FFF2-40B4-BE49-F238E27FC236}">
                  <a16:creationId xmlns:a16="http://schemas.microsoft.com/office/drawing/2014/main" id="{CA280EDF-B3E1-E54A-8D46-A9E81838636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83" y="1839"/>
              <a:ext cx="151" cy="1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51234" name="Picture 34">
            <a:extLst>
              <a:ext uri="{FF2B5EF4-FFF2-40B4-BE49-F238E27FC236}">
                <a16:creationId xmlns:a16="http://schemas.microsoft.com/office/drawing/2014/main" id="{E2AA6F81-B5C9-CD48-AF2E-B4A2BD9764B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81638" y="2841625"/>
            <a:ext cx="1196975" cy="231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35" name="Picture 35">
            <a:extLst>
              <a:ext uri="{FF2B5EF4-FFF2-40B4-BE49-F238E27FC236}">
                <a16:creationId xmlns:a16="http://schemas.microsoft.com/office/drawing/2014/main" id="{03CA6FC6-5DF4-1F44-A7F5-B5208710C7A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75300" y="3240088"/>
            <a:ext cx="914400" cy="203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36" name="AutoShape 36">
            <a:extLst>
              <a:ext uri="{FF2B5EF4-FFF2-40B4-BE49-F238E27FC236}">
                <a16:creationId xmlns:a16="http://schemas.microsoft.com/office/drawing/2014/main" id="{E9F6F27C-79E7-3C49-9A56-312B597F1FBD}"/>
              </a:ext>
            </a:extLst>
          </p:cNvPr>
          <p:cNvSpPr>
            <a:spLocks noChangeArrowheads="1"/>
          </p:cNvSpPr>
          <p:nvPr/>
        </p:nvSpPr>
        <p:spPr bwMode="auto">
          <a:xfrm>
            <a:off x="377825" y="2016125"/>
            <a:ext cx="4851400" cy="2266950"/>
          </a:xfrm>
          <a:prstGeom prst="roundRect">
            <a:avLst>
              <a:gd name="adj" fmla="val 16667"/>
            </a:avLst>
          </a:prstGeom>
          <a:noFill/>
          <a:ln w="25560" cap="sq">
            <a:solidFill>
              <a:srgbClr val="7F7F7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37" name="AutoShape 37">
            <a:extLst>
              <a:ext uri="{FF2B5EF4-FFF2-40B4-BE49-F238E27FC236}">
                <a16:creationId xmlns:a16="http://schemas.microsoft.com/office/drawing/2014/main" id="{8D60A41C-8AA5-E54C-8B5C-A427DED67A6B}"/>
              </a:ext>
            </a:extLst>
          </p:cNvPr>
          <p:cNvSpPr>
            <a:spLocks noChangeArrowheads="1"/>
          </p:cNvSpPr>
          <p:nvPr/>
        </p:nvSpPr>
        <p:spPr bwMode="auto">
          <a:xfrm>
            <a:off x="7181850" y="2016125"/>
            <a:ext cx="2457450" cy="2266950"/>
          </a:xfrm>
          <a:prstGeom prst="roundRect">
            <a:avLst>
              <a:gd name="adj" fmla="val 16667"/>
            </a:avLst>
          </a:prstGeom>
          <a:noFill/>
          <a:ln w="25560" cap="sq">
            <a:solidFill>
              <a:srgbClr val="7F7F7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51238" name="Picture 38">
            <a:extLst>
              <a:ext uri="{FF2B5EF4-FFF2-40B4-BE49-F238E27FC236}">
                <a16:creationId xmlns:a16="http://schemas.microsoft.com/office/drawing/2014/main" id="{A3010CB0-8987-3A48-8908-F3FAD4A2D56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90713" y="4425950"/>
            <a:ext cx="2092325" cy="2778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39" name="Picture 39">
            <a:extLst>
              <a:ext uri="{FF2B5EF4-FFF2-40B4-BE49-F238E27FC236}">
                <a16:creationId xmlns:a16="http://schemas.microsoft.com/office/drawing/2014/main" id="{82429337-9197-084B-BB89-1FC80F10EF6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848600" y="4397375"/>
            <a:ext cx="1123950" cy="306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41" name="Text Box 41">
            <a:extLst>
              <a:ext uri="{FF2B5EF4-FFF2-40B4-BE49-F238E27FC236}">
                <a16:creationId xmlns:a16="http://schemas.microsoft.com/office/drawing/2014/main" id="{577FC3CE-5404-D645-A61D-C51D14A923F6}"/>
              </a:ext>
            </a:extLst>
          </p:cNvPr>
          <p:cNvSpPr txBox="1">
            <a:spLocks noChangeArrowheads="1"/>
          </p:cNvSpPr>
          <p:nvPr/>
        </p:nvSpPr>
        <p:spPr bwMode="auto">
          <a:xfrm>
            <a:off x="0" y="5486400"/>
            <a:ext cx="1828800" cy="182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640" rIns="90000" bIns="45000"/>
          <a:lstStyle>
            <a:lvl1pPr>
              <a:tabLst>
                <a:tab pos="723900" algn="l"/>
                <a:tab pos="14478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9pPr>
          </a:lstStyle>
          <a:p>
            <a:r>
              <a:rPr lang="en-US" altLang="en-US" sz="2000"/>
              <a:t>Compute</a:t>
            </a:r>
            <a:br>
              <a:rPr lang="en-US" altLang="en-US" sz="2000"/>
            </a:br>
            <a:r>
              <a:rPr lang="en-US" altLang="en-US" sz="2000"/>
              <a:t>TD-error:</a:t>
            </a:r>
          </a:p>
          <a:p>
            <a:r>
              <a:rPr lang="en-US" altLang="en-US" sz="2000"/>
              <a:t>-500 - (+1)</a:t>
            </a:r>
          </a:p>
        </p:txBody>
      </p:sp>
      <p:sp>
        <p:nvSpPr>
          <p:cNvPr id="51242" name="AutoShape 42">
            <a:extLst>
              <a:ext uri="{FF2B5EF4-FFF2-40B4-BE49-F238E27FC236}">
                <a16:creationId xmlns:a16="http://schemas.microsoft.com/office/drawing/2014/main" id="{3E1E1EC7-76A4-3842-9107-B45CA20E5390}"/>
              </a:ext>
            </a:extLst>
          </p:cNvPr>
          <p:cNvSpPr>
            <a:spLocks noChangeArrowheads="1"/>
          </p:cNvSpPr>
          <p:nvPr/>
        </p:nvSpPr>
        <p:spPr bwMode="auto">
          <a:xfrm>
            <a:off x="1498600" y="5761038"/>
            <a:ext cx="2286000" cy="457200"/>
          </a:xfrm>
          <a:prstGeom prst="roundRect">
            <a:avLst>
              <a:gd name="adj" fmla="val 347"/>
            </a:avLst>
          </a:prstGeom>
          <a:noFill/>
          <a:ln w="45720" cap="flat">
            <a:solidFill>
              <a:srgbClr val="FF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1243" name="Line 43">
            <a:extLst>
              <a:ext uri="{FF2B5EF4-FFF2-40B4-BE49-F238E27FC236}">
                <a16:creationId xmlns:a16="http://schemas.microsoft.com/office/drawing/2014/main" id="{D6E8DF01-66DC-494C-AA1B-D927A81838A5}"/>
              </a:ext>
            </a:extLst>
          </p:cNvPr>
          <p:cNvSpPr>
            <a:spLocks noChangeShapeType="1"/>
          </p:cNvSpPr>
          <p:nvPr/>
        </p:nvSpPr>
        <p:spPr bwMode="auto">
          <a:xfrm flipH="1">
            <a:off x="547688" y="4840288"/>
            <a:ext cx="1344612" cy="668337"/>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51244" name="Picture 44">
            <a:extLst>
              <a:ext uri="{FF2B5EF4-FFF2-40B4-BE49-F238E27FC236}">
                <a16:creationId xmlns:a16="http://schemas.microsoft.com/office/drawing/2014/main" id="{076B144B-D55E-4A45-A49F-0F67A5819C8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290763" y="6400800"/>
            <a:ext cx="5486400" cy="566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 name="Title 1">
            <a:extLst>
              <a:ext uri="{FF2B5EF4-FFF2-40B4-BE49-F238E27FC236}">
                <a16:creationId xmlns:a16="http://schemas.microsoft.com/office/drawing/2014/main" id="{ADAC2D71-4E0B-DE40-94DC-1EF3F187D978}"/>
              </a:ext>
            </a:extLst>
          </p:cNvPr>
          <p:cNvSpPr txBox="1">
            <a:spLocks/>
          </p:cNvSpPr>
          <p:nvPr/>
        </p:nvSpPr>
        <p:spPr>
          <a:xfrm>
            <a:off x="704155" y="255096"/>
            <a:ext cx="8694539" cy="836007"/>
          </a:xfrm>
          <a:prstGeom prst="rect">
            <a:avLst/>
          </a:prstGeom>
        </p:spPr>
        <p:txBody>
          <a:bodyPr>
            <a:norm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r>
              <a:rPr lang="en-US" sz="4200" dirty="0"/>
              <a:t>Example: Approximate Q-learning</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51202"/>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51203"/>
                                        </p:tgtEl>
                                        <p:attrNameLst>
                                          <p:attrName>style.visibility</p:attrName>
                                        </p:attrNameLst>
                                      </p:cBhvr>
                                      <p:to>
                                        <p:strVal val="visible"/>
                                      </p:to>
                                    </p:set>
                                  </p:childTnLst>
                                </p:cTn>
                              </p:par>
                              <p:par>
                                <p:cTn id="9" presetID="1" presetClass="entr" fill="hold" nodeType="withEffect">
                                  <p:stCondLst>
                                    <p:cond delay="0"/>
                                  </p:stCondLst>
                                  <p:childTnLst>
                                    <p:set>
                                      <p:cBhvr additive="repl">
                                        <p:cTn id="10" dur="1" fill="hold">
                                          <p:stCondLst>
                                            <p:cond delay="0"/>
                                          </p:stCondLst>
                                        </p:cTn>
                                        <p:tgtEl>
                                          <p:spTgt spid="51207"/>
                                        </p:tgtEl>
                                        <p:attrNameLst>
                                          <p:attrName>style.visibility</p:attrName>
                                        </p:attrNameLst>
                                      </p:cBhvr>
                                      <p:to>
                                        <p:strVal val="visible"/>
                                      </p:to>
                                    </p:set>
                                  </p:childTnLst>
                                </p:cTn>
                              </p:par>
                              <p:par>
                                <p:cTn id="11" presetID="1" presetClass="entr" fill="hold" nodeType="withEffect">
                                  <p:stCondLst>
                                    <p:cond delay="0"/>
                                  </p:stCondLst>
                                  <p:childTnLst>
                                    <p:set>
                                      <p:cBhvr additive="repl">
                                        <p:cTn id="12" dur="1" fill="hold">
                                          <p:stCondLst>
                                            <p:cond delay="0"/>
                                          </p:stCondLst>
                                        </p:cTn>
                                        <p:tgtEl>
                                          <p:spTgt spid="51236"/>
                                        </p:tgtEl>
                                        <p:attrNameLst>
                                          <p:attrName>style.visibility</p:attrName>
                                        </p:attrNameLst>
                                      </p:cBhvr>
                                      <p:to>
                                        <p:strVal val="visible"/>
                                      </p:to>
                                    </p:set>
                                  </p:childTnLst>
                                </p:cTn>
                              </p:par>
                              <p:par>
                                <p:cTn id="13" presetID="1" presetClass="entr" fill="hold" nodeType="withEffect">
                                  <p:stCondLst>
                                    <p:cond delay="0"/>
                                  </p:stCondLst>
                                  <p:childTnLst>
                                    <p:set>
                                      <p:cBhvr additive="repl">
                                        <p:cTn id="14" dur="1" fill="hold">
                                          <p:stCondLst>
                                            <p:cond delay="0"/>
                                          </p:stCondLst>
                                        </p:cTn>
                                        <p:tgtEl>
                                          <p:spTgt spid="5123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51201"/>
                                        </p:tgtEl>
                                        <p:attrNameLst>
                                          <p:attrName>style.visibility</p:attrName>
                                        </p:attrNameLst>
                                      </p:cBhvr>
                                      <p:to>
                                        <p:strVal val="visible"/>
                                      </p:to>
                                    </p:set>
                                  </p:childTnLst>
                                </p:cTn>
                              </p:par>
                              <p:par>
                                <p:cTn id="19" presetID="1" presetClass="entr" fill="hold" nodeType="withEffect">
                                  <p:stCondLst>
                                    <p:cond delay="0"/>
                                  </p:stCondLst>
                                  <p:childTnLst>
                                    <p:set>
                                      <p:cBhvr additive="repl">
                                        <p:cTn id="20" dur="1" fill="hold">
                                          <p:stCondLst>
                                            <p:cond delay="0"/>
                                          </p:stCondLst>
                                        </p:cTn>
                                        <p:tgtEl>
                                          <p:spTgt spid="51222"/>
                                        </p:tgtEl>
                                        <p:attrNameLst>
                                          <p:attrName>style.visibility</p:attrName>
                                        </p:attrNameLst>
                                      </p:cBhvr>
                                      <p:to>
                                        <p:strVal val="visible"/>
                                      </p:to>
                                    </p:set>
                                  </p:childTnLst>
                                </p:cTn>
                              </p:par>
                              <p:par>
                                <p:cTn id="21" presetID="1" presetClass="entr" fill="hold" nodeType="withEffect">
                                  <p:stCondLst>
                                    <p:cond delay="0"/>
                                  </p:stCondLst>
                                  <p:childTnLst>
                                    <p:set>
                                      <p:cBhvr additive="repl">
                                        <p:cTn id="22" dur="1" fill="hold">
                                          <p:stCondLst>
                                            <p:cond delay="0"/>
                                          </p:stCondLst>
                                        </p:cTn>
                                        <p:tgtEl>
                                          <p:spTgt spid="51234"/>
                                        </p:tgtEl>
                                        <p:attrNameLst>
                                          <p:attrName>style.visibility</p:attrName>
                                        </p:attrNameLst>
                                      </p:cBhvr>
                                      <p:to>
                                        <p:strVal val="visible"/>
                                      </p:to>
                                    </p:set>
                                  </p:childTnLst>
                                </p:cTn>
                              </p:par>
                              <p:par>
                                <p:cTn id="23" presetID="1" presetClass="entr" fill="hold" nodeType="withEffect">
                                  <p:stCondLst>
                                    <p:cond delay="0"/>
                                  </p:stCondLst>
                                  <p:childTnLst>
                                    <p:set>
                                      <p:cBhvr additive="repl">
                                        <p:cTn id="24" dur="1" fill="hold">
                                          <p:stCondLst>
                                            <p:cond delay="0"/>
                                          </p:stCondLst>
                                        </p:cTn>
                                        <p:tgtEl>
                                          <p:spTgt spid="51235"/>
                                        </p:tgtEl>
                                        <p:attrNameLst>
                                          <p:attrName>style.visibility</p:attrName>
                                        </p:attrNameLst>
                                      </p:cBhvr>
                                      <p:to>
                                        <p:strVal val="visible"/>
                                      </p:to>
                                    </p:set>
                                  </p:childTnLst>
                                </p:cTn>
                              </p:par>
                              <p:par>
                                <p:cTn id="25" presetID="1" presetClass="entr" fill="hold" nodeType="withEffect">
                                  <p:stCondLst>
                                    <p:cond delay="0"/>
                                  </p:stCondLst>
                                  <p:childTnLst>
                                    <p:set>
                                      <p:cBhvr additive="repl">
                                        <p:cTn id="26" dur="1" fill="hold">
                                          <p:stCondLst>
                                            <p:cond delay="0"/>
                                          </p:stCondLst>
                                        </p:cTn>
                                        <p:tgtEl>
                                          <p:spTgt spid="51237"/>
                                        </p:tgtEl>
                                        <p:attrNameLst>
                                          <p:attrName>style.visibility</p:attrName>
                                        </p:attrNameLst>
                                      </p:cBhvr>
                                      <p:to>
                                        <p:strVal val="visible"/>
                                      </p:to>
                                    </p:set>
                                  </p:childTnLst>
                                </p:cTn>
                              </p:par>
                              <p:par>
                                <p:cTn id="27" presetID="1" presetClass="entr" fill="hold" nodeType="withEffect">
                                  <p:stCondLst>
                                    <p:cond delay="0"/>
                                  </p:stCondLst>
                                  <p:childTnLst>
                                    <p:set>
                                      <p:cBhvr additive="repl">
                                        <p:cTn id="28" dur="1" fill="hold">
                                          <p:stCondLst>
                                            <p:cond delay="0"/>
                                          </p:stCondLst>
                                        </p:cTn>
                                        <p:tgtEl>
                                          <p:spTgt spid="51239"/>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fill="hold" nodeType="clickEffect">
                                  <p:stCondLst>
                                    <p:cond delay="0"/>
                                  </p:stCondLst>
                                  <p:childTnLst>
                                    <p:set>
                                      <p:cBhvr additive="repl">
                                        <p:cTn id="32" dur="1" fill="hold">
                                          <p:stCondLst>
                                            <p:cond delay="0"/>
                                          </p:stCondLst>
                                        </p:cTn>
                                        <p:tgtEl>
                                          <p:spTgt spid="51204"/>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fill="hold" nodeType="clickEffect">
                                  <p:stCondLst>
                                    <p:cond delay="0"/>
                                  </p:stCondLst>
                                  <p:childTnLst>
                                    <p:set>
                                      <p:cBhvr additive="repl">
                                        <p:cTn id="36" dur="1" fill="hold">
                                          <p:stCondLst>
                                            <p:cond delay="0"/>
                                          </p:stCondLst>
                                        </p:cTn>
                                        <p:tgtEl>
                                          <p:spTgt spid="51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AutoShape 1">
            <a:extLst>
              <a:ext uri="{FF2B5EF4-FFF2-40B4-BE49-F238E27FC236}">
                <a16:creationId xmlns:a16="http://schemas.microsoft.com/office/drawing/2014/main" id="{DFC222B7-C8AA-1543-9DCE-5C547450E943}"/>
              </a:ext>
            </a:extLst>
          </p:cNvPr>
          <p:cNvSpPr>
            <a:spLocks noChangeArrowheads="1"/>
          </p:cNvSpPr>
          <p:nvPr/>
        </p:nvSpPr>
        <p:spPr bwMode="auto">
          <a:xfrm>
            <a:off x="5229225" y="2268538"/>
            <a:ext cx="1952625" cy="1763712"/>
          </a:xfrm>
          <a:prstGeom prst="rightArrow">
            <a:avLst>
              <a:gd name="adj1" fmla="val 50000"/>
              <a:gd name="adj2" fmla="val 37913"/>
            </a:avLst>
          </a:prstGeom>
          <a:solidFill>
            <a:srgbClr val="CCECFF"/>
          </a:solidFill>
          <a:ln w="25560" cap="sq">
            <a:solidFill>
              <a:srgbClr val="7F7F7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52226" name="Picture 2">
            <a:extLst>
              <a:ext uri="{FF2B5EF4-FFF2-40B4-BE49-F238E27FC236}">
                <a16:creationId xmlns:a16="http://schemas.microsoft.com/office/drawing/2014/main" id="{908CE5A9-B919-A147-8C25-845774C96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7450" y="2435225"/>
            <a:ext cx="2455863" cy="292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2227" name="Picture 3">
            <a:extLst>
              <a:ext uri="{FF2B5EF4-FFF2-40B4-BE49-F238E27FC236}">
                <a16:creationId xmlns:a16="http://schemas.microsoft.com/office/drawing/2014/main" id="{2BEBCB7C-CCED-5540-B050-4E8ED6DE27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0313" y="3527425"/>
            <a:ext cx="2414587" cy="292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2228" name="Picture 4">
            <a:extLst>
              <a:ext uri="{FF2B5EF4-FFF2-40B4-BE49-F238E27FC236}">
                <a16:creationId xmlns:a16="http://schemas.microsoft.com/office/drawing/2014/main" id="{DDF75B79-F999-344F-BC6A-6A82C932B7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0713" y="4840288"/>
            <a:ext cx="3552825" cy="5349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2229" name="Picture 5">
            <a:extLst>
              <a:ext uri="{FF2B5EF4-FFF2-40B4-BE49-F238E27FC236}">
                <a16:creationId xmlns:a16="http://schemas.microsoft.com/office/drawing/2014/main" id="{990E7F00-1D5F-6342-83B0-213F6006DD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1538" y="1303338"/>
            <a:ext cx="5710237" cy="352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2230" name="Picture 6">
            <a:extLst>
              <a:ext uri="{FF2B5EF4-FFF2-40B4-BE49-F238E27FC236}">
                <a16:creationId xmlns:a16="http://schemas.microsoft.com/office/drawing/2014/main" id="{E51038FB-C9BF-A44D-B75D-51E35EAB43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500" y="5880100"/>
            <a:ext cx="2112963" cy="236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2231" name="Picture 7">
            <a:extLst>
              <a:ext uri="{FF2B5EF4-FFF2-40B4-BE49-F238E27FC236}">
                <a16:creationId xmlns:a16="http://schemas.microsoft.com/office/drawing/2014/main" id="{278DA94E-164D-F440-83ED-587E909A81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78425" y="5627688"/>
            <a:ext cx="3314700" cy="347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2232" name="Picture 8">
            <a:extLst>
              <a:ext uri="{FF2B5EF4-FFF2-40B4-BE49-F238E27FC236}">
                <a16:creationId xmlns:a16="http://schemas.microsoft.com/office/drawing/2014/main" id="{D08C20A4-D67A-5240-8D30-CF49E29C30E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18113" y="6116638"/>
            <a:ext cx="3476625" cy="347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2233" name="Group 9">
            <a:extLst>
              <a:ext uri="{FF2B5EF4-FFF2-40B4-BE49-F238E27FC236}">
                <a16:creationId xmlns:a16="http://schemas.microsoft.com/office/drawing/2014/main" id="{DE9A7C7D-E112-3B4B-9D17-0BE01ABDDED8}"/>
              </a:ext>
            </a:extLst>
          </p:cNvPr>
          <p:cNvGrpSpPr>
            <a:grpSpLocks/>
          </p:cNvGrpSpPr>
          <p:nvPr/>
        </p:nvGrpSpPr>
        <p:grpSpPr bwMode="auto">
          <a:xfrm>
            <a:off x="473075" y="2336800"/>
            <a:ext cx="1712913" cy="1593850"/>
            <a:chOff x="298" y="1472"/>
            <a:chExt cx="1079" cy="1004"/>
          </a:xfrm>
        </p:grpSpPr>
        <p:grpSp>
          <p:nvGrpSpPr>
            <p:cNvPr id="52234" name="Group 10">
              <a:extLst>
                <a:ext uri="{FF2B5EF4-FFF2-40B4-BE49-F238E27FC236}">
                  <a16:creationId xmlns:a16="http://schemas.microsoft.com/office/drawing/2014/main" id="{10FB6533-3DB4-1140-A137-2056701E5E21}"/>
                </a:ext>
              </a:extLst>
            </p:cNvPr>
            <p:cNvGrpSpPr>
              <a:grpSpLocks/>
            </p:cNvGrpSpPr>
            <p:nvPr/>
          </p:nvGrpSpPr>
          <p:grpSpPr bwMode="auto">
            <a:xfrm>
              <a:off x="446" y="1472"/>
              <a:ext cx="931" cy="1004"/>
              <a:chOff x="446" y="1472"/>
              <a:chExt cx="931" cy="1004"/>
            </a:xfrm>
          </p:grpSpPr>
          <p:grpSp>
            <p:nvGrpSpPr>
              <p:cNvPr id="52235" name="Group 11">
                <a:extLst>
                  <a:ext uri="{FF2B5EF4-FFF2-40B4-BE49-F238E27FC236}">
                    <a16:creationId xmlns:a16="http://schemas.microsoft.com/office/drawing/2014/main" id="{821343BC-C137-BF4D-9ADA-28656A8D65D3}"/>
                  </a:ext>
                </a:extLst>
              </p:cNvPr>
              <p:cNvGrpSpPr>
                <a:grpSpLocks/>
              </p:cNvGrpSpPr>
              <p:nvPr/>
            </p:nvGrpSpPr>
            <p:grpSpPr bwMode="auto">
              <a:xfrm>
                <a:off x="446" y="1472"/>
                <a:ext cx="931" cy="1004"/>
                <a:chOff x="446" y="1472"/>
                <a:chExt cx="931" cy="1004"/>
              </a:xfrm>
            </p:grpSpPr>
            <p:grpSp>
              <p:nvGrpSpPr>
                <p:cNvPr id="52236" name="Group 12">
                  <a:extLst>
                    <a:ext uri="{FF2B5EF4-FFF2-40B4-BE49-F238E27FC236}">
                      <a16:creationId xmlns:a16="http://schemas.microsoft.com/office/drawing/2014/main" id="{D33CBD63-1E2B-4149-A25E-0438275F03AD}"/>
                    </a:ext>
                  </a:extLst>
                </p:cNvPr>
                <p:cNvGrpSpPr>
                  <a:grpSpLocks/>
                </p:cNvGrpSpPr>
                <p:nvPr/>
              </p:nvGrpSpPr>
              <p:grpSpPr bwMode="auto">
                <a:xfrm>
                  <a:off x="446" y="1472"/>
                  <a:ext cx="931" cy="1004"/>
                  <a:chOff x="446" y="1472"/>
                  <a:chExt cx="931" cy="1004"/>
                </a:xfrm>
              </p:grpSpPr>
              <p:grpSp>
                <p:nvGrpSpPr>
                  <p:cNvPr id="52237" name="Group 13">
                    <a:extLst>
                      <a:ext uri="{FF2B5EF4-FFF2-40B4-BE49-F238E27FC236}">
                        <a16:creationId xmlns:a16="http://schemas.microsoft.com/office/drawing/2014/main" id="{71CFC0A6-80EF-CF49-B858-9085A1F40118}"/>
                      </a:ext>
                    </a:extLst>
                  </p:cNvPr>
                  <p:cNvGrpSpPr>
                    <a:grpSpLocks/>
                  </p:cNvGrpSpPr>
                  <p:nvPr/>
                </p:nvGrpSpPr>
                <p:grpSpPr bwMode="auto">
                  <a:xfrm>
                    <a:off x="446" y="1472"/>
                    <a:ext cx="931" cy="1004"/>
                    <a:chOff x="446" y="1472"/>
                    <a:chExt cx="931" cy="1004"/>
                  </a:xfrm>
                </p:grpSpPr>
                <p:pic>
                  <p:nvPicPr>
                    <p:cNvPr id="52238" name="Picture 14">
                      <a:extLst>
                        <a:ext uri="{FF2B5EF4-FFF2-40B4-BE49-F238E27FC236}">
                          <a16:creationId xmlns:a16="http://schemas.microsoft.com/office/drawing/2014/main" id="{B1B07AA1-4BCC-CD45-8DB5-DF608CBD93D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r="73032"/>
                    <a:stretch>
                      <a:fillRect/>
                    </a:stretch>
                  </p:blipFill>
                  <p:spPr bwMode="auto">
                    <a:xfrm>
                      <a:off x="446" y="1472"/>
                      <a:ext cx="451" cy="1004"/>
                    </a:xfrm>
                    <a:prstGeom prst="rect">
                      <a:avLst/>
                    </a:prstGeom>
                    <a:noFill/>
                    <a:ln>
                      <a:noFill/>
                    </a:ln>
                    <a:effectLst/>
                    <a:extLst>
                      <a:ext uri="{909E8E84-426E-40DD-AFC4-6F175D3DCCD1}">
                        <a14:hiddenFill xmlns:a14="http://schemas.microsoft.com/office/drawing/2010/main">
                          <a:blipFill dpi="0" rotWithShape="0">
                            <a:blip/>
                            <a:srcRect r="7303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2239" name="Picture 15">
                      <a:extLst>
                        <a:ext uri="{FF2B5EF4-FFF2-40B4-BE49-F238E27FC236}">
                          <a16:creationId xmlns:a16="http://schemas.microsoft.com/office/drawing/2014/main" id="{ED811C11-5F90-0342-ADC3-A61584B9C1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72505" r="-1146"/>
                    <a:stretch>
                      <a:fillRect/>
                    </a:stretch>
                  </p:blipFill>
                  <p:spPr bwMode="auto">
                    <a:xfrm>
                      <a:off x="898" y="1472"/>
                      <a:ext cx="479" cy="1004"/>
                    </a:xfrm>
                    <a:prstGeom prst="rect">
                      <a:avLst/>
                    </a:prstGeom>
                    <a:noFill/>
                    <a:ln>
                      <a:noFill/>
                    </a:ln>
                    <a:effectLst/>
                    <a:extLst>
                      <a:ext uri="{909E8E84-426E-40DD-AFC4-6F175D3DCCD1}">
                        <a14:hiddenFill xmlns:a14="http://schemas.microsoft.com/office/drawing/2010/main">
                          <a:blipFill dpi="0" rotWithShape="0">
                            <a:blip/>
                            <a:srcRect l="72505" r="-114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52240" name="Picture 16">
                    <a:extLst>
                      <a:ext uri="{FF2B5EF4-FFF2-40B4-BE49-F238E27FC236}">
                        <a16:creationId xmlns:a16="http://schemas.microsoft.com/office/drawing/2014/main" id="{F7A864B7-3062-D34E-B0E1-FE7C35F0A58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8" y="2094"/>
                    <a:ext cx="126" cy="1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2241" name="Picture 17">
                    <a:extLst>
                      <a:ext uri="{FF2B5EF4-FFF2-40B4-BE49-F238E27FC236}">
                        <a16:creationId xmlns:a16="http://schemas.microsoft.com/office/drawing/2014/main" id="{0A5E6948-CE86-6F4A-84D4-37125ED827D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2" y="2281"/>
                    <a:ext cx="115" cy="1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2242" name="Picture 18">
                    <a:extLst>
                      <a:ext uri="{FF2B5EF4-FFF2-40B4-BE49-F238E27FC236}">
                        <a16:creationId xmlns:a16="http://schemas.microsoft.com/office/drawing/2014/main" id="{65FB78B7-8F6D-0F4B-B4D8-6D8B0103BCD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2" y="2281"/>
                    <a:ext cx="126" cy="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52243" name="Rectangle 19">
                  <a:extLst>
                    <a:ext uri="{FF2B5EF4-FFF2-40B4-BE49-F238E27FC236}">
                      <a16:creationId xmlns:a16="http://schemas.microsoft.com/office/drawing/2014/main" id="{148A6CF7-FAF6-3042-A634-BB20B2DAA6D4}"/>
                    </a:ext>
                  </a:extLst>
                </p:cNvPr>
                <p:cNvSpPr>
                  <a:spLocks noChangeArrowheads="1"/>
                </p:cNvSpPr>
                <p:nvPr/>
              </p:nvSpPr>
              <p:spPr bwMode="auto">
                <a:xfrm>
                  <a:off x="615" y="2281"/>
                  <a:ext cx="55" cy="92"/>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2244" name="Rectangle 20">
                  <a:extLst>
                    <a:ext uri="{FF2B5EF4-FFF2-40B4-BE49-F238E27FC236}">
                      <a16:creationId xmlns:a16="http://schemas.microsoft.com/office/drawing/2014/main" id="{0C6FE246-C74C-3B4D-8A23-FD8AE0716870}"/>
                    </a:ext>
                  </a:extLst>
                </p:cNvPr>
                <p:cNvSpPr>
                  <a:spLocks noChangeArrowheads="1"/>
                </p:cNvSpPr>
                <p:nvPr/>
              </p:nvSpPr>
              <p:spPr bwMode="auto">
                <a:xfrm>
                  <a:off x="785" y="2125"/>
                  <a:ext cx="55" cy="248"/>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2245" name="Rectangle 21">
                  <a:extLst>
                    <a:ext uri="{FF2B5EF4-FFF2-40B4-BE49-F238E27FC236}">
                      <a16:creationId xmlns:a16="http://schemas.microsoft.com/office/drawing/2014/main" id="{E69F210D-B59C-6244-AAB7-336A9E7690F1}"/>
                    </a:ext>
                  </a:extLst>
                </p:cNvPr>
                <p:cNvSpPr>
                  <a:spLocks noChangeArrowheads="1"/>
                </p:cNvSpPr>
                <p:nvPr/>
              </p:nvSpPr>
              <p:spPr bwMode="auto">
                <a:xfrm>
                  <a:off x="785" y="2125"/>
                  <a:ext cx="310" cy="61"/>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52246" name="Rectangle 22">
                <a:extLst>
                  <a:ext uri="{FF2B5EF4-FFF2-40B4-BE49-F238E27FC236}">
                    <a16:creationId xmlns:a16="http://schemas.microsoft.com/office/drawing/2014/main" id="{53A1007A-1FFE-9F42-B352-4B4047C8D953}"/>
                  </a:ext>
                </a:extLst>
              </p:cNvPr>
              <p:cNvSpPr>
                <a:spLocks noChangeArrowheads="1"/>
              </p:cNvSpPr>
              <p:nvPr/>
            </p:nvSpPr>
            <p:spPr bwMode="auto">
              <a:xfrm>
                <a:off x="502" y="2218"/>
                <a:ext cx="84" cy="61"/>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pic>
          <p:nvPicPr>
            <p:cNvPr id="52247" name="Picture 23">
              <a:extLst>
                <a:ext uri="{FF2B5EF4-FFF2-40B4-BE49-F238E27FC236}">
                  <a16:creationId xmlns:a16="http://schemas.microsoft.com/office/drawing/2014/main" id="{45AD61A9-6CB0-B74E-8BB7-8185D89FBC9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8" y="1874"/>
              <a:ext cx="90" cy="1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52248" name="Group 24">
            <a:extLst>
              <a:ext uri="{FF2B5EF4-FFF2-40B4-BE49-F238E27FC236}">
                <a16:creationId xmlns:a16="http://schemas.microsoft.com/office/drawing/2014/main" id="{DAD72C25-3EB3-1F48-90A1-BD96E5F122F4}"/>
              </a:ext>
            </a:extLst>
          </p:cNvPr>
          <p:cNvGrpSpPr>
            <a:grpSpLocks/>
          </p:cNvGrpSpPr>
          <p:nvPr/>
        </p:nvGrpSpPr>
        <p:grpSpPr bwMode="auto">
          <a:xfrm>
            <a:off x="7434263" y="2332038"/>
            <a:ext cx="1833562" cy="1598612"/>
            <a:chOff x="4683" y="1469"/>
            <a:chExt cx="1155" cy="1007"/>
          </a:xfrm>
        </p:grpSpPr>
        <p:grpSp>
          <p:nvGrpSpPr>
            <p:cNvPr id="52249" name="Group 25">
              <a:extLst>
                <a:ext uri="{FF2B5EF4-FFF2-40B4-BE49-F238E27FC236}">
                  <a16:creationId xmlns:a16="http://schemas.microsoft.com/office/drawing/2014/main" id="{E489A9EE-F5BC-4542-9661-4810319CB7DA}"/>
                </a:ext>
              </a:extLst>
            </p:cNvPr>
            <p:cNvGrpSpPr>
              <a:grpSpLocks/>
            </p:cNvGrpSpPr>
            <p:nvPr/>
          </p:nvGrpSpPr>
          <p:grpSpPr bwMode="auto">
            <a:xfrm>
              <a:off x="4907" y="1469"/>
              <a:ext cx="931" cy="1007"/>
              <a:chOff x="4907" y="1469"/>
              <a:chExt cx="931" cy="1007"/>
            </a:xfrm>
          </p:grpSpPr>
          <p:grpSp>
            <p:nvGrpSpPr>
              <p:cNvPr id="52250" name="Group 26">
                <a:extLst>
                  <a:ext uri="{FF2B5EF4-FFF2-40B4-BE49-F238E27FC236}">
                    <a16:creationId xmlns:a16="http://schemas.microsoft.com/office/drawing/2014/main" id="{E55B159C-96C0-734A-811B-54E455E396C5}"/>
                  </a:ext>
                </a:extLst>
              </p:cNvPr>
              <p:cNvGrpSpPr>
                <a:grpSpLocks/>
              </p:cNvGrpSpPr>
              <p:nvPr/>
            </p:nvGrpSpPr>
            <p:grpSpPr bwMode="auto">
              <a:xfrm>
                <a:off x="4907" y="1469"/>
                <a:ext cx="931" cy="1007"/>
                <a:chOff x="4907" y="1469"/>
                <a:chExt cx="931" cy="1007"/>
              </a:xfrm>
            </p:grpSpPr>
            <p:pic>
              <p:nvPicPr>
                <p:cNvPr id="52251" name="Picture 27">
                  <a:extLst>
                    <a:ext uri="{FF2B5EF4-FFF2-40B4-BE49-F238E27FC236}">
                      <a16:creationId xmlns:a16="http://schemas.microsoft.com/office/drawing/2014/main" id="{55BAA24A-323D-D249-AC92-8944A8116C2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r="73032"/>
                <a:stretch>
                  <a:fillRect/>
                </a:stretch>
              </p:blipFill>
              <p:spPr bwMode="auto">
                <a:xfrm>
                  <a:off x="4907" y="1469"/>
                  <a:ext cx="451" cy="1007"/>
                </a:xfrm>
                <a:prstGeom prst="rect">
                  <a:avLst/>
                </a:prstGeom>
                <a:noFill/>
                <a:ln>
                  <a:noFill/>
                </a:ln>
                <a:effectLst/>
                <a:extLst>
                  <a:ext uri="{909E8E84-426E-40DD-AFC4-6F175D3DCCD1}">
                    <a14:hiddenFill xmlns:a14="http://schemas.microsoft.com/office/drawing/2010/main">
                      <a:blipFill dpi="0" rotWithShape="0">
                        <a:blip/>
                        <a:srcRect r="7303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2252" name="Picture 28">
                  <a:extLst>
                    <a:ext uri="{FF2B5EF4-FFF2-40B4-BE49-F238E27FC236}">
                      <a16:creationId xmlns:a16="http://schemas.microsoft.com/office/drawing/2014/main" id="{5C676625-B633-3A40-B683-A10063B88D8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72505" r="-1146"/>
                <a:stretch>
                  <a:fillRect/>
                </a:stretch>
              </p:blipFill>
              <p:spPr bwMode="auto">
                <a:xfrm>
                  <a:off x="5359" y="1469"/>
                  <a:ext cx="479" cy="1007"/>
                </a:xfrm>
                <a:prstGeom prst="rect">
                  <a:avLst/>
                </a:prstGeom>
                <a:noFill/>
                <a:ln>
                  <a:noFill/>
                </a:ln>
                <a:effectLst/>
                <a:extLst>
                  <a:ext uri="{909E8E84-426E-40DD-AFC4-6F175D3DCCD1}">
                    <a14:hiddenFill xmlns:a14="http://schemas.microsoft.com/office/drawing/2010/main">
                      <a:blipFill dpi="0" rotWithShape="0">
                        <a:blip/>
                        <a:srcRect l="72505" r="-114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52253" name="Picture 29">
                <a:extLst>
                  <a:ext uri="{FF2B5EF4-FFF2-40B4-BE49-F238E27FC236}">
                    <a16:creationId xmlns:a16="http://schemas.microsoft.com/office/drawing/2014/main" id="{24EC08D5-EE15-144D-BA20-A70E55E2671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48" y="2280"/>
                <a:ext cx="115" cy="1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2254" name="Picture 30">
                <a:extLst>
                  <a:ext uri="{FF2B5EF4-FFF2-40B4-BE49-F238E27FC236}">
                    <a16:creationId xmlns:a16="http://schemas.microsoft.com/office/drawing/2014/main" id="{DB73585D-5D95-E342-B908-5315B03EE73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49" y="2187"/>
                <a:ext cx="126" cy="1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255" name="Rectangle 31">
                <a:extLst>
                  <a:ext uri="{FF2B5EF4-FFF2-40B4-BE49-F238E27FC236}">
                    <a16:creationId xmlns:a16="http://schemas.microsoft.com/office/drawing/2014/main" id="{0A9D1E8C-D94E-5743-98F0-A3DBC6BD7347}"/>
                  </a:ext>
                </a:extLst>
              </p:cNvPr>
              <p:cNvSpPr>
                <a:spLocks noChangeArrowheads="1"/>
              </p:cNvSpPr>
              <p:nvPr/>
            </p:nvSpPr>
            <p:spPr bwMode="auto">
              <a:xfrm>
                <a:off x="4991" y="2311"/>
                <a:ext cx="55" cy="92"/>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2256" name="Rectangle 32">
                <a:extLst>
                  <a:ext uri="{FF2B5EF4-FFF2-40B4-BE49-F238E27FC236}">
                    <a16:creationId xmlns:a16="http://schemas.microsoft.com/office/drawing/2014/main" id="{C9D28083-075F-2644-B1D9-12EC99F0568B}"/>
                  </a:ext>
                </a:extLst>
              </p:cNvPr>
              <p:cNvSpPr>
                <a:spLocks noChangeArrowheads="1"/>
              </p:cNvSpPr>
              <p:nvPr/>
            </p:nvSpPr>
            <p:spPr bwMode="auto">
              <a:xfrm>
                <a:off x="5161" y="2311"/>
                <a:ext cx="55" cy="92"/>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2257" name="Rectangle 33">
                <a:extLst>
                  <a:ext uri="{FF2B5EF4-FFF2-40B4-BE49-F238E27FC236}">
                    <a16:creationId xmlns:a16="http://schemas.microsoft.com/office/drawing/2014/main" id="{943CD602-A7F7-1448-851E-F2FF1C83C482}"/>
                  </a:ext>
                </a:extLst>
              </p:cNvPr>
              <p:cNvSpPr>
                <a:spLocks noChangeArrowheads="1"/>
              </p:cNvSpPr>
              <p:nvPr/>
            </p:nvSpPr>
            <p:spPr bwMode="auto">
              <a:xfrm>
                <a:off x="5246" y="2124"/>
                <a:ext cx="55" cy="248"/>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2258" name="Rectangle 34">
                <a:extLst>
                  <a:ext uri="{FF2B5EF4-FFF2-40B4-BE49-F238E27FC236}">
                    <a16:creationId xmlns:a16="http://schemas.microsoft.com/office/drawing/2014/main" id="{912DC815-7832-2E42-ADD7-2164FE699084}"/>
                  </a:ext>
                </a:extLst>
              </p:cNvPr>
              <p:cNvSpPr>
                <a:spLocks noChangeArrowheads="1"/>
              </p:cNvSpPr>
              <p:nvPr/>
            </p:nvSpPr>
            <p:spPr bwMode="auto">
              <a:xfrm>
                <a:off x="5246" y="2124"/>
                <a:ext cx="310" cy="61"/>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pic>
          <p:nvPicPr>
            <p:cNvPr id="52259" name="Picture 35">
              <a:extLst>
                <a:ext uri="{FF2B5EF4-FFF2-40B4-BE49-F238E27FC236}">
                  <a16:creationId xmlns:a16="http://schemas.microsoft.com/office/drawing/2014/main" id="{BF275E53-4DE1-2644-A20F-1816297470C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83" y="1839"/>
              <a:ext cx="151" cy="1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52260" name="Picture 36">
            <a:extLst>
              <a:ext uri="{FF2B5EF4-FFF2-40B4-BE49-F238E27FC236}">
                <a16:creationId xmlns:a16="http://schemas.microsoft.com/office/drawing/2014/main" id="{434B7D4B-2675-5A4B-90DA-10A7B0BC60E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81638" y="2841625"/>
            <a:ext cx="1196975" cy="231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2261" name="Picture 37">
            <a:extLst>
              <a:ext uri="{FF2B5EF4-FFF2-40B4-BE49-F238E27FC236}">
                <a16:creationId xmlns:a16="http://schemas.microsoft.com/office/drawing/2014/main" id="{46519B8E-33F9-9D41-A8C0-7ADC2339DF1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575300" y="3240088"/>
            <a:ext cx="914400" cy="203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262" name="AutoShape 38">
            <a:extLst>
              <a:ext uri="{FF2B5EF4-FFF2-40B4-BE49-F238E27FC236}">
                <a16:creationId xmlns:a16="http://schemas.microsoft.com/office/drawing/2014/main" id="{10B28029-AECB-1045-A75A-DEFECA1DFF97}"/>
              </a:ext>
            </a:extLst>
          </p:cNvPr>
          <p:cNvSpPr>
            <a:spLocks noChangeArrowheads="1"/>
          </p:cNvSpPr>
          <p:nvPr/>
        </p:nvSpPr>
        <p:spPr bwMode="auto">
          <a:xfrm>
            <a:off x="377825" y="2016125"/>
            <a:ext cx="4851400" cy="2266950"/>
          </a:xfrm>
          <a:prstGeom prst="roundRect">
            <a:avLst>
              <a:gd name="adj" fmla="val 16667"/>
            </a:avLst>
          </a:prstGeom>
          <a:noFill/>
          <a:ln w="25560" cap="sq">
            <a:solidFill>
              <a:srgbClr val="7F7F7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2263" name="AutoShape 39">
            <a:extLst>
              <a:ext uri="{FF2B5EF4-FFF2-40B4-BE49-F238E27FC236}">
                <a16:creationId xmlns:a16="http://schemas.microsoft.com/office/drawing/2014/main" id="{D484A311-243C-7847-A6A5-00F5DCE89CA0}"/>
              </a:ext>
            </a:extLst>
          </p:cNvPr>
          <p:cNvSpPr>
            <a:spLocks noChangeArrowheads="1"/>
          </p:cNvSpPr>
          <p:nvPr/>
        </p:nvSpPr>
        <p:spPr bwMode="auto">
          <a:xfrm>
            <a:off x="7181850" y="2016125"/>
            <a:ext cx="2457450" cy="2266950"/>
          </a:xfrm>
          <a:prstGeom prst="roundRect">
            <a:avLst>
              <a:gd name="adj" fmla="val 16667"/>
            </a:avLst>
          </a:prstGeom>
          <a:noFill/>
          <a:ln w="25560" cap="sq">
            <a:solidFill>
              <a:srgbClr val="7F7F7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52264" name="Picture 40">
            <a:extLst>
              <a:ext uri="{FF2B5EF4-FFF2-40B4-BE49-F238E27FC236}">
                <a16:creationId xmlns:a16="http://schemas.microsoft.com/office/drawing/2014/main" id="{8EF6F6A2-D33C-F246-9DE5-A993EC74B05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890713" y="4425950"/>
            <a:ext cx="2092325" cy="2778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2265" name="Picture 41">
            <a:extLst>
              <a:ext uri="{FF2B5EF4-FFF2-40B4-BE49-F238E27FC236}">
                <a16:creationId xmlns:a16="http://schemas.microsoft.com/office/drawing/2014/main" id="{B39BFAA8-35D7-5E46-86BB-ED0A42FECDF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848600" y="4397375"/>
            <a:ext cx="1123950" cy="306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266" name="AutoShape 42">
            <a:extLst>
              <a:ext uri="{FF2B5EF4-FFF2-40B4-BE49-F238E27FC236}">
                <a16:creationId xmlns:a16="http://schemas.microsoft.com/office/drawing/2014/main" id="{7AE6A651-A9D3-6748-8CEA-B4B339DAF7EF}"/>
              </a:ext>
            </a:extLst>
          </p:cNvPr>
          <p:cNvSpPr>
            <a:spLocks noChangeArrowheads="1"/>
          </p:cNvSpPr>
          <p:nvPr/>
        </p:nvSpPr>
        <p:spPr bwMode="auto">
          <a:xfrm>
            <a:off x="3962400" y="5711825"/>
            <a:ext cx="838200" cy="587375"/>
          </a:xfrm>
          <a:prstGeom prst="rightArrow">
            <a:avLst>
              <a:gd name="adj1" fmla="val 50000"/>
              <a:gd name="adj2" fmla="val 37909"/>
            </a:avLst>
          </a:prstGeom>
          <a:solidFill>
            <a:srgbClr val="CCECFF"/>
          </a:solidFill>
          <a:ln w="25560" cap="sq">
            <a:solidFill>
              <a:srgbClr val="7F7F7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2267" name="AutoShape 43">
            <a:extLst>
              <a:ext uri="{FF2B5EF4-FFF2-40B4-BE49-F238E27FC236}">
                <a16:creationId xmlns:a16="http://schemas.microsoft.com/office/drawing/2014/main" id="{CC5AB15B-1A0C-7A4C-A15C-E9858EFF893C}"/>
              </a:ext>
            </a:extLst>
          </p:cNvPr>
          <p:cNvSpPr>
            <a:spLocks noChangeArrowheads="1"/>
          </p:cNvSpPr>
          <p:nvPr/>
        </p:nvSpPr>
        <p:spPr bwMode="auto">
          <a:xfrm>
            <a:off x="1449388" y="5543550"/>
            <a:ext cx="7370762" cy="1008063"/>
          </a:xfrm>
          <a:prstGeom prst="roundRect">
            <a:avLst>
              <a:gd name="adj" fmla="val 16667"/>
            </a:avLst>
          </a:prstGeom>
          <a:noFill/>
          <a:ln w="25560" cap="sq">
            <a:solidFill>
              <a:srgbClr val="7F7F7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2269" name="Text Box 45">
            <a:extLst>
              <a:ext uri="{FF2B5EF4-FFF2-40B4-BE49-F238E27FC236}">
                <a16:creationId xmlns:a16="http://schemas.microsoft.com/office/drawing/2014/main" id="{85C58FB8-797E-DA4D-96A6-F4EB76BA8A34}"/>
              </a:ext>
            </a:extLst>
          </p:cNvPr>
          <p:cNvSpPr txBox="1">
            <a:spLocks noChangeArrowheads="1"/>
          </p:cNvSpPr>
          <p:nvPr/>
        </p:nvSpPr>
        <p:spPr bwMode="auto">
          <a:xfrm>
            <a:off x="8869363" y="5486400"/>
            <a:ext cx="1828800" cy="182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640" rIns="90000" bIns="45000"/>
          <a:lstStyle>
            <a:lvl1pPr>
              <a:tabLst>
                <a:tab pos="723900" algn="l"/>
                <a:tab pos="14478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9pPr>
          </a:lstStyle>
          <a:p>
            <a:r>
              <a:rPr lang="en-US" altLang="en-US" sz="2000"/>
              <a:t>Use</a:t>
            </a:r>
            <a:br>
              <a:rPr lang="en-US" altLang="en-US" sz="2000"/>
            </a:br>
            <a:r>
              <a:rPr lang="en-US" altLang="en-US" sz="2000"/>
              <a:t>TD-error</a:t>
            </a:r>
            <a:br>
              <a:rPr lang="en-US" altLang="en-US" sz="2000"/>
            </a:br>
            <a:r>
              <a:rPr lang="en-US" altLang="en-US" sz="2000"/>
              <a:t>to update</a:t>
            </a:r>
            <a:br>
              <a:rPr lang="en-US" altLang="en-US" sz="2000"/>
            </a:br>
            <a:r>
              <a:rPr lang="en-US" altLang="en-US" sz="2000"/>
              <a:t>feature </a:t>
            </a:r>
            <a:r>
              <a:rPr lang="en-US" altLang="en-US" sz="2000" u="sng"/>
              <a:t>weights</a:t>
            </a:r>
          </a:p>
        </p:txBody>
      </p:sp>
      <p:sp>
        <p:nvSpPr>
          <p:cNvPr id="52270" name="AutoShape 46">
            <a:extLst>
              <a:ext uri="{FF2B5EF4-FFF2-40B4-BE49-F238E27FC236}">
                <a16:creationId xmlns:a16="http://schemas.microsoft.com/office/drawing/2014/main" id="{E8FF5D23-0EC8-9A4D-ACE4-D2D3AE08414A}"/>
              </a:ext>
            </a:extLst>
          </p:cNvPr>
          <p:cNvSpPr>
            <a:spLocks noChangeArrowheads="1"/>
          </p:cNvSpPr>
          <p:nvPr/>
        </p:nvSpPr>
        <p:spPr bwMode="auto">
          <a:xfrm>
            <a:off x="5156200" y="5613400"/>
            <a:ext cx="3609975" cy="885825"/>
          </a:xfrm>
          <a:prstGeom prst="roundRect">
            <a:avLst>
              <a:gd name="adj" fmla="val 176"/>
            </a:avLst>
          </a:prstGeom>
          <a:noFill/>
          <a:ln w="45720" cap="flat">
            <a:solidFill>
              <a:srgbClr val="FF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2271" name="Line 47">
            <a:extLst>
              <a:ext uri="{FF2B5EF4-FFF2-40B4-BE49-F238E27FC236}">
                <a16:creationId xmlns:a16="http://schemas.microsoft.com/office/drawing/2014/main" id="{B476CA58-D992-C54D-B9A1-CC6A0D68B163}"/>
              </a:ext>
            </a:extLst>
          </p:cNvPr>
          <p:cNvSpPr>
            <a:spLocks noChangeShapeType="1"/>
          </p:cNvSpPr>
          <p:nvPr/>
        </p:nvSpPr>
        <p:spPr bwMode="auto">
          <a:xfrm>
            <a:off x="3811588" y="1617663"/>
            <a:ext cx="2681287" cy="3925887"/>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2272" name="Line 48">
            <a:extLst>
              <a:ext uri="{FF2B5EF4-FFF2-40B4-BE49-F238E27FC236}">
                <a16:creationId xmlns:a16="http://schemas.microsoft.com/office/drawing/2014/main" id="{F46CCC58-921E-6A4D-B1FC-48B1E6BA0D65}"/>
              </a:ext>
            </a:extLst>
          </p:cNvPr>
          <p:cNvSpPr>
            <a:spLocks noChangeShapeType="1"/>
          </p:cNvSpPr>
          <p:nvPr/>
        </p:nvSpPr>
        <p:spPr bwMode="auto">
          <a:xfrm>
            <a:off x="4846638" y="2727325"/>
            <a:ext cx="3475037" cy="2816225"/>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2273" name="Line 49">
            <a:extLst>
              <a:ext uri="{FF2B5EF4-FFF2-40B4-BE49-F238E27FC236}">
                <a16:creationId xmlns:a16="http://schemas.microsoft.com/office/drawing/2014/main" id="{FA3FEA6D-DD5B-9D4F-A06C-78FDE42EAC01}"/>
              </a:ext>
            </a:extLst>
          </p:cNvPr>
          <p:cNvSpPr>
            <a:spLocks noChangeShapeType="1"/>
          </p:cNvSpPr>
          <p:nvPr/>
        </p:nvSpPr>
        <p:spPr bwMode="auto">
          <a:xfrm flipV="1">
            <a:off x="3565525" y="5667375"/>
            <a:ext cx="3657600" cy="112713"/>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52274" name="Picture 50">
            <a:extLst>
              <a:ext uri="{FF2B5EF4-FFF2-40B4-BE49-F238E27FC236}">
                <a16:creationId xmlns:a16="http://schemas.microsoft.com/office/drawing/2014/main" id="{625C20E0-5FE9-E94A-965A-F843E309C38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286000" y="6858000"/>
            <a:ext cx="5486400" cy="374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 name="Title 1">
            <a:extLst>
              <a:ext uri="{FF2B5EF4-FFF2-40B4-BE49-F238E27FC236}">
                <a16:creationId xmlns:a16="http://schemas.microsoft.com/office/drawing/2014/main" id="{CC82D2BB-41E4-4D46-9EEC-A618CDB0C63C}"/>
              </a:ext>
            </a:extLst>
          </p:cNvPr>
          <p:cNvSpPr txBox="1">
            <a:spLocks/>
          </p:cNvSpPr>
          <p:nvPr/>
        </p:nvSpPr>
        <p:spPr>
          <a:xfrm>
            <a:off x="704155" y="255096"/>
            <a:ext cx="8694539" cy="836007"/>
          </a:xfrm>
          <a:prstGeom prst="rect">
            <a:avLst/>
          </a:prstGeom>
        </p:spPr>
        <p:txBody>
          <a:bodyPr>
            <a:norm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r>
              <a:rPr lang="en-US" sz="4200" dirty="0"/>
              <a:t>Example: Approximate Q-learning</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52226"/>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52227"/>
                                        </p:tgtEl>
                                        <p:attrNameLst>
                                          <p:attrName>style.visibility</p:attrName>
                                        </p:attrNameLst>
                                      </p:cBhvr>
                                      <p:to>
                                        <p:strVal val="visible"/>
                                      </p:to>
                                    </p:set>
                                  </p:childTnLst>
                                </p:cTn>
                              </p:par>
                              <p:par>
                                <p:cTn id="9" presetID="1" presetClass="entr" fill="hold" nodeType="withEffect">
                                  <p:stCondLst>
                                    <p:cond delay="0"/>
                                  </p:stCondLst>
                                  <p:childTnLst>
                                    <p:set>
                                      <p:cBhvr additive="repl">
                                        <p:cTn id="10" dur="1" fill="hold">
                                          <p:stCondLst>
                                            <p:cond delay="0"/>
                                          </p:stCondLst>
                                        </p:cTn>
                                        <p:tgtEl>
                                          <p:spTgt spid="52233"/>
                                        </p:tgtEl>
                                        <p:attrNameLst>
                                          <p:attrName>style.visibility</p:attrName>
                                        </p:attrNameLst>
                                      </p:cBhvr>
                                      <p:to>
                                        <p:strVal val="visible"/>
                                      </p:to>
                                    </p:set>
                                  </p:childTnLst>
                                </p:cTn>
                              </p:par>
                              <p:par>
                                <p:cTn id="11" presetID="1" presetClass="entr" fill="hold" nodeType="withEffect">
                                  <p:stCondLst>
                                    <p:cond delay="0"/>
                                  </p:stCondLst>
                                  <p:childTnLst>
                                    <p:set>
                                      <p:cBhvr additive="repl">
                                        <p:cTn id="12" dur="1" fill="hold">
                                          <p:stCondLst>
                                            <p:cond delay="0"/>
                                          </p:stCondLst>
                                        </p:cTn>
                                        <p:tgtEl>
                                          <p:spTgt spid="52262"/>
                                        </p:tgtEl>
                                        <p:attrNameLst>
                                          <p:attrName>style.visibility</p:attrName>
                                        </p:attrNameLst>
                                      </p:cBhvr>
                                      <p:to>
                                        <p:strVal val="visible"/>
                                      </p:to>
                                    </p:set>
                                  </p:childTnLst>
                                </p:cTn>
                              </p:par>
                              <p:par>
                                <p:cTn id="13" presetID="1" presetClass="entr" fill="hold" nodeType="withEffect">
                                  <p:stCondLst>
                                    <p:cond delay="0"/>
                                  </p:stCondLst>
                                  <p:childTnLst>
                                    <p:set>
                                      <p:cBhvr additive="repl">
                                        <p:cTn id="14" dur="1" fill="hold">
                                          <p:stCondLst>
                                            <p:cond delay="0"/>
                                          </p:stCondLst>
                                        </p:cTn>
                                        <p:tgtEl>
                                          <p:spTgt spid="5226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52225"/>
                                        </p:tgtEl>
                                        <p:attrNameLst>
                                          <p:attrName>style.visibility</p:attrName>
                                        </p:attrNameLst>
                                      </p:cBhvr>
                                      <p:to>
                                        <p:strVal val="visible"/>
                                      </p:to>
                                    </p:set>
                                  </p:childTnLst>
                                </p:cTn>
                              </p:par>
                              <p:par>
                                <p:cTn id="19" presetID="1" presetClass="entr" fill="hold" nodeType="withEffect">
                                  <p:stCondLst>
                                    <p:cond delay="0"/>
                                  </p:stCondLst>
                                  <p:childTnLst>
                                    <p:set>
                                      <p:cBhvr additive="repl">
                                        <p:cTn id="20" dur="1" fill="hold">
                                          <p:stCondLst>
                                            <p:cond delay="0"/>
                                          </p:stCondLst>
                                        </p:cTn>
                                        <p:tgtEl>
                                          <p:spTgt spid="52248"/>
                                        </p:tgtEl>
                                        <p:attrNameLst>
                                          <p:attrName>style.visibility</p:attrName>
                                        </p:attrNameLst>
                                      </p:cBhvr>
                                      <p:to>
                                        <p:strVal val="visible"/>
                                      </p:to>
                                    </p:set>
                                  </p:childTnLst>
                                </p:cTn>
                              </p:par>
                              <p:par>
                                <p:cTn id="21" presetID="1" presetClass="entr" fill="hold" nodeType="withEffect">
                                  <p:stCondLst>
                                    <p:cond delay="0"/>
                                  </p:stCondLst>
                                  <p:childTnLst>
                                    <p:set>
                                      <p:cBhvr additive="repl">
                                        <p:cTn id="22" dur="1" fill="hold">
                                          <p:stCondLst>
                                            <p:cond delay="0"/>
                                          </p:stCondLst>
                                        </p:cTn>
                                        <p:tgtEl>
                                          <p:spTgt spid="52260"/>
                                        </p:tgtEl>
                                        <p:attrNameLst>
                                          <p:attrName>style.visibility</p:attrName>
                                        </p:attrNameLst>
                                      </p:cBhvr>
                                      <p:to>
                                        <p:strVal val="visible"/>
                                      </p:to>
                                    </p:set>
                                  </p:childTnLst>
                                </p:cTn>
                              </p:par>
                              <p:par>
                                <p:cTn id="23" presetID="1" presetClass="entr" fill="hold" nodeType="withEffect">
                                  <p:stCondLst>
                                    <p:cond delay="0"/>
                                  </p:stCondLst>
                                  <p:childTnLst>
                                    <p:set>
                                      <p:cBhvr additive="repl">
                                        <p:cTn id="24" dur="1" fill="hold">
                                          <p:stCondLst>
                                            <p:cond delay="0"/>
                                          </p:stCondLst>
                                        </p:cTn>
                                        <p:tgtEl>
                                          <p:spTgt spid="52261"/>
                                        </p:tgtEl>
                                        <p:attrNameLst>
                                          <p:attrName>style.visibility</p:attrName>
                                        </p:attrNameLst>
                                      </p:cBhvr>
                                      <p:to>
                                        <p:strVal val="visible"/>
                                      </p:to>
                                    </p:set>
                                  </p:childTnLst>
                                </p:cTn>
                              </p:par>
                              <p:par>
                                <p:cTn id="25" presetID="1" presetClass="entr" fill="hold" nodeType="withEffect">
                                  <p:stCondLst>
                                    <p:cond delay="0"/>
                                  </p:stCondLst>
                                  <p:childTnLst>
                                    <p:set>
                                      <p:cBhvr additive="repl">
                                        <p:cTn id="26" dur="1" fill="hold">
                                          <p:stCondLst>
                                            <p:cond delay="0"/>
                                          </p:stCondLst>
                                        </p:cTn>
                                        <p:tgtEl>
                                          <p:spTgt spid="52263"/>
                                        </p:tgtEl>
                                        <p:attrNameLst>
                                          <p:attrName>style.visibility</p:attrName>
                                        </p:attrNameLst>
                                      </p:cBhvr>
                                      <p:to>
                                        <p:strVal val="visible"/>
                                      </p:to>
                                    </p:set>
                                  </p:childTnLst>
                                </p:cTn>
                              </p:par>
                              <p:par>
                                <p:cTn id="27" presetID="1" presetClass="entr" fill="hold" nodeType="withEffect">
                                  <p:stCondLst>
                                    <p:cond delay="0"/>
                                  </p:stCondLst>
                                  <p:childTnLst>
                                    <p:set>
                                      <p:cBhvr additive="repl">
                                        <p:cTn id="28" dur="1" fill="hold">
                                          <p:stCondLst>
                                            <p:cond delay="0"/>
                                          </p:stCondLst>
                                        </p:cTn>
                                        <p:tgtEl>
                                          <p:spTgt spid="52265"/>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fill="hold" nodeType="clickEffect">
                                  <p:stCondLst>
                                    <p:cond delay="0"/>
                                  </p:stCondLst>
                                  <p:childTnLst>
                                    <p:set>
                                      <p:cBhvr additive="repl">
                                        <p:cTn id="32" dur="1" fill="hold">
                                          <p:stCondLst>
                                            <p:cond delay="0"/>
                                          </p:stCondLst>
                                        </p:cTn>
                                        <p:tgtEl>
                                          <p:spTgt spid="52228"/>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fill="hold" nodeType="clickEffect">
                                  <p:stCondLst>
                                    <p:cond delay="0"/>
                                  </p:stCondLst>
                                  <p:childTnLst>
                                    <p:set>
                                      <p:cBhvr additive="repl">
                                        <p:cTn id="36" dur="1" fill="hold">
                                          <p:stCondLst>
                                            <p:cond delay="0"/>
                                          </p:stCondLst>
                                        </p:cTn>
                                        <p:tgtEl>
                                          <p:spTgt spid="52230"/>
                                        </p:tgtEl>
                                        <p:attrNameLst>
                                          <p:attrName>style.visibility</p:attrName>
                                        </p:attrNameLst>
                                      </p:cBhvr>
                                      <p:to>
                                        <p:strVal val="visible"/>
                                      </p:to>
                                    </p:set>
                                  </p:childTnLst>
                                </p:cTn>
                              </p:par>
                              <p:par>
                                <p:cTn id="37" presetID="1" presetClass="entr" fill="hold" nodeType="withEffect">
                                  <p:stCondLst>
                                    <p:cond delay="0"/>
                                  </p:stCondLst>
                                  <p:childTnLst>
                                    <p:set>
                                      <p:cBhvr additive="repl">
                                        <p:cTn id="38" dur="1" fill="hold">
                                          <p:stCondLst>
                                            <p:cond delay="0"/>
                                          </p:stCondLst>
                                        </p:cTn>
                                        <p:tgtEl>
                                          <p:spTgt spid="52231"/>
                                        </p:tgtEl>
                                        <p:attrNameLst>
                                          <p:attrName>style.visibility</p:attrName>
                                        </p:attrNameLst>
                                      </p:cBhvr>
                                      <p:to>
                                        <p:strVal val="visible"/>
                                      </p:to>
                                    </p:set>
                                  </p:childTnLst>
                                </p:cTn>
                              </p:par>
                              <p:par>
                                <p:cTn id="39" presetID="1" presetClass="entr" fill="hold" nodeType="withEffect">
                                  <p:stCondLst>
                                    <p:cond delay="0"/>
                                  </p:stCondLst>
                                  <p:childTnLst>
                                    <p:set>
                                      <p:cBhvr additive="repl">
                                        <p:cTn id="40" dur="1" fill="hold">
                                          <p:stCondLst>
                                            <p:cond delay="0"/>
                                          </p:stCondLst>
                                        </p:cTn>
                                        <p:tgtEl>
                                          <p:spTgt spid="52232"/>
                                        </p:tgtEl>
                                        <p:attrNameLst>
                                          <p:attrName>style.visibility</p:attrName>
                                        </p:attrNameLst>
                                      </p:cBhvr>
                                      <p:to>
                                        <p:strVal val="visible"/>
                                      </p:to>
                                    </p:set>
                                  </p:childTnLst>
                                </p:cTn>
                              </p:par>
                              <p:par>
                                <p:cTn id="41" presetID="1" presetClass="entr" fill="hold" nodeType="withEffect">
                                  <p:stCondLst>
                                    <p:cond delay="0"/>
                                  </p:stCondLst>
                                  <p:childTnLst>
                                    <p:set>
                                      <p:cBhvr additive="repl">
                                        <p:cTn id="42" dur="1" fill="hold">
                                          <p:stCondLst>
                                            <p:cond delay="0"/>
                                          </p:stCondLst>
                                        </p:cTn>
                                        <p:tgtEl>
                                          <p:spTgt spid="52266"/>
                                        </p:tgtEl>
                                        <p:attrNameLst>
                                          <p:attrName>style.visibility</p:attrName>
                                        </p:attrNameLst>
                                      </p:cBhvr>
                                      <p:to>
                                        <p:strVal val="visible"/>
                                      </p:to>
                                    </p:set>
                                  </p:childTnLst>
                                </p:cTn>
                              </p:par>
                              <p:par>
                                <p:cTn id="43" presetID="1" presetClass="entr" fill="hold" nodeType="withEffect">
                                  <p:stCondLst>
                                    <p:cond delay="0"/>
                                  </p:stCondLst>
                                  <p:childTnLst>
                                    <p:set>
                                      <p:cBhvr additive="repl">
                                        <p:cTn id="44" dur="1" fill="hold">
                                          <p:stCondLst>
                                            <p:cond delay="0"/>
                                          </p:stCondLst>
                                        </p:cTn>
                                        <p:tgtEl>
                                          <p:spTgt spid="52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AutoShape 1">
            <a:extLst>
              <a:ext uri="{FF2B5EF4-FFF2-40B4-BE49-F238E27FC236}">
                <a16:creationId xmlns:a16="http://schemas.microsoft.com/office/drawing/2014/main" id="{8011BE53-E878-3D42-B432-07AD74C8281E}"/>
              </a:ext>
            </a:extLst>
          </p:cNvPr>
          <p:cNvSpPr>
            <a:spLocks noChangeArrowheads="1"/>
          </p:cNvSpPr>
          <p:nvPr/>
        </p:nvSpPr>
        <p:spPr bwMode="auto">
          <a:xfrm>
            <a:off x="5229225" y="2268538"/>
            <a:ext cx="1952625" cy="1763712"/>
          </a:xfrm>
          <a:prstGeom prst="rightArrow">
            <a:avLst>
              <a:gd name="adj1" fmla="val 50000"/>
              <a:gd name="adj2" fmla="val 37913"/>
            </a:avLst>
          </a:prstGeom>
          <a:solidFill>
            <a:srgbClr val="CCECFF"/>
          </a:solidFill>
          <a:ln w="25560" cap="sq">
            <a:solidFill>
              <a:srgbClr val="7F7F7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53250" name="Picture 2">
            <a:extLst>
              <a:ext uri="{FF2B5EF4-FFF2-40B4-BE49-F238E27FC236}">
                <a16:creationId xmlns:a16="http://schemas.microsoft.com/office/drawing/2014/main" id="{24D6C58B-B090-5E42-906C-948CCAA87B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7450" y="2435225"/>
            <a:ext cx="2455863" cy="292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1" name="Picture 3">
            <a:extLst>
              <a:ext uri="{FF2B5EF4-FFF2-40B4-BE49-F238E27FC236}">
                <a16:creationId xmlns:a16="http://schemas.microsoft.com/office/drawing/2014/main" id="{27EAA66F-B980-884E-87C8-5E4BADA4BB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0313" y="3527425"/>
            <a:ext cx="2414587" cy="292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2" name="Picture 4">
            <a:extLst>
              <a:ext uri="{FF2B5EF4-FFF2-40B4-BE49-F238E27FC236}">
                <a16:creationId xmlns:a16="http://schemas.microsoft.com/office/drawing/2014/main" id="{170CB7D5-0834-1C42-A6B2-ACCBCA9920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0713" y="4840288"/>
            <a:ext cx="3552825" cy="5349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3" name="Picture 5">
            <a:extLst>
              <a:ext uri="{FF2B5EF4-FFF2-40B4-BE49-F238E27FC236}">
                <a16:creationId xmlns:a16="http://schemas.microsoft.com/office/drawing/2014/main" id="{F5613802-9A64-B34F-9E78-31F1991FE6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1538" y="1303338"/>
            <a:ext cx="5710237" cy="352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4" name="Picture 6">
            <a:extLst>
              <a:ext uri="{FF2B5EF4-FFF2-40B4-BE49-F238E27FC236}">
                <a16:creationId xmlns:a16="http://schemas.microsoft.com/office/drawing/2014/main" id="{A8A8BD5F-4432-894F-BE47-F8A3D8AD00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500" y="5880100"/>
            <a:ext cx="2112963" cy="236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5" name="Picture 7">
            <a:extLst>
              <a:ext uri="{FF2B5EF4-FFF2-40B4-BE49-F238E27FC236}">
                <a16:creationId xmlns:a16="http://schemas.microsoft.com/office/drawing/2014/main" id="{AF01917C-ECF4-D94F-BE79-27FDAF4BDF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78425" y="5627688"/>
            <a:ext cx="3314700" cy="347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6" name="Picture 8">
            <a:extLst>
              <a:ext uri="{FF2B5EF4-FFF2-40B4-BE49-F238E27FC236}">
                <a16:creationId xmlns:a16="http://schemas.microsoft.com/office/drawing/2014/main" id="{60C541B2-A2CB-BC47-9986-CF118B27839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18113" y="6116638"/>
            <a:ext cx="3476625" cy="347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7" name="Picture 9">
            <a:extLst>
              <a:ext uri="{FF2B5EF4-FFF2-40B4-BE49-F238E27FC236}">
                <a16:creationId xmlns:a16="http://schemas.microsoft.com/office/drawing/2014/main" id="{6A305431-C7DD-5C4E-AFBB-F742B0197F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05038" y="6888163"/>
            <a:ext cx="5710237" cy="363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3258" name="Group 10">
            <a:extLst>
              <a:ext uri="{FF2B5EF4-FFF2-40B4-BE49-F238E27FC236}">
                <a16:creationId xmlns:a16="http://schemas.microsoft.com/office/drawing/2014/main" id="{9E45B08E-96B2-F245-8F45-AB5B415E14D0}"/>
              </a:ext>
            </a:extLst>
          </p:cNvPr>
          <p:cNvGrpSpPr>
            <a:grpSpLocks/>
          </p:cNvGrpSpPr>
          <p:nvPr/>
        </p:nvGrpSpPr>
        <p:grpSpPr bwMode="auto">
          <a:xfrm>
            <a:off x="473075" y="2336800"/>
            <a:ext cx="1712913" cy="1593850"/>
            <a:chOff x="298" y="1472"/>
            <a:chExt cx="1079" cy="1004"/>
          </a:xfrm>
        </p:grpSpPr>
        <p:grpSp>
          <p:nvGrpSpPr>
            <p:cNvPr id="53259" name="Group 11">
              <a:extLst>
                <a:ext uri="{FF2B5EF4-FFF2-40B4-BE49-F238E27FC236}">
                  <a16:creationId xmlns:a16="http://schemas.microsoft.com/office/drawing/2014/main" id="{8832EFF0-41BD-9046-9267-A7CCB113757F}"/>
                </a:ext>
              </a:extLst>
            </p:cNvPr>
            <p:cNvGrpSpPr>
              <a:grpSpLocks/>
            </p:cNvGrpSpPr>
            <p:nvPr/>
          </p:nvGrpSpPr>
          <p:grpSpPr bwMode="auto">
            <a:xfrm>
              <a:off x="446" y="1472"/>
              <a:ext cx="931" cy="1004"/>
              <a:chOff x="446" y="1472"/>
              <a:chExt cx="931" cy="1004"/>
            </a:xfrm>
          </p:grpSpPr>
          <p:grpSp>
            <p:nvGrpSpPr>
              <p:cNvPr id="53260" name="Group 12">
                <a:extLst>
                  <a:ext uri="{FF2B5EF4-FFF2-40B4-BE49-F238E27FC236}">
                    <a16:creationId xmlns:a16="http://schemas.microsoft.com/office/drawing/2014/main" id="{9D2D5641-4033-914B-A7B6-2DC21B4F81E7}"/>
                  </a:ext>
                </a:extLst>
              </p:cNvPr>
              <p:cNvGrpSpPr>
                <a:grpSpLocks/>
              </p:cNvGrpSpPr>
              <p:nvPr/>
            </p:nvGrpSpPr>
            <p:grpSpPr bwMode="auto">
              <a:xfrm>
                <a:off x="446" y="1472"/>
                <a:ext cx="931" cy="1004"/>
                <a:chOff x="446" y="1472"/>
                <a:chExt cx="931" cy="1004"/>
              </a:xfrm>
            </p:grpSpPr>
            <p:grpSp>
              <p:nvGrpSpPr>
                <p:cNvPr id="53261" name="Group 13">
                  <a:extLst>
                    <a:ext uri="{FF2B5EF4-FFF2-40B4-BE49-F238E27FC236}">
                      <a16:creationId xmlns:a16="http://schemas.microsoft.com/office/drawing/2014/main" id="{8F74892C-4E60-FC40-A1EA-1DA04E443830}"/>
                    </a:ext>
                  </a:extLst>
                </p:cNvPr>
                <p:cNvGrpSpPr>
                  <a:grpSpLocks/>
                </p:cNvGrpSpPr>
                <p:nvPr/>
              </p:nvGrpSpPr>
              <p:grpSpPr bwMode="auto">
                <a:xfrm>
                  <a:off x="446" y="1472"/>
                  <a:ext cx="931" cy="1004"/>
                  <a:chOff x="446" y="1472"/>
                  <a:chExt cx="931" cy="1004"/>
                </a:xfrm>
              </p:grpSpPr>
              <p:grpSp>
                <p:nvGrpSpPr>
                  <p:cNvPr id="53262" name="Group 14">
                    <a:extLst>
                      <a:ext uri="{FF2B5EF4-FFF2-40B4-BE49-F238E27FC236}">
                        <a16:creationId xmlns:a16="http://schemas.microsoft.com/office/drawing/2014/main" id="{379D7C8F-C667-5F43-B346-B94D19C63D1F}"/>
                      </a:ext>
                    </a:extLst>
                  </p:cNvPr>
                  <p:cNvGrpSpPr>
                    <a:grpSpLocks/>
                  </p:cNvGrpSpPr>
                  <p:nvPr/>
                </p:nvGrpSpPr>
                <p:grpSpPr bwMode="auto">
                  <a:xfrm>
                    <a:off x="446" y="1472"/>
                    <a:ext cx="931" cy="1004"/>
                    <a:chOff x="446" y="1472"/>
                    <a:chExt cx="931" cy="1004"/>
                  </a:xfrm>
                </p:grpSpPr>
                <p:pic>
                  <p:nvPicPr>
                    <p:cNvPr id="53263" name="Picture 15">
                      <a:extLst>
                        <a:ext uri="{FF2B5EF4-FFF2-40B4-BE49-F238E27FC236}">
                          <a16:creationId xmlns:a16="http://schemas.microsoft.com/office/drawing/2014/main" id="{A415173B-58B3-B444-A669-9979D0E06AB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r="73032"/>
                    <a:stretch>
                      <a:fillRect/>
                    </a:stretch>
                  </p:blipFill>
                  <p:spPr bwMode="auto">
                    <a:xfrm>
                      <a:off x="446" y="1472"/>
                      <a:ext cx="451" cy="1004"/>
                    </a:xfrm>
                    <a:prstGeom prst="rect">
                      <a:avLst/>
                    </a:prstGeom>
                    <a:noFill/>
                    <a:ln>
                      <a:noFill/>
                    </a:ln>
                    <a:effectLst/>
                    <a:extLst>
                      <a:ext uri="{909E8E84-426E-40DD-AFC4-6F175D3DCCD1}">
                        <a14:hiddenFill xmlns:a14="http://schemas.microsoft.com/office/drawing/2010/main">
                          <a:blipFill dpi="0" rotWithShape="0">
                            <a:blip/>
                            <a:srcRect r="7303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64" name="Picture 16">
                      <a:extLst>
                        <a:ext uri="{FF2B5EF4-FFF2-40B4-BE49-F238E27FC236}">
                          <a16:creationId xmlns:a16="http://schemas.microsoft.com/office/drawing/2014/main" id="{AA466F97-3C17-9C44-A53A-36C9AB04CB9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72505" r="-1146"/>
                    <a:stretch>
                      <a:fillRect/>
                    </a:stretch>
                  </p:blipFill>
                  <p:spPr bwMode="auto">
                    <a:xfrm>
                      <a:off x="898" y="1472"/>
                      <a:ext cx="479" cy="1004"/>
                    </a:xfrm>
                    <a:prstGeom prst="rect">
                      <a:avLst/>
                    </a:prstGeom>
                    <a:noFill/>
                    <a:ln>
                      <a:noFill/>
                    </a:ln>
                    <a:effectLst/>
                    <a:extLst>
                      <a:ext uri="{909E8E84-426E-40DD-AFC4-6F175D3DCCD1}">
                        <a14:hiddenFill xmlns:a14="http://schemas.microsoft.com/office/drawing/2010/main">
                          <a:blipFill dpi="0" rotWithShape="0">
                            <a:blip/>
                            <a:srcRect l="72505" r="-114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53265" name="Picture 17">
                    <a:extLst>
                      <a:ext uri="{FF2B5EF4-FFF2-40B4-BE49-F238E27FC236}">
                        <a16:creationId xmlns:a16="http://schemas.microsoft.com/office/drawing/2014/main" id="{6B0ABBE1-A243-EF47-A02C-16A5BF72E6C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8" y="2094"/>
                    <a:ext cx="126" cy="1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66" name="Picture 18">
                    <a:extLst>
                      <a:ext uri="{FF2B5EF4-FFF2-40B4-BE49-F238E27FC236}">
                        <a16:creationId xmlns:a16="http://schemas.microsoft.com/office/drawing/2014/main" id="{954405C0-2183-B646-A95B-92CC1D9943F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2" y="2281"/>
                    <a:ext cx="115" cy="1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67" name="Picture 19">
                    <a:extLst>
                      <a:ext uri="{FF2B5EF4-FFF2-40B4-BE49-F238E27FC236}">
                        <a16:creationId xmlns:a16="http://schemas.microsoft.com/office/drawing/2014/main" id="{F6BCA765-0672-5B43-ACBD-B1CBA569C1D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2" y="2281"/>
                    <a:ext cx="126" cy="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53268" name="Rectangle 20">
                  <a:extLst>
                    <a:ext uri="{FF2B5EF4-FFF2-40B4-BE49-F238E27FC236}">
                      <a16:creationId xmlns:a16="http://schemas.microsoft.com/office/drawing/2014/main" id="{A437D816-FC03-A445-931F-5947BA37E801}"/>
                    </a:ext>
                  </a:extLst>
                </p:cNvPr>
                <p:cNvSpPr>
                  <a:spLocks noChangeArrowheads="1"/>
                </p:cNvSpPr>
                <p:nvPr/>
              </p:nvSpPr>
              <p:spPr bwMode="auto">
                <a:xfrm>
                  <a:off x="615" y="2281"/>
                  <a:ext cx="55" cy="92"/>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3269" name="Rectangle 21">
                  <a:extLst>
                    <a:ext uri="{FF2B5EF4-FFF2-40B4-BE49-F238E27FC236}">
                      <a16:creationId xmlns:a16="http://schemas.microsoft.com/office/drawing/2014/main" id="{93774D2E-CC6B-3443-B299-9985F7E8E2CB}"/>
                    </a:ext>
                  </a:extLst>
                </p:cNvPr>
                <p:cNvSpPr>
                  <a:spLocks noChangeArrowheads="1"/>
                </p:cNvSpPr>
                <p:nvPr/>
              </p:nvSpPr>
              <p:spPr bwMode="auto">
                <a:xfrm>
                  <a:off x="785" y="2125"/>
                  <a:ext cx="55" cy="248"/>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3270" name="Rectangle 22">
                  <a:extLst>
                    <a:ext uri="{FF2B5EF4-FFF2-40B4-BE49-F238E27FC236}">
                      <a16:creationId xmlns:a16="http://schemas.microsoft.com/office/drawing/2014/main" id="{9A21169E-55D6-C643-8902-97DE60AEB935}"/>
                    </a:ext>
                  </a:extLst>
                </p:cNvPr>
                <p:cNvSpPr>
                  <a:spLocks noChangeArrowheads="1"/>
                </p:cNvSpPr>
                <p:nvPr/>
              </p:nvSpPr>
              <p:spPr bwMode="auto">
                <a:xfrm>
                  <a:off x="785" y="2125"/>
                  <a:ext cx="310" cy="61"/>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53271" name="Rectangle 23">
                <a:extLst>
                  <a:ext uri="{FF2B5EF4-FFF2-40B4-BE49-F238E27FC236}">
                    <a16:creationId xmlns:a16="http://schemas.microsoft.com/office/drawing/2014/main" id="{39C22AF4-3E46-D043-BFB6-64CD1172BD71}"/>
                  </a:ext>
                </a:extLst>
              </p:cNvPr>
              <p:cNvSpPr>
                <a:spLocks noChangeArrowheads="1"/>
              </p:cNvSpPr>
              <p:nvPr/>
            </p:nvSpPr>
            <p:spPr bwMode="auto">
              <a:xfrm>
                <a:off x="502" y="2218"/>
                <a:ext cx="84" cy="61"/>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pic>
          <p:nvPicPr>
            <p:cNvPr id="53272" name="Picture 24">
              <a:extLst>
                <a:ext uri="{FF2B5EF4-FFF2-40B4-BE49-F238E27FC236}">
                  <a16:creationId xmlns:a16="http://schemas.microsoft.com/office/drawing/2014/main" id="{69D5A0C0-149C-0D45-B668-4BCCD5894BB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8" y="1874"/>
              <a:ext cx="90" cy="1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53273" name="Group 25">
            <a:extLst>
              <a:ext uri="{FF2B5EF4-FFF2-40B4-BE49-F238E27FC236}">
                <a16:creationId xmlns:a16="http://schemas.microsoft.com/office/drawing/2014/main" id="{18471615-748C-A24B-A661-4B0A908040CE}"/>
              </a:ext>
            </a:extLst>
          </p:cNvPr>
          <p:cNvGrpSpPr>
            <a:grpSpLocks/>
          </p:cNvGrpSpPr>
          <p:nvPr/>
        </p:nvGrpSpPr>
        <p:grpSpPr bwMode="auto">
          <a:xfrm>
            <a:off x="7434263" y="2332038"/>
            <a:ext cx="1833562" cy="1598612"/>
            <a:chOff x="4683" y="1469"/>
            <a:chExt cx="1155" cy="1007"/>
          </a:xfrm>
        </p:grpSpPr>
        <p:grpSp>
          <p:nvGrpSpPr>
            <p:cNvPr id="53274" name="Group 26">
              <a:extLst>
                <a:ext uri="{FF2B5EF4-FFF2-40B4-BE49-F238E27FC236}">
                  <a16:creationId xmlns:a16="http://schemas.microsoft.com/office/drawing/2014/main" id="{51376C92-3CFA-7D40-AA81-620B744547F0}"/>
                </a:ext>
              </a:extLst>
            </p:cNvPr>
            <p:cNvGrpSpPr>
              <a:grpSpLocks/>
            </p:cNvGrpSpPr>
            <p:nvPr/>
          </p:nvGrpSpPr>
          <p:grpSpPr bwMode="auto">
            <a:xfrm>
              <a:off x="4907" y="1469"/>
              <a:ext cx="931" cy="1007"/>
              <a:chOff x="4907" y="1469"/>
              <a:chExt cx="931" cy="1007"/>
            </a:xfrm>
          </p:grpSpPr>
          <p:grpSp>
            <p:nvGrpSpPr>
              <p:cNvPr id="53275" name="Group 27">
                <a:extLst>
                  <a:ext uri="{FF2B5EF4-FFF2-40B4-BE49-F238E27FC236}">
                    <a16:creationId xmlns:a16="http://schemas.microsoft.com/office/drawing/2014/main" id="{DFA548FE-2467-A643-9417-0414A4534CBD}"/>
                  </a:ext>
                </a:extLst>
              </p:cNvPr>
              <p:cNvGrpSpPr>
                <a:grpSpLocks/>
              </p:cNvGrpSpPr>
              <p:nvPr/>
            </p:nvGrpSpPr>
            <p:grpSpPr bwMode="auto">
              <a:xfrm>
                <a:off x="4907" y="1469"/>
                <a:ext cx="931" cy="1007"/>
                <a:chOff x="4907" y="1469"/>
                <a:chExt cx="931" cy="1007"/>
              </a:xfrm>
            </p:grpSpPr>
            <p:pic>
              <p:nvPicPr>
                <p:cNvPr id="53276" name="Picture 28">
                  <a:extLst>
                    <a:ext uri="{FF2B5EF4-FFF2-40B4-BE49-F238E27FC236}">
                      <a16:creationId xmlns:a16="http://schemas.microsoft.com/office/drawing/2014/main" id="{070CA028-DF83-C142-99BE-E0D40E04EBE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r="73032"/>
                <a:stretch>
                  <a:fillRect/>
                </a:stretch>
              </p:blipFill>
              <p:spPr bwMode="auto">
                <a:xfrm>
                  <a:off x="4907" y="1469"/>
                  <a:ext cx="451" cy="1007"/>
                </a:xfrm>
                <a:prstGeom prst="rect">
                  <a:avLst/>
                </a:prstGeom>
                <a:noFill/>
                <a:ln>
                  <a:noFill/>
                </a:ln>
                <a:effectLst/>
                <a:extLst>
                  <a:ext uri="{909E8E84-426E-40DD-AFC4-6F175D3DCCD1}">
                    <a14:hiddenFill xmlns:a14="http://schemas.microsoft.com/office/drawing/2010/main">
                      <a:blipFill dpi="0" rotWithShape="0">
                        <a:blip/>
                        <a:srcRect r="7303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77" name="Picture 29">
                  <a:extLst>
                    <a:ext uri="{FF2B5EF4-FFF2-40B4-BE49-F238E27FC236}">
                      <a16:creationId xmlns:a16="http://schemas.microsoft.com/office/drawing/2014/main" id="{2AC8B334-2371-CE4A-A953-639B74F5F08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72505" r="-1146"/>
                <a:stretch>
                  <a:fillRect/>
                </a:stretch>
              </p:blipFill>
              <p:spPr bwMode="auto">
                <a:xfrm>
                  <a:off x="5359" y="1469"/>
                  <a:ext cx="479" cy="1007"/>
                </a:xfrm>
                <a:prstGeom prst="rect">
                  <a:avLst/>
                </a:prstGeom>
                <a:noFill/>
                <a:ln>
                  <a:noFill/>
                </a:ln>
                <a:effectLst/>
                <a:extLst>
                  <a:ext uri="{909E8E84-426E-40DD-AFC4-6F175D3DCCD1}">
                    <a14:hiddenFill xmlns:a14="http://schemas.microsoft.com/office/drawing/2010/main">
                      <a:blipFill dpi="0" rotWithShape="0">
                        <a:blip/>
                        <a:srcRect l="72505" r="-114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53278" name="Picture 30">
                <a:extLst>
                  <a:ext uri="{FF2B5EF4-FFF2-40B4-BE49-F238E27FC236}">
                    <a16:creationId xmlns:a16="http://schemas.microsoft.com/office/drawing/2014/main" id="{75D6BA70-C330-3F43-908D-12F7206ECD9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48" y="2280"/>
                <a:ext cx="115" cy="1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79" name="Picture 31">
                <a:extLst>
                  <a:ext uri="{FF2B5EF4-FFF2-40B4-BE49-F238E27FC236}">
                    <a16:creationId xmlns:a16="http://schemas.microsoft.com/office/drawing/2014/main" id="{03BEF69A-E5CB-004D-AB29-1D44A7E8152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49" y="2187"/>
                <a:ext cx="126" cy="1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280" name="Rectangle 32">
                <a:extLst>
                  <a:ext uri="{FF2B5EF4-FFF2-40B4-BE49-F238E27FC236}">
                    <a16:creationId xmlns:a16="http://schemas.microsoft.com/office/drawing/2014/main" id="{E5CD2A4C-E6F7-3848-9005-20F20713393D}"/>
                  </a:ext>
                </a:extLst>
              </p:cNvPr>
              <p:cNvSpPr>
                <a:spLocks noChangeArrowheads="1"/>
              </p:cNvSpPr>
              <p:nvPr/>
            </p:nvSpPr>
            <p:spPr bwMode="auto">
              <a:xfrm>
                <a:off x="4991" y="2311"/>
                <a:ext cx="55" cy="92"/>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3281" name="Rectangle 33">
                <a:extLst>
                  <a:ext uri="{FF2B5EF4-FFF2-40B4-BE49-F238E27FC236}">
                    <a16:creationId xmlns:a16="http://schemas.microsoft.com/office/drawing/2014/main" id="{F344FF1A-7C62-B949-B021-B725638EEC4C}"/>
                  </a:ext>
                </a:extLst>
              </p:cNvPr>
              <p:cNvSpPr>
                <a:spLocks noChangeArrowheads="1"/>
              </p:cNvSpPr>
              <p:nvPr/>
            </p:nvSpPr>
            <p:spPr bwMode="auto">
              <a:xfrm>
                <a:off x="5161" y="2311"/>
                <a:ext cx="55" cy="92"/>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3282" name="Rectangle 34">
                <a:extLst>
                  <a:ext uri="{FF2B5EF4-FFF2-40B4-BE49-F238E27FC236}">
                    <a16:creationId xmlns:a16="http://schemas.microsoft.com/office/drawing/2014/main" id="{E1FC0F03-0192-394C-A4D0-6677F810E6E0}"/>
                  </a:ext>
                </a:extLst>
              </p:cNvPr>
              <p:cNvSpPr>
                <a:spLocks noChangeArrowheads="1"/>
              </p:cNvSpPr>
              <p:nvPr/>
            </p:nvSpPr>
            <p:spPr bwMode="auto">
              <a:xfrm>
                <a:off x="5246" y="2124"/>
                <a:ext cx="55" cy="248"/>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3283" name="Rectangle 35">
                <a:extLst>
                  <a:ext uri="{FF2B5EF4-FFF2-40B4-BE49-F238E27FC236}">
                    <a16:creationId xmlns:a16="http://schemas.microsoft.com/office/drawing/2014/main" id="{83779C5E-BB96-6945-8A85-C420ABF40A4C}"/>
                  </a:ext>
                </a:extLst>
              </p:cNvPr>
              <p:cNvSpPr>
                <a:spLocks noChangeArrowheads="1"/>
              </p:cNvSpPr>
              <p:nvPr/>
            </p:nvSpPr>
            <p:spPr bwMode="auto">
              <a:xfrm>
                <a:off x="5246" y="2124"/>
                <a:ext cx="310" cy="61"/>
              </a:xfrm>
              <a:prstGeom prst="rect">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pic>
          <p:nvPicPr>
            <p:cNvPr id="53284" name="Picture 36">
              <a:extLst>
                <a:ext uri="{FF2B5EF4-FFF2-40B4-BE49-F238E27FC236}">
                  <a16:creationId xmlns:a16="http://schemas.microsoft.com/office/drawing/2014/main" id="{A8ED226B-BCFA-BD41-935F-0469F5FFAE9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83" y="1839"/>
              <a:ext cx="151" cy="1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53285" name="Picture 37">
            <a:extLst>
              <a:ext uri="{FF2B5EF4-FFF2-40B4-BE49-F238E27FC236}">
                <a16:creationId xmlns:a16="http://schemas.microsoft.com/office/drawing/2014/main" id="{8CC6A647-7088-6146-A594-3B5C2C28053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81638" y="2841625"/>
            <a:ext cx="1196975" cy="231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86" name="Picture 38">
            <a:extLst>
              <a:ext uri="{FF2B5EF4-FFF2-40B4-BE49-F238E27FC236}">
                <a16:creationId xmlns:a16="http://schemas.microsoft.com/office/drawing/2014/main" id="{4833956A-B03E-A847-BC22-CD6895C6509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575300" y="3240088"/>
            <a:ext cx="914400" cy="203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287" name="AutoShape 39">
            <a:extLst>
              <a:ext uri="{FF2B5EF4-FFF2-40B4-BE49-F238E27FC236}">
                <a16:creationId xmlns:a16="http://schemas.microsoft.com/office/drawing/2014/main" id="{BD6AEA8C-41E1-C14F-84B5-682DA081BE58}"/>
              </a:ext>
            </a:extLst>
          </p:cNvPr>
          <p:cNvSpPr>
            <a:spLocks noChangeArrowheads="1"/>
          </p:cNvSpPr>
          <p:nvPr/>
        </p:nvSpPr>
        <p:spPr bwMode="auto">
          <a:xfrm>
            <a:off x="377825" y="2016125"/>
            <a:ext cx="4851400" cy="2266950"/>
          </a:xfrm>
          <a:prstGeom prst="roundRect">
            <a:avLst>
              <a:gd name="adj" fmla="val 16667"/>
            </a:avLst>
          </a:prstGeom>
          <a:noFill/>
          <a:ln w="25560" cap="sq">
            <a:solidFill>
              <a:srgbClr val="7F7F7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3288" name="AutoShape 40">
            <a:extLst>
              <a:ext uri="{FF2B5EF4-FFF2-40B4-BE49-F238E27FC236}">
                <a16:creationId xmlns:a16="http://schemas.microsoft.com/office/drawing/2014/main" id="{56308040-E654-3344-A403-E3675AA8A36A}"/>
              </a:ext>
            </a:extLst>
          </p:cNvPr>
          <p:cNvSpPr>
            <a:spLocks noChangeArrowheads="1"/>
          </p:cNvSpPr>
          <p:nvPr/>
        </p:nvSpPr>
        <p:spPr bwMode="auto">
          <a:xfrm>
            <a:off x="7181850" y="2016125"/>
            <a:ext cx="2457450" cy="2266950"/>
          </a:xfrm>
          <a:prstGeom prst="roundRect">
            <a:avLst>
              <a:gd name="adj" fmla="val 16667"/>
            </a:avLst>
          </a:prstGeom>
          <a:noFill/>
          <a:ln w="25560" cap="sq">
            <a:solidFill>
              <a:srgbClr val="7F7F7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53289" name="Picture 41">
            <a:extLst>
              <a:ext uri="{FF2B5EF4-FFF2-40B4-BE49-F238E27FC236}">
                <a16:creationId xmlns:a16="http://schemas.microsoft.com/office/drawing/2014/main" id="{485E6980-7418-664D-95CE-C57B48908B4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890713" y="4425950"/>
            <a:ext cx="2092325" cy="2778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90" name="Picture 42">
            <a:extLst>
              <a:ext uri="{FF2B5EF4-FFF2-40B4-BE49-F238E27FC236}">
                <a16:creationId xmlns:a16="http://schemas.microsoft.com/office/drawing/2014/main" id="{EDA146DA-4ADD-C648-885C-01DC6043CDA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848600" y="4397375"/>
            <a:ext cx="1123950" cy="306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291" name="AutoShape 43">
            <a:extLst>
              <a:ext uri="{FF2B5EF4-FFF2-40B4-BE49-F238E27FC236}">
                <a16:creationId xmlns:a16="http://schemas.microsoft.com/office/drawing/2014/main" id="{800D6238-B78E-4F4D-829F-9FB9EC05C21F}"/>
              </a:ext>
            </a:extLst>
          </p:cNvPr>
          <p:cNvSpPr>
            <a:spLocks noChangeArrowheads="1"/>
          </p:cNvSpPr>
          <p:nvPr/>
        </p:nvSpPr>
        <p:spPr bwMode="auto">
          <a:xfrm>
            <a:off x="3962400" y="5711825"/>
            <a:ext cx="838200" cy="587375"/>
          </a:xfrm>
          <a:prstGeom prst="rightArrow">
            <a:avLst>
              <a:gd name="adj1" fmla="val 50000"/>
              <a:gd name="adj2" fmla="val 37909"/>
            </a:avLst>
          </a:prstGeom>
          <a:solidFill>
            <a:srgbClr val="CCECFF"/>
          </a:solidFill>
          <a:ln w="25560" cap="sq">
            <a:solidFill>
              <a:srgbClr val="7F7F7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3292" name="AutoShape 44">
            <a:extLst>
              <a:ext uri="{FF2B5EF4-FFF2-40B4-BE49-F238E27FC236}">
                <a16:creationId xmlns:a16="http://schemas.microsoft.com/office/drawing/2014/main" id="{5C267BF1-6D2B-1F48-8369-F74C6E19EF61}"/>
              </a:ext>
            </a:extLst>
          </p:cNvPr>
          <p:cNvSpPr>
            <a:spLocks noChangeArrowheads="1"/>
          </p:cNvSpPr>
          <p:nvPr/>
        </p:nvSpPr>
        <p:spPr bwMode="auto">
          <a:xfrm>
            <a:off x="1449388" y="5543550"/>
            <a:ext cx="7370762" cy="1008063"/>
          </a:xfrm>
          <a:prstGeom prst="roundRect">
            <a:avLst>
              <a:gd name="adj" fmla="val 16667"/>
            </a:avLst>
          </a:prstGeom>
          <a:noFill/>
          <a:ln w="25560" cap="sq">
            <a:solidFill>
              <a:srgbClr val="7F7F7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3293" name="Text Box 45">
            <a:extLst>
              <a:ext uri="{FF2B5EF4-FFF2-40B4-BE49-F238E27FC236}">
                <a16:creationId xmlns:a16="http://schemas.microsoft.com/office/drawing/2014/main" id="{2F42B073-9528-2D46-9DFC-84E3A08DDF53}"/>
              </a:ext>
            </a:extLst>
          </p:cNvPr>
          <p:cNvSpPr txBox="1">
            <a:spLocks noChangeArrowheads="1"/>
          </p:cNvSpPr>
          <p:nvPr/>
        </p:nvSpPr>
        <p:spPr bwMode="auto">
          <a:xfrm>
            <a:off x="204788" y="120650"/>
            <a:ext cx="9875837"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215900" indent="-214313">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9pPr>
          </a:lstStyle>
          <a:p>
            <a:pPr algn="ctr">
              <a:lnSpc>
                <a:spcPct val="100000"/>
              </a:lnSpc>
              <a:spcBef>
                <a:spcPts val="2000"/>
              </a:spcBef>
              <a:buClrTx/>
              <a:buFontTx/>
              <a:buNone/>
            </a:pPr>
            <a:r>
              <a:rPr lang="en-US" altLang="en-US" sz="3200"/>
              <a:t>Example: Approximate Q-learning</a:t>
            </a:r>
          </a:p>
        </p:txBody>
      </p:sp>
      <p:sp>
        <p:nvSpPr>
          <p:cNvPr id="53294" name="Text Box 46">
            <a:extLst>
              <a:ext uri="{FF2B5EF4-FFF2-40B4-BE49-F238E27FC236}">
                <a16:creationId xmlns:a16="http://schemas.microsoft.com/office/drawing/2014/main" id="{70F48596-0548-1045-8E2F-CF25206F785E}"/>
              </a:ext>
            </a:extLst>
          </p:cNvPr>
          <p:cNvSpPr txBox="1">
            <a:spLocks noChangeArrowheads="1"/>
          </p:cNvSpPr>
          <p:nvPr/>
        </p:nvSpPr>
        <p:spPr bwMode="auto">
          <a:xfrm>
            <a:off x="457200" y="6583363"/>
            <a:ext cx="1828800" cy="182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640" rIns="90000" bIns="45000"/>
          <a:lstStyle>
            <a:lvl1pPr>
              <a:tabLst>
                <a:tab pos="723900" algn="l"/>
                <a:tab pos="14478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9pPr>
          </a:lstStyle>
          <a:p>
            <a:r>
              <a:rPr lang="en-US" altLang="en-US" sz="2000"/>
              <a:t>Approximate Q-function </a:t>
            </a:r>
            <a:r>
              <a:rPr lang="en-US" altLang="en-US" sz="2000" u="sng"/>
              <a:t>after</a:t>
            </a:r>
            <a:r>
              <a:rPr lang="en-US" altLang="en-US" sz="2000"/>
              <a:t> update</a:t>
            </a:r>
          </a:p>
        </p:txBody>
      </p:sp>
      <p:sp>
        <p:nvSpPr>
          <p:cNvPr id="53295" name="AutoShape 47">
            <a:extLst>
              <a:ext uri="{FF2B5EF4-FFF2-40B4-BE49-F238E27FC236}">
                <a16:creationId xmlns:a16="http://schemas.microsoft.com/office/drawing/2014/main" id="{F00B54DB-C136-6144-83F4-52923B9AA0E9}"/>
              </a:ext>
            </a:extLst>
          </p:cNvPr>
          <p:cNvSpPr>
            <a:spLocks noChangeArrowheads="1"/>
          </p:cNvSpPr>
          <p:nvPr/>
        </p:nvSpPr>
        <p:spPr bwMode="auto">
          <a:xfrm>
            <a:off x="2058988" y="6765925"/>
            <a:ext cx="5988050" cy="671513"/>
          </a:xfrm>
          <a:prstGeom prst="roundRect">
            <a:avLst>
              <a:gd name="adj" fmla="val 236"/>
            </a:avLst>
          </a:prstGeom>
          <a:noFill/>
          <a:ln w="45720" cap="flat">
            <a:solidFill>
              <a:srgbClr val="FF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3296" name="Text Box 48">
            <a:extLst>
              <a:ext uri="{FF2B5EF4-FFF2-40B4-BE49-F238E27FC236}">
                <a16:creationId xmlns:a16="http://schemas.microsoft.com/office/drawing/2014/main" id="{9C6A5897-FBAA-1B42-8F68-5327C25ADDBF}"/>
              </a:ext>
            </a:extLst>
          </p:cNvPr>
          <p:cNvSpPr txBox="1">
            <a:spLocks noChangeArrowheads="1"/>
          </p:cNvSpPr>
          <p:nvPr/>
        </p:nvSpPr>
        <p:spPr bwMode="auto">
          <a:xfrm>
            <a:off x="8229600" y="6497638"/>
            <a:ext cx="2103438" cy="182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640" rIns="90000" bIns="45000"/>
          <a:lstStyle>
            <a:lvl1pPr>
              <a:tabLst>
                <a:tab pos="723900" algn="l"/>
                <a:tab pos="14478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Microsoft YaHei" panose="020B0503020204020204" pitchFamily="34" charset="-122"/>
              </a:defRPr>
            </a:lvl9pPr>
          </a:lstStyle>
          <a:p>
            <a:r>
              <a:rPr lang="en-US" altLang="en-US" sz="2000"/>
              <a:t>New weights: </a:t>
            </a:r>
          </a:p>
          <a:p>
            <a:r>
              <a:rPr lang="en-US" altLang="en-US" sz="2000"/>
              <a:t>w</a:t>
            </a:r>
            <a:r>
              <a:rPr lang="en-US" altLang="en-US" sz="2000" baseline="-33000"/>
              <a:t>DOT</a:t>
            </a:r>
            <a:r>
              <a:rPr lang="en-US" altLang="en-US" sz="2000"/>
              <a:t> = 3.0</a:t>
            </a:r>
          </a:p>
          <a:p>
            <a:r>
              <a:rPr lang="en-US" altLang="en-US" sz="2000"/>
              <a:t>w</a:t>
            </a:r>
            <a:r>
              <a:rPr lang="en-US" altLang="en-US" sz="2000" baseline="-33000"/>
              <a:t>GST</a:t>
            </a:r>
            <a:r>
              <a:rPr lang="en-US" altLang="en-US" sz="2000"/>
              <a:t> = -3.0</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53250"/>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53251"/>
                                        </p:tgtEl>
                                        <p:attrNameLst>
                                          <p:attrName>style.visibility</p:attrName>
                                        </p:attrNameLst>
                                      </p:cBhvr>
                                      <p:to>
                                        <p:strVal val="visible"/>
                                      </p:to>
                                    </p:set>
                                  </p:childTnLst>
                                </p:cTn>
                              </p:par>
                              <p:par>
                                <p:cTn id="9" presetID="1" presetClass="entr" fill="hold" nodeType="withEffect">
                                  <p:stCondLst>
                                    <p:cond delay="0"/>
                                  </p:stCondLst>
                                  <p:childTnLst>
                                    <p:set>
                                      <p:cBhvr additive="repl">
                                        <p:cTn id="10" dur="1" fill="hold">
                                          <p:stCondLst>
                                            <p:cond delay="0"/>
                                          </p:stCondLst>
                                        </p:cTn>
                                        <p:tgtEl>
                                          <p:spTgt spid="53258"/>
                                        </p:tgtEl>
                                        <p:attrNameLst>
                                          <p:attrName>style.visibility</p:attrName>
                                        </p:attrNameLst>
                                      </p:cBhvr>
                                      <p:to>
                                        <p:strVal val="visible"/>
                                      </p:to>
                                    </p:set>
                                  </p:childTnLst>
                                </p:cTn>
                              </p:par>
                              <p:par>
                                <p:cTn id="11" presetID="1" presetClass="entr" fill="hold" nodeType="withEffect">
                                  <p:stCondLst>
                                    <p:cond delay="0"/>
                                  </p:stCondLst>
                                  <p:childTnLst>
                                    <p:set>
                                      <p:cBhvr additive="repl">
                                        <p:cTn id="12" dur="1" fill="hold">
                                          <p:stCondLst>
                                            <p:cond delay="0"/>
                                          </p:stCondLst>
                                        </p:cTn>
                                        <p:tgtEl>
                                          <p:spTgt spid="53287"/>
                                        </p:tgtEl>
                                        <p:attrNameLst>
                                          <p:attrName>style.visibility</p:attrName>
                                        </p:attrNameLst>
                                      </p:cBhvr>
                                      <p:to>
                                        <p:strVal val="visible"/>
                                      </p:to>
                                    </p:set>
                                  </p:childTnLst>
                                </p:cTn>
                              </p:par>
                              <p:par>
                                <p:cTn id="13" presetID="1" presetClass="entr" fill="hold" nodeType="withEffect">
                                  <p:stCondLst>
                                    <p:cond delay="0"/>
                                  </p:stCondLst>
                                  <p:childTnLst>
                                    <p:set>
                                      <p:cBhvr additive="repl">
                                        <p:cTn id="14" dur="1" fill="hold">
                                          <p:stCondLst>
                                            <p:cond delay="0"/>
                                          </p:stCondLst>
                                        </p:cTn>
                                        <p:tgtEl>
                                          <p:spTgt spid="5328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53249"/>
                                        </p:tgtEl>
                                        <p:attrNameLst>
                                          <p:attrName>style.visibility</p:attrName>
                                        </p:attrNameLst>
                                      </p:cBhvr>
                                      <p:to>
                                        <p:strVal val="visible"/>
                                      </p:to>
                                    </p:set>
                                  </p:childTnLst>
                                </p:cTn>
                              </p:par>
                              <p:par>
                                <p:cTn id="19" presetID="1" presetClass="entr" fill="hold" nodeType="withEffect">
                                  <p:stCondLst>
                                    <p:cond delay="0"/>
                                  </p:stCondLst>
                                  <p:childTnLst>
                                    <p:set>
                                      <p:cBhvr additive="repl">
                                        <p:cTn id="20" dur="1" fill="hold">
                                          <p:stCondLst>
                                            <p:cond delay="0"/>
                                          </p:stCondLst>
                                        </p:cTn>
                                        <p:tgtEl>
                                          <p:spTgt spid="53273"/>
                                        </p:tgtEl>
                                        <p:attrNameLst>
                                          <p:attrName>style.visibility</p:attrName>
                                        </p:attrNameLst>
                                      </p:cBhvr>
                                      <p:to>
                                        <p:strVal val="visible"/>
                                      </p:to>
                                    </p:set>
                                  </p:childTnLst>
                                </p:cTn>
                              </p:par>
                              <p:par>
                                <p:cTn id="21" presetID="1" presetClass="entr" fill="hold" nodeType="withEffect">
                                  <p:stCondLst>
                                    <p:cond delay="0"/>
                                  </p:stCondLst>
                                  <p:childTnLst>
                                    <p:set>
                                      <p:cBhvr additive="repl">
                                        <p:cTn id="22" dur="1" fill="hold">
                                          <p:stCondLst>
                                            <p:cond delay="0"/>
                                          </p:stCondLst>
                                        </p:cTn>
                                        <p:tgtEl>
                                          <p:spTgt spid="53285"/>
                                        </p:tgtEl>
                                        <p:attrNameLst>
                                          <p:attrName>style.visibility</p:attrName>
                                        </p:attrNameLst>
                                      </p:cBhvr>
                                      <p:to>
                                        <p:strVal val="visible"/>
                                      </p:to>
                                    </p:set>
                                  </p:childTnLst>
                                </p:cTn>
                              </p:par>
                              <p:par>
                                <p:cTn id="23" presetID="1" presetClass="entr" fill="hold" nodeType="withEffect">
                                  <p:stCondLst>
                                    <p:cond delay="0"/>
                                  </p:stCondLst>
                                  <p:childTnLst>
                                    <p:set>
                                      <p:cBhvr additive="repl">
                                        <p:cTn id="24" dur="1" fill="hold">
                                          <p:stCondLst>
                                            <p:cond delay="0"/>
                                          </p:stCondLst>
                                        </p:cTn>
                                        <p:tgtEl>
                                          <p:spTgt spid="53286"/>
                                        </p:tgtEl>
                                        <p:attrNameLst>
                                          <p:attrName>style.visibility</p:attrName>
                                        </p:attrNameLst>
                                      </p:cBhvr>
                                      <p:to>
                                        <p:strVal val="visible"/>
                                      </p:to>
                                    </p:set>
                                  </p:childTnLst>
                                </p:cTn>
                              </p:par>
                              <p:par>
                                <p:cTn id="25" presetID="1" presetClass="entr" fill="hold" nodeType="withEffect">
                                  <p:stCondLst>
                                    <p:cond delay="0"/>
                                  </p:stCondLst>
                                  <p:childTnLst>
                                    <p:set>
                                      <p:cBhvr additive="repl">
                                        <p:cTn id="26" dur="1" fill="hold">
                                          <p:stCondLst>
                                            <p:cond delay="0"/>
                                          </p:stCondLst>
                                        </p:cTn>
                                        <p:tgtEl>
                                          <p:spTgt spid="53288"/>
                                        </p:tgtEl>
                                        <p:attrNameLst>
                                          <p:attrName>style.visibility</p:attrName>
                                        </p:attrNameLst>
                                      </p:cBhvr>
                                      <p:to>
                                        <p:strVal val="visible"/>
                                      </p:to>
                                    </p:set>
                                  </p:childTnLst>
                                </p:cTn>
                              </p:par>
                              <p:par>
                                <p:cTn id="27" presetID="1" presetClass="entr" fill="hold" nodeType="withEffect">
                                  <p:stCondLst>
                                    <p:cond delay="0"/>
                                  </p:stCondLst>
                                  <p:childTnLst>
                                    <p:set>
                                      <p:cBhvr additive="repl">
                                        <p:cTn id="28" dur="1" fill="hold">
                                          <p:stCondLst>
                                            <p:cond delay="0"/>
                                          </p:stCondLst>
                                        </p:cTn>
                                        <p:tgtEl>
                                          <p:spTgt spid="53290"/>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fill="hold" nodeType="clickEffect">
                                  <p:stCondLst>
                                    <p:cond delay="0"/>
                                  </p:stCondLst>
                                  <p:childTnLst>
                                    <p:set>
                                      <p:cBhvr additive="repl">
                                        <p:cTn id="32" dur="1" fill="hold">
                                          <p:stCondLst>
                                            <p:cond delay="0"/>
                                          </p:stCondLst>
                                        </p:cTn>
                                        <p:tgtEl>
                                          <p:spTgt spid="53252"/>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fill="hold" nodeType="clickEffect">
                                  <p:stCondLst>
                                    <p:cond delay="0"/>
                                  </p:stCondLst>
                                  <p:childTnLst>
                                    <p:set>
                                      <p:cBhvr additive="repl">
                                        <p:cTn id="36" dur="1" fill="hold">
                                          <p:stCondLst>
                                            <p:cond delay="0"/>
                                          </p:stCondLst>
                                        </p:cTn>
                                        <p:tgtEl>
                                          <p:spTgt spid="53254"/>
                                        </p:tgtEl>
                                        <p:attrNameLst>
                                          <p:attrName>style.visibility</p:attrName>
                                        </p:attrNameLst>
                                      </p:cBhvr>
                                      <p:to>
                                        <p:strVal val="visible"/>
                                      </p:to>
                                    </p:set>
                                  </p:childTnLst>
                                </p:cTn>
                              </p:par>
                              <p:par>
                                <p:cTn id="37" presetID="1" presetClass="entr" fill="hold" nodeType="withEffect">
                                  <p:stCondLst>
                                    <p:cond delay="0"/>
                                  </p:stCondLst>
                                  <p:childTnLst>
                                    <p:set>
                                      <p:cBhvr additive="repl">
                                        <p:cTn id="38" dur="1" fill="hold">
                                          <p:stCondLst>
                                            <p:cond delay="0"/>
                                          </p:stCondLst>
                                        </p:cTn>
                                        <p:tgtEl>
                                          <p:spTgt spid="53255"/>
                                        </p:tgtEl>
                                        <p:attrNameLst>
                                          <p:attrName>style.visibility</p:attrName>
                                        </p:attrNameLst>
                                      </p:cBhvr>
                                      <p:to>
                                        <p:strVal val="visible"/>
                                      </p:to>
                                    </p:set>
                                  </p:childTnLst>
                                </p:cTn>
                              </p:par>
                              <p:par>
                                <p:cTn id="39" presetID="1" presetClass="entr" fill="hold" nodeType="withEffect">
                                  <p:stCondLst>
                                    <p:cond delay="0"/>
                                  </p:stCondLst>
                                  <p:childTnLst>
                                    <p:set>
                                      <p:cBhvr additive="repl">
                                        <p:cTn id="40" dur="1" fill="hold">
                                          <p:stCondLst>
                                            <p:cond delay="0"/>
                                          </p:stCondLst>
                                        </p:cTn>
                                        <p:tgtEl>
                                          <p:spTgt spid="53256"/>
                                        </p:tgtEl>
                                        <p:attrNameLst>
                                          <p:attrName>style.visibility</p:attrName>
                                        </p:attrNameLst>
                                      </p:cBhvr>
                                      <p:to>
                                        <p:strVal val="visible"/>
                                      </p:to>
                                    </p:set>
                                  </p:childTnLst>
                                </p:cTn>
                              </p:par>
                              <p:par>
                                <p:cTn id="41" presetID="1" presetClass="entr" fill="hold" nodeType="withEffect">
                                  <p:stCondLst>
                                    <p:cond delay="0"/>
                                  </p:stCondLst>
                                  <p:childTnLst>
                                    <p:set>
                                      <p:cBhvr additive="repl">
                                        <p:cTn id="42" dur="1" fill="hold">
                                          <p:stCondLst>
                                            <p:cond delay="0"/>
                                          </p:stCondLst>
                                        </p:cTn>
                                        <p:tgtEl>
                                          <p:spTgt spid="53291"/>
                                        </p:tgtEl>
                                        <p:attrNameLst>
                                          <p:attrName>style.visibility</p:attrName>
                                        </p:attrNameLst>
                                      </p:cBhvr>
                                      <p:to>
                                        <p:strVal val="visible"/>
                                      </p:to>
                                    </p:set>
                                  </p:childTnLst>
                                </p:cTn>
                              </p:par>
                              <p:par>
                                <p:cTn id="43" presetID="1" presetClass="entr" fill="hold" nodeType="withEffect">
                                  <p:stCondLst>
                                    <p:cond delay="0"/>
                                  </p:stCondLst>
                                  <p:childTnLst>
                                    <p:set>
                                      <p:cBhvr additive="repl">
                                        <p:cTn id="44" dur="1" fill="hold">
                                          <p:stCondLst>
                                            <p:cond delay="0"/>
                                          </p:stCondLst>
                                        </p:cTn>
                                        <p:tgtEl>
                                          <p:spTgt spid="53292"/>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fill="hold" nodeType="clickEffect">
                                  <p:stCondLst>
                                    <p:cond delay="0"/>
                                  </p:stCondLst>
                                  <p:childTnLst>
                                    <p:set>
                                      <p:cBhvr additive="repl">
                                        <p:cTn id="48" dur="1" fill="hold">
                                          <p:stCondLst>
                                            <p:cond delay="0"/>
                                          </p:stCondLst>
                                        </p:cTn>
                                        <p:tgtEl>
                                          <p:spTgt spid="53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322778" y="1264806"/>
            <a:ext cx="7435069" cy="718036"/>
          </a:xfrm>
          <a:prstGeom prst="roundRect">
            <a:avLst/>
          </a:prstGeom>
          <a:solidFill>
            <a:srgbClr val="CCECFF"/>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600"/>
          </a:p>
        </p:txBody>
      </p:sp>
      <p:sp>
        <p:nvSpPr>
          <p:cNvPr id="1803267" name="Rectangle 3"/>
          <p:cNvSpPr>
            <a:spLocks noGrp="1" noChangeArrowheads="1"/>
          </p:cNvSpPr>
          <p:nvPr>
            <p:ph idx="1"/>
          </p:nvPr>
        </p:nvSpPr>
        <p:spPr>
          <a:xfrm>
            <a:off x="378314" y="2151235"/>
            <a:ext cx="8980534" cy="5013494"/>
          </a:xfrm>
        </p:spPr>
        <p:txBody>
          <a:bodyPr>
            <a:normAutofit/>
          </a:bodyPr>
          <a:lstStyle/>
          <a:p>
            <a:pPr>
              <a:lnSpc>
                <a:spcPct val="80000"/>
              </a:lnSpc>
              <a:spcBef>
                <a:spcPts val="2015"/>
              </a:spcBef>
            </a:pPr>
            <a:r>
              <a:rPr lang="en-US" altLang="en-US" sz="2400" dirty="0"/>
              <a:t>Q-learning with linear Q-functions:</a:t>
            </a:r>
          </a:p>
          <a:p>
            <a:pPr>
              <a:lnSpc>
                <a:spcPct val="80000"/>
              </a:lnSpc>
              <a:spcBef>
                <a:spcPts val="2015"/>
              </a:spcBef>
            </a:pPr>
            <a:endParaRPr lang="en-US" altLang="en-US" sz="2400" dirty="0"/>
          </a:p>
          <a:p>
            <a:pPr>
              <a:lnSpc>
                <a:spcPct val="80000"/>
              </a:lnSpc>
              <a:spcBef>
                <a:spcPts val="2015"/>
              </a:spcBef>
            </a:pPr>
            <a:endParaRPr lang="en-US" altLang="en-US" sz="2400" dirty="0"/>
          </a:p>
          <a:p>
            <a:pPr>
              <a:lnSpc>
                <a:spcPct val="80000"/>
              </a:lnSpc>
              <a:spcBef>
                <a:spcPts val="2015"/>
              </a:spcBef>
            </a:pPr>
            <a:endParaRPr lang="en-US" altLang="en-US" sz="2400" dirty="0"/>
          </a:p>
          <a:p>
            <a:pPr>
              <a:lnSpc>
                <a:spcPct val="80000"/>
              </a:lnSpc>
              <a:spcBef>
                <a:spcPts val="2015"/>
              </a:spcBef>
            </a:pPr>
            <a:endParaRPr lang="en-US" altLang="en-US" sz="2400" dirty="0"/>
          </a:p>
          <a:p>
            <a:pPr>
              <a:lnSpc>
                <a:spcPct val="80000"/>
              </a:lnSpc>
              <a:spcBef>
                <a:spcPts val="2015"/>
              </a:spcBef>
            </a:pPr>
            <a:r>
              <a:rPr lang="en-US" altLang="en-US" sz="2400" dirty="0"/>
              <a:t>Intuitive interpretation:</a:t>
            </a:r>
          </a:p>
          <a:p>
            <a:pPr lvl="1">
              <a:lnSpc>
                <a:spcPct val="80000"/>
              </a:lnSpc>
              <a:spcBef>
                <a:spcPts val="2015"/>
              </a:spcBef>
            </a:pPr>
            <a:r>
              <a:rPr lang="en-US" altLang="en-US" sz="2000" dirty="0"/>
              <a:t>Adjust weights of active features</a:t>
            </a:r>
          </a:p>
          <a:p>
            <a:pPr lvl="1">
              <a:lnSpc>
                <a:spcPct val="80000"/>
              </a:lnSpc>
              <a:spcBef>
                <a:spcPts val="2015"/>
              </a:spcBef>
            </a:pPr>
            <a:r>
              <a:rPr lang="en-US" altLang="en-US" sz="2000" dirty="0"/>
              <a:t>E.g., if something unexpectedly bad happens, blame the features that were on: </a:t>
            </a:r>
            <a:r>
              <a:rPr lang="en-US" altLang="en-US" sz="2000" dirty="0" err="1"/>
              <a:t>disprefer</a:t>
            </a:r>
            <a:r>
              <a:rPr lang="en-US" altLang="en-US" sz="2000" dirty="0"/>
              <a:t> all states with that state’s features</a:t>
            </a:r>
            <a:endParaRPr lang="en-US" altLang="en-US" sz="1200" dirty="0"/>
          </a:p>
          <a:p>
            <a:pPr>
              <a:lnSpc>
                <a:spcPct val="80000"/>
              </a:lnSpc>
              <a:spcBef>
                <a:spcPts val="2015"/>
              </a:spcBef>
            </a:pPr>
            <a:r>
              <a:rPr lang="en-US" altLang="en-US" sz="2400" dirty="0"/>
              <a:t>Formal justification: online least squares</a:t>
            </a:r>
          </a:p>
        </p:txBody>
      </p:sp>
      <p:pic>
        <p:nvPicPr>
          <p:cNvPr id="18" name="Picture 17" descr="txp_fig"/>
          <p:cNvPicPr>
            <a:picLocks noChangeAspect="1"/>
          </p:cNvPicPr>
          <p:nvPr>
            <p:custDataLst>
              <p:tags r:id="rId1"/>
            </p:custDataLst>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1822" y="3911767"/>
            <a:ext cx="4127067" cy="289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txp_fig"/>
          <p:cNvPicPr>
            <a:picLocks noChangeAspect="1"/>
          </p:cNvPicPr>
          <p:nvPr>
            <p:custDataLst>
              <p:tags r:id="rId2"/>
            </p:custDataLst>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29402" y="4445111"/>
            <a:ext cx="3734996" cy="279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7" name="Picture 6" descr="txp_fig"/>
          <p:cNvPicPr>
            <a:picLocks noChangeAspect="1" noChangeArrowheads="1"/>
          </p:cNvPicPr>
          <p:nvPr>
            <p:custDataLst>
              <p:tags r:id="rId3"/>
            </p:custDataLst>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27551" y="1485808"/>
            <a:ext cx="6477907" cy="315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txp_fig"/>
          <p:cNvPicPr>
            <a:picLocks noChangeAspect="1"/>
          </p:cNvPicPr>
          <p:nvPr>
            <p:custDataLst>
              <p:tags r:id="rId4"/>
            </p:custDataLst>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3885" y="3184013"/>
            <a:ext cx="4829834" cy="538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TP_tmp.png"/>
          <p:cNvPicPr>
            <a:picLocks noChangeAspect="1"/>
          </p:cNvPicPr>
          <p:nvPr>
            <p:custDataLst>
              <p:tags r:id="rId5"/>
            </p:custDataLst>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3884" y="2705314"/>
            <a:ext cx="2845365" cy="33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TextBox 16"/>
          <p:cNvSpPr txBox="1">
            <a:spLocks noChangeArrowheads="1"/>
          </p:cNvSpPr>
          <p:nvPr/>
        </p:nvSpPr>
        <p:spPr bwMode="auto">
          <a:xfrm>
            <a:off x="5795884" y="3825860"/>
            <a:ext cx="1323836" cy="426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170"/>
              <a:t>Exact Q’s</a:t>
            </a:r>
          </a:p>
        </p:txBody>
      </p:sp>
      <p:sp>
        <p:nvSpPr>
          <p:cNvPr id="18443" name="TextBox 17"/>
          <p:cNvSpPr txBox="1">
            <a:spLocks noChangeArrowheads="1"/>
          </p:cNvSpPr>
          <p:nvPr/>
        </p:nvSpPr>
        <p:spPr bwMode="auto">
          <a:xfrm>
            <a:off x="5726041" y="4359204"/>
            <a:ext cx="2063533" cy="426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170"/>
              <a:t>Approximate Q’s</a:t>
            </a:r>
          </a:p>
        </p:txBody>
      </p:sp>
      <p:sp>
        <p:nvSpPr>
          <p:cNvPr id="14" name="Title 1"/>
          <p:cNvSpPr>
            <a:spLocks noGrp="1"/>
          </p:cNvSpPr>
          <p:nvPr>
            <p:ph type="title"/>
          </p:nvPr>
        </p:nvSpPr>
        <p:spPr>
          <a:xfrm>
            <a:off x="276142" y="196867"/>
            <a:ext cx="9528340" cy="985267"/>
          </a:xfrm>
        </p:spPr>
        <p:txBody>
          <a:bodyPr>
            <a:normAutofit/>
          </a:bodyPr>
          <a:lstStyle/>
          <a:p>
            <a:r>
              <a:rPr lang="en-US" sz="4400" dirty="0"/>
              <a:t>Approximate Q-Learning</a:t>
            </a:r>
          </a:p>
        </p:txBody>
      </p:sp>
      <p:pic>
        <p:nvPicPr>
          <p:cNvPr id="13" name="Image" descr="Image">
            <a:extLst>
              <a:ext uri="{FF2B5EF4-FFF2-40B4-BE49-F238E27FC236}">
                <a16:creationId xmlns:a16="http://schemas.microsoft.com/office/drawing/2014/main" id="{BCE3DF5B-8DDB-5A4A-83CF-18E493EF0131}"/>
              </a:ext>
            </a:extLst>
          </p:cNvPr>
          <p:cNvPicPr>
            <a:picLocks noChangeAspect="1"/>
          </p:cNvPicPr>
          <p:nvPr/>
        </p:nvPicPr>
        <p:blipFill rotWithShape="1">
          <a:blip r:embed="rId12"/>
          <a:srcRect t="58920"/>
          <a:stretch/>
        </p:blipFill>
        <p:spPr>
          <a:xfrm>
            <a:off x="5040312" y="4823514"/>
            <a:ext cx="6263639" cy="761361"/>
          </a:xfrm>
          <a:prstGeom prst="rect">
            <a:avLst/>
          </a:prstGeom>
          <a:ln w="12700">
            <a:miter lim="400000"/>
          </a:ln>
        </p:spPr>
      </p:pic>
    </p:spTree>
    <p:extLst>
      <p:ext uri="{BB962C8B-B14F-4D97-AF65-F5344CB8AC3E}">
        <p14:creationId xmlns:p14="http://schemas.microsoft.com/office/powerpoint/2010/main" val="13180642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032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44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44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03267">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03267">
                                            <p:txEl>
                                              <p:pRg st="6" end="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03267">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0326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2" grpId="0"/>
      <p:bldP spid="1844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322778" y="1264806"/>
            <a:ext cx="7435069" cy="718036"/>
          </a:xfrm>
          <a:prstGeom prst="roundRect">
            <a:avLst/>
          </a:prstGeom>
          <a:solidFill>
            <a:srgbClr val="CCECFF"/>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600"/>
          </a:p>
        </p:txBody>
      </p:sp>
      <p:sp>
        <p:nvSpPr>
          <p:cNvPr id="1803267" name="Rectangle 3"/>
          <p:cNvSpPr>
            <a:spLocks noGrp="1" noChangeArrowheads="1"/>
          </p:cNvSpPr>
          <p:nvPr>
            <p:ph idx="1"/>
          </p:nvPr>
        </p:nvSpPr>
        <p:spPr>
          <a:xfrm>
            <a:off x="378314" y="2151235"/>
            <a:ext cx="8980534" cy="5013494"/>
          </a:xfrm>
        </p:spPr>
        <p:txBody>
          <a:bodyPr>
            <a:normAutofit/>
          </a:bodyPr>
          <a:lstStyle/>
          <a:p>
            <a:pPr>
              <a:lnSpc>
                <a:spcPct val="80000"/>
              </a:lnSpc>
              <a:spcBef>
                <a:spcPts val="2015"/>
              </a:spcBef>
            </a:pPr>
            <a:r>
              <a:rPr lang="en-US" altLang="en-US" sz="2400" dirty="0"/>
              <a:t>Q-learning with linear Q-functions:</a:t>
            </a:r>
          </a:p>
          <a:p>
            <a:pPr>
              <a:lnSpc>
                <a:spcPct val="80000"/>
              </a:lnSpc>
              <a:spcBef>
                <a:spcPts val="2015"/>
              </a:spcBef>
            </a:pPr>
            <a:endParaRPr lang="en-US" altLang="en-US" sz="2400" dirty="0"/>
          </a:p>
          <a:p>
            <a:pPr>
              <a:lnSpc>
                <a:spcPct val="80000"/>
              </a:lnSpc>
              <a:spcBef>
                <a:spcPts val="2015"/>
              </a:spcBef>
            </a:pPr>
            <a:endParaRPr lang="en-US" altLang="en-US" sz="2400" dirty="0"/>
          </a:p>
          <a:p>
            <a:pPr>
              <a:lnSpc>
                <a:spcPct val="80000"/>
              </a:lnSpc>
              <a:spcBef>
                <a:spcPts val="2015"/>
              </a:spcBef>
            </a:pPr>
            <a:endParaRPr lang="en-US" altLang="en-US" sz="2400" dirty="0"/>
          </a:p>
          <a:p>
            <a:pPr>
              <a:lnSpc>
                <a:spcPct val="80000"/>
              </a:lnSpc>
              <a:spcBef>
                <a:spcPts val="2015"/>
              </a:spcBef>
            </a:pPr>
            <a:endParaRPr lang="en-US" altLang="en-US" sz="2400" dirty="0"/>
          </a:p>
          <a:p>
            <a:pPr>
              <a:lnSpc>
                <a:spcPct val="80000"/>
              </a:lnSpc>
              <a:spcBef>
                <a:spcPts val="2015"/>
              </a:spcBef>
            </a:pPr>
            <a:r>
              <a:rPr lang="en-US" altLang="en-US" sz="2400" dirty="0"/>
              <a:t>Intuitive interpretation:</a:t>
            </a:r>
          </a:p>
          <a:p>
            <a:pPr lvl="1"/>
            <a:r>
              <a:rPr lang="en-US" altLang="en-US" sz="2000" u="sng" dirty="0">
                <a:cs typeface="Segoe UI" panose="020B0502040204020203" pitchFamily="34" charset="0"/>
              </a:rPr>
              <a:t>If TD-error is positive</a:t>
            </a:r>
            <a:r>
              <a:rPr lang="en-US" altLang="en-US" sz="2000" dirty="0">
                <a:cs typeface="Segoe UI" panose="020B0502040204020203" pitchFamily="34" charset="0"/>
              </a:rPr>
              <a:t>, then Q(</a:t>
            </a:r>
            <a:r>
              <a:rPr lang="en-US" altLang="en-US" sz="2000" dirty="0" err="1">
                <a:cs typeface="Segoe UI" panose="020B0502040204020203" pitchFamily="34" charset="0"/>
              </a:rPr>
              <a:t>s,a</a:t>
            </a:r>
            <a:r>
              <a:rPr lang="en-US" altLang="en-US" sz="2000" dirty="0">
                <a:cs typeface="Segoe UI" panose="020B0502040204020203" pitchFamily="34" charset="0"/>
              </a:rPr>
              <a:t>) needs to become more positive.</a:t>
            </a:r>
          </a:p>
          <a:p>
            <a:pPr lvl="1"/>
            <a:r>
              <a:rPr lang="en-US" altLang="en-US" sz="2000" dirty="0">
                <a:cs typeface="Segoe UI" panose="020B0502040204020203" pitchFamily="34" charset="0"/>
              </a:rPr>
              <a:t>The contribution of feature </a:t>
            </a:r>
            <a:r>
              <a:rPr lang="en-US" altLang="en-US" sz="2000" dirty="0" err="1">
                <a:cs typeface="Segoe UI" panose="020B0502040204020203" pitchFamily="34" charset="0"/>
              </a:rPr>
              <a:t>i</a:t>
            </a:r>
            <a:r>
              <a:rPr lang="en-US" altLang="en-US" sz="2000" dirty="0">
                <a:cs typeface="Segoe UI" panose="020B0502040204020203" pitchFamily="34" charset="0"/>
              </a:rPr>
              <a:t> to Q(</a:t>
            </a:r>
            <a:r>
              <a:rPr lang="en-US" altLang="en-US" sz="2000" dirty="0" err="1">
                <a:cs typeface="Segoe UI" panose="020B0502040204020203" pitchFamily="34" charset="0"/>
              </a:rPr>
              <a:t>s,a</a:t>
            </a:r>
            <a:r>
              <a:rPr lang="en-US" altLang="en-US" sz="2000" dirty="0">
                <a:cs typeface="Segoe UI" panose="020B0502040204020203" pitchFamily="34" charset="0"/>
              </a:rPr>
              <a:t>) is given by </a:t>
            </a:r>
            <a:r>
              <a:rPr lang="en-US" altLang="en-US" sz="2000" dirty="0" err="1">
                <a:cs typeface="Segoe UI" panose="020B0502040204020203" pitchFamily="34" charset="0"/>
              </a:rPr>
              <a:t>w</a:t>
            </a:r>
            <a:r>
              <a:rPr lang="en-US" altLang="en-US" sz="2000" baseline="-33000" dirty="0" err="1">
                <a:cs typeface="Segoe UI" panose="020B0502040204020203" pitchFamily="34" charset="0"/>
              </a:rPr>
              <a:t>i</a:t>
            </a:r>
            <a:r>
              <a:rPr lang="en-US" altLang="en-US" sz="2000" dirty="0">
                <a:cs typeface="Segoe UI" panose="020B0502040204020203" pitchFamily="34" charset="0"/>
              </a:rPr>
              <a:t> * f</a:t>
            </a:r>
            <a:r>
              <a:rPr lang="en-US" altLang="en-US" sz="2000" baseline="-33000" dirty="0">
                <a:cs typeface="Segoe UI" panose="020B0502040204020203" pitchFamily="34" charset="0"/>
              </a:rPr>
              <a:t>i</a:t>
            </a:r>
          </a:p>
          <a:p>
            <a:pPr lvl="1"/>
            <a:r>
              <a:rPr lang="en-US" altLang="en-US" sz="2000" dirty="0">
                <a:cs typeface="Segoe UI" panose="020B0502040204020203" pitchFamily="34" charset="0"/>
              </a:rPr>
              <a:t>To make </a:t>
            </a:r>
            <a:r>
              <a:rPr lang="en-US" altLang="en-US" sz="2000" dirty="0" err="1">
                <a:cs typeface="Segoe UI" panose="020B0502040204020203" pitchFamily="34" charset="0"/>
              </a:rPr>
              <a:t>w</a:t>
            </a:r>
            <a:r>
              <a:rPr lang="en-US" altLang="en-US" sz="2000" baseline="-33000" dirty="0" err="1">
                <a:cs typeface="Segoe UI" panose="020B0502040204020203" pitchFamily="34" charset="0"/>
              </a:rPr>
              <a:t>i</a:t>
            </a:r>
            <a:r>
              <a:rPr lang="en-US" altLang="en-US" sz="2000" dirty="0">
                <a:cs typeface="Segoe UI" panose="020B0502040204020203" pitchFamily="34" charset="0"/>
              </a:rPr>
              <a:t> * f</a:t>
            </a:r>
            <a:r>
              <a:rPr lang="en-US" altLang="en-US" sz="2000" baseline="-33000" dirty="0">
                <a:cs typeface="Segoe UI" panose="020B0502040204020203" pitchFamily="34" charset="0"/>
              </a:rPr>
              <a:t>i</a:t>
            </a:r>
            <a:r>
              <a:rPr lang="en-US" altLang="en-US" sz="2000" dirty="0">
                <a:cs typeface="Segoe UI" panose="020B0502040204020203" pitchFamily="34" charset="0"/>
              </a:rPr>
              <a:t> more positive, </a:t>
            </a:r>
            <a:r>
              <a:rPr lang="en-US" altLang="en-US" sz="2000" dirty="0" err="1">
                <a:cs typeface="Segoe UI" panose="020B0502040204020203" pitchFamily="34" charset="0"/>
              </a:rPr>
              <a:t>w</a:t>
            </a:r>
            <a:r>
              <a:rPr lang="en-US" altLang="en-US" sz="2000" baseline="-33000" dirty="0" err="1">
                <a:cs typeface="Segoe UI" panose="020B0502040204020203" pitchFamily="34" charset="0"/>
              </a:rPr>
              <a:t>i</a:t>
            </a:r>
            <a:r>
              <a:rPr lang="en-US" altLang="en-US" sz="2000" dirty="0">
                <a:cs typeface="Segoe UI" panose="020B0502040204020203" pitchFamily="34" charset="0"/>
              </a:rPr>
              <a:t> must become more </a:t>
            </a:r>
            <a:r>
              <a:rPr lang="en-US" altLang="en-US" sz="2000" u="sng" dirty="0">
                <a:cs typeface="Segoe UI" panose="020B0502040204020203" pitchFamily="34" charset="0"/>
              </a:rPr>
              <a:t>positive</a:t>
            </a:r>
            <a:r>
              <a:rPr lang="en-US" altLang="en-US" sz="2000" dirty="0">
                <a:cs typeface="Segoe UI" panose="020B0502040204020203" pitchFamily="34" charset="0"/>
              </a:rPr>
              <a:t> if f</a:t>
            </a:r>
            <a:r>
              <a:rPr lang="en-US" altLang="en-US" sz="2000" baseline="-33000" dirty="0">
                <a:cs typeface="Segoe UI" panose="020B0502040204020203" pitchFamily="34" charset="0"/>
              </a:rPr>
              <a:t>i </a:t>
            </a:r>
            <a:r>
              <a:rPr lang="en-US" altLang="en-US" sz="2000" dirty="0">
                <a:cs typeface="Segoe UI" panose="020B0502040204020203" pitchFamily="34" charset="0"/>
              </a:rPr>
              <a:t>is positive,</a:t>
            </a:r>
            <a:br>
              <a:rPr lang="en-US" altLang="en-US" sz="2000" dirty="0">
                <a:cs typeface="Segoe UI" panose="020B0502040204020203" pitchFamily="34" charset="0"/>
              </a:rPr>
            </a:br>
            <a:r>
              <a:rPr lang="en-US" altLang="en-US" sz="2000" dirty="0">
                <a:cs typeface="Segoe UI" panose="020B0502040204020203" pitchFamily="34" charset="0"/>
              </a:rPr>
              <a:t>and </a:t>
            </a:r>
            <a:r>
              <a:rPr lang="en-US" altLang="en-US" sz="2000" dirty="0" err="1">
                <a:cs typeface="Segoe UI" panose="020B0502040204020203" pitchFamily="34" charset="0"/>
              </a:rPr>
              <a:t>w</a:t>
            </a:r>
            <a:r>
              <a:rPr lang="en-US" altLang="en-US" sz="2000" baseline="-33000" dirty="0" err="1">
                <a:cs typeface="Segoe UI" panose="020B0502040204020203" pitchFamily="34" charset="0"/>
              </a:rPr>
              <a:t>i</a:t>
            </a:r>
            <a:r>
              <a:rPr lang="en-US" altLang="en-US" sz="2000" dirty="0">
                <a:cs typeface="Segoe UI" panose="020B0502040204020203" pitchFamily="34" charset="0"/>
              </a:rPr>
              <a:t> must become more </a:t>
            </a:r>
            <a:r>
              <a:rPr lang="en-US" altLang="en-US" sz="2000" u="sng" dirty="0">
                <a:cs typeface="Segoe UI" panose="020B0502040204020203" pitchFamily="34" charset="0"/>
              </a:rPr>
              <a:t>negative</a:t>
            </a:r>
            <a:r>
              <a:rPr lang="en-US" altLang="en-US" sz="2000" dirty="0">
                <a:cs typeface="Segoe UI" panose="020B0502040204020203" pitchFamily="34" charset="0"/>
              </a:rPr>
              <a:t> if f</a:t>
            </a:r>
            <a:r>
              <a:rPr lang="en-US" altLang="en-US" sz="2000" baseline="-33000" dirty="0">
                <a:cs typeface="Segoe UI" panose="020B0502040204020203" pitchFamily="34" charset="0"/>
              </a:rPr>
              <a:t>i </a:t>
            </a:r>
            <a:r>
              <a:rPr lang="en-US" altLang="en-US" sz="2000" dirty="0">
                <a:cs typeface="Segoe UI" panose="020B0502040204020203" pitchFamily="34" charset="0"/>
              </a:rPr>
              <a:t>is negative </a:t>
            </a:r>
          </a:p>
          <a:p>
            <a:r>
              <a:rPr lang="en-US" altLang="en-US" sz="2400" dirty="0"/>
              <a:t>Formal justification: online least squares</a:t>
            </a:r>
          </a:p>
        </p:txBody>
      </p:sp>
      <p:pic>
        <p:nvPicPr>
          <p:cNvPr id="18" name="Picture 17" descr="txp_fig"/>
          <p:cNvPicPr>
            <a:picLocks noChangeAspect="1"/>
          </p:cNvPicPr>
          <p:nvPr>
            <p:custDataLst>
              <p:tags r:id="rId1"/>
            </p:custDataLst>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1822" y="3911767"/>
            <a:ext cx="4127067" cy="289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txp_fig"/>
          <p:cNvPicPr>
            <a:picLocks noChangeAspect="1"/>
          </p:cNvPicPr>
          <p:nvPr>
            <p:custDataLst>
              <p:tags r:id="rId2"/>
            </p:custDataLst>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29402" y="4445111"/>
            <a:ext cx="3734996" cy="279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7" name="Picture 6" descr="txp_fig"/>
          <p:cNvPicPr>
            <a:picLocks noChangeAspect="1" noChangeArrowheads="1"/>
          </p:cNvPicPr>
          <p:nvPr>
            <p:custDataLst>
              <p:tags r:id="rId3"/>
            </p:custDataLst>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27551" y="1485808"/>
            <a:ext cx="6477907" cy="315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txp_fig"/>
          <p:cNvPicPr>
            <a:picLocks noChangeAspect="1"/>
          </p:cNvPicPr>
          <p:nvPr>
            <p:custDataLst>
              <p:tags r:id="rId4"/>
            </p:custDataLst>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3885" y="3184013"/>
            <a:ext cx="4829834" cy="538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TP_tmp.png"/>
          <p:cNvPicPr>
            <a:picLocks noChangeAspect="1"/>
          </p:cNvPicPr>
          <p:nvPr>
            <p:custDataLst>
              <p:tags r:id="rId5"/>
            </p:custDataLst>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3884" y="2705314"/>
            <a:ext cx="2845365" cy="33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TextBox 16"/>
          <p:cNvSpPr txBox="1">
            <a:spLocks noChangeArrowheads="1"/>
          </p:cNvSpPr>
          <p:nvPr/>
        </p:nvSpPr>
        <p:spPr bwMode="auto">
          <a:xfrm>
            <a:off x="5795884" y="3825860"/>
            <a:ext cx="1323836" cy="426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170"/>
              <a:t>Exact Q’s</a:t>
            </a:r>
          </a:p>
        </p:txBody>
      </p:sp>
      <p:sp>
        <p:nvSpPr>
          <p:cNvPr id="18443" name="TextBox 17"/>
          <p:cNvSpPr txBox="1">
            <a:spLocks noChangeArrowheads="1"/>
          </p:cNvSpPr>
          <p:nvPr/>
        </p:nvSpPr>
        <p:spPr bwMode="auto">
          <a:xfrm>
            <a:off x="5726041" y="4359204"/>
            <a:ext cx="2063533" cy="426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170"/>
              <a:t>Approximate Q’s</a:t>
            </a:r>
          </a:p>
        </p:txBody>
      </p:sp>
      <p:sp>
        <p:nvSpPr>
          <p:cNvPr id="14" name="Title 1"/>
          <p:cNvSpPr>
            <a:spLocks noGrp="1"/>
          </p:cNvSpPr>
          <p:nvPr>
            <p:ph type="title"/>
          </p:nvPr>
        </p:nvSpPr>
        <p:spPr>
          <a:xfrm>
            <a:off x="276142" y="196867"/>
            <a:ext cx="9528340" cy="985267"/>
          </a:xfrm>
        </p:spPr>
        <p:txBody>
          <a:bodyPr>
            <a:normAutofit/>
          </a:bodyPr>
          <a:lstStyle/>
          <a:p>
            <a:r>
              <a:rPr lang="en-US" sz="4400" dirty="0"/>
              <a:t>Approximate Q-Learning</a:t>
            </a:r>
          </a:p>
        </p:txBody>
      </p:sp>
      <p:pic>
        <p:nvPicPr>
          <p:cNvPr id="13" name="Image" descr="Image">
            <a:extLst>
              <a:ext uri="{FF2B5EF4-FFF2-40B4-BE49-F238E27FC236}">
                <a16:creationId xmlns:a16="http://schemas.microsoft.com/office/drawing/2014/main" id="{BCE3DF5B-8DDB-5A4A-83CF-18E493EF0131}"/>
              </a:ext>
            </a:extLst>
          </p:cNvPr>
          <p:cNvPicPr>
            <a:picLocks noChangeAspect="1"/>
          </p:cNvPicPr>
          <p:nvPr/>
        </p:nvPicPr>
        <p:blipFill rotWithShape="1">
          <a:blip r:embed="rId12"/>
          <a:srcRect t="58920"/>
          <a:stretch/>
        </p:blipFill>
        <p:spPr>
          <a:xfrm>
            <a:off x="6281138" y="6605701"/>
            <a:ext cx="4599066" cy="559028"/>
          </a:xfrm>
          <a:prstGeom prst="rect">
            <a:avLst/>
          </a:prstGeom>
          <a:ln w="12700">
            <a:miter lim="400000"/>
          </a:ln>
        </p:spPr>
      </p:pic>
    </p:spTree>
    <p:extLst>
      <p:ext uri="{BB962C8B-B14F-4D97-AF65-F5344CB8AC3E}">
        <p14:creationId xmlns:p14="http://schemas.microsoft.com/office/powerpoint/2010/main" val="7764712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032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44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44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03267">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0326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03267">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03267">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032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2" grpId="0"/>
      <p:bldP spid="1844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322778" y="1264806"/>
            <a:ext cx="7435069" cy="718036"/>
          </a:xfrm>
          <a:prstGeom prst="roundRect">
            <a:avLst/>
          </a:prstGeom>
          <a:solidFill>
            <a:srgbClr val="CCECFF"/>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600"/>
          </a:p>
        </p:txBody>
      </p:sp>
      <p:sp>
        <p:nvSpPr>
          <p:cNvPr id="1803267" name="Rectangle 3"/>
          <p:cNvSpPr>
            <a:spLocks noGrp="1" noChangeArrowheads="1"/>
          </p:cNvSpPr>
          <p:nvPr>
            <p:ph idx="1"/>
          </p:nvPr>
        </p:nvSpPr>
        <p:spPr>
          <a:xfrm>
            <a:off x="378314" y="2151235"/>
            <a:ext cx="8980534" cy="5013494"/>
          </a:xfrm>
        </p:spPr>
        <p:txBody>
          <a:bodyPr>
            <a:normAutofit/>
          </a:bodyPr>
          <a:lstStyle/>
          <a:p>
            <a:pPr>
              <a:lnSpc>
                <a:spcPct val="80000"/>
              </a:lnSpc>
              <a:spcBef>
                <a:spcPts val="2015"/>
              </a:spcBef>
            </a:pPr>
            <a:r>
              <a:rPr lang="en-US" altLang="en-US" sz="2400" dirty="0"/>
              <a:t>Q-learning with linear Q-functions:</a:t>
            </a:r>
          </a:p>
          <a:p>
            <a:pPr>
              <a:lnSpc>
                <a:spcPct val="80000"/>
              </a:lnSpc>
              <a:spcBef>
                <a:spcPts val="2015"/>
              </a:spcBef>
            </a:pPr>
            <a:endParaRPr lang="en-US" altLang="en-US" sz="2400" dirty="0"/>
          </a:p>
          <a:p>
            <a:pPr>
              <a:lnSpc>
                <a:spcPct val="80000"/>
              </a:lnSpc>
              <a:spcBef>
                <a:spcPts val="2015"/>
              </a:spcBef>
            </a:pPr>
            <a:endParaRPr lang="en-US" altLang="en-US" sz="2400" dirty="0"/>
          </a:p>
          <a:p>
            <a:pPr>
              <a:lnSpc>
                <a:spcPct val="80000"/>
              </a:lnSpc>
              <a:spcBef>
                <a:spcPts val="2015"/>
              </a:spcBef>
            </a:pPr>
            <a:endParaRPr lang="en-US" altLang="en-US" sz="2400" dirty="0"/>
          </a:p>
          <a:p>
            <a:pPr>
              <a:lnSpc>
                <a:spcPct val="80000"/>
              </a:lnSpc>
              <a:spcBef>
                <a:spcPts val="2015"/>
              </a:spcBef>
            </a:pPr>
            <a:endParaRPr lang="en-US" altLang="en-US" sz="2400" dirty="0"/>
          </a:p>
          <a:p>
            <a:pPr>
              <a:lnSpc>
                <a:spcPct val="80000"/>
              </a:lnSpc>
              <a:spcBef>
                <a:spcPts val="2015"/>
              </a:spcBef>
            </a:pPr>
            <a:r>
              <a:rPr lang="en-US" altLang="en-US" sz="2400" dirty="0"/>
              <a:t>Intuitive interpretation:</a:t>
            </a:r>
          </a:p>
          <a:p>
            <a:pPr lvl="1"/>
            <a:r>
              <a:rPr lang="en-US" altLang="en-US" sz="2000" dirty="0">
                <a:cs typeface="Segoe UI" panose="020B0502040204020203" pitchFamily="34" charset="0"/>
              </a:rPr>
              <a:t>f</a:t>
            </a:r>
            <a:r>
              <a:rPr lang="en-US" altLang="en-US" sz="2000" baseline="-33000" dirty="0">
                <a:cs typeface="Segoe UI" panose="020B0502040204020203" pitchFamily="34" charset="0"/>
              </a:rPr>
              <a:t>i</a:t>
            </a:r>
            <a:r>
              <a:rPr lang="en-US" altLang="en-US" sz="2000" dirty="0">
                <a:cs typeface="Segoe UI" panose="020B0502040204020203" pitchFamily="34" charset="0"/>
              </a:rPr>
              <a:t>(</a:t>
            </a:r>
            <a:r>
              <a:rPr lang="en-US" altLang="en-US" sz="2000" dirty="0" err="1">
                <a:cs typeface="Segoe UI" panose="020B0502040204020203" pitchFamily="34" charset="0"/>
              </a:rPr>
              <a:t>s,a</a:t>
            </a:r>
            <a:r>
              <a:rPr lang="en-US" altLang="en-US" sz="2000" dirty="0">
                <a:cs typeface="Segoe UI" panose="020B0502040204020203" pitchFamily="34" charset="0"/>
              </a:rPr>
              <a:t>) in the update rule also maintains the relative importance of each weight </a:t>
            </a:r>
          </a:p>
          <a:p>
            <a:pPr lvl="1"/>
            <a:r>
              <a:rPr lang="en-US" altLang="en-US" sz="2000" dirty="0">
                <a:cs typeface="Segoe UI" panose="020B0502040204020203" pitchFamily="34" charset="0"/>
              </a:rPr>
              <a:t>Update rule adjusts weights in the correct direction, at the correct scale</a:t>
            </a:r>
          </a:p>
          <a:p>
            <a:r>
              <a:rPr lang="en-US" altLang="en-US" sz="2400" dirty="0"/>
              <a:t>Formal justification: online least squares</a:t>
            </a:r>
          </a:p>
        </p:txBody>
      </p:sp>
      <p:pic>
        <p:nvPicPr>
          <p:cNvPr id="18" name="Picture 17" descr="txp_fig"/>
          <p:cNvPicPr>
            <a:picLocks noChangeAspect="1"/>
          </p:cNvPicPr>
          <p:nvPr>
            <p:custDataLst>
              <p:tags r:id="rId1"/>
            </p:custDataLst>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1822" y="3911767"/>
            <a:ext cx="4127067" cy="289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txp_fig"/>
          <p:cNvPicPr>
            <a:picLocks noChangeAspect="1"/>
          </p:cNvPicPr>
          <p:nvPr>
            <p:custDataLst>
              <p:tags r:id="rId2"/>
            </p:custDataLst>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29402" y="4445111"/>
            <a:ext cx="3734996" cy="279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7" name="Picture 6" descr="txp_fig"/>
          <p:cNvPicPr>
            <a:picLocks noChangeAspect="1" noChangeArrowheads="1"/>
          </p:cNvPicPr>
          <p:nvPr>
            <p:custDataLst>
              <p:tags r:id="rId3"/>
            </p:custDataLst>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27551" y="1485808"/>
            <a:ext cx="6477907" cy="315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txp_fig"/>
          <p:cNvPicPr>
            <a:picLocks noChangeAspect="1"/>
          </p:cNvPicPr>
          <p:nvPr>
            <p:custDataLst>
              <p:tags r:id="rId4"/>
            </p:custDataLst>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3885" y="3184013"/>
            <a:ext cx="4829834" cy="538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TP_tmp.png"/>
          <p:cNvPicPr>
            <a:picLocks noChangeAspect="1"/>
          </p:cNvPicPr>
          <p:nvPr>
            <p:custDataLst>
              <p:tags r:id="rId5"/>
            </p:custDataLst>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3884" y="2705314"/>
            <a:ext cx="2845365" cy="33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TextBox 16"/>
          <p:cNvSpPr txBox="1">
            <a:spLocks noChangeArrowheads="1"/>
          </p:cNvSpPr>
          <p:nvPr/>
        </p:nvSpPr>
        <p:spPr bwMode="auto">
          <a:xfrm>
            <a:off x="5795884" y="3825860"/>
            <a:ext cx="1323836" cy="426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170"/>
              <a:t>Exact Q’s</a:t>
            </a:r>
          </a:p>
        </p:txBody>
      </p:sp>
      <p:sp>
        <p:nvSpPr>
          <p:cNvPr id="18443" name="TextBox 17"/>
          <p:cNvSpPr txBox="1">
            <a:spLocks noChangeArrowheads="1"/>
          </p:cNvSpPr>
          <p:nvPr/>
        </p:nvSpPr>
        <p:spPr bwMode="auto">
          <a:xfrm>
            <a:off x="5726041" y="4359204"/>
            <a:ext cx="2063533" cy="426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170"/>
              <a:t>Approximate Q’s</a:t>
            </a:r>
          </a:p>
        </p:txBody>
      </p:sp>
      <p:sp>
        <p:nvSpPr>
          <p:cNvPr id="14" name="Title 1"/>
          <p:cNvSpPr>
            <a:spLocks noGrp="1"/>
          </p:cNvSpPr>
          <p:nvPr>
            <p:ph type="title"/>
          </p:nvPr>
        </p:nvSpPr>
        <p:spPr>
          <a:xfrm>
            <a:off x="276142" y="196867"/>
            <a:ext cx="9528340" cy="985267"/>
          </a:xfrm>
        </p:spPr>
        <p:txBody>
          <a:bodyPr>
            <a:normAutofit/>
          </a:bodyPr>
          <a:lstStyle/>
          <a:p>
            <a:r>
              <a:rPr lang="en-US" sz="4400" dirty="0"/>
              <a:t>Approximate Q-Learning</a:t>
            </a:r>
          </a:p>
        </p:txBody>
      </p:sp>
      <p:pic>
        <p:nvPicPr>
          <p:cNvPr id="16" name="Image" descr="Image">
            <a:extLst>
              <a:ext uri="{FF2B5EF4-FFF2-40B4-BE49-F238E27FC236}">
                <a16:creationId xmlns:a16="http://schemas.microsoft.com/office/drawing/2014/main" id="{D1963079-913F-F14A-9A57-B101865B22B2}"/>
              </a:ext>
            </a:extLst>
          </p:cNvPr>
          <p:cNvPicPr>
            <a:picLocks noChangeAspect="1"/>
          </p:cNvPicPr>
          <p:nvPr/>
        </p:nvPicPr>
        <p:blipFill rotWithShape="1">
          <a:blip r:embed="rId12"/>
          <a:srcRect t="58920"/>
          <a:stretch/>
        </p:blipFill>
        <p:spPr>
          <a:xfrm>
            <a:off x="6281138" y="6605701"/>
            <a:ext cx="4599066" cy="559028"/>
          </a:xfrm>
          <a:prstGeom prst="rect">
            <a:avLst/>
          </a:prstGeom>
          <a:ln w="12700">
            <a:miter lim="400000"/>
          </a:ln>
        </p:spPr>
      </p:pic>
    </p:spTree>
    <p:extLst>
      <p:ext uri="{BB962C8B-B14F-4D97-AF65-F5344CB8AC3E}">
        <p14:creationId xmlns:p14="http://schemas.microsoft.com/office/powerpoint/2010/main" val="3040369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032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44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4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03267">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03267">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03267">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03267">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2" grpId="0"/>
      <p:bldP spid="1844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a:extLst>
              <a:ext uri="{FF2B5EF4-FFF2-40B4-BE49-F238E27FC236}">
                <a16:creationId xmlns:a16="http://schemas.microsoft.com/office/drawing/2014/main" id="{21AF0583-2AE0-2D4E-A396-35B4FE18E8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5400" y="5390529"/>
            <a:ext cx="5330825" cy="549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322" name="Picture 2">
            <a:extLst>
              <a:ext uri="{FF2B5EF4-FFF2-40B4-BE49-F238E27FC236}">
                <a16:creationId xmlns:a16="http://schemas.microsoft.com/office/drawing/2014/main" id="{90CEDBBF-189C-334E-9631-6CBEEF902F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14400"/>
            <a:ext cx="9144000" cy="3776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323" name="AutoShape 3">
            <a:extLst>
              <a:ext uri="{FF2B5EF4-FFF2-40B4-BE49-F238E27FC236}">
                <a16:creationId xmlns:a16="http://schemas.microsoft.com/office/drawing/2014/main" id="{C10C33F8-6E63-1A4F-8AA9-E21DDD295902}"/>
              </a:ext>
            </a:extLst>
          </p:cNvPr>
          <p:cNvSpPr>
            <a:spLocks noChangeArrowheads="1"/>
          </p:cNvSpPr>
          <p:nvPr/>
        </p:nvSpPr>
        <p:spPr bwMode="auto">
          <a:xfrm>
            <a:off x="1371600" y="3565525"/>
            <a:ext cx="5851525" cy="365125"/>
          </a:xfrm>
          <a:prstGeom prst="roundRect">
            <a:avLst>
              <a:gd name="adj" fmla="val 431"/>
            </a:avLst>
          </a:prstGeom>
          <a:noFill/>
          <a:ln w="45720" cap="flat">
            <a:solidFill>
              <a:srgbClr val="FF33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6324" name="Text Box 4">
            <a:extLst>
              <a:ext uri="{FF2B5EF4-FFF2-40B4-BE49-F238E27FC236}">
                <a16:creationId xmlns:a16="http://schemas.microsoft.com/office/drawing/2014/main" id="{BCC0FA80-31AA-2640-BEE6-40447E197038}"/>
              </a:ext>
            </a:extLst>
          </p:cNvPr>
          <p:cNvSpPr txBox="1">
            <a:spLocks noChangeArrowheads="1"/>
          </p:cNvSpPr>
          <p:nvPr/>
        </p:nvSpPr>
        <p:spPr bwMode="auto">
          <a:xfrm>
            <a:off x="204788" y="120650"/>
            <a:ext cx="9875837"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215900" indent="-214313">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9pPr>
          </a:lstStyle>
          <a:p>
            <a:pPr algn="ctr">
              <a:lnSpc>
                <a:spcPct val="100000"/>
              </a:lnSpc>
              <a:spcBef>
                <a:spcPts val="2000"/>
              </a:spcBef>
              <a:buClrTx/>
              <a:buFontTx/>
              <a:buNone/>
            </a:pPr>
            <a:r>
              <a:rPr lang="en-US" altLang="en-US" sz="3200" dirty="0">
                <a:cs typeface="Segoe UI" panose="020B0502040204020203" pitchFamily="34" charset="0"/>
              </a:rPr>
              <a:t>Semi-gradient Q-learning with linear FA</a:t>
            </a:r>
          </a:p>
        </p:txBody>
      </p:sp>
      <p:sp>
        <p:nvSpPr>
          <p:cNvPr id="56325" name="Text Box 5">
            <a:extLst>
              <a:ext uri="{FF2B5EF4-FFF2-40B4-BE49-F238E27FC236}">
                <a16:creationId xmlns:a16="http://schemas.microsoft.com/office/drawing/2014/main" id="{7484E7C1-1C4B-8743-8848-D3829F15C232}"/>
              </a:ext>
            </a:extLst>
          </p:cNvPr>
          <p:cNvSpPr txBox="1">
            <a:spLocks noChangeArrowheads="1"/>
          </p:cNvSpPr>
          <p:nvPr/>
        </p:nvSpPr>
        <p:spPr bwMode="auto">
          <a:xfrm>
            <a:off x="914400" y="1371600"/>
            <a:ext cx="6718300" cy="562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6168" rIns="90000" bIns="45000"/>
          <a:lstStyle>
            <a:lvl1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9pPr>
          </a:lstStyle>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endParaRPr lang="en-US" altLang="en-US" sz="2400" dirty="0">
              <a:cs typeface="Segoe UI" panose="020B0502040204020203" pitchFamily="34" charset="0"/>
            </a:endParaRPr>
          </a:p>
          <a:p>
            <a:r>
              <a:rPr lang="en-US" altLang="en-US" sz="2200" dirty="0">
                <a:cs typeface="Segoe UI" panose="020B0502040204020203" pitchFamily="34" charset="0"/>
              </a:rPr>
              <a:t>Replace line in box with steps on previous slide:</a:t>
            </a:r>
          </a:p>
          <a:p>
            <a:r>
              <a:rPr lang="en-US" altLang="en-US" sz="2200" dirty="0">
                <a:cs typeface="Segoe UI" panose="020B0502040204020203" pitchFamily="34" charset="0"/>
              </a:rPr>
              <a:t>1. Compute TD-error:</a:t>
            </a:r>
          </a:p>
          <a:p>
            <a:endParaRPr lang="en-US" altLang="en-US" sz="2200" dirty="0">
              <a:cs typeface="Segoe UI" panose="020B0502040204020203" pitchFamily="34" charset="0"/>
            </a:endParaRPr>
          </a:p>
          <a:p>
            <a:r>
              <a:rPr lang="en-US" altLang="en-US" sz="2200" dirty="0">
                <a:cs typeface="Segoe UI" panose="020B0502040204020203" pitchFamily="34" charset="0"/>
              </a:rPr>
              <a:t>2. For </a:t>
            </a:r>
            <a:r>
              <a:rPr lang="en-US" altLang="en-US" sz="2200" u="sng" dirty="0">
                <a:cs typeface="Segoe UI" panose="020B0502040204020203" pitchFamily="34" charset="0"/>
              </a:rPr>
              <a:t>each</a:t>
            </a:r>
            <a:r>
              <a:rPr lang="en-US" altLang="en-US" sz="2200" dirty="0">
                <a:cs typeface="Segoe UI" panose="020B0502040204020203" pitchFamily="34" charset="0"/>
              </a:rPr>
              <a:t> weight </a:t>
            </a:r>
            <a:r>
              <a:rPr lang="en-US" altLang="en-US" sz="2200" dirty="0" err="1">
                <a:cs typeface="Segoe UI" panose="020B0502040204020203" pitchFamily="34" charset="0"/>
              </a:rPr>
              <a:t>w</a:t>
            </a:r>
            <a:r>
              <a:rPr lang="en-US" altLang="en-US" sz="2200" baseline="-33000" dirty="0" err="1">
                <a:cs typeface="Segoe UI" panose="020B0502040204020203" pitchFamily="34" charset="0"/>
              </a:rPr>
              <a:t>i</a:t>
            </a:r>
            <a:r>
              <a:rPr lang="en-US" altLang="en-US" sz="2200" dirty="0">
                <a:cs typeface="Segoe UI" panose="020B0502040204020203" pitchFamily="34" charset="0"/>
              </a:rPr>
              <a:t> corresponding to feature f</a:t>
            </a:r>
            <a:r>
              <a:rPr lang="en-US" altLang="en-US" sz="2200" baseline="-33000" dirty="0">
                <a:cs typeface="Segoe UI" panose="020B0502040204020203" pitchFamily="34" charset="0"/>
              </a:rPr>
              <a:t>i</a:t>
            </a:r>
            <a:r>
              <a:rPr lang="en-US" altLang="en-US" sz="2200" dirty="0">
                <a:cs typeface="Segoe UI" panose="020B0502040204020203" pitchFamily="34" charset="0"/>
              </a:rPr>
              <a:t>:</a:t>
            </a:r>
          </a:p>
          <a:p>
            <a:endParaRPr lang="en-US" altLang="en-US" sz="2400" dirty="0">
              <a:cs typeface="Segoe UI" panose="020B0502040204020203" pitchFamily="34" charset="0"/>
            </a:endParaRPr>
          </a:p>
        </p:txBody>
      </p:sp>
      <p:pic>
        <p:nvPicPr>
          <p:cNvPr id="56326" name="Picture 6">
            <a:extLst>
              <a:ext uri="{FF2B5EF4-FFF2-40B4-BE49-F238E27FC236}">
                <a16:creationId xmlns:a16="http://schemas.microsoft.com/office/drawing/2014/main" id="{D0F23A3A-8176-874A-A645-C84BFB8E76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5500" y="6639270"/>
            <a:ext cx="5294313" cy="365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74A637-A38D-1E45-A5D3-D55AB40494F7}"/>
              </a:ext>
            </a:extLst>
          </p:cNvPr>
          <p:cNvPicPr>
            <a:picLocks noChangeAspect="1"/>
          </p:cNvPicPr>
          <p:nvPr/>
        </p:nvPicPr>
        <p:blipFill>
          <a:blip r:embed="rId3">
            <a:lum/>
            <a:alphaModFix/>
          </a:blip>
          <a:srcRect/>
          <a:stretch>
            <a:fillRect/>
          </a:stretch>
        </p:blipFill>
        <p:spPr>
          <a:xfrm>
            <a:off x="583365" y="1478337"/>
            <a:ext cx="8838942" cy="3174687"/>
          </a:xfrm>
          <a:prstGeom prst="rect">
            <a:avLst/>
          </a:prstGeom>
          <a:noFill/>
          <a:ln>
            <a:noFill/>
          </a:ln>
        </p:spPr>
      </p:pic>
      <p:sp>
        <p:nvSpPr>
          <p:cNvPr id="4" name="AutoShape 3">
            <a:extLst>
              <a:ext uri="{FF2B5EF4-FFF2-40B4-BE49-F238E27FC236}">
                <a16:creationId xmlns:a16="http://schemas.microsoft.com/office/drawing/2014/main" id="{580BD2A8-FB1E-3B4A-BD23-E31061BE86A2}"/>
              </a:ext>
            </a:extLst>
          </p:cNvPr>
          <p:cNvSpPr/>
          <p:nvPr/>
        </p:nvSpPr>
        <p:spPr>
          <a:xfrm>
            <a:off x="1348560" y="5244823"/>
            <a:ext cx="1853999" cy="1544760"/>
          </a:xfrm>
          <a:custGeom>
            <a:avLst/>
            <a:gdLst>
              <a:gd name="f0" fmla="val 10800000"/>
              <a:gd name="f1" fmla="val 5400000"/>
              <a:gd name="f2" fmla="val 180"/>
              <a:gd name="f3" fmla="val w"/>
              <a:gd name="f4" fmla="val h"/>
              <a:gd name="f5" fmla="val 0"/>
              <a:gd name="f6" fmla="val 21600"/>
              <a:gd name="f7" fmla="+- 0 0 0"/>
              <a:gd name="f8" fmla="*/ f3 1 21600"/>
              <a:gd name="f9" fmla="*/ f4 1 21600"/>
              <a:gd name="f10" fmla="*/ f7 f0 1"/>
              <a:gd name="f11" fmla="*/ 10800 f8 1"/>
              <a:gd name="f12" fmla="*/ 0 f9 1"/>
              <a:gd name="f13" fmla="*/ f10 1 f2"/>
              <a:gd name="f14" fmla="*/ 0 f8 1"/>
              <a:gd name="f15" fmla="*/ 10800 f9 1"/>
              <a:gd name="f16" fmla="*/ 21600 f9 1"/>
              <a:gd name="f17" fmla="*/ 21600 f8 1"/>
              <a:gd name="f18" fmla="+- f13 0 f1"/>
            </a:gdLst>
            <a:ahLst/>
            <a:cxnLst>
              <a:cxn ang="3cd4">
                <a:pos x="hc" y="t"/>
              </a:cxn>
              <a:cxn ang="0">
                <a:pos x="r" y="vc"/>
              </a:cxn>
              <a:cxn ang="cd4">
                <a:pos x="hc" y="b"/>
              </a:cxn>
              <a:cxn ang="cd2">
                <a:pos x="l" y="vc"/>
              </a:cxn>
              <a:cxn ang="f18">
                <a:pos x="f11" y="f12"/>
              </a:cxn>
              <a:cxn ang="f18">
                <a:pos x="f14" y="f15"/>
              </a:cxn>
              <a:cxn ang="f18">
                <a:pos x="f11" y="f16"/>
              </a:cxn>
              <a:cxn ang="f18">
                <a:pos x="f17" y="f15"/>
              </a:cxn>
            </a:cxnLst>
            <a:rect l="l" t="t" r="r" b="b"/>
            <a:pathLst>
              <a:path w="21600" h="21600">
                <a:moveTo>
                  <a:pt x="f5" y="f5"/>
                </a:moveTo>
                <a:lnTo>
                  <a:pt x="f6" y="f5"/>
                </a:lnTo>
                <a:lnTo>
                  <a:pt x="f6" y="f6"/>
                </a:lnTo>
                <a:lnTo>
                  <a:pt x="f5" y="f6"/>
                </a:lnTo>
                <a:lnTo>
                  <a:pt x="f5" y="f5"/>
                </a:lnTo>
                <a:close/>
              </a:path>
            </a:pathLst>
          </a:custGeom>
          <a:solidFill>
            <a:srgbClr val="729FCF"/>
          </a:solidFill>
          <a:ln w="9360" cap="sq">
            <a:solidFill>
              <a:srgbClr val="3465A4"/>
            </a:solidFill>
            <a:prstDash val="solid"/>
            <a:round/>
          </a:ln>
        </p:spPr>
        <p:txBody>
          <a:bodyPr wrap="none" lIns="90000" tIns="69840" rIns="90000" bIns="45000" anchor="ctr" anchorCtr="0" compatLnSpc="0">
            <a:noAutofit/>
          </a:bodyPr>
          <a:lstStyle/>
          <a:p>
            <a:pPr marL="0" marR="0" lvl="0" indent="0" algn="ctr" hangingPunct="0">
              <a:lnSpc>
                <a:spcPct val="100000"/>
              </a:lnSpc>
              <a:spcBef>
                <a:spcPts val="0"/>
              </a:spcBef>
              <a:spcAft>
                <a:spcPts val="0"/>
              </a:spcAft>
              <a:buNone/>
              <a:tabLst/>
            </a:pPr>
            <a:r>
              <a:rPr lang="en-US" sz="2800" b="0" i="0" u="none" strike="noStrike" kern="1200" cap="none">
                <a:ln>
                  <a:noFill/>
                </a:ln>
                <a:solidFill>
                  <a:srgbClr val="000000"/>
                </a:solidFill>
                <a:latin typeface="Liberation Sans" pitchFamily="18"/>
                <a:ea typeface="Noto Sans CJK SC Regular" pitchFamily="2"/>
                <a:cs typeface="FreeSans" pitchFamily="2"/>
              </a:rPr>
              <a:t>World</a:t>
            </a:r>
          </a:p>
        </p:txBody>
      </p:sp>
      <p:sp>
        <p:nvSpPr>
          <p:cNvPr id="5" name="Straight Connector 4">
            <a:extLst>
              <a:ext uri="{FF2B5EF4-FFF2-40B4-BE49-F238E27FC236}">
                <a16:creationId xmlns:a16="http://schemas.microsoft.com/office/drawing/2014/main" id="{87CEDB93-6CD8-F740-AC1E-2A9A557C56F4}"/>
              </a:ext>
            </a:extLst>
          </p:cNvPr>
          <p:cNvSpPr/>
          <p:nvPr/>
        </p:nvSpPr>
        <p:spPr>
          <a:xfrm>
            <a:off x="3279600" y="6017383"/>
            <a:ext cx="1081440" cy="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 name="TextBox 5">
            <a:extLst>
              <a:ext uri="{FF2B5EF4-FFF2-40B4-BE49-F238E27FC236}">
                <a16:creationId xmlns:a16="http://schemas.microsoft.com/office/drawing/2014/main" id="{A1EFE217-B7C1-8C4F-895E-5925FC5DF983}"/>
              </a:ext>
            </a:extLst>
          </p:cNvPr>
          <p:cNvSpPr txBox="1"/>
          <p:nvPr/>
        </p:nvSpPr>
        <p:spPr>
          <a:xfrm>
            <a:off x="3434040" y="5653783"/>
            <a:ext cx="803160" cy="870479"/>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200" b="0" i="0" u="none" strike="noStrike" kern="1200" cap="none">
                <a:ln>
                  <a:noFill/>
                </a:ln>
                <a:latin typeface="Liberation Sans" pitchFamily="18"/>
                <a:ea typeface="Noto Sans CJK SC Regular" pitchFamily="2"/>
                <a:cs typeface="FreeSans" pitchFamily="2"/>
              </a:rPr>
              <a:t>state</a:t>
            </a:r>
          </a:p>
        </p:txBody>
      </p:sp>
      <p:sp>
        <p:nvSpPr>
          <p:cNvPr id="7" name="Straight Connector 6">
            <a:extLst>
              <a:ext uri="{FF2B5EF4-FFF2-40B4-BE49-F238E27FC236}">
                <a16:creationId xmlns:a16="http://schemas.microsoft.com/office/drawing/2014/main" id="{C4BB1CAE-4CDE-3640-9CA2-2D0FAFDEA26D}"/>
              </a:ext>
            </a:extLst>
          </p:cNvPr>
          <p:cNvSpPr/>
          <p:nvPr/>
        </p:nvSpPr>
        <p:spPr>
          <a:xfrm>
            <a:off x="6292079" y="5531022"/>
            <a:ext cx="1313281" cy="40896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 name="Straight Connector 7">
            <a:extLst>
              <a:ext uri="{FF2B5EF4-FFF2-40B4-BE49-F238E27FC236}">
                <a16:creationId xmlns:a16="http://schemas.microsoft.com/office/drawing/2014/main" id="{7E580E28-32BF-9A48-99BE-C67B6ABF550E}"/>
              </a:ext>
            </a:extLst>
          </p:cNvPr>
          <p:cNvSpPr/>
          <p:nvPr/>
        </p:nvSpPr>
        <p:spPr>
          <a:xfrm flipV="1">
            <a:off x="6292079" y="6094423"/>
            <a:ext cx="1313281" cy="3862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 name="TextBox 8">
            <a:extLst>
              <a:ext uri="{FF2B5EF4-FFF2-40B4-BE49-F238E27FC236}">
                <a16:creationId xmlns:a16="http://schemas.microsoft.com/office/drawing/2014/main" id="{5469F935-D9E0-F144-94CA-38750D752C2D}"/>
              </a:ext>
            </a:extLst>
          </p:cNvPr>
          <p:cNvSpPr txBox="1"/>
          <p:nvPr/>
        </p:nvSpPr>
        <p:spPr>
          <a:xfrm>
            <a:off x="7682400" y="5785903"/>
            <a:ext cx="1004400" cy="870119"/>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400" b="0" i="0" u="none" strike="noStrike" kern="1200" cap="none">
                <a:ln>
                  <a:noFill/>
                </a:ln>
                <a:latin typeface="Liberation Sans" pitchFamily="18"/>
                <a:ea typeface="Noto Sans CJK SC Regular" pitchFamily="2"/>
                <a:cs typeface="FreeSans" pitchFamily="2"/>
              </a:rPr>
              <a:t>action</a:t>
            </a:r>
          </a:p>
        </p:txBody>
      </p:sp>
      <p:cxnSp>
        <p:nvCxnSpPr>
          <p:cNvPr id="10" name="Elbow Connector 9">
            <a:extLst>
              <a:ext uri="{FF2B5EF4-FFF2-40B4-BE49-F238E27FC236}">
                <a16:creationId xmlns:a16="http://schemas.microsoft.com/office/drawing/2014/main" id="{1F04AA34-0D04-C745-B41B-295DA464DC2B}"/>
              </a:ext>
            </a:extLst>
          </p:cNvPr>
          <p:cNvCxnSpPr>
            <a:stCxn id="9" idx="2"/>
            <a:endCxn id="4" idx="6"/>
          </p:cNvCxnSpPr>
          <p:nvPr/>
        </p:nvCxnSpPr>
        <p:spPr>
          <a:xfrm rot="5400000">
            <a:off x="5163300" y="3768282"/>
            <a:ext cx="133561" cy="5909040"/>
          </a:xfrm>
          <a:prstGeom prst="bentConnector5">
            <a:avLst>
              <a:gd name="adj1" fmla="val 561140"/>
              <a:gd name="adj2" fmla="val 46406"/>
              <a:gd name="adj3" fmla="val 561480"/>
            </a:avLst>
          </a:prstGeom>
          <a:noFill/>
          <a:ln w="0">
            <a:solidFill>
              <a:srgbClr val="000000"/>
            </a:solidFill>
            <a:prstDash val="solid"/>
            <a:tailEnd type="arrow"/>
          </a:ln>
        </p:spPr>
      </p:cxnSp>
      <p:sp>
        <p:nvSpPr>
          <p:cNvPr id="11" name="TextBox 10">
            <a:extLst>
              <a:ext uri="{FF2B5EF4-FFF2-40B4-BE49-F238E27FC236}">
                <a16:creationId xmlns:a16="http://schemas.microsoft.com/office/drawing/2014/main" id="{837691C3-CD0A-874A-A016-601AAB3BCCCA}"/>
              </a:ext>
            </a:extLst>
          </p:cNvPr>
          <p:cNvSpPr txBox="1"/>
          <p:nvPr/>
        </p:nvSpPr>
        <p:spPr>
          <a:xfrm>
            <a:off x="6601320" y="5322222"/>
            <a:ext cx="926999" cy="74268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600" b="0" i="0" u="none" strike="noStrike" kern="1200" cap="none">
                <a:ln>
                  <a:noFill/>
                </a:ln>
                <a:latin typeface="Liberation Sans" pitchFamily="18"/>
                <a:ea typeface="Noto Sans CJK SC Regular" pitchFamily="2"/>
                <a:cs typeface="FreeSans" pitchFamily="2"/>
              </a:rPr>
              <a:t>argmax</a:t>
            </a:r>
          </a:p>
        </p:txBody>
      </p:sp>
      <p:grpSp>
        <p:nvGrpSpPr>
          <p:cNvPr id="12" name="Group 11">
            <a:extLst>
              <a:ext uri="{FF2B5EF4-FFF2-40B4-BE49-F238E27FC236}">
                <a16:creationId xmlns:a16="http://schemas.microsoft.com/office/drawing/2014/main" id="{5A513FC2-3811-A442-88E7-FBBF4963DEA1}"/>
              </a:ext>
            </a:extLst>
          </p:cNvPr>
          <p:cNvGrpSpPr/>
          <p:nvPr/>
        </p:nvGrpSpPr>
        <p:grpSpPr>
          <a:xfrm>
            <a:off x="4169700" y="5212782"/>
            <a:ext cx="2045340" cy="1608841"/>
            <a:chOff x="4169700" y="4911839"/>
            <a:chExt cx="2045340" cy="1608841"/>
          </a:xfrm>
        </p:grpSpPr>
        <p:sp>
          <p:nvSpPr>
            <p:cNvPr id="13" name="Freeform 12">
              <a:extLst>
                <a:ext uri="{FF2B5EF4-FFF2-40B4-BE49-F238E27FC236}">
                  <a16:creationId xmlns:a16="http://schemas.microsoft.com/office/drawing/2014/main" id="{DA59EA09-9BDE-CA40-A8FD-6B7716840E78}"/>
                </a:ext>
              </a:extLst>
            </p:cNvPr>
            <p:cNvSpPr/>
            <p:nvPr/>
          </p:nvSpPr>
          <p:spPr>
            <a:xfrm>
              <a:off x="4445280" y="4911839"/>
              <a:ext cx="1769400" cy="16088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 name="Straight Connector 13">
              <a:extLst>
                <a:ext uri="{FF2B5EF4-FFF2-40B4-BE49-F238E27FC236}">
                  <a16:creationId xmlns:a16="http://schemas.microsoft.com/office/drawing/2014/main" id="{AE5C14A0-6223-794E-8851-B12EDD63D6DF}"/>
                </a:ext>
              </a:extLst>
            </p:cNvPr>
            <p:cNvSpPr/>
            <p:nvPr/>
          </p:nvSpPr>
          <p:spPr>
            <a:xfrm>
              <a:off x="4928040" y="4911839"/>
              <a:ext cx="0" cy="1608841"/>
            </a:xfrm>
            <a:prstGeom prst="line">
              <a:avLst/>
            </a:prstGeom>
            <a:noFill/>
            <a:ln w="12600">
              <a:solidFill>
                <a:srgbClr val="000000"/>
              </a:solidFill>
              <a:prstDash val="solid"/>
            </a:ln>
          </p:spPr>
          <p:txBody>
            <a:bodyPr wrap="none" lIns="96120" tIns="51120" rIns="96120" bIns="5112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 name="Straight Connector 14">
              <a:extLst>
                <a:ext uri="{FF2B5EF4-FFF2-40B4-BE49-F238E27FC236}">
                  <a16:creationId xmlns:a16="http://schemas.microsoft.com/office/drawing/2014/main" id="{280007C6-07C8-0242-86BC-2FD4DF2297AE}"/>
                </a:ext>
              </a:extLst>
            </p:cNvPr>
            <p:cNvSpPr/>
            <p:nvPr/>
          </p:nvSpPr>
          <p:spPr>
            <a:xfrm>
              <a:off x="4445280" y="5394600"/>
              <a:ext cx="1769760" cy="0"/>
            </a:xfrm>
            <a:prstGeom prst="line">
              <a:avLst/>
            </a:prstGeom>
            <a:noFill/>
            <a:ln w="12600">
              <a:solidFill>
                <a:srgbClr val="000000"/>
              </a:solidFill>
              <a:prstDash val="solid"/>
            </a:ln>
          </p:spPr>
          <p:txBody>
            <a:bodyPr wrap="none" lIns="96120" tIns="51120" rIns="96120" bIns="5112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 name="TextBox 15">
              <a:extLst>
                <a:ext uri="{FF2B5EF4-FFF2-40B4-BE49-F238E27FC236}">
                  <a16:creationId xmlns:a16="http://schemas.microsoft.com/office/drawing/2014/main" id="{240CC388-B21C-4045-9948-4F79D113B158}"/>
                </a:ext>
              </a:extLst>
            </p:cNvPr>
            <p:cNvSpPr txBox="1"/>
            <p:nvPr/>
          </p:nvSpPr>
          <p:spPr>
            <a:xfrm>
              <a:off x="4525560" y="4992480"/>
              <a:ext cx="402480" cy="42228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000" b="0" i="0" u="none" strike="noStrike" kern="1200" cap="none">
                  <a:ln>
                    <a:noFill/>
                  </a:ln>
                  <a:latin typeface="Liberation Sans" pitchFamily="18"/>
                  <a:ea typeface="Noto Sans CJK SC Regular" pitchFamily="2"/>
                  <a:cs typeface="FreeSans" pitchFamily="2"/>
                </a:rPr>
                <a:t>Q</a:t>
              </a:r>
            </a:p>
          </p:txBody>
        </p:sp>
        <p:sp>
          <p:nvSpPr>
            <p:cNvPr id="17" name="TextBox 16">
              <a:extLst>
                <a:ext uri="{FF2B5EF4-FFF2-40B4-BE49-F238E27FC236}">
                  <a16:creationId xmlns:a16="http://schemas.microsoft.com/office/drawing/2014/main" id="{2EF2DD30-5F5B-DD49-9586-B0172AB13193}"/>
                </a:ext>
              </a:extLst>
            </p:cNvPr>
            <p:cNvSpPr txBox="1"/>
            <p:nvPr/>
          </p:nvSpPr>
          <p:spPr>
            <a:xfrm>
              <a:off x="5088960" y="4992480"/>
              <a:ext cx="803880" cy="74268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action</a:t>
              </a:r>
            </a:p>
          </p:txBody>
        </p:sp>
        <p:sp>
          <p:nvSpPr>
            <p:cNvPr id="18" name="TextBox 17">
              <a:extLst>
                <a:ext uri="{FF2B5EF4-FFF2-40B4-BE49-F238E27FC236}">
                  <a16:creationId xmlns:a16="http://schemas.microsoft.com/office/drawing/2014/main" id="{EEE29C4C-7E27-5647-885D-6DEB468B2844}"/>
                </a:ext>
              </a:extLst>
            </p:cNvPr>
            <p:cNvSpPr txBox="1"/>
            <p:nvPr/>
          </p:nvSpPr>
          <p:spPr>
            <a:xfrm rot="5440200">
              <a:off x="4139100" y="5640330"/>
              <a:ext cx="803880" cy="74268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000" b="0" i="0" u="none" strike="noStrike" kern="1200" cap="none" dirty="0">
                  <a:ln>
                    <a:noFill/>
                  </a:ln>
                  <a:latin typeface="Liberation Sans" pitchFamily="18"/>
                  <a:ea typeface="Noto Sans CJK SC Regular" pitchFamily="2"/>
                  <a:cs typeface="FreeSans" pitchFamily="2"/>
                </a:rPr>
                <a:t>state</a:t>
              </a:r>
            </a:p>
          </p:txBody>
        </p:sp>
      </p:grpSp>
      <p:sp>
        <p:nvSpPr>
          <p:cNvPr id="19" name="TextBox 18">
            <a:extLst>
              <a:ext uri="{FF2B5EF4-FFF2-40B4-BE49-F238E27FC236}">
                <a16:creationId xmlns:a16="http://schemas.microsoft.com/office/drawing/2014/main" id="{7F23B0CF-D040-4247-B02D-6B3CE106EE5E}"/>
              </a:ext>
            </a:extLst>
          </p:cNvPr>
          <p:cNvSpPr txBox="1"/>
          <p:nvPr/>
        </p:nvSpPr>
        <p:spPr>
          <a:xfrm>
            <a:off x="4670280" y="4781503"/>
            <a:ext cx="1390319" cy="363239"/>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600" b="0" i="0" u="none" strike="noStrike" kern="1200" cap="none">
                <a:ln>
                  <a:noFill/>
                </a:ln>
                <a:latin typeface="Liberation Sans" pitchFamily="18"/>
                <a:ea typeface="Noto Sans CJK SC Regular" pitchFamily="2"/>
                <a:cs typeface="FreeSans" pitchFamily="2"/>
              </a:rPr>
              <a:t>Q-function</a:t>
            </a:r>
          </a:p>
        </p:txBody>
      </p:sp>
      <p:sp>
        <p:nvSpPr>
          <p:cNvPr id="20" name="Straight Connector 19">
            <a:extLst>
              <a:ext uri="{FF2B5EF4-FFF2-40B4-BE49-F238E27FC236}">
                <a16:creationId xmlns:a16="http://schemas.microsoft.com/office/drawing/2014/main" id="{2B2891A7-D48B-2646-A6B4-60305D170EFE}"/>
              </a:ext>
            </a:extLst>
          </p:cNvPr>
          <p:cNvSpPr/>
          <p:nvPr/>
        </p:nvSpPr>
        <p:spPr>
          <a:xfrm flipV="1">
            <a:off x="5288040" y="6821623"/>
            <a:ext cx="0" cy="5860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 name="TextBox 20">
            <a:extLst>
              <a:ext uri="{FF2B5EF4-FFF2-40B4-BE49-F238E27FC236}">
                <a16:creationId xmlns:a16="http://schemas.microsoft.com/office/drawing/2014/main" id="{7F69F272-1FD1-3D49-8A31-F130787061E1}"/>
              </a:ext>
            </a:extLst>
          </p:cNvPr>
          <p:cNvSpPr txBox="1"/>
          <p:nvPr/>
        </p:nvSpPr>
        <p:spPr>
          <a:xfrm>
            <a:off x="5288040" y="7007383"/>
            <a:ext cx="1390319" cy="3571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600" b="0" i="0" u="none" strike="noStrike" kern="1200" cap="none">
                <a:ln>
                  <a:noFill/>
                </a:ln>
                <a:latin typeface="Liberation Sans" pitchFamily="18"/>
                <a:ea typeface="Noto Sans CJK SC Regular" pitchFamily="2"/>
                <a:cs typeface="FreeSans" pitchFamily="2"/>
              </a:rPr>
              <a:t>Update rule</a:t>
            </a:r>
          </a:p>
        </p:txBody>
      </p:sp>
      <p:sp>
        <p:nvSpPr>
          <p:cNvPr id="22" name="Title 21">
            <a:extLst>
              <a:ext uri="{FF2B5EF4-FFF2-40B4-BE49-F238E27FC236}">
                <a16:creationId xmlns:a16="http://schemas.microsoft.com/office/drawing/2014/main" id="{C133CEA7-A439-0245-B157-D1E40B333D55}"/>
              </a:ext>
            </a:extLst>
          </p:cNvPr>
          <p:cNvSpPr>
            <a:spLocks noGrp="1"/>
          </p:cNvSpPr>
          <p:nvPr>
            <p:ph type="title"/>
          </p:nvPr>
        </p:nvSpPr>
        <p:spPr>
          <a:xfrm>
            <a:off x="693043" y="402484"/>
            <a:ext cx="8694539" cy="1139807"/>
          </a:xfrm>
        </p:spPr>
        <p:txBody>
          <a:bodyPr/>
          <a:lstStyle/>
          <a:p>
            <a:r>
              <a:rPr lang="en-US" dirty="0"/>
              <a:t>(Tabular) Q-learning</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a:extLst>
              <a:ext uri="{FF2B5EF4-FFF2-40B4-BE49-F238E27FC236}">
                <a16:creationId xmlns:a16="http://schemas.microsoft.com/office/drawing/2014/main" id="{68E97AF0-D60A-EC49-9139-03CC47B83510}"/>
              </a:ext>
            </a:extLst>
          </p:cNvPr>
          <p:cNvSpPr/>
          <p:nvPr/>
        </p:nvSpPr>
        <p:spPr>
          <a:xfrm>
            <a:off x="640080" y="2655235"/>
            <a:ext cx="2194560" cy="1828800"/>
          </a:xfrm>
          <a:custGeom>
            <a:avLst/>
            <a:gdLst>
              <a:gd name="f0" fmla="val 10800000"/>
              <a:gd name="f1" fmla="val 5400000"/>
              <a:gd name="f2" fmla="val 180"/>
              <a:gd name="f3" fmla="val w"/>
              <a:gd name="f4" fmla="val h"/>
              <a:gd name="f5" fmla="val 0"/>
              <a:gd name="f6" fmla="val 21600"/>
              <a:gd name="f7" fmla="+- 0 0 0"/>
              <a:gd name="f8" fmla="*/ f3 1 21600"/>
              <a:gd name="f9" fmla="*/ f4 1 21600"/>
              <a:gd name="f10" fmla="*/ f7 f0 1"/>
              <a:gd name="f11" fmla="*/ 10800 f8 1"/>
              <a:gd name="f12" fmla="*/ 0 f9 1"/>
              <a:gd name="f13" fmla="*/ f10 1 f2"/>
              <a:gd name="f14" fmla="*/ 0 f8 1"/>
              <a:gd name="f15" fmla="*/ 10800 f9 1"/>
              <a:gd name="f16" fmla="*/ 21600 f9 1"/>
              <a:gd name="f17" fmla="*/ 21600 f8 1"/>
              <a:gd name="f18" fmla="+- f13 0 f1"/>
            </a:gdLst>
            <a:ahLst/>
            <a:cxnLst>
              <a:cxn ang="3cd4">
                <a:pos x="hc" y="t"/>
              </a:cxn>
              <a:cxn ang="0">
                <a:pos x="r" y="vc"/>
              </a:cxn>
              <a:cxn ang="cd4">
                <a:pos x="hc" y="b"/>
              </a:cxn>
              <a:cxn ang="cd2">
                <a:pos x="l" y="vc"/>
              </a:cxn>
              <a:cxn ang="f18">
                <a:pos x="f11" y="f12"/>
              </a:cxn>
              <a:cxn ang="f18">
                <a:pos x="f14" y="f15"/>
              </a:cxn>
              <a:cxn ang="f18">
                <a:pos x="f11" y="f16"/>
              </a:cxn>
              <a:cxn ang="f18">
                <a:pos x="f17" y="f15"/>
              </a:cxn>
            </a:cxnLst>
            <a:rect l="l" t="t" r="r" b="b"/>
            <a:pathLst>
              <a:path w="21600" h="21600">
                <a:moveTo>
                  <a:pt x="f5" y="f5"/>
                </a:moveTo>
                <a:lnTo>
                  <a:pt x="f6" y="f5"/>
                </a:lnTo>
                <a:lnTo>
                  <a:pt x="f6" y="f6"/>
                </a:lnTo>
                <a:lnTo>
                  <a:pt x="f5" y="f6"/>
                </a:lnTo>
                <a:lnTo>
                  <a:pt x="f5" y="f5"/>
                </a:lnTo>
                <a:close/>
              </a:path>
            </a:pathLst>
          </a:custGeom>
          <a:solidFill>
            <a:srgbClr val="729FCF"/>
          </a:solidFill>
          <a:ln w="9360" cap="sq">
            <a:solidFill>
              <a:srgbClr val="3465A4"/>
            </a:solidFill>
            <a:prstDash val="solid"/>
            <a:round/>
          </a:ln>
        </p:spPr>
        <p:txBody>
          <a:bodyPr wrap="none" lIns="90000" tIns="69840" rIns="90000" bIns="45000" anchor="ctr" anchorCtr="0" compatLnSpc="0">
            <a:noAutofit/>
          </a:bodyPr>
          <a:lstStyle/>
          <a:p>
            <a:pPr marL="0" marR="0" lvl="0" indent="0" algn="ctr" hangingPunct="0">
              <a:lnSpc>
                <a:spcPct val="100000"/>
              </a:lnSpc>
              <a:spcBef>
                <a:spcPts val="0"/>
              </a:spcBef>
              <a:spcAft>
                <a:spcPts val="0"/>
              </a:spcAft>
              <a:buNone/>
              <a:tabLst/>
            </a:pPr>
            <a:r>
              <a:rPr lang="en-US" sz="2800" b="0" i="0" u="none" strike="noStrike" kern="1200" cap="none">
                <a:ln>
                  <a:noFill/>
                </a:ln>
                <a:solidFill>
                  <a:srgbClr val="000000"/>
                </a:solidFill>
                <a:latin typeface="Liberation Sans" pitchFamily="18"/>
                <a:ea typeface="Noto Sans CJK SC Regular" pitchFamily="2"/>
                <a:cs typeface="FreeSans" pitchFamily="2"/>
              </a:rPr>
              <a:t>World</a:t>
            </a:r>
          </a:p>
        </p:txBody>
      </p:sp>
      <p:sp>
        <p:nvSpPr>
          <p:cNvPr id="3" name="Straight Connector 2">
            <a:extLst>
              <a:ext uri="{FF2B5EF4-FFF2-40B4-BE49-F238E27FC236}">
                <a16:creationId xmlns:a16="http://schemas.microsoft.com/office/drawing/2014/main" id="{7B015C6A-D11D-6A41-BEF8-8BE1EC928B31}"/>
              </a:ext>
            </a:extLst>
          </p:cNvPr>
          <p:cNvSpPr/>
          <p:nvPr/>
        </p:nvSpPr>
        <p:spPr>
          <a:xfrm>
            <a:off x="2926079" y="3569634"/>
            <a:ext cx="1693912" cy="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 name="TextBox 3">
            <a:extLst>
              <a:ext uri="{FF2B5EF4-FFF2-40B4-BE49-F238E27FC236}">
                <a16:creationId xmlns:a16="http://schemas.microsoft.com/office/drawing/2014/main" id="{EDEE5031-1BF3-D545-A12F-309689EA069F}"/>
              </a:ext>
            </a:extLst>
          </p:cNvPr>
          <p:cNvSpPr txBox="1"/>
          <p:nvPr/>
        </p:nvSpPr>
        <p:spPr>
          <a:xfrm>
            <a:off x="3108959" y="3139436"/>
            <a:ext cx="950400" cy="43020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400" b="0" i="0" u="none" strike="noStrike" kern="1200" cap="none">
                <a:ln>
                  <a:noFill/>
                </a:ln>
                <a:latin typeface="Liberation Sans" pitchFamily="18"/>
                <a:ea typeface="Noto Sans CJK SC Regular" pitchFamily="2"/>
                <a:cs typeface="FreeSans" pitchFamily="2"/>
              </a:rPr>
              <a:t>state</a:t>
            </a:r>
          </a:p>
        </p:txBody>
      </p:sp>
      <p:sp>
        <p:nvSpPr>
          <p:cNvPr id="5" name="Straight Connector 4">
            <a:extLst>
              <a:ext uri="{FF2B5EF4-FFF2-40B4-BE49-F238E27FC236}">
                <a16:creationId xmlns:a16="http://schemas.microsoft.com/office/drawing/2014/main" id="{9EF38891-934B-564A-9DDC-1FF205136AA5}"/>
              </a:ext>
            </a:extLst>
          </p:cNvPr>
          <p:cNvSpPr/>
          <p:nvPr/>
        </p:nvSpPr>
        <p:spPr>
          <a:xfrm>
            <a:off x="6328316" y="2956557"/>
            <a:ext cx="1718404" cy="521639"/>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 name="Straight Connector 5">
            <a:extLst>
              <a:ext uri="{FF2B5EF4-FFF2-40B4-BE49-F238E27FC236}">
                <a16:creationId xmlns:a16="http://schemas.microsoft.com/office/drawing/2014/main" id="{C67A560A-BFC7-A649-A1D4-734361671354}"/>
              </a:ext>
            </a:extLst>
          </p:cNvPr>
          <p:cNvSpPr/>
          <p:nvPr/>
        </p:nvSpPr>
        <p:spPr>
          <a:xfrm flipV="1">
            <a:off x="6352076" y="3661075"/>
            <a:ext cx="1694644" cy="518127"/>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 name="TextBox 6">
            <a:extLst>
              <a:ext uri="{FF2B5EF4-FFF2-40B4-BE49-F238E27FC236}">
                <a16:creationId xmlns:a16="http://schemas.microsoft.com/office/drawing/2014/main" id="{402F2062-A34B-4C42-A6A0-790660F7CFD1}"/>
              </a:ext>
            </a:extLst>
          </p:cNvPr>
          <p:cNvSpPr txBox="1"/>
          <p:nvPr/>
        </p:nvSpPr>
        <p:spPr>
          <a:xfrm>
            <a:off x="8138160" y="3295316"/>
            <a:ext cx="1188719" cy="521639"/>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400" b="0" i="0" u="none" strike="noStrike" kern="1200" cap="none">
                <a:ln>
                  <a:noFill/>
                </a:ln>
                <a:latin typeface="Liberation Sans" pitchFamily="18"/>
                <a:ea typeface="Noto Sans CJK SC Regular" pitchFamily="2"/>
                <a:cs typeface="FreeSans" pitchFamily="2"/>
              </a:rPr>
              <a:t>action</a:t>
            </a:r>
          </a:p>
        </p:txBody>
      </p:sp>
      <p:cxnSp>
        <p:nvCxnSpPr>
          <p:cNvPr id="8" name="Elbow Connector 7">
            <a:extLst>
              <a:ext uri="{FF2B5EF4-FFF2-40B4-BE49-F238E27FC236}">
                <a16:creationId xmlns:a16="http://schemas.microsoft.com/office/drawing/2014/main" id="{E4423AE2-3B14-1C4D-9CA6-C516E07DEA77}"/>
              </a:ext>
            </a:extLst>
          </p:cNvPr>
          <p:cNvCxnSpPr>
            <a:stCxn id="7" idx="2"/>
            <a:endCxn id="2" idx="6"/>
          </p:cNvCxnSpPr>
          <p:nvPr/>
        </p:nvCxnSpPr>
        <p:spPr>
          <a:xfrm rot="5400000">
            <a:off x="4901400" y="652915"/>
            <a:ext cx="667080" cy="6995160"/>
          </a:xfrm>
          <a:prstGeom prst="bentConnector5">
            <a:avLst>
              <a:gd name="adj1" fmla="val 173079"/>
              <a:gd name="adj2" fmla="val 46405"/>
              <a:gd name="adj3" fmla="val 173309"/>
            </a:avLst>
          </a:prstGeom>
          <a:noFill/>
          <a:ln w="0">
            <a:solidFill>
              <a:srgbClr val="000000"/>
            </a:solidFill>
            <a:prstDash val="solid"/>
            <a:tailEnd type="arrow"/>
          </a:ln>
        </p:spPr>
      </p:cxnSp>
      <p:sp>
        <p:nvSpPr>
          <p:cNvPr id="9" name="TextBox 8">
            <a:extLst>
              <a:ext uri="{FF2B5EF4-FFF2-40B4-BE49-F238E27FC236}">
                <a16:creationId xmlns:a16="http://schemas.microsoft.com/office/drawing/2014/main" id="{692EBC1D-627E-3B4A-95E1-42A92A1B82E1}"/>
              </a:ext>
            </a:extLst>
          </p:cNvPr>
          <p:cNvSpPr txBox="1"/>
          <p:nvPr/>
        </p:nvSpPr>
        <p:spPr>
          <a:xfrm>
            <a:off x="6703577" y="3371244"/>
            <a:ext cx="1097280" cy="38268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000" b="0" i="0" u="none" strike="noStrike" kern="1200" cap="none" dirty="0">
                <a:ln>
                  <a:noFill/>
                </a:ln>
                <a:latin typeface="Liberation Sans" pitchFamily="18"/>
                <a:ea typeface="Noto Sans CJK SC Regular" pitchFamily="2"/>
                <a:cs typeface="FreeSans" pitchFamily="2"/>
              </a:rPr>
              <a:t>argmax</a:t>
            </a:r>
          </a:p>
        </p:txBody>
      </p:sp>
      <p:sp>
        <p:nvSpPr>
          <p:cNvPr id="10" name="TextBox 9">
            <a:extLst>
              <a:ext uri="{FF2B5EF4-FFF2-40B4-BE49-F238E27FC236}">
                <a16:creationId xmlns:a16="http://schemas.microsoft.com/office/drawing/2014/main" id="{679D4979-AA46-5A40-8B6F-8436139F2D6B}"/>
              </a:ext>
            </a:extLst>
          </p:cNvPr>
          <p:cNvSpPr txBox="1"/>
          <p:nvPr/>
        </p:nvSpPr>
        <p:spPr>
          <a:xfrm>
            <a:off x="4572000" y="1740835"/>
            <a:ext cx="1645920" cy="43020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400" b="0" i="0" u="none" strike="noStrike" kern="1200" cap="none">
                <a:ln>
                  <a:noFill/>
                </a:ln>
                <a:latin typeface="Liberation Sans" pitchFamily="18"/>
                <a:ea typeface="Noto Sans CJK SC Regular" pitchFamily="2"/>
                <a:cs typeface="FreeSans" pitchFamily="2"/>
              </a:rPr>
              <a:t>Q-function</a:t>
            </a:r>
          </a:p>
        </p:txBody>
      </p:sp>
      <p:grpSp>
        <p:nvGrpSpPr>
          <p:cNvPr id="16" name="Group 15">
            <a:extLst>
              <a:ext uri="{FF2B5EF4-FFF2-40B4-BE49-F238E27FC236}">
                <a16:creationId xmlns:a16="http://schemas.microsoft.com/office/drawing/2014/main" id="{B412C410-CDA4-AA44-B72C-259BF6BB3631}"/>
              </a:ext>
            </a:extLst>
          </p:cNvPr>
          <p:cNvGrpSpPr/>
          <p:nvPr/>
        </p:nvGrpSpPr>
        <p:grpSpPr>
          <a:xfrm>
            <a:off x="4850516" y="2357156"/>
            <a:ext cx="504360" cy="2446200"/>
            <a:chOff x="5105160" y="2079360"/>
            <a:chExt cx="504360" cy="2446200"/>
          </a:xfrm>
        </p:grpSpPr>
        <p:sp>
          <p:nvSpPr>
            <p:cNvPr id="17" name="Freeform 16">
              <a:extLst>
                <a:ext uri="{FF2B5EF4-FFF2-40B4-BE49-F238E27FC236}">
                  <a16:creationId xmlns:a16="http://schemas.microsoft.com/office/drawing/2014/main" id="{AFD0B4A8-B744-6643-835F-CF08CD8C2EDC}"/>
                </a:ext>
              </a:extLst>
            </p:cNvPr>
            <p:cNvSpPr/>
            <p:nvPr/>
          </p:nvSpPr>
          <p:spPr>
            <a:xfrm>
              <a:off x="5105160" y="2079360"/>
              <a:ext cx="457559" cy="45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8" name="Freeform 17">
              <a:extLst>
                <a:ext uri="{FF2B5EF4-FFF2-40B4-BE49-F238E27FC236}">
                  <a16:creationId xmlns:a16="http://schemas.microsoft.com/office/drawing/2014/main" id="{BF1406DB-83F0-5844-B6A5-DFFE2D3D2448}"/>
                </a:ext>
              </a:extLst>
            </p:cNvPr>
            <p:cNvSpPr/>
            <p:nvPr/>
          </p:nvSpPr>
          <p:spPr>
            <a:xfrm>
              <a:off x="5129279" y="2739600"/>
              <a:ext cx="456839" cy="44963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9" name="Freeform 18">
              <a:extLst>
                <a:ext uri="{FF2B5EF4-FFF2-40B4-BE49-F238E27FC236}">
                  <a16:creationId xmlns:a16="http://schemas.microsoft.com/office/drawing/2014/main" id="{286BF739-4FC0-8242-8147-DAE4B5AE5B01}"/>
                </a:ext>
              </a:extLst>
            </p:cNvPr>
            <p:cNvSpPr/>
            <p:nvPr/>
          </p:nvSpPr>
          <p:spPr>
            <a:xfrm>
              <a:off x="5129279" y="3415680"/>
              <a:ext cx="456839" cy="44963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 name="Freeform 19">
              <a:extLst>
                <a:ext uri="{FF2B5EF4-FFF2-40B4-BE49-F238E27FC236}">
                  <a16:creationId xmlns:a16="http://schemas.microsoft.com/office/drawing/2014/main" id="{0A960903-32B4-FF44-BF3C-55990F85D78B}"/>
                </a:ext>
              </a:extLst>
            </p:cNvPr>
            <p:cNvSpPr/>
            <p:nvPr/>
          </p:nvSpPr>
          <p:spPr>
            <a:xfrm>
              <a:off x="5152320" y="4075560"/>
              <a:ext cx="457200" cy="45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21" name="Freeform 20">
            <a:extLst>
              <a:ext uri="{FF2B5EF4-FFF2-40B4-BE49-F238E27FC236}">
                <a16:creationId xmlns:a16="http://schemas.microsoft.com/office/drawing/2014/main" id="{A3526D96-2723-3D40-B159-06DF968B0ADE}"/>
              </a:ext>
            </a:extLst>
          </p:cNvPr>
          <p:cNvSpPr/>
          <p:nvPr/>
        </p:nvSpPr>
        <p:spPr>
          <a:xfrm>
            <a:off x="5780396" y="2698076"/>
            <a:ext cx="456480" cy="44963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2" name="Freeform 21">
            <a:extLst>
              <a:ext uri="{FF2B5EF4-FFF2-40B4-BE49-F238E27FC236}">
                <a16:creationId xmlns:a16="http://schemas.microsoft.com/office/drawing/2014/main" id="{716ACAED-106D-C346-89DB-1B84F952A92B}"/>
              </a:ext>
            </a:extLst>
          </p:cNvPr>
          <p:cNvSpPr/>
          <p:nvPr/>
        </p:nvSpPr>
        <p:spPr>
          <a:xfrm>
            <a:off x="5780396" y="3374155"/>
            <a:ext cx="456480" cy="44963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3" name="Freeform 22">
            <a:extLst>
              <a:ext uri="{FF2B5EF4-FFF2-40B4-BE49-F238E27FC236}">
                <a16:creationId xmlns:a16="http://schemas.microsoft.com/office/drawing/2014/main" id="{4D6B60EE-BFEF-6E4F-8901-05CA71FA62E1}"/>
              </a:ext>
            </a:extLst>
          </p:cNvPr>
          <p:cNvSpPr/>
          <p:nvPr/>
        </p:nvSpPr>
        <p:spPr>
          <a:xfrm>
            <a:off x="5803436" y="4034035"/>
            <a:ext cx="457200" cy="45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7" name="Straight Connector 36">
            <a:extLst>
              <a:ext uri="{FF2B5EF4-FFF2-40B4-BE49-F238E27FC236}">
                <a16:creationId xmlns:a16="http://schemas.microsoft.com/office/drawing/2014/main" id="{3A7F69E1-C0F1-1C44-84B9-EC932E805F1D}"/>
              </a:ext>
            </a:extLst>
          </p:cNvPr>
          <p:cNvSpPr/>
          <p:nvPr/>
        </p:nvSpPr>
        <p:spPr>
          <a:xfrm>
            <a:off x="5382956" y="4483316"/>
            <a:ext cx="397440" cy="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8" name="Straight Connector 37">
            <a:extLst>
              <a:ext uri="{FF2B5EF4-FFF2-40B4-BE49-F238E27FC236}">
                <a16:creationId xmlns:a16="http://schemas.microsoft.com/office/drawing/2014/main" id="{30427D01-F376-C04A-B1C4-3B620995D96A}"/>
              </a:ext>
            </a:extLst>
          </p:cNvPr>
          <p:cNvSpPr/>
          <p:nvPr/>
        </p:nvSpPr>
        <p:spPr>
          <a:xfrm flipV="1">
            <a:off x="5382956" y="3934676"/>
            <a:ext cx="374400" cy="54864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9" name="Straight Connector 38">
            <a:extLst>
              <a:ext uri="{FF2B5EF4-FFF2-40B4-BE49-F238E27FC236}">
                <a16:creationId xmlns:a16="http://schemas.microsoft.com/office/drawing/2014/main" id="{31973801-D657-9B4C-BF63-E61BE9257ACE}"/>
              </a:ext>
            </a:extLst>
          </p:cNvPr>
          <p:cNvSpPr/>
          <p:nvPr/>
        </p:nvSpPr>
        <p:spPr>
          <a:xfrm flipV="1">
            <a:off x="5382956" y="3294596"/>
            <a:ext cx="374400" cy="11890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0" name="Straight Connector 39">
            <a:extLst>
              <a:ext uri="{FF2B5EF4-FFF2-40B4-BE49-F238E27FC236}">
                <a16:creationId xmlns:a16="http://schemas.microsoft.com/office/drawing/2014/main" id="{07E5B04B-7C10-B14A-A5FD-431CBDCE6225}"/>
              </a:ext>
            </a:extLst>
          </p:cNvPr>
          <p:cNvSpPr/>
          <p:nvPr/>
        </p:nvSpPr>
        <p:spPr>
          <a:xfrm flipV="1">
            <a:off x="5384396" y="2654516"/>
            <a:ext cx="348840" cy="182952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1" name="Straight Connector 40">
            <a:extLst>
              <a:ext uri="{FF2B5EF4-FFF2-40B4-BE49-F238E27FC236}">
                <a16:creationId xmlns:a16="http://schemas.microsoft.com/office/drawing/2014/main" id="{8D76994D-4199-C24C-AF4F-77EAE2428733}"/>
              </a:ext>
            </a:extLst>
          </p:cNvPr>
          <p:cNvSpPr/>
          <p:nvPr/>
        </p:nvSpPr>
        <p:spPr>
          <a:xfrm flipV="1">
            <a:off x="5395916" y="2654876"/>
            <a:ext cx="348840" cy="118836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2" name="Straight Connector 41">
            <a:extLst>
              <a:ext uri="{FF2B5EF4-FFF2-40B4-BE49-F238E27FC236}">
                <a16:creationId xmlns:a16="http://schemas.microsoft.com/office/drawing/2014/main" id="{8FA88746-E002-3E4D-A8EA-285AA4599F74}"/>
              </a:ext>
            </a:extLst>
          </p:cNvPr>
          <p:cNvSpPr/>
          <p:nvPr/>
        </p:nvSpPr>
        <p:spPr>
          <a:xfrm flipV="1">
            <a:off x="5395916" y="3294956"/>
            <a:ext cx="362880" cy="5482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3" name="Straight Connector 42">
            <a:extLst>
              <a:ext uri="{FF2B5EF4-FFF2-40B4-BE49-F238E27FC236}">
                <a16:creationId xmlns:a16="http://schemas.microsoft.com/office/drawing/2014/main" id="{0B62F022-19D3-BC4B-9635-271B79F55644}"/>
              </a:ext>
            </a:extLst>
          </p:cNvPr>
          <p:cNvSpPr/>
          <p:nvPr/>
        </p:nvSpPr>
        <p:spPr>
          <a:xfrm>
            <a:off x="5395916" y="3843236"/>
            <a:ext cx="361440" cy="9180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4" name="Straight Connector 43">
            <a:extLst>
              <a:ext uri="{FF2B5EF4-FFF2-40B4-BE49-F238E27FC236}">
                <a16:creationId xmlns:a16="http://schemas.microsoft.com/office/drawing/2014/main" id="{3DC6B274-BDC6-164F-A385-4696FEB7DA53}"/>
              </a:ext>
            </a:extLst>
          </p:cNvPr>
          <p:cNvSpPr/>
          <p:nvPr/>
        </p:nvSpPr>
        <p:spPr>
          <a:xfrm>
            <a:off x="5395916" y="3843236"/>
            <a:ext cx="384480" cy="6400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5" name="Straight Connector 44">
            <a:extLst>
              <a:ext uri="{FF2B5EF4-FFF2-40B4-BE49-F238E27FC236}">
                <a16:creationId xmlns:a16="http://schemas.microsoft.com/office/drawing/2014/main" id="{6AA7B2C8-3A11-8747-8445-D15A9BD58388}"/>
              </a:ext>
            </a:extLst>
          </p:cNvPr>
          <p:cNvSpPr/>
          <p:nvPr/>
        </p:nvSpPr>
        <p:spPr>
          <a:xfrm>
            <a:off x="5395916" y="3203156"/>
            <a:ext cx="384480" cy="128016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6" name="Straight Connector 45">
            <a:extLst>
              <a:ext uri="{FF2B5EF4-FFF2-40B4-BE49-F238E27FC236}">
                <a16:creationId xmlns:a16="http://schemas.microsoft.com/office/drawing/2014/main" id="{2FC14E6F-2A62-2348-A243-DB800D99D315}"/>
              </a:ext>
            </a:extLst>
          </p:cNvPr>
          <p:cNvSpPr/>
          <p:nvPr/>
        </p:nvSpPr>
        <p:spPr>
          <a:xfrm>
            <a:off x="5336156" y="2563076"/>
            <a:ext cx="411840" cy="92159"/>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7" name="Straight Connector 46">
            <a:extLst>
              <a:ext uri="{FF2B5EF4-FFF2-40B4-BE49-F238E27FC236}">
                <a16:creationId xmlns:a16="http://schemas.microsoft.com/office/drawing/2014/main" id="{BD30CD17-5529-B544-BB70-A77456690340}"/>
              </a:ext>
            </a:extLst>
          </p:cNvPr>
          <p:cNvSpPr/>
          <p:nvPr/>
        </p:nvSpPr>
        <p:spPr>
          <a:xfrm>
            <a:off x="5395916" y="3203156"/>
            <a:ext cx="362880" cy="9216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8" name="Straight Connector 47">
            <a:extLst>
              <a:ext uri="{FF2B5EF4-FFF2-40B4-BE49-F238E27FC236}">
                <a16:creationId xmlns:a16="http://schemas.microsoft.com/office/drawing/2014/main" id="{0800404B-633C-DA41-800A-289881E0AF56}"/>
              </a:ext>
            </a:extLst>
          </p:cNvPr>
          <p:cNvSpPr/>
          <p:nvPr/>
        </p:nvSpPr>
        <p:spPr>
          <a:xfrm>
            <a:off x="5336156" y="2563076"/>
            <a:ext cx="421200" cy="13780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9" name="Straight Connector 48">
            <a:extLst>
              <a:ext uri="{FF2B5EF4-FFF2-40B4-BE49-F238E27FC236}">
                <a16:creationId xmlns:a16="http://schemas.microsoft.com/office/drawing/2014/main" id="{60DFF953-6381-9E43-B2FE-E1E358E679B3}"/>
              </a:ext>
            </a:extLst>
          </p:cNvPr>
          <p:cNvSpPr/>
          <p:nvPr/>
        </p:nvSpPr>
        <p:spPr>
          <a:xfrm>
            <a:off x="5338316" y="2563076"/>
            <a:ext cx="394920" cy="6400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1" name="TextBox 50">
            <a:extLst>
              <a:ext uri="{FF2B5EF4-FFF2-40B4-BE49-F238E27FC236}">
                <a16:creationId xmlns:a16="http://schemas.microsoft.com/office/drawing/2014/main" id="{67BEEBC3-4597-BE4A-9A49-F3B4BCF45550}"/>
              </a:ext>
            </a:extLst>
          </p:cNvPr>
          <p:cNvSpPr txBox="1"/>
          <p:nvPr/>
        </p:nvSpPr>
        <p:spPr>
          <a:xfrm>
            <a:off x="5418108" y="5727404"/>
            <a:ext cx="4416700" cy="680784"/>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000" b="0" i="0" u="none" strike="noStrike" kern="1200" cap="none" dirty="0">
                <a:ln>
                  <a:noFill/>
                </a:ln>
                <a:latin typeface="Liberation Sans" pitchFamily="18"/>
                <a:ea typeface="Noto Sans CJK SC Regular" pitchFamily="2"/>
                <a:cs typeface="FreeSans" pitchFamily="2"/>
              </a:rPr>
              <a:t>Hand-selected feature representation</a:t>
            </a:r>
          </a:p>
          <a:p>
            <a:pPr marL="0" marR="0" lvl="0" indent="0"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for state or state-action pairs</a:t>
            </a:r>
            <a:endParaRPr lang="en-US" sz="2000" b="0" i="0" u="none" strike="noStrike" kern="1200" cap="none" dirty="0">
              <a:ln>
                <a:noFill/>
              </a:ln>
              <a:latin typeface="Liberation Sans" pitchFamily="18"/>
              <a:ea typeface="Noto Sans CJK SC Regular" pitchFamily="2"/>
              <a:cs typeface="FreeSans" pitchFamily="2"/>
            </a:endParaRPr>
          </a:p>
        </p:txBody>
      </p:sp>
      <p:sp>
        <p:nvSpPr>
          <p:cNvPr id="52" name="Straight Connector 51">
            <a:extLst>
              <a:ext uri="{FF2B5EF4-FFF2-40B4-BE49-F238E27FC236}">
                <a16:creationId xmlns:a16="http://schemas.microsoft.com/office/drawing/2014/main" id="{853E404B-5EA6-7449-B0F3-DB2E81D897BF}"/>
              </a:ext>
            </a:extLst>
          </p:cNvPr>
          <p:cNvSpPr/>
          <p:nvPr/>
        </p:nvSpPr>
        <p:spPr>
          <a:xfrm flipH="1" flipV="1">
            <a:off x="6400799" y="4666916"/>
            <a:ext cx="274320" cy="1005840"/>
          </a:xfrm>
          <a:prstGeom prst="line">
            <a:avLst/>
          </a:prstGeom>
          <a:noFill/>
          <a:ln w="0">
            <a:solidFill>
              <a:srgbClr val="FF00FF"/>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3" name="Title 52">
            <a:extLst>
              <a:ext uri="{FF2B5EF4-FFF2-40B4-BE49-F238E27FC236}">
                <a16:creationId xmlns:a16="http://schemas.microsoft.com/office/drawing/2014/main" id="{03E90C48-AE20-CE4C-BD7F-317C87D6C964}"/>
              </a:ext>
            </a:extLst>
          </p:cNvPr>
          <p:cNvSpPr>
            <a:spLocks noGrp="1"/>
          </p:cNvSpPr>
          <p:nvPr>
            <p:ph type="title"/>
          </p:nvPr>
        </p:nvSpPr>
        <p:spPr/>
        <p:txBody>
          <a:bodyPr>
            <a:normAutofit/>
          </a:bodyPr>
          <a:lstStyle/>
          <a:p>
            <a:r>
              <a:rPr lang="en-US" sz="4200" dirty="0"/>
              <a:t>Q-learning with linear function </a:t>
            </a:r>
            <a:r>
              <a:rPr lang="en-US" sz="4200" dirty="0" err="1"/>
              <a:t>approx</a:t>
            </a:r>
            <a:endParaRPr lang="en-US" sz="4200" dirty="0"/>
          </a:p>
        </p:txBody>
      </p:sp>
      <p:sp>
        <p:nvSpPr>
          <p:cNvPr id="59" name="TextBox 58">
            <a:extLst>
              <a:ext uri="{FF2B5EF4-FFF2-40B4-BE49-F238E27FC236}">
                <a16:creationId xmlns:a16="http://schemas.microsoft.com/office/drawing/2014/main" id="{54B89AFD-3902-3A41-9E70-823CAB739A09}"/>
              </a:ext>
            </a:extLst>
          </p:cNvPr>
          <p:cNvSpPr txBox="1"/>
          <p:nvPr/>
        </p:nvSpPr>
        <p:spPr>
          <a:xfrm>
            <a:off x="6473521" y="2648151"/>
            <a:ext cx="817853" cy="369332"/>
          </a:xfrm>
          <a:prstGeom prst="rect">
            <a:avLst/>
          </a:prstGeom>
          <a:noFill/>
        </p:spPr>
        <p:txBody>
          <a:bodyPr wrap="none" rtlCol="0">
            <a:spAutoFit/>
          </a:bodyPr>
          <a:lstStyle/>
          <a:p>
            <a:r>
              <a:rPr lang="en-US" dirty="0"/>
              <a:t>Q(s,a</a:t>
            </a:r>
            <a:r>
              <a:rPr lang="en-US" baseline="-25000" dirty="0"/>
              <a:t>1</a:t>
            </a:r>
            <a:r>
              <a:rPr lang="en-US" dirty="0"/>
              <a:t>)</a:t>
            </a:r>
          </a:p>
        </p:txBody>
      </p:sp>
      <p:sp>
        <p:nvSpPr>
          <p:cNvPr id="60" name="TextBox 59">
            <a:extLst>
              <a:ext uri="{FF2B5EF4-FFF2-40B4-BE49-F238E27FC236}">
                <a16:creationId xmlns:a16="http://schemas.microsoft.com/office/drawing/2014/main" id="{B8123990-4629-4F47-9487-42222743B28C}"/>
              </a:ext>
            </a:extLst>
          </p:cNvPr>
          <p:cNvSpPr txBox="1"/>
          <p:nvPr/>
        </p:nvSpPr>
        <p:spPr>
          <a:xfrm>
            <a:off x="6521075" y="4064778"/>
            <a:ext cx="819455" cy="369332"/>
          </a:xfrm>
          <a:prstGeom prst="rect">
            <a:avLst/>
          </a:prstGeom>
          <a:noFill/>
        </p:spPr>
        <p:txBody>
          <a:bodyPr wrap="none" rtlCol="0">
            <a:spAutoFit/>
          </a:bodyPr>
          <a:lstStyle/>
          <a:p>
            <a:r>
              <a:rPr lang="en-US" dirty="0"/>
              <a:t>Q(</a:t>
            </a:r>
            <a:r>
              <a:rPr lang="en-US" dirty="0" err="1"/>
              <a:t>s,a</a:t>
            </a:r>
            <a:r>
              <a:rPr lang="en-US" baseline="-25000" dirty="0" err="1"/>
              <a:t>n</a:t>
            </a:r>
            <a:r>
              <a:rPr lang="en-US" dirty="0"/>
              <a: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a:extLst>
              <a:ext uri="{FF2B5EF4-FFF2-40B4-BE49-F238E27FC236}">
                <a16:creationId xmlns:a16="http://schemas.microsoft.com/office/drawing/2014/main" id="{68E97AF0-D60A-EC49-9139-03CC47B83510}"/>
              </a:ext>
            </a:extLst>
          </p:cNvPr>
          <p:cNvSpPr/>
          <p:nvPr/>
        </p:nvSpPr>
        <p:spPr>
          <a:xfrm>
            <a:off x="640080" y="2655235"/>
            <a:ext cx="2194560" cy="1828800"/>
          </a:xfrm>
          <a:custGeom>
            <a:avLst/>
            <a:gdLst>
              <a:gd name="f0" fmla="val 10800000"/>
              <a:gd name="f1" fmla="val 5400000"/>
              <a:gd name="f2" fmla="val 180"/>
              <a:gd name="f3" fmla="val w"/>
              <a:gd name="f4" fmla="val h"/>
              <a:gd name="f5" fmla="val 0"/>
              <a:gd name="f6" fmla="val 21600"/>
              <a:gd name="f7" fmla="+- 0 0 0"/>
              <a:gd name="f8" fmla="*/ f3 1 21600"/>
              <a:gd name="f9" fmla="*/ f4 1 21600"/>
              <a:gd name="f10" fmla="*/ f7 f0 1"/>
              <a:gd name="f11" fmla="*/ 10800 f8 1"/>
              <a:gd name="f12" fmla="*/ 0 f9 1"/>
              <a:gd name="f13" fmla="*/ f10 1 f2"/>
              <a:gd name="f14" fmla="*/ 0 f8 1"/>
              <a:gd name="f15" fmla="*/ 10800 f9 1"/>
              <a:gd name="f16" fmla="*/ 21600 f9 1"/>
              <a:gd name="f17" fmla="*/ 21600 f8 1"/>
              <a:gd name="f18" fmla="+- f13 0 f1"/>
            </a:gdLst>
            <a:ahLst/>
            <a:cxnLst>
              <a:cxn ang="3cd4">
                <a:pos x="hc" y="t"/>
              </a:cxn>
              <a:cxn ang="0">
                <a:pos x="r" y="vc"/>
              </a:cxn>
              <a:cxn ang="cd4">
                <a:pos x="hc" y="b"/>
              </a:cxn>
              <a:cxn ang="cd2">
                <a:pos x="l" y="vc"/>
              </a:cxn>
              <a:cxn ang="f18">
                <a:pos x="f11" y="f12"/>
              </a:cxn>
              <a:cxn ang="f18">
                <a:pos x="f14" y="f15"/>
              </a:cxn>
              <a:cxn ang="f18">
                <a:pos x="f11" y="f16"/>
              </a:cxn>
              <a:cxn ang="f18">
                <a:pos x="f17" y="f15"/>
              </a:cxn>
            </a:cxnLst>
            <a:rect l="l" t="t" r="r" b="b"/>
            <a:pathLst>
              <a:path w="21600" h="21600">
                <a:moveTo>
                  <a:pt x="f5" y="f5"/>
                </a:moveTo>
                <a:lnTo>
                  <a:pt x="f6" y="f5"/>
                </a:lnTo>
                <a:lnTo>
                  <a:pt x="f6" y="f6"/>
                </a:lnTo>
                <a:lnTo>
                  <a:pt x="f5" y="f6"/>
                </a:lnTo>
                <a:lnTo>
                  <a:pt x="f5" y="f5"/>
                </a:lnTo>
                <a:close/>
              </a:path>
            </a:pathLst>
          </a:custGeom>
          <a:solidFill>
            <a:srgbClr val="729FCF"/>
          </a:solidFill>
          <a:ln w="9360" cap="sq">
            <a:solidFill>
              <a:srgbClr val="3465A4"/>
            </a:solidFill>
            <a:prstDash val="solid"/>
            <a:round/>
          </a:ln>
        </p:spPr>
        <p:txBody>
          <a:bodyPr wrap="none" lIns="90000" tIns="69840" rIns="90000" bIns="45000" anchor="ctr" anchorCtr="0" compatLnSpc="0">
            <a:noAutofit/>
          </a:bodyPr>
          <a:lstStyle/>
          <a:p>
            <a:pPr marL="0" marR="0" lvl="0" indent="0" algn="ctr" hangingPunct="0">
              <a:lnSpc>
                <a:spcPct val="100000"/>
              </a:lnSpc>
              <a:spcBef>
                <a:spcPts val="0"/>
              </a:spcBef>
              <a:spcAft>
                <a:spcPts val="0"/>
              </a:spcAft>
              <a:buNone/>
              <a:tabLst/>
            </a:pPr>
            <a:r>
              <a:rPr lang="en-US" sz="2800" b="0" i="0" u="none" strike="noStrike" kern="1200" cap="none">
                <a:ln>
                  <a:noFill/>
                </a:ln>
                <a:solidFill>
                  <a:srgbClr val="000000"/>
                </a:solidFill>
                <a:latin typeface="Liberation Sans" pitchFamily="18"/>
                <a:ea typeface="Noto Sans CJK SC Regular" pitchFamily="2"/>
                <a:cs typeface="FreeSans" pitchFamily="2"/>
              </a:rPr>
              <a:t>World</a:t>
            </a:r>
          </a:p>
        </p:txBody>
      </p:sp>
      <p:sp>
        <p:nvSpPr>
          <p:cNvPr id="3" name="Straight Connector 2">
            <a:extLst>
              <a:ext uri="{FF2B5EF4-FFF2-40B4-BE49-F238E27FC236}">
                <a16:creationId xmlns:a16="http://schemas.microsoft.com/office/drawing/2014/main" id="{7B015C6A-D11D-6A41-BEF8-8BE1EC928B31}"/>
              </a:ext>
            </a:extLst>
          </p:cNvPr>
          <p:cNvSpPr/>
          <p:nvPr/>
        </p:nvSpPr>
        <p:spPr>
          <a:xfrm>
            <a:off x="2926079" y="3569635"/>
            <a:ext cx="1280161" cy="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 name="TextBox 3">
            <a:extLst>
              <a:ext uri="{FF2B5EF4-FFF2-40B4-BE49-F238E27FC236}">
                <a16:creationId xmlns:a16="http://schemas.microsoft.com/office/drawing/2014/main" id="{EDEE5031-1BF3-D545-A12F-309689EA069F}"/>
              </a:ext>
            </a:extLst>
          </p:cNvPr>
          <p:cNvSpPr txBox="1"/>
          <p:nvPr/>
        </p:nvSpPr>
        <p:spPr>
          <a:xfrm>
            <a:off x="3108959" y="3139436"/>
            <a:ext cx="950400" cy="43020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400" b="0" i="0" u="none" strike="noStrike" kern="1200" cap="none">
                <a:ln>
                  <a:noFill/>
                </a:ln>
                <a:latin typeface="Liberation Sans" pitchFamily="18"/>
                <a:ea typeface="Noto Sans CJK SC Regular" pitchFamily="2"/>
                <a:cs typeface="FreeSans" pitchFamily="2"/>
              </a:rPr>
              <a:t>state</a:t>
            </a:r>
          </a:p>
        </p:txBody>
      </p:sp>
      <p:sp>
        <p:nvSpPr>
          <p:cNvPr id="5" name="Straight Connector 4">
            <a:extLst>
              <a:ext uri="{FF2B5EF4-FFF2-40B4-BE49-F238E27FC236}">
                <a16:creationId xmlns:a16="http://schemas.microsoft.com/office/drawing/2014/main" id="{9EF38891-934B-564A-9DDC-1FF205136AA5}"/>
              </a:ext>
            </a:extLst>
          </p:cNvPr>
          <p:cNvSpPr/>
          <p:nvPr/>
        </p:nvSpPr>
        <p:spPr>
          <a:xfrm>
            <a:off x="6492240" y="2993996"/>
            <a:ext cx="1554480" cy="48420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 name="Straight Connector 5">
            <a:extLst>
              <a:ext uri="{FF2B5EF4-FFF2-40B4-BE49-F238E27FC236}">
                <a16:creationId xmlns:a16="http://schemas.microsoft.com/office/drawing/2014/main" id="{C67A560A-BFC7-A649-A1D4-734361671354}"/>
              </a:ext>
            </a:extLst>
          </p:cNvPr>
          <p:cNvSpPr/>
          <p:nvPr/>
        </p:nvSpPr>
        <p:spPr>
          <a:xfrm flipV="1">
            <a:off x="6492240" y="3661076"/>
            <a:ext cx="1554480" cy="457199"/>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 name="TextBox 6">
            <a:extLst>
              <a:ext uri="{FF2B5EF4-FFF2-40B4-BE49-F238E27FC236}">
                <a16:creationId xmlns:a16="http://schemas.microsoft.com/office/drawing/2014/main" id="{402F2062-A34B-4C42-A6A0-790660F7CFD1}"/>
              </a:ext>
            </a:extLst>
          </p:cNvPr>
          <p:cNvSpPr txBox="1"/>
          <p:nvPr/>
        </p:nvSpPr>
        <p:spPr>
          <a:xfrm>
            <a:off x="8138160" y="3295316"/>
            <a:ext cx="1188719" cy="521639"/>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400" b="0" i="0" u="none" strike="noStrike" kern="1200" cap="none">
                <a:ln>
                  <a:noFill/>
                </a:ln>
                <a:latin typeface="Liberation Sans" pitchFamily="18"/>
                <a:ea typeface="Noto Sans CJK SC Regular" pitchFamily="2"/>
                <a:cs typeface="FreeSans" pitchFamily="2"/>
              </a:rPr>
              <a:t>action</a:t>
            </a:r>
          </a:p>
        </p:txBody>
      </p:sp>
      <p:cxnSp>
        <p:nvCxnSpPr>
          <p:cNvPr id="8" name="Elbow Connector 7">
            <a:extLst>
              <a:ext uri="{FF2B5EF4-FFF2-40B4-BE49-F238E27FC236}">
                <a16:creationId xmlns:a16="http://schemas.microsoft.com/office/drawing/2014/main" id="{E4423AE2-3B14-1C4D-9CA6-C516E07DEA77}"/>
              </a:ext>
            </a:extLst>
          </p:cNvPr>
          <p:cNvCxnSpPr>
            <a:stCxn id="7" idx="2"/>
            <a:endCxn id="2" idx="6"/>
          </p:cNvCxnSpPr>
          <p:nvPr/>
        </p:nvCxnSpPr>
        <p:spPr>
          <a:xfrm rot="5400000">
            <a:off x="4901400" y="652915"/>
            <a:ext cx="667080" cy="6995160"/>
          </a:xfrm>
          <a:prstGeom prst="bentConnector5">
            <a:avLst>
              <a:gd name="adj1" fmla="val 173079"/>
              <a:gd name="adj2" fmla="val 46405"/>
              <a:gd name="adj3" fmla="val 173309"/>
            </a:avLst>
          </a:prstGeom>
          <a:noFill/>
          <a:ln w="0">
            <a:solidFill>
              <a:srgbClr val="000000"/>
            </a:solidFill>
            <a:prstDash val="solid"/>
            <a:tailEnd type="arrow"/>
          </a:ln>
        </p:spPr>
      </p:cxnSp>
      <p:sp>
        <p:nvSpPr>
          <p:cNvPr id="9" name="TextBox 8">
            <a:extLst>
              <a:ext uri="{FF2B5EF4-FFF2-40B4-BE49-F238E27FC236}">
                <a16:creationId xmlns:a16="http://schemas.microsoft.com/office/drawing/2014/main" id="{692EBC1D-627E-3B4A-95E1-42A92A1B82E1}"/>
              </a:ext>
            </a:extLst>
          </p:cNvPr>
          <p:cNvSpPr txBox="1"/>
          <p:nvPr/>
        </p:nvSpPr>
        <p:spPr>
          <a:xfrm>
            <a:off x="6703577" y="3371244"/>
            <a:ext cx="1097280" cy="38268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000" b="0" i="0" u="none" strike="noStrike" kern="1200" cap="none" dirty="0">
                <a:ln>
                  <a:noFill/>
                </a:ln>
                <a:latin typeface="Liberation Sans" pitchFamily="18"/>
                <a:ea typeface="Noto Sans CJK SC Regular" pitchFamily="2"/>
                <a:cs typeface="FreeSans" pitchFamily="2"/>
              </a:rPr>
              <a:t>argmax</a:t>
            </a:r>
          </a:p>
        </p:txBody>
      </p:sp>
      <p:sp>
        <p:nvSpPr>
          <p:cNvPr id="10" name="TextBox 9">
            <a:extLst>
              <a:ext uri="{FF2B5EF4-FFF2-40B4-BE49-F238E27FC236}">
                <a16:creationId xmlns:a16="http://schemas.microsoft.com/office/drawing/2014/main" id="{679D4979-AA46-5A40-8B6F-8436139F2D6B}"/>
              </a:ext>
            </a:extLst>
          </p:cNvPr>
          <p:cNvSpPr txBox="1"/>
          <p:nvPr/>
        </p:nvSpPr>
        <p:spPr>
          <a:xfrm>
            <a:off x="4572000" y="1740835"/>
            <a:ext cx="1645920" cy="43020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400" b="0" i="0" u="none" strike="noStrike" kern="1200" cap="none">
                <a:ln>
                  <a:noFill/>
                </a:ln>
                <a:latin typeface="Liberation Sans" pitchFamily="18"/>
                <a:ea typeface="Noto Sans CJK SC Regular" pitchFamily="2"/>
                <a:cs typeface="FreeSans" pitchFamily="2"/>
              </a:rPr>
              <a:t>Q-function</a:t>
            </a:r>
          </a:p>
        </p:txBody>
      </p:sp>
      <p:grpSp>
        <p:nvGrpSpPr>
          <p:cNvPr id="11" name="Group 10">
            <a:extLst>
              <a:ext uri="{FF2B5EF4-FFF2-40B4-BE49-F238E27FC236}">
                <a16:creationId xmlns:a16="http://schemas.microsoft.com/office/drawing/2014/main" id="{4CECFD3A-A0C5-004E-A8A1-2296A9A30178}"/>
              </a:ext>
            </a:extLst>
          </p:cNvPr>
          <p:cNvGrpSpPr/>
          <p:nvPr/>
        </p:nvGrpSpPr>
        <p:grpSpPr>
          <a:xfrm>
            <a:off x="4250520" y="2390996"/>
            <a:ext cx="504360" cy="2446200"/>
            <a:chOff x="4250520" y="2113200"/>
            <a:chExt cx="504360" cy="2446200"/>
          </a:xfrm>
        </p:grpSpPr>
        <p:sp>
          <p:nvSpPr>
            <p:cNvPr id="12" name="Freeform 11">
              <a:extLst>
                <a:ext uri="{FF2B5EF4-FFF2-40B4-BE49-F238E27FC236}">
                  <a16:creationId xmlns:a16="http://schemas.microsoft.com/office/drawing/2014/main" id="{63805378-D686-4141-AC55-B7A14BBF0AB5}"/>
                </a:ext>
              </a:extLst>
            </p:cNvPr>
            <p:cNvSpPr/>
            <p:nvPr/>
          </p:nvSpPr>
          <p:spPr>
            <a:xfrm>
              <a:off x="4250520" y="2113200"/>
              <a:ext cx="457559" cy="45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 name="Freeform 12">
              <a:extLst>
                <a:ext uri="{FF2B5EF4-FFF2-40B4-BE49-F238E27FC236}">
                  <a16:creationId xmlns:a16="http://schemas.microsoft.com/office/drawing/2014/main" id="{C155DC10-BB99-0F49-BC98-5B6206514E21}"/>
                </a:ext>
              </a:extLst>
            </p:cNvPr>
            <p:cNvSpPr/>
            <p:nvPr/>
          </p:nvSpPr>
          <p:spPr>
            <a:xfrm>
              <a:off x="4274640" y="2773440"/>
              <a:ext cx="456480" cy="44963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 name="Freeform 13">
              <a:extLst>
                <a:ext uri="{FF2B5EF4-FFF2-40B4-BE49-F238E27FC236}">
                  <a16:creationId xmlns:a16="http://schemas.microsoft.com/office/drawing/2014/main" id="{C7830F21-ECD7-E84B-9BC0-F3AB46299F0D}"/>
                </a:ext>
              </a:extLst>
            </p:cNvPr>
            <p:cNvSpPr/>
            <p:nvPr/>
          </p:nvSpPr>
          <p:spPr>
            <a:xfrm>
              <a:off x="4274640" y="3449520"/>
              <a:ext cx="456480" cy="44963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 name="Freeform 14">
              <a:extLst>
                <a:ext uri="{FF2B5EF4-FFF2-40B4-BE49-F238E27FC236}">
                  <a16:creationId xmlns:a16="http://schemas.microsoft.com/office/drawing/2014/main" id="{91B2C2D9-9796-6F4F-B4FA-60CA05F8D55F}"/>
                </a:ext>
              </a:extLst>
            </p:cNvPr>
            <p:cNvSpPr/>
            <p:nvPr/>
          </p:nvSpPr>
          <p:spPr>
            <a:xfrm>
              <a:off x="4297680" y="4109400"/>
              <a:ext cx="457200" cy="45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16" name="Group 15">
            <a:extLst>
              <a:ext uri="{FF2B5EF4-FFF2-40B4-BE49-F238E27FC236}">
                <a16:creationId xmlns:a16="http://schemas.microsoft.com/office/drawing/2014/main" id="{B412C410-CDA4-AA44-B72C-259BF6BB3631}"/>
              </a:ext>
            </a:extLst>
          </p:cNvPr>
          <p:cNvGrpSpPr/>
          <p:nvPr/>
        </p:nvGrpSpPr>
        <p:grpSpPr>
          <a:xfrm>
            <a:off x="5105160" y="2357156"/>
            <a:ext cx="504360" cy="2446200"/>
            <a:chOff x="5105160" y="2079360"/>
            <a:chExt cx="504360" cy="2446200"/>
          </a:xfrm>
        </p:grpSpPr>
        <p:sp>
          <p:nvSpPr>
            <p:cNvPr id="17" name="Freeform 16">
              <a:extLst>
                <a:ext uri="{FF2B5EF4-FFF2-40B4-BE49-F238E27FC236}">
                  <a16:creationId xmlns:a16="http://schemas.microsoft.com/office/drawing/2014/main" id="{AFD0B4A8-B744-6643-835F-CF08CD8C2EDC}"/>
                </a:ext>
              </a:extLst>
            </p:cNvPr>
            <p:cNvSpPr/>
            <p:nvPr/>
          </p:nvSpPr>
          <p:spPr>
            <a:xfrm>
              <a:off x="5105160" y="2079360"/>
              <a:ext cx="457559" cy="45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8" name="Freeform 17">
              <a:extLst>
                <a:ext uri="{FF2B5EF4-FFF2-40B4-BE49-F238E27FC236}">
                  <a16:creationId xmlns:a16="http://schemas.microsoft.com/office/drawing/2014/main" id="{BF1406DB-83F0-5844-B6A5-DFFE2D3D2448}"/>
                </a:ext>
              </a:extLst>
            </p:cNvPr>
            <p:cNvSpPr/>
            <p:nvPr/>
          </p:nvSpPr>
          <p:spPr>
            <a:xfrm>
              <a:off x="5129279" y="2739600"/>
              <a:ext cx="456839" cy="44963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9" name="Freeform 18">
              <a:extLst>
                <a:ext uri="{FF2B5EF4-FFF2-40B4-BE49-F238E27FC236}">
                  <a16:creationId xmlns:a16="http://schemas.microsoft.com/office/drawing/2014/main" id="{286BF739-4FC0-8242-8147-DAE4B5AE5B01}"/>
                </a:ext>
              </a:extLst>
            </p:cNvPr>
            <p:cNvSpPr/>
            <p:nvPr/>
          </p:nvSpPr>
          <p:spPr>
            <a:xfrm>
              <a:off x="5129279" y="3415680"/>
              <a:ext cx="456839" cy="44963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 name="Freeform 19">
              <a:extLst>
                <a:ext uri="{FF2B5EF4-FFF2-40B4-BE49-F238E27FC236}">
                  <a16:creationId xmlns:a16="http://schemas.microsoft.com/office/drawing/2014/main" id="{0A960903-32B4-FF44-BF3C-55990F85D78B}"/>
                </a:ext>
              </a:extLst>
            </p:cNvPr>
            <p:cNvSpPr/>
            <p:nvPr/>
          </p:nvSpPr>
          <p:spPr>
            <a:xfrm>
              <a:off x="5152320" y="4075560"/>
              <a:ext cx="457200" cy="45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21" name="Freeform 20">
            <a:extLst>
              <a:ext uri="{FF2B5EF4-FFF2-40B4-BE49-F238E27FC236}">
                <a16:creationId xmlns:a16="http://schemas.microsoft.com/office/drawing/2014/main" id="{A3526D96-2723-3D40-B159-06DF968B0ADE}"/>
              </a:ext>
            </a:extLst>
          </p:cNvPr>
          <p:cNvSpPr/>
          <p:nvPr/>
        </p:nvSpPr>
        <p:spPr>
          <a:xfrm>
            <a:off x="6035040" y="2698076"/>
            <a:ext cx="456480" cy="44963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2" name="Freeform 21">
            <a:extLst>
              <a:ext uri="{FF2B5EF4-FFF2-40B4-BE49-F238E27FC236}">
                <a16:creationId xmlns:a16="http://schemas.microsoft.com/office/drawing/2014/main" id="{716ACAED-106D-C346-89DB-1B84F952A92B}"/>
              </a:ext>
            </a:extLst>
          </p:cNvPr>
          <p:cNvSpPr/>
          <p:nvPr/>
        </p:nvSpPr>
        <p:spPr>
          <a:xfrm>
            <a:off x="6035040" y="3374155"/>
            <a:ext cx="456480" cy="44963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3" name="Freeform 22">
            <a:extLst>
              <a:ext uri="{FF2B5EF4-FFF2-40B4-BE49-F238E27FC236}">
                <a16:creationId xmlns:a16="http://schemas.microsoft.com/office/drawing/2014/main" id="{4D6B60EE-BFEF-6E4F-8901-05CA71FA62E1}"/>
              </a:ext>
            </a:extLst>
          </p:cNvPr>
          <p:cNvSpPr/>
          <p:nvPr/>
        </p:nvSpPr>
        <p:spPr>
          <a:xfrm>
            <a:off x="6058080" y="4034035"/>
            <a:ext cx="457200" cy="45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4" name="Straight Connector 23">
            <a:extLst>
              <a:ext uri="{FF2B5EF4-FFF2-40B4-BE49-F238E27FC236}">
                <a16:creationId xmlns:a16="http://schemas.microsoft.com/office/drawing/2014/main" id="{E5244FAC-B3CE-E748-A9EE-0199E12AB368}"/>
              </a:ext>
            </a:extLst>
          </p:cNvPr>
          <p:cNvSpPr/>
          <p:nvPr/>
        </p:nvSpPr>
        <p:spPr>
          <a:xfrm>
            <a:off x="4754879" y="4575476"/>
            <a:ext cx="397441" cy="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5" name="Straight Connector 24">
            <a:extLst>
              <a:ext uri="{FF2B5EF4-FFF2-40B4-BE49-F238E27FC236}">
                <a16:creationId xmlns:a16="http://schemas.microsoft.com/office/drawing/2014/main" id="{6D39BDCA-5B10-AA4B-84DE-88196111E64A}"/>
              </a:ext>
            </a:extLst>
          </p:cNvPr>
          <p:cNvSpPr/>
          <p:nvPr/>
        </p:nvSpPr>
        <p:spPr>
          <a:xfrm flipV="1">
            <a:off x="4754879" y="4026836"/>
            <a:ext cx="374400" cy="54864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6" name="Straight Connector 25">
            <a:extLst>
              <a:ext uri="{FF2B5EF4-FFF2-40B4-BE49-F238E27FC236}">
                <a16:creationId xmlns:a16="http://schemas.microsoft.com/office/drawing/2014/main" id="{FBC43D98-3EC8-134D-B8FB-D8E9131399CE}"/>
              </a:ext>
            </a:extLst>
          </p:cNvPr>
          <p:cNvSpPr/>
          <p:nvPr/>
        </p:nvSpPr>
        <p:spPr>
          <a:xfrm flipV="1">
            <a:off x="4754879" y="3386755"/>
            <a:ext cx="374400" cy="118908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 name="Straight Connector 26">
            <a:extLst>
              <a:ext uri="{FF2B5EF4-FFF2-40B4-BE49-F238E27FC236}">
                <a16:creationId xmlns:a16="http://schemas.microsoft.com/office/drawing/2014/main" id="{51E624AF-B4D1-8843-85DD-268F7AD32A28}"/>
              </a:ext>
            </a:extLst>
          </p:cNvPr>
          <p:cNvSpPr/>
          <p:nvPr/>
        </p:nvSpPr>
        <p:spPr>
          <a:xfrm flipV="1">
            <a:off x="4756320" y="2746676"/>
            <a:ext cx="348840" cy="182952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8" name="Straight Connector 27">
            <a:extLst>
              <a:ext uri="{FF2B5EF4-FFF2-40B4-BE49-F238E27FC236}">
                <a16:creationId xmlns:a16="http://schemas.microsoft.com/office/drawing/2014/main" id="{31C24A89-6528-6140-8406-6B9C36CDFEC5}"/>
              </a:ext>
            </a:extLst>
          </p:cNvPr>
          <p:cNvSpPr/>
          <p:nvPr/>
        </p:nvSpPr>
        <p:spPr>
          <a:xfrm flipV="1">
            <a:off x="4767839" y="2747036"/>
            <a:ext cx="348841" cy="118836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9" name="Straight Connector 28">
            <a:extLst>
              <a:ext uri="{FF2B5EF4-FFF2-40B4-BE49-F238E27FC236}">
                <a16:creationId xmlns:a16="http://schemas.microsoft.com/office/drawing/2014/main" id="{70012E8C-54D7-5547-9326-F7A8E27105D2}"/>
              </a:ext>
            </a:extLst>
          </p:cNvPr>
          <p:cNvSpPr/>
          <p:nvPr/>
        </p:nvSpPr>
        <p:spPr>
          <a:xfrm flipV="1">
            <a:off x="4767839" y="3387115"/>
            <a:ext cx="362881" cy="54828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0" name="Straight Connector 29">
            <a:extLst>
              <a:ext uri="{FF2B5EF4-FFF2-40B4-BE49-F238E27FC236}">
                <a16:creationId xmlns:a16="http://schemas.microsoft.com/office/drawing/2014/main" id="{72E71241-82AB-E34D-8AC5-678E872EE4B4}"/>
              </a:ext>
            </a:extLst>
          </p:cNvPr>
          <p:cNvSpPr/>
          <p:nvPr/>
        </p:nvSpPr>
        <p:spPr>
          <a:xfrm>
            <a:off x="4767839" y="3935396"/>
            <a:ext cx="361440" cy="9180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1" name="Straight Connector 30">
            <a:extLst>
              <a:ext uri="{FF2B5EF4-FFF2-40B4-BE49-F238E27FC236}">
                <a16:creationId xmlns:a16="http://schemas.microsoft.com/office/drawing/2014/main" id="{27468B93-4D77-E94F-866D-47B26501AD7C}"/>
              </a:ext>
            </a:extLst>
          </p:cNvPr>
          <p:cNvSpPr/>
          <p:nvPr/>
        </p:nvSpPr>
        <p:spPr>
          <a:xfrm>
            <a:off x="4767839" y="3935396"/>
            <a:ext cx="384481" cy="6400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2" name="Straight Connector 31">
            <a:extLst>
              <a:ext uri="{FF2B5EF4-FFF2-40B4-BE49-F238E27FC236}">
                <a16:creationId xmlns:a16="http://schemas.microsoft.com/office/drawing/2014/main" id="{5285FB90-2787-4A47-A77E-D0BE509403EA}"/>
              </a:ext>
            </a:extLst>
          </p:cNvPr>
          <p:cNvSpPr/>
          <p:nvPr/>
        </p:nvSpPr>
        <p:spPr>
          <a:xfrm>
            <a:off x="4767839" y="3295316"/>
            <a:ext cx="384481" cy="128016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3" name="Straight Connector 32">
            <a:extLst>
              <a:ext uri="{FF2B5EF4-FFF2-40B4-BE49-F238E27FC236}">
                <a16:creationId xmlns:a16="http://schemas.microsoft.com/office/drawing/2014/main" id="{03AC9686-33DA-8C4D-AEC8-143ED36B0B17}"/>
              </a:ext>
            </a:extLst>
          </p:cNvPr>
          <p:cNvSpPr/>
          <p:nvPr/>
        </p:nvSpPr>
        <p:spPr>
          <a:xfrm>
            <a:off x="4708080" y="2655235"/>
            <a:ext cx="411840" cy="9216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4" name="Straight Connector 33">
            <a:extLst>
              <a:ext uri="{FF2B5EF4-FFF2-40B4-BE49-F238E27FC236}">
                <a16:creationId xmlns:a16="http://schemas.microsoft.com/office/drawing/2014/main" id="{676D70F8-A98F-2E4B-B202-EC6B1FA4287F}"/>
              </a:ext>
            </a:extLst>
          </p:cNvPr>
          <p:cNvSpPr/>
          <p:nvPr/>
        </p:nvSpPr>
        <p:spPr>
          <a:xfrm>
            <a:off x="4767839" y="3295316"/>
            <a:ext cx="362881" cy="92159"/>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5" name="Straight Connector 34">
            <a:extLst>
              <a:ext uri="{FF2B5EF4-FFF2-40B4-BE49-F238E27FC236}">
                <a16:creationId xmlns:a16="http://schemas.microsoft.com/office/drawing/2014/main" id="{890AD60D-12B9-094C-89ED-687AF16B4429}"/>
              </a:ext>
            </a:extLst>
          </p:cNvPr>
          <p:cNvSpPr/>
          <p:nvPr/>
        </p:nvSpPr>
        <p:spPr>
          <a:xfrm>
            <a:off x="4708080" y="2655235"/>
            <a:ext cx="421199" cy="137808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6" name="Straight Connector 35">
            <a:extLst>
              <a:ext uri="{FF2B5EF4-FFF2-40B4-BE49-F238E27FC236}">
                <a16:creationId xmlns:a16="http://schemas.microsoft.com/office/drawing/2014/main" id="{C5ABD586-F277-A645-9ECC-DA23BBE7E9C3}"/>
              </a:ext>
            </a:extLst>
          </p:cNvPr>
          <p:cNvSpPr/>
          <p:nvPr/>
        </p:nvSpPr>
        <p:spPr>
          <a:xfrm>
            <a:off x="4710240" y="2655235"/>
            <a:ext cx="394920" cy="64008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7" name="Straight Connector 36">
            <a:extLst>
              <a:ext uri="{FF2B5EF4-FFF2-40B4-BE49-F238E27FC236}">
                <a16:creationId xmlns:a16="http://schemas.microsoft.com/office/drawing/2014/main" id="{3A7F69E1-C0F1-1C44-84B9-EC932E805F1D}"/>
              </a:ext>
            </a:extLst>
          </p:cNvPr>
          <p:cNvSpPr/>
          <p:nvPr/>
        </p:nvSpPr>
        <p:spPr>
          <a:xfrm>
            <a:off x="5637600" y="4483316"/>
            <a:ext cx="397440" cy="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8" name="Straight Connector 37">
            <a:extLst>
              <a:ext uri="{FF2B5EF4-FFF2-40B4-BE49-F238E27FC236}">
                <a16:creationId xmlns:a16="http://schemas.microsoft.com/office/drawing/2014/main" id="{30427D01-F376-C04A-B1C4-3B620995D96A}"/>
              </a:ext>
            </a:extLst>
          </p:cNvPr>
          <p:cNvSpPr/>
          <p:nvPr/>
        </p:nvSpPr>
        <p:spPr>
          <a:xfrm flipV="1">
            <a:off x="5637600" y="3934676"/>
            <a:ext cx="374400" cy="54864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9" name="Straight Connector 38">
            <a:extLst>
              <a:ext uri="{FF2B5EF4-FFF2-40B4-BE49-F238E27FC236}">
                <a16:creationId xmlns:a16="http://schemas.microsoft.com/office/drawing/2014/main" id="{31973801-D657-9B4C-BF63-E61BE9257ACE}"/>
              </a:ext>
            </a:extLst>
          </p:cNvPr>
          <p:cNvSpPr/>
          <p:nvPr/>
        </p:nvSpPr>
        <p:spPr>
          <a:xfrm flipV="1">
            <a:off x="5637600" y="3294596"/>
            <a:ext cx="374400" cy="11890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0" name="Straight Connector 39">
            <a:extLst>
              <a:ext uri="{FF2B5EF4-FFF2-40B4-BE49-F238E27FC236}">
                <a16:creationId xmlns:a16="http://schemas.microsoft.com/office/drawing/2014/main" id="{07E5B04B-7C10-B14A-A5FD-431CBDCE6225}"/>
              </a:ext>
            </a:extLst>
          </p:cNvPr>
          <p:cNvSpPr/>
          <p:nvPr/>
        </p:nvSpPr>
        <p:spPr>
          <a:xfrm flipV="1">
            <a:off x="5639040" y="2654516"/>
            <a:ext cx="348840" cy="182952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1" name="Straight Connector 40">
            <a:extLst>
              <a:ext uri="{FF2B5EF4-FFF2-40B4-BE49-F238E27FC236}">
                <a16:creationId xmlns:a16="http://schemas.microsoft.com/office/drawing/2014/main" id="{8D76994D-4199-C24C-AF4F-77EAE2428733}"/>
              </a:ext>
            </a:extLst>
          </p:cNvPr>
          <p:cNvSpPr/>
          <p:nvPr/>
        </p:nvSpPr>
        <p:spPr>
          <a:xfrm flipV="1">
            <a:off x="5650560" y="2654876"/>
            <a:ext cx="348840" cy="118836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2" name="Straight Connector 41">
            <a:extLst>
              <a:ext uri="{FF2B5EF4-FFF2-40B4-BE49-F238E27FC236}">
                <a16:creationId xmlns:a16="http://schemas.microsoft.com/office/drawing/2014/main" id="{8FA88746-E002-3E4D-A8EA-285AA4599F74}"/>
              </a:ext>
            </a:extLst>
          </p:cNvPr>
          <p:cNvSpPr/>
          <p:nvPr/>
        </p:nvSpPr>
        <p:spPr>
          <a:xfrm flipV="1">
            <a:off x="5650560" y="3294956"/>
            <a:ext cx="362880" cy="5482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3" name="Straight Connector 42">
            <a:extLst>
              <a:ext uri="{FF2B5EF4-FFF2-40B4-BE49-F238E27FC236}">
                <a16:creationId xmlns:a16="http://schemas.microsoft.com/office/drawing/2014/main" id="{0B62F022-19D3-BC4B-9635-271B79F55644}"/>
              </a:ext>
            </a:extLst>
          </p:cNvPr>
          <p:cNvSpPr/>
          <p:nvPr/>
        </p:nvSpPr>
        <p:spPr>
          <a:xfrm>
            <a:off x="5650560" y="3843236"/>
            <a:ext cx="361440" cy="9180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4" name="Straight Connector 43">
            <a:extLst>
              <a:ext uri="{FF2B5EF4-FFF2-40B4-BE49-F238E27FC236}">
                <a16:creationId xmlns:a16="http://schemas.microsoft.com/office/drawing/2014/main" id="{3DC6B274-BDC6-164F-A385-4696FEB7DA53}"/>
              </a:ext>
            </a:extLst>
          </p:cNvPr>
          <p:cNvSpPr/>
          <p:nvPr/>
        </p:nvSpPr>
        <p:spPr>
          <a:xfrm>
            <a:off x="5650560" y="3843236"/>
            <a:ext cx="384480" cy="6400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5" name="Straight Connector 44">
            <a:extLst>
              <a:ext uri="{FF2B5EF4-FFF2-40B4-BE49-F238E27FC236}">
                <a16:creationId xmlns:a16="http://schemas.microsoft.com/office/drawing/2014/main" id="{6AA7B2C8-3A11-8747-8445-D15A9BD58388}"/>
              </a:ext>
            </a:extLst>
          </p:cNvPr>
          <p:cNvSpPr/>
          <p:nvPr/>
        </p:nvSpPr>
        <p:spPr>
          <a:xfrm>
            <a:off x="5650560" y="3203156"/>
            <a:ext cx="384480" cy="128016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6" name="Straight Connector 45">
            <a:extLst>
              <a:ext uri="{FF2B5EF4-FFF2-40B4-BE49-F238E27FC236}">
                <a16:creationId xmlns:a16="http://schemas.microsoft.com/office/drawing/2014/main" id="{2FC14E6F-2A62-2348-A243-DB800D99D315}"/>
              </a:ext>
            </a:extLst>
          </p:cNvPr>
          <p:cNvSpPr/>
          <p:nvPr/>
        </p:nvSpPr>
        <p:spPr>
          <a:xfrm>
            <a:off x="5590800" y="2563076"/>
            <a:ext cx="411840" cy="92159"/>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7" name="Straight Connector 46">
            <a:extLst>
              <a:ext uri="{FF2B5EF4-FFF2-40B4-BE49-F238E27FC236}">
                <a16:creationId xmlns:a16="http://schemas.microsoft.com/office/drawing/2014/main" id="{BD30CD17-5529-B544-BB70-A77456690340}"/>
              </a:ext>
            </a:extLst>
          </p:cNvPr>
          <p:cNvSpPr/>
          <p:nvPr/>
        </p:nvSpPr>
        <p:spPr>
          <a:xfrm>
            <a:off x="5650560" y="3203156"/>
            <a:ext cx="362880" cy="9216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8" name="Straight Connector 47">
            <a:extLst>
              <a:ext uri="{FF2B5EF4-FFF2-40B4-BE49-F238E27FC236}">
                <a16:creationId xmlns:a16="http://schemas.microsoft.com/office/drawing/2014/main" id="{0800404B-633C-DA41-800A-289881E0AF56}"/>
              </a:ext>
            </a:extLst>
          </p:cNvPr>
          <p:cNvSpPr/>
          <p:nvPr/>
        </p:nvSpPr>
        <p:spPr>
          <a:xfrm>
            <a:off x="5590800" y="2563076"/>
            <a:ext cx="421200" cy="13780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9" name="Straight Connector 48">
            <a:extLst>
              <a:ext uri="{FF2B5EF4-FFF2-40B4-BE49-F238E27FC236}">
                <a16:creationId xmlns:a16="http://schemas.microsoft.com/office/drawing/2014/main" id="{60DFF953-6381-9E43-B2FE-E1E358E679B3}"/>
              </a:ext>
            </a:extLst>
          </p:cNvPr>
          <p:cNvSpPr/>
          <p:nvPr/>
        </p:nvSpPr>
        <p:spPr>
          <a:xfrm>
            <a:off x="5592960" y="2563076"/>
            <a:ext cx="394920" cy="6400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1" name="TextBox 50">
            <a:extLst>
              <a:ext uri="{FF2B5EF4-FFF2-40B4-BE49-F238E27FC236}">
                <a16:creationId xmlns:a16="http://schemas.microsoft.com/office/drawing/2014/main" id="{67BEEBC3-4597-BE4A-9A49-F3B4BCF45550}"/>
              </a:ext>
            </a:extLst>
          </p:cNvPr>
          <p:cNvSpPr txBox="1"/>
          <p:nvPr/>
        </p:nvSpPr>
        <p:spPr>
          <a:xfrm>
            <a:off x="5760720" y="5747276"/>
            <a:ext cx="3309217" cy="680784"/>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000" b="0" i="0" u="none" strike="noStrike" kern="1200" cap="none" dirty="0">
                <a:ln>
                  <a:noFill/>
                </a:ln>
                <a:latin typeface="Liberation Sans" pitchFamily="18"/>
                <a:ea typeface="Noto Sans CJK SC Regular" pitchFamily="2"/>
                <a:cs typeface="FreeSans" pitchFamily="2"/>
              </a:rPr>
              <a:t>Values of different possible </a:t>
            </a:r>
          </a:p>
          <a:p>
            <a:pPr marL="0" marR="0" lvl="0" indent="0" hangingPunct="0">
              <a:lnSpc>
                <a:spcPct val="100000"/>
              </a:lnSpc>
              <a:spcBef>
                <a:spcPts val="0"/>
              </a:spcBef>
              <a:spcAft>
                <a:spcPts val="0"/>
              </a:spcAft>
              <a:buNone/>
              <a:tabLst/>
            </a:pPr>
            <a:r>
              <a:rPr lang="en-US" sz="2000" b="0" i="0" u="none" strike="noStrike" kern="1200" cap="none" dirty="0">
                <a:ln>
                  <a:noFill/>
                </a:ln>
                <a:latin typeface="Liberation Sans" pitchFamily="18"/>
                <a:ea typeface="Noto Sans CJK SC Regular" pitchFamily="2"/>
                <a:cs typeface="FreeSans" pitchFamily="2"/>
              </a:rPr>
              <a:t>discrete actions</a:t>
            </a:r>
          </a:p>
        </p:txBody>
      </p:sp>
      <p:sp>
        <p:nvSpPr>
          <p:cNvPr id="52" name="Straight Connector 51">
            <a:extLst>
              <a:ext uri="{FF2B5EF4-FFF2-40B4-BE49-F238E27FC236}">
                <a16:creationId xmlns:a16="http://schemas.microsoft.com/office/drawing/2014/main" id="{853E404B-5EA6-7449-B0F3-DB2E81D897BF}"/>
              </a:ext>
            </a:extLst>
          </p:cNvPr>
          <p:cNvSpPr/>
          <p:nvPr/>
        </p:nvSpPr>
        <p:spPr>
          <a:xfrm flipH="1" flipV="1">
            <a:off x="6400799" y="4666916"/>
            <a:ext cx="274320" cy="1005840"/>
          </a:xfrm>
          <a:prstGeom prst="line">
            <a:avLst/>
          </a:prstGeom>
          <a:noFill/>
          <a:ln w="0">
            <a:solidFill>
              <a:srgbClr val="FF00FF"/>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3" name="Title 52">
            <a:extLst>
              <a:ext uri="{FF2B5EF4-FFF2-40B4-BE49-F238E27FC236}">
                <a16:creationId xmlns:a16="http://schemas.microsoft.com/office/drawing/2014/main" id="{03E90C48-AE20-CE4C-BD7F-317C87D6C964}"/>
              </a:ext>
            </a:extLst>
          </p:cNvPr>
          <p:cNvSpPr>
            <a:spLocks noGrp="1"/>
          </p:cNvSpPr>
          <p:nvPr>
            <p:ph type="title"/>
          </p:nvPr>
        </p:nvSpPr>
        <p:spPr/>
        <p:txBody>
          <a:bodyPr/>
          <a:lstStyle/>
          <a:p>
            <a:r>
              <a:rPr lang="en-US" dirty="0"/>
              <a:t>Deep Q-learning*</a:t>
            </a:r>
          </a:p>
        </p:txBody>
      </p:sp>
      <p:sp>
        <p:nvSpPr>
          <p:cNvPr id="56" name="TextBox 55">
            <a:extLst>
              <a:ext uri="{FF2B5EF4-FFF2-40B4-BE49-F238E27FC236}">
                <a16:creationId xmlns:a16="http://schemas.microsoft.com/office/drawing/2014/main" id="{195088B1-A708-DE42-9322-E7D2A85C4A96}"/>
              </a:ext>
            </a:extLst>
          </p:cNvPr>
          <p:cNvSpPr txBox="1"/>
          <p:nvPr/>
        </p:nvSpPr>
        <p:spPr>
          <a:xfrm>
            <a:off x="1913705" y="7067452"/>
            <a:ext cx="2612575" cy="369332"/>
          </a:xfrm>
          <a:prstGeom prst="rect">
            <a:avLst/>
          </a:prstGeom>
          <a:noFill/>
        </p:spPr>
        <p:txBody>
          <a:bodyPr wrap="none" rtlCol="0">
            <a:spAutoFit/>
          </a:bodyPr>
          <a:lstStyle/>
          <a:p>
            <a:r>
              <a:rPr lang="en-US" dirty="0"/>
              <a:t>*Deep Q-Networks (DQN)</a:t>
            </a:r>
          </a:p>
        </p:txBody>
      </p:sp>
      <p:sp>
        <p:nvSpPr>
          <p:cNvPr id="59" name="TextBox 58">
            <a:extLst>
              <a:ext uri="{FF2B5EF4-FFF2-40B4-BE49-F238E27FC236}">
                <a16:creationId xmlns:a16="http://schemas.microsoft.com/office/drawing/2014/main" id="{54B89AFD-3902-3A41-9E70-823CAB739A09}"/>
              </a:ext>
            </a:extLst>
          </p:cNvPr>
          <p:cNvSpPr txBox="1"/>
          <p:nvPr/>
        </p:nvSpPr>
        <p:spPr>
          <a:xfrm>
            <a:off x="6473521" y="2648151"/>
            <a:ext cx="817853" cy="369332"/>
          </a:xfrm>
          <a:prstGeom prst="rect">
            <a:avLst/>
          </a:prstGeom>
          <a:noFill/>
        </p:spPr>
        <p:txBody>
          <a:bodyPr wrap="none" rtlCol="0">
            <a:spAutoFit/>
          </a:bodyPr>
          <a:lstStyle/>
          <a:p>
            <a:r>
              <a:rPr lang="en-US" dirty="0"/>
              <a:t>Q(s,a</a:t>
            </a:r>
            <a:r>
              <a:rPr lang="en-US" baseline="-25000" dirty="0"/>
              <a:t>1</a:t>
            </a:r>
            <a:r>
              <a:rPr lang="en-US" dirty="0"/>
              <a:t>)</a:t>
            </a:r>
          </a:p>
        </p:txBody>
      </p:sp>
      <p:sp>
        <p:nvSpPr>
          <p:cNvPr id="60" name="TextBox 59">
            <a:extLst>
              <a:ext uri="{FF2B5EF4-FFF2-40B4-BE49-F238E27FC236}">
                <a16:creationId xmlns:a16="http://schemas.microsoft.com/office/drawing/2014/main" id="{B8123990-4629-4F47-9487-42222743B28C}"/>
              </a:ext>
            </a:extLst>
          </p:cNvPr>
          <p:cNvSpPr txBox="1"/>
          <p:nvPr/>
        </p:nvSpPr>
        <p:spPr>
          <a:xfrm>
            <a:off x="6521075" y="4064778"/>
            <a:ext cx="819455" cy="369332"/>
          </a:xfrm>
          <a:prstGeom prst="rect">
            <a:avLst/>
          </a:prstGeom>
          <a:noFill/>
        </p:spPr>
        <p:txBody>
          <a:bodyPr wrap="none" rtlCol="0">
            <a:spAutoFit/>
          </a:bodyPr>
          <a:lstStyle/>
          <a:p>
            <a:r>
              <a:rPr lang="en-US" dirty="0"/>
              <a:t>Q(</a:t>
            </a:r>
            <a:r>
              <a:rPr lang="en-US" dirty="0" err="1"/>
              <a:t>s,a</a:t>
            </a:r>
            <a:r>
              <a:rPr lang="en-US" baseline="-25000" dirty="0" err="1"/>
              <a:t>n</a:t>
            </a:r>
            <a:r>
              <a:rPr lang="en-US" dirty="0"/>
              <a:t>)</a:t>
            </a:r>
          </a:p>
        </p:txBody>
      </p:sp>
    </p:spTree>
    <p:extLst>
      <p:ext uri="{BB962C8B-B14F-4D97-AF65-F5344CB8AC3E}">
        <p14:creationId xmlns:p14="http://schemas.microsoft.com/office/powerpoint/2010/main" val="2098109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C06F87BE-9D3D-1848-81A2-30F0A8A071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311" b="8418"/>
          <a:stretch>
            <a:fillRect/>
          </a:stretch>
        </p:blipFill>
        <p:spPr bwMode="auto">
          <a:xfrm>
            <a:off x="0" y="2286000"/>
            <a:ext cx="10058400" cy="5834063"/>
          </a:xfrm>
          <a:prstGeom prst="rect">
            <a:avLst/>
          </a:prstGeom>
          <a:noFill/>
          <a:ln>
            <a:noFill/>
          </a:ln>
          <a:effectLst/>
          <a:extLst>
            <a:ext uri="{909E8E84-426E-40DD-AFC4-6F175D3DCCD1}">
              <a14:hiddenFill xmlns:a14="http://schemas.microsoft.com/office/drawing/2010/main">
                <a:blipFill dpi="0" rotWithShape="0">
                  <a:blip/>
                  <a:srcRect t="14311" b="8418"/>
                  <a:stretch>
                    <a:fillRect/>
                  </a:stretch>
                </a:blipFill>
              </a14:hiddenFill>
            </a:ext>
            <a:ext uri="{91240B29-F687-4F45-9708-019B960494DF}">
              <a14:hiddenLine xmlns:a14="http://schemas.microsoft.com/office/drawing/2010/main" w="9525" cap="flat">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Text Box 3">
            <a:extLst>
              <a:ext uri="{FF2B5EF4-FFF2-40B4-BE49-F238E27FC236}">
                <a16:creationId xmlns:a16="http://schemas.microsoft.com/office/drawing/2014/main" id="{C3F6075B-E7C0-C744-B591-59E5DADC7A43}"/>
              </a:ext>
            </a:extLst>
          </p:cNvPr>
          <p:cNvSpPr txBox="1">
            <a:spLocks noChangeArrowheads="1"/>
          </p:cNvSpPr>
          <p:nvPr/>
        </p:nvSpPr>
        <p:spPr bwMode="auto">
          <a:xfrm>
            <a:off x="914400" y="1371600"/>
            <a:ext cx="8229600" cy="552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168"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9pPr>
          </a:lstStyle>
          <a:p>
            <a:r>
              <a:rPr lang="en-US" altLang="en-US" sz="2200" dirty="0">
                <a:cs typeface="Segoe UI" panose="020B0502040204020203" pitchFamily="34" charset="0"/>
              </a:rPr>
              <a:t>0. 	Markov decision process		</a:t>
            </a:r>
            <a:r>
              <a:rPr lang="en-US" altLang="en-US" sz="2200" i="1" dirty="0">
                <a:cs typeface="Segoe UI" panose="020B0502040204020203" pitchFamily="34" charset="0"/>
              </a:rPr>
              <a:t>p(s', r | s, a)</a:t>
            </a:r>
          </a:p>
        </p:txBody>
      </p:sp>
      <p:sp>
        <p:nvSpPr>
          <p:cNvPr id="5" name="Title 1">
            <a:extLst>
              <a:ext uri="{FF2B5EF4-FFF2-40B4-BE49-F238E27FC236}">
                <a16:creationId xmlns:a16="http://schemas.microsoft.com/office/drawing/2014/main" id="{155335F6-9FCB-0345-921E-0EBE9F524F58}"/>
              </a:ext>
            </a:extLst>
          </p:cNvPr>
          <p:cNvSpPr>
            <a:spLocks noGrp="1"/>
          </p:cNvSpPr>
          <p:nvPr>
            <p:ph type="title"/>
          </p:nvPr>
        </p:nvSpPr>
        <p:spPr>
          <a:xfrm>
            <a:off x="693043" y="402484"/>
            <a:ext cx="8694539" cy="1125374"/>
          </a:xfrm>
        </p:spPr>
        <p:txBody>
          <a:bodyPr/>
          <a:lstStyle/>
          <a:p>
            <a:r>
              <a:rPr lang="en-US" dirty="0"/>
              <a:t>Our MDP journey</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C4B02C27-93E5-924F-8B3D-6723C852CE56}"/>
              </a:ext>
            </a:extLst>
          </p:cNvPr>
          <p:cNvSpPr/>
          <p:nvPr/>
        </p:nvSpPr>
        <p:spPr>
          <a:xfrm>
            <a:off x="1453320" y="2758592"/>
            <a:ext cx="2286000" cy="1828800"/>
          </a:xfrm>
          <a:custGeom>
            <a:avLst/>
            <a:gdLst>
              <a:gd name="f0" fmla="val 10800000"/>
              <a:gd name="f1" fmla="val 5400000"/>
              <a:gd name="f2" fmla="val 180"/>
              <a:gd name="f3" fmla="val w"/>
              <a:gd name="f4" fmla="val h"/>
              <a:gd name="f5" fmla="val 0"/>
              <a:gd name="f6" fmla="val 21600"/>
              <a:gd name="f7" fmla="+- 0 0 0"/>
              <a:gd name="f8" fmla="*/ f3 1 21600"/>
              <a:gd name="f9" fmla="*/ f4 1 21600"/>
              <a:gd name="f10" fmla="*/ f7 f0 1"/>
              <a:gd name="f11" fmla="*/ 10800 f8 1"/>
              <a:gd name="f12" fmla="*/ 0 f9 1"/>
              <a:gd name="f13" fmla="*/ f10 1 f2"/>
              <a:gd name="f14" fmla="*/ 0 f8 1"/>
              <a:gd name="f15" fmla="*/ 10800 f9 1"/>
              <a:gd name="f16" fmla="*/ 21600 f9 1"/>
              <a:gd name="f17" fmla="*/ 21600 f8 1"/>
              <a:gd name="f18" fmla="+- f13 0 f1"/>
            </a:gdLst>
            <a:ahLst/>
            <a:cxnLst>
              <a:cxn ang="3cd4">
                <a:pos x="hc" y="t"/>
              </a:cxn>
              <a:cxn ang="0">
                <a:pos x="r" y="vc"/>
              </a:cxn>
              <a:cxn ang="cd4">
                <a:pos x="hc" y="b"/>
              </a:cxn>
              <a:cxn ang="cd2">
                <a:pos x="l" y="vc"/>
              </a:cxn>
              <a:cxn ang="f18">
                <a:pos x="f11" y="f12"/>
              </a:cxn>
              <a:cxn ang="f18">
                <a:pos x="f14" y="f15"/>
              </a:cxn>
              <a:cxn ang="f18">
                <a:pos x="f11" y="f16"/>
              </a:cxn>
              <a:cxn ang="f18">
                <a:pos x="f17" y="f15"/>
              </a:cxn>
            </a:cxnLst>
            <a:rect l="l" t="t" r="r" b="b"/>
            <a:pathLst>
              <a:path w="21600" h="21600">
                <a:moveTo>
                  <a:pt x="f5" y="f5"/>
                </a:moveTo>
                <a:lnTo>
                  <a:pt x="f6" y="f5"/>
                </a:lnTo>
                <a:lnTo>
                  <a:pt x="f6" y="f6"/>
                </a:lnTo>
                <a:lnTo>
                  <a:pt x="f5" y="f6"/>
                </a:lnTo>
                <a:lnTo>
                  <a:pt x="f5" y="f5"/>
                </a:lnTo>
                <a:close/>
              </a:path>
            </a:pathLst>
          </a:custGeom>
          <a:solidFill>
            <a:srgbClr val="729FCF"/>
          </a:solidFill>
          <a:ln w="9360" cap="sq">
            <a:solidFill>
              <a:srgbClr val="3465A4"/>
            </a:solidFill>
            <a:prstDash val="solid"/>
            <a:round/>
          </a:ln>
        </p:spPr>
        <p:txBody>
          <a:bodyPr wrap="none" lIns="90000" tIns="69840" rIns="90000" bIns="45000" anchor="ctr" anchorCtr="0" compatLnSpc="0">
            <a:noAutofit/>
          </a:bodyPr>
          <a:lstStyle/>
          <a:p>
            <a:pPr marL="0" marR="0" lvl="0" indent="0" algn="ctr" hangingPunct="0">
              <a:lnSpc>
                <a:spcPct val="100000"/>
              </a:lnSpc>
              <a:spcBef>
                <a:spcPts val="0"/>
              </a:spcBef>
              <a:spcAft>
                <a:spcPts val="0"/>
              </a:spcAft>
              <a:buNone/>
              <a:tabLst/>
            </a:pPr>
            <a:r>
              <a:rPr lang="en-US" sz="2800" b="0" i="0" u="none" strike="noStrike" kern="1200" cap="none">
                <a:ln>
                  <a:noFill/>
                </a:ln>
                <a:solidFill>
                  <a:srgbClr val="000000"/>
                </a:solidFill>
                <a:latin typeface="Liberation Sans" pitchFamily="18"/>
                <a:ea typeface="Noto Sans CJK SC Regular" pitchFamily="2"/>
                <a:cs typeface="FreeSans" pitchFamily="2"/>
              </a:rPr>
              <a:t>Agent</a:t>
            </a:r>
          </a:p>
        </p:txBody>
      </p:sp>
      <p:sp>
        <p:nvSpPr>
          <p:cNvPr id="4" name="Line 4">
            <a:extLst>
              <a:ext uri="{FF2B5EF4-FFF2-40B4-BE49-F238E27FC236}">
                <a16:creationId xmlns:a16="http://schemas.microsoft.com/office/drawing/2014/main" id="{B8FAF40C-9AAD-3941-9314-061325100834}"/>
              </a:ext>
            </a:extLst>
          </p:cNvPr>
          <p:cNvSpPr/>
          <p:nvPr/>
        </p:nvSpPr>
        <p:spPr>
          <a:xfrm>
            <a:off x="3831479" y="2850752"/>
            <a:ext cx="2011321" cy="1440"/>
          </a:xfrm>
          <a:prstGeom prst="line">
            <a:avLst/>
          </a:prstGeom>
          <a:noFill/>
          <a:ln w="18360" cap="sq">
            <a:solidFill>
              <a:srgbClr val="000000"/>
            </a:solidFill>
            <a:prstDash val="solid"/>
            <a:miter/>
            <a:tailEnd type="arrow"/>
          </a:ln>
        </p:spPr>
        <p:txBody>
          <a:bodyPr wrap="square" lIns="90000" tIns="46800" rIns="90000" bIns="46800" anchor="t"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 name="Line 5">
            <a:extLst>
              <a:ext uri="{FF2B5EF4-FFF2-40B4-BE49-F238E27FC236}">
                <a16:creationId xmlns:a16="http://schemas.microsoft.com/office/drawing/2014/main" id="{BA88A63E-FFAA-A148-A7DC-A99154730F1A}"/>
              </a:ext>
            </a:extLst>
          </p:cNvPr>
          <p:cNvSpPr/>
          <p:nvPr/>
        </p:nvSpPr>
        <p:spPr>
          <a:xfrm flipH="1">
            <a:off x="3829679" y="4495232"/>
            <a:ext cx="2014561" cy="1800"/>
          </a:xfrm>
          <a:prstGeom prst="line">
            <a:avLst/>
          </a:prstGeom>
          <a:noFill/>
          <a:ln w="18360" cap="sq">
            <a:solidFill>
              <a:srgbClr val="000000"/>
            </a:solidFill>
            <a:prstDash val="solid"/>
            <a:miter/>
            <a:tailEnd type="arrow"/>
          </a:ln>
        </p:spPr>
        <p:txBody>
          <a:bodyPr wrap="square" lIns="90000" tIns="46800" rIns="90000" bIns="46800" anchor="t"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 name="Text Box 6">
            <a:extLst>
              <a:ext uri="{FF2B5EF4-FFF2-40B4-BE49-F238E27FC236}">
                <a16:creationId xmlns:a16="http://schemas.microsoft.com/office/drawing/2014/main" id="{5E44C48B-8995-D444-9CA6-1CA052E340AC}"/>
              </a:ext>
            </a:extLst>
          </p:cNvPr>
          <p:cNvSpPr/>
          <p:nvPr/>
        </p:nvSpPr>
        <p:spPr>
          <a:xfrm>
            <a:off x="4534560" y="2412631"/>
            <a:ext cx="336600" cy="403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none" lIns="90000" tIns="64440" rIns="90000" bIns="45000" anchor="t" anchorCtr="0" compatLnSpc="0">
            <a:noAutofit/>
          </a:bodyPr>
          <a:lstStyle/>
          <a:p>
            <a:pPr marL="0" marR="0" lvl="0" indent="0" hangingPunct="0">
              <a:lnSpc>
                <a:spcPct val="100000"/>
              </a:lnSpc>
              <a:spcBef>
                <a:spcPts val="0"/>
              </a:spcBef>
              <a:spcAft>
                <a:spcPts val="0"/>
              </a:spcAft>
              <a:buNone/>
              <a:tabLst/>
            </a:pPr>
            <a:r>
              <a:rPr lang="en-US" sz="2200" b="0" i="0" u="none" strike="noStrike" kern="1200" cap="none">
                <a:ln>
                  <a:noFill/>
                </a:ln>
                <a:solidFill>
                  <a:srgbClr val="000000"/>
                </a:solidFill>
                <a:latin typeface="Liberation Sans" pitchFamily="18"/>
                <a:ea typeface="Noto Sans CJK SC Regular" pitchFamily="2"/>
                <a:cs typeface="FreeSans" pitchFamily="2"/>
              </a:rPr>
              <a:t>a</a:t>
            </a:r>
          </a:p>
        </p:txBody>
      </p:sp>
      <p:sp>
        <p:nvSpPr>
          <p:cNvPr id="7" name="Text Box 7">
            <a:extLst>
              <a:ext uri="{FF2B5EF4-FFF2-40B4-BE49-F238E27FC236}">
                <a16:creationId xmlns:a16="http://schemas.microsoft.com/office/drawing/2014/main" id="{B4C47CD6-06D0-6E4D-974E-DDBB43425331}"/>
              </a:ext>
            </a:extLst>
          </p:cNvPr>
          <p:cNvSpPr/>
          <p:nvPr/>
        </p:nvSpPr>
        <p:spPr>
          <a:xfrm>
            <a:off x="4471200" y="4038032"/>
            <a:ext cx="492120" cy="403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none" lIns="90000" tIns="64440" rIns="90000" bIns="45000" anchor="t" anchorCtr="0" compatLnSpc="0">
            <a:noAutofit/>
          </a:bodyPr>
          <a:lstStyle/>
          <a:p>
            <a:pPr marL="0" marR="0" lvl="0" indent="0" hangingPunct="0">
              <a:lnSpc>
                <a:spcPct val="100000"/>
              </a:lnSpc>
              <a:spcBef>
                <a:spcPts val="0"/>
              </a:spcBef>
              <a:spcAft>
                <a:spcPts val="0"/>
              </a:spcAft>
              <a:buNone/>
              <a:tabLst/>
            </a:pPr>
            <a:r>
              <a:rPr lang="en-US" sz="2200" b="0" i="0" u="none" strike="noStrike" kern="1200" cap="none">
                <a:ln>
                  <a:noFill/>
                </a:ln>
                <a:solidFill>
                  <a:srgbClr val="000000"/>
                </a:solidFill>
                <a:latin typeface="Liberation Sans" pitchFamily="18"/>
                <a:ea typeface="Noto Sans CJK SC Regular" pitchFamily="2"/>
                <a:cs typeface="FreeSans" pitchFamily="2"/>
              </a:rPr>
              <a:t>s,r</a:t>
            </a:r>
          </a:p>
        </p:txBody>
      </p:sp>
      <p:sp>
        <p:nvSpPr>
          <p:cNvPr id="8" name="Text Box 8">
            <a:extLst>
              <a:ext uri="{FF2B5EF4-FFF2-40B4-BE49-F238E27FC236}">
                <a16:creationId xmlns:a16="http://schemas.microsoft.com/office/drawing/2014/main" id="{7487ACD2-C46E-434F-AB6B-94D6A0447D4D}"/>
              </a:ext>
            </a:extLst>
          </p:cNvPr>
          <p:cNvSpPr/>
          <p:nvPr/>
        </p:nvSpPr>
        <p:spPr>
          <a:xfrm>
            <a:off x="5934959" y="1752032"/>
            <a:ext cx="2174760" cy="346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none" lIns="90000" tIns="60840" rIns="90000" bIns="45000" anchor="t" anchorCtr="0" compatLnSpc="0">
            <a:noAutofit/>
          </a:bodyPr>
          <a:lstStyle/>
          <a:p>
            <a:pPr marL="0" marR="0" lvl="0" indent="0" hangingPunct="0">
              <a:lnSpc>
                <a:spcPct val="100000"/>
              </a:lnSpc>
              <a:spcBef>
                <a:spcPts val="0"/>
              </a:spcBef>
              <a:spcAft>
                <a:spcPts val="0"/>
              </a:spcAft>
              <a:buNone/>
              <a:tabLst/>
            </a:pPr>
            <a:r>
              <a:rPr lang="en-US" sz="1800" b="0" i="0" u="none" strike="noStrike" kern="1200" cap="none">
                <a:ln>
                  <a:noFill/>
                </a:ln>
                <a:solidFill>
                  <a:srgbClr val="000000"/>
                </a:solidFill>
                <a:latin typeface="Liberation Sans" pitchFamily="18"/>
                <a:ea typeface="Noto Sans CJK SC Regular" pitchFamily="2"/>
                <a:cs typeface="FreeSans" pitchFamily="2"/>
              </a:rPr>
              <a:t>Agent takes actions</a:t>
            </a:r>
          </a:p>
        </p:txBody>
      </p:sp>
      <p:sp>
        <p:nvSpPr>
          <p:cNvPr id="9" name="Line 9">
            <a:extLst>
              <a:ext uri="{FF2B5EF4-FFF2-40B4-BE49-F238E27FC236}">
                <a16:creationId xmlns:a16="http://schemas.microsoft.com/office/drawing/2014/main" id="{1E1D1798-F34C-AC47-99D8-E5A0EEA1C48E}"/>
              </a:ext>
            </a:extLst>
          </p:cNvPr>
          <p:cNvSpPr/>
          <p:nvPr/>
        </p:nvSpPr>
        <p:spPr>
          <a:xfrm flipH="1">
            <a:off x="5384160" y="2026712"/>
            <a:ext cx="552239" cy="274680"/>
          </a:xfrm>
          <a:prstGeom prst="line">
            <a:avLst/>
          </a:prstGeom>
          <a:noFill/>
          <a:ln w="9360" cap="sq">
            <a:solidFill>
              <a:srgbClr val="000000"/>
            </a:solidFill>
            <a:prstDash val="solid"/>
            <a:miter/>
            <a:tailEnd type="arrow"/>
          </a:ln>
        </p:spPr>
        <p:txBody>
          <a:bodyPr wrap="square" lIns="90000" tIns="46800" rIns="90000" bIns="46800" anchor="t"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 name="Text Box 10">
            <a:extLst>
              <a:ext uri="{FF2B5EF4-FFF2-40B4-BE49-F238E27FC236}">
                <a16:creationId xmlns:a16="http://schemas.microsoft.com/office/drawing/2014/main" id="{E55BC888-C7AF-114B-AB08-04107D249BE3}"/>
              </a:ext>
            </a:extLst>
          </p:cNvPr>
          <p:cNvSpPr/>
          <p:nvPr/>
        </p:nvSpPr>
        <p:spPr>
          <a:xfrm>
            <a:off x="5394960" y="5182112"/>
            <a:ext cx="3813120" cy="3459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none" lIns="90000" tIns="60840" rIns="90000" bIns="45000" anchor="t" anchorCtr="0" compatLnSpc="0">
            <a:noAutofit/>
          </a:bodyPr>
          <a:lstStyle/>
          <a:p>
            <a:pPr marL="0" marR="0" lvl="0" indent="0" hangingPunct="0">
              <a:lnSpc>
                <a:spcPct val="100000"/>
              </a:lnSpc>
              <a:spcBef>
                <a:spcPts val="0"/>
              </a:spcBef>
              <a:spcAft>
                <a:spcPts val="0"/>
              </a:spcAft>
              <a:buNone/>
              <a:tabLst/>
            </a:pPr>
            <a:r>
              <a:rPr lang="en-US" sz="1800" b="0" i="0" u="none" strike="noStrike" kern="1200" cap="none">
                <a:ln>
                  <a:noFill/>
                </a:ln>
                <a:solidFill>
                  <a:srgbClr val="000000"/>
                </a:solidFill>
                <a:latin typeface="Liberation Sans" pitchFamily="18"/>
                <a:ea typeface="Noto Sans CJK SC Regular" pitchFamily="2"/>
                <a:cs typeface="FreeSans" pitchFamily="2"/>
              </a:rPr>
              <a:t>Agent perceives states and rewards</a:t>
            </a:r>
          </a:p>
        </p:txBody>
      </p:sp>
      <p:sp>
        <p:nvSpPr>
          <p:cNvPr id="11" name="Line 11">
            <a:extLst>
              <a:ext uri="{FF2B5EF4-FFF2-40B4-BE49-F238E27FC236}">
                <a16:creationId xmlns:a16="http://schemas.microsoft.com/office/drawing/2014/main" id="{CF7F9E81-5FBF-BC42-9E89-3CD09F6E08FC}"/>
              </a:ext>
            </a:extLst>
          </p:cNvPr>
          <p:cNvSpPr/>
          <p:nvPr/>
        </p:nvSpPr>
        <p:spPr>
          <a:xfrm flipH="1" flipV="1">
            <a:off x="5029200" y="4613672"/>
            <a:ext cx="552240" cy="642960"/>
          </a:xfrm>
          <a:prstGeom prst="line">
            <a:avLst/>
          </a:prstGeom>
          <a:noFill/>
          <a:ln w="9360" cap="sq">
            <a:solidFill>
              <a:srgbClr val="000000"/>
            </a:solidFill>
            <a:prstDash val="solid"/>
            <a:miter/>
            <a:tailEnd type="arrow"/>
          </a:ln>
        </p:spPr>
        <p:txBody>
          <a:bodyPr wrap="square" lIns="90000" tIns="46800" rIns="90000" bIns="46800" anchor="t"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 name="TextBox 11">
            <a:extLst>
              <a:ext uri="{FF2B5EF4-FFF2-40B4-BE49-F238E27FC236}">
                <a16:creationId xmlns:a16="http://schemas.microsoft.com/office/drawing/2014/main" id="{30EA28C8-C097-1746-87E4-3E789AB5D076}"/>
              </a:ext>
            </a:extLst>
          </p:cNvPr>
          <p:cNvSpPr txBox="1"/>
          <p:nvPr/>
        </p:nvSpPr>
        <p:spPr>
          <a:xfrm>
            <a:off x="321774" y="4888127"/>
            <a:ext cx="9091761" cy="2479931"/>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r>
              <a:rPr lang="en-US" sz="2000" b="0" i="0" u="none" strike="noStrike" kern="1200" cap="none" dirty="0">
                <a:ln>
                  <a:noFill/>
                </a:ln>
                <a:latin typeface="Liberation Sans" pitchFamily="18"/>
                <a:ea typeface="Noto Sans CJK SC Regular" pitchFamily="2"/>
                <a:cs typeface="FreeSans" pitchFamily="2"/>
              </a:rPr>
              <a:t>How do we get state?</a:t>
            </a:r>
          </a:p>
          <a:p>
            <a:pPr marL="0" marR="0" lvl="0" indent="0" hangingPunct="0">
              <a:lnSpc>
                <a:spcPct val="100000"/>
              </a:lnSpc>
              <a:spcBef>
                <a:spcPts val="0"/>
              </a:spcBef>
              <a:spcAft>
                <a:spcPts val="0"/>
              </a:spcAft>
              <a:buNone/>
              <a:tabLst/>
            </a:pPr>
            <a:endParaRPr lang="en-US" sz="20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r>
              <a:rPr lang="en-US" sz="2000" b="0" i="0" u="none" strike="noStrike" kern="1200" cap="none" dirty="0">
                <a:ln>
                  <a:noFill/>
                </a:ln>
                <a:latin typeface="Liberation Sans" pitchFamily="18"/>
                <a:ea typeface="Noto Sans CJK SC Regular" pitchFamily="2"/>
                <a:cs typeface="FreeSans" pitchFamily="2"/>
              </a:rPr>
              <a:t>Typically can’t use “raw” sensor data as state w/ a tabular Q-function</a:t>
            </a:r>
          </a:p>
          <a:p>
            <a:pPr marL="0" marR="0" lvl="0" indent="0" hangingPunct="0">
              <a:lnSpc>
                <a:spcPct val="100000"/>
              </a:lnSpc>
              <a:spcBef>
                <a:spcPts val="0"/>
              </a:spcBef>
              <a:spcAft>
                <a:spcPts val="0"/>
              </a:spcAft>
              <a:buNone/>
              <a:tabLst/>
            </a:pPr>
            <a:r>
              <a:rPr lang="en-US" sz="2000" b="0" i="0" u="none" strike="noStrike" kern="1200" cap="none" dirty="0">
                <a:ln>
                  <a:noFill/>
                </a:ln>
                <a:latin typeface="Liberation Sans" pitchFamily="18"/>
                <a:ea typeface="Noto Sans CJK SC Regular" pitchFamily="2"/>
                <a:cs typeface="FreeSans" pitchFamily="2"/>
              </a:rPr>
              <a:t>	– it’s too big (e.g. </a:t>
            </a:r>
            <a:r>
              <a:rPr lang="en-US" sz="2000" dirty="0">
                <a:latin typeface="Liberation Sans" pitchFamily="18"/>
                <a:ea typeface="Noto Sans CJK SC Regular" pitchFamily="2"/>
                <a:cs typeface="FreeSans" pitchFamily="2"/>
              </a:rPr>
              <a:t>P</a:t>
            </a:r>
            <a:r>
              <a:rPr lang="en-US" sz="2000" b="0" i="0" u="none" strike="noStrike" kern="1200" cap="none" dirty="0">
                <a:ln>
                  <a:noFill/>
                </a:ln>
                <a:latin typeface="Liberation Sans" pitchFamily="18"/>
                <a:ea typeface="Noto Sans CJK SC Regular" pitchFamily="2"/>
                <a:cs typeface="FreeSans" pitchFamily="2"/>
              </a:rPr>
              <a:t>ac-man has something like 2^(num pellets) + … states)</a:t>
            </a:r>
          </a:p>
          <a:p>
            <a:pPr lvl="0" hangingPunct="0"/>
            <a:r>
              <a:rPr lang="en-US" sz="2000" dirty="0">
                <a:latin typeface="Liberation Sans" pitchFamily="18"/>
                <a:ea typeface="Noto Sans CJK SC Regular" pitchFamily="2"/>
                <a:cs typeface="FreeSans" pitchFamily="2"/>
              </a:rPr>
              <a:t>	– linear function approximation requires choosing features</a:t>
            </a:r>
          </a:p>
          <a:p>
            <a:pPr lvl="0" hangingPunct="0"/>
            <a:endParaRPr lang="en-US" sz="2000" dirty="0">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r>
              <a:rPr lang="en-US" sz="2000" b="0" i="0" u="none" strike="noStrike" kern="1200" cap="none" dirty="0">
                <a:ln>
                  <a:noFill/>
                </a:ln>
                <a:latin typeface="Liberation Sans" pitchFamily="18"/>
                <a:ea typeface="Noto Sans CJK SC Regular" pitchFamily="2"/>
                <a:cs typeface="FreeSans" pitchFamily="2"/>
              </a:rPr>
              <a:t>Hence, nonlinear function approximation (NNs)!</a:t>
            </a:r>
          </a:p>
        </p:txBody>
      </p:sp>
      <p:grpSp>
        <p:nvGrpSpPr>
          <p:cNvPr id="13" name="Group 4">
            <a:extLst>
              <a:ext uri="{FF2B5EF4-FFF2-40B4-BE49-F238E27FC236}">
                <a16:creationId xmlns:a16="http://schemas.microsoft.com/office/drawing/2014/main" id="{0E921C85-F2D5-4B45-A02E-CECCF0DC1117}"/>
              </a:ext>
            </a:extLst>
          </p:cNvPr>
          <p:cNvGrpSpPr/>
          <p:nvPr/>
        </p:nvGrpSpPr>
        <p:grpSpPr>
          <a:xfrm>
            <a:off x="6114959" y="2518472"/>
            <a:ext cx="2663280" cy="2369520"/>
            <a:chOff x="6114959" y="1928160"/>
            <a:chExt cx="2663280" cy="2369520"/>
          </a:xfrm>
        </p:grpSpPr>
        <p:grpSp>
          <p:nvGrpSpPr>
            <p:cNvPr id="14" name="Group 5">
              <a:extLst>
                <a:ext uri="{FF2B5EF4-FFF2-40B4-BE49-F238E27FC236}">
                  <a16:creationId xmlns:a16="http://schemas.microsoft.com/office/drawing/2014/main" id="{AE8DC38B-FE2A-F740-82DB-EB74752DE284}"/>
                </a:ext>
              </a:extLst>
            </p:cNvPr>
            <p:cNvGrpSpPr/>
            <p:nvPr/>
          </p:nvGrpSpPr>
          <p:grpSpPr>
            <a:xfrm>
              <a:off x="6114959" y="1928160"/>
              <a:ext cx="2663280" cy="2369520"/>
              <a:chOff x="6114959" y="1928160"/>
              <a:chExt cx="2663280" cy="2369520"/>
            </a:xfrm>
          </p:grpSpPr>
          <p:pic>
            <p:nvPicPr>
              <p:cNvPr id="15" name="Picture 6">
                <a:extLst>
                  <a:ext uri="{FF2B5EF4-FFF2-40B4-BE49-F238E27FC236}">
                    <a16:creationId xmlns:a16="http://schemas.microsoft.com/office/drawing/2014/main" id="{B2BDBD20-71A1-5D4A-AE73-AC1526D61CF4}"/>
                  </a:ext>
                </a:extLst>
              </p:cNvPr>
              <p:cNvPicPr>
                <a:picLocks noChangeAspect="1"/>
              </p:cNvPicPr>
              <p:nvPr/>
            </p:nvPicPr>
            <p:blipFill>
              <a:blip r:embed="rId3">
                <a:lum/>
                <a:alphaModFix/>
              </a:blip>
              <a:srcRect r="73198"/>
              <a:stretch>
                <a:fillRect/>
              </a:stretch>
            </p:blipFill>
            <p:spPr>
              <a:xfrm>
                <a:off x="6114959" y="1928160"/>
                <a:ext cx="1290960" cy="2369520"/>
              </a:xfrm>
              <a:prstGeom prst="rect">
                <a:avLst/>
              </a:prstGeom>
              <a:noFill/>
              <a:ln>
                <a:noFill/>
              </a:ln>
            </p:spPr>
          </p:pic>
          <p:pic>
            <p:nvPicPr>
              <p:cNvPr id="16" name="Picture 7">
                <a:extLst>
                  <a:ext uri="{FF2B5EF4-FFF2-40B4-BE49-F238E27FC236}">
                    <a16:creationId xmlns:a16="http://schemas.microsoft.com/office/drawing/2014/main" id="{8BC76497-5232-E144-BCFF-9ED5DD322A3D}"/>
                  </a:ext>
                </a:extLst>
              </p:cNvPr>
              <p:cNvPicPr>
                <a:picLocks noChangeAspect="1"/>
              </p:cNvPicPr>
              <p:nvPr/>
            </p:nvPicPr>
            <p:blipFill>
              <a:blip r:embed="rId3">
                <a:lum/>
                <a:alphaModFix/>
              </a:blip>
              <a:srcRect l="72671" r="-1150"/>
              <a:stretch>
                <a:fillRect/>
              </a:stretch>
            </p:blipFill>
            <p:spPr>
              <a:xfrm>
                <a:off x="7405920" y="1928160"/>
                <a:ext cx="1372319" cy="2369520"/>
              </a:xfrm>
              <a:prstGeom prst="rect">
                <a:avLst/>
              </a:prstGeom>
              <a:noFill/>
              <a:ln>
                <a:noFill/>
              </a:ln>
            </p:spPr>
          </p:pic>
        </p:grpSp>
        <p:pic>
          <p:nvPicPr>
            <p:cNvPr id="17" name="Picture 8">
              <a:extLst>
                <a:ext uri="{FF2B5EF4-FFF2-40B4-BE49-F238E27FC236}">
                  <a16:creationId xmlns:a16="http://schemas.microsoft.com/office/drawing/2014/main" id="{9853AF84-8986-CC49-B3C9-007FF5A6B888}"/>
                </a:ext>
              </a:extLst>
            </p:cNvPr>
            <p:cNvPicPr>
              <a:picLocks noChangeAspect="1"/>
            </p:cNvPicPr>
            <p:nvPr/>
          </p:nvPicPr>
          <p:blipFill>
            <a:blip r:embed="rId4">
              <a:lum/>
              <a:alphaModFix/>
            </a:blip>
            <a:srcRect/>
            <a:stretch>
              <a:fillRect/>
            </a:stretch>
          </p:blipFill>
          <p:spPr>
            <a:xfrm>
              <a:off x="6235920" y="3394800"/>
              <a:ext cx="363239" cy="257040"/>
            </a:xfrm>
            <a:prstGeom prst="rect">
              <a:avLst/>
            </a:prstGeom>
            <a:noFill/>
            <a:ln>
              <a:noFill/>
            </a:ln>
          </p:spPr>
        </p:pic>
        <p:pic>
          <p:nvPicPr>
            <p:cNvPr id="18" name="Picture 9">
              <a:extLst>
                <a:ext uri="{FF2B5EF4-FFF2-40B4-BE49-F238E27FC236}">
                  <a16:creationId xmlns:a16="http://schemas.microsoft.com/office/drawing/2014/main" id="{C41F378A-BCC5-A049-9A2D-0CD313366763}"/>
                </a:ext>
              </a:extLst>
            </p:cNvPr>
            <p:cNvPicPr>
              <a:picLocks noChangeAspect="1"/>
            </p:cNvPicPr>
            <p:nvPr/>
          </p:nvPicPr>
          <p:blipFill>
            <a:blip r:embed="rId5">
              <a:lum/>
              <a:alphaModFix/>
            </a:blip>
            <a:srcRect/>
            <a:stretch>
              <a:fillRect/>
            </a:stretch>
          </p:blipFill>
          <p:spPr>
            <a:xfrm>
              <a:off x="6761160" y="3835440"/>
              <a:ext cx="330840" cy="271440"/>
            </a:xfrm>
            <a:prstGeom prst="rect">
              <a:avLst/>
            </a:prstGeom>
            <a:noFill/>
            <a:ln>
              <a:noFill/>
            </a:ln>
          </p:spPr>
        </p:pic>
        <p:pic>
          <p:nvPicPr>
            <p:cNvPr id="19" name="Picture 10">
              <a:extLst>
                <a:ext uri="{FF2B5EF4-FFF2-40B4-BE49-F238E27FC236}">
                  <a16:creationId xmlns:a16="http://schemas.microsoft.com/office/drawing/2014/main" id="{86D38C7A-1A41-614E-9B74-A6372B41265A}"/>
                </a:ext>
              </a:extLst>
            </p:cNvPr>
            <p:cNvPicPr>
              <a:picLocks noChangeAspect="1"/>
            </p:cNvPicPr>
            <p:nvPr/>
          </p:nvPicPr>
          <p:blipFill>
            <a:blip r:embed="rId6">
              <a:lum/>
              <a:alphaModFix/>
            </a:blip>
            <a:srcRect/>
            <a:stretch>
              <a:fillRect/>
            </a:stretch>
          </p:blipFill>
          <p:spPr>
            <a:xfrm>
              <a:off x="6276960" y="3835440"/>
              <a:ext cx="362519" cy="285480"/>
            </a:xfrm>
            <a:prstGeom prst="rect">
              <a:avLst/>
            </a:prstGeom>
            <a:noFill/>
            <a:ln>
              <a:noFill/>
            </a:ln>
          </p:spPr>
        </p:pic>
      </p:grpSp>
      <p:sp>
        <p:nvSpPr>
          <p:cNvPr id="20" name="Title 19">
            <a:extLst>
              <a:ext uri="{FF2B5EF4-FFF2-40B4-BE49-F238E27FC236}">
                <a16:creationId xmlns:a16="http://schemas.microsoft.com/office/drawing/2014/main" id="{BC8BD72A-5D5C-9645-8C1C-3A965F096AD7}"/>
              </a:ext>
            </a:extLst>
          </p:cNvPr>
          <p:cNvSpPr>
            <a:spLocks noGrp="1"/>
          </p:cNvSpPr>
          <p:nvPr>
            <p:ph type="title"/>
          </p:nvPr>
        </p:nvSpPr>
        <p:spPr/>
        <p:txBody>
          <a:bodyPr/>
          <a:lstStyle/>
          <a:p>
            <a:r>
              <a:rPr lang="en-US" dirty="0"/>
              <a:t>State may be big/complex</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C4B02C27-93E5-924F-8B3D-6723C852CE56}"/>
              </a:ext>
            </a:extLst>
          </p:cNvPr>
          <p:cNvSpPr/>
          <p:nvPr/>
        </p:nvSpPr>
        <p:spPr>
          <a:xfrm>
            <a:off x="1453320" y="2758592"/>
            <a:ext cx="2286000" cy="1828800"/>
          </a:xfrm>
          <a:custGeom>
            <a:avLst/>
            <a:gdLst>
              <a:gd name="f0" fmla="val 10800000"/>
              <a:gd name="f1" fmla="val 5400000"/>
              <a:gd name="f2" fmla="val 180"/>
              <a:gd name="f3" fmla="val w"/>
              <a:gd name="f4" fmla="val h"/>
              <a:gd name="f5" fmla="val 0"/>
              <a:gd name="f6" fmla="val 21600"/>
              <a:gd name="f7" fmla="+- 0 0 0"/>
              <a:gd name="f8" fmla="*/ f3 1 21600"/>
              <a:gd name="f9" fmla="*/ f4 1 21600"/>
              <a:gd name="f10" fmla="*/ f7 f0 1"/>
              <a:gd name="f11" fmla="*/ 10800 f8 1"/>
              <a:gd name="f12" fmla="*/ 0 f9 1"/>
              <a:gd name="f13" fmla="*/ f10 1 f2"/>
              <a:gd name="f14" fmla="*/ 0 f8 1"/>
              <a:gd name="f15" fmla="*/ 10800 f9 1"/>
              <a:gd name="f16" fmla="*/ 21600 f9 1"/>
              <a:gd name="f17" fmla="*/ 21600 f8 1"/>
              <a:gd name="f18" fmla="+- f13 0 f1"/>
            </a:gdLst>
            <a:ahLst/>
            <a:cxnLst>
              <a:cxn ang="3cd4">
                <a:pos x="hc" y="t"/>
              </a:cxn>
              <a:cxn ang="0">
                <a:pos x="r" y="vc"/>
              </a:cxn>
              <a:cxn ang="cd4">
                <a:pos x="hc" y="b"/>
              </a:cxn>
              <a:cxn ang="cd2">
                <a:pos x="l" y="vc"/>
              </a:cxn>
              <a:cxn ang="f18">
                <a:pos x="f11" y="f12"/>
              </a:cxn>
              <a:cxn ang="f18">
                <a:pos x="f14" y="f15"/>
              </a:cxn>
              <a:cxn ang="f18">
                <a:pos x="f11" y="f16"/>
              </a:cxn>
              <a:cxn ang="f18">
                <a:pos x="f17" y="f15"/>
              </a:cxn>
            </a:cxnLst>
            <a:rect l="l" t="t" r="r" b="b"/>
            <a:pathLst>
              <a:path w="21600" h="21600">
                <a:moveTo>
                  <a:pt x="f5" y="f5"/>
                </a:moveTo>
                <a:lnTo>
                  <a:pt x="f6" y="f5"/>
                </a:lnTo>
                <a:lnTo>
                  <a:pt x="f6" y="f6"/>
                </a:lnTo>
                <a:lnTo>
                  <a:pt x="f5" y="f6"/>
                </a:lnTo>
                <a:lnTo>
                  <a:pt x="f5" y="f5"/>
                </a:lnTo>
                <a:close/>
              </a:path>
            </a:pathLst>
          </a:custGeom>
          <a:solidFill>
            <a:srgbClr val="729FCF"/>
          </a:solidFill>
          <a:ln w="9360" cap="sq">
            <a:solidFill>
              <a:srgbClr val="3465A4"/>
            </a:solidFill>
            <a:prstDash val="solid"/>
            <a:round/>
          </a:ln>
        </p:spPr>
        <p:txBody>
          <a:bodyPr wrap="none" lIns="90000" tIns="69840" rIns="90000" bIns="45000" anchor="ctr" anchorCtr="0" compatLnSpc="0">
            <a:noAutofit/>
          </a:bodyPr>
          <a:lstStyle/>
          <a:p>
            <a:pPr marL="0" marR="0" lvl="0" indent="0" algn="ctr" hangingPunct="0">
              <a:lnSpc>
                <a:spcPct val="100000"/>
              </a:lnSpc>
              <a:spcBef>
                <a:spcPts val="0"/>
              </a:spcBef>
              <a:spcAft>
                <a:spcPts val="0"/>
              </a:spcAft>
              <a:buNone/>
              <a:tabLst/>
            </a:pPr>
            <a:r>
              <a:rPr lang="en-US" sz="2800" b="0" i="0" u="none" strike="noStrike" kern="1200" cap="none">
                <a:ln>
                  <a:noFill/>
                </a:ln>
                <a:solidFill>
                  <a:srgbClr val="000000"/>
                </a:solidFill>
                <a:latin typeface="Liberation Sans" pitchFamily="18"/>
                <a:ea typeface="Noto Sans CJK SC Regular" pitchFamily="2"/>
                <a:cs typeface="FreeSans" pitchFamily="2"/>
              </a:rPr>
              <a:t>Agent</a:t>
            </a:r>
          </a:p>
        </p:txBody>
      </p:sp>
      <p:sp>
        <p:nvSpPr>
          <p:cNvPr id="4" name="Line 4">
            <a:extLst>
              <a:ext uri="{FF2B5EF4-FFF2-40B4-BE49-F238E27FC236}">
                <a16:creationId xmlns:a16="http://schemas.microsoft.com/office/drawing/2014/main" id="{B8FAF40C-9AAD-3941-9314-061325100834}"/>
              </a:ext>
            </a:extLst>
          </p:cNvPr>
          <p:cNvSpPr/>
          <p:nvPr/>
        </p:nvSpPr>
        <p:spPr>
          <a:xfrm>
            <a:off x="3831479" y="2850752"/>
            <a:ext cx="2011321" cy="1440"/>
          </a:xfrm>
          <a:prstGeom prst="line">
            <a:avLst/>
          </a:prstGeom>
          <a:noFill/>
          <a:ln w="18360" cap="sq">
            <a:solidFill>
              <a:srgbClr val="000000"/>
            </a:solidFill>
            <a:prstDash val="solid"/>
            <a:miter/>
            <a:tailEnd type="arrow"/>
          </a:ln>
        </p:spPr>
        <p:txBody>
          <a:bodyPr wrap="square" lIns="90000" tIns="46800" rIns="90000" bIns="46800" anchor="t"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 name="Line 5">
            <a:extLst>
              <a:ext uri="{FF2B5EF4-FFF2-40B4-BE49-F238E27FC236}">
                <a16:creationId xmlns:a16="http://schemas.microsoft.com/office/drawing/2014/main" id="{BA88A63E-FFAA-A148-A7DC-A99154730F1A}"/>
              </a:ext>
            </a:extLst>
          </p:cNvPr>
          <p:cNvSpPr/>
          <p:nvPr/>
        </p:nvSpPr>
        <p:spPr>
          <a:xfrm flipH="1">
            <a:off x="3829679" y="4495232"/>
            <a:ext cx="2014561" cy="1800"/>
          </a:xfrm>
          <a:prstGeom prst="line">
            <a:avLst/>
          </a:prstGeom>
          <a:noFill/>
          <a:ln w="18360" cap="sq">
            <a:solidFill>
              <a:srgbClr val="000000"/>
            </a:solidFill>
            <a:prstDash val="solid"/>
            <a:miter/>
            <a:tailEnd type="arrow"/>
          </a:ln>
        </p:spPr>
        <p:txBody>
          <a:bodyPr wrap="square" lIns="90000" tIns="46800" rIns="90000" bIns="46800" anchor="t"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 name="Text Box 6">
            <a:extLst>
              <a:ext uri="{FF2B5EF4-FFF2-40B4-BE49-F238E27FC236}">
                <a16:creationId xmlns:a16="http://schemas.microsoft.com/office/drawing/2014/main" id="{5E44C48B-8995-D444-9CA6-1CA052E340AC}"/>
              </a:ext>
            </a:extLst>
          </p:cNvPr>
          <p:cNvSpPr/>
          <p:nvPr/>
        </p:nvSpPr>
        <p:spPr>
          <a:xfrm>
            <a:off x="4534560" y="2412631"/>
            <a:ext cx="336600" cy="403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none" lIns="90000" tIns="64440" rIns="90000" bIns="45000" anchor="t" anchorCtr="0" compatLnSpc="0">
            <a:noAutofit/>
          </a:bodyPr>
          <a:lstStyle/>
          <a:p>
            <a:pPr marL="0" marR="0" lvl="0" indent="0" hangingPunct="0">
              <a:lnSpc>
                <a:spcPct val="100000"/>
              </a:lnSpc>
              <a:spcBef>
                <a:spcPts val="0"/>
              </a:spcBef>
              <a:spcAft>
                <a:spcPts val="0"/>
              </a:spcAft>
              <a:buNone/>
              <a:tabLst/>
            </a:pPr>
            <a:r>
              <a:rPr lang="en-US" sz="2200" b="0" i="0" u="none" strike="noStrike" kern="1200" cap="none">
                <a:ln>
                  <a:noFill/>
                </a:ln>
                <a:solidFill>
                  <a:srgbClr val="000000"/>
                </a:solidFill>
                <a:latin typeface="Liberation Sans" pitchFamily="18"/>
                <a:ea typeface="Noto Sans CJK SC Regular" pitchFamily="2"/>
                <a:cs typeface="FreeSans" pitchFamily="2"/>
              </a:rPr>
              <a:t>a</a:t>
            </a:r>
          </a:p>
        </p:txBody>
      </p:sp>
      <p:sp>
        <p:nvSpPr>
          <p:cNvPr id="7" name="Text Box 7">
            <a:extLst>
              <a:ext uri="{FF2B5EF4-FFF2-40B4-BE49-F238E27FC236}">
                <a16:creationId xmlns:a16="http://schemas.microsoft.com/office/drawing/2014/main" id="{B4C47CD6-06D0-6E4D-974E-DDBB43425331}"/>
              </a:ext>
            </a:extLst>
          </p:cNvPr>
          <p:cNvSpPr/>
          <p:nvPr/>
        </p:nvSpPr>
        <p:spPr>
          <a:xfrm>
            <a:off x="4471200" y="4038032"/>
            <a:ext cx="492120" cy="403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none" lIns="90000" tIns="64440" rIns="90000" bIns="45000" anchor="t" anchorCtr="0" compatLnSpc="0">
            <a:noAutofit/>
          </a:bodyPr>
          <a:lstStyle/>
          <a:p>
            <a:pPr marL="0" marR="0" lvl="0" indent="0" hangingPunct="0">
              <a:lnSpc>
                <a:spcPct val="100000"/>
              </a:lnSpc>
              <a:spcBef>
                <a:spcPts val="0"/>
              </a:spcBef>
              <a:spcAft>
                <a:spcPts val="0"/>
              </a:spcAft>
              <a:buNone/>
              <a:tabLst/>
            </a:pPr>
            <a:r>
              <a:rPr lang="en-US" sz="2200" b="0" i="0" u="none" strike="noStrike" kern="1200" cap="none">
                <a:ln>
                  <a:noFill/>
                </a:ln>
                <a:solidFill>
                  <a:srgbClr val="000000"/>
                </a:solidFill>
                <a:latin typeface="Liberation Sans" pitchFamily="18"/>
                <a:ea typeface="Noto Sans CJK SC Regular" pitchFamily="2"/>
                <a:cs typeface="FreeSans" pitchFamily="2"/>
              </a:rPr>
              <a:t>s,r</a:t>
            </a:r>
          </a:p>
        </p:txBody>
      </p:sp>
      <p:sp>
        <p:nvSpPr>
          <p:cNvPr id="8" name="Text Box 8">
            <a:extLst>
              <a:ext uri="{FF2B5EF4-FFF2-40B4-BE49-F238E27FC236}">
                <a16:creationId xmlns:a16="http://schemas.microsoft.com/office/drawing/2014/main" id="{7487ACD2-C46E-434F-AB6B-94D6A0447D4D}"/>
              </a:ext>
            </a:extLst>
          </p:cNvPr>
          <p:cNvSpPr/>
          <p:nvPr/>
        </p:nvSpPr>
        <p:spPr>
          <a:xfrm>
            <a:off x="5934959" y="1752032"/>
            <a:ext cx="2174760" cy="346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none" lIns="90000" tIns="60840" rIns="90000" bIns="45000" anchor="t" anchorCtr="0" compatLnSpc="0">
            <a:noAutofit/>
          </a:bodyPr>
          <a:lstStyle/>
          <a:p>
            <a:pPr marL="0" marR="0" lvl="0" indent="0" hangingPunct="0">
              <a:lnSpc>
                <a:spcPct val="100000"/>
              </a:lnSpc>
              <a:spcBef>
                <a:spcPts val="0"/>
              </a:spcBef>
              <a:spcAft>
                <a:spcPts val="0"/>
              </a:spcAft>
              <a:buNone/>
              <a:tabLst/>
            </a:pPr>
            <a:r>
              <a:rPr lang="en-US" sz="1800" b="0" i="0" u="none" strike="noStrike" kern="1200" cap="none">
                <a:ln>
                  <a:noFill/>
                </a:ln>
                <a:solidFill>
                  <a:srgbClr val="000000"/>
                </a:solidFill>
                <a:latin typeface="Liberation Sans" pitchFamily="18"/>
                <a:ea typeface="Noto Sans CJK SC Regular" pitchFamily="2"/>
                <a:cs typeface="FreeSans" pitchFamily="2"/>
              </a:rPr>
              <a:t>Agent takes actions</a:t>
            </a:r>
          </a:p>
        </p:txBody>
      </p:sp>
      <p:sp>
        <p:nvSpPr>
          <p:cNvPr id="9" name="Line 9">
            <a:extLst>
              <a:ext uri="{FF2B5EF4-FFF2-40B4-BE49-F238E27FC236}">
                <a16:creationId xmlns:a16="http://schemas.microsoft.com/office/drawing/2014/main" id="{1E1D1798-F34C-AC47-99D8-E5A0EEA1C48E}"/>
              </a:ext>
            </a:extLst>
          </p:cNvPr>
          <p:cNvSpPr/>
          <p:nvPr/>
        </p:nvSpPr>
        <p:spPr>
          <a:xfrm flipH="1">
            <a:off x="5384160" y="2026712"/>
            <a:ext cx="552239" cy="274680"/>
          </a:xfrm>
          <a:prstGeom prst="line">
            <a:avLst/>
          </a:prstGeom>
          <a:noFill/>
          <a:ln w="9360" cap="sq">
            <a:solidFill>
              <a:srgbClr val="000000"/>
            </a:solidFill>
            <a:prstDash val="solid"/>
            <a:miter/>
            <a:tailEnd type="arrow"/>
          </a:ln>
        </p:spPr>
        <p:txBody>
          <a:bodyPr wrap="square" lIns="90000" tIns="46800" rIns="90000" bIns="46800" anchor="t"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 name="Text Box 10">
            <a:extLst>
              <a:ext uri="{FF2B5EF4-FFF2-40B4-BE49-F238E27FC236}">
                <a16:creationId xmlns:a16="http://schemas.microsoft.com/office/drawing/2014/main" id="{E55BC888-C7AF-114B-AB08-04107D249BE3}"/>
              </a:ext>
            </a:extLst>
          </p:cNvPr>
          <p:cNvSpPr/>
          <p:nvPr/>
        </p:nvSpPr>
        <p:spPr>
          <a:xfrm>
            <a:off x="5394960" y="5182112"/>
            <a:ext cx="3813120" cy="3459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none" lIns="90000" tIns="60840" rIns="90000" bIns="45000" anchor="t" anchorCtr="0" compatLnSpc="0">
            <a:noAutofit/>
          </a:bodyPr>
          <a:lstStyle/>
          <a:p>
            <a:pPr marL="0" marR="0" lvl="0" indent="0" hangingPunct="0">
              <a:lnSpc>
                <a:spcPct val="100000"/>
              </a:lnSpc>
              <a:spcBef>
                <a:spcPts val="0"/>
              </a:spcBef>
              <a:spcAft>
                <a:spcPts val="0"/>
              </a:spcAft>
              <a:buNone/>
              <a:tabLst/>
            </a:pPr>
            <a:r>
              <a:rPr lang="en-US" sz="1800" b="0" i="0" u="none" strike="noStrike" kern="1200" cap="none">
                <a:ln>
                  <a:noFill/>
                </a:ln>
                <a:solidFill>
                  <a:srgbClr val="000000"/>
                </a:solidFill>
                <a:latin typeface="Liberation Sans" pitchFamily="18"/>
                <a:ea typeface="Noto Sans CJK SC Regular" pitchFamily="2"/>
                <a:cs typeface="FreeSans" pitchFamily="2"/>
              </a:rPr>
              <a:t>Agent perceives states and rewards</a:t>
            </a:r>
          </a:p>
        </p:txBody>
      </p:sp>
      <p:sp>
        <p:nvSpPr>
          <p:cNvPr id="11" name="Line 11">
            <a:extLst>
              <a:ext uri="{FF2B5EF4-FFF2-40B4-BE49-F238E27FC236}">
                <a16:creationId xmlns:a16="http://schemas.microsoft.com/office/drawing/2014/main" id="{CF7F9E81-5FBF-BC42-9E89-3CD09F6E08FC}"/>
              </a:ext>
            </a:extLst>
          </p:cNvPr>
          <p:cNvSpPr/>
          <p:nvPr/>
        </p:nvSpPr>
        <p:spPr>
          <a:xfrm flipH="1" flipV="1">
            <a:off x="5029200" y="4613672"/>
            <a:ext cx="552240" cy="642960"/>
          </a:xfrm>
          <a:prstGeom prst="line">
            <a:avLst/>
          </a:prstGeom>
          <a:noFill/>
          <a:ln w="9360" cap="sq">
            <a:solidFill>
              <a:srgbClr val="000000"/>
            </a:solidFill>
            <a:prstDash val="solid"/>
            <a:miter/>
            <a:tailEnd type="arrow"/>
          </a:ln>
        </p:spPr>
        <p:txBody>
          <a:bodyPr wrap="square" lIns="90000" tIns="46800" rIns="90000" bIns="46800" anchor="t"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 name="TextBox 11">
            <a:extLst>
              <a:ext uri="{FF2B5EF4-FFF2-40B4-BE49-F238E27FC236}">
                <a16:creationId xmlns:a16="http://schemas.microsoft.com/office/drawing/2014/main" id="{30EA28C8-C097-1746-87E4-3E789AB5D076}"/>
              </a:ext>
            </a:extLst>
          </p:cNvPr>
          <p:cNvSpPr txBox="1"/>
          <p:nvPr/>
        </p:nvSpPr>
        <p:spPr>
          <a:xfrm>
            <a:off x="321774" y="4888127"/>
            <a:ext cx="9091761" cy="2479931"/>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r>
              <a:rPr lang="en-US" sz="2000" b="0" i="0" u="none" strike="noStrike" kern="1200" cap="none" dirty="0">
                <a:ln>
                  <a:noFill/>
                </a:ln>
                <a:latin typeface="Liberation Sans" pitchFamily="18"/>
                <a:ea typeface="Noto Sans CJK SC Regular" pitchFamily="2"/>
                <a:cs typeface="FreeSans" pitchFamily="2"/>
              </a:rPr>
              <a:t>How do we get state?</a:t>
            </a:r>
          </a:p>
          <a:p>
            <a:pPr marL="0" marR="0" lvl="0" indent="0" hangingPunct="0">
              <a:lnSpc>
                <a:spcPct val="100000"/>
              </a:lnSpc>
              <a:spcBef>
                <a:spcPts val="0"/>
              </a:spcBef>
              <a:spcAft>
                <a:spcPts val="0"/>
              </a:spcAft>
              <a:buNone/>
              <a:tabLst/>
            </a:pPr>
            <a:endParaRPr lang="en-US" sz="20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r>
              <a:rPr lang="en-US" sz="2000" b="0" i="0" u="none" strike="noStrike" kern="1200" cap="none" dirty="0">
                <a:ln>
                  <a:noFill/>
                </a:ln>
                <a:latin typeface="Liberation Sans" pitchFamily="18"/>
                <a:ea typeface="Noto Sans CJK SC Regular" pitchFamily="2"/>
                <a:cs typeface="FreeSans" pitchFamily="2"/>
              </a:rPr>
              <a:t>Typically can’t use “raw” sensor data as state w/ a tabular Q-function</a:t>
            </a:r>
          </a:p>
          <a:p>
            <a:pPr marL="0" marR="0" lvl="0" indent="0" hangingPunct="0">
              <a:lnSpc>
                <a:spcPct val="100000"/>
              </a:lnSpc>
              <a:spcBef>
                <a:spcPts val="0"/>
              </a:spcBef>
              <a:spcAft>
                <a:spcPts val="0"/>
              </a:spcAft>
              <a:buNone/>
              <a:tabLst/>
            </a:pPr>
            <a:r>
              <a:rPr lang="en-US" sz="2000" b="0" i="0" u="none" strike="noStrike" kern="1200" cap="none" dirty="0">
                <a:ln>
                  <a:noFill/>
                </a:ln>
                <a:latin typeface="Liberation Sans" pitchFamily="18"/>
                <a:ea typeface="Noto Sans CJK SC Regular" pitchFamily="2"/>
                <a:cs typeface="FreeSans" pitchFamily="2"/>
              </a:rPr>
              <a:t>	– it’s too big (e.g. </a:t>
            </a:r>
            <a:r>
              <a:rPr lang="en-US" sz="2000" dirty="0">
                <a:latin typeface="Liberation Sans" pitchFamily="18"/>
                <a:ea typeface="Noto Sans CJK SC Regular" pitchFamily="2"/>
                <a:cs typeface="FreeSans" pitchFamily="2"/>
              </a:rPr>
              <a:t>P</a:t>
            </a:r>
            <a:r>
              <a:rPr lang="en-US" sz="2000" b="0" i="0" u="none" strike="noStrike" kern="1200" cap="none" dirty="0">
                <a:ln>
                  <a:noFill/>
                </a:ln>
                <a:latin typeface="Liberation Sans" pitchFamily="18"/>
                <a:ea typeface="Noto Sans CJK SC Regular" pitchFamily="2"/>
                <a:cs typeface="FreeSans" pitchFamily="2"/>
              </a:rPr>
              <a:t>ac-man has something like 2^(num pellets) + … states)</a:t>
            </a:r>
          </a:p>
          <a:p>
            <a:pPr lvl="0" hangingPunct="0"/>
            <a:r>
              <a:rPr lang="en-US" sz="2000" dirty="0">
                <a:latin typeface="Liberation Sans" pitchFamily="18"/>
                <a:ea typeface="Noto Sans CJK SC Regular" pitchFamily="2"/>
                <a:cs typeface="FreeSans" pitchFamily="2"/>
              </a:rPr>
              <a:t>	– linear function approximation requires choosing features</a:t>
            </a:r>
          </a:p>
          <a:p>
            <a:pPr lvl="0" hangingPunct="0"/>
            <a:endParaRPr lang="en-US" sz="2000" dirty="0">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r>
              <a:rPr lang="en-US" sz="2000" b="0" i="0" u="none" strike="noStrike" kern="1200" cap="none" dirty="0">
                <a:ln>
                  <a:noFill/>
                </a:ln>
                <a:latin typeface="Liberation Sans" pitchFamily="18"/>
                <a:ea typeface="Noto Sans CJK SC Regular" pitchFamily="2"/>
                <a:cs typeface="FreeSans" pitchFamily="2"/>
              </a:rPr>
              <a:t>Hence, nonlinear function approximation (NNs)!</a:t>
            </a:r>
          </a:p>
        </p:txBody>
      </p:sp>
      <p:grpSp>
        <p:nvGrpSpPr>
          <p:cNvPr id="13" name="Group 4">
            <a:extLst>
              <a:ext uri="{FF2B5EF4-FFF2-40B4-BE49-F238E27FC236}">
                <a16:creationId xmlns:a16="http://schemas.microsoft.com/office/drawing/2014/main" id="{0E921C85-F2D5-4B45-A02E-CECCF0DC1117}"/>
              </a:ext>
            </a:extLst>
          </p:cNvPr>
          <p:cNvGrpSpPr/>
          <p:nvPr/>
        </p:nvGrpSpPr>
        <p:grpSpPr>
          <a:xfrm>
            <a:off x="6114959" y="2518472"/>
            <a:ext cx="2663280" cy="2369520"/>
            <a:chOff x="6114959" y="1928160"/>
            <a:chExt cx="2663280" cy="2369520"/>
          </a:xfrm>
        </p:grpSpPr>
        <p:grpSp>
          <p:nvGrpSpPr>
            <p:cNvPr id="14" name="Group 5">
              <a:extLst>
                <a:ext uri="{FF2B5EF4-FFF2-40B4-BE49-F238E27FC236}">
                  <a16:creationId xmlns:a16="http://schemas.microsoft.com/office/drawing/2014/main" id="{AE8DC38B-FE2A-F740-82DB-EB74752DE284}"/>
                </a:ext>
              </a:extLst>
            </p:cNvPr>
            <p:cNvGrpSpPr/>
            <p:nvPr/>
          </p:nvGrpSpPr>
          <p:grpSpPr>
            <a:xfrm>
              <a:off x="6114959" y="1928160"/>
              <a:ext cx="2663280" cy="2369520"/>
              <a:chOff x="6114959" y="1928160"/>
              <a:chExt cx="2663280" cy="2369520"/>
            </a:xfrm>
          </p:grpSpPr>
          <p:pic>
            <p:nvPicPr>
              <p:cNvPr id="15" name="Picture 6">
                <a:extLst>
                  <a:ext uri="{FF2B5EF4-FFF2-40B4-BE49-F238E27FC236}">
                    <a16:creationId xmlns:a16="http://schemas.microsoft.com/office/drawing/2014/main" id="{B2BDBD20-71A1-5D4A-AE73-AC1526D61CF4}"/>
                  </a:ext>
                </a:extLst>
              </p:cNvPr>
              <p:cNvPicPr>
                <a:picLocks noChangeAspect="1"/>
              </p:cNvPicPr>
              <p:nvPr/>
            </p:nvPicPr>
            <p:blipFill>
              <a:blip r:embed="rId3">
                <a:lum/>
                <a:alphaModFix/>
              </a:blip>
              <a:srcRect r="73198"/>
              <a:stretch>
                <a:fillRect/>
              </a:stretch>
            </p:blipFill>
            <p:spPr>
              <a:xfrm>
                <a:off x="6114959" y="1928160"/>
                <a:ext cx="1290960" cy="2369520"/>
              </a:xfrm>
              <a:prstGeom prst="rect">
                <a:avLst/>
              </a:prstGeom>
              <a:noFill/>
              <a:ln>
                <a:noFill/>
              </a:ln>
            </p:spPr>
          </p:pic>
          <p:pic>
            <p:nvPicPr>
              <p:cNvPr id="16" name="Picture 7">
                <a:extLst>
                  <a:ext uri="{FF2B5EF4-FFF2-40B4-BE49-F238E27FC236}">
                    <a16:creationId xmlns:a16="http://schemas.microsoft.com/office/drawing/2014/main" id="{8BC76497-5232-E144-BCFF-9ED5DD322A3D}"/>
                  </a:ext>
                </a:extLst>
              </p:cNvPr>
              <p:cNvPicPr>
                <a:picLocks noChangeAspect="1"/>
              </p:cNvPicPr>
              <p:nvPr/>
            </p:nvPicPr>
            <p:blipFill>
              <a:blip r:embed="rId3">
                <a:lum/>
                <a:alphaModFix/>
              </a:blip>
              <a:srcRect l="72671" r="-1150"/>
              <a:stretch>
                <a:fillRect/>
              </a:stretch>
            </p:blipFill>
            <p:spPr>
              <a:xfrm>
                <a:off x="7405920" y="1928160"/>
                <a:ext cx="1372319" cy="2369520"/>
              </a:xfrm>
              <a:prstGeom prst="rect">
                <a:avLst/>
              </a:prstGeom>
              <a:noFill/>
              <a:ln>
                <a:noFill/>
              </a:ln>
            </p:spPr>
          </p:pic>
        </p:grpSp>
        <p:pic>
          <p:nvPicPr>
            <p:cNvPr id="17" name="Picture 8">
              <a:extLst>
                <a:ext uri="{FF2B5EF4-FFF2-40B4-BE49-F238E27FC236}">
                  <a16:creationId xmlns:a16="http://schemas.microsoft.com/office/drawing/2014/main" id="{9853AF84-8986-CC49-B3C9-007FF5A6B888}"/>
                </a:ext>
              </a:extLst>
            </p:cNvPr>
            <p:cNvPicPr>
              <a:picLocks noChangeAspect="1"/>
            </p:cNvPicPr>
            <p:nvPr/>
          </p:nvPicPr>
          <p:blipFill>
            <a:blip r:embed="rId4">
              <a:lum/>
              <a:alphaModFix/>
            </a:blip>
            <a:srcRect/>
            <a:stretch>
              <a:fillRect/>
            </a:stretch>
          </p:blipFill>
          <p:spPr>
            <a:xfrm>
              <a:off x="6235920" y="3394800"/>
              <a:ext cx="363239" cy="257040"/>
            </a:xfrm>
            <a:prstGeom prst="rect">
              <a:avLst/>
            </a:prstGeom>
            <a:noFill/>
            <a:ln>
              <a:noFill/>
            </a:ln>
          </p:spPr>
        </p:pic>
        <p:pic>
          <p:nvPicPr>
            <p:cNvPr id="18" name="Picture 9">
              <a:extLst>
                <a:ext uri="{FF2B5EF4-FFF2-40B4-BE49-F238E27FC236}">
                  <a16:creationId xmlns:a16="http://schemas.microsoft.com/office/drawing/2014/main" id="{C41F378A-BCC5-A049-9A2D-0CD313366763}"/>
                </a:ext>
              </a:extLst>
            </p:cNvPr>
            <p:cNvPicPr>
              <a:picLocks noChangeAspect="1"/>
            </p:cNvPicPr>
            <p:nvPr/>
          </p:nvPicPr>
          <p:blipFill>
            <a:blip r:embed="rId5">
              <a:lum/>
              <a:alphaModFix/>
            </a:blip>
            <a:srcRect/>
            <a:stretch>
              <a:fillRect/>
            </a:stretch>
          </p:blipFill>
          <p:spPr>
            <a:xfrm>
              <a:off x="6761160" y="3835440"/>
              <a:ext cx="330840" cy="271440"/>
            </a:xfrm>
            <a:prstGeom prst="rect">
              <a:avLst/>
            </a:prstGeom>
            <a:noFill/>
            <a:ln>
              <a:noFill/>
            </a:ln>
          </p:spPr>
        </p:pic>
        <p:pic>
          <p:nvPicPr>
            <p:cNvPr id="19" name="Picture 10">
              <a:extLst>
                <a:ext uri="{FF2B5EF4-FFF2-40B4-BE49-F238E27FC236}">
                  <a16:creationId xmlns:a16="http://schemas.microsoft.com/office/drawing/2014/main" id="{86D38C7A-1A41-614E-9B74-A6372B41265A}"/>
                </a:ext>
              </a:extLst>
            </p:cNvPr>
            <p:cNvPicPr>
              <a:picLocks noChangeAspect="1"/>
            </p:cNvPicPr>
            <p:nvPr/>
          </p:nvPicPr>
          <p:blipFill>
            <a:blip r:embed="rId6">
              <a:lum/>
              <a:alphaModFix/>
            </a:blip>
            <a:srcRect/>
            <a:stretch>
              <a:fillRect/>
            </a:stretch>
          </p:blipFill>
          <p:spPr>
            <a:xfrm>
              <a:off x="6276960" y="3835440"/>
              <a:ext cx="362519" cy="285480"/>
            </a:xfrm>
            <a:prstGeom prst="rect">
              <a:avLst/>
            </a:prstGeom>
            <a:noFill/>
            <a:ln>
              <a:noFill/>
            </a:ln>
          </p:spPr>
        </p:pic>
      </p:grpSp>
      <p:sp>
        <p:nvSpPr>
          <p:cNvPr id="20" name="Title 19">
            <a:extLst>
              <a:ext uri="{FF2B5EF4-FFF2-40B4-BE49-F238E27FC236}">
                <a16:creationId xmlns:a16="http://schemas.microsoft.com/office/drawing/2014/main" id="{BC8BD72A-5D5C-9645-8C1C-3A965F096AD7}"/>
              </a:ext>
            </a:extLst>
          </p:cNvPr>
          <p:cNvSpPr>
            <a:spLocks noGrp="1"/>
          </p:cNvSpPr>
          <p:nvPr>
            <p:ph type="title"/>
          </p:nvPr>
        </p:nvSpPr>
        <p:spPr/>
        <p:txBody>
          <a:bodyPr/>
          <a:lstStyle/>
          <a:p>
            <a:r>
              <a:rPr lang="en-US" dirty="0"/>
              <a:t>State may be big/complex</a:t>
            </a:r>
          </a:p>
        </p:txBody>
      </p:sp>
      <p:sp>
        <p:nvSpPr>
          <p:cNvPr id="21" name="Freeform 20">
            <a:extLst>
              <a:ext uri="{FF2B5EF4-FFF2-40B4-BE49-F238E27FC236}">
                <a16:creationId xmlns:a16="http://schemas.microsoft.com/office/drawing/2014/main" id="{B50091CC-B240-D741-9AEE-8F9D80772A16}"/>
              </a:ext>
            </a:extLst>
          </p:cNvPr>
          <p:cNvSpPr/>
          <p:nvPr/>
        </p:nvSpPr>
        <p:spPr>
          <a:xfrm>
            <a:off x="2192940" y="3200400"/>
            <a:ext cx="5694744" cy="288788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sz="2600" b="0" i="0" u="none" strike="noStrike" kern="1200" cap="none" dirty="0">
                <a:ln>
                  <a:noFill/>
                </a:ln>
                <a:latin typeface="Liberation Sans" pitchFamily="18"/>
                <a:ea typeface="Noto Sans CJK SC Regular" pitchFamily="2"/>
                <a:cs typeface="FreeSans" pitchFamily="2"/>
              </a:rPr>
              <a:t>Is it possible to do RL WITHOUT</a:t>
            </a:r>
          </a:p>
          <a:p>
            <a:pPr marL="0" marR="0" lvl="0" indent="0" algn="ctr" hangingPunct="0">
              <a:lnSpc>
                <a:spcPct val="100000"/>
              </a:lnSpc>
              <a:spcBef>
                <a:spcPts val="0"/>
              </a:spcBef>
              <a:spcAft>
                <a:spcPts val="0"/>
              </a:spcAft>
              <a:buNone/>
              <a:tabLst/>
            </a:pPr>
            <a:r>
              <a:rPr lang="en-US" sz="2600" b="0" i="0" u="none" strike="noStrike" kern="1200" cap="none" dirty="0">
                <a:ln>
                  <a:noFill/>
                </a:ln>
                <a:latin typeface="Liberation Sans" pitchFamily="18"/>
                <a:ea typeface="Noto Sans CJK SC Regular" pitchFamily="2"/>
                <a:cs typeface="FreeSans" pitchFamily="2"/>
              </a:rPr>
              <a:t>hand-coding features?</a:t>
            </a:r>
          </a:p>
        </p:txBody>
      </p:sp>
    </p:spTree>
    <p:extLst>
      <p:ext uri="{BB962C8B-B14F-4D97-AF65-F5344CB8AC3E}">
        <p14:creationId xmlns:p14="http://schemas.microsoft.com/office/powerpoint/2010/main" val="23111528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5BF5E-ED42-B848-9E62-4B63B631981F}"/>
              </a:ext>
            </a:extLst>
          </p:cNvPr>
          <p:cNvSpPr>
            <a:spLocks noGrp="1"/>
          </p:cNvSpPr>
          <p:nvPr>
            <p:ph type="title"/>
          </p:nvPr>
        </p:nvSpPr>
        <p:spPr/>
        <p:txBody>
          <a:bodyPr/>
          <a:lstStyle/>
          <a:p>
            <a:r>
              <a:rPr lang="en-US" dirty="0"/>
              <a:t>DQN on Space Invaders</a:t>
            </a:r>
          </a:p>
        </p:txBody>
      </p:sp>
      <p:pic>
        <p:nvPicPr>
          <p:cNvPr id="4" name="Online Media 3" descr="DQN SPACE INVADERS">
            <a:hlinkClick r:id="" action="ppaction://media"/>
            <a:extLst>
              <a:ext uri="{FF2B5EF4-FFF2-40B4-BE49-F238E27FC236}">
                <a16:creationId xmlns:a16="http://schemas.microsoft.com/office/drawing/2014/main" id="{4013DF86-E4C4-AC44-A706-495CD4587562}"/>
              </a:ext>
            </a:extLst>
          </p:cNvPr>
          <p:cNvPicPr>
            <a:picLocks noGrp="1" noRot="1" noChangeAspect="1"/>
          </p:cNvPicPr>
          <p:nvPr>
            <p:ph idx="1"/>
            <a:videoFile r:link="rId1"/>
          </p:nvPr>
        </p:nvPicPr>
        <p:blipFill>
          <a:blip r:embed="rId3"/>
          <a:stretch>
            <a:fillRect/>
          </a:stretch>
        </p:blipFill>
        <p:spPr>
          <a:xfrm>
            <a:off x="1307707" y="1562451"/>
            <a:ext cx="7465209" cy="5594740"/>
          </a:xfrm>
          <a:prstGeom prst="rect">
            <a:avLst/>
          </a:prstGeom>
        </p:spPr>
      </p:pic>
    </p:spTree>
    <p:extLst>
      <p:ext uri="{BB962C8B-B14F-4D97-AF65-F5344CB8AC3E}">
        <p14:creationId xmlns:p14="http://schemas.microsoft.com/office/powerpoint/2010/main" val="130640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a:extLst>
              <a:ext uri="{FF2B5EF4-FFF2-40B4-BE49-F238E27FC236}">
                <a16:creationId xmlns:a16="http://schemas.microsoft.com/office/drawing/2014/main" id="{D63A4DE7-F01D-A24E-80C0-B7F3E0843ED2}"/>
              </a:ext>
            </a:extLst>
          </p:cNvPr>
          <p:cNvSpPr txBox="1">
            <a:spLocks noChangeArrowheads="1"/>
          </p:cNvSpPr>
          <p:nvPr/>
        </p:nvSpPr>
        <p:spPr bwMode="auto">
          <a:xfrm>
            <a:off x="914400" y="1371600"/>
            <a:ext cx="8686800" cy="5303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168"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9pPr>
          </a:lstStyle>
          <a:p>
            <a:r>
              <a:rPr lang="en-US" altLang="en-US" sz="2400">
                <a:cs typeface="Arial" panose="020B0604020202020204" pitchFamily="34" charset="0"/>
              </a:rPr>
              <a:t>When were the following first developed?</a:t>
            </a:r>
          </a:p>
          <a:p>
            <a:endParaRPr lang="en-US" altLang="en-US" sz="2400">
              <a:cs typeface="Arial" panose="020B0604020202020204" pitchFamily="34" charset="0"/>
            </a:endParaRPr>
          </a:p>
          <a:p>
            <a:r>
              <a:rPr lang="en-US" altLang="en-US" sz="2400">
                <a:cs typeface="Arial" panose="020B0604020202020204" pitchFamily="34" charset="0"/>
              </a:rPr>
              <a:t>Self-driving cars</a:t>
            </a:r>
          </a:p>
          <a:p>
            <a:endParaRPr lang="en-US" altLang="en-US" sz="2400">
              <a:cs typeface="Arial" panose="020B0604020202020204" pitchFamily="34" charset="0"/>
            </a:endParaRPr>
          </a:p>
          <a:p>
            <a:r>
              <a:rPr lang="en-US" altLang="en-US" sz="2400">
                <a:cs typeface="Arial" panose="020B0604020202020204" pitchFamily="34" charset="0"/>
              </a:rPr>
              <a:t>Advances in</a:t>
            </a:r>
            <a:br>
              <a:rPr lang="en-US" altLang="en-US" sz="2400">
                <a:cs typeface="Arial" panose="020B0604020202020204" pitchFamily="34" charset="0"/>
              </a:rPr>
            </a:br>
            <a:r>
              <a:rPr lang="en-US" altLang="en-US" sz="2400">
                <a:cs typeface="Arial" panose="020B0604020202020204" pitchFamily="34" charset="0"/>
              </a:rPr>
              <a:t>Neural Information</a:t>
            </a:r>
            <a:br>
              <a:rPr lang="en-US" altLang="en-US" sz="2400">
                <a:cs typeface="Arial" panose="020B0604020202020204" pitchFamily="34" charset="0"/>
              </a:rPr>
            </a:br>
            <a:r>
              <a:rPr lang="en-US" altLang="en-US" sz="2400">
                <a:cs typeface="Arial" panose="020B0604020202020204" pitchFamily="34" charset="0"/>
              </a:rPr>
              <a:t>Processing Systems 1</a:t>
            </a:r>
            <a:br>
              <a:rPr lang="en-US" altLang="en-US" sz="2400">
                <a:cs typeface="Arial" panose="020B0604020202020204" pitchFamily="34" charset="0"/>
              </a:rPr>
            </a:br>
            <a:r>
              <a:rPr lang="en-US" altLang="en-US" sz="2400">
                <a:cs typeface="Arial" panose="020B0604020202020204" pitchFamily="34" charset="0"/>
              </a:rPr>
              <a:t>(1989)</a:t>
            </a:r>
          </a:p>
        </p:txBody>
      </p:sp>
      <p:pic>
        <p:nvPicPr>
          <p:cNvPr id="25603" name="Picture 3">
            <a:extLst>
              <a:ext uri="{FF2B5EF4-FFF2-40B4-BE49-F238E27FC236}">
                <a16:creationId xmlns:a16="http://schemas.microsoft.com/office/drawing/2014/main" id="{DB40649B-6E52-B142-9024-B12338FC99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286000"/>
            <a:ext cx="4572000" cy="4764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4" name="Picture 4">
            <a:extLst>
              <a:ext uri="{FF2B5EF4-FFF2-40B4-BE49-F238E27FC236}">
                <a16:creationId xmlns:a16="http://schemas.microsoft.com/office/drawing/2014/main" id="{105B9515-E1AF-5644-B83F-1AC9C09BDA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2000"/>
            <a:ext cx="3657600" cy="2111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itle 1">
            <a:extLst>
              <a:ext uri="{FF2B5EF4-FFF2-40B4-BE49-F238E27FC236}">
                <a16:creationId xmlns:a16="http://schemas.microsoft.com/office/drawing/2014/main" id="{4168CC31-8D6A-704C-9100-74D83605E9FE}"/>
              </a:ext>
            </a:extLst>
          </p:cNvPr>
          <p:cNvSpPr>
            <a:spLocks noGrp="1"/>
          </p:cNvSpPr>
          <p:nvPr>
            <p:ph type="title"/>
          </p:nvPr>
        </p:nvSpPr>
        <p:spPr>
          <a:xfrm>
            <a:off x="693043" y="402484"/>
            <a:ext cx="8694539" cy="757979"/>
          </a:xfrm>
        </p:spPr>
        <p:txBody>
          <a:bodyPr/>
          <a:lstStyle/>
          <a:p>
            <a:r>
              <a:rPr lang="en-US" dirty="0"/>
              <a:t>Digression: RL history</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C147CF35-8078-414F-9D55-499A93BD00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71600"/>
            <a:ext cx="8229600" cy="5083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7" name="Text Box 3">
            <a:extLst>
              <a:ext uri="{FF2B5EF4-FFF2-40B4-BE49-F238E27FC236}">
                <a16:creationId xmlns:a16="http://schemas.microsoft.com/office/drawing/2014/main" id="{B480FA49-31A0-3140-A2E1-BFCA02F282C2}"/>
              </a:ext>
            </a:extLst>
          </p:cNvPr>
          <p:cNvSpPr txBox="1">
            <a:spLocks noChangeArrowheads="1"/>
          </p:cNvSpPr>
          <p:nvPr/>
        </p:nvSpPr>
        <p:spPr bwMode="auto">
          <a:xfrm>
            <a:off x="914400" y="1371600"/>
            <a:ext cx="8686800" cy="5303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168"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9pPr>
          </a:lstStyle>
          <a:p>
            <a:endParaRPr lang="en-US" altLang="en-US" sz="2400" dirty="0">
              <a:cs typeface="Arial" panose="020B0604020202020204" pitchFamily="34" charset="0"/>
            </a:endParaRPr>
          </a:p>
          <a:p>
            <a:endParaRPr lang="en-US" altLang="en-US" sz="2400" dirty="0">
              <a:cs typeface="Arial" panose="020B0604020202020204" pitchFamily="34" charset="0"/>
            </a:endParaRPr>
          </a:p>
          <a:p>
            <a:endParaRPr lang="en-US" altLang="en-US" sz="2400" dirty="0">
              <a:cs typeface="Arial" panose="020B0604020202020204" pitchFamily="34" charset="0"/>
            </a:endParaRPr>
          </a:p>
          <a:p>
            <a:endParaRPr lang="en-US" altLang="en-US" sz="2400" dirty="0">
              <a:cs typeface="Arial" panose="020B0604020202020204" pitchFamily="34" charset="0"/>
            </a:endParaRPr>
          </a:p>
          <a:p>
            <a:endParaRPr lang="en-US" altLang="en-US" sz="2400" dirty="0">
              <a:cs typeface="Arial" panose="020B0604020202020204" pitchFamily="34" charset="0"/>
            </a:endParaRPr>
          </a:p>
          <a:p>
            <a:endParaRPr lang="en-US" altLang="en-US" sz="2400" dirty="0">
              <a:cs typeface="Arial" panose="020B0604020202020204" pitchFamily="34" charset="0"/>
            </a:endParaRPr>
          </a:p>
          <a:p>
            <a:endParaRPr lang="en-US" altLang="en-US" sz="2400" dirty="0">
              <a:cs typeface="Arial" panose="020B0604020202020204" pitchFamily="34" charset="0"/>
            </a:endParaRPr>
          </a:p>
          <a:p>
            <a:endParaRPr lang="en-US" altLang="en-US" sz="2400" dirty="0">
              <a:cs typeface="Arial" panose="020B0604020202020204" pitchFamily="34" charset="0"/>
            </a:endParaRPr>
          </a:p>
          <a:p>
            <a:endParaRPr lang="en-US" altLang="en-US" sz="2400" dirty="0">
              <a:cs typeface="Arial" panose="020B0604020202020204" pitchFamily="34" charset="0"/>
            </a:endParaRPr>
          </a:p>
          <a:p>
            <a:endParaRPr lang="en-US" altLang="en-US" sz="2400" dirty="0">
              <a:cs typeface="Arial" panose="020B0604020202020204" pitchFamily="34" charset="0"/>
            </a:endParaRPr>
          </a:p>
          <a:p>
            <a:endParaRPr lang="en-US" altLang="en-US" sz="2400" dirty="0">
              <a:cs typeface="Arial" panose="020B0604020202020204" pitchFamily="34" charset="0"/>
            </a:endParaRPr>
          </a:p>
          <a:p>
            <a:endParaRPr lang="en-US" altLang="en-US" sz="2400" dirty="0">
              <a:cs typeface="Arial" panose="020B0604020202020204" pitchFamily="34" charset="0"/>
            </a:endParaRPr>
          </a:p>
          <a:p>
            <a:endParaRPr lang="en-US" altLang="en-US" sz="2400" dirty="0">
              <a:cs typeface="Arial" panose="020B0604020202020204" pitchFamily="34" charset="0"/>
            </a:endParaRPr>
          </a:p>
          <a:p>
            <a:endParaRPr lang="en-US" altLang="en-US" sz="2400" dirty="0">
              <a:cs typeface="Arial" panose="020B0604020202020204" pitchFamily="34" charset="0"/>
            </a:endParaRPr>
          </a:p>
          <a:p>
            <a:r>
              <a:rPr lang="en-US" altLang="en-US" sz="2400" dirty="0">
                <a:cs typeface="Arial" panose="020B0604020202020204" pitchFamily="34" charset="0"/>
              </a:rPr>
              <a:t>Communications of the ACM (1995):</a:t>
            </a:r>
            <a:br>
              <a:rPr lang="en-US" altLang="en-US" sz="2400" dirty="0">
                <a:cs typeface="Arial" panose="020B0604020202020204" pitchFamily="34" charset="0"/>
              </a:rPr>
            </a:br>
            <a:r>
              <a:rPr lang="en-US" altLang="en-US" sz="2400" dirty="0">
                <a:cs typeface="Arial" panose="020B0604020202020204" pitchFamily="34" charset="0"/>
              </a:rPr>
              <a:t>https://</a:t>
            </a:r>
            <a:r>
              <a:rPr lang="en-US" altLang="en-US" sz="2400" dirty="0" err="1">
                <a:cs typeface="Arial" panose="020B0604020202020204" pitchFamily="34" charset="0"/>
              </a:rPr>
              <a:t>bkgm.com</a:t>
            </a:r>
            <a:r>
              <a:rPr lang="en-US" altLang="en-US" sz="2400" dirty="0">
                <a:cs typeface="Arial" panose="020B0604020202020204" pitchFamily="34" charset="0"/>
              </a:rPr>
              <a:t>/articles/</a:t>
            </a:r>
            <a:r>
              <a:rPr lang="en-US" altLang="en-US" sz="2400" dirty="0" err="1">
                <a:cs typeface="Arial" panose="020B0604020202020204" pitchFamily="34" charset="0"/>
              </a:rPr>
              <a:t>tesauro</a:t>
            </a:r>
            <a:r>
              <a:rPr lang="en-US" altLang="en-US" sz="2400" dirty="0">
                <a:cs typeface="Arial" panose="020B0604020202020204" pitchFamily="34" charset="0"/>
              </a:rPr>
              <a:t>/</a:t>
            </a:r>
            <a:r>
              <a:rPr lang="en-US" altLang="en-US" sz="2400" dirty="0" err="1">
                <a:cs typeface="Arial" panose="020B0604020202020204" pitchFamily="34" charset="0"/>
              </a:rPr>
              <a:t>tdl.html</a:t>
            </a:r>
            <a:endParaRPr lang="en-US" altLang="en-US" sz="2400" dirty="0">
              <a:cs typeface="Arial" panose="020B0604020202020204" pitchFamily="34" charset="0"/>
            </a:endParaRPr>
          </a:p>
        </p:txBody>
      </p:sp>
      <p:sp>
        <p:nvSpPr>
          <p:cNvPr id="6" name="Title 1">
            <a:extLst>
              <a:ext uri="{FF2B5EF4-FFF2-40B4-BE49-F238E27FC236}">
                <a16:creationId xmlns:a16="http://schemas.microsoft.com/office/drawing/2014/main" id="{C108FC82-E3D1-1C4D-9397-CAD66633DDBE}"/>
              </a:ext>
            </a:extLst>
          </p:cNvPr>
          <p:cNvSpPr>
            <a:spLocks noGrp="1"/>
          </p:cNvSpPr>
          <p:nvPr>
            <p:ph type="title"/>
          </p:nvPr>
        </p:nvSpPr>
        <p:spPr>
          <a:xfrm>
            <a:off x="693043" y="402484"/>
            <a:ext cx="8694539" cy="757979"/>
          </a:xfrm>
        </p:spPr>
        <p:txBody>
          <a:bodyPr>
            <a:normAutofit fontScale="90000"/>
          </a:bodyPr>
          <a:lstStyle/>
          <a:p>
            <a:r>
              <a:rPr lang="en-US" dirty="0"/>
              <a:t>Digression: TD-Gammon (RL2e 16.1)</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A3AC1-5BE1-0D4D-90B6-CDABB4507254}"/>
              </a:ext>
            </a:extLst>
          </p:cNvPr>
          <p:cNvSpPr>
            <a:spLocks noGrp="1"/>
          </p:cNvSpPr>
          <p:nvPr>
            <p:ph type="title"/>
          </p:nvPr>
        </p:nvSpPr>
        <p:spPr/>
        <p:txBody>
          <a:bodyPr/>
          <a:lstStyle/>
          <a:p>
            <a:r>
              <a:rPr lang="en-US" dirty="0"/>
              <a:t>Deep RL</a:t>
            </a:r>
          </a:p>
        </p:txBody>
      </p:sp>
      <p:sp>
        <p:nvSpPr>
          <p:cNvPr id="3" name="Content Placeholder 2">
            <a:extLst>
              <a:ext uri="{FF2B5EF4-FFF2-40B4-BE49-F238E27FC236}">
                <a16:creationId xmlns:a16="http://schemas.microsoft.com/office/drawing/2014/main" id="{6E6CCBDB-D19A-274A-8CFC-A75D43DF0E5C}"/>
              </a:ext>
            </a:extLst>
          </p:cNvPr>
          <p:cNvSpPr>
            <a:spLocks noGrp="1"/>
          </p:cNvSpPr>
          <p:nvPr>
            <p:ph idx="1"/>
          </p:nvPr>
        </p:nvSpPr>
        <p:spPr>
          <a:xfrm>
            <a:off x="693043" y="1863672"/>
            <a:ext cx="8694539" cy="5293519"/>
          </a:xfrm>
        </p:spPr>
        <p:txBody>
          <a:bodyPr>
            <a:normAutofit fontScale="92500" lnSpcReduction="10000"/>
          </a:bodyPr>
          <a:lstStyle/>
          <a:p>
            <a:r>
              <a:rPr lang="en-US" dirty="0"/>
              <a:t>DQN 2015</a:t>
            </a:r>
          </a:p>
          <a:p>
            <a:endParaRPr lang="en-US" dirty="0"/>
          </a:p>
          <a:p>
            <a:endParaRPr lang="en-US" dirty="0"/>
          </a:p>
          <a:p>
            <a:endParaRPr lang="en-US" dirty="0"/>
          </a:p>
          <a:p>
            <a:endParaRPr lang="en-US" dirty="0"/>
          </a:p>
          <a:p>
            <a:endParaRPr lang="en-US" dirty="0"/>
          </a:p>
          <a:p>
            <a:r>
              <a:rPr lang="en-US" dirty="0"/>
              <a:t>So, what happened between 1995 and 2015?</a:t>
            </a:r>
          </a:p>
          <a:p>
            <a:r>
              <a:rPr lang="en-US" dirty="0"/>
              <a:t>TD-Gammon still needed a lot of feature engineering and compute</a:t>
            </a:r>
          </a:p>
          <a:p>
            <a:r>
              <a:rPr lang="en-US" dirty="0"/>
              <a:t>Hard to find a general and scalable solution (so most people stopped trying to use NNs)</a:t>
            </a:r>
          </a:p>
          <a:p>
            <a:endParaRPr lang="en-US" dirty="0"/>
          </a:p>
        </p:txBody>
      </p:sp>
      <p:pic>
        <p:nvPicPr>
          <p:cNvPr id="4" name="Picture 2">
            <a:extLst>
              <a:ext uri="{FF2B5EF4-FFF2-40B4-BE49-F238E27FC236}">
                <a16:creationId xmlns:a16="http://schemas.microsoft.com/office/drawing/2014/main" id="{0F51297C-21BA-254E-903E-1039F72B5E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9183" y="2571221"/>
            <a:ext cx="7292463" cy="21016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028588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97F7D3-8503-BA42-9EFC-E2B7B0767486}"/>
              </a:ext>
            </a:extLst>
          </p:cNvPr>
          <p:cNvPicPr>
            <a:picLocks noChangeAspect="1"/>
          </p:cNvPicPr>
          <p:nvPr/>
        </p:nvPicPr>
        <p:blipFill>
          <a:blip r:embed="rId3">
            <a:lum/>
            <a:alphaModFix/>
          </a:blip>
          <a:srcRect/>
          <a:stretch>
            <a:fillRect/>
          </a:stretch>
        </p:blipFill>
        <p:spPr>
          <a:xfrm>
            <a:off x="2115720" y="1280159"/>
            <a:ext cx="5199480" cy="2949120"/>
          </a:xfrm>
          <a:prstGeom prst="rect">
            <a:avLst/>
          </a:prstGeom>
          <a:noFill/>
          <a:ln>
            <a:noFill/>
          </a:ln>
        </p:spPr>
      </p:pic>
      <p:sp>
        <p:nvSpPr>
          <p:cNvPr id="4" name="Title 3">
            <a:extLst>
              <a:ext uri="{FF2B5EF4-FFF2-40B4-BE49-F238E27FC236}">
                <a16:creationId xmlns:a16="http://schemas.microsoft.com/office/drawing/2014/main" id="{7E314F22-FD36-D640-BE60-619C8E1B01A6}"/>
              </a:ext>
            </a:extLst>
          </p:cNvPr>
          <p:cNvSpPr>
            <a:spLocks noGrp="1"/>
          </p:cNvSpPr>
          <p:nvPr>
            <p:ph type="title"/>
          </p:nvPr>
        </p:nvSpPr>
        <p:spPr/>
        <p:txBody>
          <a:bodyPr/>
          <a:lstStyle/>
          <a:p>
            <a:r>
              <a:rPr lang="en-US" dirty="0"/>
              <a:t>DQN</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FC7059-0DFF-CA48-B5DC-6F673DECF68E}"/>
              </a:ext>
            </a:extLst>
          </p:cNvPr>
          <p:cNvPicPr>
            <a:picLocks noChangeAspect="1"/>
          </p:cNvPicPr>
          <p:nvPr/>
        </p:nvPicPr>
        <p:blipFill>
          <a:blip r:embed="rId3">
            <a:lum/>
            <a:alphaModFix/>
          </a:blip>
          <a:srcRect/>
          <a:stretch>
            <a:fillRect/>
          </a:stretch>
        </p:blipFill>
        <p:spPr>
          <a:xfrm>
            <a:off x="2116080" y="1280159"/>
            <a:ext cx="5199480" cy="2949120"/>
          </a:xfrm>
          <a:prstGeom prst="rect">
            <a:avLst/>
          </a:prstGeom>
          <a:noFill/>
          <a:ln>
            <a:noFill/>
          </a:ln>
        </p:spPr>
      </p:pic>
      <p:sp>
        <p:nvSpPr>
          <p:cNvPr id="3" name="TextBox 2">
            <a:extLst>
              <a:ext uri="{FF2B5EF4-FFF2-40B4-BE49-F238E27FC236}">
                <a16:creationId xmlns:a16="http://schemas.microsoft.com/office/drawing/2014/main" id="{1FABFF5C-EDC3-7C4F-A6F7-2362CD545E8C}"/>
              </a:ext>
            </a:extLst>
          </p:cNvPr>
          <p:cNvSpPr txBox="1"/>
          <p:nvPr/>
        </p:nvSpPr>
        <p:spPr>
          <a:xfrm>
            <a:off x="773033" y="4754879"/>
            <a:ext cx="8611438" cy="2214537"/>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dirty="0">
                <a:ln>
                  <a:noFill/>
                </a:ln>
                <a:latin typeface="Liberation Sans" pitchFamily="18"/>
                <a:ea typeface="Noto Sans CJK SC Regular" pitchFamily="2"/>
                <a:cs typeface="FreeSans" pitchFamily="2"/>
              </a:rPr>
              <a:t>Instead of state, we have an image (for example, but it could be other sensor data)</a:t>
            </a:r>
          </a:p>
          <a:p>
            <a:pPr marL="0" marR="0" lvl="0" indent="0" hangingPunct="0">
              <a:lnSpc>
                <a:spcPct val="100000"/>
              </a:lnSpc>
              <a:spcBef>
                <a:spcPts val="0"/>
              </a:spcBef>
              <a:spcAft>
                <a:spcPts val="0"/>
              </a:spcAft>
              <a:buNone/>
              <a:tabLst/>
            </a:pPr>
            <a:r>
              <a:rPr lang="en-US" sz="1800" b="0" i="0" u="none" strike="noStrike" kern="1200" cap="none" dirty="0">
                <a:ln>
                  <a:noFill/>
                </a:ln>
                <a:latin typeface="Liberation Sans" pitchFamily="18"/>
                <a:ea typeface="Noto Sans CJK SC Regular" pitchFamily="2"/>
                <a:cs typeface="FreeSans" pitchFamily="2"/>
              </a:rPr>
              <a:t>	– in practice, it could be a history of the </a:t>
            </a:r>
            <a:r>
              <a:rPr lang="en-US" sz="1800" b="0" i="1" u="none" strike="noStrike" kern="1200" cap="none" dirty="0">
                <a:ln>
                  <a:noFill/>
                </a:ln>
                <a:latin typeface="Liberation Sans" pitchFamily="18"/>
                <a:ea typeface="Noto Sans CJK SC Regular" pitchFamily="2"/>
                <a:cs typeface="FreeSans" pitchFamily="2"/>
              </a:rPr>
              <a:t>k</a:t>
            </a:r>
            <a:r>
              <a:rPr lang="en-US" sz="1800" b="0" i="0" u="none" strike="noStrike" kern="1200" cap="none" dirty="0">
                <a:ln>
                  <a:noFill/>
                </a:ln>
                <a:latin typeface="Liberation Sans" pitchFamily="18"/>
                <a:ea typeface="Noto Sans CJK SC Regular" pitchFamily="2"/>
                <a:cs typeface="FreeSans" pitchFamily="2"/>
              </a:rPr>
              <a:t> most recent images</a:t>
            </a:r>
          </a:p>
          <a:p>
            <a:pPr marL="0" marR="0" lvl="0" indent="0" hangingPunct="0">
              <a:lnSpc>
                <a:spcPct val="100000"/>
              </a:lnSpc>
              <a:spcBef>
                <a:spcPts val="0"/>
              </a:spcBef>
              <a:spcAft>
                <a:spcPts val="0"/>
              </a:spcAft>
              <a:buNone/>
              <a:tabLst/>
            </a:pPr>
            <a:r>
              <a:rPr lang="en-US" sz="1800" b="0" i="0" u="none" strike="noStrike" kern="1200" cap="none" dirty="0">
                <a:ln>
                  <a:noFill/>
                </a:ln>
                <a:latin typeface="Liberation Sans" pitchFamily="18"/>
                <a:ea typeface="Noto Sans CJK SC Regular" pitchFamily="2"/>
                <a:cs typeface="FreeSans" pitchFamily="2"/>
              </a:rPr>
              <a:t>	   stacked as a single </a:t>
            </a:r>
            <a:r>
              <a:rPr lang="en-US" sz="1800" b="0" i="1" u="none" strike="noStrike" kern="1200" cap="none" dirty="0">
                <a:ln>
                  <a:noFill/>
                </a:ln>
                <a:latin typeface="Liberation Sans" pitchFamily="18"/>
                <a:ea typeface="Noto Sans CJK SC Regular" pitchFamily="2"/>
                <a:cs typeface="FreeSans" pitchFamily="2"/>
              </a:rPr>
              <a:t>k</a:t>
            </a:r>
            <a:r>
              <a:rPr lang="en-US" sz="1800" b="0" i="0" u="none" strike="noStrike" kern="1200" cap="none" dirty="0">
                <a:ln>
                  <a:noFill/>
                </a:ln>
                <a:latin typeface="Liberation Sans" pitchFamily="18"/>
                <a:ea typeface="Noto Sans CJK SC Regular" pitchFamily="2"/>
                <a:cs typeface="FreeSans" pitchFamily="2"/>
              </a:rPr>
              <a:t>-channel image (a common hack)</a:t>
            </a:r>
          </a:p>
          <a:p>
            <a:pPr marL="0" marR="0" lvl="0" indent="0" hangingPunct="0">
              <a:lnSpc>
                <a:spcPct val="100000"/>
              </a:lnSpc>
              <a:spcBef>
                <a:spcPts val="0"/>
              </a:spcBef>
              <a:spcAft>
                <a:spcPts val="0"/>
              </a:spcAft>
              <a:buNone/>
              <a:tabLst/>
            </a:pPr>
            <a:r>
              <a:rPr lang="en-US" sz="1800" b="0" i="0" u="none" strike="noStrike" kern="1200" cap="none" dirty="0">
                <a:ln>
                  <a:noFill/>
                </a:ln>
                <a:latin typeface="Liberation Sans" pitchFamily="18"/>
                <a:ea typeface="Noto Sans CJK SC Regular" pitchFamily="2"/>
                <a:cs typeface="FreeSans" pitchFamily="2"/>
              </a:rPr>
              <a:t>		</a:t>
            </a:r>
          </a:p>
          <a:p>
            <a:pPr marL="0" marR="0" lvl="0" indent="0" hangingPunct="0">
              <a:lnSpc>
                <a:spcPct val="100000"/>
              </a:lnSpc>
              <a:spcBef>
                <a:spcPts val="0"/>
              </a:spcBef>
              <a:spcAft>
                <a:spcPts val="0"/>
              </a:spcAft>
              <a:buNone/>
              <a:tabLst/>
            </a:pPr>
            <a:endParaRPr lang="en-US" sz="18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r>
              <a:rPr lang="en-US" sz="1800" b="0" i="0" u="none" strike="noStrike" kern="1200" cap="none" dirty="0">
                <a:ln>
                  <a:noFill/>
                </a:ln>
                <a:latin typeface="Liberation Sans" pitchFamily="18"/>
                <a:ea typeface="Noto Sans CJK SC Regular" pitchFamily="2"/>
                <a:cs typeface="FreeSans" pitchFamily="2"/>
              </a:rPr>
              <a:t>Hopefully, this new image representation is Markov…</a:t>
            </a:r>
          </a:p>
          <a:p>
            <a:pPr marL="0" marR="0" lvl="0" indent="0" hangingPunct="0">
              <a:lnSpc>
                <a:spcPct val="100000"/>
              </a:lnSpc>
              <a:spcBef>
                <a:spcPts val="0"/>
              </a:spcBef>
              <a:spcAft>
                <a:spcPts val="0"/>
              </a:spcAft>
              <a:buNone/>
              <a:tabLst/>
            </a:pPr>
            <a:r>
              <a:rPr lang="en-US" sz="1800" b="0" i="0" u="none" strike="noStrike" kern="1200" cap="none" dirty="0">
                <a:ln>
                  <a:noFill/>
                </a:ln>
                <a:latin typeface="Liberation Sans" pitchFamily="18"/>
                <a:ea typeface="Noto Sans CJK SC Regular" pitchFamily="2"/>
                <a:cs typeface="FreeSans" pitchFamily="2"/>
              </a:rPr>
              <a:t>	– in some domains, it might not be!</a:t>
            </a:r>
          </a:p>
          <a:p>
            <a:pPr lvl="0" hangingPunct="0"/>
            <a:r>
              <a:rPr lang="en-US" dirty="0">
                <a:latin typeface="Liberation Sans" pitchFamily="18"/>
                <a:ea typeface="Noto Sans CJK SC Regular" pitchFamily="2"/>
                <a:cs typeface="FreeSans" pitchFamily="2"/>
              </a:rPr>
              <a:t>	– we’ll talk about that soon</a:t>
            </a:r>
            <a:endParaRPr lang="en-US" sz="1800" b="0" i="0" u="none" strike="noStrike" kern="1200" cap="none" dirty="0">
              <a:ln>
                <a:noFill/>
              </a:ln>
              <a:latin typeface="Liberation Sans" pitchFamily="18"/>
              <a:ea typeface="Noto Sans CJK SC Regular" pitchFamily="2"/>
              <a:cs typeface="FreeSans" pitchFamily="2"/>
            </a:endParaRPr>
          </a:p>
        </p:txBody>
      </p:sp>
      <p:sp>
        <p:nvSpPr>
          <p:cNvPr id="4" name="Straight Connector 3">
            <a:extLst>
              <a:ext uri="{FF2B5EF4-FFF2-40B4-BE49-F238E27FC236}">
                <a16:creationId xmlns:a16="http://schemas.microsoft.com/office/drawing/2014/main" id="{332FA282-658E-D646-A5E9-44C50CCD85DE}"/>
              </a:ext>
            </a:extLst>
          </p:cNvPr>
          <p:cNvSpPr/>
          <p:nvPr/>
        </p:nvSpPr>
        <p:spPr>
          <a:xfrm flipH="1" flipV="1">
            <a:off x="4754879" y="4023360"/>
            <a:ext cx="274321" cy="731519"/>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 name="Title 5">
            <a:extLst>
              <a:ext uri="{FF2B5EF4-FFF2-40B4-BE49-F238E27FC236}">
                <a16:creationId xmlns:a16="http://schemas.microsoft.com/office/drawing/2014/main" id="{8DBFA7EB-C187-AC43-B4AE-C4465171F001}"/>
              </a:ext>
            </a:extLst>
          </p:cNvPr>
          <p:cNvSpPr>
            <a:spLocks noGrp="1"/>
          </p:cNvSpPr>
          <p:nvPr>
            <p:ph type="title"/>
          </p:nvPr>
        </p:nvSpPr>
        <p:spPr/>
        <p:txBody>
          <a:bodyPr/>
          <a:lstStyle/>
          <a:p>
            <a:r>
              <a:rPr lang="en-US" dirty="0"/>
              <a:t>DQN</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AFA041-8274-BD43-B728-D0A73DB45F65}"/>
              </a:ext>
            </a:extLst>
          </p:cNvPr>
          <p:cNvSpPr txBox="1"/>
          <p:nvPr/>
        </p:nvSpPr>
        <p:spPr>
          <a:xfrm>
            <a:off x="4648320" y="2286000"/>
            <a:ext cx="1645920" cy="43020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400" b="0" i="0" u="none" strike="noStrike" kern="1200" cap="none">
                <a:ln>
                  <a:noFill/>
                </a:ln>
                <a:latin typeface="Liberation Sans" pitchFamily="18"/>
                <a:ea typeface="Noto Sans CJK SC Regular" pitchFamily="2"/>
                <a:cs typeface="FreeSans" pitchFamily="2"/>
              </a:rPr>
              <a:t>Q-function</a:t>
            </a:r>
          </a:p>
        </p:txBody>
      </p:sp>
      <p:grpSp>
        <p:nvGrpSpPr>
          <p:cNvPr id="3" name="Group 2">
            <a:extLst>
              <a:ext uri="{FF2B5EF4-FFF2-40B4-BE49-F238E27FC236}">
                <a16:creationId xmlns:a16="http://schemas.microsoft.com/office/drawing/2014/main" id="{A9CCA1BD-DCAE-E542-B036-E98B7279EF8C}"/>
              </a:ext>
            </a:extLst>
          </p:cNvPr>
          <p:cNvGrpSpPr/>
          <p:nvPr/>
        </p:nvGrpSpPr>
        <p:grpSpPr>
          <a:xfrm>
            <a:off x="4008239" y="3131640"/>
            <a:ext cx="504361" cy="2446199"/>
            <a:chOff x="4008239" y="3131640"/>
            <a:chExt cx="504361" cy="2446199"/>
          </a:xfrm>
        </p:grpSpPr>
        <p:sp>
          <p:nvSpPr>
            <p:cNvPr id="4" name="Freeform 3">
              <a:extLst>
                <a:ext uri="{FF2B5EF4-FFF2-40B4-BE49-F238E27FC236}">
                  <a16:creationId xmlns:a16="http://schemas.microsoft.com/office/drawing/2014/main" id="{62D78362-9A08-0144-BAEA-B0864283620E}"/>
                </a:ext>
              </a:extLst>
            </p:cNvPr>
            <p:cNvSpPr/>
            <p:nvPr/>
          </p:nvSpPr>
          <p:spPr>
            <a:xfrm>
              <a:off x="4008239" y="3131640"/>
              <a:ext cx="457559" cy="45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 name="Freeform 4">
              <a:extLst>
                <a:ext uri="{FF2B5EF4-FFF2-40B4-BE49-F238E27FC236}">
                  <a16:creationId xmlns:a16="http://schemas.microsoft.com/office/drawing/2014/main" id="{158A13B6-A7C6-FE48-A244-676F683F8DE8}"/>
                </a:ext>
              </a:extLst>
            </p:cNvPr>
            <p:cNvSpPr/>
            <p:nvPr/>
          </p:nvSpPr>
          <p:spPr>
            <a:xfrm>
              <a:off x="4032359" y="3791880"/>
              <a:ext cx="456480" cy="44963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 name="Freeform 5">
              <a:extLst>
                <a:ext uri="{FF2B5EF4-FFF2-40B4-BE49-F238E27FC236}">
                  <a16:creationId xmlns:a16="http://schemas.microsoft.com/office/drawing/2014/main" id="{25706D72-790F-164B-8081-5833063DFE12}"/>
                </a:ext>
              </a:extLst>
            </p:cNvPr>
            <p:cNvSpPr/>
            <p:nvPr/>
          </p:nvSpPr>
          <p:spPr>
            <a:xfrm>
              <a:off x="4032359" y="4467960"/>
              <a:ext cx="456480" cy="44963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 name="Freeform 6">
              <a:extLst>
                <a:ext uri="{FF2B5EF4-FFF2-40B4-BE49-F238E27FC236}">
                  <a16:creationId xmlns:a16="http://schemas.microsoft.com/office/drawing/2014/main" id="{8234CC6E-E26D-E74D-98FA-ED8A2986F647}"/>
                </a:ext>
              </a:extLst>
            </p:cNvPr>
            <p:cNvSpPr/>
            <p:nvPr/>
          </p:nvSpPr>
          <p:spPr>
            <a:xfrm>
              <a:off x="4055400" y="5127839"/>
              <a:ext cx="457200" cy="45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8" name="Group 7">
            <a:extLst>
              <a:ext uri="{FF2B5EF4-FFF2-40B4-BE49-F238E27FC236}">
                <a16:creationId xmlns:a16="http://schemas.microsoft.com/office/drawing/2014/main" id="{8E7C0877-81A2-CD42-847C-6229F40F378E}"/>
              </a:ext>
            </a:extLst>
          </p:cNvPr>
          <p:cNvGrpSpPr/>
          <p:nvPr/>
        </p:nvGrpSpPr>
        <p:grpSpPr>
          <a:xfrm>
            <a:off x="5764320" y="3121560"/>
            <a:ext cx="504360" cy="2446200"/>
            <a:chOff x="5764320" y="3121560"/>
            <a:chExt cx="504360" cy="2446200"/>
          </a:xfrm>
        </p:grpSpPr>
        <p:sp>
          <p:nvSpPr>
            <p:cNvPr id="9" name="Freeform 8">
              <a:extLst>
                <a:ext uri="{FF2B5EF4-FFF2-40B4-BE49-F238E27FC236}">
                  <a16:creationId xmlns:a16="http://schemas.microsoft.com/office/drawing/2014/main" id="{A5FFE865-1661-F348-A6DD-BF2F28A719E9}"/>
                </a:ext>
              </a:extLst>
            </p:cNvPr>
            <p:cNvSpPr/>
            <p:nvPr/>
          </p:nvSpPr>
          <p:spPr>
            <a:xfrm>
              <a:off x="5764320" y="3121560"/>
              <a:ext cx="457559" cy="45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 name="Freeform 9">
              <a:extLst>
                <a:ext uri="{FF2B5EF4-FFF2-40B4-BE49-F238E27FC236}">
                  <a16:creationId xmlns:a16="http://schemas.microsoft.com/office/drawing/2014/main" id="{8E1BF754-F487-824C-8AEC-07BE73626672}"/>
                </a:ext>
              </a:extLst>
            </p:cNvPr>
            <p:cNvSpPr/>
            <p:nvPr/>
          </p:nvSpPr>
          <p:spPr>
            <a:xfrm>
              <a:off x="5788440" y="3781800"/>
              <a:ext cx="456839" cy="44963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 name="Freeform 10">
              <a:extLst>
                <a:ext uri="{FF2B5EF4-FFF2-40B4-BE49-F238E27FC236}">
                  <a16:creationId xmlns:a16="http://schemas.microsoft.com/office/drawing/2014/main" id="{B40ABA24-47ED-3149-9A07-58BA1C770759}"/>
                </a:ext>
              </a:extLst>
            </p:cNvPr>
            <p:cNvSpPr/>
            <p:nvPr/>
          </p:nvSpPr>
          <p:spPr>
            <a:xfrm>
              <a:off x="5788440" y="4457880"/>
              <a:ext cx="456839" cy="44963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 name="Freeform 11">
              <a:extLst>
                <a:ext uri="{FF2B5EF4-FFF2-40B4-BE49-F238E27FC236}">
                  <a16:creationId xmlns:a16="http://schemas.microsoft.com/office/drawing/2014/main" id="{EA66E95B-107D-C843-BBD8-0B358B285ED8}"/>
                </a:ext>
              </a:extLst>
            </p:cNvPr>
            <p:cNvSpPr/>
            <p:nvPr/>
          </p:nvSpPr>
          <p:spPr>
            <a:xfrm>
              <a:off x="5811480" y="5117760"/>
              <a:ext cx="457200" cy="45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13" name="Freeform 12">
            <a:extLst>
              <a:ext uri="{FF2B5EF4-FFF2-40B4-BE49-F238E27FC236}">
                <a16:creationId xmlns:a16="http://schemas.microsoft.com/office/drawing/2014/main" id="{3BD51BE3-8893-FC4A-8EE6-78C85AB4C345}"/>
              </a:ext>
            </a:extLst>
          </p:cNvPr>
          <p:cNvSpPr/>
          <p:nvPr/>
        </p:nvSpPr>
        <p:spPr>
          <a:xfrm>
            <a:off x="6694200" y="3462479"/>
            <a:ext cx="456480" cy="44963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 name="Freeform 13">
            <a:extLst>
              <a:ext uri="{FF2B5EF4-FFF2-40B4-BE49-F238E27FC236}">
                <a16:creationId xmlns:a16="http://schemas.microsoft.com/office/drawing/2014/main" id="{82D324C5-02F2-D645-9892-15F5D7C469E8}"/>
              </a:ext>
            </a:extLst>
          </p:cNvPr>
          <p:cNvSpPr/>
          <p:nvPr/>
        </p:nvSpPr>
        <p:spPr>
          <a:xfrm>
            <a:off x="6694200" y="4138560"/>
            <a:ext cx="456480" cy="44963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 name="Freeform 14">
            <a:extLst>
              <a:ext uri="{FF2B5EF4-FFF2-40B4-BE49-F238E27FC236}">
                <a16:creationId xmlns:a16="http://schemas.microsoft.com/office/drawing/2014/main" id="{367A49A6-5017-D34B-8BAB-FC2729FF64C9}"/>
              </a:ext>
            </a:extLst>
          </p:cNvPr>
          <p:cNvSpPr/>
          <p:nvPr/>
        </p:nvSpPr>
        <p:spPr>
          <a:xfrm>
            <a:off x="6717240" y="4798440"/>
            <a:ext cx="457200" cy="45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 name="Straight Connector 15">
            <a:extLst>
              <a:ext uri="{FF2B5EF4-FFF2-40B4-BE49-F238E27FC236}">
                <a16:creationId xmlns:a16="http://schemas.microsoft.com/office/drawing/2014/main" id="{A00535AC-7E0F-F249-BAEC-C9835858BFC7}"/>
              </a:ext>
            </a:extLst>
          </p:cNvPr>
          <p:cNvSpPr/>
          <p:nvPr/>
        </p:nvSpPr>
        <p:spPr>
          <a:xfrm>
            <a:off x="5414040" y="5339880"/>
            <a:ext cx="397440" cy="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 name="Straight Connector 16">
            <a:extLst>
              <a:ext uri="{FF2B5EF4-FFF2-40B4-BE49-F238E27FC236}">
                <a16:creationId xmlns:a16="http://schemas.microsoft.com/office/drawing/2014/main" id="{AB0903A3-D35C-0E4E-9ADD-C9820C880D11}"/>
              </a:ext>
            </a:extLst>
          </p:cNvPr>
          <p:cNvSpPr/>
          <p:nvPr/>
        </p:nvSpPr>
        <p:spPr>
          <a:xfrm flipV="1">
            <a:off x="5414040" y="4791240"/>
            <a:ext cx="374400" cy="54864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8" name="Straight Connector 17">
            <a:extLst>
              <a:ext uri="{FF2B5EF4-FFF2-40B4-BE49-F238E27FC236}">
                <a16:creationId xmlns:a16="http://schemas.microsoft.com/office/drawing/2014/main" id="{CE556EB5-76BE-284A-BB9F-669A70347E8C}"/>
              </a:ext>
            </a:extLst>
          </p:cNvPr>
          <p:cNvSpPr/>
          <p:nvPr/>
        </p:nvSpPr>
        <p:spPr>
          <a:xfrm flipV="1">
            <a:off x="5414040" y="4151159"/>
            <a:ext cx="374400" cy="118908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9" name="Straight Connector 18">
            <a:extLst>
              <a:ext uri="{FF2B5EF4-FFF2-40B4-BE49-F238E27FC236}">
                <a16:creationId xmlns:a16="http://schemas.microsoft.com/office/drawing/2014/main" id="{1B9D375C-ACA2-3C44-8FB3-D62FF6D464C2}"/>
              </a:ext>
            </a:extLst>
          </p:cNvPr>
          <p:cNvSpPr/>
          <p:nvPr/>
        </p:nvSpPr>
        <p:spPr>
          <a:xfrm flipV="1">
            <a:off x="5415480" y="3511080"/>
            <a:ext cx="348840" cy="182952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 name="Straight Connector 19">
            <a:extLst>
              <a:ext uri="{FF2B5EF4-FFF2-40B4-BE49-F238E27FC236}">
                <a16:creationId xmlns:a16="http://schemas.microsoft.com/office/drawing/2014/main" id="{AD0B56FD-A071-904C-96BD-547D1BFF240A}"/>
              </a:ext>
            </a:extLst>
          </p:cNvPr>
          <p:cNvSpPr/>
          <p:nvPr/>
        </p:nvSpPr>
        <p:spPr>
          <a:xfrm flipV="1">
            <a:off x="5427000" y="3511440"/>
            <a:ext cx="348840" cy="118836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 name="Straight Connector 20">
            <a:extLst>
              <a:ext uri="{FF2B5EF4-FFF2-40B4-BE49-F238E27FC236}">
                <a16:creationId xmlns:a16="http://schemas.microsoft.com/office/drawing/2014/main" id="{5D81FD5B-65EA-FB4B-B258-9617644CB9B3}"/>
              </a:ext>
            </a:extLst>
          </p:cNvPr>
          <p:cNvSpPr/>
          <p:nvPr/>
        </p:nvSpPr>
        <p:spPr>
          <a:xfrm flipV="1">
            <a:off x="5427000" y="4151520"/>
            <a:ext cx="362879" cy="5482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2" name="Straight Connector 21">
            <a:extLst>
              <a:ext uri="{FF2B5EF4-FFF2-40B4-BE49-F238E27FC236}">
                <a16:creationId xmlns:a16="http://schemas.microsoft.com/office/drawing/2014/main" id="{12ECBA39-19C4-FA4A-AB78-CE86CF59F013}"/>
              </a:ext>
            </a:extLst>
          </p:cNvPr>
          <p:cNvSpPr/>
          <p:nvPr/>
        </p:nvSpPr>
        <p:spPr>
          <a:xfrm>
            <a:off x="5427000" y="4699800"/>
            <a:ext cx="361440" cy="9180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3" name="Straight Connector 22">
            <a:extLst>
              <a:ext uri="{FF2B5EF4-FFF2-40B4-BE49-F238E27FC236}">
                <a16:creationId xmlns:a16="http://schemas.microsoft.com/office/drawing/2014/main" id="{2F099ABA-5DD3-3442-9122-EF9F13D8F9B9}"/>
              </a:ext>
            </a:extLst>
          </p:cNvPr>
          <p:cNvSpPr/>
          <p:nvPr/>
        </p:nvSpPr>
        <p:spPr>
          <a:xfrm>
            <a:off x="5427000" y="4699800"/>
            <a:ext cx="384480" cy="6400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4" name="Straight Connector 23">
            <a:extLst>
              <a:ext uri="{FF2B5EF4-FFF2-40B4-BE49-F238E27FC236}">
                <a16:creationId xmlns:a16="http://schemas.microsoft.com/office/drawing/2014/main" id="{5FAC59F9-EB58-1341-8165-C165A26953B5}"/>
              </a:ext>
            </a:extLst>
          </p:cNvPr>
          <p:cNvSpPr/>
          <p:nvPr/>
        </p:nvSpPr>
        <p:spPr>
          <a:xfrm>
            <a:off x="5427000" y="4059719"/>
            <a:ext cx="384480" cy="128016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5" name="Straight Connector 24">
            <a:extLst>
              <a:ext uri="{FF2B5EF4-FFF2-40B4-BE49-F238E27FC236}">
                <a16:creationId xmlns:a16="http://schemas.microsoft.com/office/drawing/2014/main" id="{C5660291-477C-3848-A39B-24CE6CA8349F}"/>
              </a:ext>
            </a:extLst>
          </p:cNvPr>
          <p:cNvSpPr/>
          <p:nvPr/>
        </p:nvSpPr>
        <p:spPr>
          <a:xfrm>
            <a:off x="5367240" y="3419640"/>
            <a:ext cx="411840" cy="9216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6" name="Straight Connector 25">
            <a:extLst>
              <a:ext uri="{FF2B5EF4-FFF2-40B4-BE49-F238E27FC236}">
                <a16:creationId xmlns:a16="http://schemas.microsoft.com/office/drawing/2014/main" id="{469D4F34-4B60-A046-BF33-8ECA038C44BD}"/>
              </a:ext>
            </a:extLst>
          </p:cNvPr>
          <p:cNvSpPr/>
          <p:nvPr/>
        </p:nvSpPr>
        <p:spPr>
          <a:xfrm>
            <a:off x="5427000" y="4059719"/>
            <a:ext cx="362879" cy="9216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 name="Straight Connector 26">
            <a:extLst>
              <a:ext uri="{FF2B5EF4-FFF2-40B4-BE49-F238E27FC236}">
                <a16:creationId xmlns:a16="http://schemas.microsoft.com/office/drawing/2014/main" id="{521FC85C-A62E-0343-A329-1FC8A5E9670B}"/>
              </a:ext>
            </a:extLst>
          </p:cNvPr>
          <p:cNvSpPr/>
          <p:nvPr/>
        </p:nvSpPr>
        <p:spPr>
          <a:xfrm>
            <a:off x="5367240" y="3419640"/>
            <a:ext cx="421200" cy="13780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8" name="Straight Connector 27">
            <a:extLst>
              <a:ext uri="{FF2B5EF4-FFF2-40B4-BE49-F238E27FC236}">
                <a16:creationId xmlns:a16="http://schemas.microsoft.com/office/drawing/2014/main" id="{79536862-C751-1B4C-B895-4DD031F95CEC}"/>
              </a:ext>
            </a:extLst>
          </p:cNvPr>
          <p:cNvSpPr/>
          <p:nvPr/>
        </p:nvSpPr>
        <p:spPr>
          <a:xfrm>
            <a:off x="5369400" y="3419640"/>
            <a:ext cx="394920" cy="640079"/>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9" name="Straight Connector 28">
            <a:extLst>
              <a:ext uri="{FF2B5EF4-FFF2-40B4-BE49-F238E27FC236}">
                <a16:creationId xmlns:a16="http://schemas.microsoft.com/office/drawing/2014/main" id="{D9DA8D35-2976-F34B-821F-545C19D07BEC}"/>
              </a:ext>
            </a:extLst>
          </p:cNvPr>
          <p:cNvSpPr/>
          <p:nvPr/>
        </p:nvSpPr>
        <p:spPr>
          <a:xfrm>
            <a:off x="6296760" y="5247720"/>
            <a:ext cx="397440" cy="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0" name="Straight Connector 29">
            <a:extLst>
              <a:ext uri="{FF2B5EF4-FFF2-40B4-BE49-F238E27FC236}">
                <a16:creationId xmlns:a16="http://schemas.microsoft.com/office/drawing/2014/main" id="{211DD4C7-75FD-FF44-81EB-A798BB04D2CE}"/>
              </a:ext>
            </a:extLst>
          </p:cNvPr>
          <p:cNvSpPr/>
          <p:nvPr/>
        </p:nvSpPr>
        <p:spPr>
          <a:xfrm flipV="1">
            <a:off x="6296760" y="4699080"/>
            <a:ext cx="374400" cy="54864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1" name="Straight Connector 30">
            <a:extLst>
              <a:ext uri="{FF2B5EF4-FFF2-40B4-BE49-F238E27FC236}">
                <a16:creationId xmlns:a16="http://schemas.microsoft.com/office/drawing/2014/main" id="{FF414E78-F88E-174A-A1BD-8E994070AC1C}"/>
              </a:ext>
            </a:extLst>
          </p:cNvPr>
          <p:cNvSpPr/>
          <p:nvPr/>
        </p:nvSpPr>
        <p:spPr>
          <a:xfrm flipV="1">
            <a:off x="6296760" y="4059000"/>
            <a:ext cx="374400" cy="11890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2" name="Straight Connector 31">
            <a:extLst>
              <a:ext uri="{FF2B5EF4-FFF2-40B4-BE49-F238E27FC236}">
                <a16:creationId xmlns:a16="http://schemas.microsoft.com/office/drawing/2014/main" id="{F17502A0-5C8B-A945-B844-D8B420BC81C1}"/>
              </a:ext>
            </a:extLst>
          </p:cNvPr>
          <p:cNvSpPr/>
          <p:nvPr/>
        </p:nvSpPr>
        <p:spPr>
          <a:xfrm flipV="1">
            <a:off x="6298199" y="3418920"/>
            <a:ext cx="348840" cy="182952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3" name="Straight Connector 32">
            <a:extLst>
              <a:ext uri="{FF2B5EF4-FFF2-40B4-BE49-F238E27FC236}">
                <a16:creationId xmlns:a16="http://schemas.microsoft.com/office/drawing/2014/main" id="{3E5E46F9-61D0-F44B-976E-2E18CD15B686}"/>
              </a:ext>
            </a:extLst>
          </p:cNvPr>
          <p:cNvSpPr/>
          <p:nvPr/>
        </p:nvSpPr>
        <p:spPr>
          <a:xfrm flipV="1">
            <a:off x="6309720" y="3419279"/>
            <a:ext cx="348839" cy="118836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4" name="Straight Connector 33">
            <a:extLst>
              <a:ext uri="{FF2B5EF4-FFF2-40B4-BE49-F238E27FC236}">
                <a16:creationId xmlns:a16="http://schemas.microsoft.com/office/drawing/2014/main" id="{F7E01EFE-F26D-3A4E-872C-C4300C266828}"/>
              </a:ext>
            </a:extLst>
          </p:cNvPr>
          <p:cNvSpPr/>
          <p:nvPr/>
        </p:nvSpPr>
        <p:spPr>
          <a:xfrm flipV="1">
            <a:off x="6309720" y="4059360"/>
            <a:ext cx="362880" cy="5482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5" name="Straight Connector 34">
            <a:extLst>
              <a:ext uri="{FF2B5EF4-FFF2-40B4-BE49-F238E27FC236}">
                <a16:creationId xmlns:a16="http://schemas.microsoft.com/office/drawing/2014/main" id="{92991225-53A3-2640-A4C8-5F3B70B46592}"/>
              </a:ext>
            </a:extLst>
          </p:cNvPr>
          <p:cNvSpPr/>
          <p:nvPr/>
        </p:nvSpPr>
        <p:spPr>
          <a:xfrm>
            <a:off x="6309720" y="4607640"/>
            <a:ext cx="361440" cy="9180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6" name="Straight Connector 35">
            <a:extLst>
              <a:ext uri="{FF2B5EF4-FFF2-40B4-BE49-F238E27FC236}">
                <a16:creationId xmlns:a16="http://schemas.microsoft.com/office/drawing/2014/main" id="{D8176053-FDE6-B64B-B87A-034D21F3961C}"/>
              </a:ext>
            </a:extLst>
          </p:cNvPr>
          <p:cNvSpPr/>
          <p:nvPr/>
        </p:nvSpPr>
        <p:spPr>
          <a:xfrm>
            <a:off x="6309720" y="4607640"/>
            <a:ext cx="384480" cy="6400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7" name="Straight Connector 36">
            <a:extLst>
              <a:ext uri="{FF2B5EF4-FFF2-40B4-BE49-F238E27FC236}">
                <a16:creationId xmlns:a16="http://schemas.microsoft.com/office/drawing/2014/main" id="{5AC81984-6FB8-BE4C-98E3-B0A729E749AA}"/>
              </a:ext>
            </a:extLst>
          </p:cNvPr>
          <p:cNvSpPr/>
          <p:nvPr/>
        </p:nvSpPr>
        <p:spPr>
          <a:xfrm>
            <a:off x="6309720" y="3967559"/>
            <a:ext cx="384480" cy="128016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8" name="Straight Connector 37">
            <a:extLst>
              <a:ext uri="{FF2B5EF4-FFF2-40B4-BE49-F238E27FC236}">
                <a16:creationId xmlns:a16="http://schemas.microsoft.com/office/drawing/2014/main" id="{AB5FDABB-4337-2240-B142-DDA2C48C419F}"/>
              </a:ext>
            </a:extLst>
          </p:cNvPr>
          <p:cNvSpPr/>
          <p:nvPr/>
        </p:nvSpPr>
        <p:spPr>
          <a:xfrm>
            <a:off x="6249960" y="3327479"/>
            <a:ext cx="411840" cy="9216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9" name="Straight Connector 38">
            <a:extLst>
              <a:ext uri="{FF2B5EF4-FFF2-40B4-BE49-F238E27FC236}">
                <a16:creationId xmlns:a16="http://schemas.microsoft.com/office/drawing/2014/main" id="{9693186A-A00F-ED47-98B6-106583AFFAD2}"/>
              </a:ext>
            </a:extLst>
          </p:cNvPr>
          <p:cNvSpPr/>
          <p:nvPr/>
        </p:nvSpPr>
        <p:spPr>
          <a:xfrm>
            <a:off x="6309720" y="3967559"/>
            <a:ext cx="362880" cy="9216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0" name="Straight Connector 39">
            <a:extLst>
              <a:ext uri="{FF2B5EF4-FFF2-40B4-BE49-F238E27FC236}">
                <a16:creationId xmlns:a16="http://schemas.microsoft.com/office/drawing/2014/main" id="{8C8AB0E4-B9F7-9A42-AE33-78B432EA9286}"/>
              </a:ext>
            </a:extLst>
          </p:cNvPr>
          <p:cNvSpPr/>
          <p:nvPr/>
        </p:nvSpPr>
        <p:spPr>
          <a:xfrm>
            <a:off x="6249960" y="3327479"/>
            <a:ext cx="421200" cy="137808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1" name="Straight Connector 40">
            <a:extLst>
              <a:ext uri="{FF2B5EF4-FFF2-40B4-BE49-F238E27FC236}">
                <a16:creationId xmlns:a16="http://schemas.microsoft.com/office/drawing/2014/main" id="{8CE2C25B-A50B-F545-AE85-C68ECF61E0B5}"/>
              </a:ext>
            </a:extLst>
          </p:cNvPr>
          <p:cNvSpPr/>
          <p:nvPr/>
        </p:nvSpPr>
        <p:spPr>
          <a:xfrm>
            <a:off x="6252120" y="3327479"/>
            <a:ext cx="394919" cy="6400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pic>
        <p:nvPicPr>
          <p:cNvPr id="42" name="Picture 41">
            <a:extLst>
              <a:ext uri="{FF2B5EF4-FFF2-40B4-BE49-F238E27FC236}">
                <a16:creationId xmlns:a16="http://schemas.microsoft.com/office/drawing/2014/main" id="{191D0F2D-05AF-1846-9336-C3017801F512}"/>
              </a:ext>
            </a:extLst>
          </p:cNvPr>
          <p:cNvPicPr>
            <a:picLocks noChangeAspect="1"/>
          </p:cNvPicPr>
          <p:nvPr/>
        </p:nvPicPr>
        <p:blipFill>
          <a:blip r:embed="rId3">
            <a:lum/>
            <a:alphaModFix/>
          </a:blip>
          <a:srcRect/>
          <a:stretch>
            <a:fillRect/>
          </a:stretch>
        </p:blipFill>
        <p:spPr>
          <a:xfrm>
            <a:off x="442080" y="3631320"/>
            <a:ext cx="2387160" cy="1489319"/>
          </a:xfrm>
          <a:prstGeom prst="rect">
            <a:avLst/>
          </a:prstGeom>
          <a:noFill/>
          <a:ln>
            <a:noFill/>
          </a:ln>
        </p:spPr>
      </p:pic>
      <p:grpSp>
        <p:nvGrpSpPr>
          <p:cNvPr id="43" name="Group 42">
            <a:extLst>
              <a:ext uri="{FF2B5EF4-FFF2-40B4-BE49-F238E27FC236}">
                <a16:creationId xmlns:a16="http://schemas.microsoft.com/office/drawing/2014/main" id="{F3ACD24F-FA74-F440-B329-1DF021E79433}"/>
              </a:ext>
            </a:extLst>
          </p:cNvPr>
          <p:cNvGrpSpPr/>
          <p:nvPr/>
        </p:nvGrpSpPr>
        <p:grpSpPr>
          <a:xfrm>
            <a:off x="4862880" y="3121560"/>
            <a:ext cx="504360" cy="2446200"/>
            <a:chOff x="4862880" y="3121560"/>
            <a:chExt cx="504360" cy="2446200"/>
          </a:xfrm>
        </p:grpSpPr>
        <p:sp>
          <p:nvSpPr>
            <p:cNvPr id="44" name="Freeform 43">
              <a:extLst>
                <a:ext uri="{FF2B5EF4-FFF2-40B4-BE49-F238E27FC236}">
                  <a16:creationId xmlns:a16="http://schemas.microsoft.com/office/drawing/2014/main" id="{A5BB2D2C-6423-134F-9CC1-1214BF5D10A5}"/>
                </a:ext>
              </a:extLst>
            </p:cNvPr>
            <p:cNvSpPr/>
            <p:nvPr/>
          </p:nvSpPr>
          <p:spPr>
            <a:xfrm>
              <a:off x="4862880" y="3121560"/>
              <a:ext cx="457559" cy="45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5" name="Freeform 44">
              <a:extLst>
                <a:ext uri="{FF2B5EF4-FFF2-40B4-BE49-F238E27FC236}">
                  <a16:creationId xmlns:a16="http://schemas.microsoft.com/office/drawing/2014/main" id="{1EF3EAF9-3FF2-FE46-B280-D232612C47BF}"/>
                </a:ext>
              </a:extLst>
            </p:cNvPr>
            <p:cNvSpPr/>
            <p:nvPr/>
          </p:nvSpPr>
          <p:spPr>
            <a:xfrm>
              <a:off x="4887000" y="3781800"/>
              <a:ext cx="456839" cy="44963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6" name="Freeform 45">
              <a:extLst>
                <a:ext uri="{FF2B5EF4-FFF2-40B4-BE49-F238E27FC236}">
                  <a16:creationId xmlns:a16="http://schemas.microsoft.com/office/drawing/2014/main" id="{19C48E17-DF58-2743-878A-B359ECB2B1EC}"/>
                </a:ext>
              </a:extLst>
            </p:cNvPr>
            <p:cNvSpPr/>
            <p:nvPr/>
          </p:nvSpPr>
          <p:spPr>
            <a:xfrm>
              <a:off x="4887000" y="4457880"/>
              <a:ext cx="456839" cy="44963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7" name="Freeform 46">
              <a:extLst>
                <a:ext uri="{FF2B5EF4-FFF2-40B4-BE49-F238E27FC236}">
                  <a16:creationId xmlns:a16="http://schemas.microsoft.com/office/drawing/2014/main" id="{CDE92205-3E31-6243-A280-97226ED0A847}"/>
                </a:ext>
              </a:extLst>
            </p:cNvPr>
            <p:cNvSpPr/>
            <p:nvPr/>
          </p:nvSpPr>
          <p:spPr>
            <a:xfrm>
              <a:off x="4910040" y="5117760"/>
              <a:ext cx="457200" cy="45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48" name="Straight Connector 47">
            <a:extLst>
              <a:ext uri="{FF2B5EF4-FFF2-40B4-BE49-F238E27FC236}">
                <a16:creationId xmlns:a16="http://schemas.microsoft.com/office/drawing/2014/main" id="{6DB9F8FD-0718-174E-82B3-BAAA7954B075}"/>
              </a:ext>
            </a:extLst>
          </p:cNvPr>
          <p:cNvSpPr/>
          <p:nvPr/>
        </p:nvSpPr>
        <p:spPr>
          <a:xfrm>
            <a:off x="4512600" y="5339880"/>
            <a:ext cx="397440" cy="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9" name="Straight Connector 48">
            <a:extLst>
              <a:ext uri="{FF2B5EF4-FFF2-40B4-BE49-F238E27FC236}">
                <a16:creationId xmlns:a16="http://schemas.microsoft.com/office/drawing/2014/main" id="{EA7267D7-E1FF-A243-8830-012B1909D98E}"/>
              </a:ext>
            </a:extLst>
          </p:cNvPr>
          <p:cNvSpPr/>
          <p:nvPr/>
        </p:nvSpPr>
        <p:spPr>
          <a:xfrm flipV="1">
            <a:off x="4512600" y="4791240"/>
            <a:ext cx="374400" cy="54864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0" name="Straight Connector 49">
            <a:extLst>
              <a:ext uri="{FF2B5EF4-FFF2-40B4-BE49-F238E27FC236}">
                <a16:creationId xmlns:a16="http://schemas.microsoft.com/office/drawing/2014/main" id="{8A3FBC2D-DB96-034D-915D-13EF522EFD68}"/>
              </a:ext>
            </a:extLst>
          </p:cNvPr>
          <p:cNvSpPr/>
          <p:nvPr/>
        </p:nvSpPr>
        <p:spPr>
          <a:xfrm flipV="1">
            <a:off x="4512600" y="4151159"/>
            <a:ext cx="374400" cy="118908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1" name="Straight Connector 50">
            <a:extLst>
              <a:ext uri="{FF2B5EF4-FFF2-40B4-BE49-F238E27FC236}">
                <a16:creationId xmlns:a16="http://schemas.microsoft.com/office/drawing/2014/main" id="{CF727987-3C3C-2F4D-9792-BD3258E66D38}"/>
              </a:ext>
            </a:extLst>
          </p:cNvPr>
          <p:cNvSpPr/>
          <p:nvPr/>
        </p:nvSpPr>
        <p:spPr>
          <a:xfrm flipV="1">
            <a:off x="4514040" y="3511080"/>
            <a:ext cx="348840" cy="182952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2" name="Straight Connector 51">
            <a:extLst>
              <a:ext uri="{FF2B5EF4-FFF2-40B4-BE49-F238E27FC236}">
                <a16:creationId xmlns:a16="http://schemas.microsoft.com/office/drawing/2014/main" id="{ADFD4249-AD37-C448-B1AB-686697F14EDC}"/>
              </a:ext>
            </a:extLst>
          </p:cNvPr>
          <p:cNvSpPr/>
          <p:nvPr/>
        </p:nvSpPr>
        <p:spPr>
          <a:xfrm flipV="1">
            <a:off x="4525560" y="3511440"/>
            <a:ext cx="348840" cy="118836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3" name="Straight Connector 52">
            <a:extLst>
              <a:ext uri="{FF2B5EF4-FFF2-40B4-BE49-F238E27FC236}">
                <a16:creationId xmlns:a16="http://schemas.microsoft.com/office/drawing/2014/main" id="{DB2E2FD3-E2F8-7140-9EB9-0D609BEF7ECD}"/>
              </a:ext>
            </a:extLst>
          </p:cNvPr>
          <p:cNvSpPr/>
          <p:nvPr/>
        </p:nvSpPr>
        <p:spPr>
          <a:xfrm flipV="1">
            <a:off x="4525560" y="4151520"/>
            <a:ext cx="362880" cy="5482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4" name="Straight Connector 53">
            <a:extLst>
              <a:ext uri="{FF2B5EF4-FFF2-40B4-BE49-F238E27FC236}">
                <a16:creationId xmlns:a16="http://schemas.microsoft.com/office/drawing/2014/main" id="{91E53F91-BCD1-764E-AC84-6DA4DEF4D0D1}"/>
              </a:ext>
            </a:extLst>
          </p:cNvPr>
          <p:cNvSpPr/>
          <p:nvPr/>
        </p:nvSpPr>
        <p:spPr>
          <a:xfrm>
            <a:off x="4525560" y="4699800"/>
            <a:ext cx="361440" cy="9180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5" name="Straight Connector 54">
            <a:extLst>
              <a:ext uri="{FF2B5EF4-FFF2-40B4-BE49-F238E27FC236}">
                <a16:creationId xmlns:a16="http://schemas.microsoft.com/office/drawing/2014/main" id="{4F029A9E-E970-2C4A-829B-10A651321523}"/>
              </a:ext>
            </a:extLst>
          </p:cNvPr>
          <p:cNvSpPr/>
          <p:nvPr/>
        </p:nvSpPr>
        <p:spPr>
          <a:xfrm>
            <a:off x="4525560" y="4699800"/>
            <a:ext cx="384480" cy="6400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6" name="Straight Connector 55">
            <a:extLst>
              <a:ext uri="{FF2B5EF4-FFF2-40B4-BE49-F238E27FC236}">
                <a16:creationId xmlns:a16="http://schemas.microsoft.com/office/drawing/2014/main" id="{B837C3A6-A00C-3A4B-B64E-A82B9DB1070E}"/>
              </a:ext>
            </a:extLst>
          </p:cNvPr>
          <p:cNvSpPr/>
          <p:nvPr/>
        </p:nvSpPr>
        <p:spPr>
          <a:xfrm>
            <a:off x="4525560" y="4059719"/>
            <a:ext cx="384480" cy="128016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7" name="Straight Connector 56">
            <a:extLst>
              <a:ext uri="{FF2B5EF4-FFF2-40B4-BE49-F238E27FC236}">
                <a16:creationId xmlns:a16="http://schemas.microsoft.com/office/drawing/2014/main" id="{EAADE102-0F6B-4440-A9B8-D9711111C3F6}"/>
              </a:ext>
            </a:extLst>
          </p:cNvPr>
          <p:cNvSpPr/>
          <p:nvPr/>
        </p:nvSpPr>
        <p:spPr>
          <a:xfrm>
            <a:off x="4465800" y="3419640"/>
            <a:ext cx="411840" cy="9216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8" name="Straight Connector 57">
            <a:extLst>
              <a:ext uri="{FF2B5EF4-FFF2-40B4-BE49-F238E27FC236}">
                <a16:creationId xmlns:a16="http://schemas.microsoft.com/office/drawing/2014/main" id="{DDD0C6DB-637C-A94A-AD75-2C528210C4F7}"/>
              </a:ext>
            </a:extLst>
          </p:cNvPr>
          <p:cNvSpPr/>
          <p:nvPr/>
        </p:nvSpPr>
        <p:spPr>
          <a:xfrm>
            <a:off x="4525560" y="4059719"/>
            <a:ext cx="362880" cy="9216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9" name="Straight Connector 58">
            <a:extLst>
              <a:ext uri="{FF2B5EF4-FFF2-40B4-BE49-F238E27FC236}">
                <a16:creationId xmlns:a16="http://schemas.microsoft.com/office/drawing/2014/main" id="{090321A8-3A94-EE44-B19D-C61157D8A5C9}"/>
              </a:ext>
            </a:extLst>
          </p:cNvPr>
          <p:cNvSpPr/>
          <p:nvPr/>
        </p:nvSpPr>
        <p:spPr>
          <a:xfrm>
            <a:off x="4465800" y="3419640"/>
            <a:ext cx="421200" cy="13780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0" name="Straight Connector 59">
            <a:extLst>
              <a:ext uri="{FF2B5EF4-FFF2-40B4-BE49-F238E27FC236}">
                <a16:creationId xmlns:a16="http://schemas.microsoft.com/office/drawing/2014/main" id="{F36AD775-69AB-EE4A-9474-85193ACBF172}"/>
              </a:ext>
            </a:extLst>
          </p:cNvPr>
          <p:cNvSpPr/>
          <p:nvPr/>
        </p:nvSpPr>
        <p:spPr>
          <a:xfrm>
            <a:off x="4467960" y="3419640"/>
            <a:ext cx="394920" cy="640079"/>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1" name="Freeform 60">
            <a:extLst>
              <a:ext uri="{FF2B5EF4-FFF2-40B4-BE49-F238E27FC236}">
                <a16:creationId xmlns:a16="http://schemas.microsoft.com/office/drawing/2014/main" id="{41F1E380-6F14-8841-8A6A-8C18E4BED02F}"/>
              </a:ext>
            </a:extLst>
          </p:cNvPr>
          <p:cNvSpPr/>
          <p:nvPr/>
        </p:nvSpPr>
        <p:spPr>
          <a:xfrm>
            <a:off x="3093840" y="4023360"/>
            <a:ext cx="548640" cy="640080"/>
          </a:xfrm>
          <a:custGeom>
            <a:avLst>
              <a:gd name="f0" fmla="val 12464"/>
              <a:gd name="f1" fmla="val 642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2" name="TextBox 61">
            <a:extLst>
              <a:ext uri="{FF2B5EF4-FFF2-40B4-BE49-F238E27FC236}">
                <a16:creationId xmlns:a16="http://schemas.microsoft.com/office/drawing/2014/main" id="{AEBF7437-AA9F-2341-8593-6CA5509E0316}"/>
              </a:ext>
            </a:extLst>
          </p:cNvPr>
          <p:cNvSpPr txBox="1"/>
          <p:nvPr/>
        </p:nvSpPr>
        <p:spPr>
          <a:xfrm>
            <a:off x="3825360" y="6145920"/>
            <a:ext cx="90324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Conv 1</a:t>
            </a:r>
          </a:p>
        </p:txBody>
      </p:sp>
      <p:sp>
        <p:nvSpPr>
          <p:cNvPr id="63" name="TextBox 62">
            <a:extLst>
              <a:ext uri="{FF2B5EF4-FFF2-40B4-BE49-F238E27FC236}">
                <a16:creationId xmlns:a16="http://schemas.microsoft.com/office/drawing/2014/main" id="{ED224084-91C5-5144-8884-088FA0327E13}"/>
              </a:ext>
            </a:extLst>
          </p:cNvPr>
          <p:cNvSpPr txBox="1"/>
          <p:nvPr/>
        </p:nvSpPr>
        <p:spPr>
          <a:xfrm>
            <a:off x="4739760" y="6145920"/>
            <a:ext cx="90324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Conv 2</a:t>
            </a:r>
          </a:p>
        </p:txBody>
      </p:sp>
      <p:sp>
        <p:nvSpPr>
          <p:cNvPr id="64" name="TextBox 63">
            <a:extLst>
              <a:ext uri="{FF2B5EF4-FFF2-40B4-BE49-F238E27FC236}">
                <a16:creationId xmlns:a16="http://schemas.microsoft.com/office/drawing/2014/main" id="{6F13494B-6B51-0A42-A38C-3C51630AD033}"/>
              </a:ext>
            </a:extLst>
          </p:cNvPr>
          <p:cNvSpPr txBox="1"/>
          <p:nvPr/>
        </p:nvSpPr>
        <p:spPr>
          <a:xfrm>
            <a:off x="5745600" y="6145920"/>
            <a:ext cx="67608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FC 1</a:t>
            </a:r>
          </a:p>
        </p:txBody>
      </p:sp>
      <p:sp>
        <p:nvSpPr>
          <p:cNvPr id="65" name="TextBox 64">
            <a:extLst>
              <a:ext uri="{FF2B5EF4-FFF2-40B4-BE49-F238E27FC236}">
                <a16:creationId xmlns:a16="http://schemas.microsoft.com/office/drawing/2014/main" id="{0A55B230-888B-4745-A49B-0B035E57377D}"/>
              </a:ext>
            </a:extLst>
          </p:cNvPr>
          <p:cNvSpPr txBox="1"/>
          <p:nvPr/>
        </p:nvSpPr>
        <p:spPr>
          <a:xfrm>
            <a:off x="6616440" y="6145920"/>
            <a:ext cx="86652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Output</a:t>
            </a:r>
          </a:p>
        </p:txBody>
      </p:sp>
      <p:sp>
        <p:nvSpPr>
          <p:cNvPr id="66" name="Straight Connector 65">
            <a:extLst>
              <a:ext uri="{FF2B5EF4-FFF2-40B4-BE49-F238E27FC236}">
                <a16:creationId xmlns:a16="http://schemas.microsoft.com/office/drawing/2014/main" id="{72E18B39-F713-3543-8A2F-311EB9DBB8F1}"/>
              </a:ext>
            </a:extLst>
          </p:cNvPr>
          <p:cNvSpPr/>
          <p:nvPr/>
        </p:nvSpPr>
        <p:spPr>
          <a:xfrm flipV="1">
            <a:off x="4282560" y="5760720"/>
            <a:ext cx="0" cy="36576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7" name="Straight Connector 66">
            <a:extLst>
              <a:ext uri="{FF2B5EF4-FFF2-40B4-BE49-F238E27FC236}">
                <a16:creationId xmlns:a16="http://schemas.microsoft.com/office/drawing/2014/main" id="{CB5F0E6C-C93F-434B-ACE5-C821DD26406A}"/>
              </a:ext>
            </a:extLst>
          </p:cNvPr>
          <p:cNvSpPr/>
          <p:nvPr/>
        </p:nvSpPr>
        <p:spPr>
          <a:xfrm flipV="1">
            <a:off x="5105520" y="5760720"/>
            <a:ext cx="0" cy="36576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8" name="Straight Connector 67">
            <a:extLst>
              <a:ext uri="{FF2B5EF4-FFF2-40B4-BE49-F238E27FC236}">
                <a16:creationId xmlns:a16="http://schemas.microsoft.com/office/drawing/2014/main" id="{8F7E8AED-F2F5-2B42-9C2F-CD1A8AD09B0F}"/>
              </a:ext>
            </a:extLst>
          </p:cNvPr>
          <p:cNvSpPr/>
          <p:nvPr/>
        </p:nvSpPr>
        <p:spPr>
          <a:xfrm flipV="1">
            <a:off x="6019919" y="5760720"/>
            <a:ext cx="0" cy="36576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9" name="Straight Connector 68">
            <a:extLst>
              <a:ext uri="{FF2B5EF4-FFF2-40B4-BE49-F238E27FC236}">
                <a16:creationId xmlns:a16="http://schemas.microsoft.com/office/drawing/2014/main" id="{6450DB27-4E4F-D64E-AD2D-438FF4B321BD}"/>
              </a:ext>
            </a:extLst>
          </p:cNvPr>
          <p:cNvSpPr/>
          <p:nvPr/>
        </p:nvSpPr>
        <p:spPr>
          <a:xfrm flipV="1">
            <a:off x="6934319" y="5760720"/>
            <a:ext cx="0" cy="36576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0" name="TextBox 69">
            <a:extLst>
              <a:ext uri="{FF2B5EF4-FFF2-40B4-BE49-F238E27FC236}">
                <a16:creationId xmlns:a16="http://schemas.microsoft.com/office/drawing/2014/main" id="{24C62330-A5FA-0342-954B-1168B6D19EA1}"/>
              </a:ext>
            </a:extLst>
          </p:cNvPr>
          <p:cNvSpPr txBox="1"/>
          <p:nvPr/>
        </p:nvSpPr>
        <p:spPr>
          <a:xfrm>
            <a:off x="807840" y="2286000"/>
            <a:ext cx="180540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Stack of images</a:t>
            </a:r>
          </a:p>
        </p:txBody>
      </p:sp>
      <p:sp>
        <p:nvSpPr>
          <p:cNvPr id="71" name="Straight Connector 70">
            <a:extLst>
              <a:ext uri="{FF2B5EF4-FFF2-40B4-BE49-F238E27FC236}">
                <a16:creationId xmlns:a16="http://schemas.microsoft.com/office/drawing/2014/main" id="{7C9ED7E0-87C4-2C42-805B-AFF23471BC2C}"/>
              </a:ext>
            </a:extLst>
          </p:cNvPr>
          <p:cNvSpPr/>
          <p:nvPr/>
        </p:nvSpPr>
        <p:spPr>
          <a:xfrm flipH="1">
            <a:off x="1722240" y="2632320"/>
            <a:ext cx="274320" cy="5680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2" name="Straight Connector 71">
            <a:extLst>
              <a:ext uri="{FF2B5EF4-FFF2-40B4-BE49-F238E27FC236}">
                <a16:creationId xmlns:a16="http://schemas.microsoft.com/office/drawing/2014/main" id="{1D1CC39A-4C96-D948-8E1B-3F68D2A5CF41}"/>
              </a:ext>
            </a:extLst>
          </p:cNvPr>
          <p:cNvSpPr/>
          <p:nvPr/>
        </p:nvSpPr>
        <p:spPr>
          <a:xfrm flipH="1" flipV="1">
            <a:off x="7300079" y="5120639"/>
            <a:ext cx="731521" cy="18288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3" name="Straight Connector 72">
            <a:extLst>
              <a:ext uri="{FF2B5EF4-FFF2-40B4-BE49-F238E27FC236}">
                <a16:creationId xmlns:a16="http://schemas.microsoft.com/office/drawing/2014/main" id="{E56B2442-2E36-DC46-8550-34A34198CDA2}"/>
              </a:ext>
            </a:extLst>
          </p:cNvPr>
          <p:cNvSpPr/>
          <p:nvPr/>
        </p:nvSpPr>
        <p:spPr>
          <a:xfrm flipH="1">
            <a:off x="7208640" y="3291839"/>
            <a:ext cx="476640" cy="27432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4" name="Straight Connector 73">
            <a:extLst>
              <a:ext uri="{FF2B5EF4-FFF2-40B4-BE49-F238E27FC236}">
                <a16:creationId xmlns:a16="http://schemas.microsoft.com/office/drawing/2014/main" id="{E6FE872C-2274-3A4B-9742-BA6E2EA87425}"/>
              </a:ext>
            </a:extLst>
          </p:cNvPr>
          <p:cNvSpPr/>
          <p:nvPr/>
        </p:nvSpPr>
        <p:spPr>
          <a:xfrm flipH="1">
            <a:off x="7300079" y="4297680"/>
            <a:ext cx="476641" cy="9144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nvGrpSpPr>
          <p:cNvPr id="75" name="Group 74" descr="28§display§I§svg§600§FALSE" title="TexMaths">
            <a:extLst>
              <a:ext uri="{FF2B5EF4-FFF2-40B4-BE49-F238E27FC236}">
                <a16:creationId xmlns:a16="http://schemas.microsoft.com/office/drawing/2014/main" id="{F34F35F2-BBEF-2043-B04C-C5A26EC054D2}"/>
              </a:ext>
            </a:extLst>
          </p:cNvPr>
          <p:cNvGrpSpPr/>
          <p:nvPr/>
        </p:nvGrpSpPr>
        <p:grpSpPr>
          <a:xfrm>
            <a:off x="1507680" y="3273120"/>
            <a:ext cx="229320" cy="303120"/>
            <a:chOff x="1507680" y="3273120"/>
            <a:chExt cx="229320" cy="303120"/>
          </a:xfrm>
        </p:grpSpPr>
        <p:sp>
          <p:nvSpPr>
            <p:cNvPr id="76" name="Freeform 75">
              <a:extLst>
                <a:ext uri="{FF2B5EF4-FFF2-40B4-BE49-F238E27FC236}">
                  <a16:creationId xmlns:a16="http://schemas.microsoft.com/office/drawing/2014/main" id="{AAFCEEAC-7A74-054D-90E6-6F93C4269EB1}"/>
                </a:ext>
              </a:extLst>
            </p:cNvPr>
            <p:cNvSpPr/>
            <p:nvPr/>
          </p:nvSpPr>
          <p:spPr>
            <a:xfrm>
              <a:off x="1507680" y="3274200"/>
              <a:ext cx="229320" cy="302040"/>
            </a:xfrm>
            <a:custGeom>
              <a:avLst/>
              <a:gdLst/>
              <a:ahLst/>
              <a:cxnLst>
                <a:cxn ang="3cd4">
                  <a:pos x="hc" y="t"/>
                </a:cxn>
                <a:cxn ang="cd2">
                  <a:pos x="l" y="vc"/>
                </a:cxn>
                <a:cxn ang="cd4">
                  <a:pos x="hc" y="b"/>
                </a:cxn>
                <a:cxn ang="0">
                  <a:pos x="r" y="vc"/>
                </a:cxn>
              </a:cxnLst>
              <a:rect l="l" t="t" r="r" b="b"/>
              <a:pathLst>
                <a:path w="638" h="840">
                  <a:moveTo>
                    <a:pt x="319" y="840"/>
                  </a:moveTo>
                  <a:lnTo>
                    <a:pt x="0" y="840"/>
                  </a:lnTo>
                  <a:lnTo>
                    <a:pt x="0" y="0"/>
                  </a:lnTo>
                  <a:lnTo>
                    <a:pt x="638" y="0"/>
                  </a:lnTo>
                  <a:lnTo>
                    <a:pt x="638" y="840"/>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7" name="Freeform 76">
              <a:extLst>
                <a:ext uri="{FF2B5EF4-FFF2-40B4-BE49-F238E27FC236}">
                  <a16:creationId xmlns:a16="http://schemas.microsoft.com/office/drawing/2014/main" id="{4FF8A766-FD3D-4A43-9C7E-A6BD289A0420}"/>
                </a:ext>
              </a:extLst>
            </p:cNvPr>
            <p:cNvSpPr/>
            <p:nvPr/>
          </p:nvSpPr>
          <p:spPr>
            <a:xfrm>
              <a:off x="1522800" y="3273120"/>
              <a:ext cx="205200" cy="303120"/>
            </a:xfrm>
            <a:custGeom>
              <a:avLst/>
              <a:gdLst/>
              <a:ahLst/>
              <a:cxnLst>
                <a:cxn ang="3cd4">
                  <a:pos x="hc" y="t"/>
                </a:cxn>
                <a:cxn ang="cd2">
                  <a:pos x="l" y="vc"/>
                </a:cxn>
                <a:cxn ang="cd4">
                  <a:pos x="hc" y="b"/>
                </a:cxn>
                <a:cxn ang="0">
                  <a:pos x="r" y="vc"/>
                </a:cxn>
              </a:cxnLst>
              <a:rect l="l" t="t" r="r" b="b"/>
              <a:pathLst>
                <a:path w="571" h="843">
                  <a:moveTo>
                    <a:pt x="420" y="95"/>
                  </a:moveTo>
                  <a:cubicBezTo>
                    <a:pt x="431" y="50"/>
                    <a:pt x="434" y="39"/>
                    <a:pt x="532" y="39"/>
                  </a:cubicBezTo>
                  <a:cubicBezTo>
                    <a:pt x="562" y="39"/>
                    <a:pt x="571" y="39"/>
                    <a:pt x="571" y="14"/>
                  </a:cubicBezTo>
                  <a:cubicBezTo>
                    <a:pt x="571" y="0"/>
                    <a:pt x="560" y="0"/>
                    <a:pt x="554" y="0"/>
                  </a:cubicBezTo>
                  <a:cubicBezTo>
                    <a:pt x="518" y="0"/>
                    <a:pt x="425" y="3"/>
                    <a:pt x="392" y="3"/>
                  </a:cubicBezTo>
                  <a:cubicBezTo>
                    <a:pt x="353" y="3"/>
                    <a:pt x="263" y="0"/>
                    <a:pt x="227" y="0"/>
                  </a:cubicBezTo>
                  <a:cubicBezTo>
                    <a:pt x="218" y="0"/>
                    <a:pt x="201" y="0"/>
                    <a:pt x="201" y="25"/>
                  </a:cubicBezTo>
                  <a:cubicBezTo>
                    <a:pt x="201" y="39"/>
                    <a:pt x="213" y="39"/>
                    <a:pt x="235" y="39"/>
                  </a:cubicBezTo>
                  <a:cubicBezTo>
                    <a:pt x="288" y="39"/>
                    <a:pt x="322" y="39"/>
                    <a:pt x="322" y="62"/>
                  </a:cubicBezTo>
                  <a:cubicBezTo>
                    <a:pt x="322" y="67"/>
                    <a:pt x="322" y="70"/>
                    <a:pt x="319" y="81"/>
                  </a:cubicBezTo>
                  <a:lnTo>
                    <a:pt x="151" y="748"/>
                  </a:lnTo>
                  <a:cubicBezTo>
                    <a:pt x="140" y="793"/>
                    <a:pt x="137" y="804"/>
                    <a:pt x="39" y="804"/>
                  </a:cubicBezTo>
                  <a:cubicBezTo>
                    <a:pt x="11" y="804"/>
                    <a:pt x="0" y="804"/>
                    <a:pt x="0" y="829"/>
                  </a:cubicBezTo>
                  <a:cubicBezTo>
                    <a:pt x="0" y="843"/>
                    <a:pt x="14" y="843"/>
                    <a:pt x="20" y="843"/>
                  </a:cubicBezTo>
                  <a:cubicBezTo>
                    <a:pt x="53" y="843"/>
                    <a:pt x="146" y="840"/>
                    <a:pt x="179" y="840"/>
                  </a:cubicBezTo>
                  <a:cubicBezTo>
                    <a:pt x="218" y="840"/>
                    <a:pt x="308" y="843"/>
                    <a:pt x="347" y="843"/>
                  </a:cubicBezTo>
                  <a:cubicBezTo>
                    <a:pt x="355" y="843"/>
                    <a:pt x="369" y="843"/>
                    <a:pt x="369" y="821"/>
                  </a:cubicBezTo>
                  <a:cubicBezTo>
                    <a:pt x="369" y="804"/>
                    <a:pt x="361" y="804"/>
                    <a:pt x="333" y="804"/>
                  </a:cubicBezTo>
                  <a:cubicBezTo>
                    <a:pt x="311" y="804"/>
                    <a:pt x="305" y="804"/>
                    <a:pt x="280" y="804"/>
                  </a:cubicBezTo>
                  <a:cubicBezTo>
                    <a:pt x="255" y="801"/>
                    <a:pt x="249" y="795"/>
                    <a:pt x="249" y="781"/>
                  </a:cubicBezTo>
                  <a:cubicBezTo>
                    <a:pt x="249" y="770"/>
                    <a:pt x="252" y="762"/>
                    <a:pt x="255" y="75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78" name="Group 77" descr="28§display§Q(I,a_1)§svg§600§FALSE" title="TexMaths">
            <a:extLst>
              <a:ext uri="{FF2B5EF4-FFF2-40B4-BE49-F238E27FC236}">
                <a16:creationId xmlns:a16="http://schemas.microsoft.com/office/drawing/2014/main" id="{373C5850-77D2-0B47-9864-6FEF22BD935F}"/>
              </a:ext>
            </a:extLst>
          </p:cNvPr>
          <p:cNvGrpSpPr/>
          <p:nvPr/>
        </p:nvGrpSpPr>
        <p:grpSpPr>
          <a:xfrm>
            <a:off x="7776720" y="2939760"/>
            <a:ext cx="1549800" cy="443160"/>
            <a:chOff x="7776720" y="2939760"/>
            <a:chExt cx="1549800" cy="443160"/>
          </a:xfrm>
        </p:grpSpPr>
        <p:sp>
          <p:nvSpPr>
            <p:cNvPr id="79" name="Freeform 78">
              <a:extLst>
                <a:ext uri="{FF2B5EF4-FFF2-40B4-BE49-F238E27FC236}">
                  <a16:creationId xmlns:a16="http://schemas.microsoft.com/office/drawing/2014/main" id="{388FCE61-BBFB-244F-9B40-4D9F9D1B8B08}"/>
                </a:ext>
              </a:extLst>
            </p:cNvPr>
            <p:cNvSpPr/>
            <p:nvPr/>
          </p:nvSpPr>
          <p:spPr>
            <a:xfrm>
              <a:off x="7776720" y="2940840"/>
              <a:ext cx="1549800" cy="442080"/>
            </a:xfrm>
            <a:custGeom>
              <a:avLst/>
              <a:gdLst/>
              <a:ahLst/>
              <a:cxnLst>
                <a:cxn ang="3cd4">
                  <a:pos x="hc" y="t"/>
                </a:cxn>
                <a:cxn ang="cd2">
                  <a:pos x="l" y="vc"/>
                </a:cxn>
                <a:cxn ang="cd4">
                  <a:pos x="hc" y="b"/>
                </a:cxn>
                <a:cxn ang="0">
                  <a:pos x="r" y="vc"/>
                </a:cxn>
              </a:cxnLst>
              <a:rect l="l" t="t" r="r" b="b"/>
              <a:pathLst>
                <a:path w="4306" h="1229">
                  <a:moveTo>
                    <a:pt x="2153" y="1229"/>
                  </a:moveTo>
                  <a:lnTo>
                    <a:pt x="0" y="1229"/>
                  </a:lnTo>
                  <a:lnTo>
                    <a:pt x="0" y="0"/>
                  </a:lnTo>
                  <a:lnTo>
                    <a:pt x="4306" y="0"/>
                  </a:lnTo>
                  <a:lnTo>
                    <a:pt x="4306" y="1229"/>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0" name="Freeform 79">
              <a:extLst>
                <a:ext uri="{FF2B5EF4-FFF2-40B4-BE49-F238E27FC236}">
                  <a16:creationId xmlns:a16="http://schemas.microsoft.com/office/drawing/2014/main" id="{8F95F062-2C70-BD48-83D7-AAD7C26DBD5A}"/>
                </a:ext>
              </a:extLst>
            </p:cNvPr>
            <p:cNvSpPr/>
            <p:nvPr/>
          </p:nvSpPr>
          <p:spPr>
            <a:xfrm>
              <a:off x="7799040" y="2959920"/>
              <a:ext cx="307080" cy="398880"/>
            </a:xfrm>
            <a:custGeom>
              <a:avLst/>
              <a:gdLst/>
              <a:ahLst/>
              <a:cxnLst>
                <a:cxn ang="3cd4">
                  <a:pos x="hc" y="t"/>
                </a:cxn>
                <a:cxn ang="cd2">
                  <a:pos x="l" y="vc"/>
                </a:cxn>
                <a:cxn ang="cd4">
                  <a:pos x="hc" y="b"/>
                </a:cxn>
                <a:cxn ang="0">
                  <a:pos x="r" y="vc"/>
                </a:cxn>
              </a:cxnLst>
              <a:rect l="l" t="t" r="r" b="b"/>
              <a:pathLst>
                <a:path w="854" h="1109">
                  <a:moveTo>
                    <a:pt x="479" y="862"/>
                  </a:moveTo>
                  <a:cubicBezTo>
                    <a:pt x="672" y="790"/>
                    <a:pt x="854" y="568"/>
                    <a:pt x="854" y="330"/>
                  </a:cubicBezTo>
                  <a:cubicBezTo>
                    <a:pt x="854" y="134"/>
                    <a:pt x="722" y="0"/>
                    <a:pt x="538" y="0"/>
                  </a:cubicBezTo>
                  <a:cubicBezTo>
                    <a:pt x="272" y="0"/>
                    <a:pt x="0" y="280"/>
                    <a:pt x="0" y="568"/>
                  </a:cubicBezTo>
                  <a:cubicBezTo>
                    <a:pt x="0" y="773"/>
                    <a:pt x="137" y="896"/>
                    <a:pt x="316" y="896"/>
                  </a:cubicBezTo>
                  <a:cubicBezTo>
                    <a:pt x="347" y="896"/>
                    <a:pt x="389" y="890"/>
                    <a:pt x="437" y="879"/>
                  </a:cubicBezTo>
                  <a:cubicBezTo>
                    <a:pt x="431" y="955"/>
                    <a:pt x="431" y="958"/>
                    <a:pt x="431" y="974"/>
                  </a:cubicBezTo>
                  <a:cubicBezTo>
                    <a:pt x="431" y="1014"/>
                    <a:pt x="431" y="1109"/>
                    <a:pt x="535" y="1109"/>
                  </a:cubicBezTo>
                  <a:cubicBezTo>
                    <a:pt x="680" y="1109"/>
                    <a:pt x="739" y="882"/>
                    <a:pt x="739" y="871"/>
                  </a:cubicBezTo>
                  <a:cubicBezTo>
                    <a:pt x="739" y="860"/>
                    <a:pt x="731" y="857"/>
                    <a:pt x="728" y="857"/>
                  </a:cubicBezTo>
                  <a:cubicBezTo>
                    <a:pt x="717" y="857"/>
                    <a:pt x="714" y="862"/>
                    <a:pt x="711" y="871"/>
                  </a:cubicBezTo>
                  <a:cubicBezTo>
                    <a:pt x="683" y="958"/>
                    <a:pt x="610" y="988"/>
                    <a:pt x="568" y="988"/>
                  </a:cubicBezTo>
                  <a:cubicBezTo>
                    <a:pt x="510" y="988"/>
                    <a:pt x="493" y="955"/>
                    <a:pt x="479" y="862"/>
                  </a:cubicBezTo>
                  <a:close/>
                  <a:moveTo>
                    <a:pt x="246" y="851"/>
                  </a:moveTo>
                  <a:cubicBezTo>
                    <a:pt x="151" y="815"/>
                    <a:pt x="109" y="717"/>
                    <a:pt x="109" y="608"/>
                  </a:cubicBezTo>
                  <a:cubicBezTo>
                    <a:pt x="109" y="521"/>
                    <a:pt x="140" y="347"/>
                    <a:pt x="235" y="213"/>
                  </a:cubicBezTo>
                  <a:cubicBezTo>
                    <a:pt x="325" y="87"/>
                    <a:pt x="440" y="31"/>
                    <a:pt x="532" y="31"/>
                  </a:cubicBezTo>
                  <a:cubicBezTo>
                    <a:pt x="655" y="31"/>
                    <a:pt x="745" y="126"/>
                    <a:pt x="745" y="291"/>
                  </a:cubicBezTo>
                  <a:cubicBezTo>
                    <a:pt x="745" y="414"/>
                    <a:pt x="680" y="703"/>
                    <a:pt x="473" y="820"/>
                  </a:cubicBezTo>
                  <a:cubicBezTo>
                    <a:pt x="468" y="776"/>
                    <a:pt x="456" y="686"/>
                    <a:pt x="364" y="686"/>
                  </a:cubicBezTo>
                  <a:cubicBezTo>
                    <a:pt x="300" y="686"/>
                    <a:pt x="241" y="748"/>
                    <a:pt x="241" y="812"/>
                  </a:cubicBezTo>
                  <a:cubicBezTo>
                    <a:pt x="241" y="837"/>
                    <a:pt x="246" y="851"/>
                    <a:pt x="246" y="851"/>
                  </a:cubicBezTo>
                  <a:close/>
                  <a:moveTo>
                    <a:pt x="322" y="865"/>
                  </a:moveTo>
                  <a:cubicBezTo>
                    <a:pt x="305" y="865"/>
                    <a:pt x="266" y="865"/>
                    <a:pt x="266" y="812"/>
                  </a:cubicBezTo>
                  <a:cubicBezTo>
                    <a:pt x="266" y="764"/>
                    <a:pt x="314" y="714"/>
                    <a:pt x="364" y="714"/>
                  </a:cubicBezTo>
                  <a:cubicBezTo>
                    <a:pt x="417" y="714"/>
                    <a:pt x="440" y="745"/>
                    <a:pt x="440" y="818"/>
                  </a:cubicBezTo>
                  <a:cubicBezTo>
                    <a:pt x="440" y="837"/>
                    <a:pt x="440" y="837"/>
                    <a:pt x="428" y="843"/>
                  </a:cubicBezTo>
                  <a:cubicBezTo>
                    <a:pt x="395" y="857"/>
                    <a:pt x="358" y="865"/>
                    <a:pt x="322" y="86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1" name="Freeform 80">
              <a:extLst>
                <a:ext uri="{FF2B5EF4-FFF2-40B4-BE49-F238E27FC236}">
                  <a16:creationId xmlns:a16="http://schemas.microsoft.com/office/drawing/2014/main" id="{1829D6AF-1FD8-9C41-BBC3-1556877498DF}"/>
                </a:ext>
              </a:extLst>
            </p:cNvPr>
            <p:cNvSpPr/>
            <p:nvPr/>
          </p:nvSpPr>
          <p:spPr>
            <a:xfrm>
              <a:off x="8169840" y="2939760"/>
              <a:ext cx="103320" cy="443159"/>
            </a:xfrm>
            <a:custGeom>
              <a:avLst/>
              <a:gdLst/>
              <a:ahLst/>
              <a:cxnLst>
                <a:cxn ang="3cd4">
                  <a:pos x="hc" y="t"/>
                </a:cxn>
                <a:cxn ang="cd2">
                  <a:pos x="l" y="vc"/>
                </a:cxn>
                <a:cxn ang="cd4">
                  <a:pos x="hc" y="b"/>
                </a:cxn>
                <a:cxn ang="0">
                  <a:pos x="r" y="vc"/>
                </a:cxn>
              </a:cxnLst>
              <a:rect l="l" t="t" r="r" b="b"/>
              <a:pathLst>
                <a:path w="288" h="1232">
                  <a:moveTo>
                    <a:pt x="288" y="1221"/>
                  </a:moveTo>
                  <a:cubicBezTo>
                    <a:pt x="288" y="1218"/>
                    <a:pt x="288" y="1215"/>
                    <a:pt x="266" y="1193"/>
                  </a:cubicBezTo>
                  <a:cubicBezTo>
                    <a:pt x="112" y="1039"/>
                    <a:pt x="73" y="806"/>
                    <a:pt x="73" y="616"/>
                  </a:cubicBezTo>
                  <a:cubicBezTo>
                    <a:pt x="73" y="403"/>
                    <a:pt x="120" y="188"/>
                    <a:pt x="272" y="34"/>
                  </a:cubicBezTo>
                  <a:cubicBezTo>
                    <a:pt x="288" y="20"/>
                    <a:pt x="288" y="17"/>
                    <a:pt x="288" y="11"/>
                  </a:cubicBezTo>
                  <a:cubicBezTo>
                    <a:pt x="288" y="3"/>
                    <a:pt x="283" y="0"/>
                    <a:pt x="274" y="0"/>
                  </a:cubicBezTo>
                  <a:cubicBezTo>
                    <a:pt x="263" y="0"/>
                    <a:pt x="151" y="84"/>
                    <a:pt x="78" y="241"/>
                  </a:cubicBezTo>
                  <a:cubicBezTo>
                    <a:pt x="14" y="375"/>
                    <a:pt x="0" y="512"/>
                    <a:pt x="0" y="616"/>
                  </a:cubicBezTo>
                  <a:cubicBezTo>
                    <a:pt x="0" y="714"/>
                    <a:pt x="14" y="862"/>
                    <a:pt x="81" y="1002"/>
                  </a:cubicBezTo>
                  <a:cubicBezTo>
                    <a:pt x="157" y="1154"/>
                    <a:pt x="263" y="1232"/>
                    <a:pt x="274" y="1232"/>
                  </a:cubicBezTo>
                  <a:cubicBezTo>
                    <a:pt x="283" y="1232"/>
                    <a:pt x="288" y="1229"/>
                    <a:pt x="288" y="12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2" name="Freeform 81">
              <a:extLst>
                <a:ext uri="{FF2B5EF4-FFF2-40B4-BE49-F238E27FC236}">
                  <a16:creationId xmlns:a16="http://schemas.microsoft.com/office/drawing/2014/main" id="{AC21095F-02C4-264F-BBE9-B7056509C06A}"/>
                </a:ext>
              </a:extLst>
            </p:cNvPr>
            <p:cNvSpPr/>
            <p:nvPr/>
          </p:nvSpPr>
          <p:spPr>
            <a:xfrm>
              <a:off x="8312039" y="2968919"/>
              <a:ext cx="205200" cy="303120"/>
            </a:xfrm>
            <a:custGeom>
              <a:avLst/>
              <a:gdLst/>
              <a:ahLst/>
              <a:cxnLst>
                <a:cxn ang="3cd4">
                  <a:pos x="hc" y="t"/>
                </a:cxn>
                <a:cxn ang="cd2">
                  <a:pos x="l" y="vc"/>
                </a:cxn>
                <a:cxn ang="cd4">
                  <a:pos x="hc" y="b"/>
                </a:cxn>
                <a:cxn ang="0">
                  <a:pos x="r" y="vc"/>
                </a:cxn>
              </a:cxnLst>
              <a:rect l="l" t="t" r="r" b="b"/>
              <a:pathLst>
                <a:path w="571" h="843">
                  <a:moveTo>
                    <a:pt x="420" y="95"/>
                  </a:moveTo>
                  <a:cubicBezTo>
                    <a:pt x="431" y="50"/>
                    <a:pt x="434" y="39"/>
                    <a:pt x="532" y="39"/>
                  </a:cubicBezTo>
                  <a:cubicBezTo>
                    <a:pt x="563" y="39"/>
                    <a:pt x="571" y="39"/>
                    <a:pt x="571" y="14"/>
                  </a:cubicBezTo>
                  <a:cubicBezTo>
                    <a:pt x="571" y="0"/>
                    <a:pt x="560" y="0"/>
                    <a:pt x="554" y="0"/>
                  </a:cubicBezTo>
                  <a:cubicBezTo>
                    <a:pt x="518" y="0"/>
                    <a:pt x="426" y="3"/>
                    <a:pt x="392" y="3"/>
                  </a:cubicBezTo>
                  <a:cubicBezTo>
                    <a:pt x="353" y="3"/>
                    <a:pt x="263" y="0"/>
                    <a:pt x="227" y="0"/>
                  </a:cubicBezTo>
                  <a:cubicBezTo>
                    <a:pt x="218" y="0"/>
                    <a:pt x="202" y="0"/>
                    <a:pt x="202" y="25"/>
                  </a:cubicBezTo>
                  <a:cubicBezTo>
                    <a:pt x="202" y="39"/>
                    <a:pt x="213" y="39"/>
                    <a:pt x="235" y="39"/>
                  </a:cubicBezTo>
                  <a:cubicBezTo>
                    <a:pt x="288" y="39"/>
                    <a:pt x="322" y="39"/>
                    <a:pt x="322" y="62"/>
                  </a:cubicBezTo>
                  <a:cubicBezTo>
                    <a:pt x="322" y="67"/>
                    <a:pt x="322" y="70"/>
                    <a:pt x="319" y="81"/>
                  </a:cubicBezTo>
                  <a:lnTo>
                    <a:pt x="151" y="748"/>
                  </a:lnTo>
                  <a:cubicBezTo>
                    <a:pt x="140" y="792"/>
                    <a:pt x="137" y="804"/>
                    <a:pt x="39" y="804"/>
                  </a:cubicBezTo>
                  <a:cubicBezTo>
                    <a:pt x="11" y="804"/>
                    <a:pt x="0" y="804"/>
                    <a:pt x="0" y="829"/>
                  </a:cubicBezTo>
                  <a:cubicBezTo>
                    <a:pt x="0" y="843"/>
                    <a:pt x="14" y="843"/>
                    <a:pt x="20" y="843"/>
                  </a:cubicBezTo>
                  <a:cubicBezTo>
                    <a:pt x="53" y="843"/>
                    <a:pt x="146" y="840"/>
                    <a:pt x="179" y="840"/>
                  </a:cubicBezTo>
                  <a:cubicBezTo>
                    <a:pt x="218" y="840"/>
                    <a:pt x="308" y="843"/>
                    <a:pt x="347" y="843"/>
                  </a:cubicBezTo>
                  <a:cubicBezTo>
                    <a:pt x="356" y="843"/>
                    <a:pt x="370" y="843"/>
                    <a:pt x="370" y="820"/>
                  </a:cubicBezTo>
                  <a:cubicBezTo>
                    <a:pt x="370" y="804"/>
                    <a:pt x="361" y="804"/>
                    <a:pt x="333" y="804"/>
                  </a:cubicBezTo>
                  <a:cubicBezTo>
                    <a:pt x="311" y="804"/>
                    <a:pt x="305" y="804"/>
                    <a:pt x="280" y="804"/>
                  </a:cubicBezTo>
                  <a:cubicBezTo>
                    <a:pt x="255" y="801"/>
                    <a:pt x="249" y="795"/>
                    <a:pt x="249" y="781"/>
                  </a:cubicBezTo>
                  <a:cubicBezTo>
                    <a:pt x="249" y="770"/>
                    <a:pt x="252" y="762"/>
                    <a:pt x="255" y="75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3" name="Freeform 82">
              <a:extLst>
                <a:ext uri="{FF2B5EF4-FFF2-40B4-BE49-F238E27FC236}">
                  <a16:creationId xmlns:a16="http://schemas.microsoft.com/office/drawing/2014/main" id="{84A7BDD9-2B05-1148-B003-A4846143F83E}"/>
                </a:ext>
              </a:extLst>
            </p:cNvPr>
            <p:cNvSpPr/>
            <p:nvPr/>
          </p:nvSpPr>
          <p:spPr>
            <a:xfrm>
              <a:off x="8564040" y="3224880"/>
              <a:ext cx="52200" cy="132840"/>
            </a:xfrm>
            <a:custGeom>
              <a:avLst/>
              <a:gdLst/>
              <a:ahLst/>
              <a:cxnLst>
                <a:cxn ang="3cd4">
                  <a:pos x="hc" y="t"/>
                </a:cxn>
                <a:cxn ang="cd2">
                  <a:pos x="l" y="vc"/>
                </a:cxn>
                <a:cxn ang="cd4">
                  <a:pos x="hc" y="b"/>
                </a:cxn>
                <a:cxn ang="0">
                  <a:pos x="r" y="vc"/>
                </a:cxn>
              </a:cxnLst>
              <a:rect l="l" t="t" r="r" b="b"/>
              <a:pathLst>
                <a:path w="146" h="370">
                  <a:moveTo>
                    <a:pt x="146" y="129"/>
                  </a:moveTo>
                  <a:cubicBezTo>
                    <a:pt x="146" y="48"/>
                    <a:pt x="115" y="0"/>
                    <a:pt x="67" y="0"/>
                  </a:cubicBezTo>
                  <a:cubicBezTo>
                    <a:pt x="25" y="0"/>
                    <a:pt x="0" y="31"/>
                    <a:pt x="0" y="64"/>
                  </a:cubicBezTo>
                  <a:cubicBezTo>
                    <a:pt x="0" y="98"/>
                    <a:pt x="25" y="132"/>
                    <a:pt x="67" y="132"/>
                  </a:cubicBezTo>
                  <a:cubicBezTo>
                    <a:pt x="81" y="132"/>
                    <a:pt x="98" y="126"/>
                    <a:pt x="109" y="115"/>
                  </a:cubicBezTo>
                  <a:cubicBezTo>
                    <a:pt x="115" y="112"/>
                    <a:pt x="115" y="112"/>
                    <a:pt x="118" y="112"/>
                  </a:cubicBezTo>
                  <a:cubicBezTo>
                    <a:pt x="118" y="112"/>
                    <a:pt x="120" y="112"/>
                    <a:pt x="120" y="129"/>
                  </a:cubicBezTo>
                  <a:cubicBezTo>
                    <a:pt x="120" y="221"/>
                    <a:pt x="76" y="297"/>
                    <a:pt x="34" y="336"/>
                  </a:cubicBezTo>
                  <a:cubicBezTo>
                    <a:pt x="20" y="350"/>
                    <a:pt x="20" y="353"/>
                    <a:pt x="20" y="356"/>
                  </a:cubicBezTo>
                  <a:cubicBezTo>
                    <a:pt x="20" y="367"/>
                    <a:pt x="25" y="370"/>
                    <a:pt x="34" y="370"/>
                  </a:cubicBezTo>
                  <a:cubicBezTo>
                    <a:pt x="48" y="370"/>
                    <a:pt x="146" y="274"/>
                    <a:pt x="146"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4" name="Freeform 83">
              <a:extLst>
                <a:ext uri="{FF2B5EF4-FFF2-40B4-BE49-F238E27FC236}">
                  <a16:creationId xmlns:a16="http://schemas.microsoft.com/office/drawing/2014/main" id="{A184BCD0-7796-1C4E-BCCC-874493A98C23}"/>
                </a:ext>
              </a:extLst>
            </p:cNvPr>
            <p:cNvSpPr/>
            <p:nvPr/>
          </p:nvSpPr>
          <p:spPr>
            <a:xfrm>
              <a:off x="8739360" y="3075839"/>
              <a:ext cx="203400" cy="201240"/>
            </a:xfrm>
            <a:custGeom>
              <a:avLst/>
              <a:gdLst/>
              <a:ahLst/>
              <a:cxnLst>
                <a:cxn ang="3cd4">
                  <a:pos x="hc" y="t"/>
                </a:cxn>
                <a:cxn ang="cd2">
                  <a:pos x="l" y="vc"/>
                </a:cxn>
                <a:cxn ang="cd4">
                  <a:pos x="hc" y="b"/>
                </a:cxn>
                <a:cxn ang="0">
                  <a:pos x="r" y="vc"/>
                </a:cxn>
              </a:cxnLst>
              <a:rect l="l" t="t" r="r" b="b"/>
              <a:pathLst>
                <a:path w="566" h="560">
                  <a:moveTo>
                    <a:pt x="412" y="78"/>
                  </a:moveTo>
                  <a:cubicBezTo>
                    <a:pt x="389" y="34"/>
                    <a:pt x="353" y="0"/>
                    <a:pt x="297" y="0"/>
                  </a:cubicBezTo>
                  <a:cubicBezTo>
                    <a:pt x="154" y="0"/>
                    <a:pt x="0" y="182"/>
                    <a:pt x="0" y="361"/>
                  </a:cubicBezTo>
                  <a:cubicBezTo>
                    <a:pt x="0" y="479"/>
                    <a:pt x="67" y="560"/>
                    <a:pt x="165" y="560"/>
                  </a:cubicBezTo>
                  <a:cubicBezTo>
                    <a:pt x="190" y="560"/>
                    <a:pt x="252" y="554"/>
                    <a:pt x="325" y="468"/>
                  </a:cubicBezTo>
                  <a:cubicBezTo>
                    <a:pt x="336" y="518"/>
                    <a:pt x="378" y="560"/>
                    <a:pt x="437" y="560"/>
                  </a:cubicBezTo>
                  <a:cubicBezTo>
                    <a:pt x="482" y="560"/>
                    <a:pt x="510" y="532"/>
                    <a:pt x="529" y="493"/>
                  </a:cubicBezTo>
                  <a:cubicBezTo>
                    <a:pt x="549" y="448"/>
                    <a:pt x="566" y="372"/>
                    <a:pt x="566" y="370"/>
                  </a:cubicBezTo>
                  <a:cubicBezTo>
                    <a:pt x="566" y="358"/>
                    <a:pt x="554" y="358"/>
                    <a:pt x="552" y="358"/>
                  </a:cubicBezTo>
                  <a:cubicBezTo>
                    <a:pt x="538" y="358"/>
                    <a:pt x="538" y="361"/>
                    <a:pt x="535" y="381"/>
                  </a:cubicBezTo>
                  <a:cubicBezTo>
                    <a:pt x="512" y="459"/>
                    <a:pt x="490" y="532"/>
                    <a:pt x="440" y="532"/>
                  </a:cubicBezTo>
                  <a:cubicBezTo>
                    <a:pt x="406" y="532"/>
                    <a:pt x="403" y="501"/>
                    <a:pt x="403" y="476"/>
                  </a:cubicBezTo>
                  <a:cubicBezTo>
                    <a:pt x="403" y="448"/>
                    <a:pt x="406" y="440"/>
                    <a:pt x="420" y="384"/>
                  </a:cubicBezTo>
                  <a:cubicBezTo>
                    <a:pt x="434" y="333"/>
                    <a:pt x="434" y="319"/>
                    <a:pt x="445" y="274"/>
                  </a:cubicBezTo>
                  <a:lnTo>
                    <a:pt x="490" y="101"/>
                  </a:lnTo>
                  <a:cubicBezTo>
                    <a:pt x="498" y="64"/>
                    <a:pt x="498" y="64"/>
                    <a:pt x="498" y="59"/>
                  </a:cubicBezTo>
                  <a:cubicBezTo>
                    <a:pt x="498" y="36"/>
                    <a:pt x="484" y="25"/>
                    <a:pt x="465" y="25"/>
                  </a:cubicBezTo>
                  <a:cubicBezTo>
                    <a:pt x="434" y="25"/>
                    <a:pt x="414" y="53"/>
                    <a:pt x="412" y="78"/>
                  </a:cubicBezTo>
                  <a:close/>
                  <a:moveTo>
                    <a:pt x="330" y="400"/>
                  </a:moveTo>
                  <a:cubicBezTo>
                    <a:pt x="325" y="423"/>
                    <a:pt x="325" y="423"/>
                    <a:pt x="305" y="445"/>
                  </a:cubicBezTo>
                  <a:cubicBezTo>
                    <a:pt x="252" y="512"/>
                    <a:pt x="202" y="532"/>
                    <a:pt x="168" y="532"/>
                  </a:cubicBezTo>
                  <a:cubicBezTo>
                    <a:pt x="106" y="532"/>
                    <a:pt x="87" y="465"/>
                    <a:pt x="87" y="417"/>
                  </a:cubicBezTo>
                  <a:cubicBezTo>
                    <a:pt x="87" y="356"/>
                    <a:pt x="126" y="202"/>
                    <a:pt x="157" y="146"/>
                  </a:cubicBezTo>
                  <a:cubicBezTo>
                    <a:pt x="193" y="73"/>
                    <a:pt x="249" y="28"/>
                    <a:pt x="300" y="28"/>
                  </a:cubicBezTo>
                  <a:cubicBezTo>
                    <a:pt x="381" y="28"/>
                    <a:pt x="398" y="129"/>
                    <a:pt x="398" y="137"/>
                  </a:cubicBezTo>
                  <a:cubicBezTo>
                    <a:pt x="398" y="143"/>
                    <a:pt x="395" y="151"/>
                    <a:pt x="392" y="15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5" name="Freeform 84">
              <a:extLst>
                <a:ext uri="{FF2B5EF4-FFF2-40B4-BE49-F238E27FC236}">
                  <a16:creationId xmlns:a16="http://schemas.microsoft.com/office/drawing/2014/main" id="{31F6CB1B-6A78-9540-9CDE-C6B7CE219C5D}"/>
                </a:ext>
              </a:extLst>
            </p:cNvPr>
            <p:cNvSpPr/>
            <p:nvPr/>
          </p:nvSpPr>
          <p:spPr>
            <a:xfrm>
              <a:off x="8989200" y="3132359"/>
              <a:ext cx="113400" cy="206280"/>
            </a:xfrm>
            <a:custGeom>
              <a:avLst/>
              <a:gdLst/>
              <a:ahLst/>
              <a:cxnLst>
                <a:cxn ang="3cd4">
                  <a:pos x="hc" y="t"/>
                </a:cxn>
                <a:cxn ang="cd2">
                  <a:pos x="l" y="vc"/>
                </a:cxn>
                <a:cxn ang="cd4">
                  <a:pos x="hc" y="b"/>
                </a:cxn>
                <a:cxn ang="0">
                  <a:pos x="r" y="vc"/>
                </a:cxn>
              </a:cxnLst>
              <a:rect l="l" t="t" r="r" b="b"/>
              <a:pathLst>
                <a:path w="316" h="574">
                  <a:moveTo>
                    <a:pt x="196" y="25"/>
                  </a:moveTo>
                  <a:cubicBezTo>
                    <a:pt x="196" y="0"/>
                    <a:pt x="193" y="0"/>
                    <a:pt x="171" y="0"/>
                  </a:cubicBezTo>
                  <a:cubicBezTo>
                    <a:pt x="115" y="53"/>
                    <a:pt x="36" y="56"/>
                    <a:pt x="0" y="56"/>
                  </a:cubicBezTo>
                  <a:lnTo>
                    <a:pt x="0" y="87"/>
                  </a:lnTo>
                  <a:cubicBezTo>
                    <a:pt x="20" y="87"/>
                    <a:pt x="78" y="87"/>
                    <a:pt x="126" y="62"/>
                  </a:cubicBezTo>
                  <a:lnTo>
                    <a:pt x="126" y="504"/>
                  </a:lnTo>
                  <a:cubicBezTo>
                    <a:pt x="126" y="532"/>
                    <a:pt x="126" y="543"/>
                    <a:pt x="39" y="543"/>
                  </a:cubicBezTo>
                  <a:lnTo>
                    <a:pt x="6" y="543"/>
                  </a:lnTo>
                  <a:lnTo>
                    <a:pt x="6" y="574"/>
                  </a:lnTo>
                  <a:cubicBezTo>
                    <a:pt x="22" y="574"/>
                    <a:pt x="129" y="571"/>
                    <a:pt x="160" y="571"/>
                  </a:cubicBezTo>
                  <a:cubicBezTo>
                    <a:pt x="188" y="571"/>
                    <a:pt x="297" y="574"/>
                    <a:pt x="316" y="574"/>
                  </a:cubicBezTo>
                  <a:lnTo>
                    <a:pt x="316" y="543"/>
                  </a:lnTo>
                  <a:lnTo>
                    <a:pt x="283" y="543"/>
                  </a:lnTo>
                  <a:cubicBezTo>
                    <a:pt x="196" y="543"/>
                    <a:pt x="196" y="532"/>
                    <a:pt x="196" y="50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6" name="Freeform 85">
              <a:extLst>
                <a:ext uri="{FF2B5EF4-FFF2-40B4-BE49-F238E27FC236}">
                  <a16:creationId xmlns:a16="http://schemas.microsoft.com/office/drawing/2014/main" id="{1A76D9EA-13BB-C146-BBF2-05FC33E0D9AA}"/>
                </a:ext>
              </a:extLst>
            </p:cNvPr>
            <p:cNvSpPr/>
            <p:nvPr/>
          </p:nvSpPr>
          <p:spPr>
            <a:xfrm>
              <a:off x="9178560" y="2939760"/>
              <a:ext cx="103320" cy="443159"/>
            </a:xfrm>
            <a:custGeom>
              <a:avLst/>
              <a:gdLst/>
              <a:ahLst/>
              <a:cxnLst>
                <a:cxn ang="3cd4">
                  <a:pos x="hc" y="t"/>
                </a:cxn>
                <a:cxn ang="cd2">
                  <a:pos x="l" y="vc"/>
                </a:cxn>
                <a:cxn ang="cd4">
                  <a:pos x="hc" y="b"/>
                </a:cxn>
                <a:cxn ang="0">
                  <a:pos x="r" y="vc"/>
                </a:cxn>
              </a:cxnLst>
              <a:rect l="l" t="t" r="r" b="b"/>
              <a:pathLst>
                <a:path w="288" h="1232">
                  <a:moveTo>
                    <a:pt x="288" y="616"/>
                  </a:moveTo>
                  <a:cubicBezTo>
                    <a:pt x="288" y="521"/>
                    <a:pt x="274" y="372"/>
                    <a:pt x="207" y="232"/>
                  </a:cubicBezTo>
                  <a:cubicBezTo>
                    <a:pt x="132" y="81"/>
                    <a:pt x="25" y="0"/>
                    <a:pt x="11" y="0"/>
                  </a:cubicBezTo>
                  <a:cubicBezTo>
                    <a:pt x="6" y="0"/>
                    <a:pt x="0" y="6"/>
                    <a:pt x="0" y="11"/>
                  </a:cubicBezTo>
                  <a:cubicBezTo>
                    <a:pt x="0" y="17"/>
                    <a:pt x="0" y="20"/>
                    <a:pt x="22" y="42"/>
                  </a:cubicBezTo>
                  <a:cubicBezTo>
                    <a:pt x="146" y="162"/>
                    <a:pt x="216" y="358"/>
                    <a:pt x="216" y="616"/>
                  </a:cubicBezTo>
                  <a:cubicBezTo>
                    <a:pt x="216" y="826"/>
                    <a:pt x="171" y="1044"/>
                    <a:pt x="17" y="1198"/>
                  </a:cubicBezTo>
                  <a:cubicBezTo>
                    <a:pt x="0" y="1215"/>
                    <a:pt x="0" y="1218"/>
                    <a:pt x="0" y="1221"/>
                  </a:cubicBezTo>
                  <a:cubicBezTo>
                    <a:pt x="0" y="1229"/>
                    <a:pt x="6" y="1232"/>
                    <a:pt x="11" y="1232"/>
                  </a:cubicBezTo>
                  <a:cubicBezTo>
                    <a:pt x="25" y="1232"/>
                    <a:pt x="137" y="1148"/>
                    <a:pt x="210" y="991"/>
                  </a:cubicBezTo>
                  <a:cubicBezTo>
                    <a:pt x="274" y="857"/>
                    <a:pt x="288" y="720"/>
                    <a:pt x="288" y="6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87" name="Group 86" descr="28§display§Q(I,a_2)§svg§600§FALSE" title="TexMaths">
            <a:extLst>
              <a:ext uri="{FF2B5EF4-FFF2-40B4-BE49-F238E27FC236}">
                <a16:creationId xmlns:a16="http://schemas.microsoft.com/office/drawing/2014/main" id="{C6C83FD2-19A0-2145-AAC6-7EF5182C889E}"/>
              </a:ext>
            </a:extLst>
          </p:cNvPr>
          <p:cNvGrpSpPr/>
          <p:nvPr/>
        </p:nvGrpSpPr>
        <p:grpSpPr>
          <a:xfrm>
            <a:off x="7868160" y="4037039"/>
            <a:ext cx="1549800" cy="443160"/>
            <a:chOff x="7868160" y="4037039"/>
            <a:chExt cx="1549800" cy="443160"/>
          </a:xfrm>
        </p:grpSpPr>
        <p:sp>
          <p:nvSpPr>
            <p:cNvPr id="88" name="Freeform 87">
              <a:extLst>
                <a:ext uri="{FF2B5EF4-FFF2-40B4-BE49-F238E27FC236}">
                  <a16:creationId xmlns:a16="http://schemas.microsoft.com/office/drawing/2014/main" id="{DB6BAD0D-BA3B-8D42-B175-A5A9E90EAE01}"/>
                </a:ext>
              </a:extLst>
            </p:cNvPr>
            <p:cNvSpPr/>
            <p:nvPr/>
          </p:nvSpPr>
          <p:spPr>
            <a:xfrm>
              <a:off x="7868160" y="4038119"/>
              <a:ext cx="1549800" cy="442080"/>
            </a:xfrm>
            <a:custGeom>
              <a:avLst/>
              <a:gdLst/>
              <a:ahLst/>
              <a:cxnLst>
                <a:cxn ang="3cd4">
                  <a:pos x="hc" y="t"/>
                </a:cxn>
                <a:cxn ang="cd2">
                  <a:pos x="l" y="vc"/>
                </a:cxn>
                <a:cxn ang="cd4">
                  <a:pos x="hc" y="b"/>
                </a:cxn>
                <a:cxn ang="0">
                  <a:pos x="r" y="vc"/>
                </a:cxn>
              </a:cxnLst>
              <a:rect l="l" t="t" r="r" b="b"/>
              <a:pathLst>
                <a:path w="4306" h="1229">
                  <a:moveTo>
                    <a:pt x="2153" y="1229"/>
                  </a:moveTo>
                  <a:lnTo>
                    <a:pt x="0" y="1229"/>
                  </a:lnTo>
                  <a:lnTo>
                    <a:pt x="0" y="0"/>
                  </a:lnTo>
                  <a:lnTo>
                    <a:pt x="4306" y="0"/>
                  </a:lnTo>
                  <a:lnTo>
                    <a:pt x="4306" y="1229"/>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9" name="Freeform 88">
              <a:extLst>
                <a:ext uri="{FF2B5EF4-FFF2-40B4-BE49-F238E27FC236}">
                  <a16:creationId xmlns:a16="http://schemas.microsoft.com/office/drawing/2014/main" id="{2C68AEFE-B307-1F47-A8E8-DC60275401EB}"/>
                </a:ext>
              </a:extLst>
            </p:cNvPr>
            <p:cNvSpPr/>
            <p:nvPr/>
          </p:nvSpPr>
          <p:spPr>
            <a:xfrm>
              <a:off x="7890480" y="4057200"/>
              <a:ext cx="307080" cy="398880"/>
            </a:xfrm>
            <a:custGeom>
              <a:avLst/>
              <a:gdLst/>
              <a:ahLst/>
              <a:cxnLst>
                <a:cxn ang="3cd4">
                  <a:pos x="hc" y="t"/>
                </a:cxn>
                <a:cxn ang="cd2">
                  <a:pos x="l" y="vc"/>
                </a:cxn>
                <a:cxn ang="cd4">
                  <a:pos x="hc" y="b"/>
                </a:cxn>
                <a:cxn ang="0">
                  <a:pos x="r" y="vc"/>
                </a:cxn>
              </a:cxnLst>
              <a:rect l="l" t="t" r="r" b="b"/>
              <a:pathLst>
                <a:path w="854" h="1109">
                  <a:moveTo>
                    <a:pt x="479" y="862"/>
                  </a:moveTo>
                  <a:cubicBezTo>
                    <a:pt x="672" y="790"/>
                    <a:pt x="854" y="568"/>
                    <a:pt x="854" y="330"/>
                  </a:cubicBezTo>
                  <a:cubicBezTo>
                    <a:pt x="854" y="134"/>
                    <a:pt x="722" y="0"/>
                    <a:pt x="538" y="0"/>
                  </a:cubicBezTo>
                  <a:cubicBezTo>
                    <a:pt x="272" y="0"/>
                    <a:pt x="0" y="280"/>
                    <a:pt x="0" y="568"/>
                  </a:cubicBezTo>
                  <a:cubicBezTo>
                    <a:pt x="0" y="773"/>
                    <a:pt x="137" y="896"/>
                    <a:pt x="316" y="896"/>
                  </a:cubicBezTo>
                  <a:cubicBezTo>
                    <a:pt x="347" y="896"/>
                    <a:pt x="389" y="890"/>
                    <a:pt x="437" y="879"/>
                  </a:cubicBezTo>
                  <a:cubicBezTo>
                    <a:pt x="431" y="955"/>
                    <a:pt x="431" y="958"/>
                    <a:pt x="431" y="974"/>
                  </a:cubicBezTo>
                  <a:cubicBezTo>
                    <a:pt x="431" y="1014"/>
                    <a:pt x="431" y="1109"/>
                    <a:pt x="535" y="1109"/>
                  </a:cubicBezTo>
                  <a:cubicBezTo>
                    <a:pt x="680" y="1109"/>
                    <a:pt x="739" y="882"/>
                    <a:pt x="739" y="871"/>
                  </a:cubicBezTo>
                  <a:cubicBezTo>
                    <a:pt x="739" y="860"/>
                    <a:pt x="731" y="857"/>
                    <a:pt x="728" y="857"/>
                  </a:cubicBezTo>
                  <a:cubicBezTo>
                    <a:pt x="717" y="857"/>
                    <a:pt x="714" y="862"/>
                    <a:pt x="711" y="871"/>
                  </a:cubicBezTo>
                  <a:cubicBezTo>
                    <a:pt x="683" y="958"/>
                    <a:pt x="610" y="988"/>
                    <a:pt x="568" y="988"/>
                  </a:cubicBezTo>
                  <a:cubicBezTo>
                    <a:pt x="510" y="988"/>
                    <a:pt x="493" y="955"/>
                    <a:pt x="479" y="862"/>
                  </a:cubicBezTo>
                  <a:close/>
                  <a:moveTo>
                    <a:pt x="246" y="851"/>
                  </a:moveTo>
                  <a:cubicBezTo>
                    <a:pt x="151" y="815"/>
                    <a:pt x="109" y="717"/>
                    <a:pt x="109" y="608"/>
                  </a:cubicBezTo>
                  <a:cubicBezTo>
                    <a:pt x="109" y="521"/>
                    <a:pt x="140" y="347"/>
                    <a:pt x="235" y="213"/>
                  </a:cubicBezTo>
                  <a:cubicBezTo>
                    <a:pt x="325" y="87"/>
                    <a:pt x="440" y="31"/>
                    <a:pt x="532" y="31"/>
                  </a:cubicBezTo>
                  <a:cubicBezTo>
                    <a:pt x="655" y="31"/>
                    <a:pt x="745" y="126"/>
                    <a:pt x="745" y="291"/>
                  </a:cubicBezTo>
                  <a:cubicBezTo>
                    <a:pt x="745" y="414"/>
                    <a:pt x="680" y="703"/>
                    <a:pt x="473" y="820"/>
                  </a:cubicBezTo>
                  <a:cubicBezTo>
                    <a:pt x="468" y="776"/>
                    <a:pt x="456" y="686"/>
                    <a:pt x="364" y="686"/>
                  </a:cubicBezTo>
                  <a:cubicBezTo>
                    <a:pt x="300" y="686"/>
                    <a:pt x="241" y="748"/>
                    <a:pt x="241" y="812"/>
                  </a:cubicBezTo>
                  <a:cubicBezTo>
                    <a:pt x="241" y="837"/>
                    <a:pt x="246" y="851"/>
                    <a:pt x="246" y="851"/>
                  </a:cubicBezTo>
                  <a:close/>
                  <a:moveTo>
                    <a:pt x="322" y="865"/>
                  </a:moveTo>
                  <a:cubicBezTo>
                    <a:pt x="305" y="865"/>
                    <a:pt x="266" y="865"/>
                    <a:pt x="266" y="812"/>
                  </a:cubicBezTo>
                  <a:cubicBezTo>
                    <a:pt x="266" y="764"/>
                    <a:pt x="314" y="714"/>
                    <a:pt x="364" y="714"/>
                  </a:cubicBezTo>
                  <a:cubicBezTo>
                    <a:pt x="417" y="714"/>
                    <a:pt x="440" y="745"/>
                    <a:pt x="440" y="818"/>
                  </a:cubicBezTo>
                  <a:cubicBezTo>
                    <a:pt x="440" y="837"/>
                    <a:pt x="440" y="837"/>
                    <a:pt x="428" y="843"/>
                  </a:cubicBezTo>
                  <a:cubicBezTo>
                    <a:pt x="395" y="857"/>
                    <a:pt x="358" y="865"/>
                    <a:pt x="322" y="86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0" name="Freeform 89">
              <a:extLst>
                <a:ext uri="{FF2B5EF4-FFF2-40B4-BE49-F238E27FC236}">
                  <a16:creationId xmlns:a16="http://schemas.microsoft.com/office/drawing/2014/main" id="{904C9C5E-2982-3847-8757-27CEB318FA52}"/>
                </a:ext>
              </a:extLst>
            </p:cNvPr>
            <p:cNvSpPr/>
            <p:nvPr/>
          </p:nvSpPr>
          <p:spPr>
            <a:xfrm>
              <a:off x="8261279" y="4037039"/>
              <a:ext cx="103320" cy="443159"/>
            </a:xfrm>
            <a:custGeom>
              <a:avLst/>
              <a:gdLst/>
              <a:ahLst/>
              <a:cxnLst>
                <a:cxn ang="3cd4">
                  <a:pos x="hc" y="t"/>
                </a:cxn>
                <a:cxn ang="cd2">
                  <a:pos x="l" y="vc"/>
                </a:cxn>
                <a:cxn ang="cd4">
                  <a:pos x="hc" y="b"/>
                </a:cxn>
                <a:cxn ang="0">
                  <a:pos x="r" y="vc"/>
                </a:cxn>
              </a:cxnLst>
              <a:rect l="l" t="t" r="r" b="b"/>
              <a:pathLst>
                <a:path w="288" h="1232">
                  <a:moveTo>
                    <a:pt x="288" y="1221"/>
                  </a:moveTo>
                  <a:cubicBezTo>
                    <a:pt x="288" y="1218"/>
                    <a:pt x="288" y="1215"/>
                    <a:pt x="266" y="1193"/>
                  </a:cubicBezTo>
                  <a:cubicBezTo>
                    <a:pt x="112" y="1039"/>
                    <a:pt x="73" y="806"/>
                    <a:pt x="73" y="616"/>
                  </a:cubicBezTo>
                  <a:cubicBezTo>
                    <a:pt x="73" y="403"/>
                    <a:pt x="120" y="188"/>
                    <a:pt x="272" y="34"/>
                  </a:cubicBezTo>
                  <a:cubicBezTo>
                    <a:pt x="288" y="20"/>
                    <a:pt x="288" y="17"/>
                    <a:pt x="288" y="11"/>
                  </a:cubicBezTo>
                  <a:cubicBezTo>
                    <a:pt x="288" y="3"/>
                    <a:pt x="283" y="0"/>
                    <a:pt x="274" y="0"/>
                  </a:cubicBezTo>
                  <a:cubicBezTo>
                    <a:pt x="263" y="0"/>
                    <a:pt x="151" y="84"/>
                    <a:pt x="78" y="241"/>
                  </a:cubicBezTo>
                  <a:cubicBezTo>
                    <a:pt x="14" y="375"/>
                    <a:pt x="0" y="512"/>
                    <a:pt x="0" y="616"/>
                  </a:cubicBezTo>
                  <a:cubicBezTo>
                    <a:pt x="0" y="714"/>
                    <a:pt x="14" y="862"/>
                    <a:pt x="81" y="1002"/>
                  </a:cubicBezTo>
                  <a:cubicBezTo>
                    <a:pt x="157" y="1154"/>
                    <a:pt x="263" y="1232"/>
                    <a:pt x="274" y="1232"/>
                  </a:cubicBezTo>
                  <a:cubicBezTo>
                    <a:pt x="283" y="1232"/>
                    <a:pt x="288" y="1229"/>
                    <a:pt x="288" y="12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1" name="Freeform 90">
              <a:extLst>
                <a:ext uri="{FF2B5EF4-FFF2-40B4-BE49-F238E27FC236}">
                  <a16:creationId xmlns:a16="http://schemas.microsoft.com/office/drawing/2014/main" id="{F003FFE8-142F-3945-9D72-091831CAE7BF}"/>
                </a:ext>
              </a:extLst>
            </p:cNvPr>
            <p:cNvSpPr/>
            <p:nvPr/>
          </p:nvSpPr>
          <p:spPr>
            <a:xfrm>
              <a:off x="8403480" y="4066200"/>
              <a:ext cx="205200" cy="303120"/>
            </a:xfrm>
            <a:custGeom>
              <a:avLst/>
              <a:gdLst/>
              <a:ahLst/>
              <a:cxnLst>
                <a:cxn ang="3cd4">
                  <a:pos x="hc" y="t"/>
                </a:cxn>
                <a:cxn ang="cd2">
                  <a:pos x="l" y="vc"/>
                </a:cxn>
                <a:cxn ang="cd4">
                  <a:pos x="hc" y="b"/>
                </a:cxn>
                <a:cxn ang="0">
                  <a:pos x="r" y="vc"/>
                </a:cxn>
              </a:cxnLst>
              <a:rect l="l" t="t" r="r" b="b"/>
              <a:pathLst>
                <a:path w="571" h="843">
                  <a:moveTo>
                    <a:pt x="420" y="95"/>
                  </a:moveTo>
                  <a:cubicBezTo>
                    <a:pt x="431" y="50"/>
                    <a:pt x="434" y="39"/>
                    <a:pt x="532" y="39"/>
                  </a:cubicBezTo>
                  <a:cubicBezTo>
                    <a:pt x="563" y="39"/>
                    <a:pt x="571" y="39"/>
                    <a:pt x="571" y="14"/>
                  </a:cubicBezTo>
                  <a:cubicBezTo>
                    <a:pt x="571" y="0"/>
                    <a:pt x="560" y="0"/>
                    <a:pt x="554" y="0"/>
                  </a:cubicBezTo>
                  <a:cubicBezTo>
                    <a:pt x="518" y="0"/>
                    <a:pt x="426" y="3"/>
                    <a:pt x="392" y="3"/>
                  </a:cubicBezTo>
                  <a:cubicBezTo>
                    <a:pt x="353" y="3"/>
                    <a:pt x="263" y="0"/>
                    <a:pt x="227" y="0"/>
                  </a:cubicBezTo>
                  <a:cubicBezTo>
                    <a:pt x="218" y="0"/>
                    <a:pt x="202" y="0"/>
                    <a:pt x="202" y="25"/>
                  </a:cubicBezTo>
                  <a:cubicBezTo>
                    <a:pt x="202" y="39"/>
                    <a:pt x="213" y="39"/>
                    <a:pt x="235" y="39"/>
                  </a:cubicBezTo>
                  <a:cubicBezTo>
                    <a:pt x="288" y="39"/>
                    <a:pt x="322" y="39"/>
                    <a:pt x="322" y="62"/>
                  </a:cubicBezTo>
                  <a:cubicBezTo>
                    <a:pt x="322" y="67"/>
                    <a:pt x="322" y="70"/>
                    <a:pt x="319" y="81"/>
                  </a:cubicBezTo>
                  <a:lnTo>
                    <a:pt x="151" y="748"/>
                  </a:lnTo>
                  <a:cubicBezTo>
                    <a:pt x="140" y="792"/>
                    <a:pt x="137" y="804"/>
                    <a:pt x="39" y="804"/>
                  </a:cubicBezTo>
                  <a:cubicBezTo>
                    <a:pt x="11" y="804"/>
                    <a:pt x="0" y="804"/>
                    <a:pt x="0" y="829"/>
                  </a:cubicBezTo>
                  <a:cubicBezTo>
                    <a:pt x="0" y="843"/>
                    <a:pt x="14" y="843"/>
                    <a:pt x="20" y="843"/>
                  </a:cubicBezTo>
                  <a:cubicBezTo>
                    <a:pt x="53" y="843"/>
                    <a:pt x="146" y="840"/>
                    <a:pt x="179" y="840"/>
                  </a:cubicBezTo>
                  <a:cubicBezTo>
                    <a:pt x="218" y="840"/>
                    <a:pt x="308" y="843"/>
                    <a:pt x="347" y="843"/>
                  </a:cubicBezTo>
                  <a:cubicBezTo>
                    <a:pt x="356" y="843"/>
                    <a:pt x="370" y="843"/>
                    <a:pt x="370" y="820"/>
                  </a:cubicBezTo>
                  <a:cubicBezTo>
                    <a:pt x="370" y="804"/>
                    <a:pt x="361" y="804"/>
                    <a:pt x="333" y="804"/>
                  </a:cubicBezTo>
                  <a:cubicBezTo>
                    <a:pt x="311" y="804"/>
                    <a:pt x="305" y="804"/>
                    <a:pt x="280" y="804"/>
                  </a:cubicBezTo>
                  <a:cubicBezTo>
                    <a:pt x="255" y="801"/>
                    <a:pt x="249" y="795"/>
                    <a:pt x="249" y="781"/>
                  </a:cubicBezTo>
                  <a:cubicBezTo>
                    <a:pt x="249" y="770"/>
                    <a:pt x="252" y="762"/>
                    <a:pt x="255" y="75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2" name="Freeform 91">
              <a:extLst>
                <a:ext uri="{FF2B5EF4-FFF2-40B4-BE49-F238E27FC236}">
                  <a16:creationId xmlns:a16="http://schemas.microsoft.com/office/drawing/2014/main" id="{328AD634-15DE-9C40-95FC-83110FF461A1}"/>
                </a:ext>
              </a:extLst>
            </p:cNvPr>
            <p:cNvSpPr/>
            <p:nvPr/>
          </p:nvSpPr>
          <p:spPr>
            <a:xfrm>
              <a:off x="8655480" y="4322160"/>
              <a:ext cx="52200" cy="132840"/>
            </a:xfrm>
            <a:custGeom>
              <a:avLst/>
              <a:gdLst/>
              <a:ahLst/>
              <a:cxnLst>
                <a:cxn ang="3cd4">
                  <a:pos x="hc" y="t"/>
                </a:cxn>
                <a:cxn ang="cd2">
                  <a:pos x="l" y="vc"/>
                </a:cxn>
                <a:cxn ang="cd4">
                  <a:pos x="hc" y="b"/>
                </a:cxn>
                <a:cxn ang="0">
                  <a:pos x="r" y="vc"/>
                </a:cxn>
              </a:cxnLst>
              <a:rect l="l" t="t" r="r" b="b"/>
              <a:pathLst>
                <a:path w="146" h="370">
                  <a:moveTo>
                    <a:pt x="146" y="129"/>
                  </a:moveTo>
                  <a:cubicBezTo>
                    <a:pt x="146" y="48"/>
                    <a:pt x="115" y="0"/>
                    <a:pt x="67" y="0"/>
                  </a:cubicBezTo>
                  <a:cubicBezTo>
                    <a:pt x="25" y="0"/>
                    <a:pt x="0" y="31"/>
                    <a:pt x="0" y="64"/>
                  </a:cubicBezTo>
                  <a:cubicBezTo>
                    <a:pt x="0" y="98"/>
                    <a:pt x="25" y="132"/>
                    <a:pt x="67" y="132"/>
                  </a:cubicBezTo>
                  <a:cubicBezTo>
                    <a:pt x="81" y="132"/>
                    <a:pt x="98" y="126"/>
                    <a:pt x="109" y="115"/>
                  </a:cubicBezTo>
                  <a:cubicBezTo>
                    <a:pt x="115" y="112"/>
                    <a:pt x="115" y="112"/>
                    <a:pt x="118" y="112"/>
                  </a:cubicBezTo>
                  <a:cubicBezTo>
                    <a:pt x="118" y="112"/>
                    <a:pt x="120" y="112"/>
                    <a:pt x="120" y="129"/>
                  </a:cubicBezTo>
                  <a:cubicBezTo>
                    <a:pt x="120" y="221"/>
                    <a:pt x="76" y="297"/>
                    <a:pt x="34" y="336"/>
                  </a:cubicBezTo>
                  <a:cubicBezTo>
                    <a:pt x="20" y="350"/>
                    <a:pt x="20" y="353"/>
                    <a:pt x="20" y="356"/>
                  </a:cubicBezTo>
                  <a:cubicBezTo>
                    <a:pt x="20" y="367"/>
                    <a:pt x="25" y="370"/>
                    <a:pt x="34" y="370"/>
                  </a:cubicBezTo>
                  <a:cubicBezTo>
                    <a:pt x="48" y="370"/>
                    <a:pt x="146" y="274"/>
                    <a:pt x="146"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3" name="Freeform 92">
              <a:extLst>
                <a:ext uri="{FF2B5EF4-FFF2-40B4-BE49-F238E27FC236}">
                  <a16:creationId xmlns:a16="http://schemas.microsoft.com/office/drawing/2014/main" id="{B0CCEE52-E164-454C-9EB4-78FF5C9CA636}"/>
                </a:ext>
              </a:extLst>
            </p:cNvPr>
            <p:cNvSpPr/>
            <p:nvPr/>
          </p:nvSpPr>
          <p:spPr>
            <a:xfrm>
              <a:off x="8830800" y="4173120"/>
              <a:ext cx="203400" cy="201240"/>
            </a:xfrm>
            <a:custGeom>
              <a:avLst/>
              <a:gdLst/>
              <a:ahLst/>
              <a:cxnLst>
                <a:cxn ang="3cd4">
                  <a:pos x="hc" y="t"/>
                </a:cxn>
                <a:cxn ang="cd2">
                  <a:pos x="l" y="vc"/>
                </a:cxn>
                <a:cxn ang="cd4">
                  <a:pos x="hc" y="b"/>
                </a:cxn>
                <a:cxn ang="0">
                  <a:pos x="r" y="vc"/>
                </a:cxn>
              </a:cxnLst>
              <a:rect l="l" t="t" r="r" b="b"/>
              <a:pathLst>
                <a:path w="566" h="560">
                  <a:moveTo>
                    <a:pt x="412" y="78"/>
                  </a:moveTo>
                  <a:cubicBezTo>
                    <a:pt x="389" y="34"/>
                    <a:pt x="353" y="0"/>
                    <a:pt x="297" y="0"/>
                  </a:cubicBezTo>
                  <a:cubicBezTo>
                    <a:pt x="154" y="0"/>
                    <a:pt x="0" y="182"/>
                    <a:pt x="0" y="361"/>
                  </a:cubicBezTo>
                  <a:cubicBezTo>
                    <a:pt x="0" y="479"/>
                    <a:pt x="67" y="560"/>
                    <a:pt x="165" y="560"/>
                  </a:cubicBezTo>
                  <a:cubicBezTo>
                    <a:pt x="190" y="560"/>
                    <a:pt x="252" y="554"/>
                    <a:pt x="325" y="468"/>
                  </a:cubicBezTo>
                  <a:cubicBezTo>
                    <a:pt x="336" y="518"/>
                    <a:pt x="378" y="560"/>
                    <a:pt x="437" y="560"/>
                  </a:cubicBezTo>
                  <a:cubicBezTo>
                    <a:pt x="482" y="560"/>
                    <a:pt x="510" y="532"/>
                    <a:pt x="529" y="493"/>
                  </a:cubicBezTo>
                  <a:cubicBezTo>
                    <a:pt x="549" y="448"/>
                    <a:pt x="566" y="372"/>
                    <a:pt x="566" y="370"/>
                  </a:cubicBezTo>
                  <a:cubicBezTo>
                    <a:pt x="566" y="358"/>
                    <a:pt x="554" y="358"/>
                    <a:pt x="552" y="358"/>
                  </a:cubicBezTo>
                  <a:cubicBezTo>
                    <a:pt x="538" y="358"/>
                    <a:pt x="538" y="361"/>
                    <a:pt x="535" y="381"/>
                  </a:cubicBezTo>
                  <a:cubicBezTo>
                    <a:pt x="512" y="459"/>
                    <a:pt x="490" y="532"/>
                    <a:pt x="440" y="532"/>
                  </a:cubicBezTo>
                  <a:cubicBezTo>
                    <a:pt x="406" y="532"/>
                    <a:pt x="403" y="501"/>
                    <a:pt x="403" y="476"/>
                  </a:cubicBezTo>
                  <a:cubicBezTo>
                    <a:pt x="403" y="448"/>
                    <a:pt x="406" y="440"/>
                    <a:pt x="420" y="384"/>
                  </a:cubicBezTo>
                  <a:cubicBezTo>
                    <a:pt x="434" y="333"/>
                    <a:pt x="434" y="319"/>
                    <a:pt x="445" y="274"/>
                  </a:cubicBezTo>
                  <a:lnTo>
                    <a:pt x="490" y="101"/>
                  </a:lnTo>
                  <a:cubicBezTo>
                    <a:pt x="498" y="64"/>
                    <a:pt x="498" y="64"/>
                    <a:pt x="498" y="59"/>
                  </a:cubicBezTo>
                  <a:cubicBezTo>
                    <a:pt x="498" y="36"/>
                    <a:pt x="484" y="25"/>
                    <a:pt x="465" y="25"/>
                  </a:cubicBezTo>
                  <a:cubicBezTo>
                    <a:pt x="434" y="25"/>
                    <a:pt x="414" y="53"/>
                    <a:pt x="412" y="78"/>
                  </a:cubicBezTo>
                  <a:close/>
                  <a:moveTo>
                    <a:pt x="330" y="400"/>
                  </a:moveTo>
                  <a:cubicBezTo>
                    <a:pt x="325" y="423"/>
                    <a:pt x="325" y="423"/>
                    <a:pt x="305" y="445"/>
                  </a:cubicBezTo>
                  <a:cubicBezTo>
                    <a:pt x="252" y="512"/>
                    <a:pt x="202" y="532"/>
                    <a:pt x="168" y="532"/>
                  </a:cubicBezTo>
                  <a:cubicBezTo>
                    <a:pt x="106" y="532"/>
                    <a:pt x="87" y="465"/>
                    <a:pt x="87" y="417"/>
                  </a:cubicBezTo>
                  <a:cubicBezTo>
                    <a:pt x="87" y="356"/>
                    <a:pt x="126" y="202"/>
                    <a:pt x="157" y="146"/>
                  </a:cubicBezTo>
                  <a:cubicBezTo>
                    <a:pt x="193" y="73"/>
                    <a:pt x="249" y="28"/>
                    <a:pt x="300" y="28"/>
                  </a:cubicBezTo>
                  <a:cubicBezTo>
                    <a:pt x="381" y="28"/>
                    <a:pt x="398" y="129"/>
                    <a:pt x="398" y="137"/>
                  </a:cubicBezTo>
                  <a:cubicBezTo>
                    <a:pt x="398" y="143"/>
                    <a:pt x="395" y="151"/>
                    <a:pt x="392" y="15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4" name="Freeform 93">
              <a:extLst>
                <a:ext uri="{FF2B5EF4-FFF2-40B4-BE49-F238E27FC236}">
                  <a16:creationId xmlns:a16="http://schemas.microsoft.com/office/drawing/2014/main" id="{F58E4F6D-C5DF-654A-9F11-75E17864D320}"/>
                </a:ext>
              </a:extLst>
            </p:cNvPr>
            <p:cNvSpPr/>
            <p:nvPr/>
          </p:nvSpPr>
          <p:spPr>
            <a:xfrm>
              <a:off x="9066600" y="4229640"/>
              <a:ext cx="137880" cy="206280"/>
            </a:xfrm>
            <a:custGeom>
              <a:avLst/>
              <a:gdLst/>
              <a:ahLst/>
              <a:cxnLst>
                <a:cxn ang="3cd4">
                  <a:pos x="hc" y="t"/>
                </a:cxn>
                <a:cxn ang="cd2">
                  <a:pos x="l" y="vc"/>
                </a:cxn>
                <a:cxn ang="cd4">
                  <a:pos x="hc" y="b"/>
                </a:cxn>
                <a:cxn ang="0">
                  <a:pos x="r" y="vc"/>
                </a:cxn>
              </a:cxnLst>
              <a:rect l="l" t="t" r="r" b="b"/>
              <a:pathLst>
                <a:path w="384" h="574">
                  <a:moveTo>
                    <a:pt x="384" y="417"/>
                  </a:moveTo>
                  <a:lnTo>
                    <a:pt x="353" y="417"/>
                  </a:lnTo>
                  <a:cubicBezTo>
                    <a:pt x="350" y="437"/>
                    <a:pt x="342" y="487"/>
                    <a:pt x="330" y="496"/>
                  </a:cubicBezTo>
                  <a:cubicBezTo>
                    <a:pt x="325" y="501"/>
                    <a:pt x="258" y="501"/>
                    <a:pt x="246" y="501"/>
                  </a:cubicBezTo>
                  <a:lnTo>
                    <a:pt x="87" y="501"/>
                  </a:lnTo>
                  <a:cubicBezTo>
                    <a:pt x="176" y="420"/>
                    <a:pt x="207" y="398"/>
                    <a:pt x="260" y="356"/>
                  </a:cubicBezTo>
                  <a:cubicBezTo>
                    <a:pt x="325" y="305"/>
                    <a:pt x="384" y="252"/>
                    <a:pt x="384" y="168"/>
                  </a:cubicBezTo>
                  <a:cubicBezTo>
                    <a:pt x="384" y="64"/>
                    <a:pt x="291" y="0"/>
                    <a:pt x="179" y="0"/>
                  </a:cubicBezTo>
                  <a:cubicBezTo>
                    <a:pt x="73" y="0"/>
                    <a:pt x="0" y="76"/>
                    <a:pt x="0" y="154"/>
                  </a:cubicBezTo>
                  <a:cubicBezTo>
                    <a:pt x="0" y="199"/>
                    <a:pt x="36" y="204"/>
                    <a:pt x="45" y="204"/>
                  </a:cubicBezTo>
                  <a:cubicBezTo>
                    <a:pt x="67" y="204"/>
                    <a:pt x="92" y="188"/>
                    <a:pt x="92" y="157"/>
                  </a:cubicBezTo>
                  <a:cubicBezTo>
                    <a:pt x="92" y="143"/>
                    <a:pt x="87" y="112"/>
                    <a:pt x="42" y="112"/>
                  </a:cubicBezTo>
                  <a:cubicBezTo>
                    <a:pt x="67" y="50"/>
                    <a:pt x="126" y="31"/>
                    <a:pt x="168" y="31"/>
                  </a:cubicBezTo>
                  <a:cubicBezTo>
                    <a:pt x="255" y="31"/>
                    <a:pt x="300" y="98"/>
                    <a:pt x="300" y="168"/>
                  </a:cubicBezTo>
                  <a:cubicBezTo>
                    <a:pt x="300" y="244"/>
                    <a:pt x="246" y="302"/>
                    <a:pt x="218" y="336"/>
                  </a:cubicBezTo>
                  <a:lnTo>
                    <a:pt x="8" y="540"/>
                  </a:lnTo>
                  <a:cubicBezTo>
                    <a:pt x="0" y="549"/>
                    <a:pt x="0" y="552"/>
                    <a:pt x="0" y="574"/>
                  </a:cubicBezTo>
                  <a:lnTo>
                    <a:pt x="358" y="574"/>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5" name="Freeform 94">
              <a:extLst>
                <a:ext uri="{FF2B5EF4-FFF2-40B4-BE49-F238E27FC236}">
                  <a16:creationId xmlns:a16="http://schemas.microsoft.com/office/drawing/2014/main" id="{B3815224-FD33-534C-BB5B-9EA62C744BBA}"/>
                </a:ext>
              </a:extLst>
            </p:cNvPr>
            <p:cNvSpPr/>
            <p:nvPr/>
          </p:nvSpPr>
          <p:spPr>
            <a:xfrm>
              <a:off x="9270000" y="4037039"/>
              <a:ext cx="103320" cy="443159"/>
            </a:xfrm>
            <a:custGeom>
              <a:avLst/>
              <a:gdLst/>
              <a:ahLst/>
              <a:cxnLst>
                <a:cxn ang="3cd4">
                  <a:pos x="hc" y="t"/>
                </a:cxn>
                <a:cxn ang="cd2">
                  <a:pos x="l" y="vc"/>
                </a:cxn>
                <a:cxn ang="cd4">
                  <a:pos x="hc" y="b"/>
                </a:cxn>
                <a:cxn ang="0">
                  <a:pos x="r" y="vc"/>
                </a:cxn>
              </a:cxnLst>
              <a:rect l="l" t="t" r="r" b="b"/>
              <a:pathLst>
                <a:path w="288" h="1232">
                  <a:moveTo>
                    <a:pt x="288" y="616"/>
                  </a:moveTo>
                  <a:cubicBezTo>
                    <a:pt x="288" y="521"/>
                    <a:pt x="274" y="372"/>
                    <a:pt x="207" y="232"/>
                  </a:cubicBezTo>
                  <a:cubicBezTo>
                    <a:pt x="132" y="81"/>
                    <a:pt x="25" y="0"/>
                    <a:pt x="11" y="0"/>
                  </a:cubicBezTo>
                  <a:cubicBezTo>
                    <a:pt x="6" y="0"/>
                    <a:pt x="0" y="6"/>
                    <a:pt x="0" y="11"/>
                  </a:cubicBezTo>
                  <a:cubicBezTo>
                    <a:pt x="0" y="17"/>
                    <a:pt x="0" y="20"/>
                    <a:pt x="22" y="42"/>
                  </a:cubicBezTo>
                  <a:cubicBezTo>
                    <a:pt x="146" y="162"/>
                    <a:pt x="216" y="358"/>
                    <a:pt x="216" y="616"/>
                  </a:cubicBezTo>
                  <a:cubicBezTo>
                    <a:pt x="216" y="826"/>
                    <a:pt x="171" y="1044"/>
                    <a:pt x="17" y="1198"/>
                  </a:cubicBezTo>
                  <a:cubicBezTo>
                    <a:pt x="0" y="1215"/>
                    <a:pt x="0" y="1218"/>
                    <a:pt x="0" y="1221"/>
                  </a:cubicBezTo>
                  <a:cubicBezTo>
                    <a:pt x="0" y="1229"/>
                    <a:pt x="6" y="1232"/>
                    <a:pt x="11" y="1232"/>
                  </a:cubicBezTo>
                  <a:cubicBezTo>
                    <a:pt x="25" y="1232"/>
                    <a:pt x="137" y="1148"/>
                    <a:pt x="210" y="991"/>
                  </a:cubicBezTo>
                  <a:cubicBezTo>
                    <a:pt x="274" y="857"/>
                    <a:pt x="288" y="720"/>
                    <a:pt x="288" y="6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96" name="Group 95" descr="28§display§Q(I,a_3)§svg§600§FALSE" title="TexMaths">
            <a:extLst>
              <a:ext uri="{FF2B5EF4-FFF2-40B4-BE49-F238E27FC236}">
                <a16:creationId xmlns:a16="http://schemas.microsoft.com/office/drawing/2014/main" id="{99AD31D5-8D58-8546-9887-29A42F87CBE3}"/>
              </a:ext>
            </a:extLst>
          </p:cNvPr>
          <p:cNvGrpSpPr/>
          <p:nvPr/>
        </p:nvGrpSpPr>
        <p:grpSpPr>
          <a:xfrm>
            <a:off x="8096180" y="5225760"/>
            <a:ext cx="1549800" cy="443160"/>
            <a:chOff x="8142480" y="5225760"/>
            <a:chExt cx="1549800" cy="443160"/>
          </a:xfrm>
        </p:grpSpPr>
        <p:sp>
          <p:nvSpPr>
            <p:cNvPr id="97" name="Freeform 96">
              <a:extLst>
                <a:ext uri="{FF2B5EF4-FFF2-40B4-BE49-F238E27FC236}">
                  <a16:creationId xmlns:a16="http://schemas.microsoft.com/office/drawing/2014/main" id="{4EBF62D2-2275-6643-8015-9AB6D35E7487}"/>
                </a:ext>
              </a:extLst>
            </p:cNvPr>
            <p:cNvSpPr/>
            <p:nvPr/>
          </p:nvSpPr>
          <p:spPr>
            <a:xfrm>
              <a:off x="8142480" y="5226840"/>
              <a:ext cx="1549800" cy="442080"/>
            </a:xfrm>
            <a:custGeom>
              <a:avLst/>
              <a:gdLst/>
              <a:ahLst/>
              <a:cxnLst>
                <a:cxn ang="3cd4">
                  <a:pos x="hc" y="t"/>
                </a:cxn>
                <a:cxn ang="cd2">
                  <a:pos x="l" y="vc"/>
                </a:cxn>
                <a:cxn ang="cd4">
                  <a:pos x="hc" y="b"/>
                </a:cxn>
                <a:cxn ang="0">
                  <a:pos x="r" y="vc"/>
                </a:cxn>
              </a:cxnLst>
              <a:rect l="l" t="t" r="r" b="b"/>
              <a:pathLst>
                <a:path w="4306" h="1229">
                  <a:moveTo>
                    <a:pt x="2153" y="1229"/>
                  </a:moveTo>
                  <a:lnTo>
                    <a:pt x="0" y="1229"/>
                  </a:lnTo>
                  <a:lnTo>
                    <a:pt x="0" y="0"/>
                  </a:lnTo>
                  <a:lnTo>
                    <a:pt x="4306" y="0"/>
                  </a:lnTo>
                  <a:lnTo>
                    <a:pt x="4306" y="1229"/>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8" name="Freeform 97">
              <a:extLst>
                <a:ext uri="{FF2B5EF4-FFF2-40B4-BE49-F238E27FC236}">
                  <a16:creationId xmlns:a16="http://schemas.microsoft.com/office/drawing/2014/main" id="{47BB0074-FF8C-004E-A3A2-B9FA2E10FF81}"/>
                </a:ext>
              </a:extLst>
            </p:cNvPr>
            <p:cNvSpPr/>
            <p:nvPr/>
          </p:nvSpPr>
          <p:spPr>
            <a:xfrm>
              <a:off x="8164800" y="5245920"/>
              <a:ext cx="307080" cy="398880"/>
            </a:xfrm>
            <a:custGeom>
              <a:avLst/>
              <a:gdLst/>
              <a:ahLst/>
              <a:cxnLst>
                <a:cxn ang="3cd4">
                  <a:pos x="hc" y="t"/>
                </a:cxn>
                <a:cxn ang="cd2">
                  <a:pos x="l" y="vc"/>
                </a:cxn>
                <a:cxn ang="cd4">
                  <a:pos x="hc" y="b"/>
                </a:cxn>
                <a:cxn ang="0">
                  <a:pos x="r" y="vc"/>
                </a:cxn>
              </a:cxnLst>
              <a:rect l="l" t="t" r="r" b="b"/>
              <a:pathLst>
                <a:path w="854" h="1109">
                  <a:moveTo>
                    <a:pt x="479" y="862"/>
                  </a:moveTo>
                  <a:cubicBezTo>
                    <a:pt x="672" y="790"/>
                    <a:pt x="854" y="568"/>
                    <a:pt x="854" y="330"/>
                  </a:cubicBezTo>
                  <a:cubicBezTo>
                    <a:pt x="854" y="134"/>
                    <a:pt x="722" y="0"/>
                    <a:pt x="538" y="0"/>
                  </a:cubicBezTo>
                  <a:cubicBezTo>
                    <a:pt x="272" y="0"/>
                    <a:pt x="0" y="280"/>
                    <a:pt x="0" y="568"/>
                  </a:cubicBezTo>
                  <a:cubicBezTo>
                    <a:pt x="0" y="773"/>
                    <a:pt x="137" y="896"/>
                    <a:pt x="316" y="896"/>
                  </a:cubicBezTo>
                  <a:cubicBezTo>
                    <a:pt x="347" y="896"/>
                    <a:pt x="389" y="890"/>
                    <a:pt x="437" y="879"/>
                  </a:cubicBezTo>
                  <a:cubicBezTo>
                    <a:pt x="431" y="955"/>
                    <a:pt x="431" y="958"/>
                    <a:pt x="431" y="974"/>
                  </a:cubicBezTo>
                  <a:cubicBezTo>
                    <a:pt x="431" y="1014"/>
                    <a:pt x="431" y="1109"/>
                    <a:pt x="535" y="1109"/>
                  </a:cubicBezTo>
                  <a:cubicBezTo>
                    <a:pt x="680" y="1109"/>
                    <a:pt x="739" y="882"/>
                    <a:pt x="739" y="871"/>
                  </a:cubicBezTo>
                  <a:cubicBezTo>
                    <a:pt x="739" y="860"/>
                    <a:pt x="731" y="857"/>
                    <a:pt x="728" y="857"/>
                  </a:cubicBezTo>
                  <a:cubicBezTo>
                    <a:pt x="717" y="857"/>
                    <a:pt x="714" y="862"/>
                    <a:pt x="711" y="871"/>
                  </a:cubicBezTo>
                  <a:cubicBezTo>
                    <a:pt x="683" y="958"/>
                    <a:pt x="610" y="988"/>
                    <a:pt x="568" y="988"/>
                  </a:cubicBezTo>
                  <a:cubicBezTo>
                    <a:pt x="510" y="988"/>
                    <a:pt x="493" y="955"/>
                    <a:pt x="479" y="862"/>
                  </a:cubicBezTo>
                  <a:close/>
                  <a:moveTo>
                    <a:pt x="246" y="851"/>
                  </a:moveTo>
                  <a:cubicBezTo>
                    <a:pt x="151" y="815"/>
                    <a:pt x="109" y="717"/>
                    <a:pt x="109" y="608"/>
                  </a:cubicBezTo>
                  <a:cubicBezTo>
                    <a:pt x="109" y="521"/>
                    <a:pt x="140" y="347"/>
                    <a:pt x="235" y="213"/>
                  </a:cubicBezTo>
                  <a:cubicBezTo>
                    <a:pt x="325" y="87"/>
                    <a:pt x="440" y="31"/>
                    <a:pt x="532" y="31"/>
                  </a:cubicBezTo>
                  <a:cubicBezTo>
                    <a:pt x="655" y="31"/>
                    <a:pt x="745" y="126"/>
                    <a:pt x="745" y="291"/>
                  </a:cubicBezTo>
                  <a:cubicBezTo>
                    <a:pt x="745" y="414"/>
                    <a:pt x="680" y="703"/>
                    <a:pt x="473" y="820"/>
                  </a:cubicBezTo>
                  <a:cubicBezTo>
                    <a:pt x="468" y="776"/>
                    <a:pt x="456" y="686"/>
                    <a:pt x="364" y="686"/>
                  </a:cubicBezTo>
                  <a:cubicBezTo>
                    <a:pt x="300" y="686"/>
                    <a:pt x="241" y="748"/>
                    <a:pt x="241" y="812"/>
                  </a:cubicBezTo>
                  <a:cubicBezTo>
                    <a:pt x="241" y="837"/>
                    <a:pt x="246" y="851"/>
                    <a:pt x="246" y="851"/>
                  </a:cubicBezTo>
                  <a:close/>
                  <a:moveTo>
                    <a:pt x="322" y="865"/>
                  </a:moveTo>
                  <a:cubicBezTo>
                    <a:pt x="305" y="865"/>
                    <a:pt x="266" y="865"/>
                    <a:pt x="266" y="812"/>
                  </a:cubicBezTo>
                  <a:cubicBezTo>
                    <a:pt x="266" y="764"/>
                    <a:pt x="314" y="714"/>
                    <a:pt x="364" y="714"/>
                  </a:cubicBezTo>
                  <a:cubicBezTo>
                    <a:pt x="417" y="714"/>
                    <a:pt x="440" y="745"/>
                    <a:pt x="440" y="818"/>
                  </a:cubicBezTo>
                  <a:cubicBezTo>
                    <a:pt x="440" y="837"/>
                    <a:pt x="440" y="837"/>
                    <a:pt x="428" y="843"/>
                  </a:cubicBezTo>
                  <a:cubicBezTo>
                    <a:pt x="395" y="857"/>
                    <a:pt x="358" y="865"/>
                    <a:pt x="322" y="86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9" name="Freeform 98">
              <a:extLst>
                <a:ext uri="{FF2B5EF4-FFF2-40B4-BE49-F238E27FC236}">
                  <a16:creationId xmlns:a16="http://schemas.microsoft.com/office/drawing/2014/main" id="{7F45EF4A-E20A-6A45-9D1C-FB005DBFEC1D}"/>
                </a:ext>
              </a:extLst>
            </p:cNvPr>
            <p:cNvSpPr/>
            <p:nvPr/>
          </p:nvSpPr>
          <p:spPr>
            <a:xfrm>
              <a:off x="8535600" y="5225760"/>
              <a:ext cx="103320" cy="443159"/>
            </a:xfrm>
            <a:custGeom>
              <a:avLst/>
              <a:gdLst/>
              <a:ahLst/>
              <a:cxnLst>
                <a:cxn ang="3cd4">
                  <a:pos x="hc" y="t"/>
                </a:cxn>
                <a:cxn ang="cd2">
                  <a:pos x="l" y="vc"/>
                </a:cxn>
                <a:cxn ang="cd4">
                  <a:pos x="hc" y="b"/>
                </a:cxn>
                <a:cxn ang="0">
                  <a:pos x="r" y="vc"/>
                </a:cxn>
              </a:cxnLst>
              <a:rect l="l" t="t" r="r" b="b"/>
              <a:pathLst>
                <a:path w="288" h="1232">
                  <a:moveTo>
                    <a:pt x="288" y="1221"/>
                  </a:moveTo>
                  <a:cubicBezTo>
                    <a:pt x="288" y="1218"/>
                    <a:pt x="288" y="1215"/>
                    <a:pt x="266" y="1193"/>
                  </a:cubicBezTo>
                  <a:cubicBezTo>
                    <a:pt x="112" y="1039"/>
                    <a:pt x="73" y="806"/>
                    <a:pt x="73" y="616"/>
                  </a:cubicBezTo>
                  <a:cubicBezTo>
                    <a:pt x="73" y="403"/>
                    <a:pt x="120" y="188"/>
                    <a:pt x="272" y="34"/>
                  </a:cubicBezTo>
                  <a:cubicBezTo>
                    <a:pt x="288" y="20"/>
                    <a:pt x="288" y="17"/>
                    <a:pt x="288" y="11"/>
                  </a:cubicBezTo>
                  <a:cubicBezTo>
                    <a:pt x="288" y="3"/>
                    <a:pt x="283" y="0"/>
                    <a:pt x="274" y="0"/>
                  </a:cubicBezTo>
                  <a:cubicBezTo>
                    <a:pt x="263" y="0"/>
                    <a:pt x="151" y="84"/>
                    <a:pt x="78" y="241"/>
                  </a:cubicBezTo>
                  <a:cubicBezTo>
                    <a:pt x="14" y="375"/>
                    <a:pt x="0" y="512"/>
                    <a:pt x="0" y="616"/>
                  </a:cubicBezTo>
                  <a:cubicBezTo>
                    <a:pt x="0" y="714"/>
                    <a:pt x="14" y="862"/>
                    <a:pt x="81" y="1002"/>
                  </a:cubicBezTo>
                  <a:cubicBezTo>
                    <a:pt x="157" y="1154"/>
                    <a:pt x="263" y="1232"/>
                    <a:pt x="274" y="1232"/>
                  </a:cubicBezTo>
                  <a:cubicBezTo>
                    <a:pt x="283" y="1232"/>
                    <a:pt x="288" y="1229"/>
                    <a:pt x="288" y="12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0" name="Freeform 99">
              <a:extLst>
                <a:ext uri="{FF2B5EF4-FFF2-40B4-BE49-F238E27FC236}">
                  <a16:creationId xmlns:a16="http://schemas.microsoft.com/office/drawing/2014/main" id="{D10F3890-DD38-A94D-88BB-BAB1CB30E998}"/>
                </a:ext>
              </a:extLst>
            </p:cNvPr>
            <p:cNvSpPr/>
            <p:nvPr/>
          </p:nvSpPr>
          <p:spPr>
            <a:xfrm>
              <a:off x="8677800" y="5254920"/>
              <a:ext cx="205200" cy="303120"/>
            </a:xfrm>
            <a:custGeom>
              <a:avLst/>
              <a:gdLst/>
              <a:ahLst/>
              <a:cxnLst>
                <a:cxn ang="3cd4">
                  <a:pos x="hc" y="t"/>
                </a:cxn>
                <a:cxn ang="cd2">
                  <a:pos x="l" y="vc"/>
                </a:cxn>
                <a:cxn ang="cd4">
                  <a:pos x="hc" y="b"/>
                </a:cxn>
                <a:cxn ang="0">
                  <a:pos x="r" y="vc"/>
                </a:cxn>
              </a:cxnLst>
              <a:rect l="l" t="t" r="r" b="b"/>
              <a:pathLst>
                <a:path w="571" h="843">
                  <a:moveTo>
                    <a:pt x="420" y="95"/>
                  </a:moveTo>
                  <a:cubicBezTo>
                    <a:pt x="431" y="50"/>
                    <a:pt x="434" y="39"/>
                    <a:pt x="532" y="39"/>
                  </a:cubicBezTo>
                  <a:cubicBezTo>
                    <a:pt x="563" y="39"/>
                    <a:pt x="571" y="39"/>
                    <a:pt x="571" y="14"/>
                  </a:cubicBezTo>
                  <a:cubicBezTo>
                    <a:pt x="571" y="0"/>
                    <a:pt x="560" y="0"/>
                    <a:pt x="554" y="0"/>
                  </a:cubicBezTo>
                  <a:cubicBezTo>
                    <a:pt x="518" y="0"/>
                    <a:pt x="426" y="3"/>
                    <a:pt x="392" y="3"/>
                  </a:cubicBezTo>
                  <a:cubicBezTo>
                    <a:pt x="353" y="3"/>
                    <a:pt x="263" y="0"/>
                    <a:pt x="227" y="0"/>
                  </a:cubicBezTo>
                  <a:cubicBezTo>
                    <a:pt x="218" y="0"/>
                    <a:pt x="202" y="0"/>
                    <a:pt x="202" y="25"/>
                  </a:cubicBezTo>
                  <a:cubicBezTo>
                    <a:pt x="202" y="39"/>
                    <a:pt x="213" y="39"/>
                    <a:pt x="235" y="39"/>
                  </a:cubicBezTo>
                  <a:cubicBezTo>
                    <a:pt x="288" y="39"/>
                    <a:pt x="322" y="39"/>
                    <a:pt x="322" y="62"/>
                  </a:cubicBezTo>
                  <a:cubicBezTo>
                    <a:pt x="322" y="67"/>
                    <a:pt x="322" y="70"/>
                    <a:pt x="319" y="81"/>
                  </a:cubicBezTo>
                  <a:lnTo>
                    <a:pt x="151" y="748"/>
                  </a:lnTo>
                  <a:cubicBezTo>
                    <a:pt x="140" y="792"/>
                    <a:pt x="137" y="804"/>
                    <a:pt x="39" y="804"/>
                  </a:cubicBezTo>
                  <a:cubicBezTo>
                    <a:pt x="11" y="804"/>
                    <a:pt x="0" y="804"/>
                    <a:pt x="0" y="829"/>
                  </a:cubicBezTo>
                  <a:cubicBezTo>
                    <a:pt x="0" y="843"/>
                    <a:pt x="14" y="843"/>
                    <a:pt x="20" y="843"/>
                  </a:cubicBezTo>
                  <a:cubicBezTo>
                    <a:pt x="53" y="843"/>
                    <a:pt x="146" y="840"/>
                    <a:pt x="179" y="840"/>
                  </a:cubicBezTo>
                  <a:cubicBezTo>
                    <a:pt x="218" y="840"/>
                    <a:pt x="308" y="843"/>
                    <a:pt x="347" y="843"/>
                  </a:cubicBezTo>
                  <a:cubicBezTo>
                    <a:pt x="356" y="843"/>
                    <a:pt x="370" y="843"/>
                    <a:pt x="370" y="820"/>
                  </a:cubicBezTo>
                  <a:cubicBezTo>
                    <a:pt x="370" y="804"/>
                    <a:pt x="361" y="804"/>
                    <a:pt x="333" y="804"/>
                  </a:cubicBezTo>
                  <a:cubicBezTo>
                    <a:pt x="311" y="804"/>
                    <a:pt x="305" y="804"/>
                    <a:pt x="280" y="804"/>
                  </a:cubicBezTo>
                  <a:cubicBezTo>
                    <a:pt x="255" y="801"/>
                    <a:pt x="249" y="795"/>
                    <a:pt x="249" y="781"/>
                  </a:cubicBezTo>
                  <a:cubicBezTo>
                    <a:pt x="249" y="770"/>
                    <a:pt x="252" y="762"/>
                    <a:pt x="255" y="75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1" name="Freeform 100">
              <a:extLst>
                <a:ext uri="{FF2B5EF4-FFF2-40B4-BE49-F238E27FC236}">
                  <a16:creationId xmlns:a16="http://schemas.microsoft.com/office/drawing/2014/main" id="{4DEEA53E-9B0A-564A-8FF7-387E6913E79E}"/>
                </a:ext>
              </a:extLst>
            </p:cNvPr>
            <p:cNvSpPr/>
            <p:nvPr/>
          </p:nvSpPr>
          <p:spPr>
            <a:xfrm>
              <a:off x="8929800" y="5510880"/>
              <a:ext cx="52200" cy="132840"/>
            </a:xfrm>
            <a:custGeom>
              <a:avLst/>
              <a:gdLst/>
              <a:ahLst/>
              <a:cxnLst>
                <a:cxn ang="3cd4">
                  <a:pos x="hc" y="t"/>
                </a:cxn>
                <a:cxn ang="cd2">
                  <a:pos x="l" y="vc"/>
                </a:cxn>
                <a:cxn ang="cd4">
                  <a:pos x="hc" y="b"/>
                </a:cxn>
                <a:cxn ang="0">
                  <a:pos x="r" y="vc"/>
                </a:cxn>
              </a:cxnLst>
              <a:rect l="l" t="t" r="r" b="b"/>
              <a:pathLst>
                <a:path w="146" h="370">
                  <a:moveTo>
                    <a:pt x="146" y="129"/>
                  </a:moveTo>
                  <a:cubicBezTo>
                    <a:pt x="146" y="48"/>
                    <a:pt x="115" y="0"/>
                    <a:pt x="67" y="0"/>
                  </a:cubicBezTo>
                  <a:cubicBezTo>
                    <a:pt x="25" y="0"/>
                    <a:pt x="0" y="31"/>
                    <a:pt x="0" y="64"/>
                  </a:cubicBezTo>
                  <a:cubicBezTo>
                    <a:pt x="0" y="98"/>
                    <a:pt x="25" y="132"/>
                    <a:pt x="67" y="132"/>
                  </a:cubicBezTo>
                  <a:cubicBezTo>
                    <a:pt x="81" y="132"/>
                    <a:pt x="98" y="126"/>
                    <a:pt x="109" y="115"/>
                  </a:cubicBezTo>
                  <a:cubicBezTo>
                    <a:pt x="115" y="112"/>
                    <a:pt x="115" y="112"/>
                    <a:pt x="118" y="112"/>
                  </a:cubicBezTo>
                  <a:cubicBezTo>
                    <a:pt x="118" y="112"/>
                    <a:pt x="120" y="112"/>
                    <a:pt x="120" y="129"/>
                  </a:cubicBezTo>
                  <a:cubicBezTo>
                    <a:pt x="120" y="221"/>
                    <a:pt x="76" y="297"/>
                    <a:pt x="34" y="336"/>
                  </a:cubicBezTo>
                  <a:cubicBezTo>
                    <a:pt x="20" y="350"/>
                    <a:pt x="20" y="353"/>
                    <a:pt x="20" y="356"/>
                  </a:cubicBezTo>
                  <a:cubicBezTo>
                    <a:pt x="20" y="367"/>
                    <a:pt x="25" y="370"/>
                    <a:pt x="34" y="370"/>
                  </a:cubicBezTo>
                  <a:cubicBezTo>
                    <a:pt x="48" y="370"/>
                    <a:pt x="146" y="274"/>
                    <a:pt x="146"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2" name="Freeform 101">
              <a:extLst>
                <a:ext uri="{FF2B5EF4-FFF2-40B4-BE49-F238E27FC236}">
                  <a16:creationId xmlns:a16="http://schemas.microsoft.com/office/drawing/2014/main" id="{1A6D9EE4-0F48-7348-9AFC-511E3F15EEBE}"/>
                </a:ext>
              </a:extLst>
            </p:cNvPr>
            <p:cNvSpPr/>
            <p:nvPr/>
          </p:nvSpPr>
          <p:spPr>
            <a:xfrm>
              <a:off x="9105120" y="5361840"/>
              <a:ext cx="203400" cy="201240"/>
            </a:xfrm>
            <a:custGeom>
              <a:avLst/>
              <a:gdLst/>
              <a:ahLst/>
              <a:cxnLst>
                <a:cxn ang="3cd4">
                  <a:pos x="hc" y="t"/>
                </a:cxn>
                <a:cxn ang="cd2">
                  <a:pos x="l" y="vc"/>
                </a:cxn>
                <a:cxn ang="cd4">
                  <a:pos x="hc" y="b"/>
                </a:cxn>
                <a:cxn ang="0">
                  <a:pos x="r" y="vc"/>
                </a:cxn>
              </a:cxnLst>
              <a:rect l="l" t="t" r="r" b="b"/>
              <a:pathLst>
                <a:path w="566" h="560">
                  <a:moveTo>
                    <a:pt x="412" y="78"/>
                  </a:moveTo>
                  <a:cubicBezTo>
                    <a:pt x="389" y="34"/>
                    <a:pt x="353" y="0"/>
                    <a:pt x="297" y="0"/>
                  </a:cubicBezTo>
                  <a:cubicBezTo>
                    <a:pt x="154" y="0"/>
                    <a:pt x="0" y="182"/>
                    <a:pt x="0" y="361"/>
                  </a:cubicBezTo>
                  <a:cubicBezTo>
                    <a:pt x="0" y="479"/>
                    <a:pt x="67" y="560"/>
                    <a:pt x="165" y="560"/>
                  </a:cubicBezTo>
                  <a:cubicBezTo>
                    <a:pt x="190" y="560"/>
                    <a:pt x="252" y="554"/>
                    <a:pt x="325" y="468"/>
                  </a:cubicBezTo>
                  <a:cubicBezTo>
                    <a:pt x="336" y="518"/>
                    <a:pt x="378" y="560"/>
                    <a:pt x="437" y="560"/>
                  </a:cubicBezTo>
                  <a:cubicBezTo>
                    <a:pt x="482" y="560"/>
                    <a:pt x="510" y="532"/>
                    <a:pt x="529" y="493"/>
                  </a:cubicBezTo>
                  <a:cubicBezTo>
                    <a:pt x="549" y="448"/>
                    <a:pt x="566" y="372"/>
                    <a:pt x="566" y="370"/>
                  </a:cubicBezTo>
                  <a:cubicBezTo>
                    <a:pt x="566" y="358"/>
                    <a:pt x="554" y="358"/>
                    <a:pt x="552" y="358"/>
                  </a:cubicBezTo>
                  <a:cubicBezTo>
                    <a:pt x="538" y="358"/>
                    <a:pt x="538" y="361"/>
                    <a:pt x="535" y="381"/>
                  </a:cubicBezTo>
                  <a:cubicBezTo>
                    <a:pt x="512" y="459"/>
                    <a:pt x="490" y="532"/>
                    <a:pt x="440" y="532"/>
                  </a:cubicBezTo>
                  <a:cubicBezTo>
                    <a:pt x="406" y="532"/>
                    <a:pt x="403" y="501"/>
                    <a:pt x="403" y="476"/>
                  </a:cubicBezTo>
                  <a:cubicBezTo>
                    <a:pt x="403" y="448"/>
                    <a:pt x="406" y="440"/>
                    <a:pt x="420" y="384"/>
                  </a:cubicBezTo>
                  <a:cubicBezTo>
                    <a:pt x="434" y="333"/>
                    <a:pt x="434" y="319"/>
                    <a:pt x="445" y="274"/>
                  </a:cubicBezTo>
                  <a:lnTo>
                    <a:pt x="490" y="101"/>
                  </a:lnTo>
                  <a:cubicBezTo>
                    <a:pt x="498" y="64"/>
                    <a:pt x="498" y="64"/>
                    <a:pt x="498" y="59"/>
                  </a:cubicBezTo>
                  <a:cubicBezTo>
                    <a:pt x="498" y="36"/>
                    <a:pt x="484" y="25"/>
                    <a:pt x="465" y="25"/>
                  </a:cubicBezTo>
                  <a:cubicBezTo>
                    <a:pt x="434" y="25"/>
                    <a:pt x="414" y="53"/>
                    <a:pt x="412" y="78"/>
                  </a:cubicBezTo>
                  <a:close/>
                  <a:moveTo>
                    <a:pt x="330" y="400"/>
                  </a:moveTo>
                  <a:cubicBezTo>
                    <a:pt x="325" y="423"/>
                    <a:pt x="325" y="423"/>
                    <a:pt x="305" y="445"/>
                  </a:cubicBezTo>
                  <a:cubicBezTo>
                    <a:pt x="252" y="512"/>
                    <a:pt x="202" y="532"/>
                    <a:pt x="168" y="532"/>
                  </a:cubicBezTo>
                  <a:cubicBezTo>
                    <a:pt x="106" y="532"/>
                    <a:pt x="87" y="465"/>
                    <a:pt x="87" y="417"/>
                  </a:cubicBezTo>
                  <a:cubicBezTo>
                    <a:pt x="87" y="356"/>
                    <a:pt x="126" y="202"/>
                    <a:pt x="157" y="146"/>
                  </a:cubicBezTo>
                  <a:cubicBezTo>
                    <a:pt x="193" y="73"/>
                    <a:pt x="249" y="28"/>
                    <a:pt x="300" y="28"/>
                  </a:cubicBezTo>
                  <a:cubicBezTo>
                    <a:pt x="381" y="28"/>
                    <a:pt x="398" y="129"/>
                    <a:pt x="398" y="137"/>
                  </a:cubicBezTo>
                  <a:cubicBezTo>
                    <a:pt x="398" y="143"/>
                    <a:pt x="395" y="151"/>
                    <a:pt x="392" y="15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3" name="Freeform 102">
              <a:extLst>
                <a:ext uri="{FF2B5EF4-FFF2-40B4-BE49-F238E27FC236}">
                  <a16:creationId xmlns:a16="http://schemas.microsoft.com/office/drawing/2014/main" id="{E5179414-AE72-3A4A-AAD3-A2010066F096}"/>
                </a:ext>
              </a:extLst>
            </p:cNvPr>
            <p:cNvSpPr/>
            <p:nvPr/>
          </p:nvSpPr>
          <p:spPr>
            <a:xfrm>
              <a:off x="9337680" y="5418360"/>
              <a:ext cx="142920" cy="212400"/>
            </a:xfrm>
            <a:custGeom>
              <a:avLst/>
              <a:gdLst/>
              <a:ahLst/>
              <a:cxnLst>
                <a:cxn ang="3cd4">
                  <a:pos x="hc" y="t"/>
                </a:cxn>
                <a:cxn ang="cd2">
                  <a:pos x="l" y="vc"/>
                </a:cxn>
                <a:cxn ang="cd4">
                  <a:pos x="hc" y="b"/>
                </a:cxn>
                <a:cxn ang="0">
                  <a:pos x="r" y="vc"/>
                </a:cxn>
              </a:cxnLst>
              <a:rect l="l" t="t" r="r" b="b"/>
              <a:pathLst>
                <a:path w="398" h="591">
                  <a:moveTo>
                    <a:pt x="190" y="286"/>
                  </a:moveTo>
                  <a:cubicBezTo>
                    <a:pt x="258" y="286"/>
                    <a:pt x="305" y="333"/>
                    <a:pt x="305" y="426"/>
                  </a:cubicBezTo>
                  <a:cubicBezTo>
                    <a:pt x="305" y="532"/>
                    <a:pt x="244" y="563"/>
                    <a:pt x="193" y="563"/>
                  </a:cubicBezTo>
                  <a:cubicBezTo>
                    <a:pt x="160" y="563"/>
                    <a:pt x="81" y="554"/>
                    <a:pt x="45" y="504"/>
                  </a:cubicBezTo>
                  <a:cubicBezTo>
                    <a:pt x="87" y="501"/>
                    <a:pt x="95" y="473"/>
                    <a:pt x="95" y="456"/>
                  </a:cubicBezTo>
                  <a:cubicBezTo>
                    <a:pt x="95" y="428"/>
                    <a:pt x="76" y="409"/>
                    <a:pt x="48" y="409"/>
                  </a:cubicBezTo>
                  <a:cubicBezTo>
                    <a:pt x="25" y="409"/>
                    <a:pt x="0" y="423"/>
                    <a:pt x="0" y="456"/>
                  </a:cubicBezTo>
                  <a:cubicBezTo>
                    <a:pt x="0" y="540"/>
                    <a:pt x="90" y="591"/>
                    <a:pt x="196" y="591"/>
                  </a:cubicBezTo>
                  <a:cubicBezTo>
                    <a:pt x="316" y="591"/>
                    <a:pt x="398" y="512"/>
                    <a:pt x="398" y="426"/>
                  </a:cubicBezTo>
                  <a:cubicBezTo>
                    <a:pt x="398" y="358"/>
                    <a:pt x="344" y="291"/>
                    <a:pt x="249" y="269"/>
                  </a:cubicBezTo>
                  <a:cubicBezTo>
                    <a:pt x="339" y="238"/>
                    <a:pt x="372" y="171"/>
                    <a:pt x="372" y="120"/>
                  </a:cubicBezTo>
                  <a:cubicBezTo>
                    <a:pt x="372" y="50"/>
                    <a:pt x="294" y="0"/>
                    <a:pt x="196" y="0"/>
                  </a:cubicBezTo>
                  <a:cubicBezTo>
                    <a:pt x="101" y="0"/>
                    <a:pt x="28" y="48"/>
                    <a:pt x="28" y="115"/>
                  </a:cubicBezTo>
                  <a:cubicBezTo>
                    <a:pt x="28" y="146"/>
                    <a:pt x="45" y="162"/>
                    <a:pt x="73" y="162"/>
                  </a:cubicBezTo>
                  <a:cubicBezTo>
                    <a:pt x="98" y="162"/>
                    <a:pt x="118" y="143"/>
                    <a:pt x="118" y="118"/>
                  </a:cubicBezTo>
                  <a:cubicBezTo>
                    <a:pt x="118" y="92"/>
                    <a:pt x="98" y="76"/>
                    <a:pt x="73" y="73"/>
                  </a:cubicBezTo>
                  <a:cubicBezTo>
                    <a:pt x="104" y="34"/>
                    <a:pt x="162" y="25"/>
                    <a:pt x="193" y="25"/>
                  </a:cubicBezTo>
                  <a:cubicBezTo>
                    <a:pt x="232" y="25"/>
                    <a:pt x="288" y="45"/>
                    <a:pt x="288" y="120"/>
                  </a:cubicBezTo>
                  <a:cubicBezTo>
                    <a:pt x="288" y="157"/>
                    <a:pt x="277" y="196"/>
                    <a:pt x="252" y="221"/>
                  </a:cubicBezTo>
                  <a:cubicBezTo>
                    <a:pt x="224" y="255"/>
                    <a:pt x="202" y="258"/>
                    <a:pt x="157" y="260"/>
                  </a:cubicBezTo>
                  <a:cubicBezTo>
                    <a:pt x="134" y="260"/>
                    <a:pt x="134" y="260"/>
                    <a:pt x="129" y="263"/>
                  </a:cubicBezTo>
                  <a:cubicBezTo>
                    <a:pt x="129" y="263"/>
                    <a:pt x="120" y="263"/>
                    <a:pt x="120" y="274"/>
                  </a:cubicBezTo>
                  <a:cubicBezTo>
                    <a:pt x="120" y="286"/>
                    <a:pt x="129" y="286"/>
                    <a:pt x="143" y="28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4" name="Freeform 103">
              <a:extLst>
                <a:ext uri="{FF2B5EF4-FFF2-40B4-BE49-F238E27FC236}">
                  <a16:creationId xmlns:a16="http://schemas.microsoft.com/office/drawing/2014/main" id="{982F5EFC-31E0-834F-9AAD-72AD6DA21831}"/>
                </a:ext>
              </a:extLst>
            </p:cNvPr>
            <p:cNvSpPr/>
            <p:nvPr/>
          </p:nvSpPr>
          <p:spPr>
            <a:xfrm>
              <a:off x="9544320" y="5225760"/>
              <a:ext cx="103320" cy="443159"/>
            </a:xfrm>
            <a:custGeom>
              <a:avLst/>
              <a:gdLst/>
              <a:ahLst/>
              <a:cxnLst>
                <a:cxn ang="3cd4">
                  <a:pos x="hc" y="t"/>
                </a:cxn>
                <a:cxn ang="cd2">
                  <a:pos x="l" y="vc"/>
                </a:cxn>
                <a:cxn ang="cd4">
                  <a:pos x="hc" y="b"/>
                </a:cxn>
                <a:cxn ang="0">
                  <a:pos x="r" y="vc"/>
                </a:cxn>
              </a:cxnLst>
              <a:rect l="l" t="t" r="r" b="b"/>
              <a:pathLst>
                <a:path w="288" h="1232">
                  <a:moveTo>
                    <a:pt x="288" y="616"/>
                  </a:moveTo>
                  <a:cubicBezTo>
                    <a:pt x="288" y="521"/>
                    <a:pt x="274" y="372"/>
                    <a:pt x="207" y="232"/>
                  </a:cubicBezTo>
                  <a:cubicBezTo>
                    <a:pt x="132" y="81"/>
                    <a:pt x="25" y="0"/>
                    <a:pt x="11" y="0"/>
                  </a:cubicBezTo>
                  <a:cubicBezTo>
                    <a:pt x="6" y="0"/>
                    <a:pt x="0" y="6"/>
                    <a:pt x="0" y="11"/>
                  </a:cubicBezTo>
                  <a:cubicBezTo>
                    <a:pt x="0" y="17"/>
                    <a:pt x="0" y="20"/>
                    <a:pt x="22" y="42"/>
                  </a:cubicBezTo>
                  <a:cubicBezTo>
                    <a:pt x="146" y="162"/>
                    <a:pt x="216" y="358"/>
                    <a:pt x="216" y="616"/>
                  </a:cubicBezTo>
                  <a:cubicBezTo>
                    <a:pt x="216" y="826"/>
                    <a:pt x="171" y="1044"/>
                    <a:pt x="17" y="1198"/>
                  </a:cubicBezTo>
                  <a:cubicBezTo>
                    <a:pt x="0" y="1215"/>
                    <a:pt x="0" y="1218"/>
                    <a:pt x="0" y="1221"/>
                  </a:cubicBezTo>
                  <a:cubicBezTo>
                    <a:pt x="0" y="1229"/>
                    <a:pt x="6" y="1232"/>
                    <a:pt x="11" y="1232"/>
                  </a:cubicBezTo>
                  <a:cubicBezTo>
                    <a:pt x="25" y="1232"/>
                    <a:pt x="137" y="1148"/>
                    <a:pt x="210" y="991"/>
                  </a:cubicBezTo>
                  <a:cubicBezTo>
                    <a:pt x="274" y="857"/>
                    <a:pt x="288" y="720"/>
                    <a:pt x="288" y="6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106" name="Title 105">
            <a:extLst>
              <a:ext uri="{FF2B5EF4-FFF2-40B4-BE49-F238E27FC236}">
                <a16:creationId xmlns:a16="http://schemas.microsoft.com/office/drawing/2014/main" id="{F92DCD6D-B634-554F-BBBC-FB38BC9DFBA5}"/>
              </a:ext>
            </a:extLst>
          </p:cNvPr>
          <p:cNvSpPr>
            <a:spLocks noGrp="1"/>
          </p:cNvSpPr>
          <p:nvPr>
            <p:ph type="title"/>
          </p:nvPr>
        </p:nvSpPr>
        <p:spPr/>
        <p:txBody>
          <a:bodyPr/>
          <a:lstStyle/>
          <a:p>
            <a:r>
              <a:rPr lang="en-US" dirty="0"/>
              <a:t>DQN</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DC6048-37E8-DD49-9033-7EDF981037ED}"/>
              </a:ext>
            </a:extLst>
          </p:cNvPr>
          <p:cNvSpPr txBox="1"/>
          <p:nvPr/>
        </p:nvSpPr>
        <p:spPr>
          <a:xfrm>
            <a:off x="4648320" y="2286000"/>
            <a:ext cx="1645920" cy="43020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400" b="0" i="0" u="none" strike="noStrike" kern="1200" cap="none">
                <a:ln>
                  <a:noFill/>
                </a:ln>
                <a:latin typeface="Liberation Sans" pitchFamily="18"/>
                <a:ea typeface="Noto Sans CJK SC Regular" pitchFamily="2"/>
                <a:cs typeface="FreeSans" pitchFamily="2"/>
              </a:rPr>
              <a:t>Q-function</a:t>
            </a:r>
          </a:p>
        </p:txBody>
      </p:sp>
      <p:grpSp>
        <p:nvGrpSpPr>
          <p:cNvPr id="3" name="Group 2">
            <a:extLst>
              <a:ext uri="{FF2B5EF4-FFF2-40B4-BE49-F238E27FC236}">
                <a16:creationId xmlns:a16="http://schemas.microsoft.com/office/drawing/2014/main" id="{99EB5C58-BDB9-1D45-8801-D8F28AAF017F}"/>
              </a:ext>
            </a:extLst>
          </p:cNvPr>
          <p:cNvGrpSpPr/>
          <p:nvPr/>
        </p:nvGrpSpPr>
        <p:grpSpPr>
          <a:xfrm>
            <a:off x="4008239" y="3131640"/>
            <a:ext cx="504361" cy="2446199"/>
            <a:chOff x="4008239" y="3131640"/>
            <a:chExt cx="504361" cy="2446199"/>
          </a:xfrm>
        </p:grpSpPr>
        <p:sp>
          <p:nvSpPr>
            <p:cNvPr id="4" name="Freeform 3">
              <a:extLst>
                <a:ext uri="{FF2B5EF4-FFF2-40B4-BE49-F238E27FC236}">
                  <a16:creationId xmlns:a16="http://schemas.microsoft.com/office/drawing/2014/main" id="{8C4024C1-0A16-D841-8F7D-62F3798983ED}"/>
                </a:ext>
              </a:extLst>
            </p:cNvPr>
            <p:cNvSpPr/>
            <p:nvPr/>
          </p:nvSpPr>
          <p:spPr>
            <a:xfrm>
              <a:off x="4008239" y="3131640"/>
              <a:ext cx="457559" cy="45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 name="Freeform 4">
              <a:extLst>
                <a:ext uri="{FF2B5EF4-FFF2-40B4-BE49-F238E27FC236}">
                  <a16:creationId xmlns:a16="http://schemas.microsoft.com/office/drawing/2014/main" id="{4470EDC5-2572-8F4B-9EEE-8F0995435DD6}"/>
                </a:ext>
              </a:extLst>
            </p:cNvPr>
            <p:cNvSpPr/>
            <p:nvPr/>
          </p:nvSpPr>
          <p:spPr>
            <a:xfrm>
              <a:off x="4032359" y="3791880"/>
              <a:ext cx="456480" cy="44963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 name="Freeform 5">
              <a:extLst>
                <a:ext uri="{FF2B5EF4-FFF2-40B4-BE49-F238E27FC236}">
                  <a16:creationId xmlns:a16="http://schemas.microsoft.com/office/drawing/2014/main" id="{8D2FF430-76A6-EB46-ABFB-BFB7E706B1CF}"/>
                </a:ext>
              </a:extLst>
            </p:cNvPr>
            <p:cNvSpPr/>
            <p:nvPr/>
          </p:nvSpPr>
          <p:spPr>
            <a:xfrm>
              <a:off x="4032359" y="4467960"/>
              <a:ext cx="456480" cy="44963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 name="Freeform 6">
              <a:extLst>
                <a:ext uri="{FF2B5EF4-FFF2-40B4-BE49-F238E27FC236}">
                  <a16:creationId xmlns:a16="http://schemas.microsoft.com/office/drawing/2014/main" id="{7DBB70BA-4B1F-F54A-A7CB-90FDD036877B}"/>
                </a:ext>
              </a:extLst>
            </p:cNvPr>
            <p:cNvSpPr/>
            <p:nvPr/>
          </p:nvSpPr>
          <p:spPr>
            <a:xfrm>
              <a:off x="4055400" y="5127839"/>
              <a:ext cx="457200" cy="45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8" name="Group 7">
            <a:extLst>
              <a:ext uri="{FF2B5EF4-FFF2-40B4-BE49-F238E27FC236}">
                <a16:creationId xmlns:a16="http://schemas.microsoft.com/office/drawing/2014/main" id="{B86BC4B3-1C86-004D-90A7-6AF8D7B08AAE}"/>
              </a:ext>
            </a:extLst>
          </p:cNvPr>
          <p:cNvGrpSpPr/>
          <p:nvPr/>
        </p:nvGrpSpPr>
        <p:grpSpPr>
          <a:xfrm>
            <a:off x="5764320" y="3121560"/>
            <a:ext cx="504360" cy="2446200"/>
            <a:chOff x="5764320" y="3121560"/>
            <a:chExt cx="504360" cy="2446200"/>
          </a:xfrm>
        </p:grpSpPr>
        <p:sp>
          <p:nvSpPr>
            <p:cNvPr id="9" name="Freeform 8">
              <a:extLst>
                <a:ext uri="{FF2B5EF4-FFF2-40B4-BE49-F238E27FC236}">
                  <a16:creationId xmlns:a16="http://schemas.microsoft.com/office/drawing/2014/main" id="{90446532-D79A-554E-8E81-52B16FF98AC4}"/>
                </a:ext>
              </a:extLst>
            </p:cNvPr>
            <p:cNvSpPr/>
            <p:nvPr/>
          </p:nvSpPr>
          <p:spPr>
            <a:xfrm>
              <a:off x="5764320" y="3121560"/>
              <a:ext cx="457559" cy="45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 name="Freeform 9">
              <a:extLst>
                <a:ext uri="{FF2B5EF4-FFF2-40B4-BE49-F238E27FC236}">
                  <a16:creationId xmlns:a16="http://schemas.microsoft.com/office/drawing/2014/main" id="{6ABB93E8-DBFB-E948-8BE4-2CAE82127665}"/>
                </a:ext>
              </a:extLst>
            </p:cNvPr>
            <p:cNvSpPr/>
            <p:nvPr/>
          </p:nvSpPr>
          <p:spPr>
            <a:xfrm>
              <a:off x="5788440" y="3781800"/>
              <a:ext cx="456839" cy="44963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 name="Freeform 10">
              <a:extLst>
                <a:ext uri="{FF2B5EF4-FFF2-40B4-BE49-F238E27FC236}">
                  <a16:creationId xmlns:a16="http://schemas.microsoft.com/office/drawing/2014/main" id="{28D39B69-A0D3-9841-948C-866B76D702F1}"/>
                </a:ext>
              </a:extLst>
            </p:cNvPr>
            <p:cNvSpPr/>
            <p:nvPr/>
          </p:nvSpPr>
          <p:spPr>
            <a:xfrm>
              <a:off x="5788440" y="4457880"/>
              <a:ext cx="456839" cy="44963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 name="Freeform 11">
              <a:extLst>
                <a:ext uri="{FF2B5EF4-FFF2-40B4-BE49-F238E27FC236}">
                  <a16:creationId xmlns:a16="http://schemas.microsoft.com/office/drawing/2014/main" id="{6182D0DE-4E33-5E49-9387-285424C2C91A}"/>
                </a:ext>
              </a:extLst>
            </p:cNvPr>
            <p:cNvSpPr/>
            <p:nvPr/>
          </p:nvSpPr>
          <p:spPr>
            <a:xfrm>
              <a:off x="5811480" y="5117760"/>
              <a:ext cx="457200" cy="45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13" name="Freeform 12">
            <a:extLst>
              <a:ext uri="{FF2B5EF4-FFF2-40B4-BE49-F238E27FC236}">
                <a16:creationId xmlns:a16="http://schemas.microsoft.com/office/drawing/2014/main" id="{8EE31E75-6966-D14A-BA59-82EF81CD586C}"/>
              </a:ext>
            </a:extLst>
          </p:cNvPr>
          <p:cNvSpPr/>
          <p:nvPr/>
        </p:nvSpPr>
        <p:spPr>
          <a:xfrm>
            <a:off x="6694200" y="3462479"/>
            <a:ext cx="456480" cy="44963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 name="Freeform 13">
            <a:extLst>
              <a:ext uri="{FF2B5EF4-FFF2-40B4-BE49-F238E27FC236}">
                <a16:creationId xmlns:a16="http://schemas.microsoft.com/office/drawing/2014/main" id="{7CF51607-5FEE-104B-9C2D-380B14DE1399}"/>
              </a:ext>
            </a:extLst>
          </p:cNvPr>
          <p:cNvSpPr/>
          <p:nvPr/>
        </p:nvSpPr>
        <p:spPr>
          <a:xfrm>
            <a:off x="6694200" y="4138560"/>
            <a:ext cx="456480" cy="44963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 name="Freeform 14">
            <a:extLst>
              <a:ext uri="{FF2B5EF4-FFF2-40B4-BE49-F238E27FC236}">
                <a16:creationId xmlns:a16="http://schemas.microsoft.com/office/drawing/2014/main" id="{4DD5BAB4-5295-CB4F-B8E8-939C19AE75BA}"/>
              </a:ext>
            </a:extLst>
          </p:cNvPr>
          <p:cNvSpPr/>
          <p:nvPr/>
        </p:nvSpPr>
        <p:spPr>
          <a:xfrm>
            <a:off x="6717240" y="4798440"/>
            <a:ext cx="457200" cy="45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 name="Straight Connector 15">
            <a:extLst>
              <a:ext uri="{FF2B5EF4-FFF2-40B4-BE49-F238E27FC236}">
                <a16:creationId xmlns:a16="http://schemas.microsoft.com/office/drawing/2014/main" id="{B11F3067-A9F8-1044-937A-D9B902223B7C}"/>
              </a:ext>
            </a:extLst>
          </p:cNvPr>
          <p:cNvSpPr/>
          <p:nvPr/>
        </p:nvSpPr>
        <p:spPr>
          <a:xfrm>
            <a:off x="5414040" y="5339880"/>
            <a:ext cx="397440" cy="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 name="Straight Connector 16">
            <a:extLst>
              <a:ext uri="{FF2B5EF4-FFF2-40B4-BE49-F238E27FC236}">
                <a16:creationId xmlns:a16="http://schemas.microsoft.com/office/drawing/2014/main" id="{8812BE10-C052-034B-AA6B-53766224B86E}"/>
              </a:ext>
            </a:extLst>
          </p:cNvPr>
          <p:cNvSpPr/>
          <p:nvPr/>
        </p:nvSpPr>
        <p:spPr>
          <a:xfrm flipV="1">
            <a:off x="5414040" y="4791240"/>
            <a:ext cx="374400" cy="54864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8" name="Straight Connector 17">
            <a:extLst>
              <a:ext uri="{FF2B5EF4-FFF2-40B4-BE49-F238E27FC236}">
                <a16:creationId xmlns:a16="http://schemas.microsoft.com/office/drawing/2014/main" id="{084DA6DA-291E-5E4A-982C-AB554CD6AAB5}"/>
              </a:ext>
            </a:extLst>
          </p:cNvPr>
          <p:cNvSpPr/>
          <p:nvPr/>
        </p:nvSpPr>
        <p:spPr>
          <a:xfrm flipV="1">
            <a:off x="5414040" y="4151159"/>
            <a:ext cx="374400" cy="118908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9" name="Straight Connector 18">
            <a:extLst>
              <a:ext uri="{FF2B5EF4-FFF2-40B4-BE49-F238E27FC236}">
                <a16:creationId xmlns:a16="http://schemas.microsoft.com/office/drawing/2014/main" id="{1D7F18E1-ECCE-E546-8B67-C106436E702D}"/>
              </a:ext>
            </a:extLst>
          </p:cNvPr>
          <p:cNvSpPr/>
          <p:nvPr/>
        </p:nvSpPr>
        <p:spPr>
          <a:xfrm flipV="1">
            <a:off x="5415480" y="3511080"/>
            <a:ext cx="348840" cy="182952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 name="Straight Connector 19">
            <a:extLst>
              <a:ext uri="{FF2B5EF4-FFF2-40B4-BE49-F238E27FC236}">
                <a16:creationId xmlns:a16="http://schemas.microsoft.com/office/drawing/2014/main" id="{9794D2B5-AEF8-9A48-BCC6-AD2BFBAE9CF0}"/>
              </a:ext>
            </a:extLst>
          </p:cNvPr>
          <p:cNvSpPr/>
          <p:nvPr/>
        </p:nvSpPr>
        <p:spPr>
          <a:xfrm flipV="1">
            <a:off x="5427000" y="3511440"/>
            <a:ext cx="348840" cy="118836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 name="Straight Connector 20">
            <a:extLst>
              <a:ext uri="{FF2B5EF4-FFF2-40B4-BE49-F238E27FC236}">
                <a16:creationId xmlns:a16="http://schemas.microsoft.com/office/drawing/2014/main" id="{A3441AAA-1636-E84E-BC2C-830C4A9845A6}"/>
              </a:ext>
            </a:extLst>
          </p:cNvPr>
          <p:cNvSpPr/>
          <p:nvPr/>
        </p:nvSpPr>
        <p:spPr>
          <a:xfrm flipV="1">
            <a:off x="5427000" y="4151520"/>
            <a:ext cx="362879" cy="5482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2" name="Straight Connector 21">
            <a:extLst>
              <a:ext uri="{FF2B5EF4-FFF2-40B4-BE49-F238E27FC236}">
                <a16:creationId xmlns:a16="http://schemas.microsoft.com/office/drawing/2014/main" id="{7570CCE7-1E9E-F640-8792-DF03921A3453}"/>
              </a:ext>
            </a:extLst>
          </p:cNvPr>
          <p:cNvSpPr/>
          <p:nvPr/>
        </p:nvSpPr>
        <p:spPr>
          <a:xfrm>
            <a:off x="5427000" y="4699800"/>
            <a:ext cx="361440" cy="9180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3" name="Straight Connector 22">
            <a:extLst>
              <a:ext uri="{FF2B5EF4-FFF2-40B4-BE49-F238E27FC236}">
                <a16:creationId xmlns:a16="http://schemas.microsoft.com/office/drawing/2014/main" id="{E865EC37-C116-0D4B-B127-68050DE8030F}"/>
              </a:ext>
            </a:extLst>
          </p:cNvPr>
          <p:cNvSpPr/>
          <p:nvPr/>
        </p:nvSpPr>
        <p:spPr>
          <a:xfrm>
            <a:off x="5427000" y="4699800"/>
            <a:ext cx="384480" cy="6400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4" name="Straight Connector 23">
            <a:extLst>
              <a:ext uri="{FF2B5EF4-FFF2-40B4-BE49-F238E27FC236}">
                <a16:creationId xmlns:a16="http://schemas.microsoft.com/office/drawing/2014/main" id="{5CCAC26D-AD8C-1A42-A06B-773C6F261573}"/>
              </a:ext>
            </a:extLst>
          </p:cNvPr>
          <p:cNvSpPr/>
          <p:nvPr/>
        </p:nvSpPr>
        <p:spPr>
          <a:xfrm>
            <a:off x="5427000" y="4059719"/>
            <a:ext cx="384480" cy="128016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5" name="Straight Connector 24">
            <a:extLst>
              <a:ext uri="{FF2B5EF4-FFF2-40B4-BE49-F238E27FC236}">
                <a16:creationId xmlns:a16="http://schemas.microsoft.com/office/drawing/2014/main" id="{36B337B6-6E4E-1942-BC45-44FECFDE361E}"/>
              </a:ext>
            </a:extLst>
          </p:cNvPr>
          <p:cNvSpPr/>
          <p:nvPr/>
        </p:nvSpPr>
        <p:spPr>
          <a:xfrm>
            <a:off x="5367240" y="3419640"/>
            <a:ext cx="411840" cy="9216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6" name="Straight Connector 25">
            <a:extLst>
              <a:ext uri="{FF2B5EF4-FFF2-40B4-BE49-F238E27FC236}">
                <a16:creationId xmlns:a16="http://schemas.microsoft.com/office/drawing/2014/main" id="{BEC5B2A0-B9AF-B143-B403-317015ADCFE0}"/>
              </a:ext>
            </a:extLst>
          </p:cNvPr>
          <p:cNvSpPr/>
          <p:nvPr/>
        </p:nvSpPr>
        <p:spPr>
          <a:xfrm>
            <a:off x="5427000" y="4059719"/>
            <a:ext cx="362879" cy="9216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 name="Straight Connector 26">
            <a:extLst>
              <a:ext uri="{FF2B5EF4-FFF2-40B4-BE49-F238E27FC236}">
                <a16:creationId xmlns:a16="http://schemas.microsoft.com/office/drawing/2014/main" id="{133424D4-605B-214D-8CFE-84F847FFF72C}"/>
              </a:ext>
            </a:extLst>
          </p:cNvPr>
          <p:cNvSpPr/>
          <p:nvPr/>
        </p:nvSpPr>
        <p:spPr>
          <a:xfrm>
            <a:off x="5367240" y="3419640"/>
            <a:ext cx="421200" cy="13780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8" name="Straight Connector 27">
            <a:extLst>
              <a:ext uri="{FF2B5EF4-FFF2-40B4-BE49-F238E27FC236}">
                <a16:creationId xmlns:a16="http://schemas.microsoft.com/office/drawing/2014/main" id="{CAAA95AA-E15E-AB46-ACEE-27AD145D55B2}"/>
              </a:ext>
            </a:extLst>
          </p:cNvPr>
          <p:cNvSpPr/>
          <p:nvPr/>
        </p:nvSpPr>
        <p:spPr>
          <a:xfrm>
            <a:off x="5369400" y="3419640"/>
            <a:ext cx="394920" cy="640079"/>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9" name="Straight Connector 28">
            <a:extLst>
              <a:ext uri="{FF2B5EF4-FFF2-40B4-BE49-F238E27FC236}">
                <a16:creationId xmlns:a16="http://schemas.microsoft.com/office/drawing/2014/main" id="{86ECB04C-C464-6840-8D11-3C863F246C8A}"/>
              </a:ext>
            </a:extLst>
          </p:cNvPr>
          <p:cNvSpPr/>
          <p:nvPr/>
        </p:nvSpPr>
        <p:spPr>
          <a:xfrm>
            <a:off x="6296760" y="5247720"/>
            <a:ext cx="397440" cy="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0" name="Straight Connector 29">
            <a:extLst>
              <a:ext uri="{FF2B5EF4-FFF2-40B4-BE49-F238E27FC236}">
                <a16:creationId xmlns:a16="http://schemas.microsoft.com/office/drawing/2014/main" id="{EC34014A-CC9A-D04B-B346-EDF14C4B10FF}"/>
              </a:ext>
            </a:extLst>
          </p:cNvPr>
          <p:cNvSpPr/>
          <p:nvPr/>
        </p:nvSpPr>
        <p:spPr>
          <a:xfrm flipV="1">
            <a:off x="6296760" y="4699080"/>
            <a:ext cx="374400" cy="54864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1" name="Straight Connector 30">
            <a:extLst>
              <a:ext uri="{FF2B5EF4-FFF2-40B4-BE49-F238E27FC236}">
                <a16:creationId xmlns:a16="http://schemas.microsoft.com/office/drawing/2014/main" id="{1360AA7E-E0D0-4741-8E26-E5FE785E4943}"/>
              </a:ext>
            </a:extLst>
          </p:cNvPr>
          <p:cNvSpPr/>
          <p:nvPr/>
        </p:nvSpPr>
        <p:spPr>
          <a:xfrm flipV="1">
            <a:off x="6296760" y="4059000"/>
            <a:ext cx="374400" cy="11890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2" name="Straight Connector 31">
            <a:extLst>
              <a:ext uri="{FF2B5EF4-FFF2-40B4-BE49-F238E27FC236}">
                <a16:creationId xmlns:a16="http://schemas.microsoft.com/office/drawing/2014/main" id="{76D1721A-A6B7-1D48-8209-2C217C458E95}"/>
              </a:ext>
            </a:extLst>
          </p:cNvPr>
          <p:cNvSpPr/>
          <p:nvPr/>
        </p:nvSpPr>
        <p:spPr>
          <a:xfrm flipV="1">
            <a:off x="6298199" y="3418920"/>
            <a:ext cx="348840" cy="182952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3" name="Straight Connector 32">
            <a:extLst>
              <a:ext uri="{FF2B5EF4-FFF2-40B4-BE49-F238E27FC236}">
                <a16:creationId xmlns:a16="http://schemas.microsoft.com/office/drawing/2014/main" id="{FD431E31-DAEF-EE42-AC00-D2C452DB525E}"/>
              </a:ext>
            </a:extLst>
          </p:cNvPr>
          <p:cNvSpPr/>
          <p:nvPr/>
        </p:nvSpPr>
        <p:spPr>
          <a:xfrm flipV="1">
            <a:off x="6309720" y="3419279"/>
            <a:ext cx="348839" cy="118836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4" name="Straight Connector 33">
            <a:extLst>
              <a:ext uri="{FF2B5EF4-FFF2-40B4-BE49-F238E27FC236}">
                <a16:creationId xmlns:a16="http://schemas.microsoft.com/office/drawing/2014/main" id="{D0686EA3-7A68-CB4C-95C6-E0A1AC91E27C}"/>
              </a:ext>
            </a:extLst>
          </p:cNvPr>
          <p:cNvSpPr/>
          <p:nvPr/>
        </p:nvSpPr>
        <p:spPr>
          <a:xfrm flipV="1">
            <a:off x="6309720" y="4059360"/>
            <a:ext cx="362880" cy="5482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5" name="Straight Connector 34">
            <a:extLst>
              <a:ext uri="{FF2B5EF4-FFF2-40B4-BE49-F238E27FC236}">
                <a16:creationId xmlns:a16="http://schemas.microsoft.com/office/drawing/2014/main" id="{75D2C9AC-35A4-AD4A-B381-A1D87F053DFB}"/>
              </a:ext>
            </a:extLst>
          </p:cNvPr>
          <p:cNvSpPr/>
          <p:nvPr/>
        </p:nvSpPr>
        <p:spPr>
          <a:xfrm>
            <a:off x="6309720" y="4607640"/>
            <a:ext cx="361440" cy="9180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6" name="Straight Connector 35">
            <a:extLst>
              <a:ext uri="{FF2B5EF4-FFF2-40B4-BE49-F238E27FC236}">
                <a16:creationId xmlns:a16="http://schemas.microsoft.com/office/drawing/2014/main" id="{E69F467E-C56A-9840-9BC9-A433677F4216}"/>
              </a:ext>
            </a:extLst>
          </p:cNvPr>
          <p:cNvSpPr/>
          <p:nvPr/>
        </p:nvSpPr>
        <p:spPr>
          <a:xfrm>
            <a:off x="6309720" y="4607640"/>
            <a:ext cx="384480" cy="6400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7" name="Straight Connector 36">
            <a:extLst>
              <a:ext uri="{FF2B5EF4-FFF2-40B4-BE49-F238E27FC236}">
                <a16:creationId xmlns:a16="http://schemas.microsoft.com/office/drawing/2014/main" id="{76E38C06-7ED8-1E48-B208-32A4D20760A7}"/>
              </a:ext>
            </a:extLst>
          </p:cNvPr>
          <p:cNvSpPr/>
          <p:nvPr/>
        </p:nvSpPr>
        <p:spPr>
          <a:xfrm>
            <a:off x="6309720" y="3967559"/>
            <a:ext cx="384480" cy="128016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8" name="Straight Connector 37">
            <a:extLst>
              <a:ext uri="{FF2B5EF4-FFF2-40B4-BE49-F238E27FC236}">
                <a16:creationId xmlns:a16="http://schemas.microsoft.com/office/drawing/2014/main" id="{AFE54885-7431-6F40-A108-590AE03E7835}"/>
              </a:ext>
            </a:extLst>
          </p:cNvPr>
          <p:cNvSpPr/>
          <p:nvPr/>
        </p:nvSpPr>
        <p:spPr>
          <a:xfrm>
            <a:off x="6249960" y="3327479"/>
            <a:ext cx="411840" cy="9216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9" name="Straight Connector 38">
            <a:extLst>
              <a:ext uri="{FF2B5EF4-FFF2-40B4-BE49-F238E27FC236}">
                <a16:creationId xmlns:a16="http://schemas.microsoft.com/office/drawing/2014/main" id="{9DDB6718-21CB-1247-97B5-E45CD3611111}"/>
              </a:ext>
            </a:extLst>
          </p:cNvPr>
          <p:cNvSpPr/>
          <p:nvPr/>
        </p:nvSpPr>
        <p:spPr>
          <a:xfrm>
            <a:off x="6309720" y="3967559"/>
            <a:ext cx="362880" cy="9216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0" name="Straight Connector 39">
            <a:extLst>
              <a:ext uri="{FF2B5EF4-FFF2-40B4-BE49-F238E27FC236}">
                <a16:creationId xmlns:a16="http://schemas.microsoft.com/office/drawing/2014/main" id="{4191BFC6-4E34-8F46-80C6-B8E36DBB9CE2}"/>
              </a:ext>
            </a:extLst>
          </p:cNvPr>
          <p:cNvSpPr/>
          <p:nvPr/>
        </p:nvSpPr>
        <p:spPr>
          <a:xfrm>
            <a:off x="6249960" y="3327479"/>
            <a:ext cx="421200" cy="137808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1" name="Straight Connector 40">
            <a:extLst>
              <a:ext uri="{FF2B5EF4-FFF2-40B4-BE49-F238E27FC236}">
                <a16:creationId xmlns:a16="http://schemas.microsoft.com/office/drawing/2014/main" id="{CADF18F8-75BB-A947-85F6-0A8F8BBD0792}"/>
              </a:ext>
            </a:extLst>
          </p:cNvPr>
          <p:cNvSpPr/>
          <p:nvPr/>
        </p:nvSpPr>
        <p:spPr>
          <a:xfrm>
            <a:off x="6252120" y="3327479"/>
            <a:ext cx="394919" cy="6400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nvGrpSpPr>
          <p:cNvPr id="42" name="Group 41">
            <a:extLst>
              <a:ext uri="{FF2B5EF4-FFF2-40B4-BE49-F238E27FC236}">
                <a16:creationId xmlns:a16="http://schemas.microsoft.com/office/drawing/2014/main" id="{E29FFBE7-DDEB-E24C-BDDB-C51108397F86}"/>
              </a:ext>
            </a:extLst>
          </p:cNvPr>
          <p:cNvGrpSpPr/>
          <p:nvPr/>
        </p:nvGrpSpPr>
        <p:grpSpPr>
          <a:xfrm>
            <a:off x="4862880" y="3121560"/>
            <a:ext cx="504360" cy="2446200"/>
            <a:chOff x="4862880" y="3121560"/>
            <a:chExt cx="504360" cy="2446200"/>
          </a:xfrm>
        </p:grpSpPr>
        <p:sp>
          <p:nvSpPr>
            <p:cNvPr id="43" name="Freeform 42">
              <a:extLst>
                <a:ext uri="{FF2B5EF4-FFF2-40B4-BE49-F238E27FC236}">
                  <a16:creationId xmlns:a16="http://schemas.microsoft.com/office/drawing/2014/main" id="{E8BE4E28-1867-7B42-AFDE-7E25D1761D68}"/>
                </a:ext>
              </a:extLst>
            </p:cNvPr>
            <p:cNvSpPr/>
            <p:nvPr/>
          </p:nvSpPr>
          <p:spPr>
            <a:xfrm>
              <a:off x="4862880" y="3121560"/>
              <a:ext cx="457559" cy="45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4" name="Freeform 43">
              <a:extLst>
                <a:ext uri="{FF2B5EF4-FFF2-40B4-BE49-F238E27FC236}">
                  <a16:creationId xmlns:a16="http://schemas.microsoft.com/office/drawing/2014/main" id="{0A331C69-2CDA-274B-8D35-84638EBB1511}"/>
                </a:ext>
              </a:extLst>
            </p:cNvPr>
            <p:cNvSpPr/>
            <p:nvPr/>
          </p:nvSpPr>
          <p:spPr>
            <a:xfrm>
              <a:off x="4887000" y="3781800"/>
              <a:ext cx="456839" cy="44963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5" name="Freeform 44">
              <a:extLst>
                <a:ext uri="{FF2B5EF4-FFF2-40B4-BE49-F238E27FC236}">
                  <a16:creationId xmlns:a16="http://schemas.microsoft.com/office/drawing/2014/main" id="{3B65C41D-9CAF-1146-97C3-683450454062}"/>
                </a:ext>
              </a:extLst>
            </p:cNvPr>
            <p:cNvSpPr/>
            <p:nvPr/>
          </p:nvSpPr>
          <p:spPr>
            <a:xfrm>
              <a:off x="4887000" y="4457880"/>
              <a:ext cx="456839" cy="44963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6" name="Freeform 45">
              <a:extLst>
                <a:ext uri="{FF2B5EF4-FFF2-40B4-BE49-F238E27FC236}">
                  <a16:creationId xmlns:a16="http://schemas.microsoft.com/office/drawing/2014/main" id="{5E6ECDB4-26A4-0D43-AF08-BEF934DED8CB}"/>
                </a:ext>
              </a:extLst>
            </p:cNvPr>
            <p:cNvSpPr/>
            <p:nvPr/>
          </p:nvSpPr>
          <p:spPr>
            <a:xfrm>
              <a:off x="4910040" y="5117760"/>
              <a:ext cx="457200" cy="45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47" name="Straight Connector 46">
            <a:extLst>
              <a:ext uri="{FF2B5EF4-FFF2-40B4-BE49-F238E27FC236}">
                <a16:creationId xmlns:a16="http://schemas.microsoft.com/office/drawing/2014/main" id="{7EEC9444-7F36-4D4F-875F-4533D9A6A250}"/>
              </a:ext>
            </a:extLst>
          </p:cNvPr>
          <p:cNvSpPr/>
          <p:nvPr/>
        </p:nvSpPr>
        <p:spPr>
          <a:xfrm>
            <a:off x="4512600" y="5339880"/>
            <a:ext cx="397440" cy="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8" name="Straight Connector 47">
            <a:extLst>
              <a:ext uri="{FF2B5EF4-FFF2-40B4-BE49-F238E27FC236}">
                <a16:creationId xmlns:a16="http://schemas.microsoft.com/office/drawing/2014/main" id="{A1AC60E1-A527-D746-82A8-B44326E00884}"/>
              </a:ext>
            </a:extLst>
          </p:cNvPr>
          <p:cNvSpPr/>
          <p:nvPr/>
        </p:nvSpPr>
        <p:spPr>
          <a:xfrm flipV="1">
            <a:off x="4512600" y="4791240"/>
            <a:ext cx="374400" cy="54864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9" name="Straight Connector 48">
            <a:extLst>
              <a:ext uri="{FF2B5EF4-FFF2-40B4-BE49-F238E27FC236}">
                <a16:creationId xmlns:a16="http://schemas.microsoft.com/office/drawing/2014/main" id="{4C885B50-6DFA-1640-AE5C-10DB1DF5913B}"/>
              </a:ext>
            </a:extLst>
          </p:cNvPr>
          <p:cNvSpPr/>
          <p:nvPr/>
        </p:nvSpPr>
        <p:spPr>
          <a:xfrm flipV="1">
            <a:off x="4512600" y="4151159"/>
            <a:ext cx="374400" cy="118908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0" name="Straight Connector 49">
            <a:extLst>
              <a:ext uri="{FF2B5EF4-FFF2-40B4-BE49-F238E27FC236}">
                <a16:creationId xmlns:a16="http://schemas.microsoft.com/office/drawing/2014/main" id="{2B2E1DF9-3761-0B4C-A351-E051A4271CBD}"/>
              </a:ext>
            </a:extLst>
          </p:cNvPr>
          <p:cNvSpPr/>
          <p:nvPr/>
        </p:nvSpPr>
        <p:spPr>
          <a:xfrm flipV="1">
            <a:off x="4514040" y="3511080"/>
            <a:ext cx="348840" cy="182952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1" name="Straight Connector 50">
            <a:extLst>
              <a:ext uri="{FF2B5EF4-FFF2-40B4-BE49-F238E27FC236}">
                <a16:creationId xmlns:a16="http://schemas.microsoft.com/office/drawing/2014/main" id="{DCBAEC39-E2C7-6849-BFC5-925470A028B4}"/>
              </a:ext>
            </a:extLst>
          </p:cNvPr>
          <p:cNvSpPr/>
          <p:nvPr/>
        </p:nvSpPr>
        <p:spPr>
          <a:xfrm flipV="1">
            <a:off x="4525560" y="3511440"/>
            <a:ext cx="348840" cy="118836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2" name="Straight Connector 51">
            <a:extLst>
              <a:ext uri="{FF2B5EF4-FFF2-40B4-BE49-F238E27FC236}">
                <a16:creationId xmlns:a16="http://schemas.microsoft.com/office/drawing/2014/main" id="{353C36DE-D46D-134D-9EBE-FDEEDB07B30B}"/>
              </a:ext>
            </a:extLst>
          </p:cNvPr>
          <p:cNvSpPr/>
          <p:nvPr/>
        </p:nvSpPr>
        <p:spPr>
          <a:xfrm flipV="1">
            <a:off x="4525560" y="4151520"/>
            <a:ext cx="362880" cy="5482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3" name="Straight Connector 52">
            <a:extLst>
              <a:ext uri="{FF2B5EF4-FFF2-40B4-BE49-F238E27FC236}">
                <a16:creationId xmlns:a16="http://schemas.microsoft.com/office/drawing/2014/main" id="{F1C4FE9B-D38F-884D-924D-0DE49C4109A9}"/>
              </a:ext>
            </a:extLst>
          </p:cNvPr>
          <p:cNvSpPr/>
          <p:nvPr/>
        </p:nvSpPr>
        <p:spPr>
          <a:xfrm>
            <a:off x="4525560" y="4699800"/>
            <a:ext cx="361440" cy="9180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4" name="Straight Connector 53">
            <a:extLst>
              <a:ext uri="{FF2B5EF4-FFF2-40B4-BE49-F238E27FC236}">
                <a16:creationId xmlns:a16="http://schemas.microsoft.com/office/drawing/2014/main" id="{5A36A862-7AC3-A743-A32A-E478C482D6C5}"/>
              </a:ext>
            </a:extLst>
          </p:cNvPr>
          <p:cNvSpPr/>
          <p:nvPr/>
        </p:nvSpPr>
        <p:spPr>
          <a:xfrm>
            <a:off x="4525560" y="4699800"/>
            <a:ext cx="384480" cy="6400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5" name="Straight Connector 54">
            <a:extLst>
              <a:ext uri="{FF2B5EF4-FFF2-40B4-BE49-F238E27FC236}">
                <a16:creationId xmlns:a16="http://schemas.microsoft.com/office/drawing/2014/main" id="{9616089B-7E1A-E046-A9F4-57677B054F15}"/>
              </a:ext>
            </a:extLst>
          </p:cNvPr>
          <p:cNvSpPr/>
          <p:nvPr/>
        </p:nvSpPr>
        <p:spPr>
          <a:xfrm>
            <a:off x="4525560" y="4059719"/>
            <a:ext cx="384480" cy="128016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6" name="Straight Connector 55">
            <a:extLst>
              <a:ext uri="{FF2B5EF4-FFF2-40B4-BE49-F238E27FC236}">
                <a16:creationId xmlns:a16="http://schemas.microsoft.com/office/drawing/2014/main" id="{4EFCE767-DE9D-154F-9129-90524FD75C77}"/>
              </a:ext>
            </a:extLst>
          </p:cNvPr>
          <p:cNvSpPr/>
          <p:nvPr/>
        </p:nvSpPr>
        <p:spPr>
          <a:xfrm>
            <a:off x="4465800" y="3419640"/>
            <a:ext cx="411840" cy="9216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7" name="Straight Connector 56">
            <a:extLst>
              <a:ext uri="{FF2B5EF4-FFF2-40B4-BE49-F238E27FC236}">
                <a16:creationId xmlns:a16="http://schemas.microsoft.com/office/drawing/2014/main" id="{AD773D65-5C6D-9045-9156-AAB170911A45}"/>
              </a:ext>
            </a:extLst>
          </p:cNvPr>
          <p:cNvSpPr/>
          <p:nvPr/>
        </p:nvSpPr>
        <p:spPr>
          <a:xfrm>
            <a:off x="4525560" y="4059719"/>
            <a:ext cx="362880" cy="9216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8" name="Straight Connector 57">
            <a:extLst>
              <a:ext uri="{FF2B5EF4-FFF2-40B4-BE49-F238E27FC236}">
                <a16:creationId xmlns:a16="http://schemas.microsoft.com/office/drawing/2014/main" id="{51954C08-3E80-BA44-9254-CE1DF85BF0B6}"/>
              </a:ext>
            </a:extLst>
          </p:cNvPr>
          <p:cNvSpPr/>
          <p:nvPr/>
        </p:nvSpPr>
        <p:spPr>
          <a:xfrm>
            <a:off x="4465800" y="3419640"/>
            <a:ext cx="421200" cy="13780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9" name="Straight Connector 58">
            <a:extLst>
              <a:ext uri="{FF2B5EF4-FFF2-40B4-BE49-F238E27FC236}">
                <a16:creationId xmlns:a16="http://schemas.microsoft.com/office/drawing/2014/main" id="{10BDEE48-E83B-DD4B-ADFB-3ED0773C466F}"/>
              </a:ext>
            </a:extLst>
          </p:cNvPr>
          <p:cNvSpPr/>
          <p:nvPr/>
        </p:nvSpPr>
        <p:spPr>
          <a:xfrm>
            <a:off x="4467960" y="3419640"/>
            <a:ext cx="394920" cy="640079"/>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0" name="Freeform 59">
            <a:extLst>
              <a:ext uri="{FF2B5EF4-FFF2-40B4-BE49-F238E27FC236}">
                <a16:creationId xmlns:a16="http://schemas.microsoft.com/office/drawing/2014/main" id="{1AA9A850-855B-8745-8EE6-C8E4DD68DB76}"/>
              </a:ext>
            </a:extLst>
          </p:cNvPr>
          <p:cNvSpPr/>
          <p:nvPr/>
        </p:nvSpPr>
        <p:spPr>
          <a:xfrm>
            <a:off x="3093840" y="4023360"/>
            <a:ext cx="548640" cy="640080"/>
          </a:xfrm>
          <a:custGeom>
            <a:avLst>
              <a:gd name="f0" fmla="val 12464"/>
              <a:gd name="f1" fmla="val 642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1" name="TextBox 60">
            <a:extLst>
              <a:ext uri="{FF2B5EF4-FFF2-40B4-BE49-F238E27FC236}">
                <a16:creationId xmlns:a16="http://schemas.microsoft.com/office/drawing/2014/main" id="{D04DB0B3-23EF-E843-A82B-A9CC5823A998}"/>
              </a:ext>
            </a:extLst>
          </p:cNvPr>
          <p:cNvSpPr txBox="1"/>
          <p:nvPr/>
        </p:nvSpPr>
        <p:spPr>
          <a:xfrm>
            <a:off x="3825360" y="6145920"/>
            <a:ext cx="90324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Conv 1</a:t>
            </a:r>
          </a:p>
        </p:txBody>
      </p:sp>
      <p:sp>
        <p:nvSpPr>
          <p:cNvPr id="62" name="TextBox 61">
            <a:extLst>
              <a:ext uri="{FF2B5EF4-FFF2-40B4-BE49-F238E27FC236}">
                <a16:creationId xmlns:a16="http://schemas.microsoft.com/office/drawing/2014/main" id="{11668EA5-EE4B-7246-82F8-D0B5471840C2}"/>
              </a:ext>
            </a:extLst>
          </p:cNvPr>
          <p:cNvSpPr txBox="1"/>
          <p:nvPr/>
        </p:nvSpPr>
        <p:spPr>
          <a:xfrm>
            <a:off x="4739760" y="6145920"/>
            <a:ext cx="90324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Conv 2</a:t>
            </a:r>
          </a:p>
        </p:txBody>
      </p:sp>
      <p:sp>
        <p:nvSpPr>
          <p:cNvPr id="63" name="TextBox 62">
            <a:extLst>
              <a:ext uri="{FF2B5EF4-FFF2-40B4-BE49-F238E27FC236}">
                <a16:creationId xmlns:a16="http://schemas.microsoft.com/office/drawing/2014/main" id="{26DFA899-8CA9-F243-9E40-5D8EF32D1E55}"/>
              </a:ext>
            </a:extLst>
          </p:cNvPr>
          <p:cNvSpPr txBox="1"/>
          <p:nvPr/>
        </p:nvSpPr>
        <p:spPr>
          <a:xfrm>
            <a:off x="5745600" y="6145920"/>
            <a:ext cx="67608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FC 1</a:t>
            </a:r>
          </a:p>
        </p:txBody>
      </p:sp>
      <p:sp>
        <p:nvSpPr>
          <p:cNvPr id="64" name="TextBox 63">
            <a:extLst>
              <a:ext uri="{FF2B5EF4-FFF2-40B4-BE49-F238E27FC236}">
                <a16:creationId xmlns:a16="http://schemas.microsoft.com/office/drawing/2014/main" id="{590B5EED-89A7-534B-8F2F-294FDA58E168}"/>
              </a:ext>
            </a:extLst>
          </p:cNvPr>
          <p:cNvSpPr txBox="1"/>
          <p:nvPr/>
        </p:nvSpPr>
        <p:spPr>
          <a:xfrm>
            <a:off x="6616440" y="6145920"/>
            <a:ext cx="86652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Output</a:t>
            </a:r>
          </a:p>
        </p:txBody>
      </p:sp>
      <p:sp>
        <p:nvSpPr>
          <p:cNvPr id="65" name="Straight Connector 64">
            <a:extLst>
              <a:ext uri="{FF2B5EF4-FFF2-40B4-BE49-F238E27FC236}">
                <a16:creationId xmlns:a16="http://schemas.microsoft.com/office/drawing/2014/main" id="{8B98E113-0DC0-0D43-8AA0-4A9D64CC5EE3}"/>
              </a:ext>
            </a:extLst>
          </p:cNvPr>
          <p:cNvSpPr/>
          <p:nvPr/>
        </p:nvSpPr>
        <p:spPr>
          <a:xfrm flipV="1">
            <a:off x="4282560" y="5760720"/>
            <a:ext cx="0" cy="36576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6" name="Straight Connector 65">
            <a:extLst>
              <a:ext uri="{FF2B5EF4-FFF2-40B4-BE49-F238E27FC236}">
                <a16:creationId xmlns:a16="http://schemas.microsoft.com/office/drawing/2014/main" id="{C68ECF7A-D1E0-0844-AD27-6CF4ED5A5378}"/>
              </a:ext>
            </a:extLst>
          </p:cNvPr>
          <p:cNvSpPr/>
          <p:nvPr/>
        </p:nvSpPr>
        <p:spPr>
          <a:xfrm flipV="1">
            <a:off x="5105520" y="5760720"/>
            <a:ext cx="0" cy="36576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7" name="Straight Connector 66">
            <a:extLst>
              <a:ext uri="{FF2B5EF4-FFF2-40B4-BE49-F238E27FC236}">
                <a16:creationId xmlns:a16="http://schemas.microsoft.com/office/drawing/2014/main" id="{85EB0C6F-4F55-3F49-9232-7395787E1EF9}"/>
              </a:ext>
            </a:extLst>
          </p:cNvPr>
          <p:cNvSpPr/>
          <p:nvPr/>
        </p:nvSpPr>
        <p:spPr>
          <a:xfrm flipV="1">
            <a:off x="6019919" y="5760720"/>
            <a:ext cx="0" cy="36576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8" name="Straight Connector 67">
            <a:extLst>
              <a:ext uri="{FF2B5EF4-FFF2-40B4-BE49-F238E27FC236}">
                <a16:creationId xmlns:a16="http://schemas.microsoft.com/office/drawing/2014/main" id="{DD2C2144-CCB2-9442-AA80-77468E305BB6}"/>
              </a:ext>
            </a:extLst>
          </p:cNvPr>
          <p:cNvSpPr/>
          <p:nvPr/>
        </p:nvSpPr>
        <p:spPr>
          <a:xfrm flipV="1">
            <a:off x="6934319" y="5760720"/>
            <a:ext cx="0" cy="36576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9" name="TextBox 68">
            <a:extLst>
              <a:ext uri="{FF2B5EF4-FFF2-40B4-BE49-F238E27FC236}">
                <a16:creationId xmlns:a16="http://schemas.microsoft.com/office/drawing/2014/main" id="{01336F7C-CF35-2A4F-9184-AA579BC8B226}"/>
              </a:ext>
            </a:extLst>
          </p:cNvPr>
          <p:cNvSpPr txBox="1"/>
          <p:nvPr/>
        </p:nvSpPr>
        <p:spPr>
          <a:xfrm>
            <a:off x="807840" y="2286000"/>
            <a:ext cx="180540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Stack of images</a:t>
            </a:r>
          </a:p>
        </p:txBody>
      </p:sp>
      <p:sp>
        <p:nvSpPr>
          <p:cNvPr id="70" name="Straight Connector 69">
            <a:extLst>
              <a:ext uri="{FF2B5EF4-FFF2-40B4-BE49-F238E27FC236}">
                <a16:creationId xmlns:a16="http://schemas.microsoft.com/office/drawing/2014/main" id="{B21897D0-555F-1141-81E6-03281611B480}"/>
              </a:ext>
            </a:extLst>
          </p:cNvPr>
          <p:cNvSpPr/>
          <p:nvPr/>
        </p:nvSpPr>
        <p:spPr>
          <a:xfrm flipH="1">
            <a:off x="1722240" y="2632320"/>
            <a:ext cx="274320" cy="5680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1" name="Straight Connector 70">
            <a:extLst>
              <a:ext uri="{FF2B5EF4-FFF2-40B4-BE49-F238E27FC236}">
                <a16:creationId xmlns:a16="http://schemas.microsoft.com/office/drawing/2014/main" id="{5F651808-691D-A647-9F22-952CBE7C4BDE}"/>
              </a:ext>
            </a:extLst>
          </p:cNvPr>
          <p:cNvSpPr/>
          <p:nvPr/>
        </p:nvSpPr>
        <p:spPr>
          <a:xfrm flipH="1" flipV="1">
            <a:off x="7300079" y="5120639"/>
            <a:ext cx="731521" cy="18288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2" name="Straight Connector 71">
            <a:extLst>
              <a:ext uri="{FF2B5EF4-FFF2-40B4-BE49-F238E27FC236}">
                <a16:creationId xmlns:a16="http://schemas.microsoft.com/office/drawing/2014/main" id="{CF978297-A486-F443-8A55-078FCCA1D4D7}"/>
              </a:ext>
            </a:extLst>
          </p:cNvPr>
          <p:cNvSpPr/>
          <p:nvPr/>
        </p:nvSpPr>
        <p:spPr>
          <a:xfrm flipH="1">
            <a:off x="7208640" y="3291839"/>
            <a:ext cx="476640" cy="27432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3" name="Straight Connector 72">
            <a:extLst>
              <a:ext uri="{FF2B5EF4-FFF2-40B4-BE49-F238E27FC236}">
                <a16:creationId xmlns:a16="http://schemas.microsoft.com/office/drawing/2014/main" id="{4E36A5EC-D0BF-EB47-876F-1B4BD1D22A21}"/>
              </a:ext>
            </a:extLst>
          </p:cNvPr>
          <p:cNvSpPr/>
          <p:nvPr/>
        </p:nvSpPr>
        <p:spPr>
          <a:xfrm flipH="1">
            <a:off x="7300079" y="4297680"/>
            <a:ext cx="476641" cy="9144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nvGrpSpPr>
          <p:cNvPr id="74" name="Group 73" descr="28§display§I§svg§600§FALSE" title="TexMaths">
            <a:extLst>
              <a:ext uri="{FF2B5EF4-FFF2-40B4-BE49-F238E27FC236}">
                <a16:creationId xmlns:a16="http://schemas.microsoft.com/office/drawing/2014/main" id="{82984EDE-2C9B-D048-94D8-EC50C2F93D01}"/>
              </a:ext>
            </a:extLst>
          </p:cNvPr>
          <p:cNvGrpSpPr/>
          <p:nvPr/>
        </p:nvGrpSpPr>
        <p:grpSpPr>
          <a:xfrm>
            <a:off x="1507680" y="3273120"/>
            <a:ext cx="229320" cy="303120"/>
            <a:chOff x="1507680" y="3273120"/>
            <a:chExt cx="229320" cy="303120"/>
          </a:xfrm>
        </p:grpSpPr>
        <p:sp>
          <p:nvSpPr>
            <p:cNvPr id="75" name="Freeform 74">
              <a:extLst>
                <a:ext uri="{FF2B5EF4-FFF2-40B4-BE49-F238E27FC236}">
                  <a16:creationId xmlns:a16="http://schemas.microsoft.com/office/drawing/2014/main" id="{C73D91B3-B958-9D41-8730-C6F749AA692A}"/>
                </a:ext>
              </a:extLst>
            </p:cNvPr>
            <p:cNvSpPr/>
            <p:nvPr/>
          </p:nvSpPr>
          <p:spPr>
            <a:xfrm>
              <a:off x="1507680" y="3274200"/>
              <a:ext cx="229320" cy="302040"/>
            </a:xfrm>
            <a:custGeom>
              <a:avLst/>
              <a:gdLst/>
              <a:ahLst/>
              <a:cxnLst>
                <a:cxn ang="3cd4">
                  <a:pos x="hc" y="t"/>
                </a:cxn>
                <a:cxn ang="cd2">
                  <a:pos x="l" y="vc"/>
                </a:cxn>
                <a:cxn ang="cd4">
                  <a:pos x="hc" y="b"/>
                </a:cxn>
                <a:cxn ang="0">
                  <a:pos x="r" y="vc"/>
                </a:cxn>
              </a:cxnLst>
              <a:rect l="l" t="t" r="r" b="b"/>
              <a:pathLst>
                <a:path w="638" h="840">
                  <a:moveTo>
                    <a:pt x="319" y="840"/>
                  </a:moveTo>
                  <a:lnTo>
                    <a:pt x="0" y="840"/>
                  </a:lnTo>
                  <a:lnTo>
                    <a:pt x="0" y="0"/>
                  </a:lnTo>
                  <a:lnTo>
                    <a:pt x="638" y="0"/>
                  </a:lnTo>
                  <a:lnTo>
                    <a:pt x="638" y="840"/>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6" name="Freeform 75">
              <a:extLst>
                <a:ext uri="{FF2B5EF4-FFF2-40B4-BE49-F238E27FC236}">
                  <a16:creationId xmlns:a16="http://schemas.microsoft.com/office/drawing/2014/main" id="{DEB8183F-40A3-4743-9DD6-C5BCF210C95A}"/>
                </a:ext>
              </a:extLst>
            </p:cNvPr>
            <p:cNvSpPr/>
            <p:nvPr/>
          </p:nvSpPr>
          <p:spPr>
            <a:xfrm>
              <a:off x="1522800" y="3273120"/>
              <a:ext cx="205200" cy="303120"/>
            </a:xfrm>
            <a:custGeom>
              <a:avLst/>
              <a:gdLst/>
              <a:ahLst/>
              <a:cxnLst>
                <a:cxn ang="3cd4">
                  <a:pos x="hc" y="t"/>
                </a:cxn>
                <a:cxn ang="cd2">
                  <a:pos x="l" y="vc"/>
                </a:cxn>
                <a:cxn ang="cd4">
                  <a:pos x="hc" y="b"/>
                </a:cxn>
                <a:cxn ang="0">
                  <a:pos x="r" y="vc"/>
                </a:cxn>
              </a:cxnLst>
              <a:rect l="l" t="t" r="r" b="b"/>
              <a:pathLst>
                <a:path w="571" h="843">
                  <a:moveTo>
                    <a:pt x="420" y="95"/>
                  </a:moveTo>
                  <a:cubicBezTo>
                    <a:pt x="431" y="50"/>
                    <a:pt x="434" y="39"/>
                    <a:pt x="532" y="39"/>
                  </a:cubicBezTo>
                  <a:cubicBezTo>
                    <a:pt x="562" y="39"/>
                    <a:pt x="571" y="39"/>
                    <a:pt x="571" y="14"/>
                  </a:cubicBezTo>
                  <a:cubicBezTo>
                    <a:pt x="571" y="0"/>
                    <a:pt x="560" y="0"/>
                    <a:pt x="554" y="0"/>
                  </a:cubicBezTo>
                  <a:cubicBezTo>
                    <a:pt x="518" y="0"/>
                    <a:pt x="425" y="3"/>
                    <a:pt x="392" y="3"/>
                  </a:cubicBezTo>
                  <a:cubicBezTo>
                    <a:pt x="353" y="3"/>
                    <a:pt x="263" y="0"/>
                    <a:pt x="227" y="0"/>
                  </a:cubicBezTo>
                  <a:cubicBezTo>
                    <a:pt x="218" y="0"/>
                    <a:pt x="201" y="0"/>
                    <a:pt x="201" y="25"/>
                  </a:cubicBezTo>
                  <a:cubicBezTo>
                    <a:pt x="201" y="39"/>
                    <a:pt x="213" y="39"/>
                    <a:pt x="235" y="39"/>
                  </a:cubicBezTo>
                  <a:cubicBezTo>
                    <a:pt x="288" y="39"/>
                    <a:pt x="322" y="39"/>
                    <a:pt x="322" y="62"/>
                  </a:cubicBezTo>
                  <a:cubicBezTo>
                    <a:pt x="322" y="67"/>
                    <a:pt x="322" y="70"/>
                    <a:pt x="319" y="81"/>
                  </a:cubicBezTo>
                  <a:lnTo>
                    <a:pt x="151" y="748"/>
                  </a:lnTo>
                  <a:cubicBezTo>
                    <a:pt x="140" y="793"/>
                    <a:pt x="137" y="804"/>
                    <a:pt x="39" y="804"/>
                  </a:cubicBezTo>
                  <a:cubicBezTo>
                    <a:pt x="11" y="804"/>
                    <a:pt x="0" y="804"/>
                    <a:pt x="0" y="829"/>
                  </a:cubicBezTo>
                  <a:cubicBezTo>
                    <a:pt x="0" y="843"/>
                    <a:pt x="14" y="843"/>
                    <a:pt x="20" y="843"/>
                  </a:cubicBezTo>
                  <a:cubicBezTo>
                    <a:pt x="53" y="843"/>
                    <a:pt x="146" y="840"/>
                    <a:pt x="179" y="840"/>
                  </a:cubicBezTo>
                  <a:cubicBezTo>
                    <a:pt x="218" y="840"/>
                    <a:pt x="308" y="843"/>
                    <a:pt x="347" y="843"/>
                  </a:cubicBezTo>
                  <a:cubicBezTo>
                    <a:pt x="355" y="843"/>
                    <a:pt x="369" y="843"/>
                    <a:pt x="369" y="821"/>
                  </a:cubicBezTo>
                  <a:cubicBezTo>
                    <a:pt x="369" y="804"/>
                    <a:pt x="361" y="804"/>
                    <a:pt x="333" y="804"/>
                  </a:cubicBezTo>
                  <a:cubicBezTo>
                    <a:pt x="311" y="804"/>
                    <a:pt x="305" y="804"/>
                    <a:pt x="280" y="804"/>
                  </a:cubicBezTo>
                  <a:cubicBezTo>
                    <a:pt x="255" y="801"/>
                    <a:pt x="249" y="795"/>
                    <a:pt x="249" y="781"/>
                  </a:cubicBezTo>
                  <a:cubicBezTo>
                    <a:pt x="249" y="770"/>
                    <a:pt x="252" y="762"/>
                    <a:pt x="255" y="75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77" name="Group 76" descr="28§display§Q(I,a_1)§svg§600§FALSE" title="TexMaths">
            <a:extLst>
              <a:ext uri="{FF2B5EF4-FFF2-40B4-BE49-F238E27FC236}">
                <a16:creationId xmlns:a16="http://schemas.microsoft.com/office/drawing/2014/main" id="{2905B058-83EE-4541-88A4-66E5294C2793}"/>
              </a:ext>
            </a:extLst>
          </p:cNvPr>
          <p:cNvGrpSpPr/>
          <p:nvPr/>
        </p:nvGrpSpPr>
        <p:grpSpPr>
          <a:xfrm>
            <a:off x="7776720" y="2939760"/>
            <a:ext cx="1549800" cy="443160"/>
            <a:chOff x="7776720" y="2939760"/>
            <a:chExt cx="1549800" cy="443160"/>
          </a:xfrm>
        </p:grpSpPr>
        <p:sp>
          <p:nvSpPr>
            <p:cNvPr id="78" name="Freeform 77">
              <a:extLst>
                <a:ext uri="{FF2B5EF4-FFF2-40B4-BE49-F238E27FC236}">
                  <a16:creationId xmlns:a16="http://schemas.microsoft.com/office/drawing/2014/main" id="{19867F3E-746F-F447-926B-D3FEFF707107}"/>
                </a:ext>
              </a:extLst>
            </p:cNvPr>
            <p:cNvSpPr/>
            <p:nvPr/>
          </p:nvSpPr>
          <p:spPr>
            <a:xfrm>
              <a:off x="7776720" y="2940840"/>
              <a:ext cx="1549800" cy="442080"/>
            </a:xfrm>
            <a:custGeom>
              <a:avLst/>
              <a:gdLst/>
              <a:ahLst/>
              <a:cxnLst>
                <a:cxn ang="3cd4">
                  <a:pos x="hc" y="t"/>
                </a:cxn>
                <a:cxn ang="cd2">
                  <a:pos x="l" y="vc"/>
                </a:cxn>
                <a:cxn ang="cd4">
                  <a:pos x="hc" y="b"/>
                </a:cxn>
                <a:cxn ang="0">
                  <a:pos x="r" y="vc"/>
                </a:cxn>
              </a:cxnLst>
              <a:rect l="l" t="t" r="r" b="b"/>
              <a:pathLst>
                <a:path w="4306" h="1229">
                  <a:moveTo>
                    <a:pt x="2153" y="1229"/>
                  </a:moveTo>
                  <a:lnTo>
                    <a:pt x="0" y="1229"/>
                  </a:lnTo>
                  <a:lnTo>
                    <a:pt x="0" y="0"/>
                  </a:lnTo>
                  <a:lnTo>
                    <a:pt x="4306" y="0"/>
                  </a:lnTo>
                  <a:lnTo>
                    <a:pt x="4306" y="1229"/>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9" name="Freeform 78">
              <a:extLst>
                <a:ext uri="{FF2B5EF4-FFF2-40B4-BE49-F238E27FC236}">
                  <a16:creationId xmlns:a16="http://schemas.microsoft.com/office/drawing/2014/main" id="{1A1C7B75-FF2F-7E44-A346-038B361DF3B2}"/>
                </a:ext>
              </a:extLst>
            </p:cNvPr>
            <p:cNvSpPr/>
            <p:nvPr/>
          </p:nvSpPr>
          <p:spPr>
            <a:xfrm>
              <a:off x="7799040" y="2959920"/>
              <a:ext cx="307080" cy="398880"/>
            </a:xfrm>
            <a:custGeom>
              <a:avLst/>
              <a:gdLst/>
              <a:ahLst/>
              <a:cxnLst>
                <a:cxn ang="3cd4">
                  <a:pos x="hc" y="t"/>
                </a:cxn>
                <a:cxn ang="cd2">
                  <a:pos x="l" y="vc"/>
                </a:cxn>
                <a:cxn ang="cd4">
                  <a:pos x="hc" y="b"/>
                </a:cxn>
                <a:cxn ang="0">
                  <a:pos x="r" y="vc"/>
                </a:cxn>
              </a:cxnLst>
              <a:rect l="l" t="t" r="r" b="b"/>
              <a:pathLst>
                <a:path w="854" h="1109">
                  <a:moveTo>
                    <a:pt x="479" y="862"/>
                  </a:moveTo>
                  <a:cubicBezTo>
                    <a:pt x="672" y="790"/>
                    <a:pt x="854" y="568"/>
                    <a:pt x="854" y="330"/>
                  </a:cubicBezTo>
                  <a:cubicBezTo>
                    <a:pt x="854" y="134"/>
                    <a:pt x="722" y="0"/>
                    <a:pt x="538" y="0"/>
                  </a:cubicBezTo>
                  <a:cubicBezTo>
                    <a:pt x="272" y="0"/>
                    <a:pt x="0" y="280"/>
                    <a:pt x="0" y="568"/>
                  </a:cubicBezTo>
                  <a:cubicBezTo>
                    <a:pt x="0" y="773"/>
                    <a:pt x="137" y="896"/>
                    <a:pt x="316" y="896"/>
                  </a:cubicBezTo>
                  <a:cubicBezTo>
                    <a:pt x="347" y="896"/>
                    <a:pt x="389" y="890"/>
                    <a:pt x="437" y="879"/>
                  </a:cubicBezTo>
                  <a:cubicBezTo>
                    <a:pt x="431" y="955"/>
                    <a:pt x="431" y="958"/>
                    <a:pt x="431" y="974"/>
                  </a:cubicBezTo>
                  <a:cubicBezTo>
                    <a:pt x="431" y="1014"/>
                    <a:pt x="431" y="1109"/>
                    <a:pt x="535" y="1109"/>
                  </a:cubicBezTo>
                  <a:cubicBezTo>
                    <a:pt x="680" y="1109"/>
                    <a:pt x="739" y="882"/>
                    <a:pt x="739" y="871"/>
                  </a:cubicBezTo>
                  <a:cubicBezTo>
                    <a:pt x="739" y="860"/>
                    <a:pt x="731" y="857"/>
                    <a:pt x="728" y="857"/>
                  </a:cubicBezTo>
                  <a:cubicBezTo>
                    <a:pt x="717" y="857"/>
                    <a:pt x="714" y="862"/>
                    <a:pt x="711" y="871"/>
                  </a:cubicBezTo>
                  <a:cubicBezTo>
                    <a:pt x="683" y="958"/>
                    <a:pt x="610" y="988"/>
                    <a:pt x="568" y="988"/>
                  </a:cubicBezTo>
                  <a:cubicBezTo>
                    <a:pt x="510" y="988"/>
                    <a:pt x="493" y="955"/>
                    <a:pt x="479" y="862"/>
                  </a:cubicBezTo>
                  <a:close/>
                  <a:moveTo>
                    <a:pt x="246" y="851"/>
                  </a:moveTo>
                  <a:cubicBezTo>
                    <a:pt x="151" y="815"/>
                    <a:pt x="109" y="717"/>
                    <a:pt x="109" y="608"/>
                  </a:cubicBezTo>
                  <a:cubicBezTo>
                    <a:pt x="109" y="521"/>
                    <a:pt x="140" y="347"/>
                    <a:pt x="235" y="213"/>
                  </a:cubicBezTo>
                  <a:cubicBezTo>
                    <a:pt x="325" y="87"/>
                    <a:pt x="440" y="31"/>
                    <a:pt x="532" y="31"/>
                  </a:cubicBezTo>
                  <a:cubicBezTo>
                    <a:pt x="655" y="31"/>
                    <a:pt x="745" y="126"/>
                    <a:pt x="745" y="291"/>
                  </a:cubicBezTo>
                  <a:cubicBezTo>
                    <a:pt x="745" y="414"/>
                    <a:pt x="680" y="703"/>
                    <a:pt x="473" y="820"/>
                  </a:cubicBezTo>
                  <a:cubicBezTo>
                    <a:pt x="468" y="776"/>
                    <a:pt x="456" y="686"/>
                    <a:pt x="364" y="686"/>
                  </a:cubicBezTo>
                  <a:cubicBezTo>
                    <a:pt x="300" y="686"/>
                    <a:pt x="241" y="748"/>
                    <a:pt x="241" y="812"/>
                  </a:cubicBezTo>
                  <a:cubicBezTo>
                    <a:pt x="241" y="837"/>
                    <a:pt x="246" y="851"/>
                    <a:pt x="246" y="851"/>
                  </a:cubicBezTo>
                  <a:close/>
                  <a:moveTo>
                    <a:pt x="322" y="865"/>
                  </a:moveTo>
                  <a:cubicBezTo>
                    <a:pt x="305" y="865"/>
                    <a:pt x="266" y="865"/>
                    <a:pt x="266" y="812"/>
                  </a:cubicBezTo>
                  <a:cubicBezTo>
                    <a:pt x="266" y="764"/>
                    <a:pt x="314" y="714"/>
                    <a:pt x="364" y="714"/>
                  </a:cubicBezTo>
                  <a:cubicBezTo>
                    <a:pt x="417" y="714"/>
                    <a:pt x="440" y="745"/>
                    <a:pt x="440" y="818"/>
                  </a:cubicBezTo>
                  <a:cubicBezTo>
                    <a:pt x="440" y="837"/>
                    <a:pt x="440" y="837"/>
                    <a:pt x="428" y="843"/>
                  </a:cubicBezTo>
                  <a:cubicBezTo>
                    <a:pt x="395" y="857"/>
                    <a:pt x="358" y="865"/>
                    <a:pt x="322" y="86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0" name="Freeform 79">
              <a:extLst>
                <a:ext uri="{FF2B5EF4-FFF2-40B4-BE49-F238E27FC236}">
                  <a16:creationId xmlns:a16="http://schemas.microsoft.com/office/drawing/2014/main" id="{4531489E-669A-BF49-AC6E-CB6B11EE65AB}"/>
                </a:ext>
              </a:extLst>
            </p:cNvPr>
            <p:cNvSpPr/>
            <p:nvPr/>
          </p:nvSpPr>
          <p:spPr>
            <a:xfrm>
              <a:off x="8169840" y="2939760"/>
              <a:ext cx="103320" cy="443159"/>
            </a:xfrm>
            <a:custGeom>
              <a:avLst/>
              <a:gdLst/>
              <a:ahLst/>
              <a:cxnLst>
                <a:cxn ang="3cd4">
                  <a:pos x="hc" y="t"/>
                </a:cxn>
                <a:cxn ang="cd2">
                  <a:pos x="l" y="vc"/>
                </a:cxn>
                <a:cxn ang="cd4">
                  <a:pos x="hc" y="b"/>
                </a:cxn>
                <a:cxn ang="0">
                  <a:pos x="r" y="vc"/>
                </a:cxn>
              </a:cxnLst>
              <a:rect l="l" t="t" r="r" b="b"/>
              <a:pathLst>
                <a:path w="288" h="1232">
                  <a:moveTo>
                    <a:pt x="288" y="1221"/>
                  </a:moveTo>
                  <a:cubicBezTo>
                    <a:pt x="288" y="1218"/>
                    <a:pt x="288" y="1215"/>
                    <a:pt x="266" y="1193"/>
                  </a:cubicBezTo>
                  <a:cubicBezTo>
                    <a:pt x="112" y="1039"/>
                    <a:pt x="73" y="806"/>
                    <a:pt x="73" y="616"/>
                  </a:cubicBezTo>
                  <a:cubicBezTo>
                    <a:pt x="73" y="403"/>
                    <a:pt x="120" y="188"/>
                    <a:pt x="272" y="34"/>
                  </a:cubicBezTo>
                  <a:cubicBezTo>
                    <a:pt x="288" y="20"/>
                    <a:pt x="288" y="17"/>
                    <a:pt x="288" y="11"/>
                  </a:cubicBezTo>
                  <a:cubicBezTo>
                    <a:pt x="288" y="3"/>
                    <a:pt x="283" y="0"/>
                    <a:pt x="274" y="0"/>
                  </a:cubicBezTo>
                  <a:cubicBezTo>
                    <a:pt x="263" y="0"/>
                    <a:pt x="151" y="84"/>
                    <a:pt x="78" y="241"/>
                  </a:cubicBezTo>
                  <a:cubicBezTo>
                    <a:pt x="14" y="375"/>
                    <a:pt x="0" y="512"/>
                    <a:pt x="0" y="616"/>
                  </a:cubicBezTo>
                  <a:cubicBezTo>
                    <a:pt x="0" y="714"/>
                    <a:pt x="14" y="862"/>
                    <a:pt x="81" y="1002"/>
                  </a:cubicBezTo>
                  <a:cubicBezTo>
                    <a:pt x="157" y="1154"/>
                    <a:pt x="263" y="1232"/>
                    <a:pt x="274" y="1232"/>
                  </a:cubicBezTo>
                  <a:cubicBezTo>
                    <a:pt x="283" y="1232"/>
                    <a:pt x="288" y="1229"/>
                    <a:pt x="288" y="12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1" name="Freeform 80">
              <a:extLst>
                <a:ext uri="{FF2B5EF4-FFF2-40B4-BE49-F238E27FC236}">
                  <a16:creationId xmlns:a16="http://schemas.microsoft.com/office/drawing/2014/main" id="{8F809264-D9CD-A544-94DD-8C64AD8453E7}"/>
                </a:ext>
              </a:extLst>
            </p:cNvPr>
            <p:cNvSpPr/>
            <p:nvPr/>
          </p:nvSpPr>
          <p:spPr>
            <a:xfrm>
              <a:off x="8312039" y="2968919"/>
              <a:ext cx="205200" cy="303120"/>
            </a:xfrm>
            <a:custGeom>
              <a:avLst/>
              <a:gdLst/>
              <a:ahLst/>
              <a:cxnLst>
                <a:cxn ang="3cd4">
                  <a:pos x="hc" y="t"/>
                </a:cxn>
                <a:cxn ang="cd2">
                  <a:pos x="l" y="vc"/>
                </a:cxn>
                <a:cxn ang="cd4">
                  <a:pos x="hc" y="b"/>
                </a:cxn>
                <a:cxn ang="0">
                  <a:pos x="r" y="vc"/>
                </a:cxn>
              </a:cxnLst>
              <a:rect l="l" t="t" r="r" b="b"/>
              <a:pathLst>
                <a:path w="571" h="843">
                  <a:moveTo>
                    <a:pt x="420" y="95"/>
                  </a:moveTo>
                  <a:cubicBezTo>
                    <a:pt x="431" y="50"/>
                    <a:pt x="434" y="39"/>
                    <a:pt x="532" y="39"/>
                  </a:cubicBezTo>
                  <a:cubicBezTo>
                    <a:pt x="563" y="39"/>
                    <a:pt x="571" y="39"/>
                    <a:pt x="571" y="14"/>
                  </a:cubicBezTo>
                  <a:cubicBezTo>
                    <a:pt x="571" y="0"/>
                    <a:pt x="560" y="0"/>
                    <a:pt x="554" y="0"/>
                  </a:cubicBezTo>
                  <a:cubicBezTo>
                    <a:pt x="518" y="0"/>
                    <a:pt x="426" y="3"/>
                    <a:pt x="392" y="3"/>
                  </a:cubicBezTo>
                  <a:cubicBezTo>
                    <a:pt x="353" y="3"/>
                    <a:pt x="263" y="0"/>
                    <a:pt x="227" y="0"/>
                  </a:cubicBezTo>
                  <a:cubicBezTo>
                    <a:pt x="218" y="0"/>
                    <a:pt x="202" y="0"/>
                    <a:pt x="202" y="25"/>
                  </a:cubicBezTo>
                  <a:cubicBezTo>
                    <a:pt x="202" y="39"/>
                    <a:pt x="213" y="39"/>
                    <a:pt x="235" y="39"/>
                  </a:cubicBezTo>
                  <a:cubicBezTo>
                    <a:pt x="288" y="39"/>
                    <a:pt x="322" y="39"/>
                    <a:pt x="322" y="62"/>
                  </a:cubicBezTo>
                  <a:cubicBezTo>
                    <a:pt x="322" y="67"/>
                    <a:pt x="322" y="70"/>
                    <a:pt x="319" y="81"/>
                  </a:cubicBezTo>
                  <a:lnTo>
                    <a:pt x="151" y="748"/>
                  </a:lnTo>
                  <a:cubicBezTo>
                    <a:pt x="140" y="792"/>
                    <a:pt x="137" y="804"/>
                    <a:pt x="39" y="804"/>
                  </a:cubicBezTo>
                  <a:cubicBezTo>
                    <a:pt x="11" y="804"/>
                    <a:pt x="0" y="804"/>
                    <a:pt x="0" y="829"/>
                  </a:cubicBezTo>
                  <a:cubicBezTo>
                    <a:pt x="0" y="843"/>
                    <a:pt x="14" y="843"/>
                    <a:pt x="20" y="843"/>
                  </a:cubicBezTo>
                  <a:cubicBezTo>
                    <a:pt x="53" y="843"/>
                    <a:pt x="146" y="840"/>
                    <a:pt x="179" y="840"/>
                  </a:cubicBezTo>
                  <a:cubicBezTo>
                    <a:pt x="218" y="840"/>
                    <a:pt x="308" y="843"/>
                    <a:pt x="347" y="843"/>
                  </a:cubicBezTo>
                  <a:cubicBezTo>
                    <a:pt x="356" y="843"/>
                    <a:pt x="370" y="843"/>
                    <a:pt x="370" y="820"/>
                  </a:cubicBezTo>
                  <a:cubicBezTo>
                    <a:pt x="370" y="804"/>
                    <a:pt x="361" y="804"/>
                    <a:pt x="333" y="804"/>
                  </a:cubicBezTo>
                  <a:cubicBezTo>
                    <a:pt x="311" y="804"/>
                    <a:pt x="305" y="804"/>
                    <a:pt x="280" y="804"/>
                  </a:cubicBezTo>
                  <a:cubicBezTo>
                    <a:pt x="255" y="801"/>
                    <a:pt x="249" y="795"/>
                    <a:pt x="249" y="781"/>
                  </a:cubicBezTo>
                  <a:cubicBezTo>
                    <a:pt x="249" y="770"/>
                    <a:pt x="252" y="762"/>
                    <a:pt x="255" y="75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2" name="Freeform 81">
              <a:extLst>
                <a:ext uri="{FF2B5EF4-FFF2-40B4-BE49-F238E27FC236}">
                  <a16:creationId xmlns:a16="http://schemas.microsoft.com/office/drawing/2014/main" id="{2B463C5C-EE90-2C45-A4E3-3A4A0B2206CB}"/>
                </a:ext>
              </a:extLst>
            </p:cNvPr>
            <p:cNvSpPr/>
            <p:nvPr/>
          </p:nvSpPr>
          <p:spPr>
            <a:xfrm>
              <a:off x="8564040" y="3224880"/>
              <a:ext cx="52200" cy="132840"/>
            </a:xfrm>
            <a:custGeom>
              <a:avLst/>
              <a:gdLst/>
              <a:ahLst/>
              <a:cxnLst>
                <a:cxn ang="3cd4">
                  <a:pos x="hc" y="t"/>
                </a:cxn>
                <a:cxn ang="cd2">
                  <a:pos x="l" y="vc"/>
                </a:cxn>
                <a:cxn ang="cd4">
                  <a:pos x="hc" y="b"/>
                </a:cxn>
                <a:cxn ang="0">
                  <a:pos x="r" y="vc"/>
                </a:cxn>
              </a:cxnLst>
              <a:rect l="l" t="t" r="r" b="b"/>
              <a:pathLst>
                <a:path w="146" h="370">
                  <a:moveTo>
                    <a:pt x="146" y="129"/>
                  </a:moveTo>
                  <a:cubicBezTo>
                    <a:pt x="146" y="48"/>
                    <a:pt x="115" y="0"/>
                    <a:pt x="67" y="0"/>
                  </a:cubicBezTo>
                  <a:cubicBezTo>
                    <a:pt x="25" y="0"/>
                    <a:pt x="0" y="31"/>
                    <a:pt x="0" y="64"/>
                  </a:cubicBezTo>
                  <a:cubicBezTo>
                    <a:pt x="0" y="98"/>
                    <a:pt x="25" y="132"/>
                    <a:pt x="67" y="132"/>
                  </a:cubicBezTo>
                  <a:cubicBezTo>
                    <a:pt x="81" y="132"/>
                    <a:pt x="98" y="126"/>
                    <a:pt x="109" y="115"/>
                  </a:cubicBezTo>
                  <a:cubicBezTo>
                    <a:pt x="115" y="112"/>
                    <a:pt x="115" y="112"/>
                    <a:pt x="118" y="112"/>
                  </a:cubicBezTo>
                  <a:cubicBezTo>
                    <a:pt x="118" y="112"/>
                    <a:pt x="120" y="112"/>
                    <a:pt x="120" y="129"/>
                  </a:cubicBezTo>
                  <a:cubicBezTo>
                    <a:pt x="120" y="221"/>
                    <a:pt x="76" y="297"/>
                    <a:pt x="34" y="336"/>
                  </a:cubicBezTo>
                  <a:cubicBezTo>
                    <a:pt x="20" y="350"/>
                    <a:pt x="20" y="353"/>
                    <a:pt x="20" y="356"/>
                  </a:cubicBezTo>
                  <a:cubicBezTo>
                    <a:pt x="20" y="367"/>
                    <a:pt x="25" y="370"/>
                    <a:pt x="34" y="370"/>
                  </a:cubicBezTo>
                  <a:cubicBezTo>
                    <a:pt x="48" y="370"/>
                    <a:pt x="146" y="274"/>
                    <a:pt x="146"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3" name="Freeform 82">
              <a:extLst>
                <a:ext uri="{FF2B5EF4-FFF2-40B4-BE49-F238E27FC236}">
                  <a16:creationId xmlns:a16="http://schemas.microsoft.com/office/drawing/2014/main" id="{B55E058C-4D1D-5B47-BA7D-69B3F968FCC8}"/>
                </a:ext>
              </a:extLst>
            </p:cNvPr>
            <p:cNvSpPr/>
            <p:nvPr/>
          </p:nvSpPr>
          <p:spPr>
            <a:xfrm>
              <a:off x="8739360" y="3075839"/>
              <a:ext cx="203400" cy="201240"/>
            </a:xfrm>
            <a:custGeom>
              <a:avLst/>
              <a:gdLst/>
              <a:ahLst/>
              <a:cxnLst>
                <a:cxn ang="3cd4">
                  <a:pos x="hc" y="t"/>
                </a:cxn>
                <a:cxn ang="cd2">
                  <a:pos x="l" y="vc"/>
                </a:cxn>
                <a:cxn ang="cd4">
                  <a:pos x="hc" y="b"/>
                </a:cxn>
                <a:cxn ang="0">
                  <a:pos x="r" y="vc"/>
                </a:cxn>
              </a:cxnLst>
              <a:rect l="l" t="t" r="r" b="b"/>
              <a:pathLst>
                <a:path w="566" h="560">
                  <a:moveTo>
                    <a:pt x="412" y="78"/>
                  </a:moveTo>
                  <a:cubicBezTo>
                    <a:pt x="389" y="34"/>
                    <a:pt x="353" y="0"/>
                    <a:pt x="297" y="0"/>
                  </a:cubicBezTo>
                  <a:cubicBezTo>
                    <a:pt x="154" y="0"/>
                    <a:pt x="0" y="182"/>
                    <a:pt x="0" y="361"/>
                  </a:cubicBezTo>
                  <a:cubicBezTo>
                    <a:pt x="0" y="479"/>
                    <a:pt x="67" y="560"/>
                    <a:pt x="165" y="560"/>
                  </a:cubicBezTo>
                  <a:cubicBezTo>
                    <a:pt x="190" y="560"/>
                    <a:pt x="252" y="554"/>
                    <a:pt x="325" y="468"/>
                  </a:cubicBezTo>
                  <a:cubicBezTo>
                    <a:pt x="336" y="518"/>
                    <a:pt x="378" y="560"/>
                    <a:pt x="437" y="560"/>
                  </a:cubicBezTo>
                  <a:cubicBezTo>
                    <a:pt x="482" y="560"/>
                    <a:pt x="510" y="532"/>
                    <a:pt x="529" y="493"/>
                  </a:cubicBezTo>
                  <a:cubicBezTo>
                    <a:pt x="549" y="448"/>
                    <a:pt x="566" y="372"/>
                    <a:pt x="566" y="370"/>
                  </a:cubicBezTo>
                  <a:cubicBezTo>
                    <a:pt x="566" y="358"/>
                    <a:pt x="554" y="358"/>
                    <a:pt x="552" y="358"/>
                  </a:cubicBezTo>
                  <a:cubicBezTo>
                    <a:pt x="538" y="358"/>
                    <a:pt x="538" y="361"/>
                    <a:pt x="535" y="381"/>
                  </a:cubicBezTo>
                  <a:cubicBezTo>
                    <a:pt x="512" y="459"/>
                    <a:pt x="490" y="532"/>
                    <a:pt x="440" y="532"/>
                  </a:cubicBezTo>
                  <a:cubicBezTo>
                    <a:pt x="406" y="532"/>
                    <a:pt x="403" y="501"/>
                    <a:pt x="403" y="476"/>
                  </a:cubicBezTo>
                  <a:cubicBezTo>
                    <a:pt x="403" y="448"/>
                    <a:pt x="406" y="440"/>
                    <a:pt x="420" y="384"/>
                  </a:cubicBezTo>
                  <a:cubicBezTo>
                    <a:pt x="434" y="333"/>
                    <a:pt x="434" y="319"/>
                    <a:pt x="445" y="274"/>
                  </a:cubicBezTo>
                  <a:lnTo>
                    <a:pt x="490" y="101"/>
                  </a:lnTo>
                  <a:cubicBezTo>
                    <a:pt x="498" y="64"/>
                    <a:pt x="498" y="64"/>
                    <a:pt x="498" y="59"/>
                  </a:cubicBezTo>
                  <a:cubicBezTo>
                    <a:pt x="498" y="36"/>
                    <a:pt x="484" y="25"/>
                    <a:pt x="465" y="25"/>
                  </a:cubicBezTo>
                  <a:cubicBezTo>
                    <a:pt x="434" y="25"/>
                    <a:pt x="414" y="53"/>
                    <a:pt x="412" y="78"/>
                  </a:cubicBezTo>
                  <a:close/>
                  <a:moveTo>
                    <a:pt x="330" y="400"/>
                  </a:moveTo>
                  <a:cubicBezTo>
                    <a:pt x="325" y="423"/>
                    <a:pt x="325" y="423"/>
                    <a:pt x="305" y="445"/>
                  </a:cubicBezTo>
                  <a:cubicBezTo>
                    <a:pt x="252" y="512"/>
                    <a:pt x="202" y="532"/>
                    <a:pt x="168" y="532"/>
                  </a:cubicBezTo>
                  <a:cubicBezTo>
                    <a:pt x="106" y="532"/>
                    <a:pt x="87" y="465"/>
                    <a:pt x="87" y="417"/>
                  </a:cubicBezTo>
                  <a:cubicBezTo>
                    <a:pt x="87" y="356"/>
                    <a:pt x="126" y="202"/>
                    <a:pt x="157" y="146"/>
                  </a:cubicBezTo>
                  <a:cubicBezTo>
                    <a:pt x="193" y="73"/>
                    <a:pt x="249" y="28"/>
                    <a:pt x="300" y="28"/>
                  </a:cubicBezTo>
                  <a:cubicBezTo>
                    <a:pt x="381" y="28"/>
                    <a:pt x="398" y="129"/>
                    <a:pt x="398" y="137"/>
                  </a:cubicBezTo>
                  <a:cubicBezTo>
                    <a:pt x="398" y="143"/>
                    <a:pt x="395" y="151"/>
                    <a:pt x="392" y="15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4" name="Freeform 83">
              <a:extLst>
                <a:ext uri="{FF2B5EF4-FFF2-40B4-BE49-F238E27FC236}">
                  <a16:creationId xmlns:a16="http://schemas.microsoft.com/office/drawing/2014/main" id="{FF2521A7-F23B-E743-A216-9AF80349C4C2}"/>
                </a:ext>
              </a:extLst>
            </p:cNvPr>
            <p:cNvSpPr/>
            <p:nvPr/>
          </p:nvSpPr>
          <p:spPr>
            <a:xfrm>
              <a:off x="8989200" y="3132359"/>
              <a:ext cx="113400" cy="206280"/>
            </a:xfrm>
            <a:custGeom>
              <a:avLst/>
              <a:gdLst/>
              <a:ahLst/>
              <a:cxnLst>
                <a:cxn ang="3cd4">
                  <a:pos x="hc" y="t"/>
                </a:cxn>
                <a:cxn ang="cd2">
                  <a:pos x="l" y="vc"/>
                </a:cxn>
                <a:cxn ang="cd4">
                  <a:pos x="hc" y="b"/>
                </a:cxn>
                <a:cxn ang="0">
                  <a:pos x="r" y="vc"/>
                </a:cxn>
              </a:cxnLst>
              <a:rect l="l" t="t" r="r" b="b"/>
              <a:pathLst>
                <a:path w="316" h="574">
                  <a:moveTo>
                    <a:pt x="196" y="25"/>
                  </a:moveTo>
                  <a:cubicBezTo>
                    <a:pt x="196" y="0"/>
                    <a:pt x="193" y="0"/>
                    <a:pt x="171" y="0"/>
                  </a:cubicBezTo>
                  <a:cubicBezTo>
                    <a:pt x="115" y="53"/>
                    <a:pt x="36" y="56"/>
                    <a:pt x="0" y="56"/>
                  </a:cubicBezTo>
                  <a:lnTo>
                    <a:pt x="0" y="87"/>
                  </a:lnTo>
                  <a:cubicBezTo>
                    <a:pt x="20" y="87"/>
                    <a:pt x="78" y="87"/>
                    <a:pt x="126" y="62"/>
                  </a:cubicBezTo>
                  <a:lnTo>
                    <a:pt x="126" y="504"/>
                  </a:lnTo>
                  <a:cubicBezTo>
                    <a:pt x="126" y="532"/>
                    <a:pt x="126" y="543"/>
                    <a:pt x="39" y="543"/>
                  </a:cubicBezTo>
                  <a:lnTo>
                    <a:pt x="6" y="543"/>
                  </a:lnTo>
                  <a:lnTo>
                    <a:pt x="6" y="574"/>
                  </a:lnTo>
                  <a:cubicBezTo>
                    <a:pt x="22" y="574"/>
                    <a:pt x="129" y="571"/>
                    <a:pt x="160" y="571"/>
                  </a:cubicBezTo>
                  <a:cubicBezTo>
                    <a:pt x="188" y="571"/>
                    <a:pt x="297" y="574"/>
                    <a:pt x="316" y="574"/>
                  </a:cubicBezTo>
                  <a:lnTo>
                    <a:pt x="316" y="543"/>
                  </a:lnTo>
                  <a:lnTo>
                    <a:pt x="283" y="543"/>
                  </a:lnTo>
                  <a:cubicBezTo>
                    <a:pt x="196" y="543"/>
                    <a:pt x="196" y="532"/>
                    <a:pt x="196" y="50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5" name="Freeform 84">
              <a:extLst>
                <a:ext uri="{FF2B5EF4-FFF2-40B4-BE49-F238E27FC236}">
                  <a16:creationId xmlns:a16="http://schemas.microsoft.com/office/drawing/2014/main" id="{0E6CFA58-4603-AF45-8D34-3CAB475C969D}"/>
                </a:ext>
              </a:extLst>
            </p:cNvPr>
            <p:cNvSpPr/>
            <p:nvPr/>
          </p:nvSpPr>
          <p:spPr>
            <a:xfrm>
              <a:off x="9178560" y="2939760"/>
              <a:ext cx="103320" cy="443159"/>
            </a:xfrm>
            <a:custGeom>
              <a:avLst/>
              <a:gdLst/>
              <a:ahLst/>
              <a:cxnLst>
                <a:cxn ang="3cd4">
                  <a:pos x="hc" y="t"/>
                </a:cxn>
                <a:cxn ang="cd2">
                  <a:pos x="l" y="vc"/>
                </a:cxn>
                <a:cxn ang="cd4">
                  <a:pos x="hc" y="b"/>
                </a:cxn>
                <a:cxn ang="0">
                  <a:pos x="r" y="vc"/>
                </a:cxn>
              </a:cxnLst>
              <a:rect l="l" t="t" r="r" b="b"/>
              <a:pathLst>
                <a:path w="288" h="1232">
                  <a:moveTo>
                    <a:pt x="288" y="616"/>
                  </a:moveTo>
                  <a:cubicBezTo>
                    <a:pt x="288" y="521"/>
                    <a:pt x="274" y="372"/>
                    <a:pt x="207" y="232"/>
                  </a:cubicBezTo>
                  <a:cubicBezTo>
                    <a:pt x="132" y="81"/>
                    <a:pt x="25" y="0"/>
                    <a:pt x="11" y="0"/>
                  </a:cubicBezTo>
                  <a:cubicBezTo>
                    <a:pt x="6" y="0"/>
                    <a:pt x="0" y="6"/>
                    <a:pt x="0" y="11"/>
                  </a:cubicBezTo>
                  <a:cubicBezTo>
                    <a:pt x="0" y="17"/>
                    <a:pt x="0" y="20"/>
                    <a:pt x="22" y="42"/>
                  </a:cubicBezTo>
                  <a:cubicBezTo>
                    <a:pt x="146" y="162"/>
                    <a:pt x="216" y="358"/>
                    <a:pt x="216" y="616"/>
                  </a:cubicBezTo>
                  <a:cubicBezTo>
                    <a:pt x="216" y="826"/>
                    <a:pt x="171" y="1044"/>
                    <a:pt x="17" y="1198"/>
                  </a:cubicBezTo>
                  <a:cubicBezTo>
                    <a:pt x="0" y="1215"/>
                    <a:pt x="0" y="1218"/>
                    <a:pt x="0" y="1221"/>
                  </a:cubicBezTo>
                  <a:cubicBezTo>
                    <a:pt x="0" y="1229"/>
                    <a:pt x="6" y="1232"/>
                    <a:pt x="11" y="1232"/>
                  </a:cubicBezTo>
                  <a:cubicBezTo>
                    <a:pt x="25" y="1232"/>
                    <a:pt x="137" y="1148"/>
                    <a:pt x="210" y="991"/>
                  </a:cubicBezTo>
                  <a:cubicBezTo>
                    <a:pt x="274" y="857"/>
                    <a:pt x="288" y="720"/>
                    <a:pt x="288" y="6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86" name="Group 85" descr="28§display§Q(I,a_2)§svg§600§FALSE" title="TexMaths">
            <a:extLst>
              <a:ext uri="{FF2B5EF4-FFF2-40B4-BE49-F238E27FC236}">
                <a16:creationId xmlns:a16="http://schemas.microsoft.com/office/drawing/2014/main" id="{13695204-453A-F34E-BE39-28A59B0BBA1A}"/>
              </a:ext>
            </a:extLst>
          </p:cNvPr>
          <p:cNvGrpSpPr/>
          <p:nvPr/>
        </p:nvGrpSpPr>
        <p:grpSpPr>
          <a:xfrm>
            <a:off x="7868160" y="4037039"/>
            <a:ext cx="1549800" cy="443160"/>
            <a:chOff x="7868160" y="4037039"/>
            <a:chExt cx="1549800" cy="443160"/>
          </a:xfrm>
        </p:grpSpPr>
        <p:sp>
          <p:nvSpPr>
            <p:cNvPr id="87" name="Freeform 86">
              <a:extLst>
                <a:ext uri="{FF2B5EF4-FFF2-40B4-BE49-F238E27FC236}">
                  <a16:creationId xmlns:a16="http://schemas.microsoft.com/office/drawing/2014/main" id="{1DFC6B53-17A3-7744-8DCE-94549FDED073}"/>
                </a:ext>
              </a:extLst>
            </p:cNvPr>
            <p:cNvSpPr/>
            <p:nvPr/>
          </p:nvSpPr>
          <p:spPr>
            <a:xfrm>
              <a:off x="7868160" y="4038119"/>
              <a:ext cx="1549800" cy="442080"/>
            </a:xfrm>
            <a:custGeom>
              <a:avLst/>
              <a:gdLst/>
              <a:ahLst/>
              <a:cxnLst>
                <a:cxn ang="3cd4">
                  <a:pos x="hc" y="t"/>
                </a:cxn>
                <a:cxn ang="cd2">
                  <a:pos x="l" y="vc"/>
                </a:cxn>
                <a:cxn ang="cd4">
                  <a:pos x="hc" y="b"/>
                </a:cxn>
                <a:cxn ang="0">
                  <a:pos x="r" y="vc"/>
                </a:cxn>
              </a:cxnLst>
              <a:rect l="l" t="t" r="r" b="b"/>
              <a:pathLst>
                <a:path w="4306" h="1229">
                  <a:moveTo>
                    <a:pt x="2153" y="1229"/>
                  </a:moveTo>
                  <a:lnTo>
                    <a:pt x="0" y="1229"/>
                  </a:lnTo>
                  <a:lnTo>
                    <a:pt x="0" y="0"/>
                  </a:lnTo>
                  <a:lnTo>
                    <a:pt x="4306" y="0"/>
                  </a:lnTo>
                  <a:lnTo>
                    <a:pt x="4306" y="1229"/>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8" name="Freeform 87">
              <a:extLst>
                <a:ext uri="{FF2B5EF4-FFF2-40B4-BE49-F238E27FC236}">
                  <a16:creationId xmlns:a16="http://schemas.microsoft.com/office/drawing/2014/main" id="{5CF6E0E6-F847-F94A-A5BE-8438CBD5E611}"/>
                </a:ext>
              </a:extLst>
            </p:cNvPr>
            <p:cNvSpPr/>
            <p:nvPr/>
          </p:nvSpPr>
          <p:spPr>
            <a:xfrm>
              <a:off x="7890480" y="4057200"/>
              <a:ext cx="307080" cy="398880"/>
            </a:xfrm>
            <a:custGeom>
              <a:avLst/>
              <a:gdLst/>
              <a:ahLst/>
              <a:cxnLst>
                <a:cxn ang="3cd4">
                  <a:pos x="hc" y="t"/>
                </a:cxn>
                <a:cxn ang="cd2">
                  <a:pos x="l" y="vc"/>
                </a:cxn>
                <a:cxn ang="cd4">
                  <a:pos x="hc" y="b"/>
                </a:cxn>
                <a:cxn ang="0">
                  <a:pos x="r" y="vc"/>
                </a:cxn>
              </a:cxnLst>
              <a:rect l="l" t="t" r="r" b="b"/>
              <a:pathLst>
                <a:path w="854" h="1109">
                  <a:moveTo>
                    <a:pt x="479" y="862"/>
                  </a:moveTo>
                  <a:cubicBezTo>
                    <a:pt x="672" y="790"/>
                    <a:pt x="854" y="568"/>
                    <a:pt x="854" y="330"/>
                  </a:cubicBezTo>
                  <a:cubicBezTo>
                    <a:pt x="854" y="134"/>
                    <a:pt x="722" y="0"/>
                    <a:pt x="538" y="0"/>
                  </a:cubicBezTo>
                  <a:cubicBezTo>
                    <a:pt x="272" y="0"/>
                    <a:pt x="0" y="280"/>
                    <a:pt x="0" y="568"/>
                  </a:cubicBezTo>
                  <a:cubicBezTo>
                    <a:pt x="0" y="773"/>
                    <a:pt x="137" y="896"/>
                    <a:pt x="316" y="896"/>
                  </a:cubicBezTo>
                  <a:cubicBezTo>
                    <a:pt x="347" y="896"/>
                    <a:pt x="389" y="890"/>
                    <a:pt x="437" y="879"/>
                  </a:cubicBezTo>
                  <a:cubicBezTo>
                    <a:pt x="431" y="955"/>
                    <a:pt x="431" y="958"/>
                    <a:pt x="431" y="974"/>
                  </a:cubicBezTo>
                  <a:cubicBezTo>
                    <a:pt x="431" y="1014"/>
                    <a:pt x="431" y="1109"/>
                    <a:pt x="535" y="1109"/>
                  </a:cubicBezTo>
                  <a:cubicBezTo>
                    <a:pt x="680" y="1109"/>
                    <a:pt x="739" y="882"/>
                    <a:pt x="739" y="871"/>
                  </a:cubicBezTo>
                  <a:cubicBezTo>
                    <a:pt x="739" y="860"/>
                    <a:pt x="731" y="857"/>
                    <a:pt x="728" y="857"/>
                  </a:cubicBezTo>
                  <a:cubicBezTo>
                    <a:pt x="717" y="857"/>
                    <a:pt x="714" y="862"/>
                    <a:pt x="711" y="871"/>
                  </a:cubicBezTo>
                  <a:cubicBezTo>
                    <a:pt x="683" y="958"/>
                    <a:pt x="610" y="988"/>
                    <a:pt x="568" y="988"/>
                  </a:cubicBezTo>
                  <a:cubicBezTo>
                    <a:pt x="510" y="988"/>
                    <a:pt x="493" y="955"/>
                    <a:pt x="479" y="862"/>
                  </a:cubicBezTo>
                  <a:close/>
                  <a:moveTo>
                    <a:pt x="246" y="851"/>
                  </a:moveTo>
                  <a:cubicBezTo>
                    <a:pt x="151" y="815"/>
                    <a:pt x="109" y="717"/>
                    <a:pt x="109" y="608"/>
                  </a:cubicBezTo>
                  <a:cubicBezTo>
                    <a:pt x="109" y="521"/>
                    <a:pt x="140" y="347"/>
                    <a:pt x="235" y="213"/>
                  </a:cubicBezTo>
                  <a:cubicBezTo>
                    <a:pt x="325" y="87"/>
                    <a:pt x="440" y="31"/>
                    <a:pt x="532" y="31"/>
                  </a:cubicBezTo>
                  <a:cubicBezTo>
                    <a:pt x="655" y="31"/>
                    <a:pt x="745" y="126"/>
                    <a:pt x="745" y="291"/>
                  </a:cubicBezTo>
                  <a:cubicBezTo>
                    <a:pt x="745" y="414"/>
                    <a:pt x="680" y="703"/>
                    <a:pt x="473" y="820"/>
                  </a:cubicBezTo>
                  <a:cubicBezTo>
                    <a:pt x="468" y="776"/>
                    <a:pt x="456" y="686"/>
                    <a:pt x="364" y="686"/>
                  </a:cubicBezTo>
                  <a:cubicBezTo>
                    <a:pt x="300" y="686"/>
                    <a:pt x="241" y="748"/>
                    <a:pt x="241" y="812"/>
                  </a:cubicBezTo>
                  <a:cubicBezTo>
                    <a:pt x="241" y="837"/>
                    <a:pt x="246" y="851"/>
                    <a:pt x="246" y="851"/>
                  </a:cubicBezTo>
                  <a:close/>
                  <a:moveTo>
                    <a:pt x="322" y="865"/>
                  </a:moveTo>
                  <a:cubicBezTo>
                    <a:pt x="305" y="865"/>
                    <a:pt x="266" y="865"/>
                    <a:pt x="266" y="812"/>
                  </a:cubicBezTo>
                  <a:cubicBezTo>
                    <a:pt x="266" y="764"/>
                    <a:pt x="314" y="714"/>
                    <a:pt x="364" y="714"/>
                  </a:cubicBezTo>
                  <a:cubicBezTo>
                    <a:pt x="417" y="714"/>
                    <a:pt x="440" y="745"/>
                    <a:pt x="440" y="818"/>
                  </a:cubicBezTo>
                  <a:cubicBezTo>
                    <a:pt x="440" y="837"/>
                    <a:pt x="440" y="837"/>
                    <a:pt x="428" y="843"/>
                  </a:cubicBezTo>
                  <a:cubicBezTo>
                    <a:pt x="395" y="857"/>
                    <a:pt x="358" y="865"/>
                    <a:pt x="322" y="86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9" name="Freeform 88">
              <a:extLst>
                <a:ext uri="{FF2B5EF4-FFF2-40B4-BE49-F238E27FC236}">
                  <a16:creationId xmlns:a16="http://schemas.microsoft.com/office/drawing/2014/main" id="{F6CB33D5-EA73-6548-91AD-B71A18710B94}"/>
                </a:ext>
              </a:extLst>
            </p:cNvPr>
            <p:cNvSpPr/>
            <p:nvPr/>
          </p:nvSpPr>
          <p:spPr>
            <a:xfrm>
              <a:off x="8261279" y="4037039"/>
              <a:ext cx="103320" cy="443159"/>
            </a:xfrm>
            <a:custGeom>
              <a:avLst/>
              <a:gdLst/>
              <a:ahLst/>
              <a:cxnLst>
                <a:cxn ang="3cd4">
                  <a:pos x="hc" y="t"/>
                </a:cxn>
                <a:cxn ang="cd2">
                  <a:pos x="l" y="vc"/>
                </a:cxn>
                <a:cxn ang="cd4">
                  <a:pos x="hc" y="b"/>
                </a:cxn>
                <a:cxn ang="0">
                  <a:pos x="r" y="vc"/>
                </a:cxn>
              </a:cxnLst>
              <a:rect l="l" t="t" r="r" b="b"/>
              <a:pathLst>
                <a:path w="288" h="1232">
                  <a:moveTo>
                    <a:pt x="288" y="1221"/>
                  </a:moveTo>
                  <a:cubicBezTo>
                    <a:pt x="288" y="1218"/>
                    <a:pt x="288" y="1215"/>
                    <a:pt x="266" y="1193"/>
                  </a:cubicBezTo>
                  <a:cubicBezTo>
                    <a:pt x="112" y="1039"/>
                    <a:pt x="73" y="806"/>
                    <a:pt x="73" y="616"/>
                  </a:cubicBezTo>
                  <a:cubicBezTo>
                    <a:pt x="73" y="403"/>
                    <a:pt x="120" y="188"/>
                    <a:pt x="272" y="34"/>
                  </a:cubicBezTo>
                  <a:cubicBezTo>
                    <a:pt x="288" y="20"/>
                    <a:pt x="288" y="17"/>
                    <a:pt x="288" y="11"/>
                  </a:cubicBezTo>
                  <a:cubicBezTo>
                    <a:pt x="288" y="3"/>
                    <a:pt x="283" y="0"/>
                    <a:pt x="274" y="0"/>
                  </a:cubicBezTo>
                  <a:cubicBezTo>
                    <a:pt x="263" y="0"/>
                    <a:pt x="151" y="84"/>
                    <a:pt x="78" y="241"/>
                  </a:cubicBezTo>
                  <a:cubicBezTo>
                    <a:pt x="14" y="375"/>
                    <a:pt x="0" y="512"/>
                    <a:pt x="0" y="616"/>
                  </a:cubicBezTo>
                  <a:cubicBezTo>
                    <a:pt x="0" y="714"/>
                    <a:pt x="14" y="862"/>
                    <a:pt x="81" y="1002"/>
                  </a:cubicBezTo>
                  <a:cubicBezTo>
                    <a:pt x="157" y="1154"/>
                    <a:pt x="263" y="1232"/>
                    <a:pt x="274" y="1232"/>
                  </a:cubicBezTo>
                  <a:cubicBezTo>
                    <a:pt x="283" y="1232"/>
                    <a:pt x="288" y="1229"/>
                    <a:pt x="288" y="12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0" name="Freeform 89">
              <a:extLst>
                <a:ext uri="{FF2B5EF4-FFF2-40B4-BE49-F238E27FC236}">
                  <a16:creationId xmlns:a16="http://schemas.microsoft.com/office/drawing/2014/main" id="{ED71A343-4F20-2646-8F4E-C5D91D5E354C}"/>
                </a:ext>
              </a:extLst>
            </p:cNvPr>
            <p:cNvSpPr/>
            <p:nvPr/>
          </p:nvSpPr>
          <p:spPr>
            <a:xfrm>
              <a:off x="8403480" y="4066200"/>
              <a:ext cx="205200" cy="303120"/>
            </a:xfrm>
            <a:custGeom>
              <a:avLst/>
              <a:gdLst/>
              <a:ahLst/>
              <a:cxnLst>
                <a:cxn ang="3cd4">
                  <a:pos x="hc" y="t"/>
                </a:cxn>
                <a:cxn ang="cd2">
                  <a:pos x="l" y="vc"/>
                </a:cxn>
                <a:cxn ang="cd4">
                  <a:pos x="hc" y="b"/>
                </a:cxn>
                <a:cxn ang="0">
                  <a:pos x="r" y="vc"/>
                </a:cxn>
              </a:cxnLst>
              <a:rect l="l" t="t" r="r" b="b"/>
              <a:pathLst>
                <a:path w="571" h="843">
                  <a:moveTo>
                    <a:pt x="420" y="95"/>
                  </a:moveTo>
                  <a:cubicBezTo>
                    <a:pt x="431" y="50"/>
                    <a:pt x="434" y="39"/>
                    <a:pt x="532" y="39"/>
                  </a:cubicBezTo>
                  <a:cubicBezTo>
                    <a:pt x="563" y="39"/>
                    <a:pt x="571" y="39"/>
                    <a:pt x="571" y="14"/>
                  </a:cubicBezTo>
                  <a:cubicBezTo>
                    <a:pt x="571" y="0"/>
                    <a:pt x="560" y="0"/>
                    <a:pt x="554" y="0"/>
                  </a:cubicBezTo>
                  <a:cubicBezTo>
                    <a:pt x="518" y="0"/>
                    <a:pt x="426" y="3"/>
                    <a:pt x="392" y="3"/>
                  </a:cubicBezTo>
                  <a:cubicBezTo>
                    <a:pt x="353" y="3"/>
                    <a:pt x="263" y="0"/>
                    <a:pt x="227" y="0"/>
                  </a:cubicBezTo>
                  <a:cubicBezTo>
                    <a:pt x="218" y="0"/>
                    <a:pt x="202" y="0"/>
                    <a:pt x="202" y="25"/>
                  </a:cubicBezTo>
                  <a:cubicBezTo>
                    <a:pt x="202" y="39"/>
                    <a:pt x="213" y="39"/>
                    <a:pt x="235" y="39"/>
                  </a:cubicBezTo>
                  <a:cubicBezTo>
                    <a:pt x="288" y="39"/>
                    <a:pt x="322" y="39"/>
                    <a:pt x="322" y="62"/>
                  </a:cubicBezTo>
                  <a:cubicBezTo>
                    <a:pt x="322" y="67"/>
                    <a:pt x="322" y="70"/>
                    <a:pt x="319" y="81"/>
                  </a:cubicBezTo>
                  <a:lnTo>
                    <a:pt x="151" y="748"/>
                  </a:lnTo>
                  <a:cubicBezTo>
                    <a:pt x="140" y="792"/>
                    <a:pt x="137" y="804"/>
                    <a:pt x="39" y="804"/>
                  </a:cubicBezTo>
                  <a:cubicBezTo>
                    <a:pt x="11" y="804"/>
                    <a:pt x="0" y="804"/>
                    <a:pt x="0" y="829"/>
                  </a:cubicBezTo>
                  <a:cubicBezTo>
                    <a:pt x="0" y="843"/>
                    <a:pt x="14" y="843"/>
                    <a:pt x="20" y="843"/>
                  </a:cubicBezTo>
                  <a:cubicBezTo>
                    <a:pt x="53" y="843"/>
                    <a:pt x="146" y="840"/>
                    <a:pt x="179" y="840"/>
                  </a:cubicBezTo>
                  <a:cubicBezTo>
                    <a:pt x="218" y="840"/>
                    <a:pt x="308" y="843"/>
                    <a:pt x="347" y="843"/>
                  </a:cubicBezTo>
                  <a:cubicBezTo>
                    <a:pt x="356" y="843"/>
                    <a:pt x="370" y="843"/>
                    <a:pt x="370" y="820"/>
                  </a:cubicBezTo>
                  <a:cubicBezTo>
                    <a:pt x="370" y="804"/>
                    <a:pt x="361" y="804"/>
                    <a:pt x="333" y="804"/>
                  </a:cubicBezTo>
                  <a:cubicBezTo>
                    <a:pt x="311" y="804"/>
                    <a:pt x="305" y="804"/>
                    <a:pt x="280" y="804"/>
                  </a:cubicBezTo>
                  <a:cubicBezTo>
                    <a:pt x="255" y="801"/>
                    <a:pt x="249" y="795"/>
                    <a:pt x="249" y="781"/>
                  </a:cubicBezTo>
                  <a:cubicBezTo>
                    <a:pt x="249" y="770"/>
                    <a:pt x="252" y="762"/>
                    <a:pt x="255" y="75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1" name="Freeform 90">
              <a:extLst>
                <a:ext uri="{FF2B5EF4-FFF2-40B4-BE49-F238E27FC236}">
                  <a16:creationId xmlns:a16="http://schemas.microsoft.com/office/drawing/2014/main" id="{CAB921E6-B02D-FC4C-A85C-90CC8158874D}"/>
                </a:ext>
              </a:extLst>
            </p:cNvPr>
            <p:cNvSpPr/>
            <p:nvPr/>
          </p:nvSpPr>
          <p:spPr>
            <a:xfrm>
              <a:off x="8655480" y="4322160"/>
              <a:ext cx="52200" cy="132840"/>
            </a:xfrm>
            <a:custGeom>
              <a:avLst/>
              <a:gdLst/>
              <a:ahLst/>
              <a:cxnLst>
                <a:cxn ang="3cd4">
                  <a:pos x="hc" y="t"/>
                </a:cxn>
                <a:cxn ang="cd2">
                  <a:pos x="l" y="vc"/>
                </a:cxn>
                <a:cxn ang="cd4">
                  <a:pos x="hc" y="b"/>
                </a:cxn>
                <a:cxn ang="0">
                  <a:pos x="r" y="vc"/>
                </a:cxn>
              </a:cxnLst>
              <a:rect l="l" t="t" r="r" b="b"/>
              <a:pathLst>
                <a:path w="146" h="370">
                  <a:moveTo>
                    <a:pt x="146" y="129"/>
                  </a:moveTo>
                  <a:cubicBezTo>
                    <a:pt x="146" y="48"/>
                    <a:pt x="115" y="0"/>
                    <a:pt x="67" y="0"/>
                  </a:cubicBezTo>
                  <a:cubicBezTo>
                    <a:pt x="25" y="0"/>
                    <a:pt x="0" y="31"/>
                    <a:pt x="0" y="64"/>
                  </a:cubicBezTo>
                  <a:cubicBezTo>
                    <a:pt x="0" y="98"/>
                    <a:pt x="25" y="132"/>
                    <a:pt x="67" y="132"/>
                  </a:cubicBezTo>
                  <a:cubicBezTo>
                    <a:pt x="81" y="132"/>
                    <a:pt x="98" y="126"/>
                    <a:pt x="109" y="115"/>
                  </a:cubicBezTo>
                  <a:cubicBezTo>
                    <a:pt x="115" y="112"/>
                    <a:pt x="115" y="112"/>
                    <a:pt x="118" y="112"/>
                  </a:cubicBezTo>
                  <a:cubicBezTo>
                    <a:pt x="118" y="112"/>
                    <a:pt x="120" y="112"/>
                    <a:pt x="120" y="129"/>
                  </a:cubicBezTo>
                  <a:cubicBezTo>
                    <a:pt x="120" y="221"/>
                    <a:pt x="76" y="297"/>
                    <a:pt x="34" y="336"/>
                  </a:cubicBezTo>
                  <a:cubicBezTo>
                    <a:pt x="20" y="350"/>
                    <a:pt x="20" y="353"/>
                    <a:pt x="20" y="356"/>
                  </a:cubicBezTo>
                  <a:cubicBezTo>
                    <a:pt x="20" y="367"/>
                    <a:pt x="25" y="370"/>
                    <a:pt x="34" y="370"/>
                  </a:cubicBezTo>
                  <a:cubicBezTo>
                    <a:pt x="48" y="370"/>
                    <a:pt x="146" y="274"/>
                    <a:pt x="146"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2" name="Freeform 91">
              <a:extLst>
                <a:ext uri="{FF2B5EF4-FFF2-40B4-BE49-F238E27FC236}">
                  <a16:creationId xmlns:a16="http://schemas.microsoft.com/office/drawing/2014/main" id="{9BD9E461-F89F-114F-9B11-756544D81517}"/>
                </a:ext>
              </a:extLst>
            </p:cNvPr>
            <p:cNvSpPr/>
            <p:nvPr/>
          </p:nvSpPr>
          <p:spPr>
            <a:xfrm>
              <a:off x="8830800" y="4173120"/>
              <a:ext cx="203400" cy="201240"/>
            </a:xfrm>
            <a:custGeom>
              <a:avLst/>
              <a:gdLst/>
              <a:ahLst/>
              <a:cxnLst>
                <a:cxn ang="3cd4">
                  <a:pos x="hc" y="t"/>
                </a:cxn>
                <a:cxn ang="cd2">
                  <a:pos x="l" y="vc"/>
                </a:cxn>
                <a:cxn ang="cd4">
                  <a:pos x="hc" y="b"/>
                </a:cxn>
                <a:cxn ang="0">
                  <a:pos x="r" y="vc"/>
                </a:cxn>
              </a:cxnLst>
              <a:rect l="l" t="t" r="r" b="b"/>
              <a:pathLst>
                <a:path w="566" h="560">
                  <a:moveTo>
                    <a:pt x="412" y="78"/>
                  </a:moveTo>
                  <a:cubicBezTo>
                    <a:pt x="389" y="34"/>
                    <a:pt x="353" y="0"/>
                    <a:pt x="297" y="0"/>
                  </a:cubicBezTo>
                  <a:cubicBezTo>
                    <a:pt x="154" y="0"/>
                    <a:pt x="0" y="182"/>
                    <a:pt x="0" y="361"/>
                  </a:cubicBezTo>
                  <a:cubicBezTo>
                    <a:pt x="0" y="479"/>
                    <a:pt x="67" y="560"/>
                    <a:pt x="165" y="560"/>
                  </a:cubicBezTo>
                  <a:cubicBezTo>
                    <a:pt x="190" y="560"/>
                    <a:pt x="252" y="554"/>
                    <a:pt x="325" y="468"/>
                  </a:cubicBezTo>
                  <a:cubicBezTo>
                    <a:pt x="336" y="518"/>
                    <a:pt x="378" y="560"/>
                    <a:pt x="437" y="560"/>
                  </a:cubicBezTo>
                  <a:cubicBezTo>
                    <a:pt x="482" y="560"/>
                    <a:pt x="510" y="532"/>
                    <a:pt x="529" y="493"/>
                  </a:cubicBezTo>
                  <a:cubicBezTo>
                    <a:pt x="549" y="448"/>
                    <a:pt x="566" y="372"/>
                    <a:pt x="566" y="370"/>
                  </a:cubicBezTo>
                  <a:cubicBezTo>
                    <a:pt x="566" y="358"/>
                    <a:pt x="554" y="358"/>
                    <a:pt x="552" y="358"/>
                  </a:cubicBezTo>
                  <a:cubicBezTo>
                    <a:pt x="538" y="358"/>
                    <a:pt x="538" y="361"/>
                    <a:pt x="535" y="381"/>
                  </a:cubicBezTo>
                  <a:cubicBezTo>
                    <a:pt x="512" y="459"/>
                    <a:pt x="490" y="532"/>
                    <a:pt x="440" y="532"/>
                  </a:cubicBezTo>
                  <a:cubicBezTo>
                    <a:pt x="406" y="532"/>
                    <a:pt x="403" y="501"/>
                    <a:pt x="403" y="476"/>
                  </a:cubicBezTo>
                  <a:cubicBezTo>
                    <a:pt x="403" y="448"/>
                    <a:pt x="406" y="440"/>
                    <a:pt x="420" y="384"/>
                  </a:cubicBezTo>
                  <a:cubicBezTo>
                    <a:pt x="434" y="333"/>
                    <a:pt x="434" y="319"/>
                    <a:pt x="445" y="274"/>
                  </a:cubicBezTo>
                  <a:lnTo>
                    <a:pt x="490" y="101"/>
                  </a:lnTo>
                  <a:cubicBezTo>
                    <a:pt x="498" y="64"/>
                    <a:pt x="498" y="64"/>
                    <a:pt x="498" y="59"/>
                  </a:cubicBezTo>
                  <a:cubicBezTo>
                    <a:pt x="498" y="36"/>
                    <a:pt x="484" y="25"/>
                    <a:pt x="465" y="25"/>
                  </a:cubicBezTo>
                  <a:cubicBezTo>
                    <a:pt x="434" y="25"/>
                    <a:pt x="414" y="53"/>
                    <a:pt x="412" y="78"/>
                  </a:cubicBezTo>
                  <a:close/>
                  <a:moveTo>
                    <a:pt x="330" y="400"/>
                  </a:moveTo>
                  <a:cubicBezTo>
                    <a:pt x="325" y="423"/>
                    <a:pt x="325" y="423"/>
                    <a:pt x="305" y="445"/>
                  </a:cubicBezTo>
                  <a:cubicBezTo>
                    <a:pt x="252" y="512"/>
                    <a:pt x="202" y="532"/>
                    <a:pt x="168" y="532"/>
                  </a:cubicBezTo>
                  <a:cubicBezTo>
                    <a:pt x="106" y="532"/>
                    <a:pt x="87" y="465"/>
                    <a:pt x="87" y="417"/>
                  </a:cubicBezTo>
                  <a:cubicBezTo>
                    <a:pt x="87" y="356"/>
                    <a:pt x="126" y="202"/>
                    <a:pt x="157" y="146"/>
                  </a:cubicBezTo>
                  <a:cubicBezTo>
                    <a:pt x="193" y="73"/>
                    <a:pt x="249" y="28"/>
                    <a:pt x="300" y="28"/>
                  </a:cubicBezTo>
                  <a:cubicBezTo>
                    <a:pt x="381" y="28"/>
                    <a:pt x="398" y="129"/>
                    <a:pt x="398" y="137"/>
                  </a:cubicBezTo>
                  <a:cubicBezTo>
                    <a:pt x="398" y="143"/>
                    <a:pt x="395" y="151"/>
                    <a:pt x="392" y="15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3" name="Freeform 92">
              <a:extLst>
                <a:ext uri="{FF2B5EF4-FFF2-40B4-BE49-F238E27FC236}">
                  <a16:creationId xmlns:a16="http://schemas.microsoft.com/office/drawing/2014/main" id="{5843B513-EBF0-604D-92AB-1D5DFBCCA20C}"/>
                </a:ext>
              </a:extLst>
            </p:cNvPr>
            <p:cNvSpPr/>
            <p:nvPr/>
          </p:nvSpPr>
          <p:spPr>
            <a:xfrm>
              <a:off x="9066600" y="4229640"/>
              <a:ext cx="137880" cy="206280"/>
            </a:xfrm>
            <a:custGeom>
              <a:avLst/>
              <a:gdLst/>
              <a:ahLst/>
              <a:cxnLst>
                <a:cxn ang="3cd4">
                  <a:pos x="hc" y="t"/>
                </a:cxn>
                <a:cxn ang="cd2">
                  <a:pos x="l" y="vc"/>
                </a:cxn>
                <a:cxn ang="cd4">
                  <a:pos x="hc" y="b"/>
                </a:cxn>
                <a:cxn ang="0">
                  <a:pos x="r" y="vc"/>
                </a:cxn>
              </a:cxnLst>
              <a:rect l="l" t="t" r="r" b="b"/>
              <a:pathLst>
                <a:path w="384" h="574">
                  <a:moveTo>
                    <a:pt x="384" y="417"/>
                  </a:moveTo>
                  <a:lnTo>
                    <a:pt x="353" y="417"/>
                  </a:lnTo>
                  <a:cubicBezTo>
                    <a:pt x="350" y="437"/>
                    <a:pt x="342" y="487"/>
                    <a:pt x="330" y="496"/>
                  </a:cubicBezTo>
                  <a:cubicBezTo>
                    <a:pt x="325" y="501"/>
                    <a:pt x="258" y="501"/>
                    <a:pt x="246" y="501"/>
                  </a:cubicBezTo>
                  <a:lnTo>
                    <a:pt x="87" y="501"/>
                  </a:lnTo>
                  <a:cubicBezTo>
                    <a:pt x="176" y="420"/>
                    <a:pt x="207" y="398"/>
                    <a:pt x="260" y="356"/>
                  </a:cubicBezTo>
                  <a:cubicBezTo>
                    <a:pt x="325" y="305"/>
                    <a:pt x="384" y="252"/>
                    <a:pt x="384" y="168"/>
                  </a:cubicBezTo>
                  <a:cubicBezTo>
                    <a:pt x="384" y="64"/>
                    <a:pt x="291" y="0"/>
                    <a:pt x="179" y="0"/>
                  </a:cubicBezTo>
                  <a:cubicBezTo>
                    <a:pt x="73" y="0"/>
                    <a:pt x="0" y="76"/>
                    <a:pt x="0" y="154"/>
                  </a:cubicBezTo>
                  <a:cubicBezTo>
                    <a:pt x="0" y="199"/>
                    <a:pt x="36" y="204"/>
                    <a:pt x="45" y="204"/>
                  </a:cubicBezTo>
                  <a:cubicBezTo>
                    <a:pt x="67" y="204"/>
                    <a:pt x="92" y="188"/>
                    <a:pt x="92" y="157"/>
                  </a:cubicBezTo>
                  <a:cubicBezTo>
                    <a:pt x="92" y="143"/>
                    <a:pt x="87" y="112"/>
                    <a:pt x="42" y="112"/>
                  </a:cubicBezTo>
                  <a:cubicBezTo>
                    <a:pt x="67" y="50"/>
                    <a:pt x="126" y="31"/>
                    <a:pt x="168" y="31"/>
                  </a:cubicBezTo>
                  <a:cubicBezTo>
                    <a:pt x="255" y="31"/>
                    <a:pt x="300" y="98"/>
                    <a:pt x="300" y="168"/>
                  </a:cubicBezTo>
                  <a:cubicBezTo>
                    <a:pt x="300" y="244"/>
                    <a:pt x="246" y="302"/>
                    <a:pt x="218" y="336"/>
                  </a:cubicBezTo>
                  <a:lnTo>
                    <a:pt x="8" y="540"/>
                  </a:lnTo>
                  <a:cubicBezTo>
                    <a:pt x="0" y="549"/>
                    <a:pt x="0" y="552"/>
                    <a:pt x="0" y="574"/>
                  </a:cubicBezTo>
                  <a:lnTo>
                    <a:pt x="358" y="574"/>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4" name="Freeform 93">
              <a:extLst>
                <a:ext uri="{FF2B5EF4-FFF2-40B4-BE49-F238E27FC236}">
                  <a16:creationId xmlns:a16="http://schemas.microsoft.com/office/drawing/2014/main" id="{DC25D62D-570C-9047-A853-B5A1F8B1DB9B}"/>
                </a:ext>
              </a:extLst>
            </p:cNvPr>
            <p:cNvSpPr/>
            <p:nvPr/>
          </p:nvSpPr>
          <p:spPr>
            <a:xfrm>
              <a:off x="9270000" y="4037039"/>
              <a:ext cx="103320" cy="443159"/>
            </a:xfrm>
            <a:custGeom>
              <a:avLst/>
              <a:gdLst/>
              <a:ahLst/>
              <a:cxnLst>
                <a:cxn ang="3cd4">
                  <a:pos x="hc" y="t"/>
                </a:cxn>
                <a:cxn ang="cd2">
                  <a:pos x="l" y="vc"/>
                </a:cxn>
                <a:cxn ang="cd4">
                  <a:pos x="hc" y="b"/>
                </a:cxn>
                <a:cxn ang="0">
                  <a:pos x="r" y="vc"/>
                </a:cxn>
              </a:cxnLst>
              <a:rect l="l" t="t" r="r" b="b"/>
              <a:pathLst>
                <a:path w="288" h="1232">
                  <a:moveTo>
                    <a:pt x="288" y="616"/>
                  </a:moveTo>
                  <a:cubicBezTo>
                    <a:pt x="288" y="521"/>
                    <a:pt x="274" y="372"/>
                    <a:pt x="207" y="232"/>
                  </a:cubicBezTo>
                  <a:cubicBezTo>
                    <a:pt x="132" y="81"/>
                    <a:pt x="25" y="0"/>
                    <a:pt x="11" y="0"/>
                  </a:cubicBezTo>
                  <a:cubicBezTo>
                    <a:pt x="6" y="0"/>
                    <a:pt x="0" y="6"/>
                    <a:pt x="0" y="11"/>
                  </a:cubicBezTo>
                  <a:cubicBezTo>
                    <a:pt x="0" y="17"/>
                    <a:pt x="0" y="20"/>
                    <a:pt x="22" y="42"/>
                  </a:cubicBezTo>
                  <a:cubicBezTo>
                    <a:pt x="146" y="162"/>
                    <a:pt x="216" y="358"/>
                    <a:pt x="216" y="616"/>
                  </a:cubicBezTo>
                  <a:cubicBezTo>
                    <a:pt x="216" y="826"/>
                    <a:pt x="171" y="1044"/>
                    <a:pt x="17" y="1198"/>
                  </a:cubicBezTo>
                  <a:cubicBezTo>
                    <a:pt x="0" y="1215"/>
                    <a:pt x="0" y="1218"/>
                    <a:pt x="0" y="1221"/>
                  </a:cubicBezTo>
                  <a:cubicBezTo>
                    <a:pt x="0" y="1229"/>
                    <a:pt x="6" y="1232"/>
                    <a:pt x="11" y="1232"/>
                  </a:cubicBezTo>
                  <a:cubicBezTo>
                    <a:pt x="25" y="1232"/>
                    <a:pt x="137" y="1148"/>
                    <a:pt x="210" y="991"/>
                  </a:cubicBezTo>
                  <a:cubicBezTo>
                    <a:pt x="274" y="857"/>
                    <a:pt x="288" y="720"/>
                    <a:pt x="288" y="6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95" name="Group 94" descr="28§display§Q(I,a_3)§svg§600§FALSE" title="TexMaths">
            <a:extLst>
              <a:ext uri="{FF2B5EF4-FFF2-40B4-BE49-F238E27FC236}">
                <a16:creationId xmlns:a16="http://schemas.microsoft.com/office/drawing/2014/main" id="{60A3711C-F8E4-AE49-AF1A-0FDCC9741D81}"/>
              </a:ext>
            </a:extLst>
          </p:cNvPr>
          <p:cNvGrpSpPr/>
          <p:nvPr/>
        </p:nvGrpSpPr>
        <p:grpSpPr>
          <a:xfrm>
            <a:off x="8096180" y="5225760"/>
            <a:ext cx="1549800" cy="443160"/>
            <a:chOff x="8142480" y="5225760"/>
            <a:chExt cx="1549800" cy="443160"/>
          </a:xfrm>
        </p:grpSpPr>
        <p:sp>
          <p:nvSpPr>
            <p:cNvPr id="96" name="Freeform 95">
              <a:extLst>
                <a:ext uri="{FF2B5EF4-FFF2-40B4-BE49-F238E27FC236}">
                  <a16:creationId xmlns:a16="http://schemas.microsoft.com/office/drawing/2014/main" id="{CFBDDD18-2DBB-8A45-B68A-AB91EE860239}"/>
                </a:ext>
              </a:extLst>
            </p:cNvPr>
            <p:cNvSpPr/>
            <p:nvPr/>
          </p:nvSpPr>
          <p:spPr>
            <a:xfrm>
              <a:off x="8142480" y="5226840"/>
              <a:ext cx="1549800" cy="442080"/>
            </a:xfrm>
            <a:custGeom>
              <a:avLst/>
              <a:gdLst/>
              <a:ahLst/>
              <a:cxnLst>
                <a:cxn ang="3cd4">
                  <a:pos x="hc" y="t"/>
                </a:cxn>
                <a:cxn ang="cd2">
                  <a:pos x="l" y="vc"/>
                </a:cxn>
                <a:cxn ang="cd4">
                  <a:pos x="hc" y="b"/>
                </a:cxn>
                <a:cxn ang="0">
                  <a:pos x="r" y="vc"/>
                </a:cxn>
              </a:cxnLst>
              <a:rect l="l" t="t" r="r" b="b"/>
              <a:pathLst>
                <a:path w="4306" h="1229">
                  <a:moveTo>
                    <a:pt x="2153" y="1229"/>
                  </a:moveTo>
                  <a:lnTo>
                    <a:pt x="0" y="1229"/>
                  </a:lnTo>
                  <a:lnTo>
                    <a:pt x="0" y="0"/>
                  </a:lnTo>
                  <a:lnTo>
                    <a:pt x="4306" y="0"/>
                  </a:lnTo>
                  <a:lnTo>
                    <a:pt x="4306" y="1229"/>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7" name="Freeform 96">
              <a:extLst>
                <a:ext uri="{FF2B5EF4-FFF2-40B4-BE49-F238E27FC236}">
                  <a16:creationId xmlns:a16="http://schemas.microsoft.com/office/drawing/2014/main" id="{DD414DFB-20B5-7242-98DB-85383854A1BD}"/>
                </a:ext>
              </a:extLst>
            </p:cNvPr>
            <p:cNvSpPr/>
            <p:nvPr/>
          </p:nvSpPr>
          <p:spPr>
            <a:xfrm>
              <a:off x="8164800" y="5245920"/>
              <a:ext cx="307080" cy="398880"/>
            </a:xfrm>
            <a:custGeom>
              <a:avLst/>
              <a:gdLst/>
              <a:ahLst/>
              <a:cxnLst>
                <a:cxn ang="3cd4">
                  <a:pos x="hc" y="t"/>
                </a:cxn>
                <a:cxn ang="cd2">
                  <a:pos x="l" y="vc"/>
                </a:cxn>
                <a:cxn ang="cd4">
                  <a:pos x="hc" y="b"/>
                </a:cxn>
                <a:cxn ang="0">
                  <a:pos x="r" y="vc"/>
                </a:cxn>
              </a:cxnLst>
              <a:rect l="l" t="t" r="r" b="b"/>
              <a:pathLst>
                <a:path w="854" h="1109">
                  <a:moveTo>
                    <a:pt x="479" y="862"/>
                  </a:moveTo>
                  <a:cubicBezTo>
                    <a:pt x="672" y="790"/>
                    <a:pt x="854" y="568"/>
                    <a:pt x="854" y="330"/>
                  </a:cubicBezTo>
                  <a:cubicBezTo>
                    <a:pt x="854" y="134"/>
                    <a:pt x="722" y="0"/>
                    <a:pt x="538" y="0"/>
                  </a:cubicBezTo>
                  <a:cubicBezTo>
                    <a:pt x="272" y="0"/>
                    <a:pt x="0" y="280"/>
                    <a:pt x="0" y="568"/>
                  </a:cubicBezTo>
                  <a:cubicBezTo>
                    <a:pt x="0" y="773"/>
                    <a:pt x="137" y="896"/>
                    <a:pt x="316" y="896"/>
                  </a:cubicBezTo>
                  <a:cubicBezTo>
                    <a:pt x="347" y="896"/>
                    <a:pt x="389" y="890"/>
                    <a:pt x="437" y="879"/>
                  </a:cubicBezTo>
                  <a:cubicBezTo>
                    <a:pt x="431" y="955"/>
                    <a:pt x="431" y="958"/>
                    <a:pt x="431" y="974"/>
                  </a:cubicBezTo>
                  <a:cubicBezTo>
                    <a:pt x="431" y="1014"/>
                    <a:pt x="431" y="1109"/>
                    <a:pt x="535" y="1109"/>
                  </a:cubicBezTo>
                  <a:cubicBezTo>
                    <a:pt x="680" y="1109"/>
                    <a:pt x="739" y="882"/>
                    <a:pt x="739" y="871"/>
                  </a:cubicBezTo>
                  <a:cubicBezTo>
                    <a:pt x="739" y="860"/>
                    <a:pt x="731" y="857"/>
                    <a:pt x="728" y="857"/>
                  </a:cubicBezTo>
                  <a:cubicBezTo>
                    <a:pt x="717" y="857"/>
                    <a:pt x="714" y="862"/>
                    <a:pt x="711" y="871"/>
                  </a:cubicBezTo>
                  <a:cubicBezTo>
                    <a:pt x="683" y="958"/>
                    <a:pt x="610" y="988"/>
                    <a:pt x="568" y="988"/>
                  </a:cubicBezTo>
                  <a:cubicBezTo>
                    <a:pt x="510" y="988"/>
                    <a:pt x="493" y="955"/>
                    <a:pt x="479" y="862"/>
                  </a:cubicBezTo>
                  <a:close/>
                  <a:moveTo>
                    <a:pt x="246" y="851"/>
                  </a:moveTo>
                  <a:cubicBezTo>
                    <a:pt x="151" y="815"/>
                    <a:pt x="109" y="717"/>
                    <a:pt x="109" y="608"/>
                  </a:cubicBezTo>
                  <a:cubicBezTo>
                    <a:pt x="109" y="521"/>
                    <a:pt x="140" y="347"/>
                    <a:pt x="235" y="213"/>
                  </a:cubicBezTo>
                  <a:cubicBezTo>
                    <a:pt x="325" y="87"/>
                    <a:pt x="440" y="31"/>
                    <a:pt x="532" y="31"/>
                  </a:cubicBezTo>
                  <a:cubicBezTo>
                    <a:pt x="655" y="31"/>
                    <a:pt x="745" y="126"/>
                    <a:pt x="745" y="291"/>
                  </a:cubicBezTo>
                  <a:cubicBezTo>
                    <a:pt x="745" y="414"/>
                    <a:pt x="680" y="703"/>
                    <a:pt x="473" y="820"/>
                  </a:cubicBezTo>
                  <a:cubicBezTo>
                    <a:pt x="468" y="776"/>
                    <a:pt x="456" y="686"/>
                    <a:pt x="364" y="686"/>
                  </a:cubicBezTo>
                  <a:cubicBezTo>
                    <a:pt x="300" y="686"/>
                    <a:pt x="241" y="748"/>
                    <a:pt x="241" y="812"/>
                  </a:cubicBezTo>
                  <a:cubicBezTo>
                    <a:pt x="241" y="837"/>
                    <a:pt x="246" y="851"/>
                    <a:pt x="246" y="851"/>
                  </a:cubicBezTo>
                  <a:close/>
                  <a:moveTo>
                    <a:pt x="322" y="865"/>
                  </a:moveTo>
                  <a:cubicBezTo>
                    <a:pt x="305" y="865"/>
                    <a:pt x="266" y="865"/>
                    <a:pt x="266" y="812"/>
                  </a:cubicBezTo>
                  <a:cubicBezTo>
                    <a:pt x="266" y="764"/>
                    <a:pt x="314" y="714"/>
                    <a:pt x="364" y="714"/>
                  </a:cubicBezTo>
                  <a:cubicBezTo>
                    <a:pt x="417" y="714"/>
                    <a:pt x="440" y="745"/>
                    <a:pt x="440" y="818"/>
                  </a:cubicBezTo>
                  <a:cubicBezTo>
                    <a:pt x="440" y="837"/>
                    <a:pt x="440" y="837"/>
                    <a:pt x="428" y="843"/>
                  </a:cubicBezTo>
                  <a:cubicBezTo>
                    <a:pt x="395" y="857"/>
                    <a:pt x="358" y="865"/>
                    <a:pt x="322" y="86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8" name="Freeform 97">
              <a:extLst>
                <a:ext uri="{FF2B5EF4-FFF2-40B4-BE49-F238E27FC236}">
                  <a16:creationId xmlns:a16="http://schemas.microsoft.com/office/drawing/2014/main" id="{2BDBAFD5-1A82-AA4B-96E6-E5D86FDCD74B}"/>
                </a:ext>
              </a:extLst>
            </p:cNvPr>
            <p:cNvSpPr/>
            <p:nvPr/>
          </p:nvSpPr>
          <p:spPr>
            <a:xfrm>
              <a:off x="8535600" y="5225760"/>
              <a:ext cx="103320" cy="443159"/>
            </a:xfrm>
            <a:custGeom>
              <a:avLst/>
              <a:gdLst/>
              <a:ahLst/>
              <a:cxnLst>
                <a:cxn ang="3cd4">
                  <a:pos x="hc" y="t"/>
                </a:cxn>
                <a:cxn ang="cd2">
                  <a:pos x="l" y="vc"/>
                </a:cxn>
                <a:cxn ang="cd4">
                  <a:pos x="hc" y="b"/>
                </a:cxn>
                <a:cxn ang="0">
                  <a:pos x="r" y="vc"/>
                </a:cxn>
              </a:cxnLst>
              <a:rect l="l" t="t" r="r" b="b"/>
              <a:pathLst>
                <a:path w="288" h="1232">
                  <a:moveTo>
                    <a:pt x="288" y="1221"/>
                  </a:moveTo>
                  <a:cubicBezTo>
                    <a:pt x="288" y="1218"/>
                    <a:pt x="288" y="1215"/>
                    <a:pt x="266" y="1193"/>
                  </a:cubicBezTo>
                  <a:cubicBezTo>
                    <a:pt x="112" y="1039"/>
                    <a:pt x="73" y="806"/>
                    <a:pt x="73" y="616"/>
                  </a:cubicBezTo>
                  <a:cubicBezTo>
                    <a:pt x="73" y="403"/>
                    <a:pt x="120" y="188"/>
                    <a:pt x="272" y="34"/>
                  </a:cubicBezTo>
                  <a:cubicBezTo>
                    <a:pt x="288" y="20"/>
                    <a:pt x="288" y="17"/>
                    <a:pt x="288" y="11"/>
                  </a:cubicBezTo>
                  <a:cubicBezTo>
                    <a:pt x="288" y="3"/>
                    <a:pt x="283" y="0"/>
                    <a:pt x="274" y="0"/>
                  </a:cubicBezTo>
                  <a:cubicBezTo>
                    <a:pt x="263" y="0"/>
                    <a:pt x="151" y="84"/>
                    <a:pt x="78" y="241"/>
                  </a:cubicBezTo>
                  <a:cubicBezTo>
                    <a:pt x="14" y="375"/>
                    <a:pt x="0" y="512"/>
                    <a:pt x="0" y="616"/>
                  </a:cubicBezTo>
                  <a:cubicBezTo>
                    <a:pt x="0" y="714"/>
                    <a:pt x="14" y="862"/>
                    <a:pt x="81" y="1002"/>
                  </a:cubicBezTo>
                  <a:cubicBezTo>
                    <a:pt x="157" y="1154"/>
                    <a:pt x="263" y="1232"/>
                    <a:pt x="274" y="1232"/>
                  </a:cubicBezTo>
                  <a:cubicBezTo>
                    <a:pt x="283" y="1232"/>
                    <a:pt x="288" y="1229"/>
                    <a:pt x="288" y="12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9" name="Freeform 98">
              <a:extLst>
                <a:ext uri="{FF2B5EF4-FFF2-40B4-BE49-F238E27FC236}">
                  <a16:creationId xmlns:a16="http://schemas.microsoft.com/office/drawing/2014/main" id="{82B4DF96-F1D6-8148-884D-9A359C629E0A}"/>
                </a:ext>
              </a:extLst>
            </p:cNvPr>
            <p:cNvSpPr/>
            <p:nvPr/>
          </p:nvSpPr>
          <p:spPr>
            <a:xfrm>
              <a:off x="8677800" y="5254920"/>
              <a:ext cx="205200" cy="303120"/>
            </a:xfrm>
            <a:custGeom>
              <a:avLst/>
              <a:gdLst/>
              <a:ahLst/>
              <a:cxnLst>
                <a:cxn ang="3cd4">
                  <a:pos x="hc" y="t"/>
                </a:cxn>
                <a:cxn ang="cd2">
                  <a:pos x="l" y="vc"/>
                </a:cxn>
                <a:cxn ang="cd4">
                  <a:pos x="hc" y="b"/>
                </a:cxn>
                <a:cxn ang="0">
                  <a:pos x="r" y="vc"/>
                </a:cxn>
              </a:cxnLst>
              <a:rect l="l" t="t" r="r" b="b"/>
              <a:pathLst>
                <a:path w="571" h="843">
                  <a:moveTo>
                    <a:pt x="420" y="95"/>
                  </a:moveTo>
                  <a:cubicBezTo>
                    <a:pt x="431" y="50"/>
                    <a:pt x="434" y="39"/>
                    <a:pt x="532" y="39"/>
                  </a:cubicBezTo>
                  <a:cubicBezTo>
                    <a:pt x="563" y="39"/>
                    <a:pt x="571" y="39"/>
                    <a:pt x="571" y="14"/>
                  </a:cubicBezTo>
                  <a:cubicBezTo>
                    <a:pt x="571" y="0"/>
                    <a:pt x="560" y="0"/>
                    <a:pt x="554" y="0"/>
                  </a:cubicBezTo>
                  <a:cubicBezTo>
                    <a:pt x="518" y="0"/>
                    <a:pt x="426" y="3"/>
                    <a:pt x="392" y="3"/>
                  </a:cubicBezTo>
                  <a:cubicBezTo>
                    <a:pt x="353" y="3"/>
                    <a:pt x="263" y="0"/>
                    <a:pt x="227" y="0"/>
                  </a:cubicBezTo>
                  <a:cubicBezTo>
                    <a:pt x="218" y="0"/>
                    <a:pt x="202" y="0"/>
                    <a:pt x="202" y="25"/>
                  </a:cubicBezTo>
                  <a:cubicBezTo>
                    <a:pt x="202" y="39"/>
                    <a:pt x="213" y="39"/>
                    <a:pt x="235" y="39"/>
                  </a:cubicBezTo>
                  <a:cubicBezTo>
                    <a:pt x="288" y="39"/>
                    <a:pt x="322" y="39"/>
                    <a:pt x="322" y="62"/>
                  </a:cubicBezTo>
                  <a:cubicBezTo>
                    <a:pt x="322" y="67"/>
                    <a:pt x="322" y="70"/>
                    <a:pt x="319" y="81"/>
                  </a:cubicBezTo>
                  <a:lnTo>
                    <a:pt x="151" y="748"/>
                  </a:lnTo>
                  <a:cubicBezTo>
                    <a:pt x="140" y="792"/>
                    <a:pt x="137" y="804"/>
                    <a:pt x="39" y="804"/>
                  </a:cubicBezTo>
                  <a:cubicBezTo>
                    <a:pt x="11" y="804"/>
                    <a:pt x="0" y="804"/>
                    <a:pt x="0" y="829"/>
                  </a:cubicBezTo>
                  <a:cubicBezTo>
                    <a:pt x="0" y="843"/>
                    <a:pt x="14" y="843"/>
                    <a:pt x="20" y="843"/>
                  </a:cubicBezTo>
                  <a:cubicBezTo>
                    <a:pt x="53" y="843"/>
                    <a:pt x="146" y="840"/>
                    <a:pt x="179" y="840"/>
                  </a:cubicBezTo>
                  <a:cubicBezTo>
                    <a:pt x="218" y="840"/>
                    <a:pt x="308" y="843"/>
                    <a:pt x="347" y="843"/>
                  </a:cubicBezTo>
                  <a:cubicBezTo>
                    <a:pt x="356" y="843"/>
                    <a:pt x="370" y="843"/>
                    <a:pt x="370" y="820"/>
                  </a:cubicBezTo>
                  <a:cubicBezTo>
                    <a:pt x="370" y="804"/>
                    <a:pt x="361" y="804"/>
                    <a:pt x="333" y="804"/>
                  </a:cubicBezTo>
                  <a:cubicBezTo>
                    <a:pt x="311" y="804"/>
                    <a:pt x="305" y="804"/>
                    <a:pt x="280" y="804"/>
                  </a:cubicBezTo>
                  <a:cubicBezTo>
                    <a:pt x="255" y="801"/>
                    <a:pt x="249" y="795"/>
                    <a:pt x="249" y="781"/>
                  </a:cubicBezTo>
                  <a:cubicBezTo>
                    <a:pt x="249" y="770"/>
                    <a:pt x="252" y="762"/>
                    <a:pt x="255" y="75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0" name="Freeform 99">
              <a:extLst>
                <a:ext uri="{FF2B5EF4-FFF2-40B4-BE49-F238E27FC236}">
                  <a16:creationId xmlns:a16="http://schemas.microsoft.com/office/drawing/2014/main" id="{89105D56-408A-BB43-B70A-9162603E5BFE}"/>
                </a:ext>
              </a:extLst>
            </p:cNvPr>
            <p:cNvSpPr/>
            <p:nvPr/>
          </p:nvSpPr>
          <p:spPr>
            <a:xfrm>
              <a:off x="8929800" y="5510880"/>
              <a:ext cx="52200" cy="132840"/>
            </a:xfrm>
            <a:custGeom>
              <a:avLst/>
              <a:gdLst/>
              <a:ahLst/>
              <a:cxnLst>
                <a:cxn ang="3cd4">
                  <a:pos x="hc" y="t"/>
                </a:cxn>
                <a:cxn ang="cd2">
                  <a:pos x="l" y="vc"/>
                </a:cxn>
                <a:cxn ang="cd4">
                  <a:pos x="hc" y="b"/>
                </a:cxn>
                <a:cxn ang="0">
                  <a:pos x="r" y="vc"/>
                </a:cxn>
              </a:cxnLst>
              <a:rect l="l" t="t" r="r" b="b"/>
              <a:pathLst>
                <a:path w="146" h="370">
                  <a:moveTo>
                    <a:pt x="146" y="129"/>
                  </a:moveTo>
                  <a:cubicBezTo>
                    <a:pt x="146" y="48"/>
                    <a:pt x="115" y="0"/>
                    <a:pt x="67" y="0"/>
                  </a:cubicBezTo>
                  <a:cubicBezTo>
                    <a:pt x="25" y="0"/>
                    <a:pt x="0" y="31"/>
                    <a:pt x="0" y="64"/>
                  </a:cubicBezTo>
                  <a:cubicBezTo>
                    <a:pt x="0" y="98"/>
                    <a:pt x="25" y="132"/>
                    <a:pt x="67" y="132"/>
                  </a:cubicBezTo>
                  <a:cubicBezTo>
                    <a:pt x="81" y="132"/>
                    <a:pt x="98" y="126"/>
                    <a:pt x="109" y="115"/>
                  </a:cubicBezTo>
                  <a:cubicBezTo>
                    <a:pt x="115" y="112"/>
                    <a:pt x="115" y="112"/>
                    <a:pt x="118" y="112"/>
                  </a:cubicBezTo>
                  <a:cubicBezTo>
                    <a:pt x="118" y="112"/>
                    <a:pt x="120" y="112"/>
                    <a:pt x="120" y="129"/>
                  </a:cubicBezTo>
                  <a:cubicBezTo>
                    <a:pt x="120" y="221"/>
                    <a:pt x="76" y="297"/>
                    <a:pt x="34" y="336"/>
                  </a:cubicBezTo>
                  <a:cubicBezTo>
                    <a:pt x="20" y="350"/>
                    <a:pt x="20" y="353"/>
                    <a:pt x="20" y="356"/>
                  </a:cubicBezTo>
                  <a:cubicBezTo>
                    <a:pt x="20" y="367"/>
                    <a:pt x="25" y="370"/>
                    <a:pt x="34" y="370"/>
                  </a:cubicBezTo>
                  <a:cubicBezTo>
                    <a:pt x="48" y="370"/>
                    <a:pt x="146" y="274"/>
                    <a:pt x="146"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1" name="Freeform 100">
              <a:extLst>
                <a:ext uri="{FF2B5EF4-FFF2-40B4-BE49-F238E27FC236}">
                  <a16:creationId xmlns:a16="http://schemas.microsoft.com/office/drawing/2014/main" id="{EC28707B-0D6B-5546-9339-E6B2A02B7A6A}"/>
                </a:ext>
              </a:extLst>
            </p:cNvPr>
            <p:cNvSpPr/>
            <p:nvPr/>
          </p:nvSpPr>
          <p:spPr>
            <a:xfrm>
              <a:off x="9105120" y="5361840"/>
              <a:ext cx="203400" cy="201240"/>
            </a:xfrm>
            <a:custGeom>
              <a:avLst/>
              <a:gdLst/>
              <a:ahLst/>
              <a:cxnLst>
                <a:cxn ang="3cd4">
                  <a:pos x="hc" y="t"/>
                </a:cxn>
                <a:cxn ang="cd2">
                  <a:pos x="l" y="vc"/>
                </a:cxn>
                <a:cxn ang="cd4">
                  <a:pos x="hc" y="b"/>
                </a:cxn>
                <a:cxn ang="0">
                  <a:pos x="r" y="vc"/>
                </a:cxn>
              </a:cxnLst>
              <a:rect l="l" t="t" r="r" b="b"/>
              <a:pathLst>
                <a:path w="566" h="560">
                  <a:moveTo>
                    <a:pt x="412" y="78"/>
                  </a:moveTo>
                  <a:cubicBezTo>
                    <a:pt x="389" y="34"/>
                    <a:pt x="353" y="0"/>
                    <a:pt x="297" y="0"/>
                  </a:cubicBezTo>
                  <a:cubicBezTo>
                    <a:pt x="154" y="0"/>
                    <a:pt x="0" y="182"/>
                    <a:pt x="0" y="361"/>
                  </a:cubicBezTo>
                  <a:cubicBezTo>
                    <a:pt x="0" y="479"/>
                    <a:pt x="67" y="560"/>
                    <a:pt x="165" y="560"/>
                  </a:cubicBezTo>
                  <a:cubicBezTo>
                    <a:pt x="190" y="560"/>
                    <a:pt x="252" y="554"/>
                    <a:pt x="325" y="468"/>
                  </a:cubicBezTo>
                  <a:cubicBezTo>
                    <a:pt x="336" y="518"/>
                    <a:pt x="378" y="560"/>
                    <a:pt x="437" y="560"/>
                  </a:cubicBezTo>
                  <a:cubicBezTo>
                    <a:pt x="482" y="560"/>
                    <a:pt x="510" y="532"/>
                    <a:pt x="529" y="493"/>
                  </a:cubicBezTo>
                  <a:cubicBezTo>
                    <a:pt x="549" y="448"/>
                    <a:pt x="566" y="372"/>
                    <a:pt x="566" y="370"/>
                  </a:cubicBezTo>
                  <a:cubicBezTo>
                    <a:pt x="566" y="358"/>
                    <a:pt x="554" y="358"/>
                    <a:pt x="552" y="358"/>
                  </a:cubicBezTo>
                  <a:cubicBezTo>
                    <a:pt x="538" y="358"/>
                    <a:pt x="538" y="361"/>
                    <a:pt x="535" y="381"/>
                  </a:cubicBezTo>
                  <a:cubicBezTo>
                    <a:pt x="512" y="459"/>
                    <a:pt x="490" y="532"/>
                    <a:pt x="440" y="532"/>
                  </a:cubicBezTo>
                  <a:cubicBezTo>
                    <a:pt x="406" y="532"/>
                    <a:pt x="403" y="501"/>
                    <a:pt x="403" y="476"/>
                  </a:cubicBezTo>
                  <a:cubicBezTo>
                    <a:pt x="403" y="448"/>
                    <a:pt x="406" y="440"/>
                    <a:pt x="420" y="384"/>
                  </a:cubicBezTo>
                  <a:cubicBezTo>
                    <a:pt x="434" y="333"/>
                    <a:pt x="434" y="319"/>
                    <a:pt x="445" y="274"/>
                  </a:cubicBezTo>
                  <a:lnTo>
                    <a:pt x="490" y="101"/>
                  </a:lnTo>
                  <a:cubicBezTo>
                    <a:pt x="498" y="64"/>
                    <a:pt x="498" y="64"/>
                    <a:pt x="498" y="59"/>
                  </a:cubicBezTo>
                  <a:cubicBezTo>
                    <a:pt x="498" y="36"/>
                    <a:pt x="484" y="25"/>
                    <a:pt x="465" y="25"/>
                  </a:cubicBezTo>
                  <a:cubicBezTo>
                    <a:pt x="434" y="25"/>
                    <a:pt x="414" y="53"/>
                    <a:pt x="412" y="78"/>
                  </a:cubicBezTo>
                  <a:close/>
                  <a:moveTo>
                    <a:pt x="330" y="400"/>
                  </a:moveTo>
                  <a:cubicBezTo>
                    <a:pt x="325" y="423"/>
                    <a:pt x="325" y="423"/>
                    <a:pt x="305" y="445"/>
                  </a:cubicBezTo>
                  <a:cubicBezTo>
                    <a:pt x="252" y="512"/>
                    <a:pt x="202" y="532"/>
                    <a:pt x="168" y="532"/>
                  </a:cubicBezTo>
                  <a:cubicBezTo>
                    <a:pt x="106" y="532"/>
                    <a:pt x="87" y="465"/>
                    <a:pt x="87" y="417"/>
                  </a:cubicBezTo>
                  <a:cubicBezTo>
                    <a:pt x="87" y="356"/>
                    <a:pt x="126" y="202"/>
                    <a:pt x="157" y="146"/>
                  </a:cubicBezTo>
                  <a:cubicBezTo>
                    <a:pt x="193" y="73"/>
                    <a:pt x="249" y="28"/>
                    <a:pt x="300" y="28"/>
                  </a:cubicBezTo>
                  <a:cubicBezTo>
                    <a:pt x="381" y="28"/>
                    <a:pt x="398" y="129"/>
                    <a:pt x="398" y="137"/>
                  </a:cubicBezTo>
                  <a:cubicBezTo>
                    <a:pt x="398" y="143"/>
                    <a:pt x="395" y="151"/>
                    <a:pt x="392" y="15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2" name="Freeform 101">
              <a:extLst>
                <a:ext uri="{FF2B5EF4-FFF2-40B4-BE49-F238E27FC236}">
                  <a16:creationId xmlns:a16="http://schemas.microsoft.com/office/drawing/2014/main" id="{0A50803B-C39B-A24A-9C79-6425ED149F5B}"/>
                </a:ext>
              </a:extLst>
            </p:cNvPr>
            <p:cNvSpPr/>
            <p:nvPr/>
          </p:nvSpPr>
          <p:spPr>
            <a:xfrm>
              <a:off x="9337680" y="5418360"/>
              <a:ext cx="142920" cy="212400"/>
            </a:xfrm>
            <a:custGeom>
              <a:avLst/>
              <a:gdLst/>
              <a:ahLst/>
              <a:cxnLst>
                <a:cxn ang="3cd4">
                  <a:pos x="hc" y="t"/>
                </a:cxn>
                <a:cxn ang="cd2">
                  <a:pos x="l" y="vc"/>
                </a:cxn>
                <a:cxn ang="cd4">
                  <a:pos x="hc" y="b"/>
                </a:cxn>
                <a:cxn ang="0">
                  <a:pos x="r" y="vc"/>
                </a:cxn>
              </a:cxnLst>
              <a:rect l="l" t="t" r="r" b="b"/>
              <a:pathLst>
                <a:path w="398" h="591">
                  <a:moveTo>
                    <a:pt x="190" y="286"/>
                  </a:moveTo>
                  <a:cubicBezTo>
                    <a:pt x="258" y="286"/>
                    <a:pt x="305" y="333"/>
                    <a:pt x="305" y="426"/>
                  </a:cubicBezTo>
                  <a:cubicBezTo>
                    <a:pt x="305" y="532"/>
                    <a:pt x="244" y="563"/>
                    <a:pt x="193" y="563"/>
                  </a:cubicBezTo>
                  <a:cubicBezTo>
                    <a:pt x="160" y="563"/>
                    <a:pt x="81" y="554"/>
                    <a:pt x="45" y="504"/>
                  </a:cubicBezTo>
                  <a:cubicBezTo>
                    <a:pt x="87" y="501"/>
                    <a:pt x="95" y="473"/>
                    <a:pt x="95" y="456"/>
                  </a:cubicBezTo>
                  <a:cubicBezTo>
                    <a:pt x="95" y="428"/>
                    <a:pt x="76" y="409"/>
                    <a:pt x="48" y="409"/>
                  </a:cubicBezTo>
                  <a:cubicBezTo>
                    <a:pt x="25" y="409"/>
                    <a:pt x="0" y="423"/>
                    <a:pt x="0" y="456"/>
                  </a:cubicBezTo>
                  <a:cubicBezTo>
                    <a:pt x="0" y="540"/>
                    <a:pt x="90" y="591"/>
                    <a:pt x="196" y="591"/>
                  </a:cubicBezTo>
                  <a:cubicBezTo>
                    <a:pt x="316" y="591"/>
                    <a:pt x="398" y="512"/>
                    <a:pt x="398" y="426"/>
                  </a:cubicBezTo>
                  <a:cubicBezTo>
                    <a:pt x="398" y="358"/>
                    <a:pt x="344" y="291"/>
                    <a:pt x="249" y="269"/>
                  </a:cubicBezTo>
                  <a:cubicBezTo>
                    <a:pt x="339" y="238"/>
                    <a:pt x="372" y="171"/>
                    <a:pt x="372" y="120"/>
                  </a:cubicBezTo>
                  <a:cubicBezTo>
                    <a:pt x="372" y="50"/>
                    <a:pt x="294" y="0"/>
                    <a:pt x="196" y="0"/>
                  </a:cubicBezTo>
                  <a:cubicBezTo>
                    <a:pt x="101" y="0"/>
                    <a:pt x="28" y="48"/>
                    <a:pt x="28" y="115"/>
                  </a:cubicBezTo>
                  <a:cubicBezTo>
                    <a:pt x="28" y="146"/>
                    <a:pt x="45" y="162"/>
                    <a:pt x="73" y="162"/>
                  </a:cubicBezTo>
                  <a:cubicBezTo>
                    <a:pt x="98" y="162"/>
                    <a:pt x="118" y="143"/>
                    <a:pt x="118" y="118"/>
                  </a:cubicBezTo>
                  <a:cubicBezTo>
                    <a:pt x="118" y="92"/>
                    <a:pt x="98" y="76"/>
                    <a:pt x="73" y="73"/>
                  </a:cubicBezTo>
                  <a:cubicBezTo>
                    <a:pt x="104" y="34"/>
                    <a:pt x="162" y="25"/>
                    <a:pt x="193" y="25"/>
                  </a:cubicBezTo>
                  <a:cubicBezTo>
                    <a:pt x="232" y="25"/>
                    <a:pt x="288" y="45"/>
                    <a:pt x="288" y="120"/>
                  </a:cubicBezTo>
                  <a:cubicBezTo>
                    <a:pt x="288" y="157"/>
                    <a:pt x="277" y="196"/>
                    <a:pt x="252" y="221"/>
                  </a:cubicBezTo>
                  <a:cubicBezTo>
                    <a:pt x="224" y="255"/>
                    <a:pt x="202" y="258"/>
                    <a:pt x="157" y="260"/>
                  </a:cubicBezTo>
                  <a:cubicBezTo>
                    <a:pt x="134" y="260"/>
                    <a:pt x="134" y="260"/>
                    <a:pt x="129" y="263"/>
                  </a:cubicBezTo>
                  <a:cubicBezTo>
                    <a:pt x="129" y="263"/>
                    <a:pt x="120" y="263"/>
                    <a:pt x="120" y="274"/>
                  </a:cubicBezTo>
                  <a:cubicBezTo>
                    <a:pt x="120" y="286"/>
                    <a:pt x="129" y="286"/>
                    <a:pt x="143" y="28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3" name="Freeform 102">
              <a:extLst>
                <a:ext uri="{FF2B5EF4-FFF2-40B4-BE49-F238E27FC236}">
                  <a16:creationId xmlns:a16="http://schemas.microsoft.com/office/drawing/2014/main" id="{9C1F07E1-626B-074A-AE18-3835A394309C}"/>
                </a:ext>
              </a:extLst>
            </p:cNvPr>
            <p:cNvSpPr/>
            <p:nvPr/>
          </p:nvSpPr>
          <p:spPr>
            <a:xfrm>
              <a:off x="9544320" y="5225760"/>
              <a:ext cx="103320" cy="443159"/>
            </a:xfrm>
            <a:custGeom>
              <a:avLst/>
              <a:gdLst/>
              <a:ahLst/>
              <a:cxnLst>
                <a:cxn ang="3cd4">
                  <a:pos x="hc" y="t"/>
                </a:cxn>
                <a:cxn ang="cd2">
                  <a:pos x="l" y="vc"/>
                </a:cxn>
                <a:cxn ang="cd4">
                  <a:pos x="hc" y="b"/>
                </a:cxn>
                <a:cxn ang="0">
                  <a:pos x="r" y="vc"/>
                </a:cxn>
              </a:cxnLst>
              <a:rect l="l" t="t" r="r" b="b"/>
              <a:pathLst>
                <a:path w="288" h="1232">
                  <a:moveTo>
                    <a:pt x="288" y="616"/>
                  </a:moveTo>
                  <a:cubicBezTo>
                    <a:pt x="288" y="521"/>
                    <a:pt x="274" y="372"/>
                    <a:pt x="207" y="232"/>
                  </a:cubicBezTo>
                  <a:cubicBezTo>
                    <a:pt x="132" y="81"/>
                    <a:pt x="25" y="0"/>
                    <a:pt x="11" y="0"/>
                  </a:cubicBezTo>
                  <a:cubicBezTo>
                    <a:pt x="6" y="0"/>
                    <a:pt x="0" y="6"/>
                    <a:pt x="0" y="11"/>
                  </a:cubicBezTo>
                  <a:cubicBezTo>
                    <a:pt x="0" y="17"/>
                    <a:pt x="0" y="20"/>
                    <a:pt x="22" y="42"/>
                  </a:cubicBezTo>
                  <a:cubicBezTo>
                    <a:pt x="146" y="162"/>
                    <a:pt x="216" y="358"/>
                    <a:pt x="216" y="616"/>
                  </a:cubicBezTo>
                  <a:cubicBezTo>
                    <a:pt x="216" y="826"/>
                    <a:pt x="171" y="1044"/>
                    <a:pt x="17" y="1198"/>
                  </a:cubicBezTo>
                  <a:cubicBezTo>
                    <a:pt x="0" y="1215"/>
                    <a:pt x="0" y="1218"/>
                    <a:pt x="0" y="1221"/>
                  </a:cubicBezTo>
                  <a:cubicBezTo>
                    <a:pt x="0" y="1229"/>
                    <a:pt x="6" y="1232"/>
                    <a:pt x="11" y="1232"/>
                  </a:cubicBezTo>
                  <a:cubicBezTo>
                    <a:pt x="25" y="1232"/>
                    <a:pt x="137" y="1148"/>
                    <a:pt x="210" y="991"/>
                  </a:cubicBezTo>
                  <a:cubicBezTo>
                    <a:pt x="274" y="857"/>
                    <a:pt x="288" y="720"/>
                    <a:pt x="288" y="6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104" name="Freeform 103">
            <a:extLst>
              <a:ext uri="{FF2B5EF4-FFF2-40B4-BE49-F238E27FC236}">
                <a16:creationId xmlns:a16="http://schemas.microsoft.com/office/drawing/2014/main" id="{A3F275C8-5D54-AC47-8094-3C0E1F8D0521}"/>
              </a:ext>
            </a:extLst>
          </p:cNvPr>
          <p:cNvSpPr/>
          <p:nvPr/>
        </p:nvSpPr>
        <p:spPr>
          <a:xfrm>
            <a:off x="2728080" y="914400"/>
            <a:ext cx="2941200" cy="1144800"/>
          </a:xfrm>
          <a:custGeom>
            <a:avLst>
              <a:gd name="f0" fmla="val -6566"/>
              <a:gd name="f1" fmla="val 45556"/>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noFill/>
          <a:ln w="54720">
            <a:solidFill>
              <a:srgbClr val="3465A4"/>
            </a:solidFill>
            <a:prstDash val="solid"/>
          </a:ln>
        </p:spPr>
        <p:txBody>
          <a:bodyPr wrap="none" lIns="117360" tIns="72360" rIns="117360" bIns="72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nvGrpSpPr>
          <p:cNvPr id="105" name="Group 104" descr="28§display§I \in \mathbb{Z}^{h \times w \times k}§svg§600§FALSE" title="TexMaths">
            <a:extLst>
              <a:ext uri="{FF2B5EF4-FFF2-40B4-BE49-F238E27FC236}">
                <a16:creationId xmlns:a16="http://schemas.microsoft.com/office/drawing/2014/main" id="{2A2102A8-0F6B-4847-91E1-AB99F936984D}"/>
              </a:ext>
            </a:extLst>
          </p:cNvPr>
          <p:cNvGrpSpPr/>
          <p:nvPr/>
        </p:nvGrpSpPr>
        <p:grpSpPr>
          <a:xfrm>
            <a:off x="3108959" y="1228680"/>
            <a:ext cx="2279880" cy="416879"/>
            <a:chOff x="3108959" y="1228680"/>
            <a:chExt cx="2279880" cy="416879"/>
          </a:xfrm>
        </p:grpSpPr>
        <p:sp>
          <p:nvSpPr>
            <p:cNvPr id="106" name="Freeform 105">
              <a:extLst>
                <a:ext uri="{FF2B5EF4-FFF2-40B4-BE49-F238E27FC236}">
                  <a16:creationId xmlns:a16="http://schemas.microsoft.com/office/drawing/2014/main" id="{030705C1-2FF9-1F4D-A8D2-CBAA3A9ED6A0}"/>
                </a:ext>
              </a:extLst>
            </p:cNvPr>
            <p:cNvSpPr/>
            <p:nvPr/>
          </p:nvSpPr>
          <p:spPr>
            <a:xfrm>
              <a:off x="3108959" y="1229759"/>
              <a:ext cx="2279880" cy="414720"/>
            </a:xfrm>
            <a:custGeom>
              <a:avLst/>
              <a:gdLst/>
              <a:ahLst/>
              <a:cxnLst>
                <a:cxn ang="3cd4">
                  <a:pos x="hc" y="t"/>
                </a:cxn>
                <a:cxn ang="cd2">
                  <a:pos x="l" y="vc"/>
                </a:cxn>
                <a:cxn ang="cd4">
                  <a:pos x="hc" y="b"/>
                </a:cxn>
                <a:cxn ang="0">
                  <a:pos x="r" y="vc"/>
                </a:cxn>
              </a:cxnLst>
              <a:rect l="l" t="t" r="r" b="b"/>
              <a:pathLst>
                <a:path w="6334" h="1153">
                  <a:moveTo>
                    <a:pt x="3167" y="1153"/>
                  </a:moveTo>
                  <a:lnTo>
                    <a:pt x="0" y="1153"/>
                  </a:lnTo>
                  <a:lnTo>
                    <a:pt x="0" y="0"/>
                  </a:lnTo>
                  <a:lnTo>
                    <a:pt x="6334" y="0"/>
                  </a:lnTo>
                  <a:lnTo>
                    <a:pt x="6334" y="1153"/>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7" name="Freeform 106">
              <a:extLst>
                <a:ext uri="{FF2B5EF4-FFF2-40B4-BE49-F238E27FC236}">
                  <a16:creationId xmlns:a16="http://schemas.microsoft.com/office/drawing/2014/main" id="{085224AC-BB76-F749-A185-922C887C796D}"/>
                </a:ext>
              </a:extLst>
            </p:cNvPr>
            <p:cNvSpPr/>
            <p:nvPr/>
          </p:nvSpPr>
          <p:spPr>
            <a:xfrm>
              <a:off x="3124079" y="1324440"/>
              <a:ext cx="205200" cy="303120"/>
            </a:xfrm>
            <a:custGeom>
              <a:avLst/>
              <a:gdLst/>
              <a:ahLst/>
              <a:cxnLst>
                <a:cxn ang="3cd4">
                  <a:pos x="hc" y="t"/>
                </a:cxn>
                <a:cxn ang="cd2">
                  <a:pos x="l" y="vc"/>
                </a:cxn>
                <a:cxn ang="cd4">
                  <a:pos x="hc" y="b"/>
                </a:cxn>
                <a:cxn ang="0">
                  <a:pos x="r" y="vc"/>
                </a:cxn>
              </a:cxnLst>
              <a:rect l="l" t="t" r="r" b="b"/>
              <a:pathLst>
                <a:path w="571" h="843">
                  <a:moveTo>
                    <a:pt x="420" y="95"/>
                  </a:moveTo>
                  <a:cubicBezTo>
                    <a:pt x="431" y="50"/>
                    <a:pt x="434" y="39"/>
                    <a:pt x="532" y="39"/>
                  </a:cubicBezTo>
                  <a:cubicBezTo>
                    <a:pt x="563" y="39"/>
                    <a:pt x="571" y="39"/>
                    <a:pt x="571" y="14"/>
                  </a:cubicBezTo>
                  <a:cubicBezTo>
                    <a:pt x="571" y="0"/>
                    <a:pt x="560" y="0"/>
                    <a:pt x="554" y="0"/>
                  </a:cubicBezTo>
                  <a:cubicBezTo>
                    <a:pt x="518" y="0"/>
                    <a:pt x="426" y="3"/>
                    <a:pt x="392" y="3"/>
                  </a:cubicBezTo>
                  <a:cubicBezTo>
                    <a:pt x="353" y="3"/>
                    <a:pt x="263" y="0"/>
                    <a:pt x="227" y="0"/>
                  </a:cubicBezTo>
                  <a:cubicBezTo>
                    <a:pt x="218" y="0"/>
                    <a:pt x="202" y="0"/>
                    <a:pt x="202" y="25"/>
                  </a:cubicBezTo>
                  <a:cubicBezTo>
                    <a:pt x="202" y="39"/>
                    <a:pt x="213" y="39"/>
                    <a:pt x="235" y="39"/>
                  </a:cubicBezTo>
                  <a:cubicBezTo>
                    <a:pt x="288" y="39"/>
                    <a:pt x="322" y="39"/>
                    <a:pt x="322" y="62"/>
                  </a:cubicBezTo>
                  <a:cubicBezTo>
                    <a:pt x="322" y="67"/>
                    <a:pt x="322" y="70"/>
                    <a:pt x="319" y="81"/>
                  </a:cubicBezTo>
                  <a:lnTo>
                    <a:pt x="151" y="747"/>
                  </a:lnTo>
                  <a:cubicBezTo>
                    <a:pt x="140" y="792"/>
                    <a:pt x="137" y="803"/>
                    <a:pt x="39" y="803"/>
                  </a:cubicBezTo>
                  <a:cubicBezTo>
                    <a:pt x="11" y="803"/>
                    <a:pt x="0" y="803"/>
                    <a:pt x="0" y="829"/>
                  </a:cubicBezTo>
                  <a:cubicBezTo>
                    <a:pt x="0" y="843"/>
                    <a:pt x="14" y="843"/>
                    <a:pt x="20" y="843"/>
                  </a:cubicBezTo>
                  <a:cubicBezTo>
                    <a:pt x="53" y="843"/>
                    <a:pt x="146" y="840"/>
                    <a:pt x="179" y="840"/>
                  </a:cubicBezTo>
                  <a:cubicBezTo>
                    <a:pt x="218" y="840"/>
                    <a:pt x="308" y="843"/>
                    <a:pt x="347" y="843"/>
                  </a:cubicBezTo>
                  <a:cubicBezTo>
                    <a:pt x="356" y="843"/>
                    <a:pt x="370" y="843"/>
                    <a:pt x="370" y="820"/>
                  </a:cubicBezTo>
                  <a:cubicBezTo>
                    <a:pt x="370" y="803"/>
                    <a:pt x="361" y="803"/>
                    <a:pt x="333" y="803"/>
                  </a:cubicBezTo>
                  <a:cubicBezTo>
                    <a:pt x="311" y="803"/>
                    <a:pt x="305" y="803"/>
                    <a:pt x="280" y="803"/>
                  </a:cubicBezTo>
                  <a:cubicBezTo>
                    <a:pt x="255" y="801"/>
                    <a:pt x="249" y="795"/>
                    <a:pt x="249" y="781"/>
                  </a:cubicBezTo>
                  <a:cubicBezTo>
                    <a:pt x="249" y="770"/>
                    <a:pt x="252" y="761"/>
                    <a:pt x="255" y="75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8" name="Freeform 107">
              <a:extLst>
                <a:ext uri="{FF2B5EF4-FFF2-40B4-BE49-F238E27FC236}">
                  <a16:creationId xmlns:a16="http://schemas.microsoft.com/office/drawing/2014/main" id="{29DECA4C-4F4E-6A47-B1F2-B33F69EEE9D1}"/>
                </a:ext>
              </a:extLst>
            </p:cNvPr>
            <p:cNvSpPr/>
            <p:nvPr/>
          </p:nvSpPr>
          <p:spPr>
            <a:xfrm>
              <a:off x="3497039" y="1387799"/>
              <a:ext cx="222480" cy="257760"/>
            </a:xfrm>
            <a:custGeom>
              <a:avLst/>
              <a:gdLst/>
              <a:ahLst/>
              <a:cxnLst>
                <a:cxn ang="3cd4">
                  <a:pos x="hc" y="t"/>
                </a:cxn>
                <a:cxn ang="cd2">
                  <a:pos x="l" y="vc"/>
                </a:cxn>
                <a:cxn ang="cd4">
                  <a:pos x="hc" y="b"/>
                </a:cxn>
                <a:cxn ang="0">
                  <a:pos x="r" y="vc"/>
                </a:cxn>
              </a:cxnLst>
              <a:rect l="l" t="t" r="r" b="b"/>
              <a:pathLst>
                <a:path w="619" h="717">
                  <a:moveTo>
                    <a:pt x="574" y="384"/>
                  </a:moveTo>
                  <a:cubicBezTo>
                    <a:pt x="596" y="384"/>
                    <a:pt x="619" y="384"/>
                    <a:pt x="619" y="358"/>
                  </a:cubicBezTo>
                  <a:cubicBezTo>
                    <a:pt x="619" y="333"/>
                    <a:pt x="596" y="333"/>
                    <a:pt x="574" y="333"/>
                  </a:cubicBezTo>
                  <a:lnTo>
                    <a:pt x="50" y="333"/>
                  </a:lnTo>
                  <a:cubicBezTo>
                    <a:pt x="64" y="168"/>
                    <a:pt x="207" y="50"/>
                    <a:pt x="381" y="50"/>
                  </a:cubicBezTo>
                  <a:lnTo>
                    <a:pt x="574" y="50"/>
                  </a:lnTo>
                  <a:cubicBezTo>
                    <a:pt x="596" y="50"/>
                    <a:pt x="619" y="50"/>
                    <a:pt x="619" y="25"/>
                  </a:cubicBezTo>
                  <a:cubicBezTo>
                    <a:pt x="619" y="0"/>
                    <a:pt x="596" y="0"/>
                    <a:pt x="574" y="0"/>
                  </a:cubicBezTo>
                  <a:lnTo>
                    <a:pt x="378" y="0"/>
                  </a:lnTo>
                  <a:cubicBezTo>
                    <a:pt x="168" y="0"/>
                    <a:pt x="0" y="160"/>
                    <a:pt x="0" y="358"/>
                  </a:cubicBezTo>
                  <a:cubicBezTo>
                    <a:pt x="0" y="554"/>
                    <a:pt x="168" y="717"/>
                    <a:pt x="378" y="717"/>
                  </a:cubicBezTo>
                  <a:lnTo>
                    <a:pt x="574" y="717"/>
                  </a:lnTo>
                  <a:cubicBezTo>
                    <a:pt x="596" y="717"/>
                    <a:pt x="619" y="717"/>
                    <a:pt x="619" y="691"/>
                  </a:cubicBezTo>
                  <a:cubicBezTo>
                    <a:pt x="619" y="666"/>
                    <a:pt x="596" y="666"/>
                    <a:pt x="574" y="666"/>
                  </a:cubicBezTo>
                  <a:lnTo>
                    <a:pt x="381" y="666"/>
                  </a:lnTo>
                  <a:cubicBezTo>
                    <a:pt x="207" y="666"/>
                    <a:pt x="64" y="549"/>
                    <a:pt x="50" y="3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9" name="Freeform 108">
              <a:extLst>
                <a:ext uri="{FF2B5EF4-FFF2-40B4-BE49-F238E27FC236}">
                  <a16:creationId xmlns:a16="http://schemas.microsoft.com/office/drawing/2014/main" id="{D6130E3F-A94B-AA4A-9DCF-01547EC63BCC}"/>
                </a:ext>
              </a:extLst>
            </p:cNvPr>
            <p:cNvSpPr/>
            <p:nvPr/>
          </p:nvSpPr>
          <p:spPr>
            <a:xfrm>
              <a:off x="3890160" y="1323360"/>
              <a:ext cx="269640" cy="303840"/>
            </a:xfrm>
            <a:custGeom>
              <a:avLst/>
              <a:gdLst/>
              <a:ahLst/>
              <a:cxnLst>
                <a:cxn ang="3cd4">
                  <a:pos x="hc" y="t"/>
                </a:cxn>
                <a:cxn ang="cd2">
                  <a:pos x="l" y="vc"/>
                </a:cxn>
                <a:cxn ang="cd4">
                  <a:pos x="hc" y="b"/>
                </a:cxn>
                <a:cxn ang="0">
                  <a:pos x="r" y="vc"/>
                </a:cxn>
              </a:cxnLst>
              <a:rect l="l" t="t" r="r" b="b"/>
              <a:pathLst>
                <a:path w="750" h="845">
                  <a:moveTo>
                    <a:pt x="700" y="45"/>
                  </a:moveTo>
                  <a:cubicBezTo>
                    <a:pt x="711" y="28"/>
                    <a:pt x="711" y="25"/>
                    <a:pt x="711" y="22"/>
                  </a:cubicBezTo>
                  <a:cubicBezTo>
                    <a:pt x="711" y="0"/>
                    <a:pt x="694" y="0"/>
                    <a:pt x="672" y="0"/>
                  </a:cubicBezTo>
                  <a:lnTo>
                    <a:pt x="106" y="0"/>
                  </a:lnTo>
                  <a:cubicBezTo>
                    <a:pt x="67" y="0"/>
                    <a:pt x="67" y="3"/>
                    <a:pt x="62" y="36"/>
                  </a:cubicBezTo>
                  <a:lnTo>
                    <a:pt x="45" y="202"/>
                  </a:lnTo>
                  <a:lnTo>
                    <a:pt x="42" y="218"/>
                  </a:lnTo>
                  <a:cubicBezTo>
                    <a:pt x="42" y="235"/>
                    <a:pt x="56" y="241"/>
                    <a:pt x="64" y="241"/>
                  </a:cubicBezTo>
                  <a:cubicBezTo>
                    <a:pt x="76" y="241"/>
                    <a:pt x="84" y="232"/>
                    <a:pt x="84" y="224"/>
                  </a:cubicBezTo>
                  <a:cubicBezTo>
                    <a:pt x="90" y="193"/>
                    <a:pt x="101" y="140"/>
                    <a:pt x="176" y="92"/>
                  </a:cubicBezTo>
                  <a:cubicBezTo>
                    <a:pt x="246" y="48"/>
                    <a:pt x="333" y="42"/>
                    <a:pt x="375" y="42"/>
                  </a:cubicBezTo>
                  <a:lnTo>
                    <a:pt x="476" y="42"/>
                  </a:lnTo>
                  <a:lnTo>
                    <a:pt x="11" y="801"/>
                  </a:lnTo>
                  <a:cubicBezTo>
                    <a:pt x="0" y="817"/>
                    <a:pt x="0" y="820"/>
                    <a:pt x="0" y="823"/>
                  </a:cubicBezTo>
                  <a:cubicBezTo>
                    <a:pt x="0" y="845"/>
                    <a:pt x="20" y="845"/>
                    <a:pt x="42" y="845"/>
                  </a:cubicBezTo>
                  <a:lnTo>
                    <a:pt x="675" y="845"/>
                  </a:lnTo>
                  <a:cubicBezTo>
                    <a:pt x="711" y="845"/>
                    <a:pt x="711" y="843"/>
                    <a:pt x="717" y="812"/>
                  </a:cubicBezTo>
                  <a:lnTo>
                    <a:pt x="750" y="568"/>
                  </a:lnTo>
                  <a:cubicBezTo>
                    <a:pt x="750" y="554"/>
                    <a:pt x="739" y="546"/>
                    <a:pt x="731" y="546"/>
                  </a:cubicBezTo>
                  <a:cubicBezTo>
                    <a:pt x="711" y="546"/>
                    <a:pt x="708" y="557"/>
                    <a:pt x="706" y="582"/>
                  </a:cubicBezTo>
                  <a:cubicBezTo>
                    <a:pt x="683" y="683"/>
                    <a:pt x="588" y="803"/>
                    <a:pt x="412" y="803"/>
                  </a:cubicBezTo>
                  <a:lnTo>
                    <a:pt x="238" y="803"/>
                  </a:lnTo>
                  <a:close/>
                  <a:moveTo>
                    <a:pt x="104" y="42"/>
                  </a:moveTo>
                  <a:lnTo>
                    <a:pt x="171" y="42"/>
                  </a:lnTo>
                  <a:lnTo>
                    <a:pt x="171" y="45"/>
                  </a:lnTo>
                  <a:cubicBezTo>
                    <a:pt x="137" y="62"/>
                    <a:pt x="115" y="84"/>
                    <a:pt x="98" y="98"/>
                  </a:cubicBezTo>
                  <a:close/>
                  <a:moveTo>
                    <a:pt x="526" y="42"/>
                  </a:moveTo>
                  <a:lnTo>
                    <a:pt x="652" y="42"/>
                  </a:lnTo>
                  <a:lnTo>
                    <a:pt x="188" y="803"/>
                  </a:lnTo>
                  <a:lnTo>
                    <a:pt x="62" y="803"/>
                  </a:lnTo>
                  <a:close/>
                  <a:moveTo>
                    <a:pt x="591" y="801"/>
                  </a:moveTo>
                  <a:cubicBezTo>
                    <a:pt x="627" y="781"/>
                    <a:pt x="658" y="753"/>
                    <a:pt x="686" y="719"/>
                  </a:cubicBezTo>
                  <a:cubicBezTo>
                    <a:pt x="683" y="745"/>
                    <a:pt x="680" y="759"/>
                    <a:pt x="675" y="803"/>
                  </a:cubicBezTo>
                  <a:lnTo>
                    <a:pt x="591" y="803"/>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0" name="Freeform 109">
              <a:extLst>
                <a:ext uri="{FF2B5EF4-FFF2-40B4-BE49-F238E27FC236}">
                  <a16:creationId xmlns:a16="http://schemas.microsoft.com/office/drawing/2014/main" id="{2670D5A1-9206-5A4F-88C1-82F953996350}"/>
                </a:ext>
              </a:extLst>
            </p:cNvPr>
            <p:cNvSpPr/>
            <p:nvPr/>
          </p:nvSpPr>
          <p:spPr>
            <a:xfrm>
              <a:off x="4195800" y="1228680"/>
              <a:ext cx="169920" cy="219240"/>
            </a:xfrm>
            <a:custGeom>
              <a:avLst/>
              <a:gdLst/>
              <a:ahLst/>
              <a:cxnLst>
                <a:cxn ang="3cd4">
                  <a:pos x="hc" y="t"/>
                </a:cxn>
                <a:cxn ang="cd2">
                  <a:pos x="l" y="vc"/>
                </a:cxn>
                <a:cxn ang="cd4">
                  <a:pos x="hc" y="b"/>
                </a:cxn>
                <a:cxn ang="0">
                  <a:pos x="r" y="vc"/>
                </a:cxn>
              </a:cxnLst>
              <a:rect l="l" t="t" r="r" b="b"/>
              <a:pathLst>
                <a:path w="473" h="610">
                  <a:moveTo>
                    <a:pt x="207" y="25"/>
                  </a:moveTo>
                  <a:cubicBezTo>
                    <a:pt x="207" y="25"/>
                    <a:pt x="210" y="14"/>
                    <a:pt x="210" y="11"/>
                  </a:cubicBezTo>
                  <a:cubicBezTo>
                    <a:pt x="210" y="8"/>
                    <a:pt x="207" y="0"/>
                    <a:pt x="196" y="0"/>
                  </a:cubicBezTo>
                  <a:cubicBezTo>
                    <a:pt x="179" y="0"/>
                    <a:pt x="106" y="6"/>
                    <a:pt x="84" y="8"/>
                  </a:cubicBezTo>
                  <a:cubicBezTo>
                    <a:pt x="78" y="8"/>
                    <a:pt x="67" y="11"/>
                    <a:pt x="67" y="28"/>
                  </a:cubicBezTo>
                  <a:cubicBezTo>
                    <a:pt x="67" y="42"/>
                    <a:pt x="78" y="42"/>
                    <a:pt x="90" y="42"/>
                  </a:cubicBezTo>
                  <a:cubicBezTo>
                    <a:pt x="129" y="42"/>
                    <a:pt x="129" y="48"/>
                    <a:pt x="129" y="53"/>
                  </a:cubicBezTo>
                  <a:cubicBezTo>
                    <a:pt x="129" y="59"/>
                    <a:pt x="129" y="64"/>
                    <a:pt x="126" y="73"/>
                  </a:cubicBezTo>
                  <a:lnTo>
                    <a:pt x="6" y="563"/>
                  </a:lnTo>
                  <a:cubicBezTo>
                    <a:pt x="0" y="577"/>
                    <a:pt x="0" y="580"/>
                    <a:pt x="0" y="582"/>
                  </a:cubicBezTo>
                  <a:cubicBezTo>
                    <a:pt x="0" y="593"/>
                    <a:pt x="11" y="610"/>
                    <a:pt x="31" y="610"/>
                  </a:cubicBezTo>
                  <a:cubicBezTo>
                    <a:pt x="39" y="610"/>
                    <a:pt x="56" y="605"/>
                    <a:pt x="64" y="585"/>
                  </a:cubicBezTo>
                  <a:cubicBezTo>
                    <a:pt x="67" y="582"/>
                    <a:pt x="76" y="549"/>
                    <a:pt x="78" y="532"/>
                  </a:cubicBezTo>
                  <a:lnTo>
                    <a:pt x="101" y="456"/>
                  </a:lnTo>
                  <a:cubicBezTo>
                    <a:pt x="104" y="442"/>
                    <a:pt x="112" y="409"/>
                    <a:pt x="115" y="395"/>
                  </a:cubicBezTo>
                  <a:cubicBezTo>
                    <a:pt x="123" y="364"/>
                    <a:pt x="123" y="361"/>
                    <a:pt x="140" y="336"/>
                  </a:cubicBezTo>
                  <a:cubicBezTo>
                    <a:pt x="168" y="291"/>
                    <a:pt x="210" y="244"/>
                    <a:pt x="277" y="244"/>
                  </a:cubicBezTo>
                  <a:cubicBezTo>
                    <a:pt x="328" y="244"/>
                    <a:pt x="330" y="283"/>
                    <a:pt x="330" y="302"/>
                  </a:cubicBezTo>
                  <a:cubicBezTo>
                    <a:pt x="330" y="356"/>
                    <a:pt x="291" y="451"/>
                    <a:pt x="277" y="487"/>
                  </a:cubicBezTo>
                  <a:cubicBezTo>
                    <a:pt x="269" y="512"/>
                    <a:pt x="266" y="521"/>
                    <a:pt x="266" y="535"/>
                  </a:cubicBezTo>
                  <a:cubicBezTo>
                    <a:pt x="266" y="579"/>
                    <a:pt x="302" y="610"/>
                    <a:pt x="347" y="610"/>
                  </a:cubicBezTo>
                  <a:cubicBezTo>
                    <a:pt x="434" y="610"/>
                    <a:pt x="473" y="490"/>
                    <a:pt x="473" y="476"/>
                  </a:cubicBezTo>
                  <a:cubicBezTo>
                    <a:pt x="473" y="465"/>
                    <a:pt x="462" y="465"/>
                    <a:pt x="459" y="465"/>
                  </a:cubicBezTo>
                  <a:cubicBezTo>
                    <a:pt x="445" y="465"/>
                    <a:pt x="445" y="470"/>
                    <a:pt x="442" y="479"/>
                  </a:cubicBezTo>
                  <a:cubicBezTo>
                    <a:pt x="423" y="549"/>
                    <a:pt x="384" y="585"/>
                    <a:pt x="350" y="585"/>
                  </a:cubicBezTo>
                  <a:cubicBezTo>
                    <a:pt x="330" y="585"/>
                    <a:pt x="328" y="574"/>
                    <a:pt x="328" y="554"/>
                  </a:cubicBezTo>
                  <a:cubicBezTo>
                    <a:pt x="328" y="535"/>
                    <a:pt x="333" y="524"/>
                    <a:pt x="347" y="484"/>
                  </a:cubicBezTo>
                  <a:cubicBezTo>
                    <a:pt x="358" y="456"/>
                    <a:pt x="395" y="367"/>
                    <a:pt x="395" y="316"/>
                  </a:cubicBezTo>
                  <a:cubicBezTo>
                    <a:pt x="395" y="302"/>
                    <a:pt x="395" y="266"/>
                    <a:pt x="361" y="244"/>
                  </a:cubicBezTo>
                  <a:cubicBezTo>
                    <a:pt x="347" y="230"/>
                    <a:pt x="322" y="218"/>
                    <a:pt x="283" y="218"/>
                  </a:cubicBezTo>
                  <a:cubicBezTo>
                    <a:pt x="218" y="218"/>
                    <a:pt x="174" y="255"/>
                    <a:pt x="140" y="29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1" name="Freeform 110">
              <a:extLst>
                <a:ext uri="{FF2B5EF4-FFF2-40B4-BE49-F238E27FC236}">
                  <a16:creationId xmlns:a16="http://schemas.microsoft.com/office/drawing/2014/main" id="{CA2C4192-4D8C-184E-BAEC-D59796BAFFE8}"/>
                </a:ext>
              </a:extLst>
            </p:cNvPr>
            <p:cNvSpPr/>
            <p:nvPr/>
          </p:nvSpPr>
          <p:spPr>
            <a:xfrm>
              <a:off x="4433400" y="1283040"/>
              <a:ext cx="167040" cy="167040"/>
            </a:xfrm>
            <a:custGeom>
              <a:avLst/>
              <a:gdLst/>
              <a:ahLst/>
              <a:cxnLst>
                <a:cxn ang="3cd4">
                  <a:pos x="hc" y="t"/>
                </a:cxn>
                <a:cxn ang="cd2">
                  <a:pos x="l" y="vc"/>
                </a:cxn>
                <a:cxn ang="cd4">
                  <a:pos x="hc" y="b"/>
                </a:cxn>
                <a:cxn ang="0">
                  <a:pos x="r" y="vc"/>
                </a:cxn>
              </a:cxnLst>
              <a:rect l="l" t="t" r="r" b="b"/>
              <a:pathLst>
                <a:path w="465" h="465">
                  <a:moveTo>
                    <a:pt x="451" y="42"/>
                  </a:moveTo>
                  <a:cubicBezTo>
                    <a:pt x="462" y="34"/>
                    <a:pt x="465" y="28"/>
                    <a:pt x="465" y="22"/>
                  </a:cubicBezTo>
                  <a:cubicBezTo>
                    <a:pt x="465" y="8"/>
                    <a:pt x="454" y="0"/>
                    <a:pt x="442" y="0"/>
                  </a:cubicBezTo>
                  <a:cubicBezTo>
                    <a:pt x="434" y="0"/>
                    <a:pt x="431" y="3"/>
                    <a:pt x="423" y="14"/>
                  </a:cubicBezTo>
                  <a:lnTo>
                    <a:pt x="232" y="202"/>
                  </a:lnTo>
                  <a:lnTo>
                    <a:pt x="42" y="11"/>
                  </a:lnTo>
                  <a:cubicBezTo>
                    <a:pt x="34" y="3"/>
                    <a:pt x="31" y="0"/>
                    <a:pt x="22" y="0"/>
                  </a:cubicBezTo>
                  <a:cubicBezTo>
                    <a:pt x="8" y="0"/>
                    <a:pt x="0" y="8"/>
                    <a:pt x="0" y="22"/>
                  </a:cubicBezTo>
                  <a:cubicBezTo>
                    <a:pt x="0" y="31"/>
                    <a:pt x="3" y="31"/>
                    <a:pt x="14" y="42"/>
                  </a:cubicBezTo>
                  <a:lnTo>
                    <a:pt x="202" y="232"/>
                  </a:lnTo>
                  <a:lnTo>
                    <a:pt x="14" y="420"/>
                  </a:lnTo>
                  <a:cubicBezTo>
                    <a:pt x="0" y="431"/>
                    <a:pt x="0" y="437"/>
                    <a:pt x="0" y="442"/>
                  </a:cubicBezTo>
                  <a:cubicBezTo>
                    <a:pt x="0" y="454"/>
                    <a:pt x="8" y="465"/>
                    <a:pt x="22" y="465"/>
                  </a:cubicBezTo>
                  <a:cubicBezTo>
                    <a:pt x="31" y="465"/>
                    <a:pt x="31" y="462"/>
                    <a:pt x="42" y="451"/>
                  </a:cubicBezTo>
                  <a:lnTo>
                    <a:pt x="232" y="260"/>
                  </a:lnTo>
                  <a:lnTo>
                    <a:pt x="428" y="459"/>
                  </a:lnTo>
                  <a:cubicBezTo>
                    <a:pt x="434" y="462"/>
                    <a:pt x="440" y="465"/>
                    <a:pt x="442" y="465"/>
                  </a:cubicBezTo>
                  <a:cubicBezTo>
                    <a:pt x="454" y="465"/>
                    <a:pt x="465" y="456"/>
                    <a:pt x="465" y="442"/>
                  </a:cubicBezTo>
                  <a:cubicBezTo>
                    <a:pt x="465" y="434"/>
                    <a:pt x="462" y="434"/>
                    <a:pt x="459" y="431"/>
                  </a:cubicBezTo>
                  <a:cubicBezTo>
                    <a:pt x="459" y="428"/>
                    <a:pt x="291" y="260"/>
                    <a:pt x="263" y="23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2" name="Freeform 111">
              <a:extLst>
                <a:ext uri="{FF2B5EF4-FFF2-40B4-BE49-F238E27FC236}">
                  <a16:creationId xmlns:a16="http://schemas.microsoft.com/office/drawing/2014/main" id="{798D3C25-CC2B-984C-8D5B-EB5AEDA5B48B}"/>
                </a:ext>
              </a:extLst>
            </p:cNvPr>
            <p:cNvSpPr/>
            <p:nvPr/>
          </p:nvSpPr>
          <p:spPr>
            <a:xfrm>
              <a:off x="4668480" y="1307160"/>
              <a:ext cx="227520" cy="140760"/>
            </a:xfrm>
            <a:custGeom>
              <a:avLst/>
              <a:gdLst/>
              <a:ahLst/>
              <a:cxnLst>
                <a:cxn ang="3cd4">
                  <a:pos x="hc" y="t"/>
                </a:cxn>
                <a:cxn ang="cd2">
                  <a:pos x="l" y="vc"/>
                </a:cxn>
                <a:cxn ang="cd4">
                  <a:pos x="hc" y="b"/>
                </a:cxn>
                <a:cxn ang="0">
                  <a:pos x="r" y="vc"/>
                </a:cxn>
              </a:cxnLst>
              <a:rect l="l" t="t" r="r" b="b"/>
              <a:pathLst>
                <a:path w="633" h="392">
                  <a:moveTo>
                    <a:pt x="414" y="106"/>
                  </a:moveTo>
                  <a:cubicBezTo>
                    <a:pt x="420" y="84"/>
                    <a:pt x="431" y="42"/>
                    <a:pt x="431" y="36"/>
                  </a:cubicBezTo>
                  <a:cubicBezTo>
                    <a:pt x="431" y="20"/>
                    <a:pt x="417" y="8"/>
                    <a:pt x="403" y="8"/>
                  </a:cubicBezTo>
                  <a:cubicBezTo>
                    <a:pt x="386" y="8"/>
                    <a:pt x="370" y="20"/>
                    <a:pt x="364" y="34"/>
                  </a:cubicBezTo>
                  <a:cubicBezTo>
                    <a:pt x="361" y="42"/>
                    <a:pt x="353" y="78"/>
                    <a:pt x="347" y="101"/>
                  </a:cubicBezTo>
                  <a:cubicBezTo>
                    <a:pt x="336" y="148"/>
                    <a:pt x="336" y="151"/>
                    <a:pt x="322" y="199"/>
                  </a:cubicBezTo>
                  <a:cubicBezTo>
                    <a:pt x="311" y="246"/>
                    <a:pt x="311" y="255"/>
                    <a:pt x="308" y="280"/>
                  </a:cubicBezTo>
                  <a:cubicBezTo>
                    <a:pt x="311" y="297"/>
                    <a:pt x="305" y="314"/>
                    <a:pt x="286" y="339"/>
                  </a:cubicBezTo>
                  <a:cubicBezTo>
                    <a:pt x="274" y="353"/>
                    <a:pt x="255" y="367"/>
                    <a:pt x="227" y="367"/>
                  </a:cubicBezTo>
                  <a:cubicBezTo>
                    <a:pt x="193" y="367"/>
                    <a:pt x="148" y="356"/>
                    <a:pt x="148" y="288"/>
                  </a:cubicBezTo>
                  <a:cubicBezTo>
                    <a:pt x="148" y="244"/>
                    <a:pt x="174" y="179"/>
                    <a:pt x="190" y="134"/>
                  </a:cubicBezTo>
                  <a:cubicBezTo>
                    <a:pt x="204" y="98"/>
                    <a:pt x="207" y="90"/>
                    <a:pt x="207" y="76"/>
                  </a:cubicBezTo>
                  <a:cubicBezTo>
                    <a:pt x="207" y="34"/>
                    <a:pt x="174" y="0"/>
                    <a:pt x="126" y="0"/>
                  </a:cubicBezTo>
                  <a:cubicBezTo>
                    <a:pt x="39" y="0"/>
                    <a:pt x="0" y="118"/>
                    <a:pt x="0" y="134"/>
                  </a:cubicBezTo>
                  <a:cubicBezTo>
                    <a:pt x="0" y="146"/>
                    <a:pt x="11" y="146"/>
                    <a:pt x="14" y="146"/>
                  </a:cubicBezTo>
                  <a:cubicBezTo>
                    <a:pt x="28" y="146"/>
                    <a:pt x="28" y="140"/>
                    <a:pt x="31" y="132"/>
                  </a:cubicBezTo>
                  <a:cubicBezTo>
                    <a:pt x="53" y="59"/>
                    <a:pt x="90" y="25"/>
                    <a:pt x="123" y="25"/>
                  </a:cubicBezTo>
                  <a:cubicBezTo>
                    <a:pt x="137" y="25"/>
                    <a:pt x="146" y="34"/>
                    <a:pt x="146" y="56"/>
                  </a:cubicBezTo>
                  <a:cubicBezTo>
                    <a:pt x="146" y="76"/>
                    <a:pt x="137" y="95"/>
                    <a:pt x="134" y="106"/>
                  </a:cubicBezTo>
                  <a:cubicBezTo>
                    <a:pt x="84" y="232"/>
                    <a:pt x="84" y="249"/>
                    <a:pt x="84" y="277"/>
                  </a:cubicBezTo>
                  <a:cubicBezTo>
                    <a:pt x="84" y="378"/>
                    <a:pt x="176" y="392"/>
                    <a:pt x="224" y="392"/>
                  </a:cubicBezTo>
                  <a:cubicBezTo>
                    <a:pt x="241" y="392"/>
                    <a:pt x="283" y="392"/>
                    <a:pt x="322" y="333"/>
                  </a:cubicBezTo>
                  <a:cubicBezTo>
                    <a:pt x="342" y="372"/>
                    <a:pt x="389" y="392"/>
                    <a:pt x="442" y="392"/>
                  </a:cubicBezTo>
                  <a:cubicBezTo>
                    <a:pt x="518" y="392"/>
                    <a:pt x="557" y="325"/>
                    <a:pt x="574" y="288"/>
                  </a:cubicBezTo>
                  <a:cubicBezTo>
                    <a:pt x="610" y="216"/>
                    <a:pt x="633" y="109"/>
                    <a:pt x="633" y="67"/>
                  </a:cubicBezTo>
                  <a:cubicBezTo>
                    <a:pt x="633" y="3"/>
                    <a:pt x="596" y="0"/>
                    <a:pt x="591" y="0"/>
                  </a:cubicBezTo>
                  <a:cubicBezTo>
                    <a:pt x="568" y="0"/>
                    <a:pt x="543" y="22"/>
                    <a:pt x="543" y="45"/>
                  </a:cubicBezTo>
                  <a:cubicBezTo>
                    <a:pt x="543" y="62"/>
                    <a:pt x="552" y="67"/>
                    <a:pt x="560" y="73"/>
                  </a:cubicBezTo>
                  <a:cubicBezTo>
                    <a:pt x="580" y="90"/>
                    <a:pt x="591" y="115"/>
                    <a:pt x="591" y="143"/>
                  </a:cubicBezTo>
                  <a:cubicBezTo>
                    <a:pt x="591" y="154"/>
                    <a:pt x="554" y="367"/>
                    <a:pt x="445" y="367"/>
                  </a:cubicBezTo>
                  <a:cubicBezTo>
                    <a:pt x="375" y="367"/>
                    <a:pt x="375" y="305"/>
                    <a:pt x="375" y="291"/>
                  </a:cubicBezTo>
                  <a:cubicBezTo>
                    <a:pt x="375" y="266"/>
                    <a:pt x="378" y="252"/>
                    <a:pt x="389" y="20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3" name="Freeform 112">
              <a:extLst>
                <a:ext uri="{FF2B5EF4-FFF2-40B4-BE49-F238E27FC236}">
                  <a16:creationId xmlns:a16="http://schemas.microsoft.com/office/drawing/2014/main" id="{B0B79B18-4699-CE46-9674-C584B8900E71}"/>
                </a:ext>
              </a:extLst>
            </p:cNvPr>
            <p:cNvSpPr/>
            <p:nvPr/>
          </p:nvSpPr>
          <p:spPr>
            <a:xfrm>
              <a:off x="4973040" y="1283040"/>
              <a:ext cx="167040" cy="167040"/>
            </a:xfrm>
            <a:custGeom>
              <a:avLst/>
              <a:gdLst/>
              <a:ahLst/>
              <a:cxnLst>
                <a:cxn ang="3cd4">
                  <a:pos x="hc" y="t"/>
                </a:cxn>
                <a:cxn ang="cd2">
                  <a:pos x="l" y="vc"/>
                </a:cxn>
                <a:cxn ang="cd4">
                  <a:pos x="hc" y="b"/>
                </a:cxn>
                <a:cxn ang="0">
                  <a:pos x="r" y="vc"/>
                </a:cxn>
              </a:cxnLst>
              <a:rect l="l" t="t" r="r" b="b"/>
              <a:pathLst>
                <a:path w="465" h="465">
                  <a:moveTo>
                    <a:pt x="451" y="42"/>
                  </a:moveTo>
                  <a:cubicBezTo>
                    <a:pt x="462" y="34"/>
                    <a:pt x="465" y="28"/>
                    <a:pt x="465" y="22"/>
                  </a:cubicBezTo>
                  <a:cubicBezTo>
                    <a:pt x="465" y="8"/>
                    <a:pt x="454" y="0"/>
                    <a:pt x="442" y="0"/>
                  </a:cubicBezTo>
                  <a:cubicBezTo>
                    <a:pt x="434" y="0"/>
                    <a:pt x="431" y="3"/>
                    <a:pt x="423" y="14"/>
                  </a:cubicBezTo>
                  <a:lnTo>
                    <a:pt x="232" y="202"/>
                  </a:lnTo>
                  <a:lnTo>
                    <a:pt x="42" y="11"/>
                  </a:lnTo>
                  <a:cubicBezTo>
                    <a:pt x="34" y="3"/>
                    <a:pt x="31" y="0"/>
                    <a:pt x="22" y="0"/>
                  </a:cubicBezTo>
                  <a:cubicBezTo>
                    <a:pt x="8" y="0"/>
                    <a:pt x="0" y="8"/>
                    <a:pt x="0" y="22"/>
                  </a:cubicBezTo>
                  <a:cubicBezTo>
                    <a:pt x="0" y="31"/>
                    <a:pt x="3" y="31"/>
                    <a:pt x="14" y="42"/>
                  </a:cubicBezTo>
                  <a:lnTo>
                    <a:pt x="202" y="232"/>
                  </a:lnTo>
                  <a:lnTo>
                    <a:pt x="14" y="420"/>
                  </a:lnTo>
                  <a:cubicBezTo>
                    <a:pt x="0" y="431"/>
                    <a:pt x="0" y="437"/>
                    <a:pt x="0" y="442"/>
                  </a:cubicBezTo>
                  <a:cubicBezTo>
                    <a:pt x="0" y="454"/>
                    <a:pt x="8" y="465"/>
                    <a:pt x="22" y="465"/>
                  </a:cubicBezTo>
                  <a:cubicBezTo>
                    <a:pt x="31" y="465"/>
                    <a:pt x="31" y="462"/>
                    <a:pt x="42" y="451"/>
                  </a:cubicBezTo>
                  <a:lnTo>
                    <a:pt x="232" y="260"/>
                  </a:lnTo>
                  <a:lnTo>
                    <a:pt x="428" y="459"/>
                  </a:lnTo>
                  <a:cubicBezTo>
                    <a:pt x="434" y="462"/>
                    <a:pt x="440" y="465"/>
                    <a:pt x="442" y="465"/>
                  </a:cubicBezTo>
                  <a:cubicBezTo>
                    <a:pt x="454" y="465"/>
                    <a:pt x="465" y="456"/>
                    <a:pt x="465" y="442"/>
                  </a:cubicBezTo>
                  <a:cubicBezTo>
                    <a:pt x="465" y="434"/>
                    <a:pt x="462" y="434"/>
                    <a:pt x="459" y="431"/>
                  </a:cubicBezTo>
                  <a:cubicBezTo>
                    <a:pt x="459" y="428"/>
                    <a:pt x="291" y="260"/>
                    <a:pt x="263" y="23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4" name="Freeform 113">
              <a:extLst>
                <a:ext uri="{FF2B5EF4-FFF2-40B4-BE49-F238E27FC236}">
                  <a16:creationId xmlns:a16="http://schemas.microsoft.com/office/drawing/2014/main" id="{FFBD55BE-1A2C-7B4B-9468-6AD50D90DDC4}"/>
                </a:ext>
              </a:extLst>
            </p:cNvPr>
            <p:cNvSpPr/>
            <p:nvPr/>
          </p:nvSpPr>
          <p:spPr>
            <a:xfrm>
              <a:off x="5216760" y="1228680"/>
              <a:ext cx="153000" cy="219240"/>
            </a:xfrm>
            <a:custGeom>
              <a:avLst/>
              <a:gdLst/>
              <a:ahLst/>
              <a:cxnLst>
                <a:cxn ang="3cd4">
                  <a:pos x="hc" y="t"/>
                </a:cxn>
                <a:cxn ang="cd2">
                  <a:pos x="l" y="vc"/>
                </a:cxn>
                <a:cxn ang="cd4">
                  <a:pos x="hc" y="b"/>
                </a:cxn>
                <a:cxn ang="0">
                  <a:pos x="r" y="vc"/>
                </a:cxn>
              </a:cxnLst>
              <a:rect l="l" t="t" r="r" b="b"/>
              <a:pathLst>
                <a:path w="426" h="610">
                  <a:moveTo>
                    <a:pt x="207" y="25"/>
                  </a:moveTo>
                  <a:cubicBezTo>
                    <a:pt x="207" y="25"/>
                    <a:pt x="210" y="14"/>
                    <a:pt x="210" y="11"/>
                  </a:cubicBezTo>
                  <a:cubicBezTo>
                    <a:pt x="210" y="8"/>
                    <a:pt x="207" y="0"/>
                    <a:pt x="196" y="0"/>
                  </a:cubicBezTo>
                  <a:cubicBezTo>
                    <a:pt x="179" y="0"/>
                    <a:pt x="106" y="6"/>
                    <a:pt x="84" y="8"/>
                  </a:cubicBezTo>
                  <a:cubicBezTo>
                    <a:pt x="78" y="8"/>
                    <a:pt x="67" y="11"/>
                    <a:pt x="67" y="28"/>
                  </a:cubicBezTo>
                  <a:cubicBezTo>
                    <a:pt x="67" y="42"/>
                    <a:pt x="78" y="42"/>
                    <a:pt x="90" y="42"/>
                  </a:cubicBezTo>
                  <a:cubicBezTo>
                    <a:pt x="129" y="42"/>
                    <a:pt x="129" y="48"/>
                    <a:pt x="129" y="53"/>
                  </a:cubicBezTo>
                  <a:cubicBezTo>
                    <a:pt x="129" y="59"/>
                    <a:pt x="129" y="64"/>
                    <a:pt x="126" y="73"/>
                  </a:cubicBezTo>
                  <a:lnTo>
                    <a:pt x="6" y="563"/>
                  </a:lnTo>
                  <a:cubicBezTo>
                    <a:pt x="0" y="577"/>
                    <a:pt x="0" y="580"/>
                    <a:pt x="0" y="582"/>
                  </a:cubicBezTo>
                  <a:cubicBezTo>
                    <a:pt x="0" y="593"/>
                    <a:pt x="11" y="610"/>
                    <a:pt x="31" y="610"/>
                  </a:cubicBezTo>
                  <a:cubicBezTo>
                    <a:pt x="53" y="610"/>
                    <a:pt x="64" y="591"/>
                    <a:pt x="70" y="574"/>
                  </a:cubicBezTo>
                  <a:cubicBezTo>
                    <a:pt x="70" y="568"/>
                    <a:pt x="109" y="417"/>
                    <a:pt x="112" y="406"/>
                  </a:cubicBezTo>
                  <a:cubicBezTo>
                    <a:pt x="174" y="412"/>
                    <a:pt x="224" y="431"/>
                    <a:pt x="224" y="476"/>
                  </a:cubicBezTo>
                  <a:cubicBezTo>
                    <a:pt x="224" y="479"/>
                    <a:pt x="224" y="484"/>
                    <a:pt x="221" y="493"/>
                  </a:cubicBezTo>
                  <a:cubicBezTo>
                    <a:pt x="218" y="507"/>
                    <a:pt x="218" y="510"/>
                    <a:pt x="218" y="521"/>
                  </a:cubicBezTo>
                  <a:cubicBezTo>
                    <a:pt x="218" y="582"/>
                    <a:pt x="269" y="610"/>
                    <a:pt x="311" y="610"/>
                  </a:cubicBezTo>
                  <a:cubicBezTo>
                    <a:pt x="395" y="610"/>
                    <a:pt x="420" y="479"/>
                    <a:pt x="420" y="476"/>
                  </a:cubicBezTo>
                  <a:cubicBezTo>
                    <a:pt x="420" y="465"/>
                    <a:pt x="409" y="465"/>
                    <a:pt x="406" y="465"/>
                  </a:cubicBezTo>
                  <a:cubicBezTo>
                    <a:pt x="395" y="465"/>
                    <a:pt x="392" y="470"/>
                    <a:pt x="389" y="487"/>
                  </a:cubicBezTo>
                  <a:cubicBezTo>
                    <a:pt x="378" y="524"/>
                    <a:pt x="356" y="585"/>
                    <a:pt x="311" y="585"/>
                  </a:cubicBezTo>
                  <a:cubicBezTo>
                    <a:pt x="288" y="585"/>
                    <a:pt x="283" y="563"/>
                    <a:pt x="283" y="540"/>
                  </a:cubicBezTo>
                  <a:cubicBezTo>
                    <a:pt x="283" y="526"/>
                    <a:pt x="283" y="524"/>
                    <a:pt x="286" y="501"/>
                  </a:cubicBezTo>
                  <a:cubicBezTo>
                    <a:pt x="288" y="498"/>
                    <a:pt x="291" y="484"/>
                    <a:pt x="291" y="473"/>
                  </a:cubicBezTo>
                  <a:cubicBezTo>
                    <a:pt x="291" y="398"/>
                    <a:pt x="188" y="384"/>
                    <a:pt x="151" y="384"/>
                  </a:cubicBezTo>
                  <a:cubicBezTo>
                    <a:pt x="176" y="367"/>
                    <a:pt x="207" y="339"/>
                    <a:pt x="224" y="325"/>
                  </a:cubicBezTo>
                  <a:cubicBezTo>
                    <a:pt x="266" y="283"/>
                    <a:pt x="311" y="244"/>
                    <a:pt x="358" y="244"/>
                  </a:cubicBezTo>
                  <a:cubicBezTo>
                    <a:pt x="370" y="244"/>
                    <a:pt x="381" y="246"/>
                    <a:pt x="386" y="255"/>
                  </a:cubicBezTo>
                  <a:cubicBezTo>
                    <a:pt x="350" y="260"/>
                    <a:pt x="342" y="288"/>
                    <a:pt x="342" y="302"/>
                  </a:cubicBezTo>
                  <a:cubicBezTo>
                    <a:pt x="342" y="322"/>
                    <a:pt x="358" y="336"/>
                    <a:pt x="378" y="336"/>
                  </a:cubicBezTo>
                  <a:cubicBezTo>
                    <a:pt x="400" y="336"/>
                    <a:pt x="426" y="316"/>
                    <a:pt x="426" y="280"/>
                  </a:cubicBezTo>
                  <a:cubicBezTo>
                    <a:pt x="426" y="252"/>
                    <a:pt x="406" y="218"/>
                    <a:pt x="358" y="218"/>
                  </a:cubicBezTo>
                  <a:cubicBezTo>
                    <a:pt x="311" y="218"/>
                    <a:pt x="266" y="255"/>
                    <a:pt x="221" y="294"/>
                  </a:cubicBezTo>
                  <a:cubicBezTo>
                    <a:pt x="185" y="330"/>
                    <a:pt x="157" y="356"/>
                    <a:pt x="120" y="3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pic>
        <p:nvPicPr>
          <p:cNvPr id="116" name="Picture 115">
            <a:extLst>
              <a:ext uri="{FF2B5EF4-FFF2-40B4-BE49-F238E27FC236}">
                <a16:creationId xmlns:a16="http://schemas.microsoft.com/office/drawing/2014/main" id="{2A748498-F986-A747-B961-648BEAB07109}"/>
              </a:ext>
            </a:extLst>
          </p:cNvPr>
          <p:cNvPicPr>
            <a:picLocks noChangeAspect="1"/>
          </p:cNvPicPr>
          <p:nvPr/>
        </p:nvPicPr>
        <p:blipFill>
          <a:blip r:embed="rId3">
            <a:lum/>
            <a:alphaModFix/>
          </a:blip>
          <a:srcRect/>
          <a:stretch>
            <a:fillRect/>
          </a:stretch>
        </p:blipFill>
        <p:spPr>
          <a:xfrm>
            <a:off x="442439" y="3631679"/>
            <a:ext cx="2387160" cy="1489319"/>
          </a:xfrm>
          <a:prstGeom prst="rect">
            <a:avLst/>
          </a:prstGeom>
          <a:noFill/>
          <a:ln>
            <a:noFill/>
          </a:ln>
        </p:spPr>
      </p:pic>
      <p:sp>
        <p:nvSpPr>
          <p:cNvPr id="117" name="Title 116">
            <a:extLst>
              <a:ext uri="{FF2B5EF4-FFF2-40B4-BE49-F238E27FC236}">
                <a16:creationId xmlns:a16="http://schemas.microsoft.com/office/drawing/2014/main" id="{1D88BE7A-E61E-CF48-B43B-014CF9376563}"/>
              </a:ext>
            </a:extLst>
          </p:cNvPr>
          <p:cNvSpPr>
            <a:spLocks noGrp="1"/>
          </p:cNvSpPr>
          <p:nvPr>
            <p:ph type="title"/>
          </p:nvPr>
        </p:nvSpPr>
        <p:spPr/>
        <p:txBody>
          <a:bodyPr/>
          <a:lstStyle/>
          <a:p>
            <a:r>
              <a:rPr lang="en-US" dirty="0"/>
              <a:t>DQN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a:extLst>
              <a:ext uri="{FF2B5EF4-FFF2-40B4-BE49-F238E27FC236}">
                <a16:creationId xmlns:a16="http://schemas.microsoft.com/office/drawing/2014/main" id="{4B7C2D36-DD6C-E74B-A2C3-BC3BC738EDAD}"/>
              </a:ext>
            </a:extLst>
          </p:cNvPr>
          <p:cNvSpPr txBox="1">
            <a:spLocks noChangeArrowheads="1"/>
          </p:cNvSpPr>
          <p:nvPr/>
        </p:nvSpPr>
        <p:spPr bwMode="auto">
          <a:xfrm>
            <a:off x="914400" y="1371600"/>
            <a:ext cx="8229600" cy="552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168"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9pPr>
          </a:lstStyle>
          <a:p>
            <a:r>
              <a:rPr lang="en-US" altLang="en-US" sz="2200" dirty="0">
                <a:cs typeface="Segoe UI" panose="020B0502040204020203" pitchFamily="34" charset="0"/>
              </a:rPr>
              <a:t>0. 	Markov decision process		</a:t>
            </a:r>
            <a:r>
              <a:rPr lang="en-US" altLang="en-US" sz="2200" i="1" dirty="0">
                <a:cs typeface="Segoe UI" panose="020B0502040204020203" pitchFamily="34" charset="0"/>
              </a:rPr>
              <a:t>p(s', r | s, a)</a:t>
            </a:r>
          </a:p>
          <a:p>
            <a:endParaRPr lang="en-US" altLang="en-US" sz="2200" dirty="0">
              <a:cs typeface="Segoe UI" panose="020B0502040204020203" pitchFamily="34" charset="0"/>
            </a:endParaRPr>
          </a:p>
          <a:p>
            <a:r>
              <a:rPr lang="en-US" altLang="en-US" sz="2200" dirty="0">
                <a:cs typeface="Segoe UI" panose="020B0502040204020203" pitchFamily="34" charset="0"/>
              </a:rPr>
              <a:t>1. 	Dynamic programming</a:t>
            </a:r>
          </a:p>
        </p:txBody>
      </p:sp>
      <p:sp>
        <p:nvSpPr>
          <p:cNvPr id="16387" name="Text Box 3">
            <a:extLst>
              <a:ext uri="{FF2B5EF4-FFF2-40B4-BE49-F238E27FC236}">
                <a16:creationId xmlns:a16="http://schemas.microsoft.com/office/drawing/2014/main" id="{7BD9139B-59D6-974E-A0BD-632132662BC1}"/>
              </a:ext>
            </a:extLst>
          </p:cNvPr>
          <p:cNvSpPr txBox="1">
            <a:spLocks noChangeArrowheads="1"/>
          </p:cNvSpPr>
          <p:nvPr/>
        </p:nvSpPr>
        <p:spPr bwMode="auto">
          <a:xfrm>
            <a:off x="914400" y="2743200"/>
            <a:ext cx="8229600" cy="552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168"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9pPr>
          </a:lstStyle>
          <a:p>
            <a:r>
              <a:rPr lang="en-US" altLang="en-US" sz="2200" dirty="0">
                <a:cs typeface="Segoe UI" panose="020B0502040204020203" pitchFamily="34" charset="0"/>
              </a:rPr>
              <a:t>- Value iteration</a:t>
            </a:r>
          </a:p>
          <a:p>
            <a:endParaRPr lang="en-US" altLang="en-US" sz="2200" dirty="0">
              <a:cs typeface="Segoe UI" panose="020B0502040204020203" pitchFamily="34" charset="0"/>
            </a:endParaRPr>
          </a:p>
          <a:p>
            <a:endParaRPr lang="en-US" altLang="en-US" sz="2200" dirty="0">
              <a:cs typeface="Segoe UI" panose="020B0502040204020203" pitchFamily="34" charset="0"/>
            </a:endParaRPr>
          </a:p>
          <a:p>
            <a:endParaRPr lang="en-US" altLang="en-US" sz="2200" dirty="0">
              <a:cs typeface="Segoe UI" panose="020B0502040204020203" pitchFamily="34" charset="0"/>
            </a:endParaRPr>
          </a:p>
          <a:p>
            <a:endParaRPr lang="en-US" altLang="en-US" sz="2200" dirty="0">
              <a:cs typeface="Segoe UI" panose="020B0502040204020203" pitchFamily="34" charset="0"/>
            </a:endParaRPr>
          </a:p>
          <a:p>
            <a:r>
              <a:rPr lang="en-US" altLang="en-US" sz="2200" dirty="0">
                <a:cs typeface="Segoe UI" panose="020B0502040204020203" pitchFamily="34" charset="0"/>
              </a:rPr>
              <a:t>- Policy evaluation</a:t>
            </a:r>
          </a:p>
          <a:p>
            <a:endParaRPr lang="en-US" altLang="en-US" sz="2200" dirty="0">
              <a:cs typeface="Segoe UI" panose="020B0502040204020203" pitchFamily="34" charset="0"/>
            </a:endParaRPr>
          </a:p>
          <a:p>
            <a:endParaRPr lang="en-US" altLang="en-US" sz="2200" dirty="0">
              <a:cs typeface="Segoe UI" panose="020B0502040204020203" pitchFamily="34" charset="0"/>
            </a:endParaRPr>
          </a:p>
          <a:p>
            <a:endParaRPr lang="en-US" altLang="en-US" sz="2200" dirty="0">
              <a:cs typeface="Segoe UI" panose="020B0502040204020203" pitchFamily="34" charset="0"/>
            </a:endParaRPr>
          </a:p>
          <a:p>
            <a:r>
              <a:rPr lang="en-US" altLang="en-US" sz="2200" dirty="0">
                <a:cs typeface="Segoe UI" panose="020B0502040204020203" pitchFamily="34" charset="0"/>
              </a:rPr>
              <a:t>- Policy iteration</a:t>
            </a:r>
          </a:p>
        </p:txBody>
      </p:sp>
      <p:pic>
        <p:nvPicPr>
          <p:cNvPr id="16388" name="Picture 4">
            <a:extLst>
              <a:ext uri="{FF2B5EF4-FFF2-40B4-BE49-F238E27FC236}">
                <a16:creationId xmlns:a16="http://schemas.microsoft.com/office/drawing/2014/main" id="{7430F0C1-2935-1D42-8AB0-88F429D83F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427413"/>
            <a:ext cx="8229600" cy="603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9" name="Picture 5">
            <a:extLst>
              <a:ext uri="{FF2B5EF4-FFF2-40B4-BE49-F238E27FC236}">
                <a16:creationId xmlns:a16="http://schemas.microsoft.com/office/drawing/2014/main" id="{280ABE54-0C6D-DA43-9E3D-8A8CE73226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6400800"/>
            <a:ext cx="8229600" cy="831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90" name="Picture 6">
            <a:extLst>
              <a:ext uri="{FF2B5EF4-FFF2-40B4-BE49-F238E27FC236}">
                <a16:creationId xmlns:a16="http://schemas.microsoft.com/office/drawing/2014/main" id="{9CA0F772-7B48-7449-ACD2-F621CF5264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5029200"/>
            <a:ext cx="8229600" cy="520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91" name="Picture 7">
            <a:extLst>
              <a:ext uri="{FF2B5EF4-FFF2-40B4-BE49-F238E27FC236}">
                <a16:creationId xmlns:a16="http://schemas.microsoft.com/office/drawing/2014/main" id="{34909A1D-E21B-E54C-BB54-FFAE24641B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40764"/>
          <a:stretch>
            <a:fillRect/>
          </a:stretch>
        </p:blipFill>
        <p:spPr bwMode="auto">
          <a:xfrm>
            <a:off x="8229600" y="1143000"/>
            <a:ext cx="1828800" cy="1636713"/>
          </a:xfrm>
          <a:prstGeom prst="rect">
            <a:avLst/>
          </a:prstGeom>
          <a:noFill/>
          <a:ln>
            <a:noFill/>
          </a:ln>
          <a:effectLst/>
          <a:extLst>
            <a:ext uri="{909E8E84-426E-40DD-AFC4-6F175D3DCCD1}">
              <a14:hiddenFill xmlns:a14="http://schemas.microsoft.com/office/drawing/2010/main">
                <a:blipFill dpi="0" rotWithShape="0">
                  <a:blip/>
                  <a:srcRect b="40764"/>
                  <a:stretch>
                    <a:fillRect/>
                  </a:stretch>
                </a:blipFill>
              </a14:hiddenFill>
            </a:ext>
            <a:ext uri="{91240B29-F687-4F45-9708-019B960494DF}">
              <a14:hiddenLine xmlns:a14="http://schemas.microsoft.com/office/drawing/2010/main" w="9525" cap="flat">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itle 1">
            <a:extLst>
              <a:ext uri="{FF2B5EF4-FFF2-40B4-BE49-F238E27FC236}">
                <a16:creationId xmlns:a16="http://schemas.microsoft.com/office/drawing/2014/main" id="{0F7C5E24-3B38-F740-AA04-120976FBF88B}"/>
              </a:ext>
            </a:extLst>
          </p:cNvPr>
          <p:cNvSpPr>
            <a:spLocks noGrp="1"/>
          </p:cNvSpPr>
          <p:nvPr>
            <p:ph type="title"/>
          </p:nvPr>
        </p:nvSpPr>
        <p:spPr>
          <a:xfrm>
            <a:off x="693043" y="402484"/>
            <a:ext cx="8694539" cy="1125374"/>
          </a:xfrm>
        </p:spPr>
        <p:txBody>
          <a:bodyPr/>
          <a:lstStyle/>
          <a:p>
            <a:r>
              <a:rPr lang="en-US" dirty="0"/>
              <a:t>Our MDP journey</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3AF209-283C-D148-B531-3EF9B28CC069}"/>
              </a:ext>
            </a:extLst>
          </p:cNvPr>
          <p:cNvSpPr txBox="1"/>
          <p:nvPr/>
        </p:nvSpPr>
        <p:spPr>
          <a:xfrm>
            <a:off x="4648320" y="2286000"/>
            <a:ext cx="1645920" cy="43020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400" b="0" i="0" u="none" strike="noStrike" kern="1200" cap="none">
                <a:ln>
                  <a:noFill/>
                </a:ln>
                <a:latin typeface="Liberation Sans" pitchFamily="18"/>
                <a:ea typeface="Noto Sans CJK SC Regular" pitchFamily="2"/>
                <a:cs typeface="FreeSans" pitchFamily="2"/>
              </a:rPr>
              <a:t>Q-function</a:t>
            </a:r>
          </a:p>
        </p:txBody>
      </p:sp>
      <p:grpSp>
        <p:nvGrpSpPr>
          <p:cNvPr id="3" name="Group 2">
            <a:extLst>
              <a:ext uri="{FF2B5EF4-FFF2-40B4-BE49-F238E27FC236}">
                <a16:creationId xmlns:a16="http://schemas.microsoft.com/office/drawing/2014/main" id="{BFA143BB-0CC0-6748-9E87-AF3442AB724D}"/>
              </a:ext>
            </a:extLst>
          </p:cNvPr>
          <p:cNvGrpSpPr/>
          <p:nvPr/>
        </p:nvGrpSpPr>
        <p:grpSpPr>
          <a:xfrm>
            <a:off x="4008239" y="3131640"/>
            <a:ext cx="504361" cy="2446199"/>
            <a:chOff x="4008239" y="3131640"/>
            <a:chExt cx="504361" cy="2446199"/>
          </a:xfrm>
        </p:grpSpPr>
        <p:sp>
          <p:nvSpPr>
            <p:cNvPr id="4" name="Freeform 3">
              <a:extLst>
                <a:ext uri="{FF2B5EF4-FFF2-40B4-BE49-F238E27FC236}">
                  <a16:creationId xmlns:a16="http://schemas.microsoft.com/office/drawing/2014/main" id="{DBD7F17E-3317-CF46-BC44-6B2DE962BFF4}"/>
                </a:ext>
              </a:extLst>
            </p:cNvPr>
            <p:cNvSpPr/>
            <p:nvPr/>
          </p:nvSpPr>
          <p:spPr>
            <a:xfrm>
              <a:off x="4008239" y="3131640"/>
              <a:ext cx="457559" cy="45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 name="Freeform 4">
              <a:extLst>
                <a:ext uri="{FF2B5EF4-FFF2-40B4-BE49-F238E27FC236}">
                  <a16:creationId xmlns:a16="http://schemas.microsoft.com/office/drawing/2014/main" id="{885EAA65-5642-5345-A308-16D442B00ED9}"/>
                </a:ext>
              </a:extLst>
            </p:cNvPr>
            <p:cNvSpPr/>
            <p:nvPr/>
          </p:nvSpPr>
          <p:spPr>
            <a:xfrm>
              <a:off x="4032359" y="3791880"/>
              <a:ext cx="456480" cy="44963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 name="Freeform 5">
              <a:extLst>
                <a:ext uri="{FF2B5EF4-FFF2-40B4-BE49-F238E27FC236}">
                  <a16:creationId xmlns:a16="http://schemas.microsoft.com/office/drawing/2014/main" id="{05A3FC84-AAAC-6348-972E-CE1134BE8FF4}"/>
                </a:ext>
              </a:extLst>
            </p:cNvPr>
            <p:cNvSpPr/>
            <p:nvPr/>
          </p:nvSpPr>
          <p:spPr>
            <a:xfrm>
              <a:off x="4032359" y="4467960"/>
              <a:ext cx="456480" cy="44963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 name="Freeform 6">
              <a:extLst>
                <a:ext uri="{FF2B5EF4-FFF2-40B4-BE49-F238E27FC236}">
                  <a16:creationId xmlns:a16="http://schemas.microsoft.com/office/drawing/2014/main" id="{73C2F5DA-1ACD-0741-BAD5-A8210547FB7E}"/>
                </a:ext>
              </a:extLst>
            </p:cNvPr>
            <p:cNvSpPr/>
            <p:nvPr/>
          </p:nvSpPr>
          <p:spPr>
            <a:xfrm>
              <a:off x="4055400" y="5127839"/>
              <a:ext cx="457200" cy="45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8" name="Group 7">
            <a:extLst>
              <a:ext uri="{FF2B5EF4-FFF2-40B4-BE49-F238E27FC236}">
                <a16:creationId xmlns:a16="http://schemas.microsoft.com/office/drawing/2014/main" id="{88058C09-2D00-CF46-9382-ACCD89627DC9}"/>
              </a:ext>
            </a:extLst>
          </p:cNvPr>
          <p:cNvGrpSpPr/>
          <p:nvPr/>
        </p:nvGrpSpPr>
        <p:grpSpPr>
          <a:xfrm>
            <a:off x="5764320" y="3121560"/>
            <a:ext cx="504360" cy="2446200"/>
            <a:chOff x="5764320" y="3121560"/>
            <a:chExt cx="504360" cy="2446200"/>
          </a:xfrm>
        </p:grpSpPr>
        <p:sp>
          <p:nvSpPr>
            <p:cNvPr id="9" name="Freeform 8">
              <a:extLst>
                <a:ext uri="{FF2B5EF4-FFF2-40B4-BE49-F238E27FC236}">
                  <a16:creationId xmlns:a16="http://schemas.microsoft.com/office/drawing/2014/main" id="{9EB65700-5840-BF4F-AAE6-A8989AF70D4C}"/>
                </a:ext>
              </a:extLst>
            </p:cNvPr>
            <p:cNvSpPr/>
            <p:nvPr/>
          </p:nvSpPr>
          <p:spPr>
            <a:xfrm>
              <a:off x="5764320" y="3121560"/>
              <a:ext cx="457559" cy="45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 name="Freeform 9">
              <a:extLst>
                <a:ext uri="{FF2B5EF4-FFF2-40B4-BE49-F238E27FC236}">
                  <a16:creationId xmlns:a16="http://schemas.microsoft.com/office/drawing/2014/main" id="{394FB561-3A74-8C42-9BC8-CA98C1574081}"/>
                </a:ext>
              </a:extLst>
            </p:cNvPr>
            <p:cNvSpPr/>
            <p:nvPr/>
          </p:nvSpPr>
          <p:spPr>
            <a:xfrm>
              <a:off x="5788440" y="3781800"/>
              <a:ext cx="456839" cy="44963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 name="Freeform 10">
              <a:extLst>
                <a:ext uri="{FF2B5EF4-FFF2-40B4-BE49-F238E27FC236}">
                  <a16:creationId xmlns:a16="http://schemas.microsoft.com/office/drawing/2014/main" id="{7F4DCC65-8D03-1F48-B134-585D245487DD}"/>
                </a:ext>
              </a:extLst>
            </p:cNvPr>
            <p:cNvSpPr/>
            <p:nvPr/>
          </p:nvSpPr>
          <p:spPr>
            <a:xfrm>
              <a:off x="5788440" y="4457880"/>
              <a:ext cx="456839" cy="44963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 name="Freeform 11">
              <a:extLst>
                <a:ext uri="{FF2B5EF4-FFF2-40B4-BE49-F238E27FC236}">
                  <a16:creationId xmlns:a16="http://schemas.microsoft.com/office/drawing/2014/main" id="{297F1468-11AD-C142-A892-538FA2265F42}"/>
                </a:ext>
              </a:extLst>
            </p:cNvPr>
            <p:cNvSpPr/>
            <p:nvPr/>
          </p:nvSpPr>
          <p:spPr>
            <a:xfrm>
              <a:off x="5811480" y="5117760"/>
              <a:ext cx="457200" cy="45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13" name="Freeform 12">
            <a:extLst>
              <a:ext uri="{FF2B5EF4-FFF2-40B4-BE49-F238E27FC236}">
                <a16:creationId xmlns:a16="http://schemas.microsoft.com/office/drawing/2014/main" id="{6961B7FB-7B9A-9A4F-8CB5-3E3DC183008E}"/>
              </a:ext>
            </a:extLst>
          </p:cNvPr>
          <p:cNvSpPr/>
          <p:nvPr/>
        </p:nvSpPr>
        <p:spPr>
          <a:xfrm>
            <a:off x="6694200" y="3462479"/>
            <a:ext cx="456480" cy="44963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 name="Freeform 13">
            <a:extLst>
              <a:ext uri="{FF2B5EF4-FFF2-40B4-BE49-F238E27FC236}">
                <a16:creationId xmlns:a16="http://schemas.microsoft.com/office/drawing/2014/main" id="{7FE10BBB-B60B-6B41-B2F3-4664680F83D2}"/>
              </a:ext>
            </a:extLst>
          </p:cNvPr>
          <p:cNvSpPr/>
          <p:nvPr/>
        </p:nvSpPr>
        <p:spPr>
          <a:xfrm>
            <a:off x="6694200" y="4138560"/>
            <a:ext cx="456480" cy="44963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 name="Freeform 14">
            <a:extLst>
              <a:ext uri="{FF2B5EF4-FFF2-40B4-BE49-F238E27FC236}">
                <a16:creationId xmlns:a16="http://schemas.microsoft.com/office/drawing/2014/main" id="{D1EF1E4D-2E72-8249-94D9-39618D75CA09}"/>
              </a:ext>
            </a:extLst>
          </p:cNvPr>
          <p:cNvSpPr/>
          <p:nvPr/>
        </p:nvSpPr>
        <p:spPr>
          <a:xfrm>
            <a:off x="6717240" y="4798440"/>
            <a:ext cx="457200" cy="45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 name="Straight Connector 15">
            <a:extLst>
              <a:ext uri="{FF2B5EF4-FFF2-40B4-BE49-F238E27FC236}">
                <a16:creationId xmlns:a16="http://schemas.microsoft.com/office/drawing/2014/main" id="{88165AAF-ECFF-C548-90A5-F90A56A6FB2A}"/>
              </a:ext>
            </a:extLst>
          </p:cNvPr>
          <p:cNvSpPr/>
          <p:nvPr/>
        </p:nvSpPr>
        <p:spPr>
          <a:xfrm>
            <a:off x="5414040" y="5339880"/>
            <a:ext cx="397440" cy="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 name="Straight Connector 16">
            <a:extLst>
              <a:ext uri="{FF2B5EF4-FFF2-40B4-BE49-F238E27FC236}">
                <a16:creationId xmlns:a16="http://schemas.microsoft.com/office/drawing/2014/main" id="{22EDF54B-3D6D-2C44-ADA9-713AD809B829}"/>
              </a:ext>
            </a:extLst>
          </p:cNvPr>
          <p:cNvSpPr/>
          <p:nvPr/>
        </p:nvSpPr>
        <p:spPr>
          <a:xfrm flipV="1">
            <a:off x="5414040" y="4791240"/>
            <a:ext cx="374400" cy="54864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8" name="Straight Connector 17">
            <a:extLst>
              <a:ext uri="{FF2B5EF4-FFF2-40B4-BE49-F238E27FC236}">
                <a16:creationId xmlns:a16="http://schemas.microsoft.com/office/drawing/2014/main" id="{69FB65D6-B189-AA4A-9E0A-F2EA52DB6561}"/>
              </a:ext>
            </a:extLst>
          </p:cNvPr>
          <p:cNvSpPr/>
          <p:nvPr/>
        </p:nvSpPr>
        <p:spPr>
          <a:xfrm flipV="1">
            <a:off x="5414040" y="4151159"/>
            <a:ext cx="374400" cy="118908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9" name="Straight Connector 18">
            <a:extLst>
              <a:ext uri="{FF2B5EF4-FFF2-40B4-BE49-F238E27FC236}">
                <a16:creationId xmlns:a16="http://schemas.microsoft.com/office/drawing/2014/main" id="{8AB42F74-4554-C94D-9A8E-6F268CCED284}"/>
              </a:ext>
            </a:extLst>
          </p:cNvPr>
          <p:cNvSpPr/>
          <p:nvPr/>
        </p:nvSpPr>
        <p:spPr>
          <a:xfrm flipV="1">
            <a:off x="5415480" y="3511080"/>
            <a:ext cx="348840" cy="182952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 name="Straight Connector 19">
            <a:extLst>
              <a:ext uri="{FF2B5EF4-FFF2-40B4-BE49-F238E27FC236}">
                <a16:creationId xmlns:a16="http://schemas.microsoft.com/office/drawing/2014/main" id="{0A9E5314-661F-E141-B3F8-359BA517D6DF}"/>
              </a:ext>
            </a:extLst>
          </p:cNvPr>
          <p:cNvSpPr/>
          <p:nvPr/>
        </p:nvSpPr>
        <p:spPr>
          <a:xfrm flipV="1">
            <a:off x="5427000" y="3511440"/>
            <a:ext cx="348840" cy="118836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 name="Straight Connector 20">
            <a:extLst>
              <a:ext uri="{FF2B5EF4-FFF2-40B4-BE49-F238E27FC236}">
                <a16:creationId xmlns:a16="http://schemas.microsoft.com/office/drawing/2014/main" id="{3F5C660F-7D5D-254B-AB18-C613D70AB259}"/>
              </a:ext>
            </a:extLst>
          </p:cNvPr>
          <p:cNvSpPr/>
          <p:nvPr/>
        </p:nvSpPr>
        <p:spPr>
          <a:xfrm flipV="1">
            <a:off x="5427000" y="4151520"/>
            <a:ext cx="362879" cy="5482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2" name="Straight Connector 21">
            <a:extLst>
              <a:ext uri="{FF2B5EF4-FFF2-40B4-BE49-F238E27FC236}">
                <a16:creationId xmlns:a16="http://schemas.microsoft.com/office/drawing/2014/main" id="{BECBAB98-A12E-5149-BFBD-94813943BBDA}"/>
              </a:ext>
            </a:extLst>
          </p:cNvPr>
          <p:cNvSpPr/>
          <p:nvPr/>
        </p:nvSpPr>
        <p:spPr>
          <a:xfrm>
            <a:off x="5427000" y="4699800"/>
            <a:ext cx="361440" cy="9180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3" name="Straight Connector 22">
            <a:extLst>
              <a:ext uri="{FF2B5EF4-FFF2-40B4-BE49-F238E27FC236}">
                <a16:creationId xmlns:a16="http://schemas.microsoft.com/office/drawing/2014/main" id="{592EE821-98B0-E84D-957B-52B23285B0A4}"/>
              </a:ext>
            </a:extLst>
          </p:cNvPr>
          <p:cNvSpPr/>
          <p:nvPr/>
        </p:nvSpPr>
        <p:spPr>
          <a:xfrm>
            <a:off x="5427000" y="4699800"/>
            <a:ext cx="384480" cy="6400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4" name="Straight Connector 23">
            <a:extLst>
              <a:ext uri="{FF2B5EF4-FFF2-40B4-BE49-F238E27FC236}">
                <a16:creationId xmlns:a16="http://schemas.microsoft.com/office/drawing/2014/main" id="{18AE76E4-40B0-7A41-B7BF-7AF50D61D0B6}"/>
              </a:ext>
            </a:extLst>
          </p:cNvPr>
          <p:cNvSpPr/>
          <p:nvPr/>
        </p:nvSpPr>
        <p:spPr>
          <a:xfrm>
            <a:off x="5427000" y="4059719"/>
            <a:ext cx="384480" cy="128016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5" name="Straight Connector 24">
            <a:extLst>
              <a:ext uri="{FF2B5EF4-FFF2-40B4-BE49-F238E27FC236}">
                <a16:creationId xmlns:a16="http://schemas.microsoft.com/office/drawing/2014/main" id="{7349F939-DADB-4A4B-A4B1-49144A15E25E}"/>
              </a:ext>
            </a:extLst>
          </p:cNvPr>
          <p:cNvSpPr/>
          <p:nvPr/>
        </p:nvSpPr>
        <p:spPr>
          <a:xfrm>
            <a:off x="5367240" y="3419640"/>
            <a:ext cx="411840" cy="9216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6" name="Straight Connector 25">
            <a:extLst>
              <a:ext uri="{FF2B5EF4-FFF2-40B4-BE49-F238E27FC236}">
                <a16:creationId xmlns:a16="http://schemas.microsoft.com/office/drawing/2014/main" id="{DB36D9EF-4C1F-6647-A171-AE78BE6D4336}"/>
              </a:ext>
            </a:extLst>
          </p:cNvPr>
          <p:cNvSpPr/>
          <p:nvPr/>
        </p:nvSpPr>
        <p:spPr>
          <a:xfrm>
            <a:off x="5427000" y="4059719"/>
            <a:ext cx="362879" cy="9216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 name="Straight Connector 26">
            <a:extLst>
              <a:ext uri="{FF2B5EF4-FFF2-40B4-BE49-F238E27FC236}">
                <a16:creationId xmlns:a16="http://schemas.microsoft.com/office/drawing/2014/main" id="{D0869A7E-CDA1-E14A-B8EB-7CB43A04EBAE}"/>
              </a:ext>
            </a:extLst>
          </p:cNvPr>
          <p:cNvSpPr/>
          <p:nvPr/>
        </p:nvSpPr>
        <p:spPr>
          <a:xfrm>
            <a:off x="5367240" y="3419640"/>
            <a:ext cx="421200" cy="13780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8" name="Straight Connector 27">
            <a:extLst>
              <a:ext uri="{FF2B5EF4-FFF2-40B4-BE49-F238E27FC236}">
                <a16:creationId xmlns:a16="http://schemas.microsoft.com/office/drawing/2014/main" id="{5F924F5D-36EE-7F47-9038-464B059437F8}"/>
              </a:ext>
            </a:extLst>
          </p:cNvPr>
          <p:cNvSpPr/>
          <p:nvPr/>
        </p:nvSpPr>
        <p:spPr>
          <a:xfrm>
            <a:off x="5369400" y="3419640"/>
            <a:ext cx="394920" cy="640079"/>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9" name="Straight Connector 28">
            <a:extLst>
              <a:ext uri="{FF2B5EF4-FFF2-40B4-BE49-F238E27FC236}">
                <a16:creationId xmlns:a16="http://schemas.microsoft.com/office/drawing/2014/main" id="{BE57B022-FAEC-A64C-81BA-11D2B8BD1249}"/>
              </a:ext>
            </a:extLst>
          </p:cNvPr>
          <p:cNvSpPr/>
          <p:nvPr/>
        </p:nvSpPr>
        <p:spPr>
          <a:xfrm>
            <a:off x="6296760" y="5247720"/>
            <a:ext cx="397440" cy="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0" name="Straight Connector 29">
            <a:extLst>
              <a:ext uri="{FF2B5EF4-FFF2-40B4-BE49-F238E27FC236}">
                <a16:creationId xmlns:a16="http://schemas.microsoft.com/office/drawing/2014/main" id="{C4ECDC4A-19D1-2A48-A355-D9F3D4C2AC3F}"/>
              </a:ext>
            </a:extLst>
          </p:cNvPr>
          <p:cNvSpPr/>
          <p:nvPr/>
        </p:nvSpPr>
        <p:spPr>
          <a:xfrm flipV="1">
            <a:off x="6296760" y="4699080"/>
            <a:ext cx="374400" cy="54864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1" name="Straight Connector 30">
            <a:extLst>
              <a:ext uri="{FF2B5EF4-FFF2-40B4-BE49-F238E27FC236}">
                <a16:creationId xmlns:a16="http://schemas.microsoft.com/office/drawing/2014/main" id="{90345963-D64A-D445-9531-23DA343C4DFD}"/>
              </a:ext>
            </a:extLst>
          </p:cNvPr>
          <p:cNvSpPr/>
          <p:nvPr/>
        </p:nvSpPr>
        <p:spPr>
          <a:xfrm flipV="1">
            <a:off x="6296760" y="4059000"/>
            <a:ext cx="374400" cy="11890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2" name="Straight Connector 31">
            <a:extLst>
              <a:ext uri="{FF2B5EF4-FFF2-40B4-BE49-F238E27FC236}">
                <a16:creationId xmlns:a16="http://schemas.microsoft.com/office/drawing/2014/main" id="{A7DFBA1B-7B1E-6648-92CA-72BC35B04854}"/>
              </a:ext>
            </a:extLst>
          </p:cNvPr>
          <p:cNvSpPr/>
          <p:nvPr/>
        </p:nvSpPr>
        <p:spPr>
          <a:xfrm flipV="1">
            <a:off x="6298199" y="3418920"/>
            <a:ext cx="348840" cy="182952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3" name="Straight Connector 32">
            <a:extLst>
              <a:ext uri="{FF2B5EF4-FFF2-40B4-BE49-F238E27FC236}">
                <a16:creationId xmlns:a16="http://schemas.microsoft.com/office/drawing/2014/main" id="{FE7B5C4A-9FC1-D242-A4DA-1A083DF8175F}"/>
              </a:ext>
            </a:extLst>
          </p:cNvPr>
          <p:cNvSpPr/>
          <p:nvPr/>
        </p:nvSpPr>
        <p:spPr>
          <a:xfrm flipV="1">
            <a:off x="6309720" y="3419279"/>
            <a:ext cx="348839" cy="118836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4" name="Straight Connector 33">
            <a:extLst>
              <a:ext uri="{FF2B5EF4-FFF2-40B4-BE49-F238E27FC236}">
                <a16:creationId xmlns:a16="http://schemas.microsoft.com/office/drawing/2014/main" id="{B11F9A58-6104-0D41-85E9-FBE6F001336F}"/>
              </a:ext>
            </a:extLst>
          </p:cNvPr>
          <p:cNvSpPr/>
          <p:nvPr/>
        </p:nvSpPr>
        <p:spPr>
          <a:xfrm flipV="1">
            <a:off x="6309720" y="4059360"/>
            <a:ext cx="362880" cy="5482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5" name="Straight Connector 34">
            <a:extLst>
              <a:ext uri="{FF2B5EF4-FFF2-40B4-BE49-F238E27FC236}">
                <a16:creationId xmlns:a16="http://schemas.microsoft.com/office/drawing/2014/main" id="{5A632CC4-8C65-EC46-8EA0-59EA77457EF0}"/>
              </a:ext>
            </a:extLst>
          </p:cNvPr>
          <p:cNvSpPr/>
          <p:nvPr/>
        </p:nvSpPr>
        <p:spPr>
          <a:xfrm>
            <a:off x="6309720" y="4607640"/>
            <a:ext cx="361440" cy="9180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6" name="Straight Connector 35">
            <a:extLst>
              <a:ext uri="{FF2B5EF4-FFF2-40B4-BE49-F238E27FC236}">
                <a16:creationId xmlns:a16="http://schemas.microsoft.com/office/drawing/2014/main" id="{D694014A-7658-2C41-A44A-F40E1639699E}"/>
              </a:ext>
            </a:extLst>
          </p:cNvPr>
          <p:cNvSpPr/>
          <p:nvPr/>
        </p:nvSpPr>
        <p:spPr>
          <a:xfrm>
            <a:off x="6309720" y="4607640"/>
            <a:ext cx="384480" cy="6400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7" name="Straight Connector 36">
            <a:extLst>
              <a:ext uri="{FF2B5EF4-FFF2-40B4-BE49-F238E27FC236}">
                <a16:creationId xmlns:a16="http://schemas.microsoft.com/office/drawing/2014/main" id="{10174999-0923-B84F-A87E-729D89400B75}"/>
              </a:ext>
            </a:extLst>
          </p:cNvPr>
          <p:cNvSpPr/>
          <p:nvPr/>
        </p:nvSpPr>
        <p:spPr>
          <a:xfrm>
            <a:off x="6309720" y="3967559"/>
            <a:ext cx="384480" cy="128016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8" name="Straight Connector 37">
            <a:extLst>
              <a:ext uri="{FF2B5EF4-FFF2-40B4-BE49-F238E27FC236}">
                <a16:creationId xmlns:a16="http://schemas.microsoft.com/office/drawing/2014/main" id="{F59EA104-02E2-9C4D-B7E0-0A0C49E47F21}"/>
              </a:ext>
            </a:extLst>
          </p:cNvPr>
          <p:cNvSpPr/>
          <p:nvPr/>
        </p:nvSpPr>
        <p:spPr>
          <a:xfrm>
            <a:off x="6249960" y="3327479"/>
            <a:ext cx="411840" cy="9216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9" name="Straight Connector 38">
            <a:extLst>
              <a:ext uri="{FF2B5EF4-FFF2-40B4-BE49-F238E27FC236}">
                <a16:creationId xmlns:a16="http://schemas.microsoft.com/office/drawing/2014/main" id="{10900267-1238-B14B-9A22-7BA425D32046}"/>
              </a:ext>
            </a:extLst>
          </p:cNvPr>
          <p:cNvSpPr/>
          <p:nvPr/>
        </p:nvSpPr>
        <p:spPr>
          <a:xfrm>
            <a:off x="6309720" y="3967559"/>
            <a:ext cx="362880" cy="9216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0" name="Straight Connector 39">
            <a:extLst>
              <a:ext uri="{FF2B5EF4-FFF2-40B4-BE49-F238E27FC236}">
                <a16:creationId xmlns:a16="http://schemas.microsoft.com/office/drawing/2014/main" id="{61D15C02-EC84-DE4B-B029-930F92993D13}"/>
              </a:ext>
            </a:extLst>
          </p:cNvPr>
          <p:cNvSpPr/>
          <p:nvPr/>
        </p:nvSpPr>
        <p:spPr>
          <a:xfrm>
            <a:off x="6249960" y="3327479"/>
            <a:ext cx="421200" cy="137808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1" name="Straight Connector 40">
            <a:extLst>
              <a:ext uri="{FF2B5EF4-FFF2-40B4-BE49-F238E27FC236}">
                <a16:creationId xmlns:a16="http://schemas.microsoft.com/office/drawing/2014/main" id="{D66F0862-9C5B-6D46-BA66-EB22755BF4E1}"/>
              </a:ext>
            </a:extLst>
          </p:cNvPr>
          <p:cNvSpPr/>
          <p:nvPr/>
        </p:nvSpPr>
        <p:spPr>
          <a:xfrm>
            <a:off x="6252120" y="3327479"/>
            <a:ext cx="394919" cy="6400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nvGrpSpPr>
          <p:cNvPr id="42" name="Group 41">
            <a:extLst>
              <a:ext uri="{FF2B5EF4-FFF2-40B4-BE49-F238E27FC236}">
                <a16:creationId xmlns:a16="http://schemas.microsoft.com/office/drawing/2014/main" id="{C4F43889-3356-E14B-8302-6BC070906AD5}"/>
              </a:ext>
            </a:extLst>
          </p:cNvPr>
          <p:cNvGrpSpPr/>
          <p:nvPr/>
        </p:nvGrpSpPr>
        <p:grpSpPr>
          <a:xfrm>
            <a:off x="4862880" y="3121560"/>
            <a:ext cx="504360" cy="2446200"/>
            <a:chOff x="4862880" y="3121560"/>
            <a:chExt cx="504360" cy="2446200"/>
          </a:xfrm>
        </p:grpSpPr>
        <p:sp>
          <p:nvSpPr>
            <p:cNvPr id="43" name="Freeform 42">
              <a:extLst>
                <a:ext uri="{FF2B5EF4-FFF2-40B4-BE49-F238E27FC236}">
                  <a16:creationId xmlns:a16="http://schemas.microsoft.com/office/drawing/2014/main" id="{C921755A-7687-3D49-B1E6-74C6F042CF81}"/>
                </a:ext>
              </a:extLst>
            </p:cNvPr>
            <p:cNvSpPr/>
            <p:nvPr/>
          </p:nvSpPr>
          <p:spPr>
            <a:xfrm>
              <a:off x="4862880" y="3121560"/>
              <a:ext cx="457559" cy="45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4" name="Freeform 43">
              <a:extLst>
                <a:ext uri="{FF2B5EF4-FFF2-40B4-BE49-F238E27FC236}">
                  <a16:creationId xmlns:a16="http://schemas.microsoft.com/office/drawing/2014/main" id="{A09546AD-3D72-B84F-B1B3-DF912F11A8A7}"/>
                </a:ext>
              </a:extLst>
            </p:cNvPr>
            <p:cNvSpPr/>
            <p:nvPr/>
          </p:nvSpPr>
          <p:spPr>
            <a:xfrm>
              <a:off x="4887000" y="3781800"/>
              <a:ext cx="456839" cy="44963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5" name="Freeform 44">
              <a:extLst>
                <a:ext uri="{FF2B5EF4-FFF2-40B4-BE49-F238E27FC236}">
                  <a16:creationId xmlns:a16="http://schemas.microsoft.com/office/drawing/2014/main" id="{6DFC578E-1D02-CA46-B007-E75F58559CE1}"/>
                </a:ext>
              </a:extLst>
            </p:cNvPr>
            <p:cNvSpPr/>
            <p:nvPr/>
          </p:nvSpPr>
          <p:spPr>
            <a:xfrm>
              <a:off x="4887000" y="4457880"/>
              <a:ext cx="456839" cy="44963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6" name="Freeform 45">
              <a:extLst>
                <a:ext uri="{FF2B5EF4-FFF2-40B4-BE49-F238E27FC236}">
                  <a16:creationId xmlns:a16="http://schemas.microsoft.com/office/drawing/2014/main" id="{32507F33-D110-0947-B556-725D9558EA0D}"/>
                </a:ext>
              </a:extLst>
            </p:cNvPr>
            <p:cNvSpPr/>
            <p:nvPr/>
          </p:nvSpPr>
          <p:spPr>
            <a:xfrm>
              <a:off x="4910040" y="5117760"/>
              <a:ext cx="457200" cy="45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47" name="Straight Connector 46">
            <a:extLst>
              <a:ext uri="{FF2B5EF4-FFF2-40B4-BE49-F238E27FC236}">
                <a16:creationId xmlns:a16="http://schemas.microsoft.com/office/drawing/2014/main" id="{CAD6AD63-696D-0D4C-BD3E-F369490BBBCA}"/>
              </a:ext>
            </a:extLst>
          </p:cNvPr>
          <p:cNvSpPr/>
          <p:nvPr/>
        </p:nvSpPr>
        <p:spPr>
          <a:xfrm>
            <a:off x="4512600" y="5339880"/>
            <a:ext cx="397440" cy="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8" name="Straight Connector 47">
            <a:extLst>
              <a:ext uri="{FF2B5EF4-FFF2-40B4-BE49-F238E27FC236}">
                <a16:creationId xmlns:a16="http://schemas.microsoft.com/office/drawing/2014/main" id="{3F5806B4-9D2E-C24C-B4C2-7655098277ED}"/>
              </a:ext>
            </a:extLst>
          </p:cNvPr>
          <p:cNvSpPr/>
          <p:nvPr/>
        </p:nvSpPr>
        <p:spPr>
          <a:xfrm flipV="1">
            <a:off x="4512600" y="4791240"/>
            <a:ext cx="374400" cy="54864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9" name="Straight Connector 48">
            <a:extLst>
              <a:ext uri="{FF2B5EF4-FFF2-40B4-BE49-F238E27FC236}">
                <a16:creationId xmlns:a16="http://schemas.microsoft.com/office/drawing/2014/main" id="{B0167016-43DD-6F47-881C-9E20B8097F70}"/>
              </a:ext>
            </a:extLst>
          </p:cNvPr>
          <p:cNvSpPr/>
          <p:nvPr/>
        </p:nvSpPr>
        <p:spPr>
          <a:xfrm flipV="1">
            <a:off x="4512600" y="4151159"/>
            <a:ext cx="374400" cy="118908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0" name="Straight Connector 49">
            <a:extLst>
              <a:ext uri="{FF2B5EF4-FFF2-40B4-BE49-F238E27FC236}">
                <a16:creationId xmlns:a16="http://schemas.microsoft.com/office/drawing/2014/main" id="{5AEA406B-1945-A649-9506-5250C4C9209C}"/>
              </a:ext>
            </a:extLst>
          </p:cNvPr>
          <p:cNvSpPr/>
          <p:nvPr/>
        </p:nvSpPr>
        <p:spPr>
          <a:xfrm flipV="1">
            <a:off x="4514040" y="3511080"/>
            <a:ext cx="348840" cy="182952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1" name="Straight Connector 50">
            <a:extLst>
              <a:ext uri="{FF2B5EF4-FFF2-40B4-BE49-F238E27FC236}">
                <a16:creationId xmlns:a16="http://schemas.microsoft.com/office/drawing/2014/main" id="{4D5A9D0B-5B0A-DB4B-9097-83B1F8565868}"/>
              </a:ext>
            </a:extLst>
          </p:cNvPr>
          <p:cNvSpPr/>
          <p:nvPr/>
        </p:nvSpPr>
        <p:spPr>
          <a:xfrm flipV="1">
            <a:off x="4525560" y="3511440"/>
            <a:ext cx="348840" cy="118836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2" name="Straight Connector 51">
            <a:extLst>
              <a:ext uri="{FF2B5EF4-FFF2-40B4-BE49-F238E27FC236}">
                <a16:creationId xmlns:a16="http://schemas.microsoft.com/office/drawing/2014/main" id="{A0D582EF-E7A6-5243-B061-13D2CD89063C}"/>
              </a:ext>
            </a:extLst>
          </p:cNvPr>
          <p:cNvSpPr/>
          <p:nvPr/>
        </p:nvSpPr>
        <p:spPr>
          <a:xfrm flipV="1">
            <a:off x="4525560" y="4151520"/>
            <a:ext cx="362880" cy="5482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3" name="Straight Connector 52">
            <a:extLst>
              <a:ext uri="{FF2B5EF4-FFF2-40B4-BE49-F238E27FC236}">
                <a16:creationId xmlns:a16="http://schemas.microsoft.com/office/drawing/2014/main" id="{5D485CB9-1FE9-D243-8422-B1E46ECE1D5F}"/>
              </a:ext>
            </a:extLst>
          </p:cNvPr>
          <p:cNvSpPr/>
          <p:nvPr/>
        </p:nvSpPr>
        <p:spPr>
          <a:xfrm>
            <a:off x="4525560" y="4699800"/>
            <a:ext cx="361440" cy="9180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4" name="Straight Connector 53">
            <a:extLst>
              <a:ext uri="{FF2B5EF4-FFF2-40B4-BE49-F238E27FC236}">
                <a16:creationId xmlns:a16="http://schemas.microsoft.com/office/drawing/2014/main" id="{D8247607-B1F3-0841-B79D-1E976E486F97}"/>
              </a:ext>
            </a:extLst>
          </p:cNvPr>
          <p:cNvSpPr/>
          <p:nvPr/>
        </p:nvSpPr>
        <p:spPr>
          <a:xfrm>
            <a:off x="4525560" y="4699800"/>
            <a:ext cx="384480" cy="6400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5" name="Straight Connector 54">
            <a:extLst>
              <a:ext uri="{FF2B5EF4-FFF2-40B4-BE49-F238E27FC236}">
                <a16:creationId xmlns:a16="http://schemas.microsoft.com/office/drawing/2014/main" id="{A6569C4A-C879-464C-A92F-A1D86D28D302}"/>
              </a:ext>
            </a:extLst>
          </p:cNvPr>
          <p:cNvSpPr/>
          <p:nvPr/>
        </p:nvSpPr>
        <p:spPr>
          <a:xfrm>
            <a:off x="4525560" y="4059719"/>
            <a:ext cx="384480" cy="128016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6" name="Straight Connector 55">
            <a:extLst>
              <a:ext uri="{FF2B5EF4-FFF2-40B4-BE49-F238E27FC236}">
                <a16:creationId xmlns:a16="http://schemas.microsoft.com/office/drawing/2014/main" id="{CC7E0464-D85C-C24F-A3A0-954AE6C18DA3}"/>
              </a:ext>
            </a:extLst>
          </p:cNvPr>
          <p:cNvSpPr/>
          <p:nvPr/>
        </p:nvSpPr>
        <p:spPr>
          <a:xfrm>
            <a:off x="4465800" y="3419640"/>
            <a:ext cx="411840" cy="9216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7" name="Straight Connector 56">
            <a:extLst>
              <a:ext uri="{FF2B5EF4-FFF2-40B4-BE49-F238E27FC236}">
                <a16:creationId xmlns:a16="http://schemas.microsoft.com/office/drawing/2014/main" id="{7E45C6D0-3231-7E49-8E27-CD7AD0F266AA}"/>
              </a:ext>
            </a:extLst>
          </p:cNvPr>
          <p:cNvSpPr/>
          <p:nvPr/>
        </p:nvSpPr>
        <p:spPr>
          <a:xfrm>
            <a:off x="4525560" y="4059719"/>
            <a:ext cx="362880" cy="9216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8" name="Straight Connector 57">
            <a:extLst>
              <a:ext uri="{FF2B5EF4-FFF2-40B4-BE49-F238E27FC236}">
                <a16:creationId xmlns:a16="http://schemas.microsoft.com/office/drawing/2014/main" id="{0548DF81-4372-2F4E-8631-E85620EA3F5A}"/>
              </a:ext>
            </a:extLst>
          </p:cNvPr>
          <p:cNvSpPr/>
          <p:nvPr/>
        </p:nvSpPr>
        <p:spPr>
          <a:xfrm>
            <a:off x="4465800" y="3419640"/>
            <a:ext cx="421200" cy="13780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9" name="Straight Connector 58">
            <a:extLst>
              <a:ext uri="{FF2B5EF4-FFF2-40B4-BE49-F238E27FC236}">
                <a16:creationId xmlns:a16="http://schemas.microsoft.com/office/drawing/2014/main" id="{A893F340-A4A2-5E4C-A25A-02869AF1EDF5}"/>
              </a:ext>
            </a:extLst>
          </p:cNvPr>
          <p:cNvSpPr/>
          <p:nvPr/>
        </p:nvSpPr>
        <p:spPr>
          <a:xfrm>
            <a:off x="4467960" y="3419640"/>
            <a:ext cx="394920" cy="640079"/>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0" name="Freeform 59">
            <a:extLst>
              <a:ext uri="{FF2B5EF4-FFF2-40B4-BE49-F238E27FC236}">
                <a16:creationId xmlns:a16="http://schemas.microsoft.com/office/drawing/2014/main" id="{DD9A13BB-F488-ED4E-A724-1EF9D90A0FF7}"/>
              </a:ext>
            </a:extLst>
          </p:cNvPr>
          <p:cNvSpPr/>
          <p:nvPr/>
        </p:nvSpPr>
        <p:spPr>
          <a:xfrm>
            <a:off x="3093840" y="4023360"/>
            <a:ext cx="548640" cy="640080"/>
          </a:xfrm>
          <a:custGeom>
            <a:avLst>
              <a:gd name="f0" fmla="val 12464"/>
              <a:gd name="f1" fmla="val 642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1" name="TextBox 60">
            <a:extLst>
              <a:ext uri="{FF2B5EF4-FFF2-40B4-BE49-F238E27FC236}">
                <a16:creationId xmlns:a16="http://schemas.microsoft.com/office/drawing/2014/main" id="{376CC2B2-3EBC-B94A-BE36-B9AE6C86C60B}"/>
              </a:ext>
            </a:extLst>
          </p:cNvPr>
          <p:cNvSpPr txBox="1"/>
          <p:nvPr/>
        </p:nvSpPr>
        <p:spPr>
          <a:xfrm>
            <a:off x="3825360" y="6145920"/>
            <a:ext cx="90324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Conv 1</a:t>
            </a:r>
          </a:p>
        </p:txBody>
      </p:sp>
      <p:sp>
        <p:nvSpPr>
          <p:cNvPr id="62" name="TextBox 61">
            <a:extLst>
              <a:ext uri="{FF2B5EF4-FFF2-40B4-BE49-F238E27FC236}">
                <a16:creationId xmlns:a16="http://schemas.microsoft.com/office/drawing/2014/main" id="{82BD092D-73C9-2A44-85AF-9CE3EDB5FA84}"/>
              </a:ext>
            </a:extLst>
          </p:cNvPr>
          <p:cNvSpPr txBox="1"/>
          <p:nvPr/>
        </p:nvSpPr>
        <p:spPr>
          <a:xfrm>
            <a:off x="4739760" y="6145920"/>
            <a:ext cx="90324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Conv 2</a:t>
            </a:r>
          </a:p>
        </p:txBody>
      </p:sp>
      <p:sp>
        <p:nvSpPr>
          <p:cNvPr id="63" name="TextBox 62">
            <a:extLst>
              <a:ext uri="{FF2B5EF4-FFF2-40B4-BE49-F238E27FC236}">
                <a16:creationId xmlns:a16="http://schemas.microsoft.com/office/drawing/2014/main" id="{451E3BA3-E7E7-2243-8B87-DB5E0260B4F7}"/>
              </a:ext>
            </a:extLst>
          </p:cNvPr>
          <p:cNvSpPr txBox="1"/>
          <p:nvPr/>
        </p:nvSpPr>
        <p:spPr>
          <a:xfrm>
            <a:off x="5745600" y="6145920"/>
            <a:ext cx="67608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FC 1</a:t>
            </a:r>
          </a:p>
        </p:txBody>
      </p:sp>
      <p:sp>
        <p:nvSpPr>
          <p:cNvPr id="64" name="TextBox 63">
            <a:extLst>
              <a:ext uri="{FF2B5EF4-FFF2-40B4-BE49-F238E27FC236}">
                <a16:creationId xmlns:a16="http://schemas.microsoft.com/office/drawing/2014/main" id="{8AE6B8D6-5CE2-634A-995B-F5482C64F619}"/>
              </a:ext>
            </a:extLst>
          </p:cNvPr>
          <p:cNvSpPr txBox="1"/>
          <p:nvPr/>
        </p:nvSpPr>
        <p:spPr>
          <a:xfrm>
            <a:off x="6616440" y="6145920"/>
            <a:ext cx="86652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Output</a:t>
            </a:r>
          </a:p>
        </p:txBody>
      </p:sp>
      <p:sp>
        <p:nvSpPr>
          <p:cNvPr id="65" name="Straight Connector 64">
            <a:extLst>
              <a:ext uri="{FF2B5EF4-FFF2-40B4-BE49-F238E27FC236}">
                <a16:creationId xmlns:a16="http://schemas.microsoft.com/office/drawing/2014/main" id="{F169884A-E8C0-FA4E-9825-C4AC04942C06}"/>
              </a:ext>
            </a:extLst>
          </p:cNvPr>
          <p:cNvSpPr/>
          <p:nvPr/>
        </p:nvSpPr>
        <p:spPr>
          <a:xfrm flipV="1">
            <a:off x="4282560" y="5760720"/>
            <a:ext cx="0" cy="36576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6" name="Straight Connector 65">
            <a:extLst>
              <a:ext uri="{FF2B5EF4-FFF2-40B4-BE49-F238E27FC236}">
                <a16:creationId xmlns:a16="http://schemas.microsoft.com/office/drawing/2014/main" id="{04E8E444-7A00-7447-ABA4-139A051DFF97}"/>
              </a:ext>
            </a:extLst>
          </p:cNvPr>
          <p:cNvSpPr/>
          <p:nvPr/>
        </p:nvSpPr>
        <p:spPr>
          <a:xfrm flipV="1">
            <a:off x="5105520" y="5760720"/>
            <a:ext cx="0" cy="36576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7" name="Straight Connector 66">
            <a:extLst>
              <a:ext uri="{FF2B5EF4-FFF2-40B4-BE49-F238E27FC236}">
                <a16:creationId xmlns:a16="http://schemas.microsoft.com/office/drawing/2014/main" id="{0021CA51-0BCF-2746-92C1-E64510470AAE}"/>
              </a:ext>
            </a:extLst>
          </p:cNvPr>
          <p:cNvSpPr/>
          <p:nvPr/>
        </p:nvSpPr>
        <p:spPr>
          <a:xfrm flipV="1">
            <a:off x="6019919" y="5760720"/>
            <a:ext cx="0" cy="36576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8" name="Straight Connector 67">
            <a:extLst>
              <a:ext uri="{FF2B5EF4-FFF2-40B4-BE49-F238E27FC236}">
                <a16:creationId xmlns:a16="http://schemas.microsoft.com/office/drawing/2014/main" id="{7E1DA34A-81BF-1546-BC72-FD3036C1133B}"/>
              </a:ext>
            </a:extLst>
          </p:cNvPr>
          <p:cNvSpPr/>
          <p:nvPr/>
        </p:nvSpPr>
        <p:spPr>
          <a:xfrm flipV="1">
            <a:off x="6934319" y="5760720"/>
            <a:ext cx="0" cy="36576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9" name="TextBox 68">
            <a:extLst>
              <a:ext uri="{FF2B5EF4-FFF2-40B4-BE49-F238E27FC236}">
                <a16:creationId xmlns:a16="http://schemas.microsoft.com/office/drawing/2014/main" id="{38B48099-31FC-3D42-98D8-B6D6116B56CC}"/>
              </a:ext>
            </a:extLst>
          </p:cNvPr>
          <p:cNvSpPr txBox="1"/>
          <p:nvPr/>
        </p:nvSpPr>
        <p:spPr>
          <a:xfrm>
            <a:off x="807840" y="2286000"/>
            <a:ext cx="180540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Stack of images</a:t>
            </a:r>
          </a:p>
        </p:txBody>
      </p:sp>
      <p:sp>
        <p:nvSpPr>
          <p:cNvPr id="70" name="Straight Connector 69">
            <a:extLst>
              <a:ext uri="{FF2B5EF4-FFF2-40B4-BE49-F238E27FC236}">
                <a16:creationId xmlns:a16="http://schemas.microsoft.com/office/drawing/2014/main" id="{A79DDF84-B07D-7241-BE84-1079AAB1E242}"/>
              </a:ext>
            </a:extLst>
          </p:cNvPr>
          <p:cNvSpPr/>
          <p:nvPr/>
        </p:nvSpPr>
        <p:spPr>
          <a:xfrm flipH="1">
            <a:off x="1722240" y="2632320"/>
            <a:ext cx="274320" cy="5680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1" name="Straight Connector 70">
            <a:extLst>
              <a:ext uri="{FF2B5EF4-FFF2-40B4-BE49-F238E27FC236}">
                <a16:creationId xmlns:a16="http://schemas.microsoft.com/office/drawing/2014/main" id="{6600DEDF-B9CE-3A40-B930-641549D419D9}"/>
              </a:ext>
            </a:extLst>
          </p:cNvPr>
          <p:cNvSpPr/>
          <p:nvPr/>
        </p:nvSpPr>
        <p:spPr>
          <a:xfrm flipH="1" flipV="1">
            <a:off x="7300079" y="5120639"/>
            <a:ext cx="731521" cy="18288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2" name="Straight Connector 71">
            <a:extLst>
              <a:ext uri="{FF2B5EF4-FFF2-40B4-BE49-F238E27FC236}">
                <a16:creationId xmlns:a16="http://schemas.microsoft.com/office/drawing/2014/main" id="{91D0DB20-3B29-DA48-8F43-507C5DB85671}"/>
              </a:ext>
            </a:extLst>
          </p:cNvPr>
          <p:cNvSpPr/>
          <p:nvPr/>
        </p:nvSpPr>
        <p:spPr>
          <a:xfrm flipH="1">
            <a:off x="7208640" y="3291839"/>
            <a:ext cx="476640" cy="27432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3" name="Straight Connector 72">
            <a:extLst>
              <a:ext uri="{FF2B5EF4-FFF2-40B4-BE49-F238E27FC236}">
                <a16:creationId xmlns:a16="http://schemas.microsoft.com/office/drawing/2014/main" id="{BE421235-69BF-7842-AE69-688A2C4C2368}"/>
              </a:ext>
            </a:extLst>
          </p:cNvPr>
          <p:cNvSpPr/>
          <p:nvPr/>
        </p:nvSpPr>
        <p:spPr>
          <a:xfrm flipH="1">
            <a:off x="7300079" y="4297680"/>
            <a:ext cx="476641" cy="9144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nvGrpSpPr>
          <p:cNvPr id="74" name="Group 73" descr="28§display§I§svg§600§FALSE" title="TexMaths">
            <a:extLst>
              <a:ext uri="{FF2B5EF4-FFF2-40B4-BE49-F238E27FC236}">
                <a16:creationId xmlns:a16="http://schemas.microsoft.com/office/drawing/2014/main" id="{B28700E4-82F9-EC42-BF29-54758B2DB86B}"/>
              </a:ext>
            </a:extLst>
          </p:cNvPr>
          <p:cNvGrpSpPr/>
          <p:nvPr/>
        </p:nvGrpSpPr>
        <p:grpSpPr>
          <a:xfrm>
            <a:off x="1507680" y="3273120"/>
            <a:ext cx="229320" cy="303120"/>
            <a:chOff x="1507680" y="3273120"/>
            <a:chExt cx="229320" cy="303120"/>
          </a:xfrm>
        </p:grpSpPr>
        <p:sp>
          <p:nvSpPr>
            <p:cNvPr id="75" name="Freeform 74">
              <a:extLst>
                <a:ext uri="{FF2B5EF4-FFF2-40B4-BE49-F238E27FC236}">
                  <a16:creationId xmlns:a16="http://schemas.microsoft.com/office/drawing/2014/main" id="{0FA6B71A-02AE-3F48-AD6E-878A3DFE18C7}"/>
                </a:ext>
              </a:extLst>
            </p:cNvPr>
            <p:cNvSpPr/>
            <p:nvPr/>
          </p:nvSpPr>
          <p:spPr>
            <a:xfrm>
              <a:off x="1507680" y="3274200"/>
              <a:ext cx="229320" cy="302040"/>
            </a:xfrm>
            <a:custGeom>
              <a:avLst/>
              <a:gdLst/>
              <a:ahLst/>
              <a:cxnLst>
                <a:cxn ang="3cd4">
                  <a:pos x="hc" y="t"/>
                </a:cxn>
                <a:cxn ang="cd2">
                  <a:pos x="l" y="vc"/>
                </a:cxn>
                <a:cxn ang="cd4">
                  <a:pos x="hc" y="b"/>
                </a:cxn>
                <a:cxn ang="0">
                  <a:pos x="r" y="vc"/>
                </a:cxn>
              </a:cxnLst>
              <a:rect l="l" t="t" r="r" b="b"/>
              <a:pathLst>
                <a:path w="638" h="840">
                  <a:moveTo>
                    <a:pt x="319" y="840"/>
                  </a:moveTo>
                  <a:lnTo>
                    <a:pt x="0" y="840"/>
                  </a:lnTo>
                  <a:lnTo>
                    <a:pt x="0" y="0"/>
                  </a:lnTo>
                  <a:lnTo>
                    <a:pt x="638" y="0"/>
                  </a:lnTo>
                  <a:lnTo>
                    <a:pt x="638" y="840"/>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6" name="Freeform 75">
              <a:extLst>
                <a:ext uri="{FF2B5EF4-FFF2-40B4-BE49-F238E27FC236}">
                  <a16:creationId xmlns:a16="http://schemas.microsoft.com/office/drawing/2014/main" id="{F39D816B-88FC-1249-91E0-50C44CD1BE2F}"/>
                </a:ext>
              </a:extLst>
            </p:cNvPr>
            <p:cNvSpPr/>
            <p:nvPr/>
          </p:nvSpPr>
          <p:spPr>
            <a:xfrm>
              <a:off x="1522800" y="3273120"/>
              <a:ext cx="205200" cy="303120"/>
            </a:xfrm>
            <a:custGeom>
              <a:avLst/>
              <a:gdLst/>
              <a:ahLst/>
              <a:cxnLst>
                <a:cxn ang="3cd4">
                  <a:pos x="hc" y="t"/>
                </a:cxn>
                <a:cxn ang="cd2">
                  <a:pos x="l" y="vc"/>
                </a:cxn>
                <a:cxn ang="cd4">
                  <a:pos x="hc" y="b"/>
                </a:cxn>
                <a:cxn ang="0">
                  <a:pos x="r" y="vc"/>
                </a:cxn>
              </a:cxnLst>
              <a:rect l="l" t="t" r="r" b="b"/>
              <a:pathLst>
                <a:path w="571" h="843">
                  <a:moveTo>
                    <a:pt x="420" y="95"/>
                  </a:moveTo>
                  <a:cubicBezTo>
                    <a:pt x="431" y="50"/>
                    <a:pt x="434" y="39"/>
                    <a:pt x="532" y="39"/>
                  </a:cubicBezTo>
                  <a:cubicBezTo>
                    <a:pt x="562" y="39"/>
                    <a:pt x="571" y="39"/>
                    <a:pt x="571" y="14"/>
                  </a:cubicBezTo>
                  <a:cubicBezTo>
                    <a:pt x="571" y="0"/>
                    <a:pt x="560" y="0"/>
                    <a:pt x="554" y="0"/>
                  </a:cubicBezTo>
                  <a:cubicBezTo>
                    <a:pt x="518" y="0"/>
                    <a:pt x="425" y="3"/>
                    <a:pt x="392" y="3"/>
                  </a:cubicBezTo>
                  <a:cubicBezTo>
                    <a:pt x="353" y="3"/>
                    <a:pt x="263" y="0"/>
                    <a:pt x="227" y="0"/>
                  </a:cubicBezTo>
                  <a:cubicBezTo>
                    <a:pt x="218" y="0"/>
                    <a:pt x="201" y="0"/>
                    <a:pt x="201" y="25"/>
                  </a:cubicBezTo>
                  <a:cubicBezTo>
                    <a:pt x="201" y="39"/>
                    <a:pt x="213" y="39"/>
                    <a:pt x="235" y="39"/>
                  </a:cubicBezTo>
                  <a:cubicBezTo>
                    <a:pt x="288" y="39"/>
                    <a:pt x="322" y="39"/>
                    <a:pt x="322" y="62"/>
                  </a:cubicBezTo>
                  <a:cubicBezTo>
                    <a:pt x="322" y="67"/>
                    <a:pt x="322" y="70"/>
                    <a:pt x="319" y="81"/>
                  </a:cubicBezTo>
                  <a:lnTo>
                    <a:pt x="151" y="748"/>
                  </a:lnTo>
                  <a:cubicBezTo>
                    <a:pt x="140" y="793"/>
                    <a:pt x="137" y="804"/>
                    <a:pt x="39" y="804"/>
                  </a:cubicBezTo>
                  <a:cubicBezTo>
                    <a:pt x="11" y="804"/>
                    <a:pt x="0" y="804"/>
                    <a:pt x="0" y="829"/>
                  </a:cubicBezTo>
                  <a:cubicBezTo>
                    <a:pt x="0" y="843"/>
                    <a:pt x="14" y="843"/>
                    <a:pt x="20" y="843"/>
                  </a:cubicBezTo>
                  <a:cubicBezTo>
                    <a:pt x="53" y="843"/>
                    <a:pt x="146" y="840"/>
                    <a:pt x="179" y="840"/>
                  </a:cubicBezTo>
                  <a:cubicBezTo>
                    <a:pt x="218" y="840"/>
                    <a:pt x="308" y="843"/>
                    <a:pt x="347" y="843"/>
                  </a:cubicBezTo>
                  <a:cubicBezTo>
                    <a:pt x="355" y="843"/>
                    <a:pt x="369" y="843"/>
                    <a:pt x="369" y="821"/>
                  </a:cubicBezTo>
                  <a:cubicBezTo>
                    <a:pt x="369" y="804"/>
                    <a:pt x="361" y="804"/>
                    <a:pt x="333" y="804"/>
                  </a:cubicBezTo>
                  <a:cubicBezTo>
                    <a:pt x="311" y="804"/>
                    <a:pt x="305" y="804"/>
                    <a:pt x="280" y="804"/>
                  </a:cubicBezTo>
                  <a:cubicBezTo>
                    <a:pt x="255" y="801"/>
                    <a:pt x="249" y="795"/>
                    <a:pt x="249" y="781"/>
                  </a:cubicBezTo>
                  <a:cubicBezTo>
                    <a:pt x="249" y="770"/>
                    <a:pt x="252" y="762"/>
                    <a:pt x="255" y="75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77" name="Group 76" descr="28§display§Q(I,a_1)§svg§600§FALSE" title="TexMaths">
            <a:extLst>
              <a:ext uri="{FF2B5EF4-FFF2-40B4-BE49-F238E27FC236}">
                <a16:creationId xmlns:a16="http://schemas.microsoft.com/office/drawing/2014/main" id="{09381AFA-8FBB-8B42-84C0-2FF49793643A}"/>
              </a:ext>
            </a:extLst>
          </p:cNvPr>
          <p:cNvGrpSpPr/>
          <p:nvPr/>
        </p:nvGrpSpPr>
        <p:grpSpPr>
          <a:xfrm>
            <a:off x="7776720" y="2939760"/>
            <a:ext cx="1549800" cy="443160"/>
            <a:chOff x="7776720" y="2939760"/>
            <a:chExt cx="1549800" cy="443160"/>
          </a:xfrm>
        </p:grpSpPr>
        <p:sp>
          <p:nvSpPr>
            <p:cNvPr id="78" name="Freeform 77">
              <a:extLst>
                <a:ext uri="{FF2B5EF4-FFF2-40B4-BE49-F238E27FC236}">
                  <a16:creationId xmlns:a16="http://schemas.microsoft.com/office/drawing/2014/main" id="{59FFB579-BEB7-A743-8352-95824A6BB43C}"/>
                </a:ext>
              </a:extLst>
            </p:cNvPr>
            <p:cNvSpPr/>
            <p:nvPr/>
          </p:nvSpPr>
          <p:spPr>
            <a:xfrm>
              <a:off x="7776720" y="2940840"/>
              <a:ext cx="1549800" cy="442080"/>
            </a:xfrm>
            <a:custGeom>
              <a:avLst/>
              <a:gdLst/>
              <a:ahLst/>
              <a:cxnLst>
                <a:cxn ang="3cd4">
                  <a:pos x="hc" y="t"/>
                </a:cxn>
                <a:cxn ang="cd2">
                  <a:pos x="l" y="vc"/>
                </a:cxn>
                <a:cxn ang="cd4">
                  <a:pos x="hc" y="b"/>
                </a:cxn>
                <a:cxn ang="0">
                  <a:pos x="r" y="vc"/>
                </a:cxn>
              </a:cxnLst>
              <a:rect l="l" t="t" r="r" b="b"/>
              <a:pathLst>
                <a:path w="4306" h="1229">
                  <a:moveTo>
                    <a:pt x="2153" y="1229"/>
                  </a:moveTo>
                  <a:lnTo>
                    <a:pt x="0" y="1229"/>
                  </a:lnTo>
                  <a:lnTo>
                    <a:pt x="0" y="0"/>
                  </a:lnTo>
                  <a:lnTo>
                    <a:pt x="4306" y="0"/>
                  </a:lnTo>
                  <a:lnTo>
                    <a:pt x="4306" y="1229"/>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9" name="Freeform 78">
              <a:extLst>
                <a:ext uri="{FF2B5EF4-FFF2-40B4-BE49-F238E27FC236}">
                  <a16:creationId xmlns:a16="http://schemas.microsoft.com/office/drawing/2014/main" id="{A89F2FB7-C704-7448-8474-8F85D5F10E4D}"/>
                </a:ext>
              </a:extLst>
            </p:cNvPr>
            <p:cNvSpPr/>
            <p:nvPr/>
          </p:nvSpPr>
          <p:spPr>
            <a:xfrm>
              <a:off x="7799040" y="2959920"/>
              <a:ext cx="307080" cy="398880"/>
            </a:xfrm>
            <a:custGeom>
              <a:avLst/>
              <a:gdLst/>
              <a:ahLst/>
              <a:cxnLst>
                <a:cxn ang="3cd4">
                  <a:pos x="hc" y="t"/>
                </a:cxn>
                <a:cxn ang="cd2">
                  <a:pos x="l" y="vc"/>
                </a:cxn>
                <a:cxn ang="cd4">
                  <a:pos x="hc" y="b"/>
                </a:cxn>
                <a:cxn ang="0">
                  <a:pos x="r" y="vc"/>
                </a:cxn>
              </a:cxnLst>
              <a:rect l="l" t="t" r="r" b="b"/>
              <a:pathLst>
                <a:path w="854" h="1109">
                  <a:moveTo>
                    <a:pt x="479" y="862"/>
                  </a:moveTo>
                  <a:cubicBezTo>
                    <a:pt x="672" y="790"/>
                    <a:pt x="854" y="568"/>
                    <a:pt x="854" y="330"/>
                  </a:cubicBezTo>
                  <a:cubicBezTo>
                    <a:pt x="854" y="134"/>
                    <a:pt x="722" y="0"/>
                    <a:pt x="538" y="0"/>
                  </a:cubicBezTo>
                  <a:cubicBezTo>
                    <a:pt x="272" y="0"/>
                    <a:pt x="0" y="280"/>
                    <a:pt x="0" y="568"/>
                  </a:cubicBezTo>
                  <a:cubicBezTo>
                    <a:pt x="0" y="773"/>
                    <a:pt x="137" y="896"/>
                    <a:pt x="316" y="896"/>
                  </a:cubicBezTo>
                  <a:cubicBezTo>
                    <a:pt x="347" y="896"/>
                    <a:pt x="389" y="890"/>
                    <a:pt x="437" y="879"/>
                  </a:cubicBezTo>
                  <a:cubicBezTo>
                    <a:pt x="431" y="955"/>
                    <a:pt x="431" y="958"/>
                    <a:pt x="431" y="974"/>
                  </a:cubicBezTo>
                  <a:cubicBezTo>
                    <a:pt x="431" y="1014"/>
                    <a:pt x="431" y="1109"/>
                    <a:pt x="535" y="1109"/>
                  </a:cubicBezTo>
                  <a:cubicBezTo>
                    <a:pt x="680" y="1109"/>
                    <a:pt x="739" y="882"/>
                    <a:pt x="739" y="871"/>
                  </a:cubicBezTo>
                  <a:cubicBezTo>
                    <a:pt x="739" y="860"/>
                    <a:pt x="731" y="857"/>
                    <a:pt x="728" y="857"/>
                  </a:cubicBezTo>
                  <a:cubicBezTo>
                    <a:pt x="717" y="857"/>
                    <a:pt x="714" y="862"/>
                    <a:pt x="711" y="871"/>
                  </a:cubicBezTo>
                  <a:cubicBezTo>
                    <a:pt x="683" y="958"/>
                    <a:pt x="610" y="988"/>
                    <a:pt x="568" y="988"/>
                  </a:cubicBezTo>
                  <a:cubicBezTo>
                    <a:pt x="510" y="988"/>
                    <a:pt x="493" y="955"/>
                    <a:pt x="479" y="862"/>
                  </a:cubicBezTo>
                  <a:close/>
                  <a:moveTo>
                    <a:pt x="246" y="851"/>
                  </a:moveTo>
                  <a:cubicBezTo>
                    <a:pt x="151" y="815"/>
                    <a:pt x="109" y="717"/>
                    <a:pt x="109" y="608"/>
                  </a:cubicBezTo>
                  <a:cubicBezTo>
                    <a:pt x="109" y="521"/>
                    <a:pt x="140" y="347"/>
                    <a:pt x="235" y="213"/>
                  </a:cubicBezTo>
                  <a:cubicBezTo>
                    <a:pt x="325" y="87"/>
                    <a:pt x="440" y="31"/>
                    <a:pt x="532" y="31"/>
                  </a:cubicBezTo>
                  <a:cubicBezTo>
                    <a:pt x="655" y="31"/>
                    <a:pt x="745" y="126"/>
                    <a:pt x="745" y="291"/>
                  </a:cubicBezTo>
                  <a:cubicBezTo>
                    <a:pt x="745" y="414"/>
                    <a:pt x="680" y="703"/>
                    <a:pt x="473" y="820"/>
                  </a:cubicBezTo>
                  <a:cubicBezTo>
                    <a:pt x="468" y="776"/>
                    <a:pt x="456" y="686"/>
                    <a:pt x="364" y="686"/>
                  </a:cubicBezTo>
                  <a:cubicBezTo>
                    <a:pt x="300" y="686"/>
                    <a:pt x="241" y="748"/>
                    <a:pt x="241" y="812"/>
                  </a:cubicBezTo>
                  <a:cubicBezTo>
                    <a:pt x="241" y="837"/>
                    <a:pt x="246" y="851"/>
                    <a:pt x="246" y="851"/>
                  </a:cubicBezTo>
                  <a:close/>
                  <a:moveTo>
                    <a:pt x="322" y="865"/>
                  </a:moveTo>
                  <a:cubicBezTo>
                    <a:pt x="305" y="865"/>
                    <a:pt x="266" y="865"/>
                    <a:pt x="266" y="812"/>
                  </a:cubicBezTo>
                  <a:cubicBezTo>
                    <a:pt x="266" y="764"/>
                    <a:pt x="314" y="714"/>
                    <a:pt x="364" y="714"/>
                  </a:cubicBezTo>
                  <a:cubicBezTo>
                    <a:pt x="417" y="714"/>
                    <a:pt x="440" y="745"/>
                    <a:pt x="440" y="818"/>
                  </a:cubicBezTo>
                  <a:cubicBezTo>
                    <a:pt x="440" y="837"/>
                    <a:pt x="440" y="837"/>
                    <a:pt x="428" y="843"/>
                  </a:cubicBezTo>
                  <a:cubicBezTo>
                    <a:pt x="395" y="857"/>
                    <a:pt x="358" y="865"/>
                    <a:pt x="322" y="86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0" name="Freeform 79">
              <a:extLst>
                <a:ext uri="{FF2B5EF4-FFF2-40B4-BE49-F238E27FC236}">
                  <a16:creationId xmlns:a16="http://schemas.microsoft.com/office/drawing/2014/main" id="{3C5705B8-02ED-3041-BFE7-ACA56EA89D14}"/>
                </a:ext>
              </a:extLst>
            </p:cNvPr>
            <p:cNvSpPr/>
            <p:nvPr/>
          </p:nvSpPr>
          <p:spPr>
            <a:xfrm>
              <a:off x="8169840" y="2939760"/>
              <a:ext cx="103320" cy="443159"/>
            </a:xfrm>
            <a:custGeom>
              <a:avLst/>
              <a:gdLst/>
              <a:ahLst/>
              <a:cxnLst>
                <a:cxn ang="3cd4">
                  <a:pos x="hc" y="t"/>
                </a:cxn>
                <a:cxn ang="cd2">
                  <a:pos x="l" y="vc"/>
                </a:cxn>
                <a:cxn ang="cd4">
                  <a:pos x="hc" y="b"/>
                </a:cxn>
                <a:cxn ang="0">
                  <a:pos x="r" y="vc"/>
                </a:cxn>
              </a:cxnLst>
              <a:rect l="l" t="t" r="r" b="b"/>
              <a:pathLst>
                <a:path w="288" h="1232">
                  <a:moveTo>
                    <a:pt x="288" y="1221"/>
                  </a:moveTo>
                  <a:cubicBezTo>
                    <a:pt x="288" y="1218"/>
                    <a:pt x="288" y="1215"/>
                    <a:pt x="266" y="1193"/>
                  </a:cubicBezTo>
                  <a:cubicBezTo>
                    <a:pt x="112" y="1039"/>
                    <a:pt x="73" y="806"/>
                    <a:pt x="73" y="616"/>
                  </a:cubicBezTo>
                  <a:cubicBezTo>
                    <a:pt x="73" y="403"/>
                    <a:pt x="120" y="188"/>
                    <a:pt x="272" y="34"/>
                  </a:cubicBezTo>
                  <a:cubicBezTo>
                    <a:pt x="288" y="20"/>
                    <a:pt x="288" y="17"/>
                    <a:pt x="288" y="11"/>
                  </a:cubicBezTo>
                  <a:cubicBezTo>
                    <a:pt x="288" y="3"/>
                    <a:pt x="283" y="0"/>
                    <a:pt x="274" y="0"/>
                  </a:cubicBezTo>
                  <a:cubicBezTo>
                    <a:pt x="263" y="0"/>
                    <a:pt x="151" y="84"/>
                    <a:pt x="78" y="241"/>
                  </a:cubicBezTo>
                  <a:cubicBezTo>
                    <a:pt x="14" y="375"/>
                    <a:pt x="0" y="512"/>
                    <a:pt x="0" y="616"/>
                  </a:cubicBezTo>
                  <a:cubicBezTo>
                    <a:pt x="0" y="714"/>
                    <a:pt x="14" y="862"/>
                    <a:pt x="81" y="1002"/>
                  </a:cubicBezTo>
                  <a:cubicBezTo>
                    <a:pt x="157" y="1154"/>
                    <a:pt x="263" y="1232"/>
                    <a:pt x="274" y="1232"/>
                  </a:cubicBezTo>
                  <a:cubicBezTo>
                    <a:pt x="283" y="1232"/>
                    <a:pt x="288" y="1229"/>
                    <a:pt x="288" y="12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1" name="Freeform 80">
              <a:extLst>
                <a:ext uri="{FF2B5EF4-FFF2-40B4-BE49-F238E27FC236}">
                  <a16:creationId xmlns:a16="http://schemas.microsoft.com/office/drawing/2014/main" id="{815DBC5B-F7B8-4349-BC53-8F6DA2775C54}"/>
                </a:ext>
              </a:extLst>
            </p:cNvPr>
            <p:cNvSpPr/>
            <p:nvPr/>
          </p:nvSpPr>
          <p:spPr>
            <a:xfrm>
              <a:off x="8312039" y="2968919"/>
              <a:ext cx="205200" cy="303120"/>
            </a:xfrm>
            <a:custGeom>
              <a:avLst/>
              <a:gdLst/>
              <a:ahLst/>
              <a:cxnLst>
                <a:cxn ang="3cd4">
                  <a:pos x="hc" y="t"/>
                </a:cxn>
                <a:cxn ang="cd2">
                  <a:pos x="l" y="vc"/>
                </a:cxn>
                <a:cxn ang="cd4">
                  <a:pos x="hc" y="b"/>
                </a:cxn>
                <a:cxn ang="0">
                  <a:pos x="r" y="vc"/>
                </a:cxn>
              </a:cxnLst>
              <a:rect l="l" t="t" r="r" b="b"/>
              <a:pathLst>
                <a:path w="571" h="843">
                  <a:moveTo>
                    <a:pt x="420" y="95"/>
                  </a:moveTo>
                  <a:cubicBezTo>
                    <a:pt x="431" y="50"/>
                    <a:pt x="434" y="39"/>
                    <a:pt x="532" y="39"/>
                  </a:cubicBezTo>
                  <a:cubicBezTo>
                    <a:pt x="563" y="39"/>
                    <a:pt x="571" y="39"/>
                    <a:pt x="571" y="14"/>
                  </a:cubicBezTo>
                  <a:cubicBezTo>
                    <a:pt x="571" y="0"/>
                    <a:pt x="560" y="0"/>
                    <a:pt x="554" y="0"/>
                  </a:cubicBezTo>
                  <a:cubicBezTo>
                    <a:pt x="518" y="0"/>
                    <a:pt x="426" y="3"/>
                    <a:pt x="392" y="3"/>
                  </a:cubicBezTo>
                  <a:cubicBezTo>
                    <a:pt x="353" y="3"/>
                    <a:pt x="263" y="0"/>
                    <a:pt x="227" y="0"/>
                  </a:cubicBezTo>
                  <a:cubicBezTo>
                    <a:pt x="218" y="0"/>
                    <a:pt x="202" y="0"/>
                    <a:pt x="202" y="25"/>
                  </a:cubicBezTo>
                  <a:cubicBezTo>
                    <a:pt x="202" y="39"/>
                    <a:pt x="213" y="39"/>
                    <a:pt x="235" y="39"/>
                  </a:cubicBezTo>
                  <a:cubicBezTo>
                    <a:pt x="288" y="39"/>
                    <a:pt x="322" y="39"/>
                    <a:pt x="322" y="62"/>
                  </a:cubicBezTo>
                  <a:cubicBezTo>
                    <a:pt x="322" y="67"/>
                    <a:pt x="322" y="70"/>
                    <a:pt x="319" y="81"/>
                  </a:cubicBezTo>
                  <a:lnTo>
                    <a:pt x="151" y="748"/>
                  </a:lnTo>
                  <a:cubicBezTo>
                    <a:pt x="140" y="792"/>
                    <a:pt x="137" y="804"/>
                    <a:pt x="39" y="804"/>
                  </a:cubicBezTo>
                  <a:cubicBezTo>
                    <a:pt x="11" y="804"/>
                    <a:pt x="0" y="804"/>
                    <a:pt x="0" y="829"/>
                  </a:cubicBezTo>
                  <a:cubicBezTo>
                    <a:pt x="0" y="843"/>
                    <a:pt x="14" y="843"/>
                    <a:pt x="20" y="843"/>
                  </a:cubicBezTo>
                  <a:cubicBezTo>
                    <a:pt x="53" y="843"/>
                    <a:pt x="146" y="840"/>
                    <a:pt x="179" y="840"/>
                  </a:cubicBezTo>
                  <a:cubicBezTo>
                    <a:pt x="218" y="840"/>
                    <a:pt x="308" y="843"/>
                    <a:pt x="347" y="843"/>
                  </a:cubicBezTo>
                  <a:cubicBezTo>
                    <a:pt x="356" y="843"/>
                    <a:pt x="370" y="843"/>
                    <a:pt x="370" y="820"/>
                  </a:cubicBezTo>
                  <a:cubicBezTo>
                    <a:pt x="370" y="804"/>
                    <a:pt x="361" y="804"/>
                    <a:pt x="333" y="804"/>
                  </a:cubicBezTo>
                  <a:cubicBezTo>
                    <a:pt x="311" y="804"/>
                    <a:pt x="305" y="804"/>
                    <a:pt x="280" y="804"/>
                  </a:cubicBezTo>
                  <a:cubicBezTo>
                    <a:pt x="255" y="801"/>
                    <a:pt x="249" y="795"/>
                    <a:pt x="249" y="781"/>
                  </a:cubicBezTo>
                  <a:cubicBezTo>
                    <a:pt x="249" y="770"/>
                    <a:pt x="252" y="762"/>
                    <a:pt x="255" y="75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2" name="Freeform 81">
              <a:extLst>
                <a:ext uri="{FF2B5EF4-FFF2-40B4-BE49-F238E27FC236}">
                  <a16:creationId xmlns:a16="http://schemas.microsoft.com/office/drawing/2014/main" id="{34575E79-60BD-8841-92F8-C8754C2334CF}"/>
                </a:ext>
              </a:extLst>
            </p:cNvPr>
            <p:cNvSpPr/>
            <p:nvPr/>
          </p:nvSpPr>
          <p:spPr>
            <a:xfrm>
              <a:off x="8564040" y="3224880"/>
              <a:ext cx="52200" cy="132840"/>
            </a:xfrm>
            <a:custGeom>
              <a:avLst/>
              <a:gdLst/>
              <a:ahLst/>
              <a:cxnLst>
                <a:cxn ang="3cd4">
                  <a:pos x="hc" y="t"/>
                </a:cxn>
                <a:cxn ang="cd2">
                  <a:pos x="l" y="vc"/>
                </a:cxn>
                <a:cxn ang="cd4">
                  <a:pos x="hc" y="b"/>
                </a:cxn>
                <a:cxn ang="0">
                  <a:pos x="r" y="vc"/>
                </a:cxn>
              </a:cxnLst>
              <a:rect l="l" t="t" r="r" b="b"/>
              <a:pathLst>
                <a:path w="146" h="370">
                  <a:moveTo>
                    <a:pt x="146" y="129"/>
                  </a:moveTo>
                  <a:cubicBezTo>
                    <a:pt x="146" y="48"/>
                    <a:pt x="115" y="0"/>
                    <a:pt x="67" y="0"/>
                  </a:cubicBezTo>
                  <a:cubicBezTo>
                    <a:pt x="25" y="0"/>
                    <a:pt x="0" y="31"/>
                    <a:pt x="0" y="64"/>
                  </a:cubicBezTo>
                  <a:cubicBezTo>
                    <a:pt x="0" y="98"/>
                    <a:pt x="25" y="132"/>
                    <a:pt x="67" y="132"/>
                  </a:cubicBezTo>
                  <a:cubicBezTo>
                    <a:pt x="81" y="132"/>
                    <a:pt x="98" y="126"/>
                    <a:pt x="109" y="115"/>
                  </a:cubicBezTo>
                  <a:cubicBezTo>
                    <a:pt x="115" y="112"/>
                    <a:pt x="115" y="112"/>
                    <a:pt x="118" y="112"/>
                  </a:cubicBezTo>
                  <a:cubicBezTo>
                    <a:pt x="118" y="112"/>
                    <a:pt x="120" y="112"/>
                    <a:pt x="120" y="129"/>
                  </a:cubicBezTo>
                  <a:cubicBezTo>
                    <a:pt x="120" y="221"/>
                    <a:pt x="76" y="297"/>
                    <a:pt x="34" y="336"/>
                  </a:cubicBezTo>
                  <a:cubicBezTo>
                    <a:pt x="20" y="350"/>
                    <a:pt x="20" y="353"/>
                    <a:pt x="20" y="356"/>
                  </a:cubicBezTo>
                  <a:cubicBezTo>
                    <a:pt x="20" y="367"/>
                    <a:pt x="25" y="370"/>
                    <a:pt x="34" y="370"/>
                  </a:cubicBezTo>
                  <a:cubicBezTo>
                    <a:pt x="48" y="370"/>
                    <a:pt x="146" y="274"/>
                    <a:pt x="146"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3" name="Freeform 82">
              <a:extLst>
                <a:ext uri="{FF2B5EF4-FFF2-40B4-BE49-F238E27FC236}">
                  <a16:creationId xmlns:a16="http://schemas.microsoft.com/office/drawing/2014/main" id="{C76D1261-302C-1E4C-B168-C3CA382947E6}"/>
                </a:ext>
              </a:extLst>
            </p:cNvPr>
            <p:cNvSpPr/>
            <p:nvPr/>
          </p:nvSpPr>
          <p:spPr>
            <a:xfrm>
              <a:off x="8739360" y="3075839"/>
              <a:ext cx="203400" cy="201240"/>
            </a:xfrm>
            <a:custGeom>
              <a:avLst/>
              <a:gdLst/>
              <a:ahLst/>
              <a:cxnLst>
                <a:cxn ang="3cd4">
                  <a:pos x="hc" y="t"/>
                </a:cxn>
                <a:cxn ang="cd2">
                  <a:pos x="l" y="vc"/>
                </a:cxn>
                <a:cxn ang="cd4">
                  <a:pos x="hc" y="b"/>
                </a:cxn>
                <a:cxn ang="0">
                  <a:pos x="r" y="vc"/>
                </a:cxn>
              </a:cxnLst>
              <a:rect l="l" t="t" r="r" b="b"/>
              <a:pathLst>
                <a:path w="566" h="560">
                  <a:moveTo>
                    <a:pt x="412" y="78"/>
                  </a:moveTo>
                  <a:cubicBezTo>
                    <a:pt x="389" y="34"/>
                    <a:pt x="353" y="0"/>
                    <a:pt x="297" y="0"/>
                  </a:cubicBezTo>
                  <a:cubicBezTo>
                    <a:pt x="154" y="0"/>
                    <a:pt x="0" y="182"/>
                    <a:pt x="0" y="361"/>
                  </a:cubicBezTo>
                  <a:cubicBezTo>
                    <a:pt x="0" y="479"/>
                    <a:pt x="67" y="560"/>
                    <a:pt x="165" y="560"/>
                  </a:cubicBezTo>
                  <a:cubicBezTo>
                    <a:pt x="190" y="560"/>
                    <a:pt x="252" y="554"/>
                    <a:pt x="325" y="468"/>
                  </a:cubicBezTo>
                  <a:cubicBezTo>
                    <a:pt x="336" y="518"/>
                    <a:pt x="378" y="560"/>
                    <a:pt x="437" y="560"/>
                  </a:cubicBezTo>
                  <a:cubicBezTo>
                    <a:pt x="482" y="560"/>
                    <a:pt x="510" y="532"/>
                    <a:pt x="529" y="493"/>
                  </a:cubicBezTo>
                  <a:cubicBezTo>
                    <a:pt x="549" y="448"/>
                    <a:pt x="566" y="372"/>
                    <a:pt x="566" y="370"/>
                  </a:cubicBezTo>
                  <a:cubicBezTo>
                    <a:pt x="566" y="358"/>
                    <a:pt x="554" y="358"/>
                    <a:pt x="552" y="358"/>
                  </a:cubicBezTo>
                  <a:cubicBezTo>
                    <a:pt x="538" y="358"/>
                    <a:pt x="538" y="361"/>
                    <a:pt x="535" y="381"/>
                  </a:cubicBezTo>
                  <a:cubicBezTo>
                    <a:pt x="512" y="459"/>
                    <a:pt x="490" y="532"/>
                    <a:pt x="440" y="532"/>
                  </a:cubicBezTo>
                  <a:cubicBezTo>
                    <a:pt x="406" y="532"/>
                    <a:pt x="403" y="501"/>
                    <a:pt x="403" y="476"/>
                  </a:cubicBezTo>
                  <a:cubicBezTo>
                    <a:pt x="403" y="448"/>
                    <a:pt x="406" y="440"/>
                    <a:pt x="420" y="384"/>
                  </a:cubicBezTo>
                  <a:cubicBezTo>
                    <a:pt x="434" y="333"/>
                    <a:pt x="434" y="319"/>
                    <a:pt x="445" y="274"/>
                  </a:cubicBezTo>
                  <a:lnTo>
                    <a:pt x="490" y="101"/>
                  </a:lnTo>
                  <a:cubicBezTo>
                    <a:pt x="498" y="64"/>
                    <a:pt x="498" y="64"/>
                    <a:pt x="498" y="59"/>
                  </a:cubicBezTo>
                  <a:cubicBezTo>
                    <a:pt x="498" y="36"/>
                    <a:pt x="484" y="25"/>
                    <a:pt x="465" y="25"/>
                  </a:cubicBezTo>
                  <a:cubicBezTo>
                    <a:pt x="434" y="25"/>
                    <a:pt x="414" y="53"/>
                    <a:pt x="412" y="78"/>
                  </a:cubicBezTo>
                  <a:close/>
                  <a:moveTo>
                    <a:pt x="330" y="400"/>
                  </a:moveTo>
                  <a:cubicBezTo>
                    <a:pt x="325" y="423"/>
                    <a:pt x="325" y="423"/>
                    <a:pt x="305" y="445"/>
                  </a:cubicBezTo>
                  <a:cubicBezTo>
                    <a:pt x="252" y="512"/>
                    <a:pt x="202" y="532"/>
                    <a:pt x="168" y="532"/>
                  </a:cubicBezTo>
                  <a:cubicBezTo>
                    <a:pt x="106" y="532"/>
                    <a:pt x="87" y="465"/>
                    <a:pt x="87" y="417"/>
                  </a:cubicBezTo>
                  <a:cubicBezTo>
                    <a:pt x="87" y="356"/>
                    <a:pt x="126" y="202"/>
                    <a:pt x="157" y="146"/>
                  </a:cubicBezTo>
                  <a:cubicBezTo>
                    <a:pt x="193" y="73"/>
                    <a:pt x="249" y="28"/>
                    <a:pt x="300" y="28"/>
                  </a:cubicBezTo>
                  <a:cubicBezTo>
                    <a:pt x="381" y="28"/>
                    <a:pt x="398" y="129"/>
                    <a:pt x="398" y="137"/>
                  </a:cubicBezTo>
                  <a:cubicBezTo>
                    <a:pt x="398" y="143"/>
                    <a:pt x="395" y="151"/>
                    <a:pt x="392" y="15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4" name="Freeform 83">
              <a:extLst>
                <a:ext uri="{FF2B5EF4-FFF2-40B4-BE49-F238E27FC236}">
                  <a16:creationId xmlns:a16="http://schemas.microsoft.com/office/drawing/2014/main" id="{88CCABD7-ED4E-C144-B921-556BDB6EC373}"/>
                </a:ext>
              </a:extLst>
            </p:cNvPr>
            <p:cNvSpPr/>
            <p:nvPr/>
          </p:nvSpPr>
          <p:spPr>
            <a:xfrm>
              <a:off x="8989200" y="3132359"/>
              <a:ext cx="113400" cy="206280"/>
            </a:xfrm>
            <a:custGeom>
              <a:avLst/>
              <a:gdLst/>
              <a:ahLst/>
              <a:cxnLst>
                <a:cxn ang="3cd4">
                  <a:pos x="hc" y="t"/>
                </a:cxn>
                <a:cxn ang="cd2">
                  <a:pos x="l" y="vc"/>
                </a:cxn>
                <a:cxn ang="cd4">
                  <a:pos x="hc" y="b"/>
                </a:cxn>
                <a:cxn ang="0">
                  <a:pos x="r" y="vc"/>
                </a:cxn>
              </a:cxnLst>
              <a:rect l="l" t="t" r="r" b="b"/>
              <a:pathLst>
                <a:path w="316" h="574">
                  <a:moveTo>
                    <a:pt x="196" y="25"/>
                  </a:moveTo>
                  <a:cubicBezTo>
                    <a:pt x="196" y="0"/>
                    <a:pt x="193" y="0"/>
                    <a:pt x="171" y="0"/>
                  </a:cubicBezTo>
                  <a:cubicBezTo>
                    <a:pt x="115" y="53"/>
                    <a:pt x="36" y="56"/>
                    <a:pt x="0" y="56"/>
                  </a:cubicBezTo>
                  <a:lnTo>
                    <a:pt x="0" y="87"/>
                  </a:lnTo>
                  <a:cubicBezTo>
                    <a:pt x="20" y="87"/>
                    <a:pt x="78" y="87"/>
                    <a:pt x="126" y="62"/>
                  </a:cubicBezTo>
                  <a:lnTo>
                    <a:pt x="126" y="504"/>
                  </a:lnTo>
                  <a:cubicBezTo>
                    <a:pt x="126" y="532"/>
                    <a:pt x="126" y="543"/>
                    <a:pt x="39" y="543"/>
                  </a:cubicBezTo>
                  <a:lnTo>
                    <a:pt x="6" y="543"/>
                  </a:lnTo>
                  <a:lnTo>
                    <a:pt x="6" y="574"/>
                  </a:lnTo>
                  <a:cubicBezTo>
                    <a:pt x="22" y="574"/>
                    <a:pt x="129" y="571"/>
                    <a:pt x="160" y="571"/>
                  </a:cubicBezTo>
                  <a:cubicBezTo>
                    <a:pt x="188" y="571"/>
                    <a:pt x="297" y="574"/>
                    <a:pt x="316" y="574"/>
                  </a:cubicBezTo>
                  <a:lnTo>
                    <a:pt x="316" y="543"/>
                  </a:lnTo>
                  <a:lnTo>
                    <a:pt x="283" y="543"/>
                  </a:lnTo>
                  <a:cubicBezTo>
                    <a:pt x="196" y="543"/>
                    <a:pt x="196" y="532"/>
                    <a:pt x="196" y="50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5" name="Freeform 84">
              <a:extLst>
                <a:ext uri="{FF2B5EF4-FFF2-40B4-BE49-F238E27FC236}">
                  <a16:creationId xmlns:a16="http://schemas.microsoft.com/office/drawing/2014/main" id="{262AA9CD-557B-F542-A858-0CC894A173BE}"/>
                </a:ext>
              </a:extLst>
            </p:cNvPr>
            <p:cNvSpPr/>
            <p:nvPr/>
          </p:nvSpPr>
          <p:spPr>
            <a:xfrm>
              <a:off x="9178560" y="2939760"/>
              <a:ext cx="103320" cy="443159"/>
            </a:xfrm>
            <a:custGeom>
              <a:avLst/>
              <a:gdLst/>
              <a:ahLst/>
              <a:cxnLst>
                <a:cxn ang="3cd4">
                  <a:pos x="hc" y="t"/>
                </a:cxn>
                <a:cxn ang="cd2">
                  <a:pos x="l" y="vc"/>
                </a:cxn>
                <a:cxn ang="cd4">
                  <a:pos x="hc" y="b"/>
                </a:cxn>
                <a:cxn ang="0">
                  <a:pos x="r" y="vc"/>
                </a:cxn>
              </a:cxnLst>
              <a:rect l="l" t="t" r="r" b="b"/>
              <a:pathLst>
                <a:path w="288" h="1232">
                  <a:moveTo>
                    <a:pt x="288" y="616"/>
                  </a:moveTo>
                  <a:cubicBezTo>
                    <a:pt x="288" y="521"/>
                    <a:pt x="274" y="372"/>
                    <a:pt x="207" y="232"/>
                  </a:cubicBezTo>
                  <a:cubicBezTo>
                    <a:pt x="132" y="81"/>
                    <a:pt x="25" y="0"/>
                    <a:pt x="11" y="0"/>
                  </a:cubicBezTo>
                  <a:cubicBezTo>
                    <a:pt x="6" y="0"/>
                    <a:pt x="0" y="6"/>
                    <a:pt x="0" y="11"/>
                  </a:cubicBezTo>
                  <a:cubicBezTo>
                    <a:pt x="0" y="17"/>
                    <a:pt x="0" y="20"/>
                    <a:pt x="22" y="42"/>
                  </a:cubicBezTo>
                  <a:cubicBezTo>
                    <a:pt x="146" y="162"/>
                    <a:pt x="216" y="358"/>
                    <a:pt x="216" y="616"/>
                  </a:cubicBezTo>
                  <a:cubicBezTo>
                    <a:pt x="216" y="826"/>
                    <a:pt x="171" y="1044"/>
                    <a:pt x="17" y="1198"/>
                  </a:cubicBezTo>
                  <a:cubicBezTo>
                    <a:pt x="0" y="1215"/>
                    <a:pt x="0" y="1218"/>
                    <a:pt x="0" y="1221"/>
                  </a:cubicBezTo>
                  <a:cubicBezTo>
                    <a:pt x="0" y="1229"/>
                    <a:pt x="6" y="1232"/>
                    <a:pt x="11" y="1232"/>
                  </a:cubicBezTo>
                  <a:cubicBezTo>
                    <a:pt x="25" y="1232"/>
                    <a:pt x="137" y="1148"/>
                    <a:pt x="210" y="991"/>
                  </a:cubicBezTo>
                  <a:cubicBezTo>
                    <a:pt x="274" y="857"/>
                    <a:pt x="288" y="720"/>
                    <a:pt x="288" y="6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86" name="Group 85" descr="28§display§Q(I,a_2)§svg§600§FALSE" title="TexMaths">
            <a:extLst>
              <a:ext uri="{FF2B5EF4-FFF2-40B4-BE49-F238E27FC236}">
                <a16:creationId xmlns:a16="http://schemas.microsoft.com/office/drawing/2014/main" id="{BDC98F13-FEDA-AB4A-811E-B1D574C93991}"/>
              </a:ext>
            </a:extLst>
          </p:cNvPr>
          <p:cNvGrpSpPr/>
          <p:nvPr/>
        </p:nvGrpSpPr>
        <p:grpSpPr>
          <a:xfrm>
            <a:off x="7868160" y="4037039"/>
            <a:ext cx="1549800" cy="443160"/>
            <a:chOff x="7868160" y="4037039"/>
            <a:chExt cx="1549800" cy="443160"/>
          </a:xfrm>
        </p:grpSpPr>
        <p:sp>
          <p:nvSpPr>
            <p:cNvPr id="87" name="Freeform 86">
              <a:extLst>
                <a:ext uri="{FF2B5EF4-FFF2-40B4-BE49-F238E27FC236}">
                  <a16:creationId xmlns:a16="http://schemas.microsoft.com/office/drawing/2014/main" id="{AE1BE63A-98C1-0B43-AEF2-4D5F53F20E18}"/>
                </a:ext>
              </a:extLst>
            </p:cNvPr>
            <p:cNvSpPr/>
            <p:nvPr/>
          </p:nvSpPr>
          <p:spPr>
            <a:xfrm>
              <a:off x="7868160" y="4038119"/>
              <a:ext cx="1549800" cy="442080"/>
            </a:xfrm>
            <a:custGeom>
              <a:avLst/>
              <a:gdLst/>
              <a:ahLst/>
              <a:cxnLst>
                <a:cxn ang="3cd4">
                  <a:pos x="hc" y="t"/>
                </a:cxn>
                <a:cxn ang="cd2">
                  <a:pos x="l" y="vc"/>
                </a:cxn>
                <a:cxn ang="cd4">
                  <a:pos x="hc" y="b"/>
                </a:cxn>
                <a:cxn ang="0">
                  <a:pos x="r" y="vc"/>
                </a:cxn>
              </a:cxnLst>
              <a:rect l="l" t="t" r="r" b="b"/>
              <a:pathLst>
                <a:path w="4306" h="1229">
                  <a:moveTo>
                    <a:pt x="2153" y="1229"/>
                  </a:moveTo>
                  <a:lnTo>
                    <a:pt x="0" y="1229"/>
                  </a:lnTo>
                  <a:lnTo>
                    <a:pt x="0" y="0"/>
                  </a:lnTo>
                  <a:lnTo>
                    <a:pt x="4306" y="0"/>
                  </a:lnTo>
                  <a:lnTo>
                    <a:pt x="4306" y="1229"/>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8" name="Freeform 87">
              <a:extLst>
                <a:ext uri="{FF2B5EF4-FFF2-40B4-BE49-F238E27FC236}">
                  <a16:creationId xmlns:a16="http://schemas.microsoft.com/office/drawing/2014/main" id="{D413CF78-C62E-DF49-8AC0-811A8C1133C1}"/>
                </a:ext>
              </a:extLst>
            </p:cNvPr>
            <p:cNvSpPr/>
            <p:nvPr/>
          </p:nvSpPr>
          <p:spPr>
            <a:xfrm>
              <a:off x="7890480" y="4057200"/>
              <a:ext cx="307080" cy="398880"/>
            </a:xfrm>
            <a:custGeom>
              <a:avLst/>
              <a:gdLst/>
              <a:ahLst/>
              <a:cxnLst>
                <a:cxn ang="3cd4">
                  <a:pos x="hc" y="t"/>
                </a:cxn>
                <a:cxn ang="cd2">
                  <a:pos x="l" y="vc"/>
                </a:cxn>
                <a:cxn ang="cd4">
                  <a:pos x="hc" y="b"/>
                </a:cxn>
                <a:cxn ang="0">
                  <a:pos x="r" y="vc"/>
                </a:cxn>
              </a:cxnLst>
              <a:rect l="l" t="t" r="r" b="b"/>
              <a:pathLst>
                <a:path w="854" h="1109">
                  <a:moveTo>
                    <a:pt x="479" y="862"/>
                  </a:moveTo>
                  <a:cubicBezTo>
                    <a:pt x="672" y="790"/>
                    <a:pt x="854" y="568"/>
                    <a:pt x="854" y="330"/>
                  </a:cubicBezTo>
                  <a:cubicBezTo>
                    <a:pt x="854" y="134"/>
                    <a:pt x="722" y="0"/>
                    <a:pt x="538" y="0"/>
                  </a:cubicBezTo>
                  <a:cubicBezTo>
                    <a:pt x="272" y="0"/>
                    <a:pt x="0" y="280"/>
                    <a:pt x="0" y="568"/>
                  </a:cubicBezTo>
                  <a:cubicBezTo>
                    <a:pt x="0" y="773"/>
                    <a:pt x="137" y="896"/>
                    <a:pt x="316" y="896"/>
                  </a:cubicBezTo>
                  <a:cubicBezTo>
                    <a:pt x="347" y="896"/>
                    <a:pt x="389" y="890"/>
                    <a:pt x="437" y="879"/>
                  </a:cubicBezTo>
                  <a:cubicBezTo>
                    <a:pt x="431" y="955"/>
                    <a:pt x="431" y="958"/>
                    <a:pt x="431" y="974"/>
                  </a:cubicBezTo>
                  <a:cubicBezTo>
                    <a:pt x="431" y="1014"/>
                    <a:pt x="431" y="1109"/>
                    <a:pt x="535" y="1109"/>
                  </a:cubicBezTo>
                  <a:cubicBezTo>
                    <a:pt x="680" y="1109"/>
                    <a:pt x="739" y="882"/>
                    <a:pt x="739" y="871"/>
                  </a:cubicBezTo>
                  <a:cubicBezTo>
                    <a:pt x="739" y="860"/>
                    <a:pt x="731" y="857"/>
                    <a:pt x="728" y="857"/>
                  </a:cubicBezTo>
                  <a:cubicBezTo>
                    <a:pt x="717" y="857"/>
                    <a:pt x="714" y="862"/>
                    <a:pt x="711" y="871"/>
                  </a:cubicBezTo>
                  <a:cubicBezTo>
                    <a:pt x="683" y="958"/>
                    <a:pt x="610" y="988"/>
                    <a:pt x="568" y="988"/>
                  </a:cubicBezTo>
                  <a:cubicBezTo>
                    <a:pt x="510" y="988"/>
                    <a:pt x="493" y="955"/>
                    <a:pt x="479" y="862"/>
                  </a:cubicBezTo>
                  <a:close/>
                  <a:moveTo>
                    <a:pt x="246" y="851"/>
                  </a:moveTo>
                  <a:cubicBezTo>
                    <a:pt x="151" y="815"/>
                    <a:pt x="109" y="717"/>
                    <a:pt x="109" y="608"/>
                  </a:cubicBezTo>
                  <a:cubicBezTo>
                    <a:pt x="109" y="521"/>
                    <a:pt x="140" y="347"/>
                    <a:pt x="235" y="213"/>
                  </a:cubicBezTo>
                  <a:cubicBezTo>
                    <a:pt x="325" y="87"/>
                    <a:pt x="440" y="31"/>
                    <a:pt x="532" y="31"/>
                  </a:cubicBezTo>
                  <a:cubicBezTo>
                    <a:pt x="655" y="31"/>
                    <a:pt x="745" y="126"/>
                    <a:pt x="745" y="291"/>
                  </a:cubicBezTo>
                  <a:cubicBezTo>
                    <a:pt x="745" y="414"/>
                    <a:pt x="680" y="703"/>
                    <a:pt x="473" y="820"/>
                  </a:cubicBezTo>
                  <a:cubicBezTo>
                    <a:pt x="468" y="776"/>
                    <a:pt x="456" y="686"/>
                    <a:pt x="364" y="686"/>
                  </a:cubicBezTo>
                  <a:cubicBezTo>
                    <a:pt x="300" y="686"/>
                    <a:pt x="241" y="748"/>
                    <a:pt x="241" y="812"/>
                  </a:cubicBezTo>
                  <a:cubicBezTo>
                    <a:pt x="241" y="837"/>
                    <a:pt x="246" y="851"/>
                    <a:pt x="246" y="851"/>
                  </a:cubicBezTo>
                  <a:close/>
                  <a:moveTo>
                    <a:pt x="322" y="865"/>
                  </a:moveTo>
                  <a:cubicBezTo>
                    <a:pt x="305" y="865"/>
                    <a:pt x="266" y="865"/>
                    <a:pt x="266" y="812"/>
                  </a:cubicBezTo>
                  <a:cubicBezTo>
                    <a:pt x="266" y="764"/>
                    <a:pt x="314" y="714"/>
                    <a:pt x="364" y="714"/>
                  </a:cubicBezTo>
                  <a:cubicBezTo>
                    <a:pt x="417" y="714"/>
                    <a:pt x="440" y="745"/>
                    <a:pt x="440" y="818"/>
                  </a:cubicBezTo>
                  <a:cubicBezTo>
                    <a:pt x="440" y="837"/>
                    <a:pt x="440" y="837"/>
                    <a:pt x="428" y="843"/>
                  </a:cubicBezTo>
                  <a:cubicBezTo>
                    <a:pt x="395" y="857"/>
                    <a:pt x="358" y="865"/>
                    <a:pt x="322" y="86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9" name="Freeform 88">
              <a:extLst>
                <a:ext uri="{FF2B5EF4-FFF2-40B4-BE49-F238E27FC236}">
                  <a16:creationId xmlns:a16="http://schemas.microsoft.com/office/drawing/2014/main" id="{A4628A91-5B4D-F940-AF41-194CF9E691E6}"/>
                </a:ext>
              </a:extLst>
            </p:cNvPr>
            <p:cNvSpPr/>
            <p:nvPr/>
          </p:nvSpPr>
          <p:spPr>
            <a:xfrm>
              <a:off x="8261279" y="4037039"/>
              <a:ext cx="103320" cy="443159"/>
            </a:xfrm>
            <a:custGeom>
              <a:avLst/>
              <a:gdLst/>
              <a:ahLst/>
              <a:cxnLst>
                <a:cxn ang="3cd4">
                  <a:pos x="hc" y="t"/>
                </a:cxn>
                <a:cxn ang="cd2">
                  <a:pos x="l" y="vc"/>
                </a:cxn>
                <a:cxn ang="cd4">
                  <a:pos x="hc" y="b"/>
                </a:cxn>
                <a:cxn ang="0">
                  <a:pos x="r" y="vc"/>
                </a:cxn>
              </a:cxnLst>
              <a:rect l="l" t="t" r="r" b="b"/>
              <a:pathLst>
                <a:path w="288" h="1232">
                  <a:moveTo>
                    <a:pt x="288" y="1221"/>
                  </a:moveTo>
                  <a:cubicBezTo>
                    <a:pt x="288" y="1218"/>
                    <a:pt x="288" y="1215"/>
                    <a:pt x="266" y="1193"/>
                  </a:cubicBezTo>
                  <a:cubicBezTo>
                    <a:pt x="112" y="1039"/>
                    <a:pt x="73" y="806"/>
                    <a:pt x="73" y="616"/>
                  </a:cubicBezTo>
                  <a:cubicBezTo>
                    <a:pt x="73" y="403"/>
                    <a:pt x="120" y="188"/>
                    <a:pt x="272" y="34"/>
                  </a:cubicBezTo>
                  <a:cubicBezTo>
                    <a:pt x="288" y="20"/>
                    <a:pt x="288" y="17"/>
                    <a:pt x="288" y="11"/>
                  </a:cubicBezTo>
                  <a:cubicBezTo>
                    <a:pt x="288" y="3"/>
                    <a:pt x="283" y="0"/>
                    <a:pt x="274" y="0"/>
                  </a:cubicBezTo>
                  <a:cubicBezTo>
                    <a:pt x="263" y="0"/>
                    <a:pt x="151" y="84"/>
                    <a:pt x="78" y="241"/>
                  </a:cubicBezTo>
                  <a:cubicBezTo>
                    <a:pt x="14" y="375"/>
                    <a:pt x="0" y="512"/>
                    <a:pt x="0" y="616"/>
                  </a:cubicBezTo>
                  <a:cubicBezTo>
                    <a:pt x="0" y="714"/>
                    <a:pt x="14" y="862"/>
                    <a:pt x="81" y="1002"/>
                  </a:cubicBezTo>
                  <a:cubicBezTo>
                    <a:pt x="157" y="1154"/>
                    <a:pt x="263" y="1232"/>
                    <a:pt x="274" y="1232"/>
                  </a:cubicBezTo>
                  <a:cubicBezTo>
                    <a:pt x="283" y="1232"/>
                    <a:pt x="288" y="1229"/>
                    <a:pt x="288" y="12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0" name="Freeform 89">
              <a:extLst>
                <a:ext uri="{FF2B5EF4-FFF2-40B4-BE49-F238E27FC236}">
                  <a16:creationId xmlns:a16="http://schemas.microsoft.com/office/drawing/2014/main" id="{DE7E2DAA-A008-A649-818C-84E7F9270AA4}"/>
                </a:ext>
              </a:extLst>
            </p:cNvPr>
            <p:cNvSpPr/>
            <p:nvPr/>
          </p:nvSpPr>
          <p:spPr>
            <a:xfrm>
              <a:off x="8403480" y="4066200"/>
              <a:ext cx="205200" cy="303120"/>
            </a:xfrm>
            <a:custGeom>
              <a:avLst/>
              <a:gdLst/>
              <a:ahLst/>
              <a:cxnLst>
                <a:cxn ang="3cd4">
                  <a:pos x="hc" y="t"/>
                </a:cxn>
                <a:cxn ang="cd2">
                  <a:pos x="l" y="vc"/>
                </a:cxn>
                <a:cxn ang="cd4">
                  <a:pos x="hc" y="b"/>
                </a:cxn>
                <a:cxn ang="0">
                  <a:pos x="r" y="vc"/>
                </a:cxn>
              </a:cxnLst>
              <a:rect l="l" t="t" r="r" b="b"/>
              <a:pathLst>
                <a:path w="571" h="843">
                  <a:moveTo>
                    <a:pt x="420" y="95"/>
                  </a:moveTo>
                  <a:cubicBezTo>
                    <a:pt x="431" y="50"/>
                    <a:pt x="434" y="39"/>
                    <a:pt x="532" y="39"/>
                  </a:cubicBezTo>
                  <a:cubicBezTo>
                    <a:pt x="563" y="39"/>
                    <a:pt x="571" y="39"/>
                    <a:pt x="571" y="14"/>
                  </a:cubicBezTo>
                  <a:cubicBezTo>
                    <a:pt x="571" y="0"/>
                    <a:pt x="560" y="0"/>
                    <a:pt x="554" y="0"/>
                  </a:cubicBezTo>
                  <a:cubicBezTo>
                    <a:pt x="518" y="0"/>
                    <a:pt x="426" y="3"/>
                    <a:pt x="392" y="3"/>
                  </a:cubicBezTo>
                  <a:cubicBezTo>
                    <a:pt x="353" y="3"/>
                    <a:pt x="263" y="0"/>
                    <a:pt x="227" y="0"/>
                  </a:cubicBezTo>
                  <a:cubicBezTo>
                    <a:pt x="218" y="0"/>
                    <a:pt x="202" y="0"/>
                    <a:pt x="202" y="25"/>
                  </a:cubicBezTo>
                  <a:cubicBezTo>
                    <a:pt x="202" y="39"/>
                    <a:pt x="213" y="39"/>
                    <a:pt x="235" y="39"/>
                  </a:cubicBezTo>
                  <a:cubicBezTo>
                    <a:pt x="288" y="39"/>
                    <a:pt x="322" y="39"/>
                    <a:pt x="322" y="62"/>
                  </a:cubicBezTo>
                  <a:cubicBezTo>
                    <a:pt x="322" y="67"/>
                    <a:pt x="322" y="70"/>
                    <a:pt x="319" y="81"/>
                  </a:cubicBezTo>
                  <a:lnTo>
                    <a:pt x="151" y="748"/>
                  </a:lnTo>
                  <a:cubicBezTo>
                    <a:pt x="140" y="792"/>
                    <a:pt x="137" y="804"/>
                    <a:pt x="39" y="804"/>
                  </a:cubicBezTo>
                  <a:cubicBezTo>
                    <a:pt x="11" y="804"/>
                    <a:pt x="0" y="804"/>
                    <a:pt x="0" y="829"/>
                  </a:cubicBezTo>
                  <a:cubicBezTo>
                    <a:pt x="0" y="843"/>
                    <a:pt x="14" y="843"/>
                    <a:pt x="20" y="843"/>
                  </a:cubicBezTo>
                  <a:cubicBezTo>
                    <a:pt x="53" y="843"/>
                    <a:pt x="146" y="840"/>
                    <a:pt x="179" y="840"/>
                  </a:cubicBezTo>
                  <a:cubicBezTo>
                    <a:pt x="218" y="840"/>
                    <a:pt x="308" y="843"/>
                    <a:pt x="347" y="843"/>
                  </a:cubicBezTo>
                  <a:cubicBezTo>
                    <a:pt x="356" y="843"/>
                    <a:pt x="370" y="843"/>
                    <a:pt x="370" y="820"/>
                  </a:cubicBezTo>
                  <a:cubicBezTo>
                    <a:pt x="370" y="804"/>
                    <a:pt x="361" y="804"/>
                    <a:pt x="333" y="804"/>
                  </a:cubicBezTo>
                  <a:cubicBezTo>
                    <a:pt x="311" y="804"/>
                    <a:pt x="305" y="804"/>
                    <a:pt x="280" y="804"/>
                  </a:cubicBezTo>
                  <a:cubicBezTo>
                    <a:pt x="255" y="801"/>
                    <a:pt x="249" y="795"/>
                    <a:pt x="249" y="781"/>
                  </a:cubicBezTo>
                  <a:cubicBezTo>
                    <a:pt x="249" y="770"/>
                    <a:pt x="252" y="762"/>
                    <a:pt x="255" y="75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1" name="Freeform 90">
              <a:extLst>
                <a:ext uri="{FF2B5EF4-FFF2-40B4-BE49-F238E27FC236}">
                  <a16:creationId xmlns:a16="http://schemas.microsoft.com/office/drawing/2014/main" id="{56155231-EF07-F342-86BF-AB3B92276A7B}"/>
                </a:ext>
              </a:extLst>
            </p:cNvPr>
            <p:cNvSpPr/>
            <p:nvPr/>
          </p:nvSpPr>
          <p:spPr>
            <a:xfrm>
              <a:off x="8655480" y="4322160"/>
              <a:ext cx="52200" cy="132840"/>
            </a:xfrm>
            <a:custGeom>
              <a:avLst/>
              <a:gdLst/>
              <a:ahLst/>
              <a:cxnLst>
                <a:cxn ang="3cd4">
                  <a:pos x="hc" y="t"/>
                </a:cxn>
                <a:cxn ang="cd2">
                  <a:pos x="l" y="vc"/>
                </a:cxn>
                <a:cxn ang="cd4">
                  <a:pos x="hc" y="b"/>
                </a:cxn>
                <a:cxn ang="0">
                  <a:pos x="r" y="vc"/>
                </a:cxn>
              </a:cxnLst>
              <a:rect l="l" t="t" r="r" b="b"/>
              <a:pathLst>
                <a:path w="146" h="370">
                  <a:moveTo>
                    <a:pt x="146" y="129"/>
                  </a:moveTo>
                  <a:cubicBezTo>
                    <a:pt x="146" y="48"/>
                    <a:pt x="115" y="0"/>
                    <a:pt x="67" y="0"/>
                  </a:cubicBezTo>
                  <a:cubicBezTo>
                    <a:pt x="25" y="0"/>
                    <a:pt x="0" y="31"/>
                    <a:pt x="0" y="64"/>
                  </a:cubicBezTo>
                  <a:cubicBezTo>
                    <a:pt x="0" y="98"/>
                    <a:pt x="25" y="132"/>
                    <a:pt x="67" y="132"/>
                  </a:cubicBezTo>
                  <a:cubicBezTo>
                    <a:pt x="81" y="132"/>
                    <a:pt x="98" y="126"/>
                    <a:pt x="109" y="115"/>
                  </a:cubicBezTo>
                  <a:cubicBezTo>
                    <a:pt x="115" y="112"/>
                    <a:pt x="115" y="112"/>
                    <a:pt x="118" y="112"/>
                  </a:cubicBezTo>
                  <a:cubicBezTo>
                    <a:pt x="118" y="112"/>
                    <a:pt x="120" y="112"/>
                    <a:pt x="120" y="129"/>
                  </a:cubicBezTo>
                  <a:cubicBezTo>
                    <a:pt x="120" y="221"/>
                    <a:pt x="76" y="297"/>
                    <a:pt x="34" y="336"/>
                  </a:cubicBezTo>
                  <a:cubicBezTo>
                    <a:pt x="20" y="350"/>
                    <a:pt x="20" y="353"/>
                    <a:pt x="20" y="356"/>
                  </a:cubicBezTo>
                  <a:cubicBezTo>
                    <a:pt x="20" y="367"/>
                    <a:pt x="25" y="370"/>
                    <a:pt x="34" y="370"/>
                  </a:cubicBezTo>
                  <a:cubicBezTo>
                    <a:pt x="48" y="370"/>
                    <a:pt x="146" y="274"/>
                    <a:pt x="146"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2" name="Freeform 91">
              <a:extLst>
                <a:ext uri="{FF2B5EF4-FFF2-40B4-BE49-F238E27FC236}">
                  <a16:creationId xmlns:a16="http://schemas.microsoft.com/office/drawing/2014/main" id="{D2BA9F16-59F2-914A-BD8E-A2F65B6147DD}"/>
                </a:ext>
              </a:extLst>
            </p:cNvPr>
            <p:cNvSpPr/>
            <p:nvPr/>
          </p:nvSpPr>
          <p:spPr>
            <a:xfrm>
              <a:off x="8830800" y="4173120"/>
              <a:ext cx="203400" cy="201240"/>
            </a:xfrm>
            <a:custGeom>
              <a:avLst/>
              <a:gdLst/>
              <a:ahLst/>
              <a:cxnLst>
                <a:cxn ang="3cd4">
                  <a:pos x="hc" y="t"/>
                </a:cxn>
                <a:cxn ang="cd2">
                  <a:pos x="l" y="vc"/>
                </a:cxn>
                <a:cxn ang="cd4">
                  <a:pos x="hc" y="b"/>
                </a:cxn>
                <a:cxn ang="0">
                  <a:pos x="r" y="vc"/>
                </a:cxn>
              </a:cxnLst>
              <a:rect l="l" t="t" r="r" b="b"/>
              <a:pathLst>
                <a:path w="566" h="560">
                  <a:moveTo>
                    <a:pt x="412" y="78"/>
                  </a:moveTo>
                  <a:cubicBezTo>
                    <a:pt x="389" y="34"/>
                    <a:pt x="353" y="0"/>
                    <a:pt x="297" y="0"/>
                  </a:cubicBezTo>
                  <a:cubicBezTo>
                    <a:pt x="154" y="0"/>
                    <a:pt x="0" y="182"/>
                    <a:pt x="0" y="361"/>
                  </a:cubicBezTo>
                  <a:cubicBezTo>
                    <a:pt x="0" y="479"/>
                    <a:pt x="67" y="560"/>
                    <a:pt x="165" y="560"/>
                  </a:cubicBezTo>
                  <a:cubicBezTo>
                    <a:pt x="190" y="560"/>
                    <a:pt x="252" y="554"/>
                    <a:pt x="325" y="468"/>
                  </a:cubicBezTo>
                  <a:cubicBezTo>
                    <a:pt x="336" y="518"/>
                    <a:pt x="378" y="560"/>
                    <a:pt x="437" y="560"/>
                  </a:cubicBezTo>
                  <a:cubicBezTo>
                    <a:pt x="482" y="560"/>
                    <a:pt x="510" y="532"/>
                    <a:pt x="529" y="493"/>
                  </a:cubicBezTo>
                  <a:cubicBezTo>
                    <a:pt x="549" y="448"/>
                    <a:pt x="566" y="372"/>
                    <a:pt x="566" y="370"/>
                  </a:cubicBezTo>
                  <a:cubicBezTo>
                    <a:pt x="566" y="358"/>
                    <a:pt x="554" y="358"/>
                    <a:pt x="552" y="358"/>
                  </a:cubicBezTo>
                  <a:cubicBezTo>
                    <a:pt x="538" y="358"/>
                    <a:pt x="538" y="361"/>
                    <a:pt x="535" y="381"/>
                  </a:cubicBezTo>
                  <a:cubicBezTo>
                    <a:pt x="512" y="459"/>
                    <a:pt x="490" y="532"/>
                    <a:pt x="440" y="532"/>
                  </a:cubicBezTo>
                  <a:cubicBezTo>
                    <a:pt x="406" y="532"/>
                    <a:pt x="403" y="501"/>
                    <a:pt x="403" y="476"/>
                  </a:cubicBezTo>
                  <a:cubicBezTo>
                    <a:pt x="403" y="448"/>
                    <a:pt x="406" y="440"/>
                    <a:pt x="420" y="384"/>
                  </a:cubicBezTo>
                  <a:cubicBezTo>
                    <a:pt x="434" y="333"/>
                    <a:pt x="434" y="319"/>
                    <a:pt x="445" y="274"/>
                  </a:cubicBezTo>
                  <a:lnTo>
                    <a:pt x="490" y="101"/>
                  </a:lnTo>
                  <a:cubicBezTo>
                    <a:pt x="498" y="64"/>
                    <a:pt x="498" y="64"/>
                    <a:pt x="498" y="59"/>
                  </a:cubicBezTo>
                  <a:cubicBezTo>
                    <a:pt x="498" y="36"/>
                    <a:pt x="484" y="25"/>
                    <a:pt x="465" y="25"/>
                  </a:cubicBezTo>
                  <a:cubicBezTo>
                    <a:pt x="434" y="25"/>
                    <a:pt x="414" y="53"/>
                    <a:pt x="412" y="78"/>
                  </a:cubicBezTo>
                  <a:close/>
                  <a:moveTo>
                    <a:pt x="330" y="400"/>
                  </a:moveTo>
                  <a:cubicBezTo>
                    <a:pt x="325" y="423"/>
                    <a:pt x="325" y="423"/>
                    <a:pt x="305" y="445"/>
                  </a:cubicBezTo>
                  <a:cubicBezTo>
                    <a:pt x="252" y="512"/>
                    <a:pt x="202" y="532"/>
                    <a:pt x="168" y="532"/>
                  </a:cubicBezTo>
                  <a:cubicBezTo>
                    <a:pt x="106" y="532"/>
                    <a:pt x="87" y="465"/>
                    <a:pt x="87" y="417"/>
                  </a:cubicBezTo>
                  <a:cubicBezTo>
                    <a:pt x="87" y="356"/>
                    <a:pt x="126" y="202"/>
                    <a:pt x="157" y="146"/>
                  </a:cubicBezTo>
                  <a:cubicBezTo>
                    <a:pt x="193" y="73"/>
                    <a:pt x="249" y="28"/>
                    <a:pt x="300" y="28"/>
                  </a:cubicBezTo>
                  <a:cubicBezTo>
                    <a:pt x="381" y="28"/>
                    <a:pt x="398" y="129"/>
                    <a:pt x="398" y="137"/>
                  </a:cubicBezTo>
                  <a:cubicBezTo>
                    <a:pt x="398" y="143"/>
                    <a:pt x="395" y="151"/>
                    <a:pt x="392" y="15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3" name="Freeform 92">
              <a:extLst>
                <a:ext uri="{FF2B5EF4-FFF2-40B4-BE49-F238E27FC236}">
                  <a16:creationId xmlns:a16="http://schemas.microsoft.com/office/drawing/2014/main" id="{880859CA-09ED-A242-B4DE-B4F08B0AD1E6}"/>
                </a:ext>
              </a:extLst>
            </p:cNvPr>
            <p:cNvSpPr/>
            <p:nvPr/>
          </p:nvSpPr>
          <p:spPr>
            <a:xfrm>
              <a:off x="9066600" y="4229640"/>
              <a:ext cx="137880" cy="206280"/>
            </a:xfrm>
            <a:custGeom>
              <a:avLst/>
              <a:gdLst/>
              <a:ahLst/>
              <a:cxnLst>
                <a:cxn ang="3cd4">
                  <a:pos x="hc" y="t"/>
                </a:cxn>
                <a:cxn ang="cd2">
                  <a:pos x="l" y="vc"/>
                </a:cxn>
                <a:cxn ang="cd4">
                  <a:pos x="hc" y="b"/>
                </a:cxn>
                <a:cxn ang="0">
                  <a:pos x="r" y="vc"/>
                </a:cxn>
              </a:cxnLst>
              <a:rect l="l" t="t" r="r" b="b"/>
              <a:pathLst>
                <a:path w="384" h="574">
                  <a:moveTo>
                    <a:pt x="384" y="417"/>
                  </a:moveTo>
                  <a:lnTo>
                    <a:pt x="353" y="417"/>
                  </a:lnTo>
                  <a:cubicBezTo>
                    <a:pt x="350" y="437"/>
                    <a:pt x="342" y="487"/>
                    <a:pt x="330" y="496"/>
                  </a:cubicBezTo>
                  <a:cubicBezTo>
                    <a:pt x="325" y="501"/>
                    <a:pt x="258" y="501"/>
                    <a:pt x="246" y="501"/>
                  </a:cubicBezTo>
                  <a:lnTo>
                    <a:pt x="87" y="501"/>
                  </a:lnTo>
                  <a:cubicBezTo>
                    <a:pt x="176" y="420"/>
                    <a:pt x="207" y="398"/>
                    <a:pt x="260" y="356"/>
                  </a:cubicBezTo>
                  <a:cubicBezTo>
                    <a:pt x="325" y="305"/>
                    <a:pt x="384" y="252"/>
                    <a:pt x="384" y="168"/>
                  </a:cubicBezTo>
                  <a:cubicBezTo>
                    <a:pt x="384" y="64"/>
                    <a:pt x="291" y="0"/>
                    <a:pt x="179" y="0"/>
                  </a:cubicBezTo>
                  <a:cubicBezTo>
                    <a:pt x="73" y="0"/>
                    <a:pt x="0" y="76"/>
                    <a:pt x="0" y="154"/>
                  </a:cubicBezTo>
                  <a:cubicBezTo>
                    <a:pt x="0" y="199"/>
                    <a:pt x="36" y="204"/>
                    <a:pt x="45" y="204"/>
                  </a:cubicBezTo>
                  <a:cubicBezTo>
                    <a:pt x="67" y="204"/>
                    <a:pt x="92" y="188"/>
                    <a:pt x="92" y="157"/>
                  </a:cubicBezTo>
                  <a:cubicBezTo>
                    <a:pt x="92" y="143"/>
                    <a:pt x="87" y="112"/>
                    <a:pt x="42" y="112"/>
                  </a:cubicBezTo>
                  <a:cubicBezTo>
                    <a:pt x="67" y="50"/>
                    <a:pt x="126" y="31"/>
                    <a:pt x="168" y="31"/>
                  </a:cubicBezTo>
                  <a:cubicBezTo>
                    <a:pt x="255" y="31"/>
                    <a:pt x="300" y="98"/>
                    <a:pt x="300" y="168"/>
                  </a:cubicBezTo>
                  <a:cubicBezTo>
                    <a:pt x="300" y="244"/>
                    <a:pt x="246" y="302"/>
                    <a:pt x="218" y="336"/>
                  </a:cubicBezTo>
                  <a:lnTo>
                    <a:pt x="8" y="540"/>
                  </a:lnTo>
                  <a:cubicBezTo>
                    <a:pt x="0" y="549"/>
                    <a:pt x="0" y="552"/>
                    <a:pt x="0" y="574"/>
                  </a:cubicBezTo>
                  <a:lnTo>
                    <a:pt x="358" y="574"/>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4" name="Freeform 93">
              <a:extLst>
                <a:ext uri="{FF2B5EF4-FFF2-40B4-BE49-F238E27FC236}">
                  <a16:creationId xmlns:a16="http://schemas.microsoft.com/office/drawing/2014/main" id="{293FB214-E3C2-4543-B7B5-F4EE4BF9CC59}"/>
                </a:ext>
              </a:extLst>
            </p:cNvPr>
            <p:cNvSpPr/>
            <p:nvPr/>
          </p:nvSpPr>
          <p:spPr>
            <a:xfrm>
              <a:off x="9270000" y="4037039"/>
              <a:ext cx="103320" cy="443159"/>
            </a:xfrm>
            <a:custGeom>
              <a:avLst/>
              <a:gdLst/>
              <a:ahLst/>
              <a:cxnLst>
                <a:cxn ang="3cd4">
                  <a:pos x="hc" y="t"/>
                </a:cxn>
                <a:cxn ang="cd2">
                  <a:pos x="l" y="vc"/>
                </a:cxn>
                <a:cxn ang="cd4">
                  <a:pos x="hc" y="b"/>
                </a:cxn>
                <a:cxn ang="0">
                  <a:pos x="r" y="vc"/>
                </a:cxn>
              </a:cxnLst>
              <a:rect l="l" t="t" r="r" b="b"/>
              <a:pathLst>
                <a:path w="288" h="1232">
                  <a:moveTo>
                    <a:pt x="288" y="616"/>
                  </a:moveTo>
                  <a:cubicBezTo>
                    <a:pt x="288" y="521"/>
                    <a:pt x="274" y="372"/>
                    <a:pt x="207" y="232"/>
                  </a:cubicBezTo>
                  <a:cubicBezTo>
                    <a:pt x="132" y="81"/>
                    <a:pt x="25" y="0"/>
                    <a:pt x="11" y="0"/>
                  </a:cubicBezTo>
                  <a:cubicBezTo>
                    <a:pt x="6" y="0"/>
                    <a:pt x="0" y="6"/>
                    <a:pt x="0" y="11"/>
                  </a:cubicBezTo>
                  <a:cubicBezTo>
                    <a:pt x="0" y="17"/>
                    <a:pt x="0" y="20"/>
                    <a:pt x="22" y="42"/>
                  </a:cubicBezTo>
                  <a:cubicBezTo>
                    <a:pt x="146" y="162"/>
                    <a:pt x="216" y="358"/>
                    <a:pt x="216" y="616"/>
                  </a:cubicBezTo>
                  <a:cubicBezTo>
                    <a:pt x="216" y="826"/>
                    <a:pt x="171" y="1044"/>
                    <a:pt x="17" y="1198"/>
                  </a:cubicBezTo>
                  <a:cubicBezTo>
                    <a:pt x="0" y="1215"/>
                    <a:pt x="0" y="1218"/>
                    <a:pt x="0" y="1221"/>
                  </a:cubicBezTo>
                  <a:cubicBezTo>
                    <a:pt x="0" y="1229"/>
                    <a:pt x="6" y="1232"/>
                    <a:pt x="11" y="1232"/>
                  </a:cubicBezTo>
                  <a:cubicBezTo>
                    <a:pt x="25" y="1232"/>
                    <a:pt x="137" y="1148"/>
                    <a:pt x="210" y="991"/>
                  </a:cubicBezTo>
                  <a:cubicBezTo>
                    <a:pt x="274" y="857"/>
                    <a:pt x="288" y="720"/>
                    <a:pt x="288" y="6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95" name="Group 94" descr="28§display§Q(I,a_3)§svg§600§FALSE" title="TexMaths">
            <a:extLst>
              <a:ext uri="{FF2B5EF4-FFF2-40B4-BE49-F238E27FC236}">
                <a16:creationId xmlns:a16="http://schemas.microsoft.com/office/drawing/2014/main" id="{52B3533F-0AB1-9E43-9F98-A8552E4DD39B}"/>
              </a:ext>
            </a:extLst>
          </p:cNvPr>
          <p:cNvGrpSpPr/>
          <p:nvPr/>
        </p:nvGrpSpPr>
        <p:grpSpPr>
          <a:xfrm>
            <a:off x="8096180" y="5225760"/>
            <a:ext cx="1549800" cy="443160"/>
            <a:chOff x="8142480" y="5225760"/>
            <a:chExt cx="1549800" cy="443160"/>
          </a:xfrm>
        </p:grpSpPr>
        <p:sp>
          <p:nvSpPr>
            <p:cNvPr id="96" name="Freeform 95">
              <a:extLst>
                <a:ext uri="{FF2B5EF4-FFF2-40B4-BE49-F238E27FC236}">
                  <a16:creationId xmlns:a16="http://schemas.microsoft.com/office/drawing/2014/main" id="{B08F1D8E-FEBC-6149-8D80-EABE1B953446}"/>
                </a:ext>
              </a:extLst>
            </p:cNvPr>
            <p:cNvSpPr/>
            <p:nvPr/>
          </p:nvSpPr>
          <p:spPr>
            <a:xfrm>
              <a:off x="8142480" y="5226840"/>
              <a:ext cx="1549800" cy="442080"/>
            </a:xfrm>
            <a:custGeom>
              <a:avLst/>
              <a:gdLst/>
              <a:ahLst/>
              <a:cxnLst>
                <a:cxn ang="3cd4">
                  <a:pos x="hc" y="t"/>
                </a:cxn>
                <a:cxn ang="cd2">
                  <a:pos x="l" y="vc"/>
                </a:cxn>
                <a:cxn ang="cd4">
                  <a:pos x="hc" y="b"/>
                </a:cxn>
                <a:cxn ang="0">
                  <a:pos x="r" y="vc"/>
                </a:cxn>
              </a:cxnLst>
              <a:rect l="l" t="t" r="r" b="b"/>
              <a:pathLst>
                <a:path w="4306" h="1229">
                  <a:moveTo>
                    <a:pt x="2153" y="1229"/>
                  </a:moveTo>
                  <a:lnTo>
                    <a:pt x="0" y="1229"/>
                  </a:lnTo>
                  <a:lnTo>
                    <a:pt x="0" y="0"/>
                  </a:lnTo>
                  <a:lnTo>
                    <a:pt x="4306" y="0"/>
                  </a:lnTo>
                  <a:lnTo>
                    <a:pt x="4306" y="1229"/>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7" name="Freeform 96">
              <a:extLst>
                <a:ext uri="{FF2B5EF4-FFF2-40B4-BE49-F238E27FC236}">
                  <a16:creationId xmlns:a16="http://schemas.microsoft.com/office/drawing/2014/main" id="{60239B34-6132-4847-BD79-F1AD8E2BB135}"/>
                </a:ext>
              </a:extLst>
            </p:cNvPr>
            <p:cNvSpPr/>
            <p:nvPr/>
          </p:nvSpPr>
          <p:spPr>
            <a:xfrm>
              <a:off x="8164800" y="5245920"/>
              <a:ext cx="307080" cy="398880"/>
            </a:xfrm>
            <a:custGeom>
              <a:avLst/>
              <a:gdLst/>
              <a:ahLst/>
              <a:cxnLst>
                <a:cxn ang="3cd4">
                  <a:pos x="hc" y="t"/>
                </a:cxn>
                <a:cxn ang="cd2">
                  <a:pos x="l" y="vc"/>
                </a:cxn>
                <a:cxn ang="cd4">
                  <a:pos x="hc" y="b"/>
                </a:cxn>
                <a:cxn ang="0">
                  <a:pos x="r" y="vc"/>
                </a:cxn>
              </a:cxnLst>
              <a:rect l="l" t="t" r="r" b="b"/>
              <a:pathLst>
                <a:path w="854" h="1109">
                  <a:moveTo>
                    <a:pt x="479" y="862"/>
                  </a:moveTo>
                  <a:cubicBezTo>
                    <a:pt x="672" y="790"/>
                    <a:pt x="854" y="568"/>
                    <a:pt x="854" y="330"/>
                  </a:cubicBezTo>
                  <a:cubicBezTo>
                    <a:pt x="854" y="134"/>
                    <a:pt x="722" y="0"/>
                    <a:pt x="538" y="0"/>
                  </a:cubicBezTo>
                  <a:cubicBezTo>
                    <a:pt x="272" y="0"/>
                    <a:pt x="0" y="280"/>
                    <a:pt x="0" y="568"/>
                  </a:cubicBezTo>
                  <a:cubicBezTo>
                    <a:pt x="0" y="773"/>
                    <a:pt x="137" y="896"/>
                    <a:pt x="316" y="896"/>
                  </a:cubicBezTo>
                  <a:cubicBezTo>
                    <a:pt x="347" y="896"/>
                    <a:pt x="389" y="890"/>
                    <a:pt x="437" y="879"/>
                  </a:cubicBezTo>
                  <a:cubicBezTo>
                    <a:pt x="431" y="955"/>
                    <a:pt x="431" y="958"/>
                    <a:pt x="431" y="974"/>
                  </a:cubicBezTo>
                  <a:cubicBezTo>
                    <a:pt x="431" y="1014"/>
                    <a:pt x="431" y="1109"/>
                    <a:pt x="535" y="1109"/>
                  </a:cubicBezTo>
                  <a:cubicBezTo>
                    <a:pt x="680" y="1109"/>
                    <a:pt x="739" y="882"/>
                    <a:pt x="739" y="871"/>
                  </a:cubicBezTo>
                  <a:cubicBezTo>
                    <a:pt x="739" y="860"/>
                    <a:pt x="731" y="857"/>
                    <a:pt x="728" y="857"/>
                  </a:cubicBezTo>
                  <a:cubicBezTo>
                    <a:pt x="717" y="857"/>
                    <a:pt x="714" y="862"/>
                    <a:pt x="711" y="871"/>
                  </a:cubicBezTo>
                  <a:cubicBezTo>
                    <a:pt x="683" y="958"/>
                    <a:pt x="610" y="988"/>
                    <a:pt x="568" y="988"/>
                  </a:cubicBezTo>
                  <a:cubicBezTo>
                    <a:pt x="510" y="988"/>
                    <a:pt x="493" y="955"/>
                    <a:pt x="479" y="862"/>
                  </a:cubicBezTo>
                  <a:close/>
                  <a:moveTo>
                    <a:pt x="246" y="851"/>
                  </a:moveTo>
                  <a:cubicBezTo>
                    <a:pt x="151" y="815"/>
                    <a:pt x="109" y="717"/>
                    <a:pt x="109" y="608"/>
                  </a:cubicBezTo>
                  <a:cubicBezTo>
                    <a:pt x="109" y="521"/>
                    <a:pt x="140" y="347"/>
                    <a:pt x="235" y="213"/>
                  </a:cubicBezTo>
                  <a:cubicBezTo>
                    <a:pt x="325" y="87"/>
                    <a:pt x="440" y="31"/>
                    <a:pt x="532" y="31"/>
                  </a:cubicBezTo>
                  <a:cubicBezTo>
                    <a:pt x="655" y="31"/>
                    <a:pt x="745" y="126"/>
                    <a:pt x="745" y="291"/>
                  </a:cubicBezTo>
                  <a:cubicBezTo>
                    <a:pt x="745" y="414"/>
                    <a:pt x="680" y="703"/>
                    <a:pt x="473" y="820"/>
                  </a:cubicBezTo>
                  <a:cubicBezTo>
                    <a:pt x="468" y="776"/>
                    <a:pt x="456" y="686"/>
                    <a:pt x="364" y="686"/>
                  </a:cubicBezTo>
                  <a:cubicBezTo>
                    <a:pt x="300" y="686"/>
                    <a:pt x="241" y="748"/>
                    <a:pt x="241" y="812"/>
                  </a:cubicBezTo>
                  <a:cubicBezTo>
                    <a:pt x="241" y="837"/>
                    <a:pt x="246" y="851"/>
                    <a:pt x="246" y="851"/>
                  </a:cubicBezTo>
                  <a:close/>
                  <a:moveTo>
                    <a:pt x="322" y="865"/>
                  </a:moveTo>
                  <a:cubicBezTo>
                    <a:pt x="305" y="865"/>
                    <a:pt x="266" y="865"/>
                    <a:pt x="266" y="812"/>
                  </a:cubicBezTo>
                  <a:cubicBezTo>
                    <a:pt x="266" y="764"/>
                    <a:pt x="314" y="714"/>
                    <a:pt x="364" y="714"/>
                  </a:cubicBezTo>
                  <a:cubicBezTo>
                    <a:pt x="417" y="714"/>
                    <a:pt x="440" y="745"/>
                    <a:pt x="440" y="818"/>
                  </a:cubicBezTo>
                  <a:cubicBezTo>
                    <a:pt x="440" y="837"/>
                    <a:pt x="440" y="837"/>
                    <a:pt x="428" y="843"/>
                  </a:cubicBezTo>
                  <a:cubicBezTo>
                    <a:pt x="395" y="857"/>
                    <a:pt x="358" y="865"/>
                    <a:pt x="322" y="86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8" name="Freeform 97">
              <a:extLst>
                <a:ext uri="{FF2B5EF4-FFF2-40B4-BE49-F238E27FC236}">
                  <a16:creationId xmlns:a16="http://schemas.microsoft.com/office/drawing/2014/main" id="{3797605B-AF16-FA42-BD2A-92915AFA7DD4}"/>
                </a:ext>
              </a:extLst>
            </p:cNvPr>
            <p:cNvSpPr/>
            <p:nvPr/>
          </p:nvSpPr>
          <p:spPr>
            <a:xfrm>
              <a:off x="8535600" y="5225760"/>
              <a:ext cx="103320" cy="443159"/>
            </a:xfrm>
            <a:custGeom>
              <a:avLst/>
              <a:gdLst/>
              <a:ahLst/>
              <a:cxnLst>
                <a:cxn ang="3cd4">
                  <a:pos x="hc" y="t"/>
                </a:cxn>
                <a:cxn ang="cd2">
                  <a:pos x="l" y="vc"/>
                </a:cxn>
                <a:cxn ang="cd4">
                  <a:pos x="hc" y="b"/>
                </a:cxn>
                <a:cxn ang="0">
                  <a:pos x="r" y="vc"/>
                </a:cxn>
              </a:cxnLst>
              <a:rect l="l" t="t" r="r" b="b"/>
              <a:pathLst>
                <a:path w="288" h="1232">
                  <a:moveTo>
                    <a:pt x="288" y="1221"/>
                  </a:moveTo>
                  <a:cubicBezTo>
                    <a:pt x="288" y="1218"/>
                    <a:pt x="288" y="1215"/>
                    <a:pt x="266" y="1193"/>
                  </a:cubicBezTo>
                  <a:cubicBezTo>
                    <a:pt x="112" y="1039"/>
                    <a:pt x="73" y="806"/>
                    <a:pt x="73" y="616"/>
                  </a:cubicBezTo>
                  <a:cubicBezTo>
                    <a:pt x="73" y="403"/>
                    <a:pt x="120" y="188"/>
                    <a:pt x="272" y="34"/>
                  </a:cubicBezTo>
                  <a:cubicBezTo>
                    <a:pt x="288" y="20"/>
                    <a:pt x="288" y="17"/>
                    <a:pt x="288" y="11"/>
                  </a:cubicBezTo>
                  <a:cubicBezTo>
                    <a:pt x="288" y="3"/>
                    <a:pt x="283" y="0"/>
                    <a:pt x="274" y="0"/>
                  </a:cubicBezTo>
                  <a:cubicBezTo>
                    <a:pt x="263" y="0"/>
                    <a:pt x="151" y="84"/>
                    <a:pt x="78" y="241"/>
                  </a:cubicBezTo>
                  <a:cubicBezTo>
                    <a:pt x="14" y="375"/>
                    <a:pt x="0" y="512"/>
                    <a:pt x="0" y="616"/>
                  </a:cubicBezTo>
                  <a:cubicBezTo>
                    <a:pt x="0" y="714"/>
                    <a:pt x="14" y="862"/>
                    <a:pt x="81" y="1002"/>
                  </a:cubicBezTo>
                  <a:cubicBezTo>
                    <a:pt x="157" y="1154"/>
                    <a:pt x="263" y="1232"/>
                    <a:pt x="274" y="1232"/>
                  </a:cubicBezTo>
                  <a:cubicBezTo>
                    <a:pt x="283" y="1232"/>
                    <a:pt x="288" y="1229"/>
                    <a:pt x="288" y="12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9" name="Freeform 98">
              <a:extLst>
                <a:ext uri="{FF2B5EF4-FFF2-40B4-BE49-F238E27FC236}">
                  <a16:creationId xmlns:a16="http://schemas.microsoft.com/office/drawing/2014/main" id="{4BFE8568-53A7-364E-9F22-79D5F64A90EE}"/>
                </a:ext>
              </a:extLst>
            </p:cNvPr>
            <p:cNvSpPr/>
            <p:nvPr/>
          </p:nvSpPr>
          <p:spPr>
            <a:xfrm>
              <a:off x="8677800" y="5254920"/>
              <a:ext cx="205200" cy="303120"/>
            </a:xfrm>
            <a:custGeom>
              <a:avLst/>
              <a:gdLst/>
              <a:ahLst/>
              <a:cxnLst>
                <a:cxn ang="3cd4">
                  <a:pos x="hc" y="t"/>
                </a:cxn>
                <a:cxn ang="cd2">
                  <a:pos x="l" y="vc"/>
                </a:cxn>
                <a:cxn ang="cd4">
                  <a:pos x="hc" y="b"/>
                </a:cxn>
                <a:cxn ang="0">
                  <a:pos x="r" y="vc"/>
                </a:cxn>
              </a:cxnLst>
              <a:rect l="l" t="t" r="r" b="b"/>
              <a:pathLst>
                <a:path w="571" h="843">
                  <a:moveTo>
                    <a:pt x="420" y="95"/>
                  </a:moveTo>
                  <a:cubicBezTo>
                    <a:pt x="431" y="50"/>
                    <a:pt x="434" y="39"/>
                    <a:pt x="532" y="39"/>
                  </a:cubicBezTo>
                  <a:cubicBezTo>
                    <a:pt x="563" y="39"/>
                    <a:pt x="571" y="39"/>
                    <a:pt x="571" y="14"/>
                  </a:cubicBezTo>
                  <a:cubicBezTo>
                    <a:pt x="571" y="0"/>
                    <a:pt x="560" y="0"/>
                    <a:pt x="554" y="0"/>
                  </a:cubicBezTo>
                  <a:cubicBezTo>
                    <a:pt x="518" y="0"/>
                    <a:pt x="426" y="3"/>
                    <a:pt x="392" y="3"/>
                  </a:cubicBezTo>
                  <a:cubicBezTo>
                    <a:pt x="353" y="3"/>
                    <a:pt x="263" y="0"/>
                    <a:pt x="227" y="0"/>
                  </a:cubicBezTo>
                  <a:cubicBezTo>
                    <a:pt x="218" y="0"/>
                    <a:pt x="202" y="0"/>
                    <a:pt x="202" y="25"/>
                  </a:cubicBezTo>
                  <a:cubicBezTo>
                    <a:pt x="202" y="39"/>
                    <a:pt x="213" y="39"/>
                    <a:pt x="235" y="39"/>
                  </a:cubicBezTo>
                  <a:cubicBezTo>
                    <a:pt x="288" y="39"/>
                    <a:pt x="322" y="39"/>
                    <a:pt x="322" y="62"/>
                  </a:cubicBezTo>
                  <a:cubicBezTo>
                    <a:pt x="322" y="67"/>
                    <a:pt x="322" y="70"/>
                    <a:pt x="319" y="81"/>
                  </a:cubicBezTo>
                  <a:lnTo>
                    <a:pt x="151" y="748"/>
                  </a:lnTo>
                  <a:cubicBezTo>
                    <a:pt x="140" y="792"/>
                    <a:pt x="137" y="804"/>
                    <a:pt x="39" y="804"/>
                  </a:cubicBezTo>
                  <a:cubicBezTo>
                    <a:pt x="11" y="804"/>
                    <a:pt x="0" y="804"/>
                    <a:pt x="0" y="829"/>
                  </a:cubicBezTo>
                  <a:cubicBezTo>
                    <a:pt x="0" y="843"/>
                    <a:pt x="14" y="843"/>
                    <a:pt x="20" y="843"/>
                  </a:cubicBezTo>
                  <a:cubicBezTo>
                    <a:pt x="53" y="843"/>
                    <a:pt x="146" y="840"/>
                    <a:pt x="179" y="840"/>
                  </a:cubicBezTo>
                  <a:cubicBezTo>
                    <a:pt x="218" y="840"/>
                    <a:pt x="308" y="843"/>
                    <a:pt x="347" y="843"/>
                  </a:cubicBezTo>
                  <a:cubicBezTo>
                    <a:pt x="356" y="843"/>
                    <a:pt x="370" y="843"/>
                    <a:pt x="370" y="820"/>
                  </a:cubicBezTo>
                  <a:cubicBezTo>
                    <a:pt x="370" y="804"/>
                    <a:pt x="361" y="804"/>
                    <a:pt x="333" y="804"/>
                  </a:cubicBezTo>
                  <a:cubicBezTo>
                    <a:pt x="311" y="804"/>
                    <a:pt x="305" y="804"/>
                    <a:pt x="280" y="804"/>
                  </a:cubicBezTo>
                  <a:cubicBezTo>
                    <a:pt x="255" y="801"/>
                    <a:pt x="249" y="795"/>
                    <a:pt x="249" y="781"/>
                  </a:cubicBezTo>
                  <a:cubicBezTo>
                    <a:pt x="249" y="770"/>
                    <a:pt x="252" y="762"/>
                    <a:pt x="255" y="75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0" name="Freeform 99">
              <a:extLst>
                <a:ext uri="{FF2B5EF4-FFF2-40B4-BE49-F238E27FC236}">
                  <a16:creationId xmlns:a16="http://schemas.microsoft.com/office/drawing/2014/main" id="{93183B00-911D-9947-BAFD-6B89E9B17DA1}"/>
                </a:ext>
              </a:extLst>
            </p:cNvPr>
            <p:cNvSpPr/>
            <p:nvPr/>
          </p:nvSpPr>
          <p:spPr>
            <a:xfrm>
              <a:off x="8929800" y="5510880"/>
              <a:ext cx="52200" cy="132840"/>
            </a:xfrm>
            <a:custGeom>
              <a:avLst/>
              <a:gdLst/>
              <a:ahLst/>
              <a:cxnLst>
                <a:cxn ang="3cd4">
                  <a:pos x="hc" y="t"/>
                </a:cxn>
                <a:cxn ang="cd2">
                  <a:pos x="l" y="vc"/>
                </a:cxn>
                <a:cxn ang="cd4">
                  <a:pos x="hc" y="b"/>
                </a:cxn>
                <a:cxn ang="0">
                  <a:pos x="r" y="vc"/>
                </a:cxn>
              </a:cxnLst>
              <a:rect l="l" t="t" r="r" b="b"/>
              <a:pathLst>
                <a:path w="146" h="370">
                  <a:moveTo>
                    <a:pt x="146" y="129"/>
                  </a:moveTo>
                  <a:cubicBezTo>
                    <a:pt x="146" y="48"/>
                    <a:pt x="115" y="0"/>
                    <a:pt x="67" y="0"/>
                  </a:cubicBezTo>
                  <a:cubicBezTo>
                    <a:pt x="25" y="0"/>
                    <a:pt x="0" y="31"/>
                    <a:pt x="0" y="64"/>
                  </a:cubicBezTo>
                  <a:cubicBezTo>
                    <a:pt x="0" y="98"/>
                    <a:pt x="25" y="132"/>
                    <a:pt x="67" y="132"/>
                  </a:cubicBezTo>
                  <a:cubicBezTo>
                    <a:pt x="81" y="132"/>
                    <a:pt x="98" y="126"/>
                    <a:pt x="109" y="115"/>
                  </a:cubicBezTo>
                  <a:cubicBezTo>
                    <a:pt x="115" y="112"/>
                    <a:pt x="115" y="112"/>
                    <a:pt x="118" y="112"/>
                  </a:cubicBezTo>
                  <a:cubicBezTo>
                    <a:pt x="118" y="112"/>
                    <a:pt x="120" y="112"/>
                    <a:pt x="120" y="129"/>
                  </a:cubicBezTo>
                  <a:cubicBezTo>
                    <a:pt x="120" y="221"/>
                    <a:pt x="76" y="297"/>
                    <a:pt x="34" y="336"/>
                  </a:cubicBezTo>
                  <a:cubicBezTo>
                    <a:pt x="20" y="350"/>
                    <a:pt x="20" y="353"/>
                    <a:pt x="20" y="356"/>
                  </a:cubicBezTo>
                  <a:cubicBezTo>
                    <a:pt x="20" y="367"/>
                    <a:pt x="25" y="370"/>
                    <a:pt x="34" y="370"/>
                  </a:cubicBezTo>
                  <a:cubicBezTo>
                    <a:pt x="48" y="370"/>
                    <a:pt x="146" y="274"/>
                    <a:pt x="146"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1" name="Freeform 100">
              <a:extLst>
                <a:ext uri="{FF2B5EF4-FFF2-40B4-BE49-F238E27FC236}">
                  <a16:creationId xmlns:a16="http://schemas.microsoft.com/office/drawing/2014/main" id="{41AAAC8D-4B9C-CE49-8503-CBEF97268A7D}"/>
                </a:ext>
              </a:extLst>
            </p:cNvPr>
            <p:cNvSpPr/>
            <p:nvPr/>
          </p:nvSpPr>
          <p:spPr>
            <a:xfrm>
              <a:off x="9105120" y="5361840"/>
              <a:ext cx="203400" cy="201240"/>
            </a:xfrm>
            <a:custGeom>
              <a:avLst/>
              <a:gdLst/>
              <a:ahLst/>
              <a:cxnLst>
                <a:cxn ang="3cd4">
                  <a:pos x="hc" y="t"/>
                </a:cxn>
                <a:cxn ang="cd2">
                  <a:pos x="l" y="vc"/>
                </a:cxn>
                <a:cxn ang="cd4">
                  <a:pos x="hc" y="b"/>
                </a:cxn>
                <a:cxn ang="0">
                  <a:pos x="r" y="vc"/>
                </a:cxn>
              </a:cxnLst>
              <a:rect l="l" t="t" r="r" b="b"/>
              <a:pathLst>
                <a:path w="566" h="560">
                  <a:moveTo>
                    <a:pt x="412" y="78"/>
                  </a:moveTo>
                  <a:cubicBezTo>
                    <a:pt x="389" y="34"/>
                    <a:pt x="353" y="0"/>
                    <a:pt x="297" y="0"/>
                  </a:cubicBezTo>
                  <a:cubicBezTo>
                    <a:pt x="154" y="0"/>
                    <a:pt x="0" y="182"/>
                    <a:pt x="0" y="361"/>
                  </a:cubicBezTo>
                  <a:cubicBezTo>
                    <a:pt x="0" y="479"/>
                    <a:pt x="67" y="560"/>
                    <a:pt x="165" y="560"/>
                  </a:cubicBezTo>
                  <a:cubicBezTo>
                    <a:pt x="190" y="560"/>
                    <a:pt x="252" y="554"/>
                    <a:pt x="325" y="468"/>
                  </a:cubicBezTo>
                  <a:cubicBezTo>
                    <a:pt x="336" y="518"/>
                    <a:pt x="378" y="560"/>
                    <a:pt x="437" y="560"/>
                  </a:cubicBezTo>
                  <a:cubicBezTo>
                    <a:pt x="482" y="560"/>
                    <a:pt x="510" y="532"/>
                    <a:pt x="529" y="493"/>
                  </a:cubicBezTo>
                  <a:cubicBezTo>
                    <a:pt x="549" y="448"/>
                    <a:pt x="566" y="372"/>
                    <a:pt x="566" y="370"/>
                  </a:cubicBezTo>
                  <a:cubicBezTo>
                    <a:pt x="566" y="358"/>
                    <a:pt x="554" y="358"/>
                    <a:pt x="552" y="358"/>
                  </a:cubicBezTo>
                  <a:cubicBezTo>
                    <a:pt x="538" y="358"/>
                    <a:pt x="538" y="361"/>
                    <a:pt x="535" y="381"/>
                  </a:cubicBezTo>
                  <a:cubicBezTo>
                    <a:pt x="512" y="459"/>
                    <a:pt x="490" y="532"/>
                    <a:pt x="440" y="532"/>
                  </a:cubicBezTo>
                  <a:cubicBezTo>
                    <a:pt x="406" y="532"/>
                    <a:pt x="403" y="501"/>
                    <a:pt x="403" y="476"/>
                  </a:cubicBezTo>
                  <a:cubicBezTo>
                    <a:pt x="403" y="448"/>
                    <a:pt x="406" y="440"/>
                    <a:pt x="420" y="384"/>
                  </a:cubicBezTo>
                  <a:cubicBezTo>
                    <a:pt x="434" y="333"/>
                    <a:pt x="434" y="319"/>
                    <a:pt x="445" y="274"/>
                  </a:cubicBezTo>
                  <a:lnTo>
                    <a:pt x="490" y="101"/>
                  </a:lnTo>
                  <a:cubicBezTo>
                    <a:pt x="498" y="64"/>
                    <a:pt x="498" y="64"/>
                    <a:pt x="498" y="59"/>
                  </a:cubicBezTo>
                  <a:cubicBezTo>
                    <a:pt x="498" y="36"/>
                    <a:pt x="484" y="25"/>
                    <a:pt x="465" y="25"/>
                  </a:cubicBezTo>
                  <a:cubicBezTo>
                    <a:pt x="434" y="25"/>
                    <a:pt x="414" y="53"/>
                    <a:pt x="412" y="78"/>
                  </a:cubicBezTo>
                  <a:close/>
                  <a:moveTo>
                    <a:pt x="330" y="400"/>
                  </a:moveTo>
                  <a:cubicBezTo>
                    <a:pt x="325" y="423"/>
                    <a:pt x="325" y="423"/>
                    <a:pt x="305" y="445"/>
                  </a:cubicBezTo>
                  <a:cubicBezTo>
                    <a:pt x="252" y="512"/>
                    <a:pt x="202" y="532"/>
                    <a:pt x="168" y="532"/>
                  </a:cubicBezTo>
                  <a:cubicBezTo>
                    <a:pt x="106" y="532"/>
                    <a:pt x="87" y="465"/>
                    <a:pt x="87" y="417"/>
                  </a:cubicBezTo>
                  <a:cubicBezTo>
                    <a:pt x="87" y="356"/>
                    <a:pt x="126" y="202"/>
                    <a:pt x="157" y="146"/>
                  </a:cubicBezTo>
                  <a:cubicBezTo>
                    <a:pt x="193" y="73"/>
                    <a:pt x="249" y="28"/>
                    <a:pt x="300" y="28"/>
                  </a:cubicBezTo>
                  <a:cubicBezTo>
                    <a:pt x="381" y="28"/>
                    <a:pt x="398" y="129"/>
                    <a:pt x="398" y="137"/>
                  </a:cubicBezTo>
                  <a:cubicBezTo>
                    <a:pt x="398" y="143"/>
                    <a:pt x="395" y="151"/>
                    <a:pt x="392" y="15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2" name="Freeform 101">
              <a:extLst>
                <a:ext uri="{FF2B5EF4-FFF2-40B4-BE49-F238E27FC236}">
                  <a16:creationId xmlns:a16="http://schemas.microsoft.com/office/drawing/2014/main" id="{490262B2-3DBC-2841-8057-FF9B735E5899}"/>
                </a:ext>
              </a:extLst>
            </p:cNvPr>
            <p:cNvSpPr/>
            <p:nvPr/>
          </p:nvSpPr>
          <p:spPr>
            <a:xfrm>
              <a:off x="9337680" y="5418360"/>
              <a:ext cx="142920" cy="212400"/>
            </a:xfrm>
            <a:custGeom>
              <a:avLst/>
              <a:gdLst/>
              <a:ahLst/>
              <a:cxnLst>
                <a:cxn ang="3cd4">
                  <a:pos x="hc" y="t"/>
                </a:cxn>
                <a:cxn ang="cd2">
                  <a:pos x="l" y="vc"/>
                </a:cxn>
                <a:cxn ang="cd4">
                  <a:pos x="hc" y="b"/>
                </a:cxn>
                <a:cxn ang="0">
                  <a:pos x="r" y="vc"/>
                </a:cxn>
              </a:cxnLst>
              <a:rect l="l" t="t" r="r" b="b"/>
              <a:pathLst>
                <a:path w="398" h="591">
                  <a:moveTo>
                    <a:pt x="190" y="286"/>
                  </a:moveTo>
                  <a:cubicBezTo>
                    <a:pt x="258" y="286"/>
                    <a:pt x="305" y="333"/>
                    <a:pt x="305" y="426"/>
                  </a:cubicBezTo>
                  <a:cubicBezTo>
                    <a:pt x="305" y="532"/>
                    <a:pt x="244" y="563"/>
                    <a:pt x="193" y="563"/>
                  </a:cubicBezTo>
                  <a:cubicBezTo>
                    <a:pt x="160" y="563"/>
                    <a:pt x="81" y="554"/>
                    <a:pt x="45" y="504"/>
                  </a:cubicBezTo>
                  <a:cubicBezTo>
                    <a:pt x="87" y="501"/>
                    <a:pt x="95" y="473"/>
                    <a:pt x="95" y="456"/>
                  </a:cubicBezTo>
                  <a:cubicBezTo>
                    <a:pt x="95" y="428"/>
                    <a:pt x="76" y="409"/>
                    <a:pt x="48" y="409"/>
                  </a:cubicBezTo>
                  <a:cubicBezTo>
                    <a:pt x="25" y="409"/>
                    <a:pt x="0" y="423"/>
                    <a:pt x="0" y="456"/>
                  </a:cubicBezTo>
                  <a:cubicBezTo>
                    <a:pt x="0" y="540"/>
                    <a:pt x="90" y="591"/>
                    <a:pt x="196" y="591"/>
                  </a:cubicBezTo>
                  <a:cubicBezTo>
                    <a:pt x="316" y="591"/>
                    <a:pt x="398" y="512"/>
                    <a:pt x="398" y="426"/>
                  </a:cubicBezTo>
                  <a:cubicBezTo>
                    <a:pt x="398" y="358"/>
                    <a:pt x="344" y="291"/>
                    <a:pt x="249" y="269"/>
                  </a:cubicBezTo>
                  <a:cubicBezTo>
                    <a:pt x="339" y="238"/>
                    <a:pt x="372" y="171"/>
                    <a:pt x="372" y="120"/>
                  </a:cubicBezTo>
                  <a:cubicBezTo>
                    <a:pt x="372" y="50"/>
                    <a:pt x="294" y="0"/>
                    <a:pt x="196" y="0"/>
                  </a:cubicBezTo>
                  <a:cubicBezTo>
                    <a:pt x="101" y="0"/>
                    <a:pt x="28" y="48"/>
                    <a:pt x="28" y="115"/>
                  </a:cubicBezTo>
                  <a:cubicBezTo>
                    <a:pt x="28" y="146"/>
                    <a:pt x="45" y="162"/>
                    <a:pt x="73" y="162"/>
                  </a:cubicBezTo>
                  <a:cubicBezTo>
                    <a:pt x="98" y="162"/>
                    <a:pt x="118" y="143"/>
                    <a:pt x="118" y="118"/>
                  </a:cubicBezTo>
                  <a:cubicBezTo>
                    <a:pt x="118" y="92"/>
                    <a:pt x="98" y="76"/>
                    <a:pt x="73" y="73"/>
                  </a:cubicBezTo>
                  <a:cubicBezTo>
                    <a:pt x="104" y="34"/>
                    <a:pt x="162" y="25"/>
                    <a:pt x="193" y="25"/>
                  </a:cubicBezTo>
                  <a:cubicBezTo>
                    <a:pt x="232" y="25"/>
                    <a:pt x="288" y="45"/>
                    <a:pt x="288" y="120"/>
                  </a:cubicBezTo>
                  <a:cubicBezTo>
                    <a:pt x="288" y="157"/>
                    <a:pt x="277" y="196"/>
                    <a:pt x="252" y="221"/>
                  </a:cubicBezTo>
                  <a:cubicBezTo>
                    <a:pt x="224" y="255"/>
                    <a:pt x="202" y="258"/>
                    <a:pt x="157" y="260"/>
                  </a:cubicBezTo>
                  <a:cubicBezTo>
                    <a:pt x="134" y="260"/>
                    <a:pt x="134" y="260"/>
                    <a:pt x="129" y="263"/>
                  </a:cubicBezTo>
                  <a:cubicBezTo>
                    <a:pt x="129" y="263"/>
                    <a:pt x="120" y="263"/>
                    <a:pt x="120" y="274"/>
                  </a:cubicBezTo>
                  <a:cubicBezTo>
                    <a:pt x="120" y="286"/>
                    <a:pt x="129" y="286"/>
                    <a:pt x="143" y="28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3" name="Freeform 102">
              <a:extLst>
                <a:ext uri="{FF2B5EF4-FFF2-40B4-BE49-F238E27FC236}">
                  <a16:creationId xmlns:a16="http://schemas.microsoft.com/office/drawing/2014/main" id="{793B4CEF-C0D3-1F41-91ED-4DF63383DB57}"/>
                </a:ext>
              </a:extLst>
            </p:cNvPr>
            <p:cNvSpPr/>
            <p:nvPr/>
          </p:nvSpPr>
          <p:spPr>
            <a:xfrm>
              <a:off x="9544320" y="5225760"/>
              <a:ext cx="103320" cy="443159"/>
            </a:xfrm>
            <a:custGeom>
              <a:avLst/>
              <a:gdLst/>
              <a:ahLst/>
              <a:cxnLst>
                <a:cxn ang="3cd4">
                  <a:pos x="hc" y="t"/>
                </a:cxn>
                <a:cxn ang="cd2">
                  <a:pos x="l" y="vc"/>
                </a:cxn>
                <a:cxn ang="cd4">
                  <a:pos x="hc" y="b"/>
                </a:cxn>
                <a:cxn ang="0">
                  <a:pos x="r" y="vc"/>
                </a:cxn>
              </a:cxnLst>
              <a:rect l="l" t="t" r="r" b="b"/>
              <a:pathLst>
                <a:path w="288" h="1232">
                  <a:moveTo>
                    <a:pt x="288" y="616"/>
                  </a:moveTo>
                  <a:cubicBezTo>
                    <a:pt x="288" y="521"/>
                    <a:pt x="274" y="372"/>
                    <a:pt x="207" y="232"/>
                  </a:cubicBezTo>
                  <a:cubicBezTo>
                    <a:pt x="132" y="81"/>
                    <a:pt x="25" y="0"/>
                    <a:pt x="11" y="0"/>
                  </a:cubicBezTo>
                  <a:cubicBezTo>
                    <a:pt x="6" y="0"/>
                    <a:pt x="0" y="6"/>
                    <a:pt x="0" y="11"/>
                  </a:cubicBezTo>
                  <a:cubicBezTo>
                    <a:pt x="0" y="17"/>
                    <a:pt x="0" y="20"/>
                    <a:pt x="22" y="42"/>
                  </a:cubicBezTo>
                  <a:cubicBezTo>
                    <a:pt x="146" y="162"/>
                    <a:pt x="216" y="358"/>
                    <a:pt x="216" y="616"/>
                  </a:cubicBezTo>
                  <a:cubicBezTo>
                    <a:pt x="216" y="826"/>
                    <a:pt x="171" y="1044"/>
                    <a:pt x="17" y="1198"/>
                  </a:cubicBezTo>
                  <a:cubicBezTo>
                    <a:pt x="0" y="1215"/>
                    <a:pt x="0" y="1218"/>
                    <a:pt x="0" y="1221"/>
                  </a:cubicBezTo>
                  <a:cubicBezTo>
                    <a:pt x="0" y="1229"/>
                    <a:pt x="6" y="1232"/>
                    <a:pt x="11" y="1232"/>
                  </a:cubicBezTo>
                  <a:cubicBezTo>
                    <a:pt x="25" y="1232"/>
                    <a:pt x="137" y="1148"/>
                    <a:pt x="210" y="991"/>
                  </a:cubicBezTo>
                  <a:cubicBezTo>
                    <a:pt x="274" y="857"/>
                    <a:pt x="288" y="720"/>
                    <a:pt x="288" y="6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104" name="Freeform 103">
            <a:extLst>
              <a:ext uri="{FF2B5EF4-FFF2-40B4-BE49-F238E27FC236}">
                <a16:creationId xmlns:a16="http://schemas.microsoft.com/office/drawing/2014/main" id="{A4221B2D-C192-3B49-9E94-9FBF15E22C91}"/>
              </a:ext>
            </a:extLst>
          </p:cNvPr>
          <p:cNvSpPr/>
          <p:nvPr/>
        </p:nvSpPr>
        <p:spPr>
          <a:xfrm>
            <a:off x="6660000" y="1005840"/>
            <a:ext cx="2941200" cy="1097280"/>
          </a:xfrm>
          <a:custGeom>
            <a:avLst>
              <a:gd name="f0" fmla="val 3325"/>
              <a:gd name="f1" fmla="val 43440"/>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noFill/>
          <a:ln w="54720">
            <a:solidFill>
              <a:srgbClr val="3465A4"/>
            </a:solidFill>
            <a:prstDash val="solid"/>
          </a:ln>
        </p:spPr>
        <p:txBody>
          <a:bodyPr wrap="none" lIns="117360" tIns="72360" rIns="117360" bIns="72360" anchor="ctr" anchorCtr="0" compatLnSpc="0">
            <a:noAutofit/>
          </a:bodyPr>
          <a:lstStyle/>
          <a:p>
            <a:pPr marL="0" marR="0" lvl="0" indent="0" algn="ctr"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Num output nodes equals</a:t>
            </a:r>
          </a:p>
          <a:p>
            <a:pPr marL="0" marR="0" lvl="0" indent="0" algn="ctr"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the number of actions</a:t>
            </a:r>
          </a:p>
        </p:txBody>
      </p:sp>
      <p:pic>
        <p:nvPicPr>
          <p:cNvPr id="106" name="Picture 105">
            <a:extLst>
              <a:ext uri="{FF2B5EF4-FFF2-40B4-BE49-F238E27FC236}">
                <a16:creationId xmlns:a16="http://schemas.microsoft.com/office/drawing/2014/main" id="{BDDDACBB-CCD8-984B-B583-9D6D6038939C}"/>
              </a:ext>
            </a:extLst>
          </p:cNvPr>
          <p:cNvPicPr>
            <a:picLocks noChangeAspect="1"/>
          </p:cNvPicPr>
          <p:nvPr/>
        </p:nvPicPr>
        <p:blipFill>
          <a:blip r:embed="rId3">
            <a:lum/>
            <a:alphaModFix/>
          </a:blip>
          <a:srcRect/>
          <a:stretch>
            <a:fillRect/>
          </a:stretch>
        </p:blipFill>
        <p:spPr>
          <a:xfrm>
            <a:off x="442439" y="3631679"/>
            <a:ext cx="2387160" cy="1489319"/>
          </a:xfrm>
          <a:prstGeom prst="rect">
            <a:avLst/>
          </a:prstGeom>
          <a:noFill/>
          <a:ln>
            <a:noFill/>
          </a:ln>
        </p:spPr>
      </p:pic>
      <p:sp>
        <p:nvSpPr>
          <p:cNvPr id="107" name="Title 106">
            <a:extLst>
              <a:ext uri="{FF2B5EF4-FFF2-40B4-BE49-F238E27FC236}">
                <a16:creationId xmlns:a16="http://schemas.microsoft.com/office/drawing/2014/main" id="{AC7481FA-1379-5041-A74E-AB5726FF6152}"/>
              </a:ext>
            </a:extLst>
          </p:cNvPr>
          <p:cNvSpPr>
            <a:spLocks noGrp="1"/>
          </p:cNvSpPr>
          <p:nvPr>
            <p:ph type="title"/>
          </p:nvPr>
        </p:nvSpPr>
        <p:spPr/>
        <p:txBody>
          <a:bodyPr/>
          <a:lstStyle/>
          <a:p>
            <a:r>
              <a:rPr lang="en-US" dirty="0"/>
              <a:t>DQN</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3AF209-283C-D148-B531-3EF9B28CC069}"/>
              </a:ext>
            </a:extLst>
          </p:cNvPr>
          <p:cNvSpPr txBox="1"/>
          <p:nvPr/>
        </p:nvSpPr>
        <p:spPr>
          <a:xfrm>
            <a:off x="4648320" y="2286000"/>
            <a:ext cx="1645920" cy="43020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400" b="0" i="0" u="none" strike="noStrike" kern="1200" cap="none">
                <a:ln>
                  <a:noFill/>
                </a:ln>
                <a:latin typeface="Liberation Sans" pitchFamily="18"/>
                <a:ea typeface="Noto Sans CJK SC Regular" pitchFamily="2"/>
                <a:cs typeface="FreeSans" pitchFamily="2"/>
              </a:rPr>
              <a:t>Q-function</a:t>
            </a:r>
          </a:p>
        </p:txBody>
      </p:sp>
      <p:grpSp>
        <p:nvGrpSpPr>
          <p:cNvPr id="3" name="Group 2">
            <a:extLst>
              <a:ext uri="{FF2B5EF4-FFF2-40B4-BE49-F238E27FC236}">
                <a16:creationId xmlns:a16="http://schemas.microsoft.com/office/drawing/2014/main" id="{BFA143BB-0CC0-6748-9E87-AF3442AB724D}"/>
              </a:ext>
            </a:extLst>
          </p:cNvPr>
          <p:cNvGrpSpPr/>
          <p:nvPr/>
        </p:nvGrpSpPr>
        <p:grpSpPr>
          <a:xfrm>
            <a:off x="4008239" y="3131640"/>
            <a:ext cx="504361" cy="2446199"/>
            <a:chOff x="4008239" y="3131640"/>
            <a:chExt cx="504361" cy="2446199"/>
          </a:xfrm>
        </p:grpSpPr>
        <p:sp>
          <p:nvSpPr>
            <p:cNvPr id="4" name="Freeform 3">
              <a:extLst>
                <a:ext uri="{FF2B5EF4-FFF2-40B4-BE49-F238E27FC236}">
                  <a16:creationId xmlns:a16="http://schemas.microsoft.com/office/drawing/2014/main" id="{DBD7F17E-3317-CF46-BC44-6B2DE962BFF4}"/>
                </a:ext>
              </a:extLst>
            </p:cNvPr>
            <p:cNvSpPr/>
            <p:nvPr/>
          </p:nvSpPr>
          <p:spPr>
            <a:xfrm>
              <a:off x="4008239" y="3131640"/>
              <a:ext cx="457559" cy="45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 name="Freeform 4">
              <a:extLst>
                <a:ext uri="{FF2B5EF4-FFF2-40B4-BE49-F238E27FC236}">
                  <a16:creationId xmlns:a16="http://schemas.microsoft.com/office/drawing/2014/main" id="{885EAA65-5642-5345-A308-16D442B00ED9}"/>
                </a:ext>
              </a:extLst>
            </p:cNvPr>
            <p:cNvSpPr/>
            <p:nvPr/>
          </p:nvSpPr>
          <p:spPr>
            <a:xfrm>
              <a:off x="4032359" y="3791880"/>
              <a:ext cx="456480" cy="44963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 name="Freeform 5">
              <a:extLst>
                <a:ext uri="{FF2B5EF4-FFF2-40B4-BE49-F238E27FC236}">
                  <a16:creationId xmlns:a16="http://schemas.microsoft.com/office/drawing/2014/main" id="{05A3FC84-AAAC-6348-972E-CE1134BE8FF4}"/>
                </a:ext>
              </a:extLst>
            </p:cNvPr>
            <p:cNvSpPr/>
            <p:nvPr/>
          </p:nvSpPr>
          <p:spPr>
            <a:xfrm>
              <a:off x="4032359" y="4467960"/>
              <a:ext cx="456480" cy="44963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 name="Freeform 6">
              <a:extLst>
                <a:ext uri="{FF2B5EF4-FFF2-40B4-BE49-F238E27FC236}">
                  <a16:creationId xmlns:a16="http://schemas.microsoft.com/office/drawing/2014/main" id="{73C2F5DA-1ACD-0741-BAD5-A8210547FB7E}"/>
                </a:ext>
              </a:extLst>
            </p:cNvPr>
            <p:cNvSpPr/>
            <p:nvPr/>
          </p:nvSpPr>
          <p:spPr>
            <a:xfrm>
              <a:off x="4055400" y="5127839"/>
              <a:ext cx="457200" cy="45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8" name="Group 7">
            <a:extLst>
              <a:ext uri="{FF2B5EF4-FFF2-40B4-BE49-F238E27FC236}">
                <a16:creationId xmlns:a16="http://schemas.microsoft.com/office/drawing/2014/main" id="{88058C09-2D00-CF46-9382-ACCD89627DC9}"/>
              </a:ext>
            </a:extLst>
          </p:cNvPr>
          <p:cNvGrpSpPr/>
          <p:nvPr/>
        </p:nvGrpSpPr>
        <p:grpSpPr>
          <a:xfrm>
            <a:off x="5764320" y="3121560"/>
            <a:ext cx="504360" cy="2446200"/>
            <a:chOff x="5764320" y="3121560"/>
            <a:chExt cx="504360" cy="2446200"/>
          </a:xfrm>
        </p:grpSpPr>
        <p:sp>
          <p:nvSpPr>
            <p:cNvPr id="9" name="Freeform 8">
              <a:extLst>
                <a:ext uri="{FF2B5EF4-FFF2-40B4-BE49-F238E27FC236}">
                  <a16:creationId xmlns:a16="http://schemas.microsoft.com/office/drawing/2014/main" id="{9EB65700-5840-BF4F-AAE6-A8989AF70D4C}"/>
                </a:ext>
              </a:extLst>
            </p:cNvPr>
            <p:cNvSpPr/>
            <p:nvPr/>
          </p:nvSpPr>
          <p:spPr>
            <a:xfrm>
              <a:off x="5764320" y="3121560"/>
              <a:ext cx="457559" cy="45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 name="Freeform 9">
              <a:extLst>
                <a:ext uri="{FF2B5EF4-FFF2-40B4-BE49-F238E27FC236}">
                  <a16:creationId xmlns:a16="http://schemas.microsoft.com/office/drawing/2014/main" id="{394FB561-3A74-8C42-9BC8-CA98C1574081}"/>
                </a:ext>
              </a:extLst>
            </p:cNvPr>
            <p:cNvSpPr/>
            <p:nvPr/>
          </p:nvSpPr>
          <p:spPr>
            <a:xfrm>
              <a:off x="5788440" y="3781800"/>
              <a:ext cx="456839" cy="44963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 name="Freeform 10">
              <a:extLst>
                <a:ext uri="{FF2B5EF4-FFF2-40B4-BE49-F238E27FC236}">
                  <a16:creationId xmlns:a16="http://schemas.microsoft.com/office/drawing/2014/main" id="{7F4DCC65-8D03-1F48-B134-585D245487DD}"/>
                </a:ext>
              </a:extLst>
            </p:cNvPr>
            <p:cNvSpPr/>
            <p:nvPr/>
          </p:nvSpPr>
          <p:spPr>
            <a:xfrm>
              <a:off x="5788440" y="4457880"/>
              <a:ext cx="456839" cy="44963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 name="Freeform 11">
              <a:extLst>
                <a:ext uri="{FF2B5EF4-FFF2-40B4-BE49-F238E27FC236}">
                  <a16:creationId xmlns:a16="http://schemas.microsoft.com/office/drawing/2014/main" id="{297F1468-11AD-C142-A892-538FA2265F42}"/>
                </a:ext>
              </a:extLst>
            </p:cNvPr>
            <p:cNvSpPr/>
            <p:nvPr/>
          </p:nvSpPr>
          <p:spPr>
            <a:xfrm>
              <a:off x="5811480" y="5117760"/>
              <a:ext cx="457200" cy="45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13" name="Freeform 12">
            <a:extLst>
              <a:ext uri="{FF2B5EF4-FFF2-40B4-BE49-F238E27FC236}">
                <a16:creationId xmlns:a16="http://schemas.microsoft.com/office/drawing/2014/main" id="{6961B7FB-7B9A-9A4F-8CB5-3E3DC183008E}"/>
              </a:ext>
            </a:extLst>
          </p:cNvPr>
          <p:cNvSpPr/>
          <p:nvPr/>
        </p:nvSpPr>
        <p:spPr>
          <a:xfrm>
            <a:off x="6694200" y="3462479"/>
            <a:ext cx="456480" cy="44963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 name="Freeform 13">
            <a:extLst>
              <a:ext uri="{FF2B5EF4-FFF2-40B4-BE49-F238E27FC236}">
                <a16:creationId xmlns:a16="http://schemas.microsoft.com/office/drawing/2014/main" id="{7FE10BBB-B60B-6B41-B2F3-4664680F83D2}"/>
              </a:ext>
            </a:extLst>
          </p:cNvPr>
          <p:cNvSpPr/>
          <p:nvPr/>
        </p:nvSpPr>
        <p:spPr>
          <a:xfrm>
            <a:off x="6694200" y="4138560"/>
            <a:ext cx="456480" cy="44963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 name="Freeform 14">
            <a:extLst>
              <a:ext uri="{FF2B5EF4-FFF2-40B4-BE49-F238E27FC236}">
                <a16:creationId xmlns:a16="http://schemas.microsoft.com/office/drawing/2014/main" id="{D1EF1E4D-2E72-8249-94D9-39618D75CA09}"/>
              </a:ext>
            </a:extLst>
          </p:cNvPr>
          <p:cNvSpPr/>
          <p:nvPr/>
        </p:nvSpPr>
        <p:spPr>
          <a:xfrm>
            <a:off x="6717240" y="4798440"/>
            <a:ext cx="457200" cy="45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 name="Straight Connector 15">
            <a:extLst>
              <a:ext uri="{FF2B5EF4-FFF2-40B4-BE49-F238E27FC236}">
                <a16:creationId xmlns:a16="http://schemas.microsoft.com/office/drawing/2014/main" id="{88165AAF-ECFF-C548-90A5-F90A56A6FB2A}"/>
              </a:ext>
            </a:extLst>
          </p:cNvPr>
          <p:cNvSpPr/>
          <p:nvPr/>
        </p:nvSpPr>
        <p:spPr>
          <a:xfrm>
            <a:off x="5414040" y="5339880"/>
            <a:ext cx="397440" cy="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 name="Straight Connector 16">
            <a:extLst>
              <a:ext uri="{FF2B5EF4-FFF2-40B4-BE49-F238E27FC236}">
                <a16:creationId xmlns:a16="http://schemas.microsoft.com/office/drawing/2014/main" id="{22EDF54B-3D6D-2C44-ADA9-713AD809B829}"/>
              </a:ext>
            </a:extLst>
          </p:cNvPr>
          <p:cNvSpPr/>
          <p:nvPr/>
        </p:nvSpPr>
        <p:spPr>
          <a:xfrm flipV="1">
            <a:off x="5414040" y="4791240"/>
            <a:ext cx="374400" cy="54864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8" name="Straight Connector 17">
            <a:extLst>
              <a:ext uri="{FF2B5EF4-FFF2-40B4-BE49-F238E27FC236}">
                <a16:creationId xmlns:a16="http://schemas.microsoft.com/office/drawing/2014/main" id="{69FB65D6-B189-AA4A-9E0A-F2EA52DB6561}"/>
              </a:ext>
            </a:extLst>
          </p:cNvPr>
          <p:cNvSpPr/>
          <p:nvPr/>
        </p:nvSpPr>
        <p:spPr>
          <a:xfrm flipV="1">
            <a:off x="5414040" y="4151159"/>
            <a:ext cx="374400" cy="118908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9" name="Straight Connector 18">
            <a:extLst>
              <a:ext uri="{FF2B5EF4-FFF2-40B4-BE49-F238E27FC236}">
                <a16:creationId xmlns:a16="http://schemas.microsoft.com/office/drawing/2014/main" id="{8AB42F74-4554-C94D-9A8E-6F268CCED284}"/>
              </a:ext>
            </a:extLst>
          </p:cNvPr>
          <p:cNvSpPr/>
          <p:nvPr/>
        </p:nvSpPr>
        <p:spPr>
          <a:xfrm flipV="1">
            <a:off x="5415480" y="3511080"/>
            <a:ext cx="348840" cy="182952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 name="Straight Connector 19">
            <a:extLst>
              <a:ext uri="{FF2B5EF4-FFF2-40B4-BE49-F238E27FC236}">
                <a16:creationId xmlns:a16="http://schemas.microsoft.com/office/drawing/2014/main" id="{0A9E5314-661F-E141-B3F8-359BA517D6DF}"/>
              </a:ext>
            </a:extLst>
          </p:cNvPr>
          <p:cNvSpPr/>
          <p:nvPr/>
        </p:nvSpPr>
        <p:spPr>
          <a:xfrm flipV="1">
            <a:off x="5427000" y="3511440"/>
            <a:ext cx="348840" cy="118836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 name="Straight Connector 20">
            <a:extLst>
              <a:ext uri="{FF2B5EF4-FFF2-40B4-BE49-F238E27FC236}">
                <a16:creationId xmlns:a16="http://schemas.microsoft.com/office/drawing/2014/main" id="{3F5C660F-7D5D-254B-AB18-C613D70AB259}"/>
              </a:ext>
            </a:extLst>
          </p:cNvPr>
          <p:cNvSpPr/>
          <p:nvPr/>
        </p:nvSpPr>
        <p:spPr>
          <a:xfrm flipV="1">
            <a:off x="5427000" y="4151520"/>
            <a:ext cx="362879" cy="5482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2" name="Straight Connector 21">
            <a:extLst>
              <a:ext uri="{FF2B5EF4-FFF2-40B4-BE49-F238E27FC236}">
                <a16:creationId xmlns:a16="http://schemas.microsoft.com/office/drawing/2014/main" id="{BECBAB98-A12E-5149-BFBD-94813943BBDA}"/>
              </a:ext>
            </a:extLst>
          </p:cNvPr>
          <p:cNvSpPr/>
          <p:nvPr/>
        </p:nvSpPr>
        <p:spPr>
          <a:xfrm>
            <a:off x="5427000" y="4699800"/>
            <a:ext cx="361440" cy="9180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3" name="Straight Connector 22">
            <a:extLst>
              <a:ext uri="{FF2B5EF4-FFF2-40B4-BE49-F238E27FC236}">
                <a16:creationId xmlns:a16="http://schemas.microsoft.com/office/drawing/2014/main" id="{592EE821-98B0-E84D-957B-52B23285B0A4}"/>
              </a:ext>
            </a:extLst>
          </p:cNvPr>
          <p:cNvSpPr/>
          <p:nvPr/>
        </p:nvSpPr>
        <p:spPr>
          <a:xfrm>
            <a:off x="5427000" y="4699800"/>
            <a:ext cx="384480" cy="6400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4" name="Straight Connector 23">
            <a:extLst>
              <a:ext uri="{FF2B5EF4-FFF2-40B4-BE49-F238E27FC236}">
                <a16:creationId xmlns:a16="http://schemas.microsoft.com/office/drawing/2014/main" id="{18AE76E4-40B0-7A41-B7BF-7AF50D61D0B6}"/>
              </a:ext>
            </a:extLst>
          </p:cNvPr>
          <p:cNvSpPr/>
          <p:nvPr/>
        </p:nvSpPr>
        <p:spPr>
          <a:xfrm>
            <a:off x="5427000" y="4059719"/>
            <a:ext cx="384480" cy="128016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5" name="Straight Connector 24">
            <a:extLst>
              <a:ext uri="{FF2B5EF4-FFF2-40B4-BE49-F238E27FC236}">
                <a16:creationId xmlns:a16="http://schemas.microsoft.com/office/drawing/2014/main" id="{7349F939-DADB-4A4B-A4B1-49144A15E25E}"/>
              </a:ext>
            </a:extLst>
          </p:cNvPr>
          <p:cNvSpPr/>
          <p:nvPr/>
        </p:nvSpPr>
        <p:spPr>
          <a:xfrm>
            <a:off x="5367240" y="3419640"/>
            <a:ext cx="411840" cy="9216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6" name="Straight Connector 25">
            <a:extLst>
              <a:ext uri="{FF2B5EF4-FFF2-40B4-BE49-F238E27FC236}">
                <a16:creationId xmlns:a16="http://schemas.microsoft.com/office/drawing/2014/main" id="{DB36D9EF-4C1F-6647-A171-AE78BE6D4336}"/>
              </a:ext>
            </a:extLst>
          </p:cNvPr>
          <p:cNvSpPr/>
          <p:nvPr/>
        </p:nvSpPr>
        <p:spPr>
          <a:xfrm>
            <a:off x="5427000" y="4059719"/>
            <a:ext cx="362879" cy="9216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 name="Straight Connector 26">
            <a:extLst>
              <a:ext uri="{FF2B5EF4-FFF2-40B4-BE49-F238E27FC236}">
                <a16:creationId xmlns:a16="http://schemas.microsoft.com/office/drawing/2014/main" id="{D0869A7E-CDA1-E14A-B8EB-7CB43A04EBAE}"/>
              </a:ext>
            </a:extLst>
          </p:cNvPr>
          <p:cNvSpPr/>
          <p:nvPr/>
        </p:nvSpPr>
        <p:spPr>
          <a:xfrm>
            <a:off x="5367240" y="3419640"/>
            <a:ext cx="421200" cy="13780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8" name="Straight Connector 27">
            <a:extLst>
              <a:ext uri="{FF2B5EF4-FFF2-40B4-BE49-F238E27FC236}">
                <a16:creationId xmlns:a16="http://schemas.microsoft.com/office/drawing/2014/main" id="{5F924F5D-36EE-7F47-9038-464B059437F8}"/>
              </a:ext>
            </a:extLst>
          </p:cNvPr>
          <p:cNvSpPr/>
          <p:nvPr/>
        </p:nvSpPr>
        <p:spPr>
          <a:xfrm>
            <a:off x="5369400" y="3419640"/>
            <a:ext cx="394920" cy="640079"/>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9" name="Straight Connector 28">
            <a:extLst>
              <a:ext uri="{FF2B5EF4-FFF2-40B4-BE49-F238E27FC236}">
                <a16:creationId xmlns:a16="http://schemas.microsoft.com/office/drawing/2014/main" id="{BE57B022-FAEC-A64C-81BA-11D2B8BD1249}"/>
              </a:ext>
            </a:extLst>
          </p:cNvPr>
          <p:cNvSpPr/>
          <p:nvPr/>
        </p:nvSpPr>
        <p:spPr>
          <a:xfrm>
            <a:off x="6296760" y="5247720"/>
            <a:ext cx="397440" cy="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0" name="Straight Connector 29">
            <a:extLst>
              <a:ext uri="{FF2B5EF4-FFF2-40B4-BE49-F238E27FC236}">
                <a16:creationId xmlns:a16="http://schemas.microsoft.com/office/drawing/2014/main" id="{C4ECDC4A-19D1-2A48-A355-D9F3D4C2AC3F}"/>
              </a:ext>
            </a:extLst>
          </p:cNvPr>
          <p:cNvSpPr/>
          <p:nvPr/>
        </p:nvSpPr>
        <p:spPr>
          <a:xfrm flipV="1">
            <a:off x="6296760" y="4699080"/>
            <a:ext cx="374400" cy="54864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1" name="Straight Connector 30">
            <a:extLst>
              <a:ext uri="{FF2B5EF4-FFF2-40B4-BE49-F238E27FC236}">
                <a16:creationId xmlns:a16="http://schemas.microsoft.com/office/drawing/2014/main" id="{90345963-D64A-D445-9531-23DA343C4DFD}"/>
              </a:ext>
            </a:extLst>
          </p:cNvPr>
          <p:cNvSpPr/>
          <p:nvPr/>
        </p:nvSpPr>
        <p:spPr>
          <a:xfrm flipV="1">
            <a:off x="6296760" y="4059000"/>
            <a:ext cx="374400" cy="11890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2" name="Straight Connector 31">
            <a:extLst>
              <a:ext uri="{FF2B5EF4-FFF2-40B4-BE49-F238E27FC236}">
                <a16:creationId xmlns:a16="http://schemas.microsoft.com/office/drawing/2014/main" id="{A7DFBA1B-7B1E-6648-92CA-72BC35B04854}"/>
              </a:ext>
            </a:extLst>
          </p:cNvPr>
          <p:cNvSpPr/>
          <p:nvPr/>
        </p:nvSpPr>
        <p:spPr>
          <a:xfrm flipV="1">
            <a:off x="6298199" y="3418920"/>
            <a:ext cx="348840" cy="182952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3" name="Straight Connector 32">
            <a:extLst>
              <a:ext uri="{FF2B5EF4-FFF2-40B4-BE49-F238E27FC236}">
                <a16:creationId xmlns:a16="http://schemas.microsoft.com/office/drawing/2014/main" id="{FE7B5C4A-9FC1-D242-A4DA-1A083DF8175F}"/>
              </a:ext>
            </a:extLst>
          </p:cNvPr>
          <p:cNvSpPr/>
          <p:nvPr/>
        </p:nvSpPr>
        <p:spPr>
          <a:xfrm flipV="1">
            <a:off x="6309720" y="3419279"/>
            <a:ext cx="348839" cy="118836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4" name="Straight Connector 33">
            <a:extLst>
              <a:ext uri="{FF2B5EF4-FFF2-40B4-BE49-F238E27FC236}">
                <a16:creationId xmlns:a16="http://schemas.microsoft.com/office/drawing/2014/main" id="{B11F9A58-6104-0D41-85E9-FBE6F001336F}"/>
              </a:ext>
            </a:extLst>
          </p:cNvPr>
          <p:cNvSpPr/>
          <p:nvPr/>
        </p:nvSpPr>
        <p:spPr>
          <a:xfrm flipV="1">
            <a:off x="6309720" y="4059360"/>
            <a:ext cx="362880" cy="5482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5" name="Straight Connector 34">
            <a:extLst>
              <a:ext uri="{FF2B5EF4-FFF2-40B4-BE49-F238E27FC236}">
                <a16:creationId xmlns:a16="http://schemas.microsoft.com/office/drawing/2014/main" id="{5A632CC4-8C65-EC46-8EA0-59EA77457EF0}"/>
              </a:ext>
            </a:extLst>
          </p:cNvPr>
          <p:cNvSpPr/>
          <p:nvPr/>
        </p:nvSpPr>
        <p:spPr>
          <a:xfrm>
            <a:off x="6309720" y="4607640"/>
            <a:ext cx="361440" cy="9180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6" name="Straight Connector 35">
            <a:extLst>
              <a:ext uri="{FF2B5EF4-FFF2-40B4-BE49-F238E27FC236}">
                <a16:creationId xmlns:a16="http://schemas.microsoft.com/office/drawing/2014/main" id="{D694014A-7658-2C41-A44A-F40E1639699E}"/>
              </a:ext>
            </a:extLst>
          </p:cNvPr>
          <p:cNvSpPr/>
          <p:nvPr/>
        </p:nvSpPr>
        <p:spPr>
          <a:xfrm>
            <a:off x="6309720" y="4607640"/>
            <a:ext cx="384480" cy="6400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7" name="Straight Connector 36">
            <a:extLst>
              <a:ext uri="{FF2B5EF4-FFF2-40B4-BE49-F238E27FC236}">
                <a16:creationId xmlns:a16="http://schemas.microsoft.com/office/drawing/2014/main" id="{10174999-0923-B84F-A87E-729D89400B75}"/>
              </a:ext>
            </a:extLst>
          </p:cNvPr>
          <p:cNvSpPr/>
          <p:nvPr/>
        </p:nvSpPr>
        <p:spPr>
          <a:xfrm>
            <a:off x="6309720" y="3967559"/>
            <a:ext cx="384480" cy="128016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8" name="Straight Connector 37">
            <a:extLst>
              <a:ext uri="{FF2B5EF4-FFF2-40B4-BE49-F238E27FC236}">
                <a16:creationId xmlns:a16="http://schemas.microsoft.com/office/drawing/2014/main" id="{F59EA104-02E2-9C4D-B7E0-0A0C49E47F21}"/>
              </a:ext>
            </a:extLst>
          </p:cNvPr>
          <p:cNvSpPr/>
          <p:nvPr/>
        </p:nvSpPr>
        <p:spPr>
          <a:xfrm>
            <a:off x="6249960" y="3327479"/>
            <a:ext cx="411840" cy="9216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9" name="Straight Connector 38">
            <a:extLst>
              <a:ext uri="{FF2B5EF4-FFF2-40B4-BE49-F238E27FC236}">
                <a16:creationId xmlns:a16="http://schemas.microsoft.com/office/drawing/2014/main" id="{10900267-1238-B14B-9A22-7BA425D32046}"/>
              </a:ext>
            </a:extLst>
          </p:cNvPr>
          <p:cNvSpPr/>
          <p:nvPr/>
        </p:nvSpPr>
        <p:spPr>
          <a:xfrm>
            <a:off x="6309720" y="3967559"/>
            <a:ext cx="362880" cy="9216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0" name="Straight Connector 39">
            <a:extLst>
              <a:ext uri="{FF2B5EF4-FFF2-40B4-BE49-F238E27FC236}">
                <a16:creationId xmlns:a16="http://schemas.microsoft.com/office/drawing/2014/main" id="{61D15C02-EC84-DE4B-B029-930F92993D13}"/>
              </a:ext>
            </a:extLst>
          </p:cNvPr>
          <p:cNvSpPr/>
          <p:nvPr/>
        </p:nvSpPr>
        <p:spPr>
          <a:xfrm>
            <a:off x="6249960" y="3327479"/>
            <a:ext cx="421200" cy="137808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1" name="Straight Connector 40">
            <a:extLst>
              <a:ext uri="{FF2B5EF4-FFF2-40B4-BE49-F238E27FC236}">
                <a16:creationId xmlns:a16="http://schemas.microsoft.com/office/drawing/2014/main" id="{D66F0862-9C5B-6D46-BA66-EB22755BF4E1}"/>
              </a:ext>
            </a:extLst>
          </p:cNvPr>
          <p:cNvSpPr/>
          <p:nvPr/>
        </p:nvSpPr>
        <p:spPr>
          <a:xfrm>
            <a:off x="6252120" y="3327479"/>
            <a:ext cx="394919" cy="6400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nvGrpSpPr>
          <p:cNvPr id="42" name="Group 41">
            <a:extLst>
              <a:ext uri="{FF2B5EF4-FFF2-40B4-BE49-F238E27FC236}">
                <a16:creationId xmlns:a16="http://schemas.microsoft.com/office/drawing/2014/main" id="{C4F43889-3356-E14B-8302-6BC070906AD5}"/>
              </a:ext>
            </a:extLst>
          </p:cNvPr>
          <p:cNvGrpSpPr/>
          <p:nvPr/>
        </p:nvGrpSpPr>
        <p:grpSpPr>
          <a:xfrm>
            <a:off x="4862880" y="3121560"/>
            <a:ext cx="504360" cy="2446200"/>
            <a:chOff x="4862880" y="3121560"/>
            <a:chExt cx="504360" cy="2446200"/>
          </a:xfrm>
        </p:grpSpPr>
        <p:sp>
          <p:nvSpPr>
            <p:cNvPr id="43" name="Freeform 42">
              <a:extLst>
                <a:ext uri="{FF2B5EF4-FFF2-40B4-BE49-F238E27FC236}">
                  <a16:creationId xmlns:a16="http://schemas.microsoft.com/office/drawing/2014/main" id="{C921755A-7687-3D49-B1E6-74C6F042CF81}"/>
                </a:ext>
              </a:extLst>
            </p:cNvPr>
            <p:cNvSpPr/>
            <p:nvPr/>
          </p:nvSpPr>
          <p:spPr>
            <a:xfrm>
              <a:off x="4862880" y="3121560"/>
              <a:ext cx="457559" cy="45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4" name="Freeform 43">
              <a:extLst>
                <a:ext uri="{FF2B5EF4-FFF2-40B4-BE49-F238E27FC236}">
                  <a16:creationId xmlns:a16="http://schemas.microsoft.com/office/drawing/2014/main" id="{A09546AD-3D72-B84F-B1B3-DF912F11A8A7}"/>
                </a:ext>
              </a:extLst>
            </p:cNvPr>
            <p:cNvSpPr/>
            <p:nvPr/>
          </p:nvSpPr>
          <p:spPr>
            <a:xfrm>
              <a:off x="4887000" y="3781800"/>
              <a:ext cx="456839" cy="44963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5" name="Freeform 44">
              <a:extLst>
                <a:ext uri="{FF2B5EF4-FFF2-40B4-BE49-F238E27FC236}">
                  <a16:creationId xmlns:a16="http://schemas.microsoft.com/office/drawing/2014/main" id="{6DFC578E-1D02-CA46-B007-E75F58559CE1}"/>
                </a:ext>
              </a:extLst>
            </p:cNvPr>
            <p:cNvSpPr/>
            <p:nvPr/>
          </p:nvSpPr>
          <p:spPr>
            <a:xfrm>
              <a:off x="4887000" y="4457880"/>
              <a:ext cx="456839" cy="44963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6" name="Freeform 45">
              <a:extLst>
                <a:ext uri="{FF2B5EF4-FFF2-40B4-BE49-F238E27FC236}">
                  <a16:creationId xmlns:a16="http://schemas.microsoft.com/office/drawing/2014/main" id="{32507F33-D110-0947-B556-725D9558EA0D}"/>
                </a:ext>
              </a:extLst>
            </p:cNvPr>
            <p:cNvSpPr/>
            <p:nvPr/>
          </p:nvSpPr>
          <p:spPr>
            <a:xfrm>
              <a:off x="4910040" y="5117760"/>
              <a:ext cx="457200" cy="45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729FCF"/>
            </a:solidFill>
            <a:ln w="36720">
              <a:solidFill>
                <a:srgbClr val="000000"/>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47" name="Straight Connector 46">
            <a:extLst>
              <a:ext uri="{FF2B5EF4-FFF2-40B4-BE49-F238E27FC236}">
                <a16:creationId xmlns:a16="http://schemas.microsoft.com/office/drawing/2014/main" id="{CAD6AD63-696D-0D4C-BD3E-F369490BBBCA}"/>
              </a:ext>
            </a:extLst>
          </p:cNvPr>
          <p:cNvSpPr/>
          <p:nvPr/>
        </p:nvSpPr>
        <p:spPr>
          <a:xfrm>
            <a:off x="4512600" y="5339880"/>
            <a:ext cx="397440" cy="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8" name="Straight Connector 47">
            <a:extLst>
              <a:ext uri="{FF2B5EF4-FFF2-40B4-BE49-F238E27FC236}">
                <a16:creationId xmlns:a16="http://schemas.microsoft.com/office/drawing/2014/main" id="{3F5806B4-9D2E-C24C-B4C2-7655098277ED}"/>
              </a:ext>
            </a:extLst>
          </p:cNvPr>
          <p:cNvSpPr/>
          <p:nvPr/>
        </p:nvSpPr>
        <p:spPr>
          <a:xfrm flipV="1">
            <a:off x="4512600" y="4791240"/>
            <a:ext cx="374400" cy="54864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9" name="Straight Connector 48">
            <a:extLst>
              <a:ext uri="{FF2B5EF4-FFF2-40B4-BE49-F238E27FC236}">
                <a16:creationId xmlns:a16="http://schemas.microsoft.com/office/drawing/2014/main" id="{B0167016-43DD-6F47-881C-9E20B8097F70}"/>
              </a:ext>
            </a:extLst>
          </p:cNvPr>
          <p:cNvSpPr/>
          <p:nvPr/>
        </p:nvSpPr>
        <p:spPr>
          <a:xfrm flipV="1">
            <a:off x="4512600" y="4151159"/>
            <a:ext cx="374400" cy="118908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0" name="Straight Connector 49">
            <a:extLst>
              <a:ext uri="{FF2B5EF4-FFF2-40B4-BE49-F238E27FC236}">
                <a16:creationId xmlns:a16="http://schemas.microsoft.com/office/drawing/2014/main" id="{5AEA406B-1945-A649-9506-5250C4C9209C}"/>
              </a:ext>
            </a:extLst>
          </p:cNvPr>
          <p:cNvSpPr/>
          <p:nvPr/>
        </p:nvSpPr>
        <p:spPr>
          <a:xfrm flipV="1">
            <a:off x="4514040" y="3511080"/>
            <a:ext cx="348840" cy="182952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1" name="Straight Connector 50">
            <a:extLst>
              <a:ext uri="{FF2B5EF4-FFF2-40B4-BE49-F238E27FC236}">
                <a16:creationId xmlns:a16="http://schemas.microsoft.com/office/drawing/2014/main" id="{4D5A9D0B-5B0A-DB4B-9097-83B1F8565868}"/>
              </a:ext>
            </a:extLst>
          </p:cNvPr>
          <p:cNvSpPr/>
          <p:nvPr/>
        </p:nvSpPr>
        <p:spPr>
          <a:xfrm flipV="1">
            <a:off x="4525560" y="3511440"/>
            <a:ext cx="348840" cy="118836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2" name="Straight Connector 51">
            <a:extLst>
              <a:ext uri="{FF2B5EF4-FFF2-40B4-BE49-F238E27FC236}">
                <a16:creationId xmlns:a16="http://schemas.microsoft.com/office/drawing/2014/main" id="{A0D582EF-E7A6-5243-B061-13D2CD89063C}"/>
              </a:ext>
            </a:extLst>
          </p:cNvPr>
          <p:cNvSpPr/>
          <p:nvPr/>
        </p:nvSpPr>
        <p:spPr>
          <a:xfrm flipV="1">
            <a:off x="4525560" y="4151520"/>
            <a:ext cx="362880" cy="5482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3" name="Straight Connector 52">
            <a:extLst>
              <a:ext uri="{FF2B5EF4-FFF2-40B4-BE49-F238E27FC236}">
                <a16:creationId xmlns:a16="http://schemas.microsoft.com/office/drawing/2014/main" id="{5D485CB9-1FE9-D243-8422-B1E46ECE1D5F}"/>
              </a:ext>
            </a:extLst>
          </p:cNvPr>
          <p:cNvSpPr/>
          <p:nvPr/>
        </p:nvSpPr>
        <p:spPr>
          <a:xfrm>
            <a:off x="4525560" y="4699800"/>
            <a:ext cx="361440" cy="9180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4" name="Straight Connector 53">
            <a:extLst>
              <a:ext uri="{FF2B5EF4-FFF2-40B4-BE49-F238E27FC236}">
                <a16:creationId xmlns:a16="http://schemas.microsoft.com/office/drawing/2014/main" id="{D8247607-B1F3-0841-B79D-1E976E486F97}"/>
              </a:ext>
            </a:extLst>
          </p:cNvPr>
          <p:cNvSpPr/>
          <p:nvPr/>
        </p:nvSpPr>
        <p:spPr>
          <a:xfrm>
            <a:off x="4525560" y="4699800"/>
            <a:ext cx="384480" cy="6400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5" name="Straight Connector 54">
            <a:extLst>
              <a:ext uri="{FF2B5EF4-FFF2-40B4-BE49-F238E27FC236}">
                <a16:creationId xmlns:a16="http://schemas.microsoft.com/office/drawing/2014/main" id="{A6569C4A-C879-464C-A92F-A1D86D28D302}"/>
              </a:ext>
            </a:extLst>
          </p:cNvPr>
          <p:cNvSpPr/>
          <p:nvPr/>
        </p:nvSpPr>
        <p:spPr>
          <a:xfrm>
            <a:off x="4525560" y="4059719"/>
            <a:ext cx="384480" cy="128016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6" name="Straight Connector 55">
            <a:extLst>
              <a:ext uri="{FF2B5EF4-FFF2-40B4-BE49-F238E27FC236}">
                <a16:creationId xmlns:a16="http://schemas.microsoft.com/office/drawing/2014/main" id="{CC7E0464-D85C-C24F-A3A0-954AE6C18DA3}"/>
              </a:ext>
            </a:extLst>
          </p:cNvPr>
          <p:cNvSpPr/>
          <p:nvPr/>
        </p:nvSpPr>
        <p:spPr>
          <a:xfrm>
            <a:off x="4465800" y="3419640"/>
            <a:ext cx="411840" cy="9216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7" name="Straight Connector 56">
            <a:extLst>
              <a:ext uri="{FF2B5EF4-FFF2-40B4-BE49-F238E27FC236}">
                <a16:creationId xmlns:a16="http://schemas.microsoft.com/office/drawing/2014/main" id="{7E45C6D0-3231-7E49-8E27-CD7AD0F266AA}"/>
              </a:ext>
            </a:extLst>
          </p:cNvPr>
          <p:cNvSpPr/>
          <p:nvPr/>
        </p:nvSpPr>
        <p:spPr>
          <a:xfrm>
            <a:off x="4525560" y="4059719"/>
            <a:ext cx="362880" cy="9216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8" name="Straight Connector 57">
            <a:extLst>
              <a:ext uri="{FF2B5EF4-FFF2-40B4-BE49-F238E27FC236}">
                <a16:creationId xmlns:a16="http://schemas.microsoft.com/office/drawing/2014/main" id="{0548DF81-4372-2F4E-8631-E85620EA3F5A}"/>
              </a:ext>
            </a:extLst>
          </p:cNvPr>
          <p:cNvSpPr/>
          <p:nvPr/>
        </p:nvSpPr>
        <p:spPr>
          <a:xfrm>
            <a:off x="4465800" y="3419640"/>
            <a:ext cx="421200" cy="13780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9" name="Straight Connector 58">
            <a:extLst>
              <a:ext uri="{FF2B5EF4-FFF2-40B4-BE49-F238E27FC236}">
                <a16:creationId xmlns:a16="http://schemas.microsoft.com/office/drawing/2014/main" id="{A893F340-A4A2-5E4C-A25A-02869AF1EDF5}"/>
              </a:ext>
            </a:extLst>
          </p:cNvPr>
          <p:cNvSpPr/>
          <p:nvPr/>
        </p:nvSpPr>
        <p:spPr>
          <a:xfrm>
            <a:off x="4467960" y="3419640"/>
            <a:ext cx="394920" cy="640079"/>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0" name="Freeform 59">
            <a:extLst>
              <a:ext uri="{FF2B5EF4-FFF2-40B4-BE49-F238E27FC236}">
                <a16:creationId xmlns:a16="http://schemas.microsoft.com/office/drawing/2014/main" id="{DD9A13BB-F488-ED4E-A724-1EF9D90A0FF7}"/>
              </a:ext>
            </a:extLst>
          </p:cNvPr>
          <p:cNvSpPr/>
          <p:nvPr/>
        </p:nvSpPr>
        <p:spPr>
          <a:xfrm>
            <a:off x="3093840" y="4023360"/>
            <a:ext cx="548640" cy="640080"/>
          </a:xfrm>
          <a:custGeom>
            <a:avLst>
              <a:gd name="f0" fmla="val 12464"/>
              <a:gd name="f1" fmla="val 642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1" name="TextBox 60">
            <a:extLst>
              <a:ext uri="{FF2B5EF4-FFF2-40B4-BE49-F238E27FC236}">
                <a16:creationId xmlns:a16="http://schemas.microsoft.com/office/drawing/2014/main" id="{376CC2B2-3EBC-B94A-BE36-B9AE6C86C60B}"/>
              </a:ext>
            </a:extLst>
          </p:cNvPr>
          <p:cNvSpPr txBox="1"/>
          <p:nvPr/>
        </p:nvSpPr>
        <p:spPr>
          <a:xfrm>
            <a:off x="3825360" y="6145920"/>
            <a:ext cx="90324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Conv 1</a:t>
            </a:r>
          </a:p>
        </p:txBody>
      </p:sp>
      <p:sp>
        <p:nvSpPr>
          <p:cNvPr id="62" name="TextBox 61">
            <a:extLst>
              <a:ext uri="{FF2B5EF4-FFF2-40B4-BE49-F238E27FC236}">
                <a16:creationId xmlns:a16="http://schemas.microsoft.com/office/drawing/2014/main" id="{82BD092D-73C9-2A44-85AF-9CE3EDB5FA84}"/>
              </a:ext>
            </a:extLst>
          </p:cNvPr>
          <p:cNvSpPr txBox="1"/>
          <p:nvPr/>
        </p:nvSpPr>
        <p:spPr>
          <a:xfrm>
            <a:off x="4739760" y="6145920"/>
            <a:ext cx="90324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Conv 2</a:t>
            </a:r>
          </a:p>
        </p:txBody>
      </p:sp>
      <p:sp>
        <p:nvSpPr>
          <p:cNvPr id="63" name="TextBox 62">
            <a:extLst>
              <a:ext uri="{FF2B5EF4-FFF2-40B4-BE49-F238E27FC236}">
                <a16:creationId xmlns:a16="http://schemas.microsoft.com/office/drawing/2014/main" id="{451E3BA3-E7E7-2243-8B87-DB5E0260B4F7}"/>
              </a:ext>
            </a:extLst>
          </p:cNvPr>
          <p:cNvSpPr txBox="1"/>
          <p:nvPr/>
        </p:nvSpPr>
        <p:spPr>
          <a:xfrm>
            <a:off x="5745600" y="6145920"/>
            <a:ext cx="67608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FC 1</a:t>
            </a:r>
          </a:p>
        </p:txBody>
      </p:sp>
      <p:sp>
        <p:nvSpPr>
          <p:cNvPr id="64" name="TextBox 63">
            <a:extLst>
              <a:ext uri="{FF2B5EF4-FFF2-40B4-BE49-F238E27FC236}">
                <a16:creationId xmlns:a16="http://schemas.microsoft.com/office/drawing/2014/main" id="{8AE6B8D6-5CE2-634A-995B-F5482C64F619}"/>
              </a:ext>
            </a:extLst>
          </p:cNvPr>
          <p:cNvSpPr txBox="1"/>
          <p:nvPr/>
        </p:nvSpPr>
        <p:spPr>
          <a:xfrm>
            <a:off x="6616440" y="6145920"/>
            <a:ext cx="86652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Output</a:t>
            </a:r>
          </a:p>
        </p:txBody>
      </p:sp>
      <p:sp>
        <p:nvSpPr>
          <p:cNvPr id="65" name="Straight Connector 64">
            <a:extLst>
              <a:ext uri="{FF2B5EF4-FFF2-40B4-BE49-F238E27FC236}">
                <a16:creationId xmlns:a16="http://schemas.microsoft.com/office/drawing/2014/main" id="{F169884A-E8C0-FA4E-9825-C4AC04942C06}"/>
              </a:ext>
            </a:extLst>
          </p:cNvPr>
          <p:cNvSpPr/>
          <p:nvPr/>
        </p:nvSpPr>
        <p:spPr>
          <a:xfrm flipV="1">
            <a:off x="4282560" y="5760720"/>
            <a:ext cx="0" cy="36576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6" name="Straight Connector 65">
            <a:extLst>
              <a:ext uri="{FF2B5EF4-FFF2-40B4-BE49-F238E27FC236}">
                <a16:creationId xmlns:a16="http://schemas.microsoft.com/office/drawing/2014/main" id="{04E8E444-7A00-7447-ABA4-139A051DFF97}"/>
              </a:ext>
            </a:extLst>
          </p:cNvPr>
          <p:cNvSpPr/>
          <p:nvPr/>
        </p:nvSpPr>
        <p:spPr>
          <a:xfrm flipV="1">
            <a:off x="5105520" y="5760720"/>
            <a:ext cx="0" cy="36576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7" name="Straight Connector 66">
            <a:extLst>
              <a:ext uri="{FF2B5EF4-FFF2-40B4-BE49-F238E27FC236}">
                <a16:creationId xmlns:a16="http://schemas.microsoft.com/office/drawing/2014/main" id="{0021CA51-0BCF-2746-92C1-E64510470AAE}"/>
              </a:ext>
            </a:extLst>
          </p:cNvPr>
          <p:cNvSpPr/>
          <p:nvPr/>
        </p:nvSpPr>
        <p:spPr>
          <a:xfrm flipV="1">
            <a:off x="6019919" y="5760720"/>
            <a:ext cx="0" cy="36576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8" name="Straight Connector 67">
            <a:extLst>
              <a:ext uri="{FF2B5EF4-FFF2-40B4-BE49-F238E27FC236}">
                <a16:creationId xmlns:a16="http://schemas.microsoft.com/office/drawing/2014/main" id="{7E1DA34A-81BF-1546-BC72-FD3036C1133B}"/>
              </a:ext>
            </a:extLst>
          </p:cNvPr>
          <p:cNvSpPr/>
          <p:nvPr/>
        </p:nvSpPr>
        <p:spPr>
          <a:xfrm flipV="1">
            <a:off x="6934319" y="5760720"/>
            <a:ext cx="0" cy="36576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9" name="TextBox 68">
            <a:extLst>
              <a:ext uri="{FF2B5EF4-FFF2-40B4-BE49-F238E27FC236}">
                <a16:creationId xmlns:a16="http://schemas.microsoft.com/office/drawing/2014/main" id="{38B48099-31FC-3D42-98D8-B6D6116B56CC}"/>
              </a:ext>
            </a:extLst>
          </p:cNvPr>
          <p:cNvSpPr txBox="1"/>
          <p:nvPr/>
        </p:nvSpPr>
        <p:spPr>
          <a:xfrm>
            <a:off x="807840" y="2286000"/>
            <a:ext cx="180540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Stack of images</a:t>
            </a:r>
          </a:p>
        </p:txBody>
      </p:sp>
      <p:sp>
        <p:nvSpPr>
          <p:cNvPr id="70" name="Straight Connector 69">
            <a:extLst>
              <a:ext uri="{FF2B5EF4-FFF2-40B4-BE49-F238E27FC236}">
                <a16:creationId xmlns:a16="http://schemas.microsoft.com/office/drawing/2014/main" id="{A79DDF84-B07D-7241-BE84-1079AAB1E242}"/>
              </a:ext>
            </a:extLst>
          </p:cNvPr>
          <p:cNvSpPr/>
          <p:nvPr/>
        </p:nvSpPr>
        <p:spPr>
          <a:xfrm flipH="1">
            <a:off x="1722240" y="2632320"/>
            <a:ext cx="274320" cy="5680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1" name="Straight Connector 70">
            <a:extLst>
              <a:ext uri="{FF2B5EF4-FFF2-40B4-BE49-F238E27FC236}">
                <a16:creationId xmlns:a16="http://schemas.microsoft.com/office/drawing/2014/main" id="{6600DEDF-B9CE-3A40-B930-641549D419D9}"/>
              </a:ext>
            </a:extLst>
          </p:cNvPr>
          <p:cNvSpPr/>
          <p:nvPr/>
        </p:nvSpPr>
        <p:spPr>
          <a:xfrm flipH="1" flipV="1">
            <a:off x="7300079" y="5120639"/>
            <a:ext cx="731521" cy="18288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2" name="Straight Connector 71">
            <a:extLst>
              <a:ext uri="{FF2B5EF4-FFF2-40B4-BE49-F238E27FC236}">
                <a16:creationId xmlns:a16="http://schemas.microsoft.com/office/drawing/2014/main" id="{91D0DB20-3B29-DA48-8F43-507C5DB85671}"/>
              </a:ext>
            </a:extLst>
          </p:cNvPr>
          <p:cNvSpPr/>
          <p:nvPr/>
        </p:nvSpPr>
        <p:spPr>
          <a:xfrm flipH="1">
            <a:off x="7208640" y="3291839"/>
            <a:ext cx="476640" cy="274321"/>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3" name="Straight Connector 72">
            <a:extLst>
              <a:ext uri="{FF2B5EF4-FFF2-40B4-BE49-F238E27FC236}">
                <a16:creationId xmlns:a16="http://schemas.microsoft.com/office/drawing/2014/main" id="{BE421235-69BF-7842-AE69-688A2C4C2368}"/>
              </a:ext>
            </a:extLst>
          </p:cNvPr>
          <p:cNvSpPr/>
          <p:nvPr/>
        </p:nvSpPr>
        <p:spPr>
          <a:xfrm flipH="1">
            <a:off x="7300079" y="4297680"/>
            <a:ext cx="476641" cy="9144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nvGrpSpPr>
          <p:cNvPr id="74" name="Group 73" descr="28§display§I§svg§600§FALSE" title="TexMaths">
            <a:extLst>
              <a:ext uri="{FF2B5EF4-FFF2-40B4-BE49-F238E27FC236}">
                <a16:creationId xmlns:a16="http://schemas.microsoft.com/office/drawing/2014/main" id="{B28700E4-82F9-EC42-BF29-54758B2DB86B}"/>
              </a:ext>
            </a:extLst>
          </p:cNvPr>
          <p:cNvGrpSpPr/>
          <p:nvPr/>
        </p:nvGrpSpPr>
        <p:grpSpPr>
          <a:xfrm>
            <a:off x="1507680" y="3273120"/>
            <a:ext cx="229320" cy="303120"/>
            <a:chOff x="1507680" y="3273120"/>
            <a:chExt cx="229320" cy="303120"/>
          </a:xfrm>
        </p:grpSpPr>
        <p:sp>
          <p:nvSpPr>
            <p:cNvPr id="75" name="Freeform 74">
              <a:extLst>
                <a:ext uri="{FF2B5EF4-FFF2-40B4-BE49-F238E27FC236}">
                  <a16:creationId xmlns:a16="http://schemas.microsoft.com/office/drawing/2014/main" id="{0FA6B71A-02AE-3F48-AD6E-878A3DFE18C7}"/>
                </a:ext>
              </a:extLst>
            </p:cNvPr>
            <p:cNvSpPr/>
            <p:nvPr/>
          </p:nvSpPr>
          <p:spPr>
            <a:xfrm>
              <a:off x="1507680" y="3274200"/>
              <a:ext cx="229320" cy="302040"/>
            </a:xfrm>
            <a:custGeom>
              <a:avLst/>
              <a:gdLst/>
              <a:ahLst/>
              <a:cxnLst>
                <a:cxn ang="3cd4">
                  <a:pos x="hc" y="t"/>
                </a:cxn>
                <a:cxn ang="cd2">
                  <a:pos x="l" y="vc"/>
                </a:cxn>
                <a:cxn ang="cd4">
                  <a:pos x="hc" y="b"/>
                </a:cxn>
                <a:cxn ang="0">
                  <a:pos x="r" y="vc"/>
                </a:cxn>
              </a:cxnLst>
              <a:rect l="l" t="t" r="r" b="b"/>
              <a:pathLst>
                <a:path w="638" h="840">
                  <a:moveTo>
                    <a:pt x="319" y="840"/>
                  </a:moveTo>
                  <a:lnTo>
                    <a:pt x="0" y="840"/>
                  </a:lnTo>
                  <a:lnTo>
                    <a:pt x="0" y="0"/>
                  </a:lnTo>
                  <a:lnTo>
                    <a:pt x="638" y="0"/>
                  </a:lnTo>
                  <a:lnTo>
                    <a:pt x="638" y="840"/>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6" name="Freeform 75">
              <a:extLst>
                <a:ext uri="{FF2B5EF4-FFF2-40B4-BE49-F238E27FC236}">
                  <a16:creationId xmlns:a16="http://schemas.microsoft.com/office/drawing/2014/main" id="{F39D816B-88FC-1249-91E0-50C44CD1BE2F}"/>
                </a:ext>
              </a:extLst>
            </p:cNvPr>
            <p:cNvSpPr/>
            <p:nvPr/>
          </p:nvSpPr>
          <p:spPr>
            <a:xfrm>
              <a:off x="1522800" y="3273120"/>
              <a:ext cx="205200" cy="303120"/>
            </a:xfrm>
            <a:custGeom>
              <a:avLst/>
              <a:gdLst/>
              <a:ahLst/>
              <a:cxnLst>
                <a:cxn ang="3cd4">
                  <a:pos x="hc" y="t"/>
                </a:cxn>
                <a:cxn ang="cd2">
                  <a:pos x="l" y="vc"/>
                </a:cxn>
                <a:cxn ang="cd4">
                  <a:pos x="hc" y="b"/>
                </a:cxn>
                <a:cxn ang="0">
                  <a:pos x="r" y="vc"/>
                </a:cxn>
              </a:cxnLst>
              <a:rect l="l" t="t" r="r" b="b"/>
              <a:pathLst>
                <a:path w="571" h="843">
                  <a:moveTo>
                    <a:pt x="420" y="95"/>
                  </a:moveTo>
                  <a:cubicBezTo>
                    <a:pt x="431" y="50"/>
                    <a:pt x="434" y="39"/>
                    <a:pt x="532" y="39"/>
                  </a:cubicBezTo>
                  <a:cubicBezTo>
                    <a:pt x="562" y="39"/>
                    <a:pt x="571" y="39"/>
                    <a:pt x="571" y="14"/>
                  </a:cubicBezTo>
                  <a:cubicBezTo>
                    <a:pt x="571" y="0"/>
                    <a:pt x="560" y="0"/>
                    <a:pt x="554" y="0"/>
                  </a:cubicBezTo>
                  <a:cubicBezTo>
                    <a:pt x="518" y="0"/>
                    <a:pt x="425" y="3"/>
                    <a:pt x="392" y="3"/>
                  </a:cubicBezTo>
                  <a:cubicBezTo>
                    <a:pt x="353" y="3"/>
                    <a:pt x="263" y="0"/>
                    <a:pt x="227" y="0"/>
                  </a:cubicBezTo>
                  <a:cubicBezTo>
                    <a:pt x="218" y="0"/>
                    <a:pt x="201" y="0"/>
                    <a:pt x="201" y="25"/>
                  </a:cubicBezTo>
                  <a:cubicBezTo>
                    <a:pt x="201" y="39"/>
                    <a:pt x="213" y="39"/>
                    <a:pt x="235" y="39"/>
                  </a:cubicBezTo>
                  <a:cubicBezTo>
                    <a:pt x="288" y="39"/>
                    <a:pt x="322" y="39"/>
                    <a:pt x="322" y="62"/>
                  </a:cubicBezTo>
                  <a:cubicBezTo>
                    <a:pt x="322" y="67"/>
                    <a:pt x="322" y="70"/>
                    <a:pt x="319" y="81"/>
                  </a:cubicBezTo>
                  <a:lnTo>
                    <a:pt x="151" y="748"/>
                  </a:lnTo>
                  <a:cubicBezTo>
                    <a:pt x="140" y="793"/>
                    <a:pt x="137" y="804"/>
                    <a:pt x="39" y="804"/>
                  </a:cubicBezTo>
                  <a:cubicBezTo>
                    <a:pt x="11" y="804"/>
                    <a:pt x="0" y="804"/>
                    <a:pt x="0" y="829"/>
                  </a:cubicBezTo>
                  <a:cubicBezTo>
                    <a:pt x="0" y="843"/>
                    <a:pt x="14" y="843"/>
                    <a:pt x="20" y="843"/>
                  </a:cubicBezTo>
                  <a:cubicBezTo>
                    <a:pt x="53" y="843"/>
                    <a:pt x="146" y="840"/>
                    <a:pt x="179" y="840"/>
                  </a:cubicBezTo>
                  <a:cubicBezTo>
                    <a:pt x="218" y="840"/>
                    <a:pt x="308" y="843"/>
                    <a:pt x="347" y="843"/>
                  </a:cubicBezTo>
                  <a:cubicBezTo>
                    <a:pt x="355" y="843"/>
                    <a:pt x="369" y="843"/>
                    <a:pt x="369" y="821"/>
                  </a:cubicBezTo>
                  <a:cubicBezTo>
                    <a:pt x="369" y="804"/>
                    <a:pt x="361" y="804"/>
                    <a:pt x="333" y="804"/>
                  </a:cubicBezTo>
                  <a:cubicBezTo>
                    <a:pt x="311" y="804"/>
                    <a:pt x="305" y="804"/>
                    <a:pt x="280" y="804"/>
                  </a:cubicBezTo>
                  <a:cubicBezTo>
                    <a:pt x="255" y="801"/>
                    <a:pt x="249" y="795"/>
                    <a:pt x="249" y="781"/>
                  </a:cubicBezTo>
                  <a:cubicBezTo>
                    <a:pt x="249" y="770"/>
                    <a:pt x="252" y="762"/>
                    <a:pt x="255" y="75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77" name="Group 76" descr="28§display§Q(I,a_1)§svg§600§FALSE" title="TexMaths">
            <a:extLst>
              <a:ext uri="{FF2B5EF4-FFF2-40B4-BE49-F238E27FC236}">
                <a16:creationId xmlns:a16="http://schemas.microsoft.com/office/drawing/2014/main" id="{09381AFA-8FBB-8B42-84C0-2FF49793643A}"/>
              </a:ext>
            </a:extLst>
          </p:cNvPr>
          <p:cNvGrpSpPr/>
          <p:nvPr/>
        </p:nvGrpSpPr>
        <p:grpSpPr>
          <a:xfrm>
            <a:off x="7776720" y="2939760"/>
            <a:ext cx="1549800" cy="443160"/>
            <a:chOff x="7776720" y="2939760"/>
            <a:chExt cx="1549800" cy="443160"/>
          </a:xfrm>
        </p:grpSpPr>
        <p:sp>
          <p:nvSpPr>
            <p:cNvPr id="78" name="Freeform 77">
              <a:extLst>
                <a:ext uri="{FF2B5EF4-FFF2-40B4-BE49-F238E27FC236}">
                  <a16:creationId xmlns:a16="http://schemas.microsoft.com/office/drawing/2014/main" id="{59FFB579-BEB7-A743-8352-95824A6BB43C}"/>
                </a:ext>
              </a:extLst>
            </p:cNvPr>
            <p:cNvSpPr/>
            <p:nvPr/>
          </p:nvSpPr>
          <p:spPr>
            <a:xfrm>
              <a:off x="7776720" y="2940840"/>
              <a:ext cx="1549800" cy="442080"/>
            </a:xfrm>
            <a:custGeom>
              <a:avLst/>
              <a:gdLst/>
              <a:ahLst/>
              <a:cxnLst>
                <a:cxn ang="3cd4">
                  <a:pos x="hc" y="t"/>
                </a:cxn>
                <a:cxn ang="cd2">
                  <a:pos x="l" y="vc"/>
                </a:cxn>
                <a:cxn ang="cd4">
                  <a:pos x="hc" y="b"/>
                </a:cxn>
                <a:cxn ang="0">
                  <a:pos x="r" y="vc"/>
                </a:cxn>
              </a:cxnLst>
              <a:rect l="l" t="t" r="r" b="b"/>
              <a:pathLst>
                <a:path w="4306" h="1229">
                  <a:moveTo>
                    <a:pt x="2153" y="1229"/>
                  </a:moveTo>
                  <a:lnTo>
                    <a:pt x="0" y="1229"/>
                  </a:lnTo>
                  <a:lnTo>
                    <a:pt x="0" y="0"/>
                  </a:lnTo>
                  <a:lnTo>
                    <a:pt x="4306" y="0"/>
                  </a:lnTo>
                  <a:lnTo>
                    <a:pt x="4306" y="1229"/>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9" name="Freeform 78">
              <a:extLst>
                <a:ext uri="{FF2B5EF4-FFF2-40B4-BE49-F238E27FC236}">
                  <a16:creationId xmlns:a16="http://schemas.microsoft.com/office/drawing/2014/main" id="{A89F2FB7-C704-7448-8474-8F85D5F10E4D}"/>
                </a:ext>
              </a:extLst>
            </p:cNvPr>
            <p:cNvSpPr/>
            <p:nvPr/>
          </p:nvSpPr>
          <p:spPr>
            <a:xfrm>
              <a:off x="7799040" y="2959920"/>
              <a:ext cx="307080" cy="398880"/>
            </a:xfrm>
            <a:custGeom>
              <a:avLst/>
              <a:gdLst/>
              <a:ahLst/>
              <a:cxnLst>
                <a:cxn ang="3cd4">
                  <a:pos x="hc" y="t"/>
                </a:cxn>
                <a:cxn ang="cd2">
                  <a:pos x="l" y="vc"/>
                </a:cxn>
                <a:cxn ang="cd4">
                  <a:pos x="hc" y="b"/>
                </a:cxn>
                <a:cxn ang="0">
                  <a:pos x="r" y="vc"/>
                </a:cxn>
              </a:cxnLst>
              <a:rect l="l" t="t" r="r" b="b"/>
              <a:pathLst>
                <a:path w="854" h="1109">
                  <a:moveTo>
                    <a:pt x="479" y="862"/>
                  </a:moveTo>
                  <a:cubicBezTo>
                    <a:pt x="672" y="790"/>
                    <a:pt x="854" y="568"/>
                    <a:pt x="854" y="330"/>
                  </a:cubicBezTo>
                  <a:cubicBezTo>
                    <a:pt x="854" y="134"/>
                    <a:pt x="722" y="0"/>
                    <a:pt x="538" y="0"/>
                  </a:cubicBezTo>
                  <a:cubicBezTo>
                    <a:pt x="272" y="0"/>
                    <a:pt x="0" y="280"/>
                    <a:pt x="0" y="568"/>
                  </a:cubicBezTo>
                  <a:cubicBezTo>
                    <a:pt x="0" y="773"/>
                    <a:pt x="137" y="896"/>
                    <a:pt x="316" y="896"/>
                  </a:cubicBezTo>
                  <a:cubicBezTo>
                    <a:pt x="347" y="896"/>
                    <a:pt x="389" y="890"/>
                    <a:pt x="437" y="879"/>
                  </a:cubicBezTo>
                  <a:cubicBezTo>
                    <a:pt x="431" y="955"/>
                    <a:pt x="431" y="958"/>
                    <a:pt x="431" y="974"/>
                  </a:cubicBezTo>
                  <a:cubicBezTo>
                    <a:pt x="431" y="1014"/>
                    <a:pt x="431" y="1109"/>
                    <a:pt x="535" y="1109"/>
                  </a:cubicBezTo>
                  <a:cubicBezTo>
                    <a:pt x="680" y="1109"/>
                    <a:pt x="739" y="882"/>
                    <a:pt x="739" y="871"/>
                  </a:cubicBezTo>
                  <a:cubicBezTo>
                    <a:pt x="739" y="860"/>
                    <a:pt x="731" y="857"/>
                    <a:pt x="728" y="857"/>
                  </a:cubicBezTo>
                  <a:cubicBezTo>
                    <a:pt x="717" y="857"/>
                    <a:pt x="714" y="862"/>
                    <a:pt x="711" y="871"/>
                  </a:cubicBezTo>
                  <a:cubicBezTo>
                    <a:pt x="683" y="958"/>
                    <a:pt x="610" y="988"/>
                    <a:pt x="568" y="988"/>
                  </a:cubicBezTo>
                  <a:cubicBezTo>
                    <a:pt x="510" y="988"/>
                    <a:pt x="493" y="955"/>
                    <a:pt x="479" y="862"/>
                  </a:cubicBezTo>
                  <a:close/>
                  <a:moveTo>
                    <a:pt x="246" y="851"/>
                  </a:moveTo>
                  <a:cubicBezTo>
                    <a:pt x="151" y="815"/>
                    <a:pt x="109" y="717"/>
                    <a:pt x="109" y="608"/>
                  </a:cubicBezTo>
                  <a:cubicBezTo>
                    <a:pt x="109" y="521"/>
                    <a:pt x="140" y="347"/>
                    <a:pt x="235" y="213"/>
                  </a:cubicBezTo>
                  <a:cubicBezTo>
                    <a:pt x="325" y="87"/>
                    <a:pt x="440" y="31"/>
                    <a:pt x="532" y="31"/>
                  </a:cubicBezTo>
                  <a:cubicBezTo>
                    <a:pt x="655" y="31"/>
                    <a:pt x="745" y="126"/>
                    <a:pt x="745" y="291"/>
                  </a:cubicBezTo>
                  <a:cubicBezTo>
                    <a:pt x="745" y="414"/>
                    <a:pt x="680" y="703"/>
                    <a:pt x="473" y="820"/>
                  </a:cubicBezTo>
                  <a:cubicBezTo>
                    <a:pt x="468" y="776"/>
                    <a:pt x="456" y="686"/>
                    <a:pt x="364" y="686"/>
                  </a:cubicBezTo>
                  <a:cubicBezTo>
                    <a:pt x="300" y="686"/>
                    <a:pt x="241" y="748"/>
                    <a:pt x="241" y="812"/>
                  </a:cubicBezTo>
                  <a:cubicBezTo>
                    <a:pt x="241" y="837"/>
                    <a:pt x="246" y="851"/>
                    <a:pt x="246" y="851"/>
                  </a:cubicBezTo>
                  <a:close/>
                  <a:moveTo>
                    <a:pt x="322" y="865"/>
                  </a:moveTo>
                  <a:cubicBezTo>
                    <a:pt x="305" y="865"/>
                    <a:pt x="266" y="865"/>
                    <a:pt x="266" y="812"/>
                  </a:cubicBezTo>
                  <a:cubicBezTo>
                    <a:pt x="266" y="764"/>
                    <a:pt x="314" y="714"/>
                    <a:pt x="364" y="714"/>
                  </a:cubicBezTo>
                  <a:cubicBezTo>
                    <a:pt x="417" y="714"/>
                    <a:pt x="440" y="745"/>
                    <a:pt x="440" y="818"/>
                  </a:cubicBezTo>
                  <a:cubicBezTo>
                    <a:pt x="440" y="837"/>
                    <a:pt x="440" y="837"/>
                    <a:pt x="428" y="843"/>
                  </a:cubicBezTo>
                  <a:cubicBezTo>
                    <a:pt x="395" y="857"/>
                    <a:pt x="358" y="865"/>
                    <a:pt x="322" y="86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0" name="Freeform 79">
              <a:extLst>
                <a:ext uri="{FF2B5EF4-FFF2-40B4-BE49-F238E27FC236}">
                  <a16:creationId xmlns:a16="http://schemas.microsoft.com/office/drawing/2014/main" id="{3C5705B8-02ED-3041-BFE7-ACA56EA89D14}"/>
                </a:ext>
              </a:extLst>
            </p:cNvPr>
            <p:cNvSpPr/>
            <p:nvPr/>
          </p:nvSpPr>
          <p:spPr>
            <a:xfrm>
              <a:off x="8169840" y="2939760"/>
              <a:ext cx="103320" cy="443159"/>
            </a:xfrm>
            <a:custGeom>
              <a:avLst/>
              <a:gdLst/>
              <a:ahLst/>
              <a:cxnLst>
                <a:cxn ang="3cd4">
                  <a:pos x="hc" y="t"/>
                </a:cxn>
                <a:cxn ang="cd2">
                  <a:pos x="l" y="vc"/>
                </a:cxn>
                <a:cxn ang="cd4">
                  <a:pos x="hc" y="b"/>
                </a:cxn>
                <a:cxn ang="0">
                  <a:pos x="r" y="vc"/>
                </a:cxn>
              </a:cxnLst>
              <a:rect l="l" t="t" r="r" b="b"/>
              <a:pathLst>
                <a:path w="288" h="1232">
                  <a:moveTo>
                    <a:pt x="288" y="1221"/>
                  </a:moveTo>
                  <a:cubicBezTo>
                    <a:pt x="288" y="1218"/>
                    <a:pt x="288" y="1215"/>
                    <a:pt x="266" y="1193"/>
                  </a:cubicBezTo>
                  <a:cubicBezTo>
                    <a:pt x="112" y="1039"/>
                    <a:pt x="73" y="806"/>
                    <a:pt x="73" y="616"/>
                  </a:cubicBezTo>
                  <a:cubicBezTo>
                    <a:pt x="73" y="403"/>
                    <a:pt x="120" y="188"/>
                    <a:pt x="272" y="34"/>
                  </a:cubicBezTo>
                  <a:cubicBezTo>
                    <a:pt x="288" y="20"/>
                    <a:pt x="288" y="17"/>
                    <a:pt x="288" y="11"/>
                  </a:cubicBezTo>
                  <a:cubicBezTo>
                    <a:pt x="288" y="3"/>
                    <a:pt x="283" y="0"/>
                    <a:pt x="274" y="0"/>
                  </a:cubicBezTo>
                  <a:cubicBezTo>
                    <a:pt x="263" y="0"/>
                    <a:pt x="151" y="84"/>
                    <a:pt x="78" y="241"/>
                  </a:cubicBezTo>
                  <a:cubicBezTo>
                    <a:pt x="14" y="375"/>
                    <a:pt x="0" y="512"/>
                    <a:pt x="0" y="616"/>
                  </a:cubicBezTo>
                  <a:cubicBezTo>
                    <a:pt x="0" y="714"/>
                    <a:pt x="14" y="862"/>
                    <a:pt x="81" y="1002"/>
                  </a:cubicBezTo>
                  <a:cubicBezTo>
                    <a:pt x="157" y="1154"/>
                    <a:pt x="263" y="1232"/>
                    <a:pt x="274" y="1232"/>
                  </a:cubicBezTo>
                  <a:cubicBezTo>
                    <a:pt x="283" y="1232"/>
                    <a:pt x="288" y="1229"/>
                    <a:pt x="288" y="12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1" name="Freeform 80">
              <a:extLst>
                <a:ext uri="{FF2B5EF4-FFF2-40B4-BE49-F238E27FC236}">
                  <a16:creationId xmlns:a16="http://schemas.microsoft.com/office/drawing/2014/main" id="{815DBC5B-F7B8-4349-BC53-8F6DA2775C54}"/>
                </a:ext>
              </a:extLst>
            </p:cNvPr>
            <p:cNvSpPr/>
            <p:nvPr/>
          </p:nvSpPr>
          <p:spPr>
            <a:xfrm>
              <a:off x="8312039" y="2968919"/>
              <a:ext cx="205200" cy="303120"/>
            </a:xfrm>
            <a:custGeom>
              <a:avLst/>
              <a:gdLst/>
              <a:ahLst/>
              <a:cxnLst>
                <a:cxn ang="3cd4">
                  <a:pos x="hc" y="t"/>
                </a:cxn>
                <a:cxn ang="cd2">
                  <a:pos x="l" y="vc"/>
                </a:cxn>
                <a:cxn ang="cd4">
                  <a:pos x="hc" y="b"/>
                </a:cxn>
                <a:cxn ang="0">
                  <a:pos x="r" y="vc"/>
                </a:cxn>
              </a:cxnLst>
              <a:rect l="l" t="t" r="r" b="b"/>
              <a:pathLst>
                <a:path w="571" h="843">
                  <a:moveTo>
                    <a:pt x="420" y="95"/>
                  </a:moveTo>
                  <a:cubicBezTo>
                    <a:pt x="431" y="50"/>
                    <a:pt x="434" y="39"/>
                    <a:pt x="532" y="39"/>
                  </a:cubicBezTo>
                  <a:cubicBezTo>
                    <a:pt x="563" y="39"/>
                    <a:pt x="571" y="39"/>
                    <a:pt x="571" y="14"/>
                  </a:cubicBezTo>
                  <a:cubicBezTo>
                    <a:pt x="571" y="0"/>
                    <a:pt x="560" y="0"/>
                    <a:pt x="554" y="0"/>
                  </a:cubicBezTo>
                  <a:cubicBezTo>
                    <a:pt x="518" y="0"/>
                    <a:pt x="426" y="3"/>
                    <a:pt x="392" y="3"/>
                  </a:cubicBezTo>
                  <a:cubicBezTo>
                    <a:pt x="353" y="3"/>
                    <a:pt x="263" y="0"/>
                    <a:pt x="227" y="0"/>
                  </a:cubicBezTo>
                  <a:cubicBezTo>
                    <a:pt x="218" y="0"/>
                    <a:pt x="202" y="0"/>
                    <a:pt x="202" y="25"/>
                  </a:cubicBezTo>
                  <a:cubicBezTo>
                    <a:pt x="202" y="39"/>
                    <a:pt x="213" y="39"/>
                    <a:pt x="235" y="39"/>
                  </a:cubicBezTo>
                  <a:cubicBezTo>
                    <a:pt x="288" y="39"/>
                    <a:pt x="322" y="39"/>
                    <a:pt x="322" y="62"/>
                  </a:cubicBezTo>
                  <a:cubicBezTo>
                    <a:pt x="322" y="67"/>
                    <a:pt x="322" y="70"/>
                    <a:pt x="319" y="81"/>
                  </a:cubicBezTo>
                  <a:lnTo>
                    <a:pt x="151" y="748"/>
                  </a:lnTo>
                  <a:cubicBezTo>
                    <a:pt x="140" y="792"/>
                    <a:pt x="137" y="804"/>
                    <a:pt x="39" y="804"/>
                  </a:cubicBezTo>
                  <a:cubicBezTo>
                    <a:pt x="11" y="804"/>
                    <a:pt x="0" y="804"/>
                    <a:pt x="0" y="829"/>
                  </a:cubicBezTo>
                  <a:cubicBezTo>
                    <a:pt x="0" y="843"/>
                    <a:pt x="14" y="843"/>
                    <a:pt x="20" y="843"/>
                  </a:cubicBezTo>
                  <a:cubicBezTo>
                    <a:pt x="53" y="843"/>
                    <a:pt x="146" y="840"/>
                    <a:pt x="179" y="840"/>
                  </a:cubicBezTo>
                  <a:cubicBezTo>
                    <a:pt x="218" y="840"/>
                    <a:pt x="308" y="843"/>
                    <a:pt x="347" y="843"/>
                  </a:cubicBezTo>
                  <a:cubicBezTo>
                    <a:pt x="356" y="843"/>
                    <a:pt x="370" y="843"/>
                    <a:pt x="370" y="820"/>
                  </a:cubicBezTo>
                  <a:cubicBezTo>
                    <a:pt x="370" y="804"/>
                    <a:pt x="361" y="804"/>
                    <a:pt x="333" y="804"/>
                  </a:cubicBezTo>
                  <a:cubicBezTo>
                    <a:pt x="311" y="804"/>
                    <a:pt x="305" y="804"/>
                    <a:pt x="280" y="804"/>
                  </a:cubicBezTo>
                  <a:cubicBezTo>
                    <a:pt x="255" y="801"/>
                    <a:pt x="249" y="795"/>
                    <a:pt x="249" y="781"/>
                  </a:cubicBezTo>
                  <a:cubicBezTo>
                    <a:pt x="249" y="770"/>
                    <a:pt x="252" y="762"/>
                    <a:pt x="255" y="75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2" name="Freeform 81">
              <a:extLst>
                <a:ext uri="{FF2B5EF4-FFF2-40B4-BE49-F238E27FC236}">
                  <a16:creationId xmlns:a16="http://schemas.microsoft.com/office/drawing/2014/main" id="{34575E79-60BD-8841-92F8-C8754C2334CF}"/>
                </a:ext>
              </a:extLst>
            </p:cNvPr>
            <p:cNvSpPr/>
            <p:nvPr/>
          </p:nvSpPr>
          <p:spPr>
            <a:xfrm>
              <a:off x="8564040" y="3224880"/>
              <a:ext cx="52200" cy="132840"/>
            </a:xfrm>
            <a:custGeom>
              <a:avLst/>
              <a:gdLst/>
              <a:ahLst/>
              <a:cxnLst>
                <a:cxn ang="3cd4">
                  <a:pos x="hc" y="t"/>
                </a:cxn>
                <a:cxn ang="cd2">
                  <a:pos x="l" y="vc"/>
                </a:cxn>
                <a:cxn ang="cd4">
                  <a:pos x="hc" y="b"/>
                </a:cxn>
                <a:cxn ang="0">
                  <a:pos x="r" y="vc"/>
                </a:cxn>
              </a:cxnLst>
              <a:rect l="l" t="t" r="r" b="b"/>
              <a:pathLst>
                <a:path w="146" h="370">
                  <a:moveTo>
                    <a:pt x="146" y="129"/>
                  </a:moveTo>
                  <a:cubicBezTo>
                    <a:pt x="146" y="48"/>
                    <a:pt x="115" y="0"/>
                    <a:pt x="67" y="0"/>
                  </a:cubicBezTo>
                  <a:cubicBezTo>
                    <a:pt x="25" y="0"/>
                    <a:pt x="0" y="31"/>
                    <a:pt x="0" y="64"/>
                  </a:cubicBezTo>
                  <a:cubicBezTo>
                    <a:pt x="0" y="98"/>
                    <a:pt x="25" y="132"/>
                    <a:pt x="67" y="132"/>
                  </a:cubicBezTo>
                  <a:cubicBezTo>
                    <a:pt x="81" y="132"/>
                    <a:pt x="98" y="126"/>
                    <a:pt x="109" y="115"/>
                  </a:cubicBezTo>
                  <a:cubicBezTo>
                    <a:pt x="115" y="112"/>
                    <a:pt x="115" y="112"/>
                    <a:pt x="118" y="112"/>
                  </a:cubicBezTo>
                  <a:cubicBezTo>
                    <a:pt x="118" y="112"/>
                    <a:pt x="120" y="112"/>
                    <a:pt x="120" y="129"/>
                  </a:cubicBezTo>
                  <a:cubicBezTo>
                    <a:pt x="120" y="221"/>
                    <a:pt x="76" y="297"/>
                    <a:pt x="34" y="336"/>
                  </a:cubicBezTo>
                  <a:cubicBezTo>
                    <a:pt x="20" y="350"/>
                    <a:pt x="20" y="353"/>
                    <a:pt x="20" y="356"/>
                  </a:cubicBezTo>
                  <a:cubicBezTo>
                    <a:pt x="20" y="367"/>
                    <a:pt x="25" y="370"/>
                    <a:pt x="34" y="370"/>
                  </a:cubicBezTo>
                  <a:cubicBezTo>
                    <a:pt x="48" y="370"/>
                    <a:pt x="146" y="274"/>
                    <a:pt x="146"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3" name="Freeform 82">
              <a:extLst>
                <a:ext uri="{FF2B5EF4-FFF2-40B4-BE49-F238E27FC236}">
                  <a16:creationId xmlns:a16="http://schemas.microsoft.com/office/drawing/2014/main" id="{C76D1261-302C-1E4C-B168-C3CA382947E6}"/>
                </a:ext>
              </a:extLst>
            </p:cNvPr>
            <p:cNvSpPr/>
            <p:nvPr/>
          </p:nvSpPr>
          <p:spPr>
            <a:xfrm>
              <a:off x="8739360" y="3075839"/>
              <a:ext cx="203400" cy="201240"/>
            </a:xfrm>
            <a:custGeom>
              <a:avLst/>
              <a:gdLst/>
              <a:ahLst/>
              <a:cxnLst>
                <a:cxn ang="3cd4">
                  <a:pos x="hc" y="t"/>
                </a:cxn>
                <a:cxn ang="cd2">
                  <a:pos x="l" y="vc"/>
                </a:cxn>
                <a:cxn ang="cd4">
                  <a:pos x="hc" y="b"/>
                </a:cxn>
                <a:cxn ang="0">
                  <a:pos x="r" y="vc"/>
                </a:cxn>
              </a:cxnLst>
              <a:rect l="l" t="t" r="r" b="b"/>
              <a:pathLst>
                <a:path w="566" h="560">
                  <a:moveTo>
                    <a:pt x="412" y="78"/>
                  </a:moveTo>
                  <a:cubicBezTo>
                    <a:pt x="389" y="34"/>
                    <a:pt x="353" y="0"/>
                    <a:pt x="297" y="0"/>
                  </a:cubicBezTo>
                  <a:cubicBezTo>
                    <a:pt x="154" y="0"/>
                    <a:pt x="0" y="182"/>
                    <a:pt x="0" y="361"/>
                  </a:cubicBezTo>
                  <a:cubicBezTo>
                    <a:pt x="0" y="479"/>
                    <a:pt x="67" y="560"/>
                    <a:pt x="165" y="560"/>
                  </a:cubicBezTo>
                  <a:cubicBezTo>
                    <a:pt x="190" y="560"/>
                    <a:pt x="252" y="554"/>
                    <a:pt x="325" y="468"/>
                  </a:cubicBezTo>
                  <a:cubicBezTo>
                    <a:pt x="336" y="518"/>
                    <a:pt x="378" y="560"/>
                    <a:pt x="437" y="560"/>
                  </a:cubicBezTo>
                  <a:cubicBezTo>
                    <a:pt x="482" y="560"/>
                    <a:pt x="510" y="532"/>
                    <a:pt x="529" y="493"/>
                  </a:cubicBezTo>
                  <a:cubicBezTo>
                    <a:pt x="549" y="448"/>
                    <a:pt x="566" y="372"/>
                    <a:pt x="566" y="370"/>
                  </a:cubicBezTo>
                  <a:cubicBezTo>
                    <a:pt x="566" y="358"/>
                    <a:pt x="554" y="358"/>
                    <a:pt x="552" y="358"/>
                  </a:cubicBezTo>
                  <a:cubicBezTo>
                    <a:pt x="538" y="358"/>
                    <a:pt x="538" y="361"/>
                    <a:pt x="535" y="381"/>
                  </a:cubicBezTo>
                  <a:cubicBezTo>
                    <a:pt x="512" y="459"/>
                    <a:pt x="490" y="532"/>
                    <a:pt x="440" y="532"/>
                  </a:cubicBezTo>
                  <a:cubicBezTo>
                    <a:pt x="406" y="532"/>
                    <a:pt x="403" y="501"/>
                    <a:pt x="403" y="476"/>
                  </a:cubicBezTo>
                  <a:cubicBezTo>
                    <a:pt x="403" y="448"/>
                    <a:pt x="406" y="440"/>
                    <a:pt x="420" y="384"/>
                  </a:cubicBezTo>
                  <a:cubicBezTo>
                    <a:pt x="434" y="333"/>
                    <a:pt x="434" y="319"/>
                    <a:pt x="445" y="274"/>
                  </a:cubicBezTo>
                  <a:lnTo>
                    <a:pt x="490" y="101"/>
                  </a:lnTo>
                  <a:cubicBezTo>
                    <a:pt x="498" y="64"/>
                    <a:pt x="498" y="64"/>
                    <a:pt x="498" y="59"/>
                  </a:cubicBezTo>
                  <a:cubicBezTo>
                    <a:pt x="498" y="36"/>
                    <a:pt x="484" y="25"/>
                    <a:pt x="465" y="25"/>
                  </a:cubicBezTo>
                  <a:cubicBezTo>
                    <a:pt x="434" y="25"/>
                    <a:pt x="414" y="53"/>
                    <a:pt x="412" y="78"/>
                  </a:cubicBezTo>
                  <a:close/>
                  <a:moveTo>
                    <a:pt x="330" y="400"/>
                  </a:moveTo>
                  <a:cubicBezTo>
                    <a:pt x="325" y="423"/>
                    <a:pt x="325" y="423"/>
                    <a:pt x="305" y="445"/>
                  </a:cubicBezTo>
                  <a:cubicBezTo>
                    <a:pt x="252" y="512"/>
                    <a:pt x="202" y="532"/>
                    <a:pt x="168" y="532"/>
                  </a:cubicBezTo>
                  <a:cubicBezTo>
                    <a:pt x="106" y="532"/>
                    <a:pt x="87" y="465"/>
                    <a:pt x="87" y="417"/>
                  </a:cubicBezTo>
                  <a:cubicBezTo>
                    <a:pt x="87" y="356"/>
                    <a:pt x="126" y="202"/>
                    <a:pt x="157" y="146"/>
                  </a:cubicBezTo>
                  <a:cubicBezTo>
                    <a:pt x="193" y="73"/>
                    <a:pt x="249" y="28"/>
                    <a:pt x="300" y="28"/>
                  </a:cubicBezTo>
                  <a:cubicBezTo>
                    <a:pt x="381" y="28"/>
                    <a:pt x="398" y="129"/>
                    <a:pt x="398" y="137"/>
                  </a:cubicBezTo>
                  <a:cubicBezTo>
                    <a:pt x="398" y="143"/>
                    <a:pt x="395" y="151"/>
                    <a:pt x="392" y="15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4" name="Freeform 83">
              <a:extLst>
                <a:ext uri="{FF2B5EF4-FFF2-40B4-BE49-F238E27FC236}">
                  <a16:creationId xmlns:a16="http://schemas.microsoft.com/office/drawing/2014/main" id="{88CCABD7-ED4E-C144-B921-556BDB6EC373}"/>
                </a:ext>
              </a:extLst>
            </p:cNvPr>
            <p:cNvSpPr/>
            <p:nvPr/>
          </p:nvSpPr>
          <p:spPr>
            <a:xfrm>
              <a:off x="8989200" y="3132359"/>
              <a:ext cx="113400" cy="206280"/>
            </a:xfrm>
            <a:custGeom>
              <a:avLst/>
              <a:gdLst/>
              <a:ahLst/>
              <a:cxnLst>
                <a:cxn ang="3cd4">
                  <a:pos x="hc" y="t"/>
                </a:cxn>
                <a:cxn ang="cd2">
                  <a:pos x="l" y="vc"/>
                </a:cxn>
                <a:cxn ang="cd4">
                  <a:pos x="hc" y="b"/>
                </a:cxn>
                <a:cxn ang="0">
                  <a:pos x="r" y="vc"/>
                </a:cxn>
              </a:cxnLst>
              <a:rect l="l" t="t" r="r" b="b"/>
              <a:pathLst>
                <a:path w="316" h="574">
                  <a:moveTo>
                    <a:pt x="196" y="25"/>
                  </a:moveTo>
                  <a:cubicBezTo>
                    <a:pt x="196" y="0"/>
                    <a:pt x="193" y="0"/>
                    <a:pt x="171" y="0"/>
                  </a:cubicBezTo>
                  <a:cubicBezTo>
                    <a:pt x="115" y="53"/>
                    <a:pt x="36" y="56"/>
                    <a:pt x="0" y="56"/>
                  </a:cubicBezTo>
                  <a:lnTo>
                    <a:pt x="0" y="87"/>
                  </a:lnTo>
                  <a:cubicBezTo>
                    <a:pt x="20" y="87"/>
                    <a:pt x="78" y="87"/>
                    <a:pt x="126" y="62"/>
                  </a:cubicBezTo>
                  <a:lnTo>
                    <a:pt x="126" y="504"/>
                  </a:lnTo>
                  <a:cubicBezTo>
                    <a:pt x="126" y="532"/>
                    <a:pt x="126" y="543"/>
                    <a:pt x="39" y="543"/>
                  </a:cubicBezTo>
                  <a:lnTo>
                    <a:pt x="6" y="543"/>
                  </a:lnTo>
                  <a:lnTo>
                    <a:pt x="6" y="574"/>
                  </a:lnTo>
                  <a:cubicBezTo>
                    <a:pt x="22" y="574"/>
                    <a:pt x="129" y="571"/>
                    <a:pt x="160" y="571"/>
                  </a:cubicBezTo>
                  <a:cubicBezTo>
                    <a:pt x="188" y="571"/>
                    <a:pt x="297" y="574"/>
                    <a:pt x="316" y="574"/>
                  </a:cubicBezTo>
                  <a:lnTo>
                    <a:pt x="316" y="543"/>
                  </a:lnTo>
                  <a:lnTo>
                    <a:pt x="283" y="543"/>
                  </a:lnTo>
                  <a:cubicBezTo>
                    <a:pt x="196" y="543"/>
                    <a:pt x="196" y="532"/>
                    <a:pt x="196" y="50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5" name="Freeform 84">
              <a:extLst>
                <a:ext uri="{FF2B5EF4-FFF2-40B4-BE49-F238E27FC236}">
                  <a16:creationId xmlns:a16="http://schemas.microsoft.com/office/drawing/2014/main" id="{262AA9CD-557B-F542-A858-0CC894A173BE}"/>
                </a:ext>
              </a:extLst>
            </p:cNvPr>
            <p:cNvSpPr/>
            <p:nvPr/>
          </p:nvSpPr>
          <p:spPr>
            <a:xfrm>
              <a:off x="9178560" y="2939760"/>
              <a:ext cx="103320" cy="443159"/>
            </a:xfrm>
            <a:custGeom>
              <a:avLst/>
              <a:gdLst/>
              <a:ahLst/>
              <a:cxnLst>
                <a:cxn ang="3cd4">
                  <a:pos x="hc" y="t"/>
                </a:cxn>
                <a:cxn ang="cd2">
                  <a:pos x="l" y="vc"/>
                </a:cxn>
                <a:cxn ang="cd4">
                  <a:pos x="hc" y="b"/>
                </a:cxn>
                <a:cxn ang="0">
                  <a:pos x="r" y="vc"/>
                </a:cxn>
              </a:cxnLst>
              <a:rect l="l" t="t" r="r" b="b"/>
              <a:pathLst>
                <a:path w="288" h="1232">
                  <a:moveTo>
                    <a:pt x="288" y="616"/>
                  </a:moveTo>
                  <a:cubicBezTo>
                    <a:pt x="288" y="521"/>
                    <a:pt x="274" y="372"/>
                    <a:pt x="207" y="232"/>
                  </a:cubicBezTo>
                  <a:cubicBezTo>
                    <a:pt x="132" y="81"/>
                    <a:pt x="25" y="0"/>
                    <a:pt x="11" y="0"/>
                  </a:cubicBezTo>
                  <a:cubicBezTo>
                    <a:pt x="6" y="0"/>
                    <a:pt x="0" y="6"/>
                    <a:pt x="0" y="11"/>
                  </a:cubicBezTo>
                  <a:cubicBezTo>
                    <a:pt x="0" y="17"/>
                    <a:pt x="0" y="20"/>
                    <a:pt x="22" y="42"/>
                  </a:cubicBezTo>
                  <a:cubicBezTo>
                    <a:pt x="146" y="162"/>
                    <a:pt x="216" y="358"/>
                    <a:pt x="216" y="616"/>
                  </a:cubicBezTo>
                  <a:cubicBezTo>
                    <a:pt x="216" y="826"/>
                    <a:pt x="171" y="1044"/>
                    <a:pt x="17" y="1198"/>
                  </a:cubicBezTo>
                  <a:cubicBezTo>
                    <a:pt x="0" y="1215"/>
                    <a:pt x="0" y="1218"/>
                    <a:pt x="0" y="1221"/>
                  </a:cubicBezTo>
                  <a:cubicBezTo>
                    <a:pt x="0" y="1229"/>
                    <a:pt x="6" y="1232"/>
                    <a:pt x="11" y="1232"/>
                  </a:cubicBezTo>
                  <a:cubicBezTo>
                    <a:pt x="25" y="1232"/>
                    <a:pt x="137" y="1148"/>
                    <a:pt x="210" y="991"/>
                  </a:cubicBezTo>
                  <a:cubicBezTo>
                    <a:pt x="274" y="857"/>
                    <a:pt x="288" y="720"/>
                    <a:pt x="288" y="6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86" name="Group 85" descr="28§display§Q(I,a_2)§svg§600§FALSE" title="TexMaths">
            <a:extLst>
              <a:ext uri="{FF2B5EF4-FFF2-40B4-BE49-F238E27FC236}">
                <a16:creationId xmlns:a16="http://schemas.microsoft.com/office/drawing/2014/main" id="{BDC98F13-FEDA-AB4A-811E-B1D574C93991}"/>
              </a:ext>
            </a:extLst>
          </p:cNvPr>
          <p:cNvGrpSpPr/>
          <p:nvPr/>
        </p:nvGrpSpPr>
        <p:grpSpPr>
          <a:xfrm>
            <a:off x="7868160" y="4037039"/>
            <a:ext cx="1549800" cy="443160"/>
            <a:chOff x="7868160" y="4037039"/>
            <a:chExt cx="1549800" cy="443160"/>
          </a:xfrm>
        </p:grpSpPr>
        <p:sp>
          <p:nvSpPr>
            <p:cNvPr id="87" name="Freeform 86">
              <a:extLst>
                <a:ext uri="{FF2B5EF4-FFF2-40B4-BE49-F238E27FC236}">
                  <a16:creationId xmlns:a16="http://schemas.microsoft.com/office/drawing/2014/main" id="{AE1BE63A-98C1-0B43-AEF2-4D5F53F20E18}"/>
                </a:ext>
              </a:extLst>
            </p:cNvPr>
            <p:cNvSpPr/>
            <p:nvPr/>
          </p:nvSpPr>
          <p:spPr>
            <a:xfrm>
              <a:off x="7868160" y="4038119"/>
              <a:ext cx="1549800" cy="442080"/>
            </a:xfrm>
            <a:custGeom>
              <a:avLst/>
              <a:gdLst/>
              <a:ahLst/>
              <a:cxnLst>
                <a:cxn ang="3cd4">
                  <a:pos x="hc" y="t"/>
                </a:cxn>
                <a:cxn ang="cd2">
                  <a:pos x="l" y="vc"/>
                </a:cxn>
                <a:cxn ang="cd4">
                  <a:pos x="hc" y="b"/>
                </a:cxn>
                <a:cxn ang="0">
                  <a:pos x="r" y="vc"/>
                </a:cxn>
              </a:cxnLst>
              <a:rect l="l" t="t" r="r" b="b"/>
              <a:pathLst>
                <a:path w="4306" h="1229">
                  <a:moveTo>
                    <a:pt x="2153" y="1229"/>
                  </a:moveTo>
                  <a:lnTo>
                    <a:pt x="0" y="1229"/>
                  </a:lnTo>
                  <a:lnTo>
                    <a:pt x="0" y="0"/>
                  </a:lnTo>
                  <a:lnTo>
                    <a:pt x="4306" y="0"/>
                  </a:lnTo>
                  <a:lnTo>
                    <a:pt x="4306" y="1229"/>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8" name="Freeform 87">
              <a:extLst>
                <a:ext uri="{FF2B5EF4-FFF2-40B4-BE49-F238E27FC236}">
                  <a16:creationId xmlns:a16="http://schemas.microsoft.com/office/drawing/2014/main" id="{D413CF78-C62E-DF49-8AC0-811A8C1133C1}"/>
                </a:ext>
              </a:extLst>
            </p:cNvPr>
            <p:cNvSpPr/>
            <p:nvPr/>
          </p:nvSpPr>
          <p:spPr>
            <a:xfrm>
              <a:off x="7890480" y="4057200"/>
              <a:ext cx="307080" cy="398880"/>
            </a:xfrm>
            <a:custGeom>
              <a:avLst/>
              <a:gdLst/>
              <a:ahLst/>
              <a:cxnLst>
                <a:cxn ang="3cd4">
                  <a:pos x="hc" y="t"/>
                </a:cxn>
                <a:cxn ang="cd2">
                  <a:pos x="l" y="vc"/>
                </a:cxn>
                <a:cxn ang="cd4">
                  <a:pos x="hc" y="b"/>
                </a:cxn>
                <a:cxn ang="0">
                  <a:pos x="r" y="vc"/>
                </a:cxn>
              </a:cxnLst>
              <a:rect l="l" t="t" r="r" b="b"/>
              <a:pathLst>
                <a:path w="854" h="1109">
                  <a:moveTo>
                    <a:pt x="479" y="862"/>
                  </a:moveTo>
                  <a:cubicBezTo>
                    <a:pt x="672" y="790"/>
                    <a:pt x="854" y="568"/>
                    <a:pt x="854" y="330"/>
                  </a:cubicBezTo>
                  <a:cubicBezTo>
                    <a:pt x="854" y="134"/>
                    <a:pt x="722" y="0"/>
                    <a:pt x="538" y="0"/>
                  </a:cubicBezTo>
                  <a:cubicBezTo>
                    <a:pt x="272" y="0"/>
                    <a:pt x="0" y="280"/>
                    <a:pt x="0" y="568"/>
                  </a:cubicBezTo>
                  <a:cubicBezTo>
                    <a:pt x="0" y="773"/>
                    <a:pt x="137" y="896"/>
                    <a:pt x="316" y="896"/>
                  </a:cubicBezTo>
                  <a:cubicBezTo>
                    <a:pt x="347" y="896"/>
                    <a:pt x="389" y="890"/>
                    <a:pt x="437" y="879"/>
                  </a:cubicBezTo>
                  <a:cubicBezTo>
                    <a:pt x="431" y="955"/>
                    <a:pt x="431" y="958"/>
                    <a:pt x="431" y="974"/>
                  </a:cubicBezTo>
                  <a:cubicBezTo>
                    <a:pt x="431" y="1014"/>
                    <a:pt x="431" y="1109"/>
                    <a:pt x="535" y="1109"/>
                  </a:cubicBezTo>
                  <a:cubicBezTo>
                    <a:pt x="680" y="1109"/>
                    <a:pt x="739" y="882"/>
                    <a:pt x="739" y="871"/>
                  </a:cubicBezTo>
                  <a:cubicBezTo>
                    <a:pt x="739" y="860"/>
                    <a:pt x="731" y="857"/>
                    <a:pt x="728" y="857"/>
                  </a:cubicBezTo>
                  <a:cubicBezTo>
                    <a:pt x="717" y="857"/>
                    <a:pt x="714" y="862"/>
                    <a:pt x="711" y="871"/>
                  </a:cubicBezTo>
                  <a:cubicBezTo>
                    <a:pt x="683" y="958"/>
                    <a:pt x="610" y="988"/>
                    <a:pt x="568" y="988"/>
                  </a:cubicBezTo>
                  <a:cubicBezTo>
                    <a:pt x="510" y="988"/>
                    <a:pt x="493" y="955"/>
                    <a:pt x="479" y="862"/>
                  </a:cubicBezTo>
                  <a:close/>
                  <a:moveTo>
                    <a:pt x="246" y="851"/>
                  </a:moveTo>
                  <a:cubicBezTo>
                    <a:pt x="151" y="815"/>
                    <a:pt x="109" y="717"/>
                    <a:pt x="109" y="608"/>
                  </a:cubicBezTo>
                  <a:cubicBezTo>
                    <a:pt x="109" y="521"/>
                    <a:pt x="140" y="347"/>
                    <a:pt x="235" y="213"/>
                  </a:cubicBezTo>
                  <a:cubicBezTo>
                    <a:pt x="325" y="87"/>
                    <a:pt x="440" y="31"/>
                    <a:pt x="532" y="31"/>
                  </a:cubicBezTo>
                  <a:cubicBezTo>
                    <a:pt x="655" y="31"/>
                    <a:pt x="745" y="126"/>
                    <a:pt x="745" y="291"/>
                  </a:cubicBezTo>
                  <a:cubicBezTo>
                    <a:pt x="745" y="414"/>
                    <a:pt x="680" y="703"/>
                    <a:pt x="473" y="820"/>
                  </a:cubicBezTo>
                  <a:cubicBezTo>
                    <a:pt x="468" y="776"/>
                    <a:pt x="456" y="686"/>
                    <a:pt x="364" y="686"/>
                  </a:cubicBezTo>
                  <a:cubicBezTo>
                    <a:pt x="300" y="686"/>
                    <a:pt x="241" y="748"/>
                    <a:pt x="241" y="812"/>
                  </a:cubicBezTo>
                  <a:cubicBezTo>
                    <a:pt x="241" y="837"/>
                    <a:pt x="246" y="851"/>
                    <a:pt x="246" y="851"/>
                  </a:cubicBezTo>
                  <a:close/>
                  <a:moveTo>
                    <a:pt x="322" y="865"/>
                  </a:moveTo>
                  <a:cubicBezTo>
                    <a:pt x="305" y="865"/>
                    <a:pt x="266" y="865"/>
                    <a:pt x="266" y="812"/>
                  </a:cubicBezTo>
                  <a:cubicBezTo>
                    <a:pt x="266" y="764"/>
                    <a:pt x="314" y="714"/>
                    <a:pt x="364" y="714"/>
                  </a:cubicBezTo>
                  <a:cubicBezTo>
                    <a:pt x="417" y="714"/>
                    <a:pt x="440" y="745"/>
                    <a:pt x="440" y="818"/>
                  </a:cubicBezTo>
                  <a:cubicBezTo>
                    <a:pt x="440" y="837"/>
                    <a:pt x="440" y="837"/>
                    <a:pt x="428" y="843"/>
                  </a:cubicBezTo>
                  <a:cubicBezTo>
                    <a:pt x="395" y="857"/>
                    <a:pt x="358" y="865"/>
                    <a:pt x="322" y="86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9" name="Freeform 88">
              <a:extLst>
                <a:ext uri="{FF2B5EF4-FFF2-40B4-BE49-F238E27FC236}">
                  <a16:creationId xmlns:a16="http://schemas.microsoft.com/office/drawing/2014/main" id="{A4628A91-5B4D-F940-AF41-194CF9E691E6}"/>
                </a:ext>
              </a:extLst>
            </p:cNvPr>
            <p:cNvSpPr/>
            <p:nvPr/>
          </p:nvSpPr>
          <p:spPr>
            <a:xfrm>
              <a:off x="8261279" y="4037039"/>
              <a:ext cx="103320" cy="443159"/>
            </a:xfrm>
            <a:custGeom>
              <a:avLst/>
              <a:gdLst/>
              <a:ahLst/>
              <a:cxnLst>
                <a:cxn ang="3cd4">
                  <a:pos x="hc" y="t"/>
                </a:cxn>
                <a:cxn ang="cd2">
                  <a:pos x="l" y="vc"/>
                </a:cxn>
                <a:cxn ang="cd4">
                  <a:pos x="hc" y="b"/>
                </a:cxn>
                <a:cxn ang="0">
                  <a:pos x="r" y="vc"/>
                </a:cxn>
              </a:cxnLst>
              <a:rect l="l" t="t" r="r" b="b"/>
              <a:pathLst>
                <a:path w="288" h="1232">
                  <a:moveTo>
                    <a:pt x="288" y="1221"/>
                  </a:moveTo>
                  <a:cubicBezTo>
                    <a:pt x="288" y="1218"/>
                    <a:pt x="288" y="1215"/>
                    <a:pt x="266" y="1193"/>
                  </a:cubicBezTo>
                  <a:cubicBezTo>
                    <a:pt x="112" y="1039"/>
                    <a:pt x="73" y="806"/>
                    <a:pt x="73" y="616"/>
                  </a:cubicBezTo>
                  <a:cubicBezTo>
                    <a:pt x="73" y="403"/>
                    <a:pt x="120" y="188"/>
                    <a:pt x="272" y="34"/>
                  </a:cubicBezTo>
                  <a:cubicBezTo>
                    <a:pt x="288" y="20"/>
                    <a:pt x="288" y="17"/>
                    <a:pt x="288" y="11"/>
                  </a:cubicBezTo>
                  <a:cubicBezTo>
                    <a:pt x="288" y="3"/>
                    <a:pt x="283" y="0"/>
                    <a:pt x="274" y="0"/>
                  </a:cubicBezTo>
                  <a:cubicBezTo>
                    <a:pt x="263" y="0"/>
                    <a:pt x="151" y="84"/>
                    <a:pt x="78" y="241"/>
                  </a:cubicBezTo>
                  <a:cubicBezTo>
                    <a:pt x="14" y="375"/>
                    <a:pt x="0" y="512"/>
                    <a:pt x="0" y="616"/>
                  </a:cubicBezTo>
                  <a:cubicBezTo>
                    <a:pt x="0" y="714"/>
                    <a:pt x="14" y="862"/>
                    <a:pt x="81" y="1002"/>
                  </a:cubicBezTo>
                  <a:cubicBezTo>
                    <a:pt x="157" y="1154"/>
                    <a:pt x="263" y="1232"/>
                    <a:pt x="274" y="1232"/>
                  </a:cubicBezTo>
                  <a:cubicBezTo>
                    <a:pt x="283" y="1232"/>
                    <a:pt x="288" y="1229"/>
                    <a:pt x="288" y="12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0" name="Freeform 89">
              <a:extLst>
                <a:ext uri="{FF2B5EF4-FFF2-40B4-BE49-F238E27FC236}">
                  <a16:creationId xmlns:a16="http://schemas.microsoft.com/office/drawing/2014/main" id="{DE7E2DAA-A008-A649-818C-84E7F9270AA4}"/>
                </a:ext>
              </a:extLst>
            </p:cNvPr>
            <p:cNvSpPr/>
            <p:nvPr/>
          </p:nvSpPr>
          <p:spPr>
            <a:xfrm>
              <a:off x="8403480" y="4066200"/>
              <a:ext cx="205200" cy="303120"/>
            </a:xfrm>
            <a:custGeom>
              <a:avLst/>
              <a:gdLst/>
              <a:ahLst/>
              <a:cxnLst>
                <a:cxn ang="3cd4">
                  <a:pos x="hc" y="t"/>
                </a:cxn>
                <a:cxn ang="cd2">
                  <a:pos x="l" y="vc"/>
                </a:cxn>
                <a:cxn ang="cd4">
                  <a:pos x="hc" y="b"/>
                </a:cxn>
                <a:cxn ang="0">
                  <a:pos x="r" y="vc"/>
                </a:cxn>
              </a:cxnLst>
              <a:rect l="l" t="t" r="r" b="b"/>
              <a:pathLst>
                <a:path w="571" h="843">
                  <a:moveTo>
                    <a:pt x="420" y="95"/>
                  </a:moveTo>
                  <a:cubicBezTo>
                    <a:pt x="431" y="50"/>
                    <a:pt x="434" y="39"/>
                    <a:pt x="532" y="39"/>
                  </a:cubicBezTo>
                  <a:cubicBezTo>
                    <a:pt x="563" y="39"/>
                    <a:pt x="571" y="39"/>
                    <a:pt x="571" y="14"/>
                  </a:cubicBezTo>
                  <a:cubicBezTo>
                    <a:pt x="571" y="0"/>
                    <a:pt x="560" y="0"/>
                    <a:pt x="554" y="0"/>
                  </a:cubicBezTo>
                  <a:cubicBezTo>
                    <a:pt x="518" y="0"/>
                    <a:pt x="426" y="3"/>
                    <a:pt x="392" y="3"/>
                  </a:cubicBezTo>
                  <a:cubicBezTo>
                    <a:pt x="353" y="3"/>
                    <a:pt x="263" y="0"/>
                    <a:pt x="227" y="0"/>
                  </a:cubicBezTo>
                  <a:cubicBezTo>
                    <a:pt x="218" y="0"/>
                    <a:pt x="202" y="0"/>
                    <a:pt x="202" y="25"/>
                  </a:cubicBezTo>
                  <a:cubicBezTo>
                    <a:pt x="202" y="39"/>
                    <a:pt x="213" y="39"/>
                    <a:pt x="235" y="39"/>
                  </a:cubicBezTo>
                  <a:cubicBezTo>
                    <a:pt x="288" y="39"/>
                    <a:pt x="322" y="39"/>
                    <a:pt x="322" y="62"/>
                  </a:cubicBezTo>
                  <a:cubicBezTo>
                    <a:pt x="322" y="67"/>
                    <a:pt x="322" y="70"/>
                    <a:pt x="319" y="81"/>
                  </a:cubicBezTo>
                  <a:lnTo>
                    <a:pt x="151" y="748"/>
                  </a:lnTo>
                  <a:cubicBezTo>
                    <a:pt x="140" y="792"/>
                    <a:pt x="137" y="804"/>
                    <a:pt x="39" y="804"/>
                  </a:cubicBezTo>
                  <a:cubicBezTo>
                    <a:pt x="11" y="804"/>
                    <a:pt x="0" y="804"/>
                    <a:pt x="0" y="829"/>
                  </a:cubicBezTo>
                  <a:cubicBezTo>
                    <a:pt x="0" y="843"/>
                    <a:pt x="14" y="843"/>
                    <a:pt x="20" y="843"/>
                  </a:cubicBezTo>
                  <a:cubicBezTo>
                    <a:pt x="53" y="843"/>
                    <a:pt x="146" y="840"/>
                    <a:pt x="179" y="840"/>
                  </a:cubicBezTo>
                  <a:cubicBezTo>
                    <a:pt x="218" y="840"/>
                    <a:pt x="308" y="843"/>
                    <a:pt x="347" y="843"/>
                  </a:cubicBezTo>
                  <a:cubicBezTo>
                    <a:pt x="356" y="843"/>
                    <a:pt x="370" y="843"/>
                    <a:pt x="370" y="820"/>
                  </a:cubicBezTo>
                  <a:cubicBezTo>
                    <a:pt x="370" y="804"/>
                    <a:pt x="361" y="804"/>
                    <a:pt x="333" y="804"/>
                  </a:cubicBezTo>
                  <a:cubicBezTo>
                    <a:pt x="311" y="804"/>
                    <a:pt x="305" y="804"/>
                    <a:pt x="280" y="804"/>
                  </a:cubicBezTo>
                  <a:cubicBezTo>
                    <a:pt x="255" y="801"/>
                    <a:pt x="249" y="795"/>
                    <a:pt x="249" y="781"/>
                  </a:cubicBezTo>
                  <a:cubicBezTo>
                    <a:pt x="249" y="770"/>
                    <a:pt x="252" y="762"/>
                    <a:pt x="255" y="75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1" name="Freeform 90">
              <a:extLst>
                <a:ext uri="{FF2B5EF4-FFF2-40B4-BE49-F238E27FC236}">
                  <a16:creationId xmlns:a16="http://schemas.microsoft.com/office/drawing/2014/main" id="{56155231-EF07-F342-86BF-AB3B92276A7B}"/>
                </a:ext>
              </a:extLst>
            </p:cNvPr>
            <p:cNvSpPr/>
            <p:nvPr/>
          </p:nvSpPr>
          <p:spPr>
            <a:xfrm>
              <a:off x="8655480" y="4322160"/>
              <a:ext cx="52200" cy="132840"/>
            </a:xfrm>
            <a:custGeom>
              <a:avLst/>
              <a:gdLst/>
              <a:ahLst/>
              <a:cxnLst>
                <a:cxn ang="3cd4">
                  <a:pos x="hc" y="t"/>
                </a:cxn>
                <a:cxn ang="cd2">
                  <a:pos x="l" y="vc"/>
                </a:cxn>
                <a:cxn ang="cd4">
                  <a:pos x="hc" y="b"/>
                </a:cxn>
                <a:cxn ang="0">
                  <a:pos x="r" y="vc"/>
                </a:cxn>
              </a:cxnLst>
              <a:rect l="l" t="t" r="r" b="b"/>
              <a:pathLst>
                <a:path w="146" h="370">
                  <a:moveTo>
                    <a:pt x="146" y="129"/>
                  </a:moveTo>
                  <a:cubicBezTo>
                    <a:pt x="146" y="48"/>
                    <a:pt x="115" y="0"/>
                    <a:pt x="67" y="0"/>
                  </a:cubicBezTo>
                  <a:cubicBezTo>
                    <a:pt x="25" y="0"/>
                    <a:pt x="0" y="31"/>
                    <a:pt x="0" y="64"/>
                  </a:cubicBezTo>
                  <a:cubicBezTo>
                    <a:pt x="0" y="98"/>
                    <a:pt x="25" y="132"/>
                    <a:pt x="67" y="132"/>
                  </a:cubicBezTo>
                  <a:cubicBezTo>
                    <a:pt x="81" y="132"/>
                    <a:pt x="98" y="126"/>
                    <a:pt x="109" y="115"/>
                  </a:cubicBezTo>
                  <a:cubicBezTo>
                    <a:pt x="115" y="112"/>
                    <a:pt x="115" y="112"/>
                    <a:pt x="118" y="112"/>
                  </a:cubicBezTo>
                  <a:cubicBezTo>
                    <a:pt x="118" y="112"/>
                    <a:pt x="120" y="112"/>
                    <a:pt x="120" y="129"/>
                  </a:cubicBezTo>
                  <a:cubicBezTo>
                    <a:pt x="120" y="221"/>
                    <a:pt x="76" y="297"/>
                    <a:pt x="34" y="336"/>
                  </a:cubicBezTo>
                  <a:cubicBezTo>
                    <a:pt x="20" y="350"/>
                    <a:pt x="20" y="353"/>
                    <a:pt x="20" y="356"/>
                  </a:cubicBezTo>
                  <a:cubicBezTo>
                    <a:pt x="20" y="367"/>
                    <a:pt x="25" y="370"/>
                    <a:pt x="34" y="370"/>
                  </a:cubicBezTo>
                  <a:cubicBezTo>
                    <a:pt x="48" y="370"/>
                    <a:pt x="146" y="274"/>
                    <a:pt x="146"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2" name="Freeform 91">
              <a:extLst>
                <a:ext uri="{FF2B5EF4-FFF2-40B4-BE49-F238E27FC236}">
                  <a16:creationId xmlns:a16="http://schemas.microsoft.com/office/drawing/2014/main" id="{D2BA9F16-59F2-914A-BD8E-A2F65B6147DD}"/>
                </a:ext>
              </a:extLst>
            </p:cNvPr>
            <p:cNvSpPr/>
            <p:nvPr/>
          </p:nvSpPr>
          <p:spPr>
            <a:xfrm>
              <a:off x="8830800" y="4173120"/>
              <a:ext cx="203400" cy="201240"/>
            </a:xfrm>
            <a:custGeom>
              <a:avLst/>
              <a:gdLst/>
              <a:ahLst/>
              <a:cxnLst>
                <a:cxn ang="3cd4">
                  <a:pos x="hc" y="t"/>
                </a:cxn>
                <a:cxn ang="cd2">
                  <a:pos x="l" y="vc"/>
                </a:cxn>
                <a:cxn ang="cd4">
                  <a:pos x="hc" y="b"/>
                </a:cxn>
                <a:cxn ang="0">
                  <a:pos x="r" y="vc"/>
                </a:cxn>
              </a:cxnLst>
              <a:rect l="l" t="t" r="r" b="b"/>
              <a:pathLst>
                <a:path w="566" h="560">
                  <a:moveTo>
                    <a:pt x="412" y="78"/>
                  </a:moveTo>
                  <a:cubicBezTo>
                    <a:pt x="389" y="34"/>
                    <a:pt x="353" y="0"/>
                    <a:pt x="297" y="0"/>
                  </a:cubicBezTo>
                  <a:cubicBezTo>
                    <a:pt x="154" y="0"/>
                    <a:pt x="0" y="182"/>
                    <a:pt x="0" y="361"/>
                  </a:cubicBezTo>
                  <a:cubicBezTo>
                    <a:pt x="0" y="479"/>
                    <a:pt x="67" y="560"/>
                    <a:pt x="165" y="560"/>
                  </a:cubicBezTo>
                  <a:cubicBezTo>
                    <a:pt x="190" y="560"/>
                    <a:pt x="252" y="554"/>
                    <a:pt x="325" y="468"/>
                  </a:cubicBezTo>
                  <a:cubicBezTo>
                    <a:pt x="336" y="518"/>
                    <a:pt x="378" y="560"/>
                    <a:pt x="437" y="560"/>
                  </a:cubicBezTo>
                  <a:cubicBezTo>
                    <a:pt x="482" y="560"/>
                    <a:pt x="510" y="532"/>
                    <a:pt x="529" y="493"/>
                  </a:cubicBezTo>
                  <a:cubicBezTo>
                    <a:pt x="549" y="448"/>
                    <a:pt x="566" y="372"/>
                    <a:pt x="566" y="370"/>
                  </a:cubicBezTo>
                  <a:cubicBezTo>
                    <a:pt x="566" y="358"/>
                    <a:pt x="554" y="358"/>
                    <a:pt x="552" y="358"/>
                  </a:cubicBezTo>
                  <a:cubicBezTo>
                    <a:pt x="538" y="358"/>
                    <a:pt x="538" y="361"/>
                    <a:pt x="535" y="381"/>
                  </a:cubicBezTo>
                  <a:cubicBezTo>
                    <a:pt x="512" y="459"/>
                    <a:pt x="490" y="532"/>
                    <a:pt x="440" y="532"/>
                  </a:cubicBezTo>
                  <a:cubicBezTo>
                    <a:pt x="406" y="532"/>
                    <a:pt x="403" y="501"/>
                    <a:pt x="403" y="476"/>
                  </a:cubicBezTo>
                  <a:cubicBezTo>
                    <a:pt x="403" y="448"/>
                    <a:pt x="406" y="440"/>
                    <a:pt x="420" y="384"/>
                  </a:cubicBezTo>
                  <a:cubicBezTo>
                    <a:pt x="434" y="333"/>
                    <a:pt x="434" y="319"/>
                    <a:pt x="445" y="274"/>
                  </a:cubicBezTo>
                  <a:lnTo>
                    <a:pt x="490" y="101"/>
                  </a:lnTo>
                  <a:cubicBezTo>
                    <a:pt x="498" y="64"/>
                    <a:pt x="498" y="64"/>
                    <a:pt x="498" y="59"/>
                  </a:cubicBezTo>
                  <a:cubicBezTo>
                    <a:pt x="498" y="36"/>
                    <a:pt x="484" y="25"/>
                    <a:pt x="465" y="25"/>
                  </a:cubicBezTo>
                  <a:cubicBezTo>
                    <a:pt x="434" y="25"/>
                    <a:pt x="414" y="53"/>
                    <a:pt x="412" y="78"/>
                  </a:cubicBezTo>
                  <a:close/>
                  <a:moveTo>
                    <a:pt x="330" y="400"/>
                  </a:moveTo>
                  <a:cubicBezTo>
                    <a:pt x="325" y="423"/>
                    <a:pt x="325" y="423"/>
                    <a:pt x="305" y="445"/>
                  </a:cubicBezTo>
                  <a:cubicBezTo>
                    <a:pt x="252" y="512"/>
                    <a:pt x="202" y="532"/>
                    <a:pt x="168" y="532"/>
                  </a:cubicBezTo>
                  <a:cubicBezTo>
                    <a:pt x="106" y="532"/>
                    <a:pt x="87" y="465"/>
                    <a:pt x="87" y="417"/>
                  </a:cubicBezTo>
                  <a:cubicBezTo>
                    <a:pt x="87" y="356"/>
                    <a:pt x="126" y="202"/>
                    <a:pt x="157" y="146"/>
                  </a:cubicBezTo>
                  <a:cubicBezTo>
                    <a:pt x="193" y="73"/>
                    <a:pt x="249" y="28"/>
                    <a:pt x="300" y="28"/>
                  </a:cubicBezTo>
                  <a:cubicBezTo>
                    <a:pt x="381" y="28"/>
                    <a:pt x="398" y="129"/>
                    <a:pt x="398" y="137"/>
                  </a:cubicBezTo>
                  <a:cubicBezTo>
                    <a:pt x="398" y="143"/>
                    <a:pt x="395" y="151"/>
                    <a:pt x="392" y="15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3" name="Freeform 92">
              <a:extLst>
                <a:ext uri="{FF2B5EF4-FFF2-40B4-BE49-F238E27FC236}">
                  <a16:creationId xmlns:a16="http://schemas.microsoft.com/office/drawing/2014/main" id="{880859CA-09ED-A242-B4DE-B4F08B0AD1E6}"/>
                </a:ext>
              </a:extLst>
            </p:cNvPr>
            <p:cNvSpPr/>
            <p:nvPr/>
          </p:nvSpPr>
          <p:spPr>
            <a:xfrm>
              <a:off x="9066600" y="4229640"/>
              <a:ext cx="137880" cy="206280"/>
            </a:xfrm>
            <a:custGeom>
              <a:avLst/>
              <a:gdLst/>
              <a:ahLst/>
              <a:cxnLst>
                <a:cxn ang="3cd4">
                  <a:pos x="hc" y="t"/>
                </a:cxn>
                <a:cxn ang="cd2">
                  <a:pos x="l" y="vc"/>
                </a:cxn>
                <a:cxn ang="cd4">
                  <a:pos x="hc" y="b"/>
                </a:cxn>
                <a:cxn ang="0">
                  <a:pos x="r" y="vc"/>
                </a:cxn>
              </a:cxnLst>
              <a:rect l="l" t="t" r="r" b="b"/>
              <a:pathLst>
                <a:path w="384" h="574">
                  <a:moveTo>
                    <a:pt x="384" y="417"/>
                  </a:moveTo>
                  <a:lnTo>
                    <a:pt x="353" y="417"/>
                  </a:lnTo>
                  <a:cubicBezTo>
                    <a:pt x="350" y="437"/>
                    <a:pt x="342" y="487"/>
                    <a:pt x="330" y="496"/>
                  </a:cubicBezTo>
                  <a:cubicBezTo>
                    <a:pt x="325" y="501"/>
                    <a:pt x="258" y="501"/>
                    <a:pt x="246" y="501"/>
                  </a:cubicBezTo>
                  <a:lnTo>
                    <a:pt x="87" y="501"/>
                  </a:lnTo>
                  <a:cubicBezTo>
                    <a:pt x="176" y="420"/>
                    <a:pt x="207" y="398"/>
                    <a:pt x="260" y="356"/>
                  </a:cubicBezTo>
                  <a:cubicBezTo>
                    <a:pt x="325" y="305"/>
                    <a:pt x="384" y="252"/>
                    <a:pt x="384" y="168"/>
                  </a:cubicBezTo>
                  <a:cubicBezTo>
                    <a:pt x="384" y="64"/>
                    <a:pt x="291" y="0"/>
                    <a:pt x="179" y="0"/>
                  </a:cubicBezTo>
                  <a:cubicBezTo>
                    <a:pt x="73" y="0"/>
                    <a:pt x="0" y="76"/>
                    <a:pt x="0" y="154"/>
                  </a:cubicBezTo>
                  <a:cubicBezTo>
                    <a:pt x="0" y="199"/>
                    <a:pt x="36" y="204"/>
                    <a:pt x="45" y="204"/>
                  </a:cubicBezTo>
                  <a:cubicBezTo>
                    <a:pt x="67" y="204"/>
                    <a:pt x="92" y="188"/>
                    <a:pt x="92" y="157"/>
                  </a:cubicBezTo>
                  <a:cubicBezTo>
                    <a:pt x="92" y="143"/>
                    <a:pt x="87" y="112"/>
                    <a:pt x="42" y="112"/>
                  </a:cubicBezTo>
                  <a:cubicBezTo>
                    <a:pt x="67" y="50"/>
                    <a:pt x="126" y="31"/>
                    <a:pt x="168" y="31"/>
                  </a:cubicBezTo>
                  <a:cubicBezTo>
                    <a:pt x="255" y="31"/>
                    <a:pt x="300" y="98"/>
                    <a:pt x="300" y="168"/>
                  </a:cubicBezTo>
                  <a:cubicBezTo>
                    <a:pt x="300" y="244"/>
                    <a:pt x="246" y="302"/>
                    <a:pt x="218" y="336"/>
                  </a:cubicBezTo>
                  <a:lnTo>
                    <a:pt x="8" y="540"/>
                  </a:lnTo>
                  <a:cubicBezTo>
                    <a:pt x="0" y="549"/>
                    <a:pt x="0" y="552"/>
                    <a:pt x="0" y="574"/>
                  </a:cubicBezTo>
                  <a:lnTo>
                    <a:pt x="358" y="574"/>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4" name="Freeform 93">
              <a:extLst>
                <a:ext uri="{FF2B5EF4-FFF2-40B4-BE49-F238E27FC236}">
                  <a16:creationId xmlns:a16="http://schemas.microsoft.com/office/drawing/2014/main" id="{293FB214-E3C2-4543-B7B5-F4EE4BF9CC59}"/>
                </a:ext>
              </a:extLst>
            </p:cNvPr>
            <p:cNvSpPr/>
            <p:nvPr/>
          </p:nvSpPr>
          <p:spPr>
            <a:xfrm>
              <a:off x="9270000" y="4037039"/>
              <a:ext cx="103320" cy="443159"/>
            </a:xfrm>
            <a:custGeom>
              <a:avLst/>
              <a:gdLst/>
              <a:ahLst/>
              <a:cxnLst>
                <a:cxn ang="3cd4">
                  <a:pos x="hc" y="t"/>
                </a:cxn>
                <a:cxn ang="cd2">
                  <a:pos x="l" y="vc"/>
                </a:cxn>
                <a:cxn ang="cd4">
                  <a:pos x="hc" y="b"/>
                </a:cxn>
                <a:cxn ang="0">
                  <a:pos x="r" y="vc"/>
                </a:cxn>
              </a:cxnLst>
              <a:rect l="l" t="t" r="r" b="b"/>
              <a:pathLst>
                <a:path w="288" h="1232">
                  <a:moveTo>
                    <a:pt x="288" y="616"/>
                  </a:moveTo>
                  <a:cubicBezTo>
                    <a:pt x="288" y="521"/>
                    <a:pt x="274" y="372"/>
                    <a:pt x="207" y="232"/>
                  </a:cubicBezTo>
                  <a:cubicBezTo>
                    <a:pt x="132" y="81"/>
                    <a:pt x="25" y="0"/>
                    <a:pt x="11" y="0"/>
                  </a:cubicBezTo>
                  <a:cubicBezTo>
                    <a:pt x="6" y="0"/>
                    <a:pt x="0" y="6"/>
                    <a:pt x="0" y="11"/>
                  </a:cubicBezTo>
                  <a:cubicBezTo>
                    <a:pt x="0" y="17"/>
                    <a:pt x="0" y="20"/>
                    <a:pt x="22" y="42"/>
                  </a:cubicBezTo>
                  <a:cubicBezTo>
                    <a:pt x="146" y="162"/>
                    <a:pt x="216" y="358"/>
                    <a:pt x="216" y="616"/>
                  </a:cubicBezTo>
                  <a:cubicBezTo>
                    <a:pt x="216" y="826"/>
                    <a:pt x="171" y="1044"/>
                    <a:pt x="17" y="1198"/>
                  </a:cubicBezTo>
                  <a:cubicBezTo>
                    <a:pt x="0" y="1215"/>
                    <a:pt x="0" y="1218"/>
                    <a:pt x="0" y="1221"/>
                  </a:cubicBezTo>
                  <a:cubicBezTo>
                    <a:pt x="0" y="1229"/>
                    <a:pt x="6" y="1232"/>
                    <a:pt x="11" y="1232"/>
                  </a:cubicBezTo>
                  <a:cubicBezTo>
                    <a:pt x="25" y="1232"/>
                    <a:pt x="137" y="1148"/>
                    <a:pt x="210" y="991"/>
                  </a:cubicBezTo>
                  <a:cubicBezTo>
                    <a:pt x="274" y="857"/>
                    <a:pt x="288" y="720"/>
                    <a:pt x="288" y="6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95" name="Group 94" descr="28§display§Q(I,a_3)§svg§600§FALSE" title="TexMaths">
            <a:extLst>
              <a:ext uri="{FF2B5EF4-FFF2-40B4-BE49-F238E27FC236}">
                <a16:creationId xmlns:a16="http://schemas.microsoft.com/office/drawing/2014/main" id="{52B3533F-0AB1-9E43-9F98-A8552E4DD39B}"/>
              </a:ext>
            </a:extLst>
          </p:cNvPr>
          <p:cNvGrpSpPr/>
          <p:nvPr/>
        </p:nvGrpSpPr>
        <p:grpSpPr>
          <a:xfrm>
            <a:off x="8096180" y="5225760"/>
            <a:ext cx="1549800" cy="443160"/>
            <a:chOff x="8142480" y="5225760"/>
            <a:chExt cx="1549800" cy="443160"/>
          </a:xfrm>
        </p:grpSpPr>
        <p:sp>
          <p:nvSpPr>
            <p:cNvPr id="96" name="Freeform 95">
              <a:extLst>
                <a:ext uri="{FF2B5EF4-FFF2-40B4-BE49-F238E27FC236}">
                  <a16:creationId xmlns:a16="http://schemas.microsoft.com/office/drawing/2014/main" id="{B08F1D8E-FEBC-6149-8D80-EABE1B953446}"/>
                </a:ext>
              </a:extLst>
            </p:cNvPr>
            <p:cNvSpPr/>
            <p:nvPr/>
          </p:nvSpPr>
          <p:spPr>
            <a:xfrm>
              <a:off x="8142480" y="5226840"/>
              <a:ext cx="1549800" cy="442080"/>
            </a:xfrm>
            <a:custGeom>
              <a:avLst/>
              <a:gdLst/>
              <a:ahLst/>
              <a:cxnLst>
                <a:cxn ang="3cd4">
                  <a:pos x="hc" y="t"/>
                </a:cxn>
                <a:cxn ang="cd2">
                  <a:pos x="l" y="vc"/>
                </a:cxn>
                <a:cxn ang="cd4">
                  <a:pos x="hc" y="b"/>
                </a:cxn>
                <a:cxn ang="0">
                  <a:pos x="r" y="vc"/>
                </a:cxn>
              </a:cxnLst>
              <a:rect l="l" t="t" r="r" b="b"/>
              <a:pathLst>
                <a:path w="4306" h="1229">
                  <a:moveTo>
                    <a:pt x="2153" y="1229"/>
                  </a:moveTo>
                  <a:lnTo>
                    <a:pt x="0" y="1229"/>
                  </a:lnTo>
                  <a:lnTo>
                    <a:pt x="0" y="0"/>
                  </a:lnTo>
                  <a:lnTo>
                    <a:pt x="4306" y="0"/>
                  </a:lnTo>
                  <a:lnTo>
                    <a:pt x="4306" y="1229"/>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7" name="Freeform 96">
              <a:extLst>
                <a:ext uri="{FF2B5EF4-FFF2-40B4-BE49-F238E27FC236}">
                  <a16:creationId xmlns:a16="http://schemas.microsoft.com/office/drawing/2014/main" id="{60239B34-6132-4847-BD79-F1AD8E2BB135}"/>
                </a:ext>
              </a:extLst>
            </p:cNvPr>
            <p:cNvSpPr/>
            <p:nvPr/>
          </p:nvSpPr>
          <p:spPr>
            <a:xfrm>
              <a:off x="8164800" y="5245920"/>
              <a:ext cx="307080" cy="398880"/>
            </a:xfrm>
            <a:custGeom>
              <a:avLst/>
              <a:gdLst/>
              <a:ahLst/>
              <a:cxnLst>
                <a:cxn ang="3cd4">
                  <a:pos x="hc" y="t"/>
                </a:cxn>
                <a:cxn ang="cd2">
                  <a:pos x="l" y="vc"/>
                </a:cxn>
                <a:cxn ang="cd4">
                  <a:pos x="hc" y="b"/>
                </a:cxn>
                <a:cxn ang="0">
                  <a:pos x="r" y="vc"/>
                </a:cxn>
              </a:cxnLst>
              <a:rect l="l" t="t" r="r" b="b"/>
              <a:pathLst>
                <a:path w="854" h="1109">
                  <a:moveTo>
                    <a:pt x="479" y="862"/>
                  </a:moveTo>
                  <a:cubicBezTo>
                    <a:pt x="672" y="790"/>
                    <a:pt x="854" y="568"/>
                    <a:pt x="854" y="330"/>
                  </a:cubicBezTo>
                  <a:cubicBezTo>
                    <a:pt x="854" y="134"/>
                    <a:pt x="722" y="0"/>
                    <a:pt x="538" y="0"/>
                  </a:cubicBezTo>
                  <a:cubicBezTo>
                    <a:pt x="272" y="0"/>
                    <a:pt x="0" y="280"/>
                    <a:pt x="0" y="568"/>
                  </a:cubicBezTo>
                  <a:cubicBezTo>
                    <a:pt x="0" y="773"/>
                    <a:pt x="137" y="896"/>
                    <a:pt x="316" y="896"/>
                  </a:cubicBezTo>
                  <a:cubicBezTo>
                    <a:pt x="347" y="896"/>
                    <a:pt x="389" y="890"/>
                    <a:pt x="437" y="879"/>
                  </a:cubicBezTo>
                  <a:cubicBezTo>
                    <a:pt x="431" y="955"/>
                    <a:pt x="431" y="958"/>
                    <a:pt x="431" y="974"/>
                  </a:cubicBezTo>
                  <a:cubicBezTo>
                    <a:pt x="431" y="1014"/>
                    <a:pt x="431" y="1109"/>
                    <a:pt x="535" y="1109"/>
                  </a:cubicBezTo>
                  <a:cubicBezTo>
                    <a:pt x="680" y="1109"/>
                    <a:pt x="739" y="882"/>
                    <a:pt x="739" y="871"/>
                  </a:cubicBezTo>
                  <a:cubicBezTo>
                    <a:pt x="739" y="860"/>
                    <a:pt x="731" y="857"/>
                    <a:pt x="728" y="857"/>
                  </a:cubicBezTo>
                  <a:cubicBezTo>
                    <a:pt x="717" y="857"/>
                    <a:pt x="714" y="862"/>
                    <a:pt x="711" y="871"/>
                  </a:cubicBezTo>
                  <a:cubicBezTo>
                    <a:pt x="683" y="958"/>
                    <a:pt x="610" y="988"/>
                    <a:pt x="568" y="988"/>
                  </a:cubicBezTo>
                  <a:cubicBezTo>
                    <a:pt x="510" y="988"/>
                    <a:pt x="493" y="955"/>
                    <a:pt x="479" y="862"/>
                  </a:cubicBezTo>
                  <a:close/>
                  <a:moveTo>
                    <a:pt x="246" y="851"/>
                  </a:moveTo>
                  <a:cubicBezTo>
                    <a:pt x="151" y="815"/>
                    <a:pt x="109" y="717"/>
                    <a:pt x="109" y="608"/>
                  </a:cubicBezTo>
                  <a:cubicBezTo>
                    <a:pt x="109" y="521"/>
                    <a:pt x="140" y="347"/>
                    <a:pt x="235" y="213"/>
                  </a:cubicBezTo>
                  <a:cubicBezTo>
                    <a:pt x="325" y="87"/>
                    <a:pt x="440" y="31"/>
                    <a:pt x="532" y="31"/>
                  </a:cubicBezTo>
                  <a:cubicBezTo>
                    <a:pt x="655" y="31"/>
                    <a:pt x="745" y="126"/>
                    <a:pt x="745" y="291"/>
                  </a:cubicBezTo>
                  <a:cubicBezTo>
                    <a:pt x="745" y="414"/>
                    <a:pt x="680" y="703"/>
                    <a:pt x="473" y="820"/>
                  </a:cubicBezTo>
                  <a:cubicBezTo>
                    <a:pt x="468" y="776"/>
                    <a:pt x="456" y="686"/>
                    <a:pt x="364" y="686"/>
                  </a:cubicBezTo>
                  <a:cubicBezTo>
                    <a:pt x="300" y="686"/>
                    <a:pt x="241" y="748"/>
                    <a:pt x="241" y="812"/>
                  </a:cubicBezTo>
                  <a:cubicBezTo>
                    <a:pt x="241" y="837"/>
                    <a:pt x="246" y="851"/>
                    <a:pt x="246" y="851"/>
                  </a:cubicBezTo>
                  <a:close/>
                  <a:moveTo>
                    <a:pt x="322" y="865"/>
                  </a:moveTo>
                  <a:cubicBezTo>
                    <a:pt x="305" y="865"/>
                    <a:pt x="266" y="865"/>
                    <a:pt x="266" y="812"/>
                  </a:cubicBezTo>
                  <a:cubicBezTo>
                    <a:pt x="266" y="764"/>
                    <a:pt x="314" y="714"/>
                    <a:pt x="364" y="714"/>
                  </a:cubicBezTo>
                  <a:cubicBezTo>
                    <a:pt x="417" y="714"/>
                    <a:pt x="440" y="745"/>
                    <a:pt x="440" y="818"/>
                  </a:cubicBezTo>
                  <a:cubicBezTo>
                    <a:pt x="440" y="837"/>
                    <a:pt x="440" y="837"/>
                    <a:pt x="428" y="843"/>
                  </a:cubicBezTo>
                  <a:cubicBezTo>
                    <a:pt x="395" y="857"/>
                    <a:pt x="358" y="865"/>
                    <a:pt x="322" y="86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8" name="Freeform 97">
              <a:extLst>
                <a:ext uri="{FF2B5EF4-FFF2-40B4-BE49-F238E27FC236}">
                  <a16:creationId xmlns:a16="http://schemas.microsoft.com/office/drawing/2014/main" id="{3797605B-AF16-FA42-BD2A-92915AFA7DD4}"/>
                </a:ext>
              </a:extLst>
            </p:cNvPr>
            <p:cNvSpPr/>
            <p:nvPr/>
          </p:nvSpPr>
          <p:spPr>
            <a:xfrm>
              <a:off x="8535600" y="5225760"/>
              <a:ext cx="103320" cy="443159"/>
            </a:xfrm>
            <a:custGeom>
              <a:avLst/>
              <a:gdLst/>
              <a:ahLst/>
              <a:cxnLst>
                <a:cxn ang="3cd4">
                  <a:pos x="hc" y="t"/>
                </a:cxn>
                <a:cxn ang="cd2">
                  <a:pos x="l" y="vc"/>
                </a:cxn>
                <a:cxn ang="cd4">
                  <a:pos x="hc" y="b"/>
                </a:cxn>
                <a:cxn ang="0">
                  <a:pos x="r" y="vc"/>
                </a:cxn>
              </a:cxnLst>
              <a:rect l="l" t="t" r="r" b="b"/>
              <a:pathLst>
                <a:path w="288" h="1232">
                  <a:moveTo>
                    <a:pt x="288" y="1221"/>
                  </a:moveTo>
                  <a:cubicBezTo>
                    <a:pt x="288" y="1218"/>
                    <a:pt x="288" y="1215"/>
                    <a:pt x="266" y="1193"/>
                  </a:cubicBezTo>
                  <a:cubicBezTo>
                    <a:pt x="112" y="1039"/>
                    <a:pt x="73" y="806"/>
                    <a:pt x="73" y="616"/>
                  </a:cubicBezTo>
                  <a:cubicBezTo>
                    <a:pt x="73" y="403"/>
                    <a:pt x="120" y="188"/>
                    <a:pt x="272" y="34"/>
                  </a:cubicBezTo>
                  <a:cubicBezTo>
                    <a:pt x="288" y="20"/>
                    <a:pt x="288" y="17"/>
                    <a:pt x="288" y="11"/>
                  </a:cubicBezTo>
                  <a:cubicBezTo>
                    <a:pt x="288" y="3"/>
                    <a:pt x="283" y="0"/>
                    <a:pt x="274" y="0"/>
                  </a:cubicBezTo>
                  <a:cubicBezTo>
                    <a:pt x="263" y="0"/>
                    <a:pt x="151" y="84"/>
                    <a:pt x="78" y="241"/>
                  </a:cubicBezTo>
                  <a:cubicBezTo>
                    <a:pt x="14" y="375"/>
                    <a:pt x="0" y="512"/>
                    <a:pt x="0" y="616"/>
                  </a:cubicBezTo>
                  <a:cubicBezTo>
                    <a:pt x="0" y="714"/>
                    <a:pt x="14" y="862"/>
                    <a:pt x="81" y="1002"/>
                  </a:cubicBezTo>
                  <a:cubicBezTo>
                    <a:pt x="157" y="1154"/>
                    <a:pt x="263" y="1232"/>
                    <a:pt x="274" y="1232"/>
                  </a:cubicBezTo>
                  <a:cubicBezTo>
                    <a:pt x="283" y="1232"/>
                    <a:pt x="288" y="1229"/>
                    <a:pt x="288" y="12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9" name="Freeform 98">
              <a:extLst>
                <a:ext uri="{FF2B5EF4-FFF2-40B4-BE49-F238E27FC236}">
                  <a16:creationId xmlns:a16="http://schemas.microsoft.com/office/drawing/2014/main" id="{4BFE8568-53A7-364E-9F22-79D5F64A90EE}"/>
                </a:ext>
              </a:extLst>
            </p:cNvPr>
            <p:cNvSpPr/>
            <p:nvPr/>
          </p:nvSpPr>
          <p:spPr>
            <a:xfrm>
              <a:off x="8677800" y="5254920"/>
              <a:ext cx="205200" cy="303120"/>
            </a:xfrm>
            <a:custGeom>
              <a:avLst/>
              <a:gdLst/>
              <a:ahLst/>
              <a:cxnLst>
                <a:cxn ang="3cd4">
                  <a:pos x="hc" y="t"/>
                </a:cxn>
                <a:cxn ang="cd2">
                  <a:pos x="l" y="vc"/>
                </a:cxn>
                <a:cxn ang="cd4">
                  <a:pos x="hc" y="b"/>
                </a:cxn>
                <a:cxn ang="0">
                  <a:pos x="r" y="vc"/>
                </a:cxn>
              </a:cxnLst>
              <a:rect l="l" t="t" r="r" b="b"/>
              <a:pathLst>
                <a:path w="571" h="843">
                  <a:moveTo>
                    <a:pt x="420" y="95"/>
                  </a:moveTo>
                  <a:cubicBezTo>
                    <a:pt x="431" y="50"/>
                    <a:pt x="434" y="39"/>
                    <a:pt x="532" y="39"/>
                  </a:cubicBezTo>
                  <a:cubicBezTo>
                    <a:pt x="563" y="39"/>
                    <a:pt x="571" y="39"/>
                    <a:pt x="571" y="14"/>
                  </a:cubicBezTo>
                  <a:cubicBezTo>
                    <a:pt x="571" y="0"/>
                    <a:pt x="560" y="0"/>
                    <a:pt x="554" y="0"/>
                  </a:cubicBezTo>
                  <a:cubicBezTo>
                    <a:pt x="518" y="0"/>
                    <a:pt x="426" y="3"/>
                    <a:pt x="392" y="3"/>
                  </a:cubicBezTo>
                  <a:cubicBezTo>
                    <a:pt x="353" y="3"/>
                    <a:pt x="263" y="0"/>
                    <a:pt x="227" y="0"/>
                  </a:cubicBezTo>
                  <a:cubicBezTo>
                    <a:pt x="218" y="0"/>
                    <a:pt x="202" y="0"/>
                    <a:pt x="202" y="25"/>
                  </a:cubicBezTo>
                  <a:cubicBezTo>
                    <a:pt x="202" y="39"/>
                    <a:pt x="213" y="39"/>
                    <a:pt x="235" y="39"/>
                  </a:cubicBezTo>
                  <a:cubicBezTo>
                    <a:pt x="288" y="39"/>
                    <a:pt x="322" y="39"/>
                    <a:pt x="322" y="62"/>
                  </a:cubicBezTo>
                  <a:cubicBezTo>
                    <a:pt x="322" y="67"/>
                    <a:pt x="322" y="70"/>
                    <a:pt x="319" y="81"/>
                  </a:cubicBezTo>
                  <a:lnTo>
                    <a:pt x="151" y="748"/>
                  </a:lnTo>
                  <a:cubicBezTo>
                    <a:pt x="140" y="792"/>
                    <a:pt x="137" y="804"/>
                    <a:pt x="39" y="804"/>
                  </a:cubicBezTo>
                  <a:cubicBezTo>
                    <a:pt x="11" y="804"/>
                    <a:pt x="0" y="804"/>
                    <a:pt x="0" y="829"/>
                  </a:cubicBezTo>
                  <a:cubicBezTo>
                    <a:pt x="0" y="843"/>
                    <a:pt x="14" y="843"/>
                    <a:pt x="20" y="843"/>
                  </a:cubicBezTo>
                  <a:cubicBezTo>
                    <a:pt x="53" y="843"/>
                    <a:pt x="146" y="840"/>
                    <a:pt x="179" y="840"/>
                  </a:cubicBezTo>
                  <a:cubicBezTo>
                    <a:pt x="218" y="840"/>
                    <a:pt x="308" y="843"/>
                    <a:pt x="347" y="843"/>
                  </a:cubicBezTo>
                  <a:cubicBezTo>
                    <a:pt x="356" y="843"/>
                    <a:pt x="370" y="843"/>
                    <a:pt x="370" y="820"/>
                  </a:cubicBezTo>
                  <a:cubicBezTo>
                    <a:pt x="370" y="804"/>
                    <a:pt x="361" y="804"/>
                    <a:pt x="333" y="804"/>
                  </a:cubicBezTo>
                  <a:cubicBezTo>
                    <a:pt x="311" y="804"/>
                    <a:pt x="305" y="804"/>
                    <a:pt x="280" y="804"/>
                  </a:cubicBezTo>
                  <a:cubicBezTo>
                    <a:pt x="255" y="801"/>
                    <a:pt x="249" y="795"/>
                    <a:pt x="249" y="781"/>
                  </a:cubicBezTo>
                  <a:cubicBezTo>
                    <a:pt x="249" y="770"/>
                    <a:pt x="252" y="762"/>
                    <a:pt x="255" y="75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0" name="Freeform 99">
              <a:extLst>
                <a:ext uri="{FF2B5EF4-FFF2-40B4-BE49-F238E27FC236}">
                  <a16:creationId xmlns:a16="http://schemas.microsoft.com/office/drawing/2014/main" id="{93183B00-911D-9947-BAFD-6B89E9B17DA1}"/>
                </a:ext>
              </a:extLst>
            </p:cNvPr>
            <p:cNvSpPr/>
            <p:nvPr/>
          </p:nvSpPr>
          <p:spPr>
            <a:xfrm>
              <a:off x="8929800" y="5510880"/>
              <a:ext cx="52200" cy="132840"/>
            </a:xfrm>
            <a:custGeom>
              <a:avLst/>
              <a:gdLst/>
              <a:ahLst/>
              <a:cxnLst>
                <a:cxn ang="3cd4">
                  <a:pos x="hc" y="t"/>
                </a:cxn>
                <a:cxn ang="cd2">
                  <a:pos x="l" y="vc"/>
                </a:cxn>
                <a:cxn ang="cd4">
                  <a:pos x="hc" y="b"/>
                </a:cxn>
                <a:cxn ang="0">
                  <a:pos x="r" y="vc"/>
                </a:cxn>
              </a:cxnLst>
              <a:rect l="l" t="t" r="r" b="b"/>
              <a:pathLst>
                <a:path w="146" h="370">
                  <a:moveTo>
                    <a:pt x="146" y="129"/>
                  </a:moveTo>
                  <a:cubicBezTo>
                    <a:pt x="146" y="48"/>
                    <a:pt x="115" y="0"/>
                    <a:pt x="67" y="0"/>
                  </a:cubicBezTo>
                  <a:cubicBezTo>
                    <a:pt x="25" y="0"/>
                    <a:pt x="0" y="31"/>
                    <a:pt x="0" y="64"/>
                  </a:cubicBezTo>
                  <a:cubicBezTo>
                    <a:pt x="0" y="98"/>
                    <a:pt x="25" y="132"/>
                    <a:pt x="67" y="132"/>
                  </a:cubicBezTo>
                  <a:cubicBezTo>
                    <a:pt x="81" y="132"/>
                    <a:pt x="98" y="126"/>
                    <a:pt x="109" y="115"/>
                  </a:cubicBezTo>
                  <a:cubicBezTo>
                    <a:pt x="115" y="112"/>
                    <a:pt x="115" y="112"/>
                    <a:pt x="118" y="112"/>
                  </a:cubicBezTo>
                  <a:cubicBezTo>
                    <a:pt x="118" y="112"/>
                    <a:pt x="120" y="112"/>
                    <a:pt x="120" y="129"/>
                  </a:cubicBezTo>
                  <a:cubicBezTo>
                    <a:pt x="120" y="221"/>
                    <a:pt x="76" y="297"/>
                    <a:pt x="34" y="336"/>
                  </a:cubicBezTo>
                  <a:cubicBezTo>
                    <a:pt x="20" y="350"/>
                    <a:pt x="20" y="353"/>
                    <a:pt x="20" y="356"/>
                  </a:cubicBezTo>
                  <a:cubicBezTo>
                    <a:pt x="20" y="367"/>
                    <a:pt x="25" y="370"/>
                    <a:pt x="34" y="370"/>
                  </a:cubicBezTo>
                  <a:cubicBezTo>
                    <a:pt x="48" y="370"/>
                    <a:pt x="146" y="274"/>
                    <a:pt x="146"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1" name="Freeform 100">
              <a:extLst>
                <a:ext uri="{FF2B5EF4-FFF2-40B4-BE49-F238E27FC236}">
                  <a16:creationId xmlns:a16="http://schemas.microsoft.com/office/drawing/2014/main" id="{41AAAC8D-4B9C-CE49-8503-CBEF97268A7D}"/>
                </a:ext>
              </a:extLst>
            </p:cNvPr>
            <p:cNvSpPr/>
            <p:nvPr/>
          </p:nvSpPr>
          <p:spPr>
            <a:xfrm>
              <a:off x="9105120" y="5361840"/>
              <a:ext cx="203400" cy="201240"/>
            </a:xfrm>
            <a:custGeom>
              <a:avLst/>
              <a:gdLst/>
              <a:ahLst/>
              <a:cxnLst>
                <a:cxn ang="3cd4">
                  <a:pos x="hc" y="t"/>
                </a:cxn>
                <a:cxn ang="cd2">
                  <a:pos x="l" y="vc"/>
                </a:cxn>
                <a:cxn ang="cd4">
                  <a:pos x="hc" y="b"/>
                </a:cxn>
                <a:cxn ang="0">
                  <a:pos x="r" y="vc"/>
                </a:cxn>
              </a:cxnLst>
              <a:rect l="l" t="t" r="r" b="b"/>
              <a:pathLst>
                <a:path w="566" h="560">
                  <a:moveTo>
                    <a:pt x="412" y="78"/>
                  </a:moveTo>
                  <a:cubicBezTo>
                    <a:pt x="389" y="34"/>
                    <a:pt x="353" y="0"/>
                    <a:pt x="297" y="0"/>
                  </a:cubicBezTo>
                  <a:cubicBezTo>
                    <a:pt x="154" y="0"/>
                    <a:pt x="0" y="182"/>
                    <a:pt x="0" y="361"/>
                  </a:cubicBezTo>
                  <a:cubicBezTo>
                    <a:pt x="0" y="479"/>
                    <a:pt x="67" y="560"/>
                    <a:pt x="165" y="560"/>
                  </a:cubicBezTo>
                  <a:cubicBezTo>
                    <a:pt x="190" y="560"/>
                    <a:pt x="252" y="554"/>
                    <a:pt x="325" y="468"/>
                  </a:cubicBezTo>
                  <a:cubicBezTo>
                    <a:pt x="336" y="518"/>
                    <a:pt x="378" y="560"/>
                    <a:pt x="437" y="560"/>
                  </a:cubicBezTo>
                  <a:cubicBezTo>
                    <a:pt x="482" y="560"/>
                    <a:pt x="510" y="532"/>
                    <a:pt x="529" y="493"/>
                  </a:cubicBezTo>
                  <a:cubicBezTo>
                    <a:pt x="549" y="448"/>
                    <a:pt x="566" y="372"/>
                    <a:pt x="566" y="370"/>
                  </a:cubicBezTo>
                  <a:cubicBezTo>
                    <a:pt x="566" y="358"/>
                    <a:pt x="554" y="358"/>
                    <a:pt x="552" y="358"/>
                  </a:cubicBezTo>
                  <a:cubicBezTo>
                    <a:pt x="538" y="358"/>
                    <a:pt x="538" y="361"/>
                    <a:pt x="535" y="381"/>
                  </a:cubicBezTo>
                  <a:cubicBezTo>
                    <a:pt x="512" y="459"/>
                    <a:pt x="490" y="532"/>
                    <a:pt x="440" y="532"/>
                  </a:cubicBezTo>
                  <a:cubicBezTo>
                    <a:pt x="406" y="532"/>
                    <a:pt x="403" y="501"/>
                    <a:pt x="403" y="476"/>
                  </a:cubicBezTo>
                  <a:cubicBezTo>
                    <a:pt x="403" y="448"/>
                    <a:pt x="406" y="440"/>
                    <a:pt x="420" y="384"/>
                  </a:cubicBezTo>
                  <a:cubicBezTo>
                    <a:pt x="434" y="333"/>
                    <a:pt x="434" y="319"/>
                    <a:pt x="445" y="274"/>
                  </a:cubicBezTo>
                  <a:lnTo>
                    <a:pt x="490" y="101"/>
                  </a:lnTo>
                  <a:cubicBezTo>
                    <a:pt x="498" y="64"/>
                    <a:pt x="498" y="64"/>
                    <a:pt x="498" y="59"/>
                  </a:cubicBezTo>
                  <a:cubicBezTo>
                    <a:pt x="498" y="36"/>
                    <a:pt x="484" y="25"/>
                    <a:pt x="465" y="25"/>
                  </a:cubicBezTo>
                  <a:cubicBezTo>
                    <a:pt x="434" y="25"/>
                    <a:pt x="414" y="53"/>
                    <a:pt x="412" y="78"/>
                  </a:cubicBezTo>
                  <a:close/>
                  <a:moveTo>
                    <a:pt x="330" y="400"/>
                  </a:moveTo>
                  <a:cubicBezTo>
                    <a:pt x="325" y="423"/>
                    <a:pt x="325" y="423"/>
                    <a:pt x="305" y="445"/>
                  </a:cubicBezTo>
                  <a:cubicBezTo>
                    <a:pt x="252" y="512"/>
                    <a:pt x="202" y="532"/>
                    <a:pt x="168" y="532"/>
                  </a:cubicBezTo>
                  <a:cubicBezTo>
                    <a:pt x="106" y="532"/>
                    <a:pt x="87" y="465"/>
                    <a:pt x="87" y="417"/>
                  </a:cubicBezTo>
                  <a:cubicBezTo>
                    <a:pt x="87" y="356"/>
                    <a:pt x="126" y="202"/>
                    <a:pt x="157" y="146"/>
                  </a:cubicBezTo>
                  <a:cubicBezTo>
                    <a:pt x="193" y="73"/>
                    <a:pt x="249" y="28"/>
                    <a:pt x="300" y="28"/>
                  </a:cubicBezTo>
                  <a:cubicBezTo>
                    <a:pt x="381" y="28"/>
                    <a:pt x="398" y="129"/>
                    <a:pt x="398" y="137"/>
                  </a:cubicBezTo>
                  <a:cubicBezTo>
                    <a:pt x="398" y="143"/>
                    <a:pt x="395" y="151"/>
                    <a:pt x="392" y="15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2" name="Freeform 101">
              <a:extLst>
                <a:ext uri="{FF2B5EF4-FFF2-40B4-BE49-F238E27FC236}">
                  <a16:creationId xmlns:a16="http://schemas.microsoft.com/office/drawing/2014/main" id="{490262B2-3DBC-2841-8057-FF9B735E5899}"/>
                </a:ext>
              </a:extLst>
            </p:cNvPr>
            <p:cNvSpPr/>
            <p:nvPr/>
          </p:nvSpPr>
          <p:spPr>
            <a:xfrm>
              <a:off x="9337680" y="5418360"/>
              <a:ext cx="142920" cy="212400"/>
            </a:xfrm>
            <a:custGeom>
              <a:avLst/>
              <a:gdLst/>
              <a:ahLst/>
              <a:cxnLst>
                <a:cxn ang="3cd4">
                  <a:pos x="hc" y="t"/>
                </a:cxn>
                <a:cxn ang="cd2">
                  <a:pos x="l" y="vc"/>
                </a:cxn>
                <a:cxn ang="cd4">
                  <a:pos x="hc" y="b"/>
                </a:cxn>
                <a:cxn ang="0">
                  <a:pos x="r" y="vc"/>
                </a:cxn>
              </a:cxnLst>
              <a:rect l="l" t="t" r="r" b="b"/>
              <a:pathLst>
                <a:path w="398" h="591">
                  <a:moveTo>
                    <a:pt x="190" y="286"/>
                  </a:moveTo>
                  <a:cubicBezTo>
                    <a:pt x="258" y="286"/>
                    <a:pt x="305" y="333"/>
                    <a:pt x="305" y="426"/>
                  </a:cubicBezTo>
                  <a:cubicBezTo>
                    <a:pt x="305" y="532"/>
                    <a:pt x="244" y="563"/>
                    <a:pt x="193" y="563"/>
                  </a:cubicBezTo>
                  <a:cubicBezTo>
                    <a:pt x="160" y="563"/>
                    <a:pt x="81" y="554"/>
                    <a:pt x="45" y="504"/>
                  </a:cubicBezTo>
                  <a:cubicBezTo>
                    <a:pt x="87" y="501"/>
                    <a:pt x="95" y="473"/>
                    <a:pt x="95" y="456"/>
                  </a:cubicBezTo>
                  <a:cubicBezTo>
                    <a:pt x="95" y="428"/>
                    <a:pt x="76" y="409"/>
                    <a:pt x="48" y="409"/>
                  </a:cubicBezTo>
                  <a:cubicBezTo>
                    <a:pt x="25" y="409"/>
                    <a:pt x="0" y="423"/>
                    <a:pt x="0" y="456"/>
                  </a:cubicBezTo>
                  <a:cubicBezTo>
                    <a:pt x="0" y="540"/>
                    <a:pt x="90" y="591"/>
                    <a:pt x="196" y="591"/>
                  </a:cubicBezTo>
                  <a:cubicBezTo>
                    <a:pt x="316" y="591"/>
                    <a:pt x="398" y="512"/>
                    <a:pt x="398" y="426"/>
                  </a:cubicBezTo>
                  <a:cubicBezTo>
                    <a:pt x="398" y="358"/>
                    <a:pt x="344" y="291"/>
                    <a:pt x="249" y="269"/>
                  </a:cubicBezTo>
                  <a:cubicBezTo>
                    <a:pt x="339" y="238"/>
                    <a:pt x="372" y="171"/>
                    <a:pt x="372" y="120"/>
                  </a:cubicBezTo>
                  <a:cubicBezTo>
                    <a:pt x="372" y="50"/>
                    <a:pt x="294" y="0"/>
                    <a:pt x="196" y="0"/>
                  </a:cubicBezTo>
                  <a:cubicBezTo>
                    <a:pt x="101" y="0"/>
                    <a:pt x="28" y="48"/>
                    <a:pt x="28" y="115"/>
                  </a:cubicBezTo>
                  <a:cubicBezTo>
                    <a:pt x="28" y="146"/>
                    <a:pt x="45" y="162"/>
                    <a:pt x="73" y="162"/>
                  </a:cubicBezTo>
                  <a:cubicBezTo>
                    <a:pt x="98" y="162"/>
                    <a:pt x="118" y="143"/>
                    <a:pt x="118" y="118"/>
                  </a:cubicBezTo>
                  <a:cubicBezTo>
                    <a:pt x="118" y="92"/>
                    <a:pt x="98" y="76"/>
                    <a:pt x="73" y="73"/>
                  </a:cubicBezTo>
                  <a:cubicBezTo>
                    <a:pt x="104" y="34"/>
                    <a:pt x="162" y="25"/>
                    <a:pt x="193" y="25"/>
                  </a:cubicBezTo>
                  <a:cubicBezTo>
                    <a:pt x="232" y="25"/>
                    <a:pt x="288" y="45"/>
                    <a:pt x="288" y="120"/>
                  </a:cubicBezTo>
                  <a:cubicBezTo>
                    <a:pt x="288" y="157"/>
                    <a:pt x="277" y="196"/>
                    <a:pt x="252" y="221"/>
                  </a:cubicBezTo>
                  <a:cubicBezTo>
                    <a:pt x="224" y="255"/>
                    <a:pt x="202" y="258"/>
                    <a:pt x="157" y="260"/>
                  </a:cubicBezTo>
                  <a:cubicBezTo>
                    <a:pt x="134" y="260"/>
                    <a:pt x="134" y="260"/>
                    <a:pt x="129" y="263"/>
                  </a:cubicBezTo>
                  <a:cubicBezTo>
                    <a:pt x="129" y="263"/>
                    <a:pt x="120" y="263"/>
                    <a:pt x="120" y="274"/>
                  </a:cubicBezTo>
                  <a:cubicBezTo>
                    <a:pt x="120" y="286"/>
                    <a:pt x="129" y="286"/>
                    <a:pt x="143" y="28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3" name="Freeform 102">
              <a:extLst>
                <a:ext uri="{FF2B5EF4-FFF2-40B4-BE49-F238E27FC236}">
                  <a16:creationId xmlns:a16="http://schemas.microsoft.com/office/drawing/2014/main" id="{793B4CEF-C0D3-1F41-91ED-4DF63383DB57}"/>
                </a:ext>
              </a:extLst>
            </p:cNvPr>
            <p:cNvSpPr/>
            <p:nvPr/>
          </p:nvSpPr>
          <p:spPr>
            <a:xfrm>
              <a:off x="9544320" y="5225760"/>
              <a:ext cx="103320" cy="443159"/>
            </a:xfrm>
            <a:custGeom>
              <a:avLst/>
              <a:gdLst/>
              <a:ahLst/>
              <a:cxnLst>
                <a:cxn ang="3cd4">
                  <a:pos x="hc" y="t"/>
                </a:cxn>
                <a:cxn ang="cd2">
                  <a:pos x="l" y="vc"/>
                </a:cxn>
                <a:cxn ang="cd4">
                  <a:pos x="hc" y="b"/>
                </a:cxn>
                <a:cxn ang="0">
                  <a:pos x="r" y="vc"/>
                </a:cxn>
              </a:cxnLst>
              <a:rect l="l" t="t" r="r" b="b"/>
              <a:pathLst>
                <a:path w="288" h="1232">
                  <a:moveTo>
                    <a:pt x="288" y="616"/>
                  </a:moveTo>
                  <a:cubicBezTo>
                    <a:pt x="288" y="521"/>
                    <a:pt x="274" y="372"/>
                    <a:pt x="207" y="232"/>
                  </a:cubicBezTo>
                  <a:cubicBezTo>
                    <a:pt x="132" y="81"/>
                    <a:pt x="25" y="0"/>
                    <a:pt x="11" y="0"/>
                  </a:cubicBezTo>
                  <a:cubicBezTo>
                    <a:pt x="6" y="0"/>
                    <a:pt x="0" y="6"/>
                    <a:pt x="0" y="11"/>
                  </a:cubicBezTo>
                  <a:cubicBezTo>
                    <a:pt x="0" y="17"/>
                    <a:pt x="0" y="20"/>
                    <a:pt x="22" y="42"/>
                  </a:cubicBezTo>
                  <a:cubicBezTo>
                    <a:pt x="146" y="162"/>
                    <a:pt x="216" y="358"/>
                    <a:pt x="216" y="616"/>
                  </a:cubicBezTo>
                  <a:cubicBezTo>
                    <a:pt x="216" y="826"/>
                    <a:pt x="171" y="1044"/>
                    <a:pt x="17" y="1198"/>
                  </a:cubicBezTo>
                  <a:cubicBezTo>
                    <a:pt x="0" y="1215"/>
                    <a:pt x="0" y="1218"/>
                    <a:pt x="0" y="1221"/>
                  </a:cubicBezTo>
                  <a:cubicBezTo>
                    <a:pt x="0" y="1229"/>
                    <a:pt x="6" y="1232"/>
                    <a:pt x="11" y="1232"/>
                  </a:cubicBezTo>
                  <a:cubicBezTo>
                    <a:pt x="25" y="1232"/>
                    <a:pt x="137" y="1148"/>
                    <a:pt x="210" y="991"/>
                  </a:cubicBezTo>
                  <a:cubicBezTo>
                    <a:pt x="274" y="857"/>
                    <a:pt x="288" y="720"/>
                    <a:pt x="288" y="6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104" name="Freeform 103">
            <a:extLst>
              <a:ext uri="{FF2B5EF4-FFF2-40B4-BE49-F238E27FC236}">
                <a16:creationId xmlns:a16="http://schemas.microsoft.com/office/drawing/2014/main" id="{A4221B2D-C192-3B49-9E94-9FBF15E22C91}"/>
              </a:ext>
            </a:extLst>
          </p:cNvPr>
          <p:cNvSpPr/>
          <p:nvPr/>
        </p:nvSpPr>
        <p:spPr>
          <a:xfrm>
            <a:off x="6660000" y="1005840"/>
            <a:ext cx="3085884" cy="1097280"/>
          </a:xfrm>
          <a:custGeom>
            <a:avLst>
              <a:gd name="f0" fmla="val 3325"/>
              <a:gd name="f1" fmla="val 43440"/>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noFill/>
          <a:ln w="54720">
            <a:solidFill>
              <a:srgbClr val="3465A4"/>
            </a:solidFill>
            <a:prstDash val="solid"/>
          </a:ln>
        </p:spPr>
        <p:txBody>
          <a:bodyPr wrap="none" lIns="117360" tIns="72360" rIns="117360" bIns="72360" anchor="ctr" anchorCtr="0" compatLnSpc="0">
            <a:noAutofit/>
          </a:bodyPr>
          <a:lstStyle/>
          <a:p>
            <a:pPr marL="0" marR="0" lvl="0" indent="0" algn="ctr" hangingPunct="0">
              <a:lnSpc>
                <a:spcPct val="100000"/>
              </a:lnSpc>
              <a:spcBef>
                <a:spcPts val="0"/>
              </a:spcBef>
              <a:spcAft>
                <a:spcPts val="0"/>
              </a:spcAft>
              <a:buNone/>
              <a:tabLst/>
            </a:pPr>
            <a:r>
              <a:rPr lang="en-US" sz="1800" b="0" i="0" u="none" strike="noStrike" kern="1200" cap="none" dirty="0">
                <a:ln>
                  <a:noFill/>
                </a:ln>
                <a:latin typeface="Liberation Sans" pitchFamily="18"/>
                <a:ea typeface="Noto Sans CJK SC Regular" pitchFamily="2"/>
                <a:cs typeface="FreeSans" pitchFamily="2"/>
              </a:rPr>
              <a:t>That way we don’t have to </a:t>
            </a:r>
          </a:p>
          <a:p>
            <a:pPr marL="0" marR="0" lvl="0" indent="0" algn="ctr" hangingPunct="0">
              <a:lnSpc>
                <a:spcPct val="100000"/>
              </a:lnSpc>
              <a:spcBef>
                <a:spcPts val="0"/>
              </a:spcBef>
              <a:spcAft>
                <a:spcPts val="0"/>
              </a:spcAft>
              <a:buNone/>
              <a:tabLst/>
            </a:pPr>
            <a:r>
              <a:rPr lang="en-US" sz="1800" b="0" i="0" u="none" strike="noStrike" kern="1200" cap="none" dirty="0">
                <a:ln>
                  <a:noFill/>
                </a:ln>
                <a:latin typeface="Liberation Sans" pitchFamily="18"/>
                <a:ea typeface="Noto Sans CJK SC Regular" pitchFamily="2"/>
                <a:cs typeface="FreeSans" pitchFamily="2"/>
              </a:rPr>
              <a:t>do multiple passes for max</a:t>
            </a:r>
          </a:p>
        </p:txBody>
      </p:sp>
      <p:pic>
        <p:nvPicPr>
          <p:cNvPr id="106" name="Picture 105">
            <a:extLst>
              <a:ext uri="{FF2B5EF4-FFF2-40B4-BE49-F238E27FC236}">
                <a16:creationId xmlns:a16="http://schemas.microsoft.com/office/drawing/2014/main" id="{BDDDACBB-CCD8-984B-B583-9D6D6038939C}"/>
              </a:ext>
            </a:extLst>
          </p:cNvPr>
          <p:cNvPicPr>
            <a:picLocks noChangeAspect="1"/>
          </p:cNvPicPr>
          <p:nvPr/>
        </p:nvPicPr>
        <p:blipFill>
          <a:blip r:embed="rId3">
            <a:lum/>
            <a:alphaModFix/>
          </a:blip>
          <a:srcRect/>
          <a:stretch>
            <a:fillRect/>
          </a:stretch>
        </p:blipFill>
        <p:spPr>
          <a:xfrm>
            <a:off x="442439" y="3631679"/>
            <a:ext cx="2387160" cy="1489319"/>
          </a:xfrm>
          <a:prstGeom prst="rect">
            <a:avLst/>
          </a:prstGeom>
          <a:noFill/>
          <a:ln>
            <a:noFill/>
          </a:ln>
        </p:spPr>
      </p:pic>
      <p:sp>
        <p:nvSpPr>
          <p:cNvPr id="107" name="Title 106">
            <a:extLst>
              <a:ext uri="{FF2B5EF4-FFF2-40B4-BE49-F238E27FC236}">
                <a16:creationId xmlns:a16="http://schemas.microsoft.com/office/drawing/2014/main" id="{AC7481FA-1379-5041-A74E-AB5726FF6152}"/>
              </a:ext>
            </a:extLst>
          </p:cNvPr>
          <p:cNvSpPr>
            <a:spLocks noGrp="1"/>
          </p:cNvSpPr>
          <p:nvPr>
            <p:ph type="title"/>
          </p:nvPr>
        </p:nvSpPr>
        <p:spPr/>
        <p:txBody>
          <a:bodyPr/>
          <a:lstStyle/>
          <a:p>
            <a:r>
              <a:rPr lang="en-US" dirty="0"/>
              <a:t>DQN</a:t>
            </a:r>
          </a:p>
        </p:txBody>
      </p:sp>
    </p:spTree>
    <p:extLst>
      <p:ext uri="{BB962C8B-B14F-4D97-AF65-F5344CB8AC3E}">
        <p14:creationId xmlns:p14="http://schemas.microsoft.com/office/powerpoint/2010/main" val="33999916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28§display§Q(s,a) \leftarrow&#10;Q(s,a) + \alpha \left[ &#10;r + \gamma \max_{a'}Q(s',a')&#10;- Q(s,a)&#10;\right]§svg§600§FALSE§" title="TexMaths">
            <a:extLst>
              <a:ext uri="{FF2B5EF4-FFF2-40B4-BE49-F238E27FC236}">
                <a16:creationId xmlns:a16="http://schemas.microsoft.com/office/drawing/2014/main" id="{6D068D1B-DAFC-9442-AF4B-3F768DCB2192}"/>
              </a:ext>
            </a:extLst>
          </p:cNvPr>
          <p:cNvGrpSpPr/>
          <p:nvPr/>
        </p:nvGrpSpPr>
        <p:grpSpPr>
          <a:xfrm>
            <a:off x="1056959" y="2038227"/>
            <a:ext cx="8086679" cy="638640"/>
            <a:chOff x="1056959" y="1829880"/>
            <a:chExt cx="8086679" cy="638640"/>
          </a:xfrm>
        </p:grpSpPr>
        <p:sp>
          <p:nvSpPr>
            <p:cNvPr id="3" name="Freeform 2">
              <a:extLst>
                <a:ext uri="{FF2B5EF4-FFF2-40B4-BE49-F238E27FC236}">
                  <a16:creationId xmlns:a16="http://schemas.microsoft.com/office/drawing/2014/main" id="{A1BDBCB4-1B2E-4444-8248-C8747321FECA}"/>
                </a:ext>
              </a:extLst>
            </p:cNvPr>
            <p:cNvSpPr/>
            <p:nvPr/>
          </p:nvSpPr>
          <p:spPr>
            <a:xfrm>
              <a:off x="1056959" y="1829880"/>
              <a:ext cx="8086679" cy="638640"/>
            </a:xfrm>
            <a:custGeom>
              <a:avLst/>
              <a:gdLst/>
              <a:ahLst/>
              <a:cxnLst>
                <a:cxn ang="3cd4">
                  <a:pos x="hc" y="t"/>
                </a:cxn>
                <a:cxn ang="cd2">
                  <a:pos x="l" y="vc"/>
                </a:cxn>
                <a:cxn ang="cd4">
                  <a:pos x="hc" y="b"/>
                </a:cxn>
                <a:cxn ang="0">
                  <a:pos x="r" y="vc"/>
                </a:cxn>
              </a:cxnLst>
              <a:rect l="l" t="t" r="r" b="b"/>
              <a:pathLst>
                <a:path w="22464" h="1775">
                  <a:moveTo>
                    <a:pt x="11233" y="1775"/>
                  </a:moveTo>
                  <a:lnTo>
                    <a:pt x="0" y="1775"/>
                  </a:lnTo>
                  <a:lnTo>
                    <a:pt x="0" y="0"/>
                  </a:lnTo>
                  <a:lnTo>
                    <a:pt x="22464" y="0"/>
                  </a:lnTo>
                  <a:lnTo>
                    <a:pt x="22464" y="1775"/>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 name="Freeform 3">
              <a:extLst>
                <a:ext uri="{FF2B5EF4-FFF2-40B4-BE49-F238E27FC236}">
                  <a16:creationId xmlns:a16="http://schemas.microsoft.com/office/drawing/2014/main" id="{1FC92558-423F-B34B-A832-F729075AC20B}"/>
                </a:ext>
              </a:extLst>
            </p:cNvPr>
            <p:cNvSpPr/>
            <p:nvPr/>
          </p:nvSpPr>
          <p:spPr>
            <a:xfrm>
              <a:off x="1074240" y="1987199"/>
              <a:ext cx="245520" cy="319320"/>
            </a:xfrm>
            <a:custGeom>
              <a:avLst/>
              <a:gdLst/>
              <a:ahLst/>
              <a:cxnLst>
                <a:cxn ang="3cd4">
                  <a:pos x="hc" y="t"/>
                </a:cxn>
                <a:cxn ang="cd2">
                  <a:pos x="l" y="vc"/>
                </a:cxn>
                <a:cxn ang="cd4">
                  <a:pos x="hc" y="b"/>
                </a:cxn>
                <a:cxn ang="0">
                  <a:pos x="r" y="vc"/>
                </a:cxn>
              </a:cxnLst>
              <a:rect l="l" t="t" r="r" b="b"/>
              <a:pathLst>
                <a:path w="683" h="888">
                  <a:moveTo>
                    <a:pt x="384" y="689"/>
                  </a:moveTo>
                  <a:cubicBezTo>
                    <a:pt x="538" y="633"/>
                    <a:pt x="683" y="456"/>
                    <a:pt x="683" y="266"/>
                  </a:cubicBezTo>
                  <a:cubicBezTo>
                    <a:pt x="683" y="106"/>
                    <a:pt x="577" y="0"/>
                    <a:pt x="431" y="0"/>
                  </a:cubicBezTo>
                  <a:cubicBezTo>
                    <a:pt x="218" y="0"/>
                    <a:pt x="0" y="224"/>
                    <a:pt x="0" y="454"/>
                  </a:cubicBezTo>
                  <a:cubicBezTo>
                    <a:pt x="0" y="619"/>
                    <a:pt x="112" y="717"/>
                    <a:pt x="252" y="717"/>
                  </a:cubicBezTo>
                  <a:cubicBezTo>
                    <a:pt x="277" y="717"/>
                    <a:pt x="311" y="714"/>
                    <a:pt x="350" y="703"/>
                  </a:cubicBezTo>
                  <a:cubicBezTo>
                    <a:pt x="347" y="764"/>
                    <a:pt x="347" y="767"/>
                    <a:pt x="347" y="778"/>
                  </a:cubicBezTo>
                  <a:cubicBezTo>
                    <a:pt x="347" y="809"/>
                    <a:pt x="347" y="888"/>
                    <a:pt x="428" y="888"/>
                  </a:cubicBezTo>
                  <a:cubicBezTo>
                    <a:pt x="546" y="888"/>
                    <a:pt x="594" y="706"/>
                    <a:pt x="594" y="697"/>
                  </a:cubicBezTo>
                  <a:cubicBezTo>
                    <a:pt x="594" y="689"/>
                    <a:pt x="585" y="686"/>
                    <a:pt x="582" y="686"/>
                  </a:cubicBezTo>
                  <a:cubicBezTo>
                    <a:pt x="574" y="686"/>
                    <a:pt x="571" y="692"/>
                    <a:pt x="571" y="697"/>
                  </a:cubicBezTo>
                  <a:cubicBezTo>
                    <a:pt x="546" y="767"/>
                    <a:pt x="490" y="792"/>
                    <a:pt x="454" y="792"/>
                  </a:cubicBezTo>
                  <a:cubicBezTo>
                    <a:pt x="409" y="792"/>
                    <a:pt x="395" y="764"/>
                    <a:pt x="384" y="689"/>
                  </a:cubicBezTo>
                  <a:close/>
                  <a:moveTo>
                    <a:pt x="199" y="683"/>
                  </a:moveTo>
                  <a:cubicBezTo>
                    <a:pt x="120" y="652"/>
                    <a:pt x="87" y="574"/>
                    <a:pt x="87" y="484"/>
                  </a:cubicBezTo>
                  <a:cubicBezTo>
                    <a:pt x="87" y="417"/>
                    <a:pt x="112" y="277"/>
                    <a:pt x="188" y="171"/>
                  </a:cubicBezTo>
                  <a:cubicBezTo>
                    <a:pt x="260" y="70"/>
                    <a:pt x="353" y="25"/>
                    <a:pt x="426" y="25"/>
                  </a:cubicBezTo>
                  <a:cubicBezTo>
                    <a:pt x="524" y="25"/>
                    <a:pt x="596" y="101"/>
                    <a:pt x="596" y="235"/>
                  </a:cubicBezTo>
                  <a:cubicBezTo>
                    <a:pt x="596" y="333"/>
                    <a:pt x="546" y="563"/>
                    <a:pt x="381" y="655"/>
                  </a:cubicBezTo>
                  <a:cubicBezTo>
                    <a:pt x="375" y="622"/>
                    <a:pt x="364" y="549"/>
                    <a:pt x="291" y="549"/>
                  </a:cubicBezTo>
                  <a:cubicBezTo>
                    <a:pt x="241" y="549"/>
                    <a:pt x="190" y="599"/>
                    <a:pt x="190" y="650"/>
                  </a:cubicBezTo>
                  <a:cubicBezTo>
                    <a:pt x="190" y="669"/>
                    <a:pt x="199" y="680"/>
                    <a:pt x="199" y="683"/>
                  </a:cubicBezTo>
                  <a:close/>
                  <a:moveTo>
                    <a:pt x="258" y="694"/>
                  </a:moveTo>
                  <a:cubicBezTo>
                    <a:pt x="246" y="694"/>
                    <a:pt x="213" y="694"/>
                    <a:pt x="213" y="650"/>
                  </a:cubicBezTo>
                  <a:cubicBezTo>
                    <a:pt x="213" y="610"/>
                    <a:pt x="252" y="571"/>
                    <a:pt x="291" y="571"/>
                  </a:cubicBezTo>
                  <a:cubicBezTo>
                    <a:pt x="333" y="571"/>
                    <a:pt x="353" y="596"/>
                    <a:pt x="353" y="655"/>
                  </a:cubicBezTo>
                  <a:cubicBezTo>
                    <a:pt x="353" y="669"/>
                    <a:pt x="353" y="672"/>
                    <a:pt x="342" y="675"/>
                  </a:cubicBezTo>
                  <a:cubicBezTo>
                    <a:pt x="316" y="686"/>
                    <a:pt x="286" y="694"/>
                    <a:pt x="258" y="69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 name="Freeform 4">
              <a:extLst>
                <a:ext uri="{FF2B5EF4-FFF2-40B4-BE49-F238E27FC236}">
                  <a16:creationId xmlns:a16="http://schemas.microsoft.com/office/drawing/2014/main" id="{20196D15-AC3A-0A45-B061-CD883108AADF}"/>
                </a:ext>
              </a:extLst>
            </p:cNvPr>
            <p:cNvSpPr/>
            <p:nvPr/>
          </p:nvSpPr>
          <p:spPr>
            <a:xfrm>
              <a:off x="1372319" y="1972080"/>
              <a:ext cx="83160" cy="354240"/>
            </a:xfrm>
            <a:custGeom>
              <a:avLst/>
              <a:gdLst/>
              <a:ahLst/>
              <a:cxnLst>
                <a:cxn ang="3cd4">
                  <a:pos x="hc" y="t"/>
                </a:cxn>
                <a:cxn ang="cd2">
                  <a:pos x="l" y="vc"/>
                </a:cxn>
                <a:cxn ang="cd4">
                  <a:pos x="hc" y="b"/>
                </a:cxn>
                <a:cxn ang="0">
                  <a:pos x="r" y="vc"/>
                </a:cxn>
              </a:cxnLst>
              <a:rect l="l" t="t" r="r" b="b"/>
              <a:pathLst>
                <a:path w="232" h="985">
                  <a:moveTo>
                    <a:pt x="232" y="977"/>
                  </a:moveTo>
                  <a:cubicBezTo>
                    <a:pt x="232" y="974"/>
                    <a:pt x="232" y="971"/>
                    <a:pt x="213" y="955"/>
                  </a:cubicBezTo>
                  <a:cubicBezTo>
                    <a:pt x="90" y="832"/>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5"/>
                    <a:pt x="221" y="985"/>
                  </a:cubicBezTo>
                  <a:cubicBezTo>
                    <a:pt x="227" y="985"/>
                    <a:pt x="232" y="983"/>
                    <a:pt x="232" y="97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 name="Freeform 5">
              <a:extLst>
                <a:ext uri="{FF2B5EF4-FFF2-40B4-BE49-F238E27FC236}">
                  <a16:creationId xmlns:a16="http://schemas.microsoft.com/office/drawing/2014/main" id="{97BBFE06-EBBD-BB4E-947E-FAE50F6B2DC3}"/>
                </a:ext>
              </a:extLst>
            </p:cNvPr>
            <p:cNvSpPr/>
            <p:nvPr/>
          </p:nvSpPr>
          <p:spPr>
            <a:xfrm>
              <a:off x="1493280" y="2080800"/>
              <a:ext cx="130680" cy="160920"/>
            </a:xfrm>
            <a:custGeom>
              <a:avLst/>
              <a:gdLst/>
              <a:ahLst/>
              <a:cxnLst>
                <a:cxn ang="3cd4">
                  <a:pos x="hc" y="t"/>
                </a:cxn>
                <a:cxn ang="cd2">
                  <a:pos x="l" y="vc"/>
                </a:cxn>
                <a:cxn ang="cd4">
                  <a:pos x="hc" y="b"/>
                </a:cxn>
                <a:cxn ang="0">
                  <a:pos x="r" y="vc"/>
                </a:cxn>
              </a:cxnLst>
              <a:rect l="l" t="t" r="r" b="b"/>
              <a:pathLst>
                <a:path w="364" h="448">
                  <a:moveTo>
                    <a:pt x="336" y="67"/>
                  </a:moveTo>
                  <a:cubicBezTo>
                    <a:pt x="308" y="67"/>
                    <a:pt x="288" y="90"/>
                    <a:pt x="288" y="112"/>
                  </a:cubicBezTo>
                  <a:cubicBezTo>
                    <a:pt x="288" y="126"/>
                    <a:pt x="297" y="140"/>
                    <a:pt x="319" y="140"/>
                  </a:cubicBezTo>
                  <a:cubicBezTo>
                    <a:pt x="342" y="140"/>
                    <a:pt x="364" y="123"/>
                    <a:pt x="364" y="84"/>
                  </a:cubicBezTo>
                  <a:cubicBezTo>
                    <a:pt x="364" y="42"/>
                    <a:pt x="322" y="0"/>
                    <a:pt x="246" y="0"/>
                  </a:cubicBezTo>
                  <a:cubicBezTo>
                    <a:pt x="115" y="0"/>
                    <a:pt x="78" y="101"/>
                    <a:pt x="78" y="146"/>
                  </a:cubicBezTo>
                  <a:cubicBezTo>
                    <a:pt x="78" y="221"/>
                    <a:pt x="154" y="238"/>
                    <a:pt x="182" y="244"/>
                  </a:cubicBezTo>
                  <a:cubicBezTo>
                    <a:pt x="232" y="252"/>
                    <a:pt x="286" y="263"/>
                    <a:pt x="286" y="319"/>
                  </a:cubicBezTo>
                  <a:cubicBezTo>
                    <a:pt x="286" y="344"/>
                    <a:pt x="263" y="426"/>
                    <a:pt x="143" y="426"/>
                  </a:cubicBezTo>
                  <a:cubicBezTo>
                    <a:pt x="129" y="426"/>
                    <a:pt x="53" y="426"/>
                    <a:pt x="31" y="375"/>
                  </a:cubicBezTo>
                  <a:cubicBezTo>
                    <a:pt x="67" y="378"/>
                    <a:pt x="92" y="350"/>
                    <a:pt x="92" y="322"/>
                  </a:cubicBezTo>
                  <a:cubicBezTo>
                    <a:pt x="92" y="300"/>
                    <a:pt x="76" y="288"/>
                    <a:pt x="56" y="288"/>
                  </a:cubicBezTo>
                  <a:cubicBezTo>
                    <a:pt x="31" y="288"/>
                    <a:pt x="0" y="308"/>
                    <a:pt x="0" y="353"/>
                  </a:cubicBezTo>
                  <a:cubicBezTo>
                    <a:pt x="0" y="409"/>
                    <a:pt x="56" y="448"/>
                    <a:pt x="143" y="448"/>
                  </a:cubicBezTo>
                  <a:cubicBezTo>
                    <a:pt x="302" y="448"/>
                    <a:pt x="342" y="328"/>
                    <a:pt x="342" y="286"/>
                  </a:cubicBezTo>
                  <a:cubicBezTo>
                    <a:pt x="342" y="249"/>
                    <a:pt x="322" y="224"/>
                    <a:pt x="311" y="213"/>
                  </a:cubicBezTo>
                  <a:cubicBezTo>
                    <a:pt x="283" y="185"/>
                    <a:pt x="255" y="179"/>
                    <a:pt x="210" y="171"/>
                  </a:cubicBezTo>
                  <a:cubicBezTo>
                    <a:pt x="176" y="162"/>
                    <a:pt x="137" y="157"/>
                    <a:pt x="137" y="112"/>
                  </a:cubicBezTo>
                  <a:cubicBezTo>
                    <a:pt x="137" y="81"/>
                    <a:pt x="160" y="22"/>
                    <a:pt x="246" y="22"/>
                  </a:cubicBezTo>
                  <a:cubicBezTo>
                    <a:pt x="272" y="22"/>
                    <a:pt x="322" y="28"/>
                    <a:pt x="336" y="6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 name="Freeform 6">
              <a:extLst>
                <a:ext uri="{FF2B5EF4-FFF2-40B4-BE49-F238E27FC236}">
                  <a16:creationId xmlns:a16="http://schemas.microsoft.com/office/drawing/2014/main" id="{825F1EB2-3BA6-5140-B0E8-68FEB926526D}"/>
                </a:ext>
              </a:extLst>
            </p:cNvPr>
            <p:cNvSpPr/>
            <p:nvPr/>
          </p:nvSpPr>
          <p:spPr>
            <a:xfrm>
              <a:off x="1671839" y="2199600"/>
              <a:ext cx="42120" cy="106560"/>
            </a:xfrm>
            <a:custGeom>
              <a:avLst/>
              <a:gdLst/>
              <a:ahLst/>
              <a:cxnLst>
                <a:cxn ang="3cd4">
                  <a:pos x="hc" y="t"/>
                </a:cxn>
                <a:cxn ang="cd2">
                  <a:pos x="l" y="vc"/>
                </a:cxn>
                <a:cxn ang="cd4">
                  <a:pos x="hc" y="b"/>
                </a:cxn>
                <a:cxn ang="0">
                  <a:pos x="r" y="vc"/>
                </a:cxn>
              </a:cxnLst>
              <a:rect l="l" t="t" r="r" b="b"/>
              <a:pathLst>
                <a:path w="118" h="297">
                  <a:moveTo>
                    <a:pt x="118" y="104"/>
                  </a:moveTo>
                  <a:cubicBezTo>
                    <a:pt x="118" y="39"/>
                    <a:pt x="92" y="0"/>
                    <a:pt x="53" y="0"/>
                  </a:cubicBezTo>
                  <a:cubicBezTo>
                    <a:pt x="20" y="0"/>
                    <a:pt x="0" y="25"/>
                    <a:pt x="0" y="53"/>
                  </a:cubicBezTo>
                  <a:cubicBezTo>
                    <a:pt x="0" y="78"/>
                    <a:pt x="20" y="106"/>
                    <a:pt x="53" y="106"/>
                  </a:cubicBezTo>
                  <a:cubicBezTo>
                    <a:pt x="64" y="106"/>
                    <a:pt x="78" y="101"/>
                    <a:pt x="90" y="92"/>
                  </a:cubicBezTo>
                  <a:cubicBezTo>
                    <a:pt x="92" y="90"/>
                    <a:pt x="92" y="90"/>
                    <a:pt x="92" y="90"/>
                  </a:cubicBezTo>
                  <a:cubicBezTo>
                    <a:pt x="95" y="90"/>
                    <a:pt x="95" y="90"/>
                    <a:pt x="95" y="104"/>
                  </a:cubicBezTo>
                  <a:cubicBezTo>
                    <a:pt x="95" y="179"/>
                    <a:pt x="62" y="238"/>
                    <a:pt x="28" y="272"/>
                  </a:cubicBezTo>
                  <a:cubicBezTo>
                    <a:pt x="17" y="280"/>
                    <a:pt x="17" y="283"/>
                    <a:pt x="17" y="286"/>
                  </a:cubicBezTo>
                  <a:cubicBezTo>
                    <a:pt x="17" y="294"/>
                    <a:pt x="22" y="297"/>
                    <a:pt x="25" y="297"/>
                  </a:cubicBezTo>
                  <a:cubicBezTo>
                    <a:pt x="36" y="297"/>
                    <a:pt x="118" y="221"/>
                    <a:pt x="118" y="10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 name="Freeform 7">
              <a:extLst>
                <a:ext uri="{FF2B5EF4-FFF2-40B4-BE49-F238E27FC236}">
                  <a16:creationId xmlns:a16="http://schemas.microsoft.com/office/drawing/2014/main" id="{A75A45EC-6E3A-2B40-9566-600B83BDCF6B}"/>
                </a:ext>
              </a:extLst>
            </p:cNvPr>
            <p:cNvSpPr/>
            <p:nvPr/>
          </p:nvSpPr>
          <p:spPr>
            <a:xfrm>
              <a:off x="1812960" y="2080800"/>
              <a:ext cx="163080" cy="160920"/>
            </a:xfrm>
            <a:custGeom>
              <a:avLst/>
              <a:gdLst/>
              <a:ahLst/>
              <a:cxnLst>
                <a:cxn ang="3cd4">
                  <a:pos x="hc" y="t"/>
                </a:cxn>
                <a:cxn ang="cd2">
                  <a:pos x="l" y="vc"/>
                </a:cxn>
                <a:cxn ang="cd4">
                  <a:pos x="hc" y="b"/>
                </a:cxn>
                <a:cxn ang="0">
                  <a:pos x="r" y="vc"/>
                </a:cxn>
              </a:cxnLst>
              <a:rect l="l" t="t" r="r" b="b"/>
              <a:pathLst>
                <a:path w="454" h="448">
                  <a:moveTo>
                    <a:pt x="330" y="64"/>
                  </a:moveTo>
                  <a:cubicBezTo>
                    <a:pt x="311" y="28"/>
                    <a:pt x="283" y="0"/>
                    <a:pt x="238" y="0"/>
                  </a:cubicBezTo>
                  <a:cubicBezTo>
                    <a:pt x="123" y="0"/>
                    <a:pt x="0" y="146"/>
                    <a:pt x="0" y="291"/>
                  </a:cubicBezTo>
                  <a:cubicBezTo>
                    <a:pt x="0" y="384"/>
                    <a:pt x="53" y="448"/>
                    <a:pt x="132" y="448"/>
                  </a:cubicBezTo>
                  <a:cubicBezTo>
                    <a:pt x="151" y="448"/>
                    <a:pt x="202" y="445"/>
                    <a:pt x="260" y="375"/>
                  </a:cubicBezTo>
                  <a:cubicBezTo>
                    <a:pt x="269" y="417"/>
                    <a:pt x="302" y="448"/>
                    <a:pt x="350" y="448"/>
                  </a:cubicBezTo>
                  <a:cubicBezTo>
                    <a:pt x="386" y="448"/>
                    <a:pt x="409" y="426"/>
                    <a:pt x="423" y="395"/>
                  </a:cubicBezTo>
                  <a:cubicBezTo>
                    <a:pt x="440" y="358"/>
                    <a:pt x="454" y="297"/>
                    <a:pt x="454" y="297"/>
                  </a:cubicBezTo>
                  <a:cubicBezTo>
                    <a:pt x="454" y="286"/>
                    <a:pt x="445" y="286"/>
                    <a:pt x="442" y="286"/>
                  </a:cubicBezTo>
                  <a:cubicBezTo>
                    <a:pt x="431" y="286"/>
                    <a:pt x="431" y="291"/>
                    <a:pt x="428" y="305"/>
                  </a:cubicBezTo>
                  <a:cubicBezTo>
                    <a:pt x="412" y="370"/>
                    <a:pt x="392" y="426"/>
                    <a:pt x="353" y="426"/>
                  </a:cubicBezTo>
                  <a:cubicBezTo>
                    <a:pt x="325" y="426"/>
                    <a:pt x="322" y="400"/>
                    <a:pt x="322" y="381"/>
                  </a:cubicBezTo>
                  <a:cubicBezTo>
                    <a:pt x="322" y="358"/>
                    <a:pt x="325" y="353"/>
                    <a:pt x="336" y="308"/>
                  </a:cubicBezTo>
                  <a:cubicBezTo>
                    <a:pt x="347" y="266"/>
                    <a:pt x="347" y="258"/>
                    <a:pt x="358" y="218"/>
                  </a:cubicBezTo>
                  <a:lnTo>
                    <a:pt x="392" y="81"/>
                  </a:lnTo>
                  <a:cubicBezTo>
                    <a:pt x="400" y="53"/>
                    <a:pt x="400" y="50"/>
                    <a:pt x="400" y="48"/>
                  </a:cubicBezTo>
                  <a:cubicBezTo>
                    <a:pt x="400" y="31"/>
                    <a:pt x="389" y="20"/>
                    <a:pt x="372" y="20"/>
                  </a:cubicBezTo>
                  <a:cubicBezTo>
                    <a:pt x="347" y="20"/>
                    <a:pt x="333" y="42"/>
                    <a:pt x="330" y="64"/>
                  </a:cubicBezTo>
                  <a:close/>
                  <a:moveTo>
                    <a:pt x="266" y="319"/>
                  </a:moveTo>
                  <a:cubicBezTo>
                    <a:pt x="260" y="339"/>
                    <a:pt x="260" y="339"/>
                    <a:pt x="246" y="356"/>
                  </a:cubicBezTo>
                  <a:cubicBezTo>
                    <a:pt x="202" y="412"/>
                    <a:pt x="162" y="426"/>
                    <a:pt x="134" y="426"/>
                  </a:cubicBezTo>
                  <a:cubicBezTo>
                    <a:pt x="84" y="426"/>
                    <a:pt x="70" y="372"/>
                    <a:pt x="70" y="333"/>
                  </a:cubicBezTo>
                  <a:cubicBezTo>
                    <a:pt x="70" y="286"/>
                    <a:pt x="101" y="162"/>
                    <a:pt x="126" y="118"/>
                  </a:cubicBezTo>
                  <a:cubicBezTo>
                    <a:pt x="157" y="59"/>
                    <a:pt x="199" y="22"/>
                    <a:pt x="241" y="22"/>
                  </a:cubicBezTo>
                  <a:cubicBezTo>
                    <a:pt x="305" y="22"/>
                    <a:pt x="319" y="104"/>
                    <a:pt x="319" y="109"/>
                  </a:cubicBezTo>
                  <a:cubicBezTo>
                    <a:pt x="319" y="115"/>
                    <a:pt x="316" y="120"/>
                    <a:pt x="314" y="12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 name="Freeform 8">
              <a:extLst>
                <a:ext uri="{FF2B5EF4-FFF2-40B4-BE49-F238E27FC236}">
                  <a16:creationId xmlns:a16="http://schemas.microsoft.com/office/drawing/2014/main" id="{2D9967BE-1CF4-6C4C-9B24-126D25E52F3E}"/>
                </a:ext>
              </a:extLst>
            </p:cNvPr>
            <p:cNvSpPr/>
            <p:nvPr/>
          </p:nvSpPr>
          <p:spPr>
            <a:xfrm>
              <a:off x="2005560" y="1972080"/>
              <a:ext cx="83160" cy="354240"/>
            </a:xfrm>
            <a:custGeom>
              <a:avLst/>
              <a:gdLst/>
              <a:ahLst/>
              <a:cxnLst>
                <a:cxn ang="3cd4">
                  <a:pos x="hc" y="t"/>
                </a:cxn>
                <a:cxn ang="cd2">
                  <a:pos x="l" y="vc"/>
                </a:cxn>
                <a:cxn ang="cd4">
                  <a:pos x="hc" y="b"/>
                </a:cxn>
                <a:cxn ang="0">
                  <a:pos x="r" y="vc"/>
                </a:cxn>
              </a:cxnLst>
              <a:rect l="l" t="t" r="r" b="b"/>
              <a:pathLst>
                <a:path w="232" h="985">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4"/>
                    <a:pt x="137" y="837"/>
                    <a:pt x="14" y="960"/>
                  </a:cubicBezTo>
                  <a:cubicBezTo>
                    <a:pt x="0" y="971"/>
                    <a:pt x="0" y="974"/>
                    <a:pt x="0" y="977"/>
                  </a:cubicBezTo>
                  <a:cubicBezTo>
                    <a:pt x="0" y="983"/>
                    <a:pt x="3" y="985"/>
                    <a:pt x="11" y="985"/>
                  </a:cubicBezTo>
                  <a:cubicBezTo>
                    <a:pt x="20" y="985"/>
                    <a:pt x="109" y="918"/>
                    <a:pt x="168" y="795"/>
                  </a:cubicBezTo>
                  <a:cubicBezTo>
                    <a:pt x="218" y="686"/>
                    <a:pt x="232" y="577"/>
                    <a:pt x="232" y="49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 name="Freeform 9">
              <a:extLst>
                <a:ext uri="{FF2B5EF4-FFF2-40B4-BE49-F238E27FC236}">
                  <a16:creationId xmlns:a16="http://schemas.microsoft.com/office/drawing/2014/main" id="{A8FBAB31-7248-FF48-B9C3-73ECA6F00358}"/>
                </a:ext>
              </a:extLst>
            </p:cNvPr>
            <p:cNvSpPr/>
            <p:nvPr/>
          </p:nvSpPr>
          <p:spPr>
            <a:xfrm>
              <a:off x="2241360" y="2056680"/>
              <a:ext cx="315000" cy="185040"/>
            </a:xfrm>
            <a:custGeom>
              <a:avLst/>
              <a:gdLst/>
              <a:ahLst/>
              <a:cxnLst>
                <a:cxn ang="3cd4">
                  <a:pos x="hc" y="t"/>
                </a:cxn>
                <a:cxn ang="cd2">
                  <a:pos x="l" y="vc"/>
                </a:cxn>
                <a:cxn ang="cd4">
                  <a:pos x="hc" y="b"/>
                </a:cxn>
                <a:cxn ang="0">
                  <a:pos x="r" y="vc"/>
                </a:cxn>
              </a:cxnLst>
              <a:rect l="l" t="t" r="r" b="b"/>
              <a:pathLst>
                <a:path w="876" h="515">
                  <a:moveTo>
                    <a:pt x="840" y="277"/>
                  </a:moveTo>
                  <a:cubicBezTo>
                    <a:pt x="860" y="277"/>
                    <a:pt x="876" y="277"/>
                    <a:pt x="876" y="258"/>
                  </a:cubicBezTo>
                  <a:cubicBezTo>
                    <a:pt x="876" y="238"/>
                    <a:pt x="860" y="238"/>
                    <a:pt x="840" y="238"/>
                  </a:cubicBezTo>
                  <a:lnTo>
                    <a:pt x="106" y="238"/>
                  </a:lnTo>
                  <a:cubicBezTo>
                    <a:pt x="162" y="196"/>
                    <a:pt x="188" y="157"/>
                    <a:pt x="196" y="143"/>
                  </a:cubicBezTo>
                  <a:cubicBezTo>
                    <a:pt x="241" y="76"/>
                    <a:pt x="249" y="14"/>
                    <a:pt x="249" y="11"/>
                  </a:cubicBezTo>
                  <a:cubicBezTo>
                    <a:pt x="249" y="0"/>
                    <a:pt x="238" y="0"/>
                    <a:pt x="230" y="0"/>
                  </a:cubicBezTo>
                  <a:cubicBezTo>
                    <a:pt x="213" y="0"/>
                    <a:pt x="210" y="3"/>
                    <a:pt x="207" y="20"/>
                  </a:cubicBezTo>
                  <a:cubicBezTo>
                    <a:pt x="185" y="118"/>
                    <a:pt x="126" y="199"/>
                    <a:pt x="14" y="246"/>
                  </a:cubicBezTo>
                  <a:cubicBezTo>
                    <a:pt x="3" y="249"/>
                    <a:pt x="0" y="252"/>
                    <a:pt x="0" y="258"/>
                  </a:cubicBezTo>
                  <a:cubicBezTo>
                    <a:pt x="0" y="266"/>
                    <a:pt x="6" y="266"/>
                    <a:pt x="14" y="272"/>
                  </a:cubicBezTo>
                  <a:cubicBezTo>
                    <a:pt x="118" y="314"/>
                    <a:pt x="185" y="392"/>
                    <a:pt x="207" y="501"/>
                  </a:cubicBezTo>
                  <a:cubicBezTo>
                    <a:pt x="210" y="512"/>
                    <a:pt x="213" y="515"/>
                    <a:pt x="230" y="515"/>
                  </a:cubicBezTo>
                  <a:cubicBezTo>
                    <a:pt x="238" y="515"/>
                    <a:pt x="249" y="515"/>
                    <a:pt x="249" y="504"/>
                  </a:cubicBezTo>
                  <a:cubicBezTo>
                    <a:pt x="249" y="504"/>
                    <a:pt x="241" y="440"/>
                    <a:pt x="199" y="375"/>
                  </a:cubicBezTo>
                  <a:cubicBezTo>
                    <a:pt x="179" y="344"/>
                    <a:pt x="151" y="311"/>
                    <a:pt x="106" y="27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 name="Freeform 10">
              <a:extLst>
                <a:ext uri="{FF2B5EF4-FFF2-40B4-BE49-F238E27FC236}">
                  <a16:creationId xmlns:a16="http://schemas.microsoft.com/office/drawing/2014/main" id="{DB236DAF-43EA-8442-9A87-2D60D4137F58}"/>
                </a:ext>
              </a:extLst>
            </p:cNvPr>
            <p:cNvSpPr/>
            <p:nvPr/>
          </p:nvSpPr>
          <p:spPr>
            <a:xfrm>
              <a:off x="2692080" y="1987199"/>
              <a:ext cx="245520" cy="319320"/>
            </a:xfrm>
            <a:custGeom>
              <a:avLst/>
              <a:gdLst/>
              <a:ahLst/>
              <a:cxnLst>
                <a:cxn ang="3cd4">
                  <a:pos x="hc" y="t"/>
                </a:cxn>
                <a:cxn ang="cd2">
                  <a:pos x="l" y="vc"/>
                </a:cxn>
                <a:cxn ang="cd4">
                  <a:pos x="hc" y="b"/>
                </a:cxn>
                <a:cxn ang="0">
                  <a:pos x="r" y="vc"/>
                </a:cxn>
              </a:cxnLst>
              <a:rect l="l" t="t" r="r" b="b"/>
              <a:pathLst>
                <a:path w="683" h="888">
                  <a:moveTo>
                    <a:pt x="384" y="689"/>
                  </a:moveTo>
                  <a:cubicBezTo>
                    <a:pt x="538" y="633"/>
                    <a:pt x="683" y="456"/>
                    <a:pt x="683" y="266"/>
                  </a:cubicBezTo>
                  <a:cubicBezTo>
                    <a:pt x="683" y="106"/>
                    <a:pt x="577" y="0"/>
                    <a:pt x="431" y="0"/>
                  </a:cubicBezTo>
                  <a:cubicBezTo>
                    <a:pt x="218" y="0"/>
                    <a:pt x="0" y="224"/>
                    <a:pt x="0" y="454"/>
                  </a:cubicBezTo>
                  <a:cubicBezTo>
                    <a:pt x="0" y="619"/>
                    <a:pt x="112" y="717"/>
                    <a:pt x="252" y="717"/>
                  </a:cubicBezTo>
                  <a:cubicBezTo>
                    <a:pt x="277" y="717"/>
                    <a:pt x="311" y="714"/>
                    <a:pt x="350" y="703"/>
                  </a:cubicBezTo>
                  <a:cubicBezTo>
                    <a:pt x="347" y="764"/>
                    <a:pt x="347" y="767"/>
                    <a:pt x="347" y="778"/>
                  </a:cubicBezTo>
                  <a:cubicBezTo>
                    <a:pt x="347" y="809"/>
                    <a:pt x="347" y="888"/>
                    <a:pt x="428" y="888"/>
                  </a:cubicBezTo>
                  <a:cubicBezTo>
                    <a:pt x="546" y="888"/>
                    <a:pt x="594" y="706"/>
                    <a:pt x="594" y="697"/>
                  </a:cubicBezTo>
                  <a:cubicBezTo>
                    <a:pt x="594" y="689"/>
                    <a:pt x="585" y="686"/>
                    <a:pt x="582" y="686"/>
                  </a:cubicBezTo>
                  <a:cubicBezTo>
                    <a:pt x="574" y="686"/>
                    <a:pt x="571" y="692"/>
                    <a:pt x="571" y="697"/>
                  </a:cubicBezTo>
                  <a:cubicBezTo>
                    <a:pt x="546" y="767"/>
                    <a:pt x="490" y="792"/>
                    <a:pt x="454" y="792"/>
                  </a:cubicBezTo>
                  <a:cubicBezTo>
                    <a:pt x="409" y="792"/>
                    <a:pt x="395" y="764"/>
                    <a:pt x="384" y="689"/>
                  </a:cubicBezTo>
                  <a:close/>
                  <a:moveTo>
                    <a:pt x="199" y="683"/>
                  </a:moveTo>
                  <a:cubicBezTo>
                    <a:pt x="120" y="652"/>
                    <a:pt x="87" y="574"/>
                    <a:pt x="87" y="484"/>
                  </a:cubicBezTo>
                  <a:cubicBezTo>
                    <a:pt x="87" y="417"/>
                    <a:pt x="112" y="277"/>
                    <a:pt x="188" y="171"/>
                  </a:cubicBezTo>
                  <a:cubicBezTo>
                    <a:pt x="260" y="70"/>
                    <a:pt x="353" y="25"/>
                    <a:pt x="426" y="25"/>
                  </a:cubicBezTo>
                  <a:cubicBezTo>
                    <a:pt x="524" y="25"/>
                    <a:pt x="596" y="101"/>
                    <a:pt x="596" y="235"/>
                  </a:cubicBezTo>
                  <a:cubicBezTo>
                    <a:pt x="596" y="333"/>
                    <a:pt x="546" y="563"/>
                    <a:pt x="381" y="655"/>
                  </a:cubicBezTo>
                  <a:cubicBezTo>
                    <a:pt x="375" y="622"/>
                    <a:pt x="364" y="549"/>
                    <a:pt x="291" y="549"/>
                  </a:cubicBezTo>
                  <a:cubicBezTo>
                    <a:pt x="241" y="549"/>
                    <a:pt x="190" y="599"/>
                    <a:pt x="190" y="650"/>
                  </a:cubicBezTo>
                  <a:cubicBezTo>
                    <a:pt x="190" y="669"/>
                    <a:pt x="199" y="680"/>
                    <a:pt x="199" y="683"/>
                  </a:cubicBezTo>
                  <a:close/>
                  <a:moveTo>
                    <a:pt x="258" y="694"/>
                  </a:moveTo>
                  <a:cubicBezTo>
                    <a:pt x="246" y="694"/>
                    <a:pt x="213" y="694"/>
                    <a:pt x="213" y="650"/>
                  </a:cubicBezTo>
                  <a:cubicBezTo>
                    <a:pt x="213" y="610"/>
                    <a:pt x="252" y="571"/>
                    <a:pt x="291" y="571"/>
                  </a:cubicBezTo>
                  <a:cubicBezTo>
                    <a:pt x="333" y="571"/>
                    <a:pt x="353" y="596"/>
                    <a:pt x="353" y="655"/>
                  </a:cubicBezTo>
                  <a:cubicBezTo>
                    <a:pt x="353" y="669"/>
                    <a:pt x="353" y="672"/>
                    <a:pt x="342" y="675"/>
                  </a:cubicBezTo>
                  <a:cubicBezTo>
                    <a:pt x="316" y="686"/>
                    <a:pt x="286" y="694"/>
                    <a:pt x="258" y="69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 name="Freeform 11">
              <a:extLst>
                <a:ext uri="{FF2B5EF4-FFF2-40B4-BE49-F238E27FC236}">
                  <a16:creationId xmlns:a16="http://schemas.microsoft.com/office/drawing/2014/main" id="{7B4FB8D3-C08C-4241-A4AF-66878CD0FB26}"/>
                </a:ext>
              </a:extLst>
            </p:cNvPr>
            <p:cNvSpPr/>
            <p:nvPr/>
          </p:nvSpPr>
          <p:spPr>
            <a:xfrm>
              <a:off x="2989440" y="1972080"/>
              <a:ext cx="83160" cy="354240"/>
            </a:xfrm>
            <a:custGeom>
              <a:avLst/>
              <a:gdLst/>
              <a:ahLst/>
              <a:cxnLst>
                <a:cxn ang="3cd4">
                  <a:pos x="hc" y="t"/>
                </a:cxn>
                <a:cxn ang="cd2">
                  <a:pos x="l" y="vc"/>
                </a:cxn>
                <a:cxn ang="cd4">
                  <a:pos x="hc" y="b"/>
                </a:cxn>
                <a:cxn ang="0">
                  <a:pos x="r" y="vc"/>
                </a:cxn>
              </a:cxnLst>
              <a:rect l="l" t="t" r="r" b="b"/>
              <a:pathLst>
                <a:path w="232" h="985">
                  <a:moveTo>
                    <a:pt x="232" y="977"/>
                  </a:moveTo>
                  <a:cubicBezTo>
                    <a:pt x="232" y="974"/>
                    <a:pt x="232" y="971"/>
                    <a:pt x="213" y="955"/>
                  </a:cubicBezTo>
                  <a:cubicBezTo>
                    <a:pt x="90" y="832"/>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5"/>
                    <a:pt x="221" y="985"/>
                  </a:cubicBezTo>
                  <a:cubicBezTo>
                    <a:pt x="227" y="985"/>
                    <a:pt x="232" y="983"/>
                    <a:pt x="232" y="97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 name="Freeform 12">
              <a:extLst>
                <a:ext uri="{FF2B5EF4-FFF2-40B4-BE49-F238E27FC236}">
                  <a16:creationId xmlns:a16="http://schemas.microsoft.com/office/drawing/2014/main" id="{8364E51B-B76D-CD4A-9F44-73D89BA3EE41}"/>
                </a:ext>
              </a:extLst>
            </p:cNvPr>
            <p:cNvSpPr/>
            <p:nvPr/>
          </p:nvSpPr>
          <p:spPr>
            <a:xfrm>
              <a:off x="3110039" y="2080800"/>
              <a:ext cx="130680" cy="160920"/>
            </a:xfrm>
            <a:custGeom>
              <a:avLst/>
              <a:gdLst/>
              <a:ahLst/>
              <a:cxnLst>
                <a:cxn ang="3cd4">
                  <a:pos x="hc" y="t"/>
                </a:cxn>
                <a:cxn ang="cd2">
                  <a:pos x="l" y="vc"/>
                </a:cxn>
                <a:cxn ang="cd4">
                  <a:pos x="hc" y="b"/>
                </a:cxn>
                <a:cxn ang="0">
                  <a:pos x="r" y="vc"/>
                </a:cxn>
              </a:cxnLst>
              <a:rect l="l" t="t" r="r" b="b"/>
              <a:pathLst>
                <a:path w="364" h="448">
                  <a:moveTo>
                    <a:pt x="336" y="67"/>
                  </a:moveTo>
                  <a:cubicBezTo>
                    <a:pt x="308" y="67"/>
                    <a:pt x="288" y="90"/>
                    <a:pt x="288" y="112"/>
                  </a:cubicBezTo>
                  <a:cubicBezTo>
                    <a:pt x="288" y="126"/>
                    <a:pt x="297" y="140"/>
                    <a:pt x="319" y="140"/>
                  </a:cubicBezTo>
                  <a:cubicBezTo>
                    <a:pt x="342" y="140"/>
                    <a:pt x="364" y="123"/>
                    <a:pt x="364" y="84"/>
                  </a:cubicBezTo>
                  <a:cubicBezTo>
                    <a:pt x="364" y="42"/>
                    <a:pt x="322" y="0"/>
                    <a:pt x="246" y="0"/>
                  </a:cubicBezTo>
                  <a:cubicBezTo>
                    <a:pt x="115" y="0"/>
                    <a:pt x="78" y="101"/>
                    <a:pt x="78" y="146"/>
                  </a:cubicBezTo>
                  <a:cubicBezTo>
                    <a:pt x="78" y="221"/>
                    <a:pt x="154" y="238"/>
                    <a:pt x="182" y="244"/>
                  </a:cubicBezTo>
                  <a:cubicBezTo>
                    <a:pt x="232" y="252"/>
                    <a:pt x="286" y="263"/>
                    <a:pt x="286" y="319"/>
                  </a:cubicBezTo>
                  <a:cubicBezTo>
                    <a:pt x="286" y="344"/>
                    <a:pt x="263" y="426"/>
                    <a:pt x="143" y="426"/>
                  </a:cubicBezTo>
                  <a:cubicBezTo>
                    <a:pt x="129" y="426"/>
                    <a:pt x="53" y="426"/>
                    <a:pt x="31" y="375"/>
                  </a:cubicBezTo>
                  <a:cubicBezTo>
                    <a:pt x="67" y="378"/>
                    <a:pt x="92" y="350"/>
                    <a:pt x="92" y="322"/>
                  </a:cubicBezTo>
                  <a:cubicBezTo>
                    <a:pt x="92" y="300"/>
                    <a:pt x="76" y="288"/>
                    <a:pt x="56" y="288"/>
                  </a:cubicBezTo>
                  <a:cubicBezTo>
                    <a:pt x="31" y="288"/>
                    <a:pt x="0" y="308"/>
                    <a:pt x="0" y="353"/>
                  </a:cubicBezTo>
                  <a:cubicBezTo>
                    <a:pt x="0" y="409"/>
                    <a:pt x="56" y="448"/>
                    <a:pt x="143" y="448"/>
                  </a:cubicBezTo>
                  <a:cubicBezTo>
                    <a:pt x="302" y="448"/>
                    <a:pt x="342" y="328"/>
                    <a:pt x="342" y="286"/>
                  </a:cubicBezTo>
                  <a:cubicBezTo>
                    <a:pt x="342" y="249"/>
                    <a:pt x="322" y="224"/>
                    <a:pt x="311" y="213"/>
                  </a:cubicBezTo>
                  <a:cubicBezTo>
                    <a:pt x="283" y="185"/>
                    <a:pt x="255" y="179"/>
                    <a:pt x="210" y="171"/>
                  </a:cubicBezTo>
                  <a:cubicBezTo>
                    <a:pt x="176" y="162"/>
                    <a:pt x="137" y="157"/>
                    <a:pt x="137" y="112"/>
                  </a:cubicBezTo>
                  <a:cubicBezTo>
                    <a:pt x="137" y="81"/>
                    <a:pt x="160" y="22"/>
                    <a:pt x="246" y="22"/>
                  </a:cubicBezTo>
                  <a:cubicBezTo>
                    <a:pt x="272" y="22"/>
                    <a:pt x="322" y="28"/>
                    <a:pt x="336" y="6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 name="Freeform 13">
              <a:extLst>
                <a:ext uri="{FF2B5EF4-FFF2-40B4-BE49-F238E27FC236}">
                  <a16:creationId xmlns:a16="http://schemas.microsoft.com/office/drawing/2014/main" id="{79FA4BCD-AB73-6F4C-97BE-1C9DC208FE1E}"/>
                </a:ext>
              </a:extLst>
            </p:cNvPr>
            <p:cNvSpPr/>
            <p:nvPr/>
          </p:nvSpPr>
          <p:spPr>
            <a:xfrm>
              <a:off x="3288600" y="2199600"/>
              <a:ext cx="42120" cy="106560"/>
            </a:xfrm>
            <a:custGeom>
              <a:avLst/>
              <a:gdLst/>
              <a:ahLst/>
              <a:cxnLst>
                <a:cxn ang="3cd4">
                  <a:pos x="hc" y="t"/>
                </a:cxn>
                <a:cxn ang="cd2">
                  <a:pos x="l" y="vc"/>
                </a:cxn>
                <a:cxn ang="cd4">
                  <a:pos x="hc" y="b"/>
                </a:cxn>
                <a:cxn ang="0">
                  <a:pos x="r" y="vc"/>
                </a:cxn>
              </a:cxnLst>
              <a:rect l="l" t="t" r="r" b="b"/>
              <a:pathLst>
                <a:path w="118" h="297">
                  <a:moveTo>
                    <a:pt x="118" y="104"/>
                  </a:moveTo>
                  <a:cubicBezTo>
                    <a:pt x="118" y="39"/>
                    <a:pt x="92" y="0"/>
                    <a:pt x="53" y="0"/>
                  </a:cubicBezTo>
                  <a:cubicBezTo>
                    <a:pt x="20" y="0"/>
                    <a:pt x="0" y="25"/>
                    <a:pt x="0" y="53"/>
                  </a:cubicBezTo>
                  <a:cubicBezTo>
                    <a:pt x="0" y="78"/>
                    <a:pt x="20" y="106"/>
                    <a:pt x="53" y="106"/>
                  </a:cubicBezTo>
                  <a:cubicBezTo>
                    <a:pt x="64" y="106"/>
                    <a:pt x="78" y="101"/>
                    <a:pt x="90" y="92"/>
                  </a:cubicBezTo>
                  <a:cubicBezTo>
                    <a:pt x="92" y="90"/>
                    <a:pt x="92" y="90"/>
                    <a:pt x="92" y="90"/>
                  </a:cubicBezTo>
                  <a:cubicBezTo>
                    <a:pt x="95" y="90"/>
                    <a:pt x="95" y="90"/>
                    <a:pt x="95" y="104"/>
                  </a:cubicBezTo>
                  <a:cubicBezTo>
                    <a:pt x="95" y="179"/>
                    <a:pt x="62" y="238"/>
                    <a:pt x="28" y="272"/>
                  </a:cubicBezTo>
                  <a:cubicBezTo>
                    <a:pt x="17" y="280"/>
                    <a:pt x="17" y="283"/>
                    <a:pt x="17" y="286"/>
                  </a:cubicBezTo>
                  <a:cubicBezTo>
                    <a:pt x="17" y="294"/>
                    <a:pt x="22" y="297"/>
                    <a:pt x="25" y="297"/>
                  </a:cubicBezTo>
                  <a:cubicBezTo>
                    <a:pt x="36" y="297"/>
                    <a:pt x="118" y="221"/>
                    <a:pt x="118" y="10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 name="Freeform 14">
              <a:extLst>
                <a:ext uri="{FF2B5EF4-FFF2-40B4-BE49-F238E27FC236}">
                  <a16:creationId xmlns:a16="http://schemas.microsoft.com/office/drawing/2014/main" id="{474D8CEE-D3BD-394C-A384-022E0A08AA19}"/>
                </a:ext>
              </a:extLst>
            </p:cNvPr>
            <p:cNvSpPr/>
            <p:nvPr/>
          </p:nvSpPr>
          <p:spPr>
            <a:xfrm>
              <a:off x="3429719" y="2080800"/>
              <a:ext cx="163080" cy="160920"/>
            </a:xfrm>
            <a:custGeom>
              <a:avLst/>
              <a:gdLst/>
              <a:ahLst/>
              <a:cxnLst>
                <a:cxn ang="3cd4">
                  <a:pos x="hc" y="t"/>
                </a:cxn>
                <a:cxn ang="cd2">
                  <a:pos x="l" y="vc"/>
                </a:cxn>
                <a:cxn ang="cd4">
                  <a:pos x="hc" y="b"/>
                </a:cxn>
                <a:cxn ang="0">
                  <a:pos x="r" y="vc"/>
                </a:cxn>
              </a:cxnLst>
              <a:rect l="l" t="t" r="r" b="b"/>
              <a:pathLst>
                <a:path w="454" h="448">
                  <a:moveTo>
                    <a:pt x="330" y="64"/>
                  </a:moveTo>
                  <a:cubicBezTo>
                    <a:pt x="311" y="28"/>
                    <a:pt x="283" y="0"/>
                    <a:pt x="238" y="0"/>
                  </a:cubicBezTo>
                  <a:cubicBezTo>
                    <a:pt x="123" y="0"/>
                    <a:pt x="0" y="146"/>
                    <a:pt x="0" y="291"/>
                  </a:cubicBezTo>
                  <a:cubicBezTo>
                    <a:pt x="0" y="384"/>
                    <a:pt x="53" y="448"/>
                    <a:pt x="132" y="448"/>
                  </a:cubicBezTo>
                  <a:cubicBezTo>
                    <a:pt x="151" y="448"/>
                    <a:pt x="202" y="445"/>
                    <a:pt x="260" y="375"/>
                  </a:cubicBezTo>
                  <a:cubicBezTo>
                    <a:pt x="269" y="417"/>
                    <a:pt x="302" y="448"/>
                    <a:pt x="350" y="448"/>
                  </a:cubicBezTo>
                  <a:cubicBezTo>
                    <a:pt x="386" y="448"/>
                    <a:pt x="409" y="426"/>
                    <a:pt x="423" y="395"/>
                  </a:cubicBezTo>
                  <a:cubicBezTo>
                    <a:pt x="440" y="358"/>
                    <a:pt x="454" y="297"/>
                    <a:pt x="454" y="297"/>
                  </a:cubicBezTo>
                  <a:cubicBezTo>
                    <a:pt x="454" y="286"/>
                    <a:pt x="445" y="286"/>
                    <a:pt x="442" y="286"/>
                  </a:cubicBezTo>
                  <a:cubicBezTo>
                    <a:pt x="431" y="286"/>
                    <a:pt x="431" y="291"/>
                    <a:pt x="428" y="305"/>
                  </a:cubicBezTo>
                  <a:cubicBezTo>
                    <a:pt x="412" y="370"/>
                    <a:pt x="392" y="426"/>
                    <a:pt x="353" y="426"/>
                  </a:cubicBezTo>
                  <a:cubicBezTo>
                    <a:pt x="325" y="426"/>
                    <a:pt x="322" y="400"/>
                    <a:pt x="322" y="381"/>
                  </a:cubicBezTo>
                  <a:cubicBezTo>
                    <a:pt x="322" y="358"/>
                    <a:pt x="325" y="353"/>
                    <a:pt x="336" y="308"/>
                  </a:cubicBezTo>
                  <a:cubicBezTo>
                    <a:pt x="347" y="266"/>
                    <a:pt x="347" y="258"/>
                    <a:pt x="358" y="218"/>
                  </a:cubicBezTo>
                  <a:lnTo>
                    <a:pt x="392" y="81"/>
                  </a:lnTo>
                  <a:cubicBezTo>
                    <a:pt x="400" y="53"/>
                    <a:pt x="400" y="50"/>
                    <a:pt x="400" y="48"/>
                  </a:cubicBezTo>
                  <a:cubicBezTo>
                    <a:pt x="400" y="31"/>
                    <a:pt x="389" y="20"/>
                    <a:pt x="372" y="20"/>
                  </a:cubicBezTo>
                  <a:cubicBezTo>
                    <a:pt x="347" y="20"/>
                    <a:pt x="333" y="42"/>
                    <a:pt x="330" y="64"/>
                  </a:cubicBezTo>
                  <a:close/>
                  <a:moveTo>
                    <a:pt x="266" y="319"/>
                  </a:moveTo>
                  <a:cubicBezTo>
                    <a:pt x="260" y="339"/>
                    <a:pt x="260" y="339"/>
                    <a:pt x="246" y="356"/>
                  </a:cubicBezTo>
                  <a:cubicBezTo>
                    <a:pt x="202" y="412"/>
                    <a:pt x="162" y="426"/>
                    <a:pt x="134" y="426"/>
                  </a:cubicBezTo>
                  <a:cubicBezTo>
                    <a:pt x="84" y="426"/>
                    <a:pt x="70" y="372"/>
                    <a:pt x="70" y="333"/>
                  </a:cubicBezTo>
                  <a:cubicBezTo>
                    <a:pt x="70" y="286"/>
                    <a:pt x="101" y="162"/>
                    <a:pt x="126" y="118"/>
                  </a:cubicBezTo>
                  <a:cubicBezTo>
                    <a:pt x="157" y="59"/>
                    <a:pt x="199" y="22"/>
                    <a:pt x="241" y="22"/>
                  </a:cubicBezTo>
                  <a:cubicBezTo>
                    <a:pt x="305" y="22"/>
                    <a:pt x="319" y="104"/>
                    <a:pt x="319" y="109"/>
                  </a:cubicBezTo>
                  <a:cubicBezTo>
                    <a:pt x="319" y="115"/>
                    <a:pt x="316" y="120"/>
                    <a:pt x="314" y="12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 name="Freeform 15">
              <a:extLst>
                <a:ext uri="{FF2B5EF4-FFF2-40B4-BE49-F238E27FC236}">
                  <a16:creationId xmlns:a16="http://schemas.microsoft.com/office/drawing/2014/main" id="{2FBC7A04-EF18-034E-A953-499377C7BF9B}"/>
                </a:ext>
              </a:extLst>
            </p:cNvPr>
            <p:cNvSpPr/>
            <p:nvPr/>
          </p:nvSpPr>
          <p:spPr>
            <a:xfrm>
              <a:off x="3623400" y="1972080"/>
              <a:ext cx="83160" cy="354240"/>
            </a:xfrm>
            <a:custGeom>
              <a:avLst/>
              <a:gdLst/>
              <a:ahLst/>
              <a:cxnLst>
                <a:cxn ang="3cd4">
                  <a:pos x="hc" y="t"/>
                </a:cxn>
                <a:cxn ang="cd2">
                  <a:pos x="l" y="vc"/>
                </a:cxn>
                <a:cxn ang="cd4">
                  <a:pos x="hc" y="b"/>
                </a:cxn>
                <a:cxn ang="0">
                  <a:pos x="r" y="vc"/>
                </a:cxn>
              </a:cxnLst>
              <a:rect l="l" t="t" r="r" b="b"/>
              <a:pathLst>
                <a:path w="232" h="985">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4"/>
                    <a:pt x="137" y="837"/>
                    <a:pt x="14" y="960"/>
                  </a:cubicBezTo>
                  <a:cubicBezTo>
                    <a:pt x="0" y="971"/>
                    <a:pt x="0" y="974"/>
                    <a:pt x="0" y="977"/>
                  </a:cubicBezTo>
                  <a:cubicBezTo>
                    <a:pt x="0" y="983"/>
                    <a:pt x="3" y="985"/>
                    <a:pt x="11" y="985"/>
                  </a:cubicBezTo>
                  <a:cubicBezTo>
                    <a:pt x="20" y="985"/>
                    <a:pt x="109" y="918"/>
                    <a:pt x="168" y="795"/>
                  </a:cubicBezTo>
                  <a:cubicBezTo>
                    <a:pt x="218" y="686"/>
                    <a:pt x="232" y="577"/>
                    <a:pt x="232" y="49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 name="Freeform 16">
              <a:extLst>
                <a:ext uri="{FF2B5EF4-FFF2-40B4-BE49-F238E27FC236}">
                  <a16:creationId xmlns:a16="http://schemas.microsoft.com/office/drawing/2014/main" id="{FD88A349-F43D-304D-8435-1FA8BF1463F3}"/>
                </a:ext>
              </a:extLst>
            </p:cNvPr>
            <p:cNvSpPr/>
            <p:nvPr/>
          </p:nvSpPr>
          <p:spPr>
            <a:xfrm>
              <a:off x="3839040" y="2030400"/>
              <a:ext cx="236520" cy="236520"/>
            </a:xfrm>
            <a:custGeom>
              <a:avLst/>
              <a:gdLst/>
              <a:ahLst/>
              <a:cxnLst>
                <a:cxn ang="3cd4">
                  <a:pos x="hc" y="t"/>
                </a:cxn>
                <a:cxn ang="cd2">
                  <a:pos x="l" y="vc"/>
                </a:cxn>
                <a:cxn ang="cd4">
                  <a:pos x="hc" y="b"/>
                </a:cxn>
                <a:cxn ang="0">
                  <a:pos x="r" y="vc"/>
                </a:cxn>
              </a:cxnLst>
              <a:rect l="l" t="t" r="r" b="b"/>
              <a:pathLst>
                <a:path w="658" h="658">
                  <a:moveTo>
                    <a:pt x="350" y="350"/>
                  </a:moveTo>
                  <a:lnTo>
                    <a:pt x="624" y="350"/>
                  </a:lnTo>
                  <a:cubicBezTo>
                    <a:pt x="638" y="350"/>
                    <a:pt x="658" y="350"/>
                    <a:pt x="658" y="330"/>
                  </a:cubicBezTo>
                  <a:cubicBezTo>
                    <a:pt x="658" y="308"/>
                    <a:pt x="638" y="308"/>
                    <a:pt x="624" y="308"/>
                  </a:cubicBezTo>
                  <a:lnTo>
                    <a:pt x="350" y="308"/>
                  </a:lnTo>
                  <a:lnTo>
                    <a:pt x="350" y="34"/>
                  </a:lnTo>
                  <a:cubicBezTo>
                    <a:pt x="350" y="20"/>
                    <a:pt x="350" y="0"/>
                    <a:pt x="330" y="0"/>
                  </a:cubicBezTo>
                  <a:cubicBezTo>
                    <a:pt x="308" y="0"/>
                    <a:pt x="308" y="20"/>
                    <a:pt x="308" y="34"/>
                  </a:cubicBezTo>
                  <a:lnTo>
                    <a:pt x="308" y="308"/>
                  </a:lnTo>
                  <a:lnTo>
                    <a:pt x="34" y="308"/>
                  </a:lnTo>
                  <a:cubicBezTo>
                    <a:pt x="20" y="308"/>
                    <a:pt x="0" y="308"/>
                    <a:pt x="0" y="330"/>
                  </a:cubicBezTo>
                  <a:cubicBezTo>
                    <a:pt x="0" y="350"/>
                    <a:pt x="20" y="350"/>
                    <a:pt x="34" y="350"/>
                  </a:cubicBezTo>
                  <a:lnTo>
                    <a:pt x="308" y="350"/>
                  </a:lnTo>
                  <a:lnTo>
                    <a:pt x="308" y="624"/>
                  </a:lnTo>
                  <a:cubicBezTo>
                    <a:pt x="308" y="638"/>
                    <a:pt x="308" y="658"/>
                    <a:pt x="330" y="658"/>
                  </a:cubicBezTo>
                  <a:cubicBezTo>
                    <a:pt x="350" y="658"/>
                    <a:pt x="350" y="638"/>
                    <a:pt x="350" y="62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8" name="Freeform 17">
              <a:extLst>
                <a:ext uri="{FF2B5EF4-FFF2-40B4-BE49-F238E27FC236}">
                  <a16:creationId xmlns:a16="http://schemas.microsoft.com/office/drawing/2014/main" id="{683E357F-048C-FD45-B5CA-97F877786582}"/>
                </a:ext>
              </a:extLst>
            </p:cNvPr>
            <p:cNvSpPr/>
            <p:nvPr/>
          </p:nvSpPr>
          <p:spPr>
            <a:xfrm>
              <a:off x="4188600" y="2080800"/>
              <a:ext cx="199080" cy="160920"/>
            </a:xfrm>
            <a:custGeom>
              <a:avLst/>
              <a:gdLst/>
              <a:ahLst/>
              <a:cxnLst>
                <a:cxn ang="3cd4">
                  <a:pos x="hc" y="t"/>
                </a:cxn>
                <a:cxn ang="cd2">
                  <a:pos x="l" y="vc"/>
                </a:cxn>
                <a:cxn ang="cd4">
                  <a:pos x="hc" y="b"/>
                </a:cxn>
                <a:cxn ang="0">
                  <a:pos x="r" y="vc"/>
                </a:cxn>
              </a:cxnLst>
              <a:rect l="l" t="t" r="r" b="b"/>
              <a:pathLst>
                <a:path w="554" h="448">
                  <a:moveTo>
                    <a:pt x="431" y="204"/>
                  </a:moveTo>
                  <a:cubicBezTo>
                    <a:pt x="431" y="48"/>
                    <a:pt x="339" y="0"/>
                    <a:pt x="266" y="0"/>
                  </a:cubicBezTo>
                  <a:cubicBezTo>
                    <a:pt x="132" y="0"/>
                    <a:pt x="0" y="143"/>
                    <a:pt x="0" y="280"/>
                  </a:cubicBezTo>
                  <a:cubicBezTo>
                    <a:pt x="0" y="372"/>
                    <a:pt x="59" y="448"/>
                    <a:pt x="160" y="448"/>
                  </a:cubicBezTo>
                  <a:cubicBezTo>
                    <a:pt x="221" y="448"/>
                    <a:pt x="294" y="426"/>
                    <a:pt x="370" y="367"/>
                  </a:cubicBezTo>
                  <a:cubicBezTo>
                    <a:pt x="381" y="417"/>
                    <a:pt x="414" y="448"/>
                    <a:pt x="459" y="448"/>
                  </a:cubicBezTo>
                  <a:cubicBezTo>
                    <a:pt x="512" y="448"/>
                    <a:pt x="543" y="395"/>
                    <a:pt x="543" y="378"/>
                  </a:cubicBezTo>
                  <a:cubicBezTo>
                    <a:pt x="543" y="372"/>
                    <a:pt x="535" y="370"/>
                    <a:pt x="529" y="370"/>
                  </a:cubicBezTo>
                  <a:cubicBezTo>
                    <a:pt x="524" y="370"/>
                    <a:pt x="521" y="372"/>
                    <a:pt x="518" y="378"/>
                  </a:cubicBezTo>
                  <a:cubicBezTo>
                    <a:pt x="498" y="426"/>
                    <a:pt x="465" y="426"/>
                    <a:pt x="462" y="426"/>
                  </a:cubicBezTo>
                  <a:cubicBezTo>
                    <a:pt x="431" y="426"/>
                    <a:pt x="431" y="350"/>
                    <a:pt x="431" y="325"/>
                  </a:cubicBezTo>
                  <a:cubicBezTo>
                    <a:pt x="431" y="305"/>
                    <a:pt x="431" y="302"/>
                    <a:pt x="442" y="291"/>
                  </a:cubicBezTo>
                  <a:cubicBezTo>
                    <a:pt x="535" y="174"/>
                    <a:pt x="554" y="59"/>
                    <a:pt x="554" y="59"/>
                  </a:cubicBezTo>
                  <a:cubicBezTo>
                    <a:pt x="554" y="56"/>
                    <a:pt x="554" y="48"/>
                    <a:pt x="543" y="48"/>
                  </a:cubicBezTo>
                  <a:cubicBezTo>
                    <a:pt x="532" y="48"/>
                    <a:pt x="532" y="50"/>
                    <a:pt x="529" y="70"/>
                  </a:cubicBezTo>
                  <a:cubicBezTo>
                    <a:pt x="510" y="132"/>
                    <a:pt x="479" y="207"/>
                    <a:pt x="431" y="266"/>
                  </a:cubicBezTo>
                  <a:close/>
                  <a:moveTo>
                    <a:pt x="364" y="339"/>
                  </a:moveTo>
                  <a:cubicBezTo>
                    <a:pt x="277" y="417"/>
                    <a:pt x="202" y="426"/>
                    <a:pt x="162" y="426"/>
                  </a:cubicBezTo>
                  <a:cubicBezTo>
                    <a:pt x="104" y="426"/>
                    <a:pt x="73" y="384"/>
                    <a:pt x="73" y="319"/>
                  </a:cubicBezTo>
                  <a:cubicBezTo>
                    <a:pt x="73" y="272"/>
                    <a:pt x="98" y="162"/>
                    <a:pt x="132" y="112"/>
                  </a:cubicBezTo>
                  <a:cubicBezTo>
                    <a:pt x="176" y="42"/>
                    <a:pt x="230" y="22"/>
                    <a:pt x="266" y="22"/>
                  </a:cubicBezTo>
                  <a:cubicBezTo>
                    <a:pt x="364" y="22"/>
                    <a:pt x="364" y="151"/>
                    <a:pt x="364" y="230"/>
                  </a:cubicBezTo>
                  <a:cubicBezTo>
                    <a:pt x="364" y="266"/>
                    <a:pt x="364" y="322"/>
                    <a:pt x="364" y="33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9" name="Freeform 18">
              <a:extLst>
                <a:ext uri="{FF2B5EF4-FFF2-40B4-BE49-F238E27FC236}">
                  <a16:creationId xmlns:a16="http://schemas.microsoft.com/office/drawing/2014/main" id="{806BDEC7-BB93-F04D-85F3-BCABC0795637}"/>
                </a:ext>
              </a:extLst>
            </p:cNvPr>
            <p:cNvSpPr/>
            <p:nvPr/>
          </p:nvSpPr>
          <p:spPr>
            <a:xfrm>
              <a:off x="4540680" y="1829880"/>
              <a:ext cx="81360" cy="637560"/>
            </a:xfrm>
            <a:custGeom>
              <a:avLst/>
              <a:gdLst/>
              <a:ahLst/>
              <a:cxnLst>
                <a:cxn ang="3cd4">
                  <a:pos x="hc" y="t"/>
                </a:cxn>
                <a:cxn ang="cd2">
                  <a:pos x="l" y="vc"/>
                </a:cxn>
                <a:cxn ang="cd4">
                  <a:pos x="hc" y="b"/>
                </a:cxn>
                <a:cxn ang="0">
                  <a:pos x="r" y="vc"/>
                </a:cxn>
              </a:cxnLst>
              <a:rect l="l" t="t" r="r" b="b"/>
              <a:pathLst>
                <a:path w="227" h="1772">
                  <a:moveTo>
                    <a:pt x="0" y="1772"/>
                  </a:moveTo>
                  <a:lnTo>
                    <a:pt x="227" y="1772"/>
                  </a:lnTo>
                  <a:lnTo>
                    <a:pt x="227" y="1727"/>
                  </a:lnTo>
                  <a:lnTo>
                    <a:pt x="48" y="1727"/>
                  </a:lnTo>
                  <a:lnTo>
                    <a:pt x="48" y="48"/>
                  </a:lnTo>
                  <a:lnTo>
                    <a:pt x="227" y="48"/>
                  </a:lnTo>
                  <a:lnTo>
                    <a:pt x="227" y="0"/>
                  </a:lnTo>
                  <a:lnTo>
                    <a:pt x="0" y="0"/>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 name="Freeform 19">
              <a:extLst>
                <a:ext uri="{FF2B5EF4-FFF2-40B4-BE49-F238E27FC236}">
                  <a16:creationId xmlns:a16="http://schemas.microsoft.com/office/drawing/2014/main" id="{120C2D8A-995D-A445-9C3D-888A42501CAF}"/>
                </a:ext>
              </a:extLst>
            </p:cNvPr>
            <p:cNvSpPr/>
            <p:nvPr/>
          </p:nvSpPr>
          <p:spPr>
            <a:xfrm>
              <a:off x="4638240" y="2080800"/>
              <a:ext cx="144720" cy="160920"/>
            </a:xfrm>
            <a:custGeom>
              <a:avLst/>
              <a:gdLst/>
              <a:ahLst/>
              <a:cxnLst>
                <a:cxn ang="3cd4">
                  <a:pos x="hc" y="t"/>
                </a:cxn>
                <a:cxn ang="cd2">
                  <a:pos x="l" y="vc"/>
                </a:cxn>
                <a:cxn ang="cd4">
                  <a:pos x="hc" y="b"/>
                </a:cxn>
                <a:cxn ang="0">
                  <a:pos x="r" y="vc"/>
                </a:cxn>
              </a:cxnLst>
              <a:rect l="l" t="t" r="r" b="b"/>
              <a:pathLst>
                <a:path w="403" h="448">
                  <a:moveTo>
                    <a:pt x="59" y="378"/>
                  </a:moveTo>
                  <a:cubicBezTo>
                    <a:pt x="56" y="395"/>
                    <a:pt x="50" y="417"/>
                    <a:pt x="50" y="423"/>
                  </a:cubicBezTo>
                  <a:cubicBezTo>
                    <a:pt x="50" y="440"/>
                    <a:pt x="64" y="448"/>
                    <a:pt x="78" y="448"/>
                  </a:cubicBezTo>
                  <a:cubicBezTo>
                    <a:pt x="90" y="448"/>
                    <a:pt x="109" y="440"/>
                    <a:pt x="115" y="420"/>
                  </a:cubicBezTo>
                  <a:cubicBezTo>
                    <a:pt x="118" y="417"/>
                    <a:pt x="151" y="283"/>
                    <a:pt x="154" y="263"/>
                  </a:cubicBezTo>
                  <a:cubicBezTo>
                    <a:pt x="162" y="232"/>
                    <a:pt x="179" y="162"/>
                    <a:pt x="188" y="134"/>
                  </a:cubicBezTo>
                  <a:cubicBezTo>
                    <a:pt x="190" y="123"/>
                    <a:pt x="218" y="76"/>
                    <a:pt x="241" y="53"/>
                  </a:cubicBezTo>
                  <a:cubicBezTo>
                    <a:pt x="249" y="48"/>
                    <a:pt x="277" y="22"/>
                    <a:pt x="322" y="22"/>
                  </a:cubicBezTo>
                  <a:cubicBezTo>
                    <a:pt x="347" y="22"/>
                    <a:pt x="361" y="34"/>
                    <a:pt x="364" y="34"/>
                  </a:cubicBezTo>
                  <a:cubicBezTo>
                    <a:pt x="333" y="39"/>
                    <a:pt x="311" y="62"/>
                    <a:pt x="311" y="87"/>
                  </a:cubicBezTo>
                  <a:cubicBezTo>
                    <a:pt x="311" y="104"/>
                    <a:pt x="322" y="123"/>
                    <a:pt x="350" y="123"/>
                  </a:cubicBezTo>
                  <a:cubicBezTo>
                    <a:pt x="375" y="123"/>
                    <a:pt x="403" y="101"/>
                    <a:pt x="403" y="64"/>
                  </a:cubicBezTo>
                  <a:cubicBezTo>
                    <a:pt x="403" y="31"/>
                    <a:pt x="372" y="0"/>
                    <a:pt x="322" y="0"/>
                  </a:cubicBezTo>
                  <a:cubicBezTo>
                    <a:pt x="258" y="0"/>
                    <a:pt x="213" y="48"/>
                    <a:pt x="193" y="76"/>
                  </a:cubicBezTo>
                  <a:cubicBezTo>
                    <a:pt x="188" y="31"/>
                    <a:pt x="151" y="0"/>
                    <a:pt x="104" y="0"/>
                  </a:cubicBezTo>
                  <a:cubicBezTo>
                    <a:pt x="59" y="0"/>
                    <a:pt x="39" y="39"/>
                    <a:pt x="31" y="56"/>
                  </a:cubicBezTo>
                  <a:cubicBezTo>
                    <a:pt x="14" y="90"/>
                    <a:pt x="0" y="148"/>
                    <a:pt x="0" y="151"/>
                  </a:cubicBezTo>
                  <a:cubicBezTo>
                    <a:pt x="0" y="162"/>
                    <a:pt x="11" y="162"/>
                    <a:pt x="11" y="162"/>
                  </a:cubicBezTo>
                  <a:cubicBezTo>
                    <a:pt x="22" y="162"/>
                    <a:pt x="22" y="162"/>
                    <a:pt x="28" y="140"/>
                  </a:cubicBezTo>
                  <a:cubicBezTo>
                    <a:pt x="45" y="70"/>
                    <a:pt x="64" y="22"/>
                    <a:pt x="101" y="22"/>
                  </a:cubicBezTo>
                  <a:cubicBezTo>
                    <a:pt x="118" y="22"/>
                    <a:pt x="132" y="31"/>
                    <a:pt x="132" y="67"/>
                  </a:cubicBezTo>
                  <a:cubicBezTo>
                    <a:pt x="132" y="87"/>
                    <a:pt x="129" y="98"/>
                    <a:pt x="115" y="15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 name="Freeform 20">
              <a:extLst>
                <a:ext uri="{FF2B5EF4-FFF2-40B4-BE49-F238E27FC236}">
                  <a16:creationId xmlns:a16="http://schemas.microsoft.com/office/drawing/2014/main" id="{449F0DDF-B254-5046-A1B2-EAEE5910C48C}"/>
                </a:ext>
              </a:extLst>
            </p:cNvPr>
            <p:cNvSpPr/>
            <p:nvPr/>
          </p:nvSpPr>
          <p:spPr>
            <a:xfrm>
              <a:off x="4896360" y="2030400"/>
              <a:ext cx="236520" cy="236520"/>
            </a:xfrm>
            <a:custGeom>
              <a:avLst/>
              <a:gdLst/>
              <a:ahLst/>
              <a:cxnLst>
                <a:cxn ang="3cd4">
                  <a:pos x="hc" y="t"/>
                </a:cxn>
                <a:cxn ang="cd2">
                  <a:pos x="l" y="vc"/>
                </a:cxn>
                <a:cxn ang="cd4">
                  <a:pos x="hc" y="b"/>
                </a:cxn>
                <a:cxn ang="0">
                  <a:pos x="r" y="vc"/>
                </a:cxn>
              </a:cxnLst>
              <a:rect l="l" t="t" r="r" b="b"/>
              <a:pathLst>
                <a:path w="658" h="658">
                  <a:moveTo>
                    <a:pt x="350" y="350"/>
                  </a:moveTo>
                  <a:lnTo>
                    <a:pt x="624" y="350"/>
                  </a:lnTo>
                  <a:cubicBezTo>
                    <a:pt x="638" y="350"/>
                    <a:pt x="658" y="350"/>
                    <a:pt x="658" y="330"/>
                  </a:cubicBezTo>
                  <a:cubicBezTo>
                    <a:pt x="658" y="308"/>
                    <a:pt x="638" y="308"/>
                    <a:pt x="624" y="308"/>
                  </a:cubicBezTo>
                  <a:lnTo>
                    <a:pt x="350" y="308"/>
                  </a:lnTo>
                  <a:lnTo>
                    <a:pt x="350" y="34"/>
                  </a:lnTo>
                  <a:cubicBezTo>
                    <a:pt x="350" y="20"/>
                    <a:pt x="350" y="0"/>
                    <a:pt x="330" y="0"/>
                  </a:cubicBezTo>
                  <a:cubicBezTo>
                    <a:pt x="308" y="0"/>
                    <a:pt x="308" y="20"/>
                    <a:pt x="308" y="34"/>
                  </a:cubicBezTo>
                  <a:lnTo>
                    <a:pt x="308" y="308"/>
                  </a:lnTo>
                  <a:lnTo>
                    <a:pt x="34" y="308"/>
                  </a:lnTo>
                  <a:cubicBezTo>
                    <a:pt x="20" y="308"/>
                    <a:pt x="0" y="308"/>
                    <a:pt x="0" y="330"/>
                  </a:cubicBezTo>
                  <a:cubicBezTo>
                    <a:pt x="0" y="350"/>
                    <a:pt x="20" y="350"/>
                    <a:pt x="34" y="350"/>
                  </a:cubicBezTo>
                  <a:lnTo>
                    <a:pt x="308" y="350"/>
                  </a:lnTo>
                  <a:lnTo>
                    <a:pt x="308" y="624"/>
                  </a:lnTo>
                  <a:cubicBezTo>
                    <a:pt x="308" y="638"/>
                    <a:pt x="308" y="658"/>
                    <a:pt x="330" y="658"/>
                  </a:cubicBezTo>
                  <a:cubicBezTo>
                    <a:pt x="350" y="658"/>
                    <a:pt x="350" y="638"/>
                    <a:pt x="350" y="62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2" name="Freeform 21">
              <a:extLst>
                <a:ext uri="{FF2B5EF4-FFF2-40B4-BE49-F238E27FC236}">
                  <a16:creationId xmlns:a16="http://schemas.microsoft.com/office/drawing/2014/main" id="{5596DEEB-5E35-2F4D-AE70-B10A46E8A31F}"/>
                </a:ext>
              </a:extLst>
            </p:cNvPr>
            <p:cNvSpPr/>
            <p:nvPr/>
          </p:nvSpPr>
          <p:spPr>
            <a:xfrm>
              <a:off x="5236920" y="2080800"/>
              <a:ext cx="187200" cy="233640"/>
            </a:xfrm>
            <a:custGeom>
              <a:avLst/>
              <a:gdLst/>
              <a:ahLst/>
              <a:cxnLst>
                <a:cxn ang="3cd4">
                  <a:pos x="hc" y="t"/>
                </a:cxn>
                <a:cxn ang="cd2">
                  <a:pos x="l" y="vc"/>
                </a:cxn>
                <a:cxn ang="cd4">
                  <a:pos x="hc" y="b"/>
                </a:cxn>
                <a:cxn ang="0">
                  <a:pos x="r" y="vc"/>
                </a:cxn>
              </a:cxnLst>
              <a:rect l="l" t="t" r="r" b="b"/>
              <a:pathLst>
                <a:path w="521" h="650">
                  <a:moveTo>
                    <a:pt x="22" y="185"/>
                  </a:moveTo>
                  <a:cubicBezTo>
                    <a:pt x="62" y="73"/>
                    <a:pt x="168" y="70"/>
                    <a:pt x="179" y="70"/>
                  </a:cubicBezTo>
                  <a:cubicBezTo>
                    <a:pt x="330" y="70"/>
                    <a:pt x="342" y="244"/>
                    <a:pt x="342" y="322"/>
                  </a:cubicBezTo>
                  <a:cubicBezTo>
                    <a:pt x="342" y="384"/>
                    <a:pt x="336" y="400"/>
                    <a:pt x="328" y="420"/>
                  </a:cubicBezTo>
                  <a:cubicBezTo>
                    <a:pt x="308" y="490"/>
                    <a:pt x="277" y="605"/>
                    <a:pt x="277" y="633"/>
                  </a:cubicBezTo>
                  <a:cubicBezTo>
                    <a:pt x="277" y="641"/>
                    <a:pt x="283" y="650"/>
                    <a:pt x="291" y="650"/>
                  </a:cubicBezTo>
                  <a:cubicBezTo>
                    <a:pt x="302" y="650"/>
                    <a:pt x="311" y="627"/>
                    <a:pt x="322" y="591"/>
                  </a:cubicBezTo>
                  <a:cubicBezTo>
                    <a:pt x="344" y="507"/>
                    <a:pt x="356" y="451"/>
                    <a:pt x="358" y="420"/>
                  </a:cubicBezTo>
                  <a:cubicBezTo>
                    <a:pt x="361" y="406"/>
                    <a:pt x="361" y="395"/>
                    <a:pt x="367" y="381"/>
                  </a:cubicBezTo>
                  <a:cubicBezTo>
                    <a:pt x="398" y="283"/>
                    <a:pt x="462" y="137"/>
                    <a:pt x="501" y="59"/>
                  </a:cubicBezTo>
                  <a:cubicBezTo>
                    <a:pt x="507" y="48"/>
                    <a:pt x="521" y="25"/>
                    <a:pt x="521" y="20"/>
                  </a:cubicBezTo>
                  <a:cubicBezTo>
                    <a:pt x="521" y="11"/>
                    <a:pt x="510" y="11"/>
                    <a:pt x="507" y="11"/>
                  </a:cubicBezTo>
                  <a:cubicBezTo>
                    <a:pt x="504" y="11"/>
                    <a:pt x="498" y="11"/>
                    <a:pt x="496" y="17"/>
                  </a:cubicBezTo>
                  <a:cubicBezTo>
                    <a:pt x="445" y="112"/>
                    <a:pt x="406" y="210"/>
                    <a:pt x="364" y="311"/>
                  </a:cubicBezTo>
                  <a:cubicBezTo>
                    <a:pt x="364" y="280"/>
                    <a:pt x="364" y="204"/>
                    <a:pt x="325" y="109"/>
                  </a:cubicBezTo>
                  <a:cubicBezTo>
                    <a:pt x="300" y="48"/>
                    <a:pt x="260" y="0"/>
                    <a:pt x="193" y="0"/>
                  </a:cubicBezTo>
                  <a:cubicBezTo>
                    <a:pt x="70" y="0"/>
                    <a:pt x="0" y="151"/>
                    <a:pt x="0" y="182"/>
                  </a:cubicBezTo>
                  <a:cubicBezTo>
                    <a:pt x="0" y="190"/>
                    <a:pt x="8" y="190"/>
                    <a:pt x="20" y="19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3" name="Freeform 22">
              <a:extLst>
                <a:ext uri="{FF2B5EF4-FFF2-40B4-BE49-F238E27FC236}">
                  <a16:creationId xmlns:a16="http://schemas.microsoft.com/office/drawing/2014/main" id="{17389E5C-DBF1-744B-AF75-F1E36086BC43}"/>
                </a:ext>
              </a:extLst>
            </p:cNvPr>
            <p:cNvSpPr/>
            <p:nvPr/>
          </p:nvSpPr>
          <p:spPr>
            <a:xfrm>
              <a:off x="5504040" y="2080800"/>
              <a:ext cx="276840" cy="156960"/>
            </a:xfrm>
            <a:custGeom>
              <a:avLst/>
              <a:gdLst/>
              <a:ahLst/>
              <a:cxnLst>
                <a:cxn ang="3cd4">
                  <a:pos x="hc" y="t"/>
                </a:cxn>
                <a:cxn ang="cd2">
                  <a:pos x="l" y="vc"/>
                </a:cxn>
                <a:cxn ang="cd4">
                  <a:pos x="hc" y="b"/>
                </a:cxn>
                <a:cxn ang="0">
                  <a:pos x="r" y="vc"/>
                </a:cxn>
              </a:cxnLst>
              <a:rect l="l" t="t" r="r" b="b"/>
              <a:pathLst>
                <a:path w="770" h="437">
                  <a:moveTo>
                    <a:pt x="78" y="98"/>
                  </a:moveTo>
                  <a:lnTo>
                    <a:pt x="78" y="361"/>
                  </a:lnTo>
                  <a:cubicBezTo>
                    <a:pt x="78" y="406"/>
                    <a:pt x="67" y="406"/>
                    <a:pt x="0" y="406"/>
                  </a:cubicBezTo>
                  <a:lnTo>
                    <a:pt x="0" y="437"/>
                  </a:lnTo>
                  <a:cubicBezTo>
                    <a:pt x="34" y="437"/>
                    <a:pt x="84" y="434"/>
                    <a:pt x="112" y="434"/>
                  </a:cubicBezTo>
                  <a:cubicBezTo>
                    <a:pt x="137" y="434"/>
                    <a:pt x="188" y="437"/>
                    <a:pt x="221" y="437"/>
                  </a:cubicBezTo>
                  <a:lnTo>
                    <a:pt x="221" y="406"/>
                  </a:lnTo>
                  <a:cubicBezTo>
                    <a:pt x="157" y="406"/>
                    <a:pt x="146" y="406"/>
                    <a:pt x="146" y="361"/>
                  </a:cubicBezTo>
                  <a:lnTo>
                    <a:pt x="146" y="179"/>
                  </a:lnTo>
                  <a:cubicBezTo>
                    <a:pt x="146" y="78"/>
                    <a:pt x="216" y="22"/>
                    <a:pt x="277" y="22"/>
                  </a:cubicBezTo>
                  <a:cubicBezTo>
                    <a:pt x="342" y="22"/>
                    <a:pt x="353" y="76"/>
                    <a:pt x="353" y="132"/>
                  </a:cubicBezTo>
                  <a:lnTo>
                    <a:pt x="353" y="361"/>
                  </a:lnTo>
                  <a:cubicBezTo>
                    <a:pt x="353" y="406"/>
                    <a:pt x="342" y="406"/>
                    <a:pt x="274" y="406"/>
                  </a:cubicBezTo>
                  <a:lnTo>
                    <a:pt x="274" y="437"/>
                  </a:lnTo>
                  <a:cubicBezTo>
                    <a:pt x="308" y="437"/>
                    <a:pt x="358" y="434"/>
                    <a:pt x="386" y="434"/>
                  </a:cubicBezTo>
                  <a:cubicBezTo>
                    <a:pt x="412" y="434"/>
                    <a:pt x="462" y="437"/>
                    <a:pt x="496" y="437"/>
                  </a:cubicBezTo>
                  <a:lnTo>
                    <a:pt x="496" y="406"/>
                  </a:lnTo>
                  <a:cubicBezTo>
                    <a:pt x="431" y="406"/>
                    <a:pt x="420" y="406"/>
                    <a:pt x="420" y="361"/>
                  </a:cubicBezTo>
                  <a:lnTo>
                    <a:pt x="420" y="179"/>
                  </a:lnTo>
                  <a:cubicBezTo>
                    <a:pt x="420" y="78"/>
                    <a:pt x="490" y="22"/>
                    <a:pt x="554" y="22"/>
                  </a:cubicBezTo>
                  <a:cubicBezTo>
                    <a:pt x="616" y="22"/>
                    <a:pt x="627" y="76"/>
                    <a:pt x="627" y="132"/>
                  </a:cubicBezTo>
                  <a:lnTo>
                    <a:pt x="627" y="361"/>
                  </a:lnTo>
                  <a:cubicBezTo>
                    <a:pt x="627" y="406"/>
                    <a:pt x="616" y="406"/>
                    <a:pt x="549" y="406"/>
                  </a:cubicBezTo>
                  <a:lnTo>
                    <a:pt x="549" y="437"/>
                  </a:lnTo>
                  <a:cubicBezTo>
                    <a:pt x="582" y="437"/>
                    <a:pt x="633" y="434"/>
                    <a:pt x="661" y="434"/>
                  </a:cubicBezTo>
                  <a:cubicBezTo>
                    <a:pt x="686" y="434"/>
                    <a:pt x="736" y="437"/>
                    <a:pt x="770" y="437"/>
                  </a:cubicBezTo>
                  <a:lnTo>
                    <a:pt x="770" y="406"/>
                  </a:lnTo>
                  <a:cubicBezTo>
                    <a:pt x="720" y="406"/>
                    <a:pt x="694" y="406"/>
                    <a:pt x="694" y="378"/>
                  </a:cubicBezTo>
                  <a:lnTo>
                    <a:pt x="694" y="188"/>
                  </a:lnTo>
                  <a:cubicBezTo>
                    <a:pt x="694" y="104"/>
                    <a:pt x="694" y="73"/>
                    <a:pt x="664" y="36"/>
                  </a:cubicBezTo>
                  <a:cubicBezTo>
                    <a:pt x="650" y="20"/>
                    <a:pt x="616" y="0"/>
                    <a:pt x="560" y="0"/>
                  </a:cubicBezTo>
                  <a:cubicBezTo>
                    <a:pt x="476" y="0"/>
                    <a:pt x="434" y="59"/>
                    <a:pt x="417" y="98"/>
                  </a:cubicBezTo>
                  <a:cubicBezTo>
                    <a:pt x="403" y="11"/>
                    <a:pt x="330" y="0"/>
                    <a:pt x="286" y="0"/>
                  </a:cubicBezTo>
                  <a:cubicBezTo>
                    <a:pt x="213" y="0"/>
                    <a:pt x="168" y="42"/>
                    <a:pt x="140" y="104"/>
                  </a:cubicBezTo>
                  <a:lnTo>
                    <a:pt x="140" y="0"/>
                  </a:lnTo>
                  <a:lnTo>
                    <a:pt x="0" y="11"/>
                  </a:lnTo>
                  <a:lnTo>
                    <a:pt x="0" y="42"/>
                  </a:lnTo>
                  <a:cubicBezTo>
                    <a:pt x="70" y="42"/>
                    <a:pt x="78" y="48"/>
                    <a:pt x="78" y="9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4" name="Freeform 23">
              <a:extLst>
                <a:ext uri="{FF2B5EF4-FFF2-40B4-BE49-F238E27FC236}">
                  <a16:creationId xmlns:a16="http://schemas.microsoft.com/office/drawing/2014/main" id="{399644CF-74D2-8A48-A6EE-A7409056ACBB}"/>
                </a:ext>
              </a:extLst>
            </p:cNvPr>
            <p:cNvSpPr/>
            <p:nvPr/>
          </p:nvSpPr>
          <p:spPr>
            <a:xfrm>
              <a:off x="5802480" y="2079000"/>
              <a:ext cx="160920" cy="163080"/>
            </a:xfrm>
            <a:custGeom>
              <a:avLst/>
              <a:gdLst/>
              <a:ahLst/>
              <a:cxnLst>
                <a:cxn ang="3cd4">
                  <a:pos x="hc" y="t"/>
                </a:cxn>
                <a:cxn ang="cd2">
                  <a:pos x="l" y="vc"/>
                </a:cxn>
                <a:cxn ang="cd4">
                  <a:pos x="hc" y="b"/>
                </a:cxn>
                <a:cxn ang="0">
                  <a:pos x="r" y="vc"/>
                </a:cxn>
              </a:cxnLst>
              <a:rect l="l" t="t" r="r" b="b"/>
              <a:pathLst>
                <a:path w="448" h="454">
                  <a:moveTo>
                    <a:pt x="288" y="370"/>
                  </a:moveTo>
                  <a:cubicBezTo>
                    <a:pt x="291" y="409"/>
                    <a:pt x="319" y="451"/>
                    <a:pt x="367" y="451"/>
                  </a:cubicBezTo>
                  <a:cubicBezTo>
                    <a:pt x="386" y="451"/>
                    <a:pt x="448" y="437"/>
                    <a:pt x="448" y="356"/>
                  </a:cubicBezTo>
                  <a:lnTo>
                    <a:pt x="448" y="300"/>
                  </a:lnTo>
                  <a:lnTo>
                    <a:pt x="423" y="300"/>
                  </a:lnTo>
                  <a:lnTo>
                    <a:pt x="423" y="356"/>
                  </a:lnTo>
                  <a:cubicBezTo>
                    <a:pt x="423" y="412"/>
                    <a:pt x="398" y="420"/>
                    <a:pt x="386" y="420"/>
                  </a:cubicBezTo>
                  <a:cubicBezTo>
                    <a:pt x="353" y="420"/>
                    <a:pt x="350" y="375"/>
                    <a:pt x="350" y="370"/>
                  </a:cubicBezTo>
                  <a:lnTo>
                    <a:pt x="350" y="171"/>
                  </a:lnTo>
                  <a:cubicBezTo>
                    <a:pt x="350" y="129"/>
                    <a:pt x="350" y="92"/>
                    <a:pt x="314" y="53"/>
                  </a:cubicBezTo>
                  <a:cubicBezTo>
                    <a:pt x="274" y="17"/>
                    <a:pt x="227" y="0"/>
                    <a:pt x="179" y="0"/>
                  </a:cubicBezTo>
                  <a:cubicBezTo>
                    <a:pt x="98" y="0"/>
                    <a:pt x="28" y="48"/>
                    <a:pt x="28" y="112"/>
                  </a:cubicBezTo>
                  <a:cubicBezTo>
                    <a:pt x="28" y="143"/>
                    <a:pt x="48" y="160"/>
                    <a:pt x="76" y="160"/>
                  </a:cubicBezTo>
                  <a:cubicBezTo>
                    <a:pt x="101" y="160"/>
                    <a:pt x="120" y="140"/>
                    <a:pt x="120" y="112"/>
                  </a:cubicBezTo>
                  <a:cubicBezTo>
                    <a:pt x="120" y="101"/>
                    <a:pt x="115" y="67"/>
                    <a:pt x="70" y="67"/>
                  </a:cubicBezTo>
                  <a:cubicBezTo>
                    <a:pt x="95" y="34"/>
                    <a:pt x="146" y="22"/>
                    <a:pt x="176" y="22"/>
                  </a:cubicBezTo>
                  <a:cubicBezTo>
                    <a:pt x="224" y="22"/>
                    <a:pt x="280" y="62"/>
                    <a:pt x="280" y="148"/>
                  </a:cubicBezTo>
                  <a:lnTo>
                    <a:pt x="280" y="185"/>
                  </a:lnTo>
                  <a:cubicBezTo>
                    <a:pt x="230" y="188"/>
                    <a:pt x="162" y="190"/>
                    <a:pt x="98" y="221"/>
                  </a:cubicBezTo>
                  <a:cubicBezTo>
                    <a:pt x="25" y="255"/>
                    <a:pt x="0" y="305"/>
                    <a:pt x="0" y="350"/>
                  </a:cubicBezTo>
                  <a:cubicBezTo>
                    <a:pt x="0" y="428"/>
                    <a:pt x="95" y="454"/>
                    <a:pt x="160" y="454"/>
                  </a:cubicBezTo>
                  <a:cubicBezTo>
                    <a:pt x="224" y="454"/>
                    <a:pt x="269" y="414"/>
                    <a:pt x="288" y="370"/>
                  </a:cubicBezTo>
                  <a:close/>
                  <a:moveTo>
                    <a:pt x="280" y="207"/>
                  </a:moveTo>
                  <a:lnTo>
                    <a:pt x="280" y="305"/>
                  </a:lnTo>
                  <a:cubicBezTo>
                    <a:pt x="280" y="400"/>
                    <a:pt x="210" y="434"/>
                    <a:pt x="165" y="434"/>
                  </a:cubicBezTo>
                  <a:cubicBezTo>
                    <a:pt x="118" y="434"/>
                    <a:pt x="76" y="398"/>
                    <a:pt x="76" y="347"/>
                  </a:cubicBezTo>
                  <a:cubicBezTo>
                    <a:pt x="76" y="294"/>
                    <a:pt x="118" y="213"/>
                    <a:pt x="280" y="20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5" name="Freeform 24">
              <a:extLst>
                <a:ext uri="{FF2B5EF4-FFF2-40B4-BE49-F238E27FC236}">
                  <a16:creationId xmlns:a16="http://schemas.microsoft.com/office/drawing/2014/main" id="{0CD2FAF0-F853-9844-A914-5486F119096F}"/>
                </a:ext>
              </a:extLst>
            </p:cNvPr>
            <p:cNvSpPr/>
            <p:nvPr/>
          </p:nvSpPr>
          <p:spPr>
            <a:xfrm>
              <a:off x="5969879" y="2084760"/>
              <a:ext cx="178920" cy="153000"/>
            </a:xfrm>
            <a:custGeom>
              <a:avLst/>
              <a:gdLst/>
              <a:ahLst/>
              <a:cxnLst>
                <a:cxn ang="3cd4">
                  <a:pos x="hc" y="t"/>
                </a:cxn>
                <a:cxn ang="cd2">
                  <a:pos x="l" y="vc"/>
                </a:cxn>
                <a:cxn ang="cd4">
                  <a:pos x="hc" y="b"/>
                </a:cxn>
                <a:cxn ang="0">
                  <a:pos x="r" y="vc"/>
                </a:cxn>
              </a:cxnLst>
              <a:rect l="l" t="t" r="r" b="b"/>
              <a:pathLst>
                <a:path w="498" h="426">
                  <a:moveTo>
                    <a:pt x="272" y="193"/>
                  </a:moveTo>
                  <a:cubicBezTo>
                    <a:pt x="302" y="157"/>
                    <a:pt x="339" y="109"/>
                    <a:pt x="364" y="81"/>
                  </a:cubicBezTo>
                  <a:cubicBezTo>
                    <a:pt x="395" y="48"/>
                    <a:pt x="434" y="31"/>
                    <a:pt x="482" y="31"/>
                  </a:cubicBezTo>
                  <a:lnTo>
                    <a:pt x="482" y="0"/>
                  </a:lnTo>
                  <a:cubicBezTo>
                    <a:pt x="456" y="3"/>
                    <a:pt x="426" y="3"/>
                    <a:pt x="400" y="3"/>
                  </a:cubicBezTo>
                  <a:cubicBezTo>
                    <a:pt x="370" y="3"/>
                    <a:pt x="316" y="0"/>
                    <a:pt x="305" y="0"/>
                  </a:cubicBezTo>
                  <a:lnTo>
                    <a:pt x="305" y="31"/>
                  </a:lnTo>
                  <a:cubicBezTo>
                    <a:pt x="325" y="34"/>
                    <a:pt x="333" y="45"/>
                    <a:pt x="333" y="62"/>
                  </a:cubicBezTo>
                  <a:cubicBezTo>
                    <a:pt x="333" y="78"/>
                    <a:pt x="325" y="90"/>
                    <a:pt x="319" y="95"/>
                  </a:cubicBezTo>
                  <a:lnTo>
                    <a:pt x="258" y="174"/>
                  </a:lnTo>
                  <a:lnTo>
                    <a:pt x="179" y="73"/>
                  </a:lnTo>
                  <a:cubicBezTo>
                    <a:pt x="171" y="64"/>
                    <a:pt x="171" y="62"/>
                    <a:pt x="171" y="56"/>
                  </a:cubicBezTo>
                  <a:cubicBezTo>
                    <a:pt x="171" y="42"/>
                    <a:pt x="185" y="31"/>
                    <a:pt x="207" y="31"/>
                  </a:cubicBezTo>
                  <a:lnTo>
                    <a:pt x="207" y="0"/>
                  </a:lnTo>
                  <a:cubicBezTo>
                    <a:pt x="179" y="0"/>
                    <a:pt x="115" y="3"/>
                    <a:pt x="98" y="3"/>
                  </a:cubicBezTo>
                  <a:cubicBezTo>
                    <a:pt x="78" y="3"/>
                    <a:pt x="31" y="3"/>
                    <a:pt x="6" y="0"/>
                  </a:cubicBezTo>
                  <a:lnTo>
                    <a:pt x="6" y="31"/>
                  </a:lnTo>
                  <a:cubicBezTo>
                    <a:pt x="76" y="31"/>
                    <a:pt x="76" y="31"/>
                    <a:pt x="120" y="92"/>
                  </a:cubicBezTo>
                  <a:lnTo>
                    <a:pt x="218" y="218"/>
                  </a:lnTo>
                  <a:lnTo>
                    <a:pt x="126" y="336"/>
                  </a:lnTo>
                  <a:cubicBezTo>
                    <a:pt x="78" y="395"/>
                    <a:pt x="20" y="398"/>
                    <a:pt x="0" y="398"/>
                  </a:cubicBezTo>
                  <a:lnTo>
                    <a:pt x="0" y="426"/>
                  </a:lnTo>
                  <a:cubicBezTo>
                    <a:pt x="25" y="426"/>
                    <a:pt x="56" y="423"/>
                    <a:pt x="81" y="423"/>
                  </a:cubicBezTo>
                  <a:cubicBezTo>
                    <a:pt x="112" y="423"/>
                    <a:pt x="151" y="426"/>
                    <a:pt x="176" y="426"/>
                  </a:cubicBezTo>
                  <a:lnTo>
                    <a:pt x="176" y="398"/>
                  </a:lnTo>
                  <a:cubicBezTo>
                    <a:pt x="154" y="392"/>
                    <a:pt x="148" y="381"/>
                    <a:pt x="148" y="367"/>
                  </a:cubicBezTo>
                  <a:cubicBezTo>
                    <a:pt x="148" y="344"/>
                    <a:pt x="176" y="311"/>
                    <a:pt x="235" y="241"/>
                  </a:cubicBezTo>
                  <a:lnTo>
                    <a:pt x="311" y="339"/>
                  </a:lnTo>
                  <a:cubicBezTo>
                    <a:pt x="319" y="350"/>
                    <a:pt x="333" y="367"/>
                    <a:pt x="333" y="372"/>
                  </a:cubicBezTo>
                  <a:cubicBezTo>
                    <a:pt x="333" y="381"/>
                    <a:pt x="325" y="395"/>
                    <a:pt x="297" y="398"/>
                  </a:cubicBezTo>
                  <a:lnTo>
                    <a:pt x="297" y="426"/>
                  </a:lnTo>
                  <a:cubicBezTo>
                    <a:pt x="328" y="426"/>
                    <a:pt x="381" y="423"/>
                    <a:pt x="403" y="423"/>
                  </a:cubicBezTo>
                  <a:cubicBezTo>
                    <a:pt x="431" y="423"/>
                    <a:pt x="470" y="426"/>
                    <a:pt x="498" y="426"/>
                  </a:cubicBezTo>
                  <a:lnTo>
                    <a:pt x="498" y="398"/>
                  </a:lnTo>
                  <a:cubicBezTo>
                    <a:pt x="445" y="398"/>
                    <a:pt x="428" y="395"/>
                    <a:pt x="406" y="36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6" name="Freeform 25">
              <a:extLst>
                <a:ext uri="{FF2B5EF4-FFF2-40B4-BE49-F238E27FC236}">
                  <a16:creationId xmlns:a16="http://schemas.microsoft.com/office/drawing/2014/main" id="{00B5F635-E5A9-0042-9661-90316A39A5DC}"/>
                </a:ext>
              </a:extLst>
            </p:cNvPr>
            <p:cNvSpPr/>
            <p:nvPr/>
          </p:nvSpPr>
          <p:spPr>
            <a:xfrm>
              <a:off x="5712840" y="2355840"/>
              <a:ext cx="126720" cy="112680"/>
            </a:xfrm>
            <a:custGeom>
              <a:avLst/>
              <a:gdLst/>
              <a:ahLst/>
              <a:cxnLst>
                <a:cxn ang="3cd4">
                  <a:pos x="hc" y="t"/>
                </a:cxn>
                <a:cxn ang="cd2">
                  <a:pos x="l" y="vc"/>
                </a:cxn>
                <a:cxn ang="cd4">
                  <a:pos x="hc" y="b"/>
                </a:cxn>
                <a:cxn ang="0">
                  <a:pos x="r" y="vc"/>
                </a:cxn>
              </a:cxnLst>
              <a:rect l="l" t="t" r="r" b="b"/>
              <a:pathLst>
                <a:path w="353" h="314">
                  <a:moveTo>
                    <a:pt x="252" y="42"/>
                  </a:moveTo>
                  <a:cubicBezTo>
                    <a:pt x="235" y="17"/>
                    <a:pt x="213" y="0"/>
                    <a:pt x="179" y="0"/>
                  </a:cubicBezTo>
                  <a:cubicBezTo>
                    <a:pt x="90" y="0"/>
                    <a:pt x="0" y="98"/>
                    <a:pt x="0" y="199"/>
                  </a:cubicBezTo>
                  <a:cubicBezTo>
                    <a:pt x="0" y="266"/>
                    <a:pt x="45" y="314"/>
                    <a:pt x="104" y="314"/>
                  </a:cubicBezTo>
                  <a:cubicBezTo>
                    <a:pt x="143" y="314"/>
                    <a:pt x="176" y="291"/>
                    <a:pt x="204" y="266"/>
                  </a:cubicBezTo>
                  <a:cubicBezTo>
                    <a:pt x="216" y="305"/>
                    <a:pt x="258" y="314"/>
                    <a:pt x="274" y="314"/>
                  </a:cubicBezTo>
                  <a:cubicBezTo>
                    <a:pt x="300" y="314"/>
                    <a:pt x="316" y="297"/>
                    <a:pt x="330" y="277"/>
                  </a:cubicBezTo>
                  <a:cubicBezTo>
                    <a:pt x="344" y="249"/>
                    <a:pt x="353" y="210"/>
                    <a:pt x="353" y="207"/>
                  </a:cubicBezTo>
                  <a:cubicBezTo>
                    <a:pt x="353" y="199"/>
                    <a:pt x="344" y="199"/>
                    <a:pt x="344" y="199"/>
                  </a:cubicBezTo>
                  <a:cubicBezTo>
                    <a:pt x="333" y="199"/>
                    <a:pt x="333" y="202"/>
                    <a:pt x="328" y="218"/>
                  </a:cubicBezTo>
                  <a:cubicBezTo>
                    <a:pt x="319" y="252"/>
                    <a:pt x="305" y="294"/>
                    <a:pt x="277" y="294"/>
                  </a:cubicBezTo>
                  <a:cubicBezTo>
                    <a:pt x="260" y="294"/>
                    <a:pt x="255" y="280"/>
                    <a:pt x="255" y="260"/>
                  </a:cubicBezTo>
                  <a:cubicBezTo>
                    <a:pt x="255" y="249"/>
                    <a:pt x="260" y="224"/>
                    <a:pt x="263" y="204"/>
                  </a:cubicBezTo>
                  <a:cubicBezTo>
                    <a:pt x="269" y="188"/>
                    <a:pt x="277" y="157"/>
                    <a:pt x="280" y="143"/>
                  </a:cubicBezTo>
                  <a:lnTo>
                    <a:pt x="294" y="90"/>
                  </a:lnTo>
                  <a:cubicBezTo>
                    <a:pt x="297" y="73"/>
                    <a:pt x="305" y="39"/>
                    <a:pt x="305" y="36"/>
                  </a:cubicBezTo>
                  <a:cubicBezTo>
                    <a:pt x="305" y="20"/>
                    <a:pt x="294" y="14"/>
                    <a:pt x="283" y="14"/>
                  </a:cubicBezTo>
                  <a:cubicBezTo>
                    <a:pt x="272" y="14"/>
                    <a:pt x="255" y="22"/>
                    <a:pt x="252" y="42"/>
                  </a:cubicBezTo>
                  <a:close/>
                  <a:moveTo>
                    <a:pt x="207" y="218"/>
                  </a:moveTo>
                  <a:cubicBezTo>
                    <a:pt x="202" y="238"/>
                    <a:pt x="185" y="252"/>
                    <a:pt x="171" y="266"/>
                  </a:cubicBezTo>
                  <a:cubicBezTo>
                    <a:pt x="165" y="272"/>
                    <a:pt x="137" y="294"/>
                    <a:pt x="106" y="294"/>
                  </a:cubicBezTo>
                  <a:cubicBezTo>
                    <a:pt x="81" y="294"/>
                    <a:pt x="56" y="277"/>
                    <a:pt x="56" y="227"/>
                  </a:cubicBezTo>
                  <a:cubicBezTo>
                    <a:pt x="56" y="190"/>
                    <a:pt x="76" y="112"/>
                    <a:pt x="92" y="87"/>
                  </a:cubicBezTo>
                  <a:cubicBezTo>
                    <a:pt x="123" y="31"/>
                    <a:pt x="160" y="20"/>
                    <a:pt x="179" y="20"/>
                  </a:cubicBezTo>
                  <a:cubicBezTo>
                    <a:pt x="227" y="20"/>
                    <a:pt x="241" y="73"/>
                    <a:pt x="241" y="81"/>
                  </a:cubicBezTo>
                  <a:cubicBezTo>
                    <a:pt x="241" y="84"/>
                    <a:pt x="241" y="87"/>
                    <a:pt x="238" y="9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 name="Freeform 26">
              <a:extLst>
                <a:ext uri="{FF2B5EF4-FFF2-40B4-BE49-F238E27FC236}">
                  <a16:creationId xmlns:a16="http://schemas.microsoft.com/office/drawing/2014/main" id="{7E6E131B-9BF0-504A-92BF-031C77104D33}"/>
                </a:ext>
              </a:extLst>
            </p:cNvPr>
            <p:cNvSpPr/>
            <p:nvPr/>
          </p:nvSpPr>
          <p:spPr>
            <a:xfrm>
              <a:off x="5868000" y="2295360"/>
              <a:ext cx="50040" cy="93240"/>
            </a:xfrm>
            <a:custGeom>
              <a:avLst/>
              <a:gdLst/>
              <a:ahLst/>
              <a:cxnLst>
                <a:cxn ang="3cd4">
                  <a:pos x="hc" y="t"/>
                </a:cxn>
                <a:cxn ang="cd2">
                  <a:pos x="l" y="vc"/>
                </a:cxn>
                <a:cxn ang="cd4">
                  <a:pos x="hc" y="b"/>
                </a:cxn>
                <a:cxn ang="0">
                  <a:pos x="r" y="vc"/>
                </a:cxn>
              </a:cxnLst>
              <a:rect l="l" t="t" r="r" b="b"/>
              <a:pathLst>
                <a:path w="140" h="260">
                  <a:moveTo>
                    <a:pt x="134" y="48"/>
                  </a:moveTo>
                  <a:cubicBezTo>
                    <a:pt x="134" y="48"/>
                    <a:pt x="140" y="36"/>
                    <a:pt x="140" y="28"/>
                  </a:cubicBezTo>
                  <a:cubicBezTo>
                    <a:pt x="140" y="11"/>
                    <a:pt x="123" y="0"/>
                    <a:pt x="109" y="0"/>
                  </a:cubicBezTo>
                  <a:cubicBezTo>
                    <a:pt x="87" y="0"/>
                    <a:pt x="81" y="17"/>
                    <a:pt x="78" y="22"/>
                  </a:cubicBezTo>
                  <a:lnTo>
                    <a:pt x="3" y="238"/>
                  </a:lnTo>
                  <a:cubicBezTo>
                    <a:pt x="0" y="244"/>
                    <a:pt x="0" y="246"/>
                    <a:pt x="0" y="246"/>
                  </a:cubicBezTo>
                  <a:cubicBezTo>
                    <a:pt x="0" y="255"/>
                    <a:pt x="22" y="260"/>
                    <a:pt x="22" y="260"/>
                  </a:cubicBezTo>
                  <a:cubicBezTo>
                    <a:pt x="25" y="260"/>
                    <a:pt x="28" y="258"/>
                    <a:pt x="31" y="25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8" name="Freeform 27">
              <a:extLst>
                <a:ext uri="{FF2B5EF4-FFF2-40B4-BE49-F238E27FC236}">
                  <a16:creationId xmlns:a16="http://schemas.microsoft.com/office/drawing/2014/main" id="{1C572640-EA98-9547-9C25-8AEE3EB08EF2}"/>
                </a:ext>
              </a:extLst>
            </p:cNvPr>
            <p:cNvSpPr/>
            <p:nvPr/>
          </p:nvSpPr>
          <p:spPr>
            <a:xfrm>
              <a:off x="6229080" y="1987199"/>
              <a:ext cx="245520" cy="319320"/>
            </a:xfrm>
            <a:custGeom>
              <a:avLst/>
              <a:gdLst/>
              <a:ahLst/>
              <a:cxnLst>
                <a:cxn ang="3cd4">
                  <a:pos x="hc" y="t"/>
                </a:cxn>
                <a:cxn ang="cd2">
                  <a:pos x="l" y="vc"/>
                </a:cxn>
                <a:cxn ang="cd4">
                  <a:pos x="hc" y="b"/>
                </a:cxn>
                <a:cxn ang="0">
                  <a:pos x="r" y="vc"/>
                </a:cxn>
              </a:cxnLst>
              <a:rect l="l" t="t" r="r" b="b"/>
              <a:pathLst>
                <a:path w="683" h="888">
                  <a:moveTo>
                    <a:pt x="384" y="689"/>
                  </a:moveTo>
                  <a:cubicBezTo>
                    <a:pt x="538" y="633"/>
                    <a:pt x="683" y="456"/>
                    <a:pt x="683" y="266"/>
                  </a:cubicBezTo>
                  <a:cubicBezTo>
                    <a:pt x="683" y="106"/>
                    <a:pt x="577" y="0"/>
                    <a:pt x="431" y="0"/>
                  </a:cubicBezTo>
                  <a:cubicBezTo>
                    <a:pt x="218" y="0"/>
                    <a:pt x="0" y="224"/>
                    <a:pt x="0" y="454"/>
                  </a:cubicBezTo>
                  <a:cubicBezTo>
                    <a:pt x="0" y="619"/>
                    <a:pt x="112" y="717"/>
                    <a:pt x="252" y="717"/>
                  </a:cubicBezTo>
                  <a:cubicBezTo>
                    <a:pt x="277" y="717"/>
                    <a:pt x="311" y="714"/>
                    <a:pt x="350" y="703"/>
                  </a:cubicBezTo>
                  <a:cubicBezTo>
                    <a:pt x="347" y="764"/>
                    <a:pt x="347" y="767"/>
                    <a:pt x="347" y="778"/>
                  </a:cubicBezTo>
                  <a:cubicBezTo>
                    <a:pt x="347" y="809"/>
                    <a:pt x="347" y="888"/>
                    <a:pt x="428" y="888"/>
                  </a:cubicBezTo>
                  <a:cubicBezTo>
                    <a:pt x="546" y="888"/>
                    <a:pt x="594" y="706"/>
                    <a:pt x="594" y="697"/>
                  </a:cubicBezTo>
                  <a:cubicBezTo>
                    <a:pt x="594" y="689"/>
                    <a:pt x="585" y="686"/>
                    <a:pt x="582" y="686"/>
                  </a:cubicBezTo>
                  <a:cubicBezTo>
                    <a:pt x="574" y="686"/>
                    <a:pt x="571" y="692"/>
                    <a:pt x="571" y="697"/>
                  </a:cubicBezTo>
                  <a:cubicBezTo>
                    <a:pt x="546" y="767"/>
                    <a:pt x="490" y="792"/>
                    <a:pt x="454" y="792"/>
                  </a:cubicBezTo>
                  <a:cubicBezTo>
                    <a:pt x="409" y="792"/>
                    <a:pt x="395" y="764"/>
                    <a:pt x="384" y="689"/>
                  </a:cubicBezTo>
                  <a:close/>
                  <a:moveTo>
                    <a:pt x="199" y="683"/>
                  </a:moveTo>
                  <a:cubicBezTo>
                    <a:pt x="120" y="652"/>
                    <a:pt x="87" y="574"/>
                    <a:pt x="87" y="484"/>
                  </a:cubicBezTo>
                  <a:cubicBezTo>
                    <a:pt x="87" y="417"/>
                    <a:pt x="112" y="277"/>
                    <a:pt x="188" y="171"/>
                  </a:cubicBezTo>
                  <a:cubicBezTo>
                    <a:pt x="260" y="70"/>
                    <a:pt x="353" y="25"/>
                    <a:pt x="426" y="25"/>
                  </a:cubicBezTo>
                  <a:cubicBezTo>
                    <a:pt x="524" y="25"/>
                    <a:pt x="596" y="101"/>
                    <a:pt x="596" y="235"/>
                  </a:cubicBezTo>
                  <a:cubicBezTo>
                    <a:pt x="596" y="333"/>
                    <a:pt x="546" y="563"/>
                    <a:pt x="381" y="655"/>
                  </a:cubicBezTo>
                  <a:cubicBezTo>
                    <a:pt x="375" y="622"/>
                    <a:pt x="364" y="549"/>
                    <a:pt x="291" y="549"/>
                  </a:cubicBezTo>
                  <a:cubicBezTo>
                    <a:pt x="241" y="549"/>
                    <a:pt x="190" y="599"/>
                    <a:pt x="190" y="650"/>
                  </a:cubicBezTo>
                  <a:cubicBezTo>
                    <a:pt x="190" y="669"/>
                    <a:pt x="199" y="680"/>
                    <a:pt x="199" y="683"/>
                  </a:cubicBezTo>
                  <a:close/>
                  <a:moveTo>
                    <a:pt x="258" y="694"/>
                  </a:moveTo>
                  <a:cubicBezTo>
                    <a:pt x="246" y="694"/>
                    <a:pt x="213" y="694"/>
                    <a:pt x="213" y="650"/>
                  </a:cubicBezTo>
                  <a:cubicBezTo>
                    <a:pt x="213" y="610"/>
                    <a:pt x="252" y="571"/>
                    <a:pt x="291" y="571"/>
                  </a:cubicBezTo>
                  <a:cubicBezTo>
                    <a:pt x="333" y="571"/>
                    <a:pt x="353" y="596"/>
                    <a:pt x="353" y="655"/>
                  </a:cubicBezTo>
                  <a:cubicBezTo>
                    <a:pt x="353" y="669"/>
                    <a:pt x="353" y="672"/>
                    <a:pt x="342" y="675"/>
                  </a:cubicBezTo>
                  <a:cubicBezTo>
                    <a:pt x="316" y="686"/>
                    <a:pt x="286" y="694"/>
                    <a:pt x="258" y="69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9" name="Freeform 28">
              <a:extLst>
                <a:ext uri="{FF2B5EF4-FFF2-40B4-BE49-F238E27FC236}">
                  <a16:creationId xmlns:a16="http://schemas.microsoft.com/office/drawing/2014/main" id="{91525BB7-6096-9C4D-861A-C47C725570D9}"/>
                </a:ext>
              </a:extLst>
            </p:cNvPr>
            <p:cNvSpPr/>
            <p:nvPr/>
          </p:nvSpPr>
          <p:spPr>
            <a:xfrm>
              <a:off x="6526440" y="1972080"/>
              <a:ext cx="83160" cy="354240"/>
            </a:xfrm>
            <a:custGeom>
              <a:avLst/>
              <a:gdLst/>
              <a:ahLst/>
              <a:cxnLst>
                <a:cxn ang="3cd4">
                  <a:pos x="hc" y="t"/>
                </a:cxn>
                <a:cxn ang="cd2">
                  <a:pos x="l" y="vc"/>
                </a:cxn>
                <a:cxn ang="cd4">
                  <a:pos x="hc" y="b"/>
                </a:cxn>
                <a:cxn ang="0">
                  <a:pos x="r" y="vc"/>
                </a:cxn>
              </a:cxnLst>
              <a:rect l="l" t="t" r="r" b="b"/>
              <a:pathLst>
                <a:path w="232" h="985">
                  <a:moveTo>
                    <a:pt x="232" y="977"/>
                  </a:moveTo>
                  <a:cubicBezTo>
                    <a:pt x="232" y="974"/>
                    <a:pt x="232" y="971"/>
                    <a:pt x="213" y="955"/>
                  </a:cubicBezTo>
                  <a:cubicBezTo>
                    <a:pt x="90" y="832"/>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5"/>
                    <a:pt x="221" y="985"/>
                  </a:cubicBezTo>
                  <a:cubicBezTo>
                    <a:pt x="227" y="985"/>
                    <a:pt x="232" y="983"/>
                    <a:pt x="232" y="97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0" name="Freeform 29">
              <a:extLst>
                <a:ext uri="{FF2B5EF4-FFF2-40B4-BE49-F238E27FC236}">
                  <a16:creationId xmlns:a16="http://schemas.microsoft.com/office/drawing/2014/main" id="{FA60BC46-17D0-3540-85FB-EEB576CCA475}"/>
                </a:ext>
              </a:extLst>
            </p:cNvPr>
            <p:cNvSpPr/>
            <p:nvPr/>
          </p:nvSpPr>
          <p:spPr>
            <a:xfrm>
              <a:off x="6647399" y="2080800"/>
              <a:ext cx="130680" cy="160920"/>
            </a:xfrm>
            <a:custGeom>
              <a:avLst/>
              <a:gdLst/>
              <a:ahLst/>
              <a:cxnLst>
                <a:cxn ang="3cd4">
                  <a:pos x="hc" y="t"/>
                </a:cxn>
                <a:cxn ang="cd2">
                  <a:pos x="l" y="vc"/>
                </a:cxn>
                <a:cxn ang="cd4">
                  <a:pos x="hc" y="b"/>
                </a:cxn>
                <a:cxn ang="0">
                  <a:pos x="r" y="vc"/>
                </a:cxn>
              </a:cxnLst>
              <a:rect l="l" t="t" r="r" b="b"/>
              <a:pathLst>
                <a:path w="364" h="448">
                  <a:moveTo>
                    <a:pt x="336" y="67"/>
                  </a:moveTo>
                  <a:cubicBezTo>
                    <a:pt x="308" y="67"/>
                    <a:pt x="288" y="90"/>
                    <a:pt x="288" y="112"/>
                  </a:cubicBezTo>
                  <a:cubicBezTo>
                    <a:pt x="288" y="126"/>
                    <a:pt x="297" y="140"/>
                    <a:pt x="319" y="140"/>
                  </a:cubicBezTo>
                  <a:cubicBezTo>
                    <a:pt x="342" y="140"/>
                    <a:pt x="364" y="123"/>
                    <a:pt x="364" y="84"/>
                  </a:cubicBezTo>
                  <a:cubicBezTo>
                    <a:pt x="364" y="42"/>
                    <a:pt x="322" y="0"/>
                    <a:pt x="246" y="0"/>
                  </a:cubicBezTo>
                  <a:cubicBezTo>
                    <a:pt x="115" y="0"/>
                    <a:pt x="78" y="101"/>
                    <a:pt x="78" y="146"/>
                  </a:cubicBezTo>
                  <a:cubicBezTo>
                    <a:pt x="78" y="221"/>
                    <a:pt x="154" y="238"/>
                    <a:pt x="182" y="244"/>
                  </a:cubicBezTo>
                  <a:cubicBezTo>
                    <a:pt x="232" y="252"/>
                    <a:pt x="286" y="263"/>
                    <a:pt x="286" y="319"/>
                  </a:cubicBezTo>
                  <a:cubicBezTo>
                    <a:pt x="286" y="344"/>
                    <a:pt x="263" y="426"/>
                    <a:pt x="143" y="426"/>
                  </a:cubicBezTo>
                  <a:cubicBezTo>
                    <a:pt x="129" y="426"/>
                    <a:pt x="53" y="426"/>
                    <a:pt x="31" y="375"/>
                  </a:cubicBezTo>
                  <a:cubicBezTo>
                    <a:pt x="67" y="378"/>
                    <a:pt x="92" y="350"/>
                    <a:pt x="92" y="322"/>
                  </a:cubicBezTo>
                  <a:cubicBezTo>
                    <a:pt x="92" y="300"/>
                    <a:pt x="76" y="288"/>
                    <a:pt x="56" y="288"/>
                  </a:cubicBezTo>
                  <a:cubicBezTo>
                    <a:pt x="31" y="288"/>
                    <a:pt x="0" y="308"/>
                    <a:pt x="0" y="353"/>
                  </a:cubicBezTo>
                  <a:cubicBezTo>
                    <a:pt x="0" y="409"/>
                    <a:pt x="56" y="448"/>
                    <a:pt x="143" y="448"/>
                  </a:cubicBezTo>
                  <a:cubicBezTo>
                    <a:pt x="302" y="448"/>
                    <a:pt x="342" y="328"/>
                    <a:pt x="342" y="286"/>
                  </a:cubicBezTo>
                  <a:cubicBezTo>
                    <a:pt x="342" y="249"/>
                    <a:pt x="322" y="224"/>
                    <a:pt x="311" y="213"/>
                  </a:cubicBezTo>
                  <a:cubicBezTo>
                    <a:pt x="283" y="185"/>
                    <a:pt x="255" y="179"/>
                    <a:pt x="210" y="171"/>
                  </a:cubicBezTo>
                  <a:cubicBezTo>
                    <a:pt x="176" y="162"/>
                    <a:pt x="137" y="157"/>
                    <a:pt x="137" y="112"/>
                  </a:cubicBezTo>
                  <a:cubicBezTo>
                    <a:pt x="137" y="81"/>
                    <a:pt x="160" y="22"/>
                    <a:pt x="246" y="22"/>
                  </a:cubicBezTo>
                  <a:cubicBezTo>
                    <a:pt x="272" y="22"/>
                    <a:pt x="322" y="28"/>
                    <a:pt x="336" y="6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1" name="Freeform 30">
              <a:extLst>
                <a:ext uri="{FF2B5EF4-FFF2-40B4-BE49-F238E27FC236}">
                  <a16:creationId xmlns:a16="http://schemas.microsoft.com/office/drawing/2014/main" id="{AED55F87-26C0-C44A-B77F-26255E5AF760}"/>
                </a:ext>
              </a:extLst>
            </p:cNvPr>
            <p:cNvSpPr/>
            <p:nvPr/>
          </p:nvSpPr>
          <p:spPr>
            <a:xfrm>
              <a:off x="6807600" y="1953000"/>
              <a:ext cx="63000" cy="128520"/>
            </a:xfrm>
            <a:custGeom>
              <a:avLst/>
              <a:gdLst/>
              <a:ahLst/>
              <a:cxnLst>
                <a:cxn ang="3cd4">
                  <a:pos x="hc" y="t"/>
                </a:cxn>
                <a:cxn ang="cd2">
                  <a:pos x="l" y="vc"/>
                </a:cxn>
                <a:cxn ang="cd4">
                  <a:pos x="hc" y="b"/>
                </a:cxn>
                <a:cxn ang="0">
                  <a:pos x="r" y="vc"/>
                </a:cxn>
              </a:cxnLst>
              <a:rect l="l" t="t" r="r" b="b"/>
              <a:pathLst>
                <a:path w="176" h="358">
                  <a:moveTo>
                    <a:pt x="168" y="62"/>
                  </a:moveTo>
                  <a:cubicBezTo>
                    <a:pt x="174" y="48"/>
                    <a:pt x="176" y="42"/>
                    <a:pt x="176" y="39"/>
                  </a:cubicBezTo>
                  <a:cubicBezTo>
                    <a:pt x="176" y="17"/>
                    <a:pt x="157" y="0"/>
                    <a:pt x="134" y="0"/>
                  </a:cubicBezTo>
                  <a:cubicBezTo>
                    <a:pt x="106" y="0"/>
                    <a:pt x="98" y="22"/>
                    <a:pt x="95" y="34"/>
                  </a:cubicBezTo>
                  <a:lnTo>
                    <a:pt x="3" y="333"/>
                  </a:lnTo>
                  <a:cubicBezTo>
                    <a:pt x="3" y="336"/>
                    <a:pt x="0" y="344"/>
                    <a:pt x="0" y="344"/>
                  </a:cubicBezTo>
                  <a:cubicBezTo>
                    <a:pt x="0" y="353"/>
                    <a:pt x="22" y="358"/>
                    <a:pt x="28" y="358"/>
                  </a:cubicBezTo>
                  <a:cubicBezTo>
                    <a:pt x="31" y="358"/>
                    <a:pt x="34" y="358"/>
                    <a:pt x="36" y="34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2" name="Freeform 31">
              <a:extLst>
                <a:ext uri="{FF2B5EF4-FFF2-40B4-BE49-F238E27FC236}">
                  <a16:creationId xmlns:a16="http://schemas.microsoft.com/office/drawing/2014/main" id="{A0FE4BFA-2405-2E46-AF2C-861AD9BA44B3}"/>
                </a:ext>
              </a:extLst>
            </p:cNvPr>
            <p:cNvSpPr/>
            <p:nvPr/>
          </p:nvSpPr>
          <p:spPr>
            <a:xfrm>
              <a:off x="6925320" y="2199600"/>
              <a:ext cx="42120" cy="106560"/>
            </a:xfrm>
            <a:custGeom>
              <a:avLst/>
              <a:gdLst/>
              <a:ahLst/>
              <a:cxnLst>
                <a:cxn ang="3cd4">
                  <a:pos x="hc" y="t"/>
                </a:cxn>
                <a:cxn ang="cd2">
                  <a:pos x="l" y="vc"/>
                </a:cxn>
                <a:cxn ang="cd4">
                  <a:pos x="hc" y="b"/>
                </a:cxn>
                <a:cxn ang="0">
                  <a:pos x="r" y="vc"/>
                </a:cxn>
              </a:cxnLst>
              <a:rect l="l" t="t" r="r" b="b"/>
              <a:pathLst>
                <a:path w="118" h="297">
                  <a:moveTo>
                    <a:pt x="118" y="104"/>
                  </a:moveTo>
                  <a:cubicBezTo>
                    <a:pt x="118" y="39"/>
                    <a:pt x="92" y="0"/>
                    <a:pt x="53" y="0"/>
                  </a:cubicBezTo>
                  <a:cubicBezTo>
                    <a:pt x="20" y="0"/>
                    <a:pt x="0" y="25"/>
                    <a:pt x="0" y="53"/>
                  </a:cubicBezTo>
                  <a:cubicBezTo>
                    <a:pt x="0" y="78"/>
                    <a:pt x="20" y="106"/>
                    <a:pt x="53" y="106"/>
                  </a:cubicBezTo>
                  <a:cubicBezTo>
                    <a:pt x="64" y="106"/>
                    <a:pt x="78" y="101"/>
                    <a:pt x="90" y="92"/>
                  </a:cubicBezTo>
                  <a:cubicBezTo>
                    <a:pt x="92" y="90"/>
                    <a:pt x="92" y="90"/>
                    <a:pt x="92" y="90"/>
                  </a:cubicBezTo>
                  <a:cubicBezTo>
                    <a:pt x="95" y="90"/>
                    <a:pt x="95" y="90"/>
                    <a:pt x="95" y="104"/>
                  </a:cubicBezTo>
                  <a:cubicBezTo>
                    <a:pt x="95" y="179"/>
                    <a:pt x="62" y="238"/>
                    <a:pt x="28" y="272"/>
                  </a:cubicBezTo>
                  <a:cubicBezTo>
                    <a:pt x="17" y="280"/>
                    <a:pt x="17" y="283"/>
                    <a:pt x="17" y="286"/>
                  </a:cubicBezTo>
                  <a:cubicBezTo>
                    <a:pt x="17" y="294"/>
                    <a:pt x="22" y="297"/>
                    <a:pt x="25" y="297"/>
                  </a:cubicBezTo>
                  <a:cubicBezTo>
                    <a:pt x="36" y="297"/>
                    <a:pt x="118" y="221"/>
                    <a:pt x="118" y="10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3" name="Freeform 32">
              <a:extLst>
                <a:ext uri="{FF2B5EF4-FFF2-40B4-BE49-F238E27FC236}">
                  <a16:creationId xmlns:a16="http://schemas.microsoft.com/office/drawing/2014/main" id="{D75E9C9F-232C-754C-ADD9-428E6FAEFF2F}"/>
                </a:ext>
              </a:extLst>
            </p:cNvPr>
            <p:cNvSpPr/>
            <p:nvPr/>
          </p:nvSpPr>
          <p:spPr>
            <a:xfrm>
              <a:off x="7066440" y="2080800"/>
              <a:ext cx="163080" cy="160920"/>
            </a:xfrm>
            <a:custGeom>
              <a:avLst/>
              <a:gdLst/>
              <a:ahLst/>
              <a:cxnLst>
                <a:cxn ang="3cd4">
                  <a:pos x="hc" y="t"/>
                </a:cxn>
                <a:cxn ang="cd2">
                  <a:pos x="l" y="vc"/>
                </a:cxn>
                <a:cxn ang="cd4">
                  <a:pos x="hc" y="b"/>
                </a:cxn>
                <a:cxn ang="0">
                  <a:pos x="r" y="vc"/>
                </a:cxn>
              </a:cxnLst>
              <a:rect l="l" t="t" r="r" b="b"/>
              <a:pathLst>
                <a:path w="454" h="448">
                  <a:moveTo>
                    <a:pt x="330" y="64"/>
                  </a:moveTo>
                  <a:cubicBezTo>
                    <a:pt x="311" y="28"/>
                    <a:pt x="283" y="0"/>
                    <a:pt x="238" y="0"/>
                  </a:cubicBezTo>
                  <a:cubicBezTo>
                    <a:pt x="123" y="0"/>
                    <a:pt x="0" y="146"/>
                    <a:pt x="0" y="291"/>
                  </a:cubicBezTo>
                  <a:cubicBezTo>
                    <a:pt x="0" y="384"/>
                    <a:pt x="53" y="448"/>
                    <a:pt x="132" y="448"/>
                  </a:cubicBezTo>
                  <a:cubicBezTo>
                    <a:pt x="151" y="448"/>
                    <a:pt x="202" y="445"/>
                    <a:pt x="260" y="375"/>
                  </a:cubicBezTo>
                  <a:cubicBezTo>
                    <a:pt x="269" y="417"/>
                    <a:pt x="302" y="448"/>
                    <a:pt x="350" y="448"/>
                  </a:cubicBezTo>
                  <a:cubicBezTo>
                    <a:pt x="386" y="448"/>
                    <a:pt x="409" y="426"/>
                    <a:pt x="423" y="395"/>
                  </a:cubicBezTo>
                  <a:cubicBezTo>
                    <a:pt x="440" y="358"/>
                    <a:pt x="454" y="297"/>
                    <a:pt x="454" y="297"/>
                  </a:cubicBezTo>
                  <a:cubicBezTo>
                    <a:pt x="454" y="286"/>
                    <a:pt x="445" y="286"/>
                    <a:pt x="442" y="286"/>
                  </a:cubicBezTo>
                  <a:cubicBezTo>
                    <a:pt x="431" y="286"/>
                    <a:pt x="431" y="291"/>
                    <a:pt x="428" y="305"/>
                  </a:cubicBezTo>
                  <a:cubicBezTo>
                    <a:pt x="412" y="370"/>
                    <a:pt x="392" y="426"/>
                    <a:pt x="353" y="426"/>
                  </a:cubicBezTo>
                  <a:cubicBezTo>
                    <a:pt x="325" y="426"/>
                    <a:pt x="322" y="400"/>
                    <a:pt x="322" y="381"/>
                  </a:cubicBezTo>
                  <a:cubicBezTo>
                    <a:pt x="322" y="358"/>
                    <a:pt x="325" y="353"/>
                    <a:pt x="336" y="308"/>
                  </a:cubicBezTo>
                  <a:cubicBezTo>
                    <a:pt x="347" y="266"/>
                    <a:pt x="347" y="258"/>
                    <a:pt x="358" y="218"/>
                  </a:cubicBezTo>
                  <a:lnTo>
                    <a:pt x="392" y="81"/>
                  </a:lnTo>
                  <a:cubicBezTo>
                    <a:pt x="400" y="53"/>
                    <a:pt x="400" y="50"/>
                    <a:pt x="400" y="48"/>
                  </a:cubicBezTo>
                  <a:cubicBezTo>
                    <a:pt x="400" y="31"/>
                    <a:pt x="389" y="20"/>
                    <a:pt x="372" y="20"/>
                  </a:cubicBezTo>
                  <a:cubicBezTo>
                    <a:pt x="347" y="20"/>
                    <a:pt x="333" y="42"/>
                    <a:pt x="330" y="64"/>
                  </a:cubicBezTo>
                  <a:close/>
                  <a:moveTo>
                    <a:pt x="266" y="319"/>
                  </a:moveTo>
                  <a:cubicBezTo>
                    <a:pt x="260" y="339"/>
                    <a:pt x="260" y="339"/>
                    <a:pt x="246" y="356"/>
                  </a:cubicBezTo>
                  <a:cubicBezTo>
                    <a:pt x="202" y="412"/>
                    <a:pt x="162" y="426"/>
                    <a:pt x="134" y="426"/>
                  </a:cubicBezTo>
                  <a:cubicBezTo>
                    <a:pt x="84" y="426"/>
                    <a:pt x="70" y="372"/>
                    <a:pt x="70" y="333"/>
                  </a:cubicBezTo>
                  <a:cubicBezTo>
                    <a:pt x="70" y="286"/>
                    <a:pt x="101" y="162"/>
                    <a:pt x="126" y="118"/>
                  </a:cubicBezTo>
                  <a:cubicBezTo>
                    <a:pt x="157" y="59"/>
                    <a:pt x="199" y="22"/>
                    <a:pt x="241" y="22"/>
                  </a:cubicBezTo>
                  <a:cubicBezTo>
                    <a:pt x="305" y="22"/>
                    <a:pt x="319" y="104"/>
                    <a:pt x="319" y="109"/>
                  </a:cubicBezTo>
                  <a:cubicBezTo>
                    <a:pt x="319" y="115"/>
                    <a:pt x="316" y="120"/>
                    <a:pt x="314" y="12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4" name="Freeform 33">
              <a:extLst>
                <a:ext uri="{FF2B5EF4-FFF2-40B4-BE49-F238E27FC236}">
                  <a16:creationId xmlns:a16="http://schemas.microsoft.com/office/drawing/2014/main" id="{C7B77FBE-54F5-A143-ACD0-561462D06D23}"/>
                </a:ext>
              </a:extLst>
            </p:cNvPr>
            <p:cNvSpPr/>
            <p:nvPr/>
          </p:nvSpPr>
          <p:spPr>
            <a:xfrm>
              <a:off x="7251120" y="1953000"/>
              <a:ext cx="63000" cy="128520"/>
            </a:xfrm>
            <a:custGeom>
              <a:avLst/>
              <a:gdLst/>
              <a:ahLst/>
              <a:cxnLst>
                <a:cxn ang="3cd4">
                  <a:pos x="hc" y="t"/>
                </a:cxn>
                <a:cxn ang="cd2">
                  <a:pos x="l" y="vc"/>
                </a:cxn>
                <a:cxn ang="cd4">
                  <a:pos x="hc" y="b"/>
                </a:cxn>
                <a:cxn ang="0">
                  <a:pos x="r" y="vc"/>
                </a:cxn>
              </a:cxnLst>
              <a:rect l="l" t="t" r="r" b="b"/>
              <a:pathLst>
                <a:path w="176" h="358">
                  <a:moveTo>
                    <a:pt x="168" y="62"/>
                  </a:moveTo>
                  <a:cubicBezTo>
                    <a:pt x="174" y="48"/>
                    <a:pt x="176" y="42"/>
                    <a:pt x="176" y="39"/>
                  </a:cubicBezTo>
                  <a:cubicBezTo>
                    <a:pt x="176" y="17"/>
                    <a:pt x="157" y="0"/>
                    <a:pt x="134" y="0"/>
                  </a:cubicBezTo>
                  <a:cubicBezTo>
                    <a:pt x="106" y="0"/>
                    <a:pt x="98" y="22"/>
                    <a:pt x="95" y="34"/>
                  </a:cubicBezTo>
                  <a:lnTo>
                    <a:pt x="3" y="333"/>
                  </a:lnTo>
                  <a:cubicBezTo>
                    <a:pt x="3" y="336"/>
                    <a:pt x="0" y="344"/>
                    <a:pt x="0" y="344"/>
                  </a:cubicBezTo>
                  <a:cubicBezTo>
                    <a:pt x="0" y="353"/>
                    <a:pt x="22" y="358"/>
                    <a:pt x="28" y="358"/>
                  </a:cubicBezTo>
                  <a:cubicBezTo>
                    <a:pt x="31" y="358"/>
                    <a:pt x="34" y="358"/>
                    <a:pt x="36" y="34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5" name="Freeform 34">
              <a:extLst>
                <a:ext uri="{FF2B5EF4-FFF2-40B4-BE49-F238E27FC236}">
                  <a16:creationId xmlns:a16="http://schemas.microsoft.com/office/drawing/2014/main" id="{61D0DB5C-FCC2-794C-B17A-B87EF0E3822C}"/>
                </a:ext>
              </a:extLst>
            </p:cNvPr>
            <p:cNvSpPr/>
            <p:nvPr/>
          </p:nvSpPr>
          <p:spPr>
            <a:xfrm>
              <a:off x="7358760" y="1972080"/>
              <a:ext cx="83160" cy="354240"/>
            </a:xfrm>
            <a:custGeom>
              <a:avLst/>
              <a:gdLst/>
              <a:ahLst/>
              <a:cxnLst>
                <a:cxn ang="3cd4">
                  <a:pos x="hc" y="t"/>
                </a:cxn>
                <a:cxn ang="cd2">
                  <a:pos x="l" y="vc"/>
                </a:cxn>
                <a:cxn ang="cd4">
                  <a:pos x="hc" y="b"/>
                </a:cxn>
                <a:cxn ang="0">
                  <a:pos x="r" y="vc"/>
                </a:cxn>
              </a:cxnLst>
              <a:rect l="l" t="t" r="r" b="b"/>
              <a:pathLst>
                <a:path w="232" h="985">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4"/>
                    <a:pt x="137" y="837"/>
                    <a:pt x="14" y="960"/>
                  </a:cubicBezTo>
                  <a:cubicBezTo>
                    <a:pt x="0" y="971"/>
                    <a:pt x="0" y="974"/>
                    <a:pt x="0" y="977"/>
                  </a:cubicBezTo>
                  <a:cubicBezTo>
                    <a:pt x="0" y="983"/>
                    <a:pt x="3" y="985"/>
                    <a:pt x="11" y="985"/>
                  </a:cubicBezTo>
                  <a:cubicBezTo>
                    <a:pt x="20" y="985"/>
                    <a:pt x="109" y="918"/>
                    <a:pt x="168" y="795"/>
                  </a:cubicBezTo>
                  <a:cubicBezTo>
                    <a:pt x="218" y="686"/>
                    <a:pt x="232" y="577"/>
                    <a:pt x="232" y="49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6" name="Freeform 35">
              <a:extLst>
                <a:ext uri="{FF2B5EF4-FFF2-40B4-BE49-F238E27FC236}">
                  <a16:creationId xmlns:a16="http://schemas.microsoft.com/office/drawing/2014/main" id="{86E664DC-E553-B146-9CC8-A5B5B4335E89}"/>
                </a:ext>
              </a:extLst>
            </p:cNvPr>
            <p:cNvSpPr/>
            <p:nvPr/>
          </p:nvSpPr>
          <p:spPr>
            <a:xfrm>
              <a:off x="7584479" y="2141280"/>
              <a:ext cx="217440" cy="14760"/>
            </a:xfrm>
            <a:custGeom>
              <a:avLst/>
              <a:gdLst/>
              <a:ahLst/>
              <a:cxnLst>
                <a:cxn ang="3cd4">
                  <a:pos x="hc" y="t"/>
                </a:cxn>
                <a:cxn ang="cd2">
                  <a:pos x="l" y="vc"/>
                </a:cxn>
                <a:cxn ang="cd4">
                  <a:pos x="hc" y="b"/>
                </a:cxn>
                <a:cxn ang="0">
                  <a:pos x="r" y="vc"/>
                </a:cxn>
              </a:cxnLst>
              <a:rect l="l" t="t" r="r" b="b"/>
              <a:pathLst>
                <a:path w="605" h="42">
                  <a:moveTo>
                    <a:pt x="568" y="42"/>
                  </a:moveTo>
                  <a:cubicBezTo>
                    <a:pt x="585" y="42"/>
                    <a:pt x="605" y="42"/>
                    <a:pt x="605" y="22"/>
                  </a:cubicBezTo>
                  <a:cubicBezTo>
                    <a:pt x="605" y="0"/>
                    <a:pt x="585" y="0"/>
                    <a:pt x="568" y="0"/>
                  </a:cubicBezTo>
                  <a:lnTo>
                    <a:pt x="34" y="0"/>
                  </a:lnTo>
                  <a:cubicBezTo>
                    <a:pt x="17" y="0"/>
                    <a:pt x="0" y="0"/>
                    <a:pt x="0" y="22"/>
                  </a:cubicBezTo>
                  <a:cubicBezTo>
                    <a:pt x="0" y="42"/>
                    <a:pt x="17" y="42"/>
                    <a:pt x="34" y="4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7" name="Freeform 36">
              <a:extLst>
                <a:ext uri="{FF2B5EF4-FFF2-40B4-BE49-F238E27FC236}">
                  <a16:creationId xmlns:a16="http://schemas.microsoft.com/office/drawing/2014/main" id="{C7435562-8511-814A-A73E-DDB7B9F91006}"/>
                </a:ext>
              </a:extLst>
            </p:cNvPr>
            <p:cNvSpPr/>
            <p:nvPr/>
          </p:nvSpPr>
          <p:spPr>
            <a:xfrm>
              <a:off x="7926480" y="1987199"/>
              <a:ext cx="245520" cy="319320"/>
            </a:xfrm>
            <a:custGeom>
              <a:avLst/>
              <a:gdLst/>
              <a:ahLst/>
              <a:cxnLst>
                <a:cxn ang="3cd4">
                  <a:pos x="hc" y="t"/>
                </a:cxn>
                <a:cxn ang="cd2">
                  <a:pos x="l" y="vc"/>
                </a:cxn>
                <a:cxn ang="cd4">
                  <a:pos x="hc" y="b"/>
                </a:cxn>
                <a:cxn ang="0">
                  <a:pos x="r" y="vc"/>
                </a:cxn>
              </a:cxnLst>
              <a:rect l="l" t="t" r="r" b="b"/>
              <a:pathLst>
                <a:path w="683" h="888">
                  <a:moveTo>
                    <a:pt x="384" y="689"/>
                  </a:moveTo>
                  <a:cubicBezTo>
                    <a:pt x="538" y="633"/>
                    <a:pt x="683" y="456"/>
                    <a:pt x="683" y="266"/>
                  </a:cubicBezTo>
                  <a:cubicBezTo>
                    <a:pt x="683" y="106"/>
                    <a:pt x="577" y="0"/>
                    <a:pt x="431" y="0"/>
                  </a:cubicBezTo>
                  <a:cubicBezTo>
                    <a:pt x="218" y="0"/>
                    <a:pt x="0" y="224"/>
                    <a:pt x="0" y="454"/>
                  </a:cubicBezTo>
                  <a:cubicBezTo>
                    <a:pt x="0" y="619"/>
                    <a:pt x="112" y="717"/>
                    <a:pt x="252" y="717"/>
                  </a:cubicBezTo>
                  <a:cubicBezTo>
                    <a:pt x="277" y="717"/>
                    <a:pt x="311" y="714"/>
                    <a:pt x="350" y="703"/>
                  </a:cubicBezTo>
                  <a:cubicBezTo>
                    <a:pt x="347" y="764"/>
                    <a:pt x="347" y="767"/>
                    <a:pt x="347" y="778"/>
                  </a:cubicBezTo>
                  <a:cubicBezTo>
                    <a:pt x="347" y="809"/>
                    <a:pt x="347" y="888"/>
                    <a:pt x="428" y="888"/>
                  </a:cubicBezTo>
                  <a:cubicBezTo>
                    <a:pt x="546" y="888"/>
                    <a:pt x="594" y="706"/>
                    <a:pt x="594" y="697"/>
                  </a:cubicBezTo>
                  <a:cubicBezTo>
                    <a:pt x="594" y="689"/>
                    <a:pt x="585" y="686"/>
                    <a:pt x="582" y="686"/>
                  </a:cubicBezTo>
                  <a:cubicBezTo>
                    <a:pt x="574" y="686"/>
                    <a:pt x="571" y="692"/>
                    <a:pt x="571" y="697"/>
                  </a:cubicBezTo>
                  <a:cubicBezTo>
                    <a:pt x="546" y="767"/>
                    <a:pt x="490" y="792"/>
                    <a:pt x="454" y="792"/>
                  </a:cubicBezTo>
                  <a:cubicBezTo>
                    <a:pt x="409" y="792"/>
                    <a:pt x="395" y="764"/>
                    <a:pt x="384" y="689"/>
                  </a:cubicBezTo>
                  <a:close/>
                  <a:moveTo>
                    <a:pt x="199" y="683"/>
                  </a:moveTo>
                  <a:cubicBezTo>
                    <a:pt x="120" y="652"/>
                    <a:pt x="87" y="574"/>
                    <a:pt x="87" y="484"/>
                  </a:cubicBezTo>
                  <a:cubicBezTo>
                    <a:pt x="87" y="417"/>
                    <a:pt x="112" y="277"/>
                    <a:pt x="188" y="171"/>
                  </a:cubicBezTo>
                  <a:cubicBezTo>
                    <a:pt x="260" y="70"/>
                    <a:pt x="353" y="25"/>
                    <a:pt x="426" y="25"/>
                  </a:cubicBezTo>
                  <a:cubicBezTo>
                    <a:pt x="524" y="25"/>
                    <a:pt x="596" y="101"/>
                    <a:pt x="596" y="235"/>
                  </a:cubicBezTo>
                  <a:cubicBezTo>
                    <a:pt x="596" y="333"/>
                    <a:pt x="546" y="563"/>
                    <a:pt x="381" y="655"/>
                  </a:cubicBezTo>
                  <a:cubicBezTo>
                    <a:pt x="375" y="622"/>
                    <a:pt x="364" y="549"/>
                    <a:pt x="291" y="549"/>
                  </a:cubicBezTo>
                  <a:cubicBezTo>
                    <a:pt x="241" y="549"/>
                    <a:pt x="190" y="599"/>
                    <a:pt x="190" y="650"/>
                  </a:cubicBezTo>
                  <a:cubicBezTo>
                    <a:pt x="190" y="669"/>
                    <a:pt x="199" y="680"/>
                    <a:pt x="199" y="683"/>
                  </a:cubicBezTo>
                  <a:close/>
                  <a:moveTo>
                    <a:pt x="258" y="694"/>
                  </a:moveTo>
                  <a:cubicBezTo>
                    <a:pt x="246" y="694"/>
                    <a:pt x="213" y="694"/>
                    <a:pt x="213" y="650"/>
                  </a:cubicBezTo>
                  <a:cubicBezTo>
                    <a:pt x="213" y="610"/>
                    <a:pt x="252" y="571"/>
                    <a:pt x="291" y="571"/>
                  </a:cubicBezTo>
                  <a:cubicBezTo>
                    <a:pt x="333" y="571"/>
                    <a:pt x="353" y="596"/>
                    <a:pt x="353" y="655"/>
                  </a:cubicBezTo>
                  <a:cubicBezTo>
                    <a:pt x="353" y="669"/>
                    <a:pt x="353" y="672"/>
                    <a:pt x="342" y="675"/>
                  </a:cubicBezTo>
                  <a:cubicBezTo>
                    <a:pt x="316" y="686"/>
                    <a:pt x="286" y="694"/>
                    <a:pt x="258" y="69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8" name="Freeform 37">
              <a:extLst>
                <a:ext uri="{FF2B5EF4-FFF2-40B4-BE49-F238E27FC236}">
                  <a16:creationId xmlns:a16="http://schemas.microsoft.com/office/drawing/2014/main" id="{255B99AD-9330-BF46-A85B-D137D8A7E7E0}"/>
                </a:ext>
              </a:extLst>
            </p:cNvPr>
            <p:cNvSpPr/>
            <p:nvPr/>
          </p:nvSpPr>
          <p:spPr>
            <a:xfrm>
              <a:off x="8224560" y="1972080"/>
              <a:ext cx="83160" cy="354240"/>
            </a:xfrm>
            <a:custGeom>
              <a:avLst/>
              <a:gdLst/>
              <a:ahLst/>
              <a:cxnLst>
                <a:cxn ang="3cd4">
                  <a:pos x="hc" y="t"/>
                </a:cxn>
                <a:cxn ang="cd2">
                  <a:pos x="l" y="vc"/>
                </a:cxn>
                <a:cxn ang="cd4">
                  <a:pos x="hc" y="b"/>
                </a:cxn>
                <a:cxn ang="0">
                  <a:pos x="r" y="vc"/>
                </a:cxn>
              </a:cxnLst>
              <a:rect l="l" t="t" r="r" b="b"/>
              <a:pathLst>
                <a:path w="232" h="985">
                  <a:moveTo>
                    <a:pt x="232" y="977"/>
                  </a:moveTo>
                  <a:cubicBezTo>
                    <a:pt x="232" y="974"/>
                    <a:pt x="232" y="971"/>
                    <a:pt x="213" y="955"/>
                  </a:cubicBezTo>
                  <a:cubicBezTo>
                    <a:pt x="90" y="832"/>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5"/>
                    <a:pt x="221" y="985"/>
                  </a:cubicBezTo>
                  <a:cubicBezTo>
                    <a:pt x="227" y="985"/>
                    <a:pt x="232" y="983"/>
                    <a:pt x="232" y="97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9" name="Freeform 38">
              <a:extLst>
                <a:ext uri="{FF2B5EF4-FFF2-40B4-BE49-F238E27FC236}">
                  <a16:creationId xmlns:a16="http://schemas.microsoft.com/office/drawing/2014/main" id="{C3DD21D7-7103-6F43-8747-4D0CC1853530}"/>
                </a:ext>
              </a:extLst>
            </p:cNvPr>
            <p:cNvSpPr/>
            <p:nvPr/>
          </p:nvSpPr>
          <p:spPr>
            <a:xfrm>
              <a:off x="8345519" y="2080800"/>
              <a:ext cx="130680" cy="160920"/>
            </a:xfrm>
            <a:custGeom>
              <a:avLst/>
              <a:gdLst/>
              <a:ahLst/>
              <a:cxnLst>
                <a:cxn ang="3cd4">
                  <a:pos x="hc" y="t"/>
                </a:cxn>
                <a:cxn ang="cd2">
                  <a:pos x="l" y="vc"/>
                </a:cxn>
                <a:cxn ang="cd4">
                  <a:pos x="hc" y="b"/>
                </a:cxn>
                <a:cxn ang="0">
                  <a:pos x="r" y="vc"/>
                </a:cxn>
              </a:cxnLst>
              <a:rect l="l" t="t" r="r" b="b"/>
              <a:pathLst>
                <a:path w="364" h="448">
                  <a:moveTo>
                    <a:pt x="336" y="67"/>
                  </a:moveTo>
                  <a:cubicBezTo>
                    <a:pt x="308" y="67"/>
                    <a:pt x="288" y="90"/>
                    <a:pt x="288" y="112"/>
                  </a:cubicBezTo>
                  <a:cubicBezTo>
                    <a:pt x="288" y="126"/>
                    <a:pt x="297" y="140"/>
                    <a:pt x="319" y="140"/>
                  </a:cubicBezTo>
                  <a:cubicBezTo>
                    <a:pt x="342" y="140"/>
                    <a:pt x="364" y="123"/>
                    <a:pt x="364" y="84"/>
                  </a:cubicBezTo>
                  <a:cubicBezTo>
                    <a:pt x="364" y="42"/>
                    <a:pt x="322" y="0"/>
                    <a:pt x="246" y="0"/>
                  </a:cubicBezTo>
                  <a:cubicBezTo>
                    <a:pt x="115" y="0"/>
                    <a:pt x="78" y="101"/>
                    <a:pt x="78" y="146"/>
                  </a:cubicBezTo>
                  <a:cubicBezTo>
                    <a:pt x="78" y="221"/>
                    <a:pt x="154" y="238"/>
                    <a:pt x="182" y="244"/>
                  </a:cubicBezTo>
                  <a:cubicBezTo>
                    <a:pt x="232" y="252"/>
                    <a:pt x="286" y="263"/>
                    <a:pt x="286" y="319"/>
                  </a:cubicBezTo>
                  <a:cubicBezTo>
                    <a:pt x="286" y="344"/>
                    <a:pt x="263" y="426"/>
                    <a:pt x="143" y="426"/>
                  </a:cubicBezTo>
                  <a:cubicBezTo>
                    <a:pt x="129" y="426"/>
                    <a:pt x="53" y="426"/>
                    <a:pt x="31" y="375"/>
                  </a:cubicBezTo>
                  <a:cubicBezTo>
                    <a:pt x="67" y="378"/>
                    <a:pt x="92" y="350"/>
                    <a:pt x="92" y="322"/>
                  </a:cubicBezTo>
                  <a:cubicBezTo>
                    <a:pt x="92" y="300"/>
                    <a:pt x="76" y="288"/>
                    <a:pt x="56" y="288"/>
                  </a:cubicBezTo>
                  <a:cubicBezTo>
                    <a:pt x="31" y="288"/>
                    <a:pt x="0" y="308"/>
                    <a:pt x="0" y="353"/>
                  </a:cubicBezTo>
                  <a:cubicBezTo>
                    <a:pt x="0" y="409"/>
                    <a:pt x="56" y="448"/>
                    <a:pt x="143" y="448"/>
                  </a:cubicBezTo>
                  <a:cubicBezTo>
                    <a:pt x="302" y="448"/>
                    <a:pt x="342" y="328"/>
                    <a:pt x="342" y="286"/>
                  </a:cubicBezTo>
                  <a:cubicBezTo>
                    <a:pt x="342" y="249"/>
                    <a:pt x="322" y="224"/>
                    <a:pt x="311" y="213"/>
                  </a:cubicBezTo>
                  <a:cubicBezTo>
                    <a:pt x="283" y="185"/>
                    <a:pt x="255" y="179"/>
                    <a:pt x="210" y="171"/>
                  </a:cubicBezTo>
                  <a:cubicBezTo>
                    <a:pt x="176" y="162"/>
                    <a:pt x="137" y="157"/>
                    <a:pt x="137" y="112"/>
                  </a:cubicBezTo>
                  <a:cubicBezTo>
                    <a:pt x="137" y="81"/>
                    <a:pt x="160" y="22"/>
                    <a:pt x="246" y="22"/>
                  </a:cubicBezTo>
                  <a:cubicBezTo>
                    <a:pt x="272" y="22"/>
                    <a:pt x="322" y="28"/>
                    <a:pt x="336" y="6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0" name="Freeform 39">
              <a:extLst>
                <a:ext uri="{FF2B5EF4-FFF2-40B4-BE49-F238E27FC236}">
                  <a16:creationId xmlns:a16="http://schemas.microsoft.com/office/drawing/2014/main" id="{131E8616-804E-614F-B623-BA6D566C67EB}"/>
                </a:ext>
              </a:extLst>
            </p:cNvPr>
            <p:cNvSpPr/>
            <p:nvPr/>
          </p:nvSpPr>
          <p:spPr>
            <a:xfrm>
              <a:off x="8524080" y="2199600"/>
              <a:ext cx="42120" cy="106560"/>
            </a:xfrm>
            <a:custGeom>
              <a:avLst/>
              <a:gdLst/>
              <a:ahLst/>
              <a:cxnLst>
                <a:cxn ang="3cd4">
                  <a:pos x="hc" y="t"/>
                </a:cxn>
                <a:cxn ang="cd2">
                  <a:pos x="l" y="vc"/>
                </a:cxn>
                <a:cxn ang="cd4">
                  <a:pos x="hc" y="b"/>
                </a:cxn>
                <a:cxn ang="0">
                  <a:pos x="r" y="vc"/>
                </a:cxn>
              </a:cxnLst>
              <a:rect l="l" t="t" r="r" b="b"/>
              <a:pathLst>
                <a:path w="118" h="297">
                  <a:moveTo>
                    <a:pt x="118" y="104"/>
                  </a:moveTo>
                  <a:cubicBezTo>
                    <a:pt x="118" y="39"/>
                    <a:pt x="92" y="0"/>
                    <a:pt x="53" y="0"/>
                  </a:cubicBezTo>
                  <a:cubicBezTo>
                    <a:pt x="20" y="0"/>
                    <a:pt x="0" y="25"/>
                    <a:pt x="0" y="53"/>
                  </a:cubicBezTo>
                  <a:cubicBezTo>
                    <a:pt x="0" y="78"/>
                    <a:pt x="20" y="106"/>
                    <a:pt x="53" y="106"/>
                  </a:cubicBezTo>
                  <a:cubicBezTo>
                    <a:pt x="64" y="106"/>
                    <a:pt x="78" y="101"/>
                    <a:pt x="90" y="92"/>
                  </a:cubicBezTo>
                  <a:cubicBezTo>
                    <a:pt x="92" y="90"/>
                    <a:pt x="92" y="90"/>
                    <a:pt x="92" y="90"/>
                  </a:cubicBezTo>
                  <a:cubicBezTo>
                    <a:pt x="95" y="90"/>
                    <a:pt x="95" y="90"/>
                    <a:pt x="95" y="104"/>
                  </a:cubicBezTo>
                  <a:cubicBezTo>
                    <a:pt x="95" y="179"/>
                    <a:pt x="62" y="238"/>
                    <a:pt x="28" y="272"/>
                  </a:cubicBezTo>
                  <a:cubicBezTo>
                    <a:pt x="17" y="280"/>
                    <a:pt x="17" y="283"/>
                    <a:pt x="17" y="286"/>
                  </a:cubicBezTo>
                  <a:cubicBezTo>
                    <a:pt x="17" y="294"/>
                    <a:pt x="22" y="297"/>
                    <a:pt x="25" y="297"/>
                  </a:cubicBezTo>
                  <a:cubicBezTo>
                    <a:pt x="36" y="297"/>
                    <a:pt x="118" y="221"/>
                    <a:pt x="118" y="10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1" name="Freeform 40">
              <a:extLst>
                <a:ext uri="{FF2B5EF4-FFF2-40B4-BE49-F238E27FC236}">
                  <a16:creationId xmlns:a16="http://schemas.microsoft.com/office/drawing/2014/main" id="{BB192008-3528-2D47-BA61-26687A714717}"/>
                </a:ext>
              </a:extLst>
            </p:cNvPr>
            <p:cNvSpPr/>
            <p:nvPr/>
          </p:nvSpPr>
          <p:spPr>
            <a:xfrm>
              <a:off x="8665200" y="2080800"/>
              <a:ext cx="163080" cy="160920"/>
            </a:xfrm>
            <a:custGeom>
              <a:avLst/>
              <a:gdLst/>
              <a:ahLst/>
              <a:cxnLst>
                <a:cxn ang="3cd4">
                  <a:pos x="hc" y="t"/>
                </a:cxn>
                <a:cxn ang="cd2">
                  <a:pos x="l" y="vc"/>
                </a:cxn>
                <a:cxn ang="cd4">
                  <a:pos x="hc" y="b"/>
                </a:cxn>
                <a:cxn ang="0">
                  <a:pos x="r" y="vc"/>
                </a:cxn>
              </a:cxnLst>
              <a:rect l="l" t="t" r="r" b="b"/>
              <a:pathLst>
                <a:path w="454" h="448">
                  <a:moveTo>
                    <a:pt x="330" y="64"/>
                  </a:moveTo>
                  <a:cubicBezTo>
                    <a:pt x="311" y="28"/>
                    <a:pt x="283" y="0"/>
                    <a:pt x="238" y="0"/>
                  </a:cubicBezTo>
                  <a:cubicBezTo>
                    <a:pt x="123" y="0"/>
                    <a:pt x="0" y="146"/>
                    <a:pt x="0" y="291"/>
                  </a:cubicBezTo>
                  <a:cubicBezTo>
                    <a:pt x="0" y="384"/>
                    <a:pt x="53" y="448"/>
                    <a:pt x="132" y="448"/>
                  </a:cubicBezTo>
                  <a:cubicBezTo>
                    <a:pt x="151" y="448"/>
                    <a:pt x="202" y="445"/>
                    <a:pt x="260" y="375"/>
                  </a:cubicBezTo>
                  <a:cubicBezTo>
                    <a:pt x="269" y="417"/>
                    <a:pt x="302" y="448"/>
                    <a:pt x="350" y="448"/>
                  </a:cubicBezTo>
                  <a:cubicBezTo>
                    <a:pt x="386" y="448"/>
                    <a:pt x="409" y="426"/>
                    <a:pt x="423" y="395"/>
                  </a:cubicBezTo>
                  <a:cubicBezTo>
                    <a:pt x="440" y="358"/>
                    <a:pt x="454" y="297"/>
                    <a:pt x="454" y="297"/>
                  </a:cubicBezTo>
                  <a:cubicBezTo>
                    <a:pt x="454" y="286"/>
                    <a:pt x="445" y="286"/>
                    <a:pt x="442" y="286"/>
                  </a:cubicBezTo>
                  <a:cubicBezTo>
                    <a:pt x="431" y="286"/>
                    <a:pt x="431" y="291"/>
                    <a:pt x="428" y="305"/>
                  </a:cubicBezTo>
                  <a:cubicBezTo>
                    <a:pt x="412" y="370"/>
                    <a:pt x="392" y="426"/>
                    <a:pt x="353" y="426"/>
                  </a:cubicBezTo>
                  <a:cubicBezTo>
                    <a:pt x="325" y="426"/>
                    <a:pt x="322" y="400"/>
                    <a:pt x="322" y="381"/>
                  </a:cubicBezTo>
                  <a:cubicBezTo>
                    <a:pt x="322" y="358"/>
                    <a:pt x="325" y="353"/>
                    <a:pt x="336" y="308"/>
                  </a:cubicBezTo>
                  <a:cubicBezTo>
                    <a:pt x="347" y="266"/>
                    <a:pt x="347" y="258"/>
                    <a:pt x="358" y="218"/>
                  </a:cubicBezTo>
                  <a:lnTo>
                    <a:pt x="392" y="81"/>
                  </a:lnTo>
                  <a:cubicBezTo>
                    <a:pt x="400" y="53"/>
                    <a:pt x="400" y="50"/>
                    <a:pt x="400" y="48"/>
                  </a:cubicBezTo>
                  <a:cubicBezTo>
                    <a:pt x="400" y="31"/>
                    <a:pt x="389" y="20"/>
                    <a:pt x="372" y="20"/>
                  </a:cubicBezTo>
                  <a:cubicBezTo>
                    <a:pt x="347" y="20"/>
                    <a:pt x="333" y="42"/>
                    <a:pt x="330" y="64"/>
                  </a:cubicBezTo>
                  <a:close/>
                  <a:moveTo>
                    <a:pt x="266" y="319"/>
                  </a:moveTo>
                  <a:cubicBezTo>
                    <a:pt x="260" y="339"/>
                    <a:pt x="260" y="339"/>
                    <a:pt x="246" y="356"/>
                  </a:cubicBezTo>
                  <a:cubicBezTo>
                    <a:pt x="202" y="412"/>
                    <a:pt x="162" y="426"/>
                    <a:pt x="134" y="426"/>
                  </a:cubicBezTo>
                  <a:cubicBezTo>
                    <a:pt x="84" y="426"/>
                    <a:pt x="70" y="372"/>
                    <a:pt x="70" y="333"/>
                  </a:cubicBezTo>
                  <a:cubicBezTo>
                    <a:pt x="70" y="286"/>
                    <a:pt x="101" y="162"/>
                    <a:pt x="126" y="118"/>
                  </a:cubicBezTo>
                  <a:cubicBezTo>
                    <a:pt x="157" y="59"/>
                    <a:pt x="199" y="22"/>
                    <a:pt x="241" y="22"/>
                  </a:cubicBezTo>
                  <a:cubicBezTo>
                    <a:pt x="305" y="22"/>
                    <a:pt x="319" y="104"/>
                    <a:pt x="319" y="109"/>
                  </a:cubicBezTo>
                  <a:cubicBezTo>
                    <a:pt x="319" y="115"/>
                    <a:pt x="316" y="120"/>
                    <a:pt x="314" y="12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2" name="Freeform 41">
              <a:extLst>
                <a:ext uri="{FF2B5EF4-FFF2-40B4-BE49-F238E27FC236}">
                  <a16:creationId xmlns:a16="http://schemas.microsoft.com/office/drawing/2014/main" id="{FE778EAC-04B2-7C41-AF8A-9560184BC163}"/>
                </a:ext>
              </a:extLst>
            </p:cNvPr>
            <p:cNvSpPr/>
            <p:nvPr/>
          </p:nvSpPr>
          <p:spPr>
            <a:xfrm>
              <a:off x="8857800" y="1972080"/>
              <a:ext cx="83160" cy="354240"/>
            </a:xfrm>
            <a:custGeom>
              <a:avLst/>
              <a:gdLst/>
              <a:ahLst/>
              <a:cxnLst>
                <a:cxn ang="3cd4">
                  <a:pos x="hc" y="t"/>
                </a:cxn>
                <a:cxn ang="cd2">
                  <a:pos x="l" y="vc"/>
                </a:cxn>
                <a:cxn ang="cd4">
                  <a:pos x="hc" y="b"/>
                </a:cxn>
                <a:cxn ang="0">
                  <a:pos x="r" y="vc"/>
                </a:cxn>
              </a:cxnLst>
              <a:rect l="l" t="t" r="r" b="b"/>
              <a:pathLst>
                <a:path w="232" h="985">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4"/>
                    <a:pt x="137" y="837"/>
                    <a:pt x="14" y="960"/>
                  </a:cubicBezTo>
                  <a:cubicBezTo>
                    <a:pt x="0" y="971"/>
                    <a:pt x="0" y="974"/>
                    <a:pt x="0" y="977"/>
                  </a:cubicBezTo>
                  <a:cubicBezTo>
                    <a:pt x="0" y="983"/>
                    <a:pt x="3" y="985"/>
                    <a:pt x="11" y="985"/>
                  </a:cubicBezTo>
                  <a:cubicBezTo>
                    <a:pt x="20" y="985"/>
                    <a:pt x="109" y="918"/>
                    <a:pt x="168" y="795"/>
                  </a:cubicBezTo>
                  <a:cubicBezTo>
                    <a:pt x="218" y="686"/>
                    <a:pt x="232" y="577"/>
                    <a:pt x="232" y="49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3" name="Freeform 42">
              <a:extLst>
                <a:ext uri="{FF2B5EF4-FFF2-40B4-BE49-F238E27FC236}">
                  <a16:creationId xmlns:a16="http://schemas.microsoft.com/office/drawing/2014/main" id="{B3F45EFD-C84B-FC4D-8BA0-B3F225EFFC57}"/>
                </a:ext>
              </a:extLst>
            </p:cNvPr>
            <p:cNvSpPr/>
            <p:nvPr/>
          </p:nvSpPr>
          <p:spPr>
            <a:xfrm>
              <a:off x="8981640" y="1829880"/>
              <a:ext cx="81360" cy="637560"/>
            </a:xfrm>
            <a:custGeom>
              <a:avLst/>
              <a:gdLst/>
              <a:ahLst/>
              <a:cxnLst>
                <a:cxn ang="3cd4">
                  <a:pos x="hc" y="t"/>
                </a:cxn>
                <a:cxn ang="cd2">
                  <a:pos x="l" y="vc"/>
                </a:cxn>
                <a:cxn ang="cd4">
                  <a:pos x="hc" y="b"/>
                </a:cxn>
                <a:cxn ang="0">
                  <a:pos x="r" y="vc"/>
                </a:cxn>
              </a:cxnLst>
              <a:rect l="l" t="t" r="r" b="b"/>
              <a:pathLst>
                <a:path w="227" h="1772">
                  <a:moveTo>
                    <a:pt x="179" y="1727"/>
                  </a:moveTo>
                  <a:lnTo>
                    <a:pt x="0" y="1727"/>
                  </a:lnTo>
                  <a:lnTo>
                    <a:pt x="0" y="1772"/>
                  </a:lnTo>
                  <a:lnTo>
                    <a:pt x="227" y="1772"/>
                  </a:lnTo>
                  <a:lnTo>
                    <a:pt x="227" y="0"/>
                  </a:lnTo>
                  <a:lnTo>
                    <a:pt x="0" y="0"/>
                  </a:lnTo>
                  <a:lnTo>
                    <a:pt x="0" y="48"/>
                  </a:lnTo>
                  <a:lnTo>
                    <a:pt x="179" y="48"/>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44" name="TextBox 43">
            <a:extLst>
              <a:ext uri="{FF2B5EF4-FFF2-40B4-BE49-F238E27FC236}">
                <a16:creationId xmlns:a16="http://schemas.microsoft.com/office/drawing/2014/main" id="{695926EB-2F22-D746-98CB-9CA7A63A3427}"/>
              </a:ext>
            </a:extLst>
          </p:cNvPr>
          <p:cNvSpPr txBox="1"/>
          <p:nvPr/>
        </p:nvSpPr>
        <p:spPr>
          <a:xfrm>
            <a:off x="822960" y="1599387"/>
            <a:ext cx="505764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Here’s the standard Q-learning update equation:</a:t>
            </a:r>
          </a:p>
        </p:txBody>
      </p:sp>
      <p:grpSp>
        <p:nvGrpSpPr>
          <p:cNvPr id="45" name="Group 44" descr="28§display§Q(s,a) \leftarrow (1-\alpha) Q(s,a) + \alpha \left[r + \gamma \max_{a'} Q(s',a') \right]§svg§600§FALSE" title="TexMaths">
            <a:extLst>
              <a:ext uri="{FF2B5EF4-FFF2-40B4-BE49-F238E27FC236}">
                <a16:creationId xmlns:a16="http://schemas.microsoft.com/office/drawing/2014/main" id="{13C9A40F-A497-484C-AC4B-8AA0DBCEC761}"/>
              </a:ext>
            </a:extLst>
          </p:cNvPr>
          <p:cNvGrpSpPr/>
          <p:nvPr/>
        </p:nvGrpSpPr>
        <p:grpSpPr>
          <a:xfrm>
            <a:off x="1097280" y="3480747"/>
            <a:ext cx="8036280" cy="620280"/>
            <a:chOff x="1097280" y="3272400"/>
            <a:chExt cx="8036280" cy="620280"/>
          </a:xfrm>
        </p:grpSpPr>
        <p:sp>
          <p:nvSpPr>
            <p:cNvPr id="46" name="Freeform 45">
              <a:extLst>
                <a:ext uri="{FF2B5EF4-FFF2-40B4-BE49-F238E27FC236}">
                  <a16:creationId xmlns:a16="http://schemas.microsoft.com/office/drawing/2014/main" id="{8F384D6C-B311-3E4F-8184-C728D5BD6F39}"/>
                </a:ext>
              </a:extLst>
            </p:cNvPr>
            <p:cNvSpPr/>
            <p:nvPr/>
          </p:nvSpPr>
          <p:spPr>
            <a:xfrm>
              <a:off x="1097280" y="3272400"/>
              <a:ext cx="8036280" cy="617040"/>
            </a:xfrm>
            <a:custGeom>
              <a:avLst/>
              <a:gdLst/>
              <a:ahLst/>
              <a:cxnLst>
                <a:cxn ang="3cd4">
                  <a:pos x="hc" y="t"/>
                </a:cxn>
                <a:cxn ang="cd2">
                  <a:pos x="l" y="vc"/>
                </a:cxn>
                <a:cxn ang="cd4">
                  <a:pos x="hc" y="b"/>
                </a:cxn>
                <a:cxn ang="0">
                  <a:pos x="r" y="vc"/>
                </a:cxn>
              </a:cxnLst>
              <a:rect l="l" t="t" r="r" b="b"/>
              <a:pathLst>
                <a:path w="22324" h="1715">
                  <a:moveTo>
                    <a:pt x="11162" y="1715"/>
                  </a:moveTo>
                  <a:lnTo>
                    <a:pt x="0" y="1715"/>
                  </a:lnTo>
                  <a:lnTo>
                    <a:pt x="0" y="0"/>
                  </a:lnTo>
                  <a:lnTo>
                    <a:pt x="22324" y="0"/>
                  </a:lnTo>
                  <a:lnTo>
                    <a:pt x="22324" y="1715"/>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7" name="Freeform 46">
              <a:extLst>
                <a:ext uri="{FF2B5EF4-FFF2-40B4-BE49-F238E27FC236}">
                  <a16:creationId xmlns:a16="http://schemas.microsoft.com/office/drawing/2014/main" id="{61CAEABE-4C1B-F24D-921D-B1027D44831D}"/>
                </a:ext>
              </a:extLst>
            </p:cNvPr>
            <p:cNvSpPr/>
            <p:nvPr/>
          </p:nvSpPr>
          <p:spPr>
            <a:xfrm>
              <a:off x="1116000" y="3425039"/>
              <a:ext cx="257040" cy="309600"/>
            </a:xfrm>
            <a:custGeom>
              <a:avLst/>
              <a:gdLst/>
              <a:ahLst/>
              <a:cxnLst>
                <a:cxn ang="3cd4">
                  <a:pos x="hc" y="t"/>
                </a:cxn>
                <a:cxn ang="cd2">
                  <a:pos x="l" y="vc"/>
                </a:cxn>
                <a:cxn ang="cd4">
                  <a:pos x="hc" y="b"/>
                </a:cxn>
                <a:cxn ang="0">
                  <a:pos x="r" y="vc"/>
                </a:cxn>
              </a:cxnLst>
              <a:rect l="l" t="t" r="r" b="b"/>
              <a:pathLst>
                <a:path w="715" h="861">
                  <a:moveTo>
                    <a:pt x="401" y="670"/>
                  </a:moveTo>
                  <a:cubicBezTo>
                    <a:pt x="563" y="613"/>
                    <a:pt x="715" y="441"/>
                    <a:pt x="715" y="257"/>
                  </a:cubicBezTo>
                  <a:cubicBezTo>
                    <a:pt x="715" y="104"/>
                    <a:pt x="605" y="0"/>
                    <a:pt x="450" y="0"/>
                  </a:cubicBezTo>
                  <a:cubicBezTo>
                    <a:pt x="227" y="0"/>
                    <a:pt x="0" y="217"/>
                    <a:pt x="0" y="441"/>
                  </a:cubicBezTo>
                  <a:cubicBezTo>
                    <a:pt x="0" y="600"/>
                    <a:pt x="115" y="696"/>
                    <a:pt x="265" y="696"/>
                  </a:cubicBezTo>
                  <a:cubicBezTo>
                    <a:pt x="291" y="696"/>
                    <a:pt x="326" y="691"/>
                    <a:pt x="366" y="683"/>
                  </a:cubicBezTo>
                  <a:cubicBezTo>
                    <a:pt x="361" y="741"/>
                    <a:pt x="361" y="744"/>
                    <a:pt x="361" y="757"/>
                  </a:cubicBezTo>
                  <a:cubicBezTo>
                    <a:pt x="361" y="787"/>
                    <a:pt x="361" y="861"/>
                    <a:pt x="448" y="861"/>
                  </a:cubicBezTo>
                  <a:cubicBezTo>
                    <a:pt x="570" y="861"/>
                    <a:pt x="619" y="685"/>
                    <a:pt x="619" y="676"/>
                  </a:cubicBezTo>
                  <a:cubicBezTo>
                    <a:pt x="619" y="667"/>
                    <a:pt x="612" y="665"/>
                    <a:pt x="609" y="665"/>
                  </a:cubicBezTo>
                  <a:cubicBezTo>
                    <a:pt x="600" y="665"/>
                    <a:pt x="598" y="670"/>
                    <a:pt x="595" y="676"/>
                  </a:cubicBezTo>
                  <a:cubicBezTo>
                    <a:pt x="572" y="744"/>
                    <a:pt x="511" y="767"/>
                    <a:pt x="476" y="767"/>
                  </a:cubicBezTo>
                  <a:cubicBezTo>
                    <a:pt x="427" y="767"/>
                    <a:pt x="413" y="741"/>
                    <a:pt x="401" y="670"/>
                  </a:cubicBezTo>
                  <a:close/>
                  <a:moveTo>
                    <a:pt x="206" y="661"/>
                  </a:moveTo>
                  <a:cubicBezTo>
                    <a:pt x="127" y="633"/>
                    <a:pt x="91" y="557"/>
                    <a:pt x="91" y="472"/>
                  </a:cubicBezTo>
                  <a:cubicBezTo>
                    <a:pt x="91" y="404"/>
                    <a:pt x="117" y="270"/>
                    <a:pt x="197" y="165"/>
                  </a:cubicBezTo>
                  <a:cubicBezTo>
                    <a:pt x="272" y="67"/>
                    <a:pt x="368" y="24"/>
                    <a:pt x="445" y="24"/>
                  </a:cubicBezTo>
                  <a:cubicBezTo>
                    <a:pt x="548" y="24"/>
                    <a:pt x="623" y="98"/>
                    <a:pt x="623" y="226"/>
                  </a:cubicBezTo>
                  <a:cubicBezTo>
                    <a:pt x="623" y="322"/>
                    <a:pt x="570" y="546"/>
                    <a:pt x="396" y="637"/>
                  </a:cubicBezTo>
                  <a:cubicBezTo>
                    <a:pt x="391" y="602"/>
                    <a:pt x="382" y="533"/>
                    <a:pt x="305" y="533"/>
                  </a:cubicBezTo>
                  <a:cubicBezTo>
                    <a:pt x="251" y="533"/>
                    <a:pt x="202" y="580"/>
                    <a:pt x="202" y="630"/>
                  </a:cubicBezTo>
                  <a:cubicBezTo>
                    <a:pt x="202" y="650"/>
                    <a:pt x="206" y="661"/>
                    <a:pt x="206" y="661"/>
                  </a:cubicBezTo>
                  <a:close/>
                  <a:moveTo>
                    <a:pt x="270" y="672"/>
                  </a:moveTo>
                  <a:cubicBezTo>
                    <a:pt x="255" y="672"/>
                    <a:pt x="223" y="672"/>
                    <a:pt x="223" y="630"/>
                  </a:cubicBezTo>
                  <a:cubicBezTo>
                    <a:pt x="223" y="594"/>
                    <a:pt x="263" y="554"/>
                    <a:pt x="305" y="554"/>
                  </a:cubicBezTo>
                  <a:cubicBezTo>
                    <a:pt x="349" y="554"/>
                    <a:pt x="368" y="578"/>
                    <a:pt x="368" y="635"/>
                  </a:cubicBezTo>
                  <a:cubicBezTo>
                    <a:pt x="368" y="650"/>
                    <a:pt x="368" y="650"/>
                    <a:pt x="359" y="654"/>
                  </a:cubicBezTo>
                  <a:cubicBezTo>
                    <a:pt x="331" y="665"/>
                    <a:pt x="300" y="672"/>
                    <a:pt x="270" y="6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8" name="Freeform 47">
              <a:extLst>
                <a:ext uri="{FF2B5EF4-FFF2-40B4-BE49-F238E27FC236}">
                  <a16:creationId xmlns:a16="http://schemas.microsoft.com/office/drawing/2014/main" id="{92FC657F-1B9B-DA43-B189-24708D1D2E42}"/>
                </a:ext>
              </a:extLst>
            </p:cNvPr>
            <p:cNvSpPr/>
            <p:nvPr/>
          </p:nvSpPr>
          <p:spPr>
            <a:xfrm>
              <a:off x="1426320" y="3410280"/>
              <a:ext cx="86400" cy="344160"/>
            </a:xfrm>
            <a:custGeom>
              <a:avLst/>
              <a:gdLst/>
              <a:ahLst/>
              <a:cxnLst>
                <a:cxn ang="3cd4">
                  <a:pos x="hc" y="t"/>
                </a:cxn>
                <a:cxn ang="cd2">
                  <a:pos x="l" y="vc"/>
                </a:cxn>
                <a:cxn ang="cd4">
                  <a:pos x="hc" y="b"/>
                </a:cxn>
                <a:cxn ang="0">
                  <a:pos x="r" y="vc"/>
                </a:cxn>
              </a:cxnLst>
              <a:rect l="l" t="t" r="r" b="b"/>
              <a:pathLst>
                <a:path w="241" h="957">
                  <a:moveTo>
                    <a:pt x="241" y="948"/>
                  </a:moveTo>
                  <a:cubicBezTo>
                    <a:pt x="241" y="946"/>
                    <a:pt x="241" y="944"/>
                    <a:pt x="223" y="926"/>
                  </a:cubicBezTo>
                  <a:cubicBezTo>
                    <a:pt x="94" y="807"/>
                    <a:pt x="61" y="626"/>
                    <a:pt x="61" y="478"/>
                  </a:cubicBezTo>
                  <a:cubicBezTo>
                    <a:pt x="61" y="313"/>
                    <a:pt x="101" y="146"/>
                    <a:pt x="227" y="26"/>
                  </a:cubicBezTo>
                  <a:cubicBezTo>
                    <a:pt x="241" y="15"/>
                    <a:pt x="241" y="13"/>
                    <a:pt x="241" y="9"/>
                  </a:cubicBezTo>
                  <a:cubicBezTo>
                    <a:pt x="241" y="2"/>
                    <a:pt x="237" y="0"/>
                    <a:pt x="230" y="0"/>
                  </a:cubicBezTo>
                  <a:cubicBezTo>
                    <a:pt x="220" y="0"/>
                    <a:pt x="127" y="65"/>
                    <a:pt x="66" y="187"/>
                  </a:cubicBezTo>
                  <a:cubicBezTo>
                    <a:pt x="12" y="291"/>
                    <a:pt x="0" y="398"/>
                    <a:pt x="0" y="478"/>
                  </a:cubicBezTo>
                  <a:cubicBezTo>
                    <a:pt x="0" y="554"/>
                    <a:pt x="12" y="670"/>
                    <a:pt x="68" y="778"/>
                  </a:cubicBezTo>
                  <a:cubicBezTo>
                    <a:pt x="131" y="896"/>
                    <a:pt x="220" y="957"/>
                    <a:pt x="230" y="957"/>
                  </a:cubicBezTo>
                  <a:cubicBezTo>
                    <a:pt x="237" y="957"/>
                    <a:pt x="241" y="954"/>
                    <a:pt x="241" y="94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9" name="Freeform 48">
              <a:extLst>
                <a:ext uri="{FF2B5EF4-FFF2-40B4-BE49-F238E27FC236}">
                  <a16:creationId xmlns:a16="http://schemas.microsoft.com/office/drawing/2014/main" id="{B04A9029-E45F-204A-B788-525E0F22A2C1}"/>
                </a:ext>
              </a:extLst>
            </p:cNvPr>
            <p:cNvSpPr/>
            <p:nvPr/>
          </p:nvSpPr>
          <p:spPr>
            <a:xfrm>
              <a:off x="1551960" y="3515760"/>
              <a:ext cx="137160" cy="156240"/>
            </a:xfrm>
            <a:custGeom>
              <a:avLst/>
              <a:gdLst/>
              <a:ahLst/>
              <a:cxnLst>
                <a:cxn ang="3cd4">
                  <a:pos x="hc" y="t"/>
                </a:cxn>
                <a:cxn ang="cd2">
                  <a:pos x="l" y="vc"/>
                </a:cxn>
                <a:cxn ang="cd4">
                  <a:pos x="hc" y="b"/>
                </a:cxn>
                <a:cxn ang="0">
                  <a:pos x="r" y="vc"/>
                </a:cxn>
              </a:cxnLst>
              <a:rect l="l" t="t" r="r" b="b"/>
              <a:pathLst>
                <a:path w="382" h="435">
                  <a:moveTo>
                    <a:pt x="352" y="65"/>
                  </a:moveTo>
                  <a:cubicBezTo>
                    <a:pt x="321" y="65"/>
                    <a:pt x="302" y="87"/>
                    <a:pt x="302" y="109"/>
                  </a:cubicBezTo>
                  <a:cubicBezTo>
                    <a:pt x="302" y="122"/>
                    <a:pt x="312" y="137"/>
                    <a:pt x="333" y="137"/>
                  </a:cubicBezTo>
                  <a:cubicBezTo>
                    <a:pt x="356" y="137"/>
                    <a:pt x="382" y="120"/>
                    <a:pt x="382" y="83"/>
                  </a:cubicBezTo>
                  <a:cubicBezTo>
                    <a:pt x="382" y="39"/>
                    <a:pt x="338" y="0"/>
                    <a:pt x="258" y="0"/>
                  </a:cubicBezTo>
                  <a:cubicBezTo>
                    <a:pt x="122" y="0"/>
                    <a:pt x="82" y="98"/>
                    <a:pt x="82" y="139"/>
                  </a:cubicBezTo>
                  <a:cubicBezTo>
                    <a:pt x="82" y="215"/>
                    <a:pt x="159" y="230"/>
                    <a:pt x="190" y="235"/>
                  </a:cubicBezTo>
                  <a:cubicBezTo>
                    <a:pt x="244" y="246"/>
                    <a:pt x="298" y="254"/>
                    <a:pt x="298" y="309"/>
                  </a:cubicBezTo>
                  <a:cubicBezTo>
                    <a:pt x="298" y="333"/>
                    <a:pt x="274" y="413"/>
                    <a:pt x="150" y="413"/>
                  </a:cubicBezTo>
                  <a:cubicBezTo>
                    <a:pt x="134" y="413"/>
                    <a:pt x="54" y="413"/>
                    <a:pt x="30" y="363"/>
                  </a:cubicBezTo>
                  <a:cubicBezTo>
                    <a:pt x="70" y="367"/>
                    <a:pt x="96" y="339"/>
                    <a:pt x="96" y="311"/>
                  </a:cubicBezTo>
                  <a:cubicBezTo>
                    <a:pt x="96" y="289"/>
                    <a:pt x="80" y="278"/>
                    <a:pt x="59" y="278"/>
                  </a:cubicBezTo>
                  <a:cubicBezTo>
                    <a:pt x="30" y="278"/>
                    <a:pt x="0" y="298"/>
                    <a:pt x="0" y="341"/>
                  </a:cubicBezTo>
                  <a:cubicBezTo>
                    <a:pt x="0" y="396"/>
                    <a:pt x="59" y="435"/>
                    <a:pt x="148" y="435"/>
                  </a:cubicBezTo>
                  <a:cubicBezTo>
                    <a:pt x="316" y="435"/>
                    <a:pt x="356" y="320"/>
                    <a:pt x="356" y="276"/>
                  </a:cubicBezTo>
                  <a:cubicBezTo>
                    <a:pt x="356" y="241"/>
                    <a:pt x="338" y="217"/>
                    <a:pt x="323" y="204"/>
                  </a:cubicBezTo>
                  <a:cubicBezTo>
                    <a:pt x="295" y="178"/>
                    <a:pt x="267" y="174"/>
                    <a:pt x="220" y="165"/>
                  </a:cubicBezTo>
                  <a:cubicBezTo>
                    <a:pt x="183" y="157"/>
                    <a:pt x="143" y="150"/>
                    <a:pt x="143" y="107"/>
                  </a:cubicBezTo>
                  <a:cubicBezTo>
                    <a:pt x="143" y="80"/>
                    <a:pt x="166" y="22"/>
                    <a:pt x="258" y="22"/>
                  </a:cubicBezTo>
                  <a:cubicBezTo>
                    <a:pt x="284" y="22"/>
                    <a:pt x="335" y="28"/>
                    <a:pt x="352" y="6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0" name="Freeform 49">
              <a:extLst>
                <a:ext uri="{FF2B5EF4-FFF2-40B4-BE49-F238E27FC236}">
                  <a16:creationId xmlns:a16="http://schemas.microsoft.com/office/drawing/2014/main" id="{D7D242A8-BD4A-6A43-9095-851B17885AC5}"/>
                </a:ext>
              </a:extLst>
            </p:cNvPr>
            <p:cNvSpPr/>
            <p:nvPr/>
          </p:nvSpPr>
          <p:spPr>
            <a:xfrm>
              <a:off x="1737719" y="3631679"/>
              <a:ext cx="43560" cy="102960"/>
            </a:xfrm>
            <a:custGeom>
              <a:avLst/>
              <a:gdLst/>
              <a:ahLst/>
              <a:cxnLst>
                <a:cxn ang="3cd4">
                  <a:pos x="hc" y="t"/>
                </a:cxn>
                <a:cxn ang="cd2">
                  <a:pos x="l" y="vc"/>
                </a:cxn>
                <a:cxn ang="cd4">
                  <a:pos x="hc" y="b"/>
                </a:cxn>
                <a:cxn ang="0">
                  <a:pos x="r" y="vc"/>
                </a:cxn>
              </a:cxnLst>
              <a:rect l="l" t="t" r="r" b="b"/>
              <a:pathLst>
                <a:path w="122" h="287">
                  <a:moveTo>
                    <a:pt x="122" y="100"/>
                  </a:moveTo>
                  <a:cubicBezTo>
                    <a:pt x="122" y="37"/>
                    <a:pt x="96" y="0"/>
                    <a:pt x="56" y="0"/>
                  </a:cubicBezTo>
                  <a:cubicBezTo>
                    <a:pt x="21" y="0"/>
                    <a:pt x="0" y="24"/>
                    <a:pt x="0" y="50"/>
                  </a:cubicBezTo>
                  <a:cubicBezTo>
                    <a:pt x="0" y="76"/>
                    <a:pt x="21" y="102"/>
                    <a:pt x="56" y="102"/>
                  </a:cubicBezTo>
                  <a:cubicBezTo>
                    <a:pt x="68" y="102"/>
                    <a:pt x="82" y="98"/>
                    <a:pt x="91" y="89"/>
                  </a:cubicBezTo>
                  <a:cubicBezTo>
                    <a:pt x="96" y="87"/>
                    <a:pt x="96" y="87"/>
                    <a:pt x="98" y="87"/>
                  </a:cubicBezTo>
                  <a:cubicBezTo>
                    <a:pt x="98" y="87"/>
                    <a:pt x="101" y="87"/>
                    <a:pt x="101" y="100"/>
                  </a:cubicBezTo>
                  <a:cubicBezTo>
                    <a:pt x="101" y="172"/>
                    <a:pt x="63" y="230"/>
                    <a:pt x="28" y="261"/>
                  </a:cubicBezTo>
                  <a:cubicBezTo>
                    <a:pt x="16" y="272"/>
                    <a:pt x="16" y="274"/>
                    <a:pt x="16" y="276"/>
                  </a:cubicBezTo>
                  <a:cubicBezTo>
                    <a:pt x="16" y="285"/>
                    <a:pt x="21" y="287"/>
                    <a:pt x="28" y="287"/>
                  </a:cubicBezTo>
                  <a:cubicBezTo>
                    <a:pt x="40" y="287"/>
                    <a:pt x="122" y="213"/>
                    <a:pt x="122" y="10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1" name="Freeform 50">
              <a:extLst>
                <a:ext uri="{FF2B5EF4-FFF2-40B4-BE49-F238E27FC236}">
                  <a16:creationId xmlns:a16="http://schemas.microsoft.com/office/drawing/2014/main" id="{0C074323-9938-8348-A8FB-B1FDFC0D4403}"/>
                </a:ext>
              </a:extLst>
            </p:cNvPr>
            <p:cNvSpPr/>
            <p:nvPr/>
          </p:nvSpPr>
          <p:spPr>
            <a:xfrm>
              <a:off x="1885320" y="3515760"/>
              <a:ext cx="169920" cy="156240"/>
            </a:xfrm>
            <a:custGeom>
              <a:avLst/>
              <a:gdLst/>
              <a:ahLst/>
              <a:cxnLst>
                <a:cxn ang="3cd4">
                  <a:pos x="hc" y="t"/>
                </a:cxn>
                <a:cxn ang="cd2">
                  <a:pos x="l" y="vc"/>
                </a:cxn>
                <a:cxn ang="cd4">
                  <a:pos x="hc" y="b"/>
                </a:cxn>
                <a:cxn ang="0">
                  <a:pos x="r" y="vc"/>
                </a:cxn>
              </a:cxnLst>
              <a:rect l="l" t="t" r="r" b="b"/>
              <a:pathLst>
                <a:path w="473" h="435">
                  <a:moveTo>
                    <a:pt x="345" y="61"/>
                  </a:moveTo>
                  <a:cubicBezTo>
                    <a:pt x="326" y="26"/>
                    <a:pt x="295" y="0"/>
                    <a:pt x="248" y="0"/>
                  </a:cubicBezTo>
                  <a:cubicBezTo>
                    <a:pt x="129" y="0"/>
                    <a:pt x="0" y="141"/>
                    <a:pt x="0" y="280"/>
                  </a:cubicBezTo>
                  <a:cubicBezTo>
                    <a:pt x="0" y="372"/>
                    <a:pt x="56" y="435"/>
                    <a:pt x="138" y="435"/>
                  </a:cubicBezTo>
                  <a:cubicBezTo>
                    <a:pt x="159" y="435"/>
                    <a:pt x="211" y="430"/>
                    <a:pt x="272" y="363"/>
                  </a:cubicBezTo>
                  <a:cubicBezTo>
                    <a:pt x="281" y="402"/>
                    <a:pt x="316" y="435"/>
                    <a:pt x="366" y="435"/>
                  </a:cubicBezTo>
                  <a:cubicBezTo>
                    <a:pt x="403" y="435"/>
                    <a:pt x="427" y="413"/>
                    <a:pt x="443" y="383"/>
                  </a:cubicBezTo>
                  <a:cubicBezTo>
                    <a:pt x="459" y="348"/>
                    <a:pt x="473" y="289"/>
                    <a:pt x="473" y="287"/>
                  </a:cubicBezTo>
                  <a:cubicBezTo>
                    <a:pt x="473" y="278"/>
                    <a:pt x="464" y="278"/>
                    <a:pt x="462" y="278"/>
                  </a:cubicBezTo>
                  <a:cubicBezTo>
                    <a:pt x="450" y="278"/>
                    <a:pt x="450" y="280"/>
                    <a:pt x="448" y="296"/>
                  </a:cubicBezTo>
                  <a:cubicBezTo>
                    <a:pt x="429" y="357"/>
                    <a:pt x="410" y="413"/>
                    <a:pt x="368" y="413"/>
                  </a:cubicBezTo>
                  <a:cubicBezTo>
                    <a:pt x="340" y="413"/>
                    <a:pt x="338" y="389"/>
                    <a:pt x="338" y="370"/>
                  </a:cubicBezTo>
                  <a:cubicBezTo>
                    <a:pt x="338" y="348"/>
                    <a:pt x="340" y="341"/>
                    <a:pt x="352" y="298"/>
                  </a:cubicBezTo>
                  <a:cubicBezTo>
                    <a:pt x="363" y="259"/>
                    <a:pt x="363" y="248"/>
                    <a:pt x="373" y="213"/>
                  </a:cubicBezTo>
                  <a:lnTo>
                    <a:pt x="410" y="78"/>
                  </a:lnTo>
                  <a:cubicBezTo>
                    <a:pt x="417" y="50"/>
                    <a:pt x="417" y="50"/>
                    <a:pt x="417" y="46"/>
                  </a:cubicBezTo>
                  <a:cubicBezTo>
                    <a:pt x="417" y="28"/>
                    <a:pt x="406" y="20"/>
                    <a:pt x="389" y="20"/>
                  </a:cubicBezTo>
                  <a:cubicBezTo>
                    <a:pt x="363" y="20"/>
                    <a:pt x="347" y="41"/>
                    <a:pt x="345" y="61"/>
                  </a:cubicBezTo>
                  <a:close/>
                  <a:moveTo>
                    <a:pt x="277" y="311"/>
                  </a:moveTo>
                  <a:cubicBezTo>
                    <a:pt x="272" y="328"/>
                    <a:pt x="272" y="328"/>
                    <a:pt x="255" y="346"/>
                  </a:cubicBezTo>
                  <a:cubicBezTo>
                    <a:pt x="211" y="398"/>
                    <a:pt x="169" y="413"/>
                    <a:pt x="141" y="413"/>
                  </a:cubicBezTo>
                  <a:cubicBezTo>
                    <a:pt x="89" y="413"/>
                    <a:pt x="73" y="361"/>
                    <a:pt x="73" y="324"/>
                  </a:cubicBezTo>
                  <a:cubicBezTo>
                    <a:pt x="73" y="276"/>
                    <a:pt x="105" y="157"/>
                    <a:pt x="131" y="113"/>
                  </a:cubicBezTo>
                  <a:cubicBezTo>
                    <a:pt x="162" y="57"/>
                    <a:pt x="209" y="22"/>
                    <a:pt x="251" y="22"/>
                  </a:cubicBezTo>
                  <a:cubicBezTo>
                    <a:pt x="319" y="22"/>
                    <a:pt x="333" y="100"/>
                    <a:pt x="333" y="107"/>
                  </a:cubicBezTo>
                  <a:cubicBezTo>
                    <a:pt x="333" y="111"/>
                    <a:pt x="331" y="117"/>
                    <a:pt x="328" y="12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2" name="Freeform 51">
              <a:extLst>
                <a:ext uri="{FF2B5EF4-FFF2-40B4-BE49-F238E27FC236}">
                  <a16:creationId xmlns:a16="http://schemas.microsoft.com/office/drawing/2014/main" id="{390989D5-B8DF-BC46-9B31-1D4DAF731FFB}"/>
                </a:ext>
              </a:extLst>
            </p:cNvPr>
            <p:cNvSpPr/>
            <p:nvPr/>
          </p:nvSpPr>
          <p:spPr>
            <a:xfrm>
              <a:off x="2086920" y="3410280"/>
              <a:ext cx="86400" cy="344160"/>
            </a:xfrm>
            <a:custGeom>
              <a:avLst/>
              <a:gdLst/>
              <a:ahLst/>
              <a:cxnLst>
                <a:cxn ang="3cd4">
                  <a:pos x="hc" y="t"/>
                </a:cxn>
                <a:cxn ang="cd2">
                  <a:pos x="l" y="vc"/>
                </a:cxn>
                <a:cxn ang="cd4">
                  <a:pos x="hc" y="b"/>
                </a:cxn>
                <a:cxn ang="0">
                  <a:pos x="r" y="vc"/>
                </a:cxn>
              </a:cxnLst>
              <a:rect l="l" t="t" r="r" b="b"/>
              <a:pathLst>
                <a:path w="241" h="957">
                  <a:moveTo>
                    <a:pt x="241" y="478"/>
                  </a:moveTo>
                  <a:cubicBezTo>
                    <a:pt x="241" y="404"/>
                    <a:pt x="230" y="289"/>
                    <a:pt x="173" y="180"/>
                  </a:cubicBezTo>
                  <a:cubicBezTo>
                    <a:pt x="110" y="63"/>
                    <a:pt x="21" y="0"/>
                    <a:pt x="9" y="0"/>
                  </a:cubicBezTo>
                  <a:cubicBezTo>
                    <a:pt x="5" y="0"/>
                    <a:pt x="0" y="4"/>
                    <a:pt x="0" y="9"/>
                  </a:cubicBezTo>
                  <a:cubicBezTo>
                    <a:pt x="0" y="13"/>
                    <a:pt x="0" y="15"/>
                    <a:pt x="19" y="33"/>
                  </a:cubicBezTo>
                  <a:cubicBezTo>
                    <a:pt x="122" y="126"/>
                    <a:pt x="180" y="278"/>
                    <a:pt x="180" y="478"/>
                  </a:cubicBezTo>
                  <a:cubicBezTo>
                    <a:pt x="180" y="641"/>
                    <a:pt x="143" y="811"/>
                    <a:pt x="14" y="930"/>
                  </a:cubicBezTo>
                  <a:cubicBezTo>
                    <a:pt x="0" y="944"/>
                    <a:pt x="0" y="946"/>
                    <a:pt x="0" y="948"/>
                  </a:cubicBezTo>
                  <a:cubicBezTo>
                    <a:pt x="0" y="954"/>
                    <a:pt x="5" y="957"/>
                    <a:pt x="9" y="957"/>
                  </a:cubicBezTo>
                  <a:cubicBezTo>
                    <a:pt x="21" y="957"/>
                    <a:pt x="115" y="891"/>
                    <a:pt x="176" y="770"/>
                  </a:cubicBezTo>
                  <a:cubicBezTo>
                    <a:pt x="230" y="665"/>
                    <a:pt x="241" y="559"/>
                    <a:pt x="241" y="47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3" name="Freeform 52">
              <a:extLst>
                <a:ext uri="{FF2B5EF4-FFF2-40B4-BE49-F238E27FC236}">
                  <a16:creationId xmlns:a16="http://schemas.microsoft.com/office/drawing/2014/main" id="{3F4B720C-0283-8741-B25A-8D72696FE805}"/>
                </a:ext>
              </a:extLst>
            </p:cNvPr>
            <p:cNvSpPr/>
            <p:nvPr/>
          </p:nvSpPr>
          <p:spPr>
            <a:xfrm>
              <a:off x="2332800" y="3492359"/>
              <a:ext cx="329400" cy="179640"/>
            </a:xfrm>
            <a:custGeom>
              <a:avLst/>
              <a:gdLst/>
              <a:ahLst/>
              <a:cxnLst>
                <a:cxn ang="3cd4">
                  <a:pos x="hc" y="t"/>
                </a:cxn>
                <a:cxn ang="cd2">
                  <a:pos x="l" y="vc"/>
                </a:cxn>
                <a:cxn ang="cd4">
                  <a:pos x="hc" y="b"/>
                </a:cxn>
                <a:cxn ang="0">
                  <a:pos x="r" y="vc"/>
                </a:cxn>
              </a:cxnLst>
              <a:rect l="l" t="t" r="r" b="b"/>
              <a:pathLst>
                <a:path w="916" h="500">
                  <a:moveTo>
                    <a:pt x="879" y="270"/>
                  </a:moveTo>
                  <a:cubicBezTo>
                    <a:pt x="898" y="270"/>
                    <a:pt x="916" y="270"/>
                    <a:pt x="916" y="250"/>
                  </a:cubicBezTo>
                  <a:cubicBezTo>
                    <a:pt x="916" y="230"/>
                    <a:pt x="898" y="230"/>
                    <a:pt x="879" y="230"/>
                  </a:cubicBezTo>
                  <a:lnTo>
                    <a:pt x="113" y="230"/>
                  </a:lnTo>
                  <a:cubicBezTo>
                    <a:pt x="169" y="191"/>
                    <a:pt x="197" y="152"/>
                    <a:pt x="206" y="139"/>
                  </a:cubicBezTo>
                  <a:cubicBezTo>
                    <a:pt x="251" y="74"/>
                    <a:pt x="260" y="13"/>
                    <a:pt x="260" y="11"/>
                  </a:cubicBezTo>
                  <a:cubicBezTo>
                    <a:pt x="260" y="0"/>
                    <a:pt x="248" y="0"/>
                    <a:pt x="239" y="0"/>
                  </a:cubicBezTo>
                  <a:cubicBezTo>
                    <a:pt x="223" y="0"/>
                    <a:pt x="220" y="2"/>
                    <a:pt x="218" y="20"/>
                  </a:cubicBezTo>
                  <a:cubicBezTo>
                    <a:pt x="192" y="113"/>
                    <a:pt x="131" y="193"/>
                    <a:pt x="16" y="237"/>
                  </a:cubicBezTo>
                  <a:cubicBezTo>
                    <a:pt x="5" y="241"/>
                    <a:pt x="0" y="243"/>
                    <a:pt x="0" y="250"/>
                  </a:cubicBezTo>
                  <a:cubicBezTo>
                    <a:pt x="0" y="257"/>
                    <a:pt x="5" y="259"/>
                    <a:pt x="16" y="263"/>
                  </a:cubicBezTo>
                  <a:cubicBezTo>
                    <a:pt x="122" y="304"/>
                    <a:pt x="192" y="378"/>
                    <a:pt x="218" y="487"/>
                  </a:cubicBezTo>
                  <a:cubicBezTo>
                    <a:pt x="220" y="498"/>
                    <a:pt x="223" y="500"/>
                    <a:pt x="239" y="500"/>
                  </a:cubicBezTo>
                  <a:cubicBezTo>
                    <a:pt x="248" y="500"/>
                    <a:pt x="260" y="500"/>
                    <a:pt x="260" y="489"/>
                  </a:cubicBezTo>
                  <a:cubicBezTo>
                    <a:pt x="260" y="487"/>
                    <a:pt x="251" y="426"/>
                    <a:pt x="209" y="363"/>
                  </a:cubicBezTo>
                  <a:cubicBezTo>
                    <a:pt x="188" y="335"/>
                    <a:pt x="157" y="300"/>
                    <a:pt x="113" y="27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4" name="Freeform 53">
              <a:extLst>
                <a:ext uri="{FF2B5EF4-FFF2-40B4-BE49-F238E27FC236}">
                  <a16:creationId xmlns:a16="http://schemas.microsoft.com/office/drawing/2014/main" id="{4323EDBF-42A2-0048-8B53-E8AA58DDDA92}"/>
                </a:ext>
              </a:extLst>
            </p:cNvPr>
            <p:cNvSpPr/>
            <p:nvPr/>
          </p:nvSpPr>
          <p:spPr>
            <a:xfrm>
              <a:off x="2821320" y="3410280"/>
              <a:ext cx="86400" cy="344160"/>
            </a:xfrm>
            <a:custGeom>
              <a:avLst/>
              <a:gdLst/>
              <a:ahLst/>
              <a:cxnLst>
                <a:cxn ang="3cd4">
                  <a:pos x="hc" y="t"/>
                </a:cxn>
                <a:cxn ang="cd2">
                  <a:pos x="l" y="vc"/>
                </a:cxn>
                <a:cxn ang="cd4">
                  <a:pos x="hc" y="b"/>
                </a:cxn>
                <a:cxn ang="0">
                  <a:pos x="r" y="vc"/>
                </a:cxn>
              </a:cxnLst>
              <a:rect l="l" t="t" r="r" b="b"/>
              <a:pathLst>
                <a:path w="241" h="957">
                  <a:moveTo>
                    <a:pt x="241" y="948"/>
                  </a:moveTo>
                  <a:cubicBezTo>
                    <a:pt x="241" y="946"/>
                    <a:pt x="241" y="944"/>
                    <a:pt x="223" y="926"/>
                  </a:cubicBezTo>
                  <a:cubicBezTo>
                    <a:pt x="94" y="807"/>
                    <a:pt x="61" y="626"/>
                    <a:pt x="61" y="478"/>
                  </a:cubicBezTo>
                  <a:cubicBezTo>
                    <a:pt x="61" y="313"/>
                    <a:pt x="101" y="146"/>
                    <a:pt x="227" y="26"/>
                  </a:cubicBezTo>
                  <a:cubicBezTo>
                    <a:pt x="241" y="15"/>
                    <a:pt x="241" y="13"/>
                    <a:pt x="241" y="9"/>
                  </a:cubicBezTo>
                  <a:cubicBezTo>
                    <a:pt x="241" y="2"/>
                    <a:pt x="237" y="0"/>
                    <a:pt x="230" y="0"/>
                  </a:cubicBezTo>
                  <a:cubicBezTo>
                    <a:pt x="220" y="0"/>
                    <a:pt x="127" y="65"/>
                    <a:pt x="66" y="187"/>
                  </a:cubicBezTo>
                  <a:cubicBezTo>
                    <a:pt x="12" y="291"/>
                    <a:pt x="0" y="398"/>
                    <a:pt x="0" y="478"/>
                  </a:cubicBezTo>
                  <a:cubicBezTo>
                    <a:pt x="0" y="554"/>
                    <a:pt x="12" y="670"/>
                    <a:pt x="68" y="778"/>
                  </a:cubicBezTo>
                  <a:cubicBezTo>
                    <a:pt x="131" y="896"/>
                    <a:pt x="220" y="957"/>
                    <a:pt x="230" y="957"/>
                  </a:cubicBezTo>
                  <a:cubicBezTo>
                    <a:pt x="237" y="957"/>
                    <a:pt x="241" y="954"/>
                    <a:pt x="241" y="94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5" name="Freeform 54">
              <a:extLst>
                <a:ext uri="{FF2B5EF4-FFF2-40B4-BE49-F238E27FC236}">
                  <a16:creationId xmlns:a16="http://schemas.microsoft.com/office/drawing/2014/main" id="{62EA7EAE-D592-6248-B971-8A1E15F28EE2}"/>
                </a:ext>
              </a:extLst>
            </p:cNvPr>
            <p:cNvSpPr/>
            <p:nvPr/>
          </p:nvSpPr>
          <p:spPr>
            <a:xfrm>
              <a:off x="2961359" y="3439080"/>
              <a:ext cx="122760" cy="229680"/>
            </a:xfrm>
            <a:custGeom>
              <a:avLst/>
              <a:gdLst/>
              <a:ahLst/>
              <a:cxnLst>
                <a:cxn ang="3cd4">
                  <a:pos x="hc" y="t"/>
                </a:cxn>
                <a:cxn ang="cd2">
                  <a:pos x="l" y="vc"/>
                </a:cxn>
                <a:cxn ang="cd4">
                  <a:pos x="hc" y="b"/>
                </a:cxn>
                <a:cxn ang="0">
                  <a:pos x="r" y="vc"/>
                </a:cxn>
              </a:cxnLst>
              <a:rect l="l" t="t" r="r" b="b"/>
              <a:pathLst>
                <a:path w="342" h="639">
                  <a:moveTo>
                    <a:pt x="213" y="24"/>
                  </a:moveTo>
                  <a:cubicBezTo>
                    <a:pt x="213" y="2"/>
                    <a:pt x="213" y="0"/>
                    <a:pt x="188" y="0"/>
                  </a:cubicBezTo>
                  <a:cubicBezTo>
                    <a:pt x="124" y="61"/>
                    <a:pt x="33" y="61"/>
                    <a:pt x="0" y="61"/>
                  </a:cubicBezTo>
                  <a:lnTo>
                    <a:pt x="0" y="91"/>
                  </a:lnTo>
                  <a:cubicBezTo>
                    <a:pt x="21" y="91"/>
                    <a:pt x="82" y="91"/>
                    <a:pt x="136" y="65"/>
                  </a:cubicBezTo>
                  <a:lnTo>
                    <a:pt x="136" y="563"/>
                  </a:lnTo>
                  <a:cubicBezTo>
                    <a:pt x="136" y="598"/>
                    <a:pt x="134" y="609"/>
                    <a:pt x="40" y="609"/>
                  </a:cubicBezTo>
                  <a:lnTo>
                    <a:pt x="7" y="609"/>
                  </a:lnTo>
                  <a:lnTo>
                    <a:pt x="7" y="639"/>
                  </a:lnTo>
                  <a:cubicBezTo>
                    <a:pt x="42" y="635"/>
                    <a:pt x="134" y="635"/>
                    <a:pt x="173" y="635"/>
                  </a:cubicBezTo>
                  <a:cubicBezTo>
                    <a:pt x="216" y="635"/>
                    <a:pt x="305" y="635"/>
                    <a:pt x="342" y="639"/>
                  </a:cubicBezTo>
                  <a:lnTo>
                    <a:pt x="342" y="609"/>
                  </a:lnTo>
                  <a:lnTo>
                    <a:pt x="309" y="609"/>
                  </a:lnTo>
                  <a:cubicBezTo>
                    <a:pt x="216" y="609"/>
                    <a:pt x="213" y="598"/>
                    <a:pt x="213" y="56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6" name="Freeform 55">
              <a:extLst>
                <a:ext uri="{FF2B5EF4-FFF2-40B4-BE49-F238E27FC236}">
                  <a16:creationId xmlns:a16="http://schemas.microsoft.com/office/drawing/2014/main" id="{07A10C8F-24BA-754B-997C-1A7292635AD0}"/>
                </a:ext>
              </a:extLst>
            </p:cNvPr>
            <p:cNvSpPr/>
            <p:nvPr/>
          </p:nvSpPr>
          <p:spPr>
            <a:xfrm>
              <a:off x="3226320" y="3575159"/>
              <a:ext cx="226800" cy="14400"/>
            </a:xfrm>
            <a:custGeom>
              <a:avLst/>
              <a:gdLst/>
              <a:ahLst/>
              <a:cxnLst>
                <a:cxn ang="3cd4">
                  <a:pos x="hc" y="t"/>
                </a:cxn>
                <a:cxn ang="cd2">
                  <a:pos x="l" y="vc"/>
                </a:cxn>
                <a:cxn ang="cd4">
                  <a:pos x="hc" y="b"/>
                </a:cxn>
                <a:cxn ang="0">
                  <a:pos x="r" y="vc"/>
                </a:cxn>
              </a:cxnLst>
              <a:rect l="l" t="t" r="r" b="b"/>
              <a:pathLst>
                <a:path w="631" h="41">
                  <a:moveTo>
                    <a:pt x="595" y="41"/>
                  </a:moveTo>
                  <a:cubicBezTo>
                    <a:pt x="612" y="41"/>
                    <a:pt x="631" y="41"/>
                    <a:pt x="631" y="20"/>
                  </a:cubicBezTo>
                  <a:cubicBezTo>
                    <a:pt x="631" y="0"/>
                    <a:pt x="612" y="0"/>
                    <a:pt x="595" y="0"/>
                  </a:cubicBezTo>
                  <a:lnTo>
                    <a:pt x="35" y="0"/>
                  </a:lnTo>
                  <a:cubicBezTo>
                    <a:pt x="19" y="0"/>
                    <a:pt x="0" y="0"/>
                    <a:pt x="0" y="20"/>
                  </a:cubicBezTo>
                  <a:cubicBezTo>
                    <a:pt x="0" y="41"/>
                    <a:pt x="19" y="41"/>
                    <a:pt x="35" y="4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7" name="Freeform 56">
              <a:extLst>
                <a:ext uri="{FF2B5EF4-FFF2-40B4-BE49-F238E27FC236}">
                  <a16:creationId xmlns:a16="http://schemas.microsoft.com/office/drawing/2014/main" id="{884FA1C1-7738-FD45-9F1A-57C1811F2D6A}"/>
                </a:ext>
              </a:extLst>
            </p:cNvPr>
            <p:cNvSpPr/>
            <p:nvPr/>
          </p:nvSpPr>
          <p:spPr>
            <a:xfrm>
              <a:off x="3579839" y="3515760"/>
              <a:ext cx="208080" cy="156240"/>
            </a:xfrm>
            <a:custGeom>
              <a:avLst/>
              <a:gdLst/>
              <a:ahLst/>
              <a:cxnLst>
                <a:cxn ang="3cd4">
                  <a:pos x="hc" y="t"/>
                </a:cxn>
                <a:cxn ang="cd2">
                  <a:pos x="l" y="vc"/>
                </a:cxn>
                <a:cxn ang="cd4">
                  <a:pos x="hc" y="b"/>
                </a:cxn>
                <a:cxn ang="0">
                  <a:pos x="r" y="vc"/>
                </a:cxn>
              </a:cxnLst>
              <a:rect l="l" t="t" r="r" b="b"/>
              <a:pathLst>
                <a:path w="579" h="435">
                  <a:moveTo>
                    <a:pt x="450" y="198"/>
                  </a:moveTo>
                  <a:cubicBezTo>
                    <a:pt x="450" y="48"/>
                    <a:pt x="354" y="0"/>
                    <a:pt x="279" y="0"/>
                  </a:cubicBezTo>
                  <a:cubicBezTo>
                    <a:pt x="136" y="0"/>
                    <a:pt x="0" y="137"/>
                    <a:pt x="0" y="272"/>
                  </a:cubicBezTo>
                  <a:cubicBezTo>
                    <a:pt x="0" y="361"/>
                    <a:pt x="61" y="435"/>
                    <a:pt x="166" y="435"/>
                  </a:cubicBezTo>
                  <a:cubicBezTo>
                    <a:pt x="232" y="435"/>
                    <a:pt x="307" y="413"/>
                    <a:pt x="387" y="354"/>
                  </a:cubicBezTo>
                  <a:cubicBezTo>
                    <a:pt x="398" y="404"/>
                    <a:pt x="434" y="435"/>
                    <a:pt x="481" y="435"/>
                  </a:cubicBezTo>
                  <a:cubicBezTo>
                    <a:pt x="534" y="435"/>
                    <a:pt x="567" y="383"/>
                    <a:pt x="567" y="367"/>
                  </a:cubicBezTo>
                  <a:cubicBezTo>
                    <a:pt x="567" y="361"/>
                    <a:pt x="560" y="357"/>
                    <a:pt x="553" y="357"/>
                  </a:cubicBezTo>
                  <a:cubicBezTo>
                    <a:pt x="546" y="357"/>
                    <a:pt x="544" y="361"/>
                    <a:pt x="541" y="367"/>
                  </a:cubicBezTo>
                  <a:cubicBezTo>
                    <a:pt x="523" y="413"/>
                    <a:pt x="485" y="413"/>
                    <a:pt x="483" y="413"/>
                  </a:cubicBezTo>
                  <a:cubicBezTo>
                    <a:pt x="450" y="413"/>
                    <a:pt x="450" y="339"/>
                    <a:pt x="450" y="315"/>
                  </a:cubicBezTo>
                  <a:cubicBezTo>
                    <a:pt x="450" y="296"/>
                    <a:pt x="450" y="293"/>
                    <a:pt x="462" y="283"/>
                  </a:cubicBezTo>
                  <a:cubicBezTo>
                    <a:pt x="558" y="170"/>
                    <a:pt x="579" y="57"/>
                    <a:pt x="579" y="57"/>
                  </a:cubicBezTo>
                  <a:cubicBezTo>
                    <a:pt x="579" y="54"/>
                    <a:pt x="579" y="48"/>
                    <a:pt x="567" y="48"/>
                  </a:cubicBezTo>
                  <a:cubicBezTo>
                    <a:pt x="558" y="48"/>
                    <a:pt x="558" y="50"/>
                    <a:pt x="553" y="67"/>
                  </a:cubicBezTo>
                  <a:cubicBezTo>
                    <a:pt x="534" y="128"/>
                    <a:pt x="499" y="200"/>
                    <a:pt x="450" y="257"/>
                  </a:cubicBezTo>
                  <a:close/>
                  <a:moveTo>
                    <a:pt x="382" y="328"/>
                  </a:moveTo>
                  <a:cubicBezTo>
                    <a:pt x="291" y="402"/>
                    <a:pt x="211" y="413"/>
                    <a:pt x="169" y="413"/>
                  </a:cubicBezTo>
                  <a:cubicBezTo>
                    <a:pt x="108" y="413"/>
                    <a:pt x="77" y="370"/>
                    <a:pt x="77" y="309"/>
                  </a:cubicBezTo>
                  <a:cubicBezTo>
                    <a:pt x="77" y="263"/>
                    <a:pt x="103" y="159"/>
                    <a:pt x="136" y="109"/>
                  </a:cubicBezTo>
                  <a:cubicBezTo>
                    <a:pt x="185" y="39"/>
                    <a:pt x="241" y="22"/>
                    <a:pt x="277" y="22"/>
                  </a:cubicBezTo>
                  <a:cubicBezTo>
                    <a:pt x="380" y="22"/>
                    <a:pt x="380" y="148"/>
                    <a:pt x="380" y="222"/>
                  </a:cubicBezTo>
                  <a:cubicBezTo>
                    <a:pt x="380" y="257"/>
                    <a:pt x="380" y="313"/>
                    <a:pt x="382" y="32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8" name="Freeform 57">
              <a:extLst>
                <a:ext uri="{FF2B5EF4-FFF2-40B4-BE49-F238E27FC236}">
                  <a16:creationId xmlns:a16="http://schemas.microsoft.com/office/drawing/2014/main" id="{2F507878-CFF6-BC4D-9FFC-683C6219B2E5}"/>
                </a:ext>
              </a:extLst>
            </p:cNvPr>
            <p:cNvSpPr/>
            <p:nvPr/>
          </p:nvSpPr>
          <p:spPr>
            <a:xfrm>
              <a:off x="3823559" y="3410280"/>
              <a:ext cx="86400" cy="344160"/>
            </a:xfrm>
            <a:custGeom>
              <a:avLst/>
              <a:gdLst/>
              <a:ahLst/>
              <a:cxnLst>
                <a:cxn ang="3cd4">
                  <a:pos x="hc" y="t"/>
                </a:cxn>
                <a:cxn ang="cd2">
                  <a:pos x="l" y="vc"/>
                </a:cxn>
                <a:cxn ang="cd4">
                  <a:pos x="hc" y="b"/>
                </a:cxn>
                <a:cxn ang="0">
                  <a:pos x="r" y="vc"/>
                </a:cxn>
              </a:cxnLst>
              <a:rect l="l" t="t" r="r" b="b"/>
              <a:pathLst>
                <a:path w="241" h="957">
                  <a:moveTo>
                    <a:pt x="241" y="478"/>
                  </a:moveTo>
                  <a:cubicBezTo>
                    <a:pt x="241" y="404"/>
                    <a:pt x="230" y="289"/>
                    <a:pt x="173" y="180"/>
                  </a:cubicBezTo>
                  <a:cubicBezTo>
                    <a:pt x="110" y="63"/>
                    <a:pt x="21" y="0"/>
                    <a:pt x="9" y="0"/>
                  </a:cubicBezTo>
                  <a:cubicBezTo>
                    <a:pt x="5" y="0"/>
                    <a:pt x="0" y="4"/>
                    <a:pt x="0" y="9"/>
                  </a:cubicBezTo>
                  <a:cubicBezTo>
                    <a:pt x="0" y="13"/>
                    <a:pt x="0" y="15"/>
                    <a:pt x="19" y="33"/>
                  </a:cubicBezTo>
                  <a:cubicBezTo>
                    <a:pt x="122" y="126"/>
                    <a:pt x="180" y="278"/>
                    <a:pt x="180" y="478"/>
                  </a:cubicBezTo>
                  <a:cubicBezTo>
                    <a:pt x="180" y="641"/>
                    <a:pt x="143" y="811"/>
                    <a:pt x="14" y="930"/>
                  </a:cubicBezTo>
                  <a:cubicBezTo>
                    <a:pt x="0" y="944"/>
                    <a:pt x="0" y="946"/>
                    <a:pt x="0" y="948"/>
                  </a:cubicBezTo>
                  <a:cubicBezTo>
                    <a:pt x="0" y="954"/>
                    <a:pt x="5" y="957"/>
                    <a:pt x="9" y="957"/>
                  </a:cubicBezTo>
                  <a:cubicBezTo>
                    <a:pt x="21" y="957"/>
                    <a:pt x="115" y="891"/>
                    <a:pt x="176" y="770"/>
                  </a:cubicBezTo>
                  <a:cubicBezTo>
                    <a:pt x="230" y="665"/>
                    <a:pt x="241" y="559"/>
                    <a:pt x="241" y="47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9" name="Freeform 58">
              <a:extLst>
                <a:ext uri="{FF2B5EF4-FFF2-40B4-BE49-F238E27FC236}">
                  <a16:creationId xmlns:a16="http://schemas.microsoft.com/office/drawing/2014/main" id="{BE3D1C45-C3AF-B343-9E74-77C72971A516}"/>
                </a:ext>
              </a:extLst>
            </p:cNvPr>
            <p:cNvSpPr/>
            <p:nvPr/>
          </p:nvSpPr>
          <p:spPr>
            <a:xfrm>
              <a:off x="3964680" y="3425039"/>
              <a:ext cx="257040" cy="309600"/>
            </a:xfrm>
            <a:custGeom>
              <a:avLst/>
              <a:gdLst/>
              <a:ahLst/>
              <a:cxnLst>
                <a:cxn ang="3cd4">
                  <a:pos x="hc" y="t"/>
                </a:cxn>
                <a:cxn ang="cd2">
                  <a:pos x="l" y="vc"/>
                </a:cxn>
                <a:cxn ang="cd4">
                  <a:pos x="hc" y="b"/>
                </a:cxn>
                <a:cxn ang="0">
                  <a:pos x="r" y="vc"/>
                </a:cxn>
              </a:cxnLst>
              <a:rect l="l" t="t" r="r" b="b"/>
              <a:pathLst>
                <a:path w="715" h="861">
                  <a:moveTo>
                    <a:pt x="401" y="670"/>
                  </a:moveTo>
                  <a:cubicBezTo>
                    <a:pt x="563" y="613"/>
                    <a:pt x="715" y="441"/>
                    <a:pt x="715" y="257"/>
                  </a:cubicBezTo>
                  <a:cubicBezTo>
                    <a:pt x="715" y="104"/>
                    <a:pt x="605" y="0"/>
                    <a:pt x="450" y="0"/>
                  </a:cubicBezTo>
                  <a:cubicBezTo>
                    <a:pt x="227" y="0"/>
                    <a:pt x="0" y="217"/>
                    <a:pt x="0" y="441"/>
                  </a:cubicBezTo>
                  <a:cubicBezTo>
                    <a:pt x="0" y="600"/>
                    <a:pt x="115" y="696"/>
                    <a:pt x="265" y="696"/>
                  </a:cubicBezTo>
                  <a:cubicBezTo>
                    <a:pt x="291" y="696"/>
                    <a:pt x="326" y="691"/>
                    <a:pt x="366" y="683"/>
                  </a:cubicBezTo>
                  <a:cubicBezTo>
                    <a:pt x="361" y="741"/>
                    <a:pt x="361" y="744"/>
                    <a:pt x="361" y="757"/>
                  </a:cubicBezTo>
                  <a:cubicBezTo>
                    <a:pt x="361" y="787"/>
                    <a:pt x="361" y="861"/>
                    <a:pt x="448" y="861"/>
                  </a:cubicBezTo>
                  <a:cubicBezTo>
                    <a:pt x="570" y="861"/>
                    <a:pt x="619" y="685"/>
                    <a:pt x="619" y="676"/>
                  </a:cubicBezTo>
                  <a:cubicBezTo>
                    <a:pt x="619" y="667"/>
                    <a:pt x="612" y="665"/>
                    <a:pt x="609" y="665"/>
                  </a:cubicBezTo>
                  <a:cubicBezTo>
                    <a:pt x="600" y="665"/>
                    <a:pt x="598" y="670"/>
                    <a:pt x="595" y="676"/>
                  </a:cubicBezTo>
                  <a:cubicBezTo>
                    <a:pt x="572" y="744"/>
                    <a:pt x="511" y="767"/>
                    <a:pt x="476" y="767"/>
                  </a:cubicBezTo>
                  <a:cubicBezTo>
                    <a:pt x="427" y="767"/>
                    <a:pt x="413" y="741"/>
                    <a:pt x="401" y="670"/>
                  </a:cubicBezTo>
                  <a:close/>
                  <a:moveTo>
                    <a:pt x="206" y="661"/>
                  </a:moveTo>
                  <a:cubicBezTo>
                    <a:pt x="127" y="633"/>
                    <a:pt x="91" y="557"/>
                    <a:pt x="91" y="472"/>
                  </a:cubicBezTo>
                  <a:cubicBezTo>
                    <a:pt x="91" y="404"/>
                    <a:pt x="117" y="270"/>
                    <a:pt x="197" y="165"/>
                  </a:cubicBezTo>
                  <a:cubicBezTo>
                    <a:pt x="272" y="67"/>
                    <a:pt x="368" y="24"/>
                    <a:pt x="445" y="24"/>
                  </a:cubicBezTo>
                  <a:cubicBezTo>
                    <a:pt x="548" y="24"/>
                    <a:pt x="623" y="98"/>
                    <a:pt x="623" y="226"/>
                  </a:cubicBezTo>
                  <a:cubicBezTo>
                    <a:pt x="623" y="322"/>
                    <a:pt x="570" y="546"/>
                    <a:pt x="396" y="637"/>
                  </a:cubicBezTo>
                  <a:cubicBezTo>
                    <a:pt x="391" y="602"/>
                    <a:pt x="382" y="533"/>
                    <a:pt x="305" y="533"/>
                  </a:cubicBezTo>
                  <a:cubicBezTo>
                    <a:pt x="251" y="533"/>
                    <a:pt x="199" y="580"/>
                    <a:pt x="199" y="630"/>
                  </a:cubicBezTo>
                  <a:cubicBezTo>
                    <a:pt x="199" y="650"/>
                    <a:pt x="206" y="661"/>
                    <a:pt x="206" y="661"/>
                  </a:cubicBezTo>
                  <a:close/>
                  <a:moveTo>
                    <a:pt x="270" y="672"/>
                  </a:moveTo>
                  <a:cubicBezTo>
                    <a:pt x="255" y="672"/>
                    <a:pt x="223" y="672"/>
                    <a:pt x="223" y="630"/>
                  </a:cubicBezTo>
                  <a:cubicBezTo>
                    <a:pt x="223" y="594"/>
                    <a:pt x="263" y="554"/>
                    <a:pt x="305" y="554"/>
                  </a:cubicBezTo>
                  <a:cubicBezTo>
                    <a:pt x="349" y="554"/>
                    <a:pt x="368" y="578"/>
                    <a:pt x="368" y="635"/>
                  </a:cubicBezTo>
                  <a:cubicBezTo>
                    <a:pt x="368" y="650"/>
                    <a:pt x="368" y="650"/>
                    <a:pt x="359" y="654"/>
                  </a:cubicBezTo>
                  <a:cubicBezTo>
                    <a:pt x="331" y="665"/>
                    <a:pt x="300" y="672"/>
                    <a:pt x="270" y="6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0" name="Freeform 59">
              <a:extLst>
                <a:ext uri="{FF2B5EF4-FFF2-40B4-BE49-F238E27FC236}">
                  <a16:creationId xmlns:a16="http://schemas.microsoft.com/office/drawing/2014/main" id="{9701F7EF-3E91-074C-B2E6-D6D51369AA55}"/>
                </a:ext>
              </a:extLst>
            </p:cNvPr>
            <p:cNvSpPr/>
            <p:nvPr/>
          </p:nvSpPr>
          <p:spPr>
            <a:xfrm>
              <a:off x="4275000" y="3410280"/>
              <a:ext cx="86400" cy="344160"/>
            </a:xfrm>
            <a:custGeom>
              <a:avLst/>
              <a:gdLst/>
              <a:ahLst/>
              <a:cxnLst>
                <a:cxn ang="3cd4">
                  <a:pos x="hc" y="t"/>
                </a:cxn>
                <a:cxn ang="cd2">
                  <a:pos x="l" y="vc"/>
                </a:cxn>
                <a:cxn ang="cd4">
                  <a:pos x="hc" y="b"/>
                </a:cxn>
                <a:cxn ang="0">
                  <a:pos x="r" y="vc"/>
                </a:cxn>
              </a:cxnLst>
              <a:rect l="l" t="t" r="r" b="b"/>
              <a:pathLst>
                <a:path w="241" h="957">
                  <a:moveTo>
                    <a:pt x="241" y="948"/>
                  </a:moveTo>
                  <a:cubicBezTo>
                    <a:pt x="241" y="946"/>
                    <a:pt x="241" y="944"/>
                    <a:pt x="223" y="926"/>
                  </a:cubicBezTo>
                  <a:cubicBezTo>
                    <a:pt x="94" y="807"/>
                    <a:pt x="61" y="626"/>
                    <a:pt x="61" y="478"/>
                  </a:cubicBezTo>
                  <a:cubicBezTo>
                    <a:pt x="61" y="313"/>
                    <a:pt x="101" y="146"/>
                    <a:pt x="227" y="26"/>
                  </a:cubicBezTo>
                  <a:cubicBezTo>
                    <a:pt x="241" y="15"/>
                    <a:pt x="241" y="13"/>
                    <a:pt x="241" y="9"/>
                  </a:cubicBezTo>
                  <a:cubicBezTo>
                    <a:pt x="241" y="2"/>
                    <a:pt x="237" y="0"/>
                    <a:pt x="230" y="0"/>
                  </a:cubicBezTo>
                  <a:cubicBezTo>
                    <a:pt x="220" y="0"/>
                    <a:pt x="127" y="65"/>
                    <a:pt x="66" y="187"/>
                  </a:cubicBezTo>
                  <a:cubicBezTo>
                    <a:pt x="12" y="291"/>
                    <a:pt x="0" y="398"/>
                    <a:pt x="0" y="478"/>
                  </a:cubicBezTo>
                  <a:cubicBezTo>
                    <a:pt x="0" y="554"/>
                    <a:pt x="12" y="670"/>
                    <a:pt x="68" y="778"/>
                  </a:cubicBezTo>
                  <a:cubicBezTo>
                    <a:pt x="131" y="896"/>
                    <a:pt x="220" y="957"/>
                    <a:pt x="230" y="957"/>
                  </a:cubicBezTo>
                  <a:cubicBezTo>
                    <a:pt x="237" y="957"/>
                    <a:pt x="241" y="954"/>
                    <a:pt x="241" y="94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1" name="Freeform 60">
              <a:extLst>
                <a:ext uri="{FF2B5EF4-FFF2-40B4-BE49-F238E27FC236}">
                  <a16:creationId xmlns:a16="http://schemas.microsoft.com/office/drawing/2014/main" id="{40A1FB3A-C662-E34E-90A2-93AFB02F05C5}"/>
                </a:ext>
              </a:extLst>
            </p:cNvPr>
            <p:cNvSpPr/>
            <p:nvPr/>
          </p:nvSpPr>
          <p:spPr>
            <a:xfrm>
              <a:off x="4401000" y="3515760"/>
              <a:ext cx="137160" cy="156240"/>
            </a:xfrm>
            <a:custGeom>
              <a:avLst/>
              <a:gdLst/>
              <a:ahLst/>
              <a:cxnLst>
                <a:cxn ang="3cd4">
                  <a:pos x="hc" y="t"/>
                </a:cxn>
                <a:cxn ang="cd2">
                  <a:pos x="l" y="vc"/>
                </a:cxn>
                <a:cxn ang="cd4">
                  <a:pos x="hc" y="b"/>
                </a:cxn>
                <a:cxn ang="0">
                  <a:pos x="r" y="vc"/>
                </a:cxn>
              </a:cxnLst>
              <a:rect l="l" t="t" r="r" b="b"/>
              <a:pathLst>
                <a:path w="382" h="435">
                  <a:moveTo>
                    <a:pt x="352" y="65"/>
                  </a:moveTo>
                  <a:cubicBezTo>
                    <a:pt x="321" y="65"/>
                    <a:pt x="302" y="87"/>
                    <a:pt x="302" y="109"/>
                  </a:cubicBezTo>
                  <a:cubicBezTo>
                    <a:pt x="302" y="122"/>
                    <a:pt x="312" y="137"/>
                    <a:pt x="333" y="137"/>
                  </a:cubicBezTo>
                  <a:cubicBezTo>
                    <a:pt x="356" y="137"/>
                    <a:pt x="382" y="120"/>
                    <a:pt x="382" y="83"/>
                  </a:cubicBezTo>
                  <a:cubicBezTo>
                    <a:pt x="382" y="39"/>
                    <a:pt x="338" y="0"/>
                    <a:pt x="258" y="0"/>
                  </a:cubicBezTo>
                  <a:cubicBezTo>
                    <a:pt x="122" y="0"/>
                    <a:pt x="82" y="98"/>
                    <a:pt x="82" y="139"/>
                  </a:cubicBezTo>
                  <a:cubicBezTo>
                    <a:pt x="82" y="215"/>
                    <a:pt x="159" y="230"/>
                    <a:pt x="190" y="235"/>
                  </a:cubicBezTo>
                  <a:cubicBezTo>
                    <a:pt x="244" y="246"/>
                    <a:pt x="298" y="254"/>
                    <a:pt x="298" y="309"/>
                  </a:cubicBezTo>
                  <a:cubicBezTo>
                    <a:pt x="298" y="333"/>
                    <a:pt x="274" y="413"/>
                    <a:pt x="150" y="413"/>
                  </a:cubicBezTo>
                  <a:cubicBezTo>
                    <a:pt x="134" y="413"/>
                    <a:pt x="54" y="413"/>
                    <a:pt x="30" y="363"/>
                  </a:cubicBezTo>
                  <a:cubicBezTo>
                    <a:pt x="70" y="367"/>
                    <a:pt x="96" y="339"/>
                    <a:pt x="96" y="311"/>
                  </a:cubicBezTo>
                  <a:cubicBezTo>
                    <a:pt x="96" y="289"/>
                    <a:pt x="80" y="278"/>
                    <a:pt x="59" y="278"/>
                  </a:cubicBezTo>
                  <a:cubicBezTo>
                    <a:pt x="30" y="278"/>
                    <a:pt x="0" y="298"/>
                    <a:pt x="0" y="341"/>
                  </a:cubicBezTo>
                  <a:cubicBezTo>
                    <a:pt x="0" y="396"/>
                    <a:pt x="59" y="435"/>
                    <a:pt x="148" y="435"/>
                  </a:cubicBezTo>
                  <a:cubicBezTo>
                    <a:pt x="316" y="435"/>
                    <a:pt x="356" y="320"/>
                    <a:pt x="356" y="276"/>
                  </a:cubicBezTo>
                  <a:cubicBezTo>
                    <a:pt x="356" y="241"/>
                    <a:pt x="338" y="217"/>
                    <a:pt x="323" y="204"/>
                  </a:cubicBezTo>
                  <a:cubicBezTo>
                    <a:pt x="295" y="178"/>
                    <a:pt x="267" y="174"/>
                    <a:pt x="220" y="165"/>
                  </a:cubicBezTo>
                  <a:cubicBezTo>
                    <a:pt x="183" y="157"/>
                    <a:pt x="143" y="150"/>
                    <a:pt x="143" y="107"/>
                  </a:cubicBezTo>
                  <a:cubicBezTo>
                    <a:pt x="143" y="80"/>
                    <a:pt x="166" y="22"/>
                    <a:pt x="258" y="22"/>
                  </a:cubicBezTo>
                  <a:cubicBezTo>
                    <a:pt x="284" y="22"/>
                    <a:pt x="335" y="28"/>
                    <a:pt x="352" y="6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2" name="Freeform 61">
              <a:extLst>
                <a:ext uri="{FF2B5EF4-FFF2-40B4-BE49-F238E27FC236}">
                  <a16:creationId xmlns:a16="http://schemas.microsoft.com/office/drawing/2014/main" id="{429985B2-2563-6B45-8EAE-78C30EE5ACF7}"/>
                </a:ext>
              </a:extLst>
            </p:cNvPr>
            <p:cNvSpPr/>
            <p:nvPr/>
          </p:nvSpPr>
          <p:spPr>
            <a:xfrm>
              <a:off x="4586399" y="3631679"/>
              <a:ext cx="43560" cy="102960"/>
            </a:xfrm>
            <a:custGeom>
              <a:avLst/>
              <a:gdLst/>
              <a:ahLst/>
              <a:cxnLst>
                <a:cxn ang="3cd4">
                  <a:pos x="hc" y="t"/>
                </a:cxn>
                <a:cxn ang="cd2">
                  <a:pos x="l" y="vc"/>
                </a:cxn>
                <a:cxn ang="cd4">
                  <a:pos x="hc" y="b"/>
                </a:cxn>
                <a:cxn ang="0">
                  <a:pos x="r" y="vc"/>
                </a:cxn>
              </a:cxnLst>
              <a:rect l="l" t="t" r="r" b="b"/>
              <a:pathLst>
                <a:path w="122" h="287">
                  <a:moveTo>
                    <a:pt x="122" y="100"/>
                  </a:moveTo>
                  <a:cubicBezTo>
                    <a:pt x="122" y="37"/>
                    <a:pt x="96" y="0"/>
                    <a:pt x="56" y="0"/>
                  </a:cubicBezTo>
                  <a:cubicBezTo>
                    <a:pt x="21" y="0"/>
                    <a:pt x="0" y="24"/>
                    <a:pt x="0" y="50"/>
                  </a:cubicBezTo>
                  <a:cubicBezTo>
                    <a:pt x="0" y="76"/>
                    <a:pt x="21" y="102"/>
                    <a:pt x="56" y="102"/>
                  </a:cubicBezTo>
                  <a:cubicBezTo>
                    <a:pt x="68" y="102"/>
                    <a:pt x="82" y="98"/>
                    <a:pt x="91" y="89"/>
                  </a:cubicBezTo>
                  <a:cubicBezTo>
                    <a:pt x="96" y="87"/>
                    <a:pt x="96" y="87"/>
                    <a:pt x="98" y="87"/>
                  </a:cubicBezTo>
                  <a:cubicBezTo>
                    <a:pt x="98" y="87"/>
                    <a:pt x="101" y="87"/>
                    <a:pt x="101" y="100"/>
                  </a:cubicBezTo>
                  <a:cubicBezTo>
                    <a:pt x="101" y="172"/>
                    <a:pt x="63" y="230"/>
                    <a:pt x="28" y="261"/>
                  </a:cubicBezTo>
                  <a:cubicBezTo>
                    <a:pt x="16" y="272"/>
                    <a:pt x="16" y="274"/>
                    <a:pt x="16" y="276"/>
                  </a:cubicBezTo>
                  <a:cubicBezTo>
                    <a:pt x="16" y="285"/>
                    <a:pt x="21" y="287"/>
                    <a:pt x="28" y="287"/>
                  </a:cubicBezTo>
                  <a:cubicBezTo>
                    <a:pt x="40" y="287"/>
                    <a:pt x="122" y="213"/>
                    <a:pt x="122" y="10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3" name="Freeform 62">
              <a:extLst>
                <a:ext uri="{FF2B5EF4-FFF2-40B4-BE49-F238E27FC236}">
                  <a16:creationId xmlns:a16="http://schemas.microsoft.com/office/drawing/2014/main" id="{EEC355DF-2E7F-464C-9B4E-5F964ECFE612}"/>
                </a:ext>
              </a:extLst>
            </p:cNvPr>
            <p:cNvSpPr/>
            <p:nvPr/>
          </p:nvSpPr>
          <p:spPr>
            <a:xfrm>
              <a:off x="4734360" y="3515760"/>
              <a:ext cx="169920" cy="156240"/>
            </a:xfrm>
            <a:custGeom>
              <a:avLst/>
              <a:gdLst/>
              <a:ahLst/>
              <a:cxnLst>
                <a:cxn ang="3cd4">
                  <a:pos x="hc" y="t"/>
                </a:cxn>
                <a:cxn ang="cd2">
                  <a:pos x="l" y="vc"/>
                </a:cxn>
                <a:cxn ang="cd4">
                  <a:pos x="hc" y="b"/>
                </a:cxn>
                <a:cxn ang="0">
                  <a:pos x="r" y="vc"/>
                </a:cxn>
              </a:cxnLst>
              <a:rect l="l" t="t" r="r" b="b"/>
              <a:pathLst>
                <a:path w="473" h="435">
                  <a:moveTo>
                    <a:pt x="345" y="61"/>
                  </a:moveTo>
                  <a:cubicBezTo>
                    <a:pt x="326" y="26"/>
                    <a:pt x="295" y="0"/>
                    <a:pt x="248" y="0"/>
                  </a:cubicBezTo>
                  <a:cubicBezTo>
                    <a:pt x="129" y="0"/>
                    <a:pt x="0" y="141"/>
                    <a:pt x="0" y="280"/>
                  </a:cubicBezTo>
                  <a:cubicBezTo>
                    <a:pt x="0" y="372"/>
                    <a:pt x="56" y="435"/>
                    <a:pt x="138" y="435"/>
                  </a:cubicBezTo>
                  <a:cubicBezTo>
                    <a:pt x="159" y="435"/>
                    <a:pt x="211" y="430"/>
                    <a:pt x="272" y="363"/>
                  </a:cubicBezTo>
                  <a:cubicBezTo>
                    <a:pt x="281" y="402"/>
                    <a:pt x="316" y="435"/>
                    <a:pt x="366" y="435"/>
                  </a:cubicBezTo>
                  <a:cubicBezTo>
                    <a:pt x="403" y="435"/>
                    <a:pt x="427" y="413"/>
                    <a:pt x="443" y="383"/>
                  </a:cubicBezTo>
                  <a:cubicBezTo>
                    <a:pt x="459" y="348"/>
                    <a:pt x="473" y="289"/>
                    <a:pt x="473" y="287"/>
                  </a:cubicBezTo>
                  <a:cubicBezTo>
                    <a:pt x="473" y="278"/>
                    <a:pt x="464" y="278"/>
                    <a:pt x="462" y="278"/>
                  </a:cubicBezTo>
                  <a:cubicBezTo>
                    <a:pt x="450" y="278"/>
                    <a:pt x="450" y="280"/>
                    <a:pt x="448" y="296"/>
                  </a:cubicBezTo>
                  <a:cubicBezTo>
                    <a:pt x="429" y="357"/>
                    <a:pt x="410" y="413"/>
                    <a:pt x="368" y="413"/>
                  </a:cubicBezTo>
                  <a:cubicBezTo>
                    <a:pt x="340" y="413"/>
                    <a:pt x="338" y="389"/>
                    <a:pt x="338" y="370"/>
                  </a:cubicBezTo>
                  <a:cubicBezTo>
                    <a:pt x="338" y="348"/>
                    <a:pt x="340" y="341"/>
                    <a:pt x="352" y="298"/>
                  </a:cubicBezTo>
                  <a:cubicBezTo>
                    <a:pt x="361" y="259"/>
                    <a:pt x="363" y="248"/>
                    <a:pt x="373" y="213"/>
                  </a:cubicBezTo>
                  <a:lnTo>
                    <a:pt x="410" y="78"/>
                  </a:lnTo>
                  <a:cubicBezTo>
                    <a:pt x="417" y="50"/>
                    <a:pt x="417" y="50"/>
                    <a:pt x="417" y="46"/>
                  </a:cubicBezTo>
                  <a:cubicBezTo>
                    <a:pt x="417" y="28"/>
                    <a:pt x="406" y="20"/>
                    <a:pt x="389" y="20"/>
                  </a:cubicBezTo>
                  <a:cubicBezTo>
                    <a:pt x="363" y="20"/>
                    <a:pt x="347" y="41"/>
                    <a:pt x="345" y="61"/>
                  </a:cubicBezTo>
                  <a:close/>
                  <a:moveTo>
                    <a:pt x="277" y="311"/>
                  </a:moveTo>
                  <a:cubicBezTo>
                    <a:pt x="272" y="328"/>
                    <a:pt x="272" y="328"/>
                    <a:pt x="255" y="346"/>
                  </a:cubicBezTo>
                  <a:cubicBezTo>
                    <a:pt x="211" y="398"/>
                    <a:pt x="169" y="413"/>
                    <a:pt x="141" y="413"/>
                  </a:cubicBezTo>
                  <a:cubicBezTo>
                    <a:pt x="87" y="413"/>
                    <a:pt x="73" y="361"/>
                    <a:pt x="73" y="324"/>
                  </a:cubicBezTo>
                  <a:cubicBezTo>
                    <a:pt x="73" y="276"/>
                    <a:pt x="105" y="157"/>
                    <a:pt x="131" y="113"/>
                  </a:cubicBezTo>
                  <a:cubicBezTo>
                    <a:pt x="162" y="57"/>
                    <a:pt x="209" y="22"/>
                    <a:pt x="251" y="22"/>
                  </a:cubicBezTo>
                  <a:cubicBezTo>
                    <a:pt x="319" y="22"/>
                    <a:pt x="333" y="100"/>
                    <a:pt x="333" y="107"/>
                  </a:cubicBezTo>
                  <a:cubicBezTo>
                    <a:pt x="333" y="111"/>
                    <a:pt x="331" y="117"/>
                    <a:pt x="328" y="12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4" name="Freeform 63">
              <a:extLst>
                <a:ext uri="{FF2B5EF4-FFF2-40B4-BE49-F238E27FC236}">
                  <a16:creationId xmlns:a16="http://schemas.microsoft.com/office/drawing/2014/main" id="{BF3AFA6C-86C5-1246-BF56-9BD1F7523ED4}"/>
                </a:ext>
              </a:extLst>
            </p:cNvPr>
            <p:cNvSpPr/>
            <p:nvPr/>
          </p:nvSpPr>
          <p:spPr>
            <a:xfrm>
              <a:off x="4935959" y="3410280"/>
              <a:ext cx="86400" cy="344160"/>
            </a:xfrm>
            <a:custGeom>
              <a:avLst/>
              <a:gdLst/>
              <a:ahLst/>
              <a:cxnLst>
                <a:cxn ang="3cd4">
                  <a:pos x="hc" y="t"/>
                </a:cxn>
                <a:cxn ang="cd2">
                  <a:pos x="l" y="vc"/>
                </a:cxn>
                <a:cxn ang="cd4">
                  <a:pos x="hc" y="b"/>
                </a:cxn>
                <a:cxn ang="0">
                  <a:pos x="r" y="vc"/>
                </a:cxn>
              </a:cxnLst>
              <a:rect l="l" t="t" r="r" b="b"/>
              <a:pathLst>
                <a:path w="241" h="957">
                  <a:moveTo>
                    <a:pt x="241" y="478"/>
                  </a:moveTo>
                  <a:cubicBezTo>
                    <a:pt x="241" y="404"/>
                    <a:pt x="230" y="289"/>
                    <a:pt x="173" y="180"/>
                  </a:cubicBezTo>
                  <a:cubicBezTo>
                    <a:pt x="110" y="63"/>
                    <a:pt x="21" y="0"/>
                    <a:pt x="9" y="0"/>
                  </a:cubicBezTo>
                  <a:cubicBezTo>
                    <a:pt x="5" y="0"/>
                    <a:pt x="0" y="4"/>
                    <a:pt x="0" y="9"/>
                  </a:cubicBezTo>
                  <a:cubicBezTo>
                    <a:pt x="0" y="13"/>
                    <a:pt x="0" y="15"/>
                    <a:pt x="19" y="33"/>
                  </a:cubicBezTo>
                  <a:cubicBezTo>
                    <a:pt x="122" y="126"/>
                    <a:pt x="180" y="278"/>
                    <a:pt x="180" y="478"/>
                  </a:cubicBezTo>
                  <a:cubicBezTo>
                    <a:pt x="180" y="641"/>
                    <a:pt x="143" y="811"/>
                    <a:pt x="14" y="930"/>
                  </a:cubicBezTo>
                  <a:cubicBezTo>
                    <a:pt x="0" y="944"/>
                    <a:pt x="0" y="946"/>
                    <a:pt x="0" y="948"/>
                  </a:cubicBezTo>
                  <a:cubicBezTo>
                    <a:pt x="0" y="954"/>
                    <a:pt x="5" y="957"/>
                    <a:pt x="9" y="957"/>
                  </a:cubicBezTo>
                  <a:cubicBezTo>
                    <a:pt x="21" y="957"/>
                    <a:pt x="115" y="891"/>
                    <a:pt x="176" y="770"/>
                  </a:cubicBezTo>
                  <a:cubicBezTo>
                    <a:pt x="230" y="665"/>
                    <a:pt x="241" y="559"/>
                    <a:pt x="241" y="47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5" name="Freeform 64">
              <a:extLst>
                <a:ext uri="{FF2B5EF4-FFF2-40B4-BE49-F238E27FC236}">
                  <a16:creationId xmlns:a16="http://schemas.microsoft.com/office/drawing/2014/main" id="{460F4CDE-CF53-6E47-9D6C-07D56A94F846}"/>
                </a:ext>
              </a:extLst>
            </p:cNvPr>
            <p:cNvSpPr/>
            <p:nvPr/>
          </p:nvSpPr>
          <p:spPr>
            <a:xfrm>
              <a:off x="5161320" y="3467159"/>
              <a:ext cx="246960" cy="229680"/>
            </a:xfrm>
            <a:custGeom>
              <a:avLst/>
              <a:gdLst/>
              <a:ahLst/>
              <a:cxnLst>
                <a:cxn ang="3cd4">
                  <a:pos x="hc" y="t"/>
                </a:cxn>
                <a:cxn ang="cd2">
                  <a:pos x="l" y="vc"/>
                </a:cxn>
                <a:cxn ang="cd4">
                  <a:pos x="hc" y="b"/>
                </a:cxn>
                <a:cxn ang="0">
                  <a:pos x="r" y="vc"/>
                </a:cxn>
              </a:cxnLst>
              <a:rect l="l" t="t" r="r" b="b"/>
              <a:pathLst>
                <a:path w="687" h="639">
                  <a:moveTo>
                    <a:pt x="366" y="339"/>
                  </a:moveTo>
                  <a:lnTo>
                    <a:pt x="654" y="339"/>
                  </a:lnTo>
                  <a:cubicBezTo>
                    <a:pt x="668" y="339"/>
                    <a:pt x="687" y="339"/>
                    <a:pt x="687" y="320"/>
                  </a:cubicBezTo>
                  <a:cubicBezTo>
                    <a:pt x="687" y="300"/>
                    <a:pt x="668" y="300"/>
                    <a:pt x="654" y="300"/>
                  </a:cubicBezTo>
                  <a:lnTo>
                    <a:pt x="366" y="300"/>
                  </a:lnTo>
                  <a:lnTo>
                    <a:pt x="366" y="33"/>
                  </a:lnTo>
                  <a:cubicBezTo>
                    <a:pt x="366" y="17"/>
                    <a:pt x="366" y="0"/>
                    <a:pt x="345" y="0"/>
                  </a:cubicBezTo>
                  <a:cubicBezTo>
                    <a:pt x="323" y="0"/>
                    <a:pt x="323" y="17"/>
                    <a:pt x="323" y="33"/>
                  </a:cubicBezTo>
                  <a:lnTo>
                    <a:pt x="323" y="300"/>
                  </a:lnTo>
                  <a:lnTo>
                    <a:pt x="35" y="300"/>
                  </a:lnTo>
                  <a:cubicBezTo>
                    <a:pt x="19" y="300"/>
                    <a:pt x="0" y="300"/>
                    <a:pt x="0" y="320"/>
                  </a:cubicBezTo>
                  <a:cubicBezTo>
                    <a:pt x="0" y="339"/>
                    <a:pt x="19" y="339"/>
                    <a:pt x="35" y="339"/>
                  </a:cubicBezTo>
                  <a:lnTo>
                    <a:pt x="323" y="339"/>
                  </a:lnTo>
                  <a:lnTo>
                    <a:pt x="323" y="607"/>
                  </a:lnTo>
                  <a:cubicBezTo>
                    <a:pt x="323" y="620"/>
                    <a:pt x="323" y="639"/>
                    <a:pt x="345" y="639"/>
                  </a:cubicBezTo>
                  <a:cubicBezTo>
                    <a:pt x="366" y="639"/>
                    <a:pt x="366" y="620"/>
                    <a:pt x="366" y="60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6" name="Freeform 65">
              <a:extLst>
                <a:ext uri="{FF2B5EF4-FFF2-40B4-BE49-F238E27FC236}">
                  <a16:creationId xmlns:a16="http://schemas.microsoft.com/office/drawing/2014/main" id="{7F288F7B-9F08-0842-B75C-3C843C18F13B}"/>
                </a:ext>
              </a:extLst>
            </p:cNvPr>
            <p:cNvSpPr/>
            <p:nvPr/>
          </p:nvSpPr>
          <p:spPr>
            <a:xfrm>
              <a:off x="5524920" y="3515760"/>
              <a:ext cx="208080" cy="156240"/>
            </a:xfrm>
            <a:custGeom>
              <a:avLst/>
              <a:gdLst/>
              <a:ahLst/>
              <a:cxnLst>
                <a:cxn ang="3cd4">
                  <a:pos x="hc" y="t"/>
                </a:cxn>
                <a:cxn ang="cd2">
                  <a:pos x="l" y="vc"/>
                </a:cxn>
                <a:cxn ang="cd4">
                  <a:pos x="hc" y="b"/>
                </a:cxn>
                <a:cxn ang="0">
                  <a:pos x="r" y="vc"/>
                </a:cxn>
              </a:cxnLst>
              <a:rect l="l" t="t" r="r" b="b"/>
              <a:pathLst>
                <a:path w="579" h="435">
                  <a:moveTo>
                    <a:pt x="450" y="198"/>
                  </a:moveTo>
                  <a:cubicBezTo>
                    <a:pt x="450" y="48"/>
                    <a:pt x="354" y="0"/>
                    <a:pt x="279" y="0"/>
                  </a:cubicBezTo>
                  <a:cubicBezTo>
                    <a:pt x="136" y="0"/>
                    <a:pt x="0" y="137"/>
                    <a:pt x="0" y="272"/>
                  </a:cubicBezTo>
                  <a:cubicBezTo>
                    <a:pt x="0" y="361"/>
                    <a:pt x="61" y="435"/>
                    <a:pt x="166" y="435"/>
                  </a:cubicBezTo>
                  <a:cubicBezTo>
                    <a:pt x="232" y="435"/>
                    <a:pt x="307" y="413"/>
                    <a:pt x="387" y="354"/>
                  </a:cubicBezTo>
                  <a:cubicBezTo>
                    <a:pt x="398" y="404"/>
                    <a:pt x="434" y="435"/>
                    <a:pt x="481" y="435"/>
                  </a:cubicBezTo>
                  <a:cubicBezTo>
                    <a:pt x="534" y="435"/>
                    <a:pt x="567" y="383"/>
                    <a:pt x="567" y="367"/>
                  </a:cubicBezTo>
                  <a:cubicBezTo>
                    <a:pt x="567" y="361"/>
                    <a:pt x="560" y="357"/>
                    <a:pt x="553" y="357"/>
                  </a:cubicBezTo>
                  <a:cubicBezTo>
                    <a:pt x="546" y="357"/>
                    <a:pt x="544" y="361"/>
                    <a:pt x="541" y="367"/>
                  </a:cubicBezTo>
                  <a:cubicBezTo>
                    <a:pt x="523" y="413"/>
                    <a:pt x="485" y="413"/>
                    <a:pt x="483" y="413"/>
                  </a:cubicBezTo>
                  <a:cubicBezTo>
                    <a:pt x="450" y="413"/>
                    <a:pt x="450" y="339"/>
                    <a:pt x="450" y="315"/>
                  </a:cubicBezTo>
                  <a:cubicBezTo>
                    <a:pt x="450" y="296"/>
                    <a:pt x="450" y="293"/>
                    <a:pt x="462" y="283"/>
                  </a:cubicBezTo>
                  <a:cubicBezTo>
                    <a:pt x="558" y="170"/>
                    <a:pt x="579" y="57"/>
                    <a:pt x="579" y="57"/>
                  </a:cubicBezTo>
                  <a:cubicBezTo>
                    <a:pt x="579" y="54"/>
                    <a:pt x="579" y="48"/>
                    <a:pt x="567" y="48"/>
                  </a:cubicBezTo>
                  <a:cubicBezTo>
                    <a:pt x="558" y="48"/>
                    <a:pt x="558" y="50"/>
                    <a:pt x="553" y="67"/>
                  </a:cubicBezTo>
                  <a:cubicBezTo>
                    <a:pt x="534" y="128"/>
                    <a:pt x="499" y="200"/>
                    <a:pt x="450" y="257"/>
                  </a:cubicBezTo>
                  <a:close/>
                  <a:moveTo>
                    <a:pt x="382" y="328"/>
                  </a:moveTo>
                  <a:cubicBezTo>
                    <a:pt x="291" y="402"/>
                    <a:pt x="211" y="413"/>
                    <a:pt x="169" y="413"/>
                  </a:cubicBezTo>
                  <a:cubicBezTo>
                    <a:pt x="108" y="413"/>
                    <a:pt x="77" y="370"/>
                    <a:pt x="77" y="309"/>
                  </a:cubicBezTo>
                  <a:cubicBezTo>
                    <a:pt x="77" y="263"/>
                    <a:pt x="103" y="159"/>
                    <a:pt x="136" y="109"/>
                  </a:cubicBezTo>
                  <a:cubicBezTo>
                    <a:pt x="185" y="39"/>
                    <a:pt x="241" y="22"/>
                    <a:pt x="277" y="22"/>
                  </a:cubicBezTo>
                  <a:cubicBezTo>
                    <a:pt x="380" y="22"/>
                    <a:pt x="380" y="148"/>
                    <a:pt x="380" y="222"/>
                  </a:cubicBezTo>
                  <a:cubicBezTo>
                    <a:pt x="380" y="257"/>
                    <a:pt x="380" y="313"/>
                    <a:pt x="382" y="32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7" name="Freeform 66">
              <a:extLst>
                <a:ext uri="{FF2B5EF4-FFF2-40B4-BE49-F238E27FC236}">
                  <a16:creationId xmlns:a16="http://schemas.microsoft.com/office/drawing/2014/main" id="{DA40CA73-579C-8A43-A04E-6D8827BC963B}"/>
                </a:ext>
              </a:extLst>
            </p:cNvPr>
            <p:cNvSpPr/>
            <p:nvPr/>
          </p:nvSpPr>
          <p:spPr>
            <a:xfrm>
              <a:off x="5893560" y="3272400"/>
              <a:ext cx="84960" cy="618840"/>
            </a:xfrm>
            <a:custGeom>
              <a:avLst/>
              <a:gdLst/>
              <a:ahLst/>
              <a:cxnLst>
                <a:cxn ang="3cd4">
                  <a:pos x="hc" y="t"/>
                </a:cxn>
                <a:cxn ang="cd2">
                  <a:pos x="l" y="vc"/>
                </a:cxn>
                <a:cxn ang="cd4">
                  <a:pos x="hc" y="b"/>
                </a:cxn>
                <a:cxn ang="0">
                  <a:pos x="r" y="vc"/>
                </a:cxn>
              </a:cxnLst>
              <a:rect l="l" t="t" r="r" b="b"/>
              <a:pathLst>
                <a:path w="237" h="1720">
                  <a:moveTo>
                    <a:pt x="0" y="1720"/>
                  </a:moveTo>
                  <a:lnTo>
                    <a:pt x="237" y="1720"/>
                  </a:lnTo>
                  <a:lnTo>
                    <a:pt x="237" y="1676"/>
                  </a:lnTo>
                  <a:lnTo>
                    <a:pt x="49" y="1676"/>
                  </a:lnTo>
                  <a:lnTo>
                    <a:pt x="49" y="46"/>
                  </a:lnTo>
                  <a:lnTo>
                    <a:pt x="237" y="46"/>
                  </a:lnTo>
                  <a:lnTo>
                    <a:pt x="237" y="0"/>
                  </a:lnTo>
                  <a:lnTo>
                    <a:pt x="0" y="0"/>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8" name="Freeform 67">
              <a:extLst>
                <a:ext uri="{FF2B5EF4-FFF2-40B4-BE49-F238E27FC236}">
                  <a16:creationId xmlns:a16="http://schemas.microsoft.com/office/drawing/2014/main" id="{7EDCE50B-9D88-D544-B9F2-6F518D8C56B0}"/>
                </a:ext>
              </a:extLst>
            </p:cNvPr>
            <p:cNvSpPr/>
            <p:nvPr/>
          </p:nvSpPr>
          <p:spPr>
            <a:xfrm>
              <a:off x="5995800" y="3515760"/>
              <a:ext cx="151560" cy="156240"/>
            </a:xfrm>
            <a:custGeom>
              <a:avLst/>
              <a:gdLst/>
              <a:ahLst/>
              <a:cxnLst>
                <a:cxn ang="3cd4">
                  <a:pos x="hc" y="t"/>
                </a:cxn>
                <a:cxn ang="cd2">
                  <a:pos x="l" y="vc"/>
                </a:cxn>
                <a:cxn ang="cd4">
                  <a:pos x="hc" y="b"/>
                </a:cxn>
                <a:cxn ang="0">
                  <a:pos x="r" y="vc"/>
                </a:cxn>
              </a:cxnLst>
              <a:rect l="l" t="t" r="r" b="b"/>
              <a:pathLst>
                <a:path w="422" h="435">
                  <a:moveTo>
                    <a:pt x="61" y="367"/>
                  </a:moveTo>
                  <a:cubicBezTo>
                    <a:pt x="59" y="383"/>
                    <a:pt x="52" y="404"/>
                    <a:pt x="52" y="409"/>
                  </a:cubicBezTo>
                  <a:cubicBezTo>
                    <a:pt x="52" y="426"/>
                    <a:pt x="66" y="435"/>
                    <a:pt x="82" y="435"/>
                  </a:cubicBezTo>
                  <a:cubicBezTo>
                    <a:pt x="94" y="435"/>
                    <a:pt x="113" y="426"/>
                    <a:pt x="120" y="409"/>
                  </a:cubicBezTo>
                  <a:cubicBezTo>
                    <a:pt x="122" y="404"/>
                    <a:pt x="157" y="274"/>
                    <a:pt x="162" y="257"/>
                  </a:cubicBezTo>
                  <a:cubicBezTo>
                    <a:pt x="169" y="224"/>
                    <a:pt x="188" y="157"/>
                    <a:pt x="195" y="130"/>
                  </a:cubicBezTo>
                  <a:cubicBezTo>
                    <a:pt x="199" y="120"/>
                    <a:pt x="227" y="74"/>
                    <a:pt x="253" y="52"/>
                  </a:cubicBezTo>
                  <a:cubicBezTo>
                    <a:pt x="260" y="46"/>
                    <a:pt x="291" y="22"/>
                    <a:pt x="335" y="22"/>
                  </a:cubicBezTo>
                  <a:cubicBezTo>
                    <a:pt x="363" y="22"/>
                    <a:pt x="377" y="33"/>
                    <a:pt x="380" y="33"/>
                  </a:cubicBezTo>
                  <a:cubicBezTo>
                    <a:pt x="347" y="37"/>
                    <a:pt x="326" y="61"/>
                    <a:pt x="326" y="85"/>
                  </a:cubicBezTo>
                  <a:cubicBezTo>
                    <a:pt x="326" y="100"/>
                    <a:pt x="338" y="120"/>
                    <a:pt x="366" y="120"/>
                  </a:cubicBezTo>
                  <a:cubicBezTo>
                    <a:pt x="391" y="120"/>
                    <a:pt x="422" y="98"/>
                    <a:pt x="422" y="63"/>
                  </a:cubicBezTo>
                  <a:cubicBezTo>
                    <a:pt x="422" y="28"/>
                    <a:pt x="389" y="0"/>
                    <a:pt x="335" y="0"/>
                  </a:cubicBezTo>
                  <a:cubicBezTo>
                    <a:pt x="267" y="0"/>
                    <a:pt x="223" y="48"/>
                    <a:pt x="204" y="74"/>
                  </a:cubicBezTo>
                  <a:cubicBezTo>
                    <a:pt x="195" y="30"/>
                    <a:pt x="157" y="0"/>
                    <a:pt x="108" y="0"/>
                  </a:cubicBezTo>
                  <a:cubicBezTo>
                    <a:pt x="61" y="0"/>
                    <a:pt x="42" y="37"/>
                    <a:pt x="33" y="54"/>
                  </a:cubicBezTo>
                  <a:cubicBezTo>
                    <a:pt x="14" y="87"/>
                    <a:pt x="0" y="146"/>
                    <a:pt x="0" y="148"/>
                  </a:cubicBezTo>
                  <a:cubicBezTo>
                    <a:pt x="0" y="157"/>
                    <a:pt x="9" y="157"/>
                    <a:pt x="12" y="157"/>
                  </a:cubicBezTo>
                  <a:cubicBezTo>
                    <a:pt x="23" y="157"/>
                    <a:pt x="23" y="157"/>
                    <a:pt x="30" y="135"/>
                  </a:cubicBezTo>
                  <a:cubicBezTo>
                    <a:pt x="47" y="67"/>
                    <a:pt x="68" y="22"/>
                    <a:pt x="105" y="22"/>
                  </a:cubicBezTo>
                  <a:cubicBezTo>
                    <a:pt x="124" y="22"/>
                    <a:pt x="138" y="28"/>
                    <a:pt x="138" y="65"/>
                  </a:cubicBezTo>
                  <a:cubicBezTo>
                    <a:pt x="138" y="85"/>
                    <a:pt x="134" y="96"/>
                    <a:pt x="122" y="14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9" name="Freeform 68">
              <a:extLst>
                <a:ext uri="{FF2B5EF4-FFF2-40B4-BE49-F238E27FC236}">
                  <a16:creationId xmlns:a16="http://schemas.microsoft.com/office/drawing/2014/main" id="{BA3899FE-3264-E44F-AE8F-A55810EF88A9}"/>
                </a:ext>
              </a:extLst>
            </p:cNvPr>
            <p:cNvSpPr/>
            <p:nvPr/>
          </p:nvSpPr>
          <p:spPr>
            <a:xfrm>
              <a:off x="6264719" y="3467159"/>
              <a:ext cx="246960" cy="229680"/>
            </a:xfrm>
            <a:custGeom>
              <a:avLst/>
              <a:gdLst/>
              <a:ahLst/>
              <a:cxnLst>
                <a:cxn ang="3cd4">
                  <a:pos x="hc" y="t"/>
                </a:cxn>
                <a:cxn ang="cd2">
                  <a:pos x="l" y="vc"/>
                </a:cxn>
                <a:cxn ang="cd4">
                  <a:pos x="hc" y="b"/>
                </a:cxn>
                <a:cxn ang="0">
                  <a:pos x="r" y="vc"/>
                </a:cxn>
              </a:cxnLst>
              <a:rect l="l" t="t" r="r" b="b"/>
              <a:pathLst>
                <a:path w="687" h="639">
                  <a:moveTo>
                    <a:pt x="366" y="339"/>
                  </a:moveTo>
                  <a:lnTo>
                    <a:pt x="654" y="339"/>
                  </a:lnTo>
                  <a:cubicBezTo>
                    <a:pt x="668" y="339"/>
                    <a:pt x="687" y="339"/>
                    <a:pt x="687" y="320"/>
                  </a:cubicBezTo>
                  <a:cubicBezTo>
                    <a:pt x="687" y="300"/>
                    <a:pt x="668" y="300"/>
                    <a:pt x="654" y="300"/>
                  </a:cubicBezTo>
                  <a:lnTo>
                    <a:pt x="366" y="300"/>
                  </a:lnTo>
                  <a:lnTo>
                    <a:pt x="366" y="33"/>
                  </a:lnTo>
                  <a:cubicBezTo>
                    <a:pt x="366" y="17"/>
                    <a:pt x="366" y="0"/>
                    <a:pt x="345" y="0"/>
                  </a:cubicBezTo>
                  <a:cubicBezTo>
                    <a:pt x="323" y="0"/>
                    <a:pt x="323" y="17"/>
                    <a:pt x="323" y="33"/>
                  </a:cubicBezTo>
                  <a:lnTo>
                    <a:pt x="323" y="300"/>
                  </a:lnTo>
                  <a:lnTo>
                    <a:pt x="35" y="300"/>
                  </a:lnTo>
                  <a:cubicBezTo>
                    <a:pt x="19" y="300"/>
                    <a:pt x="0" y="300"/>
                    <a:pt x="0" y="320"/>
                  </a:cubicBezTo>
                  <a:cubicBezTo>
                    <a:pt x="0" y="339"/>
                    <a:pt x="19" y="339"/>
                    <a:pt x="35" y="339"/>
                  </a:cubicBezTo>
                  <a:lnTo>
                    <a:pt x="323" y="339"/>
                  </a:lnTo>
                  <a:lnTo>
                    <a:pt x="323" y="607"/>
                  </a:lnTo>
                  <a:cubicBezTo>
                    <a:pt x="323" y="620"/>
                    <a:pt x="323" y="639"/>
                    <a:pt x="345" y="639"/>
                  </a:cubicBezTo>
                  <a:cubicBezTo>
                    <a:pt x="366" y="639"/>
                    <a:pt x="366" y="620"/>
                    <a:pt x="366" y="60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0" name="Freeform 69">
              <a:extLst>
                <a:ext uri="{FF2B5EF4-FFF2-40B4-BE49-F238E27FC236}">
                  <a16:creationId xmlns:a16="http://schemas.microsoft.com/office/drawing/2014/main" id="{03452A9D-DD36-454D-9D01-C144F4345362}"/>
                </a:ext>
              </a:extLst>
            </p:cNvPr>
            <p:cNvSpPr/>
            <p:nvPr/>
          </p:nvSpPr>
          <p:spPr>
            <a:xfrm>
              <a:off x="6620040" y="3515760"/>
              <a:ext cx="195480" cy="226440"/>
            </a:xfrm>
            <a:custGeom>
              <a:avLst/>
              <a:gdLst/>
              <a:ahLst/>
              <a:cxnLst>
                <a:cxn ang="3cd4">
                  <a:pos x="hc" y="t"/>
                </a:cxn>
                <a:cxn ang="cd2">
                  <a:pos x="l" y="vc"/>
                </a:cxn>
                <a:cxn ang="cd4">
                  <a:pos x="hc" y="b"/>
                </a:cxn>
                <a:cxn ang="0">
                  <a:pos x="r" y="vc"/>
                </a:cxn>
              </a:cxnLst>
              <a:rect l="l" t="t" r="r" b="b"/>
              <a:pathLst>
                <a:path w="544" h="630">
                  <a:moveTo>
                    <a:pt x="23" y="180"/>
                  </a:moveTo>
                  <a:cubicBezTo>
                    <a:pt x="63" y="70"/>
                    <a:pt x="176" y="70"/>
                    <a:pt x="188" y="70"/>
                  </a:cubicBezTo>
                  <a:cubicBezTo>
                    <a:pt x="345" y="70"/>
                    <a:pt x="356" y="237"/>
                    <a:pt x="356" y="313"/>
                  </a:cubicBezTo>
                  <a:cubicBezTo>
                    <a:pt x="356" y="372"/>
                    <a:pt x="352" y="387"/>
                    <a:pt x="342" y="407"/>
                  </a:cubicBezTo>
                  <a:cubicBezTo>
                    <a:pt x="321" y="476"/>
                    <a:pt x="291" y="587"/>
                    <a:pt x="291" y="613"/>
                  </a:cubicBezTo>
                  <a:cubicBezTo>
                    <a:pt x="291" y="624"/>
                    <a:pt x="295" y="630"/>
                    <a:pt x="302" y="630"/>
                  </a:cubicBezTo>
                  <a:cubicBezTo>
                    <a:pt x="316" y="630"/>
                    <a:pt x="326" y="609"/>
                    <a:pt x="335" y="572"/>
                  </a:cubicBezTo>
                  <a:cubicBezTo>
                    <a:pt x="361" y="491"/>
                    <a:pt x="370" y="437"/>
                    <a:pt x="375" y="407"/>
                  </a:cubicBezTo>
                  <a:cubicBezTo>
                    <a:pt x="377" y="396"/>
                    <a:pt x="377" y="383"/>
                    <a:pt x="382" y="370"/>
                  </a:cubicBezTo>
                  <a:cubicBezTo>
                    <a:pt x="415" y="276"/>
                    <a:pt x="483" y="133"/>
                    <a:pt x="523" y="57"/>
                  </a:cubicBezTo>
                  <a:cubicBezTo>
                    <a:pt x="530" y="46"/>
                    <a:pt x="544" y="24"/>
                    <a:pt x="544" y="20"/>
                  </a:cubicBezTo>
                  <a:cubicBezTo>
                    <a:pt x="544" y="11"/>
                    <a:pt x="532" y="11"/>
                    <a:pt x="530" y="11"/>
                  </a:cubicBezTo>
                  <a:cubicBezTo>
                    <a:pt x="527" y="11"/>
                    <a:pt x="520" y="11"/>
                    <a:pt x="518" y="17"/>
                  </a:cubicBezTo>
                  <a:cubicBezTo>
                    <a:pt x="464" y="109"/>
                    <a:pt x="422" y="204"/>
                    <a:pt x="382" y="300"/>
                  </a:cubicBezTo>
                  <a:cubicBezTo>
                    <a:pt x="380" y="272"/>
                    <a:pt x="380" y="198"/>
                    <a:pt x="340" y="104"/>
                  </a:cubicBezTo>
                  <a:cubicBezTo>
                    <a:pt x="314" y="48"/>
                    <a:pt x="272" y="0"/>
                    <a:pt x="202" y="0"/>
                  </a:cubicBezTo>
                  <a:cubicBezTo>
                    <a:pt x="73" y="0"/>
                    <a:pt x="0" y="146"/>
                    <a:pt x="0" y="176"/>
                  </a:cubicBezTo>
                  <a:cubicBezTo>
                    <a:pt x="0" y="185"/>
                    <a:pt x="9" y="185"/>
                    <a:pt x="19" y="18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1" name="Freeform 70">
              <a:extLst>
                <a:ext uri="{FF2B5EF4-FFF2-40B4-BE49-F238E27FC236}">
                  <a16:creationId xmlns:a16="http://schemas.microsoft.com/office/drawing/2014/main" id="{C29D5BAF-8631-3647-8504-B989FCCF52E1}"/>
                </a:ext>
              </a:extLst>
            </p:cNvPr>
            <p:cNvSpPr/>
            <p:nvPr/>
          </p:nvSpPr>
          <p:spPr>
            <a:xfrm>
              <a:off x="6898680" y="3515760"/>
              <a:ext cx="289800" cy="152280"/>
            </a:xfrm>
            <a:custGeom>
              <a:avLst/>
              <a:gdLst/>
              <a:ahLst/>
              <a:cxnLst>
                <a:cxn ang="3cd4">
                  <a:pos x="hc" y="t"/>
                </a:cxn>
                <a:cxn ang="cd2">
                  <a:pos x="l" y="vc"/>
                </a:cxn>
                <a:cxn ang="cd4">
                  <a:pos x="hc" y="b"/>
                </a:cxn>
                <a:cxn ang="0">
                  <a:pos x="r" y="vc"/>
                </a:cxn>
              </a:cxnLst>
              <a:rect l="l" t="t" r="r" b="b"/>
              <a:pathLst>
                <a:path w="806" h="424">
                  <a:moveTo>
                    <a:pt x="80" y="93"/>
                  </a:moveTo>
                  <a:lnTo>
                    <a:pt x="80" y="352"/>
                  </a:lnTo>
                  <a:cubicBezTo>
                    <a:pt x="80" y="393"/>
                    <a:pt x="68" y="393"/>
                    <a:pt x="0" y="393"/>
                  </a:cubicBezTo>
                  <a:lnTo>
                    <a:pt x="0" y="424"/>
                  </a:lnTo>
                  <a:cubicBezTo>
                    <a:pt x="35" y="424"/>
                    <a:pt x="89" y="422"/>
                    <a:pt x="117" y="422"/>
                  </a:cubicBezTo>
                  <a:cubicBezTo>
                    <a:pt x="143" y="422"/>
                    <a:pt x="197" y="424"/>
                    <a:pt x="232" y="424"/>
                  </a:cubicBezTo>
                  <a:lnTo>
                    <a:pt x="232" y="393"/>
                  </a:lnTo>
                  <a:cubicBezTo>
                    <a:pt x="164" y="393"/>
                    <a:pt x="152" y="393"/>
                    <a:pt x="152" y="352"/>
                  </a:cubicBezTo>
                  <a:lnTo>
                    <a:pt x="152" y="174"/>
                  </a:lnTo>
                  <a:cubicBezTo>
                    <a:pt x="152" y="74"/>
                    <a:pt x="225" y="22"/>
                    <a:pt x="291" y="22"/>
                  </a:cubicBezTo>
                  <a:cubicBezTo>
                    <a:pt x="356" y="22"/>
                    <a:pt x="368" y="74"/>
                    <a:pt x="368" y="128"/>
                  </a:cubicBezTo>
                  <a:lnTo>
                    <a:pt x="368" y="352"/>
                  </a:lnTo>
                  <a:cubicBezTo>
                    <a:pt x="368" y="393"/>
                    <a:pt x="356" y="393"/>
                    <a:pt x="286" y="393"/>
                  </a:cubicBezTo>
                  <a:lnTo>
                    <a:pt x="286" y="424"/>
                  </a:lnTo>
                  <a:cubicBezTo>
                    <a:pt x="323" y="424"/>
                    <a:pt x="375" y="422"/>
                    <a:pt x="403" y="422"/>
                  </a:cubicBezTo>
                  <a:cubicBezTo>
                    <a:pt x="431" y="422"/>
                    <a:pt x="485" y="424"/>
                    <a:pt x="520" y="424"/>
                  </a:cubicBezTo>
                  <a:lnTo>
                    <a:pt x="520" y="393"/>
                  </a:lnTo>
                  <a:cubicBezTo>
                    <a:pt x="450" y="393"/>
                    <a:pt x="438" y="393"/>
                    <a:pt x="438" y="352"/>
                  </a:cubicBezTo>
                  <a:lnTo>
                    <a:pt x="438" y="174"/>
                  </a:lnTo>
                  <a:cubicBezTo>
                    <a:pt x="438" y="74"/>
                    <a:pt x="513" y="22"/>
                    <a:pt x="579" y="22"/>
                  </a:cubicBezTo>
                  <a:cubicBezTo>
                    <a:pt x="642" y="22"/>
                    <a:pt x="654" y="74"/>
                    <a:pt x="654" y="128"/>
                  </a:cubicBezTo>
                  <a:lnTo>
                    <a:pt x="654" y="352"/>
                  </a:lnTo>
                  <a:cubicBezTo>
                    <a:pt x="654" y="393"/>
                    <a:pt x="642" y="393"/>
                    <a:pt x="574" y="393"/>
                  </a:cubicBezTo>
                  <a:lnTo>
                    <a:pt x="574" y="424"/>
                  </a:lnTo>
                  <a:cubicBezTo>
                    <a:pt x="609" y="424"/>
                    <a:pt x="663" y="422"/>
                    <a:pt x="691" y="422"/>
                  </a:cubicBezTo>
                  <a:cubicBezTo>
                    <a:pt x="717" y="422"/>
                    <a:pt x="771" y="424"/>
                    <a:pt x="806" y="424"/>
                  </a:cubicBezTo>
                  <a:lnTo>
                    <a:pt x="806" y="393"/>
                  </a:lnTo>
                  <a:cubicBezTo>
                    <a:pt x="752" y="393"/>
                    <a:pt x="727" y="393"/>
                    <a:pt x="727" y="365"/>
                  </a:cubicBezTo>
                  <a:lnTo>
                    <a:pt x="727" y="183"/>
                  </a:lnTo>
                  <a:cubicBezTo>
                    <a:pt x="727" y="100"/>
                    <a:pt x="727" y="70"/>
                    <a:pt x="694" y="35"/>
                  </a:cubicBezTo>
                  <a:cubicBezTo>
                    <a:pt x="680" y="20"/>
                    <a:pt x="645" y="0"/>
                    <a:pt x="586" y="0"/>
                  </a:cubicBezTo>
                  <a:cubicBezTo>
                    <a:pt x="499" y="0"/>
                    <a:pt x="452" y="57"/>
                    <a:pt x="436" y="93"/>
                  </a:cubicBezTo>
                  <a:cubicBezTo>
                    <a:pt x="422" y="11"/>
                    <a:pt x="345" y="0"/>
                    <a:pt x="298" y="0"/>
                  </a:cubicBezTo>
                  <a:cubicBezTo>
                    <a:pt x="223" y="0"/>
                    <a:pt x="173" y="41"/>
                    <a:pt x="145" y="100"/>
                  </a:cubicBezTo>
                  <a:lnTo>
                    <a:pt x="145" y="0"/>
                  </a:lnTo>
                  <a:lnTo>
                    <a:pt x="0" y="11"/>
                  </a:lnTo>
                  <a:lnTo>
                    <a:pt x="0" y="41"/>
                  </a:lnTo>
                  <a:cubicBezTo>
                    <a:pt x="73" y="41"/>
                    <a:pt x="80" y="48"/>
                    <a:pt x="80" y="9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2" name="Freeform 71">
              <a:extLst>
                <a:ext uri="{FF2B5EF4-FFF2-40B4-BE49-F238E27FC236}">
                  <a16:creationId xmlns:a16="http://schemas.microsoft.com/office/drawing/2014/main" id="{ED5AB55B-B028-C843-B7EE-53223AE938DD}"/>
                </a:ext>
              </a:extLst>
            </p:cNvPr>
            <p:cNvSpPr/>
            <p:nvPr/>
          </p:nvSpPr>
          <p:spPr>
            <a:xfrm>
              <a:off x="7210800" y="3513600"/>
              <a:ext cx="167400" cy="158400"/>
            </a:xfrm>
            <a:custGeom>
              <a:avLst/>
              <a:gdLst/>
              <a:ahLst/>
              <a:cxnLst>
                <a:cxn ang="3cd4">
                  <a:pos x="hc" y="t"/>
                </a:cxn>
                <a:cxn ang="cd2">
                  <a:pos x="l" y="vc"/>
                </a:cxn>
                <a:cxn ang="cd4">
                  <a:pos x="hc" y="b"/>
                </a:cxn>
                <a:cxn ang="0">
                  <a:pos x="r" y="vc"/>
                </a:cxn>
              </a:cxnLst>
              <a:rect l="l" t="t" r="r" b="b"/>
              <a:pathLst>
                <a:path w="466" h="441">
                  <a:moveTo>
                    <a:pt x="300" y="357"/>
                  </a:moveTo>
                  <a:cubicBezTo>
                    <a:pt x="305" y="396"/>
                    <a:pt x="333" y="435"/>
                    <a:pt x="382" y="435"/>
                  </a:cubicBezTo>
                  <a:cubicBezTo>
                    <a:pt x="403" y="435"/>
                    <a:pt x="466" y="422"/>
                    <a:pt x="466" y="343"/>
                  </a:cubicBezTo>
                  <a:lnTo>
                    <a:pt x="466" y="291"/>
                  </a:lnTo>
                  <a:lnTo>
                    <a:pt x="441" y="291"/>
                  </a:lnTo>
                  <a:lnTo>
                    <a:pt x="441" y="343"/>
                  </a:lnTo>
                  <a:cubicBezTo>
                    <a:pt x="441" y="400"/>
                    <a:pt x="415" y="407"/>
                    <a:pt x="403" y="407"/>
                  </a:cubicBezTo>
                  <a:cubicBezTo>
                    <a:pt x="370" y="407"/>
                    <a:pt x="366" y="363"/>
                    <a:pt x="366" y="359"/>
                  </a:cubicBezTo>
                  <a:lnTo>
                    <a:pt x="366" y="165"/>
                  </a:lnTo>
                  <a:cubicBezTo>
                    <a:pt x="366" y="126"/>
                    <a:pt x="366" y="89"/>
                    <a:pt x="328" y="52"/>
                  </a:cubicBezTo>
                  <a:cubicBezTo>
                    <a:pt x="288" y="15"/>
                    <a:pt x="237" y="0"/>
                    <a:pt x="185" y="0"/>
                  </a:cubicBezTo>
                  <a:cubicBezTo>
                    <a:pt x="101" y="0"/>
                    <a:pt x="30" y="46"/>
                    <a:pt x="30" y="109"/>
                  </a:cubicBezTo>
                  <a:cubicBezTo>
                    <a:pt x="30" y="137"/>
                    <a:pt x="52" y="154"/>
                    <a:pt x="77" y="154"/>
                  </a:cubicBezTo>
                  <a:cubicBezTo>
                    <a:pt x="105" y="154"/>
                    <a:pt x="124" y="135"/>
                    <a:pt x="124" y="109"/>
                  </a:cubicBezTo>
                  <a:cubicBezTo>
                    <a:pt x="124" y="98"/>
                    <a:pt x="120" y="65"/>
                    <a:pt x="73" y="65"/>
                  </a:cubicBezTo>
                  <a:cubicBezTo>
                    <a:pt x="101" y="33"/>
                    <a:pt x="150" y="22"/>
                    <a:pt x="185" y="22"/>
                  </a:cubicBezTo>
                  <a:cubicBezTo>
                    <a:pt x="234" y="22"/>
                    <a:pt x="293" y="59"/>
                    <a:pt x="293" y="143"/>
                  </a:cubicBezTo>
                  <a:lnTo>
                    <a:pt x="293" y="180"/>
                  </a:lnTo>
                  <a:cubicBezTo>
                    <a:pt x="241" y="183"/>
                    <a:pt x="169" y="185"/>
                    <a:pt x="103" y="213"/>
                  </a:cubicBezTo>
                  <a:cubicBezTo>
                    <a:pt x="26" y="246"/>
                    <a:pt x="0" y="296"/>
                    <a:pt x="0" y="339"/>
                  </a:cubicBezTo>
                  <a:cubicBezTo>
                    <a:pt x="0" y="417"/>
                    <a:pt x="101" y="441"/>
                    <a:pt x="166" y="441"/>
                  </a:cubicBezTo>
                  <a:cubicBezTo>
                    <a:pt x="234" y="441"/>
                    <a:pt x="281" y="402"/>
                    <a:pt x="300" y="357"/>
                  </a:cubicBezTo>
                  <a:close/>
                  <a:moveTo>
                    <a:pt x="293" y="200"/>
                  </a:moveTo>
                  <a:lnTo>
                    <a:pt x="293" y="296"/>
                  </a:lnTo>
                  <a:cubicBezTo>
                    <a:pt x="293" y="387"/>
                    <a:pt x="220" y="420"/>
                    <a:pt x="173" y="420"/>
                  </a:cubicBezTo>
                  <a:cubicBezTo>
                    <a:pt x="122" y="420"/>
                    <a:pt x="80" y="385"/>
                    <a:pt x="80" y="337"/>
                  </a:cubicBezTo>
                  <a:cubicBezTo>
                    <a:pt x="80" y="285"/>
                    <a:pt x="124" y="204"/>
                    <a:pt x="293" y="20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3" name="Freeform 72">
              <a:extLst>
                <a:ext uri="{FF2B5EF4-FFF2-40B4-BE49-F238E27FC236}">
                  <a16:creationId xmlns:a16="http://schemas.microsoft.com/office/drawing/2014/main" id="{6F09F319-A407-4C4B-B68A-86F24385C507}"/>
                </a:ext>
              </a:extLst>
            </p:cNvPr>
            <p:cNvSpPr/>
            <p:nvPr/>
          </p:nvSpPr>
          <p:spPr>
            <a:xfrm>
              <a:off x="7383960" y="3519719"/>
              <a:ext cx="186840" cy="148320"/>
            </a:xfrm>
            <a:custGeom>
              <a:avLst/>
              <a:gdLst/>
              <a:ahLst/>
              <a:cxnLst>
                <a:cxn ang="3cd4">
                  <a:pos x="hc" y="t"/>
                </a:cxn>
                <a:cxn ang="cd2">
                  <a:pos x="l" y="vc"/>
                </a:cxn>
                <a:cxn ang="cd4">
                  <a:pos x="hc" y="b"/>
                </a:cxn>
                <a:cxn ang="0">
                  <a:pos x="r" y="vc"/>
                </a:cxn>
              </a:cxnLst>
              <a:rect l="l" t="t" r="r" b="b"/>
              <a:pathLst>
                <a:path w="520" h="413">
                  <a:moveTo>
                    <a:pt x="284" y="189"/>
                  </a:moveTo>
                  <a:cubicBezTo>
                    <a:pt x="316" y="152"/>
                    <a:pt x="354" y="104"/>
                    <a:pt x="380" y="80"/>
                  </a:cubicBezTo>
                  <a:cubicBezTo>
                    <a:pt x="413" y="46"/>
                    <a:pt x="455" y="30"/>
                    <a:pt x="502" y="30"/>
                  </a:cubicBezTo>
                  <a:lnTo>
                    <a:pt x="502" y="0"/>
                  </a:lnTo>
                  <a:cubicBezTo>
                    <a:pt x="476" y="2"/>
                    <a:pt x="445" y="2"/>
                    <a:pt x="417" y="2"/>
                  </a:cubicBezTo>
                  <a:cubicBezTo>
                    <a:pt x="387" y="2"/>
                    <a:pt x="333" y="0"/>
                    <a:pt x="319" y="0"/>
                  </a:cubicBezTo>
                  <a:lnTo>
                    <a:pt x="319" y="30"/>
                  </a:lnTo>
                  <a:cubicBezTo>
                    <a:pt x="340" y="33"/>
                    <a:pt x="349" y="43"/>
                    <a:pt x="349" y="59"/>
                  </a:cubicBezTo>
                  <a:cubicBezTo>
                    <a:pt x="349" y="74"/>
                    <a:pt x="338" y="87"/>
                    <a:pt x="333" y="93"/>
                  </a:cubicBezTo>
                  <a:lnTo>
                    <a:pt x="270" y="167"/>
                  </a:lnTo>
                  <a:lnTo>
                    <a:pt x="188" y="72"/>
                  </a:lnTo>
                  <a:cubicBezTo>
                    <a:pt x="178" y="61"/>
                    <a:pt x="178" y="59"/>
                    <a:pt x="178" y="54"/>
                  </a:cubicBezTo>
                  <a:cubicBezTo>
                    <a:pt x="178" y="39"/>
                    <a:pt x="195" y="30"/>
                    <a:pt x="216" y="30"/>
                  </a:cubicBezTo>
                  <a:lnTo>
                    <a:pt x="216" y="0"/>
                  </a:lnTo>
                  <a:cubicBezTo>
                    <a:pt x="188" y="0"/>
                    <a:pt x="120" y="2"/>
                    <a:pt x="103" y="2"/>
                  </a:cubicBezTo>
                  <a:cubicBezTo>
                    <a:pt x="82" y="2"/>
                    <a:pt x="33" y="2"/>
                    <a:pt x="5" y="0"/>
                  </a:cubicBezTo>
                  <a:lnTo>
                    <a:pt x="5" y="30"/>
                  </a:lnTo>
                  <a:cubicBezTo>
                    <a:pt x="77" y="30"/>
                    <a:pt x="80" y="30"/>
                    <a:pt x="127" y="89"/>
                  </a:cubicBezTo>
                  <a:lnTo>
                    <a:pt x="230" y="213"/>
                  </a:lnTo>
                  <a:lnTo>
                    <a:pt x="134" y="326"/>
                  </a:lnTo>
                  <a:cubicBezTo>
                    <a:pt x="82" y="383"/>
                    <a:pt x="21" y="385"/>
                    <a:pt x="0" y="385"/>
                  </a:cubicBezTo>
                  <a:lnTo>
                    <a:pt x="0" y="413"/>
                  </a:lnTo>
                  <a:cubicBezTo>
                    <a:pt x="26" y="411"/>
                    <a:pt x="59" y="411"/>
                    <a:pt x="87" y="411"/>
                  </a:cubicBezTo>
                  <a:cubicBezTo>
                    <a:pt x="115" y="411"/>
                    <a:pt x="159" y="413"/>
                    <a:pt x="185" y="413"/>
                  </a:cubicBezTo>
                  <a:lnTo>
                    <a:pt x="185" y="385"/>
                  </a:lnTo>
                  <a:cubicBezTo>
                    <a:pt x="162" y="380"/>
                    <a:pt x="155" y="370"/>
                    <a:pt x="155" y="354"/>
                  </a:cubicBezTo>
                  <a:cubicBezTo>
                    <a:pt x="155" y="333"/>
                    <a:pt x="185" y="302"/>
                    <a:pt x="246" y="233"/>
                  </a:cubicBezTo>
                  <a:lnTo>
                    <a:pt x="326" y="328"/>
                  </a:lnTo>
                  <a:cubicBezTo>
                    <a:pt x="335" y="339"/>
                    <a:pt x="347" y="354"/>
                    <a:pt x="347" y="361"/>
                  </a:cubicBezTo>
                  <a:cubicBezTo>
                    <a:pt x="347" y="370"/>
                    <a:pt x="338" y="383"/>
                    <a:pt x="309" y="385"/>
                  </a:cubicBezTo>
                  <a:lnTo>
                    <a:pt x="309" y="413"/>
                  </a:lnTo>
                  <a:cubicBezTo>
                    <a:pt x="342" y="413"/>
                    <a:pt x="398" y="411"/>
                    <a:pt x="422" y="411"/>
                  </a:cubicBezTo>
                  <a:cubicBezTo>
                    <a:pt x="450" y="411"/>
                    <a:pt x="490" y="411"/>
                    <a:pt x="520" y="413"/>
                  </a:cubicBezTo>
                  <a:lnTo>
                    <a:pt x="520" y="385"/>
                  </a:lnTo>
                  <a:cubicBezTo>
                    <a:pt x="466" y="385"/>
                    <a:pt x="448" y="383"/>
                    <a:pt x="424" y="3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4" name="Freeform 73">
              <a:extLst>
                <a:ext uri="{FF2B5EF4-FFF2-40B4-BE49-F238E27FC236}">
                  <a16:creationId xmlns:a16="http://schemas.microsoft.com/office/drawing/2014/main" id="{82D4F6F1-61F3-4C4E-BA2C-B9CB84BF9F1D}"/>
                </a:ext>
              </a:extLst>
            </p:cNvPr>
            <p:cNvSpPr/>
            <p:nvPr/>
          </p:nvSpPr>
          <p:spPr>
            <a:xfrm>
              <a:off x="7117200" y="3783600"/>
              <a:ext cx="132840" cy="109080"/>
            </a:xfrm>
            <a:custGeom>
              <a:avLst/>
              <a:gdLst/>
              <a:ahLst/>
              <a:cxnLst>
                <a:cxn ang="3cd4">
                  <a:pos x="hc" y="t"/>
                </a:cxn>
                <a:cxn ang="cd2">
                  <a:pos x="l" y="vc"/>
                </a:cxn>
                <a:cxn ang="cd4">
                  <a:pos x="hc" y="b"/>
                </a:cxn>
                <a:cxn ang="0">
                  <a:pos x="r" y="vc"/>
                </a:cxn>
              </a:cxnLst>
              <a:rect l="l" t="t" r="r" b="b"/>
              <a:pathLst>
                <a:path w="370" h="304">
                  <a:moveTo>
                    <a:pt x="263" y="39"/>
                  </a:moveTo>
                  <a:cubicBezTo>
                    <a:pt x="246" y="17"/>
                    <a:pt x="223" y="0"/>
                    <a:pt x="188" y="0"/>
                  </a:cubicBezTo>
                  <a:cubicBezTo>
                    <a:pt x="94" y="0"/>
                    <a:pt x="0" y="96"/>
                    <a:pt x="0" y="191"/>
                  </a:cubicBezTo>
                  <a:cubicBezTo>
                    <a:pt x="0" y="257"/>
                    <a:pt x="47" y="304"/>
                    <a:pt x="110" y="304"/>
                  </a:cubicBezTo>
                  <a:cubicBezTo>
                    <a:pt x="148" y="304"/>
                    <a:pt x="183" y="283"/>
                    <a:pt x="213" y="257"/>
                  </a:cubicBezTo>
                  <a:cubicBezTo>
                    <a:pt x="227" y="298"/>
                    <a:pt x="267" y="304"/>
                    <a:pt x="288" y="304"/>
                  </a:cubicBezTo>
                  <a:cubicBezTo>
                    <a:pt x="314" y="304"/>
                    <a:pt x="331" y="289"/>
                    <a:pt x="345" y="267"/>
                  </a:cubicBezTo>
                  <a:cubicBezTo>
                    <a:pt x="361" y="241"/>
                    <a:pt x="370" y="204"/>
                    <a:pt x="370" y="200"/>
                  </a:cubicBezTo>
                  <a:cubicBezTo>
                    <a:pt x="370" y="191"/>
                    <a:pt x="361" y="191"/>
                    <a:pt x="359" y="191"/>
                  </a:cubicBezTo>
                  <a:cubicBezTo>
                    <a:pt x="349" y="191"/>
                    <a:pt x="347" y="196"/>
                    <a:pt x="342" y="213"/>
                  </a:cubicBezTo>
                  <a:cubicBezTo>
                    <a:pt x="333" y="246"/>
                    <a:pt x="321" y="285"/>
                    <a:pt x="291" y="285"/>
                  </a:cubicBezTo>
                  <a:cubicBezTo>
                    <a:pt x="270" y="285"/>
                    <a:pt x="265" y="270"/>
                    <a:pt x="265" y="252"/>
                  </a:cubicBezTo>
                  <a:cubicBezTo>
                    <a:pt x="265" y="241"/>
                    <a:pt x="272" y="215"/>
                    <a:pt x="277" y="198"/>
                  </a:cubicBezTo>
                  <a:cubicBezTo>
                    <a:pt x="281" y="180"/>
                    <a:pt x="288" y="152"/>
                    <a:pt x="293" y="137"/>
                  </a:cubicBezTo>
                  <a:lnTo>
                    <a:pt x="307" y="87"/>
                  </a:lnTo>
                  <a:cubicBezTo>
                    <a:pt x="312" y="70"/>
                    <a:pt x="321" y="37"/>
                    <a:pt x="321" y="35"/>
                  </a:cubicBezTo>
                  <a:cubicBezTo>
                    <a:pt x="321" y="20"/>
                    <a:pt x="307" y="13"/>
                    <a:pt x="295" y="13"/>
                  </a:cubicBezTo>
                  <a:cubicBezTo>
                    <a:pt x="284" y="13"/>
                    <a:pt x="267" y="22"/>
                    <a:pt x="263" y="39"/>
                  </a:cubicBezTo>
                  <a:close/>
                  <a:moveTo>
                    <a:pt x="216" y="213"/>
                  </a:moveTo>
                  <a:cubicBezTo>
                    <a:pt x="211" y="233"/>
                    <a:pt x="195" y="246"/>
                    <a:pt x="178" y="259"/>
                  </a:cubicBezTo>
                  <a:cubicBezTo>
                    <a:pt x="171" y="263"/>
                    <a:pt x="143" y="285"/>
                    <a:pt x="113" y="285"/>
                  </a:cubicBezTo>
                  <a:cubicBezTo>
                    <a:pt x="84" y="285"/>
                    <a:pt x="59" y="267"/>
                    <a:pt x="59" y="220"/>
                  </a:cubicBezTo>
                  <a:cubicBezTo>
                    <a:pt x="59" y="185"/>
                    <a:pt x="80" y="109"/>
                    <a:pt x="96" y="83"/>
                  </a:cubicBezTo>
                  <a:cubicBezTo>
                    <a:pt x="129" y="28"/>
                    <a:pt x="166" y="20"/>
                    <a:pt x="188" y="20"/>
                  </a:cubicBezTo>
                  <a:cubicBezTo>
                    <a:pt x="237" y="20"/>
                    <a:pt x="251" y="70"/>
                    <a:pt x="251" y="78"/>
                  </a:cubicBezTo>
                  <a:cubicBezTo>
                    <a:pt x="251" y="80"/>
                    <a:pt x="251" y="85"/>
                    <a:pt x="248" y="8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5" name="Freeform 74">
              <a:extLst>
                <a:ext uri="{FF2B5EF4-FFF2-40B4-BE49-F238E27FC236}">
                  <a16:creationId xmlns:a16="http://schemas.microsoft.com/office/drawing/2014/main" id="{8C3C306E-6A67-EB4C-95A8-3284E49958FC}"/>
                </a:ext>
              </a:extLst>
            </p:cNvPr>
            <p:cNvSpPr/>
            <p:nvPr/>
          </p:nvSpPr>
          <p:spPr>
            <a:xfrm>
              <a:off x="7279200" y="3724920"/>
              <a:ext cx="51840" cy="89640"/>
            </a:xfrm>
            <a:custGeom>
              <a:avLst/>
              <a:gdLst/>
              <a:ahLst/>
              <a:cxnLst>
                <a:cxn ang="3cd4">
                  <a:pos x="hc" y="t"/>
                </a:cxn>
                <a:cxn ang="cd2">
                  <a:pos x="l" y="vc"/>
                </a:cxn>
                <a:cxn ang="cd4">
                  <a:pos x="hc" y="b"/>
                </a:cxn>
                <a:cxn ang="0">
                  <a:pos x="r" y="vc"/>
                </a:cxn>
              </a:cxnLst>
              <a:rect l="l" t="t" r="r" b="b"/>
              <a:pathLst>
                <a:path w="145" h="250">
                  <a:moveTo>
                    <a:pt x="141" y="46"/>
                  </a:moveTo>
                  <a:cubicBezTo>
                    <a:pt x="141" y="46"/>
                    <a:pt x="145" y="35"/>
                    <a:pt x="145" y="28"/>
                  </a:cubicBezTo>
                  <a:cubicBezTo>
                    <a:pt x="145" y="11"/>
                    <a:pt x="129" y="0"/>
                    <a:pt x="113" y="0"/>
                  </a:cubicBezTo>
                  <a:cubicBezTo>
                    <a:pt x="91" y="0"/>
                    <a:pt x="84" y="15"/>
                    <a:pt x="82" y="22"/>
                  </a:cubicBezTo>
                  <a:lnTo>
                    <a:pt x="2" y="230"/>
                  </a:lnTo>
                  <a:cubicBezTo>
                    <a:pt x="0" y="237"/>
                    <a:pt x="0" y="237"/>
                    <a:pt x="0" y="239"/>
                  </a:cubicBezTo>
                  <a:cubicBezTo>
                    <a:pt x="0" y="246"/>
                    <a:pt x="21" y="250"/>
                    <a:pt x="23" y="250"/>
                  </a:cubicBezTo>
                  <a:cubicBezTo>
                    <a:pt x="28" y="250"/>
                    <a:pt x="28" y="248"/>
                    <a:pt x="30" y="24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6" name="Freeform 75">
              <a:extLst>
                <a:ext uri="{FF2B5EF4-FFF2-40B4-BE49-F238E27FC236}">
                  <a16:creationId xmlns:a16="http://schemas.microsoft.com/office/drawing/2014/main" id="{016CB5AB-3234-564C-AF7D-F079EE687403}"/>
                </a:ext>
              </a:extLst>
            </p:cNvPr>
            <p:cNvSpPr/>
            <p:nvPr/>
          </p:nvSpPr>
          <p:spPr>
            <a:xfrm>
              <a:off x="7657200" y="3425039"/>
              <a:ext cx="257040" cy="309600"/>
            </a:xfrm>
            <a:custGeom>
              <a:avLst/>
              <a:gdLst/>
              <a:ahLst/>
              <a:cxnLst>
                <a:cxn ang="3cd4">
                  <a:pos x="hc" y="t"/>
                </a:cxn>
                <a:cxn ang="cd2">
                  <a:pos x="l" y="vc"/>
                </a:cxn>
                <a:cxn ang="cd4">
                  <a:pos x="hc" y="b"/>
                </a:cxn>
                <a:cxn ang="0">
                  <a:pos x="r" y="vc"/>
                </a:cxn>
              </a:cxnLst>
              <a:rect l="l" t="t" r="r" b="b"/>
              <a:pathLst>
                <a:path w="715" h="861">
                  <a:moveTo>
                    <a:pt x="401" y="670"/>
                  </a:moveTo>
                  <a:cubicBezTo>
                    <a:pt x="563" y="613"/>
                    <a:pt x="715" y="441"/>
                    <a:pt x="715" y="257"/>
                  </a:cubicBezTo>
                  <a:cubicBezTo>
                    <a:pt x="715" y="104"/>
                    <a:pt x="605" y="0"/>
                    <a:pt x="450" y="0"/>
                  </a:cubicBezTo>
                  <a:cubicBezTo>
                    <a:pt x="227" y="0"/>
                    <a:pt x="0" y="217"/>
                    <a:pt x="0" y="441"/>
                  </a:cubicBezTo>
                  <a:cubicBezTo>
                    <a:pt x="0" y="600"/>
                    <a:pt x="115" y="696"/>
                    <a:pt x="265" y="696"/>
                  </a:cubicBezTo>
                  <a:cubicBezTo>
                    <a:pt x="291" y="696"/>
                    <a:pt x="326" y="691"/>
                    <a:pt x="366" y="683"/>
                  </a:cubicBezTo>
                  <a:cubicBezTo>
                    <a:pt x="361" y="741"/>
                    <a:pt x="361" y="744"/>
                    <a:pt x="361" y="757"/>
                  </a:cubicBezTo>
                  <a:cubicBezTo>
                    <a:pt x="361" y="787"/>
                    <a:pt x="361" y="861"/>
                    <a:pt x="448" y="861"/>
                  </a:cubicBezTo>
                  <a:cubicBezTo>
                    <a:pt x="570" y="861"/>
                    <a:pt x="619" y="685"/>
                    <a:pt x="619" y="676"/>
                  </a:cubicBezTo>
                  <a:cubicBezTo>
                    <a:pt x="619" y="667"/>
                    <a:pt x="612" y="665"/>
                    <a:pt x="609" y="665"/>
                  </a:cubicBezTo>
                  <a:cubicBezTo>
                    <a:pt x="600" y="665"/>
                    <a:pt x="598" y="670"/>
                    <a:pt x="595" y="676"/>
                  </a:cubicBezTo>
                  <a:cubicBezTo>
                    <a:pt x="572" y="744"/>
                    <a:pt x="511" y="767"/>
                    <a:pt x="476" y="767"/>
                  </a:cubicBezTo>
                  <a:cubicBezTo>
                    <a:pt x="427" y="767"/>
                    <a:pt x="413" y="741"/>
                    <a:pt x="401" y="670"/>
                  </a:cubicBezTo>
                  <a:close/>
                  <a:moveTo>
                    <a:pt x="206" y="661"/>
                  </a:moveTo>
                  <a:cubicBezTo>
                    <a:pt x="127" y="633"/>
                    <a:pt x="91" y="557"/>
                    <a:pt x="91" y="472"/>
                  </a:cubicBezTo>
                  <a:cubicBezTo>
                    <a:pt x="91" y="404"/>
                    <a:pt x="117" y="270"/>
                    <a:pt x="197" y="165"/>
                  </a:cubicBezTo>
                  <a:cubicBezTo>
                    <a:pt x="272" y="67"/>
                    <a:pt x="368" y="24"/>
                    <a:pt x="445" y="24"/>
                  </a:cubicBezTo>
                  <a:cubicBezTo>
                    <a:pt x="548" y="24"/>
                    <a:pt x="623" y="98"/>
                    <a:pt x="623" y="226"/>
                  </a:cubicBezTo>
                  <a:cubicBezTo>
                    <a:pt x="623" y="322"/>
                    <a:pt x="570" y="546"/>
                    <a:pt x="396" y="637"/>
                  </a:cubicBezTo>
                  <a:cubicBezTo>
                    <a:pt x="391" y="602"/>
                    <a:pt x="382" y="533"/>
                    <a:pt x="305" y="533"/>
                  </a:cubicBezTo>
                  <a:cubicBezTo>
                    <a:pt x="251" y="533"/>
                    <a:pt x="202" y="580"/>
                    <a:pt x="202" y="630"/>
                  </a:cubicBezTo>
                  <a:cubicBezTo>
                    <a:pt x="202" y="650"/>
                    <a:pt x="206" y="661"/>
                    <a:pt x="206" y="661"/>
                  </a:cubicBezTo>
                  <a:close/>
                  <a:moveTo>
                    <a:pt x="270" y="672"/>
                  </a:moveTo>
                  <a:cubicBezTo>
                    <a:pt x="255" y="672"/>
                    <a:pt x="223" y="672"/>
                    <a:pt x="223" y="630"/>
                  </a:cubicBezTo>
                  <a:cubicBezTo>
                    <a:pt x="223" y="594"/>
                    <a:pt x="263" y="554"/>
                    <a:pt x="305" y="554"/>
                  </a:cubicBezTo>
                  <a:cubicBezTo>
                    <a:pt x="349" y="554"/>
                    <a:pt x="368" y="578"/>
                    <a:pt x="368" y="635"/>
                  </a:cubicBezTo>
                  <a:cubicBezTo>
                    <a:pt x="368" y="650"/>
                    <a:pt x="368" y="650"/>
                    <a:pt x="359" y="654"/>
                  </a:cubicBezTo>
                  <a:cubicBezTo>
                    <a:pt x="331" y="665"/>
                    <a:pt x="300" y="672"/>
                    <a:pt x="270" y="6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7" name="Freeform 76">
              <a:extLst>
                <a:ext uri="{FF2B5EF4-FFF2-40B4-BE49-F238E27FC236}">
                  <a16:creationId xmlns:a16="http://schemas.microsoft.com/office/drawing/2014/main" id="{69323BE8-43F1-0945-B18E-DEFFC023E771}"/>
                </a:ext>
              </a:extLst>
            </p:cNvPr>
            <p:cNvSpPr/>
            <p:nvPr/>
          </p:nvSpPr>
          <p:spPr>
            <a:xfrm>
              <a:off x="7967880" y="3410280"/>
              <a:ext cx="86400" cy="344160"/>
            </a:xfrm>
            <a:custGeom>
              <a:avLst/>
              <a:gdLst/>
              <a:ahLst/>
              <a:cxnLst>
                <a:cxn ang="3cd4">
                  <a:pos x="hc" y="t"/>
                </a:cxn>
                <a:cxn ang="cd2">
                  <a:pos x="l" y="vc"/>
                </a:cxn>
                <a:cxn ang="cd4">
                  <a:pos x="hc" y="b"/>
                </a:cxn>
                <a:cxn ang="0">
                  <a:pos x="r" y="vc"/>
                </a:cxn>
              </a:cxnLst>
              <a:rect l="l" t="t" r="r" b="b"/>
              <a:pathLst>
                <a:path w="241" h="957">
                  <a:moveTo>
                    <a:pt x="241" y="948"/>
                  </a:moveTo>
                  <a:cubicBezTo>
                    <a:pt x="241" y="946"/>
                    <a:pt x="241" y="944"/>
                    <a:pt x="223" y="926"/>
                  </a:cubicBezTo>
                  <a:cubicBezTo>
                    <a:pt x="94" y="807"/>
                    <a:pt x="61" y="626"/>
                    <a:pt x="61" y="478"/>
                  </a:cubicBezTo>
                  <a:cubicBezTo>
                    <a:pt x="61" y="313"/>
                    <a:pt x="101" y="146"/>
                    <a:pt x="227" y="26"/>
                  </a:cubicBezTo>
                  <a:cubicBezTo>
                    <a:pt x="241" y="15"/>
                    <a:pt x="241" y="13"/>
                    <a:pt x="241" y="9"/>
                  </a:cubicBezTo>
                  <a:cubicBezTo>
                    <a:pt x="241" y="2"/>
                    <a:pt x="237" y="0"/>
                    <a:pt x="230" y="0"/>
                  </a:cubicBezTo>
                  <a:cubicBezTo>
                    <a:pt x="220" y="0"/>
                    <a:pt x="127" y="65"/>
                    <a:pt x="66" y="187"/>
                  </a:cubicBezTo>
                  <a:cubicBezTo>
                    <a:pt x="12" y="291"/>
                    <a:pt x="0" y="398"/>
                    <a:pt x="0" y="478"/>
                  </a:cubicBezTo>
                  <a:cubicBezTo>
                    <a:pt x="0" y="554"/>
                    <a:pt x="12" y="670"/>
                    <a:pt x="68" y="778"/>
                  </a:cubicBezTo>
                  <a:cubicBezTo>
                    <a:pt x="131" y="896"/>
                    <a:pt x="220" y="957"/>
                    <a:pt x="230" y="957"/>
                  </a:cubicBezTo>
                  <a:cubicBezTo>
                    <a:pt x="237" y="957"/>
                    <a:pt x="241" y="954"/>
                    <a:pt x="241" y="94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8" name="Freeform 77">
              <a:extLst>
                <a:ext uri="{FF2B5EF4-FFF2-40B4-BE49-F238E27FC236}">
                  <a16:creationId xmlns:a16="http://schemas.microsoft.com/office/drawing/2014/main" id="{117C9719-6FB2-B346-A0B1-D358CB2AB66E}"/>
                </a:ext>
              </a:extLst>
            </p:cNvPr>
            <p:cNvSpPr/>
            <p:nvPr/>
          </p:nvSpPr>
          <p:spPr>
            <a:xfrm>
              <a:off x="8093519" y="3515760"/>
              <a:ext cx="137160" cy="156240"/>
            </a:xfrm>
            <a:custGeom>
              <a:avLst/>
              <a:gdLst/>
              <a:ahLst/>
              <a:cxnLst>
                <a:cxn ang="3cd4">
                  <a:pos x="hc" y="t"/>
                </a:cxn>
                <a:cxn ang="cd2">
                  <a:pos x="l" y="vc"/>
                </a:cxn>
                <a:cxn ang="cd4">
                  <a:pos x="hc" y="b"/>
                </a:cxn>
                <a:cxn ang="0">
                  <a:pos x="r" y="vc"/>
                </a:cxn>
              </a:cxnLst>
              <a:rect l="l" t="t" r="r" b="b"/>
              <a:pathLst>
                <a:path w="382" h="435">
                  <a:moveTo>
                    <a:pt x="352" y="65"/>
                  </a:moveTo>
                  <a:cubicBezTo>
                    <a:pt x="321" y="65"/>
                    <a:pt x="302" y="87"/>
                    <a:pt x="302" y="109"/>
                  </a:cubicBezTo>
                  <a:cubicBezTo>
                    <a:pt x="302" y="122"/>
                    <a:pt x="312" y="137"/>
                    <a:pt x="333" y="137"/>
                  </a:cubicBezTo>
                  <a:cubicBezTo>
                    <a:pt x="356" y="137"/>
                    <a:pt x="382" y="120"/>
                    <a:pt x="382" y="83"/>
                  </a:cubicBezTo>
                  <a:cubicBezTo>
                    <a:pt x="382" y="39"/>
                    <a:pt x="338" y="0"/>
                    <a:pt x="258" y="0"/>
                  </a:cubicBezTo>
                  <a:cubicBezTo>
                    <a:pt x="122" y="0"/>
                    <a:pt x="82" y="98"/>
                    <a:pt x="82" y="139"/>
                  </a:cubicBezTo>
                  <a:cubicBezTo>
                    <a:pt x="82" y="215"/>
                    <a:pt x="159" y="230"/>
                    <a:pt x="190" y="235"/>
                  </a:cubicBezTo>
                  <a:cubicBezTo>
                    <a:pt x="244" y="246"/>
                    <a:pt x="298" y="254"/>
                    <a:pt x="298" y="309"/>
                  </a:cubicBezTo>
                  <a:cubicBezTo>
                    <a:pt x="298" y="333"/>
                    <a:pt x="274" y="413"/>
                    <a:pt x="150" y="413"/>
                  </a:cubicBezTo>
                  <a:cubicBezTo>
                    <a:pt x="134" y="413"/>
                    <a:pt x="54" y="413"/>
                    <a:pt x="30" y="363"/>
                  </a:cubicBezTo>
                  <a:cubicBezTo>
                    <a:pt x="70" y="367"/>
                    <a:pt x="96" y="339"/>
                    <a:pt x="96" y="311"/>
                  </a:cubicBezTo>
                  <a:cubicBezTo>
                    <a:pt x="96" y="289"/>
                    <a:pt x="80" y="278"/>
                    <a:pt x="59" y="278"/>
                  </a:cubicBezTo>
                  <a:cubicBezTo>
                    <a:pt x="30" y="278"/>
                    <a:pt x="0" y="298"/>
                    <a:pt x="0" y="341"/>
                  </a:cubicBezTo>
                  <a:cubicBezTo>
                    <a:pt x="0" y="396"/>
                    <a:pt x="59" y="435"/>
                    <a:pt x="148" y="435"/>
                  </a:cubicBezTo>
                  <a:cubicBezTo>
                    <a:pt x="316" y="435"/>
                    <a:pt x="356" y="320"/>
                    <a:pt x="356" y="276"/>
                  </a:cubicBezTo>
                  <a:cubicBezTo>
                    <a:pt x="356" y="241"/>
                    <a:pt x="338" y="217"/>
                    <a:pt x="323" y="204"/>
                  </a:cubicBezTo>
                  <a:cubicBezTo>
                    <a:pt x="295" y="178"/>
                    <a:pt x="267" y="174"/>
                    <a:pt x="220" y="165"/>
                  </a:cubicBezTo>
                  <a:cubicBezTo>
                    <a:pt x="183" y="157"/>
                    <a:pt x="143" y="150"/>
                    <a:pt x="143" y="107"/>
                  </a:cubicBezTo>
                  <a:cubicBezTo>
                    <a:pt x="143" y="80"/>
                    <a:pt x="166" y="22"/>
                    <a:pt x="258" y="22"/>
                  </a:cubicBezTo>
                  <a:cubicBezTo>
                    <a:pt x="284" y="22"/>
                    <a:pt x="335" y="28"/>
                    <a:pt x="352" y="6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9" name="Freeform 78">
              <a:extLst>
                <a:ext uri="{FF2B5EF4-FFF2-40B4-BE49-F238E27FC236}">
                  <a16:creationId xmlns:a16="http://schemas.microsoft.com/office/drawing/2014/main" id="{24CBBAC8-8D06-524C-BEEB-112CD6DE05BE}"/>
                </a:ext>
              </a:extLst>
            </p:cNvPr>
            <p:cNvSpPr/>
            <p:nvPr/>
          </p:nvSpPr>
          <p:spPr>
            <a:xfrm>
              <a:off x="8259840" y="3391200"/>
              <a:ext cx="65520" cy="124920"/>
            </a:xfrm>
            <a:custGeom>
              <a:avLst/>
              <a:gdLst/>
              <a:ahLst/>
              <a:cxnLst>
                <a:cxn ang="3cd4">
                  <a:pos x="hc" y="t"/>
                </a:cxn>
                <a:cxn ang="cd2">
                  <a:pos x="l" y="vc"/>
                </a:cxn>
                <a:cxn ang="cd4">
                  <a:pos x="hc" y="b"/>
                </a:cxn>
                <a:cxn ang="0">
                  <a:pos x="r" y="vc"/>
                </a:cxn>
              </a:cxnLst>
              <a:rect l="l" t="t" r="r" b="b"/>
              <a:pathLst>
                <a:path w="183" h="348">
                  <a:moveTo>
                    <a:pt x="176" y="59"/>
                  </a:moveTo>
                  <a:cubicBezTo>
                    <a:pt x="183" y="48"/>
                    <a:pt x="183" y="41"/>
                    <a:pt x="183" y="37"/>
                  </a:cubicBezTo>
                  <a:cubicBezTo>
                    <a:pt x="183" y="15"/>
                    <a:pt x="162" y="0"/>
                    <a:pt x="141" y="0"/>
                  </a:cubicBezTo>
                  <a:cubicBezTo>
                    <a:pt x="113" y="0"/>
                    <a:pt x="103" y="22"/>
                    <a:pt x="101" y="33"/>
                  </a:cubicBezTo>
                  <a:lnTo>
                    <a:pt x="5" y="324"/>
                  </a:lnTo>
                  <a:cubicBezTo>
                    <a:pt x="2" y="324"/>
                    <a:pt x="0" y="333"/>
                    <a:pt x="0" y="333"/>
                  </a:cubicBezTo>
                  <a:cubicBezTo>
                    <a:pt x="0" y="341"/>
                    <a:pt x="23" y="348"/>
                    <a:pt x="28" y="348"/>
                  </a:cubicBezTo>
                  <a:cubicBezTo>
                    <a:pt x="33" y="348"/>
                    <a:pt x="35" y="348"/>
                    <a:pt x="40" y="33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0" name="Freeform 79">
              <a:extLst>
                <a:ext uri="{FF2B5EF4-FFF2-40B4-BE49-F238E27FC236}">
                  <a16:creationId xmlns:a16="http://schemas.microsoft.com/office/drawing/2014/main" id="{E6A831D7-437E-854C-BB05-AA41E28D3BF4}"/>
                </a:ext>
              </a:extLst>
            </p:cNvPr>
            <p:cNvSpPr/>
            <p:nvPr/>
          </p:nvSpPr>
          <p:spPr>
            <a:xfrm>
              <a:off x="8383679" y="3631679"/>
              <a:ext cx="43560" cy="102960"/>
            </a:xfrm>
            <a:custGeom>
              <a:avLst/>
              <a:gdLst/>
              <a:ahLst/>
              <a:cxnLst>
                <a:cxn ang="3cd4">
                  <a:pos x="hc" y="t"/>
                </a:cxn>
                <a:cxn ang="cd2">
                  <a:pos x="l" y="vc"/>
                </a:cxn>
                <a:cxn ang="cd4">
                  <a:pos x="hc" y="b"/>
                </a:cxn>
                <a:cxn ang="0">
                  <a:pos x="r" y="vc"/>
                </a:cxn>
              </a:cxnLst>
              <a:rect l="l" t="t" r="r" b="b"/>
              <a:pathLst>
                <a:path w="122" h="287">
                  <a:moveTo>
                    <a:pt x="122" y="100"/>
                  </a:moveTo>
                  <a:cubicBezTo>
                    <a:pt x="122" y="37"/>
                    <a:pt x="96" y="0"/>
                    <a:pt x="56" y="0"/>
                  </a:cubicBezTo>
                  <a:cubicBezTo>
                    <a:pt x="21" y="0"/>
                    <a:pt x="0" y="24"/>
                    <a:pt x="0" y="50"/>
                  </a:cubicBezTo>
                  <a:cubicBezTo>
                    <a:pt x="0" y="76"/>
                    <a:pt x="21" y="102"/>
                    <a:pt x="56" y="102"/>
                  </a:cubicBezTo>
                  <a:cubicBezTo>
                    <a:pt x="68" y="102"/>
                    <a:pt x="82" y="98"/>
                    <a:pt x="91" y="89"/>
                  </a:cubicBezTo>
                  <a:cubicBezTo>
                    <a:pt x="96" y="87"/>
                    <a:pt x="96" y="87"/>
                    <a:pt x="98" y="87"/>
                  </a:cubicBezTo>
                  <a:cubicBezTo>
                    <a:pt x="98" y="87"/>
                    <a:pt x="101" y="87"/>
                    <a:pt x="101" y="100"/>
                  </a:cubicBezTo>
                  <a:cubicBezTo>
                    <a:pt x="101" y="172"/>
                    <a:pt x="63" y="230"/>
                    <a:pt x="28" y="261"/>
                  </a:cubicBezTo>
                  <a:cubicBezTo>
                    <a:pt x="16" y="272"/>
                    <a:pt x="16" y="274"/>
                    <a:pt x="16" y="276"/>
                  </a:cubicBezTo>
                  <a:cubicBezTo>
                    <a:pt x="16" y="285"/>
                    <a:pt x="21" y="287"/>
                    <a:pt x="28" y="287"/>
                  </a:cubicBezTo>
                  <a:cubicBezTo>
                    <a:pt x="40" y="287"/>
                    <a:pt x="122" y="213"/>
                    <a:pt x="122" y="10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1" name="Freeform 80">
              <a:extLst>
                <a:ext uri="{FF2B5EF4-FFF2-40B4-BE49-F238E27FC236}">
                  <a16:creationId xmlns:a16="http://schemas.microsoft.com/office/drawing/2014/main" id="{0D85DA5A-24F3-FE47-AEF1-BA2DC1B1C015}"/>
                </a:ext>
              </a:extLst>
            </p:cNvPr>
            <p:cNvSpPr/>
            <p:nvPr/>
          </p:nvSpPr>
          <p:spPr>
            <a:xfrm>
              <a:off x="8530560" y="3515760"/>
              <a:ext cx="169920" cy="156240"/>
            </a:xfrm>
            <a:custGeom>
              <a:avLst/>
              <a:gdLst/>
              <a:ahLst/>
              <a:cxnLst>
                <a:cxn ang="3cd4">
                  <a:pos x="hc" y="t"/>
                </a:cxn>
                <a:cxn ang="cd2">
                  <a:pos x="l" y="vc"/>
                </a:cxn>
                <a:cxn ang="cd4">
                  <a:pos x="hc" y="b"/>
                </a:cxn>
                <a:cxn ang="0">
                  <a:pos x="r" y="vc"/>
                </a:cxn>
              </a:cxnLst>
              <a:rect l="l" t="t" r="r" b="b"/>
              <a:pathLst>
                <a:path w="473" h="435">
                  <a:moveTo>
                    <a:pt x="345" y="61"/>
                  </a:moveTo>
                  <a:cubicBezTo>
                    <a:pt x="326" y="26"/>
                    <a:pt x="295" y="0"/>
                    <a:pt x="248" y="0"/>
                  </a:cubicBezTo>
                  <a:cubicBezTo>
                    <a:pt x="129" y="0"/>
                    <a:pt x="0" y="141"/>
                    <a:pt x="0" y="280"/>
                  </a:cubicBezTo>
                  <a:cubicBezTo>
                    <a:pt x="0" y="372"/>
                    <a:pt x="56" y="435"/>
                    <a:pt x="138" y="435"/>
                  </a:cubicBezTo>
                  <a:cubicBezTo>
                    <a:pt x="159" y="435"/>
                    <a:pt x="211" y="430"/>
                    <a:pt x="272" y="363"/>
                  </a:cubicBezTo>
                  <a:cubicBezTo>
                    <a:pt x="281" y="402"/>
                    <a:pt x="316" y="435"/>
                    <a:pt x="366" y="435"/>
                  </a:cubicBezTo>
                  <a:cubicBezTo>
                    <a:pt x="403" y="435"/>
                    <a:pt x="427" y="413"/>
                    <a:pt x="443" y="383"/>
                  </a:cubicBezTo>
                  <a:cubicBezTo>
                    <a:pt x="459" y="348"/>
                    <a:pt x="473" y="289"/>
                    <a:pt x="473" y="287"/>
                  </a:cubicBezTo>
                  <a:cubicBezTo>
                    <a:pt x="473" y="278"/>
                    <a:pt x="464" y="278"/>
                    <a:pt x="462" y="278"/>
                  </a:cubicBezTo>
                  <a:cubicBezTo>
                    <a:pt x="452" y="278"/>
                    <a:pt x="450" y="280"/>
                    <a:pt x="448" y="296"/>
                  </a:cubicBezTo>
                  <a:cubicBezTo>
                    <a:pt x="429" y="357"/>
                    <a:pt x="410" y="413"/>
                    <a:pt x="368" y="413"/>
                  </a:cubicBezTo>
                  <a:cubicBezTo>
                    <a:pt x="340" y="413"/>
                    <a:pt x="338" y="389"/>
                    <a:pt x="338" y="370"/>
                  </a:cubicBezTo>
                  <a:cubicBezTo>
                    <a:pt x="338" y="348"/>
                    <a:pt x="340" y="341"/>
                    <a:pt x="352" y="298"/>
                  </a:cubicBezTo>
                  <a:cubicBezTo>
                    <a:pt x="363" y="259"/>
                    <a:pt x="363" y="248"/>
                    <a:pt x="373" y="213"/>
                  </a:cubicBezTo>
                  <a:lnTo>
                    <a:pt x="410" y="78"/>
                  </a:lnTo>
                  <a:cubicBezTo>
                    <a:pt x="417" y="50"/>
                    <a:pt x="417" y="50"/>
                    <a:pt x="417" y="46"/>
                  </a:cubicBezTo>
                  <a:cubicBezTo>
                    <a:pt x="417" y="28"/>
                    <a:pt x="406" y="20"/>
                    <a:pt x="389" y="20"/>
                  </a:cubicBezTo>
                  <a:cubicBezTo>
                    <a:pt x="363" y="20"/>
                    <a:pt x="347" y="41"/>
                    <a:pt x="345" y="61"/>
                  </a:cubicBezTo>
                  <a:close/>
                  <a:moveTo>
                    <a:pt x="277" y="311"/>
                  </a:moveTo>
                  <a:cubicBezTo>
                    <a:pt x="272" y="328"/>
                    <a:pt x="272" y="328"/>
                    <a:pt x="258" y="346"/>
                  </a:cubicBezTo>
                  <a:cubicBezTo>
                    <a:pt x="211" y="398"/>
                    <a:pt x="169" y="413"/>
                    <a:pt x="141" y="413"/>
                  </a:cubicBezTo>
                  <a:cubicBezTo>
                    <a:pt x="89" y="413"/>
                    <a:pt x="73" y="361"/>
                    <a:pt x="73" y="324"/>
                  </a:cubicBezTo>
                  <a:cubicBezTo>
                    <a:pt x="73" y="276"/>
                    <a:pt x="105" y="157"/>
                    <a:pt x="131" y="113"/>
                  </a:cubicBezTo>
                  <a:cubicBezTo>
                    <a:pt x="162" y="57"/>
                    <a:pt x="209" y="22"/>
                    <a:pt x="251" y="22"/>
                  </a:cubicBezTo>
                  <a:cubicBezTo>
                    <a:pt x="319" y="22"/>
                    <a:pt x="333" y="100"/>
                    <a:pt x="333" y="107"/>
                  </a:cubicBezTo>
                  <a:cubicBezTo>
                    <a:pt x="333" y="111"/>
                    <a:pt x="331" y="117"/>
                    <a:pt x="328" y="12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2" name="Freeform 81">
              <a:extLst>
                <a:ext uri="{FF2B5EF4-FFF2-40B4-BE49-F238E27FC236}">
                  <a16:creationId xmlns:a16="http://schemas.microsoft.com/office/drawing/2014/main" id="{A789C395-CD26-0443-AE23-1A4F99D64338}"/>
                </a:ext>
              </a:extLst>
            </p:cNvPr>
            <p:cNvSpPr/>
            <p:nvPr/>
          </p:nvSpPr>
          <p:spPr>
            <a:xfrm>
              <a:off x="8723880" y="3391200"/>
              <a:ext cx="65520" cy="124920"/>
            </a:xfrm>
            <a:custGeom>
              <a:avLst/>
              <a:gdLst/>
              <a:ahLst/>
              <a:cxnLst>
                <a:cxn ang="3cd4">
                  <a:pos x="hc" y="t"/>
                </a:cxn>
                <a:cxn ang="cd2">
                  <a:pos x="l" y="vc"/>
                </a:cxn>
                <a:cxn ang="cd4">
                  <a:pos x="hc" y="b"/>
                </a:cxn>
                <a:cxn ang="0">
                  <a:pos x="r" y="vc"/>
                </a:cxn>
              </a:cxnLst>
              <a:rect l="l" t="t" r="r" b="b"/>
              <a:pathLst>
                <a:path w="183" h="348">
                  <a:moveTo>
                    <a:pt x="176" y="59"/>
                  </a:moveTo>
                  <a:cubicBezTo>
                    <a:pt x="183" y="48"/>
                    <a:pt x="183" y="41"/>
                    <a:pt x="183" y="37"/>
                  </a:cubicBezTo>
                  <a:cubicBezTo>
                    <a:pt x="183" y="15"/>
                    <a:pt x="162" y="0"/>
                    <a:pt x="141" y="0"/>
                  </a:cubicBezTo>
                  <a:cubicBezTo>
                    <a:pt x="113" y="0"/>
                    <a:pt x="103" y="22"/>
                    <a:pt x="101" y="33"/>
                  </a:cubicBezTo>
                  <a:lnTo>
                    <a:pt x="5" y="324"/>
                  </a:lnTo>
                  <a:cubicBezTo>
                    <a:pt x="2" y="324"/>
                    <a:pt x="0" y="333"/>
                    <a:pt x="0" y="333"/>
                  </a:cubicBezTo>
                  <a:cubicBezTo>
                    <a:pt x="0" y="341"/>
                    <a:pt x="23" y="348"/>
                    <a:pt x="28" y="348"/>
                  </a:cubicBezTo>
                  <a:cubicBezTo>
                    <a:pt x="33" y="348"/>
                    <a:pt x="35" y="348"/>
                    <a:pt x="40" y="33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3" name="Freeform 82">
              <a:extLst>
                <a:ext uri="{FF2B5EF4-FFF2-40B4-BE49-F238E27FC236}">
                  <a16:creationId xmlns:a16="http://schemas.microsoft.com/office/drawing/2014/main" id="{0629334B-1761-3843-8180-C1158BA1AF06}"/>
                </a:ext>
              </a:extLst>
            </p:cNvPr>
            <p:cNvSpPr/>
            <p:nvPr/>
          </p:nvSpPr>
          <p:spPr>
            <a:xfrm>
              <a:off x="8836200" y="3410280"/>
              <a:ext cx="86400" cy="344160"/>
            </a:xfrm>
            <a:custGeom>
              <a:avLst/>
              <a:gdLst/>
              <a:ahLst/>
              <a:cxnLst>
                <a:cxn ang="3cd4">
                  <a:pos x="hc" y="t"/>
                </a:cxn>
                <a:cxn ang="cd2">
                  <a:pos x="l" y="vc"/>
                </a:cxn>
                <a:cxn ang="cd4">
                  <a:pos x="hc" y="b"/>
                </a:cxn>
                <a:cxn ang="0">
                  <a:pos x="r" y="vc"/>
                </a:cxn>
              </a:cxnLst>
              <a:rect l="l" t="t" r="r" b="b"/>
              <a:pathLst>
                <a:path w="241" h="957">
                  <a:moveTo>
                    <a:pt x="241" y="478"/>
                  </a:moveTo>
                  <a:cubicBezTo>
                    <a:pt x="241" y="404"/>
                    <a:pt x="230" y="289"/>
                    <a:pt x="173" y="180"/>
                  </a:cubicBezTo>
                  <a:cubicBezTo>
                    <a:pt x="110" y="63"/>
                    <a:pt x="21" y="0"/>
                    <a:pt x="9" y="0"/>
                  </a:cubicBezTo>
                  <a:cubicBezTo>
                    <a:pt x="5" y="0"/>
                    <a:pt x="0" y="4"/>
                    <a:pt x="0" y="9"/>
                  </a:cubicBezTo>
                  <a:cubicBezTo>
                    <a:pt x="0" y="13"/>
                    <a:pt x="0" y="15"/>
                    <a:pt x="19" y="33"/>
                  </a:cubicBezTo>
                  <a:cubicBezTo>
                    <a:pt x="122" y="126"/>
                    <a:pt x="180" y="278"/>
                    <a:pt x="180" y="478"/>
                  </a:cubicBezTo>
                  <a:cubicBezTo>
                    <a:pt x="180" y="641"/>
                    <a:pt x="143" y="811"/>
                    <a:pt x="14" y="930"/>
                  </a:cubicBezTo>
                  <a:cubicBezTo>
                    <a:pt x="0" y="944"/>
                    <a:pt x="0" y="946"/>
                    <a:pt x="0" y="948"/>
                  </a:cubicBezTo>
                  <a:cubicBezTo>
                    <a:pt x="0" y="954"/>
                    <a:pt x="5" y="957"/>
                    <a:pt x="9" y="957"/>
                  </a:cubicBezTo>
                  <a:cubicBezTo>
                    <a:pt x="21" y="957"/>
                    <a:pt x="115" y="891"/>
                    <a:pt x="176" y="770"/>
                  </a:cubicBezTo>
                  <a:cubicBezTo>
                    <a:pt x="230" y="665"/>
                    <a:pt x="241" y="559"/>
                    <a:pt x="241" y="47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4" name="Freeform 83">
              <a:extLst>
                <a:ext uri="{FF2B5EF4-FFF2-40B4-BE49-F238E27FC236}">
                  <a16:creationId xmlns:a16="http://schemas.microsoft.com/office/drawing/2014/main" id="{A91B404C-AAA1-954B-9A24-F9214C3C5212}"/>
                </a:ext>
              </a:extLst>
            </p:cNvPr>
            <p:cNvSpPr/>
            <p:nvPr/>
          </p:nvSpPr>
          <p:spPr>
            <a:xfrm>
              <a:off x="8965080" y="3272400"/>
              <a:ext cx="84960" cy="618840"/>
            </a:xfrm>
            <a:custGeom>
              <a:avLst/>
              <a:gdLst/>
              <a:ahLst/>
              <a:cxnLst>
                <a:cxn ang="3cd4">
                  <a:pos x="hc" y="t"/>
                </a:cxn>
                <a:cxn ang="cd2">
                  <a:pos x="l" y="vc"/>
                </a:cxn>
                <a:cxn ang="cd4">
                  <a:pos x="hc" y="b"/>
                </a:cxn>
                <a:cxn ang="0">
                  <a:pos x="r" y="vc"/>
                </a:cxn>
              </a:cxnLst>
              <a:rect l="l" t="t" r="r" b="b"/>
              <a:pathLst>
                <a:path w="237" h="1720">
                  <a:moveTo>
                    <a:pt x="188" y="1676"/>
                  </a:moveTo>
                  <a:lnTo>
                    <a:pt x="0" y="1676"/>
                  </a:lnTo>
                  <a:lnTo>
                    <a:pt x="0" y="1720"/>
                  </a:lnTo>
                  <a:lnTo>
                    <a:pt x="237" y="1720"/>
                  </a:lnTo>
                  <a:lnTo>
                    <a:pt x="237" y="0"/>
                  </a:lnTo>
                  <a:lnTo>
                    <a:pt x="0" y="0"/>
                  </a:lnTo>
                  <a:lnTo>
                    <a:pt x="0" y="46"/>
                  </a:lnTo>
                  <a:lnTo>
                    <a:pt x="188" y="46"/>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85" name="TextBox 84">
            <a:extLst>
              <a:ext uri="{FF2B5EF4-FFF2-40B4-BE49-F238E27FC236}">
                <a16:creationId xmlns:a16="http://schemas.microsoft.com/office/drawing/2014/main" id="{06A7EC9F-8A00-9C41-B329-6AEFCB8AD803}"/>
              </a:ext>
            </a:extLst>
          </p:cNvPr>
          <p:cNvSpPr txBox="1"/>
          <p:nvPr/>
        </p:nvSpPr>
        <p:spPr>
          <a:xfrm>
            <a:off x="914400" y="3134426"/>
            <a:ext cx="119412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Rewriting:</a:t>
            </a:r>
          </a:p>
        </p:txBody>
      </p:sp>
      <p:sp>
        <p:nvSpPr>
          <p:cNvPr id="91" name="Title 90">
            <a:extLst>
              <a:ext uri="{FF2B5EF4-FFF2-40B4-BE49-F238E27FC236}">
                <a16:creationId xmlns:a16="http://schemas.microsoft.com/office/drawing/2014/main" id="{0E8EA116-BC32-CA40-B63B-F69DDAA51D1E}"/>
              </a:ext>
            </a:extLst>
          </p:cNvPr>
          <p:cNvSpPr>
            <a:spLocks noGrp="1"/>
          </p:cNvSpPr>
          <p:nvPr>
            <p:ph type="title"/>
          </p:nvPr>
        </p:nvSpPr>
        <p:spPr/>
        <p:txBody>
          <a:bodyPr/>
          <a:lstStyle/>
          <a:p>
            <a:r>
              <a:rPr lang="en-US" dirty="0"/>
              <a:t>Q-function updates in DQN</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28§display§Q(s,a) \leftarrow&#10;Q(s,a) + \alpha \left[ &#10;r + \gamma \max_{a'}Q(s',a')&#10;- Q(s,a)&#10;\right]§svg§600§FALSE§" title="TexMaths">
            <a:extLst>
              <a:ext uri="{FF2B5EF4-FFF2-40B4-BE49-F238E27FC236}">
                <a16:creationId xmlns:a16="http://schemas.microsoft.com/office/drawing/2014/main" id="{6D068D1B-DAFC-9442-AF4B-3F768DCB2192}"/>
              </a:ext>
            </a:extLst>
          </p:cNvPr>
          <p:cNvGrpSpPr/>
          <p:nvPr/>
        </p:nvGrpSpPr>
        <p:grpSpPr>
          <a:xfrm>
            <a:off x="1056959" y="2038227"/>
            <a:ext cx="8086679" cy="638640"/>
            <a:chOff x="1056959" y="1829880"/>
            <a:chExt cx="8086679" cy="638640"/>
          </a:xfrm>
        </p:grpSpPr>
        <p:sp>
          <p:nvSpPr>
            <p:cNvPr id="3" name="Freeform 2">
              <a:extLst>
                <a:ext uri="{FF2B5EF4-FFF2-40B4-BE49-F238E27FC236}">
                  <a16:creationId xmlns:a16="http://schemas.microsoft.com/office/drawing/2014/main" id="{A1BDBCB4-1B2E-4444-8248-C8747321FECA}"/>
                </a:ext>
              </a:extLst>
            </p:cNvPr>
            <p:cNvSpPr/>
            <p:nvPr/>
          </p:nvSpPr>
          <p:spPr>
            <a:xfrm>
              <a:off x="1056959" y="1829880"/>
              <a:ext cx="8086679" cy="638640"/>
            </a:xfrm>
            <a:custGeom>
              <a:avLst/>
              <a:gdLst/>
              <a:ahLst/>
              <a:cxnLst>
                <a:cxn ang="3cd4">
                  <a:pos x="hc" y="t"/>
                </a:cxn>
                <a:cxn ang="cd2">
                  <a:pos x="l" y="vc"/>
                </a:cxn>
                <a:cxn ang="cd4">
                  <a:pos x="hc" y="b"/>
                </a:cxn>
                <a:cxn ang="0">
                  <a:pos x="r" y="vc"/>
                </a:cxn>
              </a:cxnLst>
              <a:rect l="l" t="t" r="r" b="b"/>
              <a:pathLst>
                <a:path w="22464" h="1775">
                  <a:moveTo>
                    <a:pt x="11233" y="1775"/>
                  </a:moveTo>
                  <a:lnTo>
                    <a:pt x="0" y="1775"/>
                  </a:lnTo>
                  <a:lnTo>
                    <a:pt x="0" y="0"/>
                  </a:lnTo>
                  <a:lnTo>
                    <a:pt x="22464" y="0"/>
                  </a:lnTo>
                  <a:lnTo>
                    <a:pt x="22464" y="1775"/>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 name="Freeform 3">
              <a:extLst>
                <a:ext uri="{FF2B5EF4-FFF2-40B4-BE49-F238E27FC236}">
                  <a16:creationId xmlns:a16="http://schemas.microsoft.com/office/drawing/2014/main" id="{1FC92558-423F-B34B-A832-F729075AC20B}"/>
                </a:ext>
              </a:extLst>
            </p:cNvPr>
            <p:cNvSpPr/>
            <p:nvPr/>
          </p:nvSpPr>
          <p:spPr>
            <a:xfrm>
              <a:off x="1074240" y="1987199"/>
              <a:ext cx="245520" cy="319320"/>
            </a:xfrm>
            <a:custGeom>
              <a:avLst/>
              <a:gdLst/>
              <a:ahLst/>
              <a:cxnLst>
                <a:cxn ang="3cd4">
                  <a:pos x="hc" y="t"/>
                </a:cxn>
                <a:cxn ang="cd2">
                  <a:pos x="l" y="vc"/>
                </a:cxn>
                <a:cxn ang="cd4">
                  <a:pos x="hc" y="b"/>
                </a:cxn>
                <a:cxn ang="0">
                  <a:pos x="r" y="vc"/>
                </a:cxn>
              </a:cxnLst>
              <a:rect l="l" t="t" r="r" b="b"/>
              <a:pathLst>
                <a:path w="683" h="888">
                  <a:moveTo>
                    <a:pt x="384" y="689"/>
                  </a:moveTo>
                  <a:cubicBezTo>
                    <a:pt x="538" y="633"/>
                    <a:pt x="683" y="456"/>
                    <a:pt x="683" y="266"/>
                  </a:cubicBezTo>
                  <a:cubicBezTo>
                    <a:pt x="683" y="106"/>
                    <a:pt x="577" y="0"/>
                    <a:pt x="431" y="0"/>
                  </a:cubicBezTo>
                  <a:cubicBezTo>
                    <a:pt x="218" y="0"/>
                    <a:pt x="0" y="224"/>
                    <a:pt x="0" y="454"/>
                  </a:cubicBezTo>
                  <a:cubicBezTo>
                    <a:pt x="0" y="619"/>
                    <a:pt x="112" y="717"/>
                    <a:pt x="252" y="717"/>
                  </a:cubicBezTo>
                  <a:cubicBezTo>
                    <a:pt x="277" y="717"/>
                    <a:pt x="311" y="714"/>
                    <a:pt x="350" y="703"/>
                  </a:cubicBezTo>
                  <a:cubicBezTo>
                    <a:pt x="347" y="764"/>
                    <a:pt x="347" y="767"/>
                    <a:pt x="347" y="778"/>
                  </a:cubicBezTo>
                  <a:cubicBezTo>
                    <a:pt x="347" y="809"/>
                    <a:pt x="347" y="888"/>
                    <a:pt x="428" y="888"/>
                  </a:cubicBezTo>
                  <a:cubicBezTo>
                    <a:pt x="546" y="888"/>
                    <a:pt x="594" y="706"/>
                    <a:pt x="594" y="697"/>
                  </a:cubicBezTo>
                  <a:cubicBezTo>
                    <a:pt x="594" y="689"/>
                    <a:pt x="585" y="686"/>
                    <a:pt x="582" y="686"/>
                  </a:cubicBezTo>
                  <a:cubicBezTo>
                    <a:pt x="574" y="686"/>
                    <a:pt x="571" y="692"/>
                    <a:pt x="571" y="697"/>
                  </a:cubicBezTo>
                  <a:cubicBezTo>
                    <a:pt x="546" y="767"/>
                    <a:pt x="490" y="792"/>
                    <a:pt x="454" y="792"/>
                  </a:cubicBezTo>
                  <a:cubicBezTo>
                    <a:pt x="409" y="792"/>
                    <a:pt x="395" y="764"/>
                    <a:pt x="384" y="689"/>
                  </a:cubicBezTo>
                  <a:close/>
                  <a:moveTo>
                    <a:pt x="199" y="683"/>
                  </a:moveTo>
                  <a:cubicBezTo>
                    <a:pt x="120" y="652"/>
                    <a:pt x="87" y="574"/>
                    <a:pt x="87" y="484"/>
                  </a:cubicBezTo>
                  <a:cubicBezTo>
                    <a:pt x="87" y="417"/>
                    <a:pt x="112" y="277"/>
                    <a:pt x="188" y="171"/>
                  </a:cubicBezTo>
                  <a:cubicBezTo>
                    <a:pt x="260" y="70"/>
                    <a:pt x="353" y="25"/>
                    <a:pt x="426" y="25"/>
                  </a:cubicBezTo>
                  <a:cubicBezTo>
                    <a:pt x="524" y="25"/>
                    <a:pt x="596" y="101"/>
                    <a:pt x="596" y="235"/>
                  </a:cubicBezTo>
                  <a:cubicBezTo>
                    <a:pt x="596" y="333"/>
                    <a:pt x="546" y="563"/>
                    <a:pt x="381" y="655"/>
                  </a:cubicBezTo>
                  <a:cubicBezTo>
                    <a:pt x="375" y="622"/>
                    <a:pt x="364" y="549"/>
                    <a:pt x="291" y="549"/>
                  </a:cubicBezTo>
                  <a:cubicBezTo>
                    <a:pt x="241" y="549"/>
                    <a:pt x="190" y="599"/>
                    <a:pt x="190" y="650"/>
                  </a:cubicBezTo>
                  <a:cubicBezTo>
                    <a:pt x="190" y="669"/>
                    <a:pt x="199" y="680"/>
                    <a:pt x="199" y="683"/>
                  </a:cubicBezTo>
                  <a:close/>
                  <a:moveTo>
                    <a:pt x="258" y="694"/>
                  </a:moveTo>
                  <a:cubicBezTo>
                    <a:pt x="246" y="694"/>
                    <a:pt x="213" y="694"/>
                    <a:pt x="213" y="650"/>
                  </a:cubicBezTo>
                  <a:cubicBezTo>
                    <a:pt x="213" y="610"/>
                    <a:pt x="252" y="571"/>
                    <a:pt x="291" y="571"/>
                  </a:cubicBezTo>
                  <a:cubicBezTo>
                    <a:pt x="333" y="571"/>
                    <a:pt x="353" y="596"/>
                    <a:pt x="353" y="655"/>
                  </a:cubicBezTo>
                  <a:cubicBezTo>
                    <a:pt x="353" y="669"/>
                    <a:pt x="353" y="672"/>
                    <a:pt x="342" y="675"/>
                  </a:cubicBezTo>
                  <a:cubicBezTo>
                    <a:pt x="316" y="686"/>
                    <a:pt x="286" y="694"/>
                    <a:pt x="258" y="69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 name="Freeform 4">
              <a:extLst>
                <a:ext uri="{FF2B5EF4-FFF2-40B4-BE49-F238E27FC236}">
                  <a16:creationId xmlns:a16="http://schemas.microsoft.com/office/drawing/2014/main" id="{20196D15-AC3A-0A45-B061-CD883108AADF}"/>
                </a:ext>
              </a:extLst>
            </p:cNvPr>
            <p:cNvSpPr/>
            <p:nvPr/>
          </p:nvSpPr>
          <p:spPr>
            <a:xfrm>
              <a:off x="1372319" y="1972080"/>
              <a:ext cx="83160" cy="354240"/>
            </a:xfrm>
            <a:custGeom>
              <a:avLst/>
              <a:gdLst/>
              <a:ahLst/>
              <a:cxnLst>
                <a:cxn ang="3cd4">
                  <a:pos x="hc" y="t"/>
                </a:cxn>
                <a:cxn ang="cd2">
                  <a:pos x="l" y="vc"/>
                </a:cxn>
                <a:cxn ang="cd4">
                  <a:pos x="hc" y="b"/>
                </a:cxn>
                <a:cxn ang="0">
                  <a:pos x="r" y="vc"/>
                </a:cxn>
              </a:cxnLst>
              <a:rect l="l" t="t" r="r" b="b"/>
              <a:pathLst>
                <a:path w="232" h="985">
                  <a:moveTo>
                    <a:pt x="232" y="977"/>
                  </a:moveTo>
                  <a:cubicBezTo>
                    <a:pt x="232" y="974"/>
                    <a:pt x="232" y="971"/>
                    <a:pt x="213" y="955"/>
                  </a:cubicBezTo>
                  <a:cubicBezTo>
                    <a:pt x="90" y="832"/>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5"/>
                    <a:pt x="221" y="985"/>
                  </a:cubicBezTo>
                  <a:cubicBezTo>
                    <a:pt x="227" y="985"/>
                    <a:pt x="232" y="983"/>
                    <a:pt x="232" y="97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 name="Freeform 5">
              <a:extLst>
                <a:ext uri="{FF2B5EF4-FFF2-40B4-BE49-F238E27FC236}">
                  <a16:creationId xmlns:a16="http://schemas.microsoft.com/office/drawing/2014/main" id="{97BBFE06-EBBD-BB4E-947E-FAE50F6B2DC3}"/>
                </a:ext>
              </a:extLst>
            </p:cNvPr>
            <p:cNvSpPr/>
            <p:nvPr/>
          </p:nvSpPr>
          <p:spPr>
            <a:xfrm>
              <a:off x="1493280" y="2080800"/>
              <a:ext cx="130680" cy="160920"/>
            </a:xfrm>
            <a:custGeom>
              <a:avLst/>
              <a:gdLst/>
              <a:ahLst/>
              <a:cxnLst>
                <a:cxn ang="3cd4">
                  <a:pos x="hc" y="t"/>
                </a:cxn>
                <a:cxn ang="cd2">
                  <a:pos x="l" y="vc"/>
                </a:cxn>
                <a:cxn ang="cd4">
                  <a:pos x="hc" y="b"/>
                </a:cxn>
                <a:cxn ang="0">
                  <a:pos x="r" y="vc"/>
                </a:cxn>
              </a:cxnLst>
              <a:rect l="l" t="t" r="r" b="b"/>
              <a:pathLst>
                <a:path w="364" h="448">
                  <a:moveTo>
                    <a:pt x="336" y="67"/>
                  </a:moveTo>
                  <a:cubicBezTo>
                    <a:pt x="308" y="67"/>
                    <a:pt x="288" y="90"/>
                    <a:pt x="288" y="112"/>
                  </a:cubicBezTo>
                  <a:cubicBezTo>
                    <a:pt x="288" y="126"/>
                    <a:pt x="297" y="140"/>
                    <a:pt x="319" y="140"/>
                  </a:cubicBezTo>
                  <a:cubicBezTo>
                    <a:pt x="342" y="140"/>
                    <a:pt x="364" y="123"/>
                    <a:pt x="364" y="84"/>
                  </a:cubicBezTo>
                  <a:cubicBezTo>
                    <a:pt x="364" y="42"/>
                    <a:pt x="322" y="0"/>
                    <a:pt x="246" y="0"/>
                  </a:cubicBezTo>
                  <a:cubicBezTo>
                    <a:pt x="115" y="0"/>
                    <a:pt x="78" y="101"/>
                    <a:pt x="78" y="146"/>
                  </a:cubicBezTo>
                  <a:cubicBezTo>
                    <a:pt x="78" y="221"/>
                    <a:pt x="154" y="238"/>
                    <a:pt x="182" y="244"/>
                  </a:cubicBezTo>
                  <a:cubicBezTo>
                    <a:pt x="232" y="252"/>
                    <a:pt x="286" y="263"/>
                    <a:pt x="286" y="319"/>
                  </a:cubicBezTo>
                  <a:cubicBezTo>
                    <a:pt x="286" y="344"/>
                    <a:pt x="263" y="426"/>
                    <a:pt x="143" y="426"/>
                  </a:cubicBezTo>
                  <a:cubicBezTo>
                    <a:pt x="129" y="426"/>
                    <a:pt x="53" y="426"/>
                    <a:pt x="31" y="375"/>
                  </a:cubicBezTo>
                  <a:cubicBezTo>
                    <a:pt x="67" y="378"/>
                    <a:pt x="92" y="350"/>
                    <a:pt x="92" y="322"/>
                  </a:cubicBezTo>
                  <a:cubicBezTo>
                    <a:pt x="92" y="300"/>
                    <a:pt x="76" y="288"/>
                    <a:pt x="56" y="288"/>
                  </a:cubicBezTo>
                  <a:cubicBezTo>
                    <a:pt x="31" y="288"/>
                    <a:pt x="0" y="308"/>
                    <a:pt x="0" y="353"/>
                  </a:cubicBezTo>
                  <a:cubicBezTo>
                    <a:pt x="0" y="409"/>
                    <a:pt x="56" y="448"/>
                    <a:pt x="143" y="448"/>
                  </a:cubicBezTo>
                  <a:cubicBezTo>
                    <a:pt x="302" y="448"/>
                    <a:pt x="342" y="328"/>
                    <a:pt x="342" y="286"/>
                  </a:cubicBezTo>
                  <a:cubicBezTo>
                    <a:pt x="342" y="249"/>
                    <a:pt x="322" y="224"/>
                    <a:pt x="311" y="213"/>
                  </a:cubicBezTo>
                  <a:cubicBezTo>
                    <a:pt x="283" y="185"/>
                    <a:pt x="255" y="179"/>
                    <a:pt x="210" y="171"/>
                  </a:cubicBezTo>
                  <a:cubicBezTo>
                    <a:pt x="176" y="162"/>
                    <a:pt x="137" y="157"/>
                    <a:pt x="137" y="112"/>
                  </a:cubicBezTo>
                  <a:cubicBezTo>
                    <a:pt x="137" y="81"/>
                    <a:pt x="160" y="22"/>
                    <a:pt x="246" y="22"/>
                  </a:cubicBezTo>
                  <a:cubicBezTo>
                    <a:pt x="272" y="22"/>
                    <a:pt x="322" y="28"/>
                    <a:pt x="336" y="6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 name="Freeform 6">
              <a:extLst>
                <a:ext uri="{FF2B5EF4-FFF2-40B4-BE49-F238E27FC236}">
                  <a16:creationId xmlns:a16="http://schemas.microsoft.com/office/drawing/2014/main" id="{825F1EB2-3BA6-5140-B0E8-68FEB926526D}"/>
                </a:ext>
              </a:extLst>
            </p:cNvPr>
            <p:cNvSpPr/>
            <p:nvPr/>
          </p:nvSpPr>
          <p:spPr>
            <a:xfrm>
              <a:off x="1671839" y="2199600"/>
              <a:ext cx="42120" cy="106560"/>
            </a:xfrm>
            <a:custGeom>
              <a:avLst/>
              <a:gdLst/>
              <a:ahLst/>
              <a:cxnLst>
                <a:cxn ang="3cd4">
                  <a:pos x="hc" y="t"/>
                </a:cxn>
                <a:cxn ang="cd2">
                  <a:pos x="l" y="vc"/>
                </a:cxn>
                <a:cxn ang="cd4">
                  <a:pos x="hc" y="b"/>
                </a:cxn>
                <a:cxn ang="0">
                  <a:pos x="r" y="vc"/>
                </a:cxn>
              </a:cxnLst>
              <a:rect l="l" t="t" r="r" b="b"/>
              <a:pathLst>
                <a:path w="118" h="297">
                  <a:moveTo>
                    <a:pt x="118" y="104"/>
                  </a:moveTo>
                  <a:cubicBezTo>
                    <a:pt x="118" y="39"/>
                    <a:pt x="92" y="0"/>
                    <a:pt x="53" y="0"/>
                  </a:cubicBezTo>
                  <a:cubicBezTo>
                    <a:pt x="20" y="0"/>
                    <a:pt x="0" y="25"/>
                    <a:pt x="0" y="53"/>
                  </a:cubicBezTo>
                  <a:cubicBezTo>
                    <a:pt x="0" y="78"/>
                    <a:pt x="20" y="106"/>
                    <a:pt x="53" y="106"/>
                  </a:cubicBezTo>
                  <a:cubicBezTo>
                    <a:pt x="64" y="106"/>
                    <a:pt x="78" y="101"/>
                    <a:pt x="90" y="92"/>
                  </a:cubicBezTo>
                  <a:cubicBezTo>
                    <a:pt x="92" y="90"/>
                    <a:pt x="92" y="90"/>
                    <a:pt x="92" y="90"/>
                  </a:cubicBezTo>
                  <a:cubicBezTo>
                    <a:pt x="95" y="90"/>
                    <a:pt x="95" y="90"/>
                    <a:pt x="95" y="104"/>
                  </a:cubicBezTo>
                  <a:cubicBezTo>
                    <a:pt x="95" y="179"/>
                    <a:pt x="62" y="238"/>
                    <a:pt x="28" y="272"/>
                  </a:cubicBezTo>
                  <a:cubicBezTo>
                    <a:pt x="17" y="280"/>
                    <a:pt x="17" y="283"/>
                    <a:pt x="17" y="286"/>
                  </a:cubicBezTo>
                  <a:cubicBezTo>
                    <a:pt x="17" y="294"/>
                    <a:pt x="22" y="297"/>
                    <a:pt x="25" y="297"/>
                  </a:cubicBezTo>
                  <a:cubicBezTo>
                    <a:pt x="36" y="297"/>
                    <a:pt x="118" y="221"/>
                    <a:pt x="118" y="10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 name="Freeform 7">
              <a:extLst>
                <a:ext uri="{FF2B5EF4-FFF2-40B4-BE49-F238E27FC236}">
                  <a16:creationId xmlns:a16="http://schemas.microsoft.com/office/drawing/2014/main" id="{A75A45EC-6E3A-2B40-9566-600B83BDCF6B}"/>
                </a:ext>
              </a:extLst>
            </p:cNvPr>
            <p:cNvSpPr/>
            <p:nvPr/>
          </p:nvSpPr>
          <p:spPr>
            <a:xfrm>
              <a:off x="1812960" y="2080800"/>
              <a:ext cx="163080" cy="160920"/>
            </a:xfrm>
            <a:custGeom>
              <a:avLst/>
              <a:gdLst/>
              <a:ahLst/>
              <a:cxnLst>
                <a:cxn ang="3cd4">
                  <a:pos x="hc" y="t"/>
                </a:cxn>
                <a:cxn ang="cd2">
                  <a:pos x="l" y="vc"/>
                </a:cxn>
                <a:cxn ang="cd4">
                  <a:pos x="hc" y="b"/>
                </a:cxn>
                <a:cxn ang="0">
                  <a:pos x="r" y="vc"/>
                </a:cxn>
              </a:cxnLst>
              <a:rect l="l" t="t" r="r" b="b"/>
              <a:pathLst>
                <a:path w="454" h="448">
                  <a:moveTo>
                    <a:pt x="330" y="64"/>
                  </a:moveTo>
                  <a:cubicBezTo>
                    <a:pt x="311" y="28"/>
                    <a:pt x="283" y="0"/>
                    <a:pt x="238" y="0"/>
                  </a:cubicBezTo>
                  <a:cubicBezTo>
                    <a:pt x="123" y="0"/>
                    <a:pt x="0" y="146"/>
                    <a:pt x="0" y="291"/>
                  </a:cubicBezTo>
                  <a:cubicBezTo>
                    <a:pt x="0" y="384"/>
                    <a:pt x="53" y="448"/>
                    <a:pt x="132" y="448"/>
                  </a:cubicBezTo>
                  <a:cubicBezTo>
                    <a:pt x="151" y="448"/>
                    <a:pt x="202" y="445"/>
                    <a:pt x="260" y="375"/>
                  </a:cubicBezTo>
                  <a:cubicBezTo>
                    <a:pt x="269" y="417"/>
                    <a:pt x="302" y="448"/>
                    <a:pt x="350" y="448"/>
                  </a:cubicBezTo>
                  <a:cubicBezTo>
                    <a:pt x="386" y="448"/>
                    <a:pt x="409" y="426"/>
                    <a:pt x="423" y="395"/>
                  </a:cubicBezTo>
                  <a:cubicBezTo>
                    <a:pt x="440" y="358"/>
                    <a:pt x="454" y="297"/>
                    <a:pt x="454" y="297"/>
                  </a:cubicBezTo>
                  <a:cubicBezTo>
                    <a:pt x="454" y="286"/>
                    <a:pt x="445" y="286"/>
                    <a:pt x="442" y="286"/>
                  </a:cubicBezTo>
                  <a:cubicBezTo>
                    <a:pt x="431" y="286"/>
                    <a:pt x="431" y="291"/>
                    <a:pt x="428" y="305"/>
                  </a:cubicBezTo>
                  <a:cubicBezTo>
                    <a:pt x="412" y="370"/>
                    <a:pt x="392" y="426"/>
                    <a:pt x="353" y="426"/>
                  </a:cubicBezTo>
                  <a:cubicBezTo>
                    <a:pt x="325" y="426"/>
                    <a:pt x="322" y="400"/>
                    <a:pt x="322" y="381"/>
                  </a:cubicBezTo>
                  <a:cubicBezTo>
                    <a:pt x="322" y="358"/>
                    <a:pt x="325" y="353"/>
                    <a:pt x="336" y="308"/>
                  </a:cubicBezTo>
                  <a:cubicBezTo>
                    <a:pt x="347" y="266"/>
                    <a:pt x="347" y="258"/>
                    <a:pt x="358" y="218"/>
                  </a:cubicBezTo>
                  <a:lnTo>
                    <a:pt x="392" y="81"/>
                  </a:lnTo>
                  <a:cubicBezTo>
                    <a:pt x="400" y="53"/>
                    <a:pt x="400" y="50"/>
                    <a:pt x="400" y="48"/>
                  </a:cubicBezTo>
                  <a:cubicBezTo>
                    <a:pt x="400" y="31"/>
                    <a:pt x="389" y="20"/>
                    <a:pt x="372" y="20"/>
                  </a:cubicBezTo>
                  <a:cubicBezTo>
                    <a:pt x="347" y="20"/>
                    <a:pt x="333" y="42"/>
                    <a:pt x="330" y="64"/>
                  </a:cubicBezTo>
                  <a:close/>
                  <a:moveTo>
                    <a:pt x="266" y="319"/>
                  </a:moveTo>
                  <a:cubicBezTo>
                    <a:pt x="260" y="339"/>
                    <a:pt x="260" y="339"/>
                    <a:pt x="246" y="356"/>
                  </a:cubicBezTo>
                  <a:cubicBezTo>
                    <a:pt x="202" y="412"/>
                    <a:pt x="162" y="426"/>
                    <a:pt x="134" y="426"/>
                  </a:cubicBezTo>
                  <a:cubicBezTo>
                    <a:pt x="84" y="426"/>
                    <a:pt x="70" y="372"/>
                    <a:pt x="70" y="333"/>
                  </a:cubicBezTo>
                  <a:cubicBezTo>
                    <a:pt x="70" y="286"/>
                    <a:pt x="101" y="162"/>
                    <a:pt x="126" y="118"/>
                  </a:cubicBezTo>
                  <a:cubicBezTo>
                    <a:pt x="157" y="59"/>
                    <a:pt x="199" y="22"/>
                    <a:pt x="241" y="22"/>
                  </a:cubicBezTo>
                  <a:cubicBezTo>
                    <a:pt x="305" y="22"/>
                    <a:pt x="319" y="104"/>
                    <a:pt x="319" y="109"/>
                  </a:cubicBezTo>
                  <a:cubicBezTo>
                    <a:pt x="319" y="115"/>
                    <a:pt x="316" y="120"/>
                    <a:pt x="314" y="12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 name="Freeform 8">
              <a:extLst>
                <a:ext uri="{FF2B5EF4-FFF2-40B4-BE49-F238E27FC236}">
                  <a16:creationId xmlns:a16="http://schemas.microsoft.com/office/drawing/2014/main" id="{2D9967BE-1CF4-6C4C-9B24-126D25E52F3E}"/>
                </a:ext>
              </a:extLst>
            </p:cNvPr>
            <p:cNvSpPr/>
            <p:nvPr/>
          </p:nvSpPr>
          <p:spPr>
            <a:xfrm>
              <a:off x="2005560" y="1972080"/>
              <a:ext cx="83160" cy="354240"/>
            </a:xfrm>
            <a:custGeom>
              <a:avLst/>
              <a:gdLst/>
              <a:ahLst/>
              <a:cxnLst>
                <a:cxn ang="3cd4">
                  <a:pos x="hc" y="t"/>
                </a:cxn>
                <a:cxn ang="cd2">
                  <a:pos x="l" y="vc"/>
                </a:cxn>
                <a:cxn ang="cd4">
                  <a:pos x="hc" y="b"/>
                </a:cxn>
                <a:cxn ang="0">
                  <a:pos x="r" y="vc"/>
                </a:cxn>
              </a:cxnLst>
              <a:rect l="l" t="t" r="r" b="b"/>
              <a:pathLst>
                <a:path w="232" h="985">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4"/>
                    <a:pt x="137" y="837"/>
                    <a:pt x="14" y="960"/>
                  </a:cubicBezTo>
                  <a:cubicBezTo>
                    <a:pt x="0" y="971"/>
                    <a:pt x="0" y="974"/>
                    <a:pt x="0" y="977"/>
                  </a:cubicBezTo>
                  <a:cubicBezTo>
                    <a:pt x="0" y="983"/>
                    <a:pt x="3" y="985"/>
                    <a:pt x="11" y="985"/>
                  </a:cubicBezTo>
                  <a:cubicBezTo>
                    <a:pt x="20" y="985"/>
                    <a:pt x="109" y="918"/>
                    <a:pt x="168" y="795"/>
                  </a:cubicBezTo>
                  <a:cubicBezTo>
                    <a:pt x="218" y="686"/>
                    <a:pt x="232" y="577"/>
                    <a:pt x="232" y="49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 name="Freeform 9">
              <a:extLst>
                <a:ext uri="{FF2B5EF4-FFF2-40B4-BE49-F238E27FC236}">
                  <a16:creationId xmlns:a16="http://schemas.microsoft.com/office/drawing/2014/main" id="{A8FBAB31-7248-FF48-B9C3-73ECA6F00358}"/>
                </a:ext>
              </a:extLst>
            </p:cNvPr>
            <p:cNvSpPr/>
            <p:nvPr/>
          </p:nvSpPr>
          <p:spPr>
            <a:xfrm>
              <a:off x="2241360" y="2056680"/>
              <a:ext cx="315000" cy="185040"/>
            </a:xfrm>
            <a:custGeom>
              <a:avLst/>
              <a:gdLst/>
              <a:ahLst/>
              <a:cxnLst>
                <a:cxn ang="3cd4">
                  <a:pos x="hc" y="t"/>
                </a:cxn>
                <a:cxn ang="cd2">
                  <a:pos x="l" y="vc"/>
                </a:cxn>
                <a:cxn ang="cd4">
                  <a:pos x="hc" y="b"/>
                </a:cxn>
                <a:cxn ang="0">
                  <a:pos x="r" y="vc"/>
                </a:cxn>
              </a:cxnLst>
              <a:rect l="l" t="t" r="r" b="b"/>
              <a:pathLst>
                <a:path w="876" h="515">
                  <a:moveTo>
                    <a:pt x="840" y="277"/>
                  </a:moveTo>
                  <a:cubicBezTo>
                    <a:pt x="860" y="277"/>
                    <a:pt x="876" y="277"/>
                    <a:pt x="876" y="258"/>
                  </a:cubicBezTo>
                  <a:cubicBezTo>
                    <a:pt x="876" y="238"/>
                    <a:pt x="860" y="238"/>
                    <a:pt x="840" y="238"/>
                  </a:cubicBezTo>
                  <a:lnTo>
                    <a:pt x="106" y="238"/>
                  </a:lnTo>
                  <a:cubicBezTo>
                    <a:pt x="162" y="196"/>
                    <a:pt x="188" y="157"/>
                    <a:pt x="196" y="143"/>
                  </a:cubicBezTo>
                  <a:cubicBezTo>
                    <a:pt x="241" y="76"/>
                    <a:pt x="249" y="14"/>
                    <a:pt x="249" y="11"/>
                  </a:cubicBezTo>
                  <a:cubicBezTo>
                    <a:pt x="249" y="0"/>
                    <a:pt x="238" y="0"/>
                    <a:pt x="230" y="0"/>
                  </a:cubicBezTo>
                  <a:cubicBezTo>
                    <a:pt x="213" y="0"/>
                    <a:pt x="210" y="3"/>
                    <a:pt x="207" y="20"/>
                  </a:cubicBezTo>
                  <a:cubicBezTo>
                    <a:pt x="185" y="118"/>
                    <a:pt x="126" y="199"/>
                    <a:pt x="14" y="246"/>
                  </a:cubicBezTo>
                  <a:cubicBezTo>
                    <a:pt x="3" y="249"/>
                    <a:pt x="0" y="252"/>
                    <a:pt x="0" y="258"/>
                  </a:cubicBezTo>
                  <a:cubicBezTo>
                    <a:pt x="0" y="266"/>
                    <a:pt x="6" y="266"/>
                    <a:pt x="14" y="272"/>
                  </a:cubicBezTo>
                  <a:cubicBezTo>
                    <a:pt x="118" y="314"/>
                    <a:pt x="185" y="392"/>
                    <a:pt x="207" y="501"/>
                  </a:cubicBezTo>
                  <a:cubicBezTo>
                    <a:pt x="210" y="512"/>
                    <a:pt x="213" y="515"/>
                    <a:pt x="230" y="515"/>
                  </a:cubicBezTo>
                  <a:cubicBezTo>
                    <a:pt x="238" y="515"/>
                    <a:pt x="249" y="515"/>
                    <a:pt x="249" y="504"/>
                  </a:cubicBezTo>
                  <a:cubicBezTo>
                    <a:pt x="249" y="504"/>
                    <a:pt x="241" y="440"/>
                    <a:pt x="199" y="375"/>
                  </a:cubicBezTo>
                  <a:cubicBezTo>
                    <a:pt x="179" y="344"/>
                    <a:pt x="151" y="311"/>
                    <a:pt x="106" y="27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 name="Freeform 10">
              <a:extLst>
                <a:ext uri="{FF2B5EF4-FFF2-40B4-BE49-F238E27FC236}">
                  <a16:creationId xmlns:a16="http://schemas.microsoft.com/office/drawing/2014/main" id="{DB236DAF-43EA-8442-9A87-2D60D4137F58}"/>
                </a:ext>
              </a:extLst>
            </p:cNvPr>
            <p:cNvSpPr/>
            <p:nvPr/>
          </p:nvSpPr>
          <p:spPr>
            <a:xfrm>
              <a:off x="2692080" y="1987199"/>
              <a:ext cx="245520" cy="319320"/>
            </a:xfrm>
            <a:custGeom>
              <a:avLst/>
              <a:gdLst/>
              <a:ahLst/>
              <a:cxnLst>
                <a:cxn ang="3cd4">
                  <a:pos x="hc" y="t"/>
                </a:cxn>
                <a:cxn ang="cd2">
                  <a:pos x="l" y="vc"/>
                </a:cxn>
                <a:cxn ang="cd4">
                  <a:pos x="hc" y="b"/>
                </a:cxn>
                <a:cxn ang="0">
                  <a:pos x="r" y="vc"/>
                </a:cxn>
              </a:cxnLst>
              <a:rect l="l" t="t" r="r" b="b"/>
              <a:pathLst>
                <a:path w="683" h="888">
                  <a:moveTo>
                    <a:pt x="384" y="689"/>
                  </a:moveTo>
                  <a:cubicBezTo>
                    <a:pt x="538" y="633"/>
                    <a:pt x="683" y="456"/>
                    <a:pt x="683" y="266"/>
                  </a:cubicBezTo>
                  <a:cubicBezTo>
                    <a:pt x="683" y="106"/>
                    <a:pt x="577" y="0"/>
                    <a:pt x="431" y="0"/>
                  </a:cubicBezTo>
                  <a:cubicBezTo>
                    <a:pt x="218" y="0"/>
                    <a:pt x="0" y="224"/>
                    <a:pt x="0" y="454"/>
                  </a:cubicBezTo>
                  <a:cubicBezTo>
                    <a:pt x="0" y="619"/>
                    <a:pt x="112" y="717"/>
                    <a:pt x="252" y="717"/>
                  </a:cubicBezTo>
                  <a:cubicBezTo>
                    <a:pt x="277" y="717"/>
                    <a:pt x="311" y="714"/>
                    <a:pt x="350" y="703"/>
                  </a:cubicBezTo>
                  <a:cubicBezTo>
                    <a:pt x="347" y="764"/>
                    <a:pt x="347" y="767"/>
                    <a:pt x="347" y="778"/>
                  </a:cubicBezTo>
                  <a:cubicBezTo>
                    <a:pt x="347" y="809"/>
                    <a:pt x="347" y="888"/>
                    <a:pt x="428" y="888"/>
                  </a:cubicBezTo>
                  <a:cubicBezTo>
                    <a:pt x="546" y="888"/>
                    <a:pt x="594" y="706"/>
                    <a:pt x="594" y="697"/>
                  </a:cubicBezTo>
                  <a:cubicBezTo>
                    <a:pt x="594" y="689"/>
                    <a:pt x="585" y="686"/>
                    <a:pt x="582" y="686"/>
                  </a:cubicBezTo>
                  <a:cubicBezTo>
                    <a:pt x="574" y="686"/>
                    <a:pt x="571" y="692"/>
                    <a:pt x="571" y="697"/>
                  </a:cubicBezTo>
                  <a:cubicBezTo>
                    <a:pt x="546" y="767"/>
                    <a:pt x="490" y="792"/>
                    <a:pt x="454" y="792"/>
                  </a:cubicBezTo>
                  <a:cubicBezTo>
                    <a:pt x="409" y="792"/>
                    <a:pt x="395" y="764"/>
                    <a:pt x="384" y="689"/>
                  </a:cubicBezTo>
                  <a:close/>
                  <a:moveTo>
                    <a:pt x="199" y="683"/>
                  </a:moveTo>
                  <a:cubicBezTo>
                    <a:pt x="120" y="652"/>
                    <a:pt x="87" y="574"/>
                    <a:pt x="87" y="484"/>
                  </a:cubicBezTo>
                  <a:cubicBezTo>
                    <a:pt x="87" y="417"/>
                    <a:pt x="112" y="277"/>
                    <a:pt x="188" y="171"/>
                  </a:cubicBezTo>
                  <a:cubicBezTo>
                    <a:pt x="260" y="70"/>
                    <a:pt x="353" y="25"/>
                    <a:pt x="426" y="25"/>
                  </a:cubicBezTo>
                  <a:cubicBezTo>
                    <a:pt x="524" y="25"/>
                    <a:pt x="596" y="101"/>
                    <a:pt x="596" y="235"/>
                  </a:cubicBezTo>
                  <a:cubicBezTo>
                    <a:pt x="596" y="333"/>
                    <a:pt x="546" y="563"/>
                    <a:pt x="381" y="655"/>
                  </a:cubicBezTo>
                  <a:cubicBezTo>
                    <a:pt x="375" y="622"/>
                    <a:pt x="364" y="549"/>
                    <a:pt x="291" y="549"/>
                  </a:cubicBezTo>
                  <a:cubicBezTo>
                    <a:pt x="241" y="549"/>
                    <a:pt x="190" y="599"/>
                    <a:pt x="190" y="650"/>
                  </a:cubicBezTo>
                  <a:cubicBezTo>
                    <a:pt x="190" y="669"/>
                    <a:pt x="199" y="680"/>
                    <a:pt x="199" y="683"/>
                  </a:cubicBezTo>
                  <a:close/>
                  <a:moveTo>
                    <a:pt x="258" y="694"/>
                  </a:moveTo>
                  <a:cubicBezTo>
                    <a:pt x="246" y="694"/>
                    <a:pt x="213" y="694"/>
                    <a:pt x="213" y="650"/>
                  </a:cubicBezTo>
                  <a:cubicBezTo>
                    <a:pt x="213" y="610"/>
                    <a:pt x="252" y="571"/>
                    <a:pt x="291" y="571"/>
                  </a:cubicBezTo>
                  <a:cubicBezTo>
                    <a:pt x="333" y="571"/>
                    <a:pt x="353" y="596"/>
                    <a:pt x="353" y="655"/>
                  </a:cubicBezTo>
                  <a:cubicBezTo>
                    <a:pt x="353" y="669"/>
                    <a:pt x="353" y="672"/>
                    <a:pt x="342" y="675"/>
                  </a:cubicBezTo>
                  <a:cubicBezTo>
                    <a:pt x="316" y="686"/>
                    <a:pt x="286" y="694"/>
                    <a:pt x="258" y="69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 name="Freeform 11">
              <a:extLst>
                <a:ext uri="{FF2B5EF4-FFF2-40B4-BE49-F238E27FC236}">
                  <a16:creationId xmlns:a16="http://schemas.microsoft.com/office/drawing/2014/main" id="{7B4FB8D3-C08C-4241-A4AF-66878CD0FB26}"/>
                </a:ext>
              </a:extLst>
            </p:cNvPr>
            <p:cNvSpPr/>
            <p:nvPr/>
          </p:nvSpPr>
          <p:spPr>
            <a:xfrm>
              <a:off x="2989440" y="1972080"/>
              <a:ext cx="83160" cy="354240"/>
            </a:xfrm>
            <a:custGeom>
              <a:avLst/>
              <a:gdLst/>
              <a:ahLst/>
              <a:cxnLst>
                <a:cxn ang="3cd4">
                  <a:pos x="hc" y="t"/>
                </a:cxn>
                <a:cxn ang="cd2">
                  <a:pos x="l" y="vc"/>
                </a:cxn>
                <a:cxn ang="cd4">
                  <a:pos x="hc" y="b"/>
                </a:cxn>
                <a:cxn ang="0">
                  <a:pos x="r" y="vc"/>
                </a:cxn>
              </a:cxnLst>
              <a:rect l="l" t="t" r="r" b="b"/>
              <a:pathLst>
                <a:path w="232" h="985">
                  <a:moveTo>
                    <a:pt x="232" y="977"/>
                  </a:moveTo>
                  <a:cubicBezTo>
                    <a:pt x="232" y="974"/>
                    <a:pt x="232" y="971"/>
                    <a:pt x="213" y="955"/>
                  </a:cubicBezTo>
                  <a:cubicBezTo>
                    <a:pt x="90" y="832"/>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5"/>
                    <a:pt x="221" y="985"/>
                  </a:cubicBezTo>
                  <a:cubicBezTo>
                    <a:pt x="227" y="985"/>
                    <a:pt x="232" y="983"/>
                    <a:pt x="232" y="97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 name="Freeform 12">
              <a:extLst>
                <a:ext uri="{FF2B5EF4-FFF2-40B4-BE49-F238E27FC236}">
                  <a16:creationId xmlns:a16="http://schemas.microsoft.com/office/drawing/2014/main" id="{8364E51B-B76D-CD4A-9F44-73D89BA3EE41}"/>
                </a:ext>
              </a:extLst>
            </p:cNvPr>
            <p:cNvSpPr/>
            <p:nvPr/>
          </p:nvSpPr>
          <p:spPr>
            <a:xfrm>
              <a:off x="3110039" y="2080800"/>
              <a:ext cx="130680" cy="160920"/>
            </a:xfrm>
            <a:custGeom>
              <a:avLst/>
              <a:gdLst/>
              <a:ahLst/>
              <a:cxnLst>
                <a:cxn ang="3cd4">
                  <a:pos x="hc" y="t"/>
                </a:cxn>
                <a:cxn ang="cd2">
                  <a:pos x="l" y="vc"/>
                </a:cxn>
                <a:cxn ang="cd4">
                  <a:pos x="hc" y="b"/>
                </a:cxn>
                <a:cxn ang="0">
                  <a:pos x="r" y="vc"/>
                </a:cxn>
              </a:cxnLst>
              <a:rect l="l" t="t" r="r" b="b"/>
              <a:pathLst>
                <a:path w="364" h="448">
                  <a:moveTo>
                    <a:pt x="336" y="67"/>
                  </a:moveTo>
                  <a:cubicBezTo>
                    <a:pt x="308" y="67"/>
                    <a:pt x="288" y="90"/>
                    <a:pt x="288" y="112"/>
                  </a:cubicBezTo>
                  <a:cubicBezTo>
                    <a:pt x="288" y="126"/>
                    <a:pt x="297" y="140"/>
                    <a:pt x="319" y="140"/>
                  </a:cubicBezTo>
                  <a:cubicBezTo>
                    <a:pt x="342" y="140"/>
                    <a:pt x="364" y="123"/>
                    <a:pt x="364" y="84"/>
                  </a:cubicBezTo>
                  <a:cubicBezTo>
                    <a:pt x="364" y="42"/>
                    <a:pt x="322" y="0"/>
                    <a:pt x="246" y="0"/>
                  </a:cubicBezTo>
                  <a:cubicBezTo>
                    <a:pt x="115" y="0"/>
                    <a:pt x="78" y="101"/>
                    <a:pt x="78" y="146"/>
                  </a:cubicBezTo>
                  <a:cubicBezTo>
                    <a:pt x="78" y="221"/>
                    <a:pt x="154" y="238"/>
                    <a:pt x="182" y="244"/>
                  </a:cubicBezTo>
                  <a:cubicBezTo>
                    <a:pt x="232" y="252"/>
                    <a:pt x="286" y="263"/>
                    <a:pt x="286" y="319"/>
                  </a:cubicBezTo>
                  <a:cubicBezTo>
                    <a:pt x="286" y="344"/>
                    <a:pt x="263" y="426"/>
                    <a:pt x="143" y="426"/>
                  </a:cubicBezTo>
                  <a:cubicBezTo>
                    <a:pt x="129" y="426"/>
                    <a:pt x="53" y="426"/>
                    <a:pt x="31" y="375"/>
                  </a:cubicBezTo>
                  <a:cubicBezTo>
                    <a:pt x="67" y="378"/>
                    <a:pt x="92" y="350"/>
                    <a:pt x="92" y="322"/>
                  </a:cubicBezTo>
                  <a:cubicBezTo>
                    <a:pt x="92" y="300"/>
                    <a:pt x="76" y="288"/>
                    <a:pt x="56" y="288"/>
                  </a:cubicBezTo>
                  <a:cubicBezTo>
                    <a:pt x="31" y="288"/>
                    <a:pt x="0" y="308"/>
                    <a:pt x="0" y="353"/>
                  </a:cubicBezTo>
                  <a:cubicBezTo>
                    <a:pt x="0" y="409"/>
                    <a:pt x="56" y="448"/>
                    <a:pt x="143" y="448"/>
                  </a:cubicBezTo>
                  <a:cubicBezTo>
                    <a:pt x="302" y="448"/>
                    <a:pt x="342" y="328"/>
                    <a:pt x="342" y="286"/>
                  </a:cubicBezTo>
                  <a:cubicBezTo>
                    <a:pt x="342" y="249"/>
                    <a:pt x="322" y="224"/>
                    <a:pt x="311" y="213"/>
                  </a:cubicBezTo>
                  <a:cubicBezTo>
                    <a:pt x="283" y="185"/>
                    <a:pt x="255" y="179"/>
                    <a:pt x="210" y="171"/>
                  </a:cubicBezTo>
                  <a:cubicBezTo>
                    <a:pt x="176" y="162"/>
                    <a:pt x="137" y="157"/>
                    <a:pt x="137" y="112"/>
                  </a:cubicBezTo>
                  <a:cubicBezTo>
                    <a:pt x="137" y="81"/>
                    <a:pt x="160" y="22"/>
                    <a:pt x="246" y="22"/>
                  </a:cubicBezTo>
                  <a:cubicBezTo>
                    <a:pt x="272" y="22"/>
                    <a:pt x="322" y="28"/>
                    <a:pt x="336" y="6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 name="Freeform 13">
              <a:extLst>
                <a:ext uri="{FF2B5EF4-FFF2-40B4-BE49-F238E27FC236}">
                  <a16:creationId xmlns:a16="http://schemas.microsoft.com/office/drawing/2014/main" id="{79FA4BCD-AB73-6F4C-97BE-1C9DC208FE1E}"/>
                </a:ext>
              </a:extLst>
            </p:cNvPr>
            <p:cNvSpPr/>
            <p:nvPr/>
          </p:nvSpPr>
          <p:spPr>
            <a:xfrm>
              <a:off x="3288600" y="2199600"/>
              <a:ext cx="42120" cy="106560"/>
            </a:xfrm>
            <a:custGeom>
              <a:avLst/>
              <a:gdLst/>
              <a:ahLst/>
              <a:cxnLst>
                <a:cxn ang="3cd4">
                  <a:pos x="hc" y="t"/>
                </a:cxn>
                <a:cxn ang="cd2">
                  <a:pos x="l" y="vc"/>
                </a:cxn>
                <a:cxn ang="cd4">
                  <a:pos x="hc" y="b"/>
                </a:cxn>
                <a:cxn ang="0">
                  <a:pos x="r" y="vc"/>
                </a:cxn>
              </a:cxnLst>
              <a:rect l="l" t="t" r="r" b="b"/>
              <a:pathLst>
                <a:path w="118" h="297">
                  <a:moveTo>
                    <a:pt x="118" y="104"/>
                  </a:moveTo>
                  <a:cubicBezTo>
                    <a:pt x="118" y="39"/>
                    <a:pt x="92" y="0"/>
                    <a:pt x="53" y="0"/>
                  </a:cubicBezTo>
                  <a:cubicBezTo>
                    <a:pt x="20" y="0"/>
                    <a:pt x="0" y="25"/>
                    <a:pt x="0" y="53"/>
                  </a:cubicBezTo>
                  <a:cubicBezTo>
                    <a:pt x="0" y="78"/>
                    <a:pt x="20" y="106"/>
                    <a:pt x="53" y="106"/>
                  </a:cubicBezTo>
                  <a:cubicBezTo>
                    <a:pt x="64" y="106"/>
                    <a:pt x="78" y="101"/>
                    <a:pt x="90" y="92"/>
                  </a:cubicBezTo>
                  <a:cubicBezTo>
                    <a:pt x="92" y="90"/>
                    <a:pt x="92" y="90"/>
                    <a:pt x="92" y="90"/>
                  </a:cubicBezTo>
                  <a:cubicBezTo>
                    <a:pt x="95" y="90"/>
                    <a:pt x="95" y="90"/>
                    <a:pt x="95" y="104"/>
                  </a:cubicBezTo>
                  <a:cubicBezTo>
                    <a:pt x="95" y="179"/>
                    <a:pt x="62" y="238"/>
                    <a:pt x="28" y="272"/>
                  </a:cubicBezTo>
                  <a:cubicBezTo>
                    <a:pt x="17" y="280"/>
                    <a:pt x="17" y="283"/>
                    <a:pt x="17" y="286"/>
                  </a:cubicBezTo>
                  <a:cubicBezTo>
                    <a:pt x="17" y="294"/>
                    <a:pt x="22" y="297"/>
                    <a:pt x="25" y="297"/>
                  </a:cubicBezTo>
                  <a:cubicBezTo>
                    <a:pt x="36" y="297"/>
                    <a:pt x="118" y="221"/>
                    <a:pt x="118" y="10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 name="Freeform 14">
              <a:extLst>
                <a:ext uri="{FF2B5EF4-FFF2-40B4-BE49-F238E27FC236}">
                  <a16:creationId xmlns:a16="http://schemas.microsoft.com/office/drawing/2014/main" id="{474D8CEE-D3BD-394C-A384-022E0A08AA19}"/>
                </a:ext>
              </a:extLst>
            </p:cNvPr>
            <p:cNvSpPr/>
            <p:nvPr/>
          </p:nvSpPr>
          <p:spPr>
            <a:xfrm>
              <a:off x="3429719" y="2080800"/>
              <a:ext cx="163080" cy="160920"/>
            </a:xfrm>
            <a:custGeom>
              <a:avLst/>
              <a:gdLst/>
              <a:ahLst/>
              <a:cxnLst>
                <a:cxn ang="3cd4">
                  <a:pos x="hc" y="t"/>
                </a:cxn>
                <a:cxn ang="cd2">
                  <a:pos x="l" y="vc"/>
                </a:cxn>
                <a:cxn ang="cd4">
                  <a:pos x="hc" y="b"/>
                </a:cxn>
                <a:cxn ang="0">
                  <a:pos x="r" y="vc"/>
                </a:cxn>
              </a:cxnLst>
              <a:rect l="l" t="t" r="r" b="b"/>
              <a:pathLst>
                <a:path w="454" h="448">
                  <a:moveTo>
                    <a:pt x="330" y="64"/>
                  </a:moveTo>
                  <a:cubicBezTo>
                    <a:pt x="311" y="28"/>
                    <a:pt x="283" y="0"/>
                    <a:pt x="238" y="0"/>
                  </a:cubicBezTo>
                  <a:cubicBezTo>
                    <a:pt x="123" y="0"/>
                    <a:pt x="0" y="146"/>
                    <a:pt x="0" y="291"/>
                  </a:cubicBezTo>
                  <a:cubicBezTo>
                    <a:pt x="0" y="384"/>
                    <a:pt x="53" y="448"/>
                    <a:pt x="132" y="448"/>
                  </a:cubicBezTo>
                  <a:cubicBezTo>
                    <a:pt x="151" y="448"/>
                    <a:pt x="202" y="445"/>
                    <a:pt x="260" y="375"/>
                  </a:cubicBezTo>
                  <a:cubicBezTo>
                    <a:pt x="269" y="417"/>
                    <a:pt x="302" y="448"/>
                    <a:pt x="350" y="448"/>
                  </a:cubicBezTo>
                  <a:cubicBezTo>
                    <a:pt x="386" y="448"/>
                    <a:pt x="409" y="426"/>
                    <a:pt x="423" y="395"/>
                  </a:cubicBezTo>
                  <a:cubicBezTo>
                    <a:pt x="440" y="358"/>
                    <a:pt x="454" y="297"/>
                    <a:pt x="454" y="297"/>
                  </a:cubicBezTo>
                  <a:cubicBezTo>
                    <a:pt x="454" y="286"/>
                    <a:pt x="445" y="286"/>
                    <a:pt x="442" y="286"/>
                  </a:cubicBezTo>
                  <a:cubicBezTo>
                    <a:pt x="431" y="286"/>
                    <a:pt x="431" y="291"/>
                    <a:pt x="428" y="305"/>
                  </a:cubicBezTo>
                  <a:cubicBezTo>
                    <a:pt x="412" y="370"/>
                    <a:pt x="392" y="426"/>
                    <a:pt x="353" y="426"/>
                  </a:cubicBezTo>
                  <a:cubicBezTo>
                    <a:pt x="325" y="426"/>
                    <a:pt x="322" y="400"/>
                    <a:pt x="322" y="381"/>
                  </a:cubicBezTo>
                  <a:cubicBezTo>
                    <a:pt x="322" y="358"/>
                    <a:pt x="325" y="353"/>
                    <a:pt x="336" y="308"/>
                  </a:cubicBezTo>
                  <a:cubicBezTo>
                    <a:pt x="347" y="266"/>
                    <a:pt x="347" y="258"/>
                    <a:pt x="358" y="218"/>
                  </a:cubicBezTo>
                  <a:lnTo>
                    <a:pt x="392" y="81"/>
                  </a:lnTo>
                  <a:cubicBezTo>
                    <a:pt x="400" y="53"/>
                    <a:pt x="400" y="50"/>
                    <a:pt x="400" y="48"/>
                  </a:cubicBezTo>
                  <a:cubicBezTo>
                    <a:pt x="400" y="31"/>
                    <a:pt x="389" y="20"/>
                    <a:pt x="372" y="20"/>
                  </a:cubicBezTo>
                  <a:cubicBezTo>
                    <a:pt x="347" y="20"/>
                    <a:pt x="333" y="42"/>
                    <a:pt x="330" y="64"/>
                  </a:cubicBezTo>
                  <a:close/>
                  <a:moveTo>
                    <a:pt x="266" y="319"/>
                  </a:moveTo>
                  <a:cubicBezTo>
                    <a:pt x="260" y="339"/>
                    <a:pt x="260" y="339"/>
                    <a:pt x="246" y="356"/>
                  </a:cubicBezTo>
                  <a:cubicBezTo>
                    <a:pt x="202" y="412"/>
                    <a:pt x="162" y="426"/>
                    <a:pt x="134" y="426"/>
                  </a:cubicBezTo>
                  <a:cubicBezTo>
                    <a:pt x="84" y="426"/>
                    <a:pt x="70" y="372"/>
                    <a:pt x="70" y="333"/>
                  </a:cubicBezTo>
                  <a:cubicBezTo>
                    <a:pt x="70" y="286"/>
                    <a:pt x="101" y="162"/>
                    <a:pt x="126" y="118"/>
                  </a:cubicBezTo>
                  <a:cubicBezTo>
                    <a:pt x="157" y="59"/>
                    <a:pt x="199" y="22"/>
                    <a:pt x="241" y="22"/>
                  </a:cubicBezTo>
                  <a:cubicBezTo>
                    <a:pt x="305" y="22"/>
                    <a:pt x="319" y="104"/>
                    <a:pt x="319" y="109"/>
                  </a:cubicBezTo>
                  <a:cubicBezTo>
                    <a:pt x="319" y="115"/>
                    <a:pt x="316" y="120"/>
                    <a:pt x="314" y="12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 name="Freeform 15">
              <a:extLst>
                <a:ext uri="{FF2B5EF4-FFF2-40B4-BE49-F238E27FC236}">
                  <a16:creationId xmlns:a16="http://schemas.microsoft.com/office/drawing/2014/main" id="{2FBC7A04-EF18-034E-A953-499377C7BF9B}"/>
                </a:ext>
              </a:extLst>
            </p:cNvPr>
            <p:cNvSpPr/>
            <p:nvPr/>
          </p:nvSpPr>
          <p:spPr>
            <a:xfrm>
              <a:off x="3623400" y="1972080"/>
              <a:ext cx="83160" cy="354240"/>
            </a:xfrm>
            <a:custGeom>
              <a:avLst/>
              <a:gdLst/>
              <a:ahLst/>
              <a:cxnLst>
                <a:cxn ang="3cd4">
                  <a:pos x="hc" y="t"/>
                </a:cxn>
                <a:cxn ang="cd2">
                  <a:pos x="l" y="vc"/>
                </a:cxn>
                <a:cxn ang="cd4">
                  <a:pos x="hc" y="b"/>
                </a:cxn>
                <a:cxn ang="0">
                  <a:pos x="r" y="vc"/>
                </a:cxn>
              </a:cxnLst>
              <a:rect l="l" t="t" r="r" b="b"/>
              <a:pathLst>
                <a:path w="232" h="985">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4"/>
                    <a:pt x="137" y="837"/>
                    <a:pt x="14" y="960"/>
                  </a:cubicBezTo>
                  <a:cubicBezTo>
                    <a:pt x="0" y="971"/>
                    <a:pt x="0" y="974"/>
                    <a:pt x="0" y="977"/>
                  </a:cubicBezTo>
                  <a:cubicBezTo>
                    <a:pt x="0" y="983"/>
                    <a:pt x="3" y="985"/>
                    <a:pt x="11" y="985"/>
                  </a:cubicBezTo>
                  <a:cubicBezTo>
                    <a:pt x="20" y="985"/>
                    <a:pt x="109" y="918"/>
                    <a:pt x="168" y="795"/>
                  </a:cubicBezTo>
                  <a:cubicBezTo>
                    <a:pt x="218" y="686"/>
                    <a:pt x="232" y="577"/>
                    <a:pt x="232" y="49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 name="Freeform 16">
              <a:extLst>
                <a:ext uri="{FF2B5EF4-FFF2-40B4-BE49-F238E27FC236}">
                  <a16:creationId xmlns:a16="http://schemas.microsoft.com/office/drawing/2014/main" id="{FD88A349-F43D-304D-8435-1FA8BF1463F3}"/>
                </a:ext>
              </a:extLst>
            </p:cNvPr>
            <p:cNvSpPr/>
            <p:nvPr/>
          </p:nvSpPr>
          <p:spPr>
            <a:xfrm>
              <a:off x="3839040" y="2030400"/>
              <a:ext cx="236520" cy="236520"/>
            </a:xfrm>
            <a:custGeom>
              <a:avLst/>
              <a:gdLst/>
              <a:ahLst/>
              <a:cxnLst>
                <a:cxn ang="3cd4">
                  <a:pos x="hc" y="t"/>
                </a:cxn>
                <a:cxn ang="cd2">
                  <a:pos x="l" y="vc"/>
                </a:cxn>
                <a:cxn ang="cd4">
                  <a:pos x="hc" y="b"/>
                </a:cxn>
                <a:cxn ang="0">
                  <a:pos x="r" y="vc"/>
                </a:cxn>
              </a:cxnLst>
              <a:rect l="l" t="t" r="r" b="b"/>
              <a:pathLst>
                <a:path w="658" h="658">
                  <a:moveTo>
                    <a:pt x="350" y="350"/>
                  </a:moveTo>
                  <a:lnTo>
                    <a:pt x="624" y="350"/>
                  </a:lnTo>
                  <a:cubicBezTo>
                    <a:pt x="638" y="350"/>
                    <a:pt x="658" y="350"/>
                    <a:pt x="658" y="330"/>
                  </a:cubicBezTo>
                  <a:cubicBezTo>
                    <a:pt x="658" y="308"/>
                    <a:pt x="638" y="308"/>
                    <a:pt x="624" y="308"/>
                  </a:cubicBezTo>
                  <a:lnTo>
                    <a:pt x="350" y="308"/>
                  </a:lnTo>
                  <a:lnTo>
                    <a:pt x="350" y="34"/>
                  </a:lnTo>
                  <a:cubicBezTo>
                    <a:pt x="350" y="20"/>
                    <a:pt x="350" y="0"/>
                    <a:pt x="330" y="0"/>
                  </a:cubicBezTo>
                  <a:cubicBezTo>
                    <a:pt x="308" y="0"/>
                    <a:pt x="308" y="20"/>
                    <a:pt x="308" y="34"/>
                  </a:cubicBezTo>
                  <a:lnTo>
                    <a:pt x="308" y="308"/>
                  </a:lnTo>
                  <a:lnTo>
                    <a:pt x="34" y="308"/>
                  </a:lnTo>
                  <a:cubicBezTo>
                    <a:pt x="20" y="308"/>
                    <a:pt x="0" y="308"/>
                    <a:pt x="0" y="330"/>
                  </a:cubicBezTo>
                  <a:cubicBezTo>
                    <a:pt x="0" y="350"/>
                    <a:pt x="20" y="350"/>
                    <a:pt x="34" y="350"/>
                  </a:cubicBezTo>
                  <a:lnTo>
                    <a:pt x="308" y="350"/>
                  </a:lnTo>
                  <a:lnTo>
                    <a:pt x="308" y="624"/>
                  </a:lnTo>
                  <a:cubicBezTo>
                    <a:pt x="308" y="638"/>
                    <a:pt x="308" y="658"/>
                    <a:pt x="330" y="658"/>
                  </a:cubicBezTo>
                  <a:cubicBezTo>
                    <a:pt x="350" y="658"/>
                    <a:pt x="350" y="638"/>
                    <a:pt x="350" y="62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8" name="Freeform 17">
              <a:extLst>
                <a:ext uri="{FF2B5EF4-FFF2-40B4-BE49-F238E27FC236}">
                  <a16:creationId xmlns:a16="http://schemas.microsoft.com/office/drawing/2014/main" id="{683E357F-048C-FD45-B5CA-97F877786582}"/>
                </a:ext>
              </a:extLst>
            </p:cNvPr>
            <p:cNvSpPr/>
            <p:nvPr/>
          </p:nvSpPr>
          <p:spPr>
            <a:xfrm>
              <a:off x="4188600" y="2080800"/>
              <a:ext cx="199080" cy="160920"/>
            </a:xfrm>
            <a:custGeom>
              <a:avLst/>
              <a:gdLst/>
              <a:ahLst/>
              <a:cxnLst>
                <a:cxn ang="3cd4">
                  <a:pos x="hc" y="t"/>
                </a:cxn>
                <a:cxn ang="cd2">
                  <a:pos x="l" y="vc"/>
                </a:cxn>
                <a:cxn ang="cd4">
                  <a:pos x="hc" y="b"/>
                </a:cxn>
                <a:cxn ang="0">
                  <a:pos x="r" y="vc"/>
                </a:cxn>
              </a:cxnLst>
              <a:rect l="l" t="t" r="r" b="b"/>
              <a:pathLst>
                <a:path w="554" h="448">
                  <a:moveTo>
                    <a:pt x="431" y="204"/>
                  </a:moveTo>
                  <a:cubicBezTo>
                    <a:pt x="431" y="48"/>
                    <a:pt x="339" y="0"/>
                    <a:pt x="266" y="0"/>
                  </a:cubicBezTo>
                  <a:cubicBezTo>
                    <a:pt x="132" y="0"/>
                    <a:pt x="0" y="143"/>
                    <a:pt x="0" y="280"/>
                  </a:cubicBezTo>
                  <a:cubicBezTo>
                    <a:pt x="0" y="372"/>
                    <a:pt x="59" y="448"/>
                    <a:pt x="160" y="448"/>
                  </a:cubicBezTo>
                  <a:cubicBezTo>
                    <a:pt x="221" y="448"/>
                    <a:pt x="294" y="426"/>
                    <a:pt x="370" y="367"/>
                  </a:cubicBezTo>
                  <a:cubicBezTo>
                    <a:pt x="381" y="417"/>
                    <a:pt x="414" y="448"/>
                    <a:pt x="459" y="448"/>
                  </a:cubicBezTo>
                  <a:cubicBezTo>
                    <a:pt x="512" y="448"/>
                    <a:pt x="543" y="395"/>
                    <a:pt x="543" y="378"/>
                  </a:cubicBezTo>
                  <a:cubicBezTo>
                    <a:pt x="543" y="372"/>
                    <a:pt x="535" y="370"/>
                    <a:pt x="529" y="370"/>
                  </a:cubicBezTo>
                  <a:cubicBezTo>
                    <a:pt x="524" y="370"/>
                    <a:pt x="521" y="372"/>
                    <a:pt x="518" y="378"/>
                  </a:cubicBezTo>
                  <a:cubicBezTo>
                    <a:pt x="498" y="426"/>
                    <a:pt x="465" y="426"/>
                    <a:pt x="462" y="426"/>
                  </a:cubicBezTo>
                  <a:cubicBezTo>
                    <a:pt x="431" y="426"/>
                    <a:pt x="431" y="350"/>
                    <a:pt x="431" y="325"/>
                  </a:cubicBezTo>
                  <a:cubicBezTo>
                    <a:pt x="431" y="305"/>
                    <a:pt x="431" y="302"/>
                    <a:pt x="442" y="291"/>
                  </a:cubicBezTo>
                  <a:cubicBezTo>
                    <a:pt x="535" y="174"/>
                    <a:pt x="554" y="59"/>
                    <a:pt x="554" y="59"/>
                  </a:cubicBezTo>
                  <a:cubicBezTo>
                    <a:pt x="554" y="56"/>
                    <a:pt x="554" y="48"/>
                    <a:pt x="543" y="48"/>
                  </a:cubicBezTo>
                  <a:cubicBezTo>
                    <a:pt x="532" y="48"/>
                    <a:pt x="532" y="50"/>
                    <a:pt x="529" y="70"/>
                  </a:cubicBezTo>
                  <a:cubicBezTo>
                    <a:pt x="510" y="132"/>
                    <a:pt x="479" y="207"/>
                    <a:pt x="431" y="266"/>
                  </a:cubicBezTo>
                  <a:close/>
                  <a:moveTo>
                    <a:pt x="364" y="339"/>
                  </a:moveTo>
                  <a:cubicBezTo>
                    <a:pt x="277" y="417"/>
                    <a:pt x="202" y="426"/>
                    <a:pt x="162" y="426"/>
                  </a:cubicBezTo>
                  <a:cubicBezTo>
                    <a:pt x="104" y="426"/>
                    <a:pt x="73" y="384"/>
                    <a:pt x="73" y="319"/>
                  </a:cubicBezTo>
                  <a:cubicBezTo>
                    <a:pt x="73" y="272"/>
                    <a:pt x="98" y="162"/>
                    <a:pt x="132" y="112"/>
                  </a:cubicBezTo>
                  <a:cubicBezTo>
                    <a:pt x="176" y="42"/>
                    <a:pt x="230" y="22"/>
                    <a:pt x="266" y="22"/>
                  </a:cubicBezTo>
                  <a:cubicBezTo>
                    <a:pt x="364" y="22"/>
                    <a:pt x="364" y="151"/>
                    <a:pt x="364" y="230"/>
                  </a:cubicBezTo>
                  <a:cubicBezTo>
                    <a:pt x="364" y="266"/>
                    <a:pt x="364" y="322"/>
                    <a:pt x="364" y="33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9" name="Freeform 18">
              <a:extLst>
                <a:ext uri="{FF2B5EF4-FFF2-40B4-BE49-F238E27FC236}">
                  <a16:creationId xmlns:a16="http://schemas.microsoft.com/office/drawing/2014/main" id="{806BDEC7-BB93-F04D-85F3-BCABC0795637}"/>
                </a:ext>
              </a:extLst>
            </p:cNvPr>
            <p:cNvSpPr/>
            <p:nvPr/>
          </p:nvSpPr>
          <p:spPr>
            <a:xfrm>
              <a:off x="4540680" y="1829880"/>
              <a:ext cx="81360" cy="637560"/>
            </a:xfrm>
            <a:custGeom>
              <a:avLst/>
              <a:gdLst/>
              <a:ahLst/>
              <a:cxnLst>
                <a:cxn ang="3cd4">
                  <a:pos x="hc" y="t"/>
                </a:cxn>
                <a:cxn ang="cd2">
                  <a:pos x="l" y="vc"/>
                </a:cxn>
                <a:cxn ang="cd4">
                  <a:pos x="hc" y="b"/>
                </a:cxn>
                <a:cxn ang="0">
                  <a:pos x="r" y="vc"/>
                </a:cxn>
              </a:cxnLst>
              <a:rect l="l" t="t" r="r" b="b"/>
              <a:pathLst>
                <a:path w="227" h="1772">
                  <a:moveTo>
                    <a:pt x="0" y="1772"/>
                  </a:moveTo>
                  <a:lnTo>
                    <a:pt x="227" y="1772"/>
                  </a:lnTo>
                  <a:lnTo>
                    <a:pt x="227" y="1727"/>
                  </a:lnTo>
                  <a:lnTo>
                    <a:pt x="48" y="1727"/>
                  </a:lnTo>
                  <a:lnTo>
                    <a:pt x="48" y="48"/>
                  </a:lnTo>
                  <a:lnTo>
                    <a:pt x="227" y="48"/>
                  </a:lnTo>
                  <a:lnTo>
                    <a:pt x="227" y="0"/>
                  </a:lnTo>
                  <a:lnTo>
                    <a:pt x="0" y="0"/>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 name="Freeform 19">
              <a:extLst>
                <a:ext uri="{FF2B5EF4-FFF2-40B4-BE49-F238E27FC236}">
                  <a16:creationId xmlns:a16="http://schemas.microsoft.com/office/drawing/2014/main" id="{120C2D8A-995D-A445-9C3D-888A42501CAF}"/>
                </a:ext>
              </a:extLst>
            </p:cNvPr>
            <p:cNvSpPr/>
            <p:nvPr/>
          </p:nvSpPr>
          <p:spPr>
            <a:xfrm>
              <a:off x="4638240" y="2080800"/>
              <a:ext cx="144720" cy="160920"/>
            </a:xfrm>
            <a:custGeom>
              <a:avLst/>
              <a:gdLst/>
              <a:ahLst/>
              <a:cxnLst>
                <a:cxn ang="3cd4">
                  <a:pos x="hc" y="t"/>
                </a:cxn>
                <a:cxn ang="cd2">
                  <a:pos x="l" y="vc"/>
                </a:cxn>
                <a:cxn ang="cd4">
                  <a:pos x="hc" y="b"/>
                </a:cxn>
                <a:cxn ang="0">
                  <a:pos x="r" y="vc"/>
                </a:cxn>
              </a:cxnLst>
              <a:rect l="l" t="t" r="r" b="b"/>
              <a:pathLst>
                <a:path w="403" h="448">
                  <a:moveTo>
                    <a:pt x="59" y="378"/>
                  </a:moveTo>
                  <a:cubicBezTo>
                    <a:pt x="56" y="395"/>
                    <a:pt x="50" y="417"/>
                    <a:pt x="50" y="423"/>
                  </a:cubicBezTo>
                  <a:cubicBezTo>
                    <a:pt x="50" y="440"/>
                    <a:pt x="64" y="448"/>
                    <a:pt x="78" y="448"/>
                  </a:cubicBezTo>
                  <a:cubicBezTo>
                    <a:pt x="90" y="448"/>
                    <a:pt x="109" y="440"/>
                    <a:pt x="115" y="420"/>
                  </a:cubicBezTo>
                  <a:cubicBezTo>
                    <a:pt x="118" y="417"/>
                    <a:pt x="151" y="283"/>
                    <a:pt x="154" y="263"/>
                  </a:cubicBezTo>
                  <a:cubicBezTo>
                    <a:pt x="162" y="232"/>
                    <a:pt x="179" y="162"/>
                    <a:pt x="188" y="134"/>
                  </a:cubicBezTo>
                  <a:cubicBezTo>
                    <a:pt x="190" y="123"/>
                    <a:pt x="218" y="76"/>
                    <a:pt x="241" y="53"/>
                  </a:cubicBezTo>
                  <a:cubicBezTo>
                    <a:pt x="249" y="48"/>
                    <a:pt x="277" y="22"/>
                    <a:pt x="322" y="22"/>
                  </a:cubicBezTo>
                  <a:cubicBezTo>
                    <a:pt x="347" y="22"/>
                    <a:pt x="361" y="34"/>
                    <a:pt x="364" y="34"/>
                  </a:cubicBezTo>
                  <a:cubicBezTo>
                    <a:pt x="333" y="39"/>
                    <a:pt x="311" y="62"/>
                    <a:pt x="311" y="87"/>
                  </a:cubicBezTo>
                  <a:cubicBezTo>
                    <a:pt x="311" y="104"/>
                    <a:pt x="322" y="123"/>
                    <a:pt x="350" y="123"/>
                  </a:cubicBezTo>
                  <a:cubicBezTo>
                    <a:pt x="375" y="123"/>
                    <a:pt x="403" y="101"/>
                    <a:pt x="403" y="64"/>
                  </a:cubicBezTo>
                  <a:cubicBezTo>
                    <a:pt x="403" y="31"/>
                    <a:pt x="372" y="0"/>
                    <a:pt x="322" y="0"/>
                  </a:cubicBezTo>
                  <a:cubicBezTo>
                    <a:pt x="258" y="0"/>
                    <a:pt x="213" y="48"/>
                    <a:pt x="193" y="76"/>
                  </a:cubicBezTo>
                  <a:cubicBezTo>
                    <a:pt x="188" y="31"/>
                    <a:pt x="151" y="0"/>
                    <a:pt x="104" y="0"/>
                  </a:cubicBezTo>
                  <a:cubicBezTo>
                    <a:pt x="59" y="0"/>
                    <a:pt x="39" y="39"/>
                    <a:pt x="31" y="56"/>
                  </a:cubicBezTo>
                  <a:cubicBezTo>
                    <a:pt x="14" y="90"/>
                    <a:pt x="0" y="148"/>
                    <a:pt x="0" y="151"/>
                  </a:cubicBezTo>
                  <a:cubicBezTo>
                    <a:pt x="0" y="162"/>
                    <a:pt x="11" y="162"/>
                    <a:pt x="11" y="162"/>
                  </a:cubicBezTo>
                  <a:cubicBezTo>
                    <a:pt x="22" y="162"/>
                    <a:pt x="22" y="162"/>
                    <a:pt x="28" y="140"/>
                  </a:cubicBezTo>
                  <a:cubicBezTo>
                    <a:pt x="45" y="70"/>
                    <a:pt x="64" y="22"/>
                    <a:pt x="101" y="22"/>
                  </a:cubicBezTo>
                  <a:cubicBezTo>
                    <a:pt x="118" y="22"/>
                    <a:pt x="132" y="31"/>
                    <a:pt x="132" y="67"/>
                  </a:cubicBezTo>
                  <a:cubicBezTo>
                    <a:pt x="132" y="87"/>
                    <a:pt x="129" y="98"/>
                    <a:pt x="115" y="15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 name="Freeform 20">
              <a:extLst>
                <a:ext uri="{FF2B5EF4-FFF2-40B4-BE49-F238E27FC236}">
                  <a16:creationId xmlns:a16="http://schemas.microsoft.com/office/drawing/2014/main" id="{449F0DDF-B254-5046-A1B2-EAEE5910C48C}"/>
                </a:ext>
              </a:extLst>
            </p:cNvPr>
            <p:cNvSpPr/>
            <p:nvPr/>
          </p:nvSpPr>
          <p:spPr>
            <a:xfrm>
              <a:off x="4896360" y="2030400"/>
              <a:ext cx="236520" cy="236520"/>
            </a:xfrm>
            <a:custGeom>
              <a:avLst/>
              <a:gdLst/>
              <a:ahLst/>
              <a:cxnLst>
                <a:cxn ang="3cd4">
                  <a:pos x="hc" y="t"/>
                </a:cxn>
                <a:cxn ang="cd2">
                  <a:pos x="l" y="vc"/>
                </a:cxn>
                <a:cxn ang="cd4">
                  <a:pos x="hc" y="b"/>
                </a:cxn>
                <a:cxn ang="0">
                  <a:pos x="r" y="vc"/>
                </a:cxn>
              </a:cxnLst>
              <a:rect l="l" t="t" r="r" b="b"/>
              <a:pathLst>
                <a:path w="658" h="658">
                  <a:moveTo>
                    <a:pt x="350" y="350"/>
                  </a:moveTo>
                  <a:lnTo>
                    <a:pt x="624" y="350"/>
                  </a:lnTo>
                  <a:cubicBezTo>
                    <a:pt x="638" y="350"/>
                    <a:pt x="658" y="350"/>
                    <a:pt x="658" y="330"/>
                  </a:cubicBezTo>
                  <a:cubicBezTo>
                    <a:pt x="658" y="308"/>
                    <a:pt x="638" y="308"/>
                    <a:pt x="624" y="308"/>
                  </a:cubicBezTo>
                  <a:lnTo>
                    <a:pt x="350" y="308"/>
                  </a:lnTo>
                  <a:lnTo>
                    <a:pt x="350" y="34"/>
                  </a:lnTo>
                  <a:cubicBezTo>
                    <a:pt x="350" y="20"/>
                    <a:pt x="350" y="0"/>
                    <a:pt x="330" y="0"/>
                  </a:cubicBezTo>
                  <a:cubicBezTo>
                    <a:pt x="308" y="0"/>
                    <a:pt x="308" y="20"/>
                    <a:pt x="308" y="34"/>
                  </a:cubicBezTo>
                  <a:lnTo>
                    <a:pt x="308" y="308"/>
                  </a:lnTo>
                  <a:lnTo>
                    <a:pt x="34" y="308"/>
                  </a:lnTo>
                  <a:cubicBezTo>
                    <a:pt x="20" y="308"/>
                    <a:pt x="0" y="308"/>
                    <a:pt x="0" y="330"/>
                  </a:cubicBezTo>
                  <a:cubicBezTo>
                    <a:pt x="0" y="350"/>
                    <a:pt x="20" y="350"/>
                    <a:pt x="34" y="350"/>
                  </a:cubicBezTo>
                  <a:lnTo>
                    <a:pt x="308" y="350"/>
                  </a:lnTo>
                  <a:lnTo>
                    <a:pt x="308" y="624"/>
                  </a:lnTo>
                  <a:cubicBezTo>
                    <a:pt x="308" y="638"/>
                    <a:pt x="308" y="658"/>
                    <a:pt x="330" y="658"/>
                  </a:cubicBezTo>
                  <a:cubicBezTo>
                    <a:pt x="350" y="658"/>
                    <a:pt x="350" y="638"/>
                    <a:pt x="350" y="62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2" name="Freeform 21">
              <a:extLst>
                <a:ext uri="{FF2B5EF4-FFF2-40B4-BE49-F238E27FC236}">
                  <a16:creationId xmlns:a16="http://schemas.microsoft.com/office/drawing/2014/main" id="{5596DEEB-5E35-2F4D-AE70-B10A46E8A31F}"/>
                </a:ext>
              </a:extLst>
            </p:cNvPr>
            <p:cNvSpPr/>
            <p:nvPr/>
          </p:nvSpPr>
          <p:spPr>
            <a:xfrm>
              <a:off x="5236920" y="2080800"/>
              <a:ext cx="187200" cy="233640"/>
            </a:xfrm>
            <a:custGeom>
              <a:avLst/>
              <a:gdLst/>
              <a:ahLst/>
              <a:cxnLst>
                <a:cxn ang="3cd4">
                  <a:pos x="hc" y="t"/>
                </a:cxn>
                <a:cxn ang="cd2">
                  <a:pos x="l" y="vc"/>
                </a:cxn>
                <a:cxn ang="cd4">
                  <a:pos x="hc" y="b"/>
                </a:cxn>
                <a:cxn ang="0">
                  <a:pos x="r" y="vc"/>
                </a:cxn>
              </a:cxnLst>
              <a:rect l="l" t="t" r="r" b="b"/>
              <a:pathLst>
                <a:path w="521" h="650">
                  <a:moveTo>
                    <a:pt x="22" y="185"/>
                  </a:moveTo>
                  <a:cubicBezTo>
                    <a:pt x="62" y="73"/>
                    <a:pt x="168" y="70"/>
                    <a:pt x="179" y="70"/>
                  </a:cubicBezTo>
                  <a:cubicBezTo>
                    <a:pt x="330" y="70"/>
                    <a:pt x="342" y="244"/>
                    <a:pt x="342" y="322"/>
                  </a:cubicBezTo>
                  <a:cubicBezTo>
                    <a:pt x="342" y="384"/>
                    <a:pt x="336" y="400"/>
                    <a:pt x="328" y="420"/>
                  </a:cubicBezTo>
                  <a:cubicBezTo>
                    <a:pt x="308" y="490"/>
                    <a:pt x="277" y="605"/>
                    <a:pt x="277" y="633"/>
                  </a:cubicBezTo>
                  <a:cubicBezTo>
                    <a:pt x="277" y="641"/>
                    <a:pt x="283" y="650"/>
                    <a:pt x="291" y="650"/>
                  </a:cubicBezTo>
                  <a:cubicBezTo>
                    <a:pt x="302" y="650"/>
                    <a:pt x="311" y="627"/>
                    <a:pt x="322" y="591"/>
                  </a:cubicBezTo>
                  <a:cubicBezTo>
                    <a:pt x="344" y="507"/>
                    <a:pt x="356" y="451"/>
                    <a:pt x="358" y="420"/>
                  </a:cubicBezTo>
                  <a:cubicBezTo>
                    <a:pt x="361" y="406"/>
                    <a:pt x="361" y="395"/>
                    <a:pt x="367" y="381"/>
                  </a:cubicBezTo>
                  <a:cubicBezTo>
                    <a:pt x="398" y="283"/>
                    <a:pt x="462" y="137"/>
                    <a:pt x="501" y="59"/>
                  </a:cubicBezTo>
                  <a:cubicBezTo>
                    <a:pt x="507" y="48"/>
                    <a:pt x="521" y="25"/>
                    <a:pt x="521" y="20"/>
                  </a:cubicBezTo>
                  <a:cubicBezTo>
                    <a:pt x="521" y="11"/>
                    <a:pt x="510" y="11"/>
                    <a:pt x="507" y="11"/>
                  </a:cubicBezTo>
                  <a:cubicBezTo>
                    <a:pt x="504" y="11"/>
                    <a:pt x="498" y="11"/>
                    <a:pt x="496" y="17"/>
                  </a:cubicBezTo>
                  <a:cubicBezTo>
                    <a:pt x="445" y="112"/>
                    <a:pt x="406" y="210"/>
                    <a:pt x="364" y="311"/>
                  </a:cubicBezTo>
                  <a:cubicBezTo>
                    <a:pt x="364" y="280"/>
                    <a:pt x="364" y="204"/>
                    <a:pt x="325" y="109"/>
                  </a:cubicBezTo>
                  <a:cubicBezTo>
                    <a:pt x="300" y="48"/>
                    <a:pt x="260" y="0"/>
                    <a:pt x="193" y="0"/>
                  </a:cubicBezTo>
                  <a:cubicBezTo>
                    <a:pt x="70" y="0"/>
                    <a:pt x="0" y="151"/>
                    <a:pt x="0" y="182"/>
                  </a:cubicBezTo>
                  <a:cubicBezTo>
                    <a:pt x="0" y="190"/>
                    <a:pt x="8" y="190"/>
                    <a:pt x="20" y="19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3" name="Freeform 22">
              <a:extLst>
                <a:ext uri="{FF2B5EF4-FFF2-40B4-BE49-F238E27FC236}">
                  <a16:creationId xmlns:a16="http://schemas.microsoft.com/office/drawing/2014/main" id="{17389E5C-DBF1-744B-AF75-F1E36086BC43}"/>
                </a:ext>
              </a:extLst>
            </p:cNvPr>
            <p:cNvSpPr/>
            <p:nvPr/>
          </p:nvSpPr>
          <p:spPr>
            <a:xfrm>
              <a:off x="5504040" y="2080800"/>
              <a:ext cx="276840" cy="156960"/>
            </a:xfrm>
            <a:custGeom>
              <a:avLst/>
              <a:gdLst/>
              <a:ahLst/>
              <a:cxnLst>
                <a:cxn ang="3cd4">
                  <a:pos x="hc" y="t"/>
                </a:cxn>
                <a:cxn ang="cd2">
                  <a:pos x="l" y="vc"/>
                </a:cxn>
                <a:cxn ang="cd4">
                  <a:pos x="hc" y="b"/>
                </a:cxn>
                <a:cxn ang="0">
                  <a:pos x="r" y="vc"/>
                </a:cxn>
              </a:cxnLst>
              <a:rect l="l" t="t" r="r" b="b"/>
              <a:pathLst>
                <a:path w="770" h="437">
                  <a:moveTo>
                    <a:pt x="78" y="98"/>
                  </a:moveTo>
                  <a:lnTo>
                    <a:pt x="78" y="361"/>
                  </a:lnTo>
                  <a:cubicBezTo>
                    <a:pt x="78" y="406"/>
                    <a:pt x="67" y="406"/>
                    <a:pt x="0" y="406"/>
                  </a:cubicBezTo>
                  <a:lnTo>
                    <a:pt x="0" y="437"/>
                  </a:lnTo>
                  <a:cubicBezTo>
                    <a:pt x="34" y="437"/>
                    <a:pt x="84" y="434"/>
                    <a:pt x="112" y="434"/>
                  </a:cubicBezTo>
                  <a:cubicBezTo>
                    <a:pt x="137" y="434"/>
                    <a:pt x="188" y="437"/>
                    <a:pt x="221" y="437"/>
                  </a:cubicBezTo>
                  <a:lnTo>
                    <a:pt x="221" y="406"/>
                  </a:lnTo>
                  <a:cubicBezTo>
                    <a:pt x="157" y="406"/>
                    <a:pt x="146" y="406"/>
                    <a:pt x="146" y="361"/>
                  </a:cubicBezTo>
                  <a:lnTo>
                    <a:pt x="146" y="179"/>
                  </a:lnTo>
                  <a:cubicBezTo>
                    <a:pt x="146" y="78"/>
                    <a:pt x="216" y="22"/>
                    <a:pt x="277" y="22"/>
                  </a:cubicBezTo>
                  <a:cubicBezTo>
                    <a:pt x="342" y="22"/>
                    <a:pt x="353" y="76"/>
                    <a:pt x="353" y="132"/>
                  </a:cubicBezTo>
                  <a:lnTo>
                    <a:pt x="353" y="361"/>
                  </a:lnTo>
                  <a:cubicBezTo>
                    <a:pt x="353" y="406"/>
                    <a:pt x="342" y="406"/>
                    <a:pt x="274" y="406"/>
                  </a:cubicBezTo>
                  <a:lnTo>
                    <a:pt x="274" y="437"/>
                  </a:lnTo>
                  <a:cubicBezTo>
                    <a:pt x="308" y="437"/>
                    <a:pt x="358" y="434"/>
                    <a:pt x="386" y="434"/>
                  </a:cubicBezTo>
                  <a:cubicBezTo>
                    <a:pt x="412" y="434"/>
                    <a:pt x="462" y="437"/>
                    <a:pt x="496" y="437"/>
                  </a:cubicBezTo>
                  <a:lnTo>
                    <a:pt x="496" y="406"/>
                  </a:lnTo>
                  <a:cubicBezTo>
                    <a:pt x="431" y="406"/>
                    <a:pt x="420" y="406"/>
                    <a:pt x="420" y="361"/>
                  </a:cubicBezTo>
                  <a:lnTo>
                    <a:pt x="420" y="179"/>
                  </a:lnTo>
                  <a:cubicBezTo>
                    <a:pt x="420" y="78"/>
                    <a:pt x="490" y="22"/>
                    <a:pt x="554" y="22"/>
                  </a:cubicBezTo>
                  <a:cubicBezTo>
                    <a:pt x="616" y="22"/>
                    <a:pt x="627" y="76"/>
                    <a:pt x="627" y="132"/>
                  </a:cubicBezTo>
                  <a:lnTo>
                    <a:pt x="627" y="361"/>
                  </a:lnTo>
                  <a:cubicBezTo>
                    <a:pt x="627" y="406"/>
                    <a:pt x="616" y="406"/>
                    <a:pt x="549" y="406"/>
                  </a:cubicBezTo>
                  <a:lnTo>
                    <a:pt x="549" y="437"/>
                  </a:lnTo>
                  <a:cubicBezTo>
                    <a:pt x="582" y="437"/>
                    <a:pt x="633" y="434"/>
                    <a:pt x="661" y="434"/>
                  </a:cubicBezTo>
                  <a:cubicBezTo>
                    <a:pt x="686" y="434"/>
                    <a:pt x="736" y="437"/>
                    <a:pt x="770" y="437"/>
                  </a:cubicBezTo>
                  <a:lnTo>
                    <a:pt x="770" y="406"/>
                  </a:lnTo>
                  <a:cubicBezTo>
                    <a:pt x="720" y="406"/>
                    <a:pt x="694" y="406"/>
                    <a:pt x="694" y="378"/>
                  </a:cubicBezTo>
                  <a:lnTo>
                    <a:pt x="694" y="188"/>
                  </a:lnTo>
                  <a:cubicBezTo>
                    <a:pt x="694" y="104"/>
                    <a:pt x="694" y="73"/>
                    <a:pt x="664" y="36"/>
                  </a:cubicBezTo>
                  <a:cubicBezTo>
                    <a:pt x="650" y="20"/>
                    <a:pt x="616" y="0"/>
                    <a:pt x="560" y="0"/>
                  </a:cubicBezTo>
                  <a:cubicBezTo>
                    <a:pt x="476" y="0"/>
                    <a:pt x="434" y="59"/>
                    <a:pt x="417" y="98"/>
                  </a:cubicBezTo>
                  <a:cubicBezTo>
                    <a:pt x="403" y="11"/>
                    <a:pt x="330" y="0"/>
                    <a:pt x="286" y="0"/>
                  </a:cubicBezTo>
                  <a:cubicBezTo>
                    <a:pt x="213" y="0"/>
                    <a:pt x="168" y="42"/>
                    <a:pt x="140" y="104"/>
                  </a:cubicBezTo>
                  <a:lnTo>
                    <a:pt x="140" y="0"/>
                  </a:lnTo>
                  <a:lnTo>
                    <a:pt x="0" y="11"/>
                  </a:lnTo>
                  <a:lnTo>
                    <a:pt x="0" y="42"/>
                  </a:lnTo>
                  <a:cubicBezTo>
                    <a:pt x="70" y="42"/>
                    <a:pt x="78" y="48"/>
                    <a:pt x="78" y="9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4" name="Freeform 23">
              <a:extLst>
                <a:ext uri="{FF2B5EF4-FFF2-40B4-BE49-F238E27FC236}">
                  <a16:creationId xmlns:a16="http://schemas.microsoft.com/office/drawing/2014/main" id="{399644CF-74D2-8A48-A6EE-A7409056ACBB}"/>
                </a:ext>
              </a:extLst>
            </p:cNvPr>
            <p:cNvSpPr/>
            <p:nvPr/>
          </p:nvSpPr>
          <p:spPr>
            <a:xfrm>
              <a:off x="5802480" y="2079000"/>
              <a:ext cx="160920" cy="163080"/>
            </a:xfrm>
            <a:custGeom>
              <a:avLst/>
              <a:gdLst/>
              <a:ahLst/>
              <a:cxnLst>
                <a:cxn ang="3cd4">
                  <a:pos x="hc" y="t"/>
                </a:cxn>
                <a:cxn ang="cd2">
                  <a:pos x="l" y="vc"/>
                </a:cxn>
                <a:cxn ang="cd4">
                  <a:pos x="hc" y="b"/>
                </a:cxn>
                <a:cxn ang="0">
                  <a:pos x="r" y="vc"/>
                </a:cxn>
              </a:cxnLst>
              <a:rect l="l" t="t" r="r" b="b"/>
              <a:pathLst>
                <a:path w="448" h="454">
                  <a:moveTo>
                    <a:pt x="288" y="370"/>
                  </a:moveTo>
                  <a:cubicBezTo>
                    <a:pt x="291" y="409"/>
                    <a:pt x="319" y="451"/>
                    <a:pt x="367" y="451"/>
                  </a:cubicBezTo>
                  <a:cubicBezTo>
                    <a:pt x="386" y="451"/>
                    <a:pt x="448" y="437"/>
                    <a:pt x="448" y="356"/>
                  </a:cubicBezTo>
                  <a:lnTo>
                    <a:pt x="448" y="300"/>
                  </a:lnTo>
                  <a:lnTo>
                    <a:pt x="423" y="300"/>
                  </a:lnTo>
                  <a:lnTo>
                    <a:pt x="423" y="356"/>
                  </a:lnTo>
                  <a:cubicBezTo>
                    <a:pt x="423" y="412"/>
                    <a:pt x="398" y="420"/>
                    <a:pt x="386" y="420"/>
                  </a:cubicBezTo>
                  <a:cubicBezTo>
                    <a:pt x="353" y="420"/>
                    <a:pt x="350" y="375"/>
                    <a:pt x="350" y="370"/>
                  </a:cubicBezTo>
                  <a:lnTo>
                    <a:pt x="350" y="171"/>
                  </a:lnTo>
                  <a:cubicBezTo>
                    <a:pt x="350" y="129"/>
                    <a:pt x="350" y="92"/>
                    <a:pt x="314" y="53"/>
                  </a:cubicBezTo>
                  <a:cubicBezTo>
                    <a:pt x="274" y="17"/>
                    <a:pt x="227" y="0"/>
                    <a:pt x="179" y="0"/>
                  </a:cubicBezTo>
                  <a:cubicBezTo>
                    <a:pt x="98" y="0"/>
                    <a:pt x="28" y="48"/>
                    <a:pt x="28" y="112"/>
                  </a:cubicBezTo>
                  <a:cubicBezTo>
                    <a:pt x="28" y="143"/>
                    <a:pt x="48" y="160"/>
                    <a:pt x="76" y="160"/>
                  </a:cubicBezTo>
                  <a:cubicBezTo>
                    <a:pt x="101" y="160"/>
                    <a:pt x="120" y="140"/>
                    <a:pt x="120" y="112"/>
                  </a:cubicBezTo>
                  <a:cubicBezTo>
                    <a:pt x="120" y="101"/>
                    <a:pt x="115" y="67"/>
                    <a:pt x="70" y="67"/>
                  </a:cubicBezTo>
                  <a:cubicBezTo>
                    <a:pt x="95" y="34"/>
                    <a:pt x="146" y="22"/>
                    <a:pt x="176" y="22"/>
                  </a:cubicBezTo>
                  <a:cubicBezTo>
                    <a:pt x="224" y="22"/>
                    <a:pt x="280" y="62"/>
                    <a:pt x="280" y="148"/>
                  </a:cubicBezTo>
                  <a:lnTo>
                    <a:pt x="280" y="185"/>
                  </a:lnTo>
                  <a:cubicBezTo>
                    <a:pt x="230" y="188"/>
                    <a:pt x="162" y="190"/>
                    <a:pt x="98" y="221"/>
                  </a:cubicBezTo>
                  <a:cubicBezTo>
                    <a:pt x="25" y="255"/>
                    <a:pt x="0" y="305"/>
                    <a:pt x="0" y="350"/>
                  </a:cubicBezTo>
                  <a:cubicBezTo>
                    <a:pt x="0" y="428"/>
                    <a:pt x="95" y="454"/>
                    <a:pt x="160" y="454"/>
                  </a:cubicBezTo>
                  <a:cubicBezTo>
                    <a:pt x="224" y="454"/>
                    <a:pt x="269" y="414"/>
                    <a:pt x="288" y="370"/>
                  </a:cubicBezTo>
                  <a:close/>
                  <a:moveTo>
                    <a:pt x="280" y="207"/>
                  </a:moveTo>
                  <a:lnTo>
                    <a:pt x="280" y="305"/>
                  </a:lnTo>
                  <a:cubicBezTo>
                    <a:pt x="280" y="400"/>
                    <a:pt x="210" y="434"/>
                    <a:pt x="165" y="434"/>
                  </a:cubicBezTo>
                  <a:cubicBezTo>
                    <a:pt x="118" y="434"/>
                    <a:pt x="76" y="398"/>
                    <a:pt x="76" y="347"/>
                  </a:cubicBezTo>
                  <a:cubicBezTo>
                    <a:pt x="76" y="294"/>
                    <a:pt x="118" y="213"/>
                    <a:pt x="280" y="20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5" name="Freeform 24">
              <a:extLst>
                <a:ext uri="{FF2B5EF4-FFF2-40B4-BE49-F238E27FC236}">
                  <a16:creationId xmlns:a16="http://schemas.microsoft.com/office/drawing/2014/main" id="{0CD2FAF0-F853-9844-A914-5486F119096F}"/>
                </a:ext>
              </a:extLst>
            </p:cNvPr>
            <p:cNvSpPr/>
            <p:nvPr/>
          </p:nvSpPr>
          <p:spPr>
            <a:xfrm>
              <a:off x="5969879" y="2084760"/>
              <a:ext cx="178920" cy="153000"/>
            </a:xfrm>
            <a:custGeom>
              <a:avLst/>
              <a:gdLst/>
              <a:ahLst/>
              <a:cxnLst>
                <a:cxn ang="3cd4">
                  <a:pos x="hc" y="t"/>
                </a:cxn>
                <a:cxn ang="cd2">
                  <a:pos x="l" y="vc"/>
                </a:cxn>
                <a:cxn ang="cd4">
                  <a:pos x="hc" y="b"/>
                </a:cxn>
                <a:cxn ang="0">
                  <a:pos x="r" y="vc"/>
                </a:cxn>
              </a:cxnLst>
              <a:rect l="l" t="t" r="r" b="b"/>
              <a:pathLst>
                <a:path w="498" h="426">
                  <a:moveTo>
                    <a:pt x="272" y="193"/>
                  </a:moveTo>
                  <a:cubicBezTo>
                    <a:pt x="302" y="157"/>
                    <a:pt x="339" y="109"/>
                    <a:pt x="364" y="81"/>
                  </a:cubicBezTo>
                  <a:cubicBezTo>
                    <a:pt x="395" y="48"/>
                    <a:pt x="434" y="31"/>
                    <a:pt x="482" y="31"/>
                  </a:cubicBezTo>
                  <a:lnTo>
                    <a:pt x="482" y="0"/>
                  </a:lnTo>
                  <a:cubicBezTo>
                    <a:pt x="456" y="3"/>
                    <a:pt x="426" y="3"/>
                    <a:pt x="400" y="3"/>
                  </a:cubicBezTo>
                  <a:cubicBezTo>
                    <a:pt x="370" y="3"/>
                    <a:pt x="316" y="0"/>
                    <a:pt x="305" y="0"/>
                  </a:cubicBezTo>
                  <a:lnTo>
                    <a:pt x="305" y="31"/>
                  </a:lnTo>
                  <a:cubicBezTo>
                    <a:pt x="325" y="34"/>
                    <a:pt x="333" y="45"/>
                    <a:pt x="333" y="62"/>
                  </a:cubicBezTo>
                  <a:cubicBezTo>
                    <a:pt x="333" y="78"/>
                    <a:pt x="325" y="90"/>
                    <a:pt x="319" y="95"/>
                  </a:cubicBezTo>
                  <a:lnTo>
                    <a:pt x="258" y="174"/>
                  </a:lnTo>
                  <a:lnTo>
                    <a:pt x="179" y="73"/>
                  </a:lnTo>
                  <a:cubicBezTo>
                    <a:pt x="171" y="64"/>
                    <a:pt x="171" y="62"/>
                    <a:pt x="171" y="56"/>
                  </a:cubicBezTo>
                  <a:cubicBezTo>
                    <a:pt x="171" y="42"/>
                    <a:pt x="185" y="31"/>
                    <a:pt x="207" y="31"/>
                  </a:cubicBezTo>
                  <a:lnTo>
                    <a:pt x="207" y="0"/>
                  </a:lnTo>
                  <a:cubicBezTo>
                    <a:pt x="179" y="0"/>
                    <a:pt x="115" y="3"/>
                    <a:pt x="98" y="3"/>
                  </a:cubicBezTo>
                  <a:cubicBezTo>
                    <a:pt x="78" y="3"/>
                    <a:pt x="31" y="3"/>
                    <a:pt x="6" y="0"/>
                  </a:cubicBezTo>
                  <a:lnTo>
                    <a:pt x="6" y="31"/>
                  </a:lnTo>
                  <a:cubicBezTo>
                    <a:pt x="76" y="31"/>
                    <a:pt x="76" y="31"/>
                    <a:pt x="120" y="92"/>
                  </a:cubicBezTo>
                  <a:lnTo>
                    <a:pt x="218" y="218"/>
                  </a:lnTo>
                  <a:lnTo>
                    <a:pt x="126" y="336"/>
                  </a:lnTo>
                  <a:cubicBezTo>
                    <a:pt x="78" y="395"/>
                    <a:pt x="20" y="398"/>
                    <a:pt x="0" y="398"/>
                  </a:cubicBezTo>
                  <a:lnTo>
                    <a:pt x="0" y="426"/>
                  </a:lnTo>
                  <a:cubicBezTo>
                    <a:pt x="25" y="426"/>
                    <a:pt x="56" y="423"/>
                    <a:pt x="81" y="423"/>
                  </a:cubicBezTo>
                  <a:cubicBezTo>
                    <a:pt x="112" y="423"/>
                    <a:pt x="151" y="426"/>
                    <a:pt x="176" y="426"/>
                  </a:cubicBezTo>
                  <a:lnTo>
                    <a:pt x="176" y="398"/>
                  </a:lnTo>
                  <a:cubicBezTo>
                    <a:pt x="154" y="392"/>
                    <a:pt x="148" y="381"/>
                    <a:pt x="148" y="367"/>
                  </a:cubicBezTo>
                  <a:cubicBezTo>
                    <a:pt x="148" y="344"/>
                    <a:pt x="176" y="311"/>
                    <a:pt x="235" y="241"/>
                  </a:cubicBezTo>
                  <a:lnTo>
                    <a:pt x="311" y="339"/>
                  </a:lnTo>
                  <a:cubicBezTo>
                    <a:pt x="319" y="350"/>
                    <a:pt x="333" y="367"/>
                    <a:pt x="333" y="372"/>
                  </a:cubicBezTo>
                  <a:cubicBezTo>
                    <a:pt x="333" y="381"/>
                    <a:pt x="325" y="395"/>
                    <a:pt x="297" y="398"/>
                  </a:cubicBezTo>
                  <a:lnTo>
                    <a:pt x="297" y="426"/>
                  </a:lnTo>
                  <a:cubicBezTo>
                    <a:pt x="328" y="426"/>
                    <a:pt x="381" y="423"/>
                    <a:pt x="403" y="423"/>
                  </a:cubicBezTo>
                  <a:cubicBezTo>
                    <a:pt x="431" y="423"/>
                    <a:pt x="470" y="426"/>
                    <a:pt x="498" y="426"/>
                  </a:cubicBezTo>
                  <a:lnTo>
                    <a:pt x="498" y="398"/>
                  </a:lnTo>
                  <a:cubicBezTo>
                    <a:pt x="445" y="398"/>
                    <a:pt x="428" y="395"/>
                    <a:pt x="406" y="36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6" name="Freeform 25">
              <a:extLst>
                <a:ext uri="{FF2B5EF4-FFF2-40B4-BE49-F238E27FC236}">
                  <a16:creationId xmlns:a16="http://schemas.microsoft.com/office/drawing/2014/main" id="{00B5F635-E5A9-0042-9661-90316A39A5DC}"/>
                </a:ext>
              </a:extLst>
            </p:cNvPr>
            <p:cNvSpPr/>
            <p:nvPr/>
          </p:nvSpPr>
          <p:spPr>
            <a:xfrm>
              <a:off x="5712840" y="2355840"/>
              <a:ext cx="126720" cy="112680"/>
            </a:xfrm>
            <a:custGeom>
              <a:avLst/>
              <a:gdLst/>
              <a:ahLst/>
              <a:cxnLst>
                <a:cxn ang="3cd4">
                  <a:pos x="hc" y="t"/>
                </a:cxn>
                <a:cxn ang="cd2">
                  <a:pos x="l" y="vc"/>
                </a:cxn>
                <a:cxn ang="cd4">
                  <a:pos x="hc" y="b"/>
                </a:cxn>
                <a:cxn ang="0">
                  <a:pos x="r" y="vc"/>
                </a:cxn>
              </a:cxnLst>
              <a:rect l="l" t="t" r="r" b="b"/>
              <a:pathLst>
                <a:path w="353" h="314">
                  <a:moveTo>
                    <a:pt x="252" y="42"/>
                  </a:moveTo>
                  <a:cubicBezTo>
                    <a:pt x="235" y="17"/>
                    <a:pt x="213" y="0"/>
                    <a:pt x="179" y="0"/>
                  </a:cubicBezTo>
                  <a:cubicBezTo>
                    <a:pt x="90" y="0"/>
                    <a:pt x="0" y="98"/>
                    <a:pt x="0" y="199"/>
                  </a:cubicBezTo>
                  <a:cubicBezTo>
                    <a:pt x="0" y="266"/>
                    <a:pt x="45" y="314"/>
                    <a:pt x="104" y="314"/>
                  </a:cubicBezTo>
                  <a:cubicBezTo>
                    <a:pt x="143" y="314"/>
                    <a:pt x="176" y="291"/>
                    <a:pt x="204" y="266"/>
                  </a:cubicBezTo>
                  <a:cubicBezTo>
                    <a:pt x="216" y="305"/>
                    <a:pt x="258" y="314"/>
                    <a:pt x="274" y="314"/>
                  </a:cubicBezTo>
                  <a:cubicBezTo>
                    <a:pt x="300" y="314"/>
                    <a:pt x="316" y="297"/>
                    <a:pt x="330" y="277"/>
                  </a:cubicBezTo>
                  <a:cubicBezTo>
                    <a:pt x="344" y="249"/>
                    <a:pt x="353" y="210"/>
                    <a:pt x="353" y="207"/>
                  </a:cubicBezTo>
                  <a:cubicBezTo>
                    <a:pt x="353" y="199"/>
                    <a:pt x="344" y="199"/>
                    <a:pt x="344" y="199"/>
                  </a:cubicBezTo>
                  <a:cubicBezTo>
                    <a:pt x="333" y="199"/>
                    <a:pt x="333" y="202"/>
                    <a:pt x="328" y="218"/>
                  </a:cubicBezTo>
                  <a:cubicBezTo>
                    <a:pt x="319" y="252"/>
                    <a:pt x="305" y="294"/>
                    <a:pt x="277" y="294"/>
                  </a:cubicBezTo>
                  <a:cubicBezTo>
                    <a:pt x="260" y="294"/>
                    <a:pt x="255" y="280"/>
                    <a:pt x="255" y="260"/>
                  </a:cubicBezTo>
                  <a:cubicBezTo>
                    <a:pt x="255" y="249"/>
                    <a:pt x="260" y="224"/>
                    <a:pt x="263" y="204"/>
                  </a:cubicBezTo>
                  <a:cubicBezTo>
                    <a:pt x="269" y="188"/>
                    <a:pt x="277" y="157"/>
                    <a:pt x="280" y="143"/>
                  </a:cubicBezTo>
                  <a:lnTo>
                    <a:pt x="294" y="90"/>
                  </a:lnTo>
                  <a:cubicBezTo>
                    <a:pt x="297" y="73"/>
                    <a:pt x="305" y="39"/>
                    <a:pt x="305" y="36"/>
                  </a:cubicBezTo>
                  <a:cubicBezTo>
                    <a:pt x="305" y="20"/>
                    <a:pt x="294" y="14"/>
                    <a:pt x="283" y="14"/>
                  </a:cubicBezTo>
                  <a:cubicBezTo>
                    <a:pt x="272" y="14"/>
                    <a:pt x="255" y="22"/>
                    <a:pt x="252" y="42"/>
                  </a:cubicBezTo>
                  <a:close/>
                  <a:moveTo>
                    <a:pt x="207" y="218"/>
                  </a:moveTo>
                  <a:cubicBezTo>
                    <a:pt x="202" y="238"/>
                    <a:pt x="185" y="252"/>
                    <a:pt x="171" y="266"/>
                  </a:cubicBezTo>
                  <a:cubicBezTo>
                    <a:pt x="165" y="272"/>
                    <a:pt x="137" y="294"/>
                    <a:pt x="106" y="294"/>
                  </a:cubicBezTo>
                  <a:cubicBezTo>
                    <a:pt x="81" y="294"/>
                    <a:pt x="56" y="277"/>
                    <a:pt x="56" y="227"/>
                  </a:cubicBezTo>
                  <a:cubicBezTo>
                    <a:pt x="56" y="190"/>
                    <a:pt x="76" y="112"/>
                    <a:pt x="92" y="87"/>
                  </a:cubicBezTo>
                  <a:cubicBezTo>
                    <a:pt x="123" y="31"/>
                    <a:pt x="160" y="20"/>
                    <a:pt x="179" y="20"/>
                  </a:cubicBezTo>
                  <a:cubicBezTo>
                    <a:pt x="227" y="20"/>
                    <a:pt x="241" y="73"/>
                    <a:pt x="241" y="81"/>
                  </a:cubicBezTo>
                  <a:cubicBezTo>
                    <a:pt x="241" y="84"/>
                    <a:pt x="241" y="87"/>
                    <a:pt x="238" y="9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 name="Freeform 26">
              <a:extLst>
                <a:ext uri="{FF2B5EF4-FFF2-40B4-BE49-F238E27FC236}">
                  <a16:creationId xmlns:a16="http://schemas.microsoft.com/office/drawing/2014/main" id="{7E6E131B-9BF0-504A-92BF-031C77104D33}"/>
                </a:ext>
              </a:extLst>
            </p:cNvPr>
            <p:cNvSpPr/>
            <p:nvPr/>
          </p:nvSpPr>
          <p:spPr>
            <a:xfrm>
              <a:off x="5868000" y="2295360"/>
              <a:ext cx="50040" cy="93240"/>
            </a:xfrm>
            <a:custGeom>
              <a:avLst/>
              <a:gdLst/>
              <a:ahLst/>
              <a:cxnLst>
                <a:cxn ang="3cd4">
                  <a:pos x="hc" y="t"/>
                </a:cxn>
                <a:cxn ang="cd2">
                  <a:pos x="l" y="vc"/>
                </a:cxn>
                <a:cxn ang="cd4">
                  <a:pos x="hc" y="b"/>
                </a:cxn>
                <a:cxn ang="0">
                  <a:pos x="r" y="vc"/>
                </a:cxn>
              </a:cxnLst>
              <a:rect l="l" t="t" r="r" b="b"/>
              <a:pathLst>
                <a:path w="140" h="260">
                  <a:moveTo>
                    <a:pt x="134" y="48"/>
                  </a:moveTo>
                  <a:cubicBezTo>
                    <a:pt x="134" y="48"/>
                    <a:pt x="140" y="36"/>
                    <a:pt x="140" y="28"/>
                  </a:cubicBezTo>
                  <a:cubicBezTo>
                    <a:pt x="140" y="11"/>
                    <a:pt x="123" y="0"/>
                    <a:pt x="109" y="0"/>
                  </a:cubicBezTo>
                  <a:cubicBezTo>
                    <a:pt x="87" y="0"/>
                    <a:pt x="81" y="17"/>
                    <a:pt x="78" y="22"/>
                  </a:cubicBezTo>
                  <a:lnTo>
                    <a:pt x="3" y="238"/>
                  </a:lnTo>
                  <a:cubicBezTo>
                    <a:pt x="0" y="244"/>
                    <a:pt x="0" y="246"/>
                    <a:pt x="0" y="246"/>
                  </a:cubicBezTo>
                  <a:cubicBezTo>
                    <a:pt x="0" y="255"/>
                    <a:pt x="22" y="260"/>
                    <a:pt x="22" y="260"/>
                  </a:cubicBezTo>
                  <a:cubicBezTo>
                    <a:pt x="25" y="260"/>
                    <a:pt x="28" y="258"/>
                    <a:pt x="31" y="25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8" name="Freeform 27">
              <a:extLst>
                <a:ext uri="{FF2B5EF4-FFF2-40B4-BE49-F238E27FC236}">
                  <a16:creationId xmlns:a16="http://schemas.microsoft.com/office/drawing/2014/main" id="{1C572640-EA98-9547-9C25-8AEE3EB08EF2}"/>
                </a:ext>
              </a:extLst>
            </p:cNvPr>
            <p:cNvSpPr/>
            <p:nvPr/>
          </p:nvSpPr>
          <p:spPr>
            <a:xfrm>
              <a:off x="6229080" y="1987199"/>
              <a:ext cx="245520" cy="319320"/>
            </a:xfrm>
            <a:custGeom>
              <a:avLst/>
              <a:gdLst/>
              <a:ahLst/>
              <a:cxnLst>
                <a:cxn ang="3cd4">
                  <a:pos x="hc" y="t"/>
                </a:cxn>
                <a:cxn ang="cd2">
                  <a:pos x="l" y="vc"/>
                </a:cxn>
                <a:cxn ang="cd4">
                  <a:pos x="hc" y="b"/>
                </a:cxn>
                <a:cxn ang="0">
                  <a:pos x="r" y="vc"/>
                </a:cxn>
              </a:cxnLst>
              <a:rect l="l" t="t" r="r" b="b"/>
              <a:pathLst>
                <a:path w="683" h="888">
                  <a:moveTo>
                    <a:pt x="384" y="689"/>
                  </a:moveTo>
                  <a:cubicBezTo>
                    <a:pt x="538" y="633"/>
                    <a:pt x="683" y="456"/>
                    <a:pt x="683" y="266"/>
                  </a:cubicBezTo>
                  <a:cubicBezTo>
                    <a:pt x="683" y="106"/>
                    <a:pt x="577" y="0"/>
                    <a:pt x="431" y="0"/>
                  </a:cubicBezTo>
                  <a:cubicBezTo>
                    <a:pt x="218" y="0"/>
                    <a:pt x="0" y="224"/>
                    <a:pt x="0" y="454"/>
                  </a:cubicBezTo>
                  <a:cubicBezTo>
                    <a:pt x="0" y="619"/>
                    <a:pt x="112" y="717"/>
                    <a:pt x="252" y="717"/>
                  </a:cubicBezTo>
                  <a:cubicBezTo>
                    <a:pt x="277" y="717"/>
                    <a:pt x="311" y="714"/>
                    <a:pt x="350" y="703"/>
                  </a:cubicBezTo>
                  <a:cubicBezTo>
                    <a:pt x="347" y="764"/>
                    <a:pt x="347" y="767"/>
                    <a:pt x="347" y="778"/>
                  </a:cubicBezTo>
                  <a:cubicBezTo>
                    <a:pt x="347" y="809"/>
                    <a:pt x="347" y="888"/>
                    <a:pt x="428" y="888"/>
                  </a:cubicBezTo>
                  <a:cubicBezTo>
                    <a:pt x="546" y="888"/>
                    <a:pt x="594" y="706"/>
                    <a:pt x="594" y="697"/>
                  </a:cubicBezTo>
                  <a:cubicBezTo>
                    <a:pt x="594" y="689"/>
                    <a:pt x="585" y="686"/>
                    <a:pt x="582" y="686"/>
                  </a:cubicBezTo>
                  <a:cubicBezTo>
                    <a:pt x="574" y="686"/>
                    <a:pt x="571" y="692"/>
                    <a:pt x="571" y="697"/>
                  </a:cubicBezTo>
                  <a:cubicBezTo>
                    <a:pt x="546" y="767"/>
                    <a:pt x="490" y="792"/>
                    <a:pt x="454" y="792"/>
                  </a:cubicBezTo>
                  <a:cubicBezTo>
                    <a:pt x="409" y="792"/>
                    <a:pt x="395" y="764"/>
                    <a:pt x="384" y="689"/>
                  </a:cubicBezTo>
                  <a:close/>
                  <a:moveTo>
                    <a:pt x="199" y="683"/>
                  </a:moveTo>
                  <a:cubicBezTo>
                    <a:pt x="120" y="652"/>
                    <a:pt x="87" y="574"/>
                    <a:pt x="87" y="484"/>
                  </a:cubicBezTo>
                  <a:cubicBezTo>
                    <a:pt x="87" y="417"/>
                    <a:pt x="112" y="277"/>
                    <a:pt x="188" y="171"/>
                  </a:cubicBezTo>
                  <a:cubicBezTo>
                    <a:pt x="260" y="70"/>
                    <a:pt x="353" y="25"/>
                    <a:pt x="426" y="25"/>
                  </a:cubicBezTo>
                  <a:cubicBezTo>
                    <a:pt x="524" y="25"/>
                    <a:pt x="596" y="101"/>
                    <a:pt x="596" y="235"/>
                  </a:cubicBezTo>
                  <a:cubicBezTo>
                    <a:pt x="596" y="333"/>
                    <a:pt x="546" y="563"/>
                    <a:pt x="381" y="655"/>
                  </a:cubicBezTo>
                  <a:cubicBezTo>
                    <a:pt x="375" y="622"/>
                    <a:pt x="364" y="549"/>
                    <a:pt x="291" y="549"/>
                  </a:cubicBezTo>
                  <a:cubicBezTo>
                    <a:pt x="241" y="549"/>
                    <a:pt x="190" y="599"/>
                    <a:pt x="190" y="650"/>
                  </a:cubicBezTo>
                  <a:cubicBezTo>
                    <a:pt x="190" y="669"/>
                    <a:pt x="199" y="680"/>
                    <a:pt x="199" y="683"/>
                  </a:cubicBezTo>
                  <a:close/>
                  <a:moveTo>
                    <a:pt x="258" y="694"/>
                  </a:moveTo>
                  <a:cubicBezTo>
                    <a:pt x="246" y="694"/>
                    <a:pt x="213" y="694"/>
                    <a:pt x="213" y="650"/>
                  </a:cubicBezTo>
                  <a:cubicBezTo>
                    <a:pt x="213" y="610"/>
                    <a:pt x="252" y="571"/>
                    <a:pt x="291" y="571"/>
                  </a:cubicBezTo>
                  <a:cubicBezTo>
                    <a:pt x="333" y="571"/>
                    <a:pt x="353" y="596"/>
                    <a:pt x="353" y="655"/>
                  </a:cubicBezTo>
                  <a:cubicBezTo>
                    <a:pt x="353" y="669"/>
                    <a:pt x="353" y="672"/>
                    <a:pt x="342" y="675"/>
                  </a:cubicBezTo>
                  <a:cubicBezTo>
                    <a:pt x="316" y="686"/>
                    <a:pt x="286" y="694"/>
                    <a:pt x="258" y="69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9" name="Freeform 28">
              <a:extLst>
                <a:ext uri="{FF2B5EF4-FFF2-40B4-BE49-F238E27FC236}">
                  <a16:creationId xmlns:a16="http://schemas.microsoft.com/office/drawing/2014/main" id="{91525BB7-6096-9C4D-861A-C47C725570D9}"/>
                </a:ext>
              </a:extLst>
            </p:cNvPr>
            <p:cNvSpPr/>
            <p:nvPr/>
          </p:nvSpPr>
          <p:spPr>
            <a:xfrm>
              <a:off x="6526440" y="1972080"/>
              <a:ext cx="83160" cy="354240"/>
            </a:xfrm>
            <a:custGeom>
              <a:avLst/>
              <a:gdLst/>
              <a:ahLst/>
              <a:cxnLst>
                <a:cxn ang="3cd4">
                  <a:pos x="hc" y="t"/>
                </a:cxn>
                <a:cxn ang="cd2">
                  <a:pos x="l" y="vc"/>
                </a:cxn>
                <a:cxn ang="cd4">
                  <a:pos x="hc" y="b"/>
                </a:cxn>
                <a:cxn ang="0">
                  <a:pos x="r" y="vc"/>
                </a:cxn>
              </a:cxnLst>
              <a:rect l="l" t="t" r="r" b="b"/>
              <a:pathLst>
                <a:path w="232" h="985">
                  <a:moveTo>
                    <a:pt x="232" y="977"/>
                  </a:moveTo>
                  <a:cubicBezTo>
                    <a:pt x="232" y="974"/>
                    <a:pt x="232" y="971"/>
                    <a:pt x="213" y="955"/>
                  </a:cubicBezTo>
                  <a:cubicBezTo>
                    <a:pt x="90" y="832"/>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5"/>
                    <a:pt x="221" y="985"/>
                  </a:cubicBezTo>
                  <a:cubicBezTo>
                    <a:pt x="227" y="985"/>
                    <a:pt x="232" y="983"/>
                    <a:pt x="232" y="97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0" name="Freeform 29">
              <a:extLst>
                <a:ext uri="{FF2B5EF4-FFF2-40B4-BE49-F238E27FC236}">
                  <a16:creationId xmlns:a16="http://schemas.microsoft.com/office/drawing/2014/main" id="{FA60BC46-17D0-3540-85FB-EEB576CCA475}"/>
                </a:ext>
              </a:extLst>
            </p:cNvPr>
            <p:cNvSpPr/>
            <p:nvPr/>
          </p:nvSpPr>
          <p:spPr>
            <a:xfrm>
              <a:off x="6647399" y="2080800"/>
              <a:ext cx="130680" cy="160920"/>
            </a:xfrm>
            <a:custGeom>
              <a:avLst/>
              <a:gdLst/>
              <a:ahLst/>
              <a:cxnLst>
                <a:cxn ang="3cd4">
                  <a:pos x="hc" y="t"/>
                </a:cxn>
                <a:cxn ang="cd2">
                  <a:pos x="l" y="vc"/>
                </a:cxn>
                <a:cxn ang="cd4">
                  <a:pos x="hc" y="b"/>
                </a:cxn>
                <a:cxn ang="0">
                  <a:pos x="r" y="vc"/>
                </a:cxn>
              </a:cxnLst>
              <a:rect l="l" t="t" r="r" b="b"/>
              <a:pathLst>
                <a:path w="364" h="448">
                  <a:moveTo>
                    <a:pt x="336" y="67"/>
                  </a:moveTo>
                  <a:cubicBezTo>
                    <a:pt x="308" y="67"/>
                    <a:pt x="288" y="90"/>
                    <a:pt x="288" y="112"/>
                  </a:cubicBezTo>
                  <a:cubicBezTo>
                    <a:pt x="288" y="126"/>
                    <a:pt x="297" y="140"/>
                    <a:pt x="319" y="140"/>
                  </a:cubicBezTo>
                  <a:cubicBezTo>
                    <a:pt x="342" y="140"/>
                    <a:pt x="364" y="123"/>
                    <a:pt x="364" y="84"/>
                  </a:cubicBezTo>
                  <a:cubicBezTo>
                    <a:pt x="364" y="42"/>
                    <a:pt x="322" y="0"/>
                    <a:pt x="246" y="0"/>
                  </a:cubicBezTo>
                  <a:cubicBezTo>
                    <a:pt x="115" y="0"/>
                    <a:pt x="78" y="101"/>
                    <a:pt x="78" y="146"/>
                  </a:cubicBezTo>
                  <a:cubicBezTo>
                    <a:pt x="78" y="221"/>
                    <a:pt x="154" y="238"/>
                    <a:pt x="182" y="244"/>
                  </a:cubicBezTo>
                  <a:cubicBezTo>
                    <a:pt x="232" y="252"/>
                    <a:pt x="286" y="263"/>
                    <a:pt x="286" y="319"/>
                  </a:cubicBezTo>
                  <a:cubicBezTo>
                    <a:pt x="286" y="344"/>
                    <a:pt x="263" y="426"/>
                    <a:pt x="143" y="426"/>
                  </a:cubicBezTo>
                  <a:cubicBezTo>
                    <a:pt x="129" y="426"/>
                    <a:pt x="53" y="426"/>
                    <a:pt x="31" y="375"/>
                  </a:cubicBezTo>
                  <a:cubicBezTo>
                    <a:pt x="67" y="378"/>
                    <a:pt x="92" y="350"/>
                    <a:pt x="92" y="322"/>
                  </a:cubicBezTo>
                  <a:cubicBezTo>
                    <a:pt x="92" y="300"/>
                    <a:pt x="76" y="288"/>
                    <a:pt x="56" y="288"/>
                  </a:cubicBezTo>
                  <a:cubicBezTo>
                    <a:pt x="31" y="288"/>
                    <a:pt x="0" y="308"/>
                    <a:pt x="0" y="353"/>
                  </a:cubicBezTo>
                  <a:cubicBezTo>
                    <a:pt x="0" y="409"/>
                    <a:pt x="56" y="448"/>
                    <a:pt x="143" y="448"/>
                  </a:cubicBezTo>
                  <a:cubicBezTo>
                    <a:pt x="302" y="448"/>
                    <a:pt x="342" y="328"/>
                    <a:pt x="342" y="286"/>
                  </a:cubicBezTo>
                  <a:cubicBezTo>
                    <a:pt x="342" y="249"/>
                    <a:pt x="322" y="224"/>
                    <a:pt x="311" y="213"/>
                  </a:cubicBezTo>
                  <a:cubicBezTo>
                    <a:pt x="283" y="185"/>
                    <a:pt x="255" y="179"/>
                    <a:pt x="210" y="171"/>
                  </a:cubicBezTo>
                  <a:cubicBezTo>
                    <a:pt x="176" y="162"/>
                    <a:pt x="137" y="157"/>
                    <a:pt x="137" y="112"/>
                  </a:cubicBezTo>
                  <a:cubicBezTo>
                    <a:pt x="137" y="81"/>
                    <a:pt x="160" y="22"/>
                    <a:pt x="246" y="22"/>
                  </a:cubicBezTo>
                  <a:cubicBezTo>
                    <a:pt x="272" y="22"/>
                    <a:pt x="322" y="28"/>
                    <a:pt x="336" y="6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1" name="Freeform 30">
              <a:extLst>
                <a:ext uri="{FF2B5EF4-FFF2-40B4-BE49-F238E27FC236}">
                  <a16:creationId xmlns:a16="http://schemas.microsoft.com/office/drawing/2014/main" id="{AED55F87-26C0-C44A-B77F-26255E5AF760}"/>
                </a:ext>
              </a:extLst>
            </p:cNvPr>
            <p:cNvSpPr/>
            <p:nvPr/>
          </p:nvSpPr>
          <p:spPr>
            <a:xfrm>
              <a:off x="6807600" y="1953000"/>
              <a:ext cx="63000" cy="128520"/>
            </a:xfrm>
            <a:custGeom>
              <a:avLst/>
              <a:gdLst/>
              <a:ahLst/>
              <a:cxnLst>
                <a:cxn ang="3cd4">
                  <a:pos x="hc" y="t"/>
                </a:cxn>
                <a:cxn ang="cd2">
                  <a:pos x="l" y="vc"/>
                </a:cxn>
                <a:cxn ang="cd4">
                  <a:pos x="hc" y="b"/>
                </a:cxn>
                <a:cxn ang="0">
                  <a:pos x="r" y="vc"/>
                </a:cxn>
              </a:cxnLst>
              <a:rect l="l" t="t" r="r" b="b"/>
              <a:pathLst>
                <a:path w="176" h="358">
                  <a:moveTo>
                    <a:pt x="168" y="62"/>
                  </a:moveTo>
                  <a:cubicBezTo>
                    <a:pt x="174" y="48"/>
                    <a:pt x="176" y="42"/>
                    <a:pt x="176" y="39"/>
                  </a:cubicBezTo>
                  <a:cubicBezTo>
                    <a:pt x="176" y="17"/>
                    <a:pt x="157" y="0"/>
                    <a:pt x="134" y="0"/>
                  </a:cubicBezTo>
                  <a:cubicBezTo>
                    <a:pt x="106" y="0"/>
                    <a:pt x="98" y="22"/>
                    <a:pt x="95" y="34"/>
                  </a:cubicBezTo>
                  <a:lnTo>
                    <a:pt x="3" y="333"/>
                  </a:lnTo>
                  <a:cubicBezTo>
                    <a:pt x="3" y="336"/>
                    <a:pt x="0" y="344"/>
                    <a:pt x="0" y="344"/>
                  </a:cubicBezTo>
                  <a:cubicBezTo>
                    <a:pt x="0" y="353"/>
                    <a:pt x="22" y="358"/>
                    <a:pt x="28" y="358"/>
                  </a:cubicBezTo>
                  <a:cubicBezTo>
                    <a:pt x="31" y="358"/>
                    <a:pt x="34" y="358"/>
                    <a:pt x="36" y="34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2" name="Freeform 31">
              <a:extLst>
                <a:ext uri="{FF2B5EF4-FFF2-40B4-BE49-F238E27FC236}">
                  <a16:creationId xmlns:a16="http://schemas.microsoft.com/office/drawing/2014/main" id="{A0FE4BFA-2405-2E46-AF2C-861AD9BA44B3}"/>
                </a:ext>
              </a:extLst>
            </p:cNvPr>
            <p:cNvSpPr/>
            <p:nvPr/>
          </p:nvSpPr>
          <p:spPr>
            <a:xfrm>
              <a:off x="6925320" y="2199600"/>
              <a:ext cx="42120" cy="106560"/>
            </a:xfrm>
            <a:custGeom>
              <a:avLst/>
              <a:gdLst/>
              <a:ahLst/>
              <a:cxnLst>
                <a:cxn ang="3cd4">
                  <a:pos x="hc" y="t"/>
                </a:cxn>
                <a:cxn ang="cd2">
                  <a:pos x="l" y="vc"/>
                </a:cxn>
                <a:cxn ang="cd4">
                  <a:pos x="hc" y="b"/>
                </a:cxn>
                <a:cxn ang="0">
                  <a:pos x="r" y="vc"/>
                </a:cxn>
              </a:cxnLst>
              <a:rect l="l" t="t" r="r" b="b"/>
              <a:pathLst>
                <a:path w="118" h="297">
                  <a:moveTo>
                    <a:pt x="118" y="104"/>
                  </a:moveTo>
                  <a:cubicBezTo>
                    <a:pt x="118" y="39"/>
                    <a:pt x="92" y="0"/>
                    <a:pt x="53" y="0"/>
                  </a:cubicBezTo>
                  <a:cubicBezTo>
                    <a:pt x="20" y="0"/>
                    <a:pt x="0" y="25"/>
                    <a:pt x="0" y="53"/>
                  </a:cubicBezTo>
                  <a:cubicBezTo>
                    <a:pt x="0" y="78"/>
                    <a:pt x="20" y="106"/>
                    <a:pt x="53" y="106"/>
                  </a:cubicBezTo>
                  <a:cubicBezTo>
                    <a:pt x="64" y="106"/>
                    <a:pt x="78" y="101"/>
                    <a:pt x="90" y="92"/>
                  </a:cubicBezTo>
                  <a:cubicBezTo>
                    <a:pt x="92" y="90"/>
                    <a:pt x="92" y="90"/>
                    <a:pt x="92" y="90"/>
                  </a:cubicBezTo>
                  <a:cubicBezTo>
                    <a:pt x="95" y="90"/>
                    <a:pt x="95" y="90"/>
                    <a:pt x="95" y="104"/>
                  </a:cubicBezTo>
                  <a:cubicBezTo>
                    <a:pt x="95" y="179"/>
                    <a:pt x="62" y="238"/>
                    <a:pt x="28" y="272"/>
                  </a:cubicBezTo>
                  <a:cubicBezTo>
                    <a:pt x="17" y="280"/>
                    <a:pt x="17" y="283"/>
                    <a:pt x="17" y="286"/>
                  </a:cubicBezTo>
                  <a:cubicBezTo>
                    <a:pt x="17" y="294"/>
                    <a:pt x="22" y="297"/>
                    <a:pt x="25" y="297"/>
                  </a:cubicBezTo>
                  <a:cubicBezTo>
                    <a:pt x="36" y="297"/>
                    <a:pt x="118" y="221"/>
                    <a:pt x="118" y="10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3" name="Freeform 32">
              <a:extLst>
                <a:ext uri="{FF2B5EF4-FFF2-40B4-BE49-F238E27FC236}">
                  <a16:creationId xmlns:a16="http://schemas.microsoft.com/office/drawing/2014/main" id="{D75E9C9F-232C-754C-ADD9-428E6FAEFF2F}"/>
                </a:ext>
              </a:extLst>
            </p:cNvPr>
            <p:cNvSpPr/>
            <p:nvPr/>
          </p:nvSpPr>
          <p:spPr>
            <a:xfrm>
              <a:off x="7066440" y="2080800"/>
              <a:ext cx="163080" cy="160920"/>
            </a:xfrm>
            <a:custGeom>
              <a:avLst/>
              <a:gdLst/>
              <a:ahLst/>
              <a:cxnLst>
                <a:cxn ang="3cd4">
                  <a:pos x="hc" y="t"/>
                </a:cxn>
                <a:cxn ang="cd2">
                  <a:pos x="l" y="vc"/>
                </a:cxn>
                <a:cxn ang="cd4">
                  <a:pos x="hc" y="b"/>
                </a:cxn>
                <a:cxn ang="0">
                  <a:pos x="r" y="vc"/>
                </a:cxn>
              </a:cxnLst>
              <a:rect l="l" t="t" r="r" b="b"/>
              <a:pathLst>
                <a:path w="454" h="448">
                  <a:moveTo>
                    <a:pt x="330" y="64"/>
                  </a:moveTo>
                  <a:cubicBezTo>
                    <a:pt x="311" y="28"/>
                    <a:pt x="283" y="0"/>
                    <a:pt x="238" y="0"/>
                  </a:cubicBezTo>
                  <a:cubicBezTo>
                    <a:pt x="123" y="0"/>
                    <a:pt x="0" y="146"/>
                    <a:pt x="0" y="291"/>
                  </a:cubicBezTo>
                  <a:cubicBezTo>
                    <a:pt x="0" y="384"/>
                    <a:pt x="53" y="448"/>
                    <a:pt x="132" y="448"/>
                  </a:cubicBezTo>
                  <a:cubicBezTo>
                    <a:pt x="151" y="448"/>
                    <a:pt x="202" y="445"/>
                    <a:pt x="260" y="375"/>
                  </a:cubicBezTo>
                  <a:cubicBezTo>
                    <a:pt x="269" y="417"/>
                    <a:pt x="302" y="448"/>
                    <a:pt x="350" y="448"/>
                  </a:cubicBezTo>
                  <a:cubicBezTo>
                    <a:pt x="386" y="448"/>
                    <a:pt x="409" y="426"/>
                    <a:pt x="423" y="395"/>
                  </a:cubicBezTo>
                  <a:cubicBezTo>
                    <a:pt x="440" y="358"/>
                    <a:pt x="454" y="297"/>
                    <a:pt x="454" y="297"/>
                  </a:cubicBezTo>
                  <a:cubicBezTo>
                    <a:pt x="454" y="286"/>
                    <a:pt x="445" y="286"/>
                    <a:pt x="442" y="286"/>
                  </a:cubicBezTo>
                  <a:cubicBezTo>
                    <a:pt x="431" y="286"/>
                    <a:pt x="431" y="291"/>
                    <a:pt x="428" y="305"/>
                  </a:cubicBezTo>
                  <a:cubicBezTo>
                    <a:pt x="412" y="370"/>
                    <a:pt x="392" y="426"/>
                    <a:pt x="353" y="426"/>
                  </a:cubicBezTo>
                  <a:cubicBezTo>
                    <a:pt x="325" y="426"/>
                    <a:pt x="322" y="400"/>
                    <a:pt x="322" y="381"/>
                  </a:cubicBezTo>
                  <a:cubicBezTo>
                    <a:pt x="322" y="358"/>
                    <a:pt x="325" y="353"/>
                    <a:pt x="336" y="308"/>
                  </a:cubicBezTo>
                  <a:cubicBezTo>
                    <a:pt x="347" y="266"/>
                    <a:pt x="347" y="258"/>
                    <a:pt x="358" y="218"/>
                  </a:cubicBezTo>
                  <a:lnTo>
                    <a:pt x="392" y="81"/>
                  </a:lnTo>
                  <a:cubicBezTo>
                    <a:pt x="400" y="53"/>
                    <a:pt x="400" y="50"/>
                    <a:pt x="400" y="48"/>
                  </a:cubicBezTo>
                  <a:cubicBezTo>
                    <a:pt x="400" y="31"/>
                    <a:pt x="389" y="20"/>
                    <a:pt x="372" y="20"/>
                  </a:cubicBezTo>
                  <a:cubicBezTo>
                    <a:pt x="347" y="20"/>
                    <a:pt x="333" y="42"/>
                    <a:pt x="330" y="64"/>
                  </a:cubicBezTo>
                  <a:close/>
                  <a:moveTo>
                    <a:pt x="266" y="319"/>
                  </a:moveTo>
                  <a:cubicBezTo>
                    <a:pt x="260" y="339"/>
                    <a:pt x="260" y="339"/>
                    <a:pt x="246" y="356"/>
                  </a:cubicBezTo>
                  <a:cubicBezTo>
                    <a:pt x="202" y="412"/>
                    <a:pt x="162" y="426"/>
                    <a:pt x="134" y="426"/>
                  </a:cubicBezTo>
                  <a:cubicBezTo>
                    <a:pt x="84" y="426"/>
                    <a:pt x="70" y="372"/>
                    <a:pt x="70" y="333"/>
                  </a:cubicBezTo>
                  <a:cubicBezTo>
                    <a:pt x="70" y="286"/>
                    <a:pt x="101" y="162"/>
                    <a:pt x="126" y="118"/>
                  </a:cubicBezTo>
                  <a:cubicBezTo>
                    <a:pt x="157" y="59"/>
                    <a:pt x="199" y="22"/>
                    <a:pt x="241" y="22"/>
                  </a:cubicBezTo>
                  <a:cubicBezTo>
                    <a:pt x="305" y="22"/>
                    <a:pt x="319" y="104"/>
                    <a:pt x="319" y="109"/>
                  </a:cubicBezTo>
                  <a:cubicBezTo>
                    <a:pt x="319" y="115"/>
                    <a:pt x="316" y="120"/>
                    <a:pt x="314" y="12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4" name="Freeform 33">
              <a:extLst>
                <a:ext uri="{FF2B5EF4-FFF2-40B4-BE49-F238E27FC236}">
                  <a16:creationId xmlns:a16="http://schemas.microsoft.com/office/drawing/2014/main" id="{C7B77FBE-54F5-A143-ACD0-561462D06D23}"/>
                </a:ext>
              </a:extLst>
            </p:cNvPr>
            <p:cNvSpPr/>
            <p:nvPr/>
          </p:nvSpPr>
          <p:spPr>
            <a:xfrm>
              <a:off x="7251120" y="1953000"/>
              <a:ext cx="63000" cy="128520"/>
            </a:xfrm>
            <a:custGeom>
              <a:avLst/>
              <a:gdLst/>
              <a:ahLst/>
              <a:cxnLst>
                <a:cxn ang="3cd4">
                  <a:pos x="hc" y="t"/>
                </a:cxn>
                <a:cxn ang="cd2">
                  <a:pos x="l" y="vc"/>
                </a:cxn>
                <a:cxn ang="cd4">
                  <a:pos x="hc" y="b"/>
                </a:cxn>
                <a:cxn ang="0">
                  <a:pos x="r" y="vc"/>
                </a:cxn>
              </a:cxnLst>
              <a:rect l="l" t="t" r="r" b="b"/>
              <a:pathLst>
                <a:path w="176" h="358">
                  <a:moveTo>
                    <a:pt x="168" y="62"/>
                  </a:moveTo>
                  <a:cubicBezTo>
                    <a:pt x="174" y="48"/>
                    <a:pt x="176" y="42"/>
                    <a:pt x="176" y="39"/>
                  </a:cubicBezTo>
                  <a:cubicBezTo>
                    <a:pt x="176" y="17"/>
                    <a:pt x="157" y="0"/>
                    <a:pt x="134" y="0"/>
                  </a:cubicBezTo>
                  <a:cubicBezTo>
                    <a:pt x="106" y="0"/>
                    <a:pt x="98" y="22"/>
                    <a:pt x="95" y="34"/>
                  </a:cubicBezTo>
                  <a:lnTo>
                    <a:pt x="3" y="333"/>
                  </a:lnTo>
                  <a:cubicBezTo>
                    <a:pt x="3" y="336"/>
                    <a:pt x="0" y="344"/>
                    <a:pt x="0" y="344"/>
                  </a:cubicBezTo>
                  <a:cubicBezTo>
                    <a:pt x="0" y="353"/>
                    <a:pt x="22" y="358"/>
                    <a:pt x="28" y="358"/>
                  </a:cubicBezTo>
                  <a:cubicBezTo>
                    <a:pt x="31" y="358"/>
                    <a:pt x="34" y="358"/>
                    <a:pt x="36" y="34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5" name="Freeform 34">
              <a:extLst>
                <a:ext uri="{FF2B5EF4-FFF2-40B4-BE49-F238E27FC236}">
                  <a16:creationId xmlns:a16="http://schemas.microsoft.com/office/drawing/2014/main" id="{61D0DB5C-FCC2-794C-B17A-B87EF0E3822C}"/>
                </a:ext>
              </a:extLst>
            </p:cNvPr>
            <p:cNvSpPr/>
            <p:nvPr/>
          </p:nvSpPr>
          <p:spPr>
            <a:xfrm>
              <a:off x="7358760" y="1972080"/>
              <a:ext cx="83160" cy="354240"/>
            </a:xfrm>
            <a:custGeom>
              <a:avLst/>
              <a:gdLst/>
              <a:ahLst/>
              <a:cxnLst>
                <a:cxn ang="3cd4">
                  <a:pos x="hc" y="t"/>
                </a:cxn>
                <a:cxn ang="cd2">
                  <a:pos x="l" y="vc"/>
                </a:cxn>
                <a:cxn ang="cd4">
                  <a:pos x="hc" y="b"/>
                </a:cxn>
                <a:cxn ang="0">
                  <a:pos x="r" y="vc"/>
                </a:cxn>
              </a:cxnLst>
              <a:rect l="l" t="t" r="r" b="b"/>
              <a:pathLst>
                <a:path w="232" h="985">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4"/>
                    <a:pt x="137" y="837"/>
                    <a:pt x="14" y="960"/>
                  </a:cubicBezTo>
                  <a:cubicBezTo>
                    <a:pt x="0" y="971"/>
                    <a:pt x="0" y="974"/>
                    <a:pt x="0" y="977"/>
                  </a:cubicBezTo>
                  <a:cubicBezTo>
                    <a:pt x="0" y="983"/>
                    <a:pt x="3" y="985"/>
                    <a:pt x="11" y="985"/>
                  </a:cubicBezTo>
                  <a:cubicBezTo>
                    <a:pt x="20" y="985"/>
                    <a:pt x="109" y="918"/>
                    <a:pt x="168" y="795"/>
                  </a:cubicBezTo>
                  <a:cubicBezTo>
                    <a:pt x="218" y="686"/>
                    <a:pt x="232" y="577"/>
                    <a:pt x="232" y="49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6" name="Freeform 35">
              <a:extLst>
                <a:ext uri="{FF2B5EF4-FFF2-40B4-BE49-F238E27FC236}">
                  <a16:creationId xmlns:a16="http://schemas.microsoft.com/office/drawing/2014/main" id="{86E664DC-E553-B146-9CC8-A5B5B4335E89}"/>
                </a:ext>
              </a:extLst>
            </p:cNvPr>
            <p:cNvSpPr/>
            <p:nvPr/>
          </p:nvSpPr>
          <p:spPr>
            <a:xfrm>
              <a:off x="7584479" y="2141280"/>
              <a:ext cx="217440" cy="14760"/>
            </a:xfrm>
            <a:custGeom>
              <a:avLst/>
              <a:gdLst/>
              <a:ahLst/>
              <a:cxnLst>
                <a:cxn ang="3cd4">
                  <a:pos x="hc" y="t"/>
                </a:cxn>
                <a:cxn ang="cd2">
                  <a:pos x="l" y="vc"/>
                </a:cxn>
                <a:cxn ang="cd4">
                  <a:pos x="hc" y="b"/>
                </a:cxn>
                <a:cxn ang="0">
                  <a:pos x="r" y="vc"/>
                </a:cxn>
              </a:cxnLst>
              <a:rect l="l" t="t" r="r" b="b"/>
              <a:pathLst>
                <a:path w="605" h="42">
                  <a:moveTo>
                    <a:pt x="568" y="42"/>
                  </a:moveTo>
                  <a:cubicBezTo>
                    <a:pt x="585" y="42"/>
                    <a:pt x="605" y="42"/>
                    <a:pt x="605" y="22"/>
                  </a:cubicBezTo>
                  <a:cubicBezTo>
                    <a:pt x="605" y="0"/>
                    <a:pt x="585" y="0"/>
                    <a:pt x="568" y="0"/>
                  </a:cubicBezTo>
                  <a:lnTo>
                    <a:pt x="34" y="0"/>
                  </a:lnTo>
                  <a:cubicBezTo>
                    <a:pt x="17" y="0"/>
                    <a:pt x="0" y="0"/>
                    <a:pt x="0" y="22"/>
                  </a:cubicBezTo>
                  <a:cubicBezTo>
                    <a:pt x="0" y="42"/>
                    <a:pt x="17" y="42"/>
                    <a:pt x="34" y="4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7" name="Freeform 36">
              <a:extLst>
                <a:ext uri="{FF2B5EF4-FFF2-40B4-BE49-F238E27FC236}">
                  <a16:creationId xmlns:a16="http://schemas.microsoft.com/office/drawing/2014/main" id="{C7435562-8511-814A-A73E-DDB7B9F91006}"/>
                </a:ext>
              </a:extLst>
            </p:cNvPr>
            <p:cNvSpPr/>
            <p:nvPr/>
          </p:nvSpPr>
          <p:spPr>
            <a:xfrm>
              <a:off x="7926480" y="1987199"/>
              <a:ext cx="245520" cy="319320"/>
            </a:xfrm>
            <a:custGeom>
              <a:avLst/>
              <a:gdLst/>
              <a:ahLst/>
              <a:cxnLst>
                <a:cxn ang="3cd4">
                  <a:pos x="hc" y="t"/>
                </a:cxn>
                <a:cxn ang="cd2">
                  <a:pos x="l" y="vc"/>
                </a:cxn>
                <a:cxn ang="cd4">
                  <a:pos x="hc" y="b"/>
                </a:cxn>
                <a:cxn ang="0">
                  <a:pos x="r" y="vc"/>
                </a:cxn>
              </a:cxnLst>
              <a:rect l="l" t="t" r="r" b="b"/>
              <a:pathLst>
                <a:path w="683" h="888">
                  <a:moveTo>
                    <a:pt x="384" y="689"/>
                  </a:moveTo>
                  <a:cubicBezTo>
                    <a:pt x="538" y="633"/>
                    <a:pt x="683" y="456"/>
                    <a:pt x="683" y="266"/>
                  </a:cubicBezTo>
                  <a:cubicBezTo>
                    <a:pt x="683" y="106"/>
                    <a:pt x="577" y="0"/>
                    <a:pt x="431" y="0"/>
                  </a:cubicBezTo>
                  <a:cubicBezTo>
                    <a:pt x="218" y="0"/>
                    <a:pt x="0" y="224"/>
                    <a:pt x="0" y="454"/>
                  </a:cubicBezTo>
                  <a:cubicBezTo>
                    <a:pt x="0" y="619"/>
                    <a:pt x="112" y="717"/>
                    <a:pt x="252" y="717"/>
                  </a:cubicBezTo>
                  <a:cubicBezTo>
                    <a:pt x="277" y="717"/>
                    <a:pt x="311" y="714"/>
                    <a:pt x="350" y="703"/>
                  </a:cubicBezTo>
                  <a:cubicBezTo>
                    <a:pt x="347" y="764"/>
                    <a:pt x="347" y="767"/>
                    <a:pt x="347" y="778"/>
                  </a:cubicBezTo>
                  <a:cubicBezTo>
                    <a:pt x="347" y="809"/>
                    <a:pt x="347" y="888"/>
                    <a:pt x="428" y="888"/>
                  </a:cubicBezTo>
                  <a:cubicBezTo>
                    <a:pt x="546" y="888"/>
                    <a:pt x="594" y="706"/>
                    <a:pt x="594" y="697"/>
                  </a:cubicBezTo>
                  <a:cubicBezTo>
                    <a:pt x="594" y="689"/>
                    <a:pt x="585" y="686"/>
                    <a:pt x="582" y="686"/>
                  </a:cubicBezTo>
                  <a:cubicBezTo>
                    <a:pt x="574" y="686"/>
                    <a:pt x="571" y="692"/>
                    <a:pt x="571" y="697"/>
                  </a:cubicBezTo>
                  <a:cubicBezTo>
                    <a:pt x="546" y="767"/>
                    <a:pt x="490" y="792"/>
                    <a:pt x="454" y="792"/>
                  </a:cubicBezTo>
                  <a:cubicBezTo>
                    <a:pt x="409" y="792"/>
                    <a:pt x="395" y="764"/>
                    <a:pt x="384" y="689"/>
                  </a:cubicBezTo>
                  <a:close/>
                  <a:moveTo>
                    <a:pt x="199" y="683"/>
                  </a:moveTo>
                  <a:cubicBezTo>
                    <a:pt x="120" y="652"/>
                    <a:pt x="87" y="574"/>
                    <a:pt x="87" y="484"/>
                  </a:cubicBezTo>
                  <a:cubicBezTo>
                    <a:pt x="87" y="417"/>
                    <a:pt x="112" y="277"/>
                    <a:pt x="188" y="171"/>
                  </a:cubicBezTo>
                  <a:cubicBezTo>
                    <a:pt x="260" y="70"/>
                    <a:pt x="353" y="25"/>
                    <a:pt x="426" y="25"/>
                  </a:cubicBezTo>
                  <a:cubicBezTo>
                    <a:pt x="524" y="25"/>
                    <a:pt x="596" y="101"/>
                    <a:pt x="596" y="235"/>
                  </a:cubicBezTo>
                  <a:cubicBezTo>
                    <a:pt x="596" y="333"/>
                    <a:pt x="546" y="563"/>
                    <a:pt x="381" y="655"/>
                  </a:cubicBezTo>
                  <a:cubicBezTo>
                    <a:pt x="375" y="622"/>
                    <a:pt x="364" y="549"/>
                    <a:pt x="291" y="549"/>
                  </a:cubicBezTo>
                  <a:cubicBezTo>
                    <a:pt x="241" y="549"/>
                    <a:pt x="190" y="599"/>
                    <a:pt x="190" y="650"/>
                  </a:cubicBezTo>
                  <a:cubicBezTo>
                    <a:pt x="190" y="669"/>
                    <a:pt x="199" y="680"/>
                    <a:pt x="199" y="683"/>
                  </a:cubicBezTo>
                  <a:close/>
                  <a:moveTo>
                    <a:pt x="258" y="694"/>
                  </a:moveTo>
                  <a:cubicBezTo>
                    <a:pt x="246" y="694"/>
                    <a:pt x="213" y="694"/>
                    <a:pt x="213" y="650"/>
                  </a:cubicBezTo>
                  <a:cubicBezTo>
                    <a:pt x="213" y="610"/>
                    <a:pt x="252" y="571"/>
                    <a:pt x="291" y="571"/>
                  </a:cubicBezTo>
                  <a:cubicBezTo>
                    <a:pt x="333" y="571"/>
                    <a:pt x="353" y="596"/>
                    <a:pt x="353" y="655"/>
                  </a:cubicBezTo>
                  <a:cubicBezTo>
                    <a:pt x="353" y="669"/>
                    <a:pt x="353" y="672"/>
                    <a:pt x="342" y="675"/>
                  </a:cubicBezTo>
                  <a:cubicBezTo>
                    <a:pt x="316" y="686"/>
                    <a:pt x="286" y="694"/>
                    <a:pt x="258" y="69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8" name="Freeform 37">
              <a:extLst>
                <a:ext uri="{FF2B5EF4-FFF2-40B4-BE49-F238E27FC236}">
                  <a16:creationId xmlns:a16="http://schemas.microsoft.com/office/drawing/2014/main" id="{255B99AD-9330-BF46-A85B-D137D8A7E7E0}"/>
                </a:ext>
              </a:extLst>
            </p:cNvPr>
            <p:cNvSpPr/>
            <p:nvPr/>
          </p:nvSpPr>
          <p:spPr>
            <a:xfrm>
              <a:off x="8224560" y="1972080"/>
              <a:ext cx="83160" cy="354240"/>
            </a:xfrm>
            <a:custGeom>
              <a:avLst/>
              <a:gdLst/>
              <a:ahLst/>
              <a:cxnLst>
                <a:cxn ang="3cd4">
                  <a:pos x="hc" y="t"/>
                </a:cxn>
                <a:cxn ang="cd2">
                  <a:pos x="l" y="vc"/>
                </a:cxn>
                <a:cxn ang="cd4">
                  <a:pos x="hc" y="b"/>
                </a:cxn>
                <a:cxn ang="0">
                  <a:pos x="r" y="vc"/>
                </a:cxn>
              </a:cxnLst>
              <a:rect l="l" t="t" r="r" b="b"/>
              <a:pathLst>
                <a:path w="232" h="985">
                  <a:moveTo>
                    <a:pt x="232" y="977"/>
                  </a:moveTo>
                  <a:cubicBezTo>
                    <a:pt x="232" y="974"/>
                    <a:pt x="232" y="971"/>
                    <a:pt x="213" y="955"/>
                  </a:cubicBezTo>
                  <a:cubicBezTo>
                    <a:pt x="90" y="832"/>
                    <a:pt x="59" y="644"/>
                    <a:pt x="59" y="493"/>
                  </a:cubicBezTo>
                  <a:cubicBezTo>
                    <a:pt x="59" y="322"/>
                    <a:pt x="95" y="151"/>
                    <a:pt x="218" y="28"/>
                  </a:cubicBezTo>
                  <a:cubicBezTo>
                    <a:pt x="232" y="14"/>
                    <a:pt x="232" y="14"/>
                    <a:pt x="232" y="11"/>
                  </a:cubicBezTo>
                  <a:cubicBezTo>
                    <a:pt x="232" y="3"/>
                    <a:pt x="227" y="0"/>
                    <a:pt x="221" y="0"/>
                  </a:cubicBezTo>
                  <a:cubicBezTo>
                    <a:pt x="210" y="0"/>
                    <a:pt x="120" y="67"/>
                    <a:pt x="62" y="193"/>
                  </a:cubicBezTo>
                  <a:cubicBezTo>
                    <a:pt x="11" y="302"/>
                    <a:pt x="0" y="412"/>
                    <a:pt x="0" y="493"/>
                  </a:cubicBezTo>
                  <a:cubicBezTo>
                    <a:pt x="0" y="571"/>
                    <a:pt x="11" y="689"/>
                    <a:pt x="64" y="801"/>
                  </a:cubicBezTo>
                  <a:cubicBezTo>
                    <a:pt x="126" y="924"/>
                    <a:pt x="210" y="985"/>
                    <a:pt x="221" y="985"/>
                  </a:cubicBezTo>
                  <a:cubicBezTo>
                    <a:pt x="227" y="985"/>
                    <a:pt x="232" y="983"/>
                    <a:pt x="232" y="97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9" name="Freeform 38">
              <a:extLst>
                <a:ext uri="{FF2B5EF4-FFF2-40B4-BE49-F238E27FC236}">
                  <a16:creationId xmlns:a16="http://schemas.microsoft.com/office/drawing/2014/main" id="{C3DD21D7-7103-6F43-8747-4D0CC1853530}"/>
                </a:ext>
              </a:extLst>
            </p:cNvPr>
            <p:cNvSpPr/>
            <p:nvPr/>
          </p:nvSpPr>
          <p:spPr>
            <a:xfrm>
              <a:off x="8345519" y="2080800"/>
              <a:ext cx="130680" cy="160920"/>
            </a:xfrm>
            <a:custGeom>
              <a:avLst/>
              <a:gdLst/>
              <a:ahLst/>
              <a:cxnLst>
                <a:cxn ang="3cd4">
                  <a:pos x="hc" y="t"/>
                </a:cxn>
                <a:cxn ang="cd2">
                  <a:pos x="l" y="vc"/>
                </a:cxn>
                <a:cxn ang="cd4">
                  <a:pos x="hc" y="b"/>
                </a:cxn>
                <a:cxn ang="0">
                  <a:pos x="r" y="vc"/>
                </a:cxn>
              </a:cxnLst>
              <a:rect l="l" t="t" r="r" b="b"/>
              <a:pathLst>
                <a:path w="364" h="448">
                  <a:moveTo>
                    <a:pt x="336" y="67"/>
                  </a:moveTo>
                  <a:cubicBezTo>
                    <a:pt x="308" y="67"/>
                    <a:pt x="288" y="90"/>
                    <a:pt x="288" y="112"/>
                  </a:cubicBezTo>
                  <a:cubicBezTo>
                    <a:pt x="288" y="126"/>
                    <a:pt x="297" y="140"/>
                    <a:pt x="319" y="140"/>
                  </a:cubicBezTo>
                  <a:cubicBezTo>
                    <a:pt x="342" y="140"/>
                    <a:pt x="364" y="123"/>
                    <a:pt x="364" y="84"/>
                  </a:cubicBezTo>
                  <a:cubicBezTo>
                    <a:pt x="364" y="42"/>
                    <a:pt x="322" y="0"/>
                    <a:pt x="246" y="0"/>
                  </a:cubicBezTo>
                  <a:cubicBezTo>
                    <a:pt x="115" y="0"/>
                    <a:pt x="78" y="101"/>
                    <a:pt x="78" y="146"/>
                  </a:cubicBezTo>
                  <a:cubicBezTo>
                    <a:pt x="78" y="221"/>
                    <a:pt x="154" y="238"/>
                    <a:pt x="182" y="244"/>
                  </a:cubicBezTo>
                  <a:cubicBezTo>
                    <a:pt x="232" y="252"/>
                    <a:pt x="286" y="263"/>
                    <a:pt x="286" y="319"/>
                  </a:cubicBezTo>
                  <a:cubicBezTo>
                    <a:pt x="286" y="344"/>
                    <a:pt x="263" y="426"/>
                    <a:pt x="143" y="426"/>
                  </a:cubicBezTo>
                  <a:cubicBezTo>
                    <a:pt x="129" y="426"/>
                    <a:pt x="53" y="426"/>
                    <a:pt x="31" y="375"/>
                  </a:cubicBezTo>
                  <a:cubicBezTo>
                    <a:pt x="67" y="378"/>
                    <a:pt x="92" y="350"/>
                    <a:pt x="92" y="322"/>
                  </a:cubicBezTo>
                  <a:cubicBezTo>
                    <a:pt x="92" y="300"/>
                    <a:pt x="76" y="288"/>
                    <a:pt x="56" y="288"/>
                  </a:cubicBezTo>
                  <a:cubicBezTo>
                    <a:pt x="31" y="288"/>
                    <a:pt x="0" y="308"/>
                    <a:pt x="0" y="353"/>
                  </a:cubicBezTo>
                  <a:cubicBezTo>
                    <a:pt x="0" y="409"/>
                    <a:pt x="56" y="448"/>
                    <a:pt x="143" y="448"/>
                  </a:cubicBezTo>
                  <a:cubicBezTo>
                    <a:pt x="302" y="448"/>
                    <a:pt x="342" y="328"/>
                    <a:pt x="342" y="286"/>
                  </a:cubicBezTo>
                  <a:cubicBezTo>
                    <a:pt x="342" y="249"/>
                    <a:pt x="322" y="224"/>
                    <a:pt x="311" y="213"/>
                  </a:cubicBezTo>
                  <a:cubicBezTo>
                    <a:pt x="283" y="185"/>
                    <a:pt x="255" y="179"/>
                    <a:pt x="210" y="171"/>
                  </a:cubicBezTo>
                  <a:cubicBezTo>
                    <a:pt x="176" y="162"/>
                    <a:pt x="137" y="157"/>
                    <a:pt x="137" y="112"/>
                  </a:cubicBezTo>
                  <a:cubicBezTo>
                    <a:pt x="137" y="81"/>
                    <a:pt x="160" y="22"/>
                    <a:pt x="246" y="22"/>
                  </a:cubicBezTo>
                  <a:cubicBezTo>
                    <a:pt x="272" y="22"/>
                    <a:pt x="322" y="28"/>
                    <a:pt x="336" y="6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0" name="Freeform 39">
              <a:extLst>
                <a:ext uri="{FF2B5EF4-FFF2-40B4-BE49-F238E27FC236}">
                  <a16:creationId xmlns:a16="http://schemas.microsoft.com/office/drawing/2014/main" id="{131E8616-804E-614F-B623-BA6D566C67EB}"/>
                </a:ext>
              </a:extLst>
            </p:cNvPr>
            <p:cNvSpPr/>
            <p:nvPr/>
          </p:nvSpPr>
          <p:spPr>
            <a:xfrm>
              <a:off x="8524080" y="2199600"/>
              <a:ext cx="42120" cy="106560"/>
            </a:xfrm>
            <a:custGeom>
              <a:avLst/>
              <a:gdLst/>
              <a:ahLst/>
              <a:cxnLst>
                <a:cxn ang="3cd4">
                  <a:pos x="hc" y="t"/>
                </a:cxn>
                <a:cxn ang="cd2">
                  <a:pos x="l" y="vc"/>
                </a:cxn>
                <a:cxn ang="cd4">
                  <a:pos x="hc" y="b"/>
                </a:cxn>
                <a:cxn ang="0">
                  <a:pos x="r" y="vc"/>
                </a:cxn>
              </a:cxnLst>
              <a:rect l="l" t="t" r="r" b="b"/>
              <a:pathLst>
                <a:path w="118" h="297">
                  <a:moveTo>
                    <a:pt x="118" y="104"/>
                  </a:moveTo>
                  <a:cubicBezTo>
                    <a:pt x="118" y="39"/>
                    <a:pt x="92" y="0"/>
                    <a:pt x="53" y="0"/>
                  </a:cubicBezTo>
                  <a:cubicBezTo>
                    <a:pt x="20" y="0"/>
                    <a:pt x="0" y="25"/>
                    <a:pt x="0" y="53"/>
                  </a:cubicBezTo>
                  <a:cubicBezTo>
                    <a:pt x="0" y="78"/>
                    <a:pt x="20" y="106"/>
                    <a:pt x="53" y="106"/>
                  </a:cubicBezTo>
                  <a:cubicBezTo>
                    <a:pt x="64" y="106"/>
                    <a:pt x="78" y="101"/>
                    <a:pt x="90" y="92"/>
                  </a:cubicBezTo>
                  <a:cubicBezTo>
                    <a:pt x="92" y="90"/>
                    <a:pt x="92" y="90"/>
                    <a:pt x="92" y="90"/>
                  </a:cubicBezTo>
                  <a:cubicBezTo>
                    <a:pt x="95" y="90"/>
                    <a:pt x="95" y="90"/>
                    <a:pt x="95" y="104"/>
                  </a:cubicBezTo>
                  <a:cubicBezTo>
                    <a:pt x="95" y="179"/>
                    <a:pt x="62" y="238"/>
                    <a:pt x="28" y="272"/>
                  </a:cubicBezTo>
                  <a:cubicBezTo>
                    <a:pt x="17" y="280"/>
                    <a:pt x="17" y="283"/>
                    <a:pt x="17" y="286"/>
                  </a:cubicBezTo>
                  <a:cubicBezTo>
                    <a:pt x="17" y="294"/>
                    <a:pt x="22" y="297"/>
                    <a:pt x="25" y="297"/>
                  </a:cubicBezTo>
                  <a:cubicBezTo>
                    <a:pt x="36" y="297"/>
                    <a:pt x="118" y="221"/>
                    <a:pt x="118" y="10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1" name="Freeform 40">
              <a:extLst>
                <a:ext uri="{FF2B5EF4-FFF2-40B4-BE49-F238E27FC236}">
                  <a16:creationId xmlns:a16="http://schemas.microsoft.com/office/drawing/2014/main" id="{BB192008-3528-2D47-BA61-26687A714717}"/>
                </a:ext>
              </a:extLst>
            </p:cNvPr>
            <p:cNvSpPr/>
            <p:nvPr/>
          </p:nvSpPr>
          <p:spPr>
            <a:xfrm>
              <a:off x="8665200" y="2080800"/>
              <a:ext cx="163080" cy="160920"/>
            </a:xfrm>
            <a:custGeom>
              <a:avLst/>
              <a:gdLst/>
              <a:ahLst/>
              <a:cxnLst>
                <a:cxn ang="3cd4">
                  <a:pos x="hc" y="t"/>
                </a:cxn>
                <a:cxn ang="cd2">
                  <a:pos x="l" y="vc"/>
                </a:cxn>
                <a:cxn ang="cd4">
                  <a:pos x="hc" y="b"/>
                </a:cxn>
                <a:cxn ang="0">
                  <a:pos x="r" y="vc"/>
                </a:cxn>
              </a:cxnLst>
              <a:rect l="l" t="t" r="r" b="b"/>
              <a:pathLst>
                <a:path w="454" h="448">
                  <a:moveTo>
                    <a:pt x="330" y="64"/>
                  </a:moveTo>
                  <a:cubicBezTo>
                    <a:pt x="311" y="28"/>
                    <a:pt x="283" y="0"/>
                    <a:pt x="238" y="0"/>
                  </a:cubicBezTo>
                  <a:cubicBezTo>
                    <a:pt x="123" y="0"/>
                    <a:pt x="0" y="146"/>
                    <a:pt x="0" y="291"/>
                  </a:cubicBezTo>
                  <a:cubicBezTo>
                    <a:pt x="0" y="384"/>
                    <a:pt x="53" y="448"/>
                    <a:pt x="132" y="448"/>
                  </a:cubicBezTo>
                  <a:cubicBezTo>
                    <a:pt x="151" y="448"/>
                    <a:pt x="202" y="445"/>
                    <a:pt x="260" y="375"/>
                  </a:cubicBezTo>
                  <a:cubicBezTo>
                    <a:pt x="269" y="417"/>
                    <a:pt x="302" y="448"/>
                    <a:pt x="350" y="448"/>
                  </a:cubicBezTo>
                  <a:cubicBezTo>
                    <a:pt x="386" y="448"/>
                    <a:pt x="409" y="426"/>
                    <a:pt x="423" y="395"/>
                  </a:cubicBezTo>
                  <a:cubicBezTo>
                    <a:pt x="440" y="358"/>
                    <a:pt x="454" y="297"/>
                    <a:pt x="454" y="297"/>
                  </a:cubicBezTo>
                  <a:cubicBezTo>
                    <a:pt x="454" y="286"/>
                    <a:pt x="445" y="286"/>
                    <a:pt x="442" y="286"/>
                  </a:cubicBezTo>
                  <a:cubicBezTo>
                    <a:pt x="431" y="286"/>
                    <a:pt x="431" y="291"/>
                    <a:pt x="428" y="305"/>
                  </a:cubicBezTo>
                  <a:cubicBezTo>
                    <a:pt x="412" y="370"/>
                    <a:pt x="392" y="426"/>
                    <a:pt x="353" y="426"/>
                  </a:cubicBezTo>
                  <a:cubicBezTo>
                    <a:pt x="325" y="426"/>
                    <a:pt x="322" y="400"/>
                    <a:pt x="322" y="381"/>
                  </a:cubicBezTo>
                  <a:cubicBezTo>
                    <a:pt x="322" y="358"/>
                    <a:pt x="325" y="353"/>
                    <a:pt x="336" y="308"/>
                  </a:cubicBezTo>
                  <a:cubicBezTo>
                    <a:pt x="347" y="266"/>
                    <a:pt x="347" y="258"/>
                    <a:pt x="358" y="218"/>
                  </a:cubicBezTo>
                  <a:lnTo>
                    <a:pt x="392" y="81"/>
                  </a:lnTo>
                  <a:cubicBezTo>
                    <a:pt x="400" y="53"/>
                    <a:pt x="400" y="50"/>
                    <a:pt x="400" y="48"/>
                  </a:cubicBezTo>
                  <a:cubicBezTo>
                    <a:pt x="400" y="31"/>
                    <a:pt x="389" y="20"/>
                    <a:pt x="372" y="20"/>
                  </a:cubicBezTo>
                  <a:cubicBezTo>
                    <a:pt x="347" y="20"/>
                    <a:pt x="333" y="42"/>
                    <a:pt x="330" y="64"/>
                  </a:cubicBezTo>
                  <a:close/>
                  <a:moveTo>
                    <a:pt x="266" y="319"/>
                  </a:moveTo>
                  <a:cubicBezTo>
                    <a:pt x="260" y="339"/>
                    <a:pt x="260" y="339"/>
                    <a:pt x="246" y="356"/>
                  </a:cubicBezTo>
                  <a:cubicBezTo>
                    <a:pt x="202" y="412"/>
                    <a:pt x="162" y="426"/>
                    <a:pt x="134" y="426"/>
                  </a:cubicBezTo>
                  <a:cubicBezTo>
                    <a:pt x="84" y="426"/>
                    <a:pt x="70" y="372"/>
                    <a:pt x="70" y="333"/>
                  </a:cubicBezTo>
                  <a:cubicBezTo>
                    <a:pt x="70" y="286"/>
                    <a:pt x="101" y="162"/>
                    <a:pt x="126" y="118"/>
                  </a:cubicBezTo>
                  <a:cubicBezTo>
                    <a:pt x="157" y="59"/>
                    <a:pt x="199" y="22"/>
                    <a:pt x="241" y="22"/>
                  </a:cubicBezTo>
                  <a:cubicBezTo>
                    <a:pt x="305" y="22"/>
                    <a:pt x="319" y="104"/>
                    <a:pt x="319" y="109"/>
                  </a:cubicBezTo>
                  <a:cubicBezTo>
                    <a:pt x="319" y="115"/>
                    <a:pt x="316" y="120"/>
                    <a:pt x="314" y="12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2" name="Freeform 41">
              <a:extLst>
                <a:ext uri="{FF2B5EF4-FFF2-40B4-BE49-F238E27FC236}">
                  <a16:creationId xmlns:a16="http://schemas.microsoft.com/office/drawing/2014/main" id="{FE778EAC-04B2-7C41-AF8A-9560184BC163}"/>
                </a:ext>
              </a:extLst>
            </p:cNvPr>
            <p:cNvSpPr/>
            <p:nvPr/>
          </p:nvSpPr>
          <p:spPr>
            <a:xfrm>
              <a:off x="8857800" y="1972080"/>
              <a:ext cx="83160" cy="354240"/>
            </a:xfrm>
            <a:custGeom>
              <a:avLst/>
              <a:gdLst/>
              <a:ahLst/>
              <a:cxnLst>
                <a:cxn ang="3cd4">
                  <a:pos x="hc" y="t"/>
                </a:cxn>
                <a:cxn ang="cd2">
                  <a:pos x="l" y="vc"/>
                </a:cxn>
                <a:cxn ang="cd4">
                  <a:pos x="hc" y="b"/>
                </a:cxn>
                <a:cxn ang="0">
                  <a:pos x="r" y="vc"/>
                </a:cxn>
              </a:cxnLst>
              <a:rect l="l" t="t" r="r" b="b"/>
              <a:pathLst>
                <a:path w="232" h="985">
                  <a:moveTo>
                    <a:pt x="232" y="493"/>
                  </a:moveTo>
                  <a:cubicBezTo>
                    <a:pt x="232" y="417"/>
                    <a:pt x="221" y="297"/>
                    <a:pt x="165" y="185"/>
                  </a:cubicBezTo>
                  <a:cubicBezTo>
                    <a:pt x="106" y="64"/>
                    <a:pt x="20" y="0"/>
                    <a:pt x="11" y="0"/>
                  </a:cubicBezTo>
                  <a:cubicBezTo>
                    <a:pt x="3" y="0"/>
                    <a:pt x="0" y="3"/>
                    <a:pt x="0" y="11"/>
                  </a:cubicBezTo>
                  <a:cubicBezTo>
                    <a:pt x="0" y="14"/>
                    <a:pt x="0" y="14"/>
                    <a:pt x="20" y="34"/>
                  </a:cubicBezTo>
                  <a:cubicBezTo>
                    <a:pt x="118" y="132"/>
                    <a:pt x="174" y="288"/>
                    <a:pt x="174" y="493"/>
                  </a:cubicBezTo>
                  <a:cubicBezTo>
                    <a:pt x="174" y="664"/>
                    <a:pt x="137" y="837"/>
                    <a:pt x="14" y="960"/>
                  </a:cubicBezTo>
                  <a:cubicBezTo>
                    <a:pt x="0" y="971"/>
                    <a:pt x="0" y="974"/>
                    <a:pt x="0" y="977"/>
                  </a:cubicBezTo>
                  <a:cubicBezTo>
                    <a:pt x="0" y="983"/>
                    <a:pt x="3" y="985"/>
                    <a:pt x="11" y="985"/>
                  </a:cubicBezTo>
                  <a:cubicBezTo>
                    <a:pt x="20" y="985"/>
                    <a:pt x="109" y="918"/>
                    <a:pt x="168" y="795"/>
                  </a:cubicBezTo>
                  <a:cubicBezTo>
                    <a:pt x="218" y="686"/>
                    <a:pt x="232" y="577"/>
                    <a:pt x="232" y="49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3" name="Freeform 42">
              <a:extLst>
                <a:ext uri="{FF2B5EF4-FFF2-40B4-BE49-F238E27FC236}">
                  <a16:creationId xmlns:a16="http://schemas.microsoft.com/office/drawing/2014/main" id="{B3F45EFD-C84B-FC4D-8BA0-B3F225EFFC57}"/>
                </a:ext>
              </a:extLst>
            </p:cNvPr>
            <p:cNvSpPr/>
            <p:nvPr/>
          </p:nvSpPr>
          <p:spPr>
            <a:xfrm>
              <a:off x="8981640" y="1829880"/>
              <a:ext cx="81360" cy="637560"/>
            </a:xfrm>
            <a:custGeom>
              <a:avLst/>
              <a:gdLst/>
              <a:ahLst/>
              <a:cxnLst>
                <a:cxn ang="3cd4">
                  <a:pos x="hc" y="t"/>
                </a:cxn>
                <a:cxn ang="cd2">
                  <a:pos x="l" y="vc"/>
                </a:cxn>
                <a:cxn ang="cd4">
                  <a:pos x="hc" y="b"/>
                </a:cxn>
                <a:cxn ang="0">
                  <a:pos x="r" y="vc"/>
                </a:cxn>
              </a:cxnLst>
              <a:rect l="l" t="t" r="r" b="b"/>
              <a:pathLst>
                <a:path w="227" h="1772">
                  <a:moveTo>
                    <a:pt x="179" y="1727"/>
                  </a:moveTo>
                  <a:lnTo>
                    <a:pt x="0" y="1727"/>
                  </a:lnTo>
                  <a:lnTo>
                    <a:pt x="0" y="1772"/>
                  </a:lnTo>
                  <a:lnTo>
                    <a:pt x="227" y="1772"/>
                  </a:lnTo>
                  <a:lnTo>
                    <a:pt x="227" y="0"/>
                  </a:lnTo>
                  <a:lnTo>
                    <a:pt x="0" y="0"/>
                  </a:lnTo>
                  <a:lnTo>
                    <a:pt x="0" y="48"/>
                  </a:lnTo>
                  <a:lnTo>
                    <a:pt x="179" y="48"/>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44" name="TextBox 43">
            <a:extLst>
              <a:ext uri="{FF2B5EF4-FFF2-40B4-BE49-F238E27FC236}">
                <a16:creationId xmlns:a16="http://schemas.microsoft.com/office/drawing/2014/main" id="{695926EB-2F22-D746-98CB-9CA7A63A3427}"/>
              </a:ext>
            </a:extLst>
          </p:cNvPr>
          <p:cNvSpPr txBox="1"/>
          <p:nvPr/>
        </p:nvSpPr>
        <p:spPr>
          <a:xfrm>
            <a:off x="822960" y="1599387"/>
            <a:ext cx="505764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Here’s the standard Q-learning update equation:</a:t>
            </a:r>
          </a:p>
        </p:txBody>
      </p:sp>
      <p:grpSp>
        <p:nvGrpSpPr>
          <p:cNvPr id="45" name="Group 44" descr="28§display§Q(s,a) \leftarrow (1-\alpha) Q(s,a) + \alpha \left[r + \gamma \max_{a'} Q(s',a') \right]§svg§600§FALSE" title="TexMaths">
            <a:extLst>
              <a:ext uri="{FF2B5EF4-FFF2-40B4-BE49-F238E27FC236}">
                <a16:creationId xmlns:a16="http://schemas.microsoft.com/office/drawing/2014/main" id="{13C9A40F-A497-484C-AC4B-8AA0DBCEC761}"/>
              </a:ext>
            </a:extLst>
          </p:cNvPr>
          <p:cNvGrpSpPr/>
          <p:nvPr/>
        </p:nvGrpSpPr>
        <p:grpSpPr>
          <a:xfrm>
            <a:off x="1097280" y="3480747"/>
            <a:ext cx="8036280" cy="620280"/>
            <a:chOff x="1097280" y="3272400"/>
            <a:chExt cx="8036280" cy="620280"/>
          </a:xfrm>
        </p:grpSpPr>
        <p:sp>
          <p:nvSpPr>
            <p:cNvPr id="46" name="Freeform 45">
              <a:extLst>
                <a:ext uri="{FF2B5EF4-FFF2-40B4-BE49-F238E27FC236}">
                  <a16:creationId xmlns:a16="http://schemas.microsoft.com/office/drawing/2014/main" id="{8F384D6C-B311-3E4F-8184-C728D5BD6F39}"/>
                </a:ext>
              </a:extLst>
            </p:cNvPr>
            <p:cNvSpPr/>
            <p:nvPr/>
          </p:nvSpPr>
          <p:spPr>
            <a:xfrm>
              <a:off x="1097280" y="3272400"/>
              <a:ext cx="8036280" cy="617040"/>
            </a:xfrm>
            <a:custGeom>
              <a:avLst/>
              <a:gdLst/>
              <a:ahLst/>
              <a:cxnLst>
                <a:cxn ang="3cd4">
                  <a:pos x="hc" y="t"/>
                </a:cxn>
                <a:cxn ang="cd2">
                  <a:pos x="l" y="vc"/>
                </a:cxn>
                <a:cxn ang="cd4">
                  <a:pos x="hc" y="b"/>
                </a:cxn>
                <a:cxn ang="0">
                  <a:pos x="r" y="vc"/>
                </a:cxn>
              </a:cxnLst>
              <a:rect l="l" t="t" r="r" b="b"/>
              <a:pathLst>
                <a:path w="22324" h="1715">
                  <a:moveTo>
                    <a:pt x="11162" y="1715"/>
                  </a:moveTo>
                  <a:lnTo>
                    <a:pt x="0" y="1715"/>
                  </a:lnTo>
                  <a:lnTo>
                    <a:pt x="0" y="0"/>
                  </a:lnTo>
                  <a:lnTo>
                    <a:pt x="22324" y="0"/>
                  </a:lnTo>
                  <a:lnTo>
                    <a:pt x="22324" y="1715"/>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7" name="Freeform 46">
              <a:extLst>
                <a:ext uri="{FF2B5EF4-FFF2-40B4-BE49-F238E27FC236}">
                  <a16:creationId xmlns:a16="http://schemas.microsoft.com/office/drawing/2014/main" id="{61CAEABE-4C1B-F24D-921D-B1027D44831D}"/>
                </a:ext>
              </a:extLst>
            </p:cNvPr>
            <p:cNvSpPr/>
            <p:nvPr/>
          </p:nvSpPr>
          <p:spPr>
            <a:xfrm>
              <a:off x="1116000" y="3425039"/>
              <a:ext cx="257040" cy="309600"/>
            </a:xfrm>
            <a:custGeom>
              <a:avLst/>
              <a:gdLst/>
              <a:ahLst/>
              <a:cxnLst>
                <a:cxn ang="3cd4">
                  <a:pos x="hc" y="t"/>
                </a:cxn>
                <a:cxn ang="cd2">
                  <a:pos x="l" y="vc"/>
                </a:cxn>
                <a:cxn ang="cd4">
                  <a:pos x="hc" y="b"/>
                </a:cxn>
                <a:cxn ang="0">
                  <a:pos x="r" y="vc"/>
                </a:cxn>
              </a:cxnLst>
              <a:rect l="l" t="t" r="r" b="b"/>
              <a:pathLst>
                <a:path w="715" h="861">
                  <a:moveTo>
                    <a:pt x="401" y="670"/>
                  </a:moveTo>
                  <a:cubicBezTo>
                    <a:pt x="563" y="613"/>
                    <a:pt x="715" y="441"/>
                    <a:pt x="715" y="257"/>
                  </a:cubicBezTo>
                  <a:cubicBezTo>
                    <a:pt x="715" y="104"/>
                    <a:pt x="605" y="0"/>
                    <a:pt x="450" y="0"/>
                  </a:cubicBezTo>
                  <a:cubicBezTo>
                    <a:pt x="227" y="0"/>
                    <a:pt x="0" y="217"/>
                    <a:pt x="0" y="441"/>
                  </a:cubicBezTo>
                  <a:cubicBezTo>
                    <a:pt x="0" y="600"/>
                    <a:pt x="115" y="696"/>
                    <a:pt x="265" y="696"/>
                  </a:cubicBezTo>
                  <a:cubicBezTo>
                    <a:pt x="291" y="696"/>
                    <a:pt x="326" y="691"/>
                    <a:pt x="366" y="683"/>
                  </a:cubicBezTo>
                  <a:cubicBezTo>
                    <a:pt x="361" y="741"/>
                    <a:pt x="361" y="744"/>
                    <a:pt x="361" y="757"/>
                  </a:cubicBezTo>
                  <a:cubicBezTo>
                    <a:pt x="361" y="787"/>
                    <a:pt x="361" y="861"/>
                    <a:pt x="448" y="861"/>
                  </a:cubicBezTo>
                  <a:cubicBezTo>
                    <a:pt x="570" y="861"/>
                    <a:pt x="619" y="685"/>
                    <a:pt x="619" y="676"/>
                  </a:cubicBezTo>
                  <a:cubicBezTo>
                    <a:pt x="619" y="667"/>
                    <a:pt x="612" y="665"/>
                    <a:pt x="609" y="665"/>
                  </a:cubicBezTo>
                  <a:cubicBezTo>
                    <a:pt x="600" y="665"/>
                    <a:pt x="598" y="670"/>
                    <a:pt x="595" y="676"/>
                  </a:cubicBezTo>
                  <a:cubicBezTo>
                    <a:pt x="572" y="744"/>
                    <a:pt x="511" y="767"/>
                    <a:pt x="476" y="767"/>
                  </a:cubicBezTo>
                  <a:cubicBezTo>
                    <a:pt x="427" y="767"/>
                    <a:pt x="413" y="741"/>
                    <a:pt x="401" y="670"/>
                  </a:cubicBezTo>
                  <a:close/>
                  <a:moveTo>
                    <a:pt x="206" y="661"/>
                  </a:moveTo>
                  <a:cubicBezTo>
                    <a:pt x="127" y="633"/>
                    <a:pt x="91" y="557"/>
                    <a:pt x="91" y="472"/>
                  </a:cubicBezTo>
                  <a:cubicBezTo>
                    <a:pt x="91" y="404"/>
                    <a:pt x="117" y="270"/>
                    <a:pt x="197" y="165"/>
                  </a:cubicBezTo>
                  <a:cubicBezTo>
                    <a:pt x="272" y="67"/>
                    <a:pt x="368" y="24"/>
                    <a:pt x="445" y="24"/>
                  </a:cubicBezTo>
                  <a:cubicBezTo>
                    <a:pt x="548" y="24"/>
                    <a:pt x="623" y="98"/>
                    <a:pt x="623" y="226"/>
                  </a:cubicBezTo>
                  <a:cubicBezTo>
                    <a:pt x="623" y="322"/>
                    <a:pt x="570" y="546"/>
                    <a:pt x="396" y="637"/>
                  </a:cubicBezTo>
                  <a:cubicBezTo>
                    <a:pt x="391" y="602"/>
                    <a:pt x="382" y="533"/>
                    <a:pt x="305" y="533"/>
                  </a:cubicBezTo>
                  <a:cubicBezTo>
                    <a:pt x="251" y="533"/>
                    <a:pt x="202" y="580"/>
                    <a:pt x="202" y="630"/>
                  </a:cubicBezTo>
                  <a:cubicBezTo>
                    <a:pt x="202" y="650"/>
                    <a:pt x="206" y="661"/>
                    <a:pt x="206" y="661"/>
                  </a:cubicBezTo>
                  <a:close/>
                  <a:moveTo>
                    <a:pt x="270" y="672"/>
                  </a:moveTo>
                  <a:cubicBezTo>
                    <a:pt x="255" y="672"/>
                    <a:pt x="223" y="672"/>
                    <a:pt x="223" y="630"/>
                  </a:cubicBezTo>
                  <a:cubicBezTo>
                    <a:pt x="223" y="594"/>
                    <a:pt x="263" y="554"/>
                    <a:pt x="305" y="554"/>
                  </a:cubicBezTo>
                  <a:cubicBezTo>
                    <a:pt x="349" y="554"/>
                    <a:pt x="368" y="578"/>
                    <a:pt x="368" y="635"/>
                  </a:cubicBezTo>
                  <a:cubicBezTo>
                    <a:pt x="368" y="650"/>
                    <a:pt x="368" y="650"/>
                    <a:pt x="359" y="654"/>
                  </a:cubicBezTo>
                  <a:cubicBezTo>
                    <a:pt x="331" y="665"/>
                    <a:pt x="300" y="672"/>
                    <a:pt x="270" y="6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8" name="Freeform 47">
              <a:extLst>
                <a:ext uri="{FF2B5EF4-FFF2-40B4-BE49-F238E27FC236}">
                  <a16:creationId xmlns:a16="http://schemas.microsoft.com/office/drawing/2014/main" id="{92FC657F-1B9B-DA43-B189-24708D1D2E42}"/>
                </a:ext>
              </a:extLst>
            </p:cNvPr>
            <p:cNvSpPr/>
            <p:nvPr/>
          </p:nvSpPr>
          <p:spPr>
            <a:xfrm>
              <a:off x="1426320" y="3410280"/>
              <a:ext cx="86400" cy="344160"/>
            </a:xfrm>
            <a:custGeom>
              <a:avLst/>
              <a:gdLst/>
              <a:ahLst/>
              <a:cxnLst>
                <a:cxn ang="3cd4">
                  <a:pos x="hc" y="t"/>
                </a:cxn>
                <a:cxn ang="cd2">
                  <a:pos x="l" y="vc"/>
                </a:cxn>
                <a:cxn ang="cd4">
                  <a:pos x="hc" y="b"/>
                </a:cxn>
                <a:cxn ang="0">
                  <a:pos x="r" y="vc"/>
                </a:cxn>
              </a:cxnLst>
              <a:rect l="l" t="t" r="r" b="b"/>
              <a:pathLst>
                <a:path w="241" h="957">
                  <a:moveTo>
                    <a:pt x="241" y="948"/>
                  </a:moveTo>
                  <a:cubicBezTo>
                    <a:pt x="241" y="946"/>
                    <a:pt x="241" y="944"/>
                    <a:pt x="223" y="926"/>
                  </a:cubicBezTo>
                  <a:cubicBezTo>
                    <a:pt x="94" y="807"/>
                    <a:pt x="61" y="626"/>
                    <a:pt x="61" y="478"/>
                  </a:cubicBezTo>
                  <a:cubicBezTo>
                    <a:pt x="61" y="313"/>
                    <a:pt x="101" y="146"/>
                    <a:pt x="227" y="26"/>
                  </a:cubicBezTo>
                  <a:cubicBezTo>
                    <a:pt x="241" y="15"/>
                    <a:pt x="241" y="13"/>
                    <a:pt x="241" y="9"/>
                  </a:cubicBezTo>
                  <a:cubicBezTo>
                    <a:pt x="241" y="2"/>
                    <a:pt x="237" y="0"/>
                    <a:pt x="230" y="0"/>
                  </a:cubicBezTo>
                  <a:cubicBezTo>
                    <a:pt x="220" y="0"/>
                    <a:pt x="127" y="65"/>
                    <a:pt x="66" y="187"/>
                  </a:cubicBezTo>
                  <a:cubicBezTo>
                    <a:pt x="12" y="291"/>
                    <a:pt x="0" y="398"/>
                    <a:pt x="0" y="478"/>
                  </a:cubicBezTo>
                  <a:cubicBezTo>
                    <a:pt x="0" y="554"/>
                    <a:pt x="12" y="670"/>
                    <a:pt x="68" y="778"/>
                  </a:cubicBezTo>
                  <a:cubicBezTo>
                    <a:pt x="131" y="896"/>
                    <a:pt x="220" y="957"/>
                    <a:pt x="230" y="957"/>
                  </a:cubicBezTo>
                  <a:cubicBezTo>
                    <a:pt x="237" y="957"/>
                    <a:pt x="241" y="954"/>
                    <a:pt x="241" y="94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9" name="Freeform 48">
              <a:extLst>
                <a:ext uri="{FF2B5EF4-FFF2-40B4-BE49-F238E27FC236}">
                  <a16:creationId xmlns:a16="http://schemas.microsoft.com/office/drawing/2014/main" id="{B04A9029-E45F-204A-B788-525E0F22A2C1}"/>
                </a:ext>
              </a:extLst>
            </p:cNvPr>
            <p:cNvSpPr/>
            <p:nvPr/>
          </p:nvSpPr>
          <p:spPr>
            <a:xfrm>
              <a:off x="1551960" y="3515760"/>
              <a:ext cx="137160" cy="156240"/>
            </a:xfrm>
            <a:custGeom>
              <a:avLst/>
              <a:gdLst/>
              <a:ahLst/>
              <a:cxnLst>
                <a:cxn ang="3cd4">
                  <a:pos x="hc" y="t"/>
                </a:cxn>
                <a:cxn ang="cd2">
                  <a:pos x="l" y="vc"/>
                </a:cxn>
                <a:cxn ang="cd4">
                  <a:pos x="hc" y="b"/>
                </a:cxn>
                <a:cxn ang="0">
                  <a:pos x="r" y="vc"/>
                </a:cxn>
              </a:cxnLst>
              <a:rect l="l" t="t" r="r" b="b"/>
              <a:pathLst>
                <a:path w="382" h="435">
                  <a:moveTo>
                    <a:pt x="352" y="65"/>
                  </a:moveTo>
                  <a:cubicBezTo>
                    <a:pt x="321" y="65"/>
                    <a:pt x="302" y="87"/>
                    <a:pt x="302" y="109"/>
                  </a:cubicBezTo>
                  <a:cubicBezTo>
                    <a:pt x="302" y="122"/>
                    <a:pt x="312" y="137"/>
                    <a:pt x="333" y="137"/>
                  </a:cubicBezTo>
                  <a:cubicBezTo>
                    <a:pt x="356" y="137"/>
                    <a:pt x="382" y="120"/>
                    <a:pt x="382" y="83"/>
                  </a:cubicBezTo>
                  <a:cubicBezTo>
                    <a:pt x="382" y="39"/>
                    <a:pt x="338" y="0"/>
                    <a:pt x="258" y="0"/>
                  </a:cubicBezTo>
                  <a:cubicBezTo>
                    <a:pt x="122" y="0"/>
                    <a:pt x="82" y="98"/>
                    <a:pt x="82" y="139"/>
                  </a:cubicBezTo>
                  <a:cubicBezTo>
                    <a:pt x="82" y="215"/>
                    <a:pt x="159" y="230"/>
                    <a:pt x="190" y="235"/>
                  </a:cubicBezTo>
                  <a:cubicBezTo>
                    <a:pt x="244" y="246"/>
                    <a:pt x="298" y="254"/>
                    <a:pt x="298" y="309"/>
                  </a:cubicBezTo>
                  <a:cubicBezTo>
                    <a:pt x="298" y="333"/>
                    <a:pt x="274" y="413"/>
                    <a:pt x="150" y="413"/>
                  </a:cubicBezTo>
                  <a:cubicBezTo>
                    <a:pt x="134" y="413"/>
                    <a:pt x="54" y="413"/>
                    <a:pt x="30" y="363"/>
                  </a:cubicBezTo>
                  <a:cubicBezTo>
                    <a:pt x="70" y="367"/>
                    <a:pt x="96" y="339"/>
                    <a:pt x="96" y="311"/>
                  </a:cubicBezTo>
                  <a:cubicBezTo>
                    <a:pt x="96" y="289"/>
                    <a:pt x="80" y="278"/>
                    <a:pt x="59" y="278"/>
                  </a:cubicBezTo>
                  <a:cubicBezTo>
                    <a:pt x="30" y="278"/>
                    <a:pt x="0" y="298"/>
                    <a:pt x="0" y="341"/>
                  </a:cubicBezTo>
                  <a:cubicBezTo>
                    <a:pt x="0" y="396"/>
                    <a:pt x="59" y="435"/>
                    <a:pt x="148" y="435"/>
                  </a:cubicBezTo>
                  <a:cubicBezTo>
                    <a:pt x="316" y="435"/>
                    <a:pt x="356" y="320"/>
                    <a:pt x="356" y="276"/>
                  </a:cubicBezTo>
                  <a:cubicBezTo>
                    <a:pt x="356" y="241"/>
                    <a:pt x="338" y="217"/>
                    <a:pt x="323" y="204"/>
                  </a:cubicBezTo>
                  <a:cubicBezTo>
                    <a:pt x="295" y="178"/>
                    <a:pt x="267" y="174"/>
                    <a:pt x="220" y="165"/>
                  </a:cubicBezTo>
                  <a:cubicBezTo>
                    <a:pt x="183" y="157"/>
                    <a:pt x="143" y="150"/>
                    <a:pt x="143" y="107"/>
                  </a:cubicBezTo>
                  <a:cubicBezTo>
                    <a:pt x="143" y="80"/>
                    <a:pt x="166" y="22"/>
                    <a:pt x="258" y="22"/>
                  </a:cubicBezTo>
                  <a:cubicBezTo>
                    <a:pt x="284" y="22"/>
                    <a:pt x="335" y="28"/>
                    <a:pt x="352" y="6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0" name="Freeform 49">
              <a:extLst>
                <a:ext uri="{FF2B5EF4-FFF2-40B4-BE49-F238E27FC236}">
                  <a16:creationId xmlns:a16="http://schemas.microsoft.com/office/drawing/2014/main" id="{D7D242A8-BD4A-6A43-9095-851B17885AC5}"/>
                </a:ext>
              </a:extLst>
            </p:cNvPr>
            <p:cNvSpPr/>
            <p:nvPr/>
          </p:nvSpPr>
          <p:spPr>
            <a:xfrm>
              <a:off x="1737719" y="3631679"/>
              <a:ext cx="43560" cy="102960"/>
            </a:xfrm>
            <a:custGeom>
              <a:avLst/>
              <a:gdLst/>
              <a:ahLst/>
              <a:cxnLst>
                <a:cxn ang="3cd4">
                  <a:pos x="hc" y="t"/>
                </a:cxn>
                <a:cxn ang="cd2">
                  <a:pos x="l" y="vc"/>
                </a:cxn>
                <a:cxn ang="cd4">
                  <a:pos x="hc" y="b"/>
                </a:cxn>
                <a:cxn ang="0">
                  <a:pos x="r" y="vc"/>
                </a:cxn>
              </a:cxnLst>
              <a:rect l="l" t="t" r="r" b="b"/>
              <a:pathLst>
                <a:path w="122" h="287">
                  <a:moveTo>
                    <a:pt x="122" y="100"/>
                  </a:moveTo>
                  <a:cubicBezTo>
                    <a:pt x="122" y="37"/>
                    <a:pt x="96" y="0"/>
                    <a:pt x="56" y="0"/>
                  </a:cubicBezTo>
                  <a:cubicBezTo>
                    <a:pt x="21" y="0"/>
                    <a:pt x="0" y="24"/>
                    <a:pt x="0" y="50"/>
                  </a:cubicBezTo>
                  <a:cubicBezTo>
                    <a:pt x="0" y="76"/>
                    <a:pt x="21" y="102"/>
                    <a:pt x="56" y="102"/>
                  </a:cubicBezTo>
                  <a:cubicBezTo>
                    <a:pt x="68" y="102"/>
                    <a:pt x="82" y="98"/>
                    <a:pt x="91" y="89"/>
                  </a:cubicBezTo>
                  <a:cubicBezTo>
                    <a:pt x="96" y="87"/>
                    <a:pt x="96" y="87"/>
                    <a:pt x="98" y="87"/>
                  </a:cubicBezTo>
                  <a:cubicBezTo>
                    <a:pt x="98" y="87"/>
                    <a:pt x="101" y="87"/>
                    <a:pt x="101" y="100"/>
                  </a:cubicBezTo>
                  <a:cubicBezTo>
                    <a:pt x="101" y="172"/>
                    <a:pt x="63" y="230"/>
                    <a:pt x="28" y="261"/>
                  </a:cubicBezTo>
                  <a:cubicBezTo>
                    <a:pt x="16" y="272"/>
                    <a:pt x="16" y="274"/>
                    <a:pt x="16" y="276"/>
                  </a:cubicBezTo>
                  <a:cubicBezTo>
                    <a:pt x="16" y="285"/>
                    <a:pt x="21" y="287"/>
                    <a:pt x="28" y="287"/>
                  </a:cubicBezTo>
                  <a:cubicBezTo>
                    <a:pt x="40" y="287"/>
                    <a:pt x="122" y="213"/>
                    <a:pt x="122" y="10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1" name="Freeform 50">
              <a:extLst>
                <a:ext uri="{FF2B5EF4-FFF2-40B4-BE49-F238E27FC236}">
                  <a16:creationId xmlns:a16="http://schemas.microsoft.com/office/drawing/2014/main" id="{0C074323-9938-8348-A8FB-B1FDFC0D4403}"/>
                </a:ext>
              </a:extLst>
            </p:cNvPr>
            <p:cNvSpPr/>
            <p:nvPr/>
          </p:nvSpPr>
          <p:spPr>
            <a:xfrm>
              <a:off x="1885320" y="3515760"/>
              <a:ext cx="169920" cy="156240"/>
            </a:xfrm>
            <a:custGeom>
              <a:avLst/>
              <a:gdLst/>
              <a:ahLst/>
              <a:cxnLst>
                <a:cxn ang="3cd4">
                  <a:pos x="hc" y="t"/>
                </a:cxn>
                <a:cxn ang="cd2">
                  <a:pos x="l" y="vc"/>
                </a:cxn>
                <a:cxn ang="cd4">
                  <a:pos x="hc" y="b"/>
                </a:cxn>
                <a:cxn ang="0">
                  <a:pos x="r" y="vc"/>
                </a:cxn>
              </a:cxnLst>
              <a:rect l="l" t="t" r="r" b="b"/>
              <a:pathLst>
                <a:path w="473" h="435">
                  <a:moveTo>
                    <a:pt x="345" y="61"/>
                  </a:moveTo>
                  <a:cubicBezTo>
                    <a:pt x="326" y="26"/>
                    <a:pt x="295" y="0"/>
                    <a:pt x="248" y="0"/>
                  </a:cubicBezTo>
                  <a:cubicBezTo>
                    <a:pt x="129" y="0"/>
                    <a:pt x="0" y="141"/>
                    <a:pt x="0" y="280"/>
                  </a:cubicBezTo>
                  <a:cubicBezTo>
                    <a:pt x="0" y="372"/>
                    <a:pt x="56" y="435"/>
                    <a:pt x="138" y="435"/>
                  </a:cubicBezTo>
                  <a:cubicBezTo>
                    <a:pt x="159" y="435"/>
                    <a:pt x="211" y="430"/>
                    <a:pt x="272" y="363"/>
                  </a:cubicBezTo>
                  <a:cubicBezTo>
                    <a:pt x="281" y="402"/>
                    <a:pt x="316" y="435"/>
                    <a:pt x="366" y="435"/>
                  </a:cubicBezTo>
                  <a:cubicBezTo>
                    <a:pt x="403" y="435"/>
                    <a:pt x="427" y="413"/>
                    <a:pt x="443" y="383"/>
                  </a:cubicBezTo>
                  <a:cubicBezTo>
                    <a:pt x="459" y="348"/>
                    <a:pt x="473" y="289"/>
                    <a:pt x="473" y="287"/>
                  </a:cubicBezTo>
                  <a:cubicBezTo>
                    <a:pt x="473" y="278"/>
                    <a:pt x="464" y="278"/>
                    <a:pt x="462" y="278"/>
                  </a:cubicBezTo>
                  <a:cubicBezTo>
                    <a:pt x="450" y="278"/>
                    <a:pt x="450" y="280"/>
                    <a:pt x="448" y="296"/>
                  </a:cubicBezTo>
                  <a:cubicBezTo>
                    <a:pt x="429" y="357"/>
                    <a:pt x="410" y="413"/>
                    <a:pt x="368" y="413"/>
                  </a:cubicBezTo>
                  <a:cubicBezTo>
                    <a:pt x="340" y="413"/>
                    <a:pt x="338" y="389"/>
                    <a:pt x="338" y="370"/>
                  </a:cubicBezTo>
                  <a:cubicBezTo>
                    <a:pt x="338" y="348"/>
                    <a:pt x="340" y="341"/>
                    <a:pt x="352" y="298"/>
                  </a:cubicBezTo>
                  <a:cubicBezTo>
                    <a:pt x="363" y="259"/>
                    <a:pt x="363" y="248"/>
                    <a:pt x="373" y="213"/>
                  </a:cubicBezTo>
                  <a:lnTo>
                    <a:pt x="410" y="78"/>
                  </a:lnTo>
                  <a:cubicBezTo>
                    <a:pt x="417" y="50"/>
                    <a:pt x="417" y="50"/>
                    <a:pt x="417" y="46"/>
                  </a:cubicBezTo>
                  <a:cubicBezTo>
                    <a:pt x="417" y="28"/>
                    <a:pt x="406" y="20"/>
                    <a:pt x="389" y="20"/>
                  </a:cubicBezTo>
                  <a:cubicBezTo>
                    <a:pt x="363" y="20"/>
                    <a:pt x="347" y="41"/>
                    <a:pt x="345" y="61"/>
                  </a:cubicBezTo>
                  <a:close/>
                  <a:moveTo>
                    <a:pt x="277" y="311"/>
                  </a:moveTo>
                  <a:cubicBezTo>
                    <a:pt x="272" y="328"/>
                    <a:pt x="272" y="328"/>
                    <a:pt x="255" y="346"/>
                  </a:cubicBezTo>
                  <a:cubicBezTo>
                    <a:pt x="211" y="398"/>
                    <a:pt x="169" y="413"/>
                    <a:pt x="141" y="413"/>
                  </a:cubicBezTo>
                  <a:cubicBezTo>
                    <a:pt x="89" y="413"/>
                    <a:pt x="73" y="361"/>
                    <a:pt x="73" y="324"/>
                  </a:cubicBezTo>
                  <a:cubicBezTo>
                    <a:pt x="73" y="276"/>
                    <a:pt x="105" y="157"/>
                    <a:pt x="131" y="113"/>
                  </a:cubicBezTo>
                  <a:cubicBezTo>
                    <a:pt x="162" y="57"/>
                    <a:pt x="209" y="22"/>
                    <a:pt x="251" y="22"/>
                  </a:cubicBezTo>
                  <a:cubicBezTo>
                    <a:pt x="319" y="22"/>
                    <a:pt x="333" y="100"/>
                    <a:pt x="333" y="107"/>
                  </a:cubicBezTo>
                  <a:cubicBezTo>
                    <a:pt x="333" y="111"/>
                    <a:pt x="331" y="117"/>
                    <a:pt x="328" y="12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2" name="Freeform 51">
              <a:extLst>
                <a:ext uri="{FF2B5EF4-FFF2-40B4-BE49-F238E27FC236}">
                  <a16:creationId xmlns:a16="http://schemas.microsoft.com/office/drawing/2014/main" id="{390989D5-B8DF-BC46-9B31-1D4DAF731FFB}"/>
                </a:ext>
              </a:extLst>
            </p:cNvPr>
            <p:cNvSpPr/>
            <p:nvPr/>
          </p:nvSpPr>
          <p:spPr>
            <a:xfrm>
              <a:off x="2086920" y="3410280"/>
              <a:ext cx="86400" cy="344160"/>
            </a:xfrm>
            <a:custGeom>
              <a:avLst/>
              <a:gdLst/>
              <a:ahLst/>
              <a:cxnLst>
                <a:cxn ang="3cd4">
                  <a:pos x="hc" y="t"/>
                </a:cxn>
                <a:cxn ang="cd2">
                  <a:pos x="l" y="vc"/>
                </a:cxn>
                <a:cxn ang="cd4">
                  <a:pos x="hc" y="b"/>
                </a:cxn>
                <a:cxn ang="0">
                  <a:pos x="r" y="vc"/>
                </a:cxn>
              </a:cxnLst>
              <a:rect l="l" t="t" r="r" b="b"/>
              <a:pathLst>
                <a:path w="241" h="957">
                  <a:moveTo>
                    <a:pt x="241" y="478"/>
                  </a:moveTo>
                  <a:cubicBezTo>
                    <a:pt x="241" y="404"/>
                    <a:pt x="230" y="289"/>
                    <a:pt x="173" y="180"/>
                  </a:cubicBezTo>
                  <a:cubicBezTo>
                    <a:pt x="110" y="63"/>
                    <a:pt x="21" y="0"/>
                    <a:pt x="9" y="0"/>
                  </a:cubicBezTo>
                  <a:cubicBezTo>
                    <a:pt x="5" y="0"/>
                    <a:pt x="0" y="4"/>
                    <a:pt x="0" y="9"/>
                  </a:cubicBezTo>
                  <a:cubicBezTo>
                    <a:pt x="0" y="13"/>
                    <a:pt x="0" y="15"/>
                    <a:pt x="19" y="33"/>
                  </a:cubicBezTo>
                  <a:cubicBezTo>
                    <a:pt x="122" y="126"/>
                    <a:pt x="180" y="278"/>
                    <a:pt x="180" y="478"/>
                  </a:cubicBezTo>
                  <a:cubicBezTo>
                    <a:pt x="180" y="641"/>
                    <a:pt x="143" y="811"/>
                    <a:pt x="14" y="930"/>
                  </a:cubicBezTo>
                  <a:cubicBezTo>
                    <a:pt x="0" y="944"/>
                    <a:pt x="0" y="946"/>
                    <a:pt x="0" y="948"/>
                  </a:cubicBezTo>
                  <a:cubicBezTo>
                    <a:pt x="0" y="954"/>
                    <a:pt x="5" y="957"/>
                    <a:pt x="9" y="957"/>
                  </a:cubicBezTo>
                  <a:cubicBezTo>
                    <a:pt x="21" y="957"/>
                    <a:pt x="115" y="891"/>
                    <a:pt x="176" y="770"/>
                  </a:cubicBezTo>
                  <a:cubicBezTo>
                    <a:pt x="230" y="665"/>
                    <a:pt x="241" y="559"/>
                    <a:pt x="241" y="47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3" name="Freeform 52">
              <a:extLst>
                <a:ext uri="{FF2B5EF4-FFF2-40B4-BE49-F238E27FC236}">
                  <a16:creationId xmlns:a16="http://schemas.microsoft.com/office/drawing/2014/main" id="{3F4B720C-0283-8741-B25A-8D72696FE805}"/>
                </a:ext>
              </a:extLst>
            </p:cNvPr>
            <p:cNvSpPr/>
            <p:nvPr/>
          </p:nvSpPr>
          <p:spPr>
            <a:xfrm>
              <a:off x="2332800" y="3492359"/>
              <a:ext cx="329400" cy="179640"/>
            </a:xfrm>
            <a:custGeom>
              <a:avLst/>
              <a:gdLst/>
              <a:ahLst/>
              <a:cxnLst>
                <a:cxn ang="3cd4">
                  <a:pos x="hc" y="t"/>
                </a:cxn>
                <a:cxn ang="cd2">
                  <a:pos x="l" y="vc"/>
                </a:cxn>
                <a:cxn ang="cd4">
                  <a:pos x="hc" y="b"/>
                </a:cxn>
                <a:cxn ang="0">
                  <a:pos x="r" y="vc"/>
                </a:cxn>
              </a:cxnLst>
              <a:rect l="l" t="t" r="r" b="b"/>
              <a:pathLst>
                <a:path w="916" h="500">
                  <a:moveTo>
                    <a:pt x="879" y="270"/>
                  </a:moveTo>
                  <a:cubicBezTo>
                    <a:pt x="898" y="270"/>
                    <a:pt x="916" y="270"/>
                    <a:pt x="916" y="250"/>
                  </a:cubicBezTo>
                  <a:cubicBezTo>
                    <a:pt x="916" y="230"/>
                    <a:pt x="898" y="230"/>
                    <a:pt x="879" y="230"/>
                  </a:cubicBezTo>
                  <a:lnTo>
                    <a:pt x="113" y="230"/>
                  </a:lnTo>
                  <a:cubicBezTo>
                    <a:pt x="169" y="191"/>
                    <a:pt x="197" y="152"/>
                    <a:pt x="206" y="139"/>
                  </a:cubicBezTo>
                  <a:cubicBezTo>
                    <a:pt x="251" y="74"/>
                    <a:pt x="260" y="13"/>
                    <a:pt x="260" y="11"/>
                  </a:cubicBezTo>
                  <a:cubicBezTo>
                    <a:pt x="260" y="0"/>
                    <a:pt x="248" y="0"/>
                    <a:pt x="239" y="0"/>
                  </a:cubicBezTo>
                  <a:cubicBezTo>
                    <a:pt x="223" y="0"/>
                    <a:pt x="220" y="2"/>
                    <a:pt x="218" y="20"/>
                  </a:cubicBezTo>
                  <a:cubicBezTo>
                    <a:pt x="192" y="113"/>
                    <a:pt x="131" y="193"/>
                    <a:pt x="16" y="237"/>
                  </a:cubicBezTo>
                  <a:cubicBezTo>
                    <a:pt x="5" y="241"/>
                    <a:pt x="0" y="243"/>
                    <a:pt x="0" y="250"/>
                  </a:cubicBezTo>
                  <a:cubicBezTo>
                    <a:pt x="0" y="257"/>
                    <a:pt x="5" y="259"/>
                    <a:pt x="16" y="263"/>
                  </a:cubicBezTo>
                  <a:cubicBezTo>
                    <a:pt x="122" y="304"/>
                    <a:pt x="192" y="378"/>
                    <a:pt x="218" y="487"/>
                  </a:cubicBezTo>
                  <a:cubicBezTo>
                    <a:pt x="220" y="498"/>
                    <a:pt x="223" y="500"/>
                    <a:pt x="239" y="500"/>
                  </a:cubicBezTo>
                  <a:cubicBezTo>
                    <a:pt x="248" y="500"/>
                    <a:pt x="260" y="500"/>
                    <a:pt x="260" y="489"/>
                  </a:cubicBezTo>
                  <a:cubicBezTo>
                    <a:pt x="260" y="487"/>
                    <a:pt x="251" y="426"/>
                    <a:pt x="209" y="363"/>
                  </a:cubicBezTo>
                  <a:cubicBezTo>
                    <a:pt x="188" y="335"/>
                    <a:pt x="157" y="300"/>
                    <a:pt x="113" y="27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4" name="Freeform 53">
              <a:extLst>
                <a:ext uri="{FF2B5EF4-FFF2-40B4-BE49-F238E27FC236}">
                  <a16:creationId xmlns:a16="http://schemas.microsoft.com/office/drawing/2014/main" id="{4323EDBF-42A2-0048-8B53-E8AA58DDDA92}"/>
                </a:ext>
              </a:extLst>
            </p:cNvPr>
            <p:cNvSpPr/>
            <p:nvPr/>
          </p:nvSpPr>
          <p:spPr>
            <a:xfrm>
              <a:off x="2821320" y="3410280"/>
              <a:ext cx="86400" cy="344160"/>
            </a:xfrm>
            <a:custGeom>
              <a:avLst/>
              <a:gdLst/>
              <a:ahLst/>
              <a:cxnLst>
                <a:cxn ang="3cd4">
                  <a:pos x="hc" y="t"/>
                </a:cxn>
                <a:cxn ang="cd2">
                  <a:pos x="l" y="vc"/>
                </a:cxn>
                <a:cxn ang="cd4">
                  <a:pos x="hc" y="b"/>
                </a:cxn>
                <a:cxn ang="0">
                  <a:pos x="r" y="vc"/>
                </a:cxn>
              </a:cxnLst>
              <a:rect l="l" t="t" r="r" b="b"/>
              <a:pathLst>
                <a:path w="241" h="957">
                  <a:moveTo>
                    <a:pt x="241" y="948"/>
                  </a:moveTo>
                  <a:cubicBezTo>
                    <a:pt x="241" y="946"/>
                    <a:pt x="241" y="944"/>
                    <a:pt x="223" y="926"/>
                  </a:cubicBezTo>
                  <a:cubicBezTo>
                    <a:pt x="94" y="807"/>
                    <a:pt x="61" y="626"/>
                    <a:pt x="61" y="478"/>
                  </a:cubicBezTo>
                  <a:cubicBezTo>
                    <a:pt x="61" y="313"/>
                    <a:pt x="101" y="146"/>
                    <a:pt x="227" y="26"/>
                  </a:cubicBezTo>
                  <a:cubicBezTo>
                    <a:pt x="241" y="15"/>
                    <a:pt x="241" y="13"/>
                    <a:pt x="241" y="9"/>
                  </a:cubicBezTo>
                  <a:cubicBezTo>
                    <a:pt x="241" y="2"/>
                    <a:pt x="237" y="0"/>
                    <a:pt x="230" y="0"/>
                  </a:cubicBezTo>
                  <a:cubicBezTo>
                    <a:pt x="220" y="0"/>
                    <a:pt x="127" y="65"/>
                    <a:pt x="66" y="187"/>
                  </a:cubicBezTo>
                  <a:cubicBezTo>
                    <a:pt x="12" y="291"/>
                    <a:pt x="0" y="398"/>
                    <a:pt x="0" y="478"/>
                  </a:cubicBezTo>
                  <a:cubicBezTo>
                    <a:pt x="0" y="554"/>
                    <a:pt x="12" y="670"/>
                    <a:pt x="68" y="778"/>
                  </a:cubicBezTo>
                  <a:cubicBezTo>
                    <a:pt x="131" y="896"/>
                    <a:pt x="220" y="957"/>
                    <a:pt x="230" y="957"/>
                  </a:cubicBezTo>
                  <a:cubicBezTo>
                    <a:pt x="237" y="957"/>
                    <a:pt x="241" y="954"/>
                    <a:pt x="241" y="94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5" name="Freeform 54">
              <a:extLst>
                <a:ext uri="{FF2B5EF4-FFF2-40B4-BE49-F238E27FC236}">
                  <a16:creationId xmlns:a16="http://schemas.microsoft.com/office/drawing/2014/main" id="{62EA7EAE-D592-6248-B971-8A1E15F28EE2}"/>
                </a:ext>
              </a:extLst>
            </p:cNvPr>
            <p:cNvSpPr/>
            <p:nvPr/>
          </p:nvSpPr>
          <p:spPr>
            <a:xfrm>
              <a:off x="2961359" y="3439080"/>
              <a:ext cx="122760" cy="229680"/>
            </a:xfrm>
            <a:custGeom>
              <a:avLst/>
              <a:gdLst/>
              <a:ahLst/>
              <a:cxnLst>
                <a:cxn ang="3cd4">
                  <a:pos x="hc" y="t"/>
                </a:cxn>
                <a:cxn ang="cd2">
                  <a:pos x="l" y="vc"/>
                </a:cxn>
                <a:cxn ang="cd4">
                  <a:pos x="hc" y="b"/>
                </a:cxn>
                <a:cxn ang="0">
                  <a:pos x="r" y="vc"/>
                </a:cxn>
              </a:cxnLst>
              <a:rect l="l" t="t" r="r" b="b"/>
              <a:pathLst>
                <a:path w="342" h="639">
                  <a:moveTo>
                    <a:pt x="213" y="24"/>
                  </a:moveTo>
                  <a:cubicBezTo>
                    <a:pt x="213" y="2"/>
                    <a:pt x="213" y="0"/>
                    <a:pt x="188" y="0"/>
                  </a:cubicBezTo>
                  <a:cubicBezTo>
                    <a:pt x="124" y="61"/>
                    <a:pt x="33" y="61"/>
                    <a:pt x="0" y="61"/>
                  </a:cubicBezTo>
                  <a:lnTo>
                    <a:pt x="0" y="91"/>
                  </a:lnTo>
                  <a:cubicBezTo>
                    <a:pt x="21" y="91"/>
                    <a:pt x="82" y="91"/>
                    <a:pt x="136" y="65"/>
                  </a:cubicBezTo>
                  <a:lnTo>
                    <a:pt x="136" y="563"/>
                  </a:lnTo>
                  <a:cubicBezTo>
                    <a:pt x="136" y="598"/>
                    <a:pt x="134" y="609"/>
                    <a:pt x="40" y="609"/>
                  </a:cubicBezTo>
                  <a:lnTo>
                    <a:pt x="7" y="609"/>
                  </a:lnTo>
                  <a:lnTo>
                    <a:pt x="7" y="639"/>
                  </a:lnTo>
                  <a:cubicBezTo>
                    <a:pt x="42" y="635"/>
                    <a:pt x="134" y="635"/>
                    <a:pt x="173" y="635"/>
                  </a:cubicBezTo>
                  <a:cubicBezTo>
                    <a:pt x="216" y="635"/>
                    <a:pt x="305" y="635"/>
                    <a:pt x="342" y="639"/>
                  </a:cubicBezTo>
                  <a:lnTo>
                    <a:pt x="342" y="609"/>
                  </a:lnTo>
                  <a:lnTo>
                    <a:pt x="309" y="609"/>
                  </a:lnTo>
                  <a:cubicBezTo>
                    <a:pt x="216" y="609"/>
                    <a:pt x="213" y="598"/>
                    <a:pt x="213" y="56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6" name="Freeform 55">
              <a:extLst>
                <a:ext uri="{FF2B5EF4-FFF2-40B4-BE49-F238E27FC236}">
                  <a16:creationId xmlns:a16="http://schemas.microsoft.com/office/drawing/2014/main" id="{07A10C8F-24BA-754B-997C-1A7292635AD0}"/>
                </a:ext>
              </a:extLst>
            </p:cNvPr>
            <p:cNvSpPr/>
            <p:nvPr/>
          </p:nvSpPr>
          <p:spPr>
            <a:xfrm>
              <a:off x="3226320" y="3575159"/>
              <a:ext cx="226800" cy="14400"/>
            </a:xfrm>
            <a:custGeom>
              <a:avLst/>
              <a:gdLst/>
              <a:ahLst/>
              <a:cxnLst>
                <a:cxn ang="3cd4">
                  <a:pos x="hc" y="t"/>
                </a:cxn>
                <a:cxn ang="cd2">
                  <a:pos x="l" y="vc"/>
                </a:cxn>
                <a:cxn ang="cd4">
                  <a:pos x="hc" y="b"/>
                </a:cxn>
                <a:cxn ang="0">
                  <a:pos x="r" y="vc"/>
                </a:cxn>
              </a:cxnLst>
              <a:rect l="l" t="t" r="r" b="b"/>
              <a:pathLst>
                <a:path w="631" h="41">
                  <a:moveTo>
                    <a:pt x="595" y="41"/>
                  </a:moveTo>
                  <a:cubicBezTo>
                    <a:pt x="612" y="41"/>
                    <a:pt x="631" y="41"/>
                    <a:pt x="631" y="20"/>
                  </a:cubicBezTo>
                  <a:cubicBezTo>
                    <a:pt x="631" y="0"/>
                    <a:pt x="612" y="0"/>
                    <a:pt x="595" y="0"/>
                  </a:cubicBezTo>
                  <a:lnTo>
                    <a:pt x="35" y="0"/>
                  </a:lnTo>
                  <a:cubicBezTo>
                    <a:pt x="19" y="0"/>
                    <a:pt x="0" y="0"/>
                    <a:pt x="0" y="20"/>
                  </a:cubicBezTo>
                  <a:cubicBezTo>
                    <a:pt x="0" y="41"/>
                    <a:pt x="19" y="41"/>
                    <a:pt x="35" y="4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7" name="Freeform 56">
              <a:extLst>
                <a:ext uri="{FF2B5EF4-FFF2-40B4-BE49-F238E27FC236}">
                  <a16:creationId xmlns:a16="http://schemas.microsoft.com/office/drawing/2014/main" id="{884FA1C1-7738-FD45-9F1A-57C1811F2D6A}"/>
                </a:ext>
              </a:extLst>
            </p:cNvPr>
            <p:cNvSpPr/>
            <p:nvPr/>
          </p:nvSpPr>
          <p:spPr>
            <a:xfrm>
              <a:off x="3579839" y="3515760"/>
              <a:ext cx="208080" cy="156240"/>
            </a:xfrm>
            <a:custGeom>
              <a:avLst/>
              <a:gdLst/>
              <a:ahLst/>
              <a:cxnLst>
                <a:cxn ang="3cd4">
                  <a:pos x="hc" y="t"/>
                </a:cxn>
                <a:cxn ang="cd2">
                  <a:pos x="l" y="vc"/>
                </a:cxn>
                <a:cxn ang="cd4">
                  <a:pos x="hc" y="b"/>
                </a:cxn>
                <a:cxn ang="0">
                  <a:pos x="r" y="vc"/>
                </a:cxn>
              </a:cxnLst>
              <a:rect l="l" t="t" r="r" b="b"/>
              <a:pathLst>
                <a:path w="579" h="435">
                  <a:moveTo>
                    <a:pt x="450" y="198"/>
                  </a:moveTo>
                  <a:cubicBezTo>
                    <a:pt x="450" y="48"/>
                    <a:pt x="354" y="0"/>
                    <a:pt x="279" y="0"/>
                  </a:cubicBezTo>
                  <a:cubicBezTo>
                    <a:pt x="136" y="0"/>
                    <a:pt x="0" y="137"/>
                    <a:pt x="0" y="272"/>
                  </a:cubicBezTo>
                  <a:cubicBezTo>
                    <a:pt x="0" y="361"/>
                    <a:pt x="61" y="435"/>
                    <a:pt x="166" y="435"/>
                  </a:cubicBezTo>
                  <a:cubicBezTo>
                    <a:pt x="232" y="435"/>
                    <a:pt x="307" y="413"/>
                    <a:pt x="387" y="354"/>
                  </a:cubicBezTo>
                  <a:cubicBezTo>
                    <a:pt x="398" y="404"/>
                    <a:pt x="434" y="435"/>
                    <a:pt x="481" y="435"/>
                  </a:cubicBezTo>
                  <a:cubicBezTo>
                    <a:pt x="534" y="435"/>
                    <a:pt x="567" y="383"/>
                    <a:pt x="567" y="367"/>
                  </a:cubicBezTo>
                  <a:cubicBezTo>
                    <a:pt x="567" y="361"/>
                    <a:pt x="560" y="357"/>
                    <a:pt x="553" y="357"/>
                  </a:cubicBezTo>
                  <a:cubicBezTo>
                    <a:pt x="546" y="357"/>
                    <a:pt x="544" y="361"/>
                    <a:pt x="541" y="367"/>
                  </a:cubicBezTo>
                  <a:cubicBezTo>
                    <a:pt x="523" y="413"/>
                    <a:pt x="485" y="413"/>
                    <a:pt x="483" y="413"/>
                  </a:cubicBezTo>
                  <a:cubicBezTo>
                    <a:pt x="450" y="413"/>
                    <a:pt x="450" y="339"/>
                    <a:pt x="450" y="315"/>
                  </a:cubicBezTo>
                  <a:cubicBezTo>
                    <a:pt x="450" y="296"/>
                    <a:pt x="450" y="293"/>
                    <a:pt x="462" y="283"/>
                  </a:cubicBezTo>
                  <a:cubicBezTo>
                    <a:pt x="558" y="170"/>
                    <a:pt x="579" y="57"/>
                    <a:pt x="579" y="57"/>
                  </a:cubicBezTo>
                  <a:cubicBezTo>
                    <a:pt x="579" y="54"/>
                    <a:pt x="579" y="48"/>
                    <a:pt x="567" y="48"/>
                  </a:cubicBezTo>
                  <a:cubicBezTo>
                    <a:pt x="558" y="48"/>
                    <a:pt x="558" y="50"/>
                    <a:pt x="553" y="67"/>
                  </a:cubicBezTo>
                  <a:cubicBezTo>
                    <a:pt x="534" y="128"/>
                    <a:pt x="499" y="200"/>
                    <a:pt x="450" y="257"/>
                  </a:cubicBezTo>
                  <a:close/>
                  <a:moveTo>
                    <a:pt x="382" y="328"/>
                  </a:moveTo>
                  <a:cubicBezTo>
                    <a:pt x="291" y="402"/>
                    <a:pt x="211" y="413"/>
                    <a:pt x="169" y="413"/>
                  </a:cubicBezTo>
                  <a:cubicBezTo>
                    <a:pt x="108" y="413"/>
                    <a:pt x="77" y="370"/>
                    <a:pt x="77" y="309"/>
                  </a:cubicBezTo>
                  <a:cubicBezTo>
                    <a:pt x="77" y="263"/>
                    <a:pt x="103" y="159"/>
                    <a:pt x="136" y="109"/>
                  </a:cubicBezTo>
                  <a:cubicBezTo>
                    <a:pt x="185" y="39"/>
                    <a:pt x="241" y="22"/>
                    <a:pt x="277" y="22"/>
                  </a:cubicBezTo>
                  <a:cubicBezTo>
                    <a:pt x="380" y="22"/>
                    <a:pt x="380" y="148"/>
                    <a:pt x="380" y="222"/>
                  </a:cubicBezTo>
                  <a:cubicBezTo>
                    <a:pt x="380" y="257"/>
                    <a:pt x="380" y="313"/>
                    <a:pt x="382" y="32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8" name="Freeform 57">
              <a:extLst>
                <a:ext uri="{FF2B5EF4-FFF2-40B4-BE49-F238E27FC236}">
                  <a16:creationId xmlns:a16="http://schemas.microsoft.com/office/drawing/2014/main" id="{2F507878-CFF6-BC4D-9FFC-683C6219B2E5}"/>
                </a:ext>
              </a:extLst>
            </p:cNvPr>
            <p:cNvSpPr/>
            <p:nvPr/>
          </p:nvSpPr>
          <p:spPr>
            <a:xfrm>
              <a:off x="3823559" y="3410280"/>
              <a:ext cx="86400" cy="344160"/>
            </a:xfrm>
            <a:custGeom>
              <a:avLst/>
              <a:gdLst/>
              <a:ahLst/>
              <a:cxnLst>
                <a:cxn ang="3cd4">
                  <a:pos x="hc" y="t"/>
                </a:cxn>
                <a:cxn ang="cd2">
                  <a:pos x="l" y="vc"/>
                </a:cxn>
                <a:cxn ang="cd4">
                  <a:pos x="hc" y="b"/>
                </a:cxn>
                <a:cxn ang="0">
                  <a:pos x="r" y="vc"/>
                </a:cxn>
              </a:cxnLst>
              <a:rect l="l" t="t" r="r" b="b"/>
              <a:pathLst>
                <a:path w="241" h="957">
                  <a:moveTo>
                    <a:pt x="241" y="478"/>
                  </a:moveTo>
                  <a:cubicBezTo>
                    <a:pt x="241" y="404"/>
                    <a:pt x="230" y="289"/>
                    <a:pt x="173" y="180"/>
                  </a:cubicBezTo>
                  <a:cubicBezTo>
                    <a:pt x="110" y="63"/>
                    <a:pt x="21" y="0"/>
                    <a:pt x="9" y="0"/>
                  </a:cubicBezTo>
                  <a:cubicBezTo>
                    <a:pt x="5" y="0"/>
                    <a:pt x="0" y="4"/>
                    <a:pt x="0" y="9"/>
                  </a:cubicBezTo>
                  <a:cubicBezTo>
                    <a:pt x="0" y="13"/>
                    <a:pt x="0" y="15"/>
                    <a:pt x="19" y="33"/>
                  </a:cubicBezTo>
                  <a:cubicBezTo>
                    <a:pt x="122" y="126"/>
                    <a:pt x="180" y="278"/>
                    <a:pt x="180" y="478"/>
                  </a:cubicBezTo>
                  <a:cubicBezTo>
                    <a:pt x="180" y="641"/>
                    <a:pt x="143" y="811"/>
                    <a:pt x="14" y="930"/>
                  </a:cubicBezTo>
                  <a:cubicBezTo>
                    <a:pt x="0" y="944"/>
                    <a:pt x="0" y="946"/>
                    <a:pt x="0" y="948"/>
                  </a:cubicBezTo>
                  <a:cubicBezTo>
                    <a:pt x="0" y="954"/>
                    <a:pt x="5" y="957"/>
                    <a:pt x="9" y="957"/>
                  </a:cubicBezTo>
                  <a:cubicBezTo>
                    <a:pt x="21" y="957"/>
                    <a:pt x="115" y="891"/>
                    <a:pt x="176" y="770"/>
                  </a:cubicBezTo>
                  <a:cubicBezTo>
                    <a:pt x="230" y="665"/>
                    <a:pt x="241" y="559"/>
                    <a:pt x="241" y="47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9" name="Freeform 58">
              <a:extLst>
                <a:ext uri="{FF2B5EF4-FFF2-40B4-BE49-F238E27FC236}">
                  <a16:creationId xmlns:a16="http://schemas.microsoft.com/office/drawing/2014/main" id="{BE3D1C45-C3AF-B343-9E74-77C72971A516}"/>
                </a:ext>
              </a:extLst>
            </p:cNvPr>
            <p:cNvSpPr/>
            <p:nvPr/>
          </p:nvSpPr>
          <p:spPr>
            <a:xfrm>
              <a:off x="3964680" y="3425039"/>
              <a:ext cx="257040" cy="309600"/>
            </a:xfrm>
            <a:custGeom>
              <a:avLst/>
              <a:gdLst/>
              <a:ahLst/>
              <a:cxnLst>
                <a:cxn ang="3cd4">
                  <a:pos x="hc" y="t"/>
                </a:cxn>
                <a:cxn ang="cd2">
                  <a:pos x="l" y="vc"/>
                </a:cxn>
                <a:cxn ang="cd4">
                  <a:pos x="hc" y="b"/>
                </a:cxn>
                <a:cxn ang="0">
                  <a:pos x="r" y="vc"/>
                </a:cxn>
              </a:cxnLst>
              <a:rect l="l" t="t" r="r" b="b"/>
              <a:pathLst>
                <a:path w="715" h="861">
                  <a:moveTo>
                    <a:pt x="401" y="670"/>
                  </a:moveTo>
                  <a:cubicBezTo>
                    <a:pt x="563" y="613"/>
                    <a:pt x="715" y="441"/>
                    <a:pt x="715" y="257"/>
                  </a:cubicBezTo>
                  <a:cubicBezTo>
                    <a:pt x="715" y="104"/>
                    <a:pt x="605" y="0"/>
                    <a:pt x="450" y="0"/>
                  </a:cubicBezTo>
                  <a:cubicBezTo>
                    <a:pt x="227" y="0"/>
                    <a:pt x="0" y="217"/>
                    <a:pt x="0" y="441"/>
                  </a:cubicBezTo>
                  <a:cubicBezTo>
                    <a:pt x="0" y="600"/>
                    <a:pt x="115" y="696"/>
                    <a:pt x="265" y="696"/>
                  </a:cubicBezTo>
                  <a:cubicBezTo>
                    <a:pt x="291" y="696"/>
                    <a:pt x="326" y="691"/>
                    <a:pt x="366" y="683"/>
                  </a:cubicBezTo>
                  <a:cubicBezTo>
                    <a:pt x="361" y="741"/>
                    <a:pt x="361" y="744"/>
                    <a:pt x="361" y="757"/>
                  </a:cubicBezTo>
                  <a:cubicBezTo>
                    <a:pt x="361" y="787"/>
                    <a:pt x="361" y="861"/>
                    <a:pt x="448" y="861"/>
                  </a:cubicBezTo>
                  <a:cubicBezTo>
                    <a:pt x="570" y="861"/>
                    <a:pt x="619" y="685"/>
                    <a:pt x="619" y="676"/>
                  </a:cubicBezTo>
                  <a:cubicBezTo>
                    <a:pt x="619" y="667"/>
                    <a:pt x="612" y="665"/>
                    <a:pt x="609" y="665"/>
                  </a:cubicBezTo>
                  <a:cubicBezTo>
                    <a:pt x="600" y="665"/>
                    <a:pt x="598" y="670"/>
                    <a:pt x="595" y="676"/>
                  </a:cubicBezTo>
                  <a:cubicBezTo>
                    <a:pt x="572" y="744"/>
                    <a:pt x="511" y="767"/>
                    <a:pt x="476" y="767"/>
                  </a:cubicBezTo>
                  <a:cubicBezTo>
                    <a:pt x="427" y="767"/>
                    <a:pt x="413" y="741"/>
                    <a:pt x="401" y="670"/>
                  </a:cubicBezTo>
                  <a:close/>
                  <a:moveTo>
                    <a:pt x="206" y="661"/>
                  </a:moveTo>
                  <a:cubicBezTo>
                    <a:pt x="127" y="633"/>
                    <a:pt x="91" y="557"/>
                    <a:pt x="91" y="472"/>
                  </a:cubicBezTo>
                  <a:cubicBezTo>
                    <a:pt x="91" y="404"/>
                    <a:pt x="117" y="270"/>
                    <a:pt x="197" y="165"/>
                  </a:cubicBezTo>
                  <a:cubicBezTo>
                    <a:pt x="272" y="67"/>
                    <a:pt x="368" y="24"/>
                    <a:pt x="445" y="24"/>
                  </a:cubicBezTo>
                  <a:cubicBezTo>
                    <a:pt x="548" y="24"/>
                    <a:pt x="623" y="98"/>
                    <a:pt x="623" y="226"/>
                  </a:cubicBezTo>
                  <a:cubicBezTo>
                    <a:pt x="623" y="322"/>
                    <a:pt x="570" y="546"/>
                    <a:pt x="396" y="637"/>
                  </a:cubicBezTo>
                  <a:cubicBezTo>
                    <a:pt x="391" y="602"/>
                    <a:pt x="382" y="533"/>
                    <a:pt x="305" y="533"/>
                  </a:cubicBezTo>
                  <a:cubicBezTo>
                    <a:pt x="251" y="533"/>
                    <a:pt x="199" y="580"/>
                    <a:pt x="199" y="630"/>
                  </a:cubicBezTo>
                  <a:cubicBezTo>
                    <a:pt x="199" y="650"/>
                    <a:pt x="206" y="661"/>
                    <a:pt x="206" y="661"/>
                  </a:cubicBezTo>
                  <a:close/>
                  <a:moveTo>
                    <a:pt x="270" y="672"/>
                  </a:moveTo>
                  <a:cubicBezTo>
                    <a:pt x="255" y="672"/>
                    <a:pt x="223" y="672"/>
                    <a:pt x="223" y="630"/>
                  </a:cubicBezTo>
                  <a:cubicBezTo>
                    <a:pt x="223" y="594"/>
                    <a:pt x="263" y="554"/>
                    <a:pt x="305" y="554"/>
                  </a:cubicBezTo>
                  <a:cubicBezTo>
                    <a:pt x="349" y="554"/>
                    <a:pt x="368" y="578"/>
                    <a:pt x="368" y="635"/>
                  </a:cubicBezTo>
                  <a:cubicBezTo>
                    <a:pt x="368" y="650"/>
                    <a:pt x="368" y="650"/>
                    <a:pt x="359" y="654"/>
                  </a:cubicBezTo>
                  <a:cubicBezTo>
                    <a:pt x="331" y="665"/>
                    <a:pt x="300" y="672"/>
                    <a:pt x="270" y="6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0" name="Freeform 59">
              <a:extLst>
                <a:ext uri="{FF2B5EF4-FFF2-40B4-BE49-F238E27FC236}">
                  <a16:creationId xmlns:a16="http://schemas.microsoft.com/office/drawing/2014/main" id="{9701F7EF-3E91-074C-B2E6-D6D51369AA55}"/>
                </a:ext>
              </a:extLst>
            </p:cNvPr>
            <p:cNvSpPr/>
            <p:nvPr/>
          </p:nvSpPr>
          <p:spPr>
            <a:xfrm>
              <a:off x="4275000" y="3410280"/>
              <a:ext cx="86400" cy="344160"/>
            </a:xfrm>
            <a:custGeom>
              <a:avLst/>
              <a:gdLst/>
              <a:ahLst/>
              <a:cxnLst>
                <a:cxn ang="3cd4">
                  <a:pos x="hc" y="t"/>
                </a:cxn>
                <a:cxn ang="cd2">
                  <a:pos x="l" y="vc"/>
                </a:cxn>
                <a:cxn ang="cd4">
                  <a:pos x="hc" y="b"/>
                </a:cxn>
                <a:cxn ang="0">
                  <a:pos x="r" y="vc"/>
                </a:cxn>
              </a:cxnLst>
              <a:rect l="l" t="t" r="r" b="b"/>
              <a:pathLst>
                <a:path w="241" h="957">
                  <a:moveTo>
                    <a:pt x="241" y="948"/>
                  </a:moveTo>
                  <a:cubicBezTo>
                    <a:pt x="241" y="946"/>
                    <a:pt x="241" y="944"/>
                    <a:pt x="223" y="926"/>
                  </a:cubicBezTo>
                  <a:cubicBezTo>
                    <a:pt x="94" y="807"/>
                    <a:pt x="61" y="626"/>
                    <a:pt x="61" y="478"/>
                  </a:cubicBezTo>
                  <a:cubicBezTo>
                    <a:pt x="61" y="313"/>
                    <a:pt x="101" y="146"/>
                    <a:pt x="227" y="26"/>
                  </a:cubicBezTo>
                  <a:cubicBezTo>
                    <a:pt x="241" y="15"/>
                    <a:pt x="241" y="13"/>
                    <a:pt x="241" y="9"/>
                  </a:cubicBezTo>
                  <a:cubicBezTo>
                    <a:pt x="241" y="2"/>
                    <a:pt x="237" y="0"/>
                    <a:pt x="230" y="0"/>
                  </a:cubicBezTo>
                  <a:cubicBezTo>
                    <a:pt x="220" y="0"/>
                    <a:pt x="127" y="65"/>
                    <a:pt x="66" y="187"/>
                  </a:cubicBezTo>
                  <a:cubicBezTo>
                    <a:pt x="12" y="291"/>
                    <a:pt x="0" y="398"/>
                    <a:pt x="0" y="478"/>
                  </a:cubicBezTo>
                  <a:cubicBezTo>
                    <a:pt x="0" y="554"/>
                    <a:pt x="12" y="670"/>
                    <a:pt x="68" y="778"/>
                  </a:cubicBezTo>
                  <a:cubicBezTo>
                    <a:pt x="131" y="896"/>
                    <a:pt x="220" y="957"/>
                    <a:pt x="230" y="957"/>
                  </a:cubicBezTo>
                  <a:cubicBezTo>
                    <a:pt x="237" y="957"/>
                    <a:pt x="241" y="954"/>
                    <a:pt x="241" y="94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1" name="Freeform 60">
              <a:extLst>
                <a:ext uri="{FF2B5EF4-FFF2-40B4-BE49-F238E27FC236}">
                  <a16:creationId xmlns:a16="http://schemas.microsoft.com/office/drawing/2014/main" id="{40A1FB3A-C662-E34E-90A2-93AFB02F05C5}"/>
                </a:ext>
              </a:extLst>
            </p:cNvPr>
            <p:cNvSpPr/>
            <p:nvPr/>
          </p:nvSpPr>
          <p:spPr>
            <a:xfrm>
              <a:off x="4401000" y="3515760"/>
              <a:ext cx="137160" cy="156240"/>
            </a:xfrm>
            <a:custGeom>
              <a:avLst/>
              <a:gdLst/>
              <a:ahLst/>
              <a:cxnLst>
                <a:cxn ang="3cd4">
                  <a:pos x="hc" y="t"/>
                </a:cxn>
                <a:cxn ang="cd2">
                  <a:pos x="l" y="vc"/>
                </a:cxn>
                <a:cxn ang="cd4">
                  <a:pos x="hc" y="b"/>
                </a:cxn>
                <a:cxn ang="0">
                  <a:pos x="r" y="vc"/>
                </a:cxn>
              </a:cxnLst>
              <a:rect l="l" t="t" r="r" b="b"/>
              <a:pathLst>
                <a:path w="382" h="435">
                  <a:moveTo>
                    <a:pt x="352" y="65"/>
                  </a:moveTo>
                  <a:cubicBezTo>
                    <a:pt x="321" y="65"/>
                    <a:pt x="302" y="87"/>
                    <a:pt x="302" y="109"/>
                  </a:cubicBezTo>
                  <a:cubicBezTo>
                    <a:pt x="302" y="122"/>
                    <a:pt x="312" y="137"/>
                    <a:pt x="333" y="137"/>
                  </a:cubicBezTo>
                  <a:cubicBezTo>
                    <a:pt x="356" y="137"/>
                    <a:pt x="382" y="120"/>
                    <a:pt x="382" y="83"/>
                  </a:cubicBezTo>
                  <a:cubicBezTo>
                    <a:pt x="382" y="39"/>
                    <a:pt x="338" y="0"/>
                    <a:pt x="258" y="0"/>
                  </a:cubicBezTo>
                  <a:cubicBezTo>
                    <a:pt x="122" y="0"/>
                    <a:pt x="82" y="98"/>
                    <a:pt x="82" y="139"/>
                  </a:cubicBezTo>
                  <a:cubicBezTo>
                    <a:pt x="82" y="215"/>
                    <a:pt x="159" y="230"/>
                    <a:pt x="190" y="235"/>
                  </a:cubicBezTo>
                  <a:cubicBezTo>
                    <a:pt x="244" y="246"/>
                    <a:pt x="298" y="254"/>
                    <a:pt x="298" y="309"/>
                  </a:cubicBezTo>
                  <a:cubicBezTo>
                    <a:pt x="298" y="333"/>
                    <a:pt x="274" y="413"/>
                    <a:pt x="150" y="413"/>
                  </a:cubicBezTo>
                  <a:cubicBezTo>
                    <a:pt x="134" y="413"/>
                    <a:pt x="54" y="413"/>
                    <a:pt x="30" y="363"/>
                  </a:cubicBezTo>
                  <a:cubicBezTo>
                    <a:pt x="70" y="367"/>
                    <a:pt x="96" y="339"/>
                    <a:pt x="96" y="311"/>
                  </a:cubicBezTo>
                  <a:cubicBezTo>
                    <a:pt x="96" y="289"/>
                    <a:pt x="80" y="278"/>
                    <a:pt x="59" y="278"/>
                  </a:cubicBezTo>
                  <a:cubicBezTo>
                    <a:pt x="30" y="278"/>
                    <a:pt x="0" y="298"/>
                    <a:pt x="0" y="341"/>
                  </a:cubicBezTo>
                  <a:cubicBezTo>
                    <a:pt x="0" y="396"/>
                    <a:pt x="59" y="435"/>
                    <a:pt x="148" y="435"/>
                  </a:cubicBezTo>
                  <a:cubicBezTo>
                    <a:pt x="316" y="435"/>
                    <a:pt x="356" y="320"/>
                    <a:pt x="356" y="276"/>
                  </a:cubicBezTo>
                  <a:cubicBezTo>
                    <a:pt x="356" y="241"/>
                    <a:pt x="338" y="217"/>
                    <a:pt x="323" y="204"/>
                  </a:cubicBezTo>
                  <a:cubicBezTo>
                    <a:pt x="295" y="178"/>
                    <a:pt x="267" y="174"/>
                    <a:pt x="220" y="165"/>
                  </a:cubicBezTo>
                  <a:cubicBezTo>
                    <a:pt x="183" y="157"/>
                    <a:pt x="143" y="150"/>
                    <a:pt x="143" y="107"/>
                  </a:cubicBezTo>
                  <a:cubicBezTo>
                    <a:pt x="143" y="80"/>
                    <a:pt x="166" y="22"/>
                    <a:pt x="258" y="22"/>
                  </a:cubicBezTo>
                  <a:cubicBezTo>
                    <a:pt x="284" y="22"/>
                    <a:pt x="335" y="28"/>
                    <a:pt x="352" y="6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2" name="Freeform 61">
              <a:extLst>
                <a:ext uri="{FF2B5EF4-FFF2-40B4-BE49-F238E27FC236}">
                  <a16:creationId xmlns:a16="http://schemas.microsoft.com/office/drawing/2014/main" id="{429985B2-2563-6B45-8EAE-78C30EE5ACF7}"/>
                </a:ext>
              </a:extLst>
            </p:cNvPr>
            <p:cNvSpPr/>
            <p:nvPr/>
          </p:nvSpPr>
          <p:spPr>
            <a:xfrm>
              <a:off x="4586399" y="3631679"/>
              <a:ext cx="43560" cy="102960"/>
            </a:xfrm>
            <a:custGeom>
              <a:avLst/>
              <a:gdLst/>
              <a:ahLst/>
              <a:cxnLst>
                <a:cxn ang="3cd4">
                  <a:pos x="hc" y="t"/>
                </a:cxn>
                <a:cxn ang="cd2">
                  <a:pos x="l" y="vc"/>
                </a:cxn>
                <a:cxn ang="cd4">
                  <a:pos x="hc" y="b"/>
                </a:cxn>
                <a:cxn ang="0">
                  <a:pos x="r" y="vc"/>
                </a:cxn>
              </a:cxnLst>
              <a:rect l="l" t="t" r="r" b="b"/>
              <a:pathLst>
                <a:path w="122" h="287">
                  <a:moveTo>
                    <a:pt x="122" y="100"/>
                  </a:moveTo>
                  <a:cubicBezTo>
                    <a:pt x="122" y="37"/>
                    <a:pt x="96" y="0"/>
                    <a:pt x="56" y="0"/>
                  </a:cubicBezTo>
                  <a:cubicBezTo>
                    <a:pt x="21" y="0"/>
                    <a:pt x="0" y="24"/>
                    <a:pt x="0" y="50"/>
                  </a:cubicBezTo>
                  <a:cubicBezTo>
                    <a:pt x="0" y="76"/>
                    <a:pt x="21" y="102"/>
                    <a:pt x="56" y="102"/>
                  </a:cubicBezTo>
                  <a:cubicBezTo>
                    <a:pt x="68" y="102"/>
                    <a:pt x="82" y="98"/>
                    <a:pt x="91" y="89"/>
                  </a:cubicBezTo>
                  <a:cubicBezTo>
                    <a:pt x="96" y="87"/>
                    <a:pt x="96" y="87"/>
                    <a:pt x="98" y="87"/>
                  </a:cubicBezTo>
                  <a:cubicBezTo>
                    <a:pt x="98" y="87"/>
                    <a:pt x="101" y="87"/>
                    <a:pt x="101" y="100"/>
                  </a:cubicBezTo>
                  <a:cubicBezTo>
                    <a:pt x="101" y="172"/>
                    <a:pt x="63" y="230"/>
                    <a:pt x="28" y="261"/>
                  </a:cubicBezTo>
                  <a:cubicBezTo>
                    <a:pt x="16" y="272"/>
                    <a:pt x="16" y="274"/>
                    <a:pt x="16" y="276"/>
                  </a:cubicBezTo>
                  <a:cubicBezTo>
                    <a:pt x="16" y="285"/>
                    <a:pt x="21" y="287"/>
                    <a:pt x="28" y="287"/>
                  </a:cubicBezTo>
                  <a:cubicBezTo>
                    <a:pt x="40" y="287"/>
                    <a:pt x="122" y="213"/>
                    <a:pt x="122" y="10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3" name="Freeform 62">
              <a:extLst>
                <a:ext uri="{FF2B5EF4-FFF2-40B4-BE49-F238E27FC236}">
                  <a16:creationId xmlns:a16="http://schemas.microsoft.com/office/drawing/2014/main" id="{EEC355DF-2E7F-464C-9B4E-5F964ECFE612}"/>
                </a:ext>
              </a:extLst>
            </p:cNvPr>
            <p:cNvSpPr/>
            <p:nvPr/>
          </p:nvSpPr>
          <p:spPr>
            <a:xfrm>
              <a:off x="4734360" y="3515760"/>
              <a:ext cx="169920" cy="156240"/>
            </a:xfrm>
            <a:custGeom>
              <a:avLst/>
              <a:gdLst/>
              <a:ahLst/>
              <a:cxnLst>
                <a:cxn ang="3cd4">
                  <a:pos x="hc" y="t"/>
                </a:cxn>
                <a:cxn ang="cd2">
                  <a:pos x="l" y="vc"/>
                </a:cxn>
                <a:cxn ang="cd4">
                  <a:pos x="hc" y="b"/>
                </a:cxn>
                <a:cxn ang="0">
                  <a:pos x="r" y="vc"/>
                </a:cxn>
              </a:cxnLst>
              <a:rect l="l" t="t" r="r" b="b"/>
              <a:pathLst>
                <a:path w="473" h="435">
                  <a:moveTo>
                    <a:pt x="345" y="61"/>
                  </a:moveTo>
                  <a:cubicBezTo>
                    <a:pt x="326" y="26"/>
                    <a:pt x="295" y="0"/>
                    <a:pt x="248" y="0"/>
                  </a:cubicBezTo>
                  <a:cubicBezTo>
                    <a:pt x="129" y="0"/>
                    <a:pt x="0" y="141"/>
                    <a:pt x="0" y="280"/>
                  </a:cubicBezTo>
                  <a:cubicBezTo>
                    <a:pt x="0" y="372"/>
                    <a:pt x="56" y="435"/>
                    <a:pt x="138" y="435"/>
                  </a:cubicBezTo>
                  <a:cubicBezTo>
                    <a:pt x="159" y="435"/>
                    <a:pt x="211" y="430"/>
                    <a:pt x="272" y="363"/>
                  </a:cubicBezTo>
                  <a:cubicBezTo>
                    <a:pt x="281" y="402"/>
                    <a:pt x="316" y="435"/>
                    <a:pt x="366" y="435"/>
                  </a:cubicBezTo>
                  <a:cubicBezTo>
                    <a:pt x="403" y="435"/>
                    <a:pt x="427" y="413"/>
                    <a:pt x="443" y="383"/>
                  </a:cubicBezTo>
                  <a:cubicBezTo>
                    <a:pt x="459" y="348"/>
                    <a:pt x="473" y="289"/>
                    <a:pt x="473" y="287"/>
                  </a:cubicBezTo>
                  <a:cubicBezTo>
                    <a:pt x="473" y="278"/>
                    <a:pt x="464" y="278"/>
                    <a:pt x="462" y="278"/>
                  </a:cubicBezTo>
                  <a:cubicBezTo>
                    <a:pt x="450" y="278"/>
                    <a:pt x="450" y="280"/>
                    <a:pt x="448" y="296"/>
                  </a:cubicBezTo>
                  <a:cubicBezTo>
                    <a:pt x="429" y="357"/>
                    <a:pt x="410" y="413"/>
                    <a:pt x="368" y="413"/>
                  </a:cubicBezTo>
                  <a:cubicBezTo>
                    <a:pt x="340" y="413"/>
                    <a:pt x="338" y="389"/>
                    <a:pt x="338" y="370"/>
                  </a:cubicBezTo>
                  <a:cubicBezTo>
                    <a:pt x="338" y="348"/>
                    <a:pt x="340" y="341"/>
                    <a:pt x="352" y="298"/>
                  </a:cubicBezTo>
                  <a:cubicBezTo>
                    <a:pt x="361" y="259"/>
                    <a:pt x="363" y="248"/>
                    <a:pt x="373" y="213"/>
                  </a:cubicBezTo>
                  <a:lnTo>
                    <a:pt x="410" y="78"/>
                  </a:lnTo>
                  <a:cubicBezTo>
                    <a:pt x="417" y="50"/>
                    <a:pt x="417" y="50"/>
                    <a:pt x="417" y="46"/>
                  </a:cubicBezTo>
                  <a:cubicBezTo>
                    <a:pt x="417" y="28"/>
                    <a:pt x="406" y="20"/>
                    <a:pt x="389" y="20"/>
                  </a:cubicBezTo>
                  <a:cubicBezTo>
                    <a:pt x="363" y="20"/>
                    <a:pt x="347" y="41"/>
                    <a:pt x="345" y="61"/>
                  </a:cubicBezTo>
                  <a:close/>
                  <a:moveTo>
                    <a:pt x="277" y="311"/>
                  </a:moveTo>
                  <a:cubicBezTo>
                    <a:pt x="272" y="328"/>
                    <a:pt x="272" y="328"/>
                    <a:pt x="255" y="346"/>
                  </a:cubicBezTo>
                  <a:cubicBezTo>
                    <a:pt x="211" y="398"/>
                    <a:pt x="169" y="413"/>
                    <a:pt x="141" y="413"/>
                  </a:cubicBezTo>
                  <a:cubicBezTo>
                    <a:pt x="87" y="413"/>
                    <a:pt x="73" y="361"/>
                    <a:pt x="73" y="324"/>
                  </a:cubicBezTo>
                  <a:cubicBezTo>
                    <a:pt x="73" y="276"/>
                    <a:pt x="105" y="157"/>
                    <a:pt x="131" y="113"/>
                  </a:cubicBezTo>
                  <a:cubicBezTo>
                    <a:pt x="162" y="57"/>
                    <a:pt x="209" y="22"/>
                    <a:pt x="251" y="22"/>
                  </a:cubicBezTo>
                  <a:cubicBezTo>
                    <a:pt x="319" y="22"/>
                    <a:pt x="333" y="100"/>
                    <a:pt x="333" y="107"/>
                  </a:cubicBezTo>
                  <a:cubicBezTo>
                    <a:pt x="333" y="111"/>
                    <a:pt x="331" y="117"/>
                    <a:pt x="328" y="12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4" name="Freeform 63">
              <a:extLst>
                <a:ext uri="{FF2B5EF4-FFF2-40B4-BE49-F238E27FC236}">
                  <a16:creationId xmlns:a16="http://schemas.microsoft.com/office/drawing/2014/main" id="{BF3AFA6C-86C5-1246-BF56-9BD1F7523ED4}"/>
                </a:ext>
              </a:extLst>
            </p:cNvPr>
            <p:cNvSpPr/>
            <p:nvPr/>
          </p:nvSpPr>
          <p:spPr>
            <a:xfrm>
              <a:off x="4935959" y="3410280"/>
              <a:ext cx="86400" cy="344160"/>
            </a:xfrm>
            <a:custGeom>
              <a:avLst/>
              <a:gdLst/>
              <a:ahLst/>
              <a:cxnLst>
                <a:cxn ang="3cd4">
                  <a:pos x="hc" y="t"/>
                </a:cxn>
                <a:cxn ang="cd2">
                  <a:pos x="l" y="vc"/>
                </a:cxn>
                <a:cxn ang="cd4">
                  <a:pos x="hc" y="b"/>
                </a:cxn>
                <a:cxn ang="0">
                  <a:pos x="r" y="vc"/>
                </a:cxn>
              </a:cxnLst>
              <a:rect l="l" t="t" r="r" b="b"/>
              <a:pathLst>
                <a:path w="241" h="957">
                  <a:moveTo>
                    <a:pt x="241" y="478"/>
                  </a:moveTo>
                  <a:cubicBezTo>
                    <a:pt x="241" y="404"/>
                    <a:pt x="230" y="289"/>
                    <a:pt x="173" y="180"/>
                  </a:cubicBezTo>
                  <a:cubicBezTo>
                    <a:pt x="110" y="63"/>
                    <a:pt x="21" y="0"/>
                    <a:pt x="9" y="0"/>
                  </a:cubicBezTo>
                  <a:cubicBezTo>
                    <a:pt x="5" y="0"/>
                    <a:pt x="0" y="4"/>
                    <a:pt x="0" y="9"/>
                  </a:cubicBezTo>
                  <a:cubicBezTo>
                    <a:pt x="0" y="13"/>
                    <a:pt x="0" y="15"/>
                    <a:pt x="19" y="33"/>
                  </a:cubicBezTo>
                  <a:cubicBezTo>
                    <a:pt x="122" y="126"/>
                    <a:pt x="180" y="278"/>
                    <a:pt x="180" y="478"/>
                  </a:cubicBezTo>
                  <a:cubicBezTo>
                    <a:pt x="180" y="641"/>
                    <a:pt x="143" y="811"/>
                    <a:pt x="14" y="930"/>
                  </a:cubicBezTo>
                  <a:cubicBezTo>
                    <a:pt x="0" y="944"/>
                    <a:pt x="0" y="946"/>
                    <a:pt x="0" y="948"/>
                  </a:cubicBezTo>
                  <a:cubicBezTo>
                    <a:pt x="0" y="954"/>
                    <a:pt x="5" y="957"/>
                    <a:pt x="9" y="957"/>
                  </a:cubicBezTo>
                  <a:cubicBezTo>
                    <a:pt x="21" y="957"/>
                    <a:pt x="115" y="891"/>
                    <a:pt x="176" y="770"/>
                  </a:cubicBezTo>
                  <a:cubicBezTo>
                    <a:pt x="230" y="665"/>
                    <a:pt x="241" y="559"/>
                    <a:pt x="241" y="47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5" name="Freeform 64">
              <a:extLst>
                <a:ext uri="{FF2B5EF4-FFF2-40B4-BE49-F238E27FC236}">
                  <a16:creationId xmlns:a16="http://schemas.microsoft.com/office/drawing/2014/main" id="{460F4CDE-CF53-6E47-9D6C-07D56A94F846}"/>
                </a:ext>
              </a:extLst>
            </p:cNvPr>
            <p:cNvSpPr/>
            <p:nvPr/>
          </p:nvSpPr>
          <p:spPr>
            <a:xfrm>
              <a:off x="5161320" y="3467159"/>
              <a:ext cx="246960" cy="229680"/>
            </a:xfrm>
            <a:custGeom>
              <a:avLst/>
              <a:gdLst/>
              <a:ahLst/>
              <a:cxnLst>
                <a:cxn ang="3cd4">
                  <a:pos x="hc" y="t"/>
                </a:cxn>
                <a:cxn ang="cd2">
                  <a:pos x="l" y="vc"/>
                </a:cxn>
                <a:cxn ang="cd4">
                  <a:pos x="hc" y="b"/>
                </a:cxn>
                <a:cxn ang="0">
                  <a:pos x="r" y="vc"/>
                </a:cxn>
              </a:cxnLst>
              <a:rect l="l" t="t" r="r" b="b"/>
              <a:pathLst>
                <a:path w="687" h="639">
                  <a:moveTo>
                    <a:pt x="366" y="339"/>
                  </a:moveTo>
                  <a:lnTo>
                    <a:pt x="654" y="339"/>
                  </a:lnTo>
                  <a:cubicBezTo>
                    <a:pt x="668" y="339"/>
                    <a:pt x="687" y="339"/>
                    <a:pt x="687" y="320"/>
                  </a:cubicBezTo>
                  <a:cubicBezTo>
                    <a:pt x="687" y="300"/>
                    <a:pt x="668" y="300"/>
                    <a:pt x="654" y="300"/>
                  </a:cubicBezTo>
                  <a:lnTo>
                    <a:pt x="366" y="300"/>
                  </a:lnTo>
                  <a:lnTo>
                    <a:pt x="366" y="33"/>
                  </a:lnTo>
                  <a:cubicBezTo>
                    <a:pt x="366" y="17"/>
                    <a:pt x="366" y="0"/>
                    <a:pt x="345" y="0"/>
                  </a:cubicBezTo>
                  <a:cubicBezTo>
                    <a:pt x="323" y="0"/>
                    <a:pt x="323" y="17"/>
                    <a:pt x="323" y="33"/>
                  </a:cubicBezTo>
                  <a:lnTo>
                    <a:pt x="323" y="300"/>
                  </a:lnTo>
                  <a:lnTo>
                    <a:pt x="35" y="300"/>
                  </a:lnTo>
                  <a:cubicBezTo>
                    <a:pt x="19" y="300"/>
                    <a:pt x="0" y="300"/>
                    <a:pt x="0" y="320"/>
                  </a:cubicBezTo>
                  <a:cubicBezTo>
                    <a:pt x="0" y="339"/>
                    <a:pt x="19" y="339"/>
                    <a:pt x="35" y="339"/>
                  </a:cubicBezTo>
                  <a:lnTo>
                    <a:pt x="323" y="339"/>
                  </a:lnTo>
                  <a:lnTo>
                    <a:pt x="323" y="607"/>
                  </a:lnTo>
                  <a:cubicBezTo>
                    <a:pt x="323" y="620"/>
                    <a:pt x="323" y="639"/>
                    <a:pt x="345" y="639"/>
                  </a:cubicBezTo>
                  <a:cubicBezTo>
                    <a:pt x="366" y="639"/>
                    <a:pt x="366" y="620"/>
                    <a:pt x="366" y="60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6" name="Freeform 65">
              <a:extLst>
                <a:ext uri="{FF2B5EF4-FFF2-40B4-BE49-F238E27FC236}">
                  <a16:creationId xmlns:a16="http://schemas.microsoft.com/office/drawing/2014/main" id="{7F288F7B-9F08-0842-B75C-3C843C18F13B}"/>
                </a:ext>
              </a:extLst>
            </p:cNvPr>
            <p:cNvSpPr/>
            <p:nvPr/>
          </p:nvSpPr>
          <p:spPr>
            <a:xfrm>
              <a:off x="5524920" y="3515760"/>
              <a:ext cx="208080" cy="156240"/>
            </a:xfrm>
            <a:custGeom>
              <a:avLst/>
              <a:gdLst/>
              <a:ahLst/>
              <a:cxnLst>
                <a:cxn ang="3cd4">
                  <a:pos x="hc" y="t"/>
                </a:cxn>
                <a:cxn ang="cd2">
                  <a:pos x="l" y="vc"/>
                </a:cxn>
                <a:cxn ang="cd4">
                  <a:pos x="hc" y="b"/>
                </a:cxn>
                <a:cxn ang="0">
                  <a:pos x="r" y="vc"/>
                </a:cxn>
              </a:cxnLst>
              <a:rect l="l" t="t" r="r" b="b"/>
              <a:pathLst>
                <a:path w="579" h="435">
                  <a:moveTo>
                    <a:pt x="450" y="198"/>
                  </a:moveTo>
                  <a:cubicBezTo>
                    <a:pt x="450" y="48"/>
                    <a:pt x="354" y="0"/>
                    <a:pt x="279" y="0"/>
                  </a:cubicBezTo>
                  <a:cubicBezTo>
                    <a:pt x="136" y="0"/>
                    <a:pt x="0" y="137"/>
                    <a:pt x="0" y="272"/>
                  </a:cubicBezTo>
                  <a:cubicBezTo>
                    <a:pt x="0" y="361"/>
                    <a:pt x="61" y="435"/>
                    <a:pt x="166" y="435"/>
                  </a:cubicBezTo>
                  <a:cubicBezTo>
                    <a:pt x="232" y="435"/>
                    <a:pt x="307" y="413"/>
                    <a:pt x="387" y="354"/>
                  </a:cubicBezTo>
                  <a:cubicBezTo>
                    <a:pt x="398" y="404"/>
                    <a:pt x="434" y="435"/>
                    <a:pt x="481" y="435"/>
                  </a:cubicBezTo>
                  <a:cubicBezTo>
                    <a:pt x="534" y="435"/>
                    <a:pt x="567" y="383"/>
                    <a:pt x="567" y="367"/>
                  </a:cubicBezTo>
                  <a:cubicBezTo>
                    <a:pt x="567" y="361"/>
                    <a:pt x="560" y="357"/>
                    <a:pt x="553" y="357"/>
                  </a:cubicBezTo>
                  <a:cubicBezTo>
                    <a:pt x="546" y="357"/>
                    <a:pt x="544" y="361"/>
                    <a:pt x="541" y="367"/>
                  </a:cubicBezTo>
                  <a:cubicBezTo>
                    <a:pt x="523" y="413"/>
                    <a:pt x="485" y="413"/>
                    <a:pt x="483" y="413"/>
                  </a:cubicBezTo>
                  <a:cubicBezTo>
                    <a:pt x="450" y="413"/>
                    <a:pt x="450" y="339"/>
                    <a:pt x="450" y="315"/>
                  </a:cubicBezTo>
                  <a:cubicBezTo>
                    <a:pt x="450" y="296"/>
                    <a:pt x="450" y="293"/>
                    <a:pt x="462" y="283"/>
                  </a:cubicBezTo>
                  <a:cubicBezTo>
                    <a:pt x="558" y="170"/>
                    <a:pt x="579" y="57"/>
                    <a:pt x="579" y="57"/>
                  </a:cubicBezTo>
                  <a:cubicBezTo>
                    <a:pt x="579" y="54"/>
                    <a:pt x="579" y="48"/>
                    <a:pt x="567" y="48"/>
                  </a:cubicBezTo>
                  <a:cubicBezTo>
                    <a:pt x="558" y="48"/>
                    <a:pt x="558" y="50"/>
                    <a:pt x="553" y="67"/>
                  </a:cubicBezTo>
                  <a:cubicBezTo>
                    <a:pt x="534" y="128"/>
                    <a:pt x="499" y="200"/>
                    <a:pt x="450" y="257"/>
                  </a:cubicBezTo>
                  <a:close/>
                  <a:moveTo>
                    <a:pt x="382" y="328"/>
                  </a:moveTo>
                  <a:cubicBezTo>
                    <a:pt x="291" y="402"/>
                    <a:pt x="211" y="413"/>
                    <a:pt x="169" y="413"/>
                  </a:cubicBezTo>
                  <a:cubicBezTo>
                    <a:pt x="108" y="413"/>
                    <a:pt x="77" y="370"/>
                    <a:pt x="77" y="309"/>
                  </a:cubicBezTo>
                  <a:cubicBezTo>
                    <a:pt x="77" y="263"/>
                    <a:pt x="103" y="159"/>
                    <a:pt x="136" y="109"/>
                  </a:cubicBezTo>
                  <a:cubicBezTo>
                    <a:pt x="185" y="39"/>
                    <a:pt x="241" y="22"/>
                    <a:pt x="277" y="22"/>
                  </a:cubicBezTo>
                  <a:cubicBezTo>
                    <a:pt x="380" y="22"/>
                    <a:pt x="380" y="148"/>
                    <a:pt x="380" y="222"/>
                  </a:cubicBezTo>
                  <a:cubicBezTo>
                    <a:pt x="380" y="257"/>
                    <a:pt x="380" y="313"/>
                    <a:pt x="382" y="32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7" name="Freeform 66">
              <a:extLst>
                <a:ext uri="{FF2B5EF4-FFF2-40B4-BE49-F238E27FC236}">
                  <a16:creationId xmlns:a16="http://schemas.microsoft.com/office/drawing/2014/main" id="{DA40CA73-579C-8A43-A04E-6D8827BC963B}"/>
                </a:ext>
              </a:extLst>
            </p:cNvPr>
            <p:cNvSpPr/>
            <p:nvPr/>
          </p:nvSpPr>
          <p:spPr>
            <a:xfrm>
              <a:off x="5893560" y="3272400"/>
              <a:ext cx="84960" cy="618840"/>
            </a:xfrm>
            <a:custGeom>
              <a:avLst/>
              <a:gdLst/>
              <a:ahLst/>
              <a:cxnLst>
                <a:cxn ang="3cd4">
                  <a:pos x="hc" y="t"/>
                </a:cxn>
                <a:cxn ang="cd2">
                  <a:pos x="l" y="vc"/>
                </a:cxn>
                <a:cxn ang="cd4">
                  <a:pos x="hc" y="b"/>
                </a:cxn>
                <a:cxn ang="0">
                  <a:pos x="r" y="vc"/>
                </a:cxn>
              </a:cxnLst>
              <a:rect l="l" t="t" r="r" b="b"/>
              <a:pathLst>
                <a:path w="237" h="1720">
                  <a:moveTo>
                    <a:pt x="0" y="1720"/>
                  </a:moveTo>
                  <a:lnTo>
                    <a:pt x="237" y="1720"/>
                  </a:lnTo>
                  <a:lnTo>
                    <a:pt x="237" y="1676"/>
                  </a:lnTo>
                  <a:lnTo>
                    <a:pt x="49" y="1676"/>
                  </a:lnTo>
                  <a:lnTo>
                    <a:pt x="49" y="46"/>
                  </a:lnTo>
                  <a:lnTo>
                    <a:pt x="237" y="46"/>
                  </a:lnTo>
                  <a:lnTo>
                    <a:pt x="237" y="0"/>
                  </a:lnTo>
                  <a:lnTo>
                    <a:pt x="0" y="0"/>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8" name="Freeform 67">
              <a:extLst>
                <a:ext uri="{FF2B5EF4-FFF2-40B4-BE49-F238E27FC236}">
                  <a16:creationId xmlns:a16="http://schemas.microsoft.com/office/drawing/2014/main" id="{7EDCE50B-9D88-D544-B9F2-6F518D8C56B0}"/>
                </a:ext>
              </a:extLst>
            </p:cNvPr>
            <p:cNvSpPr/>
            <p:nvPr/>
          </p:nvSpPr>
          <p:spPr>
            <a:xfrm>
              <a:off x="5995800" y="3515760"/>
              <a:ext cx="151560" cy="156240"/>
            </a:xfrm>
            <a:custGeom>
              <a:avLst/>
              <a:gdLst/>
              <a:ahLst/>
              <a:cxnLst>
                <a:cxn ang="3cd4">
                  <a:pos x="hc" y="t"/>
                </a:cxn>
                <a:cxn ang="cd2">
                  <a:pos x="l" y="vc"/>
                </a:cxn>
                <a:cxn ang="cd4">
                  <a:pos x="hc" y="b"/>
                </a:cxn>
                <a:cxn ang="0">
                  <a:pos x="r" y="vc"/>
                </a:cxn>
              </a:cxnLst>
              <a:rect l="l" t="t" r="r" b="b"/>
              <a:pathLst>
                <a:path w="422" h="435">
                  <a:moveTo>
                    <a:pt x="61" y="367"/>
                  </a:moveTo>
                  <a:cubicBezTo>
                    <a:pt x="59" y="383"/>
                    <a:pt x="52" y="404"/>
                    <a:pt x="52" y="409"/>
                  </a:cubicBezTo>
                  <a:cubicBezTo>
                    <a:pt x="52" y="426"/>
                    <a:pt x="66" y="435"/>
                    <a:pt x="82" y="435"/>
                  </a:cubicBezTo>
                  <a:cubicBezTo>
                    <a:pt x="94" y="435"/>
                    <a:pt x="113" y="426"/>
                    <a:pt x="120" y="409"/>
                  </a:cubicBezTo>
                  <a:cubicBezTo>
                    <a:pt x="122" y="404"/>
                    <a:pt x="157" y="274"/>
                    <a:pt x="162" y="257"/>
                  </a:cubicBezTo>
                  <a:cubicBezTo>
                    <a:pt x="169" y="224"/>
                    <a:pt x="188" y="157"/>
                    <a:pt x="195" y="130"/>
                  </a:cubicBezTo>
                  <a:cubicBezTo>
                    <a:pt x="199" y="120"/>
                    <a:pt x="227" y="74"/>
                    <a:pt x="253" y="52"/>
                  </a:cubicBezTo>
                  <a:cubicBezTo>
                    <a:pt x="260" y="46"/>
                    <a:pt x="291" y="22"/>
                    <a:pt x="335" y="22"/>
                  </a:cubicBezTo>
                  <a:cubicBezTo>
                    <a:pt x="363" y="22"/>
                    <a:pt x="377" y="33"/>
                    <a:pt x="380" y="33"/>
                  </a:cubicBezTo>
                  <a:cubicBezTo>
                    <a:pt x="347" y="37"/>
                    <a:pt x="326" y="61"/>
                    <a:pt x="326" y="85"/>
                  </a:cubicBezTo>
                  <a:cubicBezTo>
                    <a:pt x="326" y="100"/>
                    <a:pt x="338" y="120"/>
                    <a:pt x="366" y="120"/>
                  </a:cubicBezTo>
                  <a:cubicBezTo>
                    <a:pt x="391" y="120"/>
                    <a:pt x="422" y="98"/>
                    <a:pt x="422" y="63"/>
                  </a:cubicBezTo>
                  <a:cubicBezTo>
                    <a:pt x="422" y="28"/>
                    <a:pt x="389" y="0"/>
                    <a:pt x="335" y="0"/>
                  </a:cubicBezTo>
                  <a:cubicBezTo>
                    <a:pt x="267" y="0"/>
                    <a:pt x="223" y="48"/>
                    <a:pt x="204" y="74"/>
                  </a:cubicBezTo>
                  <a:cubicBezTo>
                    <a:pt x="195" y="30"/>
                    <a:pt x="157" y="0"/>
                    <a:pt x="108" y="0"/>
                  </a:cubicBezTo>
                  <a:cubicBezTo>
                    <a:pt x="61" y="0"/>
                    <a:pt x="42" y="37"/>
                    <a:pt x="33" y="54"/>
                  </a:cubicBezTo>
                  <a:cubicBezTo>
                    <a:pt x="14" y="87"/>
                    <a:pt x="0" y="146"/>
                    <a:pt x="0" y="148"/>
                  </a:cubicBezTo>
                  <a:cubicBezTo>
                    <a:pt x="0" y="157"/>
                    <a:pt x="9" y="157"/>
                    <a:pt x="12" y="157"/>
                  </a:cubicBezTo>
                  <a:cubicBezTo>
                    <a:pt x="23" y="157"/>
                    <a:pt x="23" y="157"/>
                    <a:pt x="30" y="135"/>
                  </a:cubicBezTo>
                  <a:cubicBezTo>
                    <a:pt x="47" y="67"/>
                    <a:pt x="68" y="22"/>
                    <a:pt x="105" y="22"/>
                  </a:cubicBezTo>
                  <a:cubicBezTo>
                    <a:pt x="124" y="22"/>
                    <a:pt x="138" y="28"/>
                    <a:pt x="138" y="65"/>
                  </a:cubicBezTo>
                  <a:cubicBezTo>
                    <a:pt x="138" y="85"/>
                    <a:pt x="134" y="96"/>
                    <a:pt x="122" y="14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9" name="Freeform 68">
              <a:extLst>
                <a:ext uri="{FF2B5EF4-FFF2-40B4-BE49-F238E27FC236}">
                  <a16:creationId xmlns:a16="http://schemas.microsoft.com/office/drawing/2014/main" id="{BA3899FE-3264-E44F-AE8F-A55810EF88A9}"/>
                </a:ext>
              </a:extLst>
            </p:cNvPr>
            <p:cNvSpPr/>
            <p:nvPr/>
          </p:nvSpPr>
          <p:spPr>
            <a:xfrm>
              <a:off x="6264719" y="3467159"/>
              <a:ext cx="246960" cy="229680"/>
            </a:xfrm>
            <a:custGeom>
              <a:avLst/>
              <a:gdLst/>
              <a:ahLst/>
              <a:cxnLst>
                <a:cxn ang="3cd4">
                  <a:pos x="hc" y="t"/>
                </a:cxn>
                <a:cxn ang="cd2">
                  <a:pos x="l" y="vc"/>
                </a:cxn>
                <a:cxn ang="cd4">
                  <a:pos x="hc" y="b"/>
                </a:cxn>
                <a:cxn ang="0">
                  <a:pos x="r" y="vc"/>
                </a:cxn>
              </a:cxnLst>
              <a:rect l="l" t="t" r="r" b="b"/>
              <a:pathLst>
                <a:path w="687" h="639">
                  <a:moveTo>
                    <a:pt x="366" y="339"/>
                  </a:moveTo>
                  <a:lnTo>
                    <a:pt x="654" y="339"/>
                  </a:lnTo>
                  <a:cubicBezTo>
                    <a:pt x="668" y="339"/>
                    <a:pt x="687" y="339"/>
                    <a:pt x="687" y="320"/>
                  </a:cubicBezTo>
                  <a:cubicBezTo>
                    <a:pt x="687" y="300"/>
                    <a:pt x="668" y="300"/>
                    <a:pt x="654" y="300"/>
                  </a:cubicBezTo>
                  <a:lnTo>
                    <a:pt x="366" y="300"/>
                  </a:lnTo>
                  <a:lnTo>
                    <a:pt x="366" y="33"/>
                  </a:lnTo>
                  <a:cubicBezTo>
                    <a:pt x="366" y="17"/>
                    <a:pt x="366" y="0"/>
                    <a:pt x="345" y="0"/>
                  </a:cubicBezTo>
                  <a:cubicBezTo>
                    <a:pt x="323" y="0"/>
                    <a:pt x="323" y="17"/>
                    <a:pt x="323" y="33"/>
                  </a:cubicBezTo>
                  <a:lnTo>
                    <a:pt x="323" y="300"/>
                  </a:lnTo>
                  <a:lnTo>
                    <a:pt x="35" y="300"/>
                  </a:lnTo>
                  <a:cubicBezTo>
                    <a:pt x="19" y="300"/>
                    <a:pt x="0" y="300"/>
                    <a:pt x="0" y="320"/>
                  </a:cubicBezTo>
                  <a:cubicBezTo>
                    <a:pt x="0" y="339"/>
                    <a:pt x="19" y="339"/>
                    <a:pt x="35" y="339"/>
                  </a:cubicBezTo>
                  <a:lnTo>
                    <a:pt x="323" y="339"/>
                  </a:lnTo>
                  <a:lnTo>
                    <a:pt x="323" y="607"/>
                  </a:lnTo>
                  <a:cubicBezTo>
                    <a:pt x="323" y="620"/>
                    <a:pt x="323" y="639"/>
                    <a:pt x="345" y="639"/>
                  </a:cubicBezTo>
                  <a:cubicBezTo>
                    <a:pt x="366" y="639"/>
                    <a:pt x="366" y="620"/>
                    <a:pt x="366" y="60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0" name="Freeform 69">
              <a:extLst>
                <a:ext uri="{FF2B5EF4-FFF2-40B4-BE49-F238E27FC236}">
                  <a16:creationId xmlns:a16="http://schemas.microsoft.com/office/drawing/2014/main" id="{03452A9D-DD36-454D-9D01-C144F4345362}"/>
                </a:ext>
              </a:extLst>
            </p:cNvPr>
            <p:cNvSpPr/>
            <p:nvPr/>
          </p:nvSpPr>
          <p:spPr>
            <a:xfrm>
              <a:off x="6620040" y="3515760"/>
              <a:ext cx="195480" cy="226440"/>
            </a:xfrm>
            <a:custGeom>
              <a:avLst/>
              <a:gdLst/>
              <a:ahLst/>
              <a:cxnLst>
                <a:cxn ang="3cd4">
                  <a:pos x="hc" y="t"/>
                </a:cxn>
                <a:cxn ang="cd2">
                  <a:pos x="l" y="vc"/>
                </a:cxn>
                <a:cxn ang="cd4">
                  <a:pos x="hc" y="b"/>
                </a:cxn>
                <a:cxn ang="0">
                  <a:pos x="r" y="vc"/>
                </a:cxn>
              </a:cxnLst>
              <a:rect l="l" t="t" r="r" b="b"/>
              <a:pathLst>
                <a:path w="544" h="630">
                  <a:moveTo>
                    <a:pt x="23" y="180"/>
                  </a:moveTo>
                  <a:cubicBezTo>
                    <a:pt x="63" y="70"/>
                    <a:pt x="176" y="70"/>
                    <a:pt x="188" y="70"/>
                  </a:cubicBezTo>
                  <a:cubicBezTo>
                    <a:pt x="345" y="70"/>
                    <a:pt x="356" y="237"/>
                    <a:pt x="356" y="313"/>
                  </a:cubicBezTo>
                  <a:cubicBezTo>
                    <a:pt x="356" y="372"/>
                    <a:pt x="352" y="387"/>
                    <a:pt x="342" y="407"/>
                  </a:cubicBezTo>
                  <a:cubicBezTo>
                    <a:pt x="321" y="476"/>
                    <a:pt x="291" y="587"/>
                    <a:pt x="291" y="613"/>
                  </a:cubicBezTo>
                  <a:cubicBezTo>
                    <a:pt x="291" y="624"/>
                    <a:pt x="295" y="630"/>
                    <a:pt x="302" y="630"/>
                  </a:cubicBezTo>
                  <a:cubicBezTo>
                    <a:pt x="316" y="630"/>
                    <a:pt x="326" y="609"/>
                    <a:pt x="335" y="572"/>
                  </a:cubicBezTo>
                  <a:cubicBezTo>
                    <a:pt x="361" y="491"/>
                    <a:pt x="370" y="437"/>
                    <a:pt x="375" y="407"/>
                  </a:cubicBezTo>
                  <a:cubicBezTo>
                    <a:pt x="377" y="396"/>
                    <a:pt x="377" y="383"/>
                    <a:pt x="382" y="370"/>
                  </a:cubicBezTo>
                  <a:cubicBezTo>
                    <a:pt x="415" y="276"/>
                    <a:pt x="483" y="133"/>
                    <a:pt x="523" y="57"/>
                  </a:cubicBezTo>
                  <a:cubicBezTo>
                    <a:pt x="530" y="46"/>
                    <a:pt x="544" y="24"/>
                    <a:pt x="544" y="20"/>
                  </a:cubicBezTo>
                  <a:cubicBezTo>
                    <a:pt x="544" y="11"/>
                    <a:pt x="532" y="11"/>
                    <a:pt x="530" y="11"/>
                  </a:cubicBezTo>
                  <a:cubicBezTo>
                    <a:pt x="527" y="11"/>
                    <a:pt x="520" y="11"/>
                    <a:pt x="518" y="17"/>
                  </a:cubicBezTo>
                  <a:cubicBezTo>
                    <a:pt x="464" y="109"/>
                    <a:pt x="422" y="204"/>
                    <a:pt x="382" y="300"/>
                  </a:cubicBezTo>
                  <a:cubicBezTo>
                    <a:pt x="380" y="272"/>
                    <a:pt x="380" y="198"/>
                    <a:pt x="340" y="104"/>
                  </a:cubicBezTo>
                  <a:cubicBezTo>
                    <a:pt x="314" y="48"/>
                    <a:pt x="272" y="0"/>
                    <a:pt x="202" y="0"/>
                  </a:cubicBezTo>
                  <a:cubicBezTo>
                    <a:pt x="73" y="0"/>
                    <a:pt x="0" y="146"/>
                    <a:pt x="0" y="176"/>
                  </a:cubicBezTo>
                  <a:cubicBezTo>
                    <a:pt x="0" y="185"/>
                    <a:pt x="9" y="185"/>
                    <a:pt x="19" y="18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1" name="Freeform 70">
              <a:extLst>
                <a:ext uri="{FF2B5EF4-FFF2-40B4-BE49-F238E27FC236}">
                  <a16:creationId xmlns:a16="http://schemas.microsoft.com/office/drawing/2014/main" id="{C29D5BAF-8631-3647-8504-B989FCCF52E1}"/>
                </a:ext>
              </a:extLst>
            </p:cNvPr>
            <p:cNvSpPr/>
            <p:nvPr/>
          </p:nvSpPr>
          <p:spPr>
            <a:xfrm>
              <a:off x="6898680" y="3515760"/>
              <a:ext cx="289800" cy="152280"/>
            </a:xfrm>
            <a:custGeom>
              <a:avLst/>
              <a:gdLst/>
              <a:ahLst/>
              <a:cxnLst>
                <a:cxn ang="3cd4">
                  <a:pos x="hc" y="t"/>
                </a:cxn>
                <a:cxn ang="cd2">
                  <a:pos x="l" y="vc"/>
                </a:cxn>
                <a:cxn ang="cd4">
                  <a:pos x="hc" y="b"/>
                </a:cxn>
                <a:cxn ang="0">
                  <a:pos x="r" y="vc"/>
                </a:cxn>
              </a:cxnLst>
              <a:rect l="l" t="t" r="r" b="b"/>
              <a:pathLst>
                <a:path w="806" h="424">
                  <a:moveTo>
                    <a:pt x="80" y="93"/>
                  </a:moveTo>
                  <a:lnTo>
                    <a:pt x="80" y="352"/>
                  </a:lnTo>
                  <a:cubicBezTo>
                    <a:pt x="80" y="393"/>
                    <a:pt x="68" y="393"/>
                    <a:pt x="0" y="393"/>
                  </a:cubicBezTo>
                  <a:lnTo>
                    <a:pt x="0" y="424"/>
                  </a:lnTo>
                  <a:cubicBezTo>
                    <a:pt x="35" y="424"/>
                    <a:pt x="89" y="422"/>
                    <a:pt x="117" y="422"/>
                  </a:cubicBezTo>
                  <a:cubicBezTo>
                    <a:pt x="143" y="422"/>
                    <a:pt x="197" y="424"/>
                    <a:pt x="232" y="424"/>
                  </a:cubicBezTo>
                  <a:lnTo>
                    <a:pt x="232" y="393"/>
                  </a:lnTo>
                  <a:cubicBezTo>
                    <a:pt x="164" y="393"/>
                    <a:pt x="152" y="393"/>
                    <a:pt x="152" y="352"/>
                  </a:cubicBezTo>
                  <a:lnTo>
                    <a:pt x="152" y="174"/>
                  </a:lnTo>
                  <a:cubicBezTo>
                    <a:pt x="152" y="74"/>
                    <a:pt x="225" y="22"/>
                    <a:pt x="291" y="22"/>
                  </a:cubicBezTo>
                  <a:cubicBezTo>
                    <a:pt x="356" y="22"/>
                    <a:pt x="368" y="74"/>
                    <a:pt x="368" y="128"/>
                  </a:cubicBezTo>
                  <a:lnTo>
                    <a:pt x="368" y="352"/>
                  </a:lnTo>
                  <a:cubicBezTo>
                    <a:pt x="368" y="393"/>
                    <a:pt x="356" y="393"/>
                    <a:pt x="286" y="393"/>
                  </a:cubicBezTo>
                  <a:lnTo>
                    <a:pt x="286" y="424"/>
                  </a:lnTo>
                  <a:cubicBezTo>
                    <a:pt x="323" y="424"/>
                    <a:pt x="375" y="422"/>
                    <a:pt x="403" y="422"/>
                  </a:cubicBezTo>
                  <a:cubicBezTo>
                    <a:pt x="431" y="422"/>
                    <a:pt x="485" y="424"/>
                    <a:pt x="520" y="424"/>
                  </a:cubicBezTo>
                  <a:lnTo>
                    <a:pt x="520" y="393"/>
                  </a:lnTo>
                  <a:cubicBezTo>
                    <a:pt x="450" y="393"/>
                    <a:pt x="438" y="393"/>
                    <a:pt x="438" y="352"/>
                  </a:cubicBezTo>
                  <a:lnTo>
                    <a:pt x="438" y="174"/>
                  </a:lnTo>
                  <a:cubicBezTo>
                    <a:pt x="438" y="74"/>
                    <a:pt x="513" y="22"/>
                    <a:pt x="579" y="22"/>
                  </a:cubicBezTo>
                  <a:cubicBezTo>
                    <a:pt x="642" y="22"/>
                    <a:pt x="654" y="74"/>
                    <a:pt x="654" y="128"/>
                  </a:cubicBezTo>
                  <a:lnTo>
                    <a:pt x="654" y="352"/>
                  </a:lnTo>
                  <a:cubicBezTo>
                    <a:pt x="654" y="393"/>
                    <a:pt x="642" y="393"/>
                    <a:pt x="574" y="393"/>
                  </a:cubicBezTo>
                  <a:lnTo>
                    <a:pt x="574" y="424"/>
                  </a:lnTo>
                  <a:cubicBezTo>
                    <a:pt x="609" y="424"/>
                    <a:pt x="663" y="422"/>
                    <a:pt x="691" y="422"/>
                  </a:cubicBezTo>
                  <a:cubicBezTo>
                    <a:pt x="717" y="422"/>
                    <a:pt x="771" y="424"/>
                    <a:pt x="806" y="424"/>
                  </a:cubicBezTo>
                  <a:lnTo>
                    <a:pt x="806" y="393"/>
                  </a:lnTo>
                  <a:cubicBezTo>
                    <a:pt x="752" y="393"/>
                    <a:pt x="727" y="393"/>
                    <a:pt x="727" y="365"/>
                  </a:cubicBezTo>
                  <a:lnTo>
                    <a:pt x="727" y="183"/>
                  </a:lnTo>
                  <a:cubicBezTo>
                    <a:pt x="727" y="100"/>
                    <a:pt x="727" y="70"/>
                    <a:pt x="694" y="35"/>
                  </a:cubicBezTo>
                  <a:cubicBezTo>
                    <a:pt x="680" y="20"/>
                    <a:pt x="645" y="0"/>
                    <a:pt x="586" y="0"/>
                  </a:cubicBezTo>
                  <a:cubicBezTo>
                    <a:pt x="499" y="0"/>
                    <a:pt x="452" y="57"/>
                    <a:pt x="436" y="93"/>
                  </a:cubicBezTo>
                  <a:cubicBezTo>
                    <a:pt x="422" y="11"/>
                    <a:pt x="345" y="0"/>
                    <a:pt x="298" y="0"/>
                  </a:cubicBezTo>
                  <a:cubicBezTo>
                    <a:pt x="223" y="0"/>
                    <a:pt x="173" y="41"/>
                    <a:pt x="145" y="100"/>
                  </a:cubicBezTo>
                  <a:lnTo>
                    <a:pt x="145" y="0"/>
                  </a:lnTo>
                  <a:lnTo>
                    <a:pt x="0" y="11"/>
                  </a:lnTo>
                  <a:lnTo>
                    <a:pt x="0" y="41"/>
                  </a:lnTo>
                  <a:cubicBezTo>
                    <a:pt x="73" y="41"/>
                    <a:pt x="80" y="48"/>
                    <a:pt x="80" y="9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2" name="Freeform 71">
              <a:extLst>
                <a:ext uri="{FF2B5EF4-FFF2-40B4-BE49-F238E27FC236}">
                  <a16:creationId xmlns:a16="http://schemas.microsoft.com/office/drawing/2014/main" id="{ED5AB55B-B028-C843-B7EE-53223AE938DD}"/>
                </a:ext>
              </a:extLst>
            </p:cNvPr>
            <p:cNvSpPr/>
            <p:nvPr/>
          </p:nvSpPr>
          <p:spPr>
            <a:xfrm>
              <a:off x="7210800" y="3513600"/>
              <a:ext cx="167400" cy="158400"/>
            </a:xfrm>
            <a:custGeom>
              <a:avLst/>
              <a:gdLst/>
              <a:ahLst/>
              <a:cxnLst>
                <a:cxn ang="3cd4">
                  <a:pos x="hc" y="t"/>
                </a:cxn>
                <a:cxn ang="cd2">
                  <a:pos x="l" y="vc"/>
                </a:cxn>
                <a:cxn ang="cd4">
                  <a:pos x="hc" y="b"/>
                </a:cxn>
                <a:cxn ang="0">
                  <a:pos x="r" y="vc"/>
                </a:cxn>
              </a:cxnLst>
              <a:rect l="l" t="t" r="r" b="b"/>
              <a:pathLst>
                <a:path w="466" h="441">
                  <a:moveTo>
                    <a:pt x="300" y="357"/>
                  </a:moveTo>
                  <a:cubicBezTo>
                    <a:pt x="305" y="396"/>
                    <a:pt x="333" y="435"/>
                    <a:pt x="382" y="435"/>
                  </a:cubicBezTo>
                  <a:cubicBezTo>
                    <a:pt x="403" y="435"/>
                    <a:pt x="466" y="422"/>
                    <a:pt x="466" y="343"/>
                  </a:cubicBezTo>
                  <a:lnTo>
                    <a:pt x="466" y="291"/>
                  </a:lnTo>
                  <a:lnTo>
                    <a:pt x="441" y="291"/>
                  </a:lnTo>
                  <a:lnTo>
                    <a:pt x="441" y="343"/>
                  </a:lnTo>
                  <a:cubicBezTo>
                    <a:pt x="441" y="400"/>
                    <a:pt x="415" y="407"/>
                    <a:pt x="403" y="407"/>
                  </a:cubicBezTo>
                  <a:cubicBezTo>
                    <a:pt x="370" y="407"/>
                    <a:pt x="366" y="363"/>
                    <a:pt x="366" y="359"/>
                  </a:cubicBezTo>
                  <a:lnTo>
                    <a:pt x="366" y="165"/>
                  </a:lnTo>
                  <a:cubicBezTo>
                    <a:pt x="366" y="126"/>
                    <a:pt x="366" y="89"/>
                    <a:pt x="328" y="52"/>
                  </a:cubicBezTo>
                  <a:cubicBezTo>
                    <a:pt x="288" y="15"/>
                    <a:pt x="237" y="0"/>
                    <a:pt x="185" y="0"/>
                  </a:cubicBezTo>
                  <a:cubicBezTo>
                    <a:pt x="101" y="0"/>
                    <a:pt x="30" y="46"/>
                    <a:pt x="30" y="109"/>
                  </a:cubicBezTo>
                  <a:cubicBezTo>
                    <a:pt x="30" y="137"/>
                    <a:pt x="52" y="154"/>
                    <a:pt x="77" y="154"/>
                  </a:cubicBezTo>
                  <a:cubicBezTo>
                    <a:pt x="105" y="154"/>
                    <a:pt x="124" y="135"/>
                    <a:pt x="124" y="109"/>
                  </a:cubicBezTo>
                  <a:cubicBezTo>
                    <a:pt x="124" y="98"/>
                    <a:pt x="120" y="65"/>
                    <a:pt x="73" y="65"/>
                  </a:cubicBezTo>
                  <a:cubicBezTo>
                    <a:pt x="101" y="33"/>
                    <a:pt x="150" y="22"/>
                    <a:pt x="185" y="22"/>
                  </a:cubicBezTo>
                  <a:cubicBezTo>
                    <a:pt x="234" y="22"/>
                    <a:pt x="293" y="59"/>
                    <a:pt x="293" y="143"/>
                  </a:cubicBezTo>
                  <a:lnTo>
                    <a:pt x="293" y="180"/>
                  </a:lnTo>
                  <a:cubicBezTo>
                    <a:pt x="241" y="183"/>
                    <a:pt x="169" y="185"/>
                    <a:pt x="103" y="213"/>
                  </a:cubicBezTo>
                  <a:cubicBezTo>
                    <a:pt x="26" y="246"/>
                    <a:pt x="0" y="296"/>
                    <a:pt x="0" y="339"/>
                  </a:cubicBezTo>
                  <a:cubicBezTo>
                    <a:pt x="0" y="417"/>
                    <a:pt x="101" y="441"/>
                    <a:pt x="166" y="441"/>
                  </a:cubicBezTo>
                  <a:cubicBezTo>
                    <a:pt x="234" y="441"/>
                    <a:pt x="281" y="402"/>
                    <a:pt x="300" y="357"/>
                  </a:cubicBezTo>
                  <a:close/>
                  <a:moveTo>
                    <a:pt x="293" y="200"/>
                  </a:moveTo>
                  <a:lnTo>
                    <a:pt x="293" y="296"/>
                  </a:lnTo>
                  <a:cubicBezTo>
                    <a:pt x="293" y="387"/>
                    <a:pt x="220" y="420"/>
                    <a:pt x="173" y="420"/>
                  </a:cubicBezTo>
                  <a:cubicBezTo>
                    <a:pt x="122" y="420"/>
                    <a:pt x="80" y="385"/>
                    <a:pt x="80" y="337"/>
                  </a:cubicBezTo>
                  <a:cubicBezTo>
                    <a:pt x="80" y="285"/>
                    <a:pt x="124" y="204"/>
                    <a:pt x="293" y="20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3" name="Freeform 72">
              <a:extLst>
                <a:ext uri="{FF2B5EF4-FFF2-40B4-BE49-F238E27FC236}">
                  <a16:creationId xmlns:a16="http://schemas.microsoft.com/office/drawing/2014/main" id="{6F09F319-A407-4C4B-B68A-86F24385C507}"/>
                </a:ext>
              </a:extLst>
            </p:cNvPr>
            <p:cNvSpPr/>
            <p:nvPr/>
          </p:nvSpPr>
          <p:spPr>
            <a:xfrm>
              <a:off x="7383960" y="3519719"/>
              <a:ext cx="186840" cy="148320"/>
            </a:xfrm>
            <a:custGeom>
              <a:avLst/>
              <a:gdLst/>
              <a:ahLst/>
              <a:cxnLst>
                <a:cxn ang="3cd4">
                  <a:pos x="hc" y="t"/>
                </a:cxn>
                <a:cxn ang="cd2">
                  <a:pos x="l" y="vc"/>
                </a:cxn>
                <a:cxn ang="cd4">
                  <a:pos x="hc" y="b"/>
                </a:cxn>
                <a:cxn ang="0">
                  <a:pos x="r" y="vc"/>
                </a:cxn>
              </a:cxnLst>
              <a:rect l="l" t="t" r="r" b="b"/>
              <a:pathLst>
                <a:path w="520" h="413">
                  <a:moveTo>
                    <a:pt x="284" y="189"/>
                  </a:moveTo>
                  <a:cubicBezTo>
                    <a:pt x="316" y="152"/>
                    <a:pt x="354" y="104"/>
                    <a:pt x="380" y="80"/>
                  </a:cubicBezTo>
                  <a:cubicBezTo>
                    <a:pt x="413" y="46"/>
                    <a:pt x="455" y="30"/>
                    <a:pt x="502" y="30"/>
                  </a:cubicBezTo>
                  <a:lnTo>
                    <a:pt x="502" y="0"/>
                  </a:lnTo>
                  <a:cubicBezTo>
                    <a:pt x="476" y="2"/>
                    <a:pt x="445" y="2"/>
                    <a:pt x="417" y="2"/>
                  </a:cubicBezTo>
                  <a:cubicBezTo>
                    <a:pt x="387" y="2"/>
                    <a:pt x="333" y="0"/>
                    <a:pt x="319" y="0"/>
                  </a:cubicBezTo>
                  <a:lnTo>
                    <a:pt x="319" y="30"/>
                  </a:lnTo>
                  <a:cubicBezTo>
                    <a:pt x="340" y="33"/>
                    <a:pt x="349" y="43"/>
                    <a:pt x="349" y="59"/>
                  </a:cubicBezTo>
                  <a:cubicBezTo>
                    <a:pt x="349" y="74"/>
                    <a:pt x="338" y="87"/>
                    <a:pt x="333" y="93"/>
                  </a:cubicBezTo>
                  <a:lnTo>
                    <a:pt x="270" y="167"/>
                  </a:lnTo>
                  <a:lnTo>
                    <a:pt x="188" y="72"/>
                  </a:lnTo>
                  <a:cubicBezTo>
                    <a:pt x="178" y="61"/>
                    <a:pt x="178" y="59"/>
                    <a:pt x="178" y="54"/>
                  </a:cubicBezTo>
                  <a:cubicBezTo>
                    <a:pt x="178" y="39"/>
                    <a:pt x="195" y="30"/>
                    <a:pt x="216" y="30"/>
                  </a:cubicBezTo>
                  <a:lnTo>
                    <a:pt x="216" y="0"/>
                  </a:lnTo>
                  <a:cubicBezTo>
                    <a:pt x="188" y="0"/>
                    <a:pt x="120" y="2"/>
                    <a:pt x="103" y="2"/>
                  </a:cubicBezTo>
                  <a:cubicBezTo>
                    <a:pt x="82" y="2"/>
                    <a:pt x="33" y="2"/>
                    <a:pt x="5" y="0"/>
                  </a:cubicBezTo>
                  <a:lnTo>
                    <a:pt x="5" y="30"/>
                  </a:lnTo>
                  <a:cubicBezTo>
                    <a:pt x="77" y="30"/>
                    <a:pt x="80" y="30"/>
                    <a:pt x="127" y="89"/>
                  </a:cubicBezTo>
                  <a:lnTo>
                    <a:pt x="230" y="213"/>
                  </a:lnTo>
                  <a:lnTo>
                    <a:pt x="134" y="326"/>
                  </a:lnTo>
                  <a:cubicBezTo>
                    <a:pt x="82" y="383"/>
                    <a:pt x="21" y="385"/>
                    <a:pt x="0" y="385"/>
                  </a:cubicBezTo>
                  <a:lnTo>
                    <a:pt x="0" y="413"/>
                  </a:lnTo>
                  <a:cubicBezTo>
                    <a:pt x="26" y="411"/>
                    <a:pt x="59" y="411"/>
                    <a:pt x="87" y="411"/>
                  </a:cubicBezTo>
                  <a:cubicBezTo>
                    <a:pt x="115" y="411"/>
                    <a:pt x="159" y="413"/>
                    <a:pt x="185" y="413"/>
                  </a:cubicBezTo>
                  <a:lnTo>
                    <a:pt x="185" y="385"/>
                  </a:lnTo>
                  <a:cubicBezTo>
                    <a:pt x="162" y="380"/>
                    <a:pt x="155" y="370"/>
                    <a:pt x="155" y="354"/>
                  </a:cubicBezTo>
                  <a:cubicBezTo>
                    <a:pt x="155" y="333"/>
                    <a:pt x="185" y="302"/>
                    <a:pt x="246" y="233"/>
                  </a:cubicBezTo>
                  <a:lnTo>
                    <a:pt x="326" y="328"/>
                  </a:lnTo>
                  <a:cubicBezTo>
                    <a:pt x="335" y="339"/>
                    <a:pt x="347" y="354"/>
                    <a:pt x="347" y="361"/>
                  </a:cubicBezTo>
                  <a:cubicBezTo>
                    <a:pt x="347" y="370"/>
                    <a:pt x="338" y="383"/>
                    <a:pt x="309" y="385"/>
                  </a:cubicBezTo>
                  <a:lnTo>
                    <a:pt x="309" y="413"/>
                  </a:lnTo>
                  <a:cubicBezTo>
                    <a:pt x="342" y="413"/>
                    <a:pt x="398" y="411"/>
                    <a:pt x="422" y="411"/>
                  </a:cubicBezTo>
                  <a:cubicBezTo>
                    <a:pt x="450" y="411"/>
                    <a:pt x="490" y="411"/>
                    <a:pt x="520" y="413"/>
                  </a:cubicBezTo>
                  <a:lnTo>
                    <a:pt x="520" y="385"/>
                  </a:lnTo>
                  <a:cubicBezTo>
                    <a:pt x="466" y="385"/>
                    <a:pt x="448" y="383"/>
                    <a:pt x="424" y="3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4" name="Freeform 73">
              <a:extLst>
                <a:ext uri="{FF2B5EF4-FFF2-40B4-BE49-F238E27FC236}">
                  <a16:creationId xmlns:a16="http://schemas.microsoft.com/office/drawing/2014/main" id="{82D4F6F1-61F3-4C4E-BA2C-B9CB84BF9F1D}"/>
                </a:ext>
              </a:extLst>
            </p:cNvPr>
            <p:cNvSpPr/>
            <p:nvPr/>
          </p:nvSpPr>
          <p:spPr>
            <a:xfrm>
              <a:off x="7117200" y="3783600"/>
              <a:ext cx="132840" cy="109080"/>
            </a:xfrm>
            <a:custGeom>
              <a:avLst/>
              <a:gdLst/>
              <a:ahLst/>
              <a:cxnLst>
                <a:cxn ang="3cd4">
                  <a:pos x="hc" y="t"/>
                </a:cxn>
                <a:cxn ang="cd2">
                  <a:pos x="l" y="vc"/>
                </a:cxn>
                <a:cxn ang="cd4">
                  <a:pos x="hc" y="b"/>
                </a:cxn>
                <a:cxn ang="0">
                  <a:pos x="r" y="vc"/>
                </a:cxn>
              </a:cxnLst>
              <a:rect l="l" t="t" r="r" b="b"/>
              <a:pathLst>
                <a:path w="370" h="304">
                  <a:moveTo>
                    <a:pt x="263" y="39"/>
                  </a:moveTo>
                  <a:cubicBezTo>
                    <a:pt x="246" y="17"/>
                    <a:pt x="223" y="0"/>
                    <a:pt x="188" y="0"/>
                  </a:cubicBezTo>
                  <a:cubicBezTo>
                    <a:pt x="94" y="0"/>
                    <a:pt x="0" y="96"/>
                    <a:pt x="0" y="191"/>
                  </a:cubicBezTo>
                  <a:cubicBezTo>
                    <a:pt x="0" y="257"/>
                    <a:pt x="47" y="304"/>
                    <a:pt x="110" y="304"/>
                  </a:cubicBezTo>
                  <a:cubicBezTo>
                    <a:pt x="148" y="304"/>
                    <a:pt x="183" y="283"/>
                    <a:pt x="213" y="257"/>
                  </a:cubicBezTo>
                  <a:cubicBezTo>
                    <a:pt x="227" y="298"/>
                    <a:pt x="267" y="304"/>
                    <a:pt x="288" y="304"/>
                  </a:cubicBezTo>
                  <a:cubicBezTo>
                    <a:pt x="314" y="304"/>
                    <a:pt x="331" y="289"/>
                    <a:pt x="345" y="267"/>
                  </a:cubicBezTo>
                  <a:cubicBezTo>
                    <a:pt x="361" y="241"/>
                    <a:pt x="370" y="204"/>
                    <a:pt x="370" y="200"/>
                  </a:cubicBezTo>
                  <a:cubicBezTo>
                    <a:pt x="370" y="191"/>
                    <a:pt x="361" y="191"/>
                    <a:pt x="359" y="191"/>
                  </a:cubicBezTo>
                  <a:cubicBezTo>
                    <a:pt x="349" y="191"/>
                    <a:pt x="347" y="196"/>
                    <a:pt x="342" y="213"/>
                  </a:cubicBezTo>
                  <a:cubicBezTo>
                    <a:pt x="333" y="246"/>
                    <a:pt x="321" y="285"/>
                    <a:pt x="291" y="285"/>
                  </a:cubicBezTo>
                  <a:cubicBezTo>
                    <a:pt x="270" y="285"/>
                    <a:pt x="265" y="270"/>
                    <a:pt x="265" y="252"/>
                  </a:cubicBezTo>
                  <a:cubicBezTo>
                    <a:pt x="265" y="241"/>
                    <a:pt x="272" y="215"/>
                    <a:pt x="277" y="198"/>
                  </a:cubicBezTo>
                  <a:cubicBezTo>
                    <a:pt x="281" y="180"/>
                    <a:pt x="288" y="152"/>
                    <a:pt x="293" y="137"/>
                  </a:cubicBezTo>
                  <a:lnTo>
                    <a:pt x="307" y="87"/>
                  </a:lnTo>
                  <a:cubicBezTo>
                    <a:pt x="312" y="70"/>
                    <a:pt x="321" y="37"/>
                    <a:pt x="321" y="35"/>
                  </a:cubicBezTo>
                  <a:cubicBezTo>
                    <a:pt x="321" y="20"/>
                    <a:pt x="307" y="13"/>
                    <a:pt x="295" y="13"/>
                  </a:cubicBezTo>
                  <a:cubicBezTo>
                    <a:pt x="284" y="13"/>
                    <a:pt x="267" y="22"/>
                    <a:pt x="263" y="39"/>
                  </a:cubicBezTo>
                  <a:close/>
                  <a:moveTo>
                    <a:pt x="216" y="213"/>
                  </a:moveTo>
                  <a:cubicBezTo>
                    <a:pt x="211" y="233"/>
                    <a:pt x="195" y="246"/>
                    <a:pt x="178" y="259"/>
                  </a:cubicBezTo>
                  <a:cubicBezTo>
                    <a:pt x="171" y="263"/>
                    <a:pt x="143" y="285"/>
                    <a:pt x="113" y="285"/>
                  </a:cubicBezTo>
                  <a:cubicBezTo>
                    <a:pt x="84" y="285"/>
                    <a:pt x="59" y="267"/>
                    <a:pt x="59" y="220"/>
                  </a:cubicBezTo>
                  <a:cubicBezTo>
                    <a:pt x="59" y="185"/>
                    <a:pt x="80" y="109"/>
                    <a:pt x="96" y="83"/>
                  </a:cubicBezTo>
                  <a:cubicBezTo>
                    <a:pt x="129" y="28"/>
                    <a:pt x="166" y="20"/>
                    <a:pt x="188" y="20"/>
                  </a:cubicBezTo>
                  <a:cubicBezTo>
                    <a:pt x="237" y="20"/>
                    <a:pt x="251" y="70"/>
                    <a:pt x="251" y="78"/>
                  </a:cubicBezTo>
                  <a:cubicBezTo>
                    <a:pt x="251" y="80"/>
                    <a:pt x="251" y="85"/>
                    <a:pt x="248" y="8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5" name="Freeform 74">
              <a:extLst>
                <a:ext uri="{FF2B5EF4-FFF2-40B4-BE49-F238E27FC236}">
                  <a16:creationId xmlns:a16="http://schemas.microsoft.com/office/drawing/2014/main" id="{8C3C306E-6A67-EB4C-95A8-3284E49958FC}"/>
                </a:ext>
              </a:extLst>
            </p:cNvPr>
            <p:cNvSpPr/>
            <p:nvPr/>
          </p:nvSpPr>
          <p:spPr>
            <a:xfrm>
              <a:off x="7279200" y="3724920"/>
              <a:ext cx="51840" cy="89640"/>
            </a:xfrm>
            <a:custGeom>
              <a:avLst/>
              <a:gdLst/>
              <a:ahLst/>
              <a:cxnLst>
                <a:cxn ang="3cd4">
                  <a:pos x="hc" y="t"/>
                </a:cxn>
                <a:cxn ang="cd2">
                  <a:pos x="l" y="vc"/>
                </a:cxn>
                <a:cxn ang="cd4">
                  <a:pos x="hc" y="b"/>
                </a:cxn>
                <a:cxn ang="0">
                  <a:pos x="r" y="vc"/>
                </a:cxn>
              </a:cxnLst>
              <a:rect l="l" t="t" r="r" b="b"/>
              <a:pathLst>
                <a:path w="145" h="250">
                  <a:moveTo>
                    <a:pt x="141" y="46"/>
                  </a:moveTo>
                  <a:cubicBezTo>
                    <a:pt x="141" y="46"/>
                    <a:pt x="145" y="35"/>
                    <a:pt x="145" y="28"/>
                  </a:cubicBezTo>
                  <a:cubicBezTo>
                    <a:pt x="145" y="11"/>
                    <a:pt x="129" y="0"/>
                    <a:pt x="113" y="0"/>
                  </a:cubicBezTo>
                  <a:cubicBezTo>
                    <a:pt x="91" y="0"/>
                    <a:pt x="84" y="15"/>
                    <a:pt x="82" y="22"/>
                  </a:cubicBezTo>
                  <a:lnTo>
                    <a:pt x="2" y="230"/>
                  </a:lnTo>
                  <a:cubicBezTo>
                    <a:pt x="0" y="237"/>
                    <a:pt x="0" y="237"/>
                    <a:pt x="0" y="239"/>
                  </a:cubicBezTo>
                  <a:cubicBezTo>
                    <a:pt x="0" y="246"/>
                    <a:pt x="21" y="250"/>
                    <a:pt x="23" y="250"/>
                  </a:cubicBezTo>
                  <a:cubicBezTo>
                    <a:pt x="28" y="250"/>
                    <a:pt x="28" y="248"/>
                    <a:pt x="30" y="24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6" name="Freeform 75">
              <a:extLst>
                <a:ext uri="{FF2B5EF4-FFF2-40B4-BE49-F238E27FC236}">
                  <a16:creationId xmlns:a16="http://schemas.microsoft.com/office/drawing/2014/main" id="{016CB5AB-3234-564C-AF7D-F079EE687403}"/>
                </a:ext>
              </a:extLst>
            </p:cNvPr>
            <p:cNvSpPr/>
            <p:nvPr/>
          </p:nvSpPr>
          <p:spPr>
            <a:xfrm>
              <a:off x="7657200" y="3425039"/>
              <a:ext cx="257040" cy="309600"/>
            </a:xfrm>
            <a:custGeom>
              <a:avLst/>
              <a:gdLst/>
              <a:ahLst/>
              <a:cxnLst>
                <a:cxn ang="3cd4">
                  <a:pos x="hc" y="t"/>
                </a:cxn>
                <a:cxn ang="cd2">
                  <a:pos x="l" y="vc"/>
                </a:cxn>
                <a:cxn ang="cd4">
                  <a:pos x="hc" y="b"/>
                </a:cxn>
                <a:cxn ang="0">
                  <a:pos x="r" y="vc"/>
                </a:cxn>
              </a:cxnLst>
              <a:rect l="l" t="t" r="r" b="b"/>
              <a:pathLst>
                <a:path w="715" h="861">
                  <a:moveTo>
                    <a:pt x="401" y="670"/>
                  </a:moveTo>
                  <a:cubicBezTo>
                    <a:pt x="563" y="613"/>
                    <a:pt x="715" y="441"/>
                    <a:pt x="715" y="257"/>
                  </a:cubicBezTo>
                  <a:cubicBezTo>
                    <a:pt x="715" y="104"/>
                    <a:pt x="605" y="0"/>
                    <a:pt x="450" y="0"/>
                  </a:cubicBezTo>
                  <a:cubicBezTo>
                    <a:pt x="227" y="0"/>
                    <a:pt x="0" y="217"/>
                    <a:pt x="0" y="441"/>
                  </a:cubicBezTo>
                  <a:cubicBezTo>
                    <a:pt x="0" y="600"/>
                    <a:pt x="115" y="696"/>
                    <a:pt x="265" y="696"/>
                  </a:cubicBezTo>
                  <a:cubicBezTo>
                    <a:pt x="291" y="696"/>
                    <a:pt x="326" y="691"/>
                    <a:pt x="366" y="683"/>
                  </a:cubicBezTo>
                  <a:cubicBezTo>
                    <a:pt x="361" y="741"/>
                    <a:pt x="361" y="744"/>
                    <a:pt x="361" y="757"/>
                  </a:cubicBezTo>
                  <a:cubicBezTo>
                    <a:pt x="361" y="787"/>
                    <a:pt x="361" y="861"/>
                    <a:pt x="448" y="861"/>
                  </a:cubicBezTo>
                  <a:cubicBezTo>
                    <a:pt x="570" y="861"/>
                    <a:pt x="619" y="685"/>
                    <a:pt x="619" y="676"/>
                  </a:cubicBezTo>
                  <a:cubicBezTo>
                    <a:pt x="619" y="667"/>
                    <a:pt x="612" y="665"/>
                    <a:pt x="609" y="665"/>
                  </a:cubicBezTo>
                  <a:cubicBezTo>
                    <a:pt x="600" y="665"/>
                    <a:pt x="598" y="670"/>
                    <a:pt x="595" y="676"/>
                  </a:cubicBezTo>
                  <a:cubicBezTo>
                    <a:pt x="572" y="744"/>
                    <a:pt x="511" y="767"/>
                    <a:pt x="476" y="767"/>
                  </a:cubicBezTo>
                  <a:cubicBezTo>
                    <a:pt x="427" y="767"/>
                    <a:pt x="413" y="741"/>
                    <a:pt x="401" y="670"/>
                  </a:cubicBezTo>
                  <a:close/>
                  <a:moveTo>
                    <a:pt x="206" y="661"/>
                  </a:moveTo>
                  <a:cubicBezTo>
                    <a:pt x="127" y="633"/>
                    <a:pt x="91" y="557"/>
                    <a:pt x="91" y="472"/>
                  </a:cubicBezTo>
                  <a:cubicBezTo>
                    <a:pt x="91" y="404"/>
                    <a:pt x="117" y="270"/>
                    <a:pt x="197" y="165"/>
                  </a:cubicBezTo>
                  <a:cubicBezTo>
                    <a:pt x="272" y="67"/>
                    <a:pt x="368" y="24"/>
                    <a:pt x="445" y="24"/>
                  </a:cubicBezTo>
                  <a:cubicBezTo>
                    <a:pt x="548" y="24"/>
                    <a:pt x="623" y="98"/>
                    <a:pt x="623" y="226"/>
                  </a:cubicBezTo>
                  <a:cubicBezTo>
                    <a:pt x="623" y="322"/>
                    <a:pt x="570" y="546"/>
                    <a:pt x="396" y="637"/>
                  </a:cubicBezTo>
                  <a:cubicBezTo>
                    <a:pt x="391" y="602"/>
                    <a:pt x="382" y="533"/>
                    <a:pt x="305" y="533"/>
                  </a:cubicBezTo>
                  <a:cubicBezTo>
                    <a:pt x="251" y="533"/>
                    <a:pt x="202" y="580"/>
                    <a:pt x="202" y="630"/>
                  </a:cubicBezTo>
                  <a:cubicBezTo>
                    <a:pt x="202" y="650"/>
                    <a:pt x="206" y="661"/>
                    <a:pt x="206" y="661"/>
                  </a:cubicBezTo>
                  <a:close/>
                  <a:moveTo>
                    <a:pt x="270" y="672"/>
                  </a:moveTo>
                  <a:cubicBezTo>
                    <a:pt x="255" y="672"/>
                    <a:pt x="223" y="672"/>
                    <a:pt x="223" y="630"/>
                  </a:cubicBezTo>
                  <a:cubicBezTo>
                    <a:pt x="223" y="594"/>
                    <a:pt x="263" y="554"/>
                    <a:pt x="305" y="554"/>
                  </a:cubicBezTo>
                  <a:cubicBezTo>
                    <a:pt x="349" y="554"/>
                    <a:pt x="368" y="578"/>
                    <a:pt x="368" y="635"/>
                  </a:cubicBezTo>
                  <a:cubicBezTo>
                    <a:pt x="368" y="650"/>
                    <a:pt x="368" y="650"/>
                    <a:pt x="359" y="654"/>
                  </a:cubicBezTo>
                  <a:cubicBezTo>
                    <a:pt x="331" y="665"/>
                    <a:pt x="300" y="672"/>
                    <a:pt x="270" y="6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7" name="Freeform 76">
              <a:extLst>
                <a:ext uri="{FF2B5EF4-FFF2-40B4-BE49-F238E27FC236}">
                  <a16:creationId xmlns:a16="http://schemas.microsoft.com/office/drawing/2014/main" id="{69323BE8-43F1-0945-B18E-DEFFC023E771}"/>
                </a:ext>
              </a:extLst>
            </p:cNvPr>
            <p:cNvSpPr/>
            <p:nvPr/>
          </p:nvSpPr>
          <p:spPr>
            <a:xfrm>
              <a:off x="7967880" y="3410280"/>
              <a:ext cx="86400" cy="344160"/>
            </a:xfrm>
            <a:custGeom>
              <a:avLst/>
              <a:gdLst/>
              <a:ahLst/>
              <a:cxnLst>
                <a:cxn ang="3cd4">
                  <a:pos x="hc" y="t"/>
                </a:cxn>
                <a:cxn ang="cd2">
                  <a:pos x="l" y="vc"/>
                </a:cxn>
                <a:cxn ang="cd4">
                  <a:pos x="hc" y="b"/>
                </a:cxn>
                <a:cxn ang="0">
                  <a:pos x="r" y="vc"/>
                </a:cxn>
              </a:cxnLst>
              <a:rect l="l" t="t" r="r" b="b"/>
              <a:pathLst>
                <a:path w="241" h="957">
                  <a:moveTo>
                    <a:pt x="241" y="948"/>
                  </a:moveTo>
                  <a:cubicBezTo>
                    <a:pt x="241" y="946"/>
                    <a:pt x="241" y="944"/>
                    <a:pt x="223" y="926"/>
                  </a:cubicBezTo>
                  <a:cubicBezTo>
                    <a:pt x="94" y="807"/>
                    <a:pt x="61" y="626"/>
                    <a:pt x="61" y="478"/>
                  </a:cubicBezTo>
                  <a:cubicBezTo>
                    <a:pt x="61" y="313"/>
                    <a:pt x="101" y="146"/>
                    <a:pt x="227" y="26"/>
                  </a:cubicBezTo>
                  <a:cubicBezTo>
                    <a:pt x="241" y="15"/>
                    <a:pt x="241" y="13"/>
                    <a:pt x="241" y="9"/>
                  </a:cubicBezTo>
                  <a:cubicBezTo>
                    <a:pt x="241" y="2"/>
                    <a:pt x="237" y="0"/>
                    <a:pt x="230" y="0"/>
                  </a:cubicBezTo>
                  <a:cubicBezTo>
                    <a:pt x="220" y="0"/>
                    <a:pt x="127" y="65"/>
                    <a:pt x="66" y="187"/>
                  </a:cubicBezTo>
                  <a:cubicBezTo>
                    <a:pt x="12" y="291"/>
                    <a:pt x="0" y="398"/>
                    <a:pt x="0" y="478"/>
                  </a:cubicBezTo>
                  <a:cubicBezTo>
                    <a:pt x="0" y="554"/>
                    <a:pt x="12" y="670"/>
                    <a:pt x="68" y="778"/>
                  </a:cubicBezTo>
                  <a:cubicBezTo>
                    <a:pt x="131" y="896"/>
                    <a:pt x="220" y="957"/>
                    <a:pt x="230" y="957"/>
                  </a:cubicBezTo>
                  <a:cubicBezTo>
                    <a:pt x="237" y="957"/>
                    <a:pt x="241" y="954"/>
                    <a:pt x="241" y="94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8" name="Freeform 77">
              <a:extLst>
                <a:ext uri="{FF2B5EF4-FFF2-40B4-BE49-F238E27FC236}">
                  <a16:creationId xmlns:a16="http://schemas.microsoft.com/office/drawing/2014/main" id="{117C9719-6FB2-B346-A0B1-D358CB2AB66E}"/>
                </a:ext>
              </a:extLst>
            </p:cNvPr>
            <p:cNvSpPr/>
            <p:nvPr/>
          </p:nvSpPr>
          <p:spPr>
            <a:xfrm>
              <a:off x="8093519" y="3515760"/>
              <a:ext cx="137160" cy="156240"/>
            </a:xfrm>
            <a:custGeom>
              <a:avLst/>
              <a:gdLst/>
              <a:ahLst/>
              <a:cxnLst>
                <a:cxn ang="3cd4">
                  <a:pos x="hc" y="t"/>
                </a:cxn>
                <a:cxn ang="cd2">
                  <a:pos x="l" y="vc"/>
                </a:cxn>
                <a:cxn ang="cd4">
                  <a:pos x="hc" y="b"/>
                </a:cxn>
                <a:cxn ang="0">
                  <a:pos x="r" y="vc"/>
                </a:cxn>
              </a:cxnLst>
              <a:rect l="l" t="t" r="r" b="b"/>
              <a:pathLst>
                <a:path w="382" h="435">
                  <a:moveTo>
                    <a:pt x="352" y="65"/>
                  </a:moveTo>
                  <a:cubicBezTo>
                    <a:pt x="321" y="65"/>
                    <a:pt x="302" y="87"/>
                    <a:pt x="302" y="109"/>
                  </a:cubicBezTo>
                  <a:cubicBezTo>
                    <a:pt x="302" y="122"/>
                    <a:pt x="312" y="137"/>
                    <a:pt x="333" y="137"/>
                  </a:cubicBezTo>
                  <a:cubicBezTo>
                    <a:pt x="356" y="137"/>
                    <a:pt x="382" y="120"/>
                    <a:pt x="382" y="83"/>
                  </a:cubicBezTo>
                  <a:cubicBezTo>
                    <a:pt x="382" y="39"/>
                    <a:pt x="338" y="0"/>
                    <a:pt x="258" y="0"/>
                  </a:cubicBezTo>
                  <a:cubicBezTo>
                    <a:pt x="122" y="0"/>
                    <a:pt x="82" y="98"/>
                    <a:pt x="82" y="139"/>
                  </a:cubicBezTo>
                  <a:cubicBezTo>
                    <a:pt x="82" y="215"/>
                    <a:pt x="159" y="230"/>
                    <a:pt x="190" y="235"/>
                  </a:cubicBezTo>
                  <a:cubicBezTo>
                    <a:pt x="244" y="246"/>
                    <a:pt x="298" y="254"/>
                    <a:pt x="298" y="309"/>
                  </a:cubicBezTo>
                  <a:cubicBezTo>
                    <a:pt x="298" y="333"/>
                    <a:pt x="274" y="413"/>
                    <a:pt x="150" y="413"/>
                  </a:cubicBezTo>
                  <a:cubicBezTo>
                    <a:pt x="134" y="413"/>
                    <a:pt x="54" y="413"/>
                    <a:pt x="30" y="363"/>
                  </a:cubicBezTo>
                  <a:cubicBezTo>
                    <a:pt x="70" y="367"/>
                    <a:pt x="96" y="339"/>
                    <a:pt x="96" y="311"/>
                  </a:cubicBezTo>
                  <a:cubicBezTo>
                    <a:pt x="96" y="289"/>
                    <a:pt x="80" y="278"/>
                    <a:pt x="59" y="278"/>
                  </a:cubicBezTo>
                  <a:cubicBezTo>
                    <a:pt x="30" y="278"/>
                    <a:pt x="0" y="298"/>
                    <a:pt x="0" y="341"/>
                  </a:cubicBezTo>
                  <a:cubicBezTo>
                    <a:pt x="0" y="396"/>
                    <a:pt x="59" y="435"/>
                    <a:pt x="148" y="435"/>
                  </a:cubicBezTo>
                  <a:cubicBezTo>
                    <a:pt x="316" y="435"/>
                    <a:pt x="356" y="320"/>
                    <a:pt x="356" y="276"/>
                  </a:cubicBezTo>
                  <a:cubicBezTo>
                    <a:pt x="356" y="241"/>
                    <a:pt x="338" y="217"/>
                    <a:pt x="323" y="204"/>
                  </a:cubicBezTo>
                  <a:cubicBezTo>
                    <a:pt x="295" y="178"/>
                    <a:pt x="267" y="174"/>
                    <a:pt x="220" y="165"/>
                  </a:cubicBezTo>
                  <a:cubicBezTo>
                    <a:pt x="183" y="157"/>
                    <a:pt x="143" y="150"/>
                    <a:pt x="143" y="107"/>
                  </a:cubicBezTo>
                  <a:cubicBezTo>
                    <a:pt x="143" y="80"/>
                    <a:pt x="166" y="22"/>
                    <a:pt x="258" y="22"/>
                  </a:cubicBezTo>
                  <a:cubicBezTo>
                    <a:pt x="284" y="22"/>
                    <a:pt x="335" y="28"/>
                    <a:pt x="352" y="6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9" name="Freeform 78">
              <a:extLst>
                <a:ext uri="{FF2B5EF4-FFF2-40B4-BE49-F238E27FC236}">
                  <a16:creationId xmlns:a16="http://schemas.microsoft.com/office/drawing/2014/main" id="{24CBBAC8-8D06-524C-BEEB-112CD6DE05BE}"/>
                </a:ext>
              </a:extLst>
            </p:cNvPr>
            <p:cNvSpPr/>
            <p:nvPr/>
          </p:nvSpPr>
          <p:spPr>
            <a:xfrm>
              <a:off x="8259840" y="3391200"/>
              <a:ext cx="65520" cy="124920"/>
            </a:xfrm>
            <a:custGeom>
              <a:avLst/>
              <a:gdLst/>
              <a:ahLst/>
              <a:cxnLst>
                <a:cxn ang="3cd4">
                  <a:pos x="hc" y="t"/>
                </a:cxn>
                <a:cxn ang="cd2">
                  <a:pos x="l" y="vc"/>
                </a:cxn>
                <a:cxn ang="cd4">
                  <a:pos x="hc" y="b"/>
                </a:cxn>
                <a:cxn ang="0">
                  <a:pos x="r" y="vc"/>
                </a:cxn>
              </a:cxnLst>
              <a:rect l="l" t="t" r="r" b="b"/>
              <a:pathLst>
                <a:path w="183" h="348">
                  <a:moveTo>
                    <a:pt x="176" y="59"/>
                  </a:moveTo>
                  <a:cubicBezTo>
                    <a:pt x="183" y="48"/>
                    <a:pt x="183" y="41"/>
                    <a:pt x="183" y="37"/>
                  </a:cubicBezTo>
                  <a:cubicBezTo>
                    <a:pt x="183" y="15"/>
                    <a:pt x="162" y="0"/>
                    <a:pt x="141" y="0"/>
                  </a:cubicBezTo>
                  <a:cubicBezTo>
                    <a:pt x="113" y="0"/>
                    <a:pt x="103" y="22"/>
                    <a:pt x="101" y="33"/>
                  </a:cubicBezTo>
                  <a:lnTo>
                    <a:pt x="5" y="324"/>
                  </a:lnTo>
                  <a:cubicBezTo>
                    <a:pt x="2" y="324"/>
                    <a:pt x="0" y="333"/>
                    <a:pt x="0" y="333"/>
                  </a:cubicBezTo>
                  <a:cubicBezTo>
                    <a:pt x="0" y="341"/>
                    <a:pt x="23" y="348"/>
                    <a:pt x="28" y="348"/>
                  </a:cubicBezTo>
                  <a:cubicBezTo>
                    <a:pt x="33" y="348"/>
                    <a:pt x="35" y="348"/>
                    <a:pt x="40" y="33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0" name="Freeform 79">
              <a:extLst>
                <a:ext uri="{FF2B5EF4-FFF2-40B4-BE49-F238E27FC236}">
                  <a16:creationId xmlns:a16="http://schemas.microsoft.com/office/drawing/2014/main" id="{E6A831D7-437E-854C-BB05-AA41E28D3BF4}"/>
                </a:ext>
              </a:extLst>
            </p:cNvPr>
            <p:cNvSpPr/>
            <p:nvPr/>
          </p:nvSpPr>
          <p:spPr>
            <a:xfrm>
              <a:off x="8383679" y="3631679"/>
              <a:ext cx="43560" cy="102960"/>
            </a:xfrm>
            <a:custGeom>
              <a:avLst/>
              <a:gdLst/>
              <a:ahLst/>
              <a:cxnLst>
                <a:cxn ang="3cd4">
                  <a:pos x="hc" y="t"/>
                </a:cxn>
                <a:cxn ang="cd2">
                  <a:pos x="l" y="vc"/>
                </a:cxn>
                <a:cxn ang="cd4">
                  <a:pos x="hc" y="b"/>
                </a:cxn>
                <a:cxn ang="0">
                  <a:pos x="r" y="vc"/>
                </a:cxn>
              </a:cxnLst>
              <a:rect l="l" t="t" r="r" b="b"/>
              <a:pathLst>
                <a:path w="122" h="287">
                  <a:moveTo>
                    <a:pt x="122" y="100"/>
                  </a:moveTo>
                  <a:cubicBezTo>
                    <a:pt x="122" y="37"/>
                    <a:pt x="96" y="0"/>
                    <a:pt x="56" y="0"/>
                  </a:cubicBezTo>
                  <a:cubicBezTo>
                    <a:pt x="21" y="0"/>
                    <a:pt x="0" y="24"/>
                    <a:pt x="0" y="50"/>
                  </a:cubicBezTo>
                  <a:cubicBezTo>
                    <a:pt x="0" y="76"/>
                    <a:pt x="21" y="102"/>
                    <a:pt x="56" y="102"/>
                  </a:cubicBezTo>
                  <a:cubicBezTo>
                    <a:pt x="68" y="102"/>
                    <a:pt x="82" y="98"/>
                    <a:pt x="91" y="89"/>
                  </a:cubicBezTo>
                  <a:cubicBezTo>
                    <a:pt x="96" y="87"/>
                    <a:pt x="96" y="87"/>
                    <a:pt x="98" y="87"/>
                  </a:cubicBezTo>
                  <a:cubicBezTo>
                    <a:pt x="98" y="87"/>
                    <a:pt x="101" y="87"/>
                    <a:pt x="101" y="100"/>
                  </a:cubicBezTo>
                  <a:cubicBezTo>
                    <a:pt x="101" y="172"/>
                    <a:pt x="63" y="230"/>
                    <a:pt x="28" y="261"/>
                  </a:cubicBezTo>
                  <a:cubicBezTo>
                    <a:pt x="16" y="272"/>
                    <a:pt x="16" y="274"/>
                    <a:pt x="16" y="276"/>
                  </a:cubicBezTo>
                  <a:cubicBezTo>
                    <a:pt x="16" y="285"/>
                    <a:pt x="21" y="287"/>
                    <a:pt x="28" y="287"/>
                  </a:cubicBezTo>
                  <a:cubicBezTo>
                    <a:pt x="40" y="287"/>
                    <a:pt x="122" y="213"/>
                    <a:pt x="122" y="10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1" name="Freeform 80">
              <a:extLst>
                <a:ext uri="{FF2B5EF4-FFF2-40B4-BE49-F238E27FC236}">
                  <a16:creationId xmlns:a16="http://schemas.microsoft.com/office/drawing/2014/main" id="{0D85DA5A-24F3-FE47-AEF1-BA2DC1B1C015}"/>
                </a:ext>
              </a:extLst>
            </p:cNvPr>
            <p:cNvSpPr/>
            <p:nvPr/>
          </p:nvSpPr>
          <p:spPr>
            <a:xfrm>
              <a:off x="8530560" y="3515760"/>
              <a:ext cx="169920" cy="156240"/>
            </a:xfrm>
            <a:custGeom>
              <a:avLst/>
              <a:gdLst/>
              <a:ahLst/>
              <a:cxnLst>
                <a:cxn ang="3cd4">
                  <a:pos x="hc" y="t"/>
                </a:cxn>
                <a:cxn ang="cd2">
                  <a:pos x="l" y="vc"/>
                </a:cxn>
                <a:cxn ang="cd4">
                  <a:pos x="hc" y="b"/>
                </a:cxn>
                <a:cxn ang="0">
                  <a:pos x="r" y="vc"/>
                </a:cxn>
              </a:cxnLst>
              <a:rect l="l" t="t" r="r" b="b"/>
              <a:pathLst>
                <a:path w="473" h="435">
                  <a:moveTo>
                    <a:pt x="345" y="61"/>
                  </a:moveTo>
                  <a:cubicBezTo>
                    <a:pt x="326" y="26"/>
                    <a:pt x="295" y="0"/>
                    <a:pt x="248" y="0"/>
                  </a:cubicBezTo>
                  <a:cubicBezTo>
                    <a:pt x="129" y="0"/>
                    <a:pt x="0" y="141"/>
                    <a:pt x="0" y="280"/>
                  </a:cubicBezTo>
                  <a:cubicBezTo>
                    <a:pt x="0" y="372"/>
                    <a:pt x="56" y="435"/>
                    <a:pt x="138" y="435"/>
                  </a:cubicBezTo>
                  <a:cubicBezTo>
                    <a:pt x="159" y="435"/>
                    <a:pt x="211" y="430"/>
                    <a:pt x="272" y="363"/>
                  </a:cubicBezTo>
                  <a:cubicBezTo>
                    <a:pt x="281" y="402"/>
                    <a:pt x="316" y="435"/>
                    <a:pt x="366" y="435"/>
                  </a:cubicBezTo>
                  <a:cubicBezTo>
                    <a:pt x="403" y="435"/>
                    <a:pt x="427" y="413"/>
                    <a:pt x="443" y="383"/>
                  </a:cubicBezTo>
                  <a:cubicBezTo>
                    <a:pt x="459" y="348"/>
                    <a:pt x="473" y="289"/>
                    <a:pt x="473" y="287"/>
                  </a:cubicBezTo>
                  <a:cubicBezTo>
                    <a:pt x="473" y="278"/>
                    <a:pt x="464" y="278"/>
                    <a:pt x="462" y="278"/>
                  </a:cubicBezTo>
                  <a:cubicBezTo>
                    <a:pt x="452" y="278"/>
                    <a:pt x="450" y="280"/>
                    <a:pt x="448" y="296"/>
                  </a:cubicBezTo>
                  <a:cubicBezTo>
                    <a:pt x="429" y="357"/>
                    <a:pt x="410" y="413"/>
                    <a:pt x="368" y="413"/>
                  </a:cubicBezTo>
                  <a:cubicBezTo>
                    <a:pt x="340" y="413"/>
                    <a:pt x="338" y="389"/>
                    <a:pt x="338" y="370"/>
                  </a:cubicBezTo>
                  <a:cubicBezTo>
                    <a:pt x="338" y="348"/>
                    <a:pt x="340" y="341"/>
                    <a:pt x="352" y="298"/>
                  </a:cubicBezTo>
                  <a:cubicBezTo>
                    <a:pt x="363" y="259"/>
                    <a:pt x="363" y="248"/>
                    <a:pt x="373" y="213"/>
                  </a:cubicBezTo>
                  <a:lnTo>
                    <a:pt x="410" y="78"/>
                  </a:lnTo>
                  <a:cubicBezTo>
                    <a:pt x="417" y="50"/>
                    <a:pt x="417" y="50"/>
                    <a:pt x="417" y="46"/>
                  </a:cubicBezTo>
                  <a:cubicBezTo>
                    <a:pt x="417" y="28"/>
                    <a:pt x="406" y="20"/>
                    <a:pt x="389" y="20"/>
                  </a:cubicBezTo>
                  <a:cubicBezTo>
                    <a:pt x="363" y="20"/>
                    <a:pt x="347" y="41"/>
                    <a:pt x="345" y="61"/>
                  </a:cubicBezTo>
                  <a:close/>
                  <a:moveTo>
                    <a:pt x="277" y="311"/>
                  </a:moveTo>
                  <a:cubicBezTo>
                    <a:pt x="272" y="328"/>
                    <a:pt x="272" y="328"/>
                    <a:pt x="258" y="346"/>
                  </a:cubicBezTo>
                  <a:cubicBezTo>
                    <a:pt x="211" y="398"/>
                    <a:pt x="169" y="413"/>
                    <a:pt x="141" y="413"/>
                  </a:cubicBezTo>
                  <a:cubicBezTo>
                    <a:pt x="89" y="413"/>
                    <a:pt x="73" y="361"/>
                    <a:pt x="73" y="324"/>
                  </a:cubicBezTo>
                  <a:cubicBezTo>
                    <a:pt x="73" y="276"/>
                    <a:pt x="105" y="157"/>
                    <a:pt x="131" y="113"/>
                  </a:cubicBezTo>
                  <a:cubicBezTo>
                    <a:pt x="162" y="57"/>
                    <a:pt x="209" y="22"/>
                    <a:pt x="251" y="22"/>
                  </a:cubicBezTo>
                  <a:cubicBezTo>
                    <a:pt x="319" y="22"/>
                    <a:pt x="333" y="100"/>
                    <a:pt x="333" y="107"/>
                  </a:cubicBezTo>
                  <a:cubicBezTo>
                    <a:pt x="333" y="111"/>
                    <a:pt x="331" y="117"/>
                    <a:pt x="328" y="12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2" name="Freeform 81">
              <a:extLst>
                <a:ext uri="{FF2B5EF4-FFF2-40B4-BE49-F238E27FC236}">
                  <a16:creationId xmlns:a16="http://schemas.microsoft.com/office/drawing/2014/main" id="{A789C395-CD26-0443-AE23-1A4F99D64338}"/>
                </a:ext>
              </a:extLst>
            </p:cNvPr>
            <p:cNvSpPr/>
            <p:nvPr/>
          </p:nvSpPr>
          <p:spPr>
            <a:xfrm>
              <a:off x="8723880" y="3391200"/>
              <a:ext cx="65520" cy="124920"/>
            </a:xfrm>
            <a:custGeom>
              <a:avLst/>
              <a:gdLst/>
              <a:ahLst/>
              <a:cxnLst>
                <a:cxn ang="3cd4">
                  <a:pos x="hc" y="t"/>
                </a:cxn>
                <a:cxn ang="cd2">
                  <a:pos x="l" y="vc"/>
                </a:cxn>
                <a:cxn ang="cd4">
                  <a:pos x="hc" y="b"/>
                </a:cxn>
                <a:cxn ang="0">
                  <a:pos x="r" y="vc"/>
                </a:cxn>
              </a:cxnLst>
              <a:rect l="l" t="t" r="r" b="b"/>
              <a:pathLst>
                <a:path w="183" h="348">
                  <a:moveTo>
                    <a:pt x="176" y="59"/>
                  </a:moveTo>
                  <a:cubicBezTo>
                    <a:pt x="183" y="48"/>
                    <a:pt x="183" y="41"/>
                    <a:pt x="183" y="37"/>
                  </a:cubicBezTo>
                  <a:cubicBezTo>
                    <a:pt x="183" y="15"/>
                    <a:pt x="162" y="0"/>
                    <a:pt x="141" y="0"/>
                  </a:cubicBezTo>
                  <a:cubicBezTo>
                    <a:pt x="113" y="0"/>
                    <a:pt x="103" y="22"/>
                    <a:pt x="101" y="33"/>
                  </a:cubicBezTo>
                  <a:lnTo>
                    <a:pt x="5" y="324"/>
                  </a:lnTo>
                  <a:cubicBezTo>
                    <a:pt x="2" y="324"/>
                    <a:pt x="0" y="333"/>
                    <a:pt x="0" y="333"/>
                  </a:cubicBezTo>
                  <a:cubicBezTo>
                    <a:pt x="0" y="341"/>
                    <a:pt x="23" y="348"/>
                    <a:pt x="28" y="348"/>
                  </a:cubicBezTo>
                  <a:cubicBezTo>
                    <a:pt x="33" y="348"/>
                    <a:pt x="35" y="348"/>
                    <a:pt x="40" y="33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3" name="Freeform 82">
              <a:extLst>
                <a:ext uri="{FF2B5EF4-FFF2-40B4-BE49-F238E27FC236}">
                  <a16:creationId xmlns:a16="http://schemas.microsoft.com/office/drawing/2014/main" id="{0629334B-1761-3843-8180-C1158BA1AF06}"/>
                </a:ext>
              </a:extLst>
            </p:cNvPr>
            <p:cNvSpPr/>
            <p:nvPr/>
          </p:nvSpPr>
          <p:spPr>
            <a:xfrm>
              <a:off x="8836200" y="3410280"/>
              <a:ext cx="86400" cy="344160"/>
            </a:xfrm>
            <a:custGeom>
              <a:avLst/>
              <a:gdLst/>
              <a:ahLst/>
              <a:cxnLst>
                <a:cxn ang="3cd4">
                  <a:pos x="hc" y="t"/>
                </a:cxn>
                <a:cxn ang="cd2">
                  <a:pos x="l" y="vc"/>
                </a:cxn>
                <a:cxn ang="cd4">
                  <a:pos x="hc" y="b"/>
                </a:cxn>
                <a:cxn ang="0">
                  <a:pos x="r" y="vc"/>
                </a:cxn>
              </a:cxnLst>
              <a:rect l="l" t="t" r="r" b="b"/>
              <a:pathLst>
                <a:path w="241" h="957">
                  <a:moveTo>
                    <a:pt x="241" y="478"/>
                  </a:moveTo>
                  <a:cubicBezTo>
                    <a:pt x="241" y="404"/>
                    <a:pt x="230" y="289"/>
                    <a:pt x="173" y="180"/>
                  </a:cubicBezTo>
                  <a:cubicBezTo>
                    <a:pt x="110" y="63"/>
                    <a:pt x="21" y="0"/>
                    <a:pt x="9" y="0"/>
                  </a:cubicBezTo>
                  <a:cubicBezTo>
                    <a:pt x="5" y="0"/>
                    <a:pt x="0" y="4"/>
                    <a:pt x="0" y="9"/>
                  </a:cubicBezTo>
                  <a:cubicBezTo>
                    <a:pt x="0" y="13"/>
                    <a:pt x="0" y="15"/>
                    <a:pt x="19" y="33"/>
                  </a:cubicBezTo>
                  <a:cubicBezTo>
                    <a:pt x="122" y="126"/>
                    <a:pt x="180" y="278"/>
                    <a:pt x="180" y="478"/>
                  </a:cubicBezTo>
                  <a:cubicBezTo>
                    <a:pt x="180" y="641"/>
                    <a:pt x="143" y="811"/>
                    <a:pt x="14" y="930"/>
                  </a:cubicBezTo>
                  <a:cubicBezTo>
                    <a:pt x="0" y="944"/>
                    <a:pt x="0" y="946"/>
                    <a:pt x="0" y="948"/>
                  </a:cubicBezTo>
                  <a:cubicBezTo>
                    <a:pt x="0" y="954"/>
                    <a:pt x="5" y="957"/>
                    <a:pt x="9" y="957"/>
                  </a:cubicBezTo>
                  <a:cubicBezTo>
                    <a:pt x="21" y="957"/>
                    <a:pt x="115" y="891"/>
                    <a:pt x="176" y="770"/>
                  </a:cubicBezTo>
                  <a:cubicBezTo>
                    <a:pt x="230" y="665"/>
                    <a:pt x="241" y="559"/>
                    <a:pt x="241" y="47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4" name="Freeform 83">
              <a:extLst>
                <a:ext uri="{FF2B5EF4-FFF2-40B4-BE49-F238E27FC236}">
                  <a16:creationId xmlns:a16="http://schemas.microsoft.com/office/drawing/2014/main" id="{A91B404C-AAA1-954B-9A24-F9214C3C5212}"/>
                </a:ext>
              </a:extLst>
            </p:cNvPr>
            <p:cNvSpPr/>
            <p:nvPr/>
          </p:nvSpPr>
          <p:spPr>
            <a:xfrm>
              <a:off x="8965080" y="3272400"/>
              <a:ext cx="84960" cy="618840"/>
            </a:xfrm>
            <a:custGeom>
              <a:avLst/>
              <a:gdLst/>
              <a:ahLst/>
              <a:cxnLst>
                <a:cxn ang="3cd4">
                  <a:pos x="hc" y="t"/>
                </a:cxn>
                <a:cxn ang="cd2">
                  <a:pos x="l" y="vc"/>
                </a:cxn>
                <a:cxn ang="cd4">
                  <a:pos x="hc" y="b"/>
                </a:cxn>
                <a:cxn ang="0">
                  <a:pos x="r" y="vc"/>
                </a:cxn>
              </a:cxnLst>
              <a:rect l="l" t="t" r="r" b="b"/>
              <a:pathLst>
                <a:path w="237" h="1720">
                  <a:moveTo>
                    <a:pt x="188" y="1676"/>
                  </a:moveTo>
                  <a:lnTo>
                    <a:pt x="0" y="1676"/>
                  </a:lnTo>
                  <a:lnTo>
                    <a:pt x="0" y="1720"/>
                  </a:lnTo>
                  <a:lnTo>
                    <a:pt x="237" y="1720"/>
                  </a:lnTo>
                  <a:lnTo>
                    <a:pt x="237" y="0"/>
                  </a:lnTo>
                  <a:lnTo>
                    <a:pt x="0" y="0"/>
                  </a:lnTo>
                  <a:lnTo>
                    <a:pt x="0" y="46"/>
                  </a:lnTo>
                  <a:lnTo>
                    <a:pt x="188" y="46"/>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85" name="TextBox 84">
            <a:extLst>
              <a:ext uri="{FF2B5EF4-FFF2-40B4-BE49-F238E27FC236}">
                <a16:creationId xmlns:a16="http://schemas.microsoft.com/office/drawing/2014/main" id="{06A7EC9F-8A00-9C41-B329-6AEFCB8AD803}"/>
              </a:ext>
            </a:extLst>
          </p:cNvPr>
          <p:cNvSpPr txBox="1"/>
          <p:nvPr/>
        </p:nvSpPr>
        <p:spPr>
          <a:xfrm>
            <a:off x="914400" y="3134426"/>
            <a:ext cx="119412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Rewriting:</a:t>
            </a:r>
          </a:p>
        </p:txBody>
      </p:sp>
      <p:sp>
        <p:nvSpPr>
          <p:cNvPr id="86" name="Freeform 85">
            <a:extLst>
              <a:ext uri="{FF2B5EF4-FFF2-40B4-BE49-F238E27FC236}">
                <a16:creationId xmlns:a16="http://schemas.microsoft.com/office/drawing/2014/main" id="{D7F2DA4F-753C-744C-AA81-8A2BDD693D84}"/>
              </a:ext>
            </a:extLst>
          </p:cNvPr>
          <p:cNvSpPr/>
          <p:nvPr/>
        </p:nvSpPr>
        <p:spPr>
          <a:xfrm rot="16200000">
            <a:off x="7297920" y="2816186"/>
            <a:ext cx="365760" cy="3200400"/>
          </a:xfrm>
          <a:custGeom>
            <a:avLst>
              <a:gd name="f0" fmla="val 1800"/>
              <a:gd name="f1" fmla="val 10800"/>
            </a:avLst>
            <a:gdLst>
              <a:gd name="f2" fmla="val 10800000"/>
              <a:gd name="f3" fmla="val 5400000"/>
              <a:gd name="f4" fmla="val 180"/>
              <a:gd name="f5" fmla="val w"/>
              <a:gd name="f6" fmla="val h"/>
              <a:gd name="f7" fmla="val 0"/>
              <a:gd name="f8" fmla="val 21600"/>
              <a:gd name="f9" fmla="val -2147483647"/>
              <a:gd name="f10" fmla="val 2147483647"/>
              <a:gd name="f11" fmla="val 5400"/>
              <a:gd name="f12" fmla="val 16200"/>
              <a:gd name="f13" fmla="val 10800"/>
              <a:gd name="f14" fmla="+- 0 0 0"/>
              <a:gd name="f15" fmla="*/ f5 1 21600"/>
              <a:gd name="f16" fmla="*/ f6 1 21600"/>
              <a:gd name="f17" fmla="pin 0 f0 5400"/>
              <a:gd name="f18" fmla="pin 0 f1 21600"/>
              <a:gd name="f19" fmla="*/ f14 f2 1"/>
              <a:gd name="f20" fmla="*/ f17 1 2"/>
              <a:gd name="f21" fmla="val f17"/>
              <a:gd name="f22" fmla="val f18"/>
              <a:gd name="f23" fmla="+- 21600 0 f17"/>
              <a:gd name="f24" fmla="*/ f17 10000 1"/>
              <a:gd name="f25" fmla="*/ 10800 f15 1"/>
              <a:gd name="f26" fmla="*/ f17 f16 1"/>
              <a:gd name="f27" fmla="*/ f7 f15 1"/>
              <a:gd name="f28" fmla="*/ f18 f16 1"/>
              <a:gd name="f29" fmla="*/ 13800 f15 1"/>
              <a:gd name="f30" fmla="*/ 21600 f15 1"/>
              <a:gd name="f31" fmla="*/ 0 f16 1"/>
              <a:gd name="f32" fmla="*/ f19 1 f4"/>
              <a:gd name="f33" fmla="*/ 0 f15 1"/>
              <a:gd name="f34" fmla="*/ 10800 f16 1"/>
              <a:gd name="f35" fmla="*/ 21600 f16 1"/>
              <a:gd name="f36" fmla="+- f22 0 f17"/>
              <a:gd name="f37" fmla="+- f22 0 f20"/>
              <a:gd name="f38" fmla="+- f22 f20 0"/>
              <a:gd name="f39" fmla="+- f22 f17 0"/>
              <a:gd name="f40" fmla="+- 21600 0 f20"/>
              <a:gd name="f41" fmla="*/ f24 1 31953"/>
              <a:gd name="f42" fmla="+- f32 0 f3"/>
              <a:gd name="f43" fmla="+- 21600 0 f41"/>
              <a:gd name="f44" fmla="*/ f41 f16 1"/>
              <a:gd name="f45" fmla="*/ f43 f16 1"/>
            </a:gdLst>
            <a:ahLst>
              <a:ahXY gdRefY="f0" minY="f7" maxY="f11">
                <a:pos x="f25" y="f26"/>
              </a:ahXY>
              <a:ahXY gdRefY="f1" minY="f7" maxY="f8">
                <a:pos x="f27" y="f28"/>
              </a:ahXY>
            </a:ahLst>
            <a:cxnLst>
              <a:cxn ang="3cd4">
                <a:pos x="hc" y="t"/>
              </a:cxn>
              <a:cxn ang="0">
                <a:pos x="r" y="vc"/>
              </a:cxn>
              <a:cxn ang="cd4">
                <a:pos x="hc" y="b"/>
              </a:cxn>
              <a:cxn ang="cd2">
                <a:pos x="l" y="vc"/>
              </a:cxn>
              <a:cxn ang="f42">
                <a:pos x="f30" y="f31"/>
              </a:cxn>
              <a:cxn ang="f42">
                <a:pos x="f33" y="f34"/>
              </a:cxn>
              <a:cxn ang="f42">
                <a:pos x="f30" y="f35"/>
              </a:cxn>
            </a:cxnLst>
            <a:rect l="f29" t="f44" r="f30" b="f45"/>
            <a:pathLst>
              <a:path w="21600" h="21600">
                <a:moveTo>
                  <a:pt x="f8" y="f7"/>
                </a:moveTo>
                <a:cubicBezTo>
                  <a:pt x="f12" y="f7"/>
                  <a:pt x="f13" y="f20"/>
                  <a:pt x="f13" y="f21"/>
                </a:cubicBezTo>
                <a:lnTo>
                  <a:pt x="f13" y="f36"/>
                </a:lnTo>
                <a:cubicBezTo>
                  <a:pt x="f13" y="f37"/>
                  <a:pt x="f11" y="f22"/>
                  <a:pt x="f7" y="f22"/>
                </a:cubicBezTo>
                <a:cubicBezTo>
                  <a:pt x="f11" y="f22"/>
                  <a:pt x="f13" y="f38"/>
                  <a:pt x="f13" y="f39"/>
                </a:cubicBezTo>
                <a:lnTo>
                  <a:pt x="f13" y="f23"/>
                </a:lnTo>
                <a:cubicBezTo>
                  <a:pt x="f13" y="f40"/>
                  <a:pt x="f12" y="f8"/>
                  <a:pt x="f8" y="f8"/>
                </a:cubicBezTo>
              </a:path>
            </a:pathLst>
          </a:custGeom>
          <a:noFill/>
          <a:ln w="36720">
            <a:solidFill>
              <a:srgbClr val="3465A4"/>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7" name="TextBox 86">
            <a:extLst>
              <a:ext uri="{FF2B5EF4-FFF2-40B4-BE49-F238E27FC236}">
                <a16:creationId xmlns:a16="http://schemas.microsoft.com/office/drawing/2014/main" id="{C81F0946-F85D-1A4A-8DEE-8545D0D233BB}"/>
              </a:ext>
            </a:extLst>
          </p:cNvPr>
          <p:cNvSpPr txBox="1"/>
          <p:nvPr/>
        </p:nvSpPr>
        <p:spPr>
          <a:xfrm>
            <a:off x="6189480" y="4708347"/>
            <a:ext cx="3080821" cy="356336"/>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dirty="0">
                <a:latin typeface="Liberation Sans" pitchFamily="18"/>
                <a:ea typeface="Noto Sans CJK SC Regular" pitchFamily="2"/>
                <a:cs typeface="FreeSans" pitchFamily="2"/>
              </a:rPr>
              <a:t>r</a:t>
            </a:r>
            <a:r>
              <a:rPr lang="en-US" sz="1800" b="0" i="0" u="none" strike="noStrike" kern="1200" cap="none" dirty="0">
                <a:ln>
                  <a:noFill/>
                </a:ln>
                <a:latin typeface="Liberation Sans" pitchFamily="18"/>
                <a:ea typeface="Noto Sans CJK SC Regular" pitchFamily="2"/>
                <a:cs typeface="FreeSans" pitchFamily="2"/>
              </a:rPr>
              <a:t>emember this is the “target”</a:t>
            </a:r>
          </a:p>
        </p:txBody>
      </p:sp>
      <p:sp>
        <p:nvSpPr>
          <p:cNvPr id="88" name="Freeform 87">
            <a:extLst>
              <a:ext uri="{FF2B5EF4-FFF2-40B4-BE49-F238E27FC236}">
                <a16:creationId xmlns:a16="http://schemas.microsoft.com/office/drawing/2014/main" id="{BCC009AC-3658-E24C-9F4B-9A8521A29D3C}"/>
              </a:ext>
            </a:extLst>
          </p:cNvPr>
          <p:cNvSpPr/>
          <p:nvPr/>
        </p:nvSpPr>
        <p:spPr>
          <a:xfrm>
            <a:off x="2114232" y="6334827"/>
            <a:ext cx="5852160" cy="7315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sz="1800" b="0" i="0" u="none" strike="noStrike" kern="1200" cap="none" dirty="0">
                <a:ln>
                  <a:noFill/>
                </a:ln>
                <a:latin typeface="Liberation Sans" pitchFamily="18"/>
                <a:ea typeface="Noto Sans CJK SC Regular" pitchFamily="2"/>
                <a:cs typeface="FreeSans" pitchFamily="2"/>
              </a:rPr>
              <a:t>We’re just going to do function approximation</a:t>
            </a:r>
          </a:p>
          <a:p>
            <a:pPr marL="0" marR="0" lvl="0" indent="0" algn="ctr" hangingPunct="0">
              <a:lnSpc>
                <a:spcPct val="100000"/>
              </a:lnSpc>
              <a:spcBef>
                <a:spcPts val="0"/>
              </a:spcBef>
              <a:spcAft>
                <a:spcPts val="0"/>
              </a:spcAft>
              <a:buNone/>
              <a:tabLst/>
            </a:pPr>
            <a:r>
              <a:rPr lang="en-US" sz="1800" b="0" i="0" u="none" strike="noStrike" kern="1200" cap="none" dirty="0">
                <a:ln>
                  <a:noFill/>
                </a:ln>
                <a:latin typeface="Liberation Sans" pitchFamily="18"/>
                <a:ea typeface="Noto Sans CJK SC Regular" pitchFamily="2"/>
                <a:cs typeface="FreeSans" pitchFamily="2"/>
              </a:rPr>
              <a:t>using neural networks...</a:t>
            </a:r>
          </a:p>
        </p:txBody>
      </p:sp>
      <p:sp>
        <p:nvSpPr>
          <p:cNvPr id="89" name="TextBox 88">
            <a:extLst>
              <a:ext uri="{FF2B5EF4-FFF2-40B4-BE49-F238E27FC236}">
                <a16:creationId xmlns:a16="http://schemas.microsoft.com/office/drawing/2014/main" id="{41630AAD-C222-ED4F-A5CE-A05BD93FFB92}"/>
              </a:ext>
            </a:extLst>
          </p:cNvPr>
          <p:cNvSpPr txBox="1"/>
          <p:nvPr/>
        </p:nvSpPr>
        <p:spPr>
          <a:xfrm>
            <a:off x="1645920" y="5512227"/>
            <a:ext cx="7145280" cy="40284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200" b="0" i="0" u="none" strike="noStrike" kern="1200" cap="none">
                <a:ln>
                  <a:noFill/>
                </a:ln>
                <a:latin typeface="Liberation Sans" pitchFamily="18"/>
                <a:ea typeface="Noto Sans CJK SC Regular" pitchFamily="2"/>
                <a:cs typeface="FreeSans" pitchFamily="2"/>
              </a:rPr>
              <a:t>This equation adjusts Q(s,a) in the direction of the target</a:t>
            </a:r>
          </a:p>
        </p:txBody>
      </p:sp>
      <p:sp>
        <p:nvSpPr>
          <p:cNvPr id="91" name="Title 90">
            <a:extLst>
              <a:ext uri="{FF2B5EF4-FFF2-40B4-BE49-F238E27FC236}">
                <a16:creationId xmlns:a16="http://schemas.microsoft.com/office/drawing/2014/main" id="{0E8EA116-BC32-CA40-B63B-F69DDAA51D1E}"/>
              </a:ext>
            </a:extLst>
          </p:cNvPr>
          <p:cNvSpPr>
            <a:spLocks noGrp="1"/>
          </p:cNvSpPr>
          <p:nvPr>
            <p:ph type="title"/>
          </p:nvPr>
        </p:nvSpPr>
        <p:spPr/>
        <p:txBody>
          <a:bodyPr/>
          <a:lstStyle/>
          <a:p>
            <a:r>
              <a:rPr lang="en-US" dirty="0"/>
              <a:t>Q-function updates in DQN</a:t>
            </a:r>
          </a:p>
        </p:txBody>
      </p:sp>
    </p:spTree>
    <p:extLst>
      <p:ext uri="{BB962C8B-B14F-4D97-AF65-F5344CB8AC3E}">
        <p14:creationId xmlns:p14="http://schemas.microsoft.com/office/powerpoint/2010/main" val="41175702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C4C45D-E48E-3F4D-ABF0-C041543185A5}"/>
              </a:ext>
            </a:extLst>
          </p:cNvPr>
          <p:cNvSpPr txBox="1"/>
          <p:nvPr/>
        </p:nvSpPr>
        <p:spPr>
          <a:xfrm>
            <a:off x="741935" y="1958209"/>
            <a:ext cx="240120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Use this loss function:</a:t>
            </a:r>
          </a:p>
        </p:txBody>
      </p:sp>
      <p:grpSp>
        <p:nvGrpSpPr>
          <p:cNvPr id="4" name="Group 3" descr="28§display§L(s,a,s';w)=\frac{1}{2} \left(&#10;r + \gamma \max_{a'} Q_w(s',a') - Q_w(s,a)&#10;\right)^2§svg§600§FALSE" title="TexMaths">
            <a:extLst>
              <a:ext uri="{FF2B5EF4-FFF2-40B4-BE49-F238E27FC236}">
                <a16:creationId xmlns:a16="http://schemas.microsoft.com/office/drawing/2014/main" id="{45CC4B89-5F35-0046-B672-60CE8B50B039}"/>
              </a:ext>
            </a:extLst>
          </p:cNvPr>
          <p:cNvGrpSpPr/>
          <p:nvPr/>
        </p:nvGrpSpPr>
        <p:grpSpPr>
          <a:xfrm>
            <a:off x="266015" y="2597569"/>
            <a:ext cx="9596880" cy="910800"/>
            <a:chOff x="347040" y="2030400"/>
            <a:chExt cx="9596880" cy="910800"/>
          </a:xfrm>
        </p:grpSpPr>
        <p:sp>
          <p:nvSpPr>
            <p:cNvPr id="5" name="Freeform 4">
              <a:extLst>
                <a:ext uri="{FF2B5EF4-FFF2-40B4-BE49-F238E27FC236}">
                  <a16:creationId xmlns:a16="http://schemas.microsoft.com/office/drawing/2014/main" id="{39787E64-7174-2647-884D-A2A27C60552C}"/>
                </a:ext>
              </a:extLst>
            </p:cNvPr>
            <p:cNvSpPr/>
            <p:nvPr/>
          </p:nvSpPr>
          <p:spPr>
            <a:xfrm>
              <a:off x="347040" y="2037599"/>
              <a:ext cx="9596880" cy="902880"/>
            </a:xfrm>
            <a:custGeom>
              <a:avLst/>
              <a:gdLst/>
              <a:ahLst/>
              <a:cxnLst>
                <a:cxn ang="3cd4">
                  <a:pos x="hc" y="t"/>
                </a:cxn>
                <a:cxn ang="cd2">
                  <a:pos x="l" y="vc"/>
                </a:cxn>
                <a:cxn ang="cd4">
                  <a:pos x="hc" y="b"/>
                </a:cxn>
                <a:cxn ang="0">
                  <a:pos x="r" y="vc"/>
                </a:cxn>
              </a:cxnLst>
              <a:rect l="l" t="t" r="r" b="b"/>
              <a:pathLst>
                <a:path w="26659" h="2509">
                  <a:moveTo>
                    <a:pt x="13330" y="2509"/>
                  </a:moveTo>
                  <a:lnTo>
                    <a:pt x="0" y="2509"/>
                  </a:lnTo>
                  <a:lnTo>
                    <a:pt x="0" y="0"/>
                  </a:lnTo>
                  <a:lnTo>
                    <a:pt x="26659" y="0"/>
                  </a:lnTo>
                  <a:lnTo>
                    <a:pt x="26659" y="2509"/>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 name="Freeform 5">
              <a:extLst>
                <a:ext uri="{FF2B5EF4-FFF2-40B4-BE49-F238E27FC236}">
                  <a16:creationId xmlns:a16="http://schemas.microsoft.com/office/drawing/2014/main" id="{16EFA079-771F-4241-B79F-4BFB0B6B4B00}"/>
                </a:ext>
              </a:extLst>
            </p:cNvPr>
            <p:cNvSpPr/>
            <p:nvPr/>
          </p:nvSpPr>
          <p:spPr>
            <a:xfrm>
              <a:off x="363600" y="2333880"/>
              <a:ext cx="255960" cy="303120"/>
            </a:xfrm>
            <a:custGeom>
              <a:avLst/>
              <a:gdLst/>
              <a:ahLst/>
              <a:cxnLst>
                <a:cxn ang="3cd4">
                  <a:pos x="hc" y="t"/>
                </a:cxn>
                <a:cxn ang="cd2">
                  <a:pos x="l" y="vc"/>
                </a:cxn>
                <a:cxn ang="cd4">
                  <a:pos x="hc" y="b"/>
                </a:cxn>
                <a:cxn ang="0">
                  <a:pos x="r" y="vc"/>
                </a:cxn>
              </a:cxnLst>
              <a:rect l="l" t="t" r="r" b="b"/>
              <a:pathLst>
                <a:path w="712" h="843">
                  <a:moveTo>
                    <a:pt x="396" y="95"/>
                  </a:moveTo>
                  <a:cubicBezTo>
                    <a:pt x="407" y="53"/>
                    <a:pt x="410" y="39"/>
                    <a:pt x="519" y="39"/>
                  </a:cubicBezTo>
                  <a:cubicBezTo>
                    <a:pt x="557" y="39"/>
                    <a:pt x="565" y="39"/>
                    <a:pt x="565" y="14"/>
                  </a:cubicBezTo>
                  <a:cubicBezTo>
                    <a:pt x="565" y="0"/>
                    <a:pt x="552" y="0"/>
                    <a:pt x="546" y="0"/>
                  </a:cubicBezTo>
                  <a:cubicBezTo>
                    <a:pt x="509" y="0"/>
                    <a:pt x="410" y="3"/>
                    <a:pt x="372" y="3"/>
                  </a:cubicBezTo>
                  <a:cubicBezTo>
                    <a:pt x="337" y="3"/>
                    <a:pt x="249" y="0"/>
                    <a:pt x="214" y="0"/>
                  </a:cubicBezTo>
                  <a:cubicBezTo>
                    <a:pt x="206" y="0"/>
                    <a:pt x="193" y="0"/>
                    <a:pt x="193" y="25"/>
                  </a:cubicBezTo>
                  <a:cubicBezTo>
                    <a:pt x="193" y="39"/>
                    <a:pt x="204" y="39"/>
                    <a:pt x="225" y="39"/>
                  </a:cubicBezTo>
                  <a:cubicBezTo>
                    <a:pt x="228" y="39"/>
                    <a:pt x="249" y="39"/>
                    <a:pt x="270" y="42"/>
                  </a:cubicBezTo>
                  <a:cubicBezTo>
                    <a:pt x="292" y="42"/>
                    <a:pt x="303" y="45"/>
                    <a:pt x="303" y="62"/>
                  </a:cubicBezTo>
                  <a:cubicBezTo>
                    <a:pt x="303" y="64"/>
                    <a:pt x="300" y="70"/>
                    <a:pt x="297" y="84"/>
                  </a:cubicBezTo>
                  <a:lnTo>
                    <a:pt x="139" y="748"/>
                  </a:lnTo>
                  <a:cubicBezTo>
                    <a:pt x="129" y="795"/>
                    <a:pt x="126" y="804"/>
                    <a:pt x="32" y="804"/>
                  </a:cubicBezTo>
                  <a:cubicBezTo>
                    <a:pt x="11" y="804"/>
                    <a:pt x="0" y="804"/>
                    <a:pt x="0" y="829"/>
                  </a:cubicBezTo>
                  <a:cubicBezTo>
                    <a:pt x="0" y="843"/>
                    <a:pt x="11" y="843"/>
                    <a:pt x="32" y="843"/>
                  </a:cubicBezTo>
                  <a:lnTo>
                    <a:pt x="578" y="843"/>
                  </a:lnTo>
                  <a:cubicBezTo>
                    <a:pt x="608" y="843"/>
                    <a:pt x="608" y="843"/>
                    <a:pt x="616" y="823"/>
                  </a:cubicBezTo>
                  <a:lnTo>
                    <a:pt x="710" y="554"/>
                  </a:lnTo>
                  <a:cubicBezTo>
                    <a:pt x="712" y="543"/>
                    <a:pt x="712" y="540"/>
                    <a:pt x="712" y="538"/>
                  </a:cubicBezTo>
                  <a:cubicBezTo>
                    <a:pt x="712" y="532"/>
                    <a:pt x="710" y="524"/>
                    <a:pt x="699" y="524"/>
                  </a:cubicBezTo>
                  <a:cubicBezTo>
                    <a:pt x="688" y="524"/>
                    <a:pt x="688" y="532"/>
                    <a:pt x="680" y="552"/>
                  </a:cubicBezTo>
                  <a:cubicBezTo>
                    <a:pt x="640" y="664"/>
                    <a:pt x="586" y="804"/>
                    <a:pt x="383" y="804"/>
                  </a:cubicBezTo>
                  <a:lnTo>
                    <a:pt x="270" y="804"/>
                  </a:lnTo>
                  <a:cubicBezTo>
                    <a:pt x="254" y="804"/>
                    <a:pt x="252" y="804"/>
                    <a:pt x="246" y="804"/>
                  </a:cubicBezTo>
                  <a:cubicBezTo>
                    <a:pt x="233" y="804"/>
                    <a:pt x="230" y="801"/>
                    <a:pt x="230" y="792"/>
                  </a:cubicBezTo>
                  <a:cubicBezTo>
                    <a:pt x="230" y="787"/>
                    <a:pt x="230" y="784"/>
                    <a:pt x="236" y="76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 name="Freeform 6">
              <a:extLst>
                <a:ext uri="{FF2B5EF4-FFF2-40B4-BE49-F238E27FC236}">
                  <a16:creationId xmlns:a16="http://schemas.microsoft.com/office/drawing/2014/main" id="{D59DF51C-0E38-1749-9EF0-4C662CB36B76}"/>
                </a:ext>
              </a:extLst>
            </p:cNvPr>
            <p:cNvSpPr/>
            <p:nvPr/>
          </p:nvSpPr>
          <p:spPr>
            <a:xfrm>
              <a:off x="675720" y="2304720"/>
              <a:ext cx="99000" cy="443159"/>
            </a:xfrm>
            <a:custGeom>
              <a:avLst/>
              <a:gdLst/>
              <a:ahLst/>
              <a:cxnLst>
                <a:cxn ang="3cd4">
                  <a:pos x="hc" y="t"/>
                </a:cxn>
                <a:cxn ang="cd2">
                  <a:pos x="l" y="vc"/>
                </a:cxn>
                <a:cxn ang="cd4">
                  <a:pos x="hc" y="b"/>
                </a:cxn>
                <a:cxn ang="0">
                  <a:pos x="r" y="vc"/>
                </a:cxn>
              </a:cxnLst>
              <a:rect l="l" t="t" r="r" b="b"/>
              <a:pathLst>
                <a:path w="276" h="1232">
                  <a:moveTo>
                    <a:pt x="276" y="1221"/>
                  </a:moveTo>
                  <a:cubicBezTo>
                    <a:pt x="276" y="1218"/>
                    <a:pt x="276" y="1215"/>
                    <a:pt x="254" y="1193"/>
                  </a:cubicBezTo>
                  <a:cubicBezTo>
                    <a:pt x="107" y="1039"/>
                    <a:pt x="70" y="806"/>
                    <a:pt x="70" y="616"/>
                  </a:cubicBezTo>
                  <a:cubicBezTo>
                    <a:pt x="70" y="403"/>
                    <a:pt x="115" y="188"/>
                    <a:pt x="260" y="34"/>
                  </a:cubicBezTo>
                  <a:cubicBezTo>
                    <a:pt x="276" y="20"/>
                    <a:pt x="276" y="17"/>
                    <a:pt x="276" y="11"/>
                  </a:cubicBezTo>
                  <a:cubicBezTo>
                    <a:pt x="276" y="3"/>
                    <a:pt x="270" y="0"/>
                    <a:pt x="262" y="0"/>
                  </a:cubicBezTo>
                  <a:cubicBezTo>
                    <a:pt x="252" y="0"/>
                    <a:pt x="145" y="84"/>
                    <a:pt x="75" y="241"/>
                  </a:cubicBezTo>
                  <a:cubicBezTo>
                    <a:pt x="13" y="375"/>
                    <a:pt x="0" y="512"/>
                    <a:pt x="0" y="616"/>
                  </a:cubicBezTo>
                  <a:cubicBezTo>
                    <a:pt x="0" y="714"/>
                    <a:pt x="13" y="862"/>
                    <a:pt x="78" y="1002"/>
                  </a:cubicBezTo>
                  <a:cubicBezTo>
                    <a:pt x="150" y="1154"/>
                    <a:pt x="252" y="1232"/>
                    <a:pt x="262" y="1232"/>
                  </a:cubicBezTo>
                  <a:cubicBezTo>
                    <a:pt x="270" y="1232"/>
                    <a:pt x="276" y="1229"/>
                    <a:pt x="276" y="12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 name="Freeform 7">
              <a:extLst>
                <a:ext uri="{FF2B5EF4-FFF2-40B4-BE49-F238E27FC236}">
                  <a16:creationId xmlns:a16="http://schemas.microsoft.com/office/drawing/2014/main" id="{0ED30DF0-9C92-4549-AED7-A767913DDA11}"/>
                </a:ext>
              </a:extLst>
            </p:cNvPr>
            <p:cNvSpPr/>
            <p:nvPr/>
          </p:nvSpPr>
          <p:spPr>
            <a:xfrm>
              <a:off x="820440" y="2440800"/>
              <a:ext cx="156600" cy="201240"/>
            </a:xfrm>
            <a:custGeom>
              <a:avLst/>
              <a:gdLst/>
              <a:ahLst/>
              <a:cxnLst>
                <a:cxn ang="3cd4">
                  <a:pos x="hc" y="t"/>
                </a:cxn>
                <a:cxn ang="cd2">
                  <a:pos x="l" y="vc"/>
                </a:cxn>
                <a:cxn ang="cd4">
                  <a:pos x="hc" y="b"/>
                </a:cxn>
                <a:cxn ang="0">
                  <a:pos x="r" y="vc"/>
                </a:cxn>
              </a:cxnLst>
              <a:rect l="l" t="t" r="r" b="b"/>
              <a:pathLst>
                <a:path w="436" h="560">
                  <a:moveTo>
                    <a:pt x="402" y="84"/>
                  </a:moveTo>
                  <a:cubicBezTo>
                    <a:pt x="367" y="84"/>
                    <a:pt x="345" y="112"/>
                    <a:pt x="345" y="140"/>
                  </a:cubicBezTo>
                  <a:cubicBezTo>
                    <a:pt x="345" y="157"/>
                    <a:pt x="356" y="176"/>
                    <a:pt x="380" y="176"/>
                  </a:cubicBezTo>
                  <a:cubicBezTo>
                    <a:pt x="407" y="176"/>
                    <a:pt x="436" y="154"/>
                    <a:pt x="436" y="106"/>
                  </a:cubicBezTo>
                  <a:cubicBezTo>
                    <a:pt x="436" y="50"/>
                    <a:pt x="386" y="0"/>
                    <a:pt x="295" y="0"/>
                  </a:cubicBezTo>
                  <a:cubicBezTo>
                    <a:pt x="139" y="0"/>
                    <a:pt x="94" y="126"/>
                    <a:pt x="94" y="179"/>
                  </a:cubicBezTo>
                  <a:cubicBezTo>
                    <a:pt x="94" y="277"/>
                    <a:pt x="182" y="297"/>
                    <a:pt x="217" y="302"/>
                  </a:cubicBezTo>
                  <a:cubicBezTo>
                    <a:pt x="278" y="316"/>
                    <a:pt x="340" y="328"/>
                    <a:pt x="340" y="398"/>
                  </a:cubicBezTo>
                  <a:cubicBezTo>
                    <a:pt x="340" y="428"/>
                    <a:pt x="313" y="532"/>
                    <a:pt x="171" y="532"/>
                  </a:cubicBezTo>
                  <a:cubicBezTo>
                    <a:pt x="153" y="532"/>
                    <a:pt x="62" y="532"/>
                    <a:pt x="35" y="468"/>
                  </a:cubicBezTo>
                  <a:cubicBezTo>
                    <a:pt x="80" y="473"/>
                    <a:pt x="110" y="437"/>
                    <a:pt x="110" y="400"/>
                  </a:cubicBezTo>
                  <a:cubicBezTo>
                    <a:pt x="110" y="372"/>
                    <a:pt x="91" y="358"/>
                    <a:pt x="67" y="358"/>
                  </a:cubicBezTo>
                  <a:cubicBezTo>
                    <a:pt x="35" y="358"/>
                    <a:pt x="0" y="384"/>
                    <a:pt x="0" y="440"/>
                  </a:cubicBezTo>
                  <a:cubicBezTo>
                    <a:pt x="0" y="510"/>
                    <a:pt x="67" y="560"/>
                    <a:pt x="169" y="560"/>
                  </a:cubicBezTo>
                  <a:cubicBezTo>
                    <a:pt x="361" y="560"/>
                    <a:pt x="407" y="412"/>
                    <a:pt x="407" y="356"/>
                  </a:cubicBezTo>
                  <a:cubicBezTo>
                    <a:pt x="407" y="311"/>
                    <a:pt x="386" y="280"/>
                    <a:pt x="370" y="263"/>
                  </a:cubicBezTo>
                  <a:cubicBezTo>
                    <a:pt x="337" y="230"/>
                    <a:pt x="305" y="224"/>
                    <a:pt x="252" y="213"/>
                  </a:cubicBezTo>
                  <a:cubicBezTo>
                    <a:pt x="209" y="202"/>
                    <a:pt x="163" y="193"/>
                    <a:pt x="163" y="137"/>
                  </a:cubicBezTo>
                  <a:cubicBezTo>
                    <a:pt x="163" y="104"/>
                    <a:pt x="190" y="28"/>
                    <a:pt x="295" y="28"/>
                  </a:cubicBezTo>
                  <a:cubicBezTo>
                    <a:pt x="324" y="28"/>
                    <a:pt x="383" y="36"/>
                    <a:pt x="402" y="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 name="Freeform 8">
              <a:extLst>
                <a:ext uri="{FF2B5EF4-FFF2-40B4-BE49-F238E27FC236}">
                  <a16:creationId xmlns:a16="http://schemas.microsoft.com/office/drawing/2014/main" id="{9DD1271B-A5FB-ED4F-9B76-10497654BCAC}"/>
                </a:ext>
              </a:extLst>
            </p:cNvPr>
            <p:cNvSpPr/>
            <p:nvPr/>
          </p:nvSpPr>
          <p:spPr>
            <a:xfrm>
              <a:off x="1032480" y="2588760"/>
              <a:ext cx="49680" cy="132840"/>
            </a:xfrm>
            <a:custGeom>
              <a:avLst/>
              <a:gdLst/>
              <a:ahLst/>
              <a:cxnLst>
                <a:cxn ang="3cd4">
                  <a:pos x="hc" y="t"/>
                </a:cxn>
                <a:cxn ang="cd2">
                  <a:pos x="l" y="vc"/>
                </a:cxn>
                <a:cxn ang="cd4">
                  <a:pos x="hc" y="b"/>
                </a:cxn>
                <a:cxn ang="0">
                  <a:pos x="r" y="vc"/>
                </a:cxn>
              </a:cxnLst>
              <a:rect l="l" t="t" r="r" b="b"/>
              <a:pathLst>
                <a:path w="139" h="370">
                  <a:moveTo>
                    <a:pt x="139" y="129"/>
                  </a:moveTo>
                  <a:cubicBezTo>
                    <a:pt x="139" y="48"/>
                    <a:pt x="110" y="0"/>
                    <a:pt x="64" y="0"/>
                  </a:cubicBezTo>
                  <a:cubicBezTo>
                    <a:pt x="24" y="0"/>
                    <a:pt x="0" y="31"/>
                    <a:pt x="0" y="64"/>
                  </a:cubicBezTo>
                  <a:cubicBezTo>
                    <a:pt x="0" y="98"/>
                    <a:pt x="24" y="132"/>
                    <a:pt x="64" y="132"/>
                  </a:cubicBezTo>
                  <a:cubicBezTo>
                    <a:pt x="78" y="132"/>
                    <a:pt x="94" y="126"/>
                    <a:pt x="104" y="115"/>
                  </a:cubicBezTo>
                  <a:cubicBezTo>
                    <a:pt x="110" y="112"/>
                    <a:pt x="110" y="112"/>
                    <a:pt x="112" y="112"/>
                  </a:cubicBezTo>
                  <a:cubicBezTo>
                    <a:pt x="112" y="112"/>
                    <a:pt x="115" y="112"/>
                    <a:pt x="115" y="129"/>
                  </a:cubicBezTo>
                  <a:cubicBezTo>
                    <a:pt x="115" y="221"/>
                    <a:pt x="72" y="297"/>
                    <a:pt x="32" y="336"/>
                  </a:cubicBezTo>
                  <a:cubicBezTo>
                    <a:pt x="19" y="350"/>
                    <a:pt x="19" y="353"/>
                    <a:pt x="19" y="356"/>
                  </a:cubicBezTo>
                  <a:cubicBezTo>
                    <a:pt x="19" y="367"/>
                    <a:pt x="24" y="370"/>
                    <a:pt x="32" y="370"/>
                  </a:cubicBezTo>
                  <a:cubicBezTo>
                    <a:pt x="46" y="370"/>
                    <a:pt x="139" y="274"/>
                    <a:pt x="139"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 name="Freeform 9">
              <a:extLst>
                <a:ext uri="{FF2B5EF4-FFF2-40B4-BE49-F238E27FC236}">
                  <a16:creationId xmlns:a16="http://schemas.microsoft.com/office/drawing/2014/main" id="{D1C449C1-09CD-434A-9488-235B3E7E3E51}"/>
                </a:ext>
              </a:extLst>
            </p:cNvPr>
            <p:cNvSpPr/>
            <p:nvPr/>
          </p:nvSpPr>
          <p:spPr>
            <a:xfrm>
              <a:off x="1200959" y="2440800"/>
              <a:ext cx="194400" cy="201240"/>
            </a:xfrm>
            <a:custGeom>
              <a:avLst/>
              <a:gdLst/>
              <a:ahLst/>
              <a:cxnLst>
                <a:cxn ang="3cd4">
                  <a:pos x="hc" y="t"/>
                </a:cxn>
                <a:cxn ang="cd2">
                  <a:pos x="l" y="vc"/>
                </a:cxn>
                <a:cxn ang="cd4">
                  <a:pos x="hc" y="b"/>
                </a:cxn>
                <a:cxn ang="0">
                  <a:pos x="r" y="vc"/>
                </a:cxn>
              </a:cxnLst>
              <a:rect l="l" t="t" r="r" b="b"/>
              <a:pathLst>
                <a:path w="541" h="560">
                  <a:moveTo>
                    <a:pt x="394" y="78"/>
                  </a:moveTo>
                  <a:cubicBezTo>
                    <a:pt x="372" y="34"/>
                    <a:pt x="337" y="0"/>
                    <a:pt x="284" y="0"/>
                  </a:cubicBezTo>
                  <a:cubicBezTo>
                    <a:pt x="147" y="0"/>
                    <a:pt x="0" y="182"/>
                    <a:pt x="0" y="361"/>
                  </a:cubicBezTo>
                  <a:cubicBezTo>
                    <a:pt x="0" y="479"/>
                    <a:pt x="64" y="560"/>
                    <a:pt x="158" y="560"/>
                  </a:cubicBezTo>
                  <a:cubicBezTo>
                    <a:pt x="182" y="560"/>
                    <a:pt x="241" y="554"/>
                    <a:pt x="311" y="468"/>
                  </a:cubicBezTo>
                  <a:cubicBezTo>
                    <a:pt x="321" y="518"/>
                    <a:pt x="361" y="560"/>
                    <a:pt x="418" y="560"/>
                  </a:cubicBezTo>
                  <a:cubicBezTo>
                    <a:pt x="461" y="560"/>
                    <a:pt x="487" y="532"/>
                    <a:pt x="506" y="493"/>
                  </a:cubicBezTo>
                  <a:cubicBezTo>
                    <a:pt x="525" y="448"/>
                    <a:pt x="541" y="372"/>
                    <a:pt x="541" y="370"/>
                  </a:cubicBezTo>
                  <a:cubicBezTo>
                    <a:pt x="541" y="358"/>
                    <a:pt x="530" y="358"/>
                    <a:pt x="528" y="358"/>
                  </a:cubicBezTo>
                  <a:cubicBezTo>
                    <a:pt x="514" y="358"/>
                    <a:pt x="514" y="361"/>
                    <a:pt x="511" y="381"/>
                  </a:cubicBezTo>
                  <a:cubicBezTo>
                    <a:pt x="490" y="459"/>
                    <a:pt x="469" y="532"/>
                    <a:pt x="420" y="532"/>
                  </a:cubicBezTo>
                  <a:cubicBezTo>
                    <a:pt x="388" y="532"/>
                    <a:pt x="386" y="501"/>
                    <a:pt x="386" y="476"/>
                  </a:cubicBezTo>
                  <a:cubicBezTo>
                    <a:pt x="386" y="448"/>
                    <a:pt x="388" y="440"/>
                    <a:pt x="402" y="384"/>
                  </a:cubicBezTo>
                  <a:cubicBezTo>
                    <a:pt x="415" y="333"/>
                    <a:pt x="415" y="319"/>
                    <a:pt x="426" y="274"/>
                  </a:cubicBezTo>
                  <a:lnTo>
                    <a:pt x="469" y="101"/>
                  </a:lnTo>
                  <a:cubicBezTo>
                    <a:pt x="477" y="64"/>
                    <a:pt x="477" y="64"/>
                    <a:pt x="477" y="59"/>
                  </a:cubicBezTo>
                  <a:cubicBezTo>
                    <a:pt x="477" y="36"/>
                    <a:pt x="463" y="25"/>
                    <a:pt x="444" y="25"/>
                  </a:cubicBezTo>
                  <a:cubicBezTo>
                    <a:pt x="415" y="25"/>
                    <a:pt x="396" y="53"/>
                    <a:pt x="394" y="78"/>
                  </a:cubicBezTo>
                  <a:close/>
                  <a:moveTo>
                    <a:pt x="316" y="400"/>
                  </a:moveTo>
                  <a:cubicBezTo>
                    <a:pt x="311" y="423"/>
                    <a:pt x="311" y="423"/>
                    <a:pt x="292" y="445"/>
                  </a:cubicBezTo>
                  <a:cubicBezTo>
                    <a:pt x="241" y="512"/>
                    <a:pt x="193" y="532"/>
                    <a:pt x="161" y="532"/>
                  </a:cubicBezTo>
                  <a:cubicBezTo>
                    <a:pt x="102" y="532"/>
                    <a:pt x="83" y="465"/>
                    <a:pt x="83" y="417"/>
                  </a:cubicBezTo>
                  <a:cubicBezTo>
                    <a:pt x="83" y="356"/>
                    <a:pt x="120" y="202"/>
                    <a:pt x="150" y="146"/>
                  </a:cubicBezTo>
                  <a:cubicBezTo>
                    <a:pt x="185" y="73"/>
                    <a:pt x="238" y="28"/>
                    <a:pt x="287" y="28"/>
                  </a:cubicBezTo>
                  <a:cubicBezTo>
                    <a:pt x="364" y="28"/>
                    <a:pt x="380" y="129"/>
                    <a:pt x="380" y="137"/>
                  </a:cubicBezTo>
                  <a:cubicBezTo>
                    <a:pt x="380" y="143"/>
                    <a:pt x="378" y="151"/>
                    <a:pt x="375" y="15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 name="Freeform 10">
              <a:extLst>
                <a:ext uri="{FF2B5EF4-FFF2-40B4-BE49-F238E27FC236}">
                  <a16:creationId xmlns:a16="http://schemas.microsoft.com/office/drawing/2014/main" id="{F414885A-7465-974C-9B41-1D565DA436DE}"/>
                </a:ext>
              </a:extLst>
            </p:cNvPr>
            <p:cNvSpPr/>
            <p:nvPr/>
          </p:nvSpPr>
          <p:spPr>
            <a:xfrm>
              <a:off x="1443240" y="2588760"/>
              <a:ext cx="49680" cy="132840"/>
            </a:xfrm>
            <a:custGeom>
              <a:avLst/>
              <a:gdLst/>
              <a:ahLst/>
              <a:cxnLst>
                <a:cxn ang="3cd4">
                  <a:pos x="hc" y="t"/>
                </a:cxn>
                <a:cxn ang="cd2">
                  <a:pos x="l" y="vc"/>
                </a:cxn>
                <a:cxn ang="cd4">
                  <a:pos x="hc" y="b"/>
                </a:cxn>
                <a:cxn ang="0">
                  <a:pos x="r" y="vc"/>
                </a:cxn>
              </a:cxnLst>
              <a:rect l="l" t="t" r="r" b="b"/>
              <a:pathLst>
                <a:path w="139" h="370">
                  <a:moveTo>
                    <a:pt x="139" y="129"/>
                  </a:moveTo>
                  <a:cubicBezTo>
                    <a:pt x="139" y="48"/>
                    <a:pt x="110" y="0"/>
                    <a:pt x="64" y="0"/>
                  </a:cubicBezTo>
                  <a:cubicBezTo>
                    <a:pt x="24" y="0"/>
                    <a:pt x="0" y="31"/>
                    <a:pt x="0" y="64"/>
                  </a:cubicBezTo>
                  <a:cubicBezTo>
                    <a:pt x="0" y="98"/>
                    <a:pt x="24" y="132"/>
                    <a:pt x="64" y="132"/>
                  </a:cubicBezTo>
                  <a:cubicBezTo>
                    <a:pt x="78" y="132"/>
                    <a:pt x="94" y="126"/>
                    <a:pt x="104" y="115"/>
                  </a:cubicBezTo>
                  <a:cubicBezTo>
                    <a:pt x="110" y="112"/>
                    <a:pt x="110" y="112"/>
                    <a:pt x="112" y="112"/>
                  </a:cubicBezTo>
                  <a:cubicBezTo>
                    <a:pt x="112" y="112"/>
                    <a:pt x="115" y="112"/>
                    <a:pt x="115" y="129"/>
                  </a:cubicBezTo>
                  <a:cubicBezTo>
                    <a:pt x="115" y="221"/>
                    <a:pt x="72" y="297"/>
                    <a:pt x="32" y="336"/>
                  </a:cubicBezTo>
                  <a:cubicBezTo>
                    <a:pt x="19" y="350"/>
                    <a:pt x="19" y="353"/>
                    <a:pt x="19" y="356"/>
                  </a:cubicBezTo>
                  <a:cubicBezTo>
                    <a:pt x="19" y="367"/>
                    <a:pt x="24" y="370"/>
                    <a:pt x="32" y="370"/>
                  </a:cubicBezTo>
                  <a:cubicBezTo>
                    <a:pt x="46" y="370"/>
                    <a:pt x="139" y="274"/>
                    <a:pt x="139"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 name="Freeform 11">
              <a:extLst>
                <a:ext uri="{FF2B5EF4-FFF2-40B4-BE49-F238E27FC236}">
                  <a16:creationId xmlns:a16="http://schemas.microsoft.com/office/drawing/2014/main" id="{3BFBBB9D-DFE9-9B4C-B147-775320DE6C17}"/>
                </a:ext>
              </a:extLst>
            </p:cNvPr>
            <p:cNvSpPr/>
            <p:nvPr/>
          </p:nvSpPr>
          <p:spPr>
            <a:xfrm>
              <a:off x="1616760" y="2440800"/>
              <a:ext cx="156600" cy="201240"/>
            </a:xfrm>
            <a:custGeom>
              <a:avLst/>
              <a:gdLst/>
              <a:ahLst/>
              <a:cxnLst>
                <a:cxn ang="3cd4">
                  <a:pos x="hc" y="t"/>
                </a:cxn>
                <a:cxn ang="cd2">
                  <a:pos x="l" y="vc"/>
                </a:cxn>
                <a:cxn ang="cd4">
                  <a:pos x="hc" y="b"/>
                </a:cxn>
                <a:cxn ang="0">
                  <a:pos x="r" y="vc"/>
                </a:cxn>
              </a:cxnLst>
              <a:rect l="l" t="t" r="r" b="b"/>
              <a:pathLst>
                <a:path w="436" h="560">
                  <a:moveTo>
                    <a:pt x="402" y="84"/>
                  </a:moveTo>
                  <a:cubicBezTo>
                    <a:pt x="367" y="84"/>
                    <a:pt x="345" y="112"/>
                    <a:pt x="345" y="140"/>
                  </a:cubicBezTo>
                  <a:cubicBezTo>
                    <a:pt x="345" y="157"/>
                    <a:pt x="356" y="176"/>
                    <a:pt x="380" y="176"/>
                  </a:cubicBezTo>
                  <a:cubicBezTo>
                    <a:pt x="407" y="176"/>
                    <a:pt x="436" y="154"/>
                    <a:pt x="436" y="106"/>
                  </a:cubicBezTo>
                  <a:cubicBezTo>
                    <a:pt x="436" y="50"/>
                    <a:pt x="386" y="0"/>
                    <a:pt x="295" y="0"/>
                  </a:cubicBezTo>
                  <a:cubicBezTo>
                    <a:pt x="139" y="0"/>
                    <a:pt x="94" y="126"/>
                    <a:pt x="94" y="179"/>
                  </a:cubicBezTo>
                  <a:cubicBezTo>
                    <a:pt x="94" y="277"/>
                    <a:pt x="182" y="297"/>
                    <a:pt x="217" y="302"/>
                  </a:cubicBezTo>
                  <a:cubicBezTo>
                    <a:pt x="278" y="316"/>
                    <a:pt x="340" y="328"/>
                    <a:pt x="340" y="398"/>
                  </a:cubicBezTo>
                  <a:cubicBezTo>
                    <a:pt x="340" y="428"/>
                    <a:pt x="313" y="532"/>
                    <a:pt x="171" y="532"/>
                  </a:cubicBezTo>
                  <a:cubicBezTo>
                    <a:pt x="153" y="532"/>
                    <a:pt x="62" y="532"/>
                    <a:pt x="35" y="468"/>
                  </a:cubicBezTo>
                  <a:cubicBezTo>
                    <a:pt x="80" y="473"/>
                    <a:pt x="110" y="437"/>
                    <a:pt x="110" y="400"/>
                  </a:cubicBezTo>
                  <a:cubicBezTo>
                    <a:pt x="110" y="372"/>
                    <a:pt x="91" y="358"/>
                    <a:pt x="67" y="358"/>
                  </a:cubicBezTo>
                  <a:cubicBezTo>
                    <a:pt x="35" y="358"/>
                    <a:pt x="0" y="384"/>
                    <a:pt x="0" y="440"/>
                  </a:cubicBezTo>
                  <a:cubicBezTo>
                    <a:pt x="0" y="510"/>
                    <a:pt x="67" y="560"/>
                    <a:pt x="169" y="560"/>
                  </a:cubicBezTo>
                  <a:cubicBezTo>
                    <a:pt x="361" y="560"/>
                    <a:pt x="407" y="412"/>
                    <a:pt x="407" y="356"/>
                  </a:cubicBezTo>
                  <a:cubicBezTo>
                    <a:pt x="407" y="311"/>
                    <a:pt x="386" y="280"/>
                    <a:pt x="370" y="263"/>
                  </a:cubicBezTo>
                  <a:cubicBezTo>
                    <a:pt x="337" y="230"/>
                    <a:pt x="305" y="224"/>
                    <a:pt x="252" y="213"/>
                  </a:cubicBezTo>
                  <a:cubicBezTo>
                    <a:pt x="209" y="202"/>
                    <a:pt x="163" y="193"/>
                    <a:pt x="163" y="137"/>
                  </a:cubicBezTo>
                  <a:cubicBezTo>
                    <a:pt x="163" y="104"/>
                    <a:pt x="190" y="28"/>
                    <a:pt x="295" y="28"/>
                  </a:cubicBezTo>
                  <a:cubicBezTo>
                    <a:pt x="324" y="28"/>
                    <a:pt x="383" y="36"/>
                    <a:pt x="402" y="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 name="Freeform 12">
              <a:extLst>
                <a:ext uri="{FF2B5EF4-FFF2-40B4-BE49-F238E27FC236}">
                  <a16:creationId xmlns:a16="http://schemas.microsoft.com/office/drawing/2014/main" id="{093F43DF-1904-5F4E-962F-8B1086B90F37}"/>
                </a:ext>
              </a:extLst>
            </p:cNvPr>
            <p:cNvSpPr/>
            <p:nvPr/>
          </p:nvSpPr>
          <p:spPr>
            <a:xfrm>
              <a:off x="1806480" y="2280240"/>
              <a:ext cx="74880" cy="160920"/>
            </a:xfrm>
            <a:custGeom>
              <a:avLst/>
              <a:gdLst/>
              <a:ahLst/>
              <a:cxnLst>
                <a:cxn ang="3cd4">
                  <a:pos x="hc" y="t"/>
                </a:cxn>
                <a:cxn ang="cd2">
                  <a:pos x="l" y="vc"/>
                </a:cxn>
                <a:cxn ang="cd4">
                  <a:pos x="hc" y="b"/>
                </a:cxn>
                <a:cxn ang="0">
                  <a:pos x="r" y="vc"/>
                </a:cxn>
              </a:cxnLst>
              <a:rect l="l" t="t" r="r" b="b"/>
              <a:pathLst>
                <a:path w="209" h="448">
                  <a:moveTo>
                    <a:pt x="201" y="76"/>
                  </a:moveTo>
                  <a:cubicBezTo>
                    <a:pt x="209" y="62"/>
                    <a:pt x="209" y="53"/>
                    <a:pt x="209" y="48"/>
                  </a:cubicBezTo>
                  <a:cubicBezTo>
                    <a:pt x="209" y="20"/>
                    <a:pt x="185" y="0"/>
                    <a:pt x="161" y="0"/>
                  </a:cubicBezTo>
                  <a:cubicBezTo>
                    <a:pt x="129" y="0"/>
                    <a:pt x="118" y="28"/>
                    <a:pt x="115" y="42"/>
                  </a:cubicBezTo>
                  <a:lnTo>
                    <a:pt x="5" y="417"/>
                  </a:lnTo>
                  <a:cubicBezTo>
                    <a:pt x="3" y="417"/>
                    <a:pt x="0" y="428"/>
                    <a:pt x="0" y="428"/>
                  </a:cubicBezTo>
                  <a:cubicBezTo>
                    <a:pt x="0" y="440"/>
                    <a:pt x="27" y="448"/>
                    <a:pt x="32" y="448"/>
                  </a:cubicBezTo>
                  <a:cubicBezTo>
                    <a:pt x="37" y="448"/>
                    <a:pt x="40" y="448"/>
                    <a:pt x="46" y="4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 name="Freeform 13">
              <a:extLst>
                <a:ext uri="{FF2B5EF4-FFF2-40B4-BE49-F238E27FC236}">
                  <a16:creationId xmlns:a16="http://schemas.microsoft.com/office/drawing/2014/main" id="{ED49F826-8821-6148-9200-54D57EABB525}"/>
                </a:ext>
              </a:extLst>
            </p:cNvPr>
            <p:cNvSpPr/>
            <p:nvPr/>
          </p:nvSpPr>
          <p:spPr>
            <a:xfrm>
              <a:off x="1947240" y="2445840"/>
              <a:ext cx="46800" cy="276840"/>
            </a:xfrm>
            <a:custGeom>
              <a:avLst/>
              <a:gdLst/>
              <a:ahLst/>
              <a:cxnLst>
                <a:cxn ang="3cd4">
                  <a:pos x="hc" y="t"/>
                </a:cxn>
                <a:cxn ang="cd2">
                  <a:pos x="l" y="vc"/>
                </a:cxn>
                <a:cxn ang="cd4">
                  <a:pos x="hc" y="b"/>
                </a:cxn>
                <a:cxn ang="0">
                  <a:pos x="r" y="vc"/>
                </a:cxn>
              </a:cxnLst>
              <a:rect l="l" t="t" r="r" b="b"/>
              <a:pathLst>
                <a:path w="131" h="770">
                  <a:moveTo>
                    <a:pt x="129" y="64"/>
                  </a:moveTo>
                  <a:cubicBezTo>
                    <a:pt x="129" y="31"/>
                    <a:pt x="99" y="0"/>
                    <a:pt x="64" y="0"/>
                  </a:cubicBezTo>
                  <a:cubicBezTo>
                    <a:pt x="29" y="0"/>
                    <a:pt x="0" y="31"/>
                    <a:pt x="0" y="64"/>
                  </a:cubicBezTo>
                  <a:cubicBezTo>
                    <a:pt x="0" y="101"/>
                    <a:pt x="29" y="132"/>
                    <a:pt x="64" y="132"/>
                  </a:cubicBezTo>
                  <a:cubicBezTo>
                    <a:pt x="99" y="132"/>
                    <a:pt x="129" y="101"/>
                    <a:pt x="129" y="64"/>
                  </a:cubicBezTo>
                  <a:close/>
                  <a:moveTo>
                    <a:pt x="104" y="518"/>
                  </a:moveTo>
                  <a:cubicBezTo>
                    <a:pt x="104" y="554"/>
                    <a:pt x="104" y="650"/>
                    <a:pt x="27" y="742"/>
                  </a:cubicBezTo>
                  <a:cubicBezTo>
                    <a:pt x="19" y="750"/>
                    <a:pt x="19" y="753"/>
                    <a:pt x="19" y="756"/>
                  </a:cubicBezTo>
                  <a:cubicBezTo>
                    <a:pt x="19" y="764"/>
                    <a:pt x="24" y="770"/>
                    <a:pt x="32" y="770"/>
                  </a:cubicBezTo>
                  <a:cubicBezTo>
                    <a:pt x="46" y="770"/>
                    <a:pt x="131" y="672"/>
                    <a:pt x="131" y="529"/>
                  </a:cubicBezTo>
                  <a:cubicBezTo>
                    <a:pt x="131" y="493"/>
                    <a:pt x="129" y="400"/>
                    <a:pt x="64" y="400"/>
                  </a:cubicBezTo>
                  <a:cubicBezTo>
                    <a:pt x="21" y="400"/>
                    <a:pt x="0" y="434"/>
                    <a:pt x="0" y="468"/>
                  </a:cubicBezTo>
                  <a:cubicBezTo>
                    <a:pt x="0" y="498"/>
                    <a:pt x="21" y="532"/>
                    <a:pt x="64" y="532"/>
                  </a:cubicBezTo>
                  <a:cubicBezTo>
                    <a:pt x="70" y="532"/>
                    <a:pt x="72" y="532"/>
                    <a:pt x="72" y="532"/>
                  </a:cubicBezTo>
                  <a:cubicBezTo>
                    <a:pt x="83" y="529"/>
                    <a:pt x="94" y="526"/>
                    <a:pt x="104" y="51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 name="Freeform 14">
              <a:extLst>
                <a:ext uri="{FF2B5EF4-FFF2-40B4-BE49-F238E27FC236}">
                  <a16:creationId xmlns:a16="http://schemas.microsoft.com/office/drawing/2014/main" id="{A94E0654-2BB3-BD40-896F-8AD787EBCA06}"/>
                </a:ext>
              </a:extLst>
            </p:cNvPr>
            <p:cNvSpPr/>
            <p:nvPr/>
          </p:nvSpPr>
          <p:spPr>
            <a:xfrm>
              <a:off x="2111039" y="2440800"/>
              <a:ext cx="281160" cy="201240"/>
            </a:xfrm>
            <a:custGeom>
              <a:avLst/>
              <a:gdLst/>
              <a:ahLst/>
              <a:cxnLst>
                <a:cxn ang="3cd4">
                  <a:pos x="hc" y="t"/>
                </a:cxn>
                <a:cxn ang="cd2">
                  <a:pos x="l" y="vc"/>
                </a:cxn>
                <a:cxn ang="cd4">
                  <a:pos x="hc" y="b"/>
                </a:cxn>
                <a:cxn ang="0">
                  <a:pos x="r" y="vc"/>
                </a:cxn>
              </a:cxnLst>
              <a:rect l="l" t="t" r="r" b="b"/>
              <a:pathLst>
                <a:path w="782" h="560">
                  <a:moveTo>
                    <a:pt x="511" y="126"/>
                  </a:moveTo>
                  <a:cubicBezTo>
                    <a:pt x="517" y="101"/>
                    <a:pt x="528" y="53"/>
                    <a:pt x="528" y="48"/>
                  </a:cubicBezTo>
                  <a:cubicBezTo>
                    <a:pt x="528" y="25"/>
                    <a:pt x="511" y="14"/>
                    <a:pt x="495" y="14"/>
                  </a:cubicBezTo>
                  <a:cubicBezTo>
                    <a:pt x="479" y="14"/>
                    <a:pt x="458" y="22"/>
                    <a:pt x="450" y="48"/>
                  </a:cubicBezTo>
                  <a:cubicBezTo>
                    <a:pt x="447" y="56"/>
                    <a:pt x="391" y="294"/>
                    <a:pt x="383" y="325"/>
                  </a:cubicBezTo>
                  <a:cubicBezTo>
                    <a:pt x="375" y="361"/>
                    <a:pt x="372" y="384"/>
                    <a:pt x="372" y="406"/>
                  </a:cubicBezTo>
                  <a:cubicBezTo>
                    <a:pt x="372" y="420"/>
                    <a:pt x="372" y="423"/>
                    <a:pt x="375" y="428"/>
                  </a:cubicBezTo>
                  <a:cubicBezTo>
                    <a:pt x="348" y="496"/>
                    <a:pt x="311" y="532"/>
                    <a:pt x="265" y="532"/>
                  </a:cubicBezTo>
                  <a:cubicBezTo>
                    <a:pt x="171" y="532"/>
                    <a:pt x="171" y="442"/>
                    <a:pt x="171" y="420"/>
                  </a:cubicBezTo>
                  <a:cubicBezTo>
                    <a:pt x="171" y="381"/>
                    <a:pt x="177" y="333"/>
                    <a:pt x="233" y="179"/>
                  </a:cubicBezTo>
                  <a:cubicBezTo>
                    <a:pt x="246" y="143"/>
                    <a:pt x="252" y="126"/>
                    <a:pt x="252" y="101"/>
                  </a:cubicBezTo>
                  <a:cubicBezTo>
                    <a:pt x="252" y="45"/>
                    <a:pt x="214" y="0"/>
                    <a:pt x="155" y="0"/>
                  </a:cubicBezTo>
                  <a:cubicBezTo>
                    <a:pt x="43" y="0"/>
                    <a:pt x="0" y="179"/>
                    <a:pt x="0" y="190"/>
                  </a:cubicBezTo>
                  <a:cubicBezTo>
                    <a:pt x="0" y="202"/>
                    <a:pt x="11" y="202"/>
                    <a:pt x="13" y="202"/>
                  </a:cubicBezTo>
                  <a:cubicBezTo>
                    <a:pt x="27" y="202"/>
                    <a:pt x="27" y="202"/>
                    <a:pt x="32" y="179"/>
                  </a:cubicBezTo>
                  <a:cubicBezTo>
                    <a:pt x="64" y="64"/>
                    <a:pt x="110" y="28"/>
                    <a:pt x="153" y="28"/>
                  </a:cubicBezTo>
                  <a:cubicBezTo>
                    <a:pt x="163" y="28"/>
                    <a:pt x="182" y="28"/>
                    <a:pt x="182" y="67"/>
                  </a:cubicBezTo>
                  <a:cubicBezTo>
                    <a:pt x="182" y="98"/>
                    <a:pt x="169" y="134"/>
                    <a:pt x="161" y="154"/>
                  </a:cubicBezTo>
                  <a:cubicBezTo>
                    <a:pt x="110" y="300"/>
                    <a:pt x="94" y="358"/>
                    <a:pt x="94" y="403"/>
                  </a:cubicBezTo>
                  <a:cubicBezTo>
                    <a:pt x="94" y="518"/>
                    <a:pt x="174" y="560"/>
                    <a:pt x="262" y="560"/>
                  </a:cubicBezTo>
                  <a:cubicBezTo>
                    <a:pt x="281" y="560"/>
                    <a:pt x="337" y="560"/>
                    <a:pt x="386" y="473"/>
                  </a:cubicBezTo>
                  <a:cubicBezTo>
                    <a:pt x="415" y="552"/>
                    <a:pt x="498" y="560"/>
                    <a:pt x="533" y="560"/>
                  </a:cubicBezTo>
                  <a:cubicBezTo>
                    <a:pt x="621" y="560"/>
                    <a:pt x="672" y="482"/>
                    <a:pt x="704" y="409"/>
                  </a:cubicBezTo>
                  <a:cubicBezTo>
                    <a:pt x="744" y="311"/>
                    <a:pt x="782" y="146"/>
                    <a:pt x="782" y="87"/>
                  </a:cubicBezTo>
                  <a:cubicBezTo>
                    <a:pt x="782" y="20"/>
                    <a:pt x="750" y="0"/>
                    <a:pt x="728" y="0"/>
                  </a:cubicBezTo>
                  <a:cubicBezTo>
                    <a:pt x="699" y="0"/>
                    <a:pt x="669" y="31"/>
                    <a:pt x="669" y="59"/>
                  </a:cubicBezTo>
                  <a:cubicBezTo>
                    <a:pt x="669" y="76"/>
                    <a:pt x="677" y="84"/>
                    <a:pt x="688" y="92"/>
                  </a:cubicBezTo>
                  <a:cubicBezTo>
                    <a:pt x="702" y="106"/>
                    <a:pt x="731" y="137"/>
                    <a:pt x="731" y="199"/>
                  </a:cubicBezTo>
                  <a:cubicBezTo>
                    <a:pt x="731" y="241"/>
                    <a:pt x="696" y="361"/>
                    <a:pt x="667" y="423"/>
                  </a:cubicBezTo>
                  <a:cubicBezTo>
                    <a:pt x="635" y="490"/>
                    <a:pt x="594" y="532"/>
                    <a:pt x="536" y="532"/>
                  </a:cubicBezTo>
                  <a:cubicBezTo>
                    <a:pt x="479" y="532"/>
                    <a:pt x="450" y="496"/>
                    <a:pt x="450" y="426"/>
                  </a:cubicBezTo>
                  <a:cubicBezTo>
                    <a:pt x="450" y="392"/>
                    <a:pt x="458" y="353"/>
                    <a:pt x="461" y="33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 name="Freeform 15">
              <a:extLst>
                <a:ext uri="{FF2B5EF4-FFF2-40B4-BE49-F238E27FC236}">
                  <a16:creationId xmlns:a16="http://schemas.microsoft.com/office/drawing/2014/main" id="{445EA28A-7B7F-974F-927B-E6EBCC8FF056}"/>
                </a:ext>
              </a:extLst>
            </p:cNvPr>
            <p:cNvSpPr/>
            <p:nvPr/>
          </p:nvSpPr>
          <p:spPr>
            <a:xfrm>
              <a:off x="2436840" y="2304720"/>
              <a:ext cx="99000" cy="443159"/>
            </a:xfrm>
            <a:custGeom>
              <a:avLst/>
              <a:gdLst/>
              <a:ahLst/>
              <a:cxnLst>
                <a:cxn ang="3cd4">
                  <a:pos x="hc" y="t"/>
                </a:cxn>
                <a:cxn ang="cd2">
                  <a:pos x="l" y="vc"/>
                </a:cxn>
                <a:cxn ang="cd4">
                  <a:pos x="hc" y="b"/>
                </a:cxn>
                <a:cxn ang="0">
                  <a:pos x="r" y="vc"/>
                </a:cxn>
              </a:cxnLst>
              <a:rect l="l" t="t" r="r" b="b"/>
              <a:pathLst>
                <a:path w="276" h="1232">
                  <a:moveTo>
                    <a:pt x="276" y="616"/>
                  </a:moveTo>
                  <a:cubicBezTo>
                    <a:pt x="276" y="521"/>
                    <a:pt x="262" y="372"/>
                    <a:pt x="198" y="232"/>
                  </a:cubicBezTo>
                  <a:cubicBezTo>
                    <a:pt x="126" y="81"/>
                    <a:pt x="24" y="0"/>
                    <a:pt x="11" y="0"/>
                  </a:cubicBezTo>
                  <a:cubicBezTo>
                    <a:pt x="5" y="0"/>
                    <a:pt x="0" y="6"/>
                    <a:pt x="0" y="11"/>
                  </a:cubicBezTo>
                  <a:cubicBezTo>
                    <a:pt x="0" y="17"/>
                    <a:pt x="0" y="20"/>
                    <a:pt x="21" y="42"/>
                  </a:cubicBezTo>
                  <a:cubicBezTo>
                    <a:pt x="139" y="162"/>
                    <a:pt x="206" y="358"/>
                    <a:pt x="206" y="616"/>
                  </a:cubicBezTo>
                  <a:cubicBezTo>
                    <a:pt x="206" y="826"/>
                    <a:pt x="163" y="1044"/>
                    <a:pt x="16" y="1198"/>
                  </a:cubicBezTo>
                  <a:cubicBezTo>
                    <a:pt x="0" y="1215"/>
                    <a:pt x="0" y="1218"/>
                    <a:pt x="0" y="1221"/>
                  </a:cubicBezTo>
                  <a:cubicBezTo>
                    <a:pt x="0" y="1229"/>
                    <a:pt x="5" y="1232"/>
                    <a:pt x="11" y="1232"/>
                  </a:cubicBezTo>
                  <a:cubicBezTo>
                    <a:pt x="24" y="1232"/>
                    <a:pt x="131" y="1148"/>
                    <a:pt x="201" y="991"/>
                  </a:cubicBezTo>
                  <a:cubicBezTo>
                    <a:pt x="262" y="857"/>
                    <a:pt x="276" y="720"/>
                    <a:pt x="276" y="6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 name="Freeform 16">
              <a:extLst>
                <a:ext uri="{FF2B5EF4-FFF2-40B4-BE49-F238E27FC236}">
                  <a16:creationId xmlns:a16="http://schemas.microsoft.com/office/drawing/2014/main" id="{DD82CDC2-E17B-D64E-95B7-A243A62A320D}"/>
                </a:ext>
              </a:extLst>
            </p:cNvPr>
            <p:cNvSpPr/>
            <p:nvPr/>
          </p:nvSpPr>
          <p:spPr>
            <a:xfrm>
              <a:off x="2717280" y="2473920"/>
              <a:ext cx="282240" cy="104400"/>
            </a:xfrm>
            <a:custGeom>
              <a:avLst/>
              <a:gdLst/>
              <a:ahLst/>
              <a:cxnLst>
                <a:cxn ang="3cd4">
                  <a:pos x="hc" y="t"/>
                </a:cxn>
                <a:cxn ang="cd2">
                  <a:pos x="l" y="vc"/>
                </a:cxn>
                <a:cxn ang="cd4">
                  <a:pos x="hc" y="b"/>
                </a:cxn>
                <a:cxn ang="0">
                  <a:pos x="r" y="vc"/>
                </a:cxn>
              </a:cxnLst>
              <a:rect l="l" t="t" r="r" b="b"/>
              <a:pathLst>
                <a:path w="785" h="291">
                  <a:moveTo>
                    <a:pt x="744" y="50"/>
                  </a:moveTo>
                  <a:cubicBezTo>
                    <a:pt x="763" y="50"/>
                    <a:pt x="785" y="50"/>
                    <a:pt x="785" y="25"/>
                  </a:cubicBezTo>
                  <a:cubicBezTo>
                    <a:pt x="785" y="0"/>
                    <a:pt x="763" y="0"/>
                    <a:pt x="747" y="0"/>
                  </a:cubicBezTo>
                  <a:lnTo>
                    <a:pt x="40" y="0"/>
                  </a:lnTo>
                  <a:cubicBezTo>
                    <a:pt x="21" y="0"/>
                    <a:pt x="0" y="0"/>
                    <a:pt x="0" y="25"/>
                  </a:cubicBezTo>
                  <a:cubicBezTo>
                    <a:pt x="0" y="50"/>
                    <a:pt x="21" y="50"/>
                    <a:pt x="40" y="50"/>
                  </a:cubicBezTo>
                  <a:close/>
                  <a:moveTo>
                    <a:pt x="747" y="291"/>
                  </a:moveTo>
                  <a:cubicBezTo>
                    <a:pt x="763" y="291"/>
                    <a:pt x="785" y="291"/>
                    <a:pt x="785" y="266"/>
                  </a:cubicBezTo>
                  <a:cubicBezTo>
                    <a:pt x="785" y="241"/>
                    <a:pt x="763" y="241"/>
                    <a:pt x="744" y="241"/>
                  </a:cubicBezTo>
                  <a:lnTo>
                    <a:pt x="40" y="241"/>
                  </a:lnTo>
                  <a:cubicBezTo>
                    <a:pt x="21" y="241"/>
                    <a:pt x="0" y="241"/>
                    <a:pt x="0" y="266"/>
                  </a:cubicBezTo>
                  <a:cubicBezTo>
                    <a:pt x="0" y="291"/>
                    <a:pt x="21" y="291"/>
                    <a:pt x="40" y="29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8" name="Freeform 17">
              <a:extLst>
                <a:ext uri="{FF2B5EF4-FFF2-40B4-BE49-F238E27FC236}">
                  <a16:creationId xmlns:a16="http://schemas.microsoft.com/office/drawing/2014/main" id="{6C0A13B7-F427-E04A-9F5A-9D0525D783F4}"/>
                </a:ext>
              </a:extLst>
            </p:cNvPr>
            <p:cNvSpPr/>
            <p:nvPr/>
          </p:nvSpPr>
          <p:spPr>
            <a:xfrm>
              <a:off x="3228480" y="2041560"/>
              <a:ext cx="140400" cy="295920"/>
            </a:xfrm>
            <a:custGeom>
              <a:avLst/>
              <a:gdLst/>
              <a:ahLst/>
              <a:cxnLst>
                <a:cxn ang="3cd4">
                  <a:pos x="hc" y="t"/>
                </a:cxn>
                <a:cxn ang="cd2">
                  <a:pos x="l" y="vc"/>
                </a:cxn>
                <a:cxn ang="cd4">
                  <a:pos x="hc" y="b"/>
                </a:cxn>
                <a:cxn ang="0">
                  <a:pos x="r" y="vc"/>
                </a:cxn>
              </a:cxnLst>
              <a:rect l="l" t="t" r="r" b="b"/>
              <a:pathLst>
                <a:path w="391" h="823">
                  <a:moveTo>
                    <a:pt x="244" y="31"/>
                  </a:moveTo>
                  <a:cubicBezTo>
                    <a:pt x="244" y="3"/>
                    <a:pt x="244" y="0"/>
                    <a:pt x="214" y="0"/>
                  </a:cubicBezTo>
                  <a:cubicBezTo>
                    <a:pt x="142" y="78"/>
                    <a:pt x="37" y="78"/>
                    <a:pt x="0" y="78"/>
                  </a:cubicBezTo>
                  <a:lnTo>
                    <a:pt x="0" y="118"/>
                  </a:lnTo>
                  <a:cubicBezTo>
                    <a:pt x="24" y="118"/>
                    <a:pt x="94" y="118"/>
                    <a:pt x="155" y="84"/>
                  </a:cubicBezTo>
                  <a:lnTo>
                    <a:pt x="155" y="725"/>
                  </a:lnTo>
                  <a:cubicBezTo>
                    <a:pt x="155" y="770"/>
                    <a:pt x="153" y="784"/>
                    <a:pt x="46" y="784"/>
                  </a:cubicBezTo>
                  <a:lnTo>
                    <a:pt x="8" y="784"/>
                  </a:lnTo>
                  <a:lnTo>
                    <a:pt x="8" y="823"/>
                  </a:lnTo>
                  <a:cubicBezTo>
                    <a:pt x="48" y="818"/>
                    <a:pt x="153" y="818"/>
                    <a:pt x="198" y="818"/>
                  </a:cubicBezTo>
                  <a:cubicBezTo>
                    <a:pt x="246" y="818"/>
                    <a:pt x="348" y="818"/>
                    <a:pt x="391" y="823"/>
                  </a:cubicBezTo>
                  <a:lnTo>
                    <a:pt x="391" y="784"/>
                  </a:lnTo>
                  <a:lnTo>
                    <a:pt x="353" y="784"/>
                  </a:lnTo>
                  <a:cubicBezTo>
                    <a:pt x="246" y="784"/>
                    <a:pt x="244" y="770"/>
                    <a:pt x="244" y="72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9" name="Freeform 18">
              <a:extLst>
                <a:ext uri="{FF2B5EF4-FFF2-40B4-BE49-F238E27FC236}">
                  <a16:creationId xmlns:a16="http://schemas.microsoft.com/office/drawing/2014/main" id="{2BDFC77D-91BA-D74F-803B-B2EF0E08D6AC}"/>
                </a:ext>
              </a:extLst>
            </p:cNvPr>
            <p:cNvSpPr/>
            <p:nvPr/>
          </p:nvSpPr>
          <p:spPr>
            <a:xfrm>
              <a:off x="3190680" y="2516040"/>
              <a:ext cx="212760" cy="18720"/>
            </a:xfrm>
            <a:custGeom>
              <a:avLst/>
              <a:gdLst/>
              <a:ahLst/>
              <a:cxnLst>
                <a:cxn ang="3cd4">
                  <a:pos x="hc" y="t"/>
                </a:cxn>
                <a:cxn ang="cd2">
                  <a:pos x="l" y="vc"/>
                </a:cxn>
                <a:cxn ang="cd4">
                  <a:pos x="hc" y="b"/>
                </a:cxn>
                <a:cxn ang="0">
                  <a:pos x="r" y="vc"/>
                </a:cxn>
              </a:cxnLst>
              <a:rect l="l" t="t" r="r" b="b"/>
              <a:pathLst>
                <a:path w="592" h="53">
                  <a:moveTo>
                    <a:pt x="295" y="53"/>
                  </a:moveTo>
                  <a:lnTo>
                    <a:pt x="0" y="53"/>
                  </a:lnTo>
                  <a:lnTo>
                    <a:pt x="0" y="0"/>
                  </a:lnTo>
                  <a:lnTo>
                    <a:pt x="592" y="0"/>
                  </a:lnTo>
                  <a:lnTo>
                    <a:pt x="592" y="53"/>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 name="Freeform 19">
              <a:extLst>
                <a:ext uri="{FF2B5EF4-FFF2-40B4-BE49-F238E27FC236}">
                  <a16:creationId xmlns:a16="http://schemas.microsoft.com/office/drawing/2014/main" id="{5A8178AF-0408-EE45-A0EE-170B9532B077}"/>
                </a:ext>
              </a:extLst>
            </p:cNvPr>
            <p:cNvSpPr/>
            <p:nvPr/>
          </p:nvSpPr>
          <p:spPr>
            <a:xfrm>
              <a:off x="3211920" y="2645280"/>
              <a:ext cx="169200" cy="295920"/>
            </a:xfrm>
            <a:custGeom>
              <a:avLst/>
              <a:gdLst/>
              <a:ahLst/>
              <a:cxnLst>
                <a:cxn ang="3cd4">
                  <a:pos x="hc" y="t"/>
                </a:cxn>
                <a:cxn ang="cd2">
                  <a:pos x="l" y="vc"/>
                </a:cxn>
                <a:cxn ang="cd4">
                  <a:pos x="hc" y="b"/>
                </a:cxn>
                <a:cxn ang="0">
                  <a:pos x="r" y="vc"/>
                </a:cxn>
              </a:cxnLst>
              <a:rect l="l" t="t" r="r" b="b"/>
              <a:pathLst>
                <a:path w="471" h="823">
                  <a:moveTo>
                    <a:pt x="91" y="728"/>
                  </a:moveTo>
                  <a:lnTo>
                    <a:pt x="217" y="599"/>
                  </a:lnTo>
                  <a:cubicBezTo>
                    <a:pt x="402" y="428"/>
                    <a:pt x="471" y="364"/>
                    <a:pt x="471" y="241"/>
                  </a:cubicBezTo>
                  <a:cubicBezTo>
                    <a:pt x="471" y="98"/>
                    <a:pt x="367" y="0"/>
                    <a:pt x="222" y="0"/>
                  </a:cubicBezTo>
                  <a:cubicBezTo>
                    <a:pt x="88" y="0"/>
                    <a:pt x="0" y="115"/>
                    <a:pt x="0" y="224"/>
                  </a:cubicBezTo>
                  <a:cubicBezTo>
                    <a:pt x="0" y="291"/>
                    <a:pt x="59" y="291"/>
                    <a:pt x="62" y="291"/>
                  </a:cubicBezTo>
                  <a:cubicBezTo>
                    <a:pt x="83" y="291"/>
                    <a:pt x="123" y="277"/>
                    <a:pt x="123" y="227"/>
                  </a:cubicBezTo>
                  <a:cubicBezTo>
                    <a:pt x="123" y="196"/>
                    <a:pt x="102" y="162"/>
                    <a:pt x="62" y="162"/>
                  </a:cubicBezTo>
                  <a:cubicBezTo>
                    <a:pt x="51" y="162"/>
                    <a:pt x="51" y="162"/>
                    <a:pt x="46" y="165"/>
                  </a:cubicBezTo>
                  <a:cubicBezTo>
                    <a:pt x="72" y="84"/>
                    <a:pt x="137" y="39"/>
                    <a:pt x="206" y="39"/>
                  </a:cubicBezTo>
                  <a:cubicBezTo>
                    <a:pt x="313" y="39"/>
                    <a:pt x="364" y="137"/>
                    <a:pt x="364" y="241"/>
                  </a:cubicBezTo>
                  <a:cubicBezTo>
                    <a:pt x="364" y="339"/>
                    <a:pt x="305" y="437"/>
                    <a:pt x="241" y="512"/>
                  </a:cubicBezTo>
                  <a:lnTo>
                    <a:pt x="13" y="776"/>
                  </a:lnTo>
                  <a:cubicBezTo>
                    <a:pt x="0" y="790"/>
                    <a:pt x="0" y="792"/>
                    <a:pt x="0" y="823"/>
                  </a:cubicBezTo>
                  <a:lnTo>
                    <a:pt x="439" y="823"/>
                  </a:lnTo>
                  <a:lnTo>
                    <a:pt x="471" y="608"/>
                  </a:lnTo>
                  <a:lnTo>
                    <a:pt x="442" y="608"/>
                  </a:lnTo>
                  <a:cubicBezTo>
                    <a:pt x="436" y="644"/>
                    <a:pt x="428" y="700"/>
                    <a:pt x="418" y="717"/>
                  </a:cubicBezTo>
                  <a:cubicBezTo>
                    <a:pt x="407" y="728"/>
                    <a:pt x="329" y="728"/>
                    <a:pt x="305" y="72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 name="Freeform 20">
              <a:extLst>
                <a:ext uri="{FF2B5EF4-FFF2-40B4-BE49-F238E27FC236}">
                  <a16:creationId xmlns:a16="http://schemas.microsoft.com/office/drawing/2014/main" id="{70AD3AE2-D9C3-664C-95D6-34C17D3DBC9D}"/>
                </a:ext>
              </a:extLst>
            </p:cNvPr>
            <p:cNvSpPr/>
            <p:nvPr/>
          </p:nvSpPr>
          <p:spPr>
            <a:xfrm>
              <a:off x="3600360" y="2127240"/>
              <a:ext cx="161640" cy="797040"/>
            </a:xfrm>
            <a:custGeom>
              <a:avLst/>
              <a:gdLst/>
              <a:ahLst/>
              <a:cxnLst>
                <a:cxn ang="3cd4">
                  <a:pos x="hc" y="t"/>
                </a:cxn>
                <a:cxn ang="cd2">
                  <a:pos x="l" y="vc"/>
                </a:cxn>
                <a:cxn ang="cd4">
                  <a:pos x="hc" y="b"/>
                </a:cxn>
                <a:cxn ang="0">
                  <a:pos x="r" y="vc"/>
                </a:cxn>
              </a:cxnLst>
              <a:rect l="l" t="t" r="r" b="b"/>
              <a:pathLst>
                <a:path w="450" h="2215">
                  <a:moveTo>
                    <a:pt x="396" y="2203"/>
                  </a:moveTo>
                  <a:cubicBezTo>
                    <a:pt x="399" y="2203"/>
                    <a:pt x="410" y="2215"/>
                    <a:pt x="410" y="2215"/>
                  </a:cubicBezTo>
                  <a:lnTo>
                    <a:pt x="436" y="2215"/>
                  </a:lnTo>
                  <a:cubicBezTo>
                    <a:pt x="439" y="2215"/>
                    <a:pt x="450" y="2215"/>
                    <a:pt x="450" y="2203"/>
                  </a:cubicBezTo>
                  <a:cubicBezTo>
                    <a:pt x="450" y="2198"/>
                    <a:pt x="447" y="2195"/>
                    <a:pt x="444" y="2192"/>
                  </a:cubicBezTo>
                  <a:cubicBezTo>
                    <a:pt x="402" y="2147"/>
                    <a:pt x="337" y="2080"/>
                    <a:pt x="265" y="1946"/>
                  </a:cubicBezTo>
                  <a:cubicBezTo>
                    <a:pt x="137" y="1708"/>
                    <a:pt x="91" y="1403"/>
                    <a:pt x="91" y="1109"/>
                  </a:cubicBezTo>
                  <a:cubicBezTo>
                    <a:pt x="91" y="563"/>
                    <a:pt x="238" y="241"/>
                    <a:pt x="447" y="22"/>
                  </a:cubicBezTo>
                  <a:cubicBezTo>
                    <a:pt x="450" y="20"/>
                    <a:pt x="450" y="14"/>
                    <a:pt x="450" y="11"/>
                  </a:cubicBezTo>
                  <a:cubicBezTo>
                    <a:pt x="450" y="0"/>
                    <a:pt x="442" y="0"/>
                    <a:pt x="428" y="0"/>
                  </a:cubicBezTo>
                  <a:cubicBezTo>
                    <a:pt x="412" y="0"/>
                    <a:pt x="410" y="0"/>
                    <a:pt x="399" y="11"/>
                  </a:cubicBezTo>
                  <a:cubicBezTo>
                    <a:pt x="287" y="112"/>
                    <a:pt x="161" y="283"/>
                    <a:pt x="78" y="543"/>
                  </a:cubicBezTo>
                  <a:cubicBezTo>
                    <a:pt x="27" y="706"/>
                    <a:pt x="0" y="902"/>
                    <a:pt x="0" y="1106"/>
                  </a:cubicBezTo>
                  <a:cubicBezTo>
                    <a:pt x="0" y="1400"/>
                    <a:pt x="51" y="1730"/>
                    <a:pt x="236" y="2016"/>
                  </a:cubicBezTo>
                  <a:cubicBezTo>
                    <a:pt x="268" y="2063"/>
                    <a:pt x="313" y="2114"/>
                    <a:pt x="313" y="2114"/>
                  </a:cubicBezTo>
                  <a:cubicBezTo>
                    <a:pt x="324" y="2131"/>
                    <a:pt x="340" y="2150"/>
                    <a:pt x="351" y="21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2" name="Freeform 21">
              <a:extLst>
                <a:ext uri="{FF2B5EF4-FFF2-40B4-BE49-F238E27FC236}">
                  <a16:creationId xmlns:a16="http://schemas.microsoft.com/office/drawing/2014/main" id="{8874E1DE-B52E-2B42-B2BB-34B840CDBA22}"/>
                </a:ext>
              </a:extLst>
            </p:cNvPr>
            <p:cNvSpPr/>
            <p:nvPr/>
          </p:nvSpPr>
          <p:spPr>
            <a:xfrm>
              <a:off x="3789360" y="2440800"/>
              <a:ext cx="173160" cy="201240"/>
            </a:xfrm>
            <a:custGeom>
              <a:avLst/>
              <a:gdLst/>
              <a:ahLst/>
              <a:cxnLst>
                <a:cxn ang="3cd4">
                  <a:pos x="hc" y="t"/>
                </a:cxn>
                <a:cxn ang="cd2">
                  <a:pos x="l" y="vc"/>
                </a:cxn>
                <a:cxn ang="cd4">
                  <a:pos x="hc" y="b"/>
                </a:cxn>
                <a:cxn ang="0">
                  <a:pos x="r" y="vc"/>
                </a:cxn>
              </a:cxnLst>
              <a:rect l="l" t="t" r="r" b="b"/>
              <a:pathLst>
                <a:path w="482" h="560">
                  <a:moveTo>
                    <a:pt x="70" y="473"/>
                  </a:moveTo>
                  <a:cubicBezTo>
                    <a:pt x="67" y="493"/>
                    <a:pt x="59" y="521"/>
                    <a:pt x="59" y="526"/>
                  </a:cubicBezTo>
                  <a:cubicBezTo>
                    <a:pt x="59" y="549"/>
                    <a:pt x="75" y="560"/>
                    <a:pt x="94" y="560"/>
                  </a:cubicBezTo>
                  <a:cubicBezTo>
                    <a:pt x="107" y="560"/>
                    <a:pt x="129" y="549"/>
                    <a:pt x="137" y="526"/>
                  </a:cubicBezTo>
                  <a:cubicBezTo>
                    <a:pt x="139" y="521"/>
                    <a:pt x="179" y="353"/>
                    <a:pt x="185" y="330"/>
                  </a:cubicBezTo>
                  <a:cubicBezTo>
                    <a:pt x="193" y="288"/>
                    <a:pt x="214" y="202"/>
                    <a:pt x="222" y="168"/>
                  </a:cubicBezTo>
                  <a:cubicBezTo>
                    <a:pt x="228" y="154"/>
                    <a:pt x="260" y="95"/>
                    <a:pt x="289" y="67"/>
                  </a:cubicBezTo>
                  <a:cubicBezTo>
                    <a:pt x="297" y="59"/>
                    <a:pt x="332" y="28"/>
                    <a:pt x="383" y="28"/>
                  </a:cubicBezTo>
                  <a:cubicBezTo>
                    <a:pt x="415" y="28"/>
                    <a:pt x="431" y="42"/>
                    <a:pt x="434" y="42"/>
                  </a:cubicBezTo>
                  <a:cubicBezTo>
                    <a:pt x="396" y="48"/>
                    <a:pt x="372" y="78"/>
                    <a:pt x="372" y="109"/>
                  </a:cubicBezTo>
                  <a:cubicBezTo>
                    <a:pt x="372" y="129"/>
                    <a:pt x="386" y="154"/>
                    <a:pt x="418" y="154"/>
                  </a:cubicBezTo>
                  <a:cubicBezTo>
                    <a:pt x="447" y="154"/>
                    <a:pt x="482" y="126"/>
                    <a:pt x="482" y="81"/>
                  </a:cubicBezTo>
                  <a:cubicBezTo>
                    <a:pt x="482" y="36"/>
                    <a:pt x="444" y="0"/>
                    <a:pt x="383" y="0"/>
                  </a:cubicBezTo>
                  <a:cubicBezTo>
                    <a:pt x="305" y="0"/>
                    <a:pt x="254" y="62"/>
                    <a:pt x="233" y="95"/>
                  </a:cubicBezTo>
                  <a:cubicBezTo>
                    <a:pt x="222" y="39"/>
                    <a:pt x="179" y="0"/>
                    <a:pt x="123" y="0"/>
                  </a:cubicBezTo>
                  <a:cubicBezTo>
                    <a:pt x="70" y="0"/>
                    <a:pt x="48" y="48"/>
                    <a:pt x="37" y="70"/>
                  </a:cubicBezTo>
                  <a:cubicBezTo>
                    <a:pt x="16" y="112"/>
                    <a:pt x="0" y="188"/>
                    <a:pt x="0" y="190"/>
                  </a:cubicBezTo>
                  <a:cubicBezTo>
                    <a:pt x="0" y="202"/>
                    <a:pt x="11" y="202"/>
                    <a:pt x="13" y="202"/>
                  </a:cubicBezTo>
                  <a:cubicBezTo>
                    <a:pt x="27" y="202"/>
                    <a:pt x="27" y="202"/>
                    <a:pt x="35" y="174"/>
                  </a:cubicBezTo>
                  <a:cubicBezTo>
                    <a:pt x="54" y="87"/>
                    <a:pt x="78" y="28"/>
                    <a:pt x="120" y="28"/>
                  </a:cubicBezTo>
                  <a:cubicBezTo>
                    <a:pt x="142" y="28"/>
                    <a:pt x="158" y="36"/>
                    <a:pt x="158" y="84"/>
                  </a:cubicBezTo>
                  <a:cubicBezTo>
                    <a:pt x="158" y="109"/>
                    <a:pt x="153" y="123"/>
                    <a:pt x="139" y="18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3" name="Freeform 22">
              <a:extLst>
                <a:ext uri="{FF2B5EF4-FFF2-40B4-BE49-F238E27FC236}">
                  <a16:creationId xmlns:a16="http://schemas.microsoft.com/office/drawing/2014/main" id="{21967D0C-F929-6942-BE77-E9308390C3F6}"/>
                </a:ext>
              </a:extLst>
            </p:cNvPr>
            <p:cNvSpPr/>
            <p:nvPr/>
          </p:nvSpPr>
          <p:spPr>
            <a:xfrm>
              <a:off x="4096800" y="2378160"/>
              <a:ext cx="282240" cy="295920"/>
            </a:xfrm>
            <a:custGeom>
              <a:avLst/>
              <a:gdLst/>
              <a:ahLst/>
              <a:cxnLst>
                <a:cxn ang="3cd4">
                  <a:pos x="hc" y="t"/>
                </a:cxn>
                <a:cxn ang="cd2">
                  <a:pos x="l" y="vc"/>
                </a:cxn>
                <a:cxn ang="cd4">
                  <a:pos x="hc" y="b"/>
                </a:cxn>
                <a:cxn ang="0">
                  <a:pos x="r" y="vc"/>
                </a:cxn>
              </a:cxnLst>
              <a:rect l="l" t="t" r="r" b="b"/>
              <a:pathLst>
                <a:path w="785" h="823">
                  <a:moveTo>
                    <a:pt x="418" y="437"/>
                  </a:moveTo>
                  <a:lnTo>
                    <a:pt x="747" y="437"/>
                  </a:lnTo>
                  <a:cubicBezTo>
                    <a:pt x="763" y="437"/>
                    <a:pt x="785" y="437"/>
                    <a:pt x="785" y="412"/>
                  </a:cubicBezTo>
                  <a:cubicBezTo>
                    <a:pt x="785" y="386"/>
                    <a:pt x="763" y="386"/>
                    <a:pt x="747" y="386"/>
                  </a:cubicBezTo>
                  <a:lnTo>
                    <a:pt x="418" y="386"/>
                  </a:lnTo>
                  <a:lnTo>
                    <a:pt x="418" y="42"/>
                  </a:lnTo>
                  <a:cubicBezTo>
                    <a:pt x="418" y="22"/>
                    <a:pt x="418" y="0"/>
                    <a:pt x="394" y="0"/>
                  </a:cubicBezTo>
                  <a:cubicBezTo>
                    <a:pt x="370" y="0"/>
                    <a:pt x="370" y="22"/>
                    <a:pt x="370" y="42"/>
                  </a:cubicBezTo>
                  <a:lnTo>
                    <a:pt x="370" y="386"/>
                  </a:lnTo>
                  <a:lnTo>
                    <a:pt x="40" y="386"/>
                  </a:lnTo>
                  <a:cubicBezTo>
                    <a:pt x="21" y="386"/>
                    <a:pt x="0" y="386"/>
                    <a:pt x="0" y="412"/>
                  </a:cubicBezTo>
                  <a:cubicBezTo>
                    <a:pt x="0" y="437"/>
                    <a:pt x="21" y="437"/>
                    <a:pt x="40" y="437"/>
                  </a:cubicBezTo>
                  <a:lnTo>
                    <a:pt x="370" y="437"/>
                  </a:lnTo>
                  <a:lnTo>
                    <a:pt x="370" y="781"/>
                  </a:lnTo>
                  <a:cubicBezTo>
                    <a:pt x="370" y="798"/>
                    <a:pt x="370" y="823"/>
                    <a:pt x="394" y="823"/>
                  </a:cubicBezTo>
                  <a:cubicBezTo>
                    <a:pt x="418" y="823"/>
                    <a:pt x="418" y="798"/>
                    <a:pt x="418" y="78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4" name="Freeform 23">
              <a:extLst>
                <a:ext uri="{FF2B5EF4-FFF2-40B4-BE49-F238E27FC236}">
                  <a16:creationId xmlns:a16="http://schemas.microsoft.com/office/drawing/2014/main" id="{FE8743A5-1BE5-EA40-A32D-D7ED3FDE5725}"/>
                </a:ext>
              </a:extLst>
            </p:cNvPr>
            <p:cNvSpPr/>
            <p:nvPr/>
          </p:nvSpPr>
          <p:spPr>
            <a:xfrm>
              <a:off x="4502520" y="2440800"/>
              <a:ext cx="223200" cy="291960"/>
            </a:xfrm>
            <a:custGeom>
              <a:avLst/>
              <a:gdLst/>
              <a:ahLst/>
              <a:cxnLst>
                <a:cxn ang="3cd4">
                  <a:pos x="hc" y="t"/>
                </a:cxn>
                <a:cxn ang="cd2">
                  <a:pos x="l" y="vc"/>
                </a:cxn>
                <a:cxn ang="cd4">
                  <a:pos x="hc" y="b"/>
                </a:cxn>
                <a:cxn ang="0">
                  <a:pos x="r" y="vc"/>
                </a:cxn>
              </a:cxnLst>
              <a:rect l="l" t="t" r="r" b="b"/>
              <a:pathLst>
                <a:path w="621" h="812">
                  <a:moveTo>
                    <a:pt x="27" y="232"/>
                  </a:moveTo>
                  <a:cubicBezTo>
                    <a:pt x="72" y="90"/>
                    <a:pt x="201" y="90"/>
                    <a:pt x="214" y="90"/>
                  </a:cubicBezTo>
                  <a:cubicBezTo>
                    <a:pt x="394" y="90"/>
                    <a:pt x="407" y="305"/>
                    <a:pt x="407" y="403"/>
                  </a:cubicBezTo>
                  <a:cubicBezTo>
                    <a:pt x="407" y="479"/>
                    <a:pt x="402" y="498"/>
                    <a:pt x="391" y="524"/>
                  </a:cubicBezTo>
                  <a:cubicBezTo>
                    <a:pt x="367" y="613"/>
                    <a:pt x="332" y="756"/>
                    <a:pt x="332" y="790"/>
                  </a:cubicBezTo>
                  <a:cubicBezTo>
                    <a:pt x="332" y="804"/>
                    <a:pt x="337" y="812"/>
                    <a:pt x="345" y="812"/>
                  </a:cubicBezTo>
                  <a:cubicBezTo>
                    <a:pt x="361" y="812"/>
                    <a:pt x="372" y="784"/>
                    <a:pt x="383" y="736"/>
                  </a:cubicBezTo>
                  <a:cubicBezTo>
                    <a:pt x="412" y="633"/>
                    <a:pt x="423" y="563"/>
                    <a:pt x="428" y="524"/>
                  </a:cubicBezTo>
                  <a:cubicBezTo>
                    <a:pt x="431" y="510"/>
                    <a:pt x="431" y="493"/>
                    <a:pt x="436" y="476"/>
                  </a:cubicBezTo>
                  <a:cubicBezTo>
                    <a:pt x="474" y="356"/>
                    <a:pt x="552" y="171"/>
                    <a:pt x="597" y="73"/>
                  </a:cubicBezTo>
                  <a:cubicBezTo>
                    <a:pt x="605" y="59"/>
                    <a:pt x="621" y="31"/>
                    <a:pt x="621" y="25"/>
                  </a:cubicBezTo>
                  <a:cubicBezTo>
                    <a:pt x="621" y="14"/>
                    <a:pt x="608" y="14"/>
                    <a:pt x="605" y="14"/>
                  </a:cubicBezTo>
                  <a:cubicBezTo>
                    <a:pt x="602" y="14"/>
                    <a:pt x="594" y="14"/>
                    <a:pt x="592" y="22"/>
                  </a:cubicBezTo>
                  <a:cubicBezTo>
                    <a:pt x="530" y="140"/>
                    <a:pt x="482" y="263"/>
                    <a:pt x="436" y="386"/>
                  </a:cubicBezTo>
                  <a:cubicBezTo>
                    <a:pt x="434" y="350"/>
                    <a:pt x="434" y="255"/>
                    <a:pt x="388" y="134"/>
                  </a:cubicBezTo>
                  <a:cubicBezTo>
                    <a:pt x="359" y="62"/>
                    <a:pt x="311" y="0"/>
                    <a:pt x="230" y="0"/>
                  </a:cubicBezTo>
                  <a:cubicBezTo>
                    <a:pt x="83" y="0"/>
                    <a:pt x="0" y="188"/>
                    <a:pt x="0" y="227"/>
                  </a:cubicBezTo>
                  <a:cubicBezTo>
                    <a:pt x="0" y="238"/>
                    <a:pt x="11" y="238"/>
                    <a:pt x="21" y="23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5" name="Freeform 24">
              <a:extLst>
                <a:ext uri="{FF2B5EF4-FFF2-40B4-BE49-F238E27FC236}">
                  <a16:creationId xmlns:a16="http://schemas.microsoft.com/office/drawing/2014/main" id="{3E87CC64-CC85-B842-8C48-C45A779A1256}"/>
                </a:ext>
              </a:extLst>
            </p:cNvPr>
            <p:cNvSpPr/>
            <p:nvPr/>
          </p:nvSpPr>
          <p:spPr>
            <a:xfrm>
              <a:off x="4821840" y="2440800"/>
              <a:ext cx="331200" cy="196200"/>
            </a:xfrm>
            <a:custGeom>
              <a:avLst/>
              <a:gdLst/>
              <a:ahLst/>
              <a:cxnLst>
                <a:cxn ang="3cd4">
                  <a:pos x="hc" y="t"/>
                </a:cxn>
                <a:cxn ang="cd2">
                  <a:pos x="l" y="vc"/>
                </a:cxn>
                <a:cxn ang="cd4">
                  <a:pos x="hc" y="b"/>
                </a:cxn>
                <a:cxn ang="0">
                  <a:pos x="r" y="vc"/>
                </a:cxn>
              </a:cxnLst>
              <a:rect l="l" t="t" r="r" b="b"/>
              <a:pathLst>
                <a:path w="921" h="546">
                  <a:moveTo>
                    <a:pt x="91" y="120"/>
                  </a:moveTo>
                  <a:lnTo>
                    <a:pt x="91" y="454"/>
                  </a:lnTo>
                  <a:cubicBezTo>
                    <a:pt x="91" y="507"/>
                    <a:pt x="78" y="507"/>
                    <a:pt x="0" y="507"/>
                  </a:cubicBezTo>
                  <a:lnTo>
                    <a:pt x="0" y="546"/>
                  </a:lnTo>
                  <a:cubicBezTo>
                    <a:pt x="40" y="546"/>
                    <a:pt x="102" y="543"/>
                    <a:pt x="134" y="543"/>
                  </a:cubicBezTo>
                  <a:cubicBezTo>
                    <a:pt x="163" y="543"/>
                    <a:pt x="225" y="546"/>
                    <a:pt x="265" y="546"/>
                  </a:cubicBezTo>
                  <a:lnTo>
                    <a:pt x="265" y="507"/>
                  </a:lnTo>
                  <a:cubicBezTo>
                    <a:pt x="187" y="507"/>
                    <a:pt x="174" y="507"/>
                    <a:pt x="174" y="454"/>
                  </a:cubicBezTo>
                  <a:lnTo>
                    <a:pt x="174" y="224"/>
                  </a:lnTo>
                  <a:cubicBezTo>
                    <a:pt x="174" y="95"/>
                    <a:pt x="257" y="28"/>
                    <a:pt x="332" y="28"/>
                  </a:cubicBezTo>
                  <a:cubicBezTo>
                    <a:pt x="407" y="28"/>
                    <a:pt x="420" y="95"/>
                    <a:pt x="420" y="165"/>
                  </a:cubicBezTo>
                  <a:lnTo>
                    <a:pt x="420" y="454"/>
                  </a:lnTo>
                  <a:cubicBezTo>
                    <a:pt x="420" y="507"/>
                    <a:pt x="407" y="507"/>
                    <a:pt x="327" y="507"/>
                  </a:cubicBezTo>
                  <a:lnTo>
                    <a:pt x="327" y="546"/>
                  </a:lnTo>
                  <a:cubicBezTo>
                    <a:pt x="370" y="546"/>
                    <a:pt x="428" y="543"/>
                    <a:pt x="461" y="543"/>
                  </a:cubicBezTo>
                  <a:cubicBezTo>
                    <a:pt x="493" y="543"/>
                    <a:pt x="554" y="546"/>
                    <a:pt x="594" y="546"/>
                  </a:cubicBezTo>
                  <a:lnTo>
                    <a:pt x="594" y="507"/>
                  </a:lnTo>
                  <a:cubicBezTo>
                    <a:pt x="514" y="507"/>
                    <a:pt x="501" y="507"/>
                    <a:pt x="501" y="454"/>
                  </a:cubicBezTo>
                  <a:lnTo>
                    <a:pt x="501" y="224"/>
                  </a:lnTo>
                  <a:cubicBezTo>
                    <a:pt x="501" y="95"/>
                    <a:pt x="586" y="28"/>
                    <a:pt x="661" y="28"/>
                  </a:cubicBezTo>
                  <a:cubicBezTo>
                    <a:pt x="734" y="28"/>
                    <a:pt x="747" y="95"/>
                    <a:pt x="747" y="165"/>
                  </a:cubicBezTo>
                  <a:lnTo>
                    <a:pt x="747" y="454"/>
                  </a:lnTo>
                  <a:cubicBezTo>
                    <a:pt x="747" y="507"/>
                    <a:pt x="734" y="507"/>
                    <a:pt x="656" y="507"/>
                  </a:cubicBezTo>
                  <a:lnTo>
                    <a:pt x="656" y="546"/>
                  </a:lnTo>
                  <a:cubicBezTo>
                    <a:pt x="696" y="546"/>
                    <a:pt x="758" y="543"/>
                    <a:pt x="790" y="543"/>
                  </a:cubicBezTo>
                  <a:cubicBezTo>
                    <a:pt x="819" y="543"/>
                    <a:pt x="881" y="546"/>
                    <a:pt x="921" y="546"/>
                  </a:cubicBezTo>
                  <a:lnTo>
                    <a:pt x="921" y="507"/>
                  </a:lnTo>
                  <a:cubicBezTo>
                    <a:pt x="860" y="507"/>
                    <a:pt x="830" y="507"/>
                    <a:pt x="830" y="470"/>
                  </a:cubicBezTo>
                  <a:lnTo>
                    <a:pt x="830" y="235"/>
                  </a:lnTo>
                  <a:cubicBezTo>
                    <a:pt x="830" y="129"/>
                    <a:pt x="830" y="90"/>
                    <a:pt x="793" y="45"/>
                  </a:cubicBezTo>
                  <a:cubicBezTo>
                    <a:pt x="777" y="25"/>
                    <a:pt x="736" y="0"/>
                    <a:pt x="669" y="0"/>
                  </a:cubicBezTo>
                  <a:cubicBezTo>
                    <a:pt x="570" y="0"/>
                    <a:pt x="517" y="73"/>
                    <a:pt x="498" y="120"/>
                  </a:cubicBezTo>
                  <a:cubicBezTo>
                    <a:pt x="482" y="14"/>
                    <a:pt x="394" y="0"/>
                    <a:pt x="340" y="0"/>
                  </a:cubicBezTo>
                  <a:cubicBezTo>
                    <a:pt x="254" y="0"/>
                    <a:pt x="198" y="53"/>
                    <a:pt x="166" y="129"/>
                  </a:cubicBezTo>
                  <a:lnTo>
                    <a:pt x="166" y="0"/>
                  </a:lnTo>
                  <a:lnTo>
                    <a:pt x="0" y="14"/>
                  </a:lnTo>
                  <a:lnTo>
                    <a:pt x="0" y="53"/>
                  </a:lnTo>
                  <a:cubicBezTo>
                    <a:pt x="83" y="53"/>
                    <a:pt x="91" y="62"/>
                    <a:pt x="91" y="12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6" name="Freeform 25">
              <a:extLst>
                <a:ext uri="{FF2B5EF4-FFF2-40B4-BE49-F238E27FC236}">
                  <a16:creationId xmlns:a16="http://schemas.microsoft.com/office/drawing/2014/main" id="{25AEE62A-B4AC-D348-B5B3-09E271A670E2}"/>
                </a:ext>
              </a:extLst>
            </p:cNvPr>
            <p:cNvSpPr/>
            <p:nvPr/>
          </p:nvSpPr>
          <p:spPr>
            <a:xfrm>
              <a:off x="5177520" y="2437560"/>
              <a:ext cx="191520" cy="204120"/>
            </a:xfrm>
            <a:custGeom>
              <a:avLst/>
              <a:gdLst/>
              <a:ahLst/>
              <a:cxnLst>
                <a:cxn ang="3cd4">
                  <a:pos x="hc" y="t"/>
                </a:cxn>
                <a:cxn ang="cd2">
                  <a:pos x="l" y="vc"/>
                </a:cxn>
                <a:cxn ang="cd4">
                  <a:pos x="hc" y="b"/>
                </a:cxn>
                <a:cxn ang="0">
                  <a:pos x="r" y="vc"/>
                </a:cxn>
              </a:cxnLst>
              <a:rect l="l" t="t" r="r" b="b"/>
              <a:pathLst>
                <a:path w="533" h="568">
                  <a:moveTo>
                    <a:pt x="345" y="459"/>
                  </a:moveTo>
                  <a:cubicBezTo>
                    <a:pt x="348" y="510"/>
                    <a:pt x="380" y="560"/>
                    <a:pt x="436" y="560"/>
                  </a:cubicBezTo>
                  <a:cubicBezTo>
                    <a:pt x="461" y="560"/>
                    <a:pt x="533" y="543"/>
                    <a:pt x="533" y="442"/>
                  </a:cubicBezTo>
                  <a:lnTo>
                    <a:pt x="533" y="375"/>
                  </a:lnTo>
                  <a:lnTo>
                    <a:pt x="503" y="375"/>
                  </a:lnTo>
                  <a:lnTo>
                    <a:pt x="503" y="442"/>
                  </a:lnTo>
                  <a:cubicBezTo>
                    <a:pt x="503" y="515"/>
                    <a:pt x="474" y="524"/>
                    <a:pt x="461" y="524"/>
                  </a:cubicBezTo>
                  <a:cubicBezTo>
                    <a:pt x="423" y="524"/>
                    <a:pt x="418" y="468"/>
                    <a:pt x="418" y="462"/>
                  </a:cubicBezTo>
                  <a:lnTo>
                    <a:pt x="418" y="213"/>
                  </a:lnTo>
                  <a:cubicBezTo>
                    <a:pt x="418" y="162"/>
                    <a:pt x="418" y="115"/>
                    <a:pt x="375" y="67"/>
                  </a:cubicBezTo>
                  <a:cubicBezTo>
                    <a:pt x="329" y="20"/>
                    <a:pt x="270" y="0"/>
                    <a:pt x="214" y="0"/>
                  </a:cubicBezTo>
                  <a:cubicBezTo>
                    <a:pt x="115" y="0"/>
                    <a:pt x="35" y="59"/>
                    <a:pt x="35" y="140"/>
                  </a:cubicBezTo>
                  <a:cubicBezTo>
                    <a:pt x="35" y="176"/>
                    <a:pt x="59" y="199"/>
                    <a:pt x="88" y="199"/>
                  </a:cubicBezTo>
                  <a:cubicBezTo>
                    <a:pt x="123" y="199"/>
                    <a:pt x="142" y="174"/>
                    <a:pt x="142" y="140"/>
                  </a:cubicBezTo>
                  <a:cubicBezTo>
                    <a:pt x="142" y="126"/>
                    <a:pt x="137" y="84"/>
                    <a:pt x="83" y="84"/>
                  </a:cubicBezTo>
                  <a:cubicBezTo>
                    <a:pt x="115" y="42"/>
                    <a:pt x="171" y="28"/>
                    <a:pt x="212" y="28"/>
                  </a:cubicBezTo>
                  <a:cubicBezTo>
                    <a:pt x="268" y="28"/>
                    <a:pt x="335" y="76"/>
                    <a:pt x="335" y="185"/>
                  </a:cubicBezTo>
                  <a:lnTo>
                    <a:pt x="335" y="232"/>
                  </a:lnTo>
                  <a:cubicBezTo>
                    <a:pt x="276" y="235"/>
                    <a:pt x="193" y="238"/>
                    <a:pt x="118" y="274"/>
                  </a:cubicBezTo>
                  <a:cubicBezTo>
                    <a:pt x="29" y="316"/>
                    <a:pt x="0" y="381"/>
                    <a:pt x="0" y="437"/>
                  </a:cubicBezTo>
                  <a:cubicBezTo>
                    <a:pt x="0" y="538"/>
                    <a:pt x="115" y="568"/>
                    <a:pt x="190" y="568"/>
                  </a:cubicBezTo>
                  <a:cubicBezTo>
                    <a:pt x="268" y="568"/>
                    <a:pt x="321" y="518"/>
                    <a:pt x="345" y="459"/>
                  </a:cubicBezTo>
                  <a:close/>
                  <a:moveTo>
                    <a:pt x="335" y="258"/>
                  </a:moveTo>
                  <a:lnTo>
                    <a:pt x="335" y="381"/>
                  </a:lnTo>
                  <a:cubicBezTo>
                    <a:pt x="335" y="498"/>
                    <a:pt x="252" y="540"/>
                    <a:pt x="198" y="540"/>
                  </a:cubicBezTo>
                  <a:cubicBezTo>
                    <a:pt x="139" y="540"/>
                    <a:pt x="91" y="496"/>
                    <a:pt x="91" y="434"/>
                  </a:cubicBezTo>
                  <a:cubicBezTo>
                    <a:pt x="91" y="367"/>
                    <a:pt x="142" y="263"/>
                    <a:pt x="335" y="25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 name="Freeform 26">
              <a:extLst>
                <a:ext uri="{FF2B5EF4-FFF2-40B4-BE49-F238E27FC236}">
                  <a16:creationId xmlns:a16="http://schemas.microsoft.com/office/drawing/2014/main" id="{114B80E2-F2DA-5D44-BAB7-AAB5E3CE90D0}"/>
                </a:ext>
              </a:extLst>
            </p:cNvPr>
            <p:cNvSpPr/>
            <p:nvPr/>
          </p:nvSpPr>
          <p:spPr>
            <a:xfrm>
              <a:off x="5375160" y="2445840"/>
              <a:ext cx="213480" cy="191160"/>
            </a:xfrm>
            <a:custGeom>
              <a:avLst/>
              <a:gdLst/>
              <a:ahLst/>
              <a:cxnLst>
                <a:cxn ang="3cd4">
                  <a:pos x="hc" y="t"/>
                </a:cxn>
                <a:cxn ang="cd2">
                  <a:pos x="l" y="vc"/>
                </a:cxn>
                <a:cxn ang="cd4">
                  <a:pos x="hc" y="b"/>
                </a:cxn>
                <a:cxn ang="0">
                  <a:pos x="r" y="vc"/>
                </a:cxn>
              </a:cxnLst>
              <a:rect l="l" t="t" r="r" b="b"/>
              <a:pathLst>
                <a:path w="594" h="532">
                  <a:moveTo>
                    <a:pt x="324" y="244"/>
                  </a:moveTo>
                  <a:cubicBezTo>
                    <a:pt x="361" y="196"/>
                    <a:pt x="404" y="134"/>
                    <a:pt x="434" y="104"/>
                  </a:cubicBezTo>
                  <a:cubicBezTo>
                    <a:pt x="471" y="59"/>
                    <a:pt x="519" y="39"/>
                    <a:pt x="573" y="39"/>
                  </a:cubicBezTo>
                  <a:lnTo>
                    <a:pt x="573" y="0"/>
                  </a:lnTo>
                  <a:cubicBezTo>
                    <a:pt x="544" y="3"/>
                    <a:pt x="509" y="3"/>
                    <a:pt x="477" y="3"/>
                  </a:cubicBezTo>
                  <a:cubicBezTo>
                    <a:pt x="442" y="3"/>
                    <a:pt x="380" y="0"/>
                    <a:pt x="364" y="0"/>
                  </a:cubicBezTo>
                  <a:lnTo>
                    <a:pt x="364" y="39"/>
                  </a:lnTo>
                  <a:cubicBezTo>
                    <a:pt x="388" y="42"/>
                    <a:pt x="399" y="56"/>
                    <a:pt x="399" y="76"/>
                  </a:cubicBezTo>
                  <a:cubicBezTo>
                    <a:pt x="399" y="95"/>
                    <a:pt x="386" y="112"/>
                    <a:pt x="380" y="120"/>
                  </a:cubicBezTo>
                  <a:lnTo>
                    <a:pt x="308" y="216"/>
                  </a:lnTo>
                  <a:lnTo>
                    <a:pt x="214" y="92"/>
                  </a:lnTo>
                  <a:cubicBezTo>
                    <a:pt x="204" y="78"/>
                    <a:pt x="204" y="76"/>
                    <a:pt x="204" y="70"/>
                  </a:cubicBezTo>
                  <a:cubicBezTo>
                    <a:pt x="204" y="50"/>
                    <a:pt x="222" y="39"/>
                    <a:pt x="246" y="39"/>
                  </a:cubicBezTo>
                  <a:lnTo>
                    <a:pt x="246" y="0"/>
                  </a:lnTo>
                  <a:cubicBezTo>
                    <a:pt x="214" y="0"/>
                    <a:pt x="137" y="3"/>
                    <a:pt x="118" y="3"/>
                  </a:cubicBezTo>
                  <a:cubicBezTo>
                    <a:pt x="94" y="3"/>
                    <a:pt x="37" y="3"/>
                    <a:pt x="5" y="0"/>
                  </a:cubicBezTo>
                  <a:lnTo>
                    <a:pt x="5" y="39"/>
                  </a:lnTo>
                  <a:cubicBezTo>
                    <a:pt x="88" y="39"/>
                    <a:pt x="91" y="39"/>
                    <a:pt x="145" y="115"/>
                  </a:cubicBezTo>
                  <a:lnTo>
                    <a:pt x="262" y="274"/>
                  </a:lnTo>
                  <a:lnTo>
                    <a:pt x="150" y="420"/>
                  </a:lnTo>
                  <a:cubicBezTo>
                    <a:pt x="94" y="493"/>
                    <a:pt x="24" y="496"/>
                    <a:pt x="0" y="496"/>
                  </a:cubicBezTo>
                  <a:lnTo>
                    <a:pt x="0" y="532"/>
                  </a:lnTo>
                  <a:cubicBezTo>
                    <a:pt x="29" y="529"/>
                    <a:pt x="67" y="529"/>
                    <a:pt x="99" y="529"/>
                  </a:cubicBezTo>
                  <a:cubicBezTo>
                    <a:pt x="131" y="529"/>
                    <a:pt x="182" y="532"/>
                    <a:pt x="212" y="532"/>
                  </a:cubicBezTo>
                  <a:lnTo>
                    <a:pt x="212" y="496"/>
                  </a:lnTo>
                  <a:cubicBezTo>
                    <a:pt x="185" y="490"/>
                    <a:pt x="177" y="476"/>
                    <a:pt x="177" y="456"/>
                  </a:cubicBezTo>
                  <a:cubicBezTo>
                    <a:pt x="177" y="428"/>
                    <a:pt x="212" y="389"/>
                    <a:pt x="281" y="300"/>
                  </a:cubicBezTo>
                  <a:lnTo>
                    <a:pt x="372" y="423"/>
                  </a:lnTo>
                  <a:cubicBezTo>
                    <a:pt x="383" y="437"/>
                    <a:pt x="396" y="456"/>
                    <a:pt x="396" y="465"/>
                  </a:cubicBezTo>
                  <a:cubicBezTo>
                    <a:pt x="396" y="476"/>
                    <a:pt x="386" y="493"/>
                    <a:pt x="353" y="496"/>
                  </a:cubicBezTo>
                  <a:lnTo>
                    <a:pt x="353" y="532"/>
                  </a:lnTo>
                  <a:cubicBezTo>
                    <a:pt x="391" y="532"/>
                    <a:pt x="455" y="529"/>
                    <a:pt x="482" y="529"/>
                  </a:cubicBezTo>
                  <a:cubicBezTo>
                    <a:pt x="514" y="529"/>
                    <a:pt x="560" y="529"/>
                    <a:pt x="594" y="532"/>
                  </a:cubicBezTo>
                  <a:lnTo>
                    <a:pt x="594" y="496"/>
                  </a:lnTo>
                  <a:cubicBezTo>
                    <a:pt x="533" y="496"/>
                    <a:pt x="511" y="493"/>
                    <a:pt x="485" y="45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8" name="Freeform 27">
              <a:extLst>
                <a:ext uri="{FF2B5EF4-FFF2-40B4-BE49-F238E27FC236}">
                  <a16:creationId xmlns:a16="http://schemas.microsoft.com/office/drawing/2014/main" id="{CD5C79ED-1CFC-B64D-9F8C-68761EA90FC1}"/>
                </a:ext>
              </a:extLst>
            </p:cNvPr>
            <p:cNvSpPr/>
            <p:nvPr/>
          </p:nvSpPr>
          <p:spPr>
            <a:xfrm>
              <a:off x="5070600" y="2785320"/>
              <a:ext cx="151920" cy="140760"/>
            </a:xfrm>
            <a:custGeom>
              <a:avLst/>
              <a:gdLst/>
              <a:ahLst/>
              <a:cxnLst>
                <a:cxn ang="3cd4">
                  <a:pos x="hc" y="t"/>
                </a:cxn>
                <a:cxn ang="cd2">
                  <a:pos x="l" y="vc"/>
                </a:cxn>
                <a:cxn ang="cd4">
                  <a:pos x="hc" y="b"/>
                </a:cxn>
                <a:cxn ang="0">
                  <a:pos x="r" y="vc"/>
                </a:cxn>
              </a:cxnLst>
              <a:rect l="l" t="t" r="r" b="b"/>
              <a:pathLst>
                <a:path w="423" h="392">
                  <a:moveTo>
                    <a:pt x="300" y="50"/>
                  </a:moveTo>
                  <a:cubicBezTo>
                    <a:pt x="281" y="22"/>
                    <a:pt x="254" y="0"/>
                    <a:pt x="214" y="0"/>
                  </a:cubicBezTo>
                  <a:cubicBezTo>
                    <a:pt x="107" y="0"/>
                    <a:pt x="0" y="123"/>
                    <a:pt x="0" y="246"/>
                  </a:cubicBezTo>
                  <a:cubicBezTo>
                    <a:pt x="0" y="330"/>
                    <a:pt x="54" y="392"/>
                    <a:pt x="126" y="392"/>
                  </a:cubicBezTo>
                  <a:cubicBezTo>
                    <a:pt x="169" y="392"/>
                    <a:pt x="209" y="364"/>
                    <a:pt x="244" y="330"/>
                  </a:cubicBezTo>
                  <a:cubicBezTo>
                    <a:pt x="260" y="384"/>
                    <a:pt x="305" y="392"/>
                    <a:pt x="329" y="392"/>
                  </a:cubicBezTo>
                  <a:cubicBezTo>
                    <a:pt x="359" y="392"/>
                    <a:pt x="378" y="372"/>
                    <a:pt x="394" y="344"/>
                  </a:cubicBezTo>
                  <a:cubicBezTo>
                    <a:pt x="412" y="311"/>
                    <a:pt x="423" y="263"/>
                    <a:pt x="423" y="258"/>
                  </a:cubicBezTo>
                  <a:cubicBezTo>
                    <a:pt x="423" y="246"/>
                    <a:pt x="412" y="246"/>
                    <a:pt x="410" y="246"/>
                  </a:cubicBezTo>
                  <a:cubicBezTo>
                    <a:pt x="399" y="246"/>
                    <a:pt x="396" y="252"/>
                    <a:pt x="391" y="274"/>
                  </a:cubicBezTo>
                  <a:cubicBezTo>
                    <a:pt x="380" y="316"/>
                    <a:pt x="364" y="367"/>
                    <a:pt x="329" y="367"/>
                  </a:cubicBezTo>
                  <a:cubicBezTo>
                    <a:pt x="308" y="367"/>
                    <a:pt x="303" y="347"/>
                    <a:pt x="303" y="325"/>
                  </a:cubicBezTo>
                  <a:cubicBezTo>
                    <a:pt x="303" y="311"/>
                    <a:pt x="311" y="277"/>
                    <a:pt x="316" y="255"/>
                  </a:cubicBezTo>
                  <a:cubicBezTo>
                    <a:pt x="321" y="232"/>
                    <a:pt x="329" y="196"/>
                    <a:pt x="335" y="176"/>
                  </a:cubicBezTo>
                  <a:lnTo>
                    <a:pt x="351" y="112"/>
                  </a:lnTo>
                  <a:cubicBezTo>
                    <a:pt x="356" y="90"/>
                    <a:pt x="364" y="48"/>
                    <a:pt x="364" y="45"/>
                  </a:cubicBezTo>
                  <a:cubicBezTo>
                    <a:pt x="364" y="25"/>
                    <a:pt x="351" y="17"/>
                    <a:pt x="337" y="17"/>
                  </a:cubicBezTo>
                  <a:cubicBezTo>
                    <a:pt x="324" y="17"/>
                    <a:pt x="305" y="28"/>
                    <a:pt x="300" y="50"/>
                  </a:cubicBezTo>
                  <a:close/>
                  <a:moveTo>
                    <a:pt x="246" y="274"/>
                  </a:moveTo>
                  <a:cubicBezTo>
                    <a:pt x="241" y="300"/>
                    <a:pt x="222" y="316"/>
                    <a:pt x="204" y="333"/>
                  </a:cubicBezTo>
                  <a:cubicBezTo>
                    <a:pt x="195" y="339"/>
                    <a:pt x="163" y="367"/>
                    <a:pt x="129" y="367"/>
                  </a:cubicBezTo>
                  <a:cubicBezTo>
                    <a:pt x="96" y="367"/>
                    <a:pt x="67" y="344"/>
                    <a:pt x="67" y="283"/>
                  </a:cubicBezTo>
                  <a:cubicBezTo>
                    <a:pt x="67" y="238"/>
                    <a:pt x="91" y="140"/>
                    <a:pt x="110" y="106"/>
                  </a:cubicBezTo>
                  <a:cubicBezTo>
                    <a:pt x="147" y="36"/>
                    <a:pt x="190" y="25"/>
                    <a:pt x="214" y="25"/>
                  </a:cubicBezTo>
                  <a:cubicBezTo>
                    <a:pt x="270" y="25"/>
                    <a:pt x="287" y="90"/>
                    <a:pt x="287" y="101"/>
                  </a:cubicBezTo>
                  <a:cubicBezTo>
                    <a:pt x="287" y="104"/>
                    <a:pt x="287" y="109"/>
                    <a:pt x="284" y="11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9" name="Freeform 28">
              <a:extLst>
                <a:ext uri="{FF2B5EF4-FFF2-40B4-BE49-F238E27FC236}">
                  <a16:creationId xmlns:a16="http://schemas.microsoft.com/office/drawing/2014/main" id="{2EC29447-980A-FC4A-8FF8-F3707097A5FB}"/>
                </a:ext>
              </a:extLst>
            </p:cNvPr>
            <p:cNvSpPr/>
            <p:nvPr/>
          </p:nvSpPr>
          <p:spPr>
            <a:xfrm>
              <a:off x="5255640" y="2709719"/>
              <a:ext cx="59400" cy="115560"/>
            </a:xfrm>
            <a:custGeom>
              <a:avLst/>
              <a:gdLst/>
              <a:ahLst/>
              <a:cxnLst>
                <a:cxn ang="3cd4">
                  <a:pos x="hc" y="t"/>
                </a:cxn>
                <a:cxn ang="cd2">
                  <a:pos x="l" y="vc"/>
                </a:cxn>
                <a:cxn ang="cd4">
                  <a:pos x="hc" y="b"/>
                </a:cxn>
                <a:cxn ang="0">
                  <a:pos x="r" y="vc"/>
                </a:cxn>
              </a:cxnLst>
              <a:rect l="l" t="t" r="r" b="b"/>
              <a:pathLst>
                <a:path w="166" h="322">
                  <a:moveTo>
                    <a:pt x="161" y="59"/>
                  </a:moveTo>
                  <a:cubicBezTo>
                    <a:pt x="161" y="59"/>
                    <a:pt x="166" y="45"/>
                    <a:pt x="166" y="36"/>
                  </a:cubicBezTo>
                  <a:cubicBezTo>
                    <a:pt x="166" y="14"/>
                    <a:pt x="147" y="0"/>
                    <a:pt x="129" y="0"/>
                  </a:cubicBezTo>
                  <a:cubicBezTo>
                    <a:pt x="104" y="0"/>
                    <a:pt x="96" y="20"/>
                    <a:pt x="94" y="28"/>
                  </a:cubicBezTo>
                  <a:lnTo>
                    <a:pt x="3" y="297"/>
                  </a:lnTo>
                  <a:cubicBezTo>
                    <a:pt x="0" y="305"/>
                    <a:pt x="0" y="305"/>
                    <a:pt x="0" y="308"/>
                  </a:cubicBezTo>
                  <a:cubicBezTo>
                    <a:pt x="0" y="316"/>
                    <a:pt x="24" y="322"/>
                    <a:pt x="27" y="322"/>
                  </a:cubicBezTo>
                  <a:cubicBezTo>
                    <a:pt x="32" y="322"/>
                    <a:pt x="32" y="319"/>
                    <a:pt x="35" y="31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0" name="Freeform 29">
              <a:extLst>
                <a:ext uri="{FF2B5EF4-FFF2-40B4-BE49-F238E27FC236}">
                  <a16:creationId xmlns:a16="http://schemas.microsoft.com/office/drawing/2014/main" id="{F4C985EC-AEE1-C349-A73F-52F0CE07C57D}"/>
                </a:ext>
              </a:extLst>
            </p:cNvPr>
            <p:cNvSpPr/>
            <p:nvPr/>
          </p:nvSpPr>
          <p:spPr>
            <a:xfrm>
              <a:off x="5687279" y="2323800"/>
              <a:ext cx="293760" cy="398880"/>
            </a:xfrm>
            <a:custGeom>
              <a:avLst/>
              <a:gdLst/>
              <a:ahLst/>
              <a:cxnLst>
                <a:cxn ang="3cd4">
                  <a:pos x="hc" y="t"/>
                </a:cxn>
                <a:cxn ang="cd2">
                  <a:pos x="l" y="vc"/>
                </a:cxn>
                <a:cxn ang="cd4">
                  <a:pos x="hc" y="b"/>
                </a:cxn>
                <a:cxn ang="0">
                  <a:pos x="r" y="vc"/>
                </a:cxn>
              </a:cxnLst>
              <a:rect l="l" t="t" r="r" b="b"/>
              <a:pathLst>
                <a:path w="817" h="1109">
                  <a:moveTo>
                    <a:pt x="458" y="862"/>
                  </a:moveTo>
                  <a:cubicBezTo>
                    <a:pt x="643" y="790"/>
                    <a:pt x="817" y="568"/>
                    <a:pt x="817" y="330"/>
                  </a:cubicBezTo>
                  <a:cubicBezTo>
                    <a:pt x="817" y="134"/>
                    <a:pt x="691" y="0"/>
                    <a:pt x="514" y="0"/>
                  </a:cubicBezTo>
                  <a:cubicBezTo>
                    <a:pt x="260" y="0"/>
                    <a:pt x="0" y="280"/>
                    <a:pt x="0" y="568"/>
                  </a:cubicBezTo>
                  <a:cubicBezTo>
                    <a:pt x="0" y="773"/>
                    <a:pt x="131" y="896"/>
                    <a:pt x="303" y="896"/>
                  </a:cubicBezTo>
                  <a:cubicBezTo>
                    <a:pt x="332" y="896"/>
                    <a:pt x="372" y="890"/>
                    <a:pt x="418" y="879"/>
                  </a:cubicBezTo>
                  <a:cubicBezTo>
                    <a:pt x="412" y="955"/>
                    <a:pt x="412" y="958"/>
                    <a:pt x="412" y="974"/>
                  </a:cubicBezTo>
                  <a:cubicBezTo>
                    <a:pt x="412" y="1014"/>
                    <a:pt x="412" y="1109"/>
                    <a:pt x="511" y="1109"/>
                  </a:cubicBezTo>
                  <a:cubicBezTo>
                    <a:pt x="651" y="1109"/>
                    <a:pt x="707" y="882"/>
                    <a:pt x="707" y="871"/>
                  </a:cubicBezTo>
                  <a:cubicBezTo>
                    <a:pt x="707" y="860"/>
                    <a:pt x="699" y="857"/>
                    <a:pt x="696" y="857"/>
                  </a:cubicBezTo>
                  <a:cubicBezTo>
                    <a:pt x="685" y="857"/>
                    <a:pt x="683" y="862"/>
                    <a:pt x="680" y="871"/>
                  </a:cubicBezTo>
                  <a:cubicBezTo>
                    <a:pt x="653" y="958"/>
                    <a:pt x="584" y="988"/>
                    <a:pt x="544" y="988"/>
                  </a:cubicBezTo>
                  <a:cubicBezTo>
                    <a:pt x="487" y="988"/>
                    <a:pt x="471" y="955"/>
                    <a:pt x="458" y="862"/>
                  </a:cubicBezTo>
                  <a:close/>
                  <a:moveTo>
                    <a:pt x="236" y="851"/>
                  </a:moveTo>
                  <a:cubicBezTo>
                    <a:pt x="145" y="815"/>
                    <a:pt x="104" y="717"/>
                    <a:pt x="104" y="608"/>
                  </a:cubicBezTo>
                  <a:cubicBezTo>
                    <a:pt x="104" y="521"/>
                    <a:pt x="134" y="347"/>
                    <a:pt x="225" y="213"/>
                  </a:cubicBezTo>
                  <a:cubicBezTo>
                    <a:pt x="311" y="87"/>
                    <a:pt x="420" y="31"/>
                    <a:pt x="509" y="31"/>
                  </a:cubicBezTo>
                  <a:cubicBezTo>
                    <a:pt x="627" y="31"/>
                    <a:pt x="712" y="126"/>
                    <a:pt x="712" y="291"/>
                  </a:cubicBezTo>
                  <a:cubicBezTo>
                    <a:pt x="712" y="414"/>
                    <a:pt x="651" y="703"/>
                    <a:pt x="453" y="820"/>
                  </a:cubicBezTo>
                  <a:cubicBezTo>
                    <a:pt x="447" y="776"/>
                    <a:pt x="436" y="686"/>
                    <a:pt x="348" y="686"/>
                  </a:cubicBezTo>
                  <a:cubicBezTo>
                    <a:pt x="287" y="686"/>
                    <a:pt x="230" y="748"/>
                    <a:pt x="230" y="812"/>
                  </a:cubicBezTo>
                  <a:cubicBezTo>
                    <a:pt x="230" y="837"/>
                    <a:pt x="236" y="851"/>
                    <a:pt x="236" y="851"/>
                  </a:cubicBezTo>
                  <a:close/>
                  <a:moveTo>
                    <a:pt x="308" y="865"/>
                  </a:moveTo>
                  <a:cubicBezTo>
                    <a:pt x="292" y="865"/>
                    <a:pt x="254" y="865"/>
                    <a:pt x="254" y="812"/>
                  </a:cubicBezTo>
                  <a:cubicBezTo>
                    <a:pt x="254" y="764"/>
                    <a:pt x="300" y="714"/>
                    <a:pt x="348" y="714"/>
                  </a:cubicBezTo>
                  <a:cubicBezTo>
                    <a:pt x="399" y="714"/>
                    <a:pt x="420" y="745"/>
                    <a:pt x="420" y="818"/>
                  </a:cubicBezTo>
                  <a:cubicBezTo>
                    <a:pt x="420" y="837"/>
                    <a:pt x="420" y="837"/>
                    <a:pt x="410" y="843"/>
                  </a:cubicBezTo>
                  <a:cubicBezTo>
                    <a:pt x="378" y="857"/>
                    <a:pt x="343" y="865"/>
                    <a:pt x="308" y="86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1" name="Freeform 30">
              <a:extLst>
                <a:ext uri="{FF2B5EF4-FFF2-40B4-BE49-F238E27FC236}">
                  <a16:creationId xmlns:a16="http://schemas.microsoft.com/office/drawing/2014/main" id="{48535F07-4D63-E342-9546-E9A69D7CC53F}"/>
                </a:ext>
              </a:extLst>
            </p:cNvPr>
            <p:cNvSpPr/>
            <p:nvPr/>
          </p:nvSpPr>
          <p:spPr>
            <a:xfrm>
              <a:off x="6014160" y="2565719"/>
              <a:ext cx="217440" cy="140760"/>
            </a:xfrm>
            <a:custGeom>
              <a:avLst/>
              <a:gdLst/>
              <a:ahLst/>
              <a:cxnLst>
                <a:cxn ang="3cd4">
                  <a:pos x="hc" y="t"/>
                </a:cxn>
                <a:cxn ang="cd2">
                  <a:pos x="l" y="vc"/>
                </a:cxn>
                <a:cxn ang="cd4">
                  <a:pos x="hc" y="b"/>
                </a:cxn>
                <a:cxn ang="0">
                  <a:pos x="r" y="vc"/>
                </a:cxn>
              </a:cxnLst>
              <a:rect l="l" t="t" r="r" b="b"/>
              <a:pathLst>
                <a:path w="605" h="392">
                  <a:moveTo>
                    <a:pt x="396" y="106"/>
                  </a:moveTo>
                  <a:cubicBezTo>
                    <a:pt x="402" y="84"/>
                    <a:pt x="412" y="42"/>
                    <a:pt x="412" y="36"/>
                  </a:cubicBezTo>
                  <a:cubicBezTo>
                    <a:pt x="412" y="20"/>
                    <a:pt x="399" y="8"/>
                    <a:pt x="386" y="8"/>
                  </a:cubicBezTo>
                  <a:cubicBezTo>
                    <a:pt x="370" y="8"/>
                    <a:pt x="353" y="20"/>
                    <a:pt x="348" y="34"/>
                  </a:cubicBezTo>
                  <a:cubicBezTo>
                    <a:pt x="345" y="42"/>
                    <a:pt x="337" y="78"/>
                    <a:pt x="332" y="101"/>
                  </a:cubicBezTo>
                  <a:cubicBezTo>
                    <a:pt x="321" y="148"/>
                    <a:pt x="321" y="151"/>
                    <a:pt x="308" y="199"/>
                  </a:cubicBezTo>
                  <a:cubicBezTo>
                    <a:pt x="297" y="246"/>
                    <a:pt x="297" y="255"/>
                    <a:pt x="295" y="280"/>
                  </a:cubicBezTo>
                  <a:cubicBezTo>
                    <a:pt x="300" y="297"/>
                    <a:pt x="292" y="314"/>
                    <a:pt x="273" y="339"/>
                  </a:cubicBezTo>
                  <a:cubicBezTo>
                    <a:pt x="262" y="353"/>
                    <a:pt x="244" y="367"/>
                    <a:pt x="217" y="367"/>
                  </a:cubicBezTo>
                  <a:cubicBezTo>
                    <a:pt x="185" y="367"/>
                    <a:pt x="142" y="356"/>
                    <a:pt x="142" y="288"/>
                  </a:cubicBezTo>
                  <a:cubicBezTo>
                    <a:pt x="142" y="244"/>
                    <a:pt x="166" y="179"/>
                    <a:pt x="182" y="134"/>
                  </a:cubicBezTo>
                  <a:cubicBezTo>
                    <a:pt x="195" y="98"/>
                    <a:pt x="198" y="90"/>
                    <a:pt x="198" y="76"/>
                  </a:cubicBezTo>
                  <a:cubicBezTo>
                    <a:pt x="198" y="34"/>
                    <a:pt x="166" y="0"/>
                    <a:pt x="120" y="0"/>
                  </a:cubicBezTo>
                  <a:cubicBezTo>
                    <a:pt x="37" y="0"/>
                    <a:pt x="0" y="118"/>
                    <a:pt x="0" y="134"/>
                  </a:cubicBezTo>
                  <a:cubicBezTo>
                    <a:pt x="0" y="146"/>
                    <a:pt x="11" y="146"/>
                    <a:pt x="13" y="146"/>
                  </a:cubicBezTo>
                  <a:cubicBezTo>
                    <a:pt x="27" y="146"/>
                    <a:pt x="27" y="140"/>
                    <a:pt x="29" y="132"/>
                  </a:cubicBezTo>
                  <a:cubicBezTo>
                    <a:pt x="51" y="59"/>
                    <a:pt x="86" y="25"/>
                    <a:pt x="118" y="25"/>
                  </a:cubicBezTo>
                  <a:cubicBezTo>
                    <a:pt x="131" y="25"/>
                    <a:pt x="139" y="34"/>
                    <a:pt x="139" y="56"/>
                  </a:cubicBezTo>
                  <a:cubicBezTo>
                    <a:pt x="139" y="76"/>
                    <a:pt x="131" y="95"/>
                    <a:pt x="129" y="106"/>
                  </a:cubicBezTo>
                  <a:cubicBezTo>
                    <a:pt x="80" y="232"/>
                    <a:pt x="80" y="249"/>
                    <a:pt x="80" y="277"/>
                  </a:cubicBezTo>
                  <a:cubicBezTo>
                    <a:pt x="80" y="378"/>
                    <a:pt x="169" y="392"/>
                    <a:pt x="214" y="392"/>
                  </a:cubicBezTo>
                  <a:cubicBezTo>
                    <a:pt x="230" y="392"/>
                    <a:pt x="270" y="392"/>
                    <a:pt x="308" y="333"/>
                  </a:cubicBezTo>
                  <a:cubicBezTo>
                    <a:pt x="327" y="372"/>
                    <a:pt x="372" y="392"/>
                    <a:pt x="423" y="392"/>
                  </a:cubicBezTo>
                  <a:cubicBezTo>
                    <a:pt x="495" y="392"/>
                    <a:pt x="533" y="325"/>
                    <a:pt x="549" y="288"/>
                  </a:cubicBezTo>
                  <a:cubicBezTo>
                    <a:pt x="584" y="216"/>
                    <a:pt x="605" y="109"/>
                    <a:pt x="605" y="67"/>
                  </a:cubicBezTo>
                  <a:cubicBezTo>
                    <a:pt x="605" y="3"/>
                    <a:pt x="570" y="0"/>
                    <a:pt x="565" y="0"/>
                  </a:cubicBezTo>
                  <a:cubicBezTo>
                    <a:pt x="544" y="0"/>
                    <a:pt x="519" y="22"/>
                    <a:pt x="519" y="45"/>
                  </a:cubicBezTo>
                  <a:cubicBezTo>
                    <a:pt x="519" y="62"/>
                    <a:pt x="528" y="67"/>
                    <a:pt x="536" y="73"/>
                  </a:cubicBezTo>
                  <a:cubicBezTo>
                    <a:pt x="554" y="90"/>
                    <a:pt x="565" y="115"/>
                    <a:pt x="565" y="143"/>
                  </a:cubicBezTo>
                  <a:cubicBezTo>
                    <a:pt x="565" y="154"/>
                    <a:pt x="530" y="367"/>
                    <a:pt x="426" y="367"/>
                  </a:cubicBezTo>
                  <a:cubicBezTo>
                    <a:pt x="359" y="367"/>
                    <a:pt x="359" y="305"/>
                    <a:pt x="359" y="291"/>
                  </a:cubicBezTo>
                  <a:cubicBezTo>
                    <a:pt x="359" y="266"/>
                    <a:pt x="361" y="252"/>
                    <a:pt x="372" y="20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2" name="Freeform 31">
              <a:extLst>
                <a:ext uri="{FF2B5EF4-FFF2-40B4-BE49-F238E27FC236}">
                  <a16:creationId xmlns:a16="http://schemas.microsoft.com/office/drawing/2014/main" id="{004B1D88-F9F5-A84B-BF25-E2DA6326BC45}"/>
                </a:ext>
              </a:extLst>
            </p:cNvPr>
            <p:cNvSpPr/>
            <p:nvPr/>
          </p:nvSpPr>
          <p:spPr>
            <a:xfrm>
              <a:off x="6315840" y="2304720"/>
              <a:ext cx="99000" cy="443159"/>
            </a:xfrm>
            <a:custGeom>
              <a:avLst/>
              <a:gdLst/>
              <a:ahLst/>
              <a:cxnLst>
                <a:cxn ang="3cd4">
                  <a:pos x="hc" y="t"/>
                </a:cxn>
                <a:cxn ang="cd2">
                  <a:pos x="l" y="vc"/>
                </a:cxn>
                <a:cxn ang="cd4">
                  <a:pos x="hc" y="b"/>
                </a:cxn>
                <a:cxn ang="0">
                  <a:pos x="r" y="vc"/>
                </a:cxn>
              </a:cxnLst>
              <a:rect l="l" t="t" r="r" b="b"/>
              <a:pathLst>
                <a:path w="276" h="1232">
                  <a:moveTo>
                    <a:pt x="276" y="1221"/>
                  </a:moveTo>
                  <a:cubicBezTo>
                    <a:pt x="276" y="1218"/>
                    <a:pt x="276" y="1215"/>
                    <a:pt x="254" y="1193"/>
                  </a:cubicBezTo>
                  <a:cubicBezTo>
                    <a:pt x="107" y="1039"/>
                    <a:pt x="70" y="806"/>
                    <a:pt x="70" y="616"/>
                  </a:cubicBezTo>
                  <a:cubicBezTo>
                    <a:pt x="70" y="403"/>
                    <a:pt x="115" y="188"/>
                    <a:pt x="260" y="34"/>
                  </a:cubicBezTo>
                  <a:cubicBezTo>
                    <a:pt x="276" y="20"/>
                    <a:pt x="276" y="17"/>
                    <a:pt x="276" y="11"/>
                  </a:cubicBezTo>
                  <a:cubicBezTo>
                    <a:pt x="276" y="3"/>
                    <a:pt x="270" y="0"/>
                    <a:pt x="262" y="0"/>
                  </a:cubicBezTo>
                  <a:cubicBezTo>
                    <a:pt x="252" y="0"/>
                    <a:pt x="145" y="84"/>
                    <a:pt x="75" y="241"/>
                  </a:cubicBezTo>
                  <a:cubicBezTo>
                    <a:pt x="13" y="375"/>
                    <a:pt x="0" y="512"/>
                    <a:pt x="0" y="616"/>
                  </a:cubicBezTo>
                  <a:cubicBezTo>
                    <a:pt x="0" y="714"/>
                    <a:pt x="13" y="862"/>
                    <a:pt x="78" y="1002"/>
                  </a:cubicBezTo>
                  <a:cubicBezTo>
                    <a:pt x="150" y="1154"/>
                    <a:pt x="252" y="1232"/>
                    <a:pt x="262" y="1232"/>
                  </a:cubicBezTo>
                  <a:cubicBezTo>
                    <a:pt x="270" y="1232"/>
                    <a:pt x="276" y="1229"/>
                    <a:pt x="276" y="12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3" name="Freeform 32">
              <a:extLst>
                <a:ext uri="{FF2B5EF4-FFF2-40B4-BE49-F238E27FC236}">
                  <a16:creationId xmlns:a16="http://schemas.microsoft.com/office/drawing/2014/main" id="{3784B14B-316C-4A4F-A2EE-A3A0632D1ACD}"/>
                </a:ext>
              </a:extLst>
            </p:cNvPr>
            <p:cNvSpPr/>
            <p:nvPr/>
          </p:nvSpPr>
          <p:spPr>
            <a:xfrm>
              <a:off x="6460559" y="2440800"/>
              <a:ext cx="156600" cy="201240"/>
            </a:xfrm>
            <a:custGeom>
              <a:avLst/>
              <a:gdLst/>
              <a:ahLst/>
              <a:cxnLst>
                <a:cxn ang="3cd4">
                  <a:pos x="hc" y="t"/>
                </a:cxn>
                <a:cxn ang="cd2">
                  <a:pos x="l" y="vc"/>
                </a:cxn>
                <a:cxn ang="cd4">
                  <a:pos x="hc" y="b"/>
                </a:cxn>
                <a:cxn ang="0">
                  <a:pos x="r" y="vc"/>
                </a:cxn>
              </a:cxnLst>
              <a:rect l="l" t="t" r="r" b="b"/>
              <a:pathLst>
                <a:path w="436" h="560">
                  <a:moveTo>
                    <a:pt x="402" y="84"/>
                  </a:moveTo>
                  <a:cubicBezTo>
                    <a:pt x="367" y="84"/>
                    <a:pt x="345" y="112"/>
                    <a:pt x="345" y="140"/>
                  </a:cubicBezTo>
                  <a:cubicBezTo>
                    <a:pt x="345" y="157"/>
                    <a:pt x="356" y="176"/>
                    <a:pt x="380" y="176"/>
                  </a:cubicBezTo>
                  <a:cubicBezTo>
                    <a:pt x="407" y="176"/>
                    <a:pt x="436" y="154"/>
                    <a:pt x="436" y="106"/>
                  </a:cubicBezTo>
                  <a:cubicBezTo>
                    <a:pt x="436" y="50"/>
                    <a:pt x="386" y="0"/>
                    <a:pt x="295" y="0"/>
                  </a:cubicBezTo>
                  <a:cubicBezTo>
                    <a:pt x="139" y="0"/>
                    <a:pt x="94" y="126"/>
                    <a:pt x="94" y="179"/>
                  </a:cubicBezTo>
                  <a:cubicBezTo>
                    <a:pt x="94" y="277"/>
                    <a:pt x="182" y="297"/>
                    <a:pt x="217" y="302"/>
                  </a:cubicBezTo>
                  <a:cubicBezTo>
                    <a:pt x="278" y="316"/>
                    <a:pt x="340" y="328"/>
                    <a:pt x="340" y="398"/>
                  </a:cubicBezTo>
                  <a:cubicBezTo>
                    <a:pt x="340" y="428"/>
                    <a:pt x="313" y="532"/>
                    <a:pt x="171" y="532"/>
                  </a:cubicBezTo>
                  <a:cubicBezTo>
                    <a:pt x="153" y="532"/>
                    <a:pt x="62" y="532"/>
                    <a:pt x="35" y="468"/>
                  </a:cubicBezTo>
                  <a:cubicBezTo>
                    <a:pt x="80" y="473"/>
                    <a:pt x="110" y="437"/>
                    <a:pt x="110" y="400"/>
                  </a:cubicBezTo>
                  <a:cubicBezTo>
                    <a:pt x="110" y="372"/>
                    <a:pt x="91" y="358"/>
                    <a:pt x="67" y="358"/>
                  </a:cubicBezTo>
                  <a:cubicBezTo>
                    <a:pt x="35" y="358"/>
                    <a:pt x="0" y="384"/>
                    <a:pt x="0" y="440"/>
                  </a:cubicBezTo>
                  <a:cubicBezTo>
                    <a:pt x="0" y="510"/>
                    <a:pt x="67" y="560"/>
                    <a:pt x="169" y="560"/>
                  </a:cubicBezTo>
                  <a:cubicBezTo>
                    <a:pt x="361" y="560"/>
                    <a:pt x="407" y="412"/>
                    <a:pt x="407" y="356"/>
                  </a:cubicBezTo>
                  <a:cubicBezTo>
                    <a:pt x="407" y="311"/>
                    <a:pt x="386" y="280"/>
                    <a:pt x="370" y="263"/>
                  </a:cubicBezTo>
                  <a:cubicBezTo>
                    <a:pt x="337" y="230"/>
                    <a:pt x="305" y="224"/>
                    <a:pt x="252" y="213"/>
                  </a:cubicBezTo>
                  <a:cubicBezTo>
                    <a:pt x="209" y="202"/>
                    <a:pt x="163" y="193"/>
                    <a:pt x="163" y="137"/>
                  </a:cubicBezTo>
                  <a:cubicBezTo>
                    <a:pt x="163" y="104"/>
                    <a:pt x="190" y="28"/>
                    <a:pt x="295" y="28"/>
                  </a:cubicBezTo>
                  <a:cubicBezTo>
                    <a:pt x="324" y="28"/>
                    <a:pt x="383" y="36"/>
                    <a:pt x="402" y="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4" name="Freeform 33">
              <a:extLst>
                <a:ext uri="{FF2B5EF4-FFF2-40B4-BE49-F238E27FC236}">
                  <a16:creationId xmlns:a16="http://schemas.microsoft.com/office/drawing/2014/main" id="{46AF8113-0135-5949-829A-8058C10239DF}"/>
                </a:ext>
              </a:extLst>
            </p:cNvPr>
            <p:cNvSpPr/>
            <p:nvPr/>
          </p:nvSpPr>
          <p:spPr>
            <a:xfrm>
              <a:off x="6650280" y="2280240"/>
              <a:ext cx="74880" cy="160920"/>
            </a:xfrm>
            <a:custGeom>
              <a:avLst/>
              <a:gdLst/>
              <a:ahLst/>
              <a:cxnLst>
                <a:cxn ang="3cd4">
                  <a:pos x="hc" y="t"/>
                </a:cxn>
                <a:cxn ang="cd2">
                  <a:pos x="l" y="vc"/>
                </a:cxn>
                <a:cxn ang="cd4">
                  <a:pos x="hc" y="b"/>
                </a:cxn>
                <a:cxn ang="0">
                  <a:pos x="r" y="vc"/>
                </a:cxn>
              </a:cxnLst>
              <a:rect l="l" t="t" r="r" b="b"/>
              <a:pathLst>
                <a:path w="209" h="448">
                  <a:moveTo>
                    <a:pt x="201" y="76"/>
                  </a:moveTo>
                  <a:cubicBezTo>
                    <a:pt x="209" y="62"/>
                    <a:pt x="209" y="53"/>
                    <a:pt x="209" y="48"/>
                  </a:cubicBezTo>
                  <a:cubicBezTo>
                    <a:pt x="209" y="20"/>
                    <a:pt x="185" y="0"/>
                    <a:pt x="161" y="0"/>
                  </a:cubicBezTo>
                  <a:cubicBezTo>
                    <a:pt x="129" y="0"/>
                    <a:pt x="118" y="28"/>
                    <a:pt x="115" y="42"/>
                  </a:cubicBezTo>
                  <a:lnTo>
                    <a:pt x="5" y="417"/>
                  </a:lnTo>
                  <a:cubicBezTo>
                    <a:pt x="3" y="417"/>
                    <a:pt x="0" y="428"/>
                    <a:pt x="0" y="428"/>
                  </a:cubicBezTo>
                  <a:cubicBezTo>
                    <a:pt x="0" y="440"/>
                    <a:pt x="27" y="448"/>
                    <a:pt x="32" y="448"/>
                  </a:cubicBezTo>
                  <a:cubicBezTo>
                    <a:pt x="37" y="448"/>
                    <a:pt x="40" y="448"/>
                    <a:pt x="46" y="4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5" name="Freeform 34">
              <a:extLst>
                <a:ext uri="{FF2B5EF4-FFF2-40B4-BE49-F238E27FC236}">
                  <a16:creationId xmlns:a16="http://schemas.microsoft.com/office/drawing/2014/main" id="{64B2F3EC-FFF3-034F-BFC4-FFAA515F9F0E}"/>
                </a:ext>
              </a:extLst>
            </p:cNvPr>
            <p:cNvSpPr/>
            <p:nvPr/>
          </p:nvSpPr>
          <p:spPr>
            <a:xfrm>
              <a:off x="6791040" y="2588760"/>
              <a:ext cx="49680" cy="132840"/>
            </a:xfrm>
            <a:custGeom>
              <a:avLst/>
              <a:gdLst/>
              <a:ahLst/>
              <a:cxnLst>
                <a:cxn ang="3cd4">
                  <a:pos x="hc" y="t"/>
                </a:cxn>
                <a:cxn ang="cd2">
                  <a:pos x="l" y="vc"/>
                </a:cxn>
                <a:cxn ang="cd4">
                  <a:pos x="hc" y="b"/>
                </a:cxn>
                <a:cxn ang="0">
                  <a:pos x="r" y="vc"/>
                </a:cxn>
              </a:cxnLst>
              <a:rect l="l" t="t" r="r" b="b"/>
              <a:pathLst>
                <a:path w="139" h="370">
                  <a:moveTo>
                    <a:pt x="139" y="129"/>
                  </a:moveTo>
                  <a:cubicBezTo>
                    <a:pt x="139" y="48"/>
                    <a:pt x="110" y="0"/>
                    <a:pt x="64" y="0"/>
                  </a:cubicBezTo>
                  <a:cubicBezTo>
                    <a:pt x="24" y="0"/>
                    <a:pt x="0" y="31"/>
                    <a:pt x="0" y="64"/>
                  </a:cubicBezTo>
                  <a:cubicBezTo>
                    <a:pt x="0" y="98"/>
                    <a:pt x="24" y="132"/>
                    <a:pt x="64" y="132"/>
                  </a:cubicBezTo>
                  <a:cubicBezTo>
                    <a:pt x="78" y="132"/>
                    <a:pt x="94" y="126"/>
                    <a:pt x="104" y="115"/>
                  </a:cubicBezTo>
                  <a:cubicBezTo>
                    <a:pt x="110" y="112"/>
                    <a:pt x="110" y="112"/>
                    <a:pt x="112" y="112"/>
                  </a:cubicBezTo>
                  <a:cubicBezTo>
                    <a:pt x="112" y="112"/>
                    <a:pt x="115" y="112"/>
                    <a:pt x="115" y="129"/>
                  </a:cubicBezTo>
                  <a:cubicBezTo>
                    <a:pt x="115" y="221"/>
                    <a:pt x="72" y="297"/>
                    <a:pt x="32" y="336"/>
                  </a:cubicBezTo>
                  <a:cubicBezTo>
                    <a:pt x="19" y="350"/>
                    <a:pt x="19" y="353"/>
                    <a:pt x="19" y="356"/>
                  </a:cubicBezTo>
                  <a:cubicBezTo>
                    <a:pt x="19" y="367"/>
                    <a:pt x="24" y="370"/>
                    <a:pt x="32" y="370"/>
                  </a:cubicBezTo>
                  <a:cubicBezTo>
                    <a:pt x="46" y="370"/>
                    <a:pt x="139" y="274"/>
                    <a:pt x="139"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6" name="Freeform 35">
              <a:extLst>
                <a:ext uri="{FF2B5EF4-FFF2-40B4-BE49-F238E27FC236}">
                  <a16:creationId xmlns:a16="http://schemas.microsoft.com/office/drawing/2014/main" id="{F3B4C728-93D5-3347-B6D0-ADED38426C67}"/>
                </a:ext>
              </a:extLst>
            </p:cNvPr>
            <p:cNvSpPr/>
            <p:nvPr/>
          </p:nvSpPr>
          <p:spPr>
            <a:xfrm>
              <a:off x="6959880" y="2440800"/>
              <a:ext cx="194400" cy="201240"/>
            </a:xfrm>
            <a:custGeom>
              <a:avLst/>
              <a:gdLst/>
              <a:ahLst/>
              <a:cxnLst>
                <a:cxn ang="3cd4">
                  <a:pos x="hc" y="t"/>
                </a:cxn>
                <a:cxn ang="cd2">
                  <a:pos x="l" y="vc"/>
                </a:cxn>
                <a:cxn ang="cd4">
                  <a:pos x="hc" y="b"/>
                </a:cxn>
                <a:cxn ang="0">
                  <a:pos x="r" y="vc"/>
                </a:cxn>
              </a:cxnLst>
              <a:rect l="l" t="t" r="r" b="b"/>
              <a:pathLst>
                <a:path w="541" h="560">
                  <a:moveTo>
                    <a:pt x="394" y="78"/>
                  </a:moveTo>
                  <a:cubicBezTo>
                    <a:pt x="372" y="34"/>
                    <a:pt x="337" y="0"/>
                    <a:pt x="284" y="0"/>
                  </a:cubicBezTo>
                  <a:cubicBezTo>
                    <a:pt x="147" y="0"/>
                    <a:pt x="0" y="182"/>
                    <a:pt x="0" y="361"/>
                  </a:cubicBezTo>
                  <a:cubicBezTo>
                    <a:pt x="0" y="479"/>
                    <a:pt x="64" y="560"/>
                    <a:pt x="158" y="560"/>
                  </a:cubicBezTo>
                  <a:cubicBezTo>
                    <a:pt x="182" y="560"/>
                    <a:pt x="241" y="554"/>
                    <a:pt x="311" y="468"/>
                  </a:cubicBezTo>
                  <a:cubicBezTo>
                    <a:pt x="321" y="518"/>
                    <a:pt x="361" y="560"/>
                    <a:pt x="418" y="560"/>
                  </a:cubicBezTo>
                  <a:cubicBezTo>
                    <a:pt x="461" y="560"/>
                    <a:pt x="487" y="532"/>
                    <a:pt x="506" y="493"/>
                  </a:cubicBezTo>
                  <a:cubicBezTo>
                    <a:pt x="525" y="448"/>
                    <a:pt x="541" y="372"/>
                    <a:pt x="541" y="370"/>
                  </a:cubicBezTo>
                  <a:cubicBezTo>
                    <a:pt x="541" y="358"/>
                    <a:pt x="530" y="358"/>
                    <a:pt x="528" y="358"/>
                  </a:cubicBezTo>
                  <a:cubicBezTo>
                    <a:pt x="517" y="358"/>
                    <a:pt x="514" y="361"/>
                    <a:pt x="511" y="381"/>
                  </a:cubicBezTo>
                  <a:cubicBezTo>
                    <a:pt x="490" y="459"/>
                    <a:pt x="469" y="532"/>
                    <a:pt x="420" y="532"/>
                  </a:cubicBezTo>
                  <a:cubicBezTo>
                    <a:pt x="388" y="532"/>
                    <a:pt x="386" y="501"/>
                    <a:pt x="386" y="476"/>
                  </a:cubicBezTo>
                  <a:cubicBezTo>
                    <a:pt x="386" y="448"/>
                    <a:pt x="388" y="440"/>
                    <a:pt x="402" y="384"/>
                  </a:cubicBezTo>
                  <a:cubicBezTo>
                    <a:pt x="415" y="333"/>
                    <a:pt x="415" y="319"/>
                    <a:pt x="426" y="274"/>
                  </a:cubicBezTo>
                  <a:lnTo>
                    <a:pt x="469" y="101"/>
                  </a:lnTo>
                  <a:cubicBezTo>
                    <a:pt x="477" y="64"/>
                    <a:pt x="477" y="64"/>
                    <a:pt x="477" y="59"/>
                  </a:cubicBezTo>
                  <a:cubicBezTo>
                    <a:pt x="477" y="36"/>
                    <a:pt x="463" y="25"/>
                    <a:pt x="444" y="25"/>
                  </a:cubicBezTo>
                  <a:cubicBezTo>
                    <a:pt x="415" y="25"/>
                    <a:pt x="396" y="53"/>
                    <a:pt x="394" y="78"/>
                  </a:cubicBezTo>
                  <a:close/>
                  <a:moveTo>
                    <a:pt x="316" y="400"/>
                  </a:moveTo>
                  <a:cubicBezTo>
                    <a:pt x="311" y="423"/>
                    <a:pt x="311" y="423"/>
                    <a:pt x="295" y="445"/>
                  </a:cubicBezTo>
                  <a:cubicBezTo>
                    <a:pt x="241" y="512"/>
                    <a:pt x="193" y="532"/>
                    <a:pt x="161" y="532"/>
                  </a:cubicBezTo>
                  <a:cubicBezTo>
                    <a:pt x="102" y="532"/>
                    <a:pt x="83" y="465"/>
                    <a:pt x="83" y="417"/>
                  </a:cubicBezTo>
                  <a:cubicBezTo>
                    <a:pt x="83" y="356"/>
                    <a:pt x="120" y="202"/>
                    <a:pt x="150" y="146"/>
                  </a:cubicBezTo>
                  <a:cubicBezTo>
                    <a:pt x="185" y="73"/>
                    <a:pt x="238" y="28"/>
                    <a:pt x="287" y="28"/>
                  </a:cubicBezTo>
                  <a:cubicBezTo>
                    <a:pt x="364" y="28"/>
                    <a:pt x="380" y="129"/>
                    <a:pt x="380" y="137"/>
                  </a:cubicBezTo>
                  <a:cubicBezTo>
                    <a:pt x="380" y="143"/>
                    <a:pt x="378" y="151"/>
                    <a:pt x="375" y="15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7" name="Freeform 36">
              <a:extLst>
                <a:ext uri="{FF2B5EF4-FFF2-40B4-BE49-F238E27FC236}">
                  <a16:creationId xmlns:a16="http://schemas.microsoft.com/office/drawing/2014/main" id="{84407B46-EEF8-BC44-8BEB-4A1E5EE6F851}"/>
                </a:ext>
              </a:extLst>
            </p:cNvPr>
            <p:cNvSpPr/>
            <p:nvPr/>
          </p:nvSpPr>
          <p:spPr>
            <a:xfrm>
              <a:off x="7179479" y="2280240"/>
              <a:ext cx="74880" cy="160920"/>
            </a:xfrm>
            <a:custGeom>
              <a:avLst/>
              <a:gdLst/>
              <a:ahLst/>
              <a:cxnLst>
                <a:cxn ang="3cd4">
                  <a:pos x="hc" y="t"/>
                </a:cxn>
                <a:cxn ang="cd2">
                  <a:pos x="l" y="vc"/>
                </a:cxn>
                <a:cxn ang="cd4">
                  <a:pos x="hc" y="b"/>
                </a:cxn>
                <a:cxn ang="0">
                  <a:pos x="r" y="vc"/>
                </a:cxn>
              </a:cxnLst>
              <a:rect l="l" t="t" r="r" b="b"/>
              <a:pathLst>
                <a:path w="209" h="448">
                  <a:moveTo>
                    <a:pt x="201" y="76"/>
                  </a:moveTo>
                  <a:cubicBezTo>
                    <a:pt x="209" y="62"/>
                    <a:pt x="209" y="53"/>
                    <a:pt x="209" y="48"/>
                  </a:cubicBezTo>
                  <a:cubicBezTo>
                    <a:pt x="209" y="20"/>
                    <a:pt x="185" y="0"/>
                    <a:pt x="161" y="0"/>
                  </a:cubicBezTo>
                  <a:cubicBezTo>
                    <a:pt x="129" y="0"/>
                    <a:pt x="118" y="28"/>
                    <a:pt x="115" y="42"/>
                  </a:cubicBezTo>
                  <a:lnTo>
                    <a:pt x="5" y="417"/>
                  </a:lnTo>
                  <a:cubicBezTo>
                    <a:pt x="3" y="417"/>
                    <a:pt x="0" y="428"/>
                    <a:pt x="0" y="428"/>
                  </a:cubicBezTo>
                  <a:cubicBezTo>
                    <a:pt x="0" y="440"/>
                    <a:pt x="27" y="448"/>
                    <a:pt x="32" y="448"/>
                  </a:cubicBezTo>
                  <a:cubicBezTo>
                    <a:pt x="37" y="448"/>
                    <a:pt x="40" y="448"/>
                    <a:pt x="46" y="4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8" name="Freeform 37">
              <a:extLst>
                <a:ext uri="{FF2B5EF4-FFF2-40B4-BE49-F238E27FC236}">
                  <a16:creationId xmlns:a16="http://schemas.microsoft.com/office/drawing/2014/main" id="{7A425CF0-D98D-EA46-883D-EEB79264F80D}"/>
                </a:ext>
              </a:extLst>
            </p:cNvPr>
            <p:cNvSpPr/>
            <p:nvPr/>
          </p:nvSpPr>
          <p:spPr>
            <a:xfrm>
              <a:off x="7308720" y="2304720"/>
              <a:ext cx="99000" cy="443159"/>
            </a:xfrm>
            <a:custGeom>
              <a:avLst/>
              <a:gdLst/>
              <a:ahLst/>
              <a:cxnLst>
                <a:cxn ang="3cd4">
                  <a:pos x="hc" y="t"/>
                </a:cxn>
                <a:cxn ang="cd2">
                  <a:pos x="l" y="vc"/>
                </a:cxn>
                <a:cxn ang="cd4">
                  <a:pos x="hc" y="b"/>
                </a:cxn>
                <a:cxn ang="0">
                  <a:pos x="r" y="vc"/>
                </a:cxn>
              </a:cxnLst>
              <a:rect l="l" t="t" r="r" b="b"/>
              <a:pathLst>
                <a:path w="276" h="1232">
                  <a:moveTo>
                    <a:pt x="276" y="616"/>
                  </a:moveTo>
                  <a:cubicBezTo>
                    <a:pt x="276" y="521"/>
                    <a:pt x="262" y="372"/>
                    <a:pt x="198" y="232"/>
                  </a:cubicBezTo>
                  <a:cubicBezTo>
                    <a:pt x="126" y="81"/>
                    <a:pt x="24" y="0"/>
                    <a:pt x="11" y="0"/>
                  </a:cubicBezTo>
                  <a:cubicBezTo>
                    <a:pt x="5" y="0"/>
                    <a:pt x="0" y="6"/>
                    <a:pt x="0" y="11"/>
                  </a:cubicBezTo>
                  <a:cubicBezTo>
                    <a:pt x="0" y="17"/>
                    <a:pt x="0" y="20"/>
                    <a:pt x="21" y="42"/>
                  </a:cubicBezTo>
                  <a:cubicBezTo>
                    <a:pt x="139" y="162"/>
                    <a:pt x="206" y="358"/>
                    <a:pt x="206" y="616"/>
                  </a:cubicBezTo>
                  <a:cubicBezTo>
                    <a:pt x="206" y="826"/>
                    <a:pt x="163" y="1044"/>
                    <a:pt x="16" y="1198"/>
                  </a:cubicBezTo>
                  <a:cubicBezTo>
                    <a:pt x="0" y="1215"/>
                    <a:pt x="0" y="1218"/>
                    <a:pt x="0" y="1221"/>
                  </a:cubicBezTo>
                  <a:cubicBezTo>
                    <a:pt x="0" y="1229"/>
                    <a:pt x="5" y="1232"/>
                    <a:pt x="11" y="1232"/>
                  </a:cubicBezTo>
                  <a:cubicBezTo>
                    <a:pt x="24" y="1232"/>
                    <a:pt x="131" y="1148"/>
                    <a:pt x="201" y="991"/>
                  </a:cubicBezTo>
                  <a:cubicBezTo>
                    <a:pt x="262" y="857"/>
                    <a:pt x="276" y="720"/>
                    <a:pt x="276" y="6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9" name="Freeform 38">
              <a:extLst>
                <a:ext uri="{FF2B5EF4-FFF2-40B4-BE49-F238E27FC236}">
                  <a16:creationId xmlns:a16="http://schemas.microsoft.com/office/drawing/2014/main" id="{407D4F86-FD16-1F4A-8605-6B5B2025173F}"/>
                </a:ext>
              </a:extLst>
            </p:cNvPr>
            <p:cNvSpPr/>
            <p:nvPr/>
          </p:nvSpPr>
          <p:spPr>
            <a:xfrm>
              <a:off x="7577640" y="2516040"/>
              <a:ext cx="258840" cy="18720"/>
            </a:xfrm>
            <a:custGeom>
              <a:avLst/>
              <a:gdLst/>
              <a:ahLst/>
              <a:cxnLst>
                <a:cxn ang="3cd4">
                  <a:pos x="hc" y="t"/>
                </a:cxn>
                <a:cxn ang="cd2">
                  <a:pos x="l" y="vc"/>
                </a:cxn>
                <a:cxn ang="cd4">
                  <a:pos x="hc" y="b"/>
                </a:cxn>
                <a:cxn ang="0">
                  <a:pos x="r" y="vc"/>
                </a:cxn>
              </a:cxnLst>
              <a:rect l="l" t="t" r="r" b="b"/>
              <a:pathLst>
                <a:path w="720" h="53">
                  <a:moveTo>
                    <a:pt x="680" y="53"/>
                  </a:moveTo>
                  <a:cubicBezTo>
                    <a:pt x="699" y="53"/>
                    <a:pt x="720" y="53"/>
                    <a:pt x="720" y="25"/>
                  </a:cubicBezTo>
                  <a:cubicBezTo>
                    <a:pt x="720" y="0"/>
                    <a:pt x="699" y="0"/>
                    <a:pt x="680" y="0"/>
                  </a:cubicBezTo>
                  <a:lnTo>
                    <a:pt x="40" y="0"/>
                  </a:lnTo>
                  <a:cubicBezTo>
                    <a:pt x="21" y="0"/>
                    <a:pt x="0" y="0"/>
                    <a:pt x="0" y="25"/>
                  </a:cubicBezTo>
                  <a:cubicBezTo>
                    <a:pt x="0" y="53"/>
                    <a:pt x="21" y="53"/>
                    <a:pt x="40" y="5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0" name="Freeform 39">
              <a:extLst>
                <a:ext uri="{FF2B5EF4-FFF2-40B4-BE49-F238E27FC236}">
                  <a16:creationId xmlns:a16="http://schemas.microsoft.com/office/drawing/2014/main" id="{7297B23F-6F13-B141-8F62-BAF407B7F7E4}"/>
                </a:ext>
              </a:extLst>
            </p:cNvPr>
            <p:cNvSpPr/>
            <p:nvPr/>
          </p:nvSpPr>
          <p:spPr>
            <a:xfrm>
              <a:off x="7985519" y="2323800"/>
              <a:ext cx="293760" cy="398880"/>
            </a:xfrm>
            <a:custGeom>
              <a:avLst/>
              <a:gdLst/>
              <a:ahLst/>
              <a:cxnLst>
                <a:cxn ang="3cd4">
                  <a:pos x="hc" y="t"/>
                </a:cxn>
                <a:cxn ang="cd2">
                  <a:pos x="l" y="vc"/>
                </a:cxn>
                <a:cxn ang="cd4">
                  <a:pos x="hc" y="b"/>
                </a:cxn>
                <a:cxn ang="0">
                  <a:pos x="r" y="vc"/>
                </a:cxn>
              </a:cxnLst>
              <a:rect l="l" t="t" r="r" b="b"/>
              <a:pathLst>
                <a:path w="817" h="1109">
                  <a:moveTo>
                    <a:pt x="458" y="862"/>
                  </a:moveTo>
                  <a:cubicBezTo>
                    <a:pt x="643" y="790"/>
                    <a:pt x="817" y="568"/>
                    <a:pt x="817" y="330"/>
                  </a:cubicBezTo>
                  <a:cubicBezTo>
                    <a:pt x="817" y="134"/>
                    <a:pt x="691" y="0"/>
                    <a:pt x="514" y="0"/>
                  </a:cubicBezTo>
                  <a:cubicBezTo>
                    <a:pt x="260" y="0"/>
                    <a:pt x="0" y="280"/>
                    <a:pt x="0" y="568"/>
                  </a:cubicBezTo>
                  <a:cubicBezTo>
                    <a:pt x="0" y="773"/>
                    <a:pt x="131" y="896"/>
                    <a:pt x="303" y="896"/>
                  </a:cubicBezTo>
                  <a:cubicBezTo>
                    <a:pt x="332" y="896"/>
                    <a:pt x="372" y="890"/>
                    <a:pt x="418" y="879"/>
                  </a:cubicBezTo>
                  <a:cubicBezTo>
                    <a:pt x="412" y="955"/>
                    <a:pt x="412" y="958"/>
                    <a:pt x="412" y="974"/>
                  </a:cubicBezTo>
                  <a:cubicBezTo>
                    <a:pt x="412" y="1014"/>
                    <a:pt x="412" y="1109"/>
                    <a:pt x="511" y="1109"/>
                  </a:cubicBezTo>
                  <a:cubicBezTo>
                    <a:pt x="651" y="1109"/>
                    <a:pt x="707" y="882"/>
                    <a:pt x="707" y="871"/>
                  </a:cubicBezTo>
                  <a:cubicBezTo>
                    <a:pt x="707" y="860"/>
                    <a:pt x="699" y="857"/>
                    <a:pt x="696" y="857"/>
                  </a:cubicBezTo>
                  <a:cubicBezTo>
                    <a:pt x="685" y="857"/>
                    <a:pt x="683" y="862"/>
                    <a:pt x="680" y="871"/>
                  </a:cubicBezTo>
                  <a:cubicBezTo>
                    <a:pt x="653" y="958"/>
                    <a:pt x="584" y="988"/>
                    <a:pt x="544" y="988"/>
                  </a:cubicBezTo>
                  <a:cubicBezTo>
                    <a:pt x="487" y="988"/>
                    <a:pt x="471" y="955"/>
                    <a:pt x="458" y="862"/>
                  </a:cubicBezTo>
                  <a:close/>
                  <a:moveTo>
                    <a:pt x="236" y="851"/>
                  </a:moveTo>
                  <a:cubicBezTo>
                    <a:pt x="145" y="815"/>
                    <a:pt x="104" y="717"/>
                    <a:pt x="104" y="608"/>
                  </a:cubicBezTo>
                  <a:cubicBezTo>
                    <a:pt x="104" y="521"/>
                    <a:pt x="134" y="347"/>
                    <a:pt x="225" y="213"/>
                  </a:cubicBezTo>
                  <a:cubicBezTo>
                    <a:pt x="311" y="87"/>
                    <a:pt x="420" y="31"/>
                    <a:pt x="509" y="31"/>
                  </a:cubicBezTo>
                  <a:cubicBezTo>
                    <a:pt x="627" y="31"/>
                    <a:pt x="712" y="126"/>
                    <a:pt x="712" y="291"/>
                  </a:cubicBezTo>
                  <a:cubicBezTo>
                    <a:pt x="712" y="414"/>
                    <a:pt x="651" y="703"/>
                    <a:pt x="453" y="820"/>
                  </a:cubicBezTo>
                  <a:cubicBezTo>
                    <a:pt x="447" y="776"/>
                    <a:pt x="436" y="686"/>
                    <a:pt x="348" y="686"/>
                  </a:cubicBezTo>
                  <a:cubicBezTo>
                    <a:pt x="287" y="686"/>
                    <a:pt x="230" y="748"/>
                    <a:pt x="230" y="812"/>
                  </a:cubicBezTo>
                  <a:cubicBezTo>
                    <a:pt x="230" y="837"/>
                    <a:pt x="236" y="851"/>
                    <a:pt x="236" y="851"/>
                  </a:cubicBezTo>
                  <a:close/>
                  <a:moveTo>
                    <a:pt x="308" y="865"/>
                  </a:moveTo>
                  <a:cubicBezTo>
                    <a:pt x="292" y="865"/>
                    <a:pt x="254" y="865"/>
                    <a:pt x="254" y="812"/>
                  </a:cubicBezTo>
                  <a:cubicBezTo>
                    <a:pt x="254" y="764"/>
                    <a:pt x="300" y="714"/>
                    <a:pt x="348" y="714"/>
                  </a:cubicBezTo>
                  <a:cubicBezTo>
                    <a:pt x="399" y="714"/>
                    <a:pt x="420" y="745"/>
                    <a:pt x="420" y="818"/>
                  </a:cubicBezTo>
                  <a:cubicBezTo>
                    <a:pt x="420" y="837"/>
                    <a:pt x="420" y="837"/>
                    <a:pt x="410" y="843"/>
                  </a:cubicBezTo>
                  <a:cubicBezTo>
                    <a:pt x="378" y="857"/>
                    <a:pt x="343" y="865"/>
                    <a:pt x="308" y="86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1" name="Freeform 40">
              <a:extLst>
                <a:ext uri="{FF2B5EF4-FFF2-40B4-BE49-F238E27FC236}">
                  <a16:creationId xmlns:a16="http://schemas.microsoft.com/office/drawing/2014/main" id="{A014136C-5D36-ED41-A2FF-E5000761988F}"/>
                </a:ext>
              </a:extLst>
            </p:cNvPr>
            <p:cNvSpPr/>
            <p:nvPr/>
          </p:nvSpPr>
          <p:spPr>
            <a:xfrm>
              <a:off x="8312400" y="2565719"/>
              <a:ext cx="217440" cy="140760"/>
            </a:xfrm>
            <a:custGeom>
              <a:avLst/>
              <a:gdLst/>
              <a:ahLst/>
              <a:cxnLst>
                <a:cxn ang="3cd4">
                  <a:pos x="hc" y="t"/>
                </a:cxn>
                <a:cxn ang="cd2">
                  <a:pos x="l" y="vc"/>
                </a:cxn>
                <a:cxn ang="cd4">
                  <a:pos x="hc" y="b"/>
                </a:cxn>
                <a:cxn ang="0">
                  <a:pos x="r" y="vc"/>
                </a:cxn>
              </a:cxnLst>
              <a:rect l="l" t="t" r="r" b="b"/>
              <a:pathLst>
                <a:path w="605" h="392">
                  <a:moveTo>
                    <a:pt x="396" y="106"/>
                  </a:moveTo>
                  <a:cubicBezTo>
                    <a:pt x="402" y="84"/>
                    <a:pt x="412" y="42"/>
                    <a:pt x="412" y="36"/>
                  </a:cubicBezTo>
                  <a:cubicBezTo>
                    <a:pt x="412" y="20"/>
                    <a:pt x="399" y="8"/>
                    <a:pt x="386" y="8"/>
                  </a:cubicBezTo>
                  <a:cubicBezTo>
                    <a:pt x="370" y="8"/>
                    <a:pt x="353" y="20"/>
                    <a:pt x="348" y="34"/>
                  </a:cubicBezTo>
                  <a:cubicBezTo>
                    <a:pt x="345" y="42"/>
                    <a:pt x="337" y="78"/>
                    <a:pt x="332" y="101"/>
                  </a:cubicBezTo>
                  <a:cubicBezTo>
                    <a:pt x="321" y="148"/>
                    <a:pt x="321" y="151"/>
                    <a:pt x="308" y="199"/>
                  </a:cubicBezTo>
                  <a:cubicBezTo>
                    <a:pt x="297" y="246"/>
                    <a:pt x="297" y="255"/>
                    <a:pt x="295" y="280"/>
                  </a:cubicBezTo>
                  <a:cubicBezTo>
                    <a:pt x="300" y="297"/>
                    <a:pt x="292" y="314"/>
                    <a:pt x="273" y="339"/>
                  </a:cubicBezTo>
                  <a:cubicBezTo>
                    <a:pt x="262" y="353"/>
                    <a:pt x="244" y="367"/>
                    <a:pt x="217" y="367"/>
                  </a:cubicBezTo>
                  <a:cubicBezTo>
                    <a:pt x="185" y="367"/>
                    <a:pt x="142" y="356"/>
                    <a:pt x="142" y="288"/>
                  </a:cubicBezTo>
                  <a:cubicBezTo>
                    <a:pt x="142" y="244"/>
                    <a:pt x="166" y="179"/>
                    <a:pt x="182" y="134"/>
                  </a:cubicBezTo>
                  <a:cubicBezTo>
                    <a:pt x="195" y="98"/>
                    <a:pt x="198" y="90"/>
                    <a:pt x="198" y="76"/>
                  </a:cubicBezTo>
                  <a:cubicBezTo>
                    <a:pt x="198" y="34"/>
                    <a:pt x="166" y="0"/>
                    <a:pt x="120" y="0"/>
                  </a:cubicBezTo>
                  <a:cubicBezTo>
                    <a:pt x="37" y="0"/>
                    <a:pt x="0" y="118"/>
                    <a:pt x="0" y="134"/>
                  </a:cubicBezTo>
                  <a:cubicBezTo>
                    <a:pt x="0" y="146"/>
                    <a:pt x="11" y="146"/>
                    <a:pt x="13" y="146"/>
                  </a:cubicBezTo>
                  <a:cubicBezTo>
                    <a:pt x="27" y="146"/>
                    <a:pt x="27" y="140"/>
                    <a:pt x="29" y="132"/>
                  </a:cubicBezTo>
                  <a:cubicBezTo>
                    <a:pt x="51" y="59"/>
                    <a:pt x="86" y="25"/>
                    <a:pt x="118" y="25"/>
                  </a:cubicBezTo>
                  <a:cubicBezTo>
                    <a:pt x="131" y="25"/>
                    <a:pt x="139" y="34"/>
                    <a:pt x="139" y="56"/>
                  </a:cubicBezTo>
                  <a:cubicBezTo>
                    <a:pt x="139" y="76"/>
                    <a:pt x="131" y="95"/>
                    <a:pt x="129" y="106"/>
                  </a:cubicBezTo>
                  <a:cubicBezTo>
                    <a:pt x="80" y="232"/>
                    <a:pt x="80" y="249"/>
                    <a:pt x="80" y="277"/>
                  </a:cubicBezTo>
                  <a:cubicBezTo>
                    <a:pt x="80" y="378"/>
                    <a:pt x="169" y="392"/>
                    <a:pt x="214" y="392"/>
                  </a:cubicBezTo>
                  <a:cubicBezTo>
                    <a:pt x="230" y="392"/>
                    <a:pt x="270" y="392"/>
                    <a:pt x="308" y="333"/>
                  </a:cubicBezTo>
                  <a:cubicBezTo>
                    <a:pt x="327" y="372"/>
                    <a:pt x="372" y="392"/>
                    <a:pt x="423" y="392"/>
                  </a:cubicBezTo>
                  <a:cubicBezTo>
                    <a:pt x="495" y="392"/>
                    <a:pt x="533" y="325"/>
                    <a:pt x="549" y="288"/>
                  </a:cubicBezTo>
                  <a:cubicBezTo>
                    <a:pt x="584" y="216"/>
                    <a:pt x="605" y="109"/>
                    <a:pt x="605" y="67"/>
                  </a:cubicBezTo>
                  <a:cubicBezTo>
                    <a:pt x="605" y="3"/>
                    <a:pt x="570" y="0"/>
                    <a:pt x="565" y="0"/>
                  </a:cubicBezTo>
                  <a:cubicBezTo>
                    <a:pt x="544" y="0"/>
                    <a:pt x="519" y="22"/>
                    <a:pt x="519" y="45"/>
                  </a:cubicBezTo>
                  <a:cubicBezTo>
                    <a:pt x="519" y="62"/>
                    <a:pt x="528" y="67"/>
                    <a:pt x="536" y="73"/>
                  </a:cubicBezTo>
                  <a:cubicBezTo>
                    <a:pt x="554" y="90"/>
                    <a:pt x="565" y="115"/>
                    <a:pt x="565" y="143"/>
                  </a:cubicBezTo>
                  <a:cubicBezTo>
                    <a:pt x="565" y="154"/>
                    <a:pt x="530" y="367"/>
                    <a:pt x="426" y="367"/>
                  </a:cubicBezTo>
                  <a:cubicBezTo>
                    <a:pt x="359" y="367"/>
                    <a:pt x="359" y="305"/>
                    <a:pt x="359" y="291"/>
                  </a:cubicBezTo>
                  <a:cubicBezTo>
                    <a:pt x="359" y="266"/>
                    <a:pt x="361" y="252"/>
                    <a:pt x="372" y="20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2" name="Freeform 41">
              <a:extLst>
                <a:ext uri="{FF2B5EF4-FFF2-40B4-BE49-F238E27FC236}">
                  <a16:creationId xmlns:a16="http://schemas.microsoft.com/office/drawing/2014/main" id="{C0909C09-F5C8-2047-BC0C-1567F37B71F4}"/>
                </a:ext>
              </a:extLst>
            </p:cNvPr>
            <p:cNvSpPr/>
            <p:nvPr/>
          </p:nvSpPr>
          <p:spPr>
            <a:xfrm>
              <a:off x="8614800" y="2304720"/>
              <a:ext cx="99000" cy="443159"/>
            </a:xfrm>
            <a:custGeom>
              <a:avLst/>
              <a:gdLst/>
              <a:ahLst/>
              <a:cxnLst>
                <a:cxn ang="3cd4">
                  <a:pos x="hc" y="t"/>
                </a:cxn>
                <a:cxn ang="cd2">
                  <a:pos x="l" y="vc"/>
                </a:cxn>
                <a:cxn ang="cd4">
                  <a:pos x="hc" y="b"/>
                </a:cxn>
                <a:cxn ang="0">
                  <a:pos x="r" y="vc"/>
                </a:cxn>
              </a:cxnLst>
              <a:rect l="l" t="t" r="r" b="b"/>
              <a:pathLst>
                <a:path w="276" h="1232">
                  <a:moveTo>
                    <a:pt x="276" y="1221"/>
                  </a:moveTo>
                  <a:cubicBezTo>
                    <a:pt x="276" y="1218"/>
                    <a:pt x="276" y="1215"/>
                    <a:pt x="254" y="1193"/>
                  </a:cubicBezTo>
                  <a:cubicBezTo>
                    <a:pt x="107" y="1039"/>
                    <a:pt x="70" y="806"/>
                    <a:pt x="70" y="616"/>
                  </a:cubicBezTo>
                  <a:cubicBezTo>
                    <a:pt x="70" y="403"/>
                    <a:pt x="115" y="188"/>
                    <a:pt x="260" y="34"/>
                  </a:cubicBezTo>
                  <a:cubicBezTo>
                    <a:pt x="276" y="20"/>
                    <a:pt x="276" y="17"/>
                    <a:pt x="276" y="11"/>
                  </a:cubicBezTo>
                  <a:cubicBezTo>
                    <a:pt x="276" y="3"/>
                    <a:pt x="270" y="0"/>
                    <a:pt x="262" y="0"/>
                  </a:cubicBezTo>
                  <a:cubicBezTo>
                    <a:pt x="252" y="0"/>
                    <a:pt x="145" y="84"/>
                    <a:pt x="75" y="241"/>
                  </a:cubicBezTo>
                  <a:cubicBezTo>
                    <a:pt x="13" y="375"/>
                    <a:pt x="0" y="512"/>
                    <a:pt x="0" y="616"/>
                  </a:cubicBezTo>
                  <a:cubicBezTo>
                    <a:pt x="0" y="714"/>
                    <a:pt x="13" y="862"/>
                    <a:pt x="78" y="1002"/>
                  </a:cubicBezTo>
                  <a:cubicBezTo>
                    <a:pt x="150" y="1154"/>
                    <a:pt x="252" y="1232"/>
                    <a:pt x="262" y="1232"/>
                  </a:cubicBezTo>
                  <a:cubicBezTo>
                    <a:pt x="270" y="1232"/>
                    <a:pt x="276" y="1229"/>
                    <a:pt x="276" y="12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3" name="Freeform 42">
              <a:extLst>
                <a:ext uri="{FF2B5EF4-FFF2-40B4-BE49-F238E27FC236}">
                  <a16:creationId xmlns:a16="http://schemas.microsoft.com/office/drawing/2014/main" id="{EBFBDCE4-89E2-774F-AC1A-C228003D034B}"/>
                </a:ext>
              </a:extLst>
            </p:cNvPr>
            <p:cNvSpPr/>
            <p:nvPr/>
          </p:nvSpPr>
          <p:spPr>
            <a:xfrm>
              <a:off x="8758440" y="2440800"/>
              <a:ext cx="156600" cy="201240"/>
            </a:xfrm>
            <a:custGeom>
              <a:avLst/>
              <a:gdLst/>
              <a:ahLst/>
              <a:cxnLst>
                <a:cxn ang="3cd4">
                  <a:pos x="hc" y="t"/>
                </a:cxn>
                <a:cxn ang="cd2">
                  <a:pos x="l" y="vc"/>
                </a:cxn>
                <a:cxn ang="cd4">
                  <a:pos x="hc" y="b"/>
                </a:cxn>
                <a:cxn ang="0">
                  <a:pos x="r" y="vc"/>
                </a:cxn>
              </a:cxnLst>
              <a:rect l="l" t="t" r="r" b="b"/>
              <a:pathLst>
                <a:path w="436" h="560">
                  <a:moveTo>
                    <a:pt x="402" y="84"/>
                  </a:moveTo>
                  <a:cubicBezTo>
                    <a:pt x="370" y="84"/>
                    <a:pt x="345" y="112"/>
                    <a:pt x="345" y="140"/>
                  </a:cubicBezTo>
                  <a:cubicBezTo>
                    <a:pt x="345" y="157"/>
                    <a:pt x="356" y="176"/>
                    <a:pt x="380" y="176"/>
                  </a:cubicBezTo>
                  <a:cubicBezTo>
                    <a:pt x="407" y="176"/>
                    <a:pt x="436" y="154"/>
                    <a:pt x="436" y="106"/>
                  </a:cubicBezTo>
                  <a:cubicBezTo>
                    <a:pt x="436" y="50"/>
                    <a:pt x="386" y="0"/>
                    <a:pt x="295" y="0"/>
                  </a:cubicBezTo>
                  <a:cubicBezTo>
                    <a:pt x="139" y="0"/>
                    <a:pt x="94" y="126"/>
                    <a:pt x="94" y="179"/>
                  </a:cubicBezTo>
                  <a:cubicBezTo>
                    <a:pt x="94" y="277"/>
                    <a:pt x="182" y="297"/>
                    <a:pt x="217" y="302"/>
                  </a:cubicBezTo>
                  <a:cubicBezTo>
                    <a:pt x="278" y="316"/>
                    <a:pt x="340" y="328"/>
                    <a:pt x="340" y="398"/>
                  </a:cubicBezTo>
                  <a:cubicBezTo>
                    <a:pt x="340" y="428"/>
                    <a:pt x="313" y="532"/>
                    <a:pt x="171" y="532"/>
                  </a:cubicBezTo>
                  <a:cubicBezTo>
                    <a:pt x="155" y="532"/>
                    <a:pt x="62" y="532"/>
                    <a:pt x="35" y="468"/>
                  </a:cubicBezTo>
                  <a:cubicBezTo>
                    <a:pt x="80" y="473"/>
                    <a:pt x="110" y="437"/>
                    <a:pt x="110" y="400"/>
                  </a:cubicBezTo>
                  <a:cubicBezTo>
                    <a:pt x="110" y="372"/>
                    <a:pt x="91" y="358"/>
                    <a:pt x="67" y="358"/>
                  </a:cubicBezTo>
                  <a:cubicBezTo>
                    <a:pt x="35" y="358"/>
                    <a:pt x="0" y="384"/>
                    <a:pt x="0" y="440"/>
                  </a:cubicBezTo>
                  <a:cubicBezTo>
                    <a:pt x="0" y="510"/>
                    <a:pt x="67" y="560"/>
                    <a:pt x="169" y="560"/>
                  </a:cubicBezTo>
                  <a:cubicBezTo>
                    <a:pt x="361" y="560"/>
                    <a:pt x="407" y="412"/>
                    <a:pt x="407" y="356"/>
                  </a:cubicBezTo>
                  <a:cubicBezTo>
                    <a:pt x="407" y="311"/>
                    <a:pt x="386" y="280"/>
                    <a:pt x="370" y="263"/>
                  </a:cubicBezTo>
                  <a:cubicBezTo>
                    <a:pt x="337" y="230"/>
                    <a:pt x="305" y="224"/>
                    <a:pt x="252" y="213"/>
                  </a:cubicBezTo>
                  <a:cubicBezTo>
                    <a:pt x="209" y="202"/>
                    <a:pt x="163" y="193"/>
                    <a:pt x="163" y="137"/>
                  </a:cubicBezTo>
                  <a:cubicBezTo>
                    <a:pt x="163" y="104"/>
                    <a:pt x="190" y="28"/>
                    <a:pt x="295" y="28"/>
                  </a:cubicBezTo>
                  <a:cubicBezTo>
                    <a:pt x="324" y="28"/>
                    <a:pt x="383" y="36"/>
                    <a:pt x="402" y="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4" name="Freeform 43">
              <a:extLst>
                <a:ext uri="{FF2B5EF4-FFF2-40B4-BE49-F238E27FC236}">
                  <a16:creationId xmlns:a16="http://schemas.microsoft.com/office/drawing/2014/main" id="{4E5BECE2-2973-9B48-8DD3-1500856763AA}"/>
                </a:ext>
              </a:extLst>
            </p:cNvPr>
            <p:cNvSpPr/>
            <p:nvPr/>
          </p:nvSpPr>
          <p:spPr>
            <a:xfrm>
              <a:off x="8970840" y="2588760"/>
              <a:ext cx="49680" cy="132840"/>
            </a:xfrm>
            <a:custGeom>
              <a:avLst/>
              <a:gdLst/>
              <a:ahLst/>
              <a:cxnLst>
                <a:cxn ang="3cd4">
                  <a:pos x="hc" y="t"/>
                </a:cxn>
                <a:cxn ang="cd2">
                  <a:pos x="l" y="vc"/>
                </a:cxn>
                <a:cxn ang="cd4">
                  <a:pos x="hc" y="b"/>
                </a:cxn>
                <a:cxn ang="0">
                  <a:pos x="r" y="vc"/>
                </a:cxn>
              </a:cxnLst>
              <a:rect l="l" t="t" r="r" b="b"/>
              <a:pathLst>
                <a:path w="139" h="370">
                  <a:moveTo>
                    <a:pt x="139" y="129"/>
                  </a:moveTo>
                  <a:cubicBezTo>
                    <a:pt x="139" y="48"/>
                    <a:pt x="110" y="0"/>
                    <a:pt x="64" y="0"/>
                  </a:cubicBezTo>
                  <a:cubicBezTo>
                    <a:pt x="24" y="0"/>
                    <a:pt x="0" y="31"/>
                    <a:pt x="0" y="64"/>
                  </a:cubicBezTo>
                  <a:cubicBezTo>
                    <a:pt x="0" y="98"/>
                    <a:pt x="24" y="132"/>
                    <a:pt x="64" y="132"/>
                  </a:cubicBezTo>
                  <a:cubicBezTo>
                    <a:pt x="78" y="132"/>
                    <a:pt x="94" y="126"/>
                    <a:pt x="104" y="115"/>
                  </a:cubicBezTo>
                  <a:cubicBezTo>
                    <a:pt x="110" y="112"/>
                    <a:pt x="110" y="112"/>
                    <a:pt x="112" y="112"/>
                  </a:cubicBezTo>
                  <a:cubicBezTo>
                    <a:pt x="112" y="112"/>
                    <a:pt x="115" y="112"/>
                    <a:pt x="115" y="129"/>
                  </a:cubicBezTo>
                  <a:cubicBezTo>
                    <a:pt x="115" y="221"/>
                    <a:pt x="72" y="297"/>
                    <a:pt x="32" y="336"/>
                  </a:cubicBezTo>
                  <a:cubicBezTo>
                    <a:pt x="19" y="350"/>
                    <a:pt x="19" y="353"/>
                    <a:pt x="19" y="356"/>
                  </a:cubicBezTo>
                  <a:cubicBezTo>
                    <a:pt x="19" y="367"/>
                    <a:pt x="24" y="370"/>
                    <a:pt x="32" y="370"/>
                  </a:cubicBezTo>
                  <a:cubicBezTo>
                    <a:pt x="46" y="370"/>
                    <a:pt x="139" y="274"/>
                    <a:pt x="139"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5" name="Freeform 44">
              <a:extLst>
                <a:ext uri="{FF2B5EF4-FFF2-40B4-BE49-F238E27FC236}">
                  <a16:creationId xmlns:a16="http://schemas.microsoft.com/office/drawing/2014/main" id="{334F3DCE-BA94-D74B-8099-BC2949F3DB37}"/>
                </a:ext>
              </a:extLst>
            </p:cNvPr>
            <p:cNvSpPr/>
            <p:nvPr/>
          </p:nvSpPr>
          <p:spPr>
            <a:xfrm>
              <a:off x="9139320" y="2440800"/>
              <a:ext cx="194400" cy="201240"/>
            </a:xfrm>
            <a:custGeom>
              <a:avLst/>
              <a:gdLst/>
              <a:ahLst/>
              <a:cxnLst>
                <a:cxn ang="3cd4">
                  <a:pos x="hc" y="t"/>
                </a:cxn>
                <a:cxn ang="cd2">
                  <a:pos x="l" y="vc"/>
                </a:cxn>
                <a:cxn ang="cd4">
                  <a:pos x="hc" y="b"/>
                </a:cxn>
                <a:cxn ang="0">
                  <a:pos x="r" y="vc"/>
                </a:cxn>
              </a:cxnLst>
              <a:rect l="l" t="t" r="r" b="b"/>
              <a:pathLst>
                <a:path w="541" h="560">
                  <a:moveTo>
                    <a:pt x="394" y="78"/>
                  </a:moveTo>
                  <a:cubicBezTo>
                    <a:pt x="372" y="34"/>
                    <a:pt x="337" y="0"/>
                    <a:pt x="284" y="0"/>
                  </a:cubicBezTo>
                  <a:cubicBezTo>
                    <a:pt x="147" y="0"/>
                    <a:pt x="0" y="182"/>
                    <a:pt x="0" y="361"/>
                  </a:cubicBezTo>
                  <a:cubicBezTo>
                    <a:pt x="0" y="479"/>
                    <a:pt x="64" y="560"/>
                    <a:pt x="158" y="560"/>
                  </a:cubicBezTo>
                  <a:cubicBezTo>
                    <a:pt x="182" y="560"/>
                    <a:pt x="241" y="554"/>
                    <a:pt x="311" y="468"/>
                  </a:cubicBezTo>
                  <a:cubicBezTo>
                    <a:pt x="321" y="518"/>
                    <a:pt x="361" y="560"/>
                    <a:pt x="418" y="560"/>
                  </a:cubicBezTo>
                  <a:cubicBezTo>
                    <a:pt x="461" y="560"/>
                    <a:pt x="487" y="532"/>
                    <a:pt x="506" y="493"/>
                  </a:cubicBezTo>
                  <a:cubicBezTo>
                    <a:pt x="525" y="448"/>
                    <a:pt x="541" y="372"/>
                    <a:pt x="541" y="370"/>
                  </a:cubicBezTo>
                  <a:cubicBezTo>
                    <a:pt x="541" y="358"/>
                    <a:pt x="530" y="358"/>
                    <a:pt x="528" y="358"/>
                  </a:cubicBezTo>
                  <a:cubicBezTo>
                    <a:pt x="517" y="358"/>
                    <a:pt x="514" y="361"/>
                    <a:pt x="511" y="381"/>
                  </a:cubicBezTo>
                  <a:cubicBezTo>
                    <a:pt x="490" y="459"/>
                    <a:pt x="469" y="532"/>
                    <a:pt x="420" y="532"/>
                  </a:cubicBezTo>
                  <a:cubicBezTo>
                    <a:pt x="388" y="532"/>
                    <a:pt x="386" y="501"/>
                    <a:pt x="386" y="476"/>
                  </a:cubicBezTo>
                  <a:cubicBezTo>
                    <a:pt x="386" y="448"/>
                    <a:pt x="388" y="440"/>
                    <a:pt x="402" y="384"/>
                  </a:cubicBezTo>
                  <a:cubicBezTo>
                    <a:pt x="415" y="333"/>
                    <a:pt x="415" y="319"/>
                    <a:pt x="426" y="274"/>
                  </a:cubicBezTo>
                  <a:lnTo>
                    <a:pt x="469" y="101"/>
                  </a:lnTo>
                  <a:cubicBezTo>
                    <a:pt x="477" y="64"/>
                    <a:pt x="477" y="64"/>
                    <a:pt x="477" y="59"/>
                  </a:cubicBezTo>
                  <a:cubicBezTo>
                    <a:pt x="477" y="36"/>
                    <a:pt x="463" y="25"/>
                    <a:pt x="444" y="25"/>
                  </a:cubicBezTo>
                  <a:cubicBezTo>
                    <a:pt x="415" y="25"/>
                    <a:pt x="396" y="53"/>
                    <a:pt x="394" y="78"/>
                  </a:cubicBezTo>
                  <a:close/>
                  <a:moveTo>
                    <a:pt x="316" y="400"/>
                  </a:moveTo>
                  <a:cubicBezTo>
                    <a:pt x="311" y="423"/>
                    <a:pt x="311" y="423"/>
                    <a:pt x="295" y="445"/>
                  </a:cubicBezTo>
                  <a:cubicBezTo>
                    <a:pt x="241" y="512"/>
                    <a:pt x="193" y="532"/>
                    <a:pt x="161" y="532"/>
                  </a:cubicBezTo>
                  <a:cubicBezTo>
                    <a:pt x="102" y="532"/>
                    <a:pt x="83" y="465"/>
                    <a:pt x="83" y="417"/>
                  </a:cubicBezTo>
                  <a:cubicBezTo>
                    <a:pt x="83" y="356"/>
                    <a:pt x="120" y="202"/>
                    <a:pt x="150" y="146"/>
                  </a:cubicBezTo>
                  <a:cubicBezTo>
                    <a:pt x="185" y="73"/>
                    <a:pt x="238" y="28"/>
                    <a:pt x="287" y="28"/>
                  </a:cubicBezTo>
                  <a:cubicBezTo>
                    <a:pt x="364" y="28"/>
                    <a:pt x="380" y="129"/>
                    <a:pt x="380" y="137"/>
                  </a:cubicBezTo>
                  <a:cubicBezTo>
                    <a:pt x="380" y="143"/>
                    <a:pt x="378" y="151"/>
                    <a:pt x="375" y="15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6" name="Freeform 45">
              <a:extLst>
                <a:ext uri="{FF2B5EF4-FFF2-40B4-BE49-F238E27FC236}">
                  <a16:creationId xmlns:a16="http://schemas.microsoft.com/office/drawing/2014/main" id="{D15DDF95-CD48-6D4D-9741-D72A497810C4}"/>
                </a:ext>
              </a:extLst>
            </p:cNvPr>
            <p:cNvSpPr/>
            <p:nvPr/>
          </p:nvSpPr>
          <p:spPr>
            <a:xfrm>
              <a:off x="9369720" y="2304720"/>
              <a:ext cx="99000" cy="443159"/>
            </a:xfrm>
            <a:custGeom>
              <a:avLst/>
              <a:gdLst/>
              <a:ahLst/>
              <a:cxnLst>
                <a:cxn ang="3cd4">
                  <a:pos x="hc" y="t"/>
                </a:cxn>
                <a:cxn ang="cd2">
                  <a:pos x="l" y="vc"/>
                </a:cxn>
                <a:cxn ang="cd4">
                  <a:pos x="hc" y="b"/>
                </a:cxn>
                <a:cxn ang="0">
                  <a:pos x="r" y="vc"/>
                </a:cxn>
              </a:cxnLst>
              <a:rect l="l" t="t" r="r" b="b"/>
              <a:pathLst>
                <a:path w="276" h="1232">
                  <a:moveTo>
                    <a:pt x="276" y="616"/>
                  </a:moveTo>
                  <a:cubicBezTo>
                    <a:pt x="276" y="521"/>
                    <a:pt x="262" y="372"/>
                    <a:pt x="198" y="232"/>
                  </a:cubicBezTo>
                  <a:cubicBezTo>
                    <a:pt x="126" y="81"/>
                    <a:pt x="24" y="0"/>
                    <a:pt x="11" y="0"/>
                  </a:cubicBezTo>
                  <a:cubicBezTo>
                    <a:pt x="5" y="0"/>
                    <a:pt x="0" y="6"/>
                    <a:pt x="0" y="11"/>
                  </a:cubicBezTo>
                  <a:cubicBezTo>
                    <a:pt x="0" y="17"/>
                    <a:pt x="0" y="20"/>
                    <a:pt x="21" y="42"/>
                  </a:cubicBezTo>
                  <a:cubicBezTo>
                    <a:pt x="139" y="162"/>
                    <a:pt x="206" y="358"/>
                    <a:pt x="206" y="616"/>
                  </a:cubicBezTo>
                  <a:cubicBezTo>
                    <a:pt x="206" y="826"/>
                    <a:pt x="163" y="1044"/>
                    <a:pt x="16" y="1198"/>
                  </a:cubicBezTo>
                  <a:cubicBezTo>
                    <a:pt x="0" y="1215"/>
                    <a:pt x="0" y="1218"/>
                    <a:pt x="0" y="1221"/>
                  </a:cubicBezTo>
                  <a:cubicBezTo>
                    <a:pt x="0" y="1229"/>
                    <a:pt x="5" y="1232"/>
                    <a:pt x="11" y="1232"/>
                  </a:cubicBezTo>
                  <a:cubicBezTo>
                    <a:pt x="24" y="1232"/>
                    <a:pt x="131" y="1148"/>
                    <a:pt x="201" y="991"/>
                  </a:cubicBezTo>
                  <a:cubicBezTo>
                    <a:pt x="262" y="857"/>
                    <a:pt x="276" y="720"/>
                    <a:pt x="276" y="6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7" name="Freeform 46">
              <a:extLst>
                <a:ext uri="{FF2B5EF4-FFF2-40B4-BE49-F238E27FC236}">
                  <a16:creationId xmlns:a16="http://schemas.microsoft.com/office/drawing/2014/main" id="{8C99F6CF-2C1D-8D43-A435-E6950790240F}"/>
                </a:ext>
              </a:extLst>
            </p:cNvPr>
            <p:cNvSpPr/>
            <p:nvPr/>
          </p:nvSpPr>
          <p:spPr>
            <a:xfrm>
              <a:off x="9524880" y="2127240"/>
              <a:ext cx="161640" cy="797040"/>
            </a:xfrm>
            <a:custGeom>
              <a:avLst/>
              <a:gdLst/>
              <a:ahLst/>
              <a:cxnLst>
                <a:cxn ang="3cd4">
                  <a:pos x="hc" y="t"/>
                </a:cxn>
                <a:cxn ang="cd2">
                  <a:pos x="l" y="vc"/>
                </a:cxn>
                <a:cxn ang="cd4">
                  <a:pos x="hc" y="b"/>
                </a:cxn>
                <a:cxn ang="0">
                  <a:pos x="r" y="vc"/>
                </a:cxn>
              </a:cxnLst>
              <a:rect l="l" t="t" r="r" b="b"/>
              <a:pathLst>
                <a:path w="450" h="2215">
                  <a:moveTo>
                    <a:pt x="450" y="1106"/>
                  </a:moveTo>
                  <a:cubicBezTo>
                    <a:pt x="450" y="753"/>
                    <a:pt x="370" y="378"/>
                    <a:pt x="137" y="101"/>
                  </a:cubicBezTo>
                  <a:cubicBezTo>
                    <a:pt x="120" y="81"/>
                    <a:pt x="78" y="34"/>
                    <a:pt x="48" y="8"/>
                  </a:cubicBezTo>
                  <a:cubicBezTo>
                    <a:pt x="40" y="0"/>
                    <a:pt x="37" y="0"/>
                    <a:pt x="21" y="0"/>
                  </a:cubicBezTo>
                  <a:cubicBezTo>
                    <a:pt x="11" y="0"/>
                    <a:pt x="0" y="0"/>
                    <a:pt x="0" y="11"/>
                  </a:cubicBezTo>
                  <a:cubicBezTo>
                    <a:pt x="0" y="17"/>
                    <a:pt x="5" y="22"/>
                    <a:pt x="8" y="25"/>
                  </a:cubicBezTo>
                  <a:cubicBezTo>
                    <a:pt x="48" y="67"/>
                    <a:pt x="112" y="134"/>
                    <a:pt x="185" y="272"/>
                  </a:cubicBezTo>
                  <a:cubicBezTo>
                    <a:pt x="313" y="507"/>
                    <a:pt x="359" y="812"/>
                    <a:pt x="359" y="1106"/>
                  </a:cubicBezTo>
                  <a:cubicBezTo>
                    <a:pt x="359" y="1641"/>
                    <a:pt x="217" y="1968"/>
                    <a:pt x="5" y="2192"/>
                  </a:cubicBezTo>
                  <a:cubicBezTo>
                    <a:pt x="3" y="2195"/>
                    <a:pt x="0" y="2201"/>
                    <a:pt x="0" y="2203"/>
                  </a:cubicBezTo>
                  <a:cubicBezTo>
                    <a:pt x="0" y="2215"/>
                    <a:pt x="11" y="2215"/>
                    <a:pt x="21" y="2215"/>
                  </a:cubicBezTo>
                  <a:cubicBezTo>
                    <a:pt x="37" y="2215"/>
                    <a:pt x="40" y="2215"/>
                    <a:pt x="51" y="2206"/>
                  </a:cubicBezTo>
                  <a:cubicBezTo>
                    <a:pt x="163" y="2105"/>
                    <a:pt x="289" y="1935"/>
                    <a:pt x="372" y="1674"/>
                  </a:cubicBezTo>
                  <a:cubicBezTo>
                    <a:pt x="423" y="1506"/>
                    <a:pt x="450" y="1305"/>
                    <a:pt x="450" y="110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8" name="Freeform 47">
              <a:extLst>
                <a:ext uri="{FF2B5EF4-FFF2-40B4-BE49-F238E27FC236}">
                  <a16:creationId xmlns:a16="http://schemas.microsoft.com/office/drawing/2014/main" id="{915BF7E5-75FE-324B-8D20-6201484E8B44}"/>
                </a:ext>
              </a:extLst>
            </p:cNvPr>
            <p:cNvSpPr/>
            <p:nvPr/>
          </p:nvSpPr>
          <p:spPr>
            <a:xfrm>
              <a:off x="9793800" y="2030400"/>
              <a:ext cx="131760" cy="206280"/>
            </a:xfrm>
            <a:custGeom>
              <a:avLst/>
              <a:gdLst/>
              <a:ahLst/>
              <a:cxnLst>
                <a:cxn ang="3cd4">
                  <a:pos x="hc" y="t"/>
                </a:cxn>
                <a:cxn ang="cd2">
                  <a:pos x="l" y="vc"/>
                </a:cxn>
                <a:cxn ang="cd4">
                  <a:pos x="hc" y="b"/>
                </a:cxn>
                <a:cxn ang="0">
                  <a:pos x="r" y="vc"/>
                </a:cxn>
              </a:cxnLst>
              <a:rect l="l" t="t" r="r" b="b"/>
              <a:pathLst>
                <a:path w="367" h="574">
                  <a:moveTo>
                    <a:pt x="367" y="417"/>
                  </a:moveTo>
                  <a:lnTo>
                    <a:pt x="337" y="417"/>
                  </a:lnTo>
                  <a:cubicBezTo>
                    <a:pt x="335" y="437"/>
                    <a:pt x="327" y="487"/>
                    <a:pt x="316" y="496"/>
                  </a:cubicBezTo>
                  <a:cubicBezTo>
                    <a:pt x="311" y="501"/>
                    <a:pt x="246" y="501"/>
                    <a:pt x="236" y="501"/>
                  </a:cubicBezTo>
                  <a:lnTo>
                    <a:pt x="83" y="501"/>
                  </a:lnTo>
                  <a:cubicBezTo>
                    <a:pt x="169" y="420"/>
                    <a:pt x="198" y="398"/>
                    <a:pt x="249" y="356"/>
                  </a:cubicBezTo>
                  <a:cubicBezTo>
                    <a:pt x="311" y="305"/>
                    <a:pt x="367" y="252"/>
                    <a:pt x="367" y="168"/>
                  </a:cubicBezTo>
                  <a:cubicBezTo>
                    <a:pt x="367" y="64"/>
                    <a:pt x="278" y="0"/>
                    <a:pt x="171" y="0"/>
                  </a:cubicBezTo>
                  <a:cubicBezTo>
                    <a:pt x="70" y="0"/>
                    <a:pt x="0" y="76"/>
                    <a:pt x="0" y="154"/>
                  </a:cubicBezTo>
                  <a:cubicBezTo>
                    <a:pt x="0" y="199"/>
                    <a:pt x="35" y="204"/>
                    <a:pt x="43" y="204"/>
                  </a:cubicBezTo>
                  <a:cubicBezTo>
                    <a:pt x="64" y="204"/>
                    <a:pt x="88" y="188"/>
                    <a:pt x="88" y="157"/>
                  </a:cubicBezTo>
                  <a:cubicBezTo>
                    <a:pt x="88" y="143"/>
                    <a:pt x="83" y="112"/>
                    <a:pt x="40" y="112"/>
                  </a:cubicBezTo>
                  <a:cubicBezTo>
                    <a:pt x="64" y="50"/>
                    <a:pt x="120" y="31"/>
                    <a:pt x="161" y="31"/>
                  </a:cubicBezTo>
                  <a:cubicBezTo>
                    <a:pt x="244" y="31"/>
                    <a:pt x="287" y="98"/>
                    <a:pt x="287" y="168"/>
                  </a:cubicBezTo>
                  <a:cubicBezTo>
                    <a:pt x="287" y="244"/>
                    <a:pt x="236" y="302"/>
                    <a:pt x="209" y="336"/>
                  </a:cubicBezTo>
                  <a:lnTo>
                    <a:pt x="8" y="540"/>
                  </a:lnTo>
                  <a:cubicBezTo>
                    <a:pt x="0" y="549"/>
                    <a:pt x="0" y="552"/>
                    <a:pt x="0" y="574"/>
                  </a:cubicBezTo>
                  <a:lnTo>
                    <a:pt x="343" y="574"/>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106" name="Title 105">
            <a:extLst>
              <a:ext uri="{FF2B5EF4-FFF2-40B4-BE49-F238E27FC236}">
                <a16:creationId xmlns:a16="http://schemas.microsoft.com/office/drawing/2014/main" id="{6AA1AD5D-E835-6340-A6FE-0AFA664066D9}"/>
              </a:ext>
            </a:extLst>
          </p:cNvPr>
          <p:cNvSpPr>
            <a:spLocks noGrp="1"/>
          </p:cNvSpPr>
          <p:nvPr>
            <p:ph type="title"/>
          </p:nvPr>
        </p:nvSpPr>
        <p:spPr/>
        <p:txBody>
          <a:bodyPr/>
          <a:lstStyle/>
          <a:p>
            <a:r>
              <a:rPr lang="en-US" dirty="0"/>
              <a:t>Q-function updates in DQN</a:t>
            </a:r>
          </a:p>
        </p:txBody>
      </p:sp>
    </p:spTree>
    <p:extLst>
      <p:ext uri="{BB962C8B-B14F-4D97-AF65-F5344CB8AC3E}">
        <p14:creationId xmlns:p14="http://schemas.microsoft.com/office/powerpoint/2010/main" val="34167207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C4C45D-E48E-3F4D-ABF0-C041543185A5}"/>
              </a:ext>
            </a:extLst>
          </p:cNvPr>
          <p:cNvSpPr txBox="1"/>
          <p:nvPr/>
        </p:nvSpPr>
        <p:spPr>
          <a:xfrm>
            <a:off x="741935" y="1958209"/>
            <a:ext cx="240120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Use this loss function:</a:t>
            </a:r>
          </a:p>
        </p:txBody>
      </p:sp>
      <p:grpSp>
        <p:nvGrpSpPr>
          <p:cNvPr id="4" name="Group 3" descr="28§display§L(s,a,s';w)=\frac{1}{2} \left(&#10;r + \gamma \max_{a'} Q_w(s',a') - Q_w(s,a)&#10;\right)^2§svg§600§FALSE" title="TexMaths">
            <a:extLst>
              <a:ext uri="{FF2B5EF4-FFF2-40B4-BE49-F238E27FC236}">
                <a16:creationId xmlns:a16="http://schemas.microsoft.com/office/drawing/2014/main" id="{45CC4B89-5F35-0046-B672-60CE8B50B039}"/>
              </a:ext>
            </a:extLst>
          </p:cNvPr>
          <p:cNvGrpSpPr/>
          <p:nvPr/>
        </p:nvGrpSpPr>
        <p:grpSpPr>
          <a:xfrm>
            <a:off x="266015" y="2597569"/>
            <a:ext cx="9596880" cy="910800"/>
            <a:chOff x="347040" y="2030400"/>
            <a:chExt cx="9596880" cy="910800"/>
          </a:xfrm>
        </p:grpSpPr>
        <p:sp>
          <p:nvSpPr>
            <p:cNvPr id="5" name="Freeform 4">
              <a:extLst>
                <a:ext uri="{FF2B5EF4-FFF2-40B4-BE49-F238E27FC236}">
                  <a16:creationId xmlns:a16="http://schemas.microsoft.com/office/drawing/2014/main" id="{39787E64-7174-2647-884D-A2A27C60552C}"/>
                </a:ext>
              </a:extLst>
            </p:cNvPr>
            <p:cNvSpPr/>
            <p:nvPr/>
          </p:nvSpPr>
          <p:spPr>
            <a:xfrm>
              <a:off x="347040" y="2037599"/>
              <a:ext cx="9596880" cy="902880"/>
            </a:xfrm>
            <a:custGeom>
              <a:avLst/>
              <a:gdLst/>
              <a:ahLst/>
              <a:cxnLst>
                <a:cxn ang="3cd4">
                  <a:pos x="hc" y="t"/>
                </a:cxn>
                <a:cxn ang="cd2">
                  <a:pos x="l" y="vc"/>
                </a:cxn>
                <a:cxn ang="cd4">
                  <a:pos x="hc" y="b"/>
                </a:cxn>
                <a:cxn ang="0">
                  <a:pos x="r" y="vc"/>
                </a:cxn>
              </a:cxnLst>
              <a:rect l="l" t="t" r="r" b="b"/>
              <a:pathLst>
                <a:path w="26659" h="2509">
                  <a:moveTo>
                    <a:pt x="13330" y="2509"/>
                  </a:moveTo>
                  <a:lnTo>
                    <a:pt x="0" y="2509"/>
                  </a:lnTo>
                  <a:lnTo>
                    <a:pt x="0" y="0"/>
                  </a:lnTo>
                  <a:lnTo>
                    <a:pt x="26659" y="0"/>
                  </a:lnTo>
                  <a:lnTo>
                    <a:pt x="26659" y="2509"/>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 name="Freeform 5">
              <a:extLst>
                <a:ext uri="{FF2B5EF4-FFF2-40B4-BE49-F238E27FC236}">
                  <a16:creationId xmlns:a16="http://schemas.microsoft.com/office/drawing/2014/main" id="{16EFA079-771F-4241-B79F-4BFB0B6B4B00}"/>
                </a:ext>
              </a:extLst>
            </p:cNvPr>
            <p:cNvSpPr/>
            <p:nvPr/>
          </p:nvSpPr>
          <p:spPr>
            <a:xfrm>
              <a:off x="363600" y="2333880"/>
              <a:ext cx="255960" cy="303120"/>
            </a:xfrm>
            <a:custGeom>
              <a:avLst/>
              <a:gdLst/>
              <a:ahLst/>
              <a:cxnLst>
                <a:cxn ang="3cd4">
                  <a:pos x="hc" y="t"/>
                </a:cxn>
                <a:cxn ang="cd2">
                  <a:pos x="l" y="vc"/>
                </a:cxn>
                <a:cxn ang="cd4">
                  <a:pos x="hc" y="b"/>
                </a:cxn>
                <a:cxn ang="0">
                  <a:pos x="r" y="vc"/>
                </a:cxn>
              </a:cxnLst>
              <a:rect l="l" t="t" r="r" b="b"/>
              <a:pathLst>
                <a:path w="712" h="843">
                  <a:moveTo>
                    <a:pt x="396" y="95"/>
                  </a:moveTo>
                  <a:cubicBezTo>
                    <a:pt x="407" y="53"/>
                    <a:pt x="410" y="39"/>
                    <a:pt x="519" y="39"/>
                  </a:cubicBezTo>
                  <a:cubicBezTo>
                    <a:pt x="557" y="39"/>
                    <a:pt x="565" y="39"/>
                    <a:pt x="565" y="14"/>
                  </a:cubicBezTo>
                  <a:cubicBezTo>
                    <a:pt x="565" y="0"/>
                    <a:pt x="552" y="0"/>
                    <a:pt x="546" y="0"/>
                  </a:cubicBezTo>
                  <a:cubicBezTo>
                    <a:pt x="509" y="0"/>
                    <a:pt x="410" y="3"/>
                    <a:pt x="372" y="3"/>
                  </a:cubicBezTo>
                  <a:cubicBezTo>
                    <a:pt x="337" y="3"/>
                    <a:pt x="249" y="0"/>
                    <a:pt x="214" y="0"/>
                  </a:cubicBezTo>
                  <a:cubicBezTo>
                    <a:pt x="206" y="0"/>
                    <a:pt x="193" y="0"/>
                    <a:pt x="193" y="25"/>
                  </a:cubicBezTo>
                  <a:cubicBezTo>
                    <a:pt x="193" y="39"/>
                    <a:pt x="204" y="39"/>
                    <a:pt x="225" y="39"/>
                  </a:cubicBezTo>
                  <a:cubicBezTo>
                    <a:pt x="228" y="39"/>
                    <a:pt x="249" y="39"/>
                    <a:pt x="270" y="42"/>
                  </a:cubicBezTo>
                  <a:cubicBezTo>
                    <a:pt x="292" y="42"/>
                    <a:pt x="303" y="45"/>
                    <a:pt x="303" y="62"/>
                  </a:cubicBezTo>
                  <a:cubicBezTo>
                    <a:pt x="303" y="64"/>
                    <a:pt x="300" y="70"/>
                    <a:pt x="297" y="84"/>
                  </a:cubicBezTo>
                  <a:lnTo>
                    <a:pt x="139" y="748"/>
                  </a:lnTo>
                  <a:cubicBezTo>
                    <a:pt x="129" y="795"/>
                    <a:pt x="126" y="804"/>
                    <a:pt x="32" y="804"/>
                  </a:cubicBezTo>
                  <a:cubicBezTo>
                    <a:pt x="11" y="804"/>
                    <a:pt x="0" y="804"/>
                    <a:pt x="0" y="829"/>
                  </a:cubicBezTo>
                  <a:cubicBezTo>
                    <a:pt x="0" y="843"/>
                    <a:pt x="11" y="843"/>
                    <a:pt x="32" y="843"/>
                  </a:cubicBezTo>
                  <a:lnTo>
                    <a:pt x="578" y="843"/>
                  </a:lnTo>
                  <a:cubicBezTo>
                    <a:pt x="608" y="843"/>
                    <a:pt x="608" y="843"/>
                    <a:pt x="616" y="823"/>
                  </a:cubicBezTo>
                  <a:lnTo>
                    <a:pt x="710" y="554"/>
                  </a:lnTo>
                  <a:cubicBezTo>
                    <a:pt x="712" y="543"/>
                    <a:pt x="712" y="540"/>
                    <a:pt x="712" y="538"/>
                  </a:cubicBezTo>
                  <a:cubicBezTo>
                    <a:pt x="712" y="532"/>
                    <a:pt x="710" y="524"/>
                    <a:pt x="699" y="524"/>
                  </a:cubicBezTo>
                  <a:cubicBezTo>
                    <a:pt x="688" y="524"/>
                    <a:pt x="688" y="532"/>
                    <a:pt x="680" y="552"/>
                  </a:cubicBezTo>
                  <a:cubicBezTo>
                    <a:pt x="640" y="664"/>
                    <a:pt x="586" y="804"/>
                    <a:pt x="383" y="804"/>
                  </a:cubicBezTo>
                  <a:lnTo>
                    <a:pt x="270" y="804"/>
                  </a:lnTo>
                  <a:cubicBezTo>
                    <a:pt x="254" y="804"/>
                    <a:pt x="252" y="804"/>
                    <a:pt x="246" y="804"/>
                  </a:cubicBezTo>
                  <a:cubicBezTo>
                    <a:pt x="233" y="804"/>
                    <a:pt x="230" y="801"/>
                    <a:pt x="230" y="792"/>
                  </a:cubicBezTo>
                  <a:cubicBezTo>
                    <a:pt x="230" y="787"/>
                    <a:pt x="230" y="784"/>
                    <a:pt x="236" y="76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 name="Freeform 6">
              <a:extLst>
                <a:ext uri="{FF2B5EF4-FFF2-40B4-BE49-F238E27FC236}">
                  <a16:creationId xmlns:a16="http://schemas.microsoft.com/office/drawing/2014/main" id="{D59DF51C-0E38-1749-9EF0-4C662CB36B76}"/>
                </a:ext>
              </a:extLst>
            </p:cNvPr>
            <p:cNvSpPr/>
            <p:nvPr/>
          </p:nvSpPr>
          <p:spPr>
            <a:xfrm>
              <a:off x="675720" y="2304720"/>
              <a:ext cx="99000" cy="443159"/>
            </a:xfrm>
            <a:custGeom>
              <a:avLst/>
              <a:gdLst/>
              <a:ahLst/>
              <a:cxnLst>
                <a:cxn ang="3cd4">
                  <a:pos x="hc" y="t"/>
                </a:cxn>
                <a:cxn ang="cd2">
                  <a:pos x="l" y="vc"/>
                </a:cxn>
                <a:cxn ang="cd4">
                  <a:pos x="hc" y="b"/>
                </a:cxn>
                <a:cxn ang="0">
                  <a:pos x="r" y="vc"/>
                </a:cxn>
              </a:cxnLst>
              <a:rect l="l" t="t" r="r" b="b"/>
              <a:pathLst>
                <a:path w="276" h="1232">
                  <a:moveTo>
                    <a:pt x="276" y="1221"/>
                  </a:moveTo>
                  <a:cubicBezTo>
                    <a:pt x="276" y="1218"/>
                    <a:pt x="276" y="1215"/>
                    <a:pt x="254" y="1193"/>
                  </a:cubicBezTo>
                  <a:cubicBezTo>
                    <a:pt x="107" y="1039"/>
                    <a:pt x="70" y="806"/>
                    <a:pt x="70" y="616"/>
                  </a:cubicBezTo>
                  <a:cubicBezTo>
                    <a:pt x="70" y="403"/>
                    <a:pt x="115" y="188"/>
                    <a:pt x="260" y="34"/>
                  </a:cubicBezTo>
                  <a:cubicBezTo>
                    <a:pt x="276" y="20"/>
                    <a:pt x="276" y="17"/>
                    <a:pt x="276" y="11"/>
                  </a:cubicBezTo>
                  <a:cubicBezTo>
                    <a:pt x="276" y="3"/>
                    <a:pt x="270" y="0"/>
                    <a:pt x="262" y="0"/>
                  </a:cubicBezTo>
                  <a:cubicBezTo>
                    <a:pt x="252" y="0"/>
                    <a:pt x="145" y="84"/>
                    <a:pt x="75" y="241"/>
                  </a:cubicBezTo>
                  <a:cubicBezTo>
                    <a:pt x="13" y="375"/>
                    <a:pt x="0" y="512"/>
                    <a:pt x="0" y="616"/>
                  </a:cubicBezTo>
                  <a:cubicBezTo>
                    <a:pt x="0" y="714"/>
                    <a:pt x="13" y="862"/>
                    <a:pt x="78" y="1002"/>
                  </a:cubicBezTo>
                  <a:cubicBezTo>
                    <a:pt x="150" y="1154"/>
                    <a:pt x="252" y="1232"/>
                    <a:pt x="262" y="1232"/>
                  </a:cubicBezTo>
                  <a:cubicBezTo>
                    <a:pt x="270" y="1232"/>
                    <a:pt x="276" y="1229"/>
                    <a:pt x="276" y="12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 name="Freeform 7">
              <a:extLst>
                <a:ext uri="{FF2B5EF4-FFF2-40B4-BE49-F238E27FC236}">
                  <a16:creationId xmlns:a16="http://schemas.microsoft.com/office/drawing/2014/main" id="{0ED30DF0-9C92-4549-AED7-A767913DDA11}"/>
                </a:ext>
              </a:extLst>
            </p:cNvPr>
            <p:cNvSpPr/>
            <p:nvPr/>
          </p:nvSpPr>
          <p:spPr>
            <a:xfrm>
              <a:off x="820440" y="2440800"/>
              <a:ext cx="156600" cy="201240"/>
            </a:xfrm>
            <a:custGeom>
              <a:avLst/>
              <a:gdLst/>
              <a:ahLst/>
              <a:cxnLst>
                <a:cxn ang="3cd4">
                  <a:pos x="hc" y="t"/>
                </a:cxn>
                <a:cxn ang="cd2">
                  <a:pos x="l" y="vc"/>
                </a:cxn>
                <a:cxn ang="cd4">
                  <a:pos x="hc" y="b"/>
                </a:cxn>
                <a:cxn ang="0">
                  <a:pos x="r" y="vc"/>
                </a:cxn>
              </a:cxnLst>
              <a:rect l="l" t="t" r="r" b="b"/>
              <a:pathLst>
                <a:path w="436" h="560">
                  <a:moveTo>
                    <a:pt x="402" y="84"/>
                  </a:moveTo>
                  <a:cubicBezTo>
                    <a:pt x="367" y="84"/>
                    <a:pt x="345" y="112"/>
                    <a:pt x="345" y="140"/>
                  </a:cubicBezTo>
                  <a:cubicBezTo>
                    <a:pt x="345" y="157"/>
                    <a:pt x="356" y="176"/>
                    <a:pt x="380" y="176"/>
                  </a:cubicBezTo>
                  <a:cubicBezTo>
                    <a:pt x="407" y="176"/>
                    <a:pt x="436" y="154"/>
                    <a:pt x="436" y="106"/>
                  </a:cubicBezTo>
                  <a:cubicBezTo>
                    <a:pt x="436" y="50"/>
                    <a:pt x="386" y="0"/>
                    <a:pt x="295" y="0"/>
                  </a:cubicBezTo>
                  <a:cubicBezTo>
                    <a:pt x="139" y="0"/>
                    <a:pt x="94" y="126"/>
                    <a:pt x="94" y="179"/>
                  </a:cubicBezTo>
                  <a:cubicBezTo>
                    <a:pt x="94" y="277"/>
                    <a:pt x="182" y="297"/>
                    <a:pt x="217" y="302"/>
                  </a:cubicBezTo>
                  <a:cubicBezTo>
                    <a:pt x="278" y="316"/>
                    <a:pt x="340" y="328"/>
                    <a:pt x="340" y="398"/>
                  </a:cubicBezTo>
                  <a:cubicBezTo>
                    <a:pt x="340" y="428"/>
                    <a:pt x="313" y="532"/>
                    <a:pt x="171" y="532"/>
                  </a:cubicBezTo>
                  <a:cubicBezTo>
                    <a:pt x="153" y="532"/>
                    <a:pt x="62" y="532"/>
                    <a:pt x="35" y="468"/>
                  </a:cubicBezTo>
                  <a:cubicBezTo>
                    <a:pt x="80" y="473"/>
                    <a:pt x="110" y="437"/>
                    <a:pt x="110" y="400"/>
                  </a:cubicBezTo>
                  <a:cubicBezTo>
                    <a:pt x="110" y="372"/>
                    <a:pt x="91" y="358"/>
                    <a:pt x="67" y="358"/>
                  </a:cubicBezTo>
                  <a:cubicBezTo>
                    <a:pt x="35" y="358"/>
                    <a:pt x="0" y="384"/>
                    <a:pt x="0" y="440"/>
                  </a:cubicBezTo>
                  <a:cubicBezTo>
                    <a:pt x="0" y="510"/>
                    <a:pt x="67" y="560"/>
                    <a:pt x="169" y="560"/>
                  </a:cubicBezTo>
                  <a:cubicBezTo>
                    <a:pt x="361" y="560"/>
                    <a:pt x="407" y="412"/>
                    <a:pt x="407" y="356"/>
                  </a:cubicBezTo>
                  <a:cubicBezTo>
                    <a:pt x="407" y="311"/>
                    <a:pt x="386" y="280"/>
                    <a:pt x="370" y="263"/>
                  </a:cubicBezTo>
                  <a:cubicBezTo>
                    <a:pt x="337" y="230"/>
                    <a:pt x="305" y="224"/>
                    <a:pt x="252" y="213"/>
                  </a:cubicBezTo>
                  <a:cubicBezTo>
                    <a:pt x="209" y="202"/>
                    <a:pt x="163" y="193"/>
                    <a:pt x="163" y="137"/>
                  </a:cubicBezTo>
                  <a:cubicBezTo>
                    <a:pt x="163" y="104"/>
                    <a:pt x="190" y="28"/>
                    <a:pt x="295" y="28"/>
                  </a:cubicBezTo>
                  <a:cubicBezTo>
                    <a:pt x="324" y="28"/>
                    <a:pt x="383" y="36"/>
                    <a:pt x="402" y="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 name="Freeform 8">
              <a:extLst>
                <a:ext uri="{FF2B5EF4-FFF2-40B4-BE49-F238E27FC236}">
                  <a16:creationId xmlns:a16="http://schemas.microsoft.com/office/drawing/2014/main" id="{9DD1271B-A5FB-ED4F-9B76-10497654BCAC}"/>
                </a:ext>
              </a:extLst>
            </p:cNvPr>
            <p:cNvSpPr/>
            <p:nvPr/>
          </p:nvSpPr>
          <p:spPr>
            <a:xfrm>
              <a:off x="1032480" y="2588760"/>
              <a:ext cx="49680" cy="132840"/>
            </a:xfrm>
            <a:custGeom>
              <a:avLst/>
              <a:gdLst/>
              <a:ahLst/>
              <a:cxnLst>
                <a:cxn ang="3cd4">
                  <a:pos x="hc" y="t"/>
                </a:cxn>
                <a:cxn ang="cd2">
                  <a:pos x="l" y="vc"/>
                </a:cxn>
                <a:cxn ang="cd4">
                  <a:pos x="hc" y="b"/>
                </a:cxn>
                <a:cxn ang="0">
                  <a:pos x="r" y="vc"/>
                </a:cxn>
              </a:cxnLst>
              <a:rect l="l" t="t" r="r" b="b"/>
              <a:pathLst>
                <a:path w="139" h="370">
                  <a:moveTo>
                    <a:pt x="139" y="129"/>
                  </a:moveTo>
                  <a:cubicBezTo>
                    <a:pt x="139" y="48"/>
                    <a:pt x="110" y="0"/>
                    <a:pt x="64" y="0"/>
                  </a:cubicBezTo>
                  <a:cubicBezTo>
                    <a:pt x="24" y="0"/>
                    <a:pt x="0" y="31"/>
                    <a:pt x="0" y="64"/>
                  </a:cubicBezTo>
                  <a:cubicBezTo>
                    <a:pt x="0" y="98"/>
                    <a:pt x="24" y="132"/>
                    <a:pt x="64" y="132"/>
                  </a:cubicBezTo>
                  <a:cubicBezTo>
                    <a:pt x="78" y="132"/>
                    <a:pt x="94" y="126"/>
                    <a:pt x="104" y="115"/>
                  </a:cubicBezTo>
                  <a:cubicBezTo>
                    <a:pt x="110" y="112"/>
                    <a:pt x="110" y="112"/>
                    <a:pt x="112" y="112"/>
                  </a:cubicBezTo>
                  <a:cubicBezTo>
                    <a:pt x="112" y="112"/>
                    <a:pt x="115" y="112"/>
                    <a:pt x="115" y="129"/>
                  </a:cubicBezTo>
                  <a:cubicBezTo>
                    <a:pt x="115" y="221"/>
                    <a:pt x="72" y="297"/>
                    <a:pt x="32" y="336"/>
                  </a:cubicBezTo>
                  <a:cubicBezTo>
                    <a:pt x="19" y="350"/>
                    <a:pt x="19" y="353"/>
                    <a:pt x="19" y="356"/>
                  </a:cubicBezTo>
                  <a:cubicBezTo>
                    <a:pt x="19" y="367"/>
                    <a:pt x="24" y="370"/>
                    <a:pt x="32" y="370"/>
                  </a:cubicBezTo>
                  <a:cubicBezTo>
                    <a:pt x="46" y="370"/>
                    <a:pt x="139" y="274"/>
                    <a:pt x="139"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 name="Freeform 9">
              <a:extLst>
                <a:ext uri="{FF2B5EF4-FFF2-40B4-BE49-F238E27FC236}">
                  <a16:creationId xmlns:a16="http://schemas.microsoft.com/office/drawing/2014/main" id="{D1C449C1-09CD-434A-9488-235B3E7E3E51}"/>
                </a:ext>
              </a:extLst>
            </p:cNvPr>
            <p:cNvSpPr/>
            <p:nvPr/>
          </p:nvSpPr>
          <p:spPr>
            <a:xfrm>
              <a:off x="1200959" y="2440800"/>
              <a:ext cx="194400" cy="201240"/>
            </a:xfrm>
            <a:custGeom>
              <a:avLst/>
              <a:gdLst/>
              <a:ahLst/>
              <a:cxnLst>
                <a:cxn ang="3cd4">
                  <a:pos x="hc" y="t"/>
                </a:cxn>
                <a:cxn ang="cd2">
                  <a:pos x="l" y="vc"/>
                </a:cxn>
                <a:cxn ang="cd4">
                  <a:pos x="hc" y="b"/>
                </a:cxn>
                <a:cxn ang="0">
                  <a:pos x="r" y="vc"/>
                </a:cxn>
              </a:cxnLst>
              <a:rect l="l" t="t" r="r" b="b"/>
              <a:pathLst>
                <a:path w="541" h="560">
                  <a:moveTo>
                    <a:pt x="394" y="78"/>
                  </a:moveTo>
                  <a:cubicBezTo>
                    <a:pt x="372" y="34"/>
                    <a:pt x="337" y="0"/>
                    <a:pt x="284" y="0"/>
                  </a:cubicBezTo>
                  <a:cubicBezTo>
                    <a:pt x="147" y="0"/>
                    <a:pt x="0" y="182"/>
                    <a:pt x="0" y="361"/>
                  </a:cubicBezTo>
                  <a:cubicBezTo>
                    <a:pt x="0" y="479"/>
                    <a:pt x="64" y="560"/>
                    <a:pt x="158" y="560"/>
                  </a:cubicBezTo>
                  <a:cubicBezTo>
                    <a:pt x="182" y="560"/>
                    <a:pt x="241" y="554"/>
                    <a:pt x="311" y="468"/>
                  </a:cubicBezTo>
                  <a:cubicBezTo>
                    <a:pt x="321" y="518"/>
                    <a:pt x="361" y="560"/>
                    <a:pt x="418" y="560"/>
                  </a:cubicBezTo>
                  <a:cubicBezTo>
                    <a:pt x="461" y="560"/>
                    <a:pt x="487" y="532"/>
                    <a:pt x="506" y="493"/>
                  </a:cubicBezTo>
                  <a:cubicBezTo>
                    <a:pt x="525" y="448"/>
                    <a:pt x="541" y="372"/>
                    <a:pt x="541" y="370"/>
                  </a:cubicBezTo>
                  <a:cubicBezTo>
                    <a:pt x="541" y="358"/>
                    <a:pt x="530" y="358"/>
                    <a:pt x="528" y="358"/>
                  </a:cubicBezTo>
                  <a:cubicBezTo>
                    <a:pt x="514" y="358"/>
                    <a:pt x="514" y="361"/>
                    <a:pt x="511" y="381"/>
                  </a:cubicBezTo>
                  <a:cubicBezTo>
                    <a:pt x="490" y="459"/>
                    <a:pt x="469" y="532"/>
                    <a:pt x="420" y="532"/>
                  </a:cubicBezTo>
                  <a:cubicBezTo>
                    <a:pt x="388" y="532"/>
                    <a:pt x="386" y="501"/>
                    <a:pt x="386" y="476"/>
                  </a:cubicBezTo>
                  <a:cubicBezTo>
                    <a:pt x="386" y="448"/>
                    <a:pt x="388" y="440"/>
                    <a:pt x="402" y="384"/>
                  </a:cubicBezTo>
                  <a:cubicBezTo>
                    <a:pt x="415" y="333"/>
                    <a:pt x="415" y="319"/>
                    <a:pt x="426" y="274"/>
                  </a:cubicBezTo>
                  <a:lnTo>
                    <a:pt x="469" y="101"/>
                  </a:lnTo>
                  <a:cubicBezTo>
                    <a:pt x="477" y="64"/>
                    <a:pt x="477" y="64"/>
                    <a:pt x="477" y="59"/>
                  </a:cubicBezTo>
                  <a:cubicBezTo>
                    <a:pt x="477" y="36"/>
                    <a:pt x="463" y="25"/>
                    <a:pt x="444" y="25"/>
                  </a:cubicBezTo>
                  <a:cubicBezTo>
                    <a:pt x="415" y="25"/>
                    <a:pt x="396" y="53"/>
                    <a:pt x="394" y="78"/>
                  </a:cubicBezTo>
                  <a:close/>
                  <a:moveTo>
                    <a:pt x="316" y="400"/>
                  </a:moveTo>
                  <a:cubicBezTo>
                    <a:pt x="311" y="423"/>
                    <a:pt x="311" y="423"/>
                    <a:pt x="292" y="445"/>
                  </a:cubicBezTo>
                  <a:cubicBezTo>
                    <a:pt x="241" y="512"/>
                    <a:pt x="193" y="532"/>
                    <a:pt x="161" y="532"/>
                  </a:cubicBezTo>
                  <a:cubicBezTo>
                    <a:pt x="102" y="532"/>
                    <a:pt x="83" y="465"/>
                    <a:pt x="83" y="417"/>
                  </a:cubicBezTo>
                  <a:cubicBezTo>
                    <a:pt x="83" y="356"/>
                    <a:pt x="120" y="202"/>
                    <a:pt x="150" y="146"/>
                  </a:cubicBezTo>
                  <a:cubicBezTo>
                    <a:pt x="185" y="73"/>
                    <a:pt x="238" y="28"/>
                    <a:pt x="287" y="28"/>
                  </a:cubicBezTo>
                  <a:cubicBezTo>
                    <a:pt x="364" y="28"/>
                    <a:pt x="380" y="129"/>
                    <a:pt x="380" y="137"/>
                  </a:cubicBezTo>
                  <a:cubicBezTo>
                    <a:pt x="380" y="143"/>
                    <a:pt x="378" y="151"/>
                    <a:pt x="375" y="15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 name="Freeform 10">
              <a:extLst>
                <a:ext uri="{FF2B5EF4-FFF2-40B4-BE49-F238E27FC236}">
                  <a16:creationId xmlns:a16="http://schemas.microsoft.com/office/drawing/2014/main" id="{F414885A-7465-974C-9B41-1D565DA436DE}"/>
                </a:ext>
              </a:extLst>
            </p:cNvPr>
            <p:cNvSpPr/>
            <p:nvPr/>
          </p:nvSpPr>
          <p:spPr>
            <a:xfrm>
              <a:off x="1443240" y="2588760"/>
              <a:ext cx="49680" cy="132840"/>
            </a:xfrm>
            <a:custGeom>
              <a:avLst/>
              <a:gdLst/>
              <a:ahLst/>
              <a:cxnLst>
                <a:cxn ang="3cd4">
                  <a:pos x="hc" y="t"/>
                </a:cxn>
                <a:cxn ang="cd2">
                  <a:pos x="l" y="vc"/>
                </a:cxn>
                <a:cxn ang="cd4">
                  <a:pos x="hc" y="b"/>
                </a:cxn>
                <a:cxn ang="0">
                  <a:pos x="r" y="vc"/>
                </a:cxn>
              </a:cxnLst>
              <a:rect l="l" t="t" r="r" b="b"/>
              <a:pathLst>
                <a:path w="139" h="370">
                  <a:moveTo>
                    <a:pt x="139" y="129"/>
                  </a:moveTo>
                  <a:cubicBezTo>
                    <a:pt x="139" y="48"/>
                    <a:pt x="110" y="0"/>
                    <a:pt x="64" y="0"/>
                  </a:cubicBezTo>
                  <a:cubicBezTo>
                    <a:pt x="24" y="0"/>
                    <a:pt x="0" y="31"/>
                    <a:pt x="0" y="64"/>
                  </a:cubicBezTo>
                  <a:cubicBezTo>
                    <a:pt x="0" y="98"/>
                    <a:pt x="24" y="132"/>
                    <a:pt x="64" y="132"/>
                  </a:cubicBezTo>
                  <a:cubicBezTo>
                    <a:pt x="78" y="132"/>
                    <a:pt x="94" y="126"/>
                    <a:pt x="104" y="115"/>
                  </a:cubicBezTo>
                  <a:cubicBezTo>
                    <a:pt x="110" y="112"/>
                    <a:pt x="110" y="112"/>
                    <a:pt x="112" y="112"/>
                  </a:cubicBezTo>
                  <a:cubicBezTo>
                    <a:pt x="112" y="112"/>
                    <a:pt x="115" y="112"/>
                    <a:pt x="115" y="129"/>
                  </a:cubicBezTo>
                  <a:cubicBezTo>
                    <a:pt x="115" y="221"/>
                    <a:pt x="72" y="297"/>
                    <a:pt x="32" y="336"/>
                  </a:cubicBezTo>
                  <a:cubicBezTo>
                    <a:pt x="19" y="350"/>
                    <a:pt x="19" y="353"/>
                    <a:pt x="19" y="356"/>
                  </a:cubicBezTo>
                  <a:cubicBezTo>
                    <a:pt x="19" y="367"/>
                    <a:pt x="24" y="370"/>
                    <a:pt x="32" y="370"/>
                  </a:cubicBezTo>
                  <a:cubicBezTo>
                    <a:pt x="46" y="370"/>
                    <a:pt x="139" y="274"/>
                    <a:pt x="139"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 name="Freeform 11">
              <a:extLst>
                <a:ext uri="{FF2B5EF4-FFF2-40B4-BE49-F238E27FC236}">
                  <a16:creationId xmlns:a16="http://schemas.microsoft.com/office/drawing/2014/main" id="{3BFBBB9D-DFE9-9B4C-B147-775320DE6C17}"/>
                </a:ext>
              </a:extLst>
            </p:cNvPr>
            <p:cNvSpPr/>
            <p:nvPr/>
          </p:nvSpPr>
          <p:spPr>
            <a:xfrm>
              <a:off x="1616760" y="2440800"/>
              <a:ext cx="156600" cy="201240"/>
            </a:xfrm>
            <a:custGeom>
              <a:avLst/>
              <a:gdLst/>
              <a:ahLst/>
              <a:cxnLst>
                <a:cxn ang="3cd4">
                  <a:pos x="hc" y="t"/>
                </a:cxn>
                <a:cxn ang="cd2">
                  <a:pos x="l" y="vc"/>
                </a:cxn>
                <a:cxn ang="cd4">
                  <a:pos x="hc" y="b"/>
                </a:cxn>
                <a:cxn ang="0">
                  <a:pos x="r" y="vc"/>
                </a:cxn>
              </a:cxnLst>
              <a:rect l="l" t="t" r="r" b="b"/>
              <a:pathLst>
                <a:path w="436" h="560">
                  <a:moveTo>
                    <a:pt x="402" y="84"/>
                  </a:moveTo>
                  <a:cubicBezTo>
                    <a:pt x="367" y="84"/>
                    <a:pt x="345" y="112"/>
                    <a:pt x="345" y="140"/>
                  </a:cubicBezTo>
                  <a:cubicBezTo>
                    <a:pt x="345" y="157"/>
                    <a:pt x="356" y="176"/>
                    <a:pt x="380" y="176"/>
                  </a:cubicBezTo>
                  <a:cubicBezTo>
                    <a:pt x="407" y="176"/>
                    <a:pt x="436" y="154"/>
                    <a:pt x="436" y="106"/>
                  </a:cubicBezTo>
                  <a:cubicBezTo>
                    <a:pt x="436" y="50"/>
                    <a:pt x="386" y="0"/>
                    <a:pt x="295" y="0"/>
                  </a:cubicBezTo>
                  <a:cubicBezTo>
                    <a:pt x="139" y="0"/>
                    <a:pt x="94" y="126"/>
                    <a:pt x="94" y="179"/>
                  </a:cubicBezTo>
                  <a:cubicBezTo>
                    <a:pt x="94" y="277"/>
                    <a:pt x="182" y="297"/>
                    <a:pt x="217" y="302"/>
                  </a:cubicBezTo>
                  <a:cubicBezTo>
                    <a:pt x="278" y="316"/>
                    <a:pt x="340" y="328"/>
                    <a:pt x="340" y="398"/>
                  </a:cubicBezTo>
                  <a:cubicBezTo>
                    <a:pt x="340" y="428"/>
                    <a:pt x="313" y="532"/>
                    <a:pt x="171" y="532"/>
                  </a:cubicBezTo>
                  <a:cubicBezTo>
                    <a:pt x="153" y="532"/>
                    <a:pt x="62" y="532"/>
                    <a:pt x="35" y="468"/>
                  </a:cubicBezTo>
                  <a:cubicBezTo>
                    <a:pt x="80" y="473"/>
                    <a:pt x="110" y="437"/>
                    <a:pt x="110" y="400"/>
                  </a:cubicBezTo>
                  <a:cubicBezTo>
                    <a:pt x="110" y="372"/>
                    <a:pt x="91" y="358"/>
                    <a:pt x="67" y="358"/>
                  </a:cubicBezTo>
                  <a:cubicBezTo>
                    <a:pt x="35" y="358"/>
                    <a:pt x="0" y="384"/>
                    <a:pt x="0" y="440"/>
                  </a:cubicBezTo>
                  <a:cubicBezTo>
                    <a:pt x="0" y="510"/>
                    <a:pt x="67" y="560"/>
                    <a:pt x="169" y="560"/>
                  </a:cubicBezTo>
                  <a:cubicBezTo>
                    <a:pt x="361" y="560"/>
                    <a:pt x="407" y="412"/>
                    <a:pt x="407" y="356"/>
                  </a:cubicBezTo>
                  <a:cubicBezTo>
                    <a:pt x="407" y="311"/>
                    <a:pt x="386" y="280"/>
                    <a:pt x="370" y="263"/>
                  </a:cubicBezTo>
                  <a:cubicBezTo>
                    <a:pt x="337" y="230"/>
                    <a:pt x="305" y="224"/>
                    <a:pt x="252" y="213"/>
                  </a:cubicBezTo>
                  <a:cubicBezTo>
                    <a:pt x="209" y="202"/>
                    <a:pt x="163" y="193"/>
                    <a:pt x="163" y="137"/>
                  </a:cubicBezTo>
                  <a:cubicBezTo>
                    <a:pt x="163" y="104"/>
                    <a:pt x="190" y="28"/>
                    <a:pt x="295" y="28"/>
                  </a:cubicBezTo>
                  <a:cubicBezTo>
                    <a:pt x="324" y="28"/>
                    <a:pt x="383" y="36"/>
                    <a:pt x="402" y="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 name="Freeform 12">
              <a:extLst>
                <a:ext uri="{FF2B5EF4-FFF2-40B4-BE49-F238E27FC236}">
                  <a16:creationId xmlns:a16="http://schemas.microsoft.com/office/drawing/2014/main" id="{093F43DF-1904-5F4E-962F-8B1086B90F37}"/>
                </a:ext>
              </a:extLst>
            </p:cNvPr>
            <p:cNvSpPr/>
            <p:nvPr/>
          </p:nvSpPr>
          <p:spPr>
            <a:xfrm>
              <a:off x="1806480" y="2280240"/>
              <a:ext cx="74880" cy="160920"/>
            </a:xfrm>
            <a:custGeom>
              <a:avLst/>
              <a:gdLst/>
              <a:ahLst/>
              <a:cxnLst>
                <a:cxn ang="3cd4">
                  <a:pos x="hc" y="t"/>
                </a:cxn>
                <a:cxn ang="cd2">
                  <a:pos x="l" y="vc"/>
                </a:cxn>
                <a:cxn ang="cd4">
                  <a:pos x="hc" y="b"/>
                </a:cxn>
                <a:cxn ang="0">
                  <a:pos x="r" y="vc"/>
                </a:cxn>
              </a:cxnLst>
              <a:rect l="l" t="t" r="r" b="b"/>
              <a:pathLst>
                <a:path w="209" h="448">
                  <a:moveTo>
                    <a:pt x="201" y="76"/>
                  </a:moveTo>
                  <a:cubicBezTo>
                    <a:pt x="209" y="62"/>
                    <a:pt x="209" y="53"/>
                    <a:pt x="209" y="48"/>
                  </a:cubicBezTo>
                  <a:cubicBezTo>
                    <a:pt x="209" y="20"/>
                    <a:pt x="185" y="0"/>
                    <a:pt x="161" y="0"/>
                  </a:cubicBezTo>
                  <a:cubicBezTo>
                    <a:pt x="129" y="0"/>
                    <a:pt x="118" y="28"/>
                    <a:pt x="115" y="42"/>
                  </a:cubicBezTo>
                  <a:lnTo>
                    <a:pt x="5" y="417"/>
                  </a:lnTo>
                  <a:cubicBezTo>
                    <a:pt x="3" y="417"/>
                    <a:pt x="0" y="428"/>
                    <a:pt x="0" y="428"/>
                  </a:cubicBezTo>
                  <a:cubicBezTo>
                    <a:pt x="0" y="440"/>
                    <a:pt x="27" y="448"/>
                    <a:pt x="32" y="448"/>
                  </a:cubicBezTo>
                  <a:cubicBezTo>
                    <a:pt x="37" y="448"/>
                    <a:pt x="40" y="448"/>
                    <a:pt x="46" y="4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 name="Freeform 13">
              <a:extLst>
                <a:ext uri="{FF2B5EF4-FFF2-40B4-BE49-F238E27FC236}">
                  <a16:creationId xmlns:a16="http://schemas.microsoft.com/office/drawing/2014/main" id="{ED49F826-8821-6148-9200-54D57EABB525}"/>
                </a:ext>
              </a:extLst>
            </p:cNvPr>
            <p:cNvSpPr/>
            <p:nvPr/>
          </p:nvSpPr>
          <p:spPr>
            <a:xfrm>
              <a:off x="1947240" y="2445840"/>
              <a:ext cx="46800" cy="276840"/>
            </a:xfrm>
            <a:custGeom>
              <a:avLst/>
              <a:gdLst/>
              <a:ahLst/>
              <a:cxnLst>
                <a:cxn ang="3cd4">
                  <a:pos x="hc" y="t"/>
                </a:cxn>
                <a:cxn ang="cd2">
                  <a:pos x="l" y="vc"/>
                </a:cxn>
                <a:cxn ang="cd4">
                  <a:pos x="hc" y="b"/>
                </a:cxn>
                <a:cxn ang="0">
                  <a:pos x="r" y="vc"/>
                </a:cxn>
              </a:cxnLst>
              <a:rect l="l" t="t" r="r" b="b"/>
              <a:pathLst>
                <a:path w="131" h="770">
                  <a:moveTo>
                    <a:pt x="129" y="64"/>
                  </a:moveTo>
                  <a:cubicBezTo>
                    <a:pt x="129" y="31"/>
                    <a:pt x="99" y="0"/>
                    <a:pt x="64" y="0"/>
                  </a:cubicBezTo>
                  <a:cubicBezTo>
                    <a:pt x="29" y="0"/>
                    <a:pt x="0" y="31"/>
                    <a:pt x="0" y="64"/>
                  </a:cubicBezTo>
                  <a:cubicBezTo>
                    <a:pt x="0" y="101"/>
                    <a:pt x="29" y="132"/>
                    <a:pt x="64" y="132"/>
                  </a:cubicBezTo>
                  <a:cubicBezTo>
                    <a:pt x="99" y="132"/>
                    <a:pt x="129" y="101"/>
                    <a:pt x="129" y="64"/>
                  </a:cubicBezTo>
                  <a:close/>
                  <a:moveTo>
                    <a:pt x="104" y="518"/>
                  </a:moveTo>
                  <a:cubicBezTo>
                    <a:pt x="104" y="554"/>
                    <a:pt x="104" y="650"/>
                    <a:pt x="27" y="742"/>
                  </a:cubicBezTo>
                  <a:cubicBezTo>
                    <a:pt x="19" y="750"/>
                    <a:pt x="19" y="753"/>
                    <a:pt x="19" y="756"/>
                  </a:cubicBezTo>
                  <a:cubicBezTo>
                    <a:pt x="19" y="764"/>
                    <a:pt x="24" y="770"/>
                    <a:pt x="32" y="770"/>
                  </a:cubicBezTo>
                  <a:cubicBezTo>
                    <a:pt x="46" y="770"/>
                    <a:pt x="131" y="672"/>
                    <a:pt x="131" y="529"/>
                  </a:cubicBezTo>
                  <a:cubicBezTo>
                    <a:pt x="131" y="493"/>
                    <a:pt x="129" y="400"/>
                    <a:pt x="64" y="400"/>
                  </a:cubicBezTo>
                  <a:cubicBezTo>
                    <a:pt x="21" y="400"/>
                    <a:pt x="0" y="434"/>
                    <a:pt x="0" y="468"/>
                  </a:cubicBezTo>
                  <a:cubicBezTo>
                    <a:pt x="0" y="498"/>
                    <a:pt x="21" y="532"/>
                    <a:pt x="64" y="532"/>
                  </a:cubicBezTo>
                  <a:cubicBezTo>
                    <a:pt x="70" y="532"/>
                    <a:pt x="72" y="532"/>
                    <a:pt x="72" y="532"/>
                  </a:cubicBezTo>
                  <a:cubicBezTo>
                    <a:pt x="83" y="529"/>
                    <a:pt x="94" y="526"/>
                    <a:pt x="104" y="51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 name="Freeform 14">
              <a:extLst>
                <a:ext uri="{FF2B5EF4-FFF2-40B4-BE49-F238E27FC236}">
                  <a16:creationId xmlns:a16="http://schemas.microsoft.com/office/drawing/2014/main" id="{A94E0654-2BB3-BD40-896F-8AD787EBCA06}"/>
                </a:ext>
              </a:extLst>
            </p:cNvPr>
            <p:cNvSpPr/>
            <p:nvPr/>
          </p:nvSpPr>
          <p:spPr>
            <a:xfrm>
              <a:off x="2111039" y="2440800"/>
              <a:ext cx="281160" cy="201240"/>
            </a:xfrm>
            <a:custGeom>
              <a:avLst/>
              <a:gdLst/>
              <a:ahLst/>
              <a:cxnLst>
                <a:cxn ang="3cd4">
                  <a:pos x="hc" y="t"/>
                </a:cxn>
                <a:cxn ang="cd2">
                  <a:pos x="l" y="vc"/>
                </a:cxn>
                <a:cxn ang="cd4">
                  <a:pos x="hc" y="b"/>
                </a:cxn>
                <a:cxn ang="0">
                  <a:pos x="r" y="vc"/>
                </a:cxn>
              </a:cxnLst>
              <a:rect l="l" t="t" r="r" b="b"/>
              <a:pathLst>
                <a:path w="782" h="560">
                  <a:moveTo>
                    <a:pt x="511" y="126"/>
                  </a:moveTo>
                  <a:cubicBezTo>
                    <a:pt x="517" y="101"/>
                    <a:pt x="528" y="53"/>
                    <a:pt x="528" y="48"/>
                  </a:cubicBezTo>
                  <a:cubicBezTo>
                    <a:pt x="528" y="25"/>
                    <a:pt x="511" y="14"/>
                    <a:pt x="495" y="14"/>
                  </a:cubicBezTo>
                  <a:cubicBezTo>
                    <a:pt x="479" y="14"/>
                    <a:pt x="458" y="22"/>
                    <a:pt x="450" y="48"/>
                  </a:cubicBezTo>
                  <a:cubicBezTo>
                    <a:pt x="447" y="56"/>
                    <a:pt x="391" y="294"/>
                    <a:pt x="383" y="325"/>
                  </a:cubicBezTo>
                  <a:cubicBezTo>
                    <a:pt x="375" y="361"/>
                    <a:pt x="372" y="384"/>
                    <a:pt x="372" y="406"/>
                  </a:cubicBezTo>
                  <a:cubicBezTo>
                    <a:pt x="372" y="420"/>
                    <a:pt x="372" y="423"/>
                    <a:pt x="375" y="428"/>
                  </a:cubicBezTo>
                  <a:cubicBezTo>
                    <a:pt x="348" y="496"/>
                    <a:pt x="311" y="532"/>
                    <a:pt x="265" y="532"/>
                  </a:cubicBezTo>
                  <a:cubicBezTo>
                    <a:pt x="171" y="532"/>
                    <a:pt x="171" y="442"/>
                    <a:pt x="171" y="420"/>
                  </a:cubicBezTo>
                  <a:cubicBezTo>
                    <a:pt x="171" y="381"/>
                    <a:pt x="177" y="333"/>
                    <a:pt x="233" y="179"/>
                  </a:cubicBezTo>
                  <a:cubicBezTo>
                    <a:pt x="246" y="143"/>
                    <a:pt x="252" y="126"/>
                    <a:pt x="252" y="101"/>
                  </a:cubicBezTo>
                  <a:cubicBezTo>
                    <a:pt x="252" y="45"/>
                    <a:pt x="214" y="0"/>
                    <a:pt x="155" y="0"/>
                  </a:cubicBezTo>
                  <a:cubicBezTo>
                    <a:pt x="43" y="0"/>
                    <a:pt x="0" y="179"/>
                    <a:pt x="0" y="190"/>
                  </a:cubicBezTo>
                  <a:cubicBezTo>
                    <a:pt x="0" y="202"/>
                    <a:pt x="11" y="202"/>
                    <a:pt x="13" y="202"/>
                  </a:cubicBezTo>
                  <a:cubicBezTo>
                    <a:pt x="27" y="202"/>
                    <a:pt x="27" y="202"/>
                    <a:pt x="32" y="179"/>
                  </a:cubicBezTo>
                  <a:cubicBezTo>
                    <a:pt x="64" y="64"/>
                    <a:pt x="110" y="28"/>
                    <a:pt x="153" y="28"/>
                  </a:cubicBezTo>
                  <a:cubicBezTo>
                    <a:pt x="163" y="28"/>
                    <a:pt x="182" y="28"/>
                    <a:pt x="182" y="67"/>
                  </a:cubicBezTo>
                  <a:cubicBezTo>
                    <a:pt x="182" y="98"/>
                    <a:pt x="169" y="134"/>
                    <a:pt x="161" y="154"/>
                  </a:cubicBezTo>
                  <a:cubicBezTo>
                    <a:pt x="110" y="300"/>
                    <a:pt x="94" y="358"/>
                    <a:pt x="94" y="403"/>
                  </a:cubicBezTo>
                  <a:cubicBezTo>
                    <a:pt x="94" y="518"/>
                    <a:pt x="174" y="560"/>
                    <a:pt x="262" y="560"/>
                  </a:cubicBezTo>
                  <a:cubicBezTo>
                    <a:pt x="281" y="560"/>
                    <a:pt x="337" y="560"/>
                    <a:pt x="386" y="473"/>
                  </a:cubicBezTo>
                  <a:cubicBezTo>
                    <a:pt x="415" y="552"/>
                    <a:pt x="498" y="560"/>
                    <a:pt x="533" y="560"/>
                  </a:cubicBezTo>
                  <a:cubicBezTo>
                    <a:pt x="621" y="560"/>
                    <a:pt x="672" y="482"/>
                    <a:pt x="704" y="409"/>
                  </a:cubicBezTo>
                  <a:cubicBezTo>
                    <a:pt x="744" y="311"/>
                    <a:pt x="782" y="146"/>
                    <a:pt x="782" y="87"/>
                  </a:cubicBezTo>
                  <a:cubicBezTo>
                    <a:pt x="782" y="20"/>
                    <a:pt x="750" y="0"/>
                    <a:pt x="728" y="0"/>
                  </a:cubicBezTo>
                  <a:cubicBezTo>
                    <a:pt x="699" y="0"/>
                    <a:pt x="669" y="31"/>
                    <a:pt x="669" y="59"/>
                  </a:cubicBezTo>
                  <a:cubicBezTo>
                    <a:pt x="669" y="76"/>
                    <a:pt x="677" y="84"/>
                    <a:pt x="688" y="92"/>
                  </a:cubicBezTo>
                  <a:cubicBezTo>
                    <a:pt x="702" y="106"/>
                    <a:pt x="731" y="137"/>
                    <a:pt x="731" y="199"/>
                  </a:cubicBezTo>
                  <a:cubicBezTo>
                    <a:pt x="731" y="241"/>
                    <a:pt x="696" y="361"/>
                    <a:pt x="667" y="423"/>
                  </a:cubicBezTo>
                  <a:cubicBezTo>
                    <a:pt x="635" y="490"/>
                    <a:pt x="594" y="532"/>
                    <a:pt x="536" y="532"/>
                  </a:cubicBezTo>
                  <a:cubicBezTo>
                    <a:pt x="479" y="532"/>
                    <a:pt x="450" y="496"/>
                    <a:pt x="450" y="426"/>
                  </a:cubicBezTo>
                  <a:cubicBezTo>
                    <a:pt x="450" y="392"/>
                    <a:pt x="458" y="353"/>
                    <a:pt x="461" y="33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 name="Freeform 15">
              <a:extLst>
                <a:ext uri="{FF2B5EF4-FFF2-40B4-BE49-F238E27FC236}">
                  <a16:creationId xmlns:a16="http://schemas.microsoft.com/office/drawing/2014/main" id="{445EA28A-7B7F-974F-927B-E6EBCC8FF056}"/>
                </a:ext>
              </a:extLst>
            </p:cNvPr>
            <p:cNvSpPr/>
            <p:nvPr/>
          </p:nvSpPr>
          <p:spPr>
            <a:xfrm>
              <a:off x="2436840" y="2304720"/>
              <a:ext cx="99000" cy="443159"/>
            </a:xfrm>
            <a:custGeom>
              <a:avLst/>
              <a:gdLst/>
              <a:ahLst/>
              <a:cxnLst>
                <a:cxn ang="3cd4">
                  <a:pos x="hc" y="t"/>
                </a:cxn>
                <a:cxn ang="cd2">
                  <a:pos x="l" y="vc"/>
                </a:cxn>
                <a:cxn ang="cd4">
                  <a:pos x="hc" y="b"/>
                </a:cxn>
                <a:cxn ang="0">
                  <a:pos x="r" y="vc"/>
                </a:cxn>
              </a:cxnLst>
              <a:rect l="l" t="t" r="r" b="b"/>
              <a:pathLst>
                <a:path w="276" h="1232">
                  <a:moveTo>
                    <a:pt x="276" y="616"/>
                  </a:moveTo>
                  <a:cubicBezTo>
                    <a:pt x="276" y="521"/>
                    <a:pt x="262" y="372"/>
                    <a:pt x="198" y="232"/>
                  </a:cubicBezTo>
                  <a:cubicBezTo>
                    <a:pt x="126" y="81"/>
                    <a:pt x="24" y="0"/>
                    <a:pt x="11" y="0"/>
                  </a:cubicBezTo>
                  <a:cubicBezTo>
                    <a:pt x="5" y="0"/>
                    <a:pt x="0" y="6"/>
                    <a:pt x="0" y="11"/>
                  </a:cubicBezTo>
                  <a:cubicBezTo>
                    <a:pt x="0" y="17"/>
                    <a:pt x="0" y="20"/>
                    <a:pt x="21" y="42"/>
                  </a:cubicBezTo>
                  <a:cubicBezTo>
                    <a:pt x="139" y="162"/>
                    <a:pt x="206" y="358"/>
                    <a:pt x="206" y="616"/>
                  </a:cubicBezTo>
                  <a:cubicBezTo>
                    <a:pt x="206" y="826"/>
                    <a:pt x="163" y="1044"/>
                    <a:pt x="16" y="1198"/>
                  </a:cubicBezTo>
                  <a:cubicBezTo>
                    <a:pt x="0" y="1215"/>
                    <a:pt x="0" y="1218"/>
                    <a:pt x="0" y="1221"/>
                  </a:cubicBezTo>
                  <a:cubicBezTo>
                    <a:pt x="0" y="1229"/>
                    <a:pt x="5" y="1232"/>
                    <a:pt x="11" y="1232"/>
                  </a:cubicBezTo>
                  <a:cubicBezTo>
                    <a:pt x="24" y="1232"/>
                    <a:pt x="131" y="1148"/>
                    <a:pt x="201" y="991"/>
                  </a:cubicBezTo>
                  <a:cubicBezTo>
                    <a:pt x="262" y="857"/>
                    <a:pt x="276" y="720"/>
                    <a:pt x="276" y="6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 name="Freeform 16">
              <a:extLst>
                <a:ext uri="{FF2B5EF4-FFF2-40B4-BE49-F238E27FC236}">
                  <a16:creationId xmlns:a16="http://schemas.microsoft.com/office/drawing/2014/main" id="{DD82CDC2-E17B-D64E-95B7-A243A62A320D}"/>
                </a:ext>
              </a:extLst>
            </p:cNvPr>
            <p:cNvSpPr/>
            <p:nvPr/>
          </p:nvSpPr>
          <p:spPr>
            <a:xfrm>
              <a:off x="2717280" y="2473920"/>
              <a:ext cx="282240" cy="104400"/>
            </a:xfrm>
            <a:custGeom>
              <a:avLst/>
              <a:gdLst/>
              <a:ahLst/>
              <a:cxnLst>
                <a:cxn ang="3cd4">
                  <a:pos x="hc" y="t"/>
                </a:cxn>
                <a:cxn ang="cd2">
                  <a:pos x="l" y="vc"/>
                </a:cxn>
                <a:cxn ang="cd4">
                  <a:pos x="hc" y="b"/>
                </a:cxn>
                <a:cxn ang="0">
                  <a:pos x="r" y="vc"/>
                </a:cxn>
              </a:cxnLst>
              <a:rect l="l" t="t" r="r" b="b"/>
              <a:pathLst>
                <a:path w="785" h="291">
                  <a:moveTo>
                    <a:pt x="744" y="50"/>
                  </a:moveTo>
                  <a:cubicBezTo>
                    <a:pt x="763" y="50"/>
                    <a:pt x="785" y="50"/>
                    <a:pt x="785" y="25"/>
                  </a:cubicBezTo>
                  <a:cubicBezTo>
                    <a:pt x="785" y="0"/>
                    <a:pt x="763" y="0"/>
                    <a:pt x="747" y="0"/>
                  </a:cubicBezTo>
                  <a:lnTo>
                    <a:pt x="40" y="0"/>
                  </a:lnTo>
                  <a:cubicBezTo>
                    <a:pt x="21" y="0"/>
                    <a:pt x="0" y="0"/>
                    <a:pt x="0" y="25"/>
                  </a:cubicBezTo>
                  <a:cubicBezTo>
                    <a:pt x="0" y="50"/>
                    <a:pt x="21" y="50"/>
                    <a:pt x="40" y="50"/>
                  </a:cubicBezTo>
                  <a:close/>
                  <a:moveTo>
                    <a:pt x="747" y="291"/>
                  </a:moveTo>
                  <a:cubicBezTo>
                    <a:pt x="763" y="291"/>
                    <a:pt x="785" y="291"/>
                    <a:pt x="785" y="266"/>
                  </a:cubicBezTo>
                  <a:cubicBezTo>
                    <a:pt x="785" y="241"/>
                    <a:pt x="763" y="241"/>
                    <a:pt x="744" y="241"/>
                  </a:cubicBezTo>
                  <a:lnTo>
                    <a:pt x="40" y="241"/>
                  </a:lnTo>
                  <a:cubicBezTo>
                    <a:pt x="21" y="241"/>
                    <a:pt x="0" y="241"/>
                    <a:pt x="0" y="266"/>
                  </a:cubicBezTo>
                  <a:cubicBezTo>
                    <a:pt x="0" y="291"/>
                    <a:pt x="21" y="291"/>
                    <a:pt x="40" y="29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8" name="Freeform 17">
              <a:extLst>
                <a:ext uri="{FF2B5EF4-FFF2-40B4-BE49-F238E27FC236}">
                  <a16:creationId xmlns:a16="http://schemas.microsoft.com/office/drawing/2014/main" id="{6C0A13B7-F427-E04A-9F5A-9D0525D783F4}"/>
                </a:ext>
              </a:extLst>
            </p:cNvPr>
            <p:cNvSpPr/>
            <p:nvPr/>
          </p:nvSpPr>
          <p:spPr>
            <a:xfrm>
              <a:off x="3228480" y="2041560"/>
              <a:ext cx="140400" cy="295920"/>
            </a:xfrm>
            <a:custGeom>
              <a:avLst/>
              <a:gdLst/>
              <a:ahLst/>
              <a:cxnLst>
                <a:cxn ang="3cd4">
                  <a:pos x="hc" y="t"/>
                </a:cxn>
                <a:cxn ang="cd2">
                  <a:pos x="l" y="vc"/>
                </a:cxn>
                <a:cxn ang="cd4">
                  <a:pos x="hc" y="b"/>
                </a:cxn>
                <a:cxn ang="0">
                  <a:pos x="r" y="vc"/>
                </a:cxn>
              </a:cxnLst>
              <a:rect l="l" t="t" r="r" b="b"/>
              <a:pathLst>
                <a:path w="391" h="823">
                  <a:moveTo>
                    <a:pt x="244" y="31"/>
                  </a:moveTo>
                  <a:cubicBezTo>
                    <a:pt x="244" y="3"/>
                    <a:pt x="244" y="0"/>
                    <a:pt x="214" y="0"/>
                  </a:cubicBezTo>
                  <a:cubicBezTo>
                    <a:pt x="142" y="78"/>
                    <a:pt x="37" y="78"/>
                    <a:pt x="0" y="78"/>
                  </a:cubicBezTo>
                  <a:lnTo>
                    <a:pt x="0" y="118"/>
                  </a:lnTo>
                  <a:cubicBezTo>
                    <a:pt x="24" y="118"/>
                    <a:pt x="94" y="118"/>
                    <a:pt x="155" y="84"/>
                  </a:cubicBezTo>
                  <a:lnTo>
                    <a:pt x="155" y="725"/>
                  </a:lnTo>
                  <a:cubicBezTo>
                    <a:pt x="155" y="770"/>
                    <a:pt x="153" y="784"/>
                    <a:pt x="46" y="784"/>
                  </a:cubicBezTo>
                  <a:lnTo>
                    <a:pt x="8" y="784"/>
                  </a:lnTo>
                  <a:lnTo>
                    <a:pt x="8" y="823"/>
                  </a:lnTo>
                  <a:cubicBezTo>
                    <a:pt x="48" y="818"/>
                    <a:pt x="153" y="818"/>
                    <a:pt x="198" y="818"/>
                  </a:cubicBezTo>
                  <a:cubicBezTo>
                    <a:pt x="246" y="818"/>
                    <a:pt x="348" y="818"/>
                    <a:pt x="391" y="823"/>
                  </a:cubicBezTo>
                  <a:lnTo>
                    <a:pt x="391" y="784"/>
                  </a:lnTo>
                  <a:lnTo>
                    <a:pt x="353" y="784"/>
                  </a:lnTo>
                  <a:cubicBezTo>
                    <a:pt x="246" y="784"/>
                    <a:pt x="244" y="770"/>
                    <a:pt x="244" y="72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9" name="Freeform 18">
              <a:extLst>
                <a:ext uri="{FF2B5EF4-FFF2-40B4-BE49-F238E27FC236}">
                  <a16:creationId xmlns:a16="http://schemas.microsoft.com/office/drawing/2014/main" id="{2BDFC77D-91BA-D74F-803B-B2EF0E08D6AC}"/>
                </a:ext>
              </a:extLst>
            </p:cNvPr>
            <p:cNvSpPr/>
            <p:nvPr/>
          </p:nvSpPr>
          <p:spPr>
            <a:xfrm>
              <a:off x="3190680" y="2516040"/>
              <a:ext cx="212760" cy="18720"/>
            </a:xfrm>
            <a:custGeom>
              <a:avLst/>
              <a:gdLst/>
              <a:ahLst/>
              <a:cxnLst>
                <a:cxn ang="3cd4">
                  <a:pos x="hc" y="t"/>
                </a:cxn>
                <a:cxn ang="cd2">
                  <a:pos x="l" y="vc"/>
                </a:cxn>
                <a:cxn ang="cd4">
                  <a:pos x="hc" y="b"/>
                </a:cxn>
                <a:cxn ang="0">
                  <a:pos x="r" y="vc"/>
                </a:cxn>
              </a:cxnLst>
              <a:rect l="l" t="t" r="r" b="b"/>
              <a:pathLst>
                <a:path w="592" h="53">
                  <a:moveTo>
                    <a:pt x="295" y="53"/>
                  </a:moveTo>
                  <a:lnTo>
                    <a:pt x="0" y="53"/>
                  </a:lnTo>
                  <a:lnTo>
                    <a:pt x="0" y="0"/>
                  </a:lnTo>
                  <a:lnTo>
                    <a:pt x="592" y="0"/>
                  </a:lnTo>
                  <a:lnTo>
                    <a:pt x="592" y="53"/>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 name="Freeform 19">
              <a:extLst>
                <a:ext uri="{FF2B5EF4-FFF2-40B4-BE49-F238E27FC236}">
                  <a16:creationId xmlns:a16="http://schemas.microsoft.com/office/drawing/2014/main" id="{5A8178AF-0408-EE45-A0EE-170B9532B077}"/>
                </a:ext>
              </a:extLst>
            </p:cNvPr>
            <p:cNvSpPr/>
            <p:nvPr/>
          </p:nvSpPr>
          <p:spPr>
            <a:xfrm>
              <a:off x="3211920" y="2645280"/>
              <a:ext cx="169200" cy="295920"/>
            </a:xfrm>
            <a:custGeom>
              <a:avLst/>
              <a:gdLst/>
              <a:ahLst/>
              <a:cxnLst>
                <a:cxn ang="3cd4">
                  <a:pos x="hc" y="t"/>
                </a:cxn>
                <a:cxn ang="cd2">
                  <a:pos x="l" y="vc"/>
                </a:cxn>
                <a:cxn ang="cd4">
                  <a:pos x="hc" y="b"/>
                </a:cxn>
                <a:cxn ang="0">
                  <a:pos x="r" y="vc"/>
                </a:cxn>
              </a:cxnLst>
              <a:rect l="l" t="t" r="r" b="b"/>
              <a:pathLst>
                <a:path w="471" h="823">
                  <a:moveTo>
                    <a:pt x="91" y="728"/>
                  </a:moveTo>
                  <a:lnTo>
                    <a:pt x="217" y="599"/>
                  </a:lnTo>
                  <a:cubicBezTo>
                    <a:pt x="402" y="428"/>
                    <a:pt x="471" y="364"/>
                    <a:pt x="471" y="241"/>
                  </a:cubicBezTo>
                  <a:cubicBezTo>
                    <a:pt x="471" y="98"/>
                    <a:pt x="367" y="0"/>
                    <a:pt x="222" y="0"/>
                  </a:cubicBezTo>
                  <a:cubicBezTo>
                    <a:pt x="88" y="0"/>
                    <a:pt x="0" y="115"/>
                    <a:pt x="0" y="224"/>
                  </a:cubicBezTo>
                  <a:cubicBezTo>
                    <a:pt x="0" y="291"/>
                    <a:pt x="59" y="291"/>
                    <a:pt x="62" y="291"/>
                  </a:cubicBezTo>
                  <a:cubicBezTo>
                    <a:pt x="83" y="291"/>
                    <a:pt x="123" y="277"/>
                    <a:pt x="123" y="227"/>
                  </a:cubicBezTo>
                  <a:cubicBezTo>
                    <a:pt x="123" y="196"/>
                    <a:pt x="102" y="162"/>
                    <a:pt x="62" y="162"/>
                  </a:cubicBezTo>
                  <a:cubicBezTo>
                    <a:pt x="51" y="162"/>
                    <a:pt x="51" y="162"/>
                    <a:pt x="46" y="165"/>
                  </a:cubicBezTo>
                  <a:cubicBezTo>
                    <a:pt x="72" y="84"/>
                    <a:pt x="137" y="39"/>
                    <a:pt x="206" y="39"/>
                  </a:cubicBezTo>
                  <a:cubicBezTo>
                    <a:pt x="313" y="39"/>
                    <a:pt x="364" y="137"/>
                    <a:pt x="364" y="241"/>
                  </a:cubicBezTo>
                  <a:cubicBezTo>
                    <a:pt x="364" y="339"/>
                    <a:pt x="305" y="437"/>
                    <a:pt x="241" y="512"/>
                  </a:cubicBezTo>
                  <a:lnTo>
                    <a:pt x="13" y="776"/>
                  </a:lnTo>
                  <a:cubicBezTo>
                    <a:pt x="0" y="790"/>
                    <a:pt x="0" y="792"/>
                    <a:pt x="0" y="823"/>
                  </a:cubicBezTo>
                  <a:lnTo>
                    <a:pt x="439" y="823"/>
                  </a:lnTo>
                  <a:lnTo>
                    <a:pt x="471" y="608"/>
                  </a:lnTo>
                  <a:lnTo>
                    <a:pt x="442" y="608"/>
                  </a:lnTo>
                  <a:cubicBezTo>
                    <a:pt x="436" y="644"/>
                    <a:pt x="428" y="700"/>
                    <a:pt x="418" y="717"/>
                  </a:cubicBezTo>
                  <a:cubicBezTo>
                    <a:pt x="407" y="728"/>
                    <a:pt x="329" y="728"/>
                    <a:pt x="305" y="72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 name="Freeform 20">
              <a:extLst>
                <a:ext uri="{FF2B5EF4-FFF2-40B4-BE49-F238E27FC236}">
                  <a16:creationId xmlns:a16="http://schemas.microsoft.com/office/drawing/2014/main" id="{70AD3AE2-D9C3-664C-95D6-34C17D3DBC9D}"/>
                </a:ext>
              </a:extLst>
            </p:cNvPr>
            <p:cNvSpPr/>
            <p:nvPr/>
          </p:nvSpPr>
          <p:spPr>
            <a:xfrm>
              <a:off x="3600360" y="2127240"/>
              <a:ext cx="161640" cy="797040"/>
            </a:xfrm>
            <a:custGeom>
              <a:avLst/>
              <a:gdLst/>
              <a:ahLst/>
              <a:cxnLst>
                <a:cxn ang="3cd4">
                  <a:pos x="hc" y="t"/>
                </a:cxn>
                <a:cxn ang="cd2">
                  <a:pos x="l" y="vc"/>
                </a:cxn>
                <a:cxn ang="cd4">
                  <a:pos x="hc" y="b"/>
                </a:cxn>
                <a:cxn ang="0">
                  <a:pos x="r" y="vc"/>
                </a:cxn>
              </a:cxnLst>
              <a:rect l="l" t="t" r="r" b="b"/>
              <a:pathLst>
                <a:path w="450" h="2215">
                  <a:moveTo>
                    <a:pt x="396" y="2203"/>
                  </a:moveTo>
                  <a:cubicBezTo>
                    <a:pt x="399" y="2203"/>
                    <a:pt x="410" y="2215"/>
                    <a:pt x="410" y="2215"/>
                  </a:cubicBezTo>
                  <a:lnTo>
                    <a:pt x="436" y="2215"/>
                  </a:lnTo>
                  <a:cubicBezTo>
                    <a:pt x="439" y="2215"/>
                    <a:pt x="450" y="2215"/>
                    <a:pt x="450" y="2203"/>
                  </a:cubicBezTo>
                  <a:cubicBezTo>
                    <a:pt x="450" y="2198"/>
                    <a:pt x="447" y="2195"/>
                    <a:pt x="444" y="2192"/>
                  </a:cubicBezTo>
                  <a:cubicBezTo>
                    <a:pt x="402" y="2147"/>
                    <a:pt x="337" y="2080"/>
                    <a:pt x="265" y="1946"/>
                  </a:cubicBezTo>
                  <a:cubicBezTo>
                    <a:pt x="137" y="1708"/>
                    <a:pt x="91" y="1403"/>
                    <a:pt x="91" y="1109"/>
                  </a:cubicBezTo>
                  <a:cubicBezTo>
                    <a:pt x="91" y="563"/>
                    <a:pt x="238" y="241"/>
                    <a:pt x="447" y="22"/>
                  </a:cubicBezTo>
                  <a:cubicBezTo>
                    <a:pt x="450" y="20"/>
                    <a:pt x="450" y="14"/>
                    <a:pt x="450" y="11"/>
                  </a:cubicBezTo>
                  <a:cubicBezTo>
                    <a:pt x="450" y="0"/>
                    <a:pt x="442" y="0"/>
                    <a:pt x="428" y="0"/>
                  </a:cubicBezTo>
                  <a:cubicBezTo>
                    <a:pt x="412" y="0"/>
                    <a:pt x="410" y="0"/>
                    <a:pt x="399" y="11"/>
                  </a:cubicBezTo>
                  <a:cubicBezTo>
                    <a:pt x="287" y="112"/>
                    <a:pt x="161" y="283"/>
                    <a:pt x="78" y="543"/>
                  </a:cubicBezTo>
                  <a:cubicBezTo>
                    <a:pt x="27" y="706"/>
                    <a:pt x="0" y="902"/>
                    <a:pt x="0" y="1106"/>
                  </a:cubicBezTo>
                  <a:cubicBezTo>
                    <a:pt x="0" y="1400"/>
                    <a:pt x="51" y="1730"/>
                    <a:pt x="236" y="2016"/>
                  </a:cubicBezTo>
                  <a:cubicBezTo>
                    <a:pt x="268" y="2063"/>
                    <a:pt x="313" y="2114"/>
                    <a:pt x="313" y="2114"/>
                  </a:cubicBezTo>
                  <a:cubicBezTo>
                    <a:pt x="324" y="2131"/>
                    <a:pt x="340" y="2150"/>
                    <a:pt x="351" y="21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2" name="Freeform 21">
              <a:extLst>
                <a:ext uri="{FF2B5EF4-FFF2-40B4-BE49-F238E27FC236}">
                  <a16:creationId xmlns:a16="http://schemas.microsoft.com/office/drawing/2014/main" id="{8874E1DE-B52E-2B42-B2BB-34B840CDBA22}"/>
                </a:ext>
              </a:extLst>
            </p:cNvPr>
            <p:cNvSpPr/>
            <p:nvPr/>
          </p:nvSpPr>
          <p:spPr>
            <a:xfrm>
              <a:off x="3789360" y="2440800"/>
              <a:ext cx="173160" cy="201240"/>
            </a:xfrm>
            <a:custGeom>
              <a:avLst/>
              <a:gdLst/>
              <a:ahLst/>
              <a:cxnLst>
                <a:cxn ang="3cd4">
                  <a:pos x="hc" y="t"/>
                </a:cxn>
                <a:cxn ang="cd2">
                  <a:pos x="l" y="vc"/>
                </a:cxn>
                <a:cxn ang="cd4">
                  <a:pos x="hc" y="b"/>
                </a:cxn>
                <a:cxn ang="0">
                  <a:pos x="r" y="vc"/>
                </a:cxn>
              </a:cxnLst>
              <a:rect l="l" t="t" r="r" b="b"/>
              <a:pathLst>
                <a:path w="482" h="560">
                  <a:moveTo>
                    <a:pt x="70" y="473"/>
                  </a:moveTo>
                  <a:cubicBezTo>
                    <a:pt x="67" y="493"/>
                    <a:pt x="59" y="521"/>
                    <a:pt x="59" y="526"/>
                  </a:cubicBezTo>
                  <a:cubicBezTo>
                    <a:pt x="59" y="549"/>
                    <a:pt x="75" y="560"/>
                    <a:pt x="94" y="560"/>
                  </a:cubicBezTo>
                  <a:cubicBezTo>
                    <a:pt x="107" y="560"/>
                    <a:pt x="129" y="549"/>
                    <a:pt x="137" y="526"/>
                  </a:cubicBezTo>
                  <a:cubicBezTo>
                    <a:pt x="139" y="521"/>
                    <a:pt x="179" y="353"/>
                    <a:pt x="185" y="330"/>
                  </a:cubicBezTo>
                  <a:cubicBezTo>
                    <a:pt x="193" y="288"/>
                    <a:pt x="214" y="202"/>
                    <a:pt x="222" y="168"/>
                  </a:cubicBezTo>
                  <a:cubicBezTo>
                    <a:pt x="228" y="154"/>
                    <a:pt x="260" y="95"/>
                    <a:pt x="289" y="67"/>
                  </a:cubicBezTo>
                  <a:cubicBezTo>
                    <a:pt x="297" y="59"/>
                    <a:pt x="332" y="28"/>
                    <a:pt x="383" y="28"/>
                  </a:cubicBezTo>
                  <a:cubicBezTo>
                    <a:pt x="415" y="28"/>
                    <a:pt x="431" y="42"/>
                    <a:pt x="434" y="42"/>
                  </a:cubicBezTo>
                  <a:cubicBezTo>
                    <a:pt x="396" y="48"/>
                    <a:pt x="372" y="78"/>
                    <a:pt x="372" y="109"/>
                  </a:cubicBezTo>
                  <a:cubicBezTo>
                    <a:pt x="372" y="129"/>
                    <a:pt x="386" y="154"/>
                    <a:pt x="418" y="154"/>
                  </a:cubicBezTo>
                  <a:cubicBezTo>
                    <a:pt x="447" y="154"/>
                    <a:pt x="482" y="126"/>
                    <a:pt x="482" y="81"/>
                  </a:cubicBezTo>
                  <a:cubicBezTo>
                    <a:pt x="482" y="36"/>
                    <a:pt x="444" y="0"/>
                    <a:pt x="383" y="0"/>
                  </a:cubicBezTo>
                  <a:cubicBezTo>
                    <a:pt x="305" y="0"/>
                    <a:pt x="254" y="62"/>
                    <a:pt x="233" y="95"/>
                  </a:cubicBezTo>
                  <a:cubicBezTo>
                    <a:pt x="222" y="39"/>
                    <a:pt x="179" y="0"/>
                    <a:pt x="123" y="0"/>
                  </a:cubicBezTo>
                  <a:cubicBezTo>
                    <a:pt x="70" y="0"/>
                    <a:pt x="48" y="48"/>
                    <a:pt x="37" y="70"/>
                  </a:cubicBezTo>
                  <a:cubicBezTo>
                    <a:pt x="16" y="112"/>
                    <a:pt x="0" y="188"/>
                    <a:pt x="0" y="190"/>
                  </a:cubicBezTo>
                  <a:cubicBezTo>
                    <a:pt x="0" y="202"/>
                    <a:pt x="11" y="202"/>
                    <a:pt x="13" y="202"/>
                  </a:cubicBezTo>
                  <a:cubicBezTo>
                    <a:pt x="27" y="202"/>
                    <a:pt x="27" y="202"/>
                    <a:pt x="35" y="174"/>
                  </a:cubicBezTo>
                  <a:cubicBezTo>
                    <a:pt x="54" y="87"/>
                    <a:pt x="78" y="28"/>
                    <a:pt x="120" y="28"/>
                  </a:cubicBezTo>
                  <a:cubicBezTo>
                    <a:pt x="142" y="28"/>
                    <a:pt x="158" y="36"/>
                    <a:pt x="158" y="84"/>
                  </a:cubicBezTo>
                  <a:cubicBezTo>
                    <a:pt x="158" y="109"/>
                    <a:pt x="153" y="123"/>
                    <a:pt x="139" y="18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3" name="Freeform 22">
              <a:extLst>
                <a:ext uri="{FF2B5EF4-FFF2-40B4-BE49-F238E27FC236}">
                  <a16:creationId xmlns:a16="http://schemas.microsoft.com/office/drawing/2014/main" id="{21967D0C-F929-6942-BE77-E9308390C3F6}"/>
                </a:ext>
              </a:extLst>
            </p:cNvPr>
            <p:cNvSpPr/>
            <p:nvPr/>
          </p:nvSpPr>
          <p:spPr>
            <a:xfrm>
              <a:off x="4096800" y="2378160"/>
              <a:ext cx="282240" cy="295920"/>
            </a:xfrm>
            <a:custGeom>
              <a:avLst/>
              <a:gdLst/>
              <a:ahLst/>
              <a:cxnLst>
                <a:cxn ang="3cd4">
                  <a:pos x="hc" y="t"/>
                </a:cxn>
                <a:cxn ang="cd2">
                  <a:pos x="l" y="vc"/>
                </a:cxn>
                <a:cxn ang="cd4">
                  <a:pos x="hc" y="b"/>
                </a:cxn>
                <a:cxn ang="0">
                  <a:pos x="r" y="vc"/>
                </a:cxn>
              </a:cxnLst>
              <a:rect l="l" t="t" r="r" b="b"/>
              <a:pathLst>
                <a:path w="785" h="823">
                  <a:moveTo>
                    <a:pt x="418" y="437"/>
                  </a:moveTo>
                  <a:lnTo>
                    <a:pt x="747" y="437"/>
                  </a:lnTo>
                  <a:cubicBezTo>
                    <a:pt x="763" y="437"/>
                    <a:pt x="785" y="437"/>
                    <a:pt x="785" y="412"/>
                  </a:cubicBezTo>
                  <a:cubicBezTo>
                    <a:pt x="785" y="386"/>
                    <a:pt x="763" y="386"/>
                    <a:pt x="747" y="386"/>
                  </a:cubicBezTo>
                  <a:lnTo>
                    <a:pt x="418" y="386"/>
                  </a:lnTo>
                  <a:lnTo>
                    <a:pt x="418" y="42"/>
                  </a:lnTo>
                  <a:cubicBezTo>
                    <a:pt x="418" y="22"/>
                    <a:pt x="418" y="0"/>
                    <a:pt x="394" y="0"/>
                  </a:cubicBezTo>
                  <a:cubicBezTo>
                    <a:pt x="370" y="0"/>
                    <a:pt x="370" y="22"/>
                    <a:pt x="370" y="42"/>
                  </a:cubicBezTo>
                  <a:lnTo>
                    <a:pt x="370" y="386"/>
                  </a:lnTo>
                  <a:lnTo>
                    <a:pt x="40" y="386"/>
                  </a:lnTo>
                  <a:cubicBezTo>
                    <a:pt x="21" y="386"/>
                    <a:pt x="0" y="386"/>
                    <a:pt x="0" y="412"/>
                  </a:cubicBezTo>
                  <a:cubicBezTo>
                    <a:pt x="0" y="437"/>
                    <a:pt x="21" y="437"/>
                    <a:pt x="40" y="437"/>
                  </a:cubicBezTo>
                  <a:lnTo>
                    <a:pt x="370" y="437"/>
                  </a:lnTo>
                  <a:lnTo>
                    <a:pt x="370" y="781"/>
                  </a:lnTo>
                  <a:cubicBezTo>
                    <a:pt x="370" y="798"/>
                    <a:pt x="370" y="823"/>
                    <a:pt x="394" y="823"/>
                  </a:cubicBezTo>
                  <a:cubicBezTo>
                    <a:pt x="418" y="823"/>
                    <a:pt x="418" y="798"/>
                    <a:pt x="418" y="78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4" name="Freeform 23">
              <a:extLst>
                <a:ext uri="{FF2B5EF4-FFF2-40B4-BE49-F238E27FC236}">
                  <a16:creationId xmlns:a16="http://schemas.microsoft.com/office/drawing/2014/main" id="{FE8743A5-1BE5-EA40-A32D-D7ED3FDE5725}"/>
                </a:ext>
              </a:extLst>
            </p:cNvPr>
            <p:cNvSpPr/>
            <p:nvPr/>
          </p:nvSpPr>
          <p:spPr>
            <a:xfrm>
              <a:off x="4502520" y="2440800"/>
              <a:ext cx="223200" cy="291960"/>
            </a:xfrm>
            <a:custGeom>
              <a:avLst/>
              <a:gdLst/>
              <a:ahLst/>
              <a:cxnLst>
                <a:cxn ang="3cd4">
                  <a:pos x="hc" y="t"/>
                </a:cxn>
                <a:cxn ang="cd2">
                  <a:pos x="l" y="vc"/>
                </a:cxn>
                <a:cxn ang="cd4">
                  <a:pos x="hc" y="b"/>
                </a:cxn>
                <a:cxn ang="0">
                  <a:pos x="r" y="vc"/>
                </a:cxn>
              </a:cxnLst>
              <a:rect l="l" t="t" r="r" b="b"/>
              <a:pathLst>
                <a:path w="621" h="812">
                  <a:moveTo>
                    <a:pt x="27" y="232"/>
                  </a:moveTo>
                  <a:cubicBezTo>
                    <a:pt x="72" y="90"/>
                    <a:pt x="201" y="90"/>
                    <a:pt x="214" y="90"/>
                  </a:cubicBezTo>
                  <a:cubicBezTo>
                    <a:pt x="394" y="90"/>
                    <a:pt x="407" y="305"/>
                    <a:pt x="407" y="403"/>
                  </a:cubicBezTo>
                  <a:cubicBezTo>
                    <a:pt x="407" y="479"/>
                    <a:pt x="402" y="498"/>
                    <a:pt x="391" y="524"/>
                  </a:cubicBezTo>
                  <a:cubicBezTo>
                    <a:pt x="367" y="613"/>
                    <a:pt x="332" y="756"/>
                    <a:pt x="332" y="790"/>
                  </a:cubicBezTo>
                  <a:cubicBezTo>
                    <a:pt x="332" y="804"/>
                    <a:pt x="337" y="812"/>
                    <a:pt x="345" y="812"/>
                  </a:cubicBezTo>
                  <a:cubicBezTo>
                    <a:pt x="361" y="812"/>
                    <a:pt x="372" y="784"/>
                    <a:pt x="383" y="736"/>
                  </a:cubicBezTo>
                  <a:cubicBezTo>
                    <a:pt x="412" y="633"/>
                    <a:pt x="423" y="563"/>
                    <a:pt x="428" y="524"/>
                  </a:cubicBezTo>
                  <a:cubicBezTo>
                    <a:pt x="431" y="510"/>
                    <a:pt x="431" y="493"/>
                    <a:pt x="436" y="476"/>
                  </a:cubicBezTo>
                  <a:cubicBezTo>
                    <a:pt x="474" y="356"/>
                    <a:pt x="552" y="171"/>
                    <a:pt x="597" y="73"/>
                  </a:cubicBezTo>
                  <a:cubicBezTo>
                    <a:pt x="605" y="59"/>
                    <a:pt x="621" y="31"/>
                    <a:pt x="621" y="25"/>
                  </a:cubicBezTo>
                  <a:cubicBezTo>
                    <a:pt x="621" y="14"/>
                    <a:pt x="608" y="14"/>
                    <a:pt x="605" y="14"/>
                  </a:cubicBezTo>
                  <a:cubicBezTo>
                    <a:pt x="602" y="14"/>
                    <a:pt x="594" y="14"/>
                    <a:pt x="592" y="22"/>
                  </a:cubicBezTo>
                  <a:cubicBezTo>
                    <a:pt x="530" y="140"/>
                    <a:pt x="482" y="263"/>
                    <a:pt x="436" y="386"/>
                  </a:cubicBezTo>
                  <a:cubicBezTo>
                    <a:pt x="434" y="350"/>
                    <a:pt x="434" y="255"/>
                    <a:pt x="388" y="134"/>
                  </a:cubicBezTo>
                  <a:cubicBezTo>
                    <a:pt x="359" y="62"/>
                    <a:pt x="311" y="0"/>
                    <a:pt x="230" y="0"/>
                  </a:cubicBezTo>
                  <a:cubicBezTo>
                    <a:pt x="83" y="0"/>
                    <a:pt x="0" y="188"/>
                    <a:pt x="0" y="227"/>
                  </a:cubicBezTo>
                  <a:cubicBezTo>
                    <a:pt x="0" y="238"/>
                    <a:pt x="11" y="238"/>
                    <a:pt x="21" y="23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5" name="Freeform 24">
              <a:extLst>
                <a:ext uri="{FF2B5EF4-FFF2-40B4-BE49-F238E27FC236}">
                  <a16:creationId xmlns:a16="http://schemas.microsoft.com/office/drawing/2014/main" id="{3E87CC64-CC85-B842-8C48-C45A779A1256}"/>
                </a:ext>
              </a:extLst>
            </p:cNvPr>
            <p:cNvSpPr/>
            <p:nvPr/>
          </p:nvSpPr>
          <p:spPr>
            <a:xfrm>
              <a:off x="4821840" y="2440800"/>
              <a:ext cx="331200" cy="196200"/>
            </a:xfrm>
            <a:custGeom>
              <a:avLst/>
              <a:gdLst/>
              <a:ahLst/>
              <a:cxnLst>
                <a:cxn ang="3cd4">
                  <a:pos x="hc" y="t"/>
                </a:cxn>
                <a:cxn ang="cd2">
                  <a:pos x="l" y="vc"/>
                </a:cxn>
                <a:cxn ang="cd4">
                  <a:pos x="hc" y="b"/>
                </a:cxn>
                <a:cxn ang="0">
                  <a:pos x="r" y="vc"/>
                </a:cxn>
              </a:cxnLst>
              <a:rect l="l" t="t" r="r" b="b"/>
              <a:pathLst>
                <a:path w="921" h="546">
                  <a:moveTo>
                    <a:pt x="91" y="120"/>
                  </a:moveTo>
                  <a:lnTo>
                    <a:pt x="91" y="454"/>
                  </a:lnTo>
                  <a:cubicBezTo>
                    <a:pt x="91" y="507"/>
                    <a:pt x="78" y="507"/>
                    <a:pt x="0" y="507"/>
                  </a:cubicBezTo>
                  <a:lnTo>
                    <a:pt x="0" y="546"/>
                  </a:lnTo>
                  <a:cubicBezTo>
                    <a:pt x="40" y="546"/>
                    <a:pt x="102" y="543"/>
                    <a:pt x="134" y="543"/>
                  </a:cubicBezTo>
                  <a:cubicBezTo>
                    <a:pt x="163" y="543"/>
                    <a:pt x="225" y="546"/>
                    <a:pt x="265" y="546"/>
                  </a:cubicBezTo>
                  <a:lnTo>
                    <a:pt x="265" y="507"/>
                  </a:lnTo>
                  <a:cubicBezTo>
                    <a:pt x="187" y="507"/>
                    <a:pt x="174" y="507"/>
                    <a:pt x="174" y="454"/>
                  </a:cubicBezTo>
                  <a:lnTo>
                    <a:pt x="174" y="224"/>
                  </a:lnTo>
                  <a:cubicBezTo>
                    <a:pt x="174" y="95"/>
                    <a:pt x="257" y="28"/>
                    <a:pt x="332" y="28"/>
                  </a:cubicBezTo>
                  <a:cubicBezTo>
                    <a:pt x="407" y="28"/>
                    <a:pt x="420" y="95"/>
                    <a:pt x="420" y="165"/>
                  </a:cubicBezTo>
                  <a:lnTo>
                    <a:pt x="420" y="454"/>
                  </a:lnTo>
                  <a:cubicBezTo>
                    <a:pt x="420" y="507"/>
                    <a:pt x="407" y="507"/>
                    <a:pt x="327" y="507"/>
                  </a:cubicBezTo>
                  <a:lnTo>
                    <a:pt x="327" y="546"/>
                  </a:lnTo>
                  <a:cubicBezTo>
                    <a:pt x="370" y="546"/>
                    <a:pt x="428" y="543"/>
                    <a:pt x="461" y="543"/>
                  </a:cubicBezTo>
                  <a:cubicBezTo>
                    <a:pt x="493" y="543"/>
                    <a:pt x="554" y="546"/>
                    <a:pt x="594" y="546"/>
                  </a:cubicBezTo>
                  <a:lnTo>
                    <a:pt x="594" y="507"/>
                  </a:lnTo>
                  <a:cubicBezTo>
                    <a:pt x="514" y="507"/>
                    <a:pt x="501" y="507"/>
                    <a:pt x="501" y="454"/>
                  </a:cubicBezTo>
                  <a:lnTo>
                    <a:pt x="501" y="224"/>
                  </a:lnTo>
                  <a:cubicBezTo>
                    <a:pt x="501" y="95"/>
                    <a:pt x="586" y="28"/>
                    <a:pt x="661" y="28"/>
                  </a:cubicBezTo>
                  <a:cubicBezTo>
                    <a:pt x="734" y="28"/>
                    <a:pt x="747" y="95"/>
                    <a:pt x="747" y="165"/>
                  </a:cubicBezTo>
                  <a:lnTo>
                    <a:pt x="747" y="454"/>
                  </a:lnTo>
                  <a:cubicBezTo>
                    <a:pt x="747" y="507"/>
                    <a:pt x="734" y="507"/>
                    <a:pt x="656" y="507"/>
                  </a:cubicBezTo>
                  <a:lnTo>
                    <a:pt x="656" y="546"/>
                  </a:lnTo>
                  <a:cubicBezTo>
                    <a:pt x="696" y="546"/>
                    <a:pt x="758" y="543"/>
                    <a:pt x="790" y="543"/>
                  </a:cubicBezTo>
                  <a:cubicBezTo>
                    <a:pt x="819" y="543"/>
                    <a:pt x="881" y="546"/>
                    <a:pt x="921" y="546"/>
                  </a:cubicBezTo>
                  <a:lnTo>
                    <a:pt x="921" y="507"/>
                  </a:lnTo>
                  <a:cubicBezTo>
                    <a:pt x="860" y="507"/>
                    <a:pt x="830" y="507"/>
                    <a:pt x="830" y="470"/>
                  </a:cubicBezTo>
                  <a:lnTo>
                    <a:pt x="830" y="235"/>
                  </a:lnTo>
                  <a:cubicBezTo>
                    <a:pt x="830" y="129"/>
                    <a:pt x="830" y="90"/>
                    <a:pt x="793" y="45"/>
                  </a:cubicBezTo>
                  <a:cubicBezTo>
                    <a:pt x="777" y="25"/>
                    <a:pt x="736" y="0"/>
                    <a:pt x="669" y="0"/>
                  </a:cubicBezTo>
                  <a:cubicBezTo>
                    <a:pt x="570" y="0"/>
                    <a:pt x="517" y="73"/>
                    <a:pt x="498" y="120"/>
                  </a:cubicBezTo>
                  <a:cubicBezTo>
                    <a:pt x="482" y="14"/>
                    <a:pt x="394" y="0"/>
                    <a:pt x="340" y="0"/>
                  </a:cubicBezTo>
                  <a:cubicBezTo>
                    <a:pt x="254" y="0"/>
                    <a:pt x="198" y="53"/>
                    <a:pt x="166" y="129"/>
                  </a:cubicBezTo>
                  <a:lnTo>
                    <a:pt x="166" y="0"/>
                  </a:lnTo>
                  <a:lnTo>
                    <a:pt x="0" y="14"/>
                  </a:lnTo>
                  <a:lnTo>
                    <a:pt x="0" y="53"/>
                  </a:lnTo>
                  <a:cubicBezTo>
                    <a:pt x="83" y="53"/>
                    <a:pt x="91" y="62"/>
                    <a:pt x="91" y="12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6" name="Freeform 25">
              <a:extLst>
                <a:ext uri="{FF2B5EF4-FFF2-40B4-BE49-F238E27FC236}">
                  <a16:creationId xmlns:a16="http://schemas.microsoft.com/office/drawing/2014/main" id="{25AEE62A-B4AC-D348-B5B3-09E271A670E2}"/>
                </a:ext>
              </a:extLst>
            </p:cNvPr>
            <p:cNvSpPr/>
            <p:nvPr/>
          </p:nvSpPr>
          <p:spPr>
            <a:xfrm>
              <a:off x="5177520" y="2437560"/>
              <a:ext cx="191520" cy="204120"/>
            </a:xfrm>
            <a:custGeom>
              <a:avLst/>
              <a:gdLst/>
              <a:ahLst/>
              <a:cxnLst>
                <a:cxn ang="3cd4">
                  <a:pos x="hc" y="t"/>
                </a:cxn>
                <a:cxn ang="cd2">
                  <a:pos x="l" y="vc"/>
                </a:cxn>
                <a:cxn ang="cd4">
                  <a:pos x="hc" y="b"/>
                </a:cxn>
                <a:cxn ang="0">
                  <a:pos x="r" y="vc"/>
                </a:cxn>
              </a:cxnLst>
              <a:rect l="l" t="t" r="r" b="b"/>
              <a:pathLst>
                <a:path w="533" h="568">
                  <a:moveTo>
                    <a:pt x="345" y="459"/>
                  </a:moveTo>
                  <a:cubicBezTo>
                    <a:pt x="348" y="510"/>
                    <a:pt x="380" y="560"/>
                    <a:pt x="436" y="560"/>
                  </a:cubicBezTo>
                  <a:cubicBezTo>
                    <a:pt x="461" y="560"/>
                    <a:pt x="533" y="543"/>
                    <a:pt x="533" y="442"/>
                  </a:cubicBezTo>
                  <a:lnTo>
                    <a:pt x="533" y="375"/>
                  </a:lnTo>
                  <a:lnTo>
                    <a:pt x="503" y="375"/>
                  </a:lnTo>
                  <a:lnTo>
                    <a:pt x="503" y="442"/>
                  </a:lnTo>
                  <a:cubicBezTo>
                    <a:pt x="503" y="515"/>
                    <a:pt x="474" y="524"/>
                    <a:pt x="461" y="524"/>
                  </a:cubicBezTo>
                  <a:cubicBezTo>
                    <a:pt x="423" y="524"/>
                    <a:pt x="418" y="468"/>
                    <a:pt x="418" y="462"/>
                  </a:cubicBezTo>
                  <a:lnTo>
                    <a:pt x="418" y="213"/>
                  </a:lnTo>
                  <a:cubicBezTo>
                    <a:pt x="418" y="162"/>
                    <a:pt x="418" y="115"/>
                    <a:pt x="375" y="67"/>
                  </a:cubicBezTo>
                  <a:cubicBezTo>
                    <a:pt x="329" y="20"/>
                    <a:pt x="270" y="0"/>
                    <a:pt x="214" y="0"/>
                  </a:cubicBezTo>
                  <a:cubicBezTo>
                    <a:pt x="115" y="0"/>
                    <a:pt x="35" y="59"/>
                    <a:pt x="35" y="140"/>
                  </a:cubicBezTo>
                  <a:cubicBezTo>
                    <a:pt x="35" y="176"/>
                    <a:pt x="59" y="199"/>
                    <a:pt x="88" y="199"/>
                  </a:cubicBezTo>
                  <a:cubicBezTo>
                    <a:pt x="123" y="199"/>
                    <a:pt x="142" y="174"/>
                    <a:pt x="142" y="140"/>
                  </a:cubicBezTo>
                  <a:cubicBezTo>
                    <a:pt x="142" y="126"/>
                    <a:pt x="137" y="84"/>
                    <a:pt x="83" y="84"/>
                  </a:cubicBezTo>
                  <a:cubicBezTo>
                    <a:pt x="115" y="42"/>
                    <a:pt x="171" y="28"/>
                    <a:pt x="212" y="28"/>
                  </a:cubicBezTo>
                  <a:cubicBezTo>
                    <a:pt x="268" y="28"/>
                    <a:pt x="335" y="76"/>
                    <a:pt x="335" y="185"/>
                  </a:cubicBezTo>
                  <a:lnTo>
                    <a:pt x="335" y="232"/>
                  </a:lnTo>
                  <a:cubicBezTo>
                    <a:pt x="276" y="235"/>
                    <a:pt x="193" y="238"/>
                    <a:pt x="118" y="274"/>
                  </a:cubicBezTo>
                  <a:cubicBezTo>
                    <a:pt x="29" y="316"/>
                    <a:pt x="0" y="381"/>
                    <a:pt x="0" y="437"/>
                  </a:cubicBezTo>
                  <a:cubicBezTo>
                    <a:pt x="0" y="538"/>
                    <a:pt x="115" y="568"/>
                    <a:pt x="190" y="568"/>
                  </a:cubicBezTo>
                  <a:cubicBezTo>
                    <a:pt x="268" y="568"/>
                    <a:pt x="321" y="518"/>
                    <a:pt x="345" y="459"/>
                  </a:cubicBezTo>
                  <a:close/>
                  <a:moveTo>
                    <a:pt x="335" y="258"/>
                  </a:moveTo>
                  <a:lnTo>
                    <a:pt x="335" y="381"/>
                  </a:lnTo>
                  <a:cubicBezTo>
                    <a:pt x="335" y="498"/>
                    <a:pt x="252" y="540"/>
                    <a:pt x="198" y="540"/>
                  </a:cubicBezTo>
                  <a:cubicBezTo>
                    <a:pt x="139" y="540"/>
                    <a:pt x="91" y="496"/>
                    <a:pt x="91" y="434"/>
                  </a:cubicBezTo>
                  <a:cubicBezTo>
                    <a:pt x="91" y="367"/>
                    <a:pt x="142" y="263"/>
                    <a:pt x="335" y="25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 name="Freeform 26">
              <a:extLst>
                <a:ext uri="{FF2B5EF4-FFF2-40B4-BE49-F238E27FC236}">
                  <a16:creationId xmlns:a16="http://schemas.microsoft.com/office/drawing/2014/main" id="{114B80E2-F2DA-5D44-BAB7-AAB5E3CE90D0}"/>
                </a:ext>
              </a:extLst>
            </p:cNvPr>
            <p:cNvSpPr/>
            <p:nvPr/>
          </p:nvSpPr>
          <p:spPr>
            <a:xfrm>
              <a:off x="5375160" y="2445840"/>
              <a:ext cx="213480" cy="191160"/>
            </a:xfrm>
            <a:custGeom>
              <a:avLst/>
              <a:gdLst/>
              <a:ahLst/>
              <a:cxnLst>
                <a:cxn ang="3cd4">
                  <a:pos x="hc" y="t"/>
                </a:cxn>
                <a:cxn ang="cd2">
                  <a:pos x="l" y="vc"/>
                </a:cxn>
                <a:cxn ang="cd4">
                  <a:pos x="hc" y="b"/>
                </a:cxn>
                <a:cxn ang="0">
                  <a:pos x="r" y="vc"/>
                </a:cxn>
              </a:cxnLst>
              <a:rect l="l" t="t" r="r" b="b"/>
              <a:pathLst>
                <a:path w="594" h="532">
                  <a:moveTo>
                    <a:pt x="324" y="244"/>
                  </a:moveTo>
                  <a:cubicBezTo>
                    <a:pt x="361" y="196"/>
                    <a:pt x="404" y="134"/>
                    <a:pt x="434" y="104"/>
                  </a:cubicBezTo>
                  <a:cubicBezTo>
                    <a:pt x="471" y="59"/>
                    <a:pt x="519" y="39"/>
                    <a:pt x="573" y="39"/>
                  </a:cubicBezTo>
                  <a:lnTo>
                    <a:pt x="573" y="0"/>
                  </a:lnTo>
                  <a:cubicBezTo>
                    <a:pt x="544" y="3"/>
                    <a:pt x="509" y="3"/>
                    <a:pt x="477" y="3"/>
                  </a:cubicBezTo>
                  <a:cubicBezTo>
                    <a:pt x="442" y="3"/>
                    <a:pt x="380" y="0"/>
                    <a:pt x="364" y="0"/>
                  </a:cubicBezTo>
                  <a:lnTo>
                    <a:pt x="364" y="39"/>
                  </a:lnTo>
                  <a:cubicBezTo>
                    <a:pt x="388" y="42"/>
                    <a:pt x="399" y="56"/>
                    <a:pt x="399" y="76"/>
                  </a:cubicBezTo>
                  <a:cubicBezTo>
                    <a:pt x="399" y="95"/>
                    <a:pt x="386" y="112"/>
                    <a:pt x="380" y="120"/>
                  </a:cubicBezTo>
                  <a:lnTo>
                    <a:pt x="308" y="216"/>
                  </a:lnTo>
                  <a:lnTo>
                    <a:pt x="214" y="92"/>
                  </a:lnTo>
                  <a:cubicBezTo>
                    <a:pt x="204" y="78"/>
                    <a:pt x="204" y="76"/>
                    <a:pt x="204" y="70"/>
                  </a:cubicBezTo>
                  <a:cubicBezTo>
                    <a:pt x="204" y="50"/>
                    <a:pt x="222" y="39"/>
                    <a:pt x="246" y="39"/>
                  </a:cubicBezTo>
                  <a:lnTo>
                    <a:pt x="246" y="0"/>
                  </a:lnTo>
                  <a:cubicBezTo>
                    <a:pt x="214" y="0"/>
                    <a:pt x="137" y="3"/>
                    <a:pt x="118" y="3"/>
                  </a:cubicBezTo>
                  <a:cubicBezTo>
                    <a:pt x="94" y="3"/>
                    <a:pt x="37" y="3"/>
                    <a:pt x="5" y="0"/>
                  </a:cubicBezTo>
                  <a:lnTo>
                    <a:pt x="5" y="39"/>
                  </a:lnTo>
                  <a:cubicBezTo>
                    <a:pt x="88" y="39"/>
                    <a:pt x="91" y="39"/>
                    <a:pt x="145" y="115"/>
                  </a:cubicBezTo>
                  <a:lnTo>
                    <a:pt x="262" y="274"/>
                  </a:lnTo>
                  <a:lnTo>
                    <a:pt x="150" y="420"/>
                  </a:lnTo>
                  <a:cubicBezTo>
                    <a:pt x="94" y="493"/>
                    <a:pt x="24" y="496"/>
                    <a:pt x="0" y="496"/>
                  </a:cubicBezTo>
                  <a:lnTo>
                    <a:pt x="0" y="532"/>
                  </a:lnTo>
                  <a:cubicBezTo>
                    <a:pt x="29" y="529"/>
                    <a:pt x="67" y="529"/>
                    <a:pt x="99" y="529"/>
                  </a:cubicBezTo>
                  <a:cubicBezTo>
                    <a:pt x="131" y="529"/>
                    <a:pt x="182" y="532"/>
                    <a:pt x="212" y="532"/>
                  </a:cubicBezTo>
                  <a:lnTo>
                    <a:pt x="212" y="496"/>
                  </a:lnTo>
                  <a:cubicBezTo>
                    <a:pt x="185" y="490"/>
                    <a:pt x="177" y="476"/>
                    <a:pt x="177" y="456"/>
                  </a:cubicBezTo>
                  <a:cubicBezTo>
                    <a:pt x="177" y="428"/>
                    <a:pt x="212" y="389"/>
                    <a:pt x="281" y="300"/>
                  </a:cubicBezTo>
                  <a:lnTo>
                    <a:pt x="372" y="423"/>
                  </a:lnTo>
                  <a:cubicBezTo>
                    <a:pt x="383" y="437"/>
                    <a:pt x="396" y="456"/>
                    <a:pt x="396" y="465"/>
                  </a:cubicBezTo>
                  <a:cubicBezTo>
                    <a:pt x="396" y="476"/>
                    <a:pt x="386" y="493"/>
                    <a:pt x="353" y="496"/>
                  </a:cubicBezTo>
                  <a:lnTo>
                    <a:pt x="353" y="532"/>
                  </a:lnTo>
                  <a:cubicBezTo>
                    <a:pt x="391" y="532"/>
                    <a:pt x="455" y="529"/>
                    <a:pt x="482" y="529"/>
                  </a:cubicBezTo>
                  <a:cubicBezTo>
                    <a:pt x="514" y="529"/>
                    <a:pt x="560" y="529"/>
                    <a:pt x="594" y="532"/>
                  </a:cubicBezTo>
                  <a:lnTo>
                    <a:pt x="594" y="496"/>
                  </a:lnTo>
                  <a:cubicBezTo>
                    <a:pt x="533" y="496"/>
                    <a:pt x="511" y="493"/>
                    <a:pt x="485" y="45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8" name="Freeform 27">
              <a:extLst>
                <a:ext uri="{FF2B5EF4-FFF2-40B4-BE49-F238E27FC236}">
                  <a16:creationId xmlns:a16="http://schemas.microsoft.com/office/drawing/2014/main" id="{CD5C79ED-1CFC-B64D-9F8C-68761EA90FC1}"/>
                </a:ext>
              </a:extLst>
            </p:cNvPr>
            <p:cNvSpPr/>
            <p:nvPr/>
          </p:nvSpPr>
          <p:spPr>
            <a:xfrm>
              <a:off x="5070600" y="2785320"/>
              <a:ext cx="151920" cy="140760"/>
            </a:xfrm>
            <a:custGeom>
              <a:avLst/>
              <a:gdLst/>
              <a:ahLst/>
              <a:cxnLst>
                <a:cxn ang="3cd4">
                  <a:pos x="hc" y="t"/>
                </a:cxn>
                <a:cxn ang="cd2">
                  <a:pos x="l" y="vc"/>
                </a:cxn>
                <a:cxn ang="cd4">
                  <a:pos x="hc" y="b"/>
                </a:cxn>
                <a:cxn ang="0">
                  <a:pos x="r" y="vc"/>
                </a:cxn>
              </a:cxnLst>
              <a:rect l="l" t="t" r="r" b="b"/>
              <a:pathLst>
                <a:path w="423" h="392">
                  <a:moveTo>
                    <a:pt x="300" y="50"/>
                  </a:moveTo>
                  <a:cubicBezTo>
                    <a:pt x="281" y="22"/>
                    <a:pt x="254" y="0"/>
                    <a:pt x="214" y="0"/>
                  </a:cubicBezTo>
                  <a:cubicBezTo>
                    <a:pt x="107" y="0"/>
                    <a:pt x="0" y="123"/>
                    <a:pt x="0" y="246"/>
                  </a:cubicBezTo>
                  <a:cubicBezTo>
                    <a:pt x="0" y="330"/>
                    <a:pt x="54" y="392"/>
                    <a:pt x="126" y="392"/>
                  </a:cubicBezTo>
                  <a:cubicBezTo>
                    <a:pt x="169" y="392"/>
                    <a:pt x="209" y="364"/>
                    <a:pt x="244" y="330"/>
                  </a:cubicBezTo>
                  <a:cubicBezTo>
                    <a:pt x="260" y="384"/>
                    <a:pt x="305" y="392"/>
                    <a:pt x="329" y="392"/>
                  </a:cubicBezTo>
                  <a:cubicBezTo>
                    <a:pt x="359" y="392"/>
                    <a:pt x="378" y="372"/>
                    <a:pt x="394" y="344"/>
                  </a:cubicBezTo>
                  <a:cubicBezTo>
                    <a:pt x="412" y="311"/>
                    <a:pt x="423" y="263"/>
                    <a:pt x="423" y="258"/>
                  </a:cubicBezTo>
                  <a:cubicBezTo>
                    <a:pt x="423" y="246"/>
                    <a:pt x="412" y="246"/>
                    <a:pt x="410" y="246"/>
                  </a:cubicBezTo>
                  <a:cubicBezTo>
                    <a:pt x="399" y="246"/>
                    <a:pt x="396" y="252"/>
                    <a:pt x="391" y="274"/>
                  </a:cubicBezTo>
                  <a:cubicBezTo>
                    <a:pt x="380" y="316"/>
                    <a:pt x="364" y="367"/>
                    <a:pt x="329" y="367"/>
                  </a:cubicBezTo>
                  <a:cubicBezTo>
                    <a:pt x="308" y="367"/>
                    <a:pt x="303" y="347"/>
                    <a:pt x="303" y="325"/>
                  </a:cubicBezTo>
                  <a:cubicBezTo>
                    <a:pt x="303" y="311"/>
                    <a:pt x="311" y="277"/>
                    <a:pt x="316" y="255"/>
                  </a:cubicBezTo>
                  <a:cubicBezTo>
                    <a:pt x="321" y="232"/>
                    <a:pt x="329" y="196"/>
                    <a:pt x="335" y="176"/>
                  </a:cubicBezTo>
                  <a:lnTo>
                    <a:pt x="351" y="112"/>
                  </a:lnTo>
                  <a:cubicBezTo>
                    <a:pt x="356" y="90"/>
                    <a:pt x="364" y="48"/>
                    <a:pt x="364" y="45"/>
                  </a:cubicBezTo>
                  <a:cubicBezTo>
                    <a:pt x="364" y="25"/>
                    <a:pt x="351" y="17"/>
                    <a:pt x="337" y="17"/>
                  </a:cubicBezTo>
                  <a:cubicBezTo>
                    <a:pt x="324" y="17"/>
                    <a:pt x="305" y="28"/>
                    <a:pt x="300" y="50"/>
                  </a:cubicBezTo>
                  <a:close/>
                  <a:moveTo>
                    <a:pt x="246" y="274"/>
                  </a:moveTo>
                  <a:cubicBezTo>
                    <a:pt x="241" y="300"/>
                    <a:pt x="222" y="316"/>
                    <a:pt x="204" y="333"/>
                  </a:cubicBezTo>
                  <a:cubicBezTo>
                    <a:pt x="195" y="339"/>
                    <a:pt x="163" y="367"/>
                    <a:pt x="129" y="367"/>
                  </a:cubicBezTo>
                  <a:cubicBezTo>
                    <a:pt x="96" y="367"/>
                    <a:pt x="67" y="344"/>
                    <a:pt x="67" y="283"/>
                  </a:cubicBezTo>
                  <a:cubicBezTo>
                    <a:pt x="67" y="238"/>
                    <a:pt x="91" y="140"/>
                    <a:pt x="110" y="106"/>
                  </a:cubicBezTo>
                  <a:cubicBezTo>
                    <a:pt x="147" y="36"/>
                    <a:pt x="190" y="25"/>
                    <a:pt x="214" y="25"/>
                  </a:cubicBezTo>
                  <a:cubicBezTo>
                    <a:pt x="270" y="25"/>
                    <a:pt x="287" y="90"/>
                    <a:pt x="287" y="101"/>
                  </a:cubicBezTo>
                  <a:cubicBezTo>
                    <a:pt x="287" y="104"/>
                    <a:pt x="287" y="109"/>
                    <a:pt x="284" y="11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9" name="Freeform 28">
              <a:extLst>
                <a:ext uri="{FF2B5EF4-FFF2-40B4-BE49-F238E27FC236}">
                  <a16:creationId xmlns:a16="http://schemas.microsoft.com/office/drawing/2014/main" id="{2EC29447-980A-FC4A-8FF8-F3707097A5FB}"/>
                </a:ext>
              </a:extLst>
            </p:cNvPr>
            <p:cNvSpPr/>
            <p:nvPr/>
          </p:nvSpPr>
          <p:spPr>
            <a:xfrm>
              <a:off x="5255640" y="2709719"/>
              <a:ext cx="59400" cy="115560"/>
            </a:xfrm>
            <a:custGeom>
              <a:avLst/>
              <a:gdLst/>
              <a:ahLst/>
              <a:cxnLst>
                <a:cxn ang="3cd4">
                  <a:pos x="hc" y="t"/>
                </a:cxn>
                <a:cxn ang="cd2">
                  <a:pos x="l" y="vc"/>
                </a:cxn>
                <a:cxn ang="cd4">
                  <a:pos x="hc" y="b"/>
                </a:cxn>
                <a:cxn ang="0">
                  <a:pos x="r" y="vc"/>
                </a:cxn>
              </a:cxnLst>
              <a:rect l="l" t="t" r="r" b="b"/>
              <a:pathLst>
                <a:path w="166" h="322">
                  <a:moveTo>
                    <a:pt x="161" y="59"/>
                  </a:moveTo>
                  <a:cubicBezTo>
                    <a:pt x="161" y="59"/>
                    <a:pt x="166" y="45"/>
                    <a:pt x="166" y="36"/>
                  </a:cubicBezTo>
                  <a:cubicBezTo>
                    <a:pt x="166" y="14"/>
                    <a:pt x="147" y="0"/>
                    <a:pt x="129" y="0"/>
                  </a:cubicBezTo>
                  <a:cubicBezTo>
                    <a:pt x="104" y="0"/>
                    <a:pt x="96" y="20"/>
                    <a:pt x="94" y="28"/>
                  </a:cubicBezTo>
                  <a:lnTo>
                    <a:pt x="3" y="297"/>
                  </a:lnTo>
                  <a:cubicBezTo>
                    <a:pt x="0" y="305"/>
                    <a:pt x="0" y="305"/>
                    <a:pt x="0" y="308"/>
                  </a:cubicBezTo>
                  <a:cubicBezTo>
                    <a:pt x="0" y="316"/>
                    <a:pt x="24" y="322"/>
                    <a:pt x="27" y="322"/>
                  </a:cubicBezTo>
                  <a:cubicBezTo>
                    <a:pt x="32" y="322"/>
                    <a:pt x="32" y="319"/>
                    <a:pt x="35" y="31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0" name="Freeform 29">
              <a:extLst>
                <a:ext uri="{FF2B5EF4-FFF2-40B4-BE49-F238E27FC236}">
                  <a16:creationId xmlns:a16="http://schemas.microsoft.com/office/drawing/2014/main" id="{F4C985EC-AEE1-C349-A73F-52F0CE07C57D}"/>
                </a:ext>
              </a:extLst>
            </p:cNvPr>
            <p:cNvSpPr/>
            <p:nvPr/>
          </p:nvSpPr>
          <p:spPr>
            <a:xfrm>
              <a:off x="5687279" y="2323800"/>
              <a:ext cx="293760" cy="398880"/>
            </a:xfrm>
            <a:custGeom>
              <a:avLst/>
              <a:gdLst/>
              <a:ahLst/>
              <a:cxnLst>
                <a:cxn ang="3cd4">
                  <a:pos x="hc" y="t"/>
                </a:cxn>
                <a:cxn ang="cd2">
                  <a:pos x="l" y="vc"/>
                </a:cxn>
                <a:cxn ang="cd4">
                  <a:pos x="hc" y="b"/>
                </a:cxn>
                <a:cxn ang="0">
                  <a:pos x="r" y="vc"/>
                </a:cxn>
              </a:cxnLst>
              <a:rect l="l" t="t" r="r" b="b"/>
              <a:pathLst>
                <a:path w="817" h="1109">
                  <a:moveTo>
                    <a:pt x="458" y="862"/>
                  </a:moveTo>
                  <a:cubicBezTo>
                    <a:pt x="643" y="790"/>
                    <a:pt x="817" y="568"/>
                    <a:pt x="817" y="330"/>
                  </a:cubicBezTo>
                  <a:cubicBezTo>
                    <a:pt x="817" y="134"/>
                    <a:pt x="691" y="0"/>
                    <a:pt x="514" y="0"/>
                  </a:cubicBezTo>
                  <a:cubicBezTo>
                    <a:pt x="260" y="0"/>
                    <a:pt x="0" y="280"/>
                    <a:pt x="0" y="568"/>
                  </a:cubicBezTo>
                  <a:cubicBezTo>
                    <a:pt x="0" y="773"/>
                    <a:pt x="131" y="896"/>
                    <a:pt x="303" y="896"/>
                  </a:cubicBezTo>
                  <a:cubicBezTo>
                    <a:pt x="332" y="896"/>
                    <a:pt x="372" y="890"/>
                    <a:pt x="418" y="879"/>
                  </a:cubicBezTo>
                  <a:cubicBezTo>
                    <a:pt x="412" y="955"/>
                    <a:pt x="412" y="958"/>
                    <a:pt x="412" y="974"/>
                  </a:cubicBezTo>
                  <a:cubicBezTo>
                    <a:pt x="412" y="1014"/>
                    <a:pt x="412" y="1109"/>
                    <a:pt x="511" y="1109"/>
                  </a:cubicBezTo>
                  <a:cubicBezTo>
                    <a:pt x="651" y="1109"/>
                    <a:pt x="707" y="882"/>
                    <a:pt x="707" y="871"/>
                  </a:cubicBezTo>
                  <a:cubicBezTo>
                    <a:pt x="707" y="860"/>
                    <a:pt x="699" y="857"/>
                    <a:pt x="696" y="857"/>
                  </a:cubicBezTo>
                  <a:cubicBezTo>
                    <a:pt x="685" y="857"/>
                    <a:pt x="683" y="862"/>
                    <a:pt x="680" y="871"/>
                  </a:cubicBezTo>
                  <a:cubicBezTo>
                    <a:pt x="653" y="958"/>
                    <a:pt x="584" y="988"/>
                    <a:pt x="544" y="988"/>
                  </a:cubicBezTo>
                  <a:cubicBezTo>
                    <a:pt x="487" y="988"/>
                    <a:pt x="471" y="955"/>
                    <a:pt x="458" y="862"/>
                  </a:cubicBezTo>
                  <a:close/>
                  <a:moveTo>
                    <a:pt x="236" y="851"/>
                  </a:moveTo>
                  <a:cubicBezTo>
                    <a:pt x="145" y="815"/>
                    <a:pt x="104" y="717"/>
                    <a:pt x="104" y="608"/>
                  </a:cubicBezTo>
                  <a:cubicBezTo>
                    <a:pt x="104" y="521"/>
                    <a:pt x="134" y="347"/>
                    <a:pt x="225" y="213"/>
                  </a:cubicBezTo>
                  <a:cubicBezTo>
                    <a:pt x="311" y="87"/>
                    <a:pt x="420" y="31"/>
                    <a:pt x="509" y="31"/>
                  </a:cubicBezTo>
                  <a:cubicBezTo>
                    <a:pt x="627" y="31"/>
                    <a:pt x="712" y="126"/>
                    <a:pt x="712" y="291"/>
                  </a:cubicBezTo>
                  <a:cubicBezTo>
                    <a:pt x="712" y="414"/>
                    <a:pt x="651" y="703"/>
                    <a:pt x="453" y="820"/>
                  </a:cubicBezTo>
                  <a:cubicBezTo>
                    <a:pt x="447" y="776"/>
                    <a:pt x="436" y="686"/>
                    <a:pt x="348" y="686"/>
                  </a:cubicBezTo>
                  <a:cubicBezTo>
                    <a:pt x="287" y="686"/>
                    <a:pt x="230" y="748"/>
                    <a:pt x="230" y="812"/>
                  </a:cubicBezTo>
                  <a:cubicBezTo>
                    <a:pt x="230" y="837"/>
                    <a:pt x="236" y="851"/>
                    <a:pt x="236" y="851"/>
                  </a:cubicBezTo>
                  <a:close/>
                  <a:moveTo>
                    <a:pt x="308" y="865"/>
                  </a:moveTo>
                  <a:cubicBezTo>
                    <a:pt x="292" y="865"/>
                    <a:pt x="254" y="865"/>
                    <a:pt x="254" y="812"/>
                  </a:cubicBezTo>
                  <a:cubicBezTo>
                    <a:pt x="254" y="764"/>
                    <a:pt x="300" y="714"/>
                    <a:pt x="348" y="714"/>
                  </a:cubicBezTo>
                  <a:cubicBezTo>
                    <a:pt x="399" y="714"/>
                    <a:pt x="420" y="745"/>
                    <a:pt x="420" y="818"/>
                  </a:cubicBezTo>
                  <a:cubicBezTo>
                    <a:pt x="420" y="837"/>
                    <a:pt x="420" y="837"/>
                    <a:pt x="410" y="843"/>
                  </a:cubicBezTo>
                  <a:cubicBezTo>
                    <a:pt x="378" y="857"/>
                    <a:pt x="343" y="865"/>
                    <a:pt x="308" y="86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1" name="Freeform 30">
              <a:extLst>
                <a:ext uri="{FF2B5EF4-FFF2-40B4-BE49-F238E27FC236}">
                  <a16:creationId xmlns:a16="http://schemas.microsoft.com/office/drawing/2014/main" id="{48535F07-4D63-E342-9546-E9A69D7CC53F}"/>
                </a:ext>
              </a:extLst>
            </p:cNvPr>
            <p:cNvSpPr/>
            <p:nvPr/>
          </p:nvSpPr>
          <p:spPr>
            <a:xfrm>
              <a:off x="6014160" y="2565719"/>
              <a:ext cx="217440" cy="140760"/>
            </a:xfrm>
            <a:custGeom>
              <a:avLst/>
              <a:gdLst/>
              <a:ahLst/>
              <a:cxnLst>
                <a:cxn ang="3cd4">
                  <a:pos x="hc" y="t"/>
                </a:cxn>
                <a:cxn ang="cd2">
                  <a:pos x="l" y="vc"/>
                </a:cxn>
                <a:cxn ang="cd4">
                  <a:pos x="hc" y="b"/>
                </a:cxn>
                <a:cxn ang="0">
                  <a:pos x="r" y="vc"/>
                </a:cxn>
              </a:cxnLst>
              <a:rect l="l" t="t" r="r" b="b"/>
              <a:pathLst>
                <a:path w="605" h="392">
                  <a:moveTo>
                    <a:pt x="396" y="106"/>
                  </a:moveTo>
                  <a:cubicBezTo>
                    <a:pt x="402" y="84"/>
                    <a:pt x="412" y="42"/>
                    <a:pt x="412" y="36"/>
                  </a:cubicBezTo>
                  <a:cubicBezTo>
                    <a:pt x="412" y="20"/>
                    <a:pt x="399" y="8"/>
                    <a:pt x="386" y="8"/>
                  </a:cubicBezTo>
                  <a:cubicBezTo>
                    <a:pt x="370" y="8"/>
                    <a:pt x="353" y="20"/>
                    <a:pt x="348" y="34"/>
                  </a:cubicBezTo>
                  <a:cubicBezTo>
                    <a:pt x="345" y="42"/>
                    <a:pt x="337" y="78"/>
                    <a:pt x="332" y="101"/>
                  </a:cubicBezTo>
                  <a:cubicBezTo>
                    <a:pt x="321" y="148"/>
                    <a:pt x="321" y="151"/>
                    <a:pt x="308" y="199"/>
                  </a:cubicBezTo>
                  <a:cubicBezTo>
                    <a:pt x="297" y="246"/>
                    <a:pt x="297" y="255"/>
                    <a:pt x="295" y="280"/>
                  </a:cubicBezTo>
                  <a:cubicBezTo>
                    <a:pt x="300" y="297"/>
                    <a:pt x="292" y="314"/>
                    <a:pt x="273" y="339"/>
                  </a:cubicBezTo>
                  <a:cubicBezTo>
                    <a:pt x="262" y="353"/>
                    <a:pt x="244" y="367"/>
                    <a:pt x="217" y="367"/>
                  </a:cubicBezTo>
                  <a:cubicBezTo>
                    <a:pt x="185" y="367"/>
                    <a:pt x="142" y="356"/>
                    <a:pt x="142" y="288"/>
                  </a:cubicBezTo>
                  <a:cubicBezTo>
                    <a:pt x="142" y="244"/>
                    <a:pt x="166" y="179"/>
                    <a:pt x="182" y="134"/>
                  </a:cubicBezTo>
                  <a:cubicBezTo>
                    <a:pt x="195" y="98"/>
                    <a:pt x="198" y="90"/>
                    <a:pt x="198" y="76"/>
                  </a:cubicBezTo>
                  <a:cubicBezTo>
                    <a:pt x="198" y="34"/>
                    <a:pt x="166" y="0"/>
                    <a:pt x="120" y="0"/>
                  </a:cubicBezTo>
                  <a:cubicBezTo>
                    <a:pt x="37" y="0"/>
                    <a:pt x="0" y="118"/>
                    <a:pt x="0" y="134"/>
                  </a:cubicBezTo>
                  <a:cubicBezTo>
                    <a:pt x="0" y="146"/>
                    <a:pt x="11" y="146"/>
                    <a:pt x="13" y="146"/>
                  </a:cubicBezTo>
                  <a:cubicBezTo>
                    <a:pt x="27" y="146"/>
                    <a:pt x="27" y="140"/>
                    <a:pt x="29" y="132"/>
                  </a:cubicBezTo>
                  <a:cubicBezTo>
                    <a:pt x="51" y="59"/>
                    <a:pt x="86" y="25"/>
                    <a:pt x="118" y="25"/>
                  </a:cubicBezTo>
                  <a:cubicBezTo>
                    <a:pt x="131" y="25"/>
                    <a:pt x="139" y="34"/>
                    <a:pt x="139" y="56"/>
                  </a:cubicBezTo>
                  <a:cubicBezTo>
                    <a:pt x="139" y="76"/>
                    <a:pt x="131" y="95"/>
                    <a:pt x="129" y="106"/>
                  </a:cubicBezTo>
                  <a:cubicBezTo>
                    <a:pt x="80" y="232"/>
                    <a:pt x="80" y="249"/>
                    <a:pt x="80" y="277"/>
                  </a:cubicBezTo>
                  <a:cubicBezTo>
                    <a:pt x="80" y="378"/>
                    <a:pt x="169" y="392"/>
                    <a:pt x="214" y="392"/>
                  </a:cubicBezTo>
                  <a:cubicBezTo>
                    <a:pt x="230" y="392"/>
                    <a:pt x="270" y="392"/>
                    <a:pt x="308" y="333"/>
                  </a:cubicBezTo>
                  <a:cubicBezTo>
                    <a:pt x="327" y="372"/>
                    <a:pt x="372" y="392"/>
                    <a:pt x="423" y="392"/>
                  </a:cubicBezTo>
                  <a:cubicBezTo>
                    <a:pt x="495" y="392"/>
                    <a:pt x="533" y="325"/>
                    <a:pt x="549" y="288"/>
                  </a:cubicBezTo>
                  <a:cubicBezTo>
                    <a:pt x="584" y="216"/>
                    <a:pt x="605" y="109"/>
                    <a:pt x="605" y="67"/>
                  </a:cubicBezTo>
                  <a:cubicBezTo>
                    <a:pt x="605" y="3"/>
                    <a:pt x="570" y="0"/>
                    <a:pt x="565" y="0"/>
                  </a:cubicBezTo>
                  <a:cubicBezTo>
                    <a:pt x="544" y="0"/>
                    <a:pt x="519" y="22"/>
                    <a:pt x="519" y="45"/>
                  </a:cubicBezTo>
                  <a:cubicBezTo>
                    <a:pt x="519" y="62"/>
                    <a:pt x="528" y="67"/>
                    <a:pt x="536" y="73"/>
                  </a:cubicBezTo>
                  <a:cubicBezTo>
                    <a:pt x="554" y="90"/>
                    <a:pt x="565" y="115"/>
                    <a:pt x="565" y="143"/>
                  </a:cubicBezTo>
                  <a:cubicBezTo>
                    <a:pt x="565" y="154"/>
                    <a:pt x="530" y="367"/>
                    <a:pt x="426" y="367"/>
                  </a:cubicBezTo>
                  <a:cubicBezTo>
                    <a:pt x="359" y="367"/>
                    <a:pt x="359" y="305"/>
                    <a:pt x="359" y="291"/>
                  </a:cubicBezTo>
                  <a:cubicBezTo>
                    <a:pt x="359" y="266"/>
                    <a:pt x="361" y="252"/>
                    <a:pt x="372" y="20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2" name="Freeform 31">
              <a:extLst>
                <a:ext uri="{FF2B5EF4-FFF2-40B4-BE49-F238E27FC236}">
                  <a16:creationId xmlns:a16="http://schemas.microsoft.com/office/drawing/2014/main" id="{004B1D88-F9F5-A84B-BF25-E2DA6326BC45}"/>
                </a:ext>
              </a:extLst>
            </p:cNvPr>
            <p:cNvSpPr/>
            <p:nvPr/>
          </p:nvSpPr>
          <p:spPr>
            <a:xfrm>
              <a:off x="6315840" y="2304720"/>
              <a:ext cx="99000" cy="443159"/>
            </a:xfrm>
            <a:custGeom>
              <a:avLst/>
              <a:gdLst/>
              <a:ahLst/>
              <a:cxnLst>
                <a:cxn ang="3cd4">
                  <a:pos x="hc" y="t"/>
                </a:cxn>
                <a:cxn ang="cd2">
                  <a:pos x="l" y="vc"/>
                </a:cxn>
                <a:cxn ang="cd4">
                  <a:pos x="hc" y="b"/>
                </a:cxn>
                <a:cxn ang="0">
                  <a:pos x="r" y="vc"/>
                </a:cxn>
              </a:cxnLst>
              <a:rect l="l" t="t" r="r" b="b"/>
              <a:pathLst>
                <a:path w="276" h="1232">
                  <a:moveTo>
                    <a:pt x="276" y="1221"/>
                  </a:moveTo>
                  <a:cubicBezTo>
                    <a:pt x="276" y="1218"/>
                    <a:pt x="276" y="1215"/>
                    <a:pt x="254" y="1193"/>
                  </a:cubicBezTo>
                  <a:cubicBezTo>
                    <a:pt x="107" y="1039"/>
                    <a:pt x="70" y="806"/>
                    <a:pt x="70" y="616"/>
                  </a:cubicBezTo>
                  <a:cubicBezTo>
                    <a:pt x="70" y="403"/>
                    <a:pt x="115" y="188"/>
                    <a:pt x="260" y="34"/>
                  </a:cubicBezTo>
                  <a:cubicBezTo>
                    <a:pt x="276" y="20"/>
                    <a:pt x="276" y="17"/>
                    <a:pt x="276" y="11"/>
                  </a:cubicBezTo>
                  <a:cubicBezTo>
                    <a:pt x="276" y="3"/>
                    <a:pt x="270" y="0"/>
                    <a:pt x="262" y="0"/>
                  </a:cubicBezTo>
                  <a:cubicBezTo>
                    <a:pt x="252" y="0"/>
                    <a:pt x="145" y="84"/>
                    <a:pt x="75" y="241"/>
                  </a:cubicBezTo>
                  <a:cubicBezTo>
                    <a:pt x="13" y="375"/>
                    <a:pt x="0" y="512"/>
                    <a:pt x="0" y="616"/>
                  </a:cubicBezTo>
                  <a:cubicBezTo>
                    <a:pt x="0" y="714"/>
                    <a:pt x="13" y="862"/>
                    <a:pt x="78" y="1002"/>
                  </a:cubicBezTo>
                  <a:cubicBezTo>
                    <a:pt x="150" y="1154"/>
                    <a:pt x="252" y="1232"/>
                    <a:pt x="262" y="1232"/>
                  </a:cubicBezTo>
                  <a:cubicBezTo>
                    <a:pt x="270" y="1232"/>
                    <a:pt x="276" y="1229"/>
                    <a:pt x="276" y="12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3" name="Freeform 32">
              <a:extLst>
                <a:ext uri="{FF2B5EF4-FFF2-40B4-BE49-F238E27FC236}">
                  <a16:creationId xmlns:a16="http://schemas.microsoft.com/office/drawing/2014/main" id="{3784B14B-316C-4A4F-A2EE-A3A0632D1ACD}"/>
                </a:ext>
              </a:extLst>
            </p:cNvPr>
            <p:cNvSpPr/>
            <p:nvPr/>
          </p:nvSpPr>
          <p:spPr>
            <a:xfrm>
              <a:off x="6460559" y="2440800"/>
              <a:ext cx="156600" cy="201240"/>
            </a:xfrm>
            <a:custGeom>
              <a:avLst/>
              <a:gdLst/>
              <a:ahLst/>
              <a:cxnLst>
                <a:cxn ang="3cd4">
                  <a:pos x="hc" y="t"/>
                </a:cxn>
                <a:cxn ang="cd2">
                  <a:pos x="l" y="vc"/>
                </a:cxn>
                <a:cxn ang="cd4">
                  <a:pos x="hc" y="b"/>
                </a:cxn>
                <a:cxn ang="0">
                  <a:pos x="r" y="vc"/>
                </a:cxn>
              </a:cxnLst>
              <a:rect l="l" t="t" r="r" b="b"/>
              <a:pathLst>
                <a:path w="436" h="560">
                  <a:moveTo>
                    <a:pt x="402" y="84"/>
                  </a:moveTo>
                  <a:cubicBezTo>
                    <a:pt x="367" y="84"/>
                    <a:pt x="345" y="112"/>
                    <a:pt x="345" y="140"/>
                  </a:cubicBezTo>
                  <a:cubicBezTo>
                    <a:pt x="345" y="157"/>
                    <a:pt x="356" y="176"/>
                    <a:pt x="380" y="176"/>
                  </a:cubicBezTo>
                  <a:cubicBezTo>
                    <a:pt x="407" y="176"/>
                    <a:pt x="436" y="154"/>
                    <a:pt x="436" y="106"/>
                  </a:cubicBezTo>
                  <a:cubicBezTo>
                    <a:pt x="436" y="50"/>
                    <a:pt x="386" y="0"/>
                    <a:pt x="295" y="0"/>
                  </a:cubicBezTo>
                  <a:cubicBezTo>
                    <a:pt x="139" y="0"/>
                    <a:pt x="94" y="126"/>
                    <a:pt x="94" y="179"/>
                  </a:cubicBezTo>
                  <a:cubicBezTo>
                    <a:pt x="94" y="277"/>
                    <a:pt x="182" y="297"/>
                    <a:pt x="217" y="302"/>
                  </a:cubicBezTo>
                  <a:cubicBezTo>
                    <a:pt x="278" y="316"/>
                    <a:pt x="340" y="328"/>
                    <a:pt x="340" y="398"/>
                  </a:cubicBezTo>
                  <a:cubicBezTo>
                    <a:pt x="340" y="428"/>
                    <a:pt x="313" y="532"/>
                    <a:pt x="171" y="532"/>
                  </a:cubicBezTo>
                  <a:cubicBezTo>
                    <a:pt x="153" y="532"/>
                    <a:pt x="62" y="532"/>
                    <a:pt x="35" y="468"/>
                  </a:cubicBezTo>
                  <a:cubicBezTo>
                    <a:pt x="80" y="473"/>
                    <a:pt x="110" y="437"/>
                    <a:pt x="110" y="400"/>
                  </a:cubicBezTo>
                  <a:cubicBezTo>
                    <a:pt x="110" y="372"/>
                    <a:pt x="91" y="358"/>
                    <a:pt x="67" y="358"/>
                  </a:cubicBezTo>
                  <a:cubicBezTo>
                    <a:pt x="35" y="358"/>
                    <a:pt x="0" y="384"/>
                    <a:pt x="0" y="440"/>
                  </a:cubicBezTo>
                  <a:cubicBezTo>
                    <a:pt x="0" y="510"/>
                    <a:pt x="67" y="560"/>
                    <a:pt x="169" y="560"/>
                  </a:cubicBezTo>
                  <a:cubicBezTo>
                    <a:pt x="361" y="560"/>
                    <a:pt x="407" y="412"/>
                    <a:pt x="407" y="356"/>
                  </a:cubicBezTo>
                  <a:cubicBezTo>
                    <a:pt x="407" y="311"/>
                    <a:pt x="386" y="280"/>
                    <a:pt x="370" y="263"/>
                  </a:cubicBezTo>
                  <a:cubicBezTo>
                    <a:pt x="337" y="230"/>
                    <a:pt x="305" y="224"/>
                    <a:pt x="252" y="213"/>
                  </a:cubicBezTo>
                  <a:cubicBezTo>
                    <a:pt x="209" y="202"/>
                    <a:pt x="163" y="193"/>
                    <a:pt x="163" y="137"/>
                  </a:cubicBezTo>
                  <a:cubicBezTo>
                    <a:pt x="163" y="104"/>
                    <a:pt x="190" y="28"/>
                    <a:pt x="295" y="28"/>
                  </a:cubicBezTo>
                  <a:cubicBezTo>
                    <a:pt x="324" y="28"/>
                    <a:pt x="383" y="36"/>
                    <a:pt x="402" y="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4" name="Freeform 33">
              <a:extLst>
                <a:ext uri="{FF2B5EF4-FFF2-40B4-BE49-F238E27FC236}">
                  <a16:creationId xmlns:a16="http://schemas.microsoft.com/office/drawing/2014/main" id="{46AF8113-0135-5949-829A-8058C10239DF}"/>
                </a:ext>
              </a:extLst>
            </p:cNvPr>
            <p:cNvSpPr/>
            <p:nvPr/>
          </p:nvSpPr>
          <p:spPr>
            <a:xfrm>
              <a:off x="6650280" y="2280240"/>
              <a:ext cx="74880" cy="160920"/>
            </a:xfrm>
            <a:custGeom>
              <a:avLst/>
              <a:gdLst/>
              <a:ahLst/>
              <a:cxnLst>
                <a:cxn ang="3cd4">
                  <a:pos x="hc" y="t"/>
                </a:cxn>
                <a:cxn ang="cd2">
                  <a:pos x="l" y="vc"/>
                </a:cxn>
                <a:cxn ang="cd4">
                  <a:pos x="hc" y="b"/>
                </a:cxn>
                <a:cxn ang="0">
                  <a:pos x="r" y="vc"/>
                </a:cxn>
              </a:cxnLst>
              <a:rect l="l" t="t" r="r" b="b"/>
              <a:pathLst>
                <a:path w="209" h="448">
                  <a:moveTo>
                    <a:pt x="201" y="76"/>
                  </a:moveTo>
                  <a:cubicBezTo>
                    <a:pt x="209" y="62"/>
                    <a:pt x="209" y="53"/>
                    <a:pt x="209" y="48"/>
                  </a:cubicBezTo>
                  <a:cubicBezTo>
                    <a:pt x="209" y="20"/>
                    <a:pt x="185" y="0"/>
                    <a:pt x="161" y="0"/>
                  </a:cubicBezTo>
                  <a:cubicBezTo>
                    <a:pt x="129" y="0"/>
                    <a:pt x="118" y="28"/>
                    <a:pt x="115" y="42"/>
                  </a:cubicBezTo>
                  <a:lnTo>
                    <a:pt x="5" y="417"/>
                  </a:lnTo>
                  <a:cubicBezTo>
                    <a:pt x="3" y="417"/>
                    <a:pt x="0" y="428"/>
                    <a:pt x="0" y="428"/>
                  </a:cubicBezTo>
                  <a:cubicBezTo>
                    <a:pt x="0" y="440"/>
                    <a:pt x="27" y="448"/>
                    <a:pt x="32" y="448"/>
                  </a:cubicBezTo>
                  <a:cubicBezTo>
                    <a:pt x="37" y="448"/>
                    <a:pt x="40" y="448"/>
                    <a:pt x="46" y="4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5" name="Freeform 34">
              <a:extLst>
                <a:ext uri="{FF2B5EF4-FFF2-40B4-BE49-F238E27FC236}">
                  <a16:creationId xmlns:a16="http://schemas.microsoft.com/office/drawing/2014/main" id="{64B2F3EC-FFF3-034F-BFC4-FFAA515F9F0E}"/>
                </a:ext>
              </a:extLst>
            </p:cNvPr>
            <p:cNvSpPr/>
            <p:nvPr/>
          </p:nvSpPr>
          <p:spPr>
            <a:xfrm>
              <a:off x="6791040" y="2588760"/>
              <a:ext cx="49680" cy="132840"/>
            </a:xfrm>
            <a:custGeom>
              <a:avLst/>
              <a:gdLst/>
              <a:ahLst/>
              <a:cxnLst>
                <a:cxn ang="3cd4">
                  <a:pos x="hc" y="t"/>
                </a:cxn>
                <a:cxn ang="cd2">
                  <a:pos x="l" y="vc"/>
                </a:cxn>
                <a:cxn ang="cd4">
                  <a:pos x="hc" y="b"/>
                </a:cxn>
                <a:cxn ang="0">
                  <a:pos x="r" y="vc"/>
                </a:cxn>
              </a:cxnLst>
              <a:rect l="l" t="t" r="r" b="b"/>
              <a:pathLst>
                <a:path w="139" h="370">
                  <a:moveTo>
                    <a:pt x="139" y="129"/>
                  </a:moveTo>
                  <a:cubicBezTo>
                    <a:pt x="139" y="48"/>
                    <a:pt x="110" y="0"/>
                    <a:pt x="64" y="0"/>
                  </a:cubicBezTo>
                  <a:cubicBezTo>
                    <a:pt x="24" y="0"/>
                    <a:pt x="0" y="31"/>
                    <a:pt x="0" y="64"/>
                  </a:cubicBezTo>
                  <a:cubicBezTo>
                    <a:pt x="0" y="98"/>
                    <a:pt x="24" y="132"/>
                    <a:pt x="64" y="132"/>
                  </a:cubicBezTo>
                  <a:cubicBezTo>
                    <a:pt x="78" y="132"/>
                    <a:pt x="94" y="126"/>
                    <a:pt x="104" y="115"/>
                  </a:cubicBezTo>
                  <a:cubicBezTo>
                    <a:pt x="110" y="112"/>
                    <a:pt x="110" y="112"/>
                    <a:pt x="112" y="112"/>
                  </a:cubicBezTo>
                  <a:cubicBezTo>
                    <a:pt x="112" y="112"/>
                    <a:pt x="115" y="112"/>
                    <a:pt x="115" y="129"/>
                  </a:cubicBezTo>
                  <a:cubicBezTo>
                    <a:pt x="115" y="221"/>
                    <a:pt x="72" y="297"/>
                    <a:pt x="32" y="336"/>
                  </a:cubicBezTo>
                  <a:cubicBezTo>
                    <a:pt x="19" y="350"/>
                    <a:pt x="19" y="353"/>
                    <a:pt x="19" y="356"/>
                  </a:cubicBezTo>
                  <a:cubicBezTo>
                    <a:pt x="19" y="367"/>
                    <a:pt x="24" y="370"/>
                    <a:pt x="32" y="370"/>
                  </a:cubicBezTo>
                  <a:cubicBezTo>
                    <a:pt x="46" y="370"/>
                    <a:pt x="139" y="274"/>
                    <a:pt x="139"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6" name="Freeform 35">
              <a:extLst>
                <a:ext uri="{FF2B5EF4-FFF2-40B4-BE49-F238E27FC236}">
                  <a16:creationId xmlns:a16="http://schemas.microsoft.com/office/drawing/2014/main" id="{F3B4C728-93D5-3347-B6D0-ADED38426C67}"/>
                </a:ext>
              </a:extLst>
            </p:cNvPr>
            <p:cNvSpPr/>
            <p:nvPr/>
          </p:nvSpPr>
          <p:spPr>
            <a:xfrm>
              <a:off x="6959880" y="2440800"/>
              <a:ext cx="194400" cy="201240"/>
            </a:xfrm>
            <a:custGeom>
              <a:avLst/>
              <a:gdLst/>
              <a:ahLst/>
              <a:cxnLst>
                <a:cxn ang="3cd4">
                  <a:pos x="hc" y="t"/>
                </a:cxn>
                <a:cxn ang="cd2">
                  <a:pos x="l" y="vc"/>
                </a:cxn>
                <a:cxn ang="cd4">
                  <a:pos x="hc" y="b"/>
                </a:cxn>
                <a:cxn ang="0">
                  <a:pos x="r" y="vc"/>
                </a:cxn>
              </a:cxnLst>
              <a:rect l="l" t="t" r="r" b="b"/>
              <a:pathLst>
                <a:path w="541" h="560">
                  <a:moveTo>
                    <a:pt x="394" y="78"/>
                  </a:moveTo>
                  <a:cubicBezTo>
                    <a:pt x="372" y="34"/>
                    <a:pt x="337" y="0"/>
                    <a:pt x="284" y="0"/>
                  </a:cubicBezTo>
                  <a:cubicBezTo>
                    <a:pt x="147" y="0"/>
                    <a:pt x="0" y="182"/>
                    <a:pt x="0" y="361"/>
                  </a:cubicBezTo>
                  <a:cubicBezTo>
                    <a:pt x="0" y="479"/>
                    <a:pt x="64" y="560"/>
                    <a:pt x="158" y="560"/>
                  </a:cubicBezTo>
                  <a:cubicBezTo>
                    <a:pt x="182" y="560"/>
                    <a:pt x="241" y="554"/>
                    <a:pt x="311" y="468"/>
                  </a:cubicBezTo>
                  <a:cubicBezTo>
                    <a:pt x="321" y="518"/>
                    <a:pt x="361" y="560"/>
                    <a:pt x="418" y="560"/>
                  </a:cubicBezTo>
                  <a:cubicBezTo>
                    <a:pt x="461" y="560"/>
                    <a:pt x="487" y="532"/>
                    <a:pt x="506" y="493"/>
                  </a:cubicBezTo>
                  <a:cubicBezTo>
                    <a:pt x="525" y="448"/>
                    <a:pt x="541" y="372"/>
                    <a:pt x="541" y="370"/>
                  </a:cubicBezTo>
                  <a:cubicBezTo>
                    <a:pt x="541" y="358"/>
                    <a:pt x="530" y="358"/>
                    <a:pt x="528" y="358"/>
                  </a:cubicBezTo>
                  <a:cubicBezTo>
                    <a:pt x="517" y="358"/>
                    <a:pt x="514" y="361"/>
                    <a:pt x="511" y="381"/>
                  </a:cubicBezTo>
                  <a:cubicBezTo>
                    <a:pt x="490" y="459"/>
                    <a:pt x="469" y="532"/>
                    <a:pt x="420" y="532"/>
                  </a:cubicBezTo>
                  <a:cubicBezTo>
                    <a:pt x="388" y="532"/>
                    <a:pt x="386" y="501"/>
                    <a:pt x="386" y="476"/>
                  </a:cubicBezTo>
                  <a:cubicBezTo>
                    <a:pt x="386" y="448"/>
                    <a:pt x="388" y="440"/>
                    <a:pt x="402" y="384"/>
                  </a:cubicBezTo>
                  <a:cubicBezTo>
                    <a:pt x="415" y="333"/>
                    <a:pt x="415" y="319"/>
                    <a:pt x="426" y="274"/>
                  </a:cubicBezTo>
                  <a:lnTo>
                    <a:pt x="469" y="101"/>
                  </a:lnTo>
                  <a:cubicBezTo>
                    <a:pt x="477" y="64"/>
                    <a:pt x="477" y="64"/>
                    <a:pt x="477" y="59"/>
                  </a:cubicBezTo>
                  <a:cubicBezTo>
                    <a:pt x="477" y="36"/>
                    <a:pt x="463" y="25"/>
                    <a:pt x="444" y="25"/>
                  </a:cubicBezTo>
                  <a:cubicBezTo>
                    <a:pt x="415" y="25"/>
                    <a:pt x="396" y="53"/>
                    <a:pt x="394" y="78"/>
                  </a:cubicBezTo>
                  <a:close/>
                  <a:moveTo>
                    <a:pt x="316" y="400"/>
                  </a:moveTo>
                  <a:cubicBezTo>
                    <a:pt x="311" y="423"/>
                    <a:pt x="311" y="423"/>
                    <a:pt x="295" y="445"/>
                  </a:cubicBezTo>
                  <a:cubicBezTo>
                    <a:pt x="241" y="512"/>
                    <a:pt x="193" y="532"/>
                    <a:pt x="161" y="532"/>
                  </a:cubicBezTo>
                  <a:cubicBezTo>
                    <a:pt x="102" y="532"/>
                    <a:pt x="83" y="465"/>
                    <a:pt x="83" y="417"/>
                  </a:cubicBezTo>
                  <a:cubicBezTo>
                    <a:pt x="83" y="356"/>
                    <a:pt x="120" y="202"/>
                    <a:pt x="150" y="146"/>
                  </a:cubicBezTo>
                  <a:cubicBezTo>
                    <a:pt x="185" y="73"/>
                    <a:pt x="238" y="28"/>
                    <a:pt x="287" y="28"/>
                  </a:cubicBezTo>
                  <a:cubicBezTo>
                    <a:pt x="364" y="28"/>
                    <a:pt x="380" y="129"/>
                    <a:pt x="380" y="137"/>
                  </a:cubicBezTo>
                  <a:cubicBezTo>
                    <a:pt x="380" y="143"/>
                    <a:pt x="378" y="151"/>
                    <a:pt x="375" y="15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7" name="Freeform 36">
              <a:extLst>
                <a:ext uri="{FF2B5EF4-FFF2-40B4-BE49-F238E27FC236}">
                  <a16:creationId xmlns:a16="http://schemas.microsoft.com/office/drawing/2014/main" id="{84407B46-EEF8-BC44-8BEB-4A1E5EE6F851}"/>
                </a:ext>
              </a:extLst>
            </p:cNvPr>
            <p:cNvSpPr/>
            <p:nvPr/>
          </p:nvSpPr>
          <p:spPr>
            <a:xfrm>
              <a:off x="7179479" y="2280240"/>
              <a:ext cx="74880" cy="160920"/>
            </a:xfrm>
            <a:custGeom>
              <a:avLst/>
              <a:gdLst/>
              <a:ahLst/>
              <a:cxnLst>
                <a:cxn ang="3cd4">
                  <a:pos x="hc" y="t"/>
                </a:cxn>
                <a:cxn ang="cd2">
                  <a:pos x="l" y="vc"/>
                </a:cxn>
                <a:cxn ang="cd4">
                  <a:pos x="hc" y="b"/>
                </a:cxn>
                <a:cxn ang="0">
                  <a:pos x="r" y="vc"/>
                </a:cxn>
              </a:cxnLst>
              <a:rect l="l" t="t" r="r" b="b"/>
              <a:pathLst>
                <a:path w="209" h="448">
                  <a:moveTo>
                    <a:pt x="201" y="76"/>
                  </a:moveTo>
                  <a:cubicBezTo>
                    <a:pt x="209" y="62"/>
                    <a:pt x="209" y="53"/>
                    <a:pt x="209" y="48"/>
                  </a:cubicBezTo>
                  <a:cubicBezTo>
                    <a:pt x="209" y="20"/>
                    <a:pt x="185" y="0"/>
                    <a:pt x="161" y="0"/>
                  </a:cubicBezTo>
                  <a:cubicBezTo>
                    <a:pt x="129" y="0"/>
                    <a:pt x="118" y="28"/>
                    <a:pt x="115" y="42"/>
                  </a:cubicBezTo>
                  <a:lnTo>
                    <a:pt x="5" y="417"/>
                  </a:lnTo>
                  <a:cubicBezTo>
                    <a:pt x="3" y="417"/>
                    <a:pt x="0" y="428"/>
                    <a:pt x="0" y="428"/>
                  </a:cubicBezTo>
                  <a:cubicBezTo>
                    <a:pt x="0" y="440"/>
                    <a:pt x="27" y="448"/>
                    <a:pt x="32" y="448"/>
                  </a:cubicBezTo>
                  <a:cubicBezTo>
                    <a:pt x="37" y="448"/>
                    <a:pt x="40" y="448"/>
                    <a:pt x="46" y="4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8" name="Freeform 37">
              <a:extLst>
                <a:ext uri="{FF2B5EF4-FFF2-40B4-BE49-F238E27FC236}">
                  <a16:creationId xmlns:a16="http://schemas.microsoft.com/office/drawing/2014/main" id="{7A425CF0-D98D-EA46-883D-EEB79264F80D}"/>
                </a:ext>
              </a:extLst>
            </p:cNvPr>
            <p:cNvSpPr/>
            <p:nvPr/>
          </p:nvSpPr>
          <p:spPr>
            <a:xfrm>
              <a:off x="7308720" y="2304720"/>
              <a:ext cx="99000" cy="443159"/>
            </a:xfrm>
            <a:custGeom>
              <a:avLst/>
              <a:gdLst/>
              <a:ahLst/>
              <a:cxnLst>
                <a:cxn ang="3cd4">
                  <a:pos x="hc" y="t"/>
                </a:cxn>
                <a:cxn ang="cd2">
                  <a:pos x="l" y="vc"/>
                </a:cxn>
                <a:cxn ang="cd4">
                  <a:pos x="hc" y="b"/>
                </a:cxn>
                <a:cxn ang="0">
                  <a:pos x="r" y="vc"/>
                </a:cxn>
              </a:cxnLst>
              <a:rect l="l" t="t" r="r" b="b"/>
              <a:pathLst>
                <a:path w="276" h="1232">
                  <a:moveTo>
                    <a:pt x="276" y="616"/>
                  </a:moveTo>
                  <a:cubicBezTo>
                    <a:pt x="276" y="521"/>
                    <a:pt x="262" y="372"/>
                    <a:pt x="198" y="232"/>
                  </a:cubicBezTo>
                  <a:cubicBezTo>
                    <a:pt x="126" y="81"/>
                    <a:pt x="24" y="0"/>
                    <a:pt x="11" y="0"/>
                  </a:cubicBezTo>
                  <a:cubicBezTo>
                    <a:pt x="5" y="0"/>
                    <a:pt x="0" y="6"/>
                    <a:pt x="0" y="11"/>
                  </a:cubicBezTo>
                  <a:cubicBezTo>
                    <a:pt x="0" y="17"/>
                    <a:pt x="0" y="20"/>
                    <a:pt x="21" y="42"/>
                  </a:cubicBezTo>
                  <a:cubicBezTo>
                    <a:pt x="139" y="162"/>
                    <a:pt x="206" y="358"/>
                    <a:pt x="206" y="616"/>
                  </a:cubicBezTo>
                  <a:cubicBezTo>
                    <a:pt x="206" y="826"/>
                    <a:pt x="163" y="1044"/>
                    <a:pt x="16" y="1198"/>
                  </a:cubicBezTo>
                  <a:cubicBezTo>
                    <a:pt x="0" y="1215"/>
                    <a:pt x="0" y="1218"/>
                    <a:pt x="0" y="1221"/>
                  </a:cubicBezTo>
                  <a:cubicBezTo>
                    <a:pt x="0" y="1229"/>
                    <a:pt x="5" y="1232"/>
                    <a:pt x="11" y="1232"/>
                  </a:cubicBezTo>
                  <a:cubicBezTo>
                    <a:pt x="24" y="1232"/>
                    <a:pt x="131" y="1148"/>
                    <a:pt x="201" y="991"/>
                  </a:cubicBezTo>
                  <a:cubicBezTo>
                    <a:pt x="262" y="857"/>
                    <a:pt x="276" y="720"/>
                    <a:pt x="276" y="6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9" name="Freeform 38">
              <a:extLst>
                <a:ext uri="{FF2B5EF4-FFF2-40B4-BE49-F238E27FC236}">
                  <a16:creationId xmlns:a16="http://schemas.microsoft.com/office/drawing/2014/main" id="{407D4F86-FD16-1F4A-8605-6B5B2025173F}"/>
                </a:ext>
              </a:extLst>
            </p:cNvPr>
            <p:cNvSpPr/>
            <p:nvPr/>
          </p:nvSpPr>
          <p:spPr>
            <a:xfrm>
              <a:off x="7577640" y="2516040"/>
              <a:ext cx="258840" cy="18720"/>
            </a:xfrm>
            <a:custGeom>
              <a:avLst/>
              <a:gdLst/>
              <a:ahLst/>
              <a:cxnLst>
                <a:cxn ang="3cd4">
                  <a:pos x="hc" y="t"/>
                </a:cxn>
                <a:cxn ang="cd2">
                  <a:pos x="l" y="vc"/>
                </a:cxn>
                <a:cxn ang="cd4">
                  <a:pos x="hc" y="b"/>
                </a:cxn>
                <a:cxn ang="0">
                  <a:pos x="r" y="vc"/>
                </a:cxn>
              </a:cxnLst>
              <a:rect l="l" t="t" r="r" b="b"/>
              <a:pathLst>
                <a:path w="720" h="53">
                  <a:moveTo>
                    <a:pt x="680" y="53"/>
                  </a:moveTo>
                  <a:cubicBezTo>
                    <a:pt x="699" y="53"/>
                    <a:pt x="720" y="53"/>
                    <a:pt x="720" y="25"/>
                  </a:cubicBezTo>
                  <a:cubicBezTo>
                    <a:pt x="720" y="0"/>
                    <a:pt x="699" y="0"/>
                    <a:pt x="680" y="0"/>
                  </a:cubicBezTo>
                  <a:lnTo>
                    <a:pt x="40" y="0"/>
                  </a:lnTo>
                  <a:cubicBezTo>
                    <a:pt x="21" y="0"/>
                    <a:pt x="0" y="0"/>
                    <a:pt x="0" y="25"/>
                  </a:cubicBezTo>
                  <a:cubicBezTo>
                    <a:pt x="0" y="53"/>
                    <a:pt x="21" y="53"/>
                    <a:pt x="40" y="5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0" name="Freeform 39">
              <a:extLst>
                <a:ext uri="{FF2B5EF4-FFF2-40B4-BE49-F238E27FC236}">
                  <a16:creationId xmlns:a16="http://schemas.microsoft.com/office/drawing/2014/main" id="{7297B23F-6F13-B141-8F62-BAF407B7F7E4}"/>
                </a:ext>
              </a:extLst>
            </p:cNvPr>
            <p:cNvSpPr/>
            <p:nvPr/>
          </p:nvSpPr>
          <p:spPr>
            <a:xfrm>
              <a:off x="7985519" y="2323800"/>
              <a:ext cx="293760" cy="398880"/>
            </a:xfrm>
            <a:custGeom>
              <a:avLst/>
              <a:gdLst/>
              <a:ahLst/>
              <a:cxnLst>
                <a:cxn ang="3cd4">
                  <a:pos x="hc" y="t"/>
                </a:cxn>
                <a:cxn ang="cd2">
                  <a:pos x="l" y="vc"/>
                </a:cxn>
                <a:cxn ang="cd4">
                  <a:pos x="hc" y="b"/>
                </a:cxn>
                <a:cxn ang="0">
                  <a:pos x="r" y="vc"/>
                </a:cxn>
              </a:cxnLst>
              <a:rect l="l" t="t" r="r" b="b"/>
              <a:pathLst>
                <a:path w="817" h="1109">
                  <a:moveTo>
                    <a:pt x="458" y="862"/>
                  </a:moveTo>
                  <a:cubicBezTo>
                    <a:pt x="643" y="790"/>
                    <a:pt x="817" y="568"/>
                    <a:pt x="817" y="330"/>
                  </a:cubicBezTo>
                  <a:cubicBezTo>
                    <a:pt x="817" y="134"/>
                    <a:pt x="691" y="0"/>
                    <a:pt x="514" y="0"/>
                  </a:cubicBezTo>
                  <a:cubicBezTo>
                    <a:pt x="260" y="0"/>
                    <a:pt x="0" y="280"/>
                    <a:pt x="0" y="568"/>
                  </a:cubicBezTo>
                  <a:cubicBezTo>
                    <a:pt x="0" y="773"/>
                    <a:pt x="131" y="896"/>
                    <a:pt x="303" y="896"/>
                  </a:cubicBezTo>
                  <a:cubicBezTo>
                    <a:pt x="332" y="896"/>
                    <a:pt x="372" y="890"/>
                    <a:pt x="418" y="879"/>
                  </a:cubicBezTo>
                  <a:cubicBezTo>
                    <a:pt x="412" y="955"/>
                    <a:pt x="412" y="958"/>
                    <a:pt x="412" y="974"/>
                  </a:cubicBezTo>
                  <a:cubicBezTo>
                    <a:pt x="412" y="1014"/>
                    <a:pt x="412" y="1109"/>
                    <a:pt x="511" y="1109"/>
                  </a:cubicBezTo>
                  <a:cubicBezTo>
                    <a:pt x="651" y="1109"/>
                    <a:pt x="707" y="882"/>
                    <a:pt x="707" y="871"/>
                  </a:cubicBezTo>
                  <a:cubicBezTo>
                    <a:pt x="707" y="860"/>
                    <a:pt x="699" y="857"/>
                    <a:pt x="696" y="857"/>
                  </a:cubicBezTo>
                  <a:cubicBezTo>
                    <a:pt x="685" y="857"/>
                    <a:pt x="683" y="862"/>
                    <a:pt x="680" y="871"/>
                  </a:cubicBezTo>
                  <a:cubicBezTo>
                    <a:pt x="653" y="958"/>
                    <a:pt x="584" y="988"/>
                    <a:pt x="544" y="988"/>
                  </a:cubicBezTo>
                  <a:cubicBezTo>
                    <a:pt x="487" y="988"/>
                    <a:pt x="471" y="955"/>
                    <a:pt x="458" y="862"/>
                  </a:cubicBezTo>
                  <a:close/>
                  <a:moveTo>
                    <a:pt x="236" y="851"/>
                  </a:moveTo>
                  <a:cubicBezTo>
                    <a:pt x="145" y="815"/>
                    <a:pt x="104" y="717"/>
                    <a:pt x="104" y="608"/>
                  </a:cubicBezTo>
                  <a:cubicBezTo>
                    <a:pt x="104" y="521"/>
                    <a:pt x="134" y="347"/>
                    <a:pt x="225" y="213"/>
                  </a:cubicBezTo>
                  <a:cubicBezTo>
                    <a:pt x="311" y="87"/>
                    <a:pt x="420" y="31"/>
                    <a:pt x="509" y="31"/>
                  </a:cubicBezTo>
                  <a:cubicBezTo>
                    <a:pt x="627" y="31"/>
                    <a:pt x="712" y="126"/>
                    <a:pt x="712" y="291"/>
                  </a:cubicBezTo>
                  <a:cubicBezTo>
                    <a:pt x="712" y="414"/>
                    <a:pt x="651" y="703"/>
                    <a:pt x="453" y="820"/>
                  </a:cubicBezTo>
                  <a:cubicBezTo>
                    <a:pt x="447" y="776"/>
                    <a:pt x="436" y="686"/>
                    <a:pt x="348" y="686"/>
                  </a:cubicBezTo>
                  <a:cubicBezTo>
                    <a:pt x="287" y="686"/>
                    <a:pt x="230" y="748"/>
                    <a:pt x="230" y="812"/>
                  </a:cubicBezTo>
                  <a:cubicBezTo>
                    <a:pt x="230" y="837"/>
                    <a:pt x="236" y="851"/>
                    <a:pt x="236" y="851"/>
                  </a:cubicBezTo>
                  <a:close/>
                  <a:moveTo>
                    <a:pt x="308" y="865"/>
                  </a:moveTo>
                  <a:cubicBezTo>
                    <a:pt x="292" y="865"/>
                    <a:pt x="254" y="865"/>
                    <a:pt x="254" y="812"/>
                  </a:cubicBezTo>
                  <a:cubicBezTo>
                    <a:pt x="254" y="764"/>
                    <a:pt x="300" y="714"/>
                    <a:pt x="348" y="714"/>
                  </a:cubicBezTo>
                  <a:cubicBezTo>
                    <a:pt x="399" y="714"/>
                    <a:pt x="420" y="745"/>
                    <a:pt x="420" y="818"/>
                  </a:cubicBezTo>
                  <a:cubicBezTo>
                    <a:pt x="420" y="837"/>
                    <a:pt x="420" y="837"/>
                    <a:pt x="410" y="843"/>
                  </a:cubicBezTo>
                  <a:cubicBezTo>
                    <a:pt x="378" y="857"/>
                    <a:pt x="343" y="865"/>
                    <a:pt x="308" y="86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1" name="Freeform 40">
              <a:extLst>
                <a:ext uri="{FF2B5EF4-FFF2-40B4-BE49-F238E27FC236}">
                  <a16:creationId xmlns:a16="http://schemas.microsoft.com/office/drawing/2014/main" id="{A014136C-5D36-ED41-A2FF-E5000761988F}"/>
                </a:ext>
              </a:extLst>
            </p:cNvPr>
            <p:cNvSpPr/>
            <p:nvPr/>
          </p:nvSpPr>
          <p:spPr>
            <a:xfrm>
              <a:off x="8312400" y="2565719"/>
              <a:ext cx="217440" cy="140760"/>
            </a:xfrm>
            <a:custGeom>
              <a:avLst/>
              <a:gdLst/>
              <a:ahLst/>
              <a:cxnLst>
                <a:cxn ang="3cd4">
                  <a:pos x="hc" y="t"/>
                </a:cxn>
                <a:cxn ang="cd2">
                  <a:pos x="l" y="vc"/>
                </a:cxn>
                <a:cxn ang="cd4">
                  <a:pos x="hc" y="b"/>
                </a:cxn>
                <a:cxn ang="0">
                  <a:pos x="r" y="vc"/>
                </a:cxn>
              </a:cxnLst>
              <a:rect l="l" t="t" r="r" b="b"/>
              <a:pathLst>
                <a:path w="605" h="392">
                  <a:moveTo>
                    <a:pt x="396" y="106"/>
                  </a:moveTo>
                  <a:cubicBezTo>
                    <a:pt x="402" y="84"/>
                    <a:pt x="412" y="42"/>
                    <a:pt x="412" y="36"/>
                  </a:cubicBezTo>
                  <a:cubicBezTo>
                    <a:pt x="412" y="20"/>
                    <a:pt x="399" y="8"/>
                    <a:pt x="386" y="8"/>
                  </a:cubicBezTo>
                  <a:cubicBezTo>
                    <a:pt x="370" y="8"/>
                    <a:pt x="353" y="20"/>
                    <a:pt x="348" y="34"/>
                  </a:cubicBezTo>
                  <a:cubicBezTo>
                    <a:pt x="345" y="42"/>
                    <a:pt x="337" y="78"/>
                    <a:pt x="332" y="101"/>
                  </a:cubicBezTo>
                  <a:cubicBezTo>
                    <a:pt x="321" y="148"/>
                    <a:pt x="321" y="151"/>
                    <a:pt x="308" y="199"/>
                  </a:cubicBezTo>
                  <a:cubicBezTo>
                    <a:pt x="297" y="246"/>
                    <a:pt x="297" y="255"/>
                    <a:pt x="295" y="280"/>
                  </a:cubicBezTo>
                  <a:cubicBezTo>
                    <a:pt x="300" y="297"/>
                    <a:pt x="292" y="314"/>
                    <a:pt x="273" y="339"/>
                  </a:cubicBezTo>
                  <a:cubicBezTo>
                    <a:pt x="262" y="353"/>
                    <a:pt x="244" y="367"/>
                    <a:pt x="217" y="367"/>
                  </a:cubicBezTo>
                  <a:cubicBezTo>
                    <a:pt x="185" y="367"/>
                    <a:pt x="142" y="356"/>
                    <a:pt x="142" y="288"/>
                  </a:cubicBezTo>
                  <a:cubicBezTo>
                    <a:pt x="142" y="244"/>
                    <a:pt x="166" y="179"/>
                    <a:pt x="182" y="134"/>
                  </a:cubicBezTo>
                  <a:cubicBezTo>
                    <a:pt x="195" y="98"/>
                    <a:pt x="198" y="90"/>
                    <a:pt x="198" y="76"/>
                  </a:cubicBezTo>
                  <a:cubicBezTo>
                    <a:pt x="198" y="34"/>
                    <a:pt x="166" y="0"/>
                    <a:pt x="120" y="0"/>
                  </a:cubicBezTo>
                  <a:cubicBezTo>
                    <a:pt x="37" y="0"/>
                    <a:pt x="0" y="118"/>
                    <a:pt x="0" y="134"/>
                  </a:cubicBezTo>
                  <a:cubicBezTo>
                    <a:pt x="0" y="146"/>
                    <a:pt x="11" y="146"/>
                    <a:pt x="13" y="146"/>
                  </a:cubicBezTo>
                  <a:cubicBezTo>
                    <a:pt x="27" y="146"/>
                    <a:pt x="27" y="140"/>
                    <a:pt x="29" y="132"/>
                  </a:cubicBezTo>
                  <a:cubicBezTo>
                    <a:pt x="51" y="59"/>
                    <a:pt x="86" y="25"/>
                    <a:pt x="118" y="25"/>
                  </a:cubicBezTo>
                  <a:cubicBezTo>
                    <a:pt x="131" y="25"/>
                    <a:pt x="139" y="34"/>
                    <a:pt x="139" y="56"/>
                  </a:cubicBezTo>
                  <a:cubicBezTo>
                    <a:pt x="139" y="76"/>
                    <a:pt x="131" y="95"/>
                    <a:pt x="129" y="106"/>
                  </a:cubicBezTo>
                  <a:cubicBezTo>
                    <a:pt x="80" y="232"/>
                    <a:pt x="80" y="249"/>
                    <a:pt x="80" y="277"/>
                  </a:cubicBezTo>
                  <a:cubicBezTo>
                    <a:pt x="80" y="378"/>
                    <a:pt x="169" y="392"/>
                    <a:pt x="214" y="392"/>
                  </a:cubicBezTo>
                  <a:cubicBezTo>
                    <a:pt x="230" y="392"/>
                    <a:pt x="270" y="392"/>
                    <a:pt x="308" y="333"/>
                  </a:cubicBezTo>
                  <a:cubicBezTo>
                    <a:pt x="327" y="372"/>
                    <a:pt x="372" y="392"/>
                    <a:pt x="423" y="392"/>
                  </a:cubicBezTo>
                  <a:cubicBezTo>
                    <a:pt x="495" y="392"/>
                    <a:pt x="533" y="325"/>
                    <a:pt x="549" y="288"/>
                  </a:cubicBezTo>
                  <a:cubicBezTo>
                    <a:pt x="584" y="216"/>
                    <a:pt x="605" y="109"/>
                    <a:pt x="605" y="67"/>
                  </a:cubicBezTo>
                  <a:cubicBezTo>
                    <a:pt x="605" y="3"/>
                    <a:pt x="570" y="0"/>
                    <a:pt x="565" y="0"/>
                  </a:cubicBezTo>
                  <a:cubicBezTo>
                    <a:pt x="544" y="0"/>
                    <a:pt x="519" y="22"/>
                    <a:pt x="519" y="45"/>
                  </a:cubicBezTo>
                  <a:cubicBezTo>
                    <a:pt x="519" y="62"/>
                    <a:pt x="528" y="67"/>
                    <a:pt x="536" y="73"/>
                  </a:cubicBezTo>
                  <a:cubicBezTo>
                    <a:pt x="554" y="90"/>
                    <a:pt x="565" y="115"/>
                    <a:pt x="565" y="143"/>
                  </a:cubicBezTo>
                  <a:cubicBezTo>
                    <a:pt x="565" y="154"/>
                    <a:pt x="530" y="367"/>
                    <a:pt x="426" y="367"/>
                  </a:cubicBezTo>
                  <a:cubicBezTo>
                    <a:pt x="359" y="367"/>
                    <a:pt x="359" y="305"/>
                    <a:pt x="359" y="291"/>
                  </a:cubicBezTo>
                  <a:cubicBezTo>
                    <a:pt x="359" y="266"/>
                    <a:pt x="361" y="252"/>
                    <a:pt x="372" y="20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2" name="Freeform 41">
              <a:extLst>
                <a:ext uri="{FF2B5EF4-FFF2-40B4-BE49-F238E27FC236}">
                  <a16:creationId xmlns:a16="http://schemas.microsoft.com/office/drawing/2014/main" id="{C0909C09-F5C8-2047-BC0C-1567F37B71F4}"/>
                </a:ext>
              </a:extLst>
            </p:cNvPr>
            <p:cNvSpPr/>
            <p:nvPr/>
          </p:nvSpPr>
          <p:spPr>
            <a:xfrm>
              <a:off x="8614800" y="2304720"/>
              <a:ext cx="99000" cy="443159"/>
            </a:xfrm>
            <a:custGeom>
              <a:avLst/>
              <a:gdLst/>
              <a:ahLst/>
              <a:cxnLst>
                <a:cxn ang="3cd4">
                  <a:pos x="hc" y="t"/>
                </a:cxn>
                <a:cxn ang="cd2">
                  <a:pos x="l" y="vc"/>
                </a:cxn>
                <a:cxn ang="cd4">
                  <a:pos x="hc" y="b"/>
                </a:cxn>
                <a:cxn ang="0">
                  <a:pos x="r" y="vc"/>
                </a:cxn>
              </a:cxnLst>
              <a:rect l="l" t="t" r="r" b="b"/>
              <a:pathLst>
                <a:path w="276" h="1232">
                  <a:moveTo>
                    <a:pt x="276" y="1221"/>
                  </a:moveTo>
                  <a:cubicBezTo>
                    <a:pt x="276" y="1218"/>
                    <a:pt x="276" y="1215"/>
                    <a:pt x="254" y="1193"/>
                  </a:cubicBezTo>
                  <a:cubicBezTo>
                    <a:pt x="107" y="1039"/>
                    <a:pt x="70" y="806"/>
                    <a:pt x="70" y="616"/>
                  </a:cubicBezTo>
                  <a:cubicBezTo>
                    <a:pt x="70" y="403"/>
                    <a:pt x="115" y="188"/>
                    <a:pt x="260" y="34"/>
                  </a:cubicBezTo>
                  <a:cubicBezTo>
                    <a:pt x="276" y="20"/>
                    <a:pt x="276" y="17"/>
                    <a:pt x="276" y="11"/>
                  </a:cubicBezTo>
                  <a:cubicBezTo>
                    <a:pt x="276" y="3"/>
                    <a:pt x="270" y="0"/>
                    <a:pt x="262" y="0"/>
                  </a:cubicBezTo>
                  <a:cubicBezTo>
                    <a:pt x="252" y="0"/>
                    <a:pt x="145" y="84"/>
                    <a:pt x="75" y="241"/>
                  </a:cubicBezTo>
                  <a:cubicBezTo>
                    <a:pt x="13" y="375"/>
                    <a:pt x="0" y="512"/>
                    <a:pt x="0" y="616"/>
                  </a:cubicBezTo>
                  <a:cubicBezTo>
                    <a:pt x="0" y="714"/>
                    <a:pt x="13" y="862"/>
                    <a:pt x="78" y="1002"/>
                  </a:cubicBezTo>
                  <a:cubicBezTo>
                    <a:pt x="150" y="1154"/>
                    <a:pt x="252" y="1232"/>
                    <a:pt x="262" y="1232"/>
                  </a:cubicBezTo>
                  <a:cubicBezTo>
                    <a:pt x="270" y="1232"/>
                    <a:pt x="276" y="1229"/>
                    <a:pt x="276" y="12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3" name="Freeform 42">
              <a:extLst>
                <a:ext uri="{FF2B5EF4-FFF2-40B4-BE49-F238E27FC236}">
                  <a16:creationId xmlns:a16="http://schemas.microsoft.com/office/drawing/2014/main" id="{EBFBDCE4-89E2-774F-AC1A-C228003D034B}"/>
                </a:ext>
              </a:extLst>
            </p:cNvPr>
            <p:cNvSpPr/>
            <p:nvPr/>
          </p:nvSpPr>
          <p:spPr>
            <a:xfrm>
              <a:off x="8758440" y="2440800"/>
              <a:ext cx="156600" cy="201240"/>
            </a:xfrm>
            <a:custGeom>
              <a:avLst/>
              <a:gdLst/>
              <a:ahLst/>
              <a:cxnLst>
                <a:cxn ang="3cd4">
                  <a:pos x="hc" y="t"/>
                </a:cxn>
                <a:cxn ang="cd2">
                  <a:pos x="l" y="vc"/>
                </a:cxn>
                <a:cxn ang="cd4">
                  <a:pos x="hc" y="b"/>
                </a:cxn>
                <a:cxn ang="0">
                  <a:pos x="r" y="vc"/>
                </a:cxn>
              </a:cxnLst>
              <a:rect l="l" t="t" r="r" b="b"/>
              <a:pathLst>
                <a:path w="436" h="560">
                  <a:moveTo>
                    <a:pt x="402" y="84"/>
                  </a:moveTo>
                  <a:cubicBezTo>
                    <a:pt x="370" y="84"/>
                    <a:pt x="345" y="112"/>
                    <a:pt x="345" y="140"/>
                  </a:cubicBezTo>
                  <a:cubicBezTo>
                    <a:pt x="345" y="157"/>
                    <a:pt x="356" y="176"/>
                    <a:pt x="380" y="176"/>
                  </a:cubicBezTo>
                  <a:cubicBezTo>
                    <a:pt x="407" y="176"/>
                    <a:pt x="436" y="154"/>
                    <a:pt x="436" y="106"/>
                  </a:cubicBezTo>
                  <a:cubicBezTo>
                    <a:pt x="436" y="50"/>
                    <a:pt x="386" y="0"/>
                    <a:pt x="295" y="0"/>
                  </a:cubicBezTo>
                  <a:cubicBezTo>
                    <a:pt x="139" y="0"/>
                    <a:pt x="94" y="126"/>
                    <a:pt x="94" y="179"/>
                  </a:cubicBezTo>
                  <a:cubicBezTo>
                    <a:pt x="94" y="277"/>
                    <a:pt x="182" y="297"/>
                    <a:pt x="217" y="302"/>
                  </a:cubicBezTo>
                  <a:cubicBezTo>
                    <a:pt x="278" y="316"/>
                    <a:pt x="340" y="328"/>
                    <a:pt x="340" y="398"/>
                  </a:cubicBezTo>
                  <a:cubicBezTo>
                    <a:pt x="340" y="428"/>
                    <a:pt x="313" y="532"/>
                    <a:pt x="171" y="532"/>
                  </a:cubicBezTo>
                  <a:cubicBezTo>
                    <a:pt x="155" y="532"/>
                    <a:pt x="62" y="532"/>
                    <a:pt x="35" y="468"/>
                  </a:cubicBezTo>
                  <a:cubicBezTo>
                    <a:pt x="80" y="473"/>
                    <a:pt x="110" y="437"/>
                    <a:pt x="110" y="400"/>
                  </a:cubicBezTo>
                  <a:cubicBezTo>
                    <a:pt x="110" y="372"/>
                    <a:pt x="91" y="358"/>
                    <a:pt x="67" y="358"/>
                  </a:cubicBezTo>
                  <a:cubicBezTo>
                    <a:pt x="35" y="358"/>
                    <a:pt x="0" y="384"/>
                    <a:pt x="0" y="440"/>
                  </a:cubicBezTo>
                  <a:cubicBezTo>
                    <a:pt x="0" y="510"/>
                    <a:pt x="67" y="560"/>
                    <a:pt x="169" y="560"/>
                  </a:cubicBezTo>
                  <a:cubicBezTo>
                    <a:pt x="361" y="560"/>
                    <a:pt x="407" y="412"/>
                    <a:pt x="407" y="356"/>
                  </a:cubicBezTo>
                  <a:cubicBezTo>
                    <a:pt x="407" y="311"/>
                    <a:pt x="386" y="280"/>
                    <a:pt x="370" y="263"/>
                  </a:cubicBezTo>
                  <a:cubicBezTo>
                    <a:pt x="337" y="230"/>
                    <a:pt x="305" y="224"/>
                    <a:pt x="252" y="213"/>
                  </a:cubicBezTo>
                  <a:cubicBezTo>
                    <a:pt x="209" y="202"/>
                    <a:pt x="163" y="193"/>
                    <a:pt x="163" y="137"/>
                  </a:cubicBezTo>
                  <a:cubicBezTo>
                    <a:pt x="163" y="104"/>
                    <a:pt x="190" y="28"/>
                    <a:pt x="295" y="28"/>
                  </a:cubicBezTo>
                  <a:cubicBezTo>
                    <a:pt x="324" y="28"/>
                    <a:pt x="383" y="36"/>
                    <a:pt x="402" y="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4" name="Freeform 43">
              <a:extLst>
                <a:ext uri="{FF2B5EF4-FFF2-40B4-BE49-F238E27FC236}">
                  <a16:creationId xmlns:a16="http://schemas.microsoft.com/office/drawing/2014/main" id="{4E5BECE2-2973-9B48-8DD3-1500856763AA}"/>
                </a:ext>
              </a:extLst>
            </p:cNvPr>
            <p:cNvSpPr/>
            <p:nvPr/>
          </p:nvSpPr>
          <p:spPr>
            <a:xfrm>
              <a:off x="8970840" y="2588760"/>
              <a:ext cx="49680" cy="132840"/>
            </a:xfrm>
            <a:custGeom>
              <a:avLst/>
              <a:gdLst/>
              <a:ahLst/>
              <a:cxnLst>
                <a:cxn ang="3cd4">
                  <a:pos x="hc" y="t"/>
                </a:cxn>
                <a:cxn ang="cd2">
                  <a:pos x="l" y="vc"/>
                </a:cxn>
                <a:cxn ang="cd4">
                  <a:pos x="hc" y="b"/>
                </a:cxn>
                <a:cxn ang="0">
                  <a:pos x="r" y="vc"/>
                </a:cxn>
              </a:cxnLst>
              <a:rect l="l" t="t" r="r" b="b"/>
              <a:pathLst>
                <a:path w="139" h="370">
                  <a:moveTo>
                    <a:pt x="139" y="129"/>
                  </a:moveTo>
                  <a:cubicBezTo>
                    <a:pt x="139" y="48"/>
                    <a:pt x="110" y="0"/>
                    <a:pt x="64" y="0"/>
                  </a:cubicBezTo>
                  <a:cubicBezTo>
                    <a:pt x="24" y="0"/>
                    <a:pt x="0" y="31"/>
                    <a:pt x="0" y="64"/>
                  </a:cubicBezTo>
                  <a:cubicBezTo>
                    <a:pt x="0" y="98"/>
                    <a:pt x="24" y="132"/>
                    <a:pt x="64" y="132"/>
                  </a:cubicBezTo>
                  <a:cubicBezTo>
                    <a:pt x="78" y="132"/>
                    <a:pt x="94" y="126"/>
                    <a:pt x="104" y="115"/>
                  </a:cubicBezTo>
                  <a:cubicBezTo>
                    <a:pt x="110" y="112"/>
                    <a:pt x="110" y="112"/>
                    <a:pt x="112" y="112"/>
                  </a:cubicBezTo>
                  <a:cubicBezTo>
                    <a:pt x="112" y="112"/>
                    <a:pt x="115" y="112"/>
                    <a:pt x="115" y="129"/>
                  </a:cubicBezTo>
                  <a:cubicBezTo>
                    <a:pt x="115" y="221"/>
                    <a:pt x="72" y="297"/>
                    <a:pt x="32" y="336"/>
                  </a:cubicBezTo>
                  <a:cubicBezTo>
                    <a:pt x="19" y="350"/>
                    <a:pt x="19" y="353"/>
                    <a:pt x="19" y="356"/>
                  </a:cubicBezTo>
                  <a:cubicBezTo>
                    <a:pt x="19" y="367"/>
                    <a:pt x="24" y="370"/>
                    <a:pt x="32" y="370"/>
                  </a:cubicBezTo>
                  <a:cubicBezTo>
                    <a:pt x="46" y="370"/>
                    <a:pt x="139" y="274"/>
                    <a:pt x="139"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5" name="Freeform 44">
              <a:extLst>
                <a:ext uri="{FF2B5EF4-FFF2-40B4-BE49-F238E27FC236}">
                  <a16:creationId xmlns:a16="http://schemas.microsoft.com/office/drawing/2014/main" id="{334F3DCE-BA94-D74B-8099-BC2949F3DB37}"/>
                </a:ext>
              </a:extLst>
            </p:cNvPr>
            <p:cNvSpPr/>
            <p:nvPr/>
          </p:nvSpPr>
          <p:spPr>
            <a:xfrm>
              <a:off x="9139320" y="2440800"/>
              <a:ext cx="194400" cy="201240"/>
            </a:xfrm>
            <a:custGeom>
              <a:avLst/>
              <a:gdLst/>
              <a:ahLst/>
              <a:cxnLst>
                <a:cxn ang="3cd4">
                  <a:pos x="hc" y="t"/>
                </a:cxn>
                <a:cxn ang="cd2">
                  <a:pos x="l" y="vc"/>
                </a:cxn>
                <a:cxn ang="cd4">
                  <a:pos x="hc" y="b"/>
                </a:cxn>
                <a:cxn ang="0">
                  <a:pos x="r" y="vc"/>
                </a:cxn>
              </a:cxnLst>
              <a:rect l="l" t="t" r="r" b="b"/>
              <a:pathLst>
                <a:path w="541" h="560">
                  <a:moveTo>
                    <a:pt x="394" y="78"/>
                  </a:moveTo>
                  <a:cubicBezTo>
                    <a:pt x="372" y="34"/>
                    <a:pt x="337" y="0"/>
                    <a:pt x="284" y="0"/>
                  </a:cubicBezTo>
                  <a:cubicBezTo>
                    <a:pt x="147" y="0"/>
                    <a:pt x="0" y="182"/>
                    <a:pt x="0" y="361"/>
                  </a:cubicBezTo>
                  <a:cubicBezTo>
                    <a:pt x="0" y="479"/>
                    <a:pt x="64" y="560"/>
                    <a:pt x="158" y="560"/>
                  </a:cubicBezTo>
                  <a:cubicBezTo>
                    <a:pt x="182" y="560"/>
                    <a:pt x="241" y="554"/>
                    <a:pt x="311" y="468"/>
                  </a:cubicBezTo>
                  <a:cubicBezTo>
                    <a:pt x="321" y="518"/>
                    <a:pt x="361" y="560"/>
                    <a:pt x="418" y="560"/>
                  </a:cubicBezTo>
                  <a:cubicBezTo>
                    <a:pt x="461" y="560"/>
                    <a:pt x="487" y="532"/>
                    <a:pt x="506" y="493"/>
                  </a:cubicBezTo>
                  <a:cubicBezTo>
                    <a:pt x="525" y="448"/>
                    <a:pt x="541" y="372"/>
                    <a:pt x="541" y="370"/>
                  </a:cubicBezTo>
                  <a:cubicBezTo>
                    <a:pt x="541" y="358"/>
                    <a:pt x="530" y="358"/>
                    <a:pt x="528" y="358"/>
                  </a:cubicBezTo>
                  <a:cubicBezTo>
                    <a:pt x="517" y="358"/>
                    <a:pt x="514" y="361"/>
                    <a:pt x="511" y="381"/>
                  </a:cubicBezTo>
                  <a:cubicBezTo>
                    <a:pt x="490" y="459"/>
                    <a:pt x="469" y="532"/>
                    <a:pt x="420" y="532"/>
                  </a:cubicBezTo>
                  <a:cubicBezTo>
                    <a:pt x="388" y="532"/>
                    <a:pt x="386" y="501"/>
                    <a:pt x="386" y="476"/>
                  </a:cubicBezTo>
                  <a:cubicBezTo>
                    <a:pt x="386" y="448"/>
                    <a:pt x="388" y="440"/>
                    <a:pt x="402" y="384"/>
                  </a:cubicBezTo>
                  <a:cubicBezTo>
                    <a:pt x="415" y="333"/>
                    <a:pt x="415" y="319"/>
                    <a:pt x="426" y="274"/>
                  </a:cubicBezTo>
                  <a:lnTo>
                    <a:pt x="469" y="101"/>
                  </a:lnTo>
                  <a:cubicBezTo>
                    <a:pt x="477" y="64"/>
                    <a:pt x="477" y="64"/>
                    <a:pt x="477" y="59"/>
                  </a:cubicBezTo>
                  <a:cubicBezTo>
                    <a:pt x="477" y="36"/>
                    <a:pt x="463" y="25"/>
                    <a:pt x="444" y="25"/>
                  </a:cubicBezTo>
                  <a:cubicBezTo>
                    <a:pt x="415" y="25"/>
                    <a:pt x="396" y="53"/>
                    <a:pt x="394" y="78"/>
                  </a:cubicBezTo>
                  <a:close/>
                  <a:moveTo>
                    <a:pt x="316" y="400"/>
                  </a:moveTo>
                  <a:cubicBezTo>
                    <a:pt x="311" y="423"/>
                    <a:pt x="311" y="423"/>
                    <a:pt x="295" y="445"/>
                  </a:cubicBezTo>
                  <a:cubicBezTo>
                    <a:pt x="241" y="512"/>
                    <a:pt x="193" y="532"/>
                    <a:pt x="161" y="532"/>
                  </a:cubicBezTo>
                  <a:cubicBezTo>
                    <a:pt x="102" y="532"/>
                    <a:pt x="83" y="465"/>
                    <a:pt x="83" y="417"/>
                  </a:cubicBezTo>
                  <a:cubicBezTo>
                    <a:pt x="83" y="356"/>
                    <a:pt x="120" y="202"/>
                    <a:pt x="150" y="146"/>
                  </a:cubicBezTo>
                  <a:cubicBezTo>
                    <a:pt x="185" y="73"/>
                    <a:pt x="238" y="28"/>
                    <a:pt x="287" y="28"/>
                  </a:cubicBezTo>
                  <a:cubicBezTo>
                    <a:pt x="364" y="28"/>
                    <a:pt x="380" y="129"/>
                    <a:pt x="380" y="137"/>
                  </a:cubicBezTo>
                  <a:cubicBezTo>
                    <a:pt x="380" y="143"/>
                    <a:pt x="378" y="151"/>
                    <a:pt x="375" y="15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6" name="Freeform 45">
              <a:extLst>
                <a:ext uri="{FF2B5EF4-FFF2-40B4-BE49-F238E27FC236}">
                  <a16:creationId xmlns:a16="http://schemas.microsoft.com/office/drawing/2014/main" id="{D15DDF95-CD48-6D4D-9741-D72A497810C4}"/>
                </a:ext>
              </a:extLst>
            </p:cNvPr>
            <p:cNvSpPr/>
            <p:nvPr/>
          </p:nvSpPr>
          <p:spPr>
            <a:xfrm>
              <a:off x="9369720" y="2304720"/>
              <a:ext cx="99000" cy="443159"/>
            </a:xfrm>
            <a:custGeom>
              <a:avLst/>
              <a:gdLst/>
              <a:ahLst/>
              <a:cxnLst>
                <a:cxn ang="3cd4">
                  <a:pos x="hc" y="t"/>
                </a:cxn>
                <a:cxn ang="cd2">
                  <a:pos x="l" y="vc"/>
                </a:cxn>
                <a:cxn ang="cd4">
                  <a:pos x="hc" y="b"/>
                </a:cxn>
                <a:cxn ang="0">
                  <a:pos x="r" y="vc"/>
                </a:cxn>
              </a:cxnLst>
              <a:rect l="l" t="t" r="r" b="b"/>
              <a:pathLst>
                <a:path w="276" h="1232">
                  <a:moveTo>
                    <a:pt x="276" y="616"/>
                  </a:moveTo>
                  <a:cubicBezTo>
                    <a:pt x="276" y="521"/>
                    <a:pt x="262" y="372"/>
                    <a:pt x="198" y="232"/>
                  </a:cubicBezTo>
                  <a:cubicBezTo>
                    <a:pt x="126" y="81"/>
                    <a:pt x="24" y="0"/>
                    <a:pt x="11" y="0"/>
                  </a:cubicBezTo>
                  <a:cubicBezTo>
                    <a:pt x="5" y="0"/>
                    <a:pt x="0" y="6"/>
                    <a:pt x="0" y="11"/>
                  </a:cubicBezTo>
                  <a:cubicBezTo>
                    <a:pt x="0" y="17"/>
                    <a:pt x="0" y="20"/>
                    <a:pt x="21" y="42"/>
                  </a:cubicBezTo>
                  <a:cubicBezTo>
                    <a:pt x="139" y="162"/>
                    <a:pt x="206" y="358"/>
                    <a:pt x="206" y="616"/>
                  </a:cubicBezTo>
                  <a:cubicBezTo>
                    <a:pt x="206" y="826"/>
                    <a:pt x="163" y="1044"/>
                    <a:pt x="16" y="1198"/>
                  </a:cubicBezTo>
                  <a:cubicBezTo>
                    <a:pt x="0" y="1215"/>
                    <a:pt x="0" y="1218"/>
                    <a:pt x="0" y="1221"/>
                  </a:cubicBezTo>
                  <a:cubicBezTo>
                    <a:pt x="0" y="1229"/>
                    <a:pt x="5" y="1232"/>
                    <a:pt x="11" y="1232"/>
                  </a:cubicBezTo>
                  <a:cubicBezTo>
                    <a:pt x="24" y="1232"/>
                    <a:pt x="131" y="1148"/>
                    <a:pt x="201" y="991"/>
                  </a:cubicBezTo>
                  <a:cubicBezTo>
                    <a:pt x="262" y="857"/>
                    <a:pt x="276" y="720"/>
                    <a:pt x="276" y="6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7" name="Freeform 46">
              <a:extLst>
                <a:ext uri="{FF2B5EF4-FFF2-40B4-BE49-F238E27FC236}">
                  <a16:creationId xmlns:a16="http://schemas.microsoft.com/office/drawing/2014/main" id="{8C99F6CF-2C1D-8D43-A435-E6950790240F}"/>
                </a:ext>
              </a:extLst>
            </p:cNvPr>
            <p:cNvSpPr/>
            <p:nvPr/>
          </p:nvSpPr>
          <p:spPr>
            <a:xfrm>
              <a:off x="9524880" y="2127240"/>
              <a:ext cx="161640" cy="797040"/>
            </a:xfrm>
            <a:custGeom>
              <a:avLst/>
              <a:gdLst/>
              <a:ahLst/>
              <a:cxnLst>
                <a:cxn ang="3cd4">
                  <a:pos x="hc" y="t"/>
                </a:cxn>
                <a:cxn ang="cd2">
                  <a:pos x="l" y="vc"/>
                </a:cxn>
                <a:cxn ang="cd4">
                  <a:pos x="hc" y="b"/>
                </a:cxn>
                <a:cxn ang="0">
                  <a:pos x="r" y="vc"/>
                </a:cxn>
              </a:cxnLst>
              <a:rect l="l" t="t" r="r" b="b"/>
              <a:pathLst>
                <a:path w="450" h="2215">
                  <a:moveTo>
                    <a:pt x="450" y="1106"/>
                  </a:moveTo>
                  <a:cubicBezTo>
                    <a:pt x="450" y="753"/>
                    <a:pt x="370" y="378"/>
                    <a:pt x="137" y="101"/>
                  </a:cubicBezTo>
                  <a:cubicBezTo>
                    <a:pt x="120" y="81"/>
                    <a:pt x="78" y="34"/>
                    <a:pt x="48" y="8"/>
                  </a:cubicBezTo>
                  <a:cubicBezTo>
                    <a:pt x="40" y="0"/>
                    <a:pt x="37" y="0"/>
                    <a:pt x="21" y="0"/>
                  </a:cubicBezTo>
                  <a:cubicBezTo>
                    <a:pt x="11" y="0"/>
                    <a:pt x="0" y="0"/>
                    <a:pt x="0" y="11"/>
                  </a:cubicBezTo>
                  <a:cubicBezTo>
                    <a:pt x="0" y="17"/>
                    <a:pt x="5" y="22"/>
                    <a:pt x="8" y="25"/>
                  </a:cubicBezTo>
                  <a:cubicBezTo>
                    <a:pt x="48" y="67"/>
                    <a:pt x="112" y="134"/>
                    <a:pt x="185" y="272"/>
                  </a:cubicBezTo>
                  <a:cubicBezTo>
                    <a:pt x="313" y="507"/>
                    <a:pt x="359" y="812"/>
                    <a:pt x="359" y="1106"/>
                  </a:cubicBezTo>
                  <a:cubicBezTo>
                    <a:pt x="359" y="1641"/>
                    <a:pt x="217" y="1968"/>
                    <a:pt x="5" y="2192"/>
                  </a:cubicBezTo>
                  <a:cubicBezTo>
                    <a:pt x="3" y="2195"/>
                    <a:pt x="0" y="2201"/>
                    <a:pt x="0" y="2203"/>
                  </a:cubicBezTo>
                  <a:cubicBezTo>
                    <a:pt x="0" y="2215"/>
                    <a:pt x="11" y="2215"/>
                    <a:pt x="21" y="2215"/>
                  </a:cubicBezTo>
                  <a:cubicBezTo>
                    <a:pt x="37" y="2215"/>
                    <a:pt x="40" y="2215"/>
                    <a:pt x="51" y="2206"/>
                  </a:cubicBezTo>
                  <a:cubicBezTo>
                    <a:pt x="163" y="2105"/>
                    <a:pt x="289" y="1935"/>
                    <a:pt x="372" y="1674"/>
                  </a:cubicBezTo>
                  <a:cubicBezTo>
                    <a:pt x="423" y="1506"/>
                    <a:pt x="450" y="1305"/>
                    <a:pt x="450" y="110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8" name="Freeform 47">
              <a:extLst>
                <a:ext uri="{FF2B5EF4-FFF2-40B4-BE49-F238E27FC236}">
                  <a16:creationId xmlns:a16="http://schemas.microsoft.com/office/drawing/2014/main" id="{915BF7E5-75FE-324B-8D20-6201484E8B44}"/>
                </a:ext>
              </a:extLst>
            </p:cNvPr>
            <p:cNvSpPr/>
            <p:nvPr/>
          </p:nvSpPr>
          <p:spPr>
            <a:xfrm>
              <a:off x="9793800" y="2030400"/>
              <a:ext cx="131760" cy="206280"/>
            </a:xfrm>
            <a:custGeom>
              <a:avLst/>
              <a:gdLst/>
              <a:ahLst/>
              <a:cxnLst>
                <a:cxn ang="3cd4">
                  <a:pos x="hc" y="t"/>
                </a:cxn>
                <a:cxn ang="cd2">
                  <a:pos x="l" y="vc"/>
                </a:cxn>
                <a:cxn ang="cd4">
                  <a:pos x="hc" y="b"/>
                </a:cxn>
                <a:cxn ang="0">
                  <a:pos x="r" y="vc"/>
                </a:cxn>
              </a:cxnLst>
              <a:rect l="l" t="t" r="r" b="b"/>
              <a:pathLst>
                <a:path w="367" h="574">
                  <a:moveTo>
                    <a:pt x="367" y="417"/>
                  </a:moveTo>
                  <a:lnTo>
                    <a:pt x="337" y="417"/>
                  </a:lnTo>
                  <a:cubicBezTo>
                    <a:pt x="335" y="437"/>
                    <a:pt x="327" y="487"/>
                    <a:pt x="316" y="496"/>
                  </a:cubicBezTo>
                  <a:cubicBezTo>
                    <a:pt x="311" y="501"/>
                    <a:pt x="246" y="501"/>
                    <a:pt x="236" y="501"/>
                  </a:cubicBezTo>
                  <a:lnTo>
                    <a:pt x="83" y="501"/>
                  </a:lnTo>
                  <a:cubicBezTo>
                    <a:pt x="169" y="420"/>
                    <a:pt x="198" y="398"/>
                    <a:pt x="249" y="356"/>
                  </a:cubicBezTo>
                  <a:cubicBezTo>
                    <a:pt x="311" y="305"/>
                    <a:pt x="367" y="252"/>
                    <a:pt x="367" y="168"/>
                  </a:cubicBezTo>
                  <a:cubicBezTo>
                    <a:pt x="367" y="64"/>
                    <a:pt x="278" y="0"/>
                    <a:pt x="171" y="0"/>
                  </a:cubicBezTo>
                  <a:cubicBezTo>
                    <a:pt x="70" y="0"/>
                    <a:pt x="0" y="76"/>
                    <a:pt x="0" y="154"/>
                  </a:cubicBezTo>
                  <a:cubicBezTo>
                    <a:pt x="0" y="199"/>
                    <a:pt x="35" y="204"/>
                    <a:pt x="43" y="204"/>
                  </a:cubicBezTo>
                  <a:cubicBezTo>
                    <a:pt x="64" y="204"/>
                    <a:pt x="88" y="188"/>
                    <a:pt x="88" y="157"/>
                  </a:cubicBezTo>
                  <a:cubicBezTo>
                    <a:pt x="88" y="143"/>
                    <a:pt x="83" y="112"/>
                    <a:pt x="40" y="112"/>
                  </a:cubicBezTo>
                  <a:cubicBezTo>
                    <a:pt x="64" y="50"/>
                    <a:pt x="120" y="31"/>
                    <a:pt x="161" y="31"/>
                  </a:cubicBezTo>
                  <a:cubicBezTo>
                    <a:pt x="244" y="31"/>
                    <a:pt x="287" y="98"/>
                    <a:pt x="287" y="168"/>
                  </a:cubicBezTo>
                  <a:cubicBezTo>
                    <a:pt x="287" y="244"/>
                    <a:pt x="236" y="302"/>
                    <a:pt x="209" y="336"/>
                  </a:cubicBezTo>
                  <a:lnTo>
                    <a:pt x="8" y="540"/>
                  </a:lnTo>
                  <a:cubicBezTo>
                    <a:pt x="0" y="549"/>
                    <a:pt x="0" y="552"/>
                    <a:pt x="0" y="574"/>
                  </a:cubicBezTo>
                  <a:lnTo>
                    <a:pt x="343" y="574"/>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106" name="Title 105">
            <a:extLst>
              <a:ext uri="{FF2B5EF4-FFF2-40B4-BE49-F238E27FC236}">
                <a16:creationId xmlns:a16="http://schemas.microsoft.com/office/drawing/2014/main" id="{6AA1AD5D-E835-6340-A6FE-0AFA664066D9}"/>
              </a:ext>
            </a:extLst>
          </p:cNvPr>
          <p:cNvSpPr>
            <a:spLocks noGrp="1"/>
          </p:cNvSpPr>
          <p:nvPr>
            <p:ph type="title"/>
          </p:nvPr>
        </p:nvSpPr>
        <p:spPr/>
        <p:txBody>
          <a:bodyPr/>
          <a:lstStyle/>
          <a:p>
            <a:r>
              <a:rPr lang="en-US" dirty="0"/>
              <a:t>Q-function updates in DQN</a:t>
            </a:r>
          </a:p>
        </p:txBody>
      </p:sp>
      <p:sp>
        <p:nvSpPr>
          <p:cNvPr id="107" name="TextBox 106">
            <a:extLst>
              <a:ext uri="{FF2B5EF4-FFF2-40B4-BE49-F238E27FC236}">
                <a16:creationId xmlns:a16="http://schemas.microsoft.com/office/drawing/2014/main" id="{FB8748AA-8F17-6D4B-A857-141C9B18AA32}"/>
              </a:ext>
            </a:extLst>
          </p:cNvPr>
          <p:cNvSpPr txBox="1"/>
          <p:nvPr/>
        </p:nvSpPr>
        <p:spPr>
          <a:xfrm>
            <a:off x="5908427" y="4268744"/>
            <a:ext cx="3491830" cy="621793"/>
          </a:xfrm>
          <a:prstGeom prst="rect">
            <a:avLst/>
          </a:prstGeom>
          <a:noFill/>
          <a:ln>
            <a:noFill/>
          </a:ln>
        </p:spPr>
        <p:txBody>
          <a:bodyPr wrap="none" lIns="90000" tIns="45000" rIns="90000" bIns="45000" anchorCtr="0" compatLnSpc="0">
            <a:spAutoFit/>
          </a:bodyPr>
          <a:lstStyle/>
          <a:p>
            <a:pPr marL="0" marR="0" lvl="0" indent="0" algn="ctr" hangingPunct="0">
              <a:lnSpc>
                <a:spcPct val="100000"/>
              </a:lnSpc>
              <a:spcBef>
                <a:spcPts val="0"/>
              </a:spcBef>
              <a:spcAft>
                <a:spcPts val="0"/>
              </a:spcAft>
              <a:buNone/>
              <a:tabLst/>
            </a:pPr>
            <a:r>
              <a:rPr lang="en-US" sz="1800" b="0" i="0" u="none" strike="noStrike" kern="1200" cap="none" dirty="0">
                <a:ln>
                  <a:noFill/>
                </a:ln>
                <a:latin typeface="Liberation Sans" pitchFamily="18"/>
                <a:ea typeface="Noto Sans CJK SC Regular" pitchFamily="2"/>
                <a:cs typeface="FreeSans" pitchFamily="2"/>
              </a:rPr>
              <a:t>Notice that Q is now </a:t>
            </a:r>
          </a:p>
          <a:p>
            <a:pPr marL="0" marR="0" lvl="0" indent="0" algn="ctr" hangingPunct="0">
              <a:lnSpc>
                <a:spcPct val="100000"/>
              </a:lnSpc>
              <a:spcBef>
                <a:spcPts val="0"/>
              </a:spcBef>
              <a:spcAft>
                <a:spcPts val="0"/>
              </a:spcAft>
              <a:buNone/>
              <a:tabLst/>
            </a:pPr>
            <a:r>
              <a:rPr lang="en-US" sz="1800" b="0" i="0" u="none" strike="noStrike" kern="1200" cap="none" dirty="0">
                <a:ln>
                  <a:noFill/>
                </a:ln>
                <a:latin typeface="Liberation Sans" pitchFamily="18"/>
                <a:ea typeface="Noto Sans CJK SC Regular" pitchFamily="2"/>
                <a:cs typeface="FreeSans" pitchFamily="2"/>
              </a:rPr>
              <a:t>parameterized by the weights, </a:t>
            </a:r>
            <a:r>
              <a:rPr lang="en-US" sz="1800" b="0" i="1" u="none" strike="noStrike" kern="1200" cap="none" dirty="0">
                <a:ln>
                  <a:noFill/>
                </a:ln>
                <a:latin typeface="Liberation Sans" pitchFamily="18"/>
                <a:ea typeface="Noto Sans CJK SC Regular" pitchFamily="2"/>
                <a:cs typeface="FreeSans" pitchFamily="2"/>
              </a:rPr>
              <a:t>w</a:t>
            </a:r>
          </a:p>
        </p:txBody>
      </p:sp>
      <p:sp>
        <p:nvSpPr>
          <p:cNvPr id="108" name="Straight Connector 107">
            <a:extLst>
              <a:ext uri="{FF2B5EF4-FFF2-40B4-BE49-F238E27FC236}">
                <a16:creationId xmlns:a16="http://schemas.microsoft.com/office/drawing/2014/main" id="{13189C8A-6FD4-7041-A16C-9304B8D4F9ED}"/>
              </a:ext>
            </a:extLst>
          </p:cNvPr>
          <p:cNvSpPr/>
          <p:nvPr/>
        </p:nvSpPr>
        <p:spPr>
          <a:xfrm flipV="1">
            <a:off x="7763144" y="3423825"/>
            <a:ext cx="365761" cy="75348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9" name="Straight Connector 108">
            <a:extLst>
              <a:ext uri="{FF2B5EF4-FFF2-40B4-BE49-F238E27FC236}">
                <a16:creationId xmlns:a16="http://schemas.microsoft.com/office/drawing/2014/main" id="{2AD99BA5-E16C-1F47-8221-D6A56FD8D68A}"/>
              </a:ext>
            </a:extLst>
          </p:cNvPr>
          <p:cNvSpPr/>
          <p:nvPr/>
        </p:nvSpPr>
        <p:spPr>
          <a:xfrm flipH="1" flipV="1">
            <a:off x="6208665" y="3445785"/>
            <a:ext cx="1005840" cy="731520"/>
          </a:xfrm>
          <a:prstGeom prst="line">
            <a:avLst/>
          </a:prstGeom>
          <a:noFill/>
          <a:ln w="0">
            <a:solidFill>
              <a:srgbClr val="000000"/>
            </a:solidFill>
            <a:prstDash val="solid"/>
            <a:tailEnd type="arrow"/>
          </a:ln>
        </p:spPr>
        <p:txBody>
          <a:bodyPr wrap="none" lIns="90000" tIns="45000" rIns="90000" bIns="45000" anchor="ctr"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Tree>
    <p:extLst>
      <p:ext uri="{BB962C8B-B14F-4D97-AF65-F5344CB8AC3E}">
        <p14:creationId xmlns:p14="http://schemas.microsoft.com/office/powerpoint/2010/main" val="34555971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C4C45D-E48E-3F4D-ABF0-C041543185A5}"/>
              </a:ext>
            </a:extLst>
          </p:cNvPr>
          <p:cNvSpPr txBox="1"/>
          <p:nvPr/>
        </p:nvSpPr>
        <p:spPr>
          <a:xfrm>
            <a:off x="741935" y="1958209"/>
            <a:ext cx="240120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Use this loss function:</a:t>
            </a:r>
          </a:p>
        </p:txBody>
      </p:sp>
      <p:sp>
        <p:nvSpPr>
          <p:cNvPr id="3" name="TextBox 2">
            <a:extLst>
              <a:ext uri="{FF2B5EF4-FFF2-40B4-BE49-F238E27FC236}">
                <a16:creationId xmlns:a16="http://schemas.microsoft.com/office/drawing/2014/main" id="{2014D97A-1545-784E-85AD-CD7E2B8B5941}"/>
              </a:ext>
            </a:extLst>
          </p:cNvPr>
          <p:cNvSpPr txBox="1"/>
          <p:nvPr/>
        </p:nvSpPr>
        <p:spPr>
          <a:xfrm>
            <a:off x="5006855" y="2141089"/>
            <a:ext cx="76428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target</a:t>
            </a:r>
          </a:p>
        </p:txBody>
      </p:sp>
      <p:grpSp>
        <p:nvGrpSpPr>
          <p:cNvPr id="4" name="Group 3" descr="28§display§L(s,a,s';w)=\frac{1}{2} \left(&#10;r + \gamma \max_{a'} Q_w(s',a') - Q_w(s,a)&#10;\right)^2§svg§600§FALSE" title="TexMaths">
            <a:extLst>
              <a:ext uri="{FF2B5EF4-FFF2-40B4-BE49-F238E27FC236}">
                <a16:creationId xmlns:a16="http://schemas.microsoft.com/office/drawing/2014/main" id="{45CC4B89-5F35-0046-B672-60CE8B50B039}"/>
              </a:ext>
            </a:extLst>
          </p:cNvPr>
          <p:cNvGrpSpPr/>
          <p:nvPr/>
        </p:nvGrpSpPr>
        <p:grpSpPr>
          <a:xfrm>
            <a:off x="266015" y="2597569"/>
            <a:ext cx="9596880" cy="910800"/>
            <a:chOff x="347040" y="2030400"/>
            <a:chExt cx="9596880" cy="910800"/>
          </a:xfrm>
        </p:grpSpPr>
        <p:sp>
          <p:nvSpPr>
            <p:cNvPr id="5" name="Freeform 4">
              <a:extLst>
                <a:ext uri="{FF2B5EF4-FFF2-40B4-BE49-F238E27FC236}">
                  <a16:creationId xmlns:a16="http://schemas.microsoft.com/office/drawing/2014/main" id="{39787E64-7174-2647-884D-A2A27C60552C}"/>
                </a:ext>
              </a:extLst>
            </p:cNvPr>
            <p:cNvSpPr/>
            <p:nvPr/>
          </p:nvSpPr>
          <p:spPr>
            <a:xfrm>
              <a:off x="347040" y="2037599"/>
              <a:ext cx="9596880" cy="902880"/>
            </a:xfrm>
            <a:custGeom>
              <a:avLst/>
              <a:gdLst/>
              <a:ahLst/>
              <a:cxnLst>
                <a:cxn ang="3cd4">
                  <a:pos x="hc" y="t"/>
                </a:cxn>
                <a:cxn ang="cd2">
                  <a:pos x="l" y="vc"/>
                </a:cxn>
                <a:cxn ang="cd4">
                  <a:pos x="hc" y="b"/>
                </a:cxn>
                <a:cxn ang="0">
                  <a:pos x="r" y="vc"/>
                </a:cxn>
              </a:cxnLst>
              <a:rect l="l" t="t" r="r" b="b"/>
              <a:pathLst>
                <a:path w="26659" h="2509">
                  <a:moveTo>
                    <a:pt x="13330" y="2509"/>
                  </a:moveTo>
                  <a:lnTo>
                    <a:pt x="0" y="2509"/>
                  </a:lnTo>
                  <a:lnTo>
                    <a:pt x="0" y="0"/>
                  </a:lnTo>
                  <a:lnTo>
                    <a:pt x="26659" y="0"/>
                  </a:lnTo>
                  <a:lnTo>
                    <a:pt x="26659" y="2509"/>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 name="Freeform 5">
              <a:extLst>
                <a:ext uri="{FF2B5EF4-FFF2-40B4-BE49-F238E27FC236}">
                  <a16:creationId xmlns:a16="http://schemas.microsoft.com/office/drawing/2014/main" id="{16EFA079-771F-4241-B79F-4BFB0B6B4B00}"/>
                </a:ext>
              </a:extLst>
            </p:cNvPr>
            <p:cNvSpPr/>
            <p:nvPr/>
          </p:nvSpPr>
          <p:spPr>
            <a:xfrm>
              <a:off x="363600" y="2333880"/>
              <a:ext cx="255960" cy="303120"/>
            </a:xfrm>
            <a:custGeom>
              <a:avLst/>
              <a:gdLst/>
              <a:ahLst/>
              <a:cxnLst>
                <a:cxn ang="3cd4">
                  <a:pos x="hc" y="t"/>
                </a:cxn>
                <a:cxn ang="cd2">
                  <a:pos x="l" y="vc"/>
                </a:cxn>
                <a:cxn ang="cd4">
                  <a:pos x="hc" y="b"/>
                </a:cxn>
                <a:cxn ang="0">
                  <a:pos x="r" y="vc"/>
                </a:cxn>
              </a:cxnLst>
              <a:rect l="l" t="t" r="r" b="b"/>
              <a:pathLst>
                <a:path w="712" h="843">
                  <a:moveTo>
                    <a:pt x="396" y="95"/>
                  </a:moveTo>
                  <a:cubicBezTo>
                    <a:pt x="407" y="53"/>
                    <a:pt x="410" y="39"/>
                    <a:pt x="519" y="39"/>
                  </a:cubicBezTo>
                  <a:cubicBezTo>
                    <a:pt x="557" y="39"/>
                    <a:pt x="565" y="39"/>
                    <a:pt x="565" y="14"/>
                  </a:cubicBezTo>
                  <a:cubicBezTo>
                    <a:pt x="565" y="0"/>
                    <a:pt x="552" y="0"/>
                    <a:pt x="546" y="0"/>
                  </a:cubicBezTo>
                  <a:cubicBezTo>
                    <a:pt x="509" y="0"/>
                    <a:pt x="410" y="3"/>
                    <a:pt x="372" y="3"/>
                  </a:cubicBezTo>
                  <a:cubicBezTo>
                    <a:pt x="337" y="3"/>
                    <a:pt x="249" y="0"/>
                    <a:pt x="214" y="0"/>
                  </a:cubicBezTo>
                  <a:cubicBezTo>
                    <a:pt x="206" y="0"/>
                    <a:pt x="193" y="0"/>
                    <a:pt x="193" y="25"/>
                  </a:cubicBezTo>
                  <a:cubicBezTo>
                    <a:pt x="193" y="39"/>
                    <a:pt x="204" y="39"/>
                    <a:pt x="225" y="39"/>
                  </a:cubicBezTo>
                  <a:cubicBezTo>
                    <a:pt x="228" y="39"/>
                    <a:pt x="249" y="39"/>
                    <a:pt x="270" y="42"/>
                  </a:cubicBezTo>
                  <a:cubicBezTo>
                    <a:pt x="292" y="42"/>
                    <a:pt x="303" y="45"/>
                    <a:pt x="303" y="62"/>
                  </a:cubicBezTo>
                  <a:cubicBezTo>
                    <a:pt x="303" y="64"/>
                    <a:pt x="300" y="70"/>
                    <a:pt x="297" y="84"/>
                  </a:cubicBezTo>
                  <a:lnTo>
                    <a:pt x="139" y="748"/>
                  </a:lnTo>
                  <a:cubicBezTo>
                    <a:pt x="129" y="795"/>
                    <a:pt x="126" y="804"/>
                    <a:pt x="32" y="804"/>
                  </a:cubicBezTo>
                  <a:cubicBezTo>
                    <a:pt x="11" y="804"/>
                    <a:pt x="0" y="804"/>
                    <a:pt x="0" y="829"/>
                  </a:cubicBezTo>
                  <a:cubicBezTo>
                    <a:pt x="0" y="843"/>
                    <a:pt x="11" y="843"/>
                    <a:pt x="32" y="843"/>
                  </a:cubicBezTo>
                  <a:lnTo>
                    <a:pt x="578" y="843"/>
                  </a:lnTo>
                  <a:cubicBezTo>
                    <a:pt x="608" y="843"/>
                    <a:pt x="608" y="843"/>
                    <a:pt x="616" y="823"/>
                  </a:cubicBezTo>
                  <a:lnTo>
                    <a:pt x="710" y="554"/>
                  </a:lnTo>
                  <a:cubicBezTo>
                    <a:pt x="712" y="543"/>
                    <a:pt x="712" y="540"/>
                    <a:pt x="712" y="538"/>
                  </a:cubicBezTo>
                  <a:cubicBezTo>
                    <a:pt x="712" y="532"/>
                    <a:pt x="710" y="524"/>
                    <a:pt x="699" y="524"/>
                  </a:cubicBezTo>
                  <a:cubicBezTo>
                    <a:pt x="688" y="524"/>
                    <a:pt x="688" y="532"/>
                    <a:pt x="680" y="552"/>
                  </a:cubicBezTo>
                  <a:cubicBezTo>
                    <a:pt x="640" y="664"/>
                    <a:pt x="586" y="804"/>
                    <a:pt x="383" y="804"/>
                  </a:cubicBezTo>
                  <a:lnTo>
                    <a:pt x="270" y="804"/>
                  </a:lnTo>
                  <a:cubicBezTo>
                    <a:pt x="254" y="804"/>
                    <a:pt x="252" y="804"/>
                    <a:pt x="246" y="804"/>
                  </a:cubicBezTo>
                  <a:cubicBezTo>
                    <a:pt x="233" y="804"/>
                    <a:pt x="230" y="801"/>
                    <a:pt x="230" y="792"/>
                  </a:cubicBezTo>
                  <a:cubicBezTo>
                    <a:pt x="230" y="787"/>
                    <a:pt x="230" y="784"/>
                    <a:pt x="236" y="76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 name="Freeform 6">
              <a:extLst>
                <a:ext uri="{FF2B5EF4-FFF2-40B4-BE49-F238E27FC236}">
                  <a16:creationId xmlns:a16="http://schemas.microsoft.com/office/drawing/2014/main" id="{D59DF51C-0E38-1749-9EF0-4C662CB36B76}"/>
                </a:ext>
              </a:extLst>
            </p:cNvPr>
            <p:cNvSpPr/>
            <p:nvPr/>
          </p:nvSpPr>
          <p:spPr>
            <a:xfrm>
              <a:off x="675720" y="2304720"/>
              <a:ext cx="99000" cy="443159"/>
            </a:xfrm>
            <a:custGeom>
              <a:avLst/>
              <a:gdLst/>
              <a:ahLst/>
              <a:cxnLst>
                <a:cxn ang="3cd4">
                  <a:pos x="hc" y="t"/>
                </a:cxn>
                <a:cxn ang="cd2">
                  <a:pos x="l" y="vc"/>
                </a:cxn>
                <a:cxn ang="cd4">
                  <a:pos x="hc" y="b"/>
                </a:cxn>
                <a:cxn ang="0">
                  <a:pos x="r" y="vc"/>
                </a:cxn>
              </a:cxnLst>
              <a:rect l="l" t="t" r="r" b="b"/>
              <a:pathLst>
                <a:path w="276" h="1232">
                  <a:moveTo>
                    <a:pt x="276" y="1221"/>
                  </a:moveTo>
                  <a:cubicBezTo>
                    <a:pt x="276" y="1218"/>
                    <a:pt x="276" y="1215"/>
                    <a:pt x="254" y="1193"/>
                  </a:cubicBezTo>
                  <a:cubicBezTo>
                    <a:pt x="107" y="1039"/>
                    <a:pt x="70" y="806"/>
                    <a:pt x="70" y="616"/>
                  </a:cubicBezTo>
                  <a:cubicBezTo>
                    <a:pt x="70" y="403"/>
                    <a:pt x="115" y="188"/>
                    <a:pt x="260" y="34"/>
                  </a:cubicBezTo>
                  <a:cubicBezTo>
                    <a:pt x="276" y="20"/>
                    <a:pt x="276" y="17"/>
                    <a:pt x="276" y="11"/>
                  </a:cubicBezTo>
                  <a:cubicBezTo>
                    <a:pt x="276" y="3"/>
                    <a:pt x="270" y="0"/>
                    <a:pt x="262" y="0"/>
                  </a:cubicBezTo>
                  <a:cubicBezTo>
                    <a:pt x="252" y="0"/>
                    <a:pt x="145" y="84"/>
                    <a:pt x="75" y="241"/>
                  </a:cubicBezTo>
                  <a:cubicBezTo>
                    <a:pt x="13" y="375"/>
                    <a:pt x="0" y="512"/>
                    <a:pt x="0" y="616"/>
                  </a:cubicBezTo>
                  <a:cubicBezTo>
                    <a:pt x="0" y="714"/>
                    <a:pt x="13" y="862"/>
                    <a:pt x="78" y="1002"/>
                  </a:cubicBezTo>
                  <a:cubicBezTo>
                    <a:pt x="150" y="1154"/>
                    <a:pt x="252" y="1232"/>
                    <a:pt x="262" y="1232"/>
                  </a:cubicBezTo>
                  <a:cubicBezTo>
                    <a:pt x="270" y="1232"/>
                    <a:pt x="276" y="1229"/>
                    <a:pt x="276" y="12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 name="Freeform 7">
              <a:extLst>
                <a:ext uri="{FF2B5EF4-FFF2-40B4-BE49-F238E27FC236}">
                  <a16:creationId xmlns:a16="http://schemas.microsoft.com/office/drawing/2014/main" id="{0ED30DF0-9C92-4549-AED7-A767913DDA11}"/>
                </a:ext>
              </a:extLst>
            </p:cNvPr>
            <p:cNvSpPr/>
            <p:nvPr/>
          </p:nvSpPr>
          <p:spPr>
            <a:xfrm>
              <a:off x="820440" y="2440800"/>
              <a:ext cx="156600" cy="201240"/>
            </a:xfrm>
            <a:custGeom>
              <a:avLst/>
              <a:gdLst/>
              <a:ahLst/>
              <a:cxnLst>
                <a:cxn ang="3cd4">
                  <a:pos x="hc" y="t"/>
                </a:cxn>
                <a:cxn ang="cd2">
                  <a:pos x="l" y="vc"/>
                </a:cxn>
                <a:cxn ang="cd4">
                  <a:pos x="hc" y="b"/>
                </a:cxn>
                <a:cxn ang="0">
                  <a:pos x="r" y="vc"/>
                </a:cxn>
              </a:cxnLst>
              <a:rect l="l" t="t" r="r" b="b"/>
              <a:pathLst>
                <a:path w="436" h="560">
                  <a:moveTo>
                    <a:pt x="402" y="84"/>
                  </a:moveTo>
                  <a:cubicBezTo>
                    <a:pt x="367" y="84"/>
                    <a:pt x="345" y="112"/>
                    <a:pt x="345" y="140"/>
                  </a:cubicBezTo>
                  <a:cubicBezTo>
                    <a:pt x="345" y="157"/>
                    <a:pt x="356" y="176"/>
                    <a:pt x="380" y="176"/>
                  </a:cubicBezTo>
                  <a:cubicBezTo>
                    <a:pt x="407" y="176"/>
                    <a:pt x="436" y="154"/>
                    <a:pt x="436" y="106"/>
                  </a:cubicBezTo>
                  <a:cubicBezTo>
                    <a:pt x="436" y="50"/>
                    <a:pt x="386" y="0"/>
                    <a:pt x="295" y="0"/>
                  </a:cubicBezTo>
                  <a:cubicBezTo>
                    <a:pt x="139" y="0"/>
                    <a:pt x="94" y="126"/>
                    <a:pt x="94" y="179"/>
                  </a:cubicBezTo>
                  <a:cubicBezTo>
                    <a:pt x="94" y="277"/>
                    <a:pt x="182" y="297"/>
                    <a:pt x="217" y="302"/>
                  </a:cubicBezTo>
                  <a:cubicBezTo>
                    <a:pt x="278" y="316"/>
                    <a:pt x="340" y="328"/>
                    <a:pt x="340" y="398"/>
                  </a:cubicBezTo>
                  <a:cubicBezTo>
                    <a:pt x="340" y="428"/>
                    <a:pt x="313" y="532"/>
                    <a:pt x="171" y="532"/>
                  </a:cubicBezTo>
                  <a:cubicBezTo>
                    <a:pt x="153" y="532"/>
                    <a:pt x="62" y="532"/>
                    <a:pt x="35" y="468"/>
                  </a:cubicBezTo>
                  <a:cubicBezTo>
                    <a:pt x="80" y="473"/>
                    <a:pt x="110" y="437"/>
                    <a:pt x="110" y="400"/>
                  </a:cubicBezTo>
                  <a:cubicBezTo>
                    <a:pt x="110" y="372"/>
                    <a:pt x="91" y="358"/>
                    <a:pt x="67" y="358"/>
                  </a:cubicBezTo>
                  <a:cubicBezTo>
                    <a:pt x="35" y="358"/>
                    <a:pt x="0" y="384"/>
                    <a:pt x="0" y="440"/>
                  </a:cubicBezTo>
                  <a:cubicBezTo>
                    <a:pt x="0" y="510"/>
                    <a:pt x="67" y="560"/>
                    <a:pt x="169" y="560"/>
                  </a:cubicBezTo>
                  <a:cubicBezTo>
                    <a:pt x="361" y="560"/>
                    <a:pt x="407" y="412"/>
                    <a:pt x="407" y="356"/>
                  </a:cubicBezTo>
                  <a:cubicBezTo>
                    <a:pt x="407" y="311"/>
                    <a:pt x="386" y="280"/>
                    <a:pt x="370" y="263"/>
                  </a:cubicBezTo>
                  <a:cubicBezTo>
                    <a:pt x="337" y="230"/>
                    <a:pt x="305" y="224"/>
                    <a:pt x="252" y="213"/>
                  </a:cubicBezTo>
                  <a:cubicBezTo>
                    <a:pt x="209" y="202"/>
                    <a:pt x="163" y="193"/>
                    <a:pt x="163" y="137"/>
                  </a:cubicBezTo>
                  <a:cubicBezTo>
                    <a:pt x="163" y="104"/>
                    <a:pt x="190" y="28"/>
                    <a:pt x="295" y="28"/>
                  </a:cubicBezTo>
                  <a:cubicBezTo>
                    <a:pt x="324" y="28"/>
                    <a:pt x="383" y="36"/>
                    <a:pt x="402" y="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 name="Freeform 8">
              <a:extLst>
                <a:ext uri="{FF2B5EF4-FFF2-40B4-BE49-F238E27FC236}">
                  <a16:creationId xmlns:a16="http://schemas.microsoft.com/office/drawing/2014/main" id="{9DD1271B-A5FB-ED4F-9B76-10497654BCAC}"/>
                </a:ext>
              </a:extLst>
            </p:cNvPr>
            <p:cNvSpPr/>
            <p:nvPr/>
          </p:nvSpPr>
          <p:spPr>
            <a:xfrm>
              <a:off x="1032480" y="2588760"/>
              <a:ext cx="49680" cy="132840"/>
            </a:xfrm>
            <a:custGeom>
              <a:avLst/>
              <a:gdLst/>
              <a:ahLst/>
              <a:cxnLst>
                <a:cxn ang="3cd4">
                  <a:pos x="hc" y="t"/>
                </a:cxn>
                <a:cxn ang="cd2">
                  <a:pos x="l" y="vc"/>
                </a:cxn>
                <a:cxn ang="cd4">
                  <a:pos x="hc" y="b"/>
                </a:cxn>
                <a:cxn ang="0">
                  <a:pos x="r" y="vc"/>
                </a:cxn>
              </a:cxnLst>
              <a:rect l="l" t="t" r="r" b="b"/>
              <a:pathLst>
                <a:path w="139" h="370">
                  <a:moveTo>
                    <a:pt x="139" y="129"/>
                  </a:moveTo>
                  <a:cubicBezTo>
                    <a:pt x="139" y="48"/>
                    <a:pt x="110" y="0"/>
                    <a:pt x="64" y="0"/>
                  </a:cubicBezTo>
                  <a:cubicBezTo>
                    <a:pt x="24" y="0"/>
                    <a:pt x="0" y="31"/>
                    <a:pt x="0" y="64"/>
                  </a:cubicBezTo>
                  <a:cubicBezTo>
                    <a:pt x="0" y="98"/>
                    <a:pt x="24" y="132"/>
                    <a:pt x="64" y="132"/>
                  </a:cubicBezTo>
                  <a:cubicBezTo>
                    <a:pt x="78" y="132"/>
                    <a:pt x="94" y="126"/>
                    <a:pt x="104" y="115"/>
                  </a:cubicBezTo>
                  <a:cubicBezTo>
                    <a:pt x="110" y="112"/>
                    <a:pt x="110" y="112"/>
                    <a:pt x="112" y="112"/>
                  </a:cubicBezTo>
                  <a:cubicBezTo>
                    <a:pt x="112" y="112"/>
                    <a:pt x="115" y="112"/>
                    <a:pt x="115" y="129"/>
                  </a:cubicBezTo>
                  <a:cubicBezTo>
                    <a:pt x="115" y="221"/>
                    <a:pt x="72" y="297"/>
                    <a:pt x="32" y="336"/>
                  </a:cubicBezTo>
                  <a:cubicBezTo>
                    <a:pt x="19" y="350"/>
                    <a:pt x="19" y="353"/>
                    <a:pt x="19" y="356"/>
                  </a:cubicBezTo>
                  <a:cubicBezTo>
                    <a:pt x="19" y="367"/>
                    <a:pt x="24" y="370"/>
                    <a:pt x="32" y="370"/>
                  </a:cubicBezTo>
                  <a:cubicBezTo>
                    <a:pt x="46" y="370"/>
                    <a:pt x="139" y="274"/>
                    <a:pt x="139"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 name="Freeform 9">
              <a:extLst>
                <a:ext uri="{FF2B5EF4-FFF2-40B4-BE49-F238E27FC236}">
                  <a16:creationId xmlns:a16="http://schemas.microsoft.com/office/drawing/2014/main" id="{D1C449C1-09CD-434A-9488-235B3E7E3E51}"/>
                </a:ext>
              </a:extLst>
            </p:cNvPr>
            <p:cNvSpPr/>
            <p:nvPr/>
          </p:nvSpPr>
          <p:spPr>
            <a:xfrm>
              <a:off x="1200959" y="2440800"/>
              <a:ext cx="194400" cy="201240"/>
            </a:xfrm>
            <a:custGeom>
              <a:avLst/>
              <a:gdLst/>
              <a:ahLst/>
              <a:cxnLst>
                <a:cxn ang="3cd4">
                  <a:pos x="hc" y="t"/>
                </a:cxn>
                <a:cxn ang="cd2">
                  <a:pos x="l" y="vc"/>
                </a:cxn>
                <a:cxn ang="cd4">
                  <a:pos x="hc" y="b"/>
                </a:cxn>
                <a:cxn ang="0">
                  <a:pos x="r" y="vc"/>
                </a:cxn>
              </a:cxnLst>
              <a:rect l="l" t="t" r="r" b="b"/>
              <a:pathLst>
                <a:path w="541" h="560">
                  <a:moveTo>
                    <a:pt x="394" y="78"/>
                  </a:moveTo>
                  <a:cubicBezTo>
                    <a:pt x="372" y="34"/>
                    <a:pt x="337" y="0"/>
                    <a:pt x="284" y="0"/>
                  </a:cubicBezTo>
                  <a:cubicBezTo>
                    <a:pt x="147" y="0"/>
                    <a:pt x="0" y="182"/>
                    <a:pt x="0" y="361"/>
                  </a:cubicBezTo>
                  <a:cubicBezTo>
                    <a:pt x="0" y="479"/>
                    <a:pt x="64" y="560"/>
                    <a:pt x="158" y="560"/>
                  </a:cubicBezTo>
                  <a:cubicBezTo>
                    <a:pt x="182" y="560"/>
                    <a:pt x="241" y="554"/>
                    <a:pt x="311" y="468"/>
                  </a:cubicBezTo>
                  <a:cubicBezTo>
                    <a:pt x="321" y="518"/>
                    <a:pt x="361" y="560"/>
                    <a:pt x="418" y="560"/>
                  </a:cubicBezTo>
                  <a:cubicBezTo>
                    <a:pt x="461" y="560"/>
                    <a:pt x="487" y="532"/>
                    <a:pt x="506" y="493"/>
                  </a:cubicBezTo>
                  <a:cubicBezTo>
                    <a:pt x="525" y="448"/>
                    <a:pt x="541" y="372"/>
                    <a:pt x="541" y="370"/>
                  </a:cubicBezTo>
                  <a:cubicBezTo>
                    <a:pt x="541" y="358"/>
                    <a:pt x="530" y="358"/>
                    <a:pt x="528" y="358"/>
                  </a:cubicBezTo>
                  <a:cubicBezTo>
                    <a:pt x="514" y="358"/>
                    <a:pt x="514" y="361"/>
                    <a:pt x="511" y="381"/>
                  </a:cubicBezTo>
                  <a:cubicBezTo>
                    <a:pt x="490" y="459"/>
                    <a:pt x="469" y="532"/>
                    <a:pt x="420" y="532"/>
                  </a:cubicBezTo>
                  <a:cubicBezTo>
                    <a:pt x="388" y="532"/>
                    <a:pt x="386" y="501"/>
                    <a:pt x="386" y="476"/>
                  </a:cubicBezTo>
                  <a:cubicBezTo>
                    <a:pt x="386" y="448"/>
                    <a:pt x="388" y="440"/>
                    <a:pt x="402" y="384"/>
                  </a:cubicBezTo>
                  <a:cubicBezTo>
                    <a:pt x="415" y="333"/>
                    <a:pt x="415" y="319"/>
                    <a:pt x="426" y="274"/>
                  </a:cubicBezTo>
                  <a:lnTo>
                    <a:pt x="469" y="101"/>
                  </a:lnTo>
                  <a:cubicBezTo>
                    <a:pt x="477" y="64"/>
                    <a:pt x="477" y="64"/>
                    <a:pt x="477" y="59"/>
                  </a:cubicBezTo>
                  <a:cubicBezTo>
                    <a:pt x="477" y="36"/>
                    <a:pt x="463" y="25"/>
                    <a:pt x="444" y="25"/>
                  </a:cubicBezTo>
                  <a:cubicBezTo>
                    <a:pt x="415" y="25"/>
                    <a:pt x="396" y="53"/>
                    <a:pt x="394" y="78"/>
                  </a:cubicBezTo>
                  <a:close/>
                  <a:moveTo>
                    <a:pt x="316" y="400"/>
                  </a:moveTo>
                  <a:cubicBezTo>
                    <a:pt x="311" y="423"/>
                    <a:pt x="311" y="423"/>
                    <a:pt x="292" y="445"/>
                  </a:cubicBezTo>
                  <a:cubicBezTo>
                    <a:pt x="241" y="512"/>
                    <a:pt x="193" y="532"/>
                    <a:pt x="161" y="532"/>
                  </a:cubicBezTo>
                  <a:cubicBezTo>
                    <a:pt x="102" y="532"/>
                    <a:pt x="83" y="465"/>
                    <a:pt x="83" y="417"/>
                  </a:cubicBezTo>
                  <a:cubicBezTo>
                    <a:pt x="83" y="356"/>
                    <a:pt x="120" y="202"/>
                    <a:pt x="150" y="146"/>
                  </a:cubicBezTo>
                  <a:cubicBezTo>
                    <a:pt x="185" y="73"/>
                    <a:pt x="238" y="28"/>
                    <a:pt x="287" y="28"/>
                  </a:cubicBezTo>
                  <a:cubicBezTo>
                    <a:pt x="364" y="28"/>
                    <a:pt x="380" y="129"/>
                    <a:pt x="380" y="137"/>
                  </a:cubicBezTo>
                  <a:cubicBezTo>
                    <a:pt x="380" y="143"/>
                    <a:pt x="378" y="151"/>
                    <a:pt x="375" y="15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 name="Freeform 10">
              <a:extLst>
                <a:ext uri="{FF2B5EF4-FFF2-40B4-BE49-F238E27FC236}">
                  <a16:creationId xmlns:a16="http://schemas.microsoft.com/office/drawing/2014/main" id="{F414885A-7465-974C-9B41-1D565DA436DE}"/>
                </a:ext>
              </a:extLst>
            </p:cNvPr>
            <p:cNvSpPr/>
            <p:nvPr/>
          </p:nvSpPr>
          <p:spPr>
            <a:xfrm>
              <a:off x="1443240" y="2588760"/>
              <a:ext cx="49680" cy="132840"/>
            </a:xfrm>
            <a:custGeom>
              <a:avLst/>
              <a:gdLst/>
              <a:ahLst/>
              <a:cxnLst>
                <a:cxn ang="3cd4">
                  <a:pos x="hc" y="t"/>
                </a:cxn>
                <a:cxn ang="cd2">
                  <a:pos x="l" y="vc"/>
                </a:cxn>
                <a:cxn ang="cd4">
                  <a:pos x="hc" y="b"/>
                </a:cxn>
                <a:cxn ang="0">
                  <a:pos x="r" y="vc"/>
                </a:cxn>
              </a:cxnLst>
              <a:rect l="l" t="t" r="r" b="b"/>
              <a:pathLst>
                <a:path w="139" h="370">
                  <a:moveTo>
                    <a:pt x="139" y="129"/>
                  </a:moveTo>
                  <a:cubicBezTo>
                    <a:pt x="139" y="48"/>
                    <a:pt x="110" y="0"/>
                    <a:pt x="64" y="0"/>
                  </a:cubicBezTo>
                  <a:cubicBezTo>
                    <a:pt x="24" y="0"/>
                    <a:pt x="0" y="31"/>
                    <a:pt x="0" y="64"/>
                  </a:cubicBezTo>
                  <a:cubicBezTo>
                    <a:pt x="0" y="98"/>
                    <a:pt x="24" y="132"/>
                    <a:pt x="64" y="132"/>
                  </a:cubicBezTo>
                  <a:cubicBezTo>
                    <a:pt x="78" y="132"/>
                    <a:pt x="94" y="126"/>
                    <a:pt x="104" y="115"/>
                  </a:cubicBezTo>
                  <a:cubicBezTo>
                    <a:pt x="110" y="112"/>
                    <a:pt x="110" y="112"/>
                    <a:pt x="112" y="112"/>
                  </a:cubicBezTo>
                  <a:cubicBezTo>
                    <a:pt x="112" y="112"/>
                    <a:pt x="115" y="112"/>
                    <a:pt x="115" y="129"/>
                  </a:cubicBezTo>
                  <a:cubicBezTo>
                    <a:pt x="115" y="221"/>
                    <a:pt x="72" y="297"/>
                    <a:pt x="32" y="336"/>
                  </a:cubicBezTo>
                  <a:cubicBezTo>
                    <a:pt x="19" y="350"/>
                    <a:pt x="19" y="353"/>
                    <a:pt x="19" y="356"/>
                  </a:cubicBezTo>
                  <a:cubicBezTo>
                    <a:pt x="19" y="367"/>
                    <a:pt x="24" y="370"/>
                    <a:pt x="32" y="370"/>
                  </a:cubicBezTo>
                  <a:cubicBezTo>
                    <a:pt x="46" y="370"/>
                    <a:pt x="139" y="274"/>
                    <a:pt x="139"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 name="Freeform 11">
              <a:extLst>
                <a:ext uri="{FF2B5EF4-FFF2-40B4-BE49-F238E27FC236}">
                  <a16:creationId xmlns:a16="http://schemas.microsoft.com/office/drawing/2014/main" id="{3BFBBB9D-DFE9-9B4C-B147-775320DE6C17}"/>
                </a:ext>
              </a:extLst>
            </p:cNvPr>
            <p:cNvSpPr/>
            <p:nvPr/>
          </p:nvSpPr>
          <p:spPr>
            <a:xfrm>
              <a:off x="1616760" y="2440800"/>
              <a:ext cx="156600" cy="201240"/>
            </a:xfrm>
            <a:custGeom>
              <a:avLst/>
              <a:gdLst/>
              <a:ahLst/>
              <a:cxnLst>
                <a:cxn ang="3cd4">
                  <a:pos x="hc" y="t"/>
                </a:cxn>
                <a:cxn ang="cd2">
                  <a:pos x="l" y="vc"/>
                </a:cxn>
                <a:cxn ang="cd4">
                  <a:pos x="hc" y="b"/>
                </a:cxn>
                <a:cxn ang="0">
                  <a:pos x="r" y="vc"/>
                </a:cxn>
              </a:cxnLst>
              <a:rect l="l" t="t" r="r" b="b"/>
              <a:pathLst>
                <a:path w="436" h="560">
                  <a:moveTo>
                    <a:pt x="402" y="84"/>
                  </a:moveTo>
                  <a:cubicBezTo>
                    <a:pt x="367" y="84"/>
                    <a:pt x="345" y="112"/>
                    <a:pt x="345" y="140"/>
                  </a:cubicBezTo>
                  <a:cubicBezTo>
                    <a:pt x="345" y="157"/>
                    <a:pt x="356" y="176"/>
                    <a:pt x="380" y="176"/>
                  </a:cubicBezTo>
                  <a:cubicBezTo>
                    <a:pt x="407" y="176"/>
                    <a:pt x="436" y="154"/>
                    <a:pt x="436" y="106"/>
                  </a:cubicBezTo>
                  <a:cubicBezTo>
                    <a:pt x="436" y="50"/>
                    <a:pt x="386" y="0"/>
                    <a:pt x="295" y="0"/>
                  </a:cubicBezTo>
                  <a:cubicBezTo>
                    <a:pt x="139" y="0"/>
                    <a:pt x="94" y="126"/>
                    <a:pt x="94" y="179"/>
                  </a:cubicBezTo>
                  <a:cubicBezTo>
                    <a:pt x="94" y="277"/>
                    <a:pt x="182" y="297"/>
                    <a:pt x="217" y="302"/>
                  </a:cubicBezTo>
                  <a:cubicBezTo>
                    <a:pt x="278" y="316"/>
                    <a:pt x="340" y="328"/>
                    <a:pt x="340" y="398"/>
                  </a:cubicBezTo>
                  <a:cubicBezTo>
                    <a:pt x="340" y="428"/>
                    <a:pt x="313" y="532"/>
                    <a:pt x="171" y="532"/>
                  </a:cubicBezTo>
                  <a:cubicBezTo>
                    <a:pt x="153" y="532"/>
                    <a:pt x="62" y="532"/>
                    <a:pt x="35" y="468"/>
                  </a:cubicBezTo>
                  <a:cubicBezTo>
                    <a:pt x="80" y="473"/>
                    <a:pt x="110" y="437"/>
                    <a:pt x="110" y="400"/>
                  </a:cubicBezTo>
                  <a:cubicBezTo>
                    <a:pt x="110" y="372"/>
                    <a:pt x="91" y="358"/>
                    <a:pt x="67" y="358"/>
                  </a:cubicBezTo>
                  <a:cubicBezTo>
                    <a:pt x="35" y="358"/>
                    <a:pt x="0" y="384"/>
                    <a:pt x="0" y="440"/>
                  </a:cubicBezTo>
                  <a:cubicBezTo>
                    <a:pt x="0" y="510"/>
                    <a:pt x="67" y="560"/>
                    <a:pt x="169" y="560"/>
                  </a:cubicBezTo>
                  <a:cubicBezTo>
                    <a:pt x="361" y="560"/>
                    <a:pt x="407" y="412"/>
                    <a:pt x="407" y="356"/>
                  </a:cubicBezTo>
                  <a:cubicBezTo>
                    <a:pt x="407" y="311"/>
                    <a:pt x="386" y="280"/>
                    <a:pt x="370" y="263"/>
                  </a:cubicBezTo>
                  <a:cubicBezTo>
                    <a:pt x="337" y="230"/>
                    <a:pt x="305" y="224"/>
                    <a:pt x="252" y="213"/>
                  </a:cubicBezTo>
                  <a:cubicBezTo>
                    <a:pt x="209" y="202"/>
                    <a:pt x="163" y="193"/>
                    <a:pt x="163" y="137"/>
                  </a:cubicBezTo>
                  <a:cubicBezTo>
                    <a:pt x="163" y="104"/>
                    <a:pt x="190" y="28"/>
                    <a:pt x="295" y="28"/>
                  </a:cubicBezTo>
                  <a:cubicBezTo>
                    <a:pt x="324" y="28"/>
                    <a:pt x="383" y="36"/>
                    <a:pt x="402" y="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 name="Freeform 12">
              <a:extLst>
                <a:ext uri="{FF2B5EF4-FFF2-40B4-BE49-F238E27FC236}">
                  <a16:creationId xmlns:a16="http://schemas.microsoft.com/office/drawing/2014/main" id="{093F43DF-1904-5F4E-962F-8B1086B90F37}"/>
                </a:ext>
              </a:extLst>
            </p:cNvPr>
            <p:cNvSpPr/>
            <p:nvPr/>
          </p:nvSpPr>
          <p:spPr>
            <a:xfrm>
              <a:off x="1806480" y="2280240"/>
              <a:ext cx="74880" cy="160920"/>
            </a:xfrm>
            <a:custGeom>
              <a:avLst/>
              <a:gdLst/>
              <a:ahLst/>
              <a:cxnLst>
                <a:cxn ang="3cd4">
                  <a:pos x="hc" y="t"/>
                </a:cxn>
                <a:cxn ang="cd2">
                  <a:pos x="l" y="vc"/>
                </a:cxn>
                <a:cxn ang="cd4">
                  <a:pos x="hc" y="b"/>
                </a:cxn>
                <a:cxn ang="0">
                  <a:pos x="r" y="vc"/>
                </a:cxn>
              </a:cxnLst>
              <a:rect l="l" t="t" r="r" b="b"/>
              <a:pathLst>
                <a:path w="209" h="448">
                  <a:moveTo>
                    <a:pt x="201" y="76"/>
                  </a:moveTo>
                  <a:cubicBezTo>
                    <a:pt x="209" y="62"/>
                    <a:pt x="209" y="53"/>
                    <a:pt x="209" y="48"/>
                  </a:cubicBezTo>
                  <a:cubicBezTo>
                    <a:pt x="209" y="20"/>
                    <a:pt x="185" y="0"/>
                    <a:pt x="161" y="0"/>
                  </a:cubicBezTo>
                  <a:cubicBezTo>
                    <a:pt x="129" y="0"/>
                    <a:pt x="118" y="28"/>
                    <a:pt x="115" y="42"/>
                  </a:cubicBezTo>
                  <a:lnTo>
                    <a:pt x="5" y="417"/>
                  </a:lnTo>
                  <a:cubicBezTo>
                    <a:pt x="3" y="417"/>
                    <a:pt x="0" y="428"/>
                    <a:pt x="0" y="428"/>
                  </a:cubicBezTo>
                  <a:cubicBezTo>
                    <a:pt x="0" y="440"/>
                    <a:pt x="27" y="448"/>
                    <a:pt x="32" y="448"/>
                  </a:cubicBezTo>
                  <a:cubicBezTo>
                    <a:pt x="37" y="448"/>
                    <a:pt x="40" y="448"/>
                    <a:pt x="46" y="4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 name="Freeform 13">
              <a:extLst>
                <a:ext uri="{FF2B5EF4-FFF2-40B4-BE49-F238E27FC236}">
                  <a16:creationId xmlns:a16="http://schemas.microsoft.com/office/drawing/2014/main" id="{ED49F826-8821-6148-9200-54D57EABB525}"/>
                </a:ext>
              </a:extLst>
            </p:cNvPr>
            <p:cNvSpPr/>
            <p:nvPr/>
          </p:nvSpPr>
          <p:spPr>
            <a:xfrm>
              <a:off x="1947240" y="2445840"/>
              <a:ext cx="46800" cy="276840"/>
            </a:xfrm>
            <a:custGeom>
              <a:avLst/>
              <a:gdLst/>
              <a:ahLst/>
              <a:cxnLst>
                <a:cxn ang="3cd4">
                  <a:pos x="hc" y="t"/>
                </a:cxn>
                <a:cxn ang="cd2">
                  <a:pos x="l" y="vc"/>
                </a:cxn>
                <a:cxn ang="cd4">
                  <a:pos x="hc" y="b"/>
                </a:cxn>
                <a:cxn ang="0">
                  <a:pos x="r" y="vc"/>
                </a:cxn>
              </a:cxnLst>
              <a:rect l="l" t="t" r="r" b="b"/>
              <a:pathLst>
                <a:path w="131" h="770">
                  <a:moveTo>
                    <a:pt x="129" y="64"/>
                  </a:moveTo>
                  <a:cubicBezTo>
                    <a:pt x="129" y="31"/>
                    <a:pt x="99" y="0"/>
                    <a:pt x="64" y="0"/>
                  </a:cubicBezTo>
                  <a:cubicBezTo>
                    <a:pt x="29" y="0"/>
                    <a:pt x="0" y="31"/>
                    <a:pt x="0" y="64"/>
                  </a:cubicBezTo>
                  <a:cubicBezTo>
                    <a:pt x="0" y="101"/>
                    <a:pt x="29" y="132"/>
                    <a:pt x="64" y="132"/>
                  </a:cubicBezTo>
                  <a:cubicBezTo>
                    <a:pt x="99" y="132"/>
                    <a:pt x="129" y="101"/>
                    <a:pt x="129" y="64"/>
                  </a:cubicBezTo>
                  <a:close/>
                  <a:moveTo>
                    <a:pt x="104" y="518"/>
                  </a:moveTo>
                  <a:cubicBezTo>
                    <a:pt x="104" y="554"/>
                    <a:pt x="104" y="650"/>
                    <a:pt x="27" y="742"/>
                  </a:cubicBezTo>
                  <a:cubicBezTo>
                    <a:pt x="19" y="750"/>
                    <a:pt x="19" y="753"/>
                    <a:pt x="19" y="756"/>
                  </a:cubicBezTo>
                  <a:cubicBezTo>
                    <a:pt x="19" y="764"/>
                    <a:pt x="24" y="770"/>
                    <a:pt x="32" y="770"/>
                  </a:cubicBezTo>
                  <a:cubicBezTo>
                    <a:pt x="46" y="770"/>
                    <a:pt x="131" y="672"/>
                    <a:pt x="131" y="529"/>
                  </a:cubicBezTo>
                  <a:cubicBezTo>
                    <a:pt x="131" y="493"/>
                    <a:pt x="129" y="400"/>
                    <a:pt x="64" y="400"/>
                  </a:cubicBezTo>
                  <a:cubicBezTo>
                    <a:pt x="21" y="400"/>
                    <a:pt x="0" y="434"/>
                    <a:pt x="0" y="468"/>
                  </a:cubicBezTo>
                  <a:cubicBezTo>
                    <a:pt x="0" y="498"/>
                    <a:pt x="21" y="532"/>
                    <a:pt x="64" y="532"/>
                  </a:cubicBezTo>
                  <a:cubicBezTo>
                    <a:pt x="70" y="532"/>
                    <a:pt x="72" y="532"/>
                    <a:pt x="72" y="532"/>
                  </a:cubicBezTo>
                  <a:cubicBezTo>
                    <a:pt x="83" y="529"/>
                    <a:pt x="94" y="526"/>
                    <a:pt x="104" y="51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 name="Freeform 14">
              <a:extLst>
                <a:ext uri="{FF2B5EF4-FFF2-40B4-BE49-F238E27FC236}">
                  <a16:creationId xmlns:a16="http://schemas.microsoft.com/office/drawing/2014/main" id="{A94E0654-2BB3-BD40-896F-8AD787EBCA06}"/>
                </a:ext>
              </a:extLst>
            </p:cNvPr>
            <p:cNvSpPr/>
            <p:nvPr/>
          </p:nvSpPr>
          <p:spPr>
            <a:xfrm>
              <a:off x="2111039" y="2440800"/>
              <a:ext cx="281160" cy="201240"/>
            </a:xfrm>
            <a:custGeom>
              <a:avLst/>
              <a:gdLst/>
              <a:ahLst/>
              <a:cxnLst>
                <a:cxn ang="3cd4">
                  <a:pos x="hc" y="t"/>
                </a:cxn>
                <a:cxn ang="cd2">
                  <a:pos x="l" y="vc"/>
                </a:cxn>
                <a:cxn ang="cd4">
                  <a:pos x="hc" y="b"/>
                </a:cxn>
                <a:cxn ang="0">
                  <a:pos x="r" y="vc"/>
                </a:cxn>
              </a:cxnLst>
              <a:rect l="l" t="t" r="r" b="b"/>
              <a:pathLst>
                <a:path w="782" h="560">
                  <a:moveTo>
                    <a:pt x="511" y="126"/>
                  </a:moveTo>
                  <a:cubicBezTo>
                    <a:pt x="517" y="101"/>
                    <a:pt x="528" y="53"/>
                    <a:pt x="528" y="48"/>
                  </a:cubicBezTo>
                  <a:cubicBezTo>
                    <a:pt x="528" y="25"/>
                    <a:pt x="511" y="14"/>
                    <a:pt x="495" y="14"/>
                  </a:cubicBezTo>
                  <a:cubicBezTo>
                    <a:pt x="479" y="14"/>
                    <a:pt x="458" y="22"/>
                    <a:pt x="450" y="48"/>
                  </a:cubicBezTo>
                  <a:cubicBezTo>
                    <a:pt x="447" y="56"/>
                    <a:pt x="391" y="294"/>
                    <a:pt x="383" y="325"/>
                  </a:cubicBezTo>
                  <a:cubicBezTo>
                    <a:pt x="375" y="361"/>
                    <a:pt x="372" y="384"/>
                    <a:pt x="372" y="406"/>
                  </a:cubicBezTo>
                  <a:cubicBezTo>
                    <a:pt x="372" y="420"/>
                    <a:pt x="372" y="423"/>
                    <a:pt x="375" y="428"/>
                  </a:cubicBezTo>
                  <a:cubicBezTo>
                    <a:pt x="348" y="496"/>
                    <a:pt x="311" y="532"/>
                    <a:pt x="265" y="532"/>
                  </a:cubicBezTo>
                  <a:cubicBezTo>
                    <a:pt x="171" y="532"/>
                    <a:pt x="171" y="442"/>
                    <a:pt x="171" y="420"/>
                  </a:cubicBezTo>
                  <a:cubicBezTo>
                    <a:pt x="171" y="381"/>
                    <a:pt x="177" y="333"/>
                    <a:pt x="233" y="179"/>
                  </a:cubicBezTo>
                  <a:cubicBezTo>
                    <a:pt x="246" y="143"/>
                    <a:pt x="252" y="126"/>
                    <a:pt x="252" y="101"/>
                  </a:cubicBezTo>
                  <a:cubicBezTo>
                    <a:pt x="252" y="45"/>
                    <a:pt x="214" y="0"/>
                    <a:pt x="155" y="0"/>
                  </a:cubicBezTo>
                  <a:cubicBezTo>
                    <a:pt x="43" y="0"/>
                    <a:pt x="0" y="179"/>
                    <a:pt x="0" y="190"/>
                  </a:cubicBezTo>
                  <a:cubicBezTo>
                    <a:pt x="0" y="202"/>
                    <a:pt x="11" y="202"/>
                    <a:pt x="13" y="202"/>
                  </a:cubicBezTo>
                  <a:cubicBezTo>
                    <a:pt x="27" y="202"/>
                    <a:pt x="27" y="202"/>
                    <a:pt x="32" y="179"/>
                  </a:cubicBezTo>
                  <a:cubicBezTo>
                    <a:pt x="64" y="64"/>
                    <a:pt x="110" y="28"/>
                    <a:pt x="153" y="28"/>
                  </a:cubicBezTo>
                  <a:cubicBezTo>
                    <a:pt x="163" y="28"/>
                    <a:pt x="182" y="28"/>
                    <a:pt x="182" y="67"/>
                  </a:cubicBezTo>
                  <a:cubicBezTo>
                    <a:pt x="182" y="98"/>
                    <a:pt x="169" y="134"/>
                    <a:pt x="161" y="154"/>
                  </a:cubicBezTo>
                  <a:cubicBezTo>
                    <a:pt x="110" y="300"/>
                    <a:pt x="94" y="358"/>
                    <a:pt x="94" y="403"/>
                  </a:cubicBezTo>
                  <a:cubicBezTo>
                    <a:pt x="94" y="518"/>
                    <a:pt x="174" y="560"/>
                    <a:pt x="262" y="560"/>
                  </a:cubicBezTo>
                  <a:cubicBezTo>
                    <a:pt x="281" y="560"/>
                    <a:pt x="337" y="560"/>
                    <a:pt x="386" y="473"/>
                  </a:cubicBezTo>
                  <a:cubicBezTo>
                    <a:pt x="415" y="552"/>
                    <a:pt x="498" y="560"/>
                    <a:pt x="533" y="560"/>
                  </a:cubicBezTo>
                  <a:cubicBezTo>
                    <a:pt x="621" y="560"/>
                    <a:pt x="672" y="482"/>
                    <a:pt x="704" y="409"/>
                  </a:cubicBezTo>
                  <a:cubicBezTo>
                    <a:pt x="744" y="311"/>
                    <a:pt x="782" y="146"/>
                    <a:pt x="782" y="87"/>
                  </a:cubicBezTo>
                  <a:cubicBezTo>
                    <a:pt x="782" y="20"/>
                    <a:pt x="750" y="0"/>
                    <a:pt x="728" y="0"/>
                  </a:cubicBezTo>
                  <a:cubicBezTo>
                    <a:pt x="699" y="0"/>
                    <a:pt x="669" y="31"/>
                    <a:pt x="669" y="59"/>
                  </a:cubicBezTo>
                  <a:cubicBezTo>
                    <a:pt x="669" y="76"/>
                    <a:pt x="677" y="84"/>
                    <a:pt x="688" y="92"/>
                  </a:cubicBezTo>
                  <a:cubicBezTo>
                    <a:pt x="702" y="106"/>
                    <a:pt x="731" y="137"/>
                    <a:pt x="731" y="199"/>
                  </a:cubicBezTo>
                  <a:cubicBezTo>
                    <a:pt x="731" y="241"/>
                    <a:pt x="696" y="361"/>
                    <a:pt x="667" y="423"/>
                  </a:cubicBezTo>
                  <a:cubicBezTo>
                    <a:pt x="635" y="490"/>
                    <a:pt x="594" y="532"/>
                    <a:pt x="536" y="532"/>
                  </a:cubicBezTo>
                  <a:cubicBezTo>
                    <a:pt x="479" y="532"/>
                    <a:pt x="450" y="496"/>
                    <a:pt x="450" y="426"/>
                  </a:cubicBezTo>
                  <a:cubicBezTo>
                    <a:pt x="450" y="392"/>
                    <a:pt x="458" y="353"/>
                    <a:pt x="461" y="33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 name="Freeform 15">
              <a:extLst>
                <a:ext uri="{FF2B5EF4-FFF2-40B4-BE49-F238E27FC236}">
                  <a16:creationId xmlns:a16="http://schemas.microsoft.com/office/drawing/2014/main" id="{445EA28A-7B7F-974F-927B-E6EBCC8FF056}"/>
                </a:ext>
              </a:extLst>
            </p:cNvPr>
            <p:cNvSpPr/>
            <p:nvPr/>
          </p:nvSpPr>
          <p:spPr>
            <a:xfrm>
              <a:off x="2436840" y="2304720"/>
              <a:ext cx="99000" cy="443159"/>
            </a:xfrm>
            <a:custGeom>
              <a:avLst/>
              <a:gdLst/>
              <a:ahLst/>
              <a:cxnLst>
                <a:cxn ang="3cd4">
                  <a:pos x="hc" y="t"/>
                </a:cxn>
                <a:cxn ang="cd2">
                  <a:pos x="l" y="vc"/>
                </a:cxn>
                <a:cxn ang="cd4">
                  <a:pos x="hc" y="b"/>
                </a:cxn>
                <a:cxn ang="0">
                  <a:pos x="r" y="vc"/>
                </a:cxn>
              </a:cxnLst>
              <a:rect l="l" t="t" r="r" b="b"/>
              <a:pathLst>
                <a:path w="276" h="1232">
                  <a:moveTo>
                    <a:pt x="276" y="616"/>
                  </a:moveTo>
                  <a:cubicBezTo>
                    <a:pt x="276" y="521"/>
                    <a:pt x="262" y="372"/>
                    <a:pt x="198" y="232"/>
                  </a:cubicBezTo>
                  <a:cubicBezTo>
                    <a:pt x="126" y="81"/>
                    <a:pt x="24" y="0"/>
                    <a:pt x="11" y="0"/>
                  </a:cubicBezTo>
                  <a:cubicBezTo>
                    <a:pt x="5" y="0"/>
                    <a:pt x="0" y="6"/>
                    <a:pt x="0" y="11"/>
                  </a:cubicBezTo>
                  <a:cubicBezTo>
                    <a:pt x="0" y="17"/>
                    <a:pt x="0" y="20"/>
                    <a:pt x="21" y="42"/>
                  </a:cubicBezTo>
                  <a:cubicBezTo>
                    <a:pt x="139" y="162"/>
                    <a:pt x="206" y="358"/>
                    <a:pt x="206" y="616"/>
                  </a:cubicBezTo>
                  <a:cubicBezTo>
                    <a:pt x="206" y="826"/>
                    <a:pt x="163" y="1044"/>
                    <a:pt x="16" y="1198"/>
                  </a:cubicBezTo>
                  <a:cubicBezTo>
                    <a:pt x="0" y="1215"/>
                    <a:pt x="0" y="1218"/>
                    <a:pt x="0" y="1221"/>
                  </a:cubicBezTo>
                  <a:cubicBezTo>
                    <a:pt x="0" y="1229"/>
                    <a:pt x="5" y="1232"/>
                    <a:pt x="11" y="1232"/>
                  </a:cubicBezTo>
                  <a:cubicBezTo>
                    <a:pt x="24" y="1232"/>
                    <a:pt x="131" y="1148"/>
                    <a:pt x="201" y="991"/>
                  </a:cubicBezTo>
                  <a:cubicBezTo>
                    <a:pt x="262" y="857"/>
                    <a:pt x="276" y="720"/>
                    <a:pt x="276" y="6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 name="Freeform 16">
              <a:extLst>
                <a:ext uri="{FF2B5EF4-FFF2-40B4-BE49-F238E27FC236}">
                  <a16:creationId xmlns:a16="http://schemas.microsoft.com/office/drawing/2014/main" id="{DD82CDC2-E17B-D64E-95B7-A243A62A320D}"/>
                </a:ext>
              </a:extLst>
            </p:cNvPr>
            <p:cNvSpPr/>
            <p:nvPr/>
          </p:nvSpPr>
          <p:spPr>
            <a:xfrm>
              <a:off x="2717280" y="2473920"/>
              <a:ext cx="282240" cy="104400"/>
            </a:xfrm>
            <a:custGeom>
              <a:avLst/>
              <a:gdLst/>
              <a:ahLst/>
              <a:cxnLst>
                <a:cxn ang="3cd4">
                  <a:pos x="hc" y="t"/>
                </a:cxn>
                <a:cxn ang="cd2">
                  <a:pos x="l" y="vc"/>
                </a:cxn>
                <a:cxn ang="cd4">
                  <a:pos x="hc" y="b"/>
                </a:cxn>
                <a:cxn ang="0">
                  <a:pos x="r" y="vc"/>
                </a:cxn>
              </a:cxnLst>
              <a:rect l="l" t="t" r="r" b="b"/>
              <a:pathLst>
                <a:path w="785" h="291">
                  <a:moveTo>
                    <a:pt x="744" y="50"/>
                  </a:moveTo>
                  <a:cubicBezTo>
                    <a:pt x="763" y="50"/>
                    <a:pt x="785" y="50"/>
                    <a:pt x="785" y="25"/>
                  </a:cubicBezTo>
                  <a:cubicBezTo>
                    <a:pt x="785" y="0"/>
                    <a:pt x="763" y="0"/>
                    <a:pt x="747" y="0"/>
                  </a:cubicBezTo>
                  <a:lnTo>
                    <a:pt x="40" y="0"/>
                  </a:lnTo>
                  <a:cubicBezTo>
                    <a:pt x="21" y="0"/>
                    <a:pt x="0" y="0"/>
                    <a:pt x="0" y="25"/>
                  </a:cubicBezTo>
                  <a:cubicBezTo>
                    <a:pt x="0" y="50"/>
                    <a:pt x="21" y="50"/>
                    <a:pt x="40" y="50"/>
                  </a:cubicBezTo>
                  <a:close/>
                  <a:moveTo>
                    <a:pt x="747" y="291"/>
                  </a:moveTo>
                  <a:cubicBezTo>
                    <a:pt x="763" y="291"/>
                    <a:pt x="785" y="291"/>
                    <a:pt x="785" y="266"/>
                  </a:cubicBezTo>
                  <a:cubicBezTo>
                    <a:pt x="785" y="241"/>
                    <a:pt x="763" y="241"/>
                    <a:pt x="744" y="241"/>
                  </a:cubicBezTo>
                  <a:lnTo>
                    <a:pt x="40" y="241"/>
                  </a:lnTo>
                  <a:cubicBezTo>
                    <a:pt x="21" y="241"/>
                    <a:pt x="0" y="241"/>
                    <a:pt x="0" y="266"/>
                  </a:cubicBezTo>
                  <a:cubicBezTo>
                    <a:pt x="0" y="291"/>
                    <a:pt x="21" y="291"/>
                    <a:pt x="40" y="29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8" name="Freeform 17">
              <a:extLst>
                <a:ext uri="{FF2B5EF4-FFF2-40B4-BE49-F238E27FC236}">
                  <a16:creationId xmlns:a16="http://schemas.microsoft.com/office/drawing/2014/main" id="{6C0A13B7-F427-E04A-9F5A-9D0525D783F4}"/>
                </a:ext>
              </a:extLst>
            </p:cNvPr>
            <p:cNvSpPr/>
            <p:nvPr/>
          </p:nvSpPr>
          <p:spPr>
            <a:xfrm>
              <a:off x="3228480" y="2041560"/>
              <a:ext cx="140400" cy="295920"/>
            </a:xfrm>
            <a:custGeom>
              <a:avLst/>
              <a:gdLst/>
              <a:ahLst/>
              <a:cxnLst>
                <a:cxn ang="3cd4">
                  <a:pos x="hc" y="t"/>
                </a:cxn>
                <a:cxn ang="cd2">
                  <a:pos x="l" y="vc"/>
                </a:cxn>
                <a:cxn ang="cd4">
                  <a:pos x="hc" y="b"/>
                </a:cxn>
                <a:cxn ang="0">
                  <a:pos x="r" y="vc"/>
                </a:cxn>
              </a:cxnLst>
              <a:rect l="l" t="t" r="r" b="b"/>
              <a:pathLst>
                <a:path w="391" h="823">
                  <a:moveTo>
                    <a:pt x="244" y="31"/>
                  </a:moveTo>
                  <a:cubicBezTo>
                    <a:pt x="244" y="3"/>
                    <a:pt x="244" y="0"/>
                    <a:pt x="214" y="0"/>
                  </a:cubicBezTo>
                  <a:cubicBezTo>
                    <a:pt x="142" y="78"/>
                    <a:pt x="37" y="78"/>
                    <a:pt x="0" y="78"/>
                  </a:cubicBezTo>
                  <a:lnTo>
                    <a:pt x="0" y="118"/>
                  </a:lnTo>
                  <a:cubicBezTo>
                    <a:pt x="24" y="118"/>
                    <a:pt x="94" y="118"/>
                    <a:pt x="155" y="84"/>
                  </a:cubicBezTo>
                  <a:lnTo>
                    <a:pt x="155" y="725"/>
                  </a:lnTo>
                  <a:cubicBezTo>
                    <a:pt x="155" y="770"/>
                    <a:pt x="153" y="784"/>
                    <a:pt x="46" y="784"/>
                  </a:cubicBezTo>
                  <a:lnTo>
                    <a:pt x="8" y="784"/>
                  </a:lnTo>
                  <a:lnTo>
                    <a:pt x="8" y="823"/>
                  </a:lnTo>
                  <a:cubicBezTo>
                    <a:pt x="48" y="818"/>
                    <a:pt x="153" y="818"/>
                    <a:pt x="198" y="818"/>
                  </a:cubicBezTo>
                  <a:cubicBezTo>
                    <a:pt x="246" y="818"/>
                    <a:pt x="348" y="818"/>
                    <a:pt x="391" y="823"/>
                  </a:cubicBezTo>
                  <a:lnTo>
                    <a:pt x="391" y="784"/>
                  </a:lnTo>
                  <a:lnTo>
                    <a:pt x="353" y="784"/>
                  </a:lnTo>
                  <a:cubicBezTo>
                    <a:pt x="246" y="784"/>
                    <a:pt x="244" y="770"/>
                    <a:pt x="244" y="72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9" name="Freeform 18">
              <a:extLst>
                <a:ext uri="{FF2B5EF4-FFF2-40B4-BE49-F238E27FC236}">
                  <a16:creationId xmlns:a16="http://schemas.microsoft.com/office/drawing/2014/main" id="{2BDFC77D-91BA-D74F-803B-B2EF0E08D6AC}"/>
                </a:ext>
              </a:extLst>
            </p:cNvPr>
            <p:cNvSpPr/>
            <p:nvPr/>
          </p:nvSpPr>
          <p:spPr>
            <a:xfrm>
              <a:off x="3190680" y="2516040"/>
              <a:ext cx="212760" cy="18720"/>
            </a:xfrm>
            <a:custGeom>
              <a:avLst/>
              <a:gdLst/>
              <a:ahLst/>
              <a:cxnLst>
                <a:cxn ang="3cd4">
                  <a:pos x="hc" y="t"/>
                </a:cxn>
                <a:cxn ang="cd2">
                  <a:pos x="l" y="vc"/>
                </a:cxn>
                <a:cxn ang="cd4">
                  <a:pos x="hc" y="b"/>
                </a:cxn>
                <a:cxn ang="0">
                  <a:pos x="r" y="vc"/>
                </a:cxn>
              </a:cxnLst>
              <a:rect l="l" t="t" r="r" b="b"/>
              <a:pathLst>
                <a:path w="592" h="53">
                  <a:moveTo>
                    <a:pt x="295" y="53"/>
                  </a:moveTo>
                  <a:lnTo>
                    <a:pt x="0" y="53"/>
                  </a:lnTo>
                  <a:lnTo>
                    <a:pt x="0" y="0"/>
                  </a:lnTo>
                  <a:lnTo>
                    <a:pt x="592" y="0"/>
                  </a:lnTo>
                  <a:lnTo>
                    <a:pt x="592" y="53"/>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 name="Freeform 19">
              <a:extLst>
                <a:ext uri="{FF2B5EF4-FFF2-40B4-BE49-F238E27FC236}">
                  <a16:creationId xmlns:a16="http://schemas.microsoft.com/office/drawing/2014/main" id="{5A8178AF-0408-EE45-A0EE-170B9532B077}"/>
                </a:ext>
              </a:extLst>
            </p:cNvPr>
            <p:cNvSpPr/>
            <p:nvPr/>
          </p:nvSpPr>
          <p:spPr>
            <a:xfrm>
              <a:off x="3211920" y="2645280"/>
              <a:ext cx="169200" cy="295920"/>
            </a:xfrm>
            <a:custGeom>
              <a:avLst/>
              <a:gdLst/>
              <a:ahLst/>
              <a:cxnLst>
                <a:cxn ang="3cd4">
                  <a:pos x="hc" y="t"/>
                </a:cxn>
                <a:cxn ang="cd2">
                  <a:pos x="l" y="vc"/>
                </a:cxn>
                <a:cxn ang="cd4">
                  <a:pos x="hc" y="b"/>
                </a:cxn>
                <a:cxn ang="0">
                  <a:pos x="r" y="vc"/>
                </a:cxn>
              </a:cxnLst>
              <a:rect l="l" t="t" r="r" b="b"/>
              <a:pathLst>
                <a:path w="471" h="823">
                  <a:moveTo>
                    <a:pt x="91" y="728"/>
                  </a:moveTo>
                  <a:lnTo>
                    <a:pt x="217" y="599"/>
                  </a:lnTo>
                  <a:cubicBezTo>
                    <a:pt x="402" y="428"/>
                    <a:pt x="471" y="364"/>
                    <a:pt x="471" y="241"/>
                  </a:cubicBezTo>
                  <a:cubicBezTo>
                    <a:pt x="471" y="98"/>
                    <a:pt x="367" y="0"/>
                    <a:pt x="222" y="0"/>
                  </a:cubicBezTo>
                  <a:cubicBezTo>
                    <a:pt x="88" y="0"/>
                    <a:pt x="0" y="115"/>
                    <a:pt x="0" y="224"/>
                  </a:cubicBezTo>
                  <a:cubicBezTo>
                    <a:pt x="0" y="291"/>
                    <a:pt x="59" y="291"/>
                    <a:pt x="62" y="291"/>
                  </a:cubicBezTo>
                  <a:cubicBezTo>
                    <a:pt x="83" y="291"/>
                    <a:pt x="123" y="277"/>
                    <a:pt x="123" y="227"/>
                  </a:cubicBezTo>
                  <a:cubicBezTo>
                    <a:pt x="123" y="196"/>
                    <a:pt x="102" y="162"/>
                    <a:pt x="62" y="162"/>
                  </a:cubicBezTo>
                  <a:cubicBezTo>
                    <a:pt x="51" y="162"/>
                    <a:pt x="51" y="162"/>
                    <a:pt x="46" y="165"/>
                  </a:cubicBezTo>
                  <a:cubicBezTo>
                    <a:pt x="72" y="84"/>
                    <a:pt x="137" y="39"/>
                    <a:pt x="206" y="39"/>
                  </a:cubicBezTo>
                  <a:cubicBezTo>
                    <a:pt x="313" y="39"/>
                    <a:pt x="364" y="137"/>
                    <a:pt x="364" y="241"/>
                  </a:cubicBezTo>
                  <a:cubicBezTo>
                    <a:pt x="364" y="339"/>
                    <a:pt x="305" y="437"/>
                    <a:pt x="241" y="512"/>
                  </a:cubicBezTo>
                  <a:lnTo>
                    <a:pt x="13" y="776"/>
                  </a:lnTo>
                  <a:cubicBezTo>
                    <a:pt x="0" y="790"/>
                    <a:pt x="0" y="792"/>
                    <a:pt x="0" y="823"/>
                  </a:cubicBezTo>
                  <a:lnTo>
                    <a:pt x="439" y="823"/>
                  </a:lnTo>
                  <a:lnTo>
                    <a:pt x="471" y="608"/>
                  </a:lnTo>
                  <a:lnTo>
                    <a:pt x="442" y="608"/>
                  </a:lnTo>
                  <a:cubicBezTo>
                    <a:pt x="436" y="644"/>
                    <a:pt x="428" y="700"/>
                    <a:pt x="418" y="717"/>
                  </a:cubicBezTo>
                  <a:cubicBezTo>
                    <a:pt x="407" y="728"/>
                    <a:pt x="329" y="728"/>
                    <a:pt x="305" y="72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 name="Freeform 20">
              <a:extLst>
                <a:ext uri="{FF2B5EF4-FFF2-40B4-BE49-F238E27FC236}">
                  <a16:creationId xmlns:a16="http://schemas.microsoft.com/office/drawing/2014/main" id="{70AD3AE2-D9C3-664C-95D6-34C17D3DBC9D}"/>
                </a:ext>
              </a:extLst>
            </p:cNvPr>
            <p:cNvSpPr/>
            <p:nvPr/>
          </p:nvSpPr>
          <p:spPr>
            <a:xfrm>
              <a:off x="3600360" y="2127240"/>
              <a:ext cx="161640" cy="797040"/>
            </a:xfrm>
            <a:custGeom>
              <a:avLst/>
              <a:gdLst/>
              <a:ahLst/>
              <a:cxnLst>
                <a:cxn ang="3cd4">
                  <a:pos x="hc" y="t"/>
                </a:cxn>
                <a:cxn ang="cd2">
                  <a:pos x="l" y="vc"/>
                </a:cxn>
                <a:cxn ang="cd4">
                  <a:pos x="hc" y="b"/>
                </a:cxn>
                <a:cxn ang="0">
                  <a:pos x="r" y="vc"/>
                </a:cxn>
              </a:cxnLst>
              <a:rect l="l" t="t" r="r" b="b"/>
              <a:pathLst>
                <a:path w="450" h="2215">
                  <a:moveTo>
                    <a:pt x="396" y="2203"/>
                  </a:moveTo>
                  <a:cubicBezTo>
                    <a:pt x="399" y="2203"/>
                    <a:pt x="410" y="2215"/>
                    <a:pt x="410" y="2215"/>
                  </a:cubicBezTo>
                  <a:lnTo>
                    <a:pt x="436" y="2215"/>
                  </a:lnTo>
                  <a:cubicBezTo>
                    <a:pt x="439" y="2215"/>
                    <a:pt x="450" y="2215"/>
                    <a:pt x="450" y="2203"/>
                  </a:cubicBezTo>
                  <a:cubicBezTo>
                    <a:pt x="450" y="2198"/>
                    <a:pt x="447" y="2195"/>
                    <a:pt x="444" y="2192"/>
                  </a:cubicBezTo>
                  <a:cubicBezTo>
                    <a:pt x="402" y="2147"/>
                    <a:pt x="337" y="2080"/>
                    <a:pt x="265" y="1946"/>
                  </a:cubicBezTo>
                  <a:cubicBezTo>
                    <a:pt x="137" y="1708"/>
                    <a:pt x="91" y="1403"/>
                    <a:pt x="91" y="1109"/>
                  </a:cubicBezTo>
                  <a:cubicBezTo>
                    <a:pt x="91" y="563"/>
                    <a:pt x="238" y="241"/>
                    <a:pt x="447" y="22"/>
                  </a:cubicBezTo>
                  <a:cubicBezTo>
                    <a:pt x="450" y="20"/>
                    <a:pt x="450" y="14"/>
                    <a:pt x="450" y="11"/>
                  </a:cubicBezTo>
                  <a:cubicBezTo>
                    <a:pt x="450" y="0"/>
                    <a:pt x="442" y="0"/>
                    <a:pt x="428" y="0"/>
                  </a:cubicBezTo>
                  <a:cubicBezTo>
                    <a:pt x="412" y="0"/>
                    <a:pt x="410" y="0"/>
                    <a:pt x="399" y="11"/>
                  </a:cubicBezTo>
                  <a:cubicBezTo>
                    <a:pt x="287" y="112"/>
                    <a:pt x="161" y="283"/>
                    <a:pt x="78" y="543"/>
                  </a:cubicBezTo>
                  <a:cubicBezTo>
                    <a:pt x="27" y="706"/>
                    <a:pt x="0" y="902"/>
                    <a:pt x="0" y="1106"/>
                  </a:cubicBezTo>
                  <a:cubicBezTo>
                    <a:pt x="0" y="1400"/>
                    <a:pt x="51" y="1730"/>
                    <a:pt x="236" y="2016"/>
                  </a:cubicBezTo>
                  <a:cubicBezTo>
                    <a:pt x="268" y="2063"/>
                    <a:pt x="313" y="2114"/>
                    <a:pt x="313" y="2114"/>
                  </a:cubicBezTo>
                  <a:cubicBezTo>
                    <a:pt x="324" y="2131"/>
                    <a:pt x="340" y="2150"/>
                    <a:pt x="351" y="21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2" name="Freeform 21">
              <a:extLst>
                <a:ext uri="{FF2B5EF4-FFF2-40B4-BE49-F238E27FC236}">
                  <a16:creationId xmlns:a16="http://schemas.microsoft.com/office/drawing/2014/main" id="{8874E1DE-B52E-2B42-B2BB-34B840CDBA22}"/>
                </a:ext>
              </a:extLst>
            </p:cNvPr>
            <p:cNvSpPr/>
            <p:nvPr/>
          </p:nvSpPr>
          <p:spPr>
            <a:xfrm>
              <a:off x="3789360" y="2440800"/>
              <a:ext cx="173160" cy="201240"/>
            </a:xfrm>
            <a:custGeom>
              <a:avLst/>
              <a:gdLst/>
              <a:ahLst/>
              <a:cxnLst>
                <a:cxn ang="3cd4">
                  <a:pos x="hc" y="t"/>
                </a:cxn>
                <a:cxn ang="cd2">
                  <a:pos x="l" y="vc"/>
                </a:cxn>
                <a:cxn ang="cd4">
                  <a:pos x="hc" y="b"/>
                </a:cxn>
                <a:cxn ang="0">
                  <a:pos x="r" y="vc"/>
                </a:cxn>
              </a:cxnLst>
              <a:rect l="l" t="t" r="r" b="b"/>
              <a:pathLst>
                <a:path w="482" h="560">
                  <a:moveTo>
                    <a:pt x="70" y="473"/>
                  </a:moveTo>
                  <a:cubicBezTo>
                    <a:pt x="67" y="493"/>
                    <a:pt x="59" y="521"/>
                    <a:pt x="59" y="526"/>
                  </a:cubicBezTo>
                  <a:cubicBezTo>
                    <a:pt x="59" y="549"/>
                    <a:pt x="75" y="560"/>
                    <a:pt x="94" y="560"/>
                  </a:cubicBezTo>
                  <a:cubicBezTo>
                    <a:pt x="107" y="560"/>
                    <a:pt x="129" y="549"/>
                    <a:pt x="137" y="526"/>
                  </a:cubicBezTo>
                  <a:cubicBezTo>
                    <a:pt x="139" y="521"/>
                    <a:pt x="179" y="353"/>
                    <a:pt x="185" y="330"/>
                  </a:cubicBezTo>
                  <a:cubicBezTo>
                    <a:pt x="193" y="288"/>
                    <a:pt x="214" y="202"/>
                    <a:pt x="222" y="168"/>
                  </a:cubicBezTo>
                  <a:cubicBezTo>
                    <a:pt x="228" y="154"/>
                    <a:pt x="260" y="95"/>
                    <a:pt x="289" y="67"/>
                  </a:cubicBezTo>
                  <a:cubicBezTo>
                    <a:pt x="297" y="59"/>
                    <a:pt x="332" y="28"/>
                    <a:pt x="383" y="28"/>
                  </a:cubicBezTo>
                  <a:cubicBezTo>
                    <a:pt x="415" y="28"/>
                    <a:pt x="431" y="42"/>
                    <a:pt x="434" y="42"/>
                  </a:cubicBezTo>
                  <a:cubicBezTo>
                    <a:pt x="396" y="48"/>
                    <a:pt x="372" y="78"/>
                    <a:pt x="372" y="109"/>
                  </a:cubicBezTo>
                  <a:cubicBezTo>
                    <a:pt x="372" y="129"/>
                    <a:pt x="386" y="154"/>
                    <a:pt x="418" y="154"/>
                  </a:cubicBezTo>
                  <a:cubicBezTo>
                    <a:pt x="447" y="154"/>
                    <a:pt x="482" y="126"/>
                    <a:pt x="482" y="81"/>
                  </a:cubicBezTo>
                  <a:cubicBezTo>
                    <a:pt x="482" y="36"/>
                    <a:pt x="444" y="0"/>
                    <a:pt x="383" y="0"/>
                  </a:cubicBezTo>
                  <a:cubicBezTo>
                    <a:pt x="305" y="0"/>
                    <a:pt x="254" y="62"/>
                    <a:pt x="233" y="95"/>
                  </a:cubicBezTo>
                  <a:cubicBezTo>
                    <a:pt x="222" y="39"/>
                    <a:pt x="179" y="0"/>
                    <a:pt x="123" y="0"/>
                  </a:cubicBezTo>
                  <a:cubicBezTo>
                    <a:pt x="70" y="0"/>
                    <a:pt x="48" y="48"/>
                    <a:pt x="37" y="70"/>
                  </a:cubicBezTo>
                  <a:cubicBezTo>
                    <a:pt x="16" y="112"/>
                    <a:pt x="0" y="188"/>
                    <a:pt x="0" y="190"/>
                  </a:cubicBezTo>
                  <a:cubicBezTo>
                    <a:pt x="0" y="202"/>
                    <a:pt x="11" y="202"/>
                    <a:pt x="13" y="202"/>
                  </a:cubicBezTo>
                  <a:cubicBezTo>
                    <a:pt x="27" y="202"/>
                    <a:pt x="27" y="202"/>
                    <a:pt x="35" y="174"/>
                  </a:cubicBezTo>
                  <a:cubicBezTo>
                    <a:pt x="54" y="87"/>
                    <a:pt x="78" y="28"/>
                    <a:pt x="120" y="28"/>
                  </a:cubicBezTo>
                  <a:cubicBezTo>
                    <a:pt x="142" y="28"/>
                    <a:pt x="158" y="36"/>
                    <a:pt x="158" y="84"/>
                  </a:cubicBezTo>
                  <a:cubicBezTo>
                    <a:pt x="158" y="109"/>
                    <a:pt x="153" y="123"/>
                    <a:pt x="139" y="18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3" name="Freeform 22">
              <a:extLst>
                <a:ext uri="{FF2B5EF4-FFF2-40B4-BE49-F238E27FC236}">
                  <a16:creationId xmlns:a16="http://schemas.microsoft.com/office/drawing/2014/main" id="{21967D0C-F929-6942-BE77-E9308390C3F6}"/>
                </a:ext>
              </a:extLst>
            </p:cNvPr>
            <p:cNvSpPr/>
            <p:nvPr/>
          </p:nvSpPr>
          <p:spPr>
            <a:xfrm>
              <a:off x="4096800" y="2378160"/>
              <a:ext cx="282240" cy="295920"/>
            </a:xfrm>
            <a:custGeom>
              <a:avLst/>
              <a:gdLst/>
              <a:ahLst/>
              <a:cxnLst>
                <a:cxn ang="3cd4">
                  <a:pos x="hc" y="t"/>
                </a:cxn>
                <a:cxn ang="cd2">
                  <a:pos x="l" y="vc"/>
                </a:cxn>
                <a:cxn ang="cd4">
                  <a:pos x="hc" y="b"/>
                </a:cxn>
                <a:cxn ang="0">
                  <a:pos x="r" y="vc"/>
                </a:cxn>
              </a:cxnLst>
              <a:rect l="l" t="t" r="r" b="b"/>
              <a:pathLst>
                <a:path w="785" h="823">
                  <a:moveTo>
                    <a:pt x="418" y="437"/>
                  </a:moveTo>
                  <a:lnTo>
                    <a:pt x="747" y="437"/>
                  </a:lnTo>
                  <a:cubicBezTo>
                    <a:pt x="763" y="437"/>
                    <a:pt x="785" y="437"/>
                    <a:pt x="785" y="412"/>
                  </a:cubicBezTo>
                  <a:cubicBezTo>
                    <a:pt x="785" y="386"/>
                    <a:pt x="763" y="386"/>
                    <a:pt x="747" y="386"/>
                  </a:cubicBezTo>
                  <a:lnTo>
                    <a:pt x="418" y="386"/>
                  </a:lnTo>
                  <a:lnTo>
                    <a:pt x="418" y="42"/>
                  </a:lnTo>
                  <a:cubicBezTo>
                    <a:pt x="418" y="22"/>
                    <a:pt x="418" y="0"/>
                    <a:pt x="394" y="0"/>
                  </a:cubicBezTo>
                  <a:cubicBezTo>
                    <a:pt x="370" y="0"/>
                    <a:pt x="370" y="22"/>
                    <a:pt x="370" y="42"/>
                  </a:cubicBezTo>
                  <a:lnTo>
                    <a:pt x="370" y="386"/>
                  </a:lnTo>
                  <a:lnTo>
                    <a:pt x="40" y="386"/>
                  </a:lnTo>
                  <a:cubicBezTo>
                    <a:pt x="21" y="386"/>
                    <a:pt x="0" y="386"/>
                    <a:pt x="0" y="412"/>
                  </a:cubicBezTo>
                  <a:cubicBezTo>
                    <a:pt x="0" y="437"/>
                    <a:pt x="21" y="437"/>
                    <a:pt x="40" y="437"/>
                  </a:cubicBezTo>
                  <a:lnTo>
                    <a:pt x="370" y="437"/>
                  </a:lnTo>
                  <a:lnTo>
                    <a:pt x="370" y="781"/>
                  </a:lnTo>
                  <a:cubicBezTo>
                    <a:pt x="370" y="798"/>
                    <a:pt x="370" y="823"/>
                    <a:pt x="394" y="823"/>
                  </a:cubicBezTo>
                  <a:cubicBezTo>
                    <a:pt x="418" y="823"/>
                    <a:pt x="418" y="798"/>
                    <a:pt x="418" y="78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4" name="Freeform 23">
              <a:extLst>
                <a:ext uri="{FF2B5EF4-FFF2-40B4-BE49-F238E27FC236}">
                  <a16:creationId xmlns:a16="http://schemas.microsoft.com/office/drawing/2014/main" id="{FE8743A5-1BE5-EA40-A32D-D7ED3FDE5725}"/>
                </a:ext>
              </a:extLst>
            </p:cNvPr>
            <p:cNvSpPr/>
            <p:nvPr/>
          </p:nvSpPr>
          <p:spPr>
            <a:xfrm>
              <a:off x="4502520" y="2440800"/>
              <a:ext cx="223200" cy="291960"/>
            </a:xfrm>
            <a:custGeom>
              <a:avLst/>
              <a:gdLst/>
              <a:ahLst/>
              <a:cxnLst>
                <a:cxn ang="3cd4">
                  <a:pos x="hc" y="t"/>
                </a:cxn>
                <a:cxn ang="cd2">
                  <a:pos x="l" y="vc"/>
                </a:cxn>
                <a:cxn ang="cd4">
                  <a:pos x="hc" y="b"/>
                </a:cxn>
                <a:cxn ang="0">
                  <a:pos x="r" y="vc"/>
                </a:cxn>
              </a:cxnLst>
              <a:rect l="l" t="t" r="r" b="b"/>
              <a:pathLst>
                <a:path w="621" h="812">
                  <a:moveTo>
                    <a:pt x="27" y="232"/>
                  </a:moveTo>
                  <a:cubicBezTo>
                    <a:pt x="72" y="90"/>
                    <a:pt x="201" y="90"/>
                    <a:pt x="214" y="90"/>
                  </a:cubicBezTo>
                  <a:cubicBezTo>
                    <a:pt x="394" y="90"/>
                    <a:pt x="407" y="305"/>
                    <a:pt x="407" y="403"/>
                  </a:cubicBezTo>
                  <a:cubicBezTo>
                    <a:pt x="407" y="479"/>
                    <a:pt x="402" y="498"/>
                    <a:pt x="391" y="524"/>
                  </a:cubicBezTo>
                  <a:cubicBezTo>
                    <a:pt x="367" y="613"/>
                    <a:pt x="332" y="756"/>
                    <a:pt x="332" y="790"/>
                  </a:cubicBezTo>
                  <a:cubicBezTo>
                    <a:pt x="332" y="804"/>
                    <a:pt x="337" y="812"/>
                    <a:pt x="345" y="812"/>
                  </a:cubicBezTo>
                  <a:cubicBezTo>
                    <a:pt x="361" y="812"/>
                    <a:pt x="372" y="784"/>
                    <a:pt x="383" y="736"/>
                  </a:cubicBezTo>
                  <a:cubicBezTo>
                    <a:pt x="412" y="633"/>
                    <a:pt x="423" y="563"/>
                    <a:pt x="428" y="524"/>
                  </a:cubicBezTo>
                  <a:cubicBezTo>
                    <a:pt x="431" y="510"/>
                    <a:pt x="431" y="493"/>
                    <a:pt x="436" y="476"/>
                  </a:cubicBezTo>
                  <a:cubicBezTo>
                    <a:pt x="474" y="356"/>
                    <a:pt x="552" y="171"/>
                    <a:pt x="597" y="73"/>
                  </a:cubicBezTo>
                  <a:cubicBezTo>
                    <a:pt x="605" y="59"/>
                    <a:pt x="621" y="31"/>
                    <a:pt x="621" y="25"/>
                  </a:cubicBezTo>
                  <a:cubicBezTo>
                    <a:pt x="621" y="14"/>
                    <a:pt x="608" y="14"/>
                    <a:pt x="605" y="14"/>
                  </a:cubicBezTo>
                  <a:cubicBezTo>
                    <a:pt x="602" y="14"/>
                    <a:pt x="594" y="14"/>
                    <a:pt x="592" y="22"/>
                  </a:cubicBezTo>
                  <a:cubicBezTo>
                    <a:pt x="530" y="140"/>
                    <a:pt x="482" y="263"/>
                    <a:pt x="436" y="386"/>
                  </a:cubicBezTo>
                  <a:cubicBezTo>
                    <a:pt x="434" y="350"/>
                    <a:pt x="434" y="255"/>
                    <a:pt x="388" y="134"/>
                  </a:cubicBezTo>
                  <a:cubicBezTo>
                    <a:pt x="359" y="62"/>
                    <a:pt x="311" y="0"/>
                    <a:pt x="230" y="0"/>
                  </a:cubicBezTo>
                  <a:cubicBezTo>
                    <a:pt x="83" y="0"/>
                    <a:pt x="0" y="188"/>
                    <a:pt x="0" y="227"/>
                  </a:cubicBezTo>
                  <a:cubicBezTo>
                    <a:pt x="0" y="238"/>
                    <a:pt x="11" y="238"/>
                    <a:pt x="21" y="23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5" name="Freeform 24">
              <a:extLst>
                <a:ext uri="{FF2B5EF4-FFF2-40B4-BE49-F238E27FC236}">
                  <a16:creationId xmlns:a16="http://schemas.microsoft.com/office/drawing/2014/main" id="{3E87CC64-CC85-B842-8C48-C45A779A1256}"/>
                </a:ext>
              </a:extLst>
            </p:cNvPr>
            <p:cNvSpPr/>
            <p:nvPr/>
          </p:nvSpPr>
          <p:spPr>
            <a:xfrm>
              <a:off x="4821840" y="2440800"/>
              <a:ext cx="331200" cy="196200"/>
            </a:xfrm>
            <a:custGeom>
              <a:avLst/>
              <a:gdLst/>
              <a:ahLst/>
              <a:cxnLst>
                <a:cxn ang="3cd4">
                  <a:pos x="hc" y="t"/>
                </a:cxn>
                <a:cxn ang="cd2">
                  <a:pos x="l" y="vc"/>
                </a:cxn>
                <a:cxn ang="cd4">
                  <a:pos x="hc" y="b"/>
                </a:cxn>
                <a:cxn ang="0">
                  <a:pos x="r" y="vc"/>
                </a:cxn>
              </a:cxnLst>
              <a:rect l="l" t="t" r="r" b="b"/>
              <a:pathLst>
                <a:path w="921" h="546">
                  <a:moveTo>
                    <a:pt x="91" y="120"/>
                  </a:moveTo>
                  <a:lnTo>
                    <a:pt x="91" y="454"/>
                  </a:lnTo>
                  <a:cubicBezTo>
                    <a:pt x="91" y="507"/>
                    <a:pt x="78" y="507"/>
                    <a:pt x="0" y="507"/>
                  </a:cubicBezTo>
                  <a:lnTo>
                    <a:pt x="0" y="546"/>
                  </a:lnTo>
                  <a:cubicBezTo>
                    <a:pt x="40" y="546"/>
                    <a:pt x="102" y="543"/>
                    <a:pt x="134" y="543"/>
                  </a:cubicBezTo>
                  <a:cubicBezTo>
                    <a:pt x="163" y="543"/>
                    <a:pt x="225" y="546"/>
                    <a:pt x="265" y="546"/>
                  </a:cubicBezTo>
                  <a:lnTo>
                    <a:pt x="265" y="507"/>
                  </a:lnTo>
                  <a:cubicBezTo>
                    <a:pt x="187" y="507"/>
                    <a:pt x="174" y="507"/>
                    <a:pt x="174" y="454"/>
                  </a:cubicBezTo>
                  <a:lnTo>
                    <a:pt x="174" y="224"/>
                  </a:lnTo>
                  <a:cubicBezTo>
                    <a:pt x="174" y="95"/>
                    <a:pt x="257" y="28"/>
                    <a:pt x="332" y="28"/>
                  </a:cubicBezTo>
                  <a:cubicBezTo>
                    <a:pt x="407" y="28"/>
                    <a:pt x="420" y="95"/>
                    <a:pt x="420" y="165"/>
                  </a:cubicBezTo>
                  <a:lnTo>
                    <a:pt x="420" y="454"/>
                  </a:lnTo>
                  <a:cubicBezTo>
                    <a:pt x="420" y="507"/>
                    <a:pt x="407" y="507"/>
                    <a:pt x="327" y="507"/>
                  </a:cubicBezTo>
                  <a:lnTo>
                    <a:pt x="327" y="546"/>
                  </a:lnTo>
                  <a:cubicBezTo>
                    <a:pt x="370" y="546"/>
                    <a:pt x="428" y="543"/>
                    <a:pt x="461" y="543"/>
                  </a:cubicBezTo>
                  <a:cubicBezTo>
                    <a:pt x="493" y="543"/>
                    <a:pt x="554" y="546"/>
                    <a:pt x="594" y="546"/>
                  </a:cubicBezTo>
                  <a:lnTo>
                    <a:pt x="594" y="507"/>
                  </a:lnTo>
                  <a:cubicBezTo>
                    <a:pt x="514" y="507"/>
                    <a:pt x="501" y="507"/>
                    <a:pt x="501" y="454"/>
                  </a:cubicBezTo>
                  <a:lnTo>
                    <a:pt x="501" y="224"/>
                  </a:lnTo>
                  <a:cubicBezTo>
                    <a:pt x="501" y="95"/>
                    <a:pt x="586" y="28"/>
                    <a:pt x="661" y="28"/>
                  </a:cubicBezTo>
                  <a:cubicBezTo>
                    <a:pt x="734" y="28"/>
                    <a:pt x="747" y="95"/>
                    <a:pt x="747" y="165"/>
                  </a:cubicBezTo>
                  <a:lnTo>
                    <a:pt x="747" y="454"/>
                  </a:lnTo>
                  <a:cubicBezTo>
                    <a:pt x="747" y="507"/>
                    <a:pt x="734" y="507"/>
                    <a:pt x="656" y="507"/>
                  </a:cubicBezTo>
                  <a:lnTo>
                    <a:pt x="656" y="546"/>
                  </a:lnTo>
                  <a:cubicBezTo>
                    <a:pt x="696" y="546"/>
                    <a:pt x="758" y="543"/>
                    <a:pt x="790" y="543"/>
                  </a:cubicBezTo>
                  <a:cubicBezTo>
                    <a:pt x="819" y="543"/>
                    <a:pt x="881" y="546"/>
                    <a:pt x="921" y="546"/>
                  </a:cubicBezTo>
                  <a:lnTo>
                    <a:pt x="921" y="507"/>
                  </a:lnTo>
                  <a:cubicBezTo>
                    <a:pt x="860" y="507"/>
                    <a:pt x="830" y="507"/>
                    <a:pt x="830" y="470"/>
                  </a:cubicBezTo>
                  <a:lnTo>
                    <a:pt x="830" y="235"/>
                  </a:lnTo>
                  <a:cubicBezTo>
                    <a:pt x="830" y="129"/>
                    <a:pt x="830" y="90"/>
                    <a:pt x="793" y="45"/>
                  </a:cubicBezTo>
                  <a:cubicBezTo>
                    <a:pt x="777" y="25"/>
                    <a:pt x="736" y="0"/>
                    <a:pt x="669" y="0"/>
                  </a:cubicBezTo>
                  <a:cubicBezTo>
                    <a:pt x="570" y="0"/>
                    <a:pt x="517" y="73"/>
                    <a:pt x="498" y="120"/>
                  </a:cubicBezTo>
                  <a:cubicBezTo>
                    <a:pt x="482" y="14"/>
                    <a:pt x="394" y="0"/>
                    <a:pt x="340" y="0"/>
                  </a:cubicBezTo>
                  <a:cubicBezTo>
                    <a:pt x="254" y="0"/>
                    <a:pt x="198" y="53"/>
                    <a:pt x="166" y="129"/>
                  </a:cubicBezTo>
                  <a:lnTo>
                    <a:pt x="166" y="0"/>
                  </a:lnTo>
                  <a:lnTo>
                    <a:pt x="0" y="14"/>
                  </a:lnTo>
                  <a:lnTo>
                    <a:pt x="0" y="53"/>
                  </a:lnTo>
                  <a:cubicBezTo>
                    <a:pt x="83" y="53"/>
                    <a:pt x="91" y="62"/>
                    <a:pt x="91" y="12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6" name="Freeform 25">
              <a:extLst>
                <a:ext uri="{FF2B5EF4-FFF2-40B4-BE49-F238E27FC236}">
                  <a16:creationId xmlns:a16="http://schemas.microsoft.com/office/drawing/2014/main" id="{25AEE62A-B4AC-D348-B5B3-09E271A670E2}"/>
                </a:ext>
              </a:extLst>
            </p:cNvPr>
            <p:cNvSpPr/>
            <p:nvPr/>
          </p:nvSpPr>
          <p:spPr>
            <a:xfrm>
              <a:off x="5177520" y="2437560"/>
              <a:ext cx="191520" cy="204120"/>
            </a:xfrm>
            <a:custGeom>
              <a:avLst/>
              <a:gdLst/>
              <a:ahLst/>
              <a:cxnLst>
                <a:cxn ang="3cd4">
                  <a:pos x="hc" y="t"/>
                </a:cxn>
                <a:cxn ang="cd2">
                  <a:pos x="l" y="vc"/>
                </a:cxn>
                <a:cxn ang="cd4">
                  <a:pos x="hc" y="b"/>
                </a:cxn>
                <a:cxn ang="0">
                  <a:pos x="r" y="vc"/>
                </a:cxn>
              </a:cxnLst>
              <a:rect l="l" t="t" r="r" b="b"/>
              <a:pathLst>
                <a:path w="533" h="568">
                  <a:moveTo>
                    <a:pt x="345" y="459"/>
                  </a:moveTo>
                  <a:cubicBezTo>
                    <a:pt x="348" y="510"/>
                    <a:pt x="380" y="560"/>
                    <a:pt x="436" y="560"/>
                  </a:cubicBezTo>
                  <a:cubicBezTo>
                    <a:pt x="461" y="560"/>
                    <a:pt x="533" y="543"/>
                    <a:pt x="533" y="442"/>
                  </a:cubicBezTo>
                  <a:lnTo>
                    <a:pt x="533" y="375"/>
                  </a:lnTo>
                  <a:lnTo>
                    <a:pt x="503" y="375"/>
                  </a:lnTo>
                  <a:lnTo>
                    <a:pt x="503" y="442"/>
                  </a:lnTo>
                  <a:cubicBezTo>
                    <a:pt x="503" y="515"/>
                    <a:pt x="474" y="524"/>
                    <a:pt x="461" y="524"/>
                  </a:cubicBezTo>
                  <a:cubicBezTo>
                    <a:pt x="423" y="524"/>
                    <a:pt x="418" y="468"/>
                    <a:pt x="418" y="462"/>
                  </a:cubicBezTo>
                  <a:lnTo>
                    <a:pt x="418" y="213"/>
                  </a:lnTo>
                  <a:cubicBezTo>
                    <a:pt x="418" y="162"/>
                    <a:pt x="418" y="115"/>
                    <a:pt x="375" y="67"/>
                  </a:cubicBezTo>
                  <a:cubicBezTo>
                    <a:pt x="329" y="20"/>
                    <a:pt x="270" y="0"/>
                    <a:pt x="214" y="0"/>
                  </a:cubicBezTo>
                  <a:cubicBezTo>
                    <a:pt x="115" y="0"/>
                    <a:pt x="35" y="59"/>
                    <a:pt x="35" y="140"/>
                  </a:cubicBezTo>
                  <a:cubicBezTo>
                    <a:pt x="35" y="176"/>
                    <a:pt x="59" y="199"/>
                    <a:pt x="88" y="199"/>
                  </a:cubicBezTo>
                  <a:cubicBezTo>
                    <a:pt x="123" y="199"/>
                    <a:pt x="142" y="174"/>
                    <a:pt x="142" y="140"/>
                  </a:cubicBezTo>
                  <a:cubicBezTo>
                    <a:pt x="142" y="126"/>
                    <a:pt x="137" y="84"/>
                    <a:pt x="83" y="84"/>
                  </a:cubicBezTo>
                  <a:cubicBezTo>
                    <a:pt x="115" y="42"/>
                    <a:pt x="171" y="28"/>
                    <a:pt x="212" y="28"/>
                  </a:cubicBezTo>
                  <a:cubicBezTo>
                    <a:pt x="268" y="28"/>
                    <a:pt x="335" y="76"/>
                    <a:pt x="335" y="185"/>
                  </a:cubicBezTo>
                  <a:lnTo>
                    <a:pt x="335" y="232"/>
                  </a:lnTo>
                  <a:cubicBezTo>
                    <a:pt x="276" y="235"/>
                    <a:pt x="193" y="238"/>
                    <a:pt x="118" y="274"/>
                  </a:cubicBezTo>
                  <a:cubicBezTo>
                    <a:pt x="29" y="316"/>
                    <a:pt x="0" y="381"/>
                    <a:pt x="0" y="437"/>
                  </a:cubicBezTo>
                  <a:cubicBezTo>
                    <a:pt x="0" y="538"/>
                    <a:pt x="115" y="568"/>
                    <a:pt x="190" y="568"/>
                  </a:cubicBezTo>
                  <a:cubicBezTo>
                    <a:pt x="268" y="568"/>
                    <a:pt x="321" y="518"/>
                    <a:pt x="345" y="459"/>
                  </a:cubicBezTo>
                  <a:close/>
                  <a:moveTo>
                    <a:pt x="335" y="258"/>
                  </a:moveTo>
                  <a:lnTo>
                    <a:pt x="335" y="381"/>
                  </a:lnTo>
                  <a:cubicBezTo>
                    <a:pt x="335" y="498"/>
                    <a:pt x="252" y="540"/>
                    <a:pt x="198" y="540"/>
                  </a:cubicBezTo>
                  <a:cubicBezTo>
                    <a:pt x="139" y="540"/>
                    <a:pt x="91" y="496"/>
                    <a:pt x="91" y="434"/>
                  </a:cubicBezTo>
                  <a:cubicBezTo>
                    <a:pt x="91" y="367"/>
                    <a:pt x="142" y="263"/>
                    <a:pt x="335" y="25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 name="Freeform 26">
              <a:extLst>
                <a:ext uri="{FF2B5EF4-FFF2-40B4-BE49-F238E27FC236}">
                  <a16:creationId xmlns:a16="http://schemas.microsoft.com/office/drawing/2014/main" id="{114B80E2-F2DA-5D44-BAB7-AAB5E3CE90D0}"/>
                </a:ext>
              </a:extLst>
            </p:cNvPr>
            <p:cNvSpPr/>
            <p:nvPr/>
          </p:nvSpPr>
          <p:spPr>
            <a:xfrm>
              <a:off x="5375160" y="2445840"/>
              <a:ext cx="213480" cy="191160"/>
            </a:xfrm>
            <a:custGeom>
              <a:avLst/>
              <a:gdLst/>
              <a:ahLst/>
              <a:cxnLst>
                <a:cxn ang="3cd4">
                  <a:pos x="hc" y="t"/>
                </a:cxn>
                <a:cxn ang="cd2">
                  <a:pos x="l" y="vc"/>
                </a:cxn>
                <a:cxn ang="cd4">
                  <a:pos x="hc" y="b"/>
                </a:cxn>
                <a:cxn ang="0">
                  <a:pos x="r" y="vc"/>
                </a:cxn>
              </a:cxnLst>
              <a:rect l="l" t="t" r="r" b="b"/>
              <a:pathLst>
                <a:path w="594" h="532">
                  <a:moveTo>
                    <a:pt x="324" y="244"/>
                  </a:moveTo>
                  <a:cubicBezTo>
                    <a:pt x="361" y="196"/>
                    <a:pt x="404" y="134"/>
                    <a:pt x="434" y="104"/>
                  </a:cubicBezTo>
                  <a:cubicBezTo>
                    <a:pt x="471" y="59"/>
                    <a:pt x="519" y="39"/>
                    <a:pt x="573" y="39"/>
                  </a:cubicBezTo>
                  <a:lnTo>
                    <a:pt x="573" y="0"/>
                  </a:lnTo>
                  <a:cubicBezTo>
                    <a:pt x="544" y="3"/>
                    <a:pt x="509" y="3"/>
                    <a:pt x="477" y="3"/>
                  </a:cubicBezTo>
                  <a:cubicBezTo>
                    <a:pt x="442" y="3"/>
                    <a:pt x="380" y="0"/>
                    <a:pt x="364" y="0"/>
                  </a:cubicBezTo>
                  <a:lnTo>
                    <a:pt x="364" y="39"/>
                  </a:lnTo>
                  <a:cubicBezTo>
                    <a:pt x="388" y="42"/>
                    <a:pt x="399" y="56"/>
                    <a:pt x="399" y="76"/>
                  </a:cubicBezTo>
                  <a:cubicBezTo>
                    <a:pt x="399" y="95"/>
                    <a:pt x="386" y="112"/>
                    <a:pt x="380" y="120"/>
                  </a:cubicBezTo>
                  <a:lnTo>
                    <a:pt x="308" y="216"/>
                  </a:lnTo>
                  <a:lnTo>
                    <a:pt x="214" y="92"/>
                  </a:lnTo>
                  <a:cubicBezTo>
                    <a:pt x="204" y="78"/>
                    <a:pt x="204" y="76"/>
                    <a:pt x="204" y="70"/>
                  </a:cubicBezTo>
                  <a:cubicBezTo>
                    <a:pt x="204" y="50"/>
                    <a:pt x="222" y="39"/>
                    <a:pt x="246" y="39"/>
                  </a:cubicBezTo>
                  <a:lnTo>
                    <a:pt x="246" y="0"/>
                  </a:lnTo>
                  <a:cubicBezTo>
                    <a:pt x="214" y="0"/>
                    <a:pt x="137" y="3"/>
                    <a:pt x="118" y="3"/>
                  </a:cubicBezTo>
                  <a:cubicBezTo>
                    <a:pt x="94" y="3"/>
                    <a:pt x="37" y="3"/>
                    <a:pt x="5" y="0"/>
                  </a:cubicBezTo>
                  <a:lnTo>
                    <a:pt x="5" y="39"/>
                  </a:lnTo>
                  <a:cubicBezTo>
                    <a:pt x="88" y="39"/>
                    <a:pt x="91" y="39"/>
                    <a:pt x="145" y="115"/>
                  </a:cubicBezTo>
                  <a:lnTo>
                    <a:pt x="262" y="274"/>
                  </a:lnTo>
                  <a:lnTo>
                    <a:pt x="150" y="420"/>
                  </a:lnTo>
                  <a:cubicBezTo>
                    <a:pt x="94" y="493"/>
                    <a:pt x="24" y="496"/>
                    <a:pt x="0" y="496"/>
                  </a:cubicBezTo>
                  <a:lnTo>
                    <a:pt x="0" y="532"/>
                  </a:lnTo>
                  <a:cubicBezTo>
                    <a:pt x="29" y="529"/>
                    <a:pt x="67" y="529"/>
                    <a:pt x="99" y="529"/>
                  </a:cubicBezTo>
                  <a:cubicBezTo>
                    <a:pt x="131" y="529"/>
                    <a:pt x="182" y="532"/>
                    <a:pt x="212" y="532"/>
                  </a:cubicBezTo>
                  <a:lnTo>
                    <a:pt x="212" y="496"/>
                  </a:lnTo>
                  <a:cubicBezTo>
                    <a:pt x="185" y="490"/>
                    <a:pt x="177" y="476"/>
                    <a:pt x="177" y="456"/>
                  </a:cubicBezTo>
                  <a:cubicBezTo>
                    <a:pt x="177" y="428"/>
                    <a:pt x="212" y="389"/>
                    <a:pt x="281" y="300"/>
                  </a:cubicBezTo>
                  <a:lnTo>
                    <a:pt x="372" y="423"/>
                  </a:lnTo>
                  <a:cubicBezTo>
                    <a:pt x="383" y="437"/>
                    <a:pt x="396" y="456"/>
                    <a:pt x="396" y="465"/>
                  </a:cubicBezTo>
                  <a:cubicBezTo>
                    <a:pt x="396" y="476"/>
                    <a:pt x="386" y="493"/>
                    <a:pt x="353" y="496"/>
                  </a:cubicBezTo>
                  <a:lnTo>
                    <a:pt x="353" y="532"/>
                  </a:lnTo>
                  <a:cubicBezTo>
                    <a:pt x="391" y="532"/>
                    <a:pt x="455" y="529"/>
                    <a:pt x="482" y="529"/>
                  </a:cubicBezTo>
                  <a:cubicBezTo>
                    <a:pt x="514" y="529"/>
                    <a:pt x="560" y="529"/>
                    <a:pt x="594" y="532"/>
                  </a:cubicBezTo>
                  <a:lnTo>
                    <a:pt x="594" y="496"/>
                  </a:lnTo>
                  <a:cubicBezTo>
                    <a:pt x="533" y="496"/>
                    <a:pt x="511" y="493"/>
                    <a:pt x="485" y="45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8" name="Freeform 27">
              <a:extLst>
                <a:ext uri="{FF2B5EF4-FFF2-40B4-BE49-F238E27FC236}">
                  <a16:creationId xmlns:a16="http://schemas.microsoft.com/office/drawing/2014/main" id="{CD5C79ED-1CFC-B64D-9F8C-68761EA90FC1}"/>
                </a:ext>
              </a:extLst>
            </p:cNvPr>
            <p:cNvSpPr/>
            <p:nvPr/>
          </p:nvSpPr>
          <p:spPr>
            <a:xfrm>
              <a:off x="5070600" y="2785320"/>
              <a:ext cx="151920" cy="140760"/>
            </a:xfrm>
            <a:custGeom>
              <a:avLst/>
              <a:gdLst/>
              <a:ahLst/>
              <a:cxnLst>
                <a:cxn ang="3cd4">
                  <a:pos x="hc" y="t"/>
                </a:cxn>
                <a:cxn ang="cd2">
                  <a:pos x="l" y="vc"/>
                </a:cxn>
                <a:cxn ang="cd4">
                  <a:pos x="hc" y="b"/>
                </a:cxn>
                <a:cxn ang="0">
                  <a:pos x="r" y="vc"/>
                </a:cxn>
              </a:cxnLst>
              <a:rect l="l" t="t" r="r" b="b"/>
              <a:pathLst>
                <a:path w="423" h="392">
                  <a:moveTo>
                    <a:pt x="300" y="50"/>
                  </a:moveTo>
                  <a:cubicBezTo>
                    <a:pt x="281" y="22"/>
                    <a:pt x="254" y="0"/>
                    <a:pt x="214" y="0"/>
                  </a:cubicBezTo>
                  <a:cubicBezTo>
                    <a:pt x="107" y="0"/>
                    <a:pt x="0" y="123"/>
                    <a:pt x="0" y="246"/>
                  </a:cubicBezTo>
                  <a:cubicBezTo>
                    <a:pt x="0" y="330"/>
                    <a:pt x="54" y="392"/>
                    <a:pt x="126" y="392"/>
                  </a:cubicBezTo>
                  <a:cubicBezTo>
                    <a:pt x="169" y="392"/>
                    <a:pt x="209" y="364"/>
                    <a:pt x="244" y="330"/>
                  </a:cubicBezTo>
                  <a:cubicBezTo>
                    <a:pt x="260" y="384"/>
                    <a:pt x="305" y="392"/>
                    <a:pt x="329" y="392"/>
                  </a:cubicBezTo>
                  <a:cubicBezTo>
                    <a:pt x="359" y="392"/>
                    <a:pt x="378" y="372"/>
                    <a:pt x="394" y="344"/>
                  </a:cubicBezTo>
                  <a:cubicBezTo>
                    <a:pt x="412" y="311"/>
                    <a:pt x="423" y="263"/>
                    <a:pt x="423" y="258"/>
                  </a:cubicBezTo>
                  <a:cubicBezTo>
                    <a:pt x="423" y="246"/>
                    <a:pt x="412" y="246"/>
                    <a:pt x="410" y="246"/>
                  </a:cubicBezTo>
                  <a:cubicBezTo>
                    <a:pt x="399" y="246"/>
                    <a:pt x="396" y="252"/>
                    <a:pt x="391" y="274"/>
                  </a:cubicBezTo>
                  <a:cubicBezTo>
                    <a:pt x="380" y="316"/>
                    <a:pt x="364" y="367"/>
                    <a:pt x="329" y="367"/>
                  </a:cubicBezTo>
                  <a:cubicBezTo>
                    <a:pt x="308" y="367"/>
                    <a:pt x="303" y="347"/>
                    <a:pt x="303" y="325"/>
                  </a:cubicBezTo>
                  <a:cubicBezTo>
                    <a:pt x="303" y="311"/>
                    <a:pt x="311" y="277"/>
                    <a:pt x="316" y="255"/>
                  </a:cubicBezTo>
                  <a:cubicBezTo>
                    <a:pt x="321" y="232"/>
                    <a:pt x="329" y="196"/>
                    <a:pt x="335" y="176"/>
                  </a:cubicBezTo>
                  <a:lnTo>
                    <a:pt x="351" y="112"/>
                  </a:lnTo>
                  <a:cubicBezTo>
                    <a:pt x="356" y="90"/>
                    <a:pt x="364" y="48"/>
                    <a:pt x="364" y="45"/>
                  </a:cubicBezTo>
                  <a:cubicBezTo>
                    <a:pt x="364" y="25"/>
                    <a:pt x="351" y="17"/>
                    <a:pt x="337" y="17"/>
                  </a:cubicBezTo>
                  <a:cubicBezTo>
                    <a:pt x="324" y="17"/>
                    <a:pt x="305" y="28"/>
                    <a:pt x="300" y="50"/>
                  </a:cubicBezTo>
                  <a:close/>
                  <a:moveTo>
                    <a:pt x="246" y="274"/>
                  </a:moveTo>
                  <a:cubicBezTo>
                    <a:pt x="241" y="300"/>
                    <a:pt x="222" y="316"/>
                    <a:pt x="204" y="333"/>
                  </a:cubicBezTo>
                  <a:cubicBezTo>
                    <a:pt x="195" y="339"/>
                    <a:pt x="163" y="367"/>
                    <a:pt x="129" y="367"/>
                  </a:cubicBezTo>
                  <a:cubicBezTo>
                    <a:pt x="96" y="367"/>
                    <a:pt x="67" y="344"/>
                    <a:pt x="67" y="283"/>
                  </a:cubicBezTo>
                  <a:cubicBezTo>
                    <a:pt x="67" y="238"/>
                    <a:pt x="91" y="140"/>
                    <a:pt x="110" y="106"/>
                  </a:cubicBezTo>
                  <a:cubicBezTo>
                    <a:pt x="147" y="36"/>
                    <a:pt x="190" y="25"/>
                    <a:pt x="214" y="25"/>
                  </a:cubicBezTo>
                  <a:cubicBezTo>
                    <a:pt x="270" y="25"/>
                    <a:pt x="287" y="90"/>
                    <a:pt x="287" y="101"/>
                  </a:cubicBezTo>
                  <a:cubicBezTo>
                    <a:pt x="287" y="104"/>
                    <a:pt x="287" y="109"/>
                    <a:pt x="284" y="11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9" name="Freeform 28">
              <a:extLst>
                <a:ext uri="{FF2B5EF4-FFF2-40B4-BE49-F238E27FC236}">
                  <a16:creationId xmlns:a16="http://schemas.microsoft.com/office/drawing/2014/main" id="{2EC29447-980A-FC4A-8FF8-F3707097A5FB}"/>
                </a:ext>
              </a:extLst>
            </p:cNvPr>
            <p:cNvSpPr/>
            <p:nvPr/>
          </p:nvSpPr>
          <p:spPr>
            <a:xfrm>
              <a:off x="5255640" y="2709719"/>
              <a:ext cx="59400" cy="115560"/>
            </a:xfrm>
            <a:custGeom>
              <a:avLst/>
              <a:gdLst/>
              <a:ahLst/>
              <a:cxnLst>
                <a:cxn ang="3cd4">
                  <a:pos x="hc" y="t"/>
                </a:cxn>
                <a:cxn ang="cd2">
                  <a:pos x="l" y="vc"/>
                </a:cxn>
                <a:cxn ang="cd4">
                  <a:pos x="hc" y="b"/>
                </a:cxn>
                <a:cxn ang="0">
                  <a:pos x="r" y="vc"/>
                </a:cxn>
              </a:cxnLst>
              <a:rect l="l" t="t" r="r" b="b"/>
              <a:pathLst>
                <a:path w="166" h="322">
                  <a:moveTo>
                    <a:pt x="161" y="59"/>
                  </a:moveTo>
                  <a:cubicBezTo>
                    <a:pt x="161" y="59"/>
                    <a:pt x="166" y="45"/>
                    <a:pt x="166" y="36"/>
                  </a:cubicBezTo>
                  <a:cubicBezTo>
                    <a:pt x="166" y="14"/>
                    <a:pt x="147" y="0"/>
                    <a:pt x="129" y="0"/>
                  </a:cubicBezTo>
                  <a:cubicBezTo>
                    <a:pt x="104" y="0"/>
                    <a:pt x="96" y="20"/>
                    <a:pt x="94" y="28"/>
                  </a:cubicBezTo>
                  <a:lnTo>
                    <a:pt x="3" y="297"/>
                  </a:lnTo>
                  <a:cubicBezTo>
                    <a:pt x="0" y="305"/>
                    <a:pt x="0" y="305"/>
                    <a:pt x="0" y="308"/>
                  </a:cubicBezTo>
                  <a:cubicBezTo>
                    <a:pt x="0" y="316"/>
                    <a:pt x="24" y="322"/>
                    <a:pt x="27" y="322"/>
                  </a:cubicBezTo>
                  <a:cubicBezTo>
                    <a:pt x="32" y="322"/>
                    <a:pt x="32" y="319"/>
                    <a:pt x="35" y="31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0" name="Freeform 29">
              <a:extLst>
                <a:ext uri="{FF2B5EF4-FFF2-40B4-BE49-F238E27FC236}">
                  <a16:creationId xmlns:a16="http://schemas.microsoft.com/office/drawing/2014/main" id="{F4C985EC-AEE1-C349-A73F-52F0CE07C57D}"/>
                </a:ext>
              </a:extLst>
            </p:cNvPr>
            <p:cNvSpPr/>
            <p:nvPr/>
          </p:nvSpPr>
          <p:spPr>
            <a:xfrm>
              <a:off x="5687279" y="2323800"/>
              <a:ext cx="293760" cy="398880"/>
            </a:xfrm>
            <a:custGeom>
              <a:avLst/>
              <a:gdLst/>
              <a:ahLst/>
              <a:cxnLst>
                <a:cxn ang="3cd4">
                  <a:pos x="hc" y="t"/>
                </a:cxn>
                <a:cxn ang="cd2">
                  <a:pos x="l" y="vc"/>
                </a:cxn>
                <a:cxn ang="cd4">
                  <a:pos x="hc" y="b"/>
                </a:cxn>
                <a:cxn ang="0">
                  <a:pos x="r" y="vc"/>
                </a:cxn>
              </a:cxnLst>
              <a:rect l="l" t="t" r="r" b="b"/>
              <a:pathLst>
                <a:path w="817" h="1109">
                  <a:moveTo>
                    <a:pt x="458" y="862"/>
                  </a:moveTo>
                  <a:cubicBezTo>
                    <a:pt x="643" y="790"/>
                    <a:pt x="817" y="568"/>
                    <a:pt x="817" y="330"/>
                  </a:cubicBezTo>
                  <a:cubicBezTo>
                    <a:pt x="817" y="134"/>
                    <a:pt x="691" y="0"/>
                    <a:pt x="514" y="0"/>
                  </a:cubicBezTo>
                  <a:cubicBezTo>
                    <a:pt x="260" y="0"/>
                    <a:pt x="0" y="280"/>
                    <a:pt x="0" y="568"/>
                  </a:cubicBezTo>
                  <a:cubicBezTo>
                    <a:pt x="0" y="773"/>
                    <a:pt x="131" y="896"/>
                    <a:pt x="303" y="896"/>
                  </a:cubicBezTo>
                  <a:cubicBezTo>
                    <a:pt x="332" y="896"/>
                    <a:pt x="372" y="890"/>
                    <a:pt x="418" y="879"/>
                  </a:cubicBezTo>
                  <a:cubicBezTo>
                    <a:pt x="412" y="955"/>
                    <a:pt x="412" y="958"/>
                    <a:pt x="412" y="974"/>
                  </a:cubicBezTo>
                  <a:cubicBezTo>
                    <a:pt x="412" y="1014"/>
                    <a:pt x="412" y="1109"/>
                    <a:pt x="511" y="1109"/>
                  </a:cubicBezTo>
                  <a:cubicBezTo>
                    <a:pt x="651" y="1109"/>
                    <a:pt x="707" y="882"/>
                    <a:pt x="707" y="871"/>
                  </a:cubicBezTo>
                  <a:cubicBezTo>
                    <a:pt x="707" y="860"/>
                    <a:pt x="699" y="857"/>
                    <a:pt x="696" y="857"/>
                  </a:cubicBezTo>
                  <a:cubicBezTo>
                    <a:pt x="685" y="857"/>
                    <a:pt x="683" y="862"/>
                    <a:pt x="680" y="871"/>
                  </a:cubicBezTo>
                  <a:cubicBezTo>
                    <a:pt x="653" y="958"/>
                    <a:pt x="584" y="988"/>
                    <a:pt x="544" y="988"/>
                  </a:cubicBezTo>
                  <a:cubicBezTo>
                    <a:pt x="487" y="988"/>
                    <a:pt x="471" y="955"/>
                    <a:pt x="458" y="862"/>
                  </a:cubicBezTo>
                  <a:close/>
                  <a:moveTo>
                    <a:pt x="236" y="851"/>
                  </a:moveTo>
                  <a:cubicBezTo>
                    <a:pt x="145" y="815"/>
                    <a:pt x="104" y="717"/>
                    <a:pt x="104" y="608"/>
                  </a:cubicBezTo>
                  <a:cubicBezTo>
                    <a:pt x="104" y="521"/>
                    <a:pt x="134" y="347"/>
                    <a:pt x="225" y="213"/>
                  </a:cubicBezTo>
                  <a:cubicBezTo>
                    <a:pt x="311" y="87"/>
                    <a:pt x="420" y="31"/>
                    <a:pt x="509" y="31"/>
                  </a:cubicBezTo>
                  <a:cubicBezTo>
                    <a:pt x="627" y="31"/>
                    <a:pt x="712" y="126"/>
                    <a:pt x="712" y="291"/>
                  </a:cubicBezTo>
                  <a:cubicBezTo>
                    <a:pt x="712" y="414"/>
                    <a:pt x="651" y="703"/>
                    <a:pt x="453" y="820"/>
                  </a:cubicBezTo>
                  <a:cubicBezTo>
                    <a:pt x="447" y="776"/>
                    <a:pt x="436" y="686"/>
                    <a:pt x="348" y="686"/>
                  </a:cubicBezTo>
                  <a:cubicBezTo>
                    <a:pt x="287" y="686"/>
                    <a:pt x="230" y="748"/>
                    <a:pt x="230" y="812"/>
                  </a:cubicBezTo>
                  <a:cubicBezTo>
                    <a:pt x="230" y="837"/>
                    <a:pt x="236" y="851"/>
                    <a:pt x="236" y="851"/>
                  </a:cubicBezTo>
                  <a:close/>
                  <a:moveTo>
                    <a:pt x="308" y="865"/>
                  </a:moveTo>
                  <a:cubicBezTo>
                    <a:pt x="292" y="865"/>
                    <a:pt x="254" y="865"/>
                    <a:pt x="254" y="812"/>
                  </a:cubicBezTo>
                  <a:cubicBezTo>
                    <a:pt x="254" y="764"/>
                    <a:pt x="300" y="714"/>
                    <a:pt x="348" y="714"/>
                  </a:cubicBezTo>
                  <a:cubicBezTo>
                    <a:pt x="399" y="714"/>
                    <a:pt x="420" y="745"/>
                    <a:pt x="420" y="818"/>
                  </a:cubicBezTo>
                  <a:cubicBezTo>
                    <a:pt x="420" y="837"/>
                    <a:pt x="420" y="837"/>
                    <a:pt x="410" y="843"/>
                  </a:cubicBezTo>
                  <a:cubicBezTo>
                    <a:pt x="378" y="857"/>
                    <a:pt x="343" y="865"/>
                    <a:pt x="308" y="86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1" name="Freeform 30">
              <a:extLst>
                <a:ext uri="{FF2B5EF4-FFF2-40B4-BE49-F238E27FC236}">
                  <a16:creationId xmlns:a16="http://schemas.microsoft.com/office/drawing/2014/main" id="{48535F07-4D63-E342-9546-E9A69D7CC53F}"/>
                </a:ext>
              </a:extLst>
            </p:cNvPr>
            <p:cNvSpPr/>
            <p:nvPr/>
          </p:nvSpPr>
          <p:spPr>
            <a:xfrm>
              <a:off x="6014160" y="2565719"/>
              <a:ext cx="217440" cy="140760"/>
            </a:xfrm>
            <a:custGeom>
              <a:avLst/>
              <a:gdLst/>
              <a:ahLst/>
              <a:cxnLst>
                <a:cxn ang="3cd4">
                  <a:pos x="hc" y="t"/>
                </a:cxn>
                <a:cxn ang="cd2">
                  <a:pos x="l" y="vc"/>
                </a:cxn>
                <a:cxn ang="cd4">
                  <a:pos x="hc" y="b"/>
                </a:cxn>
                <a:cxn ang="0">
                  <a:pos x="r" y="vc"/>
                </a:cxn>
              </a:cxnLst>
              <a:rect l="l" t="t" r="r" b="b"/>
              <a:pathLst>
                <a:path w="605" h="392">
                  <a:moveTo>
                    <a:pt x="396" y="106"/>
                  </a:moveTo>
                  <a:cubicBezTo>
                    <a:pt x="402" y="84"/>
                    <a:pt x="412" y="42"/>
                    <a:pt x="412" y="36"/>
                  </a:cubicBezTo>
                  <a:cubicBezTo>
                    <a:pt x="412" y="20"/>
                    <a:pt x="399" y="8"/>
                    <a:pt x="386" y="8"/>
                  </a:cubicBezTo>
                  <a:cubicBezTo>
                    <a:pt x="370" y="8"/>
                    <a:pt x="353" y="20"/>
                    <a:pt x="348" y="34"/>
                  </a:cubicBezTo>
                  <a:cubicBezTo>
                    <a:pt x="345" y="42"/>
                    <a:pt x="337" y="78"/>
                    <a:pt x="332" y="101"/>
                  </a:cubicBezTo>
                  <a:cubicBezTo>
                    <a:pt x="321" y="148"/>
                    <a:pt x="321" y="151"/>
                    <a:pt x="308" y="199"/>
                  </a:cubicBezTo>
                  <a:cubicBezTo>
                    <a:pt x="297" y="246"/>
                    <a:pt x="297" y="255"/>
                    <a:pt x="295" y="280"/>
                  </a:cubicBezTo>
                  <a:cubicBezTo>
                    <a:pt x="300" y="297"/>
                    <a:pt x="292" y="314"/>
                    <a:pt x="273" y="339"/>
                  </a:cubicBezTo>
                  <a:cubicBezTo>
                    <a:pt x="262" y="353"/>
                    <a:pt x="244" y="367"/>
                    <a:pt x="217" y="367"/>
                  </a:cubicBezTo>
                  <a:cubicBezTo>
                    <a:pt x="185" y="367"/>
                    <a:pt x="142" y="356"/>
                    <a:pt x="142" y="288"/>
                  </a:cubicBezTo>
                  <a:cubicBezTo>
                    <a:pt x="142" y="244"/>
                    <a:pt x="166" y="179"/>
                    <a:pt x="182" y="134"/>
                  </a:cubicBezTo>
                  <a:cubicBezTo>
                    <a:pt x="195" y="98"/>
                    <a:pt x="198" y="90"/>
                    <a:pt x="198" y="76"/>
                  </a:cubicBezTo>
                  <a:cubicBezTo>
                    <a:pt x="198" y="34"/>
                    <a:pt x="166" y="0"/>
                    <a:pt x="120" y="0"/>
                  </a:cubicBezTo>
                  <a:cubicBezTo>
                    <a:pt x="37" y="0"/>
                    <a:pt x="0" y="118"/>
                    <a:pt x="0" y="134"/>
                  </a:cubicBezTo>
                  <a:cubicBezTo>
                    <a:pt x="0" y="146"/>
                    <a:pt x="11" y="146"/>
                    <a:pt x="13" y="146"/>
                  </a:cubicBezTo>
                  <a:cubicBezTo>
                    <a:pt x="27" y="146"/>
                    <a:pt x="27" y="140"/>
                    <a:pt x="29" y="132"/>
                  </a:cubicBezTo>
                  <a:cubicBezTo>
                    <a:pt x="51" y="59"/>
                    <a:pt x="86" y="25"/>
                    <a:pt x="118" y="25"/>
                  </a:cubicBezTo>
                  <a:cubicBezTo>
                    <a:pt x="131" y="25"/>
                    <a:pt x="139" y="34"/>
                    <a:pt x="139" y="56"/>
                  </a:cubicBezTo>
                  <a:cubicBezTo>
                    <a:pt x="139" y="76"/>
                    <a:pt x="131" y="95"/>
                    <a:pt x="129" y="106"/>
                  </a:cubicBezTo>
                  <a:cubicBezTo>
                    <a:pt x="80" y="232"/>
                    <a:pt x="80" y="249"/>
                    <a:pt x="80" y="277"/>
                  </a:cubicBezTo>
                  <a:cubicBezTo>
                    <a:pt x="80" y="378"/>
                    <a:pt x="169" y="392"/>
                    <a:pt x="214" y="392"/>
                  </a:cubicBezTo>
                  <a:cubicBezTo>
                    <a:pt x="230" y="392"/>
                    <a:pt x="270" y="392"/>
                    <a:pt x="308" y="333"/>
                  </a:cubicBezTo>
                  <a:cubicBezTo>
                    <a:pt x="327" y="372"/>
                    <a:pt x="372" y="392"/>
                    <a:pt x="423" y="392"/>
                  </a:cubicBezTo>
                  <a:cubicBezTo>
                    <a:pt x="495" y="392"/>
                    <a:pt x="533" y="325"/>
                    <a:pt x="549" y="288"/>
                  </a:cubicBezTo>
                  <a:cubicBezTo>
                    <a:pt x="584" y="216"/>
                    <a:pt x="605" y="109"/>
                    <a:pt x="605" y="67"/>
                  </a:cubicBezTo>
                  <a:cubicBezTo>
                    <a:pt x="605" y="3"/>
                    <a:pt x="570" y="0"/>
                    <a:pt x="565" y="0"/>
                  </a:cubicBezTo>
                  <a:cubicBezTo>
                    <a:pt x="544" y="0"/>
                    <a:pt x="519" y="22"/>
                    <a:pt x="519" y="45"/>
                  </a:cubicBezTo>
                  <a:cubicBezTo>
                    <a:pt x="519" y="62"/>
                    <a:pt x="528" y="67"/>
                    <a:pt x="536" y="73"/>
                  </a:cubicBezTo>
                  <a:cubicBezTo>
                    <a:pt x="554" y="90"/>
                    <a:pt x="565" y="115"/>
                    <a:pt x="565" y="143"/>
                  </a:cubicBezTo>
                  <a:cubicBezTo>
                    <a:pt x="565" y="154"/>
                    <a:pt x="530" y="367"/>
                    <a:pt x="426" y="367"/>
                  </a:cubicBezTo>
                  <a:cubicBezTo>
                    <a:pt x="359" y="367"/>
                    <a:pt x="359" y="305"/>
                    <a:pt x="359" y="291"/>
                  </a:cubicBezTo>
                  <a:cubicBezTo>
                    <a:pt x="359" y="266"/>
                    <a:pt x="361" y="252"/>
                    <a:pt x="372" y="20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2" name="Freeform 31">
              <a:extLst>
                <a:ext uri="{FF2B5EF4-FFF2-40B4-BE49-F238E27FC236}">
                  <a16:creationId xmlns:a16="http://schemas.microsoft.com/office/drawing/2014/main" id="{004B1D88-F9F5-A84B-BF25-E2DA6326BC45}"/>
                </a:ext>
              </a:extLst>
            </p:cNvPr>
            <p:cNvSpPr/>
            <p:nvPr/>
          </p:nvSpPr>
          <p:spPr>
            <a:xfrm>
              <a:off x="6315840" y="2304720"/>
              <a:ext cx="99000" cy="443159"/>
            </a:xfrm>
            <a:custGeom>
              <a:avLst/>
              <a:gdLst/>
              <a:ahLst/>
              <a:cxnLst>
                <a:cxn ang="3cd4">
                  <a:pos x="hc" y="t"/>
                </a:cxn>
                <a:cxn ang="cd2">
                  <a:pos x="l" y="vc"/>
                </a:cxn>
                <a:cxn ang="cd4">
                  <a:pos x="hc" y="b"/>
                </a:cxn>
                <a:cxn ang="0">
                  <a:pos x="r" y="vc"/>
                </a:cxn>
              </a:cxnLst>
              <a:rect l="l" t="t" r="r" b="b"/>
              <a:pathLst>
                <a:path w="276" h="1232">
                  <a:moveTo>
                    <a:pt x="276" y="1221"/>
                  </a:moveTo>
                  <a:cubicBezTo>
                    <a:pt x="276" y="1218"/>
                    <a:pt x="276" y="1215"/>
                    <a:pt x="254" y="1193"/>
                  </a:cubicBezTo>
                  <a:cubicBezTo>
                    <a:pt x="107" y="1039"/>
                    <a:pt x="70" y="806"/>
                    <a:pt x="70" y="616"/>
                  </a:cubicBezTo>
                  <a:cubicBezTo>
                    <a:pt x="70" y="403"/>
                    <a:pt x="115" y="188"/>
                    <a:pt x="260" y="34"/>
                  </a:cubicBezTo>
                  <a:cubicBezTo>
                    <a:pt x="276" y="20"/>
                    <a:pt x="276" y="17"/>
                    <a:pt x="276" y="11"/>
                  </a:cubicBezTo>
                  <a:cubicBezTo>
                    <a:pt x="276" y="3"/>
                    <a:pt x="270" y="0"/>
                    <a:pt x="262" y="0"/>
                  </a:cubicBezTo>
                  <a:cubicBezTo>
                    <a:pt x="252" y="0"/>
                    <a:pt x="145" y="84"/>
                    <a:pt x="75" y="241"/>
                  </a:cubicBezTo>
                  <a:cubicBezTo>
                    <a:pt x="13" y="375"/>
                    <a:pt x="0" y="512"/>
                    <a:pt x="0" y="616"/>
                  </a:cubicBezTo>
                  <a:cubicBezTo>
                    <a:pt x="0" y="714"/>
                    <a:pt x="13" y="862"/>
                    <a:pt x="78" y="1002"/>
                  </a:cubicBezTo>
                  <a:cubicBezTo>
                    <a:pt x="150" y="1154"/>
                    <a:pt x="252" y="1232"/>
                    <a:pt x="262" y="1232"/>
                  </a:cubicBezTo>
                  <a:cubicBezTo>
                    <a:pt x="270" y="1232"/>
                    <a:pt x="276" y="1229"/>
                    <a:pt x="276" y="12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3" name="Freeform 32">
              <a:extLst>
                <a:ext uri="{FF2B5EF4-FFF2-40B4-BE49-F238E27FC236}">
                  <a16:creationId xmlns:a16="http://schemas.microsoft.com/office/drawing/2014/main" id="{3784B14B-316C-4A4F-A2EE-A3A0632D1ACD}"/>
                </a:ext>
              </a:extLst>
            </p:cNvPr>
            <p:cNvSpPr/>
            <p:nvPr/>
          </p:nvSpPr>
          <p:spPr>
            <a:xfrm>
              <a:off x="6460559" y="2440800"/>
              <a:ext cx="156600" cy="201240"/>
            </a:xfrm>
            <a:custGeom>
              <a:avLst/>
              <a:gdLst/>
              <a:ahLst/>
              <a:cxnLst>
                <a:cxn ang="3cd4">
                  <a:pos x="hc" y="t"/>
                </a:cxn>
                <a:cxn ang="cd2">
                  <a:pos x="l" y="vc"/>
                </a:cxn>
                <a:cxn ang="cd4">
                  <a:pos x="hc" y="b"/>
                </a:cxn>
                <a:cxn ang="0">
                  <a:pos x="r" y="vc"/>
                </a:cxn>
              </a:cxnLst>
              <a:rect l="l" t="t" r="r" b="b"/>
              <a:pathLst>
                <a:path w="436" h="560">
                  <a:moveTo>
                    <a:pt x="402" y="84"/>
                  </a:moveTo>
                  <a:cubicBezTo>
                    <a:pt x="367" y="84"/>
                    <a:pt x="345" y="112"/>
                    <a:pt x="345" y="140"/>
                  </a:cubicBezTo>
                  <a:cubicBezTo>
                    <a:pt x="345" y="157"/>
                    <a:pt x="356" y="176"/>
                    <a:pt x="380" y="176"/>
                  </a:cubicBezTo>
                  <a:cubicBezTo>
                    <a:pt x="407" y="176"/>
                    <a:pt x="436" y="154"/>
                    <a:pt x="436" y="106"/>
                  </a:cubicBezTo>
                  <a:cubicBezTo>
                    <a:pt x="436" y="50"/>
                    <a:pt x="386" y="0"/>
                    <a:pt x="295" y="0"/>
                  </a:cubicBezTo>
                  <a:cubicBezTo>
                    <a:pt x="139" y="0"/>
                    <a:pt x="94" y="126"/>
                    <a:pt x="94" y="179"/>
                  </a:cubicBezTo>
                  <a:cubicBezTo>
                    <a:pt x="94" y="277"/>
                    <a:pt x="182" y="297"/>
                    <a:pt x="217" y="302"/>
                  </a:cubicBezTo>
                  <a:cubicBezTo>
                    <a:pt x="278" y="316"/>
                    <a:pt x="340" y="328"/>
                    <a:pt x="340" y="398"/>
                  </a:cubicBezTo>
                  <a:cubicBezTo>
                    <a:pt x="340" y="428"/>
                    <a:pt x="313" y="532"/>
                    <a:pt x="171" y="532"/>
                  </a:cubicBezTo>
                  <a:cubicBezTo>
                    <a:pt x="153" y="532"/>
                    <a:pt x="62" y="532"/>
                    <a:pt x="35" y="468"/>
                  </a:cubicBezTo>
                  <a:cubicBezTo>
                    <a:pt x="80" y="473"/>
                    <a:pt x="110" y="437"/>
                    <a:pt x="110" y="400"/>
                  </a:cubicBezTo>
                  <a:cubicBezTo>
                    <a:pt x="110" y="372"/>
                    <a:pt x="91" y="358"/>
                    <a:pt x="67" y="358"/>
                  </a:cubicBezTo>
                  <a:cubicBezTo>
                    <a:pt x="35" y="358"/>
                    <a:pt x="0" y="384"/>
                    <a:pt x="0" y="440"/>
                  </a:cubicBezTo>
                  <a:cubicBezTo>
                    <a:pt x="0" y="510"/>
                    <a:pt x="67" y="560"/>
                    <a:pt x="169" y="560"/>
                  </a:cubicBezTo>
                  <a:cubicBezTo>
                    <a:pt x="361" y="560"/>
                    <a:pt x="407" y="412"/>
                    <a:pt x="407" y="356"/>
                  </a:cubicBezTo>
                  <a:cubicBezTo>
                    <a:pt x="407" y="311"/>
                    <a:pt x="386" y="280"/>
                    <a:pt x="370" y="263"/>
                  </a:cubicBezTo>
                  <a:cubicBezTo>
                    <a:pt x="337" y="230"/>
                    <a:pt x="305" y="224"/>
                    <a:pt x="252" y="213"/>
                  </a:cubicBezTo>
                  <a:cubicBezTo>
                    <a:pt x="209" y="202"/>
                    <a:pt x="163" y="193"/>
                    <a:pt x="163" y="137"/>
                  </a:cubicBezTo>
                  <a:cubicBezTo>
                    <a:pt x="163" y="104"/>
                    <a:pt x="190" y="28"/>
                    <a:pt x="295" y="28"/>
                  </a:cubicBezTo>
                  <a:cubicBezTo>
                    <a:pt x="324" y="28"/>
                    <a:pt x="383" y="36"/>
                    <a:pt x="402" y="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4" name="Freeform 33">
              <a:extLst>
                <a:ext uri="{FF2B5EF4-FFF2-40B4-BE49-F238E27FC236}">
                  <a16:creationId xmlns:a16="http://schemas.microsoft.com/office/drawing/2014/main" id="{46AF8113-0135-5949-829A-8058C10239DF}"/>
                </a:ext>
              </a:extLst>
            </p:cNvPr>
            <p:cNvSpPr/>
            <p:nvPr/>
          </p:nvSpPr>
          <p:spPr>
            <a:xfrm>
              <a:off x="6650280" y="2280240"/>
              <a:ext cx="74880" cy="160920"/>
            </a:xfrm>
            <a:custGeom>
              <a:avLst/>
              <a:gdLst/>
              <a:ahLst/>
              <a:cxnLst>
                <a:cxn ang="3cd4">
                  <a:pos x="hc" y="t"/>
                </a:cxn>
                <a:cxn ang="cd2">
                  <a:pos x="l" y="vc"/>
                </a:cxn>
                <a:cxn ang="cd4">
                  <a:pos x="hc" y="b"/>
                </a:cxn>
                <a:cxn ang="0">
                  <a:pos x="r" y="vc"/>
                </a:cxn>
              </a:cxnLst>
              <a:rect l="l" t="t" r="r" b="b"/>
              <a:pathLst>
                <a:path w="209" h="448">
                  <a:moveTo>
                    <a:pt x="201" y="76"/>
                  </a:moveTo>
                  <a:cubicBezTo>
                    <a:pt x="209" y="62"/>
                    <a:pt x="209" y="53"/>
                    <a:pt x="209" y="48"/>
                  </a:cubicBezTo>
                  <a:cubicBezTo>
                    <a:pt x="209" y="20"/>
                    <a:pt x="185" y="0"/>
                    <a:pt x="161" y="0"/>
                  </a:cubicBezTo>
                  <a:cubicBezTo>
                    <a:pt x="129" y="0"/>
                    <a:pt x="118" y="28"/>
                    <a:pt x="115" y="42"/>
                  </a:cubicBezTo>
                  <a:lnTo>
                    <a:pt x="5" y="417"/>
                  </a:lnTo>
                  <a:cubicBezTo>
                    <a:pt x="3" y="417"/>
                    <a:pt x="0" y="428"/>
                    <a:pt x="0" y="428"/>
                  </a:cubicBezTo>
                  <a:cubicBezTo>
                    <a:pt x="0" y="440"/>
                    <a:pt x="27" y="448"/>
                    <a:pt x="32" y="448"/>
                  </a:cubicBezTo>
                  <a:cubicBezTo>
                    <a:pt x="37" y="448"/>
                    <a:pt x="40" y="448"/>
                    <a:pt x="46" y="4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5" name="Freeform 34">
              <a:extLst>
                <a:ext uri="{FF2B5EF4-FFF2-40B4-BE49-F238E27FC236}">
                  <a16:creationId xmlns:a16="http://schemas.microsoft.com/office/drawing/2014/main" id="{64B2F3EC-FFF3-034F-BFC4-FFAA515F9F0E}"/>
                </a:ext>
              </a:extLst>
            </p:cNvPr>
            <p:cNvSpPr/>
            <p:nvPr/>
          </p:nvSpPr>
          <p:spPr>
            <a:xfrm>
              <a:off x="6791040" y="2588760"/>
              <a:ext cx="49680" cy="132840"/>
            </a:xfrm>
            <a:custGeom>
              <a:avLst/>
              <a:gdLst/>
              <a:ahLst/>
              <a:cxnLst>
                <a:cxn ang="3cd4">
                  <a:pos x="hc" y="t"/>
                </a:cxn>
                <a:cxn ang="cd2">
                  <a:pos x="l" y="vc"/>
                </a:cxn>
                <a:cxn ang="cd4">
                  <a:pos x="hc" y="b"/>
                </a:cxn>
                <a:cxn ang="0">
                  <a:pos x="r" y="vc"/>
                </a:cxn>
              </a:cxnLst>
              <a:rect l="l" t="t" r="r" b="b"/>
              <a:pathLst>
                <a:path w="139" h="370">
                  <a:moveTo>
                    <a:pt x="139" y="129"/>
                  </a:moveTo>
                  <a:cubicBezTo>
                    <a:pt x="139" y="48"/>
                    <a:pt x="110" y="0"/>
                    <a:pt x="64" y="0"/>
                  </a:cubicBezTo>
                  <a:cubicBezTo>
                    <a:pt x="24" y="0"/>
                    <a:pt x="0" y="31"/>
                    <a:pt x="0" y="64"/>
                  </a:cubicBezTo>
                  <a:cubicBezTo>
                    <a:pt x="0" y="98"/>
                    <a:pt x="24" y="132"/>
                    <a:pt x="64" y="132"/>
                  </a:cubicBezTo>
                  <a:cubicBezTo>
                    <a:pt x="78" y="132"/>
                    <a:pt x="94" y="126"/>
                    <a:pt x="104" y="115"/>
                  </a:cubicBezTo>
                  <a:cubicBezTo>
                    <a:pt x="110" y="112"/>
                    <a:pt x="110" y="112"/>
                    <a:pt x="112" y="112"/>
                  </a:cubicBezTo>
                  <a:cubicBezTo>
                    <a:pt x="112" y="112"/>
                    <a:pt x="115" y="112"/>
                    <a:pt x="115" y="129"/>
                  </a:cubicBezTo>
                  <a:cubicBezTo>
                    <a:pt x="115" y="221"/>
                    <a:pt x="72" y="297"/>
                    <a:pt x="32" y="336"/>
                  </a:cubicBezTo>
                  <a:cubicBezTo>
                    <a:pt x="19" y="350"/>
                    <a:pt x="19" y="353"/>
                    <a:pt x="19" y="356"/>
                  </a:cubicBezTo>
                  <a:cubicBezTo>
                    <a:pt x="19" y="367"/>
                    <a:pt x="24" y="370"/>
                    <a:pt x="32" y="370"/>
                  </a:cubicBezTo>
                  <a:cubicBezTo>
                    <a:pt x="46" y="370"/>
                    <a:pt x="139" y="274"/>
                    <a:pt x="139"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6" name="Freeform 35">
              <a:extLst>
                <a:ext uri="{FF2B5EF4-FFF2-40B4-BE49-F238E27FC236}">
                  <a16:creationId xmlns:a16="http://schemas.microsoft.com/office/drawing/2014/main" id="{F3B4C728-93D5-3347-B6D0-ADED38426C67}"/>
                </a:ext>
              </a:extLst>
            </p:cNvPr>
            <p:cNvSpPr/>
            <p:nvPr/>
          </p:nvSpPr>
          <p:spPr>
            <a:xfrm>
              <a:off x="6959880" y="2440800"/>
              <a:ext cx="194400" cy="201240"/>
            </a:xfrm>
            <a:custGeom>
              <a:avLst/>
              <a:gdLst/>
              <a:ahLst/>
              <a:cxnLst>
                <a:cxn ang="3cd4">
                  <a:pos x="hc" y="t"/>
                </a:cxn>
                <a:cxn ang="cd2">
                  <a:pos x="l" y="vc"/>
                </a:cxn>
                <a:cxn ang="cd4">
                  <a:pos x="hc" y="b"/>
                </a:cxn>
                <a:cxn ang="0">
                  <a:pos x="r" y="vc"/>
                </a:cxn>
              </a:cxnLst>
              <a:rect l="l" t="t" r="r" b="b"/>
              <a:pathLst>
                <a:path w="541" h="560">
                  <a:moveTo>
                    <a:pt x="394" y="78"/>
                  </a:moveTo>
                  <a:cubicBezTo>
                    <a:pt x="372" y="34"/>
                    <a:pt x="337" y="0"/>
                    <a:pt x="284" y="0"/>
                  </a:cubicBezTo>
                  <a:cubicBezTo>
                    <a:pt x="147" y="0"/>
                    <a:pt x="0" y="182"/>
                    <a:pt x="0" y="361"/>
                  </a:cubicBezTo>
                  <a:cubicBezTo>
                    <a:pt x="0" y="479"/>
                    <a:pt x="64" y="560"/>
                    <a:pt x="158" y="560"/>
                  </a:cubicBezTo>
                  <a:cubicBezTo>
                    <a:pt x="182" y="560"/>
                    <a:pt x="241" y="554"/>
                    <a:pt x="311" y="468"/>
                  </a:cubicBezTo>
                  <a:cubicBezTo>
                    <a:pt x="321" y="518"/>
                    <a:pt x="361" y="560"/>
                    <a:pt x="418" y="560"/>
                  </a:cubicBezTo>
                  <a:cubicBezTo>
                    <a:pt x="461" y="560"/>
                    <a:pt x="487" y="532"/>
                    <a:pt x="506" y="493"/>
                  </a:cubicBezTo>
                  <a:cubicBezTo>
                    <a:pt x="525" y="448"/>
                    <a:pt x="541" y="372"/>
                    <a:pt x="541" y="370"/>
                  </a:cubicBezTo>
                  <a:cubicBezTo>
                    <a:pt x="541" y="358"/>
                    <a:pt x="530" y="358"/>
                    <a:pt x="528" y="358"/>
                  </a:cubicBezTo>
                  <a:cubicBezTo>
                    <a:pt x="517" y="358"/>
                    <a:pt x="514" y="361"/>
                    <a:pt x="511" y="381"/>
                  </a:cubicBezTo>
                  <a:cubicBezTo>
                    <a:pt x="490" y="459"/>
                    <a:pt x="469" y="532"/>
                    <a:pt x="420" y="532"/>
                  </a:cubicBezTo>
                  <a:cubicBezTo>
                    <a:pt x="388" y="532"/>
                    <a:pt x="386" y="501"/>
                    <a:pt x="386" y="476"/>
                  </a:cubicBezTo>
                  <a:cubicBezTo>
                    <a:pt x="386" y="448"/>
                    <a:pt x="388" y="440"/>
                    <a:pt x="402" y="384"/>
                  </a:cubicBezTo>
                  <a:cubicBezTo>
                    <a:pt x="415" y="333"/>
                    <a:pt x="415" y="319"/>
                    <a:pt x="426" y="274"/>
                  </a:cubicBezTo>
                  <a:lnTo>
                    <a:pt x="469" y="101"/>
                  </a:lnTo>
                  <a:cubicBezTo>
                    <a:pt x="477" y="64"/>
                    <a:pt x="477" y="64"/>
                    <a:pt x="477" y="59"/>
                  </a:cubicBezTo>
                  <a:cubicBezTo>
                    <a:pt x="477" y="36"/>
                    <a:pt x="463" y="25"/>
                    <a:pt x="444" y="25"/>
                  </a:cubicBezTo>
                  <a:cubicBezTo>
                    <a:pt x="415" y="25"/>
                    <a:pt x="396" y="53"/>
                    <a:pt x="394" y="78"/>
                  </a:cubicBezTo>
                  <a:close/>
                  <a:moveTo>
                    <a:pt x="316" y="400"/>
                  </a:moveTo>
                  <a:cubicBezTo>
                    <a:pt x="311" y="423"/>
                    <a:pt x="311" y="423"/>
                    <a:pt x="295" y="445"/>
                  </a:cubicBezTo>
                  <a:cubicBezTo>
                    <a:pt x="241" y="512"/>
                    <a:pt x="193" y="532"/>
                    <a:pt x="161" y="532"/>
                  </a:cubicBezTo>
                  <a:cubicBezTo>
                    <a:pt x="102" y="532"/>
                    <a:pt x="83" y="465"/>
                    <a:pt x="83" y="417"/>
                  </a:cubicBezTo>
                  <a:cubicBezTo>
                    <a:pt x="83" y="356"/>
                    <a:pt x="120" y="202"/>
                    <a:pt x="150" y="146"/>
                  </a:cubicBezTo>
                  <a:cubicBezTo>
                    <a:pt x="185" y="73"/>
                    <a:pt x="238" y="28"/>
                    <a:pt x="287" y="28"/>
                  </a:cubicBezTo>
                  <a:cubicBezTo>
                    <a:pt x="364" y="28"/>
                    <a:pt x="380" y="129"/>
                    <a:pt x="380" y="137"/>
                  </a:cubicBezTo>
                  <a:cubicBezTo>
                    <a:pt x="380" y="143"/>
                    <a:pt x="378" y="151"/>
                    <a:pt x="375" y="15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7" name="Freeform 36">
              <a:extLst>
                <a:ext uri="{FF2B5EF4-FFF2-40B4-BE49-F238E27FC236}">
                  <a16:creationId xmlns:a16="http://schemas.microsoft.com/office/drawing/2014/main" id="{84407B46-EEF8-BC44-8BEB-4A1E5EE6F851}"/>
                </a:ext>
              </a:extLst>
            </p:cNvPr>
            <p:cNvSpPr/>
            <p:nvPr/>
          </p:nvSpPr>
          <p:spPr>
            <a:xfrm>
              <a:off x="7179479" y="2280240"/>
              <a:ext cx="74880" cy="160920"/>
            </a:xfrm>
            <a:custGeom>
              <a:avLst/>
              <a:gdLst/>
              <a:ahLst/>
              <a:cxnLst>
                <a:cxn ang="3cd4">
                  <a:pos x="hc" y="t"/>
                </a:cxn>
                <a:cxn ang="cd2">
                  <a:pos x="l" y="vc"/>
                </a:cxn>
                <a:cxn ang="cd4">
                  <a:pos x="hc" y="b"/>
                </a:cxn>
                <a:cxn ang="0">
                  <a:pos x="r" y="vc"/>
                </a:cxn>
              </a:cxnLst>
              <a:rect l="l" t="t" r="r" b="b"/>
              <a:pathLst>
                <a:path w="209" h="448">
                  <a:moveTo>
                    <a:pt x="201" y="76"/>
                  </a:moveTo>
                  <a:cubicBezTo>
                    <a:pt x="209" y="62"/>
                    <a:pt x="209" y="53"/>
                    <a:pt x="209" y="48"/>
                  </a:cubicBezTo>
                  <a:cubicBezTo>
                    <a:pt x="209" y="20"/>
                    <a:pt x="185" y="0"/>
                    <a:pt x="161" y="0"/>
                  </a:cubicBezTo>
                  <a:cubicBezTo>
                    <a:pt x="129" y="0"/>
                    <a:pt x="118" y="28"/>
                    <a:pt x="115" y="42"/>
                  </a:cubicBezTo>
                  <a:lnTo>
                    <a:pt x="5" y="417"/>
                  </a:lnTo>
                  <a:cubicBezTo>
                    <a:pt x="3" y="417"/>
                    <a:pt x="0" y="428"/>
                    <a:pt x="0" y="428"/>
                  </a:cubicBezTo>
                  <a:cubicBezTo>
                    <a:pt x="0" y="440"/>
                    <a:pt x="27" y="448"/>
                    <a:pt x="32" y="448"/>
                  </a:cubicBezTo>
                  <a:cubicBezTo>
                    <a:pt x="37" y="448"/>
                    <a:pt x="40" y="448"/>
                    <a:pt x="46" y="4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8" name="Freeform 37">
              <a:extLst>
                <a:ext uri="{FF2B5EF4-FFF2-40B4-BE49-F238E27FC236}">
                  <a16:creationId xmlns:a16="http://schemas.microsoft.com/office/drawing/2014/main" id="{7A425CF0-D98D-EA46-883D-EEB79264F80D}"/>
                </a:ext>
              </a:extLst>
            </p:cNvPr>
            <p:cNvSpPr/>
            <p:nvPr/>
          </p:nvSpPr>
          <p:spPr>
            <a:xfrm>
              <a:off x="7308720" y="2304720"/>
              <a:ext cx="99000" cy="443159"/>
            </a:xfrm>
            <a:custGeom>
              <a:avLst/>
              <a:gdLst/>
              <a:ahLst/>
              <a:cxnLst>
                <a:cxn ang="3cd4">
                  <a:pos x="hc" y="t"/>
                </a:cxn>
                <a:cxn ang="cd2">
                  <a:pos x="l" y="vc"/>
                </a:cxn>
                <a:cxn ang="cd4">
                  <a:pos x="hc" y="b"/>
                </a:cxn>
                <a:cxn ang="0">
                  <a:pos x="r" y="vc"/>
                </a:cxn>
              </a:cxnLst>
              <a:rect l="l" t="t" r="r" b="b"/>
              <a:pathLst>
                <a:path w="276" h="1232">
                  <a:moveTo>
                    <a:pt x="276" y="616"/>
                  </a:moveTo>
                  <a:cubicBezTo>
                    <a:pt x="276" y="521"/>
                    <a:pt x="262" y="372"/>
                    <a:pt x="198" y="232"/>
                  </a:cubicBezTo>
                  <a:cubicBezTo>
                    <a:pt x="126" y="81"/>
                    <a:pt x="24" y="0"/>
                    <a:pt x="11" y="0"/>
                  </a:cubicBezTo>
                  <a:cubicBezTo>
                    <a:pt x="5" y="0"/>
                    <a:pt x="0" y="6"/>
                    <a:pt x="0" y="11"/>
                  </a:cubicBezTo>
                  <a:cubicBezTo>
                    <a:pt x="0" y="17"/>
                    <a:pt x="0" y="20"/>
                    <a:pt x="21" y="42"/>
                  </a:cubicBezTo>
                  <a:cubicBezTo>
                    <a:pt x="139" y="162"/>
                    <a:pt x="206" y="358"/>
                    <a:pt x="206" y="616"/>
                  </a:cubicBezTo>
                  <a:cubicBezTo>
                    <a:pt x="206" y="826"/>
                    <a:pt x="163" y="1044"/>
                    <a:pt x="16" y="1198"/>
                  </a:cubicBezTo>
                  <a:cubicBezTo>
                    <a:pt x="0" y="1215"/>
                    <a:pt x="0" y="1218"/>
                    <a:pt x="0" y="1221"/>
                  </a:cubicBezTo>
                  <a:cubicBezTo>
                    <a:pt x="0" y="1229"/>
                    <a:pt x="5" y="1232"/>
                    <a:pt x="11" y="1232"/>
                  </a:cubicBezTo>
                  <a:cubicBezTo>
                    <a:pt x="24" y="1232"/>
                    <a:pt x="131" y="1148"/>
                    <a:pt x="201" y="991"/>
                  </a:cubicBezTo>
                  <a:cubicBezTo>
                    <a:pt x="262" y="857"/>
                    <a:pt x="276" y="720"/>
                    <a:pt x="276" y="6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9" name="Freeform 38">
              <a:extLst>
                <a:ext uri="{FF2B5EF4-FFF2-40B4-BE49-F238E27FC236}">
                  <a16:creationId xmlns:a16="http://schemas.microsoft.com/office/drawing/2014/main" id="{407D4F86-FD16-1F4A-8605-6B5B2025173F}"/>
                </a:ext>
              </a:extLst>
            </p:cNvPr>
            <p:cNvSpPr/>
            <p:nvPr/>
          </p:nvSpPr>
          <p:spPr>
            <a:xfrm>
              <a:off x="7577640" y="2516040"/>
              <a:ext cx="258840" cy="18720"/>
            </a:xfrm>
            <a:custGeom>
              <a:avLst/>
              <a:gdLst/>
              <a:ahLst/>
              <a:cxnLst>
                <a:cxn ang="3cd4">
                  <a:pos x="hc" y="t"/>
                </a:cxn>
                <a:cxn ang="cd2">
                  <a:pos x="l" y="vc"/>
                </a:cxn>
                <a:cxn ang="cd4">
                  <a:pos x="hc" y="b"/>
                </a:cxn>
                <a:cxn ang="0">
                  <a:pos x="r" y="vc"/>
                </a:cxn>
              </a:cxnLst>
              <a:rect l="l" t="t" r="r" b="b"/>
              <a:pathLst>
                <a:path w="720" h="53">
                  <a:moveTo>
                    <a:pt x="680" y="53"/>
                  </a:moveTo>
                  <a:cubicBezTo>
                    <a:pt x="699" y="53"/>
                    <a:pt x="720" y="53"/>
                    <a:pt x="720" y="25"/>
                  </a:cubicBezTo>
                  <a:cubicBezTo>
                    <a:pt x="720" y="0"/>
                    <a:pt x="699" y="0"/>
                    <a:pt x="680" y="0"/>
                  </a:cubicBezTo>
                  <a:lnTo>
                    <a:pt x="40" y="0"/>
                  </a:lnTo>
                  <a:cubicBezTo>
                    <a:pt x="21" y="0"/>
                    <a:pt x="0" y="0"/>
                    <a:pt x="0" y="25"/>
                  </a:cubicBezTo>
                  <a:cubicBezTo>
                    <a:pt x="0" y="53"/>
                    <a:pt x="21" y="53"/>
                    <a:pt x="40" y="5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0" name="Freeform 39">
              <a:extLst>
                <a:ext uri="{FF2B5EF4-FFF2-40B4-BE49-F238E27FC236}">
                  <a16:creationId xmlns:a16="http://schemas.microsoft.com/office/drawing/2014/main" id="{7297B23F-6F13-B141-8F62-BAF407B7F7E4}"/>
                </a:ext>
              </a:extLst>
            </p:cNvPr>
            <p:cNvSpPr/>
            <p:nvPr/>
          </p:nvSpPr>
          <p:spPr>
            <a:xfrm>
              <a:off x="7985519" y="2323800"/>
              <a:ext cx="293760" cy="398880"/>
            </a:xfrm>
            <a:custGeom>
              <a:avLst/>
              <a:gdLst/>
              <a:ahLst/>
              <a:cxnLst>
                <a:cxn ang="3cd4">
                  <a:pos x="hc" y="t"/>
                </a:cxn>
                <a:cxn ang="cd2">
                  <a:pos x="l" y="vc"/>
                </a:cxn>
                <a:cxn ang="cd4">
                  <a:pos x="hc" y="b"/>
                </a:cxn>
                <a:cxn ang="0">
                  <a:pos x="r" y="vc"/>
                </a:cxn>
              </a:cxnLst>
              <a:rect l="l" t="t" r="r" b="b"/>
              <a:pathLst>
                <a:path w="817" h="1109">
                  <a:moveTo>
                    <a:pt x="458" y="862"/>
                  </a:moveTo>
                  <a:cubicBezTo>
                    <a:pt x="643" y="790"/>
                    <a:pt x="817" y="568"/>
                    <a:pt x="817" y="330"/>
                  </a:cubicBezTo>
                  <a:cubicBezTo>
                    <a:pt x="817" y="134"/>
                    <a:pt x="691" y="0"/>
                    <a:pt x="514" y="0"/>
                  </a:cubicBezTo>
                  <a:cubicBezTo>
                    <a:pt x="260" y="0"/>
                    <a:pt x="0" y="280"/>
                    <a:pt x="0" y="568"/>
                  </a:cubicBezTo>
                  <a:cubicBezTo>
                    <a:pt x="0" y="773"/>
                    <a:pt x="131" y="896"/>
                    <a:pt x="303" y="896"/>
                  </a:cubicBezTo>
                  <a:cubicBezTo>
                    <a:pt x="332" y="896"/>
                    <a:pt x="372" y="890"/>
                    <a:pt x="418" y="879"/>
                  </a:cubicBezTo>
                  <a:cubicBezTo>
                    <a:pt x="412" y="955"/>
                    <a:pt x="412" y="958"/>
                    <a:pt x="412" y="974"/>
                  </a:cubicBezTo>
                  <a:cubicBezTo>
                    <a:pt x="412" y="1014"/>
                    <a:pt x="412" y="1109"/>
                    <a:pt x="511" y="1109"/>
                  </a:cubicBezTo>
                  <a:cubicBezTo>
                    <a:pt x="651" y="1109"/>
                    <a:pt x="707" y="882"/>
                    <a:pt x="707" y="871"/>
                  </a:cubicBezTo>
                  <a:cubicBezTo>
                    <a:pt x="707" y="860"/>
                    <a:pt x="699" y="857"/>
                    <a:pt x="696" y="857"/>
                  </a:cubicBezTo>
                  <a:cubicBezTo>
                    <a:pt x="685" y="857"/>
                    <a:pt x="683" y="862"/>
                    <a:pt x="680" y="871"/>
                  </a:cubicBezTo>
                  <a:cubicBezTo>
                    <a:pt x="653" y="958"/>
                    <a:pt x="584" y="988"/>
                    <a:pt x="544" y="988"/>
                  </a:cubicBezTo>
                  <a:cubicBezTo>
                    <a:pt x="487" y="988"/>
                    <a:pt x="471" y="955"/>
                    <a:pt x="458" y="862"/>
                  </a:cubicBezTo>
                  <a:close/>
                  <a:moveTo>
                    <a:pt x="236" y="851"/>
                  </a:moveTo>
                  <a:cubicBezTo>
                    <a:pt x="145" y="815"/>
                    <a:pt x="104" y="717"/>
                    <a:pt x="104" y="608"/>
                  </a:cubicBezTo>
                  <a:cubicBezTo>
                    <a:pt x="104" y="521"/>
                    <a:pt x="134" y="347"/>
                    <a:pt x="225" y="213"/>
                  </a:cubicBezTo>
                  <a:cubicBezTo>
                    <a:pt x="311" y="87"/>
                    <a:pt x="420" y="31"/>
                    <a:pt x="509" y="31"/>
                  </a:cubicBezTo>
                  <a:cubicBezTo>
                    <a:pt x="627" y="31"/>
                    <a:pt x="712" y="126"/>
                    <a:pt x="712" y="291"/>
                  </a:cubicBezTo>
                  <a:cubicBezTo>
                    <a:pt x="712" y="414"/>
                    <a:pt x="651" y="703"/>
                    <a:pt x="453" y="820"/>
                  </a:cubicBezTo>
                  <a:cubicBezTo>
                    <a:pt x="447" y="776"/>
                    <a:pt x="436" y="686"/>
                    <a:pt x="348" y="686"/>
                  </a:cubicBezTo>
                  <a:cubicBezTo>
                    <a:pt x="287" y="686"/>
                    <a:pt x="230" y="748"/>
                    <a:pt x="230" y="812"/>
                  </a:cubicBezTo>
                  <a:cubicBezTo>
                    <a:pt x="230" y="837"/>
                    <a:pt x="236" y="851"/>
                    <a:pt x="236" y="851"/>
                  </a:cubicBezTo>
                  <a:close/>
                  <a:moveTo>
                    <a:pt x="308" y="865"/>
                  </a:moveTo>
                  <a:cubicBezTo>
                    <a:pt x="292" y="865"/>
                    <a:pt x="254" y="865"/>
                    <a:pt x="254" y="812"/>
                  </a:cubicBezTo>
                  <a:cubicBezTo>
                    <a:pt x="254" y="764"/>
                    <a:pt x="300" y="714"/>
                    <a:pt x="348" y="714"/>
                  </a:cubicBezTo>
                  <a:cubicBezTo>
                    <a:pt x="399" y="714"/>
                    <a:pt x="420" y="745"/>
                    <a:pt x="420" y="818"/>
                  </a:cubicBezTo>
                  <a:cubicBezTo>
                    <a:pt x="420" y="837"/>
                    <a:pt x="420" y="837"/>
                    <a:pt x="410" y="843"/>
                  </a:cubicBezTo>
                  <a:cubicBezTo>
                    <a:pt x="378" y="857"/>
                    <a:pt x="343" y="865"/>
                    <a:pt x="308" y="86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1" name="Freeform 40">
              <a:extLst>
                <a:ext uri="{FF2B5EF4-FFF2-40B4-BE49-F238E27FC236}">
                  <a16:creationId xmlns:a16="http://schemas.microsoft.com/office/drawing/2014/main" id="{A014136C-5D36-ED41-A2FF-E5000761988F}"/>
                </a:ext>
              </a:extLst>
            </p:cNvPr>
            <p:cNvSpPr/>
            <p:nvPr/>
          </p:nvSpPr>
          <p:spPr>
            <a:xfrm>
              <a:off x="8312400" y="2565719"/>
              <a:ext cx="217440" cy="140760"/>
            </a:xfrm>
            <a:custGeom>
              <a:avLst/>
              <a:gdLst/>
              <a:ahLst/>
              <a:cxnLst>
                <a:cxn ang="3cd4">
                  <a:pos x="hc" y="t"/>
                </a:cxn>
                <a:cxn ang="cd2">
                  <a:pos x="l" y="vc"/>
                </a:cxn>
                <a:cxn ang="cd4">
                  <a:pos x="hc" y="b"/>
                </a:cxn>
                <a:cxn ang="0">
                  <a:pos x="r" y="vc"/>
                </a:cxn>
              </a:cxnLst>
              <a:rect l="l" t="t" r="r" b="b"/>
              <a:pathLst>
                <a:path w="605" h="392">
                  <a:moveTo>
                    <a:pt x="396" y="106"/>
                  </a:moveTo>
                  <a:cubicBezTo>
                    <a:pt x="402" y="84"/>
                    <a:pt x="412" y="42"/>
                    <a:pt x="412" y="36"/>
                  </a:cubicBezTo>
                  <a:cubicBezTo>
                    <a:pt x="412" y="20"/>
                    <a:pt x="399" y="8"/>
                    <a:pt x="386" y="8"/>
                  </a:cubicBezTo>
                  <a:cubicBezTo>
                    <a:pt x="370" y="8"/>
                    <a:pt x="353" y="20"/>
                    <a:pt x="348" y="34"/>
                  </a:cubicBezTo>
                  <a:cubicBezTo>
                    <a:pt x="345" y="42"/>
                    <a:pt x="337" y="78"/>
                    <a:pt x="332" y="101"/>
                  </a:cubicBezTo>
                  <a:cubicBezTo>
                    <a:pt x="321" y="148"/>
                    <a:pt x="321" y="151"/>
                    <a:pt x="308" y="199"/>
                  </a:cubicBezTo>
                  <a:cubicBezTo>
                    <a:pt x="297" y="246"/>
                    <a:pt x="297" y="255"/>
                    <a:pt x="295" y="280"/>
                  </a:cubicBezTo>
                  <a:cubicBezTo>
                    <a:pt x="300" y="297"/>
                    <a:pt x="292" y="314"/>
                    <a:pt x="273" y="339"/>
                  </a:cubicBezTo>
                  <a:cubicBezTo>
                    <a:pt x="262" y="353"/>
                    <a:pt x="244" y="367"/>
                    <a:pt x="217" y="367"/>
                  </a:cubicBezTo>
                  <a:cubicBezTo>
                    <a:pt x="185" y="367"/>
                    <a:pt x="142" y="356"/>
                    <a:pt x="142" y="288"/>
                  </a:cubicBezTo>
                  <a:cubicBezTo>
                    <a:pt x="142" y="244"/>
                    <a:pt x="166" y="179"/>
                    <a:pt x="182" y="134"/>
                  </a:cubicBezTo>
                  <a:cubicBezTo>
                    <a:pt x="195" y="98"/>
                    <a:pt x="198" y="90"/>
                    <a:pt x="198" y="76"/>
                  </a:cubicBezTo>
                  <a:cubicBezTo>
                    <a:pt x="198" y="34"/>
                    <a:pt x="166" y="0"/>
                    <a:pt x="120" y="0"/>
                  </a:cubicBezTo>
                  <a:cubicBezTo>
                    <a:pt x="37" y="0"/>
                    <a:pt x="0" y="118"/>
                    <a:pt x="0" y="134"/>
                  </a:cubicBezTo>
                  <a:cubicBezTo>
                    <a:pt x="0" y="146"/>
                    <a:pt x="11" y="146"/>
                    <a:pt x="13" y="146"/>
                  </a:cubicBezTo>
                  <a:cubicBezTo>
                    <a:pt x="27" y="146"/>
                    <a:pt x="27" y="140"/>
                    <a:pt x="29" y="132"/>
                  </a:cubicBezTo>
                  <a:cubicBezTo>
                    <a:pt x="51" y="59"/>
                    <a:pt x="86" y="25"/>
                    <a:pt x="118" y="25"/>
                  </a:cubicBezTo>
                  <a:cubicBezTo>
                    <a:pt x="131" y="25"/>
                    <a:pt x="139" y="34"/>
                    <a:pt x="139" y="56"/>
                  </a:cubicBezTo>
                  <a:cubicBezTo>
                    <a:pt x="139" y="76"/>
                    <a:pt x="131" y="95"/>
                    <a:pt x="129" y="106"/>
                  </a:cubicBezTo>
                  <a:cubicBezTo>
                    <a:pt x="80" y="232"/>
                    <a:pt x="80" y="249"/>
                    <a:pt x="80" y="277"/>
                  </a:cubicBezTo>
                  <a:cubicBezTo>
                    <a:pt x="80" y="378"/>
                    <a:pt x="169" y="392"/>
                    <a:pt x="214" y="392"/>
                  </a:cubicBezTo>
                  <a:cubicBezTo>
                    <a:pt x="230" y="392"/>
                    <a:pt x="270" y="392"/>
                    <a:pt x="308" y="333"/>
                  </a:cubicBezTo>
                  <a:cubicBezTo>
                    <a:pt x="327" y="372"/>
                    <a:pt x="372" y="392"/>
                    <a:pt x="423" y="392"/>
                  </a:cubicBezTo>
                  <a:cubicBezTo>
                    <a:pt x="495" y="392"/>
                    <a:pt x="533" y="325"/>
                    <a:pt x="549" y="288"/>
                  </a:cubicBezTo>
                  <a:cubicBezTo>
                    <a:pt x="584" y="216"/>
                    <a:pt x="605" y="109"/>
                    <a:pt x="605" y="67"/>
                  </a:cubicBezTo>
                  <a:cubicBezTo>
                    <a:pt x="605" y="3"/>
                    <a:pt x="570" y="0"/>
                    <a:pt x="565" y="0"/>
                  </a:cubicBezTo>
                  <a:cubicBezTo>
                    <a:pt x="544" y="0"/>
                    <a:pt x="519" y="22"/>
                    <a:pt x="519" y="45"/>
                  </a:cubicBezTo>
                  <a:cubicBezTo>
                    <a:pt x="519" y="62"/>
                    <a:pt x="528" y="67"/>
                    <a:pt x="536" y="73"/>
                  </a:cubicBezTo>
                  <a:cubicBezTo>
                    <a:pt x="554" y="90"/>
                    <a:pt x="565" y="115"/>
                    <a:pt x="565" y="143"/>
                  </a:cubicBezTo>
                  <a:cubicBezTo>
                    <a:pt x="565" y="154"/>
                    <a:pt x="530" y="367"/>
                    <a:pt x="426" y="367"/>
                  </a:cubicBezTo>
                  <a:cubicBezTo>
                    <a:pt x="359" y="367"/>
                    <a:pt x="359" y="305"/>
                    <a:pt x="359" y="291"/>
                  </a:cubicBezTo>
                  <a:cubicBezTo>
                    <a:pt x="359" y="266"/>
                    <a:pt x="361" y="252"/>
                    <a:pt x="372" y="20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2" name="Freeform 41">
              <a:extLst>
                <a:ext uri="{FF2B5EF4-FFF2-40B4-BE49-F238E27FC236}">
                  <a16:creationId xmlns:a16="http://schemas.microsoft.com/office/drawing/2014/main" id="{C0909C09-F5C8-2047-BC0C-1567F37B71F4}"/>
                </a:ext>
              </a:extLst>
            </p:cNvPr>
            <p:cNvSpPr/>
            <p:nvPr/>
          </p:nvSpPr>
          <p:spPr>
            <a:xfrm>
              <a:off x="8614800" y="2304720"/>
              <a:ext cx="99000" cy="443159"/>
            </a:xfrm>
            <a:custGeom>
              <a:avLst/>
              <a:gdLst/>
              <a:ahLst/>
              <a:cxnLst>
                <a:cxn ang="3cd4">
                  <a:pos x="hc" y="t"/>
                </a:cxn>
                <a:cxn ang="cd2">
                  <a:pos x="l" y="vc"/>
                </a:cxn>
                <a:cxn ang="cd4">
                  <a:pos x="hc" y="b"/>
                </a:cxn>
                <a:cxn ang="0">
                  <a:pos x="r" y="vc"/>
                </a:cxn>
              </a:cxnLst>
              <a:rect l="l" t="t" r="r" b="b"/>
              <a:pathLst>
                <a:path w="276" h="1232">
                  <a:moveTo>
                    <a:pt x="276" y="1221"/>
                  </a:moveTo>
                  <a:cubicBezTo>
                    <a:pt x="276" y="1218"/>
                    <a:pt x="276" y="1215"/>
                    <a:pt x="254" y="1193"/>
                  </a:cubicBezTo>
                  <a:cubicBezTo>
                    <a:pt x="107" y="1039"/>
                    <a:pt x="70" y="806"/>
                    <a:pt x="70" y="616"/>
                  </a:cubicBezTo>
                  <a:cubicBezTo>
                    <a:pt x="70" y="403"/>
                    <a:pt x="115" y="188"/>
                    <a:pt x="260" y="34"/>
                  </a:cubicBezTo>
                  <a:cubicBezTo>
                    <a:pt x="276" y="20"/>
                    <a:pt x="276" y="17"/>
                    <a:pt x="276" y="11"/>
                  </a:cubicBezTo>
                  <a:cubicBezTo>
                    <a:pt x="276" y="3"/>
                    <a:pt x="270" y="0"/>
                    <a:pt x="262" y="0"/>
                  </a:cubicBezTo>
                  <a:cubicBezTo>
                    <a:pt x="252" y="0"/>
                    <a:pt x="145" y="84"/>
                    <a:pt x="75" y="241"/>
                  </a:cubicBezTo>
                  <a:cubicBezTo>
                    <a:pt x="13" y="375"/>
                    <a:pt x="0" y="512"/>
                    <a:pt x="0" y="616"/>
                  </a:cubicBezTo>
                  <a:cubicBezTo>
                    <a:pt x="0" y="714"/>
                    <a:pt x="13" y="862"/>
                    <a:pt x="78" y="1002"/>
                  </a:cubicBezTo>
                  <a:cubicBezTo>
                    <a:pt x="150" y="1154"/>
                    <a:pt x="252" y="1232"/>
                    <a:pt x="262" y="1232"/>
                  </a:cubicBezTo>
                  <a:cubicBezTo>
                    <a:pt x="270" y="1232"/>
                    <a:pt x="276" y="1229"/>
                    <a:pt x="276" y="12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3" name="Freeform 42">
              <a:extLst>
                <a:ext uri="{FF2B5EF4-FFF2-40B4-BE49-F238E27FC236}">
                  <a16:creationId xmlns:a16="http://schemas.microsoft.com/office/drawing/2014/main" id="{EBFBDCE4-89E2-774F-AC1A-C228003D034B}"/>
                </a:ext>
              </a:extLst>
            </p:cNvPr>
            <p:cNvSpPr/>
            <p:nvPr/>
          </p:nvSpPr>
          <p:spPr>
            <a:xfrm>
              <a:off x="8758440" y="2440800"/>
              <a:ext cx="156600" cy="201240"/>
            </a:xfrm>
            <a:custGeom>
              <a:avLst/>
              <a:gdLst/>
              <a:ahLst/>
              <a:cxnLst>
                <a:cxn ang="3cd4">
                  <a:pos x="hc" y="t"/>
                </a:cxn>
                <a:cxn ang="cd2">
                  <a:pos x="l" y="vc"/>
                </a:cxn>
                <a:cxn ang="cd4">
                  <a:pos x="hc" y="b"/>
                </a:cxn>
                <a:cxn ang="0">
                  <a:pos x="r" y="vc"/>
                </a:cxn>
              </a:cxnLst>
              <a:rect l="l" t="t" r="r" b="b"/>
              <a:pathLst>
                <a:path w="436" h="560">
                  <a:moveTo>
                    <a:pt x="402" y="84"/>
                  </a:moveTo>
                  <a:cubicBezTo>
                    <a:pt x="370" y="84"/>
                    <a:pt x="345" y="112"/>
                    <a:pt x="345" y="140"/>
                  </a:cubicBezTo>
                  <a:cubicBezTo>
                    <a:pt x="345" y="157"/>
                    <a:pt x="356" y="176"/>
                    <a:pt x="380" y="176"/>
                  </a:cubicBezTo>
                  <a:cubicBezTo>
                    <a:pt x="407" y="176"/>
                    <a:pt x="436" y="154"/>
                    <a:pt x="436" y="106"/>
                  </a:cubicBezTo>
                  <a:cubicBezTo>
                    <a:pt x="436" y="50"/>
                    <a:pt x="386" y="0"/>
                    <a:pt x="295" y="0"/>
                  </a:cubicBezTo>
                  <a:cubicBezTo>
                    <a:pt x="139" y="0"/>
                    <a:pt x="94" y="126"/>
                    <a:pt x="94" y="179"/>
                  </a:cubicBezTo>
                  <a:cubicBezTo>
                    <a:pt x="94" y="277"/>
                    <a:pt x="182" y="297"/>
                    <a:pt x="217" y="302"/>
                  </a:cubicBezTo>
                  <a:cubicBezTo>
                    <a:pt x="278" y="316"/>
                    <a:pt x="340" y="328"/>
                    <a:pt x="340" y="398"/>
                  </a:cubicBezTo>
                  <a:cubicBezTo>
                    <a:pt x="340" y="428"/>
                    <a:pt x="313" y="532"/>
                    <a:pt x="171" y="532"/>
                  </a:cubicBezTo>
                  <a:cubicBezTo>
                    <a:pt x="155" y="532"/>
                    <a:pt x="62" y="532"/>
                    <a:pt x="35" y="468"/>
                  </a:cubicBezTo>
                  <a:cubicBezTo>
                    <a:pt x="80" y="473"/>
                    <a:pt x="110" y="437"/>
                    <a:pt x="110" y="400"/>
                  </a:cubicBezTo>
                  <a:cubicBezTo>
                    <a:pt x="110" y="372"/>
                    <a:pt x="91" y="358"/>
                    <a:pt x="67" y="358"/>
                  </a:cubicBezTo>
                  <a:cubicBezTo>
                    <a:pt x="35" y="358"/>
                    <a:pt x="0" y="384"/>
                    <a:pt x="0" y="440"/>
                  </a:cubicBezTo>
                  <a:cubicBezTo>
                    <a:pt x="0" y="510"/>
                    <a:pt x="67" y="560"/>
                    <a:pt x="169" y="560"/>
                  </a:cubicBezTo>
                  <a:cubicBezTo>
                    <a:pt x="361" y="560"/>
                    <a:pt x="407" y="412"/>
                    <a:pt x="407" y="356"/>
                  </a:cubicBezTo>
                  <a:cubicBezTo>
                    <a:pt x="407" y="311"/>
                    <a:pt x="386" y="280"/>
                    <a:pt x="370" y="263"/>
                  </a:cubicBezTo>
                  <a:cubicBezTo>
                    <a:pt x="337" y="230"/>
                    <a:pt x="305" y="224"/>
                    <a:pt x="252" y="213"/>
                  </a:cubicBezTo>
                  <a:cubicBezTo>
                    <a:pt x="209" y="202"/>
                    <a:pt x="163" y="193"/>
                    <a:pt x="163" y="137"/>
                  </a:cubicBezTo>
                  <a:cubicBezTo>
                    <a:pt x="163" y="104"/>
                    <a:pt x="190" y="28"/>
                    <a:pt x="295" y="28"/>
                  </a:cubicBezTo>
                  <a:cubicBezTo>
                    <a:pt x="324" y="28"/>
                    <a:pt x="383" y="36"/>
                    <a:pt x="402" y="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4" name="Freeform 43">
              <a:extLst>
                <a:ext uri="{FF2B5EF4-FFF2-40B4-BE49-F238E27FC236}">
                  <a16:creationId xmlns:a16="http://schemas.microsoft.com/office/drawing/2014/main" id="{4E5BECE2-2973-9B48-8DD3-1500856763AA}"/>
                </a:ext>
              </a:extLst>
            </p:cNvPr>
            <p:cNvSpPr/>
            <p:nvPr/>
          </p:nvSpPr>
          <p:spPr>
            <a:xfrm>
              <a:off x="8970840" y="2588760"/>
              <a:ext cx="49680" cy="132840"/>
            </a:xfrm>
            <a:custGeom>
              <a:avLst/>
              <a:gdLst/>
              <a:ahLst/>
              <a:cxnLst>
                <a:cxn ang="3cd4">
                  <a:pos x="hc" y="t"/>
                </a:cxn>
                <a:cxn ang="cd2">
                  <a:pos x="l" y="vc"/>
                </a:cxn>
                <a:cxn ang="cd4">
                  <a:pos x="hc" y="b"/>
                </a:cxn>
                <a:cxn ang="0">
                  <a:pos x="r" y="vc"/>
                </a:cxn>
              </a:cxnLst>
              <a:rect l="l" t="t" r="r" b="b"/>
              <a:pathLst>
                <a:path w="139" h="370">
                  <a:moveTo>
                    <a:pt x="139" y="129"/>
                  </a:moveTo>
                  <a:cubicBezTo>
                    <a:pt x="139" y="48"/>
                    <a:pt x="110" y="0"/>
                    <a:pt x="64" y="0"/>
                  </a:cubicBezTo>
                  <a:cubicBezTo>
                    <a:pt x="24" y="0"/>
                    <a:pt x="0" y="31"/>
                    <a:pt x="0" y="64"/>
                  </a:cubicBezTo>
                  <a:cubicBezTo>
                    <a:pt x="0" y="98"/>
                    <a:pt x="24" y="132"/>
                    <a:pt x="64" y="132"/>
                  </a:cubicBezTo>
                  <a:cubicBezTo>
                    <a:pt x="78" y="132"/>
                    <a:pt x="94" y="126"/>
                    <a:pt x="104" y="115"/>
                  </a:cubicBezTo>
                  <a:cubicBezTo>
                    <a:pt x="110" y="112"/>
                    <a:pt x="110" y="112"/>
                    <a:pt x="112" y="112"/>
                  </a:cubicBezTo>
                  <a:cubicBezTo>
                    <a:pt x="112" y="112"/>
                    <a:pt x="115" y="112"/>
                    <a:pt x="115" y="129"/>
                  </a:cubicBezTo>
                  <a:cubicBezTo>
                    <a:pt x="115" y="221"/>
                    <a:pt x="72" y="297"/>
                    <a:pt x="32" y="336"/>
                  </a:cubicBezTo>
                  <a:cubicBezTo>
                    <a:pt x="19" y="350"/>
                    <a:pt x="19" y="353"/>
                    <a:pt x="19" y="356"/>
                  </a:cubicBezTo>
                  <a:cubicBezTo>
                    <a:pt x="19" y="367"/>
                    <a:pt x="24" y="370"/>
                    <a:pt x="32" y="370"/>
                  </a:cubicBezTo>
                  <a:cubicBezTo>
                    <a:pt x="46" y="370"/>
                    <a:pt x="139" y="274"/>
                    <a:pt x="139"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5" name="Freeform 44">
              <a:extLst>
                <a:ext uri="{FF2B5EF4-FFF2-40B4-BE49-F238E27FC236}">
                  <a16:creationId xmlns:a16="http://schemas.microsoft.com/office/drawing/2014/main" id="{334F3DCE-BA94-D74B-8099-BC2949F3DB37}"/>
                </a:ext>
              </a:extLst>
            </p:cNvPr>
            <p:cNvSpPr/>
            <p:nvPr/>
          </p:nvSpPr>
          <p:spPr>
            <a:xfrm>
              <a:off x="9139320" y="2440800"/>
              <a:ext cx="194400" cy="201240"/>
            </a:xfrm>
            <a:custGeom>
              <a:avLst/>
              <a:gdLst/>
              <a:ahLst/>
              <a:cxnLst>
                <a:cxn ang="3cd4">
                  <a:pos x="hc" y="t"/>
                </a:cxn>
                <a:cxn ang="cd2">
                  <a:pos x="l" y="vc"/>
                </a:cxn>
                <a:cxn ang="cd4">
                  <a:pos x="hc" y="b"/>
                </a:cxn>
                <a:cxn ang="0">
                  <a:pos x="r" y="vc"/>
                </a:cxn>
              </a:cxnLst>
              <a:rect l="l" t="t" r="r" b="b"/>
              <a:pathLst>
                <a:path w="541" h="560">
                  <a:moveTo>
                    <a:pt x="394" y="78"/>
                  </a:moveTo>
                  <a:cubicBezTo>
                    <a:pt x="372" y="34"/>
                    <a:pt x="337" y="0"/>
                    <a:pt x="284" y="0"/>
                  </a:cubicBezTo>
                  <a:cubicBezTo>
                    <a:pt x="147" y="0"/>
                    <a:pt x="0" y="182"/>
                    <a:pt x="0" y="361"/>
                  </a:cubicBezTo>
                  <a:cubicBezTo>
                    <a:pt x="0" y="479"/>
                    <a:pt x="64" y="560"/>
                    <a:pt x="158" y="560"/>
                  </a:cubicBezTo>
                  <a:cubicBezTo>
                    <a:pt x="182" y="560"/>
                    <a:pt x="241" y="554"/>
                    <a:pt x="311" y="468"/>
                  </a:cubicBezTo>
                  <a:cubicBezTo>
                    <a:pt x="321" y="518"/>
                    <a:pt x="361" y="560"/>
                    <a:pt x="418" y="560"/>
                  </a:cubicBezTo>
                  <a:cubicBezTo>
                    <a:pt x="461" y="560"/>
                    <a:pt x="487" y="532"/>
                    <a:pt x="506" y="493"/>
                  </a:cubicBezTo>
                  <a:cubicBezTo>
                    <a:pt x="525" y="448"/>
                    <a:pt x="541" y="372"/>
                    <a:pt x="541" y="370"/>
                  </a:cubicBezTo>
                  <a:cubicBezTo>
                    <a:pt x="541" y="358"/>
                    <a:pt x="530" y="358"/>
                    <a:pt x="528" y="358"/>
                  </a:cubicBezTo>
                  <a:cubicBezTo>
                    <a:pt x="517" y="358"/>
                    <a:pt x="514" y="361"/>
                    <a:pt x="511" y="381"/>
                  </a:cubicBezTo>
                  <a:cubicBezTo>
                    <a:pt x="490" y="459"/>
                    <a:pt x="469" y="532"/>
                    <a:pt x="420" y="532"/>
                  </a:cubicBezTo>
                  <a:cubicBezTo>
                    <a:pt x="388" y="532"/>
                    <a:pt x="386" y="501"/>
                    <a:pt x="386" y="476"/>
                  </a:cubicBezTo>
                  <a:cubicBezTo>
                    <a:pt x="386" y="448"/>
                    <a:pt x="388" y="440"/>
                    <a:pt x="402" y="384"/>
                  </a:cubicBezTo>
                  <a:cubicBezTo>
                    <a:pt x="415" y="333"/>
                    <a:pt x="415" y="319"/>
                    <a:pt x="426" y="274"/>
                  </a:cubicBezTo>
                  <a:lnTo>
                    <a:pt x="469" y="101"/>
                  </a:lnTo>
                  <a:cubicBezTo>
                    <a:pt x="477" y="64"/>
                    <a:pt x="477" y="64"/>
                    <a:pt x="477" y="59"/>
                  </a:cubicBezTo>
                  <a:cubicBezTo>
                    <a:pt x="477" y="36"/>
                    <a:pt x="463" y="25"/>
                    <a:pt x="444" y="25"/>
                  </a:cubicBezTo>
                  <a:cubicBezTo>
                    <a:pt x="415" y="25"/>
                    <a:pt x="396" y="53"/>
                    <a:pt x="394" y="78"/>
                  </a:cubicBezTo>
                  <a:close/>
                  <a:moveTo>
                    <a:pt x="316" y="400"/>
                  </a:moveTo>
                  <a:cubicBezTo>
                    <a:pt x="311" y="423"/>
                    <a:pt x="311" y="423"/>
                    <a:pt x="295" y="445"/>
                  </a:cubicBezTo>
                  <a:cubicBezTo>
                    <a:pt x="241" y="512"/>
                    <a:pt x="193" y="532"/>
                    <a:pt x="161" y="532"/>
                  </a:cubicBezTo>
                  <a:cubicBezTo>
                    <a:pt x="102" y="532"/>
                    <a:pt x="83" y="465"/>
                    <a:pt x="83" y="417"/>
                  </a:cubicBezTo>
                  <a:cubicBezTo>
                    <a:pt x="83" y="356"/>
                    <a:pt x="120" y="202"/>
                    <a:pt x="150" y="146"/>
                  </a:cubicBezTo>
                  <a:cubicBezTo>
                    <a:pt x="185" y="73"/>
                    <a:pt x="238" y="28"/>
                    <a:pt x="287" y="28"/>
                  </a:cubicBezTo>
                  <a:cubicBezTo>
                    <a:pt x="364" y="28"/>
                    <a:pt x="380" y="129"/>
                    <a:pt x="380" y="137"/>
                  </a:cubicBezTo>
                  <a:cubicBezTo>
                    <a:pt x="380" y="143"/>
                    <a:pt x="378" y="151"/>
                    <a:pt x="375" y="15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6" name="Freeform 45">
              <a:extLst>
                <a:ext uri="{FF2B5EF4-FFF2-40B4-BE49-F238E27FC236}">
                  <a16:creationId xmlns:a16="http://schemas.microsoft.com/office/drawing/2014/main" id="{D15DDF95-CD48-6D4D-9741-D72A497810C4}"/>
                </a:ext>
              </a:extLst>
            </p:cNvPr>
            <p:cNvSpPr/>
            <p:nvPr/>
          </p:nvSpPr>
          <p:spPr>
            <a:xfrm>
              <a:off x="9369720" y="2304720"/>
              <a:ext cx="99000" cy="443159"/>
            </a:xfrm>
            <a:custGeom>
              <a:avLst/>
              <a:gdLst/>
              <a:ahLst/>
              <a:cxnLst>
                <a:cxn ang="3cd4">
                  <a:pos x="hc" y="t"/>
                </a:cxn>
                <a:cxn ang="cd2">
                  <a:pos x="l" y="vc"/>
                </a:cxn>
                <a:cxn ang="cd4">
                  <a:pos x="hc" y="b"/>
                </a:cxn>
                <a:cxn ang="0">
                  <a:pos x="r" y="vc"/>
                </a:cxn>
              </a:cxnLst>
              <a:rect l="l" t="t" r="r" b="b"/>
              <a:pathLst>
                <a:path w="276" h="1232">
                  <a:moveTo>
                    <a:pt x="276" y="616"/>
                  </a:moveTo>
                  <a:cubicBezTo>
                    <a:pt x="276" y="521"/>
                    <a:pt x="262" y="372"/>
                    <a:pt x="198" y="232"/>
                  </a:cubicBezTo>
                  <a:cubicBezTo>
                    <a:pt x="126" y="81"/>
                    <a:pt x="24" y="0"/>
                    <a:pt x="11" y="0"/>
                  </a:cubicBezTo>
                  <a:cubicBezTo>
                    <a:pt x="5" y="0"/>
                    <a:pt x="0" y="6"/>
                    <a:pt x="0" y="11"/>
                  </a:cubicBezTo>
                  <a:cubicBezTo>
                    <a:pt x="0" y="17"/>
                    <a:pt x="0" y="20"/>
                    <a:pt x="21" y="42"/>
                  </a:cubicBezTo>
                  <a:cubicBezTo>
                    <a:pt x="139" y="162"/>
                    <a:pt x="206" y="358"/>
                    <a:pt x="206" y="616"/>
                  </a:cubicBezTo>
                  <a:cubicBezTo>
                    <a:pt x="206" y="826"/>
                    <a:pt x="163" y="1044"/>
                    <a:pt x="16" y="1198"/>
                  </a:cubicBezTo>
                  <a:cubicBezTo>
                    <a:pt x="0" y="1215"/>
                    <a:pt x="0" y="1218"/>
                    <a:pt x="0" y="1221"/>
                  </a:cubicBezTo>
                  <a:cubicBezTo>
                    <a:pt x="0" y="1229"/>
                    <a:pt x="5" y="1232"/>
                    <a:pt x="11" y="1232"/>
                  </a:cubicBezTo>
                  <a:cubicBezTo>
                    <a:pt x="24" y="1232"/>
                    <a:pt x="131" y="1148"/>
                    <a:pt x="201" y="991"/>
                  </a:cubicBezTo>
                  <a:cubicBezTo>
                    <a:pt x="262" y="857"/>
                    <a:pt x="276" y="720"/>
                    <a:pt x="276" y="6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7" name="Freeform 46">
              <a:extLst>
                <a:ext uri="{FF2B5EF4-FFF2-40B4-BE49-F238E27FC236}">
                  <a16:creationId xmlns:a16="http://schemas.microsoft.com/office/drawing/2014/main" id="{8C99F6CF-2C1D-8D43-A435-E6950790240F}"/>
                </a:ext>
              </a:extLst>
            </p:cNvPr>
            <p:cNvSpPr/>
            <p:nvPr/>
          </p:nvSpPr>
          <p:spPr>
            <a:xfrm>
              <a:off x="9524880" y="2127240"/>
              <a:ext cx="161640" cy="797040"/>
            </a:xfrm>
            <a:custGeom>
              <a:avLst/>
              <a:gdLst/>
              <a:ahLst/>
              <a:cxnLst>
                <a:cxn ang="3cd4">
                  <a:pos x="hc" y="t"/>
                </a:cxn>
                <a:cxn ang="cd2">
                  <a:pos x="l" y="vc"/>
                </a:cxn>
                <a:cxn ang="cd4">
                  <a:pos x="hc" y="b"/>
                </a:cxn>
                <a:cxn ang="0">
                  <a:pos x="r" y="vc"/>
                </a:cxn>
              </a:cxnLst>
              <a:rect l="l" t="t" r="r" b="b"/>
              <a:pathLst>
                <a:path w="450" h="2215">
                  <a:moveTo>
                    <a:pt x="450" y="1106"/>
                  </a:moveTo>
                  <a:cubicBezTo>
                    <a:pt x="450" y="753"/>
                    <a:pt x="370" y="378"/>
                    <a:pt x="137" y="101"/>
                  </a:cubicBezTo>
                  <a:cubicBezTo>
                    <a:pt x="120" y="81"/>
                    <a:pt x="78" y="34"/>
                    <a:pt x="48" y="8"/>
                  </a:cubicBezTo>
                  <a:cubicBezTo>
                    <a:pt x="40" y="0"/>
                    <a:pt x="37" y="0"/>
                    <a:pt x="21" y="0"/>
                  </a:cubicBezTo>
                  <a:cubicBezTo>
                    <a:pt x="11" y="0"/>
                    <a:pt x="0" y="0"/>
                    <a:pt x="0" y="11"/>
                  </a:cubicBezTo>
                  <a:cubicBezTo>
                    <a:pt x="0" y="17"/>
                    <a:pt x="5" y="22"/>
                    <a:pt x="8" y="25"/>
                  </a:cubicBezTo>
                  <a:cubicBezTo>
                    <a:pt x="48" y="67"/>
                    <a:pt x="112" y="134"/>
                    <a:pt x="185" y="272"/>
                  </a:cubicBezTo>
                  <a:cubicBezTo>
                    <a:pt x="313" y="507"/>
                    <a:pt x="359" y="812"/>
                    <a:pt x="359" y="1106"/>
                  </a:cubicBezTo>
                  <a:cubicBezTo>
                    <a:pt x="359" y="1641"/>
                    <a:pt x="217" y="1968"/>
                    <a:pt x="5" y="2192"/>
                  </a:cubicBezTo>
                  <a:cubicBezTo>
                    <a:pt x="3" y="2195"/>
                    <a:pt x="0" y="2201"/>
                    <a:pt x="0" y="2203"/>
                  </a:cubicBezTo>
                  <a:cubicBezTo>
                    <a:pt x="0" y="2215"/>
                    <a:pt x="11" y="2215"/>
                    <a:pt x="21" y="2215"/>
                  </a:cubicBezTo>
                  <a:cubicBezTo>
                    <a:pt x="37" y="2215"/>
                    <a:pt x="40" y="2215"/>
                    <a:pt x="51" y="2206"/>
                  </a:cubicBezTo>
                  <a:cubicBezTo>
                    <a:pt x="163" y="2105"/>
                    <a:pt x="289" y="1935"/>
                    <a:pt x="372" y="1674"/>
                  </a:cubicBezTo>
                  <a:cubicBezTo>
                    <a:pt x="423" y="1506"/>
                    <a:pt x="450" y="1305"/>
                    <a:pt x="450" y="110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8" name="Freeform 47">
              <a:extLst>
                <a:ext uri="{FF2B5EF4-FFF2-40B4-BE49-F238E27FC236}">
                  <a16:creationId xmlns:a16="http://schemas.microsoft.com/office/drawing/2014/main" id="{915BF7E5-75FE-324B-8D20-6201484E8B44}"/>
                </a:ext>
              </a:extLst>
            </p:cNvPr>
            <p:cNvSpPr/>
            <p:nvPr/>
          </p:nvSpPr>
          <p:spPr>
            <a:xfrm>
              <a:off x="9793800" y="2030400"/>
              <a:ext cx="131760" cy="206280"/>
            </a:xfrm>
            <a:custGeom>
              <a:avLst/>
              <a:gdLst/>
              <a:ahLst/>
              <a:cxnLst>
                <a:cxn ang="3cd4">
                  <a:pos x="hc" y="t"/>
                </a:cxn>
                <a:cxn ang="cd2">
                  <a:pos x="l" y="vc"/>
                </a:cxn>
                <a:cxn ang="cd4">
                  <a:pos x="hc" y="b"/>
                </a:cxn>
                <a:cxn ang="0">
                  <a:pos x="r" y="vc"/>
                </a:cxn>
              </a:cxnLst>
              <a:rect l="l" t="t" r="r" b="b"/>
              <a:pathLst>
                <a:path w="367" h="574">
                  <a:moveTo>
                    <a:pt x="367" y="417"/>
                  </a:moveTo>
                  <a:lnTo>
                    <a:pt x="337" y="417"/>
                  </a:lnTo>
                  <a:cubicBezTo>
                    <a:pt x="335" y="437"/>
                    <a:pt x="327" y="487"/>
                    <a:pt x="316" y="496"/>
                  </a:cubicBezTo>
                  <a:cubicBezTo>
                    <a:pt x="311" y="501"/>
                    <a:pt x="246" y="501"/>
                    <a:pt x="236" y="501"/>
                  </a:cubicBezTo>
                  <a:lnTo>
                    <a:pt x="83" y="501"/>
                  </a:lnTo>
                  <a:cubicBezTo>
                    <a:pt x="169" y="420"/>
                    <a:pt x="198" y="398"/>
                    <a:pt x="249" y="356"/>
                  </a:cubicBezTo>
                  <a:cubicBezTo>
                    <a:pt x="311" y="305"/>
                    <a:pt x="367" y="252"/>
                    <a:pt x="367" y="168"/>
                  </a:cubicBezTo>
                  <a:cubicBezTo>
                    <a:pt x="367" y="64"/>
                    <a:pt x="278" y="0"/>
                    <a:pt x="171" y="0"/>
                  </a:cubicBezTo>
                  <a:cubicBezTo>
                    <a:pt x="70" y="0"/>
                    <a:pt x="0" y="76"/>
                    <a:pt x="0" y="154"/>
                  </a:cubicBezTo>
                  <a:cubicBezTo>
                    <a:pt x="0" y="199"/>
                    <a:pt x="35" y="204"/>
                    <a:pt x="43" y="204"/>
                  </a:cubicBezTo>
                  <a:cubicBezTo>
                    <a:pt x="64" y="204"/>
                    <a:pt x="88" y="188"/>
                    <a:pt x="88" y="157"/>
                  </a:cubicBezTo>
                  <a:cubicBezTo>
                    <a:pt x="88" y="143"/>
                    <a:pt x="83" y="112"/>
                    <a:pt x="40" y="112"/>
                  </a:cubicBezTo>
                  <a:cubicBezTo>
                    <a:pt x="64" y="50"/>
                    <a:pt x="120" y="31"/>
                    <a:pt x="161" y="31"/>
                  </a:cubicBezTo>
                  <a:cubicBezTo>
                    <a:pt x="244" y="31"/>
                    <a:pt x="287" y="98"/>
                    <a:pt x="287" y="168"/>
                  </a:cubicBezTo>
                  <a:cubicBezTo>
                    <a:pt x="287" y="244"/>
                    <a:pt x="236" y="302"/>
                    <a:pt x="209" y="336"/>
                  </a:cubicBezTo>
                  <a:lnTo>
                    <a:pt x="8" y="540"/>
                  </a:lnTo>
                  <a:cubicBezTo>
                    <a:pt x="0" y="549"/>
                    <a:pt x="0" y="552"/>
                    <a:pt x="0" y="574"/>
                  </a:cubicBezTo>
                  <a:lnTo>
                    <a:pt x="343" y="574"/>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49" name="Freeform 48">
            <a:extLst>
              <a:ext uri="{FF2B5EF4-FFF2-40B4-BE49-F238E27FC236}">
                <a16:creationId xmlns:a16="http://schemas.microsoft.com/office/drawing/2014/main" id="{48B4D087-59E1-924F-B40E-AA3A9A874DFF}"/>
              </a:ext>
            </a:extLst>
          </p:cNvPr>
          <p:cNvSpPr/>
          <p:nvPr/>
        </p:nvSpPr>
        <p:spPr>
          <a:xfrm>
            <a:off x="3680975" y="2578849"/>
            <a:ext cx="3736080" cy="1097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36720">
            <a:solidFill>
              <a:srgbClr val="3465A4"/>
            </a:solidFill>
            <a:custDash>
              <a:ds d="197000" sp="197000"/>
            </a:custDash>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6" name="Title 105">
            <a:extLst>
              <a:ext uri="{FF2B5EF4-FFF2-40B4-BE49-F238E27FC236}">
                <a16:creationId xmlns:a16="http://schemas.microsoft.com/office/drawing/2014/main" id="{6AA1AD5D-E835-6340-A6FE-0AFA664066D9}"/>
              </a:ext>
            </a:extLst>
          </p:cNvPr>
          <p:cNvSpPr>
            <a:spLocks noGrp="1"/>
          </p:cNvSpPr>
          <p:nvPr>
            <p:ph type="title"/>
          </p:nvPr>
        </p:nvSpPr>
        <p:spPr/>
        <p:txBody>
          <a:bodyPr/>
          <a:lstStyle/>
          <a:p>
            <a:r>
              <a:rPr lang="en-US" dirty="0"/>
              <a:t>Q-function updates in DQN</a:t>
            </a:r>
          </a:p>
        </p:txBody>
      </p:sp>
      <p:sp>
        <p:nvSpPr>
          <p:cNvPr id="105" name="Freeform 104">
            <a:extLst>
              <a:ext uri="{FF2B5EF4-FFF2-40B4-BE49-F238E27FC236}">
                <a16:creationId xmlns:a16="http://schemas.microsoft.com/office/drawing/2014/main" id="{346E5AB0-FF79-0946-9A6C-7D83D30E3290}"/>
              </a:ext>
            </a:extLst>
          </p:cNvPr>
          <p:cNvSpPr/>
          <p:nvPr/>
        </p:nvSpPr>
        <p:spPr>
          <a:xfrm>
            <a:off x="1601975" y="5095182"/>
            <a:ext cx="3947040" cy="914400"/>
          </a:xfrm>
          <a:custGeom>
            <a:avLst>
              <a:gd name="f0" fmla="val 2974"/>
              <a:gd name="f1" fmla="val -41504"/>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noFill/>
          <a:ln w="54720">
            <a:solidFill>
              <a:srgbClr val="3465A4"/>
            </a:solidFill>
            <a:prstDash val="solid"/>
          </a:ln>
        </p:spPr>
        <p:txBody>
          <a:bodyPr wrap="none" lIns="117360" tIns="72360" rIns="117360" bIns="72360" anchor="ctr" anchorCtr="0" compatLnSpc="0">
            <a:noAutofit/>
          </a:bodyPr>
          <a:lstStyle/>
          <a:p>
            <a:pPr marL="0" marR="0" lvl="0" indent="0" algn="ctr"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I’m including the bias in the weights</a:t>
            </a:r>
          </a:p>
        </p:txBody>
      </p:sp>
    </p:spTree>
    <p:extLst>
      <p:ext uri="{BB962C8B-B14F-4D97-AF65-F5344CB8AC3E}">
        <p14:creationId xmlns:p14="http://schemas.microsoft.com/office/powerpoint/2010/main" val="7100902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C4C45D-E48E-3F4D-ABF0-C041543185A5}"/>
              </a:ext>
            </a:extLst>
          </p:cNvPr>
          <p:cNvSpPr txBox="1"/>
          <p:nvPr/>
        </p:nvSpPr>
        <p:spPr>
          <a:xfrm>
            <a:off x="741935" y="1958209"/>
            <a:ext cx="240120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Use this loss function:</a:t>
            </a:r>
          </a:p>
        </p:txBody>
      </p:sp>
      <p:sp>
        <p:nvSpPr>
          <p:cNvPr id="3" name="TextBox 2">
            <a:extLst>
              <a:ext uri="{FF2B5EF4-FFF2-40B4-BE49-F238E27FC236}">
                <a16:creationId xmlns:a16="http://schemas.microsoft.com/office/drawing/2014/main" id="{2014D97A-1545-784E-85AD-CD7E2B8B5941}"/>
              </a:ext>
            </a:extLst>
          </p:cNvPr>
          <p:cNvSpPr txBox="1"/>
          <p:nvPr/>
        </p:nvSpPr>
        <p:spPr>
          <a:xfrm>
            <a:off x="5006855" y="2141089"/>
            <a:ext cx="76428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target</a:t>
            </a:r>
          </a:p>
        </p:txBody>
      </p:sp>
      <p:grpSp>
        <p:nvGrpSpPr>
          <p:cNvPr id="4" name="Group 3" descr="28§display§L(s,a,s';w)=\frac{1}{2} \left(&#10;r + \gamma \max_{a'} Q_w(s',a') - Q_w(s,a)&#10;\right)^2§svg§600§FALSE" title="TexMaths">
            <a:extLst>
              <a:ext uri="{FF2B5EF4-FFF2-40B4-BE49-F238E27FC236}">
                <a16:creationId xmlns:a16="http://schemas.microsoft.com/office/drawing/2014/main" id="{45CC4B89-5F35-0046-B672-60CE8B50B039}"/>
              </a:ext>
            </a:extLst>
          </p:cNvPr>
          <p:cNvGrpSpPr/>
          <p:nvPr/>
        </p:nvGrpSpPr>
        <p:grpSpPr>
          <a:xfrm>
            <a:off x="266015" y="2597569"/>
            <a:ext cx="9596880" cy="910800"/>
            <a:chOff x="347040" y="2030400"/>
            <a:chExt cx="9596880" cy="910800"/>
          </a:xfrm>
        </p:grpSpPr>
        <p:sp>
          <p:nvSpPr>
            <p:cNvPr id="5" name="Freeform 4">
              <a:extLst>
                <a:ext uri="{FF2B5EF4-FFF2-40B4-BE49-F238E27FC236}">
                  <a16:creationId xmlns:a16="http://schemas.microsoft.com/office/drawing/2014/main" id="{39787E64-7174-2647-884D-A2A27C60552C}"/>
                </a:ext>
              </a:extLst>
            </p:cNvPr>
            <p:cNvSpPr/>
            <p:nvPr/>
          </p:nvSpPr>
          <p:spPr>
            <a:xfrm>
              <a:off x="347040" y="2037599"/>
              <a:ext cx="9596880" cy="902880"/>
            </a:xfrm>
            <a:custGeom>
              <a:avLst/>
              <a:gdLst/>
              <a:ahLst/>
              <a:cxnLst>
                <a:cxn ang="3cd4">
                  <a:pos x="hc" y="t"/>
                </a:cxn>
                <a:cxn ang="cd2">
                  <a:pos x="l" y="vc"/>
                </a:cxn>
                <a:cxn ang="cd4">
                  <a:pos x="hc" y="b"/>
                </a:cxn>
                <a:cxn ang="0">
                  <a:pos x="r" y="vc"/>
                </a:cxn>
              </a:cxnLst>
              <a:rect l="l" t="t" r="r" b="b"/>
              <a:pathLst>
                <a:path w="26659" h="2509">
                  <a:moveTo>
                    <a:pt x="13330" y="2509"/>
                  </a:moveTo>
                  <a:lnTo>
                    <a:pt x="0" y="2509"/>
                  </a:lnTo>
                  <a:lnTo>
                    <a:pt x="0" y="0"/>
                  </a:lnTo>
                  <a:lnTo>
                    <a:pt x="26659" y="0"/>
                  </a:lnTo>
                  <a:lnTo>
                    <a:pt x="26659" y="2509"/>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 name="Freeform 5">
              <a:extLst>
                <a:ext uri="{FF2B5EF4-FFF2-40B4-BE49-F238E27FC236}">
                  <a16:creationId xmlns:a16="http://schemas.microsoft.com/office/drawing/2014/main" id="{16EFA079-771F-4241-B79F-4BFB0B6B4B00}"/>
                </a:ext>
              </a:extLst>
            </p:cNvPr>
            <p:cNvSpPr/>
            <p:nvPr/>
          </p:nvSpPr>
          <p:spPr>
            <a:xfrm>
              <a:off x="363600" y="2333880"/>
              <a:ext cx="255960" cy="303120"/>
            </a:xfrm>
            <a:custGeom>
              <a:avLst/>
              <a:gdLst/>
              <a:ahLst/>
              <a:cxnLst>
                <a:cxn ang="3cd4">
                  <a:pos x="hc" y="t"/>
                </a:cxn>
                <a:cxn ang="cd2">
                  <a:pos x="l" y="vc"/>
                </a:cxn>
                <a:cxn ang="cd4">
                  <a:pos x="hc" y="b"/>
                </a:cxn>
                <a:cxn ang="0">
                  <a:pos x="r" y="vc"/>
                </a:cxn>
              </a:cxnLst>
              <a:rect l="l" t="t" r="r" b="b"/>
              <a:pathLst>
                <a:path w="712" h="843">
                  <a:moveTo>
                    <a:pt x="396" y="95"/>
                  </a:moveTo>
                  <a:cubicBezTo>
                    <a:pt x="407" y="53"/>
                    <a:pt x="410" y="39"/>
                    <a:pt x="519" y="39"/>
                  </a:cubicBezTo>
                  <a:cubicBezTo>
                    <a:pt x="557" y="39"/>
                    <a:pt x="565" y="39"/>
                    <a:pt x="565" y="14"/>
                  </a:cubicBezTo>
                  <a:cubicBezTo>
                    <a:pt x="565" y="0"/>
                    <a:pt x="552" y="0"/>
                    <a:pt x="546" y="0"/>
                  </a:cubicBezTo>
                  <a:cubicBezTo>
                    <a:pt x="509" y="0"/>
                    <a:pt x="410" y="3"/>
                    <a:pt x="372" y="3"/>
                  </a:cubicBezTo>
                  <a:cubicBezTo>
                    <a:pt x="337" y="3"/>
                    <a:pt x="249" y="0"/>
                    <a:pt x="214" y="0"/>
                  </a:cubicBezTo>
                  <a:cubicBezTo>
                    <a:pt x="206" y="0"/>
                    <a:pt x="193" y="0"/>
                    <a:pt x="193" y="25"/>
                  </a:cubicBezTo>
                  <a:cubicBezTo>
                    <a:pt x="193" y="39"/>
                    <a:pt x="204" y="39"/>
                    <a:pt x="225" y="39"/>
                  </a:cubicBezTo>
                  <a:cubicBezTo>
                    <a:pt x="228" y="39"/>
                    <a:pt x="249" y="39"/>
                    <a:pt x="270" y="42"/>
                  </a:cubicBezTo>
                  <a:cubicBezTo>
                    <a:pt x="292" y="42"/>
                    <a:pt x="303" y="45"/>
                    <a:pt x="303" y="62"/>
                  </a:cubicBezTo>
                  <a:cubicBezTo>
                    <a:pt x="303" y="64"/>
                    <a:pt x="300" y="70"/>
                    <a:pt x="297" y="84"/>
                  </a:cubicBezTo>
                  <a:lnTo>
                    <a:pt x="139" y="748"/>
                  </a:lnTo>
                  <a:cubicBezTo>
                    <a:pt x="129" y="795"/>
                    <a:pt x="126" y="804"/>
                    <a:pt x="32" y="804"/>
                  </a:cubicBezTo>
                  <a:cubicBezTo>
                    <a:pt x="11" y="804"/>
                    <a:pt x="0" y="804"/>
                    <a:pt x="0" y="829"/>
                  </a:cubicBezTo>
                  <a:cubicBezTo>
                    <a:pt x="0" y="843"/>
                    <a:pt x="11" y="843"/>
                    <a:pt x="32" y="843"/>
                  </a:cubicBezTo>
                  <a:lnTo>
                    <a:pt x="578" y="843"/>
                  </a:lnTo>
                  <a:cubicBezTo>
                    <a:pt x="608" y="843"/>
                    <a:pt x="608" y="843"/>
                    <a:pt x="616" y="823"/>
                  </a:cubicBezTo>
                  <a:lnTo>
                    <a:pt x="710" y="554"/>
                  </a:lnTo>
                  <a:cubicBezTo>
                    <a:pt x="712" y="543"/>
                    <a:pt x="712" y="540"/>
                    <a:pt x="712" y="538"/>
                  </a:cubicBezTo>
                  <a:cubicBezTo>
                    <a:pt x="712" y="532"/>
                    <a:pt x="710" y="524"/>
                    <a:pt x="699" y="524"/>
                  </a:cubicBezTo>
                  <a:cubicBezTo>
                    <a:pt x="688" y="524"/>
                    <a:pt x="688" y="532"/>
                    <a:pt x="680" y="552"/>
                  </a:cubicBezTo>
                  <a:cubicBezTo>
                    <a:pt x="640" y="664"/>
                    <a:pt x="586" y="804"/>
                    <a:pt x="383" y="804"/>
                  </a:cubicBezTo>
                  <a:lnTo>
                    <a:pt x="270" y="804"/>
                  </a:lnTo>
                  <a:cubicBezTo>
                    <a:pt x="254" y="804"/>
                    <a:pt x="252" y="804"/>
                    <a:pt x="246" y="804"/>
                  </a:cubicBezTo>
                  <a:cubicBezTo>
                    <a:pt x="233" y="804"/>
                    <a:pt x="230" y="801"/>
                    <a:pt x="230" y="792"/>
                  </a:cubicBezTo>
                  <a:cubicBezTo>
                    <a:pt x="230" y="787"/>
                    <a:pt x="230" y="784"/>
                    <a:pt x="236" y="76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 name="Freeform 6">
              <a:extLst>
                <a:ext uri="{FF2B5EF4-FFF2-40B4-BE49-F238E27FC236}">
                  <a16:creationId xmlns:a16="http://schemas.microsoft.com/office/drawing/2014/main" id="{D59DF51C-0E38-1749-9EF0-4C662CB36B76}"/>
                </a:ext>
              </a:extLst>
            </p:cNvPr>
            <p:cNvSpPr/>
            <p:nvPr/>
          </p:nvSpPr>
          <p:spPr>
            <a:xfrm>
              <a:off x="675720" y="2304720"/>
              <a:ext cx="99000" cy="443159"/>
            </a:xfrm>
            <a:custGeom>
              <a:avLst/>
              <a:gdLst/>
              <a:ahLst/>
              <a:cxnLst>
                <a:cxn ang="3cd4">
                  <a:pos x="hc" y="t"/>
                </a:cxn>
                <a:cxn ang="cd2">
                  <a:pos x="l" y="vc"/>
                </a:cxn>
                <a:cxn ang="cd4">
                  <a:pos x="hc" y="b"/>
                </a:cxn>
                <a:cxn ang="0">
                  <a:pos x="r" y="vc"/>
                </a:cxn>
              </a:cxnLst>
              <a:rect l="l" t="t" r="r" b="b"/>
              <a:pathLst>
                <a:path w="276" h="1232">
                  <a:moveTo>
                    <a:pt x="276" y="1221"/>
                  </a:moveTo>
                  <a:cubicBezTo>
                    <a:pt x="276" y="1218"/>
                    <a:pt x="276" y="1215"/>
                    <a:pt x="254" y="1193"/>
                  </a:cubicBezTo>
                  <a:cubicBezTo>
                    <a:pt x="107" y="1039"/>
                    <a:pt x="70" y="806"/>
                    <a:pt x="70" y="616"/>
                  </a:cubicBezTo>
                  <a:cubicBezTo>
                    <a:pt x="70" y="403"/>
                    <a:pt x="115" y="188"/>
                    <a:pt x="260" y="34"/>
                  </a:cubicBezTo>
                  <a:cubicBezTo>
                    <a:pt x="276" y="20"/>
                    <a:pt x="276" y="17"/>
                    <a:pt x="276" y="11"/>
                  </a:cubicBezTo>
                  <a:cubicBezTo>
                    <a:pt x="276" y="3"/>
                    <a:pt x="270" y="0"/>
                    <a:pt x="262" y="0"/>
                  </a:cubicBezTo>
                  <a:cubicBezTo>
                    <a:pt x="252" y="0"/>
                    <a:pt x="145" y="84"/>
                    <a:pt x="75" y="241"/>
                  </a:cubicBezTo>
                  <a:cubicBezTo>
                    <a:pt x="13" y="375"/>
                    <a:pt x="0" y="512"/>
                    <a:pt x="0" y="616"/>
                  </a:cubicBezTo>
                  <a:cubicBezTo>
                    <a:pt x="0" y="714"/>
                    <a:pt x="13" y="862"/>
                    <a:pt x="78" y="1002"/>
                  </a:cubicBezTo>
                  <a:cubicBezTo>
                    <a:pt x="150" y="1154"/>
                    <a:pt x="252" y="1232"/>
                    <a:pt x="262" y="1232"/>
                  </a:cubicBezTo>
                  <a:cubicBezTo>
                    <a:pt x="270" y="1232"/>
                    <a:pt x="276" y="1229"/>
                    <a:pt x="276" y="12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 name="Freeform 7">
              <a:extLst>
                <a:ext uri="{FF2B5EF4-FFF2-40B4-BE49-F238E27FC236}">
                  <a16:creationId xmlns:a16="http://schemas.microsoft.com/office/drawing/2014/main" id="{0ED30DF0-9C92-4549-AED7-A767913DDA11}"/>
                </a:ext>
              </a:extLst>
            </p:cNvPr>
            <p:cNvSpPr/>
            <p:nvPr/>
          </p:nvSpPr>
          <p:spPr>
            <a:xfrm>
              <a:off x="820440" y="2440800"/>
              <a:ext cx="156600" cy="201240"/>
            </a:xfrm>
            <a:custGeom>
              <a:avLst/>
              <a:gdLst/>
              <a:ahLst/>
              <a:cxnLst>
                <a:cxn ang="3cd4">
                  <a:pos x="hc" y="t"/>
                </a:cxn>
                <a:cxn ang="cd2">
                  <a:pos x="l" y="vc"/>
                </a:cxn>
                <a:cxn ang="cd4">
                  <a:pos x="hc" y="b"/>
                </a:cxn>
                <a:cxn ang="0">
                  <a:pos x="r" y="vc"/>
                </a:cxn>
              </a:cxnLst>
              <a:rect l="l" t="t" r="r" b="b"/>
              <a:pathLst>
                <a:path w="436" h="560">
                  <a:moveTo>
                    <a:pt x="402" y="84"/>
                  </a:moveTo>
                  <a:cubicBezTo>
                    <a:pt x="367" y="84"/>
                    <a:pt x="345" y="112"/>
                    <a:pt x="345" y="140"/>
                  </a:cubicBezTo>
                  <a:cubicBezTo>
                    <a:pt x="345" y="157"/>
                    <a:pt x="356" y="176"/>
                    <a:pt x="380" y="176"/>
                  </a:cubicBezTo>
                  <a:cubicBezTo>
                    <a:pt x="407" y="176"/>
                    <a:pt x="436" y="154"/>
                    <a:pt x="436" y="106"/>
                  </a:cubicBezTo>
                  <a:cubicBezTo>
                    <a:pt x="436" y="50"/>
                    <a:pt x="386" y="0"/>
                    <a:pt x="295" y="0"/>
                  </a:cubicBezTo>
                  <a:cubicBezTo>
                    <a:pt x="139" y="0"/>
                    <a:pt x="94" y="126"/>
                    <a:pt x="94" y="179"/>
                  </a:cubicBezTo>
                  <a:cubicBezTo>
                    <a:pt x="94" y="277"/>
                    <a:pt x="182" y="297"/>
                    <a:pt x="217" y="302"/>
                  </a:cubicBezTo>
                  <a:cubicBezTo>
                    <a:pt x="278" y="316"/>
                    <a:pt x="340" y="328"/>
                    <a:pt x="340" y="398"/>
                  </a:cubicBezTo>
                  <a:cubicBezTo>
                    <a:pt x="340" y="428"/>
                    <a:pt x="313" y="532"/>
                    <a:pt x="171" y="532"/>
                  </a:cubicBezTo>
                  <a:cubicBezTo>
                    <a:pt x="153" y="532"/>
                    <a:pt x="62" y="532"/>
                    <a:pt x="35" y="468"/>
                  </a:cubicBezTo>
                  <a:cubicBezTo>
                    <a:pt x="80" y="473"/>
                    <a:pt x="110" y="437"/>
                    <a:pt x="110" y="400"/>
                  </a:cubicBezTo>
                  <a:cubicBezTo>
                    <a:pt x="110" y="372"/>
                    <a:pt x="91" y="358"/>
                    <a:pt x="67" y="358"/>
                  </a:cubicBezTo>
                  <a:cubicBezTo>
                    <a:pt x="35" y="358"/>
                    <a:pt x="0" y="384"/>
                    <a:pt x="0" y="440"/>
                  </a:cubicBezTo>
                  <a:cubicBezTo>
                    <a:pt x="0" y="510"/>
                    <a:pt x="67" y="560"/>
                    <a:pt x="169" y="560"/>
                  </a:cubicBezTo>
                  <a:cubicBezTo>
                    <a:pt x="361" y="560"/>
                    <a:pt x="407" y="412"/>
                    <a:pt x="407" y="356"/>
                  </a:cubicBezTo>
                  <a:cubicBezTo>
                    <a:pt x="407" y="311"/>
                    <a:pt x="386" y="280"/>
                    <a:pt x="370" y="263"/>
                  </a:cubicBezTo>
                  <a:cubicBezTo>
                    <a:pt x="337" y="230"/>
                    <a:pt x="305" y="224"/>
                    <a:pt x="252" y="213"/>
                  </a:cubicBezTo>
                  <a:cubicBezTo>
                    <a:pt x="209" y="202"/>
                    <a:pt x="163" y="193"/>
                    <a:pt x="163" y="137"/>
                  </a:cubicBezTo>
                  <a:cubicBezTo>
                    <a:pt x="163" y="104"/>
                    <a:pt x="190" y="28"/>
                    <a:pt x="295" y="28"/>
                  </a:cubicBezTo>
                  <a:cubicBezTo>
                    <a:pt x="324" y="28"/>
                    <a:pt x="383" y="36"/>
                    <a:pt x="402" y="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 name="Freeform 8">
              <a:extLst>
                <a:ext uri="{FF2B5EF4-FFF2-40B4-BE49-F238E27FC236}">
                  <a16:creationId xmlns:a16="http://schemas.microsoft.com/office/drawing/2014/main" id="{9DD1271B-A5FB-ED4F-9B76-10497654BCAC}"/>
                </a:ext>
              </a:extLst>
            </p:cNvPr>
            <p:cNvSpPr/>
            <p:nvPr/>
          </p:nvSpPr>
          <p:spPr>
            <a:xfrm>
              <a:off x="1032480" y="2588760"/>
              <a:ext cx="49680" cy="132840"/>
            </a:xfrm>
            <a:custGeom>
              <a:avLst/>
              <a:gdLst/>
              <a:ahLst/>
              <a:cxnLst>
                <a:cxn ang="3cd4">
                  <a:pos x="hc" y="t"/>
                </a:cxn>
                <a:cxn ang="cd2">
                  <a:pos x="l" y="vc"/>
                </a:cxn>
                <a:cxn ang="cd4">
                  <a:pos x="hc" y="b"/>
                </a:cxn>
                <a:cxn ang="0">
                  <a:pos x="r" y="vc"/>
                </a:cxn>
              </a:cxnLst>
              <a:rect l="l" t="t" r="r" b="b"/>
              <a:pathLst>
                <a:path w="139" h="370">
                  <a:moveTo>
                    <a:pt x="139" y="129"/>
                  </a:moveTo>
                  <a:cubicBezTo>
                    <a:pt x="139" y="48"/>
                    <a:pt x="110" y="0"/>
                    <a:pt x="64" y="0"/>
                  </a:cubicBezTo>
                  <a:cubicBezTo>
                    <a:pt x="24" y="0"/>
                    <a:pt x="0" y="31"/>
                    <a:pt x="0" y="64"/>
                  </a:cubicBezTo>
                  <a:cubicBezTo>
                    <a:pt x="0" y="98"/>
                    <a:pt x="24" y="132"/>
                    <a:pt x="64" y="132"/>
                  </a:cubicBezTo>
                  <a:cubicBezTo>
                    <a:pt x="78" y="132"/>
                    <a:pt x="94" y="126"/>
                    <a:pt x="104" y="115"/>
                  </a:cubicBezTo>
                  <a:cubicBezTo>
                    <a:pt x="110" y="112"/>
                    <a:pt x="110" y="112"/>
                    <a:pt x="112" y="112"/>
                  </a:cubicBezTo>
                  <a:cubicBezTo>
                    <a:pt x="112" y="112"/>
                    <a:pt x="115" y="112"/>
                    <a:pt x="115" y="129"/>
                  </a:cubicBezTo>
                  <a:cubicBezTo>
                    <a:pt x="115" y="221"/>
                    <a:pt x="72" y="297"/>
                    <a:pt x="32" y="336"/>
                  </a:cubicBezTo>
                  <a:cubicBezTo>
                    <a:pt x="19" y="350"/>
                    <a:pt x="19" y="353"/>
                    <a:pt x="19" y="356"/>
                  </a:cubicBezTo>
                  <a:cubicBezTo>
                    <a:pt x="19" y="367"/>
                    <a:pt x="24" y="370"/>
                    <a:pt x="32" y="370"/>
                  </a:cubicBezTo>
                  <a:cubicBezTo>
                    <a:pt x="46" y="370"/>
                    <a:pt x="139" y="274"/>
                    <a:pt x="139"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 name="Freeform 9">
              <a:extLst>
                <a:ext uri="{FF2B5EF4-FFF2-40B4-BE49-F238E27FC236}">
                  <a16:creationId xmlns:a16="http://schemas.microsoft.com/office/drawing/2014/main" id="{D1C449C1-09CD-434A-9488-235B3E7E3E51}"/>
                </a:ext>
              </a:extLst>
            </p:cNvPr>
            <p:cNvSpPr/>
            <p:nvPr/>
          </p:nvSpPr>
          <p:spPr>
            <a:xfrm>
              <a:off x="1200959" y="2440800"/>
              <a:ext cx="194400" cy="201240"/>
            </a:xfrm>
            <a:custGeom>
              <a:avLst/>
              <a:gdLst/>
              <a:ahLst/>
              <a:cxnLst>
                <a:cxn ang="3cd4">
                  <a:pos x="hc" y="t"/>
                </a:cxn>
                <a:cxn ang="cd2">
                  <a:pos x="l" y="vc"/>
                </a:cxn>
                <a:cxn ang="cd4">
                  <a:pos x="hc" y="b"/>
                </a:cxn>
                <a:cxn ang="0">
                  <a:pos x="r" y="vc"/>
                </a:cxn>
              </a:cxnLst>
              <a:rect l="l" t="t" r="r" b="b"/>
              <a:pathLst>
                <a:path w="541" h="560">
                  <a:moveTo>
                    <a:pt x="394" y="78"/>
                  </a:moveTo>
                  <a:cubicBezTo>
                    <a:pt x="372" y="34"/>
                    <a:pt x="337" y="0"/>
                    <a:pt x="284" y="0"/>
                  </a:cubicBezTo>
                  <a:cubicBezTo>
                    <a:pt x="147" y="0"/>
                    <a:pt x="0" y="182"/>
                    <a:pt x="0" y="361"/>
                  </a:cubicBezTo>
                  <a:cubicBezTo>
                    <a:pt x="0" y="479"/>
                    <a:pt x="64" y="560"/>
                    <a:pt x="158" y="560"/>
                  </a:cubicBezTo>
                  <a:cubicBezTo>
                    <a:pt x="182" y="560"/>
                    <a:pt x="241" y="554"/>
                    <a:pt x="311" y="468"/>
                  </a:cubicBezTo>
                  <a:cubicBezTo>
                    <a:pt x="321" y="518"/>
                    <a:pt x="361" y="560"/>
                    <a:pt x="418" y="560"/>
                  </a:cubicBezTo>
                  <a:cubicBezTo>
                    <a:pt x="461" y="560"/>
                    <a:pt x="487" y="532"/>
                    <a:pt x="506" y="493"/>
                  </a:cubicBezTo>
                  <a:cubicBezTo>
                    <a:pt x="525" y="448"/>
                    <a:pt x="541" y="372"/>
                    <a:pt x="541" y="370"/>
                  </a:cubicBezTo>
                  <a:cubicBezTo>
                    <a:pt x="541" y="358"/>
                    <a:pt x="530" y="358"/>
                    <a:pt x="528" y="358"/>
                  </a:cubicBezTo>
                  <a:cubicBezTo>
                    <a:pt x="514" y="358"/>
                    <a:pt x="514" y="361"/>
                    <a:pt x="511" y="381"/>
                  </a:cubicBezTo>
                  <a:cubicBezTo>
                    <a:pt x="490" y="459"/>
                    <a:pt x="469" y="532"/>
                    <a:pt x="420" y="532"/>
                  </a:cubicBezTo>
                  <a:cubicBezTo>
                    <a:pt x="388" y="532"/>
                    <a:pt x="386" y="501"/>
                    <a:pt x="386" y="476"/>
                  </a:cubicBezTo>
                  <a:cubicBezTo>
                    <a:pt x="386" y="448"/>
                    <a:pt x="388" y="440"/>
                    <a:pt x="402" y="384"/>
                  </a:cubicBezTo>
                  <a:cubicBezTo>
                    <a:pt x="415" y="333"/>
                    <a:pt x="415" y="319"/>
                    <a:pt x="426" y="274"/>
                  </a:cubicBezTo>
                  <a:lnTo>
                    <a:pt x="469" y="101"/>
                  </a:lnTo>
                  <a:cubicBezTo>
                    <a:pt x="477" y="64"/>
                    <a:pt x="477" y="64"/>
                    <a:pt x="477" y="59"/>
                  </a:cubicBezTo>
                  <a:cubicBezTo>
                    <a:pt x="477" y="36"/>
                    <a:pt x="463" y="25"/>
                    <a:pt x="444" y="25"/>
                  </a:cubicBezTo>
                  <a:cubicBezTo>
                    <a:pt x="415" y="25"/>
                    <a:pt x="396" y="53"/>
                    <a:pt x="394" y="78"/>
                  </a:cubicBezTo>
                  <a:close/>
                  <a:moveTo>
                    <a:pt x="316" y="400"/>
                  </a:moveTo>
                  <a:cubicBezTo>
                    <a:pt x="311" y="423"/>
                    <a:pt x="311" y="423"/>
                    <a:pt x="292" y="445"/>
                  </a:cubicBezTo>
                  <a:cubicBezTo>
                    <a:pt x="241" y="512"/>
                    <a:pt x="193" y="532"/>
                    <a:pt x="161" y="532"/>
                  </a:cubicBezTo>
                  <a:cubicBezTo>
                    <a:pt x="102" y="532"/>
                    <a:pt x="83" y="465"/>
                    <a:pt x="83" y="417"/>
                  </a:cubicBezTo>
                  <a:cubicBezTo>
                    <a:pt x="83" y="356"/>
                    <a:pt x="120" y="202"/>
                    <a:pt x="150" y="146"/>
                  </a:cubicBezTo>
                  <a:cubicBezTo>
                    <a:pt x="185" y="73"/>
                    <a:pt x="238" y="28"/>
                    <a:pt x="287" y="28"/>
                  </a:cubicBezTo>
                  <a:cubicBezTo>
                    <a:pt x="364" y="28"/>
                    <a:pt x="380" y="129"/>
                    <a:pt x="380" y="137"/>
                  </a:cubicBezTo>
                  <a:cubicBezTo>
                    <a:pt x="380" y="143"/>
                    <a:pt x="378" y="151"/>
                    <a:pt x="375" y="15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 name="Freeform 10">
              <a:extLst>
                <a:ext uri="{FF2B5EF4-FFF2-40B4-BE49-F238E27FC236}">
                  <a16:creationId xmlns:a16="http://schemas.microsoft.com/office/drawing/2014/main" id="{F414885A-7465-974C-9B41-1D565DA436DE}"/>
                </a:ext>
              </a:extLst>
            </p:cNvPr>
            <p:cNvSpPr/>
            <p:nvPr/>
          </p:nvSpPr>
          <p:spPr>
            <a:xfrm>
              <a:off x="1443240" y="2588760"/>
              <a:ext cx="49680" cy="132840"/>
            </a:xfrm>
            <a:custGeom>
              <a:avLst/>
              <a:gdLst/>
              <a:ahLst/>
              <a:cxnLst>
                <a:cxn ang="3cd4">
                  <a:pos x="hc" y="t"/>
                </a:cxn>
                <a:cxn ang="cd2">
                  <a:pos x="l" y="vc"/>
                </a:cxn>
                <a:cxn ang="cd4">
                  <a:pos x="hc" y="b"/>
                </a:cxn>
                <a:cxn ang="0">
                  <a:pos x="r" y="vc"/>
                </a:cxn>
              </a:cxnLst>
              <a:rect l="l" t="t" r="r" b="b"/>
              <a:pathLst>
                <a:path w="139" h="370">
                  <a:moveTo>
                    <a:pt x="139" y="129"/>
                  </a:moveTo>
                  <a:cubicBezTo>
                    <a:pt x="139" y="48"/>
                    <a:pt x="110" y="0"/>
                    <a:pt x="64" y="0"/>
                  </a:cubicBezTo>
                  <a:cubicBezTo>
                    <a:pt x="24" y="0"/>
                    <a:pt x="0" y="31"/>
                    <a:pt x="0" y="64"/>
                  </a:cubicBezTo>
                  <a:cubicBezTo>
                    <a:pt x="0" y="98"/>
                    <a:pt x="24" y="132"/>
                    <a:pt x="64" y="132"/>
                  </a:cubicBezTo>
                  <a:cubicBezTo>
                    <a:pt x="78" y="132"/>
                    <a:pt x="94" y="126"/>
                    <a:pt x="104" y="115"/>
                  </a:cubicBezTo>
                  <a:cubicBezTo>
                    <a:pt x="110" y="112"/>
                    <a:pt x="110" y="112"/>
                    <a:pt x="112" y="112"/>
                  </a:cubicBezTo>
                  <a:cubicBezTo>
                    <a:pt x="112" y="112"/>
                    <a:pt x="115" y="112"/>
                    <a:pt x="115" y="129"/>
                  </a:cubicBezTo>
                  <a:cubicBezTo>
                    <a:pt x="115" y="221"/>
                    <a:pt x="72" y="297"/>
                    <a:pt x="32" y="336"/>
                  </a:cubicBezTo>
                  <a:cubicBezTo>
                    <a:pt x="19" y="350"/>
                    <a:pt x="19" y="353"/>
                    <a:pt x="19" y="356"/>
                  </a:cubicBezTo>
                  <a:cubicBezTo>
                    <a:pt x="19" y="367"/>
                    <a:pt x="24" y="370"/>
                    <a:pt x="32" y="370"/>
                  </a:cubicBezTo>
                  <a:cubicBezTo>
                    <a:pt x="46" y="370"/>
                    <a:pt x="139" y="274"/>
                    <a:pt x="139"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 name="Freeform 11">
              <a:extLst>
                <a:ext uri="{FF2B5EF4-FFF2-40B4-BE49-F238E27FC236}">
                  <a16:creationId xmlns:a16="http://schemas.microsoft.com/office/drawing/2014/main" id="{3BFBBB9D-DFE9-9B4C-B147-775320DE6C17}"/>
                </a:ext>
              </a:extLst>
            </p:cNvPr>
            <p:cNvSpPr/>
            <p:nvPr/>
          </p:nvSpPr>
          <p:spPr>
            <a:xfrm>
              <a:off x="1616760" y="2440800"/>
              <a:ext cx="156600" cy="201240"/>
            </a:xfrm>
            <a:custGeom>
              <a:avLst/>
              <a:gdLst/>
              <a:ahLst/>
              <a:cxnLst>
                <a:cxn ang="3cd4">
                  <a:pos x="hc" y="t"/>
                </a:cxn>
                <a:cxn ang="cd2">
                  <a:pos x="l" y="vc"/>
                </a:cxn>
                <a:cxn ang="cd4">
                  <a:pos x="hc" y="b"/>
                </a:cxn>
                <a:cxn ang="0">
                  <a:pos x="r" y="vc"/>
                </a:cxn>
              </a:cxnLst>
              <a:rect l="l" t="t" r="r" b="b"/>
              <a:pathLst>
                <a:path w="436" h="560">
                  <a:moveTo>
                    <a:pt x="402" y="84"/>
                  </a:moveTo>
                  <a:cubicBezTo>
                    <a:pt x="367" y="84"/>
                    <a:pt x="345" y="112"/>
                    <a:pt x="345" y="140"/>
                  </a:cubicBezTo>
                  <a:cubicBezTo>
                    <a:pt x="345" y="157"/>
                    <a:pt x="356" y="176"/>
                    <a:pt x="380" y="176"/>
                  </a:cubicBezTo>
                  <a:cubicBezTo>
                    <a:pt x="407" y="176"/>
                    <a:pt x="436" y="154"/>
                    <a:pt x="436" y="106"/>
                  </a:cubicBezTo>
                  <a:cubicBezTo>
                    <a:pt x="436" y="50"/>
                    <a:pt x="386" y="0"/>
                    <a:pt x="295" y="0"/>
                  </a:cubicBezTo>
                  <a:cubicBezTo>
                    <a:pt x="139" y="0"/>
                    <a:pt x="94" y="126"/>
                    <a:pt x="94" y="179"/>
                  </a:cubicBezTo>
                  <a:cubicBezTo>
                    <a:pt x="94" y="277"/>
                    <a:pt x="182" y="297"/>
                    <a:pt x="217" y="302"/>
                  </a:cubicBezTo>
                  <a:cubicBezTo>
                    <a:pt x="278" y="316"/>
                    <a:pt x="340" y="328"/>
                    <a:pt x="340" y="398"/>
                  </a:cubicBezTo>
                  <a:cubicBezTo>
                    <a:pt x="340" y="428"/>
                    <a:pt x="313" y="532"/>
                    <a:pt x="171" y="532"/>
                  </a:cubicBezTo>
                  <a:cubicBezTo>
                    <a:pt x="153" y="532"/>
                    <a:pt x="62" y="532"/>
                    <a:pt x="35" y="468"/>
                  </a:cubicBezTo>
                  <a:cubicBezTo>
                    <a:pt x="80" y="473"/>
                    <a:pt x="110" y="437"/>
                    <a:pt x="110" y="400"/>
                  </a:cubicBezTo>
                  <a:cubicBezTo>
                    <a:pt x="110" y="372"/>
                    <a:pt x="91" y="358"/>
                    <a:pt x="67" y="358"/>
                  </a:cubicBezTo>
                  <a:cubicBezTo>
                    <a:pt x="35" y="358"/>
                    <a:pt x="0" y="384"/>
                    <a:pt x="0" y="440"/>
                  </a:cubicBezTo>
                  <a:cubicBezTo>
                    <a:pt x="0" y="510"/>
                    <a:pt x="67" y="560"/>
                    <a:pt x="169" y="560"/>
                  </a:cubicBezTo>
                  <a:cubicBezTo>
                    <a:pt x="361" y="560"/>
                    <a:pt x="407" y="412"/>
                    <a:pt x="407" y="356"/>
                  </a:cubicBezTo>
                  <a:cubicBezTo>
                    <a:pt x="407" y="311"/>
                    <a:pt x="386" y="280"/>
                    <a:pt x="370" y="263"/>
                  </a:cubicBezTo>
                  <a:cubicBezTo>
                    <a:pt x="337" y="230"/>
                    <a:pt x="305" y="224"/>
                    <a:pt x="252" y="213"/>
                  </a:cubicBezTo>
                  <a:cubicBezTo>
                    <a:pt x="209" y="202"/>
                    <a:pt x="163" y="193"/>
                    <a:pt x="163" y="137"/>
                  </a:cubicBezTo>
                  <a:cubicBezTo>
                    <a:pt x="163" y="104"/>
                    <a:pt x="190" y="28"/>
                    <a:pt x="295" y="28"/>
                  </a:cubicBezTo>
                  <a:cubicBezTo>
                    <a:pt x="324" y="28"/>
                    <a:pt x="383" y="36"/>
                    <a:pt x="402" y="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 name="Freeform 12">
              <a:extLst>
                <a:ext uri="{FF2B5EF4-FFF2-40B4-BE49-F238E27FC236}">
                  <a16:creationId xmlns:a16="http://schemas.microsoft.com/office/drawing/2014/main" id="{093F43DF-1904-5F4E-962F-8B1086B90F37}"/>
                </a:ext>
              </a:extLst>
            </p:cNvPr>
            <p:cNvSpPr/>
            <p:nvPr/>
          </p:nvSpPr>
          <p:spPr>
            <a:xfrm>
              <a:off x="1806480" y="2280240"/>
              <a:ext cx="74880" cy="160920"/>
            </a:xfrm>
            <a:custGeom>
              <a:avLst/>
              <a:gdLst/>
              <a:ahLst/>
              <a:cxnLst>
                <a:cxn ang="3cd4">
                  <a:pos x="hc" y="t"/>
                </a:cxn>
                <a:cxn ang="cd2">
                  <a:pos x="l" y="vc"/>
                </a:cxn>
                <a:cxn ang="cd4">
                  <a:pos x="hc" y="b"/>
                </a:cxn>
                <a:cxn ang="0">
                  <a:pos x="r" y="vc"/>
                </a:cxn>
              </a:cxnLst>
              <a:rect l="l" t="t" r="r" b="b"/>
              <a:pathLst>
                <a:path w="209" h="448">
                  <a:moveTo>
                    <a:pt x="201" y="76"/>
                  </a:moveTo>
                  <a:cubicBezTo>
                    <a:pt x="209" y="62"/>
                    <a:pt x="209" y="53"/>
                    <a:pt x="209" y="48"/>
                  </a:cubicBezTo>
                  <a:cubicBezTo>
                    <a:pt x="209" y="20"/>
                    <a:pt x="185" y="0"/>
                    <a:pt x="161" y="0"/>
                  </a:cubicBezTo>
                  <a:cubicBezTo>
                    <a:pt x="129" y="0"/>
                    <a:pt x="118" y="28"/>
                    <a:pt x="115" y="42"/>
                  </a:cubicBezTo>
                  <a:lnTo>
                    <a:pt x="5" y="417"/>
                  </a:lnTo>
                  <a:cubicBezTo>
                    <a:pt x="3" y="417"/>
                    <a:pt x="0" y="428"/>
                    <a:pt x="0" y="428"/>
                  </a:cubicBezTo>
                  <a:cubicBezTo>
                    <a:pt x="0" y="440"/>
                    <a:pt x="27" y="448"/>
                    <a:pt x="32" y="448"/>
                  </a:cubicBezTo>
                  <a:cubicBezTo>
                    <a:pt x="37" y="448"/>
                    <a:pt x="40" y="448"/>
                    <a:pt x="46" y="4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 name="Freeform 13">
              <a:extLst>
                <a:ext uri="{FF2B5EF4-FFF2-40B4-BE49-F238E27FC236}">
                  <a16:creationId xmlns:a16="http://schemas.microsoft.com/office/drawing/2014/main" id="{ED49F826-8821-6148-9200-54D57EABB525}"/>
                </a:ext>
              </a:extLst>
            </p:cNvPr>
            <p:cNvSpPr/>
            <p:nvPr/>
          </p:nvSpPr>
          <p:spPr>
            <a:xfrm>
              <a:off x="1947240" y="2445840"/>
              <a:ext cx="46800" cy="276840"/>
            </a:xfrm>
            <a:custGeom>
              <a:avLst/>
              <a:gdLst/>
              <a:ahLst/>
              <a:cxnLst>
                <a:cxn ang="3cd4">
                  <a:pos x="hc" y="t"/>
                </a:cxn>
                <a:cxn ang="cd2">
                  <a:pos x="l" y="vc"/>
                </a:cxn>
                <a:cxn ang="cd4">
                  <a:pos x="hc" y="b"/>
                </a:cxn>
                <a:cxn ang="0">
                  <a:pos x="r" y="vc"/>
                </a:cxn>
              </a:cxnLst>
              <a:rect l="l" t="t" r="r" b="b"/>
              <a:pathLst>
                <a:path w="131" h="770">
                  <a:moveTo>
                    <a:pt x="129" y="64"/>
                  </a:moveTo>
                  <a:cubicBezTo>
                    <a:pt x="129" y="31"/>
                    <a:pt x="99" y="0"/>
                    <a:pt x="64" y="0"/>
                  </a:cubicBezTo>
                  <a:cubicBezTo>
                    <a:pt x="29" y="0"/>
                    <a:pt x="0" y="31"/>
                    <a:pt x="0" y="64"/>
                  </a:cubicBezTo>
                  <a:cubicBezTo>
                    <a:pt x="0" y="101"/>
                    <a:pt x="29" y="132"/>
                    <a:pt x="64" y="132"/>
                  </a:cubicBezTo>
                  <a:cubicBezTo>
                    <a:pt x="99" y="132"/>
                    <a:pt x="129" y="101"/>
                    <a:pt x="129" y="64"/>
                  </a:cubicBezTo>
                  <a:close/>
                  <a:moveTo>
                    <a:pt x="104" y="518"/>
                  </a:moveTo>
                  <a:cubicBezTo>
                    <a:pt x="104" y="554"/>
                    <a:pt x="104" y="650"/>
                    <a:pt x="27" y="742"/>
                  </a:cubicBezTo>
                  <a:cubicBezTo>
                    <a:pt x="19" y="750"/>
                    <a:pt x="19" y="753"/>
                    <a:pt x="19" y="756"/>
                  </a:cubicBezTo>
                  <a:cubicBezTo>
                    <a:pt x="19" y="764"/>
                    <a:pt x="24" y="770"/>
                    <a:pt x="32" y="770"/>
                  </a:cubicBezTo>
                  <a:cubicBezTo>
                    <a:pt x="46" y="770"/>
                    <a:pt x="131" y="672"/>
                    <a:pt x="131" y="529"/>
                  </a:cubicBezTo>
                  <a:cubicBezTo>
                    <a:pt x="131" y="493"/>
                    <a:pt x="129" y="400"/>
                    <a:pt x="64" y="400"/>
                  </a:cubicBezTo>
                  <a:cubicBezTo>
                    <a:pt x="21" y="400"/>
                    <a:pt x="0" y="434"/>
                    <a:pt x="0" y="468"/>
                  </a:cubicBezTo>
                  <a:cubicBezTo>
                    <a:pt x="0" y="498"/>
                    <a:pt x="21" y="532"/>
                    <a:pt x="64" y="532"/>
                  </a:cubicBezTo>
                  <a:cubicBezTo>
                    <a:pt x="70" y="532"/>
                    <a:pt x="72" y="532"/>
                    <a:pt x="72" y="532"/>
                  </a:cubicBezTo>
                  <a:cubicBezTo>
                    <a:pt x="83" y="529"/>
                    <a:pt x="94" y="526"/>
                    <a:pt x="104" y="51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 name="Freeform 14">
              <a:extLst>
                <a:ext uri="{FF2B5EF4-FFF2-40B4-BE49-F238E27FC236}">
                  <a16:creationId xmlns:a16="http://schemas.microsoft.com/office/drawing/2014/main" id="{A94E0654-2BB3-BD40-896F-8AD787EBCA06}"/>
                </a:ext>
              </a:extLst>
            </p:cNvPr>
            <p:cNvSpPr/>
            <p:nvPr/>
          </p:nvSpPr>
          <p:spPr>
            <a:xfrm>
              <a:off x="2111039" y="2440800"/>
              <a:ext cx="281160" cy="201240"/>
            </a:xfrm>
            <a:custGeom>
              <a:avLst/>
              <a:gdLst/>
              <a:ahLst/>
              <a:cxnLst>
                <a:cxn ang="3cd4">
                  <a:pos x="hc" y="t"/>
                </a:cxn>
                <a:cxn ang="cd2">
                  <a:pos x="l" y="vc"/>
                </a:cxn>
                <a:cxn ang="cd4">
                  <a:pos x="hc" y="b"/>
                </a:cxn>
                <a:cxn ang="0">
                  <a:pos x="r" y="vc"/>
                </a:cxn>
              </a:cxnLst>
              <a:rect l="l" t="t" r="r" b="b"/>
              <a:pathLst>
                <a:path w="782" h="560">
                  <a:moveTo>
                    <a:pt x="511" y="126"/>
                  </a:moveTo>
                  <a:cubicBezTo>
                    <a:pt x="517" y="101"/>
                    <a:pt x="528" y="53"/>
                    <a:pt x="528" y="48"/>
                  </a:cubicBezTo>
                  <a:cubicBezTo>
                    <a:pt x="528" y="25"/>
                    <a:pt x="511" y="14"/>
                    <a:pt x="495" y="14"/>
                  </a:cubicBezTo>
                  <a:cubicBezTo>
                    <a:pt x="479" y="14"/>
                    <a:pt x="458" y="22"/>
                    <a:pt x="450" y="48"/>
                  </a:cubicBezTo>
                  <a:cubicBezTo>
                    <a:pt x="447" y="56"/>
                    <a:pt x="391" y="294"/>
                    <a:pt x="383" y="325"/>
                  </a:cubicBezTo>
                  <a:cubicBezTo>
                    <a:pt x="375" y="361"/>
                    <a:pt x="372" y="384"/>
                    <a:pt x="372" y="406"/>
                  </a:cubicBezTo>
                  <a:cubicBezTo>
                    <a:pt x="372" y="420"/>
                    <a:pt x="372" y="423"/>
                    <a:pt x="375" y="428"/>
                  </a:cubicBezTo>
                  <a:cubicBezTo>
                    <a:pt x="348" y="496"/>
                    <a:pt x="311" y="532"/>
                    <a:pt x="265" y="532"/>
                  </a:cubicBezTo>
                  <a:cubicBezTo>
                    <a:pt x="171" y="532"/>
                    <a:pt x="171" y="442"/>
                    <a:pt x="171" y="420"/>
                  </a:cubicBezTo>
                  <a:cubicBezTo>
                    <a:pt x="171" y="381"/>
                    <a:pt x="177" y="333"/>
                    <a:pt x="233" y="179"/>
                  </a:cubicBezTo>
                  <a:cubicBezTo>
                    <a:pt x="246" y="143"/>
                    <a:pt x="252" y="126"/>
                    <a:pt x="252" y="101"/>
                  </a:cubicBezTo>
                  <a:cubicBezTo>
                    <a:pt x="252" y="45"/>
                    <a:pt x="214" y="0"/>
                    <a:pt x="155" y="0"/>
                  </a:cubicBezTo>
                  <a:cubicBezTo>
                    <a:pt x="43" y="0"/>
                    <a:pt x="0" y="179"/>
                    <a:pt x="0" y="190"/>
                  </a:cubicBezTo>
                  <a:cubicBezTo>
                    <a:pt x="0" y="202"/>
                    <a:pt x="11" y="202"/>
                    <a:pt x="13" y="202"/>
                  </a:cubicBezTo>
                  <a:cubicBezTo>
                    <a:pt x="27" y="202"/>
                    <a:pt x="27" y="202"/>
                    <a:pt x="32" y="179"/>
                  </a:cubicBezTo>
                  <a:cubicBezTo>
                    <a:pt x="64" y="64"/>
                    <a:pt x="110" y="28"/>
                    <a:pt x="153" y="28"/>
                  </a:cubicBezTo>
                  <a:cubicBezTo>
                    <a:pt x="163" y="28"/>
                    <a:pt x="182" y="28"/>
                    <a:pt x="182" y="67"/>
                  </a:cubicBezTo>
                  <a:cubicBezTo>
                    <a:pt x="182" y="98"/>
                    <a:pt x="169" y="134"/>
                    <a:pt x="161" y="154"/>
                  </a:cubicBezTo>
                  <a:cubicBezTo>
                    <a:pt x="110" y="300"/>
                    <a:pt x="94" y="358"/>
                    <a:pt x="94" y="403"/>
                  </a:cubicBezTo>
                  <a:cubicBezTo>
                    <a:pt x="94" y="518"/>
                    <a:pt x="174" y="560"/>
                    <a:pt x="262" y="560"/>
                  </a:cubicBezTo>
                  <a:cubicBezTo>
                    <a:pt x="281" y="560"/>
                    <a:pt x="337" y="560"/>
                    <a:pt x="386" y="473"/>
                  </a:cubicBezTo>
                  <a:cubicBezTo>
                    <a:pt x="415" y="552"/>
                    <a:pt x="498" y="560"/>
                    <a:pt x="533" y="560"/>
                  </a:cubicBezTo>
                  <a:cubicBezTo>
                    <a:pt x="621" y="560"/>
                    <a:pt x="672" y="482"/>
                    <a:pt x="704" y="409"/>
                  </a:cubicBezTo>
                  <a:cubicBezTo>
                    <a:pt x="744" y="311"/>
                    <a:pt x="782" y="146"/>
                    <a:pt x="782" y="87"/>
                  </a:cubicBezTo>
                  <a:cubicBezTo>
                    <a:pt x="782" y="20"/>
                    <a:pt x="750" y="0"/>
                    <a:pt x="728" y="0"/>
                  </a:cubicBezTo>
                  <a:cubicBezTo>
                    <a:pt x="699" y="0"/>
                    <a:pt x="669" y="31"/>
                    <a:pt x="669" y="59"/>
                  </a:cubicBezTo>
                  <a:cubicBezTo>
                    <a:pt x="669" y="76"/>
                    <a:pt x="677" y="84"/>
                    <a:pt x="688" y="92"/>
                  </a:cubicBezTo>
                  <a:cubicBezTo>
                    <a:pt x="702" y="106"/>
                    <a:pt x="731" y="137"/>
                    <a:pt x="731" y="199"/>
                  </a:cubicBezTo>
                  <a:cubicBezTo>
                    <a:pt x="731" y="241"/>
                    <a:pt x="696" y="361"/>
                    <a:pt x="667" y="423"/>
                  </a:cubicBezTo>
                  <a:cubicBezTo>
                    <a:pt x="635" y="490"/>
                    <a:pt x="594" y="532"/>
                    <a:pt x="536" y="532"/>
                  </a:cubicBezTo>
                  <a:cubicBezTo>
                    <a:pt x="479" y="532"/>
                    <a:pt x="450" y="496"/>
                    <a:pt x="450" y="426"/>
                  </a:cubicBezTo>
                  <a:cubicBezTo>
                    <a:pt x="450" y="392"/>
                    <a:pt x="458" y="353"/>
                    <a:pt x="461" y="33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 name="Freeform 15">
              <a:extLst>
                <a:ext uri="{FF2B5EF4-FFF2-40B4-BE49-F238E27FC236}">
                  <a16:creationId xmlns:a16="http://schemas.microsoft.com/office/drawing/2014/main" id="{445EA28A-7B7F-974F-927B-E6EBCC8FF056}"/>
                </a:ext>
              </a:extLst>
            </p:cNvPr>
            <p:cNvSpPr/>
            <p:nvPr/>
          </p:nvSpPr>
          <p:spPr>
            <a:xfrm>
              <a:off x="2436840" y="2304720"/>
              <a:ext cx="99000" cy="443159"/>
            </a:xfrm>
            <a:custGeom>
              <a:avLst/>
              <a:gdLst/>
              <a:ahLst/>
              <a:cxnLst>
                <a:cxn ang="3cd4">
                  <a:pos x="hc" y="t"/>
                </a:cxn>
                <a:cxn ang="cd2">
                  <a:pos x="l" y="vc"/>
                </a:cxn>
                <a:cxn ang="cd4">
                  <a:pos x="hc" y="b"/>
                </a:cxn>
                <a:cxn ang="0">
                  <a:pos x="r" y="vc"/>
                </a:cxn>
              </a:cxnLst>
              <a:rect l="l" t="t" r="r" b="b"/>
              <a:pathLst>
                <a:path w="276" h="1232">
                  <a:moveTo>
                    <a:pt x="276" y="616"/>
                  </a:moveTo>
                  <a:cubicBezTo>
                    <a:pt x="276" y="521"/>
                    <a:pt x="262" y="372"/>
                    <a:pt x="198" y="232"/>
                  </a:cubicBezTo>
                  <a:cubicBezTo>
                    <a:pt x="126" y="81"/>
                    <a:pt x="24" y="0"/>
                    <a:pt x="11" y="0"/>
                  </a:cubicBezTo>
                  <a:cubicBezTo>
                    <a:pt x="5" y="0"/>
                    <a:pt x="0" y="6"/>
                    <a:pt x="0" y="11"/>
                  </a:cubicBezTo>
                  <a:cubicBezTo>
                    <a:pt x="0" y="17"/>
                    <a:pt x="0" y="20"/>
                    <a:pt x="21" y="42"/>
                  </a:cubicBezTo>
                  <a:cubicBezTo>
                    <a:pt x="139" y="162"/>
                    <a:pt x="206" y="358"/>
                    <a:pt x="206" y="616"/>
                  </a:cubicBezTo>
                  <a:cubicBezTo>
                    <a:pt x="206" y="826"/>
                    <a:pt x="163" y="1044"/>
                    <a:pt x="16" y="1198"/>
                  </a:cubicBezTo>
                  <a:cubicBezTo>
                    <a:pt x="0" y="1215"/>
                    <a:pt x="0" y="1218"/>
                    <a:pt x="0" y="1221"/>
                  </a:cubicBezTo>
                  <a:cubicBezTo>
                    <a:pt x="0" y="1229"/>
                    <a:pt x="5" y="1232"/>
                    <a:pt x="11" y="1232"/>
                  </a:cubicBezTo>
                  <a:cubicBezTo>
                    <a:pt x="24" y="1232"/>
                    <a:pt x="131" y="1148"/>
                    <a:pt x="201" y="991"/>
                  </a:cubicBezTo>
                  <a:cubicBezTo>
                    <a:pt x="262" y="857"/>
                    <a:pt x="276" y="720"/>
                    <a:pt x="276" y="6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 name="Freeform 16">
              <a:extLst>
                <a:ext uri="{FF2B5EF4-FFF2-40B4-BE49-F238E27FC236}">
                  <a16:creationId xmlns:a16="http://schemas.microsoft.com/office/drawing/2014/main" id="{DD82CDC2-E17B-D64E-95B7-A243A62A320D}"/>
                </a:ext>
              </a:extLst>
            </p:cNvPr>
            <p:cNvSpPr/>
            <p:nvPr/>
          </p:nvSpPr>
          <p:spPr>
            <a:xfrm>
              <a:off x="2717280" y="2473920"/>
              <a:ext cx="282240" cy="104400"/>
            </a:xfrm>
            <a:custGeom>
              <a:avLst/>
              <a:gdLst/>
              <a:ahLst/>
              <a:cxnLst>
                <a:cxn ang="3cd4">
                  <a:pos x="hc" y="t"/>
                </a:cxn>
                <a:cxn ang="cd2">
                  <a:pos x="l" y="vc"/>
                </a:cxn>
                <a:cxn ang="cd4">
                  <a:pos x="hc" y="b"/>
                </a:cxn>
                <a:cxn ang="0">
                  <a:pos x="r" y="vc"/>
                </a:cxn>
              </a:cxnLst>
              <a:rect l="l" t="t" r="r" b="b"/>
              <a:pathLst>
                <a:path w="785" h="291">
                  <a:moveTo>
                    <a:pt x="744" y="50"/>
                  </a:moveTo>
                  <a:cubicBezTo>
                    <a:pt x="763" y="50"/>
                    <a:pt x="785" y="50"/>
                    <a:pt x="785" y="25"/>
                  </a:cubicBezTo>
                  <a:cubicBezTo>
                    <a:pt x="785" y="0"/>
                    <a:pt x="763" y="0"/>
                    <a:pt x="747" y="0"/>
                  </a:cubicBezTo>
                  <a:lnTo>
                    <a:pt x="40" y="0"/>
                  </a:lnTo>
                  <a:cubicBezTo>
                    <a:pt x="21" y="0"/>
                    <a:pt x="0" y="0"/>
                    <a:pt x="0" y="25"/>
                  </a:cubicBezTo>
                  <a:cubicBezTo>
                    <a:pt x="0" y="50"/>
                    <a:pt x="21" y="50"/>
                    <a:pt x="40" y="50"/>
                  </a:cubicBezTo>
                  <a:close/>
                  <a:moveTo>
                    <a:pt x="747" y="291"/>
                  </a:moveTo>
                  <a:cubicBezTo>
                    <a:pt x="763" y="291"/>
                    <a:pt x="785" y="291"/>
                    <a:pt x="785" y="266"/>
                  </a:cubicBezTo>
                  <a:cubicBezTo>
                    <a:pt x="785" y="241"/>
                    <a:pt x="763" y="241"/>
                    <a:pt x="744" y="241"/>
                  </a:cubicBezTo>
                  <a:lnTo>
                    <a:pt x="40" y="241"/>
                  </a:lnTo>
                  <a:cubicBezTo>
                    <a:pt x="21" y="241"/>
                    <a:pt x="0" y="241"/>
                    <a:pt x="0" y="266"/>
                  </a:cubicBezTo>
                  <a:cubicBezTo>
                    <a:pt x="0" y="291"/>
                    <a:pt x="21" y="291"/>
                    <a:pt x="40" y="29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8" name="Freeform 17">
              <a:extLst>
                <a:ext uri="{FF2B5EF4-FFF2-40B4-BE49-F238E27FC236}">
                  <a16:creationId xmlns:a16="http://schemas.microsoft.com/office/drawing/2014/main" id="{6C0A13B7-F427-E04A-9F5A-9D0525D783F4}"/>
                </a:ext>
              </a:extLst>
            </p:cNvPr>
            <p:cNvSpPr/>
            <p:nvPr/>
          </p:nvSpPr>
          <p:spPr>
            <a:xfrm>
              <a:off x="3228480" y="2041560"/>
              <a:ext cx="140400" cy="295920"/>
            </a:xfrm>
            <a:custGeom>
              <a:avLst/>
              <a:gdLst/>
              <a:ahLst/>
              <a:cxnLst>
                <a:cxn ang="3cd4">
                  <a:pos x="hc" y="t"/>
                </a:cxn>
                <a:cxn ang="cd2">
                  <a:pos x="l" y="vc"/>
                </a:cxn>
                <a:cxn ang="cd4">
                  <a:pos x="hc" y="b"/>
                </a:cxn>
                <a:cxn ang="0">
                  <a:pos x="r" y="vc"/>
                </a:cxn>
              </a:cxnLst>
              <a:rect l="l" t="t" r="r" b="b"/>
              <a:pathLst>
                <a:path w="391" h="823">
                  <a:moveTo>
                    <a:pt x="244" y="31"/>
                  </a:moveTo>
                  <a:cubicBezTo>
                    <a:pt x="244" y="3"/>
                    <a:pt x="244" y="0"/>
                    <a:pt x="214" y="0"/>
                  </a:cubicBezTo>
                  <a:cubicBezTo>
                    <a:pt x="142" y="78"/>
                    <a:pt x="37" y="78"/>
                    <a:pt x="0" y="78"/>
                  </a:cubicBezTo>
                  <a:lnTo>
                    <a:pt x="0" y="118"/>
                  </a:lnTo>
                  <a:cubicBezTo>
                    <a:pt x="24" y="118"/>
                    <a:pt x="94" y="118"/>
                    <a:pt x="155" y="84"/>
                  </a:cubicBezTo>
                  <a:lnTo>
                    <a:pt x="155" y="725"/>
                  </a:lnTo>
                  <a:cubicBezTo>
                    <a:pt x="155" y="770"/>
                    <a:pt x="153" y="784"/>
                    <a:pt x="46" y="784"/>
                  </a:cubicBezTo>
                  <a:lnTo>
                    <a:pt x="8" y="784"/>
                  </a:lnTo>
                  <a:lnTo>
                    <a:pt x="8" y="823"/>
                  </a:lnTo>
                  <a:cubicBezTo>
                    <a:pt x="48" y="818"/>
                    <a:pt x="153" y="818"/>
                    <a:pt x="198" y="818"/>
                  </a:cubicBezTo>
                  <a:cubicBezTo>
                    <a:pt x="246" y="818"/>
                    <a:pt x="348" y="818"/>
                    <a:pt x="391" y="823"/>
                  </a:cubicBezTo>
                  <a:lnTo>
                    <a:pt x="391" y="784"/>
                  </a:lnTo>
                  <a:lnTo>
                    <a:pt x="353" y="784"/>
                  </a:lnTo>
                  <a:cubicBezTo>
                    <a:pt x="246" y="784"/>
                    <a:pt x="244" y="770"/>
                    <a:pt x="244" y="72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9" name="Freeform 18">
              <a:extLst>
                <a:ext uri="{FF2B5EF4-FFF2-40B4-BE49-F238E27FC236}">
                  <a16:creationId xmlns:a16="http://schemas.microsoft.com/office/drawing/2014/main" id="{2BDFC77D-91BA-D74F-803B-B2EF0E08D6AC}"/>
                </a:ext>
              </a:extLst>
            </p:cNvPr>
            <p:cNvSpPr/>
            <p:nvPr/>
          </p:nvSpPr>
          <p:spPr>
            <a:xfrm>
              <a:off x="3190680" y="2516040"/>
              <a:ext cx="212760" cy="18720"/>
            </a:xfrm>
            <a:custGeom>
              <a:avLst/>
              <a:gdLst/>
              <a:ahLst/>
              <a:cxnLst>
                <a:cxn ang="3cd4">
                  <a:pos x="hc" y="t"/>
                </a:cxn>
                <a:cxn ang="cd2">
                  <a:pos x="l" y="vc"/>
                </a:cxn>
                <a:cxn ang="cd4">
                  <a:pos x="hc" y="b"/>
                </a:cxn>
                <a:cxn ang="0">
                  <a:pos x="r" y="vc"/>
                </a:cxn>
              </a:cxnLst>
              <a:rect l="l" t="t" r="r" b="b"/>
              <a:pathLst>
                <a:path w="592" h="53">
                  <a:moveTo>
                    <a:pt x="295" y="53"/>
                  </a:moveTo>
                  <a:lnTo>
                    <a:pt x="0" y="53"/>
                  </a:lnTo>
                  <a:lnTo>
                    <a:pt x="0" y="0"/>
                  </a:lnTo>
                  <a:lnTo>
                    <a:pt x="592" y="0"/>
                  </a:lnTo>
                  <a:lnTo>
                    <a:pt x="592" y="53"/>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 name="Freeform 19">
              <a:extLst>
                <a:ext uri="{FF2B5EF4-FFF2-40B4-BE49-F238E27FC236}">
                  <a16:creationId xmlns:a16="http://schemas.microsoft.com/office/drawing/2014/main" id="{5A8178AF-0408-EE45-A0EE-170B9532B077}"/>
                </a:ext>
              </a:extLst>
            </p:cNvPr>
            <p:cNvSpPr/>
            <p:nvPr/>
          </p:nvSpPr>
          <p:spPr>
            <a:xfrm>
              <a:off x="3211920" y="2645280"/>
              <a:ext cx="169200" cy="295920"/>
            </a:xfrm>
            <a:custGeom>
              <a:avLst/>
              <a:gdLst/>
              <a:ahLst/>
              <a:cxnLst>
                <a:cxn ang="3cd4">
                  <a:pos x="hc" y="t"/>
                </a:cxn>
                <a:cxn ang="cd2">
                  <a:pos x="l" y="vc"/>
                </a:cxn>
                <a:cxn ang="cd4">
                  <a:pos x="hc" y="b"/>
                </a:cxn>
                <a:cxn ang="0">
                  <a:pos x="r" y="vc"/>
                </a:cxn>
              </a:cxnLst>
              <a:rect l="l" t="t" r="r" b="b"/>
              <a:pathLst>
                <a:path w="471" h="823">
                  <a:moveTo>
                    <a:pt x="91" y="728"/>
                  </a:moveTo>
                  <a:lnTo>
                    <a:pt x="217" y="599"/>
                  </a:lnTo>
                  <a:cubicBezTo>
                    <a:pt x="402" y="428"/>
                    <a:pt x="471" y="364"/>
                    <a:pt x="471" y="241"/>
                  </a:cubicBezTo>
                  <a:cubicBezTo>
                    <a:pt x="471" y="98"/>
                    <a:pt x="367" y="0"/>
                    <a:pt x="222" y="0"/>
                  </a:cubicBezTo>
                  <a:cubicBezTo>
                    <a:pt x="88" y="0"/>
                    <a:pt x="0" y="115"/>
                    <a:pt x="0" y="224"/>
                  </a:cubicBezTo>
                  <a:cubicBezTo>
                    <a:pt x="0" y="291"/>
                    <a:pt x="59" y="291"/>
                    <a:pt x="62" y="291"/>
                  </a:cubicBezTo>
                  <a:cubicBezTo>
                    <a:pt x="83" y="291"/>
                    <a:pt x="123" y="277"/>
                    <a:pt x="123" y="227"/>
                  </a:cubicBezTo>
                  <a:cubicBezTo>
                    <a:pt x="123" y="196"/>
                    <a:pt x="102" y="162"/>
                    <a:pt x="62" y="162"/>
                  </a:cubicBezTo>
                  <a:cubicBezTo>
                    <a:pt x="51" y="162"/>
                    <a:pt x="51" y="162"/>
                    <a:pt x="46" y="165"/>
                  </a:cubicBezTo>
                  <a:cubicBezTo>
                    <a:pt x="72" y="84"/>
                    <a:pt x="137" y="39"/>
                    <a:pt x="206" y="39"/>
                  </a:cubicBezTo>
                  <a:cubicBezTo>
                    <a:pt x="313" y="39"/>
                    <a:pt x="364" y="137"/>
                    <a:pt x="364" y="241"/>
                  </a:cubicBezTo>
                  <a:cubicBezTo>
                    <a:pt x="364" y="339"/>
                    <a:pt x="305" y="437"/>
                    <a:pt x="241" y="512"/>
                  </a:cubicBezTo>
                  <a:lnTo>
                    <a:pt x="13" y="776"/>
                  </a:lnTo>
                  <a:cubicBezTo>
                    <a:pt x="0" y="790"/>
                    <a:pt x="0" y="792"/>
                    <a:pt x="0" y="823"/>
                  </a:cubicBezTo>
                  <a:lnTo>
                    <a:pt x="439" y="823"/>
                  </a:lnTo>
                  <a:lnTo>
                    <a:pt x="471" y="608"/>
                  </a:lnTo>
                  <a:lnTo>
                    <a:pt x="442" y="608"/>
                  </a:lnTo>
                  <a:cubicBezTo>
                    <a:pt x="436" y="644"/>
                    <a:pt x="428" y="700"/>
                    <a:pt x="418" y="717"/>
                  </a:cubicBezTo>
                  <a:cubicBezTo>
                    <a:pt x="407" y="728"/>
                    <a:pt x="329" y="728"/>
                    <a:pt x="305" y="72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 name="Freeform 20">
              <a:extLst>
                <a:ext uri="{FF2B5EF4-FFF2-40B4-BE49-F238E27FC236}">
                  <a16:creationId xmlns:a16="http://schemas.microsoft.com/office/drawing/2014/main" id="{70AD3AE2-D9C3-664C-95D6-34C17D3DBC9D}"/>
                </a:ext>
              </a:extLst>
            </p:cNvPr>
            <p:cNvSpPr/>
            <p:nvPr/>
          </p:nvSpPr>
          <p:spPr>
            <a:xfrm>
              <a:off x="3600360" y="2127240"/>
              <a:ext cx="161640" cy="797040"/>
            </a:xfrm>
            <a:custGeom>
              <a:avLst/>
              <a:gdLst/>
              <a:ahLst/>
              <a:cxnLst>
                <a:cxn ang="3cd4">
                  <a:pos x="hc" y="t"/>
                </a:cxn>
                <a:cxn ang="cd2">
                  <a:pos x="l" y="vc"/>
                </a:cxn>
                <a:cxn ang="cd4">
                  <a:pos x="hc" y="b"/>
                </a:cxn>
                <a:cxn ang="0">
                  <a:pos x="r" y="vc"/>
                </a:cxn>
              </a:cxnLst>
              <a:rect l="l" t="t" r="r" b="b"/>
              <a:pathLst>
                <a:path w="450" h="2215">
                  <a:moveTo>
                    <a:pt x="396" y="2203"/>
                  </a:moveTo>
                  <a:cubicBezTo>
                    <a:pt x="399" y="2203"/>
                    <a:pt x="410" y="2215"/>
                    <a:pt x="410" y="2215"/>
                  </a:cubicBezTo>
                  <a:lnTo>
                    <a:pt x="436" y="2215"/>
                  </a:lnTo>
                  <a:cubicBezTo>
                    <a:pt x="439" y="2215"/>
                    <a:pt x="450" y="2215"/>
                    <a:pt x="450" y="2203"/>
                  </a:cubicBezTo>
                  <a:cubicBezTo>
                    <a:pt x="450" y="2198"/>
                    <a:pt x="447" y="2195"/>
                    <a:pt x="444" y="2192"/>
                  </a:cubicBezTo>
                  <a:cubicBezTo>
                    <a:pt x="402" y="2147"/>
                    <a:pt x="337" y="2080"/>
                    <a:pt x="265" y="1946"/>
                  </a:cubicBezTo>
                  <a:cubicBezTo>
                    <a:pt x="137" y="1708"/>
                    <a:pt x="91" y="1403"/>
                    <a:pt x="91" y="1109"/>
                  </a:cubicBezTo>
                  <a:cubicBezTo>
                    <a:pt x="91" y="563"/>
                    <a:pt x="238" y="241"/>
                    <a:pt x="447" y="22"/>
                  </a:cubicBezTo>
                  <a:cubicBezTo>
                    <a:pt x="450" y="20"/>
                    <a:pt x="450" y="14"/>
                    <a:pt x="450" y="11"/>
                  </a:cubicBezTo>
                  <a:cubicBezTo>
                    <a:pt x="450" y="0"/>
                    <a:pt x="442" y="0"/>
                    <a:pt x="428" y="0"/>
                  </a:cubicBezTo>
                  <a:cubicBezTo>
                    <a:pt x="412" y="0"/>
                    <a:pt x="410" y="0"/>
                    <a:pt x="399" y="11"/>
                  </a:cubicBezTo>
                  <a:cubicBezTo>
                    <a:pt x="287" y="112"/>
                    <a:pt x="161" y="283"/>
                    <a:pt x="78" y="543"/>
                  </a:cubicBezTo>
                  <a:cubicBezTo>
                    <a:pt x="27" y="706"/>
                    <a:pt x="0" y="902"/>
                    <a:pt x="0" y="1106"/>
                  </a:cubicBezTo>
                  <a:cubicBezTo>
                    <a:pt x="0" y="1400"/>
                    <a:pt x="51" y="1730"/>
                    <a:pt x="236" y="2016"/>
                  </a:cubicBezTo>
                  <a:cubicBezTo>
                    <a:pt x="268" y="2063"/>
                    <a:pt x="313" y="2114"/>
                    <a:pt x="313" y="2114"/>
                  </a:cubicBezTo>
                  <a:cubicBezTo>
                    <a:pt x="324" y="2131"/>
                    <a:pt x="340" y="2150"/>
                    <a:pt x="351" y="21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2" name="Freeform 21">
              <a:extLst>
                <a:ext uri="{FF2B5EF4-FFF2-40B4-BE49-F238E27FC236}">
                  <a16:creationId xmlns:a16="http://schemas.microsoft.com/office/drawing/2014/main" id="{8874E1DE-B52E-2B42-B2BB-34B840CDBA22}"/>
                </a:ext>
              </a:extLst>
            </p:cNvPr>
            <p:cNvSpPr/>
            <p:nvPr/>
          </p:nvSpPr>
          <p:spPr>
            <a:xfrm>
              <a:off x="3789360" y="2440800"/>
              <a:ext cx="173160" cy="201240"/>
            </a:xfrm>
            <a:custGeom>
              <a:avLst/>
              <a:gdLst/>
              <a:ahLst/>
              <a:cxnLst>
                <a:cxn ang="3cd4">
                  <a:pos x="hc" y="t"/>
                </a:cxn>
                <a:cxn ang="cd2">
                  <a:pos x="l" y="vc"/>
                </a:cxn>
                <a:cxn ang="cd4">
                  <a:pos x="hc" y="b"/>
                </a:cxn>
                <a:cxn ang="0">
                  <a:pos x="r" y="vc"/>
                </a:cxn>
              </a:cxnLst>
              <a:rect l="l" t="t" r="r" b="b"/>
              <a:pathLst>
                <a:path w="482" h="560">
                  <a:moveTo>
                    <a:pt x="70" y="473"/>
                  </a:moveTo>
                  <a:cubicBezTo>
                    <a:pt x="67" y="493"/>
                    <a:pt x="59" y="521"/>
                    <a:pt x="59" y="526"/>
                  </a:cubicBezTo>
                  <a:cubicBezTo>
                    <a:pt x="59" y="549"/>
                    <a:pt x="75" y="560"/>
                    <a:pt x="94" y="560"/>
                  </a:cubicBezTo>
                  <a:cubicBezTo>
                    <a:pt x="107" y="560"/>
                    <a:pt x="129" y="549"/>
                    <a:pt x="137" y="526"/>
                  </a:cubicBezTo>
                  <a:cubicBezTo>
                    <a:pt x="139" y="521"/>
                    <a:pt x="179" y="353"/>
                    <a:pt x="185" y="330"/>
                  </a:cubicBezTo>
                  <a:cubicBezTo>
                    <a:pt x="193" y="288"/>
                    <a:pt x="214" y="202"/>
                    <a:pt x="222" y="168"/>
                  </a:cubicBezTo>
                  <a:cubicBezTo>
                    <a:pt x="228" y="154"/>
                    <a:pt x="260" y="95"/>
                    <a:pt x="289" y="67"/>
                  </a:cubicBezTo>
                  <a:cubicBezTo>
                    <a:pt x="297" y="59"/>
                    <a:pt x="332" y="28"/>
                    <a:pt x="383" y="28"/>
                  </a:cubicBezTo>
                  <a:cubicBezTo>
                    <a:pt x="415" y="28"/>
                    <a:pt x="431" y="42"/>
                    <a:pt x="434" y="42"/>
                  </a:cubicBezTo>
                  <a:cubicBezTo>
                    <a:pt x="396" y="48"/>
                    <a:pt x="372" y="78"/>
                    <a:pt x="372" y="109"/>
                  </a:cubicBezTo>
                  <a:cubicBezTo>
                    <a:pt x="372" y="129"/>
                    <a:pt x="386" y="154"/>
                    <a:pt x="418" y="154"/>
                  </a:cubicBezTo>
                  <a:cubicBezTo>
                    <a:pt x="447" y="154"/>
                    <a:pt x="482" y="126"/>
                    <a:pt x="482" y="81"/>
                  </a:cubicBezTo>
                  <a:cubicBezTo>
                    <a:pt x="482" y="36"/>
                    <a:pt x="444" y="0"/>
                    <a:pt x="383" y="0"/>
                  </a:cubicBezTo>
                  <a:cubicBezTo>
                    <a:pt x="305" y="0"/>
                    <a:pt x="254" y="62"/>
                    <a:pt x="233" y="95"/>
                  </a:cubicBezTo>
                  <a:cubicBezTo>
                    <a:pt x="222" y="39"/>
                    <a:pt x="179" y="0"/>
                    <a:pt x="123" y="0"/>
                  </a:cubicBezTo>
                  <a:cubicBezTo>
                    <a:pt x="70" y="0"/>
                    <a:pt x="48" y="48"/>
                    <a:pt x="37" y="70"/>
                  </a:cubicBezTo>
                  <a:cubicBezTo>
                    <a:pt x="16" y="112"/>
                    <a:pt x="0" y="188"/>
                    <a:pt x="0" y="190"/>
                  </a:cubicBezTo>
                  <a:cubicBezTo>
                    <a:pt x="0" y="202"/>
                    <a:pt x="11" y="202"/>
                    <a:pt x="13" y="202"/>
                  </a:cubicBezTo>
                  <a:cubicBezTo>
                    <a:pt x="27" y="202"/>
                    <a:pt x="27" y="202"/>
                    <a:pt x="35" y="174"/>
                  </a:cubicBezTo>
                  <a:cubicBezTo>
                    <a:pt x="54" y="87"/>
                    <a:pt x="78" y="28"/>
                    <a:pt x="120" y="28"/>
                  </a:cubicBezTo>
                  <a:cubicBezTo>
                    <a:pt x="142" y="28"/>
                    <a:pt x="158" y="36"/>
                    <a:pt x="158" y="84"/>
                  </a:cubicBezTo>
                  <a:cubicBezTo>
                    <a:pt x="158" y="109"/>
                    <a:pt x="153" y="123"/>
                    <a:pt x="139" y="18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3" name="Freeform 22">
              <a:extLst>
                <a:ext uri="{FF2B5EF4-FFF2-40B4-BE49-F238E27FC236}">
                  <a16:creationId xmlns:a16="http://schemas.microsoft.com/office/drawing/2014/main" id="{21967D0C-F929-6942-BE77-E9308390C3F6}"/>
                </a:ext>
              </a:extLst>
            </p:cNvPr>
            <p:cNvSpPr/>
            <p:nvPr/>
          </p:nvSpPr>
          <p:spPr>
            <a:xfrm>
              <a:off x="4096800" y="2378160"/>
              <a:ext cx="282240" cy="295920"/>
            </a:xfrm>
            <a:custGeom>
              <a:avLst/>
              <a:gdLst/>
              <a:ahLst/>
              <a:cxnLst>
                <a:cxn ang="3cd4">
                  <a:pos x="hc" y="t"/>
                </a:cxn>
                <a:cxn ang="cd2">
                  <a:pos x="l" y="vc"/>
                </a:cxn>
                <a:cxn ang="cd4">
                  <a:pos x="hc" y="b"/>
                </a:cxn>
                <a:cxn ang="0">
                  <a:pos x="r" y="vc"/>
                </a:cxn>
              </a:cxnLst>
              <a:rect l="l" t="t" r="r" b="b"/>
              <a:pathLst>
                <a:path w="785" h="823">
                  <a:moveTo>
                    <a:pt x="418" y="437"/>
                  </a:moveTo>
                  <a:lnTo>
                    <a:pt x="747" y="437"/>
                  </a:lnTo>
                  <a:cubicBezTo>
                    <a:pt x="763" y="437"/>
                    <a:pt x="785" y="437"/>
                    <a:pt x="785" y="412"/>
                  </a:cubicBezTo>
                  <a:cubicBezTo>
                    <a:pt x="785" y="386"/>
                    <a:pt x="763" y="386"/>
                    <a:pt x="747" y="386"/>
                  </a:cubicBezTo>
                  <a:lnTo>
                    <a:pt x="418" y="386"/>
                  </a:lnTo>
                  <a:lnTo>
                    <a:pt x="418" y="42"/>
                  </a:lnTo>
                  <a:cubicBezTo>
                    <a:pt x="418" y="22"/>
                    <a:pt x="418" y="0"/>
                    <a:pt x="394" y="0"/>
                  </a:cubicBezTo>
                  <a:cubicBezTo>
                    <a:pt x="370" y="0"/>
                    <a:pt x="370" y="22"/>
                    <a:pt x="370" y="42"/>
                  </a:cubicBezTo>
                  <a:lnTo>
                    <a:pt x="370" y="386"/>
                  </a:lnTo>
                  <a:lnTo>
                    <a:pt x="40" y="386"/>
                  </a:lnTo>
                  <a:cubicBezTo>
                    <a:pt x="21" y="386"/>
                    <a:pt x="0" y="386"/>
                    <a:pt x="0" y="412"/>
                  </a:cubicBezTo>
                  <a:cubicBezTo>
                    <a:pt x="0" y="437"/>
                    <a:pt x="21" y="437"/>
                    <a:pt x="40" y="437"/>
                  </a:cubicBezTo>
                  <a:lnTo>
                    <a:pt x="370" y="437"/>
                  </a:lnTo>
                  <a:lnTo>
                    <a:pt x="370" y="781"/>
                  </a:lnTo>
                  <a:cubicBezTo>
                    <a:pt x="370" y="798"/>
                    <a:pt x="370" y="823"/>
                    <a:pt x="394" y="823"/>
                  </a:cubicBezTo>
                  <a:cubicBezTo>
                    <a:pt x="418" y="823"/>
                    <a:pt x="418" y="798"/>
                    <a:pt x="418" y="78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4" name="Freeform 23">
              <a:extLst>
                <a:ext uri="{FF2B5EF4-FFF2-40B4-BE49-F238E27FC236}">
                  <a16:creationId xmlns:a16="http://schemas.microsoft.com/office/drawing/2014/main" id="{FE8743A5-1BE5-EA40-A32D-D7ED3FDE5725}"/>
                </a:ext>
              </a:extLst>
            </p:cNvPr>
            <p:cNvSpPr/>
            <p:nvPr/>
          </p:nvSpPr>
          <p:spPr>
            <a:xfrm>
              <a:off x="4502520" y="2440800"/>
              <a:ext cx="223200" cy="291960"/>
            </a:xfrm>
            <a:custGeom>
              <a:avLst/>
              <a:gdLst/>
              <a:ahLst/>
              <a:cxnLst>
                <a:cxn ang="3cd4">
                  <a:pos x="hc" y="t"/>
                </a:cxn>
                <a:cxn ang="cd2">
                  <a:pos x="l" y="vc"/>
                </a:cxn>
                <a:cxn ang="cd4">
                  <a:pos x="hc" y="b"/>
                </a:cxn>
                <a:cxn ang="0">
                  <a:pos x="r" y="vc"/>
                </a:cxn>
              </a:cxnLst>
              <a:rect l="l" t="t" r="r" b="b"/>
              <a:pathLst>
                <a:path w="621" h="812">
                  <a:moveTo>
                    <a:pt x="27" y="232"/>
                  </a:moveTo>
                  <a:cubicBezTo>
                    <a:pt x="72" y="90"/>
                    <a:pt x="201" y="90"/>
                    <a:pt x="214" y="90"/>
                  </a:cubicBezTo>
                  <a:cubicBezTo>
                    <a:pt x="394" y="90"/>
                    <a:pt x="407" y="305"/>
                    <a:pt x="407" y="403"/>
                  </a:cubicBezTo>
                  <a:cubicBezTo>
                    <a:pt x="407" y="479"/>
                    <a:pt x="402" y="498"/>
                    <a:pt x="391" y="524"/>
                  </a:cubicBezTo>
                  <a:cubicBezTo>
                    <a:pt x="367" y="613"/>
                    <a:pt x="332" y="756"/>
                    <a:pt x="332" y="790"/>
                  </a:cubicBezTo>
                  <a:cubicBezTo>
                    <a:pt x="332" y="804"/>
                    <a:pt x="337" y="812"/>
                    <a:pt x="345" y="812"/>
                  </a:cubicBezTo>
                  <a:cubicBezTo>
                    <a:pt x="361" y="812"/>
                    <a:pt x="372" y="784"/>
                    <a:pt x="383" y="736"/>
                  </a:cubicBezTo>
                  <a:cubicBezTo>
                    <a:pt x="412" y="633"/>
                    <a:pt x="423" y="563"/>
                    <a:pt x="428" y="524"/>
                  </a:cubicBezTo>
                  <a:cubicBezTo>
                    <a:pt x="431" y="510"/>
                    <a:pt x="431" y="493"/>
                    <a:pt x="436" y="476"/>
                  </a:cubicBezTo>
                  <a:cubicBezTo>
                    <a:pt x="474" y="356"/>
                    <a:pt x="552" y="171"/>
                    <a:pt x="597" y="73"/>
                  </a:cubicBezTo>
                  <a:cubicBezTo>
                    <a:pt x="605" y="59"/>
                    <a:pt x="621" y="31"/>
                    <a:pt x="621" y="25"/>
                  </a:cubicBezTo>
                  <a:cubicBezTo>
                    <a:pt x="621" y="14"/>
                    <a:pt x="608" y="14"/>
                    <a:pt x="605" y="14"/>
                  </a:cubicBezTo>
                  <a:cubicBezTo>
                    <a:pt x="602" y="14"/>
                    <a:pt x="594" y="14"/>
                    <a:pt x="592" y="22"/>
                  </a:cubicBezTo>
                  <a:cubicBezTo>
                    <a:pt x="530" y="140"/>
                    <a:pt x="482" y="263"/>
                    <a:pt x="436" y="386"/>
                  </a:cubicBezTo>
                  <a:cubicBezTo>
                    <a:pt x="434" y="350"/>
                    <a:pt x="434" y="255"/>
                    <a:pt x="388" y="134"/>
                  </a:cubicBezTo>
                  <a:cubicBezTo>
                    <a:pt x="359" y="62"/>
                    <a:pt x="311" y="0"/>
                    <a:pt x="230" y="0"/>
                  </a:cubicBezTo>
                  <a:cubicBezTo>
                    <a:pt x="83" y="0"/>
                    <a:pt x="0" y="188"/>
                    <a:pt x="0" y="227"/>
                  </a:cubicBezTo>
                  <a:cubicBezTo>
                    <a:pt x="0" y="238"/>
                    <a:pt x="11" y="238"/>
                    <a:pt x="21" y="23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5" name="Freeform 24">
              <a:extLst>
                <a:ext uri="{FF2B5EF4-FFF2-40B4-BE49-F238E27FC236}">
                  <a16:creationId xmlns:a16="http://schemas.microsoft.com/office/drawing/2014/main" id="{3E87CC64-CC85-B842-8C48-C45A779A1256}"/>
                </a:ext>
              </a:extLst>
            </p:cNvPr>
            <p:cNvSpPr/>
            <p:nvPr/>
          </p:nvSpPr>
          <p:spPr>
            <a:xfrm>
              <a:off x="4821840" y="2440800"/>
              <a:ext cx="331200" cy="196200"/>
            </a:xfrm>
            <a:custGeom>
              <a:avLst/>
              <a:gdLst/>
              <a:ahLst/>
              <a:cxnLst>
                <a:cxn ang="3cd4">
                  <a:pos x="hc" y="t"/>
                </a:cxn>
                <a:cxn ang="cd2">
                  <a:pos x="l" y="vc"/>
                </a:cxn>
                <a:cxn ang="cd4">
                  <a:pos x="hc" y="b"/>
                </a:cxn>
                <a:cxn ang="0">
                  <a:pos x="r" y="vc"/>
                </a:cxn>
              </a:cxnLst>
              <a:rect l="l" t="t" r="r" b="b"/>
              <a:pathLst>
                <a:path w="921" h="546">
                  <a:moveTo>
                    <a:pt x="91" y="120"/>
                  </a:moveTo>
                  <a:lnTo>
                    <a:pt x="91" y="454"/>
                  </a:lnTo>
                  <a:cubicBezTo>
                    <a:pt x="91" y="507"/>
                    <a:pt x="78" y="507"/>
                    <a:pt x="0" y="507"/>
                  </a:cubicBezTo>
                  <a:lnTo>
                    <a:pt x="0" y="546"/>
                  </a:lnTo>
                  <a:cubicBezTo>
                    <a:pt x="40" y="546"/>
                    <a:pt x="102" y="543"/>
                    <a:pt x="134" y="543"/>
                  </a:cubicBezTo>
                  <a:cubicBezTo>
                    <a:pt x="163" y="543"/>
                    <a:pt x="225" y="546"/>
                    <a:pt x="265" y="546"/>
                  </a:cubicBezTo>
                  <a:lnTo>
                    <a:pt x="265" y="507"/>
                  </a:lnTo>
                  <a:cubicBezTo>
                    <a:pt x="187" y="507"/>
                    <a:pt x="174" y="507"/>
                    <a:pt x="174" y="454"/>
                  </a:cubicBezTo>
                  <a:lnTo>
                    <a:pt x="174" y="224"/>
                  </a:lnTo>
                  <a:cubicBezTo>
                    <a:pt x="174" y="95"/>
                    <a:pt x="257" y="28"/>
                    <a:pt x="332" y="28"/>
                  </a:cubicBezTo>
                  <a:cubicBezTo>
                    <a:pt x="407" y="28"/>
                    <a:pt x="420" y="95"/>
                    <a:pt x="420" y="165"/>
                  </a:cubicBezTo>
                  <a:lnTo>
                    <a:pt x="420" y="454"/>
                  </a:lnTo>
                  <a:cubicBezTo>
                    <a:pt x="420" y="507"/>
                    <a:pt x="407" y="507"/>
                    <a:pt x="327" y="507"/>
                  </a:cubicBezTo>
                  <a:lnTo>
                    <a:pt x="327" y="546"/>
                  </a:lnTo>
                  <a:cubicBezTo>
                    <a:pt x="370" y="546"/>
                    <a:pt x="428" y="543"/>
                    <a:pt x="461" y="543"/>
                  </a:cubicBezTo>
                  <a:cubicBezTo>
                    <a:pt x="493" y="543"/>
                    <a:pt x="554" y="546"/>
                    <a:pt x="594" y="546"/>
                  </a:cubicBezTo>
                  <a:lnTo>
                    <a:pt x="594" y="507"/>
                  </a:lnTo>
                  <a:cubicBezTo>
                    <a:pt x="514" y="507"/>
                    <a:pt x="501" y="507"/>
                    <a:pt x="501" y="454"/>
                  </a:cubicBezTo>
                  <a:lnTo>
                    <a:pt x="501" y="224"/>
                  </a:lnTo>
                  <a:cubicBezTo>
                    <a:pt x="501" y="95"/>
                    <a:pt x="586" y="28"/>
                    <a:pt x="661" y="28"/>
                  </a:cubicBezTo>
                  <a:cubicBezTo>
                    <a:pt x="734" y="28"/>
                    <a:pt x="747" y="95"/>
                    <a:pt x="747" y="165"/>
                  </a:cubicBezTo>
                  <a:lnTo>
                    <a:pt x="747" y="454"/>
                  </a:lnTo>
                  <a:cubicBezTo>
                    <a:pt x="747" y="507"/>
                    <a:pt x="734" y="507"/>
                    <a:pt x="656" y="507"/>
                  </a:cubicBezTo>
                  <a:lnTo>
                    <a:pt x="656" y="546"/>
                  </a:lnTo>
                  <a:cubicBezTo>
                    <a:pt x="696" y="546"/>
                    <a:pt x="758" y="543"/>
                    <a:pt x="790" y="543"/>
                  </a:cubicBezTo>
                  <a:cubicBezTo>
                    <a:pt x="819" y="543"/>
                    <a:pt x="881" y="546"/>
                    <a:pt x="921" y="546"/>
                  </a:cubicBezTo>
                  <a:lnTo>
                    <a:pt x="921" y="507"/>
                  </a:lnTo>
                  <a:cubicBezTo>
                    <a:pt x="860" y="507"/>
                    <a:pt x="830" y="507"/>
                    <a:pt x="830" y="470"/>
                  </a:cubicBezTo>
                  <a:lnTo>
                    <a:pt x="830" y="235"/>
                  </a:lnTo>
                  <a:cubicBezTo>
                    <a:pt x="830" y="129"/>
                    <a:pt x="830" y="90"/>
                    <a:pt x="793" y="45"/>
                  </a:cubicBezTo>
                  <a:cubicBezTo>
                    <a:pt x="777" y="25"/>
                    <a:pt x="736" y="0"/>
                    <a:pt x="669" y="0"/>
                  </a:cubicBezTo>
                  <a:cubicBezTo>
                    <a:pt x="570" y="0"/>
                    <a:pt x="517" y="73"/>
                    <a:pt x="498" y="120"/>
                  </a:cubicBezTo>
                  <a:cubicBezTo>
                    <a:pt x="482" y="14"/>
                    <a:pt x="394" y="0"/>
                    <a:pt x="340" y="0"/>
                  </a:cubicBezTo>
                  <a:cubicBezTo>
                    <a:pt x="254" y="0"/>
                    <a:pt x="198" y="53"/>
                    <a:pt x="166" y="129"/>
                  </a:cubicBezTo>
                  <a:lnTo>
                    <a:pt x="166" y="0"/>
                  </a:lnTo>
                  <a:lnTo>
                    <a:pt x="0" y="14"/>
                  </a:lnTo>
                  <a:lnTo>
                    <a:pt x="0" y="53"/>
                  </a:lnTo>
                  <a:cubicBezTo>
                    <a:pt x="83" y="53"/>
                    <a:pt x="91" y="62"/>
                    <a:pt x="91" y="12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6" name="Freeform 25">
              <a:extLst>
                <a:ext uri="{FF2B5EF4-FFF2-40B4-BE49-F238E27FC236}">
                  <a16:creationId xmlns:a16="http://schemas.microsoft.com/office/drawing/2014/main" id="{25AEE62A-B4AC-D348-B5B3-09E271A670E2}"/>
                </a:ext>
              </a:extLst>
            </p:cNvPr>
            <p:cNvSpPr/>
            <p:nvPr/>
          </p:nvSpPr>
          <p:spPr>
            <a:xfrm>
              <a:off x="5177520" y="2437560"/>
              <a:ext cx="191520" cy="204120"/>
            </a:xfrm>
            <a:custGeom>
              <a:avLst/>
              <a:gdLst/>
              <a:ahLst/>
              <a:cxnLst>
                <a:cxn ang="3cd4">
                  <a:pos x="hc" y="t"/>
                </a:cxn>
                <a:cxn ang="cd2">
                  <a:pos x="l" y="vc"/>
                </a:cxn>
                <a:cxn ang="cd4">
                  <a:pos x="hc" y="b"/>
                </a:cxn>
                <a:cxn ang="0">
                  <a:pos x="r" y="vc"/>
                </a:cxn>
              </a:cxnLst>
              <a:rect l="l" t="t" r="r" b="b"/>
              <a:pathLst>
                <a:path w="533" h="568">
                  <a:moveTo>
                    <a:pt x="345" y="459"/>
                  </a:moveTo>
                  <a:cubicBezTo>
                    <a:pt x="348" y="510"/>
                    <a:pt x="380" y="560"/>
                    <a:pt x="436" y="560"/>
                  </a:cubicBezTo>
                  <a:cubicBezTo>
                    <a:pt x="461" y="560"/>
                    <a:pt x="533" y="543"/>
                    <a:pt x="533" y="442"/>
                  </a:cubicBezTo>
                  <a:lnTo>
                    <a:pt x="533" y="375"/>
                  </a:lnTo>
                  <a:lnTo>
                    <a:pt x="503" y="375"/>
                  </a:lnTo>
                  <a:lnTo>
                    <a:pt x="503" y="442"/>
                  </a:lnTo>
                  <a:cubicBezTo>
                    <a:pt x="503" y="515"/>
                    <a:pt x="474" y="524"/>
                    <a:pt x="461" y="524"/>
                  </a:cubicBezTo>
                  <a:cubicBezTo>
                    <a:pt x="423" y="524"/>
                    <a:pt x="418" y="468"/>
                    <a:pt x="418" y="462"/>
                  </a:cubicBezTo>
                  <a:lnTo>
                    <a:pt x="418" y="213"/>
                  </a:lnTo>
                  <a:cubicBezTo>
                    <a:pt x="418" y="162"/>
                    <a:pt x="418" y="115"/>
                    <a:pt x="375" y="67"/>
                  </a:cubicBezTo>
                  <a:cubicBezTo>
                    <a:pt x="329" y="20"/>
                    <a:pt x="270" y="0"/>
                    <a:pt x="214" y="0"/>
                  </a:cubicBezTo>
                  <a:cubicBezTo>
                    <a:pt x="115" y="0"/>
                    <a:pt x="35" y="59"/>
                    <a:pt x="35" y="140"/>
                  </a:cubicBezTo>
                  <a:cubicBezTo>
                    <a:pt x="35" y="176"/>
                    <a:pt x="59" y="199"/>
                    <a:pt x="88" y="199"/>
                  </a:cubicBezTo>
                  <a:cubicBezTo>
                    <a:pt x="123" y="199"/>
                    <a:pt x="142" y="174"/>
                    <a:pt x="142" y="140"/>
                  </a:cubicBezTo>
                  <a:cubicBezTo>
                    <a:pt x="142" y="126"/>
                    <a:pt x="137" y="84"/>
                    <a:pt x="83" y="84"/>
                  </a:cubicBezTo>
                  <a:cubicBezTo>
                    <a:pt x="115" y="42"/>
                    <a:pt x="171" y="28"/>
                    <a:pt x="212" y="28"/>
                  </a:cubicBezTo>
                  <a:cubicBezTo>
                    <a:pt x="268" y="28"/>
                    <a:pt x="335" y="76"/>
                    <a:pt x="335" y="185"/>
                  </a:cubicBezTo>
                  <a:lnTo>
                    <a:pt x="335" y="232"/>
                  </a:lnTo>
                  <a:cubicBezTo>
                    <a:pt x="276" y="235"/>
                    <a:pt x="193" y="238"/>
                    <a:pt x="118" y="274"/>
                  </a:cubicBezTo>
                  <a:cubicBezTo>
                    <a:pt x="29" y="316"/>
                    <a:pt x="0" y="381"/>
                    <a:pt x="0" y="437"/>
                  </a:cubicBezTo>
                  <a:cubicBezTo>
                    <a:pt x="0" y="538"/>
                    <a:pt x="115" y="568"/>
                    <a:pt x="190" y="568"/>
                  </a:cubicBezTo>
                  <a:cubicBezTo>
                    <a:pt x="268" y="568"/>
                    <a:pt x="321" y="518"/>
                    <a:pt x="345" y="459"/>
                  </a:cubicBezTo>
                  <a:close/>
                  <a:moveTo>
                    <a:pt x="335" y="258"/>
                  </a:moveTo>
                  <a:lnTo>
                    <a:pt x="335" y="381"/>
                  </a:lnTo>
                  <a:cubicBezTo>
                    <a:pt x="335" y="498"/>
                    <a:pt x="252" y="540"/>
                    <a:pt x="198" y="540"/>
                  </a:cubicBezTo>
                  <a:cubicBezTo>
                    <a:pt x="139" y="540"/>
                    <a:pt x="91" y="496"/>
                    <a:pt x="91" y="434"/>
                  </a:cubicBezTo>
                  <a:cubicBezTo>
                    <a:pt x="91" y="367"/>
                    <a:pt x="142" y="263"/>
                    <a:pt x="335" y="25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 name="Freeform 26">
              <a:extLst>
                <a:ext uri="{FF2B5EF4-FFF2-40B4-BE49-F238E27FC236}">
                  <a16:creationId xmlns:a16="http://schemas.microsoft.com/office/drawing/2014/main" id="{114B80E2-F2DA-5D44-BAB7-AAB5E3CE90D0}"/>
                </a:ext>
              </a:extLst>
            </p:cNvPr>
            <p:cNvSpPr/>
            <p:nvPr/>
          </p:nvSpPr>
          <p:spPr>
            <a:xfrm>
              <a:off x="5375160" y="2445840"/>
              <a:ext cx="213480" cy="191160"/>
            </a:xfrm>
            <a:custGeom>
              <a:avLst/>
              <a:gdLst/>
              <a:ahLst/>
              <a:cxnLst>
                <a:cxn ang="3cd4">
                  <a:pos x="hc" y="t"/>
                </a:cxn>
                <a:cxn ang="cd2">
                  <a:pos x="l" y="vc"/>
                </a:cxn>
                <a:cxn ang="cd4">
                  <a:pos x="hc" y="b"/>
                </a:cxn>
                <a:cxn ang="0">
                  <a:pos x="r" y="vc"/>
                </a:cxn>
              </a:cxnLst>
              <a:rect l="l" t="t" r="r" b="b"/>
              <a:pathLst>
                <a:path w="594" h="532">
                  <a:moveTo>
                    <a:pt x="324" y="244"/>
                  </a:moveTo>
                  <a:cubicBezTo>
                    <a:pt x="361" y="196"/>
                    <a:pt x="404" y="134"/>
                    <a:pt x="434" y="104"/>
                  </a:cubicBezTo>
                  <a:cubicBezTo>
                    <a:pt x="471" y="59"/>
                    <a:pt x="519" y="39"/>
                    <a:pt x="573" y="39"/>
                  </a:cubicBezTo>
                  <a:lnTo>
                    <a:pt x="573" y="0"/>
                  </a:lnTo>
                  <a:cubicBezTo>
                    <a:pt x="544" y="3"/>
                    <a:pt x="509" y="3"/>
                    <a:pt x="477" y="3"/>
                  </a:cubicBezTo>
                  <a:cubicBezTo>
                    <a:pt x="442" y="3"/>
                    <a:pt x="380" y="0"/>
                    <a:pt x="364" y="0"/>
                  </a:cubicBezTo>
                  <a:lnTo>
                    <a:pt x="364" y="39"/>
                  </a:lnTo>
                  <a:cubicBezTo>
                    <a:pt x="388" y="42"/>
                    <a:pt x="399" y="56"/>
                    <a:pt x="399" y="76"/>
                  </a:cubicBezTo>
                  <a:cubicBezTo>
                    <a:pt x="399" y="95"/>
                    <a:pt x="386" y="112"/>
                    <a:pt x="380" y="120"/>
                  </a:cubicBezTo>
                  <a:lnTo>
                    <a:pt x="308" y="216"/>
                  </a:lnTo>
                  <a:lnTo>
                    <a:pt x="214" y="92"/>
                  </a:lnTo>
                  <a:cubicBezTo>
                    <a:pt x="204" y="78"/>
                    <a:pt x="204" y="76"/>
                    <a:pt x="204" y="70"/>
                  </a:cubicBezTo>
                  <a:cubicBezTo>
                    <a:pt x="204" y="50"/>
                    <a:pt x="222" y="39"/>
                    <a:pt x="246" y="39"/>
                  </a:cubicBezTo>
                  <a:lnTo>
                    <a:pt x="246" y="0"/>
                  </a:lnTo>
                  <a:cubicBezTo>
                    <a:pt x="214" y="0"/>
                    <a:pt x="137" y="3"/>
                    <a:pt x="118" y="3"/>
                  </a:cubicBezTo>
                  <a:cubicBezTo>
                    <a:pt x="94" y="3"/>
                    <a:pt x="37" y="3"/>
                    <a:pt x="5" y="0"/>
                  </a:cubicBezTo>
                  <a:lnTo>
                    <a:pt x="5" y="39"/>
                  </a:lnTo>
                  <a:cubicBezTo>
                    <a:pt x="88" y="39"/>
                    <a:pt x="91" y="39"/>
                    <a:pt x="145" y="115"/>
                  </a:cubicBezTo>
                  <a:lnTo>
                    <a:pt x="262" y="274"/>
                  </a:lnTo>
                  <a:lnTo>
                    <a:pt x="150" y="420"/>
                  </a:lnTo>
                  <a:cubicBezTo>
                    <a:pt x="94" y="493"/>
                    <a:pt x="24" y="496"/>
                    <a:pt x="0" y="496"/>
                  </a:cubicBezTo>
                  <a:lnTo>
                    <a:pt x="0" y="532"/>
                  </a:lnTo>
                  <a:cubicBezTo>
                    <a:pt x="29" y="529"/>
                    <a:pt x="67" y="529"/>
                    <a:pt x="99" y="529"/>
                  </a:cubicBezTo>
                  <a:cubicBezTo>
                    <a:pt x="131" y="529"/>
                    <a:pt x="182" y="532"/>
                    <a:pt x="212" y="532"/>
                  </a:cubicBezTo>
                  <a:lnTo>
                    <a:pt x="212" y="496"/>
                  </a:lnTo>
                  <a:cubicBezTo>
                    <a:pt x="185" y="490"/>
                    <a:pt x="177" y="476"/>
                    <a:pt x="177" y="456"/>
                  </a:cubicBezTo>
                  <a:cubicBezTo>
                    <a:pt x="177" y="428"/>
                    <a:pt x="212" y="389"/>
                    <a:pt x="281" y="300"/>
                  </a:cubicBezTo>
                  <a:lnTo>
                    <a:pt x="372" y="423"/>
                  </a:lnTo>
                  <a:cubicBezTo>
                    <a:pt x="383" y="437"/>
                    <a:pt x="396" y="456"/>
                    <a:pt x="396" y="465"/>
                  </a:cubicBezTo>
                  <a:cubicBezTo>
                    <a:pt x="396" y="476"/>
                    <a:pt x="386" y="493"/>
                    <a:pt x="353" y="496"/>
                  </a:cubicBezTo>
                  <a:lnTo>
                    <a:pt x="353" y="532"/>
                  </a:lnTo>
                  <a:cubicBezTo>
                    <a:pt x="391" y="532"/>
                    <a:pt x="455" y="529"/>
                    <a:pt x="482" y="529"/>
                  </a:cubicBezTo>
                  <a:cubicBezTo>
                    <a:pt x="514" y="529"/>
                    <a:pt x="560" y="529"/>
                    <a:pt x="594" y="532"/>
                  </a:cubicBezTo>
                  <a:lnTo>
                    <a:pt x="594" y="496"/>
                  </a:lnTo>
                  <a:cubicBezTo>
                    <a:pt x="533" y="496"/>
                    <a:pt x="511" y="493"/>
                    <a:pt x="485" y="45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8" name="Freeform 27">
              <a:extLst>
                <a:ext uri="{FF2B5EF4-FFF2-40B4-BE49-F238E27FC236}">
                  <a16:creationId xmlns:a16="http://schemas.microsoft.com/office/drawing/2014/main" id="{CD5C79ED-1CFC-B64D-9F8C-68761EA90FC1}"/>
                </a:ext>
              </a:extLst>
            </p:cNvPr>
            <p:cNvSpPr/>
            <p:nvPr/>
          </p:nvSpPr>
          <p:spPr>
            <a:xfrm>
              <a:off x="5070600" y="2785320"/>
              <a:ext cx="151920" cy="140760"/>
            </a:xfrm>
            <a:custGeom>
              <a:avLst/>
              <a:gdLst/>
              <a:ahLst/>
              <a:cxnLst>
                <a:cxn ang="3cd4">
                  <a:pos x="hc" y="t"/>
                </a:cxn>
                <a:cxn ang="cd2">
                  <a:pos x="l" y="vc"/>
                </a:cxn>
                <a:cxn ang="cd4">
                  <a:pos x="hc" y="b"/>
                </a:cxn>
                <a:cxn ang="0">
                  <a:pos x="r" y="vc"/>
                </a:cxn>
              </a:cxnLst>
              <a:rect l="l" t="t" r="r" b="b"/>
              <a:pathLst>
                <a:path w="423" h="392">
                  <a:moveTo>
                    <a:pt x="300" y="50"/>
                  </a:moveTo>
                  <a:cubicBezTo>
                    <a:pt x="281" y="22"/>
                    <a:pt x="254" y="0"/>
                    <a:pt x="214" y="0"/>
                  </a:cubicBezTo>
                  <a:cubicBezTo>
                    <a:pt x="107" y="0"/>
                    <a:pt x="0" y="123"/>
                    <a:pt x="0" y="246"/>
                  </a:cubicBezTo>
                  <a:cubicBezTo>
                    <a:pt x="0" y="330"/>
                    <a:pt x="54" y="392"/>
                    <a:pt x="126" y="392"/>
                  </a:cubicBezTo>
                  <a:cubicBezTo>
                    <a:pt x="169" y="392"/>
                    <a:pt x="209" y="364"/>
                    <a:pt x="244" y="330"/>
                  </a:cubicBezTo>
                  <a:cubicBezTo>
                    <a:pt x="260" y="384"/>
                    <a:pt x="305" y="392"/>
                    <a:pt x="329" y="392"/>
                  </a:cubicBezTo>
                  <a:cubicBezTo>
                    <a:pt x="359" y="392"/>
                    <a:pt x="378" y="372"/>
                    <a:pt x="394" y="344"/>
                  </a:cubicBezTo>
                  <a:cubicBezTo>
                    <a:pt x="412" y="311"/>
                    <a:pt x="423" y="263"/>
                    <a:pt x="423" y="258"/>
                  </a:cubicBezTo>
                  <a:cubicBezTo>
                    <a:pt x="423" y="246"/>
                    <a:pt x="412" y="246"/>
                    <a:pt x="410" y="246"/>
                  </a:cubicBezTo>
                  <a:cubicBezTo>
                    <a:pt x="399" y="246"/>
                    <a:pt x="396" y="252"/>
                    <a:pt x="391" y="274"/>
                  </a:cubicBezTo>
                  <a:cubicBezTo>
                    <a:pt x="380" y="316"/>
                    <a:pt x="364" y="367"/>
                    <a:pt x="329" y="367"/>
                  </a:cubicBezTo>
                  <a:cubicBezTo>
                    <a:pt x="308" y="367"/>
                    <a:pt x="303" y="347"/>
                    <a:pt x="303" y="325"/>
                  </a:cubicBezTo>
                  <a:cubicBezTo>
                    <a:pt x="303" y="311"/>
                    <a:pt x="311" y="277"/>
                    <a:pt x="316" y="255"/>
                  </a:cubicBezTo>
                  <a:cubicBezTo>
                    <a:pt x="321" y="232"/>
                    <a:pt x="329" y="196"/>
                    <a:pt x="335" y="176"/>
                  </a:cubicBezTo>
                  <a:lnTo>
                    <a:pt x="351" y="112"/>
                  </a:lnTo>
                  <a:cubicBezTo>
                    <a:pt x="356" y="90"/>
                    <a:pt x="364" y="48"/>
                    <a:pt x="364" y="45"/>
                  </a:cubicBezTo>
                  <a:cubicBezTo>
                    <a:pt x="364" y="25"/>
                    <a:pt x="351" y="17"/>
                    <a:pt x="337" y="17"/>
                  </a:cubicBezTo>
                  <a:cubicBezTo>
                    <a:pt x="324" y="17"/>
                    <a:pt x="305" y="28"/>
                    <a:pt x="300" y="50"/>
                  </a:cubicBezTo>
                  <a:close/>
                  <a:moveTo>
                    <a:pt x="246" y="274"/>
                  </a:moveTo>
                  <a:cubicBezTo>
                    <a:pt x="241" y="300"/>
                    <a:pt x="222" y="316"/>
                    <a:pt x="204" y="333"/>
                  </a:cubicBezTo>
                  <a:cubicBezTo>
                    <a:pt x="195" y="339"/>
                    <a:pt x="163" y="367"/>
                    <a:pt x="129" y="367"/>
                  </a:cubicBezTo>
                  <a:cubicBezTo>
                    <a:pt x="96" y="367"/>
                    <a:pt x="67" y="344"/>
                    <a:pt x="67" y="283"/>
                  </a:cubicBezTo>
                  <a:cubicBezTo>
                    <a:pt x="67" y="238"/>
                    <a:pt x="91" y="140"/>
                    <a:pt x="110" y="106"/>
                  </a:cubicBezTo>
                  <a:cubicBezTo>
                    <a:pt x="147" y="36"/>
                    <a:pt x="190" y="25"/>
                    <a:pt x="214" y="25"/>
                  </a:cubicBezTo>
                  <a:cubicBezTo>
                    <a:pt x="270" y="25"/>
                    <a:pt x="287" y="90"/>
                    <a:pt x="287" y="101"/>
                  </a:cubicBezTo>
                  <a:cubicBezTo>
                    <a:pt x="287" y="104"/>
                    <a:pt x="287" y="109"/>
                    <a:pt x="284" y="11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9" name="Freeform 28">
              <a:extLst>
                <a:ext uri="{FF2B5EF4-FFF2-40B4-BE49-F238E27FC236}">
                  <a16:creationId xmlns:a16="http://schemas.microsoft.com/office/drawing/2014/main" id="{2EC29447-980A-FC4A-8FF8-F3707097A5FB}"/>
                </a:ext>
              </a:extLst>
            </p:cNvPr>
            <p:cNvSpPr/>
            <p:nvPr/>
          </p:nvSpPr>
          <p:spPr>
            <a:xfrm>
              <a:off x="5255640" y="2709719"/>
              <a:ext cx="59400" cy="115560"/>
            </a:xfrm>
            <a:custGeom>
              <a:avLst/>
              <a:gdLst/>
              <a:ahLst/>
              <a:cxnLst>
                <a:cxn ang="3cd4">
                  <a:pos x="hc" y="t"/>
                </a:cxn>
                <a:cxn ang="cd2">
                  <a:pos x="l" y="vc"/>
                </a:cxn>
                <a:cxn ang="cd4">
                  <a:pos x="hc" y="b"/>
                </a:cxn>
                <a:cxn ang="0">
                  <a:pos x="r" y="vc"/>
                </a:cxn>
              </a:cxnLst>
              <a:rect l="l" t="t" r="r" b="b"/>
              <a:pathLst>
                <a:path w="166" h="322">
                  <a:moveTo>
                    <a:pt x="161" y="59"/>
                  </a:moveTo>
                  <a:cubicBezTo>
                    <a:pt x="161" y="59"/>
                    <a:pt x="166" y="45"/>
                    <a:pt x="166" y="36"/>
                  </a:cubicBezTo>
                  <a:cubicBezTo>
                    <a:pt x="166" y="14"/>
                    <a:pt x="147" y="0"/>
                    <a:pt x="129" y="0"/>
                  </a:cubicBezTo>
                  <a:cubicBezTo>
                    <a:pt x="104" y="0"/>
                    <a:pt x="96" y="20"/>
                    <a:pt x="94" y="28"/>
                  </a:cubicBezTo>
                  <a:lnTo>
                    <a:pt x="3" y="297"/>
                  </a:lnTo>
                  <a:cubicBezTo>
                    <a:pt x="0" y="305"/>
                    <a:pt x="0" y="305"/>
                    <a:pt x="0" y="308"/>
                  </a:cubicBezTo>
                  <a:cubicBezTo>
                    <a:pt x="0" y="316"/>
                    <a:pt x="24" y="322"/>
                    <a:pt x="27" y="322"/>
                  </a:cubicBezTo>
                  <a:cubicBezTo>
                    <a:pt x="32" y="322"/>
                    <a:pt x="32" y="319"/>
                    <a:pt x="35" y="31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0" name="Freeform 29">
              <a:extLst>
                <a:ext uri="{FF2B5EF4-FFF2-40B4-BE49-F238E27FC236}">
                  <a16:creationId xmlns:a16="http://schemas.microsoft.com/office/drawing/2014/main" id="{F4C985EC-AEE1-C349-A73F-52F0CE07C57D}"/>
                </a:ext>
              </a:extLst>
            </p:cNvPr>
            <p:cNvSpPr/>
            <p:nvPr/>
          </p:nvSpPr>
          <p:spPr>
            <a:xfrm>
              <a:off x="5687279" y="2323800"/>
              <a:ext cx="293760" cy="398880"/>
            </a:xfrm>
            <a:custGeom>
              <a:avLst/>
              <a:gdLst/>
              <a:ahLst/>
              <a:cxnLst>
                <a:cxn ang="3cd4">
                  <a:pos x="hc" y="t"/>
                </a:cxn>
                <a:cxn ang="cd2">
                  <a:pos x="l" y="vc"/>
                </a:cxn>
                <a:cxn ang="cd4">
                  <a:pos x="hc" y="b"/>
                </a:cxn>
                <a:cxn ang="0">
                  <a:pos x="r" y="vc"/>
                </a:cxn>
              </a:cxnLst>
              <a:rect l="l" t="t" r="r" b="b"/>
              <a:pathLst>
                <a:path w="817" h="1109">
                  <a:moveTo>
                    <a:pt x="458" y="862"/>
                  </a:moveTo>
                  <a:cubicBezTo>
                    <a:pt x="643" y="790"/>
                    <a:pt x="817" y="568"/>
                    <a:pt x="817" y="330"/>
                  </a:cubicBezTo>
                  <a:cubicBezTo>
                    <a:pt x="817" y="134"/>
                    <a:pt x="691" y="0"/>
                    <a:pt x="514" y="0"/>
                  </a:cubicBezTo>
                  <a:cubicBezTo>
                    <a:pt x="260" y="0"/>
                    <a:pt x="0" y="280"/>
                    <a:pt x="0" y="568"/>
                  </a:cubicBezTo>
                  <a:cubicBezTo>
                    <a:pt x="0" y="773"/>
                    <a:pt x="131" y="896"/>
                    <a:pt x="303" y="896"/>
                  </a:cubicBezTo>
                  <a:cubicBezTo>
                    <a:pt x="332" y="896"/>
                    <a:pt x="372" y="890"/>
                    <a:pt x="418" y="879"/>
                  </a:cubicBezTo>
                  <a:cubicBezTo>
                    <a:pt x="412" y="955"/>
                    <a:pt x="412" y="958"/>
                    <a:pt x="412" y="974"/>
                  </a:cubicBezTo>
                  <a:cubicBezTo>
                    <a:pt x="412" y="1014"/>
                    <a:pt x="412" y="1109"/>
                    <a:pt x="511" y="1109"/>
                  </a:cubicBezTo>
                  <a:cubicBezTo>
                    <a:pt x="651" y="1109"/>
                    <a:pt x="707" y="882"/>
                    <a:pt x="707" y="871"/>
                  </a:cubicBezTo>
                  <a:cubicBezTo>
                    <a:pt x="707" y="860"/>
                    <a:pt x="699" y="857"/>
                    <a:pt x="696" y="857"/>
                  </a:cubicBezTo>
                  <a:cubicBezTo>
                    <a:pt x="685" y="857"/>
                    <a:pt x="683" y="862"/>
                    <a:pt x="680" y="871"/>
                  </a:cubicBezTo>
                  <a:cubicBezTo>
                    <a:pt x="653" y="958"/>
                    <a:pt x="584" y="988"/>
                    <a:pt x="544" y="988"/>
                  </a:cubicBezTo>
                  <a:cubicBezTo>
                    <a:pt x="487" y="988"/>
                    <a:pt x="471" y="955"/>
                    <a:pt x="458" y="862"/>
                  </a:cubicBezTo>
                  <a:close/>
                  <a:moveTo>
                    <a:pt x="236" y="851"/>
                  </a:moveTo>
                  <a:cubicBezTo>
                    <a:pt x="145" y="815"/>
                    <a:pt x="104" y="717"/>
                    <a:pt x="104" y="608"/>
                  </a:cubicBezTo>
                  <a:cubicBezTo>
                    <a:pt x="104" y="521"/>
                    <a:pt x="134" y="347"/>
                    <a:pt x="225" y="213"/>
                  </a:cubicBezTo>
                  <a:cubicBezTo>
                    <a:pt x="311" y="87"/>
                    <a:pt x="420" y="31"/>
                    <a:pt x="509" y="31"/>
                  </a:cubicBezTo>
                  <a:cubicBezTo>
                    <a:pt x="627" y="31"/>
                    <a:pt x="712" y="126"/>
                    <a:pt x="712" y="291"/>
                  </a:cubicBezTo>
                  <a:cubicBezTo>
                    <a:pt x="712" y="414"/>
                    <a:pt x="651" y="703"/>
                    <a:pt x="453" y="820"/>
                  </a:cubicBezTo>
                  <a:cubicBezTo>
                    <a:pt x="447" y="776"/>
                    <a:pt x="436" y="686"/>
                    <a:pt x="348" y="686"/>
                  </a:cubicBezTo>
                  <a:cubicBezTo>
                    <a:pt x="287" y="686"/>
                    <a:pt x="230" y="748"/>
                    <a:pt x="230" y="812"/>
                  </a:cubicBezTo>
                  <a:cubicBezTo>
                    <a:pt x="230" y="837"/>
                    <a:pt x="236" y="851"/>
                    <a:pt x="236" y="851"/>
                  </a:cubicBezTo>
                  <a:close/>
                  <a:moveTo>
                    <a:pt x="308" y="865"/>
                  </a:moveTo>
                  <a:cubicBezTo>
                    <a:pt x="292" y="865"/>
                    <a:pt x="254" y="865"/>
                    <a:pt x="254" y="812"/>
                  </a:cubicBezTo>
                  <a:cubicBezTo>
                    <a:pt x="254" y="764"/>
                    <a:pt x="300" y="714"/>
                    <a:pt x="348" y="714"/>
                  </a:cubicBezTo>
                  <a:cubicBezTo>
                    <a:pt x="399" y="714"/>
                    <a:pt x="420" y="745"/>
                    <a:pt x="420" y="818"/>
                  </a:cubicBezTo>
                  <a:cubicBezTo>
                    <a:pt x="420" y="837"/>
                    <a:pt x="420" y="837"/>
                    <a:pt x="410" y="843"/>
                  </a:cubicBezTo>
                  <a:cubicBezTo>
                    <a:pt x="378" y="857"/>
                    <a:pt x="343" y="865"/>
                    <a:pt x="308" y="86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1" name="Freeform 30">
              <a:extLst>
                <a:ext uri="{FF2B5EF4-FFF2-40B4-BE49-F238E27FC236}">
                  <a16:creationId xmlns:a16="http://schemas.microsoft.com/office/drawing/2014/main" id="{48535F07-4D63-E342-9546-E9A69D7CC53F}"/>
                </a:ext>
              </a:extLst>
            </p:cNvPr>
            <p:cNvSpPr/>
            <p:nvPr/>
          </p:nvSpPr>
          <p:spPr>
            <a:xfrm>
              <a:off x="6014160" y="2565719"/>
              <a:ext cx="217440" cy="140760"/>
            </a:xfrm>
            <a:custGeom>
              <a:avLst/>
              <a:gdLst/>
              <a:ahLst/>
              <a:cxnLst>
                <a:cxn ang="3cd4">
                  <a:pos x="hc" y="t"/>
                </a:cxn>
                <a:cxn ang="cd2">
                  <a:pos x="l" y="vc"/>
                </a:cxn>
                <a:cxn ang="cd4">
                  <a:pos x="hc" y="b"/>
                </a:cxn>
                <a:cxn ang="0">
                  <a:pos x="r" y="vc"/>
                </a:cxn>
              </a:cxnLst>
              <a:rect l="l" t="t" r="r" b="b"/>
              <a:pathLst>
                <a:path w="605" h="392">
                  <a:moveTo>
                    <a:pt x="396" y="106"/>
                  </a:moveTo>
                  <a:cubicBezTo>
                    <a:pt x="402" y="84"/>
                    <a:pt x="412" y="42"/>
                    <a:pt x="412" y="36"/>
                  </a:cubicBezTo>
                  <a:cubicBezTo>
                    <a:pt x="412" y="20"/>
                    <a:pt x="399" y="8"/>
                    <a:pt x="386" y="8"/>
                  </a:cubicBezTo>
                  <a:cubicBezTo>
                    <a:pt x="370" y="8"/>
                    <a:pt x="353" y="20"/>
                    <a:pt x="348" y="34"/>
                  </a:cubicBezTo>
                  <a:cubicBezTo>
                    <a:pt x="345" y="42"/>
                    <a:pt x="337" y="78"/>
                    <a:pt x="332" y="101"/>
                  </a:cubicBezTo>
                  <a:cubicBezTo>
                    <a:pt x="321" y="148"/>
                    <a:pt x="321" y="151"/>
                    <a:pt x="308" y="199"/>
                  </a:cubicBezTo>
                  <a:cubicBezTo>
                    <a:pt x="297" y="246"/>
                    <a:pt x="297" y="255"/>
                    <a:pt x="295" y="280"/>
                  </a:cubicBezTo>
                  <a:cubicBezTo>
                    <a:pt x="300" y="297"/>
                    <a:pt x="292" y="314"/>
                    <a:pt x="273" y="339"/>
                  </a:cubicBezTo>
                  <a:cubicBezTo>
                    <a:pt x="262" y="353"/>
                    <a:pt x="244" y="367"/>
                    <a:pt x="217" y="367"/>
                  </a:cubicBezTo>
                  <a:cubicBezTo>
                    <a:pt x="185" y="367"/>
                    <a:pt x="142" y="356"/>
                    <a:pt x="142" y="288"/>
                  </a:cubicBezTo>
                  <a:cubicBezTo>
                    <a:pt x="142" y="244"/>
                    <a:pt x="166" y="179"/>
                    <a:pt x="182" y="134"/>
                  </a:cubicBezTo>
                  <a:cubicBezTo>
                    <a:pt x="195" y="98"/>
                    <a:pt x="198" y="90"/>
                    <a:pt x="198" y="76"/>
                  </a:cubicBezTo>
                  <a:cubicBezTo>
                    <a:pt x="198" y="34"/>
                    <a:pt x="166" y="0"/>
                    <a:pt x="120" y="0"/>
                  </a:cubicBezTo>
                  <a:cubicBezTo>
                    <a:pt x="37" y="0"/>
                    <a:pt x="0" y="118"/>
                    <a:pt x="0" y="134"/>
                  </a:cubicBezTo>
                  <a:cubicBezTo>
                    <a:pt x="0" y="146"/>
                    <a:pt x="11" y="146"/>
                    <a:pt x="13" y="146"/>
                  </a:cubicBezTo>
                  <a:cubicBezTo>
                    <a:pt x="27" y="146"/>
                    <a:pt x="27" y="140"/>
                    <a:pt x="29" y="132"/>
                  </a:cubicBezTo>
                  <a:cubicBezTo>
                    <a:pt x="51" y="59"/>
                    <a:pt x="86" y="25"/>
                    <a:pt x="118" y="25"/>
                  </a:cubicBezTo>
                  <a:cubicBezTo>
                    <a:pt x="131" y="25"/>
                    <a:pt x="139" y="34"/>
                    <a:pt x="139" y="56"/>
                  </a:cubicBezTo>
                  <a:cubicBezTo>
                    <a:pt x="139" y="76"/>
                    <a:pt x="131" y="95"/>
                    <a:pt x="129" y="106"/>
                  </a:cubicBezTo>
                  <a:cubicBezTo>
                    <a:pt x="80" y="232"/>
                    <a:pt x="80" y="249"/>
                    <a:pt x="80" y="277"/>
                  </a:cubicBezTo>
                  <a:cubicBezTo>
                    <a:pt x="80" y="378"/>
                    <a:pt x="169" y="392"/>
                    <a:pt x="214" y="392"/>
                  </a:cubicBezTo>
                  <a:cubicBezTo>
                    <a:pt x="230" y="392"/>
                    <a:pt x="270" y="392"/>
                    <a:pt x="308" y="333"/>
                  </a:cubicBezTo>
                  <a:cubicBezTo>
                    <a:pt x="327" y="372"/>
                    <a:pt x="372" y="392"/>
                    <a:pt x="423" y="392"/>
                  </a:cubicBezTo>
                  <a:cubicBezTo>
                    <a:pt x="495" y="392"/>
                    <a:pt x="533" y="325"/>
                    <a:pt x="549" y="288"/>
                  </a:cubicBezTo>
                  <a:cubicBezTo>
                    <a:pt x="584" y="216"/>
                    <a:pt x="605" y="109"/>
                    <a:pt x="605" y="67"/>
                  </a:cubicBezTo>
                  <a:cubicBezTo>
                    <a:pt x="605" y="3"/>
                    <a:pt x="570" y="0"/>
                    <a:pt x="565" y="0"/>
                  </a:cubicBezTo>
                  <a:cubicBezTo>
                    <a:pt x="544" y="0"/>
                    <a:pt x="519" y="22"/>
                    <a:pt x="519" y="45"/>
                  </a:cubicBezTo>
                  <a:cubicBezTo>
                    <a:pt x="519" y="62"/>
                    <a:pt x="528" y="67"/>
                    <a:pt x="536" y="73"/>
                  </a:cubicBezTo>
                  <a:cubicBezTo>
                    <a:pt x="554" y="90"/>
                    <a:pt x="565" y="115"/>
                    <a:pt x="565" y="143"/>
                  </a:cubicBezTo>
                  <a:cubicBezTo>
                    <a:pt x="565" y="154"/>
                    <a:pt x="530" y="367"/>
                    <a:pt x="426" y="367"/>
                  </a:cubicBezTo>
                  <a:cubicBezTo>
                    <a:pt x="359" y="367"/>
                    <a:pt x="359" y="305"/>
                    <a:pt x="359" y="291"/>
                  </a:cubicBezTo>
                  <a:cubicBezTo>
                    <a:pt x="359" y="266"/>
                    <a:pt x="361" y="252"/>
                    <a:pt x="372" y="20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2" name="Freeform 31">
              <a:extLst>
                <a:ext uri="{FF2B5EF4-FFF2-40B4-BE49-F238E27FC236}">
                  <a16:creationId xmlns:a16="http://schemas.microsoft.com/office/drawing/2014/main" id="{004B1D88-F9F5-A84B-BF25-E2DA6326BC45}"/>
                </a:ext>
              </a:extLst>
            </p:cNvPr>
            <p:cNvSpPr/>
            <p:nvPr/>
          </p:nvSpPr>
          <p:spPr>
            <a:xfrm>
              <a:off x="6315840" y="2304720"/>
              <a:ext cx="99000" cy="443159"/>
            </a:xfrm>
            <a:custGeom>
              <a:avLst/>
              <a:gdLst/>
              <a:ahLst/>
              <a:cxnLst>
                <a:cxn ang="3cd4">
                  <a:pos x="hc" y="t"/>
                </a:cxn>
                <a:cxn ang="cd2">
                  <a:pos x="l" y="vc"/>
                </a:cxn>
                <a:cxn ang="cd4">
                  <a:pos x="hc" y="b"/>
                </a:cxn>
                <a:cxn ang="0">
                  <a:pos x="r" y="vc"/>
                </a:cxn>
              </a:cxnLst>
              <a:rect l="l" t="t" r="r" b="b"/>
              <a:pathLst>
                <a:path w="276" h="1232">
                  <a:moveTo>
                    <a:pt x="276" y="1221"/>
                  </a:moveTo>
                  <a:cubicBezTo>
                    <a:pt x="276" y="1218"/>
                    <a:pt x="276" y="1215"/>
                    <a:pt x="254" y="1193"/>
                  </a:cubicBezTo>
                  <a:cubicBezTo>
                    <a:pt x="107" y="1039"/>
                    <a:pt x="70" y="806"/>
                    <a:pt x="70" y="616"/>
                  </a:cubicBezTo>
                  <a:cubicBezTo>
                    <a:pt x="70" y="403"/>
                    <a:pt x="115" y="188"/>
                    <a:pt x="260" y="34"/>
                  </a:cubicBezTo>
                  <a:cubicBezTo>
                    <a:pt x="276" y="20"/>
                    <a:pt x="276" y="17"/>
                    <a:pt x="276" y="11"/>
                  </a:cubicBezTo>
                  <a:cubicBezTo>
                    <a:pt x="276" y="3"/>
                    <a:pt x="270" y="0"/>
                    <a:pt x="262" y="0"/>
                  </a:cubicBezTo>
                  <a:cubicBezTo>
                    <a:pt x="252" y="0"/>
                    <a:pt x="145" y="84"/>
                    <a:pt x="75" y="241"/>
                  </a:cubicBezTo>
                  <a:cubicBezTo>
                    <a:pt x="13" y="375"/>
                    <a:pt x="0" y="512"/>
                    <a:pt x="0" y="616"/>
                  </a:cubicBezTo>
                  <a:cubicBezTo>
                    <a:pt x="0" y="714"/>
                    <a:pt x="13" y="862"/>
                    <a:pt x="78" y="1002"/>
                  </a:cubicBezTo>
                  <a:cubicBezTo>
                    <a:pt x="150" y="1154"/>
                    <a:pt x="252" y="1232"/>
                    <a:pt x="262" y="1232"/>
                  </a:cubicBezTo>
                  <a:cubicBezTo>
                    <a:pt x="270" y="1232"/>
                    <a:pt x="276" y="1229"/>
                    <a:pt x="276" y="12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3" name="Freeform 32">
              <a:extLst>
                <a:ext uri="{FF2B5EF4-FFF2-40B4-BE49-F238E27FC236}">
                  <a16:creationId xmlns:a16="http://schemas.microsoft.com/office/drawing/2014/main" id="{3784B14B-316C-4A4F-A2EE-A3A0632D1ACD}"/>
                </a:ext>
              </a:extLst>
            </p:cNvPr>
            <p:cNvSpPr/>
            <p:nvPr/>
          </p:nvSpPr>
          <p:spPr>
            <a:xfrm>
              <a:off x="6460559" y="2440800"/>
              <a:ext cx="156600" cy="201240"/>
            </a:xfrm>
            <a:custGeom>
              <a:avLst/>
              <a:gdLst/>
              <a:ahLst/>
              <a:cxnLst>
                <a:cxn ang="3cd4">
                  <a:pos x="hc" y="t"/>
                </a:cxn>
                <a:cxn ang="cd2">
                  <a:pos x="l" y="vc"/>
                </a:cxn>
                <a:cxn ang="cd4">
                  <a:pos x="hc" y="b"/>
                </a:cxn>
                <a:cxn ang="0">
                  <a:pos x="r" y="vc"/>
                </a:cxn>
              </a:cxnLst>
              <a:rect l="l" t="t" r="r" b="b"/>
              <a:pathLst>
                <a:path w="436" h="560">
                  <a:moveTo>
                    <a:pt x="402" y="84"/>
                  </a:moveTo>
                  <a:cubicBezTo>
                    <a:pt x="367" y="84"/>
                    <a:pt x="345" y="112"/>
                    <a:pt x="345" y="140"/>
                  </a:cubicBezTo>
                  <a:cubicBezTo>
                    <a:pt x="345" y="157"/>
                    <a:pt x="356" y="176"/>
                    <a:pt x="380" y="176"/>
                  </a:cubicBezTo>
                  <a:cubicBezTo>
                    <a:pt x="407" y="176"/>
                    <a:pt x="436" y="154"/>
                    <a:pt x="436" y="106"/>
                  </a:cubicBezTo>
                  <a:cubicBezTo>
                    <a:pt x="436" y="50"/>
                    <a:pt x="386" y="0"/>
                    <a:pt x="295" y="0"/>
                  </a:cubicBezTo>
                  <a:cubicBezTo>
                    <a:pt x="139" y="0"/>
                    <a:pt x="94" y="126"/>
                    <a:pt x="94" y="179"/>
                  </a:cubicBezTo>
                  <a:cubicBezTo>
                    <a:pt x="94" y="277"/>
                    <a:pt x="182" y="297"/>
                    <a:pt x="217" y="302"/>
                  </a:cubicBezTo>
                  <a:cubicBezTo>
                    <a:pt x="278" y="316"/>
                    <a:pt x="340" y="328"/>
                    <a:pt x="340" y="398"/>
                  </a:cubicBezTo>
                  <a:cubicBezTo>
                    <a:pt x="340" y="428"/>
                    <a:pt x="313" y="532"/>
                    <a:pt x="171" y="532"/>
                  </a:cubicBezTo>
                  <a:cubicBezTo>
                    <a:pt x="153" y="532"/>
                    <a:pt x="62" y="532"/>
                    <a:pt x="35" y="468"/>
                  </a:cubicBezTo>
                  <a:cubicBezTo>
                    <a:pt x="80" y="473"/>
                    <a:pt x="110" y="437"/>
                    <a:pt x="110" y="400"/>
                  </a:cubicBezTo>
                  <a:cubicBezTo>
                    <a:pt x="110" y="372"/>
                    <a:pt x="91" y="358"/>
                    <a:pt x="67" y="358"/>
                  </a:cubicBezTo>
                  <a:cubicBezTo>
                    <a:pt x="35" y="358"/>
                    <a:pt x="0" y="384"/>
                    <a:pt x="0" y="440"/>
                  </a:cubicBezTo>
                  <a:cubicBezTo>
                    <a:pt x="0" y="510"/>
                    <a:pt x="67" y="560"/>
                    <a:pt x="169" y="560"/>
                  </a:cubicBezTo>
                  <a:cubicBezTo>
                    <a:pt x="361" y="560"/>
                    <a:pt x="407" y="412"/>
                    <a:pt x="407" y="356"/>
                  </a:cubicBezTo>
                  <a:cubicBezTo>
                    <a:pt x="407" y="311"/>
                    <a:pt x="386" y="280"/>
                    <a:pt x="370" y="263"/>
                  </a:cubicBezTo>
                  <a:cubicBezTo>
                    <a:pt x="337" y="230"/>
                    <a:pt x="305" y="224"/>
                    <a:pt x="252" y="213"/>
                  </a:cubicBezTo>
                  <a:cubicBezTo>
                    <a:pt x="209" y="202"/>
                    <a:pt x="163" y="193"/>
                    <a:pt x="163" y="137"/>
                  </a:cubicBezTo>
                  <a:cubicBezTo>
                    <a:pt x="163" y="104"/>
                    <a:pt x="190" y="28"/>
                    <a:pt x="295" y="28"/>
                  </a:cubicBezTo>
                  <a:cubicBezTo>
                    <a:pt x="324" y="28"/>
                    <a:pt x="383" y="36"/>
                    <a:pt x="402" y="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4" name="Freeform 33">
              <a:extLst>
                <a:ext uri="{FF2B5EF4-FFF2-40B4-BE49-F238E27FC236}">
                  <a16:creationId xmlns:a16="http://schemas.microsoft.com/office/drawing/2014/main" id="{46AF8113-0135-5949-829A-8058C10239DF}"/>
                </a:ext>
              </a:extLst>
            </p:cNvPr>
            <p:cNvSpPr/>
            <p:nvPr/>
          </p:nvSpPr>
          <p:spPr>
            <a:xfrm>
              <a:off x="6650280" y="2280240"/>
              <a:ext cx="74880" cy="160920"/>
            </a:xfrm>
            <a:custGeom>
              <a:avLst/>
              <a:gdLst/>
              <a:ahLst/>
              <a:cxnLst>
                <a:cxn ang="3cd4">
                  <a:pos x="hc" y="t"/>
                </a:cxn>
                <a:cxn ang="cd2">
                  <a:pos x="l" y="vc"/>
                </a:cxn>
                <a:cxn ang="cd4">
                  <a:pos x="hc" y="b"/>
                </a:cxn>
                <a:cxn ang="0">
                  <a:pos x="r" y="vc"/>
                </a:cxn>
              </a:cxnLst>
              <a:rect l="l" t="t" r="r" b="b"/>
              <a:pathLst>
                <a:path w="209" h="448">
                  <a:moveTo>
                    <a:pt x="201" y="76"/>
                  </a:moveTo>
                  <a:cubicBezTo>
                    <a:pt x="209" y="62"/>
                    <a:pt x="209" y="53"/>
                    <a:pt x="209" y="48"/>
                  </a:cubicBezTo>
                  <a:cubicBezTo>
                    <a:pt x="209" y="20"/>
                    <a:pt x="185" y="0"/>
                    <a:pt x="161" y="0"/>
                  </a:cubicBezTo>
                  <a:cubicBezTo>
                    <a:pt x="129" y="0"/>
                    <a:pt x="118" y="28"/>
                    <a:pt x="115" y="42"/>
                  </a:cubicBezTo>
                  <a:lnTo>
                    <a:pt x="5" y="417"/>
                  </a:lnTo>
                  <a:cubicBezTo>
                    <a:pt x="3" y="417"/>
                    <a:pt x="0" y="428"/>
                    <a:pt x="0" y="428"/>
                  </a:cubicBezTo>
                  <a:cubicBezTo>
                    <a:pt x="0" y="440"/>
                    <a:pt x="27" y="448"/>
                    <a:pt x="32" y="448"/>
                  </a:cubicBezTo>
                  <a:cubicBezTo>
                    <a:pt x="37" y="448"/>
                    <a:pt x="40" y="448"/>
                    <a:pt x="46" y="4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5" name="Freeform 34">
              <a:extLst>
                <a:ext uri="{FF2B5EF4-FFF2-40B4-BE49-F238E27FC236}">
                  <a16:creationId xmlns:a16="http://schemas.microsoft.com/office/drawing/2014/main" id="{64B2F3EC-FFF3-034F-BFC4-FFAA515F9F0E}"/>
                </a:ext>
              </a:extLst>
            </p:cNvPr>
            <p:cNvSpPr/>
            <p:nvPr/>
          </p:nvSpPr>
          <p:spPr>
            <a:xfrm>
              <a:off x="6791040" y="2588760"/>
              <a:ext cx="49680" cy="132840"/>
            </a:xfrm>
            <a:custGeom>
              <a:avLst/>
              <a:gdLst/>
              <a:ahLst/>
              <a:cxnLst>
                <a:cxn ang="3cd4">
                  <a:pos x="hc" y="t"/>
                </a:cxn>
                <a:cxn ang="cd2">
                  <a:pos x="l" y="vc"/>
                </a:cxn>
                <a:cxn ang="cd4">
                  <a:pos x="hc" y="b"/>
                </a:cxn>
                <a:cxn ang="0">
                  <a:pos x="r" y="vc"/>
                </a:cxn>
              </a:cxnLst>
              <a:rect l="l" t="t" r="r" b="b"/>
              <a:pathLst>
                <a:path w="139" h="370">
                  <a:moveTo>
                    <a:pt x="139" y="129"/>
                  </a:moveTo>
                  <a:cubicBezTo>
                    <a:pt x="139" y="48"/>
                    <a:pt x="110" y="0"/>
                    <a:pt x="64" y="0"/>
                  </a:cubicBezTo>
                  <a:cubicBezTo>
                    <a:pt x="24" y="0"/>
                    <a:pt x="0" y="31"/>
                    <a:pt x="0" y="64"/>
                  </a:cubicBezTo>
                  <a:cubicBezTo>
                    <a:pt x="0" y="98"/>
                    <a:pt x="24" y="132"/>
                    <a:pt x="64" y="132"/>
                  </a:cubicBezTo>
                  <a:cubicBezTo>
                    <a:pt x="78" y="132"/>
                    <a:pt x="94" y="126"/>
                    <a:pt x="104" y="115"/>
                  </a:cubicBezTo>
                  <a:cubicBezTo>
                    <a:pt x="110" y="112"/>
                    <a:pt x="110" y="112"/>
                    <a:pt x="112" y="112"/>
                  </a:cubicBezTo>
                  <a:cubicBezTo>
                    <a:pt x="112" y="112"/>
                    <a:pt x="115" y="112"/>
                    <a:pt x="115" y="129"/>
                  </a:cubicBezTo>
                  <a:cubicBezTo>
                    <a:pt x="115" y="221"/>
                    <a:pt x="72" y="297"/>
                    <a:pt x="32" y="336"/>
                  </a:cubicBezTo>
                  <a:cubicBezTo>
                    <a:pt x="19" y="350"/>
                    <a:pt x="19" y="353"/>
                    <a:pt x="19" y="356"/>
                  </a:cubicBezTo>
                  <a:cubicBezTo>
                    <a:pt x="19" y="367"/>
                    <a:pt x="24" y="370"/>
                    <a:pt x="32" y="370"/>
                  </a:cubicBezTo>
                  <a:cubicBezTo>
                    <a:pt x="46" y="370"/>
                    <a:pt x="139" y="274"/>
                    <a:pt x="139"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6" name="Freeform 35">
              <a:extLst>
                <a:ext uri="{FF2B5EF4-FFF2-40B4-BE49-F238E27FC236}">
                  <a16:creationId xmlns:a16="http://schemas.microsoft.com/office/drawing/2014/main" id="{F3B4C728-93D5-3347-B6D0-ADED38426C67}"/>
                </a:ext>
              </a:extLst>
            </p:cNvPr>
            <p:cNvSpPr/>
            <p:nvPr/>
          </p:nvSpPr>
          <p:spPr>
            <a:xfrm>
              <a:off x="6959880" y="2440800"/>
              <a:ext cx="194400" cy="201240"/>
            </a:xfrm>
            <a:custGeom>
              <a:avLst/>
              <a:gdLst/>
              <a:ahLst/>
              <a:cxnLst>
                <a:cxn ang="3cd4">
                  <a:pos x="hc" y="t"/>
                </a:cxn>
                <a:cxn ang="cd2">
                  <a:pos x="l" y="vc"/>
                </a:cxn>
                <a:cxn ang="cd4">
                  <a:pos x="hc" y="b"/>
                </a:cxn>
                <a:cxn ang="0">
                  <a:pos x="r" y="vc"/>
                </a:cxn>
              </a:cxnLst>
              <a:rect l="l" t="t" r="r" b="b"/>
              <a:pathLst>
                <a:path w="541" h="560">
                  <a:moveTo>
                    <a:pt x="394" y="78"/>
                  </a:moveTo>
                  <a:cubicBezTo>
                    <a:pt x="372" y="34"/>
                    <a:pt x="337" y="0"/>
                    <a:pt x="284" y="0"/>
                  </a:cubicBezTo>
                  <a:cubicBezTo>
                    <a:pt x="147" y="0"/>
                    <a:pt x="0" y="182"/>
                    <a:pt x="0" y="361"/>
                  </a:cubicBezTo>
                  <a:cubicBezTo>
                    <a:pt x="0" y="479"/>
                    <a:pt x="64" y="560"/>
                    <a:pt x="158" y="560"/>
                  </a:cubicBezTo>
                  <a:cubicBezTo>
                    <a:pt x="182" y="560"/>
                    <a:pt x="241" y="554"/>
                    <a:pt x="311" y="468"/>
                  </a:cubicBezTo>
                  <a:cubicBezTo>
                    <a:pt x="321" y="518"/>
                    <a:pt x="361" y="560"/>
                    <a:pt x="418" y="560"/>
                  </a:cubicBezTo>
                  <a:cubicBezTo>
                    <a:pt x="461" y="560"/>
                    <a:pt x="487" y="532"/>
                    <a:pt x="506" y="493"/>
                  </a:cubicBezTo>
                  <a:cubicBezTo>
                    <a:pt x="525" y="448"/>
                    <a:pt x="541" y="372"/>
                    <a:pt x="541" y="370"/>
                  </a:cubicBezTo>
                  <a:cubicBezTo>
                    <a:pt x="541" y="358"/>
                    <a:pt x="530" y="358"/>
                    <a:pt x="528" y="358"/>
                  </a:cubicBezTo>
                  <a:cubicBezTo>
                    <a:pt x="517" y="358"/>
                    <a:pt x="514" y="361"/>
                    <a:pt x="511" y="381"/>
                  </a:cubicBezTo>
                  <a:cubicBezTo>
                    <a:pt x="490" y="459"/>
                    <a:pt x="469" y="532"/>
                    <a:pt x="420" y="532"/>
                  </a:cubicBezTo>
                  <a:cubicBezTo>
                    <a:pt x="388" y="532"/>
                    <a:pt x="386" y="501"/>
                    <a:pt x="386" y="476"/>
                  </a:cubicBezTo>
                  <a:cubicBezTo>
                    <a:pt x="386" y="448"/>
                    <a:pt x="388" y="440"/>
                    <a:pt x="402" y="384"/>
                  </a:cubicBezTo>
                  <a:cubicBezTo>
                    <a:pt x="415" y="333"/>
                    <a:pt x="415" y="319"/>
                    <a:pt x="426" y="274"/>
                  </a:cubicBezTo>
                  <a:lnTo>
                    <a:pt x="469" y="101"/>
                  </a:lnTo>
                  <a:cubicBezTo>
                    <a:pt x="477" y="64"/>
                    <a:pt x="477" y="64"/>
                    <a:pt x="477" y="59"/>
                  </a:cubicBezTo>
                  <a:cubicBezTo>
                    <a:pt x="477" y="36"/>
                    <a:pt x="463" y="25"/>
                    <a:pt x="444" y="25"/>
                  </a:cubicBezTo>
                  <a:cubicBezTo>
                    <a:pt x="415" y="25"/>
                    <a:pt x="396" y="53"/>
                    <a:pt x="394" y="78"/>
                  </a:cubicBezTo>
                  <a:close/>
                  <a:moveTo>
                    <a:pt x="316" y="400"/>
                  </a:moveTo>
                  <a:cubicBezTo>
                    <a:pt x="311" y="423"/>
                    <a:pt x="311" y="423"/>
                    <a:pt x="295" y="445"/>
                  </a:cubicBezTo>
                  <a:cubicBezTo>
                    <a:pt x="241" y="512"/>
                    <a:pt x="193" y="532"/>
                    <a:pt x="161" y="532"/>
                  </a:cubicBezTo>
                  <a:cubicBezTo>
                    <a:pt x="102" y="532"/>
                    <a:pt x="83" y="465"/>
                    <a:pt x="83" y="417"/>
                  </a:cubicBezTo>
                  <a:cubicBezTo>
                    <a:pt x="83" y="356"/>
                    <a:pt x="120" y="202"/>
                    <a:pt x="150" y="146"/>
                  </a:cubicBezTo>
                  <a:cubicBezTo>
                    <a:pt x="185" y="73"/>
                    <a:pt x="238" y="28"/>
                    <a:pt x="287" y="28"/>
                  </a:cubicBezTo>
                  <a:cubicBezTo>
                    <a:pt x="364" y="28"/>
                    <a:pt x="380" y="129"/>
                    <a:pt x="380" y="137"/>
                  </a:cubicBezTo>
                  <a:cubicBezTo>
                    <a:pt x="380" y="143"/>
                    <a:pt x="378" y="151"/>
                    <a:pt x="375" y="15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7" name="Freeform 36">
              <a:extLst>
                <a:ext uri="{FF2B5EF4-FFF2-40B4-BE49-F238E27FC236}">
                  <a16:creationId xmlns:a16="http://schemas.microsoft.com/office/drawing/2014/main" id="{84407B46-EEF8-BC44-8BEB-4A1E5EE6F851}"/>
                </a:ext>
              </a:extLst>
            </p:cNvPr>
            <p:cNvSpPr/>
            <p:nvPr/>
          </p:nvSpPr>
          <p:spPr>
            <a:xfrm>
              <a:off x="7179479" y="2280240"/>
              <a:ext cx="74880" cy="160920"/>
            </a:xfrm>
            <a:custGeom>
              <a:avLst/>
              <a:gdLst/>
              <a:ahLst/>
              <a:cxnLst>
                <a:cxn ang="3cd4">
                  <a:pos x="hc" y="t"/>
                </a:cxn>
                <a:cxn ang="cd2">
                  <a:pos x="l" y="vc"/>
                </a:cxn>
                <a:cxn ang="cd4">
                  <a:pos x="hc" y="b"/>
                </a:cxn>
                <a:cxn ang="0">
                  <a:pos x="r" y="vc"/>
                </a:cxn>
              </a:cxnLst>
              <a:rect l="l" t="t" r="r" b="b"/>
              <a:pathLst>
                <a:path w="209" h="448">
                  <a:moveTo>
                    <a:pt x="201" y="76"/>
                  </a:moveTo>
                  <a:cubicBezTo>
                    <a:pt x="209" y="62"/>
                    <a:pt x="209" y="53"/>
                    <a:pt x="209" y="48"/>
                  </a:cubicBezTo>
                  <a:cubicBezTo>
                    <a:pt x="209" y="20"/>
                    <a:pt x="185" y="0"/>
                    <a:pt x="161" y="0"/>
                  </a:cubicBezTo>
                  <a:cubicBezTo>
                    <a:pt x="129" y="0"/>
                    <a:pt x="118" y="28"/>
                    <a:pt x="115" y="42"/>
                  </a:cubicBezTo>
                  <a:lnTo>
                    <a:pt x="5" y="417"/>
                  </a:lnTo>
                  <a:cubicBezTo>
                    <a:pt x="3" y="417"/>
                    <a:pt x="0" y="428"/>
                    <a:pt x="0" y="428"/>
                  </a:cubicBezTo>
                  <a:cubicBezTo>
                    <a:pt x="0" y="440"/>
                    <a:pt x="27" y="448"/>
                    <a:pt x="32" y="448"/>
                  </a:cubicBezTo>
                  <a:cubicBezTo>
                    <a:pt x="37" y="448"/>
                    <a:pt x="40" y="448"/>
                    <a:pt x="46" y="4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8" name="Freeform 37">
              <a:extLst>
                <a:ext uri="{FF2B5EF4-FFF2-40B4-BE49-F238E27FC236}">
                  <a16:creationId xmlns:a16="http://schemas.microsoft.com/office/drawing/2014/main" id="{7A425CF0-D98D-EA46-883D-EEB79264F80D}"/>
                </a:ext>
              </a:extLst>
            </p:cNvPr>
            <p:cNvSpPr/>
            <p:nvPr/>
          </p:nvSpPr>
          <p:spPr>
            <a:xfrm>
              <a:off x="7308720" y="2304720"/>
              <a:ext cx="99000" cy="443159"/>
            </a:xfrm>
            <a:custGeom>
              <a:avLst/>
              <a:gdLst/>
              <a:ahLst/>
              <a:cxnLst>
                <a:cxn ang="3cd4">
                  <a:pos x="hc" y="t"/>
                </a:cxn>
                <a:cxn ang="cd2">
                  <a:pos x="l" y="vc"/>
                </a:cxn>
                <a:cxn ang="cd4">
                  <a:pos x="hc" y="b"/>
                </a:cxn>
                <a:cxn ang="0">
                  <a:pos x="r" y="vc"/>
                </a:cxn>
              </a:cxnLst>
              <a:rect l="l" t="t" r="r" b="b"/>
              <a:pathLst>
                <a:path w="276" h="1232">
                  <a:moveTo>
                    <a:pt x="276" y="616"/>
                  </a:moveTo>
                  <a:cubicBezTo>
                    <a:pt x="276" y="521"/>
                    <a:pt x="262" y="372"/>
                    <a:pt x="198" y="232"/>
                  </a:cubicBezTo>
                  <a:cubicBezTo>
                    <a:pt x="126" y="81"/>
                    <a:pt x="24" y="0"/>
                    <a:pt x="11" y="0"/>
                  </a:cubicBezTo>
                  <a:cubicBezTo>
                    <a:pt x="5" y="0"/>
                    <a:pt x="0" y="6"/>
                    <a:pt x="0" y="11"/>
                  </a:cubicBezTo>
                  <a:cubicBezTo>
                    <a:pt x="0" y="17"/>
                    <a:pt x="0" y="20"/>
                    <a:pt x="21" y="42"/>
                  </a:cubicBezTo>
                  <a:cubicBezTo>
                    <a:pt x="139" y="162"/>
                    <a:pt x="206" y="358"/>
                    <a:pt x="206" y="616"/>
                  </a:cubicBezTo>
                  <a:cubicBezTo>
                    <a:pt x="206" y="826"/>
                    <a:pt x="163" y="1044"/>
                    <a:pt x="16" y="1198"/>
                  </a:cubicBezTo>
                  <a:cubicBezTo>
                    <a:pt x="0" y="1215"/>
                    <a:pt x="0" y="1218"/>
                    <a:pt x="0" y="1221"/>
                  </a:cubicBezTo>
                  <a:cubicBezTo>
                    <a:pt x="0" y="1229"/>
                    <a:pt x="5" y="1232"/>
                    <a:pt x="11" y="1232"/>
                  </a:cubicBezTo>
                  <a:cubicBezTo>
                    <a:pt x="24" y="1232"/>
                    <a:pt x="131" y="1148"/>
                    <a:pt x="201" y="991"/>
                  </a:cubicBezTo>
                  <a:cubicBezTo>
                    <a:pt x="262" y="857"/>
                    <a:pt x="276" y="720"/>
                    <a:pt x="276" y="6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9" name="Freeform 38">
              <a:extLst>
                <a:ext uri="{FF2B5EF4-FFF2-40B4-BE49-F238E27FC236}">
                  <a16:creationId xmlns:a16="http://schemas.microsoft.com/office/drawing/2014/main" id="{407D4F86-FD16-1F4A-8605-6B5B2025173F}"/>
                </a:ext>
              </a:extLst>
            </p:cNvPr>
            <p:cNvSpPr/>
            <p:nvPr/>
          </p:nvSpPr>
          <p:spPr>
            <a:xfrm>
              <a:off x="7577640" y="2516040"/>
              <a:ext cx="258840" cy="18720"/>
            </a:xfrm>
            <a:custGeom>
              <a:avLst/>
              <a:gdLst/>
              <a:ahLst/>
              <a:cxnLst>
                <a:cxn ang="3cd4">
                  <a:pos x="hc" y="t"/>
                </a:cxn>
                <a:cxn ang="cd2">
                  <a:pos x="l" y="vc"/>
                </a:cxn>
                <a:cxn ang="cd4">
                  <a:pos x="hc" y="b"/>
                </a:cxn>
                <a:cxn ang="0">
                  <a:pos x="r" y="vc"/>
                </a:cxn>
              </a:cxnLst>
              <a:rect l="l" t="t" r="r" b="b"/>
              <a:pathLst>
                <a:path w="720" h="53">
                  <a:moveTo>
                    <a:pt x="680" y="53"/>
                  </a:moveTo>
                  <a:cubicBezTo>
                    <a:pt x="699" y="53"/>
                    <a:pt x="720" y="53"/>
                    <a:pt x="720" y="25"/>
                  </a:cubicBezTo>
                  <a:cubicBezTo>
                    <a:pt x="720" y="0"/>
                    <a:pt x="699" y="0"/>
                    <a:pt x="680" y="0"/>
                  </a:cubicBezTo>
                  <a:lnTo>
                    <a:pt x="40" y="0"/>
                  </a:lnTo>
                  <a:cubicBezTo>
                    <a:pt x="21" y="0"/>
                    <a:pt x="0" y="0"/>
                    <a:pt x="0" y="25"/>
                  </a:cubicBezTo>
                  <a:cubicBezTo>
                    <a:pt x="0" y="53"/>
                    <a:pt x="21" y="53"/>
                    <a:pt x="40" y="5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0" name="Freeform 39">
              <a:extLst>
                <a:ext uri="{FF2B5EF4-FFF2-40B4-BE49-F238E27FC236}">
                  <a16:creationId xmlns:a16="http://schemas.microsoft.com/office/drawing/2014/main" id="{7297B23F-6F13-B141-8F62-BAF407B7F7E4}"/>
                </a:ext>
              </a:extLst>
            </p:cNvPr>
            <p:cNvSpPr/>
            <p:nvPr/>
          </p:nvSpPr>
          <p:spPr>
            <a:xfrm>
              <a:off x="7985519" y="2323800"/>
              <a:ext cx="293760" cy="398880"/>
            </a:xfrm>
            <a:custGeom>
              <a:avLst/>
              <a:gdLst/>
              <a:ahLst/>
              <a:cxnLst>
                <a:cxn ang="3cd4">
                  <a:pos x="hc" y="t"/>
                </a:cxn>
                <a:cxn ang="cd2">
                  <a:pos x="l" y="vc"/>
                </a:cxn>
                <a:cxn ang="cd4">
                  <a:pos x="hc" y="b"/>
                </a:cxn>
                <a:cxn ang="0">
                  <a:pos x="r" y="vc"/>
                </a:cxn>
              </a:cxnLst>
              <a:rect l="l" t="t" r="r" b="b"/>
              <a:pathLst>
                <a:path w="817" h="1109">
                  <a:moveTo>
                    <a:pt x="458" y="862"/>
                  </a:moveTo>
                  <a:cubicBezTo>
                    <a:pt x="643" y="790"/>
                    <a:pt x="817" y="568"/>
                    <a:pt x="817" y="330"/>
                  </a:cubicBezTo>
                  <a:cubicBezTo>
                    <a:pt x="817" y="134"/>
                    <a:pt x="691" y="0"/>
                    <a:pt x="514" y="0"/>
                  </a:cubicBezTo>
                  <a:cubicBezTo>
                    <a:pt x="260" y="0"/>
                    <a:pt x="0" y="280"/>
                    <a:pt x="0" y="568"/>
                  </a:cubicBezTo>
                  <a:cubicBezTo>
                    <a:pt x="0" y="773"/>
                    <a:pt x="131" y="896"/>
                    <a:pt x="303" y="896"/>
                  </a:cubicBezTo>
                  <a:cubicBezTo>
                    <a:pt x="332" y="896"/>
                    <a:pt x="372" y="890"/>
                    <a:pt x="418" y="879"/>
                  </a:cubicBezTo>
                  <a:cubicBezTo>
                    <a:pt x="412" y="955"/>
                    <a:pt x="412" y="958"/>
                    <a:pt x="412" y="974"/>
                  </a:cubicBezTo>
                  <a:cubicBezTo>
                    <a:pt x="412" y="1014"/>
                    <a:pt x="412" y="1109"/>
                    <a:pt x="511" y="1109"/>
                  </a:cubicBezTo>
                  <a:cubicBezTo>
                    <a:pt x="651" y="1109"/>
                    <a:pt x="707" y="882"/>
                    <a:pt x="707" y="871"/>
                  </a:cubicBezTo>
                  <a:cubicBezTo>
                    <a:pt x="707" y="860"/>
                    <a:pt x="699" y="857"/>
                    <a:pt x="696" y="857"/>
                  </a:cubicBezTo>
                  <a:cubicBezTo>
                    <a:pt x="685" y="857"/>
                    <a:pt x="683" y="862"/>
                    <a:pt x="680" y="871"/>
                  </a:cubicBezTo>
                  <a:cubicBezTo>
                    <a:pt x="653" y="958"/>
                    <a:pt x="584" y="988"/>
                    <a:pt x="544" y="988"/>
                  </a:cubicBezTo>
                  <a:cubicBezTo>
                    <a:pt x="487" y="988"/>
                    <a:pt x="471" y="955"/>
                    <a:pt x="458" y="862"/>
                  </a:cubicBezTo>
                  <a:close/>
                  <a:moveTo>
                    <a:pt x="236" y="851"/>
                  </a:moveTo>
                  <a:cubicBezTo>
                    <a:pt x="145" y="815"/>
                    <a:pt x="104" y="717"/>
                    <a:pt x="104" y="608"/>
                  </a:cubicBezTo>
                  <a:cubicBezTo>
                    <a:pt x="104" y="521"/>
                    <a:pt x="134" y="347"/>
                    <a:pt x="225" y="213"/>
                  </a:cubicBezTo>
                  <a:cubicBezTo>
                    <a:pt x="311" y="87"/>
                    <a:pt x="420" y="31"/>
                    <a:pt x="509" y="31"/>
                  </a:cubicBezTo>
                  <a:cubicBezTo>
                    <a:pt x="627" y="31"/>
                    <a:pt x="712" y="126"/>
                    <a:pt x="712" y="291"/>
                  </a:cubicBezTo>
                  <a:cubicBezTo>
                    <a:pt x="712" y="414"/>
                    <a:pt x="651" y="703"/>
                    <a:pt x="453" y="820"/>
                  </a:cubicBezTo>
                  <a:cubicBezTo>
                    <a:pt x="447" y="776"/>
                    <a:pt x="436" y="686"/>
                    <a:pt x="348" y="686"/>
                  </a:cubicBezTo>
                  <a:cubicBezTo>
                    <a:pt x="287" y="686"/>
                    <a:pt x="230" y="748"/>
                    <a:pt x="230" y="812"/>
                  </a:cubicBezTo>
                  <a:cubicBezTo>
                    <a:pt x="230" y="837"/>
                    <a:pt x="236" y="851"/>
                    <a:pt x="236" y="851"/>
                  </a:cubicBezTo>
                  <a:close/>
                  <a:moveTo>
                    <a:pt x="308" y="865"/>
                  </a:moveTo>
                  <a:cubicBezTo>
                    <a:pt x="292" y="865"/>
                    <a:pt x="254" y="865"/>
                    <a:pt x="254" y="812"/>
                  </a:cubicBezTo>
                  <a:cubicBezTo>
                    <a:pt x="254" y="764"/>
                    <a:pt x="300" y="714"/>
                    <a:pt x="348" y="714"/>
                  </a:cubicBezTo>
                  <a:cubicBezTo>
                    <a:pt x="399" y="714"/>
                    <a:pt x="420" y="745"/>
                    <a:pt x="420" y="818"/>
                  </a:cubicBezTo>
                  <a:cubicBezTo>
                    <a:pt x="420" y="837"/>
                    <a:pt x="420" y="837"/>
                    <a:pt x="410" y="843"/>
                  </a:cubicBezTo>
                  <a:cubicBezTo>
                    <a:pt x="378" y="857"/>
                    <a:pt x="343" y="865"/>
                    <a:pt x="308" y="86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1" name="Freeform 40">
              <a:extLst>
                <a:ext uri="{FF2B5EF4-FFF2-40B4-BE49-F238E27FC236}">
                  <a16:creationId xmlns:a16="http://schemas.microsoft.com/office/drawing/2014/main" id="{A014136C-5D36-ED41-A2FF-E5000761988F}"/>
                </a:ext>
              </a:extLst>
            </p:cNvPr>
            <p:cNvSpPr/>
            <p:nvPr/>
          </p:nvSpPr>
          <p:spPr>
            <a:xfrm>
              <a:off x="8312400" y="2565719"/>
              <a:ext cx="217440" cy="140760"/>
            </a:xfrm>
            <a:custGeom>
              <a:avLst/>
              <a:gdLst/>
              <a:ahLst/>
              <a:cxnLst>
                <a:cxn ang="3cd4">
                  <a:pos x="hc" y="t"/>
                </a:cxn>
                <a:cxn ang="cd2">
                  <a:pos x="l" y="vc"/>
                </a:cxn>
                <a:cxn ang="cd4">
                  <a:pos x="hc" y="b"/>
                </a:cxn>
                <a:cxn ang="0">
                  <a:pos x="r" y="vc"/>
                </a:cxn>
              </a:cxnLst>
              <a:rect l="l" t="t" r="r" b="b"/>
              <a:pathLst>
                <a:path w="605" h="392">
                  <a:moveTo>
                    <a:pt x="396" y="106"/>
                  </a:moveTo>
                  <a:cubicBezTo>
                    <a:pt x="402" y="84"/>
                    <a:pt x="412" y="42"/>
                    <a:pt x="412" y="36"/>
                  </a:cubicBezTo>
                  <a:cubicBezTo>
                    <a:pt x="412" y="20"/>
                    <a:pt x="399" y="8"/>
                    <a:pt x="386" y="8"/>
                  </a:cubicBezTo>
                  <a:cubicBezTo>
                    <a:pt x="370" y="8"/>
                    <a:pt x="353" y="20"/>
                    <a:pt x="348" y="34"/>
                  </a:cubicBezTo>
                  <a:cubicBezTo>
                    <a:pt x="345" y="42"/>
                    <a:pt x="337" y="78"/>
                    <a:pt x="332" y="101"/>
                  </a:cubicBezTo>
                  <a:cubicBezTo>
                    <a:pt x="321" y="148"/>
                    <a:pt x="321" y="151"/>
                    <a:pt x="308" y="199"/>
                  </a:cubicBezTo>
                  <a:cubicBezTo>
                    <a:pt x="297" y="246"/>
                    <a:pt x="297" y="255"/>
                    <a:pt x="295" y="280"/>
                  </a:cubicBezTo>
                  <a:cubicBezTo>
                    <a:pt x="300" y="297"/>
                    <a:pt x="292" y="314"/>
                    <a:pt x="273" y="339"/>
                  </a:cubicBezTo>
                  <a:cubicBezTo>
                    <a:pt x="262" y="353"/>
                    <a:pt x="244" y="367"/>
                    <a:pt x="217" y="367"/>
                  </a:cubicBezTo>
                  <a:cubicBezTo>
                    <a:pt x="185" y="367"/>
                    <a:pt x="142" y="356"/>
                    <a:pt x="142" y="288"/>
                  </a:cubicBezTo>
                  <a:cubicBezTo>
                    <a:pt x="142" y="244"/>
                    <a:pt x="166" y="179"/>
                    <a:pt x="182" y="134"/>
                  </a:cubicBezTo>
                  <a:cubicBezTo>
                    <a:pt x="195" y="98"/>
                    <a:pt x="198" y="90"/>
                    <a:pt x="198" y="76"/>
                  </a:cubicBezTo>
                  <a:cubicBezTo>
                    <a:pt x="198" y="34"/>
                    <a:pt x="166" y="0"/>
                    <a:pt x="120" y="0"/>
                  </a:cubicBezTo>
                  <a:cubicBezTo>
                    <a:pt x="37" y="0"/>
                    <a:pt x="0" y="118"/>
                    <a:pt x="0" y="134"/>
                  </a:cubicBezTo>
                  <a:cubicBezTo>
                    <a:pt x="0" y="146"/>
                    <a:pt x="11" y="146"/>
                    <a:pt x="13" y="146"/>
                  </a:cubicBezTo>
                  <a:cubicBezTo>
                    <a:pt x="27" y="146"/>
                    <a:pt x="27" y="140"/>
                    <a:pt x="29" y="132"/>
                  </a:cubicBezTo>
                  <a:cubicBezTo>
                    <a:pt x="51" y="59"/>
                    <a:pt x="86" y="25"/>
                    <a:pt x="118" y="25"/>
                  </a:cubicBezTo>
                  <a:cubicBezTo>
                    <a:pt x="131" y="25"/>
                    <a:pt x="139" y="34"/>
                    <a:pt x="139" y="56"/>
                  </a:cubicBezTo>
                  <a:cubicBezTo>
                    <a:pt x="139" y="76"/>
                    <a:pt x="131" y="95"/>
                    <a:pt x="129" y="106"/>
                  </a:cubicBezTo>
                  <a:cubicBezTo>
                    <a:pt x="80" y="232"/>
                    <a:pt x="80" y="249"/>
                    <a:pt x="80" y="277"/>
                  </a:cubicBezTo>
                  <a:cubicBezTo>
                    <a:pt x="80" y="378"/>
                    <a:pt x="169" y="392"/>
                    <a:pt x="214" y="392"/>
                  </a:cubicBezTo>
                  <a:cubicBezTo>
                    <a:pt x="230" y="392"/>
                    <a:pt x="270" y="392"/>
                    <a:pt x="308" y="333"/>
                  </a:cubicBezTo>
                  <a:cubicBezTo>
                    <a:pt x="327" y="372"/>
                    <a:pt x="372" y="392"/>
                    <a:pt x="423" y="392"/>
                  </a:cubicBezTo>
                  <a:cubicBezTo>
                    <a:pt x="495" y="392"/>
                    <a:pt x="533" y="325"/>
                    <a:pt x="549" y="288"/>
                  </a:cubicBezTo>
                  <a:cubicBezTo>
                    <a:pt x="584" y="216"/>
                    <a:pt x="605" y="109"/>
                    <a:pt x="605" y="67"/>
                  </a:cubicBezTo>
                  <a:cubicBezTo>
                    <a:pt x="605" y="3"/>
                    <a:pt x="570" y="0"/>
                    <a:pt x="565" y="0"/>
                  </a:cubicBezTo>
                  <a:cubicBezTo>
                    <a:pt x="544" y="0"/>
                    <a:pt x="519" y="22"/>
                    <a:pt x="519" y="45"/>
                  </a:cubicBezTo>
                  <a:cubicBezTo>
                    <a:pt x="519" y="62"/>
                    <a:pt x="528" y="67"/>
                    <a:pt x="536" y="73"/>
                  </a:cubicBezTo>
                  <a:cubicBezTo>
                    <a:pt x="554" y="90"/>
                    <a:pt x="565" y="115"/>
                    <a:pt x="565" y="143"/>
                  </a:cubicBezTo>
                  <a:cubicBezTo>
                    <a:pt x="565" y="154"/>
                    <a:pt x="530" y="367"/>
                    <a:pt x="426" y="367"/>
                  </a:cubicBezTo>
                  <a:cubicBezTo>
                    <a:pt x="359" y="367"/>
                    <a:pt x="359" y="305"/>
                    <a:pt x="359" y="291"/>
                  </a:cubicBezTo>
                  <a:cubicBezTo>
                    <a:pt x="359" y="266"/>
                    <a:pt x="361" y="252"/>
                    <a:pt x="372" y="20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2" name="Freeform 41">
              <a:extLst>
                <a:ext uri="{FF2B5EF4-FFF2-40B4-BE49-F238E27FC236}">
                  <a16:creationId xmlns:a16="http://schemas.microsoft.com/office/drawing/2014/main" id="{C0909C09-F5C8-2047-BC0C-1567F37B71F4}"/>
                </a:ext>
              </a:extLst>
            </p:cNvPr>
            <p:cNvSpPr/>
            <p:nvPr/>
          </p:nvSpPr>
          <p:spPr>
            <a:xfrm>
              <a:off x="8614800" y="2304720"/>
              <a:ext cx="99000" cy="443159"/>
            </a:xfrm>
            <a:custGeom>
              <a:avLst/>
              <a:gdLst/>
              <a:ahLst/>
              <a:cxnLst>
                <a:cxn ang="3cd4">
                  <a:pos x="hc" y="t"/>
                </a:cxn>
                <a:cxn ang="cd2">
                  <a:pos x="l" y="vc"/>
                </a:cxn>
                <a:cxn ang="cd4">
                  <a:pos x="hc" y="b"/>
                </a:cxn>
                <a:cxn ang="0">
                  <a:pos x="r" y="vc"/>
                </a:cxn>
              </a:cxnLst>
              <a:rect l="l" t="t" r="r" b="b"/>
              <a:pathLst>
                <a:path w="276" h="1232">
                  <a:moveTo>
                    <a:pt x="276" y="1221"/>
                  </a:moveTo>
                  <a:cubicBezTo>
                    <a:pt x="276" y="1218"/>
                    <a:pt x="276" y="1215"/>
                    <a:pt x="254" y="1193"/>
                  </a:cubicBezTo>
                  <a:cubicBezTo>
                    <a:pt x="107" y="1039"/>
                    <a:pt x="70" y="806"/>
                    <a:pt x="70" y="616"/>
                  </a:cubicBezTo>
                  <a:cubicBezTo>
                    <a:pt x="70" y="403"/>
                    <a:pt x="115" y="188"/>
                    <a:pt x="260" y="34"/>
                  </a:cubicBezTo>
                  <a:cubicBezTo>
                    <a:pt x="276" y="20"/>
                    <a:pt x="276" y="17"/>
                    <a:pt x="276" y="11"/>
                  </a:cubicBezTo>
                  <a:cubicBezTo>
                    <a:pt x="276" y="3"/>
                    <a:pt x="270" y="0"/>
                    <a:pt x="262" y="0"/>
                  </a:cubicBezTo>
                  <a:cubicBezTo>
                    <a:pt x="252" y="0"/>
                    <a:pt x="145" y="84"/>
                    <a:pt x="75" y="241"/>
                  </a:cubicBezTo>
                  <a:cubicBezTo>
                    <a:pt x="13" y="375"/>
                    <a:pt x="0" y="512"/>
                    <a:pt x="0" y="616"/>
                  </a:cubicBezTo>
                  <a:cubicBezTo>
                    <a:pt x="0" y="714"/>
                    <a:pt x="13" y="862"/>
                    <a:pt x="78" y="1002"/>
                  </a:cubicBezTo>
                  <a:cubicBezTo>
                    <a:pt x="150" y="1154"/>
                    <a:pt x="252" y="1232"/>
                    <a:pt x="262" y="1232"/>
                  </a:cubicBezTo>
                  <a:cubicBezTo>
                    <a:pt x="270" y="1232"/>
                    <a:pt x="276" y="1229"/>
                    <a:pt x="276" y="12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3" name="Freeform 42">
              <a:extLst>
                <a:ext uri="{FF2B5EF4-FFF2-40B4-BE49-F238E27FC236}">
                  <a16:creationId xmlns:a16="http://schemas.microsoft.com/office/drawing/2014/main" id="{EBFBDCE4-89E2-774F-AC1A-C228003D034B}"/>
                </a:ext>
              </a:extLst>
            </p:cNvPr>
            <p:cNvSpPr/>
            <p:nvPr/>
          </p:nvSpPr>
          <p:spPr>
            <a:xfrm>
              <a:off x="8758440" y="2440800"/>
              <a:ext cx="156600" cy="201240"/>
            </a:xfrm>
            <a:custGeom>
              <a:avLst/>
              <a:gdLst/>
              <a:ahLst/>
              <a:cxnLst>
                <a:cxn ang="3cd4">
                  <a:pos x="hc" y="t"/>
                </a:cxn>
                <a:cxn ang="cd2">
                  <a:pos x="l" y="vc"/>
                </a:cxn>
                <a:cxn ang="cd4">
                  <a:pos x="hc" y="b"/>
                </a:cxn>
                <a:cxn ang="0">
                  <a:pos x="r" y="vc"/>
                </a:cxn>
              </a:cxnLst>
              <a:rect l="l" t="t" r="r" b="b"/>
              <a:pathLst>
                <a:path w="436" h="560">
                  <a:moveTo>
                    <a:pt x="402" y="84"/>
                  </a:moveTo>
                  <a:cubicBezTo>
                    <a:pt x="370" y="84"/>
                    <a:pt x="345" y="112"/>
                    <a:pt x="345" y="140"/>
                  </a:cubicBezTo>
                  <a:cubicBezTo>
                    <a:pt x="345" y="157"/>
                    <a:pt x="356" y="176"/>
                    <a:pt x="380" y="176"/>
                  </a:cubicBezTo>
                  <a:cubicBezTo>
                    <a:pt x="407" y="176"/>
                    <a:pt x="436" y="154"/>
                    <a:pt x="436" y="106"/>
                  </a:cubicBezTo>
                  <a:cubicBezTo>
                    <a:pt x="436" y="50"/>
                    <a:pt x="386" y="0"/>
                    <a:pt x="295" y="0"/>
                  </a:cubicBezTo>
                  <a:cubicBezTo>
                    <a:pt x="139" y="0"/>
                    <a:pt x="94" y="126"/>
                    <a:pt x="94" y="179"/>
                  </a:cubicBezTo>
                  <a:cubicBezTo>
                    <a:pt x="94" y="277"/>
                    <a:pt x="182" y="297"/>
                    <a:pt x="217" y="302"/>
                  </a:cubicBezTo>
                  <a:cubicBezTo>
                    <a:pt x="278" y="316"/>
                    <a:pt x="340" y="328"/>
                    <a:pt x="340" y="398"/>
                  </a:cubicBezTo>
                  <a:cubicBezTo>
                    <a:pt x="340" y="428"/>
                    <a:pt x="313" y="532"/>
                    <a:pt x="171" y="532"/>
                  </a:cubicBezTo>
                  <a:cubicBezTo>
                    <a:pt x="155" y="532"/>
                    <a:pt x="62" y="532"/>
                    <a:pt x="35" y="468"/>
                  </a:cubicBezTo>
                  <a:cubicBezTo>
                    <a:pt x="80" y="473"/>
                    <a:pt x="110" y="437"/>
                    <a:pt x="110" y="400"/>
                  </a:cubicBezTo>
                  <a:cubicBezTo>
                    <a:pt x="110" y="372"/>
                    <a:pt x="91" y="358"/>
                    <a:pt x="67" y="358"/>
                  </a:cubicBezTo>
                  <a:cubicBezTo>
                    <a:pt x="35" y="358"/>
                    <a:pt x="0" y="384"/>
                    <a:pt x="0" y="440"/>
                  </a:cubicBezTo>
                  <a:cubicBezTo>
                    <a:pt x="0" y="510"/>
                    <a:pt x="67" y="560"/>
                    <a:pt x="169" y="560"/>
                  </a:cubicBezTo>
                  <a:cubicBezTo>
                    <a:pt x="361" y="560"/>
                    <a:pt x="407" y="412"/>
                    <a:pt x="407" y="356"/>
                  </a:cubicBezTo>
                  <a:cubicBezTo>
                    <a:pt x="407" y="311"/>
                    <a:pt x="386" y="280"/>
                    <a:pt x="370" y="263"/>
                  </a:cubicBezTo>
                  <a:cubicBezTo>
                    <a:pt x="337" y="230"/>
                    <a:pt x="305" y="224"/>
                    <a:pt x="252" y="213"/>
                  </a:cubicBezTo>
                  <a:cubicBezTo>
                    <a:pt x="209" y="202"/>
                    <a:pt x="163" y="193"/>
                    <a:pt x="163" y="137"/>
                  </a:cubicBezTo>
                  <a:cubicBezTo>
                    <a:pt x="163" y="104"/>
                    <a:pt x="190" y="28"/>
                    <a:pt x="295" y="28"/>
                  </a:cubicBezTo>
                  <a:cubicBezTo>
                    <a:pt x="324" y="28"/>
                    <a:pt x="383" y="36"/>
                    <a:pt x="402" y="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4" name="Freeform 43">
              <a:extLst>
                <a:ext uri="{FF2B5EF4-FFF2-40B4-BE49-F238E27FC236}">
                  <a16:creationId xmlns:a16="http://schemas.microsoft.com/office/drawing/2014/main" id="{4E5BECE2-2973-9B48-8DD3-1500856763AA}"/>
                </a:ext>
              </a:extLst>
            </p:cNvPr>
            <p:cNvSpPr/>
            <p:nvPr/>
          </p:nvSpPr>
          <p:spPr>
            <a:xfrm>
              <a:off x="8970840" y="2588760"/>
              <a:ext cx="49680" cy="132840"/>
            </a:xfrm>
            <a:custGeom>
              <a:avLst/>
              <a:gdLst/>
              <a:ahLst/>
              <a:cxnLst>
                <a:cxn ang="3cd4">
                  <a:pos x="hc" y="t"/>
                </a:cxn>
                <a:cxn ang="cd2">
                  <a:pos x="l" y="vc"/>
                </a:cxn>
                <a:cxn ang="cd4">
                  <a:pos x="hc" y="b"/>
                </a:cxn>
                <a:cxn ang="0">
                  <a:pos x="r" y="vc"/>
                </a:cxn>
              </a:cxnLst>
              <a:rect l="l" t="t" r="r" b="b"/>
              <a:pathLst>
                <a:path w="139" h="370">
                  <a:moveTo>
                    <a:pt x="139" y="129"/>
                  </a:moveTo>
                  <a:cubicBezTo>
                    <a:pt x="139" y="48"/>
                    <a:pt x="110" y="0"/>
                    <a:pt x="64" y="0"/>
                  </a:cubicBezTo>
                  <a:cubicBezTo>
                    <a:pt x="24" y="0"/>
                    <a:pt x="0" y="31"/>
                    <a:pt x="0" y="64"/>
                  </a:cubicBezTo>
                  <a:cubicBezTo>
                    <a:pt x="0" y="98"/>
                    <a:pt x="24" y="132"/>
                    <a:pt x="64" y="132"/>
                  </a:cubicBezTo>
                  <a:cubicBezTo>
                    <a:pt x="78" y="132"/>
                    <a:pt x="94" y="126"/>
                    <a:pt x="104" y="115"/>
                  </a:cubicBezTo>
                  <a:cubicBezTo>
                    <a:pt x="110" y="112"/>
                    <a:pt x="110" y="112"/>
                    <a:pt x="112" y="112"/>
                  </a:cubicBezTo>
                  <a:cubicBezTo>
                    <a:pt x="112" y="112"/>
                    <a:pt x="115" y="112"/>
                    <a:pt x="115" y="129"/>
                  </a:cubicBezTo>
                  <a:cubicBezTo>
                    <a:pt x="115" y="221"/>
                    <a:pt x="72" y="297"/>
                    <a:pt x="32" y="336"/>
                  </a:cubicBezTo>
                  <a:cubicBezTo>
                    <a:pt x="19" y="350"/>
                    <a:pt x="19" y="353"/>
                    <a:pt x="19" y="356"/>
                  </a:cubicBezTo>
                  <a:cubicBezTo>
                    <a:pt x="19" y="367"/>
                    <a:pt x="24" y="370"/>
                    <a:pt x="32" y="370"/>
                  </a:cubicBezTo>
                  <a:cubicBezTo>
                    <a:pt x="46" y="370"/>
                    <a:pt x="139" y="274"/>
                    <a:pt x="139"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5" name="Freeform 44">
              <a:extLst>
                <a:ext uri="{FF2B5EF4-FFF2-40B4-BE49-F238E27FC236}">
                  <a16:creationId xmlns:a16="http://schemas.microsoft.com/office/drawing/2014/main" id="{334F3DCE-BA94-D74B-8099-BC2949F3DB37}"/>
                </a:ext>
              </a:extLst>
            </p:cNvPr>
            <p:cNvSpPr/>
            <p:nvPr/>
          </p:nvSpPr>
          <p:spPr>
            <a:xfrm>
              <a:off x="9139320" y="2440800"/>
              <a:ext cx="194400" cy="201240"/>
            </a:xfrm>
            <a:custGeom>
              <a:avLst/>
              <a:gdLst/>
              <a:ahLst/>
              <a:cxnLst>
                <a:cxn ang="3cd4">
                  <a:pos x="hc" y="t"/>
                </a:cxn>
                <a:cxn ang="cd2">
                  <a:pos x="l" y="vc"/>
                </a:cxn>
                <a:cxn ang="cd4">
                  <a:pos x="hc" y="b"/>
                </a:cxn>
                <a:cxn ang="0">
                  <a:pos x="r" y="vc"/>
                </a:cxn>
              </a:cxnLst>
              <a:rect l="l" t="t" r="r" b="b"/>
              <a:pathLst>
                <a:path w="541" h="560">
                  <a:moveTo>
                    <a:pt x="394" y="78"/>
                  </a:moveTo>
                  <a:cubicBezTo>
                    <a:pt x="372" y="34"/>
                    <a:pt x="337" y="0"/>
                    <a:pt x="284" y="0"/>
                  </a:cubicBezTo>
                  <a:cubicBezTo>
                    <a:pt x="147" y="0"/>
                    <a:pt x="0" y="182"/>
                    <a:pt x="0" y="361"/>
                  </a:cubicBezTo>
                  <a:cubicBezTo>
                    <a:pt x="0" y="479"/>
                    <a:pt x="64" y="560"/>
                    <a:pt x="158" y="560"/>
                  </a:cubicBezTo>
                  <a:cubicBezTo>
                    <a:pt x="182" y="560"/>
                    <a:pt x="241" y="554"/>
                    <a:pt x="311" y="468"/>
                  </a:cubicBezTo>
                  <a:cubicBezTo>
                    <a:pt x="321" y="518"/>
                    <a:pt x="361" y="560"/>
                    <a:pt x="418" y="560"/>
                  </a:cubicBezTo>
                  <a:cubicBezTo>
                    <a:pt x="461" y="560"/>
                    <a:pt x="487" y="532"/>
                    <a:pt x="506" y="493"/>
                  </a:cubicBezTo>
                  <a:cubicBezTo>
                    <a:pt x="525" y="448"/>
                    <a:pt x="541" y="372"/>
                    <a:pt x="541" y="370"/>
                  </a:cubicBezTo>
                  <a:cubicBezTo>
                    <a:pt x="541" y="358"/>
                    <a:pt x="530" y="358"/>
                    <a:pt x="528" y="358"/>
                  </a:cubicBezTo>
                  <a:cubicBezTo>
                    <a:pt x="517" y="358"/>
                    <a:pt x="514" y="361"/>
                    <a:pt x="511" y="381"/>
                  </a:cubicBezTo>
                  <a:cubicBezTo>
                    <a:pt x="490" y="459"/>
                    <a:pt x="469" y="532"/>
                    <a:pt x="420" y="532"/>
                  </a:cubicBezTo>
                  <a:cubicBezTo>
                    <a:pt x="388" y="532"/>
                    <a:pt x="386" y="501"/>
                    <a:pt x="386" y="476"/>
                  </a:cubicBezTo>
                  <a:cubicBezTo>
                    <a:pt x="386" y="448"/>
                    <a:pt x="388" y="440"/>
                    <a:pt x="402" y="384"/>
                  </a:cubicBezTo>
                  <a:cubicBezTo>
                    <a:pt x="415" y="333"/>
                    <a:pt x="415" y="319"/>
                    <a:pt x="426" y="274"/>
                  </a:cubicBezTo>
                  <a:lnTo>
                    <a:pt x="469" y="101"/>
                  </a:lnTo>
                  <a:cubicBezTo>
                    <a:pt x="477" y="64"/>
                    <a:pt x="477" y="64"/>
                    <a:pt x="477" y="59"/>
                  </a:cubicBezTo>
                  <a:cubicBezTo>
                    <a:pt x="477" y="36"/>
                    <a:pt x="463" y="25"/>
                    <a:pt x="444" y="25"/>
                  </a:cubicBezTo>
                  <a:cubicBezTo>
                    <a:pt x="415" y="25"/>
                    <a:pt x="396" y="53"/>
                    <a:pt x="394" y="78"/>
                  </a:cubicBezTo>
                  <a:close/>
                  <a:moveTo>
                    <a:pt x="316" y="400"/>
                  </a:moveTo>
                  <a:cubicBezTo>
                    <a:pt x="311" y="423"/>
                    <a:pt x="311" y="423"/>
                    <a:pt x="295" y="445"/>
                  </a:cubicBezTo>
                  <a:cubicBezTo>
                    <a:pt x="241" y="512"/>
                    <a:pt x="193" y="532"/>
                    <a:pt x="161" y="532"/>
                  </a:cubicBezTo>
                  <a:cubicBezTo>
                    <a:pt x="102" y="532"/>
                    <a:pt x="83" y="465"/>
                    <a:pt x="83" y="417"/>
                  </a:cubicBezTo>
                  <a:cubicBezTo>
                    <a:pt x="83" y="356"/>
                    <a:pt x="120" y="202"/>
                    <a:pt x="150" y="146"/>
                  </a:cubicBezTo>
                  <a:cubicBezTo>
                    <a:pt x="185" y="73"/>
                    <a:pt x="238" y="28"/>
                    <a:pt x="287" y="28"/>
                  </a:cubicBezTo>
                  <a:cubicBezTo>
                    <a:pt x="364" y="28"/>
                    <a:pt x="380" y="129"/>
                    <a:pt x="380" y="137"/>
                  </a:cubicBezTo>
                  <a:cubicBezTo>
                    <a:pt x="380" y="143"/>
                    <a:pt x="378" y="151"/>
                    <a:pt x="375" y="15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6" name="Freeform 45">
              <a:extLst>
                <a:ext uri="{FF2B5EF4-FFF2-40B4-BE49-F238E27FC236}">
                  <a16:creationId xmlns:a16="http://schemas.microsoft.com/office/drawing/2014/main" id="{D15DDF95-CD48-6D4D-9741-D72A497810C4}"/>
                </a:ext>
              </a:extLst>
            </p:cNvPr>
            <p:cNvSpPr/>
            <p:nvPr/>
          </p:nvSpPr>
          <p:spPr>
            <a:xfrm>
              <a:off x="9369720" y="2304720"/>
              <a:ext cx="99000" cy="443159"/>
            </a:xfrm>
            <a:custGeom>
              <a:avLst/>
              <a:gdLst/>
              <a:ahLst/>
              <a:cxnLst>
                <a:cxn ang="3cd4">
                  <a:pos x="hc" y="t"/>
                </a:cxn>
                <a:cxn ang="cd2">
                  <a:pos x="l" y="vc"/>
                </a:cxn>
                <a:cxn ang="cd4">
                  <a:pos x="hc" y="b"/>
                </a:cxn>
                <a:cxn ang="0">
                  <a:pos x="r" y="vc"/>
                </a:cxn>
              </a:cxnLst>
              <a:rect l="l" t="t" r="r" b="b"/>
              <a:pathLst>
                <a:path w="276" h="1232">
                  <a:moveTo>
                    <a:pt x="276" y="616"/>
                  </a:moveTo>
                  <a:cubicBezTo>
                    <a:pt x="276" y="521"/>
                    <a:pt x="262" y="372"/>
                    <a:pt x="198" y="232"/>
                  </a:cubicBezTo>
                  <a:cubicBezTo>
                    <a:pt x="126" y="81"/>
                    <a:pt x="24" y="0"/>
                    <a:pt x="11" y="0"/>
                  </a:cubicBezTo>
                  <a:cubicBezTo>
                    <a:pt x="5" y="0"/>
                    <a:pt x="0" y="6"/>
                    <a:pt x="0" y="11"/>
                  </a:cubicBezTo>
                  <a:cubicBezTo>
                    <a:pt x="0" y="17"/>
                    <a:pt x="0" y="20"/>
                    <a:pt x="21" y="42"/>
                  </a:cubicBezTo>
                  <a:cubicBezTo>
                    <a:pt x="139" y="162"/>
                    <a:pt x="206" y="358"/>
                    <a:pt x="206" y="616"/>
                  </a:cubicBezTo>
                  <a:cubicBezTo>
                    <a:pt x="206" y="826"/>
                    <a:pt x="163" y="1044"/>
                    <a:pt x="16" y="1198"/>
                  </a:cubicBezTo>
                  <a:cubicBezTo>
                    <a:pt x="0" y="1215"/>
                    <a:pt x="0" y="1218"/>
                    <a:pt x="0" y="1221"/>
                  </a:cubicBezTo>
                  <a:cubicBezTo>
                    <a:pt x="0" y="1229"/>
                    <a:pt x="5" y="1232"/>
                    <a:pt x="11" y="1232"/>
                  </a:cubicBezTo>
                  <a:cubicBezTo>
                    <a:pt x="24" y="1232"/>
                    <a:pt x="131" y="1148"/>
                    <a:pt x="201" y="991"/>
                  </a:cubicBezTo>
                  <a:cubicBezTo>
                    <a:pt x="262" y="857"/>
                    <a:pt x="276" y="720"/>
                    <a:pt x="276" y="6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7" name="Freeform 46">
              <a:extLst>
                <a:ext uri="{FF2B5EF4-FFF2-40B4-BE49-F238E27FC236}">
                  <a16:creationId xmlns:a16="http://schemas.microsoft.com/office/drawing/2014/main" id="{8C99F6CF-2C1D-8D43-A435-E6950790240F}"/>
                </a:ext>
              </a:extLst>
            </p:cNvPr>
            <p:cNvSpPr/>
            <p:nvPr/>
          </p:nvSpPr>
          <p:spPr>
            <a:xfrm>
              <a:off x="9524880" y="2127240"/>
              <a:ext cx="161640" cy="797040"/>
            </a:xfrm>
            <a:custGeom>
              <a:avLst/>
              <a:gdLst/>
              <a:ahLst/>
              <a:cxnLst>
                <a:cxn ang="3cd4">
                  <a:pos x="hc" y="t"/>
                </a:cxn>
                <a:cxn ang="cd2">
                  <a:pos x="l" y="vc"/>
                </a:cxn>
                <a:cxn ang="cd4">
                  <a:pos x="hc" y="b"/>
                </a:cxn>
                <a:cxn ang="0">
                  <a:pos x="r" y="vc"/>
                </a:cxn>
              </a:cxnLst>
              <a:rect l="l" t="t" r="r" b="b"/>
              <a:pathLst>
                <a:path w="450" h="2215">
                  <a:moveTo>
                    <a:pt x="450" y="1106"/>
                  </a:moveTo>
                  <a:cubicBezTo>
                    <a:pt x="450" y="753"/>
                    <a:pt x="370" y="378"/>
                    <a:pt x="137" y="101"/>
                  </a:cubicBezTo>
                  <a:cubicBezTo>
                    <a:pt x="120" y="81"/>
                    <a:pt x="78" y="34"/>
                    <a:pt x="48" y="8"/>
                  </a:cubicBezTo>
                  <a:cubicBezTo>
                    <a:pt x="40" y="0"/>
                    <a:pt x="37" y="0"/>
                    <a:pt x="21" y="0"/>
                  </a:cubicBezTo>
                  <a:cubicBezTo>
                    <a:pt x="11" y="0"/>
                    <a:pt x="0" y="0"/>
                    <a:pt x="0" y="11"/>
                  </a:cubicBezTo>
                  <a:cubicBezTo>
                    <a:pt x="0" y="17"/>
                    <a:pt x="5" y="22"/>
                    <a:pt x="8" y="25"/>
                  </a:cubicBezTo>
                  <a:cubicBezTo>
                    <a:pt x="48" y="67"/>
                    <a:pt x="112" y="134"/>
                    <a:pt x="185" y="272"/>
                  </a:cubicBezTo>
                  <a:cubicBezTo>
                    <a:pt x="313" y="507"/>
                    <a:pt x="359" y="812"/>
                    <a:pt x="359" y="1106"/>
                  </a:cubicBezTo>
                  <a:cubicBezTo>
                    <a:pt x="359" y="1641"/>
                    <a:pt x="217" y="1968"/>
                    <a:pt x="5" y="2192"/>
                  </a:cubicBezTo>
                  <a:cubicBezTo>
                    <a:pt x="3" y="2195"/>
                    <a:pt x="0" y="2201"/>
                    <a:pt x="0" y="2203"/>
                  </a:cubicBezTo>
                  <a:cubicBezTo>
                    <a:pt x="0" y="2215"/>
                    <a:pt x="11" y="2215"/>
                    <a:pt x="21" y="2215"/>
                  </a:cubicBezTo>
                  <a:cubicBezTo>
                    <a:pt x="37" y="2215"/>
                    <a:pt x="40" y="2215"/>
                    <a:pt x="51" y="2206"/>
                  </a:cubicBezTo>
                  <a:cubicBezTo>
                    <a:pt x="163" y="2105"/>
                    <a:pt x="289" y="1935"/>
                    <a:pt x="372" y="1674"/>
                  </a:cubicBezTo>
                  <a:cubicBezTo>
                    <a:pt x="423" y="1506"/>
                    <a:pt x="450" y="1305"/>
                    <a:pt x="450" y="110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8" name="Freeform 47">
              <a:extLst>
                <a:ext uri="{FF2B5EF4-FFF2-40B4-BE49-F238E27FC236}">
                  <a16:creationId xmlns:a16="http://schemas.microsoft.com/office/drawing/2014/main" id="{915BF7E5-75FE-324B-8D20-6201484E8B44}"/>
                </a:ext>
              </a:extLst>
            </p:cNvPr>
            <p:cNvSpPr/>
            <p:nvPr/>
          </p:nvSpPr>
          <p:spPr>
            <a:xfrm>
              <a:off x="9793800" y="2030400"/>
              <a:ext cx="131760" cy="206280"/>
            </a:xfrm>
            <a:custGeom>
              <a:avLst/>
              <a:gdLst/>
              <a:ahLst/>
              <a:cxnLst>
                <a:cxn ang="3cd4">
                  <a:pos x="hc" y="t"/>
                </a:cxn>
                <a:cxn ang="cd2">
                  <a:pos x="l" y="vc"/>
                </a:cxn>
                <a:cxn ang="cd4">
                  <a:pos x="hc" y="b"/>
                </a:cxn>
                <a:cxn ang="0">
                  <a:pos x="r" y="vc"/>
                </a:cxn>
              </a:cxnLst>
              <a:rect l="l" t="t" r="r" b="b"/>
              <a:pathLst>
                <a:path w="367" h="574">
                  <a:moveTo>
                    <a:pt x="367" y="417"/>
                  </a:moveTo>
                  <a:lnTo>
                    <a:pt x="337" y="417"/>
                  </a:lnTo>
                  <a:cubicBezTo>
                    <a:pt x="335" y="437"/>
                    <a:pt x="327" y="487"/>
                    <a:pt x="316" y="496"/>
                  </a:cubicBezTo>
                  <a:cubicBezTo>
                    <a:pt x="311" y="501"/>
                    <a:pt x="246" y="501"/>
                    <a:pt x="236" y="501"/>
                  </a:cubicBezTo>
                  <a:lnTo>
                    <a:pt x="83" y="501"/>
                  </a:lnTo>
                  <a:cubicBezTo>
                    <a:pt x="169" y="420"/>
                    <a:pt x="198" y="398"/>
                    <a:pt x="249" y="356"/>
                  </a:cubicBezTo>
                  <a:cubicBezTo>
                    <a:pt x="311" y="305"/>
                    <a:pt x="367" y="252"/>
                    <a:pt x="367" y="168"/>
                  </a:cubicBezTo>
                  <a:cubicBezTo>
                    <a:pt x="367" y="64"/>
                    <a:pt x="278" y="0"/>
                    <a:pt x="171" y="0"/>
                  </a:cubicBezTo>
                  <a:cubicBezTo>
                    <a:pt x="70" y="0"/>
                    <a:pt x="0" y="76"/>
                    <a:pt x="0" y="154"/>
                  </a:cubicBezTo>
                  <a:cubicBezTo>
                    <a:pt x="0" y="199"/>
                    <a:pt x="35" y="204"/>
                    <a:pt x="43" y="204"/>
                  </a:cubicBezTo>
                  <a:cubicBezTo>
                    <a:pt x="64" y="204"/>
                    <a:pt x="88" y="188"/>
                    <a:pt x="88" y="157"/>
                  </a:cubicBezTo>
                  <a:cubicBezTo>
                    <a:pt x="88" y="143"/>
                    <a:pt x="83" y="112"/>
                    <a:pt x="40" y="112"/>
                  </a:cubicBezTo>
                  <a:cubicBezTo>
                    <a:pt x="64" y="50"/>
                    <a:pt x="120" y="31"/>
                    <a:pt x="161" y="31"/>
                  </a:cubicBezTo>
                  <a:cubicBezTo>
                    <a:pt x="244" y="31"/>
                    <a:pt x="287" y="98"/>
                    <a:pt x="287" y="168"/>
                  </a:cubicBezTo>
                  <a:cubicBezTo>
                    <a:pt x="287" y="244"/>
                    <a:pt x="236" y="302"/>
                    <a:pt x="209" y="336"/>
                  </a:cubicBezTo>
                  <a:lnTo>
                    <a:pt x="8" y="540"/>
                  </a:lnTo>
                  <a:cubicBezTo>
                    <a:pt x="0" y="549"/>
                    <a:pt x="0" y="552"/>
                    <a:pt x="0" y="574"/>
                  </a:cubicBezTo>
                  <a:lnTo>
                    <a:pt x="343" y="574"/>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49" name="Freeform 48">
            <a:extLst>
              <a:ext uri="{FF2B5EF4-FFF2-40B4-BE49-F238E27FC236}">
                <a16:creationId xmlns:a16="http://schemas.microsoft.com/office/drawing/2014/main" id="{48B4D087-59E1-924F-B40E-AA3A9A874DFF}"/>
              </a:ext>
            </a:extLst>
          </p:cNvPr>
          <p:cNvSpPr/>
          <p:nvPr/>
        </p:nvSpPr>
        <p:spPr>
          <a:xfrm>
            <a:off x="3680975" y="2578849"/>
            <a:ext cx="3736080" cy="1097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36720">
            <a:solidFill>
              <a:srgbClr val="3465A4"/>
            </a:solidFill>
            <a:custDash>
              <a:ds d="197000" sp="197000"/>
            </a:custDash>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6" name="Title 105">
            <a:extLst>
              <a:ext uri="{FF2B5EF4-FFF2-40B4-BE49-F238E27FC236}">
                <a16:creationId xmlns:a16="http://schemas.microsoft.com/office/drawing/2014/main" id="{6AA1AD5D-E835-6340-A6FE-0AFA664066D9}"/>
              </a:ext>
            </a:extLst>
          </p:cNvPr>
          <p:cNvSpPr>
            <a:spLocks noGrp="1"/>
          </p:cNvSpPr>
          <p:nvPr>
            <p:ph type="title"/>
          </p:nvPr>
        </p:nvSpPr>
        <p:spPr/>
        <p:txBody>
          <a:bodyPr/>
          <a:lstStyle/>
          <a:p>
            <a:r>
              <a:rPr lang="en-US" dirty="0"/>
              <a:t>Q-function updates in DQN</a:t>
            </a:r>
          </a:p>
        </p:txBody>
      </p:sp>
    </p:spTree>
    <p:extLst>
      <p:ext uri="{BB962C8B-B14F-4D97-AF65-F5344CB8AC3E}">
        <p14:creationId xmlns:p14="http://schemas.microsoft.com/office/powerpoint/2010/main" val="8660464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C4C45D-E48E-3F4D-ABF0-C041543185A5}"/>
              </a:ext>
            </a:extLst>
          </p:cNvPr>
          <p:cNvSpPr txBox="1"/>
          <p:nvPr/>
        </p:nvSpPr>
        <p:spPr>
          <a:xfrm>
            <a:off x="741935" y="1958209"/>
            <a:ext cx="240120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Use this loss function:</a:t>
            </a:r>
          </a:p>
        </p:txBody>
      </p:sp>
      <p:sp>
        <p:nvSpPr>
          <p:cNvPr id="3" name="TextBox 2">
            <a:extLst>
              <a:ext uri="{FF2B5EF4-FFF2-40B4-BE49-F238E27FC236}">
                <a16:creationId xmlns:a16="http://schemas.microsoft.com/office/drawing/2014/main" id="{2014D97A-1545-784E-85AD-CD7E2B8B5941}"/>
              </a:ext>
            </a:extLst>
          </p:cNvPr>
          <p:cNvSpPr txBox="1"/>
          <p:nvPr/>
        </p:nvSpPr>
        <p:spPr>
          <a:xfrm>
            <a:off x="5006855" y="2141089"/>
            <a:ext cx="76428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target</a:t>
            </a:r>
          </a:p>
        </p:txBody>
      </p:sp>
      <p:grpSp>
        <p:nvGrpSpPr>
          <p:cNvPr id="4" name="Group 3" descr="28§display§L(s,a,s';w)=\frac{1}{2} \left(&#10;r + \gamma \max_{a'} Q_w(s',a') - Q_w(s,a)&#10;\right)^2§svg§600§FALSE" title="TexMaths">
            <a:extLst>
              <a:ext uri="{FF2B5EF4-FFF2-40B4-BE49-F238E27FC236}">
                <a16:creationId xmlns:a16="http://schemas.microsoft.com/office/drawing/2014/main" id="{45CC4B89-5F35-0046-B672-60CE8B50B039}"/>
              </a:ext>
            </a:extLst>
          </p:cNvPr>
          <p:cNvGrpSpPr/>
          <p:nvPr/>
        </p:nvGrpSpPr>
        <p:grpSpPr>
          <a:xfrm>
            <a:off x="266015" y="2597569"/>
            <a:ext cx="9596880" cy="910800"/>
            <a:chOff x="347040" y="2030400"/>
            <a:chExt cx="9596880" cy="910800"/>
          </a:xfrm>
        </p:grpSpPr>
        <p:sp>
          <p:nvSpPr>
            <p:cNvPr id="5" name="Freeform 4">
              <a:extLst>
                <a:ext uri="{FF2B5EF4-FFF2-40B4-BE49-F238E27FC236}">
                  <a16:creationId xmlns:a16="http://schemas.microsoft.com/office/drawing/2014/main" id="{39787E64-7174-2647-884D-A2A27C60552C}"/>
                </a:ext>
              </a:extLst>
            </p:cNvPr>
            <p:cNvSpPr/>
            <p:nvPr/>
          </p:nvSpPr>
          <p:spPr>
            <a:xfrm>
              <a:off x="347040" y="2037599"/>
              <a:ext cx="9596880" cy="902880"/>
            </a:xfrm>
            <a:custGeom>
              <a:avLst/>
              <a:gdLst/>
              <a:ahLst/>
              <a:cxnLst>
                <a:cxn ang="3cd4">
                  <a:pos x="hc" y="t"/>
                </a:cxn>
                <a:cxn ang="cd2">
                  <a:pos x="l" y="vc"/>
                </a:cxn>
                <a:cxn ang="cd4">
                  <a:pos x="hc" y="b"/>
                </a:cxn>
                <a:cxn ang="0">
                  <a:pos x="r" y="vc"/>
                </a:cxn>
              </a:cxnLst>
              <a:rect l="l" t="t" r="r" b="b"/>
              <a:pathLst>
                <a:path w="26659" h="2509">
                  <a:moveTo>
                    <a:pt x="13330" y="2509"/>
                  </a:moveTo>
                  <a:lnTo>
                    <a:pt x="0" y="2509"/>
                  </a:lnTo>
                  <a:lnTo>
                    <a:pt x="0" y="0"/>
                  </a:lnTo>
                  <a:lnTo>
                    <a:pt x="26659" y="0"/>
                  </a:lnTo>
                  <a:lnTo>
                    <a:pt x="26659" y="2509"/>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 name="Freeform 5">
              <a:extLst>
                <a:ext uri="{FF2B5EF4-FFF2-40B4-BE49-F238E27FC236}">
                  <a16:creationId xmlns:a16="http://schemas.microsoft.com/office/drawing/2014/main" id="{16EFA079-771F-4241-B79F-4BFB0B6B4B00}"/>
                </a:ext>
              </a:extLst>
            </p:cNvPr>
            <p:cNvSpPr/>
            <p:nvPr/>
          </p:nvSpPr>
          <p:spPr>
            <a:xfrm>
              <a:off x="363600" y="2333880"/>
              <a:ext cx="255960" cy="303120"/>
            </a:xfrm>
            <a:custGeom>
              <a:avLst/>
              <a:gdLst/>
              <a:ahLst/>
              <a:cxnLst>
                <a:cxn ang="3cd4">
                  <a:pos x="hc" y="t"/>
                </a:cxn>
                <a:cxn ang="cd2">
                  <a:pos x="l" y="vc"/>
                </a:cxn>
                <a:cxn ang="cd4">
                  <a:pos x="hc" y="b"/>
                </a:cxn>
                <a:cxn ang="0">
                  <a:pos x="r" y="vc"/>
                </a:cxn>
              </a:cxnLst>
              <a:rect l="l" t="t" r="r" b="b"/>
              <a:pathLst>
                <a:path w="712" h="843">
                  <a:moveTo>
                    <a:pt x="396" y="95"/>
                  </a:moveTo>
                  <a:cubicBezTo>
                    <a:pt x="407" y="53"/>
                    <a:pt x="410" y="39"/>
                    <a:pt x="519" y="39"/>
                  </a:cubicBezTo>
                  <a:cubicBezTo>
                    <a:pt x="557" y="39"/>
                    <a:pt x="565" y="39"/>
                    <a:pt x="565" y="14"/>
                  </a:cubicBezTo>
                  <a:cubicBezTo>
                    <a:pt x="565" y="0"/>
                    <a:pt x="552" y="0"/>
                    <a:pt x="546" y="0"/>
                  </a:cubicBezTo>
                  <a:cubicBezTo>
                    <a:pt x="509" y="0"/>
                    <a:pt x="410" y="3"/>
                    <a:pt x="372" y="3"/>
                  </a:cubicBezTo>
                  <a:cubicBezTo>
                    <a:pt x="337" y="3"/>
                    <a:pt x="249" y="0"/>
                    <a:pt x="214" y="0"/>
                  </a:cubicBezTo>
                  <a:cubicBezTo>
                    <a:pt x="206" y="0"/>
                    <a:pt x="193" y="0"/>
                    <a:pt x="193" y="25"/>
                  </a:cubicBezTo>
                  <a:cubicBezTo>
                    <a:pt x="193" y="39"/>
                    <a:pt x="204" y="39"/>
                    <a:pt x="225" y="39"/>
                  </a:cubicBezTo>
                  <a:cubicBezTo>
                    <a:pt x="228" y="39"/>
                    <a:pt x="249" y="39"/>
                    <a:pt x="270" y="42"/>
                  </a:cubicBezTo>
                  <a:cubicBezTo>
                    <a:pt x="292" y="42"/>
                    <a:pt x="303" y="45"/>
                    <a:pt x="303" y="62"/>
                  </a:cubicBezTo>
                  <a:cubicBezTo>
                    <a:pt x="303" y="64"/>
                    <a:pt x="300" y="70"/>
                    <a:pt x="297" y="84"/>
                  </a:cubicBezTo>
                  <a:lnTo>
                    <a:pt x="139" y="748"/>
                  </a:lnTo>
                  <a:cubicBezTo>
                    <a:pt x="129" y="795"/>
                    <a:pt x="126" y="804"/>
                    <a:pt x="32" y="804"/>
                  </a:cubicBezTo>
                  <a:cubicBezTo>
                    <a:pt x="11" y="804"/>
                    <a:pt x="0" y="804"/>
                    <a:pt x="0" y="829"/>
                  </a:cubicBezTo>
                  <a:cubicBezTo>
                    <a:pt x="0" y="843"/>
                    <a:pt x="11" y="843"/>
                    <a:pt x="32" y="843"/>
                  </a:cubicBezTo>
                  <a:lnTo>
                    <a:pt x="578" y="843"/>
                  </a:lnTo>
                  <a:cubicBezTo>
                    <a:pt x="608" y="843"/>
                    <a:pt x="608" y="843"/>
                    <a:pt x="616" y="823"/>
                  </a:cubicBezTo>
                  <a:lnTo>
                    <a:pt x="710" y="554"/>
                  </a:lnTo>
                  <a:cubicBezTo>
                    <a:pt x="712" y="543"/>
                    <a:pt x="712" y="540"/>
                    <a:pt x="712" y="538"/>
                  </a:cubicBezTo>
                  <a:cubicBezTo>
                    <a:pt x="712" y="532"/>
                    <a:pt x="710" y="524"/>
                    <a:pt x="699" y="524"/>
                  </a:cubicBezTo>
                  <a:cubicBezTo>
                    <a:pt x="688" y="524"/>
                    <a:pt x="688" y="532"/>
                    <a:pt x="680" y="552"/>
                  </a:cubicBezTo>
                  <a:cubicBezTo>
                    <a:pt x="640" y="664"/>
                    <a:pt x="586" y="804"/>
                    <a:pt x="383" y="804"/>
                  </a:cubicBezTo>
                  <a:lnTo>
                    <a:pt x="270" y="804"/>
                  </a:lnTo>
                  <a:cubicBezTo>
                    <a:pt x="254" y="804"/>
                    <a:pt x="252" y="804"/>
                    <a:pt x="246" y="804"/>
                  </a:cubicBezTo>
                  <a:cubicBezTo>
                    <a:pt x="233" y="804"/>
                    <a:pt x="230" y="801"/>
                    <a:pt x="230" y="792"/>
                  </a:cubicBezTo>
                  <a:cubicBezTo>
                    <a:pt x="230" y="787"/>
                    <a:pt x="230" y="784"/>
                    <a:pt x="236" y="76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 name="Freeform 6">
              <a:extLst>
                <a:ext uri="{FF2B5EF4-FFF2-40B4-BE49-F238E27FC236}">
                  <a16:creationId xmlns:a16="http://schemas.microsoft.com/office/drawing/2014/main" id="{D59DF51C-0E38-1749-9EF0-4C662CB36B76}"/>
                </a:ext>
              </a:extLst>
            </p:cNvPr>
            <p:cNvSpPr/>
            <p:nvPr/>
          </p:nvSpPr>
          <p:spPr>
            <a:xfrm>
              <a:off x="675720" y="2304720"/>
              <a:ext cx="99000" cy="443159"/>
            </a:xfrm>
            <a:custGeom>
              <a:avLst/>
              <a:gdLst/>
              <a:ahLst/>
              <a:cxnLst>
                <a:cxn ang="3cd4">
                  <a:pos x="hc" y="t"/>
                </a:cxn>
                <a:cxn ang="cd2">
                  <a:pos x="l" y="vc"/>
                </a:cxn>
                <a:cxn ang="cd4">
                  <a:pos x="hc" y="b"/>
                </a:cxn>
                <a:cxn ang="0">
                  <a:pos x="r" y="vc"/>
                </a:cxn>
              </a:cxnLst>
              <a:rect l="l" t="t" r="r" b="b"/>
              <a:pathLst>
                <a:path w="276" h="1232">
                  <a:moveTo>
                    <a:pt x="276" y="1221"/>
                  </a:moveTo>
                  <a:cubicBezTo>
                    <a:pt x="276" y="1218"/>
                    <a:pt x="276" y="1215"/>
                    <a:pt x="254" y="1193"/>
                  </a:cubicBezTo>
                  <a:cubicBezTo>
                    <a:pt x="107" y="1039"/>
                    <a:pt x="70" y="806"/>
                    <a:pt x="70" y="616"/>
                  </a:cubicBezTo>
                  <a:cubicBezTo>
                    <a:pt x="70" y="403"/>
                    <a:pt x="115" y="188"/>
                    <a:pt x="260" y="34"/>
                  </a:cubicBezTo>
                  <a:cubicBezTo>
                    <a:pt x="276" y="20"/>
                    <a:pt x="276" y="17"/>
                    <a:pt x="276" y="11"/>
                  </a:cubicBezTo>
                  <a:cubicBezTo>
                    <a:pt x="276" y="3"/>
                    <a:pt x="270" y="0"/>
                    <a:pt x="262" y="0"/>
                  </a:cubicBezTo>
                  <a:cubicBezTo>
                    <a:pt x="252" y="0"/>
                    <a:pt x="145" y="84"/>
                    <a:pt x="75" y="241"/>
                  </a:cubicBezTo>
                  <a:cubicBezTo>
                    <a:pt x="13" y="375"/>
                    <a:pt x="0" y="512"/>
                    <a:pt x="0" y="616"/>
                  </a:cubicBezTo>
                  <a:cubicBezTo>
                    <a:pt x="0" y="714"/>
                    <a:pt x="13" y="862"/>
                    <a:pt x="78" y="1002"/>
                  </a:cubicBezTo>
                  <a:cubicBezTo>
                    <a:pt x="150" y="1154"/>
                    <a:pt x="252" y="1232"/>
                    <a:pt x="262" y="1232"/>
                  </a:cubicBezTo>
                  <a:cubicBezTo>
                    <a:pt x="270" y="1232"/>
                    <a:pt x="276" y="1229"/>
                    <a:pt x="276" y="12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 name="Freeform 7">
              <a:extLst>
                <a:ext uri="{FF2B5EF4-FFF2-40B4-BE49-F238E27FC236}">
                  <a16:creationId xmlns:a16="http://schemas.microsoft.com/office/drawing/2014/main" id="{0ED30DF0-9C92-4549-AED7-A767913DDA11}"/>
                </a:ext>
              </a:extLst>
            </p:cNvPr>
            <p:cNvSpPr/>
            <p:nvPr/>
          </p:nvSpPr>
          <p:spPr>
            <a:xfrm>
              <a:off x="820440" y="2440800"/>
              <a:ext cx="156600" cy="201240"/>
            </a:xfrm>
            <a:custGeom>
              <a:avLst/>
              <a:gdLst/>
              <a:ahLst/>
              <a:cxnLst>
                <a:cxn ang="3cd4">
                  <a:pos x="hc" y="t"/>
                </a:cxn>
                <a:cxn ang="cd2">
                  <a:pos x="l" y="vc"/>
                </a:cxn>
                <a:cxn ang="cd4">
                  <a:pos x="hc" y="b"/>
                </a:cxn>
                <a:cxn ang="0">
                  <a:pos x="r" y="vc"/>
                </a:cxn>
              </a:cxnLst>
              <a:rect l="l" t="t" r="r" b="b"/>
              <a:pathLst>
                <a:path w="436" h="560">
                  <a:moveTo>
                    <a:pt x="402" y="84"/>
                  </a:moveTo>
                  <a:cubicBezTo>
                    <a:pt x="367" y="84"/>
                    <a:pt x="345" y="112"/>
                    <a:pt x="345" y="140"/>
                  </a:cubicBezTo>
                  <a:cubicBezTo>
                    <a:pt x="345" y="157"/>
                    <a:pt x="356" y="176"/>
                    <a:pt x="380" y="176"/>
                  </a:cubicBezTo>
                  <a:cubicBezTo>
                    <a:pt x="407" y="176"/>
                    <a:pt x="436" y="154"/>
                    <a:pt x="436" y="106"/>
                  </a:cubicBezTo>
                  <a:cubicBezTo>
                    <a:pt x="436" y="50"/>
                    <a:pt x="386" y="0"/>
                    <a:pt x="295" y="0"/>
                  </a:cubicBezTo>
                  <a:cubicBezTo>
                    <a:pt x="139" y="0"/>
                    <a:pt x="94" y="126"/>
                    <a:pt x="94" y="179"/>
                  </a:cubicBezTo>
                  <a:cubicBezTo>
                    <a:pt x="94" y="277"/>
                    <a:pt x="182" y="297"/>
                    <a:pt x="217" y="302"/>
                  </a:cubicBezTo>
                  <a:cubicBezTo>
                    <a:pt x="278" y="316"/>
                    <a:pt x="340" y="328"/>
                    <a:pt x="340" y="398"/>
                  </a:cubicBezTo>
                  <a:cubicBezTo>
                    <a:pt x="340" y="428"/>
                    <a:pt x="313" y="532"/>
                    <a:pt x="171" y="532"/>
                  </a:cubicBezTo>
                  <a:cubicBezTo>
                    <a:pt x="153" y="532"/>
                    <a:pt x="62" y="532"/>
                    <a:pt x="35" y="468"/>
                  </a:cubicBezTo>
                  <a:cubicBezTo>
                    <a:pt x="80" y="473"/>
                    <a:pt x="110" y="437"/>
                    <a:pt x="110" y="400"/>
                  </a:cubicBezTo>
                  <a:cubicBezTo>
                    <a:pt x="110" y="372"/>
                    <a:pt x="91" y="358"/>
                    <a:pt x="67" y="358"/>
                  </a:cubicBezTo>
                  <a:cubicBezTo>
                    <a:pt x="35" y="358"/>
                    <a:pt x="0" y="384"/>
                    <a:pt x="0" y="440"/>
                  </a:cubicBezTo>
                  <a:cubicBezTo>
                    <a:pt x="0" y="510"/>
                    <a:pt x="67" y="560"/>
                    <a:pt x="169" y="560"/>
                  </a:cubicBezTo>
                  <a:cubicBezTo>
                    <a:pt x="361" y="560"/>
                    <a:pt x="407" y="412"/>
                    <a:pt x="407" y="356"/>
                  </a:cubicBezTo>
                  <a:cubicBezTo>
                    <a:pt x="407" y="311"/>
                    <a:pt x="386" y="280"/>
                    <a:pt x="370" y="263"/>
                  </a:cubicBezTo>
                  <a:cubicBezTo>
                    <a:pt x="337" y="230"/>
                    <a:pt x="305" y="224"/>
                    <a:pt x="252" y="213"/>
                  </a:cubicBezTo>
                  <a:cubicBezTo>
                    <a:pt x="209" y="202"/>
                    <a:pt x="163" y="193"/>
                    <a:pt x="163" y="137"/>
                  </a:cubicBezTo>
                  <a:cubicBezTo>
                    <a:pt x="163" y="104"/>
                    <a:pt x="190" y="28"/>
                    <a:pt x="295" y="28"/>
                  </a:cubicBezTo>
                  <a:cubicBezTo>
                    <a:pt x="324" y="28"/>
                    <a:pt x="383" y="36"/>
                    <a:pt x="402" y="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 name="Freeform 8">
              <a:extLst>
                <a:ext uri="{FF2B5EF4-FFF2-40B4-BE49-F238E27FC236}">
                  <a16:creationId xmlns:a16="http://schemas.microsoft.com/office/drawing/2014/main" id="{9DD1271B-A5FB-ED4F-9B76-10497654BCAC}"/>
                </a:ext>
              </a:extLst>
            </p:cNvPr>
            <p:cNvSpPr/>
            <p:nvPr/>
          </p:nvSpPr>
          <p:spPr>
            <a:xfrm>
              <a:off x="1032480" y="2588760"/>
              <a:ext cx="49680" cy="132840"/>
            </a:xfrm>
            <a:custGeom>
              <a:avLst/>
              <a:gdLst/>
              <a:ahLst/>
              <a:cxnLst>
                <a:cxn ang="3cd4">
                  <a:pos x="hc" y="t"/>
                </a:cxn>
                <a:cxn ang="cd2">
                  <a:pos x="l" y="vc"/>
                </a:cxn>
                <a:cxn ang="cd4">
                  <a:pos x="hc" y="b"/>
                </a:cxn>
                <a:cxn ang="0">
                  <a:pos x="r" y="vc"/>
                </a:cxn>
              </a:cxnLst>
              <a:rect l="l" t="t" r="r" b="b"/>
              <a:pathLst>
                <a:path w="139" h="370">
                  <a:moveTo>
                    <a:pt x="139" y="129"/>
                  </a:moveTo>
                  <a:cubicBezTo>
                    <a:pt x="139" y="48"/>
                    <a:pt x="110" y="0"/>
                    <a:pt x="64" y="0"/>
                  </a:cubicBezTo>
                  <a:cubicBezTo>
                    <a:pt x="24" y="0"/>
                    <a:pt x="0" y="31"/>
                    <a:pt x="0" y="64"/>
                  </a:cubicBezTo>
                  <a:cubicBezTo>
                    <a:pt x="0" y="98"/>
                    <a:pt x="24" y="132"/>
                    <a:pt x="64" y="132"/>
                  </a:cubicBezTo>
                  <a:cubicBezTo>
                    <a:pt x="78" y="132"/>
                    <a:pt x="94" y="126"/>
                    <a:pt x="104" y="115"/>
                  </a:cubicBezTo>
                  <a:cubicBezTo>
                    <a:pt x="110" y="112"/>
                    <a:pt x="110" y="112"/>
                    <a:pt x="112" y="112"/>
                  </a:cubicBezTo>
                  <a:cubicBezTo>
                    <a:pt x="112" y="112"/>
                    <a:pt x="115" y="112"/>
                    <a:pt x="115" y="129"/>
                  </a:cubicBezTo>
                  <a:cubicBezTo>
                    <a:pt x="115" y="221"/>
                    <a:pt x="72" y="297"/>
                    <a:pt x="32" y="336"/>
                  </a:cubicBezTo>
                  <a:cubicBezTo>
                    <a:pt x="19" y="350"/>
                    <a:pt x="19" y="353"/>
                    <a:pt x="19" y="356"/>
                  </a:cubicBezTo>
                  <a:cubicBezTo>
                    <a:pt x="19" y="367"/>
                    <a:pt x="24" y="370"/>
                    <a:pt x="32" y="370"/>
                  </a:cubicBezTo>
                  <a:cubicBezTo>
                    <a:pt x="46" y="370"/>
                    <a:pt x="139" y="274"/>
                    <a:pt x="139"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 name="Freeform 9">
              <a:extLst>
                <a:ext uri="{FF2B5EF4-FFF2-40B4-BE49-F238E27FC236}">
                  <a16:creationId xmlns:a16="http://schemas.microsoft.com/office/drawing/2014/main" id="{D1C449C1-09CD-434A-9488-235B3E7E3E51}"/>
                </a:ext>
              </a:extLst>
            </p:cNvPr>
            <p:cNvSpPr/>
            <p:nvPr/>
          </p:nvSpPr>
          <p:spPr>
            <a:xfrm>
              <a:off x="1200959" y="2440800"/>
              <a:ext cx="194400" cy="201240"/>
            </a:xfrm>
            <a:custGeom>
              <a:avLst/>
              <a:gdLst/>
              <a:ahLst/>
              <a:cxnLst>
                <a:cxn ang="3cd4">
                  <a:pos x="hc" y="t"/>
                </a:cxn>
                <a:cxn ang="cd2">
                  <a:pos x="l" y="vc"/>
                </a:cxn>
                <a:cxn ang="cd4">
                  <a:pos x="hc" y="b"/>
                </a:cxn>
                <a:cxn ang="0">
                  <a:pos x="r" y="vc"/>
                </a:cxn>
              </a:cxnLst>
              <a:rect l="l" t="t" r="r" b="b"/>
              <a:pathLst>
                <a:path w="541" h="560">
                  <a:moveTo>
                    <a:pt x="394" y="78"/>
                  </a:moveTo>
                  <a:cubicBezTo>
                    <a:pt x="372" y="34"/>
                    <a:pt x="337" y="0"/>
                    <a:pt x="284" y="0"/>
                  </a:cubicBezTo>
                  <a:cubicBezTo>
                    <a:pt x="147" y="0"/>
                    <a:pt x="0" y="182"/>
                    <a:pt x="0" y="361"/>
                  </a:cubicBezTo>
                  <a:cubicBezTo>
                    <a:pt x="0" y="479"/>
                    <a:pt x="64" y="560"/>
                    <a:pt x="158" y="560"/>
                  </a:cubicBezTo>
                  <a:cubicBezTo>
                    <a:pt x="182" y="560"/>
                    <a:pt x="241" y="554"/>
                    <a:pt x="311" y="468"/>
                  </a:cubicBezTo>
                  <a:cubicBezTo>
                    <a:pt x="321" y="518"/>
                    <a:pt x="361" y="560"/>
                    <a:pt x="418" y="560"/>
                  </a:cubicBezTo>
                  <a:cubicBezTo>
                    <a:pt x="461" y="560"/>
                    <a:pt x="487" y="532"/>
                    <a:pt x="506" y="493"/>
                  </a:cubicBezTo>
                  <a:cubicBezTo>
                    <a:pt x="525" y="448"/>
                    <a:pt x="541" y="372"/>
                    <a:pt x="541" y="370"/>
                  </a:cubicBezTo>
                  <a:cubicBezTo>
                    <a:pt x="541" y="358"/>
                    <a:pt x="530" y="358"/>
                    <a:pt x="528" y="358"/>
                  </a:cubicBezTo>
                  <a:cubicBezTo>
                    <a:pt x="514" y="358"/>
                    <a:pt x="514" y="361"/>
                    <a:pt x="511" y="381"/>
                  </a:cubicBezTo>
                  <a:cubicBezTo>
                    <a:pt x="490" y="459"/>
                    <a:pt x="469" y="532"/>
                    <a:pt x="420" y="532"/>
                  </a:cubicBezTo>
                  <a:cubicBezTo>
                    <a:pt x="388" y="532"/>
                    <a:pt x="386" y="501"/>
                    <a:pt x="386" y="476"/>
                  </a:cubicBezTo>
                  <a:cubicBezTo>
                    <a:pt x="386" y="448"/>
                    <a:pt x="388" y="440"/>
                    <a:pt x="402" y="384"/>
                  </a:cubicBezTo>
                  <a:cubicBezTo>
                    <a:pt x="415" y="333"/>
                    <a:pt x="415" y="319"/>
                    <a:pt x="426" y="274"/>
                  </a:cubicBezTo>
                  <a:lnTo>
                    <a:pt x="469" y="101"/>
                  </a:lnTo>
                  <a:cubicBezTo>
                    <a:pt x="477" y="64"/>
                    <a:pt x="477" y="64"/>
                    <a:pt x="477" y="59"/>
                  </a:cubicBezTo>
                  <a:cubicBezTo>
                    <a:pt x="477" y="36"/>
                    <a:pt x="463" y="25"/>
                    <a:pt x="444" y="25"/>
                  </a:cubicBezTo>
                  <a:cubicBezTo>
                    <a:pt x="415" y="25"/>
                    <a:pt x="396" y="53"/>
                    <a:pt x="394" y="78"/>
                  </a:cubicBezTo>
                  <a:close/>
                  <a:moveTo>
                    <a:pt x="316" y="400"/>
                  </a:moveTo>
                  <a:cubicBezTo>
                    <a:pt x="311" y="423"/>
                    <a:pt x="311" y="423"/>
                    <a:pt x="292" y="445"/>
                  </a:cubicBezTo>
                  <a:cubicBezTo>
                    <a:pt x="241" y="512"/>
                    <a:pt x="193" y="532"/>
                    <a:pt x="161" y="532"/>
                  </a:cubicBezTo>
                  <a:cubicBezTo>
                    <a:pt x="102" y="532"/>
                    <a:pt x="83" y="465"/>
                    <a:pt x="83" y="417"/>
                  </a:cubicBezTo>
                  <a:cubicBezTo>
                    <a:pt x="83" y="356"/>
                    <a:pt x="120" y="202"/>
                    <a:pt x="150" y="146"/>
                  </a:cubicBezTo>
                  <a:cubicBezTo>
                    <a:pt x="185" y="73"/>
                    <a:pt x="238" y="28"/>
                    <a:pt x="287" y="28"/>
                  </a:cubicBezTo>
                  <a:cubicBezTo>
                    <a:pt x="364" y="28"/>
                    <a:pt x="380" y="129"/>
                    <a:pt x="380" y="137"/>
                  </a:cubicBezTo>
                  <a:cubicBezTo>
                    <a:pt x="380" y="143"/>
                    <a:pt x="378" y="151"/>
                    <a:pt x="375" y="15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 name="Freeform 10">
              <a:extLst>
                <a:ext uri="{FF2B5EF4-FFF2-40B4-BE49-F238E27FC236}">
                  <a16:creationId xmlns:a16="http://schemas.microsoft.com/office/drawing/2014/main" id="{F414885A-7465-974C-9B41-1D565DA436DE}"/>
                </a:ext>
              </a:extLst>
            </p:cNvPr>
            <p:cNvSpPr/>
            <p:nvPr/>
          </p:nvSpPr>
          <p:spPr>
            <a:xfrm>
              <a:off x="1443240" y="2588760"/>
              <a:ext cx="49680" cy="132840"/>
            </a:xfrm>
            <a:custGeom>
              <a:avLst/>
              <a:gdLst/>
              <a:ahLst/>
              <a:cxnLst>
                <a:cxn ang="3cd4">
                  <a:pos x="hc" y="t"/>
                </a:cxn>
                <a:cxn ang="cd2">
                  <a:pos x="l" y="vc"/>
                </a:cxn>
                <a:cxn ang="cd4">
                  <a:pos x="hc" y="b"/>
                </a:cxn>
                <a:cxn ang="0">
                  <a:pos x="r" y="vc"/>
                </a:cxn>
              </a:cxnLst>
              <a:rect l="l" t="t" r="r" b="b"/>
              <a:pathLst>
                <a:path w="139" h="370">
                  <a:moveTo>
                    <a:pt x="139" y="129"/>
                  </a:moveTo>
                  <a:cubicBezTo>
                    <a:pt x="139" y="48"/>
                    <a:pt x="110" y="0"/>
                    <a:pt x="64" y="0"/>
                  </a:cubicBezTo>
                  <a:cubicBezTo>
                    <a:pt x="24" y="0"/>
                    <a:pt x="0" y="31"/>
                    <a:pt x="0" y="64"/>
                  </a:cubicBezTo>
                  <a:cubicBezTo>
                    <a:pt x="0" y="98"/>
                    <a:pt x="24" y="132"/>
                    <a:pt x="64" y="132"/>
                  </a:cubicBezTo>
                  <a:cubicBezTo>
                    <a:pt x="78" y="132"/>
                    <a:pt x="94" y="126"/>
                    <a:pt x="104" y="115"/>
                  </a:cubicBezTo>
                  <a:cubicBezTo>
                    <a:pt x="110" y="112"/>
                    <a:pt x="110" y="112"/>
                    <a:pt x="112" y="112"/>
                  </a:cubicBezTo>
                  <a:cubicBezTo>
                    <a:pt x="112" y="112"/>
                    <a:pt x="115" y="112"/>
                    <a:pt x="115" y="129"/>
                  </a:cubicBezTo>
                  <a:cubicBezTo>
                    <a:pt x="115" y="221"/>
                    <a:pt x="72" y="297"/>
                    <a:pt x="32" y="336"/>
                  </a:cubicBezTo>
                  <a:cubicBezTo>
                    <a:pt x="19" y="350"/>
                    <a:pt x="19" y="353"/>
                    <a:pt x="19" y="356"/>
                  </a:cubicBezTo>
                  <a:cubicBezTo>
                    <a:pt x="19" y="367"/>
                    <a:pt x="24" y="370"/>
                    <a:pt x="32" y="370"/>
                  </a:cubicBezTo>
                  <a:cubicBezTo>
                    <a:pt x="46" y="370"/>
                    <a:pt x="139" y="274"/>
                    <a:pt x="139"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 name="Freeform 11">
              <a:extLst>
                <a:ext uri="{FF2B5EF4-FFF2-40B4-BE49-F238E27FC236}">
                  <a16:creationId xmlns:a16="http://schemas.microsoft.com/office/drawing/2014/main" id="{3BFBBB9D-DFE9-9B4C-B147-775320DE6C17}"/>
                </a:ext>
              </a:extLst>
            </p:cNvPr>
            <p:cNvSpPr/>
            <p:nvPr/>
          </p:nvSpPr>
          <p:spPr>
            <a:xfrm>
              <a:off x="1616760" y="2440800"/>
              <a:ext cx="156600" cy="201240"/>
            </a:xfrm>
            <a:custGeom>
              <a:avLst/>
              <a:gdLst/>
              <a:ahLst/>
              <a:cxnLst>
                <a:cxn ang="3cd4">
                  <a:pos x="hc" y="t"/>
                </a:cxn>
                <a:cxn ang="cd2">
                  <a:pos x="l" y="vc"/>
                </a:cxn>
                <a:cxn ang="cd4">
                  <a:pos x="hc" y="b"/>
                </a:cxn>
                <a:cxn ang="0">
                  <a:pos x="r" y="vc"/>
                </a:cxn>
              </a:cxnLst>
              <a:rect l="l" t="t" r="r" b="b"/>
              <a:pathLst>
                <a:path w="436" h="560">
                  <a:moveTo>
                    <a:pt x="402" y="84"/>
                  </a:moveTo>
                  <a:cubicBezTo>
                    <a:pt x="367" y="84"/>
                    <a:pt x="345" y="112"/>
                    <a:pt x="345" y="140"/>
                  </a:cubicBezTo>
                  <a:cubicBezTo>
                    <a:pt x="345" y="157"/>
                    <a:pt x="356" y="176"/>
                    <a:pt x="380" y="176"/>
                  </a:cubicBezTo>
                  <a:cubicBezTo>
                    <a:pt x="407" y="176"/>
                    <a:pt x="436" y="154"/>
                    <a:pt x="436" y="106"/>
                  </a:cubicBezTo>
                  <a:cubicBezTo>
                    <a:pt x="436" y="50"/>
                    <a:pt x="386" y="0"/>
                    <a:pt x="295" y="0"/>
                  </a:cubicBezTo>
                  <a:cubicBezTo>
                    <a:pt x="139" y="0"/>
                    <a:pt x="94" y="126"/>
                    <a:pt x="94" y="179"/>
                  </a:cubicBezTo>
                  <a:cubicBezTo>
                    <a:pt x="94" y="277"/>
                    <a:pt x="182" y="297"/>
                    <a:pt x="217" y="302"/>
                  </a:cubicBezTo>
                  <a:cubicBezTo>
                    <a:pt x="278" y="316"/>
                    <a:pt x="340" y="328"/>
                    <a:pt x="340" y="398"/>
                  </a:cubicBezTo>
                  <a:cubicBezTo>
                    <a:pt x="340" y="428"/>
                    <a:pt x="313" y="532"/>
                    <a:pt x="171" y="532"/>
                  </a:cubicBezTo>
                  <a:cubicBezTo>
                    <a:pt x="153" y="532"/>
                    <a:pt x="62" y="532"/>
                    <a:pt x="35" y="468"/>
                  </a:cubicBezTo>
                  <a:cubicBezTo>
                    <a:pt x="80" y="473"/>
                    <a:pt x="110" y="437"/>
                    <a:pt x="110" y="400"/>
                  </a:cubicBezTo>
                  <a:cubicBezTo>
                    <a:pt x="110" y="372"/>
                    <a:pt x="91" y="358"/>
                    <a:pt x="67" y="358"/>
                  </a:cubicBezTo>
                  <a:cubicBezTo>
                    <a:pt x="35" y="358"/>
                    <a:pt x="0" y="384"/>
                    <a:pt x="0" y="440"/>
                  </a:cubicBezTo>
                  <a:cubicBezTo>
                    <a:pt x="0" y="510"/>
                    <a:pt x="67" y="560"/>
                    <a:pt x="169" y="560"/>
                  </a:cubicBezTo>
                  <a:cubicBezTo>
                    <a:pt x="361" y="560"/>
                    <a:pt x="407" y="412"/>
                    <a:pt x="407" y="356"/>
                  </a:cubicBezTo>
                  <a:cubicBezTo>
                    <a:pt x="407" y="311"/>
                    <a:pt x="386" y="280"/>
                    <a:pt x="370" y="263"/>
                  </a:cubicBezTo>
                  <a:cubicBezTo>
                    <a:pt x="337" y="230"/>
                    <a:pt x="305" y="224"/>
                    <a:pt x="252" y="213"/>
                  </a:cubicBezTo>
                  <a:cubicBezTo>
                    <a:pt x="209" y="202"/>
                    <a:pt x="163" y="193"/>
                    <a:pt x="163" y="137"/>
                  </a:cubicBezTo>
                  <a:cubicBezTo>
                    <a:pt x="163" y="104"/>
                    <a:pt x="190" y="28"/>
                    <a:pt x="295" y="28"/>
                  </a:cubicBezTo>
                  <a:cubicBezTo>
                    <a:pt x="324" y="28"/>
                    <a:pt x="383" y="36"/>
                    <a:pt x="402" y="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 name="Freeform 12">
              <a:extLst>
                <a:ext uri="{FF2B5EF4-FFF2-40B4-BE49-F238E27FC236}">
                  <a16:creationId xmlns:a16="http://schemas.microsoft.com/office/drawing/2014/main" id="{093F43DF-1904-5F4E-962F-8B1086B90F37}"/>
                </a:ext>
              </a:extLst>
            </p:cNvPr>
            <p:cNvSpPr/>
            <p:nvPr/>
          </p:nvSpPr>
          <p:spPr>
            <a:xfrm>
              <a:off x="1806480" y="2280240"/>
              <a:ext cx="74880" cy="160920"/>
            </a:xfrm>
            <a:custGeom>
              <a:avLst/>
              <a:gdLst/>
              <a:ahLst/>
              <a:cxnLst>
                <a:cxn ang="3cd4">
                  <a:pos x="hc" y="t"/>
                </a:cxn>
                <a:cxn ang="cd2">
                  <a:pos x="l" y="vc"/>
                </a:cxn>
                <a:cxn ang="cd4">
                  <a:pos x="hc" y="b"/>
                </a:cxn>
                <a:cxn ang="0">
                  <a:pos x="r" y="vc"/>
                </a:cxn>
              </a:cxnLst>
              <a:rect l="l" t="t" r="r" b="b"/>
              <a:pathLst>
                <a:path w="209" h="448">
                  <a:moveTo>
                    <a:pt x="201" y="76"/>
                  </a:moveTo>
                  <a:cubicBezTo>
                    <a:pt x="209" y="62"/>
                    <a:pt x="209" y="53"/>
                    <a:pt x="209" y="48"/>
                  </a:cubicBezTo>
                  <a:cubicBezTo>
                    <a:pt x="209" y="20"/>
                    <a:pt x="185" y="0"/>
                    <a:pt x="161" y="0"/>
                  </a:cubicBezTo>
                  <a:cubicBezTo>
                    <a:pt x="129" y="0"/>
                    <a:pt x="118" y="28"/>
                    <a:pt x="115" y="42"/>
                  </a:cubicBezTo>
                  <a:lnTo>
                    <a:pt x="5" y="417"/>
                  </a:lnTo>
                  <a:cubicBezTo>
                    <a:pt x="3" y="417"/>
                    <a:pt x="0" y="428"/>
                    <a:pt x="0" y="428"/>
                  </a:cubicBezTo>
                  <a:cubicBezTo>
                    <a:pt x="0" y="440"/>
                    <a:pt x="27" y="448"/>
                    <a:pt x="32" y="448"/>
                  </a:cubicBezTo>
                  <a:cubicBezTo>
                    <a:pt x="37" y="448"/>
                    <a:pt x="40" y="448"/>
                    <a:pt x="46" y="4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 name="Freeform 13">
              <a:extLst>
                <a:ext uri="{FF2B5EF4-FFF2-40B4-BE49-F238E27FC236}">
                  <a16:creationId xmlns:a16="http://schemas.microsoft.com/office/drawing/2014/main" id="{ED49F826-8821-6148-9200-54D57EABB525}"/>
                </a:ext>
              </a:extLst>
            </p:cNvPr>
            <p:cNvSpPr/>
            <p:nvPr/>
          </p:nvSpPr>
          <p:spPr>
            <a:xfrm>
              <a:off x="1947240" y="2445840"/>
              <a:ext cx="46800" cy="276840"/>
            </a:xfrm>
            <a:custGeom>
              <a:avLst/>
              <a:gdLst/>
              <a:ahLst/>
              <a:cxnLst>
                <a:cxn ang="3cd4">
                  <a:pos x="hc" y="t"/>
                </a:cxn>
                <a:cxn ang="cd2">
                  <a:pos x="l" y="vc"/>
                </a:cxn>
                <a:cxn ang="cd4">
                  <a:pos x="hc" y="b"/>
                </a:cxn>
                <a:cxn ang="0">
                  <a:pos x="r" y="vc"/>
                </a:cxn>
              </a:cxnLst>
              <a:rect l="l" t="t" r="r" b="b"/>
              <a:pathLst>
                <a:path w="131" h="770">
                  <a:moveTo>
                    <a:pt x="129" y="64"/>
                  </a:moveTo>
                  <a:cubicBezTo>
                    <a:pt x="129" y="31"/>
                    <a:pt x="99" y="0"/>
                    <a:pt x="64" y="0"/>
                  </a:cubicBezTo>
                  <a:cubicBezTo>
                    <a:pt x="29" y="0"/>
                    <a:pt x="0" y="31"/>
                    <a:pt x="0" y="64"/>
                  </a:cubicBezTo>
                  <a:cubicBezTo>
                    <a:pt x="0" y="101"/>
                    <a:pt x="29" y="132"/>
                    <a:pt x="64" y="132"/>
                  </a:cubicBezTo>
                  <a:cubicBezTo>
                    <a:pt x="99" y="132"/>
                    <a:pt x="129" y="101"/>
                    <a:pt x="129" y="64"/>
                  </a:cubicBezTo>
                  <a:close/>
                  <a:moveTo>
                    <a:pt x="104" y="518"/>
                  </a:moveTo>
                  <a:cubicBezTo>
                    <a:pt x="104" y="554"/>
                    <a:pt x="104" y="650"/>
                    <a:pt x="27" y="742"/>
                  </a:cubicBezTo>
                  <a:cubicBezTo>
                    <a:pt x="19" y="750"/>
                    <a:pt x="19" y="753"/>
                    <a:pt x="19" y="756"/>
                  </a:cubicBezTo>
                  <a:cubicBezTo>
                    <a:pt x="19" y="764"/>
                    <a:pt x="24" y="770"/>
                    <a:pt x="32" y="770"/>
                  </a:cubicBezTo>
                  <a:cubicBezTo>
                    <a:pt x="46" y="770"/>
                    <a:pt x="131" y="672"/>
                    <a:pt x="131" y="529"/>
                  </a:cubicBezTo>
                  <a:cubicBezTo>
                    <a:pt x="131" y="493"/>
                    <a:pt x="129" y="400"/>
                    <a:pt x="64" y="400"/>
                  </a:cubicBezTo>
                  <a:cubicBezTo>
                    <a:pt x="21" y="400"/>
                    <a:pt x="0" y="434"/>
                    <a:pt x="0" y="468"/>
                  </a:cubicBezTo>
                  <a:cubicBezTo>
                    <a:pt x="0" y="498"/>
                    <a:pt x="21" y="532"/>
                    <a:pt x="64" y="532"/>
                  </a:cubicBezTo>
                  <a:cubicBezTo>
                    <a:pt x="70" y="532"/>
                    <a:pt x="72" y="532"/>
                    <a:pt x="72" y="532"/>
                  </a:cubicBezTo>
                  <a:cubicBezTo>
                    <a:pt x="83" y="529"/>
                    <a:pt x="94" y="526"/>
                    <a:pt x="104" y="51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 name="Freeform 14">
              <a:extLst>
                <a:ext uri="{FF2B5EF4-FFF2-40B4-BE49-F238E27FC236}">
                  <a16:creationId xmlns:a16="http://schemas.microsoft.com/office/drawing/2014/main" id="{A94E0654-2BB3-BD40-896F-8AD787EBCA06}"/>
                </a:ext>
              </a:extLst>
            </p:cNvPr>
            <p:cNvSpPr/>
            <p:nvPr/>
          </p:nvSpPr>
          <p:spPr>
            <a:xfrm>
              <a:off x="2111039" y="2440800"/>
              <a:ext cx="281160" cy="201240"/>
            </a:xfrm>
            <a:custGeom>
              <a:avLst/>
              <a:gdLst/>
              <a:ahLst/>
              <a:cxnLst>
                <a:cxn ang="3cd4">
                  <a:pos x="hc" y="t"/>
                </a:cxn>
                <a:cxn ang="cd2">
                  <a:pos x="l" y="vc"/>
                </a:cxn>
                <a:cxn ang="cd4">
                  <a:pos x="hc" y="b"/>
                </a:cxn>
                <a:cxn ang="0">
                  <a:pos x="r" y="vc"/>
                </a:cxn>
              </a:cxnLst>
              <a:rect l="l" t="t" r="r" b="b"/>
              <a:pathLst>
                <a:path w="782" h="560">
                  <a:moveTo>
                    <a:pt x="511" y="126"/>
                  </a:moveTo>
                  <a:cubicBezTo>
                    <a:pt x="517" y="101"/>
                    <a:pt x="528" y="53"/>
                    <a:pt x="528" y="48"/>
                  </a:cubicBezTo>
                  <a:cubicBezTo>
                    <a:pt x="528" y="25"/>
                    <a:pt x="511" y="14"/>
                    <a:pt x="495" y="14"/>
                  </a:cubicBezTo>
                  <a:cubicBezTo>
                    <a:pt x="479" y="14"/>
                    <a:pt x="458" y="22"/>
                    <a:pt x="450" y="48"/>
                  </a:cubicBezTo>
                  <a:cubicBezTo>
                    <a:pt x="447" y="56"/>
                    <a:pt x="391" y="294"/>
                    <a:pt x="383" y="325"/>
                  </a:cubicBezTo>
                  <a:cubicBezTo>
                    <a:pt x="375" y="361"/>
                    <a:pt x="372" y="384"/>
                    <a:pt x="372" y="406"/>
                  </a:cubicBezTo>
                  <a:cubicBezTo>
                    <a:pt x="372" y="420"/>
                    <a:pt x="372" y="423"/>
                    <a:pt x="375" y="428"/>
                  </a:cubicBezTo>
                  <a:cubicBezTo>
                    <a:pt x="348" y="496"/>
                    <a:pt x="311" y="532"/>
                    <a:pt x="265" y="532"/>
                  </a:cubicBezTo>
                  <a:cubicBezTo>
                    <a:pt x="171" y="532"/>
                    <a:pt x="171" y="442"/>
                    <a:pt x="171" y="420"/>
                  </a:cubicBezTo>
                  <a:cubicBezTo>
                    <a:pt x="171" y="381"/>
                    <a:pt x="177" y="333"/>
                    <a:pt x="233" y="179"/>
                  </a:cubicBezTo>
                  <a:cubicBezTo>
                    <a:pt x="246" y="143"/>
                    <a:pt x="252" y="126"/>
                    <a:pt x="252" y="101"/>
                  </a:cubicBezTo>
                  <a:cubicBezTo>
                    <a:pt x="252" y="45"/>
                    <a:pt x="214" y="0"/>
                    <a:pt x="155" y="0"/>
                  </a:cubicBezTo>
                  <a:cubicBezTo>
                    <a:pt x="43" y="0"/>
                    <a:pt x="0" y="179"/>
                    <a:pt x="0" y="190"/>
                  </a:cubicBezTo>
                  <a:cubicBezTo>
                    <a:pt x="0" y="202"/>
                    <a:pt x="11" y="202"/>
                    <a:pt x="13" y="202"/>
                  </a:cubicBezTo>
                  <a:cubicBezTo>
                    <a:pt x="27" y="202"/>
                    <a:pt x="27" y="202"/>
                    <a:pt x="32" y="179"/>
                  </a:cubicBezTo>
                  <a:cubicBezTo>
                    <a:pt x="64" y="64"/>
                    <a:pt x="110" y="28"/>
                    <a:pt x="153" y="28"/>
                  </a:cubicBezTo>
                  <a:cubicBezTo>
                    <a:pt x="163" y="28"/>
                    <a:pt x="182" y="28"/>
                    <a:pt x="182" y="67"/>
                  </a:cubicBezTo>
                  <a:cubicBezTo>
                    <a:pt x="182" y="98"/>
                    <a:pt x="169" y="134"/>
                    <a:pt x="161" y="154"/>
                  </a:cubicBezTo>
                  <a:cubicBezTo>
                    <a:pt x="110" y="300"/>
                    <a:pt x="94" y="358"/>
                    <a:pt x="94" y="403"/>
                  </a:cubicBezTo>
                  <a:cubicBezTo>
                    <a:pt x="94" y="518"/>
                    <a:pt x="174" y="560"/>
                    <a:pt x="262" y="560"/>
                  </a:cubicBezTo>
                  <a:cubicBezTo>
                    <a:pt x="281" y="560"/>
                    <a:pt x="337" y="560"/>
                    <a:pt x="386" y="473"/>
                  </a:cubicBezTo>
                  <a:cubicBezTo>
                    <a:pt x="415" y="552"/>
                    <a:pt x="498" y="560"/>
                    <a:pt x="533" y="560"/>
                  </a:cubicBezTo>
                  <a:cubicBezTo>
                    <a:pt x="621" y="560"/>
                    <a:pt x="672" y="482"/>
                    <a:pt x="704" y="409"/>
                  </a:cubicBezTo>
                  <a:cubicBezTo>
                    <a:pt x="744" y="311"/>
                    <a:pt x="782" y="146"/>
                    <a:pt x="782" y="87"/>
                  </a:cubicBezTo>
                  <a:cubicBezTo>
                    <a:pt x="782" y="20"/>
                    <a:pt x="750" y="0"/>
                    <a:pt x="728" y="0"/>
                  </a:cubicBezTo>
                  <a:cubicBezTo>
                    <a:pt x="699" y="0"/>
                    <a:pt x="669" y="31"/>
                    <a:pt x="669" y="59"/>
                  </a:cubicBezTo>
                  <a:cubicBezTo>
                    <a:pt x="669" y="76"/>
                    <a:pt x="677" y="84"/>
                    <a:pt x="688" y="92"/>
                  </a:cubicBezTo>
                  <a:cubicBezTo>
                    <a:pt x="702" y="106"/>
                    <a:pt x="731" y="137"/>
                    <a:pt x="731" y="199"/>
                  </a:cubicBezTo>
                  <a:cubicBezTo>
                    <a:pt x="731" y="241"/>
                    <a:pt x="696" y="361"/>
                    <a:pt x="667" y="423"/>
                  </a:cubicBezTo>
                  <a:cubicBezTo>
                    <a:pt x="635" y="490"/>
                    <a:pt x="594" y="532"/>
                    <a:pt x="536" y="532"/>
                  </a:cubicBezTo>
                  <a:cubicBezTo>
                    <a:pt x="479" y="532"/>
                    <a:pt x="450" y="496"/>
                    <a:pt x="450" y="426"/>
                  </a:cubicBezTo>
                  <a:cubicBezTo>
                    <a:pt x="450" y="392"/>
                    <a:pt x="458" y="353"/>
                    <a:pt x="461" y="33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 name="Freeform 15">
              <a:extLst>
                <a:ext uri="{FF2B5EF4-FFF2-40B4-BE49-F238E27FC236}">
                  <a16:creationId xmlns:a16="http://schemas.microsoft.com/office/drawing/2014/main" id="{445EA28A-7B7F-974F-927B-E6EBCC8FF056}"/>
                </a:ext>
              </a:extLst>
            </p:cNvPr>
            <p:cNvSpPr/>
            <p:nvPr/>
          </p:nvSpPr>
          <p:spPr>
            <a:xfrm>
              <a:off x="2436840" y="2304720"/>
              <a:ext cx="99000" cy="443159"/>
            </a:xfrm>
            <a:custGeom>
              <a:avLst/>
              <a:gdLst/>
              <a:ahLst/>
              <a:cxnLst>
                <a:cxn ang="3cd4">
                  <a:pos x="hc" y="t"/>
                </a:cxn>
                <a:cxn ang="cd2">
                  <a:pos x="l" y="vc"/>
                </a:cxn>
                <a:cxn ang="cd4">
                  <a:pos x="hc" y="b"/>
                </a:cxn>
                <a:cxn ang="0">
                  <a:pos x="r" y="vc"/>
                </a:cxn>
              </a:cxnLst>
              <a:rect l="l" t="t" r="r" b="b"/>
              <a:pathLst>
                <a:path w="276" h="1232">
                  <a:moveTo>
                    <a:pt x="276" y="616"/>
                  </a:moveTo>
                  <a:cubicBezTo>
                    <a:pt x="276" y="521"/>
                    <a:pt x="262" y="372"/>
                    <a:pt x="198" y="232"/>
                  </a:cubicBezTo>
                  <a:cubicBezTo>
                    <a:pt x="126" y="81"/>
                    <a:pt x="24" y="0"/>
                    <a:pt x="11" y="0"/>
                  </a:cubicBezTo>
                  <a:cubicBezTo>
                    <a:pt x="5" y="0"/>
                    <a:pt x="0" y="6"/>
                    <a:pt x="0" y="11"/>
                  </a:cubicBezTo>
                  <a:cubicBezTo>
                    <a:pt x="0" y="17"/>
                    <a:pt x="0" y="20"/>
                    <a:pt x="21" y="42"/>
                  </a:cubicBezTo>
                  <a:cubicBezTo>
                    <a:pt x="139" y="162"/>
                    <a:pt x="206" y="358"/>
                    <a:pt x="206" y="616"/>
                  </a:cubicBezTo>
                  <a:cubicBezTo>
                    <a:pt x="206" y="826"/>
                    <a:pt x="163" y="1044"/>
                    <a:pt x="16" y="1198"/>
                  </a:cubicBezTo>
                  <a:cubicBezTo>
                    <a:pt x="0" y="1215"/>
                    <a:pt x="0" y="1218"/>
                    <a:pt x="0" y="1221"/>
                  </a:cubicBezTo>
                  <a:cubicBezTo>
                    <a:pt x="0" y="1229"/>
                    <a:pt x="5" y="1232"/>
                    <a:pt x="11" y="1232"/>
                  </a:cubicBezTo>
                  <a:cubicBezTo>
                    <a:pt x="24" y="1232"/>
                    <a:pt x="131" y="1148"/>
                    <a:pt x="201" y="991"/>
                  </a:cubicBezTo>
                  <a:cubicBezTo>
                    <a:pt x="262" y="857"/>
                    <a:pt x="276" y="720"/>
                    <a:pt x="276" y="6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 name="Freeform 16">
              <a:extLst>
                <a:ext uri="{FF2B5EF4-FFF2-40B4-BE49-F238E27FC236}">
                  <a16:creationId xmlns:a16="http://schemas.microsoft.com/office/drawing/2014/main" id="{DD82CDC2-E17B-D64E-95B7-A243A62A320D}"/>
                </a:ext>
              </a:extLst>
            </p:cNvPr>
            <p:cNvSpPr/>
            <p:nvPr/>
          </p:nvSpPr>
          <p:spPr>
            <a:xfrm>
              <a:off x="2717280" y="2473920"/>
              <a:ext cx="282240" cy="104400"/>
            </a:xfrm>
            <a:custGeom>
              <a:avLst/>
              <a:gdLst/>
              <a:ahLst/>
              <a:cxnLst>
                <a:cxn ang="3cd4">
                  <a:pos x="hc" y="t"/>
                </a:cxn>
                <a:cxn ang="cd2">
                  <a:pos x="l" y="vc"/>
                </a:cxn>
                <a:cxn ang="cd4">
                  <a:pos x="hc" y="b"/>
                </a:cxn>
                <a:cxn ang="0">
                  <a:pos x="r" y="vc"/>
                </a:cxn>
              </a:cxnLst>
              <a:rect l="l" t="t" r="r" b="b"/>
              <a:pathLst>
                <a:path w="785" h="291">
                  <a:moveTo>
                    <a:pt x="744" y="50"/>
                  </a:moveTo>
                  <a:cubicBezTo>
                    <a:pt x="763" y="50"/>
                    <a:pt x="785" y="50"/>
                    <a:pt x="785" y="25"/>
                  </a:cubicBezTo>
                  <a:cubicBezTo>
                    <a:pt x="785" y="0"/>
                    <a:pt x="763" y="0"/>
                    <a:pt x="747" y="0"/>
                  </a:cubicBezTo>
                  <a:lnTo>
                    <a:pt x="40" y="0"/>
                  </a:lnTo>
                  <a:cubicBezTo>
                    <a:pt x="21" y="0"/>
                    <a:pt x="0" y="0"/>
                    <a:pt x="0" y="25"/>
                  </a:cubicBezTo>
                  <a:cubicBezTo>
                    <a:pt x="0" y="50"/>
                    <a:pt x="21" y="50"/>
                    <a:pt x="40" y="50"/>
                  </a:cubicBezTo>
                  <a:close/>
                  <a:moveTo>
                    <a:pt x="747" y="291"/>
                  </a:moveTo>
                  <a:cubicBezTo>
                    <a:pt x="763" y="291"/>
                    <a:pt x="785" y="291"/>
                    <a:pt x="785" y="266"/>
                  </a:cubicBezTo>
                  <a:cubicBezTo>
                    <a:pt x="785" y="241"/>
                    <a:pt x="763" y="241"/>
                    <a:pt x="744" y="241"/>
                  </a:cubicBezTo>
                  <a:lnTo>
                    <a:pt x="40" y="241"/>
                  </a:lnTo>
                  <a:cubicBezTo>
                    <a:pt x="21" y="241"/>
                    <a:pt x="0" y="241"/>
                    <a:pt x="0" y="266"/>
                  </a:cubicBezTo>
                  <a:cubicBezTo>
                    <a:pt x="0" y="291"/>
                    <a:pt x="21" y="291"/>
                    <a:pt x="40" y="29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8" name="Freeform 17">
              <a:extLst>
                <a:ext uri="{FF2B5EF4-FFF2-40B4-BE49-F238E27FC236}">
                  <a16:creationId xmlns:a16="http://schemas.microsoft.com/office/drawing/2014/main" id="{6C0A13B7-F427-E04A-9F5A-9D0525D783F4}"/>
                </a:ext>
              </a:extLst>
            </p:cNvPr>
            <p:cNvSpPr/>
            <p:nvPr/>
          </p:nvSpPr>
          <p:spPr>
            <a:xfrm>
              <a:off x="3228480" y="2041560"/>
              <a:ext cx="140400" cy="295920"/>
            </a:xfrm>
            <a:custGeom>
              <a:avLst/>
              <a:gdLst/>
              <a:ahLst/>
              <a:cxnLst>
                <a:cxn ang="3cd4">
                  <a:pos x="hc" y="t"/>
                </a:cxn>
                <a:cxn ang="cd2">
                  <a:pos x="l" y="vc"/>
                </a:cxn>
                <a:cxn ang="cd4">
                  <a:pos x="hc" y="b"/>
                </a:cxn>
                <a:cxn ang="0">
                  <a:pos x="r" y="vc"/>
                </a:cxn>
              </a:cxnLst>
              <a:rect l="l" t="t" r="r" b="b"/>
              <a:pathLst>
                <a:path w="391" h="823">
                  <a:moveTo>
                    <a:pt x="244" y="31"/>
                  </a:moveTo>
                  <a:cubicBezTo>
                    <a:pt x="244" y="3"/>
                    <a:pt x="244" y="0"/>
                    <a:pt x="214" y="0"/>
                  </a:cubicBezTo>
                  <a:cubicBezTo>
                    <a:pt x="142" y="78"/>
                    <a:pt x="37" y="78"/>
                    <a:pt x="0" y="78"/>
                  </a:cubicBezTo>
                  <a:lnTo>
                    <a:pt x="0" y="118"/>
                  </a:lnTo>
                  <a:cubicBezTo>
                    <a:pt x="24" y="118"/>
                    <a:pt x="94" y="118"/>
                    <a:pt x="155" y="84"/>
                  </a:cubicBezTo>
                  <a:lnTo>
                    <a:pt x="155" y="725"/>
                  </a:lnTo>
                  <a:cubicBezTo>
                    <a:pt x="155" y="770"/>
                    <a:pt x="153" y="784"/>
                    <a:pt x="46" y="784"/>
                  </a:cubicBezTo>
                  <a:lnTo>
                    <a:pt x="8" y="784"/>
                  </a:lnTo>
                  <a:lnTo>
                    <a:pt x="8" y="823"/>
                  </a:lnTo>
                  <a:cubicBezTo>
                    <a:pt x="48" y="818"/>
                    <a:pt x="153" y="818"/>
                    <a:pt x="198" y="818"/>
                  </a:cubicBezTo>
                  <a:cubicBezTo>
                    <a:pt x="246" y="818"/>
                    <a:pt x="348" y="818"/>
                    <a:pt x="391" y="823"/>
                  </a:cubicBezTo>
                  <a:lnTo>
                    <a:pt x="391" y="784"/>
                  </a:lnTo>
                  <a:lnTo>
                    <a:pt x="353" y="784"/>
                  </a:lnTo>
                  <a:cubicBezTo>
                    <a:pt x="246" y="784"/>
                    <a:pt x="244" y="770"/>
                    <a:pt x="244" y="72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9" name="Freeform 18">
              <a:extLst>
                <a:ext uri="{FF2B5EF4-FFF2-40B4-BE49-F238E27FC236}">
                  <a16:creationId xmlns:a16="http://schemas.microsoft.com/office/drawing/2014/main" id="{2BDFC77D-91BA-D74F-803B-B2EF0E08D6AC}"/>
                </a:ext>
              </a:extLst>
            </p:cNvPr>
            <p:cNvSpPr/>
            <p:nvPr/>
          </p:nvSpPr>
          <p:spPr>
            <a:xfrm>
              <a:off x="3190680" y="2516040"/>
              <a:ext cx="212760" cy="18720"/>
            </a:xfrm>
            <a:custGeom>
              <a:avLst/>
              <a:gdLst/>
              <a:ahLst/>
              <a:cxnLst>
                <a:cxn ang="3cd4">
                  <a:pos x="hc" y="t"/>
                </a:cxn>
                <a:cxn ang="cd2">
                  <a:pos x="l" y="vc"/>
                </a:cxn>
                <a:cxn ang="cd4">
                  <a:pos x="hc" y="b"/>
                </a:cxn>
                <a:cxn ang="0">
                  <a:pos x="r" y="vc"/>
                </a:cxn>
              </a:cxnLst>
              <a:rect l="l" t="t" r="r" b="b"/>
              <a:pathLst>
                <a:path w="592" h="53">
                  <a:moveTo>
                    <a:pt x="295" y="53"/>
                  </a:moveTo>
                  <a:lnTo>
                    <a:pt x="0" y="53"/>
                  </a:lnTo>
                  <a:lnTo>
                    <a:pt x="0" y="0"/>
                  </a:lnTo>
                  <a:lnTo>
                    <a:pt x="592" y="0"/>
                  </a:lnTo>
                  <a:lnTo>
                    <a:pt x="592" y="53"/>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 name="Freeform 19">
              <a:extLst>
                <a:ext uri="{FF2B5EF4-FFF2-40B4-BE49-F238E27FC236}">
                  <a16:creationId xmlns:a16="http://schemas.microsoft.com/office/drawing/2014/main" id="{5A8178AF-0408-EE45-A0EE-170B9532B077}"/>
                </a:ext>
              </a:extLst>
            </p:cNvPr>
            <p:cNvSpPr/>
            <p:nvPr/>
          </p:nvSpPr>
          <p:spPr>
            <a:xfrm>
              <a:off x="3211920" y="2645280"/>
              <a:ext cx="169200" cy="295920"/>
            </a:xfrm>
            <a:custGeom>
              <a:avLst/>
              <a:gdLst/>
              <a:ahLst/>
              <a:cxnLst>
                <a:cxn ang="3cd4">
                  <a:pos x="hc" y="t"/>
                </a:cxn>
                <a:cxn ang="cd2">
                  <a:pos x="l" y="vc"/>
                </a:cxn>
                <a:cxn ang="cd4">
                  <a:pos x="hc" y="b"/>
                </a:cxn>
                <a:cxn ang="0">
                  <a:pos x="r" y="vc"/>
                </a:cxn>
              </a:cxnLst>
              <a:rect l="l" t="t" r="r" b="b"/>
              <a:pathLst>
                <a:path w="471" h="823">
                  <a:moveTo>
                    <a:pt x="91" y="728"/>
                  </a:moveTo>
                  <a:lnTo>
                    <a:pt x="217" y="599"/>
                  </a:lnTo>
                  <a:cubicBezTo>
                    <a:pt x="402" y="428"/>
                    <a:pt x="471" y="364"/>
                    <a:pt x="471" y="241"/>
                  </a:cubicBezTo>
                  <a:cubicBezTo>
                    <a:pt x="471" y="98"/>
                    <a:pt x="367" y="0"/>
                    <a:pt x="222" y="0"/>
                  </a:cubicBezTo>
                  <a:cubicBezTo>
                    <a:pt x="88" y="0"/>
                    <a:pt x="0" y="115"/>
                    <a:pt x="0" y="224"/>
                  </a:cubicBezTo>
                  <a:cubicBezTo>
                    <a:pt x="0" y="291"/>
                    <a:pt x="59" y="291"/>
                    <a:pt x="62" y="291"/>
                  </a:cubicBezTo>
                  <a:cubicBezTo>
                    <a:pt x="83" y="291"/>
                    <a:pt x="123" y="277"/>
                    <a:pt x="123" y="227"/>
                  </a:cubicBezTo>
                  <a:cubicBezTo>
                    <a:pt x="123" y="196"/>
                    <a:pt x="102" y="162"/>
                    <a:pt x="62" y="162"/>
                  </a:cubicBezTo>
                  <a:cubicBezTo>
                    <a:pt x="51" y="162"/>
                    <a:pt x="51" y="162"/>
                    <a:pt x="46" y="165"/>
                  </a:cubicBezTo>
                  <a:cubicBezTo>
                    <a:pt x="72" y="84"/>
                    <a:pt x="137" y="39"/>
                    <a:pt x="206" y="39"/>
                  </a:cubicBezTo>
                  <a:cubicBezTo>
                    <a:pt x="313" y="39"/>
                    <a:pt x="364" y="137"/>
                    <a:pt x="364" y="241"/>
                  </a:cubicBezTo>
                  <a:cubicBezTo>
                    <a:pt x="364" y="339"/>
                    <a:pt x="305" y="437"/>
                    <a:pt x="241" y="512"/>
                  </a:cubicBezTo>
                  <a:lnTo>
                    <a:pt x="13" y="776"/>
                  </a:lnTo>
                  <a:cubicBezTo>
                    <a:pt x="0" y="790"/>
                    <a:pt x="0" y="792"/>
                    <a:pt x="0" y="823"/>
                  </a:cubicBezTo>
                  <a:lnTo>
                    <a:pt x="439" y="823"/>
                  </a:lnTo>
                  <a:lnTo>
                    <a:pt x="471" y="608"/>
                  </a:lnTo>
                  <a:lnTo>
                    <a:pt x="442" y="608"/>
                  </a:lnTo>
                  <a:cubicBezTo>
                    <a:pt x="436" y="644"/>
                    <a:pt x="428" y="700"/>
                    <a:pt x="418" y="717"/>
                  </a:cubicBezTo>
                  <a:cubicBezTo>
                    <a:pt x="407" y="728"/>
                    <a:pt x="329" y="728"/>
                    <a:pt x="305" y="72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 name="Freeform 20">
              <a:extLst>
                <a:ext uri="{FF2B5EF4-FFF2-40B4-BE49-F238E27FC236}">
                  <a16:creationId xmlns:a16="http://schemas.microsoft.com/office/drawing/2014/main" id="{70AD3AE2-D9C3-664C-95D6-34C17D3DBC9D}"/>
                </a:ext>
              </a:extLst>
            </p:cNvPr>
            <p:cNvSpPr/>
            <p:nvPr/>
          </p:nvSpPr>
          <p:spPr>
            <a:xfrm>
              <a:off x="3600360" y="2127240"/>
              <a:ext cx="161640" cy="797040"/>
            </a:xfrm>
            <a:custGeom>
              <a:avLst/>
              <a:gdLst/>
              <a:ahLst/>
              <a:cxnLst>
                <a:cxn ang="3cd4">
                  <a:pos x="hc" y="t"/>
                </a:cxn>
                <a:cxn ang="cd2">
                  <a:pos x="l" y="vc"/>
                </a:cxn>
                <a:cxn ang="cd4">
                  <a:pos x="hc" y="b"/>
                </a:cxn>
                <a:cxn ang="0">
                  <a:pos x="r" y="vc"/>
                </a:cxn>
              </a:cxnLst>
              <a:rect l="l" t="t" r="r" b="b"/>
              <a:pathLst>
                <a:path w="450" h="2215">
                  <a:moveTo>
                    <a:pt x="396" y="2203"/>
                  </a:moveTo>
                  <a:cubicBezTo>
                    <a:pt x="399" y="2203"/>
                    <a:pt x="410" y="2215"/>
                    <a:pt x="410" y="2215"/>
                  </a:cubicBezTo>
                  <a:lnTo>
                    <a:pt x="436" y="2215"/>
                  </a:lnTo>
                  <a:cubicBezTo>
                    <a:pt x="439" y="2215"/>
                    <a:pt x="450" y="2215"/>
                    <a:pt x="450" y="2203"/>
                  </a:cubicBezTo>
                  <a:cubicBezTo>
                    <a:pt x="450" y="2198"/>
                    <a:pt x="447" y="2195"/>
                    <a:pt x="444" y="2192"/>
                  </a:cubicBezTo>
                  <a:cubicBezTo>
                    <a:pt x="402" y="2147"/>
                    <a:pt x="337" y="2080"/>
                    <a:pt x="265" y="1946"/>
                  </a:cubicBezTo>
                  <a:cubicBezTo>
                    <a:pt x="137" y="1708"/>
                    <a:pt x="91" y="1403"/>
                    <a:pt x="91" y="1109"/>
                  </a:cubicBezTo>
                  <a:cubicBezTo>
                    <a:pt x="91" y="563"/>
                    <a:pt x="238" y="241"/>
                    <a:pt x="447" y="22"/>
                  </a:cubicBezTo>
                  <a:cubicBezTo>
                    <a:pt x="450" y="20"/>
                    <a:pt x="450" y="14"/>
                    <a:pt x="450" y="11"/>
                  </a:cubicBezTo>
                  <a:cubicBezTo>
                    <a:pt x="450" y="0"/>
                    <a:pt x="442" y="0"/>
                    <a:pt x="428" y="0"/>
                  </a:cubicBezTo>
                  <a:cubicBezTo>
                    <a:pt x="412" y="0"/>
                    <a:pt x="410" y="0"/>
                    <a:pt x="399" y="11"/>
                  </a:cubicBezTo>
                  <a:cubicBezTo>
                    <a:pt x="287" y="112"/>
                    <a:pt x="161" y="283"/>
                    <a:pt x="78" y="543"/>
                  </a:cubicBezTo>
                  <a:cubicBezTo>
                    <a:pt x="27" y="706"/>
                    <a:pt x="0" y="902"/>
                    <a:pt x="0" y="1106"/>
                  </a:cubicBezTo>
                  <a:cubicBezTo>
                    <a:pt x="0" y="1400"/>
                    <a:pt x="51" y="1730"/>
                    <a:pt x="236" y="2016"/>
                  </a:cubicBezTo>
                  <a:cubicBezTo>
                    <a:pt x="268" y="2063"/>
                    <a:pt x="313" y="2114"/>
                    <a:pt x="313" y="2114"/>
                  </a:cubicBezTo>
                  <a:cubicBezTo>
                    <a:pt x="324" y="2131"/>
                    <a:pt x="340" y="2150"/>
                    <a:pt x="351" y="21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2" name="Freeform 21">
              <a:extLst>
                <a:ext uri="{FF2B5EF4-FFF2-40B4-BE49-F238E27FC236}">
                  <a16:creationId xmlns:a16="http://schemas.microsoft.com/office/drawing/2014/main" id="{8874E1DE-B52E-2B42-B2BB-34B840CDBA22}"/>
                </a:ext>
              </a:extLst>
            </p:cNvPr>
            <p:cNvSpPr/>
            <p:nvPr/>
          </p:nvSpPr>
          <p:spPr>
            <a:xfrm>
              <a:off x="3789360" y="2440800"/>
              <a:ext cx="173160" cy="201240"/>
            </a:xfrm>
            <a:custGeom>
              <a:avLst/>
              <a:gdLst/>
              <a:ahLst/>
              <a:cxnLst>
                <a:cxn ang="3cd4">
                  <a:pos x="hc" y="t"/>
                </a:cxn>
                <a:cxn ang="cd2">
                  <a:pos x="l" y="vc"/>
                </a:cxn>
                <a:cxn ang="cd4">
                  <a:pos x="hc" y="b"/>
                </a:cxn>
                <a:cxn ang="0">
                  <a:pos x="r" y="vc"/>
                </a:cxn>
              </a:cxnLst>
              <a:rect l="l" t="t" r="r" b="b"/>
              <a:pathLst>
                <a:path w="482" h="560">
                  <a:moveTo>
                    <a:pt x="70" y="473"/>
                  </a:moveTo>
                  <a:cubicBezTo>
                    <a:pt x="67" y="493"/>
                    <a:pt x="59" y="521"/>
                    <a:pt x="59" y="526"/>
                  </a:cubicBezTo>
                  <a:cubicBezTo>
                    <a:pt x="59" y="549"/>
                    <a:pt x="75" y="560"/>
                    <a:pt x="94" y="560"/>
                  </a:cubicBezTo>
                  <a:cubicBezTo>
                    <a:pt x="107" y="560"/>
                    <a:pt x="129" y="549"/>
                    <a:pt x="137" y="526"/>
                  </a:cubicBezTo>
                  <a:cubicBezTo>
                    <a:pt x="139" y="521"/>
                    <a:pt x="179" y="353"/>
                    <a:pt x="185" y="330"/>
                  </a:cubicBezTo>
                  <a:cubicBezTo>
                    <a:pt x="193" y="288"/>
                    <a:pt x="214" y="202"/>
                    <a:pt x="222" y="168"/>
                  </a:cubicBezTo>
                  <a:cubicBezTo>
                    <a:pt x="228" y="154"/>
                    <a:pt x="260" y="95"/>
                    <a:pt x="289" y="67"/>
                  </a:cubicBezTo>
                  <a:cubicBezTo>
                    <a:pt x="297" y="59"/>
                    <a:pt x="332" y="28"/>
                    <a:pt x="383" y="28"/>
                  </a:cubicBezTo>
                  <a:cubicBezTo>
                    <a:pt x="415" y="28"/>
                    <a:pt x="431" y="42"/>
                    <a:pt x="434" y="42"/>
                  </a:cubicBezTo>
                  <a:cubicBezTo>
                    <a:pt x="396" y="48"/>
                    <a:pt x="372" y="78"/>
                    <a:pt x="372" y="109"/>
                  </a:cubicBezTo>
                  <a:cubicBezTo>
                    <a:pt x="372" y="129"/>
                    <a:pt x="386" y="154"/>
                    <a:pt x="418" y="154"/>
                  </a:cubicBezTo>
                  <a:cubicBezTo>
                    <a:pt x="447" y="154"/>
                    <a:pt x="482" y="126"/>
                    <a:pt x="482" y="81"/>
                  </a:cubicBezTo>
                  <a:cubicBezTo>
                    <a:pt x="482" y="36"/>
                    <a:pt x="444" y="0"/>
                    <a:pt x="383" y="0"/>
                  </a:cubicBezTo>
                  <a:cubicBezTo>
                    <a:pt x="305" y="0"/>
                    <a:pt x="254" y="62"/>
                    <a:pt x="233" y="95"/>
                  </a:cubicBezTo>
                  <a:cubicBezTo>
                    <a:pt x="222" y="39"/>
                    <a:pt x="179" y="0"/>
                    <a:pt x="123" y="0"/>
                  </a:cubicBezTo>
                  <a:cubicBezTo>
                    <a:pt x="70" y="0"/>
                    <a:pt x="48" y="48"/>
                    <a:pt x="37" y="70"/>
                  </a:cubicBezTo>
                  <a:cubicBezTo>
                    <a:pt x="16" y="112"/>
                    <a:pt x="0" y="188"/>
                    <a:pt x="0" y="190"/>
                  </a:cubicBezTo>
                  <a:cubicBezTo>
                    <a:pt x="0" y="202"/>
                    <a:pt x="11" y="202"/>
                    <a:pt x="13" y="202"/>
                  </a:cubicBezTo>
                  <a:cubicBezTo>
                    <a:pt x="27" y="202"/>
                    <a:pt x="27" y="202"/>
                    <a:pt x="35" y="174"/>
                  </a:cubicBezTo>
                  <a:cubicBezTo>
                    <a:pt x="54" y="87"/>
                    <a:pt x="78" y="28"/>
                    <a:pt x="120" y="28"/>
                  </a:cubicBezTo>
                  <a:cubicBezTo>
                    <a:pt x="142" y="28"/>
                    <a:pt x="158" y="36"/>
                    <a:pt x="158" y="84"/>
                  </a:cubicBezTo>
                  <a:cubicBezTo>
                    <a:pt x="158" y="109"/>
                    <a:pt x="153" y="123"/>
                    <a:pt x="139" y="18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3" name="Freeform 22">
              <a:extLst>
                <a:ext uri="{FF2B5EF4-FFF2-40B4-BE49-F238E27FC236}">
                  <a16:creationId xmlns:a16="http://schemas.microsoft.com/office/drawing/2014/main" id="{21967D0C-F929-6942-BE77-E9308390C3F6}"/>
                </a:ext>
              </a:extLst>
            </p:cNvPr>
            <p:cNvSpPr/>
            <p:nvPr/>
          </p:nvSpPr>
          <p:spPr>
            <a:xfrm>
              <a:off x="4096800" y="2378160"/>
              <a:ext cx="282240" cy="295920"/>
            </a:xfrm>
            <a:custGeom>
              <a:avLst/>
              <a:gdLst/>
              <a:ahLst/>
              <a:cxnLst>
                <a:cxn ang="3cd4">
                  <a:pos x="hc" y="t"/>
                </a:cxn>
                <a:cxn ang="cd2">
                  <a:pos x="l" y="vc"/>
                </a:cxn>
                <a:cxn ang="cd4">
                  <a:pos x="hc" y="b"/>
                </a:cxn>
                <a:cxn ang="0">
                  <a:pos x="r" y="vc"/>
                </a:cxn>
              </a:cxnLst>
              <a:rect l="l" t="t" r="r" b="b"/>
              <a:pathLst>
                <a:path w="785" h="823">
                  <a:moveTo>
                    <a:pt x="418" y="437"/>
                  </a:moveTo>
                  <a:lnTo>
                    <a:pt x="747" y="437"/>
                  </a:lnTo>
                  <a:cubicBezTo>
                    <a:pt x="763" y="437"/>
                    <a:pt x="785" y="437"/>
                    <a:pt x="785" y="412"/>
                  </a:cubicBezTo>
                  <a:cubicBezTo>
                    <a:pt x="785" y="386"/>
                    <a:pt x="763" y="386"/>
                    <a:pt x="747" y="386"/>
                  </a:cubicBezTo>
                  <a:lnTo>
                    <a:pt x="418" y="386"/>
                  </a:lnTo>
                  <a:lnTo>
                    <a:pt x="418" y="42"/>
                  </a:lnTo>
                  <a:cubicBezTo>
                    <a:pt x="418" y="22"/>
                    <a:pt x="418" y="0"/>
                    <a:pt x="394" y="0"/>
                  </a:cubicBezTo>
                  <a:cubicBezTo>
                    <a:pt x="370" y="0"/>
                    <a:pt x="370" y="22"/>
                    <a:pt x="370" y="42"/>
                  </a:cubicBezTo>
                  <a:lnTo>
                    <a:pt x="370" y="386"/>
                  </a:lnTo>
                  <a:lnTo>
                    <a:pt x="40" y="386"/>
                  </a:lnTo>
                  <a:cubicBezTo>
                    <a:pt x="21" y="386"/>
                    <a:pt x="0" y="386"/>
                    <a:pt x="0" y="412"/>
                  </a:cubicBezTo>
                  <a:cubicBezTo>
                    <a:pt x="0" y="437"/>
                    <a:pt x="21" y="437"/>
                    <a:pt x="40" y="437"/>
                  </a:cubicBezTo>
                  <a:lnTo>
                    <a:pt x="370" y="437"/>
                  </a:lnTo>
                  <a:lnTo>
                    <a:pt x="370" y="781"/>
                  </a:lnTo>
                  <a:cubicBezTo>
                    <a:pt x="370" y="798"/>
                    <a:pt x="370" y="823"/>
                    <a:pt x="394" y="823"/>
                  </a:cubicBezTo>
                  <a:cubicBezTo>
                    <a:pt x="418" y="823"/>
                    <a:pt x="418" y="798"/>
                    <a:pt x="418" y="78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4" name="Freeform 23">
              <a:extLst>
                <a:ext uri="{FF2B5EF4-FFF2-40B4-BE49-F238E27FC236}">
                  <a16:creationId xmlns:a16="http://schemas.microsoft.com/office/drawing/2014/main" id="{FE8743A5-1BE5-EA40-A32D-D7ED3FDE5725}"/>
                </a:ext>
              </a:extLst>
            </p:cNvPr>
            <p:cNvSpPr/>
            <p:nvPr/>
          </p:nvSpPr>
          <p:spPr>
            <a:xfrm>
              <a:off x="4502520" y="2440800"/>
              <a:ext cx="223200" cy="291960"/>
            </a:xfrm>
            <a:custGeom>
              <a:avLst/>
              <a:gdLst/>
              <a:ahLst/>
              <a:cxnLst>
                <a:cxn ang="3cd4">
                  <a:pos x="hc" y="t"/>
                </a:cxn>
                <a:cxn ang="cd2">
                  <a:pos x="l" y="vc"/>
                </a:cxn>
                <a:cxn ang="cd4">
                  <a:pos x="hc" y="b"/>
                </a:cxn>
                <a:cxn ang="0">
                  <a:pos x="r" y="vc"/>
                </a:cxn>
              </a:cxnLst>
              <a:rect l="l" t="t" r="r" b="b"/>
              <a:pathLst>
                <a:path w="621" h="812">
                  <a:moveTo>
                    <a:pt x="27" y="232"/>
                  </a:moveTo>
                  <a:cubicBezTo>
                    <a:pt x="72" y="90"/>
                    <a:pt x="201" y="90"/>
                    <a:pt x="214" y="90"/>
                  </a:cubicBezTo>
                  <a:cubicBezTo>
                    <a:pt x="394" y="90"/>
                    <a:pt x="407" y="305"/>
                    <a:pt x="407" y="403"/>
                  </a:cubicBezTo>
                  <a:cubicBezTo>
                    <a:pt x="407" y="479"/>
                    <a:pt x="402" y="498"/>
                    <a:pt x="391" y="524"/>
                  </a:cubicBezTo>
                  <a:cubicBezTo>
                    <a:pt x="367" y="613"/>
                    <a:pt x="332" y="756"/>
                    <a:pt x="332" y="790"/>
                  </a:cubicBezTo>
                  <a:cubicBezTo>
                    <a:pt x="332" y="804"/>
                    <a:pt x="337" y="812"/>
                    <a:pt x="345" y="812"/>
                  </a:cubicBezTo>
                  <a:cubicBezTo>
                    <a:pt x="361" y="812"/>
                    <a:pt x="372" y="784"/>
                    <a:pt x="383" y="736"/>
                  </a:cubicBezTo>
                  <a:cubicBezTo>
                    <a:pt x="412" y="633"/>
                    <a:pt x="423" y="563"/>
                    <a:pt x="428" y="524"/>
                  </a:cubicBezTo>
                  <a:cubicBezTo>
                    <a:pt x="431" y="510"/>
                    <a:pt x="431" y="493"/>
                    <a:pt x="436" y="476"/>
                  </a:cubicBezTo>
                  <a:cubicBezTo>
                    <a:pt x="474" y="356"/>
                    <a:pt x="552" y="171"/>
                    <a:pt x="597" y="73"/>
                  </a:cubicBezTo>
                  <a:cubicBezTo>
                    <a:pt x="605" y="59"/>
                    <a:pt x="621" y="31"/>
                    <a:pt x="621" y="25"/>
                  </a:cubicBezTo>
                  <a:cubicBezTo>
                    <a:pt x="621" y="14"/>
                    <a:pt x="608" y="14"/>
                    <a:pt x="605" y="14"/>
                  </a:cubicBezTo>
                  <a:cubicBezTo>
                    <a:pt x="602" y="14"/>
                    <a:pt x="594" y="14"/>
                    <a:pt x="592" y="22"/>
                  </a:cubicBezTo>
                  <a:cubicBezTo>
                    <a:pt x="530" y="140"/>
                    <a:pt x="482" y="263"/>
                    <a:pt x="436" y="386"/>
                  </a:cubicBezTo>
                  <a:cubicBezTo>
                    <a:pt x="434" y="350"/>
                    <a:pt x="434" y="255"/>
                    <a:pt x="388" y="134"/>
                  </a:cubicBezTo>
                  <a:cubicBezTo>
                    <a:pt x="359" y="62"/>
                    <a:pt x="311" y="0"/>
                    <a:pt x="230" y="0"/>
                  </a:cubicBezTo>
                  <a:cubicBezTo>
                    <a:pt x="83" y="0"/>
                    <a:pt x="0" y="188"/>
                    <a:pt x="0" y="227"/>
                  </a:cubicBezTo>
                  <a:cubicBezTo>
                    <a:pt x="0" y="238"/>
                    <a:pt x="11" y="238"/>
                    <a:pt x="21" y="23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5" name="Freeform 24">
              <a:extLst>
                <a:ext uri="{FF2B5EF4-FFF2-40B4-BE49-F238E27FC236}">
                  <a16:creationId xmlns:a16="http://schemas.microsoft.com/office/drawing/2014/main" id="{3E87CC64-CC85-B842-8C48-C45A779A1256}"/>
                </a:ext>
              </a:extLst>
            </p:cNvPr>
            <p:cNvSpPr/>
            <p:nvPr/>
          </p:nvSpPr>
          <p:spPr>
            <a:xfrm>
              <a:off x="4821840" y="2440800"/>
              <a:ext cx="331200" cy="196200"/>
            </a:xfrm>
            <a:custGeom>
              <a:avLst/>
              <a:gdLst/>
              <a:ahLst/>
              <a:cxnLst>
                <a:cxn ang="3cd4">
                  <a:pos x="hc" y="t"/>
                </a:cxn>
                <a:cxn ang="cd2">
                  <a:pos x="l" y="vc"/>
                </a:cxn>
                <a:cxn ang="cd4">
                  <a:pos x="hc" y="b"/>
                </a:cxn>
                <a:cxn ang="0">
                  <a:pos x="r" y="vc"/>
                </a:cxn>
              </a:cxnLst>
              <a:rect l="l" t="t" r="r" b="b"/>
              <a:pathLst>
                <a:path w="921" h="546">
                  <a:moveTo>
                    <a:pt x="91" y="120"/>
                  </a:moveTo>
                  <a:lnTo>
                    <a:pt x="91" y="454"/>
                  </a:lnTo>
                  <a:cubicBezTo>
                    <a:pt x="91" y="507"/>
                    <a:pt x="78" y="507"/>
                    <a:pt x="0" y="507"/>
                  </a:cubicBezTo>
                  <a:lnTo>
                    <a:pt x="0" y="546"/>
                  </a:lnTo>
                  <a:cubicBezTo>
                    <a:pt x="40" y="546"/>
                    <a:pt x="102" y="543"/>
                    <a:pt x="134" y="543"/>
                  </a:cubicBezTo>
                  <a:cubicBezTo>
                    <a:pt x="163" y="543"/>
                    <a:pt x="225" y="546"/>
                    <a:pt x="265" y="546"/>
                  </a:cubicBezTo>
                  <a:lnTo>
                    <a:pt x="265" y="507"/>
                  </a:lnTo>
                  <a:cubicBezTo>
                    <a:pt x="187" y="507"/>
                    <a:pt x="174" y="507"/>
                    <a:pt x="174" y="454"/>
                  </a:cubicBezTo>
                  <a:lnTo>
                    <a:pt x="174" y="224"/>
                  </a:lnTo>
                  <a:cubicBezTo>
                    <a:pt x="174" y="95"/>
                    <a:pt x="257" y="28"/>
                    <a:pt x="332" y="28"/>
                  </a:cubicBezTo>
                  <a:cubicBezTo>
                    <a:pt x="407" y="28"/>
                    <a:pt x="420" y="95"/>
                    <a:pt x="420" y="165"/>
                  </a:cubicBezTo>
                  <a:lnTo>
                    <a:pt x="420" y="454"/>
                  </a:lnTo>
                  <a:cubicBezTo>
                    <a:pt x="420" y="507"/>
                    <a:pt x="407" y="507"/>
                    <a:pt x="327" y="507"/>
                  </a:cubicBezTo>
                  <a:lnTo>
                    <a:pt x="327" y="546"/>
                  </a:lnTo>
                  <a:cubicBezTo>
                    <a:pt x="370" y="546"/>
                    <a:pt x="428" y="543"/>
                    <a:pt x="461" y="543"/>
                  </a:cubicBezTo>
                  <a:cubicBezTo>
                    <a:pt x="493" y="543"/>
                    <a:pt x="554" y="546"/>
                    <a:pt x="594" y="546"/>
                  </a:cubicBezTo>
                  <a:lnTo>
                    <a:pt x="594" y="507"/>
                  </a:lnTo>
                  <a:cubicBezTo>
                    <a:pt x="514" y="507"/>
                    <a:pt x="501" y="507"/>
                    <a:pt x="501" y="454"/>
                  </a:cubicBezTo>
                  <a:lnTo>
                    <a:pt x="501" y="224"/>
                  </a:lnTo>
                  <a:cubicBezTo>
                    <a:pt x="501" y="95"/>
                    <a:pt x="586" y="28"/>
                    <a:pt x="661" y="28"/>
                  </a:cubicBezTo>
                  <a:cubicBezTo>
                    <a:pt x="734" y="28"/>
                    <a:pt x="747" y="95"/>
                    <a:pt x="747" y="165"/>
                  </a:cubicBezTo>
                  <a:lnTo>
                    <a:pt x="747" y="454"/>
                  </a:lnTo>
                  <a:cubicBezTo>
                    <a:pt x="747" y="507"/>
                    <a:pt x="734" y="507"/>
                    <a:pt x="656" y="507"/>
                  </a:cubicBezTo>
                  <a:lnTo>
                    <a:pt x="656" y="546"/>
                  </a:lnTo>
                  <a:cubicBezTo>
                    <a:pt x="696" y="546"/>
                    <a:pt x="758" y="543"/>
                    <a:pt x="790" y="543"/>
                  </a:cubicBezTo>
                  <a:cubicBezTo>
                    <a:pt x="819" y="543"/>
                    <a:pt x="881" y="546"/>
                    <a:pt x="921" y="546"/>
                  </a:cubicBezTo>
                  <a:lnTo>
                    <a:pt x="921" y="507"/>
                  </a:lnTo>
                  <a:cubicBezTo>
                    <a:pt x="860" y="507"/>
                    <a:pt x="830" y="507"/>
                    <a:pt x="830" y="470"/>
                  </a:cubicBezTo>
                  <a:lnTo>
                    <a:pt x="830" y="235"/>
                  </a:lnTo>
                  <a:cubicBezTo>
                    <a:pt x="830" y="129"/>
                    <a:pt x="830" y="90"/>
                    <a:pt x="793" y="45"/>
                  </a:cubicBezTo>
                  <a:cubicBezTo>
                    <a:pt x="777" y="25"/>
                    <a:pt x="736" y="0"/>
                    <a:pt x="669" y="0"/>
                  </a:cubicBezTo>
                  <a:cubicBezTo>
                    <a:pt x="570" y="0"/>
                    <a:pt x="517" y="73"/>
                    <a:pt x="498" y="120"/>
                  </a:cubicBezTo>
                  <a:cubicBezTo>
                    <a:pt x="482" y="14"/>
                    <a:pt x="394" y="0"/>
                    <a:pt x="340" y="0"/>
                  </a:cubicBezTo>
                  <a:cubicBezTo>
                    <a:pt x="254" y="0"/>
                    <a:pt x="198" y="53"/>
                    <a:pt x="166" y="129"/>
                  </a:cubicBezTo>
                  <a:lnTo>
                    <a:pt x="166" y="0"/>
                  </a:lnTo>
                  <a:lnTo>
                    <a:pt x="0" y="14"/>
                  </a:lnTo>
                  <a:lnTo>
                    <a:pt x="0" y="53"/>
                  </a:lnTo>
                  <a:cubicBezTo>
                    <a:pt x="83" y="53"/>
                    <a:pt x="91" y="62"/>
                    <a:pt x="91" y="12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6" name="Freeform 25">
              <a:extLst>
                <a:ext uri="{FF2B5EF4-FFF2-40B4-BE49-F238E27FC236}">
                  <a16:creationId xmlns:a16="http://schemas.microsoft.com/office/drawing/2014/main" id="{25AEE62A-B4AC-D348-B5B3-09E271A670E2}"/>
                </a:ext>
              </a:extLst>
            </p:cNvPr>
            <p:cNvSpPr/>
            <p:nvPr/>
          </p:nvSpPr>
          <p:spPr>
            <a:xfrm>
              <a:off x="5177520" y="2437560"/>
              <a:ext cx="191520" cy="204120"/>
            </a:xfrm>
            <a:custGeom>
              <a:avLst/>
              <a:gdLst/>
              <a:ahLst/>
              <a:cxnLst>
                <a:cxn ang="3cd4">
                  <a:pos x="hc" y="t"/>
                </a:cxn>
                <a:cxn ang="cd2">
                  <a:pos x="l" y="vc"/>
                </a:cxn>
                <a:cxn ang="cd4">
                  <a:pos x="hc" y="b"/>
                </a:cxn>
                <a:cxn ang="0">
                  <a:pos x="r" y="vc"/>
                </a:cxn>
              </a:cxnLst>
              <a:rect l="l" t="t" r="r" b="b"/>
              <a:pathLst>
                <a:path w="533" h="568">
                  <a:moveTo>
                    <a:pt x="345" y="459"/>
                  </a:moveTo>
                  <a:cubicBezTo>
                    <a:pt x="348" y="510"/>
                    <a:pt x="380" y="560"/>
                    <a:pt x="436" y="560"/>
                  </a:cubicBezTo>
                  <a:cubicBezTo>
                    <a:pt x="461" y="560"/>
                    <a:pt x="533" y="543"/>
                    <a:pt x="533" y="442"/>
                  </a:cubicBezTo>
                  <a:lnTo>
                    <a:pt x="533" y="375"/>
                  </a:lnTo>
                  <a:lnTo>
                    <a:pt x="503" y="375"/>
                  </a:lnTo>
                  <a:lnTo>
                    <a:pt x="503" y="442"/>
                  </a:lnTo>
                  <a:cubicBezTo>
                    <a:pt x="503" y="515"/>
                    <a:pt x="474" y="524"/>
                    <a:pt x="461" y="524"/>
                  </a:cubicBezTo>
                  <a:cubicBezTo>
                    <a:pt x="423" y="524"/>
                    <a:pt x="418" y="468"/>
                    <a:pt x="418" y="462"/>
                  </a:cubicBezTo>
                  <a:lnTo>
                    <a:pt x="418" y="213"/>
                  </a:lnTo>
                  <a:cubicBezTo>
                    <a:pt x="418" y="162"/>
                    <a:pt x="418" y="115"/>
                    <a:pt x="375" y="67"/>
                  </a:cubicBezTo>
                  <a:cubicBezTo>
                    <a:pt x="329" y="20"/>
                    <a:pt x="270" y="0"/>
                    <a:pt x="214" y="0"/>
                  </a:cubicBezTo>
                  <a:cubicBezTo>
                    <a:pt x="115" y="0"/>
                    <a:pt x="35" y="59"/>
                    <a:pt x="35" y="140"/>
                  </a:cubicBezTo>
                  <a:cubicBezTo>
                    <a:pt x="35" y="176"/>
                    <a:pt x="59" y="199"/>
                    <a:pt x="88" y="199"/>
                  </a:cubicBezTo>
                  <a:cubicBezTo>
                    <a:pt x="123" y="199"/>
                    <a:pt x="142" y="174"/>
                    <a:pt x="142" y="140"/>
                  </a:cubicBezTo>
                  <a:cubicBezTo>
                    <a:pt x="142" y="126"/>
                    <a:pt x="137" y="84"/>
                    <a:pt x="83" y="84"/>
                  </a:cubicBezTo>
                  <a:cubicBezTo>
                    <a:pt x="115" y="42"/>
                    <a:pt x="171" y="28"/>
                    <a:pt x="212" y="28"/>
                  </a:cubicBezTo>
                  <a:cubicBezTo>
                    <a:pt x="268" y="28"/>
                    <a:pt x="335" y="76"/>
                    <a:pt x="335" y="185"/>
                  </a:cubicBezTo>
                  <a:lnTo>
                    <a:pt x="335" y="232"/>
                  </a:lnTo>
                  <a:cubicBezTo>
                    <a:pt x="276" y="235"/>
                    <a:pt x="193" y="238"/>
                    <a:pt x="118" y="274"/>
                  </a:cubicBezTo>
                  <a:cubicBezTo>
                    <a:pt x="29" y="316"/>
                    <a:pt x="0" y="381"/>
                    <a:pt x="0" y="437"/>
                  </a:cubicBezTo>
                  <a:cubicBezTo>
                    <a:pt x="0" y="538"/>
                    <a:pt x="115" y="568"/>
                    <a:pt x="190" y="568"/>
                  </a:cubicBezTo>
                  <a:cubicBezTo>
                    <a:pt x="268" y="568"/>
                    <a:pt x="321" y="518"/>
                    <a:pt x="345" y="459"/>
                  </a:cubicBezTo>
                  <a:close/>
                  <a:moveTo>
                    <a:pt x="335" y="258"/>
                  </a:moveTo>
                  <a:lnTo>
                    <a:pt x="335" y="381"/>
                  </a:lnTo>
                  <a:cubicBezTo>
                    <a:pt x="335" y="498"/>
                    <a:pt x="252" y="540"/>
                    <a:pt x="198" y="540"/>
                  </a:cubicBezTo>
                  <a:cubicBezTo>
                    <a:pt x="139" y="540"/>
                    <a:pt x="91" y="496"/>
                    <a:pt x="91" y="434"/>
                  </a:cubicBezTo>
                  <a:cubicBezTo>
                    <a:pt x="91" y="367"/>
                    <a:pt x="142" y="263"/>
                    <a:pt x="335" y="25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 name="Freeform 26">
              <a:extLst>
                <a:ext uri="{FF2B5EF4-FFF2-40B4-BE49-F238E27FC236}">
                  <a16:creationId xmlns:a16="http://schemas.microsoft.com/office/drawing/2014/main" id="{114B80E2-F2DA-5D44-BAB7-AAB5E3CE90D0}"/>
                </a:ext>
              </a:extLst>
            </p:cNvPr>
            <p:cNvSpPr/>
            <p:nvPr/>
          </p:nvSpPr>
          <p:spPr>
            <a:xfrm>
              <a:off x="5375160" y="2445840"/>
              <a:ext cx="213480" cy="191160"/>
            </a:xfrm>
            <a:custGeom>
              <a:avLst/>
              <a:gdLst/>
              <a:ahLst/>
              <a:cxnLst>
                <a:cxn ang="3cd4">
                  <a:pos x="hc" y="t"/>
                </a:cxn>
                <a:cxn ang="cd2">
                  <a:pos x="l" y="vc"/>
                </a:cxn>
                <a:cxn ang="cd4">
                  <a:pos x="hc" y="b"/>
                </a:cxn>
                <a:cxn ang="0">
                  <a:pos x="r" y="vc"/>
                </a:cxn>
              </a:cxnLst>
              <a:rect l="l" t="t" r="r" b="b"/>
              <a:pathLst>
                <a:path w="594" h="532">
                  <a:moveTo>
                    <a:pt x="324" y="244"/>
                  </a:moveTo>
                  <a:cubicBezTo>
                    <a:pt x="361" y="196"/>
                    <a:pt x="404" y="134"/>
                    <a:pt x="434" y="104"/>
                  </a:cubicBezTo>
                  <a:cubicBezTo>
                    <a:pt x="471" y="59"/>
                    <a:pt x="519" y="39"/>
                    <a:pt x="573" y="39"/>
                  </a:cubicBezTo>
                  <a:lnTo>
                    <a:pt x="573" y="0"/>
                  </a:lnTo>
                  <a:cubicBezTo>
                    <a:pt x="544" y="3"/>
                    <a:pt x="509" y="3"/>
                    <a:pt x="477" y="3"/>
                  </a:cubicBezTo>
                  <a:cubicBezTo>
                    <a:pt x="442" y="3"/>
                    <a:pt x="380" y="0"/>
                    <a:pt x="364" y="0"/>
                  </a:cubicBezTo>
                  <a:lnTo>
                    <a:pt x="364" y="39"/>
                  </a:lnTo>
                  <a:cubicBezTo>
                    <a:pt x="388" y="42"/>
                    <a:pt x="399" y="56"/>
                    <a:pt x="399" y="76"/>
                  </a:cubicBezTo>
                  <a:cubicBezTo>
                    <a:pt x="399" y="95"/>
                    <a:pt x="386" y="112"/>
                    <a:pt x="380" y="120"/>
                  </a:cubicBezTo>
                  <a:lnTo>
                    <a:pt x="308" y="216"/>
                  </a:lnTo>
                  <a:lnTo>
                    <a:pt x="214" y="92"/>
                  </a:lnTo>
                  <a:cubicBezTo>
                    <a:pt x="204" y="78"/>
                    <a:pt x="204" y="76"/>
                    <a:pt x="204" y="70"/>
                  </a:cubicBezTo>
                  <a:cubicBezTo>
                    <a:pt x="204" y="50"/>
                    <a:pt x="222" y="39"/>
                    <a:pt x="246" y="39"/>
                  </a:cubicBezTo>
                  <a:lnTo>
                    <a:pt x="246" y="0"/>
                  </a:lnTo>
                  <a:cubicBezTo>
                    <a:pt x="214" y="0"/>
                    <a:pt x="137" y="3"/>
                    <a:pt x="118" y="3"/>
                  </a:cubicBezTo>
                  <a:cubicBezTo>
                    <a:pt x="94" y="3"/>
                    <a:pt x="37" y="3"/>
                    <a:pt x="5" y="0"/>
                  </a:cubicBezTo>
                  <a:lnTo>
                    <a:pt x="5" y="39"/>
                  </a:lnTo>
                  <a:cubicBezTo>
                    <a:pt x="88" y="39"/>
                    <a:pt x="91" y="39"/>
                    <a:pt x="145" y="115"/>
                  </a:cubicBezTo>
                  <a:lnTo>
                    <a:pt x="262" y="274"/>
                  </a:lnTo>
                  <a:lnTo>
                    <a:pt x="150" y="420"/>
                  </a:lnTo>
                  <a:cubicBezTo>
                    <a:pt x="94" y="493"/>
                    <a:pt x="24" y="496"/>
                    <a:pt x="0" y="496"/>
                  </a:cubicBezTo>
                  <a:lnTo>
                    <a:pt x="0" y="532"/>
                  </a:lnTo>
                  <a:cubicBezTo>
                    <a:pt x="29" y="529"/>
                    <a:pt x="67" y="529"/>
                    <a:pt x="99" y="529"/>
                  </a:cubicBezTo>
                  <a:cubicBezTo>
                    <a:pt x="131" y="529"/>
                    <a:pt x="182" y="532"/>
                    <a:pt x="212" y="532"/>
                  </a:cubicBezTo>
                  <a:lnTo>
                    <a:pt x="212" y="496"/>
                  </a:lnTo>
                  <a:cubicBezTo>
                    <a:pt x="185" y="490"/>
                    <a:pt x="177" y="476"/>
                    <a:pt x="177" y="456"/>
                  </a:cubicBezTo>
                  <a:cubicBezTo>
                    <a:pt x="177" y="428"/>
                    <a:pt x="212" y="389"/>
                    <a:pt x="281" y="300"/>
                  </a:cubicBezTo>
                  <a:lnTo>
                    <a:pt x="372" y="423"/>
                  </a:lnTo>
                  <a:cubicBezTo>
                    <a:pt x="383" y="437"/>
                    <a:pt x="396" y="456"/>
                    <a:pt x="396" y="465"/>
                  </a:cubicBezTo>
                  <a:cubicBezTo>
                    <a:pt x="396" y="476"/>
                    <a:pt x="386" y="493"/>
                    <a:pt x="353" y="496"/>
                  </a:cubicBezTo>
                  <a:lnTo>
                    <a:pt x="353" y="532"/>
                  </a:lnTo>
                  <a:cubicBezTo>
                    <a:pt x="391" y="532"/>
                    <a:pt x="455" y="529"/>
                    <a:pt x="482" y="529"/>
                  </a:cubicBezTo>
                  <a:cubicBezTo>
                    <a:pt x="514" y="529"/>
                    <a:pt x="560" y="529"/>
                    <a:pt x="594" y="532"/>
                  </a:cubicBezTo>
                  <a:lnTo>
                    <a:pt x="594" y="496"/>
                  </a:lnTo>
                  <a:cubicBezTo>
                    <a:pt x="533" y="496"/>
                    <a:pt x="511" y="493"/>
                    <a:pt x="485" y="45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8" name="Freeform 27">
              <a:extLst>
                <a:ext uri="{FF2B5EF4-FFF2-40B4-BE49-F238E27FC236}">
                  <a16:creationId xmlns:a16="http://schemas.microsoft.com/office/drawing/2014/main" id="{CD5C79ED-1CFC-B64D-9F8C-68761EA90FC1}"/>
                </a:ext>
              </a:extLst>
            </p:cNvPr>
            <p:cNvSpPr/>
            <p:nvPr/>
          </p:nvSpPr>
          <p:spPr>
            <a:xfrm>
              <a:off x="5070600" y="2785320"/>
              <a:ext cx="151920" cy="140760"/>
            </a:xfrm>
            <a:custGeom>
              <a:avLst/>
              <a:gdLst/>
              <a:ahLst/>
              <a:cxnLst>
                <a:cxn ang="3cd4">
                  <a:pos x="hc" y="t"/>
                </a:cxn>
                <a:cxn ang="cd2">
                  <a:pos x="l" y="vc"/>
                </a:cxn>
                <a:cxn ang="cd4">
                  <a:pos x="hc" y="b"/>
                </a:cxn>
                <a:cxn ang="0">
                  <a:pos x="r" y="vc"/>
                </a:cxn>
              </a:cxnLst>
              <a:rect l="l" t="t" r="r" b="b"/>
              <a:pathLst>
                <a:path w="423" h="392">
                  <a:moveTo>
                    <a:pt x="300" y="50"/>
                  </a:moveTo>
                  <a:cubicBezTo>
                    <a:pt x="281" y="22"/>
                    <a:pt x="254" y="0"/>
                    <a:pt x="214" y="0"/>
                  </a:cubicBezTo>
                  <a:cubicBezTo>
                    <a:pt x="107" y="0"/>
                    <a:pt x="0" y="123"/>
                    <a:pt x="0" y="246"/>
                  </a:cubicBezTo>
                  <a:cubicBezTo>
                    <a:pt x="0" y="330"/>
                    <a:pt x="54" y="392"/>
                    <a:pt x="126" y="392"/>
                  </a:cubicBezTo>
                  <a:cubicBezTo>
                    <a:pt x="169" y="392"/>
                    <a:pt x="209" y="364"/>
                    <a:pt x="244" y="330"/>
                  </a:cubicBezTo>
                  <a:cubicBezTo>
                    <a:pt x="260" y="384"/>
                    <a:pt x="305" y="392"/>
                    <a:pt x="329" y="392"/>
                  </a:cubicBezTo>
                  <a:cubicBezTo>
                    <a:pt x="359" y="392"/>
                    <a:pt x="378" y="372"/>
                    <a:pt x="394" y="344"/>
                  </a:cubicBezTo>
                  <a:cubicBezTo>
                    <a:pt x="412" y="311"/>
                    <a:pt x="423" y="263"/>
                    <a:pt x="423" y="258"/>
                  </a:cubicBezTo>
                  <a:cubicBezTo>
                    <a:pt x="423" y="246"/>
                    <a:pt x="412" y="246"/>
                    <a:pt x="410" y="246"/>
                  </a:cubicBezTo>
                  <a:cubicBezTo>
                    <a:pt x="399" y="246"/>
                    <a:pt x="396" y="252"/>
                    <a:pt x="391" y="274"/>
                  </a:cubicBezTo>
                  <a:cubicBezTo>
                    <a:pt x="380" y="316"/>
                    <a:pt x="364" y="367"/>
                    <a:pt x="329" y="367"/>
                  </a:cubicBezTo>
                  <a:cubicBezTo>
                    <a:pt x="308" y="367"/>
                    <a:pt x="303" y="347"/>
                    <a:pt x="303" y="325"/>
                  </a:cubicBezTo>
                  <a:cubicBezTo>
                    <a:pt x="303" y="311"/>
                    <a:pt x="311" y="277"/>
                    <a:pt x="316" y="255"/>
                  </a:cubicBezTo>
                  <a:cubicBezTo>
                    <a:pt x="321" y="232"/>
                    <a:pt x="329" y="196"/>
                    <a:pt x="335" y="176"/>
                  </a:cubicBezTo>
                  <a:lnTo>
                    <a:pt x="351" y="112"/>
                  </a:lnTo>
                  <a:cubicBezTo>
                    <a:pt x="356" y="90"/>
                    <a:pt x="364" y="48"/>
                    <a:pt x="364" y="45"/>
                  </a:cubicBezTo>
                  <a:cubicBezTo>
                    <a:pt x="364" y="25"/>
                    <a:pt x="351" y="17"/>
                    <a:pt x="337" y="17"/>
                  </a:cubicBezTo>
                  <a:cubicBezTo>
                    <a:pt x="324" y="17"/>
                    <a:pt x="305" y="28"/>
                    <a:pt x="300" y="50"/>
                  </a:cubicBezTo>
                  <a:close/>
                  <a:moveTo>
                    <a:pt x="246" y="274"/>
                  </a:moveTo>
                  <a:cubicBezTo>
                    <a:pt x="241" y="300"/>
                    <a:pt x="222" y="316"/>
                    <a:pt x="204" y="333"/>
                  </a:cubicBezTo>
                  <a:cubicBezTo>
                    <a:pt x="195" y="339"/>
                    <a:pt x="163" y="367"/>
                    <a:pt x="129" y="367"/>
                  </a:cubicBezTo>
                  <a:cubicBezTo>
                    <a:pt x="96" y="367"/>
                    <a:pt x="67" y="344"/>
                    <a:pt x="67" y="283"/>
                  </a:cubicBezTo>
                  <a:cubicBezTo>
                    <a:pt x="67" y="238"/>
                    <a:pt x="91" y="140"/>
                    <a:pt x="110" y="106"/>
                  </a:cubicBezTo>
                  <a:cubicBezTo>
                    <a:pt x="147" y="36"/>
                    <a:pt x="190" y="25"/>
                    <a:pt x="214" y="25"/>
                  </a:cubicBezTo>
                  <a:cubicBezTo>
                    <a:pt x="270" y="25"/>
                    <a:pt x="287" y="90"/>
                    <a:pt x="287" y="101"/>
                  </a:cubicBezTo>
                  <a:cubicBezTo>
                    <a:pt x="287" y="104"/>
                    <a:pt x="287" y="109"/>
                    <a:pt x="284" y="11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9" name="Freeform 28">
              <a:extLst>
                <a:ext uri="{FF2B5EF4-FFF2-40B4-BE49-F238E27FC236}">
                  <a16:creationId xmlns:a16="http://schemas.microsoft.com/office/drawing/2014/main" id="{2EC29447-980A-FC4A-8FF8-F3707097A5FB}"/>
                </a:ext>
              </a:extLst>
            </p:cNvPr>
            <p:cNvSpPr/>
            <p:nvPr/>
          </p:nvSpPr>
          <p:spPr>
            <a:xfrm>
              <a:off x="5255640" y="2709719"/>
              <a:ext cx="59400" cy="115560"/>
            </a:xfrm>
            <a:custGeom>
              <a:avLst/>
              <a:gdLst/>
              <a:ahLst/>
              <a:cxnLst>
                <a:cxn ang="3cd4">
                  <a:pos x="hc" y="t"/>
                </a:cxn>
                <a:cxn ang="cd2">
                  <a:pos x="l" y="vc"/>
                </a:cxn>
                <a:cxn ang="cd4">
                  <a:pos x="hc" y="b"/>
                </a:cxn>
                <a:cxn ang="0">
                  <a:pos x="r" y="vc"/>
                </a:cxn>
              </a:cxnLst>
              <a:rect l="l" t="t" r="r" b="b"/>
              <a:pathLst>
                <a:path w="166" h="322">
                  <a:moveTo>
                    <a:pt x="161" y="59"/>
                  </a:moveTo>
                  <a:cubicBezTo>
                    <a:pt x="161" y="59"/>
                    <a:pt x="166" y="45"/>
                    <a:pt x="166" y="36"/>
                  </a:cubicBezTo>
                  <a:cubicBezTo>
                    <a:pt x="166" y="14"/>
                    <a:pt x="147" y="0"/>
                    <a:pt x="129" y="0"/>
                  </a:cubicBezTo>
                  <a:cubicBezTo>
                    <a:pt x="104" y="0"/>
                    <a:pt x="96" y="20"/>
                    <a:pt x="94" y="28"/>
                  </a:cubicBezTo>
                  <a:lnTo>
                    <a:pt x="3" y="297"/>
                  </a:lnTo>
                  <a:cubicBezTo>
                    <a:pt x="0" y="305"/>
                    <a:pt x="0" y="305"/>
                    <a:pt x="0" y="308"/>
                  </a:cubicBezTo>
                  <a:cubicBezTo>
                    <a:pt x="0" y="316"/>
                    <a:pt x="24" y="322"/>
                    <a:pt x="27" y="322"/>
                  </a:cubicBezTo>
                  <a:cubicBezTo>
                    <a:pt x="32" y="322"/>
                    <a:pt x="32" y="319"/>
                    <a:pt x="35" y="31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0" name="Freeform 29">
              <a:extLst>
                <a:ext uri="{FF2B5EF4-FFF2-40B4-BE49-F238E27FC236}">
                  <a16:creationId xmlns:a16="http://schemas.microsoft.com/office/drawing/2014/main" id="{F4C985EC-AEE1-C349-A73F-52F0CE07C57D}"/>
                </a:ext>
              </a:extLst>
            </p:cNvPr>
            <p:cNvSpPr/>
            <p:nvPr/>
          </p:nvSpPr>
          <p:spPr>
            <a:xfrm>
              <a:off x="5687279" y="2323800"/>
              <a:ext cx="293760" cy="398880"/>
            </a:xfrm>
            <a:custGeom>
              <a:avLst/>
              <a:gdLst/>
              <a:ahLst/>
              <a:cxnLst>
                <a:cxn ang="3cd4">
                  <a:pos x="hc" y="t"/>
                </a:cxn>
                <a:cxn ang="cd2">
                  <a:pos x="l" y="vc"/>
                </a:cxn>
                <a:cxn ang="cd4">
                  <a:pos x="hc" y="b"/>
                </a:cxn>
                <a:cxn ang="0">
                  <a:pos x="r" y="vc"/>
                </a:cxn>
              </a:cxnLst>
              <a:rect l="l" t="t" r="r" b="b"/>
              <a:pathLst>
                <a:path w="817" h="1109">
                  <a:moveTo>
                    <a:pt x="458" y="862"/>
                  </a:moveTo>
                  <a:cubicBezTo>
                    <a:pt x="643" y="790"/>
                    <a:pt x="817" y="568"/>
                    <a:pt x="817" y="330"/>
                  </a:cubicBezTo>
                  <a:cubicBezTo>
                    <a:pt x="817" y="134"/>
                    <a:pt x="691" y="0"/>
                    <a:pt x="514" y="0"/>
                  </a:cubicBezTo>
                  <a:cubicBezTo>
                    <a:pt x="260" y="0"/>
                    <a:pt x="0" y="280"/>
                    <a:pt x="0" y="568"/>
                  </a:cubicBezTo>
                  <a:cubicBezTo>
                    <a:pt x="0" y="773"/>
                    <a:pt x="131" y="896"/>
                    <a:pt x="303" y="896"/>
                  </a:cubicBezTo>
                  <a:cubicBezTo>
                    <a:pt x="332" y="896"/>
                    <a:pt x="372" y="890"/>
                    <a:pt x="418" y="879"/>
                  </a:cubicBezTo>
                  <a:cubicBezTo>
                    <a:pt x="412" y="955"/>
                    <a:pt x="412" y="958"/>
                    <a:pt x="412" y="974"/>
                  </a:cubicBezTo>
                  <a:cubicBezTo>
                    <a:pt x="412" y="1014"/>
                    <a:pt x="412" y="1109"/>
                    <a:pt x="511" y="1109"/>
                  </a:cubicBezTo>
                  <a:cubicBezTo>
                    <a:pt x="651" y="1109"/>
                    <a:pt x="707" y="882"/>
                    <a:pt x="707" y="871"/>
                  </a:cubicBezTo>
                  <a:cubicBezTo>
                    <a:pt x="707" y="860"/>
                    <a:pt x="699" y="857"/>
                    <a:pt x="696" y="857"/>
                  </a:cubicBezTo>
                  <a:cubicBezTo>
                    <a:pt x="685" y="857"/>
                    <a:pt x="683" y="862"/>
                    <a:pt x="680" y="871"/>
                  </a:cubicBezTo>
                  <a:cubicBezTo>
                    <a:pt x="653" y="958"/>
                    <a:pt x="584" y="988"/>
                    <a:pt x="544" y="988"/>
                  </a:cubicBezTo>
                  <a:cubicBezTo>
                    <a:pt x="487" y="988"/>
                    <a:pt x="471" y="955"/>
                    <a:pt x="458" y="862"/>
                  </a:cubicBezTo>
                  <a:close/>
                  <a:moveTo>
                    <a:pt x="236" y="851"/>
                  </a:moveTo>
                  <a:cubicBezTo>
                    <a:pt x="145" y="815"/>
                    <a:pt x="104" y="717"/>
                    <a:pt x="104" y="608"/>
                  </a:cubicBezTo>
                  <a:cubicBezTo>
                    <a:pt x="104" y="521"/>
                    <a:pt x="134" y="347"/>
                    <a:pt x="225" y="213"/>
                  </a:cubicBezTo>
                  <a:cubicBezTo>
                    <a:pt x="311" y="87"/>
                    <a:pt x="420" y="31"/>
                    <a:pt x="509" y="31"/>
                  </a:cubicBezTo>
                  <a:cubicBezTo>
                    <a:pt x="627" y="31"/>
                    <a:pt x="712" y="126"/>
                    <a:pt x="712" y="291"/>
                  </a:cubicBezTo>
                  <a:cubicBezTo>
                    <a:pt x="712" y="414"/>
                    <a:pt x="651" y="703"/>
                    <a:pt x="453" y="820"/>
                  </a:cubicBezTo>
                  <a:cubicBezTo>
                    <a:pt x="447" y="776"/>
                    <a:pt x="436" y="686"/>
                    <a:pt x="348" y="686"/>
                  </a:cubicBezTo>
                  <a:cubicBezTo>
                    <a:pt x="287" y="686"/>
                    <a:pt x="230" y="748"/>
                    <a:pt x="230" y="812"/>
                  </a:cubicBezTo>
                  <a:cubicBezTo>
                    <a:pt x="230" y="837"/>
                    <a:pt x="236" y="851"/>
                    <a:pt x="236" y="851"/>
                  </a:cubicBezTo>
                  <a:close/>
                  <a:moveTo>
                    <a:pt x="308" y="865"/>
                  </a:moveTo>
                  <a:cubicBezTo>
                    <a:pt x="292" y="865"/>
                    <a:pt x="254" y="865"/>
                    <a:pt x="254" y="812"/>
                  </a:cubicBezTo>
                  <a:cubicBezTo>
                    <a:pt x="254" y="764"/>
                    <a:pt x="300" y="714"/>
                    <a:pt x="348" y="714"/>
                  </a:cubicBezTo>
                  <a:cubicBezTo>
                    <a:pt x="399" y="714"/>
                    <a:pt x="420" y="745"/>
                    <a:pt x="420" y="818"/>
                  </a:cubicBezTo>
                  <a:cubicBezTo>
                    <a:pt x="420" y="837"/>
                    <a:pt x="420" y="837"/>
                    <a:pt x="410" y="843"/>
                  </a:cubicBezTo>
                  <a:cubicBezTo>
                    <a:pt x="378" y="857"/>
                    <a:pt x="343" y="865"/>
                    <a:pt x="308" y="86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1" name="Freeform 30">
              <a:extLst>
                <a:ext uri="{FF2B5EF4-FFF2-40B4-BE49-F238E27FC236}">
                  <a16:creationId xmlns:a16="http://schemas.microsoft.com/office/drawing/2014/main" id="{48535F07-4D63-E342-9546-E9A69D7CC53F}"/>
                </a:ext>
              </a:extLst>
            </p:cNvPr>
            <p:cNvSpPr/>
            <p:nvPr/>
          </p:nvSpPr>
          <p:spPr>
            <a:xfrm>
              <a:off x="6014160" y="2565719"/>
              <a:ext cx="217440" cy="140760"/>
            </a:xfrm>
            <a:custGeom>
              <a:avLst/>
              <a:gdLst/>
              <a:ahLst/>
              <a:cxnLst>
                <a:cxn ang="3cd4">
                  <a:pos x="hc" y="t"/>
                </a:cxn>
                <a:cxn ang="cd2">
                  <a:pos x="l" y="vc"/>
                </a:cxn>
                <a:cxn ang="cd4">
                  <a:pos x="hc" y="b"/>
                </a:cxn>
                <a:cxn ang="0">
                  <a:pos x="r" y="vc"/>
                </a:cxn>
              </a:cxnLst>
              <a:rect l="l" t="t" r="r" b="b"/>
              <a:pathLst>
                <a:path w="605" h="392">
                  <a:moveTo>
                    <a:pt x="396" y="106"/>
                  </a:moveTo>
                  <a:cubicBezTo>
                    <a:pt x="402" y="84"/>
                    <a:pt x="412" y="42"/>
                    <a:pt x="412" y="36"/>
                  </a:cubicBezTo>
                  <a:cubicBezTo>
                    <a:pt x="412" y="20"/>
                    <a:pt x="399" y="8"/>
                    <a:pt x="386" y="8"/>
                  </a:cubicBezTo>
                  <a:cubicBezTo>
                    <a:pt x="370" y="8"/>
                    <a:pt x="353" y="20"/>
                    <a:pt x="348" y="34"/>
                  </a:cubicBezTo>
                  <a:cubicBezTo>
                    <a:pt x="345" y="42"/>
                    <a:pt x="337" y="78"/>
                    <a:pt x="332" y="101"/>
                  </a:cubicBezTo>
                  <a:cubicBezTo>
                    <a:pt x="321" y="148"/>
                    <a:pt x="321" y="151"/>
                    <a:pt x="308" y="199"/>
                  </a:cubicBezTo>
                  <a:cubicBezTo>
                    <a:pt x="297" y="246"/>
                    <a:pt x="297" y="255"/>
                    <a:pt x="295" y="280"/>
                  </a:cubicBezTo>
                  <a:cubicBezTo>
                    <a:pt x="300" y="297"/>
                    <a:pt x="292" y="314"/>
                    <a:pt x="273" y="339"/>
                  </a:cubicBezTo>
                  <a:cubicBezTo>
                    <a:pt x="262" y="353"/>
                    <a:pt x="244" y="367"/>
                    <a:pt x="217" y="367"/>
                  </a:cubicBezTo>
                  <a:cubicBezTo>
                    <a:pt x="185" y="367"/>
                    <a:pt x="142" y="356"/>
                    <a:pt x="142" y="288"/>
                  </a:cubicBezTo>
                  <a:cubicBezTo>
                    <a:pt x="142" y="244"/>
                    <a:pt x="166" y="179"/>
                    <a:pt x="182" y="134"/>
                  </a:cubicBezTo>
                  <a:cubicBezTo>
                    <a:pt x="195" y="98"/>
                    <a:pt x="198" y="90"/>
                    <a:pt x="198" y="76"/>
                  </a:cubicBezTo>
                  <a:cubicBezTo>
                    <a:pt x="198" y="34"/>
                    <a:pt x="166" y="0"/>
                    <a:pt x="120" y="0"/>
                  </a:cubicBezTo>
                  <a:cubicBezTo>
                    <a:pt x="37" y="0"/>
                    <a:pt x="0" y="118"/>
                    <a:pt x="0" y="134"/>
                  </a:cubicBezTo>
                  <a:cubicBezTo>
                    <a:pt x="0" y="146"/>
                    <a:pt x="11" y="146"/>
                    <a:pt x="13" y="146"/>
                  </a:cubicBezTo>
                  <a:cubicBezTo>
                    <a:pt x="27" y="146"/>
                    <a:pt x="27" y="140"/>
                    <a:pt x="29" y="132"/>
                  </a:cubicBezTo>
                  <a:cubicBezTo>
                    <a:pt x="51" y="59"/>
                    <a:pt x="86" y="25"/>
                    <a:pt x="118" y="25"/>
                  </a:cubicBezTo>
                  <a:cubicBezTo>
                    <a:pt x="131" y="25"/>
                    <a:pt x="139" y="34"/>
                    <a:pt x="139" y="56"/>
                  </a:cubicBezTo>
                  <a:cubicBezTo>
                    <a:pt x="139" y="76"/>
                    <a:pt x="131" y="95"/>
                    <a:pt x="129" y="106"/>
                  </a:cubicBezTo>
                  <a:cubicBezTo>
                    <a:pt x="80" y="232"/>
                    <a:pt x="80" y="249"/>
                    <a:pt x="80" y="277"/>
                  </a:cubicBezTo>
                  <a:cubicBezTo>
                    <a:pt x="80" y="378"/>
                    <a:pt x="169" y="392"/>
                    <a:pt x="214" y="392"/>
                  </a:cubicBezTo>
                  <a:cubicBezTo>
                    <a:pt x="230" y="392"/>
                    <a:pt x="270" y="392"/>
                    <a:pt x="308" y="333"/>
                  </a:cubicBezTo>
                  <a:cubicBezTo>
                    <a:pt x="327" y="372"/>
                    <a:pt x="372" y="392"/>
                    <a:pt x="423" y="392"/>
                  </a:cubicBezTo>
                  <a:cubicBezTo>
                    <a:pt x="495" y="392"/>
                    <a:pt x="533" y="325"/>
                    <a:pt x="549" y="288"/>
                  </a:cubicBezTo>
                  <a:cubicBezTo>
                    <a:pt x="584" y="216"/>
                    <a:pt x="605" y="109"/>
                    <a:pt x="605" y="67"/>
                  </a:cubicBezTo>
                  <a:cubicBezTo>
                    <a:pt x="605" y="3"/>
                    <a:pt x="570" y="0"/>
                    <a:pt x="565" y="0"/>
                  </a:cubicBezTo>
                  <a:cubicBezTo>
                    <a:pt x="544" y="0"/>
                    <a:pt x="519" y="22"/>
                    <a:pt x="519" y="45"/>
                  </a:cubicBezTo>
                  <a:cubicBezTo>
                    <a:pt x="519" y="62"/>
                    <a:pt x="528" y="67"/>
                    <a:pt x="536" y="73"/>
                  </a:cubicBezTo>
                  <a:cubicBezTo>
                    <a:pt x="554" y="90"/>
                    <a:pt x="565" y="115"/>
                    <a:pt x="565" y="143"/>
                  </a:cubicBezTo>
                  <a:cubicBezTo>
                    <a:pt x="565" y="154"/>
                    <a:pt x="530" y="367"/>
                    <a:pt x="426" y="367"/>
                  </a:cubicBezTo>
                  <a:cubicBezTo>
                    <a:pt x="359" y="367"/>
                    <a:pt x="359" y="305"/>
                    <a:pt x="359" y="291"/>
                  </a:cubicBezTo>
                  <a:cubicBezTo>
                    <a:pt x="359" y="266"/>
                    <a:pt x="361" y="252"/>
                    <a:pt x="372" y="20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2" name="Freeform 31">
              <a:extLst>
                <a:ext uri="{FF2B5EF4-FFF2-40B4-BE49-F238E27FC236}">
                  <a16:creationId xmlns:a16="http://schemas.microsoft.com/office/drawing/2014/main" id="{004B1D88-F9F5-A84B-BF25-E2DA6326BC45}"/>
                </a:ext>
              </a:extLst>
            </p:cNvPr>
            <p:cNvSpPr/>
            <p:nvPr/>
          </p:nvSpPr>
          <p:spPr>
            <a:xfrm>
              <a:off x="6315840" y="2304720"/>
              <a:ext cx="99000" cy="443159"/>
            </a:xfrm>
            <a:custGeom>
              <a:avLst/>
              <a:gdLst/>
              <a:ahLst/>
              <a:cxnLst>
                <a:cxn ang="3cd4">
                  <a:pos x="hc" y="t"/>
                </a:cxn>
                <a:cxn ang="cd2">
                  <a:pos x="l" y="vc"/>
                </a:cxn>
                <a:cxn ang="cd4">
                  <a:pos x="hc" y="b"/>
                </a:cxn>
                <a:cxn ang="0">
                  <a:pos x="r" y="vc"/>
                </a:cxn>
              </a:cxnLst>
              <a:rect l="l" t="t" r="r" b="b"/>
              <a:pathLst>
                <a:path w="276" h="1232">
                  <a:moveTo>
                    <a:pt x="276" y="1221"/>
                  </a:moveTo>
                  <a:cubicBezTo>
                    <a:pt x="276" y="1218"/>
                    <a:pt x="276" y="1215"/>
                    <a:pt x="254" y="1193"/>
                  </a:cubicBezTo>
                  <a:cubicBezTo>
                    <a:pt x="107" y="1039"/>
                    <a:pt x="70" y="806"/>
                    <a:pt x="70" y="616"/>
                  </a:cubicBezTo>
                  <a:cubicBezTo>
                    <a:pt x="70" y="403"/>
                    <a:pt x="115" y="188"/>
                    <a:pt x="260" y="34"/>
                  </a:cubicBezTo>
                  <a:cubicBezTo>
                    <a:pt x="276" y="20"/>
                    <a:pt x="276" y="17"/>
                    <a:pt x="276" y="11"/>
                  </a:cubicBezTo>
                  <a:cubicBezTo>
                    <a:pt x="276" y="3"/>
                    <a:pt x="270" y="0"/>
                    <a:pt x="262" y="0"/>
                  </a:cubicBezTo>
                  <a:cubicBezTo>
                    <a:pt x="252" y="0"/>
                    <a:pt x="145" y="84"/>
                    <a:pt x="75" y="241"/>
                  </a:cubicBezTo>
                  <a:cubicBezTo>
                    <a:pt x="13" y="375"/>
                    <a:pt x="0" y="512"/>
                    <a:pt x="0" y="616"/>
                  </a:cubicBezTo>
                  <a:cubicBezTo>
                    <a:pt x="0" y="714"/>
                    <a:pt x="13" y="862"/>
                    <a:pt x="78" y="1002"/>
                  </a:cubicBezTo>
                  <a:cubicBezTo>
                    <a:pt x="150" y="1154"/>
                    <a:pt x="252" y="1232"/>
                    <a:pt x="262" y="1232"/>
                  </a:cubicBezTo>
                  <a:cubicBezTo>
                    <a:pt x="270" y="1232"/>
                    <a:pt x="276" y="1229"/>
                    <a:pt x="276" y="12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3" name="Freeform 32">
              <a:extLst>
                <a:ext uri="{FF2B5EF4-FFF2-40B4-BE49-F238E27FC236}">
                  <a16:creationId xmlns:a16="http://schemas.microsoft.com/office/drawing/2014/main" id="{3784B14B-316C-4A4F-A2EE-A3A0632D1ACD}"/>
                </a:ext>
              </a:extLst>
            </p:cNvPr>
            <p:cNvSpPr/>
            <p:nvPr/>
          </p:nvSpPr>
          <p:spPr>
            <a:xfrm>
              <a:off x="6460559" y="2440800"/>
              <a:ext cx="156600" cy="201240"/>
            </a:xfrm>
            <a:custGeom>
              <a:avLst/>
              <a:gdLst/>
              <a:ahLst/>
              <a:cxnLst>
                <a:cxn ang="3cd4">
                  <a:pos x="hc" y="t"/>
                </a:cxn>
                <a:cxn ang="cd2">
                  <a:pos x="l" y="vc"/>
                </a:cxn>
                <a:cxn ang="cd4">
                  <a:pos x="hc" y="b"/>
                </a:cxn>
                <a:cxn ang="0">
                  <a:pos x="r" y="vc"/>
                </a:cxn>
              </a:cxnLst>
              <a:rect l="l" t="t" r="r" b="b"/>
              <a:pathLst>
                <a:path w="436" h="560">
                  <a:moveTo>
                    <a:pt x="402" y="84"/>
                  </a:moveTo>
                  <a:cubicBezTo>
                    <a:pt x="367" y="84"/>
                    <a:pt x="345" y="112"/>
                    <a:pt x="345" y="140"/>
                  </a:cubicBezTo>
                  <a:cubicBezTo>
                    <a:pt x="345" y="157"/>
                    <a:pt x="356" y="176"/>
                    <a:pt x="380" y="176"/>
                  </a:cubicBezTo>
                  <a:cubicBezTo>
                    <a:pt x="407" y="176"/>
                    <a:pt x="436" y="154"/>
                    <a:pt x="436" y="106"/>
                  </a:cubicBezTo>
                  <a:cubicBezTo>
                    <a:pt x="436" y="50"/>
                    <a:pt x="386" y="0"/>
                    <a:pt x="295" y="0"/>
                  </a:cubicBezTo>
                  <a:cubicBezTo>
                    <a:pt x="139" y="0"/>
                    <a:pt x="94" y="126"/>
                    <a:pt x="94" y="179"/>
                  </a:cubicBezTo>
                  <a:cubicBezTo>
                    <a:pt x="94" y="277"/>
                    <a:pt x="182" y="297"/>
                    <a:pt x="217" y="302"/>
                  </a:cubicBezTo>
                  <a:cubicBezTo>
                    <a:pt x="278" y="316"/>
                    <a:pt x="340" y="328"/>
                    <a:pt x="340" y="398"/>
                  </a:cubicBezTo>
                  <a:cubicBezTo>
                    <a:pt x="340" y="428"/>
                    <a:pt x="313" y="532"/>
                    <a:pt x="171" y="532"/>
                  </a:cubicBezTo>
                  <a:cubicBezTo>
                    <a:pt x="153" y="532"/>
                    <a:pt x="62" y="532"/>
                    <a:pt x="35" y="468"/>
                  </a:cubicBezTo>
                  <a:cubicBezTo>
                    <a:pt x="80" y="473"/>
                    <a:pt x="110" y="437"/>
                    <a:pt x="110" y="400"/>
                  </a:cubicBezTo>
                  <a:cubicBezTo>
                    <a:pt x="110" y="372"/>
                    <a:pt x="91" y="358"/>
                    <a:pt x="67" y="358"/>
                  </a:cubicBezTo>
                  <a:cubicBezTo>
                    <a:pt x="35" y="358"/>
                    <a:pt x="0" y="384"/>
                    <a:pt x="0" y="440"/>
                  </a:cubicBezTo>
                  <a:cubicBezTo>
                    <a:pt x="0" y="510"/>
                    <a:pt x="67" y="560"/>
                    <a:pt x="169" y="560"/>
                  </a:cubicBezTo>
                  <a:cubicBezTo>
                    <a:pt x="361" y="560"/>
                    <a:pt x="407" y="412"/>
                    <a:pt x="407" y="356"/>
                  </a:cubicBezTo>
                  <a:cubicBezTo>
                    <a:pt x="407" y="311"/>
                    <a:pt x="386" y="280"/>
                    <a:pt x="370" y="263"/>
                  </a:cubicBezTo>
                  <a:cubicBezTo>
                    <a:pt x="337" y="230"/>
                    <a:pt x="305" y="224"/>
                    <a:pt x="252" y="213"/>
                  </a:cubicBezTo>
                  <a:cubicBezTo>
                    <a:pt x="209" y="202"/>
                    <a:pt x="163" y="193"/>
                    <a:pt x="163" y="137"/>
                  </a:cubicBezTo>
                  <a:cubicBezTo>
                    <a:pt x="163" y="104"/>
                    <a:pt x="190" y="28"/>
                    <a:pt x="295" y="28"/>
                  </a:cubicBezTo>
                  <a:cubicBezTo>
                    <a:pt x="324" y="28"/>
                    <a:pt x="383" y="36"/>
                    <a:pt x="402" y="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4" name="Freeform 33">
              <a:extLst>
                <a:ext uri="{FF2B5EF4-FFF2-40B4-BE49-F238E27FC236}">
                  <a16:creationId xmlns:a16="http://schemas.microsoft.com/office/drawing/2014/main" id="{46AF8113-0135-5949-829A-8058C10239DF}"/>
                </a:ext>
              </a:extLst>
            </p:cNvPr>
            <p:cNvSpPr/>
            <p:nvPr/>
          </p:nvSpPr>
          <p:spPr>
            <a:xfrm>
              <a:off x="6650280" y="2280240"/>
              <a:ext cx="74880" cy="160920"/>
            </a:xfrm>
            <a:custGeom>
              <a:avLst/>
              <a:gdLst/>
              <a:ahLst/>
              <a:cxnLst>
                <a:cxn ang="3cd4">
                  <a:pos x="hc" y="t"/>
                </a:cxn>
                <a:cxn ang="cd2">
                  <a:pos x="l" y="vc"/>
                </a:cxn>
                <a:cxn ang="cd4">
                  <a:pos x="hc" y="b"/>
                </a:cxn>
                <a:cxn ang="0">
                  <a:pos x="r" y="vc"/>
                </a:cxn>
              </a:cxnLst>
              <a:rect l="l" t="t" r="r" b="b"/>
              <a:pathLst>
                <a:path w="209" h="448">
                  <a:moveTo>
                    <a:pt x="201" y="76"/>
                  </a:moveTo>
                  <a:cubicBezTo>
                    <a:pt x="209" y="62"/>
                    <a:pt x="209" y="53"/>
                    <a:pt x="209" y="48"/>
                  </a:cubicBezTo>
                  <a:cubicBezTo>
                    <a:pt x="209" y="20"/>
                    <a:pt x="185" y="0"/>
                    <a:pt x="161" y="0"/>
                  </a:cubicBezTo>
                  <a:cubicBezTo>
                    <a:pt x="129" y="0"/>
                    <a:pt x="118" y="28"/>
                    <a:pt x="115" y="42"/>
                  </a:cubicBezTo>
                  <a:lnTo>
                    <a:pt x="5" y="417"/>
                  </a:lnTo>
                  <a:cubicBezTo>
                    <a:pt x="3" y="417"/>
                    <a:pt x="0" y="428"/>
                    <a:pt x="0" y="428"/>
                  </a:cubicBezTo>
                  <a:cubicBezTo>
                    <a:pt x="0" y="440"/>
                    <a:pt x="27" y="448"/>
                    <a:pt x="32" y="448"/>
                  </a:cubicBezTo>
                  <a:cubicBezTo>
                    <a:pt x="37" y="448"/>
                    <a:pt x="40" y="448"/>
                    <a:pt x="46" y="4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5" name="Freeform 34">
              <a:extLst>
                <a:ext uri="{FF2B5EF4-FFF2-40B4-BE49-F238E27FC236}">
                  <a16:creationId xmlns:a16="http://schemas.microsoft.com/office/drawing/2014/main" id="{64B2F3EC-FFF3-034F-BFC4-FFAA515F9F0E}"/>
                </a:ext>
              </a:extLst>
            </p:cNvPr>
            <p:cNvSpPr/>
            <p:nvPr/>
          </p:nvSpPr>
          <p:spPr>
            <a:xfrm>
              <a:off x="6791040" y="2588760"/>
              <a:ext cx="49680" cy="132840"/>
            </a:xfrm>
            <a:custGeom>
              <a:avLst/>
              <a:gdLst/>
              <a:ahLst/>
              <a:cxnLst>
                <a:cxn ang="3cd4">
                  <a:pos x="hc" y="t"/>
                </a:cxn>
                <a:cxn ang="cd2">
                  <a:pos x="l" y="vc"/>
                </a:cxn>
                <a:cxn ang="cd4">
                  <a:pos x="hc" y="b"/>
                </a:cxn>
                <a:cxn ang="0">
                  <a:pos x="r" y="vc"/>
                </a:cxn>
              </a:cxnLst>
              <a:rect l="l" t="t" r="r" b="b"/>
              <a:pathLst>
                <a:path w="139" h="370">
                  <a:moveTo>
                    <a:pt x="139" y="129"/>
                  </a:moveTo>
                  <a:cubicBezTo>
                    <a:pt x="139" y="48"/>
                    <a:pt x="110" y="0"/>
                    <a:pt x="64" y="0"/>
                  </a:cubicBezTo>
                  <a:cubicBezTo>
                    <a:pt x="24" y="0"/>
                    <a:pt x="0" y="31"/>
                    <a:pt x="0" y="64"/>
                  </a:cubicBezTo>
                  <a:cubicBezTo>
                    <a:pt x="0" y="98"/>
                    <a:pt x="24" y="132"/>
                    <a:pt x="64" y="132"/>
                  </a:cubicBezTo>
                  <a:cubicBezTo>
                    <a:pt x="78" y="132"/>
                    <a:pt x="94" y="126"/>
                    <a:pt x="104" y="115"/>
                  </a:cubicBezTo>
                  <a:cubicBezTo>
                    <a:pt x="110" y="112"/>
                    <a:pt x="110" y="112"/>
                    <a:pt x="112" y="112"/>
                  </a:cubicBezTo>
                  <a:cubicBezTo>
                    <a:pt x="112" y="112"/>
                    <a:pt x="115" y="112"/>
                    <a:pt x="115" y="129"/>
                  </a:cubicBezTo>
                  <a:cubicBezTo>
                    <a:pt x="115" y="221"/>
                    <a:pt x="72" y="297"/>
                    <a:pt x="32" y="336"/>
                  </a:cubicBezTo>
                  <a:cubicBezTo>
                    <a:pt x="19" y="350"/>
                    <a:pt x="19" y="353"/>
                    <a:pt x="19" y="356"/>
                  </a:cubicBezTo>
                  <a:cubicBezTo>
                    <a:pt x="19" y="367"/>
                    <a:pt x="24" y="370"/>
                    <a:pt x="32" y="370"/>
                  </a:cubicBezTo>
                  <a:cubicBezTo>
                    <a:pt x="46" y="370"/>
                    <a:pt x="139" y="274"/>
                    <a:pt x="139"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6" name="Freeform 35">
              <a:extLst>
                <a:ext uri="{FF2B5EF4-FFF2-40B4-BE49-F238E27FC236}">
                  <a16:creationId xmlns:a16="http://schemas.microsoft.com/office/drawing/2014/main" id="{F3B4C728-93D5-3347-B6D0-ADED38426C67}"/>
                </a:ext>
              </a:extLst>
            </p:cNvPr>
            <p:cNvSpPr/>
            <p:nvPr/>
          </p:nvSpPr>
          <p:spPr>
            <a:xfrm>
              <a:off x="6959880" y="2440800"/>
              <a:ext cx="194400" cy="201240"/>
            </a:xfrm>
            <a:custGeom>
              <a:avLst/>
              <a:gdLst/>
              <a:ahLst/>
              <a:cxnLst>
                <a:cxn ang="3cd4">
                  <a:pos x="hc" y="t"/>
                </a:cxn>
                <a:cxn ang="cd2">
                  <a:pos x="l" y="vc"/>
                </a:cxn>
                <a:cxn ang="cd4">
                  <a:pos x="hc" y="b"/>
                </a:cxn>
                <a:cxn ang="0">
                  <a:pos x="r" y="vc"/>
                </a:cxn>
              </a:cxnLst>
              <a:rect l="l" t="t" r="r" b="b"/>
              <a:pathLst>
                <a:path w="541" h="560">
                  <a:moveTo>
                    <a:pt x="394" y="78"/>
                  </a:moveTo>
                  <a:cubicBezTo>
                    <a:pt x="372" y="34"/>
                    <a:pt x="337" y="0"/>
                    <a:pt x="284" y="0"/>
                  </a:cubicBezTo>
                  <a:cubicBezTo>
                    <a:pt x="147" y="0"/>
                    <a:pt x="0" y="182"/>
                    <a:pt x="0" y="361"/>
                  </a:cubicBezTo>
                  <a:cubicBezTo>
                    <a:pt x="0" y="479"/>
                    <a:pt x="64" y="560"/>
                    <a:pt x="158" y="560"/>
                  </a:cubicBezTo>
                  <a:cubicBezTo>
                    <a:pt x="182" y="560"/>
                    <a:pt x="241" y="554"/>
                    <a:pt x="311" y="468"/>
                  </a:cubicBezTo>
                  <a:cubicBezTo>
                    <a:pt x="321" y="518"/>
                    <a:pt x="361" y="560"/>
                    <a:pt x="418" y="560"/>
                  </a:cubicBezTo>
                  <a:cubicBezTo>
                    <a:pt x="461" y="560"/>
                    <a:pt x="487" y="532"/>
                    <a:pt x="506" y="493"/>
                  </a:cubicBezTo>
                  <a:cubicBezTo>
                    <a:pt x="525" y="448"/>
                    <a:pt x="541" y="372"/>
                    <a:pt x="541" y="370"/>
                  </a:cubicBezTo>
                  <a:cubicBezTo>
                    <a:pt x="541" y="358"/>
                    <a:pt x="530" y="358"/>
                    <a:pt x="528" y="358"/>
                  </a:cubicBezTo>
                  <a:cubicBezTo>
                    <a:pt x="517" y="358"/>
                    <a:pt x="514" y="361"/>
                    <a:pt x="511" y="381"/>
                  </a:cubicBezTo>
                  <a:cubicBezTo>
                    <a:pt x="490" y="459"/>
                    <a:pt x="469" y="532"/>
                    <a:pt x="420" y="532"/>
                  </a:cubicBezTo>
                  <a:cubicBezTo>
                    <a:pt x="388" y="532"/>
                    <a:pt x="386" y="501"/>
                    <a:pt x="386" y="476"/>
                  </a:cubicBezTo>
                  <a:cubicBezTo>
                    <a:pt x="386" y="448"/>
                    <a:pt x="388" y="440"/>
                    <a:pt x="402" y="384"/>
                  </a:cubicBezTo>
                  <a:cubicBezTo>
                    <a:pt x="415" y="333"/>
                    <a:pt x="415" y="319"/>
                    <a:pt x="426" y="274"/>
                  </a:cubicBezTo>
                  <a:lnTo>
                    <a:pt x="469" y="101"/>
                  </a:lnTo>
                  <a:cubicBezTo>
                    <a:pt x="477" y="64"/>
                    <a:pt x="477" y="64"/>
                    <a:pt x="477" y="59"/>
                  </a:cubicBezTo>
                  <a:cubicBezTo>
                    <a:pt x="477" y="36"/>
                    <a:pt x="463" y="25"/>
                    <a:pt x="444" y="25"/>
                  </a:cubicBezTo>
                  <a:cubicBezTo>
                    <a:pt x="415" y="25"/>
                    <a:pt x="396" y="53"/>
                    <a:pt x="394" y="78"/>
                  </a:cubicBezTo>
                  <a:close/>
                  <a:moveTo>
                    <a:pt x="316" y="400"/>
                  </a:moveTo>
                  <a:cubicBezTo>
                    <a:pt x="311" y="423"/>
                    <a:pt x="311" y="423"/>
                    <a:pt x="295" y="445"/>
                  </a:cubicBezTo>
                  <a:cubicBezTo>
                    <a:pt x="241" y="512"/>
                    <a:pt x="193" y="532"/>
                    <a:pt x="161" y="532"/>
                  </a:cubicBezTo>
                  <a:cubicBezTo>
                    <a:pt x="102" y="532"/>
                    <a:pt x="83" y="465"/>
                    <a:pt x="83" y="417"/>
                  </a:cubicBezTo>
                  <a:cubicBezTo>
                    <a:pt x="83" y="356"/>
                    <a:pt x="120" y="202"/>
                    <a:pt x="150" y="146"/>
                  </a:cubicBezTo>
                  <a:cubicBezTo>
                    <a:pt x="185" y="73"/>
                    <a:pt x="238" y="28"/>
                    <a:pt x="287" y="28"/>
                  </a:cubicBezTo>
                  <a:cubicBezTo>
                    <a:pt x="364" y="28"/>
                    <a:pt x="380" y="129"/>
                    <a:pt x="380" y="137"/>
                  </a:cubicBezTo>
                  <a:cubicBezTo>
                    <a:pt x="380" y="143"/>
                    <a:pt x="378" y="151"/>
                    <a:pt x="375" y="15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7" name="Freeform 36">
              <a:extLst>
                <a:ext uri="{FF2B5EF4-FFF2-40B4-BE49-F238E27FC236}">
                  <a16:creationId xmlns:a16="http://schemas.microsoft.com/office/drawing/2014/main" id="{84407B46-EEF8-BC44-8BEB-4A1E5EE6F851}"/>
                </a:ext>
              </a:extLst>
            </p:cNvPr>
            <p:cNvSpPr/>
            <p:nvPr/>
          </p:nvSpPr>
          <p:spPr>
            <a:xfrm>
              <a:off x="7179479" y="2280240"/>
              <a:ext cx="74880" cy="160920"/>
            </a:xfrm>
            <a:custGeom>
              <a:avLst/>
              <a:gdLst/>
              <a:ahLst/>
              <a:cxnLst>
                <a:cxn ang="3cd4">
                  <a:pos x="hc" y="t"/>
                </a:cxn>
                <a:cxn ang="cd2">
                  <a:pos x="l" y="vc"/>
                </a:cxn>
                <a:cxn ang="cd4">
                  <a:pos x="hc" y="b"/>
                </a:cxn>
                <a:cxn ang="0">
                  <a:pos x="r" y="vc"/>
                </a:cxn>
              </a:cxnLst>
              <a:rect l="l" t="t" r="r" b="b"/>
              <a:pathLst>
                <a:path w="209" h="448">
                  <a:moveTo>
                    <a:pt x="201" y="76"/>
                  </a:moveTo>
                  <a:cubicBezTo>
                    <a:pt x="209" y="62"/>
                    <a:pt x="209" y="53"/>
                    <a:pt x="209" y="48"/>
                  </a:cubicBezTo>
                  <a:cubicBezTo>
                    <a:pt x="209" y="20"/>
                    <a:pt x="185" y="0"/>
                    <a:pt x="161" y="0"/>
                  </a:cubicBezTo>
                  <a:cubicBezTo>
                    <a:pt x="129" y="0"/>
                    <a:pt x="118" y="28"/>
                    <a:pt x="115" y="42"/>
                  </a:cubicBezTo>
                  <a:lnTo>
                    <a:pt x="5" y="417"/>
                  </a:lnTo>
                  <a:cubicBezTo>
                    <a:pt x="3" y="417"/>
                    <a:pt x="0" y="428"/>
                    <a:pt x="0" y="428"/>
                  </a:cubicBezTo>
                  <a:cubicBezTo>
                    <a:pt x="0" y="440"/>
                    <a:pt x="27" y="448"/>
                    <a:pt x="32" y="448"/>
                  </a:cubicBezTo>
                  <a:cubicBezTo>
                    <a:pt x="37" y="448"/>
                    <a:pt x="40" y="448"/>
                    <a:pt x="46" y="4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8" name="Freeform 37">
              <a:extLst>
                <a:ext uri="{FF2B5EF4-FFF2-40B4-BE49-F238E27FC236}">
                  <a16:creationId xmlns:a16="http://schemas.microsoft.com/office/drawing/2014/main" id="{7A425CF0-D98D-EA46-883D-EEB79264F80D}"/>
                </a:ext>
              </a:extLst>
            </p:cNvPr>
            <p:cNvSpPr/>
            <p:nvPr/>
          </p:nvSpPr>
          <p:spPr>
            <a:xfrm>
              <a:off x="7308720" y="2304720"/>
              <a:ext cx="99000" cy="443159"/>
            </a:xfrm>
            <a:custGeom>
              <a:avLst/>
              <a:gdLst/>
              <a:ahLst/>
              <a:cxnLst>
                <a:cxn ang="3cd4">
                  <a:pos x="hc" y="t"/>
                </a:cxn>
                <a:cxn ang="cd2">
                  <a:pos x="l" y="vc"/>
                </a:cxn>
                <a:cxn ang="cd4">
                  <a:pos x="hc" y="b"/>
                </a:cxn>
                <a:cxn ang="0">
                  <a:pos x="r" y="vc"/>
                </a:cxn>
              </a:cxnLst>
              <a:rect l="l" t="t" r="r" b="b"/>
              <a:pathLst>
                <a:path w="276" h="1232">
                  <a:moveTo>
                    <a:pt x="276" y="616"/>
                  </a:moveTo>
                  <a:cubicBezTo>
                    <a:pt x="276" y="521"/>
                    <a:pt x="262" y="372"/>
                    <a:pt x="198" y="232"/>
                  </a:cubicBezTo>
                  <a:cubicBezTo>
                    <a:pt x="126" y="81"/>
                    <a:pt x="24" y="0"/>
                    <a:pt x="11" y="0"/>
                  </a:cubicBezTo>
                  <a:cubicBezTo>
                    <a:pt x="5" y="0"/>
                    <a:pt x="0" y="6"/>
                    <a:pt x="0" y="11"/>
                  </a:cubicBezTo>
                  <a:cubicBezTo>
                    <a:pt x="0" y="17"/>
                    <a:pt x="0" y="20"/>
                    <a:pt x="21" y="42"/>
                  </a:cubicBezTo>
                  <a:cubicBezTo>
                    <a:pt x="139" y="162"/>
                    <a:pt x="206" y="358"/>
                    <a:pt x="206" y="616"/>
                  </a:cubicBezTo>
                  <a:cubicBezTo>
                    <a:pt x="206" y="826"/>
                    <a:pt x="163" y="1044"/>
                    <a:pt x="16" y="1198"/>
                  </a:cubicBezTo>
                  <a:cubicBezTo>
                    <a:pt x="0" y="1215"/>
                    <a:pt x="0" y="1218"/>
                    <a:pt x="0" y="1221"/>
                  </a:cubicBezTo>
                  <a:cubicBezTo>
                    <a:pt x="0" y="1229"/>
                    <a:pt x="5" y="1232"/>
                    <a:pt x="11" y="1232"/>
                  </a:cubicBezTo>
                  <a:cubicBezTo>
                    <a:pt x="24" y="1232"/>
                    <a:pt x="131" y="1148"/>
                    <a:pt x="201" y="991"/>
                  </a:cubicBezTo>
                  <a:cubicBezTo>
                    <a:pt x="262" y="857"/>
                    <a:pt x="276" y="720"/>
                    <a:pt x="276" y="6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9" name="Freeform 38">
              <a:extLst>
                <a:ext uri="{FF2B5EF4-FFF2-40B4-BE49-F238E27FC236}">
                  <a16:creationId xmlns:a16="http://schemas.microsoft.com/office/drawing/2014/main" id="{407D4F86-FD16-1F4A-8605-6B5B2025173F}"/>
                </a:ext>
              </a:extLst>
            </p:cNvPr>
            <p:cNvSpPr/>
            <p:nvPr/>
          </p:nvSpPr>
          <p:spPr>
            <a:xfrm>
              <a:off x="7577640" y="2516040"/>
              <a:ext cx="258840" cy="18720"/>
            </a:xfrm>
            <a:custGeom>
              <a:avLst/>
              <a:gdLst/>
              <a:ahLst/>
              <a:cxnLst>
                <a:cxn ang="3cd4">
                  <a:pos x="hc" y="t"/>
                </a:cxn>
                <a:cxn ang="cd2">
                  <a:pos x="l" y="vc"/>
                </a:cxn>
                <a:cxn ang="cd4">
                  <a:pos x="hc" y="b"/>
                </a:cxn>
                <a:cxn ang="0">
                  <a:pos x="r" y="vc"/>
                </a:cxn>
              </a:cxnLst>
              <a:rect l="l" t="t" r="r" b="b"/>
              <a:pathLst>
                <a:path w="720" h="53">
                  <a:moveTo>
                    <a:pt x="680" y="53"/>
                  </a:moveTo>
                  <a:cubicBezTo>
                    <a:pt x="699" y="53"/>
                    <a:pt x="720" y="53"/>
                    <a:pt x="720" y="25"/>
                  </a:cubicBezTo>
                  <a:cubicBezTo>
                    <a:pt x="720" y="0"/>
                    <a:pt x="699" y="0"/>
                    <a:pt x="680" y="0"/>
                  </a:cubicBezTo>
                  <a:lnTo>
                    <a:pt x="40" y="0"/>
                  </a:lnTo>
                  <a:cubicBezTo>
                    <a:pt x="21" y="0"/>
                    <a:pt x="0" y="0"/>
                    <a:pt x="0" y="25"/>
                  </a:cubicBezTo>
                  <a:cubicBezTo>
                    <a:pt x="0" y="53"/>
                    <a:pt x="21" y="53"/>
                    <a:pt x="40" y="5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0" name="Freeform 39">
              <a:extLst>
                <a:ext uri="{FF2B5EF4-FFF2-40B4-BE49-F238E27FC236}">
                  <a16:creationId xmlns:a16="http://schemas.microsoft.com/office/drawing/2014/main" id="{7297B23F-6F13-B141-8F62-BAF407B7F7E4}"/>
                </a:ext>
              </a:extLst>
            </p:cNvPr>
            <p:cNvSpPr/>
            <p:nvPr/>
          </p:nvSpPr>
          <p:spPr>
            <a:xfrm>
              <a:off x="7985519" y="2323800"/>
              <a:ext cx="293760" cy="398880"/>
            </a:xfrm>
            <a:custGeom>
              <a:avLst/>
              <a:gdLst/>
              <a:ahLst/>
              <a:cxnLst>
                <a:cxn ang="3cd4">
                  <a:pos x="hc" y="t"/>
                </a:cxn>
                <a:cxn ang="cd2">
                  <a:pos x="l" y="vc"/>
                </a:cxn>
                <a:cxn ang="cd4">
                  <a:pos x="hc" y="b"/>
                </a:cxn>
                <a:cxn ang="0">
                  <a:pos x="r" y="vc"/>
                </a:cxn>
              </a:cxnLst>
              <a:rect l="l" t="t" r="r" b="b"/>
              <a:pathLst>
                <a:path w="817" h="1109">
                  <a:moveTo>
                    <a:pt x="458" y="862"/>
                  </a:moveTo>
                  <a:cubicBezTo>
                    <a:pt x="643" y="790"/>
                    <a:pt x="817" y="568"/>
                    <a:pt x="817" y="330"/>
                  </a:cubicBezTo>
                  <a:cubicBezTo>
                    <a:pt x="817" y="134"/>
                    <a:pt x="691" y="0"/>
                    <a:pt x="514" y="0"/>
                  </a:cubicBezTo>
                  <a:cubicBezTo>
                    <a:pt x="260" y="0"/>
                    <a:pt x="0" y="280"/>
                    <a:pt x="0" y="568"/>
                  </a:cubicBezTo>
                  <a:cubicBezTo>
                    <a:pt x="0" y="773"/>
                    <a:pt x="131" y="896"/>
                    <a:pt x="303" y="896"/>
                  </a:cubicBezTo>
                  <a:cubicBezTo>
                    <a:pt x="332" y="896"/>
                    <a:pt x="372" y="890"/>
                    <a:pt x="418" y="879"/>
                  </a:cubicBezTo>
                  <a:cubicBezTo>
                    <a:pt x="412" y="955"/>
                    <a:pt x="412" y="958"/>
                    <a:pt x="412" y="974"/>
                  </a:cubicBezTo>
                  <a:cubicBezTo>
                    <a:pt x="412" y="1014"/>
                    <a:pt x="412" y="1109"/>
                    <a:pt x="511" y="1109"/>
                  </a:cubicBezTo>
                  <a:cubicBezTo>
                    <a:pt x="651" y="1109"/>
                    <a:pt x="707" y="882"/>
                    <a:pt x="707" y="871"/>
                  </a:cubicBezTo>
                  <a:cubicBezTo>
                    <a:pt x="707" y="860"/>
                    <a:pt x="699" y="857"/>
                    <a:pt x="696" y="857"/>
                  </a:cubicBezTo>
                  <a:cubicBezTo>
                    <a:pt x="685" y="857"/>
                    <a:pt x="683" y="862"/>
                    <a:pt x="680" y="871"/>
                  </a:cubicBezTo>
                  <a:cubicBezTo>
                    <a:pt x="653" y="958"/>
                    <a:pt x="584" y="988"/>
                    <a:pt x="544" y="988"/>
                  </a:cubicBezTo>
                  <a:cubicBezTo>
                    <a:pt x="487" y="988"/>
                    <a:pt x="471" y="955"/>
                    <a:pt x="458" y="862"/>
                  </a:cubicBezTo>
                  <a:close/>
                  <a:moveTo>
                    <a:pt x="236" y="851"/>
                  </a:moveTo>
                  <a:cubicBezTo>
                    <a:pt x="145" y="815"/>
                    <a:pt x="104" y="717"/>
                    <a:pt x="104" y="608"/>
                  </a:cubicBezTo>
                  <a:cubicBezTo>
                    <a:pt x="104" y="521"/>
                    <a:pt x="134" y="347"/>
                    <a:pt x="225" y="213"/>
                  </a:cubicBezTo>
                  <a:cubicBezTo>
                    <a:pt x="311" y="87"/>
                    <a:pt x="420" y="31"/>
                    <a:pt x="509" y="31"/>
                  </a:cubicBezTo>
                  <a:cubicBezTo>
                    <a:pt x="627" y="31"/>
                    <a:pt x="712" y="126"/>
                    <a:pt x="712" y="291"/>
                  </a:cubicBezTo>
                  <a:cubicBezTo>
                    <a:pt x="712" y="414"/>
                    <a:pt x="651" y="703"/>
                    <a:pt x="453" y="820"/>
                  </a:cubicBezTo>
                  <a:cubicBezTo>
                    <a:pt x="447" y="776"/>
                    <a:pt x="436" y="686"/>
                    <a:pt x="348" y="686"/>
                  </a:cubicBezTo>
                  <a:cubicBezTo>
                    <a:pt x="287" y="686"/>
                    <a:pt x="230" y="748"/>
                    <a:pt x="230" y="812"/>
                  </a:cubicBezTo>
                  <a:cubicBezTo>
                    <a:pt x="230" y="837"/>
                    <a:pt x="236" y="851"/>
                    <a:pt x="236" y="851"/>
                  </a:cubicBezTo>
                  <a:close/>
                  <a:moveTo>
                    <a:pt x="308" y="865"/>
                  </a:moveTo>
                  <a:cubicBezTo>
                    <a:pt x="292" y="865"/>
                    <a:pt x="254" y="865"/>
                    <a:pt x="254" y="812"/>
                  </a:cubicBezTo>
                  <a:cubicBezTo>
                    <a:pt x="254" y="764"/>
                    <a:pt x="300" y="714"/>
                    <a:pt x="348" y="714"/>
                  </a:cubicBezTo>
                  <a:cubicBezTo>
                    <a:pt x="399" y="714"/>
                    <a:pt x="420" y="745"/>
                    <a:pt x="420" y="818"/>
                  </a:cubicBezTo>
                  <a:cubicBezTo>
                    <a:pt x="420" y="837"/>
                    <a:pt x="420" y="837"/>
                    <a:pt x="410" y="843"/>
                  </a:cubicBezTo>
                  <a:cubicBezTo>
                    <a:pt x="378" y="857"/>
                    <a:pt x="343" y="865"/>
                    <a:pt x="308" y="86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1" name="Freeform 40">
              <a:extLst>
                <a:ext uri="{FF2B5EF4-FFF2-40B4-BE49-F238E27FC236}">
                  <a16:creationId xmlns:a16="http://schemas.microsoft.com/office/drawing/2014/main" id="{A014136C-5D36-ED41-A2FF-E5000761988F}"/>
                </a:ext>
              </a:extLst>
            </p:cNvPr>
            <p:cNvSpPr/>
            <p:nvPr/>
          </p:nvSpPr>
          <p:spPr>
            <a:xfrm>
              <a:off x="8312400" y="2565719"/>
              <a:ext cx="217440" cy="140760"/>
            </a:xfrm>
            <a:custGeom>
              <a:avLst/>
              <a:gdLst/>
              <a:ahLst/>
              <a:cxnLst>
                <a:cxn ang="3cd4">
                  <a:pos x="hc" y="t"/>
                </a:cxn>
                <a:cxn ang="cd2">
                  <a:pos x="l" y="vc"/>
                </a:cxn>
                <a:cxn ang="cd4">
                  <a:pos x="hc" y="b"/>
                </a:cxn>
                <a:cxn ang="0">
                  <a:pos x="r" y="vc"/>
                </a:cxn>
              </a:cxnLst>
              <a:rect l="l" t="t" r="r" b="b"/>
              <a:pathLst>
                <a:path w="605" h="392">
                  <a:moveTo>
                    <a:pt x="396" y="106"/>
                  </a:moveTo>
                  <a:cubicBezTo>
                    <a:pt x="402" y="84"/>
                    <a:pt x="412" y="42"/>
                    <a:pt x="412" y="36"/>
                  </a:cubicBezTo>
                  <a:cubicBezTo>
                    <a:pt x="412" y="20"/>
                    <a:pt x="399" y="8"/>
                    <a:pt x="386" y="8"/>
                  </a:cubicBezTo>
                  <a:cubicBezTo>
                    <a:pt x="370" y="8"/>
                    <a:pt x="353" y="20"/>
                    <a:pt x="348" y="34"/>
                  </a:cubicBezTo>
                  <a:cubicBezTo>
                    <a:pt x="345" y="42"/>
                    <a:pt x="337" y="78"/>
                    <a:pt x="332" y="101"/>
                  </a:cubicBezTo>
                  <a:cubicBezTo>
                    <a:pt x="321" y="148"/>
                    <a:pt x="321" y="151"/>
                    <a:pt x="308" y="199"/>
                  </a:cubicBezTo>
                  <a:cubicBezTo>
                    <a:pt x="297" y="246"/>
                    <a:pt x="297" y="255"/>
                    <a:pt x="295" y="280"/>
                  </a:cubicBezTo>
                  <a:cubicBezTo>
                    <a:pt x="300" y="297"/>
                    <a:pt x="292" y="314"/>
                    <a:pt x="273" y="339"/>
                  </a:cubicBezTo>
                  <a:cubicBezTo>
                    <a:pt x="262" y="353"/>
                    <a:pt x="244" y="367"/>
                    <a:pt x="217" y="367"/>
                  </a:cubicBezTo>
                  <a:cubicBezTo>
                    <a:pt x="185" y="367"/>
                    <a:pt x="142" y="356"/>
                    <a:pt x="142" y="288"/>
                  </a:cubicBezTo>
                  <a:cubicBezTo>
                    <a:pt x="142" y="244"/>
                    <a:pt x="166" y="179"/>
                    <a:pt x="182" y="134"/>
                  </a:cubicBezTo>
                  <a:cubicBezTo>
                    <a:pt x="195" y="98"/>
                    <a:pt x="198" y="90"/>
                    <a:pt x="198" y="76"/>
                  </a:cubicBezTo>
                  <a:cubicBezTo>
                    <a:pt x="198" y="34"/>
                    <a:pt x="166" y="0"/>
                    <a:pt x="120" y="0"/>
                  </a:cubicBezTo>
                  <a:cubicBezTo>
                    <a:pt x="37" y="0"/>
                    <a:pt x="0" y="118"/>
                    <a:pt x="0" y="134"/>
                  </a:cubicBezTo>
                  <a:cubicBezTo>
                    <a:pt x="0" y="146"/>
                    <a:pt x="11" y="146"/>
                    <a:pt x="13" y="146"/>
                  </a:cubicBezTo>
                  <a:cubicBezTo>
                    <a:pt x="27" y="146"/>
                    <a:pt x="27" y="140"/>
                    <a:pt x="29" y="132"/>
                  </a:cubicBezTo>
                  <a:cubicBezTo>
                    <a:pt x="51" y="59"/>
                    <a:pt x="86" y="25"/>
                    <a:pt x="118" y="25"/>
                  </a:cubicBezTo>
                  <a:cubicBezTo>
                    <a:pt x="131" y="25"/>
                    <a:pt x="139" y="34"/>
                    <a:pt x="139" y="56"/>
                  </a:cubicBezTo>
                  <a:cubicBezTo>
                    <a:pt x="139" y="76"/>
                    <a:pt x="131" y="95"/>
                    <a:pt x="129" y="106"/>
                  </a:cubicBezTo>
                  <a:cubicBezTo>
                    <a:pt x="80" y="232"/>
                    <a:pt x="80" y="249"/>
                    <a:pt x="80" y="277"/>
                  </a:cubicBezTo>
                  <a:cubicBezTo>
                    <a:pt x="80" y="378"/>
                    <a:pt x="169" y="392"/>
                    <a:pt x="214" y="392"/>
                  </a:cubicBezTo>
                  <a:cubicBezTo>
                    <a:pt x="230" y="392"/>
                    <a:pt x="270" y="392"/>
                    <a:pt x="308" y="333"/>
                  </a:cubicBezTo>
                  <a:cubicBezTo>
                    <a:pt x="327" y="372"/>
                    <a:pt x="372" y="392"/>
                    <a:pt x="423" y="392"/>
                  </a:cubicBezTo>
                  <a:cubicBezTo>
                    <a:pt x="495" y="392"/>
                    <a:pt x="533" y="325"/>
                    <a:pt x="549" y="288"/>
                  </a:cubicBezTo>
                  <a:cubicBezTo>
                    <a:pt x="584" y="216"/>
                    <a:pt x="605" y="109"/>
                    <a:pt x="605" y="67"/>
                  </a:cubicBezTo>
                  <a:cubicBezTo>
                    <a:pt x="605" y="3"/>
                    <a:pt x="570" y="0"/>
                    <a:pt x="565" y="0"/>
                  </a:cubicBezTo>
                  <a:cubicBezTo>
                    <a:pt x="544" y="0"/>
                    <a:pt x="519" y="22"/>
                    <a:pt x="519" y="45"/>
                  </a:cubicBezTo>
                  <a:cubicBezTo>
                    <a:pt x="519" y="62"/>
                    <a:pt x="528" y="67"/>
                    <a:pt x="536" y="73"/>
                  </a:cubicBezTo>
                  <a:cubicBezTo>
                    <a:pt x="554" y="90"/>
                    <a:pt x="565" y="115"/>
                    <a:pt x="565" y="143"/>
                  </a:cubicBezTo>
                  <a:cubicBezTo>
                    <a:pt x="565" y="154"/>
                    <a:pt x="530" y="367"/>
                    <a:pt x="426" y="367"/>
                  </a:cubicBezTo>
                  <a:cubicBezTo>
                    <a:pt x="359" y="367"/>
                    <a:pt x="359" y="305"/>
                    <a:pt x="359" y="291"/>
                  </a:cubicBezTo>
                  <a:cubicBezTo>
                    <a:pt x="359" y="266"/>
                    <a:pt x="361" y="252"/>
                    <a:pt x="372" y="20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2" name="Freeform 41">
              <a:extLst>
                <a:ext uri="{FF2B5EF4-FFF2-40B4-BE49-F238E27FC236}">
                  <a16:creationId xmlns:a16="http://schemas.microsoft.com/office/drawing/2014/main" id="{C0909C09-F5C8-2047-BC0C-1567F37B71F4}"/>
                </a:ext>
              </a:extLst>
            </p:cNvPr>
            <p:cNvSpPr/>
            <p:nvPr/>
          </p:nvSpPr>
          <p:spPr>
            <a:xfrm>
              <a:off x="8614800" y="2304720"/>
              <a:ext cx="99000" cy="443159"/>
            </a:xfrm>
            <a:custGeom>
              <a:avLst/>
              <a:gdLst/>
              <a:ahLst/>
              <a:cxnLst>
                <a:cxn ang="3cd4">
                  <a:pos x="hc" y="t"/>
                </a:cxn>
                <a:cxn ang="cd2">
                  <a:pos x="l" y="vc"/>
                </a:cxn>
                <a:cxn ang="cd4">
                  <a:pos x="hc" y="b"/>
                </a:cxn>
                <a:cxn ang="0">
                  <a:pos x="r" y="vc"/>
                </a:cxn>
              </a:cxnLst>
              <a:rect l="l" t="t" r="r" b="b"/>
              <a:pathLst>
                <a:path w="276" h="1232">
                  <a:moveTo>
                    <a:pt x="276" y="1221"/>
                  </a:moveTo>
                  <a:cubicBezTo>
                    <a:pt x="276" y="1218"/>
                    <a:pt x="276" y="1215"/>
                    <a:pt x="254" y="1193"/>
                  </a:cubicBezTo>
                  <a:cubicBezTo>
                    <a:pt x="107" y="1039"/>
                    <a:pt x="70" y="806"/>
                    <a:pt x="70" y="616"/>
                  </a:cubicBezTo>
                  <a:cubicBezTo>
                    <a:pt x="70" y="403"/>
                    <a:pt x="115" y="188"/>
                    <a:pt x="260" y="34"/>
                  </a:cubicBezTo>
                  <a:cubicBezTo>
                    <a:pt x="276" y="20"/>
                    <a:pt x="276" y="17"/>
                    <a:pt x="276" y="11"/>
                  </a:cubicBezTo>
                  <a:cubicBezTo>
                    <a:pt x="276" y="3"/>
                    <a:pt x="270" y="0"/>
                    <a:pt x="262" y="0"/>
                  </a:cubicBezTo>
                  <a:cubicBezTo>
                    <a:pt x="252" y="0"/>
                    <a:pt x="145" y="84"/>
                    <a:pt x="75" y="241"/>
                  </a:cubicBezTo>
                  <a:cubicBezTo>
                    <a:pt x="13" y="375"/>
                    <a:pt x="0" y="512"/>
                    <a:pt x="0" y="616"/>
                  </a:cubicBezTo>
                  <a:cubicBezTo>
                    <a:pt x="0" y="714"/>
                    <a:pt x="13" y="862"/>
                    <a:pt x="78" y="1002"/>
                  </a:cubicBezTo>
                  <a:cubicBezTo>
                    <a:pt x="150" y="1154"/>
                    <a:pt x="252" y="1232"/>
                    <a:pt x="262" y="1232"/>
                  </a:cubicBezTo>
                  <a:cubicBezTo>
                    <a:pt x="270" y="1232"/>
                    <a:pt x="276" y="1229"/>
                    <a:pt x="276" y="12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3" name="Freeform 42">
              <a:extLst>
                <a:ext uri="{FF2B5EF4-FFF2-40B4-BE49-F238E27FC236}">
                  <a16:creationId xmlns:a16="http://schemas.microsoft.com/office/drawing/2014/main" id="{EBFBDCE4-89E2-774F-AC1A-C228003D034B}"/>
                </a:ext>
              </a:extLst>
            </p:cNvPr>
            <p:cNvSpPr/>
            <p:nvPr/>
          </p:nvSpPr>
          <p:spPr>
            <a:xfrm>
              <a:off x="8758440" y="2440800"/>
              <a:ext cx="156600" cy="201240"/>
            </a:xfrm>
            <a:custGeom>
              <a:avLst/>
              <a:gdLst/>
              <a:ahLst/>
              <a:cxnLst>
                <a:cxn ang="3cd4">
                  <a:pos x="hc" y="t"/>
                </a:cxn>
                <a:cxn ang="cd2">
                  <a:pos x="l" y="vc"/>
                </a:cxn>
                <a:cxn ang="cd4">
                  <a:pos x="hc" y="b"/>
                </a:cxn>
                <a:cxn ang="0">
                  <a:pos x="r" y="vc"/>
                </a:cxn>
              </a:cxnLst>
              <a:rect l="l" t="t" r="r" b="b"/>
              <a:pathLst>
                <a:path w="436" h="560">
                  <a:moveTo>
                    <a:pt x="402" y="84"/>
                  </a:moveTo>
                  <a:cubicBezTo>
                    <a:pt x="370" y="84"/>
                    <a:pt x="345" y="112"/>
                    <a:pt x="345" y="140"/>
                  </a:cubicBezTo>
                  <a:cubicBezTo>
                    <a:pt x="345" y="157"/>
                    <a:pt x="356" y="176"/>
                    <a:pt x="380" y="176"/>
                  </a:cubicBezTo>
                  <a:cubicBezTo>
                    <a:pt x="407" y="176"/>
                    <a:pt x="436" y="154"/>
                    <a:pt x="436" y="106"/>
                  </a:cubicBezTo>
                  <a:cubicBezTo>
                    <a:pt x="436" y="50"/>
                    <a:pt x="386" y="0"/>
                    <a:pt x="295" y="0"/>
                  </a:cubicBezTo>
                  <a:cubicBezTo>
                    <a:pt x="139" y="0"/>
                    <a:pt x="94" y="126"/>
                    <a:pt x="94" y="179"/>
                  </a:cubicBezTo>
                  <a:cubicBezTo>
                    <a:pt x="94" y="277"/>
                    <a:pt x="182" y="297"/>
                    <a:pt x="217" y="302"/>
                  </a:cubicBezTo>
                  <a:cubicBezTo>
                    <a:pt x="278" y="316"/>
                    <a:pt x="340" y="328"/>
                    <a:pt x="340" y="398"/>
                  </a:cubicBezTo>
                  <a:cubicBezTo>
                    <a:pt x="340" y="428"/>
                    <a:pt x="313" y="532"/>
                    <a:pt x="171" y="532"/>
                  </a:cubicBezTo>
                  <a:cubicBezTo>
                    <a:pt x="155" y="532"/>
                    <a:pt x="62" y="532"/>
                    <a:pt x="35" y="468"/>
                  </a:cubicBezTo>
                  <a:cubicBezTo>
                    <a:pt x="80" y="473"/>
                    <a:pt x="110" y="437"/>
                    <a:pt x="110" y="400"/>
                  </a:cubicBezTo>
                  <a:cubicBezTo>
                    <a:pt x="110" y="372"/>
                    <a:pt x="91" y="358"/>
                    <a:pt x="67" y="358"/>
                  </a:cubicBezTo>
                  <a:cubicBezTo>
                    <a:pt x="35" y="358"/>
                    <a:pt x="0" y="384"/>
                    <a:pt x="0" y="440"/>
                  </a:cubicBezTo>
                  <a:cubicBezTo>
                    <a:pt x="0" y="510"/>
                    <a:pt x="67" y="560"/>
                    <a:pt x="169" y="560"/>
                  </a:cubicBezTo>
                  <a:cubicBezTo>
                    <a:pt x="361" y="560"/>
                    <a:pt x="407" y="412"/>
                    <a:pt x="407" y="356"/>
                  </a:cubicBezTo>
                  <a:cubicBezTo>
                    <a:pt x="407" y="311"/>
                    <a:pt x="386" y="280"/>
                    <a:pt x="370" y="263"/>
                  </a:cubicBezTo>
                  <a:cubicBezTo>
                    <a:pt x="337" y="230"/>
                    <a:pt x="305" y="224"/>
                    <a:pt x="252" y="213"/>
                  </a:cubicBezTo>
                  <a:cubicBezTo>
                    <a:pt x="209" y="202"/>
                    <a:pt x="163" y="193"/>
                    <a:pt x="163" y="137"/>
                  </a:cubicBezTo>
                  <a:cubicBezTo>
                    <a:pt x="163" y="104"/>
                    <a:pt x="190" y="28"/>
                    <a:pt x="295" y="28"/>
                  </a:cubicBezTo>
                  <a:cubicBezTo>
                    <a:pt x="324" y="28"/>
                    <a:pt x="383" y="36"/>
                    <a:pt x="402" y="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4" name="Freeform 43">
              <a:extLst>
                <a:ext uri="{FF2B5EF4-FFF2-40B4-BE49-F238E27FC236}">
                  <a16:creationId xmlns:a16="http://schemas.microsoft.com/office/drawing/2014/main" id="{4E5BECE2-2973-9B48-8DD3-1500856763AA}"/>
                </a:ext>
              </a:extLst>
            </p:cNvPr>
            <p:cNvSpPr/>
            <p:nvPr/>
          </p:nvSpPr>
          <p:spPr>
            <a:xfrm>
              <a:off x="8970840" y="2588760"/>
              <a:ext cx="49680" cy="132840"/>
            </a:xfrm>
            <a:custGeom>
              <a:avLst/>
              <a:gdLst/>
              <a:ahLst/>
              <a:cxnLst>
                <a:cxn ang="3cd4">
                  <a:pos x="hc" y="t"/>
                </a:cxn>
                <a:cxn ang="cd2">
                  <a:pos x="l" y="vc"/>
                </a:cxn>
                <a:cxn ang="cd4">
                  <a:pos x="hc" y="b"/>
                </a:cxn>
                <a:cxn ang="0">
                  <a:pos x="r" y="vc"/>
                </a:cxn>
              </a:cxnLst>
              <a:rect l="l" t="t" r="r" b="b"/>
              <a:pathLst>
                <a:path w="139" h="370">
                  <a:moveTo>
                    <a:pt x="139" y="129"/>
                  </a:moveTo>
                  <a:cubicBezTo>
                    <a:pt x="139" y="48"/>
                    <a:pt x="110" y="0"/>
                    <a:pt x="64" y="0"/>
                  </a:cubicBezTo>
                  <a:cubicBezTo>
                    <a:pt x="24" y="0"/>
                    <a:pt x="0" y="31"/>
                    <a:pt x="0" y="64"/>
                  </a:cubicBezTo>
                  <a:cubicBezTo>
                    <a:pt x="0" y="98"/>
                    <a:pt x="24" y="132"/>
                    <a:pt x="64" y="132"/>
                  </a:cubicBezTo>
                  <a:cubicBezTo>
                    <a:pt x="78" y="132"/>
                    <a:pt x="94" y="126"/>
                    <a:pt x="104" y="115"/>
                  </a:cubicBezTo>
                  <a:cubicBezTo>
                    <a:pt x="110" y="112"/>
                    <a:pt x="110" y="112"/>
                    <a:pt x="112" y="112"/>
                  </a:cubicBezTo>
                  <a:cubicBezTo>
                    <a:pt x="112" y="112"/>
                    <a:pt x="115" y="112"/>
                    <a:pt x="115" y="129"/>
                  </a:cubicBezTo>
                  <a:cubicBezTo>
                    <a:pt x="115" y="221"/>
                    <a:pt x="72" y="297"/>
                    <a:pt x="32" y="336"/>
                  </a:cubicBezTo>
                  <a:cubicBezTo>
                    <a:pt x="19" y="350"/>
                    <a:pt x="19" y="353"/>
                    <a:pt x="19" y="356"/>
                  </a:cubicBezTo>
                  <a:cubicBezTo>
                    <a:pt x="19" y="367"/>
                    <a:pt x="24" y="370"/>
                    <a:pt x="32" y="370"/>
                  </a:cubicBezTo>
                  <a:cubicBezTo>
                    <a:pt x="46" y="370"/>
                    <a:pt x="139" y="274"/>
                    <a:pt x="139"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5" name="Freeform 44">
              <a:extLst>
                <a:ext uri="{FF2B5EF4-FFF2-40B4-BE49-F238E27FC236}">
                  <a16:creationId xmlns:a16="http://schemas.microsoft.com/office/drawing/2014/main" id="{334F3DCE-BA94-D74B-8099-BC2949F3DB37}"/>
                </a:ext>
              </a:extLst>
            </p:cNvPr>
            <p:cNvSpPr/>
            <p:nvPr/>
          </p:nvSpPr>
          <p:spPr>
            <a:xfrm>
              <a:off x="9139320" y="2440800"/>
              <a:ext cx="194400" cy="201240"/>
            </a:xfrm>
            <a:custGeom>
              <a:avLst/>
              <a:gdLst/>
              <a:ahLst/>
              <a:cxnLst>
                <a:cxn ang="3cd4">
                  <a:pos x="hc" y="t"/>
                </a:cxn>
                <a:cxn ang="cd2">
                  <a:pos x="l" y="vc"/>
                </a:cxn>
                <a:cxn ang="cd4">
                  <a:pos x="hc" y="b"/>
                </a:cxn>
                <a:cxn ang="0">
                  <a:pos x="r" y="vc"/>
                </a:cxn>
              </a:cxnLst>
              <a:rect l="l" t="t" r="r" b="b"/>
              <a:pathLst>
                <a:path w="541" h="560">
                  <a:moveTo>
                    <a:pt x="394" y="78"/>
                  </a:moveTo>
                  <a:cubicBezTo>
                    <a:pt x="372" y="34"/>
                    <a:pt x="337" y="0"/>
                    <a:pt x="284" y="0"/>
                  </a:cubicBezTo>
                  <a:cubicBezTo>
                    <a:pt x="147" y="0"/>
                    <a:pt x="0" y="182"/>
                    <a:pt x="0" y="361"/>
                  </a:cubicBezTo>
                  <a:cubicBezTo>
                    <a:pt x="0" y="479"/>
                    <a:pt x="64" y="560"/>
                    <a:pt x="158" y="560"/>
                  </a:cubicBezTo>
                  <a:cubicBezTo>
                    <a:pt x="182" y="560"/>
                    <a:pt x="241" y="554"/>
                    <a:pt x="311" y="468"/>
                  </a:cubicBezTo>
                  <a:cubicBezTo>
                    <a:pt x="321" y="518"/>
                    <a:pt x="361" y="560"/>
                    <a:pt x="418" y="560"/>
                  </a:cubicBezTo>
                  <a:cubicBezTo>
                    <a:pt x="461" y="560"/>
                    <a:pt x="487" y="532"/>
                    <a:pt x="506" y="493"/>
                  </a:cubicBezTo>
                  <a:cubicBezTo>
                    <a:pt x="525" y="448"/>
                    <a:pt x="541" y="372"/>
                    <a:pt x="541" y="370"/>
                  </a:cubicBezTo>
                  <a:cubicBezTo>
                    <a:pt x="541" y="358"/>
                    <a:pt x="530" y="358"/>
                    <a:pt x="528" y="358"/>
                  </a:cubicBezTo>
                  <a:cubicBezTo>
                    <a:pt x="517" y="358"/>
                    <a:pt x="514" y="361"/>
                    <a:pt x="511" y="381"/>
                  </a:cubicBezTo>
                  <a:cubicBezTo>
                    <a:pt x="490" y="459"/>
                    <a:pt x="469" y="532"/>
                    <a:pt x="420" y="532"/>
                  </a:cubicBezTo>
                  <a:cubicBezTo>
                    <a:pt x="388" y="532"/>
                    <a:pt x="386" y="501"/>
                    <a:pt x="386" y="476"/>
                  </a:cubicBezTo>
                  <a:cubicBezTo>
                    <a:pt x="386" y="448"/>
                    <a:pt x="388" y="440"/>
                    <a:pt x="402" y="384"/>
                  </a:cubicBezTo>
                  <a:cubicBezTo>
                    <a:pt x="415" y="333"/>
                    <a:pt x="415" y="319"/>
                    <a:pt x="426" y="274"/>
                  </a:cubicBezTo>
                  <a:lnTo>
                    <a:pt x="469" y="101"/>
                  </a:lnTo>
                  <a:cubicBezTo>
                    <a:pt x="477" y="64"/>
                    <a:pt x="477" y="64"/>
                    <a:pt x="477" y="59"/>
                  </a:cubicBezTo>
                  <a:cubicBezTo>
                    <a:pt x="477" y="36"/>
                    <a:pt x="463" y="25"/>
                    <a:pt x="444" y="25"/>
                  </a:cubicBezTo>
                  <a:cubicBezTo>
                    <a:pt x="415" y="25"/>
                    <a:pt x="396" y="53"/>
                    <a:pt x="394" y="78"/>
                  </a:cubicBezTo>
                  <a:close/>
                  <a:moveTo>
                    <a:pt x="316" y="400"/>
                  </a:moveTo>
                  <a:cubicBezTo>
                    <a:pt x="311" y="423"/>
                    <a:pt x="311" y="423"/>
                    <a:pt x="295" y="445"/>
                  </a:cubicBezTo>
                  <a:cubicBezTo>
                    <a:pt x="241" y="512"/>
                    <a:pt x="193" y="532"/>
                    <a:pt x="161" y="532"/>
                  </a:cubicBezTo>
                  <a:cubicBezTo>
                    <a:pt x="102" y="532"/>
                    <a:pt x="83" y="465"/>
                    <a:pt x="83" y="417"/>
                  </a:cubicBezTo>
                  <a:cubicBezTo>
                    <a:pt x="83" y="356"/>
                    <a:pt x="120" y="202"/>
                    <a:pt x="150" y="146"/>
                  </a:cubicBezTo>
                  <a:cubicBezTo>
                    <a:pt x="185" y="73"/>
                    <a:pt x="238" y="28"/>
                    <a:pt x="287" y="28"/>
                  </a:cubicBezTo>
                  <a:cubicBezTo>
                    <a:pt x="364" y="28"/>
                    <a:pt x="380" y="129"/>
                    <a:pt x="380" y="137"/>
                  </a:cubicBezTo>
                  <a:cubicBezTo>
                    <a:pt x="380" y="143"/>
                    <a:pt x="378" y="151"/>
                    <a:pt x="375" y="15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6" name="Freeform 45">
              <a:extLst>
                <a:ext uri="{FF2B5EF4-FFF2-40B4-BE49-F238E27FC236}">
                  <a16:creationId xmlns:a16="http://schemas.microsoft.com/office/drawing/2014/main" id="{D15DDF95-CD48-6D4D-9741-D72A497810C4}"/>
                </a:ext>
              </a:extLst>
            </p:cNvPr>
            <p:cNvSpPr/>
            <p:nvPr/>
          </p:nvSpPr>
          <p:spPr>
            <a:xfrm>
              <a:off x="9369720" y="2304720"/>
              <a:ext cx="99000" cy="443159"/>
            </a:xfrm>
            <a:custGeom>
              <a:avLst/>
              <a:gdLst/>
              <a:ahLst/>
              <a:cxnLst>
                <a:cxn ang="3cd4">
                  <a:pos x="hc" y="t"/>
                </a:cxn>
                <a:cxn ang="cd2">
                  <a:pos x="l" y="vc"/>
                </a:cxn>
                <a:cxn ang="cd4">
                  <a:pos x="hc" y="b"/>
                </a:cxn>
                <a:cxn ang="0">
                  <a:pos x="r" y="vc"/>
                </a:cxn>
              </a:cxnLst>
              <a:rect l="l" t="t" r="r" b="b"/>
              <a:pathLst>
                <a:path w="276" h="1232">
                  <a:moveTo>
                    <a:pt x="276" y="616"/>
                  </a:moveTo>
                  <a:cubicBezTo>
                    <a:pt x="276" y="521"/>
                    <a:pt x="262" y="372"/>
                    <a:pt x="198" y="232"/>
                  </a:cubicBezTo>
                  <a:cubicBezTo>
                    <a:pt x="126" y="81"/>
                    <a:pt x="24" y="0"/>
                    <a:pt x="11" y="0"/>
                  </a:cubicBezTo>
                  <a:cubicBezTo>
                    <a:pt x="5" y="0"/>
                    <a:pt x="0" y="6"/>
                    <a:pt x="0" y="11"/>
                  </a:cubicBezTo>
                  <a:cubicBezTo>
                    <a:pt x="0" y="17"/>
                    <a:pt x="0" y="20"/>
                    <a:pt x="21" y="42"/>
                  </a:cubicBezTo>
                  <a:cubicBezTo>
                    <a:pt x="139" y="162"/>
                    <a:pt x="206" y="358"/>
                    <a:pt x="206" y="616"/>
                  </a:cubicBezTo>
                  <a:cubicBezTo>
                    <a:pt x="206" y="826"/>
                    <a:pt x="163" y="1044"/>
                    <a:pt x="16" y="1198"/>
                  </a:cubicBezTo>
                  <a:cubicBezTo>
                    <a:pt x="0" y="1215"/>
                    <a:pt x="0" y="1218"/>
                    <a:pt x="0" y="1221"/>
                  </a:cubicBezTo>
                  <a:cubicBezTo>
                    <a:pt x="0" y="1229"/>
                    <a:pt x="5" y="1232"/>
                    <a:pt x="11" y="1232"/>
                  </a:cubicBezTo>
                  <a:cubicBezTo>
                    <a:pt x="24" y="1232"/>
                    <a:pt x="131" y="1148"/>
                    <a:pt x="201" y="991"/>
                  </a:cubicBezTo>
                  <a:cubicBezTo>
                    <a:pt x="262" y="857"/>
                    <a:pt x="276" y="720"/>
                    <a:pt x="276" y="6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7" name="Freeform 46">
              <a:extLst>
                <a:ext uri="{FF2B5EF4-FFF2-40B4-BE49-F238E27FC236}">
                  <a16:creationId xmlns:a16="http://schemas.microsoft.com/office/drawing/2014/main" id="{8C99F6CF-2C1D-8D43-A435-E6950790240F}"/>
                </a:ext>
              </a:extLst>
            </p:cNvPr>
            <p:cNvSpPr/>
            <p:nvPr/>
          </p:nvSpPr>
          <p:spPr>
            <a:xfrm>
              <a:off x="9524880" y="2127240"/>
              <a:ext cx="161640" cy="797040"/>
            </a:xfrm>
            <a:custGeom>
              <a:avLst/>
              <a:gdLst/>
              <a:ahLst/>
              <a:cxnLst>
                <a:cxn ang="3cd4">
                  <a:pos x="hc" y="t"/>
                </a:cxn>
                <a:cxn ang="cd2">
                  <a:pos x="l" y="vc"/>
                </a:cxn>
                <a:cxn ang="cd4">
                  <a:pos x="hc" y="b"/>
                </a:cxn>
                <a:cxn ang="0">
                  <a:pos x="r" y="vc"/>
                </a:cxn>
              </a:cxnLst>
              <a:rect l="l" t="t" r="r" b="b"/>
              <a:pathLst>
                <a:path w="450" h="2215">
                  <a:moveTo>
                    <a:pt x="450" y="1106"/>
                  </a:moveTo>
                  <a:cubicBezTo>
                    <a:pt x="450" y="753"/>
                    <a:pt x="370" y="378"/>
                    <a:pt x="137" y="101"/>
                  </a:cubicBezTo>
                  <a:cubicBezTo>
                    <a:pt x="120" y="81"/>
                    <a:pt x="78" y="34"/>
                    <a:pt x="48" y="8"/>
                  </a:cubicBezTo>
                  <a:cubicBezTo>
                    <a:pt x="40" y="0"/>
                    <a:pt x="37" y="0"/>
                    <a:pt x="21" y="0"/>
                  </a:cubicBezTo>
                  <a:cubicBezTo>
                    <a:pt x="11" y="0"/>
                    <a:pt x="0" y="0"/>
                    <a:pt x="0" y="11"/>
                  </a:cubicBezTo>
                  <a:cubicBezTo>
                    <a:pt x="0" y="17"/>
                    <a:pt x="5" y="22"/>
                    <a:pt x="8" y="25"/>
                  </a:cubicBezTo>
                  <a:cubicBezTo>
                    <a:pt x="48" y="67"/>
                    <a:pt x="112" y="134"/>
                    <a:pt x="185" y="272"/>
                  </a:cubicBezTo>
                  <a:cubicBezTo>
                    <a:pt x="313" y="507"/>
                    <a:pt x="359" y="812"/>
                    <a:pt x="359" y="1106"/>
                  </a:cubicBezTo>
                  <a:cubicBezTo>
                    <a:pt x="359" y="1641"/>
                    <a:pt x="217" y="1968"/>
                    <a:pt x="5" y="2192"/>
                  </a:cubicBezTo>
                  <a:cubicBezTo>
                    <a:pt x="3" y="2195"/>
                    <a:pt x="0" y="2201"/>
                    <a:pt x="0" y="2203"/>
                  </a:cubicBezTo>
                  <a:cubicBezTo>
                    <a:pt x="0" y="2215"/>
                    <a:pt x="11" y="2215"/>
                    <a:pt x="21" y="2215"/>
                  </a:cubicBezTo>
                  <a:cubicBezTo>
                    <a:pt x="37" y="2215"/>
                    <a:pt x="40" y="2215"/>
                    <a:pt x="51" y="2206"/>
                  </a:cubicBezTo>
                  <a:cubicBezTo>
                    <a:pt x="163" y="2105"/>
                    <a:pt x="289" y="1935"/>
                    <a:pt x="372" y="1674"/>
                  </a:cubicBezTo>
                  <a:cubicBezTo>
                    <a:pt x="423" y="1506"/>
                    <a:pt x="450" y="1305"/>
                    <a:pt x="450" y="110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8" name="Freeform 47">
              <a:extLst>
                <a:ext uri="{FF2B5EF4-FFF2-40B4-BE49-F238E27FC236}">
                  <a16:creationId xmlns:a16="http://schemas.microsoft.com/office/drawing/2014/main" id="{915BF7E5-75FE-324B-8D20-6201484E8B44}"/>
                </a:ext>
              </a:extLst>
            </p:cNvPr>
            <p:cNvSpPr/>
            <p:nvPr/>
          </p:nvSpPr>
          <p:spPr>
            <a:xfrm>
              <a:off x="9793800" y="2030400"/>
              <a:ext cx="131760" cy="206280"/>
            </a:xfrm>
            <a:custGeom>
              <a:avLst/>
              <a:gdLst/>
              <a:ahLst/>
              <a:cxnLst>
                <a:cxn ang="3cd4">
                  <a:pos x="hc" y="t"/>
                </a:cxn>
                <a:cxn ang="cd2">
                  <a:pos x="l" y="vc"/>
                </a:cxn>
                <a:cxn ang="cd4">
                  <a:pos x="hc" y="b"/>
                </a:cxn>
                <a:cxn ang="0">
                  <a:pos x="r" y="vc"/>
                </a:cxn>
              </a:cxnLst>
              <a:rect l="l" t="t" r="r" b="b"/>
              <a:pathLst>
                <a:path w="367" h="574">
                  <a:moveTo>
                    <a:pt x="367" y="417"/>
                  </a:moveTo>
                  <a:lnTo>
                    <a:pt x="337" y="417"/>
                  </a:lnTo>
                  <a:cubicBezTo>
                    <a:pt x="335" y="437"/>
                    <a:pt x="327" y="487"/>
                    <a:pt x="316" y="496"/>
                  </a:cubicBezTo>
                  <a:cubicBezTo>
                    <a:pt x="311" y="501"/>
                    <a:pt x="246" y="501"/>
                    <a:pt x="236" y="501"/>
                  </a:cubicBezTo>
                  <a:lnTo>
                    <a:pt x="83" y="501"/>
                  </a:lnTo>
                  <a:cubicBezTo>
                    <a:pt x="169" y="420"/>
                    <a:pt x="198" y="398"/>
                    <a:pt x="249" y="356"/>
                  </a:cubicBezTo>
                  <a:cubicBezTo>
                    <a:pt x="311" y="305"/>
                    <a:pt x="367" y="252"/>
                    <a:pt x="367" y="168"/>
                  </a:cubicBezTo>
                  <a:cubicBezTo>
                    <a:pt x="367" y="64"/>
                    <a:pt x="278" y="0"/>
                    <a:pt x="171" y="0"/>
                  </a:cubicBezTo>
                  <a:cubicBezTo>
                    <a:pt x="70" y="0"/>
                    <a:pt x="0" y="76"/>
                    <a:pt x="0" y="154"/>
                  </a:cubicBezTo>
                  <a:cubicBezTo>
                    <a:pt x="0" y="199"/>
                    <a:pt x="35" y="204"/>
                    <a:pt x="43" y="204"/>
                  </a:cubicBezTo>
                  <a:cubicBezTo>
                    <a:pt x="64" y="204"/>
                    <a:pt x="88" y="188"/>
                    <a:pt x="88" y="157"/>
                  </a:cubicBezTo>
                  <a:cubicBezTo>
                    <a:pt x="88" y="143"/>
                    <a:pt x="83" y="112"/>
                    <a:pt x="40" y="112"/>
                  </a:cubicBezTo>
                  <a:cubicBezTo>
                    <a:pt x="64" y="50"/>
                    <a:pt x="120" y="31"/>
                    <a:pt x="161" y="31"/>
                  </a:cubicBezTo>
                  <a:cubicBezTo>
                    <a:pt x="244" y="31"/>
                    <a:pt x="287" y="98"/>
                    <a:pt x="287" y="168"/>
                  </a:cubicBezTo>
                  <a:cubicBezTo>
                    <a:pt x="287" y="244"/>
                    <a:pt x="236" y="302"/>
                    <a:pt x="209" y="336"/>
                  </a:cubicBezTo>
                  <a:lnTo>
                    <a:pt x="8" y="540"/>
                  </a:lnTo>
                  <a:cubicBezTo>
                    <a:pt x="0" y="549"/>
                    <a:pt x="0" y="552"/>
                    <a:pt x="0" y="574"/>
                  </a:cubicBezTo>
                  <a:lnTo>
                    <a:pt x="343" y="574"/>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49" name="Freeform 48">
            <a:extLst>
              <a:ext uri="{FF2B5EF4-FFF2-40B4-BE49-F238E27FC236}">
                <a16:creationId xmlns:a16="http://schemas.microsoft.com/office/drawing/2014/main" id="{48B4D087-59E1-924F-B40E-AA3A9A874DFF}"/>
              </a:ext>
            </a:extLst>
          </p:cNvPr>
          <p:cNvSpPr/>
          <p:nvPr/>
        </p:nvSpPr>
        <p:spPr>
          <a:xfrm>
            <a:off x="3680975" y="2578849"/>
            <a:ext cx="3736080" cy="1097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36720">
            <a:solidFill>
              <a:srgbClr val="3465A4"/>
            </a:solidFill>
            <a:custDash>
              <a:ds d="197000" sp="197000"/>
            </a:custDash>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6" name="Title 105">
            <a:extLst>
              <a:ext uri="{FF2B5EF4-FFF2-40B4-BE49-F238E27FC236}">
                <a16:creationId xmlns:a16="http://schemas.microsoft.com/office/drawing/2014/main" id="{6AA1AD5D-E835-6340-A6FE-0AFA664066D9}"/>
              </a:ext>
            </a:extLst>
          </p:cNvPr>
          <p:cNvSpPr>
            <a:spLocks noGrp="1"/>
          </p:cNvSpPr>
          <p:nvPr>
            <p:ph type="title"/>
          </p:nvPr>
        </p:nvSpPr>
        <p:spPr/>
        <p:txBody>
          <a:bodyPr/>
          <a:lstStyle/>
          <a:p>
            <a:r>
              <a:rPr lang="en-US" dirty="0"/>
              <a:t>Q-function updates in DQN</a:t>
            </a:r>
          </a:p>
        </p:txBody>
      </p:sp>
      <p:sp>
        <p:nvSpPr>
          <p:cNvPr id="108" name="Freeform 107">
            <a:extLst>
              <a:ext uri="{FF2B5EF4-FFF2-40B4-BE49-F238E27FC236}">
                <a16:creationId xmlns:a16="http://schemas.microsoft.com/office/drawing/2014/main" id="{EFC9D4DE-8FE9-8141-ACD7-E72B3D2C3B7B}"/>
              </a:ext>
            </a:extLst>
          </p:cNvPr>
          <p:cNvSpPr/>
          <p:nvPr/>
        </p:nvSpPr>
        <p:spPr>
          <a:xfrm rot="16200000">
            <a:off x="6355979" y="1225112"/>
            <a:ext cx="365760" cy="5486399"/>
          </a:xfrm>
          <a:custGeom>
            <a:avLst>
              <a:gd name="f0" fmla="val 1800"/>
              <a:gd name="f1" fmla="val 10800"/>
            </a:avLst>
            <a:gdLst>
              <a:gd name="f2" fmla="val 10800000"/>
              <a:gd name="f3" fmla="val 5400000"/>
              <a:gd name="f4" fmla="val 180"/>
              <a:gd name="f5" fmla="val w"/>
              <a:gd name="f6" fmla="val h"/>
              <a:gd name="f7" fmla="val 0"/>
              <a:gd name="f8" fmla="val 21600"/>
              <a:gd name="f9" fmla="val -2147483647"/>
              <a:gd name="f10" fmla="val 2147483647"/>
              <a:gd name="f11" fmla="val 5400"/>
              <a:gd name="f12" fmla="val 16200"/>
              <a:gd name="f13" fmla="val 10800"/>
              <a:gd name="f14" fmla="+- 0 0 0"/>
              <a:gd name="f15" fmla="*/ f5 1 21600"/>
              <a:gd name="f16" fmla="*/ f6 1 21600"/>
              <a:gd name="f17" fmla="pin 0 f0 5400"/>
              <a:gd name="f18" fmla="pin 0 f1 21600"/>
              <a:gd name="f19" fmla="*/ f14 f2 1"/>
              <a:gd name="f20" fmla="*/ f17 1 2"/>
              <a:gd name="f21" fmla="val f17"/>
              <a:gd name="f22" fmla="val f18"/>
              <a:gd name="f23" fmla="+- 21600 0 f17"/>
              <a:gd name="f24" fmla="*/ f17 10000 1"/>
              <a:gd name="f25" fmla="*/ 10800 f15 1"/>
              <a:gd name="f26" fmla="*/ f17 f16 1"/>
              <a:gd name="f27" fmla="*/ f7 f15 1"/>
              <a:gd name="f28" fmla="*/ f18 f16 1"/>
              <a:gd name="f29" fmla="*/ 13800 f15 1"/>
              <a:gd name="f30" fmla="*/ 21600 f15 1"/>
              <a:gd name="f31" fmla="*/ 0 f16 1"/>
              <a:gd name="f32" fmla="*/ f19 1 f4"/>
              <a:gd name="f33" fmla="*/ 0 f15 1"/>
              <a:gd name="f34" fmla="*/ 10800 f16 1"/>
              <a:gd name="f35" fmla="*/ 21600 f16 1"/>
              <a:gd name="f36" fmla="+- f22 0 f17"/>
              <a:gd name="f37" fmla="+- f22 0 f20"/>
              <a:gd name="f38" fmla="+- f22 f20 0"/>
              <a:gd name="f39" fmla="+- f22 f17 0"/>
              <a:gd name="f40" fmla="+- 21600 0 f20"/>
              <a:gd name="f41" fmla="*/ f24 1 31953"/>
              <a:gd name="f42" fmla="+- f32 0 f3"/>
              <a:gd name="f43" fmla="+- 21600 0 f41"/>
              <a:gd name="f44" fmla="*/ f41 f16 1"/>
              <a:gd name="f45" fmla="*/ f43 f16 1"/>
            </a:gdLst>
            <a:ahLst>
              <a:ahXY gdRefY="f0" minY="f7" maxY="f11">
                <a:pos x="f25" y="f26"/>
              </a:ahXY>
              <a:ahXY gdRefY="f1" minY="f7" maxY="f8">
                <a:pos x="f27" y="f28"/>
              </a:ahXY>
            </a:ahLst>
            <a:cxnLst>
              <a:cxn ang="3cd4">
                <a:pos x="hc" y="t"/>
              </a:cxn>
              <a:cxn ang="0">
                <a:pos x="r" y="vc"/>
              </a:cxn>
              <a:cxn ang="cd4">
                <a:pos x="hc" y="b"/>
              </a:cxn>
              <a:cxn ang="cd2">
                <a:pos x="l" y="vc"/>
              </a:cxn>
              <a:cxn ang="f42">
                <a:pos x="f30" y="f31"/>
              </a:cxn>
              <a:cxn ang="f42">
                <a:pos x="f33" y="f34"/>
              </a:cxn>
              <a:cxn ang="f42">
                <a:pos x="f30" y="f35"/>
              </a:cxn>
            </a:cxnLst>
            <a:rect l="f29" t="f44" r="f30" b="f45"/>
            <a:pathLst>
              <a:path w="21600" h="21600">
                <a:moveTo>
                  <a:pt x="f8" y="f7"/>
                </a:moveTo>
                <a:cubicBezTo>
                  <a:pt x="f12" y="f7"/>
                  <a:pt x="f13" y="f20"/>
                  <a:pt x="f13" y="f21"/>
                </a:cubicBezTo>
                <a:lnTo>
                  <a:pt x="f13" y="f36"/>
                </a:lnTo>
                <a:cubicBezTo>
                  <a:pt x="f13" y="f37"/>
                  <a:pt x="f11" y="f22"/>
                  <a:pt x="f7" y="f22"/>
                </a:cubicBezTo>
                <a:cubicBezTo>
                  <a:pt x="f11" y="f22"/>
                  <a:pt x="f13" y="f38"/>
                  <a:pt x="f13" y="f39"/>
                </a:cubicBezTo>
                <a:lnTo>
                  <a:pt x="f13" y="f23"/>
                </a:lnTo>
                <a:cubicBezTo>
                  <a:pt x="f13" y="f40"/>
                  <a:pt x="f12" y="f8"/>
                  <a:pt x="f8" y="f8"/>
                </a:cubicBezTo>
              </a:path>
            </a:pathLst>
          </a:custGeom>
          <a:noFill/>
          <a:ln w="36720">
            <a:solidFill>
              <a:srgbClr val="3465A4"/>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9" name="TextBox 108">
            <a:extLst>
              <a:ext uri="{FF2B5EF4-FFF2-40B4-BE49-F238E27FC236}">
                <a16:creationId xmlns:a16="http://schemas.microsoft.com/office/drawing/2014/main" id="{8B3DDFAB-FF86-844D-AB76-F7EA4059215F}"/>
              </a:ext>
            </a:extLst>
          </p:cNvPr>
          <p:cNvSpPr txBox="1"/>
          <p:nvPr/>
        </p:nvSpPr>
        <p:spPr>
          <a:xfrm>
            <a:off x="5264640" y="4303470"/>
            <a:ext cx="2418139" cy="415263"/>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Minimize TD error</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C4C45D-E48E-3F4D-ABF0-C041543185A5}"/>
              </a:ext>
            </a:extLst>
          </p:cNvPr>
          <p:cNvSpPr txBox="1"/>
          <p:nvPr/>
        </p:nvSpPr>
        <p:spPr>
          <a:xfrm>
            <a:off x="741935" y="1958209"/>
            <a:ext cx="240120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Use this loss function:</a:t>
            </a:r>
          </a:p>
        </p:txBody>
      </p:sp>
      <p:sp>
        <p:nvSpPr>
          <p:cNvPr id="3" name="TextBox 2">
            <a:extLst>
              <a:ext uri="{FF2B5EF4-FFF2-40B4-BE49-F238E27FC236}">
                <a16:creationId xmlns:a16="http://schemas.microsoft.com/office/drawing/2014/main" id="{2014D97A-1545-784E-85AD-CD7E2B8B5941}"/>
              </a:ext>
            </a:extLst>
          </p:cNvPr>
          <p:cNvSpPr txBox="1"/>
          <p:nvPr/>
        </p:nvSpPr>
        <p:spPr>
          <a:xfrm>
            <a:off x="5006855" y="2141089"/>
            <a:ext cx="76428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target</a:t>
            </a:r>
          </a:p>
        </p:txBody>
      </p:sp>
      <p:grpSp>
        <p:nvGrpSpPr>
          <p:cNvPr id="4" name="Group 3" descr="28§display§L(s,a,s';w)=\frac{1}{2} \left(&#10;r + \gamma \max_{a'} Q_w(s',a') - Q_w(s,a)&#10;\right)^2§svg§600§FALSE" title="TexMaths">
            <a:extLst>
              <a:ext uri="{FF2B5EF4-FFF2-40B4-BE49-F238E27FC236}">
                <a16:creationId xmlns:a16="http://schemas.microsoft.com/office/drawing/2014/main" id="{45CC4B89-5F35-0046-B672-60CE8B50B039}"/>
              </a:ext>
            </a:extLst>
          </p:cNvPr>
          <p:cNvGrpSpPr/>
          <p:nvPr/>
        </p:nvGrpSpPr>
        <p:grpSpPr>
          <a:xfrm>
            <a:off x="266015" y="2597569"/>
            <a:ext cx="9596880" cy="910800"/>
            <a:chOff x="347040" y="2030400"/>
            <a:chExt cx="9596880" cy="910800"/>
          </a:xfrm>
        </p:grpSpPr>
        <p:sp>
          <p:nvSpPr>
            <p:cNvPr id="5" name="Freeform 4">
              <a:extLst>
                <a:ext uri="{FF2B5EF4-FFF2-40B4-BE49-F238E27FC236}">
                  <a16:creationId xmlns:a16="http://schemas.microsoft.com/office/drawing/2014/main" id="{39787E64-7174-2647-884D-A2A27C60552C}"/>
                </a:ext>
              </a:extLst>
            </p:cNvPr>
            <p:cNvSpPr/>
            <p:nvPr/>
          </p:nvSpPr>
          <p:spPr>
            <a:xfrm>
              <a:off x="347040" y="2037599"/>
              <a:ext cx="9596880" cy="902880"/>
            </a:xfrm>
            <a:custGeom>
              <a:avLst/>
              <a:gdLst/>
              <a:ahLst/>
              <a:cxnLst>
                <a:cxn ang="3cd4">
                  <a:pos x="hc" y="t"/>
                </a:cxn>
                <a:cxn ang="cd2">
                  <a:pos x="l" y="vc"/>
                </a:cxn>
                <a:cxn ang="cd4">
                  <a:pos x="hc" y="b"/>
                </a:cxn>
                <a:cxn ang="0">
                  <a:pos x="r" y="vc"/>
                </a:cxn>
              </a:cxnLst>
              <a:rect l="l" t="t" r="r" b="b"/>
              <a:pathLst>
                <a:path w="26659" h="2509">
                  <a:moveTo>
                    <a:pt x="13330" y="2509"/>
                  </a:moveTo>
                  <a:lnTo>
                    <a:pt x="0" y="2509"/>
                  </a:lnTo>
                  <a:lnTo>
                    <a:pt x="0" y="0"/>
                  </a:lnTo>
                  <a:lnTo>
                    <a:pt x="26659" y="0"/>
                  </a:lnTo>
                  <a:lnTo>
                    <a:pt x="26659" y="2509"/>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 name="Freeform 5">
              <a:extLst>
                <a:ext uri="{FF2B5EF4-FFF2-40B4-BE49-F238E27FC236}">
                  <a16:creationId xmlns:a16="http://schemas.microsoft.com/office/drawing/2014/main" id="{16EFA079-771F-4241-B79F-4BFB0B6B4B00}"/>
                </a:ext>
              </a:extLst>
            </p:cNvPr>
            <p:cNvSpPr/>
            <p:nvPr/>
          </p:nvSpPr>
          <p:spPr>
            <a:xfrm>
              <a:off x="363600" y="2333880"/>
              <a:ext cx="255960" cy="303120"/>
            </a:xfrm>
            <a:custGeom>
              <a:avLst/>
              <a:gdLst/>
              <a:ahLst/>
              <a:cxnLst>
                <a:cxn ang="3cd4">
                  <a:pos x="hc" y="t"/>
                </a:cxn>
                <a:cxn ang="cd2">
                  <a:pos x="l" y="vc"/>
                </a:cxn>
                <a:cxn ang="cd4">
                  <a:pos x="hc" y="b"/>
                </a:cxn>
                <a:cxn ang="0">
                  <a:pos x="r" y="vc"/>
                </a:cxn>
              </a:cxnLst>
              <a:rect l="l" t="t" r="r" b="b"/>
              <a:pathLst>
                <a:path w="712" h="843">
                  <a:moveTo>
                    <a:pt x="396" y="95"/>
                  </a:moveTo>
                  <a:cubicBezTo>
                    <a:pt x="407" y="53"/>
                    <a:pt x="410" y="39"/>
                    <a:pt x="519" y="39"/>
                  </a:cubicBezTo>
                  <a:cubicBezTo>
                    <a:pt x="557" y="39"/>
                    <a:pt x="565" y="39"/>
                    <a:pt x="565" y="14"/>
                  </a:cubicBezTo>
                  <a:cubicBezTo>
                    <a:pt x="565" y="0"/>
                    <a:pt x="552" y="0"/>
                    <a:pt x="546" y="0"/>
                  </a:cubicBezTo>
                  <a:cubicBezTo>
                    <a:pt x="509" y="0"/>
                    <a:pt x="410" y="3"/>
                    <a:pt x="372" y="3"/>
                  </a:cubicBezTo>
                  <a:cubicBezTo>
                    <a:pt x="337" y="3"/>
                    <a:pt x="249" y="0"/>
                    <a:pt x="214" y="0"/>
                  </a:cubicBezTo>
                  <a:cubicBezTo>
                    <a:pt x="206" y="0"/>
                    <a:pt x="193" y="0"/>
                    <a:pt x="193" y="25"/>
                  </a:cubicBezTo>
                  <a:cubicBezTo>
                    <a:pt x="193" y="39"/>
                    <a:pt x="204" y="39"/>
                    <a:pt x="225" y="39"/>
                  </a:cubicBezTo>
                  <a:cubicBezTo>
                    <a:pt x="228" y="39"/>
                    <a:pt x="249" y="39"/>
                    <a:pt x="270" y="42"/>
                  </a:cubicBezTo>
                  <a:cubicBezTo>
                    <a:pt x="292" y="42"/>
                    <a:pt x="303" y="45"/>
                    <a:pt x="303" y="62"/>
                  </a:cubicBezTo>
                  <a:cubicBezTo>
                    <a:pt x="303" y="64"/>
                    <a:pt x="300" y="70"/>
                    <a:pt x="297" y="84"/>
                  </a:cubicBezTo>
                  <a:lnTo>
                    <a:pt x="139" y="748"/>
                  </a:lnTo>
                  <a:cubicBezTo>
                    <a:pt x="129" y="795"/>
                    <a:pt x="126" y="804"/>
                    <a:pt x="32" y="804"/>
                  </a:cubicBezTo>
                  <a:cubicBezTo>
                    <a:pt x="11" y="804"/>
                    <a:pt x="0" y="804"/>
                    <a:pt x="0" y="829"/>
                  </a:cubicBezTo>
                  <a:cubicBezTo>
                    <a:pt x="0" y="843"/>
                    <a:pt x="11" y="843"/>
                    <a:pt x="32" y="843"/>
                  </a:cubicBezTo>
                  <a:lnTo>
                    <a:pt x="578" y="843"/>
                  </a:lnTo>
                  <a:cubicBezTo>
                    <a:pt x="608" y="843"/>
                    <a:pt x="608" y="843"/>
                    <a:pt x="616" y="823"/>
                  </a:cubicBezTo>
                  <a:lnTo>
                    <a:pt x="710" y="554"/>
                  </a:lnTo>
                  <a:cubicBezTo>
                    <a:pt x="712" y="543"/>
                    <a:pt x="712" y="540"/>
                    <a:pt x="712" y="538"/>
                  </a:cubicBezTo>
                  <a:cubicBezTo>
                    <a:pt x="712" y="532"/>
                    <a:pt x="710" y="524"/>
                    <a:pt x="699" y="524"/>
                  </a:cubicBezTo>
                  <a:cubicBezTo>
                    <a:pt x="688" y="524"/>
                    <a:pt x="688" y="532"/>
                    <a:pt x="680" y="552"/>
                  </a:cubicBezTo>
                  <a:cubicBezTo>
                    <a:pt x="640" y="664"/>
                    <a:pt x="586" y="804"/>
                    <a:pt x="383" y="804"/>
                  </a:cubicBezTo>
                  <a:lnTo>
                    <a:pt x="270" y="804"/>
                  </a:lnTo>
                  <a:cubicBezTo>
                    <a:pt x="254" y="804"/>
                    <a:pt x="252" y="804"/>
                    <a:pt x="246" y="804"/>
                  </a:cubicBezTo>
                  <a:cubicBezTo>
                    <a:pt x="233" y="804"/>
                    <a:pt x="230" y="801"/>
                    <a:pt x="230" y="792"/>
                  </a:cubicBezTo>
                  <a:cubicBezTo>
                    <a:pt x="230" y="787"/>
                    <a:pt x="230" y="784"/>
                    <a:pt x="236" y="76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 name="Freeform 6">
              <a:extLst>
                <a:ext uri="{FF2B5EF4-FFF2-40B4-BE49-F238E27FC236}">
                  <a16:creationId xmlns:a16="http://schemas.microsoft.com/office/drawing/2014/main" id="{D59DF51C-0E38-1749-9EF0-4C662CB36B76}"/>
                </a:ext>
              </a:extLst>
            </p:cNvPr>
            <p:cNvSpPr/>
            <p:nvPr/>
          </p:nvSpPr>
          <p:spPr>
            <a:xfrm>
              <a:off x="675720" y="2304720"/>
              <a:ext cx="99000" cy="443159"/>
            </a:xfrm>
            <a:custGeom>
              <a:avLst/>
              <a:gdLst/>
              <a:ahLst/>
              <a:cxnLst>
                <a:cxn ang="3cd4">
                  <a:pos x="hc" y="t"/>
                </a:cxn>
                <a:cxn ang="cd2">
                  <a:pos x="l" y="vc"/>
                </a:cxn>
                <a:cxn ang="cd4">
                  <a:pos x="hc" y="b"/>
                </a:cxn>
                <a:cxn ang="0">
                  <a:pos x="r" y="vc"/>
                </a:cxn>
              </a:cxnLst>
              <a:rect l="l" t="t" r="r" b="b"/>
              <a:pathLst>
                <a:path w="276" h="1232">
                  <a:moveTo>
                    <a:pt x="276" y="1221"/>
                  </a:moveTo>
                  <a:cubicBezTo>
                    <a:pt x="276" y="1218"/>
                    <a:pt x="276" y="1215"/>
                    <a:pt x="254" y="1193"/>
                  </a:cubicBezTo>
                  <a:cubicBezTo>
                    <a:pt x="107" y="1039"/>
                    <a:pt x="70" y="806"/>
                    <a:pt x="70" y="616"/>
                  </a:cubicBezTo>
                  <a:cubicBezTo>
                    <a:pt x="70" y="403"/>
                    <a:pt x="115" y="188"/>
                    <a:pt x="260" y="34"/>
                  </a:cubicBezTo>
                  <a:cubicBezTo>
                    <a:pt x="276" y="20"/>
                    <a:pt x="276" y="17"/>
                    <a:pt x="276" y="11"/>
                  </a:cubicBezTo>
                  <a:cubicBezTo>
                    <a:pt x="276" y="3"/>
                    <a:pt x="270" y="0"/>
                    <a:pt x="262" y="0"/>
                  </a:cubicBezTo>
                  <a:cubicBezTo>
                    <a:pt x="252" y="0"/>
                    <a:pt x="145" y="84"/>
                    <a:pt x="75" y="241"/>
                  </a:cubicBezTo>
                  <a:cubicBezTo>
                    <a:pt x="13" y="375"/>
                    <a:pt x="0" y="512"/>
                    <a:pt x="0" y="616"/>
                  </a:cubicBezTo>
                  <a:cubicBezTo>
                    <a:pt x="0" y="714"/>
                    <a:pt x="13" y="862"/>
                    <a:pt x="78" y="1002"/>
                  </a:cubicBezTo>
                  <a:cubicBezTo>
                    <a:pt x="150" y="1154"/>
                    <a:pt x="252" y="1232"/>
                    <a:pt x="262" y="1232"/>
                  </a:cubicBezTo>
                  <a:cubicBezTo>
                    <a:pt x="270" y="1232"/>
                    <a:pt x="276" y="1229"/>
                    <a:pt x="276" y="12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 name="Freeform 7">
              <a:extLst>
                <a:ext uri="{FF2B5EF4-FFF2-40B4-BE49-F238E27FC236}">
                  <a16:creationId xmlns:a16="http://schemas.microsoft.com/office/drawing/2014/main" id="{0ED30DF0-9C92-4549-AED7-A767913DDA11}"/>
                </a:ext>
              </a:extLst>
            </p:cNvPr>
            <p:cNvSpPr/>
            <p:nvPr/>
          </p:nvSpPr>
          <p:spPr>
            <a:xfrm>
              <a:off x="820440" y="2440800"/>
              <a:ext cx="156600" cy="201240"/>
            </a:xfrm>
            <a:custGeom>
              <a:avLst/>
              <a:gdLst/>
              <a:ahLst/>
              <a:cxnLst>
                <a:cxn ang="3cd4">
                  <a:pos x="hc" y="t"/>
                </a:cxn>
                <a:cxn ang="cd2">
                  <a:pos x="l" y="vc"/>
                </a:cxn>
                <a:cxn ang="cd4">
                  <a:pos x="hc" y="b"/>
                </a:cxn>
                <a:cxn ang="0">
                  <a:pos x="r" y="vc"/>
                </a:cxn>
              </a:cxnLst>
              <a:rect l="l" t="t" r="r" b="b"/>
              <a:pathLst>
                <a:path w="436" h="560">
                  <a:moveTo>
                    <a:pt x="402" y="84"/>
                  </a:moveTo>
                  <a:cubicBezTo>
                    <a:pt x="367" y="84"/>
                    <a:pt x="345" y="112"/>
                    <a:pt x="345" y="140"/>
                  </a:cubicBezTo>
                  <a:cubicBezTo>
                    <a:pt x="345" y="157"/>
                    <a:pt x="356" y="176"/>
                    <a:pt x="380" y="176"/>
                  </a:cubicBezTo>
                  <a:cubicBezTo>
                    <a:pt x="407" y="176"/>
                    <a:pt x="436" y="154"/>
                    <a:pt x="436" y="106"/>
                  </a:cubicBezTo>
                  <a:cubicBezTo>
                    <a:pt x="436" y="50"/>
                    <a:pt x="386" y="0"/>
                    <a:pt x="295" y="0"/>
                  </a:cubicBezTo>
                  <a:cubicBezTo>
                    <a:pt x="139" y="0"/>
                    <a:pt x="94" y="126"/>
                    <a:pt x="94" y="179"/>
                  </a:cubicBezTo>
                  <a:cubicBezTo>
                    <a:pt x="94" y="277"/>
                    <a:pt x="182" y="297"/>
                    <a:pt x="217" y="302"/>
                  </a:cubicBezTo>
                  <a:cubicBezTo>
                    <a:pt x="278" y="316"/>
                    <a:pt x="340" y="328"/>
                    <a:pt x="340" y="398"/>
                  </a:cubicBezTo>
                  <a:cubicBezTo>
                    <a:pt x="340" y="428"/>
                    <a:pt x="313" y="532"/>
                    <a:pt x="171" y="532"/>
                  </a:cubicBezTo>
                  <a:cubicBezTo>
                    <a:pt x="153" y="532"/>
                    <a:pt x="62" y="532"/>
                    <a:pt x="35" y="468"/>
                  </a:cubicBezTo>
                  <a:cubicBezTo>
                    <a:pt x="80" y="473"/>
                    <a:pt x="110" y="437"/>
                    <a:pt x="110" y="400"/>
                  </a:cubicBezTo>
                  <a:cubicBezTo>
                    <a:pt x="110" y="372"/>
                    <a:pt x="91" y="358"/>
                    <a:pt x="67" y="358"/>
                  </a:cubicBezTo>
                  <a:cubicBezTo>
                    <a:pt x="35" y="358"/>
                    <a:pt x="0" y="384"/>
                    <a:pt x="0" y="440"/>
                  </a:cubicBezTo>
                  <a:cubicBezTo>
                    <a:pt x="0" y="510"/>
                    <a:pt x="67" y="560"/>
                    <a:pt x="169" y="560"/>
                  </a:cubicBezTo>
                  <a:cubicBezTo>
                    <a:pt x="361" y="560"/>
                    <a:pt x="407" y="412"/>
                    <a:pt x="407" y="356"/>
                  </a:cubicBezTo>
                  <a:cubicBezTo>
                    <a:pt x="407" y="311"/>
                    <a:pt x="386" y="280"/>
                    <a:pt x="370" y="263"/>
                  </a:cubicBezTo>
                  <a:cubicBezTo>
                    <a:pt x="337" y="230"/>
                    <a:pt x="305" y="224"/>
                    <a:pt x="252" y="213"/>
                  </a:cubicBezTo>
                  <a:cubicBezTo>
                    <a:pt x="209" y="202"/>
                    <a:pt x="163" y="193"/>
                    <a:pt x="163" y="137"/>
                  </a:cubicBezTo>
                  <a:cubicBezTo>
                    <a:pt x="163" y="104"/>
                    <a:pt x="190" y="28"/>
                    <a:pt x="295" y="28"/>
                  </a:cubicBezTo>
                  <a:cubicBezTo>
                    <a:pt x="324" y="28"/>
                    <a:pt x="383" y="36"/>
                    <a:pt x="402" y="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 name="Freeform 8">
              <a:extLst>
                <a:ext uri="{FF2B5EF4-FFF2-40B4-BE49-F238E27FC236}">
                  <a16:creationId xmlns:a16="http://schemas.microsoft.com/office/drawing/2014/main" id="{9DD1271B-A5FB-ED4F-9B76-10497654BCAC}"/>
                </a:ext>
              </a:extLst>
            </p:cNvPr>
            <p:cNvSpPr/>
            <p:nvPr/>
          </p:nvSpPr>
          <p:spPr>
            <a:xfrm>
              <a:off x="1032480" y="2588760"/>
              <a:ext cx="49680" cy="132840"/>
            </a:xfrm>
            <a:custGeom>
              <a:avLst/>
              <a:gdLst/>
              <a:ahLst/>
              <a:cxnLst>
                <a:cxn ang="3cd4">
                  <a:pos x="hc" y="t"/>
                </a:cxn>
                <a:cxn ang="cd2">
                  <a:pos x="l" y="vc"/>
                </a:cxn>
                <a:cxn ang="cd4">
                  <a:pos x="hc" y="b"/>
                </a:cxn>
                <a:cxn ang="0">
                  <a:pos x="r" y="vc"/>
                </a:cxn>
              </a:cxnLst>
              <a:rect l="l" t="t" r="r" b="b"/>
              <a:pathLst>
                <a:path w="139" h="370">
                  <a:moveTo>
                    <a:pt x="139" y="129"/>
                  </a:moveTo>
                  <a:cubicBezTo>
                    <a:pt x="139" y="48"/>
                    <a:pt x="110" y="0"/>
                    <a:pt x="64" y="0"/>
                  </a:cubicBezTo>
                  <a:cubicBezTo>
                    <a:pt x="24" y="0"/>
                    <a:pt x="0" y="31"/>
                    <a:pt x="0" y="64"/>
                  </a:cubicBezTo>
                  <a:cubicBezTo>
                    <a:pt x="0" y="98"/>
                    <a:pt x="24" y="132"/>
                    <a:pt x="64" y="132"/>
                  </a:cubicBezTo>
                  <a:cubicBezTo>
                    <a:pt x="78" y="132"/>
                    <a:pt x="94" y="126"/>
                    <a:pt x="104" y="115"/>
                  </a:cubicBezTo>
                  <a:cubicBezTo>
                    <a:pt x="110" y="112"/>
                    <a:pt x="110" y="112"/>
                    <a:pt x="112" y="112"/>
                  </a:cubicBezTo>
                  <a:cubicBezTo>
                    <a:pt x="112" y="112"/>
                    <a:pt x="115" y="112"/>
                    <a:pt x="115" y="129"/>
                  </a:cubicBezTo>
                  <a:cubicBezTo>
                    <a:pt x="115" y="221"/>
                    <a:pt x="72" y="297"/>
                    <a:pt x="32" y="336"/>
                  </a:cubicBezTo>
                  <a:cubicBezTo>
                    <a:pt x="19" y="350"/>
                    <a:pt x="19" y="353"/>
                    <a:pt x="19" y="356"/>
                  </a:cubicBezTo>
                  <a:cubicBezTo>
                    <a:pt x="19" y="367"/>
                    <a:pt x="24" y="370"/>
                    <a:pt x="32" y="370"/>
                  </a:cubicBezTo>
                  <a:cubicBezTo>
                    <a:pt x="46" y="370"/>
                    <a:pt x="139" y="274"/>
                    <a:pt x="139"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 name="Freeform 9">
              <a:extLst>
                <a:ext uri="{FF2B5EF4-FFF2-40B4-BE49-F238E27FC236}">
                  <a16:creationId xmlns:a16="http://schemas.microsoft.com/office/drawing/2014/main" id="{D1C449C1-09CD-434A-9488-235B3E7E3E51}"/>
                </a:ext>
              </a:extLst>
            </p:cNvPr>
            <p:cNvSpPr/>
            <p:nvPr/>
          </p:nvSpPr>
          <p:spPr>
            <a:xfrm>
              <a:off x="1200959" y="2440800"/>
              <a:ext cx="194400" cy="201240"/>
            </a:xfrm>
            <a:custGeom>
              <a:avLst/>
              <a:gdLst/>
              <a:ahLst/>
              <a:cxnLst>
                <a:cxn ang="3cd4">
                  <a:pos x="hc" y="t"/>
                </a:cxn>
                <a:cxn ang="cd2">
                  <a:pos x="l" y="vc"/>
                </a:cxn>
                <a:cxn ang="cd4">
                  <a:pos x="hc" y="b"/>
                </a:cxn>
                <a:cxn ang="0">
                  <a:pos x="r" y="vc"/>
                </a:cxn>
              </a:cxnLst>
              <a:rect l="l" t="t" r="r" b="b"/>
              <a:pathLst>
                <a:path w="541" h="560">
                  <a:moveTo>
                    <a:pt x="394" y="78"/>
                  </a:moveTo>
                  <a:cubicBezTo>
                    <a:pt x="372" y="34"/>
                    <a:pt x="337" y="0"/>
                    <a:pt x="284" y="0"/>
                  </a:cubicBezTo>
                  <a:cubicBezTo>
                    <a:pt x="147" y="0"/>
                    <a:pt x="0" y="182"/>
                    <a:pt x="0" y="361"/>
                  </a:cubicBezTo>
                  <a:cubicBezTo>
                    <a:pt x="0" y="479"/>
                    <a:pt x="64" y="560"/>
                    <a:pt x="158" y="560"/>
                  </a:cubicBezTo>
                  <a:cubicBezTo>
                    <a:pt x="182" y="560"/>
                    <a:pt x="241" y="554"/>
                    <a:pt x="311" y="468"/>
                  </a:cubicBezTo>
                  <a:cubicBezTo>
                    <a:pt x="321" y="518"/>
                    <a:pt x="361" y="560"/>
                    <a:pt x="418" y="560"/>
                  </a:cubicBezTo>
                  <a:cubicBezTo>
                    <a:pt x="461" y="560"/>
                    <a:pt x="487" y="532"/>
                    <a:pt x="506" y="493"/>
                  </a:cubicBezTo>
                  <a:cubicBezTo>
                    <a:pt x="525" y="448"/>
                    <a:pt x="541" y="372"/>
                    <a:pt x="541" y="370"/>
                  </a:cubicBezTo>
                  <a:cubicBezTo>
                    <a:pt x="541" y="358"/>
                    <a:pt x="530" y="358"/>
                    <a:pt x="528" y="358"/>
                  </a:cubicBezTo>
                  <a:cubicBezTo>
                    <a:pt x="514" y="358"/>
                    <a:pt x="514" y="361"/>
                    <a:pt x="511" y="381"/>
                  </a:cubicBezTo>
                  <a:cubicBezTo>
                    <a:pt x="490" y="459"/>
                    <a:pt x="469" y="532"/>
                    <a:pt x="420" y="532"/>
                  </a:cubicBezTo>
                  <a:cubicBezTo>
                    <a:pt x="388" y="532"/>
                    <a:pt x="386" y="501"/>
                    <a:pt x="386" y="476"/>
                  </a:cubicBezTo>
                  <a:cubicBezTo>
                    <a:pt x="386" y="448"/>
                    <a:pt x="388" y="440"/>
                    <a:pt x="402" y="384"/>
                  </a:cubicBezTo>
                  <a:cubicBezTo>
                    <a:pt x="415" y="333"/>
                    <a:pt x="415" y="319"/>
                    <a:pt x="426" y="274"/>
                  </a:cubicBezTo>
                  <a:lnTo>
                    <a:pt x="469" y="101"/>
                  </a:lnTo>
                  <a:cubicBezTo>
                    <a:pt x="477" y="64"/>
                    <a:pt x="477" y="64"/>
                    <a:pt x="477" y="59"/>
                  </a:cubicBezTo>
                  <a:cubicBezTo>
                    <a:pt x="477" y="36"/>
                    <a:pt x="463" y="25"/>
                    <a:pt x="444" y="25"/>
                  </a:cubicBezTo>
                  <a:cubicBezTo>
                    <a:pt x="415" y="25"/>
                    <a:pt x="396" y="53"/>
                    <a:pt x="394" y="78"/>
                  </a:cubicBezTo>
                  <a:close/>
                  <a:moveTo>
                    <a:pt x="316" y="400"/>
                  </a:moveTo>
                  <a:cubicBezTo>
                    <a:pt x="311" y="423"/>
                    <a:pt x="311" y="423"/>
                    <a:pt x="292" y="445"/>
                  </a:cubicBezTo>
                  <a:cubicBezTo>
                    <a:pt x="241" y="512"/>
                    <a:pt x="193" y="532"/>
                    <a:pt x="161" y="532"/>
                  </a:cubicBezTo>
                  <a:cubicBezTo>
                    <a:pt x="102" y="532"/>
                    <a:pt x="83" y="465"/>
                    <a:pt x="83" y="417"/>
                  </a:cubicBezTo>
                  <a:cubicBezTo>
                    <a:pt x="83" y="356"/>
                    <a:pt x="120" y="202"/>
                    <a:pt x="150" y="146"/>
                  </a:cubicBezTo>
                  <a:cubicBezTo>
                    <a:pt x="185" y="73"/>
                    <a:pt x="238" y="28"/>
                    <a:pt x="287" y="28"/>
                  </a:cubicBezTo>
                  <a:cubicBezTo>
                    <a:pt x="364" y="28"/>
                    <a:pt x="380" y="129"/>
                    <a:pt x="380" y="137"/>
                  </a:cubicBezTo>
                  <a:cubicBezTo>
                    <a:pt x="380" y="143"/>
                    <a:pt x="378" y="151"/>
                    <a:pt x="375" y="15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 name="Freeform 10">
              <a:extLst>
                <a:ext uri="{FF2B5EF4-FFF2-40B4-BE49-F238E27FC236}">
                  <a16:creationId xmlns:a16="http://schemas.microsoft.com/office/drawing/2014/main" id="{F414885A-7465-974C-9B41-1D565DA436DE}"/>
                </a:ext>
              </a:extLst>
            </p:cNvPr>
            <p:cNvSpPr/>
            <p:nvPr/>
          </p:nvSpPr>
          <p:spPr>
            <a:xfrm>
              <a:off x="1443240" y="2588760"/>
              <a:ext cx="49680" cy="132840"/>
            </a:xfrm>
            <a:custGeom>
              <a:avLst/>
              <a:gdLst/>
              <a:ahLst/>
              <a:cxnLst>
                <a:cxn ang="3cd4">
                  <a:pos x="hc" y="t"/>
                </a:cxn>
                <a:cxn ang="cd2">
                  <a:pos x="l" y="vc"/>
                </a:cxn>
                <a:cxn ang="cd4">
                  <a:pos x="hc" y="b"/>
                </a:cxn>
                <a:cxn ang="0">
                  <a:pos x="r" y="vc"/>
                </a:cxn>
              </a:cxnLst>
              <a:rect l="l" t="t" r="r" b="b"/>
              <a:pathLst>
                <a:path w="139" h="370">
                  <a:moveTo>
                    <a:pt x="139" y="129"/>
                  </a:moveTo>
                  <a:cubicBezTo>
                    <a:pt x="139" y="48"/>
                    <a:pt x="110" y="0"/>
                    <a:pt x="64" y="0"/>
                  </a:cubicBezTo>
                  <a:cubicBezTo>
                    <a:pt x="24" y="0"/>
                    <a:pt x="0" y="31"/>
                    <a:pt x="0" y="64"/>
                  </a:cubicBezTo>
                  <a:cubicBezTo>
                    <a:pt x="0" y="98"/>
                    <a:pt x="24" y="132"/>
                    <a:pt x="64" y="132"/>
                  </a:cubicBezTo>
                  <a:cubicBezTo>
                    <a:pt x="78" y="132"/>
                    <a:pt x="94" y="126"/>
                    <a:pt x="104" y="115"/>
                  </a:cubicBezTo>
                  <a:cubicBezTo>
                    <a:pt x="110" y="112"/>
                    <a:pt x="110" y="112"/>
                    <a:pt x="112" y="112"/>
                  </a:cubicBezTo>
                  <a:cubicBezTo>
                    <a:pt x="112" y="112"/>
                    <a:pt x="115" y="112"/>
                    <a:pt x="115" y="129"/>
                  </a:cubicBezTo>
                  <a:cubicBezTo>
                    <a:pt x="115" y="221"/>
                    <a:pt x="72" y="297"/>
                    <a:pt x="32" y="336"/>
                  </a:cubicBezTo>
                  <a:cubicBezTo>
                    <a:pt x="19" y="350"/>
                    <a:pt x="19" y="353"/>
                    <a:pt x="19" y="356"/>
                  </a:cubicBezTo>
                  <a:cubicBezTo>
                    <a:pt x="19" y="367"/>
                    <a:pt x="24" y="370"/>
                    <a:pt x="32" y="370"/>
                  </a:cubicBezTo>
                  <a:cubicBezTo>
                    <a:pt x="46" y="370"/>
                    <a:pt x="139" y="274"/>
                    <a:pt x="139"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 name="Freeform 11">
              <a:extLst>
                <a:ext uri="{FF2B5EF4-FFF2-40B4-BE49-F238E27FC236}">
                  <a16:creationId xmlns:a16="http://schemas.microsoft.com/office/drawing/2014/main" id="{3BFBBB9D-DFE9-9B4C-B147-775320DE6C17}"/>
                </a:ext>
              </a:extLst>
            </p:cNvPr>
            <p:cNvSpPr/>
            <p:nvPr/>
          </p:nvSpPr>
          <p:spPr>
            <a:xfrm>
              <a:off x="1616760" y="2440800"/>
              <a:ext cx="156600" cy="201240"/>
            </a:xfrm>
            <a:custGeom>
              <a:avLst/>
              <a:gdLst/>
              <a:ahLst/>
              <a:cxnLst>
                <a:cxn ang="3cd4">
                  <a:pos x="hc" y="t"/>
                </a:cxn>
                <a:cxn ang="cd2">
                  <a:pos x="l" y="vc"/>
                </a:cxn>
                <a:cxn ang="cd4">
                  <a:pos x="hc" y="b"/>
                </a:cxn>
                <a:cxn ang="0">
                  <a:pos x="r" y="vc"/>
                </a:cxn>
              </a:cxnLst>
              <a:rect l="l" t="t" r="r" b="b"/>
              <a:pathLst>
                <a:path w="436" h="560">
                  <a:moveTo>
                    <a:pt x="402" y="84"/>
                  </a:moveTo>
                  <a:cubicBezTo>
                    <a:pt x="367" y="84"/>
                    <a:pt x="345" y="112"/>
                    <a:pt x="345" y="140"/>
                  </a:cubicBezTo>
                  <a:cubicBezTo>
                    <a:pt x="345" y="157"/>
                    <a:pt x="356" y="176"/>
                    <a:pt x="380" y="176"/>
                  </a:cubicBezTo>
                  <a:cubicBezTo>
                    <a:pt x="407" y="176"/>
                    <a:pt x="436" y="154"/>
                    <a:pt x="436" y="106"/>
                  </a:cubicBezTo>
                  <a:cubicBezTo>
                    <a:pt x="436" y="50"/>
                    <a:pt x="386" y="0"/>
                    <a:pt x="295" y="0"/>
                  </a:cubicBezTo>
                  <a:cubicBezTo>
                    <a:pt x="139" y="0"/>
                    <a:pt x="94" y="126"/>
                    <a:pt x="94" y="179"/>
                  </a:cubicBezTo>
                  <a:cubicBezTo>
                    <a:pt x="94" y="277"/>
                    <a:pt x="182" y="297"/>
                    <a:pt x="217" y="302"/>
                  </a:cubicBezTo>
                  <a:cubicBezTo>
                    <a:pt x="278" y="316"/>
                    <a:pt x="340" y="328"/>
                    <a:pt x="340" y="398"/>
                  </a:cubicBezTo>
                  <a:cubicBezTo>
                    <a:pt x="340" y="428"/>
                    <a:pt x="313" y="532"/>
                    <a:pt x="171" y="532"/>
                  </a:cubicBezTo>
                  <a:cubicBezTo>
                    <a:pt x="153" y="532"/>
                    <a:pt x="62" y="532"/>
                    <a:pt x="35" y="468"/>
                  </a:cubicBezTo>
                  <a:cubicBezTo>
                    <a:pt x="80" y="473"/>
                    <a:pt x="110" y="437"/>
                    <a:pt x="110" y="400"/>
                  </a:cubicBezTo>
                  <a:cubicBezTo>
                    <a:pt x="110" y="372"/>
                    <a:pt x="91" y="358"/>
                    <a:pt x="67" y="358"/>
                  </a:cubicBezTo>
                  <a:cubicBezTo>
                    <a:pt x="35" y="358"/>
                    <a:pt x="0" y="384"/>
                    <a:pt x="0" y="440"/>
                  </a:cubicBezTo>
                  <a:cubicBezTo>
                    <a:pt x="0" y="510"/>
                    <a:pt x="67" y="560"/>
                    <a:pt x="169" y="560"/>
                  </a:cubicBezTo>
                  <a:cubicBezTo>
                    <a:pt x="361" y="560"/>
                    <a:pt x="407" y="412"/>
                    <a:pt x="407" y="356"/>
                  </a:cubicBezTo>
                  <a:cubicBezTo>
                    <a:pt x="407" y="311"/>
                    <a:pt x="386" y="280"/>
                    <a:pt x="370" y="263"/>
                  </a:cubicBezTo>
                  <a:cubicBezTo>
                    <a:pt x="337" y="230"/>
                    <a:pt x="305" y="224"/>
                    <a:pt x="252" y="213"/>
                  </a:cubicBezTo>
                  <a:cubicBezTo>
                    <a:pt x="209" y="202"/>
                    <a:pt x="163" y="193"/>
                    <a:pt x="163" y="137"/>
                  </a:cubicBezTo>
                  <a:cubicBezTo>
                    <a:pt x="163" y="104"/>
                    <a:pt x="190" y="28"/>
                    <a:pt x="295" y="28"/>
                  </a:cubicBezTo>
                  <a:cubicBezTo>
                    <a:pt x="324" y="28"/>
                    <a:pt x="383" y="36"/>
                    <a:pt x="402" y="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 name="Freeform 12">
              <a:extLst>
                <a:ext uri="{FF2B5EF4-FFF2-40B4-BE49-F238E27FC236}">
                  <a16:creationId xmlns:a16="http://schemas.microsoft.com/office/drawing/2014/main" id="{093F43DF-1904-5F4E-962F-8B1086B90F37}"/>
                </a:ext>
              </a:extLst>
            </p:cNvPr>
            <p:cNvSpPr/>
            <p:nvPr/>
          </p:nvSpPr>
          <p:spPr>
            <a:xfrm>
              <a:off x="1806480" y="2280240"/>
              <a:ext cx="74880" cy="160920"/>
            </a:xfrm>
            <a:custGeom>
              <a:avLst/>
              <a:gdLst/>
              <a:ahLst/>
              <a:cxnLst>
                <a:cxn ang="3cd4">
                  <a:pos x="hc" y="t"/>
                </a:cxn>
                <a:cxn ang="cd2">
                  <a:pos x="l" y="vc"/>
                </a:cxn>
                <a:cxn ang="cd4">
                  <a:pos x="hc" y="b"/>
                </a:cxn>
                <a:cxn ang="0">
                  <a:pos x="r" y="vc"/>
                </a:cxn>
              </a:cxnLst>
              <a:rect l="l" t="t" r="r" b="b"/>
              <a:pathLst>
                <a:path w="209" h="448">
                  <a:moveTo>
                    <a:pt x="201" y="76"/>
                  </a:moveTo>
                  <a:cubicBezTo>
                    <a:pt x="209" y="62"/>
                    <a:pt x="209" y="53"/>
                    <a:pt x="209" y="48"/>
                  </a:cubicBezTo>
                  <a:cubicBezTo>
                    <a:pt x="209" y="20"/>
                    <a:pt x="185" y="0"/>
                    <a:pt x="161" y="0"/>
                  </a:cubicBezTo>
                  <a:cubicBezTo>
                    <a:pt x="129" y="0"/>
                    <a:pt x="118" y="28"/>
                    <a:pt x="115" y="42"/>
                  </a:cubicBezTo>
                  <a:lnTo>
                    <a:pt x="5" y="417"/>
                  </a:lnTo>
                  <a:cubicBezTo>
                    <a:pt x="3" y="417"/>
                    <a:pt x="0" y="428"/>
                    <a:pt x="0" y="428"/>
                  </a:cubicBezTo>
                  <a:cubicBezTo>
                    <a:pt x="0" y="440"/>
                    <a:pt x="27" y="448"/>
                    <a:pt x="32" y="448"/>
                  </a:cubicBezTo>
                  <a:cubicBezTo>
                    <a:pt x="37" y="448"/>
                    <a:pt x="40" y="448"/>
                    <a:pt x="46" y="4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 name="Freeform 13">
              <a:extLst>
                <a:ext uri="{FF2B5EF4-FFF2-40B4-BE49-F238E27FC236}">
                  <a16:creationId xmlns:a16="http://schemas.microsoft.com/office/drawing/2014/main" id="{ED49F826-8821-6148-9200-54D57EABB525}"/>
                </a:ext>
              </a:extLst>
            </p:cNvPr>
            <p:cNvSpPr/>
            <p:nvPr/>
          </p:nvSpPr>
          <p:spPr>
            <a:xfrm>
              <a:off x="1947240" y="2445840"/>
              <a:ext cx="46800" cy="276840"/>
            </a:xfrm>
            <a:custGeom>
              <a:avLst/>
              <a:gdLst/>
              <a:ahLst/>
              <a:cxnLst>
                <a:cxn ang="3cd4">
                  <a:pos x="hc" y="t"/>
                </a:cxn>
                <a:cxn ang="cd2">
                  <a:pos x="l" y="vc"/>
                </a:cxn>
                <a:cxn ang="cd4">
                  <a:pos x="hc" y="b"/>
                </a:cxn>
                <a:cxn ang="0">
                  <a:pos x="r" y="vc"/>
                </a:cxn>
              </a:cxnLst>
              <a:rect l="l" t="t" r="r" b="b"/>
              <a:pathLst>
                <a:path w="131" h="770">
                  <a:moveTo>
                    <a:pt x="129" y="64"/>
                  </a:moveTo>
                  <a:cubicBezTo>
                    <a:pt x="129" y="31"/>
                    <a:pt x="99" y="0"/>
                    <a:pt x="64" y="0"/>
                  </a:cubicBezTo>
                  <a:cubicBezTo>
                    <a:pt x="29" y="0"/>
                    <a:pt x="0" y="31"/>
                    <a:pt x="0" y="64"/>
                  </a:cubicBezTo>
                  <a:cubicBezTo>
                    <a:pt x="0" y="101"/>
                    <a:pt x="29" y="132"/>
                    <a:pt x="64" y="132"/>
                  </a:cubicBezTo>
                  <a:cubicBezTo>
                    <a:pt x="99" y="132"/>
                    <a:pt x="129" y="101"/>
                    <a:pt x="129" y="64"/>
                  </a:cubicBezTo>
                  <a:close/>
                  <a:moveTo>
                    <a:pt x="104" y="518"/>
                  </a:moveTo>
                  <a:cubicBezTo>
                    <a:pt x="104" y="554"/>
                    <a:pt x="104" y="650"/>
                    <a:pt x="27" y="742"/>
                  </a:cubicBezTo>
                  <a:cubicBezTo>
                    <a:pt x="19" y="750"/>
                    <a:pt x="19" y="753"/>
                    <a:pt x="19" y="756"/>
                  </a:cubicBezTo>
                  <a:cubicBezTo>
                    <a:pt x="19" y="764"/>
                    <a:pt x="24" y="770"/>
                    <a:pt x="32" y="770"/>
                  </a:cubicBezTo>
                  <a:cubicBezTo>
                    <a:pt x="46" y="770"/>
                    <a:pt x="131" y="672"/>
                    <a:pt x="131" y="529"/>
                  </a:cubicBezTo>
                  <a:cubicBezTo>
                    <a:pt x="131" y="493"/>
                    <a:pt x="129" y="400"/>
                    <a:pt x="64" y="400"/>
                  </a:cubicBezTo>
                  <a:cubicBezTo>
                    <a:pt x="21" y="400"/>
                    <a:pt x="0" y="434"/>
                    <a:pt x="0" y="468"/>
                  </a:cubicBezTo>
                  <a:cubicBezTo>
                    <a:pt x="0" y="498"/>
                    <a:pt x="21" y="532"/>
                    <a:pt x="64" y="532"/>
                  </a:cubicBezTo>
                  <a:cubicBezTo>
                    <a:pt x="70" y="532"/>
                    <a:pt x="72" y="532"/>
                    <a:pt x="72" y="532"/>
                  </a:cubicBezTo>
                  <a:cubicBezTo>
                    <a:pt x="83" y="529"/>
                    <a:pt x="94" y="526"/>
                    <a:pt x="104" y="51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 name="Freeform 14">
              <a:extLst>
                <a:ext uri="{FF2B5EF4-FFF2-40B4-BE49-F238E27FC236}">
                  <a16:creationId xmlns:a16="http://schemas.microsoft.com/office/drawing/2014/main" id="{A94E0654-2BB3-BD40-896F-8AD787EBCA06}"/>
                </a:ext>
              </a:extLst>
            </p:cNvPr>
            <p:cNvSpPr/>
            <p:nvPr/>
          </p:nvSpPr>
          <p:spPr>
            <a:xfrm>
              <a:off x="2111039" y="2440800"/>
              <a:ext cx="281160" cy="201240"/>
            </a:xfrm>
            <a:custGeom>
              <a:avLst/>
              <a:gdLst/>
              <a:ahLst/>
              <a:cxnLst>
                <a:cxn ang="3cd4">
                  <a:pos x="hc" y="t"/>
                </a:cxn>
                <a:cxn ang="cd2">
                  <a:pos x="l" y="vc"/>
                </a:cxn>
                <a:cxn ang="cd4">
                  <a:pos x="hc" y="b"/>
                </a:cxn>
                <a:cxn ang="0">
                  <a:pos x="r" y="vc"/>
                </a:cxn>
              </a:cxnLst>
              <a:rect l="l" t="t" r="r" b="b"/>
              <a:pathLst>
                <a:path w="782" h="560">
                  <a:moveTo>
                    <a:pt x="511" y="126"/>
                  </a:moveTo>
                  <a:cubicBezTo>
                    <a:pt x="517" y="101"/>
                    <a:pt x="528" y="53"/>
                    <a:pt x="528" y="48"/>
                  </a:cubicBezTo>
                  <a:cubicBezTo>
                    <a:pt x="528" y="25"/>
                    <a:pt x="511" y="14"/>
                    <a:pt x="495" y="14"/>
                  </a:cubicBezTo>
                  <a:cubicBezTo>
                    <a:pt x="479" y="14"/>
                    <a:pt x="458" y="22"/>
                    <a:pt x="450" y="48"/>
                  </a:cubicBezTo>
                  <a:cubicBezTo>
                    <a:pt x="447" y="56"/>
                    <a:pt x="391" y="294"/>
                    <a:pt x="383" y="325"/>
                  </a:cubicBezTo>
                  <a:cubicBezTo>
                    <a:pt x="375" y="361"/>
                    <a:pt x="372" y="384"/>
                    <a:pt x="372" y="406"/>
                  </a:cubicBezTo>
                  <a:cubicBezTo>
                    <a:pt x="372" y="420"/>
                    <a:pt x="372" y="423"/>
                    <a:pt x="375" y="428"/>
                  </a:cubicBezTo>
                  <a:cubicBezTo>
                    <a:pt x="348" y="496"/>
                    <a:pt x="311" y="532"/>
                    <a:pt x="265" y="532"/>
                  </a:cubicBezTo>
                  <a:cubicBezTo>
                    <a:pt x="171" y="532"/>
                    <a:pt x="171" y="442"/>
                    <a:pt x="171" y="420"/>
                  </a:cubicBezTo>
                  <a:cubicBezTo>
                    <a:pt x="171" y="381"/>
                    <a:pt x="177" y="333"/>
                    <a:pt x="233" y="179"/>
                  </a:cubicBezTo>
                  <a:cubicBezTo>
                    <a:pt x="246" y="143"/>
                    <a:pt x="252" y="126"/>
                    <a:pt x="252" y="101"/>
                  </a:cubicBezTo>
                  <a:cubicBezTo>
                    <a:pt x="252" y="45"/>
                    <a:pt x="214" y="0"/>
                    <a:pt x="155" y="0"/>
                  </a:cubicBezTo>
                  <a:cubicBezTo>
                    <a:pt x="43" y="0"/>
                    <a:pt x="0" y="179"/>
                    <a:pt x="0" y="190"/>
                  </a:cubicBezTo>
                  <a:cubicBezTo>
                    <a:pt x="0" y="202"/>
                    <a:pt x="11" y="202"/>
                    <a:pt x="13" y="202"/>
                  </a:cubicBezTo>
                  <a:cubicBezTo>
                    <a:pt x="27" y="202"/>
                    <a:pt x="27" y="202"/>
                    <a:pt x="32" y="179"/>
                  </a:cubicBezTo>
                  <a:cubicBezTo>
                    <a:pt x="64" y="64"/>
                    <a:pt x="110" y="28"/>
                    <a:pt x="153" y="28"/>
                  </a:cubicBezTo>
                  <a:cubicBezTo>
                    <a:pt x="163" y="28"/>
                    <a:pt x="182" y="28"/>
                    <a:pt x="182" y="67"/>
                  </a:cubicBezTo>
                  <a:cubicBezTo>
                    <a:pt x="182" y="98"/>
                    <a:pt x="169" y="134"/>
                    <a:pt x="161" y="154"/>
                  </a:cubicBezTo>
                  <a:cubicBezTo>
                    <a:pt x="110" y="300"/>
                    <a:pt x="94" y="358"/>
                    <a:pt x="94" y="403"/>
                  </a:cubicBezTo>
                  <a:cubicBezTo>
                    <a:pt x="94" y="518"/>
                    <a:pt x="174" y="560"/>
                    <a:pt x="262" y="560"/>
                  </a:cubicBezTo>
                  <a:cubicBezTo>
                    <a:pt x="281" y="560"/>
                    <a:pt x="337" y="560"/>
                    <a:pt x="386" y="473"/>
                  </a:cubicBezTo>
                  <a:cubicBezTo>
                    <a:pt x="415" y="552"/>
                    <a:pt x="498" y="560"/>
                    <a:pt x="533" y="560"/>
                  </a:cubicBezTo>
                  <a:cubicBezTo>
                    <a:pt x="621" y="560"/>
                    <a:pt x="672" y="482"/>
                    <a:pt x="704" y="409"/>
                  </a:cubicBezTo>
                  <a:cubicBezTo>
                    <a:pt x="744" y="311"/>
                    <a:pt x="782" y="146"/>
                    <a:pt x="782" y="87"/>
                  </a:cubicBezTo>
                  <a:cubicBezTo>
                    <a:pt x="782" y="20"/>
                    <a:pt x="750" y="0"/>
                    <a:pt x="728" y="0"/>
                  </a:cubicBezTo>
                  <a:cubicBezTo>
                    <a:pt x="699" y="0"/>
                    <a:pt x="669" y="31"/>
                    <a:pt x="669" y="59"/>
                  </a:cubicBezTo>
                  <a:cubicBezTo>
                    <a:pt x="669" y="76"/>
                    <a:pt x="677" y="84"/>
                    <a:pt x="688" y="92"/>
                  </a:cubicBezTo>
                  <a:cubicBezTo>
                    <a:pt x="702" y="106"/>
                    <a:pt x="731" y="137"/>
                    <a:pt x="731" y="199"/>
                  </a:cubicBezTo>
                  <a:cubicBezTo>
                    <a:pt x="731" y="241"/>
                    <a:pt x="696" y="361"/>
                    <a:pt x="667" y="423"/>
                  </a:cubicBezTo>
                  <a:cubicBezTo>
                    <a:pt x="635" y="490"/>
                    <a:pt x="594" y="532"/>
                    <a:pt x="536" y="532"/>
                  </a:cubicBezTo>
                  <a:cubicBezTo>
                    <a:pt x="479" y="532"/>
                    <a:pt x="450" y="496"/>
                    <a:pt x="450" y="426"/>
                  </a:cubicBezTo>
                  <a:cubicBezTo>
                    <a:pt x="450" y="392"/>
                    <a:pt x="458" y="353"/>
                    <a:pt x="461" y="33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 name="Freeform 15">
              <a:extLst>
                <a:ext uri="{FF2B5EF4-FFF2-40B4-BE49-F238E27FC236}">
                  <a16:creationId xmlns:a16="http://schemas.microsoft.com/office/drawing/2014/main" id="{445EA28A-7B7F-974F-927B-E6EBCC8FF056}"/>
                </a:ext>
              </a:extLst>
            </p:cNvPr>
            <p:cNvSpPr/>
            <p:nvPr/>
          </p:nvSpPr>
          <p:spPr>
            <a:xfrm>
              <a:off x="2436840" y="2304720"/>
              <a:ext cx="99000" cy="443159"/>
            </a:xfrm>
            <a:custGeom>
              <a:avLst/>
              <a:gdLst/>
              <a:ahLst/>
              <a:cxnLst>
                <a:cxn ang="3cd4">
                  <a:pos x="hc" y="t"/>
                </a:cxn>
                <a:cxn ang="cd2">
                  <a:pos x="l" y="vc"/>
                </a:cxn>
                <a:cxn ang="cd4">
                  <a:pos x="hc" y="b"/>
                </a:cxn>
                <a:cxn ang="0">
                  <a:pos x="r" y="vc"/>
                </a:cxn>
              </a:cxnLst>
              <a:rect l="l" t="t" r="r" b="b"/>
              <a:pathLst>
                <a:path w="276" h="1232">
                  <a:moveTo>
                    <a:pt x="276" y="616"/>
                  </a:moveTo>
                  <a:cubicBezTo>
                    <a:pt x="276" y="521"/>
                    <a:pt x="262" y="372"/>
                    <a:pt x="198" y="232"/>
                  </a:cubicBezTo>
                  <a:cubicBezTo>
                    <a:pt x="126" y="81"/>
                    <a:pt x="24" y="0"/>
                    <a:pt x="11" y="0"/>
                  </a:cubicBezTo>
                  <a:cubicBezTo>
                    <a:pt x="5" y="0"/>
                    <a:pt x="0" y="6"/>
                    <a:pt x="0" y="11"/>
                  </a:cubicBezTo>
                  <a:cubicBezTo>
                    <a:pt x="0" y="17"/>
                    <a:pt x="0" y="20"/>
                    <a:pt x="21" y="42"/>
                  </a:cubicBezTo>
                  <a:cubicBezTo>
                    <a:pt x="139" y="162"/>
                    <a:pt x="206" y="358"/>
                    <a:pt x="206" y="616"/>
                  </a:cubicBezTo>
                  <a:cubicBezTo>
                    <a:pt x="206" y="826"/>
                    <a:pt x="163" y="1044"/>
                    <a:pt x="16" y="1198"/>
                  </a:cubicBezTo>
                  <a:cubicBezTo>
                    <a:pt x="0" y="1215"/>
                    <a:pt x="0" y="1218"/>
                    <a:pt x="0" y="1221"/>
                  </a:cubicBezTo>
                  <a:cubicBezTo>
                    <a:pt x="0" y="1229"/>
                    <a:pt x="5" y="1232"/>
                    <a:pt x="11" y="1232"/>
                  </a:cubicBezTo>
                  <a:cubicBezTo>
                    <a:pt x="24" y="1232"/>
                    <a:pt x="131" y="1148"/>
                    <a:pt x="201" y="991"/>
                  </a:cubicBezTo>
                  <a:cubicBezTo>
                    <a:pt x="262" y="857"/>
                    <a:pt x="276" y="720"/>
                    <a:pt x="276" y="6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 name="Freeform 16">
              <a:extLst>
                <a:ext uri="{FF2B5EF4-FFF2-40B4-BE49-F238E27FC236}">
                  <a16:creationId xmlns:a16="http://schemas.microsoft.com/office/drawing/2014/main" id="{DD82CDC2-E17B-D64E-95B7-A243A62A320D}"/>
                </a:ext>
              </a:extLst>
            </p:cNvPr>
            <p:cNvSpPr/>
            <p:nvPr/>
          </p:nvSpPr>
          <p:spPr>
            <a:xfrm>
              <a:off x="2717280" y="2473920"/>
              <a:ext cx="282240" cy="104400"/>
            </a:xfrm>
            <a:custGeom>
              <a:avLst/>
              <a:gdLst/>
              <a:ahLst/>
              <a:cxnLst>
                <a:cxn ang="3cd4">
                  <a:pos x="hc" y="t"/>
                </a:cxn>
                <a:cxn ang="cd2">
                  <a:pos x="l" y="vc"/>
                </a:cxn>
                <a:cxn ang="cd4">
                  <a:pos x="hc" y="b"/>
                </a:cxn>
                <a:cxn ang="0">
                  <a:pos x="r" y="vc"/>
                </a:cxn>
              </a:cxnLst>
              <a:rect l="l" t="t" r="r" b="b"/>
              <a:pathLst>
                <a:path w="785" h="291">
                  <a:moveTo>
                    <a:pt x="744" y="50"/>
                  </a:moveTo>
                  <a:cubicBezTo>
                    <a:pt x="763" y="50"/>
                    <a:pt x="785" y="50"/>
                    <a:pt x="785" y="25"/>
                  </a:cubicBezTo>
                  <a:cubicBezTo>
                    <a:pt x="785" y="0"/>
                    <a:pt x="763" y="0"/>
                    <a:pt x="747" y="0"/>
                  </a:cubicBezTo>
                  <a:lnTo>
                    <a:pt x="40" y="0"/>
                  </a:lnTo>
                  <a:cubicBezTo>
                    <a:pt x="21" y="0"/>
                    <a:pt x="0" y="0"/>
                    <a:pt x="0" y="25"/>
                  </a:cubicBezTo>
                  <a:cubicBezTo>
                    <a:pt x="0" y="50"/>
                    <a:pt x="21" y="50"/>
                    <a:pt x="40" y="50"/>
                  </a:cubicBezTo>
                  <a:close/>
                  <a:moveTo>
                    <a:pt x="747" y="291"/>
                  </a:moveTo>
                  <a:cubicBezTo>
                    <a:pt x="763" y="291"/>
                    <a:pt x="785" y="291"/>
                    <a:pt x="785" y="266"/>
                  </a:cubicBezTo>
                  <a:cubicBezTo>
                    <a:pt x="785" y="241"/>
                    <a:pt x="763" y="241"/>
                    <a:pt x="744" y="241"/>
                  </a:cubicBezTo>
                  <a:lnTo>
                    <a:pt x="40" y="241"/>
                  </a:lnTo>
                  <a:cubicBezTo>
                    <a:pt x="21" y="241"/>
                    <a:pt x="0" y="241"/>
                    <a:pt x="0" y="266"/>
                  </a:cubicBezTo>
                  <a:cubicBezTo>
                    <a:pt x="0" y="291"/>
                    <a:pt x="21" y="291"/>
                    <a:pt x="40" y="29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8" name="Freeform 17">
              <a:extLst>
                <a:ext uri="{FF2B5EF4-FFF2-40B4-BE49-F238E27FC236}">
                  <a16:creationId xmlns:a16="http://schemas.microsoft.com/office/drawing/2014/main" id="{6C0A13B7-F427-E04A-9F5A-9D0525D783F4}"/>
                </a:ext>
              </a:extLst>
            </p:cNvPr>
            <p:cNvSpPr/>
            <p:nvPr/>
          </p:nvSpPr>
          <p:spPr>
            <a:xfrm>
              <a:off x="3228480" y="2041560"/>
              <a:ext cx="140400" cy="295920"/>
            </a:xfrm>
            <a:custGeom>
              <a:avLst/>
              <a:gdLst/>
              <a:ahLst/>
              <a:cxnLst>
                <a:cxn ang="3cd4">
                  <a:pos x="hc" y="t"/>
                </a:cxn>
                <a:cxn ang="cd2">
                  <a:pos x="l" y="vc"/>
                </a:cxn>
                <a:cxn ang="cd4">
                  <a:pos x="hc" y="b"/>
                </a:cxn>
                <a:cxn ang="0">
                  <a:pos x="r" y="vc"/>
                </a:cxn>
              </a:cxnLst>
              <a:rect l="l" t="t" r="r" b="b"/>
              <a:pathLst>
                <a:path w="391" h="823">
                  <a:moveTo>
                    <a:pt x="244" y="31"/>
                  </a:moveTo>
                  <a:cubicBezTo>
                    <a:pt x="244" y="3"/>
                    <a:pt x="244" y="0"/>
                    <a:pt x="214" y="0"/>
                  </a:cubicBezTo>
                  <a:cubicBezTo>
                    <a:pt x="142" y="78"/>
                    <a:pt x="37" y="78"/>
                    <a:pt x="0" y="78"/>
                  </a:cubicBezTo>
                  <a:lnTo>
                    <a:pt x="0" y="118"/>
                  </a:lnTo>
                  <a:cubicBezTo>
                    <a:pt x="24" y="118"/>
                    <a:pt x="94" y="118"/>
                    <a:pt x="155" y="84"/>
                  </a:cubicBezTo>
                  <a:lnTo>
                    <a:pt x="155" y="725"/>
                  </a:lnTo>
                  <a:cubicBezTo>
                    <a:pt x="155" y="770"/>
                    <a:pt x="153" y="784"/>
                    <a:pt x="46" y="784"/>
                  </a:cubicBezTo>
                  <a:lnTo>
                    <a:pt x="8" y="784"/>
                  </a:lnTo>
                  <a:lnTo>
                    <a:pt x="8" y="823"/>
                  </a:lnTo>
                  <a:cubicBezTo>
                    <a:pt x="48" y="818"/>
                    <a:pt x="153" y="818"/>
                    <a:pt x="198" y="818"/>
                  </a:cubicBezTo>
                  <a:cubicBezTo>
                    <a:pt x="246" y="818"/>
                    <a:pt x="348" y="818"/>
                    <a:pt x="391" y="823"/>
                  </a:cubicBezTo>
                  <a:lnTo>
                    <a:pt x="391" y="784"/>
                  </a:lnTo>
                  <a:lnTo>
                    <a:pt x="353" y="784"/>
                  </a:lnTo>
                  <a:cubicBezTo>
                    <a:pt x="246" y="784"/>
                    <a:pt x="244" y="770"/>
                    <a:pt x="244" y="72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9" name="Freeform 18">
              <a:extLst>
                <a:ext uri="{FF2B5EF4-FFF2-40B4-BE49-F238E27FC236}">
                  <a16:creationId xmlns:a16="http://schemas.microsoft.com/office/drawing/2014/main" id="{2BDFC77D-91BA-D74F-803B-B2EF0E08D6AC}"/>
                </a:ext>
              </a:extLst>
            </p:cNvPr>
            <p:cNvSpPr/>
            <p:nvPr/>
          </p:nvSpPr>
          <p:spPr>
            <a:xfrm>
              <a:off x="3190680" y="2516040"/>
              <a:ext cx="212760" cy="18720"/>
            </a:xfrm>
            <a:custGeom>
              <a:avLst/>
              <a:gdLst/>
              <a:ahLst/>
              <a:cxnLst>
                <a:cxn ang="3cd4">
                  <a:pos x="hc" y="t"/>
                </a:cxn>
                <a:cxn ang="cd2">
                  <a:pos x="l" y="vc"/>
                </a:cxn>
                <a:cxn ang="cd4">
                  <a:pos x="hc" y="b"/>
                </a:cxn>
                <a:cxn ang="0">
                  <a:pos x="r" y="vc"/>
                </a:cxn>
              </a:cxnLst>
              <a:rect l="l" t="t" r="r" b="b"/>
              <a:pathLst>
                <a:path w="592" h="53">
                  <a:moveTo>
                    <a:pt x="295" y="53"/>
                  </a:moveTo>
                  <a:lnTo>
                    <a:pt x="0" y="53"/>
                  </a:lnTo>
                  <a:lnTo>
                    <a:pt x="0" y="0"/>
                  </a:lnTo>
                  <a:lnTo>
                    <a:pt x="592" y="0"/>
                  </a:lnTo>
                  <a:lnTo>
                    <a:pt x="592" y="53"/>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 name="Freeform 19">
              <a:extLst>
                <a:ext uri="{FF2B5EF4-FFF2-40B4-BE49-F238E27FC236}">
                  <a16:creationId xmlns:a16="http://schemas.microsoft.com/office/drawing/2014/main" id="{5A8178AF-0408-EE45-A0EE-170B9532B077}"/>
                </a:ext>
              </a:extLst>
            </p:cNvPr>
            <p:cNvSpPr/>
            <p:nvPr/>
          </p:nvSpPr>
          <p:spPr>
            <a:xfrm>
              <a:off x="3211920" y="2645280"/>
              <a:ext cx="169200" cy="295920"/>
            </a:xfrm>
            <a:custGeom>
              <a:avLst/>
              <a:gdLst/>
              <a:ahLst/>
              <a:cxnLst>
                <a:cxn ang="3cd4">
                  <a:pos x="hc" y="t"/>
                </a:cxn>
                <a:cxn ang="cd2">
                  <a:pos x="l" y="vc"/>
                </a:cxn>
                <a:cxn ang="cd4">
                  <a:pos x="hc" y="b"/>
                </a:cxn>
                <a:cxn ang="0">
                  <a:pos x="r" y="vc"/>
                </a:cxn>
              </a:cxnLst>
              <a:rect l="l" t="t" r="r" b="b"/>
              <a:pathLst>
                <a:path w="471" h="823">
                  <a:moveTo>
                    <a:pt x="91" y="728"/>
                  </a:moveTo>
                  <a:lnTo>
                    <a:pt x="217" y="599"/>
                  </a:lnTo>
                  <a:cubicBezTo>
                    <a:pt x="402" y="428"/>
                    <a:pt x="471" y="364"/>
                    <a:pt x="471" y="241"/>
                  </a:cubicBezTo>
                  <a:cubicBezTo>
                    <a:pt x="471" y="98"/>
                    <a:pt x="367" y="0"/>
                    <a:pt x="222" y="0"/>
                  </a:cubicBezTo>
                  <a:cubicBezTo>
                    <a:pt x="88" y="0"/>
                    <a:pt x="0" y="115"/>
                    <a:pt x="0" y="224"/>
                  </a:cubicBezTo>
                  <a:cubicBezTo>
                    <a:pt x="0" y="291"/>
                    <a:pt x="59" y="291"/>
                    <a:pt x="62" y="291"/>
                  </a:cubicBezTo>
                  <a:cubicBezTo>
                    <a:pt x="83" y="291"/>
                    <a:pt x="123" y="277"/>
                    <a:pt x="123" y="227"/>
                  </a:cubicBezTo>
                  <a:cubicBezTo>
                    <a:pt x="123" y="196"/>
                    <a:pt x="102" y="162"/>
                    <a:pt x="62" y="162"/>
                  </a:cubicBezTo>
                  <a:cubicBezTo>
                    <a:pt x="51" y="162"/>
                    <a:pt x="51" y="162"/>
                    <a:pt x="46" y="165"/>
                  </a:cubicBezTo>
                  <a:cubicBezTo>
                    <a:pt x="72" y="84"/>
                    <a:pt x="137" y="39"/>
                    <a:pt x="206" y="39"/>
                  </a:cubicBezTo>
                  <a:cubicBezTo>
                    <a:pt x="313" y="39"/>
                    <a:pt x="364" y="137"/>
                    <a:pt x="364" y="241"/>
                  </a:cubicBezTo>
                  <a:cubicBezTo>
                    <a:pt x="364" y="339"/>
                    <a:pt x="305" y="437"/>
                    <a:pt x="241" y="512"/>
                  </a:cubicBezTo>
                  <a:lnTo>
                    <a:pt x="13" y="776"/>
                  </a:lnTo>
                  <a:cubicBezTo>
                    <a:pt x="0" y="790"/>
                    <a:pt x="0" y="792"/>
                    <a:pt x="0" y="823"/>
                  </a:cubicBezTo>
                  <a:lnTo>
                    <a:pt x="439" y="823"/>
                  </a:lnTo>
                  <a:lnTo>
                    <a:pt x="471" y="608"/>
                  </a:lnTo>
                  <a:lnTo>
                    <a:pt x="442" y="608"/>
                  </a:lnTo>
                  <a:cubicBezTo>
                    <a:pt x="436" y="644"/>
                    <a:pt x="428" y="700"/>
                    <a:pt x="418" y="717"/>
                  </a:cubicBezTo>
                  <a:cubicBezTo>
                    <a:pt x="407" y="728"/>
                    <a:pt x="329" y="728"/>
                    <a:pt x="305" y="72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 name="Freeform 20">
              <a:extLst>
                <a:ext uri="{FF2B5EF4-FFF2-40B4-BE49-F238E27FC236}">
                  <a16:creationId xmlns:a16="http://schemas.microsoft.com/office/drawing/2014/main" id="{70AD3AE2-D9C3-664C-95D6-34C17D3DBC9D}"/>
                </a:ext>
              </a:extLst>
            </p:cNvPr>
            <p:cNvSpPr/>
            <p:nvPr/>
          </p:nvSpPr>
          <p:spPr>
            <a:xfrm>
              <a:off x="3600360" y="2127240"/>
              <a:ext cx="161640" cy="797040"/>
            </a:xfrm>
            <a:custGeom>
              <a:avLst/>
              <a:gdLst/>
              <a:ahLst/>
              <a:cxnLst>
                <a:cxn ang="3cd4">
                  <a:pos x="hc" y="t"/>
                </a:cxn>
                <a:cxn ang="cd2">
                  <a:pos x="l" y="vc"/>
                </a:cxn>
                <a:cxn ang="cd4">
                  <a:pos x="hc" y="b"/>
                </a:cxn>
                <a:cxn ang="0">
                  <a:pos x="r" y="vc"/>
                </a:cxn>
              </a:cxnLst>
              <a:rect l="l" t="t" r="r" b="b"/>
              <a:pathLst>
                <a:path w="450" h="2215">
                  <a:moveTo>
                    <a:pt x="396" y="2203"/>
                  </a:moveTo>
                  <a:cubicBezTo>
                    <a:pt x="399" y="2203"/>
                    <a:pt x="410" y="2215"/>
                    <a:pt x="410" y="2215"/>
                  </a:cubicBezTo>
                  <a:lnTo>
                    <a:pt x="436" y="2215"/>
                  </a:lnTo>
                  <a:cubicBezTo>
                    <a:pt x="439" y="2215"/>
                    <a:pt x="450" y="2215"/>
                    <a:pt x="450" y="2203"/>
                  </a:cubicBezTo>
                  <a:cubicBezTo>
                    <a:pt x="450" y="2198"/>
                    <a:pt x="447" y="2195"/>
                    <a:pt x="444" y="2192"/>
                  </a:cubicBezTo>
                  <a:cubicBezTo>
                    <a:pt x="402" y="2147"/>
                    <a:pt x="337" y="2080"/>
                    <a:pt x="265" y="1946"/>
                  </a:cubicBezTo>
                  <a:cubicBezTo>
                    <a:pt x="137" y="1708"/>
                    <a:pt x="91" y="1403"/>
                    <a:pt x="91" y="1109"/>
                  </a:cubicBezTo>
                  <a:cubicBezTo>
                    <a:pt x="91" y="563"/>
                    <a:pt x="238" y="241"/>
                    <a:pt x="447" y="22"/>
                  </a:cubicBezTo>
                  <a:cubicBezTo>
                    <a:pt x="450" y="20"/>
                    <a:pt x="450" y="14"/>
                    <a:pt x="450" y="11"/>
                  </a:cubicBezTo>
                  <a:cubicBezTo>
                    <a:pt x="450" y="0"/>
                    <a:pt x="442" y="0"/>
                    <a:pt x="428" y="0"/>
                  </a:cubicBezTo>
                  <a:cubicBezTo>
                    <a:pt x="412" y="0"/>
                    <a:pt x="410" y="0"/>
                    <a:pt x="399" y="11"/>
                  </a:cubicBezTo>
                  <a:cubicBezTo>
                    <a:pt x="287" y="112"/>
                    <a:pt x="161" y="283"/>
                    <a:pt x="78" y="543"/>
                  </a:cubicBezTo>
                  <a:cubicBezTo>
                    <a:pt x="27" y="706"/>
                    <a:pt x="0" y="902"/>
                    <a:pt x="0" y="1106"/>
                  </a:cubicBezTo>
                  <a:cubicBezTo>
                    <a:pt x="0" y="1400"/>
                    <a:pt x="51" y="1730"/>
                    <a:pt x="236" y="2016"/>
                  </a:cubicBezTo>
                  <a:cubicBezTo>
                    <a:pt x="268" y="2063"/>
                    <a:pt x="313" y="2114"/>
                    <a:pt x="313" y="2114"/>
                  </a:cubicBezTo>
                  <a:cubicBezTo>
                    <a:pt x="324" y="2131"/>
                    <a:pt x="340" y="2150"/>
                    <a:pt x="351" y="21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2" name="Freeform 21">
              <a:extLst>
                <a:ext uri="{FF2B5EF4-FFF2-40B4-BE49-F238E27FC236}">
                  <a16:creationId xmlns:a16="http://schemas.microsoft.com/office/drawing/2014/main" id="{8874E1DE-B52E-2B42-B2BB-34B840CDBA22}"/>
                </a:ext>
              </a:extLst>
            </p:cNvPr>
            <p:cNvSpPr/>
            <p:nvPr/>
          </p:nvSpPr>
          <p:spPr>
            <a:xfrm>
              <a:off x="3789360" y="2440800"/>
              <a:ext cx="173160" cy="201240"/>
            </a:xfrm>
            <a:custGeom>
              <a:avLst/>
              <a:gdLst/>
              <a:ahLst/>
              <a:cxnLst>
                <a:cxn ang="3cd4">
                  <a:pos x="hc" y="t"/>
                </a:cxn>
                <a:cxn ang="cd2">
                  <a:pos x="l" y="vc"/>
                </a:cxn>
                <a:cxn ang="cd4">
                  <a:pos x="hc" y="b"/>
                </a:cxn>
                <a:cxn ang="0">
                  <a:pos x="r" y="vc"/>
                </a:cxn>
              </a:cxnLst>
              <a:rect l="l" t="t" r="r" b="b"/>
              <a:pathLst>
                <a:path w="482" h="560">
                  <a:moveTo>
                    <a:pt x="70" y="473"/>
                  </a:moveTo>
                  <a:cubicBezTo>
                    <a:pt x="67" y="493"/>
                    <a:pt x="59" y="521"/>
                    <a:pt x="59" y="526"/>
                  </a:cubicBezTo>
                  <a:cubicBezTo>
                    <a:pt x="59" y="549"/>
                    <a:pt x="75" y="560"/>
                    <a:pt x="94" y="560"/>
                  </a:cubicBezTo>
                  <a:cubicBezTo>
                    <a:pt x="107" y="560"/>
                    <a:pt x="129" y="549"/>
                    <a:pt x="137" y="526"/>
                  </a:cubicBezTo>
                  <a:cubicBezTo>
                    <a:pt x="139" y="521"/>
                    <a:pt x="179" y="353"/>
                    <a:pt x="185" y="330"/>
                  </a:cubicBezTo>
                  <a:cubicBezTo>
                    <a:pt x="193" y="288"/>
                    <a:pt x="214" y="202"/>
                    <a:pt x="222" y="168"/>
                  </a:cubicBezTo>
                  <a:cubicBezTo>
                    <a:pt x="228" y="154"/>
                    <a:pt x="260" y="95"/>
                    <a:pt x="289" y="67"/>
                  </a:cubicBezTo>
                  <a:cubicBezTo>
                    <a:pt x="297" y="59"/>
                    <a:pt x="332" y="28"/>
                    <a:pt x="383" y="28"/>
                  </a:cubicBezTo>
                  <a:cubicBezTo>
                    <a:pt x="415" y="28"/>
                    <a:pt x="431" y="42"/>
                    <a:pt x="434" y="42"/>
                  </a:cubicBezTo>
                  <a:cubicBezTo>
                    <a:pt x="396" y="48"/>
                    <a:pt x="372" y="78"/>
                    <a:pt x="372" y="109"/>
                  </a:cubicBezTo>
                  <a:cubicBezTo>
                    <a:pt x="372" y="129"/>
                    <a:pt x="386" y="154"/>
                    <a:pt x="418" y="154"/>
                  </a:cubicBezTo>
                  <a:cubicBezTo>
                    <a:pt x="447" y="154"/>
                    <a:pt x="482" y="126"/>
                    <a:pt x="482" y="81"/>
                  </a:cubicBezTo>
                  <a:cubicBezTo>
                    <a:pt x="482" y="36"/>
                    <a:pt x="444" y="0"/>
                    <a:pt x="383" y="0"/>
                  </a:cubicBezTo>
                  <a:cubicBezTo>
                    <a:pt x="305" y="0"/>
                    <a:pt x="254" y="62"/>
                    <a:pt x="233" y="95"/>
                  </a:cubicBezTo>
                  <a:cubicBezTo>
                    <a:pt x="222" y="39"/>
                    <a:pt x="179" y="0"/>
                    <a:pt x="123" y="0"/>
                  </a:cubicBezTo>
                  <a:cubicBezTo>
                    <a:pt x="70" y="0"/>
                    <a:pt x="48" y="48"/>
                    <a:pt x="37" y="70"/>
                  </a:cubicBezTo>
                  <a:cubicBezTo>
                    <a:pt x="16" y="112"/>
                    <a:pt x="0" y="188"/>
                    <a:pt x="0" y="190"/>
                  </a:cubicBezTo>
                  <a:cubicBezTo>
                    <a:pt x="0" y="202"/>
                    <a:pt x="11" y="202"/>
                    <a:pt x="13" y="202"/>
                  </a:cubicBezTo>
                  <a:cubicBezTo>
                    <a:pt x="27" y="202"/>
                    <a:pt x="27" y="202"/>
                    <a:pt x="35" y="174"/>
                  </a:cubicBezTo>
                  <a:cubicBezTo>
                    <a:pt x="54" y="87"/>
                    <a:pt x="78" y="28"/>
                    <a:pt x="120" y="28"/>
                  </a:cubicBezTo>
                  <a:cubicBezTo>
                    <a:pt x="142" y="28"/>
                    <a:pt x="158" y="36"/>
                    <a:pt x="158" y="84"/>
                  </a:cubicBezTo>
                  <a:cubicBezTo>
                    <a:pt x="158" y="109"/>
                    <a:pt x="153" y="123"/>
                    <a:pt x="139" y="18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3" name="Freeform 22">
              <a:extLst>
                <a:ext uri="{FF2B5EF4-FFF2-40B4-BE49-F238E27FC236}">
                  <a16:creationId xmlns:a16="http://schemas.microsoft.com/office/drawing/2014/main" id="{21967D0C-F929-6942-BE77-E9308390C3F6}"/>
                </a:ext>
              </a:extLst>
            </p:cNvPr>
            <p:cNvSpPr/>
            <p:nvPr/>
          </p:nvSpPr>
          <p:spPr>
            <a:xfrm>
              <a:off x="4096800" y="2378160"/>
              <a:ext cx="282240" cy="295920"/>
            </a:xfrm>
            <a:custGeom>
              <a:avLst/>
              <a:gdLst/>
              <a:ahLst/>
              <a:cxnLst>
                <a:cxn ang="3cd4">
                  <a:pos x="hc" y="t"/>
                </a:cxn>
                <a:cxn ang="cd2">
                  <a:pos x="l" y="vc"/>
                </a:cxn>
                <a:cxn ang="cd4">
                  <a:pos x="hc" y="b"/>
                </a:cxn>
                <a:cxn ang="0">
                  <a:pos x="r" y="vc"/>
                </a:cxn>
              </a:cxnLst>
              <a:rect l="l" t="t" r="r" b="b"/>
              <a:pathLst>
                <a:path w="785" h="823">
                  <a:moveTo>
                    <a:pt x="418" y="437"/>
                  </a:moveTo>
                  <a:lnTo>
                    <a:pt x="747" y="437"/>
                  </a:lnTo>
                  <a:cubicBezTo>
                    <a:pt x="763" y="437"/>
                    <a:pt x="785" y="437"/>
                    <a:pt x="785" y="412"/>
                  </a:cubicBezTo>
                  <a:cubicBezTo>
                    <a:pt x="785" y="386"/>
                    <a:pt x="763" y="386"/>
                    <a:pt x="747" y="386"/>
                  </a:cubicBezTo>
                  <a:lnTo>
                    <a:pt x="418" y="386"/>
                  </a:lnTo>
                  <a:lnTo>
                    <a:pt x="418" y="42"/>
                  </a:lnTo>
                  <a:cubicBezTo>
                    <a:pt x="418" y="22"/>
                    <a:pt x="418" y="0"/>
                    <a:pt x="394" y="0"/>
                  </a:cubicBezTo>
                  <a:cubicBezTo>
                    <a:pt x="370" y="0"/>
                    <a:pt x="370" y="22"/>
                    <a:pt x="370" y="42"/>
                  </a:cubicBezTo>
                  <a:lnTo>
                    <a:pt x="370" y="386"/>
                  </a:lnTo>
                  <a:lnTo>
                    <a:pt x="40" y="386"/>
                  </a:lnTo>
                  <a:cubicBezTo>
                    <a:pt x="21" y="386"/>
                    <a:pt x="0" y="386"/>
                    <a:pt x="0" y="412"/>
                  </a:cubicBezTo>
                  <a:cubicBezTo>
                    <a:pt x="0" y="437"/>
                    <a:pt x="21" y="437"/>
                    <a:pt x="40" y="437"/>
                  </a:cubicBezTo>
                  <a:lnTo>
                    <a:pt x="370" y="437"/>
                  </a:lnTo>
                  <a:lnTo>
                    <a:pt x="370" y="781"/>
                  </a:lnTo>
                  <a:cubicBezTo>
                    <a:pt x="370" y="798"/>
                    <a:pt x="370" y="823"/>
                    <a:pt x="394" y="823"/>
                  </a:cubicBezTo>
                  <a:cubicBezTo>
                    <a:pt x="418" y="823"/>
                    <a:pt x="418" y="798"/>
                    <a:pt x="418" y="78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4" name="Freeform 23">
              <a:extLst>
                <a:ext uri="{FF2B5EF4-FFF2-40B4-BE49-F238E27FC236}">
                  <a16:creationId xmlns:a16="http://schemas.microsoft.com/office/drawing/2014/main" id="{FE8743A5-1BE5-EA40-A32D-D7ED3FDE5725}"/>
                </a:ext>
              </a:extLst>
            </p:cNvPr>
            <p:cNvSpPr/>
            <p:nvPr/>
          </p:nvSpPr>
          <p:spPr>
            <a:xfrm>
              <a:off x="4502520" y="2440800"/>
              <a:ext cx="223200" cy="291960"/>
            </a:xfrm>
            <a:custGeom>
              <a:avLst/>
              <a:gdLst/>
              <a:ahLst/>
              <a:cxnLst>
                <a:cxn ang="3cd4">
                  <a:pos x="hc" y="t"/>
                </a:cxn>
                <a:cxn ang="cd2">
                  <a:pos x="l" y="vc"/>
                </a:cxn>
                <a:cxn ang="cd4">
                  <a:pos x="hc" y="b"/>
                </a:cxn>
                <a:cxn ang="0">
                  <a:pos x="r" y="vc"/>
                </a:cxn>
              </a:cxnLst>
              <a:rect l="l" t="t" r="r" b="b"/>
              <a:pathLst>
                <a:path w="621" h="812">
                  <a:moveTo>
                    <a:pt x="27" y="232"/>
                  </a:moveTo>
                  <a:cubicBezTo>
                    <a:pt x="72" y="90"/>
                    <a:pt x="201" y="90"/>
                    <a:pt x="214" y="90"/>
                  </a:cubicBezTo>
                  <a:cubicBezTo>
                    <a:pt x="394" y="90"/>
                    <a:pt x="407" y="305"/>
                    <a:pt x="407" y="403"/>
                  </a:cubicBezTo>
                  <a:cubicBezTo>
                    <a:pt x="407" y="479"/>
                    <a:pt x="402" y="498"/>
                    <a:pt x="391" y="524"/>
                  </a:cubicBezTo>
                  <a:cubicBezTo>
                    <a:pt x="367" y="613"/>
                    <a:pt x="332" y="756"/>
                    <a:pt x="332" y="790"/>
                  </a:cubicBezTo>
                  <a:cubicBezTo>
                    <a:pt x="332" y="804"/>
                    <a:pt x="337" y="812"/>
                    <a:pt x="345" y="812"/>
                  </a:cubicBezTo>
                  <a:cubicBezTo>
                    <a:pt x="361" y="812"/>
                    <a:pt x="372" y="784"/>
                    <a:pt x="383" y="736"/>
                  </a:cubicBezTo>
                  <a:cubicBezTo>
                    <a:pt x="412" y="633"/>
                    <a:pt x="423" y="563"/>
                    <a:pt x="428" y="524"/>
                  </a:cubicBezTo>
                  <a:cubicBezTo>
                    <a:pt x="431" y="510"/>
                    <a:pt x="431" y="493"/>
                    <a:pt x="436" y="476"/>
                  </a:cubicBezTo>
                  <a:cubicBezTo>
                    <a:pt x="474" y="356"/>
                    <a:pt x="552" y="171"/>
                    <a:pt x="597" y="73"/>
                  </a:cubicBezTo>
                  <a:cubicBezTo>
                    <a:pt x="605" y="59"/>
                    <a:pt x="621" y="31"/>
                    <a:pt x="621" y="25"/>
                  </a:cubicBezTo>
                  <a:cubicBezTo>
                    <a:pt x="621" y="14"/>
                    <a:pt x="608" y="14"/>
                    <a:pt x="605" y="14"/>
                  </a:cubicBezTo>
                  <a:cubicBezTo>
                    <a:pt x="602" y="14"/>
                    <a:pt x="594" y="14"/>
                    <a:pt x="592" y="22"/>
                  </a:cubicBezTo>
                  <a:cubicBezTo>
                    <a:pt x="530" y="140"/>
                    <a:pt x="482" y="263"/>
                    <a:pt x="436" y="386"/>
                  </a:cubicBezTo>
                  <a:cubicBezTo>
                    <a:pt x="434" y="350"/>
                    <a:pt x="434" y="255"/>
                    <a:pt x="388" y="134"/>
                  </a:cubicBezTo>
                  <a:cubicBezTo>
                    <a:pt x="359" y="62"/>
                    <a:pt x="311" y="0"/>
                    <a:pt x="230" y="0"/>
                  </a:cubicBezTo>
                  <a:cubicBezTo>
                    <a:pt x="83" y="0"/>
                    <a:pt x="0" y="188"/>
                    <a:pt x="0" y="227"/>
                  </a:cubicBezTo>
                  <a:cubicBezTo>
                    <a:pt x="0" y="238"/>
                    <a:pt x="11" y="238"/>
                    <a:pt x="21" y="23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5" name="Freeform 24">
              <a:extLst>
                <a:ext uri="{FF2B5EF4-FFF2-40B4-BE49-F238E27FC236}">
                  <a16:creationId xmlns:a16="http://schemas.microsoft.com/office/drawing/2014/main" id="{3E87CC64-CC85-B842-8C48-C45A779A1256}"/>
                </a:ext>
              </a:extLst>
            </p:cNvPr>
            <p:cNvSpPr/>
            <p:nvPr/>
          </p:nvSpPr>
          <p:spPr>
            <a:xfrm>
              <a:off x="4821840" y="2440800"/>
              <a:ext cx="331200" cy="196200"/>
            </a:xfrm>
            <a:custGeom>
              <a:avLst/>
              <a:gdLst/>
              <a:ahLst/>
              <a:cxnLst>
                <a:cxn ang="3cd4">
                  <a:pos x="hc" y="t"/>
                </a:cxn>
                <a:cxn ang="cd2">
                  <a:pos x="l" y="vc"/>
                </a:cxn>
                <a:cxn ang="cd4">
                  <a:pos x="hc" y="b"/>
                </a:cxn>
                <a:cxn ang="0">
                  <a:pos x="r" y="vc"/>
                </a:cxn>
              </a:cxnLst>
              <a:rect l="l" t="t" r="r" b="b"/>
              <a:pathLst>
                <a:path w="921" h="546">
                  <a:moveTo>
                    <a:pt x="91" y="120"/>
                  </a:moveTo>
                  <a:lnTo>
                    <a:pt x="91" y="454"/>
                  </a:lnTo>
                  <a:cubicBezTo>
                    <a:pt x="91" y="507"/>
                    <a:pt x="78" y="507"/>
                    <a:pt x="0" y="507"/>
                  </a:cubicBezTo>
                  <a:lnTo>
                    <a:pt x="0" y="546"/>
                  </a:lnTo>
                  <a:cubicBezTo>
                    <a:pt x="40" y="546"/>
                    <a:pt x="102" y="543"/>
                    <a:pt x="134" y="543"/>
                  </a:cubicBezTo>
                  <a:cubicBezTo>
                    <a:pt x="163" y="543"/>
                    <a:pt x="225" y="546"/>
                    <a:pt x="265" y="546"/>
                  </a:cubicBezTo>
                  <a:lnTo>
                    <a:pt x="265" y="507"/>
                  </a:lnTo>
                  <a:cubicBezTo>
                    <a:pt x="187" y="507"/>
                    <a:pt x="174" y="507"/>
                    <a:pt x="174" y="454"/>
                  </a:cubicBezTo>
                  <a:lnTo>
                    <a:pt x="174" y="224"/>
                  </a:lnTo>
                  <a:cubicBezTo>
                    <a:pt x="174" y="95"/>
                    <a:pt x="257" y="28"/>
                    <a:pt x="332" y="28"/>
                  </a:cubicBezTo>
                  <a:cubicBezTo>
                    <a:pt x="407" y="28"/>
                    <a:pt x="420" y="95"/>
                    <a:pt x="420" y="165"/>
                  </a:cubicBezTo>
                  <a:lnTo>
                    <a:pt x="420" y="454"/>
                  </a:lnTo>
                  <a:cubicBezTo>
                    <a:pt x="420" y="507"/>
                    <a:pt x="407" y="507"/>
                    <a:pt x="327" y="507"/>
                  </a:cubicBezTo>
                  <a:lnTo>
                    <a:pt x="327" y="546"/>
                  </a:lnTo>
                  <a:cubicBezTo>
                    <a:pt x="370" y="546"/>
                    <a:pt x="428" y="543"/>
                    <a:pt x="461" y="543"/>
                  </a:cubicBezTo>
                  <a:cubicBezTo>
                    <a:pt x="493" y="543"/>
                    <a:pt x="554" y="546"/>
                    <a:pt x="594" y="546"/>
                  </a:cubicBezTo>
                  <a:lnTo>
                    <a:pt x="594" y="507"/>
                  </a:lnTo>
                  <a:cubicBezTo>
                    <a:pt x="514" y="507"/>
                    <a:pt x="501" y="507"/>
                    <a:pt x="501" y="454"/>
                  </a:cubicBezTo>
                  <a:lnTo>
                    <a:pt x="501" y="224"/>
                  </a:lnTo>
                  <a:cubicBezTo>
                    <a:pt x="501" y="95"/>
                    <a:pt x="586" y="28"/>
                    <a:pt x="661" y="28"/>
                  </a:cubicBezTo>
                  <a:cubicBezTo>
                    <a:pt x="734" y="28"/>
                    <a:pt x="747" y="95"/>
                    <a:pt x="747" y="165"/>
                  </a:cubicBezTo>
                  <a:lnTo>
                    <a:pt x="747" y="454"/>
                  </a:lnTo>
                  <a:cubicBezTo>
                    <a:pt x="747" y="507"/>
                    <a:pt x="734" y="507"/>
                    <a:pt x="656" y="507"/>
                  </a:cubicBezTo>
                  <a:lnTo>
                    <a:pt x="656" y="546"/>
                  </a:lnTo>
                  <a:cubicBezTo>
                    <a:pt x="696" y="546"/>
                    <a:pt x="758" y="543"/>
                    <a:pt x="790" y="543"/>
                  </a:cubicBezTo>
                  <a:cubicBezTo>
                    <a:pt x="819" y="543"/>
                    <a:pt x="881" y="546"/>
                    <a:pt x="921" y="546"/>
                  </a:cubicBezTo>
                  <a:lnTo>
                    <a:pt x="921" y="507"/>
                  </a:lnTo>
                  <a:cubicBezTo>
                    <a:pt x="860" y="507"/>
                    <a:pt x="830" y="507"/>
                    <a:pt x="830" y="470"/>
                  </a:cubicBezTo>
                  <a:lnTo>
                    <a:pt x="830" y="235"/>
                  </a:lnTo>
                  <a:cubicBezTo>
                    <a:pt x="830" y="129"/>
                    <a:pt x="830" y="90"/>
                    <a:pt x="793" y="45"/>
                  </a:cubicBezTo>
                  <a:cubicBezTo>
                    <a:pt x="777" y="25"/>
                    <a:pt x="736" y="0"/>
                    <a:pt x="669" y="0"/>
                  </a:cubicBezTo>
                  <a:cubicBezTo>
                    <a:pt x="570" y="0"/>
                    <a:pt x="517" y="73"/>
                    <a:pt x="498" y="120"/>
                  </a:cubicBezTo>
                  <a:cubicBezTo>
                    <a:pt x="482" y="14"/>
                    <a:pt x="394" y="0"/>
                    <a:pt x="340" y="0"/>
                  </a:cubicBezTo>
                  <a:cubicBezTo>
                    <a:pt x="254" y="0"/>
                    <a:pt x="198" y="53"/>
                    <a:pt x="166" y="129"/>
                  </a:cubicBezTo>
                  <a:lnTo>
                    <a:pt x="166" y="0"/>
                  </a:lnTo>
                  <a:lnTo>
                    <a:pt x="0" y="14"/>
                  </a:lnTo>
                  <a:lnTo>
                    <a:pt x="0" y="53"/>
                  </a:lnTo>
                  <a:cubicBezTo>
                    <a:pt x="83" y="53"/>
                    <a:pt x="91" y="62"/>
                    <a:pt x="91" y="12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6" name="Freeform 25">
              <a:extLst>
                <a:ext uri="{FF2B5EF4-FFF2-40B4-BE49-F238E27FC236}">
                  <a16:creationId xmlns:a16="http://schemas.microsoft.com/office/drawing/2014/main" id="{25AEE62A-B4AC-D348-B5B3-09E271A670E2}"/>
                </a:ext>
              </a:extLst>
            </p:cNvPr>
            <p:cNvSpPr/>
            <p:nvPr/>
          </p:nvSpPr>
          <p:spPr>
            <a:xfrm>
              <a:off x="5177520" y="2437560"/>
              <a:ext cx="191520" cy="204120"/>
            </a:xfrm>
            <a:custGeom>
              <a:avLst/>
              <a:gdLst/>
              <a:ahLst/>
              <a:cxnLst>
                <a:cxn ang="3cd4">
                  <a:pos x="hc" y="t"/>
                </a:cxn>
                <a:cxn ang="cd2">
                  <a:pos x="l" y="vc"/>
                </a:cxn>
                <a:cxn ang="cd4">
                  <a:pos x="hc" y="b"/>
                </a:cxn>
                <a:cxn ang="0">
                  <a:pos x="r" y="vc"/>
                </a:cxn>
              </a:cxnLst>
              <a:rect l="l" t="t" r="r" b="b"/>
              <a:pathLst>
                <a:path w="533" h="568">
                  <a:moveTo>
                    <a:pt x="345" y="459"/>
                  </a:moveTo>
                  <a:cubicBezTo>
                    <a:pt x="348" y="510"/>
                    <a:pt x="380" y="560"/>
                    <a:pt x="436" y="560"/>
                  </a:cubicBezTo>
                  <a:cubicBezTo>
                    <a:pt x="461" y="560"/>
                    <a:pt x="533" y="543"/>
                    <a:pt x="533" y="442"/>
                  </a:cubicBezTo>
                  <a:lnTo>
                    <a:pt x="533" y="375"/>
                  </a:lnTo>
                  <a:lnTo>
                    <a:pt x="503" y="375"/>
                  </a:lnTo>
                  <a:lnTo>
                    <a:pt x="503" y="442"/>
                  </a:lnTo>
                  <a:cubicBezTo>
                    <a:pt x="503" y="515"/>
                    <a:pt x="474" y="524"/>
                    <a:pt x="461" y="524"/>
                  </a:cubicBezTo>
                  <a:cubicBezTo>
                    <a:pt x="423" y="524"/>
                    <a:pt x="418" y="468"/>
                    <a:pt x="418" y="462"/>
                  </a:cubicBezTo>
                  <a:lnTo>
                    <a:pt x="418" y="213"/>
                  </a:lnTo>
                  <a:cubicBezTo>
                    <a:pt x="418" y="162"/>
                    <a:pt x="418" y="115"/>
                    <a:pt x="375" y="67"/>
                  </a:cubicBezTo>
                  <a:cubicBezTo>
                    <a:pt x="329" y="20"/>
                    <a:pt x="270" y="0"/>
                    <a:pt x="214" y="0"/>
                  </a:cubicBezTo>
                  <a:cubicBezTo>
                    <a:pt x="115" y="0"/>
                    <a:pt x="35" y="59"/>
                    <a:pt x="35" y="140"/>
                  </a:cubicBezTo>
                  <a:cubicBezTo>
                    <a:pt x="35" y="176"/>
                    <a:pt x="59" y="199"/>
                    <a:pt x="88" y="199"/>
                  </a:cubicBezTo>
                  <a:cubicBezTo>
                    <a:pt x="123" y="199"/>
                    <a:pt x="142" y="174"/>
                    <a:pt x="142" y="140"/>
                  </a:cubicBezTo>
                  <a:cubicBezTo>
                    <a:pt x="142" y="126"/>
                    <a:pt x="137" y="84"/>
                    <a:pt x="83" y="84"/>
                  </a:cubicBezTo>
                  <a:cubicBezTo>
                    <a:pt x="115" y="42"/>
                    <a:pt x="171" y="28"/>
                    <a:pt x="212" y="28"/>
                  </a:cubicBezTo>
                  <a:cubicBezTo>
                    <a:pt x="268" y="28"/>
                    <a:pt x="335" y="76"/>
                    <a:pt x="335" y="185"/>
                  </a:cubicBezTo>
                  <a:lnTo>
                    <a:pt x="335" y="232"/>
                  </a:lnTo>
                  <a:cubicBezTo>
                    <a:pt x="276" y="235"/>
                    <a:pt x="193" y="238"/>
                    <a:pt x="118" y="274"/>
                  </a:cubicBezTo>
                  <a:cubicBezTo>
                    <a:pt x="29" y="316"/>
                    <a:pt x="0" y="381"/>
                    <a:pt x="0" y="437"/>
                  </a:cubicBezTo>
                  <a:cubicBezTo>
                    <a:pt x="0" y="538"/>
                    <a:pt x="115" y="568"/>
                    <a:pt x="190" y="568"/>
                  </a:cubicBezTo>
                  <a:cubicBezTo>
                    <a:pt x="268" y="568"/>
                    <a:pt x="321" y="518"/>
                    <a:pt x="345" y="459"/>
                  </a:cubicBezTo>
                  <a:close/>
                  <a:moveTo>
                    <a:pt x="335" y="258"/>
                  </a:moveTo>
                  <a:lnTo>
                    <a:pt x="335" y="381"/>
                  </a:lnTo>
                  <a:cubicBezTo>
                    <a:pt x="335" y="498"/>
                    <a:pt x="252" y="540"/>
                    <a:pt x="198" y="540"/>
                  </a:cubicBezTo>
                  <a:cubicBezTo>
                    <a:pt x="139" y="540"/>
                    <a:pt x="91" y="496"/>
                    <a:pt x="91" y="434"/>
                  </a:cubicBezTo>
                  <a:cubicBezTo>
                    <a:pt x="91" y="367"/>
                    <a:pt x="142" y="263"/>
                    <a:pt x="335" y="25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 name="Freeform 26">
              <a:extLst>
                <a:ext uri="{FF2B5EF4-FFF2-40B4-BE49-F238E27FC236}">
                  <a16:creationId xmlns:a16="http://schemas.microsoft.com/office/drawing/2014/main" id="{114B80E2-F2DA-5D44-BAB7-AAB5E3CE90D0}"/>
                </a:ext>
              </a:extLst>
            </p:cNvPr>
            <p:cNvSpPr/>
            <p:nvPr/>
          </p:nvSpPr>
          <p:spPr>
            <a:xfrm>
              <a:off x="5375160" y="2445840"/>
              <a:ext cx="213480" cy="191160"/>
            </a:xfrm>
            <a:custGeom>
              <a:avLst/>
              <a:gdLst/>
              <a:ahLst/>
              <a:cxnLst>
                <a:cxn ang="3cd4">
                  <a:pos x="hc" y="t"/>
                </a:cxn>
                <a:cxn ang="cd2">
                  <a:pos x="l" y="vc"/>
                </a:cxn>
                <a:cxn ang="cd4">
                  <a:pos x="hc" y="b"/>
                </a:cxn>
                <a:cxn ang="0">
                  <a:pos x="r" y="vc"/>
                </a:cxn>
              </a:cxnLst>
              <a:rect l="l" t="t" r="r" b="b"/>
              <a:pathLst>
                <a:path w="594" h="532">
                  <a:moveTo>
                    <a:pt x="324" y="244"/>
                  </a:moveTo>
                  <a:cubicBezTo>
                    <a:pt x="361" y="196"/>
                    <a:pt x="404" y="134"/>
                    <a:pt x="434" y="104"/>
                  </a:cubicBezTo>
                  <a:cubicBezTo>
                    <a:pt x="471" y="59"/>
                    <a:pt x="519" y="39"/>
                    <a:pt x="573" y="39"/>
                  </a:cubicBezTo>
                  <a:lnTo>
                    <a:pt x="573" y="0"/>
                  </a:lnTo>
                  <a:cubicBezTo>
                    <a:pt x="544" y="3"/>
                    <a:pt x="509" y="3"/>
                    <a:pt x="477" y="3"/>
                  </a:cubicBezTo>
                  <a:cubicBezTo>
                    <a:pt x="442" y="3"/>
                    <a:pt x="380" y="0"/>
                    <a:pt x="364" y="0"/>
                  </a:cubicBezTo>
                  <a:lnTo>
                    <a:pt x="364" y="39"/>
                  </a:lnTo>
                  <a:cubicBezTo>
                    <a:pt x="388" y="42"/>
                    <a:pt x="399" y="56"/>
                    <a:pt x="399" y="76"/>
                  </a:cubicBezTo>
                  <a:cubicBezTo>
                    <a:pt x="399" y="95"/>
                    <a:pt x="386" y="112"/>
                    <a:pt x="380" y="120"/>
                  </a:cubicBezTo>
                  <a:lnTo>
                    <a:pt x="308" y="216"/>
                  </a:lnTo>
                  <a:lnTo>
                    <a:pt x="214" y="92"/>
                  </a:lnTo>
                  <a:cubicBezTo>
                    <a:pt x="204" y="78"/>
                    <a:pt x="204" y="76"/>
                    <a:pt x="204" y="70"/>
                  </a:cubicBezTo>
                  <a:cubicBezTo>
                    <a:pt x="204" y="50"/>
                    <a:pt x="222" y="39"/>
                    <a:pt x="246" y="39"/>
                  </a:cubicBezTo>
                  <a:lnTo>
                    <a:pt x="246" y="0"/>
                  </a:lnTo>
                  <a:cubicBezTo>
                    <a:pt x="214" y="0"/>
                    <a:pt x="137" y="3"/>
                    <a:pt x="118" y="3"/>
                  </a:cubicBezTo>
                  <a:cubicBezTo>
                    <a:pt x="94" y="3"/>
                    <a:pt x="37" y="3"/>
                    <a:pt x="5" y="0"/>
                  </a:cubicBezTo>
                  <a:lnTo>
                    <a:pt x="5" y="39"/>
                  </a:lnTo>
                  <a:cubicBezTo>
                    <a:pt x="88" y="39"/>
                    <a:pt x="91" y="39"/>
                    <a:pt x="145" y="115"/>
                  </a:cubicBezTo>
                  <a:lnTo>
                    <a:pt x="262" y="274"/>
                  </a:lnTo>
                  <a:lnTo>
                    <a:pt x="150" y="420"/>
                  </a:lnTo>
                  <a:cubicBezTo>
                    <a:pt x="94" y="493"/>
                    <a:pt x="24" y="496"/>
                    <a:pt x="0" y="496"/>
                  </a:cubicBezTo>
                  <a:lnTo>
                    <a:pt x="0" y="532"/>
                  </a:lnTo>
                  <a:cubicBezTo>
                    <a:pt x="29" y="529"/>
                    <a:pt x="67" y="529"/>
                    <a:pt x="99" y="529"/>
                  </a:cubicBezTo>
                  <a:cubicBezTo>
                    <a:pt x="131" y="529"/>
                    <a:pt x="182" y="532"/>
                    <a:pt x="212" y="532"/>
                  </a:cubicBezTo>
                  <a:lnTo>
                    <a:pt x="212" y="496"/>
                  </a:lnTo>
                  <a:cubicBezTo>
                    <a:pt x="185" y="490"/>
                    <a:pt x="177" y="476"/>
                    <a:pt x="177" y="456"/>
                  </a:cubicBezTo>
                  <a:cubicBezTo>
                    <a:pt x="177" y="428"/>
                    <a:pt x="212" y="389"/>
                    <a:pt x="281" y="300"/>
                  </a:cubicBezTo>
                  <a:lnTo>
                    <a:pt x="372" y="423"/>
                  </a:lnTo>
                  <a:cubicBezTo>
                    <a:pt x="383" y="437"/>
                    <a:pt x="396" y="456"/>
                    <a:pt x="396" y="465"/>
                  </a:cubicBezTo>
                  <a:cubicBezTo>
                    <a:pt x="396" y="476"/>
                    <a:pt x="386" y="493"/>
                    <a:pt x="353" y="496"/>
                  </a:cubicBezTo>
                  <a:lnTo>
                    <a:pt x="353" y="532"/>
                  </a:lnTo>
                  <a:cubicBezTo>
                    <a:pt x="391" y="532"/>
                    <a:pt x="455" y="529"/>
                    <a:pt x="482" y="529"/>
                  </a:cubicBezTo>
                  <a:cubicBezTo>
                    <a:pt x="514" y="529"/>
                    <a:pt x="560" y="529"/>
                    <a:pt x="594" y="532"/>
                  </a:cubicBezTo>
                  <a:lnTo>
                    <a:pt x="594" y="496"/>
                  </a:lnTo>
                  <a:cubicBezTo>
                    <a:pt x="533" y="496"/>
                    <a:pt x="511" y="493"/>
                    <a:pt x="485" y="45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8" name="Freeform 27">
              <a:extLst>
                <a:ext uri="{FF2B5EF4-FFF2-40B4-BE49-F238E27FC236}">
                  <a16:creationId xmlns:a16="http://schemas.microsoft.com/office/drawing/2014/main" id="{CD5C79ED-1CFC-B64D-9F8C-68761EA90FC1}"/>
                </a:ext>
              </a:extLst>
            </p:cNvPr>
            <p:cNvSpPr/>
            <p:nvPr/>
          </p:nvSpPr>
          <p:spPr>
            <a:xfrm>
              <a:off x="5070600" y="2785320"/>
              <a:ext cx="151920" cy="140760"/>
            </a:xfrm>
            <a:custGeom>
              <a:avLst/>
              <a:gdLst/>
              <a:ahLst/>
              <a:cxnLst>
                <a:cxn ang="3cd4">
                  <a:pos x="hc" y="t"/>
                </a:cxn>
                <a:cxn ang="cd2">
                  <a:pos x="l" y="vc"/>
                </a:cxn>
                <a:cxn ang="cd4">
                  <a:pos x="hc" y="b"/>
                </a:cxn>
                <a:cxn ang="0">
                  <a:pos x="r" y="vc"/>
                </a:cxn>
              </a:cxnLst>
              <a:rect l="l" t="t" r="r" b="b"/>
              <a:pathLst>
                <a:path w="423" h="392">
                  <a:moveTo>
                    <a:pt x="300" y="50"/>
                  </a:moveTo>
                  <a:cubicBezTo>
                    <a:pt x="281" y="22"/>
                    <a:pt x="254" y="0"/>
                    <a:pt x="214" y="0"/>
                  </a:cubicBezTo>
                  <a:cubicBezTo>
                    <a:pt x="107" y="0"/>
                    <a:pt x="0" y="123"/>
                    <a:pt x="0" y="246"/>
                  </a:cubicBezTo>
                  <a:cubicBezTo>
                    <a:pt x="0" y="330"/>
                    <a:pt x="54" y="392"/>
                    <a:pt x="126" y="392"/>
                  </a:cubicBezTo>
                  <a:cubicBezTo>
                    <a:pt x="169" y="392"/>
                    <a:pt x="209" y="364"/>
                    <a:pt x="244" y="330"/>
                  </a:cubicBezTo>
                  <a:cubicBezTo>
                    <a:pt x="260" y="384"/>
                    <a:pt x="305" y="392"/>
                    <a:pt x="329" y="392"/>
                  </a:cubicBezTo>
                  <a:cubicBezTo>
                    <a:pt x="359" y="392"/>
                    <a:pt x="378" y="372"/>
                    <a:pt x="394" y="344"/>
                  </a:cubicBezTo>
                  <a:cubicBezTo>
                    <a:pt x="412" y="311"/>
                    <a:pt x="423" y="263"/>
                    <a:pt x="423" y="258"/>
                  </a:cubicBezTo>
                  <a:cubicBezTo>
                    <a:pt x="423" y="246"/>
                    <a:pt x="412" y="246"/>
                    <a:pt x="410" y="246"/>
                  </a:cubicBezTo>
                  <a:cubicBezTo>
                    <a:pt x="399" y="246"/>
                    <a:pt x="396" y="252"/>
                    <a:pt x="391" y="274"/>
                  </a:cubicBezTo>
                  <a:cubicBezTo>
                    <a:pt x="380" y="316"/>
                    <a:pt x="364" y="367"/>
                    <a:pt x="329" y="367"/>
                  </a:cubicBezTo>
                  <a:cubicBezTo>
                    <a:pt x="308" y="367"/>
                    <a:pt x="303" y="347"/>
                    <a:pt x="303" y="325"/>
                  </a:cubicBezTo>
                  <a:cubicBezTo>
                    <a:pt x="303" y="311"/>
                    <a:pt x="311" y="277"/>
                    <a:pt x="316" y="255"/>
                  </a:cubicBezTo>
                  <a:cubicBezTo>
                    <a:pt x="321" y="232"/>
                    <a:pt x="329" y="196"/>
                    <a:pt x="335" y="176"/>
                  </a:cubicBezTo>
                  <a:lnTo>
                    <a:pt x="351" y="112"/>
                  </a:lnTo>
                  <a:cubicBezTo>
                    <a:pt x="356" y="90"/>
                    <a:pt x="364" y="48"/>
                    <a:pt x="364" y="45"/>
                  </a:cubicBezTo>
                  <a:cubicBezTo>
                    <a:pt x="364" y="25"/>
                    <a:pt x="351" y="17"/>
                    <a:pt x="337" y="17"/>
                  </a:cubicBezTo>
                  <a:cubicBezTo>
                    <a:pt x="324" y="17"/>
                    <a:pt x="305" y="28"/>
                    <a:pt x="300" y="50"/>
                  </a:cubicBezTo>
                  <a:close/>
                  <a:moveTo>
                    <a:pt x="246" y="274"/>
                  </a:moveTo>
                  <a:cubicBezTo>
                    <a:pt x="241" y="300"/>
                    <a:pt x="222" y="316"/>
                    <a:pt x="204" y="333"/>
                  </a:cubicBezTo>
                  <a:cubicBezTo>
                    <a:pt x="195" y="339"/>
                    <a:pt x="163" y="367"/>
                    <a:pt x="129" y="367"/>
                  </a:cubicBezTo>
                  <a:cubicBezTo>
                    <a:pt x="96" y="367"/>
                    <a:pt x="67" y="344"/>
                    <a:pt x="67" y="283"/>
                  </a:cubicBezTo>
                  <a:cubicBezTo>
                    <a:pt x="67" y="238"/>
                    <a:pt x="91" y="140"/>
                    <a:pt x="110" y="106"/>
                  </a:cubicBezTo>
                  <a:cubicBezTo>
                    <a:pt x="147" y="36"/>
                    <a:pt x="190" y="25"/>
                    <a:pt x="214" y="25"/>
                  </a:cubicBezTo>
                  <a:cubicBezTo>
                    <a:pt x="270" y="25"/>
                    <a:pt x="287" y="90"/>
                    <a:pt x="287" y="101"/>
                  </a:cubicBezTo>
                  <a:cubicBezTo>
                    <a:pt x="287" y="104"/>
                    <a:pt x="287" y="109"/>
                    <a:pt x="284" y="11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9" name="Freeform 28">
              <a:extLst>
                <a:ext uri="{FF2B5EF4-FFF2-40B4-BE49-F238E27FC236}">
                  <a16:creationId xmlns:a16="http://schemas.microsoft.com/office/drawing/2014/main" id="{2EC29447-980A-FC4A-8FF8-F3707097A5FB}"/>
                </a:ext>
              </a:extLst>
            </p:cNvPr>
            <p:cNvSpPr/>
            <p:nvPr/>
          </p:nvSpPr>
          <p:spPr>
            <a:xfrm>
              <a:off x="5255640" y="2709719"/>
              <a:ext cx="59400" cy="115560"/>
            </a:xfrm>
            <a:custGeom>
              <a:avLst/>
              <a:gdLst/>
              <a:ahLst/>
              <a:cxnLst>
                <a:cxn ang="3cd4">
                  <a:pos x="hc" y="t"/>
                </a:cxn>
                <a:cxn ang="cd2">
                  <a:pos x="l" y="vc"/>
                </a:cxn>
                <a:cxn ang="cd4">
                  <a:pos x="hc" y="b"/>
                </a:cxn>
                <a:cxn ang="0">
                  <a:pos x="r" y="vc"/>
                </a:cxn>
              </a:cxnLst>
              <a:rect l="l" t="t" r="r" b="b"/>
              <a:pathLst>
                <a:path w="166" h="322">
                  <a:moveTo>
                    <a:pt x="161" y="59"/>
                  </a:moveTo>
                  <a:cubicBezTo>
                    <a:pt x="161" y="59"/>
                    <a:pt x="166" y="45"/>
                    <a:pt x="166" y="36"/>
                  </a:cubicBezTo>
                  <a:cubicBezTo>
                    <a:pt x="166" y="14"/>
                    <a:pt x="147" y="0"/>
                    <a:pt x="129" y="0"/>
                  </a:cubicBezTo>
                  <a:cubicBezTo>
                    <a:pt x="104" y="0"/>
                    <a:pt x="96" y="20"/>
                    <a:pt x="94" y="28"/>
                  </a:cubicBezTo>
                  <a:lnTo>
                    <a:pt x="3" y="297"/>
                  </a:lnTo>
                  <a:cubicBezTo>
                    <a:pt x="0" y="305"/>
                    <a:pt x="0" y="305"/>
                    <a:pt x="0" y="308"/>
                  </a:cubicBezTo>
                  <a:cubicBezTo>
                    <a:pt x="0" y="316"/>
                    <a:pt x="24" y="322"/>
                    <a:pt x="27" y="322"/>
                  </a:cubicBezTo>
                  <a:cubicBezTo>
                    <a:pt x="32" y="322"/>
                    <a:pt x="32" y="319"/>
                    <a:pt x="35" y="31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0" name="Freeform 29">
              <a:extLst>
                <a:ext uri="{FF2B5EF4-FFF2-40B4-BE49-F238E27FC236}">
                  <a16:creationId xmlns:a16="http://schemas.microsoft.com/office/drawing/2014/main" id="{F4C985EC-AEE1-C349-A73F-52F0CE07C57D}"/>
                </a:ext>
              </a:extLst>
            </p:cNvPr>
            <p:cNvSpPr/>
            <p:nvPr/>
          </p:nvSpPr>
          <p:spPr>
            <a:xfrm>
              <a:off x="5687279" y="2323800"/>
              <a:ext cx="293760" cy="398880"/>
            </a:xfrm>
            <a:custGeom>
              <a:avLst/>
              <a:gdLst/>
              <a:ahLst/>
              <a:cxnLst>
                <a:cxn ang="3cd4">
                  <a:pos x="hc" y="t"/>
                </a:cxn>
                <a:cxn ang="cd2">
                  <a:pos x="l" y="vc"/>
                </a:cxn>
                <a:cxn ang="cd4">
                  <a:pos x="hc" y="b"/>
                </a:cxn>
                <a:cxn ang="0">
                  <a:pos x="r" y="vc"/>
                </a:cxn>
              </a:cxnLst>
              <a:rect l="l" t="t" r="r" b="b"/>
              <a:pathLst>
                <a:path w="817" h="1109">
                  <a:moveTo>
                    <a:pt x="458" y="862"/>
                  </a:moveTo>
                  <a:cubicBezTo>
                    <a:pt x="643" y="790"/>
                    <a:pt x="817" y="568"/>
                    <a:pt x="817" y="330"/>
                  </a:cubicBezTo>
                  <a:cubicBezTo>
                    <a:pt x="817" y="134"/>
                    <a:pt x="691" y="0"/>
                    <a:pt x="514" y="0"/>
                  </a:cubicBezTo>
                  <a:cubicBezTo>
                    <a:pt x="260" y="0"/>
                    <a:pt x="0" y="280"/>
                    <a:pt x="0" y="568"/>
                  </a:cubicBezTo>
                  <a:cubicBezTo>
                    <a:pt x="0" y="773"/>
                    <a:pt x="131" y="896"/>
                    <a:pt x="303" y="896"/>
                  </a:cubicBezTo>
                  <a:cubicBezTo>
                    <a:pt x="332" y="896"/>
                    <a:pt x="372" y="890"/>
                    <a:pt x="418" y="879"/>
                  </a:cubicBezTo>
                  <a:cubicBezTo>
                    <a:pt x="412" y="955"/>
                    <a:pt x="412" y="958"/>
                    <a:pt x="412" y="974"/>
                  </a:cubicBezTo>
                  <a:cubicBezTo>
                    <a:pt x="412" y="1014"/>
                    <a:pt x="412" y="1109"/>
                    <a:pt x="511" y="1109"/>
                  </a:cubicBezTo>
                  <a:cubicBezTo>
                    <a:pt x="651" y="1109"/>
                    <a:pt x="707" y="882"/>
                    <a:pt x="707" y="871"/>
                  </a:cubicBezTo>
                  <a:cubicBezTo>
                    <a:pt x="707" y="860"/>
                    <a:pt x="699" y="857"/>
                    <a:pt x="696" y="857"/>
                  </a:cubicBezTo>
                  <a:cubicBezTo>
                    <a:pt x="685" y="857"/>
                    <a:pt x="683" y="862"/>
                    <a:pt x="680" y="871"/>
                  </a:cubicBezTo>
                  <a:cubicBezTo>
                    <a:pt x="653" y="958"/>
                    <a:pt x="584" y="988"/>
                    <a:pt x="544" y="988"/>
                  </a:cubicBezTo>
                  <a:cubicBezTo>
                    <a:pt x="487" y="988"/>
                    <a:pt x="471" y="955"/>
                    <a:pt x="458" y="862"/>
                  </a:cubicBezTo>
                  <a:close/>
                  <a:moveTo>
                    <a:pt x="236" y="851"/>
                  </a:moveTo>
                  <a:cubicBezTo>
                    <a:pt x="145" y="815"/>
                    <a:pt x="104" y="717"/>
                    <a:pt x="104" y="608"/>
                  </a:cubicBezTo>
                  <a:cubicBezTo>
                    <a:pt x="104" y="521"/>
                    <a:pt x="134" y="347"/>
                    <a:pt x="225" y="213"/>
                  </a:cubicBezTo>
                  <a:cubicBezTo>
                    <a:pt x="311" y="87"/>
                    <a:pt x="420" y="31"/>
                    <a:pt x="509" y="31"/>
                  </a:cubicBezTo>
                  <a:cubicBezTo>
                    <a:pt x="627" y="31"/>
                    <a:pt x="712" y="126"/>
                    <a:pt x="712" y="291"/>
                  </a:cubicBezTo>
                  <a:cubicBezTo>
                    <a:pt x="712" y="414"/>
                    <a:pt x="651" y="703"/>
                    <a:pt x="453" y="820"/>
                  </a:cubicBezTo>
                  <a:cubicBezTo>
                    <a:pt x="447" y="776"/>
                    <a:pt x="436" y="686"/>
                    <a:pt x="348" y="686"/>
                  </a:cubicBezTo>
                  <a:cubicBezTo>
                    <a:pt x="287" y="686"/>
                    <a:pt x="230" y="748"/>
                    <a:pt x="230" y="812"/>
                  </a:cubicBezTo>
                  <a:cubicBezTo>
                    <a:pt x="230" y="837"/>
                    <a:pt x="236" y="851"/>
                    <a:pt x="236" y="851"/>
                  </a:cubicBezTo>
                  <a:close/>
                  <a:moveTo>
                    <a:pt x="308" y="865"/>
                  </a:moveTo>
                  <a:cubicBezTo>
                    <a:pt x="292" y="865"/>
                    <a:pt x="254" y="865"/>
                    <a:pt x="254" y="812"/>
                  </a:cubicBezTo>
                  <a:cubicBezTo>
                    <a:pt x="254" y="764"/>
                    <a:pt x="300" y="714"/>
                    <a:pt x="348" y="714"/>
                  </a:cubicBezTo>
                  <a:cubicBezTo>
                    <a:pt x="399" y="714"/>
                    <a:pt x="420" y="745"/>
                    <a:pt x="420" y="818"/>
                  </a:cubicBezTo>
                  <a:cubicBezTo>
                    <a:pt x="420" y="837"/>
                    <a:pt x="420" y="837"/>
                    <a:pt x="410" y="843"/>
                  </a:cubicBezTo>
                  <a:cubicBezTo>
                    <a:pt x="378" y="857"/>
                    <a:pt x="343" y="865"/>
                    <a:pt x="308" y="86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1" name="Freeform 30">
              <a:extLst>
                <a:ext uri="{FF2B5EF4-FFF2-40B4-BE49-F238E27FC236}">
                  <a16:creationId xmlns:a16="http://schemas.microsoft.com/office/drawing/2014/main" id="{48535F07-4D63-E342-9546-E9A69D7CC53F}"/>
                </a:ext>
              </a:extLst>
            </p:cNvPr>
            <p:cNvSpPr/>
            <p:nvPr/>
          </p:nvSpPr>
          <p:spPr>
            <a:xfrm>
              <a:off x="6014160" y="2565719"/>
              <a:ext cx="217440" cy="140760"/>
            </a:xfrm>
            <a:custGeom>
              <a:avLst/>
              <a:gdLst/>
              <a:ahLst/>
              <a:cxnLst>
                <a:cxn ang="3cd4">
                  <a:pos x="hc" y="t"/>
                </a:cxn>
                <a:cxn ang="cd2">
                  <a:pos x="l" y="vc"/>
                </a:cxn>
                <a:cxn ang="cd4">
                  <a:pos x="hc" y="b"/>
                </a:cxn>
                <a:cxn ang="0">
                  <a:pos x="r" y="vc"/>
                </a:cxn>
              </a:cxnLst>
              <a:rect l="l" t="t" r="r" b="b"/>
              <a:pathLst>
                <a:path w="605" h="392">
                  <a:moveTo>
                    <a:pt x="396" y="106"/>
                  </a:moveTo>
                  <a:cubicBezTo>
                    <a:pt x="402" y="84"/>
                    <a:pt x="412" y="42"/>
                    <a:pt x="412" y="36"/>
                  </a:cubicBezTo>
                  <a:cubicBezTo>
                    <a:pt x="412" y="20"/>
                    <a:pt x="399" y="8"/>
                    <a:pt x="386" y="8"/>
                  </a:cubicBezTo>
                  <a:cubicBezTo>
                    <a:pt x="370" y="8"/>
                    <a:pt x="353" y="20"/>
                    <a:pt x="348" y="34"/>
                  </a:cubicBezTo>
                  <a:cubicBezTo>
                    <a:pt x="345" y="42"/>
                    <a:pt x="337" y="78"/>
                    <a:pt x="332" y="101"/>
                  </a:cubicBezTo>
                  <a:cubicBezTo>
                    <a:pt x="321" y="148"/>
                    <a:pt x="321" y="151"/>
                    <a:pt x="308" y="199"/>
                  </a:cubicBezTo>
                  <a:cubicBezTo>
                    <a:pt x="297" y="246"/>
                    <a:pt x="297" y="255"/>
                    <a:pt x="295" y="280"/>
                  </a:cubicBezTo>
                  <a:cubicBezTo>
                    <a:pt x="300" y="297"/>
                    <a:pt x="292" y="314"/>
                    <a:pt x="273" y="339"/>
                  </a:cubicBezTo>
                  <a:cubicBezTo>
                    <a:pt x="262" y="353"/>
                    <a:pt x="244" y="367"/>
                    <a:pt x="217" y="367"/>
                  </a:cubicBezTo>
                  <a:cubicBezTo>
                    <a:pt x="185" y="367"/>
                    <a:pt x="142" y="356"/>
                    <a:pt x="142" y="288"/>
                  </a:cubicBezTo>
                  <a:cubicBezTo>
                    <a:pt x="142" y="244"/>
                    <a:pt x="166" y="179"/>
                    <a:pt x="182" y="134"/>
                  </a:cubicBezTo>
                  <a:cubicBezTo>
                    <a:pt x="195" y="98"/>
                    <a:pt x="198" y="90"/>
                    <a:pt x="198" y="76"/>
                  </a:cubicBezTo>
                  <a:cubicBezTo>
                    <a:pt x="198" y="34"/>
                    <a:pt x="166" y="0"/>
                    <a:pt x="120" y="0"/>
                  </a:cubicBezTo>
                  <a:cubicBezTo>
                    <a:pt x="37" y="0"/>
                    <a:pt x="0" y="118"/>
                    <a:pt x="0" y="134"/>
                  </a:cubicBezTo>
                  <a:cubicBezTo>
                    <a:pt x="0" y="146"/>
                    <a:pt x="11" y="146"/>
                    <a:pt x="13" y="146"/>
                  </a:cubicBezTo>
                  <a:cubicBezTo>
                    <a:pt x="27" y="146"/>
                    <a:pt x="27" y="140"/>
                    <a:pt x="29" y="132"/>
                  </a:cubicBezTo>
                  <a:cubicBezTo>
                    <a:pt x="51" y="59"/>
                    <a:pt x="86" y="25"/>
                    <a:pt x="118" y="25"/>
                  </a:cubicBezTo>
                  <a:cubicBezTo>
                    <a:pt x="131" y="25"/>
                    <a:pt x="139" y="34"/>
                    <a:pt x="139" y="56"/>
                  </a:cubicBezTo>
                  <a:cubicBezTo>
                    <a:pt x="139" y="76"/>
                    <a:pt x="131" y="95"/>
                    <a:pt x="129" y="106"/>
                  </a:cubicBezTo>
                  <a:cubicBezTo>
                    <a:pt x="80" y="232"/>
                    <a:pt x="80" y="249"/>
                    <a:pt x="80" y="277"/>
                  </a:cubicBezTo>
                  <a:cubicBezTo>
                    <a:pt x="80" y="378"/>
                    <a:pt x="169" y="392"/>
                    <a:pt x="214" y="392"/>
                  </a:cubicBezTo>
                  <a:cubicBezTo>
                    <a:pt x="230" y="392"/>
                    <a:pt x="270" y="392"/>
                    <a:pt x="308" y="333"/>
                  </a:cubicBezTo>
                  <a:cubicBezTo>
                    <a:pt x="327" y="372"/>
                    <a:pt x="372" y="392"/>
                    <a:pt x="423" y="392"/>
                  </a:cubicBezTo>
                  <a:cubicBezTo>
                    <a:pt x="495" y="392"/>
                    <a:pt x="533" y="325"/>
                    <a:pt x="549" y="288"/>
                  </a:cubicBezTo>
                  <a:cubicBezTo>
                    <a:pt x="584" y="216"/>
                    <a:pt x="605" y="109"/>
                    <a:pt x="605" y="67"/>
                  </a:cubicBezTo>
                  <a:cubicBezTo>
                    <a:pt x="605" y="3"/>
                    <a:pt x="570" y="0"/>
                    <a:pt x="565" y="0"/>
                  </a:cubicBezTo>
                  <a:cubicBezTo>
                    <a:pt x="544" y="0"/>
                    <a:pt x="519" y="22"/>
                    <a:pt x="519" y="45"/>
                  </a:cubicBezTo>
                  <a:cubicBezTo>
                    <a:pt x="519" y="62"/>
                    <a:pt x="528" y="67"/>
                    <a:pt x="536" y="73"/>
                  </a:cubicBezTo>
                  <a:cubicBezTo>
                    <a:pt x="554" y="90"/>
                    <a:pt x="565" y="115"/>
                    <a:pt x="565" y="143"/>
                  </a:cubicBezTo>
                  <a:cubicBezTo>
                    <a:pt x="565" y="154"/>
                    <a:pt x="530" y="367"/>
                    <a:pt x="426" y="367"/>
                  </a:cubicBezTo>
                  <a:cubicBezTo>
                    <a:pt x="359" y="367"/>
                    <a:pt x="359" y="305"/>
                    <a:pt x="359" y="291"/>
                  </a:cubicBezTo>
                  <a:cubicBezTo>
                    <a:pt x="359" y="266"/>
                    <a:pt x="361" y="252"/>
                    <a:pt x="372" y="20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2" name="Freeform 31">
              <a:extLst>
                <a:ext uri="{FF2B5EF4-FFF2-40B4-BE49-F238E27FC236}">
                  <a16:creationId xmlns:a16="http://schemas.microsoft.com/office/drawing/2014/main" id="{004B1D88-F9F5-A84B-BF25-E2DA6326BC45}"/>
                </a:ext>
              </a:extLst>
            </p:cNvPr>
            <p:cNvSpPr/>
            <p:nvPr/>
          </p:nvSpPr>
          <p:spPr>
            <a:xfrm>
              <a:off x="6315840" y="2304720"/>
              <a:ext cx="99000" cy="443159"/>
            </a:xfrm>
            <a:custGeom>
              <a:avLst/>
              <a:gdLst/>
              <a:ahLst/>
              <a:cxnLst>
                <a:cxn ang="3cd4">
                  <a:pos x="hc" y="t"/>
                </a:cxn>
                <a:cxn ang="cd2">
                  <a:pos x="l" y="vc"/>
                </a:cxn>
                <a:cxn ang="cd4">
                  <a:pos x="hc" y="b"/>
                </a:cxn>
                <a:cxn ang="0">
                  <a:pos x="r" y="vc"/>
                </a:cxn>
              </a:cxnLst>
              <a:rect l="l" t="t" r="r" b="b"/>
              <a:pathLst>
                <a:path w="276" h="1232">
                  <a:moveTo>
                    <a:pt x="276" y="1221"/>
                  </a:moveTo>
                  <a:cubicBezTo>
                    <a:pt x="276" y="1218"/>
                    <a:pt x="276" y="1215"/>
                    <a:pt x="254" y="1193"/>
                  </a:cubicBezTo>
                  <a:cubicBezTo>
                    <a:pt x="107" y="1039"/>
                    <a:pt x="70" y="806"/>
                    <a:pt x="70" y="616"/>
                  </a:cubicBezTo>
                  <a:cubicBezTo>
                    <a:pt x="70" y="403"/>
                    <a:pt x="115" y="188"/>
                    <a:pt x="260" y="34"/>
                  </a:cubicBezTo>
                  <a:cubicBezTo>
                    <a:pt x="276" y="20"/>
                    <a:pt x="276" y="17"/>
                    <a:pt x="276" y="11"/>
                  </a:cubicBezTo>
                  <a:cubicBezTo>
                    <a:pt x="276" y="3"/>
                    <a:pt x="270" y="0"/>
                    <a:pt x="262" y="0"/>
                  </a:cubicBezTo>
                  <a:cubicBezTo>
                    <a:pt x="252" y="0"/>
                    <a:pt x="145" y="84"/>
                    <a:pt x="75" y="241"/>
                  </a:cubicBezTo>
                  <a:cubicBezTo>
                    <a:pt x="13" y="375"/>
                    <a:pt x="0" y="512"/>
                    <a:pt x="0" y="616"/>
                  </a:cubicBezTo>
                  <a:cubicBezTo>
                    <a:pt x="0" y="714"/>
                    <a:pt x="13" y="862"/>
                    <a:pt x="78" y="1002"/>
                  </a:cubicBezTo>
                  <a:cubicBezTo>
                    <a:pt x="150" y="1154"/>
                    <a:pt x="252" y="1232"/>
                    <a:pt x="262" y="1232"/>
                  </a:cubicBezTo>
                  <a:cubicBezTo>
                    <a:pt x="270" y="1232"/>
                    <a:pt x="276" y="1229"/>
                    <a:pt x="276" y="12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3" name="Freeform 32">
              <a:extLst>
                <a:ext uri="{FF2B5EF4-FFF2-40B4-BE49-F238E27FC236}">
                  <a16:creationId xmlns:a16="http://schemas.microsoft.com/office/drawing/2014/main" id="{3784B14B-316C-4A4F-A2EE-A3A0632D1ACD}"/>
                </a:ext>
              </a:extLst>
            </p:cNvPr>
            <p:cNvSpPr/>
            <p:nvPr/>
          </p:nvSpPr>
          <p:spPr>
            <a:xfrm>
              <a:off x="6460559" y="2440800"/>
              <a:ext cx="156600" cy="201240"/>
            </a:xfrm>
            <a:custGeom>
              <a:avLst/>
              <a:gdLst/>
              <a:ahLst/>
              <a:cxnLst>
                <a:cxn ang="3cd4">
                  <a:pos x="hc" y="t"/>
                </a:cxn>
                <a:cxn ang="cd2">
                  <a:pos x="l" y="vc"/>
                </a:cxn>
                <a:cxn ang="cd4">
                  <a:pos x="hc" y="b"/>
                </a:cxn>
                <a:cxn ang="0">
                  <a:pos x="r" y="vc"/>
                </a:cxn>
              </a:cxnLst>
              <a:rect l="l" t="t" r="r" b="b"/>
              <a:pathLst>
                <a:path w="436" h="560">
                  <a:moveTo>
                    <a:pt x="402" y="84"/>
                  </a:moveTo>
                  <a:cubicBezTo>
                    <a:pt x="367" y="84"/>
                    <a:pt x="345" y="112"/>
                    <a:pt x="345" y="140"/>
                  </a:cubicBezTo>
                  <a:cubicBezTo>
                    <a:pt x="345" y="157"/>
                    <a:pt x="356" y="176"/>
                    <a:pt x="380" y="176"/>
                  </a:cubicBezTo>
                  <a:cubicBezTo>
                    <a:pt x="407" y="176"/>
                    <a:pt x="436" y="154"/>
                    <a:pt x="436" y="106"/>
                  </a:cubicBezTo>
                  <a:cubicBezTo>
                    <a:pt x="436" y="50"/>
                    <a:pt x="386" y="0"/>
                    <a:pt x="295" y="0"/>
                  </a:cubicBezTo>
                  <a:cubicBezTo>
                    <a:pt x="139" y="0"/>
                    <a:pt x="94" y="126"/>
                    <a:pt x="94" y="179"/>
                  </a:cubicBezTo>
                  <a:cubicBezTo>
                    <a:pt x="94" y="277"/>
                    <a:pt x="182" y="297"/>
                    <a:pt x="217" y="302"/>
                  </a:cubicBezTo>
                  <a:cubicBezTo>
                    <a:pt x="278" y="316"/>
                    <a:pt x="340" y="328"/>
                    <a:pt x="340" y="398"/>
                  </a:cubicBezTo>
                  <a:cubicBezTo>
                    <a:pt x="340" y="428"/>
                    <a:pt x="313" y="532"/>
                    <a:pt x="171" y="532"/>
                  </a:cubicBezTo>
                  <a:cubicBezTo>
                    <a:pt x="153" y="532"/>
                    <a:pt x="62" y="532"/>
                    <a:pt x="35" y="468"/>
                  </a:cubicBezTo>
                  <a:cubicBezTo>
                    <a:pt x="80" y="473"/>
                    <a:pt x="110" y="437"/>
                    <a:pt x="110" y="400"/>
                  </a:cubicBezTo>
                  <a:cubicBezTo>
                    <a:pt x="110" y="372"/>
                    <a:pt x="91" y="358"/>
                    <a:pt x="67" y="358"/>
                  </a:cubicBezTo>
                  <a:cubicBezTo>
                    <a:pt x="35" y="358"/>
                    <a:pt x="0" y="384"/>
                    <a:pt x="0" y="440"/>
                  </a:cubicBezTo>
                  <a:cubicBezTo>
                    <a:pt x="0" y="510"/>
                    <a:pt x="67" y="560"/>
                    <a:pt x="169" y="560"/>
                  </a:cubicBezTo>
                  <a:cubicBezTo>
                    <a:pt x="361" y="560"/>
                    <a:pt x="407" y="412"/>
                    <a:pt x="407" y="356"/>
                  </a:cubicBezTo>
                  <a:cubicBezTo>
                    <a:pt x="407" y="311"/>
                    <a:pt x="386" y="280"/>
                    <a:pt x="370" y="263"/>
                  </a:cubicBezTo>
                  <a:cubicBezTo>
                    <a:pt x="337" y="230"/>
                    <a:pt x="305" y="224"/>
                    <a:pt x="252" y="213"/>
                  </a:cubicBezTo>
                  <a:cubicBezTo>
                    <a:pt x="209" y="202"/>
                    <a:pt x="163" y="193"/>
                    <a:pt x="163" y="137"/>
                  </a:cubicBezTo>
                  <a:cubicBezTo>
                    <a:pt x="163" y="104"/>
                    <a:pt x="190" y="28"/>
                    <a:pt x="295" y="28"/>
                  </a:cubicBezTo>
                  <a:cubicBezTo>
                    <a:pt x="324" y="28"/>
                    <a:pt x="383" y="36"/>
                    <a:pt x="402" y="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4" name="Freeform 33">
              <a:extLst>
                <a:ext uri="{FF2B5EF4-FFF2-40B4-BE49-F238E27FC236}">
                  <a16:creationId xmlns:a16="http://schemas.microsoft.com/office/drawing/2014/main" id="{46AF8113-0135-5949-829A-8058C10239DF}"/>
                </a:ext>
              </a:extLst>
            </p:cNvPr>
            <p:cNvSpPr/>
            <p:nvPr/>
          </p:nvSpPr>
          <p:spPr>
            <a:xfrm>
              <a:off x="6650280" y="2280240"/>
              <a:ext cx="74880" cy="160920"/>
            </a:xfrm>
            <a:custGeom>
              <a:avLst/>
              <a:gdLst/>
              <a:ahLst/>
              <a:cxnLst>
                <a:cxn ang="3cd4">
                  <a:pos x="hc" y="t"/>
                </a:cxn>
                <a:cxn ang="cd2">
                  <a:pos x="l" y="vc"/>
                </a:cxn>
                <a:cxn ang="cd4">
                  <a:pos x="hc" y="b"/>
                </a:cxn>
                <a:cxn ang="0">
                  <a:pos x="r" y="vc"/>
                </a:cxn>
              </a:cxnLst>
              <a:rect l="l" t="t" r="r" b="b"/>
              <a:pathLst>
                <a:path w="209" h="448">
                  <a:moveTo>
                    <a:pt x="201" y="76"/>
                  </a:moveTo>
                  <a:cubicBezTo>
                    <a:pt x="209" y="62"/>
                    <a:pt x="209" y="53"/>
                    <a:pt x="209" y="48"/>
                  </a:cubicBezTo>
                  <a:cubicBezTo>
                    <a:pt x="209" y="20"/>
                    <a:pt x="185" y="0"/>
                    <a:pt x="161" y="0"/>
                  </a:cubicBezTo>
                  <a:cubicBezTo>
                    <a:pt x="129" y="0"/>
                    <a:pt x="118" y="28"/>
                    <a:pt x="115" y="42"/>
                  </a:cubicBezTo>
                  <a:lnTo>
                    <a:pt x="5" y="417"/>
                  </a:lnTo>
                  <a:cubicBezTo>
                    <a:pt x="3" y="417"/>
                    <a:pt x="0" y="428"/>
                    <a:pt x="0" y="428"/>
                  </a:cubicBezTo>
                  <a:cubicBezTo>
                    <a:pt x="0" y="440"/>
                    <a:pt x="27" y="448"/>
                    <a:pt x="32" y="448"/>
                  </a:cubicBezTo>
                  <a:cubicBezTo>
                    <a:pt x="37" y="448"/>
                    <a:pt x="40" y="448"/>
                    <a:pt x="46" y="4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5" name="Freeform 34">
              <a:extLst>
                <a:ext uri="{FF2B5EF4-FFF2-40B4-BE49-F238E27FC236}">
                  <a16:creationId xmlns:a16="http://schemas.microsoft.com/office/drawing/2014/main" id="{64B2F3EC-FFF3-034F-BFC4-FFAA515F9F0E}"/>
                </a:ext>
              </a:extLst>
            </p:cNvPr>
            <p:cNvSpPr/>
            <p:nvPr/>
          </p:nvSpPr>
          <p:spPr>
            <a:xfrm>
              <a:off x="6791040" y="2588760"/>
              <a:ext cx="49680" cy="132840"/>
            </a:xfrm>
            <a:custGeom>
              <a:avLst/>
              <a:gdLst/>
              <a:ahLst/>
              <a:cxnLst>
                <a:cxn ang="3cd4">
                  <a:pos x="hc" y="t"/>
                </a:cxn>
                <a:cxn ang="cd2">
                  <a:pos x="l" y="vc"/>
                </a:cxn>
                <a:cxn ang="cd4">
                  <a:pos x="hc" y="b"/>
                </a:cxn>
                <a:cxn ang="0">
                  <a:pos x="r" y="vc"/>
                </a:cxn>
              </a:cxnLst>
              <a:rect l="l" t="t" r="r" b="b"/>
              <a:pathLst>
                <a:path w="139" h="370">
                  <a:moveTo>
                    <a:pt x="139" y="129"/>
                  </a:moveTo>
                  <a:cubicBezTo>
                    <a:pt x="139" y="48"/>
                    <a:pt x="110" y="0"/>
                    <a:pt x="64" y="0"/>
                  </a:cubicBezTo>
                  <a:cubicBezTo>
                    <a:pt x="24" y="0"/>
                    <a:pt x="0" y="31"/>
                    <a:pt x="0" y="64"/>
                  </a:cubicBezTo>
                  <a:cubicBezTo>
                    <a:pt x="0" y="98"/>
                    <a:pt x="24" y="132"/>
                    <a:pt x="64" y="132"/>
                  </a:cubicBezTo>
                  <a:cubicBezTo>
                    <a:pt x="78" y="132"/>
                    <a:pt x="94" y="126"/>
                    <a:pt x="104" y="115"/>
                  </a:cubicBezTo>
                  <a:cubicBezTo>
                    <a:pt x="110" y="112"/>
                    <a:pt x="110" y="112"/>
                    <a:pt x="112" y="112"/>
                  </a:cubicBezTo>
                  <a:cubicBezTo>
                    <a:pt x="112" y="112"/>
                    <a:pt x="115" y="112"/>
                    <a:pt x="115" y="129"/>
                  </a:cubicBezTo>
                  <a:cubicBezTo>
                    <a:pt x="115" y="221"/>
                    <a:pt x="72" y="297"/>
                    <a:pt x="32" y="336"/>
                  </a:cubicBezTo>
                  <a:cubicBezTo>
                    <a:pt x="19" y="350"/>
                    <a:pt x="19" y="353"/>
                    <a:pt x="19" y="356"/>
                  </a:cubicBezTo>
                  <a:cubicBezTo>
                    <a:pt x="19" y="367"/>
                    <a:pt x="24" y="370"/>
                    <a:pt x="32" y="370"/>
                  </a:cubicBezTo>
                  <a:cubicBezTo>
                    <a:pt x="46" y="370"/>
                    <a:pt x="139" y="274"/>
                    <a:pt x="139"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6" name="Freeform 35">
              <a:extLst>
                <a:ext uri="{FF2B5EF4-FFF2-40B4-BE49-F238E27FC236}">
                  <a16:creationId xmlns:a16="http://schemas.microsoft.com/office/drawing/2014/main" id="{F3B4C728-93D5-3347-B6D0-ADED38426C67}"/>
                </a:ext>
              </a:extLst>
            </p:cNvPr>
            <p:cNvSpPr/>
            <p:nvPr/>
          </p:nvSpPr>
          <p:spPr>
            <a:xfrm>
              <a:off x="6959880" y="2440800"/>
              <a:ext cx="194400" cy="201240"/>
            </a:xfrm>
            <a:custGeom>
              <a:avLst/>
              <a:gdLst/>
              <a:ahLst/>
              <a:cxnLst>
                <a:cxn ang="3cd4">
                  <a:pos x="hc" y="t"/>
                </a:cxn>
                <a:cxn ang="cd2">
                  <a:pos x="l" y="vc"/>
                </a:cxn>
                <a:cxn ang="cd4">
                  <a:pos x="hc" y="b"/>
                </a:cxn>
                <a:cxn ang="0">
                  <a:pos x="r" y="vc"/>
                </a:cxn>
              </a:cxnLst>
              <a:rect l="l" t="t" r="r" b="b"/>
              <a:pathLst>
                <a:path w="541" h="560">
                  <a:moveTo>
                    <a:pt x="394" y="78"/>
                  </a:moveTo>
                  <a:cubicBezTo>
                    <a:pt x="372" y="34"/>
                    <a:pt x="337" y="0"/>
                    <a:pt x="284" y="0"/>
                  </a:cubicBezTo>
                  <a:cubicBezTo>
                    <a:pt x="147" y="0"/>
                    <a:pt x="0" y="182"/>
                    <a:pt x="0" y="361"/>
                  </a:cubicBezTo>
                  <a:cubicBezTo>
                    <a:pt x="0" y="479"/>
                    <a:pt x="64" y="560"/>
                    <a:pt x="158" y="560"/>
                  </a:cubicBezTo>
                  <a:cubicBezTo>
                    <a:pt x="182" y="560"/>
                    <a:pt x="241" y="554"/>
                    <a:pt x="311" y="468"/>
                  </a:cubicBezTo>
                  <a:cubicBezTo>
                    <a:pt x="321" y="518"/>
                    <a:pt x="361" y="560"/>
                    <a:pt x="418" y="560"/>
                  </a:cubicBezTo>
                  <a:cubicBezTo>
                    <a:pt x="461" y="560"/>
                    <a:pt x="487" y="532"/>
                    <a:pt x="506" y="493"/>
                  </a:cubicBezTo>
                  <a:cubicBezTo>
                    <a:pt x="525" y="448"/>
                    <a:pt x="541" y="372"/>
                    <a:pt x="541" y="370"/>
                  </a:cubicBezTo>
                  <a:cubicBezTo>
                    <a:pt x="541" y="358"/>
                    <a:pt x="530" y="358"/>
                    <a:pt x="528" y="358"/>
                  </a:cubicBezTo>
                  <a:cubicBezTo>
                    <a:pt x="517" y="358"/>
                    <a:pt x="514" y="361"/>
                    <a:pt x="511" y="381"/>
                  </a:cubicBezTo>
                  <a:cubicBezTo>
                    <a:pt x="490" y="459"/>
                    <a:pt x="469" y="532"/>
                    <a:pt x="420" y="532"/>
                  </a:cubicBezTo>
                  <a:cubicBezTo>
                    <a:pt x="388" y="532"/>
                    <a:pt x="386" y="501"/>
                    <a:pt x="386" y="476"/>
                  </a:cubicBezTo>
                  <a:cubicBezTo>
                    <a:pt x="386" y="448"/>
                    <a:pt x="388" y="440"/>
                    <a:pt x="402" y="384"/>
                  </a:cubicBezTo>
                  <a:cubicBezTo>
                    <a:pt x="415" y="333"/>
                    <a:pt x="415" y="319"/>
                    <a:pt x="426" y="274"/>
                  </a:cubicBezTo>
                  <a:lnTo>
                    <a:pt x="469" y="101"/>
                  </a:lnTo>
                  <a:cubicBezTo>
                    <a:pt x="477" y="64"/>
                    <a:pt x="477" y="64"/>
                    <a:pt x="477" y="59"/>
                  </a:cubicBezTo>
                  <a:cubicBezTo>
                    <a:pt x="477" y="36"/>
                    <a:pt x="463" y="25"/>
                    <a:pt x="444" y="25"/>
                  </a:cubicBezTo>
                  <a:cubicBezTo>
                    <a:pt x="415" y="25"/>
                    <a:pt x="396" y="53"/>
                    <a:pt x="394" y="78"/>
                  </a:cubicBezTo>
                  <a:close/>
                  <a:moveTo>
                    <a:pt x="316" y="400"/>
                  </a:moveTo>
                  <a:cubicBezTo>
                    <a:pt x="311" y="423"/>
                    <a:pt x="311" y="423"/>
                    <a:pt x="295" y="445"/>
                  </a:cubicBezTo>
                  <a:cubicBezTo>
                    <a:pt x="241" y="512"/>
                    <a:pt x="193" y="532"/>
                    <a:pt x="161" y="532"/>
                  </a:cubicBezTo>
                  <a:cubicBezTo>
                    <a:pt x="102" y="532"/>
                    <a:pt x="83" y="465"/>
                    <a:pt x="83" y="417"/>
                  </a:cubicBezTo>
                  <a:cubicBezTo>
                    <a:pt x="83" y="356"/>
                    <a:pt x="120" y="202"/>
                    <a:pt x="150" y="146"/>
                  </a:cubicBezTo>
                  <a:cubicBezTo>
                    <a:pt x="185" y="73"/>
                    <a:pt x="238" y="28"/>
                    <a:pt x="287" y="28"/>
                  </a:cubicBezTo>
                  <a:cubicBezTo>
                    <a:pt x="364" y="28"/>
                    <a:pt x="380" y="129"/>
                    <a:pt x="380" y="137"/>
                  </a:cubicBezTo>
                  <a:cubicBezTo>
                    <a:pt x="380" y="143"/>
                    <a:pt x="378" y="151"/>
                    <a:pt x="375" y="15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7" name="Freeform 36">
              <a:extLst>
                <a:ext uri="{FF2B5EF4-FFF2-40B4-BE49-F238E27FC236}">
                  <a16:creationId xmlns:a16="http://schemas.microsoft.com/office/drawing/2014/main" id="{84407B46-EEF8-BC44-8BEB-4A1E5EE6F851}"/>
                </a:ext>
              </a:extLst>
            </p:cNvPr>
            <p:cNvSpPr/>
            <p:nvPr/>
          </p:nvSpPr>
          <p:spPr>
            <a:xfrm>
              <a:off x="7179479" y="2280240"/>
              <a:ext cx="74880" cy="160920"/>
            </a:xfrm>
            <a:custGeom>
              <a:avLst/>
              <a:gdLst/>
              <a:ahLst/>
              <a:cxnLst>
                <a:cxn ang="3cd4">
                  <a:pos x="hc" y="t"/>
                </a:cxn>
                <a:cxn ang="cd2">
                  <a:pos x="l" y="vc"/>
                </a:cxn>
                <a:cxn ang="cd4">
                  <a:pos x="hc" y="b"/>
                </a:cxn>
                <a:cxn ang="0">
                  <a:pos x="r" y="vc"/>
                </a:cxn>
              </a:cxnLst>
              <a:rect l="l" t="t" r="r" b="b"/>
              <a:pathLst>
                <a:path w="209" h="448">
                  <a:moveTo>
                    <a:pt x="201" y="76"/>
                  </a:moveTo>
                  <a:cubicBezTo>
                    <a:pt x="209" y="62"/>
                    <a:pt x="209" y="53"/>
                    <a:pt x="209" y="48"/>
                  </a:cubicBezTo>
                  <a:cubicBezTo>
                    <a:pt x="209" y="20"/>
                    <a:pt x="185" y="0"/>
                    <a:pt x="161" y="0"/>
                  </a:cubicBezTo>
                  <a:cubicBezTo>
                    <a:pt x="129" y="0"/>
                    <a:pt x="118" y="28"/>
                    <a:pt x="115" y="42"/>
                  </a:cubicBezTo>
                  <a:lnTo>
                    <a:pt x="5" y="417"/>
                  </a:lnTo>
                  <a:cubicBezTo>
                    <a:pt x="3" y="417"/>
                    <a:pt x="0" y="428"/>
                    <a:pt x="0" y="428"/>
                  </a:cubicBezTo>
                  <a:cubicBezTo>
                    <a:pt x="0" y="440"/>
                    <a:pt x="27" y="448"/>
                    <a:pt x="32" y="448"/>
                  </a:cubicBezTo>
                  <a:cubicBezTo>
                    <a:pt x="37" y="448"/>
                    <a:pt x="40" y="448"/>
                    <a:pt x="46" y="4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8" name="Freeform 37">
              <a:extLst>
                <a:ext uri="{FF2B5EF4-FFF2-40B4-BE49-F238E27FC236}">
                  <a16:creationId xmlns:a16="http://schemas.microsoft.com/office/drawing/2014/main" id="{7A425CF0-D98D-EA46-883D-EEB79264F80D}"/>
                </a:ext>
              </a:extLst>
            </p:cNvPr>
            <p:cNvSpPr/>
            <p:nvPr/>
          </p:nvSpPr>
          <p:spPr>
            <a:xfrm>
              <a:off x="7308720" y="2304720"/>
              <a:ext cx="99000" cy="443159"/>
            </a:xfrm>
            <a:custGeom>
              <a:avLst/>
              <a:gdLst/>
              <a:ahLst/>
              <a:cxnLst>
                <a:cxn ang="3cd4">
                  <a:pos x="hc" y="t"/>
                </a:cxn>
                <a:cxn ang="cd2">
                  <a:pos x="l" y="vc"/>
                </a:cxn>
                <a:cxn ang="cd4">
                  <a:pos x="hc" y="b"/>
                </a:cxn>
                <a:cxn ang="0">
                  <a:pos x="r" y="vc"/>
                </a:cxn>
              </a:cxnLst>
              <a:rect l="l" t="t" r="r" b="b"/>
              <a:pathLst>
                <a:path w="276" h="1232">
                  <a:moveTo>
                    <a:pt x="276" y="616"/>
                  </a:moveTo>
                  <a:cubicBezTo>
                    <a:pt x="276" y="521"/>
                    <a:pt x="262" y="372"/>
                    <a:pt x="198" y="232"/>
                  </a:cubicBezTo>
                  <a:cubicBezTo>
                    <a:pt x="126" y="81"/>
                    <a:pt x="24" y="0"/>
                    <a:pt x="11" y="0"/>
                  </a:cubicBezTo>
                  <a:cubicBezTo>
                    <a:pt x="5" y="0"/>
                    <a:pt x="0" y="6"/>
                    <a:pt x="0" y="11"/>
                  </a:cubicBezTo>
                  <a:cubicBezTo>
                    <a:pt x="0" y="17"/>
                    <a:pt x="0" y="20"/>
                    <a:pt x="21" y="42"/>
                  </a:cubicBezTo>
                  <a:cubicBezTo>
                    <a:pt x="139" y="162"/>
                    <a:pt x="206" y="358"/>
                    <a:pt x="206" y="616"/>
                  </a:cubicBezTo>
                  <a:cubicBezTo>
                    <a:pt x="206" y="826"/>
                    <a:pt x="163" y="1044"/>
                    <a:pt x="16" y="1198"/>
                  </a:cubicBezTo>
                  <a:cubicBezTo>
                    <a:pt x="0" y="1215"/>
                    <a:pt x="0" y="1218"/>
                    <a:pt x="0" y="1221"/>
                  </a:cubicBezTo>
                  <a:cubicBezTo>
                    <a:pt x="0" y="1229"/>
                    <a:pt x="5" y="1232"/>
                    <a:pt x="11" y="1232"/>
                  </a:cubicBezTo>
                  <a:cubicBezTo>
                    <a:pt x="24" y="1232"/>
                    <a:pt x="131" y="1148"/>
                    <a:pt x="201" y="991"/>
                  </a:cubicBezTo>
                  <a:cubicBezTo>
                    <a:pt x="262" y="857"/>
                    <a:pt x="276" y="720"/>
                    <a:pt x="276" y="6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9" name="Freeform 38">
              <a:extLst>
                <a:ext uri="{FF2B5EF4-FFF2-40B4-BE49-F238E27FC236}">
                  <a16:creationId xmlns:a16="http://schemas.microsoft.com/office/drawing/2014/main" id="{407D4F86-FD16-1F4A-8605-6B5B2025173F}"/>
                </a:ext>
              </a:extLst>
            </p:cNvPr>
            <p:cNvSpPr/>
            <p:nvPr/>
          </p:nvSpPr>
          <p:spPr>
            <a:xfrm>
              <a:off x="7577640" y="2516040"/>
              <a:ext cx="258840" cy="18720"/>
            </a:xfrm>
            <a:custGeom>
              <a:avLst/>
              <a:gdLst/>
              <a:ahLst/>
              <a:cxnLst>
                <a:cxn ang="3cd4">
                  <a:pos x="hc" y="t"/>
                </a:cxn>
                <a:cxn ang="cd2">
                  <a:pos x="l" y="vc"/>
                </a:cxn>
                <a:cxn ang="cd4">
                  <a:pos x="hc" y="b"/>
                </a:cxn>
                <a:cxn ang="0">
                  <a:pos x="r" y="vc"/>
                </a:cxn>
              </a:cxnLst>
              <a:rect l="l" t="t" r="r" b="b"/>
              <a:pathLst>
                <a:path w="720" h="53">
                  <a:moveTo>
                    <a:pt x="680" y="53"/>
                  </a:moveTo>
                  <a:cubicBezTo>
                    <a:pt x="699" y="53"/>
                    <a:pt x="720" y="53"/>
                    <a:pt x="720" y="25"/>
                  </a:cubicBezTo>
                  <a:cubicBezTo>
                    <a:pt x="720" y="0"/>
                    <a:pt x="699" y="0"/>
                    <a:pt x="680" y="0"/>
                  </a:cubicBezTo>
                  <a:lnTo>
                    <a:pt x="40" y="0"/>
                  </a:lnTo>
                  <a:cubicBezTo>
                    <a:pt x="21" y="0"/>
                    <a:pt x="0" y="0"/>
                    <a:pt x="0" y="25"/>
                  </a:cubicBezTo>
                  <a:cubicBezTo>
                    <a:pt x="0" y="53"/>
                    <a:pt x="21" y="53"/>
                    <a:pt x="40" y="5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0" name="Freeform 39">
              <a:extLst>
                <a:ext uri="{FF2B5EF4-FFF2-40B4-BE49-F238E27FC236}">
                  <a16:creationId xmlns:a16="http://schemas.microsoft.com/office/drawing/2014/main" id="{7297B23F-6F13-B141-8F62-BAF407B7F7E4}"/>
                </a:ext>
              </a:extLst>
            </p:cNvPr>
            <p:cNvSpPr/>
            <p:nvPr/>
          </p:nvSpPr>
          <p:spPr>
            <a:xfrm>
              <a:off x="7985519" y="2323800"/>
              <a:ext cx="293760" cy="398880"/>
            </a:xfrm>
            <a:custGeom>
              <a:avLst/>
              <a:gdLst/>
              <a:ahLst/>
              <a:cxnLst>
                <a:cxn ang="3cd4">
                  <a:pos x="hc" y="t"/>
                </a:cxn>
                <a:cxn ang="cd2">
                  <a:pos x="l" y="vc"/>
                </a:cxn>
                <a:cxn ang="cd4">
                  <a:pos x="hc" y="b"/>
                </a:cxn>
                <a:cxn ang="0">
                  <a:pos x="r" y="vc"/>
                </a:cxn>
              </a:cxnLst>
              <a:rect l="l" t="t" r="r" b="b"/>
              <a:pathLst>
                <a:path w="817" h="1109">
                  <a:moveTo>
                    <a:pt x="458" y="862"/>
                  </a:moveTo>
                  <a:cubicBezTo>
                    <a:pt x="643" y="790"/>
                    <a:pt x="817" y="568"/>
                    <a:pt x="817" y="330"/>
                  </a:cubicBezTo>
                  <a:cubicBezTo>
                    <a:pt x="817" y="134"/>
                    <a:pt x="691" y="0"/>
                    <a:pt x="514" y="0"/>
                  </a:cubicBezTo>
                  <a:cubicBezTo>
                    <a:pt x="260" y="0"/>
                    <a:pt x="0" y="280"/>
                    <a:pt x="0" y="568"/>
                  </a:cubicBezTo>
                  <a:cubicBezTo>
                    <a:pt x="0" y="773"/>
                    <a:pt x="131" y="896"/>
                    <a:pt x="303" y="896"/>
                  </a:cubicBezTo>
                  <a:cubicBezTo>
                    <a:pt x="332" y="896"/>
                    <a:pt x="372" y="890"/>
                    <a:pt x="418" y="879"/>
                  </a:cubicBezTo>
                  <a:cubicBezTo>
                    <a:pt x="412" y="955"/>
                    <a:pt x="412" y="958"/>
                    <a:pt x="412" y="974"/>
                  </a:cubicBezTo>
                  <a:cubicBezTo>
                    <a:pt x="412" y="1014"/>
                    <a:pt x="412" y="1109"/>
                    <a:pt x="511" y="1109"/>
                  </a:cubicBezTo>
                  <a:cubicBezTo>
                    <a:pt x="651" y="1109"/>
                    <a:pt x="707" y="882"/>
                    <a:pt x="707" y="871"/>
                  </a:cubicBezTo>
                  <a:cubicBezTo>
                    <a:pt x="707" y="860"/>
                    <a:pt x="699" y="857"/>
                    <a:pt x="696" y="857"/>
                  </a:cubicBezTo>
                  <a:cubicBezTo>
                    <a:pt x="685" y="857"/>
                    <a:pt x="683" y="862"/>
                    <a:pt x="680" y="871"/>
                  </a:cubicBezTo>
                  <a:cubicBezTo>
                    <a:pt x="653" y="958"/>
                    <a:pt x="584" y="988"/>
                    <a:pt x="544" y="988"/>
                  </a:cubicBezTo>
                  <a:cubicBezTo>
                    <a:pt x="487" y="988"/>
                    <a:pt x="471" y="955"/>
                    <a:pt x="458" y="862"/>
                  </a:cubicBezTo>
                  <a:close/>
                  <a:moveTo>
                    <a:pt x="236" y="851"/>
                  </a:moveTo>
                  <a:cubicBezTo>
                    <a:pt x="145" y="815"/>
                    <a:pt x="104" y="717"/>
                    <a:pt x="104" y="608"/>
                  </a:cubicBezTo>
                  <a:cubicBezTo>
                    <a:pt x="104" y="521"/>
                    <a:pt x="134" y="347"/>
                    <a:pt x="225" y="213"/>
                  </a:cubicBezTo>
                  <a:cubicBezTo>
                    <a:pt x="311" y="87"/>
                    <a:pt x="420" y="31"/>
                    <a:pt x="509" y="31"/>
                  </a:cubicBezTo>
                  <a:cubicBezTo>
                    <a:pt x="627" y="31"/>
                    <a:pt x="712" y="126"/>
                    <a:pt x="712" y="291"/>
                  </a:cubicBezTo>
                  <a:cubicBezTo>
                    <a:pt x="712" y="414"/>
                    <a:pt x="651" y="703"/>
                    <a:pt x="453" y="820"/>
                  </a:cubicBezTo>
                  <a:cubicBezTo>
                    <a:pt x="447" y="776"/>
                    <a:pt x="436" y="686"/>
                    <a:pt x="348" y="686"/>
                  </a:cubicBezTo>
                  <a:cubicBezTo>
                    <a:pt x="287" y="686"/>
                    <a:pt x="230" y="748"/>
                    <a:pt x="230" y="812"/>
                  </a:cubicBezTo>
                  <a:cubicBezTo>
                    <a:pt x="230" y="837"/>
                    <a:pt x="236" y="851"/>
                    <a:pt x="236" y="851"/>
                  </a:cubicBezTo>
                  <a:close/>
                  <a:moveTo>
                    <a:pt x="308" y="865"/>
                  </a:moveTo>
                  <a:cubicBezTo>
                    <a:pt x="292" y="865"/>
                    <a:pt x="254" y="865"/>
                    <a:pt x="254" y="812"/>
                  </a:cubicBezTo>
                  <a:cubicBezTo>
                    <a:pt x="254" y="764"/>
                    <a:pt x="300" y="714"/>
                    <a:pt x="348" y="714"/>
                  </a:cubicBezTo>
                  <a:cubicBezTo>
                    <a:pt x="399" y="714"/>
                    <a:pt x="420" y="745"/>
                    <a:pt x="420" y="818"/>
                  </a:cubicBezTo>
                  <a:cubicBezTo>
                    <a:pt x="420" y="837"/>
                    <a:pt x="420" y="837"/>
                    <a:pt x="410" y="843"/>
                  </a:cubicBezTo>
                  <a:cubicBezTo>
                    <a:pt x="378" y="857"/>
                    <a:pt x="343" y="865"/>
                    <a:pt x="308" y="86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1" name="Freeform 40">
              <a:extLst>
                <a:ext uri="{FF2B5EF4-FFF2-40B4-BE49-F238E27FC236}">
                  <a16:creationId xmlns:a16="http://schemas.microsoft.com/office/drawing/2014/main" id="{A014136C-5D36-ED41-A2FF-E5000761988F}"/>
                </a:ext>
              </a:extLst>
            </p:cNvPr>
            <p:cNvSpPr/>
            <p:nvPr/>
          </p:nvSpPr>
          <p:spPr>
            <a:xfrm>
              <a:off x="8312400" y="2565719"/>
              <a:ext cx="217440" cy="140760"/>
            </a:xfrm>
            <a:custGeom>
              <a:avLst/>
              <a:gdLst/>
              <a:ahLst/>
              <a:cxnLst>
                <a:cxn ang="3cd4">
                  <a:pos x="hc" y="t"/>
                </a:cxn>
                <a:cxn ang="cd2">
                  <a:pos x="l" y="vc"/>
                </a:cxn>
                <a:cxn ang="cd4">
                  <a:pos x="hc" y="b"/>
                </a:cxn>
                <a:cxn ang="0">
                  <a:pos x="r" y="vc"/>
                </a:cxn>
              </a:cxnLst>
              <a:rect l="l" t="t" r="r" b="b"/>
              <a:pathLst>
                <a:path w="605" h="392">
                  <a:moveTo>
                    <a:pt x="396" y="106"/>
                  </a:moveTo>
                  <a:cubicBezTo>
                    <a:pt x="402" y="84"/>
                    <a:pt x="412" y="42"/>
                    <a:pt x="412" y="36"/>
                  </a:cubicBezTo>
                  <a:cubicBezTo>
                    <a:pt x="412" y="20"/>
                    <a:pt x="399" y="8"/>
                    <a:pt x="386" y="8"/>
                  </a:cubicBezTo>
                  <a:cubicBezTo>
                    <a:pt x="370" y="8"/>
                    <a:pt x="353" y="20"/>
                    <a:pt x="348" y="34"/>
                  </a:cubicBezTo>
                  <a:cubicBezTo>
                    <a:pt x="345" y="42"/>
                    <a:pt x="337" y="78"/>
                    <a:pt x="332" y="101"/>
                  </a:cubicBezTo>
                  <a:cubicBezTo>
                    <a:pt x="321" y="148"/>
                    <a:pt x="321" y="151"/>
                    <a:pt x="308" y="199"/>
                  </a:cubicBezTo>
                  <a:cubicBezTo>
                    <a:pt x="297" y="246"/>
                    <a:pt x="297" y="255"/>
                    <a:pt x="295" y="280"/>
                  </a:cubicBezTo>
                  <a:cubicBezTo>
                    <a:pt x="300" y="297"/>
                    <a:pt x="292" y="314"/>
                    <a:pt x="273" y="339"/>
                  </a:cubicBezTo>
                  <a:cubicBezTo>
                    <a:pt x="262" y="353"/>
                    <a:pt x="244" y="367"/>
                    <a:pt x="217" y="367"/>
                  </a:cubicBezTo>
                  <a:cubicBezTo>
                    <a:pt x="185" y="367"/>
                    <a:pt x="142" y="356"/>
                    <a:pt x="142" y="288"/>
                  </a:cubicBezTo>
                  <a:cubicBezTo>
                    <a:pt x="142" y="244"/>
                    <a:pt x="166" y="179"/>
                    <a:pt x="182" y="134"/>
                  </a:cubicBezTo>
                  <a:cubicBezTo>
                    <a:pt x="195" y="98"/>
                    <a:pt x="198" y="90"/>
                    <a:pt x="198" y="76"/>
                  </a:cubicBezTo>
                  <a:cubicBezTo>
                    <a:pt x="198" y="34"/>
                    <a:pt x="166" y="0"/>
                    <a:pt x="120" y="0"/>
                  </a:cubicBezTo>
                  <a:cubicBezTo>
                    <a:pt x="37" y="0"/>
                    <a:pt x="0" y="118"/>
                    <a:pt x="0" y="134"/>
                  </a:cubicBezTo>
                  <a:cubicBezTo>
                    <a:pt x="0" y="146"/>
                    <a:pt x="11" y="146"/>
                    <a:pt x="13" y="146"/>
                  </a:cubicBezTo>
                  <a:cubicBezTo>
                    <a:pt x="27" y="146"/>
                    <a:pt x="27" y="140"/>
                    <a:pt x="29" y="132"/>
                  </a:cubicBezTo>
                  <a:cubicBezTo>
                    <a:pt x="51" y="59"/>
                    <a:pt x="86" y="25"/>
                    <a:pt x="118" y="25"/>
                  </a:cubicBezTo>
                  <a:cubicBezTo>
                    <a:pt x="131" y="25"/>
                    <a:pt x="139" y="34"/>
                    <a:pt x="139" y="56"/>
                  </a:cubicBezTo>
                  <a:cubicBezTo>
                    <a:pt x="139" y="76"/>
                    <a:pt x="131" y="95"/>
                    <a:pt x="129" y="106"/>
                  </a:cubicBezTo>
                  <a:cubicBezTo>
                    <a:pt x="80" y="232"/>
                    <a:pt x="80" y="249"/>
                    <a:pt x="80" y="277"/>
                  </a:cubicBezTo>
                  <a:cubicBezTo>
                    <a:pt x="80" y="378"/>
                    <a:pt x="169" y="392"/>
                    <a:pt x="214" y="392"/>
                  </a:cubicBezTo>
                  <a:cubicBezTo>
                    <a:pt x="230" y="392"/>
                    <a:pt x="270" y="392"/>
                    <a:pt x="308" y="333"/>
                  </a:cubicBezTo>
                  <a:cubicBezTo>
                    <a:pt x="327" y="372"/>
                    <a:pt x="372" y="392"/>
                    <a:pt x="423" y="392"/>
                  </a:cubicBezTo>
                  <a:cubicBezTo>
                    <a:pt x="495" y="392"/>
                    <a:pt x="533" y="325"/>
                    <a:pt x="549" y="288"/>
                  </a:cubicBezTo>
                  <a:cubicBezTo>
                    <a:pt x="584" y="216"/>
                    <a:pt x="605" y="109"/>
                    <a:pt x="605" y="67"/>
                  </a:cubicBezTo>
                  <a:cubicBezTo>
                    <a:pt x="605" y="3"/>
                    <a:pt x="570" y="0"/>
                    <a:pt x="565" y="0"/>
                  </a:cubicBezTo>
                  <a:cubicBezTo>
                    <a:pt x="544" y="0"/>
                    <a:pt x="519" y="22"/>
                    <a:pt x="519" y="45"/>
                  </a:cubicBezTo>
                  <a:cubicBezTo>
                    <a:pt x="519" y="62"/>
                    <a:pt x="528" y="67"/>
                    <a:pt x="536" y="73"/>
                  </a:cubicBezTo>
                  <a:cubicBezTo>
                    <a:pt x="554" y="90"/>
                    <a:pt x="565" y="115"/>
                    <a:pt x="565" y="143"/>
                  </a:cubicBezTo>
                  <a:cubicBezTo>
                    <a:pt x="565" y="154"/>
                    <a:pt x="530" y="367"/>
                    <a:pt x="426" y="367"/>
                  </a:cubicBezTo>
                  <a:cubicBezTo>
                    <a:pt x="359" y="367"/>
                    <a:pt x="359" y="305"/>
                    <a:pt x="359" y="291"/>
                  </a:cubicBezTo>
                  <a:cubicBezTo>
                    <a:pt x="359" y="266"/>
                    <a:pt x="361" y="252"/>
                    <a:pt x="372" y="20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2" name="Freeform 41">
              <a:extLst>
                <a:ext uri="{FF2B5EF4-FFF2-40B4-BE49-F238E27FC236}">
                  <a16:creationId xmlns:a16="http://schemas.microsoft.com/office/drawing/2014/main" id="{C0909C09-F5C8-2047-BC0C-1567F37B71F4}"/>
                </a:ext>
              </a:extLst>
            </p:cNvPr>
            <p:cNvSpPr/>
            <p:nvPr/>
          </p:nvSpPr>
          <p:spPr>
            <a:xfrm>
              <a:off x="8614800" y="2304720"/>
              <a:ext cx="99000" cy="443159"/>
            </a:xfrm>
            <a:custGeom>
              <a:avLst/>
              <a:gdLst/>
              <a:ahLst/>
              <a:cxnLst>
                <a:cxn ang="3cd4">
                  <a:pos x="hc" y="t"/>
                </a:cxn>
                <a:cxn ang="cd2">
                  <a:pos x="l" y="vc"/>
                </a:cxn>
                <a:cxn ang="cd4">
                  <a:pos x="hc" y="b"/>
                </a:cxn>
                <a:cxn ang="0">
                  <a:pos x="r" y="vc"/>
                </a:cxn>
              </a:cxnLst>
              <a:rect l="l" t="t" r="r" b="b"/>
              <a:pathLst>
                <a:path w="276" h="1232">
                  <a:moveTo>
                    <a:pt x="276" y="1221"/>
                  </a:moveTo>
                  <a:cubicBezTo>
                    <a:pt x="276" y="1218"/>
                    <a:pt x="276" y="1215"/>
                    <a:pt x="254" y="1193"/>
                  </a:cubicBezTo>
                  <a:cubicBezTo>
                    <a:pt x="107" y="1039"/>
                    <a:pt x="70" y="806"/>
                    <a:pt x="70" y="616"/>
                  </a:cubicBezTo>
                  <a:cubicBezTo>
                    <a:pt x="70" y="403"/>
                    <a:pt x="115" y="188"/>
                    <a:pt x="260" y="34"/>
                  </a:cubicBezTo>
                  <a:cubicBezTo>
                    <a:pt x="276" y="20"/>
                    <a:pt x="276" y="17"/>
                    <a:pt x="276" y="11"/>
                  </a:cubicBezTo>
                  <a:cubicBezTo>
                    <a:pt x="276" y="3"/>
                    <a:pt x="270" y="0"/>
                    <a:pt x="262" y="0"/>
                  </a:cubicBezTo>
                  <a:cubicBezTo>
                    <a:pt x="252" y="0"/>
                    <a:pt x="145" y="84"/>
                    <a:pt x="75" y="241"/>
                  </a:cubicBezTo>
                  <a:cubicBezTo>
                    <a:pt x="13" y="375"/>
                    <a:pt x="0" y="512"/>
                    <a:pt x="0" y="616"/>
                  </a:cubicBezTo>
                  <a:cubicBezTo>
                    <a:pt x="0" y="714"/>
                    <a:pt x="13" y="862"/>
                    <a:pt x="78" y="1002"/>
                  </a:cubicBezTo>
                  <a:cubicBezTo>
                    <a:pt x="150" y="1154"/>
                    <a:pt x="252" y="1232"/>
                    <a:pt x="262" y="1232"/>
                  </a:cubicBezTo>
                  <a:cubicBezTo>
                    <a:pt x="270" y="1232"/>
                    <a:pt x="276" y="1229"/>
                    <a:pt x="276" y="12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3" name="Freeform 42">
              <a:extLst>
                <a:ext uri="{FF2B5EF4-FFF2-40B4-BE49-F238E27FC236}">
                  <a16:creationId xmlns:a16="http://schemas.microsoft.com/office/drawing/2014/main" id="{EBFBDCE4-89E2-774F-AC1A-C228003D034B}"/>
                </a:ext>
              </a:extLst>
            </p:cNvPr>
            <p:cNvSpPr/>
            <p:nvPr/>
          </p:nvSpPr>
          <p:spPr>
            <a:xfrm>
              <a:off x="8758440" y="2440800"/>
              <a:ext cx="156600" cy="201240"/>
            </a:xfrm>
            <a:custGeom>
              <a:avLst/>
              <a:gdLst/>
              <a:ahLst/>
              <a:cxnLst>
                <a:cxn ang="3cd4">
                  <a:pos x="hc" y="t"/>
                </a:cxn>
                <a:cxn ang="cd2">
                  <a:pos x="l" y="vc"/>
                </a:cxn>
                <a:cxn ang="cd4">
                  <a:pos x="hc" y="b"/>
                </a:cxn>
                <a:cxn ang="0">
                  <a:pos x="r" y="vc"/>
                </a:cxn>
              </a:cxnLst>
              <a:rect l="l" t="t" r="r" b="b"/>
              <a:pathLst>
                <a:path w="436" h="560">
                  <a:moveTo>
                    <a:pt x="402" y="84"/>
                  </a:moveTo>
                  <a:cubicBezTo>
                    <a:pt x="370" y="84"/>
                    <a:pt x="345" y="112"/>
                    <a:pt x="345" y="140"/>
                  </a:cubicBezTo>
                  <a:cubicBezTo>
                    <a:pt x="345" y="157"/>
                    <a:pt x="356" y="176"/>
                    <a:pt x="380" y="176"/>
                  </a:cubicBezTo>
                  <a:cubicBezTo>
                    <a:pt x="407" y="176"/>
                    <a:pt x="436" y="154"/>
                    <a:pt x="436" y="106"/>
                  </a:cubicBezTo>
                  <a:cubicBezTo>
                    <a:pt x="436" y="50"/>
                    <a:pt x="386" y="0"/>
                    <a:pt x="295" y="0"/>
                  </a:cubicBezTo>
                  <a:cubicBezTo>
                    <a:pt x="139" y="0"/>
                    <a:pt x="94" y="126"/>
                    <a:pt x="94" y="179"/>
                  </a:cubicBezTo>
                  <a:cubicBezTo>
                    <a:pt x="94" y="277"/>
                    <a:pt x="182" y="297"/>
                    <a:pt x="217" y="302"/>
                  </a:cubicBezTo>
                  <a:cubicBezTo>
                    <a:pt x="278" y="316"/>
                    <a:pt x="340" y="328"/>
                    <a:pt x="340" y="398"/>
                  </a:cubicBezTo>
                  <a:cubicBezTo>
                    <a:pt x="340" y="428"/>
                    <a:pt x="313" y="532"/>
                    <a:pt x="171" y="532"/>
                  </a:cubicBezTo>
                  <a:cubicBezTo>
                    <a:pt x="155" y="532"/>
                    <a:pt x="62" y="532"/>
                    <a:pt x="35" y="468"/>
                  </a:cubicBezTo>
                  <a:cubicBezTo>
                    <a:pt x="80" y="473"/>
                    <a:pt x="110" y="437"/>
                    <a:pt x="110" y="400"/>
                  </a:cubicBezTo>
                  <a:cubicBezTo>
                    <a:pt x="110" y="372"/>
                    <a:pt x="91" y="358"/>
                    <a:pt x="67" y="358"/>
                  </a:cubicBezTo>
                  <a:cubicBezTo>
                    <a:pt x="35" y="358"/>
                    <a:pt x="0" y="384"/>
                    <a:pt x="0" y="440"/>
                  </a:cubicBezTo>
                  <a:cubicBezTo>
                    <a:pt x="0" y="510"/>
                    <a:pt x="67" y="560"/>
                    <a:pt x="169" y="560"/>
                  </a:cubicBezTo>
                  <a:cubicBezTo>
                    <a:pt x="361" y="560"/>
                    <a:pt x="407" y="412"/>
                    <a:pt x="407" y="356"/>
                  </a:cubicBezTo>
                  <a:cubicBezTo>
                    <a:pt x="407" y="311"/>
                    <a:pt x="386" y="280"/>
                    <a:pt x="370" y="263"/>
                  </a:cubicBezTo>
                  <a:cubicBezTo>
                    <a:pt x="337" y="230"/>
                    <a:pt x="305" y="224"/>
                    <a:pt x="252" y="213"/>
                  </a:cubicBezTo>
                  <a:cubicBezTo>
                    <a:pt x="209" y="202"/>
                    <a:pt x="163" y="193"/>
                    <a:pt x="163" y="137"/>
                  </a:cubicBezTo>
                  <a:cubicBezTo>
                    <a:pt x="163" y="104"/>
                    <a:pt x="190" y="28"/>
                    <a:pt x="295" y="28"/>
                  </a:cubicBezTo>
                  <a:cubicBezTo>
                    <a:pt x="324" y="28"/>
                    <a:pt x="383" y="36"/>
                    <a:pt x="402" y="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4" name="Freeform 43">
              <a:extLst>
                <a:ext uri="{FF2B5EF4-FFF2-40B4-BE49-F238E27FC236}">
                  <a16:creationId xmlns:a16="http://schemas.microsoft.com/office/drawing/2014/main" id="{4E5BECE2-2973-9B48-8DD3-1500856763AA}"/>
                </a:ext>
              </a:extLst>
            </p:cNvPr>
            <p:cNvSpPr/>
            <p:nvPr/>
          </p:nvSpPr>
          <p:spPr>
            <a:xfrm>
              <a:off x="8970840" y="2588760"/>
              <a:ext cx="49680" cy="132840"/>
            </a:xfrm>
            <a:custGeom>
              <a:avLst/>
              <a:gdLst/>
              <a:ahLst/>
              <a:cxnLst>
                <a:cxn ang="3cd4">
                  <a:pos x="hc" y="t"/>
                </a:cxn>
                <a:cxn ang="cd2">
                  <a:pos x="l" y="vc"/>
                </a:cxn>
                <a:cxn ang="cd4">
                  <a:pos x="hc" y="b"/>
                </a:cxn>
                <a:cxn ang="0">
                  <a:pos x="r" y="vc"/>
                </a:cxn>
              </a:cxnLst>
              <a:rect l="l" t="t" r="r" b="b"/>
              <a:pathLst>
                <a:path w="139" h="370">
                  <a:moveTo>
                    <a:pt x="139" y="129"/>
                  </a:moveTo>
                  <a:cubicBezTo>
                    <a:pt x="139" y="48"/>
                    <a:pt x="110" y="0"/>
                    <a:pt x="64" y="0"/>
                  </a:cubicBezTo>
                  <a:cubicBezTo>
                    <a:pt x="24" y="0"/>
                    <a:pt x="0" y="31"/>
                    <a:pt x="0" y="64"/>
                  </a:cubicBezTo>
                  <a:cubicBezTo>
                    <a:pt x="0" y="98"/>
                    <a:pt x="24" y="132"/>
                    <a:pt x="64" y="132"/>
                  </a:cubicBezTo>
                  <a:cubicBezTo>
                    <a:pt x="78" y="132"/>
                    <a:pt x="94" y="126"/>
                    <a:pt x="104" y="115"/>
                  </a:cubicBezTo>
                  <a:cubicBezTo>
                    <a:pt x="110" y="112"/>
                    <a:pt x="110" y="112"/>
                    <a:pt x="112" y="112"/>
                  </a:cubicBezTo>
                  <a:cubicBezTo>
                    <a:pt x="112" y="112"/>
                    <a:pt x="115" y="112"/>
                    <a:pt x="115" y="129"/>
                  </a:cubicBezTo>
                  <a:cubicBezTo>
                    <a:pt x="115" y="221"/>
                    <a:pt x="72" y="297"/>
                    <a:pt x="32" y="336"/>
                  </a:cubicBezTo>
                  <a:cubicBezTo>
                    <a:pt x="19" y="350"/>
                    <a:pt x="19" y="353"/>
                    <a:pt x="19" y="356"/>
                  </a:cubicBezTo>
                  <a:cubicBezTo>
                    <a:pt x="19" y="367"/>
                    <a:pt x="24" y="370"/>
                    <a:pt x="32" y="370"/>
                  </a:cubicBezTo>
                  <a:cubicBezTo>
                    <a:pt x="46" y="370"/>
                    <a:pt x="139" y="274"/>
                    <a:pt x="139"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5" name="Freeform 44">
              <a:extLst>
                <a:ext uri="{FF2B5EF4-FFF2-40B4-BE49-F238E27FC236}">
                  <a16:creationId xmlns:a16="http://schemas.microsoft.com/office/drawing/2014/main" id="{334F3DCE-BA94-D74B-8099-BC2949F3DB37}"/>
                </a:ext>
              </a:extLst>
            </p:cNvPr>
            <p:cNvSpPr/>
            <p:nvPr/>
          </p:nvSpPr>
          <p:spPr>
            <a:xfrm>
              <a:off x="9139320" y="2440800"/>
              <a:ext cx="194400" cy="201240"/>
            </a:xfrm>
            <a:custGeom>
              <a:avLst/>
              <a:gdLst/>
              <a:ahLst/>
              <a:cxnLst>
                <a:cxn ang="3cd4">
                  <a:pos x="hc" y="t"/>
                </a:cxn>
                <a:cxn ang="cd2">
                  <a:pos x="l" y="vc"/>
                </a:cxn>
                <a:cxn ang="cd4">
                  <a:pos x="hc" y="b"/>
                </a:cxn>
                <a:cxn ang="0">
                  <a:pos x="r" y="vc"/>
                </a:cxn>
              </a:cxnLst>
              <a:rect l="l" t="t" r="r" b="b"/>
              <a:pathLst>
                <a:path w="541" h="560">
                  <a:moveTo>
                    <a:pt x="394" y="78"/>
                  </a:moveTo>
                  <a:cubicBezTo>
                    <a:pt x="372" y="34"/>
                    <a:pt x="337" y="0"/>
                    <a:pt x="284" y="0"/>
                  </a:cubicBezTo>
                  <a:cubicBezTo>
                    <a:pt x="147" y="0"/>
                    <a:pt x="0" y="182"/>
                    <a:pt x="0" y="361"/>
                  </a:cubicBezTo>
                  <a:cubicBezTo>
                    <a:pt x="0" y="479"/>
                    <a:pt x="64" y="560"/>
                    <a:pt x="158" y="560"/>
                  </a:cubicBezTo>
                  <a:cubicBezTo>
                    <a:pt x="182" y="560"/>
                    <a:pt x="241" y="554"/>
                    <a:pt x="311" y="468"/>
                  </a:cubicBezTo>
                  <a:cubicBezTo>
                    <a:pt x="321" y="518"/>
                    <a:pt x="361" y="560"/>
                    <a:pt x="418" y="560"/>
                  </a:cubicBezTo>
                  <a:cubicBezTo>
                    <a:pt x="461" y="560"/>
                    <a:pt x="487" y="532"/>
                    <a:pt x="506" y="493"/>
                  </a:cubicBezTo>
                  <a:cubicBezTo>
                    <a:pt x="525" y="448"/>
                    <a:pt x="541" y="372"/>
                    <a:pt x="541" y="370"/>
                  </a:cubicBezTo>
                  <a:cubicBezTo>
                    <a:pt x="541" y="358"/>
                    <a:pt x="530" y="358"/>
                    <a:pt x="528" y="358"/>
                  </a:cubicBezTo>
                  <a:cubicBezTo>
                    <a:pt x="517" y="358"/>
                    <a:pt x="514" y="361"/>
                    <a:pt x="511" y="381"/>
                  </a:cubicBezTo>
                  <a:cubicBezTo>
                    <a:pt x="490" y="459"/>
                    <a:pt x="469" y="532"/>
                    <a:pt x="420" y="532"/>
                  </a:cubicBezTo>
                  <a:cubicBezTo>
                    <a:pt x="388" y="532"/>
                    <a:pt x="386" y="501"/>
                    <a:pt x="386" y="476"/>
                  </a:cubicBezTo>
                  <a:cubicBezTo>
                    <a:pt x="386" y="448"/>
                    <a:pt x="388" y="440"/>
                    <a:pt x="402" y="384"/>
                  </a:cubicBezTo>
                  <a:cubicBezTo>
                    <a:pt x="415" y="333"/>
                    <a:pt x="415" y="319"/>
                    <a:pt x="426" y="274"/>
                  </a:cubicBezTo>
                  <a:lnTo>
                    <a:pt x="469" y="101"/>
                  </a:lnTo>
                  <a:cubicBezTo>
                    <a:pt x="477" y="64"/>
                    <a:pt x="477" y="64"/>
                    <a:pt x="477" y="59"/>
                  </a:cubicBezTo>
                  <a:cubicBezTo>
                    <a:pt x="477" y="36"/>
                    <a:pt x="463" y="25"/>
                    <a:pt x="444" y="25"/>
                  </a:cubicBezTo>
                  <a:cubicBezTo>
                    <a:pt x="415" y="25"/>
                    <a:pt x="396" y="53"/>
                    <a:pt x="394" y="78"/>
                  </a:cubicBezTo>
                  <a:close/>
                  <a:moveTo>
                    <a:pt x="316" y="400"/>
                  </a:moveTo>
                  <a:cubicBezTo>
                    <a:pt x="311" y="423"/>
                    <a:pt x="311" y="423"/>
                    <a:pt x="295" y="445"/>
                  </a:cubicBezTo>
                  <a:cubicBezTo>
                    <a:pt x="241" y="512"/>
                    <a:pt x="193" y="532"/>
                    <a:pt x="161" y="532"/>
                  </a:cubicBezTo>
                  <a:cubicBezTo>
                    <a:pt x="102" y="532"/>
                    <a:pt x="83" y="465"/>
                    <a:pt x="83" y="417"/>
                  </a:cubicBezTo>
                  <a:cubicBezTo>
                    <a:pt x="83" y="356"/>
                    <a:pt x="120" y="202"/>
                    <a:pt x="150" y="146"/>
                  </a:cubicBezTo>
                  <a:cubicBezTo>
                    <a:pt x="185" y="73"/>
                    <a:pt x="238" y="28"/>
                    <a:pt x="287" y="28"/>
                  </a:cubicBezTo>
                  <a:cubicBezTo>
                    <a:pt x="364" y="28"/>
                    <a:pt x="380" y="129"/>
                    <a:pt x="380" y="137"/>
                  </a:cubicBezTo>
                  <a:cubicBezTo>
                    <a:pt x="380" y="143"/>
                    <a:pt x="378" y="151"/>
                    <a:pt x="375" y="15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6" name="Freeform 45">
              <a:extLst>
                <a:ext uri="{FF2B5EF4-FFF2-40B4-BE49-F238E27FC236}">
                  <a16:creationId xmlns:a16="http://schemas.microsoft.com/office/drawing/2014/main" id="{D15DDF95-CD48-6D4D-9741-D72A497810C4}"/>
                </a:ext>
              </a:extLst>
            </p:cNvPr>
            <p:cNvSpPr/>
            <p:nvPr/>
          </p:nvSpPr>
          <p:spPr>
            <a:xfrm>
              <a:off x="9369720" y="2304720"/>
              <a:ext cx="99000" cy="443159"/>
            </a:xfrm>
            <a:custGeom>
              <a:avLst/>
              <a:gdLst/>
              <a:ahLst/>
              <a:cxnLst>
                <a:cxn ang="3cd4">
                  <a:pos x="hc" y="t"/>
                </a:cxn>
                <a:cxn ang="cd2">
                  <a:pos x="l" y="vc"/>
                </a:cxn>
                <a:cxn ang="cd4">
                  <a:pos x="hc" y="b"/>
                </a:cxn>
                <a:cxn ang="0">
                  <a:pos x="r" y="vc"/>
                </a:cxn>
              </a:cxnLst>
              <a:rect l="l" t="t" r="r" b="b"/>
              <a:pathLst>
                <a:path w="276" h="1232">
                  <a:moveTo>
                    <a:pt x="276" y="616"/>
                  </a:moveTo>
                  <a:cubicBezTo>
                    <a:pt x="276" y="521"/>
                    <a:pt x="262" y="372"/>
                    <a:pt x="198" y="232"/>
                  </a:cubicBezTo>
                  <a:cubicBezTo>
                    <a:pt x="126" y="81"/>
                    <a:pt x="24" y="0"/>
                    <a:pt x="11" y="0"/>
                  </a:cubicBezTo>
                  <a:cubicBezTo>
                    <a:pt x="5" y="0"/>
                    <a:pt x="0" y="6"/>
                    <a:pt x="0" y="11"/>
                  </a:cubicBezTo>
                  <a:cubicBezTo>
                    <a:pt x="0" y="17"/>
                    <a:pt x="0" y="20"/>
                    <a:pt x="21" y="42"/>
                  </a:cubicBezTo>
                  <a:cubicBezTo>
                    <a:pt x="139" y="162"/>
                    <a:pt x="206" y="358"/>
                    <a:pt x="206" y="616"/>
                  </a:cubicBezTo>
                  <a:cubicBezTo>
                    <a:pt x="206" y="826"/>
                    <a:pt x="163" y="1044"/>
                    <a:pt x="16" y="1198"/>
                  </a:cubicBezTo>
                  <a:cubicBezTo>
                    <a:pt x="0" y="1215"/>
                    <a:pt x="0" y="1218"/>
                    <a:pt x="0" y="1221"/>
                  </a:cubicBezTo>
                  <a:cubicBezTo>
                    <a:pt x="0" y="1229"/>
                    <a:pt x="5" y="1232"/>
                    <a:pt x="11" y="1232"/>
                  </a:cubicBezTo>
                  <a:cubicBezTo>
                    <a:pt x="24" y="1232"/>
                    <a:pt x="131" y="1148"/>
                    <a:pt x="201" y="991"/>
                  </a:cubicBezTo>
                  <a:cubicBezTo>
                    <a:pt x="262" y="857"/>
                    <a:pt x="276" y="720"/>
                    <a:pt x="276" y="6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7" name="Freeform 46">
              <a:extLst>
                <a:ext uri="{FF2B5EF4-FFF2-40B4-BE49-F238E27FC236}">
                  <a16:creationId xmlns:a16="http://schemas.microsoft.com/office/drawing/2014/main" id="{8C99F6CF-2C1D-8D43-A435-E6950790240F}"/>
                </a:ext>
              </a:extLst>
            </p:cNvPr>
            <p:cNvSpPr/>
            <p:nvPr/>
          </p:nvSpPr>
          <p:spPr>
            <a:xfrm>
              <a:off x="9524880" y="2127240"/>
              <a:ext cx="161640" cy="797040"/>
            </a:xfrm>
            <a:custGeom>
              <a:avLst/>
              <a:gdLst/>
              <a:ahLst/>
              <a:cxnLst>
                <a:cxn ang="3cd4">
                  <a:pos x="hc" y="t"/>
                </a:cxn>
                <a:cxn ang="cd2">
                  <a:pos x="l" y="vc"/>
                </a:cxn>
                <a:cxn ang="cd4">
                  <a:pos x="hc" y="b"/>
                </a:cxn>
                <a:cxn ang="0">
                  <a:pos x="r" y="vc"/>
                </a:cxn>
              </a:cxnLst>
              <a:rect l="l" t="t" r="r" b="b"/>
              <a:pathLst>
                <a:path w="450" h="2215">
                  <a:moveTo>
                    <a:pt x="450" y="1106"/>
                  </a:moveTo>
                  <a:cubicBezTo>
                    <a:pt x="450" y="753"/>
                    <a:pt x="370" y="378"/>
                    <a:pt x="137" y="101"/>
                  </a:cubicBezTo>
                  <a:cubicBezTo>
                    <a:pt x="120" y="81"/>
                    <a:pt x="78" y="34"/>
                    <a:pt x="48" y="8"/>
                  </a:cubicBezTo>
                  <a:cubicBezTo>
                    <a:pt x="40" y="0"/>
                    <a:pt x="37" y="0"/>
                    <a:pt x="21" y="0"/>
                  </a:cubicBezTo>
                  <a:cubicBezTo>
                    <a:pt x="11" y="0"/>
                    <a:pt x="0" y="0"/>
                    <a:pt x="0" y="11"/>
                  </a:cubicBezTo>
                  <a:cubicBezTo>
                    <a:pt x="0" y="17"/>
                    <a:pt x="5" y="22"/>
                    <a:pt x="8" y="25"/>
                  </a:cubicBezTo>
                  <a:cubicBezTo>
                    <a:pt x="48" y="67"/>
                    <a:pt x="112" y="134"/>
                    <a:pt x="185" y="272"/>
                  </a:cubicBezTo>
                  <a:cubicBezTo>
                    <a:pt x="313" y="507"/>
                    <a:pt x="359" y="812"/>
                    <a:pt x="359" y="1106"/>
                  </a:cubicBezTo>
                  <a:cubicBezTo>
                    <a:pt x="359" y="1641"/>
                    <a:pt x="217" y="1968"/>
                    <a:pt x="5" y="2192"/>
                  </a:cubicBezTo>
                  <a:cubicBezTo>
                    <a:pt x="3" y="2195"/>
                    <a:pt x="0" y="2201"/>
                    <a:pt x="0" y="2203"/>
                  </a:cubicBezTo>
                  <a:cubicBezTo>
                    <a:pt x="0" y="2215"/>
                    <a:pt x="11" y="2215"/>
                    <a:pt x="21" y="2215"/>
                  </a:cubicBezTo>
                  <a:cubicBezTo>
                    <a:pt x="37" y="2215"/>
                    <a:pt x="40" y="2215"/>
                    <a:pt x="51" y="2206"/>
                  </a:cubicBezTo>
                  <a:cubicBezTo>
                    <a:pt x="163" y="2105"/>
                    <a:pt x="289" y="1935"/>
                    <a:pt x="372" y="1674"/>
                  </a:cubicBezTo>
                  <a:cubicBezTo>
                    <a:pt x="423" y="1506"/>
                    <a:pt x="450" y="1305"/>
                    <a:pt x="450" y="110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8" name="Freeform 47">
              <a:extLst>
                <a:ext uri="{FF2B5EF4-FFF2-40B4-BE49-F238E27FC236}">
                  <a16:creationId xmlns:a16="http://schemas.microsoft.com/office/drawing/2014/main" id="{915BF7E5-75FE-324B-8D20-6201484E8B44}"/>
                </a:ext>
              </a:extLst>
            </p:cNvPr>
            <p:cNvSpPr/>
            <p:nvPr/>
          </p:nvSpPr>
          <p:spPr>
            <a:xfrm>
              <a:off x="9793800" y="2030400"/>
              <a:ext cx="131760" cy="206280"/>
            </a:xfrm>
            <a:custGeom>
              <a:avLst/>
              <a:gdLst/>
              <a:ahLst/>
              <a:cxnLst>
                <a:cxn ang="3cd4">
                  <a:pos x="hc" y="t"/>
                </a:cxn>
                <a:cxn ang="cd2">
                  <a:pos x="l" y="vc"/>
                </a:cxn>
                <a:cxn ang="cd4">
                  <a:pos x="hc" y="b"/>
                </a:cxn>
                <a:cxn ang="0">
                  <a:pos x="r" y="vc"/>
                </a:cxn>
              </a:cxnLst>
              <a:rect l="l" t="t" r="r" b="b"/>
              <a:pathLst>
                <a:path w="367" h="574">
                  <a:moveTo>
                    <a:pt x="367" y="417"/>
                  </a:moveTo>
                  <a:lnTo>
                    <a:pt x="337" y="417"/>
                  </a:lnTo>
                  <a:cubicBezTo>
                    <a:pt x="335" y="437"/>
                    <a:pt x="327" y="487"/>
                    <a:pt x="316" y="496"/>
                  </a:cubicBezTo>
                  <a:cubicBezTo>
                    <a:pt x="311" y="501"/>
                    <a:pt x="246" y="501"/>
                    <a:pt x="236" y="501"/>
                  </a:cubicBezTo>
                  <a:lnTo>
                    <a:pt x="83" y="501"/>
                  </a:lnTo>
                  <a:cubicBezTo>
                    <a:pt x="169" y="420"/>
                    <a:pt x="198" y="398"/>
                    <a:pt x="249" y="356"/>
                  </a:cubicBezTo>
                  <a:cubicBezTo>
                    <a:pt x="311" y="305"/>
                    <a:pt x="367" y="252"/>
                    <a:pt x="367" y="168"/>
                  </a:cubicBezTo>
                  <a:cubicBezTo>
                    <a:pt x="367" y="64"/>
                    <a:pt x="278" y="0"/>
                    <a:pt x="171" y="0"/>
                  </a:cubicBezTo>
                  <a:cubicBezTo>
                    <a:pt x="70" y="0"/>
                    <a:pt x="0" y="76"/>
                    <a:pt x="0" y="154"/>
                  </a:cubicBezTo>
                  <a:cubicBezTo>
                    <a:pt x="0" y="199"/>
                    <a:pt x="35" y="204"/>
                    <a:pt x="43" y="204"/>
                  </a:cubicBezTo>
                  <a:cubicBezTo>
                    <a:pt x="64" y="204"/>
                    <a:pt x="88" y="188"/>
                    <a:pt x="88" y="157"/>
                  </a:cubicBezTo>
                  <a:cubicBezTo>
                    <a:pt x="88" y="143"/>
                    <a:pt x="83" y="112"/>
                    <a:pt x="40" y="112"/>
                  </a:cubicBezTo>
                  <a:cubicBezTo>
                    <a:pt x="64" y="50"/>
                    <a:pt x="120" y="31"/>
                    <a:pt x="161" y="31"/>
                  </a:cubicBezTo>
                  <a:cubicBezTo>
                    <a:pt x="244" y="31"/>
                    <a:pt x="287" y="98"/>
                    <a:pt x="287" y="168"/>
                  </a:cubicBezTo>
                  <a:cubicBezTo>
                    <a:pt x="287" y="244"/>
                    <a:pt x="236" y="302"/>
                    <a:pt x="209" y="336"/>
                  </a:cubicBezTo>
                  <a:lnTo>
                    <a:pt x="8" y="540"/>
                  </a:lnTo>
                  <a:cubicBezTo>
                    <a:pt x="0" y="549"/>
                    <a:pt x="0" y="552"/>
                    <a:pt x="0" y="574"/>
                  </a:cubicBezTo>
                  <a:lnTo>
                    <a:pt x="343" y="574"/>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49" name="Freeform 48">
            <a:extLst>
              <a:ext uri="{FF2B5EF4-FFF2-40B4-BE49-F238E27FC236}">
                <a16:creationId xmlns:a16="http://schemas.microsoft.com/office/drawing/2014/main" id="{48B4D087-59E1-924F-B40E-AA3A9A874DFF}"/>
              </a:ext>
            </a:extLst>
          </p:cNvPr>
          <p:cNvSpPr/>
          <p:nvPr/>
        </p:nvSpPr>
        <p:spPr>
          <a:xfrm>
            <a:off x="3680975" y="2578849"/>
            <a:ext cx="3736080" cy="1097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36720">
            <a:solidFill>
              <a:srgbClr val="3465A4"/>
            </a:solidFill>
            <a:custDash>
              <a:ds d="197000" sp="197000"/>
            </a:custDash>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1" name="TextBox 50">
            <a:extLst>
              <a:ext uri="{FF2B5EF4-FFF2-40B4-BE49-F238E27FC236}">
                <a16:creationId xmlns:a16="http://schemas.microsoft.com/office/drawing/2014/main" id="{A8DDD9AE-A1D0-2D4B-8A2D-D216AB0B39B5}"/>
              </a:ext>
            </a:extLst>
          </p:cNvPr>
          <p:cNvSpPr txBox="1"/>
          <p:nvPr/>
        </p:nvSpPr>
        <p:spPr>
          <a:xfrm>
            <a:off x="741935" y="4316209"/>
            <a:ext cx="720036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We’re going to optimize this loss function using the following gradient:</a:t>
            </a:r>
          </a:p>
        </p:txBody>
      </p:sp>
      <p:grpSp>
        <p:nvGrpSpPr>
          <p:cNvPr id="52" name="Group 51" descr="20§display§\nabla_w L(s,a,s';w) \approx -\left(&#10;r + \gamma \max_{a'} Q_w(s',a') - Q_w(s,a)&#10;\right) \nabla_w Q_w(s,a)§svg§600§FALSE" title="TexMaths">
            <a:extLst>
              <a:ext uri="{FF2B5EF4-FFF2-40B4-BE49-F238E27FC236}">
                <a16:creationId xmlns:a16="http://schemas.microsoft.com/office/drawing/2014/main" id="{725BB87A-F72A-B747-8B19-A2129FB31E23}"/>
              </a:ext>
            </a:extLst>
          </p:cNvPr>
          <p:cNvGrpSpPr/>
          <p:nvPr/>
        </p:nvGrpSpPr>
        <p:grpSpPr>
          <a:xfrm>
            <a:off x="346655" y="5011729"/>
            <a:ext cx="9194760" cy="570600"/>
            <a:chOff x="427680" y="4444560"/>
            <a:chExt cx="9194760" cy="570600"/>
          </a:xfrm>
        </p:grpSpPr>
        <p:sp>
          <p:nvSpPr>
            <p:cNvPr id="53" name="Freeform 52">
              <a:extLst>
                <a:ext uri="{FF2B5EF4-FFF2-40B4-BE49-F238E27FC236}">
                  <a16:creationId xmlns:a16="http://schemas.microsoft.com/office/drawing/2014/main" id="{59C650D9-6491-E444-9188-AE80723D34DD}"/>
                </a:ext>
              </a:extLst>
            </p:cNvPr>
            <p:cNvSpPr/>
            <p:nvPr/>
          </p:nvSpPr>
          <p:spPr>
            <a:xfrm>
              <a:off x="427680" y="4444560"/>
              <a:ext cx="9194760" cy="567720"/>
            </a:xfrm>
            <a:custGeom>
              <a:avLst/>
              <a:gdLst/>
              <a:ahLst/>
              <a:cxnLst>
                <a:cxn ang="3cd4">
                  <a:pos x="hc" y="t"/>
                </a:cxn>
                <a:cxn ang="cd2">
                  <a:pos x="l" y="vc"/>
                </a:cxn>
                <a:cxn ang="cd4">
                  <a:pos x="hc" y="b"/>
                </a:cxn>
                <a:cxn ang="0">
                  <a:pos x="r" y="vc"/>
                </a:cxn>
              </a:cxnLst>
              <a:rect l="l" t="t" r="r" b="b"/>
              <a:pathLst>
                <a:path w="25542" h="1578">
                  <a:moveTo>
                    <a:pt x="12770" y="1578"/>
                  </a:moveTo>
                  <a:lnTo>
                    <a:pt x="0" y="1578"/>
                  </a:lnTo>
                  <a:lnTo>
                    <a:pt x="0" y="0"/>
                  </a:lnTo>
                  <a:lnTo>
                    <a:pt x="25542" y="0"/>
                  </a:lnTo>
                  <a:lnTo>
                    <a:pt x="25542" y="1578"/>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4" name="Freeform 53">
              <a:extLst>
                <a:ext uri="{FF2B5EF4-FFF2-40B4-BE49-F238E27FC236}">
                  <a16:creationId xmlns:a16="http://schemas.microsoft.com/office/drawing/2014/main" id="{01741183-CF1D-354C-8F40-992D9382210E}"/>
                </a:ext>
              </a:extLst>
            </p:cNvPr>
            <p:cNvSpPr/>
            <p:nvPr/>
          </p:nvSpPr>
          <p:spPr>
            <a:xfrm>
              <a:off x="442800" y="4592160"/>
              <a:ext cx="233640" cy="227160"/>
            </a:xfrm>
            <a:custGeom>
              <a:avLst/>
              <a:gdLst/>
              <a:ahLst/>
              <a:cxnLst>
                <a:cxn ang="3cd4">
                  <a:pos x="hc" y="t"/>
                </a:cxn>
                <a:cxn ang="cd2">
                  <a:pos x="l" y="vc"/>
                </a:cxn>
                <a:cxn ang="cd4">
                  <a:pos x="hc" y="b"/>
                </a:cxn>
                <a:cxn ang="0">
                  <a:pos x="r" y="vc"/>
                </a:cxn>
              </a:cxnLst>
              <a:rect l="l" t="t" r="r" b="b"/>
              <a:pathLst>
                <a:path w="650" h="632">
                  <a:moveTo>
                    <a:pt x="646" y="20"/>
                  </a:moveTo>
                  <a:cubicBezTo>
                    <a:pt x="648" y="16"/>
                    <a:pt x="650" y="10"/>
                    <a:pt x="650" y="8"/>
                  </a:cubicBezTo>
                  <a:cubicBezTo>
                    <a:pt x="650" y="0"/>
                    <a:pt x="650" y="0"/>
                    <a:pt x="630" y="0"/>
                  </a:cubicBezTo>
                  <a:lnTo>
                    <a:pt x="22" y="0"/>
                  </a:lnTo>
                  <a:cubicBezTo>
                    <a:pt x="0" y="0"/>
                    <a:pt x="0" y="0"/>
                    <a:pt x="0" y="8"/>
                  </a:cubicBezTo>
                  <a:cubicBezTo>
                    <a:pt x="0" y="10"/>
                    <a:pt x="2" y="16"/>
                    <a:pt x="4" y="20"/>
                  </a:cubicBezTo>
                  <a:lnTo>
                    <a:pt x="302" y="614"/>
                  </a:lnTo>
                  <a:cubicBezTo>
                    <a:pt x="308" y="626"/>
                    <a:pt x="310" y="632"/>
                    <a:pt x="326" y="632"/>
                  </a:cubicBezTo>
                  <a:cubicBezTo>
                    <a:pt x="340" y="632"/>
                    <a:pt x="342" y="626"/>
                    <a:pt x="350" y="614"/>
                  </a:cubicBezTo>
                  <a:close/>
                  <a:moveTo>
                    <a:pt x="110" y="64"/>
                  </a:moveTo>
                  <a:lnTo>
                    <a:pt x="594" y="64"/>
                  </a:lnTo>
                  <a:lnTo>
                    <a:pt x="352" y="548"/>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5" name="Freeform 54">
              <a:extLst>
                <a:ext uri="{FF2B5EF4-FFF2-40B4-BE49-F238E27FC236}">
                  <a16:creationId xmlns:a16="http://schemas.microsoft.com/office/drawing/2014/main" id="{509DEDD2-F46F-A740-9466-AE3D4BBC368E}"/>
                </a:ext>
              </a:extLst>
            </p:cNvPr>
            <p:cNvSpPr/>
            <p:nvPr/>
          </p:nvSpPr>
          <p:spPr>
            <a:xfrm>
              <a:off x="700560" y="4757760"/>
              <a:ext cx="162360" cy="100440"/>
            </a:xfrm>
            <a:custGeom>
              <a:avLst/>
              <a:gdLst/>
              <a:ahLst/>
              <a:cxnLst>
                <a:cxn ang="3cd4">
                  <a:pos x="hc" y="t"/>
                </a:cxn>
                <a:cxn ang="cd2">
                  <a:pos x="l" y="vc"/>
                </a:cxn>
                <a:cxn ang="cd4">
                  <a:pos x="hc" y="b"/>
                </a:cxn>
                <a:cxn ang="0">
                  <a:pos x="r" y="vc"/>
                </a:cxn>
              </a:cxnLst>
              <a:rect l="l" t="t" r="r" b="b"/>
              <a:pathLst>
                <a:path w="452" h="280">
                  <a:moveTo>
                    <a:pt x="296" y="76"/>
                  </a:moveTo>
                  <a:cubicBezTo>
                    <a:pt x="300" y="60"/>
                    <a:pt x="308" y="30"/>
                    <a:pt x="308" y="26"/>
                  </a:cubicBezTo>
                  <a:cubicBezTo>
                    <a:pt x="308" y="14"/>
                    <a:pt x="298" y="6"/>
                    <a:pt x="288" y="6"/>
                  </a:cubicBezTo>
                  <a:cubicBezTo>
                    <a:pt x="276" y="6"/>
                    <a:pt x="264" y="14"/>
                    <a:pt x="260" y="24"/>
                  </a:cubicBezTo>
                  <a:cubicBezTo>
                    <a:pt x="258" y="30"/>
                    <a:pt x="252" y="56"/>
                    <a:pt x="248" y="72"/>
                  </a:cubicBezTo>
                  <a:cubicBezTo>
                    <a:pt x="240" y="106"/>
                    <a:pt x="240" y="108"/>
                    <a:pt x="230" y="142"/>
                  </a:cubicBezTo>
                  <a:cubicBezTo>
                    <a:pt x="222" y="176"/>
                    <a:pt x="222" y="182"/>
                    <a:pt x="220" y="200"/>
                  </a:cubicBezTo>
                  <a:cubicBezTo>
                    <a:pt x="224" y="212"/>
                    <a:pt x="218" y="224"/>
                    <a:pt x="204" y="242"/>
                  </a:cubicBezTo>
                  <a:cubicBezTo>
                    <a:pt x="196" y="252"/>
                    <a:pt x="182" y="262"/>
                    <a:pt x="162" y="262"/>
                  </a:cubicBezTo>
                  <a:cubicBezTo>
                    <a:pt x="138" y="262"/>
                    <a:pt x="106" y="254"/>
                    <a:pt x="106" y="206"/>
                  </a:cubicBezTo>
                  <a:cubicBezTo>
                    <a:pt x="106" y="174"/>
                    <a:pt x="124" y="128"/>
                    <a:pt x="136" y="96"/>
                  </a:cubicBezTo>
                  <a:cubicBezTo>
                    <a:pt x="146" y="70"/>
                    <a:pt x="148" y="64"/>
                    <a:pt x="148" y="54"/>
                  </a:cubicBezTo>
                  <a:cubicBezTo>
                    <a:pt x="148" y="24"/>
                    <a:pt x="124" y="0"/>
                    <a:pt x="90" y="0"/>
                  </a:cubicBezTo>
                  <a:cubicBezTo>
                    <a:pt x="28" y="0"/>
                    <a:pt x="0" y="84"/>
                    <a:pt x="0" y="96"/>
                  </a:cubicBezTo>
                  <a:cubicBezTo>
                    <a:pt x="0" y="104"/>
                    <a:pt x="8" y="104"/>
                    <a:pt x="10" y="104"/>
                  </a:cubicBezTo>
                  <a:cubicBezTo>
                    <a:pt x="20" y="104"/>
                    <a:pt x="20" y="100"/>
                    <a:pt x="22" y="94"/>
                  </a:cubicBezTo>
                  <a:cubicBezTo>
                    <a:pt x="38" y="42"/>
                    <a:pt x="64" y="18"/>
                    <a:pt x="88" y="18"/>
                  </a:cubicBezTo>
                  <a:cubicBezTo>
                    <a:pt x="98" y="18"/>
                    <a:pt x="104" y="24"/>
                    <a:pt x="104" y="40"/>
                  </a:cubicBezTo>
                  <a:cubicBezTo>
                    <a:pt x="104" y="54"/>
                    <a:pt x="98" y="68"/>
                    <a:pt x="96" y="76"/>
                  </a:cubicBezTo>
                  <a:cubicBezTo>
                    <a:pt x="60" y="166"/>
                    <a:pt x="60" y="178"/>
                    <a:pt x="60" y="198"/>
                  </a:cubicBezTo>
                  <a:cubicBezTo>
                    <a:pt x="60" y="270"/>
                    <a:pt x="126" y="280"/>
                    <a:pt x="160" y="280"/>
                  </a:cubicBezTo>
                  <a:cubicBezTo>
                    <a:pt x="172" y="280"/>
                    <a:pt x="202" y="280"/>
                    <a:pt x="230" y="238"/>
                  </a:cubicBezTo>
                  <a:cubicBezTo>
                    <a:pt x="244" y="266"/>
                    <a:pt x="278" y="280"/>
                    <a:pt x="316" y="280"/>
                  </a:cubicBezTo>
                  <a:cubicBezTo>
                    <a:pt x="370" y="280"/>
                    <a:pt x="398" y="232"/>
                    <a:pt x="410" y="206"/>
                  </a:cubicBezTo>
                  <a:cubicBezTo>
                    <a:pt x="436" y="154"/>
                    <a:pt x="452" y="78"/>
                    <a:pt x="452" y="48"/>
                  </a:cubicBezTo>
                  <a:cubicBezTo>
                    <a:pt x="452" y="2"/>
                    <a:pt x="426" y="0"/>
                    <a:pt x="422" y="0"/>
                  </a:cubicBezTo>
                  <a:cubicBezTo>
                    <a:pt x="406" y="0"/>
                    <a:pt x="388" y="16"/>
                    <a:pt x="388" y="32"/>
                  </a:cubicBezTo>
                  <a:cubicBezTo>
                    <a:pt x="388" y="44"/>
                    <a:pt x="394" y="48"/>
                    <a:pt x="400" y="52"/>
                  </a:cubicBezTo>
                  <a:cubicBezTo>
                    <a:pt x="414" y="64"/>
                    <a:pt x="422" y="82"/>
                    <a:pt x="422" y="102"/>
                  </a:cubicBezTo>
                  <a:cubicBezTo>
                    <a:pt x="422" y="110"/>
                    <a:pt x="396" y="262"/>
                    <a:pt x="318" y="262"/>
                  </a:cubicBezTo>
                  <a:cubicBezTo>
                    <a:pt x="268" y="262"/>
                    <a:pt x="268" y="218"/>
                    <a:pt x="268" y="208"/>
                  </a:cubicBezTo>
                  <a:cubicBezTo>
                    <a:pt x="268" y="190"/>
                    <a:pt x="270" y="180"/>
                    <a:pt x="278" y="14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6" name="Freeform 55">
              <a:extLst>
                <a:ext uri="{FF2B5EF4-FFF2-40B4-BE49-F238E27FC236}">
                  <a16:creationId xmlns:a16="http://schemas.microsoft.com/office/drawing/2014/main" id="{A500ED7C-F1AA-B247-AA92-73158238FC4C}"/>
                </a:ext>
              </a:extLst>
            </p:cNvPr>
            <p:cNvSpPr/>
            <p:nvPr/>
          </p:nvSpPr>
          <p:spPr>
            <a:xfrm>
              <a:off x="907200" y="4592160"/>
              <a:ext cx="191160" cy="216360"/>
            </a:xfrm>
            <a:custGeom>
              <a:avLst/>
              <a:gdLst/>
              <a:ahLst/>
              <a:cxnLst>
                <a:cxn ang="3cd4">
                  <a:pos x="hc" y="t"/>
                </a:cxn>
                <a:cxn ang="cd2">
                  <a:pos x="l" y="vc"/>
                </a:cxn>
                <a:cxn ang="cd4">
                  <a:pos x="hc" y="b"/>
                </a:cxn>
                <a:cxn ang="0">
                  <a:pos x="r" y="vc"/>
                </a:cxn>
              </a:cxnLst>
              <a:rect l="l" t="t" r="r" b="b"/>
              <a:pathLst>
                <a:path w="532" h="602">
                  <a:moveTo>
                    <a:pt x="296" y="68"/>
                  </a:moveTo>
                  <a:cubicBezTo>
                    <a:pt x="304" y="38"/>
                    <a:pt x="306" y="28"/>
                    <a:pt x="388" y="28"/>
                  </a:cubicBezTo>
                  <a:cubicBezTo>
                    <a:pt x="416" y="28"/>
                    <a:pt x="422" y="28"/>
                    <a:pt x="422" y="10"/>
                  </a:cubicBezTo>
                  <a:cubicBezTo>
                    <a:pt x="422" y="0"/>
                    <a:pt x="412" y="0"/>
                    <a:pt x="408" y="0"/>
                  </a:cubicBezTo>
                  <a:cubicBezTo>
                    <a:pt x="380" y="0"/>
                    <a:pt x="306" y="2"/>
                    <a:pt x="278" y="2"/>
                  </a:cubicBezTo>
                  <a:cubicBezTo>
                    <a:pt x="252" y="2"/>
                    <a:pt x="186" y="0"/>
                    <a:pt x="160" y="0"/>
                  </a:cubicBezTo>
                  <a:cubicBezTo>
                    <a:pt x="154" y="0"/>
                    <a:pt x="144" y="0"/>
                    <a:pt x="144" y="18"/>
                  </a:cubicBezTo>
                  <a:cubicBezTo>
                    <a:pt x="144" y="28"/>
                    <a:pt x="152" y="28"/>
                    <a:pt x="168" y="28"/>
                  </a:cubicBezTo>
                  <a:cubicBezTo>
                    <a:pt x="170" y="28"/>
                    <a:pt x="186" y="28"/>
                    <a:pt x="202" y="30"/>
                  </a:cubicBezTo>
                  <a:cubicBezTo>
                    <a:pt x="218" y="30"/>
                    <a:pt x="226" y="32"/>
                    <a:pt x="226" y="44"/>
                  </a:cubicBezTo>
                  <a:cubicBezTo>
                    <a:pt x="226" y="46"/>
                    <a:pt x="224" y="50"/>
                    <a:pt x="222" y="60"/>
                  </a:cubicBezTo>
                  <a:lnTo>
                    <a:pt x="104" y="534"/>
                  </a:lnTo>
                  <a:cubicBezTo>
                    <a:pt x="96" y="568"/>
                    <a:pt x="94" y="574"/>
                    <a:pt x="24" y="574"/>
                  </a:cubicBezTo>
                  <a:cubicBezTo>
                    <a:pt x="8" y="574"/>
                    <a:pt x="0" y="574"/>
                    <a:pt x="0" y="592"/>
                  </a:cubicBezTo>
                  <a:cubicBezTo>
                    <a:pt x="0" y="602"/>
                    <a:pt x="8" y="602"/>
                    <a:pt x="24" y="602"/>
                  </a:cubicBezTo>
                  <a:lnTo>
                    <a:pt x="432" y="602"/>
                  </a:lnTo>
                  <a:cubicBezTo>
                    <a:pt x="454" y="602"/>
                    <a:pt x="454" y="602"/>
                    <a:pt x="460" y="588"/>
                  </a:cubicBezTo>
                  <a:lnTo>
                    <a:pt x="530" y="396"/>
                  </a:lnTo>
                  <a:cubicBezTo>
                    <a:pt x="532" y="388"/>
                    <a:pt x="532" y="386"/>
                    <a:pt x="532" y="384"/>
                  </a:cubicBezTo>
                  <a:cubicBezTo>
                    <a:pt x="532" y="380"/>
                    <a:pt x="530" y="374"/>
                    <a:pt x="522" y="374"/>
                  </a:cubicBezTo>
                  <a:cubicBezTo>
                    <a:pt x="514" y="374"/>
                    <a:pt x="514" y="380"/>
                    <a:pt x="508" y="394"/>
                  </a:cubicBezTo>
                  <a:cubicBezTo>
                    <a:pt x="478" y="474"/>
                    <a:pt x="438" y="574"/>
                    <a:pt x="286" y="574"/>
                  </a:cubicBezTo>
                  <a:lnTo>
                    <a:pt x="202" y="574"/>
                  </a:lnTo>
                  <a:cubicBezTo>
                    <a:pt x="190" y="574"/>
                    <a:pt x="188" y="574"/>
                    <a:pt x="184" y="574"/>
                  </a:cubicBezTo>
                  <a:cubicBezTo>
                    <a:pt x="174" y="574"/>
                    <a:pt x="172" y="572"/>
                    <a:pt x="172" y="566"/>
                  </a:cubicBezTo>
                  <a:cubicBezTo>
                    <a:pt x="172" y="562"/>
                    <a:pt x="172" y="560"/>
                    <a:pt x="176" y="54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7" name="Freeform 56">
              <a:extLst>
                <a:ext uri="{FF2B5EF4-FFF2-40B4-BE49-F238E27FC236}">
                  <a16:creationId xmlns:a16="http://schemas.microsoft.com/office/drawing/2014/main" id="{2683AE20-81D3-3848-9605-329EFD51DF88}"/>
                </a:ext>
              </a:extLst>
            </p:cNvPr>
            <p:cNvSpPr/>
            <p:nvPr/>
          </p:nvSpPr>
          <p:spPr>
            <a:xfrm>
              <a:off x="1140480" y="4571279"/>
              <a:ext cx="73800" cy="316440"/>
            </a:xfrm>
            <a:custGeom>
              <a:avLst/>
              <a:gdLst/>
              <a:ahLst/>
              <a:cxnLst>
                <a:cxn ang="3cd4">
                  <a:pos x="hc" y="t"/>
                </a:cxn>
                <a:cxn ang="cd2">
                  <a:pos x="l" y="vc"/>
                </a:cxn>
                <a:cxn ang="cd4">
                  <a:pos x="hc" y="b"/>
                </a:cxn>
                <a:cxn ang="0">
                  <a:pos x="r" y="vc"/>
                </a:cxn>
              </a:cxnLst>
              <a:rect l="l" t="t" r="r" b="b"/>
              <a:pathLst>
                <a:path w="206" h="880">
                  <a:moveTo>
                    <a:pt x="206" y="872"/>
                  </a:moveTo>
                  <a:cubicBezTo>
                    <a:pt x="206" y="870"/>
                    <a:pt x="206" y="868"/>
                    <a:pt x="190" y="852"/>
                  </a:cubicBezTo>
                  <a:cubicBezTo>
                    <a:pt x="80" y="742"/>
                    <a:pt x="52" y="576"/>
                    <a:pt x="52" y="440"/>
                  </a:cubicBezTo>
                  <a:cubicBezTo>
                    <a:pt x="52" y="288"/>
                    <a:pt x="86" y="134"/>
                    <a:pt x="194" y="24"/>
                  </a:cubicBezTo>
                  <a:cubicBezTo>
                    <a:pt x="206" y="14"/>
                    <a:pt x="206" y="12"/>
                    <a:pt x="206" y="8"/>
                  </a:cubicBezTo>
                  <a:cubicBezTo>
                    <a:pt x="206" y="2"/>
                    <a:pt x="202" y="0"/>
                    <a:pt x="198" y="0"/>
                  </a:cubicBezTo>
                  <a:cubicBezTo>
                    <a:pt x="188" y="0"/>
                    <a:pt x="108" y="60"/>
                    <a:pt x="56" y="172"/>
                  </a:cubicBezTo>
                  <a:cubicBezTo>
                    <a:pt x="10" y="268"/>
                    <a:pt x="0" y="366"/>
                    <a:pt x="0" y="440"/>
                  </a:cubicBezTo>
                  <a:cubicBezTo>
                    <a:pt x="0" y="510"/>
                    <a:pt x="10" y="616"/>
                    <a:pt x="58" y="716"/>
                  </a:cubicBezTo>
                  <a:cubicBezTo>
                    <a:pt x="112" y="824"/>
                    <a:pt x="188" y="880"/>
                    <a:pt x="198" y="880"/>
                  </a:cubicBezTo>
                  <a:cubicBezTo>
                    <a:pt x="202" y="880"/>
                    <a:pt x="206" y="878"/>
                    <a:pt x="206" y="8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8" name="Freeform 57">
              <a:extLst>
                <a:ext uri="{FF2B5EF4-FFF2-40B4-BE49-F238E27FC236}">
                  <a16:creationId xmlns:a16="http://schemas.microsoft.com/office/drawing/2014/main" id="{51040ACD-BE7A-824D-9D17-3F4A094AABF9}"/>
                </a:ext>
              </a:extLst>
            </p:cNvPr>
            <p:cNvSpPr/>
            <p:nvPr/>
          </p:nvSpPr>
          <p:spPr>
            <a:xfrm>
              <a:off x="1248480" y="4668480"/>
              <a:ext cx="117000" cy="143640"/>
            </a:xfrm>
            <a:custGeom>
              <a:avLst/>
              <a:gdLst/>
              <a:ahLst/>
              <a:cxnLst>
                <a:cxn ang="3cd4">
                  <a:pos x="hc" y="t"/>
                </a:cxn>
                <a:cxn ang="cd2">
                  <a:pos x="l" y="vc"/>
                </a:cxn>
                <a:cxn ang="cd4">
                  <a:pos x="hc" y="b"/>
                </a:cxn>
                <a:cxn ang="0">
                  <a:pos x="r" y="vc"/>
                </a:cxn>
              </a:cxnLst>
              <a:rect l="l" t="t" r="r" b="b"/>
              <a:pathLst>
                <a:path w="326" h="400">
                  <a:moveTo>
                    <a:pt x="300" y="60"/>
                  </a:moveTo>
                  <a:cubicBezTo>
                    <a:pt x="274" y="60"/>
                    <a:pt x="258" y="80"/>
                    <a:pt x="258" y="100"/>
                  </a:cubicBezTo>
                  <a:cubicBezTo>
                    <a:pt x="258" y="112"/>
                    <a:pt x="266" y="126"/>
                    <a:pt x="284" y="126"/>
                  </a:cubicBezTo>
                  <a:cubicBezTo>
                    <a:pt x="304" y="126"/>
                    <a:pt x="326" y="110"/>
                    <a:pt x="326" y="76"/>
                  </a:cubicBezTo>
                  <a:cubicBezTo>
                    <a:pt x="326" y="36"/>
                    <a:pt x="288" y="0"/>
                    <a:pt x="220" y="0"/>
                  </a:cubicBezTo>
                  <a:cubicBezTo>
                    <a:pt x="104" y="0"/>
                    <a:pt x="70" y="90"/>
                    <a:pt x="70" y="128"/>
                  </a:cubicBezTo>
                  <a:cubicBezTo>
                    <a:pt x="70" y="198"/>
                    <a:pt x="136" y="212"/>
                    <a:pt x="162" y="216"/>
                  </a:cubicBezTo>
                  <a:cubicBezTo>
                    <a:pt x="208" y="226"/>
                    <a:pt x="254" y="234"/>
                    <a:pt x="254" y="284"/>
                  </a:cubicBezTo>
                  <a:cubicBezTo>
                    <a:pt x="254" y="306"/>
                    <a:pt x="234" y="380"/>
                    <a:pt x="128" y="380"/>
                  </a:cubicBezTo>
                  <a:cubicBezTo>
                    <a:pt x="114" y="380"/>
                    <a:pt x="46" y="380"/>
                    <a:pt x="26" y="334"/>
                  </a:cubicBezTo>
                  <a:cubicBezTo>
                    <a:pt x="60" y="338"/>
                    <a:pt x="82" y="312"/>
                    <a:pt x="82" y="286"/>
                  </a:cubicBezTo>
                  <a:cubicBezTo>
                    <a:pt x="82" y="266"/>
                    <a:pt x="68" y="256"/>
                    <a:pt x="50" y="256"/>
                  </a:cubicBezTo>
                  <a:cubicBezTo>
                    <a:pt x="26" y="256"/>
                    <a:pt x="0" y="274"/>
                    <a:pt x="0" y="314"/>
                  </a:cubicBezTo>
                  <a:cubicBezTo>
                    <a:pt x="0" y="364"/>
                    <a:pt x="50" y="400"/>
                    <a:pt x="126" y="400"/>
                  </a:cubicBezTo>
                  <a:cubicBezTo>
                    <a:pt x="270" y="400"/>
                    <a:pt x="304" y="294"/>
                    <a:pt x="304" y="254"/>
                  </a:cubicBezTo>
                  <a:cubicBezTo>
                    <a:pt x="304" y="222"/>
                    <a:pt x="288" y="200"/>
                    <a:pt x="276" y="188"/>
                  </a:cubicBezTo>
                  <a:cubicBezTo>
                    <a:pt x="252" y="164"/>
                    <a:pt x="228" y="160"/>
                    <a:pt x="188" y="152"/>
                  </a:cubicBezTo>
                  <a:cubicBezTo>
                    <a:pt x="156" y="144"/>
                    <a:pt x="122" y="138"/>
                    <a:pt x="122" y="98"/>
                  </a:cubicBezTo>
                  <a:cubicBezTo>
                    <a:pt x="122" y="74"/>
                    <a:pt x="142" y="20"/>
                    <a:pt x="220" y="20"/>
                  </a:cubicBezTo>
                  <a:cubicBezTo>
                    <a:pt x="242" y="20"/>
                    <a:pt x="286" y="26"/>
                    <a:pt x="300" y="6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9" name="Freeform 58">
              <a:extLst>
                <a:ext uri="{FF2B5EF4-FFF2-40B4-BE49-F238E27FC236}">
                  <a16:creationId xmlns:a16="http://schemas.microsoft.com/office/drawing/2014/main" id="{6C07E5DC-D1B6-DD42-85BB-9428D37E0997}"/>
                </a:ext>
              </a:extLst>
            </p:cNvPr>
            <p:cNvSpPr/>
            <p:nvPr/>
          </p:nvSpPr>
          <p:spPr>
            <a:xfrm>
              <a:off x="1406880" y="4775040"/>
              <a:ext cx="37080" cy="94680"/>
            </a:xfrm>
            <a:custGeom>
              <a:avLst/>
              <a:gdLst/>
              <a:ahLst/>
              <a:cxnLst>
                <a:cxn ang="3cd4">
                  <a:pos x="hc" y="t"/>
                </a:cxn>
                <a:cxn ang="cd2">
                  <a:pos x="l" y="vc"/>
                </a:cxn>
                <a:cxn ang="cd4">
                  <a:pos x="hc" y="b"/>
                </a:cxn>
                <a:cxn ang="0">
                  <a:pos x="r" y="vc"/>
                </a:cxn>
              </a:cxnLst>
              <a:rect l="l" t="t" r="r" b="b"/>
              <a:pathLst>
                <a:path w="104" h="264">
                  <a:moveTo>
                    <a:pt x="104" y="92"/>
                  </a:moveTo>
                  <a:cubicBezTo>
                    <a:pt x="104" y="34"/>
                    <a:pt x="82" y="0"/>
                    <a:pt x="48" y="0"/>
                  </a:cubicBezTo>
                  <a:cubicBezTo>
                    <a:pt x="18" y="0"/>
                    <a:pt x="0" y="22"/>
                    <a:pt x="0" y="46"/>
                  </a:cubicBezTo>
                  <a:cubicBezTo>
                    <a:pt x="0" y="70"/>
                    <a:pt x="18" y="94"/>
                    <a:pt x="48" y="94"/>
                  </a:cubicBezTo>
                  <a:cubicBezTo>
                    <a:pt x="58" y="94"/>
                    <a:pt x="70" y="90"/>
                    <a:pt x="78" y="82"/>
                  </a:cubicBezTo>
                  <a:cubicBezTo>
                    <a:pt x="82" y="80"/>
                    <a:pt x="82" y="80"/>
                    <a:pt x="84" y="80"/>
                  </a:cubicBezTo>
                  <a:cubicBezTo>
                    <a:pt x="84" y="80"/>
                    <a:pt x="86" y="80"/>
                    <a:pt x="86" y="92"/>
                  </a:cubicBezTo>
                  <a:cubicBezTo>
                    <a:pt x="86" y="158"/>
                    <a:pt x="54" y="212"/>
                    <a:pt x="24" y="240"/>
                  </a:cubicBezTo>
                  <a:cubicBezTo>
                    <a:pt x="14" y="250"/>
                    <a:pt x="14" y="252"/>
                    <a:pt x="14" y="254"/>
                  </a:cubicBezTo>
                  <a:cubicBezTo>
                    <a:pt x="14" y="262"/>
                    <a:pt x="18" y="264"/>
                    <a:pt x="24" y="264"/>
                  </a:cubicBezTo>
                  <a:cubicBezTo>
                    <a:pt x="34" y="264"/>
                    <a:pt x="104" y="196"/>
                    <a:pt x="104" y="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0" name="Freeform 59">
              <a:extLst>
                <a:ext uri="{FF2B5EF4-FFF2-40B4-BE49-F238E27FC236}">
                  <a16:creationId xmlns:a16="http://schemas.microsoft.com/office/drawing/2014/main" id="{5AB96261-0082-AF4E-A981-4EB012F2D427}"/>
                </a:ext>
              </a:extLst>
            </p:cNvPr>
            <p:cNvSpPr/>
            <p:nvPr/>
          </p:nvSpPr>
          <p:spPr>
            <a:xfrm>
              <a:off x="1532880" y="4668480"/>
              <a:ext cx="145080" cy="143640"/>
            </a:xfrm>
            <a:custGeom>
              <a:avLst/>
              <a:gdLst/>
              <a:ahLst/>
              <a:cxnLst>
                <a:cxn ang="3cd4">
                  <a:pos x="hc" y="t"/>
                </a:cxn>
                <a:cxn ang="cd2">
                  <a:pos x="l" y="vc"/>
                </a:cxn>
                <a:cxn ang="cd4">
                  <a:pos x="hc" y="b"/>
                </a:cxn>
                <a:cxn ang="0">
                  <a:pos x="r" y="vc"/>
                </a:cxn>
              </a:cxnLst>
              <a:rect l="l" t="t" r="r" b="b"/>
              <a:pathLst>
                <a:path w="404" h="400">
                  <a:moveTo>
                    <a:pt x="294" y="56"/>
                  </a:moveTo>
                  <a:cubicBezTo>
                    <a:pt x="278" y="24"/>
                    <a:pt x="252" y="0"/>
                    <a:pt x="212" y="0"/>
                  </a:cubicBezTo>
                  <a:cubicBezTo>
                    <a:pt x="110" y="0"/>
                    <a:pt x="0" y="130"/>
                    <a:pt x="0" y="258"/>
                  </a:cubicBezTo>
                  <a:cubicBezTo>
                    <a:pt x="0" y="342"/>
                    <a:pt x="48" y="400"/>
                    <a:pt x="118" y="400"/>
                  </a:cubicBezTo>
                  <a:cubicBezTo>
                    <a:pt x="136" y="400"/>
                    <a:pt x="180" y="396"/>
                    <a:pt x="232" y="334"/>
                  </a:cubicBezTo>
                  <a:cubicBezTo>
                    <a:pt x="240" y="370"/>
                    <a:pt x="270" y="400"/>
                    <a:pt x="312" y="400"/>
                  </a:cubicBezTo>
                  <a:cubicBezTo>
                    <a:pt x="344" y="400"/>
                    <a:pt x="364" y="380"/>
                    <a:pt x="378" y="352"/>
                  </a:cubicBezTo>
                  <a:cubicBezTo>
                    <a:pt x="392" y="320"/>
                    <a:pt x="404" y="266"/>
                    <a:pt x="404" y="264"/>
                  </a:cubicBezTo>
                  <a:cubicBezTo>
                    <a:pt x="404" y="256"/>
                    <a:pt x="396" y="256"/>
                    <a:pt x="394" y="256"/>
                  </a:cubicBezTo>
                  <a:cubicBezTo>
                    <a:pt x="386" y="256"/>
                    <a:pt x="384" y="258"/>
                    <a:pt x="382" y="272"/>
                  </a:cubicBezTo>
                  <a:cubicBezTo>
                    <a:pt x="366" y="328"/>
                    <a:pt x="350" y="380"/>
                    <a:pt x="314" y="380"/>
                  </a:cubicBezTo>
                  <a:cubicBezTo>
                    <a:pt x="290" y="380"/>
                    <a:pt x="288" y="358"/>
                    <a:pt x="288" y="340"/>
                  </a:cubicBezTo>
                  <a:cubicBezTo>
                    <a:pt x="288" y="320"/>
                    <a:pt x="290" y="314"/>
                    <a:pt x="300" y="274"/>
                  </a:cubicBezTo>
                  <a:cubicBezTo>
                    <a:pt x="310" y="238"/>
                    <a:pt x="310" y="228"/>
                    <a:pt x="318" y="196"/>
                  </a:cubicBezTo>
                  <a:lnTo>
                    <a:pt x="350" y="72"/>
                  </a:lnTo>
                  <a:cubicBezTo>
                    <a:pt x="356" y="46"/>
                    <a:pt x="356" y="46"/>
                    <a:pt x="356" y="42"/>
                  </a:cubicBezTo>
                  <a:cubicBezTo>
                    <a:pt x="356" y="26"/>
                    <a:pt x="346" y="18"/>
                    <a:pt x="332" y="18"/>
                  </a:cubicBezTo>
                  <a:cubicBezTo>
                    <a:pt x="310" y="18"/>
                    <a:pt x="296" y="38"/>
                    <a:pt x="294" y="56"/>
                  </a:cubicBezTo>
                  <a:close/>
                  <a:moveTo>
                    <a:pt x="236" y="286"/>
                  </a:moveTo>
                  <a:cubicBezTo>
                    <a:pt x="232" y="302"/>
                    <a:pt x="232" y="302"/>
                    <a:pt x="220" y="318"/>
                  </a:cubicBezTo>
                  <a:cubicBezTo>
                    <a:pt x="180" y="366"/>
                    <a:pt x="144" y="380"/>
                    <a:pt x="120" y="380"/>
                  </a:cubicBezTo>
                  <a:cubicBezTo>
                    <a:pt x="76" y="380"/>
                    <a:pt x="62" y="332"/>
                    <a:pt x="62" y="298"/>
                  </a:cubicBezTo>
                  <a:cubicBezTo>
                    <a:pt x="62" y="254"/>
                    <a:pt x="90" y="144"/>
                    <a:pt x="112" y="104"/>
                  </a:cubicBezTo>
                  <a:cubicBezTo>
                    <a:pt x="138" y="52"/>
                    <a:pt x="178" y="20"/>
                    <a:pt x="214" y="20"/>
                  </a:cubicBezTo>
                  <a:cubicBezTo>
                    <a:pt x="272" y="20"/>
                    <a:pt x="284" y="92"/>
                    <a:pt x="284" y="98"/>
                  </a:cubicBezTo>
                  <a:cubicBezTo>
                    <a:pt x="284" y="102"/>
                    <a:pt x="282" y="108"/>
                    <a:pt x="280" y="11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1" name="Freeform 60">
              <a:extLst>
                <a:ext uri="{FF2B5EF4-FFF2-40B4-BE49-F238E27FC236}">
                  <a16:creationId xmlns:a16="http://schemas.microsoft.com/office/drawing/2014/main" id="{E3A53F2B-C7FE-3446-8101-9887D9FC7968}"/>
                </a:ext>
              </a:extLst>
            </p:cNvPr>
            <p:cNvSpPr/>
            <p:nvPr/>
          </p:nvSpPr>
          <p:spPr>
            <a:xfrm>
              <a:off x="1713600" y="4775040"/>
              <a:ext cx="37080" cy="94680"/>
            </a:xfrm>
            <a:custGeom>
              <a:avLst/>
              <a:gdLst/>
              <a:ahLst/>
              <a:cxnLst>
                <a:cxn ang="3cd4">
                  <a:pos x="hc" y="t"/>
                </a:cxn>
                <a:cxn ang="cd2">
                  <a:pos x="l" y="vc"/>
                </a:cxn>
                <a:cxn ang="cd4">
                  <a:pos x="hc" y="b"/>
                </a:cxn>
                <a:cxn ang="0">
                  <a:pos x="r" y="vc"/>
                </a:cxn>
              </a:cxnLst>
              <a:rect l="l" t="t" r="r" b="b"/>
              <a:pathLst>
                <a:path w="104" h="264">
                  <a:moveTo>
                    <a:pt x="104" y="92"/>
                  </a:moveTo>
                  <a:cubicBezTo>
                    <a:pt x="104" y="34"/>
                    <a:pt x="82" y="0"/>
                    <a:pt x="48" y="0"/>
                  </a:cubicBezTo>
                  <a:cubicBezTo>
                    <a:pt x="18" y="0"/>
                    <a:pt x="0" y="22"/>
                    <a:pt x="0" y="46"/>
                  </a:cubicBezTo>
                  <a:cubicBezTo>
                    <a:pt x="0" y="70"/>
                    <a:pt x="18" y="94"/>
                    <a:pt x="48" y="94"/>
                  </a:cubicBezTo>
                  <a:cubicBezTo>
                    <a:pt x="58" y="94"/>
                    <a:pt x="70" y="90"/>
                    <a:pt x="78" y="82"/>
                  </a:cubicBezTo>
                  <a:cubicBezTo>
                    <a:pt x="82" y="80"/>
                    <a:pt x="82" y="80"/>
                    <a:pt x="84" y="80"/>
                  </a:cubicBezTo>
                  <a:cubicBezTo>
                    <a:pt x="84" y="80"/>
                    <a:pt x="86" y="80"/>
                    <a:pt x="86" y="92"/>
                  </a:cubicBezTo>
                  <a:cubicBezTo>
                    <a:pt x="86" y="158"/>
                    <a:pt x="54" y="212"/>
                    <a:pt x="24" y="240"/>
                  </a:cubicBezTo>
                  <a:cubicBezTo>
                    <a:pt x="14" y="250"/>
                    <a:pt x="14" y="252"/>
                    <a:pt x="14" y="254"/>
                  </a:cubicBezTo>
                  <a:cubicBezTo>
                    <a:pt x="14" y="262"/>
                    <a:pt x="18" y="264"/>
                    <a:pt x="24" y="264"/>
                  </a:cubicBezTo>
                  <a:cubicBezTo>
                    <a:pt x="34" y="264"/>
                    <a:pt x="104" y="196"/>
                    <a:pt x="104" y="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2" name="Freeform 61">
              <a:extLst>
                <a:ext uri="{FF2B5EF4-FFF2-40B4-BE49-F238E27FC236}">
                  <a16:creationId xmlns:a16="http://schemas.microsoft.com/office/drawing/2014/main" id="{94CE4F27-0685-764A-997F-5C0A6D3BA966}"/>
                </a:ext>
              </a:extLst>
            </p:cNvPr>
            <p:cNvSpPr/>
            <p:nvPr/>
          </p:nvSpPr>
          <p:spPr>
            <a:xfrm>
              <a:off x="1843199" y="4668480"/>
              <a:ext cx="117000" cy="143640"/>
            </a:xfrm>
            <a:custGeom>
              <a:avLst/>
              <a:gdLst/>
              <a:ahLst/>
              <a:cxnLst>
                <a:cxn ang="3cd4">
                  <a:pos x="hc" y="t"/>
                </a:cxn>
                <a:cxn ang="cd2">
                  <a:pos x="l" y="vc"/>
                </a:cxn>
                <a:cxn ang="cd4">
                  <a:pos x="hc" y="b"/>
                </a:cxn>
                <a:cxn ang="0">
                  <a:pos x="r" y="vc"/>
                </a:cxn>
              </a:cxnLst>
              <a:rect l="l" t="t" r="r" b="b"/>
              <a:pathLst>
                <a:path w="326" h="400">
                  <a:moveTo>
                    <a:pt x="300" y="60"/>
                  </a:moveTo>
                  <a:cubicBezTo>
                    <a:pt x="276" y="60"/>
                    <a:pt x="258" y="80"/>
                    <a:pt x="258" y="100"/>
                  </a:cubicBezTo>
                  <a:cubicBezTo>
                    <a:pt x="258" y="112"/>
                    <a:pt x="266" y="126"/>
                    <a:pt x="284" y="126"/>
                  </a:cubicBezTo>
                  <a:cubicBezTo>
                    <a:pt x="304" y="126"/>
                    <a:pt x="326" y="110"/>
                    <a:pt x="326" y="76"/>
                  </a:cubicBezTo>
                  <a:cubicBezTo>
                    <a:pt x="326" y="36"/>
                    <a:pt x="288" y="0"/>
                    <a:pt x="220" y="0"/>
                  </a:cubicBezTo>
                  <a:cubicBezTo>
                    <a:pt x="104" y="0"/>
                    <a:pt x="70" y="90"/>
                    <a:pt x="70" y="128"/>
                  </a:cubicBezTo>
                  <a:cubicBezTo>
                    <a:pt x="70" y="198"/>
                    <a:pt x="136" y="212"/>
                    <a:pt x="162" y="216"/>
                  </a:cubicBezTo>
                  <a:cubicBezTo>
                    <a:pt x="208" y="226"/>
                    <a:pt x="254" y="234"/>
                    <a:pt x="254" y="284"/>
                  </a:cubicBezTo>
                  <a:cubicBezTo>
                    <a:pt x="254" y="306"/>
                    <a:pt x="234" y="380"/>
                    <a:pt x="128" y="380"/>
                  </a:cubicBezTo>
                  <a:cubicBezTo>
                    <a:pt x="116" y="380"/>
                    <a:pt x="46" y="380"/>
                    <a:pt x="26" y="334"/>
                  </a:cubicBezTo>
                  <a:cubicBezTo>
                    <a:pt x="60" y="338"/>
                    <a:pt x="82" y="312"/>
                    <a:pt x="82" y="286"/>
                  </a:cubicBezTo>
                  <a:cubicBezTo>
                    <a:pt x="82" y="266"/>
                    <a:pt x="68" y="256"/>
                    <a:pt x="50" y="256"/>
                  </a:cubicBezTo>
                  <a:cubicBezTo>
                    <a:pt x="26" y="256"/>
                    <a:pt x="0" y="274"/>
                    <a:pt x="0" y="314"/>
                  </a:cubicBezTo>
                  <a:cubicBezTo>
                    <a:pt x="0" y="364"/>
                    <a:pt x="50" y="400"/>
                    <a:pt x="126" y="400"/>
                  </a:cubicBezTo>
                  <a:cubicBezTo>
                    <a:pt x="270" y="400"/>
                    <a:pt x="304" y="294"/>
                    <a:pt x="304" y="254"/>
                  </a:cubicBezTo>
                  <a:cubicBezTo>
                    <a:pt x="304" y="222"/>
                    <a:pt x="288" y="200"/>
                    <a:pt x="276" y="188"/>
                  </a:cubicBezTo>
                  <a:cubicBezTo>
                    <a:pt x="252" y="164"/>
                    <a:pt x="228" y="160"/>
                    <a:pt x="188" y="152"/>
                  </a:cubicBezTo>
                  <a:cubicBezTo>
                    <a:pt x="156" y="144"/>
                    <a:pt x="122" y="138"/>
                    <a:pt x="122" y="98"/>
                  </a:cubicBezTo>
                  <a:cubicBezTo>
                    <a:pt x="122" y="74"/>
                    <a:pt x="142" y="20"/>
                    <a:pt x="220" y="20"/>
                  </a:cubicBezTo>
                  <a:cubicBezTo>
                    <a:pt x="242" y="20"/>
                    <a:pt x="286" y="26"/>
                    <a:pt x="300" y="6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3" name="Freeform 62">
              <a:extLst>
                <a:ext uri="{FF2B5EF4-FFF2-40B4-BE49-F238E27FC236}">
                  <a16:creationId xmlns:a16="http://schemas.microsoft.com/office/drawing/2014/main" id="{F03549C3-12CB-0F41-8DD1-7D6583DDC6FF}"/>
                </a:ext>
              </a:extLst>
            </p:cNvPr>
            <p:cNvSpPr/>
            <p:nvPr/>
          </p:nvSpPr>
          <p:spPr>
            <a:xfrm>
              <a:off x="1985039" y="4554000"/>
              <a:ext cx="55800" cy="114840"/>
            </a:xfrm>
            <a:custGeom>
              <a:avLst/>
              <a:gdLst/>
              <a:ahLst/>
              <a:cxnLst>
                <a:cxn ang="3cd4">
                  <a:pos x="hc" y="t"/>
                </a:cxn>
                <a:cxn ang="cd2">
                  <a:pos x="l" y="vc"/>
                </a:cxn>
                <a:cxn ang="cd4">
                  <a:pos x="hc" y="b"/>
                </a:cxn>
                <a:cxn ang="0">
                  <a:pos x="r" y="vc"/>
                </a:cxn>
              </a:cxnLst>
              <a:rect l="l" t="t" r="r" b="b"/>
              <a:pathLst>
                <a:path w="156" h="320">
                  <a:moveTo>
                    <a:pt x="150" y="54"/>
                  </a:moveTo>
                  <a:cubicBezTo>
                    <a:pt x="156" y="44"/>
                    <a:pt x="156" y="38"/>
                    <a:pt x="156" y="34"/>
                  </a:cubicBezTo>
                  <a:cubicBezTo>
                    <a:pt x="156" y="14"/>
                    <a:pt x="138" y="0"/>
                    <a:pt x="120" y="0"/>
                  </a:cubicBezTo>
                  <a:cubicBezTo>
                    <a:pt x="96" y="0"/>
                    <a:pt x="88" y="20"/>
                    <a:pt x="86" y="30"/>
                  </a:cubicBezTo>
                  <a:lnTo>
                    <a:pt x="4" y="298"/>
                  </a:lnTo>
                  <a:cubicBezTo>
                    <a:pt x="2" y="298"/>
                    <a:pt x="0" y="306"/>
                    <a:pt x="0" y="306"/>
                  </a:cubicBezTo>
                  <a:cubicBezTo>
                    <a:pt x="0" y="314"/>
                    <a:pt x="20" y="320"/>
                    <a:pt x="24" y="320"/>
                  </a:cubicBezTo>
                  <a:cubicBezTo>
                    <a:pt x="28" y="320"/>
                    <a:pt x="30" y="320"/>
                    <a:pt x="34" y="31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4" name="Freeform 63">
              <a:extLst>
                <a:ext uri="{FF2B5EF4-FFF2-40B4-BE49-F238E27FC236}">
                  <a16:creationId xmlns:a16="http://schemas.microsoft.com/office/drawing/2014/main" id="{539BB473-58B0-5343-8960-4D422CDE5FFB}"/>
                </a:ext>
              </a:extLst>
            </p:cNvPr>
            <p:cNvSpPr/>
            <p:nvPr/>
          </p:nvSpPr>
          <p:spPr>
            <a:xfrm>
              <a:off x="2090880" y="4672080"/>
              <a:ext cx="34920" cy="197640"/>
            </a:xfrm>
            <a:custGeom>
              <a:avLst/>
              <a:gdLst/>
              <a:ahLst/>
              <a:cxnLst>
                <a:cxn ang="3cd4">
                  <a:pos x="hc" y="t"/>
                </a:cxn>
                <a:cxn ang="cd2">
                  <a:pos x="l" y="vc"/>
                </a:cxn>
                <a:cxn ang="cd4">
                  <a:pos x="hc" y="b"/>
                </a:cxn>
                <a:cxn ang="0">
                  <a:pos x="r" y="vc"/>
                </a:cxn>
              </a:cxnLst>
              <a:rect l="l" t="t" r="r" b="b"/>
              <a:pathLst>
                <a:path w="98" h="550">
                  <a:moveTo>
                    <a:pt x="96" y="46"/>
                  </a:moveTo>
                  <a:cubicBezTo>
                    <a:pt x="96" y="22"/>
                    <a:pt x="74" y="0"/>
                    <a:pt x="48" y="0"/>
                  </a:cubicBezTo>
                  <a:cubicBezTo>
                    <a:pt x="22" y="0"/>
                    <a:pt x="0" y="22"/>
                    <a:pt x="0" y="46"/>
                  </a:cubicBezTo>
                  <a:cubicBezTo>
                    <a:pt x="0" y="72"/>
                    <a:pt x="22" y="94"/>
                    <a:pt x="48" y="94"/>
                  </a:cubicBezTo>
                  <a:cubicBezTo>
                    <a:pt x="74" y="94"/>
                    <a:pt x="96" y="72"/>
                    <a:pt x="96" y="46"/>
                  </a:cubicBezTo>
                  <a:close/>
                  <a:moveTo>
                    <a:pt x="78" y="370"/>
                  </a:moveTo>
                  <a:cubicBezTo>
                    <a:pt x="78" y="396"/>
                    <a:pt x="78" y="464"/>
                    <a:pt x="20" y="530"/>
                  </a:cubicBezTo>
                  <a:cubicBezTo>
                    <a:pt x="14" y="536"/>
                    <a:pt x="14" y="538"/>
                    <a:pt x="14" y="540"/>
                  </a:cubicBezTo>
                  <a:cubicBezTo>
                    <a:pt x="14" y="546"/>
                    <a:pt x="18" y="550"/>
                    <a:pt x="24" y="550"/>
                  </a:cubicBezTo>
                  <a:cubicBezTo>
                    <a:pt x="34" y="550"/>
                    <a:pt x="98" y="480"/>
                    <a:pt x="98" y="378"/>
                  </a:cubicBezTo>
                  <a:cubicBezTo>
                    <a:pt x="98" y="352"/>
                    <a:pt x="96" y="286"/>
                    <a:pt x="48" y="286"/>
                  </a:cubicBezTo>
                  <a:cubicBezTo>
                    <a:pt x="16" y="286"/>
                    <a:pt x="0" y="310"/>
                    <a:pt x="0" y="334"/>
                  </a:cubicBezTo>
                  <a:cubicBezTo>
                    <a:pt x="0" y="356"/>
                    <a:pt x="16" y="380"/>
                    <a:pt x="48" y="380"/>
                  </a:cubicBezTo>
                  <a:cubicBezTo>
                    <a:pt x="52" y="380"/>
                    <a:pt x="54" y="380"/>
                    <a:pt x="54" y="380"/>
                  </a:cubicBezTo>
                  <a:cubicBezTo>
                    <a:pt x="60" y="378"/>
                    <a:pt x="70" y="376"/>
                    <a:pt x="78" y="37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5" name="Freeform 64">
              <a:extLst>
                <a:ext uri="{FF2B5EF4-FFF2-40B4-BE49-F238E27FC236}">
                  <a16:creationId xmlns:a16="http://schemas.microsoft.com/office/drawing/2014/main" id="{D0FBF434-18A0-384A-B7CD-D84FDED12F10}"/>
                </a:ext>
              </a:extLst>
            </p:cNvPr>
            <p:cNvSpPr/>
            <p:nvPr/>
          </p:nvSpPr>
          <p:spPr>
            <a:xfrm>
              <a:off x="2212560" y="4668480"/>
              <a:ext cx="209880" cy="143640"/>
            </a:xfrm>
            <a:custGeom>
              <a:avLst/>
              <a:gdLst/>
              <a:ahLst/>
              <a:cxnLst>
                <a:cxn ang="3cd4">
                  <a:pos x="hc" y="t"/>
                </a:cxn>
                <a:cxn ang="cd2">
                  <a:pos x="l" y="vc"/>
                </a:cxn>
                <a:cxn ang="cd4">
                  <a:pos x="hc" y="b"/>
                </a:cxn>
                <a:cxn ang="0">
                  <a:pos x="r" y="vc"/>
                </a:cxn>
              </a:cxnLst>
              <a:rect l="l" t="t" r="r" b="b"/>
              <a:pathLst>
                <a:path w="584" h="400">
                  <a:moveTo>
                    <a:pt x="382" y="90"/>
                  </a:moveTo>
                  <a:cubicBezTo>
                    <a:pt x="386" y="72"/>
                    <a:pt x="396" y="38"/>
                    <a:pt x="396" y="34"/>
                  </a:cubicBezTo>
                  <a:cubicBezTo>
                    <a:pt x="396" y="18"/>
                    <a:pt x="382" y="10"/>
                    <a:pt x="370" y="10"/>
                  </a:cubicBezTo>
                  <a:cubicBezTo>
                    <a:pt x="358" y="10"/>
                    <a:pt x="344" y="16"/>
                    <a:pt x="336" y="34"/>
                  </a:cubicBezTo>
                  <a:cubicBezTo>
                    <a:pt x="334" y="40"/>
                    <a:pt x="292" y="210"/>
                    <a:pt x="286" y="232"/>
                  </a:cubicBezTo>
                  <a:cubicBezTo>
                    <a:pt x="280" y="258"/>
                    <a:pt x="278" y="274"/>
                    <a:pt x="278" y="290"/>
                  </a:cubicBezTo>
                  <a:cubicBezTo>
                    <a:pt x="278" y="300"/>
                    <a:pt x="278" y="302"/>
                    <a:pt x="280" y="306"/>
                  </a:cubicBezTo>
                  <a:cubicBezTo>
                    <a:pt x="260" y="354"/>
                    <a:pt x="232" y="380"/>
                    <a:pt x="198" y="380"/>
                  </a:cubicBezTo>
                  <a:cubicBezTo>
                    <a:pt x="128" y="380"/>
                    <a:pt x="128" y="316"/>
                    <a:pt x="128" y="300"/>
                  </a:cubicBezTo>
                  <a:cubicBezTo>
                    <a:pt x="128" y="272"/>
                    <a:pt x="132" y="238"/>
                    <a:pt x="174" y="128"/>
                  </a:cubicBezTo>
                  <a:cubicBezTo>
                    <a:pt x="184" y="102"/>
                    <a:pt x="188" y="90"/>
                    <a:pt x="188" y="72"/>
                  </a:cubicBezTo>
                  <a:cubicBezTo>
                    <a:pt x="188" y="32"/>
                    <a:pt x="160" y="0"/>
                    <a:pt x="116" y="0"/>
                  </a:cubicBezTo>
                  <a:cubicBezTo>
                    <a:pt x="32" y="0"/>
                    <a:pt x="0" y="128"/>
                    <a:pt x="0" y="136"/>
                  </a:cubicBezTo>
                  <a:cubicBezTo>
                    <a:pt x="0" y="144"/>
                    <a:pt x="8" y="144"/>
                    <a:pt x="10" y="144"/>
                  </a:cubicBezTo>
                  <a:cubicBezTo>
                    <a:pt x="20" y="144"/>
                    <a:pt x="20" y="144"/>
                    <a:pt x="24" y="128"/>
                  </a:cubicBezTo>
                  <a:cubicBezTo>
                    <a:pt x="48" y="46"/>
                    <a:pt x="82" y="20"/>
                    <a:pt x="114" y="20"/>
                  </a:cubicBezTo>
                  <a:cubicBezTo>
                    <a:pt x="122" y="20"/>
                    <a:pt x="136" y="20"/>
                    <a:pt x="136" y="48"/>
                  </a:cubicBezTo>
                  <a:cubicBezTo>
                    <a:pt x="136" y="70"/>
                    <a:pt x="126" y="96"/>
                    <a:pt x="120" y="110"/>
                  </a:cubicBezTo>
                  <a:cubicBezTo>
                    <a:pt x="82" y="214"/>
                    <a:pt x="70" y="256"/>
                    <a:pt x="70" y="288"/>
                  </a:cubicBezTo>
                  <a:cubicBezTo>
                    <a:pt x="70" y="370"/>
                    <a:pt x="130" y="400"/>
                    <a:pt x="196" y="400"/>
                  </a:cubicBezTo>
                  <a:cubicBezTo>
                    <a:pt x="210" y="400"/>
                    <a:pt x="252" y="400"/>
                    <a:pt x="288" y="338"/>
                  </a:cubicBezTo>
                  <a:cubicBezTo>
                    <a:pt x="310" y="394"/>
                    <a:pt x="372" y="400"/>
                    <a:pt x="398" y="400"/>
                  </a:cubicBezTo>
                  <a:cubicBezTo>
                    <a:pt x="464" y="400"/>
                    <a:pt x="502" y="344"/>
                    <a:pt x="526" y="292"/>
                  </a:cubicBezTo>
                  <a:cubicBezTo>
                    <a:pt x="556" y="222"/>
                    <a:pt x="584" y="104"/>
                    <a:pt x="584" y="62"/>
                  </a:cubicBezTo>
                  <a:cubicBezTo>
                    <a:pt x="584" y="14"/>
                    <a:pt x="560" y="0"/>
                    <a:pt x="544" y="0"/>
                  </a:cubicBezTo>
                  <a:cubicBezTo>
                    <a:pt x="522" y="0"/>
                    <a:pt x="500" y="22"/>
                    <a:pt x="500" y="42"/>
                  </a:cubicBezTo>
                  <a:cubicBezTo>
                    <a:pt x="500" y="54"/>
                    <a:pt x="506" y="60"/>
                    <a:pt x="514" y="66"/>
                  </a:cubicBezTo>
                  <a:cubicBezTo>
                    <a:pt x="524" y="76"/>
                    <a:pt x="546" y="98"/>
                    <a:pt x="546" y="142"/>
                  </a:cubicBezTo>
                  <a:cubicBezTo>
                    <a:pt x="546" y="172"/>
                    <a:pt x="520" y="258"/>
                    <a:pt x="498" y="302"/>
                  </a:cubicBezTo>
                  <a:cubicBezTo>
                    <a:pt x="474" y="350"/>
                    <a:pt x="444" y="380"/>
                    <a:pt x="400" y="380"/>
                  </a:cubicBezTo>
                  <a:cubicBezTo>
                    <a:pt x="358" y="380"/>
                    <a:pt x="336" y="354"/>
                    <a:pt x="336" y="304"/>
                  </a:cubicBezTo>
                  <a:cubicBezTo>
                    <a:pt x="336" y="280"/>
                    <a:pt x="342" y="252"/>
                    <a:pt x="344" y="24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6" name="Freeform 65">
              <a:extLst>
                <a:ext uri="{FF2B5EF4-FFF2-40B4-BE49-F238E27FC236}">
                  <a16:creationId xmlns:a16="http://schemas.microsoft.com/office/drawing/2014/main" id="{5E810AD6-CDB2-9F45-8994-FBD48529AD42}"/>
                </a:ext>
              </a:extLst>
            </p:cNvPr>
            <p:cNvSpPr/>
            <p:nvPr/>
          </p:nvSpPr>
          <p:spPr>
            <a:xfrm>
              <a:off x="2455919" y="4571279"/>
              <a:ext cx="73800" cy="316440"/>
            </a:xfrm>
            <a:custGeom>
              <a:avLst/>
              <a:gdLst/>
              <a:ahLst/>
              <a:cxnLst>
                <a:cxn ang="3cd4">
                  <a:pos x="hc" y="t"/>
                </a:cxn>
                <a:cxn ang="cd2">
                  <a:pos x="l" y="vc"/>
                </a:cxn>
                <a:cxn ang="cd4">
                  <a:pos x="hc" y="b"/>
                </a:cxn>
                <a:cxn ang="0">
                  <a:pos x="r" y="vc"/>
                </a:cxn>
              </a:cxnLst>
              <a:rect l="l" t="t" r="r" b="b"/>
              <a:pathLst>
                <a:path w="206" h="880">
                  <a:moveTo>
                    <a:pt x="206" y="440"/>
                  </a:moveTo>
                  <a:cubicBezTo>
                    <a:pt x="206" y="372"/>
                    <a:pt x="196" y="266"/>
                    <a:pt x="148" y="166"/>
                  </a:cubicBezTo>
                  <a:cubicBezTo>
                    <a:pt x="94" y="58"/>
                    <a:pt x="18" y="0"/>
                    <a:pt x="8" y="0"/>
                  </a:cubicBezTo>
                  <a:cubicBezTo>
                    <a:pt x="4" y="0"/>
                    <a:pt x="0" y="4"/>
                    <a:pt x="0" y="8"/>
                  </a:cubicBezTo>
                  <a:cubicBezTo>
                    <a:pt x="0" y="12"/>
                    <a:pt x="0" y="14"/>
                    <a:pt x="16" y="30"/>
                  </a:cubicBezTo>
                  <a:cubicBezTo>
                    <a:pt x="104" y="116"/>
                    <a:pt x="154" y="256"/>
                    <a:pt x="154" y="440"/>
                  </a:cubicBezTo>
                  <a:cubicBezTo>
                    <a:pt x="154" y="590"/>
                    <a:pt x="122" y="746"/>
                    <a:pt x="12" y="856"/>
                  </a:cubicBezTo>
                  <a:cubicBezTo>
                    <a:pt x="0" y="868"/>
                    <a:pt x="0" y="870"/>
                    <a:pt x="0" y="872"/>
                  </a:cubicBezTo>
                  <a:cubicBezTo>
                    <a:pt x="0" y="878"/>
                    <a:pt x="4" y="880"/>
                    <a:pt x="8" y="880"/>
                  </a:cubicBezTo>
                  <a:cubicBezTo>
                    <a:pt x="18" y="880"/>
                    <a:pt x="98" y="820"/>
                    <a:pt x="150" y="708"/>
                  </a:cubicBezTo>
                  <a:cubicBezTo>
                    <a:pt x="196" y="612"/>
                    <a:pt x="206" y="514"/>
                    <a:pt x="206" y="44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7" name="Freeform 66">
              <a:extLst>
                <a:ext uri="{FF2B5EF4-FFF2-40B4-BE49-F238E27FC236}">
                  <a16:creationId xmlns:a16="http://schemas.microsoft.com/office/drawing/2014/main" id="{D020F77B-DC75-C948-BBFE-D29F877A132B}"/>
                </a:ext>
              </a:extLst>
            </p:cNvPr>
            <p:cNvSpPr/>
            <p:nvPr/>
          </p:nvSpPr>
          <p:spPr>
            <a:xfrm>
              <a:off x="2665440" y="4655520"/>
              <a:ext cx="211320" cy="135720"/>
            </a:xfrm>
            <a:custGeom>
              <a:avLst/>
              <a:gdLst/>
              <a:ahLst/>
              <a:cxnLst>
                <a:cxn ang="3cd4">
                  <a:pos x="hc" y="t"/>
                </a:cxn>
                <a:cxn ang="cd2">
                  <a:pos x="l" y="vc"/>
                </a:cxn>
                <a:cxn ang="cd4">
                  <a:pos x="hc" y="b"/>
                </a:cxn>
                <a:cxn ang="0">
                  <a:pos x="r" y="vc"/>
                </a:cxn>
              </a:cxnLst>
              <a:rect l="l" t="t" r="r" b="b"/>
              <a:pathLst>
                <a:path w="588" h="378">
                  <a:moveTo>
                    <a:pt x="588" y="28"/>
                  </a:moveTo>
                  <a:cubicBezTo>
                    <a:pt x="588" y="8"/>
                    <a:pt x="582" y="0"/>
                    <a:pt x="576" y="0"/>
                  </a:cubicBezTo>
                  <a:cubicBezTo>
                    <a:pt x="572" y="0"/>
                    <a:pt x="564" y="4"/>
                    <a:pt x="564" y="24"/>
                  </a:cubicBezTo>
                  <a:cubicBezTo>
                    <a:pt x="560" y="86"/>
                    <a:pt x="498" y="122"/>
                    <a:pt x="440" y="122"/>
                  </a:cubicBezTo>
                  <a:cubicBezTo>
                    <a:pt x="390" y="122"/>
                    <a:pt x="346" y="94"/>
                    <a:pt x="300" y="64"/>
                  </a:cubicBezTo>
                  <a:cubicBezTo>
                    <a:pt x="252" y="32"/>
                    <a:pt x="204" y="0"/>
                    <a:pt x="148" y="0"/>
                  </a:cubicBezTo>
                  <a:cubicBezTo>
                    <a:pt x="66" y="0"/>
                    <a:pt x="0" y="62"/>
                    <a:pt x="0" y="144"/>
                  </a:cubicBezTo>
                  <a:cubicBezTo>
                    <a:pt x="0" y="164"/>
                    <a:pt x="6" y="170"/>
                    <a:pt x="12" y="170"/>
                  </a:cubicBezTo>
                  <a:cubicBezTo>
                    <a:pt x="22" y="170"/>
                    <a:pt x="24" y="154"/>
                    <a:pt x="24" y="150"/>
                  </a:cubicBezTo>
                  <a:cubicBezTo>
                    <a:pt x="30" y="76"/>
                    <a:pt x="102" y="50"/>
                    <a:pt x="148" y="50"/>
                  </a:cubicBezTo>
                  <a:cubicBezTo>
                    <a:pt x="198" y="50"/>
                    <a:pt x="242" y="76"/>
                    <a:pt x="288" y="108"/>
                  </a:cubicBezTo>
                  <a:cubicBezTo>
                    <a:pt x="336" y="140"/>
                    <a:pt x="384" y="172"/>
                    <a:pt x="440" y="172"/>
                  </a:cubicBezTo>
                  <a:cubicBezTo>
                    <a:pt x="522" y="172"/>
                    <a:pt x="588" y="108"/>
                    <a:pt x="588" y="28"/>
                  </a:cubicBezTo>
                  <a:close/>
                  <a:moveTo>
                    <a:pt x="588" y="234"/>
                  </a:moveTo>
                  <a:cubicBezTo>
                    <a:pt x="588" y="208"/>
                    <a:pt x="578" y="206"/>
                    <a:pt x="576" y="206"/>
                  </a:cubicBezTo>
                  <a:cubicBezTo>
                    <a:pt x="572" y="206"/>
                    <a:pt x="564" y="212"/>
                    <a:pt x="564" y="230"/>
                  </a:cubicBezTo>
                  <a:cubicBezTo>
                    <a:pt x="560" y="292"/>
                    <a:pt x="498" y="328"/>
                    <a:pt x="440" y="328"/>
                  </a:cubicBezTo>
                  <a:cubicBezTo>
                    <a:pt x="390" y="328"/>
                    <a:pt x="346" y="300"/>
                    <a:pt x="300" y="270"/>
                  </a:cubicBezTo>
                  <a:cubicBezTo>
                    <a:pt x="252" y="238"/>
                    <a:pt x="204" y="206"/>
                    <a:pt x="148" y="206"/>
                  </a:cubicBezTo>
                  <a:cubicBezTo>
                    <a:pt x="66" y="206"/>
                    <a:pt x="0" y="268"/>
                    <a:pt x="0" y="350"/>
                  </a:cubicBezTo>
                  <a:cubicBezTo>
                    <a:pt x="0" y="370"/>
                    <a:pt x="6" y="376"/>
                    <a:pt x="12" y="376"/>
                  </a:cubicBezTo>
                  <a:cubicBezTo>
                    <a:pt x="22" y="376"/>
                    <a:pt x="24" y="360"/>
                    <a:pt x="24" y="356"/>
                  </a:cubicBezTo>
                  <a:cubicBezTo>
                    <a:pt x="30" y="282"/>
                    <a:pt x="102" y="256"/>
                    <a:pt x="148" y="256"/>
                  </a:cubicBezTo>
                  <a:cubicBezTo>
                    <a:pt x="198" y="256"/>
                    <a:pt x="242" y="282"/>
                    <a:pt x="288" y="314"/>
                  </a:cubicBezTo>
                  <a:cubicBezTo>
                    <a:pt x="336" y="346"/>
                    <a:pt x="384" y="378"/>
                    <a:pt x="440" y="378"/>
                  </a:cubicBezTo>
                  <a:cubicBezTo>
                    <a:pt x="524" y="378"/>
                    <a:pt x="588" y="312"/>
                    <a:pt x="588" y="2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8" name="Freeform 67">
              <a:extLst>
                <a:ext uri="{FF2B5EF4-FFF2-40B4-BE49-F238E27FC236}">
                  <a16:creationId xmlns:a16="http://schemas.microsoft.com/office/drawing/2014/main" id="{F7F41AA0-FF28-7949-A0D5-5E32DE436CCC}"/>
                </a:ext>
              </a:extLst>
            </p:cNvPr>
            <p:cNvSpPr/>
            <p:nvPr/>
          </p:nvSpPr>
          <p:spPr>
            <a:xfrm>
              <a:off x="3007440" y="4723200"/>
              <a:ext cx="193320" cy="13320"/>
            </a:xfrm>
            <a:custGeom>
              <a:avLst/>
              <a:gdLst/>
              <a:ahLst/>
              <a:cxnLst>
                <a:cxn ang="3cd4">
                  <a:pos x="hc" y="t"/>
                </a:cxn>
                <a:cxn ang="cd2">
                  <a:pos x="l" y="vc"/>
                </a:cxn>
                <a:cxn ang="cd4">
                  <a:pos x="hc" y="b"/>
                </a:cxn>
                <a:cxn ang="0">
                  <a:pos x="r" y="vc"/>
                </a:cxn>
              </a:cxnLst>
              <a:rect l="l" t="t" r="r" b="b"/>
              <a:pathLst>
                <a:path w="538" h="38">
                  <a:moveTo>
                    <a:pt x="508" y="38"/>
                  </a:moveTo>
                  <a:cubicBezTo>
                    <a:pt x="522" y="38"/>
                    <a:pt x="538" y="38"/>
                    <a:pt x="538" y="18"/>
                  </a:cubicBezTo>
                  <a:cubicBezTo>
                    <a:pt x="538" y="0"/>
                    <a:pt x="522" y="0"/>
                    <a:pt x="508" y="0"/>
                  </a:cubicBezTo>
                  <a:lnTo>
                    <a:pt x="30" y="0"/>
                  </a:lnTo>
                  <a:cubicBezTo>
                    <a:pt x="16" y="0"/>
                    <a:pt x="0" y="0"/>
                    <a:pt x="0" y="18"/>
                  </a:cubicBezTo>
                  <a:cubicBezTo>
                    <a:pt x="0" y="38"/>
                    <a:pt x="16" y="38"/>
                    <a:pt x="30" y="3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9" name="Freeform 68">
              <a:extLst>
                <a:ext uri="{FF2B5EF4-FFF2-40B4-BE49-F238E27FC236}">
                  <a16:creationId xmlns:a16="http://schemas.microsoft.com/office/drawing/2014/main" id="{63B69C19-1F89-3F43-9AE5-08E610A88CC7}"/>
                </a:ext>
              </a:extLst>
            </p:cNvPr>
            <p:cNvSpPr/>
            <p:nvPr/>
          </p:nvSpPr>
          <p:spPr>
            <a:xfrm>
              <a:off x="3335760" y="4444560"/>
              <a:ext cx="120600" cy="569160"/>
            </a:xfrm>
            <a:custGeom>
              <a:avLst/>
              <a:gdLst/>
              <a:ahLst/>
              <a:cxnLst>
                <a:cxn ang="3cd4">
                  <a:pos x="hc" y="t"/>
                </a:cxn>
                <a:cxn ang="cd2">
                  <a:pos x="l" y="vc"/>
                </a:cxn>
                <a:cxn ang="cd4">
                  <a:pos x="hc" y="b"/>
                </a:cxn>
                <a:cxn ang="0">
                  <a:pos x="r" y="vc"/>
                </a:cxn>
              </a:cxnLst>
              <a:rect l="l" t="t" r="r" b="b"/>
              <a:pathLst>
                <a:path w="336" h="1582">
                  <a:moveTo>
                    <a:pt x="296" y="1574"/>
                  </a:moveTo>
                  <a:cubicBezTo>
                    <a:pt x="298" y="1574"/>
                    <a:pt x="306" y="1582"/>
                    <a:pt x="306" y="1582"/>
                  </a:cubicBezTo>
                  <a:lnTo>
                    <a:pt x="326" y="1582"/>
                  </a:lnTo>
                  <a:cubicBezTo>
                    <a:pt x="328" y="1582"/>
                    <a:pt x="336" y="1582"/>
                    <a:pt x="336" y="1574"/>
                  </a:cubicBezTo>
                  <a:cubicBezTo>
                    <a:pt x="336" y="1570"/>
                    <a:pt x="334" y="1568"/>
                    <a:pt x="332" y="1566"/>
                  </a:cubicBezTo>
                  <a:cubicBezTo>
                    <a:pt x="300" y="1534"/>
                    <a:pt x="252" y="1486"/>
                    <a:pt x="198" y="1390"/>
                  </a:cubicBezTo>
                  <a:cubicBezTo>
                    <a:pt x="102" y="1220"/>
                    <a:pt x="68" y="1002"/>
                    <a:pt x="68" y="792"/>
                  </a:cubicBezTo>
                  <a:cubicBezTo>
                    <a:pt x="68" y="402"/>
                    <a:pt x="178" y="172"/>
                    <a:pt x="334" y="16"/>
                  </a:cubicBezTo>
                  <a:cubicBezTo>
                    <a:pt x="336" y="14"/>
                    <a:pt x="336" y="10"/>
                    <a:pt x="336" y="8"/>
                  </a:cubicBezTo>
                  <a:cubicBezTo>
                    <a:pt x="336" y="0"/>
                    <a:pt x="330" y="0"/>
                    <a:pt x="320" y="0"/>
                  </a:cubicBezTo>
                  <a:cubicBezTo>
                    <a:pt x="308" y="0"/>
                    <a:pt x="306" y="0"/>
                    <a:pt x="298" y="8"/>
                  </a:cubicBezTo>
                  <a:cubicBezTo>
                    <a:pt x="214" y="80"/>
                    <a:pt x="120" y="202"/>
                    <a:pt x="58" y="388"/>
                  </a:cubicBezTo>
                  <a:cubicBezTo>
                    <a:pt x="20" y="504"/>
                    <a:pt x="0" y="644"/>
                    <a:pt x="0" y="790"/>
                  </a:cubicBezTo>
                  <a:cubicBezTo>
                    <a:pt x="0" y="1000"/>
                    <a:pt x="38" y="1236"/>
                    <a:pt x="176" y="1440"/>
                  </a:cubicBezTo>
                  <a:cubicBezTo>
                    <a:pt x="200" y="1474"/>
                    <a:pt x="234" y="1510"/>
                    <a:pt x="234" y="1510"/>
                  </a:cubicBezTo>
                  <a:cubicBezTo>
                    <a:pt x="242" y="1522"/>
                    <a:pt x="254" y="1536"/>
                    <a:pt x="262" y="154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0" name="Freeform 69">
              <a:extLst>
                <a:ext uri="{FF2B5EF4-FFF2-40B4-BE49-F238E27FC236}">
                  <a16:creationId xmlns:a16="http://schemas.microsoft.com/office/drawing/2014/main" id="{12CB3532-621E-6E44-895E-59735EA62625}"/>
                </a:ext>
              </a:extLst>
            </p:cNvPr>
            <p:cNvSpPr/>
            <p:nvPr/>
          </p:nvSpPr>
          <p:spPr>
            <a:xfrm>
              <a:off x="3476880" y="4668480"/>
              <a:ext cx="129240" cy="143640"/>
            </a:xfrm>
            <a:custGeom>
              <a:avLst/>
              <a:gdLst/>
              <a:ahLst/>
              <a:cxnLst>
                <a:cxn ang="3cd4">
                  <a:pos x="hc" y="t"/>
                </a:cxn>
                <a:cxn ang="cd2">
                  <a:pos x="l" y="vc"/>
                </a:cxn>
                <a:cxn ang="cd4">
                  <a:pos x="hc" y="b"/>
                </a:cxn>
                <a:cxn ang="0">
                  <a:pos x="r" y="vc"/>
                </a:cxn>
              </a:cxnLst>
              <a:rect l="l" t="t" r="r" b="b"/>
              <a:pathLst>
                <a:path w="360" h="400">
                  <a:moveTo>
                    <a:pt x="52" y="338"/>
                  </a:moveTo>
                  <a:cubicBezTo>
                    <a:pt x="50" y="352"/>
                    <a:pt x="44" y="372"/>
                    <a:pt x="44" y="376"/>
                  </a:cubicBezTo>
                  <a:cubicBezTo>
                    <a:pt x="44" y="392"/>
                    <a:pt x="56" y="400"/>
                    <a:pt x="70" y="400"/>
                  </a:cubicBezTo>
                  <a:cubicBezTo>
                    <a:pt x="80" y="400"/>
                    <a:pt x="96" y="392"/>
                    <a:pt x="102" y="376"/>
                  </a:cubicBezTo>
                  <a:cubicBezTo>
                    <a:pt x="104" y="372"/>
                    <a:pt x="134" y="252"/>
                    <a:pt x="138" y="236"/>
                  </a:cubicBezTo>
                  <a:cubicBezTo>
                    <a:pt x="144" y="206"/>
                    <a:pt x="160" y="144"/>
                    <a:pt x="166" y="120"/>
                  </a:cubicBezTo>
                  <a:cubicBezTo>
                    <a:pt x="170" y="110"/>
                    <a:pt x="194" y="68"/>
                    <a:pt x="216" y="48"/>
                  </a:cubicBezTo>
                  <a:cubicBezTo>
                    <a:pt x="222" y="42"/>
                    <a:pt x="248" y="20"/>
                    <a:pt x="286" y="20"/>
                  </a:cubicBezTo>
                  <a:cubicBezTo>
                    <a:pt x="310" y="20"/>
                    <a:pt x="322" y="30"/>
                    <a:pt x="324" y="30"/>
                  </a:cubicBezTo>
                  <a:cubicBezTo>
                    <a:pt x="296" y="34"/>
                    <a:pt x="278" y="56"/>
                    <a:pt x="278" y="78"/>
                  </a:cubicBezTo>
                  <a:cubicBezTo>
                    <a:pt x="278" y="92"/>
                    <a:pt x="288" y="110"/>
                    <a:pt x="312" y="110"/>
                  </a:cubicBezTo>
                  <a:cubicBezTo>
                    <a:pt x="334" y="110"/>
                    <a:pt x="360" y="90"/>
                    <a:pt x="360" y="58"/>
                  </a:cubicBezTo>
                  <a:cubicBezTo>
                    <a:pt x="360" y="26"/>
                    <a:pt x="332" y="0"/>
                    <a:pt x="286" y="0"/>
                  </a:cubicBezTo>
                  <a:cubicBezTo>
                    <a:pt x="228" y="0"/>
                    <a:pt x="190" y="44"/>
                    <a:pt x="174" y="68"/>
                  </a:cubicBezTo>
                  <a:cubicBezTo>
                    <a:pt x="166" y="28"/>
                    <a:pt x="134" y="0"/>
                    <a:pt x="92" y="0"/>
                  </a:cubicBezTo>
                  <a:cubicBezTo>
                    <a:pt x="52" y="0"/>
                    <a:pt x="36" y="34"/>
                    <a:pt x="28" y="50"/>
                  </a:cubicBezTo>
                  <a:cubicBezTo>
                    <a:pt x="12" y="80"/>
                    <a:pt x="0" y="134"/>
                    <a:pt x="0" y="136"/>
                  </a:cubicBezTo>
                  <a:cubicBezTo>
                    <a:pt x="0" y="144"/>
                    <a:pt x="8" y="144"/>
                    <a:pt x="10" y="144"/>
                  </a:cubicBezTo>
                  <a:cubicBezTo>
                    <a:pt x="20" y="144"/>
                    <a:pt x="20" y="144"/>
                    <a:pt x="26" y="124"/>
                  </a:cubicBezTo>
                  <a:cubicBezTo>
                    <a:pt x="40" y="62"/>
                    <a:pt x="58" y="20"/>
                    <a:pt x="90" y="20"/>
                  </a:cubicBezTo>
                  <a:cubicBezTo>
                    <a:pt x="106" y="20"/>
                    <a:pt x="118" y="26"/>
                    <a:pt x="118" y="60"/>
                  </a:cubicBezTo>
                  <a:cubicBezTo>
                    <a:pt x="118" y="78"/>
                    <a:pt x="114" y="88"/>
                    <a:pt x="104" y="1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1" name="Freeform 70">
              <a:extLst>
                <a:ext uri="{FF2B5EF4-FFF2-40B4-BE49-F238E27FC236}">
                  <a16:creationId xmlns:a16="http://schemas.microsoft.com/office/drawing/2014/main" id="{908EF073-0A9F-8B45-98B1-2F59DC55DEA3}"/>
                </a:ext>
              </a:extLst>
            </p:cNvPr>
            <p:cNvSpPr/>
            <p:nvPr/>
          </p:nvSpPr>
          <p:spPr>
            <a:xfrm>
              <a:off x="3706560" y="4623840"/>
              <a:ext cx="210600" cy="211320"/>
            </a:xfrm>
            <a:custGeom>
              <a:avLst/>
              <a:gdLst/>
              <a:ahLst/>
              <a:cxnLst>
                <a:cxn ang="3cd4">
                  <a:pos x="hc" y="t"/>
                </a:cxn>
                <a:cxn ang="cd2">
                  <a:pos x="l" y="vc"/>
                </a:cxn>
                <a:cxn ang="cd4">
                  <a:pos x="hc" y="b"/>
                </a:cxn>
                <a:cxn ang="0">
                  <a:pos x="r" y="vc"/>
                </a:cxn>
              </a:cxnLst>
              <a:rect l="l" t="t" r="r" b="b"/>
              <a:pathLst>
                <a:path w="586" h="588">
                  <a:moveTo>
                    <a:pt x="312" y="312"/>
                  </a:moveTo>
                  <a:lnTo>
                    <a:pt x="558" y="312"/>
                  </a:lnTo>
                  <a:cubicBezTo>
                    <a:pt x="570" y="312"/>
                    <a:pt x="586" y="312"/>
                    <a:pt x="586" y="294"/>
                  </a:cubicBezTo>
                  <a:cubicBezTo>
                    <a:pt x="586" y="276"/>
                    <a:pt x="570" y="276"/>
                    <a:pt x="558" y="276"/>
                  </a:cubicBezTo>
                  <a:lnTo>
                    <a:pt x="312" y="276"/>
                  </a:lnTo>
                  <a:lnTo>
                    <a:pt x="312" y="30"/>
                  </a:lnTo>
                  <a:cubicBezTo>
                    <a:pt x="312" y="16"/>
                    <a:pt x="312" y="0"/>
                    <a:pt x="294" y="0"/>
                  </a:cubicBezTo>
                  <a:cubicBezTo>
                    <a:pt x="276" y="0"/>
                    <a:pt x="276" y="16"/>
                    <a:pt x="276" y="30"/>
                  </a:cubicBezTo>
                  <a:lnTo>
                    <a:pt x="276" y="276"/>
                  </a:lnTo>
                  <a:lnTo>
                    <a:pt x="30" y="276"/>
                  </a:lnTo>
                  <a:cubicBezTo>
                    <a:pt x="16" y="276"/>
                    <a:pt x="0" y="276"/>
                    <a:pt x="0" y="294"/>
                  </a:cubicBezTo>
                  <a:cubicBezTo>
                    <a:pt x="0" y="312"/>
                    <a:pt x="16" y="312"/>
                    <a:pt x="30" y="312"/>
                  </a:cubicBezTo>
                  <a:lnTo>
                    <a:pt x="276" y="312"/>
                  </a:lnTo>
                  <a:lnTo>
                    <a:pt x="276" y="558"/>
                  </a:lnTo>
                  <a:cubicBezTo>
                    <a:pt x="276" y="570"/>
                    <a:pt x="276" y="588"/>
                    <a:pt x="294" y="588"/>
                  </a:cubicBezTo>
                  <a:cubicBezTo>
                    <a:pt x="312" y="588"/>
                    <a:pt x="312" y="570"/>
                    <a:pt x="312" y="55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2" name="Freeform 71">
              <a:extLst>
                <a:ext uri="{FF2B5EF4-FFF2-40B4-BE49-F238E27FC236}">
                  <a16:creationId xmlns:a16="http://schemas.microsoft.com/office/drawing/2014/main" id="{155BC2C3-F159-2F43-ADA9-318460F97FCB}"/>
                </a:ext>
              </a:extLst>
            </p:cNvPr>
            <p:cNvSpPr/>
            <p:nvPr/>
          </p:nvSpPr>
          <p:spPr>
            <a:xfrm>
              <a:off x="4010399" y="4668480"/>
              <a:ext cx="166680" cy="208440"/>
            </a:xfrm>
            <a:custGeom>
              <a:avLst/>
              <a:gdLst/>
              <a:ahLst/>
              <a:cxnLst>
                <a:cxn ang="3cd4">
                  <a:pos x="hc" y="t"/>
                </a:cxn>
                <a:cxn ang="cd2">
                  <a:pos x="l" y="vc"/>
                </a:cxn>
                <a:cxn ang="cd4">
                  <a:pos x="hc" y="b"/>
                </a:cxn>
                <a:cxn ang="0">
                  <a:pos x="r" y="vc"/>
                </a:cxn>
              </a:cxnLst>
              <a:rect l="l" t="t" r="r" b="b"/>
              <a:pathLst>
                <a:path w="464" h="580">
                  <a:moveTo>
                    <a:pt x="20" y="166"/>
                  </a:moveTo>
                  <a:cubicBezTo>
                    <a:pt x="54" y="64"/>
                    <a:pt x="150" y="64"/>
                    <a:pt x="160" y="64"/>
                  </a:cubicBezTo>
                  <a:cubicBezTo>
                    <a:pt x="294" y="64"/>
                    <a:pt x="304" y="218"/>
                    <a:pt x="304" y="288"/>
                  </a:cubicBezTo>
                  <a:cubicBezTo>
                    <a:pt x="304" y="342"/>
                    <a:pt x="300" y="356"/>
                    <a:pt x="294" y="374"/>
                  </a:cubicBezTo>
                  <a:cubicBezTo>
                    <a:pt x="274" y="438"/>
                    <a:pt x="248" y="540"/>
                    <a:pt x="248" y="564"/>
                  </a:cubicBezTo>
                  <a:cubicBezTo>
                    <a:pt x="248" y="574"/>
                    <a:pt x="252" y="580"/>
                    <a:pt x="258" y="580"/>
                  </a:cubicBezTo>
                  <a:cubicBezTo>
                    <a:pt x="270" y="580"/>
                    <a:pt x="278" y="560"/>
                    <a:pt x="286" y="526"/>
                  </a:cubicBezTo>
                  <a:cubicBezTo>
                    <a:pt x="308" y="452"/>
                    <a:pt x="316" y="402"/>
                    <a:pt x="320" y="374"/>
                  </a:cubicBezTo>
                  <a:cubicBezTo>
                    <a:pt x="322" y="364"/>
                    <a:pt x="324" y="352"/>
                    <a:pt x="326" y="340"/>
                  </a:cubicBezTo>
                  <a:cubicBezTo>
                    <a:pt x="354" y="254"/>
                    <a:pt x="412" y="122"/>
                    <a:pt x="446" y="52"/>
                  </a:cubicBezTo>
                  <a:cubicBezTo>
                    <a:pt x="452" y="42"/>
                    <a:pt x="464" y="22"/>
                    <a:pt x="464" y="18"/>
                  </a:cubicBezTo>
                  <a:cubicBezTo>
                    <a:pt x="464" y="10"/>
                    <a:pt x="454" y="10"/>
                    <a:pt x="452" y="10"/>
                  </a:cubicBezTo>
                  <a:cubicBezTo>
                    <a:pt x="450" y="10"/>
                    <a:pt x="444" y="10"/>
                    <a:pt x="442" y="16"/>
                  </a:cubicBezTo>
                  <a:cubicBezTo>
                    <a:pt x="396" y="100"/>
                    <a:pt x="360" y="188"/>
                    <a:pt x="326" y="276"/>
                  </a:cubicBezTo>
                  <a:cubicBezTo>
                    <a:pt x="324" y="250"/>
                    <a:pt x="324" y="182"/>
                    <a:pt x="290" y="96"/>
                  </a:cubicBezTo>
                  <a:cubicBezTo>
                    <a:pt x="268" y="44"/>
                    <a:pt x="234" y="0"/>
                    <a:pt x="172" y="0"/>
                  </a:cubicBezTo>
                  <a:cubicBezTo>
                    <a:pt x="62" y="0"/>
                    <a:pt x="0" y="134"/>
                    <a:pt x="0" y="162"/>
                  </a:cubicBezTo>
                  <a:cubicBezTo>
                    <a:pt x="0" y="170"/>
                    <a:pt x="8" y="170"/>
                    <a:pt x="16" y="17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3" name="Freeform 72">
              <a:extLst>
                <a:ext uri="{FF2B5EF4-FFF2-40B4-BE49-F238E27FC236}">
                  <a16:creationId xmlns:a16="http://schemas.microsoft.com/office/drawing/2014/main" id="{9FE81D1F-C538-754E-8914-955C3FFBD709}"/>
                </a:ext>
              </a:extLst>
            </p:cNvPr>
            <p:cNvSpPr/>
            <p:nvPr/>
          </p:nvSpPr>
          <p:spPr>
            <a:xfrm>
              <a:off x="4248000" y="4668480"/>
              <a:ext cx="247320" cy="140040"/>
            </a:xfrm>
            <a:custGeom>
              <a:avLst/>
              <a:gdLst/>
              <a:ahLst/>
              <a:cxnLst>
                <a:cxn ang="3cd4">
                  <a:pos x="hc" y="t"/>
                </a:cxn>
                <a:cxn ang="cd2">
                  <a:pos x="l" y="vc"/>
                </a:cxn>
                <a:cxn ang="cd4">
                  <a:pos x="hc" y="b"/>
                </a:cxn>
                <a:cxn ang="0">
                  <a:pos x="r" y="vc"/>
                </a:cxn>
              </a:cxnLst>
              <a:rect l="l" t="t" r="r" b="b"/>
              <a:pathLst>
                <a:path w="688" h="390">
                  <a:moveTo>
                    <a:pt x="68" y="86"/>
                  </a:moveTo>
                  <a:lnTo>
                    <a:pt x="68" y="324"/>
                  </a:lnTo>
                  <a:cubicBezTo>
                    <a:pt x="68" y="362"/>
                    <a:pt x="60" y="362"/>
                    <a:pt x="0" y="362"/>
                  </a:cubicBezTo>
                  <a:lnTo>
                    <a:pt x="0" y="390"/>
                  </a:lnTo>
                  <a:cubicBezTo>
                    <a:pt x="30" y="390"/>
                    <a:pt x="76" y="388"/>
                    <a:pt x="100" y="388"/>
                  </a:cubicBezTo>
                  <a:cubicBezTo>
                    <a:pt x="122" y="388"/>
                    <a:pt x="168" y="390"/>
                    <a:pt x="198" y="390"/>
                  </a:cubicBezTo>
                  <a:lnTo>
                    <a:pt x="198" y="362"/>
                  </a:lnTo>
                  <a:cubicBezTo>
                    <a:pt x="140" y="362"/>
                    <a:pt x="130" y="362"/>
                    <a:pt x="130" y="324"/>
                  </a:cubicBezTo>
                  <a:lnTo>
                    <a:pt x="130" y="160"/>
                  </a:lnTo>
                  <a:cubicBezTo>
                    <a:pt x="130" y="68"/>
                    <a:pt x="192" y="20"/>
                    <a:pt x="248" y="20"/>
                  </a:cubicBezTo>
                  <a:cubicBezTo>
                    <a:pt x="304" y="20"/>
                    <a:pt x="314" y="68"/>
                    <a:pt x="314" y="118"/>
                  </a:cubicBezTo>
                  <a:lnTo>
                    <a:pt x="314" y="324"/>
                  </a:lnTo>
                  <a:cubicBezTo>
                    <a:pt x="314" y="362"/>
                    <a:pt x="304" y="362"/>
                    <a:pt x="246" y="362"/>
                  </a:cubicBezTo>
                  <a:lnTo>
                    <a:pt x="246" y="390"/>
                  </a:lnTo>
                  <a:cubicBezTo>
                    <a:pt x="276" y="390"/>
                    <a:pt x="320" y="388"/>
                    <a:pt x="344" y="388"/>
                  </a:cubicBezTo>
                  <a:cubicBezTo>
                    <a:pt x="368" y="388"/>
                    <a:pt x="414" y="390"/>
                    <a:pt x="444" y="390"/>
                  </a:cubicBezTo>
                  <a:lnTo>
                    <a:pt x="444" y="362"/>
                  </a:lnTo>
                  <a:cubicBezTo>
                    <a:pt x="384" y="362"/>
                    <a:pt x="374" y="362"/>
                    <a:pt x="374" y="324"/>
                  </a:cubicBezTo>
                  <a:lnTo>
                    <a:pt x="374" y="160"/>
                  </a:lnTo>
                  <a:cubicBezTo>
                    <a:pt x="374" y="68"/>
                    <a:pt x="438" y="20"/>
                    <a:pt x="494" y="20"/>
                  </a:cubicBezTo>
                  <a:cubicBezTo>
                    <a:pt x="550" y="20"/>
                    <a:pt x="558" y="68"/>
                    <a:pt x="558" y="118"/>
                  </a:cubicBezTo>
                  <a:lnTo>
                    <a:pt x="558" y="324"/>
                  </a:lnTo>
                  <a:cubicBezTo>
                    <a:pt x="558" y="362"/>
                    <a:pt x="550" y="362"/>
                    <a:pt x="490" y="362"/>
                  </a:cubicBezTo>
                  <a:lnTo>
                    <a:pt x="490" y="390"/>
                  </a:lnTo>
                  <a:cubicBezTo>
                    <a:pt x="520" y="390"/>
                    <a:pt x="566" y="388"/>
                    <a:pt x="590" y="388"/>
                  </a:cubicBezTo>
                  <a:cubicBezTo>
                    <a:pt x="612" y="388"/>
                    <a:pt x="658" y="390"/>
                    <a:pt x="688" y="390"/>
                  </a:cubicBezTo>
                  <a:lnTo>
                    <a:pt x="688" y="362"/>
                  </a:lnTo>
                  <a:cubicBezTo>
                    <a:pt x="642" y="362"/>
                    <a:pt x="620" y="362"/>
                    <a:pt x="620" y="336"/>
                  </a:cubicBezTo>
                  <a:lnTo>
                    <a:pt x="620" y="168"/>
                  </a:lnTo>
                  <a:cubicBezTo>
                    <a:pt x="620" y="92"/>
                    <a:pt x="620" y="64"/>
                    <a:pt x="592" y="32"/>
                  </a:cubicBezTo>
                  <a:cubicBezTo>
                    <a:pt x="580" y="18"/>
                    <a:pt x="550" y="0"/>
                    <a:pt x="500" y="0"/>
                  </a:cubicBezTo>
                  <a:cubicBezTo>
                    <a:pt x="426" y="0"/>
                    <a:pt x="386" y="52"/>
                    <a:pt x="372" y="86"/>
                  </a:cubicBezTo>
                  <a:cubicBezTo>
                    <a:pt x="360" y="10"/>
                    <a:pt x="294" y="0"/>
                    <a:pt x="254" y="0"/>
                  </a:cubicBezTo>
                  <a:cubicBezTo>
                    <a:pt x="190" y="0"/>
                    <a:pt x="148" y="38"/>
                    <a:pt x="124" y="92"/>
                  </a:cubicBezTo>
                  <a:lnTo>
                    <a:pt x="124" y="0"/>
                  </a:lnTo>
                  <a:lnTo>
                    <a:pt x="0" y="10"/>
                  </a:lnTo>
                  <a:lnTo>
                    <a:pt x="0" y="38"/>
                  </a:lnTo>
                  <a:cubicBezTo>
                    <a:pt x="62" y="38"/>
                    <a:pt x="68" y="44"/>
                    <a:pt x="68" y="8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4" name="Freeform 73">
              <a:extLst>
                <a:ext uri="{FF2B5EF4-FFF2-40B4-BE49-F238E27FC236}">
                  <a16:creationId xmlns:a16="http://schemas.microsoft.com/office/drawing/2014/main" id="{BE0F0A1F-519C-FE41-9EEF-722A0E110EEB}"/>
                </a:ext>
              </a:extLst>
            </p:cNvPr>
            <p:cNvSpPr/>
            <p:nvPr/>
          </p:nvSpPr>
          <p:spPr>
            <a:xfrm>
              <a:off x="4513679" y="4666320"/>
              <a:ext cx="142920" cy="145800"/>
            </a:xfrm>
            <a:custGeom>
              <a:avLst/>
              <a:gdLst/>
              <a:ahLst/>
              <a:cxnLst>
                <a:cxn ang="3cd4">
                  <a:pos x="hc" y="t"/>
                </a:cxn>
                <a:cxn ang="cd2">
                  <a:pos x="l" y="vc"/>
                </a:cxn>
                <a:cxn ang="cd4">
                  <a:pos x="hc" y="b"/>
                </a:cxn>
                <a:cxn ang="0">
                  <a:pos x="r" y="vc"/>
                </a:cxn>
              </a:cxnLst>
              <a:rect l="l" t="t" r="r" b="b"/>
              <a:pathLst>
                <a:path w="398" h="406">
                  <a:moveTo>
                    <a:pt x="256" y="328"/>
                  </a:moveTo>
                  <a:cubicBezTo>
                    <a:pt x="260" y="364"/>
                    <a:pt x="284" y="400"/>
                    <a:pt x="326" y="400"/>
                  </a:cubicBezTo>
                  <a:cubicBezTo>
                    <a:pt x="344" y="400"/>
                    <a:pt x="398" y="388"/>
                    <a:pt x="398" y="316"/>
                  </a:cubicBezTo>
                  <a:lnTo>
                    <a:pt x="398" y="268"/>
                  </a:lnTo>
                  <a:lnTo>
                    <a:pt x="376" y="268"/>
                  </a:lnTo>
                  <a:lnTo>
                    <a:pt x="376" y="316"/>
                  </a:lnTo>
                  <a:cubicBezTo>
                    <a:pt x="376" y="368"/>
                    <a:pt x="354" y="374"/>
                    <a:pt x="344" y="374"/>
                  </a:cubicBezTo>
                  <a:cubicBezTo>
                    <a:pt x="316" y="374"/>
                    <a:pt x="312" y="334"/>
                    <a:pt x="312" y="330"/>
                  </a:cubicBezTo>
                  <a:lnTo>
                    <a:pt x="312" y="152"/>
                  </a:lnTo>
                  <a:cubicBezTo>
                    <a:pt x="312" y="116"/>
                    <a:pt x="312" y="82"/>
                    <a:pt x="280" y="48"/>
                  </a:cubicBezTo>
                  <a:cubicBezTo>
                    <a:pt x="246" y="14"/>
                    <a:pt x="202" y="0"/>
                    <a:pt x="160" y="0"/>
                  </a:cubicBezTo>
                  <a:cubicBezTo>
                    <a:pt x="86" y="0"/>
                    <a:pt x="26" y="42"/>
                    <a:pt x="26" y="100"/>
                  </a:cubicBezTo>
                  <a:cubicBezTo>
                    <a:pt x="26" y="126"/>
                    <a:pt x="44" y="142"/>
                    <a:pt x="66" y="142"/>
                  </a:cubicBezTo>
                  <a:cubicBezTo>
                    <a:pt x="90" y="142"/>
                    <a:pt x="106" y="124"/>
                    <a:pt x="106" y="100"/>
                  </a:cubicBezTo>
                  <a:cubicBezTo>
                    <a:pt x="106" y="90"/>
                    <a:pt x="102" y="60"/>
                    <a:pt x="62" y="60"/>
                  </a:cubicBezTo>
                  <a:cubicBezTo>
                    <a:pt x="86" y="30"/>
                    <a:pt x="128" y="20"/>
                    <a:pt x="158" y="20"/>
                  </a:cubicBezTo>
                  <a:cubicBezTo>
                    <a:pt x="200" y="20"/>
                    <a:pt x="250" y="54"/>
                    <a:pt x="250" y="132"/>
                  </a:cubicBezTo>
                  <a:lnTo>
                    <a:pt x="250" y="166"/>
                  </a:lnTo>
                  <a:cubicBezTo>
                    <a:pt x="206" y="168"/>
                    <a:pt x="144" y="170"/>
                    <a:pt x="88" y="196"/>
                  </a:cubicBezTo>
                  <a:cubicBezTo>
                    <a:pt x="22" y="226"/>
                    <a:pt x="0" y="272"/>
                    <a:pt x="0" y="312"/>
                  </a:cubicBezTo>
                  <a:cubicBezTo>
                    <a:pt x="0" y="384"/>
                    <a:pt x="86" y="406"/>
                    <a:pt x="142" y="406"/>
                  </a:cubicBezTo>
                  <a:cubicBezTo>
                    <a:pt x="200" y="406"/>
                    <a:pt x="240" y="370"/>
                    <a:pt x="256" y="328"/>
                  </a:cubicBezTo>
                  <a:close/>
                  <a:moveTo>
                    <a:pt x="250" y="184"/>
                  </a:moveTo>
                  <a:lnTo>
                    <a:pt x="250" y="272"/>
                  </a:lnTo>
                  <a:cubicBezTo>
                    <a:pt x="250" y="356"/>
                    <a:pt x="188" y="386"/>
                    <a:pt x="148" y="386"/>
                  </a:cubicBezTo>
                  <a:cubicBezTo>
                    <a:pt x="104" y="386"/>
                    <a:pt x="68" y="354"/>
                    <a:pt x="68" y="310"/>
                  </a:cubicBezTo>
                  <a:cubicBezTo>
                    <a:pt x="68" y="262"/>
                    <a:pt x="106" y="188"/>
                    <a:pt x="250" y="1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5" name="Freeform 74">
              <a:extLst>
                <a:ext uri="{FF2B5EF4-FFF2-40B4-BE49-F238E27FC236}">
                  <a16:creationId xmlns:a16="http://schemas.microsoft.com/office/drawing/2014/main" id="{E48DAB93-ABB1-4D41-85A1-DE4A64D89053}"/>
                </a:ext>
              </a:extLst>
            </p:cNvPr>
            <p:cNvSpPr/>
            <p:nvPr/>
          </p:nvSpPr>
          <p:spPr>
            <a:xfrm>
              <a:off x="4662000" y="4672080"/>
              <a:ext cx="159480" cy="136440"/>
            </a:xfrm>
            <a:custGeom>
              <a:avLst/>
              <a:gdLst/>
              <a:ahLst/>
              <a:cxnLst>
                <a:cxn ang="3cd4">
                  <a:pos x="hc" y="t"/>
                </a:cxn>
                <a:cxn ang="cd2">
                  <a:pos x="l" y="vc"/>
                </a:cxn>
                <a:cxn ang="cd4">
                  <a:pos x="hc" y="b"/>
                </a:cxn>
                <a:cxn ang="0">
                  <a:pos x="r" y="vc"/>
                </a:cxn>
              </a:cxnLst>
              <a:rect l="l" t="t" r="r" b="b"/>
              <a:pathLst>
                <a:path w="444" h="380">
                  <a:moveTo>
                    <a:pt x="242" y="174"/>
                  </a:moveTo>
                  <a:cubicBezTo>
                    <a:pt x="270" y="140"/>
                    <a:pt x="302" y="96"/>
                    <a:pt x="324" y="74"/>
                  </a:cubicBezTo>
                  <a:cubicBezTo>
                    <a:pt x="352" y="42"/>
                    <a:pt x="388" y="28"/>
                    <a:pt x="428" y="28"/>
                  </a:cubicBezTo>
                  <a:lnTo>
                    <a:pt x="428" y="0"/>
                  </a:lnTo>
                  <a:cubicBezTo>
                    <a:pt x="406" y="2"/>
                    <a:pt x="380" y="2"/>
                    <a:pt x="356" y="2"/>
                  </a:cubicBezTo>
                  <a:cubicBezTo>
                    <a:pt x="330" y="2"/>
                    <a:pt x="284" y="0"/>
                    <a:pt x="272" y="0"/>
                  </a:cubicBezTo>
                  <a:lnTo>
                    <a:pt x="272" y="28"/>
                  </a:lnTo>
                  <a:cubicBezTo>
                    <a:pt x="290" y="30"/>
                    <a:pt x="298" y="40"/>
                    <a:pt x="298" y="54"/>
                  </a:cubicBezTo>
                  <a:cubicBezTo>
                    <a:pt x="298" y="68"/>
                    <a:pt x="288" y="80"/>
                    <a:pt x="284" y="86"/>
                  </a:cubicBezTo>
                  <a:lnTo>
                    <a:pt x="230" y="154"/>
                  </a:lnTo>
                  <a:lnTo>
                    <a:pt x="160" y="66"/>
                  </a:lnTo>
                  <a:cubicBezTo>
                    <a:pt x="152" y="56"/>
                    <a:pt x="152" y="54"/>
                    <a:pt x="152" y="50"/>
                  </a:cubicBezTo>
                  <a:cubicBezTo>
                    <a:pt x="152" y="36"/>
                    <a:pt x="166" y="28"/>
                    <a:pt x="184" y="28"/>
                  </a:cubicBezTo>
                  <a:lnTo>
                    <a:pt x="184" y="0"/>
                  </a:lnTo>
                  <a:cubicBezTo>
                    <a:pt x="160" y="0"/>
                    <a:pt x="102" y="2"/>
                    <a:pt x="88" y="2"/>
                  </a:cubicBezTo>
                  <a:cubicBezTo>
                    <a:pt x="70" y="2"/>
                    <a:pt x="28" y="2"/>
                    <a:pt x="4" y="0"/>
                  </a:cubicBezTo>
                  <a:lnTo>
                    <a:pt x="4" y="28"/>
                  </a:lnTo>
                  <a:cubicBezTo>
                    <a:pt x="66" y="28"/>
                    <a:pt x="68" y="28"/>
                    <a:pt x="108" y="82"/>
                  </a:cubicBezTo>
                  <a:lnTo>
                    <a:pt x="196" y="196"/>
                  </a:lnTo>
                  <a:lnTo>
                    <a:pt x="112" y="300"/>
                  </a:lnTo>
                  <a:cubicBezTo>
                    <a:pt x="70" y="352"/>
                    <a:pt x="18" y="354"/>
                    <a:pt x="0" y="354"/>
                  </a:cubicBezTo>
                  <a:lnTo>
                    <a:pt x="0" y="380"/>
                  </a:lnTo>
                  <a:cubicBezTo>
                    <a:pt x="22" y="378"/>
                    <a:pt x="50" y="378"/>
                    <a:pt x="74" y="378"/>
                  </a:cubicBezTo>
                  <a:cubicBezTo>
                    <a:pt x="98" y="378"/>
                    <a:pt x="136" y="380"/>
                    <a:pt x="158" y="380"/>
                  </a:cubicBezTo>
                  <a:lnTo>
                    <a:pt x="158" y="354"/>
                  </a:lnTo>
                  <a:cubicBezTo>
                    <a:pt x="138" y="350"/>
                    <a:pt x="132" y="340"/>
                    <a:pt x="132" y="326"/>
                  </a:cubicBezTo>
                  <a:cubicBezTo>
                    <a:pt x="132" y="306"/>
                    <a:pt x="158" y="278"/>
                    <a:pt x="210" y="214"/>
                  </a:cubicBezTo>
                  <a:lnTo>
                    <a:pt x="278" y="302"/>
                  </a:lnTo>
                  <a:cubicBezTo>
                    <a:pt x="286" y="312"/>
                    <a:pt x="296" y="326"/>
                    <a:pt x="296" y="332"/>
                  </a:cubicBezTo>
                  <a:cubicBezTo>
                    <a:pt x="296" y="340"/>
                    <a:pt x="288" y="352"/>
                    <a:pt x="264" y="354"/>
                  </a:cubicBezTo>
                  <a:lnTo>
                    <a:pt x="264" y="380"/>
                  </a:lnTo>
                  <a:cubicBezTo>
                    <a:pt x="292" y="380"/>
                    <a:pt x="340" y="378"/>
                    <a:pt x="360" y="378"/>
                  </a:cubicBezTo>
                  <a:cubicBezTo>
                    <a:pt x="384" y="378"/>
                    <a:pt x="418" y="378"/>
                    <a:pt x="444" y="380"/>
                  </a:cubicBezTo>
                  <a:lnTo>
                    <a:pt x="444" y="354"/>
                  </a:lnTo>
                  <a:cubicBezTo>
                    <a:pt x="398" y="354"/>
                    <a:pt x="382" y="352"/>
                    <a:pt x="362" y="32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6" name="Freeform 75">
              <a:extLst>
                <a:ext uri="{FF2B5EF4-FFF2-40B4-BE49-F238E27FC236}">
                  <a16:creationId xmlns:a16="http://schemas.microsoft.com/office/drawing/2014/main" id="{DC2D9EA9-9DD8-7245-AC3B-4E2CDA764871}"/>
                </a:ext>
              </a:extLst>
            </p:cNvPr>
            <p:cNvSpPr/>
            <p:nvPr/>
          </p:nvSpPr>
          <p:spPr>
            <a:xfrm>
              <a:off x="4434480" y="4914720"/>
              <a:ext cx="113400" cy="100440"/>
            </a:xfrm>
            <a:custGeom>
              <a:avLst/>
              <a:gdLst/>
              <a:ahLst/>
              <a:cxnLst>
                <a:cxn ang="3cd4">
                  <a:pos x="hc" y="t"/>
                </a:cxn>
                <a:cxn ang="cd2">
                  <a:pos x="l" y="vc"/>
                </a:cxn>
                <a:cxn ang="cd4">
                  <a:pos x="hc" y="b"/>
                </a:cxn>
                <a:cxn ang="0">
                  <a:pos x="r" y="vc"/>
                </a:cxn>
              </a:cxnLst>
              <a:rect l="l" t="t" r="r" b="b"/>
              <a:pathLst>
                <a:path w="316" h="280">
                  <a:moveTo>
                    <a:pt x="224" y="36"/>
                  </a:moveTo>
                  <a:cubicBezTo>
                    <a:pt x="210" y="16"/>
                    <a:pt x="190" y="0"/>
                    <a:pt x="160" y="0"/>
                  </a:cubicBezTo>
                  <a:cubicBezTo>
                    <a:pt x="80" y="0"/>
                    <a:pt x="0" y="88"/>
                    <a:pt x="0" y="176"/>
                  </a:cubicBezTo>
                  <a:cubicBezTo>
                    <a:pt x="0" y="236"/>
                    <a:pt x="40" y="280"/>
                    <a:pt x="94" y="280"/>
                  </a:cubicBezTo>
                  <a:cubicBezTo>
                    <a:pt x="126" y="280"/>
                    <a:pt x="156" y="260"/>
                    <a:pt x="182" y="236"/>
                  </a:cubicBezTo>
                  <a:cubicBezTo>
                    <a:pt x="194" y="274"/>
                    <a:pt x="228" y="280"/>
                    <a:pt x="246" y="280"/>
                  </a:cubicBezTo>
                  <a:cubicBezTo>
                    <a:pt x="268" y="280"/>
                    <a:pt x="282" y="266"/>
                    <a:pt x="294" y="246"/>
                  </a:cubicBezTo>
                  <a:cubicBezTo>
                    <a:pt x="308" y="222"/>
                    <a:pt x="316" y="188"/>
                    <a:pt x="316" y="184"/>
                  </a:cubicBezTo>
                  <a:cubicBezTo>
                    <a:pt x="316" y="176"/>
                    <a:pt x="308" y="176"/>
                    <a:pt x="306" y="176"/>
                  </a:cubicBezTo>
                  <a:cubicBezTo>
                    <a:pt x="298" y="176"/>
                    <a:pt x="296" y="180"/>
                    <a:pt x="292" y="196"/>
                  </a:cubicBezTo>
                  <a:cubicBezTo>
                    <a:pt x="284" y="226"/>
                    <a:pt x="272" y="262"/>
                    <a:pt x="246" y="262"/>
                  </a:cubicBezTo>
                  <a:cubicBezTo>
                    <a:pt x="230" y="262"/>
                    <a:pt x="226" y="248"/>
                    <a:pt x="226" y="232"/>
                  </a:cubicBezTo>
                  <a:cubicBezTo>
                    <a:pt x="226" y="222"/>
                    <a:pt x="232" y="198"/>
                    <a:pt x="236" y="182"/>
                  </a:cubicBezTo>
                  <a:cubicBezTo>
                    <a:pt x="240" y="166"/>
                    <a:pt x="246" y="140"/>
                    <a:pt x="250" y="126"/>
                  </a:cubicBezTo>
                  <a:lnTo>
                    <a:pt x="262" y="80"/>
                  </a:lnTo>
                  <a:cubicBezTo>
                    <a:pt x="266" y="64"/>
                    <a:pt x="272" y="34"/>
                    <a:pt x="272" y="32"/>
                  </a:cubicBezTo>
                  <a:cubicBezTo>
                    <a:pt x="272" y="18"/>
                    <a:pt x="262" y="12"/>
                    <a:pt x="252" y="12"/>
                  </a:cubicBezTo>
                  <a:cubicBezTo>
                    <a:pt x="242" y="12"/>
                    <a:pt x="228" y="20"/>
                    <a:pt x="224" y="36"/>
                  </a:cubicBezTo>
                  <a:close/>
                  <a:moveTo>
                    <a:pt x="184" y="196"/>
                  </a:moveTo>
                  <a:cubicBezTo>
                    <a:pt x="180" y="214"/>
                    <a:pt x="166" y="226"/>
                    <a:pt x="152" y="238"/>
                  </a:cubicBezTo>
                  <a:cubicBezTo>
                    <a:pt x="146" y="242"/>
                    <a:pt x="122" y="262"/>
                    <a:pt x="96" y="262"/>
                  </a:cubicBezTo>
                  <a:cubicBezTo>
                    <a:pt x="72" y="262"/>
                    <a:pt x="50" y="246"/>
                    <a:pt x="50" y="202"/>
                  </a:cubicBezTo>
                  <a:cubicBezTo>
                    <a:pt x="50" y="170"/>
                    <a:pt x="68" y="100"/>
                    <a:pt x="82" y="76"/>
                  </a:cubicBezTo>
                  <a:cubicBezTo>
                    <a:pt x="110" y="26"/>
                    <a:pt x="142" y="18"/>
                    <a:pt x="160" y="18"/>
                  </a:cubicBezTo>
                  <a:cubicBezTo>
                    <a:pt x="202" y="18"/>
                    <a:pt x="214" y="64"/>
                    <a:pt x="214" y="72"/>
                  </a:cubicBezTo>
                  <a:cubicBezTo>
                    <a:pt x="214" y="74"/>
                    <a:pt x="214" y="78"/>
                    <a:pt x="212" y="8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7" name="Freeform 76">
              <a:extLst>
                <a:ext uri="{FF2B5EF4-FFF2-40B4-BE49-F238E27FC236}">
                  <a16:creationId xmlns:a16="http://schemas.microsoft.com/office/drawing/2014/main" id="{ADC2EC45-57E7-1C42-BFD8-26413AF3C74B}"/>
                </a:ext>
              </a:extLst>
            </p:cNvPr>
            <p:cNvSpPr/>
            <p:nvPr/>
          </p:nvSpPr>
          <p:spPr>
            <a:xfrm>
              <a:off x="4572000" y="4860720"/>
              <a:ext cx="44280" cy="82440"/>
            </a:xfrm>
            <a:custGeom>
              <a:avLst/>
              <a:gdLst/>
              <a:ahLst/>
              <a:cxnLst>
                <a:cxn ang="3cd4">
                  <a:pos x="hc" y="t"/>
                </a:cxn>
                <a:cxn ang="cd2">
                  <a:pos x="l" y="vc"/>
                </a:cxn>
                <a:cxn ang="cd4">
                  <a:pos x="hc" y="b"/>
                </a:cxn>
                <a:cxn ang="0">
                  <a:pos x="r" y="vc"/>
                </a:cxn>
              </a:cxnLst>
              <a:rect l="l" t="t" r="r" b="b"/>
              <a:pathLst>
                <a:path w="124" h="230">
                  <a:moveTo>
                    <a:pt x="120" y="42"/>
                  </a:moveTo>
                  <a:cubicBezTo>
                    <a:pt x="120" y="42"/>
                    <a:pt x="124" y="32"/>
                    <a:pt x="124" y="26"/>
                  </a:cubicBezTo>
                  <a:cubicBezTo>
                    <a:pt x="124" y="10"/>
                    <a:pt x="110" y="0"/>
                    <a:pt x="96" y="0"/>
                  </a:cubicBezTo>
                  <a:cubicBezTo>
                    <a:pt x="78" y="0"/>
                    <a:pt x="72" y="14"/>
                    <a:pt x="70" y="20"/>
                  </a:cubicBezTo>
                  <a:lnTo>
                    <a:pt x="2" y="212"/>
                  </a:lnTo>
                  <a:cubicBezTo>
                    <a:pt x="0" y="218"/>
                    <a:pt x="0" y="218"/>
                    <a:pt x="0" y="220"/>
                  </a:cubicBezTo>
                  <a:cubicBezTo>
                    <a:pt x="0" y="226"/>
                    <a:pt x="18" y="230"/>
                    <a:pt x="20" y="230"/>
                  </a:cubicBezTo>
                  <a:cubicBezTo>
                    <a:pt x="24" y="230"/>
                    <a:pt x="24" y="228"/>
                    <a:pt x="26" y="22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8" name="Freeform 77">
              <a:extLst>
                <a:ext uri="{FF2B5EF4-FFF2-40B4-BE49-F238E27FC236}">
                  <a16:creationId xmlns:a16="http://schemas.microsoft.com/office/drawing/2014/main" id="{09ACD71E-79E7-A845-A362-3B3C171B0A01}"/>
                </a:ext>
              </a:extLst>
            </p:cNvPr>
            <p:cNvSpPr/>
            <p:nvPr/>
          </p:nvSpPr>
          <p:spPr>
            <a:xfrm>
              <a:off x="4894560" y="4584960"/>
              <a:ext cx="219240" cy="284760"/>
            </a:xfrm>
            <a:custGeom>
              <a:avLst/>
              <a:gdLst/>
              <a:ahLst/>
              <a:cxnLst>
                <a:cxn ang="3cd4">
                  <a:pos x="hc" y="t"/>
                </a:cxn>
                <a:cxn ang="cd2">
                  <a:pos x="l" y="vc"/>
                </a:cxn>
                <a:cxn ang="cd4">
                  <a:pos x="hc" y="b"/>
                </a:cxn>
                <a:cxn ang="0">
                  <a:pos x="r" y="vc"/>
                </a:cxn>
              </a:cxnLst>
              <a:rect l="l" t="t" r="r" b="b"/>
              <a:pathLst>
                <a:path w="610" h="792">
                  <a:moveTo>
                    <a:pt x="342" y="616"/>
                  </a:moveTo>
                  <a:cubicBezTo>
                    <a:pt x="480" y="564"/>
                    <a:pt x="610" y="406"/>
                    <a:pt x="610" y="236"/>
                  </a:cubicBezTo>
                  <a:cubicBezTo>
                    <a:pt x="610" y="96"/>
                    <a:pt x="516" y="0"/>
                    <a:pt x="384" y="0"/>
                  </a:cubicBezTo>
                  <a:cubicBezTo>
                    <a:pt x="194" y="0"/>
                    <a:pt x="0" y="200"/>
                    <a:pt x="0" y="406"/>
                  </a:cubicBezTo>
                  <a:cubicBezTo>
                    <a:pt x="0" y="552"/>
                    <a:pt x="98" y="640"/>
                    <a:pt x="226" y="640"/>
                  </a:cubicBezTo>
                  <a:cubicBezTo>
                    <a:pt x="248" y="640"/>
                    <a:pt x="278" y="636"/>
                    <a:pt x="312" y="628"/>
                  </a:cubicBezTo>
                  <a:cubicBezTo>
                    <a:pt x="308" y="682"/>
                    <a:pt x="308" y="684"/>
                    <a:pt x="308" y="696"/>
                  </a:cubicBezTo>
                  <a:cubicBezTo>
                    <a:pt x="308" y="724"/>
                    <a:pt x="308" y="792"/>
                    <a:pt x="382" y="792"/>
                  </a:cubicBezTo>
                  <a:cubicBezTo>
                    <a:pt x="486" y="792"/>
                    <a:pt x="528" y="630"/>
                    <a:pt x="528" y="622"/>
                  </a:cubicBezTo>
                  <a:cubicBezTo>
                    <a:pt x="528" y="614"/>
                    <a:pt x="522" y="612"/>
                    <a:pt x="520" y="612"/>
                  </a:cubicBezTo>
                  <a:cubicBezTo>
                    <a:pt x="512" y="612"/>
                    <a:pt x="510" y="616"/>
                    <a:pt x="508" y="622"/>
                  </a:cubicBezTo>
                  <a:cubicBezTo>
                    <a:pt x="488" y="684"/>
                    <a:pt x="436" y="706"/>
                    <a:pt x="406" y="706"/>
                  </a:cubicBezTo>
                  <a:cubicBezTo>
                    <a:pt x="364" y="706"/>
                    <a:pt x="352" y="682"/>
                    <a:pt x="342" y="616"/>
                  </a:cubicBezTo>
                  <a:close/>
                  <a:moveTo>
                    <a:pt x="176" y="608"/>
                  </a:moveTo>
                  <a:cubicBezTo>
                    <a:pt x="108" y="582"/>
                    <a:pt x="78" y="512"/>
                    <a:pt x="78" y="434"/>
                  </a:cubicBezTo>
                  <a:cubicBezTo>
                    <a:pt x="78" y="372"/>
                    <a:pt x="100" y="248"/>
                    <a:pt x="168" y="152"/>
                  </a:cubicBezTo>
                  <a:cubicBezTo>
                    <a:pt x="232" y="62"/>
                    <a:pt x="314" y="22"/>
                    <a:pt x="380" y="22"/>
                  </a:cubicBezTo>
                  <a:cubicBezTo>
                    <a:pt x="468" y="22"/>
                    <a:pt x="532" y="90"/>
                    <a:pt x="532" y="208"/>
                  </a:cubicBezTo>
                  <a:cubicBezTo>
                    <a:pt x="532" y="296"/>
                    <a:pt x="486" y="502"/>
                    <a:pt x="338" y="586"/>
                  </a:cubicBezTo>
                  <a:cubicBezTo>
                    <a:pt x="334" y="554"/>
                    <a:pt x="326" y="490"/>
                    <a:pt x="260" y="490"/>
                  </a:cubicBezTo>
                  <a:cubicBezTo>
                    <a:pt x="214" y="490"/>
                    <a:pt x="172" y="534"/>
                    <a:pt x="172" y="580"/>
                  </a:cubicBezTo>
                  <a:cubicBezTo>
                    <a:pt x="172" y="598"/>
                    <a:pt x="176" y="608"/>
                    <a:pt x="176" y="608"/>
                  </a:cubicBezTo>
                  <a:close/>
                  <a:moveTo>
                    <a:pt x="230" y="618"/>
                  </a:moveTo>
                  <a:cubicBezTo>
                    <a:pt x="218" y="618"/>
                    <a:pt x="190" y="618"/>
                    <a:pt x="190" y="580"/>
                  </a:cubicBezTo>
                  <a:cubicBezTo>
                    <a:pt x="190" y="546"/>
                    <a:pt x="224" y="510"/>
                    <a:pt x="260" y="510"/>
                  </a:cubicBezTo>
                  <a:cubicBezTo>
                    <a:pt x="298" y="510"/>
                    <a:pt x="314" y="532"/>
                    <a:pt x="314" y="584"/>
                  </a:cubicBezTo>
                  <a:cubicBezTo>
                    <a:pt x="314" y="598"/>
                    <a:pt x="314" y="598"/>
                    <a:pt x="306" y="602"/>
                  </a:cubicBezTo>
                  <a:cubicBezTo>
                    <a:pt x="282" y="612"/>
                    <a:pt x="256" y="618"/>
                    <a:pt x="230" y="61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9" name="Freeform 78">
              <a:extLst>
                <a:ext uri="{FF2B5EF4-FFF2-40B4-BE49-F238E27FC236}">
                  <a16:creationId xmlns:a16="http://schemas.microsoft.com/office/drawing/2014/main" id="{19D6BFB8-F3D4-3146-96B7-6ED33CE928E1}"/>
                </a:ext>
              </a:extLst>
            </p:cNvPr>
            <p:cNvSpPr/>
            <p:nvPr/>
          </p:nvSpPr>
          <p:spPr>
            <a:xfrm>
              <a:off x="5138640" y="4757760"/>
              <a:ext cx="162360" cy="100440"/>
            </a:xfrm>
            <a:custGeom>
              <a:avLst/>
              <a:gdLst/>
              <a:ahLst/>
              <a:cxnLst>
                <a:cxn ang="3cd4">
                  <a:pos x="hc" y="t"/>
                </a:cxn>
                <a:cxn ang="cd2">
                  <a:pos x="l" y="vc"/>
                </a:cxn>
                <a:cxn ang="cd4">
                  <a:pos x="hc" y="b"/>
                </a:cxn>
                <a:cxn ang="0">
                  <a:pos x="r" y="vc"/>
                </a:cxn>
              </a:cxnLst>
              <a:rect l="l" t="t" r="r" b="b"/>
              <a:pathLst>
                <a:path w="452" h="280">
                  <a:moveTo>
                    <a:pt x="296" y="76"/>
                  </a:moveTo>
                  <a:cubicBezTo>
                    <a:pt x="300" y="60"/>
                    <a:pt x="308" y="30"/>
                    <a:pt x="308" y="26"/>
                  </a:cubicBezTo>
                  <a:cubicBezTo>
                    <a:pt x="308" y="14"/>
                    <a:pt x="298" y="6"/>
                    <a:pt x="288" y="6"/>
                  </a:cubicBezTo>
                  <a:cubicBezTo>
                    <a:pt x="276" y="6"/>
                    <a:pt x="264" y="14"/>
                    <a:pt x="260" y="24"/>
                  </a:cubicBezTo>
                  <a:cubicBezTo>
                    <a:pt x="258" y="30"/>
                    <a:pt x="252" y="56"/>
                    <a:pt x="248" y="72"/>
                  </a:cubicBezTo>
                  <a:cubicBezTo>
                    <a:pt x="240" y="106"/>
                    <a:pt x="240" y="108"/>
                    <a:pt x="230" y="142"/>
                  </a:cubicBezTo>
                  <a:cubicBezTo>
                    <a:pt x="222" y="176"/>
                    <a:pt x="222" y="182"/>
                    <a:pt x="220" y="200"/>
                  </a:cubicBezTo>
                  <a:cubicBezTo>
                    <a:pt x="224" y="212"/>
                    <a:pt x="218" y="224"/>
                    <a:pt x="204" y="242"/>
                  </a:cubicBezTo>
                  <a:cubicBezTo>
                    <a:pt x="196" y="252"/>
                    <a:pt x="182" y="262"/>
                    <a:pt x="162" y="262"/>
                  </a:cubicBezTo>
                  <a:cubicBezTo>
                    <a:pt x="138" y="262"/>
                    <a:pt x="106" y="254"/>
                    <a:pt x="106" y="206"/>
                  </a:cubicBezTo>
                  <a:cubicBezTo>
                    <a:pt x="106" y="174"/>
                    <a:pt x="124" y="128"/>
                    <a:pt x="136" y="96"/>
                  </a:cubicBezTo>
                  <a:cubicBezTo>
                    <a:pt x="146" y="70"/>
                    <a:pt x="148" y="64"/>
                    <a:pt x="148" y="54"/>
                  </a:cubicBezTo>
                  <a:cubicBezTo>
                    <a:pt x="148" y="24"/>
                    <a:pt x="124" y="0"/>
                    <a:pt x="90" y="0"/>
                  </a:cubicBezTo>
                  <a:cubicBezTo>
                    <a:pt x="28" y="0"/>
                    <a:pt x="0" y="84"/>
                    <a:pt x="0" y="96"/>
                  </a:cubicBezTo>
                  <a:cubicBezTo>
                    <a:pt x="0" y="104"/>
                    <a:pt x="8" y="104"/>
                    <a:pt x="10" y="104"/>
                  </a:cubicBezTo>
                  <a:cubicBezTo>
                    <a:pt x="20" y="104"/>
                    <a:pt x="20" y="100"/>
                    <a:pt x="22" y="94"/>
                  </a:cubicBezTo>
                  <a:cubicBezTo>
                    <a:pt x="38" y="42"/>
                    <a:pt x="64" y="18"/>
                    <a:pt x="88" y="18"/>
                  </a:cubicBezTo>
                  <a:cubicBezTo>
                    <a:pt x="98" y="18"/>
                    <a:pt x="104" y="24"/>
                    <a:pt x="104" y="40"/>
                  </a:cubicBezTo>
                  <a:cubicBezTo>
                    <a:pt x="104" y="54"/>
                    <a:pt x="98" y="68"/>
                    <a:pt x="96" y="76"/>
                  </a:cubicBezTo>
                  <a:cubicBezTo>
                    <a:pt x="60" y="166"/>
                    <a:pt x="60" y="178"/>
                    <a:pt x="60" y="198"/>
                  </a:cubicBezTo>
                  <a:cubicBezTo>
                    <a:pt x="60" y="270"/>
                    <a:pt x="126" y="280"/>
                    <a:pt x="160" y="280"/>
                  </a:cubicBezTo>
                  <a:cubicBezTo>
                    <a:pt x="172" y="280"/>
                    <a:pt x="202" y="280"/>
                    <a:pt x="230" y="238"/>
                  </a:cubicBezTo>
                  <a:cubicBezTo>
                    <a:pt x="244" y="266"/>
                    <a:pt x="278" y="280"/>
                    <a:pt x="316" y="280"/>
                  </a:cubicBezTo>
                  <a:cubicBezTo>
                    <a:pt x="370" y="280"/>
                    <a:pt x="398" y="232"/>
                    <a:pt x="410" y="206"/>
                  </a:cubicBezTo>
                  <a:cubicBezTo>
                    <a:pt x="436" y="154"/>
                    <a:pt x="452" y="78"/>
                    <a:pt x="452" y="48"/>
                  </a:cubicBezTo>
                  <a:cubicBezTo>
                    <a:pt x="452" y="2"/>
                    <a:pt x="426" y="0"/>
                    <a:pt x="422" y="0"/>
                  </a:cubicBezTo>
                  <a:cubicBezTo>
                    <a:pt x="406" y="0"/>
                    <a:pt x="388" y="16"/>
                    <a:pt x="388" y="32"/>
                  </a:cubicBezTo>
                  <a:cubicBezTo>
                    <a:pt x="388" y="44"/>
                    <a:pt x="394" y="48"/>
                    <a:pt x="400" y="52"/>
                  </a:cubicBezTo>
                  <a:cubicBezTo>
                    <a:pt x="414" y="64"/>
                    <a:pt x="422" y="82"/>
                    <a:pt x="422" y="102"/>
                  </a:cubicBezTo>
                  <a:cubicBezTo>
                    <a:pt x="422" y="110"/>
                    <a:pt x="396" y="262"/>
                    <a:pt x="318" y="262"/>
                  </a:cubicBezTo>
                  <a:cubicBezTo>
                    <a:pt x="268" y="262"/>
                    <a:pt x="268" y="218"/>
                    <a:pt x="268" y="208"/>
                  </a:cubicBezTo>
                  <a:cubicBezTo>
                    <a:pt x="268" y="190"/>
                    <a:pt x="270" y="180"/>
                    <a:pt x="278" y="14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0" name="Freeform 79">
              <a:extLst>
                <a:ext uri="{FF2B5EF4-FFF2-40B4-BE49-F238E27FC236}">
                  <a16:creationId xmlns:a16="http://schemas.microsoft.com/office/drawing/2014/main" id="{F66E2321-B91C-0549-AE4E-A66C0D626F0B}"/>
                </a:ext>
              </a:extLst>
            </p:cNvPr>
            <p:cNvSpPr/>
            <p:nvPr/>
          </p:nvSpPr>
          <p:spPr>
            <a:xfrm>
              <a:off x="5364720" y="4571279"/>
              <a:ext cx="73800" cy="316440"/>
            </a:xfrm>
            <a:custGeom>
              <a:avLst/>
              <a:gdLst/>
              <a:ahLst/>
              <a:cxnLst>
                <a:cxn ang="3cd4">
                  <a:pos x="hc" y="t"/>
                </a:cxn>
                <a:cxn ang="cd2">
                  <a:pos x="l" y="vc"/>
                </a:cxn>
                <a:cxn ang="cd4">
                  <a:pos x="hc" y="b"/>
                </a:cxn>
                <a:cxn ang="0">
                  <a:pos x="r" y="vc"/>
                </a:cxn>
              </a:cxnLst>
              <a:rect l="l" t="t" r="r" b="b"/>
              <a:pathLst>
                <a:path w="206" h="880">
                  <a:moveTo>
                    <a:pt x="206" y="872"/>
                  </a:moveTo>
                  <a:cubicBezTo>
                    <a:pt x="206" y="870"/>
                    <a:pt x="206" y="868"/>
                    <a:pt x="190" y="852"/>
                  </a:cubicBezTo>
                  <a:cubicBezTo>
                    <a:pt x="80" y="742"/>
                    <a:pt x="52" y="576"/>
                    <a:pt x="52" y="440"/>
                  </a:cubicBezTo>
                  <a:cubicBezTo>
                    <a:pt x="52" y="288"/>
                    <a:pt x="86" y="134"/>
                    <a:pt x="194" y="24"/>
                  </a:cubicBezTo>
                  <a:cubicBezTo>
                    <a:pt x="206" y="14"/>
                    <a:pt x="206" y="12"/>
                    <a:pt x="206" y="8"/>
                  </a:cubicBezTo>
                  <a:cubicBezTo>
                    <a:pt x="206" y="2"/>
                    <a:pt x="202" y="0"/>
                    <a:pt x="196" y="0"/>
                  </a:cubicBezTo>
                  <a:cubicBezTo>
                    <a:pt x="188" y="0"/>
                    <a:pt x="108" y="60"/>
                    <a:pt x="56" y="172"/>
                  </a:cubicBezTo>
                  <a:cubicBezTo>
                    <a:pt x="10" y="268"/>
                    <a:pt x="0" y="366"/>
                    <a:pt x="0" y="440"/>
                  </a:cubicBezTo>
                  <a:cubicBezTo>
                    <a:pt x="0" y="510"/>
                    <a:pt x="10" y="616"/>
                    <a:pt x="58" y="716"/>
                  </a:cubicBezTo>
                  <a:cubicBezTo>
                    <a:pt x="112" y="824"/>
                    <a:pt x="188" y="880"/>
                    <a:pt x="196" y="880"/>
                  </a:cubicBezTo>
                  <a:cubicBezTo>
                    <a:pt x="202" y="880"/>
                    <a:pt x="206" y="878"/>
                    <a:pt x="206" y="8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1" name="Freeform 80">
              <a:extLst>
                <a:ext uri="{FF2B5EF4-FFF2-40B4-BE49-F238E27FC236}">
                  <a16:creationId xmlns:a16="http://schemas.microsoft.com/office/drawing/2014/main" id="{E73B358F-8CCB-CE4B-9690-EE5CC9F1B819}"/>
                </a:ext>
              </a:extLst>
            </p:cNvPr>
            <p:cNvSpPr/>
            <p:nvPr/>
          </p:nvSpPr>
          <p:spPr>
            <a:xfrm>
              <a:off x="5472000" y="4668480"/>
              <a:ext cx="117000" cy="143640"/>
            </a:xfrm>
            <a:custGeom>
              <a:avLst/>
              <a:gdLst/>
              <a:ahLst/>
              <a:cxnLst>
                <a:cxn ang="3cd4">
                  <a:pos x="hc" y="t"/>
                </a:cxn>
                <a:cxn ang="cd2">
                  <a:pos x="l" y="vc"/>
                </a:cxn>
                <a:cxn ang="cd4">
                  <a:pos x="hc" y="b"/>
                </a:cxn>
                <a:cxn ang="0">
                  <a:pos x="r" y="vc"/>
                </a:cxn>
              </a:cxnLst>
              <a:rect l="l" t="t" r="r" b="b"/>
              <a:pathLst>
                <a:path w="326" h="400">
                  <a:moveTo>
                    <a:pt x="300" y="60"/>
                  </a:moveTo>
                  <a:cubicBezTo>
                    <a:pt x="276" y="60"/>
                    <a:pt x="258" y="80"/>
                    <a:pt x="258" y="100"/>
                  </a:cubicBezTo>
                  <a:cubicBezTo>
                    <a:pt x="258" y="112"/>
                    <a:pt x="266" y="126"/>
                    <a:pt x="284" y="126"/>
                  </a:cubicBezTo>
                  <a:cubicBezTo>
                    <a:pt x="304" y="126"/>
                    <a:pt x="326" y="110"/>
                    <a:pt x="326" y="76"/>
                  </a:cubicBezTo>
                  <a:cubicBezTo>
                    <a:pt x="326" y="36"/>
                    <a:pt x="288" y="0"/>
                    <a:pt x="220" y="0"/>
                  </a:cubicBezTo>
                  <a:cubicBezTo>
                    <a:pt x="104" y="0"/>
                    <a:pt x="70" y="90"/>
                    <a:pt x="70" y="128"/>
                  </a:cubicBezTo>
                  <a:cubicBezTo>
                    <a:pt x="70" y="198"/>
                    <a:pt x="136" y="212"/>
                    <a:pt x="162" y="216"/>
                  </a:cubicBezTo>
                  <a:cubicBezTo>
                    <a:pt x="208" y="226"/>
                    <a:pt x="254" y="234"/>
                    <a:pt x="254" y="284"/>
                  </a:cubicBezTo>
                  <a:cubicBezTo>
                    <a:pt x="254" y="306"/>
                    <a:pt x="234" y="380"/>
                    <a:pt x="128" y="380"/>
                  </a:cubicBezTo>
                  <a:cubicBezTo>
                    <a:pt x="116" y="380"/>
                    <a:pt x="46" y="380"/>
                    <a:pt x="26" y="334"/>
                  </a:cubicBezTo>
                  <a:cubicBezTo>
                    <a:pt x="60" y="338"/>
                    <a:pt x="82" y="312"/>
                    <a:pt x="82" y="286"/>
                  </a:cubicBezTo>
                  <a:cubicBezTo>
                    <a:pt x="82" y="266"/>
                    <a:pt x="68" y="256"/>
                    <a:pt x="50" y="256"/>
                  </a:cubicBezTo>
                  <a:cubicBezTo>
                    <a:pt x="26" y="256"/>
                    <a:pt x="0" y="274"/>
                    <a:pt x="0" y="314"/>
                  </a:cubicBezTo>
                  <a:cubicBezTo>
                    <a:pt x="0" y="364"/>
                    <a:pt x="50" y="400"/>
                    <a:pt x="126" y="400"/>
                  </a:cubicBezTo>
                  <a:cubicBezTo>
                    <a:pt x="270" y="400"/>
                    <a:pt x="304" y="294"/>
                    <a:pt x="304" y="254"/>
                  </a:cubicBezTo>
                  <a:cubicBezTo>
                    <a:pt x="304" y="222"/>
                    <a:pt x="288" y="200"/>
                    <a:pt x="276" y="188"/>
                  </a:cubicBezTo>
                  <a:cubicBezTo>
                    <a:pt x="252" y="164"/>
                    <a:pt x="228" y="160"/>
                    <a:pt x="188" y="152"/>
                  </a:cubicBezTo>
                  <a:cubicBezTo>
                    <a:pt x="156" y="144"/>
                    <a:pt x="122" y="138"/>
                    <a:pt x="122" y="98"/>
                  </a:cubicBezTo>
                  <a:cubicBezTo>
                    <a:pt x="122" y="74"/>
                    <a:pt x="142" y="20"/>
                    <a:pt x="220" y="20"/>
                  </a:cubicBezTo>
                  <a:cubicBezTo>
                    <a:pt x="242" y="20"/>
                    <a:pt x="286" y="26"/>
                    <a:pt x="300" y="6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2" name="Freeform 81">
              <a:extLst>
                <a:ext uri="{FF2B5EF4-FFF2-40B4-BE49-F238E27FC236}">
                  <a16:creationId xmlns:a16="http://schemas.microsoft.com/office/drawing/2014/main" id="{98D51D57-572D-3242-A8D9-6738CCEC4A46}"/>
                </a:ext>
              </a:extLst>
            </p:cNvPr>
            <p:cNvSpPr/>
            <p:nvPr/>
          </p:nvSpPr>
          <p:spPr>
            <a:xfrm>
              <a:off x="5613840" y="4554000"/>
              <a:ext cx="55800" cy="114840"/>
            </a:xfrm>
            <a:custGeom>
              <a:avLst/>
              <a:gdLst/>
              <a:ahLst/>
              <a:cxnLst>
                <a:cxn ang="3cd4">
                  <a:pos x="hc" y="t"/>
                </a:cxn>
                <a:cxn ang="cd2">
                  <a:pos x="l" y="vc"/>
                </a:cxn>
                <a:cxn ang="cd4">
                  <a:pos x="hc" y="b"/>
                </a:cxn>
                <a:cxn ang="0">
                  <a:pos x="r" y="vc"/>
                </a:cxn>
              </a:cxnLst>
              <a:rect l="l" t="t" r="r" b="b"/>
              <a:pathLst>
                <a:path w="156" h="320">
                  <a:moveTo>
                    <a:pt x="150" y="54"/>
                  </a:moveTo>
                  <a:cubicBezTo>
                    <a:pt x="156" y="44"/>
                    <a:pt x="156" y="38"/>
                    <a:pt x="156" y="34"/>
                  </a:cubicBezTo>
                  <a:cubicBezTo>
                    <a:pt x="156" y="14"/>
                    <a:pt x="138" y="0"/>
                    <a:pt x="120" y="0"/>
                  </a:cubicBezTo>
                  <a:cubicBezTo>
                    <a:pt x="96" y="0"/>
                    <a:pt x="88" y="20"/>
                    <a:pt x="86" y="30"/>
                  </a:cubicBezTo>
                  <a:lnTo>
                    <a:pt x="4" y="298"/>
                  </a:lnTo>
                  <a:cubicBezTo>
                    <a:pt x="2" y="298"/>
                    <a:pt x="0" y="306"/>
                    <a:pt x="0" y="306"/>
                  </a:cubicBezTo>
                  <a:cubicBezTo>
                    <a:pt x="0" y="314"/>
                    <a:pt x="20" y="320"/>
                    <a:pt x="24" y="320"/>
                  </a:cubicBezTo>
                  <a:cubicBezTo>
                    <a:pt x="28" y="320"/>
                    <a:pt x="30" y="320"/>
                    <a:pt x="34" y="31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3" name="Freeform 82">
              <a:extLst>
                <a:ext uri="{FF2B5EF4-FFF2-40B4-BE49-F238E27FC236}">
                  <a16:creationId xmlns:a16="http://schemas.microsoft.com/office/drawing/2014/main" id="{F4FA713D-11B9-2642-A287-3459E951E0AA}"/>
                </a:ext>
              </a:extLst>
            </p:cNvPr>
            <p:cNvSpPr/>
            <p:nvPr/>
          </p:nvSpPr>
          <p:spPr>
            <a:xfrm>
              <a:off x="5719680" y="4775040"/>
              <a:ext cx="37080" cy="94680"/>
            </a:xfrm>
            <a:custGeom>
              <a:avLst/>
              <a:gdLst/>
              <a:ahLst/>
              <a:cxnLst>
                <a:cxn ang="3cd4">
                  <a:pos x="hc" y="t"/>
                </a:cxn>
                <a:cxn ang="cd2">
                  <a:pos x="l" y="vc"/>
                </a:cxn>
                <a:cxn ang="cd4">
                  <a:pos x="hc" y="b"/>
                </a:cxn>
                <a:cxn ang="0">
                  <a:pos x="r" y="vc"/>
                </a:cxn>
              </a:cxnLst>
              <a:rect l="l" t="t" r="r" b="b"/>
              <a:pathLst>
                <a:path w="104" h="264">
                  <a:moveTo>
                    <a:pt x="104" y="92"/>
                  </a:moveTo>
                  <a:cubicBezTo>
                    <a:pt x="104" y="34"/>
                    <a:pt x="82" y="0"/>
                    <a:pt x="48" y="0"/>
                  </a:cubicBezTo>
                  <a:cubicBezTo>
                    <a:pt x="18" y="0"/>
                    <a:pt x="0" y="22"/>
                    <a:pt x="0" y="46"/>
                  </a:cubicBezTo>
                  <a:cubicBezTo>
                    <a:pt x="0" y="70"/>
                    <a:pt x="18" y="94"/>
                    <a:pt x="48" y="94"/>
                  </a:cubicBezTo>
                  <a:cubicBezTo>
                    <a:pt x="58" y="94"/>
                    <a:pt x="70" y="90"/>
                    <a:pt x="78" y="82"/>
                  </a:cubicBezTo>
                  <a:cubicBezTo>
                    <a:pt x="82" y="80"/>
                    <a:pt x="82" y="80"/>
                    <a:pt x="84" y="80"/>
                  </a:cubicBezTo>
                  <a:cubicBezTo>
                    <a:pt x="84" y="80"/>
                    <a:pt x="86" y="80"/>
                    <a:pt x="86" y="92"/>
                  </a:cubicBezTo>
                  <a:cubicBezTo>
                    <a:pt x="86" y="158"/>
                    <a:pt x="54" y="212"/>
                    <a:pt x="24" y="240"/>
                  </a:cubicBezTo>
                  <a:cubicBezTo>
                    <a:pt x="14" y="250"/>
                    <a:pt x="14" y="252"/>
                    <a:pt x="14" y="254"/>
                  </a:cubicBezTo>
                  <a:cubicBezTo>
                    <a:pt x="14" y="262"/>
                    <a:pt x="18" y="264"/>
                    <a:pt x="24" y="264"/>
                  </a:cubicBezTo>
                  <a:cubicBezTo>
                    <a:pt x="34" y="264"/>
                    <a:pt x="104" y="196"/>
                    <a:pt x="104" y="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4" name="Freeform 83">
              <a:extLst>
                <a:ext uri="{FF2B5EF4-FFF2-40B4-BE49-F238E27FC236}">
                  <a16:creationId xmlns:a16="http://schemas.microsoft.com/office/drawing/2014/main" id="{C6D0E0D4-96EB-454D-AE94-0AA982609ED5}"/>
                </a:ext>
              </a:extLst>
            </p:cNvPr>
            <p:cNvSpPr/>
            <p:nvPr/>
          </p:nvSpPr>
          <p:spPr>
            <a:xfrm>
              <a:off x="5844960" y="4668480"/>
              <a:ext cx="145080" cy="143640"/>
            </a:xfrm>
            <a:custGeom>
              <a:avLst/>
              <a:gdLst/>
              <a:ahLst/>
              <a:cxnLst>
                <a:cxn ang="3cd4">
                  <a:pos x="hc" y="t"/>
                </a:cxn>
                <a:cxn ang="cd2">
                  <a:pos x="l" y="vc"/>
                </a:cxn>
                <a:cxn ang="cd4">
                  <a:pos x="hc" y="b"/>
                </a:cxn>
                <a:cxn ang="0">
                  <a:pos x="r" y="vc"/>
                </a:cxn>
              </a:cxnLst>
              <a:rect l="l" t="t" r="r" b="b"/>
              <a:pathLst>
                <a:path w="404" h="400">
                  <a:moveTo>
                    <a:pt x="294" y="56"/>
                  </a:moveTo>
                  <a:cubicBezTo>
                    <a:pt x="278" y="24"/>
                    <a:pt x="252" y="0"/>
                    <a:pt x="212" y="0"/>
                  </a:cubicBezTo>
                  <a:cubicBezTo>
                    <a:pt x="110" y="0"/>
                    <a:pt x="0" y="130"/>
                    <a:pt x="0" y="258"/>
                  </a:cubicBezTo>
                  <a:cubicBezTo>
                    <a:pt x="0" y="342"/>
                    <a:pt x="48" y="400"/>
                    <a:pt x="118" y="400"/>
                  </a:cubicBezTo>
                  <a:cubicBezTo>
                    <a:pt x="136" y="400"/>
                    <a:pt x="180" y="396"/>
                    <a:pt x="232" y="334"/>
                  </a:cubicBezTo>
                  <a:cubicBezTo>
                    <a:pt x="240" y="370"/>
                    <a:pt x="270" y="400"/>
                    <a:pt x="312" y="400"/>
                  </a:cubicBezTo>
                  <a:cubicBezTo>
                    <a:pt x="344" y="400"/>
                    <a:pt x="364" y="380"/>
                    <a:pt x="378" y="352"/>
                  </a:cubicBezTo>
                  <a:cubicBezTo>
                    <a:pt x="392" y="320"/>
                    <a:pt x="404" y="266"/>
                    <a:pt x="404" y="264"/>
                  </a:cubicBezTo>
                  <a:cubicBezTo>
                    <a:pt x="404" y="256"/>
                    <a:pt x="396" y="256"/>
                    <a:pt x="394" y="256"/>
                  </a:cubicBezTo>
                  <a:cubicBezTo>
                    <a:pt x="386" y="256"/>
                    <a:pt x="384" y="258"/>
                    <a:pt x="382" y="272"/>
                  </a:cubicBezTo>
                  <a:cubicBezTo>
                    <a:pt x="366" y="328"/>
                    <a:pt x="350" y="380"/>
                    <a:pt x="314" y="380"/>
                  </a:cubicBezTo>
                  <a:cubicBezTo>
                    <a:pt x="290" y="380"/>
                    <a:pt x="288" y="358"/>
                    <a:pt x="288" y="340"/>
                  </a:cubicBezTo>
                  <a:cubicBezTo>
                    <a:pt x="288" y="320"/>
                    <a:pt x="290" y="314"/>
                    <a:pt x="300" y="274"/>
                  </a:cubicBezTo>
                  <a:cubicBezTo>
                    <a:pt x="310" y="238"/>
                    <a:pt x="310" y="228"/>
                    <a:pt x="318" y="196"/>
                  </a:cubicBezTo>
                  <a:lnTo>
                    <a:pt x="350" y="72"/>
                  </a:lnTo>
                  <a:cubicBezTo>
                    <a:pt x="356" y="46"/>
                    <a:pt x="356" y="46"/>
                    <a:pt x="356" y="42"/>
                  </a:cubicBezTo>
                  <a:cubicBezTo>
                    <a:pt x="356" y="26"/>
                    <a:pt x="346" y="18"/>
                    <a:pt x="332" y="18"/>
                  </a:cubicBezTo>
                  <a:cubicBezTo>
                    <a:pt x="310" y="18"/>
                    <a:pt x="296" y="38"/>
                    <a:pt x="294" y="56"/>
                  </a:cubicBezTo>
                  <a:close/>
                  <a:moveTo>
                    <a:pt x="236" y="286"/>
                  </a:moveTo>
                  <a:cubicBezTo>
                    <a:pt x="232" y="302"/>
                    <a:pt x="232" y="302"/>
                    <a:pt x="220" y="318"/>
                  </a:cubicBezTo>
                  <a:cubicBezTo>
                    <a:pt x="180" y="366"/>
                    <a:pt x="144" y="380"/>
                    <a:pt x="120" y="380"/>
                  </a:cubicBezTo>
                  <a:cubicBezTo>
                    <a:pt x="76" y="380"/>
                    <a:pt x="62" y="332"/>
                    <a:pt x="62" y="298"/>
                  </a:cubicBezTo>
                  <a:cubicBezTo>
                    <a:pt x="62" y="254"/>
                    <a:pt x="90" y="144"/>
                    <a:pt x="112" y="104"/>
                  </a:cubicBezTo>
                  <a:cubicBezTo>
                    <a:pt x="138" y="52"/>
                    <a:pt x="178" y="20"/>
                    <a:pt x="214" y="20"/>
                  </a:cubicBezTo>
                  <a:cubicBezTo>
                    <a:pt x="272" y="20"/>
                    <a:pt x="284" y="92"/>
                    <a:pt x="284" y="98"/>
                  </a:cubicBezTo>
                  <a:cubicBezTo>
                    <a:pt x="284" y="102"/>
                    <a:pt x="282" y="108"/>
                    <a:pt x="280" y="11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5" name="Freeform 84">
              <a:extLst>
                <a:ext uri="{FF2B5EF4-FFF2-40B4-BE49-F238E27FC236}">
                  <a16:creationId xmlns:a16="http://schemas.microsoft.com/office/drawing/2014/main" id="{DD972A45-189F-784C-9E4B-9E5A4178C974}"/>
                </a:ext>
              </a:extLst>
            </p:cNvPr>
            <p:cNvSpPr/>
            <p:nvPr/>
          </p:nvSpPr>
          <p:spPr>
            <a:xfrm>
              <a:off x="6009840" y="4554000"/>
              <a:ext cx="55800" cy="114840"/>
            </a:xfrm>
            <a:custGeom>
              <a:avLst/>
              <a:gdLst/>
              <a:ahLst/>
              <a:cxnLst>
                <a:cxn ang="3cd4">
                  <a:pos x="hc" y="t"/>
                </a:cxn>
                <a:cxn ang="cd2">
                  <a:pos x="l" y="vc"/>
                </a:cxn>
                <a:cxn ang="cd4">
                  <a:pos x="hc" y="b"/>
                </a:cxn>
                <a:cxn ang="0">
                  <a:pos x="r" y="vc"/>
                </a:cxn>
              </a:cxnLst>
              <a:rect l="l" t="t" r="r" b="b"/>
              <a:pathLst>
                <a:path w="156" h="320">
                  <a:moveTo>
                    <a:pt x="150" y="54"/>
                  </a:moveTo>
                  <a:cubicBezTo>
                    <a:pt x="156" y="44"/>
                    <a:pt x="156" y="38"/>
                    <a:pt x="156" y="34"/>
                  </a:cubicBezTo>
                  <a:cubicBezTo>
                    <a:pt x="156" y="14"/>
                    <a:pt x="138" y="0"/>
                    <a:pt x="120" y="0"/>
                  </a:cubicBezTo>
                  <a:cubicBezTo>
                    <a:pt x="96" y="0"/>
                    <a:pt x="88" y="20"/>
                    <a:pt x="86" y="30"/>
                  </a:cubicBezTo>
                  <a:lnTo>
                    <a:pt x="4" y="298"/>
                  </a:lnTo>
                  <a:cubicBezTo>
                    <a:pt x="2" y="298"/>
                    <a:pt x="0" y="306"/>
                    <a:pt x="0" y="306"/>
                  </a:cubicBezTo>
                  <a:cubicBezTo>
                    <a:pt x="0" y="314"/>
                    <a:pt x="20" y="320"/>
                    <a:pt x="24" y="320"/>
                  </a:cubicBezTo>
                  <a:cubicBezTo>
                    <a:pt x="28" y="320"/>
                    <a:pt x="30" y="320"/>
                    <a:pt x="34" y="31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6" name="Freeform 85">
              <a:extLst>
                <a:ext uri="{FF2B5EF4-FFF2-40B4-BE49-F238E27FC236}">
                  <a16:creationId xmlns:a16="http://schemas.microsoft.com/office/drawing/2014/main" id="{7FA47DD6-526D-0942-9526-4AAC3939EB95}"/>
                </a:ext>
              </a:extLst>
            </p:cNvPr>
            <p:cNvSpPr/>
            <p:nvPr/>
          </p:nvSpPr>
          <p:spPr>
            <a:xfrm>
              <a:off x="6105599" y="4571279"/>
              <a:ext cx="73800" cy="316440"/>
            </a:xfrm>
            <a:custGeom>
              <a:avLst/>
              <a:gdLst/>
              <a:ahLst/>
              <a:cxnLst>
                <a:cxn ang="3cd4">
                  <a:pos x="hc" y="t"/>
                </a:cxn>
                <a:cxn ang="cd2">
                  <a:pos x="l" y="vc"/>
                </a:cxn>
                <a:cxn ang="cd4">
                  <a:pos x="hc" y="b"/>
                </a:cxn>
                <a:cxn ang="0">
                  <a:pos x="r" y="vc"/>
                </a:cxn>
              </a:cxnLst>
              <a:rect l="l" t="t" r="r" b="b"/>
              <a:pathLst>
                <a:path w="206" h="880">
                  <a:moveTo>
                    <a:pt x="206" y="440"/>
                  </a:moveTo>
                  <a:cubicBezTo>
                    <a:pt x="206" y="372"/>
                    <a:pt x="196" y="266"/>
                    <a:pt x="148" y="166"/>
                  </a:cubicBezTo>
                  <a:cubicBezTo>
                    <a:pt x="94" y="58"/>
                    <a:pt x="18" y="0"/>
                    <a:pt x="8" y="0"/>
                  </a:cubicBezTo>
                  <a:cubicBezTo>
                    <a:pt x="4" y="0"/>
                    <a:pt x="0" y="4"/>
                    <a:pt x="0" y="8"/>
                  </a:cubicBezTo>
                  <a:cubicBezTo>
                    <a:pt x="0" y="12"/>
                    <a:pt x="0" y="14"/>
                    <a:pt x="16" y="30"/>
                  </a:cubicBezTo>
                  <a:cubicBezTo>
                    <a:pt x="104" y="116"/>
                    <a:pt x="154" y="256"/>
                    <a:pt x="154" y="440"/>
                  </a:cubicBezTo>
                  <a:cubicBezTo>
                    <a:pt x="154" y="590"/>
                    <a:pt x="122" y="746"/>
                    <a:pt x="12" y="856"/>
                  </a:cubicBezTo>
                  <a:cubicBezTo>
                    <a:pt x="0" y="868"/>
                    <a:pt x="0" y="870"/>
                    <a:pt x="0" y="872"/>
                  </a:cubicBezTo>
                  <a:cubicBezTo>
                    <a:pt x="0" y="878"/>
                    <a:pt x="4" y="880"/>
                    <a:pt x="8" y="880"/>
                  </a:cubicBezTo>
                  <a:cubicBezTo>
                    <a:pt x="18" y="880"/>
                    <a:pt x="98" y="820"/>
                    <a:pt x="150" y="708"/>
                  </a:cubicBezTo>
                  <a:cubicBezTo>
                    <a:pt x="196" y="612"/>
                    <a:pt x="206" y="514"/>
                    <a:pt x="206" y="44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7" name="Freeform 86">
              <a:extLst>
                <a:ext uri="{FF2B5EF4-FFF2-40B4-BE49-F238E27FC236}">
                  <a16:creationId xmlns:a16="http://schemas.microsoft.com/office/drawing/2014/main" id="{DB1CD2B0-DF86-2A4F-95C9-2CC01B0B1EC6}"/>
                </a:ext>
              </a:extLst>
            </p:cNvPr>
            <p:cNvSpPr/>
            <p:nvPr/>
          </p:nvSpPr>
          <p:spPr>
            <a:xfrm>
              <a:off x="6307200" y="4723200"/>
              <a:ext cx="193320" cy="13320"/>
            </a:xfrm>
            <a:custGeom>
              <a:avLst/>
              <a:gdLst/>
              <a:ahLst/>
              <a:cxnLst>
                <a:cxn ang="3cd4">
                  <a:pos x="hc" y="t"/>
                </a:cxn>
                <a:cxn ang="cd2">
                  <a:pos x="l" y="vc"/>
                </a:cxn>
                <a:cxn ang="cd4">
                  <a:pos x="hc" y="b"/>
                </a:cxn>
                <a:cxn ang="0">
                  <a:pos x="r" y="vc"/>
                </a:cxn>
              </a:cxnLst>
              <a:rect l="l" t="t" r="r" b="b"/>
              <a:pathLst>
                <a:path w="538" h="38">
                  <a:moveTo>
                    <a:pt x="508" y="38"/>
                  </a:moveTo>
                  <a:cubicBezTo>
                    <a:pt x="522" y="38"/>
                    <a:pt x="538" y="38"/>
                    <a:pt x="538" y="18"/>
                  </a:cubicBezTo>
                  <a:cubicBezTo>
                    <a:pt x="538" y="0"/>
                    <a:pt x="522" y="0"/>
                    <a:pt x="508" y="0"/>
                  </a:cubicBezTo>
                  <a:lnTo>
                    <a:pt x="30" y="0"/>
                  </a:lnTo>
                  <a:cubicBezTo>
                    <a:pt x="16" y="0"/>
                    <a:pt x="0" y="0"/>
                    <a:pt x="0" y="18"/>
                  </a:cubicBezTo>
                  <a:cubicBezTo>
                    <a:pt x="0" y="38"/>
                    <a:pt x="16" y="38"/>
                    <a:pt x="30" y="3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8" name="Freeform 87">
              <a:extLst>
                <a:ext uri="{FF2B5EF4-FFF2-40B4-BE49-F238E27FC236}">
                  <a16:creationId xmlns:a16="http://schemas.microsoft.com/office/drawing/2014/main" id="{E2E34F17-DDAE-B84B-8B19-EA08E2F41D77}"/>
                </a:ext>
              </a:extLst>
            </p:cNvPr>
            <p:cNvSpPr/>
            <p:nvPr/>
          </p:nvSpPr>
          <p:spPr>
            <a:xfrm>
              <a:off x="6611760" y="4584960"/>
              <a:ext cx="219240" cy="284760"/>
            </a:xfrm>
            <a:custGeom>
              <a:avLst/>
              <a:gdLst/>
              <a:ahLst/>
              <a:cxnLst>
                <a:cxn ang="3cd4">
                  <a:pos x="hc" y="t"/>
                </a:cxn>
                <a:cxn ang="cd2">
                  <a:pos x="l" y="vc"/>
                </a:cxn>
                <a:cxn ang="cd4">
                  <a:pos x="hc" y="b"/>
                </a:cxn>
                <a:cxn ang="0">
                  <a:pos x="r" y="vc"/>
                </a:cxn>
              </a:cxnLst>
              <a:rect l="l" t="t" r="r" b="b"/>
              <a:pathLst>
                <a:path w="610" h="792">
                  <a:moveTo>
                    <a:pt x="342" y="616"/>
                  </a:moveTo>
                  <a:cubicBezTo>
                    <a:pt x="480" y="564"/>
                    <a:pt x="610" y="406"/>
                    <a:pt x="610" y="236"/>
                  </a:cubicBezTo>
                  <a:cubicBezTo>
                    <a:pt x="610" y="96"/>
                    <a:pt x="516" y="0"/>
                    <a:pt x="384" y="0"/>
                  </a:cubicBezTo>
                  <a:cubicBezTo>
                    <a:pt x="194" y="0"/>
                    <a:pt x="0" y="200"/>
                    <a:pt x="0" y="406"/>
                  </a:cubicBezTo>
                  <a:cubicBezTo>
                    <a:pt x="0" y="552"/>
                    <a:pt x="98" y="640"/>
                    <a:pt x="226" y="640"/>
                  </a:cubicBezTo>
                  <a:cubicBezTo>
                    <a:pt x="248" y="640"/>
                    <a:pt x="278" y="636"/>
                    <a:pt x="312" y="628"/>
                  </a:cubicBezTo>
                  <a:cubicBezTo>
                    <a:pt x="308" y="682"/>
                    <a:pt x="308" y="684"/>
                    <a:pt x="308" y="696"/>
                  </a:cubicBezTo>
                  <a:cubicBezTo>
                    <a:pt x="308" y="724"/>
                    <a:pt x="308" y="792"/>
                    <a:pt x="382" y="792"/>
                  </a:cubicBezTo>
                  <a:cubicBezTo>
                    <a:pt x="486" y="792"/>
                    <a:pt x="528" y="630"/>
                    <a:pt x="528" y="622"/>
                  </a:cubicBezTo>
                  <a:cubicBezTo>
                    <a:pt x="528" y="614"/>
                    <a:pt x="522" y="612"/>
                    <a:pt x="520" y="612"/>
                  </a:cubicBezTo>
                  <a:cubicBezTo>
                    <a:pt x="512" y="612"/>
                    <a:pt x="510" y="616"/>
                    <a:pt x="508" y="622"/>
                  </a:cubicBezTo>
                  <a:cubicBezTo>
                    <a:pt x="488" y="684"/>
                    <a:pt x="436" y="706"/>
                    <a:pt x="406" y="706"/>
                  </a:cubicBezTo>
                  <a:cubicBezTo>
                    <a:pt x="364" y="706"/>
                    <a:pt x="352" y="682"/>
                    <a:pt x="342" y="616"/>
                  </a:cubicBezTo>
                  <a:close/>
                  <a:moveTo>
                    <a:pt x="176" y="608"/>
                  </a:moveTo>
                  <a:cubicBezTo>
                    <a:pt x="108" y="582"/>
                    <a:pt x="78" y="512"/>
                    <a:pt x="78" y="434"/>
                  </a:cubicBezTo>
                  <a:cubicBezTo>
                    <a:pt x="78" y="372"/>
                    <a:pt x="100" y="248"/>
                    <a:pt x="168" y="152"/>
                  </a:cubicBezTo>
                  <a:cubicBezTo>
                    <a:pt x="232" y="62"/>
                    <a:pt x="314" y="22"/>
                    <a:pt x="380" y="22"/>
                  </a:cubicBezTo>
                  <a:cubicBezTo>
                    <a:pt x="468" y="22"/>
                    <a:pt x="532" y="90"/>
                    <a:pt x="532" y="208"/>
                  </a:cubicBezTo>
                  <a:cubicBezTo>
                    <a:pt x="532" y="296"/>
                    <a:pt x="486" y="502"/>
                    <a:pt x="338" y="586"/>
                  </a:cubicBezTo>
                  <a:cubicBezTo>
                    <a:pt x="334" y="554"/>
                    <a:pt x="326" y="490"/>
                    <a:pt x="260" y="490"/>
                  </a:cubicBezTo>
                  <a:cubicBezTo>
                    <a:pt x="214" y="490"/>
                    <a:pt x="170" y="534"/>
                    <a:pt x="170" y="580"/>
                  </a:cubicBezTo>
                  <a:cubicBezTo>
                    <a:pt x="170" y="598"/>
                    <a:pt x="176" y="608"/>
                    <a:pt x="176" y="608"/>
                  </a:cubicBezTo>
                  <a:close/>
                  <a:moveTo>
                    <a:pt x="230" y="618"/>
                  </a:moveTo>
                  <a:cubicBezTo>
                    <a:pt x="218" y="618"/>
                    <a:pt x="190" y="618"/>
                    <a:pt x="190" y="580"/>
                  </a:cubicBezTo>
                  <a:cubicBezTo>
                    <a:pt x="190" y="546"/>
                    <a:pt x="224" y="510"/>
                    <a:pt x="260" y="510"/>
                  </a:cubicBezTo>
                  <a:cubicBezTo>
                    <a:pt x="298" y="510"/>
                    <a:pt x="314" y="532"/>
                    <a:pt x="314" y="584"/>
                  </a:cubicBezTo>
                  <a:cubicBezTo>
                    <a:pt x="314" y="598"/>
                    <a:pt x="314" y="598"/>
                    <a:pt x="306" y="602"/>
                  </a:cubicBezTo>
                  <a:cubicBezTo>
                    <a:pt x="282" y="612"/>
                    <a:pt x="256" y="618"/>
                    <a:pt x="230" y="61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9" name="Freeform 88">
              <a:extLst>
                <a:ext uri="{FF2B5EF4-FFF2-40B4-BE49-F238E27FC236}">
                  <a16:creationId xmlns:a16="http://schemas.microsoft.com/office/drawing/2014/main" id="{8E7738A7-4291-354B-85AB-746FFC9C3D3E}"/>
                </a:ext>
              </a:extLst>
            </p:cNvPr>
            <p:cNvSpPr/>
            <p:nvPr/>
          </p:nvSpPr>
          <p:spPr>
            <a:xfrm>
              <a:off x="6855840" y="4757760"/>
              <a:ext cx="162360" cy="100440"/>
            </a:xfrm>
            <a:custGeom>
              <a:avLst/>
              <a:gdLst/>
              <a:ahLst/>
              <a:cxnLst>
                <a:cxn ang="3cd4">
                  <a:pos x="hc" y="t"/>
                </a:cxn>
                <a:cxn ang="cd2">
                  <a:pos x="l" y="vc"/>
                </a:cxn>
                <a:cxn ang="cd4">
                  <a:pos x="hc" y="b"/>
                </a:cxn>
                <a:cxn ang="0">
                  <a:pos x="r" y="vc"/>
                </a:cxn>
              </a:cxnLst>
              <a:rect l="l" t="t" r="r" b="b"/>
              <a:pathLst>
                <a:path w="452" h="280">
                  <a:moveTo>
                    <a:pt x="296" y="76"/>
                  </a:moveTo>
                  <a:cubicBezTo>
                    <a:pt x="300" y="60"/>
                    <a:pt x="308" y="30"/>
                    <a:pt x="308" y="26"/>
                  </a:cubicBezTo>
                  <a:cubicBezTo>
                    <a:pt x="308" y="14"/>
                    <a:pt x="298" y="6"/>
                    <a:pt x="288" y="6"/>
                  </a:cubicBezTo>
                  <a:cubicBezTo>
                    <a:pt x="276" y="6"/>
                    <a:pt x="264" y="14"/>
                    <a:pt x="260" y="24"/>
                  </a:cubicBezTo>
                  <a:cubicBezTo>
                    <a:pt x="258" y="30"/>
                    <a:pt x="252" y="56"/>
                    <a:pt x="248" y="72"/>
                  </a:cubicBezTo>
                  <a:cubicBezTo>
                    <a:pt x="240" y="106"/>
                    <a:pt x="240" y="108"/>
                    <a:pt x="230" y="142"/>
                  </a:cubicBezTo>
                  <a:cubicBezTo>
                    <a:pt x="222" y="176"/>
                    <a:pt x="222" y="182"/>
                    <a:pt x="220" y="200"/>
                  </a:cubicBezTo>
                  <a:cubicBezTo>
                    <a:pt x="222" y="212"/>
                    <a:pt x="218" y="224"/>
                    <a:pt x="204" y="242"/>
                  </a:cubicBezTo>
                  <a:cubicBezTo>
                    <a:pt x="196" y="252"/>
                    <a:pt x="182" y="262"/>
                    <a:pt x="162" y="262"/>
                  </a:cubicBezTo>
                  <a:cubicBezTo>
                    <a:pt x="138" y="262"/>
                    <a:pt x="106" y="254"/>
                    <a:pt x="106" y="206"/>
                  </a:cubicBezTo>
                  <a:cubicBezTo>
                    <a:pt x="106" y="174"/>
                    <a:pt x="124" y="128"/>
                    <a:pt x="136" y="96"/>
                  </a:cubicBezTo>
                  <a:cubicBezTo>
                    <a:pt x="146" y="70"/>
                    <a:pt x="148" y="64"/>
                    <a:pt x="148" y="54"/>
                  </a:cubicBezTo>
                  <a:cubicBezTo>
                    <a:pt x="148" y="24"/>
                    <a:pt x="124" y="0"/>
                    <a:pt x="90" y="0"/>
                  </a:cubicBezTo>
                  <a:cubicBezTo>
                    <a:pt x="28" y="0"/>
                    <a:pt x="0" y="84"/>
                    <a:pt x="0" y="96"/>
                  </a:cubicBezTo>
                  <a:cubicBezTo>
                    <a:pt x="0" y="104"/>
                    <a:pt x="8" y="104"/>
                    <a:pt x="10" y="104"/>
                  </a:cubicBezTo>
                  <a:cubicBezTo>
                    <a:pt x="20" y="104"/>
                    <a:pt x="20" y="100"/>
                    <a:pt x="22" y="94"/>
                  </a:cubicBezTo>
                  <a:cubicBezTo>
                    <a:pt x="38" y="42"/>
                    <a:pt x="64" y="18"/>
                    <a:pt x="88" y="18"/>
                  </a:cubicBezTo>
                  <a:cubicBezTo>
                    <a:pt x="98" y="18"/>
                    <a:pt x="104" y="24"/>
                    <a:pt x="104" y="40"/>
                  </a:cubicBezTo>
                  <a:cubicBezTo>
                    <a:pt x="104" y="54"/>
                    <a:pt x="98" y="68"/>
                    <a:pt x="96" y="76"/>
                  </a:cubicBezTo>
                  <a:cubicBezTo>
                    <a:pt x="60" y="166"/>
                    <a:pt x="60" y="178"/>
                    <a:pt x="60" y="198"/>
                  </a:cubicBezTo>
                  <a:cubicBezTo>
                    <a:pt x="60" y="270"/>
                    <a:pt x="126" y="280"/>
                    <a:pt x="160" y="280"/>
                  </a:cubicBezTo>
                  <a:cubicBezTo>
                    <a:pt x="172" y="280"/>
                    <a:pt x="202" y="280"/>
                    <a:pt x="230" y="238"/>
                  </a:cubicBezTo>
                  <a:cubicBezTo>
                    <a:pt x="244" y="266"/>
                    <a:pt x="278" y="280"/>
                    <a:pt x="316" y="280"/>
                  </a:cubicBezTo>
                  <a:cubicBezTo>
                    <a:pt x="370" y="280"/>
                    <a:pt x="398" y="232"/>
                    <a:pt x="410" y="206"/>
                  </a:cubicBezTo>
                  <a:cubicBezTo>
                    <a:pt x="436" y="154"/>
                    <a:pt x="452" y="78"/>
                    <a:pt x="452" y="48"/>
                  </a:cubicBezTo>
                  <a:cubicBezTo>
                    <a:pt x="452" y="2"/>
                    <a:pt x="426" y="0"/>
                    <a:pt x="422" y="0"/>
                  </a:cubicBezTo>
                  <a:cubicBezTo>
                    <a:pt x="406" y="0"/>
                    <a:pt x="388" y="16"/>
                    <a:pt x="388" y="32"/>
                  </a:cubicBezTo>
                  <a:cubicBezTo>
                    <a:pt x="388" y="44"/>
                    <a:pt x="394" y="48"/>
                    <a:pt x="400" y="52"/>
                  </a:cubicBezTo>
                  <a:cubicBezTo>
                    <a:pt x="414" y="64"/>
                    <a:pt x="422" y="82"/>
                    <a:pt x="422" y="102"/>
                  </a:cubicBezTo>
                  <a:cubicBezTo>
                    <a:pt x="422" y="110"/>
                    <a:pt x="396" y="262"/>
                    <a:pt x="318" y="262"/>
                  </a:cubicBezTo>
                  <a:cubicBezTo>
                    <a:pt x="268" y="262"/>
                    <a:pt x="268" y="218"/>
                    <a:pt x="268" y="208"/>
                  </a:cubicBezTo>
                  <a:cubicBezTo>
                    <a:pt x="268" y="190"/>
                    <a:pt x="270" y="180"/>
                    <a:pt x="278" y="14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0" name="Freeform 89">
              <a:extLst>
                <a:ext uri="{FF2B5EF4-FFF2-40B4-BE49-F238E27FC236}">
                  <a16:creationId xmlns:a16="http://schemas.microsoft.com/office/drawing/2014/main" id="{695C1F1A-5EA1-A04E-9770-F9ABEC054A6E}"/>
                </a:ext>
              </a:extLst>
            </p:cNvPr>
            <p:cNvSpPr/>
            <p:nvPr/>
          </p:nvSpPr>
          <p:spPr>
            <a:xfrm>
              <a:off x="7081200" y="4571279"/>
              <a:ext cx="73800" cy="316440"/>
            </a:xfrm>
            <a:custGeom>
              <a:avLst/>
              <a:gdLst/>
              <a:ahLst/>
              <a:cxnLst>
                <a:cxn ang="3cd4">
                  <a:pos x="hc" y="t"/>
                </a:cxn>
                <a:cxn ang="cd2">
                  <a:pos x="l" y="vc"/>
                </a:cxn>
                <a:cxn ang="cd4">
                  <a:pos x="hc" y="b"/>
                </a:cxn>
                <a:cxn ang="0">
                  <a:pos x="r" y="vc"/>
                </a:cxn>
              </a:cxnLst>
              <a:rect l="l" t="t" r="r" b="b"/>
              <a:pathLst>
                <a:path w="206" h="880">
                  <a:moveTo>
                    <a:pt x="206" y="872"/>
                  </a:moveTo>
                  <a:cubicBezTo>
                    <a:pt x="206" y="870"/>
                    <a:pt x="206" y="868"/>
                    <a:pt x="190" y="852"/>
                  </a:cubicBezTo>
                  <a:cubicBezTo>
                    <a:pt x="80" y="742"/>
                    <a:pt x="52" y="576"/>
                    <a:pt x="52" y="440"/>
                  </a:cubicBezTo>
                  <a:cubicBezTo>
                    <a:pt x="52" y="288"/>
                    <a:pt x="86" y="134"/>
                    <a:pt x="194" y="24"/>
                  </a:cubicBezTo>
                  <a:cubicBezTo>
                    <a:pt x="206" y="14"/>
                    <a:pt x="206" y="12"/>
                    <a:pt x="206" y="8"/>
                  </a:cubicBezTo>
                  <a:cubicBezTo>
                    <a:pt x="206" y="2"/>
                    <a:pt x="202" y="0"/>
                    <a:pt x="196" y="0"/>
                  </a:cubicBezTo>
                  <a:cubicBezTo>
                    <a:pt x="188" y="0"/>
                    <a:pt x="108" y="60"/>
                    <a:pt x="56" y="172"/>
                  </a:cubicBezTo>
                  <a:cubicBezTo>
                    <a:pt x="10" y="268"/>
                    <a:pt x="0" y="366"/>
                    <a:pt x="0" y="440"/>
                  </a:cubicBezTo>
                  <a:cubicBezTo>
                    <a:pt x="0" y="510"/>
                    <a:pt x="10" y="616"/>
                    <a:pt x="58" y="716"/>
                  </a:cubicBezTo>
                  <a:cubicBezTo>
                    <a:pt x="112" y="824"/>
                    <a:pt x="188" y="880"/>
                    <a:pt x="196" y="880"/>
                  </a:cubicBezTo>
                  <a:cubicBezTo>
                    <a:pt x="202" y="880"/>
                    <a:pt x="206" y="878"/>
                    <a:pt x="206" y="8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1" name="Freeform 90">
              <a:extLst>
                <a:ext uri="{FF2B5EF4-FFF2-40B4-BE49-F238E27FC236}">
                  <a16:creationId xmlns:a16="http://schemas.microsoft.com/office/drawing/2014/main" id="{AFC550B6-A90F-5F4E-A2FB-C0A218433A1B}"/>
                </a:ext>
              </a:extLst>
            </p:cNvPr>
            <p:cNvSpPr/>
            <p:nvPr/>
          </p:nvSpPr>
          <p:spPr>
            <a:xfrm>
              <a:off x="7189200" y="4668480"/>
              <a:ext cx="117000" cy="143640"/>
            </a:xfrm>
            <a:custGeom>
              <a:avLst/>
              <a:gdLst/>
              <a:ahLst/>
              <a:cxnLst>
                <a:cxn ang="3cd4">
                  <a:pos x="hc" y="t"/>
                </a:cxn>
                <a:cxn ang="cd2">
                  <a:pos x="l" y="vc"/>
                </a:cxn>
                <a:cxn ang="cd4">
                  <a:pos x="hc" y="b"/>
                </a:cxn>
                <a:cxn ang="0">
                  <a:pos x="r" y="vc"/>
                </a:cxn>
              </a:cxnLst>
              <a:rect l="l" t="t" r="r" b="b"/>
              <a:pathLst>
                <a:path w="326" h="400">
                  <a:moveTo>
                    <a:pt x="300" y="60"/>
                  </a:moveTo>
                  <a:cubicBezTo>
                    <a:pt x="276" y="60"/>
                    <a:pt x="258" y="80"/>
                    <a:pt x="258" y="100"/>
                  </a:cubicBezTo>
                  <a:cubicBezTo>
                    <a:pt x="258" y="112"/>
                    <a:pt x="266" y="126"/>
                    <a:pt x="284" y="126"/>
                  </a:cubicBezTo>
                  <a:cubicBezTo>
                    <a:pt x="304" y="126"/>
                    <a:pt x="326" y="110"/>
                    <a:pt x="326" y="76"/>
                  </a:cubicBezTo>
                  <a:cubicBezTo>
                    <a:pt x="326" y="36"/>
                    <a:pt x="288" y="0"/>
                    <a:pt x="220" y="0"/>
                  </a:cubicBezTo>
                  <a:cubicBezTo>
                    <a:pt x="104" y="0"/>
                    <a:pt x="70" y="90"/>
                    <a:pt x="70" y="128"/>
                  </a:cubicBezTo>
                  <a:cubicBezTo>
                    <a:pt x="70" y="198"/>
                    <a:pt x="136" y="212"/>
                    <a:pt x="162" y="216"/>
                  </a:cubicBezTo>
                  <a:cubicBezTo>
                    <a:pt x="208" y="226"/>
                    <a:pt x="254" y="234"/>
                    <a:pt x="254" y="284"/>
                  </a:cubicBezTo>
                  <a:cubicBezTo>
                    <a:pt x="254" y="306"/>
                    <a:pt x="234" y="380"/>
                    <a:pt x="128" y="380"/>
                  </a:cubicBezTo>
                  <a:cubicBezTo>
                    <a:pt x="114" y="380"/>
                    <a:pt x="46" y="380"/>
                    <a:pt x="26" y="334"/>
                  </a:cubicBezTo>
                  <a:cubicBezTo>
                    <a:pt x="60" y="338"/>
                    <a:pt x="82" y="312"/>
                    <a:pt x="82" y="286"/>
                  </a:cubicBezTo>
                  <a:cubicBezTo>
                    <a:pt x="82" y="266"/>
                    <a:pt x="68" y="256"/>
                    <a:pt x="50" y="256"/>
                  </a:cubicBezTo>
                  <a:cubicBezTo>
                    <a:pt x="26" y="256"/>
                    <a:pt x="0" y="274"/>
                    <a:pt x="0" y="314"/>
                  </a:cubicBezTo>
                  <a:cubicBezTo>
                    <a:pt x="0" y="364"/>
                    <a:pt x="50" y="400"/>
                    <a:pt x="126" y="400"/>
                  </a:cubicBezTo>
                  <a:cubicBezTo>
                    <a:pt x="270" y="400"/>
                    <a:pt x="304" y="294"/>
                    <a:pt x="304" y="254"/>
                  </a:cubicBezTo>
                  <a:cubicBezTo>
                    <a:pt x="304" y="222"/>
                    <a:pt x="288" y="200"/>
                    <a:pt x="276" y="188"/>
                  </a:cubicBezTo>
                  <a:cubicBezTo>
                    <a:pt x="252" y="164"/>
                    <a:pt x="228" y="160"/>
                    <a:pt x="188" y="152"/>
                  </a:cubicBezTo>
                  <a:cubicBezTo>
                    <a:pt x="156" y="144"/>
                    <a:pt x="122" y="138"/>
                    <a:pt x="122" y="98"/>
                  </a:cubicBezTo>
                  <a:cubicBezTo>
                    <a:pt x="122" y="74"/>
                    <a:pt x="142" y="20"/>
                    <a:pt x="220" y="20"/>
                  </a:cubicBezTo>
                  <a:cubicBezTo>
                    <a:pt x="242" y="20"/>
                    <a:pt x="286" y="26"/>
                    <a:pt x="300" y="6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2" name="Freeform 91">
              <a:extLst>
                <a:ext uri="{FF2B5EF4-FFF2-40B4-BE49-F238E27FC236}">
                  <a16:creationId xmlns:a16="http://schemas.microsoft.com/office/drawing/2014/main" id="{56BA8A5C-5915-2D43-A57A-3FD613FEF960}"/>
                </a:ext>
              </a:extLst>
            </p:cNvPr>
            <p:cNvSpPr/>
            <p:nvPr/>
          </p:nvSpPr>
          <p:spPr>
            <a:xfrm>
              <a:off x="7347600" y="4775040"/>
              <a:ext cx="37080" cy="94680"/>
            </a:xfrm>
            <a:custGeom>
              <a:avLst/>
              <a:gdLst/>
              <a:ahLst/>
              <a:cxnLst>
                <a:cxn ang="3cd4">
                  <a:pos x="hc" y="t"/>
                </a:cxn>
                <a:cxn ang="cd2">
                  <a:pos x="l" y="vc"/>
                </a:cxn>
                <a:cxn ang="cd4">
                  <a:pos x="hc" y="b"/>
                </a:cxn>
                <a:cxn ang="0">
                  <a:pos x="r" y="vc"/>
                </a:cxn>
              </a:cxnLst>
              <a:rect l="l" t="t" r="r" b="b"/>
              <a:pathLst>
                <a:path w="104" h="264">
                  <a:moveTo>
                    <a:pt x="104" y="92"/>
                  </a:moveTo>
                  <a:cubicBezTo>
                    <a:pt x="104" y="34"/>
                    <a:pt x="82" y="0"/>
                    <a:pt x="48" y="0"/>
                  </a:cubicBezTo>
                  <a:cubicBezTo>
                    <a:pt x="18" y="0"/>
                    <a:pt x="0" y="22"/>
                    <a:pt x="0" y="46"/>
                  </a:cubicBezTo>
                  <a:cubicBezTo>
                    <a:pt x="0" y="70"/>
                    <a:pt x="18" y="94"/>
                    <a:pt x="48" y="94"/>
                  </a:cubicBezTo>
                  <a:cubicBezTo>
                    <a:pt x="58" y="94"/>
                    <a:pt x="70" y="90"/>
                    <a:pt x="78" y="82"/>
                  </a:cubicBezTo>
                  <a:cubicBezTo>
                    <a:pt x="82" y="80"/>
                    <a:pt x="82" y="80"/>
                    <a:pt x="84" y="80"/>
                  </a:cubicBezTo>
                  <a:cubicBezTo>
                    <a:pt x="84" y="80"/>
                    <a:pt x="86" y="80"/>
                    <a:pt x="86" y="92"/>
                  </a:cubicBezTo>
                  <a:cubicBezTo>
                    <a:pt x="86" y="158"/>
                    <a:pt x="54" y="212"/>
                    <a:pt x="24" y="240"/>
                  </a:cubicBezTo>
                  <a:cubicBezTo>
                    <a:pt x="14" y="250"/>
                    <a:pt x="14" y="252"/>
                    <a:pt x="14" y="254"/>
                  </a:cubicBezTo>
                  <a:cubicBezTo>
                    <a:pt x="14" y="262"/>
                    <a:pt x="18" y="264"/>
                    <a:pt x="24" y="264"/>
                  </a:cubicBezTo>
                  <a:cubicBezTo>
                    <a:pt x="34" y="264"/>
                    <a:pt x="104" y="196"/>
                    <a:pt x="104" y="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3" name="Freeform 92">
              <a:extLst>
                <a:ext uri="{FF2B5EF4-FFF2-40B4-BE49-F238E27FC236}">
                  <a16:creationId xmlns:a16="http://schemas.microsoft.com/office/drawing/2014/main" id="{E230B610-69C6-7E43-95B9-AF1FE3BD6249}"/>
                </a:ext>
              </a:extLst>
            </p:cNvPr>
            <p:cNvSpPr/>
            <p:nvPr/>
          </p:nvSpPr>
          <p:spPr>
            <a:xfrm>
              <a:off x="7472880" y="4668480"/>
              <a:ext cx="145080" cy="143640"/>
            </a:xfrm>
            <a:custGeom>
              <a:avLst/>
              <a:gdLst/>
              <a:ahLst/>
              <a:cxnLst>
                <a:cxn ang="3cd4">
                  <a:pos x="hc" y="t"/>
                </a:cxn>
                <a:cxn ang="cd2">
                  <a:pos x="l" y="vc"/>
                </a:cxn>
                <a:cxn ang="cd4">
                  <a:pos x="hc" y="b"/>
                </a:cxn>
                <a:cxn ang="0">
                  <a:pos x="r" y="vc"/>
                </a:cxn>
              </a:cxnLst>
              <a:rect l="l" t="t" r="r" b="b"/>
              <a:pathLst>
                <a:path w="404" h="400">
                  <a:moveTo>
                    <a:pt x="294" y="56"/>
                  </a:moveTo>
                  <a:cubicBezTo>
                    <a:pt x="278" y="24"/>
                    <a:pt x="252" y="0"/>
                    <a:pt x="212" y="0"/>
                  </a:cubicBezTo>
                  <a:cubicBezTo>
                    <a:pt x="110" y="0"/>
                    <a:pt x="0" y="130"/>
                    <a:pt x="0" y="258"/>
                  </a:cubicBezTo>
                  <a:cubicBezTo>
                    <a:pt x="0" y="342"/>
                    <a:pt x="48" y="400"/>
                    <a:pt x="118" y="400"/>
                  </a:cubicBezTo>
                  <a:cubicBezTo>
                    <a:pt x="136" y="400"/>
                    <a:pt x="180" y="396"/>
                    <a:pt x="232" y="334"/>
                  </a:cubicBezTo>
                  <a:cubicBezTo>
                    <a:pt x="240" y="370"/>
                    <a:pt x="270" y="400"/>
                    <a:pt x="312" y="400"/>
                  </a:cubicBezTo>
                  <a:cubicBezTo>
                    <a:pt x="344" y="400"/>
                    <a:pt x="364" y="380"/>
                    <a:pt x="378" y="352"/>
                  </a:cubicBezTo>
                  <a:cubicBezTo>
                    <a:pt x="392" y="320"/>
                    <a:pt x="404" y="266"/>
                    <a:pt x="404" y="264"/>
                  </a:cubicBezTo>
                  <a:cubicBezTo>
                    <a:pt x="404" y="256"/>
                    <a:pt x="396" y="256"/>
                    <a:pt x="394" y="256"/>
                  </a:cubicBezTo>
                  <a:cubicBezTo>
                    <a:pt x="384" y="256"/>
                    <a:pt x="384" y="258"/>
                    <a:pt x="382" y="272"/>
                  </a:cubicBezTo>
                  <a:cubicBezTo>
                    <a:pt x="366" y="328"/>
                    <a:pt x="350" y="380"/>
                    <a:pt x="314" y="380"/>
                  </a:cubicBezTo>
                  <a:cubicBezTo>
                    <a:pt x="290" y="380"/>
                    <a:pt x="288" y="358"/>
                    <a:pt x="288" y="340"/>
                  </a:cubicBezTo>
                  <a:cubicBezTo>
                    <a:pt x="288" y="320"/>
                    <a:pt x="290" y="314"/>
                    <a:pt x="300" y="274"/>
                  </a:cubicBezTo>
                  <a:cubicBezTo>
                    <a:pt x="310" y="238"/>
                    <a:pt x="310" y="228"/>
                    <a:pt x="318" y="196"/>
                  </a:cubicBezTo>
                  <a:lnTo>
                    <a:pt x="350" y="72"/>
                  </a:lnTo>
                  <a:cubicBezTo>
                    <a:pt x="356" y="46"/>
                    <a:pt x="356" y="46"/>
                    <a:pt x="356" y="42"/>
                  </a:cubicBezTo>
                  <a:cubicBezTo>
                    <a:pt x="356" y="26"/>
                    <a:pt x="346" y="18"/>
                    <a:pt x="332" y="18"/>
                  </a:cubicBezTo>
                  <a:cubicBezTo>
                    <a:pt x="310" y="18"/>
                    <a:pt x="296" y="38"/>
                    <a:pt x="294" y="56"/>
                  </a:cubicBezTo>
                  <a:close/>
                  <a:moveTo>
                    <a:pt x="236" y="286"/>
                  </a:moveTo>
                  <a:cubicBezTo>
                    <a:pt x="232" y="302"/>
                    <a:pt x="232" y="302"/>
                    <a:pt x="218" y="318"/>
                  </a:cubicBezTo>
                  <a:cubicBezTo>
                    <a:pt x="180" y="366"/>
                    <a:pt x="144" y="380"/>
                    <a:pt x="120" y="380"/>
                  </a:cubicBezTo>
                  <a:cubicBezTo>
                    <a:pt x="76" y="380"/>
                    <a:pt x="62" y="332"/>
                    <a:pt x="62" y="298"/>
                  </a:cubicBezTo>
                  <a:cubicBezTo>
                    <a:pt x="62" y="254"/>
                    <a:pt x="90" y="144"/>
                    <a:pt x="112" y="104"/>
                  </a:cubicBezTo>
                  <a:cubicBezTo>
                    <a:pt x="138" y="52"/>
                    <a:pt x="178" y="20"/>
                    <a:pt x="214" y="20"/>
                  </a:cubicBezTo>
                  <a:cubicBezTo>
                    <a:pt x="272" y="20"/>
                    <a:pt x="284" y="92"/>
                    <a:pt x="284" y="98"/>
                  </a:cubicBezTo>
                  <a:cubicBezTo>
                    <a:pt x="284" y="102"/>
                    <a:pt x="282" y="108"/>
                    <a:pt x="280" y="11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4" name="Freeform 93">
              <a:extLst>
                <a:ext uri="{FF2B5EF4-FFF2-40B4-BE49-F238E27FC236}">
                  <a16:creationId xmlns:a16="http://schemas.microsoft.com/office/drawing/2014/main" id="{33E6DDD4-6347-E646-A852-571793520D42}"/>
                </a:ext>
              </a:extLst>
            </p:cNvPr>
            <p:cNvSpPr/>
            <p:nvPr/>
          </p:nvSpPr>
          <p:spPr>
            <a:xfrm>
              <a:off x="7644960" y="4571279"/>
              <a:ext cx="73800" cy="316440"/>
            </a:xfrm>
            <a:custGeom>
              <a:avLst/>
              <a:gdLst/>
              <a:ahLst/>
              <a:cxnLst>
                <a:cxn ang="3cd4">
                  <a:pos x="hc" y="t"/>
                </a:cxn>
                <a:cxn ang="cd2">
                  <a:pos x="l" y="vc"/>
                </a:cxn>
                <a:cxn ang="cd4">
                  <a:pos x="hc" y="b"/>
                </a:cxn>
                <a:cxn ang="0">
                  <a:pos x="r" y="vc"/>
                </a:cxn>
              </a:cxnLst>
              <a:rect l="l" t="t" r="r" b="b"/>
              <a:pathLst>
                <a:path w="206" h="880">
                  <a:moveTo>
                    <a:pt x="206" y="440"/>
                  </a:moveTo>
                  <a:cubicBezTo>
                    <a:pt x="206" y="372"/>
                    <a:pt x="196" y="266"/>
                    <a:pt x="148" y="166"/>
                  </a:cubicBezTo>
                  <a:cubicBezTo>
                    <a:pt x="94" y="58"/>
                    <a:pt x="18" y="0"/>
                    <a:pt x="8" y="0"/>
                  </a:cubicBezTo>
                  <a:cubicBezTo>
                    <a:pt x="4" y="0"/>
                    <a:pt x="0" y="4"/>
                    <a:pt x="0" y="8"/>
                  </a:cubicBezTo>
                  <a:cubicBezTo>
                    <a:pt x="0" y="12"/>
                    <a:pt x="0" y="14"/>
                    <a:pt x="16" y="30"/>
                  </a:cubicBezTo>
                  <a:cubicBezTo>
                    <a:pt x="104" y="116"/>
                    <a:pt x="154" y="256"/>
                    <a:pt x="154" y="440"/>
                  </a:cubicBezTo>
                  <a:cubicBezTo>
                    <a:pt x="154" y="590"/>
                    <a:pt x="122" y="746"/>
                    <a:pt x="12" y="856"/>
                  </a:cubicBezTo>
                  <a:cubicBezTo>
                    <a:pt x="0" y="868"/>
                    <a:pt x="0" y="870"/>
                    <a:pt x="0" y="872"/>
                  </a:cubicBezTo>
                  <a:cubicBezTo>
                    <a:pt x="0" y="878"/>
                    <a:pt x="4" y="880"/>
                    <a:pt x="8" y="880"/>
                  </a:cubicBezTo>
                  <a:cubicBezTo>
                    <a:pt x="18" y="880"/>
                    <a:pt x="98" y="820"/>
                    <a:pt x="150" y="708"/>
                  </a:cubicBezTo>
                  <a:cubicBezTo>
                    <a:pt x="196" y="612"/>
                    <a:pt x="206" y="514"/>
                    <a:pt x="206" y="44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5" name="Freeform 94">
              <a:extLst>
                <a:ext uri="{FF2B5EF4-FFF2-40B4-BE49-F238E27FC236}">
                  <a16:creationId xmlns:a16="http://schemas.microsoft.com/office/drawing/2014/main" id="{5F02E6A8-8121-554B-A63F-03ED7F0ACBD4}"/>
                </a:ext>
              </a:extLst>
            </p:cNvPr>
            <p:cNvSpPr/>
            <p:nvPr/>
          </p:nvSpPr>
          <p:spPr>
            <a:xfrm>
              <a:off x="7760880" y="4444560"/>
              <a:ext cx="120600" cy="569160"/>
            </a:xfrm>
            <a:custGeom>
              <a:avLst/>
              <a:gdLst/>
              <a:ahLst/>
              <a:cxnLst>
                <a:cxn ang="3cd4">
                  <a:pos x="hc" y="t"/>
                </a:cxn>
                <a:cxn ang="cd2">
                  <a:pos x="l" y="vc"/>
                </a:cxn>
                <a:cxn ang="cd4">
                  <a:pos x="hc" y="b"/>
                </a:cxn>
                <a:cxn ang="0">
                  <a:pos x="r" y="vc"/>
                </a:cxn>
              </a:cxnLst>
              <a:rect l="l" t="t" r="r" b="b"/>
              <a:pathLst>
                <a:path w="336" h="1582">
                  <a:moveTo>
                    <a:pt x="336" y="790"/>
                  </a:moveTo>
                  <a:cubicBezTo>
                    <a:pt x="336" y="538"/>
                    <a:pt x="276" y="270"/>
                    <a:pt x="102" y="72"/>
                  </a:cubicBezTo>
                  <a:cubicBezTo>
                    <a:pt x="90" y="58"/>
                    <a:pt x="58" y="24"/>
                    <a:pt x="36" y="6"/>
                  </a:cubicBezTo>
                  <a:cubicBezTo>
                    <a:pt x="30" y="0"/>
                    <a:pt x="28" y="0"/>
                    <a:pt x="16" y="0"/>
                  </a:cubicBezTo>
                  <a:cubicBezTo>
                    <a:pt x="8" y="0"/>
                    <a:pt x="0" y="0"/>
                    <a:pt x="0" y="8"/>
                  </a:cubicBezTo>
                  <a:cubicBezTo>
                    <a:pt x="0" y="12"/>
                    <a:pt x="4" y="16"/>
                    <a:pt x="6" y="18"/>
                  </a:cubicBezTo>
                  <a:cubicBezTo>
                    <a:pt x="36" y="48"/>
                    <a:pt x="84" y="96"/>
                    <a:pt x="138" y="194"/>
                  </a:cubicBezTo>
                  <a:cubicBezTo>
                    <a:pt x="234" y="362"/>
                    <a:pt x="268" y="580"/>
                    <a:pt x="268" y="790"/>
                  </a:cubicBezTo>
                  <a:cubicBezTo>
                    <a:pt x="268" y="1172"/>
                    <a:pt x="162" y="1406"/>
                    <a:pt x="4" y="1566"/>
                  </a:cubicBezTo>
                  <a:cubicBezTo>
                    <a:pt x="2" y="1568"/>
                    <a:pt x="0" y="1572"/>
                    <a:pt x="0" y="1574"/>
                  </a:cubicBezTo>
                  <a:cubicBezTo>
                    <a:pt x="0" y="1582"/>
                    <a:pt x="8" y="1582"/>
                    <a:pt x="16" y="1582"/>
                  </a:cubicBezTo>
                  <a:cubicBezTo>
                    <a:pt x="28" y="1582"/>
                    <a:pt x="30" y="1582"/>
                    <a:pt x="38" y="1576"/>
                  </a:cubicBezTo>
                  <a:cubicBezTo>
                    <a:pt x="122" y="1504"/>
                    <a:pt x="216" y="1382"/>
                    <a:pt x="278" y="1196"/>
                  </a:cubicBezTo>
                  <a:cubicBezTo>
                    <a:pt x="316" y="1076"/>
                    <a:pt x="336" y="932"/>
                    <a:pt x="336" y="79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6" name="Freeform 95">
              <a:extLst>
                <a:ext uri="{FF2B5EF4-FFF2-40B4-BE49-F238E27FC236}">
                  <a16:creationId xmlns:a16="http://schemas.microsoft.com/office/drawing/2014/main" id="{D3E2AD76-4077-4F46-9BD4-1E267DB94424}"/>
                </a:ext>
              </a:extLst>
            </p:cNvPr>
            <p:cNvSpPr/>
            <p:nvPr/>
          </p:nvSpPr>
          <p:spPr>
            <a:xfrm>
              <a:off x="8015759" y="4592160"/>
              <a:ext cx="233640" cy="227160"/>
            </a:xfrm>
            <a:custGeom>
              <a:avLst/>
              <a:gdLst/>
              <a:ahLst/>
              <a:cxnLst>
                <a:cxn ang="3cd4">
                  <a:pos x="hc" y="t"/>
                </a:cxn>
                <a:cxn ang="cd2">
                  <a:pos x="l" y="vc"/>
                </a:cxn>
                <a:cxn ang="cd4">
                  <a:pos x="hc" y="b"/>
                </a:cxn>
                <a:cxn ang="0">
                  <a:pos x="r" y="vc"/>
                </a:cxn>
              </a:cxnLst>
              <a:rect l="l" t="t" r="r" b="b"/>
              <a:pathLst>
                <a:path w="650" h="632">
                  <a:moveTo>
                    <a:pt x="646" y="20"/>
                  </a:moveTo>
                  <a:cubicBezTo>
                    <a:pt x="648" y="16"/>
                    <a:pt x="650" y="10"/>
                    <a:pt x="650" y="8"/>
                  </a:cubicBezTo>
                  <a:cubicBezTo>
                    <a:pt x="650" y="0"/>
                    <a:pt x="650" y="0"/>
                    <a:pt x="630" y="0"/>
                  </a:cubicBezTo>
                  <a:lnTo>
                    <a:pt x="22" y="0"/>
                  </a:lnTo>
                  <a:cubicBezTo>
                    <a:pt x="0" y="0"/>
                    <a:pt x="0" y="0"/>
                    <a:pt x="0" y="8"/>
                  </a:cubicBezTo>
                  <a:cubicBezTo>
                    <a:pt x="0" y="10"/>
                    <a:pt x="2" y="16"/>
                    <a:pt x="4" y="20"/>
                  </a:cubicBezTo>
                  <a:lnTo>
                    <a:pt x="302" y="614"/>
                  </a:lnTo>
                  <a:cubicBezTo>
                    <a:pt x="308" y="626"/>
                    <a:pt x="310" y="632"/>
                    <a:pt x="326" y="632"/>
                  </a:cubicBezTo>
                  <a:cubicBezTo>
                    <a:pt x="340" y="632"/>
                    <a:pt x="342" y="626"/>
                    <a:pt x="350" y="614"/>
                  </a:cubicBezTo>
                  <a:close/>
                  <a:moveTo>
                    <a:pt x="110" y="64"/>
                  </a:moveTo>
                  <a:lnTo>
                    <a:pt x="594" y="64"/>
                  </a:lnTo>
                  <a:lnTo>
                    <a:pt x="352" y="548"/>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7" name="Freeform 96">
              <a:extLst>
                <a:ext uri="{FF2B5EF4-FFF2-40B4-BE49-F238E27FC236}">
                  <a16:creationId xmlns:a16="http://schemas.microsoft.com/office/drawing/2014/main" id="{B9B940E3-D6F3-874A-8436-661D7336C8E4}"/>
                </a:ext>
              </a:extLst>
            </p:cNvPr>
            <p:cNvSpPr/>
            <p:nvPr/>
          </p:nvSpPr>
          <p:spPr>
            <a:xfrm>
              <a:off x="8274239" y="4757760"/>
              <a:ext cx="162360" cy="100440"/>
            </a:xfrm>
            <a:custGeom>
              <a:avLst/>
              <a:gdLst/>
              <a:ahLst/>
              <a:cxnLst>
                <a:cxn ang="3cd4">
                  <a:pos x="hc" y="t"/>
                </a:cxn>
                <a:cxn ang="cd2">
                  <a:pos x="l" y="vc"/>
                </a:cxn>
                <a:cxn ang="cd4">
                  <a:pos x="hc" y="b"/>
                </a:cxn>
                <a:cxn ang="0">
                  <a:pos x="r" y="vc"/>
                </a:cxn>
              </a:cxnLst>
              <a:rect l="l" t="t" r="r" b="b"/>
              <a:pathLst>
                <a:path w="452" h="280">
                  <a:moveTo>
                    <a:pt x="296" y="76"/>
                  </a:moveTo>
                  <a:cubicBezTo>
                    <a:pt x="300" y="60"/>
                    <a:pt x="308" y="30"/>
                    <a:pt x="308" y="26"/>
                  </a:cubicBezTo>
                  <a:cubicBezTo>
                    <a:pt x="308" y="14"/>
                    <a:pt x="298" y="6"/>
                    <a:pt x="288" y="6"/>
                  </a:cubicBezTo>
                  <a:cubicBezTo>
                    <a:pt x="276" y="6"/>
                    <a:pt x="264" y="14"/>
                    <a:pt x="260" y="24"/>
                  </a:cubicBezTo>
                  <a:cubicBezTo>
                    <a:pt x="258" y="30"/>
                    <a:pt x="252" y="56"/>
                    <a:pt x="248" y="72"/>
                  </a:cubicBezTo>
                  <a:cubicBezTo>
                    <a:pt x="240" y="106"/>
                    <a:pt x="240" y="108"/>
                    <a:pt x="230" y="142"/>
                  </a:cubicBezTo>
                  <a:cubicBezTo>
                    <a:pt x="222" y="176"/>
                    <a:pt x="222" y="182"/>
                    <a:pt x="220" y="200"/>
                  </a:cubicBezTo>
                  <a:cubicBezTo>
                    <a:pt x="224" y="212"/>
                    <a:pt x="218" y="224"/>
                    <a:pt x="204" y="242"/>
                  </a:cubicBezTo>
                  <a:cubicBezTo>
                    <a:pt x="196" y="252"/>
                    <a:pt x="182" y="262"/>
                    <a:pt x="162" y="262"/>
                  </a:cubicBezTo>
                  <a:cubicBezTo>
                    <a:pt x="138" y="262"/>
                    <a:pt x="106" y="254"/>
                    <a:pt x="106" y="206"/>
                  </a:cubicBezTo>
                  <a:cubicBezTo>
                    <a:pt x="106" y="174"/>
                    <a:pt x="124" y="128"/>
                    <a:pt x="136" y="96"/>
                  </a:cubicBezTo>
                  <a:cubicBezTo>
                    <a:pt x="146" y="70"/>
                    <a:pt x="148" y="64"/>
                    <a:pt x="148" y="54"/>
                  </a:cubicBezTo>
                  <a:cubicBezTo>
                    <a:pt x="148" y="24"/>
                    <a:pt x="124" y="0"/>
                    <a:pt x="90" y="0"/>
                  </a:cubicBezTo>
                  <a:cubicBezTo>
                    <a:pt x="28" y="0"/>
                    <a:pt x="0" y="84"/>
                    <a:pt x="0" y="96"/>
                  </a:cubicBezTo>
                  <a:cubicBezTo>
                    <a:pt x="0" y="104"/>
                    <a:pt x="8" y="104"/>
                    <a:pt x="10" y="104"/>
                  </a:cubicBezTo>
                  <a:cubicBezTo>
                    <a:pt x="20" y="104"/>
                    <a:pt x="20" y="100"/>
                    <a:pt x="22" y="94"/>
                  </a:cubicBezTo>
                  <a:cubicBezTo>
                    <a:pt x="38" y="42"/>
                    <a:pt x="64" y="18"/>
                    <a:pt x="88" y="18"/>
                  </a:cubicBezTo>
                  <a:cubicBezTo>
                    <a:pt x="98" y="18"/>
                    <a:pt x="104" y="24"/>
                    <a:pt x="104" y="40"/>
                  </a:cubicBezTo>
                  <a:cubicBezTo>
                    <a:pt x="104" y="54"/>
                    <a:pt x="98" y="68"/>
                    <a:pt x="96" y="76"/>
                  </a:cubicBezTo>
                  <a:cubicBezTo>
                    <a:pt x="60" y="166"/>
                    <a:pt x="60" y="178"/>
                    <a:pt x="60" y="198"/>
                  </a:cubicBezTo>
                  <a:cubicBezTo>
                    <a:pt x="60" y="270"/>
                    <a:pt x="126" y="280"/>
                    <a:pt x="160" y="280"/>
                  </a:cubicBezTo>
                  <a:cubicBezTo>
                    <a:pt x="172" y="280"/>
                    <a:pt x="202" y="280"/>
                    <a:pt x="230" y="238"/>
                  </a:cubicBezTo>
                  <a:cubicBezTo>
                    <a:pt x="244" y="266"/>
                    <a:pt x="278" y="280"/>
                    <a:pt x="316" y="280"/>
                  </a:cubicBezTo>
                  <a:cubicBezTo>
                    <a:pt x="370" y="280"/>
                    <a:pt x="398" y="232"/>
                    <a:pt x="410" y="206"/>
                  </a:cubicBezTo>
                  <a:cubicBezTo>
                    <a:pt x="436" y="154"/>
                    <a:pt x="452" y="78"/>
                    <a:pt x="452" y="48"/>
                  </a:cubicBezTo>
                  <a:cubicBezTo>
                    <a:pt x="452" y="2"/>
                    <a:pt x="426" y="0"/>
                    <a:pt x="422" y="0"/>
                  </a:cubicBezTo>
                  <a:cubicBezTo>
                    <a:pt x="406" y="0"/>
                    <a:pt x="388" y="16"/>
                    <a:pt x="388" y="32"/>
                  </a:cubicBezTo>
                  <a:cubicBezTo>
                    <a:pt x="388" y="44"/>
                    <a:pt x="394" y="48"/>
                    <a:pt x="400" y="52"/>
                  </a:cubicBezTo>
                  <a:cubicBezTo>
                    <a:pt x="414" y="64"/>
                    <a:pt x="422" y="82"/>
                    <a:pt x="422" y="102"/>
                  </a:cubicBezTo>
                  <a:cubicBezTo>
                    <a:pt x="422" y="110"/>
                    <a:pt x="396" y="262"/>
                    <a:pt x="318" y="262"/>
                  </a:cubicBezTo>
                  <a:cubicBezTo>
                    <a:pt x="268" y="262"/>
                    <a:pt x="268" y="218"/>
                    <a:pt x="268" y="208"/>
                  </a:cubicBezTo>
                  <a:cubicBezTo>
                    <a:pt x="268" y="190"/>
                    <a:pt x="270" y="180"/>
                    <a:pt x="278" y="14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8" name="Freeform 97">
              <a:extLst>
                <a:ext uri="{FF2B5EF4-FFF2-40B4-BE49-F238E27FC236}">
                  <a16:creationId xmlns:a16="http://schemas.microsoft.com/office/drawing/2014/main" id="{70A1D494-8025-FC4B-8A2A-32DB21588092}"/>
                </a:ext>
              </a:extLst>
            </p:cNvPr>
            <p:cNvSpPr/>
            <p:nvPr/>
          </p:nvSpPr>
          <p:spPr>
            <a:xfrm>
              <a:off x="8483760" y="4584960"/>
              <a:ext cx="219240" cy="284760"/>
            </a:xfrm>
            <a:custGeom>
              <a:avLst/>
              <a:gdLst/>
              <a:ahLst/>
              <a:cxnLst>
                <a:cxn ang="3cd4">
                  <a:pos x="hc" y="t"/>
                </a:cxn>
                <a:cxn ang="cd2">
                  <a:pos x="l" y="vc"/>
                </a:cxn>
                <a:cxn ang="cd4">
                  <a:pos x="hc" y="b"/>
                </a:cxn>
                <a:cxn ang="0">
                  <a:pos x="r" y="vc"/>
                </a:cxn>
              </a:cxnLst>
              <a:rect l="l" t="t" r="r" b="b"/>
              <a:pathLst>
                <a:path w="610" h="792">
                  <a:moveTo>
                    <a:pt x="342" y="616"/>
                  </a:moveTo>
                  <a:cubicBezTo>
                    <a:pt x="480" y="564"/>
                    <a:pt x="610" y="406"/>
                    <a:pt x="610" y="236"/>
                  </a:cubicBezTo>
                  <a:cubicBezTo>
                    <a:pt x="610" y="96"/>
                    <a:pt x="516" y="0"/>
                    <a:pt x="384" y="0"/>
                  </a:cubicBezTo>
                  <a:cubicBezTo>
                    <a:pt x="194" y="0"/>
                    <a:pt x="0" y="200"/>
                    <a:pt x="0" y="406"/>
                  </a:cubicBezTo>
                  <a:cubicBezTo>
                    <a:pt x="0" y="552"/>
                    <a:pt x="98" y="640"/>
                    <a:pt x="226" y="640"/>
                  </a:cubicBezTo>
                  <a:cubicBezTo>
                    <a:pt x="248" y="640"/>
                    <a:pt x="278" y="636"/>
                    <a:pt x="312" y="628"/>
                  </a:cubicBezTo>
                  <a:cubicBezTo>
                    <a:pt x="308" y="682"/>
                    <a:pt x="308" y="684"/>
                    <a:pt x="308" y="696"/>
                  </a:cubicBezTo>
                  <a:cubicBezTo>
                    <a:pt x="308" y="724"/>
                    <a:pt x="308" y="792"/>
                    <a:pt x="382" y="792"/>
                  </a:cubicBezTo>
                  <a:cubicBezTo>
                    <a:pt x="486" y="792"/>
                    <a:pt x="528" y="630"/>
                    <a:pt x="528" y="622"/>
                  </a:cubicBezTo>
                  <a:cubicBezTo>
                    <a:pt x="528" y="614"/>
                    <a:pt x="522" y="612"/>
                    <a:pt x="520" y="612"/>
                  </a:cubicBezTo>
                  <a:cubicBezTo>
                    <a:pt x="512" y="612"/>
                    <a:pt x="510" y="616"/>
                    <a:pt x="508" y="622"/>
                  </a:cubicBezTo>
                  <a:cubicBezTo>
                    <a:pt x="488" y="684"/>
                    <a:pt x="436" y="706"/>
                    <a:pt x="406" y="706"/>
                  </a:cubicBezTo>
                  <a:cubicBezTo>
                    <a:pt x="364" y="706"/>
                    <a:pt x="352" y="682"/>
                    <a:pt x="342" y="616"/>
                  </a:cubicBezTo>
                  <a:close/>
                  <a:moveTo>
                    <a:pt x="176" y="608"/>
                  </a:moveTo>
                  <a:cubicBezTo>
                    <a:pt x="108" y="582"/>
                    <a:pt x="78" y="512"/>
                    <a:pt x="78" y="434"/>
                  </a:cubicBezTo>
                  <a:cubicBezTo>
                    <a:pt x="78" y="372"/>
                    <a:pt x="100" y="248"/>
                    <a:pt x="168" y="152"/>
                  </a:cubicBezTo>
                  <a:cubicBezTo>
                    <a:pt x="232" y="62"/>
                    <a:pt x="314" y="22"/>
                    <a:pt x="380" y="22"/>
                  </a:cubicBezTo>
                  <a:cubicBezTo>
                    <a:pt x="468" y="22"/>
                    <a:pt x="532" y="90"/>
                    <a:pt x="532" y="208"/>
                  </a:cubicBezTo>
                  <a:cubicBezTo>
                    <a:pt x="532" y="296"/>
                    <a:pt x="486" y="502"/>
                    <a:pt x="338" y="586"/>
                  </a:cubicBezTo>
                  <a:cubicBezTo>
                    <a:pt x="334" y="554"/>
                    <a:pt x="326" y="490"/>
                    <a:pt x="260" y="490"/>
                  </a:cubicBezTo>
                  <a:cubicBezTo>
                    <a:pt x="214" y="490"/>
                    <a:pt x="172" y="534"/>
                    <a:pt x="172" y="580"/>
                  </a:cubicBezTo>
                  <a:cubicBezTo>
                    <a:pt x="172" y="598"/>
                    <a:pt x="176" y="608"/>
                    <a:pt x="176" y="608"/>
                  </a:cubicBezTo>
                  <a:close/>
                  <a:moveTo>
                    <a:pt x="230" y="618"/>
                  </a:moveTo>
                  <a:cubicBezTo>
                    <a:pt x="218" y="618"/>
                    <a:pt x="190" y="618"/>
                    <a:pt x="190" y="580"/>
                  </a:cubicBezTo>
                  <a:cubicBezTo>
                    <a:pt x="190" y="546"/>
                    <a:pt x="224" y="510"/>
                    <a:pt x="260" y="510"/>
                  </a:cubicBezTo>
                  <a:cubicBezTo>
                    <a:pt x="298" y="510"/>
                    <a:pt x="314" y="532"/>
                    <a:pt x="314" y="584"/>
                  </a:cubicBezTo>
                  <a:cubicBezTo>
                    <a:pt x="314" y="598"/>
                    <a:pt x="314" y="598"/>
                    <a:pt x="306" y="602"/>
                  </a:cubicBezTo>
                  <a:cubicBezTo>
                    <a:pt x="282" y="612"/>
                    <a:pt x="256" y="618"/>
                    <a:pt x="230" y="61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9" name="Freeform 98">
              <a:extLst>
                <a:ext uri="{FF2B5EF4-FFF2-40B4-BE49-F238E27FC236}">
                  <a16:creationId xmlns:a16="http://schemas.microsoft.com/office/drawing/2014/main" id="{1D86D06A-3F7A-7740-AA89-55335921C2CF}"/>
                </a:ext>
              </a:extLst>
            </p:cNvPr>
            <p:cNvSpPr/>
            <p:nvPr/>
          </p:nvSpPr>
          <p:spPr>
            <a:xfrm>
              <a:off x="8727840" y="4757760"/>
              <a:ext cx="162360" cy="100440"/>
            </a:xfrm>
            <a:custGeom>
              <a:avLst/>
              <a:gdLst/>
              <a:ahLst/>
              <a:cxnLst>
                <a:cxn ang="3cd4">
                  <a:pos x="hc" y="t"/>
                </a:cxn>
                <a:cxn ang="cd2">
                  <a:pos x="l" y="vc"/>
                </a:cxn>
                <a:cxn ang="cd4">
                  <a:pos x="hc" y="b"/>
                </a:cxn>
                <a:cxn ang="0">
                  <a:pos x="r" y="vc"/>
                </a:cxn>
              </a:cxnLst>
              <a:rect l="l" t="t" r="r" b="b"/>
              <a:pathLst>
                <a:path w="452" h="280">
                  <a:moveTo>
                    <a:pt x="296" y="76"/>
                  </a:moveTo>
                  <a:cubicBezTo>
                    <a:pt x="300" y="60"/>
                    <a:pt x="308" y="30"/>
                    <a:pt x="308" y="26"/>
                  </a:cubicBezTo>
                  <a:cubicBezTo>
                    <a:pt x="308" y="14"/>
                    <a:pt x="298" y="6"/>
                    <a:pt x="288" y="6"/>
                  </a:cubicBezTo>
                  <a:cubicBezTo>
                    <a:pt x="276" y="6"/>
                    <a:pt x="264" y="14"/>
                    <a:pt x="260" y="24"/>
                  </a:cubicBezTo>
                  <a:cubicBezTo>
                    <a:pt x="258" y="30"/>
                    <a:pt x="252" y="56"/>
                    <a:pt x="248" y="72"/>
                  </a:cubicBezTo>
                  <a:cubicBezTo>
                    <a:pt x="240" y="106"/>
                    <a:pt x="240" y="108"/>
                    <a:pt x="230" y="142"/>
                  </a:cubicBezTo>
                  <a:cubicBezTo>
                    <a:pt x="222" y="176"/>
                    <a:pt x="222" y="182"/>
                    <a:pt x="220" y="200"/>
                  </a:cubicBezTo>
                  <a:cubicBezTo>
                    <a:pt x="224" y="212"/>
                    <a:pt x="218" y="224"/>
                    <a:pt x="204" y="242"/>
                  </a:cubicBezTo>
                  <a:cubicBezTo>
                    <a:pt x="196" y="252"/>
                    <a:pt x="182" y="262"/>
                    <a:pt x="162" y="262"/>
                  </a:cubicBezTo>
                  <a:cubicBezTo>
                    <a:pt x="138" y="262"/>
                    <a:pt x="106" y="254"/>
                    <a:pt x="106" y="206"/>
                  </a:cubicBezTo>
                  <a:cubicBezTo>
                    <a:pt x="106" y="174"/>
                    <a:pt x="124" y="128"/>
                    <a:pt x="136" y="96"/>
                  </a:cubicBezTo>
                  <a:cubicBezTo>
                    <a:pt x="146" y="70"/>
                    <a:pt x="148" y="64"/>
                    <a:pt x="148" y="54"/>
                  </a:cubicBezTo>
                  <a:cubicBezTo>
                    <a:pt x="148" y="24"/>
                    <a:pt x="124" y="0"/>
                    <a:pt x="90" y="0"/>
                  </a:cubicBezTo>
                  <a:cubicBezTo>
                    <a:pt x="28" y="0"/>
                    <a:pt x="0" y="84"/>
                    <a:pt x="0" y="96"/>
                  </a:cubicBezTo>
                  <a:cubicBezTo>
                    <a:pt x="0" y="104"/>
                    <a:pt x="8" y="104"/>
                    <a:pt x="10" y="104"/>
                  </a:cubicBezTo>
                  <a:cubicBezTo>
                    <a:pt x="20" y="104"/>
                    <a:pt x="20" y="100"/>
                    <a:pt x="22" y="94"/>
                  </a:cubicBezTo>
                  <a:cubicBezTo>
                    <a:pt x="38" y="42"/>
                    <a:pt x="64" y="18"/>
                    <a:pt x="88" y="18"/>
                  </a:cubicBezTo>
                  <a:cubicBezTo>
                    <a:pt x="98" y="18"/>
                    <a:pt x="104" y="24"/>
                    <a:pt x="104" y="40"/>
                  </a:cubicBezTo>
                  <a:cubicBezTo>
                    <a:pt x="104" y="54"/>
                    <a:pt x="98" y="68"/>
                    <a:pt x="96" y="76"/>
                  </a:cubicBezTo>
                  <a:cubicBezTo>
                    <a:pt x="60" y="166"/>
                    <a:pt x="60" y="178"/>
                    <a:pt x="60" y="198"/>
                  </a:cubicBezTo>
                  <a:cubicBezTo>
                    <a:pt x="60" y="270"/>
                    <a:pt x="126" y="280"/>
                    <a:pt x="160" y="280"/>
                  </a:cubicBezTo>
                  <a:cubicBezTo>
                    <a:pt x="172" y="280"/>
                    <a:pt x="202" y="280"/>
                    <a:pt x="230" y="238"/>
                  </a:cubicBezTo>
                  <a:cubicBezTo>
                    <a:pt x="244" y="266"/>
                    <a:pt x="278" y="280"/>
                    <a:pt x="316" y="280"/>
                  </a:cubicBezTo>
                  <a:cubicBezTo>
                    <a:pt x="370" y="280"/>
                    <a:pt x="398" y="232"/>
                    <a:pt x="410" y="206"/>
                  </a:cubicBezTo>
                  <a:cubicBezTo>
                    <a:pt x="436" y="154"/>
                    <a:pt x="452" y="78"/>
                    <a:pt x="452" y="48"/>
                  </a:cubicBezTo>
                  <a:cubicBezTo>
                    <a:pt x="452" y="2"/>
                    <a:pt x="426" y="0"/>
                    <a:pt x="422" y="0"/>
                  </a:cubicBezTo>
                  <a:cubicBezTo>
                    <a:pt x="406" y="0"/>
                    <a:pt x="388" y="16"/>
                    <a:pt x="388" y="32"/>
                  </a:cubicBezTo>
                  <a:cubicBezTo>
                    <a:pt x="388" y="44"/>
                    <a:pt x="394" y="48"/>
                    <a:pt x="400" y="52"/>
                  </a:cubicBezTo>
                  <a:cubicBezTo>
                    <a:pt x="414" y="64"/>
                    <a:pt x="422" y="82"/>
                    <a:pt x="422" y="102"/>
                  </a:cubicBezTo>
                  <a:cubicBezTo>
                    <a:pt x="422" y="110"/>
                    <a:pt x="396" y="262"/>
                    <a:pt x="318" y="262"/>
                  </a:cubicBezTo>
                  <a:cubicBezTo>
                    <a:pt x="268" y="262"/>
                    <a:pt x="268" y="218"/>
                    <a:pt x="268" y="208"/>
                  </a:cubicBezTo>
                  <a:cubicBezTo>
                    <a:pt x="268" y="190"/>
                    <a:pt x="270" y="180"/>
                    <a:pt x="278" y="14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0" name="Freeform 99">
              <a:extLst>
                <a:ext uri="{FF2B5EF4-FFF2-40B4-BE49-F238E27FC236}">
                  <a16:creationId xmlns:a16="http://schemas.microsoft.com/office/drawing/2014/main" id="{A2C91000-984B-A140-B422-D556D75C02C2}"/>
                </a:ext>
              </a:extLst>
            </p:cNvPr>
            <p:cNvSpPr/>
            <p:nvPr/>
          </p:nvSpPr>
          <p:spPr>
            <a:xfrm>
              <a:off x="8953200" y="4571279"/>
              <a:ext cx="73800" cy="316440"/>
            </a:xfrm>
            <a:custGeom>
              <a:avLst/>
              <a:gdLst/>
              <a:ahLst/>
              <a:cxnLst>
                <a:cxn ang="3cd4">
                  <a:pos x="hc" y="t"/>
                </a:cxn>
                <a:cxn ang="cd2">
                  <a:pos x="l" y="vc"/>
                </a:cxn>
                <a:cxn ang="cd4">
                  <a:pos x="hc" y="b"/>
                </a:cxn>
                <a:cxn ang="0">
                  <a:pos x="r" y="vc"/>
                </a:cxn>
              </a:cxnLst>
              <a:rect l="l" t="t" r="r" b="b"/>
              <a:pathLst>
                <a:path w="206" h="880">
                  <a:moveTo>
                    <a:pt x="206" y="872"/>
                  </a:moveTo>
                  <a:cubicBezTo>
                    <a:pt x="206" y="870"/>
                    <a:pt x="206" y="868"/>
                    <a:pt x="190" y="852"/>
                  </a:cubicBezTo>
                  <a:cubicBezTo>
                    <a:pt x="80" y="742"/>
                    <a:pt x="52" y="576"/>
                    <a:pt x="52" y="440"/>
                  </a:cubicBezTo>
                  <a:cubicBezTo>
                    <a:pt x="52" y="288"/>
                    <a:pt x="86" y="134"/>
                    <a:pt x="194" y="24"/>
                  </a:cubicBezTo>
                  <a:cubicBezTo>
                    <a:pt x="206" y="14"/>
                    <a:pt x="206" y="12"/>
                    <a:pt x="206" y="8"/>
                  </a:cubicBezTo>
                  <a:cubicBezTo>
                    <a:pt x="206" y="2"/>
                    <a:pt x="202" y="0"/>
                    <a:pt x="196" y="0"/>
                  </a:cubicBezTo>
                  <a:cubicBezTo>
                    <a:pt x="188" y="0"/>
                    <a:pt x="108" y="60"/>
                    <a:pt x="56" y="172"/>
                  </a:cubicBezTo>
                  <a:cubicBezTo>
                    <a:pt x="10" y="268"/>
                    <a:pt x="0" y="366"/>
                    <a:pt x="0" y="440"/>
                  </a:cubicBezTo>
                  <a:cubicBezTo>
                    <a:pt x="0" y="510"/>
                    <a:pt x="10" y="616"/>
                    <a:pt x="58" y="716"/>
                  </a:cubicBezTo>
                  <a:cubicBezTo>
                    <a:pt x="112" y="824"/>
                    <a:pt x="188" y="880"/>
                    <a:pt x="196" y="880"/>
                  </a:cubicBezTo>
                  <a:cubicBezTo>
                    <a:pt x="202" y="880"/>
                    <a:pt x="206" y="878"/>
                    <a:pt x="206" y="8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1" name="Freeform 100">
              <a:extLst>
                <a:ext uri="{FF2B5EF4-FFF2-40B4-BE49-F238E27FC236}">
                  <a16:creationId xmlns:a16="http://schemas.microsoft.com/office/drawing/2014/main" id="{8C1F70C6-EB34-A24A-82C9-6B77677F4A2F}"/>
                </a:ext>
              </a:extLst>
            </p:cNvPr>
            <p:cNvSpPr/>
            <p:nvPr/>
          </p:nvSpPr>
          <p:spPr>
            <a:xfrm>
              <a:off x="9061200" y="4668480"/>
              <a:ext cx="117000" cy="143640"/>
            </a:xfrm>
            <a:custGeom>
              <a:avLst/>
              <a:gdLst/>
              <a:ahLst/>
              <a:cxnLst>
                <a:cxn ang="3cd4">
                  <a:pos x="hc" y="t"/>
                </a:cxn>
                <a:cxn ang="cd2">
                  <a:pos x="l" y="vc"/>
                </a:cxn>
                <a:cxn ang="cd4">
                  <a:pos x="hc" y="b"/>
                </a:cxn>
                <a:cxn ang="0">
                  <a:pos x="r" y="vc"/>
                </a:cxn>
              </a:cxnLst>
              <a:rect l="l" t="t" r="r" b="b"/>
              <a:pathLst>
                <a:path w="326" h="400">
                  <a:moveTo>
                    <a:pt x="300" y="60"/>
                  </a:moveTo>
                  <a:cubicBezTo>
                    <a:pt x="274" y="60"/>
                    <a:pt x="258" y="80"/>
                    <a:pt x="258" y="100"/>
                  </a:cubicBezTo>
                  <a:cubicBezTo>
                    <a:pt x="258" y="112"/>
                    <a:pt x="266" y="126"/>
                    <a:pt x="284" y="126"/>
                  </a:cubicBezTo>
                  <a:cubicBezTo>
                    <a:pt x="304" y="126"/>
                    <a:pt x="326" y="110"/>
                    <a:pt x="326" y="76"/>
                  </a:cubicBezTo>
                  <a:cubicBezTo>
                    <a:pt x="326" y="36"/>
                    <a:pt x="288" y="0"/>
                    <a:pt x="220" y="0"/>
                  </a:cubicBezTo>
                  <a:cubicBezTo>
                    <a:pt x="104" y="0"/>
                    <a:pt x="70" y="90"/>
                    <a:pt x="70" y="128"/>
                  </a:cubicBezTo>
                  <a:cubicBezTo>
                    <a:pt x="70" y="198"/>
                    <a:pt x="136" y="212"/>
                    <a:pt x="162" y="216"/>
                  </a:cubicBezTo>
                  <a:cubicBezTo>
                    <a:pt x="208" y="226"/>
                    <a:pt x="254" y="234"/>
                    <a:pt x="254" y="284"/>
                  </a:cubicBezTo>
                  <a:cubicBezTo>
                    <a:pt x="254" y="306"/>
                    <a:pt x="234" y="380"/>
                    <a:pt x="128" y="380"/>
                  </a:cubicBezTo>
                  <a:cubicBezTo>
                    <a:pt x="114" y="380"/>
                    <a:pt x="46" y="380"/>
                    <a:pt x="26" y="334"/>
                  </a:cubicBezTo>
                  <a:cubicBezTo>
                    <a:pt x="60" y="338"/>
                    <a:pt x="82" y="312"/>
                    <a:pt x="82" y="286"/>
                  </a:cubicBezTo>
                  <a:cubicBezTo>
                    <a:pt x="82" y="266"/>
                    <a:pt x="68" y="256"/>
                    <a:pt x="50" y="256"/>
                  </a:cubicBezTo>
                  <a:cubicBezTo>
                    <a:pt x="26" y="256"/>
                    <a:pt x="0" y="274"/>
                    <a:pt x="0" y="314"/>
                  </a:cubicBezTo>
                  <a:cubicBezTo>
                    <a:pt x="0" y="364"/>
                    <a:pt x="50" y="400"/>
                    <a:pt x="126" y="400"/>
                  </a:cubicBezTo>
                  <a:cubicBezTo>
                    <a:pt x="270" y="400"/>
                    <a:pt x="304" y="294"/>
                    <a:pt x="304" y="254"/>
                  </a:cubicBezTo>
                  <a:cubicBezTo>
                    <a:pt x="304" y="222"/>
                    <a:pt x="288" y="200"/>
                    <a:pt x="276" y="188"/>
                  </a:cubicBezTo>
                  <a:cubicBezTo>
                    <a:pt x="252" y="164"/>
                    <a:pt x="228" y="160"/>
                    <a:pt x="188" y="152"/>
                  </a:cubicBezTo>
                  <a:cubicBezTo>
                    <a:pt x="156" y="144"/>
                    <a:pt x="122" y="138"/>
                    <a:pt x="122" y="98"/>
                  </a:cubicBezTo>
                  <a:cubicBezTo>
                    <a:pt x="122" y="74"/>
                    <a:pt x="142" y="20"/>
                    <a:pt x="220" y="20"/>
                  </a:cubicBezTo>
                  <a:cubicBezTo>
                    <a:pt x="242" y="20"/>
                    <a:pt x="286" y="26"/>
                    <a:pt x="300" y="6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2" name="Freeform 101">
              <a:extLst>
                <a:ext uri="{FF2B5EF4-FFF2-40B4-BE49-F238E27FC236}">
                  <a16:creationId xmlns:a16="http://schemas.microsoft.com/office/drawing/2014/main" id="{7B0D5E26-7957-434C-819E-0A73ECF09C0F}"/>
                </a:ext>
              </a:extLst>
            </p:cNvPr>
            <p:cNvSpPr/>
            <p:nvPr/>
          </p:nvSpPr>
          <p:spPr>
            <a:xfrm>
              <a:off x="9219600" y="4775040"/>
              <a:ext cx="37080" cy="94680"/>
            </a:xfrm>
            <a:custGeom>
              <a:avLst/>
              <a:gdLst/>
              <a:ahLst/>
              <a:cxnLst>
                <a:cxn ang="3cd4">
                  <a:pos x="hc" y="t"/>
                </a:cxn>
                <a:cxn ang="cd2">
                  <a:pos x="l" y="vc"/>
                </a:cxn>
                <a:cxn ang="cd4">
                  <a:pos x="hc" y="b"/>
                </a:cxn>
                <a:cxn ang="0">
                  <a:pos x="r" y="vc"/>
                </a:cxn>
              </a:cxnLst>
              <a:rect l="l" t="t" r="r" b="b"/>
              <a:pathLst>
                <a:path w="104" h="264">
                  <a:moveTo>
                    <a:pt x="104" y="92"/>
                  </a:moveTo>
                  <a:cubicBezTo>
                    <a:pt x="104" y="34"/>
                    <a:pt x="82" y="0"/>
                    <a:pt x="48" y="0"/>
                  </a:cubicBezTo>
                  <a:cubicBezTo>
                    <a:pt x="18" y="0"/>
                    <a:pt x="0" y="22"/>
                    <a:pt x="0" y="46"/>
                  </a:cubicBezTo>
                  <a:cubicBezTo>
                    <a:pt x="0" y="70"/>
                    <a:pt x="18" y="94"/>
                    <a:pt x="48" y="94"/>
                  </a:cubicBezTo>
                  <a:cubicBezTo>
                    <a:pt x="58" y="94"/>
                    <a:pt x="70" y="90"/>
                    <a:pt x="78" y="82"/>
                  </a:cubicBezTo>
                  <a:cubicBezTo>
                    <a:pt x="82" y="80"/>
                    <a:pt x="82" y="80"/>
                    <a:pt x="84" y="80"/>
                  </a:cubicBezTo>
                  <a:cubicBezTo>
                    <a:pt x="84" y="80"/>
                    <a:pt x="86" y="80"/>
                    <a:pt x="86" y="92"/>
                  </a:cubicBezTo>
                  <a:cubicBezTo>
                    <a:pt x="86" y="158"/>
                    <a:pt x="54" y="212"/>
                    <a:pt x="24" y="240"/>
                  </a:cubicBezTo>
                  <a:cubicBezTo>
                    <a:pt x="14" y="250"/>
                    <a:pt x="14" y="252"/>
                    <a:pt x="14" y="254"/>
                  </a:cubicBezTo>
                  <a:cubicBezTo>
                    <a:pt x="14" y="262"/>
                    <a:pt x="18" y="264"/>
                    <a:pt x="24" y="264"/>
                  </a:cubicBezTo>
                  <a:cubicBezTo>
                    <a:pt x="34" y="264"/>
                    <a:pt x="104" y="196"/>
                    <a:pt x="104" y="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3" name="Freeform 102">
              <a:extLst>
                <a:ext uri="{FF2B5EF4-FFF2-40B4-BE49-F238E27FC236}">
                  <a16:creationId xmlns:a16="http://schemas.microsoft.com/office/drawing/2014/main" id="{FAAA9DF0-D414-EC40-818C-81AC5BD87301}"/>
                </a:ext>
              </a:extLst>
            </p:cNvPr>
            <p:cNvSpPr/>
            <p:nvPr/>
          </p:nvSpPr>
          <p:spPr>
            <a:xfrm>
              <a:off x="9345599" y="4668480"/>
              <a:ext cx="145080" cy="143640"/>
            </a:xfrm>
            <a:custGeom>
              <a:avLst/>
              <a:gdLst/>
              <a:ahLst/>
              <a:cxnLst>
                <a:cxn ang="3cd4">
                  <a:pos x="hc" y="t"/>
                </a:cxn>
                <a:cxn ang="cd2">
                  <a:pos x="l" y="vc"/>
                </a:cxn>
                <a:cxn ang="cd4">
                  <a:pos x="hc" y="b"/>
                </a:cxn>
                <a:cxn ang="0">
                  <a:pos x="r" y="vc"/>
                </a:cxn>
              </a:cxnLst>
              <a:rect l="l" t="t" r="r" b="b"/>
              <a:pathLst>
                <a:path w="404" h="400">
                  <a:moveTo>
                    <a:pt x="294" y="56"/>
                  </a:moveTo>
                  <a:cubicBezTo>
                    <a:pt x="278" y="24"/>
                    <a:pt x="252" y="0"/>
                    <a:pt x="212" y="0"/>
                  </a:cubicBezTo>
                  <a:cubicBezTo>
                    <a:pt x="110" y="0"/>
                    <a:pt x="0" y="130"/>
                    <a:pt x="0" y="258"/>
                  </a:cubicBezTo>
                  <a:cubicBezTo>
                    <a:pt x="0" y="342"/>
                    <a:pt x="48" y="400"/>
                    <a:pt x="118" y="400"/>
                  </a:cubicBezTo>
                  <a:cubicBezTo>
                    <a:pt x="136" y="400"/>
                    <a:pt x="180" y="396"/>
                    <a:pt x="232" y="334"/>
                  </a:cubicBezTo>
                  <a:cubicBezTo>
                    <a:pt x="240" y="370"/>
                    <a:pt x="270" y="400"/>
                    <a:pt x="312" y="400"/>
                  </a:cubicBezTo>
                  <a:cubicBezTo>
                    <a:pt x="344" y="400"/>
                    <a:pt x="364" y="380"/>
                    <a:pt x="378" y="352"/>
                  </a:cubicBezTo>
                  <a:cubicBezTo>
                    <a:pt x="392" y="320"/>
                    <a:pt x="404" y="266"/>
                    <a:pt x="404" y="264"/>
                  </a:cubicBezTo>
                  <a:cubicBezTo>
                    <a:pt x="404" y="256"/>
                    <a:pt x="396" y="256"/>
                    <a:pt x="394" y="256"/>
                  </a:cubicBezTo>
                  <a:cubicBezTo>
                    <a:pt x="386" y="256"/>
                    <a:pt x="384" y="258"/>
                    <a:pt x="382" y="272"/>
                  </a:cubicBezTo>
                  <a:cubicBezTo>
                    <a:pt x="366" y="328"/>
                    <a:pt x="350" y="380"/>
                    <a:pt x="314" y="380"/>
                  </a:cubicBezTo>
                  <a:cubicBezTo>
                    <a:pt x="290" y="380"/>
                    <a:pt x="288" y="358"/>
                    <a:pt x="288" y="340"/>
                  </a:cubicBezTo>
                  <a:cubicBezTo>
                    <a:pt x="288" y="320"/>
                    <a:pt x="290" y="314"/>
                    <a:pt x="300" y="274"/>
                  </a:cubicBezTo>
                  <a:cubicBezTo>
                    <a:pt x="310" y="238"/>
                    <a:pt x="310" y="228"/>
                    <a:pt x="318" y="196"/>
                  </a:cubicBezTo>
                  <a:lnTo>
                    <a:pt x="350" y="72"/>
                  </a:lnTo>
                  <a:cubicBezTo>
                    <a:pt x="356" y="46"/>
                    <a:pt x="356" y="46"/>
                    <a:pt x="356" y="42"/>
                  </a:cubicBezTo>
                  <a:cubicBezTo>
                    <a:pt x="356" y="26"/>
                    <a:pt x="346" y="18"/>
                    <a:pt x="332" y="18"/>
                  </a:cubicBezTo>
                  <a:cubicBezTo>
                    <a:pt x="310" y="18"/>
                    <a:pt x="296" y="38"/>
                    <a:pt x="294" y="56"/>
                  </a:cubicBezTo>
                  <a:close/>
                  <a:moveTo>
                    <a:pt x="236" y="286"/>
                  </a:moveTo>
                  <a:cubicBezTo>
                    <a:pt x="232" y="302"/>
                    <a:pt x="232" y="302"/>
                    <a:pt x="220" y="318"/>
                  </a:cubicBezTo>
                  <a:cubicBezTo>
                    <a:pt x="180" y="366"/>
                    <a:pt x="144" y="380"/>
                    <a:pt x="120" y="380"/>
                  </a:cubicBezTo>
                  <a:cubicBezTo>
                    <a:pt x="76" y="380"/>
                    <a:pt x="62" y="332"/>
                    <a:pt x="62" y="298"/>
                  </a:cubicBezTo>
                  <a:cubicBezTo>
                    <a:pt x="62" y="254"/>
                    <a:pt x="90" y="144"/>
                    <a:pt x="112" y="104"/>
                  </a:cubicBezTo>
                  <a:cubicBezTo>
                    <a:pt x="138" y="52"/>
                    <a:pt x="178" y="20"/>
                    <a:pt x="214" y="20"/>
                  </a:cubicBezTo>
                  <a:cubicBezTo>
                    <a:pt x="272" y="20"/>
                    <a:pt x="284" y="92"/>
                    <a:pt x="284" y="98"/>
                  </a:cubicBezTo>
                  <a:cubicBezTo>
                    <a:pt x="284" y="102"/>
                    <a:pt x="282" y="108"/>
                    <a:pt x="280" y="11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4" name="Freeform 103">
              <a:extLst>
                <a:ext uri="{FF2B5EF4-FFF2-40B4-BE49-F238E27FC236}">
                  <a16:creationId xmlns:a16="http://schemas.microsoft.com/office/drawing/2014/main" id="{2D99CA4C-9147-DF4E-8920-7F4DC04CB1CB}"/>
                </a:ext>
              </a:extLst>
            </p:cNvPr>
            <p:cNvSpPr/>
            <p:nvPr/>
          </p:nvSpPr>
          <p:spPr>
            <a:xfrm>
              <a:off x="9516960" y="4571279"/>
              <a:ext cx="73800" cy="316440"/>
            </a:xfrm>
            <a:custGeom>
              <a:avLst/>
              <a:gdLst/>
              <a:ahLst/>
              <a:cxnLst>
                <a:cxn ang="3cd4">
                  <a:pos x="hc" y="t"/>
                </a:cxn>
                <a:cxn ang="cd2">
                  <a:pos x="l" y="vc"/>
                </a:cxn>
                <a:cxn ang="cd4">
                  <a:pos x="hc" y="b"/>
                </a:cxn>
                <a:cxn ang="0">
                  <a:pos x="r" y="vc"/>
                </a:cxn>
              </a:cxnLst>
              <a:rect l="l" t="t" r="r" b="b"/>
              <a:pathLst>
                <a:path w="206" h="880">
                  <a:moveTo>
                    <a:pt x="206" y="440"/>
                  </a:moveTo>
                  <a:cubicBezTo>
                    <a:pt x="206" y="372"/>
                    <a:pt x="196" y="266"/>
                    <a:pt x="148" y="166"/>
                  </a:cubicBezTo>
                  <a:cubicBezTo>
                    <a:pt x="94" y="58"/>
                    <a:pt x="18" y="0"/>
                    <a:pt x="8" y="0"/>
                  </a:cubicBezTo>
                  <a:cubicBezTo>
                    <a:pt x="4" y="0"/>
                    <a:pt x="0" y="4"/>
                    <a:pt x="0" y="8"/>
                  </a:cubicBezTo>
                  <a:cubicBezTo>
                    <a:pt x="0" y="12"/>
                    <a:pt x="0" y="14"/>
                    <a:pt x="16" y="30"/>
                  </a:cubicBezTo>
                  <a:cubicBezTo>
                    <a:pt x="104" y="116"/>
                    <a:pt x="154" y="256"/>
                    <a:pt x="154" y="440"/>
                  </a:cubicBezTo>
                  <a:cubicBezTo>
                    <a:pt x="154" y="590"/>
                    <a:pt x="122" y="746"/>
                    <a:pt x="12" y="856"/>
                  </a:cubicBezTo>
                  <a:cubicBezTo>
                    <a:pt x="0" y="868"/>
                    <a:pt x="0" y="870"/>
                    <a:pt x="0" y="872"/>
                  </a:cubicBezTo>
                  <a:cubicBezTo>
                    <a:pt x="0" y="878"/>
                    <a:pt x="4" y="880"/>
                    <a:pt x="8" y="880"/>
                  </a:cubicBezTo>
                  <a:cubicBezTo>
                    <a:pt x="18" y="880"/>
                    <a:pt x="98" y="820"/>
                    <a:pt x="150" y="708"/>
                  </a:cubicBezTo>
                  <a:cubicBezTo>
                    <a:pt x="196" y="612"/>
                    <a:pt x="206" y="514"/>
                    <a:pt x="206" y="44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106" name="Title 105">
            <a:extLst>
              <a:ext uri="{FF2B5EF4-FFF2-40B4-BE49-F238E27FC236}">
                <a16:creationId xmlns:a16="http://schemas.microsoft.com/office/drawing/2014/main" id="{6AA1AD5D-E835-6340-A6FE-0AFA664066D9}"/>
              </a:ext>
            </a:extLst>
          </p:cNvPr>
          <p:cNvSpPr>
            <a:spLocks noGrp="1"/>
          </p:cNvSpPr>
          <p:nvPr>
            <p:ph type="title"/>
          </p:nvPr>
        </p:nvSpPr>
        <p:spPr/>
        <p:txBody>
          <a:bodyPr/>
          <a:lstStyle/>
          <a:p>
            <a:r>
              <a:rPr lang="en-US" dirty="0"/>
              <a:t>Q-function updates in DQN</a:t>
            </a:r>
          </a:p>
        </p:txBody>
      </p:sp>
    </p:spTree>
    <p:extLst>
      <p:ext uri="{BB962C8B-B14F-4D97-AF65-F5344CB8AC3E}">
        <p14:creationId xmlns:p14="http://schemas.microsoft.com/office/powerpoint/2010/main" val="194394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a:extLst>
              <a:ext uri="{FF2B5EF4-FFF2-40B4-BE49-F238E27FC236}">
                <a16:creationId xmlns:a16="http://schemas.microsoft.com/office/drawing/2014/main" id="{D4C0476F-716A-C04B-9FCF-29DEE09F5AD9}"/>
              </a:ext>
            </a:extLst>
          </p:cNvPr>
          <p:cNvSpPr txBox="1">
            <a:spLocks noChangeArrowheads="1"/>
          </p:cNvSpPr>
          <p:nvPr/>
        </p:nvSpPr>
        <p:spPr bwMode="auto">
          <a:xfrm>
            <a:off x="914400" y="1371600"/>
            <a:ext cx="8229600" cy="552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168"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9pPr>
          </a:lstStyle>
          <a:p>
            <a:r>
              <a:rPr lang="en-US" altLang="en-US" sz="2200" dirty="0">
                <a:cs typeface="Segoe UI" panose="020B0502040204020203" pitchFamily="34" charset="0"/>
              </a:rPr>
              <a:t>0. 	Markov decision process		</a:t>
            </a:r>
            <a:r>
              <a:rPr lang="en-US" altLang="en-US" sz="2200" i="1" dirty="0">
                <a:cs typeface="Segoe UI" panose="020B0502040204020203" pitchFamily="34" charset="0"/>
              </a:rPr>
              <a:t>p(s', r | s, a)</a:t>
            </a:r>
          </a:p>
          <a:p>
            <a:endParaRPr lang="en-US" altLang="en-US" sz="2200" dirty="0">
              <a:cs typeface="Segoe UI" panose="020B0502040204020203" pitchFamily="34" charset="0"/>
            </a:endParaRPr>
          </a:p>
          <a:p>
            <a:r>
              <a:rPr lang="en-US" altLang="en-US" sz="2200" dirty="0">
                <a:cs typeface="Segoe UI" panose="020B0502040204020203" pitchFamily="34" charset="0"/>
              </a:rPr>
              <a:t>1. 	Dynamic programming</a:t>
            </a:r>
            <a:br>
              <a:rPr lang="en-US" altLang="en-US" sz="2200" dirty="0">
                <a:cs typeface="Segoe UI" panose="020B0502040204020203" pitchFamily="34" charset="0"/>
              </a:rPr>
            </a:br>
            <a:r>
              <a:rPr lang="en-US" altLang="en-US" sz="2200" dirty="0">
                <a:cs typeface="Segoe UI" panose="020B0502040204020203" pitchFamily="34" charset="0"/>
              </a:rPr>
              <a:t>	Value iteration, policy evaluation, policy iteration</a:t>
            </a:r>
          </a:p>
        </p:txBody>
      </p:sp>
      <p:pic>
        <p:nvPicPr>
          <p:cNvPr id="17411" name="Picture 3">
            <a:extLst>
              <a:ext uri="{FF2B5EF4-FFF2-40B4-BE49-F238E27FC236}">
                <a16:creationId xmlns:a16="http://schemas.microsoft.com/office/drawing/2014/main" id="{648DDCC3-42E6-7546-A7F0-9F556E576B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0764"/>
          <a:stretch>
            <a:fillRect/>
          </a:stretch>
        </p:blipFill>
        <p:spPr bwMode="auto">
          <a:xfrm>
            <a:off x="8229600" y="1143000"/>
            <a:ext cx="1828800" cy="1636713"/>
          </a:xfrm>
          <a:prstGeom prst="rect">
            <a:avLst/>
          </a:prstGeom>
          <a:noFill/>
          <a:ln>
            <a:noFill/>
          </a:ln>
          <a:effectLst/>
          <a:extLst>
            <a:ext uri="{909E8E84-426E-40DD-AFC4-6F175D3DCCD1}">
              <a14:hiddenFill xmlns:a14="http://schemas.microsoft.com/office/drawing/2010/main">
                <a:blipFill dpi="0" rotWithShape="0">
                  <a:blip/>
                  <a:srcRect b="40764"/>
                  <a:stretch>
                    <a:fillRect/>
                  </a:stretch>
                </a:blipFill>
              </a14:hiddenFill>
            </a:ext>
            <a:ext uri="{91240B29-F687-4F45-9708-019B960494DF}">
              <a14:hiddenLine xmlns:a14="http://schemas.microsoft.com/office/drawing/2010/main" w="9525" cap="flat">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2" name="Picture 4">
            <a:extLst>
              <a:ext uri="{FF2B5EF4-FFF2-40B4-BE49-F238E27FC236}">
                <a16:creationId xmlns:a16="http://schemas.microsoft.com/office/drawing/2014/main" id="{4E4F32AE-9C1D-2846-B0A8-1B1C958DC4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971800"/>
            <a:ext cx="8229600" cy="520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itle 1">
            <a:extLst>
              <a:ext uri="{FF2B5EF4-FFF2-40B4-BE49-F238E27FC236}">
                <a16:creationId xmlns:a16="http://schemas.microsoft.com/office/drawing/2014/main" id="{B4E8BB06-B1C1-CB41-9143-71D03E25C15B}"/>
              </a:ext>
            </a:extLst>
          </p:cNvPr>
          <p:cNvSpPr>
            <a:spLocks noGrp="1"/>
          </p:cNvSpPr>
          <p:nvPr>
            <p:ph type="title"/>
          </p:nvPr>
        </p:nvSpPr>
        <p:spPr>
          <a:xfrm>
            <a:off x="693043" y="402484"/>
            <a:ext cx="8694539" cy="1125374"/>
          </a:xfrm>
        </p:spPr>
        <p:txBody>
          <a:bodyPr/>
          <a:lstStyle/>
          <a:p>
            <a:r>
              <a:rPr lang="en-US" dirty="0"/>
              <a:t>Our MDP journey</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C4C45D-E48E-3F4D-ABF0-C041543185A5}"/>
              </a:ext>
            </a:extLst>
          </p:cNvPr>
          <p:cNvSpPr txBox="1"/>
          <p:nvPr/>
        </p:nvSpPr>
        <p:spPr>
          <a:xfrm>
            <a:off x="741935" y="1958209"/>
            <a:ext cx="240120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Use this loss function:</a:t>
            </a:r>
          </a:p>
        </p:txBody>
      </p:sp>
      <p:sp>
        <p:nvSpPr>
          <p:cNvPr id="3" name="TextBox 2">
            <a:extLst>
              <a:ext uri="{FF2B5EF4-FFF2-40B4-BE49-F238E27FC236}">
                <a16:creationId xmlns:a16="http://schemas.microsoft.com/office/drawing/2014/main" id="{2014D97A-1545-784E-85AD-CD7E2B8B5941}"/>
              </a:ext>
            </a:extLst>
          </p:cNvPr>
          <p:cNvSpPr txBox="1"/>
          <p:nvPr/>
        </p:nvSpPr>
        <p:spPr>
          <a:xfrm>
            <a:off x="5006855" y="2141089"/>
            <a:ext cx="76428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target</a:t>
            </a:r>
          </a:p>
        </p:txBody>
      </p:sp>
      <p:grpSp>
        <p:nvGrpSpPr>
          <p:cNvPr id="4" name="Group 3" descr="28§display§L(s,a,s';w)=\frac{1}{2} \left(&#10;r + \gamma \max_{a'} Q_w(s',a') - Q_w(s,a)&#10;\right)^2§svg§600§FALSE" title="TexMaths">
            <a:extLst>
              <a:ext uri="{FF2B5EF4-FFF2-40B4-BE49-F238E27FC236}">
                <a16:creationId xmlns:a16="http://schemas.microsoft.com/office/drawing/2014/main" id="{45CC4B89-5F35-0046-B672-60CE8B50B039}"/>
              </a:ext>
            </a:extLst>
          </p:cNvPr>
          <p:cNvGrpSpPr/>
          <p:nvPr/>
        </p:nvGrpSpPr>
        <p:grpSpPr>
          <a:xfrm>
            <a:off x="266015" y="2597569"/>
            <a:ext cx="9596880" cy="910800"/>
            <a:chOff x="347040" y="2030400"/>
            <a:chExt cx="9596880" cy="910800"/>
          </a:xfrm>
        </p:grpSpPr>
        <p:sp>
          <p:nvSpPr>
            <p:cNvPr id="5" name="Freeform 4">
              <a:extLst>
                <a:ext uri="{FF2B5EF4-FFF2-40B4-BE49-F238E27FC236}">
                  <a16:creationId xmlns:a16="http://schemas.microsoft.com/office/drawing/2014/main" id="{39787E64-7174-2647-884D-A2A27C60552C}"/>
                </a:ext>
              </a:extLst>
            </p:cNvPr>
            <p:cNvSpPr/>
            <p:nvPr/>
          </p:nvSpPr>
          <p:spPr>
            <a:xfrm>
              <a:off x="347040" y="2037599"/>
              <a:ext cx="9596880" cy="902880"/>
            </a:xfrm>
            <a:custGeom>
              <a:avLst/>
              <a:gdLst/>
              <a:ahLst/>
              <a:cxnLst>
                <a:cxn ang="3cd4">
                  <a:pos x="hc" y="t"/>
                </a:cxn>
                <a:cxn ang="cd2">
                  <a:pos x="l" y="vc"/>
                </a:cxn>
                <a:cxn ang="cd4">
                  <a:pos x="hc" y="b"/>
                </a:cxn>
                <a:cxn ang="0">
                  <a:pos x="r" y="vc"/>
                </a:cxn>
              </a:cxnLst>
              <a:rect l="l" t="t" r="r" b="b"/>
              <a:pathLst>
                <a:path w="26659" h="2509">
                  <a:moveTo>
                    <a:pt x="13330" y="2509"/>
                  </a:moveTo>
                  <a:lnTo>
                    <a:pt x="0" y="2509"/>
                  </a:lnTo>
                  <a:lnTo>
                    <a:pt x="0" y="0"/>
                  </a:lnTo>
                  <a:lnTo>
                    <a:pt x="26659" y="0"/>
                  </a:lnTo>
                  <a:lnTo>
                    <a:pt x="26659" y="2509"/>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 name="Freeform 5">
              <a:extLst>
                <a:ext uri="{FF2B5EF4-FFF2-40B4-BE49-F238E27FC236}">
                  <a16:creationId xmlns:a16="http://schemas.microsoft.com/office/drawing/2014/main" id="{16EFA079-771F-4241-B79F-4BFB0B6B4B00}"/>
                </a:ext>
              </a:extLst>
            </p:cNvPr>
            <p:cNvSpPr/>
            <p:nvPr/>
          </p:nvSpPr>
          <p:spPr>
            <a:xfrm>
              <a:off x="363600" y="2333880"/>
              <a:ext cx="255960" cy="303120"/>
            </a:xfrm>
            <a:custGeom>
              <a:avLst/>
              <a:gdLst/>
              <a:ahLst/>
              <a:cxnLst>
                <a:cxn ang="3cd4">
                  <a:pos x="hc" y="t"/>
                </a:cxn>
                <a:cxn ang="cd2">
                  <a:pos x="l" y="vc"/>
                </a:cxn>
                <a:cxn ang="cd4">
                  <a:pos x="hc" y="b"/>
                </a:cxn>
                <a:cxn ang="0">
                  <a:pos x="r" y="vc"/>
                </a:cxn>
              </a:cxnLst>
              <a:rect l="l" t="t" r="r" b="b"/>
              <a:pathLst>
                <a:path w="712" h="843">
                  <a:moveTo>
                    <a:pt x="396" y="95"/>
                  </a:moveTo>
                  <a:cubicBezTo>
                    <a:pt x="407" y="53"/>
                    <a:pt x="410" y="39"/>
                    <a:pt x="519" y="39"/>
                  </a:cubicBezTo>
                  <a:cubicBezTo>
                    <a:pt x="557" y="39"/>
                    <a:pt x="565" y="39"/>
                    <a:pt x="565" y="14"/>
                  </a:cubicBezTo>
                  <a:cubicBezTo>
                    <a:pt x="565" y="0"/>
                    <a:pt x="552" y="0"/>
                    <a:pt x="546" y="0"/>
                  </a:cubicBezTo>
                  <a:cubicBezTo>
                    <a:pt x="509" y="0"/>
                    <a:pt x="410" y="3"/>
                    <a:pt x="372" y="3"/>
                  </a:cubicBezTo>
                  <a:cubicBezTo>
                    <a:pt x="337" y="3"/>
                    <a:pt x="249" y="0"/>
                    <a:pt x="214" y="0"/>
                  </a:cubicBezTo>
                  <a:cubicBezTo>
                    <a:pt x="206" y="0"/>
                    <a:pt x="193" y="0"/>
                    <a:pt x="193" y="25"/>
                  </a:cubicBezTo>
                  <a:cubicBezTo>
                    <a:pt x="193" y="39"/>
                    <a:pt x="204" y="39"/>
                    <a:pt x="225" y="39"/>
                  </a:cubicBezTo>
                  <a:cubicBezTo>
                    <a:pt x="228" y="39"/>
                    <a:pt x="249" y="39"/>
                    <a:pt x="270" y="42"/>
                  </a:cubicBezTo>
                  <a:cubicBezTo>
                    <a:pt x="292" y="42"/>
                    <a:pt x="303" y="45"/>
                    <a:pt x="303" y="62"/>
                  </a:cubicBezTo>
                  <a:cubicBezTo>
                    <a:pt x="303" y="64"/>
                    <a:pt x="300" y="70"/>
                    <a:pt x="297" y="84"/>
                  </a:cubicBezTo>
                  <a:lnTo>
                    <a:pt x="139" y="748"/>
                  </a:lnTo>
                  <a:cubicBezTo>
                    <a:pt x="129" y="795"/>
                    <a:pt x="126" y="804"/>
                    <a:pt x="32" y="804"/>
                  </a:cubicBezTo>
                  <a:cubicBezTo>
                    <a:pt x="11" y="804"/>
                    <a:pt x="0" y="804"/>
                    <a:pt x="0" y="829"/>
                  </a:cubicBezTo>
                  <a:cubicBezTo>
                    <a:pt x="0" y="843"/>
                    <a:pt x="11" y="843"/>
                    <a:pt x="32" y="843"/>
                  </a:cubicBezTo>
                  <a:lnTo>
                    <a:pt x="578" y="843"/>
                  </a:lnTo>
                  <a:cubicBezTo>
                    <a:pt x="608" y="843"/>
                    <a:pt x="608" y="843"/>
                    <a:pt x="616" y="823"/>
                  </a:cubicBezTo>
                  <a:lnTo>
                    <a:pt x="710" y="554"/>
                  </a:lnTo>
                  <a:cubicBezTo>
                    <a:pt x="712" y="543"/>
                    <a:pt x="712" y="540"/>
                    <a:pt x="712" y="538"/>
                  </a:cubicBezTo>
                  <a:cubicBezTo>
                    <a:pt x="712" y="532"/>
                    <a:pt x="710" y="524"/>
                    <a:pt x="699" y="524"/>
                  </a:cubicBezTo>
                  <a:cubicBezTo>
                    <a:pt x="688" y="524"/>
                    <a:pt x="688" y="532"/>
                    <a:pt x="680" y="552"/>
                  </a:cubicBezTo>
                  <a:cubicBezTo>
                    <a:pt x="640" y="664"/>
                    <a:pt x="586" y="804"/>
                    <a:pt x="383" y="804"/>
                  </a:cubicBezTo>
                  <a:lnTo>
                    <a:pt x="270" y="804"/>
                  </a:lnTo>
                  <a:cubicBezTo>
                    <a:pt x="254" y="804"/>
                    <a:pt x="252" y="804"/>
                    <a:pt x="246" y="804"/>
                  </a:cubicBezTo>
                  <a:cubicBezTo>
                    <a:pt x="233" y="804"/>
                    <a:pt x="230" y="801"/>
                    <a:pt x="230" y="792"/>
                  </a:cubicBezTo>
                  <a:cubicBezTo>
                    <a:pt x="230" y="787"/>
                    <a:pt x="230" y="784"/>
                    <a:pt x="236" y="76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 name="Freeform 6">
              <a:extLst>
                <a:ext uri="{FF2B5EF4-FFF2-40B4-BE49-F238E27FC236}">
                  <a16:creationId xmlns:a16="http://schemas.microsoft.com/office/drawing/2014/main" id="{D59DF51C-0E38-1749-9EF0-4C662CB36B76}"/>
                </a:ext>
              </a:extLst>
            </p:cNvPr>
            <p:cNvSpPr/>
            <p:nvPr/>
          </p:nvSpPr>
          <p:spPr>
            <a:xfrm>
              <a:off x="675720" y="2304720"/>
              <a:ext cx="99000" cy="443159"/>
            </a:xfrm>
            <a:custGeom>
              <a:avLst/>
              <a:gdLst/>
              <a:ahLst/>
              <a:cxnLst>
                <a:cxn ang="3cd4">
                  <a:pos x="hc" y="t"/>
                </a:cxn>
                <a:cxn ang="cd2">
                  <a:pos x="l" y="vc"/>
                </a:cxn>
                <a:cxn ang="cd4">
                  <a:pos x="hc" y="b"/>
                </a:cxn>
                <a:cxn ang="0">
                  <a:pos x="r" y="vc"/>
                </a:cxn>
              </a:cxnLst>
              <a:rect l="l" t="t" r="r" b="b"/>
              <a:pathLst>
                <a:path w="276" h="1232">
                  <a:moveTo>
                    <a:pt x="276" y="1221"/>
                  </a:moveTo>
                  <a:cubicBezTo>
                    <a:pt x="276" y="1218"/>
                    <a:pt x="276" y="1215"/>
                    <a:pt x="254" y="1193"/>
                  </a:cubicBezTo>
                  <a:cubicBezTo>
                    <a:pt x="107" y="1039"/>
                    <a:pt x="70" y="806"/>
                    <a:pt x="70" y="616"/>
                  </a:cubicBezTo>
                  <a:cubicBezTo>
                    <a:pt x="70" y="403"/>
                    <a:pt x="115" y="188"/>
                    <a:pt x="260" y="34"/>
                  </a:cubicBezTo>
                  <a:cubicBezTo>
                    <a:pt x="276" y="20"/>
                    <a:pt x="276" y="17"/>
                    <a:pt x="276" y="11"/>
                  </a:cubicBezTo>
                  <a:cubicBezTo>
                    <a:pt x="276" y="3"/>
                    <a:pt x="270" y="0"/>
                    <a:pt x="262" y="0"/>
                  </a:cubicBezTo>
                  <a:cubicBezTo>
                    <a:pt x="252" y="0"/>
                    <a:pt x="145" y="84"/>
                    <a:pt x="75" y="241"/>
                  </a:cubicBezTo>
                  <a:cubicBezTo>
                    <a:pt x="13" y="375"/>
                    <a:pt x="0" y="512"/>
                    <a:pt x="0" y="616"/>
                  </a:cubicBezTo>
                  <a:cubicBezTo>
                    <a:pt x="0" y="714"/>
                    <a:pt x="13" y="862"/>
                    <a:pt x="78" y="1002"/>
                  </a:cubicBezTo>
                  <a:cubicBezTo>
                    <a:pt x="150" y="1154"/>
                    <a:pt x="252" y="1232"/>
                    <a:pt x="262" y="1232"/>
                  </a:cubicBezTo>
                  <a:cubicBezTo>
                    <a:pt x="270" y="1232"/>
                    <a:pt x="276" y="1229"/>
                    <a:pt x="276" y="12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 name="Freeform 7">
              <a:extLst>
                <a:ext uri="{FF2B5EF4-FFF2-40B4-BE49-F238E27FC236}">
                  <a16:creationId xmlns:a16="http://schemas.microsoft.com/office/drawing/2014/main" id="{0ED30DF0-9C92-4549-AED7-A767913DDA11}"/>
                </a:ext>
              </a:extLst>
            </p:cNvPr>
            <p:cNvSpPr/>
            <p:nvPr/>
          </p:nvSpPr>
          <p:spPr>
            <a:xfrm>
              <a:off x="820440" y="2440800"/>
              <a:ext cx="156600" cy="201240"/>
            </a:xfrm>
            <a:custGeom>
              <a:avLst/>
              <a:gdLst/>
              <a:ahLst/>
              <a:cxnLst>
                <a:cxn ang="3cd4">
                  <a:pos x="hc" y="t"/>
                </a:cxn>
                <a:cxn ang="cd2">
                  <a:pos x="l" y="vc"/>
                </a:cxn>
                <a:cxn ang="cd4">
                  <a:pos x="hc" y="b"/>
                </a:cxn>
                <a:cxn ang="0">
                  <a:pos x="r" y="vc"/>
                </a:cxn>
              </a:cxnLst>
              <a:rect l="l" t="t" r="r" b="b"/>
              <a:pathLst>
                <a:path w="436" h="560">
                  <a:moveTo>
                    <a:pt x="402" y="84"/>
                  </a:moveTo>
                  <a:cubicBezTo>
                    <a:pt x="367" y="84"/>
                    <a:pt x="345" y="112"/>
                    <a:pt x="345" y="140"/>
                  </a:cubicBezTo>
                  <a:cubicBezTo>
                    <a:pt x="345" y="157"/>
                    <a:pt x="356" y="176"/>
                    <a:pt x="380" y="176"/>
                  </a:cubicBezTo>
                  <a:cubicBezTo>
                    <a:pt x="407" y="176"/>
                    <a:pt x="436" y="154"/>
                    <a:pt x="436" y="106"/>
                  </a:cubicBezTo>
                  <a:cubicBezTo>
                    <a:pt x="436" y="50"/>
                    <a:pt x="386" y="0"/>
                    <a:pt x="295" y="0"/>
                  </a:cubicBezTo>
                  <a:cubicBezTo>
                    <a:pt x="139" y="0"/>
                    <a:pt x="94" y="126"/>
                    <a:pt x="94" y="179"/>
                  </a:cubicBezTo>
                  <a:cubicBezTo>
                    <a:pt x="94" y="277"/>
                    <a:pt x="182" y="297"/>
                    <a:pt x="217" y="302"/>
                  </a:cubicBezTo>
                  <a:cubicBezTo>
                    <a:pt x="278" y="316"/>
                    <a:pt x="340" y="328"/>
                    <a:pt x="340" y="398"/>
                  </a:cubicBezTo>
                  <a:cubicBezTo>
                    <a:pt x="340" y="428"/>
                    <a:pt x="313" y="532"/>
                    <a:pt x="171" y="532"/>
                  </a:cubicBezTo>
                  <a:cubicBezTo>
                    <a:pt x="153" y="532"/>
                    <a:pt x="62" y="532"/>
                    <a:pt x="35" y="468"/>
                  </a:cubicBezTo>
                  <a:cubicBezTo>
                    <a:pt x="80" y="473"/>
                    <a:pt x="110" y="437"/>
                    <a:pt x="110" y="400"/>
                  </a:cubicBezTo>
                  <a:cubicBezTo>
                    <a:pt x="110" y="372"/>
                    <a:pt x="91" y="358"/>
                    <a:pt x="67" y="358"/>
                  </a:cubicBezTo>
                  <a:cubicBezTo>
                    <a:pt x="35" y="358"/>
                    <a:pt x="0" y="384"/>
                    <a:pt x="0" y="440"/>
                  </a:cubicBezTo>
                  <a:cubicBezTo>
                    <a:pt x="0" y="510"/>
                    <a:pt x="67" y="560"/>
                    <a:pt x="169" y="560"/>
                  </a:cubicBezTo>
                  <a:cubicBezTo>
                    <a:pt x="361" y="560"/>
                    <a:pt x="407" y="412"/>
                    <a:pt x="407" y="356"/>
                  </a:cubicBezTo>
                  <a:cubicBezTo>
                    <a:pt x="407" y="311"/>
                    <a:pt x="386" y="280"/>
                    <a:pt x="370" y="263"/>
                  </a:cubicBezTo>
                  <a:cubicBezTo>
                    <a:pt x="337" y="230"/>
                    <a:pt x="305" y="224"/>
                    <a:pt x="252" y="213"/>
                  </a:cubicBezTo>
                  <a:cubicBezTo>
                    <a:pt x="209" y="202"/>
                    <a:pt x="163" y="193"/>
                    <a:pt x="163" y="137"/>
                  </a:cubicBezTo>
                  <a:cubicBezTo>
                    <a:pt x="163" y="104"/>
                    <a:pt x="190" y="28"/>
                    <a:pt x="295" y="28"/>
                  </a:cubicBezTo>
                  <a:cubicBezTo>
                    <a:pt x="324" y="28"/>
                    <a:pt x="383" y="36"/>
                    <a:pt x="402" y="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 name="Freeform 8">
              <a:extLst>
                <a:ext uri="{FF2B5EF4-FFF2-40B4-BE49-F238E27FC236}">
                  <a16:creationId xmlns:a16="http://schemas.microsoft.com/office/drawing/2014/main" id="{9DD1271B-A5FB-ED4F-9B76-10497654BCAC}"/>
                </a:ext>
              </a:extLst>
            </p:cNvPr>
            <p:cNvSpPr/>
            <p:nvPr/>
          </p:nvSpPr>
          <p:spPr>
            <a:xfrm>
              <a:off x="1032480" y="2588760"/>
              <a:ext cx="49680" cy="132840"/>
            </a:xfrm>
            <a:custGeom>
              <a:avLst/>
              <a:gdLst/>
              <a:ahLst/>
              <a:cxnLst>
                <a:cxn ang="3cd4">
                  <a:pos x="hc" y="t"/>
                </a:cxn>
                <a:cxn ang="cd2">
                  <a:pos x="l" y="vc"/>
                </a:cxn>
                <a:cxn ang="cd4">
                  <a:pos x="hc" y="b"/>
                </a:cxn>
                <a:cxn ang="0">
                  <a:pos x="r" y="vc"/>
                </a:cxn>
              </a:cxnLst>
              <a:rect l="l" t="t" r="r" b="b"/>
              <a:pathLst>
                <a:path w="139" h="370">
                  <a:moveTo>
                    <a:pt x="139" y="129"/>
                  </a:moveTo>
                  <a:cubicBezTo>
                    <a:pt x="139" y="48"/>
                    <a:pt x="110" y="0"/>
                    <a:pt x="64" y="0"/>
                  </a:cubicBezTo>
                  <a:cubicBezTo>
                    <a:pt x="24" y="0"/>
                    <a:pt x="0" y="31"/>
                    <a:pt x="0" y="64"/>
                  </a:cubicBezTo>
                  <a:cubicBezTo>
                    <a:pt x="0" y="98"/>
                    <a:pt x="24" y="132"/>
                    <a:pt x="64" y="132"/>
                  </a:cubicBezTo>
                  <a:cubicBezTo>
                    <a:pt x="78" y="132"/>
                    <a:pt x="94" y="126"/>
                    <a:pt x="104" y="115"/>
                  </a:cubicBezTo>
                  <a:cubicBezTo>
                    <a:pt x="110" y="112"/>
                    <a:pt x="110" y="112"/>
                    <a:pt x="112" y="112"/>
                  </a:cubicBezTo>
                  <a:cubicBezTo>
                    <a:pt x="112" y="112"/>
                    <a:pt x="115" y="112"/>
                    <a:pt x="115" y="129"/>
                  </a:cubicBezTo>
                  <a:cubicBezTo>
                    <a:pt x="115" y="221"/>
                    <a:pt x="72" y="297"/>
                    <a:pt x="32" y="336"/>
                  </a:cubicBezTo>
                  <a:cubicBezTo>
                    <a:pt x="19" y="350"/>
                    <a:pt x="19" y="353"/>
                    <a:pt x="19" y="356"/>
                  </a:cubicBezTo>
                  <a:cubicBezTo>
                    <a:pt x="19" y="367"/>
                    <a:pt x="24" y="370"/>
                    <a:pt x="32" y="370"/>
                  </a:cubicBezTo>
                  <a:cubicBezTo>
                    <a:pt x="46" y="370"/>
                    <a:pt x="139" y="274"/>
                    <a:pt x="139"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 name="Freeform 9">
              <a:extLst>
                <a:ext uri="{FF2B5EF4-FFF2-40B4-BE49-F238E27FC236}">
                  <a16:creationId xmlns:a16="http://schemas.microsoft.com/office/drawing/2014/main" id="{D1C449C1-09CD-434A-9488-235B3E7E3E51}"/>
                </a:ext>
              </a:extLst>
            </p:cNvPr>
            <p:cNvSpPr/>
            <p:nvPr/>
          </p:nvSpPr>
          <p:spPr>
            <a:xfrm>
              <a:off x="1200959" y="2440800"/>
              <a:ext cx="194400" cy="201240"/>
            </a:xfrm>
            <a:custGeom>
              <a:avLst/>
              <a:gdLst/>
              <a:ahLst/>
              <a:cxnLst>
                <a:cxn ang="3cd4">
                  <a:pos x="hc" y="t"/>
                </a:cxn>
                <a:cxn ang="cd2">
                  <a:pos x="l" y="vc"/>
                </a:cxn>
                <a:cxn ang="cd4">
                  <a:pos x="hc" y="b"/>
                </a:cxn>
                <a:cxn ang="0">
                  <a:pos x="r" y="vc"/>
                </a:cxn>
              </a:cxnLst>
              <a:rect l="l" t="t" r="r" b="b"/>
              <a:pathLst>
                <a:path w="541" h="560">
                  <a:moveTo>
                    <a:pt x="394" y="78"/>
                  </a:moveTo>
                  <a:cubicBezTo>
                    <a:pt x="372" y="34"/>
                    <a:pt x="337" y="0"/>
                    <a:pt x="284" y="0"/>
                  </a:cubicBezTo>
                  <a:cubicBezTo>
                    <a:pt x="147" y="0"/>
                    <a:pt x="0" y="182"/>
                    <a:pt x="0" y="361"/>
                  </a:cubicBezTo>
                  <a:cubicBezTo>
                    <a:pt x="0" y="479"/>
                    <a:pt x="64" y="560"/>
                    <a:pt x="158" y="560"/>
                  </a:cubicBezTo>
                  <a:cubicBezTo>
                    <a:pt x="182" y="560"/>
                    <a:pt x="241" y="554"/>
                    <a:pt x="311" y="468"/>
                  </a:cubicBezTo>
                  <a:cubicBezTo>
                    <a:pt x="321" y="518"/>
                    <a:pt x="361" y="560"/>
                    <a:pt x="418" y="560"/>
                  </a:cubicBezTo>
                  <a:cubicBezTo>
                    <a:pt x="461" y="560"/>
                    <a:pt x="487" y="532"/>
                    <a:pt x="506" y="493"/>
                  </a:cubicBezTo>
                  <a:cubicBezTo>
                    <a:pt x="525" y="448"/>
                    <a:pt x="541" y="372"/>
                    <a:pt x="541" y="370"/>
                  </a:cubicBezTo>
                  <a:cubicBezTo>
                    <a:pt x="541" y="358"/>
                    <a:pt x="530" y="358"/>
                    <a:pt x="528" y="358"/>
                  </a:cubicBezTo>
                  <a:cubicBezTo>
                    <a:pt x="514" y="358"/>
                    <a:pt x="514" y="361"/>
                    <a:pt x="511" y="381"/>
                  </a:cubicBezTo>
                  <a:cubicBezTo>
                    <a:pt x="490" y="459"/>
                    <a:pt x="469" y="532"/>
                    <a:pt x="420" y="532"/>
                  </a:cubicBezTo>
                  <a:cubicBezTo>
                    <a:pt x="388" y="532"/>
                    <a:pt x="386" y="501"/>
                    <a:pt x="386" y="476"/>
                  </a:cubicBezTo>
                  <a:cubicBezTo>
                    <a:pt x="386" y="448"/>
                    <a:pt x="388" y="440"/>
                    <a:pt x="402" y="384"/>
                  </a:cubicBezTo>
                  <a:cubicBezTo>
                    <a:pt x="415" y="333"/>
                    <a:pt x="415" y="319"/>
                    <a:pt x="426" y="274"/>
                  </a:cubicBezTo>
                  <a:lnTo>
                    <a:pt x="469" y="101"/>
                  </a:lnTo>
                  <a:cubicBezTo>
                    <a:pt x="477" y="64"/>
                    <a:pt x="477" y="64"/>
                    <a:pt x="477" y="59"/>
                  </a:cubicBezTo>
                  <a:cubicBezTo>
                    <a:pt x="477" y="36"/>
                    <a:pt x="463" y="25"/>
                    <a:pt x="444" y="25"/>
                  </a:cubicBezTo>
                  <a:cubicBezTo>
                    <a:pt x="415" y="25"/>
                    <a:pt x="396" y="53"/>
                    <a:pt x="394" y="78"/>
                  </a:cubicBezTo>
                  <a:close/>
                  <a:moveTo>
                    <a:pt x="316" y="400"/>
                  </a:moveTo>
                  <a:cubicBezTo>
                    <a:pt x="311" y="423"/>
                    <a:pt x="311" y="423"/>
                    <a:pt x="292" y="445"/>
                  </a:cubicBezTo>
                  <a:cubicBezTo>
                    <a:pt x="241" y="512"/>
                    <a:pt x="193" y="532"/>
                    <a:pt x="161" y="532"/>
                  </a:cubicBezTo>
                  <a:cubicBezTo>
                    <a:pt x="102" y="532"/>
                    <a:pt x="83" y="465"/>
                    <a:pt x="83" y="417"/>
                  </a:cubicBezTo>
                  <a:cubicBezTo>
                    <a:pt x="83" y="356"/>
                    <a:pt x="120" y="202"/>
                    <a:pt x="150" y="146"/>
                  </a:cubicBezTo>
                  <a:cubicBezTo>
                    <a:pt x="185" y="73"/>
                    <a:pt x="238" y="28"/>
                    <a:pt x="287" y="28"/>
                  </a:cubicBezTo>
                  <a:cubicBezTo>
                    <a:pt x="364" y="28"/>
                    <a:pt x="380" y="129"/>
                    <a:pt x="380" y="137"/>
                  </a:cubicBezTo>
                  <a:cubicBezTo>
                    <a:pt x="380" y="143"/>
                    <a:pt x="378" y="151"/>
                    <a:pt x="375" y="15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 name="Freeform 10">
              <a:extLst>
                <a:ext uri="{FF2B5EF4-FFF2-40B4-BE49-F238E27FC236}">
                  <a16:creationId xmlns:a16="http://schemas.microsoft.com/office/drawing/2014/main" id="{F414885A-7465-974C-9B41-1D565DA436DE}"/>
                </a:ext>
              </a:extLst>
            </p:cNvPr>
            <p:cNvSpPr/>
            <p:nvPr/>
          </p:nvSpPr>
          <p:spPr>
            <a:xfrm>
              <a:off x="1443240" y="2588760"/>
              <a:ext cx="49680" cy="132840"/>
            </a:xfrm>
            <a:custGeom>
              <a:avLst/>
              <a:gdLst/>
              <a:ahLst/>
              <a:cxnLst>
                <a:cxn ang="3cd4">
                  <a:pos x="hc" y="t"/>
                </a:cxn>
                <a:cxn ang="cd2">
                  <a:pos x="l" y="vc"/>
                </a:cxn>
                <a:cxn ang="cd4">
                  <a:pos x="hc" y="b"/>
                </a:cxn>
                <a:cxn ang="0">
                  <a:pos x="r" y="vc"/>
                </a:cxn>
              </a:cxnLst>
              <a:rect l="l" t="t" r="r" b="b"/>
              <a:pathLst>
                <a:path w="139" h="370">
                  <a:moveTo>
                    <a:pt x="139" y="129"/>
                  </a:moveTo>
                  <a:cubicBezTo>
                    <a:pt x="139" y="48"/>
                    <a:pt x="110" y="0"/>
                    <a:pt x="64" y="0"/>
                  </a:cubicBezTo>
                  <a:cubicBezTo>
                    <a:pt x="24" y="0"/>
                    <a:pt x="0" y="31"/>
                    <a:pt x="0" y="64"/>
                  </a:cubicBezTo>
                  <a:cubicBezTo>
                    <a:pt x="0" y="98"/>
                    <a:pt x="24" y="132"/>
                    <a:pt x="64" y="132"/>
                  </a:cubicBezTo>
                  <a:cubicBezTo>
                    <a:pt x="78" y="132"/>
                    <a:pt x="94" y="126"/>
                    <a:pt x="104" y="115"/>
                  </a:cubicBezTo>
                  <a:cubicBezTo>
                    <a:pt x="110" y="112"/>
                    <a:pt x="110" y="112"/>
                    <a:pt x="112" y="112"/>
                  </a:cubicBezTo>
                  <a:cubicBezTo>
                    <a:pt x="112" y="112"/>
                    <a:pt x="115" y="112"/>
                    <a:pt x="115" y="129"/>
                  </a:cubicBezTo>
                  <a:cubicBezTo>
                    <a:pt x="115" y="221"/>
                    <a:pt x="72" y="297"/>
                    <a:pt x="32" y="336"/>
                  </a:cubicBezTo>
                  <a:cubicBezTo>
                    <a:pt x="19" y="350"/>
                    <a:pt x="19" y="353"/>
                    <a:pt x="19" y="356"/>
                  </a:cubicBezTo>
                  <a:cubicBezTo>
                    <a:pt x="19" y="367"/>
                    <a:pt x="24" y="370"/>
                    <a:pt x="32" y="370"/>
                  </a:cubicBezTo>
                  <a:cubicBezTo>
                    <a:pt x="46" y="370"/>
                    <a:pt x="139" y="274"/>
                    <a:pt x="139"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 name="Freeform 11">
              <a:extLst>
                <a:ext uri="{FF2B5EF4-FFF2-40B4-BE49-F238E27FC236}">
                  <a16:creationId xmlns:a16="http://schemas.microsoft.com/office/drawing/2014/main" id="{3BFBBB9D-DFE9-9B4C-B147-775320DE6C17}"/>
                </a:ext>
              </a:extLst>
            </p:cNvPr>
            <p:cNvSpPr/>
            <p:nvPr/>
          </p:nvSpPr>
          <p:spPr>
            <a:xfrm>
              <a:off x="1616760" y="2440800"/>
              <a:ext cx="156600" cy="201240"/>
            </a:xfrm>
            <a:custGeom>
              <a:avLst/>
              <a:gdLst/>
              <a:ahLst/>
              <a:cxnLst>
                <a:cxn ang="3cd4">
                  <a:pos x="hc" y="t"/>
                </a:cxn>
                <a:cxn ang="cd2">
                  <a:pos x="l" y="vc"/>
                </a:cxn>
                <a:cxn ang="cd4">
                  <a:pos x="hc" y="b"/>
                </a:cxn>
                <a:cxn ang="0">
                  <a:pos x="r" y="vc"/>
                </a:cxn>
              </a:cxnLst>
              <a:rect l="l" t="t" r="r" b="b"/>
              <a:pathLst>
                <a:path w="436" h="560">
                  <a:moveTo>
                    <a:pt x="402" y="84"/>
                  </a:moveTo>
                  <a:cubicBezTo>
                    <a:pt x="367" y="84"/>
                    <a:pt x="345" y="112"/>
                    <a:pt x="345" y="140"/>
                  </a:cubicBezTo>
                  <a:cubicBezTo>
                    <a:pt x="345" y="157"/>
                    <a:pt x="356" y="176"/>
                    <a:pt x="380" y="176"/>
                  </a:cubicBezTo>
                  <a:cubicBezTo>
                    <a:pt x="407" y="176"/>
                    <a:pt x="436" y="154"/>
                    <a:pt x="436" y="106"/>
                  </a:cubicBezTo>
                  <a:cubicBezTo>
                    <a:pt x="436" y="50"/>
                    <a:pt x="386" y="0"/>
                    <a:pt x="295" y="0"/>
                  </a:cubicBezTo>
                  <a:cubicBezTo>
                    <a:pt x="139" y="0"/>
                    <a:pt x="94" y="126"/>
                    <a:pt x="94" y="179"/>
                  </a:cubicBezTo>
                  <a:cubicBezTo>
                    <a:pt x="94" y="277"/>
                    <a:pt x="182" y="297"/>
                    <a:pt x="217" y="302"/>
                  </a:cubicBezTo>
                  <a:cubicBezTo>
                    <a:pt x="278" y="316"/>
                    <a:pt x="340" y="328"/>
                    <a:pt x="340" y="398"/>
                  </a:cubicBezTo>
                  <a:cubicBezTo>
                    <a:pt x="340" y="428"/>
                    <a:pt x="313" y="532"/>
                    <a:pt x="171" y="532"/>
                  </a:cubicBezTo>
                  <a:cubicBezTo>
                    <a:pt x="153" y="532"/>
                    <a:pt x="62" y="532"/>
                    <a:pt x="35" y="468"/>
                  </a:cubicBezTo>
                  <a:cubicBezTo>
                    <a:pt x="80" y="473"/>
                    <a:pt x="110" y="437"/>
                    <a:pt x="110" y="400"/>
                  </a:cubicBezTo>
                  <a:cubicBezTo>
                    <a:pt x="110" y="372"/>
                    <a:pt x="91" y="358"/>
                    <a:pt x="67" y="358"/>
                  </a:cubicBezTo>
                  <a:cubicBezTo>
                    <a:pt x="35" y="358"/>
                    <a:pt x="0" y="384"/>
                    <a:pt x="0" y="440"/>
                  </a:cubicBezTo>
                  <a:cubicBezTo>
                    <a:pt x="0" y="510"/>
                    <a:pt x="67" y="560"/>
                    <a:pt x="169" y="560"/>
                  </a:cubicBezTo>
                  <a:cubicBezTo>
                    <a:pt x="361" y="560"/>
                    <a:pt x="407" y="412"/>
                    <a:pt x="407" y="356"/>
                  </a:cubicBezTo>
                  <a:cubicBezTo>
                    <a:pt x="407" y="311"/>
                    <a:pt x="386" y="280"/>
                    <a:pt x="370" y="263"/>
                  </a:cubicBezTo>
                  <a:cubicBezTo>
                    <a:pt x="337" y="230"/>
                    <a:pt x="305" y="224"/>
                    <a:pt x="252" y="213"/>
                  </a:cubicBezTo>
                  <a:cubicBezTo>
                    <a:pt x="209" y="202"/>
                    <a:pt x="163" y="193"/>
                    <a:pt x="163" y="137"/>
                  </a:cubicBezTo>
                  <a:cubicBezTo>
                    <a:pt x="163" y="104"/>
                    <a:pt x="190" y="28"/>
                    <a:pt x="295" y="28"/>
                  </a:cubicBezTo>
                  <a:cubicBezTo>
                    <a:pt x="324" y="28"/>
                    <a:pt x="383" y="36"/>
                    <a:pt x="402" y="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 name="Freeform 12">
              <a:extLst>
                <a:ext uri="{FF2B5EF4-FFF2-40B4-BE49-F238E27FC236}">
                  <a16:creationId xmlns:a16="http://schemas.microsoft.com/office/drawing/2014/main" id="{093F43DF-1904-5F4E-962F-8B1086B90F37}"/>
                </a:ext>
              </a:extLst>
            </p:cNvPr>
            <p:cNvSpPr/>
            <p:nvPr/>
          </p:nvSpPr>
          <p:spPr>
            <a:xfrm>
              <a:off x="1806480" y="2280240"/>
              <a:ext cx="74880" cy="160920"/>
            </a:xfrm>
            <a:custGeom>
              <a:avLst/>
              <a:gdLst/>
              <a:ahLst/>
              <a:cxnLst>
                <a:cxn ang="3cd4">
                  <a:pos x="hc" y="t"/>
                </a:cxn>
                <a:cxn ang="cd2">
                  <a:pos x="l" y="vc"/>
                </a:cxn>
                <a:cxn ang="cd4">
                  <a:pos x="hc" y="b"/>
                </a:cxn>
                <a:cxn ang="0">
                  <a:pos x="r" y="vc"/>
                </a:cxn>
              </a:cxnLst>
              <a:rect l="l" t="t" r="r" b="b"/>
              <a:pathLst>
                <a:path w="209" h="448">
                  <a:moveTo>
                    <a:pt x="201" y="76"/>
                  </a:moveTo>
                  <a:cubicBezTo>
                    <a:pt x="209" y="62"/>
                    <a:pt x="209" y="53"/>
                    <a:pt x="209" y="48"/>
                  </a:cubicBezTo>
                  <a:cubicBezTo>
                    <a:pt x="209" y="20"/>
                    <a:pt x="185" y="0"/>
                    <a:pt x="161" y="0"/>
                  </a:cubicBezTo>
                  <a:cubicBezTo>
                    <a:pt x="129" y="0"/>
                    <a:pt x="118" y="28"/>
                    <a:pt x="115" y="42"/>
                  </a:cubicBezTo>
                  <a:lnTo>
                    <a:pt x="5" y="417"/>
                  </a:lnTo>
                  <a:cubicBezTo>
                    <a:pt x="3" y="417"/>
                    <a:pt x="0" y="428"/>
                    <a:pt x="0" y="428"/>
                  </a:cubicBezTo>
                  <a:cubicBezTo>
                    <a:pt x="0" y="440"/>
                    <a:pt x="27" y="448"/>
                    <a:pt x="32" y="448"/>
                  </a:cubicBezTo>
                  <a:cubicBezTo>
                    <a:pt x="37" y="448"/>
                    <a:pt x="40" y="448"/>
                    <a:pt x="46" y="4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 name="Freeform 13">
              <a:extLst>
                <a:ext uri="{FF2B5EF4-FFF2-40B4-BE49-F238E27FC236}">
                  <a16:creationId xmlns:a16="http://schemas.microsoft.com/office/drawing/2014/main" id="{ED49F826-8821-6148-9200-54D57EABB525}"/>
                </a:ext>
              </a:extLst>
            </p:cNvPr>
            <p:cNvSpPr/>
            <p:nvPr/>
          </p:nvSpPr>
          <p:spPr>
            <a:xfrm>
              <a:off x="1947240" y="2445840"/>
              <a:ext cx="46800" cy="276840"/>
            </a:xfrm>
            <a:custGeom>
              <a:avLst/>
              <a:gdLst/>
              <a:ahLst/>
              <a:cxnLst>
                <a:cxn ang="3cd4">
                  <a:pos x="hc" y="t"/>
                </a:cxn>
                <a:cxn ang="cd2">
                  <a:pos x="l" y="vc"/>
                </a:cxn>
                <a:cxn ang="cd4">
                  <a:pos x="hc" y="b"/>
                </a:cxn>
                <a:cxn ang="0">
                  <a:pos x="r" y="vc"/>
                </a:cxn>
              </a:cxnLst>
              <a:rect l="l" t="t" r="r" b="b"/>
              <a:pathLst>
                <a:path w="131" h="770">
                  <a:moveTo>
                    <a:pt x="129" y="64"/>
                  </a:moveTo>
                  <a:cubicBezTo>
                    <a:pt x="129" y="31"/>
                    <a:pt x="99" y="0"/>
                    <a:pt x="64" y="0"/>
                  </a:cubicBezTo>
                  <a:cubicBezTo>
                    <a:pt x="29" y="0"/>
                    <a:pt x="0" y="31"/>
                    <a:pt x="0" y="64"/>
                  </a:cubicBezTo>
                  <a:cubicBezTo>
                    <a:pt x="0" y="101"/>
                    <a:pt x="29" y="132"/>
                    <a:pt x="64" y="132"/>
                  </a:cubicBezTo>
                  <a:cubicBezTo>
                    <a:pt x="99" y="132"/>
                    <a:pt x="129" y="101"/>
                    <a:pt x="129" y="64"/>
                  </a:cubicBezTo>
                  <a:close/>
                  <a:moveTo>
                    <a:pt x="104" y="518"/>
                  </a:moveTo>
                  <a:cubicBezTo>
                    <a:pt x="104" y="554"/>
                    <a:pt x="104" y="650"/>
                    <a:pt x="27" y="742"/>
                  </a:cubicBezTo>
                  <a:cubicBezTo>
                    <a:pt x="19" y="750"/>
                    <a:pt x="19" y="753"/>
                    <a:pt x="19" y="756"/>
                  </a:cubicBezTo>
                  <a:cubicBezTo>
                    <a:pt x="19" y="764"/>
                    <a:pt x="24" y="770"/>
                    <a:pt x="32" y="770"/>
                  </a:cubicBezTo>
                  <a:cubicBezTo>
                    <a:pt x="46" y="770"/>
                    <a:pt x="131" y="672"/>
                    <a:pt x="131" y="529"/>
                  </a:cubicBezTo>
                  <a:cubicBezTo>
                    <a:pt x="131" y="493"/>
                    <a:pt x="129" y="400"/>
                    <a:pt x="64" y="400"/>
                  </a:cubicBezTo>
                  <a:cubicBezTo>
                    <a:pt x="21" y="400"/>
                    <a:pt x="0" y="434"/>
                    <a:pt x="0" y="468"/>
                  </a:cubicBezTo>
                  <a:cubicBezTo>
                    <a:pt x="0" y="498"/>
                    <a:pt x="21" y="532"/>
                    <a:pt x="64" y="532"/>
                  </a:cubicBezTo>
                  <a:cubicBezTo>
                    <a:pt x="70" y="532"/>
                    <a:pt x="72" y="532"/>
                    <a:pt x="72" y="532"/>
                  </a:cubicBezTo>
                  <a:cubicBezTo>
                    <a:pt x="83" y="529"/>
                    <a:pt x="94" y="526"/>
                    <a:pt x="104" y="51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 name="Freeform 14">
              <a:extLst>
                <a:ext uri="{FF2B5EF4-FFF2-40B4-BE49-F238E27FC236}">
                  <a16:creationId xmlns:a16="http://schemas.microsoft.com/office/drawing/2014/main" id="{A94E0654-2BB3-BD40-896F-8AD787EBCA06}"/>
                </a:ext>
              </a:extLst>
            </p:cNvPr>
            <p:cNvSpPr/>
            <p:nvPr/>
          </p:nvSpPr>
          <p:spPr>
            <a:xfrm>
              <a:off x="2111039" y="2440800"/>
              <a:ext cx="281160" cy="201240"/>
            </a:xfrm>
            <a:custGeom>
              <a:avLst/>
              <a:gdLst/>
              <a:ahLst/>
              <a:cxnLst>
                <a:cxn ang="3cd4">
                  <a:pos x="hc" y="t"/>
                </a:cxn>
                <a:cxn ang="cd2">
                  <a:pos x="l" y="vc"/>
                </a:cxn>
                <a:cxn ang="cd4">
                  <a:pos x="hc" y="b"/>
                </a:cxn>
                <a:cxn ang="0">
                  <a:pos x="r" y="vc"/>
                </a:cxn>
              </a:cxnLst>
              <a:rect l="l" t="t" r="r" b="b"/>
              <a:pathLst>
                <a:path w="782" h="560">
                  <a:moveTo>
                    <a:pt x="511" y="126"/>
                  </a:moveTo>
                  <a:cubicBezTo>
                    <a:pt x="517" y="101"/>
                    <a:pt x="528" y="53"/>
                    <a:pt x="528" y="48"/>
                  </a:cubicBezTo>
                  <a:cubicBezTo>
                    <a:pt x="528" y="25"/>
                    <a:pt x="511" y="14"/>
                    <a:pt x="495" y="14"/>
                  </a:cubicBezTo>
                  <a:cubicBezTo>
                    <a:pt x="479" y="14"/>
                    <a:pt x="458" y="22"/>
                    <a:pt x="450" y="48"/>
                  </a:cubicBezTo>
                  <a:cubicBezTo>
                    <a:pt x="447" y="56"/>
                    <a:pt x="391" y="294"/>
                    <a:pt x="383" y="325"/>
                  </a:cubicBezTo>
                  <a:cubicBezTo>
                    <a:pt x="375" y="361"/>
                    <a:pt x="372" y="384"/>
                    <a:pt x="372" y="406"/>
                  </a:cubicBezTo>
                  <a:cubicBezTo>
                    <a:pt x="372" y="420"/>
                    <a:pt x="372" y="423"/>
                    <a:pt x="375" y="428"/>
                  </a:cubicBezTo>
                  <a:cubicBezTo>
                    <a:pt x="348" y="496"/>
                    <a:pt x="311" y="532"/>
                    <a:pt x="265" y="532"/>
                  </a:cubicBezTo>
                  <a:cubicBezTo>
                    <a:pt x="171" y="532"/>
                    <a:pt x="171" y="442"/>
                    <a:pt x="171" y="420"/>
                  </a:cubicBezTo>
                  <a:cubicBezTo>
                    <a:pt x="171" y="381"/>
                    <a:pt x="177" y="333"/>
                    <a:pt x="233" y="179"/>
                  </a:cubicBezTo>
                  <a:cubicBezTo>
                    <a:pt x="246" y="143"/>
                    <a:pt x="252" y="126"/>
                    <a:pt x="252" y="101"/>
                  </a:cubicBezTo>
                  <a:cubicBezTo>
                    <a:pt x="252" y="45"/>
                    <a:pt x="214" y="0"/>
                    <a:pt x="155" y="0"/>
                  </a:cubicBezTo>
                  <a:cubicBezTo>
                    <a:pt x="43" y="0"/>
                    <a:pt x="0" y="179"/>
                    <a:pt x="0" y="190"/>
                  </a:cubicBezTo>
                  <a:cubicBezTo>
                    <a:pt x="0" y="202"/>
                    <a:pt x="11" y="202"/>
                    <a:pt x="13" y="202"/>
                  </a:cubicBezTo>
                  <a:cubicBezTo>
                    <a:pt x="27" y="202"/>
                    <a:pt x="27" y="202"/>
                    <a:pt x="32" y="179"/>
                  </a:cubicBezTo>
                  <a:cubicBezTo>
                    <a:pt x="64" y="64"/>
                    <a:pt x="110" y="28"/>
                    <a:pt x="153" y="28"/>
                  </a:cubicBezTo>
                  <a:cubicBezTo>
                    <a:pt x="163" y="28"/>
                    <a:pt x="182" y="28"/>
                    <a:pt x="182" y="67"/>
                  </a:cubicBezTo>
                  <a:cubicBezTo>
                    <a:pt x="182" y="98"/>
                    <a:pt x="169" y="134"/>
                    <a:pt x="161" y="154"/>
                  </a:cubicBezTo>
                  <a:cubicBezTo>
                    <a:pt x="110" y="300"/>
                    <a:pt x="94" y="358"/>
                    <a:pt x="94" y="403"/>
                  </a:cubicBezTo>
                  <a:cubicBezTo>
                    <a:pt x="94" y="518"/>
                    <a:pt x="174" y="560"/>
                    <a:pt x="262" y="560"/>
                  </a:cubicBezTo>
                  <a:cubicBezTo>
                    <a:pt x="281" y="560"/>
                    <a:pt x="337" y="560"/>
                    <a:pt x="386" y="473"/>
                  </a:cubicBezTo>
                  <a:cubicBezTo>
                    <a:pt x="415" y="552"/>
                    <a:pt x="498" y="560"/>
                    <a:pt x="533" y="560"/>
                  </a:cubicBezTo>
                  <a:cubicBezTo>
                    <a:pt x="621" y="560"/>
                    <a:pt x="672" y="482"/>
                    <a:pt x="704" y="409"/>
                  </a:cubicBezTo>
                  <a:cubicBezTo>
                    <a:pt x="744" y="311"/>
                    <a:pt x="782" y="146"/>
                    <a:pt x="782" y="87"/>
                  </a:cubicBezTo>
                  <a:cubicBezTo>
                    <a:pt x="782" y="20"/>
                    <a:pt x="750" y="0"/>
                    <a:pt x="728" y="0"/>
                  </a:cubicBezTo>
                  <a:cubicBezTo>
                    <a:pt x="699" y="0"/>
                    <a:pt x="669" y="31"/>
                    <a:pt x="669" y="59"/>
                  </a:cubicBezTo>
                  <a:cubicBezTo>
                    <a:pt x="669" y="76"/>
                    <a:pt x="677" y="84"/>
                    <a:pt x="688" y="92"/>
                  </a:cubicBezTo>
                  <a:cubicBezTo>
                    <a:pt x="702" y="106"/>
                    <a:pt x="731" y="137"/>
                    <a:pt x="731" y="199"/>
                  </a:cubicBezTo>
                  <a:cubicBezTo>
                    <a:pt x="731" y="241"/>
                    <a:pt x="696" y="361"/>
                    <a:pt x="667" y="423"/>
                  </a:cubicBezTo>
                  <a:cubicBezTo>
                    <a:pt x="635" y="490"/>
                    <a:pt x="594" y="532"/>
                    <a:pt x="536" y="532"/>
                  </a:cubicBezTo>
                  <a:cubicBezTo>
                    <a:pt x="479" y="532"/>
                    <a:pt x="450" y="496"/>
                    <a:pt x="450" y="426"/>
                  </a:cubicBezTo>
                  <a:cubicBezTo>
                    <a:pt x="450" y="392"/>
                    <a:pt x="458" y="353"/>
                    <a:pt x="461" y="33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 name="Freeform 15">
              <a:extLst>
                <a:ext uri="{FF2B5EF4-FFF2-40B4-BE49-F238E27FC236}">
                  <a16:creationId xmlns:a16="http://schemas.microsoft.com/office/drawing/2014/main" id="{445EA28A-7B7F-974F-927B-E6EBCC8FF056}"/>
                </a:ext>
              </a:extLst>
            </p:cNvPr>
            <p:cNvSpPr/>
            <p:nvPr/>
          </p:nvSpPr>
          <p:spPr>
            <a:xfrm>
              <a:off x="2436840" y="2304720"/>
              <a:ext cx="99000" cy="443159"/>
            </a:xfrm>
            <a:custGeom>
              <a:avLst/>
              <a:gdLst/>
              <a:ahLst/>
              <a:cxnLst>
                <a:cxn ang="3cd4">
                  <a:pos x="hc" y="t"/>
                </a:cxn>
                <a:cxn ang="cd2">
                  <a:pos x="l" y="vc"/>
                </a:cxn>
                <a:cxn ang="cd4">
                  <a:pos x="hc" y="b"/>
                </a:cxn>
                <a:cxn ang="0">
                  <a:pos x="r" y="vc"/>
                </a:cxn>
              </a:cxnLst>
              <a:rect l="l" t="t" r="r" b="b"/>
              <a:pathLst>
                <a:path w="276" h="1232">
                  <a:moveTo>
                    <a:pt x="276" y="616"/>
                  </a:moveTo>
                  <a:cubicBezTo>
                    <a:pt x="276" y="521"/>
                    <a:pt x="262" y="372"/>
                    <a:pt x="198" y="232"/>
                  </a:cubicBezTo>
                  <a:cubicBezTo>
                    <a:pt x="126" y="81"/>
                    <a:pt x="24" y="0"/>
                    <a:pt x="11" y="0"/>
                  </a:cubicBezTo>
                  <a:cubicBezTo>
                    <a:pt x="5" y="0"/>
                    <a:pt x="0" y="6"/>
                    <a:pt x="0" y="11"/>
                  </a:cubicBezTo>
                  <a:cubicBezTo>
                    <a:pt x="0" y="17"/>
                    <a:pt x="0" y="20"/>
                    <a:pt x="21" y="42"/>
                  </a:cubicBezTo>
                  <a:cubicBezTo>
                    <a:pt x="139" y="162"/>
                    <a:pt x="206" y="358"/>
                    <a:pt x="206" y="616"/>
                  </a:cubicBezTo>
                  <a:cubicBezTo>
                    <a:pt x="206" y="826"/>
                    <a:pt x="163" y="1044"/>
                    <a:pt x="16" y="1198"/>
                  </a:cubicBezTo>
                  <a:cubicBezTo>
                    <a:pt x="0" y="1215"/>
                    <a:pt x="0" y="1218"/>
                    <a:pt x="0" y="1221"/>
                  </a:cubicBezTo>
                  <a:cubicBezTo>
                    <a:pt x="0" y="1229"/>
                    <a:pt x="5" y="1232"/>
                    <a:pt x="11" y="1232"/>
                  </a:cubicBezTo>
                  <a:cubicBezTo>
                    <a:pt x="24" y="1232"/>
                    <a:pt x="131" y="1148"/>
                    <a:pt x="201" y="991"/>
                  </a:cubicBezTo>
                  <a:cubicBezTo>
                    <a:pt x="262" y="857"/>
                    <a:pt x="276" y="720"/>
                    <a:pt x="276" y="6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 name="Freeform 16">
              <a:extLst>
                <a:ext uri="{FF2B5EF4-FFF2-40B4-BE49-F238E27FC236}">
                  <a16:creationId xmlns:a16="http://schemas.microsoft.com/office/drawing/2014/main" id="{DD82CDC2-E17B-D64E-95B7-A243A62A320D}"/>
                </a:ext>
              </a:extLst>
            </p:cNvPr>
            <p:cNvSpPr/>
            <p:nvPr/>
          </p:nvSpPr>
          <p:spPr>
            <a:xfrm>
              <a:off x="2717280" y="2473920"/>
              <a:ext cx="282240" cy="104400"/>
            </a:xfrm>
            <a:custGeom>
              <a:avLst/>
              <a:gdLst/>
              <a:ahLst/>
              <a:cxnLst>
                <a:cxn ang="3cd4">
                  <a:pos x="hc" y="t"/>
                </a:cxn>
                <a:cxn ang="cd2">
                  <a:pos x="l" y="vc"/>
                </a:cxn>
                <a:cxn ang="cd4">
                  <a:pos x="hc" y="b"/>
                </a:cxn>
                <a:cxn ang="0">
                  <a:pos x="r" y="vc"/>
                </a:cxn>
              </a:cxnLst>
              <a:rect l="l" t="t" r="r" b="b"/>
              <a:pathLst>
                <a:path w="785" h="291">
                  <a:moveTo>
                    <a:pt x="744" y="50"/>
                  </a:moveTo>
                  <a:cubicBezTo>
                    <a:pt x="763" y="50"/>
                    <a:pt x="785" y="50"/>
                    <a:pt x="785" y="25"/>
                  </a:cubicBezTo>
                  <a:cubicBezTo>
                    <a:pt x="785" y="0"/>
                    <a:pt x="763" y="0"/>
                    <a:pt x="747" y="0"/>
                  </a:cubicBezTo>
                  <a:lnTo>
                    <a:pt x="40" y="0"/>
                  </a:lnTo>
                  <a:cubicBezTo>
                    <a:pt x="21" y="0"/>
                    <a:pt x="0" y="0"/>
                    <a:pt x="0" y="25"/>
                  </a:cubicBezTo>
                  <a:cubicBezTo>
                    <a:pt x="0" y="50"/>
                    <a:pt x="21" y="50"/>
                    <a:pt x="40" y="50"/>
                  </a:cubicBezTo>
                  <a:close/>
                  <a:moveTo>
                    <a:pt x="747" y="291"/>
                  </a:moveTo>
                  <a:cubicBezTo>
                    <a:pt x="763" y="291"/>
                    <a:pt x="785" y="291"/>
                    <a:pt x="785" y="266"/>
                  </a:cubicBezTo>
                  <a:cubicBezTo>
                    <a:pt x="785" y="241"/>
                    <a:pt x="763" y="241"/>
                    <a:pt x="744" y="241"/>
                  </a:cubicBezTo>
                  <a:lnTo>
                    <a:pt x="40" y="241"/>
                  </a:lnTo>
                  <a:cubicBezTo>
                    <a:pt x="21" y="241"/>
                    <a:pt x="0" y="241"/>
                    <a:pt x="0" y="266"/>
                  </a:cubicBezTo>
                  <a:cubicBezTo>
                    <a:pt x="0" y="291"/>
                    <a:pt x="21" y="291"/>
                    <a:pt x="40" y="29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8" name="Freeform 17">
              <a:extLst>
                <a:ext uri="{FF2B5EF4-FFF2-40B4-BE49-F238E27FC236}">
                  <a16:creationId xmlns:a16="http://schemas.microsoft.com/office/drawing/2014/main" id="{6C0A13B7-F427-E04A-9F5A-9D0525D783F4}"/>
                </a:ext>
              </a:extLst>
            </p:cNvPr>
            <p:cNvSpPr/>
            <p:nvPr/>
          </p:nvSpPr>
          <p:spPr>
            <a:xfrm>
              <a:off x="3228480" y="2041560"/>
              <a:ext cx="140400" cy="295920"/>
            </a:xfrm>
            <a:custGeom>
              <a:avLst/>
              <a:gdLst/>
              <a:ahLst/>
              <a:cxnLst>
                <a:cxn ang="3cd4">
                  <a:pos x="hc" y="t"/>
                </a:cxn>
                <a:cxn ang="cd2">
                  <a:pos x="l" y="vc"/>
                </a:cxn>
                <a:cxn ang="cd4">
                  <a:pos x="hc" y="b"/>
                </a:cxn>
                <a:cxn ang="0">
                  <a:pos x="r" y="vc"/>
                </a:cxn>
              </a:cxnLst>
              <a:rect l="l" t="t" r="r" b="b"/>
              <a:pathLst>
                <a:path w="391" h="823">
                  <a:moveTo>
                    <a:pt x="244" y="31"/>
                  </a:moveTo>
                  <a:cubicBezTo>
                    <a:pt x="244" y="3"/>
                    <a:pt x="244" y="0"/>
                    <a:pt x="214" y="0"/>
                  </a:cubicBezTo>
                  <a:cubicBezTo>
                    <a:pt x="142" y="78"/>
                    <a:pt x="37" y="78"/>
                    <a:pt x="0" y="78"/>
                  </a:cubicBezTo>
                  <a:lnTo>
                    <a:pt x="0" y="118"/>
                  </a:lnTo>
                  <a:cubicBezTo>
                    <a:pt x="24" y="118"/>
                    <a:pt x="94" y="118"/>
                    <a:pt x="155" y="84"/>
                  </a:cubicBezTo>
                  <a:lnTo>
                    <a:pt x="155" y="725"/>
                  </a:lnTo>
                  <a:cubicBezTo>
                    <a:pt x="155" y="770"/>
                    <a:pt x="153" y="784"/>
                    <a:pt x="46" y="784"/>
                  </a:cubicBezTo>
                  <a:lnTo>
                    <a:pt x="8" y="784"/>
                  </a:lnTo>
                  <a:lnTo>
                    <a:pt x="8" y="823"/>
                  </a:lnTo>
                  <a:cubicBezTo>
                    <a:pt x="48" y="818"/>
                    <a:pt x="153" y="818"/>
                    <a:pt x="198" y="818"/>
                  </a:cubicBezTo>
                  <a:cubicBezTo>
                    <a:pt x="246" y="818"/>
                    <a:pt x="348" y="818"/>
                    <a:pt x="391" y="823"/>
                  </a:cubicBezTo>
                  <a:lnTo>
                    <a:pt x="391" y="784"/>
                  </a:lnTo>
                  <a:lnTo>
                    <a:pt x="353" y="784"/>
                  </a:lnTo>
                  <a:cubicBezTo>
                    <a:pt x="246" y="784"/>
                    <a:pt x="244" y="770"/>
                    <a:pt x="244" y="72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9" name="Freeform 18">
              <a:extLst>
                <a:ext uri="{FF2B5EF4-FFF2-40B4-BE49-F238E27FC236}">
                  <a16:creationId xmlns:a16="http://schemas.microsoft.com/office/drawing/2014/main" id="{2BDFC77D-91BA-D74F-803B-B2EF0E08D6AC}"/>
                </a:ext>
              </a:extLst>
            </p:cNvPr>
            <p:cNvSpPr/>
            <p:nvPr/>
          </p:nvSpPr>
          <p:spPr>
            <a:xfrm>
              <a:off x="3190680" y="2516040"/>
              <a:ext cx="212760" cy="18720"/>
            </a:xfrm>
            <a:custGeom>
              <a:avLst/>
              <a:gdLst/>
              <a:ahLst/>
              <a:cxnLst>
                <a:cxn ang="3cd4">
                  <a:pos x="hc" y="t"/>
                </a:cxn>
                <a:cxn ang="cd2">
                  <a:pos x="l" y="vc"/>
                </a:cxn>
                <a:cxn ang="cd4">
                  <a:pos x="hc" y="b"/>
                </a:cxn>
                <a:cxn ang="0">
                  <a:pos x="r" y="vc"/>
                </a:cxn>
              </a:cxnLst>
              <a:rect l="l" t="t" r="r" b="b"/>
              <a:pathLst>
                <a:path w="592" h="53">
                  <a:moveTo>
                    <a:pt x="295" y="53"/>
                  </a:moveTo>
                  <a:lnTo>
                    <a:pt x="0" y="53"/>
                  </a:lnTo>
                  <a:lnTo>
                    <a:pt x="0" y="0"/>
                  </a:lnTo>
                  <a:lnTo>
                    <a:pt x="592" y="0"/>
                  </a:lnTo>
                  <a:lnTo>
                    <a:pt x="592" y="53"/>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 name="Freeform 19">
              <a:extLst>
                <a:ext uri="{FF2B5EF4-FFF2-40B4-BE49-F238E27FC236}">
                  <a16:creationId xmlns:a16="http://schemas.microsoft.com/office/drawing/2014/main" id="{5A8178AF-0408-EE45-A0EE-170B9532B077}"/>
                </a:ext>
              </a:extLst>
            </p:cNvPr>
            <p:cNvSpPr/>
            <p:nvPr/>
          </p:nvSpPr>
          <p:spPr>
            <a:xfrm>
              <a:off x="3211920" y="2645280"/>
              <a:ext cx="169200" cy="295920"/>
            </a:xfrm>
            <a:custGeom>
              <a:avLst/>
              <a:gdLst/>
              <a:ahLst/>
              <a:cxnLst>
                <a:cxn ang="3cd4">
                  <a:pos x="hc" y="t"/>
                </a:cxn>
                <a:cxn ang="cd2">
                  <a:pos x="l" y="vc"/>
                </a:cxn>
                <a:cxn ang="cd4">
                  <a:pos x="hc" y="b"/>
                </a:cxn>
                <a:cxn ang="0">
                  <a:pos x="r" y="vc"/>
                </a:cxn>
              </a:cxnLst>
              <a:rect l="l" t="t" r="r" b="b"/>
              <a:pathLst>
                <a:path w="471" h="823">
                  <a:moveTo>
                    <a:pt x="91" y="728"/>
                  </a:moveTo>
                  <a:lnTo>
                    <a:pt x="217" y="599"/>
                  </a:lnTo>
                  <a:cubicBezTo>
                    <a:pt x="402" y="428"/>
                    <a:pt x="471" y="364"/>
                    <a:pt x="471" y="241"/>
                  </a:cubicBezTo>
                  <a:cubicBezTo>
                    <a:pt x="471" y="98"/>
                    <a:pt x="367" y="0"/>
                    <a:pt x="222" y="0"/>
                  </a:cubicBezTo>
                  <a:cubicBezTo>
                    <a:pt x="88" y="0"/>
                    <a:pt x="0" y="115"/>
                    <a:pt x="0" y="224"/>
                  </a:cubicBezTo>
                  <a:cubicBezTo>
                    <a:pt x="0" y="291"/>
                    <a:pt x="59" y="291"/>
                    <a:pt x="62" y="291"/>
                  </a:cubicBezTo>
                  <a:cubicBezTo>
                    <a:pt x="83" y="291"/>
                    <a:pt x="123" y="277"/>
                    <a:pt x="123" y="227"/>
                  </a:cubicBezTo>
                  <a:cubicBezTo>
                    <a:pt x="123" y="196"/>
                    <a:pt x="102" y="162"/>
                    <a:pt x="62" y="162"/>
                  </a:cubicBezTo>
                  <a:cubicBezTo>
                    <a:pt x="51" y="162"/>
                    <a:pt x="51" y="162"/>
                    <a:pt x="46" y="165"/>
                  </a:cubicBezTo>
                  <a:cubicBezTo>
                    <a:pt x="72" y="84"/>
                    <a:pt x="137" y="39"/>
                    <a:pt x="206" y="39"/>
                  </a:cubicBezTo>
                  <a:cubicBezTo>
                    <a:pt x="313" y="39"/>
                    <a:pt x="364" y="137"/>
                    <a:pt x="364" y="241"/>
                  </a:cubicBezTo>
                  <a:cubicBezTo>
                    <a:pt x="364" y="339"/>
                    <a:pt x="305" y="437"/>
                    <a:pt x="241" y="512"/>
                  </a:cubicBezTo>
                  <a:lnTo>
                    <a:pt x="13" y="776"/>
                  </a:lnTo>
                  <a:cubicBezTo>
                    <a:pt x="0" y="790"/>
                    <a:pt x="0" y="792"/>
                    <a:pt x="0" y="823"/>
                  </a:cubicBezTo>
                  <a:lnTo>
                    <a:pt x="439" y="823"/>
                  </a:lnTo>
                  <a:lnTo>
                    <a:pt x="471" y="608"/>
                  </a:lnTo>
                  <a:lnTo>
                    <a:pt x="442" y="608"/>
                  </a:lnTo>
                  <a:cubicBezTo>
                    <a:pt x="436" y="644"/>
                    <a:pt x="428" y="700"/>
                    <a:pt x="418" y="717"/>
                  </a:cubicBezTo>
                  <a:cubicBezTo>
                    <a:pt x="407" y="728"/>
                    <a:pt x="329" y="728"/>
                    <a:pt x="305" y="72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 name="Freeform 20">
              <a:extLst>
                <a:ext uri="{FF2B5EF4-FFF2-40B4-BE49-F238E27FC236}">
                  <a16:creationId xmlns:a16="http://schemas.microsoft.com/office/drawing/2014/main" id="{70AD3AE2-D9C3-664C-95D6-34C17D3DBC9D}"/>
                </a:ext>
              </a:extLst>
            </p:cNvPr>
            <p:cNvSpPr/>
            <p:nvPr/>
          </p:nvSpPr>
          <p:spPr>
            <a:xfrm>
              <a:off x="3600360" y="2127240"/>
              <a:ext cx="161640" cy="797040"/>
            </a:xfrm>
            <a:custGeom>
              <a:avLst/>
              <a:gdLst/>
              <a:ahLst/>
              <a:cxnLst>
                <a:cxn ang="3cd4">
                  <a:pos x="hc" y="t"/>
                </a:cxn>
                <a:cxn ang="cd2">
                  <a:pos x="l" y="vc"/>
                </a:cxn>
                <a:cxn ang="cd4">
                  <a:pos x="hc" y="b"/>
                </a:cxn>
                <a:cxn ang="0">
                  <a:pos x="r" y="vc"/>
                </a:cxn>
              </a:cxnLst>
              <a:rect l="l" t="t" r="r" b="b"/>
              <a:pathLst>
                <a:path w="450" h="2215">
                  <a:moveTo>
                    <a:pt x="396" y="2203"/>
                  </a:moveTo>
                  <a:cubicBezTo>
                    <a:pt x="399" y="2203"/>
                    <a:pt x="410" y="2215"/>
                    <a:pt x="410" y="2215"/>
                  </a:cubicBezTo>
                  <a:lnTo>
                    <a:pt x="436" y="2215"/>
                  </a:lnTo>
                  <a:cubicBezTo>
                    <a:pt x="439" y="2215"/>
                    <a:pt x="450" y="2215"/>
                    <a:pt x="450" y="2203"/>
                  </a:cubicBezTo>
                  <a:cubicBezTo>
                    <a:pt x="450" y="2198"/>
                    <a:pt x="447" y="2195"/>
                    <a:pt x="444" y="2192"/>
                  </a:cubicBezTo>
                  <a:cubicBezTo>
                    <a:pt x="402" y="2147"/>
                    <a:pt x="337" y="2080"/>
                    <a:pt x="265" y="1946"/>
                  </a:cubicBezTo>
                  <a:cubicBezTo>
                    <a:pt x="137" y="1708"/>
                    <a:pt x="91" y="1403"/>
                    <a:pt x="91" y="1109"/>
                  </a:cubicBezTo>
                  <a:cubicBezTo>
                    <a:pt x="91" y="563"/>
                    <a:pt x="238" y="241"/>
                    <a:pt x="447" y="22"/>
                  </a:cubicBezTo>
                  <a:cubicBezTo>
                    <a:pt x="450" y="20"/>
                    <a:pt x="450" y="14"/>
                    <a:pt x="450" y="11"/>
                  </a:cubicBezTo>
                  <a:cubicBezTo>
                    <a:pt x="450" y="0"/>
                    <a:pt x="442" y="0"/>
                    <a:pt x="428" y="0"/>
                  </a:cubicBezTo>
                  <a:cubicBezTo>
                    <a:pt x="412" y="0"/>
                    <a:pt x="410" y="0"/>
                    <a:pt x="399" y="11"/>
                  </a:cubicBezTo>
                  <a:cubicBezTo>
                    <a:pt x="287" y="112"/>
                    <a:pt x="161" y="283"/>
                    <a:pt x="78" y="543"/>
                  </a:cubicBezTo>
                  <a:cubicBezTo>
                    <a:pt x="27" y="706"/>
                    <a:pt x="0" y="902"/>
                    <a:pt x="0" y="1106"/>
                  </a:cubicBezTo>
                  <a:cubicBezTo>
                    <a:pt x="0" y="1400"/>
                    <a:pt x="51" y="1730"/>
                    <a:pt x="236" y="2016"/>
                  </a:cubicBezTo>
                  <a:cubicBezTo>
                    <a:pt x="268" y="2063"/>
                    <a:pt x="313" y="2114"/>
                    <a:pt x="313" y="2114"/>
                  </a:cubicBezTo>
                  <a:cubicBezTo>
                    <a:pt x="324" y="2131"/>
                    <a:pt x="340" y="2150"/>
                    <a:pt x="351" y="21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2" name="Freeform 21">
              <a:extLst>
                <a:ext uri="{FF2B5EF4-FFF2-40B4-BE49-F238E27FC236}">
                  <a16:creationId xmlns:a16="http://schemas.microsoft.com/office/drawing/2014/main" id="{8874E1DE-B52E-2B42-B2BB-34B840CDBA22}"/>
                </a:ext>
              </a:extLst>
            </p:cNvPr>
            <p:cNvSpPr/>
            <p:nvPr/>
          </p:nvSpPr>
          <p:spPr>
            <a:xfrm>
              <a:off x="3789360" y="2440800"/>
              <a:ext cx="173160" cy="201240"/>
            </a:xfrm>
            <a:custGeom>
              <a:avLst/>
              <a:gdLst/>
              <a:ahLst/>
              <a:cxnLst>
                <a:cxn ang="3cd4">
                  <a:pos x="hc" y="t"/>
                </a:cxn>
                <a:cxn ang="cd2">
                  <a:pos x="l" y="vc"/>
                </a:cxn>
                <a:cxn ang="cd4">
                  <a:pos x="hc" y="b"/>
                </a:cxn>
                <a:cxn ang="0">
                  <a:pos x="r" y="vc"/>
                </a:cxn>
              </a:cxnLst>
              <a:rect l="l" t="t" r="r" b="b"/>
              <a:pathLst>
                <a:path w="482" h="560">
                  <a:moveTo>
                    <a:pt x="70" y="473"/>
                  </a:moveTo>
                  <a:cubicBezTo>
                    <a:pt x="67" y="493"/>
                    <a:pt x="59" y="521"/>
                    <a:pt x="59" y="526"/>
                  </a:cubicBezTo>
                  <a:cubicBezTo>
                    <a:pt x="59" y="549"/>
                    <a:pt x="75" y="560"/>
                    <a:pt x="94" y="560"/>
                  </a:cubicBezTo>
                  <a:cubicBezTo>
                    <a:pt x="107" y="560"/>
                    <a:pt x="129" y="549"/>
                    <a:pt x="137" y="526"/>
                  </a:cubicBezTo>
                  <a:cubicBezTo>
                    <a:pt x="139" y="521"/>
                    <a:pt x="179" y="353"/>
                    <a:pt x="185" y="330"/>
                  </a:cubicBezTo>
                  <a:cubicBezTo>
                    <a:pt x="193" y="288"/>
                    <a:pt x="214" y="202"/>
                    <a:pt x="222" y="168"/>
                  </a:cubicBezTo>
                  <a:cubicBezTo>
                    <a:pt x="228" y="154"/>
                    <a:pt x="260" y="95"/>
                    <a:pt x="289" y="67"/>
                  </a:cubicBezTo>
                  <a:cubicBezTo>
                    <a:pt x="297" y="59"/>
                    <a:pt x="332" y="28"/>
                    <a:pt x="383" y="28"/>
                  </a:cubicBezTo>
                  <a:cubicBezTo>
                    <a:pt x="415" y="28"/>
                    <a:pt x="431" y="42"/>
                    <a:pt x="434" y="42"/>
                  </a:cubicBezTo>
                  <a:cubicBezTo>
                    <a:pt x="396" y="48"/>
                    <a:pt x="372" y="78"/>
                    <a:pt x="372" y="109"/>
                  </a:cubicBezTo>
                  <a:cubicBezTo>
                    <a:pt x="372" y="129"/>
                    <a:pt x="386" y="154"/>
                    <a:pt x="418" y="154"/>
                  </a:cubicBezTo>
                  <a:cubicBezTo>
                    <a:pt x="447" y="154"/>
                    <a:pt x="482" y="126"/>
                    <a:pt x="482" y="81"/>
                  </a:cubicBezTo>
                  <a:cubicBezTo>
                    <a:pt x="482" y="36"/>
                    <a:pt x="444" y="0"/>
                    <a:pt x="383" y="0"/>
                  </a:cubicBezTo>
                  <a:cubicBezTo>
                    <a:pt x="305" y="0"/>
                    <a:pt x="254" y="62"/>
                    <a:pt x="233" y="95"/>
                  </a:cubicBezTo>
                  <a:cubicBezTo>
                    <a:pt x="222" y="39"/>
                    <a:pt x="179" y="0"/>
                    <a:pt x="123" y="0"/>
                  </a:cubicBezTo>
                  <a:cubicBezTo>
                    <a:pt x="70" y="0"/>
                    <a:pt x="48" y="48"/>
                    <a:pt x="37" y="70"/>
                  </a:cubicBezTo>
                  <a:cubicBezTo>
                    <a:pt x="16" y="112"/>
                    <a:pt x="0" y="188"/>
                    <a:pt x="0" y="190"/>
                  </a:cubicBezTo>
                  <a:cubicBezTo>
                    <a:pt x="0" y="202"/>
                    <a:pt x="11" y="202"/>
                    <a:pt x="13" y="202"/>
                  </a:cubicBezTo>
                  <a:cubicBezTo>
                    <a:pt x="27" y="202"/>
                    <a:pt x="27" y="202"/>
                    <a:pt x="35" y="174"/>
                  </a:cubicBezTo>
                  <a:cubicBezTo>
                    <a:pt x="54" y="87"/>
                    <a:pt x="78" y="28"/>
                    <a:pt x="120" y="28"/>
                  </a:cubicBezTo>
                  <a:cubicBezTo>
                    <a:pt x="142" y="28"/>
                    <a:pt x="158" y="36"/>
                    <a:pt x="158" y="84"/>
                  </a:cubicBezTo>
                  <a:cubicBezTo>
                    <a:pt x="158" y="109"/>
                    <a:pt x="153" y="123"/>
                    <a:pt x="139" y="18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3" name="Freeform 22">
              <a:extLst>
                <a:ext uri="{FF2B5EF4-FFF2-40B4-BE49-F238E27FC236}">
                  <a16:creationId xmlns:a16="http://schemas.microsoft.com/office/drawing/2014/main" id="{21967D0C-F929-6942-BE77-E9308390C3F6}"/>
                </a:ext>
              </a:extLst>
            </p:cNvPr>
            <p:cNvSpPr/>
            <p:nvPr/>
          </p:nvSpPr>
          <p:spPr>
            <a:xfrm>
              <a:off x="4096800" y="2378160"/>
              <a:ext cx="282240" cy="295920"/>
            </a:xfrm>
            <a:custGeom>
              <a:avLst/>
              <a:gdLst/>
              <a:ahLst/>
              <a:cxnLst>
                <a:cxn ang="3cd4">
                  <a:pos x="hc" y="t"/>
                </a:cxn>
                <a:cxn ang="cd2">
                  <a:pos x="l" y="vc"/>
                </a:cxn>
                <a:cxn ang="cd4">
                  <a:pos x="hc" y="b"/>
                </a:cxn>
                <a:cxn ang="0">
                  <a:pos x="r" y="vc"/>
                </a:cxn>
              </a:cxnLst>
              <a:rect l="l" t="t" r="r" b="b"/>
              <a:pathLst>
                <a:path w="785" h="823">
                  <a:moveTo>
                    <a:pt x="418" y="437"/>
                  </a:moveTo>
                  <a:lnTo>
                    <a:pt x="747" y="437"/>
                  </a:lnTo>
                  <a:cubicBezTo>
                    <a:pt x="763" y="437"/>
                    <a:pt x="785" y="437"/>
                    <a:pt x="785" y="412"/>
                  </a:cubicBezTo>
                  <a:cubicBezTo>
                    <a:pt x="785" y="386"/>
                    <a:pt x="763" y="386"/>
                    <a:pt x="747" y="386"/>
                  </a:cubicBezTo>
                  <a:lnTo>
                    <a:pt x="418" y="386"/>
                  </a:lnTo>
                  <a:lnTo>
                    <a:pt x="418" y="42"/>
                  </a:lnTo>
                  <a:cubicBezTo>
                    <a:pt x="418" y="22"/>
                    <a:pt x="418" y="0"/>
                    <a:pt x="394" y="0"/>
                  </a:cubicBezTo>
                  <a:cubicBezTo>
                    <a:pt x="370" y="0"/>
                    <a:pt x="370" y="22"/>
                    <a:pt x="370" y="42"/>
                  </a:cubicBezTo>
                  <a:lnTo>
                    <a:pt x="370" y="386"/>
                  </a:lnTo>
                  <a:lnTo>
                    <a:pt x="40" y="386"/>
                  </a:lnTo>
                  <a:cubicBezTo>
                    <a:pt x="21" y="386"/>
                    <a:pt x="0" y="386"/>
                    <a:pt x="0" y="412"/>
                  </a:cubicBezTo>
                  <a:cubicBezTo>
                    <a:pt x="0" y="437"/>
                    <a:pt x="21" y="437"/>
                    <a:pt x="40" y="437"/>
                  </a:cubicBezTo>
                  <a:lnTo>
                    <a:pt x="370" y="437"/>
                  </a:lnTo>
                  <a:lnTo>
                    <a:pt x="370" y="781"/>
                  </a:lnTo>
                  <a:cubicBezTo>
                    <a:pt x="370" y="798"/>
                    <a:pt x="370" y="823"/>
                    <a:pt x="394" y="823"/>
                  </a:cubicBezTo>
                  <a:cubicBezTo>
                    <a:pt x="418" y="823"/>
                    <a:pt x="418" y="798"/>
                    <a:pt x="418" y="78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4" name="Freeform 23">
              <a:extLst>
                <a:ext uri="{FF2B5EF4-FFF2-40B4-BE49-F238E27FC236}">
                  <a16:creationId xmlns:a16="http://schemas.microsoft.com/office/drawing/2014/main" id="{FE8743A5-1BE5-EA40-A32D-D7ED3FDE5725}"/>
                </a:ext>
              </a:extLst>
            </p:cNvPr>
            <p:cNvSpPr/>
            <p:nvPr/>
          </p:nvSpPr>
          <p:spPr>
            <a:xfrm>
              <a:off x="4502520" y="2440800"/>
              <a:ext cx="223200" cy="291960"/>
            </a:xfrm>
            <a:custGeom>
              <a:avLst/>
              <a:gdLst/>
              <a:ahLst/>
              <a:cxnLst>
                <a:cxn ang="3cd4">
                  <a:pos x="hc" y="t"/>
                </a:cxn>
                <a:cxn ang="cd2">
                  <a:pos x="l" y="vc"/>
                </a:cxn>
                <a:cxn ang="cd4">
                  <a:pos x="hc" y="b"/>
                </a:cxn>
                <a:cxn ang="0">
                  <a:pos x="r" y="vc"/>
                </a:cxn>
              </a:cxnLst>
              <a:rect l="l" t="t" r="r" b="b"/>
              <a:pathLst>
                <a:path w="621" h="812">
                  <a:moveTo>
                    <a:pt x="27" y="232"/>
                  </a:moveTo>
                  <a:cubicBezTo>
                    <a:pt x="72" y="90"/>
                    <a:pt x="201" y="90"/>
                    <a:pt x="214" y="90"/>
                  </a:cubicBezTo>
                  <a:cubicBezTo>
                    <a:pt x="394" y="90"/>
                    <a:pt x="407" y="305"/>
                    <a:pt x="407" y="403"/>
                  </a:cubicBezTo>
                  <a:cubicBezTo>
                    <a:pt x="407" y="479"/>
                    <a:pt x="402" y="498"/>
                    <a:pt x="391" y="524"/>
                  </a:cubicBezTo>
                  <a:cubicBezTo>
                    <a:pt x="367" y="613"/>
                    <a:pt x="332" y="756"/>
                    <a:pt x="332" y="790"/>
                  </a:cubicBezTo>
                  <a:cubicBezTo>
                    <a:pt x="332" y="804"/>
                    <a:pt x="337" y="812"/>
                    <a:pt x="345" y="812"/>
                  </a:cubicBezTo>
                  <a:cubicBezTo>
                    <a:pt x="361" y="812"/>
                    <a:pt x="372" y="784"/>
                    <a:pt x="383" y="736"/>
                  </a:cubicBezTo>
                  <a:cubicBezTo>
                    <a:pt x="412" y="633"/>
                    <a:pt x="423" y="563"/>
                    <a:pt x="428" y="524"/>
                  </a:cubicBezTo>
                  <a:cubicBezTo>
                    <a:pt x="431" y="510"/>
                    <a:pt x="431" y="493"/>
                    <a:pt x="436" y="476"/>
                  </a:cubicBezTo>
                  <a:cubicBezTo>
                    <a:pt x="474" y="356"/>
                    <a:pt x="552" y="171"/>
                    <a:pt x="597" y="73"/>
                  </a:cubicBezTo>
                  <a:cubicBezTo>
                    <a:pt x="605" y="59"/>
                    <a:pt x="621" y="31"/>
                    <a:pt x="621" y="25"/>
                  </a:cubicBezTo>
                  <a:cubicBezTo>
                    <a:pt x="621" y="14"/>
                    <a:pt x="608" y="14"/>
                    <a:pt x="605" y="14"/>
                  </a:cubicBezTo>
                  <a:cubicBezTo>
                    <a:pt x="602" y="14"/>
                    <a:pt x="594" y="14"/>
                    <a:pt x="592" y="22"/>
                  </a:cubicBezTo>
                  <a:cubicBezTo>
                    <a:pt x="530" y="140"/>
                    <a:pt x="482" y="263"/>
                    <a:pt x="436" y="386"/>
                  </a:cubicBezTo>
                  <a:cubicBezTo>
                    <a:pt x="434" y="350"/>
                    <a:pt x="434" y="255"/>
                    <a:pt x="388" y="134"/>
                  </a:cubicBezTo>
                  <a:cubicBezTo>
                    <a:pt x="359" y="62"/>
                    <a:pt x="311" y="0"/>
                    <a:pt x="230" y="0"/>
                  </a:cubicBezTo>
                  <a:cubicBezTo>
                    <a:pt x="83" y="0"/>
                    <a:pt x="0" y="188"/>
                    <a:pt x="0" y="227"/>
                  </a:cubicBezTo>
                  <a:cubicBezTo>
                    <a:pt x="0" y="238"/>
                    <a:pt x="11" y="238"/>
                    <a:pt x="21" y="23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5" name="Freeform 24">
              <a:extLst>
                <a:ext uri="{FF2B5EF4-FFF2-40B4-BE49-F238E27FC236}">
                  <a16:creationId xmlns:a16="http://schemas.microsoft.com/office/drawing/2014/main" id="{3E87CC64-CC85-B842-8C48-C45A779A1256}"/>
                </a:ext>
              </a:extLst>
            </p:cNvPr>
            <p:cNvSpPr/>
            <p:nvPr/>
          </p:nvSpPr>
          <p:spPr>
            <a:xfrm>
              <a:off x="4821840" y="2440800"/>
              <a:ext cx="331200" cy="196200"/>
            </a:xfrm>
            <a:custGeom>
              <a:avLst/>
              <a:gdLst/>
              <a:ahLst/>
              <a:cxnLst>
                <a:cxn ang="3cd4">
                  <a:pos x="hc" y="t"/>
                </a:cxn>
                <a:cxn ang="cd2">
                  <a:pos x="l" y="vc"/>
                </a:cxn>
                <a:cxn ang="cd4">
                  <a:pos x="hc" y="b"/>
                </a:cxn>
                <a:cxn ang="0">
                  <a:pos x="r" y="vc"/>
                </a:cxn>
              </a:cxnLst>
              <a:rect l="l" t="t" r="r" b="b"/>
              <a:pathLst>
                <a:path w="921" h="546">
                  <a:moveTo>
                    <a:pt x="91" y="120"/>
                  </a:moveTo>
                  <a:lnTo>
                    <a:pt x="91" y="454"/>
                  </a:lnTo>
                  <a:cubicBezTo>
                    <a:pt x="91" y="507"/>
                    <a:pt x="78" y="507"/>
                    <a:pt x="0" y="507"/>
                  </a:cubicBezTo>
                  <a:lnTo>
                    <a:pt x="0" y="546"/>
                  </a:lnTo>
                  <a:cubicBezTo>
                    <a:pt x="40" y="546"/>
                    <a:pt x="102" y="543"/>
                    <a:pt x="134" y="543"/>
                  </a:cubicBezTo>
                  <a:cubicBezTo>
                    <a:pt x="163" y="543"/>
                    <a:pt x="225" y="546"/>
                    <a:pt x="265" y="546"/>
                  </a:cubicBezTo>
                  <a:lnTo>
                    <a:pt x="265" y="507"/>
                  </a:lnTo>
                  <a:cubicBezTo>
                    <a:pt x="187" y="507"/>
                    <a:pt x="174" y="507"/>
                    <a:pt x="174" y="454"/>
                  </a:cubicBezTo>
                  <a:lnTo>
                    <a:pt x="174" y="224"/>
                  </a:lnTo>
                  <a:cubicBezTo>
                    <a:pt x="174" y="95"/>
                    <a:pt x="257" y="28"/>
                    <a:pt x="332" y="28"/>
                  </a:cubicBezTo>
                  <a:cubicBezTo>
                    <a:pt x="407" y="28"/>
                    <a:pt x="420" y="95"/>
                    <a:pt x="420" y="165"/>
                  </a:cubicBezTo>
                  <a:lnTo>
                    <a:pt x="420" y="454"/>
                  </a:lnTo>
                  <a:cubicBezTo>
                    <a:pt x="420" y="507"/>
                    <a:pt x="407" y="507"/>
                    <a:pt x="327" y="507"/>
                  </a:cubicBezTo>
                  <a:lnTo>
                    <a:pt x="327" y="546"/>
                  </a:lnTo>
                  <a:cubicBezTo>
                    <a:pt x="370" y="546"/>
                    <a:pt x="428" y="543"/>
                    <a:pt x="461" y="543"/>
                  </a:cubicBezTo>
                  <a:cubicBezTo>
                    <a:pt x="493" y="543"/>
                    <a:pt x="554" y="546"/>
                    <a:pt x="594" y="546"/>
                  </a:cubicBezTo>
                  <a:lnTo>
                    <a:pt x="594" y="507"/>
                  </a:lnTo>
                  <a:cubicBezTo>
                    <a:pt x="514" y="507"/>
                    <a:pt x="501" y="507"/>
                    <a:pt x="501" y="454"/>
                  </a:cubicBezTo>
                  <a:lnTo>
                    <a:pt x="501" y="224"/>
                  </a:lnTo>
                  <a:cubicBezTo>
                    <a:pt x="501" y="95"/>
                    <a:pt x="586" y="28"/>
                    <a:pt x="661" y="28"/>
                  </a:cubicBezTo>
                  <a:cubicBezTo>
                    <a:pt x="734" y="28"/>
                    <a:pt x="747" y="95"/>
                    <a:pt x="747" y="165"/>
                  </a:cubicBezTo>
                  <a:lnTo>
                    <a:pt x="747" y="454"/>
                  </a:lnTo>
                  <a:cubicBezTo>
                    <a:pt x="747" y="507"/>
                    <a:pt x="734" y="507"/>
                    <a:pt x="656" y="507"/>
                  </a:cubicBezTo>
                  <a:lnTo>
                    <a:pt x="656" y="546"/>
                  </a:lnTo>
                  <a:cubicBezTo>
                    <a:pt x="696" y="546"/>
                    <a:pt x="758" y="543"/>
                    <a:pt x="790" y="543"/>
                  </a:cubicBezTo>
                  <a:cubicBezTo>
                    <a:pt x="819" y="543"/>
                    <a:pt x="881" y="546"/>
                    <a:pt x="921" y="546"/>
                  </a:cubicBezTo>
                  <a:lnTo>
                    <a:pt x="921" y="507"/>
                  </a:lnTo>
                  <a:cubicBezTo>
                    <a:pt x="860" y="507"/>
                    <a:pt x="830" y="507"/>
                    <a:pt x="830" y="470"/>
                  </a:cubicBezTo>
                  <a:lnTo>
                    <a:pt x="830" y="235"/>
                  </a:lnTo>
                  <a:cubicBezTo>
                    <a:pt x="830" y="129"/>
                    <a:pt x="830" y="90"/>
                    <a:pt x="793" y="45"/>
                  </a:cubicBezTo>
                  <a:cubicBezTo>
                    <a:pt x="777" y="25"/>
                    <a:pt x="736" y="0"/>
                    <a:pt x="669" y="0"/>
                  </a:cubicBezTo>
                  <a:cubicBezTo>
                    <a:pt x="570" y="0"/>
                    <a:pt x="517" y="73"/>
                    <a:pt x="498" y="120"/>
                  </a:cubicBezTo>
                  <a:cubicBezTo>
                    <a:pt x="482" y="14"/>
                    <a:pt x="394" y="0"/>
                    <a:pt x="340" y="0"/>
                  </a:cubicBezTo>
                  <a:cubicBezTo>
                    <a:pt x="254" y="0"/>
                    <a:pt x="198" y="53"/>
                    <a:pt x="166" y="129"/>
                  </a:cubicBezTo>
                  <a:lnTo>
                    <a:pt x="166" y="0"/>
                  </a:lnTo>
                  <a:lnTo>
                    <a:pt x="0" y="14"/>
                  </a:lnTo>
                  <a:lnTo>
                    <a:pt x="0" y="53"/>
                  </a:lnTo>
                  <a:cubicBezTo>
                    <a:pt x="83" y="53"/>
                    <a:pt x="91" y="62"/>
                    <a:pt x="91" y="12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6" name="Freeform 25">
              <a:extLst>
                <a:ext uri="{FF2B5EF4-FFF2-40B4-BE49-F238E27FC236}">
                  <a16:creationId xmlns:a16="http://schemas.microsoft.com/office/drawing/2014/main" id="{25AEE62A-B4AC-D348-B5B3-09E271A670E2}"/>
                </a:ext>
              </a:extLst>
            </p:cNvPr>
            <p:cNvSpPr/>
            <p:nvPr/>
          </p:nvSpPr>
          <p:spPr>
            <a:xfrm>
              <a:off x="5177520" y="2437560"/>
              <a:ext cx="191520" cy="204120"/>
            </a:xfrm>
            <a:custGeom>
              <a:avLst/>
              <a:gdLst/>
              <a:ahLst/>
              <a:cxnLst>
                <a:cxn ang="3cd4">
                  <a:pos x="hc" y="t"/>
                </a:cxn>
                <a:cxn ang="cd2">
                  <a:pos x="l" y="vc"/>
                </a:cxn>
                <a:cxn ang="cd4">
                  <a:pos x="hc" y="b"/>
                </a:cxn>
                <a:cxn ang="0">
                  <a:pos x="r" y="vc"/>
                </a:cxn>
              </a:cxnLst>
              <a:rect l="l" t="t" r="r" b="b"/>
              <a:pathLst>
                <a:path w="533" h="568">
                  <a:moveTo>
                    <a:pt x="345" y="459"/>
                  </a:moveTo>
                  <a:cubicBezTo>
                    <a:pt x="348" y="510"/>
                    <a:pt x="380" y="560"/>
                    <a:pt x="436" y="560"/>
                  </a:cubicBezTo>
                  <a:cubicBezTo>
                    <a:pt x="461" y="560"/>
                    <a:pt x="533" y="543"/>
                    <a:pt x="533" y="442"/>
                  </a:cubicBezTo>
                  <a:lnTo>
                    <a:pt x="533" y="375"/>
                  </a:lnTo>
                  <a:lnTo>
                    <a:pt x="503" y="375"/>
                  </a:lnTo>
                  <a:lnTo>
                    <a:pt x="503" y="442"/>
                  </a:lnTo>
                  <a:cubicBezTo>
                    <a:pt x="503" y="515"/>
                    <a:pt x="474" y="524"/>
                    <a:pt x="461" y="524"/>
                  </a:cubicBezTo>
                  <a:cubicBezTo>
                    <a:pt x="423" y="524"/>
                    <a:pt x="418" y="468"/>
                    <a:pt x="418" y="462"/>
                  </a:cubicBezTo>
                  <a:lnTo>
                    <a:pt x="418" y="213"/>
                  </a:lnTo>
                  <a:cubicBezTo>
                    <a:pt x="418" y="162"/>
                    <a:pt x="418" y="115"/>
                    <a:pt x="375" y="67"/>
                  </a:cubicBezTo>
                  <a:cubicBezTo>
                    <a:pt x="329" y="20"/>
                    <a:pt x="270" y="0"/>
                    <a:pt x="214" y="0"/>
                  </a:cubicBezTo>
                  <a:cubicBezTo>
                    <a:pt x="115" y="0"/>
                    <a:pt x="35" y="59"/>
                    <a:pt x="35" y="140"/>
                  </a:cubicBezTo>
                  <a:cubicBezTo>
                    <a:pt x="35" y="176"/>
                    <a:pt x="59" y="199"/>
                    <a:pt x="88" y="199"/>
                  </a:cubicBezTo>
                  <a:cubicBezTo>
                    <a:pt x="123" y="199"/>
                    <a:pt x="142" y="174"/>
                    <a:pt x="142" y="140"/>
                  </a:cubicBezTo>
                  <a:cubicBezTo>
                    <a:pt x="142" y="126"/>
                    <a:pt x="137" y="84"/>
                    <a:pt x="83" y="84"/>
                  </a:cubicBezTo>
                  <a:cubicBezTo>
                    <a:pt x="115" y="42"/>
                    <a:pt x="171" y="28"/>
                    <a:pt x="212" y="28"/>
                  </a:cubicBezTo>
                  <a:cubicBezTo>
                    <a:pt x="268" y="28"/>
                    <a:pt x="335" y="76"/>
                    <a:pt x="335" y="185"/>
                  </a:cubicBezTo>
                  <a:lnTo>
                    <a:pt x="335" y="232"/>
                  </a:lnTo>
                  <a:cubicBezTo>
                    <a:pt x="276" y="235"/>
                    <a:pt x="193" y="238"/>
                    <a:pt x="118" y="274"/>
                  </a:cubicBezTo>
                  <a:cubicBezTo>
                    <a:pt x="29" y="316"/>
                    <a:pt x="0" y="381"/>
                    <a:pt x="0" y="437"/>
                  </a:cubicBezTo>
                  <a:cubicBezTo>
                    <a:pt x="0" y="538"/>
                    <a:pt x="115" y="568"/>
                    <a:pt x="190" y="568"/>
                  </a:cubicBezTo>
                  <a:cubicBezTo>
                    <a:pt x="268" y="568"/>
                    <a:pt x="321" y="518"/>
                    <a:pt x="345" y="459"/>
                  </a:cubicBezTo>
                  <a:close/>
                  <a:moveTo>
                    <a:pt x="335" y="258"/>
                  </a:moveTo>
                  <a:lnTo>
                    <a:pt x="335" y="381"/>
                  </a:lnTo>
                  <a:cubicBezTo>
                    <a:pt x="335" y="498"/>
                    <a:pt x="252" y="540"/>
                    <a:pt x="198" y="540"/>
                  </a:cubicBezTo>
                  <a:cubicBezTo>
                    <a:pt x="139" y="540"/>
                    <a:pt x="91" y="496"/>
                    <a:pt x="91" y="434"/>
                  </a:cubicBezTo>
                  <a:cubicBezTo>
                    <a:pt x="91" y="367"/>
                    <a:pt x="142" y="263"/>
                    <a:pt x="335" y="25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 name="Freeform 26">
              <a:extLst>
                <a:ext uri="{FF2B5EF4-FFF2-40B4-BE49-F238E27FC236}">
                  <a16:creationId xmlns:a16="http://schemas.microsoft.com/office/drawing/2014/main" id="{114B80E2-F2DA-5D44-BAB7-AAB5E3CE90D0}"/>
                </a:ext>
              </a:extLst>
            </p:cNvPr>
            <p:cNvSpPr/>
            <p:nvPr/>
          </p:nvSpPr>
          <p:spPr>
            <a:xfrm>
              <a:off x="5375160" y="2445840"/>
              <a:ext cx="213480" cy="191160"/>
            </a:xfrm>
            <a:custGeom>
              <a:avLst/>
              <a:gdLst/>
              <a:ahLst/>
              <a:cxnLst>
                <a:cxn ang="3cd4">
                  <a:pos x="hc" y="t"/>
                </a:cxn>
                <a:cxn ang="cd2">
                  <a:pos x="l" y="vc"/>
                </a:cxn>
                <a:cxn ang="cd4">
                  <a:pos x="hc" y="b"/>
                </a:cxn>
                <a:cxn ang="0">
                  <a:pos x="r" y="vc"/>
                </a:cxn>
              </a:cxnLst>
              <a:rect l="l" t="t" r="r" b="b"/>
              <a:pathLst>
                <a:path w="594" h="532">
                  <a:moveTo>
                    <a:pt x="324" y="244"/>
                  </a:moveTo>
                  <a:cubicBezTo>
                    <a:pt x="361" y="196"/>
                    <a:pt x="404" y="134"/>
                    <a:pt x="434" y="104"/>
                  </a:cubicBezTo>
                  <a:cubicBezTo>
                    <a:pt x="471" y="59"/>
                    <a:pt x="519" y="39"/>
                    <a:pt x="573" y="39"/>
                  </a:cubicBezTo>
                  <a:lnTo>
                    <a:pt x="573" y="0"/>
                  </a:lnTo>
                  <a:cubicBezTo>
                    <a:pt x="544" y="3"/>
                    <a:pt x="509" y="3"/>
                    <a:pt x="477" y="3"/>
                  </a:cubicBezTo>
                  <a:cubicBezTo>
                    <a:pt x="442" y="3"/>
                    <a:pt x="380" y="0"/>
                    <a:pt x="364" y="0"/>
                  </a:cubicBezTo>
                  <a:lnTo>
                    <a:pt x="364" y="39"/>
                  </a:lnTo>
                  <a:cubicBezTo>
                    <a:pt x="388" y="42"/>
                    <a:pt x="399" y="56"/>
                    <a:pt x="399" y="76"/>
                  </a:cubicBezTo>
                  <a:cubicBezTo>
                    <a:pt x="399" y="95"/>
                    <a:pt x="386" y="112"/>
                    <a:pt x="380" y="120"/>
                  </a:cubicBezTo>
                  <a:lnTo>
                    <a:pt x="308" y="216"/>
                  </a:lnTo>
                  <a:lnTo>
                    <a:pt x="214" y="92"/>
                  </a:lnTo>
                  <a:cubicBezTo>
                    <a:pt x="204" y="78"/>
                    <a:pt x="204" y="76"/>
                    <a:pt x="204" y="70"/>
                  </a:cubicBezTo>
                  <a:cubicBezTo>
                    <a:pt x="204" y="50"/>
                    <a:pt x="222" y="39"/>
                    <a:pt x="246" y="39"/>
                  </a:cubicBezTo>
                  <a:lnTo>
                    <a:pt x="246" y="0"/>
                  </a:lnTo>
                  <a:cubicBezTo>
                    <a:pt x="214" y="0"/>
                    <a:pt x="137" y="3"/>
                    <a:pt x="118" y="3"/>
                  </a:cubicBezTo>
                  <a:cubicBezTo>
                    <a:pt x="94" y="3"/>
                    <a:pt x="37" y="3"/>
                    <a:pt x="5" y="0"/>
                  </a:cubicBezTo>
                  <a:lnTo>
                    <a:pt x="5" y="39"/>
                  </a:lnTo>
                  <a:cubicBezTo>
                    <a:pt x="88" y="39"/>
                    <a:pt x="91" y="39"/>
                    <a:pt x="145" y="115"/>
                  </a:cubicBezTo>
                  <a:lnTo>
                    <a:pt x="262" y="274"/>
                  </a:lnTo>
                  <a:lnTo>
                    <a:pt x="150" y="420"/>
                  </a:lnTo>
                  <a:cubicBezTo>
                    <a:pt x="94" y="493"/>
                    <a:pt x="24" y="496"/>
                    <a:pt x="0" y="496"/>
                  </a:cubicBezTo>
                  <a:lnTo>
                    <a:pt x="0" y="532"/>
                  </a:lnTo>
                  <a:cubicBezTo>
                    <a:pt x="29" y="529"/>
                    <a:pt x="67" y="529"/>
                    <a:pt x="99" y="529"/>
                  </a:cubicBezTo>
                  <a:cubicBezTo>
                    <a:pt x="131" y="529"/>
                    <a:pt x="182" y="532"/>
                    <a:pt x="212" y="532"/>
                  </a:cubicBezTo>
                  <a:lnTo>
                    <a:pt x="212" y="496"/>
                  </a:lnTo>
                  <a:cubicBezTo>
                    <a:pt x="185" y="490"/>
                    <a:pt x="177" y="476"/>
                    <a:pt x="177" y="456"/>
                  </a:cubicBezTo>
                  <a:cubicBezTo>
                    <a:pt x="177" y="428"/>
                    <a:pt x="212" y="389"/>
                    <a:pt x="281" y="300"/>
                  </a:cubicBezTo>
                  <a:lnTo>
                    <a:pt x="372" y="423"/>
                  </a:lnTo>
                  <a:cubicBezTo>
                    <a:pt x="383" y="437"/>
                    <a:pt x="396" y="456"/>
                    <a:pt x="396" y="465"/>
                  </a:cubicBezTo>
                  <a:cubicBezTo>
                    <a:pt x="396" y="476"/>
                    <a:pt x="386" y="493"/>
                    <a:pt x="353" y="496"/>
                  </a:cubicBezTo>
                  <a:lnTo>
                    <a:pt x="353" y="532"/>
                  </a:lnTo>
                  <a:cubicBezTo>
                    <a:pt x="391" y="532"/>
                    <a:pt x="455" y="529"/>
                    <a:pt x="482" y="529"/>
                  </a:cubicBezTo>
                  <a:cubicBezTo>
                    <a:pt x="514" y="529"/>
                    <a:pt x="560" y="529"/>
                    <a:pt x="594" y="532"/>
                  </a:cubicBezTo>
                  <a:lnTo>
                    <a:pt x="594" y="496"/>
                  </a:lnTo>
                  <a:cubicBezTo>
                    <a:pt x="533" y="496"/>
                    <a:pt x="511" y="493"/>
                    <a:pt x="485" y="45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8" name="Freeform 27">
              <a:extLst>
                <a:ext uri="{FF2B5EF4-FFF2-40B4-BE49-F238E27FC236}">
                  <a16:creationId xmlns:a16="http://schemas.microsoft.com/office/drawing/2014/main" id="{CD5C79ED-1CFC-B64D-9F8C-68761EA90FC1}"/>
                </a:ext>
              </a:extLst>
            </p:cNvPr>
            <p:cNvSpPr/>
            <p:nvPr/>
          </p:nvSpPr>
          <p:spPr>
            <a:xfrm>
              <a:off x="5070600" y="2785320"/>
              <a:ext cx="151920" cy="140760"/>
            </a:xfrm>
            <a:custGeom>
              <a:avLst/>
              <a:gdLst/>
              <a:ahLst/>
              <a:cxnLst>
                <a:cxn ang="3cd4">
                  <a:pos x="hc" y="t"/>
                </a:cxn>
                <a:cxn ang="cd2">
                  <a:pos x="l" y="vc"/>
                </a:cxn>
                <a:cxn ang="cd4">
                  <a:pos x="hc" y="b"/>
                </a:cxn>
                <a:cxn ang="0">
                  <a:pos x="r" y="vc"/>
                </a:cxn>
              </a:cxnLst>
              <a:rect l="l" t="t" r="r" b="b"/>
              <a:pathLst>
                <a:path w="423" h="392">
                  <a:moveTo>
                    <a:pt x="300" y="50"/>
                  </a:moveTo>
                  <a:cubicBezTo>
                    <a:pt x="281" y="22"/>
                    <a:pt x="254" y="0"/>
                    <a:pt x="214" y="0"/>
                  </a:cubicBezTo>
                  <a:cubicBezTo>
                    <a:pt x="107" y="0"/>
                    <a:pt x="0" y="123"/>
                    <a:pt x="0" y="246"/>
                  </a:cubicBezTo>
                  <a:cubicBezTo>
                    <a:pt x="0" y="330"/>
                    <a:pt x="54" y="392"/>
                    <a:pt x="126" y="392"/>
                  </a:cubicBezTo>
                  <a:cubicBezTo>
                    <a:pt x="169" y="392"/>
                    <a:pt x="209" y="364"/>
                    <a:pt x="244" y="330"/>
                  </a:cubicBezTo>
                  <a:cubicBezTo>
                    <a:pt x="260" y="384"/>
                    <a:pt x="305" y="392"/>
                    <a:pt x="329" y="392"/>
                  </a:cubicBezTo>
                  <a:cubicBezTo>
                    <a:pt x="359" y="392"/>
                    <a:pt x="378" y="372"/>
                    <a:pt x="394" y="344"/>
                  </a:cubicBezTo>
                  <a:cubicBezTo>
                    <a:pt x="412" y="311"/>
                    <a:pt x="423" y="263"/>
                    <a:pt x="423" y="258"/>
                  </a:cubicBezTo>
                  <a:cubicBezTo>
                    <a:pt x="423" y="246"/>
                    <a:pt x="412" y="246"/>
                    <a:pt x="410" y="246"/>
                  </a:cubicBezTo>
                  <a:cubicBezTo>
                    <a:pt x="399" y="246"/>
                    <a:pt x="396" y="252"/>
                    <a:pt x="391" y="274"/>
                  </a:cubicBezTo>
                  <a:cubicBezTo>
                    <a:pt x="380" y="316"/>
                    <a:pt x="364" y="367"/>
                    <a:pt x="329" y="367"/>
                  </a:cubicBezTo>
                  <a:cubicBezTo>
                    <a:pt x="308" y="367"/>
                    <a:pt x="303" y="347"/>
                    <a:pt x="303" y="325"/>
                  </a:cubicBezTo>
                  <a:cubicBezTo>
                    <a:pt x="303" y="311"/>
                    <a:pt x="311" y="277"/>
                    <a:pt x="316" y="255"/>
                  </a:cubicBezTo>
                  <a:cubicBezTo>
                    <a:pt x="321" y="232"/>
                    <a:pt x="329" y="196"/>
                    <a:pt x="335" y="176"/>
                  </a:cubicBezTo>
                  <a:lnTo>
                    <a:pt x="351" y="112"/>
                  </a:lnTo>
                  <a:cubicBezTo>
                    <a:pt x="356" y="90"/>
                    <a:pt x="364" y="48"/>
                    <a:pt x="364" y="45"/>
                  </a:cubicBezTo>
                  <a:cubicBezTo>
                    <a:pt x="364" y="25"/>
                    <a:pt x="351" y="17"/>
                    <a:pt x="337" y="17"/>
                  </a:cubicBezTo>
                  <a:cubicBezTo>
                    <a:pt x="324" y="17"/>
                    <a:pt x="305" y="28"/>
                    <a:pt x="300" y="50"/>
                  </a:cubicBezTo>
                  <a:close/>
                  <a:moveTo>
                    <a:pt x="246" y="274"/>
                  </a:moveTo>
                  <a:cubicBezTo>
                    <a:pt x="241" y="300"/>
                    <a:pt x="222" y="316"/>
                    <a:pt x="204" y="333"/>
                  </a:cubicBezTo>
                  <a:cubicBezTo>
                    <a:pt x="195" y="339"/>
                    <a:pt x="163" y="367"/>
                    <a:pt x="129" y="367"/>
                  </a:cubicBezTo>
                  <a:cubicBezTo>
                    <a:pt x="96" y="367"/>
                    <a:pt x="67" y="344"/>
                    <a:pt x="67" y="283"/>
                  </a:cubicBezTo>
                  <a:cubicBezTo>
                    <a:pt x="67" y="238"/>
                    <a:pt x="91" y="140"/>
                    <a:pt x="110" y="106"/>
                  </a:cubicBezTo>
                  <a:cubicBezTo>
                    <a:pt x="147" y="36"/>
                    <a:pt x="190" y="25"/>
                    <a:pt x="214" y="25"/>
                  </a:cubicBezTo>
                  <a:cubicBezTo>
                    <a:pt x="270" y="25"/>
                    <a:pt x="287" y="90"/>
                    <a:pt x="287" y="101"/>
                  </a:cubicBezTo>
                  <a:cubicBezTo>
                    <a:pt x="287" y="104"/>
                    <a:pt x="287" y="109"/>
                    <a:pt x="284" y="11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9" name="Freeform 28">
              <a:extLst>
                <a:ext uri="{FF2B5EF4-FFF2-40B4-BE49-F238E27FC236}">
                  <a16:creationId xmlns:a16="http://schemas.microsoft.com/office/drawing/2014/main" id="{2EC29447-980A-FC4A-8FF8-F3707097A5FB}"/>
                </a:ext>
              </a:extLst>
            </p:cNvPr>
            <p:cNvSpPr/>
            <p:nvPr/>
          </p:nvSpPr>
          <p:spPr>
            <a:xfrm>
              <a:off x="5255640" y="2709719"/>
              <a:ext cx="59400" cy="115560"/>
            </a:xfrm>
            <a:custGeom>
              <a:avLst/>
              <a:gdLst/>
              <a:ahLst/>
              <a:cxnLst>
                <a:cxn ang="3cd4">
                  <a:pos x="hc" y="t"/>
                </a:cxn>
                <a:cxn ang="cd2">
                  <a:pos x="l" y="vc"/>
                </a:cxn>
                <a:cxn ang="cd4">
                  <a:pos x="hc" y="b"/>
                </a:cxn>
                <a:cxn ang="0">
                  <a:pos x="r" y="vc"/>
                </a:cxn>
              </a:cxnLst>
              <a:rect l="l" t="t" r="r" b="b"/>
              <a:pathLst>
                <a:path w="166" h="322">
                  <a:moveTo>
                    <a:pt x="161" y="59"/>
                  </a:moveTo>
                  <a:cubicBezTo>
                    <a:pt x="161" y="59"/>
                    <a:pt x="166" y="45"/>
                    <a:pt x="166" y="36"/>
                  </a:cubicBezTo>
                  <a:cubicBezTo>
                    <a:pt x="166" y="14"/>
                    <a:pt x="147" y="0"/>
                    <a:pt x="129" y="0"/>
                  </a:cubicBezTo>
                  <a:cubicBezTo>
                    <a:pt x="104" y="0"/>
                    <a:pt x="96" y="20"/>
                    <a:pt x="94" y="28"/>
                  </a:cubicBezTo>
                  <a:lnTo>
                    <a:pt x="3" y="297"/>
                  </a:lnTo>
                  <a:cubicBezTo>
                    <a:pt x="0" y="305"/>
                    <a:pt x="0" y="305"/>
                    <a:pt x="0" y="308"/>
                  </a:cubicBezTo>
                  <a:cubicBezTo>
                    <a:pt x="0" y="316"/>
                    <a:pt x="24" y="322"/>
                    <a:pt x="27" y="322"/>
                  </a:cubicBezTo>
                  <a:cubicBezTo>
                    <a:pt x="32" y="322"/>
                    <a:pt x="32" y="319"/>
                    <a:pt x="35" y="31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0" name="Freeform 29">
              <a:extLst>
                <a:ext uri="{FF2B5EF4-FFF2-40B4-BE49-F238E27FC236}">
                  <a16:creationId xmlns:a16="http://schemas.microsoft.com/office/drawing/2014/main" id="{F4C985EC-AEE1-C349-A73F-52F0CE07C57D}"/>
                </a:ext>
              </a:extLst>
            </p:cNvPr>
            <p:cNvSpPr/>
            <p:nvPr/>
          </p:nvSpPr>
          <p:spPr>
            <a:xfrm>
              <a:off x="5687279" y="2323800"/>
              <a:ext cx="293760" cy="398880"/>
            </a:xfrm>
            <a:custGeom>
              <a:avLst/>
              <a:gdLst/>
              <a:ahLst/>
              <a:cxnLst>
                <a:cxn ang="3cd4">
                  <a:pos x="hc" y="t"/>
                </a:cxn>
                <a:cxn ang="cd2">
                  <a:pos x="l" y="vc"/>
                </a:cxn>
                <a:cxn ang="cd4">
                  <a:pos x="hc" y="b"/>
                </a:cxn>
                <a:cxn ang="0">
                  <a:pos x="r" y="vc"/>
                </a:cxn>
              </a:cxnLst>
              <a:rect l="l" t="t" r="r" b="b"/>
              <a:pathLst>
                <a:path w="817" h="1109">
                  <a:moveTo>
                    <a:pt x="458" y="862"/>
                  </a:moveTo>
                  <a:cubicBezTo>
                    <a:pt x="643" y="790"/>
                    <a:pt x="817" y="568"/>
                    <a:pt x="817" y="330"/>
                  </a:cubicBezTo>
                  <a:cubicBezTo>
                    <a:pt x="817" y="134"/>
                    <a:pt x="691" y="0"/>
                    <a:pt x="514" y="0"/>
                  </a:cubicBezTo>
                  <a:cubicBezTo>
                    <a:pt x="260" y="0"/>
                    <a:pt x="0" y="280"/>
                    <a:pt x="0" y="568"/>
                  </a:cubicBezTo>
                  <a:cubicBezTo>
                    <a:pt x="0" y="773"/>
                    <a:pt x="131" y="896"/>
                    <a:pt x="303" y="896"/>
                  </a:cubicBezTo>
                  <a:cubicBezTo>
                    <a:pt x="332" y="896"/>
                    <a:pt x="372" y="890"/>
                    <a:pt x="418" y="879"/>
                  </a:cubicBezTo>
                  <a:cubicBezTo>
                    <a:pt x="412" y="955"/>
                    <a:pt x="412" y="958"/>
                    <a:pt x="412" y="974"/>
                  </a:cubicBezTo>
                  <a:cubicBezTo>
                    <a:pt x="412" y="1014"/>
                    <a:pt x="412" y="1109"/>
                    <a:pt x="511" y="1109"/>
                  </a:cubicBezTo>
                  <a:cubicBezTo>
                    <a:pt x="651" y="1109"/>
                    <a:pt x="707" y="882"/>
                    <a:pt x="707" y="871"/>
                  </a:cubicBezTo>
                  <a:cubicBezTo>
                    <a:pt x="707" y="860"/>
                    <a:pt x="699" y="857"/>
                    <a:pt x="696" y="857"/>
                  </a:cubicBezTo>
                  <a:cubicBezTo>
                    <a:pt x="685" y="857"/>
                    <a:pt x="683" y="862"/>
                    <a:pt x="680" y="871"/>
                  </a:cubicBezTo>
                  <a:cubicBezTo>
                    <a:pt x="653" y="958"/>
                    <a:pt x="584" y="988"/>
                    <a:pt x="544" y="988"/>
                  </a:cubicBezTo>
                  <a:cubicBezTo>
                    <a:pt x="487" y="988"/>
                    <a:pt x="471" y="955"/>
                    <a:pt x="458" y="862"/>
                  </a:cubicBezTo>
                  <a:close/>
                  <a:moveTo>
                    <a:pt x="236" y="851"/>
                  </a:moveTo>
                  <a:cubicBezTo>
                    <a:pt x="145" y="815"/>
                    <a:pt x="104" y="717"/>
                    <a:pt x="104" y="608"/>
                  </a:cubicBezTo>
                  <a:cubicBezTo>
                    <a:pt x="104" y="521"/>
                    <a:pt x="134" y="347"/>
                    <a:pt x="225" y="213"/>
                  </a:cubicBezTo>
                  <a:cubicBezTo>
                    <a:pt x="311" y="87"/>
                    <a:pt x="420" y="31"/>
                    <a:pt x="509" y="31"/>
                  </a:cubicBezTo>
                  <a:cubicBezTo>
                    <a:pt x="627" y="31"/>
                    <a:pt x="712" y="126"/>
                    <a:pt x="712" y="291"/>
                  </a:cubicBezTo>
                  <a:cubicBezTo>
                    <a:pt x="712" y="414"/>
                    <a:pt x="651" y="703"/>
                    <a:pt x="453" y="820"/>
                  </a:cubicBezTo>
                  <a:cubicBezTo>
                    <a:pt x="447" y="776"/>
                    <a:pt x="436" y="686"/>
                    <a:pt x="348" y="686"/>
                  </a:cubicBezTo>
                  <a:cubicBezTo>
                    <a:pt x="287" y="686"/>
                    <a:pt x="230" y="748"/>
                    <a:pt x="230" y="812"/>
                  </a:cubicBezTo>
                  <a:cubicBezTo>
                    <a:pt x="230" y="837"/>
                    <a:pt x="236" y="851"/>
                    <a:pt x="236" y="851"/>
                  </a:cubicBezTo>
                  <a:close/>
                  <a:moveTo>
                    <a:pt x="308" y="865"/>
                  </a:moveTo>
                  <a:cubicBezTo>
                    <a:pt x="292" y="865"/>
                    <a:pt x="254" y="865"/>
                    <a:pt x="254" y="812"/>
                  </a:cubicBezTo>
                  <a:cubicBezTo>
                    <a:pt x="254" y="764"/>
                    <a:pt x="300" y="714"/>
                    <a:pt x="348" y="714"/>
                  </a:cubicBezTo>
                  <a:cubicBezTo>
                    <a:pt x="399" y="714"/>
                    <a:pt x="420" y="745"/>
                    <a:pt x="420" y="818"/>
                  </a:cubicBezTo>
                  <a:cubicBezTo>
                    <a:pt x="420" y="837"/>
                    <a:pt x="420" y="837"/>
                    <a:pt x="410" y="843"/>
                  </a:cubicBezTo>
                  <a:cubicBezTo>
                    <a:pt x="378" y="857"/>
                    <a:pt x="343" y="865"/>
                    <a:pt x="308" y="86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1" name="Freeform 30">
              <a:extLst>
                <a:ext uri="{FF2B5EF4-FFF2-40B4-BE49-F238E27FC236}">
                  <a16:creationId xmlns:a16="http://schemas.microsoft.com/office/drawing/2014/main" id="{48535F07-4D63-E342-9546-E9A69D7CC53F}"/>
                </a:ext>
              </a:extLst>
            </p:cNvPr>
            <p:cNvSpPr/>
            <p:nvPr/>
          </p:nvSpPr>
          <p:spPr>
            <a:xfrm>
              <a:off x="6014160" y="2565719"/>
              <a:ext cx="217440" cy="140760"/>
            </a:xfrm>
            <a:custGeom>
              <a:avLst/>
              <a:gdLst/>
              <a:ahLst/>
              <a:cxnLst>
                <a:cxn ang="3cd4">
                  <a:pos x="hc" y="t"/>
                </a:cxn>
                <a:cxn ang="cd2">
                  <a:pos x="l" y="vc"/>
                </a:cxn>
                <a:cxn ang="cd4">
                  <a:pos x="hc" y="b"/>
                </a:cxn>
                <a:cxn ang="0">
                  <a:pos x="r" y="vc"/>
                </a:cxn>
              </a:cxnLst>
              <a:rect l="l" t="t" r="r" b="b"/>
              <a:pathLst>
                <a:path w="605" h="392">
                  <a:moveTo>
                    <a:pt x="396" y="106"/>
                  </a:moveTo>
                  <a:cubicBezTo>
                    <a:pt x="402" y="84"/>
                    <a:pt x="412" y="42"/>
                    <a:pt x="412" y="36"/>
                  </a:cubicBezTo>
                  <a:cubicBezTo>
                    <a:pt x="412" y="20"/>
                    <a:pt x="399" y="8"/>
                    <a:pt x="386" y="8"/>
                  </a:cubicBezTo>
                  <a:cubicBezTo>
                    <a:pt x="370" y="8"/>
                    <a:pt x="353" y="20"/>
                    <a:pt x="348" y="34"/>
                  </a:cubicBezTo>
                  <a:cubicBezTo>
                    <a:pt x="345" y="42"/>
                    <a:pt x="337" y="78"/>
                    <a:pt x="332" y="101"/>
                  </a:cubicBezTo>
                  <a:cubicBezTo>
                    <a:pt x="321" y="148"/>
                    <a:pt x="321" y="151"/>
                    <a:pt x="308" y="199"/>
                  </a:cubicBezTo>
                  <a:cubicBezTo>
                    <a:pt x="297" y="246"/>
                    <a:pt x="297" y="255"/>
                    <a:pt x="295" y="280"/>
                  </a:cubicBezTo>
                  <a:cubicBezTo>
                    <a:pt x="300" y="297"/>
                    <a:pt x="292" y="314"/>
                    <a:pt x="273" y="339"/>
                  </a:cubicBezTo>
                  <a:cubicBezTo>
                    <a:pt x="262" y="353"/>
                    <a:pt x="244" y="367"/>
                    <a:pt x="217" y="367"/>
                  </a:cubicBezTo>
                  <a:cubicBezTo>
                    <a:pt x="185" y="367"/>
                    <a:pt x="142" y="356"/>
                    <a:pt x="142" y="288"/>
                  </a:cubicBezTo>
                  <a:cubicBezTo>
                    <a:pt x="142" y="244"/>
                    <a:pt x="166" y="179"/>
                    <a:pt x="182" y="134"/>
                  </a:cubicBezTo>
                  <a:cubicBezTo>
                    <a:pt x="195" y="98"/>
                    <a:pt x="198" y="90"/>
                    <a:pt x="198" y="76"/>
                  </a:cubicBezTo>
                  <a:cubicBezTo>
                    <a:pt x="198" y="34"/>
                    <a:pt x="166" y="0"/>
                    <a:pt x="120" y="0"/>
                  </a:cubicBezTo>
                  <a:cubicBezTo>
                    <a:pt x="37" y="0"/>
                    <a:pt x="0" y="118"/>
                    <a:pt x="0" y="134"/>
                  </a:cubicBezTo>
                  <a:cubicBezTo>
                    <a:pt x="0" y="146"/>
                    <a:pt x="11" y="146"/>
                    <a:pt x="13" y="146"/>
                  </a:cubicBezTo>
                  <a:cubicBezTo>
                    <a:pt x="27" y="146"/>
                    <a:pt x="27" y="140"/>
                    <a:pt x="29" y="132"/>
                  </a:cubicBezTo>
                  <a:cubicBezTo>
                    <a:pt x="51" y="59"/>
                    <a:pt x="86" y="25"/>
                    <a:pt x="118" y="25"/>
                  </a:cubicBezTo>
                  <a:cubicBezTo>
                    <a:pt x="131" y="25"/>
                    <a:pt x="139" y="34"/>
                    <a:pt x="139" y="56"/>
                  </a:cubicBezTo>
                  <a:cubicBezTo>
                    <a:pt x="139" y="76"/>
                    <a:pt x="131" y="95"/>
                    <a:pt x="129" y="106"/>
                  </a:cubicBezTo>
                  <a:cubicBezTo>
                    <a:pt x="80" y="232"/>
                    <a:pt x="80" y="249"/>
                    <a:pt x="80" y="277"/>
                  </a:cubicBezTo>
                  <a:cubicBezTo>
                    <a:pt x="80" y="378"/>
                    <a:pt x="169" y="392"/>
                    <a:pt x="214" y="392"/>
                  </a:cubicBezTo>
                  <a:cubicBezTo>
                    <a:pt x="230" y="392"/>
                    <a:pt x="270" y="392"/>
                    <a:pt x="308" y="333"/>
                  </a:cubicBezTo>
                  <a:cubicBezTo>
                    <a:pt x="327" y="372"/>
                    <a:pt x="372" y="392"/>
                    <a:pt x="423" y="392"/>
                  </a:cubicBezTo>
                  <a:cubicBezTo>
                    <a:pt x="495" y="392"/>
                    <a:pt x="533" y="325"/>
                    <a:pt x="549" y="288"/>
                  </a:cubicBezTo>
                  <a:cubicBezTo>
                    <a:pt x="584" y="216"/>
                    <a:pt x="605" y="109"/>
                    <a:pt x="605" y="67"/>
                  </a:cubicBezTo>
                  <a:cubicBezTo>
                    <a:pt x="605" y="3"/>
                    <a:pt x="570" y="0"/>
                    <a:pt x="565" y="0"/>
                  </a:cubicBezTo>
                  <a:cubicBezTo>
                    <a:pt x="544" y="0"/>
                    <a:pt x="519" y="22"/>
                    <a:pt x="519" y="45"/>
                  </a:cubicBezTo>
                  <a:cubicBezTo>
                    <a:pt x="519" y="62"/>
                    <a:pt x="528" y="67"/>
                    <a:pt x="536" y="73"/>
                  </a:cubicBezTo>
                  <a:cubicBezTo>
                    <a:pt x="554" y="90"/>
                    <a:pt x="565" y="115"/>
                    <a:pt x="565" y="143"/>
                  </a:cubicBezTo>
                  <a:cubicBezTo>
                    <a:pt x="565" y="154"/>
                    <a:pt x="530" y="367"/>
                    <a:pt x="426" y="367"/>
                  </a:cubicBezTo>
                  <a:cubicBezTo>
                    <a:pt x="359" y="367"/>
                    <a:pt x="359" y="305"/>
                    <a:pt x="359" y="291"/>
                  </a:cubicBezTo>
                  <a:cubicBezTo>
                    <a:pt x="359" y="266"/>
                    <a:pt x="361" y="252"/>
                    <a:pt x="372" y="20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2" name="Freeform 31">
              <a:extLst>
                <a:ext uri="{FF2B5EF4-FFF2-40B4-BE49-F238E27FC236}">
                  <a16:creationId xmlns:a16="http://schemas.microsoft.com/office/drawing/2014/main" id="{004B1D88-F9F5-A84B-BF25-E2DA6326BC45}"/>
                </a:ext>
              </a:extLst>
            </p:cNvPr>
            <p:cNvSpPr/>
            <p:nvPr/>
          </p:nvSpPr>
          <p:spPr>
            <a:xfrm>
              <a:off x="6315840" y="2304720"/>
              <a:ext cx="99000" cy="443159"/>
            </a:xfrm>
            <a:custGeom>
              <a:avLst/>
              <a:gdLst/>
              <a:ahLst/>
              <a:cxnLst>
                <a:cxn ang="3cd4">
                  <a:pos x="hc" y="t"/>
                </a:cxn>
                <a:cxn ang="cd2">
                  <a:pos x="l" y="vc"/>
                </a:cxn>
                <a:cxn ang="cd4">
                  <a:pos x="hc" y="b"/>
                </a:cxn>
                <a:cxn ang="0">
                  <a:pos x="r" y="vc"/>
                </a:cxn>
              </a:cxnLst>
              <a:rect l="l" t="t" r="r" b="b"/>
              <a:pathLst>
                <a:path w="276" h="1232">
                  <a:moveTo>
                    <a:pt x="276" y="1221"/>
                  </a:moveTo>
                  <a:cubicBezTo>
                    <a:pt x="276" y="1218"/>
                    <a:pt x="276" y="1215"/>
                    <a:pt x="254" y="1193"/>
                  </a:cubicBezTo>
                  <a:cubicBezTo>
                    <a:pt x="107" y="1039"/>
                    <a:pt x="70" y="806"/>
                    <a:pt x="70" y="616"/>
                  </a:cubicBezTo>
                  <a:cubicBezTo>
                    <a:pt x="70" y="403"/>
                    <a:pt x="115" y="188"/>
                    <a:pt x="260" y="34"/>
                  </a:cubicBezTo>
                  <a:cubicBezTo>
                    <a:pt x="276" y="20"/>
                    <a:pt x="276" y="17"/>
                    <a:pt x="276" y="11"/>
                  </a:cubicBezTo>
                  <a:cubicBezTo>
                    <a:pt x="276" y="3"/>
                    <a:pt x="270" y="0"/>
                    <a:pt x="262" y="0"/>
                  </a:cubicBezTo>
                  <a:cubicBezTo>
                    <a:pt x="252" y="0"/>
                    <a:pt x="145" y="84"/>
                    <a:pt x="75" y="241"/>
                  </a:cubicBezTo>
                  <a:cubicBezTo>
                    <a:pt x="13" y="375"/>
                    <a:pt x="0" y="512"/>
                    <a:pt x="0" y="616"/>
                  </a:cubicBezTo>
                  <a:cubicBezTo>
                    <a:pt x="0" y="714"/>
                    <a:pt x="13" y="862"/>
                    <a:pt x="78" y="1002"/>
                  </a:cubicBezTo>
                  <a:cubicBezTo>
                    <a:pt x="150" y="1154"/>
                    <a:pt x="252" y="1232"/>
                    <a:pt x="262" y="1232"/>
                  </a:cubicBezTo>
                  <a:cubicBezTo>
                    <a:pt x="270" y="1232"/>
                    <a:pt x="276" y="1229"/>
                    <a:pt x="276" y="12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3" name="Freeform 32">
              <a:extLst>
                <a:ext uri="{FF2B5EF4-FFF2-40B4-BE49-F238E27FC236}">
                  <a16:creationId xmlns:a16="http://schemas.microsoft.com/office/drawing/2014/main" id="{3784B14B-316C-4A4F-A2EE-A3A0632D1ACD}"/>
                </a:ext>
              </a:extLst>
            </p:cNvPr>
            <p:cNvSpPr/>
            <p:nvPr/>
          </p:nvSpPr>
          <p:spPr>
            <a:xfrm>
              <a:off x="6460559" y="2440800"/>
              <a:ext cx="156600" cy="201240"/>
            </a:xfrm>
            <a:custGeom>
              <a:avLst/>
              <a:gdLst/>
              <a:ahLst/>
              <a:cxnLst>
                <a:cxn ang="3cd4">
                  <a:pos x="hc" y="t"/>
                </a:cxn>
                <a:cxn ang="cd2">
                  <a:pos x="l" y="vc"/>
                </a:cxn>
                <a:cxn ang="cd4">
                  <a:pos x="hc" y="b"/>
                </a:cxn>
                <a:cxn ang="0">
                  <a:pos x="r" y="vc"/>
                </a:cxn>
              </a:cxnLst>
              <a:rect l="l" t="t" r="r" b="b"/>
              <a:pathLst>
                <a:path w="436" h="560">
                  <a:moveTo>
                    <a:pt x="402" y="84"/>
                  </a:moveTo>
                  <a:cubicBezTo>
                    <a:pt x="367" y="84"/>
                    <a:pt x="345" y="112"/>
                    <a:pt x="345" y="140"/>
                  </a:cubicBezTo>
                  <a:cubicBezTo>
                    <a:pt x="345" y="157"/>
                    <a:pt x="356" y="176"/>
                    <a:pt x="380" y="176"/>
                  </a:cubicBezTo>
                  <a:cubicBezTo>
                    <a:pt x="407" y="176"/>
                    <a:pt x="436" y="154"/>
                    <a:pt x="436" y="106"/>
                  </a:cubicBezTo>
                  <a:cubicBezTo>
                    <a:pt x="436" y="50"/>
                    <a:pt x="386" y="0"/>
                    <a:pt x="295" y="0"/>
                  </a:cubicBezTo>
                  <a:cubicBezTo>
                    <a:pt x="139" y="0"/>
                    <a:pt x="94" y="126"/>
                    <a:pt x="94" y="179"/>
                  </a:cubicBezTo>
                  <a:cubicBezTo>
                    <a:pt x="94" y="277"/>
                    <a:pt x="182" y="297"/>
                    <a:pt x="217" y="302"/>
                  </a:cubicBezTo>
                  <a:cubicBezTo>
                    <a:pt x="278" y="316"/>
                    <a:pt x="340" y="328"/>
                    <a:pt x="340" y="398"/>
                  </a:cubicBezTo>
                  <a:cubicBezTo>
                    <a:pt x="340" y="428"/>
                    <a:pt x="313" y="532"/>
                    <a:pt x="171" y="532"/>
                  </a:cubicBezTo>
                  <a:cubicBezTo>
                    <a:pt x="153" y="532"/>
                    <a:pt x="62" y="532"/>
                    <a:pt x="35" y="468"/>
                  </a:cubicBezTo>
                  <a:cubicBezTo>
                    <a:pt x="80" y="473"/>
                    <a:pt x="110" y="437"/>
                    <a:pt x="110" y="400"/>
                  </a:cubicBezTo>
                  <a:cubicBezTo>
                    <a:pt x="110" y="372"/>
                    <a:pt x="91" y="358"/>
                    <a:pt x="67" y="358"/>
                  </a:cubicBezTo>
                  <a:cubicBezTo>
                    <a:pt x="35" y="358"/>
                    <a:pt x="0" y="384"/>
                    <a:pt x="0" y="440"/>
                  </a:cubicBezTo>
                  <a:cubicBezTo>
                    <a:pt x="0" y="510"/>
                    <a:pt x="67" y="560"/>
                    <a:pt x="169" y="560"/>
                  </a:cubicBezTo>
                  <a:cubicBezTo>
                    <a:pt x="361" y="560"/>
                    <a:pt x="407" y="412"/>
                    <a:pt x="407" y="356"/>
                  </a:cubicBezTo>
                  <a:cubicBezTo>
                    <a:pt x="407" y="311"/>
                    <a:pt x="386" y="280"/>
                    <a:pt x="370" y="263"/>
                  </a:cubicBezTo>
                  <a:cubicBezTo>
                    <a:pt x="337" y="230"/>
                    <a:pt x="305" y="224"/>
                    <a:pt x="252" y="213"/>
                  </a:cubicBezTo>
                  <a:cubicBezTo>
                    <a:pt x="209" y="202"/>
                    <a:pt x="163" y="193"/>
                    <a:pt x="163" y="137"/>
                  </a:cubicBezTo>
                  <a:cubicBezTo>
                    <a:pt x="163" y="104"/>
                    <a:pt x="190" y="28"/>
                    <a:pt x="295" y="28"/>
                  </a:cubicBezTo>
                  <a:cubicBezTo>
                    <a:pt x="324" y="28"/>
                    <a:pt x="383" y="36"/>
                    <a:pt x="402" y="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4" name="Freeform 33">
              <a:extLst>
                <a:ext uri="{FF2B5EF4-FFF2-40B4-BE49-F238E27FC236}">
                  <a16:creationId xmlns:a16="http://schemas.microsoft.com/office/drawing/2014/main" id="{46AF8113-0135-5949-829A-8058C10239DF}"/>
                </a:ext>
              </a:extLst>
            </p:cNvPr>
            <p:cNvSpPr/>
            <p:nvPr/>
          </p:nvSpPr>
          <p:spPr>
            <a:xfrm>
              <a:off x="6650280" y="2280240"/>
              <a:ext cx="74880" cy="160920"/>
            </a:xfrm>
            <a:custGeom>
              <a:avLst/>
              <a:gdLst/>
              <a:ahLst/>
              <a:cxnLst>
                <a:cxn ang="3cd4">
                  <a:pos x="hc" y="t"/>
                </a:cxn>
                <a:cxn ang="cd2">
                  <a:pos x="l" y="vc"/>
                </a:cxn>
                <a:cxn ang="cd4">
                  <a:pos x="hc" y="b"/>
                </a:cxn>
                <a:cxn ang="0">
                  <a:pos x="r" y="vc"/>
                </a:cxn>
              </a:cxnLst>
              <a:rect l="l" t="t" r="r" b="b"/>
              <a:pathLst>
                <a:path w="209" h="448">
                  <a:moveTo>
                    <a:pt x="201" y="76"/>
                  </a:moveTo>
                  <a:cubicBezTo>
                    <a:pt x="209" y="62"/>
                    <a:pt x="209" y="53"/>
                    <a:pt x="209" y="48"/>
                  </a:cubicBezTo>
                  <a:cubicBezTo>
                    <a:pt x="209" y="20"/>
                    <a:pt x="185" y="0"/>
                    <a:pt x="161" y="0"/>
                  </a:cubicBezTo>
                  <a:cubicBezTo>
                    <a:pt x="129" y="0"/>
                    <a:pt x="118" y="28"/>
                    <a:pt x="115" y="42"/>
                  </a:cubicBezTo>
                  <a:lnTo>
                    <a:pt x="5" y="417"/>
                  </a:lnTo>
                  <a:cubicBezTo>
                    <a:pt x="3" y="417"/>
                    <a:pt x="0" y="428"/>
                    <a:pt x="0" y="428"/>
                  </a:cubicBezTo>
                  <a:cubicBezTo>
                    <a:pt x="0" y="440"/>
                    <a:pt x="27" y="448"/>
                    <a:pt x="32" y="448"/>
                  </a:cubicBezTo>
                  <a:cubicBezTo>
                    <a:pt x="37" y="448"/>
                    <a:pt x="40" y="448"/>
                    <a:pt x="46" y="4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5" name="Freeform 34">
              <a:extLst>
                <a:ext uri="{FF2B5EF4-FFF2-40B4-BE49-F238E27FC236}">
                  <a16:creationId xmlns:a16="http://schemas.microsoft.com/office/drawing/2014/main" id="{64B2F3EC-FFF3-034F-BFC4-FFAA515F9F0E}"/>
                </a:ext>
              </a:extLst>
            </p:cNvPr>
            <p:cNvSpPr/>
            <p:nvPr/>
          </p:nvSpPr>
          <p:spPr>
            <a:xfrm>
              <a:off x="6791040" y="2588760"/>
              <a:ext cx="49680" cy="132840"/>
            </a:xfrm>
            <a:custGeom>
              <a:avLst/>
              <a:gdLst/>
              <a:ahLst/>
              <a:cxnLst>
                <a:cxn ang="3cd4">
                  <a:pos x="hc" y="t"/>
                </a:cxn>
                <a:cxn ang="cd2">
                  <a:pos x="l" y="vc"/>
                </a:cxn>
                <a:cxn ang="cd4">
                  <a:pos x="hc" y="b"/>
                </a:cxn>
                <a:cxn ang="0">
                  <a:pos x="r" y="vc"/>
                </a:cxn>
              </a:cxnLst>
              <a:rect l="l" t="t" r="r" b="b"/>
              <a:pathLst>
                <a:path w="139" h="370">
                  <a:moveTo>
                    <a:pt x="139" y="129"/>
                  </a:moveTo>
                  <a:cubicBezTo>
                    <a:pt x="139" y="48"/>
                    <a:pt x="110" y="0"/>
                    <a:pt x="64" y="0"/>
                  </a:cubicBezTo>
                  <a:cubicBezTo>
                    <a:pt x="24" y="0"/>
                    <a:pt x="0" y="31"/>
                    <a:pt x="0" y="64"/>
                  </a:cubicBezTo>
                  <a:cubicBezTo>
                    <a:pt x="0" y="98"/>
                    <a:pt x="24" y="132"/>
                    <a:pt x="64" y="132"/>
                  </a:cubicBezTo>
                  <a:cubicBezTo>
                    <a:pt x="78" y="132"/>
                    <a:pt x="94" y="126"/>
                    <a:pt x="104" y="115"/>
                  </a:cubicBezTo>
                  <a:cubicBezTo>
                    <a:pt x="110" y="112"/>
                    <a:pt x="110" y="112"/>
                    <a:pt x="112" y="112"/>
                  </a:cubicBezTo>
                  <a:cubicBezTo>
                    <a:pt x="112" y="112"/>
                    <a:pt x="115" y="112"/>
                    <a:pt x="115" y="129"/>
                  </a:cubicBezTo>
                  <a:cubicBezTo>
                    <a:pt x="115" y="221"/>
                    <a:pt x="72" y="297"/>
                    <a:pt x="32" y="336"/>
                  </a:cubicBezTo>
                  <a:cubicBezTo>
                    <a:pt x="19" y="350"/>
                    <a:pt x="19" y="353"/>
                    <a:pt x="19" y="356"/>
                  </a:cubicBezTo>
                  <a:cubicBezTo>
                    <a:pt x="19" y="367"/>
                    <a:pt x="24" y="370"/>
                    <a:pt x="32" y="370"/>
                  </a:cubicBezTo>
                  <a:cubicBezTo>
                    <a:pt x="46" y="370"/>
                    <a:pt x="139" y="274"/>
                    <a:pt x="139"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6" name="Freeform 35">
              <a:extLst>
                <a:ext uri="{FF2B5EF4-FFF2-40B4-BE49-F238E27FC236}">
                  <a16:creationId xmlns:a16="http://schemas.microsoft.com/office/drawing/2014/main" id="{F3B4C728-93D5-3347-B6D0-ADED38426C67}"/>
                </a:ext>
              </a:extLst>
            </p:cNvPr>
            <p:cNvSpPr/>
            <p:nvPr/>
          </p:nvSpPr>
          <p:spPr>
            <a:xfrm>
              <a:off x="6959880" y="2440800"/>
              <a:ext cx="194400" cy="201240"/>
            </a:xfrm>
            <a:custGeom>
              <a:avLst/>
              <a:gdLst/>
              <a:ahLst/>
              <a:cxnLst>
                <a:cxn ang="3cd4">
                  <a:pos x="hc" y="t"/>
                </a:cxn>
                <a:cxn ang="cd2">
                  <a:pos x="l" y="vc"/>
                </a:cxn>
                <a:cxn ang="cd4">
                  <a:pos x="hc" y="b"/>
                </a:cxn>
                <a:cxn ang="0">
                  <a:pos x="r" y="vc"/>
                </a:cxn>
              </a:cxnLst>
              <a:rect l="l" t="t" r="r" b="b"/>
              <a:pathLst>
                <a:path w="541" h="560">
                  <a:moveTo>
                    <a:pt x="394" y="78"/>
                  </a:moveTo>
                  <a:cubicBezTo>
                    <a:pt x="372" y="34"/>
                    <a:pt x="337" y="0"/>
                    <a:pt x="284" y="0"/>
                  </a:cubicBezTo>
                  <a:cubicBezTo>
                    <a:pt x="147" y="0"/>
                    <a:pt x="0" y="182"/>
                    <a:pt x="0" y="361"/>
                  </a:cubicBezTo>
                  <a:cubicBezTo>
                    <a:pt x="0" y="479"/>
                    <a:pt x="64" y="560"/>
                    <a:pt x="158" y="560"/>
                  </a:cubicBezTo>
                  <a:cubicBezTo>
                    <a:pt x="182" y="560"/>
                    <a:pt x="241" y="554"/>
                    <a:pt x="311" y="468"/>
                  </a:cubicBezTo>
                  <a:cubicBezTo>
                    <a:pt x="321" y="518"/>
                    <a:pt x="361" y="560"/>
                    <a:pt x="418" y="560"/>
                  </a:cubicBezTo>
                  <a:cubicBezTo>
                    <a:pt x="461" y="560"/>
                    <a:pt x="487" y="532"/>
                    <a:pt x="506" y="493"/>
                  </a:cubicBezTo>
                  <a:cubicBezTo>
                    <a:pt x="525" y="448"/>
                    <a:pt x="541" y="372"/>
                    <a:pt x="541" y="370"/>
                  </a:cubicBezTo>
                  <a:cubicBezTo>
                    <a:pt x="541" y="358"/>
                    <a:pt x="530" y="358"/>
                    <a:pt x="528" y="358"/>
                  </a:cubicBezTo>
                  <a:cubicBezTo>
                    <a:pt x="517" y="358"/>
                    <a:pt x="514" y="361"/>
                    <a:pt x="511" y="381"/>
                  </a:cubicBezTo>
                  <a:cubicBezTo>
                    <a:pt x="490" y="459"/>
                    <a:pt x="469" y="532"/>
                    <a:pt x="420" y="532"/>
                  </a:cubicBezTo>
                  <a:cubicBezTo>
                    <a:pt x="388" y="532"/>
                    <a:pt x="386" y="501"/>
                    <a:pt x="386" y="476"/>
                  </a:cubicBezTo>
                  <a:cubicBezTo>
                    <a:pt x="386" y="448"/>
                    <a:pt x="388" y="440"/>
                    <a:pt x="402" y="384"/>
                  </a:cubicBezTo>
                  <a:cubicBezTo>
                    <a:pt x="415" y="333"/>
                    <a:pt x="415" y="319"/>
                    <a:pt x="426" y="274"/>
                  </a:cubicBezTo>
                  <a:lnTo>
                    <a:pt x="469" y="101"/>
                  </a:lnTo>
                  <a:cubicBezTo>
                    <a:pt x="477" y="64"/>
                    <a:pt x="477" y="64"/>
                    <a:pt x="477" y="59"/>
                  </a:cubicBezTo>
                  <a:cubicBezTo>
                    <a:pt x="477" y="36"/>
                    <a:pt x="463" y="25"/>
                    <a:pt x="444" y="25"/>
                  </a:cubicBezTo>
                  <a:cubicBezTo>
                    <a:pt x="415" y="25"/>
                    <a:pt x="396" y="53"/>
                    <a:pt x="394" y="78"/>
                  </a:cubicBezTo>
                  <a:close/>
                  <a:moveTo>
                    <a:pt x="316" y="400"/>
                  </a:moveTo>
                  <a:cubicBezTo>
                    <a:pt x="311" y="423"/>
                    <a:pt x="311" y="423"/>
                    <a:pt x="295" y="445"/>
                  </a:cubicBezTo>
                  <a:cubicBezTo>
                    <a:pt x="241" y="512"/>
                    <a:pt x="193" y="532"/>
                    <a:pt x="161" y="532"/>
                  </a:cubicBezTo>
                  <a:cubicBezTo>
                    <a:pt x="102" y="532"/>
                    <a:pt x="83" y="465"/>
                    <a:pt x="83" y="417"/>
                  </a:cubicBezTo>
                  <a:cubicBezTo>
                    <a:pt x="83" y="356"/>
                    <a:pt x="120" y="202"/>
                    <a:pt x="150" y="146"/>
                  </a:cubicBezTo>
                  <a:cubicBezTo>
                    <a:pt x="185" y="73"/>
                    <a:pt x="238" y="28"/>
                    <a:pt x="287" y="28"/>
                  </a:cubicBezTo>
                  <a:cubicBezTo>
                    <a:pt x="364" y="28"/>
                    <a:pt x="380" y="129"/>
                    <a:pt x="380" y="137"/>
                  </a:cubicBezTo>
                  <a:cubicBezTo>
                    <a:pt x="380" y="143"/>
                    <a:pt x="378" y="151"/>
                    <a:pt x="375" y="15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7" name="Freeform 36">
              <a:extLst>
                <a:ext uri="{FF2B5EF4-FFF2-40B4-BE49-F238E27FC236}">
                  <a16:creationId xmlns:a16="http://schemas.microsoft.com/office/drawing/2014/main" id="{84407B46-EEF8-BC44-8BEB-4A1E5EE6F851}"/>
                </a:ext>
              </a:extLst>
            </p:cNvPr>
            <p:cNvSpPr/>
            <p:nvPr/>
          </p:nvSpPr>
          <p:spPr>
            <a:xfrm>
              <a:off x="7179479" y="2280240"/>
              <a:ext cx="74880" cy="160920"/>
            </a:xfrm>
            <a:custGeom>
              <a:avLst/>
              <a:gdLst/>
              <a:ahLst/>
              <a:cxnLst>
                <a:cxn ang="3cd4">
                  <a:pos x="hc" y="t"/>
                </a:cxn>
                <a:cxn ang="cd2">
                  <a:pos x="l" y="vc"/>
                </a:cxn>
                <a:cxn ang="cd4">
                  <a:pos x="hc" y="b"/>
                </a:cxn>
                <a:cxn ang="0">
                  <a:pos x="r" y="vc"/>
                </a:cxn>
              </a:cxnLst>
              <a:rect l="l" t="t" r="r" b="b"/>
              <a:pathLst>
                <a:path w="209" h="448">
                  <a:moveTo>
                    <a:pt x="201" y="76"/>
                  </a:moveTo>
                  <a:cubicBezTo>
                    <a:pt x="209" y="62"/>
                    <a:pt x="209" y="53"/>
                    <a:pt x="209" y="48"/>
                  </a:cubicBezTo>
                  <a:cubicBezTo>
                    <a:pt x="209" y="20"/>
                    <a:pt x="185" y="0"/>
                    <a:pt x="161" y="0"/>
                  </a:cubicBezTo>
                  <a:cubicBezTo>
                    <a:pt x="129" y="0"/>
                    <a:pt x="118" y="28"/>
                    <a:pt x="115" y="42"/>
                  </a:cubicBezTo>
                  <a:lnTo>
                    <a:pt x="5" y="417"/>
                  </a:lnTo>
                  <a:cubicBezTo>
                    <a:pt x="3" y="417"/>
                    <a:pt x="0" y="428"/>
                    <a:pt x="0" y="428"/>
                  </a:cubicBezTo>
                  <a:cubicBezTo>
                    <a:pt x="0" y="440"/>
                    <a:pt x="27" y="448"/>
                    <a:pt x="32" y="448"/>
                  </a:cubicBezTo>
                  <a:cubicBezTo>
                    <a:pt x="37" y="448"/>
                    <a:pt x="40" y="448"/>
                    <a:pt x="46" y="4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8" name="Freeform 37">
              <a:extLst>
                <a:ext uri="{FF2B5EF4-FFF2-40B4-BE49-F238E27FC236}">
                  <a16:creationId xmlns:a16="http://schemas.microsoft.com/office/drawing/2014/main" id="{7A425CF0-D98D-EA46-883D-EEB79264F80D}"/>
                </a:ext>
              </a:extLst>
            </p:cNvPr>
            <p:cNvSpPr/>
            <p:nvPr/>
          </p:nvSpPr>
          <p:spPr>
            <a:xfrm>
              <a:off x="7308720" y="2304720"/>
              <a:ext cx="99000" cy="443159"/>
            </a:xfrm>
            <a:custGeom>
              <a:avLst/>
              <a:gdLst/>
              <a:ahLst/>
              <a:cxnLst>
                <a:cxn ang="3cd4">
                  <a:pos x="hc" y="t"/>
                </a:cxn>
                <a:cxn ang="cd2">
                  <a:pos x="l" y="vc"/>
                </a:cxn>
                <a:cxn ang="cd4">
                  <a:pos x="hc" y="b"/>
                </a:cxn>
                <a:cxn ang="0">
                  <a:pos x="r" y="vc"/>
                </a:cxn>
              </a:cxnLst>
              <a:rect l="l" t="t" r="r" b="b"/>
              <a:pathLst>
                <a:path w="276" h="1232">
                  <a:moveTo>
                    <a:pt x="276" y="616"/>
                  </a:moveTo>
                  <a:cubicBezTo>
                    <a:pt x="276" y="521"/>
                    <a:pt x="262" y="372"/>
                    <a:pt x="198" y="232"/>
                  </a:cubicBezTo>
                  <a:cubicBezTo>
                    <a:pt x="126" y="81"/>
                    <a:pt x="24" y="0"/>
                    <a:pt x="11" y="0"/>
                  </a:cubicBezTo>
                  <a:cubicBezTo>
                    <a:pt x="5" y="0"/>
                    <a:pt x="0" y="6"/>
                    <a:pt x="0" y="11"/>
                  </a:cubicBezTo>
                  <a:cubicBezTo>
                    <a:pt x="0" y="17"/>
                    <a:pt x="0" y="20"/>
                    <a:pt x="21" y="42"/>
                  </a:cubicBezTo>
                  <a:cubicBezTo>
                    <a:pt x="139" y="162"/>
                    <a:pt x="206" y="358"/>
                    <a:pt x="206" y="616"/>
                  </a:cubicBezTo>
                  <a:cubicBezTo>
                    <a:pt x="206" y="826"/>
                    <a:pt x="163" y="1044"/>
                    <a:pt x="16" y="1198"/>
                  </a:cubicBezTo>
                  <a:cubicBezTo>
                    <a:pt x="0" y="1215"/>
                    <a:pt x="0" y="1218"/>
                    <a:pt x="0" y="1221"/>
                  </a:cubicBezTo>
                  <a:cubicBezTo>
                    <a:pt x="0" y="1229"/>
                    <a:pt x="5" y="1232"/>
                    <a:pt x="11" y="1232"/>
                  </a:cubicBezTo>
                  <a:cubicBezTo>
                    <a:pt x="24" y="1232"/>
                    <a:pt x="131" y="1148"/>
                    <a:pt x="201" y="991"/>
                  </a:cubicBezTo>
                  <a:cubicBezTo>
                    <a:pt x="262" y="857"/>
                    <a:pt x="276" y="720"/>
                    <a:pt x="276" y="6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9" name="Freeform 38">
              <a:extLst>
                <a:ext uri="{FF2B5EF4-FFF2-40B4-BE49-F238E27FC236}">
                  <a16:creationId xmlns:a16="http://schemas.microsoft.com/office/drawing/2014/main" id="{407D4F86-FD16-1F4A-8605-6B5B2025173F}"/>
                </a:ext>
              </a:extLst>
            </p:cNvPr>
            <p:cNvSpPr/>
            <p:nvPr/>
          </p:nvSpPr>
          <p:spPr>
            <a:xfrm>
              <a:off x="7577640" y="2516040"/>
              <a:ext cx="258840" cy="18720"/>
            </a:xfrm>
            <a:custGeom>
              <a:avLst/>
              <a:gdLst/>
              <a:ahLst/>
              <a:cxnLst>
                <a:cxn ang="3cd4">
                  <a:pos x="hc" y="t"/>
                </a:cxn>
                <a:cxn ang="cd2">
                  <a:pos x="l" y="vc"/>
                </a:cxn>
                <a:cxn ang="cd4">
                  <a:pos x="hc" y="b"/>
                </a:cxn>
                <a:cxn ang="0">
                  <a:pos x="r" y="vc"/>
                </a:cxn>
              </a:cxnLst>
              <a:rect l="l" t="t" r="r" b="b"/>
              <a:pathLst>
                <a:path w="720" h="53">
                  <a:moveTo>
                    <a:pt x="680" y="53"/>
                  </a:moveTo>
                  <a:cubicBezTo>
                    <a:pt x="699" y="53"/>
                    <a:pt x="720" y="53"/>
                    <a:pt x="720" y="25"/>
                  </a:cubicBezTo>
                  <a:cubicBezTo>
                    <a:pt x="720" y="0"/>
                    <a:pt x="699" y="0"/>
                    <a:pt x="680" y="0"/>
                  </a:cubicBezTo>
                  <a:lnTo>
                    <a:pt x="40" y="0"/>
                  </a:lnTo>
                  <a:cubicBezTo>
                    <a:pt x="21" y="0"/>
                    <a:pt x="0" y="0"/>
                    <a:pt x="0" y="25"/>
                  </a:cubicBezTo>
                  <a:cubicBezTo>
                    <a:pt x="0" y="53"/>
                    <a:pt x="21" y="53"/>
                    <a:pt x="40" y="5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0" name="Freeform 39">
              <a:extLst>
                <a:ext uri="{FF2B5EF4-FFF2-40B4-BE49-F238E27FC236}">
                  <a16:creationId xmlns:a16="http://schemas.microsoft.com/office/drawing/2014/main" id="{7297B23F-6F13-B141-8F62-BAF407B7F7E4}"/>
                </a:ext>
              </a:extLst>
            </p:cNvPr>
            <p:cNvSpPr/>
            <p:nvPr/>
          </p:nvSpPr>
          <p:spPr>
            <a:xfrm>
              <a:off x="7985519" y="2323800"/>
              <a:ext cx="293760" cy="398880"/>
            </a:xfrm>
            <a:custGeom>
              <a:avLst/>
              <a:gdLst/>
              <a:ahLst/>
              <a:cxnLst>
                <a:cxn ang="3cd4">
                  <a:pos x="hc" y="t"/>
                </a:cxn>
                <a:cxn ang="cd2">
                  <a:pos x="l" y="vc"/>
                </a:cxn>
                <a:cxn ang="cd4">
                  <a:pos x="hc" y="b"/>
                </a:cxn>
                <a:cxn ang="0">
                  <a:pos x="r" y="vc"/>
                </a:cxn>
              </a:cxnLst>
              <a:rect l="l" t="t" r="r" b="b"/>
              <a:pathLst>
                <a:path w="817" h="1109">
                  <a:moveTo>
                    <a:pt x="458" y="862"/>
                  </a:moveTo>
                  <a:cubicBezTo>
                    <a:pt x="643" y="790"/>
                    <a:pt x="817" y="568"/>
                    <a:pt x="817" y="330"/>
                  </a:cubicBezTo>
                  <a:cubicBezTo>
                    <a:pt x="817" y="134"/>
                    <a:pt x="691" y="0"/>
                    <a:pt x="514" y="0"/>
                  </a:cubicBezTo>
                  <a:cubicBezTo>
                    <a:pt x="260" y="0"/>
                    <a:pt x="0" y="280"/>
                    <a:pt x="0" y="568"/>
                  </a:cubicBezTo>
                  <a:cubicBezTo>
                    <a:pt x="0" y="773"/>
                    <a:pt x="131" y="896"/>
                    <a:pt x="303" y="896"/>
                  </a:cubicBezTo>
                  <a:cubicBezTo>
                    <a:pt x="332" y="896"/>
                    <a:pt x="372" y="890"/>
                    <a:pt x="418" y="879"/>
                  </a:cubicBezTo>
                  <a:cubicBezTo>
                    <a:pt x="412" y="955"/>
                    <a:pt x="412" y="958"/>
                    <a:pt x="412" y="974"/>
                  </a:cubicBezTo>
                  <a:cubicBezTo>
                    <a:pt x="412" y="1014"/>
                    <a:pt x="412" y="1109"/>
                    <a:pt x="511" y="1109"/>
                  </a:cubicBezTo>
                  <a:cubicBezTo>
                    <a:pt x="651" y="1109"/>
                    <a:pt x="707" y="882"/>
                    <a:pt x="707" y="871"/>
                  </a:cubicBezTo>
                  <a:cubicBezTo>
                    <a:pt x="707" y="860"/>
                    <a:pt x="699" y="857"/>
                    <a:pt x="696" y="857"/>
                  </a:cubicBezTo>
                  <a:cubicBezTo>
                    <a:pt x="685" y="857"/>
                    <a:pt x="683" y="862"/>
                    <a:pt x="680" y="871"/>
                  </a:cubicBezTo>
                  <a:cubicBezTo>
                    <a:pt x="653" y="958"/>
                    <a:pt x="584" y="988"/>
                    <a:pt x="544" y="988"/>
                  </a:cubicBezTo>
                  <a:cubicBezTo>
                    <a:pt x="487" y="988"/>
                    <a:pt x="471" y="955"/>
                    <a:pt x="458" y="862"/>
                  </a:cubicBezTo>
                  <a:close/>
                  <a:moveTo>
                    <a:pt x="236" y="851"/>
                  </a:moveTo>
                  <a:cubicBezTo>
                    <a:pt x="145" y="815"/>
                    <a:pt x="104" y="717"/>
                    <a:pt x="104" y="608"/>
                  </a:cubicBezTo>
                  <a:cubicBezTo>
                    <a:pt x="104" y="521"/>
                    <a:pt x="134" y="347"/>
                    <a:pt x="225" y="213"/>
                  </a:cubicBezTo>
                  <a:cubicBezTo>
                    <a:pt x="311" y="87"/>
                    <a:pt x="420" y="31"/>
                    <a:pt x="509" y="31"/>
                  </a:cubicBezTo>
                  <a:cubicBezTo>
                    <a:pt x="627" y="31"/>
                    <a:pt x="712" y="126"/>
                    <a:pt x="712" y="291"/>
                  </a:cubicBezTo>
                  <a:cubicBezTo>
                    <a:pt x="712" y="414"/>
                    <a:pt x="651" y="703"/>
                    <a:pt x="453" y="820"/>
                  </a:cubicBezTo>
                  <a:cubicBezTo>
                    <a:pt x="447" y="776"/>
                    <a:pt x="436" y="686"/>
                    <a:pt x="348" y="686"/>
                  </a:cubicBezTo>
                  <a:cubicBezTo>
                    <a:pt x="287" y="686"/>
                    <a:pt x="230" y="748"/>
                    <a:pt x="230" y="812"/>
                  </a:cubicBezTo>
                  <a:cubicBezTo>
                    <a:pt x="230" y="837"/>
                    <a:pt x="236" y="851"/>
                    <a:pt x="236" y="851"/>
                  </a:cubicBezTo>
                  <a:close/>
                  <a:moveTo>
                    <a:pt x="308" y="865"/>
                  </a:moveTo>
                  <a:cubicBezTo>
                    <a:pt x="292" y="865"/>
                    <a:pt x="254" y="865"/>
                    <a:pt x="254" y="812"/>
                  </a:cubicBezTo>
                  <a:cubicBezTo>
                    <a:pt x="254" y="764"/>
                    <a:pt x="300" y="714"/>
                    <a:pt x="348" y="714"/>
                  </a:cubicBezTo>
                  <a:cubicBezTo>
                    <a:pt x="399" y="714"/>
                    <a:pt x="420" y="745"/>
                    <a:pt x="420" y="818"/>
                  </a:cubicBezTo>
                  <a:cubicBezTo>
                    <a:pt x="420" y="837"/>
                    <a:pt x="420" y="837"/>
                    <a:pt x="410" y="843"/>
                  </a:cubicBezTo>
                  <a:cubicBezTo>
                    <a:pt x="378" y="857"/>
                    <a:pt x="343" y="865"/>
                    <a:pt x="308" y="86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1" name="Freeform 40">
              <a:extLst>
                <a:ext uri="{FF2B5EF4-FFF2-40B4-BE49-F238E27FC236}">
                  <a16:creationId xmlns:a16="http://schemas.microsoft.com/office/drawing/2014/main" id="{A014136C-5D36-ED41-A2FF-E5000761988F}"/>
                </a:ext>
              </a:extLst>
            </p:cNvPr>
            <p:cNvSpPr/>
            <p:nvPr/>
          </p:nvSpPr>
          <p:spPr>
            <a:xfrm>
              <a:off x="8312400" y="2565719"/>
              <a:ext cx="217440" cy="140760"/>
            </a:xfrm>
            <a:custGeom>
              <a:avLst/>
              <a:gdLst/>
              <a:ahLst/>
              <a:cxnLst>
                <a:cxn ang="3cd4">
                  <a:pos x="hc" y="t"/>
                </a:cxn>
                <a:cxn ang="cd2">
                  <a:pos x="l" y="vc"/>
                </a:cxn>
                <a:cxn ang="cd4">
                  <a:pos x="hc" y="b"/>
                </a:cxn>
                <a:cxn ang="0">
                  <a:pos x="r" y="vc"/>
                </a:cxn>
              </a:cxnLst>
              <a:rect l="l" t="t" r="r" b="b"/>
              <a:pathLst>
                <a:path w="605" h="392">
                  <a:moveTo>
                    <a:pt x="396" y="106"/>
                  </a:moveTo>
                  <a:cubicBezTo>
                    <a:pt x="402" y="84"/>
                    <a:pt x="412" y="42"/>
                    <a:pt x="412" y="36"/>
                  </a:cubicBezTo>
                  <a:cubicBezTo>
                    <a:pt x="412" y="20"/>
                    <a:pt x="399" y="8"/>
                    <a:pt x="386" y="8"/>
                  </a:cubicBezTo>
                  <a:cubicBezTo>
                    <a:pt x="370" y="8"/>
                    <a:pt x="353" y="20"/>
                    <a:pt x="348" y="34"/>
                  </a:cubicBezTo>
                  <a:cubicBezTo>
                    <a:pt x="345" y="42"/>
                    <a:pt x="337" y="78"/>
                    <a:pt x="332" y="101"/>
                  </a:cubicBezTo>
                  <a:cubicBezTo>
                    <a:pt x="321" y="148"/>
                    <a:pt x="321" y="151"/>
                    <a:pt x="308" y="199"/>
                  </a:cubicBezTo>
                  <a:cubicBezTo>
                    <a:pt x="297" y="246"/>
                    <a:pt x="297" y="255"/>
                    <a:pt x="295" y="280"/>
                  </a:cubicBezTo>
                  <a:cubicBezTo>
                    <a:pt x="300" y="297"/>
                    <a:pt x="292" y="314"/>
                    <a:pt x="273" y="339"/>
                  </a:cubicBezTo>
                  <a:cubicBezTo>
                    <a:pt x="262" y="353"/>
                    <a:pt x="244" y="367"/>
                    <a:pt x="217" y="367"/>
                  </a:cubicBezTo>
                  <a:cubicBezTo>
                    <a:pt x="185" y="367"/>
                    <a:pt x="142" y="356"/>
                    <a:pt x="142" y="288"/>
                  </a:cubicBezTo>
                  <a:cubicBezTo>
                    <a:pt x="142" y="244"/>
                    <a:pt x="166" y="179"/>
                    <a:pt x="182" y="134"/>
                  </a:cubicBezTo>
                  <a:cubicBezTo>
                    <a:pt x="195" y="98"/>
                    <a:pt x="198" y="90"/>
                    <a:pt x="198" y="76"/>
                  </a:cubicBezTo>
                  <a:cubicBezTo>
                    <a:pt x="198" y="34"/>
                    <a:pt x="166" y="0"/>
                    <a:pt x="120" y="0"/>
                  </a:cubicBezTo>
                  <a:cubicBezTo>
                    <a:pt x="37" y="0"/>
                    <a:pt x="0" y="118"/>
                    <a:pt x="0" y="134"/>
                  </a:cubicBezTo>
                  <a:cubicBezTo>
                    <a:pt x="0" y="146"/>
                    <a:pt x="11" y="146"/>
                    <a:pt x="13" y="146"/>
                  </a:cubicBezTo>
                  <a:cubicBezTo>
                    <a:pt x="27" y="146"/>
                    <a:pt x="27" y="140"/>
                    <a:pt x="29" y="132"/>
                  </a:cubicBezTo>
                  <a:cubicBezTo>
                    <a:pt x="51" y="59"/>
                    <a:pt x="86" y="25"/>
                    <a:pt x="118" y="25"/>
                  </a:cubicBezTo>
                  <a:cubicBezTo>
                    <a:pt x="131" y="25"/>
                    <a:pt x="139" y="34"/>
                    <a:pt x="139" y="56"/>
                  </a:cubicBezTo>
                  <a:cubicBezTo>
                    <a:pt x="139" y="76"/>
                    <a:pt x="131" y="95"/>
                    <a:pt x="129" y="106"/>
                  </a:cubicBezTo>
                  <a:cubicBezTo>
                    <a:pt x="80" y="232"/>
                    <a:pt x="80" y="249"/>
                    <a:pt x="80" y="277"/>
                  </a:cubicBezTo>
                  <a:cubicBezTo>
                    <a:pt x="80" y="378"/>
                    <a:pt x="169" y="392"/>
                    <a:pt x="214" y="392"/>
                  </a:cubicBezTo>
                  <a:cubicBezTo>
                    <a:pt x="230" y="392"/>
                    <a:pt x="270" y="392"/>
                    <a:pt x="308" y="333"/>
                  </a:cubicBezTo>
                  <a:cubicBezTo>
                    <a:pt x="327" y="372"/>
                    <a:pt x="372" y="392"/>
                    <a:pt x="423" y="392"/>
                  </a:cubicBezTo>
                  <a:cubicBezTo>
                    <a:pt x="495" y="392"/>
                    <a:pt x="533" y="325"/>
                    <a:pt x="549" y="288"/>
                  </a:cubicBezTo>
                  <a:cubicBezTo>
                    <a:pt x="584" y="216"/>
                    <a:pt x="605" y="109"/>
                    <a:pt x="605" y="67"/>
                  </a:cubicBezTo>
                  <a:cubicBezTo>
                    <a:pt x="605" y="3"/>
                    <a:pt x="570" y="0"/>
                    <a:pt x="565" y="0"/>
                  </a:cubicBezTo>
                  <a:cubicBezTo>
                    <a:pt x="544" y="0"/>
                    <a:pt x="519" y="22"/>
                    <a:pt x="519" y="45"/>
                  </a:cubicBezTo>
                  <a:cubicBezTo>
                    <a:pt x="519" y="62"/>
                    <a:pt x="528" y="67"/>
                    <a:pt x="536" y="73"/>
                  </a:cubicBezTo>
                  <a:cubicBezTo>
                    <a:pt x="554" y="90"/>
                    <a:pt x="565" y="115"/>
                    <a:pt x="565" y="143"/>
                  </a:cubicBezTo>
                  <a:cubicBezTo>
                    <a:pt x="565" y="154"/>
                    <a:pt x="530" y="367"/>
                    <a:pt x="426" y="367"/>
                  </a:cubicBezTo>
                  <a:cubicBezTo>
                    <a:pt x="359" y="367"/>
                    <a:pt x="359" y="305"/>
                    <a:pt x="359" y="291"/>
                  </a:cubicBezTo>
                  <a:cubicBezTo>
                    <a:pt x="359" y="266"/>
                    <a:pt x="361" y="252"/>
                    <a:pt x="372" y="20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2" name="Freeform 41">
              <a:extLst>
                <a:ext uri="{FF2B5EF4-FFF2-40B4-BE49-F238E27FC236}">
                  <a16:creationId xmlns:a16="http://schemas.microsoft.com/office/drawing/2014/main" id="{C0909C09-F5C8-2047-BC0C-1567F37B71F4}"/>
                </a:ext>
              </a:extLst>
            </p:cNvPr>
            <p:cNvSpPr/>
            <p:nvPr/>
          </p:nvSpPr>
          <p:spPr>
            <a:xfrm>
              <a:off x="8614800" y="2304720"/>
              <a:ext cx="99000" cy="443159"/>
            </a:xfrm>
            <a:custGeom>
              <a:avLst/>
              <a:gdLst/>
              <a:ahLst/>
              <a:cxnLst>
                <a:cxn ang="3cd4">
                  <a:pos x="hc" y="t"/>
                </a:cxn>
                <a:cxn ang="cd2">
                  <a:pos x="l" y="vc"/>
                </a:cxn>
                <a:cxn ang="cd4">
                  <a:pos x="hc" y="b"/>
                </a:cxn>
                <a:cxn ang="0">
                  <a:pos x="r" y="vc"/>
                </a:cxn>
              </a:cxnLst>
              <a:rect l="l" t="t" r="r" b="b"/>
              <a:pathLst>
                <a:path w="276" h="1232">
                  <a:moveTo>
                    <a:pt x="276" y="1221"/>
                  </a:moveTo>
                  <a:cubicBezTo>
                    <a:pt x="276" y="1218"/>
                    <a:pt x="276" y="1215"/>
                    <a:pt x="254" y="1193"/>
                  </a:cubicBezTo>
                  <a:cubicBezTo>
                    <a:pt x="107" y="1039"/>
                    <a:pt x="70" y="806"/>
                    <a:pt x="70" y="616"/>
                  </a:cubicBezTo>
                  <a:cubicBezTo>
                    <a:pt x="70" y="403"/>
                    <a:pt x="115" y="188"/>
                    <a:pt x="260" y="34"/>
                  </a:cubicBezTo>
                  <a:cubicBezTo>
                    <a:pt x="276" y="20"/>
                    <a:pt x="276" y="17"/>
                    <a:pt x="276" y="11"/>
                  </a:cubicBezTo>
                  <a:cubicBezTo>
                    <a:pt x="276" y="3"/>
                    <a:pt x="270" y="0"/>
                    <a:pt x="262" y="0"/>
                  </a:cubicBezTo>
                  <a:cubicBezTo>
                    <a:pt x="252" y="0"/>
                    <a:pt x="145" y="84"/>
                    <a:pt x="75" y="241"/>
                  </a:cubicBezTo>
                  <a:cubicBezTo>
                    <a:pt x="13" y="375"/>
                    <a:pt x="0" y="512"/>
                    <a:pt x="0" y="616"/>
                  </a:cubicBezTo>
                  <a:cubicBezTo>
                    <a:pt x="0" y="714"/>
                    <a:pt x="13" y="862"/>
                    <a:pt x="78" y="1002"/>
                  </a:cubicBezTo>
                  <a:cubicBezTo>
                    <a:pt x="150" y="1154"/>
                    <a:pt x="252" y="1232"/>
                    <a:pt x="262" y="1232"/>
                  </a:cubicBezTo>
                  <a:cubicBezTo>
                    <a:pt x="270" y="1232"/>
                    <a:pt x="276" y="1229"/>
                    <a:pt x="276" y="12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3" name="Freeform 42">
              <a:extLst>
                <a:ext uri="{FF2B5EF4-FFF2-40B4-BE49-F238E27FC236}">
                  <a16:creationId xmlns:a16="http://schemas.microsoft.com/office/drawing/2014/main" id="{EBFBDCE4-89E2-774F-AC1A-C228003D034B}"/>
                </a:ext>
              </a:extLst>
            </p:cNvPr>
            <p:cNvSpPr/>
            <p:nvPr/>
          </p:nvSpPr>
          <p:spPr>
            <a:xfrm>
              <a:off x="8758440" y="2440800"/>
              <a:ext cx="156600" cy="201240"/>
            </a:xfrm>
            <a:custGeom>
              <a:avLst/>
              <a:gdLst/>
              <a:ahLst/>
              <a:cxnLst>
                <a:cxn ang="3cd4">
                  <a:pos x="hc" y="t"/>
                </a:cxn>
                <a:cxn ang="cd2">
                  <a:pos x="l" y="vc"/>
                </a:cxn>
                <a:cxn ang="cd4">
                  <a:pos x="hc" y="b"/>
                </a:cxn>
                <a:cxn ang="0">
                  <a:pos x="r" y="vc"/>
                </a:cxn>
              </a:cxnLst>
              <a:rect l="l" t="t" r="r" b="b"/>
              <a:pathLst>
                <a:path w="436" h="560">
                  <a:moveTo>
                    <a:pt x="402" y="84"/>
                  </a:moveTo>
                  <a:cubicBezTo>
                    <a:pt x="370" y="84"/>
                    <a:pt x="345" y="112"/>
                    <a:pt x="345" y="140"/>
                  </a:cubicBezTo>
                  <a:cubicBezTo>
                    <a:pt x="345" y="157"/>
                    <a:pt x="356" y="176"/>
                    <a:pt x="380" y="176"/>
                  </a:cubicBezTo>
                  <a:cubicBezTo>
                    <a:pt x="407" y="176"/>
                    <a:pt x="436" y="154"/>
                    <a:pt x="436" y="106"/>
                  </a:cubicBezTo>
                  <a:cubicBezTo>
                    <a:pt x="436" y="50"/>
                    <a:pt x="386" y="0"/>
                    <a:pt x="295" y="0"/>
                  </a:cubicBezTo>
                  <a:cubicBezTo>
                    <a:pt x="139" y="0"/>
                    <a:pt x="94" y="126"/>
                    <a:pt x="94" y="179"/>
                  </a:cubicBezTo>
                  <a:cubicBezTo>
                    <a:pt x="94" y="277"/>
                    <a:pt x="182" y="297"/>
                    <a:pt x="217" y="302"/>
                  </a:cubicBezTo>
                  <a:cubicBezTo>
                    <a:pt x="278" y="316"/>
                    <a:pt x="340" y="328"/>
                    <a:pt x="340" y="398"/>
                  </a:cubicBezTo>
                  <a:cubicBezTo>
                    <a:pt x="340" y="428"/>
                    <a:pt x="313" y="532"/>
                    <a:pt x="171" y="532"/>
                  </a:cubicBezTo>
                  <a:cubicBezTo>
                    <a:pt x="155" y="532"/>
                    <a:pt x="62" y="532"/>
                    <a:pt x="35" y="468"/>
                  </a:cubicBezTo>
                  <a:cubicBezTo>
                    <a:pt x="80" y="473"/>
                    <a:pt x="110" y="437"/>
                    <a:pt x="110" y="400"/>
                  </a:cubicBezTo>
                  <a:cubicBezTo>
                    <a:pt x="110" y="372"/>
                    <a:pt x="91" y="358"/>
                    <a:pt x="67" y="358"/>
                  </a:cubicBezTo>
                  <a:cubicBezTo>
                    <a:pt x="35" y="358"/>
                    <a:pt x="0" y="384"/>
                    <a:pt x="0" y="440"/>
                  </a:cubicBezTo>
                  <a:cubicBezTo>
                    <a:pt x="0" y="510"/>
                    <a:pt x="67" y="560"/>
                    <a:pt x="169" y="560"/>
                  </a:cubicBezTo>
                  <a:cubicBezTo>
                    <a:pt x="361" y="560"/>
                    <a:pt x="407" y="412"/>
                    <a:pt x="407" y="356"/>
                  </a:cubicBezTo>
                  <a:cubicBezTo>
                    <a:pt x="407" y="311"/>
                    <a:pt x="386" y="280"/>
                    <a:pt x="370" y="263"/>
                  </a:cubicBezTo>
                  <a:cubicBezTo>
                    <a:pt x="337" y="230"/>
                    <a:pt x="305" y="224"/>
                    <a:pt x="252" y="213"/>
                  </a:cubicBezTo>
                  <a:cubicBezTo>
                    <a:pt x="209" y="202"/>
                    <a:pt x="163" y="193"/>
                    <a:pt x="163" y="137"/>
                  </a:cubicBezTo>
                  <a:cubicBezTo>
                    <a:pt x="163" y="104"/>
                    <a:pt x="190" y="28"/>
                    <a:pt x="295" y="28"/>
                  </a:cubicBezTo>
                  <a:cubicBezTo>
                    <a:pt x="324" y="28"/>
                    <a:pt x="383" y="36"/>
                    <a:pt x="402" y="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4" name="Freeform 43">
              <a:extLst>
                <a:ext uri="{FF2B5EF4-FFF2-40B4-BE49-F238E27FC236}">
                  <a16:creationId xmlns:a16="http://schemas.microsoft.com/office/drawing/2014/main" id="{4E5BECE2-2973-9B48-8DD3-1500856763AA}"/>
                </a:ext>
              </a:extLst>
            </p:cNvPr>
            <p:cNvSpPr/>
            <p:nvPr/>
          </p:nvSpPr>
          <p:spPr>
            <a:xfrm>
              <a:off x="8970840" y="2588760"/>
              <a:ext cx="49680" cy="132840"/>
            </a:xfrm>
            <a:custGeom>
              <a:avLst/>
              <a:gdLst/>
              <a:ahLst/>
              <a:cxnLst>
                <a:cxn ang="3cd4">
                  <a:pos x="hc" y="t"/>
                </a:cxn>
                <a:cxn ang="cd2">
                  <a:pos x="l" y="vc"/>
                </a:cxn>
                <a:cxn ang="cd4">
                  <a:pos x="hc" y="b"/>
                </a:cxn>
                <a:cxn ang="0">
                  <a:pos x="r" y="vc"/>
                </a:cxn>
              </a:cxnLst>
              <a:rect l="l" t="t" r="r" b="b"/>
              <a:pathLst>
                <a:path w="139" h="370">
                  <a:moveTo>
                    <a:pt x="139" y="129"/>
                  </a:moveTo>
                  <a:cubicBezTo>
                    <a:pt x="139" y="48"/>
                    <a:pt x="110" y="0"/>
                    <a:pt x="64" y="0"/>
                  </a:cubicBezTo>
                  <a:cubicBezTo>
                    <a:pt x="24" y="0"/>
                    <a:pt x="0" y="31"/>
                    <a:pt x="0" y="64"/>
                  </a:cubicBezTo>
                  <a:cubicBezTo>
                    <a:pt x="0" y="98"/>
                    <a:pt x="24" y="132"/>
                    <a:pt x="64" y="132"/>
                  </a:cubicBezTo>
                  <a:cubicBezTo>
                    <a:pt x="78" y="132"/>
                    <a:pt x="94" y="126"/>
                    <a:pt x="104" y="115"/>
                  </a:cubicBezTo>
                  <a:cubicBezTo>
                    <a:pt x="110" y="112"/>
                    <a:pt x="110" y="112"/>
                    <a:pt x="112" y="112"/>
                  </a:cubicBezTo>
                  <a:cubicBezTo>
                    <a:pt x="112" y="112"/>
                    <a:pt x="115" y="112"/>
                    <a:pt x="115" y="129"/>
                  </a:cubicBezTo>
                  <a:cubicBezTo>
                    <a:pt x="115" y="221"/>
                    <a:pt x="72" y="297"/>
                    <a:pt x="32" y="336"/>
                  </a:cubicBezTo>
                  <a:cubicBezTo>
                    <a:pt x="19" y="350"/>
                    <a:pt x="19" y="353"/>
                    <a:pt x="19" y="356"/>
                  </a:cubicBezTo>
                  <a:cubicBezTo>
                    <a:pt x="19" y="367"/>
                    <a:pt x="24" y="370"/>
                    <a:pt x="32" y="370"/>
                  </a:cubicBezTo>
                  <a:cubicBezTo>
                    <a:pt x="46" y="370"/>
                    <a:pt x="139" y="274"/>
                    <a:pt x="139"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5" name="Freeform 44">
              <a:extLst>
                <a:ext uri="{FF2B5EF4-FFF2-40B4-BE49-F238E27FC236}">
                  <a16:creationId xmlns:a16="http://schemas.microsoft.com/office/drawing/2014/main" id="{334F3DCE-BA94-D74B-8099-BC2949F3DB37}"/>
                </a:ext>
              </a:extLst>
            </p:cNvPr>
            <p:cNvSpPr/>
            <p:nvPr/>
          </p:nvSpPr>
          <p:spPr>
            <a:xfrm>
              <a:off x="9139320" y="2440800"/>
              <a:ext cx="194400" cy="201240"/>
            </a:xfrm>
            <a:custGeom>
              <a:avLst/>
              <a:gdLst/>
              <a:ahLst/>
              <a:cxnLst>
                <a:cxn ang="3cd4">
                  <a:pos x="hc" y="t"/>
                </a:cxn>
                <a:cxn ang="cd2">
                  <a:pos x="l" y="vc"/>
                </a:cxn>
                <a:cxn ang="cd4">
                  <a:pos x="hc" y="b"/>
                </a:cxn>
                <a:cxn ang="0">
                  <a:pos x="r" y="vc"/>
                </a:cxn>
              </a:cxnLst>
              <a:rect l="l" t="t" r="r" b="b"/>
              <a:pathLst>
                <a:path w="541" h="560">
                  <a:moveTo>
                    <a:pt x="394" y="78"/>
                  </a:moveTo>
                  <a:cubicBezTo>
                    <a:pt x="372" y="34"/>
                    <a:pt x="337" y="0"/>
                    <a:pt x="284" y="0"/>
                  </a:cubicBezTo>
                  <a:cubicBezTo>
                    <a:pt x="147" y="0"/>
                    <a:pt x="0" y="182"/>
                    <a:pt x="0" y="361"/>
                  </a:cubicBezTo>
                  <a:cubicBezTo>
                    <a:pt x="0" y="479"/>
                    <a:pt x="64" y="560"/>
                    <a:pt x="158" y="560"/>
                  </a:cubicBezTo>
                  <a:cubicBezTo>
                    <a:pt x="182" y="560"/>
                    <a:pt x="241" y="554"/>
                    <a:pt x="311" y="468"/>
                  </a:cubicBezTo>
                  <a:cubicBezTo>
                    <a:pt x="321" y="518"/>
                    <a:pt x="361" y="560"/>
                    <a:pt x="418" y="560"/>
                  </a:cubicBezTo>
                  <a:cubicBezTo>
                    <a:pt x="461" y="560"/>
                    <a:pt x="487" y="532"/>
                    <a:pt x="506" y="493"/>
                  </a:cubicBezTo>
                  <a:cubicBezTo>
                    <a:pt x="525" y="448"/>
                    <a:pt x="541" y="372"/>
                    <a:pt x="541" y="370"/>
                  </a:cubicBezTo>
                  <a:cubicBezTo>
                    <a:pt x="541" y="358"/>
                    <a:pt x="530" y="358"/>
                    <a:pt x="528" y="358"/>
                  </a:cubicBezTo>
                  <a:cubicBezTo>
                    <a:pt x="517" y="358"/>
                    <a:pt x="514" y="361"/>
                    <a:pt x="511" y="381"/>
                  </a:cubicBezTo>
                  <a:cubicBezTo>
                    <a:pt x="490" y="459"/>
                    <a:pt x="469" y="532"/>
                    <a:pt x="420" y="532"/>
                  </a:cubicBezTo>
                  <a:cubicBezTo>
                    <a:pt x="388" y="532"/>
                    <a:pt x="386" y="501"/>
                    <a:pt x="386" y="476"/>
                  </a:cubicBezTo>
                  <a:cubicBezTo>
                    <a:pt x="386" y="448"/>
                    <a:pt x="388" y="440"/>
                    <a:pt x="402" y="384"/>
                  </a:cubicBezTo>
                  <a:cubicBezTo>
                    <a:pt x="415" y="333"/>
                    <a:pt x="415" y="319"/>
                    <a:pt x="426" y="274"/>
                  </a:cubicBezTo>
                  <a:lnTo>
                    <a:pt x="469" y="101"/>
                  </a:lnTo>
                  <a:cubicBezTo>
                    <a:pt x="477" y="64"/>
                    <a:pt x="477" y="64"/>
                    <a:pt x="477" y="59"/>
                  </a:cubicBezTo>
                  <a:cubicBezTo>
                    <a:pt x="477" y="36"/>
                    <a:pt x="463" y="25"/>
                    <a:pt x="444" y="25"/>
                  </a:cubicBezTo>
                  <a:cubicBezTo>
                    <a:pt x="415" y="25"/>
                    <a:pt x="396" y="53"/>
                    <a:pt x="394" y="78"/>
                  </a:cubicBezTo>
                  <a:close/>
                  <a:moveTo>
                    <a:pt x="316" y="400"/>
                  </a:moveTo>
                  <a:cubicBezTo>
                    <a:pt x="311" y="423"/>
                    <a:pt x="311" y="423"/>
                    <a:pt x="295" y="445"/>
                  </a:cubicBezTo>
                  <a:cubicBezTo>
                    <a:pt x="241" y="512"/>
                    <a:pt x="193" y="532"/>
                    <a:pt x="161" y="532"/>
                  </a:cubicBezTo>
                  <a:cubicBezTo>
                    <a:pt x="102" y="532"/>
                    <a:pt x="83" y="465"/>
                    <a:pt x="83" y="417"/>
                  </a:cubicBezTo>
                  <a:cubicBezTo>
                    <a:pt x="83" y="356"/>
                    <a:pt x="120" y="202"/>
                    <a:pt x="150" y="146"/>
                  </a:cubicBezTo>
                  <a:cubicBezTo>
                    <a:pt x="185" y="73"/>
                    <a:pt x="238" y="28"/>
                    <a:pt x="287" y="28"/>
                  </a:cubicBezTo>
                  <a:cubicBezTo>
                    <a:pt x="364" y="28"/>
                    <a:pt x="380" y="129"/>
                    <a:pt x="380" y="137"/>
                  </a:cubicBezTo>
                  <a:cubicBezTo>
                    <a:pt x="380" y="143"/>
                    <a:pt x="378" y="151"/>
                    <a:pt x="375" y="15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6" name="Freeform 45">
              <a:extLst>
                <a:ext uri="{FF2B5EF4-FFF2-40B4-BE49-F238E27FC236}">
                  <a16:creationId xmlns:a16="http://schemas.microsoft.com/office/drawing/2014/main" id="{D15DDF95-CD48-6D4D-9741-D72A497810C4}"/>
                </a:ext>
              </a:extLst>
            </p:cNvPr>
            <p:cNvSpPr/>
            <p:nvPr/>
          </p:nvSpPr>
          <p:spPr>
            <a:xfrm>
              <a:off x="9369720" y="2304720"/>
              <a:ext cx="99000" cy="443159"/>
            </a:xfrm>
            <a:custGeom>
              <a:avLst/>
              <a:gdLst/>
              <a:ahLst/>
              <a:cxnLst>
                <a:cxn ang="3cd4">
                  <a:pos x="hc" y="t"/>
                </a:cxn>
                <a:cxn ang="cd2">
                  <a:pos x="l" y="vc"/>
                </a:cxn>
                <a:cxn ang="cd4">
                  <a:pos x="hc" y="b"/>
                </a:cxn>
                <a:cxn ang="0">
                  <a:pos x="r" y="vc"/>
                </a:cxn>
              </a:cxnLst>
              <a:rect l="l" t="t" r="r" b="b"/>
              <a:pathLst>
                <a:path w="276" h="1232">
                  <a:moveTo>
                    <a:pt x="276" y="616"/>
                  </a:moveTo>
                  <a:cubicBezTo>
                    <a:pt x="276" y="521"/>
                    <a:pt x="262" y="372"/>
                    <a:pt x="198" y="232"/>
                  </a:cubicBezTo>
                  <a:cubicBezTo>
                    <a:pt x="126" y="81"/>
                    <a:pt x="24" y="0"/>
                    <a:pt x="11" y="0"/>
                  </a:cubicBezTo>
                  <a:cubicBezTo>
                    <a:pt x="5" y="0"/>
                    <a:pt x="0" y="6"/>
                    <a:pt x="0" y="11"/>
                  </a:cubicBezTo>
                  <a:cubicBezTo>
                    <a:pt x="0" y="17"/>
                    <a:pt x="0" y="20"/>
                    <a:pt x="21" y="42"/>
                  </a:cubicBezTo>
                  <a:cubicBezTo>
                    <a:pt x="139" y="162"/>
                    <a:pt x="206" y="358"/>
                    <a:pt x="206" y="616"/>
                  </a:cubicBezTo>
                  <a:cubicBezTo>
                    <a:pt x="206" y="826"/>
                    <a:pt x="163" y="1044"/>
                    <a:pt x="16" y="1198"/>
                  </a:cubicBezTo>
                  <a:cubicBezTo>
                    <a:pt x="0" y="1215"/>
                    <a:pt x="0" y="1218"/>
                    <a:pt x="0" y="1221"/>
                  </a:cubicBezTo>
                  <a:cubicBezTo>
                    <a:pt x="0" y="1229"/>
                    <a:pt x="5" y="1232"/>
                    <a:pt x="11" y="1232"/>
                  </a:cubicBezTo>
                  <a:cubicBezTo>
                    <a:pt x="24" y="1232"/>
                    <a:pt x="131" y="1148"/>
                    <a:pt x="201" y="991"/>
                  </a:cubicBezTo>
                  <a:cubicBezTo>
                    <a:pt x="262" y="857"/>
                    <a:pt x="276" y="720"/>
                    <a:pt x="276" y="6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7" name="Freeform 46">
              <a:extLst>
                <a:ext uri="{FF2B5EF4-FFF2-40B4-BE49-F238E27FC236}">
                  <a16:creationId xmlns:a16="http://schemas.microsoft.com/office/drawing/2014/main" id="{8C99F6CF-2C1D-8D43-A435-E6950790240F}"/>
                </a:ext>
              </a:extLst>
            </p:cNvPr>
            <p:cNvSpPr/>
            <p:nvPr/>
          </p:nvSpPr>
          <p:spPr>
            <a:xfrm>
              <a:off x="9524880" y="2127240"/>
              <a:ext cx="161640" cy="797040"/>
            </a:xfrm>
            <a:custGeom>
              <a:avLst/>
              <a:gdLst/>
              <a:ahLst/>
              <a:cxnLst>
                <a:cxn ang="3cd4">
                  <a:pos x="hc" y="t"/>
                </a:cxn>
                <a:cxn ang="cd2">
                  <a:pos x="l" y="vc"/>
                </a:cxn>
                <a:cxn ang="cd4">
                  <a:pos x="hc" y="b"/>
                </a:cxn>
                <a:cxn ang="0">
                  <a:pos x="r" y="vc"/>
                </a:cxn>
              </a:cxnLst>
              <a:rect l="l" t="t" r="r" b="b"/>
              <a:pathLst>
                <a:path w="450" h="2215">
                  <a:moveTo>
                    <a:pt x="450" y="1106"/>
                  </a:moveTo>
                  <a:cubicBezTo>
                    <a:pt x="450" y="753"/>
                    <a:pt x="370" y="378"/>
                    <a:pt x="137" y="101"/>
                  </a:cubicBezTo>
                  <a:cubicBezTo>
                    <a:pt x="120" y="81"/>
                    <a:pt x="78" y="34"/>
                    <a:pt x="48" y="8"/>
                  </a:cubicBezTo>
                  <a:cubicBezTo>
                    <a:pt x="40" y="0"/>
                    <a:pt x="37" y="0"/>
                    <a:pt x="21" y="0"/>
                  </a:cubicBezTo>
                  <a:cubicBezTo>
                    <a:pt x="11" y="0"/>
                    <a:pt x="0" y="0"/>
                    <a:pt x="0" y="11"/>
                  </a:cubicBezTo>
                  <a:cubicBezTo>
                    <a:pt x="0" y="17"/>
                    <a:pt x="5" y="22"/>
                    <a:pt x="8" y="25"/>
                  </a:cubicBezTo>
                  <a:cubicBezTo>
                    <a:pt x="48" y="67"/>
                    <a:pt x="112" y="134"/>
                    <a:pt x="185" y="272"/>
                  </a:cubicBezTo>
                  <a:cubicBezTo>
                    <a:pt x="313" y="507"/>
                    <a:pt x="359" y="812"/>
                    <a:pt x="359" y="1106"/>
                  </a:cubicBezTo>
                  <a:cubicBezTo>
                    <a:pt x="359" y="1641"/>
                    <a:pt x="217" y="1968"/>
                    <a:pt x="5" y="2192"/>
                  </a:cubicBezTo>
                  <a:cubicBezTo>
                    <a:pt x="3" y="2195"/>
                    <a:pt x="0" y="2201"/>
                    <a:pt x="0" y="2203"/>
                  </a:cubicBezTo>
                  <a:cubicBezTo>
                    <a:pt x="0" y="2215"/>
                    <a:pt x="11" y="2215"/>
                    <a:pt x="21" y="2215"/>
                  </a:cubicBezTo>
                  <a:cubicBezTo>
                    <a:pt x="37" y="2215"/>
                    <a:pt x="40" y="2215"/>
                    <a:pt x="51" y="2206"/>
                  </a:cubicBezTo>
                  <a:cubicBezTo>
                    <a:pt x="163" y="2105"/>
                    <a:pt x="289" y="1935"/>
                    <a:pt x="372" y="1674"/>
                  </a:cubicBezTo>
                  <a:cubicBezTo>
                    <a:pt x="423" y="1506"/>
                    <a:pt x="450" y="1305"/>
                    <a:pt x="450" y="110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8" name="Freeform 47">
              <a:extLst>
                <a:ext uri="{FF2B5EF4-FFF2-40B4-BE49-F238E27FC236}">
                  <a16:creationId xmlns:a16="http://schemas.microsoft.com/office/drawing/2014/main" id="{915BF7E5-75FE-324B-8D20-6201484E8B44}"/>
                </a:ext>
              </a:extLst>
            </p:cNvPr>
            <p:cNvSpPr/>
            <p:nvPr/>
          </p:nvSpPr>
          <p:spPr>
            <a:xfrm>
              <a:off x="9793800" y="2030400"/>
              <a:ext cx="131760" cy="206280"/>
            </a:xfrm>
            <a:custGeom>
              <a:avLst/>
              <a:gdLst/>
              <a:ahLst/>
              <a:cxnLst>
                <a:cxn ang="3cd4">
                  <a:pos x="hc" y="t"/>
                </a:cxn>
                <a:cxn ang="cd2">
                  <a:pos x="l" y="vc"/>
                </a:cxn>
                <a:cxn ang="cd4">
                  <a:pos x="hc" y="b"/>
                </a:cxn>
                <a:cxn ang="0">
                  <a:pos x="r" y="vc"/>
                </a:cxn>
              </a:cxnLst>
              <a:rect l="l" t="t" r="r" b="b"/>
              <a:pathLst>
                <a:path w="367" h="574">
                  <a:moveTo>
                    <a:pt x="367" y="417"/>
                  </a:moveTo>
                  <a:lnTo>
                    <a:pt x="337" y="417"/>
                  </a:lnTo>
                  <a:cubicBezTo>
                    <a:pt x="335" y="437"/>
                    <a:pt x="327" y="487"/>
                    <a:pt x="316" y="496"/>
                  </a:cubicBezTo>
                  <a:cubicBezTo>
                    <a:pt x="311" y="501"/>
                    <a:pt x="246" y="501"/>
                    <a:pt x="236" y="501"/>
                  </a:cubicBezTo>
                  <a:lnTo>
                    <a:pt x="83" y="501"/>
                  </a:lnTo>
                  <a:cubicBezTo>
                    <a:pt x="169" y="420"/>
                    <a:pt x="198" y="398"/>
                    <a:pt x="249" y="356"/>
                  </a:cubicBezTo>
                  <a:cubicBezTo>
                    <a:pt x="311" y="305"/>
                    <a:pt x="367" y="252"/>
                    <a:pt x="367" y="168"/>
                  </a:cubicBezTo>
                  <a:cubicBezTo>
                    <a:pt x="367" y="64"/>
                    <a:pt x="278" y="0"/>
                    <a:pt x="171" y="0"/>
                  </a:cubicBezTo>
                  <a:cubicBezTo>
                    <a:pt x="70" y="0"/>
                    <a:pt x="0" y="76"/>
                    <a:pt x="0" y="154"/>
                  </a:cubicBezTo>
                  <a:cubicBezTo>
                    <a:pt x="0" y="199"/>
                    <a:pt x="35" y="204"/>
                    <a:pt x="43" y="204"/>
                  </a:cubicBezTo>
                  <a:cubicBezTo>
                    <a:pt x="64" y="204"/>
                    <a:pt x="88" y="188"/>
                    <a:pt x="88" y="157"/>
                  </a:cubicBezTo>
                  <a:cubicBezTo>
                    <a:pt x="88" y="143"/>
                    <a:pt x="83" y="112"/>
                    <a:pt x="40" y="112"/>
                  </a:cubicBezTo>
                  <a:cubicBezTo>
                    <a:pt x="64" y="50"/>
                    <a:pt x="120" y="31"/>
                    <a:pt x="161" y="31"/>
                  </a:cubicBezTo>
                  <a:cubicBezTo>
                    <a:pt x="244" y="31"/>
                    <a:pt x="287" y="98"/>
                    <a:pt x="287" y="168"/>
                  </a:cubicBezTo>
                  <a:cubicBezTo>
                    <a:pt x="287" y="244"/>
                    <a:pt x="236" y="302"/>
                    <a:pt x="209" y="336"/>
                  </a:cubicBezTo>
                  <a:lnTo>
                    <a:pt x="8" y="540"/>
                  </a:lnTo>
                  <a:cubicBezTo>
                    <a:pt x="0" y="549"/>
                    <a:pt x="0" y="552"/>
                    <a:pt x="0" y="574"/>
                  </a:cubicBezTo>
                  <a:lnTo>
                    <a:pt x="343" y="574"/>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49" name="Freeform 48">
            <a:extLst>
              <a:ext uri="{FF2B5EF4-FFF2-40B4-BE49-F238E27FC236}">
                <a16:creationId xmlns:a16="http://schemas.microsoft.com/office/drawing/2014/main" id="{48B4D087-59E1-924F-B40E-AA3A9A874DFF}"/>
              </a:ext>
            </a:extLst>
          </p:cNvPr>
          <p:cNvSpPr/>
          <p:nvPr/>
        </p:nvSpPr>
        <p:spPr>
          <a:xfrm>
            <a:off x="3680975" y="2578849"/>
            <a:ext cx="3736080" cy="1097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36720">
            <a:solidFill>
              <a:srgbClr val="3465A4"/>
            </a:solidFill>
            <a:custDash>
              <a:ds d="197000" sp="197000"/>
            </a:custDash>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1" name="TextBox 50">
            <a:extLst>
              <a:ext uri="{FF2B5EF4-FFF2-40B4-BE49-F238E27FC236}">
                <a16:creationId xmlns:a16="http://schemas.microsoft.com/office/drawing/2014/main" id="{A8DDD9AE-A1D0-2D4B-8A2D-D216AB0B39B5}"/>
              </a:ext>
            </a:extLst>
          </p:cNvPr>
          <p:cNvSpPr txBox="1"/>
          <p:nvPr/>
        </p:nvSpPr>
        <p:spPr>
          <a:xfrm>
            <a:off x="741935" y="4316209"/>
            <a:ext cx="720036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We’re going to optimize this loss function using the following gradient:</a:t>
            </a:r>
          </a:p>
        </p:txBody>
      </p:sp>
      <p:grpSp>
        <p:nvGrpSpPr>
          <p:cNvPr id="52" name="Group 51" descr="20§display§\nabla_w L(s,a,s';w) \approx -\left(&#10;r + \gamma \max_{a'} Q_w(s',a') - Q_w(s,a)&#10;\right) \nabla_w Q_w(s,a)§svg§600§FALSE" title="TexMaths">
            <a:extLst>
              <a:ext uri="{FF2B5EF4-FFF2-40B4-BE49-F238E27FC236}">
                <a16:creationId xmlns:a16="http://schemas.microsoft.com/office/drawing/2014/main" id="{725BB87A-F72A-B747-8B19-A2129FB31E23}"/>
              </a:ext>
            </a:extLst>
          </p:cNvPr>
          <p:cNvGrpSpPr/>
          <p:nvPr/>
        </p:nvGrpSpPr>
        <p:grpSpPr>
          <a:xfrm>
            <a:off x="346655" y="5011729"/>
            <a:ext cx="9194760" cy="570600"/>
            <a:chOff x="427680" y="4444560"/>
            <a:chExt cx="9194760" cy="570600"/>
          </a:xfrm>
        </p:grpSpPr>
        <p:sp>
          <p:nvSpPr>
            <p:cNvPr id="53" name="Freeform 52">
              <a:extLst>
                <a:ext uri="{FF2B5EF4-FFF2-40B4-BE49-F238E27FC236}">
                  <a16:creationId xmlns:a16="http://schemas.microsoft.com/office/drawing/2014/main" id="{59C650D9-6491-E444-9188-AE80723D34DD}"/>
                </a:ext>
              </a:extLst>
            </p:cNvPr>
            <p:cNvSpPr/>
            <p:nvPr/>
          </p:nvSpPr>
          <p:spPr>
            <a:xfrm>
              <a:off x="427680" y="4444560"/>
              <a:ext cx="9194760" cy="567720"/>
            </a:xfrm>
            <a:custGeom>
              <a:avLst/>
              <a:gdLst/>
              <a:ahLst/>
              <a:cxnLst>
                <a:cxn ang="3cd4">
                  <a:pos x="hc" y="t"/>
                </a:cxn>
                <a:cxn ang="cd2">
                  <a:pos x="l" y="vc"/>
                </a:cxn>
                <a:cxn ang="cd4">
                  <a:pos x="hc" y="b"/>
                </a:cxn>
                <a:cxn ang="0">
                  <a:pos x="r" y="vc"/>
                </a:cxn>
              </a:cxnLst>
              <a:rect l="l" t="t" r="r" b="b"/>
              <a:pathLst>
                <a:path w="25542" h="1578">
                  <a:moveTo>
                    <a:pt x="12770" y="1578"/>
                  </a:moveTo>
                  <a:lnTo>
                    <a:pt x="0" y="1578"/>
                  </a:lnTo>
                  <a:lnTo>
                    <a:pt x="0" y="0"/>
                  </a:lnTo>
                  <a:lnTo>
                    <a:pt x="25542" y="0"/>
                  </a:lnTo>
                  <a:lnTo>
                    <a:pt x="25542" y="1578"/>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4" name="Freeform 53">
              <a:extLst>
                <a:ext uri="{FF2B5EF4-FFF2-40B4-BE49-F238E27FC236}">
                  <a16:creationId xmlns:a16="http://schemas.microsoft.com/office/drawing/2014/main" id="{01741183-CF1D-354C-8F40-992D9382210E}"/>
                </a:ext>
              </a:extLst>
            </p:cNvPr>
            <p:cNvSpPr/>
            <p:nvPr/>
          </p:nvSpPr>
          <p:spPr>
            <a:xfrm>
              <a:off x="442800" y="4592160"/>
              <a:ext cx="233640" cy="227160"/>
            </a:xfrm>
            <a:custGeom>
              <a:avLst/>
              <a:gdLst/>
              <a:ahLst/>
              <a:cxnLst>
                <a:cxn ang="3cd4">
                  <a:pos x="hc" y="t"/>
                </a:cxn>
                <a:cxn ang="cd2">
                  <a:pos x="l" y="vc"/>
                </a:cxn>
                <a:cxn ang="cd4">
                  <a:pos x="hc" y="b"/>
                </a:cxn>
                <a:cxn ang="0">
                  <a:pos x="r" y="vc"/>
                </a:cxn>
              </a:cxnLst>
              <a:rect l="l" t="t" r="r" b="b"/>
              <a:pathLst>
                <a:path w="650" h="632">
                  <a:moveTo>
                    <a:pt x="646" y="20"/>
                  </a:moveTo>
                  <a:cubicBezTo>
                    <a:pt x="648" y="16"/>
                    <a:pt x="650" y="10"/>
                    <a:pt x="650" y="8"/>
                  </a:cubicBezTo>
                  <a:cubicBezTo>
                    <a:pt x="650" y="0"/>
                    <a:pt x="650" y="0"/>
                    <a:pt x="630" y="0"/>
                  </a:cubicBezTo>
                  <a:lnTo>
                    <a:pt x="22" y="0"/>
                  </a:lnTo>
                  <a:cubicBezTo>
                    <a:pt x="0" y="0"/>
                    <a:pt x="0" y="0"/>
                    <a:pt x="0" y="8"/>
                  </a:cubicBezTo>
                  <a:cubicBezTo>
                    <a:pt x="0" y="10"/>
                    <a:pt x="2" y="16"/>
                    <a:pt x="4" y="20"/>
                  </a:cubicBezTo>
                  <a:lnTo>
                    <a:pt x="302" y="614"/>
                  </a:lnTo>
                  <a:cubicBezTo>
                    <a:pt x="308" y="626"/>
                    <a:pt x="310" y="632"/>
                    <a:pt x="326" y="632"/>
                  </a:cubicBezTo>
                  <a:cubicBezTo>
                    <a:pt x="340" y="632"/>
                    <a:pt x="342" y="626"/>
                    <a:pt x="350" y="614"/>
                  </a:cubicBezTo>
                  <a:close/>
                  <a:moveTo>
                    <a:pt x="110" y="64"/>
                  </a:moveTo>
                  <a:lnTo>
                    <a:pt x="594" y="64"/>
                  </a:lnTo>
                  <a:lnTo>
                    <a:pt x="352" y="548"/>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5" name="Freeform 54">
              <a:extLst>
                <a:ext uri="{FF2B5EF4-FFF2-40B4-BE49-F238E27FC236}">
                  <a16:creationId xmlns:a16="http://schemas.microsoft.com/office/drawing/2014/main" id="{509DEDD2-F46F-A740-9466-AE3D4BBC368E}"/>
                </a:ext>
              </a:extLst>
            </p:cNvPr>
            <p:cNvSpPr/>
            <p:nvPr/>
          </p:nvSpPr>
          <p:spPr>
            <a:xfrm>
              <a:off x="700560" y="4757760"/>
              <a:ext cx="162360" cy="100440"/>
            </a:xfrm>
            <a:custGeom>
              <a:avLst/>
              <a:gdLst/>
              <a:ahLst/>
              <a:cxnLst>
                <a:cxn ang="3cd4">
                  <a:pos x="hc" y="t"/>
                </a:cxn>
                <a:cxn ang="cd2">
                  <a:pos x="l" y="vc"/>
                </a:cxn>
                <a:cxn ang="cd4">
                  <a:pos x="hc" y="b"/>
                </a:cxn>
                <a:cxn ang="0">
                  <a:pos x="r" y="vc"/>
                </a:cxn>
              </a:cxnLst>
              <a:rect l="l" t="t" r="r" b="b"/>
              <a:pathLst>
                <a:path w="452" h="280">
                  <a:moveTo>
                    <a:pt x="296" y="76"/>
                  </a:moveTo>
                  <a:cubicBezTo>
                    <a:pt x="300" y="60"/>
                    <a:pt x="308" y="30"/>
                    <a:pt x="308" y="26"/>
                  </a:cubicBezTo>
                  <a:cubicBezTo>
                    <a:pt x="308" y="14"/>
                    <a:pt x="298" y="6"/>
                    <a:pt x="288" y="6"/>
                  </a:cubicBezTo>
                  <a:cubicBezTo>
                    <a:pt x="276" y="6"/>
                    <a:pt x="264" y="14"/>
                    <a:pt x="260" y="24"/>
                  </a:cubicBezTo>
                  <a:cubicBezTo>
                    <a:pt x="258" y="30"/>
                    <a:pt x="252" y="56"/>
                    <a:pt x="248" y="72"/>
                  </a:cubicBezTo>
                  <a:cubicBezTo>
                    <a:pt x="240" y="106"/>
                    <a:pt x="240" y="108"/>
                    <a:pt x="230" y="142"/>
                  </a:cubicBezTo>
                  <a:cubicBezTo>
                    <a:pt x="222" y="176"/>
                    <a:pt x="222" y="182"/>
                    <a:pt x="220" y="200"/>
                  </a:cubicBezTo>
                  <a:cubicBezTo>
                    <a:pt x="224" y="212"/>
                    <a:pt x="218" y="224"/>
                    <a:pt x="204" y="242"/>
                  </a:cubicBezTo>
                  <a:cubicBezTo>
                    <a:pt x="196" y="252"/>
                    <a:pt x="182" y="262"/>
                    <a:pt x="162" y="262"/>
                  </a:cubicBezTo>
                  <a:cubicBezTo>
                    <a:pt x="138" y="262"/>
                    <a:pt x="106" y="254"/>
                    <a:pt x="106" y="206"/>
                  </a:cubicBezTo>
                  <a:cubicBezTo>
                    <a:pt x="106" y="174"/>
                    <a:pt x="124" y="128"/>
                    <a:pt x="136" y="96"/>
                  </a:cubicBezTo>
                  <a:cubicBezTo>
                    <a:pt x="146" y="70"/>
                    <a:pt x="148" y="64"/>
                    <a:pt x="148" y="54"/>
                  </a:cubicBezTo>
                  <a:cubicBezTo>
                    <a:pt x="148" y="24"/>
                    <a:pt x="124" y="0"/>
                    <a:pt x="90" y="0"/>
                  </a:cubicBezTo>
                  <a:cubicBezTo>
                    <a:pt x="28" y="0"/>
                    <a:pt x="0" y="84"/>
                    <a:pt x="0" y="96"/>
                  </a:cubicBezTo>
                  <a:cubicBezTo>
                    <a:pt x="0" y="104"/>
                    <a:pt x="8" y="104"/>
                    <a:pt x="10" y="104"/>
                  </a:cubicBezTo>
                  <a:cubicBezTo>
                    <a:pt x="20" y="104"/>
                    <a:pt x="20" y="100"/>
                    <a:pt x="22" y="94"/>
                  </a:cubicBezTo>
                  <a:cubicBezTo>
                    <a:pt x="38" y="42"/>
                    <a:pt x="64" y="18"/>
                    <a:pt x="88" y="18"/>
                  </a:cubicBezTo>
                  <a:cubicBezTo>
                    <a:pt x="98" y="18"/>
                    <a:pt x="104" y="24"/>
                    <a:pt x="104" y="40"/>
                  </a:cubicBezTo>
                  <a:cubicBezTo>
                    <a:pt x="104" y="54"/>
                    <a:pt x="98" y="68"/>
                    <a:pt x="96" y="76"/>
                  </a:cubicBezTo>
                  <a:cubicBezTo>
                    <a:pt x="60" y="166"/>
                    <a:pt x="60" y="178"/>
                    <a:pt x="60" y="198"/>
                  </a:cubicBezTo>
                  <a:cubicBezTo>
                    <a:pt x="60" y="270"/>
                    <a:pt x="126" y="280"/>
                    <a:pt x="160" y="280"/>
                  </a:cubicBezTo>
                  <a:cubicBezTo>
                    <a:pt x="172" y="280"/>
                    <a:pt x="202" y="280"/>
                    <a:pt x="230" y="238"/>
                  </a:cubicBezTo>
                  <a:cubicBezTo>
                    <a:pt x="244" y="266"/>
                    <a:pt x="278" y="280"/>
                    <a:pt x="316" y="280"/>
                  </a:cubicBezTo>
                  <a:cubicBezTo>
                    <a:pt x="370" y="280"/>
                    <a:pt x="398" y="232"/>
                    <a:pt x="410" y="206"/>
                  </a:cubicBezTo>
                  <a:cubicBezTo>
                    <a:pt x="436" y="154"/>
                    <a:pt x="452" y="78"/>
                    <a:pt x="452" y="48"/>
                  </a:cubicBezTo>
                  <a:cubicBezTo>
                    <a:pt x="452" y="2"/>
                    <a:pt x="426" y="0"/>
                    <a:pt x="422" y="0"/>
                  </a:cubicBezTo>
                  <a:cubicBezTo>
                    <a:pt x="406" y="0"/>
                    <a:pt x="388" y="16"/>
                    <a:pt x="388" y="32"/>
                  </a:cubicBezTo>
                  <a:cubicBezTo>
                    <a:pt x="388" y="44"/>
                    <a:pt x="394" y="48"/>
                    <a:pt x="400" y="52"/>
                  </a:cubicBezTo>
                  <a:cubicBezTo>
                    <a:pt x="414" y="64"/>
                    <a:pt x="422" y="82"/>
                    <a:pt x="422" y="102"/>
                  </a:cubicBezTo>
                  <a:cubicBezTo>
                    <a:pt x="422" y="110"/>
                    <a:pt x="396" y="262"/>
                    <a:pt x="318" y="262"/>
                  </a:cubicBezTo>
                  <a:cubicBezTo>
                    <a:pt x="268" y="262"/>
                    <a:pt x="268" y="218"/>
                    <a:pt x="268" y="208"/>
                  </a:cubicBezTo>
                  <a:cubicBezTo>
                    <a:pt x="268" y="190"/>
                    <a:pt x="270" y="180"/>
                    <a:pt x="278" y="14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6" name="Freeform 55">
              <a:extLst>
                <a:ext uri="{FF2B5EF4-FFF2-40B4-BE49-F238E27FC236}">
                  <a16:creationId xmlns:a16="http://schemas.microsoft.com/office/drawing/2014/main" id="{A500ED7C-F1AA-B247-AA92-73158238FC4C}"/>
                </a:ext>
              </a:extLst>
            </p:cNvPr>
            <p:cNvSpPr/>
            <p:nvPr/>
          </p:nvSpPr>
          <p:spPr>
            <a:xfrm>
              <a:off x="907200" y="4592160"/>
              <a:ext cx="191160" cy="216360"/>
            </a:xfrm>
            <a:custGeom>
              <a:avLst/>
              <a:gdLst/>
              <a:ahLst/>
              <a:cxnLst>
                <a:cxn ang="3cd4">
                  <a:pos x="hc" y="t"/>
                </a:cxn>
                <a:cxn ang="cd2">
                  <a:pos x="l" y="vc"/>
                </a:cxn>
                <a:cxn ang="cd4">
                  <a:pos x="hc" y="b"/>
                </a:cxn>
                <a:cxn ang="0">
                  <a:pos x="r" y="vc"/>
                </a:cxn>
              </a:cxnLst>
              <a:rect l="l" t="t" r="r" b="b"/>
              <a:pathLst>
                <a:path w="532" h="602">
                  <a:moveTo>
                    <a:pt x="296" y="68"/>
                  </a:moveTo>
                  <a:cubicBezTo>
                    <a:pt x="304" y="38"/>
                    <a:pt x="306" y="28"/>
                    <a:pt x="388" y="28"/>
                  </a:cubicBezTo>
                  <a:cubicBezTo>
                    <a:pt x="416" y="28"/>
                    <a:pt x="422" y="28"/>
                    <a:pt x="422" y="10"/>
                  </a:cubicBezTo>
                  <a:cubicBezTo>
                    <a:pt x="422" y="0"/>
                    <a:pt x="412" y="0"/>
                    <a:pt x="408" y="0"/>
                  </a:cubicBezTo>
                  <a:cubicBezTo>
                    <a:pt x="380" y="0"/>
                    <a:pt x="306" y="2"/>
                    <a:pt x="278" y="2"/>
                  </a:cubicBezTo>
                  <a:cubicBezTo>
                    <a:pt x="252" y="2"/>
                    <a:pt x="186" y="0"/>
                    <a:pt x="160" y="0"/>
                  </a:cubicBezTo>
                  <a:cubicBezTo>
                    <a:pt x="154" y="0"/>
                    <a:pt x="144" y="0"/>
                    <a:pt x="144" y="18"/>
                  </a:cubicBezTo>
                  <a:cubicBezTo>
                    <a:pt x="144" y="28"/>
                    <a:pt x="152" y="28"/>
                    <a:pt x="168" y="28"/>
                  </a:cubicBezTo>
                  <a:cubicBezTo>
                    <a:pt x="170" y="28"/>
                    <a:pt x="186" y="28"/>
                    <a:pt x="202" y="30"/>
                  </a:cubicBezTo>
                  <a:cubicBezTo>
                    <a:pt x="218" y="30"/>
                    <a:pt x="226" y="32"/>
                    <a:pt x="226" y="44"/>
                  </a:cubicBezTo>
                  <a:cubicBezTo>
                    <a:pt x="226" y="46"/>
                    <a:pt x="224" y="50"/>
                    <a:pt x="222" y="60"/>
                  </a:cubicBezTo>
                  <a:lnTo>
                    <a:pt x="104" y="534"/>
                  </a:lnTo>
                  <a:cubicBezTo>
                    <a:pt x="96" y="568"/>
                    <a:pt x="94" y="574"/>
                    <a:pt x="24" y="574"/>
                  </a:cubicBezTo>
                  <a:cubicBezTo>
                    <a:pt x="8" y="574"/>
                    <a:pt x="0" y="574"/>
                    <a:pt x="0" y="592"/>
                  </a:cubicBezTo>
                  <a:cubicBezTo>
                    <a:pt x="0" y="602"/>
                    <a:pt x="8" y="602"/>
                    <a:pt x="24" y="602"/>
                  </a:cubicBezTo>
                  <a:lnTo>
                    <a:pt x="432" y="602"/>
                  </a:lnTo>
                  <a:cubicBezTo>
                    <a:pt x="454" y="602"/>
                    <a:pt x="454" y="602"/>
                    <a:pt x="460" y="588"/>
                  </a:cubicBezTo>
                  <a:lnTo>
                    <a:pt x="530" y="396"/>
                  </a:lnTo>
                  <a:cubicBezTo>
                    <a:pt x="532" y="388"/>
                    <a:pt x="532" y="386"/>
                    <a:pt x="532" y="384"/>
                  </a:cubicBezTo>
                  <a:cubicBezTo>
                    <a:pt x="532" y="380"/>
                    <a:pt x="530" y="374"/>
                    <a:pt x="522" y="374"/>
                  </a:cubicBezTo>
                  <a:cubicBezTo>
                    <a:pt x="514" y="374"/>
                    <a:pt x="514" y="380"/>
                    <a:pt x="508" y="394"/>
                  </a:cubicBezTo>
                  <a:cubicBezTo>
                    <a:pt x="478" y="474"/>
                    <a:pt x="438" y="574"/>
                    <a:pt x="286" y="574"/>
                  </a:cubicBezTo>
                  <a:lnTo>
                    <a:pt x="202" y="574"/>
                  </a:lnTo>
                  <a:cubicBezTo>
                    <a:pt x="190" y="574"/>
                    <a:pt x="188" y="574"/>
                    <a:pt x="184" y="574"/>
                  </a:cubicBezTo>
                  <a:cubicBezTo>
                    <a:pt x="174" y="574"/>
                    <a:pt x="172" y="572"/>
                    <a:pt x="172" y="566"/>
                  </a:cubicBezTo>
                  <a:cubicBezTo>
                    <a:pt x="172" y="562"/>
                    <a:pt x="172" y="560"/>
                    <a:pt x="176" y="54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7" name="Freeform 56">
              <a:extLst>
                <a:ext uri="{FF2B5EF4-FFF2-40B4-BE49-F238E27FC236}">
                  <a16:creationId xmlns:a16="http://schemas.microsoft.com/office/drawing/2014/main" id="{2683AE20-81D3-3848-9605-329EFD51DF88}"/>
                </a:ext>
              </a:extLst>
            </p:cNvPr>
            <p:cNvSpPr/>
            <p:nvPr/>
          </p:nvSpPr>
          <p:spPr>
            <a:xfrm>
              <a:off x="1140480" y="4571279"/>
              <a:ext cx="73800" cy="316440"/>
            </a:xfrm>
            <a:custGeom>
              <a:avLst/>
              <a:gdLst/>
              <a:ahLst/>
              <a:cxnLst>
                <a:cxn ang="3cd4">
                  <a:pos x="hc" y="t"/>
                </a:cxn>
                <a:cxn ang="cd2">
                  <a:pos x="l" y="vc"/>
                </a:cxn>
                <a:cxn ang="cd4">
                  <a:pos x="hc" y="b"/>
                </a:cxn>
                <a:cxn ang="0">
                  <a:pos x="r" y="vc"/>
                </a:cxn>
              </a:cxnLst>
              <a:rect l="l" t="t" r="r" b="b"/>
              <a:pathLst>
                <a:path w="206" h="880">
                  <a:moveTo>
                    <a:pt x="206" y="872"/>
                  </a:moveTo>
                  <a:cubicBezTo>
                    <a:pt x="206" y="870"/>
                    <a:pt x="206" y="868"/>
                    <a:pt x="190" y="852"/>
                  </a:cubicBezTo>
                  <a:cubicBezTo>
                    <a:pt x="80" y="742"/>
                    <a:pt x="52" y="576"/>
                    <a:pt x="52" y="440"/>
                  </a:cubicBezTo>
                  <a:cubicBezTo>
                    <a:pt x="52" y="288"/>
                    <a:pt x="86" y="134"/>
                    <a:pt x="194" y="24"/>
                  </a:cubicBezTo>
                  <a:cubicBezTo>
                    <a:pt x="206" y="14"/>
                    <a:pt x="206" y="12"/>
                    <a:pt x="206" y="8"/>
                  </a:cubicBezTo>
                  <a:cubicBezTo>
                    <a:pt x="206" y="2"/>
                    <a:pt x="202" y="0"/>
                    <a:pt x="198" y="0"/>
                  </a:cubicBezTo>
                  <a:cubicBezTo>
                    <a:pt x="188" y="0"/>
                    <a:pt x="108" y="60"/>
                    <a:pt x="56" y="172"/>
                  </a:cubicBezTo>
                  <a:cubicBezTo>
                    <a:pt x="10" y="268"/>
                    <a:pt x="0" y="366"/>
                    <a:pt x="0" y="440"/>
                  </a:cubicBezTo>
                  <a:cubicBezTo>
                    <a:pt x="0" y="510"/>
                    <a:pt x="10" y="616"/>
                    <a:pt x="58" y="716"/>
                  </a:cubicBezTo>
                  <a:cubicBezTo>
                    <a:pt x="112" y="824"/>
                    <a:pt x="188" y="880"/>
                    <a:pt x="198" y="880"/>
                  </a:cubicBezTo>
                  <a:cubicBezTo>
                    <a:pt x="202" y="880"/>
                    <a:pt x="206" y="878"/>
                    <a:pt x="206" y="8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8" name="Freeform 57">
              <a:extLst>
                <a:ext uri="{FF2B5EF4-FFF2-40B4-BE49-F238E27FC236}">
                  <a16:creationId xmlns:a16="http://schemas.microsoft.com/office/drawing/2014/main" id="{51040ACD-BE7A-824D-9D17-3F4A094AABF9}"/>
                </a:ext>
              </a:extLst>
            </p:cNvPr>
            <p:cNvSpPr/>
            <p:nvPr/>
          </p:nvSpPr>
          <p:spPr>
            <a:xfrm>
              <a:off x="1248480" y="4668480"/>
              <a:ext cx="117000" cy="143640"/>
            </a:xfrm>
            <a:custGeom>
              <a:avLst/>
              <a:gdLst/>
              <a:ahLst/>
              <a:cxnLst>
                <a:cxn ang="3cd4">
                  <a:pos x="hc" y="t"/>
                </a:cxn>
                <a:cxn ang="cd2">
                  <a:pos x="l" y="vc"/>
                </a:cxn>
                <a:cxn ang="cd4">
                  <a:pos x="hc" y="b"/>
                </a:cxn>
                <a:cxn ang="0">
                  <a:pos x="r" y="vc"/>
                </a:cxn>
              </a:cxnLst>
              <a:rect l="l" t="t" r="r" b="b"/>
              <a:pathLst>
                <a:path w="326" h="400">
                  <a:moveTo>
                    <a:pt x="300" y="60"/>
                  </a:moveTo>
                  <a:cubicBezTo>
                    <a:pt x="274" y="60"/>
                    <a:pt x="258" y="80"/>
                    <a:pt x="258" y="100"/>
                  </a:cubicBezTo>
                  <a:cubicBezTo>
                    <a:pt x="258" y="112"/>
                    <a:pt x="266" y="126"/>
                    <a:pt x="284" y="126"/>
                  </a:cubicBezTo>
                  <a:cubicBezTo>
                    <a:pt x="304" y="126"/>
                    <a:pt x="326" y="110"/>
                    <a:pt x="326" y="76"/>
                  </a:cubicBezTo>
                  <a:cubicBezTo>
                    <a:pt x="326" y="36"/>
                    <a:pt x="288" y="0"/>
                    <a:pt x="220" y="0"/>
                  </a:cubicBezTo>
                  <a:cubicBezTo>
                    <a:pt x="104" y="0"/>
                    <a:pt x="70" y="90"/>
                    <a:pt x="70" y="128"/>
                  </a:cubicBezTo>
                  <a:cubicBezTo>
                    <a:pt x="70" y="198"/>
                    <a:pt x="136" y="212"/>
                    <a:pt x="162" y="216"/>
                  </a:cubicBezTo>
                  <a:cubicBezTo>
                    <a:pt x="208" y="226"/>
                    <a:pt x="254" y="234"/>
                    <a:pt x="254" y="284"/>
                  </a:cubicBezTo>
                  <a:cubicBezTo>
                    <a:pt x="254" y="306"/>
                    <a:pt x="234" y="380"/>
                    <a:pt x="128" y="380"/>
                  </a:cubicBezTo>
                  <a:cubicBezTo>
                    <a:pt x="114" y="380"/>
                    <a:pt x="46" y="380"/>
                    <a:pt x="26" y="334"/>
                  </a:cubicBezTo>
                  <a:cubicBezTo>
                    <a:pt x="60" y="338"/>
                    <a:pt x="82" y="312"/>
                    <a:pt x="82" y="286"/>
                  </a:cubicBezTo>
                  <a:cubicBezTo>
                    <a:pt x="82" y="266"/>
                    <a:pt x="68" y="256"/>
                    <a:pt x="50" y="256"/>
                  </a:cubicBezTo>
                  <a:cubicBezTo>
                    <a:pt x="26" y="256"/>
                    <a:pt x="0" y="274"/>
                    <a:pt x="0" y="314"/>
                  </a:cubicBezTo>
                  <a:cubicBezTo>
                    <a:pt x="0" y="364"/>
                    <a:pt x="50" y="400"/>
                    <a:pt x="126" y="400"/>
                  </a:cubicBezTo>
                  <a:cubicBezTo>
                    <a:pt x="270" y="400"/>
                    <a:pt x="304" y="294"/>
                    <a:pt x="304" y="254"/>
                  </a:cubicBezTo>
                  <a:cubicBezTo>
                    <a:pt x="304" y="222"/>
                    <a:pt x="288" y="200"/>
                    <a:pt x="276" y="188"/>
                  </a:cubicBezTo>
                  <a:cubicBezTo>
                    <a:pt x="252" y="164"/>
                    <a:pt x="228" y="160"/>
                    <a:pt x="188" y="152"/>
                  </a:cubicBezTo>
                  <a:cubicBezTo>
                    <a:pt x="156" y="144"/>
                    <a:pt x="122" y="138"/>
                    <a:pt x="122" y="98"/>
                  </a:cubicBezTo>
                  <a:cubicBezTo>
                    <a:pt x="122" y="74"/>
                    <a:pt x="142" y="20"/>
                    <a:pt x="220" y="20"/>
                  </a:cubicBezTo>
                  <a:cubicBezTo>
                    <a:pt x="242" y="20"/>
                    <a:pt x="286" y="26"/>
                    <a:pt x="300" y="6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9" name="Freeform 58">
              <a:extLst>
                <a:ext uri="{FF2B5EF4-FFF2-40B4-BE49-F238E27FC236}">
                  <a16:creationId xmlns:a16="http://schemas.microsoft.com/office/drawing/2014/main" id="{6C07E5DC-D1B6-DD42-85BB-9428D37E0997}"/>
                </a:ext>
              </a:extLst>
            </p:cNvPr>
            <p:cNvSpPr/>
            <p:nvPr/>
          </p:nvSpPr>
          <p:spPr>
            <a:xfrm>
              <a:off x="1406880" y="4775040"/>
              <a:ext cx="37080" cy="94680"/>
            </a:xfrm>
            <a:custGeom>
              <a:avLst/>
              <a:gdLst/>
              <a:ahLst/>
              <a:cxnLst>
                <a:cxn ang="3cd4">
                  <a:pos x="hc" y="t"/>
                </a:cxn>
                <a:cxn ang="cd2">
                  <a:pos x="l" y="vc"/>
                </a:cxn>
                <a:cxn ang="cd4">
                  <a:pos x="hc" y="b"/>
                </a:cxn>
                <a:cxn ang="0">
                  <a:pos x="r" y="vc"/>
                </a:cxn>
              </a:cxnLst>
              <a:rect l="l" t="t" r="r" b="b"/>
              <a:pathLst>
                <a:path w="104" h="264">
                  <a:moveTo>
                    <a:pt x="104" y="92"/>
                  </a:moveTo>
                  <a:cubicBezTo>
                    <a:pt x="104" y="34"/>
                    <a:pt x="82" y="0"/>
                    <a:pt x="48" y="0"/>
                  </a:cubicBezTo>
                  <a:cubicBezTo>
                    <a:pt x="18" y="0"/>
                    <a:pt x="0" y="22"/>
                    <a:pt x="0" y="46"/>
                  </a:cubicBezTo>
                  <a:cubicBezTo>
                    <a:pt x="0" y="70"/>
                    <a:pt x="18" y="94"/>
                    <a:pt x="48" y="94"/>
                  </a:cubicBezTo>
                  <a:cubicBezTo>
                    <a:pt x="58" y="94"/>
                    <a:pt x="70" y="90"/>
                    <a:pt x="78" y="82"/>
                  </a:cubicBezTo>
                  <a:cubicBezTo>
                    <a:pt x="82" y="80"/>
                    <a:pt x="82" y="80"/>
                    <a:pt x="84" y="80"/>
                  </a:cubicBezTo>
                  <a:cubicBezTo>
                    <a:pt x="84" y="80"/>
                    <a:pt x="86" y="80"/>
                    <a:pt x="86" y="92"/>
                  </a:cubicBezTo>
                  <a:cubicBezTo>
                    <a:pt x="86" y="158"/>
                    <a:pt x="54" y="212"/>
                    <a:pt x="24" y="240"/>
                  </a:cubicBezTo>
                  <a:cubicBezTo>
                    <a:pt x="14" y="250"/>
                    <a:pt x="14" y="252"/>
                    <a:pt x="14" y="254"/>
                  </a:cubicBezTo>
                  <a:cubicBezTo>
                    <a:pt x="14" y="262"/>
                    <a:pt x="18" y="264"/>
                    <a:pt x="24" y="264"/>
                  </a:cubicBezTo>
                  <a:cubicBezTo>
                    <a:pt x="34" y="264"/>
                    <a:pt x="104" y="196"/>
                    <a:pt x="104" y="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0" name="Freeform 59">
              <a:extLst>
                <a:ext uri="{FF2B5EF4-FFF2-40B4-BE49-F238E27FC236}">
                  <a16:creationId xmlns:a16="http://schemas.microsoft.com/office/drawing/2014/main" id="{5AB96261-0082-AF4E-A981-4EB012F2D427}"/>
                </a:ext>
              </a:extLst>
            </p:cNvPr>
            <p:cNvSpPr/>
            <p:nvPr/>
          </p:nvSpPr>
          <p:spPr>
            <a:xfrm>
              <a:off x="1532880" y="4668480"/>
              <a:ext cx="145080" cy="143640"/>
            </a:xfrm>
            <a:custGeom>
              <a:avLst/>
              <a:gdLst/>
              <a:ahLst/>
              <a:cxnLst>
                <a:cxn ang="3cd4">
                  <a:pos x="hc" y="t"/>
                </a:cxn>
                <a:cxn ang="cd2">
                  <a:pos x="l" y="vc"/>
                </a:cxn>
                <a:cxn ang="cd4">
                  <a:pos x="hc" y="b"/>
                </a:cxn>
                <a:cxn ang="0">
                  <a:pos x="r" y="vc"/>
                </a:cxn>
              </a:cxnLst>
              <a:rect l="l" t="t" r="r" b="b"/>
              <a:pathLst>
                <a:path w="404" h="400">
                  <a:moveTo>
                    <a:pt x="294" y="56"/>
                  </a:moveTo>
                  <a:cubicBezTo>
                    <a:pt x="278" y="24"/>
                    <a:pt x="252" y="0"/>
                    <a:pt x="212" y="0"/>
                  </a:cubicBezTo>
                  <a:cubicBezTo>
                    <a:pt x="110" y="0"/>
                    <a:pt x="0" y="130"/>
                    <a:pt x="0" y="258"/>
                  </a:cubicBezTo>
                  <a:cubicBezTo>
                    <a:pt x="0" y="342"/>
                    <a:pt x="48" y="400"/>
                    <a:pt x="118" y="400"/>
                  </a:cubicBezTo>
                  <a:cubicBezTo>
                    <a:pt x="136" y="400"/>
                    <a:pt x="180" y="396"/>
                    <a:pt x="232" y="334"/>
                  </a:cubicBezTo>
                  <a:cubicBezTo>
                    <a:pt x="240" y="370"/>
                    <a:pt x="270" y="400"/>
                    <a:pt x="312" y="400"/>
                  </a:cubicBezTo>
                  <a:cubicBezTo>
                    <a:pt x="344" y="400"/>
                    <a:pt x="364" y="380"/>
                    <a:pt x="378" y="352"/>
                  </a:cubicBezTo>
                  <a:cubicBezTo>
                    <a:pt x="392" y="320"/>
                    <a:pt x="404" y="266"/>
                    <a:pt x="404" y="264"/>
                  </a:cubicBezTo>
                  <a:cubicBezTo>
                    <a:pt x="404" y="256"/>
                    <a:pt x="396" y="256"/>
                    <a:pt x="394" y="256"/>
                  </a:cubicBezTo>
                  <a:cubicBezTo>
                    <a:pt x="386" y="256"/>
                    <a:pt x="384" y="258"/>
                    <a:pt x="382" y="272"/>
                  </a:cubicBezTo>
                  <a:cubicBezTo>
                    <a:pt x="366" y="328"/>
                    <a:pt x="350" y="380"/>
                    <a:pt x="314" y="380"/>
                  </a:cubicBezTo>
                  <a:cubicBezTo>
                    <a:pt x="290" y="380"/>
                    <a:pt x="288" y="358"/>
                    <a:pt x="288" y="340"/>
                  </a:cubicBezTo>
                  <a:cubicBezTo>
                    <a:pt x="288" y="320"/>
                    <a:pt x="290" y="314"/>
                    <a:pt x="300" y="274"/>
                  </a:cubicBezTo>
                  <a:cubicBezTo>
                    <a:pt x="310" y="238"/>
                    <a:pt x="310" y="228"/>
                    <a:pt x="318" y="196"/>
                  </a:cubicBezTo>
                  <a:lnTo>
                    <a:pt x="350" y="72"/>
                  </a:lnTo>
                  <a:cubicBezTo>
                    <a:pt x="356" y="46"/>
                    <a:pt x="356" y="46"/>
                    <a:pt x="356" y="42"/>
                  </a:cubicBezTo>
                  <a:cubicBezTo>
                    <a:pt x="356" y="26"/>
                    <a:pt x="346" y="18"/>
                    <a:pt x="332" y="18"/>
                  </a:cubicBezTo>
                  <a:cubicBezTo>
                    <a:pt x="310" y="18"/>
                    <a:pt x="296" y="38"/>
                    <a:pt x="294" y="56"/>
                  </a:cubicBezTo>
                  <a:close/>
                  <a:moveTo>
                    <a:pt x="236" y="286"/>
                  </a:moveTo>
                  <a:cubicBezTo>
                    <a:pt x="232" y="302"/>
                    <a:pt x="232" y="302"/>
                    <a:pt x="220" y="318"/>
                  </a:cubicBezTo>
                  <a:cubicBezTo>
                    <a:pt x="180" y="366"/>
                    <a:pt x="144" y="380"/>
                    <a:pt x="120" y="380"/>
                  </a:cubicBezTo>
                  <a:cubicBezTo>
                    <a:pt x="76" y="380"/>
                    <a:pt x="62" y="332"/>
                    <a:pt x="62" y="298"/>
                  </a:cubicBezTo>
                  <a:cubicBezTo>
                    <a:pt x="62" y="254"/>
                    <a:pt x="90" y="144"/>
                    <a:pt x="112" y="104"/>
                  </a:cubicBezTo>
                  <a:cubicBezTo>
                    <a:pt x="138" y="52"/>
                    <a:pt x="178" y="20"/>
                    <a:pt x="214" y="20"/>
                  </a:cubicBezTo>
                  <a:cubicBezTo>
                    <a:pt x="272" y="20"/>
                    <a:pt x="284" y="92"/>
                    <a:pt x="284" y="98"/>
                  </a:cubicBezTo>
                  <a:cubicBezTo>
                    <a:pt x="284" y="102"/>
                    <a:pt x="282" y="108"/>
                    <a:pt x="280" y="11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1" name="Freeform 60">
              <a:extLst>
                <a:ext uri="{FF2B5EF4-FFF2-40B4-BE49-F238E27FC236}">
                  <a16:creationId xmlns:a16="http://schemas.microsoft.com/office/drawing/2014/main" id="{E3A53F2B-C7FE-3446-8101-9887D9FC7968}"/>
                </a:ext>
              </a:extLst>
            </p:cNvPr>
            <p:cNvSpPr/>
            <p:nvPr/>
          </p:nvSpPr>
          <p:spPr>
            <a:xfrm>
              <a:off x="1713600" y="4775040"/>
              <a:ext cx="37080" cy="94680"/>
            </a:xfrm>
            <a:custGeom>
              <a:avLst/>
              <a:gdLst/>
              <a:ahLst/>
              <a:cxnLst>
                <a:cxn ang="3cd4">
                  <a:pos x="hc" y="t"/>
                </a:cxn>
                <a:cxn ang="cd2">
                  <a:pos x="l" y="vc"/>
                </a:cxn>
                <a:cxn ang="cd4">
                  <a:pos x="hc" y="b"/>
                </a:cxn>
                <a:cxn ang="0">
                  <a:pos x="r" y="vc"/>
                </a:cxn>
              </a:cxnLst>
              <a:rect l="l" t="t" r="r" b="b"/>
              <a:pathLst>
                <a:path w="104" h="264">
                  <a:moveTo>
                    <a:pt x="104" y="92"/>
                  </a:moveTo>
                  <a:cubicBezTo>
                    <a:pt x="104" y="34"/>
                    <a:pt x="82" y="0"/>
                    <a:pt x="48" y="0"/>
                  </a:cubicBezTo>
                  <a:cubicBezTo>
                    <a:pt x="18" y="0"/>
                    <a:pt x="0" y="22"/>
                    <a:pt x="0" y="46"/>
                  </a:cubicBezTo>
                  <a:cubicBezTo>
                    <a:pt x="0" y="70"/>
                    <a:pt x="18" y="94"/>
                    <a:pt x="48" y="94"/>
                  </a:cubicBezTo>
                  <a:cubicBezTo>
                    <a:pt x="58" y="94"/>
                    <a:pt x="70" y="90"/>
                    <a:pt x="78" y="82"/>
                  </a:cubicBezTo>
                  <a:cubicBezTo>
                    <a:pt x="82" y="80"/>
                    <a:pt x="82" y="80"/>
                    <a:pt x="84" y="80"/>
                  </a:cubicBezTo>
                  <a:cubicBezTo>
                    <a:pt x="84" y="80"/>
                    <a:pt x="86" y="80"/>
                    <a:pt x="86" y="92"/>
                  </a:cubicBezTo>
                  <a:cubicBezTo>
                    <a:pt x="86" y="158"/>
                    <a:pt x="54" y="212"/>
                    <a:pt x="24" y="240"/>
                  </a:cubicBezTo>
                  <a:cubicBezTo>
                    <a:pt x="14" y="250"/>
                    <a:pt x="14" y="252"/>
                    <a:pt x="14" y="254"/>
                  </a:cubicBezTo>
                  <a:cubicBezTo>
                    <a:pt x="14" y="262"/>
                    <a:pt x="18" y="264"/>
                    <a:pt x="24" y="264"/>
                  </a:cubicBezTo>
                  <a:cubicBezTo>
                    <a:pt x="34" y="264"/>
                    <a:pt x="104" y="196"/>
                    <a:pt x="104" y="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2" name="Freeform 61">
              <a:extLst>
                <a:ext uri="{FF2B5EF4-FFF2-40B4-BE49-F238E27FC236}">
                  <a16:creationId xmlns:a16="http://schemas.microsoft.com/office/drawing/2014/main" id="{94CE4F27-0685-764A-997F-5C0A6D3BA966}"/>
                </a:ext>
              </a:extLst>
            </p:cNvPr>
            <p:cNvSpPr/>
            <p:nvPr/>
          </p:nvSpPr>
          <p:spPr>
            <a:xfrm>
              <a:off x="1843199" y="4668480"/>
              <a:ext cx="117000" cy="143640"/>
            </a:xfrm>
            <a:custGeom>
              <a:avLst/>
              <a:gdLst/>
              <a:ahLst/>
              <a:cxnLst>
                <a:cxn ang="3cd4">
                  <a:pos x="hc" y="t"/>
                </a:cxn>
                <a:cxn ang="cd2">
                  <a:pos x="l" y="vc"/>
                </a:cxn>
                <a:cxn ang="cd4">
                  <a:pos x="hc" y="b"/>
                </a:cxn>
                <a:cxn ang="0">
                  <a:pos x="r" y="vc"/>
                </a:cxn>
              </a:cxnLst>
              <a:rect l="l" t="t" r="r" b="b"/>
              <a:pathLst>
                <a:path w="326" h="400">
                  <a:moveTo>
                    <a:pt x="300" y="60"/>
                  </a:moveTo>
                  <a:cubicBezTo>
                    <a:pt x="276" y="60"/>
                    <a:pt x="258" y="80"/>
                    <a:pt x="258" y="100"/>
                  </a:cubicBezTo>
                  <a:cubicBezTo>
                    <a:pt x="258" y="112"/>
                    <a:pt x="266" y="126"/>
                    <a:pt x="284" y="126"/>
                  </a:cubicBezTo>
                  <a:cubicBezTo>
                    <a:pt x="304" y="126"/>
                    <a:pt x="326" y="110"/>
                    <a:pt x="326" y="76"/>
                  </a:cubicBezTo>
                  <a:cubicBezTo>
                    <a:pt x="326" y="36"/>
                    <a:pt x="288" y="0"/>
                    <a:pt x="220" y="0"/>
                  </a:cubicBezTo>
                  <a:cubicBezTo>
                    <a:pt x="104" y="0"/>
                    <a:pt x="70" y="90"/>
                    <a:pt x="70" y="128"/>
                  </a:cubicBezTo>
                  <a:cubicBezTo>
                    <a:pt x="70" y="198"/>
                    <a:pt x="136" y="212"/>
                    <a:pt x="162" y="216"/>
                  </a:cubicBezTo>
                  <a:cubicBezTo>
                    <a:pt x="208" y="226"/>
                    <a:pt x="254" y="234"/>
                    <a:pt x="254" y="284"/>
                  </a:cubicBezTo>
                  <a:cubicBezTo>
                    <a:pt x="254" y="306"/>
                    <a:pt x="234" y="380"/>
                    <a:pt x="128" y="380"/>
                  </a:cubicBezTo>
                  <a:cubicBezTo>
                    <a:pt x="116" y="380"/>
                    <a:pt x="46" y="380"/>
                    <a:pt x="26" y="334"/>
                  </a:cubicBezTo>
                  <a:cubicBezTo>
                    <a:pt x="60" y="338"/>
                    <a:pt x="82" y="312"/>
                    <a:pt x="82" y="286"/>
                  </a:cubicBezTo>
                  <a:cubicBezTo>
                    <a:pt x="82" y="266"/>
                    <a:pt x="68" y="256"/>
                    <a:pt x="50" y="256"/>
                  </a:cubicBezTo>
                  <a:cubicBezTo>
                    <a:pt x="26" y="256"/>
                    <a:pt x="0" y="274"/>
                    <a:pt x="0" y="314"/>
                  </a:cubicBezTo>
                  <a:cubicBezTo>
                    <a:pt x="0" y="364"/>
                    <a:pt x="50" y="400"/>
                    <a:pt x="126" y="400"/>
                  </a:cubicBezTo>
                  <a:cubicBezTo>
                    <a:pt x="270" y="400"/>
                    <a:pt x="304" y="294"/>
                    <a:pt x="304" y="254"/>
                  </a:cubicBezTo>
                  <a:cubicBezTo>
                    <a:pt x="304" y="222"/>
                    <a:pt x="288" y="200"/>
                    <a:pt x="276" y="188"/>
                  </a:cubicBezTo>
                  <a:cubicBezTo>
                    <a:pt x="252" y="164"/>
                    <a:pt x="228" y="160"/>
                    <a:pt x="188" y="152"/>
                  </a:cubicBezTo>
                  <a:cubicBezTo>
                    <a:pt x="156" y="144"/>
                    <a:pt x="122" y="138"/>
                    <a:pt x="122" y="98"/>
                  </a:cubicBezTo>
                  <a:cubicBezTo>
                    <a:pt x="122" y="74"/>
                    <a:pt x="142" y="20"/>
                    <a:pt x="220" y="20"/>
                  </a:cubicBezTo>
                  <a:cubicBezTo>
                    <a:pt x="242" y="20"/>
                    <a:pt x="286" y="26"/>
                    <a:pt x="300" y="6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3" name="Freeform 62">
              <a:extLst>
                <a:ext uri="{FF2B5EF4-FFF2-40B4-BE49-F238E27FC236}">
                  <a16:creationId xmlns:a16="http://schemas.microsoft.com/office/drawing/2014/main" id="{F03549C3-12CB-0F41-8DD1-7D6583DDC6FF}"/>
                </a:ext>
              </a:extLst>
            </p:cNvPr>
            <p:cNvSpPr/>
            <p:nvPr/>
          </p:nvSpPr>
          <p:spPr>
            <a:xfrm>
              <a:off x="1985039" y="4554000"/>
              <a:ext cx="55800" cy="114840"/>
            </a:xfrm>
            <a:custGeom>
              <a:avLst/>
              <a:gdLst/>
              <a:ahLst/>
              <a:cxnLst>
                <a:cxn ang="3cd4">
                  <a:pos x="hc" y="t"/>
                </a:cxn>
                <a:cxn ang="cd2">
                  <a:pos x="l" y="vc"/>
                </a:cxn>
                <a:cxn ang="cd4">
                  <a:pos x="hc" y="b"/>
                </a:cxn>
                <a:cxn ang="0">
                  <a:pos x="r" y="vc"/>
                </a:cxn>
              </a:cxnLst>
              <a:rect l="l" t="t" r="r" b="b"/>
              <a:pathLst>
                <a:path w="156" h="320">
                  <a:moveTo>
                    <a:pt x="150" y="54"/>
                  </a:moveTo>
                  <a:cubicBezTo>
                    <a:pt x="156" y="44"/>
                    <a:pt x="156" y="38"/>
                    <a:pt x="156" y="34"/>
                  </a:cubicBezTo>
                  <a:cubicBezTo>
                    <a:pt x="156" y="14"/>
                    <a:pt x="138" y="0"/>
                    <a:pt x="120" y="0"/>
                  </a:cubicBezTo>
                  <a:cubicBezTo>
                    <a:pt x="96" y="0"/>
                    <a:pt x="88" y="20"/>
                    <a:pt x="86" y="30"/>
                  </a:cubicBezTo>
                  <a:lnTo>
                    <a:pt x="4" y="298"/>
                  </a:lnTo>
                  <a:cubicBezTo>
                    <a:pt x="2" y="298"/>
                    <a:pt x="0" y="306"/>
                    <a:pt x="0" y="306"/>
                  </a:cubicBezTo>
                  <a:cubicBezTo>
                    <a:pt x="0" y="314"/>
                    <a:pt x="20" y="320"/>
                    <a:pt x="24" y="320"/>
                  </a:cubicBezTo>
                  <a:cubicBezTo>
                    <a:pt x="28" y="320"/>
                    <a:pt x="30" y="320"/>
                    <a:pt x="34" y="31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4" name="Freeform 63">
              <a:extLst>
                <a:ext uri="{FF2B5EF4-FFF2-40B4-BE49-F238E27FC236}">
                  <a16:creationId xmlns:a16="http://schemas.microsoft.com/office/drawing/2014/main" id="{539BB473-58B0-5343-8960-4D422CDE5FFB}"/>
                </a:ext>
              </a:extLst>
            </p:cNvPr>
            <p:cNvSpPr/>
            <p:nvPr/>
          </p:nvSpPr>
          <p:spPr>
            <a:xfrm>
              <a:off x="2090880" y="4672080"/>
              <a:ext cx="34920" cy="197640"/>
            </a:xfrm>
            <a:custGeom>
              <a:avLst/>
              <a:gdLst/>
              <a:ahLst/>
              <a:cxnLst>
                <a:cxn ang="3cd4">
                  <a:pos x="hc" y="t"/>
                </a:cxn>
                <a:cxn ang="cd2">
                  <a:pos x="l" y="vc"/>
                </a:cxn>
                <a:cxn ang="cd4">
                  <a:pos x="hc" y="b"/>
                </a:cxn>
                <a:cxn ang="0">
                  <a:pos x="r" y="vc"/>
                </a:cxn>
              </a:cxnLst>
              <a:rect l="l" t="t" r="r" b="b"/>
              <a:pathLst>
                <a:path w="98" h="550">
                  <a:moveTo>
                    <a:pt x="96" y="46"/>
                  </a:moveTo>
                  <a:cubicBezTo>
                    <a:pt x="96" y="22"/>
                    <a:pt x="74" y="0"/>
                    <a:pt x="48" y="0"/>
                  </a:cubicBezTo>
                  <a:cubicBezTo>
                    <a:pt x="22" y="0"/>
                    <a:pt x="0" y="22"/>
                    <a:pt x="0" y="46"/>
                  </a:cubicBezTo>
                  <a:cubicBezTo>
                    <a:pt x="0" y="72"/>
                    <a:pt x="22" y="94"/>
                    <a:pt x="48" y="94"/>
                  </a:cubicBezTo>
                  <a:cubicBezTo>
                    <a:pt x="74" y="94"/>
                    <a:pt x="96" y="72"/>
                    <a:pt x="96" y="46"/>
                  </a:cubicBezTo>
                  <a:close/>
                  <a:moveTo>
                    <a:pt x="78" y="370"/>
                  </a:moveTo>
                  <a:cubicBezTo>
                    <a:pt x="78" y="396"/>
                    <a:pt x="78" y="464"/>
                    <a:pt x="20" y="530"/>
                  </a:cubicBezTo>
                  <a:cubicBezTo>
                    <a:pt x="14" y="536"/>
                    <a:pt x="14" y="538"/>
                    <a:pt x="14" y="540"/>
                  </a:cubicBezTo>
                  <a:cubicBezTo>
                    <a:pt x="14" y="546"/>
                    <a:pt x="18" y="550"/>
                    <a:pt x="24" y="550"/>
                  </a:cubicBezTo>
                  <a:cubicBezTo>
                    <a:pt x="34" y="550"/>
                    <a:pt x="98" y="480"/>
                    <a:pt x="98" y="378"/>
                  </a:cubicBezTo>
                  <a:cubicBezTo>
                    <a:pt x="98" y="352"/>
                    <a:pt x="96" y="286"/>
                    <a:pt x="48" y="286"/>
                  </a:cubicBezTo>
                  <a:cubicBezTo>
                    <a:pt x="16" y="286"/>
                    <a:pt x="0" y="310"/>
                    <a:pt x="0" y="334"/>
                  </a:cubicBezTo>
                  <a:cubicBezTo>
                    <a:pt x="0" y="356"/>
                    <a:pt x="16" y="380"/>
                    <a:pt x="48" y="380"/>
                  </a:cubicBezTo>
                  <a:cubicBezTo>
                    <a:pt x="52" y="380"/>
                    <a:pt x="54" y="380"/>
                    <a:pt x="54" y="380"/>
                  </a:cubicBezTo>
                  <a:cubicBezTo>
                    <a:pt x="60" y="378"/>
                    <a:pt x="70" y="376"/>
                    <a:pt x="78" y="37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5" name="Freeform 64">
              <a:extLst>
                <a:ext uri="{FF2B5EF4-FFF2-40B4-BE49-F238E27FC236}">
                  <a16:creationId xmlns:a16="http://schemas.microsoft.com/office/drawing/2014/main" id="{D0FBF434-18A0-384A-B7CD-D84FDED12F10}"/>
                </a:ext>
              </a:extLst>
            </p:cNvPr>
            <p:cNvSpPr/>
            <p:nvPr/>
          </p:nvSpPr>
          <p:spPr>
            <a:xfrm>
              <a:off x="2212560" y="4668480"/>
              <a:ext cx="209880" cy="143640"/>
            </a:xfrm>
            <a:custGeom>
              <a:avLst/>
              <a:gdLst/>
              <a:ahLst/>
              <a:cxnLst>
                <a:cxn ang="3cd4">
                  <a:pos x="hc" y="t"/>
                </a:cxn>
                <a:cxn ang="cd2">
                  <a:pos x="l" y="vc"/>
                </a:cxn>
                <a:cxn ang="cd4">
                  <a:pos x="hc" y="b"/>
                </a:cxn>
                <a:cxn ang="0">
                  <a:pos x="r" y="vc"/>
                </a:cxn>
              </a:cxnLst>
              <a:rect l="l" t="t" r="r" b="b"/>
              <a:pathLst>
                <a:path w="584" h="400">
                  <a:moveTo>
                    <a:pt x="382" y="90"/>
                  </a:moveTo>
                  <a:cubicBezTo>
                    <a:pt x="386" y="72"/>
                    <a:pt x="396" y="38"/>
                    <a:pt x="396" y="34"/>
                  </a:cubicBezTo>
                  <a:cubicBezTo>
                    <a:pt x="396" y="18"/>
                    <a:pt x="382" y="10"/>
                    <a:pt x="370" y="10"/>
                  </a:cubicBezTo>
                  <a:cubicBezTo>
                    <a:pt x="358" y="10"/>
                    <a:pt x="344" y="16"/>
                    <a:pt x="336" y="34"/>
                  </a:cubicBezTo>
                  <a:cubicBezTo>
                    <a:pt x="334" y="40"/>
                    <a:pt x="292" y="210"/>
                    <a:pt x="286" y="232"/>
                  </a:cubicBezTo>
                  <a:cubicBezTo>
                    <a:pt x="280" y="258"/>
                    <a:pt x="278" y="274"/>
                    <a:pt x="278" y="290"/>
                  </a:cubicBezTo>
                  <a:cubicBezTo>
                    <a:pt x="278" y="300"/>
                    <a:pt x="278" y="302"/>
                    <a:pt x="280" y="306"/>
                  </a:cubicBezTo>
                  <a:cubicBezTo>
                    <a:pt x="260" y="354"/>
                    <a:pt x="232" y="380"/>
                    <a:pt x="198" y="380"/>
                  </a:cubicBezTo>
                  <a:cubicBezTo>
                    <a:pt x="128" y="380"/>
                    <a:pt x="128" y="316"/>
                    <a:pt x="128" y="300"/>
                  </a:cubicBezTo>
                  <a:cubicBezTo>
                    <a:pt x="128" y="272"/>
                    <a:pt x="132" y="238"/>
                    <a:pt x="174" y="128"/>
                  </a:cubicBezTo>
                  <a:cubicBezTo>
                    <a:pt x="184" y="102"/>
                    <a:pt x="188" y="90"/>
                    <a:pt x="188" y="72"/>
                  </a:cubicBezTo>
                  <a:cubicBezTo>
                    <a:pt x="188" y="32"/>
                    <a:pt x="160" y="0"/>
                    <a:pt x="116" y="0"/>
                  </a:cubicBezTo>
                  <a:cubicBezTo>
                    <a:pt x="32" y="0"/>
                    <a:pt x="0" y="128"/>
                    <a:pt x="0" y="136"/>
                  </a:cubicBezTo>
                  <a:cubicBezTo>
                    <a:pt x="0" y="144"/>
                    <a:pt x="8" y="144"/>
                    <a:pt x="10" y="144"/>
                  </a:cubicBezTo>
                  <a:cubicBezTo>
                    <a:pt x="20" y="144"/>
                    <a:pt x="20" y="144"/>
                    <a:pt x="24" y="128"/>
                  </a:cubicBezTo>
                  <a:cubicBezTo>
                    <a:pt x="48" y="46"/>
                    <a:pt x="82" y="20"/>
                    <a:pt x="114" y="20"/>
                  </a:cubicBezTo>
                  <a:cubicBezTo>
                    <a:pt x="122" y="20"/>
                    <a:pt x="136" y="20"/>
                    <a:pt x="136" y="48"/>
                  </a:cubicBezTo>
                  <a:cubicBezTo>
                    <a:pt x="136" y="70"/>
                    <a:pt x="126" y="96"/>
                    <a:pt x="120" y="110"/>
                  </a:cubicBezTo>
                  <a:cubicBezTo>
                    <a:pt x="82" y="214"/>
                    <a:pt x="70" y="256"/>
                    <a:pt x="70" y="288"/>
                  </a:cubicBezTo>
                  <a:cubicBezTo>
                    <a:pt x="70" y="370"/>
                    <a:pt x="130" y="400"/>
                    <a:pt x="196" y="400"/>
                  </a:cubicBezTo>
                  <a:cubicBezTo>
                    <a:pt x="210" y="400"/>
                    <a:pt x="252" y="400"/>
                    <a:pt x="288" y="338"/>
                  </a:cubicBezTo>
                  <a:cubicBezTo>
                    <a:pt x="310" y="394"/>
                    <a:pt x="372" y="400"/>
                    <a:pt x="398" y="400"/>
                  </a:cubicBezTo>
                  <a:cubicBezTo>
                    <a:pt x="464" y="400"/>
                    <a:pt x="502" y="344"/>
                    <a:pt x="526" y="292"/>
                  </a:cubicBezTo>
                  <a:cubicBezTo>
                    <a:pt x="556" y="222"/>
                    <a:pt x="584" y="104"/>
                    <a:pt x="584" y="62"/>
                  </a:cubicBezTo>
                  <a:cubicBezTo>
                    <a:pt x="584" y="14"/>
                    <a:pt x="560" y="0"/>
                    <a:pt x="544" y="0"/>
                  </a:cubicBezTo>
                  <a:cubicBezTo>
                    <a:pt x="522" y="0"/>
                    <a:pt x="500" y="22"/>
                    <a:pt x="500" y="42"/>
                  </a:cubicBezTo>
                  <a:cubicBezTo>
                    <a:pt x="500" y="54"/>
                    <a:pt x="506" y="60"/>
                    <a:pt x="514" y="66"/>
                  </a:cubicBezTo>
                  <a:cubicBezTo>
                    <a:pt x="524" y="76"/>
                    <a:pt x="546" y="98"/>
                    <a:pt x="546" y="142"/>
                  </a:cubicBezTo>
                  <a:cubicBezTo>
                    <a:pt x="546" y="172"/>
                    <a:pt x="520" y="258"/>
                    <a:pt x="498" y="302"/>
                  </a:cubicBezTo>
                  <a:cubicBezTo>
                    <a:pt x="474" y="350"/>
                    <a:pt x="444" y="380"/>
                    <a:pt x="400" y="380"/>
                  </a:cubicBezTo>
                  <a:cubicBezTo>
                    <a:pt x="358" y="380"/>
                    <a:pt x="336" y="354"/>
                    <a:pt x="336" y="304"/>
                  </a:cubicBezTo>
                  <a:cubicBezTo>
                    <a:pt x="336" y="280"/>
                    <a:pt x="342" y="252"/>
                    <a:pt x="344" y="24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6" name="Freeform 65">
              <a:extLst>
                <a:ext uri="{FF2B5EF4-FFF2-40B4-BE49-F238E27FC236}">
                  <a16:creationId xmlns:a16="http://schemas.microsoft.com/office/drawing/2014/main" id="{5E810AD6-CDB2-9F45-8994-FBD48529AD42}"/>
                </a:ext>
              </a:extLst>
            </p:cNvPr>
            <p:cNvSpPr/>
            <p:nvPr/>
          </p:nvSpPr>
          <p:spPr>
            <a:xfrm>
              <a:off x="2455919" y="4571279"/>
              <a:ext cx="73800" cy="316440"/>
            </a:xfrm>
            <a:custGeom>
              <a:avLst/>
              <a:gdLst/>
              <a:ahLst/>
              <a:cxnLst>
                <a:cxn ang="3cd4">
                  <a:pos x="hc" y="t"/>
                </a:cxn>
                <a:cxn ang="cd2">
                  <a:pos x="l" y="vc"/>
                </a:cxn>
                <a:cxn ang="cd4">
                  <a:pos x="hc" y="b"/>
                </a:cxn>
                <a:cxn ang="0">
                  <a:pos x="r" y="vc"/>
                </a:cxn>
              </a:cxnLst>
              <a:rect l="l" t="t" r="r" b="b"/>
              <a:pathLst>
                <a:path w="206" h="880">
                  <a:moveTo>
                    <a:pt x="206" y="440"/>
                  </a:moveTo>
                  <a:cubicBezTo>
                    <a:pt x="206" y="372"/>
                    <a:pt x="196" y="266"/>
                    <a:pt x="148" y="166"/>
                  </a:cubicBezTo>
                  <a:cubicBezTo>
                    <a:pt x="94" y="58"/>
                    <a:pt x="18" y="0"/>
                    <a:pt x="8" y="0"/>
                  </a:cubicBezTo>
                  <a:cubicBezTo>
                    <a:pt x="4" y="0"/>
                    <a:pt x="0" y="4"/>
                    <a:pt x="0" y="8"/>
                  </a:cubicBezTo>
                  <a:cubicBezTo>
                    <a:pt x="0" y="12"/>
                    <a:pt x="0" y="14"/>
                    <a:pt x="16" y="30"/>
                  </a:cubicBezTo>
                  <a:cubicBezTo>
                    <a:pt x="104" y="116"/>
                    <a:pt x="154" y="256"/>
                    <a:pt x="154" y="440"/>
                  </a:cubicBezTo>
                  <a:cubicBezTo>
                    <a:pt x="154" y="590"/>
                    <a:pt x="122" y="746"/>
                    <a:pt x="12" y="856"/>
                  </a:cubicBezTo>
                  <a:cubicBezTo>
                    <a:pt x="0" y="868"/>
                    <a:pt x="0" y="870"/>
                    <a:pt x="0" y="872"/>
                  </a:cubicBezTo>
                  <a:cubicBezTo>
                    <a:pt x="0" y="878"/>
                    <a:pt x="4" y="880"/>
                    <a:pt x="8" y="880"/>
                  </a:cubicBezTo>
                  <a:cubicBezTo>
                    <a:pt x="18" y="880"/>
                    <a:pt x="98" y="820"/>
                    <a:pt x="150" y="708"/>
                  </a:cubicBezTo>
                  <a:cubicBezTo>
                    <a:pt x="196" y="612"/>
                    <a:pt x="206" y="514"/>
                    <a:pt x="206" y="44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7" name="Freeform 66">
              <a:extLst>
                <a:ext uri="{FF2B5EF4-FFF2-40B4-BE49-F238E27FC236}">
                  <a16:creationId xmlns:a16="http://schemas.microsoft.com/office/drawing/2014/main" id="{D020F77B-DC75-C948-BBFE-D29F877A132B}"/>
                </a:ext>
              </a:extLst>
            </p:cNvPr>
            <p:cNvSpPr/>
            <p:nvPr/>
          </p:nvSpPr>
          <p:spPr>
            <a:xfrm>
              <a:off x="2665440" y="4655520"/>
              <a:ext cx="211320" cy="135720"/>
            </a:xfrm>
            <a:custGeom>
              <a:avLst/>
              <a:gdLst/>
              <a:ahLst/>
              <a:cxnLst>
                <a:cxn ang="3cd4">
                  <a:pos x="hc" y="t"/>
                </a:cxn>
                <a:cxn ang="cd2">
                  <a:pos x="l" y="vc"/>
                </a:cxn>
                <a:cxn ang="cd4">
                  <a:pos x="hc" y="b"/>
                </a:cxn>
                <a:cxn ang="0">
                  <a:pos x="r" y="vc"/>
                </a:cxn>
              </a:cxnLst>
              <a:rect l="l" t="t" r="r" b="b"/>
              <a:pathLst>
                <a:path w="588" h="378">
                  <a:moveTo>
                    <a:pt x="588" y="28"/>
                  </a:moveTo>
                  <a:cubicBezTo>
                    <a:pt x="588" y="8"/>
                    <a:pt x="582" y="0"/>
                    <a:pt x="576" y="0"/>
                  </a:cubicBezTo>
                  <a:cubicBezTo>
                    <a:pt x="572" y="0"/>
                    <a:pt x="564" y="4"/>
                    <a:pt x="564" y="24"/>
                  </a:cubicBezTo>
                  <a:cubicBezTo>
                    <a:pt x="560" y="86"/>
                    <a:pt x="498" y="122"/>
                    <a:pt x="440" y="122"/>
                  </a:cubicBezTo>
                  <a:cubicBezTo>
                    <a:pt x="390" y="122"/>
                    <a:pt x="346" y="94"/>
                    <a:pt x="300" y="64"/>
                  </a:cubicBezTo>
                  <a:cubicBezTo>
                    <a:pt x="252" y="32"/>
                    <a:pt x="204" y="0"/>
                    <a:pt x="148" y="0"/>
                  </a:cubicBezTo>
                  <a:cubicBezTo>
                    <a:pt x="66" y="0"/>
                    <a:pt x="0" y="62"/>
                    <a:pt x="0" y="144"/>
                  </a:cubicBezTo>
                  <a:cubicBezTo>
                    <a:pt x="0" y="164"/>
                    <a:pt x="6" y="170"/>
                    <a:pt x="12" y="170"/>
                  </a:cubicBezTo>
                  <a:cubicBezTo>
                    <a:pt x="22" y="170"/>
                    <a:pt x="24" y="154"/>
                    <a:pt x="24" y="150"/>
                  </a:cubicBezTo>
                  <a:cubicBezTo>
                    <a:pt x="30" y="76"/>
                    <a:pt x="102" y="50"/>
                    <a:pt x="148" y="50"/>
                  </a:cubicBezTo>
                  <a:cubicBezTo>
                    <a:pt x="198" y="50"/>
                    <a:pt x="242" y="76"/>
                    <a:pt x="288" y="108"/>
                  </a:cubicBezTo>
                  <a:cubicBezTo>
                    <a:pt x="336" y="140"/>
                    <a:pt x="384" y="172"/>
                    <a:pt x="440" y="172"/>
                  </a:cubicBezTo>
                  <a:cubicBezTo>
                    <a:pt x="522" y="172"/>
                    <a:pt x="588" y="108"/>
                    <a:pt x="588" y="28"/>
                  </a:cubicBezTo>
                  <a:close/>
                  <a:moveTo>
                    <a:pt x="588" y="234"/>
                  </a:moveTo>
                  <a:cubicBezTo>
                    <a:pt x="588" y="208"/>
                    <a:pt x="578" y="206"/>
                    <a:pt x="576" y="206"/>
                  </a:cubicBezTo>
                  <a:cubicBezTo>
                    <a:pt x="572" y="206"/>
                    <a:pt x="564" y="212"/>
                    <a:pt x="564" y="230"/>
                  </a:cubicBezTo>
                  <a:cubicBezTo>
                    <a:pt x="560" y="292"/>
                    <a:pt x="498" y="328"/>
                    <a:pt x="440" y="328"/>
                  </a:cubicBezTo>
                  <a:cubicBezTo>
                    <a:pt x="390" y="328"/>
                    <a:pt x="346" y="300"/>
                    <a:pt x="300" y="270"/>
                  </a:cubicBezTo>
                  <a:cubicBezTo>
                    <a:pt x="252" y="238"/>
                    <a:pt x="204" y="206"/>
                    <a:pt x="148" y="206"/>
                  </a:cubicBezTo>
                  <a:cubicBezTo>
                    <a:pt x="66" y="206"/>
                    <a:pt x="0" y="268"/>
                    <a:pt x="0" y="350"/>
                  </a:cubicBezTo>
                  <a:cubicBezTo>
                    <a:pt x="0" y="370"/>
                    <a:pt x="6" y="376"/>
                    <a:pt x="12" y="376"/>
                  </a:cubicBezTo>
                  <a:cubicBezTo>
                    <a:pt x="22" y="376"/>
                    <a:pt x="24" y="360"/>
                    <a:pt x="24" y="356"/>
                  </a:cubicBezTo>
                  <a:cubicBezTo>
                    <a:pt x="30" y="282"/>
                    <a:pt x="102" y="256"/>
                    <a:pt x="148" y="256"/>
                  </a:cubicBezTo>
                  <a:cubicBezTo>
                    <a:pt x="198" y="256"/>
                    <a:pt x="242" y="282"/>
                    <a:pt x="288" y="314"/>
                  </a:cubicBezTo>
                  <a:cubicBezTo>
                    <a:pt x="336" y="346"/>
                    <a:pt x="384" y="378"/>
                    <a:pt x="440" y="378"/>
                  </a:cubicBezTo>
                  <a:cubicBezTo>
                    <a:pt x="524" y="378"/>
                    <a:pt x="588" y="312"/>
                    <a:pt x="588" y="2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8" name="Freeform 67">
              <a:extLst>
                <a:ext uri="{FF2B5EF4-FFF2-40B4-BE49-F238E27FC236}">
                  <a16:creationId xmlns:a16="http://schemas.microsoft.com/office/drawing/2014/main" id="{F7F41AA0-FF28-7949-A0D5-5E32DE436CCC}"/>
                </a:ext>
              </a:extLst>
            </p:cNvPr>
            <p:cNvSpPr/>
            <p:nvPr/>
          </p:nvSpPr>
          <p:spPr>
            <a:xfrm>
              <a:off x="3007440" y="4723200"/>
              <a:ext cx="193320" cy="13320"/>
            </a:xfrm>
            <a:custGeom>
              <a:avLst/>
              <a:gdLst/>
              <a:ahLst/>
              <a:cxnLst>
                <a:cxn ang="3cd4">
                  <a:pos x="hc" y="t"/>
                </a:cxn>
                <a:cxn ang="cd2">
                  <a:pos x="l" y="vc"/>
                </a:cxn>
                <a:cxn ang="cd4">
                  <a:pos x="hc" y="b"/>
                </a:cxn>
                <a:cxn ang="0">
                  <a:pos x="r" y="vc"/>
                </a:cxn>
              </a:cxnLst>
              <a:rect l="l" t="t" r="r" b="b"/>
              <a:pathLst>
                <a:path w="538" h="38">
                  <a:moveTo>
                    <a:pt x="508" y="38"/>
                  </a:moveTo>
                  <a:cubicBezTo>
                    <a:pt x="522" y="38"/>
                    <a:pt x="538" y="38"/>
                    <a:pt x="538" y="18"/>
                  </a:cubicBezTo>
                  <a:cubicBezTo>
                    <a:pt x="538" y="0"/>
                    <a:pt x="522" y="0"/>
                    <a:pt x="508" y="0"/>
                  </a:cubicBezTo>
                  <a:lnTo>
                    <a:pt x="30" y="0"/>
                  </a:lnTo>
                  <a:cubicBezTo>
                    <a:pt x="16" y="0"/>
                    <a:pt x="0" y="0"/>
                    <a:pt x="0" y="18"/>
                  </a:cubicBezTo>
                  <a:cubicBezTo>
                    <a:pt x="0" y="38"/>
                    <a:pt x="16" y="38"/>
                    <a:pt x="30" y="3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9" name="Freeform 68">
              <a:extLst>
                <a:ext uri="{FF2B5EF4-FFF2-40B4-BE49-F238E27FC236}">
                  <a16:creationId xmlns:a16="http://schemas.microsoft.com/office/drawing/2014/main" id="{63B69C19-1F89-3F43-9AE5-08E610A88CC7}"/>
                </a:ext>
              </a:extLst>
            </p:cNvPr>
            <p:cNvSpPr/>
            <p:nvPr/>
          </p:nvSpPr>
          <p:spPr>
            <a:xfrm>
              <a:off x="3335760" y="4444560"/>
              <a:ext cx="120600" cy="569160"/>
            </a:xfrm>
            <a:custGeom>
              <a:avLst/>
              <a:gdLst/>
              <a:ahLst/>
              <a:cxnLst>
                <a:cxn ang="3cd4">
                  <a:pos x="hc" y="t"/>
                </a:cxn>
                <a:cxn ang="cd2">
                  <a:pos x="l" y="vc"/>
                </a:cxn>
                <a:cxn ang="cd4">
                  <a:pos x="hc" y="b"/>
                </a:cxn>
                <a:cxn ang="0">
                  <a:pos x="r" y="vc"/>
                </a:cxn>
              </a:cxnLst>
              <a:rect l="l" t="t" r="r" b="b"/>
              <a:pathLst>
                <a:path w="336" h="1582">
                  <a:moveTo>
                    <a:pt x="296" y="1574"/>
                  </a:moveTo>
                  <a:cubicBezTo>
                    <a:pt x="298" y="1574"/>
                    <a:pt x="306" y="1582"/>
                    <a:pt x="306" y="1582"/>
                  </a:cubicBezTo>
                  <a:lnTo>
                    <a:pt x="326" y="1582"/>
                  </a:lnTo>
                  <a:cubicBezTo>
                    <a:pt x="328" y="1582"/>
                    <a:pt x="336" y="1582"/>
                    <a:pt x="336" y="1574"/>
                  </a:cubicBezTo>
                  <a:cubicBezTo>
                    <a:pt x="336" y="1570"/>
                    <a:pt x="334" y="1568"/>
                    <a:pt x="332" y="1566"/>
                  </a:cubicBezTo>
                  <a:cubicBezTo>
                    <a:pt x="300" y="1534"/>
                    <a:pt x="252" y="1486"/>
                    <a:pt x="198" y="1390"/>
                  </a:cubicBezTo>
                  <a:cubicBezTo>
                    <a:pt x="102" y="1220"/>
                    <a:pt x="68" y="1002"/>
                    <a:pt x="68" y="792"/>
                  </a:cubicBezTo>
                  <a:cubicBezTo>
                    <a:pt x="68" y="402"/>
                    <a:pt x="178" y="172"/>
                    <a:pt x="334" y="16"/>
                  </a:cubicBezTo>
                  <a:cubicBezTo>
                    <a:pt x="336" y="14"/>
                    <a:pt x="336" y="10"/>
                    <a:pt x="336" y="8"/>
                  </a:cubicBezTo>
                  <a:cubicBezTo>
                    <a:pt x="336" y="0"/>
                    <a:pt x="330" y="0"/>
                    <a:pt x="320" y="0"/>
                  </a:cubicBezTo>
                  <a:cubicBezTo>
                    <a:pt x="308" y="0"/>
                    <a:pt x="306" y="0"/>
                    <a:pt x="298" y="8"/>
                  </a:cubicBezTo>
                  <a:cubicBezTo>
                    <a:pt x="214" y="80"/>
                    <a:pt x="120" y="202"/>
                    <a:pt x="58" y="388"/>
                  </a:cubicBezTo>
                  <a:cubicBezTo>
                    <a:pt x="20" y="504"/>
                    <a:pt x="0" y="644"/>
                    <a:pt x="0" y="790"/>
                  </a:cubicBezTo>
                  <a:cubicBezTo>
                    <a:pt x="0" y="1000"/>
                    <a:pt x="38" y="1236"/>
                    <a:pt x="176" y="1440"/>
                  </a:cubicBezTo>
                  <a:cubicBezTo>
                    <a:pt x="200" y="1474"/>
                    <a:pt x="234" y="1510"/>
                    <a:pt x="234" y="1510"/>
                  </a:cubicBezTo>
                  <a:cubicBezTo>
                    <a:pt x="242" y="1522"/>
                    <a:pt x="254" y="1536"/>
                    <a:pt x="262" y="154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0" name="Freeform 69">
              <a:extLst>
                <a:ext uri="{FF2B5EF4-FFF2-40B4-BE49-F238E27FC236}">
                  <a16:creationId xmlns:a16="http://schemas.microsoft.com/office/drawing/2014/main" id="{12CB3532-621E-6E44-895E-59735EA62625}"/>
                </a:ext>
              </a:extLst>
            </p:cNvPr>
            <p:cNvSpPr/>
            <p:nvPr/>
          </p:nvSpPr>
          <p:spPr>
            <a:xfrm>
              <a:off x="3476880" y="4668480"/>
              <a:ext cx="129240" cy="143640"/>
            </a:xfrm>
            <a:custGeom>
              <a:avLst/>
              <a:gdLst/>
              <a:ahLst/>
              <a:cxnLst>
                <a:cxn ang="3cd4">
                  <a:pos x="hc" y="t"/>
                </a:cxn>
                <a:cxn ang="cd2">
                  <a:pos x="l" y="vc"/>
                </a:cxn>
                <a:cxn ang="cd4">
                  <a:pos x="hc" y="b"/>
                </a:cxn>
                <a:cxn ang="0">
                  <a:pos x="r" y="vc"/>
                </a:cxn>
              </a:cxnLst>
              <a:rect l="l" t="t" r="r" b="b"/>
              <a:pathLst>
                <a:path w="360" h="400">
                  <a:moveTo>
                    <a:pt x="52" y="338"/>
                  </a:moveTo>
                  <a:cubicBezTo>
                    <a:pt x="50" y="352"/>
                    <a:pt x="44" y="372"/>
                    <a:pt x="44" y="376"/>
                  </a:cubicBezTo>
                  <a:cubicBezTo>
                    <a:pt x="44" y="392"/>
                    <a:pt x="56" y="400"/>
                    <a:pt x="70" y="400"/>
                  </a:cubicBezTo>
                  <a:cubicBezTo>
                    <a:pt x="80" y="400"/>
                    <a:pt x="96" y="392"/>
                    <a:pt x="102" y="376"/>
                  </a:cubicBezTo>
                  <a:cubicBezTo>
                    <a:pt x="104" y="372"/>
                    <a:pt x="134" y="252"/>
                    <a:pt x="138" y="236"/>
                  </a:cubicBezTo>
                  <a:cubicBezTo>
                    <a:pt x="144" y="206"/>
                    <a:pt x="160" y="144"/>
                    <a:pt x="166" y="120"/>
                  </a:cubicBezTo>
                  <a:cubicBezTo>
                    <a:pt x="170" y="110"/>
                    <a:pt x="194" y="68"/>
                    <a:pt x="216" y="48"/>
                  </a:cubicBezTo>
                  <a:cubicBezTo>
                    <a:pt x="222" y="42"/>
                    <a:pt x="248" y="20"/>
                    <a:pt x="286" y="20"/>
                  </a:cubicBezTo>
                  <a:cubicBezTo>
                    <a:pt x="310" y="20"/>
                    <a:pt x="322" y="30"/>
                    <a:pt x="324" y="30"/>
                  </a:cubicBezTo>
                  <a:cubicBezTo>
                    <a:pt x="296" y="34"/>
                    <a:pt x="278" y="56"/>
                    <a:pt x="278" y="78"/>
                  </a:cubicBezTo>
                  <a:cubicBezTo>
                    <a:pt x="278" y="92"/>
                    <a:pt x="288" y="110"/>
                    <a:pt x="312" y="110"/>
                  </a:cubicBezTo>
                  <a:cubicBezTo>
                    <a:pt x="334" y="110"/>
                    <a:pt x="360" y="90"/>
                    <a:pt x="360" y="58"/>
                  </a:cubicBezTo>
                  <a:cubicBezTo>
                    <a:pt x="360" y="26"/>
                    <a:pt x="332" y="0"/>
                    <a:pt x="286" y="0"/>
                  </a:cubicBezTo>
                  <a:cubicBezTo>
                    <a:pt x="228" y="0"/>
                    <a:pt x="190" y="44"/>
                    <a:pt x="174" y="68"/>
                  </a:cubicBezTo>
                  <a:cubicBezTo>
                    <a:pt x="166" y="28"/>
                    <a:pt x="134" y="0"/>
                    <a:pt x="92" y="0"/>
                  </a:cubicBezTo>
                  <a:cubicBezTo>
                    <a:pt x="52" y="0"/>
                    <a:pt x="36" y="34"/>
                    <a:pt x="28" y="50"/>
                  </a:cubicBezTo>
                  <a:cubicBezTo>
                    <a:pt x="12" y="80"/>
                    <a:pt x="0" y="134"/>
                    <a:pt x="0" y="136"/>
                  </a:cubicBezTo>
                  <a:cubicBezTo>
                    <a:pt x="0" y="144"/>
                    <a:pt x="8" y="144"/>
                    <a:pt x="10" y="144"/>
                  </a:cubicBezTo>
                  <a:cubicBezTo>
                    <a:pt x="20" y="144"/>
                    <a:pt x="20" y="144"/>
                    <a:pt x="26" y="124"/>
                  </a:cubicBezTo>
                  <a:cubicBezTo>
                    <a:pt x="40" y="62"/>
                    <a:pt x="58" y="20"/>
                    <a:pt x="90" y="20"/>
                  </a:cubicBezTo>
                  <a:cubicBezTo>
                    <a:pt x="106" y="20"/>
                    <a:pt x="118" y="26"/>
                    <a:pt x="118" y="60"/>
                  </a:cubicBezTo>
                  <a:cubicBezTo>
                    <a:pt x="118" y="78"/>
                    <a:pt x="114" y="88"/>
                    <a:pt x="104" y="1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1" name="Freeform 70">
              <a:extLst>
                <a:ext uri="{FF2B5EF4-FFF2-40B4-BE49-F238E27FC236}">
                  <a16:creationId xmlns:a16="http://schemas.microsoft.com/office/drawing/2014/main" id="{908EF073-0A9F-8B45-98B1-2F59DC55DEA3}"/>
                </a:ext>
              </a:extLst>
            </p:cNvPr>
            <p:cNvSpPr/>
            <p:nvPr/>
          </p:nvSpPr>
          <p:spPr>
            <a:xfrm>
              <a:off x="3706560" y="4623840"/>
              <a:ext cx="210600" cy="211320"/>
            </a:xfrm>
            <a:custGeom>
              <a:avLst/>
              <a:gdLst/>
              <a:ahLst/>
              <a:cxnLst>
                <a:cxn ang="3cd4">
                  <a:pos x="hc" y="t"/>
                </a:cxn>
                <a:cxn ang="cd2">
                  <a:pos x="l" y="vc"/>
                </a:cxn>
                <a:cxn ang="cd4">
                  <a:pos x="hc" y="b"/>
                </a:cxn>
                <a:cxn ang="0">
                  <a:pos x="r" y="vc"/>
                </a:cxn>
              </a:cxnLst>
              <a:rect l="l" t="t" r="r" b="b"/>
              <a:pathLst>
                <a:path w="586" h="588">
                  <a:moveTo>
                    <a:pt x="312" y="312"/>
                  </a:moveTo>
                  <a:lnTo>
                    <a:pt x="558" y="312"/>
                  </a:lnTo>
                  <a:cubicBezTo>
                    <a:pt x="570" y="312"/>
                    <a:pt x="586" y="312"/>
                    <a:pt x="586" y="294"/>
                  </a:cubicBezTo>
                  <a:cubicBezTo>
                    <a:pt x="586" y="276"/>
                    <a:pt x="570" y="276"/>
                    <a:pt x="558" y="276"/>
                  </a:cubicBezTo>
                  <a:lnTo>
                    <a:pt x="312" y="276"/>
                  </a:lnTo>
                  <a:lnTo>
                    <a:pt x="312" y="30"/>
                  </a:lnTo>
                  <a:cubicBezTo>
                    <a:pt x="312" y="16"/>
                    <a:pt x="312" y="0"/>
                    <a:pt x="294" y="0"/>
                  </a:cubicBezTo>
                  <a:cubicBezTo>
                    <a:pt x="276" y="0"/>
                    <a:pt x="276" y="16"/>
                    <a:pt x="276" y="30"/>
                  </a:cubicBezTo>
                  <a:lnTo>
                    <a:pt x="276" y="276"/>
                  </a:lnTo>
                  <a:lnTo>
                    <a:pt x="30" y="276"/>
                  </a:lnTo>
                  <a:cubicBezTo>
                    <a:pt x="16" y="276"/>
                    <a:pt x="0" y="276"/>
                    <a:pt x="0" y="294"/>
                  </a:cubicBezTo>
                  <a:cubicBezTo>
                    <a:pt x="0" y="312"/>
                    <a:pt x="16" y="312"/>
                    <a:pt x="30" y="312"/>
                  </a:cubicBezTo>
                  <a:lnTo>
                    <a:pt x="276" y="312"/>
                  </a:lnTo>
                  <a:lnTo>
                    <a:pt x="276" y="558"/>
                  </a:lnTo>
                  <a:cubicBezTo>
                    <a:pt x="276" y="570"/>
                    <a:pt x="276" y="588"/>
                    <a:pt x="294" y="588"/>
                  </a:cubicBezTo>
                  <a:cubicBezTo>
                    <a:pt x="312" y="588"/>
                    <a:pt x="312" y="570"/>
                    <a:pt x="312" y="55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2" name="Freeform 71">
              <a:extLst>
                <a:ext uri="{FF2B5EF4-FFF2-40B4-BE49-F238E27FC236}">
                  <a16:creationId xmlns:a16="http://schemas.microsoft.com/office/drawing/2014/main" id="{155BC2C3-F159-2F43-ADA9-318460F97FCB}"/>
                </a:ext>
              </a:extLst>
            </p:cNvPr>
            <p:cNvSpPr/>
            <p:nvPr/>
          </p:nvSpPr>
          <p:spPr>
            <a:xfrm>
              <a:off x="4010399" y="4668480"/>
              <a:ext cx="166680" cy="208440"/>
            </a:xfrm>
            <a:custGeom>
              <a:avLst/>
              <a:gdLst/>
              <a:ahLst/>
              <a:cxnLst>
                <a:cxn ang="3cd4">
                  <a:pos x="hc" y="t"/>
                </a:cxn>
                <a:cxn ang="cd2">
                  <a:pos x="l" y="vc"/>
                </a:cxn>
                <a:cxn ang="cd4">
                  <a:pos x="hc" y="b"/>
                </a:cxn>
                <a:cxn ang="0">
                  <a:pos x="r" y="vc"/>
                </a:cxn>
              </a:cxnLst>
              <a:rect l="l" t="t" r="r" b="b"/>
              <a:pathLst>
                <a:path w="464" h="580">
                  <a:moveTo>
                    <a:pt x="20" y="166"/>
                  </a:moveTo>
                  <a:cubicBezTo>
                    <a:pt x="54" y="64"/>
                    <a:pt x="150" y="64"/>
                    <a:pt x="160" y="64"/>
                  </a:cubicBezTo>
                  <a:cubicBezTo>
                    <a:pt x="294" y="64"/>
                    <a:pt x="304" y="218"/>
                    <a:pt x="304" y="288"/>
                  </a:cubicBezTo>
                  <a:cubicBezTo>
                    <a:pt x="304" y="342"/>
                    <a:pt x="300" y="356"/>
                    <a:pt x="294" y="374"/>
                  </a:cubicBezTo>
                  <a:cubicBezTo>
                    <a:pt x="274" y="438"/>
                    <a:pt x="248" y="540"/>
                    <a:pt x="248" y="564"/>
                  </a:cubicBezTo>
                  <a:cubicBezTo>
                    <a:pt x="248" y="574"/>
                    <a:pt x="252" y="580"/>
                    <a:pt x="258" y="580"/>
                  </a:cubicBezTo>
                  <a:cubicBezTo>
                    <a:pt x="270" y="580"/>
                    <a:pt x="278" y="560"/>
                    <a:pt x="286" y="526"/>
                  </a:cubicBezTo>
                  <a:cubicBezTo>
                    <a:pt x="308" y="452"/>
                    <a:pt x="316" y="402"/>
                    <a:pt x="320" y="374"/>
                  </a:cubicBezTo>
                  <a:cubicBezTo>
                    <a:pt x="322" y="364"/>
                    <a:pt x="324" y="352"/>
                    <a:pt x="326" y="340"/>
                  </a:cubicBezTo>
                  <a:cubicBezTo>
                    <a:pt x="354" y="254"/>
                    <a:pt x="412" y="122"/>
                    <a:pt x="446" y="52"/>
                  </a:cubicBezTo>
                  <a:cubicBezTo>
                    <a:pt x="452" y="42"/>
                    <a:pt x="464" y="22"/>
                    <a:pt x="464" y="18"/>
                  </a:cubicBezTo>
                  <a:cubicBezTo>
                    <a:pt x="464" y="10"/>
                    <a:pt x="454" y="10"/>
                    <a:pt x="452" y="10"/>
                  </a:cubicBezTo>
                  <a:cubicBezTo>
                    <a:pt x="450" y="10"/>
                    <a:pt x="444" y="10"/>
                    <a:pt x="442" y="16"/>
                  </a:cubicBezTo>
                  <a:cubicBezTo>
                    <a:pt x="396" y="100"/>
                    <a:pt x="360" y="188"/>
                    <a:pt x="326" y="276"/>
                  </a:cubicBezTo>
                  <a:cubicBezTo>
                    <a:pt x="324" y="250"/>
                    <a:pt x="324" y="182"/>
                    <a:pt x="290" y="96"/>
                  </a:cubicBezTo>
                  <a:cubicBezTo>
                    <a:pt x="268" y="44"/>
                    <a:pt x="234" y="0"/>
                    <a:pt x="172" y="0"/>
                  </a:cubicBezTo>
                  <a:cubicBezTo>
                    <a:pt x="62" y="0"/>
                    <a:pt x="0" y="134"/>
                    <a:pt x="0" y="162"/>
                  </a:cubicBezTo>
                  <a:cubicBezTo>
                    <a:pt x="0" y="170"/>
                    <a:pt x="8" y="170"/>
                    <a:pt x="16" y="17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3" name="Freeform 72">
              <a:extLst>
                <a:ext uri="{FF2B5EF4-FFF2-40B4-BE49-F238E27FC236}">
                  <a16:creationId xmlns:a16="http://schemas.microsoft.com/office/drawing/2014/main" id="{9FE81D1F-C538-754E-8914-955C3FFBD709}"/>
                </a:ext>
              </a:extLst>
            </p:cNvPr>
            <p:cNvSpPr/>
            <p:nvPr/>
          </p:nvSpPr>
          <p:spPr>
            <a:xfrm>
              <a:off x="4248000" y="4668480"/>
              <a:ext cx="247320" cy="140040"/>
            </a:xfrm>
            <a:custGeom>
              <a:avLst/>
              <a:gdLst/>
              <a:ahLst/>
              <a:cxnLst>
                <a:cxn ang="3cd4">
                  <a:pos x="hc" y="t"/>
                </a:cxn>
                <a:cxn ang="cd2">
                  <a:pos x="l" y="vc"/>
                </a:cxn>
                <a:cxn ang="cd4">
                  <a:pos x="hc" y="b"/>
                </a:cxn>
                <a:cxn ang="0">
                  <a:pos x="r" y="vc"/>
                </a:cxn>
              </a:cxnLst>
              <a:rect l="l" t="t" r="r" b="b"/>
              <a:pathLst>
                <a:path w="688" h="390">
                  <a:moveTo>
                    <a:pt x="68" y="86"/>
                  </a:moveTo>
                  <a:lnTo>
                    <a:pt x="68" y="324"/>
                  </a:lnTo>
                  <a:cubicBezTo>
                    <a:pt x="68" y="362"/>
                    <a:pt x="60" y="362"/>
                    <a:pt x="0" y="362"/>
                  </a:cubicBezTo>
                  <a:lnTo>
                    <a:pt x="0" y="390"/>
                  </a:lnTo>
                  <a:cubicBezTo>
                    <a:pt x="30" y="390"/>
                    <a:pt x="76" y="388"/>
                    <a:pt x="100" y="388"/>
                  </a:cubicBezTo>
                  <a:cubicBezTo>
                    <a:pt x="122" y="388"/>
                    <a:pt x="168" y="390"/>
                    <a:pt x="198" y="390"/>
                  </a:cubicBezTo>
                  <a:lnTo>
                    <a:pt x="198" y="362"/>
                  </a:lnTo>
                  <a:cubicBezTo>
                    <a:pt x="140" y="362"/>
                    <a:pt x="130" y="362"/>
                    <a:pt x="130" y="324"/>
                  </a:cubicBezTo>
                  <a:lnTo>
                    <a:pt x="130" y="160"/>
                  </a:lnTo>
                  <a:cubicBezTo>
                    <a:pt x="130" y="68"/>
                    <a:pt x="192" y="20"/>
                    <a:pt x="248" y="20"/>
                  </a:cubicBezTo>
                  <a:cubicBezTo>
                    <a:pt x="304" y="20"/>
                    <a:pt x="314" y="68"/>
                    <a:pt x="314" y="118"/>
                  </a:cubicBezTo>
                  <a:lnTo>
                    <a:pt x="314" y="324"/>
                  </a:lnTo>
                  <a:cubicBezTo>
                    <a:pt x="314" y="362"/>
                    <a:pt x="304" y="362"/>
                    <a:pt x="246" y="362"/>
                  </a:cubicBezTo>
                  <a:lnTo>
                    <a:pt x="246" y="390"/>
                  </a:lnTo>
                  <a:cubicBezTo>
                    <a:pt x="276" y="390"/>
                    <a:pt x="320" y="388"/>
                    <a:pt x="344" y="388"/>
                  </a:cubicBezTo>
                  <a:cubicBezTo>
                    <a:pt x="368" y="388"/>
                    <a:pt x="414" y="390"/>
                    <a:pt x="444" y="390"/>
                  </a:cubicBezTo>
                  <a:lnTo>
                    <a:pt x="444" y="362"/>
                  </a:lnTo>
                  <a:cubicBezTo>
                    <a:pt x="384" y="362"/>
                    <a:pt x="374" y="362"/>
                    <a:pt x="374" y="324"/>
                  </a:cubicBezTo>
                  <a:lnTo>
                    <a:pt x="374" y="160"/>
                  </a:lnTo>
                  <a:cubicBezTo>
                    <a:pt x="374" y="68"/>
                    <a:pt x="438" y="20"/>
                    <a:pt x="494" y="20"/>
                  </a:cubicBezTo>
                  <a:cubicBezTo>
                    <a:pt x="550" y="20"/>
                    <a:pt x="558" y="68"/>
                    <a:pt x="558" y="118"/>
                  </a:cubicBezTo>
                  <a:lnTo>
                    <a:pt x="558" y="324"/>
                  </a:lnTo>
                  <a:cubicBezTo>
                    <a:pt x="558" y="362"/>
                    <a:pt x="550" y="362"/>
                    <a:pt x="490" y="362"/>
                  </a:cubicBezTo>
                  <a:lnTo>
                    <a:pt x="490" y="390"/>
                  </a:lnTo>
                  <a:cubicBezTo>
                    <a:pt x="520" y="390"/>
                    <a:pt x="566" y="388"/>
                    <a:pt x="590" y="388"/>
                  </a:cubicBezTo>
                  <a:cubicBezTo>
                    <a:pt x="612" y="388"/>
                    <a:pt x="658" y="390"/>
                    <a:pt x="688" y="390"/>
                  </a:cubicBezTo>
                  <a:lnTo>
                    <a:pt x="688" y="362"/>
                  </a:lnTo>
                  <a:cubicBezTo>
                    <a:pt x="642" y="362"/>
                    <a:pt x="620" y="362"/>
                    <a:pt x="620" y="336"/>
                  </a:cubicBezTo>
                  <a:lnTo>
                    <a:pt x="620" y="168"/>
                  </a:lnTo>
                  <a:cubicBezTo>
                    <a:pt x="620" y="92"/>
                    <a:pt x="620" y="64"/>
                    <a:pt x="592" y="32"/>
                  </a:cubicBezTo>
                  <a:cubicBezTo>
                    <a:pt x="580" y="18"/>
                    <a:pt x="550" y="0"/>
                    <a:pt x="500" y="0"/>
                  </a:cubicBezTo>
                  <a:cubicBezTo>
                    <a:pt x="426" y="0"/>
                    <a:pt x="386" y="52"/>
                    <a:pt x="372" y="86"/>
                  </a:cubicBezTo>
                  <a:cubicBezTo>
                    <a:pt x="360" y="10"/>
                    <a:pt x="294" y="0"/>
                    <a:pt x="254" y="0"/>
                  </a:cubicBezTo>
                  <a:cubicBezTo>
                    <a:pt x="190" y="0"/>
                    <a:pt x="148" y="38"/>
                    <a:pt x="124" y="92"/>
                  </a:cubicBezTo>
                  <a:lnTo>
                    <a:pt x="124" y="0"/>
                  </a:lnTo>
                  <a:lnTo>
                    <a:pt x="0" y="10"/>
                  </a:lnTo>
                  <a:lnTo>
                    <a:pt x="0" y="38"/>
                  </a:lnTo>
                  <a:cubicBezTo>
                    <a:pt x="62" y="38"/>
                    <a:pt x="68" y="44"/>
                    <a:pt x="68" y="8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4" name="Freeform 73">
              <a:extLst>
                <a:ext uri="{FF2B5EF4-FFF2-40B4-BE49-F238E27FC236}">
                  <a16:creationId xmlns:a16="http://schemas.microsoft.com/office/drawing/2014/main" id="{BE0F0A1F-519C-FE41-9EEF-722A0E110EEB}"/>
                </a:ext>
              </a:extLst>
            </p:cNvPr>
            <p:cNvSpPr/>
            <p:nvPr/>
          </p:nvSpPr>
          <p:spPr>
            <a:xfrm>
              <a:off x="4513679" y="4666320"/>
              <a:ext cx="142920" cy="145800"/>
            </a:xfrm>
            <a:custGeom>
              <a:avLst/>
              <a:gdLst/>
              <a:ahLst/>
              <a:cxnLst>
                <a:cxn ang="3cd4">
                  <a:pos x="hc" y="t"/>
                </a:cxn>
                <a:cxn ang="cd2">
                  <a:pos x="l" y="vc"/>
                </a:cxn>
                <a:cxn ang="cd4">
                  <a:pos x="hc" y="b"/>
                </a:cxn>
                <a:cxn ang="0">
                  <a:pos x="r" y="vc"/>
                </a:cxn>
              </a:cxnLst>
              <a:rect l="l" t="t" r="r" b="b"/>
              <a:pathLst>
                <a:path w="398" h="406">
                  <a:moveTo>
                    <a:pt x="256" y="328"/>
                  </a:moveTo>
                  <a:cubicBezTo>
                    <a:pt x="260" y="364"/>
                    <a:pt x="284" y="400"/>
                    <a:pt x="326" y="400"/>
                  </a:cubicBezTo>
                  <a:cubicBezTo>
                    <a:pt x="344" y="400"/>
                    <a:pt x="398" y="388"/>
                    <a:pt x="398" y="316"/>
                  </a:cubicBezTo>
                  <a:lnTo>
                    <a:pt x="398" y="268"/>
                  </a:lnTo>
                  <a:lnTo>
                    <a:pt x="376" y="268"/>
                  </a:lnTo>
                  <a:lnTo>
                    <a:pt x="376" y="316"/>
                  </a:lnTo>
                  <a:cubicBezTo>
                    <a:pt x="376" y="368"/>
                    <a:pt x="354" y="374"/>
                    <a:pt x="344" y="374"/>
                  </a:cubicBezTo>
                  <a:cubicBezTo>
                    <a:pt x="316" y="374"/>
                    <a:pt x="312" y="334"/>
                    <a:pt x="312" y="330"/>
                  </a:cubicBezTo>
                  <a:lnTo>
                    <a:pt x="312" y="152"/>
                  </a:lnTo>
                  <a:cubicBezTo>
                    <a:pt x="312" y="116"/>
                    <a:pt x="312" y="82"/>
                    <a:pt x="280" y="48"/>
                  </a:cubicBezTo>
                  <a:cubicBezTo>
                    <a:pt x="246" y="14"/>
                    <a:pt x="202" y="0"/>
                    <a:pt x="160" y="0"/>
                  </a:cubicBezTo>
                  <a:cubicBezTo>
                    <a:pt x="86" y="0"/>
                    <a:pt x="26" y="42"/>
                    <a:pt x="26" y="100"/>
                  </a:cubicBezTo>
                  <a:cubicBezTo>
                    <a:pt x="26" y="126"/>
                    <a:pt x="44" y="142"/>
                    <a:pt x="66" y="142"/>
                  </a:cubicBezTo>
                  <a:cubicBezTo>
                    <a:pt x="90" y="142"/>
                    <a:pt x="106" y="124"/>
                    <a:pt x="106" y="100"/>
                  </a:cubicBezTo>
                  <a:cubicBezTo>
                    <a:pt x="106" y="90"/>
                    <a:pt x="102" y="60"/>
                    <a:pt x="62" y="60"/>
                  </a:cubicBezTo>
                  <a:cubicBezTo>
                    <a:pt x="86" y="30"/>
                    <a:pt x="128" y="20"/>
                    <a:pt x="158" y="20"/>
                  </a:cubicBezTo>
                  <a:cubicBezTo>
                    <a:pt x="200" y="20"/>
                    <a:pt x="250" y="54"/>
                    <a:pt x="250" y="132"/>
                  </a:cubicBezTo>
                  <a:lnTo>
                    <a:pt x="250" y="166"/>
                  </a:lnTo>
                  <a:cubicBezTo>
                    <a:pt x="206" y="168"/>
                    <a:pt x="144" y="170"/>
                    <a:pt x="88" y="196"/>
                  </a:cubicBezTo>
                  <a:cubicBezTo>
                    <a:pt x="22" y="226"/>
                    <a:pt x="0" y="272"/>
                    <a:pt x="0" y="312"/>
                  </a:cubicBezTo>
                  <a:cubicBezTo>
                    <a:pt x="0" y="384"/>
                    <a:pt x="86" y="406"/>
                    <a:pt x="142" y="406"/>
                  </a:cubicBezTo>
                  <a:cubicBezTo>
                    <a:pt x="200" y="406"/>
                    <a:pt x="240" y="370"/>
                    <a:pt x="256" y="328"/>
                  </a:cubicBezTo>
                  <a:close/>
                  <a:moveTo>
                    <a:pt x="250" y="184"/>
                  </a:moveTo>
                  <a:lnTo>
                    <a:pt x="250" y="272"/>
                  </a:lnTo>
                  <a:cubicBezTo>
                    <a:pt x="250" y="356"/>
                    <a:pt x="188" y="386"/>
                    <a:pt x="148" y="386"/>
                  </a:cubicBezTo>
                  <a:cubicBezTo>
                    <a:pt x="104" y="386"/>
                    <a:pt x="68" y="354"/>
                    <a:pt x="68" y="310"/>
                  </a:cubicBezTo>
                  <a:cubicBezTo>
                    <a:pt x="68" y="262"/>
                    <a:pt x="106" y="188"/>
                    <a:pt x="250" y="1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5" name="Freeform 74">
              <a:extLst>
                <a:ext uri="{FF2B5EF4-FFF2-40B4-BE49-F238E27FC236}">
                  <a16:creationId xmlns:a16="http://schemas.microsoft.com/office/drawing/2014/main" id="{E48DAB93-ABB1-4D41-85A1-DE4A64D89053}"/>
                </a:ext>
              </a:extLst>
            </p:cNvPr>
            <p:cNvSpPr/>
            <p:nvPr/>
          </p:nvSpPr>
          <p:spPr>
            <a:xfrm>
              <a:off x="4662000" y="4672080"/>
              <a:ext cx="159480" cy="136440"/>
            </a:xfrm>
            <a:custGeom>
              <a:avLst/>
              <a:gdLst/>
              <a:ahLst/>
              <a:cxnLst>
                <a:cxn ang="3cd4">
                  <a:pos x="hc" y="t"/>
                </a:cxn>
                <a:cxn ang="cd2">
                  <a:pos x="l" y="vc"/>
                </a:cxn>
                <a:cxn ang="cd4">
                  <a:pos x="hc" y="b"/>
                </a:cxn>
                <a:cxn ang="0">
                  <a:pos x="r" y="vc"/>
                </a:cxn>
              </a:cxnLst>
              <a:rect l="l" t="t" r="r" b="b"/>
              <a:pathLst>
                <a:path w="444" h="380">
                  <a:moveTo>
                    <a:pt x="242" y="174"/>
                  </a:moveTo>
                  <a:cubicBezTo>
                    <a:pt x="270" y="140"/>
                    <a:pt x="302" y="96"/>
                    <a:pt x="324" y="74"/>
                  </a:cubicBezTo>
                  <a:cubicBezTo>
                    <a:pt x="352" y="42"/>
                    <a:pt x="388" y="28"/>
                    <a:pt x="428" y="28"/>
                  </a:cubicBezTo>
                  <a:lnTo>
                    <a:pt x="428" y="0"/>
                  </a:lnTo>
                  <a:cubicBezTo>
                    <a:pt x="406" y="2"/>
                    <a:pt x="380" y="2"/>
                    <a:pt x="356" y="2"/>
                  </a:cubicBezTo>
                  <a:cubicBezTo>
                    <a:pt x="330" y="2"/>
                    <a:pt x="284" y="0"/>
                    <a:pt x="272" y="0"/>
                  </a:cubicBezTo>
                  <a:lnTo>
                    <a:pt x="272" y="28"/>
                  </a:lnTo>
                  <a:cubicBezTo>
                    <a:pt x="290" y="30"/>
                    <a:pt x="298" y="40"/>
                    <a:pt x="298" y="54"/>
                  </a:cubicBezTo>
                  <a:cubicBezTo>
                    <a:pt x="298" y="68"/>
                    <a:pt x="288" y="80"/>
                    <a:pt x="284" y="86"/>
                  </a:cubicBezTo>
                  <a:lnTo>
                    <a:pt x="230" y="154"/>
                  </a:lnTo>
                  <a:lnTo>
                    <a:pt x="160" y="66"/>
                  </a:lnTo>
                  <a:cubicBezTo>
                    <a:pt x="152" y="56"/>
                    <a:pt x="152" y="54"/>
                    <a:pt x="152" y="50"/>
                  </a:cubicBezTo>
                  <a:cubicBezTo>
                    <a:pt x="152" y="36"/>
                    <a:pt x="166" y="28"/>
                    <a:pt x="184" y="28"/>
                  </a:cubicBezTo>
                  <a:lnTo>
                    <a:pt x="184" y="0"/>
                  </a:lnTo>
                  <a:cubicBezTo>
                    <a:pt x="160" y="0"/>
                    <a:pt x="102" y="2"/>
                    <a:pt x="88" y="2"/>
                  </a:cubicBezTo>
                  <a:cubicBezTo>
                    <a:pt x="70" y="2"/>
                    <a:pt x="28" y="2"/>
                    <a:pt x="4" y="0"/>
                  </a:cubicBezTo>
                  <a:lnTo>
                    <a:pt x="4" y="28"/>
                  </a:lnTo>
                  <a:cubicBezTo>
                    <a:pt x="66" y="28"/>
                    <a:pt x="68" y="28"/>
                    <a:pt x="108" y="82"/>
                  </a:cubicBezTo>
                  <a:lnTo>
                    <a:pt x="196" y="196"/>
                  </a:lnTo>
                  <a:lnTo>
                    <a:pt x="112" y="300"/>
                  </a:lnTo>
                  <a:cubicBezTo>
                    <a:pt x="70" y="352"/>
                    <a:pt x="18" y="354"/>
                    <a:pt x="0" y="354"/>
                  </a:cubicBezTo>
                  <a:lnTo>
                    <a:pt x="0" y="380"/>
                  </a:lnTo>
                  <a:cubicBezTo>
                    <a:pt x="22" y="378"/>
                    <a:pt x="50" y="378"/>
                    <a:pt x="74" y="378"/>
                  </a:cubicBezTo>
                  <a:cubicBezTo>
                    <a:pt x="98" y="378"/>
                    <a:pt x="136" y="380"/>
                    <a:pt x="158" y="380"/>
                  </a:cubicBezTo>
                  <a:lnTo>
                    <a:pt x="158" y="354"/>
                  </a:lnTo>
                  <a:cubicBezTo>
                    <a:pt x="138" y="350"/>
                    <a:pt x="132" y="340"/>
                    <a:pt x="132" y="326"/>
                  </a:cubicBezTo>
                  <a:cubicBezTo>
                    <a:pt x="132" y="306"/>
                    <a:pt x="158" y="278"/>
                    <a:pt x="210" y="214"/>
                  </a:cubicBezTo>
                  <a:lnTo>
                    <a:pt x="278" y="302"/>
                  </a:lnTo>
                  <a:cubicBezTo>
                    <a:pt x="286" y="312"/>
                    <a:pt x="296" y="326"/>
                    <a:pt x="296" y="332"/>
                  </a:cubicBezTo>
                  <a:cubicBezTo>
                    <a:pt x="296" y="340"/>
                    <a:pt x="288" y="352"/>
                    <a:pt x="264" y="354"/>
                  </a:cubicBezTo>
                  <a:lnTo>
                    <a:pt x="264" y="380"/>
                  </a:lnTo>
                  <a:cubicBezTo>
                    <a:pt x="292" y="380"/>
                    <a:pt x="340" y="378"/>
                    <a:pt x="360" y="378"/>
                  </a:cubicBezTo>
                  <a:cubicBezTo>
                    <a:pt x="384" y="378"/>
                    <a:pt x="418" y="378"/>
                    <a:pt x="444" y="380"/>
                  </a:cubicBezTo>
                  <a:lnTo>
                    <a:pt x="444" y="354"/>
                  </a:lnTo>
                  <a:cubicBezTo>
                    <a:pt x="398" y="354"/>
                    <a:pt x="382" y="352"/>
                    <a:pt x="362" y="32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6" name="Freeform 75">
              <a:extLst>
                <a:ext uri="{FF2B5EF4-FFF2-40B4-BE49-F238E27FC236}">
                  <a16:creationId xmlns:a16="http://schemas.microsoft.com/office/drawing/2014/main" id="{DC2D9EA9-9DD8-7245-AC3B-4E2CDA764871}"/>
                </a:ext>
              </a:extLst>
            </p:cNvPr>
            <p:cNvSpPr/>
            <p:nvPr/>
          </p:nvSpPr>
          <p:spPr>
            <a:xfrm>
              <a:off x="4434480" y="4914720"/>
              <a:ext cx="113400" cy="100440"/>
            </a:xfrm>
            <a:custGeom>
              <a:avLst/>
              <a:gdLst/>
              <a:ahLst/>
              <a:cxnLst>
                <a:cxn ang="3cd4">
                  <a:pos x="hc" y="t"/>
                </a:cxn>
                <a:cxn ang="cd2">
                  <a:pos x="l" y="vc"/>
                </a:cxn>
                <a:cxn ang="cd4">
                  <a:pos x="hc" y="b"/>
                </a:cxn>
                <a:cxn ang="0">
                  <a:pos x="r" y="vc"/>
                </a:cxn>
              </a:cxnLst>
              <a:rect l="l" t="t" r="r" b="b"/>
              <a:pathLst>
                <a:path w="316" h="280">
                  <a:moveTo>
                    <a:pt x="224" y="36"/>
                  </a:moveTo>
                  <a:cubicBezTo>
                    <a:pt x="210" y="16"/>
                    <a:pt x="190" y="0"/>
                    <a:pt x="160" y="0"/>
                  </a:cubicBezTo>
                  <a:cubicBezTo>
                    <a:pt x="80" y="0"/>
                    <a:pt x="0" y="88"/>
                    <a:pt x="0" y="176"/>
                  </a:cubicBezTo>
                  <a:cubicBezTo>
                    <a:pt x="0" y="236"/>
                    <a:pt x="40" y="280"/>
                    <a:pt x="94" y="280"/>
                  </a:cubicBezTo>
                  <a:cubicBezTo>
                    <a:pt x="126" y="280"/>
                    <a:pt x="156" y="260"/>
                    <a:pt x="182" y="236"/>
                  </a:cubicBezTo>
                  <a:cubicBezTo>
                    <a:pt x="194" y="274"/>
                    <a:pt x="228" y="280"/>
                    <a:pt x="246" y="280"/>
                  </a:cubicBezTo>
                  <a:cubicBezTo>
                    <a:pt x="268" y="280"/>
                    <a:pt x="282" y="266"/>
                    <a:pt x="294" y="246"/>
                  </a:cubicBezTo>
                  <a:cubicBezTo>
                    <a:pt x="308" y="222"/>
                    <a:pt x="316" y="188"/>
                    <a:pt x="316" y="184"/>
                  </a:cubicBezTo>
                  <a:cubicBezTo>
                    <a:pt x="316" y="176"/>
                    <a:pt x="308" y="176"/>
                    <a:pt x="306" y="176"/>
                  </a:cubicBezTo>
                  <a:cubicBezTo>
                    <a:pt x="298" y="176"/>
                    <a:pt x="296" y="180"/>
                    <a:pt x="292" y="196"/>
                  </a:cubicBezTo>
                  <a:cubicBezTo>
                    <a:pt x="284" y="226"/>
                    <a:pt x="272" y="262"/>
                    <a:pt x="246" y="262"/>
                  </a:cubicBezTo>
                  <a:cubicBezTo>
                    <a:pt x="230" y="262"/>
                    <a:pt x="226" y="248"/>
                    <a:pt x="226" y="232"/>
                  </a:cubicBezTo>
                  <a:cubicBezTo>
                    <a:pt x="226" y="222"/>
                    <a:pt x="232" y="198"/>
                    <a:pt x="236" y="182"/>
                  </a:cubicBezTo>
                  <a:cubicBezTo>
                    <a:pt x="240" y="166"/>
                    <a:pt x="246" y="140"/>
                    <a:pt x="250" y="126"/>
                  </a:cubicBezTo>
                  <a:lnTo>
                    <a:pt x="262" y="80"/>
                  </a:lnTo>
                  <a:cubicBezTo>
                    <a:pt x="266" y="64"/>
                    <a:pt x="272" y="34"/>
                    <a:pt x="272" y="32"/>
                  </a:cubicBezTo>
                  <a:cubicBezTo>
                    <a:pt x="272" y="18"/>
                    <a:pt x="262" y="12"/>
                    <a:pt x="252" y="12"/>
                  </a:cubicBezTo>
                  <a:cubicBezTo>
                    <a:pt x="242" y="12"/>
                    <a:pt x="228" y="20"/>
                    <a:pt x="224" y="36"/>
                  </a:cubicBezTo>
                  <a:close/>
                  <a:moveTo>
                    <a:pt x="184" y="196"/>
                  </a:moveTo>
                  <a:cubicBezTo>
                    <a:pt x="180" y="214"/>
                    <a:pt x="166" y="226"/>
                    <a:pt x="152" y="238"/>
                  </a:cubicBezTo>
                  <a:cubicBezTo>
                    <a:pt x="146" y="242"/>
                    <a:pt x="122" y="262"/>
                    <a:pt x="96" y="262"/>
                  </a:cubicBezTo>
                  <a:cubicBezTo>
                    <a:pt x="72" y="262"/>
                    <a:pt x="50" y="246"/>
                    <a:pt x="50" y="202"/>
                  </a:cubicBezTo>
                  <a:cubicBezTo>
                    <a:pt x="50" y="170"/>
                    <a:pt x="68" y="100"/>
                    <a:pt x="82" y="76"/>
                  </a:cubicBezTo>
                  <a:cubicBezTo>
                    <a:pt x="110" y="26"/>
                    <a:pt x="142" y="18"/>
                    <a:pt x="160" y="18"/>
                  </a:cubicBezTo>
                  <a:cubicBezTo>
                    <a:pt x="202" y="18"/>
                    <a:pt x="214" y="64"/>
                    <a:pt x="214" y="72"/>
                  </a:cubicBezTo>
                  <a:cubicBezTo>
                    <a:pt x="214" y="74"/>
                    <a:pt x="214" y="78"/>
                    <a:pt x="212" y="8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7" name="Freeform 76">
              <a:extLst>
                <a:ext uri="{FF2B5EF4-FFF2-40B4-BE49-F238E27FC236}">
                  <a16:creationId xmlns:a16="http://schemas.microsoft.com/office/drawing/2014/main" id="{ADC2EC45-57E7-1C42-BFD8-26413AF3C74B}"/>
                </a:ext>
              </a:extLst>
            </p:cNvPr>
            <p:cNvSpPr/>
            <p:nvPr/>
          </p:nvSpPr>
          <p:spPr>
            <a:xfrm>
              <a:off x="4572000" y="4860720"/>
              <a:ext cx="44280" cy="82440"/>
            </a:xfrm>
            <a:custGeom>
              <a:avLst/>
              <a:gdLst/>
              <a:ahLst/>
              <a:cxnLst>
                <a:cxn ang="3cd4">
                  <a:pos x="hc" y="t"/>
                </a:cxn>
                <a:cxn ang="cd2">
                  <a:pos x="l" y="vc"/>
                </a:cxn>
                <a:cxn ang="cd4">
                  <a:pos x="hc" y="b"/>
                </a:cxn>
                <a:cxn ang="0">
                  <a:pos x="r" y="vc"/>
                </a:cxn>
              </a:cxnLst>
              <a:rect l="l" t="t" r="r" b="b"/>
              <a:pathLst>
                <a:path w="124" h="230">
                  <a:moveTo>
                    <a:pt x="120" y="42"/>
                  </a:moveTo>
                  <a:cubicBezTo>
                    <a:pt x="120" y="42"/>
                    <a:pt x="124" y="32"/>
                    <a:pt x="124" y="26"/>
                  </a:cubicBezTo>
                  <a:cubicBezTo>
                    <a:pt x="124" y="10"/>
                    <a:pt x="110" y="0"/>
                    <a:pt x="96" y="0"/>
                  </a:cubicBezTo>
                  <a:cubicBezTo>
                    <a:pt x="78" y="0"/>
                    <a:pt x="72" y="14"/>
                    <a:pt x="70" y="20"/>
                  </a:cubicBezTo>
                  <a:lnTo>
                    <a:pt x="2" y="212"/>
                  </a:lnTo>
                  <a:cubicBezTo>
                    <a:pt x="0" y="218"/>
                    <a:pt x="0" y="218"/>
                    <a:pt x="0" y="220"/>
                  </a:cubicBezTo>
                  <a:cubicBezTo>
                    <a:pt x="0" y="226"/>
                    <a:pt x="18" y="230"/>
                    <a:pt x="20" y="230"/>
                  </a:cubicBezTo>
                  <a:cubicBezTo>
                    <a:pt x="24" y="230"/>
                    <a:pt x="24" y="228"/>
                    <a:pt x="26" y="22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8" name="Freeform 77">
              <a:extLst>
                <a:ext uri="{FF2B5EF4-FFF2-40B4-BE49-F238E27FC236}">
                  <a16:creationId xmlns:a16="http://schemas.microsoft.com/office/drawing/2014/main" id="{09ACD71E-79E7-A845-A362-3B3C171B0A01}"/>
                </a:ext>
              </a:extLst>
            </p:cNvPr>
            <p:cNvSpPr/>
            <p:nvPr/>
          </p:nvSpPr>
          <p:spPr>
            <a:xfrm>
              <a:off x="4894560" y="4584960"/>
              <a:ext cx="219240" cy="284760"/>
            </a:xfrm>
            <a:custGeom>
              <a:avLst/>
              <a:gdLst/>
              <a:ahLst/>
              <a:cxnLst>
                <a:cxn ang="3cd4">
                  <a:pos x="hc" y="t"/>
                </a:cxn>
                <a:cxn ang="cd2">
                  <a:pos x="l" y="vc"/>
                </a:cxn>
                <a:cxn ang="cd4">
                  <a:pos x="hc" y="b"/>
                </a:cxn>
                <a:cxn ang="0">
                  <a:pos x="r" y="vc"/>
                </a:cxn>
              </a:cxnLst>
              <a:rect l="l" t="t" r="r" b="b"/>
              <a:pathLst>
                <a:path w="610" h="792">
                  <a:moveTo>
                    <a:pt x="342" y="616"/>
                  </a:moveTo>
                  <a:cubicBezTo>
                    <a:pt x="480" y="564"/>
                    <a:pt x="610" y="406"/>
                    <a:pt x="610" y="236"/>
                  </a:cubicBezTo>
                  <a:cubicBezTo>
                    <a:pt x="610" y="96"/>
                    <a:pt x="516" y="0"/>
                    <a:pt x="384" y="0"/>
                  </a:cubicBezTo>
                  <a:cubicBezTo>
                    <a:pt x="194" y="0"/>
                    <a:pt x="0" y="200"/>
                    <a:pt x="0" y="406"/>
                  </a:cubicBezTo>
                  <a:cubicBezTo>
                    <a:pt x="0" y="552"/>
                    <a:pt x="98" y="640"/>
                    <a:pt x="226" y="640"/>
                  </a:cubicBezTo>
                  <a:cubicBezTo>
                    <a:pt x="248" y="640"/>
                    <a:pt x="278" y="636"/>
                    <a:pt x="312" y="628"/>
                  </a:cubicBezTo>
                  <a:cubicBezTo>
                    <a:pt x="308" y="682"/>
                    <a:pt x="308" y="684"/>
                    <a:pt x="308" y="696"/>
                  </a:cubicBezTo>
                  <a:cubicBezTo>
                    <a:pt x="308" y="724"/>
                    <a:pt x="308" y="792"/>
                    <a:pt x="382" y="792"/>
                  </a:cubicBezTo>
                  <a:cubicBezTo>
                    <a:pt x="486" y="792"/>
                    <a:pt x="528" y="630"/>
                    <a:pt x="528" y="622"/>
                  </a:cubicBezTo>
                  <a:cubicBezTo>
                    <a:pt x="528" y="614"/>
                    <a:pt x="522" y="612"/>
                    <a:pt x="520" y="612"/>
                  </a:cubicBezTo>
                  <a:cubicBezTo>
                    <a:pt x="512" y="612"/>
                    <a:pt x="510" y="616"/>
                    <a:pt x="508" y="622"/>
                  </a:cubicBezTo>
                  <a:cubicBezTo>
                    <a:pt x="488" y="684"/>
                    <a:pt x="436" y="706"/>
                    <a:pt x="406" y="706"/>
                  </a:cubicBezTo>
                  <a:cubicBezTo>
                    <a:pt x="364" y="706"/>
                    <a:pt x="352" y="682"/>
                    <a:pt x="342" y="616"/>
                  </a:cubicBezTo>
                  <a:close/>
                  <a:moveTo>
                    <a:pt x="176" y="608"/>
                  </a:moveTo>
                  <a:cubicBezTo>
                    <a:pt x="108" y="582"/>
                    <a:pt x="78" y="512"/>
                    <a:pt x="78" y="434"/>
                  </a:cubicBezTo>
                  <a:cubicBezTo>
                    <a:pt x="78" y="372"/>
                    <a:pt x="100" y="248"/>
                    <a:pt x="168" y="152"/>
                  </a:cubicBezTo>
                  <a:cubicBezTo>
                    <a:pt x="232" y="62"/>
                    <a:pt x="314" y="22"/>
                    <a:pt x="380" y="22"/>
                  </a:cubicBezTo>
                  <a:cubicBezTo>
                    <a:pt x="468" y="22"/>
                    <a:pt x="532" y="90"/>
                    <a:pt x="532" y="208"/>
                  </a:cubicBezTo>
                  <a:cubicBezTo>
                    <a:pt x="532" y="296"/>
                    <a:pt x="486" y="502"/>
                    <a:pt x="338" y="586"/>
                  </a:cubicBezTo>
                  <a:cubicBezTo>
                    <a:pt x="334" y="554"/>
                    <a:pt x="326" y="490"/>
                    <a:pt x="260" y="490"/>
                  </a:cubicBezTo>
                  <a:cubicBezTo>
                    <a:pt x="214" y="490"/>
                    <a:pt x="172" y="534"/>
                    <a:pt x="172" y="580"/>
                  </a:cubicBezTo>
                  <a:cubicBezTo>
                    <a:pt x="172" y="598"/>
                    <a:pt x="176" y="608"/>
                    <a:pt x="176" y="608"/>
                  </a:cubicBezTo>
                  <a:close/>
                  <a:moveTo>
                    <a:pt x="230" y="618"/>
                  </a:moveTo>
                  <a:cubicBezTo>
                    <a:pt x="218" y="618"/>
                    <a:pt x="190" y="618"/>
                    <a:pt x="190" y="580"/>
                  </a:cubicBezTo>
                  <a:cubicBezTo>
                    <a:pt x="190" y="546"/>
                    <a:pt x="224" y="510"/>
                    <a:pt x="260" y="510"/>
                  </a:cubicBezTo>
                  <a:cubicBezTo>
                    <a:pt x="298" y="510"/>
                    <a:pt x="314" y="532"/>
                    <a:pt x="314" y="584"/>
                  </a:cubicBezTo>
                  <a:cubicBezTo>
                    <a:pt x="314" y="598"/>
                    <a:pt x="314" y="598"/>
                    <a:pt x="306" y="602"/>
                  </a:cubicBezTo>
                  <a:cubicBezTo>
                    <a:pt x="282" y="612"/>
                    <a:pt x="256" y="618"/>
                    <a:pt x="230" y="61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9" name="Freeform 78">
              <a:extLst>
                <a:ext uri="{FF2B5EF4-FFF2-40B4-BE49-F238E27FC236}">
                  <a16:creationId xmlns:a16="http://schemas.microsoft.com/office/drawing/2014/main" id="{19D6BFB8-F3D4-3146-96B7-6ED33CE928E1}"/>
                </a:ext>
              </a:extLst>
            </p:cNvPr>
            <p:cNvSpPr/>
            <p:nvPr/>
          </p:nvSpPr>
          <p:spPr>
            <a:xfrm>
              <a:off x="5138640" y="4757760"/>
              <a:ext cx="162360" cy="100440"/>
            </a:xfrm>
            <a:custGeom>
              <a:avLst/>
              <a:gdLst/>
              <a:ahLst/>
              <a:cxnLst>
                <a:cxn ang="3cd4">
                  <a:pos x="hc" y="t"/>
                </a:cxn>
                <a:cxn ang="cd2">
                  <a:pos x="l" y="vc"/>
                </a:cxn>
                <a:cxn ang="cd4">
                  <a:pos x="hc" y="b"/>
                </a:cxn>
                <a:cxn ang="0">
                  <a:pos x="r" y="vc"/>
                </a:cxn>
              </a:cxnLst>
              <a:rect l="l" t="t" r="r" b="b"/>
              <a:pathLst>
                <a:path w="452" h="280">
                  <a:moveTo>
                    <a:pt x="296" y="76"/>
                  </a:moveTo>
                  <a:cubicBezTo>
                    <a:pt x="300" y="60"/>
                    <a:pt x="308" y="30"/>
                    <a:pt x="308" y="26"/>
                  </a:cubicBezTo>
                  <a:cubicBezTo>
                    <a:pt x="308" y="14"/>
                    <a:pt x="298" y="6"/>
                    <a:pt x="288" y="6"/>
                  </a:cubicBezTo>
                  <a:cubicBezTo>
                    <a:pt x="276" y="6"/>
                    <a:pt x="264" y="14"/>
                    <a:pt x="260" y="24"/>
                  </a:cubicBezTo>
                  <a:cubicBezTo>
                    <a:pt x="258" y="30"/>
                    <a:pt x="252" y="56"/>
                    <a:pt x="248" y="72"/>
                  </a:cubicBezTo>
                  <a:cubicBezTo>
                    <a:pt x="240" y="106"/>
                    <a:pt x="240" y="108"/>
                    <a:pt x="230" y="142"/>
                  </a:cubicBezTo>
                  <a:cubicBezTo>
                    <a:pt x="222" y="176"/>
                    <a:pt x="222" y="182"/>
                    <a:pt x="220" y="200"/>
                  </a:cubicBezTo>
                  <a:cubicBezTo>
                    <a:pt x="224" y="212"/>
                    <a:pt x="218" y="224"/>
                    <a:pt x="204" y="242"/>
                  </a:cubicBezTo>
                  <a:cubicBezTo>
                    <a:pt x="196" y="252"/>
                    <a:pt x="182" y="262"/>
                    <a:pt x="162" y="262"/>
                  </a:cubicBezTo>
                  <a:cubicBezTo>
                    <a:pt x="138" y="262"/>
                    <a:pt x="106" y="254"/>
                    <a:pt x="106" y="206"/>
                  </a:cubicBezTo>
                  <a:cubicBezTo>
                    <a:pt x="106" y="174"/>
                    <a:pt x="124" y="128"/>
                    <a:pt x="136" y="96"/>
                  </a:cubicBezTo>
                  <a:cubicBezTo>
                    <a:pt x="146" y="70"/>
                    <a:pt x="148" y="64"/>
                    <a:pt x="148" y="54"/>
                  </a:cubicBezTo>
                  <a:cubicBezTo>
                    <a:pt x="148" y="24"/>
                    <a:pt x="124" y="0"/>
                    <a:pt x="90" y="0"/>
                  </a:cubicBezTo>
                  <a:cubicBezTo>
                    <a:pt x="28" y="0"/>
                    <a:pt x="0" y="84"/>
                    <a:pt x="0" y="96"/>
                  </a:cubicBezTo>
                  <a:cubicBezTo>
                    <a:pt x="0" y="104"/>
                    <a:pt x="8" y="104"/>
                    <a:pt x="10" y="104"/>
                  </a:cubicBezTo>
                  <a:cubicBezTo>
                    <a:pt x="20" y="104"/>
                    <a:pt x="20" y="100"/>
                    <a:pt x="22" y="94"/>
                  </a:cubicBezTo>
                  <a:cubicBezTo>
                    <a:pt x="38" y="42"/>
                    <a:pt x="64" y="18"/>
                    <a:pt x="88" y="18"/>
                  </a:cubicBezTo>
                  <a:cubicBezTo>
                    <a:pt x="98" y="18"/>
                    <a:pt x="104" y="24"/>
                    <a:pt x="104" y="40"/>
                  </a:cubicBezTo>
                  <a:cubicBezTo>
                    <a:pt x="104" y="54"/>
                    <a:pt x="98" y="68"/>
                    <a:pt x="96" y="76"/>
                  </a:cubicBezTo>
                  <a:cubicBezTo>
                    <a:pt x="60" y="166"/>
                    <a:pt x="60" y="178"/>
                    <a:pt x="60" y="198"/>
                  </a:cubicBezTo>
                  <a:cubicBezTo>
                    <a:pt x="60" y="270"/>
                    <a:pt x="126" y="280"/>
                    <a:pt x="160" y="280"/>
                  </a:cubicBezTo>
                  <a:cubicBezTo>
                    <a:pt x="172" y="280"/>
                    <a:pt x="202" y="280"/>
                    <a:pt x="230" y="238"/>
                  </a:cubicBezTo>
                  <a:cubicBezTo>
                    <a:pt x="244" y="266"/>
                    <a:pt x="278" y="280"/>
                    <a:pt x="316" y="280"/>
                  </a:cubicBezTo>
                  <a:cubicBezTo>
                    <a:pt x="370" y="280"/>
                    <a:pt x="398" y="232"/>
                    <a:pt x="410" y="206"/>
                  </a:cubicBezTo>
                  <a:cubicBezTo>
                    <a:pt x="436" y="154"/>
                    <a:pt x="452" y="78"/>
                    <a:pt x="452" y="48"/>
                  </a:cubicBezTo>
                  <a:cubicBezTo>
                    <a:pt x="452" y="2"/>
                    <a:pt x="426" y="0"/>
                    <a:pt x="422" y="0"/>
                  </a:cubicBezTo>
                  <a:cubicBezTo>
                    <a:pt x="406" y="0"/>
                    <a:pt x="388" y="16"/>
                    <a:pt x="388" y="32"/>
                  </a:cubicBezTo>
                  <a:cubicBezTo>
                    <a:pt x="388" y="44"/>
                    <a:pt x="394" y="48"/>
                    <a:pt x="400" y="52"/>
                  </a:cubicBezTo>
                  <a:cubicBezTo>
                    <a:pt x="414" y="64"/>
                    <a:pt x="422" y="82"/>
                    <a:pt x="422" y="102"/>
                  </a:cubicBezTo>
                  <a:cubicBezTo>
                    <a:pt x="422" y="110"/>
                    <a:pt x="396" y="262"/>
                    <a:pt x="318" y="262"/>
                  </a:cubicBezTo>
                  <a:cubicBezTo>
                    <a:pt x="268" y="262"/>
                    <a:pt x="268" y="218"/>
                    <a:pt x="268" y="208"/>
                  </a:cubicBezTo>
                  <a:cubicBezTo>
                    <a:pt x="268" y="190"/>
                    <a:pt x="270" y="180"/>
                    <a:pt x="278" y="14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0" name="Freeform 79">
              <a:extLst>
                <a:ext uri="{FF2B5EF4-FFF2-40B4-BE49-F238E27FC236}">
                  <a16:creationId xmlns:a16="http://schemas.microsoft.com/office/drawing/2014/main" id="{F66E2321-B91C-0549-AE4E-A66C0D626F0B}"/>
                </a:ext>
              </a:extLst>
            </p:cNvPr>
            <p:cNvSpPr/>
            <p:nvPr/>
          </p:nvSpPr>
          <p:spPr>
            <a:xfrm>
              <a:off x="5364720" y="4571279"/>
              <a:ext cx="73800" cy="316440"/>
            </a:xfrm>
            <a:custGeom>
              <a:avLst/>
              <a:gdLst/>
              <a:ahLst/>
              <a:cxnLst>
                <a:cxn ang="3cd4">
                  <a:pos x="hc" y="t"/>
                </a:cxn>
                <a:cxn ang="cd2">
                  <a:pos x="l" y="vc"/>
                </a:cxn>
                <a:cxn ang="cd4">
                  <a:pos x="hc" y="b"/>
                </a:cxn>
                <a:cxn ang="0">
                  <a:pos x="r" y="vc"/>
                </a:cxn>
              </a:cxnLst>
              <a:rect l="l" t="t" r="r" b="b"/>
              <a:pathLst>
                <a:path w="206" h="880">
                  <a:moveTo>
                    <a:pt x="206" y="872"/>
                  </a:moveTo>
                  <a:cubicBezTo>
                    <a:pt x="206" y="870"/>
                    <a:pt x="206" y="868"/>
                    <a:pt x="190" y="852"/>
                  </a:cubicBezTo>
                  <a:cubicBezTo>
                    <a:pt x="80" y="742"/>
                    <a:pt x="52" y="576"/>
                    <a:pt x="52" y="440"/>
                  </a:cubicBezTo>
                  <a:cubicBezTo>
                    <a:pt x="52" y="288"/>
                    <a:pt x="86" y="134"/>
                    <a:pt x="194" y="24"/>
                  </a:cubicBezTo>
                  <a:cubicBezTo>
                    <a:pt x="206" y="14"/>
                    <a:pt x="206" y="12"/>
                    <a:pt x="206" y="8"/>
                  </a:cubicBezTo>
                  <a:cubicBezTo>
                    <a:pt x="206" y="2"/>
                    <a:pt x="202" y="0"/>
                    <a:pt x="196" y="0"/>
                  </a:cubicBezTo>
                  <a:cubicBezTo>
                    <a:pt x="188" y="0"/>
                    <a:pt x="108" y="60"/>
                    <a:pt x="56" y="172"/>
                  </a:cubicBezTo>
                  <a:cubicBezTo>
                    <a:pt x="10" y="268"/>
                    <a:pt x="0" y="366"/>
                    <a:pt x="0" y="440"/>
                  </a:cubicBezTo>
                  <a:cubicBezTo>
                    <a:pt x="0" y="510"/>
                    <a:pt x="10" y="616"/>
                    <a:pt x="58" y="716"/>
                  </a:cubicBezTo>
                  <a:cubicBezTo>
                    <a:pt x="112" y="824"/>
                    <a:pt x="188" y="880"/>
                    <a:pt x="196" y="880"/>
                  </a:cubicBezTo>
                  <a:cubicBezTo>
                    <a:pt x="202" y="880"/>
                    <a:pt x="206" y="878"/>
                    <a:pt x="206" y="8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1" name="Freeform 80">
              <a:extLst>
                <a:ext uri="{FF2B5EF4-FFF2-40B4-BE49-F238E27FC236}">
                  <a16:creationId xmlns:a16="http://schemas.microsoft.com/office/drawing/2014/main" id="{E73B358F-8CCB-CE4B-9690-EE5CC9F1B819}"/>
                </a:ext>
              </a:extLst>
            </p:cNvPr>
            <p:cNvSpPr/>
            <p:nvPr/>
          </p:nvSpPr>
          <p:spPr>
            <a:xfrm>
              <a:off x="5472000" y="4668480"/>
              <a:ext cx="117000" cy="143640"/>
            </a:xfrm>
            <a:custGeom>
              <a:avLst/>
              <a:gdLst/>
              <a:ahLst/>
              <a:cxnLst>
                <a:cxn ang="3cd4">
                  <a:pos x="hc" y="t"/>
                </a:cxn>
                <a:cxn ang="cd2">
                  <a:pos x="l" y="vc"/>
                </a:cxn>
                <a:cxn ang="cd4">
                  <a:pos x="hc" y="b"/>
                </a:cxn>
                <a:cxn ang="0">
                  <a:pos x="r" y="vc"/>
                </a:cxn>
              </a:cxnLst>
              <a:rect l="l" t="t" r="r" b="b"/>
              <a:pathLst>
                <a:path w="326" h="400">
                  <a:moveTo>
                    <a:pt x="300" y="60"/>
                  </a:moveTo>
                  <a:cubicBezTo>
                    <a:pt x="276" y="60"/>
                    <a:pt x="258" y="80"/>
                    <a:pt x="258" y="100"/>
                  </a:cubicBezTo>
                  <a:cubicBezTo>
                    <a:pt x="258" y="112"/>
                    <a:pt x="266" y="126"/>
                    <a:pt x="284" y="126"/>
                  </a:cubicBezTo>
                  <a:cubicBezTo>
                    <a:pt x="304" y="126"/>
                    <a:pt x="326" y="110"/>
                    <a:pt x="326" y="76"/>
                  </a:cubicBezTo>
                  <a:cubicBezTo>
                    <a:pt x="326" y="36"/>
                    <a:pt x="288" y="0"/>
                    <a:pt x="220" y="0"/>
                  </a:cubicBezTo>
                  <a:cubicBezTo>
                    <a:pt x="104" y="0"/>
                    <a:pt x="70" y="90"/>
                    <a:pt x="70" y="128"/>
                  </a:cubicBezTo>
                  <a:cubicBezTo>
                    <a:pt x="70" y="198"/>
                    <a:pt x="136" y="212"/>
                    <a:pt x="162" y="216"/>
                  </a:cubicBezTo>
                  <a:cubicBezTo>
                    <a:pt x="208" y="226"/>
                    <a:pt x="254" y="234"/>
                    <a:pt x="254" y="284"/>
                  </a:cubicBezTo>
                  <a:cubicBezTo>
                    <a:pt x="254" y="306"/>
                    <a:pt x="234" y="380"/>
                    <a:pt x="128" y="380"/>
                  </a:cubicBezTo>
                  <a:cubicBezTo>
                    <a:pt x="116" y="380"/>
                    <a:pt x="46" y="380"/>
                    <a:pt x="26" y="334"/>
                  </a:cubicBezTo>
                  <a:cubicBezTo>
                    <a:pt x="60" y="338"/>
                    <a:pt x="82" y="312"/>
                    <a:pt x="82" y="286"/>
                  </a:cubicBezTo>
                  <a:cubicBezTo>
                    <a:pt x="82" y="266"/>
                    <a:pt x="68" y="256"/>
                    <a:pt x="50" y="256"/>
                  </a:cubicBezTo>
                  <a:cubicBezTo>
                    <a:pt x="26" y="256"/>
                    <a:pt x="0" y="274"/>
                    <a:pt x="0" y="314"/>
                  </a:cubicBezTo>
                  <a:cubicBezTo>
                    <a:pt x="0" y="364"/>
                    <a:pt x="50" y="400"/>
                    <a:pt x="126" y="400"/>
                  </a:cubicBezTo>
                  <a:cubicBezTo>
                    <a:pt x="270" y="400"/>
                    <a:pt x="304" y="294"/>
                    <a:pt x="304" y="254"/>
                  </a:cubicBezTo>
                  <a:cubicBezTo>
                    <a:pt x="304" y="222"/>
                    <a:pt x="288" y="200"/>
                    <a:pt x="276" y="188"/>
                  </a:cubicBezTo>
                  <a:cubicBezTo>
                    <a:pt x="252" y="164"/>
                    <a:pt x="228" y="160"/>
                    <a:pt x="188" y="152"/>
                  </a:cubicBezTo>
                  <a:cubicBezTo>
                    <a:pt x="156" y="144"/>
                    <a:pt x="122" y="138"/>
                    <a:pt x="122" y="98"/>
                  </a:cubicBezTo>
                  <a:cubicBezTo>
                    <a:pt x="122" y="74"/>
                    <a:pt x="142" y="20"/>
                    <a:pt x="220" y="20"/>
                  </a:cubicBezTo>
                  <a:cubicBezTo>
                    <a:pt x="242" y="20"/>
                    <a:pt x="286" y="26"/>
                    <a:pt x="300" y="6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2" name="Freeform 81">
              <a:extLst>
                <a:ext uri="{FF2B5EF4-FFF2-40B4-BE49-F238E27FC236}">
                  <a16:creationId xmlns:a16="http://schemas.microsoft.com/office/drawing/2014/main" id="{98D51D57-572D-3242-A8D9-6738CCEC4A46}"/>
                </a:ext>
              </a:extLst>
            </p:cNvPr>
            <p:cNvSpPr/>
            <p:nvPr/>
          </p:nvSpPr>
          <p:spPr>
            <a:xfrm>
              <a:off x="5613840" y="4554000"/>
              <a:ext cx="55800" cy="114840"/>
            </a:xfrm>
            <a:custGeom>
              <a:avLst/>
              <a:gdLst/>
              <a:ahLst/>
              <a:cxnLst>
                <a:cxn ang="3cd4">
                  <a:pos x="hc" y="t"/>
                </a:cxn>
                <a:cxn ang="cd2">
                  <a:pos x="l" y="vc"/>
                </a:cxn>
                <a:cxn ang="cd4">
                  <a:pos x="hc" y="b"/>
                </a:cxn>
                <a:cxn ang="0">
                  <a:pos x="r" y="vc"/>
                </a:cxn>
              </a:cxnLst>
              <a:rect l="l" t="t" r="r" b="b"/>
              <a:pathLst>
                <a:path w="156" h="320">
                  <a:moveTo>
                    <a:pt x="150" y="54"/>
                  </a:moveTo>
                  <a:cubicBezTo>
                    <a:pt x="156" y="44"/>
                    <a:pt x="156" y="38"/>
                    <a:pt x="156" y="34"/>
                  </a:cubicBezTo>
                  <a:cubicBezTo>
                    <a:pt x="156" y="14"/>
                    <a:pt x="138" y="0"/>
                    <a:pt x="120" y="0"/>
                  </a:cubicBezTo>
                  <a:cubicBezTo>
                    <a:pt x="96" y="0"/>
                    <a:pt x="88" y="20"/>
                    <a:pt x="86" y="30"/>
                  </a:cubicBezTo>
                  <a:lnTo>
                    <a:pt x="4" y="298"/>
                  </a:lnTo>
                  <a:cubicBezTo>
                    <a:pt x="2" y="298"/>
                    <a:pt x="0" y="306"/>
                    <a:pt x="0" y="306"/>
                  </a:cubicBezTo>
                  <a:cubicBezTo>
                    <a:pt x="0" y="314"/>
                    <a:pt x="20" y="320"/>
                    <a:pt x="24" y="320"/>
                  </a:cubicBezTo>
                  <a:cubicBezTo>
                    <a:pt x="28" y="320"/>
                    <a:pt x="30" y="320"/>
                    <a:pt x="34" y="31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3" name="Freeform 82">
              <a:extLst>
                <a:ext uri="{FF2B5EF4-FFF2-40B4-BE49-F238E27FC236}">
                  <a16:creationId xmlns:a16="http://schemas.microsoft.com/office/drawing/2014/main" id="{F4FA713D-11B9-2642-A287-3459E951E0AA}"/>
                </a:ext>
              </a:extLst>
            </p:cNvPr>
            <p:cNvSpPr/>
            <p:nvPr/>
          </p:nvSpPr>
          <p:spPr>
            <a:xfrm>
              <a:off x="5719680" y="4775040"/>
              <a:ext cx="37080" cy="94680"/>
            </a:xfrm>
            <a:custGeom>
              <a:avLst/>
              <a:gdLst/>
              <a:ahLst/>
              <a:cxnLst>
                <a:cxn ang="3cd4">
                  <a:pos x="hc" y="t"/>
                </a:cxn>
                <a:cxn ang="cd2">
                  <a:pos x="l" y="vc"/>
                </a:cxn>
                <a:cxn ang="cd4">
                  <a:pos x="hc" y="b"/>
                </a:cxn>
                <a:cxn ang="0">
                  <a:pos x="r" y="vc"/>
                </a:cxn>
              </a:cxnLst>
              <a:rect l="l" t="t" r="r" b="b"/>
              <a:pathLst>
                <a:path w="104" h="264">
                  <a:moveTo>
                    <a:pt x="104" y="92"/>
                  </a:moveTo>
                  <a:cubicBezTo>
                    <a:pt x="104" y="34"/>
                    <a:pt x="82" y="0"/>
                    <a:pt x="48" y="0"/>
                  </a:cubicBezTo>
                  <a:cubicBezTo>
                    <a:pt x="18" y="0"/>
                    <a:pt x="0" y="22"/>
                    <a:pt x="0" y="46"/>
                  </a:cubicBezTo>
                  <a:cubicBezTo>
                    <a:pt x="0" y="70"/>
                    <a:pt x="18" y="94"/>
                    <a:pt x="48" y="94"/>
                  </a:cubicBezTo>
                  <a:cubicBezTo>
                    <a:pt x="58" y="94"/>
                    <a:pt x="70" y="90"/>
                    <a:pt x="78" y="82"/>
                  </a:cubicBezTo>
                  <a:cubicBezTo>
                    <a:pt x="82" y="80"/>
                    <a:pt x="82" y="80"/>
                    <a:pt x="84" y="80"/>
                  </a:cubicBezTo>
                  <a:cubicBezTo>
                    <a:pt x="84" y="80"/>
                    <a:pt x="86" y="80"/>
                    <a:pt x="86" y="92"/>
                  </a:cubicBezTo>
                  <a:cubicBezTo>
                    <a:pt x="86" y="158"/>
                    <a:pt x="54" y="212"/>
                    <a:pt x="24" y="240"/>
                  </a:cubicBezTo>
                  <a:cubicBezTo>
                    <a:pt x="14" y="250"/>
                    <a:pt x="14" y="252"/>
                    <a:pt x="14" y="254"/>
                  </a:cubicBezTo>
                  <a:cubicBezTo>
                    <a:pt x="14" y="262"/>
                    <a:pt x="18" y="264"/>
                    <a:pt x="24" y="264"/>
                  </a:cubicBezTo>
                  <a:cubicBezTo>
                    <a:pt x="34" y="264"/>
                    <a:pt x="104" y="196"/>
                    <a:pt x="104" y="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4" name="Freeform 83">
              <a:extLst>
                <a:ext uri="{FF2B5EF4-FFF2-40B4-BE49-F238E27FC236}">
                  <a16:creationId xmlns:a16="http://schemas.microsoft.com/office/drawing/2014/main" id="{C6D0E0D4-96EB-454D-AE94-0AA982609ED5}"/>
                </a:ext>
              </a:extLst>
            </p:cNvPr>
            <p:cNvSpPr/>
            <p:nvPr/>
          </p:nvSpPr>
          <p:spPr>
            <a:xfrm>
              <a:off x="5844960" y="4668480"/>
              <a:ext cx="145080" cy="143640"/>
            </a:xfrm>
            <a:custGeom>
              <a:avLst/>
              <a:gdLst/>
              <a:ahLst/>
              <a:cxnLst>
                <a:cxn ang="3cd4">
                  <a:pos x="hc" y="t"/>
                </a:cxn>
                <a:cxn ang="cd2">
                  <a:pos x="l" y="vc"/>
                </a:cxn>
                <a:cxn ang="cd4">
                  <a:pos x="hc" y="b"/>
                </a:cxn>
                <a:cxn ang="0">
                  <a:pos x="r" y="vc"/>
                </a:cxn>
              </a:cxnLst>
              <a:rect l="l" t="t" r="r" b="b"/>
              <a:pathLst>
                <a:path w="404" h="400">
                  <a:moveTo>
                    <a:pt x="294" y="56"/>
                  </a:moveTo>
                  <a:cubicBezTo>
                    <a:pt x="278" y="24"/>
                    <a:pt x="252" y="0"/>
                    <a:pt x="212" y="0"/>
                  </a:cubicBezTo>
                  <a:cubicBezTo>
                    <a:pt x="110" y="0"/>
                    <a:pt x="0" y="130"/>
                    <a:pt x="0" y="258"/>
                  </a:cubicBezTo>
                  <a:cubicBezTo>
                    <a:pt x="0" y="342"/>
                    <a:pt x="48" y="400"/>
                    <a:pt x="118" y="400"/>
                  </a:cubicBezTo>
                  <a:cubicBezTo>
                    <a:pt x="136" y="400"/>
                    <a:pt x="180" y="396"/>
                    <a:pt x="232" y="334"/>
                  </a:cubicBezTo>
                  <a:cubicBezTo>
                    <a:pt x="240" y="370"/>
                    <a:pt x="270" y="400"/>
                    <a:pt x="312" y="400"/>
                  </a:cubicBezTo>
                  <a:cubicBezTo>
                    <a:pt x="344" y="400"/>
                    <a:pt x="364" y="380"/>
                    <a:pt x="378" y="352"/>
                  </a:cubicBezTo>
                  <a:cubicBezTo>
                    <a:pt x="392" y="320"/>
                    <a:pt x="404" y="266"/>
                    <a:pt x="404" y="264"/>
                  </a:cubicBezTo>
                  <a:cubicBezTo>
                    <a:pt x="404" y="256"/>
                    <a:pt x="396" y="256"/>
                    <a:pt x="394" y="256"/>
                  </a:cubicBezTo>
                  <a:cubicBezTo>
                    <a:pt x="386" y="256"/>
                    <a:pt x="384" y="258"/>
                    <a:pt x="382" y="272"/>
                  </a:cubicBezTo>
                  <a:cubicBezTo>
                    <a:pt x="366" y="328"/>
                    <a:pt x="350" y="380"/>
                    <a:pt x="314" y="380"/>
                  </a:cubicBezTo>
                  <a:cubicBezTo>
                    <a:pt x="290" y="380"/>
                    <a:pt x="288" y="358"/>
                    <a:pt x="288" y="340"/>
                  </a:cubicBezTo>
                  <a:cubicBezTo>
                    <a:pt x="288" y="320"/>
                    <a:pt x="290" y="314"/>
                    <a:pt x="300" y="274"/>
                  </a:cubicBezTo>
                  <a:cubicBezTo>
                    <a:pt x="310" y="238"/>
                    <a:pt x="310" y="228"/>
                    <a:pt x="318" y="196"/>
                  </a:cubicBezTo>
                  <a:lnTo>
                    <a:pt x="350" y="72"/>
                  </a:lnTo>
                  <a:cubicBezTo>
                    <a:pt x="356" y="46"/>
                    <a:pt x="356" y="46"/>
                    <a:pt x="356" y="42"/>
                  </a:cubicBezTo>
                  <a:cubicBezTo>
                    <a:pt x="356" y="26"/>
                    <a:pt x="346" y="18"/>
                    <a:pt x="332" y="18"/>
                  </a:cubicBezTo>
                  <a:cubicBezTo>
                    <a:pt x="310" y="18"/>
                    <a:pt x="296" y="38"/>
                    <a:pt x="294" y="56"/>
                  </a:cubicBezTo>
                  <a:close/>
                  <a:moveTo>
                    <a:pt x="236" y="286"/>
                  </a:moveTo>
                  <a:cubicBezTo>
                    <a:pt x="232" y="302"/>
                    <a:pt x="232" y="302"/>
                    <a:pt x="220" y="318"/>
                  </a:cubicBezTo>
                  <a:cubicBezTo>
                    <a:pt x="180" y="366"/>
                    <a:pt x="144" y="380"/>
                    <a:pt x="120" y="380"/>
                  </a:cubicBezTo>
                  <a:cubicBezTo>
                    <a:pt x="76" y="380"/>
                    <a:pt x="62" y="332"/>
                    <a:pt x="62" y="298"/>
                  </a:cubicBezTo>
                  <a:cubicBezTo>
                    <a:pt x="62" y="254"/>
                    <a:pt x="90" y="144"/>
                    <a:pt x="112" y="104"/>
                  </a:cubicBezTo>
                  <a:cubicBezTo>
                    <a:pt x="138" y="52"/>
                    <a:pt x="178" y="20"/>
                    <a:pt x="214" y="20"/>
                  </a:cubicBezTo>
                  <a:cubicBezTo>
                    <a:pt x="272" y="20"/>
                    <a:pt x="284" y="92"/>
                    <a:pt x="284" y="98"/>
                  </a:cubicBezTo>
                  <a:cubicBezTo>
                    <a:pt x="284" y="102"/>
                    <a:pt x="282" y="108"/>
                    <a:pt x="280" y="11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5" name="Freeform 84">
              <a:extLst>
                <a:ext uri="{FF2B5EF4-FFF2-40B4-BE49-F238E27FC236}">
                  <a16:creationId xmlns:a16="http://schemas.microsoft.com/office/drawing/2014/main" id="{DD972A45-189F-784C-9E4B-9E5A4178C974}"/>
                </a:ext>
              </a:extLst>
            </p:cNvPr>
            <p:cNvSpPr/>
            <p:nvPr/>
          </p:nvSpPr>
          <p:spPr>
            <a:xfrm>
              <a:off x="6009840" y="4554000"/>
              <a:ext cx="55800" cy="114840"/>
            </a:xfrm>
            <a:custGeom>
              <a:avLst/>
              <a:gdLst/>
              <a:ahLst/>
              <a:cxnLst>
                <a:cxn ang="3cd4">
                  <a:pos x="hc" y="t"/>
                </a:cxn>
                <a:cxn ang="cd2">
                  <a:pos x="l" y="vc"/>
                </a:cxn>
                <a:cxn ang="cd4">
                  <a:pos x="hc" y="b"/>
                </a:cxn>
                <a:cxn ang="0">
                  <a:pos x="r" y="vc"/>
                </a:cxn>
              </a:cxnLst>
              <a:rect l="l" t="t" r="r" b="b"/>
              <a:pathLst>
                <a:path w="156" h="320">
                  <a:moveTo>
                    <a:pt x="150" y="54"/>
                  </a:moveTo>
                  <a:cubicBezTo>
                    <a:pt x="156" y="44"/>
                    <a:pt x="156" y="38"/>
                    <a:pt x="156" y="34"/>
                  </a:cubicBezTo>
                  <a:cubicBezTo>
                    <a:pt x="156" y="14"/>
                    <a:pt x="138" y="0"/>
                    <a:pt x="120" y="0"/>
                  </a:cubicBezTo>
                  <a:cubicBezTo>
                    <a:pt x="96" y="0"/>
                    <a:pt x="88" y="20"/>
                    <a:pt x="86" y="30"/>
                  </a:cubicBezTo>
                  <a:lnTo>
                    <a:pt x="4" y="298"/>
                  </a:lnTo>
                  <a:cubicBezTo>
                    <a:pt x="2" y="298"/>
                    <a:pt x="0" y="306"/>
                    <a:pt x="0" y="306"/>
                  </a:cubicBezTo>
                  <a:cubicBezTo>
                    <a:pt x="0" y="314"/>
                    <a:pt x="20" y="320"/>
                    <a:pt x="24" y="320"/>
                  </a:cubicBezTo>
                  <a:cubicBezTo>
                    <a:pt x="28" y="320"/>
                    <a:pt x="30" y="320"/>
                    <a:pt x="34" y="31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6" name="Freeform 85">
              <a:extLst>
                <a:ext uri="{FF2B5EF4-FFF2-40B4-BE49-F238E27FC236}">
                  <a16:creationId xmlns:a16="http://schemas.microsoft.com/office/drawing/2014/main" id="{7FA47DD6-526D-0942-9526-4AAC3939EB95}"/>
                </a:ext>
              </a:extLst>
            </p:cNvPr>
            <p:cNvSpPr/>
            <p:nvPr/>
          </p:nvSpPr>
          <p:spPr>
            <a:xfrm>
              <a:off x="6105599" y="4571279"/>
              <a:ext cx="73800" cy="316440"/>
            </a:xfrm>
            <a:custGeom>
              <a:avLst/>
              <a:gdLst/>
              <a:ahLst/>
              <a:cxnLst>
                <a:cxn ang="3cd4">
                  <a:pos x="hc" y="t"/>
                </a:cxn>
                <a:cxn ang="cd2">
                  <a:pos x="l" y="vc"/>
                </a:cxn>
                <a:cxn ang="cd4">
                  <a:pos x="hc" y="b"/>
                </a:cxn>
                <a:cxn ang="0">
                  <a:pos x="r" y="vc"/>
                </a:cxn>
              </a:cxnLst>
              <a:rect l="l" t="t" r="r" b="b"/>
              <a:pathLst>
                <a:path w="206" h="880">
                  <a:moveTo>
                    <a:pt x="206" y="440"/>
                  </a:moveTo>
                  <a:cubicBezTo>
                    <a:pt x="206" y="372"/>
                    <a:pt x="196" y="266"/>
                    <a:pt x="148" y="166"/>
                  </a:cubicBezTo>
                  <a:cubicBezTo>
                    <a:pt x="94" y="58"/>
                    <a:pt x="18" y="0"/>
                    <a:pt x="8" y="0"/>
                  </a:cubicBezTo>
                  <a:cubicBezTo>
                    <a:pt x="4" y="0"/>
                    <a:pt x="0" y="4"/>
                    <a:pt x="0" y="8"/>
                  </a:cubicBezTo>
                  <a:cubicBezTo>
                    <a:pt x="0" y="12"/>
                    <a:pt x="0" y="14"/>
                    <a:pt x="16" y="30"/>
                  </a:cubicBezTo>
                  <a:cubicBezTo>
                    <a:pt x="104" y="116"/>
                    <a:pt x="154" y="256"/>
                    <a:pt x="154" y="440"/>
                  </a:cubicBezTo>
                  <a:cubicBezTo>
                    <a:pt x="154" y="590"/>
                    <a:pt x="122" y="746"/>
                    <a:pt x="12" y="856"/>
                  </a:cubicBezTo>
                  <a:cubicBezTo>
                    <a:pt x="0" y="868"/>
                    <a:pt x="0" y="870"/>
                    <a:pt x="0" y="872"/>
                  </a:cubicBezTo>
                  <a:cubicBezTo>
                    <a:pt x="0" y="878"/>
                    <a:pt x="4" y="880"/>
                    <a:pt x="8" y="880"/>
                  </a:cubicBezTo>
                  <a:cubicBezTo>
                    <a:pt x="18" y="880"/>
                    <a:pt x="98" y="820"/>
                    <a:pt x="150" y="708"/>
                  </a:cubicBezTo>
                  <a:cubicBezTo>
                    <a:pt x="196" y="612"/>
                    <a:pt x="206" y="514"/>
                    <a:pt x="206" y="44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7" name="Freeform 86">
              <a:extLst>
                <a:ext uri="{FF2B5EF4-FFF2-40B4-BE49-F238E27FC236}">
                  <a16:creationId xmlns:a16="http://schemas.microsoft.com/office/drawing/2014/main" id="{DB1CD2B0-DF86-2A4F-95C9-2CC01B0B1EC6}"/>
                </a:ext>
              </a:extLst>
            </p:cNvPr>
            <p:cNvSpPr/>
            <p:nvPr/>
          </p:nvSpPr>
          <p:spPr>
            <a:xfrm>
              <a:off x="6307200" y="4723200"/>
              <a:ext cx="193320" cy="13320"/>
            </a:xfrm>
            <a:custGeom>
              <a:avLst/>
              <a:gdLst/>
              <a:ahLst/>
              <a:cxnLst>
                <a:cxn ang="3cd4">
                  <a:pos x="hc" y="t"/>
                </a:cxn>
                <a:cxn ang="cd2">
                  <a:pos x="l" y="vc"/>
                </a:cxn>
                <a:cxn ang="cd4">
                  <a:pos x="hc" y="b"/>
                </a:cxn>
                <a:cxn ang="0">
                  <a:pos x="r" y="vc"/>
                </a:cxn>
              </a:cxnLst>
              <a:rect l="l" t="t" r="r" b="b"/>
              <a:pathLst>
                <a:path w="538" h="38">
                  <a:moveTo>
                    <a:pt x="508" y="38"/>
                  </a:moveTo>
                  <a:cubicBezTo>
                    <a:pt x="522" y="38"/>
                    <a:pt x="538" y="38"/>
                    <a:pt x="538" y="18"/>
                  </a:cubicBezTo>
                  <a:cubicBezTo>
                    <a:pt x="538" y="0"/>
                    <a:pt x="522" y="0"/>
                    <a:pt x="508" y="0"/>
                  </a:cubicBezTo>
                  <a:lnTo>
                    <a:pt x="30" y="0"/>
                  </a:lnTo>
                  <a:cubicBezTo>
                    <a:pt x="16" y="0"/>
                    <a:pt x="0" y="0"/>
                    <a:pt x="0" y="18"/>
                  </a:cubicBezTo>
                  <a:cubicBezTo>
                    <a:pt x="0" y="38"/>
                    <a:pt x="16" y="38"/>
                    <a:pt x="30" y="3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8" name="Freeform 87">
              <a:extLst>
                <a:ext uri="{FF2B5EF4-FFF2-40B4-BE49-F238E27FC236}">
                  <a16:creationId xmlns:a16="http://schemas.microsoft.com/office/drawing/2014/main" id="{E2E34F17-DDAE-B84B-8B19-EA08E2F41D77}"/>
                </a:ext>
              </a:extLst>
            </p:cNvPr>
            <p:cNvSpPr/>
            <p:nvPr/>
          </p:nvSpPr>
          <p:spPr>
            <a:xfrm>
              <a:off x="6611760" y="4584960"/>
              <a:ext cx="219240" cy="284760"/>
            </a:xfrm>
            <a:custGeom>
              <a:avLst/>
              <a:gdLst/>
              <a:ahLst/>
              <a:cxnLst>
                <a:cxn ang="3cd4">
                  <a:pos x="hc" y="t"/>
                </a:cxn>
                <a:cxn ang="cd2">
                  <a:pos x="l" y="vc"/>
                </a:cxn>
                <a:cxn ang="cd4">
                  <a:pos x="hc" y="b"/>
                </a:cxn>
                <a:cxn ang="0">
                  <a:pos x="r" y="vc"/>
                </a:cxn>
              </a:cxnLst>
              <a:rect l="l" t="t" r="r" b="b"/>
              <a:pathLst>
                <a:path w="610" h="792">
                  <a:moveTo>
                    <a:pt x="342" y="616"/>
                  </a:moveTo>
                  <a:cubicBezTo>
                    <a:pt x="480" y="564"/>
                    <a:pt x="610" y="406"/>
                    <a:pt x="610" y="236"/>
                  </a:cubicBezTo>
                  <a:cubicBezTo>
                    <a:pt x="610" y="96"/>
                    <a:pt x="516" y="0"/>
                    <a:pt x="384" y="0"/>
                  </a:cubicBezTo>
                  <a:cubicBezTo>
                    <a:pt x="194" y="0"/>
                    <a:pt x="0" y="200"/>
                    <a:pt x="0" y="406"/>
                  </a:cubicBezTo>
                  <a:cubicBezTo>
                    <a:pt x="0" y="552"/>
                    <a:pt x="98" y="640"/>
                    <a:pt x="226" y="640"/>
                  </a:cubicBezTo>
                  <a:cubicBezTo>
                    <a:pt x="248" y="640"/>
                    <a:pt x="278" y="636"/>
                    <a:pt x="312" y="628"/>
                  </a:cubicBezTo>
                  <a:cubicBezTo>
                    <a:pt x="308" y="682"/>
                    <a:pt x="308" y="684"/>
                    <a:pt x="308" y="696"/>
                  </a:cubicBezTo>
                  <a:cubicBezTo>
                    <a:pt x="308" y="724"/>
                    <a:pt x="308" y="792"/>
                    <a:pt x="382" y="792"/>
                  </a:cubicBezTo>
                  <a:cubicBezTo>
                    <a:pt x="486" y="792"/>
                    <a:pt x="528" y="630"/>
                    <a:pt x="528" y="622"/>
                  </a:cubicBezTo>
                  <a:cubicBezTo>
                    <a:pt x="528" y="614"/>
                    <a:pt x="522" y="612"/>
                    <a:pt x="520" y="612"/>
                  </a:cubicBezTo>
                  <a:cubicBezTo>
                    <a:pt x="512" y="612"/>
                    <a:pt x="510" y="616"/>
                    <a:pt x="508" y="622"/>
                  </a:cubicBezTo>
                  <a:cubicBezTo>
                    <a:pt x="488" y="684"/>
                    <a:pt x="436" y="706"/>
                    <a:pt x="406" y="706"/>
                  </a:cubicBezTo>
                  <a:cubicBezTo>
                    <a:pt x="364" y="706"/>
                    <a:pt x="352" y="682"/>
                    <a:pt x="342" y="616"/>
                  </a:cubicBezTo>
                  <a:close/>
                  <a:moveTo>
                    <a:pt x="176" y="608"/>
                  </a:moveTo>
                  <a:cubicBezTo>
                    <a:pt x="108" y="582"/>
                    <a:pt x="78" y="512"/>
                    <a:pt x="78" y="434"/>
                  </a:cubicBezTo>
                  <a:cubicBezTo>
                    <a:pt x="78" y="372"/>
                    <a:pt x="100" y="248"/>
                    <a:pt x="168" y="152"/>
                  </a:cubicBezTo>
                  <a:cubicBezTo>
                    <a:pt x="232" y="62"/>
                    <a:pt x="314" y="22"/>
                    <a:pt x="380" y="22"/>
                  </a:cubicBezTo>
                  <a:cubicBezTo>
                    <a:pt x="468" y="22"/>
                    <a:pt x="532" y="90"/>
                    <a:pt x="532" y="208"/>
                  </a:cubicBezTo>
                  <a:cubicBezTo>
                    <a:pt x="532" y="296"/>
                    <a:pt x="486" y="502"/>
                    <a:pt x="338" y="586"/>
                  </a:cubicBezTo>
                  <a:cubicBezTo>
                    <a:pt x="334" y="554"/>
                    <a:pt x="326" y="490"/>
                    <a:pt x="260" y="490"/>
                  </a:cubicBezTo>
                  <a:cubicBezTo>
                    <a:pt x="214" y="490"/>
                    <a:pt x="170" y="534"/>
                    <a:pt x="170" y="580"/>
                  </a:cubicBezTo>
                  <a:cubicBezTo>
                    <a:pt x="170" y="598"/>
                    <a:pt x="176" y="608"/>
                    <a:pt x="176" y="608"/>
                  </a:cubicBezTo>
                  <a:close/>
                  <a:moveTo>
                    <a:pt x="230" y="618"/>
                  </a:moveTo>
                  <a:cubicBezTo>
                    <a:pt x="218" y="618"/>
                    <a:pt x="190" y="618"/>
                    <a:pt x="190" y="580"/>
                  </a:cubicBezTo>
                  <a:cubicBezTo>
                    <a:pt x="190" y="546"/>
                    <a:pt x="224" y="510"/>
                    <a:pt x="260" y="510"/>
                  </a:cubicBezTo>
                  <a:cubicBezTo>
                    <a:pt x="298" y="510"/>
                    <a:pt x="314" y="532"/>
                    <a:pt x="314" y="584"/>
                  </a:cubicBezTo>
                  <a:cubicBezTo>
                    <a:pt x="314" y="598"/>
                    <a:pt x="314" y="598"/>
                    <a:pt x="306" y="602"/>
                  </a:cubicBezTo>
                  <a:cubicBezTo>
                    <a:pt x="282" y="612"/>
                    <a:pt x="256" y="618"/>
                    <a:pt x="230" y="61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9" name="Freeform 88">
              <a:extLst>
                <a:ext uri="{FF2B5EF4-FFF2-40B4-BE49-F238E27FC236}">
                  <a16:creationId xmlns:a16="http://schemas.microsoft.com/office/drawing/2014/main" id="{8E7738A7-4291-354B-85AB-746FFC9C3D3E}"/>
                </a:ext>
              </a:extLst>
            </p:cNvPr>
            <p:cNvSpPr/>
            <p:nvPr/>
          </p:nvSpPr>
          <p:spPr>
            <a:xfrm>
              <a:off x="6855840" y="4757760"/>
              <a:ext cx="162360" cy="100440"/>
            </a:xfrm>
            <a:custGeom>
              <a:avLst/>
              <a:gdLst/>
              <a:ahLst/>
              <a:cxnLst>
                <a:cxn ang="3cd4">
                  <a:pos x="hc" y="t"/>
                </a:cxn>
                <a:cxn ang="cd2">
                  <a:pos x="l" y="vc"/>
                </a:cxn>
                <a:cxn ang="cd4">
                  <a:pos x="hc" y="b"/>
                </a:cxn>
                <a:cxn ang="0">
                  <a:pos x="r" y="vc"/>
                </a:cxn>
              </a:cxnLst>
              <a:rect l="l" t="t" r="r" b="b"/>
              <a:pathLst>
                <a:path w="452" h="280">
                  <a:moveTo>
                    <a:pt x="296" y="76"/>
                  </a:moveTo>
                  <a:cubicBezTo>
                    <a:pt x="300" y="60"/>
                    <a:pt x="308" y="30"/>
                    <a:pt x="308" y="26"/>
                  </a:cubicBezTo>
                  <a:cubicBezTo>
                    <a:pt x="308" y="14"/>
                    <a:pt x="298" y="6"/>
                    <a:pt x="288" y="6"/>
                  </a:cubicBezTo>
                  <a:cubicBezTo>
                    <a:pt x="276" y="6"/>
                    <a:pt x="264" y="14"/>
                    <a:pt x="260" y="24"/>
                  </a:cubicBezTo>
                  <a:cubicBezTo>
                    <a:pt x="258" y="30"/>
                    <a:pt x="252" y="56"/>
                    <a:pt x="248" y="72"/>
                  </a:cubicBezTo>
                  <a:cubicBezTo>
                    <a:pt x="240" y="106"/>
                    <a:pt x="240" y="108"/>
                    <a:pt x="230" y="142"/>
                  </a:cubicBezTo>
                  <a:cubicBezTo>
                    <a:pt x="222" y="176"/>
                    <a:pt x="222" y="182"/>
                    <a:pt x="220" y="200"/>
                  </a:cubicBezTo>
                  <a:cubicBezTo>
                    <a:pt x="222" y="212"/>
                    <a:pt x="218" y="224"/>
                    <a:pt x="204" y="242"/>
                  </a:cubicBezTo>
                  <a:cubicBezTo>
                    <a:pt x="196" y="252"/>
                    <a:pt x="182" y="262"/>
                    <a:pt x="162" y="262"/>
                  </a:cubicBezTo>
                  <a:cubicBezTo>
                    <a:pt x="138" y="262"/>
                    <a:pt x="106" y="254"/>
                    <a:pt x="106" y="206"/>
                  </a:cubicBezTo>
                  <a:cubicBezTo>
                    <a:pt x="106" y="174"/>
                    <a:pt x="124" y="128"/>
                    <a:pt x="136" y="96"/>
                  </a:cubicBezTo>
                  <a:cubicBezTo>
                    <a:pt x="146" y="70"/>
                    <a:pt x="148" y="64"/>
                    <a:pt x="148" y="54"/>
                  </a:cubicBezTo>
                  <a:cubicBezTo>
                    <a:pt x="148" y="24"/>
                    <a:pt x="124" y="0"/>
                    <a:pt x="90" y="0"/>
                  </a:cubicBezTo>
                  <a:cubicBezTo>
                    <a:pt x="28" y="0"/>
                    <a:pt x="0" y="84"/>
                    <a:pt x="0" y="96"/>
                  </a:cubicBezTo>
                  <a:cubicBezTo>
                    <a:pt x="0" y="104"/>
                    <a:pt x="8" y="104"/>
                    <a:pt x="10" y="104"/>
                  </a:cubicBezTo>
                  <a:cubicBezTo>
                    <a:pt x="20" y="104"/>
                    <a:pt x="20" y="100"/>
                    <a:pt x="22" y="94"/>
                  </a:cubicBezTo>
                  <a:cubicBezTo>
                    <a:pt x="38" y="42"/>
                    <a:pt x="64" y="18"/>
                    <a:pt x="88" y="18"/>
                  </a:cubicBezTo>
                  <a:cubicBezTo>
                    <a:pt x="98" y="18"/>
                    <a:pt x="104" y="24"/>
                    <a:pt x="104" y="40"/>
                  </a:cubicBezTo>
                  <a:cubicBezTo>
                    <a:pt x="104" y="54"/>
                    <a:pt x="98" y="68"/>
                    <a:pt x="96" y="76"/>
                  </a:cubicBezTo>
                  <a:cubicBezTo>
                    <a:pt x="60" y="166"/>
                    <a:pt x="60" y="178"/>
                    <a:pt x="60" y="198"/>
                  </a:cubicBezTo>
                  <a:cubicBezTo>
                    <a:pt x="60" y="270"/>
                    <a:pt x="126" y="280"/>
                    <a:pt x="160" y="280"/>
                  </a:cubicBezTo>
                  <a:cubicBezTo>
                    <a:pt x="172" y="280"/>
                    <a:pt x="202" y="280"/>
                    <a:pt x="230" y="238"/>
                  </a:cubicBezTo>
                  <a:cubicBezTo>
                    <a:pt x="244" y="266"/>
                    <a:pt x="278" y="280"/>
                    <a:pt x="316" y="280"/>
                  </a:cubicBezTo>
                  <a:cubicBezTo>
                    <a:pt x="370" y="280"/>
                    <a:pt x="398" y="232"/>
                    <a:pt x="410" y="206"/>
                  </a:cubicBezTo>
                  <a:cubicBezTo>
                    <a:pt x="436" y="154"/>
                    <a:pt x="452" y="78"/>
                    <a:pt x="452" y="48"/>
                  </a:cubicBezTo>
                  <a:cubicBezTo>
                    <a:pt x="452" y="2"/>
                    <a:pt x="426" y="0"/>
                    <a:pt x="422" y="0"/>
                  </a:cubicBezTo>
                  <a:cubicBezTo>
                    <a:pt x="406" y="0"/>
                    <a:pt x="388" y="16"/>
                    <a:pt x="388" y="32"/>
                  </a:cubicBezTo>
                  <a:cubicBezTo>
                    <a:pt x="388" y="44"/>
                    <a:pt x="394" y="48"/>
                    <a:pt x="400" y="52"/>
                  </a:cubicBezTo>
                  <a:cubicBezTo>
                    <a:pt x="414" y="64"/>
                    <a:pt x="422" y="82"/>
                    <a:pt x="422" y="102"/>
                  </a:cubicBezTo>
                  <a:cubicBezTo>
                    <a:pt x="422" y="110"/>
                    <a:pt x="396" y="262"/>
                    <a:pt x="318" y="262"/>
                  </a:cubicBezTo>
                  <a:cubicBezTo>
                    <a:pt x="268" y="262"/>
                    <a:pt x="268" y="218"/>
                    <a:pt x="268" y="208"/>
                  </a:cubicBezTo>
                  <a:cubicBezTo>
                    <a:pt x="268" y="190"/>
                    <a:pt x="270" y="180"/>
                    <a:pt x="278" y="14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0" name="Freeform 89">
              <a:extLst>
                <a:ext uri="{FF2B5EF4-FFF2-40B4-BE49-F238E27FC236}">
                  <a16:creationId xmlns:a16="http://schemas.microsoft.com/office/drawing/2014/main" id="{695C1F1A-5EA1-A04E-9770-F9ABEC054A6E}"/>
                </a:ext>
              </a:extLst>
            </p:cNvPr>
            <p:cNvSpPr/>
            <p:nvPr/>
          </p:nvSpPr>
          <p:spPr>
            <a:xfrm>
              <a:off x="7081200" y="4571279"/>
              <a:ext cx="73800" cy="316440"/>
            </a:xfrm>
            <a:custGeom>
              <a:avLst/>
              <a:gdLst/>
              <a:ahLst/>
              <a:cxnLst>
                <a:cxn ang="3cd4">
                  <a:pos x="hc" y="t"/>
                </a:cxn>
                <a:cxn ang="cd2">
                  <a:pos x="l" y="vc"/>
                </a:cxn>
                <a:cxn ang="cd4">
                  <a:pos x="hc" y="b"/>
                </a:cxn>
                <a:cxn ang="0">
                  <a:pos x="r" y="vc"/>
                </a:cxn>
              </a:cxnLst>
              <a:rect l="l" t="t" r="r" b="b"/>
              <a:pathLst>
                <a:path w="206" h="880">
                  <a:moveTo>
                    <a:pt x="206" y="872"/>
                  </a:moveTo>
                  <a:cubicBezTo>
                    <a:pt x="206" y="870"/>
                    <a:pt x="206" y="868"/>
                    <a:pt x="190" y="852"/>
                  </a:cubicBezTo>
                  <a:cubicBezTo>
                    <a:pt x="80" y="742"/>
                    <a:pt x="52" y="576"/>
                    <a:pt x="52" y="440"/>
                  </a:cubicBezTo>
                  <a:cubicBezTo>
                    <a:pt x="52" y="288"/>
                    <a:pt x="86" y="134"/>
                    <a:pt x="194" y="24"/>
                  </a:cubicBezTo>
                  <a:cubicBezTo>
                    <a:pt x="206" y="14"/>
                    <a:pt x="206" y="12"/>
                    <a:pt x="206" y="8"/>
                  </a:cubicBezTo>
                  <a:cubicBezTo>
                    <a:pt x="206" y="2"/>
                    <a:pt x="202" y="0"/>
                    <a:pt x="196" y="0"/>
                  </a:cubicBezTo>
                  <a:cubicBezTo>
                    <a:pt x="188" y="0"/>
                    <a:pt x="108" y="60"/>
                    <a:pt x="56" y="172"/>
                  </a:cubicBezTo>
                  <a:cubicBezTo>
                    <a:pt x="10" y="268"/>
                    <a:pt x="0" y="366"/>
                    <a:pt x="0" y="440"/>
                  </a:cubicBezTo>
                  <a:cubicBezTo>
                    <a:pt x="0" y="510"/>
                    <a:pt x="10" y="616"/>
                    <a:pt x="58" y="716"/>
                  </a:cubicBezTo>
                  <a:cubicBezTo>
                    <a:pt x="112" y="824"/>
                    <a:pt x="188" y="880"/>
                    <a:pt x="196" y="880"/>
                  </a:cubicBezTo>
                  <a:cubicBezTo>
                    <a:pt x="202" y="880"/>
                    <a:pt x="206" y="878"/>
                    <a:pt x="206" y="8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1" name="Freeform 90">
              <a:extLst>
                <a:ext uri="{FF2B5EF4-FFF2-40B4-BE49-F238E27FC236}">
                  <a16:creationId xmlns:a16="http://schemas.microsoft.com/office/drawing/2014/main" id="{AFC550B6-A90F-5F4E-A2FB-C0A218433A1B}"/>
                </a:ext>
              </a:extLst>
            </p:cNvPr>
            <p:cNvSpPr/>
            <p:nvPr/>
          </p:nvSpPr>
          <p:spPr>
            <a:xfrm>
              <a:off x="7189200" y="4668480"/>
              <a:ext cx="117000" cy="143640"/>
            </a:xfrm>
            <a:custGeom>
              <a:avLst/>
              <a:gdLst/>
              <a:ahLst/>
              <a:cxnLst>
                <a:cxn ang="3cd4">
                  <a:pos x="hc" y="t"/>
                </a:cxn>
                <a:cxn ang="cd2">
                  <a:pos x="l" y="vc"/>
                </a:cxn>
                <a:cxn ang="cd4">
                  <a:pos x="hc" y="b"/>
                </a:cxn>
                <a:cxn ang="0">
                  <a:pos x="r" y="vc"/>
                </a:cxn>
              </a:cxnLst>
              <a:rect l="l" t="t" r="r" b="b"/>
              <a:pathLst>
                <a:path w="326" h="400">
                  <a:moveTo>
                    <a:pt x="300" y="60"/>
                  </a:moveTo>
                  <a:cubicBezTo>
                    <a:pt x="276" y="60"/>
                    <a:pt x="258" y="80"/>
                    <a:pt x="258" y="100"/>
                  </a:cubicBezTo>
                  <a:cubicBezTo>
                    <a:pt x="258" y="112"/>
                    <a:pt x="266" y="126"/>
                    <a:pt x="284" y="126"/>
                  </a:cubicBezTo>
                  <a:cubicBezTo>
                    <a:pt x="304" y="126"/>
                    <a:pt x="326" y="110"/>
                    <a:pt x="326" y="76"/>
                  </a:cubicBezTo>
                  <a:cubicBezTo>
                    <a:pt x="326" y="36"/>
                    <a:pt x="288" y="0"/>
                    <a:pt x="220" y="0"/>
                  </a:cubicBezTo>
                  <a:cubicBezTo>
                    <a:pt x="104" y="0"/>
                    <a:pt x="70" y="90"/>
                    <a:pt x="70" y="128"/>
                  </a:cubicBezTo>
                  <a:cubicBezTo>
                    <a:pt x="70" y="198"/>
                    <a:pt x="136" y="212"/>
                    <a:pt x="162" y="216"/>
                  </a:cubicBezTo>
                  <a:cubicBezTo>
                    <a:pt x="208" y="226"/>
                    <a:pt x="254" y="234"/>
                    <a:pt x="254" y="284"/>
                  </a:cubicBezTo>
                  <a:cubicBezTo>
                    <a:pt x="254" y="306"/>
                    <a:pt x="234" y="380"/>
                    <a:pt x="128" y="380"/>
                  </a:cubicBezTo>
                  <a:cubicBezTo>
                    <a:pt x="114" y="380"/>
                    <a:pt x="46" y="380"/>
                    <a:pt x="26" y="334"/>
                  </a:cubicBezTo>
                  <a:cubicBezTo>
                    <a:pt x="60" y="338"/>
                    <a:pt x="82" y="312"/>
                    <a:pt x="82" y="286"/>
                  </a:cubicBezTo>
                  <a:cubicBezTo>
                    <a:pt x="82" y="266"/>
                    <a:pt x="68" y="256"/>
                    <a:pt x="50" y="256"/>
                  </a:cubicBezTo>
                  <a:cubicBezTo>
                    <a:pt x="26" y="256"/>
                    <a:pt x="0" y="274"/>
                    <a:pt x="0" y="314"/>
                  </a:cubicBezTo>
                  <a:cubicBezTo>
                    <a:pt x="0" y="364"/>
                    <a:pt x="50" y="400"/>
                    <a:pt x="126" y="400"/>
                  </a:cubicBezTo>
                  <a:cubicBezTo>
                    <a:pt x="270" y="400"/>
                    <a:pt x="304" y="294"/>
                    <a:pt x="304" y="254"/>
                  </a:cubicBezTo>
                  <a:cubicBezTo>
                    <a:pt x="304" y="222"/>
                    <a:pt x="288" y="200"/>
                    <a:pt x="276" y="188"/>
                  </a:cubicBezTo>
                  <a:cubicBezTo>
                    <a:pt x="252" y="164"/>
                    <a:pt x="228" y="160"/>
                    <a:pt x="188" y="152"/>
                  </a:cubicBezTo>
                  <a:cubicBezTo>
                    <a:pt x="156" y="144"/>
                    <a:pt x="122" y="138"/>
                    <a:pt x="122" y="98"/>
                  </a:cubicBezTo>
                  <a:cubicBezTo>
                    <a:pt x="122" y="74"/>
                    <a:pt x="142" y="20"/>
                    <a:pt x="220" y="20"/>
                  </a:cubicBezTo>
                  <a:cubicBezTo>
                    <a:pt x="242" y="20"/>
                    <a:pt x="286" y="26"/>
                    <a:pt x="300" y="6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2" name="Freeform 91">
              <a:extLst>
                <a:ext uri="{FF2B5EF4-FFF2-40B4-BE49-F238E27FC236}">
                  <a16:creationId xmlns:a16="http://schemas.microsoft.com/office/drawing/2014/main" id="{56BA8A5C-5915-2D43-A57A-3FD613FEF960}"/>
                </a:ext>
              </a:extLst>
            </p:cNvPr>
            <p:cNvSpPr/>
            <p:nvPr/>
          </p:nvSpPr>
          <p:spPr>
            <a:xfrm>
              <a:off x="7347600" y="4775040"/>
              <a:ext cx="37080" cy="94680"/>
            </a:xfrm>
            <a:custGeom>
              <a:avLst/>
              <a:gdLst/>
              <a:ahLst/>
              <a:cxnLst>
                <a:cxn ang="3cd4">
                  <a:pos x="hc" y="t"/>
                </a:cxn>
                <a:cxn ang="cd2">
                  <a:pos x="l" y="vc"/>
                </a:cxn>
                <a:cxn ang="cd4">
                  <a:pos x="hc" y="b"/>
                </a:cxn>
                <a:cxn ang="0">
                  <a:pos x="r" y="vc"/>
                </a:cxn>
              </a:cxnLst>
              <a:rect l="l" t="t" r="r" b="b"/>
              <a:pathLst>
                <a:path w="104" h="264">
                  <a:moveTo>
                    <a:pt x="104" y="92"/>
                  </a:moveTo>
                  <a:cubicBezTo>
                    <a:pt x="104" y="34"/>
                    <a:pt x="82" y="0"/>
                    <a:pt x="48" y="0"/>
                  </a:cubicBezTo>
                  <a:cubicBezTo>
                    <a:pt x="18" y="0"/>
                    <a:pt x="0" y="22"/>
                    <a:pt x="0" y="46"/>
                  </a:cubicBezTo>
                  <a:cubicBezTo>
                    <a:pt x="0" y="70"/>
                    <a:pt x="18" y="94"/>
                    <a:pt x="48" y="94"/>
                  </a:cubicBezTo>
                  <a:cubicBezTo>
                    <a:pt x="58" y="94"/>
                    <a:pt x="70" y="90"/>
                    <a:pt x="78" y="82"/>
                  </a:cubicBezTo>
                  <a:cubicBezTo>
                    <a:pt x="82" y="80"/>
                    <a:pt x="82" y="80"/>
                    <a:pt x="84" y="80"/>
                  </a:cubicBezTo>
                  <a:cubicBezTo>
                    <a:pt x="84" y="80"/>
                    <a:pt x="86" y="80"/>
                    <a:pt x="86" y="92"/>
                  </a:cubicBezTo>
                  <a:cubicBezTo>
                    <a:pt x="86" y="158"/>
                    <a:pt x="54" y="212"/>
                    <a:pt x="24" y="240"/>
                  </a:cubicBezTo>
                  <a:cubicBezTo>
                    <a:pt x="14" y="250"/>
                    <a:pt x="14" y="252"/>
                    <a:pt x="14" y="254"/>
                  </a:cubicBezTo>
                  <a:cubicBezTo>
                    <a:pt x="14" y="262"/>
                    <a:pt x="18" y="264"/>
                    <a:pt x="24" y="264"/>
                  </a:cubicBezTo>
                  <a:cubicBezTo>
                    <a:pt x="34" y="264"/>
                    <a:pt x="104" y="196"/>
                    <a:pt x="104" y="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3" name="Freeform 92">
              <a:extLst>
                <a:ext uri="{FF2B5EF4-FFF2-40B4-BE49-F238E27FC236}">
                  <a16:creationId xmlns:a16="http://schemas.microsoft.com/office/drawing/2014/main" id="{E230B610-69C6-7E43-95B9-AF1FE3BD6249}"/>
                </a:ext>
              </a:extLst>
            </p:cNvPr>
            <p:cNvSpPr/>
            <p:nvPr/>
          </p:nvSpPr>
          <p:spPr>
            <a:xfrm>
              <a:off x="7472880" y="4668480"/>
              <a:ext cx="145080" cy="143640"/>
            </a:xfrm>
            <a:custGeom>
              <a:avLst/>
              <a:gdLst/>
              <a:ahLst/>
              <a:cxnLst>
                <a:cxn ang="3cd4">
                  <a:pos x="hc" y="t"/>
                </a:cxn>
                <a:cxn ang="cd2">
                  <a:pos x="l" y="vc"/>
                </a:cxn>
                <a:cxn ang="cd4">
                  <a:pos x="hc" y="b"/>
                </a:cxn>
                <a:cxn ang="0">
                  <a:pos x="r" y="vc"/>
                </a:cxn>
              </a:cxnLst>
              <a:rect l="l" t="t" r="r" b="b"/>
              <a:pathLst>
                <a:path w="404" h="400">
                  <a:moveTo>
                    <a:pt x="294" y="56"/>
                  </a:moveTo>
                  <a:cubicBezTo>
                    <a:pt x="278" y="24"/>
                    <a:pt x="252" y="0"/>
                    <a:pt x="212" y="0"/>
                  </a:cubicBezTo>
                  <a:cubicBezTo>
                    <a:pt x="110" y="0"/>
                    <a:pt x="0" y="130"/>
                    <a:pt x="0" y="258"/>
                  </a:cubicBezTo>
                  <a:cubicBezTo>
                    <a:pt x="0" y="342"/>
                    <a:pt x="48" y="400"/>
                    <a:pt x="118" y="400"/>
                  </a:cubicBezTo>
                  <a:cubicBezTo>
                    <a:pt x="136" y="400"/>
                    <a:pt x="180" y="396"/>
                    <a:pt x="232" y="334"/>
                  </a:cubicBezTo>
                  <a:cubicBezTo>
                    <a:pt x="240" y="370"/>
                    <a:pt x="270" y="400"/>
                    <a:pt x="312" y="400"/>
                  </a:cubicBezTo>
                  <a:cubicBezTo>
                    <a:pt x="344" y="400"/>
                    <a:pt x="364" y="380"/>
                    <a:pt x="378" y="352"/>
                  </a:cubicBezTo>
                  <a:cubicBezTo>
                    <a:pt x="392" y="320"/>
                    <a:pt x="404" y="266"/>
                    <a:pt x="404" y="264"/>
                  </a:cubicBezTo>
                  <a:cubicBezTo>
                    <a:pt x="404" y="256"/>
                    <a:pt x="396" y="256"/>
                    <a:pt x="394" y="256"/>
                  </a:cubicBezTo>
                  <a:cubicBezTo>
                    <a:pt x="384" y="256"/>
                    <a:pt x="384" y="258"/>
                    <a:pt x="382" y="272"/>
                  </a:cubicBezTo>
                  <a:cubicBezTo>
                    <a:pt x="366" y="328"/>
                    <a:pt x="350" y="380"/>
                    <a:pt x="314" y="380"/>
                  </a:cubicBezTo>
                  <a:cubicBezTo>
                    <a:pt x="290" y="380"/>
                    <a:pt x="288" y="358"/>
                    <a:pt x="288" y="340"/>
                  </a:cubicBezTo>
                  <a:cubicBezTo>
                    <a:pt x="288" y="320"/>
                    <a:pt x="290" y="314"/>
                    <a:pt x="300" y="274"/>
                  </a:cubicBezTo>
                  <a:cubicBezTo>
                    <a:pt x="310" y="238"/>
                    <a:pt x="310" y="228"/>
                    <a:pt x="318" y="196"/>
                  </a:cubicBezTo>
                  <a:lnTo>
                    <a:pt x="350" y="72"/>
                  </a:lnTo>
                  <a:cubicBezTo>
                    <a:pt x="356" y="46"/>
                    <a:pt x="356" y="46"/>
                    <a:pt x="356" y="42"/>
                  </a:cubicBezTo>
                  <a:cubicBezTo>
                    <a:pt x="356" y="26"/>
                    <a:pt x="346" y="18"/>
                    <a:pt x="332" y="18"/>
                  </a:cubicBezTo>
                  <a:cubicBezTo>
                    <a:pt x="310" y="18"/>
                    <a:pt x="296" y="38"/>
                    <a:pt x="294" y="56"/>
                  </a:cubicBezTo>
                  <a:close/>
                  <a:moveTo>
                    <a:pt x="236" y="286"/>
                  </a:moveTo>
                  <a:cubicBezTo>
                    <a:pt x="232" y="302"/>
                    <a:pt x="232" y="302"/>
                    <a:pt x="218" y="318"/>
                  </a:cubicBezTo>
                  <a:cubicBezTo>
                    <a:pt x="180" y="366"/>
                    <a:pt x="144" y="380"/>
                    <a:pt x="120" y="380"/>
                  </a:cubicBezTo>
                  <a:cubicBezTo>
                    <a:pt x="76" y="380"/>
                    <a:pt x="62" y="332"/>
                    <a:pt x="62" y="298"/>
                  </a:cubicBezTo>
                  <a:cubicBezTo>
                    <a:pt x="62" y="254"/>
                    <a:pt x="90" y="144"/>
                    <a:pt x="112" y="104"/>
                  </a:cubicBezTo>
                  <a:cubicBezTo>
                    <a:pt x="138" y="52"/>
                    <a:pt x="178" y="20"/>
                    <a:pt x="214" y="20"/>
                  </a:cubicBezTo>
                  <a:cubicBezTo>
                    <a:pt x="272" y="20"/>
                    <a:pt x="284" y="92"/>
                    <a:pt x="284" y="98"/>
                  </a:cubicBezTo>
                  <a:cubicBezTo>
                    <a:pt x="284" y="102"/>
                    <a:pt x="282" y="108"/>
                    <a:pt x="280" y="11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4" name="Freeform 93">
              <a:extLst>
                <a:ext uri="{FF2B5EF4-FFF2-40B4-BE49-F238E27FC236}">
                  <a16:creationId xmlns:a16="http://schemas.microsoft.com/office/drawing/2014/main" id="{33E6DDD4-6347-E646-A852-571793520D42}"/>
                </a:ext>
              </a:extLst>
            </p:cNvPr>
            <p:cNvSpPr/>
            <p:nvPr/>
          </p:nvSpPr>
          <p:spPr>
            <a:xfrm>
              <a:off x="7644960" y="4571279"/>
              <a:ext cx="73800" cy="316440"/>
            </a:xfrm>
            <a:custGeom>
              <a:avLst/>
              <a:gdLst/>
              <a:ahLst/>
              <a:cxnLst>
                <a:cxn ang="3cd4">
                  <a:pos x="hc" y="t"/>
                </a:cxn>
                <a:cxn ang="cd2">
                  <a:pos x="l" y="vc"/>
                </a:cxn>
                <a:cxn ang="cd4">
                  <a:pos x="hc" y="b"/>
                </a:cxn>
                <a:cxn ang="0">
                  <a:pos x="r" y="vc"/>
                </a:cxn>
              </a:cxnLst>
              <a:rect l="l" t="t" r="r" b="b"/>
              <a:pathLst>
                <a:path w="206" h="880">
                  <a:moveTo>
                    <a:pt x="206" y="440"/>
                  </a:moveTo>
                  <a:cubicBezTo>
                    <a:pt x="206" y="372"/>
                    <a:pt x="196" y="266"/>
                    <a:pt x="148" y="166"/>
                  </a:cubicBezTo>
                  <a:cubicBezTo>
                    <a:pt x="94" y="58"/>
                    <a:pt x="18" y="0"/>
                    <a:pt x="8" y="0"/>
                  </a:cubicBezTo>
                  <a:cubicBezTo>
                    <a:pt x="4" y="0"/>
                    <a:pt x="0" y="4"/>
                    <a:pt x="0" y="8"/>
                  </a:cubicBezTo>
                  <a:cubicBezTo>
                    <a:pt x="0" y="12"/>
                    <a:pt x="0" y="14"/>
                    <a:pt x="16" y="30"/>
                  </a:cubicBezTo>
                  <a:cubicBezTo>
                    <a:pt x="104" y="116"/>
                    <a:pt x="154" y="256"/>
                    <a:pt x="154" y="440"/>
                  </a:cubicBezTo>
                  <a:cubicBezTo>
                    <a:pt x="154" y="590"/>
                    <a:pt x="122" y="746"/>
                    <a:pt x="12" y="856"/>
                  </a:cubicBezTo>
                  <a:cubicBezTo>
                    <a:pt x="0" y="868"/>
                    <a:pt x="0" y="870"/>
                    <a:pt x="0" y="872"/>
                  </a:cubicBezTo>
                  <a:cubicBezTo>
                    <a:pt x="0" y="878"/>
                    <a:pt x="4" y="880"/>
                    <a:pt x="8" y="880"/>
                  </a:cubicBezTo>
                  <a:cubicBezTo>
                    <a:pt x="18" y="880"/>
                    <a:pt x="98" y="820"/>
                    <a:pt x="150" y="708"/>
                  </a:cubicBezTo>
                  <a:cubicBezTo>
                    <a:pt x="196" y="612"/>
                    <a:pt x="206" y="514"/>
                    <a:pt x="206" y="44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5" name="Freeform 94">
              <a:extLst>
                <a:ext uri="{FF2B5EF4-FFF2-40B4-BE49-F238E27FC236}">
                  <a16:creationId xmlns:a16="http://schemas.microsoft.com/office/drawing/2014/main" id="{5F02E6A8-8121-554B-A63F-03ED7F0ACBD4}"/>
                </a:ext>
              </a:extLst>
            </p:cNvPr>
            <p:cNvSpPr/>
            <p:nvPr/>
          </p:nvSpPr>
          <p:spPr>
            <a:xfrm>
              <a:off x="7760880" y="4444560"/>
              <a:ext cx="120600" cy="569160"/>
            </a:xfrm>
            <a:custGeom>
              <a:avLst/>
              <a:gdLst/>
              <a:ahLst/>
              <a:cxnLst>
                <a:cxn ang="3cd4">
                  <a:pos x="hc" y="t"/>
                </a:cxn>
                <a:cxn ang="cd2">
                  <a:pos x="l" y="vc"/>
                </a:cxn>
                <a:cxn ang="cd4">
                  <a:pos x="hc" y="b"/>
                </a:cxn>
                <a:cxn ang="0">
                  <a:pos x="r" y="vc"/>
                </a:cxn>
              </a:cxnLst>
              <a:rect l="l" t="t" r="r" b="b"/>
              <a:pathLst>
                <a:path w="336" h="1582">
                  <a:moveTo>
                    <a:pt x="336" y="790"/>
                  </a:moveTo>
                  <a:cubicBezTo>
                    <a:pt x="336" y="538"/>
                    <a:pt x="276" y="270"/>
                    <a:pt x="102" y="72"/>
                  </a:cubicBezTo>
                  <a:cubicBezTo>
                    <a:pt x="90" y="58"/>
                    <a:pt x="58" y="24"/>
                    <a:pt x="36" y="6"/>
                  </a:cubicBezTo>
                  <a:cubicBezTo>
                    <a:pt x="30" y="0"/>
                    <a:pt x="28" y="0"/>
                    <a:pt x="16" y="0"/>
                  </a:cubicBezTo>
                  <a:cubicBezTo>
                    <a:pt x="8" y="0"/>
                    <a:pt x="0" y="0"/>
                    <a:pt x="0" y="8"/>
                  </a:cubicBezTo>
                  <a:cubicBezTo>
                    <a:pt x="0" y="12"/>
                    <a:pt x="4" y="16"/>
                    <a:pt x="6" y="18"/>
                  </a:cubicBezTo>
                  <a:cubicBezTo>
                    <a:pt x="36" y="48"/>
                    <a:pt x="84" y="96"/>
                    <a:pt x="138" y="194"/>
                  </a:cubicBezTo>
                  <a:cubicBezTo>
                    <a:pt x="234" y="362"/>
                    <a:pt x="268" y="580"/>
                    <a:pt x="268" y="790"/>
                  </a:cubicBezTo>
                  <a:cubicBezTo>
                    <a:pt x="268" y="1172"/>
                    <a:pt x="162" y="1406"/>
                    <a:pt x="4" y="1566"/>
                  </a:cubicBezTo>
                  <a:cubicBezTo>
                    <a:pt x="2" y="1568"/>
                    <a:pt x="0" y="1572"/>
                    <a:pt x="0" y="1574"/>
                  </a:cubicBezTo>
                  <a:cubicBezTo>
                    <a:pt x="0" y="1582"/>
                    <a:pt x="8" y="1582"/>
                    <a:pt x="16" y="1582"/>
                  </a:cubicBezTo>
                  <a:cubicBezTo>
                    <a:pt x="28" y="1582"/>
                    <a:pt x="30" y="1582"/>
                    <a:pt x="38" y="1576"/>
                  </a:cubicBezTo>
                  <a:cubicBezTo>
                    <a:pt x="122" y="1504"/>
                    <a:pt x="216" y="1382"/>
                    <a:pt x="278" y="1196"/>
                  </a:cubicBezTo>
                  <a:cubicBezTo>
                    <a:pt x="316" y="1076"/>
                    <a:pt x="336" y="932"/>
                    <a:pt x="336" y="79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6" name="Freeform 95">
              <a:extLst>
                <a:ext uri="{FF2B5EF4-FFF2-40B4-BE49-F238E27FC236}">
                  <a16:creationId xmlns:a16="http://schemas.microsoft.com/office/drawing/2014/main" id="{D3E2AD76-4077-4F46-9BD4-1E267DB94424}"/>
                </a:ext>
              </a:extLst>
            </p:cNvPr>
            <p:cNvSpPr/>
            <p:nvPr/>
          </p:nvSpPr>
          <p:spPr>
            <a:xfrm>
              <a:off x="8015759" y="4592160"/>
              <a:ext cx="233640" cy="227160"/>
            </a:xfrm>
            <a:custGeom>
              <a:avLst/>
              <a:gdLst/>
              <a:ahLst/>
              <a:cxnLst>
                <a:cxn ang="3cd4">
                  <a:pos x="hc" y="t"/>
                </a:cxn>
                <a:cxn ang="cd2">
                  <a:pos x="l" y="vc"/>
                </a:cxn>
                <a:cxn ang="cd4">
                  <a:pos x="hc" y="b"/>
                </a:cxn>
                <a:cxn ang="0">
                  <a:pos x="r" y="vc"/>
                </a:cxn>
              </a:cxnLst>
              <a:rect l="l" t="t" r="r" b="b"/>
              <a:pathLst>
                <a:path w="650" h="632">
                  <a:moveTo>
                    <a:pt x="646" y="20"/>
                  </a:moveTo>
                  <a:cubicBezTo>
                    <a:pt x="648" y="16"/>
                    <a:pt x="650" y="10"/>
                    <a:pt x="650" y="8"/>
                  </a:cubicBezTo>
                  <a:cubicBezTo>
                    <a:pt x="650" y="0"/>
                    <a:pt x="650" y="0"/>
                    <a:pt x="630" y="0"/>
                  </a:cubicBezTo>
                  <a:lnTo>
                    <a:pt x="22" y="0"/>
                  </a:lnTo>
                  <a:cubicBezTo>
                    <a:pt x="0" y="0"/>
                    <a:pt x="0" y="0"/>
                    <a:pt x="0" y="8"/>
                  </a:cubicBezTo>
                  <a:cubicBezTo>
                    <a:pt x="0" y="10"/>
                    <a:pt x="2" y="16"/>
                    <a:pt x="4" y="20"/>
                  </a:cubicBezTo>
                  <a:lnTo>
                    <a:pt x="302" y="614"/>
                  </a:lnTo>
                  <a:cubicBezTo>
                    <a:pt x="308" y="626"/>
                    <a:pt x="310" y="632"/>
                    <a:pt x="326" y="632"/>
                  </a:cubicBezTo>
                  <a:cubicBezTo>
                    <a:pt x="340" y="632"/>
                    <a:pt x="342" y="626"/>
                    <a:pt x="350" y="614"/>
                  </a:cubicBezTo>
                  <a:close/>
                  <a:moveTo>
                    <a:pt x="110" y="64"/>
                  </a:moveTo>
                  <a:lnTo>
                    <a:pt x="594" y="64"/>
                  </a:lnTo>
                  <a:lnTo>
                    <a:pt x="352" y="548"/>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7" name="Freeform 96">
              <a:extLst>
                <a:ext uri="{FF2B5EF4-FFF2-40B4-BE49-F238E27FC236}">
                  <a16:creationId xmlns:a16="http://schemas.microsoft.com/office/drawing/2014/main" id="{B9B940E3-D6F3-874A-8436-661D7336C8E4}"/>
                </a:ext>
              </a:extLst>
            </p:cNvPr>
            <p:cNvSpPr/>
            <p:nvPr/>
          </p:nvSpPr>
          <p:spPr>
            <a:xfrm>
              <a:off x="8274239" y="4757760"/>
              <a:ext cx="162360" cy="100440"/>
            </a:xfrm>
            <a:custGeom>
              <a:avLst/>
              <a:gdLst/>
              <a:ahLst/>
              <a:cxnLst>
                <a:cxn ang="3cd4">
                  <a:pos x="hc" y="t"/>
                </a:cxn>
                <a:cxn ang="cd2">
                  <a:pos x="l" y="vc"/>
                </a:cxn>
                <a:cxn ang="cd4">
                  <a:pos x="hc" y="b"/>
                </a:cxn>
                <a:cxn ang="0">
                  <a:pos x="r" y="vc"/>
                </a:cxn>
              </a:cxnLst>
              <a:rect l="l" t="t" r="r" b="b"/>
              <a:pathLst>
                <a:path w="452" h="280">
                  <a:moveTo>
                    <a:pt x="296" y="76"/>
                  </a:moveTo>
                  <a:cubicBezTo>
                    <a:pt x="300" y="60"/>
                    <a:pt x="308" y="30"/>
                    <a:pt x="308" y="26"/>
                  </a:cubicBezTo>
                  <a:cubicBezTo>
                    <a:pt x="308" y="14"/>
                    <a:pt x="298" y="6"/>
                    <a:pt x="288" y="6"/>
                  </a:cubicBezTo>
                  <a:cubicBezTo>
                    <a:pt x="276" y="6"/>
                    <a:pt x="264" y="14"/>
                    <a:pt x="260" y="24"/>
                  </a:cubicBezTo>
                  <a:cubicBezTo>
                    <a:pt x="258" y="30"/>
                    <a:pt x="252" y="56"/>
                    <a:pt x="248" y="72"/>
                  </a:cubicBezTo>
                  <a:cubicBezTo>
                    <a:pt x="240" y="106"/>
                    <a:pt x="240" y="108"/>
                    <a:pt x="230" y="142"/>
                  </a:cubicBezTo>
                  <a:cubicBezTo>
                    <a:pt x="222" y="176"/>
                    <a:pt x="222" y="182"/>
                    <a:pt x="220" y="200"/>
                  </a:cubicBezTo>
                  <a:cubicBezTo>
                    <a:pt x="224" y="212"/>
                    <a:pt x="218" y="224"/>
                    <a:pt x="204" y="242"/>
                  </a:cubicBezTo>
                  <a:cubicBezTo>
                    <a:pt x="196" y="252"/>
                    <a:pt x="182" y="262"/>
                    <a:pt x="162" y="262"/>
                  </a:cubicBezTo>
                  <a:cubicBezTo>
                    <a:pt x="138" y="262"/>
                    <a:pt x="106" y="254"/>
                    <a:pt x="106" y="206"/>
                  </a:cubicBezTo>
                  <a:cubicBezTo>
                    <a:pt x="106" y="174"/>
                    <a:pt x="124" y="128"/>
                    <a:pt x="136" y="96"/>
                  </a:cubicBezTo>
                  <a:cubicBezTo>
                    <a:pt x="146" y="70"/>
                    <a:pt x="148" y="64"/>
                    <a:pt x="148" y="54"/>
                  </a:cubicBezTo>
                  <a:cubicBezTo>
                    <a:pt x="148" y="24"/>
                    <a:pt x="124" y="0"/>
                    <a:pt x="90" y="0"/>
                  </a:cubicBezTo>
                  <a:cubicBezTo>
                    <a:pt x="28" y="0"/>
                    <a:pt x="0" y="84"/>
                    <a:pt x="0" y="96"/>
                  </a:cubicBezTo>
                  <a:cubicBezTo>
                    <a:pt x="0" y="104"/>
                    <a:pt x="8" y="104"/>
                    <a:pt x="10" y="104"/>
                  </a:cubicBezTo>
                  <a:cubicBezTo>
                    <a:pt x="20" y="104"/>
                    <a:pt x="20" y="100"/>
                    <a:pt x="22" y="94"/>
                  </a:cubicBezTo>
                  <a:cubicBezTo>
                    <a:pt x="38" y="42"/>
                    <a:pt x="64" y="18"/>
                    <a:pt x="88" y="18"/>
                  </a:cubicBezTo>
                  <a:cubicBezTo>
                    <a:pt x="98" y="18"/>
                    <a:pt x="104" y="24"/>
                    <a:pt x="104" y="40"/>
                  </a:cubicBezTo>
                  <a:cubicBezTo>
                    <a:pt x="104" y="54"/>
                    <a:pt x="98" y="68"/>
                    <a:pt x="96" y="76"/>
                  </a:cubicBezTo>
                  <a:cubicBezTo>
                    <a:pt x="60" y="166"/>
                    <a:pt x="60" y="178"/>
                    <a:pt x="60" y="198"/>
                  </a:cubicBezTo>
                  <a:cubicBezTo>
                    <a:pt x="60" y="270"/>
                    <a:pt x="126" y="280"/>
                    <a:pt x="160" y="280"/>
                  </a:cubicBezTo>
                  <a:cubicBezTo>
                    <a:pt x="172" y="280"/>
                    <a:pt x="202" y="280"/>
                    <a:pt x="230" y="238"/>
                  </a:cubicBezTo>
                  <a:cubicBezTo>
                    <a:pt x="244" y="266"/>
                    <a:pt x="278" y="280"/>
                    <a:pt x="316" y="280"/>
                  </a:cubicBezTo>
                  <a:cubicBezTo>
                    <a:pt x="370" y="280"/>
                    <a:pt x="398" y="232"/>
                    <a:pt x="410" y="206"/>
                  </a:cubicBezTo>
                  <a:cubicBezTo>
                    <a:pt x="436" y="154"/>
                    <a:pt x="452" y="78"/>
                    <a:pt x="452" y="48"/>
                  </a:cubicBezTo>
                  <a:cubicBezTo>
                    <a:pt x="452" y="2"/>
                    <a:pt x="426" y="0"/>
                    <a:pt x="422" y="0"/>
                  </a:cubicBezTo>
                  <a:cubicBezTo>
                    <a:pt x="406" y="0"/>
                    <a:pt x="388" y="16"/>
                    <a:pt x="388" y="32"/>
                  </a:cubicBezTo>
                  <a:cubicBezTo>
                    <a:pt x="388" y="44"/>
                    <a:pt x="394" y="48"/>
                    <a:pt x="400" y="52"/>
                  </a:cubicBezTo>
                  <a:cubicBezTo>
                    <a:pt x="414" y="64"/>
                    <a:pt x="422" y="82"/>
                    <a:pt x="422" y="102"/>
                  </a:cubicBezTo>
                  <a:cubicBezTo>
                    <a:pt x="422" y="110"/>
                    <a:pt x="396" y="262"/>
                    <a:pt x="318" y="262"/>
                  </a:cubicBezTo>
                  <a:cubicBezTo>
                    <a:pt x="268" y="262"/>
                    <a:pt x="268" y="218"/>
                    <a:pt x="268" y="208"/>
                  </a:cubicBezTo>
                  <a:cubicBezTo>
                    <a:pt x="268" y="190"/>
                    <a:pt x="270" y="180"/>
                    <a:pt x="278" y="14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8" name="Freeform 97">
              <a:extLst>
                <a:ext uri="{FF2B5EF4-FFF2-40B4-BE49-F238E27FC236}">
                  <a16:creationId xmlns:a16="http://schemas.microsoft.com/office/drawing/2014/main" id="{70A1D494-8025-FC4B-8A2A-32DB21588092}"/>
                </a:ext>
              </a:extLst>
            </p:cNvPr>
            <p:cNvSpPr/>
            <p:nvPr/>
          </p:nvSpPr>
          <p:spPr>
            <a:xfrm>
              <a:off x="8483760" y="4584960"/>
              <a:ext cx="219240" cy="284760"/>
            </a:xfrm>
            <a:custGeom>
              <a:avLst/>
              <a:gdLst/>
              <a:ahLst/>
              <a:cxnLst>
                <a:cxn ang="3cd4">
                  <a:pos x="hc" y="t"/>
                </a:cxn>
                <a:cxn ang="cd2">
                  <a:pos x="l" y="vc"/>
                </a:cxn>
                <a:cxn ang="cd4">
                  <a:pos x="hc" y="b"/>
                </a:cxn>
                <a:cxn ang="0">
                  <a:pos x="r" y="vc"/>
                </a:cxn>
              </a:cxnLst>
              <a:rect l="l" t="t" r="r" b="b"/>
              <a:pathLst>
                <a:path w="610" h="792">
                  <a:moveTo>
                    <a:pt x="342" y="616"/>
                  </a:moveTo>
                  <a:cubicBezTo>
                    <a:pt x="480" y="564"/>
                    <a:pt x="610" y="406"/>
                    <a:pt x="610" y="236"/>
                  </a:cubicBezTo>
                  <a:cubicBezTo>
                    <a:pt x="610" y="96"/>
                    <a:pt x="516" y="0"/>
                    <a:pt x="384" y="0"/>
                  </a:cubicBezTo>
                  <a:cubicBezTo>
                    <a:pt x="194" y="0"/>
                    <a:pt x="0" y="200"/>
                    <a:pt x="0" y="406"/>
                  </a:cubicBezTo>
                  <a:cubicBezTo>
                    <a:pt x="0" y="552"/>
                    <a:pt x="98" y="640"/>
                    <a:pt x="226" y="640"/>
                  </a:cubicBezTo>
                  <a:cubicBezTo>
                    <a:pt x="248" y="640"/>
                    <a:pt x="278" y="636"/>
                    <a:pt x="312" y="628"/>
                  </a:cubicBezTo>
                  <a:cubicBezTo>
                    <a:pt x="308" y="682"/>
                    <a:pt x="308" y="684"/>
                    <a:pt x="308" y="696"/>
                  </a:cubicBezTo>
                  <a:cubicBezTo>
                    <a:pt x="308" y="724"/>
                    <a:pt x="308" y="792"/>
                    <a:pt x="382" y="792"/>
                  </a:cubicBezTo>
                  <a:cubicBezTo>
                    <a:pt x="486" y="792"/>
                    <a:pt x="528" y="630"/>
                    <a:pt x="528" y="622"/>
                  </a:cubicBezTo>
                  <a:cubicBezTo>
                    <a:pt x="528" y="614"/>
                    <a:pt x="522" y="612"/>
                    <a:pt x="520" y="612"/>
                  </a:cubicBezTo>
                  <a:cubicBezTo>
                    <a:pt x="512" y="612"/>
                    <a:pt x="510" y="616"/>
                    <a:pt x="508" y="622"/>
                  </a:cubicBezTo>
                  <a:cubicBezTo>
                    <a:pt x="488" y="684"/>
                    <a:pt x="436" y="706"/>
                    <a:pt x="406" y="706"/>
                  </a:cubicBezTo>
                  <a:cubicBezTo>
                    <a:pt x="364" y="706"/>
                    <a:pt x="352" y="682"/>
                    <a:pt x="342" y="616"/>
                  </a:cubicBezTo>
                  <a:close/>
                  <a:moveTo>
                    <a:pt x="176" y="608"/>
                  </a:moveTo>
                  <a:cubicBezTo>
                    <a:pt x="108" y="582"/>
                    <a:pt x="78" y="512"/>
                    <a:pt x="78" y="434"/>
                  </a:cubicBezTo>
                  <a:cubicBezTo>
                    <a:pt x="78" y="372"/>
                    <a:pt x="100" y="248"/>
                    <a:pt x="168" y="152"/>
                  </a:cubicBezTo>
                  <a:cubicBezTo>
                    <a:pt x="232" y="62"/>
                    <a:pt x="314" y="22"/>
                    <a:pt x="380" y="22"/>
                  </a:cubicBezTo>
                  <a:cubicBezTo>
                    <a:pt x="468" y="22"/>
                    <a:pt x="532" y="90"/>
                    <a:pt x="532" y="208"/>
                  </a:cubicBezTo>
                  <a:cubicBezTo>
                    <a:pt x="532" y="296"/>
                    <a:pt x="486" y="502"/>
                    <a:pt x="338" y="586"/>
                  </a:cubicBezTo>
                  <a:cubicBezTo>
                    <a:pt x="334" y="554"/>
                    <a:pt x="326" y="490"/>
                    <a:pt x="260" y="490"/>
                  </a:cubicBezTo>
                  <a:cubicBezTo>
                    <a:pt x="214" y="490"/>
                    <a:pt x="172" y="534"/>
                    <a:pt x="172" y="580"/>
                  </a:cubicBezTo>
                  <a:cubicBezTo>
                    <a:pt x="172" y="598"/>
                    <a:pt x="176" y="608"/>
                    <a:pt x="176" y="608"/>
                  </a:cubicBezTo>
                  <a:close/>
                  <a:moveTo>
                    <a:pt x="230" y="618"/>
                  </a:moveTo>
                  <a:cubicBezTo>
                    <a:pt x="218" y="618"/>
                    <a:pt x="190" y="618"/>
                    <a:pt x="190" y="580"/>
                  </a:cubicBezTo>
                  <a:cubicBezTo>
                    <a:pt x="190" y="546"/>
                    <a:pt x="224" y="510"/>
                    <a:pt x="260" y="510"/>
                  </a:cubicBezTo>
                  <a:cubicBezTo>
                    <a:pt x="298" y="510"/>
                    <a:pt x="314" y="532"/>
                    <a:pt x="314" y="584"/>
                  </a:cubicBezTo>
                  <a:cubicBezTo>
                    <a:pt x="314" y="598"/>
                    <a:pt x="314" y="598"/>
                    <a:pt x="306" y="602"/>
                  </a:cubicBezTo>
                  <a:cubicBezTo>
                    <a:pt x="282" y="612"/>
                    <a:pt x="256" y="618"/>
                    <a:pt x="230" y="61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9" name="Freeform 98">
              <a:extLst>
                <a:ext uri="{FF2B5EF4-FFF2-40B4-BE49-F238E27FC236}">
                  <a16:creationId xmlns:a16="http://schemas.microsoft.com/office/drawing/2014/main" id="{1D86D06A-3F7A-7740-AA89-55335921C2CF}"/>
                </a:ext>
              </a:extLst>
            </p:cNvPr>
            <p:cNvSpPr/>
            <p:nvPr/>
          </p:nvSpPr>
          <p:spPr>
            <a:xfrm>
              <a:off x="8727840" y="4757760"/>
              <a:ext cx="162360" cy="100440"/>
            </a:xfrm>
            <a:custGeom>
              <a:avLst/>
              <a:gdLst/>
              <a:ahLst/>
              <a:cxnLst>
                <a:cxn ang="3cd4">
                  <a:pos x="hc" y="t"/>
                </a:cxn>
                <a:cxn ang="cd2">
                  <a:pos x="l" y="vc"/>
                </a:cxn>
                <a:cxn ang="cd4">
                  <a:pos x="hc" y="b"/>
                </a:cxn>
                <a:cxn ang="0">
                  <a:pos x="r" y="vc"/>
                </a:cxn>
              </a:cxnLst>
              <a:rect l="l" t="t" r="r" b="b"/>
              <a:pathLst>
                <a:path w="452" h="280">
                  <a:moveTo>
                    <a:pt x="296" y="76"/>
                  </a:moveTo>
                  <a:cubicBezTo>
                    <a:pt x="300" y="60"/>
                    <a:pt x="308" y="30"/>
                    <a:pt x="308" y="26"/>
                  </a:cubicBezTo>
                  <a:cubicBezTo>
                    <a:pt x="308" y="14"/>
                    <a:pt x="298" y="6"/>
                    <a:pt x="288" y="6"/>
                  </a:cubicBezTo>
                  <a:cubicBezTo>
                    <a:pt x="276" y="6"/>
                    <a:pt x="264" y="14"/>
                    <a:pt x="260" y="24"/>
                  </a:cubicBezTo>
                  <a:cubicBezTo>
                    <a:pt x="258" y="30"/>
                    <a:pt x="252" y="56"/>
                    <a:pt x="248" y="72"/>
                  </a:cubicBezTo>
                  <a:cubicBezTo>
                    <a:pt x="240" y="106"/>
                    <a:pt x="240" y="108"/>
                    <a:pt x="230" y="142"/>
                  </a:cubicBezTo>
                  <a:cubicBezTo>
                    <a:pt x="222" y="176"/>
                    <a:pt x="222" y="182"/>
                    <a:pt x="220" y="200"/>
                  </a:cubicBezTo>
                  <a:cubicBezTo>
                    <a:pt x="224" y="212"/>
                    <a:pt x="218" y="224"/>
                    <a:pt x="204" y="242"/>
                  </a:cubicBezTo>
                  <a:cubicBezTo>
                    <a:pt x="196" y="252"/>
                    <a:pt x="182" y="262"/>
                    <a:pt x="162" y="262"/>
                  </a:cubicBezTo>
                  <a:cubicBezTo>
                    <a:pt x="138" y="262"/>
                    <a:pt x="106" y="254"/>
                    <a:pt x="106" y="206"/>
                  </a:cubicBezTo>
                  <a:cubicBezTo>
                    <a:pt x="106" y="174"/>
                    <a:pt x="124" y="128"/>
                    <a:pt x="136" y="96"/>
                  </a:cubicBezTo>
                  <a:cubicBezTo>
                    <a:pt x="146" y="70"/>
                    <a:pt x="148" y="64"/>
                    <a:pt x="148" y="54"/>
                  </a:cubicBezTo>
                  <a:cubicBezTo>
                    <a:pt x="148" y="24"/>
                    <a:pt x="124" y="0"/>
                    <a:pt x="90" y="0"/>
                  </a:cubicBezTo>
                  <a:cubicBezTo>
                    <a:pt x="28" y="0"/>
                    <a:pt x="0" y="84"/>
                    <a:pt x="0" y="96"/>
                  </a:cubicBezTo>
                  <a:cubicBezTo>
                    <a:pt x="0" y="104"/>
                    <a:pt x="8" y="104"/>
                    <a:pt x="10" y="104"/>
                  </a:cubicBezTo>
                  <a:cubicBezTo>
                    <a:pt x="20" y="104"/>
                    <a:pt x="20" y="100"/>
                    <a:pt x="22" y="94"/>
                  </a:cubicBezTo>
                  <a:cubicBezTo>
                    <a:pt x="38" y="42"/>
                    <a:pt x="64" y="18"/>
                    <a:pt x="88" y="18"/>
                  </a:cubicBezTo>
                  <a:cubicBezTo>
                    <a:pt x="98" y="18"/>
                    <a:pt x="104" y="24"/>
                    <a:pt x="104" y="40"/>
                  </a:cubicBezTo>
                  <a:cubicBezTo>
                    <a:pt x="104" y="54"/>
                    <a:pt x="98" y="68"/>
                    <a:pt x="96" y="76"/>
                  </a:cubicBezTo>
                  <a:cubicBezTo>
                    <a:pt x="60" y="166"/>
                    <a:pt x="60" y="178"/>
                    <a:pt x="60" y="198"/>
                  </a:cubicBezTo>
                  <a:cubicBezTo>
                    <a:pt x="60" y="270"/>
                    <a:pt x="126" y="280"/>
                    <a:pt x="160" y="280"/>
                  </a:cubicBezTo>
                  <a:cubicBezTo>
                    <a:pt x="172" y="280"/>
                    <a:pt x="202" y="280"/>
                    <a:pt x="230" y="238"/>
                  </a:cubicBezTo>
                  <a:cubicBezTo>
                    <a:pt x="244" y="266"/>
                    <a:pt x="278" y="280"/>
                    <a:pt x="316" y="280"/>
                  </a:cubicBezTo>
                  <a:cubicBezTo>
                    <a:pt x="370" y="280"/>
                    <a:pt x="398" y="232"/>
                    <a:pt x="410" y="206"/>
                  </a:cubicBezTo>
                  <a:cubicBezTo>
                    <a:pt x="436" y="154"/>
                    <a:pt x="452" y="78"/>
                    <a:pt x="452" y="48"/>
                  </a:cubicBezTo>
                  <a:cubicBezTo>
                    <a:pt x="452" y="2"/>
                    <a:pt x="426" y="0"/>
                    <a:pt x="422" y="0"/>
                  </a:cubicBezTo>
                  <a:cubicBezTo>
                    <a:pt x="406" y="0"/>
                    <a:pt x="388" y="16"/>
                    <a:pt x="388" y="32"/>
                  </a:cubicBezTo>
                  <a:cubicBezTo>
                    <a:pt x="388" y="44"/>
                    <a:pt x="394" y="48"/>
                    <a:pt x="400" y="52"/>
                  </a:cubicBezTo>
                  <a:cubicBezTo>
                    <a:pt x="414" y="64"/>
                    <a:pt x="422" y="82"/>
                    <a:pt x="422" y="102"/>
                  </a:cubicBezTo>
                  <a:cubicBezTo>
                    <a:pt x="422" y="110"/>
                    <a:pt x="396" y="262"/>
                    <a:pt x="318" y="262"/>
                  </a:cubicBezTo>
                  <a:cubicBezTo>
                    <a:pt x="268" y="262"/>
                    <a:pt x="268" y="218"/>
                    <a:pt x="268" y="208"/>
                  </a:cubicBezTo>
                  <a:cubicBezTo>
                    <a:pt x="268" y="190"/>
                    <a:pt x="270" y="180"/>
                    <a:pt x="278" y="14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0" name="Freeform 99">
              <a:extLst>
                <a:ext uri="{FF2B5EF4-FFF2-40B4-BE49-F238E27FC236}">
                  <a16:creationId xmlns:a16="http://schemas.microsoft.com/office/drawing/2014/main" id="{A2C91000-984B-A140-B422-D556D75C02C2}"/>
                </a:ext>
              </a:extLst>
            </p:cNvPr>
            <p:cNvSpPr/>
            <p:nvPr/>
          </p:nvSpPr>
          <p:spPr>
            <a:xfrm>
              <a:off x="8953200" y="4571279"/>
              <a:ext cx="73800" cy="316440"/>
            </a:xfrm>
            <a:custGeom>
              <a:avLst/>
              <a:gdLst/>
              <a:ahLst/>
              <a:cxnLst>
                <a:cxn ang="3cd4">
                  <a:pos x="hc" y="t"/>
                </a:cxn>
                <a:cxn ang="cd2">
                  <a:pos x="l" y="vc"/>
                </a:cxn>
                <a:cxn ang="cd4">
                  <a:pos x="hc" y="b"/>
                </a:cxn>
                <a:cxn ang="0">
                  <a:pos x="r" y="vc"/>
                </a:cxn>
              </a:cxnLst>
              <a:rect l="l" t="t" r="r" b="b"/>
              <a:pathLst>
                <a:path w="206" h="880">
                  <a:moveTo>
                    <a:pt x="206" y="872"/>
                  </a:moveTo>
                  <a:cubicBezTo>
                    <a:pt x="206" y="870"/>
                    <a:pt x="206" y="868"/>
                    <a:pt x="190" y="852"/>
                  </a:cubicBezTo>
                  <a:cubicBezTo>
                    <a:pt x="80" y="742"/>
                    <a:pt x="52" y="576"/>
                    <a:pt x="52" y="440"/>
                  </a:cubicBezTo>
                  <a:cubicBezTo>
                    <a:pt x="52" y="288"/>
                    <a:pt x="86" y="134"/>
                    <a:pt x="194" y="24"/>
                  </a:cubicBezTo>
                  <a:cubicBezTo>
                    <a:pt x="206" y="14"/>
                    <a:pt x="206" y="12"/>
                    <a:pt x="206" y="8"/>
                  </a:cubicBezTo>
                  <a:cubicBezTo>
                    <a:pt x="206" y="2"/>
                    <a:pt x="202" y="0"/>
                    <a:pt x="196" y="0"/>
                  </a:cubicBezTo>
                  <a:cubicBezTo>
                    <a:pt x="188" y="0"/>
                    <a:pt x="108" y="60"/>
                    <a:pt x="56" y="172"/>
                  </a:cubicBezTo>
                  <a:cubicBezTo>
                    <a:pt x="10" y="268"/>
                    <a:pt x="0" y="366"/>
                    <a:pt x="0" y="440"/>
                  </a:cubicBezTo>
                  <a:cubicBezTo>
                    <a:pt x="0" y="510"/>
                    <a:pt x="10" y="616"/>
                    <a:pt x="58" y="716"/>
                  </a:cubicBezTo>
                  <a:cubicBezTo>
                    <a:pt x="112" y="824"/>
                    <a:pt x="188" y="880"/>
                    <a:pt x="196" y="880"/>
                  </a:cubicBezTo>
                  <a:cubicBezTo>
                    <a:pt x="202" y="880"/>
                    <a:pt x="206" y="878"/>
                    <a:pt x="206" y="8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1" name="Freeform 100">
              <a:extLst>
                <a:ext uri="{FF2B5EF4-FFF2-40B4-BE49-F238E27FC236}">
                  <a16:creationId xmlns:a16="http://schemas.microsoft.com/office/drawing/2014/main" id="{8C1F70C6-EB34-A24A-82C9-6B77677F4A2F}"/>
                </a:ext>
              </a:extLst>
            </p:cNvPr>
            <p:cNvSpPr/>
            <p:nvPr/>
          </p:nvSpPr>
          <p:spPr>
            <a:xfrm>
              <a:off x="9061200" y="4668480"/>
              <a:ext cx="117000" cy="143640"/>
            </a:xfrm>
            <a:custGeom>
              <a:avLst/>
              <a:gdLst/>
              <a:ahLst/>
              <a:cxnLst>
                <a:cxn ang="3cd4">
                  <a:pos x="hc" y="t"/>
                </a:cxn>
                <a:cxn ang="cd2">
                  <a:pos x="l" y="vc"/>
                </a:cxn>
                <a:cxn ang="cd4">
                  <a:pos x="hc" y="b"/>
                </a:cxn>
                <a:cxn ang="0">
                  <a:pos x="r" y="vc"/>
                </a:cxn>
              </a:cxnLst>
              <a:rect l="l" t="t" r="r" b="b"/>
              <a:pathLst>
                <a:path w="326" h="400">
                  <a:moveTo>
                    <a:pt x="300" y="60"/>
                  </a:moveTo>
                  <a:cubicBezTo>
                    <a:pt x="274" y="60"/>
                    <a:pt x="258" y="80"/>
                    <a:pt x="258" y="100"/>
                  </a:cubicBezTo>
                  <a:cubicBezTo>
                    <a:pt x="258" y="112"/>
                    <a:pt x="266" y="126"/>
                    <a:pt x="284" y="126"/>
                  </a:cubicBezTo>
                  <a:cubicBezTo>
                    <a:pt x="304" y="126"/>
                    <a:pt x="326" y="110"/>
                    <a:pt x="326" y="76"/>
                  </a:cubicBezTo>
                  <a:cubicBezTo>
                    <a:pt x="326" y="36"/>
                    <a:pt x="288" y="0"/>
                    <a:pt x="220" y="0"/>
                  </a:cubicBezTo>
                  <a:cubicBezTo>
                    <a:pt x="104" y="0"/>
                    <a:pt x="70" y="90"/>
                    <a:pt x="70" y="128"/>
                  </a:cubicBezTo>
                  <a:cubicBezTo>
                    <a:pt x="70" y="198"/>
                    <a:pt x="136" y="212"/>
                    <a:pt x="162" y="216"/>
                  </a:cubicBezTo>
                  <a:cubicBezTo>
                    <a:pt x="208" y="226"/>
                    <a:pt x="254" y="234"/>
                    <a:pt x="254" y="284"/>
                  </a:cubicBezTo>
                  <a:cubicBezTo>
                    <a:pt x="254" y="306"/>
                    <a:pt x="234" y="380"/>
                    <a:pt x="128" y="380"/>
                  </a:cubicBezTo>
                  <a:cubicBezTo>
                    <a:pt x="114" y="380"/>
                    <a:pt x="46" y="380"/>
                    <a:pt x="26" y="334"/>
                  </a:cubicBezTo>
                  <a:cubicBezTo>
                    <a:pt x="60" y="338"/>
                    <a:pt x="82" y="312"/>
                    <a:pt x="82" y="286"/>
                  </a:cubicBezTo>
                  <a:cubicBezTo>
                    <a:pt x="82" y="266"/>
                    <a:pt x="68" y="256"/>
                    <a:pt x="50" y="256"/>
                  </a:cubicBezTo>
                  <a:cubicBezTo>
                    <a:pt x="26" y="256"/>
                    <a:pt x="0" y="274"/>
                    <a:pt x="0" y="314"/>
                  </a:cubicBezTo>
                  <a:cubicBezTo>
                    <a:pt x="0" y="364"/>
                    <a:pt x="50" y="400"/>
                    <a:pt x="126" y="400"/>
                  </a:cubicBezTo>
                  <a:cubicBezTo>
                    <a:pt x="270" y="400"/>
                    <a:pt x="304" y="294"/>
                    <a:pt x="304" y="254"/>
                  </a:cubicBezTo>
                  <a:cubicBezTo>
                    <a:pt x="304" y="222"/>
                    <a:pt x="288" y="200"/>
                    <a:pt x="276" y="188"/>
                  </a:cubicBezTo>
                  <a:cubicBezTo>
                    <a:pt x="252" y="164"/>
                    <a:pt x="228" y="160"/>
                    <a:pt x="188" y="152"/>
                  </a:cubicBezTo>
                  <a:cubicBezTo>
                    <a:pt x="156" y="144"/>
                    <a:pt x="122" y="138"/>
                    <a:pt x="122" y="98"/>
                  </a:cubicBezTo>
                  <a:cubicBezTo>
                    <a:pt x="122" y="74"/>
                    <a:pt x="142" y="20"/>
                    <a:pt x="220" y="20"/>
                  </a:cubicBezTo>
                  <a:cubicBezTo>
                    <a:pt x="242" y="20"/>
                    <a:pt x="286" y="26"/>
                    <a:pt x="300" y="6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2" name="Freeform 101">
              <a:extLst>
                <a:ext uri="{FF2B5EF4-FFF2-40B4-BE49-F238E27FC236}">
                  <a16:creationId xmlns:a16="http://schemas.microsoft.com/office/drawing/2014/main" id="{7B0D5E26-7957-434C-819E-0A73ECF09C0F}"/>
                </a:ext>
              </a:extLst>
            </p:cNvPr>
            <p:cNvSpPr/>
            <p:nvPr/>
          </p:nvSpPr>
          <p:spPr>
            <a:xfrm>
              <a:off x="9219600" y="4775040"/>
              <a:ext cx="37080" cy="94680"/>
            </a:xfrm>
            <a:custGeom>
              <a:avLst/>
              <a:gdLst/>
              <a:ahLst/>
              <a:cxnLst>
                <a:cxn ang="3cd4">
                  <a:pos x="hc" y="t"/>
                </a:cxn>
                <a:cxn ang="cd2">
                  <a:pos x="l" y="vc"/>
                </a:cxn>
                <a:cxn ang="cd4">
                  <a:pos x="hc" y="b"/>
                </a:cxn>
                <a:cxn ang="0">
                  <a:pos x="r" y="vc"/>
                </a:cxn>
              </a:cxnLst>
              <a:rect l="l" t="t" r="r" b="b"/>
              <a:pathLst>
                <a:path w="104" h="264">
                  <a:moveTo>
                    <a:pt x="104" y="92"/>
                  </a:moveTo>
                  <a:cubicBezTo>
                    <a:pt x="104" y="34"/>
                    <a:pt x="82" y="0"/>
                    <a:pt x="48" y="0"/>
                  </a:cubicBezTo>
                  <a:cubicBezTo>
                    <a:pt x="18" y="0"/>
                    <a:pt x="0" y="22"/>
                    <a:pt x="0" y="46"/>
                  </a:cubicBezTo>
                  <a:cubicBezTo>
                    <a:pt x="0" y="70"/>
                    <a:pt x="18" y="94"/>
                    <a:pt x="48" y="94"/>
                  </a:cubicBezTo>
                  <a:cubicBezTo>
                    <a:pt x="58" y="94"/>
                    <a:pt x="70" y="90"/>
                    <a:pt x="78" y="82"/>
                  </a:cubicBezTo>
                  <a:cubicBezTo>
                    <a:pt x="82" y="80"/>
                    <a:pt x="82" y="80"/>
                    <a:pt x="84" y="80"/>
                  </a:cubicBezTo>
                  <a:cubicBezTo>
                    <a:pt x="84" y="80"/>
                    <a:pt x="86" y="80"/>
                    <a:pt x="86" y="92"/>
                  </a:cubicBezTo>
                  <a:cubicBezTo>
                    <a:pt x="86" y="158"/>
                    <a:pt x="54" y="212"/>
                    <a:pt x="24" y="240"/>
                  </a:cubicBezTo>
                  <a:cubicBezTo>
                    <a:pt x="14" y="250"/>
                    <a:pt x="14" y="252"/>
                    <a:pt x="14" y="254"/>
                  </a:cubicBezTo>
                  <a:cubicBezTo>
                    <a:pt x="14" y="262"/>
                    <a:pt x="18" y="264"/>
                    <a:pt x="24" y="264"/>
                  </a:cubicBezTo>
                  <a:cubicBezTo>
                    <a:pt x="34" y="264"/>
                    <a:pt x="104" y="196"/>
                    <a:pt x="104" y="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3" name="Freeform 102">
              <a:extLst>
                <a:ext uri="{FF2B5EF4-FFF2-40B4-BE49-F238E27FC236}">
                  <a16:creationId xmlns:a16="http://schemas.microsoft.com/office/drawing/2014/main" id="{FAAA9DF0-D414-EC40-818C-81AC5BD87301}"/>
                </a:ext>
              </a:extLst>
            </p:cNvPr>
            <p:cNvSpPr/>
            <p:nvPr/>
          </p:nvSpPr>
          <p:spPr>
            <a:xfrm>
              <a:off x="9345599" y="4668480"/>
              <a:ext cx="145080" cy="143640"/>
            </a:xfrm>
            <a:custGeom>
              <a:avLst/>
              <a:gdLst/>
              <a:ahLst/>
              <a:cxnLst>
                <a:cxn ang="3cd4">
                  <a:pos x="hc" y="t"/>
                </a:cxn>
                <a:cxn ang="cd2">
                  <a:pos x="l" y="vc"/>
                </a:cxn>
                <a:cxn ang="cd4">
                  <a:pos x="hc" y="b"/>
                </a:cxn>
                <a:cxn ang="0">
                  <a:pos x="r" y="vc"/>
                </a:cxn>
              </a:cxnLst>
              <a:rect l="l" t="t" r="r" b="b"/>
              <a:pathLst>
                <a:path w="404" h="400">
                  <a:moveTo>
                    <a:pt x="294" y="56"/>
                  </a:moveTo>
                  <a:cubicBezTo>
                    <a:pt x="278" y="24"/>
                    <a:pt x="252" y="0"/>
                    <a:pt x="212" y="0"/>
                  </a:cubicBezTo>
                  <a:cubicBezTo>
                    <a:pt x="110" y="0"/>
                    <a:pt x="0" y="130"/>
                    <a:pt x="0" y="258"/>
                  </a:cubicBezTo>
                  <a:cubicBezTo>
                    <a:pt x="0" y="342"/>
                    <a:pt x="48" y="400"/>
                    <a:pt x="118" y="400"/>
                  </a:cubicBezTo>
                  <a:cubicBezTo>
                    <a:pt x="136" y="400"/>
                    <a:pt x="180" y="396"/>
                    <a:pt x="232" y="334"/>
                  </a:cubicBezTo>
                  <a:cubicBezTo>
                    <a:pt x="240" y="370"/>
                    <a:pt x="270" y="400"/>
                    <a:pt x="312" y="400"/>
                  </a:cubicBezTo>
                  <a:cubicBezTo>
                    <a:pt x="344" y="400"/>
                    <a:pt x="364" y="380"/>
                    <a:pt x="378" y="352"/>
                  </a:cubicBezTo>
                  <a:cubicBezTo>
                    <a:pt x="392" y="320"/>
                    <a:pt x="404" y="266"/>
                    <a:pt x="404" y="264"/>
                  </a:cubicBezTo>
                  <a:cubicBezTo>
                    <a:pt x="404" y="256"/>
                    <a:pt x="396" y="256"/>
                    <a:pt x="394" y="256"/>
                  </a:cubicBezTo>
                  <a:cubicBezTo>
                    <a:pt x="386" y="256"/>
                    <a:pt x="384" y="258"/>
                    <a:pt x="382" y="272"/>
                  </a:cubicBezTo>
                  <a:cubicBezTo>
                    <a:pt x="366" y="328"/>
                    <a:pt x="350" y="380"/>
                    <a:pt x="314" y="380"/>
                  </a:cubicBezTo>
                  <a:cubicBezTo>
                    <a:pt x="290" y="380"/>
                    <a:pt x="288" y="358"/>
                    <a:pt x="288" y="340"/>
                  </a:cubicBezTo>
                  <a:cubicBezTo>
                    <a:pt x="288" y="320"/>
                    <a:pt x="290" y="314"/>
                    <a:pt x="300" y="274"/>
                  </a:cubicBezTo>
                  <a:cubicBezTo>
                    <a:pt x="310" y="238"/>
                    <a:pt x="310" y="228"/>
                    <a:pt x="318" y="196"/>
                  </a:cubicBezTo>
                  <a:lnTo>
                    <a:pt x="350" y="72"/>
                  </a:lnTo>
                  <a:cubicBezTo>
                    <a:pt x="356" y="46"/>
                    <a:pt x="356" y="46"/>
                    <a:pt x="356" y="42"/>
                  </a:cubicBezTo>
                  <a:cubicBezTo>
                    <a:pt x="356" y="26"/>
                    <a:pt x="346" y="18"/>
                    <a:pt x="332" y="18"/>
                  </a:cubicBezTo>
                  <a:cubicBezTo>
                    <a:pt x="310" y="18"/>
                    <a:pt x="296" y="38"/>
                    <a:pt x="294" y="56"/>
                  </a:cubicBezTo>
                  <a:close/>
                  <a:moveTo>
                    <a:pt x="236" y="286"/>
                  </a:moveTo>
                  <a:cubicBezTo>
                    <a:pt x="232" y="302"/>
                    <a:pt x="232" y="302"/>
                    <a:pt x="220" y="318"/>
                  </a:cubicBezTo>
                  <a:cubicBezTo>
                    <a:pt x="180" y="366"/>
                    <a:pt x="144" y="380"/>
                    <a:pt x="120" y="380"/>
                  </a:cubicBezTo>
                  <a:cubicBezTo>
                    <a:pt x="76" y="380"/>
                    <a:pt x="62" y="332"/>
                    <a:pt x="62" y="298"/>
                  </a:cubicBezTo>
                  <a:cubicBezTo>
                    <a:pt x="62" y="254"/>
                    <a:pt x="90" y="144"/>
                    <a:pt x="112" y="104"/>
                  </a:cubicBezTo>
                  <a:cubicBezTo>
                    <a:pt x="138" y="52"/>
                    <a:pt x="178" y="20"/>
                    <a:pt x="214" y="20"/>
                  </a:cubicBezTo>
                  <a:cubicBezTo>
                    <a:pt x="272" y="20"/>
                    <a:pt x="284" y="92"/>
                    <a:pt x="284" y="98"/>
                  </a:cubicBezTo>
                  <a:cubicBezTo>
                    <a:pt x="284" y="102"/>
                    <a:pt x="282" y="108"/>
                    <a:pt x="280" y="11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4" name="Freeform 103">
              <a:extLst>
                <a:ext uri="{FF2B5EF4-FFF2-40B4-BE49-F238E27FC236}">
                  <a16:creationId xmlns:a16="http://schemas.microsoft.com/office/drawing/2014/main" id="{2D99CA4C-9147-DF4E-8920-7F4DC04CB1CB}"/>
                </a:ext>
              </a:extLst>
            </p:cNvPr>
            <p:cNvSpPr/>
            <p:nvPr/>
          </p:nvSpPr>
          <p:spPr>
            <a:xfrm>
              <a:off x="9516960" y="4571279"/>
              <a:ext cx="73800" cy="316440"/>
            </a:xfrm>
            <a:custGeom>
              <a:avLst/>
              <a:gdLst/>
              <a:ahLst/>
              <a:cxnLst>
                <a:cxn ang="3cd4">
                  <a:pos x="hc" y="t"/>
                </a:cxn>
                <a:cxn ang="cd2">
                  <a:pos x="l" y="vc"/>
                </a:cxn>
                <a:cxn ang="cd4">
                  <a:pos x="hc" y="b"/>
                </a:cxn>
                <a:cxn ang="0">
                  <a:pos x="r" y="vc"/>
                </a:cxn>
              </a:cxnLst>
              <a:rect l="l" t="t" r="r" b="b"/>
              <a:pathLst>
                <a:path w="206" h="880">
                  <a:moveTo>
                    <a:pt x="206" y="440"/>
                  </a:moveTo>
                  <a:cubicBezTo>
                    <a:pt x="206" y="372"/>
                    <a:pt x="196" y="266"/>
                    <a:pt x="148" y="166"/>
                  </a:cubicBezTo>
                  <a:cubicBezTo>
                    <a:pt x="94" y="58"/>
                    <a:pt x="18" y="0"/>
                    <a:pt x="8" y="0"/>
                  </a:cubicBezTo>
                  <a:cubicBezTo>
                    <a:pt x="4" y="0"/>
                    <a:pt x="0" y="4"/>
                    <a:pt x="0" y="8"/>
                  </a:cubicBezTo>
                  <a:cubicBezTo>
                    <a:pt x="0" y="12"/>
                    <a:pt x="0" y="14"/>
                    <a:pt x="16" y="30"/>
                  </a:cubicBezTo>
                  <a:cubicBezTo>
                    <a:pt x="104" y="116"/>
                    <a:pt x="154" y="256"/>
                    <a:pt x="154" y="440"/>
                  </a:cubicBezTo>
                  <a:cubicBezTo>
                    <a:pt x="154" y="590"/>
                    <a:pt x="122" y="746"/>
                    <a:pt x="12" y="856"/>
                  </a:cubicBezTo>
                  <a:cubicBezTo>
                    <a:pt x="0" y="868"/>
                    <a:pt x="0" y="870"/>
                    <a:pt x="0" y="872"/>
                  </a:cubicBezTo>
                  <a:cubicBezTo>
                    <a:pt x="0" y="878"/>
                    <a:pt x="4" y="880"/>
                    <a:pt x="8" y="880"/>
                  </a:cubicBezTo>
                  <a:cubicBezTo>
                    <a:pt x="18" y="880"/>
                    <a:pt x="98" y="820"/>
                    <a:pt x="150" y="708"/>
                  </a:cubicBezTo>
                  <a:cubicBezTo>
                    <a:pt x="196" y="612"/>
                    <a:pt x="206" y="514"/>
                    <a:pt x="206" y="44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105" name="TextBox 104">
            <a:extLst>
              <a:ext uri="{FF2B5EF4-FFF2-40B4-BE49-F238E27FC236}">
                <a16:creationId xmlns:a16="http://schemas.microsoft.com/office/drawing/2014/main" id="{8BBE5963-265C-5C42-AE69-AED535E11664}"/>
              </a:ext>
            </a:extLst>
          </p:cNvPr>
          <p:cNvSpPr txBox="1"/>
          <p:nvPr/>
        </p:nvSpPr>
        <p:spPr>
          <a:xfrm>
            <a:off x="2662174" y="5959969"/>
            <a:ext cx="3942980" cy="474254"/>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600" b="1" i="0" u="none" strike="noStrike" kern="1200" cap="none" dirty="0">
                <a:ln>
                  <a:noFill/>
                </a:ln>
                <a:latin typeface="Liberation Sans" pitchFamily="18"/>
                <a:ea typeface="Noto Sans CJK SC Regular" pitchFamily="2"/>
                <a:cs typeface="FreeSans" pitchFamily="2"/>
              </a:rPr>
              <a:t>Does this look familiar?</a:t>
            </a:r>
          </a:p>
        </p:txBody>
      </p:sp>
      <p:sp>
        <p:nvSpPr>
          <p:cNvPr id="106" name="Title 105">
            <a:extLst>
              <a:ext uri="{FF2B5EF4-FFF2-40B4-BE49-F238E27FC236}">
                <a16:creationId xmlns:a16="http://schemas.microsoft.com/office/drawing/2014/main" id="{6AA1AD5D-E835-6340-A6FE-0AFA664066D9}"/>
              </a:ext>
            </a:extLst>
          </p:cNvPr>
          <p:cNvSpPr>
            <a:spLocks noGrp="1"/>
          </p:cNvSpPr>
          <p:nvPr>
            <p:ph type="title"/>
          </p:nvPr>
        </p:nvSpPr>
        <p:spPr/>
        <p:txBody>
          <a:bodyPr/>
          <a:lstStyle/>
          <a:p>
            <a:r>
              <a:rPr lang="en-US" dirty="0"/>
              <a:t>Question</a:t>
            </a:r>
          </a:p>
        </p:txBody>
      </p:sp>
    </p:spTree>
    <p:extLst>
      <p:ext uri="{BB962C8B-B14F-4D97-AF65-F5344CB8AC3E}">
        <p14:creationId xmlns:p14="http://schemas.microsoft.com/office/powerpoint/2010/main" val="41204643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BEBE75-2DD0-E54F-B69A-D346F804EDB9}"/>
              </a:ext>
            </a:extLst>
          </p:cNvPr>
          <p:cNvSpPr txBox="1"/>
          <p:nvPr/>
        </p:nvSpPr>
        <p:spPr>
          <a:xfrm>
            <a:off x="822960" y="1391040"/>
            <a:ext cx="240120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Use this loss function:</a:t>
            </a:r>
          </a:p>
        </p:txBody>
      </p:sp>
      <p:sp>
        <p:nvSpPr>
          <p:cNvPr id="3" name="TextBox 2">
            <a:extLst>
              <a:ext uri="{FF2B5EF4-FFF2-40B4-BE49-F238E27FC236}">
                <a16:creationId xmlns:a16="http://schemas.microsoft.com/office/drawing/2014/main" id="{A5551640-5A7D-6E43-BE09-CC5FA0CC46CB}"/>
              </a:ext>
            </a:extLst>
          </p:cNvPr>
          <p:cNvSpPr txBox="1"/>
          <p:nvPr/>
        </p:nvSpPr>
        <p:spPr>
          <a:xfrm>
            <a:off x="5087880" y="1573920"/>
            <a:ext cx="76428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target</a:t>
            </a:r>
          </a:p>
        </p:txBody>
      </p:sp>
      <p:grpSp>
        <p:nvGrpSpPr>
          <p:cNvPr id="4" name="Group 3" descr="28§display§L(s,a,s';w)=\frac{1}{2} \left(&#10;r + \gamma \max_{a'} Q_w(s',a') - Q_w(s,a)&#10;\right)^2§svg§600§FALSE" title="TexMaths">
            <a:extLst>
              <a:ext uri="{FF2B5EF4-FFF2-40B4-BE49-F238E27FC236}">
                <a16:creationId xmlns:a16="http://schemas.microsoft.com/office/drawing/2014/main" id="{29169A92-9D94-3B4A-9F94-3A5A330B2B97}"/>
              </a:ext>
            </a:extLst>
          </p:cNvPr>
          <p:cNvGrpSpPr/>
          <p:nvPr/>
        </p:nvGrpSpPr>
        <p:grpSpPr>
          <a:xfrm>
            <a:off x="347040" y="2030400"/>
            <a:ext cx="9596880" cy="910800"/>
            <a:chOff x="347040" y="2030400"/>
            <a:chExt cx="9596880" cy="910800"/>
          </a:xfrm>
        </p:grpSpPr>
        <p:sp>
          <p:nvSpPr>
            <p:cNvPr id="5" name="Freeform 4">
              <a:extLst>
                <a:ext uri="{FF2B5EF4-FFF2-40B4-BE49-F238E27FC236}">
                  <a16:creationId xmlns:a16="http://schemas.microsoft.com/office/drawing/2014/main" id="{37651E10-D92C-8D4C-A97E-01C34503D6EA}"/>
                </a:ext>
              </a:extLst>
            </p:cNvPr>
            <p:cNvSpPr/>
            <p:nvPr/>
          </p:nvSpPr>
          <p:spPr>
            <a:xfrm>
              <a:off x="347040" y="2037599"/>
              <a:ext cx="9596880" cy="902880"/>
            </a:xfrm>
            <a:custGeom>
              <a:avLst/>
              <a:gdLst/>
              <a:ahLst/>
              <a:cxnLst>
                <a:cxn ang="3cd4">
                  <a:pos x="hc" y="t"/>
                </a:cxn>
                <a:cxn ang="cd2">
                  <a:pos x="l" y="vc"/>
                </a:cxn>
                <a:cxn ang="cd4">
                  <a:pos x="hc" y="b"/>
                </a:cxn>
                <a:cxn ang="0">
                  <a:pos x="r" y="vc"/>
                </a:cxn>
              </a:cxnLst>
              <a:rect l="l" t="t" r="r" b="b"/>
              <a:pathLst>
                <a:path w="26659" h="2509">
                  <a:moveTo>
                    <a:pt x="13330" y="2509"/>
                  </a:moveTo>
                  <a:lnTo>
                    <a:pt x="0" y="2509"/>
                  </a:lnTo>
                  <a:lnTo>
                    <a:pt x="0" y="0"/>
                  </a:lnTo>
                  <a:lnTo>
                    <a:pt x="26659" y="0"/>
                  </a:lnTo>
                  <a:lnTo>
                    <a:pt x="26659" y="2509"/>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 name="Freeform 5">
              <a:extLst>
                <a:ext uri="{FF2B5EF4-FFF2-40B4-BE49-F238E27FC236}">
                  <a16:creationId xmlns:a16="http://schemas.microsoft.com/office/drawing/2014/main" id="{9E3F248D-CA8C-4C45-85C0-D33F731F8F51}"/>
                </a:ext>
              </a:extLst>
            </p:cNvPr>
            <p:cNvSpPr/>
            <p:nvPr/>
          </p:nvSpPr>
          <p:spPr>
            <a:xfrm>
              <a:off x="363600" y="2333880"/>
              <a:ext cx="255960" cy="303120"/>
            </a:xfrm>
            <a:custGeom>
              <a:avLst/>
              <a:gdLst/>
              <a:ahLst/>
              <a:cxnLst>
                <a:cxn ang="3cd4">
                  <a:pos x="hc" y="t"/>
                </a:cxn>
                <a:cxn ang="cd2">
                  <a:pos x="l" y="vc"/>
                </a:cxn>
                <a:cxn ang="cd4">
                  <a:pos x="hc" y="b"/>
                </a:cxn>
                <a:cxn ang="0">
                  <a:pos x="r" y="vc"/>
                </a:cxn>
              </a:cxnLst>
              <a:rect l="l" t="t" r="r" b="b"/>
              <a:pathLst>
                <a:path w="712" h="843">
                  <a:moveTo>
                    <a:pt x="396" y="95"/>
                  </a:moveTo>
                  <a:cubicBezTo>
                    <a:pt x="407" y="53"/>
                    <a:pt x="410" y="39"/>
                    <a:pt x="519" y="39"/>
                  </a:cubicBezTo>
                  <a:cubicBezTo>
                    <a:pt x="557" y="39"/>
                    <a:pt x="565" y="39"/>
                    <a:pt x="565" y="14"/>
                  </a:cubicBezTo>
                  <a:cubicBezTo>
                    <a:pt x="565" y="0"/>
                    <a:pt x="552" y="0"/>
                    <a:pt x="546" y="0"/>
                  </a:cubicBezTo>
                  <a:cubicBezTo>
                    <a:pt x="509" y="0"/>
                    <a:pt x="410" y="3"/>
                    <a:pt x="372" y="3"/>
                  </a:cubicBezTo>
                  <a:cubicBezTo>
                    <a:pt x="337" y="3"/>
                    <a:pt x="249" y="0"/>
                    <a:pt x="214" y="0"/>
                  </a:cubicBezTo>
                  <a:cubicBezTo>
                    <a:pt x="206" y="0"/>
                    <a:pt x="193" y="0"/>
                    <a:pt x="193" y="25"/>
                  </a:cubicBezTo>
                  <a:cubicBezTo>
                    <a:pt x="193" y="39"/>
                    <a:pt x="204" y="39"/>
                    <a:pt x="225" y="39"/>
                  </a:cubicBezTo>
                  <a:cubicBezTo>
                    <a:pt x="228" y="39"/>
                    <a:pt x="249" y="39"/>
                    <a:pt x="270" y="42"/>
                  </a:cubicBezTo>
                  <a:cubicBezTo>
                    <a:pt x="292" y="42"/>
                    <a:pt x="303" y="45"/>
                    <a:pt x="303" y="62"/>
                  </a:cubicBezTo>
                  <a:cubicBezTo>
                    <a:pt x="303" y="64"/>
                    <a:pt x="300" y="70"/>
                    <a:pt x="297" y="84"/>
                  </a:cubicBezTo>
                  <a:lnTo>
                    <a:pt x="139" y="748"/>
                  </a:lnTo>
                  <a:cubicBezTo>
                    <a:pt x="129" y="795"/>
                    <a:pt x="126" y="804"/>
                    <a:pt x="32" y="804"/>
                  </a:cubicBezTo>
                  <a:cubicBezTo>
                    <a:pt x="11" y="804"/>
                    <a:pt x="0" y="804"/>
                    <a:pt x="0" y="829"/>
                  </a:cubicBezTo>
                  <a:cubicBezTo>
                    <a:pt x="0" y="843"/>
                    <a:pt x="11" y="843"/>
                    <a:pt x="32" y="843"/>
                  </a:cubicBezTo>
                  <a:lnTo>
                    <a:pt x="578" y="843"/>
                  </a:lnTo>
                  <a:cubicBezTo>
                    <a:pt x="608" y="843"/>
                    <a:pt x="608" y="843"/>
                    <a:pt x="616" y="823"/>
                  </a:cubicBezTo>
                  <a:lnTo>
                    <a:pt x="710" y="554"/>
                  </a:lnTo>
                  <a:cubicBezTo>
                    <a:pt x="712" y="543"/>
                    <a:pt x="712" y="540"/>
                    <a:pt x="712" y="538"/>
                  </a:cubicBezTo>
                  <a:cubicBezTo>
                    <a:pt x="712" y="532"/>
                    <a:pt x="710" y="524"/>
                    <a:pt x="699" y="524"/>
                  </a:cubicBezTo>
                  <a:cubicBezTo>
                    <a:pt x="688" y="524"/>
                    <a:pt x="688" y="532"/>
                    <a:pt x="680" y="552"/>
                  </a:cubicBezTo>
                  <a:cubicBezTo>
                    <a:pt x="640" y="664"/>
                    <a:pt x="586" y="804"/>
                    <a:pt x="383" y="804"/>
                  </a:cubicBezTo>
                  <a:lnTo>
                    <a:pt x="270" y="804"/>
                  </a:lnTo>
                  <a:cubicBezTo>
                    <a:pt x="254" y="804"/>
                    <a:pt x="252" y="804"/>
                    <a:pt x="246" y="804"/>
                  </a:cubicBezTo>
                  <a:cubicBezTo>
                    <a:pt x="233" y="804"/>
                    <a:pt x="230" y="801"/>
                    <a:pt x="230" y="792"/>
                  </a:cubicBezTo>
                  <a:cubicBezTo>
                    <a:pt x="230" y="787"/>
                    <a:pt x="230" y="784"/>
                    <a:pt x="236" y="76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 name="Freeform 6">
              <a:extLst>
                <a:ext uri="{FF2B5EF4-FFF2-40B4-BE49-F238E27FC236}">
                  <a16:creationId xmlns:a16="http://schemas.microsoft.com/office/drawing/2014/main" id="{0D10514B-2956-7441-8800-7BED584870BA}"/>
                </a:ext>
              </a:extLst>
            </p:cNvPr>
            <p:cNvSpPr/>
            <p:nvPr/>
          </p:nvSpPr>
          <p:spPr>
            <a:xfrm>
              <a:off x="675720" y="2304720"/>
              <a:ext cx="99000" cy="443159"/>
            </a:xfrm>
            <a:custGeom>
              <a:avLst/>
              <a:gdLst/>
              <a:ahLst/>
              <a:cxnLst>
                <a:cxn ang="3cd4">
                  <a:pos x="hc" y="t"/>
                </a:cxn>
                <a:cxn ang="cd2">
                  <a:pos x="l" y="vc"/>
                </a:cxn>
                <a:cxn ang="cd4">
                  <a:pos x="hc" y="b"/>
                </a:cxn>
                <a:cxn ang="0">
                  <a:pos x="r" y="vc"/>
                </a:cxn>
              </a:cxnLst>
              <a:rect l="l" t="t" r="r" b="b"/>
              <a:pathLst>
                <a:path w="276" h="1232">
                  <a:moveTo>
                    <a:pt x="276" y="1221"/>
                  </a:moveTo>
                  <a:cubicBezTo>
                    <a:pt x="276" y="1218"/>
                    <a:pt x="276" y="1215"/>
                    <a:pt x="254" y="1193"/>
                  </a:cubicBezTo>
                  <a:cubicBezTo>
                    <a:pt x="107" y="1039"/>
                    <a:pt x="70" y="806"/>
                    <a:pt x="70" y="616"/>
                  </a:cubicBezTo>
                  <a:cubicBezTo>
                    <a:pt x="70" y="403"/>
                    <a:pt x="115" y="188"/>
                    <a:pt x="260" y="34"/>
                  </a:cubicBezTo>
                  <a:cubicBezTo>
                    <a:pt x="276" y="20"/>
                    <a:pt x="276" y="17"/>
                    <a:pt x="276" y="11"/>
                  </a:cubicBezTo>
                  <a:cubicBezTo>
                    <a:pt x="276" y="3"/>
                    <a:pt x="270" y="0"/>
                    <a:pt x="262" y="0"/>
                  </a:cubicBezTo>
                  <a:cubicBezTo>
                    <a:pt x="252" y="0"/>
                    <a:pt x="145" y="84"/>
                    <a:pt x="75" y="241"/>
                  </a:cubicBezTo>
                  <a:cubicBezTo>
                    <a:pt x="13" y="375"/>
                    <a:pt x="0" y="512"/>
                    <a:pt x="0" y="616"/>
                  </a:cubicBezTo>
                  <a:cubicBezTo>
                    <a:pt x="0" y="714"/>
                    <a:pt x="13" y="862"/>
                    <a:pt x="78" y="1002"/>
                  </a:cubicBezTo>
                  <a:cubicBezTo>
                    <a:pt x="150" y="1154"/>
                    <a:pt x="252" y="1232"/>
                    <a:pt x="262" y="1232"/>
                  </a:cubicBezTo>
                  <a:cubicBezTo>
                    <a:pt x="270" y="1232"/>
                    <a:pt x="276" y="1229"/>
                    <a:pt x="276" y="12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 name="Freeform 7">
              <a:extLst>
                <a:ext uri="{FF2B5EF4-FFF2-40B4-BE49-F238E27FC236}">
                  <a16:creationId xmlns:a16="http://schemas.microsoft.com/office/drawing/2014/main" id="{1B38D4A2-40A7-1549-A0EA-78F5AF900E5C}"/>
                </a:ext>
              </a:extLst>
            </p:cNvPr>
            <p:cNvSpPr/>
            <p:nvPr/>
          </p:nvSpPr>
          <p:spPr>
            <a:xfrm>
              <a:off x="820440" y="2440800"/>
              <a:ext cx="156600" cy="201240"/>
            </a:xfrm>
            <a:custGeom>
              <a:avLst/>
              <a:gdLst/>
              <a:ahLst/>
              <a:cxnLst>
                <a:cxn ang="3cd4">
                  <a:pos x="hc" y="t"/>
                </a:cxn>
                <a:cxn ang="cd2">
                  <a:pos x="l" y="vc"/>
                </a:cxn>
                <a:cxn ang="cd4">
                  <a:pos x="hc" y="b"/>
                </a:cxn>
                <a:cxn ang="0">
                  <a:pos x="r" y="vc"/>
                </a:cxn>
              </a:cxnLst>
              <a:rect l="l" t="t" r="r" b="b"/>
              <a:pathLst>
                <a:path w="436" h="560">
                  <a:moveTo>
                    <a:pt x="402" y="84"/>
                  </a:moveTo>
                  <a:cubicBezTo>
                    <a:pt x="367" y="84"/>
                    <a:pt x="345" y="112"/>
                    <a:pt x="345" y="140"/>
                  </a:cubicBezTo>
                  <a:cubicBezTo>
                    <a:pt x="345" y="157"/>
                    <a:pt x="356" y="176"/>
                    <a:pt x="380" y="176"/>
                  </a:cubicBezTo>
                  <a:cubicBezTo>
                    <a:pt x="407" y="176"/>
                    <a:pt x="436" y="154"/>
                    <a:pt x="436" y="106"/>
                  </a:cubicBezTo>
                  <a:cubicBezTo>
                    <a:pt x="436" y="50"/>
                    <a:pt x="386" y="0"/>
                    <a:pt x="295" y="0"/>
                  </a:cubicBezTo>
                  <a:cubicBezTo>
                    <a:pt x="139" y="0"/>
                    <a:pt x="94" y="126"/>
                    <a:pt x="94" y="179"/>
                  </a:cubicBezTo>
                  <a:cubicBezTo>
                    <a:pt x="94" y="277"/>
                    <a:pt x="182" y="297"/>
                    <a:pt x="217" y="302"/>
                  </a:cubicBezTo>
                  <a:cubicBezTo>
                    <a:pt x="278" y="316"/>
                    <a:pt x="340" y="328"/>
                    <a:pt x="340" y="398"/>
                  </a:cubicBezTo>
                  <a:cubicBezTo>
                    <a:pt x="340" y="428"/>
                    <a:pt x="313" y="532"/>
                    <a:pt x="171" y="532"/>
                  </a:cubicBezTo>
                  <a:cubicBezTo>
                    <a:pt x="153" y="532"/>
                    <a:pt x="62" y="532"/>
                    <a:pt x="35" y="468"/>
                  </a:cubicBezTo>
                  <a:cubicBezTo>
                    <a:pt x="80" y="473"/>
                    <a:pt x="110" y="437"/>
                    <a:pt x="110" y="400"/>
                  </a:cubicBezTo>
                  <a:cubicBezTo>
                    <a:pt x="110" y="372"/>
                    <a:pt x="91" y="358"/>
                    <a:pt x="67" y="358"/>
                  </a:cubicBezTo>
                  <a:cubicBezTo>
                    <a:pt x="35" y="358"/>
                    <a:pt x="0" y="384"/>
                    <a:pt x="0" y="440"/>
                  </a:cubicBezTo>
                  <a:cubicBezTo>
                    <a:pt x="0" y="510"/>
                    <a:pt x="67" y="560"/>
                    <a:pt x="169" y="560"/>
                  </a:cubicBezTo>
                  <a:cubicBezTo>
                    <a:pt x="361" y="560"/>
                    <a:pt x="407" y="412"/>
                    <a:pt x="407" y="356"/>
                  </a:cubicBezTo>
                  <a:cubicBezTo>
                    <a:pt x="407" y="311"/>
                    <a:pt x="386" y="280"/>
                    <a:pt x="370" y="263"/>
                  </a:cubicBezTo>
                  <a:cubicBezTo>
                    <a:pt x="337" y="230"/>
                    <a:pt x="305" y="224"/>
                    <a:pt x="252" y="213"/>
                  </a:cubicBezTo>
                  <a:cubicBezTo>
                    <a:pt x="209" y="202"/>
                    <a:pt x="163" y="193"/>
                    <a:pt x="163" y="137"/>
                  </a:cubicBezTo>
                  <a:cubicBezTo>
                    <a:pt x="163" y="104"/>
                    <a:pt x="190" y="28"/>
                    <a:pt x="295" y="28"/>
                  </a:cubicBezTo>
                  <a:cubicBezTo>
                    <a:pt x="324" y="28"/>
                    <a:pt x="383" y="36"/>
                    <a:pt x="402" y="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 name="Freeform 8">
              <a:extLst>
                <a:ext uri="{FF2B5EF4-FFF2-40B4-BE49-F238E27FC236}">
                  <a16:creationId xmlns:a16="http://schemas.microsoft.com/office/drawing/2014/main" id="{5BE7E2EB-FEE2-6042-A1B6-EF27F9FE4370}"/>
                </a:ext>
              </a:extLst>
            </p:cNvPr>
            <p:cNvSpPr/>
            <p:nvPr/>
          </p:nvSpPr>
          <p:spPr>
            <a:xfrm>
              <a:off x="1032480" y="2588760"/>
              <a:ext cx="49680" cy="132840"/>
            </a:xfrm>
            <a:custGeom>
              <a:avLst/>
              <a:gdLst/>
              <a:ahLst/>
              <a:cxnLst>
                <a:cxn ang="3cd4">
                  <a:pos x="hc" y="t"/>
                </a:cxn>
                <a:cxn ang="cd2">
                  <a:pos x="l" y="vc"/>
                </a:cxn>
                <a:cxn ang="cd4">
                  <a:pos x="hc" y="b"/>
                </a:cxn>
                <a:cxn ang="0">
                  <a:pos x="r" y="vc"/>
                </a:cxn>
              </a:cxnLst>
              <a:rect l="l" t="t" r="r" b="b"/>
              <a:pathLst>
                <a:path w="139" h="370">
                  <a:moveTo>
                    <a:pt x="139" y="129"/>
                  </a:moveTo>
                  <a:cubicBezTo>
                    <a:pt x="139" y="48"/>
                    <a:pt x="110" y="0"/>
                    <a:pt x="64" y="0"/>
                  </a:cubicBezTo>
                  <a:cubicBezTo>
                    <a:pt x="24" y="0"/>
                    <a:pt x="0" y="31"/>
                    <a:pt x="0" y="64"/>
                  </a:cubicBezTo>
                  <a:cubicBezTo>
                    <a:pt x="0" y="98"/>
                    <a:pt x="24" y="132"/>
                    <a:pt x="64" y="132"/>
                  </a:cubicBezTo>
                  <a:cubicBezTo>
                    <a:pt x="78" y="132"/>
                    <a:pt x="94" y="126"/>
                    <a:pt x="104" y="115"/>
                  </a:cubicBezTo>
                  <a:cubicBezTo>
                    <a:pt x="110" y="112"/>
                    <a:pt x="110" y="112"/>
                    <a:pt x="112" y="112"/>
                  </a:cubicBezTo>
                  <a:cubicBezTo>
                    <a:pt x="112" y="112"/>
                    <a:pt x="115" y="112"/>
                    <a:pt x="115" y="129"/>
                  </a:cubicBezTo>
                  <a:cubicBezTo>
                    <a:pt x="115" y="221"/>
                    <a:pt x="72" y="297"/>
                    <a:pt x="32" y="336"/>
                  </a:cubicBezTo>
                  <a:cubicBezTo>
                    <a:pt x="19" y="350"/>
                    <a:pt x="19" y="353"/>
                    <a:pt x="19" y="356"/>
                  </a:cubicBezTo>
                  <a:cubicBezTo>
                    <a:pt x="19" y="367"/>
                    <a:pt x="24" y="370"/>
                    <a:pt x="32" y="370"/>
                  </a:cubicBezTo>
                  <a:cubicBezTo>
                    <a:pt x="46" y="370"/>
                    <a:pt x="139" y="274"/>
                    <a:pt x="139"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 name="Freeform 9">
              <a:extLst>
                <a:ext uri="{FF2B5EF4-FFF2-40B4-BE49-F238E27FC236}">
                  <a16:creationId xmlns:a16="http://schemas.microsoft.com/office/drawing/2014/main" id="{0414760D-88ED-9242-9FB0-F431F3154B88}"/>
                </a:ext>
              </a:extLst>
            </p:cNvPr>
            <p:cNvSpPr/>
            <p:nvPr/>
          </p:nvSpPr>
          <p:spPr>
            <a:xfrm>
              <a:off x="1200959" y="2440800"/>
              <a:ext cx="194400" cy="201240"/>
            </a:xfrm>
            <a:custGeom>
              <a:avLst/>
              <a:gdLst/>
              <a:ahLst/>
              <a:cxnLst>
                <a:cxn ang="3cd4">
                  <a:pos x="hc" y="t"/>
                </a:cxn>
                <a:cxn ang="cd2">
                  <a:pos x="l" y="vc"/>
                </a:cxn>
                <a:cxn ang="cd4">
                  <a:pos x="hc" y="b"/>
                </a:cxn>
                <a:cxn ang="0">
                  <a:pos x="r" y="vc"/>
                </a:cxn>
              </a:cxnLst>
              <a:rect l="l" t="t" r="r" b="b"/>
              <a:pathLst>
                <a:path w="541" h="560">
                  <a:moveTo>
                    <a:pt x="394" y="78"/>
                  </a:moveTo>
                  <a:cubicBezTo>
                    <a:pt x="372" y="34"/>
                    <a:pt x="337" y="0"/>
                    <a:pt x="284" y="0"/>
                  </a:cubicBezTo>
                  <a:cubicBezTo>
                    <a:pt x="147" y="0"/>
                    <a:pt x="0" y="182"/>
                    <a:pt x="0" y="361"/>
                  </a:cubicBezTo>
                  <a:cubicBezTo>
                    <a:pt x="0" y="479"/>
                    <a:pt x="64" y="560"/>
                    <a:pt x="158" y="560"/>
                  </a:cubicBezTo>
                  <a:cubicBezTo>
                    <a:pt x="182" y="560"/>
                    <a:pt x="241" y="554"/>
                    <a:pt x="311" y="468"/>
                  </a:cubicBezTo>
                  <a:cubicBezTo>
                    <a:pt x="321" y="518"/>
                    <a:pt x="361" y="560"/>
                    <a:pt x="418" y="560"/>
                  </a:cubicBezTo>
                  <a:cubicBezTo>
                    <a:pt x="461" y="560"/>
                    <a:pt x="487" y="532"/>
                    <a:pt x="506" y="493"/>
                  </a:cubicBezTo>
                  <a:cubicBezTo>
                    <a:pt x="525" y="448"/>
                    <a:pt x="541" y="372"/>
                    <a:pt x="541" y="370"/>
                  </a:cubicBezTo>
                  <a:cubicBezTo>
                    <a:pt x="541" y="358"/>
                    <a:pt x="530" y="358"/>
                    <a:pt x="528" y="358"/>
                  </a:cubicBezTo>
                  <a:cubicBezTo>
                    <a:pt x="514" y="358"/>
                    <a:pt x="514" y="361"/>
                    <a:pt x="511" y="381"/>
                  </a:cubicBezTo>
                  <a:cubicBezTo>
                    <a:pt x="490" y="459"/>
                    <a:pt x="469" y="532"/>
                    <a:pt x="420" y="532"/>
                  </a:cubicBezTo>
                  <a:cubicBezTo>
                    <a:pt x="388" y="532"/>
                    <a:pt x="386" y="501"/>
                    <a:pt x="386" y="476"/>
                  </a:cubicBezTo>
                  <a:cubicBezTo>
                    <a:pt x="386" y="448"/>
                    <a:pt x="388" y="440"/>
                    <a:pt x="402" y="384"/>
                  </a:cubicBezTo>
                  <a:cubicBezTo>
                    <a:pt x="415" y="333"/>
                    <a:pt x="415" y="319"/>
                    <a:pt x="426" y="274"/>
                  </a:cubicBezTo>
                  <a:lnTo>
                    <a:pt x="469" y="101"/>
                  </a:lnTo>
                  <a:cubicBezTo>
                    <a:pt x="477" y="64"/>
                    <a:pt x="477" y="64"/>
                    <a:pt x="477" y="59"/>
                  </a:cubicBezTo>
                  <a:cubicBezTo>
                    <a:pt x="477" y="36"/>
                    <a:pt x="463" y="25"/>
                    <a:pt x="444" y="25"/>
                  </a:cubicBezTo>
                  <a:cubicBezTo>
                    <a:pt x="415" y="25"/>
                    <a:pt x="396" y="53"/>
                    <a:pt x="394" y="78"/>
                  </a:cubicBezTo>
                  <a:close/>
                  <a:moveTo>
                    <a:pt x="316" y="400"/>
                  </a:moveTo>
                  <a:cubicBezTo>
                    <a:pt x="311" y="423"/>
                    <a:pt x="311" y="423"/>
                    <a:pt x="292" y="445"/>
                  </a:cubicBezTo>
                  <a:cubicBezTo>
                    <a:pt x="241" y="512"/>
                    <a:pt x="193" y="532"/>
                    <a:pt x="161" y="532"/>
                  </a:cubicBezTo>
                  <a:cubicBezTo>
                    <a:pt x="102" y="532"/>
                    <a:pt x="83" y="465"/>
                    <a:pt x="83" y="417"/>
                  </a:cubicBezTo>
                  <a:cubicBezTo>
                    <a:pt x="83" y="356"/>
                    <a:pt x="120" y="202"/>
                    <a:pt x="150" y="146"/>
                  </a:cubicBezTo>
                  <a:cubicBezTo>
                    <a:pt x="185" y="73"/>
                    <a:pt x="238" y="28"/>
                    <a:pt x="287" y="28"/>
                  </a:cubicBezTo>
                  <a:cubicBezTo>
                    <a:pt x="364" y="28"/>
                    <a:pt x="380" y="129"/>
                    <a:pt x="380" y="137"/>
                  </a:cubicBezTo>
                  <a:cubicBezTo>
                    <a:pt x="380" y="143"/>
                    <a:pt x="378" y="151"/>
                    <a:pt x="375" y="15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 name="Freeform 10">
              <a:extLst>
                <a:ext uri="{FF2B5EF4-FFF2-40B4-BE49-F238E27FC236}">
                  <a16:creationId xmlns:a16="http://schemas.microsoft.com/office/drawing/2014/main" id="{14E2692A-6B28-6E40-AAD4-F0FDEE60D9D6}"/>
                </a:ext>
              </a:extLst>
            </p:cNvPr>
            <p:cNvSpPr/>
            <p:nvPr/>
          </p:nvSpPr>
          <p:spPr>
            <a:xfrm>
              <a:off x="1443240" y="2588760"/>
              <a:ext cx="49680" cy="132840"/>
            </a:xfrm>
            <a:custGeom>
              <a:avLst/>
              <a:gdLst/>
              <a:ahLst/>
              <a:cxnLst>
                <a:cxn ang="3cd4">
                  <a:pos x="hc" y="t"/>
                </a:cxn>
                <a:cxn ang="cd2">
                  <a:pos x="l" y="vc"/>
                </a:cxn>
                <a:cxn ang="cd4">
                  <a:pos x="hc" y="b"/>
                </a:cxn>
                <a:cxn ang="0">
                  <a:pos x="r" y="vc"/>
                </a:cxn>
              </a:cxnLst>
              <a:rect l="l" t="t" r="r" b="b"/>
              <a:pathLst>
                <a:path w="139" h="370">
                  <a:moveTo>
                    <a:pt x="139" y="129"/>
                  </a:moveTo>
                  <a:cubicBezTo>
                    <a:pt x="139" y="48"/>
                    <a:pt x="110" y="0"/>
                    <a:pt x="64" y="0"/>
                  </a:cubicBezTo>
                  <a:cubicBezTo>
                    <a:pt x="24" y="0"/>
                    <a:pt x="0" y="31"/>
                    <a:pt x="0" y="64"/>
                  </a:cubicBezTo>
                  <a:cubicBezTo>
                    <a:pt x="0" y="98"/>
                    <a:pt x="24" y="132"/>
                    <a:pt x="64" y="132"/>
                  </a:cubicBezTo>
                  <a:cubicBezTo>
                    <a:pt x="78" y="132"/>
                    <a:pt x="94" y="126"/>
                    <a:pt x="104" y="115"/>
                  </a:cubicBezTo>
                  <a:cubicBezTo>
                    <a:pt x="110" y="112"/>
                    <a:pt x="110" y="112"/>
                    <a:pt x="112" y="112"/>
                  </a:cubicBezTo>
                  <a:cubicBezTo>
                    <a:pt x="112" y="112"/>
                    <a:pt x="115" y="112"/>
                    <a:pt x="115" y="129"/>
                  </a:cubicBezTo>
                  <a:cubicBezTo>
                    <a:pt x="115" y="221"/>
                    <a:pt x="72" y="297"/>
                    <a:pt x="32" y="336"/>
                  </a:cubicBezTo>
                  <a:cubicBezTo>
                    <a:pt x="19" y="350"/>
                    <a:pt x="19" y="353"/>
                    <a:pt x="19" y="356"/>
                  </a:cubicBezTo>
                  <a:cubicBezTo>
                    <a:pt x="19" y="367"/>
                    <a:pt x="24" y="370"/>
                    <a:pt x="32" y="370"/>
                  </a:cubicBezTo>
                  <a:cubicBezTo>
                    <a:pt x="46" y="370"/>
                    <a:pt x="139" y="274"/>
                    <a:pt x="139"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 name="Freeform 11">
              <a:extLst>
                <a:ext uri="{FF2B5EF4-FFF2-40B4-BE49-F238E27FC236}">
                  <a16:creationId xmlns:a16="http://schemas.microsoft.com/office/drawing/2014/main" id="{6B95335A-A345-4246-A5BA-C553C6B0402B}"/>
                </a:ext>
              </a:extLst>
            </p:cNvPr>
            <p:cNvSpPr/>
            <p:nvPr/>
          </p:nvSpPr>
          <p:spPr>
            <a:xfrm>
              <a:off x="1616760" y="2440800"/>
              <a:ext cx="156600" cy="201240"/>
            </a:xfrm>
            <a:custGeom>
              <a:avLst/>
              <a:gdLst/>
              <a:ahLst/>
              <a:cxnLst>
                <a:cxn ang="3cd4">
                  <a:pos x="hc" y="t"/>
                </a:cxn>
                <a:cxn ang="cd2">
                  <a:pos x="l" y="vc"/>
                </a:cxn>
                <a:cxn ang="cd4">
                  <a:pos x="hc" y="b"/>
                </a:cxn>
                <a:cxn ang="0">
                  <a:pos x="r" y="vc"/>
                </a:cxn>
              </a:cxnLst>
              <a:rect l="l" t="t" r="r" b="b"/>
              <a:pathLst>
                <a:path w="436" h="560">
                  <a:moveTo>
                    <a:pt x="402" y="84"/>
                  </a:moveTo>
                  <a:cubicBezTo>
                    <a:pt x="367" y="84"/>
                    <a:pt x="345" y="112"/>
                    <a:pt x="345" y="140"/>
                  </a:cubicBezTo>
                  <a:cubicBezTo>
                    <a:pt x="345" y="157"/>
                    <a:pt x="356" y="176"/>
                    <a:pt x="380" y="176"/>
                  </a:cubicBezTo>
                  <a:cubicBezTo>
                    <a:pt x="407" y="176"/>
                    <a:pt x="436" y="154"/>
                    <a:pt x="436" y="106"/>
                  </a:cubicBezTo>
                  <a:cubicBezTo>
                    <a:pt x="436" y="50"/>
                    <a:pt x="386" y="0"/>
                    <a:pt x="295" y="0"/>
                  </a:cubicBezTo>
                  <a:cubicBezTo>
                    <a:pt x="139" y="0"/>
                    <a:pt x="94" y="126"/>
                    <a:pt x="94" y="179"/>
                  </a:cubicBezTo>
                  <a:cubicBezTo>
                    <a:pt x="94" y="277"/>
                    <a:pt x="182" y="297"/>
                    <a:pt x="217" y="302"/>
                  </a:cubicBezTo>
                  <a:cubicBezTo>
                    <a:pt x="278" y="316"/>
                    <a:pt x="340" y="328"/>
                    <a:pt x="340" y="398"/>
                  </a:cubicBezTo>
                  <a:cubicBezTo>
                    <a:pt x="340" y="428"/>
                    <a:pt x="313" y="532"/>
                    <a:pt x="171" y="532"/>
                  </a:cubicBezTo>
                  <a:cubicBezTo>
                    <a:pt x="153" y="532"/>
                    <a:pt x="62" y="532"/>
                    <a:pt x="35" y="468"/>
                  </a:cubicBezTo>
                  <a:cubicBezTo>
                    <a:pt x="80" y="473"/>
                    <a:pt x="110" y="437"/>
                    <a:pt x="110" y="400"/>
                  </a:cubicBezTo>
                  <a:cubicBezTo>
                    <a:pt x="110" y="372"/>
                    <a:pt x="91" y="358"/>
                    <a:pt x="67" y="358"/>
                  </a:cubicBezTo>
                  <a:cubicBezTo>
                    <a:pt x="35" y="358"/>
                    <a:pt x="0" y="384"/>
                    <a:pt x="0" y="440"/>
                  </a:cubicBezTo>
                  <a:cubicBezTo>
                    <a:pt x="0" y="510"/>
                    <a:pt x="67" y="560"/>
                    <a:pt x="169" y="560"/>
                  </a:cubicBezTo>
                  <a:cubicBezTo>
                    <a:pt x="361" y="560"/>
                    <a:pt x="407" y="412"/>
                    <a:pt x="407" y="356"/>
                  </a:cubicBezTo>
                  <a:cubicBezTo>
                    <a:pt x="407" y="311"/>
                    <a:pt x="386" y="280"/>
                    <a:pt x="370" y="263"/>
                  </a:cubicBezTo>
                  <a:cubicBezTo>
                    <a:pt x="337" y="230"/>
                    <a:pt x="305" y="224"/>
                    <a:pt x="252" y="213"/>
                  </a:cubicBezTo>
                  <a:cubicBezTo>
                    <a:pt x="209" y="202"/>
                    <a:pt x="163" y="193"/>
                    <a:pt x="163" y="137"/>
                  </a:cubicBezTo>
                  <a:cubicBezTo>
                    <a:pt x="163" y="104"/>
                    <a:pt x="190" y="28"/>
                    <a:pt x="295" y="28"/>
                  </a:cubicBezTo>
                  <a:cubicBezTo>
                    <a:pt x="324" y="28"/>
                    <a:pt x="383" y="36"/>
                    <a:pt x="402" y="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 name="Freeform 12">
              <a:extLst>
                <a:ext uri="{FF2B5EF4-FFF2-40B4-BE49-F238E27FC236}">
                  <a16:creationId xmlns:a16="http://schemas.microsoft.com/office/drawing/2014/main" id="{62AEACF0-9A3B-8D40-A3A4-F25BB59C92F9}"/>
                </a:ext>
              </a:extLst>
            </p:cNvPr>
            <p:cNvSpPr/>
            <p:nvPr/>
          </p:nvSpPr>
          <p:spPr>
            <a:xfrm>
              <a:off x="1806480" y="2280240"/>
              <a:ext cx="74880" cy="160920"/>
            </a:xfrm>
            <a:custGeom>
              <a:avLst/>
              <a:gdLst/>
              <a:ahLst/>
              <a:cxnLst>
                <a:cxn ang="3cd4">
                  <a:pos x="hc" y="t"/>
                </a:cxn>
                <a:cxn ang="cd2">
                  <a:pos x="l" y="vc"/>
                </a:cxn>
                <a:cxn ang="cd4">
                  <a:pos x="hc" y="b"/>
                </a:cxn>
                <a:cxn ang="0">
                  <a:pos x="r" y="vc"/>
                </a:cxn>
              </a:cxnLst>
              <a:rect l="l" t="t" r="r" b="b"/>
              <a:pathLst>
                <a:path w="209" h="448">
                  <a:moveTo>
                    <a:pt x="201" y="76"/>
                  </a:moveTo>
                  <a:cubicBezTo>
                    <a:pt x="209" y="62"/>
                    <a:pt x="209" y="53"/>
                    <a:pt x="209" y="48"/>
                  </a:cubicBezTo>
                  <a:cubicBezTo>
                    <a:pt x="209" y="20"/>
                    <a:pt x="185" y="0"/>
                    <a:pt x="161" y="0"/>
                  </a:cubicBezTo>
                  <a:cubicBezTo>
                    <a:pt x="129" y="0"/>
                    <a:pt x="118" y="28"/>
                    <a:pt x="115" y="42"/>
                  </a:cubicBezTo>
                  <a:lnTo>
                    <a:pt x="5" y="417"/>
                  </a:lnTo>
                  <a:cubicBezTo>
                    <a:pt x="3" y="417"/>
                    <a:pt x="0" y="428"/>
                    <a:pt x="0" y="428"/>
                  </a:cubicBezTo>
                  <a:cubicBezTo>
                    <a:pt x="0" y="440"/>
                    <a:pt x="27" y="448"/>
                    <a:pt x="32" y="448"/>
                  </a:cubicBezTo>
                  <a:cubicBezTo>
                    <a:pt x="37" y="448"/>
                    <a:pt x="40" y="448"/>
                    <a:pt x="46" y="4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 name="Freeform 13">
              <a:extLst>
                <a:ext uri="{FF2B5EF4-FFF2-40B4-BE49-F238E27FC236}">
                  <a16:creationId xmlns:a16="http://schemas.microsoft.com/office/drawing/2014/main" id="{EE143D1E-681F-3049-A98A-5D5680DE44BD}"/>
                </a:ext>
              </a:extLst>
            </p:cNvPr>
            <p:cNvSpPr/>
            <p:nvPr/>
          </p:nvSpPr>
          <p:spPr>
            <a:xfrm>
              <a:off x="1947240" y="2445840"/>
              <a:ext cx="46800" cy="276840"/>
            </a:xfrm>
            <a:custGeom>
              <a:avLst/>
              <a:gdLst/>
              <a:ahLst/>
              <a:cxnLst>
                <a:cxn ang="3cd4">
                  <a:pos x="hc" y="t"/>
                </a:cxn>
                <a:cxn ang="cd2">
                  <a:pos x="l" y="vc"/>
                </a:cxn>
                <a:cxn ang="cd4">
                  <a:pos x="hc" y="b"/>
                </a:cxn>
                <a:cxn ang="0">
                  <a:pos x="r" y="vc"/>
                </a:cxn>
              </a:cxnLst>
              <a:rect l="l" t="t" r="r" b="b"/>
              <a:pathLst>
                <a:path w="131" h="770">
                  <a:moveTo>
                    <a:pt x="129" y="64"/>
                  </a:moveTo>
                  <a:cubicBezTo>
                    <a:pt x="129" y="31"/>
                    <a:pt x="99" y="0"/>
                    <a:pt x="64" y="0"/>
                  </a:cubicBezTo>
                  <a:cubicBezTo>
                    <a:pt x="29" y="0"/>
                    <a:pt x="0" y="31"/>
                    <a:pt x="0" y="64"/>
                  </a:cubicBezTo>
                  <a:cubicBezTo>
                    <a:pt x="0" y="101"/>
                    <a:pt x="29" y="132"/>
                    <a:pt x="64" y="132"/>
                  </a:cubicBezTo>
                  <a:cubicBezTo>
                    <a:pt x="99" y="132"/>
                    <a:pt x="129" y="101"/>
                    <a:pt x="129" y="64"/>
                  </a:cubicBezTo>
                  <a:close/>
                  <a:moveTo>
                    <a:pt x="104" y="518"/>
                  </a:moveTo>
                  <a:cubicBezTo>
                    <a:pt x="104" y="554"/>
                    <a:pt x="104" y="650"/>
                    <a:pt x="27" y="742"/>
                  </a:cubicBezTo>
                  <a:cubicBezTo>
                    <a:pt x="19" y="750"/>
                    <a:pt x="19" y="753"/>
                    <a:pt x="19" y="756"/>
                  </a:cubicBezTo>
                  <a:cubicBezTo>
                    <a:pt x="19" y="764"/>
                    <a:pt x="24" y="770"/>
                    <a:pt x="32" y="770"/>
                  </a:cubicBezTo>
                  <a:cubicBezTo>
                    <a:pt x="46" y="770"/>
                    <a:pt x="131" y="672"/>
                    <a:pt x="131" y="529"/>
                  </a:cubicBezTo>
                  <a:cubicBezTo>
                    <a:pt x="131" y="493"/>
                    <a:pt x="129" y="400"/>
                    <a:pt x="64" y="400"/>
                  </a:cubicBezTo>
                  <a:cubicBezTo>
                    <a:pt x="21" y="400"/>
                    <a:pt x="0" y="434"/>
                    <a:pt x="0" y="468"/>
                  </a:cubicBezTo>
                  <a:cubicBezTo>
                    <a:pt x="0" y="498"/>
                    <a:pt x="21" y="532"/>
                    <a:pt x="64" y="532"/>
                  </a:cubicBezTo>
                  <a:cubicBezTo>
                    <a:pt x="70" y="532"/>
                    <a:pt x="72" y="532"/>
                    <a:pt x="72" y="532"/>
                  </a:cubicBezTo>
                  <a:cubicBezTo>
                    <a:pt x="83" y="529"/>
                    <a:pt x="94" y="526"/>
                    <a:pt x="104" y="51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 name="Freeform 14">
              <a:extLst>
                <a:ext uri="{FF2B5EF4-FFF2-40B4-BE49-F238E27FC236}">
                  <a16:creationId xmlns:a16="http://schemas.microsoft.com/office/drawing/2014/main" id="{A427545E-088E-CF4B-A072-3563EF14B67C}"/>
                </a:ext>
              </a:extLst>
            </p:cNvPr>
            <p:cNvSpPr/>
            <p:nvPr/>
          </p:nvSpPr>
          <p:spPr>
            <a:xfrm>
              <a:off x="2111039" y="2440800"/>
              <a:ext cx="281160" cy="201240"/>
            </a:xfrm>
            <a:custGeom>
              <a:avLst/>
              <a:gdLst/>
              <a:ahLst/>
              <a:cxnLst>
                <a:cxn ang="3cd4">
                  <a:pos x="hc" y="t"/>
                </a:cxn>
                <a:cxn ang="cd2">
                  <a:pos x="l" y="vc"/>
                </a:cxn>
                <a:cxn ang="cd4">
                  <a:pos x="hc" y="b"/>
                </a:cxn>
                <a:cxn ang="0">
                  <a:pos x="r" y="vc"/>
                </a:cxn>
              </a:cxnLst>
              <a:rect l="l" t="t" r="r" b="b"/>
              <a:pathLst>
                <a:path w="782" h="560">
                  <a:moveTo>
                    <a:pt x="511" y="126"/>
                  </a:moveTo>
                  <a:cubicBezTo>
                    <a:pt x="517" y="101"/>
                    <a:pt x="528" y="53"/>
                    <a:pt x="528" y="48"/>
                  </a:cubicBezTo>
                  <a:cubicBezTo>
                    <a:pt x="528" y="25"/>
                    <a:pt x="511" y="14"/>
                    <a:pt x="495" y="14"/>
                  </a:cubicBezTo>
                  <a:cubicBezTo>
                    <a:pt x="479" y="14"/>
                    <a:pt x="458" y="22"/>
                    <a:pt x="450" y="48"/>
                  </a:cubicBezTo>
                  <a:cubicBezTo>
                    <a:pt x="447" y="56"/>
                    <a:pt x="391" y="294"/>
                    <a:pt x="383" y="325"/>
                  </a:cubicBezTo>
                  <a:cubicBezTo>
                    <a:pt x="375" y="361"/>
                    <a:pt x="372" y="384"/>
                    <a:pt x="372" y="406"/>
                  </a:cubicBezTo>
                  <a:cubicBezTo>
                    <a:pt x="372" y="420"/>
                    <a:pt x="372" y="423"/>
                    <a:pt x="375" y="428"/>
                  </a:cubicBezTo>
                  <a:cubicBezTo>
                    <a:pt x="348" y="496"/>
                    <a:pt x="311" y="532"/>
                    <a:pt x="265" y="532"/>
                  </a:cubicBezTo>
                  <a:cubicBezTo>
                    <a:pt x="171" y="532"/>
                    <a:pt x="171" y="442"/>
                    <a:pt x="171" y="420"/>
                  </a:cubicBezTo>
                  <a:cubicBezTo>
                    <a:pt x="171" y="381"/>
                    <a:pt x="177" y="333"/>
                    <a:pt x="233" y="179"/>
                  </a:cubicBezTo>
                  <a:cubicBezTo>
                    <a:pt x="246" y="143"/>
                    <a:pt x="252" y="126"/>
                    <a:pt x="252" y="101"/>
                  </a:cubicBezTo>
                  <a:cubicBezTo>
                    <a:pt x="252" y="45"/>
                    <a:pt x="214" y="0"/>
                    <a:pt x="155" y="0"/>
                  </a:cubicBezTo>
                  <a:cubicBezTo>
                    <a:pt x="43" y="0"/>
                    <a:pt x="0" y="179"/>
                    <a:pt x="0" y="190"/>
                  </a:cubicBezTo>
                  <a:cubicBezTo>
                    <a:pt x="0" y="202"/>
                    <a:pt x="11" y="202"/>
                    <a:pt x="13" y="202"/>
                  </a:cubicBezTo>
                  <a:cubicBezTo>
                    <a:pt x="27" y="202"/>
                    <a:pt x="27" y="202"/>
                    <a:pt x="32" y="179"/>
                  </a:cubicBezTo>
                  <a:cubicBezTo>
                    <a:pt x="64" y="64"/>
                    <a:pt x="110" y="28"/>
                    <a:pt x="153" y="28"/>
                  </a:cubicBezTo>
                  <a:cubicBezTo>
                    <a:pt x="163" y="28"/>
                    <a:pt x="182" y="28"/>
                    <a:pt x="182" y="67"/>
                  </a:cubicBezTo>
                  <a:cubicBezTo>
                    <a:pt x="182" y="98"/>
                    <a:pt x="169" y="134"/>
                    <a:pt x="161" y="154"/>
                  </a:cubicBezTo>
                  <a:cubicBezTo>
                    <a:pt x="110" y="300"/>
                    <a:pt x="94" y="358"/>
                    <a:pt x="94" y="403"/>
                  </a:cubicBezTo>
                  <a:cubicBezTo>
                    <a:pt x="94" y="518"/>
                    <a:pt x="174" y="560"/>
                    <a:pt x="262" y="560"/>
                  </a:cubicBezTo>
                  <a:cubicBezTo>
                    <a:pt x="281" y="560"/>
                    <a:pt x="337" y="560"/>
                    <a:pt x="386" y="473"/>
                  </a:cubicBezTo>
                  <a:cubicBezTo>
                    <a:pt x="415" y="552"/>
                    <a:pt x="498" y="560"/>
                    <a:pt x="533" y="560"/>
                  </a:cubicBezTo>
                  <a:cubicBezTo>
                    <a:pt x="621" y="560"/>
                    <a:pt x="672" y="482"/>
                    <a:pt x="704" y="409"/>
                  </a:cubicBezTo>
                  <a:cubicBezTo>
                    <a:pt x="744" y="311"/>
                    <a:pt x="782" y="146"/>
                    <a:pt x="782" y="87"/>
                  </a:cubicBezTo>
                  <a:cubicBezTo>
                    <a:pt x="782" y="20"/>
                    <a:pt x="750" y="0"/>
                    <a:pt x="728" y="0"/>
                  </a:cubicBezTo>
                  <a:cubicBezTo>
                    <a:pt x="699" y="0"/>
                    <a:pt x="669" y="31"/>
                    <a:pt x="669" y="59"/>
                  </a:cubicBezTo>
                  <a:cubicBezTo>
                    <a:pt x="669" y="76"/>
                    <a:pt x="677" y="84"/>
                    <a:pt x="688" y="92"/>
                  </a:cubicBezTo>
                  <a:cubicBezTo>
                    <a:pt x="702" y="106"/>
                    <a:pt x="731" y="137"/>
                    <a:pt x="731" y="199"/>
                  </a:cubicBezTo>
                  <a:cubicBezTo>
                    <a:pt x="731" y="241"/>
                    <a:pt x="696" y="361"/>
                    <a:pt x="667" y="423"/>
                  </a:cubicBezTo>
                  <a:cubicBezTo>
                    <a:pt x="635" y="490"/>
                    <a:pt x="594" y="532"/>
                    <a:pt x="536" y="532"/>
                  </a:cubicBezTo>
                  <a:cubicBezTo>
                    <a:pt x="479" y="532"/>
                    <a:pt x="450" y="496"/>
                    <a:pt x="450" y="426"/>
                  </a:cubicBezTo>
                  <a:cubicBezTo>
                    <a:pt x="450" y="392"/>
                    <a:pt x="458" y="353"/>
                    <a:pt x="461" y="33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 name="Freeform 15">
              <a:extLst>
                <a:ext uri="{FF2B5EF4-FFF2-40B4-BE49-F238E27FC236}">
                  <a16:creationId xmlns:a16="http://schemas.microsoft.com/office/drawing/2014/main" id="{E5ACE48A-2389-A340-9BE4-5CFDCF150CCF}"/>
                </a:ext>
              </a:extLst>
            </p:cNvPr>
            <p:cNvSpPr/>
            <p:nvPr/>
          </p:nvSpPr>
          <p:spPr>
            <a:xfrm>
              <a:off x="2436840" y="2304720"/>
              <a:ext cx="99000" cy="443159"/>
            </a:xfrm>
            <a:custGeom>
              <a:avLst/>
              <a:gdLst/>
              <a:ahLst/>
              <a:cxnLst>
                <a:cxn ang="3cd4">
                  <a:pos x="hc" y="t"/>
                </a:cxn>
                <a:cxn ang="cd2">
                  <a:pos x="l" y="vc"/>
                </a:cxn>
                <a:cxn ang="cd4">
                  <a:pos x="hc" y="b"/>
                </a:cxn>
                <a:cxn ang="0">
                  <a:pos x="r" y="vc"/>
                </a:cxn>
              </a:cxnLst>
              <a:rect l="l" t="t" r="r" b="b"/>
              <a:pathLst>
                <a:path w="276" h="1232">
                  <a:moveTo>
                    <a:pt x="276" y="616"/>
                  </a:moveTo>
                  <a:cubicBezTo>
                    <a:pt x="276" y="521"/>
                    <a:pt x="262" y="372"/>
                    <a:pt x="198" y="232"/>
                  </a:cubicBezTo>
                  <a:cubicBezTo>
                    <a:pt x="126" y="81"/>
                    <a:pt x="24" y="0"/>
                    <a:pt x="11" y="0"/>
                  </a:cubicBezTo>
                  <a:cubicBezTo>
                    <a:pt x="5" y="0"/>
                    <a:pt x="0" y="6"/>
                    <a:pt x="0" y="11"/>
                  </a:cubicBezTo>
                  <a:cubicBezTo>
                    <a:pt x="0" y="17"/>
                    <a:pt x="0" y="20"/>
                    <a:pt x="21" y="42"/>
                  </a:cubicBezTo>
                  <a:cubicBezTo>
                    <a:pt x="139" y="162"/>
                    <a:pt x="206" y="358"/>
                    <a:pt x="206" y="616"/>
                  </a:cubicBezTo>
                  <a:cubicBezTo>
                    <a:pt x="206" y="826"/>
                    <a:pt x="163" y="1044"/>
                    <a:pt x="16" y="1198"/>
                  </a:cubicBezTo>
                  <a:cubicBezTo>
                    <a:pt x="0" y="1215"/>
                    <a:pt x="0" y="1218"/>
                    <a:pt x="0" y="1221"/>
                  </a:cubicBezTo>
                  <a:cubicBezTo>
                    <a:pt x="0" y="1229"/>
                    <a:pt x="5" y="1232"/>
                    <a:pt x="11" y="1232"/>
                  </a:cubicBezTo>
                  <a:cubicBezTo>
                    <a:pt x="24" y="1232"/>
                    <a:pt x="131" y="1148"/>
                    <a:pt x="201" y="991"/>
                  </a:cubicBezTo>
                  <a:cubicBezTo>
                    <a:pt x="262" y="857"/>
                    <a:pt x="276" y="720"/>
                    <a:pt x="276" y="6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 name="Freeform 16">
              <a:extLst>
                <a:ext uri="{FF2B5EF4-FFF2-40B4-BE49-F238E27FC236}">
                  <a16:creationId xmlns:a16="http://schemas.microsoft.com/office/drawing/2014/main" id="{882DC402-D256-364E-B2AA-F1217C9CE1A0}"/>
                </a:ext>
              </a:extLst>
            </p:cNvPr>
            <p:cNvSpPr/>
            <p:nvPr/>
          </p:nvSpPr>
          <p:spPr>
            <a:xfrm>
              <a:off x="2717280" y="2473920"/>
              <a:ext cx="282240" cy="104400"/>
            </a:xfrm>
            <a:custGeom>
              <a:avLst/>
              <a:gdLst/>
              <a:ahLst/>
              <a:cxnLst>
                <a:cxn ang="3cd4">
                  <a:pos x="hc" y="t"/>
                </a:cxn>
                <a:cxn ang="cd2">
                  <a:pos x="l" y="vc"/>
                </a:cxn>
                <a:cxn ang="cd4">
                  <a:pos x="hc" y="b"/>
                </a:cxn>
                <a:cxn ang="0">
                  <a:pos x="r" y="vc"/>
                </a:cxn>
              </a:cxnLst>
              <a:rect l="l" t="t" r="r" b="b"/>
              <a:pathLst>
                <a:path w="785" h="291">
                  <a:moveTo>
                    <a:pt x="744" y="50"/>
                  </a:moveTo>
                  <a:cubicBezTo>
                    <a:pt x="763" y="50"/>
                    <a:pt x="785" y="50"/>
                    <a:pt x="785" y="25"/>
                  </a:cubicBezTo>
                  <a:cubicBezTo>
                    <a:pt x="785" y="0"/>
                    <a:pt x="763" y="0"/>
                    <a:pt x="747" y="0"/>
                  </a:cubicBezTo>
                  <a:lnTo>
                    <a:pt x="40" y="0"/>
                  </a:lnTo>
                  <a:cubicBezTo>
                    <a:pt x="21" y="0"/>
                    <a:pt x="0" y="0"/>
                    <a:pt x="0" y="25"/>
                  </a:cubicBezTo>
                  <a:cubicBezTo>
                    <a:pt x="0" y="50"/>
                    <a:pt x="21" y="50"/>
                    <a:pt x="40" y="50"/>
                  </a:cubicBezTo>
                  <a:close/>
                  <a:moveTo>
                    <a:pt x="747" y="291"/>
                  </a:moveTo>
                  <a:cubicBezTo>
                    <a:pt x="763" y="291"/>
                    <a:pt x="785" y="291"/>
                    <a:pt x="785" y="266"/>
                  </a:cubicBezTo>
                  <a:cubicBezTo>
                    <a:pt x="785" y="241"/>
                    <a:pt x="763" y="241"/>
                    <a:pt x="744" y="241"/>
                  </a:cubicBezTo>
                  <a:lnTo>
                    <a:pt x="40" y="241"/>
                  </a:lnTo>
                  <a:cubicBezTo>
                    <a:pt x="21" y="241"/>
                    <a:pt x="0" y="241"/>
                    <a:pt x="0" y="266"/>
                  </a:cubicBezTo>
                  <a:cubicBezTo>
                    <a:pt x="0" y="291"/>
                    <a:pt x="21" y="291"/>
                    <a:pt x="40" y="29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8" name="Freeform 17">
              <a:extLst>
                <a:ext uri="{FF2B5EF4-FFF2-40B4-BE49-F238E27FC236}">
                  <a16:creationId xmlns:a16="http://schemas.microsoft.com/office/drawing/2014/main" id="{3F858308-3DC2-FC45-8188-1F980247F181}"/>
                </a:ext>
              </a:extLst>
            </p:cNvPr>
            <p:cNvSpPr/>
            <p:nvPr/>
          </p:nvSpPr>
          <p:spPr>
            <a:xfrm>
              <a:off x="3228480" y="2041560"/>
              <a:ext cx="140400" cy="295920"/>
            </a:xfrm>
            <a:custGeom>
              <a:avLst/>
              <a:gdLst/>
              <a:ahLst/>
              <a:cxnLst>
                <a:cxn ang="3cd4">
                  <a:pos x="hc" y="t"/>
                </a:cxn>
                <a:cxn ang="cd2">
                  <a:pos x="l" y="vc"/>
                </a:cxn>
                <a:cxn ang="cd4">
                  <a:pos x="hc" y="b"/>
                </a:cxn>
                <a:cxn ang="0">
                  <a:pos x="r" y="vc"/>
                </a:cxn>
              </a:cxnLst>
              <a:rect l="l" t="t" r="r" b="b"/>
              <a:pathLst>
                <a:path w="391" h="823">
                  <a:moveTo>
                    <a:pt x="244" y="31"/>
                  </a:moveTo>
                  <a:cubicBezTo>
                    <a:pt x="244" y="3"/>
                    <a:pt x="244" y="0"/>
                    <a:pt x="214" y="0"/>
                  </a:cubicBezTo>
                  <a:cubicBezTo>
                    <a:pt x="142" y="78"/>
                    <a:pt x="37" y="78"/>
                    <a:pt x="0" y="78"/>
                  </a:cubicBezTo>
                  <a:lnTo>
                    <a:pt x="0" y="118"/>
                  </a:lnTo>
                  <a:cubicBezTo>
                    <a:pt x="24" y="118"/>
                    <a:pt x="94" y="118"/>
                    <a:pt x="155" y="84"/>
                  </a:cubicBezTo>
                  <a:lnTo>
                    <a:pt x="155" y="725"/>
                  </a:lnTo>
                  <a:cubicBezTo>
                    <a:pt x="155" y="770"/>
                    <a:pt x="153" y="784"/>
                    <a:pt x="46" y="784"/>
                  </a:cubicBezTo>
                  <a:lnTo>
                    <a:pt x="8" y="784"/>
                  </a:lnTo>
                  <a:lnTo>
                    <a:pt x="8" y="823"/>
                  </a:lnTo>
                  <a:cubicBezTo>
                    <a:pt x="48" y="818"/>
                    <a:pt x="153" y="818"/>
                    <a:pt x="198" y="818"/>
                  </a:cubicBezTo>
                  <a:cubicBezTo>
                    <a:pt x="246" y="818"/>
                    <a:pt x="348" y="818"/>
                    <a:pt x="391" y="823"/>
                  </a:cubicBezTo>
                  <a:lnTo>
                    <a:pt x="391" y="784"/>
                  </a:lnTo>
                  <a:lnTo>
                    <a:pt x="353" y="784"/>
                  </a:lnTo>
                  <a:cubicBezTo>
                    <a:pt x="246" y="784"/>
                    <a:pt x="244" y="770"/>
                    <a:pt x="244" y="72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9" name="Freeform 18">
              <a:extLst>
                <a:ext uri="{FF2B5EF4-FFF2-40B4-BE49-F238E27FC236}">
                  <a16:creationId xmlns:a16="http://schemas.microsoft.com/office/drawing/2014/main" id="{579242DC-1836-494D-B98A-BC56FA7ED72D}"/>
                </a:ext>
              </a:extLst>
            </p:cNvPr>
            <p:cNvSpPr/>
            <p:nvPr/>
          </p:nvSpPr>
          <p:spPr>
            <a:xfrm>
              <a:off x="3190680" y="2516040"/>
              <a:ext cx="212760" cy="18720"/>
            </a:xfrm>
            <a:custGeom>
              <a:avLst/>
              <a:gdLst/>
              <a:ahLst/>
              <a:cxnLst>
                <a:cxn ang="3cd4">
                  <a:pos x="hc" y="t"/>
                </a:cxn>
                <a:cxn ang="cd2">
                  <a:pos x="l" y="vc"/>
                </a:cxn>
                <a:cxn ang="cd4">
                  <a:pos x="hc" y="b"/>
                </a:cxn>
                <a:cxn ang="0">
                  <a:pos x="r" y="vc"/>
                </a:cxn>
              </a:cxnLst>
              <a:rect l="l" t="t" r="r" b="b"/>
              <a:pathLst>
                <a:path w="592" h="53">
                  <a:moveTo>
                    <a:pt x="295" y="53"/>
                  </a:moveTo>
                  <a:lnTo>
                    <a:pt x="0" y="53"/>
                  </a:lnTo>
                  <a:lnTo>
                    <a:pt x="0" y="0"/>
                  </a:lnTo>
                  <a:lnTo>
                    <a:pt x="592" y="0"/>
                  </a:lnTo>
                  <a:lnTo>
                    <a:pt x="592" y="53"/>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 name="Freeform 19">
              <a:extLst>
                <a:ext uri="{FF2B5EF4-FFF2-40B4-BE49-F238E27FC236}">
                  <a16:creationId xmlns:a16="http://schemas.microsoft.com/office/drawing/2014/main" id="{7F866B8D-8118-174D-9FFD-43B576E5690B}"/>
                </a:ext>
              </a:extLst>
            </p:cNvPr>
            <p:cNvSpPr/>
            <p:nvPr/>
          </p:nvSpPr>
          <p:spPr>
            <a:xfrm>
              <a:off x="3211920" y="2645280"/>
              <a:ext cx="169200" cy="295920"/>
            </a:xfrm>
            <a:custGeom>
              <a:avLst/>
              <a:gdLst/>
              <a:ahLst/>
              <a:cxnLst>
                <a:cxn ang="3cd4">
                  <a:pos x="hc" y="t"/>
                </a:cxn>
                <a:cxn ang="cd2">
                  <a:pos x="l" y="vc"/>
                </a:cxn>
                <a:cxn ang="cd4">
                  <a:pos x="hc" y="b"/>
                </a:cxn>
                <a:cxn ang="0">
                  <a:pos x="r" y="vc"/>
                </a:cxn>
              </a:cxnLst>
              <a:rect l="l" t="t" r="r" b="b"/>
              <a:pathLst>
                <a:path w="471" h="823">
                  <a:moveTo>
                    <a:pt x="91" y="728"/>
                  </a:moveTo>
                  <a:lnTo>
                    <a:pt x="217" y="599"/>
                  </a:lnTo>
                  <a:cubicBezTo>
                    <a:pt x="402" y="428"/>
                    <a:pt x="471" y="364"/>
                    <a:pt x="471" y="241"/>
                  </a:cubicBezTo>
                  <a:cubicBezTo>
                    <a:pt x="471" y="98"/>
                    <a:pt x="367" y="0"/>
                    <a:pt x="222" y="0"/>
                  </a:cubicBezTo>
                  <a:cubicBezTo>
                    <a:pt x="88" y="0"/>
                    <a:pt x="0" y="115"/>
                    <a:pt x="0" y="224"/>
                  </a:cubicBezTo>
                  <a:cubicBezTo>
                    <a:pt x="0" y="291"/>
                    <a:pt x="59" y="291"/>
                    <a:pt x="62" y="291"/>
                  </a:cubicBezTo>
                  <a:cubicBezTo>
                    <a:pt x="83" y="291"/>
                    <a:pt x="123" y="277"/>
                    <a:pt x="123" y="227"/>
                  </a:cubicBezTo>
                  <a:cubicBezTo>
                    <a:pt x="123" y="196"/>
                    <a:pt x="102" y="162"/>
                    <a:pt x="62" y="162"/>
                  </a:cubicBezTo>
                  <a:cubicBezTo>
                    <a:pt x="51" y="162"/>
                    <a:pt x="51" y="162"/>
                    <a:pt x="46" y="165"/>
                  </a:cubicBezTo>
                  <a:cubicBezTo>
                    <a:pt x="72" y="84"/>
                    <a:pt x="137" y="39"/>
                    <a:pt x="206" y="39"/>
                  </a:cubicBezTo>
                  <a:cubicBezTo>
                    <a:pt x="313" y="39"/>
                    <a:pt x="364" y="137"/>
                    <a:pt x="364" y="241"/>
                  </a:cubicBezTo>
                  <a:cubicBezTo>
                    <a:pt x="364" y="339"/>
                    <a:pt x="305" y="437"/>
                    <a:pt x="241" y="512"/>
                  </a:cubicBezTo>
                  <a:lnTo>
                    <a:pt x="13" y="776"/>
                  </a:lnTo>
                  <a:cubicBezTo>
                    <a:pt x="0" y="790"/>
                    <a:pt x="0" y="792"/>
                    <a:pt x="0" y="823"/>
                  </a:cubicBezTo>
                  <a:lnTo>
                    <a:pt x="439" y="823"/>
                  </a:lnTo>
                  <a:lnTo>
                    <a:pt x="471" y="608"/>
                  </a:lnTo>
                  <a:lnTo>
                    <a:pt x="442" y="608"/>
                  </a:lnTo>
                  <a:cubicBezTo>
                    <a:pt x="436" y="644"/>
                    <a:pt x="428" y="700"/>
                    <a:pt x="418" y="717"/>
                  </a:cubicBezTo>
                  <a:cubicBezTo>
                    <a:pt x="407" y="728"/>
                    <a:pt x="329" y="728"/>
                    <a:pt x="305" y="72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 name="Freeform 20">
              <a:extLst>
                <a:ext uri="{FF2B5EF4-FFF2-40B4-BE49-F238E27FC236}">
                  <a16:creationId xmlns:a16="http://schemas.microsoft.com/office/drawing/2014/main" id="{CD431F62-0450-6441-835A-75BDC5A519B3}"/>
                </a:ext>
              </a:extLst>
            </p:cNvPr>
            <p:cNvSpPr/>
            <p:nvPr/>
          </p:nvSpPr>
          <p:spPr>
            <a:xfrm>
              <a:off x="3600360" y="2127240"/>
              <a:ext cx="161640" cy="797040"/>
            </a:xfrm>
            <a:custGeom>
              <a:avLst/>
              <a:gdLst/>
              <a:ahLst/>
              <a:cxnLst>
                <a:cxn ang="3cd4">
                  <a:pos x="hc" y="t"/>
                </a:cxn>
                <a:cxn ang="cd2">
                  <a:pos x="l" y="vc"/>
                </a:cxn>
                <a:cxn ang="cd4">
                  <a:pos x="hc" y="b"/>
                </a:cxn>
                <a:cxn ang="0">
                  <a:pos x="r" y="vc"/>
                </a:cxn>
              </a:cxnLst>
              <a:rect l="l" t="t" r="r" b="b"/>
              <a:pathLst>
                <a:path w="450" h="2215">
                  <a:moveTo>
                    <a:pt x="396" y="2203"/>
                  </a:moveTo>
                  <a:cubicBezTo>
                    <a:pt x="399" y="2203"/>
                    <a:pt x="410" y="2215"/>
                    <a:pt x="410" y="2215"/>
                  </a:cubicBezTo>
                  <a:lnTo>
                    <a:pt x="436" y="2215"/>
                  </a:lnTo>
                  <a:cubicBezTo>
                    <a:pt x="439" y="2215"/>
                    <a:pt x="450" y="2215"/>
                    <a:pt x="450" y="2203"/>
                  </a:cubicBezTo>
                  <a:cubicBezTo>
                    <a:pt x="450" y="2198"/>
                    <a:pt x="447" y="2195"/>
                    <a:pt x="444" y="2192"/>
                  </a:cubicBezTo>
                  <a:cubicBezTo>
                    <a:pt x="402" y="2147"/>
                    <a:pt x="337" y="2080"/>
                    <a:pt x="265" y="1946"/>
                  </a:cubicBezTo>
                  <a:cubicBezTo>
                    <a:pt x="137" y="1708"/>
                    <a:pt x="91" y="1403"/>
                    <a:pt x="91" y="1109"/>
                  </a:cubicBezTo>
                  <a:cubicBezTo>
                    <a:pt x="91" y="563"/>
                    <a:pt x="238" y="241"/>
                    <a:pt x="447" y="22"/>
                  </a:cubicBezTo>
                  <a:cubicBezTo>
                    <a:pt x="450" y="20"/>
                    <a:pt x="450" y="14"/>
                    <a:pt x="450" y="11"/>
                  </a:cubicBezTo>
                  <a:cubicBezTo>
                    <a:pt x="450" y="0"/>
                    <a:pt x="442" y="0"/>
                    <a:pt x="428" y="0"/>
                  </a:cubicBezTo>
                  <a:cubicBezTo>
                    <a:pt x="412" y="0"/>
                    <a:pt x="410" y="0"/>
                    <a:pt x="399" y="11"/>
                  </a:cubicBezTo>
                  <a:cubicBezTo>
                    <a:pt x="287" y="112"/>
                    <a:pt x="161" y="283"/>
                    <a:pt x="78" y="543"/>
                  </a:cubicBezTo>
                  <a:cubicBezTo>
                    <a:pt x="27" y="706"/>
                    <a:pt x="0" y="902"/>
                    <a:pt x="0" y="1106"/>
                  </a:cubicBezTo>
                  <a:cubicBezTo>
                    <a:pt x="0" y="1400"/>
                    <a:pt x="51" y="1730"/>
                    <a:pt x="236" y="2016"/>
                  </a:cubicBezTo>
                  <a:cubicBezTo>
                    <a:pt x="268" y="2063"/>
                    <a:pt x="313" y="2114"/>
                    <a:pt x="313" y="2114"/>
                  </a:cubicBezTo>
                  <a:cubicBezTo>
                    <a:pt x="324" y="2131"/>
                    <a:pt x="340" y="2150"/>
                    <a:pt x="351" y="21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2" name="Freeform 21">
              <a:extLst>
                <a:ext uri="{FF2B5EF4-FFF2-40B4-BE49-F238E27FC236}">
                  <a16:creationId xmlns:a16="http://schemas.microsoft.com/office/drawing/2014/main" id="{AEE1B353-0EFB-2B45-B5D3-5B43E1C586AB}"/>
                </a:ext>
              </a:extLst>
            </p:cNvPr>
            <p:cNvSpPr/>
            <p:nvPr/>
          </p:nvSpPr>
          <p:spPr>
            <a:xfrm>
              <a:off x="3789360" y="2440800"/>
              <a:ext cx="173160" cy="201240"/>
            </a:xfrm>
            <a:custGeom>
              <a:avLst/>
              <a:gdLst/>
              <a:ahLst/>
              <a:cxnLst>
                <a:cxn ang="3cd4">
                  <a:pos x="hc" y="t"/>
                </a:cxn>
                <a:cxn ang="cd2">
                  <a:pos x="l" y="vc"/>
                </a:cxn>
                <a:cxn ang="cd4">
                  <a:pos x="hc" y="b"/>
                </a:cxn>
                <a:cxn ang="0">
                  <a:pos x="r" y="vc"/>
                </a:cxn>
              </a:cxnLst>
              <a:rect l="l" t="t" r="r" b="b"/>
              <a:pathLst>
                <a:path w="482" h="560">
                  <a:moveTo>
                    <a:pt x="70" y="473"/>
                  </a:moveTo>
                  <a:cubicBezTo>
                    <a:pt x="67" y="493"/>
                    <a:pt x="59" y="521"/>
                    <a:pt x="59" y="526"/>
                  </a:cubicBezTo>
                  <a:cubicBezTo>
                    <a:pt x="59" y="549"/>
                    <a:pt x="75" y="560"/>
                    <a:pt x="94" y="560"/>
                  </a:cubicBezTo>
                  <a:cubicBezTo>
                    <a:pt x="107" y="560"/>
                    <a:pt x="129" y="549"/>
                    <a:pt x="137" y="526"/>
                  </a:cubicBezTo>
                  <a:cubicBezTo>
                    <a:pt x="139" y="521"/>
                    <a:pt x="179" y="353"/>
                    <a:pt x="185" y="330"/>
                  </a:cubicBezTo>
                  <a:cubicBezTo>
                    <a:pt x="193" y="288"/>
                    <a:pt x="214" y="202"/>
                    <a:pt x="222" y="168"/>
                  </a:cubicBezTo>
                  <a:cubicBezTo>
                    <a:pt x="228" y="154"/>
                    <a:pt x="260" y="95"/>
                    <a:pt x="289" y="67"/>
                  </a:cubicBezTo>
                  <a:cubicBezTo>
                    <a:pt x="297" y="59"/>
                    <a:pt x="332" y="28"/>
                    <a:pt x="383" y="28"/>
                  </a:cubicBezTo>
                  <a:cubicBezTo>
                    <a:pt x="415" y="28"/>
                    <a:pt x="431" y="42"/>
                    <a:pt x="434" y="42"/>
                  </a:cubicBezTo>
                  <a:cubicBezTo>
                    <a:pt x="396" y="48"/>
                    <a:pt x="372" y="78"/>
                    <a:pt x="372" y="109"/>
                  </a:cubicBezTo>
                  <a:cubicBezTo>
                    <a:pt x="372" y="129"/>
                    <a:pt x="386" y="154"/>
                    <a:pt x="418" y="154"/>
                  </a:cubicBezTo>
                  <a:cubicBezTo>
                    <a:pt x="447" y="154"/>
                    <a:pt x="482" y="126"/>
                    <a:pt x="482" y="81"/>
                  </a:cubicBezTo>
                  <a:cubicBezTo>
                    <a:pt x="482" y="36"/>
                    <a:pt x="444" y="0"/>
                    <a:pt x="383" y="0"/>
                  </a:cubicBezTo>
                  <a:cubicBezTo>
                    <a:pt x="305" y="0"/>
                    <a:pt x="254" y="62"/>
                    <a:pt x="233" y="95"/>
                  </a:cubicBezTo>
                  <a:cubicBezTo>
                    <a:pt x="222" y="39"/>
                    <a:pt x="179" y="0"/>
                    <a:pt x="123" y="0"/>
                  </a:cubicBezTo>
                  <a:cubicBezTo>
                    <a:pt x="70" y="0"/>
                    <a:pt x="48" y="48"/>
                    <a:pt x="37" y="70"/>
                  </a:cubicBezTo>
                  <a:cubicBezTo>
                    <a:pt x="16" y="112"/>
                    <a:pt x="0" y="188"/>
                    <a:pt x="0" y="190"/>
                  </a:cubicBezTo>
                  <a:cubicBezTo>
                    <a:pt x="0" y="202"/>
                    <a:pt x="11" y="202"/>
                    <a:pt x="13" y="202"/>
                  </a:cubicBezTo>
                  <a:cubicBezTo>
                    <a:pt x="27" y="202"/>
                    <a:pt x="27" y="202"/>
                    <a:pt x="35" y="174"/>
                  </a:cubicBezTo>
                  <a:cubicBezTo>
                    <a:pt x="54" y="87"/>
                    <a:pt x="78" y="28"/>
                    <a:pt x="120" y="28"/>
                  </a:cubicBezTo>
                  <a:cubicBezTo>
                    <a:pt x="142" y="28"/>
                    <a:pt x="158" y="36"/>
                    <a:pt x="158" y="84"/>
                  </a:cubicBezTo>
                  <a:cubicBezTo>
                    <a:pt x="158" y="109"/>
                    <a:pt x="153" y="123"/>
                    <a:pt x="139" y="18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3" name="Freeform 22">
              <a:extLst>
                <a:ext uri="{FF2B5EF4-FFF2-40B4-BE49-F238E27FC236}">
                  <a16:creationId xmlns:a16="http://schemas.microsoft.com/office/drawing/2014/main" id="{2134920C-6472-DA4D-8907-62E7A86BB06F}"/>
                </a:ext>
              </a:extLst>
            </p:cNvPr>
            <p:cNvSpPr/>
            <p:nvPr/>
          </p:nvSpPr>
          <p:spPr>
            <a:xfrm>
              <a:off x="4096800" y="2378160"/>
              <a:ext cx="282240" cy="295920"/>
            </a:xfrm>
            <a:custGeom>
              <a:avLst/>
              <a:gdLst/>
              <a:ahLst/>
              <a:cxnLst>
                <a:cxn ang="3cd4">
                  <a:pos x="hc" y="t"/>
                </a:cxn>
                <a:cxn ang="cd2">
                  <a:pos x="l" y="vc"/>
                </a:cxn>
                <a:cxn ang="cd4">
                  <a:pos x="hc" y="b"/>
                </a:cxn>
                <a:cxn ang="0">
                  <a:pos x="r" y="vc"/>
                </a:cxn>
              </a:cxnLst>
              <a:rect l="l" t="t" r="r" b="b"/>
              <a:pathLst>
                <a:path w="785" h="823">
                  <a:moveTo>
                    <a:pt x="418" y="437"/>
                  </a:moveTo>
                  <a:lnTo>
                    <a:pt x="747" y="437"/>
                  </a:lnTo>
                  <a:cubicBezTo>
                    <a:pt x="763" y="437"/>
                    <a:pt x="785" y="437"/>
                    <a:pt x="785" y="412"/>
                  </a:cubicBezTo>
                  <a:cubicBezTo>
                    <a:pt x="785" y="386"/>
                    <a:pt x="763" y="386"/>
                    <a:pt x="747" y="386"/>
                  </a:cubicBezTo>
                  <a:lnTo>
                    <a:pt x="418" y="386"/>
                  </a:lnTo>
                  <a:lnTo>
                    <a:pt x="418" y="42"/>
                  </a:lnTo>
                  <a:cubicBezTo>
                    <a:pt x="418" y="22"/>
                    <a:pt x="418" y="0"/>
                    <a:pt x="394" y="0"/>
                  </a:cubicBezTo>
                  <a:cubicBezTo>
                    <a:pt x="370" y="0"/>
                    <a:pt x="370" y="22"/>
                    <a:pt x="370" y="42"/>
                  </a:cubicBezTo>
                  <a:lnTo>
                    <a:pt x="370" y="386"/>
                  </a:lnTo>
                  <a:lnTo>
                    <a:pt x="40" y="386"/>
                  </a:lnTo>
                  <a:cubicBezTo>
                    <a:pt x="21" y="386"/>
                    <a:pt x="0" y="386"/>
                    <a:pt x="0" y="412"/>
                  </a:cubicBezTo>
                  <a:cubicBezTo>
                    <a:pt x="0" y="437"/>
                    <a:pt x="21" y="437"/>
                    <a:pt x="40" y="437"/>
                  </a:cubicBezTo>
                  <a:lnTo>
                    <a:pt x="370" y="437"/>
                  </a:lnTo>
                  <a:lnTo>
                    <a:pt x="370" y="781"/>
                  </a:lnTo>
                  <a:cubicBezTo>
                    <a:pt x="370" y="798"/>
                    <a:pt x="370" y="823"/>
                    <a:pt x="394" y="823"/>
                  </a:cubicBezTo>
                  <a:cubicBezTo>
                    <a:pt x="418" y="823"/>
                    <a:pt x="418" y="798"/>
                    <a:pt x="418" y="78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4" name="Freeform 23">
              <a:extLst>
                <a:ext uri="{FF2B5EF4-FFF2-40B4-BE49-F238E27FC236}">
                  <a16:creationId xmlns:a16="http://schemas.microsoft.com/office/drawing/2014/main" id="{D17967AB-3DBA-7640-A139-AF33BA9C056F}"/>
                </a:ext>
              </a:extLst>
            </p:cNvPr>
            <p:cNvSpPr/>
            <p:nvPr/>
          </p:nvSpPr>
          <p:spPr>
            <a:xfrm>
              <a:off x="4502520" y="2440800"/>
              <a:ext cx="223200" cy="291960"/>
            </a:xfrm>
            <a:custGeom>
              <a:avLst/>
              <a:gdLst/>
              <a:ahLst/>
              <a:cxnLst>
                <a:cxn ang="3cd4">
                  <a:pos x="hc" y="t"/>
                </a:cxn>
                <a:cxn ang="cd2">
                  <a:pos x="l" y="vc"/>
                </a:cxn>
                <a:cxn ang="cd4">
                  <a:pos x="hc" y="b"/>
                </a:cxn>
                <a:cxn ang="0">
                  <a:pos x="r" y="vc"/>
                </a:cxn>
              </a:cxnLst>
              <a:rect l="l" t="t" r="r" b="b"/>
              <a:pathLst>
                <a:path w="621" h="812">
                  <a:moveTo>
                    <a:pt x="27" y="232"/>
                  </a:moveTo>
                  <a:cubicBezTo>
                    <a:pt x="72" y="90"/>
                    <a:pt x="201" y="90"/>
                    <a:pt x="214" y="90"/>
                  </a:cubicBezTo>
                  <a:cubicBezTo>
                    <a:pt x="394" y="90"/>
                    <a:pt x="407" y="305"/>
                    <a:pt x="407" y="403"/>
                  </a:cubicBezTo>
                  <a:cubicBezTo>
                    <a:pt x="407" y="479"/>
                    <a:pt x="402" y="498"/>
                    <a:pt x="391" y="524"/>
                  </a:cubicBezTo>
                  <a:cubicBezTo>
                    <a:pt x="367" y="613"/>
                    <a:pt x="332" y="756"/>
                    <a:pt x="332" y="790"/>
                  </a:cubicBezTo>
                  <a:cubicBezTo>
                    <a:pt x="332" y="804"/>
                    <a:pt x="337" y="812"/>
                    <a:pt x="345" y="812"/>
                  </a:cubicBezTo>
                  <a:cubicBezTo>
                    <a:pt x="361" y="812"/>
                    <a:pt x="372" y="784"/>
                    <a:pt x="383" y="736"/>
                  </a:cubicBezTo>
                  <a:cubicBezTo>
                    <a:pt x="412" y="633"/>
                    <a:pt x="423" y="563"/>
                    <a:pt x="428" y="524"/>
                  </a:cubicBezTo>
                  <a:cubicBezTo>
                    <a:pt x="431" y="510"/>
                    <a:pt x="431" y="493"/>
                    <a:pt x="436" y="476"/>
                  </a:cubicBezTo>
                  <a:cubicBezTo>
                    <a:pt x="474" y="356"/>
                    <a:pt x="552" y="171"/>
                    <a:pt x="597" y="73"/>
                  </a:cubicBezTo>
                  <a:cubicBezTo>
                    <a:pt x="605" y="59"/>
                    <a:pt x="621" y="31"/>
                    <a:pt x="621" y="25"/>
                  </a:cubicBezTo>
                  <a:cubicBezTo>
                    <a:pt x="621" y="14"/>
                    <a:pt x="608" y="14"/>
                    <a:pt x="605" y="14"/>
                  </a:cubicBezTo>
                  <a:cubicBezTo>
                    <a:pt x="602" y="14"/>
                    <a:pt x="594" y="14"/>
                    <a:pt x="592" y="22"/>
                  </a:cubicBezTo>
                  <a:cubicBezTo>
                    <a:pt x="530" y="140"/>
                    <a:pt x="482" y="263"/>
                    <a:pt x="436" y="386"/>
                  </a:cubicBezTo>
                  <a:cubicBezTo>
                    <a:pt x="434" y="350"/>
                    <a:pt x="434" y="255"/>
                    <a:pt x="388" y="134"/>
                  </a:cubicBezTo>
                  <a:cubicBezTo>
                    <a:pt x="359" y="62"/>
                    <a:pt x="311" y="0"/>
                    <a:pt x="230" y="0"/>
                  </a:cubicBezTo>
                  <a:cubicBezTo>
                    <a:pt x="83" y="0"/>
                    <a:pt x="0" y="188"/>
                    <a:pt x="0" y="227"/>
                  </a:cubicBezTo>
                  <a:cubicBezTo>
                    <a:pt x="0" y="238"/>
                    <a:pt x="11" y="238"/>
                    <a:pt x="21" y="23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5" name="Freeform 24">
              <a:extLst>
                <a:ext uri="{FF2B5EF4-FFF2-40B4-BE49-F238E27FC236}">
                  <a16:creationId xmlns:a16="http://schemas.microsoft.com/office/drawing/2014/main" id="{B4A744C4-3A09-5748-9F68-B7668A65BB3B}"/>
                </a:ext>
              </a:extLst>
            </p:cNvPr>
            <p:cNvSpPr/>
            <p:nvPr/>
          </p:nvSpPr>
          <p:spPr>
            <a:xfrm>
              <a:off x="4821840" y="2440800"/>
              <a:ext cx="331200" cy="196200"/>
            </a:xfrm>
            <a:custGeom>
              <a:avLst/>
              <a:gdLst/>
              <a:ahLst/>
              <a:cxnLst>
                <a:cxn ang="3cd4">
                  <a:pos x="hc" y="t"/>
                </a:cxn>
                <a:cxn ang="cd2">
                  <a:pos x="l" y="vc"/>
                </a:cxn>
                <a:cxn ang="cd4">
                  <a:pos x="hc" y="b"/>
                </a:cxn>
                <a:cxn ang="0">
                  <a:pos x="r" y="vc"/>
                </a:cxn>
              </a:cxnLst>
              <a:rect l="l" t="t" r="r" b="b"/>
              <a:pathLst>
                <a:path w="921" h="546">
                  <a:moveTo>
                    <a:pt x="91" y="120"/>
                  </a:moveTo>
                  <a:lnTo>
                    <a:pt x="91" y="454"/>
                  </a:lnTo>
                  <a:cubicBezTo>
                    <a:pt x="91" y="507"/>
                    <a:pt x="78" y="507"/>
                    <a:pt x="0" y="507"/>
                  </a:cubicBezTo>
                  <a:lnTo>
                    <a:pt x="0" y="546"/>
                  </a:lnTo>
                  <a:cubicBezTo>
                    <a:pt x="40" y="546"/>
                    <a:pt x="102" y="543"/>
                    <a:pt x="134" y="543"/>
                  </a:cubicBezTo>
                  <a:cubicBezTo>
                    <a:pt x="163" y="543"/>
                    <a:pt x="225" y="546"/>
                    <a:pt x="265" y="546"/>
                  </a:cubicBezTo>
                  <a:lnTo>
                    <a:pt x="265" y="507"/>
                  </a:lnTo>
                  <a:cubicBezTo>
                    <a:pt x="187" y="507"/>
                    <a:pt x="174" y="507"/>
                    <a:pt x="174" y="454"/>
                  </a:cubicBezTo>
                  <a:lnTo>
                    <a:pt x="174" y="224"/>
                  </a:lnTo>
                  <a:cubicBezTo>
                    <a:pt x="174" y="95"/>
                    <a:pt x="257" y="28"/>
                    <a:pt x="332" y="28"/>
                  </a:cubicBezTo>
                  <a:cubicBezTo>
                    <a:pt x="407" y="28"/>
                    <a:pt x="420" y="95"/>
                    <a:pt x="420" y="165"/>
                  </a:cubicBezTo>
                  <a:lnTo>
                    <a:pt x="420" y="454"/>
                  </a:lnTo>
                  <a:cubicBezTo>
                    <a:pt x="420" y="507"/>
                    <a:pt x="407" y="507"/>
                    <a:pt x="327" y="507"/>
                  </a:cubicBezTo>
                  <a:lnTo>
                    <a:pt x="327" y="546"/>
                  </a:lnTo>
                  <a:cubicBezTo>
                    <a:pt x="370" y="546"/>
                    <a:pt x="428" y="543"/>
                    <a:pt x="461" y="543"/>
                  </a:cubicBezTo>
                  <a:cubicBezTo>
                    <a:pt x="493" y="543"/>
                    <a:pt x="554" y="546"/>
                    <a:pt x="594" y="546"/>
                  </a:cubicBezTo>
                  <a:lnTo>
                    <a:pt x="594" y="507"/>
                  </a:lnTo>
                  <a:cubicBezTo>
                    <a:pt x="514" y="507"/>
                    <a:pt x="501" y="507"/>
                    <a:pt x="501" y="454"/>
                  </a:cubicBezTo>
                  <a:lnTo>
                    <a:pt x="501" y="224"/>
                  </a:lnTo>
                  <a:cubicBezTo>
                    <a:pt x="501" y="95"/>
                    <a:pt x="586" y="28"/>
                    <a:pt x="661" y="28"/>
                  </a:cubicBezTo>
                  <a:cubicBezTo>
                    <a:pt x="734" y="28"/>
                    <a:pt x="747" y="95"/>
                    <a:pt x="747" y="165"/>
                  </a:cubicBezTo>
                  <a:lnTo>
                    <a:pt x="747" y="454"/>
                  </a:lnTo>
                  <a:cubicBezTo>
                    <a:pt x="747" y="507"/>
                    <a:pt x="734" y="507"/>
                    <a:pt x="656" y="507"/>
                  </a:cubicBezTo>
                  <a:lnTo>
                    <a:pt x="656" y="546"/>
                  </a:lnTo>
                  <a:cubicBezTo>
                    <a:pt x="696" y="546"/>
                    <a:pt x="758" y="543"/>
                    <a:pt x="790" y="543"/>
                  </a:cubicBezTo>
                  <a:cubicBezTo>
                    <a:pt x="819" y="543"/>
                    <a:pt x="881" y="546"/>
                    <a:pt x="921" y="546"/>
                  </a:cubicBezTo>
                  <a:lnTo>
                    <a:pt x="921" y="507"/>
                  </a:lnTo>
                  <a:cubicBezTo>
                    <a:pt x="860" y="507"/>
                    <a:pt x="830" y="507"/>
                    <a:pt x="830" y="470"/>
                  </a:cubicBezTo>
                  <a:lnTo>
                    <a:pt x="830" y="235"/>
                  </a:lnTo>
                  <a:cubicBezTo>
                    <a:pt x="830" y="129"/>
                    <a:pt x="830" y="90"/>
                    <a:pt x="793" y="45"/>
                  </a:cubicBezTo>
                  <a:cubicBezTo>
                    <a:pt x="777" y="25"/>
                    <a:pt x="736" y="0"/>
                    <a:pt x="669" y="0"/>
                  </a:cubicBezTo>
                  <a:cubicBezTo>
                    <a:pt x="570" y="0"/>
                    <a:pt x="517" y="73"/>
                    <a:pt x="498" y="120"/>
                  </a:cubicBezTo>
                  <a:cubicBezTo>
                    <a:pt x="482" y="14"/>
                    <a:pt x="394" y="0"/>
                    <a:pt x="340" y="0"/>
                  </a:cubicBezTo>
                  <a:cubicBezTo>
                    <a:pt x="254" y="0"/>
                    <a:pt x="198" y="53"/>
                    <a:pt x="166" y="129"/>
                  </a:cubicBezTo>
                  <a:lnTo>
                    <a:pt x="166" y="0"/>
                  </a:lnTo>
                  <a:lnTo>
                    <a:pt x="0" y="14"/>
                  </a:lnTo>
                  <a:lnTo>
                    <a:pt x="0" y="53"/>
                  </a:lnTo>
                  <a:cubicBezTo>
                    <a:pt x="83" y="53"/>
                    <a:pt x="91" y="62"/>
                    <a:pt x="91" y="12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6" name="Freeform 25">
              <a:extLst>
                <a:ext uri="{FF2B5EF4-FFF2-40B4-BE49-F238E27FC236}">
                  <a16:creationId xmlns:a16="http://schemas.microsoft.com/office/drawing/2014/main" id="{7DF5EC94-5684-1040-911C-4A1C4A858E51}"/>
                </a:ext>
              </a:extLst>
            </p:cNvPr>
            <p:cNvSpPr/>
            <p:nvPr/>
          </p:nvSpPr>
          <p:spPr>
            <a:xfrm>
              <a:off x="5177520" y="2437560"/>
              <a:ext cx="191520" cy="204120"/>
            </a:xfrm>
            <a:custGeom>
              <a:avLst/>
              <a:gdLst/>
              <a:ahLst/>
              <a:cxnLst>
                <a:cxn ang="3cd4">
                  <a:pos x="hc" y="t"/>
                </a:cxn>
                <a:cxn ang="cd2">
                  <a:pos x="l" y="vc"/>
                </a:cxn>
                <a:cxn ang="cd4">
                  <a:pos x="hc" y="b"/>
                </a:cxn>
                <a:cxn ang="0">
                  <a:pos x="r" y="vc"/>
                </a:cxn>
              </a:cxnLst>
              <a:rect l="l" t="t" r="r" b="b"/>
              <a:pathLst>
                <a:path w="533" h="568">
                  <a:moveTo>
                    <a:pt x="345" y="459"/>
                  </a:moveTo>
                  <a:cubicBezTo>
                    <a:pt x="348" y="510"/>
                    <a:pt x="380" y="560"/>
                    <a:pt x="436" y="560"/>
                  </a:cubicBezTo>
                  <a:cubicBezTo>
                    <a:pt x="461" y="560"/>
                    <a:pt x="533" y="543"/>
                    <a:pt x="533" y="442"/>
                  </a:cubicBezTo>
                  <a:lnTo>
                    <a:pt x="533" y="375"/>
                  </a:lnTo>
                  <a:lnTo>
                    <a:pt x="503" y="375"/>
                  </a:lnTo>
                  <a:lnTo>
                    <a:pt x="503" y="442"/>
                  </a:lnTo>
                  <a:cubicBezTo>
                    <a:pt x="503" y="515"/>
                    <a:pt x="474" y="524"/>
                    <a:pt x="461" y="524"/>
                  </a:cubicBezTo>
                  <a:cubicBezTo>
                    <a:pt x="423" y="524"/>
                    <a:pt x="418" y="468"/>
                    <a:pt x="418" y="462"/>
                  </a:cubicBezTo>
                  <a:lnTo>
                    <a:pt x="418" y="213"/>
                  </a:lnTo>
                  <a:cubicBezTo>
                    <a:pt x="418" y="162"/>
                    <a:pt x="418" y="115"/>
                    <a:pt x="375" y="67"/>
                  </a:cubicBezTo>
                  <a:cubicBezTo>
                    <a:pt x="329" y="20"/>
                    <a:pt x="270" y="0"/>
                    <a:pt x="214" y="0"/>
                  </a:cubicBezTo>
                  <a:cubicBezTo>
                    <a:pt x="115" y="0"/>
                    <a:pt x="35" y="59"/>
                    <a:pt x="35" y="140"/>
                  </a:cubicBezTo>
                  <a:cubicBezTo>
                    <a:pt x="35" y="176"/>
                    <a:pt x="59" y="199"/>
                    <a:pt x="88" y="199"/>
                  </a:cubicBezTo>
                  <a:cubicBezTo>
                    <a:pt x="123" y="199"/>
                    <a:pt x="142" y="174"/>
                    <a:pt x="142" y="140"/>
                  </a:cubicBezTo>
                  <a:cubicBezTo>
                    <a:pt x="142" y="126"/>
                    <a:pt x="137" y="84"/>
                    <a:pt x="83" y="84"/>
                  </a:cubicBezTo>
                  <a:cubicBezTo>
                    <a:pt x="115" y="42"/>
                    <a:pt x="171" y="28"/>
                    <a:pt x="212" y="28"/>
                  </a:cubicBezTo>
                  <a:cubicBezTo>
                    <a:pt x="268" y="28"/>
                    <a:pt x="335" y="76"/>
                    <a:pt x="335" y="185"/>
                  </a:cubicBezTo>
                  <a:lnTo>
                    <a:pt x="335" y="232"/>
                  </a:lnTo>
                  <a:cubicBezTo>
                    <a:pt x="276" y="235"/>
                    <a:pt x="193" y="238"/>
                    <a:pt x="118" y="274"/>
                  </a:cubicBezTo>
                  <a:cubicBezTo>
                    <a:pt x="29" y="316"/>
                    <a:pt x="0" y="381"/>
                    <a:pt x="0" y="437"/>
                  </a:cubicBezTo>
                  <a:cubicBezTo>
                    <a:pt x="0" y="538"/>
                    <a:pt x="115" y="568"/>
                    <a:pt x="190" y="568"/>
                  </a:cubicBezTo>
                  <a:cubicBezTo>
                    <a:pt x="268" y="568"/>
                    <a:pt x="321" y="518"/>
                    <a:pt x="345" y="459"/>
                  </a:cubicBezTo>
                  <a:close/>
                  <a:moveTo>
                    <a:pt x="335" y="258"/>
                  </a:moveTo>
                  <a:lnTo>
                    <a:pt x="335" y="381"/>
                  </a:lnTo>
                  <a:cubicBezTo>
                    <a:pt x="335" y="498"/>
                    <a:pt x="252" y="540"/>
                    <a:pt x="198" y="540"/>
                  </a:cubicBezTo>
                  <a:cubicBezTo>
                    <a:pt x="139" y="540"/>
                    <a:pt x="91" y="496"/>
                    <a:pt x="91" y="434"/>
                  </a:cubicBezTo>
                  <a:cubicBezTo>
                    <a:pt x="91" y="367"/>
                    <a:pt x="142" y="263"/>
                    <a:pt x="335" y="25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 name="Freeform 26">
              <a:extLst>
                <a:ext uri="{FF2B5EF4-FFF2-40B4-BE49-F238E27FC236}">
                  <a16:creationId xmlns:a16="http://schemas.microsoft.com/office/drawing/2014/main" id="{21174C44-66DA-D642-9883-89A0D9752311}"/>
                </a:ext>
              </a:extLst>
            </p:cNvPr>
            <p:cNvSpPr/>
            <p:nvPr/>
          </p:nvSpPr>
          <p:spPr>
            <a:xfrm>
              <a:off x="5375160" y="2445840"/>
              <a:ext cx="213480" cy="191160"/>
            </a:xfrm>
            <a:custGeom>
              <a:avLst/>
              <a:gdLst/>
              <a:ahLst/>
              <a:cxnLst>
                <a:cxn ang="3cd4">
                  <a:pos x="hc" y="t"/>
                </a:cxn>
                <a:cxn ang="cd2">
                  <a:pos x="l" y="vc"/>
                </a:cxn>
                <a:cxn ang="cd4">
                  <a:pos x="hc" y="b"/>
                </a:cxn>
                <a:cxn ang="0">
                  <a:pos x="r" y="vc"/>
                </a:cxn>
              </a:cxnLst>
              <a:rect l="l" t="t" r="r" b="b"/>
              <a:pathLst>
                <a:path w="594" h="532">
                  <a:moveTo>
                    <a:pt x="324" y="244"/>
                  </a:moveTo>
                  <a:cubicBezTo>
                    <a:pt x="361" y="196"/>
                    <a:pt x="404" y="134"/>
                    <a:pt x="434" y="104"/>
                  </a:cubicBezTo>
                  <a:cubicBezTo>
                    <a:pt x="471" y="59"/>
                    <a:pt x="519" y="39"/>
                    <a:pt x="573" y="39"/>
                  </a:cubicBezTo>
                  <a:lnTo>
                    <a:pt x="573" y="0"/>
                  </a:lnTo>
                  <a:cubicBezTo>
                    <a:pt x="544" y="3"/>
                    <a:pt x="509" y="3"/>
                    <a:pt x="477" y="3"/>
                  </a:cubicBezTo>
                  <a:cubicBezTo>
                    <a:pt x="442" y="3"/>
                    <a:pt x="380" y="0"/>
                    <a:pt x="364" y="0"/>
                  </a:cubicBezTo>
                  <a:lnTo>
                    <a:pt x="364" y="39"/>
                  </a:lnTo>
                  <a:cubicBezTo>
                    <a:pt x="388" y="42"/>
                    <a:pt x="399" y="56"/>
                    <a:pt x="399" y="76"/>
                  </a:cubicBezTo>
                  <a:cubicBezTo>
                    <a:pt x="399" y="95"/>
                    <a:pt x="386" y="112"/>
                    <a:pt x="380" y="120"/>
                  </a:cubicBezTo>
                  <a:lnTo>
                    <a:pt x="308" y="216"/>
                  </a:lnTo>
                  <a:lnTo>
                    <a:pt x="214" y="92"/>
                  </a:lnTo>
                  <a:cubicBezTo>
                    <a:pt x="204" y="78"/>
                    <a:pt x="204" y="76"/>
                    <a:pt x="204" y="70"/>
                  </a:cubicBezTo>
                  <a:cubicBezTo>
                    <a:pt x="204" y="50"/>
                    <a:pt x="222" y="39"/>
                    <a:pt x="246" y="39"/>
                  </a:cubicBezTo>
                  <a:lnTo>
                    <a:pt x="246" y="0"/>
                  </a:lnTo>
                  <a:cubicBezTo>
                    <a:pt x="214" y="0"/>
                    <a:pt x="137" y="3"/>
                    <a:pt x="118" y="3"/>
                  </a:cubicBezTo>
                  <a:cubicBezTo>
                    <a:pt x="94" y="3"/>
                    <a:pt x="37" y="3"/>
                    <a:pt x="5" y="0"/>
                  </a:cubicBezTo>
                  <a:lnTo>
                    <a:pt x="5" y="39"/>
                  </a:lnTo>
                  <a:cubicBezTo>
                    <a:pt x="88" y="39"/>
                    <a:pt x="91" y="39"/>
                    <a:pt x="145" y="115"/>
                  </a:cubicBezTo>
                  <a:lnTo>
                    <a:pt x="262" y="274"/>
                  </a:lnTo>
                  <a:lnTo>
                    <a:pt x="150" y="420"/>
                  </a:lnTo>
                  <a:cubicBezTo>
                    <a:pt x="94" y="493"/>
                    <a:pt x="24" y="496"/>
                    <a:pt x="0" y="496"/>
                  </a:cubicBezTo>
                  <a:lnTo>
                    <a:pt x="0" y="532"/>
                  </a:lnTo>
                  <a:cubicBezTo>
                    <a:pt x="29" y="529"/>
                    <a:pt x="67" y="529"/>
                    <a:pt x="99" y="529"/>
                  </a:cubicBezTo>
                  <a:cubicBezTo>
                    <a:pt x="131" y="529"/>
                    <a:pt x="182" y="532"/>
                    <a:pt x="212" y="532"/>
                  </a:cubicBezTo>
                  <a:lnTo>
                    <a:pt x="212" y="496"/>
                  </a:lnTo>
                  <a:cubicBezTo>
                    <a:pt x="185" y="490"/>
                    <a:pt x="177" y="476"/>
                    <a:pt x="177" y="456"/>
                  </a:cubicBezTo>
                  <a:cubicBezTo>
                    <a:pt x="177" y="428"/>
                    <a:pt x="212" y="389"/>
                    <a:pt x="281" y="300"/>
                  </a:cubicBezTo>
                  <a:lnTo>
                    <a:pt x="372" y="423"/>
                  </a:lnTo>
                  <a:cubicBezTo>
                    <a:pt x="383" y="437"/>
                    <a:pt x="396" y="456"/>
                    <a:pt x="396" y="465"/>
                  </a:cubicBezTo>
                  <a:cubicBezTo>
                    <a:pt x="396" y="476"/>
                    <a:pt x="386" y="493"/>
                    <a:pt x="353" y="496"/>
                  </a:cubicBezTo>
                  <a:lnTo>
                    <a:pt x="353" y="532"/>
                  </a:lnTo>
                  <a:cubicBezTo>
                    <a:pt x="391" y="532"/>
                    <a:pt x="455" y="529"/>
                    <a:pt x="482" y="529"/>
                  </a:cubicBezTo>
                  <a:cubicBezTo>
                    <a:pt x="514" y="529"/>
                    <a:pt x="560" y="529"/>
                    <a:pt x="594" y="532"/>
                  </a:cubicBezTo>
                  <a:lnTo>
                    <a:pt x="594" y="496"/>
                  </a:lnTo>
                  <a:cubicBezTo>
                    <a:pt x="533" y="496"/>
                    <a:pt x="511" y="493"/>
                    <a:pt x="485" y="45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8" name="Freeform 27">
              <a:extLst>
                <a:ext uri="{FF2B5EF4-FFF2-40B4-BE49-F238E27FC236}">
                  <a16:creationId xmlns:a16="http://schemas.microsoft.com/office/drawing/2014/main" id="{A60E3EF9-F750-4E4B-91A0-586EFF3B17CA}"/>
                </a:ext>
              </a:extLst>
            </p:cNvPr>
            <p:cNvSpPr/>
            <p:nvPr/>
          </p:nvSpPr>
          <p:spPr>
            <a:xfrm>
              <a:off x="5070600" y="2785320"/>
              <a:ext cx="151920" cy="140760"/>
            </a:xfrm>
            <a:custGeom>
              <a:avLst/>
              <a:gdLst/>
              <a:ahLst/>
              <a:cxnLst>
                <a:cxn ang="3cd4">
                  <a:pos x="hc" y="t"/>
                </a:cxn>
                <a:cxn ang="cd2">
                  <a:pos x="l" y="vc"/>
                </a:cxn>
                <a:cxn ang="cd4">
                  <a:pos x="hc" y="b"/>
                </a:cxn>
                <a:cxn ang="0">
                  <a:pos x="r" y="vc"/>
                </a:cxn>
              </a:cxnLst>
              <a:rect l="l" t="t" r="r" b="b"/>
              <a:pathLst>
                <a:path w="423" h="392">
                  <a:moveTo>
                    <a:pt x="300" y="50"/>
                  </a:moveTo>
                  <a:cubicBezTo>
                    <a:pt x="281" y="22"/>
                    <a:pt x="254" y="0"/>
                    <a:pt x="214" y="0"/>
                  </a:cubicBezTo>
                  <a:cubicBezTo>
                    <a:pt x="107" y="0"/>
                    <a:pt x="0" y="123"/>
                    <a:pt x="0" y="246"/>
                  </a:cubicBezTo>
                  <a:cubicBezTo>
                    <a:pt x="0" y="330"/>
                    <a:pt x="54" y="392"/>
                    <a:pt x="126" y="392"/>
                  </a:cubicBezTo>
                  <a:cubicBezTo>
                    <a:pt x="169" y="392"/>
                    <a:pt x="209" y="364"/>
                    <a:pt x="244" y="330"/>
                  </a:cubicBezTo>
                  <a:cubicBezTo>
                    <a:pt x="260" y="384"/>
                    <a:pt x="305" y="392"/>
                    <a:pt x="329" y="392"/>
                  </a:cubicBezTo>
                  <a:cubicBezTo>
                    <a:pt x="359" y="392"/>
                    <a:pt x="378" y="372"/>
                    <a:pt x="394" y="344"/>
                  </a:cubicBezTo>
                  <a:cubicBezTo>
                    <a:pt x="412" y="311"/>
                    <a:pt x="423" y="263"/>
                    <a:pt x="423" y="258"/>
                  </a:cubicBezTo>
                  <a:cubicBezTo>
                    <a:pt x="423" y="246"/>
                    <a:pt x="412" y="246"/>
                    <a:pt x="410" y="246"/>
                  </a:cubicBezTo>
                  <a:cubicBezTo>
                    <a:pt x="399" y="246"/>
                    <a:pt x="396" y="252"/>
                    <a:pt x="391" y="274"/>
                  </a:cubicBezTo>
                  <a:cubicBezTo>
                    <a:pt x="380" y="316"/>
                    <a:pt x="364" y="367"/>
                    <a:pt x="329" y="367"/>
                  </a:cubicBezTo>
                  <a:cubicBezTo>
                    <a:pt x="308" y="367"/>
                    <a:pt x="303" y="347"/>
                    <a:pt x="303" y="325"/>
                  </a:cubicBezTo>
                  <a:cubicBezTo>
                    <a:pt x="303" y="311"/>
                    <a:pt x="311" y="277"/>
                    <a:pt x="316" y="255"/>
                  </a:cubicBezTo>
                  <a:cubicBezTo>
                    <a:pt x="321" y="232"/>
                    <a:pt x="329" y="196"/>
                    <a:pt x="335" y="176"/>
                  </a:cubicBezTo>
                  <a:lnTo>
                    <a:pt x="351" y="112"/>
                  </a:lnTo>
                  <a:cubicBezTo>
                    <a:pt x="356" y="90"/>
                    <a:pt x="364" y="48"/>
                    <a:pt x="364" y="45"/>
                  </a:cubicBezTo>
                  <a:cubicBezTo>
                    <a:pt x="364" y="25"/>
                    <a:pt x="351" y="17"/>
                    <a:pt x="337" y="17"/>
                  </a:cubicBezTo>
                  <a:cubicBezTo>
                    <a:pt x="324" y="17"/>
                    <a:pt x="305" y="28"/>
                    <a:pt x="300" y="50"/>
                  </a:cubicBezTo>
                  <a:close/>
                  <a:moveTo>
                    <a:pt x="246" y="274"/>
                  </a:moveTo>
                  <a:cubicBezTo>
                    <a:pt x="241" y="300"/>
                    <a:pt x="222" y="316"/>
                    <a:pt x="204" y="333"/>
                  </a:cubicBezTo>
                  <a:cubicBezTo>
                    <a:pt x="195" y="339"/>
                    <a:pt x="163" y="367"/>
                    <a:pt x="129" y="367"/>
                  </a:cubicBezTo>
                  <a:cubicBezTo>
                    <a:pt x="96" y="367"/>
                    <a:pt x="67" y="344"/>
                    <a:pt x="67" y="283"/>
                  </a:cubicBezTo>
                  <a:cubicBezTo>
                    <a:pt x="67" y="238"/>
                    <a:pt x="91" y="140"/>
                    <a:pt x="110" y="106"/>
                  </a:cubicBezTo>
                  <a:cubicBezTo>
                    <a:pt x="147" y="36"/>
                    <a:pt x="190" y="25"/>
                    <a:pt x="214" y="25"/>
                  </a:cubicBezTo>
                  <a:cubicBezTo>
                    <a:pt x="270" y="25"/>
                    <a:pt x="287" y="90"/>
                    <a:pt x="287" y="101"/>
                  </a:cubicBezTo>
                  <a:cubicBezTo>
                    <a:pt x="287" y="104"/>
                    <a:pt x="287" y="109"/>
                    <a:pt x="284" y="11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9" name="Freeform 28">
              <a:extLst>
                <a:ext uri="{FF2B5EF4-FFF2-40B4-BE49-F238E27FC236}">
                  <a16:creationId xmlns:a16="http://schemas.microsoft.com/office/drawing/2014/main" id="{534F1E36-B9C8-464D-9F17-BE20C3823372}"/>
                </a:ext>
              </a:extLst>
            </p:cNvPr>
            <p:cNvSpPr/>
            <p:nvPr/>
          </p:nvSpPr>
          <p:spPr>
            <a:xfrm>
              <a:off x="5255640" y="2709719"/>
              <a:ext cx="59400" cy="115560"/>
            </a:xfrm>
            <a:custGeom>
              <a:avLst/>
              <a:gdLst/>
              <a:ahLst/>
              <a:cxnLst>
                <a:cxn ang="3cd4">
                  <a:pos x="hc" y="t"/>
                </a:cxn>
                <a:cxn ang="cd2">
                  <a:pos x="l" y="vc"/>
                </a:cxn>
                <a:cxn ang="cd4">
                  <a:pos x="hc" y="b"/>
                </a:cxn>
                <a:cxn ang="0">
                  <a:pos x="r" y="vc"/>
                </a:cxn>
              </a:cxnLst>
              <a:rect l="l" t="t" r="r" b="b"/>
              <a:pathLst>
                <a:path w="166" h="322">
                  <a:moveTo>
                    <a:pt x="161" y="59"/>
                  </a:moveTo>
                  <a:cubicBezTo>
                    <a:pt x="161" y="59"/>
                    <a:pt x="166" y="45"/>
                    <a:pt x="166" y="36"/>
                  </a:cubicBezTo>
                  <a:cubicBezTo>
                    <a:pt x="166" y="14"/>
                    <a:pt x="147" y="0"/>
                    <a:pt x="129" y="0"/>
                  </a:cubicBezTo>
                  <a:cubicBezTo>
                    <a:pt x="104" y="0"/>
                    <a:pt x="96" y="20"/>
                    <a:pt x="94" y="28"/>
                  </a:cubicBezTo>
                  <a:lnTo>
                    <a:pt x="3" y="297"/>
                  </a:lnTo>
                  <a:cubicBezTo>
                    <a:pt x="0" y="305"/>
                    <a:pt x="0" y="305"/>
                    <a:pt x="0" y="308"/>
                  </a:cubicBezTo>
                  <a:cubicBezTo>
                    <a:pt x="0" y="316"/>
                    <a:pt x="24" y="322"/>
                    <a:pt x="27" y="322"/>
                  </a:cubicBezTo>
                  <a:cubicBezTo>
                    <a:pt x="32" y="322"/>
                    <a:pt x="32" y="319"/>
                    <a:pt x="35" y="31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0" name="Freeform 29">
              <a:extLst>
                <a:ext uri="{FF2B5EF4-FFF2-40B4-BE49-F238E27FC236}">
                  <a16:creationId xmlns:a16="http://schemas.microsoft.com/office/drawing/2014/main" id="{119AF4A7-50D2-5D42-BBAF-36F264A60B6F}"/>
                </a:ext>
              </a:extLst>
            </p:cNvPr>
            <p:cNvSpPr/>
            <p:nvPr/>
          </p:nvSpPr>
          <p:spPr>
            <a:xfrm>
              <a:off x="5687279" y="2323800"/>
              <a:ext cx="293760" cy="398880"/>
            </a:xfrm>
            <a:custGeom>
              <a:avLst/>
              <a:gdLst/>
              <a:ahLst/>
              <a:cxnLst>
                <a:cxn ang="3cd4">
                  <a:pos x="hc" y="t"/>
                </a:cxn>
                <a:cxn ang="cd2">
                  <a:pos x="l" y="vc"/>
                </a:cxn>
                <a:cxn ang="cd4">
                  <a:pos x="hc" y="b"/>
                </a:cxn>
                <a:cxn ang="0">
                  <a:pos x="r" y="vc"/>
                </a:cxn>
              </a:cxnLst>
              <a:rect l="l" t="t" r="r" b="b"/>
              <a:pathLst>
                <a:path w="817" h="1109">
                  <a:moveTo>
                    <a:pt x="458" y="862"/>
                  </a:moveTo>
                  <a:cubicBezTo>
                    <a:pt x="643" y="790"/>
                    <a:pt x="817" y="568"/>
                    <a:pt x="817" y="330"/>
                  </a:cubicBezTo>
                  <a:cubicBezTo>
                    <a:pt x="817" y="134"/>
                    <a:pt x="691" y="0"/>
                    <a:pt x="514" y="0"/>
                  </a:cubicBezTo>
                  <a:cubicBezTo>
                    <a:pt x="260" y="0"/>
                    <a:pt x="0" y="280"/>
                    <a:pt x="0" y="568"/>
                  </a:cubicBezTo>
                  <a:cubicBezTo>
                    <a:pt x="0" y="773"/>
                    <a:pt x="131" y="896"/>
                    <a:pt x="303" y="896"/>
                  </a:cubicBezTo>
                  <a:cubicBezTo>
                    <a:pt x="332" y="896"/>
                    <a:pt x="372" y="890"/>
                    <a:pt x="418" y="879"/>
                  </a:cubicBezTo>
                  <a:cubicBezTo>
                    <a:pt x="412" y="955"/>
                    <a:pt x="412" y="958"/>
                    <a:pt x="412" y="974"/>
                  </a:cubicBezTo>
                  <a:cubicBezTo>
                    <a:pt x="412" y="1014"/>
                    <a:pt x="412" y="1109"/>
                    <a:pt x="511" y="1109"/>
                  </a:cubicBezTo>
                  <a:cubicBezTo>
                    <a:pt x="651" y="1109"/>
                    <a:pt x="707" y="882"/>
                    <a:pt x="707" y="871"/>
                  </a:cubicBezTo>
                  <a:cubicBezTo>
                    <a:pt x="707" y="860"/>
                    <a:pt x="699" y="857"/>
                    <a:pt x="696" y="857"/>
                  </a:cubicBezTo>
                  <a:cubicBezTo>
                    <a:pt x="685" y="857"/>
                    <a:pt x="683" y="862"/>
                    <a:pt x="680" y="871"/>
                  </a:cubicBezTo>
                  <a:cubicBezTo>
                    <a:pt x="653" y="958"/>
                    <a:pt x="584" y="988"/>
                    <a:pt x="544" y="988"/>
                  </a:cubicBezTo>
                  <a:cubicBezTo>
                    <a:pt x="487" y="988"/>
                    <a:pt x="471" y="955"/>
                    <a:pt x="458" y="862"/>
                  </a:cubicBezTo>
                  <a:close/>
                  <a:moveTo>
                    <a:pt x="236" y="851"/>
                  </a:moveTo>
                  <a:cubicBezTo>
                    <a:pt x="145" y="815"/>
                    <a:pt x="104" y="717"/>
                    <a:pt x="104" y="608"/>
                  </a:cubicBezTo>
                  <a:cubicBezTo>
                    <a:pt x="104" y="521"/>
                    <a:pt x="134" y="347"/>
                    <a:pt x="225" y="213"/>
                  </a:cubicBezTo>
                  <a:cubicBezTo>
                    <a:pt x="311" y="87"/>
                    <a:pt x="420" y="31"/>
                    <a:pt x="509" y="31"/>
                  </a:cubicBezTo>
                  <a:cubicBezTo>
                    <a:pt x="627" y="31"/>
                    <a:pt x="712" y="126"/>
                    <a:pt x="712" y="291"/>
                  </a:cubicBezTo>
                  <a:cubicBezTo>
                    <a:pt x="712" y="414"/>
                    <a:pt x="651" y="703"/>
                    <a:pt x="453" y="820"/>
                  </a:cubicBezTo>
                  <a:cubicBezTo>
                    <a:pt x="447" y="776"/>
                    <a:pt x="436" y="686"/>
                    <a:pt x="348" y="686"/>
                  </a:cubicBezTo>
                  <a:cubicBezTo>
                    <a:pt x="287" y="686"/>
                    <a:pt x="230" y="748"/>
                    <a:pt x="230" y="812"/>
                  </a:cubicBezTo>
                  <a:cubicBezTo>
                    <a:pt x="230" y="837"/>
                    <a:pt x="236" y="851"/>
                    <a:pt x="236" y="851"/>
                  </a:cubicBezTo>
                  <a:close/>
                  <a:moveTo>
                    <a:pt x="308" y="865"/>
                  </a:moveTo>
                  <a:cubicBezTo>
                    <a:pt x="292" y="865"/>
                    <a:pt x="254" y="865"/>
                    <a:pt x="254" y="812"/>
                  </a:cubicBezTo>
                  <a:cubicBezTo>
                    <a:pt x="254" y="764"/>
                    <a:pt x="300" y="714"/>
                    <a:pt x="348" y="714"/>
                  </a:cubicBezTo>
                  <a:cubicBezTo>
                    <a:pt x="399" y="714"/>
                    <a:pt x="420" y="745"/>
                    <a:pt x="420" y="818"/>
                  </a:cubicBezTo>
                  <a:cubicBezTo>
                    <a:pt x="420" y="837"/>
                    <a:pt x="420" y="837"/>
                    <a:pt x="410" y="843"/>
                  </a:cubicBezTo>
                  <a:cubicBezTo>
                    <a:pt x="378" y="857"/>
                    <a:pt x="343" y="865"/>
                    <a:pt x="308" y="86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1" name="Freeform 30">
              <a:extLst>
                <a:ext uri="{FF2B5EF4-FFF2-40B4-BE49-F238E27FC236}">
                  <a16:creationId xmlns:a16="http://schemas.microsoft.com/office/drawing/2014/main" id="{B5AB1491-793B-4A49-B110-9DA3691487FB}"/>
                </a:ext>
              </a:extLst>
            </p:cNvPr>
            <p:cNvSpPr/>
            <p:nvPr/>
          </p:nvSpPr>
          <p:spPr>
            <a:xfrm>
              <a:off x="6014160" y="2565719"/>
              <a:ext cx="217440" cy="140760"/>
            </a:xfrm>
            <a:custGeom>
              <a:avLst/>
              <a:gdLst/>
              <a:ahLst/>
              <a:cxnLst>
                <a:cxn ang="3cd4">
                  <a:pos x="hc" y="t"/>
                </a:cxn>
                <a:cxn ang="cd2">
                  <a:pos x="l" y="vc"/>
                </a:cxn>
                <a:cxn ang="cd4">
                  <a:pos x="hc" y="b"/>
                </a:cxn>
                <a:cxn ang="0">
                  <a:pos x="r" y="vc"/>
                </a:cxn>
              </a:cxnLst>
              <a:rect l="l" t="t" r="r" b="b"/>
              <a:pathLst>
                <a:path w="605" h="392">
                  <a:moveTo>
                    <a:pt x="396" y="106"/>
                  </a:moveTo>
                  <a:cubicBezTo>
                    <a:pt x="402" y="84"/>
                    <a:pt x="412" y="42"/>
                    <a:pt x="412" y="36"/>
                  </a:cubicBezTo>
                  <a:cubicBezTo>
                    <a:pt x="412" y="20"/>
                    <a:pt x="399" y="8"/>
                    <a:pt x="386" y="8"/>
                  </a:cubicBezTo>
                  <a:cubicBezTo>
                    <a:pt x="370" y="8"/>
                    <a:pt x="353" y="20"/>
                    <a:pt x="348" y="34"/>
                  </a:cubicBezTo>
                  <a:cubicBezTo>
                    <a:pt x="345" y="42"/>
                    <a:pt x="337" y="78"/>
                    <a:pt x="332" y="101"/>
                  </a:cubicBezTo>
                  <a:cubicBezTo>
                    <a:pt x="321" y="148"/>
                    <a:pt x="321" y="151"/>
                    <a:pt x="308" y="199"/>
                  </a:cubicBezTo>
                  <a:cubicBezTo>
                    <a:pt x="297" y="246"/>
                    <a:pt x="297" y="255"/>
                    <a:pt x="295" y="280"/>
                  </a:cubicBezTo>
                  <a:cubicBezTo>
                    <a:pt x="300" y="297"/>
                    <a:pt x="292" y="314"/>
                    <a:pt x="273" y="339"/>
                  </a:cubicBezTo>
                  <a:cubicBezTo>
                    <a:pt x="262" y="353"/>
                    <a:pt x="244" y="367"/>
                    <a:pt x="217" y="367"/>
                  </a:cubicBezTo>
                  <a:cubicBezTo>
                    <a:pt x="185" y="367"/>
                    <a:pt x="142" y="356"/>
                    <a:pt x="142" y="288"/>
                  </a:cubicBezTo>
                  <a:cubicBezTo>
                    <a:pt x="142" y="244"/>
                    <a:pt x="166" y="179"/>
                    <a:pt x="182" y="134"/>
                  </a:cubicBezTo>
                  <a:cubicBezTo>
                    <a:pt x="195" y="98"/>
                    <a:pt x="198" y="90"/>
                    <a:pt x="198" y="76"/>
                  </a:cubicBezTo>
                  <a:cubicBezTo>
                    <a:pt x="198" y="34"/>
                    <a:pt x="166" y="0"/>
                    <a:pt x="120" y="0"/>
                  </a:cubicBezTo>
                  <a:cubicBezTo>
                    <a:pt x="37" y="0"/>
                    <a:pt x="0" y="118"/>
                    <a:pt x="0" y="134"/>
                  </a:cubicBezTo>
                  <a:cubicBezTo>
                    <a:pt x="0" y="146"/>
                    <a:pt x="11" y="146"/>
                    <a:pt x="13" y="146"/>
                  </a:cubicBezTo>
                  <a:cubicBezTo>
                    <a:pt x="27" y="146"/>
                    <a:pt x="27" y="140"/>
                    <a:pt x="29" y="132"/>
                  </a:cubicBezTo>
                  <a:cubicBezTo>
                    <a:pt x="51" y="59"/>
                    <a:pt x="86" y="25"/>
                    <a:pt x="118" y="25"/>
                  </a:cubicBezTo>
                  <a:cubicBezTo>
                    <a:pt x="131" y="25"/>
                    <a:pt x="139" y="34"/>
                    <a:pt x="139" y="56"/>
                  </a:cubicBezTo>
                  <a:cubicBezTo>
                    <a:pt x="139" y="76"/>
                    <a:pt x="131" y="95"/>
                    <a:pt x="129" y="106"/>
                  </a:cubicBezTo>
                  <a:cubicBezTo>
                    <a:pt x="80" y="232"/>
                    <a:pt x="80" y="249"/>
                    <a:pt x="80" y="277"/>
                  </a:cubicBezTo>
                  <a:cubicBezTo>
                    <a:pt x="80" y="378"/>
                    <a:pt x="169" y="392"/>
                    <a:pt x="214" y="392"/>
                  </a:cubicBezTo>
                  <a:cubicBezTo>
                    <a:pt x="230" y="392"/>
                    <a:pt x="270" y="392"/>
                    <a:pt x="308" y="333"/>
                  </a:cubicBezTo>
                  <a:cubicBezTo>
                    <a:pt x="327" y="372"/>
                    <a:pt x="372" y="392"/>
                    <a:pt x="423" y="392"/>
                  </a:cubicBezTo>
                  <a:cubicBezTo>
                    <a:pt x="495" y="392"/>
                    <a:pt x="533" y="325"/>
                    <a:pt x="549" y="288"/>
                  </a:cubicBezTo>
                  <a:cubicBezTo>
                    <a:pt x="584" y="216"/>
                    <a:pt x="605" y="109"/>
                    <a:pt x="605" y="67"/>
                  </a:cubicBezTo>
                  <a:cubicBezTo>
                    <a:pt x="605" y="3"/>
                    <a:pt x="570" y="0"/>
                    <a:pt x="565" y="0"/>
                  </a:cubicBezTo>
                  <a:cubicBezTo>
                    <a:pt x="544" y="0"/>
                    <a:pt x="519" y="22"/>
                    <a:pt x="519" y="45"/>
                  </a:cubicBezTo>
                  <a:cubicBezTo>
                    <a:pt x="519" y="62"/>
                    <a:pt x="528" y="67"/>
                    <a:pt x="536" y="73"/>
                  </a:cubicBezTo>
                  <a:cubicBezTo>
                    <a:pt x="554" y="90"/>
                    <a:pt x="565" y="115"/>
                    <a:pt x="565" y="143"/>
                  </a:cubicBezTo>
                  <a:cubicBezTo>
                    <a:pt x="565" y="154"/>
                    <a:pt x="530" y="367"/>
                    <a:pt x="426" y="367"/>
                  </a:cubicBezTo>
                  <a:cubicBezTo>
                    <a:pt x="359" y="367"/>
                    <a:pt x="359" y="305"/>
                    <a:pt x="359" y="291"/>
                  </a:cubicBezTo>
                  <a:cubicBezTo>
                    <a:pt x="359" y="266"/>
                    <a:pt x="361" y="252"/>
                    <a:pt x="372" y="20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2" name="Freeform 31">
              <a:extLst>
                <a:ext uri="{FF2B5EF4-FFF2-40B4-BE49-F238E27FC236}">
                  <a16:creationId xmlns:a16="http://schemas.microsoft.com/office/drawing/2014/main" id="{746FEB66-EC86-1D49-9E17-C97534152EC8}"/>
                </a:ext>
              </a:extLst>
            </p:cNvPr>
            <p:cNvSpPr/>
            <p:nvPr/>
          </p:nvSpPr>
          <p:spPr>
            <a:xfrm>
              <a:off x="6315840" y="2304720"/>
              <a:ext cx="99000" cy="443159"/>
            </a:xfrm>
            <a:custGeom>
              <a:avLst/>
              <a:gdLst/>
              <a:ahLst/>
              <a:cxnLst>
                <a:cxn ang="3cd4">
                  <a:pos x="hc" y="t"/>
                </a:cxn>
                <a:cxn ang="cd2">
                  <a:pos x="l" y="vc"/>
                </a:cxn>
                <a:cxn ang="cd4">
                  <a:pos x="hc" y="b"/>
                </a:cxn>
                <a:cxn ang="0">
                  <a:pos x="r" y="vc"/>
                </a:cxn>
              </a:cxnLst>
              <a:rect l="l" t="t" r="r" b="b"/>
              <a:pathLst>
                <a:path w="276" h="1232">
                  <a:moveTo>
                    <a:pt x="276" y="1221"/>
                  </a:moveTo>
                  <a:cubicBezTo>
                    <a:pt x="276" y="1218"/>
                    <a:pt x="276" y="1215"/>
                    <a:pt x="254" y="1193"/>
                  </a:cubicBezTo>
                  <a:cubicBezTo>
                    <a:pt x="107" y="1039"/>
                    <a:pt x="70" y="806"/>
                    <a:pt x="70" y="616"/>
                  </a:cubicBezTo>
                  <a:cubicBezTo>
                    <a:pt x="70" y="403"/>
                    <a:pt x="115" y="188"/>
                    <a:pt x="260" y="34"/>
                  </a:cubicBezTo>
                  <a:cubicBezTo>
                    <a:pt x="276" y="20"/>
                    <a:pt x="276" y="17"/>
                    <a:pt x="276" y="11"/>
                  </a:cubicBezTo>
                  <a:cubicBezTo>
                    <a:pt x="276" y="3"/>
                    <a:pt x="270" y="0"/>
                    <a:pt x="262" y="0"/>
                  </a:cubicBezTo>
                  <a:cubicBezTo>
                    <a:pt x="252" y="0"/>
                    <a:pt x="145" y="84"/>
                    <a:pt x="75" y="241"/>
                  </a:cubicBezTo>
                  <a:cubicBezTo>
                    <a:pt x="13" y="375"/>
                    <a:pt x="0" y="512"/>
                    <a:pt x="0" y="616"/>
                  </a:cubicBezTo>
                  <a:cubicBezTo>
                    <a:pt x="0" y="714"/>
                    <a:pt x="13" y="862"/>
                    <a:pt x="78" y="1002"/>
                  </a:cubicBezTo>
                  <a:cubicBezTo>
                    <a:pt x="150" y="1154"/>
                    <a:pt x="252" y="1232"/>
                    <a:pt x="262" y="1232"/>
                  </a:cubicBezTo>
                  <a:cubicBezTo>
                    <a:pt x="270" y="1232"/>
                    <a:pt x="276" y="1229"/>
                    <a:pt x="276" y="12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3" name="Freeform 32">
              <a:extLst>
                <a:ext uri="{FF2B5EF4-FFF2-40B4-BE49-F238E27FC236}">
                  <a16:creationId xmlns:a16="http://schemas.microsoft.com/office/drawing/2014/main" id="{66FF6344-6FBA-484E-8BCB-D1AE1A655DAF}"/>
                </a:ext>
              </a:extLst>
            </p:cNvPr>
            <p:cNvSpPr/>
            <p:nvPr/>
          </p:nvSpPr>
          <p:spPr>
            <a:xfrm>
              <a:off x="6460559" y="2440800"/>
              <a:ext cx="156600" cy="201240"/>
            </a:xfrm>
            <a:custGeom>
              <a:avLst/>
              <a:gdLst/>
              <a:ahLst/>
              <a:cxnLst>
                <a:cxn ang="3cd4">
                  <a:pos x="hc" y="t"/>
                </a:cxn>
                <a:cxn ang="cd2">
                  <a:pos x="l" y="vc"/>
                </a:cxn>
                <a:cxn ang="cd4">
                  <a:pos x="hc" y="b"/>
                </a:cxn>
                <a:cxn ang="0">
                  <a:pos x="r" y="vc"/>
                </a:cxn>
              </a:cxnLst>
              <a:rect l="l" t="t" r="r" b="b"/>
              <a:pathLst>
                <a:path w="436" h="560">
                  <a:moveTo>
                    <a:pt x="402" y="84"/>
                  </a:moveTo>
                  <a:cubicBezTo>
                    <a:pt x="367" y="84"/>
                    <a:pt x="345" y="112"/>
                    <a:pt x="345" y="140"/>
                  </a:cubicBezTo>
                  <a:cubicBezTo>
                    <a:pt x="345" y="157"/>
                    <a:pt x="356" y="176"/>
                    <a:pt x="380" y="176"/>
                  </a:cubicBezTo>
                  <a:cubicBezTo>
                    <a:pt x="407" y="176"/>
                    <a:pt x="436" y="154"/>
                    <a:pt x="436" y="106"/>
                  </a:cubicBezTo>
                  <a:cubicBezTo>
                    <a:pt x="436" y="50"/>
                    <a:pt x="386" y="0"/>
                    <a:pt x="295" y="0"/>
                  </a:cubicBezTo>
                  <a:cubicBezTo>
                    <a:pt x="139" y="0"/>
                    <a:pt x="94" y="126"/>
                    <a:pt x="94" y="179"/>
                  </a:cubicBezTo>
                  <a:cubicBezTo>
                    <a:pt x="94" y="277"/>
                    <a:pt x="182" y="297"/>
                    <a:pt x="217" y="302"/>
                  </a:cubicBezTo>
                  <a:cubicBezTo>
                    <a:pt x="278" y="316"/>
                    <a:pt x="340" y="328"/>
                    <a:pt x="340" y="398"/>
                  </a:cubicBezTo>
                  <a:cubicBezTo>
                    <a:pt x="340" y="428"/>
                    <a:pt x="313" y="532"/>
                    <a:pt x="171" y="532"/>
                  </a:cubicBezTo>
                  <a:cubicBezTo>
                    <a:pt x="153" y="532"/>
                    <a:pt x="62" y="532"/>
                    <a:pt x="35" y="468"/>
                  </a:cubicBezTo>
                  <a:cubicBezTo>
                    <a:pt x="80" y="473"/>
                    <a:pt x="110" y="437"/>
                    <a:pt x="110" y="400"/>
                  </a:cubicBezTo>
                  <a:cubicBezTo>
                    <a:pt x="110" y="372"/>
                    <a:pt x="91" y="358"/>
                    <a:pt x="67" y="358"/>
                  </a:cubicBezTo>
                  <a:cubicBezTo>
                    <a:pt x="35" y="358"/>
                    <a:pt x="0" y="384"/>
                    <a:pt x="0" y="440"/>
                  </a:cubicBezTo>
                  <a:cubicBezTo>
                    <a:pt x="0" y="510"/>
                    <a:pt x="67" y="560"/>
                    <a:pt x="169" y="560"/>
                  </a:cubicBezTo>
                  <a:cubicBezTo>
                    <a:pt x="361" y="560"/>
                    <a:pt x="407" y="412"/>
                    <a:pt x="407" y="356"/>
                  </a:cubicBezTo>
                  <a:cubicBezTo>
                    <a:pt x="407" y="311"/>
                    <a:pt x="386" y="280"/>
                    <a:pt x="370" y="263"/>
                  </a:cubicBezTo>
                  <a:cubicBezTo>
                    <a:pt x="337" y="230"/>
                    <a:pt x="305" y="224"/>
                    <a:pt x="252" y="213"/>
                  </a:cubicBezTo>
                  <a:cubicBezTo>
                    <a:pt x="209" y="202"/>
                    <a:pt x="163" y="193"/>
                    <a:pt x="163" y="137"/>
                  </a:cubicBezTo>
                  <a:cubicBezTo>
                    <a:pt x="163" y="104"/>
                    <a:pt x="190" y="28"/>
                    <a:pt x="295" y="28"/>
                  </a:cubicBezTo>
                  <a:cubicBezTo>
                    <a:pt x="324" y="28"/>
                    <a:pt x="383" y="36"/>
                    <a:pt x="402" y="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4" name="Freeform 33">
              <a:extLst>
                <a:ext uri="{FF2B5EF4-FFF2-40B4-BE49-F238E27FC236}">
                  <a16:creationId xmlns:a16="http://schemas.microsoft.com/office/drawing/2014/main" id="{C831CBCA-EEB2-E34A-AEF2-FCCC742F8D16}"/>
                </a:ext>
              </a:extLst>
            </p:cNvPr>
            <p:cNvSpPr/>
            <p:nvPr/>
          </p:nvSpPr>
          <p:spPr>
            <a:xfrm>
              <a:off x="6650280" y="2280240"/>
              <a:ext cx="74880" cy="160920"/>
            </a:xfrm>
            <a:custGeom>
              <a:avLst/>
              <a:gdLst/>
              <a:ahLst/>
              <a:cxnLst>
                <a:cxn ang="3cd4">
                  <a:pos x="hc" y="t"/>
                </a:cxn>
                <a:cxn ang="cd2">
                  <a:pos x="l" y="vc"/>
                </a:cxn>
                <a:cxn ang="cd4">
                  <a:pos x="hc" y="b"/>
                </a:cxn>
                <a:cxn ang="0">
                  <a:pos x="r" y="vc"/>
                </a:cxn>
              </a:cxnLst>
              <a:rect l="l" t="t" r="r" b="b"/>
              <a:pathLst>
                <a:path w="209" h="448">
                  <a:moveTo>
                    <a:pt x="201" y="76"/>
                  </a:moveTo>
                  <a:cubicBezTo>
                    <a:pt x="209" y="62"/>
                    <a:pt x="209" y="53"/>
                    <a:pt x="209" y="48"/>
                  </a:cubicBezTo>
                  <a:cubicBezTo>
                    <a:pt x="209" y="20"/>
                    <a:pt x="185" y="0"/>
                    <a:pt x="161" y="0"/>
                  </a:cubicBezTo>
                  <a:cubicBezTo>
                    <a:pt x="129" y="0"/>
                    <a:pt x="118" y="28"/>
                    <a:pt x="115" y="42"/>
                  </a:cubicBezTo>
                  <a:lnTo>
                    <a:pt x="5" y="417"/>
                  </a:lnTo>
                  <a:cubicBezTo>
                    <a:pt x="3" y="417"/>
                    <a:pt x="0" y="428"/>
                    <a:pt x="0" y="428"/>
                  </a:cubicBezTo>
                  <a:cubicBezTo>
                    <a:pt x="0" y="440"/>
                    <a:pt x="27" y="448"/>
                    <a:pt x="32" y="448"/>
                  </a:cubicBezTo>
                  <a:cubicBezTo>
                    <a:pt x="37" y="448"/>
                    <a:pt x="40" y="448"/>
                    <a:pt x="46" y="4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5" name="Freeform 34">
              <a:extLst>
                <a:ext uri="{FF2B5EF4-FFF2-40B4-BE49-F238E27FC236}">
                  <a16:creationId xmlns:a16="http://schemas.microsoft.com/office/drawing/2014/main" id="{F6F25527-2CD3-D648-9E41-D6F393C2C0CF}"/>
                </a:ext>
              </a:extLst>
            </p:cNvPr>
            <p:cNvSpPr/>
            <p:nvPr/>
          </p:nvSpPr>
          <p:spPr>
            <a:xfrm>
              <a:off x="6791040" y="2588760"/>
              <a:ext cx="49680" cy="132840"/>
            </a:xfrm>
            <a:custGeom>
              <a:avLst/>
              <a:gdLst/>
              <a:ahLst/>
              <a:cxnLst>
                <a:cxn ang="3cd4">
                  <a:pos x="hc" y="t"/>
                </a:cxn>
                <a:cxn ang="cd2">
                  <a:pos x="l" y="vc"/>
                </a:cxn>
                <a:cxn ang="cd4">
                  <a:pos x="hc" y="b"/>
                </a:cxn>
                <a:cxn ang="0">
                  <a:pos x="r" y="vc"/>
                </a:cxn>
              </a:cxnLst>
              <a:rect l="l" t="t" r="r" b="b"/>
              <a:pathLst>
                <a:path w="139" h="370">
                  <a:moveTo>
                    <a:pt x="139" y="129"/>
                  </a:moveTo>
                  <a:cubicBezTo>
                    <a:pt x="139" y="48"/>
                    <a:pt x="110" y="0"/>
                    <a:pt x="64" y="0"/>
                  </a:cubicBezTo>
                  <a:cubicBezTo>
                    <a:pt x="24" y="0"/>
                    <a:pt x="0" y="31"/>
                    <a:pt x="0" y="64"/>
                  </a:cubicBezTo>
                  <a:cubicBezTo>
                    <a:pt x="0" y="98"/>
                    <a:pt x="24" y="132"/>
                    <a:pt x="64" y="132"/>
                  </a:cubicBezTo>
                  <a:cubicBezTo>
                    <a:pt x="78" y="132"/>
                    <a:pt x="94" y="126"/>
                    <a:pt x="104" y="115"/>
                  </a:cubicBezTo>
                  <a:cubicBezTo>
                    <a:pt x="110" y="112"/>
                    <a:pt x="110" y="112"/>
                    <a:pt x="112" y="112"/>
                  </a:cubicBezTo>
                  <a:cubicBezTo>
                    <a:pt x="112" y="112"/>
                    <a:pt x="115" y="112"/>
                    <a:pt x="115" y="129"/>
                  </a:cubicBezTo>
                  <a:cubicBezTo>
                    <a:pt x="115" y="221"/>
                    <a:pt x="72" y="297"/>
                    <a:pt x="32" y="336"/>
                  </a:cubicBezTo>
                  <a:cubicBezTo>
                    <a:pt x="19" y="350"/>
                    <a:pt x="19" y="353"/>
                    <a:pt x="19" y="356"/>
                  </a:cubicBezTo>
                  <a:cubicBezTo>
                    <a:pt x="19" y="367"/>
                    <a:pt x="24" y="370"/>
                    <a:pt x="32" y="370"/>
                  </a:cubicBezTo>
                  <a:cubicBezTo>
                    <a:pt x="46" y="370"/>
                    <a:pt x="139" y="274"/>
                    <a:pt x="139"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6" name="Freeform 35">
              <a:extLst>
                <a:ext uri="{FF2B5EF4-FFF2-40B4-BE49-F238E27FC236}">
                  <a16:creationId xmlns:a16="http://schemas.microsoft.com/office/drawing/2014/main" id="{AC58358C-375B-164B-882B-B915459D4E26}"/>
                </a:ext>
              </a:extLst>
            </p:cNvPr>
            <p:cNvSpPr/>
            <p:nvPr/>
          </p:nvSpPr>
          <p:spPr>
            <a:xfrm>
              <a:off x="6959880" y="2440800"/>
              <a:ext cx="194400" cy="201240"/>
            </a:xfrm>
            <a:custGeom>
              <a:avLst/>
              <a:gdLst/>
              <a:ahLst/>
              <a:cxnLst>
                <a:cxn ang="3cd4">
                  <a:pos x="hc" y="t"/>
                </a:cxn>
                <a:cxn ang="cd2">
                  <a:pos x="l" y="vc"/>
                </a:cxn>
                <a:cxn ang="cd4">
                  <a:pos x="hc" y="b"/>
                </a:cxn>
                <a:cxn ang="0">
                  <a:pos x="r" y="vc"/>
                </a:cxn>
              </a:cxnLst>
              <a:rect l="l" t="t" r="r" b="b"/>
              <a:pathLst>
                <a:path w="541" h="560">
                  <a:moveTo>
                    <a:pt x="394" y="78"/>
                  </a:moveTo>
                  <a:cubicBezTo>
                    <a:pt x="372" y="34"/>
                    <a:pt x="337" y="0"/>
                    <a:pt x="284" y="0"/>
                  </a:cubicBezTo>
                  <a:cubicBezTo>
                    <a:pt x="147" y="0"/>
                    <a:pt x="0" y="182"/>
                    <a:pt x="0" y="361"/>
                  </a:cubicBezTo>
                  <a:cubicBezTo>
                    <a:pt x="0" y="479"/>
                    <a:pt x="64" y="560"/>
                    <a:pt x="158" y="560"/>
                  </a:cubicBezTo>
                  <a:cubicBezTo>
                    <a:pt x="182" y="560"/>
                    <a:pt x="241" y="554"/>
                    <a:pt x="311" y="468"/>
                  </a:cubicBezTo>
                  <a:cubicBezTo>
                    <a:pt x="321" y="518"/>
                    <a:pt x="361" y="560"/>
                    <a:pt x="418" y="560"/>
                  </a:cubicBezTo>
                  <a:cubicBezTo>
                    <a:pt x="461" y="560"/>
                    <a:pt x="487" y="532"/>
                    <a:pt x="506" y="493"/>
                  </a:cubicBezTo>
                  <a:cubicBezTo>
                    <a:pt x="525" y="448"/>
                    <a:pt x="541" y="372"/>
                    <a:pt x="541" y="370"/>
                  </a:cubicBezTo>
                  <a:cubicBezTo>
                    <a:pt x="541" y="358"/>
                    <a:pt x="530" y="358"/>
                    <a:pt x="528" y="358"/>
                  </a:cubicBezTo>
                  <a:cubicBezTo>
                    <a:pt x="517" y="358"/>
                    <a:pt x="514" y="361"/>
                    <a:pt x="511" y="381"/>
                  </a:cubicBezTo>
                  <a:cubicBezTo>
                    <a:pt x="490" y="459"/>
                    <a:pt x="469" y="532"/>
                    <a:pt x="420" y="532"/>
                  </a:cubicBezTo>
                  <a:cubicBezTo>
                    <a:pt x="388" y="532"/>
                    <a:pt x="386" y="501"/>
                    <a:pt x="386" y="476"/>
                  </a:cubicBezTo>
                  <a:cubicBezTo>
                    <a:pt x="386" y="448"/>
                    <a:pt x="388" y="440"/>
                    <a:pt x="402" y="384"/>
                  </a:cubicBezTo>
                  <a:cubicBezTo>
                    <a:pt x="415" y="333"/>
                    <a:pt x="415" y="319"/>
                    <a:pt x="426" y="274"/>
                  </a:cubicBezTo>
                  <a:lnTo>
                    <a:pt x="469" y="101"/>
                  </a:lnTo>
                  <a:cubicBezTo>
                    <a:pt x="477" y="64"/>
                    <a:pt x="477" y="64"/>
                    <a:pt x="477" y="59"/>
                  </a:cubicBezTo>
                  <a:cubicBezTo>
                    <a:pt x="477" y="36"/>
                    <a:pt x="463" y="25"/>
                    <a:pt x="444" y="25"/>
                  </a:cubicBezTo>
                  <a:cubicBezTo>
                    <a:pt x="415" y="25"/>
                    <a:pt x="396" y="53"/>
                    <a:pt x="394" y="78"/>
                  </a:cubicBezTo>
                  <a:close/>
                  <a:moveTo>
                    <a:pt x="316" y="400"/>
                  </a:moveTo>
                  <a:cubicBezTo>
                    <a:pt x="311" y="423"/>
                    <a:pt x="311" y="423"/>
                    <a:pt x="295" y="445"/>
                  </a:cubicBezTo>
                  <a:cubicBezTo>
                    <a:pt x="241" y="512"/>
                    <a:pt x="193" y="532"/>
                    <a:pt x="161" y="532"/>
                  </a:cubicBezTo>
                  <a:cubicBezTo>
                    <a:pt x="102" y="532"/>
                    <a:pt x="83" y="465"/>
                    <a:pt x="83" y="417"/>
                  </a:cubicBezTo>
                  <a:cubicBezTo>
                    <a:pt x="83" y="356"/>
                    <a:pt x="120" y="202"/>
                    <a:pt x="150" y="146"/>
                  </a:cubicBezTo>
                  <a:cubicBezTo>
                    <a:pt x="185" y="73"/>
                    <a:pt x="238" y="28"/>
                    <a:pt x="287" y="28"/>
                  </a:cubicBezTo>
                  <a:cubicBezTo>
                    <a:pt x="364" y="28"/>
                    <a:pt x="380" y="129"/>
                    <a:pt x="380" y="137"/>
                  </a:cubicBezTo>
                  <a:cubicBezTo>
                    <a:pt x="380" y="143"/>
                    <a:pt x="378" y="151"/>
                    <a:pt x="375" y="15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7" name="Freeform 36">
              <a:extLst>
                <a:ext uri="{FF2B5EF4-FFF2-40B4-BE49-F238E27FC236}">
                  <a16:creationId xmlns:a16="http://schemas.microsoft.com/office/drawing/2014/main" id="{D9884EB9-7482-244C-862A-882777DFC0D6}"/>
                </a:ext>
              </a:extLst>
            </p:cNvPr>
            <p:cNvSpPr/>
            <p:nvPr/>
          </p:nvSpPr>
          <p:spPr>
            <a:xfrm>
              <a:off x="7179479" y="2280240"/>
              <a:ext cx="74880" cy="160920"/>
            </a:xfrm>
            <a:custGeom>
              <a:avLst/>
              <a:gdLst/>
              <a:ahLst/>
              <a:cxnLst>
                <a:cxn ang="3cd4">
                  <a:pos x="hc" y="t"/>
                </a:cxn>
                <a:cxn ang="cd2">
                  <a:pos x="l" y="vc"/>
                </a:cxn>
                <a:cxn ang="cd4">
                  <a:pos x="hc" y="b"/>
                </a:cxn>
                <a:cxn ang="0">
                  <a:pos x="r" y="vc"/>
                </a:cxn>
              </a:cxnLst>
              <a:rect l="l" t="t" r="r" b="b"/>
              <a:pathLst>
                <a:path w="209" h="448">
                  <a:moveTo>
                    <a:pt x="201" y="76"/>
                  </a:moveTo>
                  <a:cubicBezTo>
                    <a:pt x="209" y="62"/>
                    <a:pt x="209" y="53"/>
                    <a:pt x="209" y="48"/>
                  </a:cubicBezTo>
                  <a:cubicBezTo>
                    <a:pt x="209" y="20"/>
                    <a:pt x="185" y="0"/>
                    <a:pt x="161" y="0"/>
                  </a:cubicBezTo>
                  <a:cubicBezTo>
                    <a:pt x="129" y="0"/>
                    <a:pt x="118" y="28"/>
                    <a:pt x="115" y="42"/>
                  </a:cubicBezTo>
                  <a:lnTo>
                    <a:pt x="5" y="417"/>
                  </a:lnTo>
                  <a:cubicBezTo>
                    <a:pt x="3" y="417"/>
                    <a:pt x="0" y="428"/>
                    <a:pt x="0" y="428"/>
                  </a:cubicBezTo>
                  <a:cubicBezTo>
                    <a:pt x="0" y="440"/>
                    <a:pt x="27" y="448"/>
                    <a:pt x="32" y="448"/>
                  </a:cubicBezTo>
                  <a:cubicBezTo>
                    <a:pt x="37" y="448"/>
                    <a:pt x="40" y="448"/>
                    <a:pt x="46" y="4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8" name="Freeform 37">
              <a:extLst>
                <a:ext uri="{FF2B5EF4-FFF2-40B4-BE49-F238E27FC236}">
                  <a16:creationId xmlns:a16="http://schemas.microsoft.com/office/drawing/2014/main" id="{9AE03370-99DC-DA4C-A5CC-E8771959F90F}"/>
                </a:ext>
              </a:extLst>
            </p:cNvPr>
            <p:cNvSpPr/>
            <p:nvPr/>
          </p:nvSpPr>
          <p:spPr>
            <a:xfrm>
              <a:off x="7308720" y="2304720"/>
              <a:ext cx="99000" cy="443159"/>
            </a:xfrm>
            <a:custGeom>
              <a:avLst/>
              <a:gdLst/>
              <a:ahLst/>
              <a:cxnLst>
                <a:cxn ang="3cd4">
                  <a:pos x="hc" y="t"/>
                </a:cxn>
                <a:cxn ang="cd2">
                  <a:pos x="l" y="vc"/>
                </a:cxn>
                <a:cxn ang="cd4">
                  <a:pos x="hc" y="b"/>
                </a:cxn>
                <a:cxn ang="0">
                  <a:pos x="r" y="vc"/>
                </a:cxn>
              </a:cxnLst>
              <a:rect l="l" t="t" r="r" b="b"/>
              <a:pathLst>
                <a:path w="276" h="1232">
                  <a:moveTo>
                    <a:pt x="276" y="616"/>
                  </a:moveTo>
                  <a:cubicBezTo>
                    <a:pt x="276" y="521"/>
                    <a:pt x="262" y="372"/>
                    <a:pt x="198" y="232"/>
                  </a:cubicBezTo>
                  <a:cubicBezTo>
                    <a:pt x="126" y="81"/>
                    <a:pt x="24" y="0"/>
                    <a:pt x="11" y="0"/>
                  </a:cubicBezTo>
                  <a:cubicBezTo>
                    <a:pt x="5" y="0"/>
                    <a:pt x="0" y="6"/>
                    <a:pt x="0" y="11"/>
                  </a:cubicBezTo>
                  <a:cubicBezTo>
                    <a:pt x="0" y="17"/>
                    <a:pt x="0" y="20"/>
                    <a:pt x="21" y="42"/>
                  </a:cubicBezTo>
                  <a:cubicBezTo>
                    <a:pt x="139" y="162"/>
                    <a:pt x="206" y="358"/>
                    <a:pt x="206" y="616"/>
                  </a:cubicBezTo>
                  <a:cubicBezTo>
                    <a:pt x="206" y="826"/>
                    <a:pt x="163" y="1044"/>
                    <a:pt x="16" y="1198"/>
                  </a:cubicBezTo>
                  <a:cubicBezTo>
                    <a:pt x="0" y="1215"/>
                    <a:pt x="0" y="1218"/>
                    <a:pt x="0" y="1221"/>
                  </a:cubicBezTo>
                  <a:cubicBezTo>
                    <a:pt x="0" y="1229"/>
                    <a:pt x="5" y="1232"/>
                    <a:pt x="11" y="1232"/>
                  </a:cubicBezTo>
                  <a:cubicBezTo>
                    <a:pt x="24" y="1232"/>
                    <a:pt x="131" y="1148"/>
                    <a:pt x="201" y="991"/>
                  </a:cubicBezTo>
                  <a:cubicBezTo>
                    <a:pt x="262" y="857"/>
                    <a:pt x="276" y="720"/>
                    <a:pt x="276" y="6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9" name="Freeform 38">
              <a:extLst>
                <a:ext uri="{FF2B5EF4-FFF2-40B4-BE49-F238E27FC236}">
                  <a16:creationId xmlns:a16="http://schemas.microsoft.com/office/drawing/2014/main" id="{534C6848-7BBE-2B40-9860-BA7E40A6CADA}"/>
                </a:ext>
              </a:extLst>
            </p:cNvPr>
            <p:cNvSpPr/>
            <p:nvPr/>
          </p:nvSpPr>
          <p:spPr>
            <a:xfrm>
              <a:off x="7577640" y="2516040"/>
              <a:ext cx="258840" cy="18720"/>
            </a:xfrm>
            <a:custGeom>
              <a:avLst/>
              <a:gdLst/>
              <a:ahLst/>
              <a:cxnLst>
                <a:cxn ang="3cd4">
                  <a:pos x="hc" y="t"/>
                </a:cxn>
                <a:cxn ang="cd2">
                  <a:pos x="l" y="vc"/>
                </a:cxn>
                <a:cxn ang="cd4">
                  <a:pos x="hc" y="b"/>
                </a:cxn>
                <a:cxn ang="0">
                  <a:pos x="r" y="vc"/>
                </a:cxn>
              </a:cxnLst>
              <a:rect l="l" t="t" r="r" b="b"/>
              <a:pathLst>
                <a:path w="720" h="53">
                  <a:moveTo>
                    <a:pt x="680" y="53"/>
                  </a:moveTo>
                  <a:cubicBezTo>
                    <a:pt x="699" y="53"/>
                    <a:pt x="720" y="53"/>
                    <a:pt x="720" y="25"/>
                  </a:cubicBezTo>
                  <a:cubicBezTo>
                    <a:pt x="720" y="0"/>
                    <a:pt x="699" y="0"/>
                    <a:pt x="680" y="0"/>
                  </a:cubicBezTo>
                  <a:lnTo>
                    <a:pt x="40" y="0"/>
                  </a:lnTo>
                  <a:cubicBezTo>
                    <a:pt x="21" y="0"/>
                    <a:pt x="0" y="0"/>
                    <a:pt x="0" y="25"/>
                  </a:cubicBezTo>
                  <a:cubicBezTo>
                    <a:pt x="0" y="53"/>
                    <a:pt x="21" y="53"/>
                    <a:pt x="40" y="5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0" name="Freeform 39">
              <a:extLst>
                <a:ext uri="{FF2B5EF4-FFF2-40B4-BE49-F238E27FC236}">
                  <a16:creationId xmlns:a16="http://schemas.microsoft.com/office/drawing/2014/main" id="{21D53870-C697-314F-8199-D223554A4737}"/>
                </a:ext>
              </a:extLst>
            </p:cNvPr>
            <p:cNvSpPr/>
            <p:nvPr/>
          </p:nvSpPr>
          <p:spPr>
            <a:xfrm>
              <a:off x="7985519" y="2323800"/>
              <a:ext cx="293760" cy="398880"/>
            </a:xfrm>
            <a:custGeom>
              <a:avLst/>
              <a:gdLst/>
              <a:ahLst/>
              <a:cxnLst>
                <a:cxn ang="3cd4">
                  <a:pos x="hc" y="t"/>
                </a:cxn>
                <a:cxn ang="cd2">
                  <a:pos x="l" y="vc"/>
                </a:cxn>
                <a:cxn ang="cd4">
                  <a:pos x="hc" y="b"/>
                </a:cxn>
                <a:cxn ang="0">
                  <a:pos x="r" y="vc"/>
                </a:cxn>
              </a:cxnLst>
              <a:rect l="l" t="t" r="r" b="b"/>
              <a:pathLst>
                <a:path w="817" h="1109">
                  <a:moveTo>
                    <a:pt x="458" y="862"/>
                  </a:moveTo>
                  <a:cubicBezTo>
                    <a:pt x="643" y="790"/>
                    <a:pt x="817" y="568"/>
                    <a:pt x="817" y="330"/>
                  </a:cubicBezTo>
                  <a:cubicBezTo>
                    <a:pt x="817" y="134"/>
                    <a:pt x="691" y="0"/>
                    <a:pt x="514" y="0"/>
                  </a:cubicBezTo>
                  <a:cubicBezTo>
                    <a:pt x="260" y="0"/>
                    <a:pt x="0" y="280"/>
                    <a:pt x="0" y="568"/>
                  </a:cubicBezTo>
                  <a:cubicBezTo>
                    <a:pt x="0" y="773"/>
                    <a:pt x="131" y="896"/>
                    <a:pt x="303" y="896"/>
                  </a:cubicBezTo>
                  <a:cubicBezTo>
                    <a:pt x="332" y="896"/>
                    <a:pt x="372" y="890"/>
                    <a:pt x="418" y="879"/>
                  </a:cubicBezTo>
                  <a:cubicBezTo>
                    <a:pt x="412" y="955"/>
                    <a:pt x="412" y="958"/>
                    <a:pt x="412" y="974"/>
                  </a:cubicBezTo>
                  <a:cubicBezTo>
                    <a:pt x="412" y="1014"/>
                    <a:pt x="412" y="1109"/>
                    <a:pt x="511" y="1109"/>
                  </a:cubicBezTo>
                  <a:cubicBezTo>
                    <a:pt x="651" y="1109"/>
                    <a:pt x="707" y="882"/>
                    <a:pt x="707" y="871"/>
                  </a:cubicBezTo>
                  <a:cubicBezTo>
                    <a:pt x="707" y="860"/>
                    <a:pt x="699" y="857"/>
                    <a:pt x="696" y="857"/>
                  </a:cubicBezTo>
                  <a:cubicBezTo>
                    <a:pt x="685" y="857"/>
                    <a:pt x="683" y="862"/>
                    <a:pt x="680" y="871"/>
                  </a:cubicBezTo>
                  <a:cubicBezTo>
                    <a:pt x="653" y="958"/>
                    <a:pt x="584" y="988"/>
                    <a:pt x="544" y="988"/>
                  </a:cubicBezTo>
                  <a:cubicBezTo>
                    <a:pt x="487" y="988"/>
                    <a:pt x="471" y="955"/>
                    <a:pt x="458" y="862"/>
                  </a:cubicBezTo>
                  <a:close/>
                  <a:moveTo>
                    <a:pt x="236" y="851"/>
                  </a:moveTo>
                  <a:cubicBezTo>
                    <a:pt x="145" y="815"/>
                    <a:pt x="104" y="717"/>
                    <a:pt x="104" y="608"/>
                  </a:cubicBezTo>
                  <a:cubicBezTo>
                    <a:pt x="104" y="521"/>
                    <a:pt x="134" y="347"/>
                    <a:pt x="225" y="213"/>
                  </a:cubicBezTo>
                  <a:cubicBezTo>
                    <a:pt x="311" y="87"/>
                    <a:pt x="420" y="31"/>
                    <a:pt x="509" y="31"/>
                  </a:cubicBezTo>
                  <a:cubicBezTo>
                    <a:pt x="627" y="31"/>
                    <a:pt x="712" y="126"/>
                    <a:pt x="712" y="291"/>
                  </a:cubicBezTo>
                  <a:cubicBezTo>
                    <a:pt x="712" y="414"/>
                    <a:pt x="651" y="703"/>
                    <a:pt x="453" y="820"/>
                  </a:cubicBezTo>
                  <a:cubicBezTo>
                    <a:pt x="447" y="776"/>
                    <a:pt x="436" y="686"/>
                    <a:pt x="348" y="686"/>
                  </a:cubicBezTo>
                  <a:cubicBezTo>
                    <a:pt x="287" y="686"/>
                    <a:pt x="230" y="748"/>
                    <a:pt x="230" y="812"/>
                  </a:cubicBezTo>
                  <a:cubicBezTo>
                    <a:pt x="230" y="837"/>
                    <a:pt x="236" y="851"/>
                    <a:pt x="236" y="851"/>
                  </a:cubicBezTo>
                  <a:close/>
                  <a:moveTo>
                    <a:pt x="308" y="865"/>
                  </a:moveTo>
                  <a:cubicBezTo>
                    <a:pt x="292" y="865"/>
                    <a:pt x="254" y="865"/>
                    <a:pt x="254" y="812"/>
                  </a:cubicBezTo>
                  <a:cubicBezTo>
                    <a:pt x="254" y="764"/>
                    <a:pt x="300" y="714"/>
                    <a:pt x="348" y="714"/>
                  </a:cubicBezTo>
                  <a:cubicBezTo>
                    <a:pt x="399" y="714"/>
                    <a:pt x="420" y="745"/>
                    <a:pt x="420" y="818"/>
                  </a:cubicBezTo>
                  <a:cubicBezTo>
                    <a:pt x="420" y="837"/>
                    <a:pt x="420" y="837"/>
                    <a:pt x="410" y="843"/>
                  </a:cubicBezTo>
                  <a:cubicBezTo>
                    <a:pt x="378" y="857"/>
                    <a:pt x="343" y="865"/>
                    <a:pt x="308" y="86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1" name="Freeform 40">
              <a:extLst>
                <a:ext uri="{FF2B5EF4-FFF2-40B4-BE49-F238E27FC236}">
                  <a16:creationId xmlns:a16="http://schemas.microsoft.com/office/drawing/2014/main" id="{F46544E8-79C7-434D-8189-6EE956AA27DC}"/>
                </a:ext>
              </a:extLst>
            </p:cNvPr>
            <p:cNvSpPr/>
            <p:nvPr/>
          </p:nvSpPr>
          <p:spPr>
            <a:xfrm>
              <a:off x="8312400" y="2565719"/>
              <a:ext cx="217440" cy="140760"/>
            </a:xfrm>
            <a:custGeom>
              <a:avLst/>
              <a:gdLst/>
              <a:ahLst/>
              <a:cxnLst>
                <a:cxn ang="3cd4">
                  <a:pos x="hc" y="t"/>
                </a:cxn>
                <a:cxn ang="cd2">
                  <a:pos x="l" y="vc"/>
                </a:cxn>
                <a:cxn ang="cd4">
                  <a:pos x="hc" y="b"/>
                </a:cxn>
                <a:cxn ang="0">
                  <a:pos x="r" y="vc"/>
                </a:cxn>
              </a:cxnLst>
              <a:rect l="l" t="t" r="r" b="b"/>
              <a:pathLst>
                <a:path w="605" h="392">
                  <a:moveTo>
                    <a:pt x="396" y="106"/>
                  </a:moveTo>
                  <a:cubicBezTo>
                    <a:pt x="402" y="84"/>
                    <a:pt x="412" y="42"/>
                    <a:pt x="412" y="36"/>
                  </a:cubicBezTo>
                  <a:cubicBezTo>
                    <a:pt x="412" y="20"/>
                    <a:pt x="399" y="8"/>
                    <a:pt x="386" y="8"/>
                  </a:cubicBezTo>
                  <a:cubicBezTo>
                    <a:pt x="370" y="8"/>
                    <a:pt x="353" y="20"/>
                    <a:pt x="348" y="34"/>
                  </a:cubicBezTo>
                  <a:cubicBezTo>
                    <a:pt x="345" y="42"/>
                    <a:pt x="337" y="78"/>
                    <a:pt x="332" y="101"/>
                  </a:cubicBezTo>
                  <a:cubicBezTo>
                    <a:pt x="321" y="148"/>
                    <a:pt x="321" y="151"/>
                    <a:pt x="308" y="199"/>
                  </a:cubicBezTo>
                  <a:cubicBezTo>
                    <a:pt x="297" y="246"/>
                    <a:pt x="297" y="255"/>
                    <a:pt x="295" y="280"/>
                  </a:cubicBezTo>
                  <a:cubicBezTo>
                    <a:pt x="300" y="297"/>
                    <a:pt x="292" y="314"/>
                    <a:pt x="273" y="339"/>
                  </a:cubicBezTo>
                  <a:cubicBezTo>
                    <a:pt x="262" y="353"/>
                    <a:pt x="244" y="367"/>
                    <a:pt x="217" y="367"/>
                  </a:cubicBezTo>
                  <a:cubicBezTo>
                    <a:pt x="185" y="367"/>
                    <a:pt x="142" y="356"/>
                    <a:pt x="142" y="288"/>
                  </a:cubicBezTo>
                  <a:cubicBezTo>
                    <a:pt x="142" y="244"/>
                    <a:pt x="166" y="179"/>
                    <a:pt x="182" y="134"/>
                  </a:cubicBezTo>
                  <a:cubicBezTo>
                    <a:pt x="195" y="98"/>
                    <a:pt x="198" y="90"/>
                    <a:pt x="198" y="76"/>
                  </a:cubicBezTo>
                  <a:cubicBezTo>
                    <a:pt x="198" y="34"/>
                    <a:pt x="166" y="0"/>
                    <a:pt x="120" y="0"/>
                  </a:cubicBezTo>
                  <a:cubicBezTo>
                    <a:pt x="37" y="0"/>
                    <a:pt x="0" y="118"/>
                    <a:pt x="0" y="134"/>
                  </a:cubicBezTo>
                  <a:cubicBezTo>
                    <a:pt x="0" y="146"/>
                    <a:pt x="11" y="146"/>
                    <a:pt x="13" y="146"/>
                  </a:cubicBezTo>
                  <a:cubicBezTo>
                    <a:pt x="27" y="146"/>
                    <a:pt x="27" y="140"/>
                    <a:pt x="29" y="132"/>
                  </a:cubicBezTo>
                  <a:cubicBezTo>
                    <a:pt x="51" y="59"/>
                    <a:pt x="86" y="25"/>
                    <a:pt x="118" y="25"/>
                  </a:cubicBezTo>
                  <a:cubicBezTo>
                    <a:pt x="131" y="25"/>
                    <a:pt x="139" y="34"/>
                    <a:pt x="139" y="56"/>
                  </a:cubicBezTo>
                  <a:cubicBezTo>
                    <a:pt x="139" y="76"/>
                    <a:pt x="131" y="95"/>
                    <a:pt x="129" y="106"/>
                  </a:cubicBezTo>
                  <a:cubicBezTo>
                    <a:pt x="80" y="232"/>
                    <a:pt x="80" y="249"/>
                    <a:pt x="80" y="277"/>
                  </a:cubicBezTo>
                  <a:cubicBezTo>
                    <a:pt x="80" y="378"/>
                    <a:pt x="169" y="392"/>
                    <a:pt x="214" y="392"/>
                  </a:cubicBezTo>
                  <a:cubicBezTo>
                    <a:pt x="230" y="392"/>
                    <a:pt x="270" y="392"/>
                    <a:pt x="308" y="333"/>
                  </a:cubicBezTo>
                  <a:cubicBezTo>
                    <a:pt x="327" y="372"/>
                    <a:pt x="372" y="392"/>
                    <a:pt x="423" y="392"/>
                  </a:cubicBezTo>
                  <a:cubicBezTo>
                    <a:pt x="495" y="392"/>
                    <a:pt x="533" y="325"/>
                    <a:pt x="549" y="288"/>
                  </a:cubicBezTo>
                  <a:cubicBezTo>
                    <a:pt x="584" y="216"/>
                    <a:pt x="605" y="109"/>
                    <a:pt x="605" y="67"/>
                  </a:cubicBezTo>
                  <a:cubicBezTo>
                    <a:pt x="605" y="3"/>
                    <a:pt x="570" y="0"/>
                    <a:pt x="565" y="0"/>
                  </a:cubicBezTo>
                  <a:cubicBezTo>
                    <a:pt x="544" y="0"/>
                    <a:pt x="519" y="22"/>
                    <a:pt x="519" y="45"/>
                  </a:cubicBezTo>
                  <a:cubicBezTo>
                    <a:pt x="519" y="62"/>
                    <a:pt x="528" y="67"/>
                    <a:pt x="536" y="73"/>
                  </a:cubicBezTo>
                  <a:cubicBezTo>
                    <a:pt x="554" y="90"/>
                    <a:pt x="565" y="115"/>
                    <a:pt x="565" y="143"/>
                  </a:cubicBezTo>
                  <a:cubicBezTo>
                    <a:pt x="565" y="154"/>
                    <a:pt x="530" y="367"/>
                    <a:pt x="426" y="367"/>
                  </a:cubicBezTo>
                  <a:cubicBezTo>
                    <a:pt x="359" y="367"/>
                    <a:pt x="359" y="305"/>
                    <a:pt x="359" y="291"/>
                  </a:cubicBezTo>
                  <a:cubicBezTo>
                    <a:pt x="359" y="266"/>
                    <a:pt x="361" y="252"/>
                    <a:pt x="372" y="20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2" name="Freeform 41">
              <a:extLst>
                <a:ext uri="{FF2B5EF4-FFF2-40B4-BE49-F238E27FC236}">
                  <a16:creationId xmlns:a16="http://schemas.microsoft.com/office/drawing/2014/main" id="{896A6EB0-A257-3549-9D6B-7F9B2AB4783F}"/>
                </a:ext>
              </a:extLst>
            </p:cNvPr>
            <p:cNvSpPr/>
            <p:nvPr/>
          </p:nvSpPr>
          <p:spPr>
            <a:xfrm>
              <a:off x="8614800" y="2304720"/>
              <a:ext cx="99000" cy="443159"/>
            </a:xfrm>
            <a:custGeom>
              <a:avLst/>
              <a:gdLst/>
              <a:ahLst/>
              <a:cxnLst>
                <a:cxn ang="3cd4">
                  <a:pos x="hc" y="t"/>
                </a:cxn>
                <a:cxn ang="cd2">
                  <a:pos x="l" y="vc"/>
                </a:cxn>
                <a:cxn ang="cd4">
                  <a:pos x="hc" y="b"/>
                </a:cxn>
                <a:cxn ang="0">
                  <a:pos x="r" y="vc"/>
                </a:cxn>
              </a:cxnLst>
              <a:rect l="l" t="t" r="r" b="b"/>
              <a:pathLst>
                <a:path w="276" h="1232">
                  <a:moveTo>
                    <a:pt x="276" y="1221"/>
                  </a:moveTo>
                  <a:cubicBezTo>
                    <a:pt x="276" y="1218"/>
                    <a:pt x="276" y="1215"/>
                    <a:pt x="254" y="1193"/>
                  </a:cubicBezTo>
                  <a:cubicBezTo>
                    <a:pt x="107" y="1039"/>
                    <a:pt x="70" y="806"/>
                    <a:pt x="70" y="616"/>
                  </a:cubicBezTo>
                  <a:cubicBezTo>
                    <a:pt x="70" y="403"/>
                    <a:pt x="115" y="188"/>
                    <a:pt x="260" y="34"/>
                  </a:cubicBezTo>
                  <a:cubicBezTo>
                    <a:pt x="276" y="20"/>
                    <a:pt x="276" y="17"/>
                    <a:pt x="276" y="11"/>
                  </a:cubicBezTo>
                  <a:cubicBezTo>
                    <a:pt x="276" y="3"/>
                    <a:pt x="270" y="0"/>
                    <a:pt x="262" y="0"/>
                  </a:cubicBezTo>
                  <a:cubicBezTo>
                    <a:pt x="252" y="0"/>
                    <a:pt x="145" y="84"/>
                    <a:pt x="75" y="241"/>
                  </a:cubicBezTo>
                  <a:cubicBezTo>
                    <a:pt x="13" y="375"/>
                    <a:pt x="0" y="512"/>
                    <a:pt x="0" y="616"/>
                  </a:cubicBezTo>
                  <a:cubicBezTo>
                    <a:pt x="0" y="714"/>
                    <a:pt x="13" y="862"/>
                    <a:pt x="78" y="1002"/>
                  </a:cubicBezTo>
                  <a:cubicBezTo>
                    <a:pt x="150" y="1154"/>
                    <a:pt x="252" y="1232"/>
                    <a:pt x="262" y="1232"/>
                  </a:cubicBezTo>
                  <a:cubicBezTo>
                    <a:pt x="270" y="1232"/>
                    <a:pt x="276" y="1229"/>
                    <a:pt x="276" y="12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3" name="Freeform 42">
              <a:extLst>
                <a:ext uri="{FF2B5EF4-FFF2-40B4-BE49-F238E27FC236}">
                  <a16:creationId xmlns:a16="http://schemas.microsoft.com/office/drawing/2014/main" id="{2069FA0B-AD7F-D04B-ACAF-002AFDD30081}"/>
                </a:ext>
              </a:extLst>
            </p:cNvPr>
            <p:cNvSpPr/>
            <p:nvPr/>
          </p:nvSpPr>
          <p:spPr>
            <a:xfrm>
              <a:off x="8758440" y="2440800"/>
              <a:ext cx="156600" cy="201240"/>
            </a:xfrm>
            <a:custGeom>
              <a:avLst/>
              <a:gdLst/>
              <a:ahLst/>
              <a:cxnLst>
                <a:cxn ang="3cd4">
                  <a:pos x="hc" y="t"/>
                </a:cxn>
                <a:cxn ang="cd2">
                  <a:pos x="l" y="vc"/>
                </a:cxn>
                <a:cxn ang="cd4">
                  <a:pos x="hc" y="b"/>
                </a:cxn>
                <a:cxn ang="0">
                  <a:pos x="r" y="vc"/>
                </a:cxn>
              </a:cxnLst>
              <a:rect l="l" t="t" r="r" b="b"/>
              <a:pathLst>
                <a:path w="436" h="560">
                  <a:moveTo>
                    <a:pt x="402" y="84"/>
                  </a:moveTo>
                  <a:cubicBezTo>
                    <a:pt x="370" y="84"/>
                    <a:pt x="345" y="112"/>
                    <a:pt x="345" y="140"/>
                  </a:cubicBezTo>
                  <a:cubicBezTo>
                    <a:pt x="345" y="157"/>
                    <a:pt x="356" y="176"/>
                    <a:pt x="380" y="176"/>
                  </a:cubicBezTo>
                  <a:cubicBezTo>
                    <a:pt x="407" y="176"/>
                    <a:pt x="436" y="154"/>
                    <a:pt x="436" y="106"/>
                  </a:cubicBezTo>
                  <a:cubicBezTo>
                    <a:pt x="436" y="50"/>
                    <a:pt x="386" y="0"/>
                    <a:pt x="295" y="0"/>
                  </a:cubicBezTo>
                  <a:cubicBezTo>
                    <a:pt x="139" y="0"/>
                    <a:pt x="94" y="126"/>
                    <a:pt x="94" y="179"/>
                  </a:cubicBezTo>
                  <a:cubicBezTo>
                    <a:pt x="94" y="277"/>
                    <a:pt x="182" y="297"/>
                    <a:pt x="217" y="302"/>
                  </a:cubicBezTo>
                  <a:cubicBezTo>
                    <a:pt x="278" y="316"/>
                    <a:pt x="340" y="328"/>
                    <a:pt x="340" y="398"/>
                  </a:cubicBezTo>
                  <a:cubicBezTo>
                    <a:pt x="340" y="428"/>
                    <a:pt x="313" y="532"/>
                    <a:pt x="171" y="532"/>
                  </a:cubicBezTo>
                  <a:cubicBezTo>
                    <a:pt x="155" y="532"/>
                    <a:pt x="62" y="532"/>
                    <a:pt x="35" y="468"/>
                  </a:cubicBezTo>
                  <a:cubicBezTo>
                    <a:pt x="80" y="473"/>
                    <a:pt x="110" y="437"/>
                    <a:pt x="110" y="400"/>
                  </a:cubicBezTo>
                  <a:cubicBezTo>
                    <a:pt x="110" y="372"/>
                    <a:pt x="91" y="358"/>
                    <a:pt x="67" y="358"/>
                  </a:cubicBezTo>
                  <a:cubicBezTo>
                    <a:pt x="35" y="358"/>
                    <a:pt x="0" y="384"/>
                    <a:pt x="0" y="440"/>
                  </a:cubicBezTo>
                  <a:cubicBezTo>
                    <a:pt x="0" y="510"/>
                    <a:pt x="67" y="560"/>
                    <a:pt x="169" y="560"/>
                  </a:cubicBezTo>
                  <a:cubicBezTo>
                    <a:pt x="361" y="560"/>
                    <a:pt x="407" y="412"/>
                    <a:pt x="407" y="356"/>
                  </a:cubicBezTo>
                  <a:cubicBezTo>
                    <a:pt x="407" y="311"/>
                    <a:pt x="386" y="280"/>
                    <a:pt x="370" y="263"/>
                  </a:cubicBezTo>
                  <a:cubicBezTo>
                    <a:pt x="337" y="230"/>
                    <a:pt x="305" y="224"/>
                    <a:pt x="252" y="213"/>
                  </a:cubicBezTo>
                  <a:cubicBezTo>
                    <a:pt x="209" y="202"/>
                    <a:pt x="163" y="193"/>
                    <a:pt x="163" y="137"/>
                  </a:cubicBezTo>
                  <a:cubicBezTo>
                    <a:pt x="163" y="104"/>
                    <a:pt x="190" y="28"/>
                    <a:pt x="295" y="28"/>
                  </a:cubicBezTo>
                  <a:cubicBezTo>
                    <a:pt x="324" y="28"/>
                    <a:pt x="383" y="36"/>
                    <a:pt x="402" y="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4" name="Freeform 43">
              <a:extLst>
                <a:ext uri="{FF2B5EF4-FFF2-40B4-BE49-F238E27FC236}">
                  <a16:creationId xmlns:a16="http://schemas.microsoft.com/office/drawing/2014/main" id="{32BBA296-7B8E-1645-B477-BA7272289F92}"/>
                </a:ext>
              </a:extLst>
            </p:cNvPr>
            <p:cNvSpPr/>
            <p:nvPr/>
          </p:nvSpPr>
          <p:spPr>
            <a:xfrm>
              <a:off x="8970840" y="2588760"/>
              <a:ext cx="49680" cy="132840"/>
            </a:xfrm>
            <a:custGeom>
              <a:avLst/>
              <a:gdLst/>
              <a:ahLst/>
              <a:cxnLst>
                <a:cxn ang="3cd4">
                  <a:pos x="hc" y="t"/>
                </a:cxn>
                <a:cxn ang="cd2">
                  <a:pos x="l" y="vc"/>
                </a:cxn>
                <a:cxn ang="cd4">
                  <a:pos x="hc" y="b"/>
                </a:cxn>
                <a:cxn ang="0">
                  <a:pos x="r" y="vc"/>
                </a:cxn>
              </a:cxnLst>
              <a:rect l="l" t="t" r="r" b="b"/>
              <a:pathLst>
                <a:path w="139" h="370">
                  <a:moveTo>
                    <a:pt x="139" y="129"/>
                  </a:moveTo>
                  <a:cubicBezTo>
                    <a:pt x="139" y="48"/>
                    <a:pt x="110" y="0"/>
                    <a:pt x="64" y="0"/>
                  </a:cubicBezTo>
                  <a:cubicBezTo>
                    <a:pt x="24" y="0"/>
                    <a:pt x="0" y="31"/>
                    <a:pt x="0" y="64"/>
                  </a:cubicBezTo>
                  <a:cubicBezTo>
                    <a:pt x="0" y="98"/>
                    <a:pt x="24" y="132"/>
                    <a:pt x="64" y="132"/>
                  </a:cubicBezTo>
                  <a:cubicBezTo>
                    <a:pt x="78" y="132"/>
                    <a:pt x="94" y="126"/>
                    <a:pt x="104" y="115"/>
                  </a:cubicBezTo>
                  <a:cubicBezTo>
                    <a:pt x="110" y="112"/>
                    <a:pt x="110" y="112"/>
                    <a:pt x="112" y="112"/>
                  </a:cubicBezTo>
                  <a:cubicBezTo>
                    <a:pt x="112" y="112"/>
                    <a:pt x="115" y="112"/>
                    <a:pt x="115" y="129"/>
                  </a:cubicBezTo>
                  <a:cubicBezTo>
                    <a:pt x="115" y="221"/>
                    <a:pt x="72" y="297"/>
                    <a:pt x="32" y="336"/>
                  </a:cubicBezTo>
                  <a:cubicBezTo>
                    <a:pt x="19" y="350"/>
                    <a:pt x="19" y="353"/>
                    <a:pt x="19" y="356"/>
                  </a:cubicBezTo>
                  <a:cubicBezTo>
                    <a:pt x="19" y="367"/>
                    <a:pt x="24" y="370"/>
                    <a:pt x="32" y="370"/>
                  </a:cubicBezTo>
                  <a:cubicBezTo>
                    <a:pt x="46" y="370"/>
                    <a:pt x="139" y="274"/>
                    <a:pt x="139"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5" name="Freeform 44">
              <a:extLst>
                <a:ext uri="{FF2B5EF4-FFF2-40B4-BE49-F238E27FC236}">
                  <a16:creationId xmlns:a16="http://schemas.microsoft.com/office/drawing/2014/main" id="{C831A951-7644-4B47-86C9-77B2838C59CC}"/>
                </a:ext>
              </a:extLst>
            </p:cNvPr>
            <p:cNvSpPr/>
            <p:nvPr/>
          </p:nvSpPr>
          <p:spPr>
            <a:xfrm>
              <a:off x="9139320" y="2440800"/>
              <a:ext cx="194400" cy="201240"/>
            </a:xfrm>
            <a:custGeom>
              <a:avLst/>
              <a:gdLst/>
              <a:ahLst/>
              <a:cxnLst>
                <a:cxn ang="3cd4">
                  <a:pos x="hc" y="t"/>
                </a:cxn>
                <a:cxn ang="cd2">
                  <a:pos x="l" y="vc"/>
                </a:cxn>
                <a:cxn ang="cd4">
                  <a:pos x="hc" y="b"/>
                </a:cxn>
                <a:cxn ang="0">
                  <a:pos x="r" y="vc"/>
                </a:cxn>
              </a:cxnLst>
              <a:rect l="l" t="t" r="r" b="b"/>
              <a:pathLst>
                <a:path w="541" h="560">
                  <a:moveTo>
                    <a:pt x="394" y="78"/>
                  </a:moveTo>
                  <a:cubicBezTo>
                    <a:pt x="372" y="34"/>
                    <a:pt x="337" y="0"/>
                    <a:pt x="284" y="0"/>
                  </a:cubicBezTo>
                  <a:cubicBezTo>
                    <a:pt x="147" y="0"/>
                    <a:pt x="0" y="182"/>
                    <a:pt x="0" y="361"/>
                  </a:cubicBezTo>
                  <a:cubicBezTo>
                    <a:pt x="0" y="479"/>
                    <a:pt x="64" y="560"/>
                    <a:pt x="158" y="560"/>
                  </a:cubicBezTo>
                  <a:cubicBezTo>
                    <a:pt x="182" y="560"/>
                    <a:pt x="241" y="554"/>
                    <a:pt x="311" y="468"/>
                  </a:cubicBezTo>
                  <a:cubicBezTo>
                    <a:pt x="321" y="518"/>
                    <a:pt x="361" y="560"/>
                    <a:pt x="418" y="560"/>
                  </a:cubicBezTo>
                  <a:cubicBezTo>
                    <a:pt x="461" y="560"/>
                    <a:pt x="487" y="532"/>
                    <a:pt x="506" y="493"/>
                  </a:cubicBezTo>
                  <a:cubicBezTo>
                    <a:pt x="525" y="448"/>
                    <a:pt x="541" y="372"/>
                    <a:pt x="541" y="370"/>
                  </a:cubicBezTo>
                  <a:cubicBezTo>
                    <a:pt x="541" y="358"/>
                    <a:pt x="530" y="358"/>
                    <a:pt x="528" y="358"/>
                  </a:cubicBezTo>
                  <a:cubicBezTo>
                    <a:pt x="517" y="358"/>
                    <a:pt x="514" y="361"/>
                    <a:pt x="511" y="381"/>
                  </a:cubicBezTo>
                  <a:cubicBezTo>
                    <a:pt x="490" y="459"/>
                    <a:pt x="469" y="532"/>
                    <a:pt x="420" y="532"/>
                  </a:cubicBezTo>
                  <a:cubicBezTo>
                    <a:pt x="388" y="532"/>
                    <a:pt x="386" y="501"/>
                    <a:pt x="386" y="476"/>
                  </a:cubicBezTo>
                  <a:cubicBezTo>
                    <a:pt x="386" y="448"/>
                    <a:pt x="388" y="440"/>
                    <a:pt x="402" y="384"/>
                  </a:cubicBezTo>
                  <a:cubicBezTo>
                    <a:pt x="415" y="333"/>
                    <a:pt x="415" y="319"/>
                    <a:pt x="426" y="274"/>
                  </a:cubicBezTo>
                  <a:lnTo>
                    <a:pt x="469" y="101"/>
                  </a:lnTo>
                  <a:cubicBezTo>
                    <a:pt x="477" y="64"/>
                    <a:pt x="477" y="64"/>
                    <a:pt x="477" y="59"/>
                  </a:cubicBezTo>
                  <a:cubicBezTo>
                    <a:pt x="477" y="36"/>
                    <a:pt x="463" y="25"/>
                    <a:pt x="444" y="25"/>
                  </a:cubicBezTo>
                  <a:cubicBezTo>
                    <a:pt x="415" y="25"/>
                    <a:pt x="396" y="53"/>
                    <a:pt x="394" y="78"/>
                  </a:cubicBezTo>
                  <a:close/>
                  <a:moveTo>
                    <a:pt x="316" y="400"/>
                  </a:moveTo>
                  <a:cubicBezTo>
                    <a:pt x="311" y="423"/>
                    <a:pt x="311" y="423"/>
                    <a:pt x="295" y="445"/>
                  </a:cubicBezTo>
                  <a:cubicBezTo>
                    <a:pt x="241" y="512"/>
                    <a:pt x="193" y="532"/>
                    <a:pt x="161" y="532"/>
                  </a:cubicBezTo>
                  <a:cubicBezTo>
                    <a:pt x="102" y="532"/>
                    <a:pt x="83" y="465"/>
                    <a:pt x="83" y="417"/>
                  </a:cubicBezTo>
                  <a:cubicBezTo>
                    <a:pt x="83" y="356"/>
                    <a:pt x="120" y="202"/>
                    <a:pt x="150" y="146"/>
                  </a:cubicBezTo>
                  <a:cubicBezTo>
                    <a:pt x="185" y="73"/>
                    <a:pt x="238" y="28"/>
                    <a:pt x="287" y="28"/>
                  </a:cubicBezTo>
                  <a:cubicBezTo>
                    <a:pt x="364" y="28"/>
                    <a:pt x="380" y="129"/>
                    <a:pt x="380" y="137"/>
                  </a:cubicBezTo>
                  <a:cubicBezTo>
                    <a:pt x="380" y="143"/>
                    <a:pt x="378" y="151"/>
                    <a:pt x="375" y="15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6" name="Freeform 45">
              <a:extLst>
                <a:ext uri="{FF2B5EF4-FFF2-40B4-BE49-F238E27FC236}">
                  <a16:creationId xmlns:a16="http://schemas.microsoft.com/office/drawing/2014/main" id="{F3578589-C6AE-9840-B5D2-37EFE39B9553}"/>
                </a:ext>
              </a:extLst>
            </p:cNvPr>
            <p:cNvSpPr/>
            <p:nvPr/>
          </p:nvSpPr>
          <p:spPr>
            <a:xfrm>
              <a:off x="9369720" y="2304720"/>
              <a:ext cx="99000" cy="443159"/>
            </a:xfrm>
            <a:custGeom>
              <a:avLst/>
              <a:gdLst/>
              <a:ahLst/>
              <a:cxnLst>
                <a:cxn ang="3cd4">
                  <a:pos x="hc" y="t"/>
                </a:cxn>
                <a:cxn ang="cd2">
                  <a:pos x="l" y="vc"/>
                </a:cxn>
                <a:cxn ang="cd4">
                  <a:pos x="hc" y="b"/>
                </a:cxn>
                <a:cxn ang="0">
                  <a:pos x="r" y="vc"/>
                </a:cxn>
              </a:cxnLst>
              <a:rect l="l" t="t" r="r" b="b"/>
              <a:pathLst>
                <a:path w="276" h="1232">
                  <a:moveTo>
                    <a:pt x="276" y="616"/>
                  </a:moveTo>
                  <a:cubicBezTo>
                    <a:pt x="276" y="521"/>
                    <a:pt x="262" y="372"/>
                    <a:pt x="198" y="232"/>
                  </a:cubicBezTo>
                  <a:cubicBezTo>
                    <a:pt x="126" y="81"/>
                    <a:pt x="24" y="0"/>
                    <a:pt x="11" y="0"/>
                  </a:cubicBezTo>
                  <a:cubicBezTo>
                    <a:pt x="5" y="0"/>
                    <a:pt x="0" y="6"/>
                    <a:pt x="0" y="11"/>
                  </a:cubicBezTo>
                  <a:cubicBezTo>
                    <a:pt x="0" y="17"/>
                    <a:pt x="0" y="20"/>
                    <a:pt x="21" y="42"/>
                  </a:cubicBezTo>
                  <a:cubicBezTo>
                    <a:pt x="139" y="162"/>
                    <a:pt x="206" y="358"/>
                    <a:pt x="206" y="616"/>
                  </a:cubicBezTo>
                  <a:cubicBezTo>
                    <a:pt x="206" y="826"/>
                    <a:pt x="163" y="1044"/>
                    <a:pt x="16" y="1198"/>
                  </a:cubicBezTo>
                  <a:cubicBezTo>
                    <a:pt x="0" y="1215"/>
                    <a:pt x="0" y="1218"/>
                    <a:pt x="0" y="1221"/>
                  </a:cubicBezTo>
                  <a:cubicBezTo>
                    <a:pt x="0" y="1229"/>
                    <a:pt x="5" y="1232"/>
                    <a:pt x="11" y="1232"/>
                  </a:cubicBezTo>
                  <a:cubicBezTo>
                    <a:pt x="24" y="1232"/>
                    <a:pt x="131" y="1148"/>
                    <a:pt x="201" y="991"/>
                  </a:cubicBezTo>
                  <a:cubicBezTo>
                    <a:pt x="262" y="857"/>
                    <a:pt x="276" y="720"/>
                    <a:pt x="276" y="6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7" name="Freeform 46">
              <a:extLst>
                <a:ext uri="{FF2B5EF4-FFF2-40B4-BE49-F238E27FC236}">
                  <a16:creationId xmlns:a16="http://schemas.microsoft.com/office/drawing/2014/main" id="{05A645E5-EECB-3A45-B800-717CB5B72BD3}"/>
                </a:ext>
              </a:extLst>
            </p:cNvPr>
            <p:cNvSpPr/>
            <p:nvPr/>
          </p:nvSpPr>
          <p:spPr>
            <a:xfrm>
              <a:off x="9524880" y="2127240"/>
              <a:ext cx="161640" cy="797040"/>
            </a:xfrm>
            <a:custGeom>
              <a:avLst/>
              <a:gdLst/>
              <a:ahLst/>
              <a:cxnLst>
                <a:cxn ang="3cd4">
                  <a:pos x="hc" y="t"/>
                </a:cxn>
                <a:cxn ang="cd2">
                  <a:pos x="l" y="vc"/>
                </a:cxn>
                <a:cxn ang="cd4">
                  <a:pos x="hc" y="b"/>
                </a:cxn>
                <a:cxn ang="0">
                  <a:pos x="r" y="vc"/>
                </a:cxn>
              </a:cxnLst>
              <a:rect l="l" t="t" r="r" b="b"/>
              <a:pathLst>
                <a:path w="450" h="2215">
                  <a:moveTo>
                    <a:pt x="450" y="1106"/>
                  </a:moveTo>
                  <a:cubicBezTo>
                    <a:pt x="450" y="753"/>
                    <a:pt x="370" y="378"/>
                    <a:pt x="137" y="101"/>
                  </a:cubicBezTo>
                  <a:cubicBezTo>
                    <a:pt x="120" y="81"/>
                    <a:pt x="78" y="34"/>
                    <a:pt x="48" y="8"/>
                  </a:cubicBezTo>
                  <a:cubicBezTo>
                    <a:pt x="40" y="0"/>
                    <a:pt x="37" y="0"/>
                    <a:pt x="21" y="0"/>
                  </a:cubicBezTo>
                  <a:cubicBezTo>
                    <a:pt x="11" y="0"/>
                    <a:pt x="0" y="0"/>
                    <a:pt x="0" y="11"/>
                  </a:cubicBezTo>
                  <a:cubicBezTo>
                    <a:pt x="0" y="17"/>
                    <a:pt x="5" y="22"/>
                    <a:pt x="8" y="25"/>
                  </a:cubicBezTo>
                  <a:cubicBezTo>
                    <a:pt x="48" y="67"/>
                    <a:pt x="112" y="134"/>
                    <a:pt x="185" y="272"/>
                  </a:cubicBezTo>
                  <a:cubicBezTo>
                    <a:pt x="313" y="507"/>
                    <a:pt x="359" y="812"/>
                    <a:pt x="359" y="1106"/>
                  </a:cubicBezTo>
                  <a:cubicBezTo>
                    <a:pt x="359" y="1641"/>
                    <a:pt x="217" y="1968"/>
                    <a:pt x="5" y="2192"/>
                  </a:cubicBezTo>
                  <a:cubicBezTo>
                    <a:pt x="3" y="2195"/>
                    <a:pt x="0" y="2201"/>
                    <a:pt x="0" y="2203"/>
                  </a:cubicBezTo>
                  <a:cubicBezTo>
                    <a:pt x="0" y="2215"/>
                    <a:pt x="11" y="2215"/>
                    <a:pt x="21" y="2215"/>
                  </a:cubicBezTo>
                  <a:cubicBezTo>
                    <a:pt x="37" y="2215"/>
                    <a:pt x="40" y="2215"/>
                    <a:pt x="51" y="2206"/>
                  </a:cubicBezTo>
                  <a:cubicBezTo>
                    <a:pt x="163" y="2105"/>
                    <a:pt x="289" y="1935"/>
                    <a:pt x="372" y="1674"/>
                  </a:cubicBezTo>
                  <a:cubicBezTo>
                    <a:pt x="423" y="1506"/>
                    <a:pt x="450" y="1305"/>
                    <a:pt x="450" y="110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8" name="Freeform 47">
              <a:extLst>
                <a:ext uri="{FF2B5EF4-FFF2-40B4-BE49-F238E27FC236}">
                  <a16:creationId xmlns:a16="http://schemas.microsoft.com/office/drawing/2014/main" id="{3D0669F8-01E8-4E46-82A5-A0973EE0FD05}"/>
                </a:ext>
              </a:extLst>
            </p:cNvPr>
            <p:cNvSpPr/>
            <p:nvPr/>
          </p:nvSpPr>
          <p:spPr>
            <a:xfrm>
              <a:off x="9793800" y="2030400"/>
              <a:ext cx="131760" cy="206280"/>
            </a:xfrm>
            <a:custGeom>
              <a:avLst/>
              <a:gdLst/>
              <a:ahLst/>
              <a:cxnLst>
                <a:cxn ang="3cd4">
                  <a:pos x="hc" y="t"/>
                </a:cxn>
                <a:cxn ang="cd2">
                  <a:pos x="l" y="vc"/>
                </a:cxn>
                <a:cxn ang="cd4">
                  <a:pos x="hc" y="b"/>
                </a:cxn>
                <a:cxn ang="0">
                  <a:pos x="r" y="vc"/>
                </a:cxn>
              </a:cxnLst>
              <a:rect l="l" t="t" r="r" b="b"/>
              <a:pathLst>
                <a:path w="367" h="574">
                  <a:moveTo>
                    <a:pt x="367" y="417"/>
                  </a:moveTo>
                  <a:lnTo>
                    <a:pt x="337" y="417"/>
                  </a:lnTo>
                  <a:cubicBezTo>
                    <a:pt x="335" y="437"/>
                    <a:pt x="327" y="487"/>
                    <a:pt x="316" y="496"/>
                  </a:cubicBezTo>
                  <a:cubicBezTo>
                    <a:pt x="311" y="501"/>
                    <a:pt x="246" y="501"/>
                    <a:pt x="236" y="501"/>
                  </a:cubicBezTo>
                  <a:lnTo>
                    <a:pt x="83" y="501"/>
                  </a:lnTo>
                  <a:cubicBezTo>
                    <a:pt x="169" y="420"/>
                    <a:pt x="198" y="398"/>
                    <a:pt x="249" y="356"/>
                  </a:cubicBezTo>
                  <a:cubicBezTo>
                    <a:pt x="311" y="305"/>
                    <a:pt x="367" y="252"/>
                    <a:pt x="367" y="168"/>
                  </a:cubicBezTo>
                  <a:cubicBezTo>
                    <a:pt x="367" y="64"/>
                    <a:pt x="278" y="0"/>
                    <a:pt x="171" y="0"/>
                  </a:cubicBezTo>
                  <a:cubicBezTo>
                    <a:pt x="70" y="0"/>
                    <a:pt x="0" y="76"/>
                    <a:pt x="0" y="154"/>
                  </a:cubicBezTo>
                  <a:cubicBezTo>
                    <a:pt x="0" y="199"/>
                    <a:pt x="35" y="204"/>
                    <a:pt x="43" y="204"/>
                  </a:cubicBezTo>
                  <a:cubicBezTo>
                    <a:pt x="64" y="204"/>
                    <a:pt x="88" y="188"/>
                    <a:pt x="88" y="157"/>
                  </a:cubicBezTo>
                  <a:cubicBezTo>
                    <a:pt x="88" y="143"/>
                    <a:pt x="83" y="112"/>
                    <a:pt x="40" y="112"/>
                  </a:cubicBezTo>
                  <a:cubicBezTo>
                    <a:pt x="64" y="50"/>
                    <a:pt x="120" y="31"/>
                    <a:pt x="161" y="31"/>
                  </a:cubicBezTo>
                  <a:cubicBezTo>
                    <a:pt x="244" y="31"/>
                    <a:pt x="287" y="98"/>
                    <a:pt x="287" y="168"/>
                  </a:cubicBezTo>
                  <a:cubicBezTo>
                    <a:pt x="287" y="244"/>
                    <a:pt x="236" y="302"/>
                    <a:pt x="209" y="336"/>
                  </a:cubicBezTo>
                  <a:lnTo>
                    <a:pt x="8" y="540"/>
                  </a:lnTo>
                  <a:cubicBezTo>
                    <a:pt x="0" y="549"/>
                    <a:pt x="0" y="552"/>
                    <a:pt x="0" y="574"/>
                  </a:cubicBezTo>
                  <a:lnTo>
                    <a:pt x="343" y="574"/>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49" name="Freeform 48">
            <a:extLst>
              <a:ext uri="{FF2B5EF4-FFF2-40B4-BE49-F238E27FC236}">
                <a16:creationId xmlns:a16="http://schemas.microsoft.com/office/drawing/2014/main" id="{3AD28BFB-8043-1B4D-B95F-82DEB295D6B6}"/>
              </a:ext>
            </a:extLst>
          </p:cNvPr>
          <p:cNvSpPr/>
          <p:nvPr/>
        </p:nvSpPr>
        <p:spPr>
          <a:xfrm>
            <a:off x="3762000" y="2011680"/>
            <a:ext cx="3736080" cy="1097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36720">
            <a:solidFill>
              <a:srgbClr val="3465A4"/>
            </a:solidFill>
            <a:custDash>
              <a:ds d="197000" sp="197000"/>
            </a:custDash>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1" name="TextBox 50">
            <a:extLst>
              <a:ext uri="{FF2B5EF4-FFF2-40B4-BE49-F238E27FC236}">
                <a16:creationId xmlns:a16="http://schemas.microsoft.com/office/drawing/2014/main" id="{A03D8184-B284-754B-B4E7-43B99ED063DF}"/>
              </a:ext>
            </a:extLst>
          </p:cNvPr>
          <p:cNvSpPr txBox="1"/>
          <p:nvPr/>
        </p:nvSpPr>
        <p:spPr>
          <a:xfrm>
            <a:off x="822960" y="3749040"/>
            <a:ext cx="720036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We’re going to optimize this loss function using the following gradient:</a:t>
            </a:r>
          </a:p>
        </p:txBody>
      </p:sp>
      <p:grpSp>
        <p:nvGrpSpPr>
          <p:cNvPr id="52" name="Group 51" descr="20§display§\nabla_w L(s,a,s';w) \approx -\left(&#10;r + \gamma \max_{a'} Q_w(s',a') - Q_w(s,a)&#10;\right) \nabla_w Q_w(s,a)§svg§600§FALSE" title="TexMaths">
            <a:extLst>
              <a:ext uri="{FF2B5EF4-FFF2-40B4-BE49-F238E27FC236}">
                <a16:creationId xmlns:a16="http://schemas.microsoft.com/office/drawing/2014/main" id="{2DDEB303-D79A-DD40-80CF-3FB66781CB58}"/>
              </a:ext>
            </a:extLst>
          </p:cNvPr>
          <p:cNvGrpSpPr/>
          <p:nvPr/>
        </p:nvGrpSpPr>
        <p:grpSpPr>
          <a:xfrm>
            <a:off x="427680" y="4444560"/>
            <a:ext cx="9194760" cy="570600"/>
            <a:chOff x="427680" y="4444560"/>
            <a:chExt cx="9194760" cy="570600"/>
          </a:xfrm>
        </p:grpSpPr>
        <p:sp>
          <p:nvSpPr>
            <p:cNvPr id="53" name="Freeform 52">
              <a:extLst>
                <a:ext uri="{FF2B5EF4-FFF2-40B4-BE49-F238E27FC236}">
                  <a16:creationId xmlns:a16="http://schemas.microsoft.com/office/drawing/2014/main" id="{7B9C1631-CF1D-9E41-BDB2-B8A435A5D9D5}"/>
                </a:ext>
              </a:extLst>
            </p:cNvPr>
            <p:cNvSpPr/>
            <p:nvPr/>
          </p:nvSpPr>
          <p:spPr>
            <a:xfrm>
              <a:off x="427680" y="4444560"/>
              <a:ext cx="9194760" cy="567720"/>
            </a:xfrm>
            <a:custGeom>
              <a:avLst/>
              <a:gdLst/>
              <a:ahLst/>
              <a:cxnLst>
                <a:cxn ang="3cd4">
                  <a:pos x="hc" y="t"/>
                </a:cxn>
                <a:cxn ang="cd2">
                  <a:pos x="l" y="vc"/>
                </a:cxn>
                <a:cxn ang="cd4">
                  <a:pos x="hc" y="b"/>
                </a:cxn>
                <a:cxn ang="0">
                  <a:pos x="r" y="vc"/>
                </a:cxn>
              </a:cxnLst>
              <a:rect l="l" t="t" r="r" b="b"/>
              <a:pathLst>
                <a:path w="25542" h="1578">
                  <a:moveTo>
                    <a:pt x="12770" y="1578"/>
                  </a:moveTo>
                  <a:lnTo>
                    <a:pt x="0" y="1578"/>
                  </a:lnTo>
                  <a:lnTo>
                    <a:pt x="0" y="0"/>
                  </a:lnTo>
                  <a:lnTo>
                    <a:pt x="25542" y="0"/>
                  </a:lnTo>
                  <a:lnTo>
                    <a:pt x="25542" y="1578"/>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4" name="Freeform 53">
              <a:extLst>
                <a:ext uri="{FF2B5EF4-FFF2-40B4-BE49-F238E27FC236}">
                  <a16:creationId xmlns:a16="http://schemas.microsoft.com/office/drawing/2014/main" id="{EE05159C-2B8A-5145-BD23-CEAA9DC8FA9D}"/>
                </a:ext>
              </a:extLst>
            </p:cNvPr>
            <p:cNvSpPr/>
            <p:nvPr/>
          </p:nvSpPr>
          <p:spPr>
            <a:xfrm>
              <a:off x="442800" y="4592160"/>
              <a:ext cx="233640" cy="227160"/>
            </a:xfrm>
            <a:custGeom>
              <a:avLst/>
              <a:gdLst/>
              <a:ahLst/>
              <a:cxnLst>
                <a:cxn ang="3cd4">
                  <a:pos x="hc" y="t"/>
                </a:cxn>
                <a:cxn ang="cd2">
                  <a:pos x="l" y="vc"/>
                </a:cxn>
                <a:cxn ang="cd4">
                  <a:pos x="hc" y="b"/>
                </a:cxn>
                <a:cxn ang="0">
                  <a:pos x="r" y="vc"/>
                </a:cxn>
              </a:cxnLst>
              <a:rect l="l" t="t" r="r" b="b"/>
              <a:pathLst>
                <a:path w="650" h="632">
                  <a:moveTo>
                    <a:pt x="646" y="20"/>
                  </a:moveTo>
                  <a:cubicBezTo>
                    <a:pt x="648" y="16"/>
                    <a:pt x="650" y="10"/>
                    <a:pt x="650" y="8"/>
                  </a:cubicBezTo>
                  <a:cubicBezTo>
                    <a:pt x="650" y="0"/>
                    <a:pt x="650" y="0"/>
                    <a:pt x="630" y="0"/>
                  </a:cubicBezTo>
                  <a:lnTo>
                    <a:pt x="22" y="0"/>
                  </a:lnTo>
                  <a:cubicBezTo>
                    <a:pt x="0" y="0"/>
                    <a:pt x="0" y="0"/>
                    <a:pt x="0" y="8"/>
                  </a:cubicBezTo>
                  <a:cubicBezTo>
                    <a:pt x="0" y="10"/>
                    <a:pt x="2" y="16"/>
                    <a:pt x="4" y="20"/>
                  </a:cubicBezTo>
                  <a:lnTo>
                    <a:pt x="302" y="614"/>
                  </a:lnTo>
                  <a:cubicBezTo>
                    <a:pt x="308" y="626"/>
                    <a:pt x="310" y="632"/>
                    <a:pt x="326" y="632"/>
                  </a:cubicBezTo>
                  <a:cubicBezTo>
                    <a:pt x="340" y="632"/>
                    <a:pt x="342" y="626"/>
                    <a:pt x="350" y="614"/>
                  </a:cubicBezTo>
                  <a:close/>
                  <a:moveTo>
                    <a:pt x="110" y="64"/>
                  </a:moveTo>
                  <a:lnTo>
                    <a:pt x="594" y="64"/>
                  </a:lnTo>
                  <a:lnTo>
                    <a:pt x="352" y="548"/>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5" name="Freeform 54">
              <a:extLst>
                <a:ext uri="{FF2B5EF4-FFF2-40B4-BE49-F238E27FC236}">
                  <a16:creationId xmlns:a16="http://schemas.microsoft.com/office/drawing/2014/main" id="{2DC010F9-4D73-8241-B804-B662AED9800D}"/>
                </a:ext>
              </a:extLst>
            </p:cNvPr>
            <p:cNvSpPr/>
            <p:nvPr/>
          </p:nvSpPr>
          <p:spPr>
            <a:xfrm>
              <a:off x="700560" y="4757760"/>
              <a:ext cx="162360" cy="100440"/>
            </a:xfrm>
            <a:custGeom>
              <a:avLst/>
              <a:gdLst/>
              <a:ahLst/>
              <a:cxnLst>
                <a:cxn ang="3cd4">
                  <a:pos x="hc" y="t"/>
                </a:cxn>
                <a:cxn ang="cd2">
                  <a:pos x="l" y="vc"/>
                </a:cxn>
                <a:cxn ang="cd4">
                  <a:pos x="hc" y="b"/>
                </a:cxn>
                <a:cxn ang="0">
                  <a:pos x="r" y="vc"/>
                </a:cxn>
              </a:cxnLst>
              <a:rect l="l" t="t" r="r" b="b"/>
              <a:pathLst>
                <a:path w="452" h="280">
                  <a:moveTo>
                    <a:pt x="296" y="76"/>
                  </a:moveTo>
                  <a:cubicBezTo>
                    <a:pt x="300" y="60"/>
                    <a:pt x="308" y="30"/>
                    <a:pt x="308" y="26"/>
                  </a:cubicBezTo>
                  <a:cubicBezTo>
                    <a:pt x="308" y="14"/>
                    <a:pt x="298" y="6"/>
                    <a:pt x="288" y="6"/>
                  </a:cubicBezTo>
                  <a:cubicBezTo>
                    <a:pt x="276" y="6"/>
                    <a:pt x="264" y="14"/>
                    <a:pt x="260" y="24"/>
                  </a:cubicBezTo>
                  <a:cubicBezTo>
                    <a:pt x="258" y="30"/>
                    <a:pt x="252" y="56"/>
                    <a:pt x="248" y="72"/>
                  </a:cubicBezTo>
                  <a:cubicBezTo>
                    <a:pt x="240" y="106"/>
                    <a:pt x="240" y="108"/>
                    <a:pt x="230" y="142"/>
                  </a:cubicBezTo>
                  <a:cubicBezTo>
                    <a:pt x="222" y="176"/>
                    <a:pt x="222" y="182"/>
                    <a:pt x="220" y="200"/>
                  </a:cubicBezTo>
                  <a:cubicBezTo>
                    <a:pt x="224" y="212"/>
                    <a:pt x="218" y="224"/>
                    <a:pt x="204" y="242"/>
                  </a:cubicBezTo>
                  <a:cubicBezTo>
                    <a:pt x="196" y="252"/>
                    <a:pt x="182" y="262"/>
                    <a:pt x="162" y="262"/>
                  </a:cubicBezTo>
                  <a:cubicBezTo>
                    <a:pt x="138" y="262"/>
                    <a:pt x="106" y="254"/>
                    <a:pt x="106" y="206"/>
                  </a:cubicBezTo>
                  <a:cubicBezTo>
                    <a:pt x="106" y="174"/>
                    <a:pt x="124" y="128"/>
                    <a:pt x="136" y="96"/>
                  </a:cubicBezTo>
                  <a:cubicBezTo>
                    <a:pt x="146" y="70"/>
                    <a:pt x="148" y="64"/>
                    <a:pt x="148" y="54"/>
                  </a:cubicBezTo>
                  <a:cubicBezTo>
                    <a:pt x="148" y="24"/>
                    <a:pt x="124" y="0"/>
                    <a:pt x="90" y="0"/>
                  </a:cubicBezTo>
                  <a:cubicBezTo>
                    <a:pt x="28" y="0"/>
                    <a:pt x="0" y="84"/>
                    <a:pt x="0" y="96"/>
                  </a:cubicBezTo>
                  <a:cubicBezTo>
                    <a:pt x="0" y="104"/>
                    <a:pt x="8" y="104"/>
                    <a:pt x="10" y="104"/>
                  </a:cubicBezTo>
                  <a:cubicBezTo>
                    <a:pt x="20" y="104"/>
                    <a:pt x="20" y="100"/>
                    <a:pt x="22" y="94"/>
                  </a:cubicBezTo>
                  <a:cubicBezTo>
                    <a:pt x="38" y="42"/>
                    <a:pt x="64" y="18"/>
                    <a:pt x="88" y="18"/>
                  </a:cubicBezTo>
                  <a:cubicBezTo>
                    <a:pt x="98" y="18"/>
                    <a:pt x="104" y="24"/>
                    <a:pt x="104" y="40"/>
                  </a:cubicBezTo>
                  <a:cubicBezTo>
                    <a:pt x="104" y="54"/>
                    <a:pt x="98" y="68"/>
                    <a:pt x="96" y="76"/>
                  </a:cubicBezTo>
                  <a:cubicBezTo>
                    <a:pt x="60" y="166"/>
                    <a:pt x="60" y="178"/>
                    <a:pt x="60" y="198"/>
                  </a:cubicBezTo>
                  <a:cubicBezTo>
                    <a:pt x="60" y="270"/>
                    <a:pt x="126" y="280"/>
                    <a:pt x="160" y="280"/>
                  </a:cubicBezTo>
                  <a:cubicBezTo>
                    <a:pt x="172" y="280"/>
                    <a:pt x="202" y="280"/>
                    <a:pt x="230" y="238"/>
                  </a:cubicBezTo>
                  <a:cubicBezTo>
                    <a:pt x="244" y="266"/>
                    <a:pt x="278" y="280"/>
                    <a:pt x="316" y="280"/>
                  </a:cubicBezTo>
                  <a:cubicBezTo>
                    <a:pt x="370" y="280"/>
                    <a:pt x="398" y="232"/>
                    <a:pt x="410" y="206"/>
                  </a:cubicBezTo>
                  <a:cubicBezTo>
                    <a:pt x="436" y="154"/>
                    <a:pt x="452" y="78"/>
                    <a:pt x="452" y="48"/>
                  </a:cubicBezTo>
                  <a:cubicBezTo>
                    <a:pt x="452" y="2"/>
                    <a:pt x="426" y="0"/>
                    <a:pt x="422" y="0"/>
                  </a:cubicBezTo>
                  <a:cubicBezTo>
                    <a:pt x="406" y="0"/>
                    <a:pt x="388" y="16"/>
                    <a:pt x="388" y="32"/>
                  </a:cubicBezTo>
                  <a:cubicBezTo>
                    <a:pt x="388" y="44"/>
                    <a:pt x="394" y="48"/>
                    <a:pt x="400" y="52"/>
                  </a:cubicBezTo>
                  <a:cubicBezTo>
                    <a:pt x="414" y="64"/>
                    <a:pt x="422" y="82"/>
                    <a:pt x="422" y="102"/>
                  </a:cubicBezTo>
                  <a:cubicBezTo>
                    <a:pt x="422" y="110"/>
                    <a:pt x="396" y="262"/>
                    <a:pt x="318" y="262"/>
                  </a:cubicBezTo>
                  <a:cubicBezTo>
                    <a:pt x="268" y="262"/>
                    <a:pt x="268" y="218"/>
                    <a:pt x="268" y="208"/>
                  </a:cubicBezTo>
                  <a:cubicBezTo>
                    <a:pt x="268" y="190"/>
                    <a:pt x="270" y="180"/>
                    <a:pt x="278" y="14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6" name="Freeform 55">
              <a:extLst>
                <a:ext uri="{FF2B5EF4-FFF2-40B4-BE49-F238E27FC236}">
                  <a16:creationId xmlns:a16="http://schemas.microsoft.com/office/drawing/2014/main" id="{B19BC8DD-DCBB-C14C-BD2C-47C52736F7DA}"/>
                </a:ext>
              </a:extLst>
            </p:cNvPr>
            <p:cNvSpPr/>
            <p:nvPr/>
          </p:nvSpPr>
          <p:spPr>
            <a:xfrm>
              <a:off x="907200" y="4592160"/>
              <a:ext cx="191160" cy="216360"/>
            </a:xfrm>
            <a:custGeom>
              <a:avLst/>
              <a:gdLst/>
              <a:ahLst/>
              <a:cxnLst>
                <a:cxn ang="3cd4">
                  <a:pos x="hc" y="t"/>
                </a:cxn>
                <a:cxn ang="cd2">
                  <a:pos x="l" y="vc"/>
                </a:cxn>
                <a:cxn ang="cd4">
                  <a:pos x="hc" y="b"/>
                </a:cxn>
                <a:cxn ang="0">
                  <a:pos x="r" y="vc"/>
                </a:cxn>
              </a:cxnLst>
              <a:rect l="l" t="t" r="r" b="b"/>
              <a:pathLst>
                <a:path w="532" h="602">
                  <a:moveTo>
                    <a:pt x="296" y="68"/>
                  </a:moveTo>
                  <a:cubicBezTo>
                    <a:pt x="304" y="38"/>
                    <a:pt x="306" y="28"/>
                    <a:pt x="388" y="28"/>
                  </a:cubicBezTo>
                  <a:cubicBezTo>
                    <a:pt x="416" y="28"/>
                    <a:pt x="422" y="28"/>
                    <a:pt x="422" y="10"/>
                  </a:cubicBezTo>
                  <a:cubicBezTo>
                    <a:pt x="422" y="0"/>
                    <a:pt x="412" y="0"/>
                    <a:pt x="408" y="0"/>
                  </a:cubicBezTo>
                  <a:cubicBezTo>
                    <a:pt x="380" y="0"/>
                    <a:pt x="306" y="2"/>
                    <a:pt x="278" y="2"/>
                  </a:cubicBezTo>
                  <a:cubicBezTo>
                    <a:pt x="252" y="2"/>
                    <a:pt x="186" y="0"/>
                    <a:pt x="160" y="0"/>
                  </a:cubicBezTo>
                  <a:cubicBezTo>
                    <a:pt x="154" y="0"/>
                    <a:pt x="144" y="0"/>
                    <a:pt x="144" y="18"/>
                  </a:cubicBezTo>
                  <a:cubicBezTo>
                    <a:pt x="144" y="28"/>
                    <a:pt x="152" y="28"/>
                    <a:pt x="168" y="28"/>
                  </a:cubicBezTo>
                  <a:cubicBezTo>
                    <a:pt x="170" y="28"/>
                    <a:pt x="186" y="28"/>
                    <a:pt x="202" y="30"/>
                  </a:cubicBezTo>
                  <a:cubicBezTo>
                    <a:pt x="218" y="30"/>
                    <a:pt x="226" y="32"/>
                    <a:pt x="226" y="44"/>
                  </a:cubicBezTo>
                  <a:cubicBezTo>
                    <a:pt x="226" y="46"/>
                    <a:pt x="224" y="50"/>
                    <a:pt x="222" y="60"/>
                  </a:cubicBezTo>
                  <a:lnTo>
                    <a:pt x="104" y="534"/>
                  </a:lnTo>
                  <a:cubicBezTo>
                    <a:pt x="96" y="568"/>
                    <a:pt x="94" y="574"/>
                    <a:pt x="24" y="574"/>
                  </a:cubicBezTo>
                  <a:cubicBezTo>
                    <a:pt x="8" y="574"/>
                    <a:pt x="0" y="574"/>
                    <a:pt x="0" y="592"/>
                  </a:cubicBezTo>
                  <a:cubicBezTo>
                    <a:pt x="0" y="602"/>
                    <a:pt x="8" y="602"/>
                    <a:pt x="24" y="602"/>
                  </a:cubicBezTo>
                  <a:lnTo>
                    <a:pt x="432" y="602"/>
                  </a:lnTo>
                  <a:cubicBezTo>
                    <a:pt x="454" y="602"/>
                    <a:pt x="454" y="602"/>
                    <a:pt x="460" y="588"/>
                  </a:cubicBezTo>
                  <a:lnTo>
                    <a:pt x="530" y="396"/>
                  </a:lnTo>
                  <a:cubicBezTo>
                    <a:pt x="532" y="388"/>
                    <a:pt x="532" y="386"/>
                    <a:pt x="532" y="384"/>
                  </a:cubicBezTo>
                  <a:cubicBezTo>
                    <a:pt x="532" y="380"/>
                    <a:pt x="530" y="374"/>
                    <a:pt x="522" y="374"/>
                  </a:cubicBezTo>
                  <a:cubicBezTo>
                    <a:pt x="514" y="374"/>
                    <a:pt x="514" y="380"/>
                    <a:pt x="508" y="394"/>
                  </a:cubicBezTo>
                  <a:cubicBezTo>
                    <a:pt x="478" y="474"/>
                    <a:pt x="438" y="574"/>
                    <a:pt x="286" y="574"/>
                  </a:cubicBezTo>
                  <a:lnTo>
                    <a:pt x="202" y="574"/>
                  </a:lnTo>
                  <a:cubicBezTo>
                    <a:pt x="190" y="574"/>
                    <a:pt x="188" y="574"/>
                    <a:pt x="184" y="574"/>
                  </a:cubicBezTo>
                  <a:cubicBezTo>
                    <a:pt x="174" y="574"/>
                    <a:pt x="172" y="572"/>
                    <a:pt x="172" y="566"/>
                  </a:cubicBezTo>
                  <a:cubicBezTo>
                    <a:pt x="172" y="562"/>
                    <a:pt x="172" y="560"/>
                    <a:pt x="176" y="54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7" name="Freeform 56">
              <a:extLst>
                <a:ext uri="{FF2B5EF4-FFF2-40B4-BE49-F238E27FC236}">
                  <a16:creationId xmlns:a16="http://schemas.microsoft.com/office/drawing/2014/main" id="{90769667-63A6-4D41-A275-B3D372182A59}"/>
                </a:ext>
              </a:extLst>
            </p:cNvPr>
            <p:cNvSpPr/>
            <p:nvPr/>
          </p:nvSpPr>
          <p:spPr>
            <a:xfrm>
              <a:off x="1140480" y="4571279"/>
              <a:ext cx="73800" cy="316440"/>
            </a:xfrm>
            <a:custGeom>
              <a:avLst/>
              <a:gdLst/>
              <a:ahLst/>
              <a:cxnLst>
                <a:cxn ang="3cd4">
                  <a:pos x="hc" y="t"/>
                </a:cxn>
                <a:cxn ang="cd2">
                  <a:pos x="l" y="vc"/>
                </a:cxn>
                <a:cxn ang="cd4">
                  <a:pos x="hc" y="b"/>
                </a:cxn>
                <a:cxn ang="0">
                  <a:pos x="r" y="vc"/>
                </a:cxn>
              </a:cxnLst>
              <a:rect l="l" t="t" r="r" b="b"/>
              <a:pathLst>
                <a:path w="206" h="880">
                  <a:moveTo>
                    <a:pt x="206" y="872"/>
                  </a:moveTo>
                  <a:cubicBezTo>
                    <a:pt x="206" y="870"/>
                    <a:pt x="206" y="868"/>
                    <a:pt x="190" y="852"/>
                  </a:cubicBezTo>
                  <a:cubicBezTo>
                    <a:pt x="80" y="742"/>
                    <a:pt x="52" y="576"/>
                    <a:pt x="52" y="440"/>
                  </a:cubicBezTo>
                  <a:cubicBezTo>
                    <a:pt x="52" y="288"/>
                    <a:pt x="86" y="134"/>
                    <a:pt x="194" y="24"/>
                  </a:cubicBezTo>
                  <a:cubicBezTo>
                    <a:pt x="206" y="14"/>
                    <a:pt x="206" y="12"/>
                    <a:pt x="206" y="8"/>
                  </a:cubicBezTo>
                  <a:cubicBezTo>
                    <a:pt x="206" y="2"/>
                    <a:pt x="202" y="0"/>
                    <a:pt x="198" y="0"/>
                  </a:cubicBezTo>
                  <a:cubicBezTo>
                    <a:pt x="188" y="0"/>
                    <a:pt x="108" y="60"/>
                    <a:pt x="56" y="172"/>
                  </a:cubicBezTo>
                  <a:cubicBezTo>
                    <a:pt x="10" y="268"/>
                    <a:pt x="0" y="366"/>
                    <a:pt x="0" y="440"/>
                  </a:cubicBezTo>
                  <a:cubicBezTo>
                    <a:pt x="0" y="510"/>
                    <a:pt x="10" y="616"/>
                    <a:pt x="58" y="716"/>
                  </a:cubicBezTo>
                  <a:cubicBezTo>
                    <a:pt x="112" y="824"/>
                    <a:pt x="188" y="880"/>
                    <a:pt x="198" y="880"/>
                  </a:cubicBezTo>
                  <a:cubicBezTo>
                    <a:pt x="202" y="880"/>
                    <a:pt x="206" y="878"/>
                    <a:pt x="206" y="8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8" name="Freeform 57">
              <a:extLst>
                <a:ext uri="{FF2B5EF4-FFF2-40B4-BE49-F238E27FC236}">
                  <a16:creationId xmlns:a16="http://schemas.microsoft.com/office/drawing/2014/main" id="{3D63A064-2E4E-6F45-AD7A-95BC3E68C109}"/>
                </a:ext>
              </a:extLst>
            </p:cNvPr>
            <p:cNvSpPr/>
            <p:nvPr/>
          </p:nvSpPr>
          <p:spPr>
            <a:xfrm>
              <a:off x="1248480" y="4668480"/>
              <a:ext cx="117000" cy="143640"/>
            </a:xfrm>
            <a:custGeom>
              <a:avLst/>
              <a:gdLst/>
              <a:ahLst/>
              <a:cxnLst>
                <a:cxn ang="3cd4">
                  <a:pos x="hc" y="t"/>
                </a:cxn>
                <a:cxn ang="cd2">
                  <a:pos x="l" y="vc"/>
                </a:cxn>
                <a:cxn ang="cd4">
                  <a:pos x="hc" y="b"/>
                </a:cxn>
                <a:cxn ang="0">
                  <a:pos x="r" y="vc"/>
                </a:cxn>
              </a:cxnLst>
              <a:rect l="l" t="t" r="r" b="b"/>
              <a:pathLst>
                <a:path w="326" h="400">
                  <a:moveTo>
                    <a:pt x="300" y="60"/>
                  </a:moveTo>
                  <a:cubicBezTo>
                    <a:pt x="274" y="60"/>
                    <a:pt x="258" y="80"/>
                    <a:pt x="258" y="100"/>
                  </a:cubicBezTo>
                  <a:cubicBezTo>
                    <a:pt x="258" y="112"/>
                    <a:pt x="266" y="126"/>
                    <a:pt x="284" y="126"/>
                  </a:cubicBezTo>
                  <a:cubicBezTo>
                    <a:pt x="304" y="126"/>
                    <a:pt x="326" y="110"/>
                    <a:pt x="326" y="76"/>
                  </a:cubicBezTo>
                  <a:cubicBezTo>
                    <a:pt x="326" y="36"/>
                    <a:pt x="288" y="0"/>
                    <a:pt x="220" y="0"/>
                  </a:cubicBezTo>
                  <a:cubicBezTo>
                    <a:pt x="104" y="0"/>
                    <a:pt x="70" y="90"/>
                    <a:pt x="70" y="128"/>
                  </a:cubicBezTo>
                  <a:cubicBezTo>
                    <a:pt x="70" y="198"/>
                    <a:pt x="136" y="212"/>
                    <a:pt x="162" y="216"/>
                  </a:cubicBezTo>
                  <a:cubicBezTo>
                    <a:pt x="208" y="226"/>
                    <a:pt x="254" y="234"/>
                    <a:pt x="254" y="284"/>
                  </a:cubicBezTo>
                  <a:cubicBezTo>
                    <a:pt x="254" y="306"/>
                    <a:pt x="234" y="380"/>
                    <a:pt x="128" y="380"/>
                  </a:cubicBezTo>
                  <a:cubicBezTo>
                    <a:pt x="114" y="380"/>
                    <a:pt x="46" y="380"/>
                    <a:pt x="26" y="334"/>
                  </a:cubicBezTo>
                  <a:cubicBezTo>
                    <a:pt x="60" y="338"/>
                    <a:pt x="82" y="312"/>
                    <a:pt x="82" y="286"/>
                  </a:cubicBezTo>
                  <a:cubicBezTo>
                    <a:pt x="82" y="266"/>
                    <a:pt x="68" y="256"/>
                    <a:pt x="50" y="256"/>
                  </a:cubicBezTo>
                  <a:cubicBezTo>
                    <a:pt x="26" y="256"/>
                    <a:pt x="0" y="274"/>
                    <a:pt x="0" y="314"/>
                  </a:cubicBezTo>
                  <a:cubicBezTo>
                    <a:pt x="0" y="364"/>
                    <a:pt x="50" y="400"/>
                    <a:pt x="126" y="400"/>
                  </a:cubicBezTo>
                  <a:cubicBezTo>
                    <a:pt x="270" y="400"/>
                    <a:pt x="304" y="294"/>
                    <a:pt x="304" y="254"/>
                  </a:cubicBezTo>
                  <a:cubicBezTo>
                    <a:pt x="304" y="222"/>
                    <a:pt x="288" y="200"/>
                    <a:pt x="276" y="188"/>
                  </a:cubicBezTo>
                  <a:cubicBezTo>
                    <a:pt x="252" y="164"/>
                    <a:pt x="228" y="160"/>
                    <a:pt x="188" y="152"/>
                  </a:cubicBezTo>
                  <a:cubicBezTo>
                    <a:pt x="156" y="144"/>
                    <a:pt x="122" y="138"/>
                    <a:pt x="122" y="98"/>
                  </a:cubicBezTo>
                  <a:cubicBezTo>
                    <a:pt x="122" y="74"/>
                    <a:pt x="142" y="20"/>
                    <a:pt x="220" y="20"/>
                  </a:cubicBezTo>
                  <a:cubicBezTo>
                    <a:pt x="242" y="20"/>
                    <a:pt x="286" y="26"/>
                    <a:pt x="300" y="6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9" name="Freeform 58">
              <a:extLst>
                <a:ext uri="{FF2B5EF4-FFF2-40B4-BE49-F238E27FC236}">
                  <a16:creationId xmlns:a16="http://schemas.microsoft.com/office/drawing/2014/main" id="{8595F04B-B2BE-044D-81F4-F4386394AE77}"/>
                </a:ext>
              </a:extLst>
            </p:cNvPr>
            <p:cNvSpPr/>
            <p:nvPr/>
          </p:nvSpPr>
          <p:spPr>
            <a:xfrm>
              <a:off x="1406880" y="4775040"/>
              <a:ext cx="37080" cy="94680"/>
            </a:xfrm>
            <a:custGeom>
              <a:avLst/>
              <a:gdLst/>
              <a:ahLst/>
              <a:cxnLst>
                <a:cxn ang="3cd4">
                  <a:pos x="hc" y="t"/>
                </a:cxn>
                <a:cxn ang="cd2">
                  <a:pos x="l" y="vc"/>
                </a:cxn>
                <a:cxn ang="cd4">
                  <a:pos x="hc" y="b"/>
                </a:cxn>
                <a:cxn ang="0">
                  <a:pos x="r" y="vc"/>
                </a:cxn>
              </a:cxnLst>
              <a:rect l="l" t="t" r="r" b="b"/>
              <a:pathLst>
                <a:path w="104" h="264">
                  <a:moveTo>
                    <a:pt x="104" y="92"/>
                  </a:moveTo>
                  <a:cubicBezTo>
                    <a:pt x="104" y="34"/>
                    <a:pt x="82" y="0"/>
                    <a:pt x="48" y="0"/>
                  </a:cubicBezTo>
                  <a:cubicBezTo>
                    <a:pt x="18" y="0"/>
                    <a:pt x="0" y="22"/>
                    <a:pt x="0" y="46"/>
                  </a:cubicBezTo>
                  <a:cubicBezTo>
                    <a:pt x="0" y="70"/>
                    <a:pt x="18" y="94"/>
                    <a:pt x="48" y="94"/>
                  </a:cubicBezTo>
                  <a:cubicBezTo>
                    <a:pt x="58" y="94"/>
                    <a:pt x="70" y="90"/>
                    <a:pt x="78" y="82"/>
                  </a:cubicBezTo>
                  <a:cubicBezTo>
                    <a:pt x="82" y="80"/>
                    <a:pt x="82" y="80"/>
                    <a:pt x="84" y="80"/>
                  </a:cubicBezTo>
                  <a:cubicBezTo>
                    <a:pt x="84" y="80"/>
                    <a:pt x="86" y="80"/>
                    <a:pt x="86" y="92"/>
                  </a:cubicBezTo>
                  <a:cubicBezTo>
                    <a:pt x="86" y="158"/>
                    <a:pt x="54" y="212"/>
                    <a:pt x="24" y="240"/>
                  </a:cubicBezTo>
                  <a:cubicBezTo>
                    <a:pt x="14" y="250"/>
                    <a:pt x="14" y="252"/>
                    <a:pt x="14" y="254"/>
                  </a:cubicBezTo>
                  <a:cubicBezTo>
                    <a:pt x="14" y="262"/>
                    <a:pt x="18" y="264"/>
                    <a:pt x="24" y="264"/>
                  </a:cubicBezTo>
                  <a:cubicBezTo>
                    <a:pt x="34" y="264"/>
                    <a:pt x="104" y="196"/>
                    <a:pt x="104" y="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0" name="Freeform 59">
              <a:extLst>
                <a:ext uri="{FF2B5EF4-FFF2-40B4-BE49-F238E27FC236}">
                  <a16:creationId xmlns:a16="http://schemas.microsoft.com/office/drawing/2014/main" id="{E19AC688-BE2D-BC47-992D-2F7A7D88C33E}"/>
                </a:ext>
              </a:extLst>
            </p:cNvPr>
            <p:cNvSpPr/>
            <p:nvPr/>
          </p:nvSpPr>
          <p:spPr>
            <a:xfrm>
              <a:off x="1532880" y="4668480"/>
              <a:ext cx="145080" cy="143640"/>
            </a:xfrm>
            <a:custGeom>
              <a:avLst/>
              <a:gdLst/>
              <a:ahLst/>
              <a:cxnLst>
                <a:cxn ang="3cd4">
                  <a:pos x="hc" y="t"/>
                </a:cxn>
                <a:cxn ang="cd2">
                  <a:pos x="l" y="vc"/>
                </a:cxn>
                <a:cxn ang="cd4">
                  <a:pos x="hc" y="b"/>
                </a:cxn>
                <a:cxn ang="0">
                  <a:pos x="r" y="vc"/>
                </a:cxn>
              </a:cxnLst>
              <a:rect l="l" t="t" r="r" b="b"/>
              <a:pathLst>
                <a:path w="404" h="400">
                  <a:moveTo>
                    <a:pt x="294" y="56"/>
                  </a:moveTo>
                  <a:cubicBezTo>
                    <a:pt x="278" y="24"/>
                    <a:pt x="252" y="0"/>
                    <a:pt x="212" y="0"/>
                  </a:cubicBezTo>
                  <a:cubicBezTo>
                    <a:pt x="110" y="0"/>
                    <a:pt x="0" y="130"/>
                    <a:pt x="0" y="258"/>
                  </a:cubicBezTo>
                  <a:cubicBezTo>
                    <a:pt x="0" y="342"/>
                    <a:pt x="48" y="400"/>
                    <a:pt x="118" y="400"/>
                  </a:cubicBezTo>
                  <a:cubicBezTo>
                    <a:pt x="136" y="400"/>
                    <a:pt x="180" y="396"/>
                    <a:pt x="232" y="334"/>
                  </a:cubicBezTo>
                  <a:cubicBezTo>
                    <a:pt x="240" y="370"/>
                    <a:pt x="270" y="400"/>
                    <a:pt x="312" y="400"/>
                  </a:cubicBezTo>
                  <a:cubicBezTo>
                    <a:pt x="344" y="400"/>
                    <a:pt x="364" y="380"/>
                    <a:pt x="378" y="352"/>
                  </a:cubicBezTo>
                  <a:cubicBezTo>
                    <a:pt x="392" y="320"/>
                    <a:pt x="404" y="266"/>
                    <a:pt x="404" y="264"/>
                  </a:cubicBezTo>
                  <a:cubicBezTo>
                    <a:pt x="404" y="256"/>
                    <a:pt x="396" y="256"/>
                    <a:pt x="394" y="256"/>
                  </a:cubicBezTo>
                  <a:cubicBezTo>
                    <a:pt x="386" y="256"/>
                    <a:pt x="384" y="258"/>
                    <a:pt x="382" y="272"/>
                  </a:cubicBezTo>
                  <a:cubicBezTo>
                    <a:pt x="366" y="328"/>
                    <a:pt x="350" y="380"/>
                    <a:pt x="314" y="380"/>
                  </a:cubicBezTo>
                  <a:cubicBezTo>
                    <a:pt x="290" y="380"/>
                    <a:pt x="288" y="358"/>
                    <a:pt x="288" y="340"/>
                  </a:cubicBezTo>
                  <a:cubicBezTo>
                    <a:pt x="288" y="320"/>
                    <a:pt x="290" y="314"/>
                    <a:pt x="300" y="274"/>
                  </a:cubicBezTo>
                  <a:cubicBezTo>
                    <a:pt x="310" y="238"/>
                    <a:pt x="310" y="228"/>
                    <a:pt x="318" y="196"/>
                  </a:cubicBezTo>
                  <a:lnTo>
                    <a:pt x="350" y="72"/>
                  </a:lnTo>
                  <a:cubicBezTo>
                    <a:pt x="356" y="46"/>
                    <a:pt x="356" y="46"/>
                    <a:pt x="356" y="42"/>
                  </a:cubicBezTo>
                  <a:cubicBezTo>
                    <a:pt x="356" y="26"/>
                    <a:pt x="346" y="18"/>
                    <a:pt x="332" y="18"/>
                  </a:cubicBezTo>
                  <a:cubicBezTo>
                    <a:pt x="310" y="18"/>
                    <a:pt x="296" y="38"/>
                    <a:pt x="294" y="56"/>
                  </a:cubicBezTo>
                  <a:close/>
                  <a:moveTo>
                    <a:pt x="236" y="286"/>
                  </a:moveTo>
                  <a:cubicBezTo>
                    <a:pt x="232" y="302"/>
                    <a:pt x="232" y="302"/>
                    <a:pt x="220" y="318"/>
                  </a:cubicBezTo>
                  <a:cubicBezTo>
                    <a:pt x="180" y="366"/>
                    <a:pt x="144" y="380"/>
                    <a:pt x="120" y="380"/>
                  </a:cubicBezTo>
                  <a:cubicBezTo>
                    <a:pt x="76" y="380"/>
                    <a:pt x="62" y="332"/>
                    <a:pt x="62" y="298"/>
                  </a:cubicBezTo>
                  <a:cubicBezTo>
                    <a:pt x="62" y="254"/>
                    <a:pt x="90" y="144"/>
                    <a:pt x="112" y="104"/>
                  </a:cubicBezTo>
                  <a:cubicBezTo>
                    <a:pt x="138" y="52"/>
                    <a:pt x="178" y="20"/>
                    <a:pt x="214" y="20"/>
                  </a:cubicBezTo>
                  <a:cubicBezTo>
                    <a:pt x="272" y="20"/>
                    <a:pt x="284" y="92"/>
                    <a:pt x="284" y="98"/>
                  </a:cubicBezTo>
                  <a:cubicBezTo>
                    <a:pt x="284" y="102"/>
                    <a:pt x="282" y="108"/>
                    <a:pt x="280" y="11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1" name="Freeform 60">
              <a:extLst>
                <a:ext uri="{FF2B5EF4-FFF2-40B4-BE49-F238E27FC236}">
                  <a16:creationId xmlns:a16="http://schemas.microsoft.com/office/drawing/2014/main" id="{69578223-8230-5449-986F-F476D55F8B22}"/>
                </a:ext>
              </a:extLst>
            </p:cNvPr>
            <p:cNvSpPr/>
            <p:nvPr/>
          </p:nvSpPr>
          <p:spPr>
            <a:xfrm>
              <a:off x="1713600" y="4775040"/>
              <a:ext cx="37080" cy="94680"/>
            </a:xfrm>
            <a:custGeom>
              <a:avLst/>
              <a:gdLst/>
              <a:ahLst/>
              <a:cxnLst>
                <a:cxn ang="3cd4">
                  <a:pos x="hc" y="t"/>
                </a:cxn>
                <a:cxn ang="cd2">
                  <a:pos x="l" y="vc"/>
                </a:cxn>
                <a:cxn ang="cd4">
                  <a:pos x="hc" y="b"/>
                </a:cxn>
                <a:cxn ang="0">
                  <a:pos x="r" y="vc"/>
                </a:cxn>
              </a:cxnLst>
              <a:rect l="l" t="t" r="r" b="b"/>
              <a:pathLst>
                <a:path w="104" h="264">
                  <a:moveTo>
                    <a:pt x="104" y="92"/>
                  </a:moveTo>
                  <a:cubicBezTo>
                    <a:pt x="104" y="34"/>
                    <a:pt x="82" y="0"/>
                    <a:pt x="48" y="0"/>
                  </a:cubicBezTo>
                  <a:cubicBezTo>
                    <a:pt x="18" y="0"/>
                    <a:pt x="0" y="22"/>
                    <a:pt x="0" y="46"/>
                  </a:cubicBezTo>
                  <a:cubicBezTo>
                    <a:pt x="0" y="70"/>
                    <a:pt x="18" y="94"/>
                    <a:pt x="48" y="94"/>
                  </a:cubicBezTo>
                  <a:cubicBezTo>
                    <a:pt x="58" y="94"/>
                    <a:pt x="70" y="90"/>
                    <a:pt x="78" y="82"/>
                  </a:cubicBezTo>
                  <a:cubicBezTo>
                    <a:pt x="82" y="80"/>
                    <a:pt x="82" y="80"/>
                    <a:pt x="84" y="80"/>
                  </a:cubicBezTo>
                  <a:cubicBezTo>
                    <a:pt x="84" y="80"/>
                    <a:pt x="86" y="80"/>
                    <a:pt x="86" y="92"/>
                  </a:cubicBezTo>
                  <a:cubicBezTo>
                    <a:pt x="86" y="158"/>
                    <a:pt x="54" y="212"/>
                    <a:pt x="24" y="240"/>
                  </a:cubicBezTo>
                  <a:cubicBezTo>
                    <a:pt x="14" y="250"/>
                    <a:pt x="14" y="252"/>
                    <a:pt x="14" y="254"/>
                  </a:cubicBezTo>
                  <a:cubicBezTo>
                    <a:pt x="14" y="262"/>
                    <a:pt x="18" y="264"/>
                    <a:pt x="24" y="264"/>
                  </a:cubicBezTo>
                  <a:cubicBezTo>
                    <a:pt x="34" y="264"/>
                    <a:pt x="104" y="196"/>
                    <a:pt x="104" y="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2" name="Freeform 61">
              <a:extLst>
                <a:ext uri="{FF2B5EF4-FFF2-40B4-BE49-F238E27FC236}">
                  <a16:creationId xmlns:a16="http://schemas.microsoft.com/office/drawing/2014/main" id="{3DB55E53-D462-FE4A-9943-4B316D4F4EFC}"/>
                </a:ext>
              </a:extLst>
            </p:cNvPr>
            <p:cNvSpPr/>
            <p:nvPr/>
          </p:nvSpPr>
          <p:spPr>
            <a:xfrm>
              <a:off x="1843199" y="4668480"/>
              <a:ext cx="117000" cy="143640"/>
            </a:xfrm>
            <a:custGeom>
              <a:avLst/>
              <a:gdLst/>
              <a:ahLst/>
              <a:cxnLst>
                <a:cxn ang="3cd4">
                  <a:pos x="hc" y="t"/>
                </a:cxn>
                <a:cxn ang="cd2">
                  <a:pos x="l" y="vc"/>
                </a:cxn>
                <a:cxn ang="cd4">
                  <a:pos x="hc" y="b"/>
                </a:cxn>
                <a:cxn ang="0">
                  <a:pos x="r" y="vc"/>
                </a:cxn>
              </a:cxnLst>
              <a:rect l="l" t="t" r="r" b="b"/>
              <a:pathLst>
                <a:path w="326" h="400">
                  <a:moveTo>
                    <a:pt x="300" y="60"/>
                  </a:moveTo>
                  <a:cubicBezTo>
                    <a:pt x="276" y="60"/>
                    <a:pt x="258" y="80"/>
                    <a:pt x="258" y="100"/>
                  </a:cubicBezTo>
                  <a:cubicBezTo>
                    <a:pt x="258" y="112"/>
                    <a:pt x="266" y="126"/>
                    <a:pt x="284" y="126"/>
                  </a:cubicBezTo>
                  <a:cubicBezTo>
                    <a:pt x="304" y="126"/>
                    <a:pt x="326" y="110"/>
                    <a:pt x="326" y="76"/>
                  </a:cubicBezTo>
                  <a:cubicBezTo>
                    <a:pt x="326" y="36"/>
                    <a:pt x="288" y="0"/>
                    <a:pt x="220" y="0"/>
                  </a:cubicBezTo>
                  <a:cubicBezTo>
                    <a:pt x="104" y="0"/>
                    <a:pt x="70" y="90"/>
                    <a:pt x="70" y="128"/>
                  </a:cubicBezTo>
                  <a:cubicBezTo>
                    <a:pt x="70" y="198"/>
                    <a:pt x="136" y="212"/>
                    <a:pt x="162" y="216"/>
                  </a:cubicBezTo>
                  <a:cubicBezTo>
                    <a:pt x="208" y="226"/>
                    <a:pt x="254" y="234"/>
                    <a:pt x="254" y="284"/>
                  </a:cubicBezTo>
                  <a:cubicBezTo>
                    <a:pt x="254" y="306"/>
                    <a:pt x="234" y="380"/>
                    <a:pt x="128" y="380"/>
                  </a:cubicBezTo>
                  <a:cubicBezTo>
                    <a:pt x="116" y="380"/>
                    <a:pt x="46" y="380"/>
                    <a:pt x="26" y="334"/>
                  </a:cubicBezTo>
                  <a:cubicBezTo>
                    <a:pt x="60" y="338"/>
                    <a:pt x="82" y="312"/>
                    <a:pt x="82" y="286"/>
                  </a:cubicBezTo>
                  <a:cubicBezTo>
                    <a:pt x="82" y="266"/>
                    <a:pt x="68" y="256"/>
                    <a:pt x="50" y="256"/>
                  </a:cubicBezTo>
                  <a:cubicBezTo>
                    <a:pt x="26" y="256"/>
                    <a:pt x="0" y="274"/>
                    <a:pt x="0" y="314"/>
                  </a:cubicBezTo>
                  <a:cubicBezTo>
                    <a:pt x="0" y="364"/>
                    <a:pt x="50" y="400"/>
                    <a:pt x="126" y="400"/>
                  </a:cubicBezTo>
                  <a:cubicBezTo>
                    <a:pt x="270" y="400"/>
                    <a:pt x="304" y="294"/>
                    <a:pt x="304" y="254"/>
                  </a:cubicBezTo>
                  <a:cubicBezTo>
                    <a:pt x="304" y="222"/>
                    <a:pt x="288" y="200"/>
                    <a:pt x="276" y="188"/>
                  </a:cubicBezTo>
                  <a:cubicBezTo>
                    <a:pt x="252" y="164"/>
                    <a:pt x="228" y="160"/>
                    <a:pt x="188" y="152"/>
                  </a:cubicBezTo>
                  <a:cubicBezTo>
                    <a:pt x="156" y="144"/>
                    <a:pt x="122" y="138"/>
                    <a:pt x="122" y="98"/>
                  </a:cubicBezTo>
                  <a:cubicBezTo>
                    <a:pt x="122" y="74"/>
                    <a:pt x="142" y="20"/>
                    <a:pt x="220" y="20"/>
                  </a:cubicBezTo>
                  <a:cubicBezTo>
                    <a:pt x="242" y="20"/>
                    <a:pt x="286" y="26"/>
                    <a:pt x="300" y="6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3" name="Freeform 62">
              <a:extLst>
                <a:ext uri="{FF2B5EF4-FFF2-40B4-BE49-F238E27FC236}">
                  <a16:creationId xmlns:a16="http://schemas.microsoft.com/office/drawing/2014/main" id="{E09A2DC9-08F3-C540-8A36-9DB95C7F11F1}"/>
                </a:ext>
              </a:extLst>
            </p:cNvPr>
            <p:cNvSpPr/>
            <p:nvPr/>
          </p:nvSpPr>
          <p:spPr>
            <a:xfrm>
              <a:off x="1985039" y="4554000"/>
              <a:ext cx="55800" cy="114840"/>
            </a:xfrm>
            <a:custGeom>
              <a:avLst/>
              <a:gdLst/>
              <a:ahLst/>
              <a:cxnLst>
                <a:cxn ang="3cd4">
                  <a:pos x="hc" y="t"/>
                </a:cxn>
                <a:cxn ang="cd2">
                  <a:pos x="l" y="vc"/>
                </a:cxn>
                <a:cxn ang="cd4">
                  <a:pos x="hc" y="b"/>
                </a:cxn>
                <a:cxn ang="0">
                  <a:pos x="r" y="vc"/>
                </a:cxn>
              </a:cxnLst>
              <a:rect l="l" t="t" r="r" b="b"/>
              <a:pathLst>
                <a:path w="156" h="320">
                  <a:moveTo>
                    <a:pt x="150" y="54"/>
                  </a:moveTo>
                  <a:cubicBezTo>
                    <a:pt x="156" y="44"/>
                    <a:pt x="156" y="38"/>
                    <a:pt x="156" y="34"/>
                  </a:cubicBezTo>
                  <a:cubicBezTo>
                    <a:pt x="156" y="14"/>
                    <a:pt x="138" y="0"/>
                    <a:pt x="120" y="0"/>
                  </a:cubicBezTo>
                  <a:cubicBezTo>
                    <a:pt x="96" y="0"/>
                    <a:pt x="88" y="20"/>
                    <a:pt x="86" y="30"/>
                  </a:cubicBezTo>
                  <a:lnTo>
                    <a:pt x="4" y="298"/>
                  </a:lnTo>
                  <a:cubicBezTo>
                    <a:pt x="2" y="298"/>
                    <a:pt x="0" y="306"/>
                    <a:pt x="0" y="306"/>
                  </a:cubicBezTo>
                  <a:cubicBezTo>
                    <a:pt x="0" y="314"/>
                    <a:pt x="20" y="320"/>
                    <a:pt x="24" y="320"/>
                  </a:cubicBezTo>
                  <a:cubicBezTo>
                    <a:pt x="28" y="320"/>
                    <a:pt x="30" y="320"/>
                    <a:pt x="34" y="31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4" name="Freeform 63">
              <a:extLst>
                <a:ext uri="{FF2B5EF4-FFF2-40B4-BE49-F238E27FC236}">
                  <a16:creationId xmlns:a16="http://schemas.microsoft.com/office/drawing/2014/main" id="{FDC4213E-C76E-1348-BDA5-7BD80F5A38F8}"/>
                </a:ext>
              </a:extLst>
            </p:cNvPr>
            <p:cNvSpPr/>
            <p:nvPr/>
          </p:nvSpPr>
          <p:spPr>
            <a:xfrm>
              <a:off x="2090880" y="4672080"/>
              <a:ext cx="34920" cy="197640"/>
            </a:xfrm>
            <a:custGeom>
              <a:avLst/>
              <a:gdLst/>
              <a:ahLst/>
              <a:cxnLst>
                <a:cxn ang="3cd4">
                  <a:pos x="hc" y="t"/>
                </a:cxn>
                <a:cxn ang="cd2">
                  <a:pos x="l" y="vc"/>
                </a:cxn>
                <a:cxn ang="cd4">
                  <a:pos x="hc" y="b"/>
                </a:cxn>
                <a:cxn ang="0">
                  <a:pos x="r" y="vc"/>
                </a:cxn>
              </a:cxnLst>
              <a:rect l="l" t="t" r="r" b="b"/>
              <a:pathLst>
                <a:path w="98" h="550">
                  <a:moveTo>
                    <a:pt x="96" y="46"/>
                  </a:moveTo>
                  <a:cubicBezTo>
                    <a:pt x="96" y="22"/>
                    <a:pt x="74" y="0"/>
                    <a:pt x="48" y="0"/>
                  </a:cubicBezTo>
                  <a:cubicBezTo>
                    <a:pt x="22" y="0"/>
                    <a:pt x="0" y="22"/>
                    <a:pt x="0" y="46"/>
                  </a:cubicBezTo>
                  <a:cubicBezTo>
                    <a:pt x="0" y="72"/>
                    <a:pt x="22" y="94"/>
                    <a:pt x="48" y="94"/>
                  </a:cubicBezTo>
                  <a:cubicBezTo>
                    <a:pt x="74" y="94"/>
                    <a:pt x="96" y="72"/>
                    <a:pt x="96" y="46"/>
                  </a:cubicBezTo>
                  <a:close/>
                  <a:moveTo>
                    <a:pt x="78" y="370"/>
                  </a:moveTo>
                  <a:cubicBezTo>
                    <a:pt x="78" y="396"/>
                    <a:pt x="78" y="464"/>
                    <a:pt x="20" y="530"/>
                  </a:cubicBezTo>
                  <a:cubicBezTo>
                    <a:pt x="14" y="536"/>
                    <a:pt x="14" y="538"/>
                    <a:pt x="14" y="540"/>
                  </a:cubicBezTo>
                  <a:cubicBezTo>
                    <a:pt x="14" y="546"/>
                    <a:pt x="18" y="550"/>
                    <a:pt x="24" y="550"/>
                  </a:cubicBezTo>
                  <a:cubicBezTo>
                    <a:pt x="34" y="550"/>
                    <a:pt x="98" y="480"/>
                    <a:pt x="98" y="378"/>
                  </a:cubicBezTo>
                  <a:cubicBezTo>
                    <a:pt x="98" y="352"/>
                    <a:pt x="96" y="286"/>
                    <a:pt x="48" y="286"/>
                  </a:cubicBezTo>
                  <a:cubicBezTo>
                    <a:pt x="16" y="286"/>
                    <a:pt x="0" y="310"/>
                    <a:pt x="0" y="334"/>
                  </a:cubicBezTo>
                  <a:cubicBezTo>
                    <a:pt x="0" y="356"/>
                    <a:pt x="16" y="380"/>
                    <a:pt x="48" y="380"/>
                  </a:cubicBezTo>
                  <a:cubicBezTo>
                    <a:pt x="52" y="380"/>
                    <a:pt x="54" y="380"/>
                    <a:pt x="54" y="380"/>
                  </a:cubicBezTo>
                  <a:cubicBezTo>
                    <a:pt x="60" y="378"/>
                    <a:pt x="70" y="376"/>
                    <a:pt x="78" y="37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5" name="Freeform 64">
              <a:extLst>
                <a:ext uri="{FF2B5EF4-FFF2-40B4-BE49-F238E27FC236}">
                  <a16:creationId xmlns:a16="http://schemas.microsoft.com/office/drawing/2014/main" id="{5AC946A6-FFA9-CC43-B8B4-4677707A9B72}"/>
                </a:ext>
              </a:extLst>
            </p:cNvPr>
            <p:cNvSpPr/>
            <p:nvPr/>
          </p:nvSpPr>
          <p:spPr>
            <a:xfrm>
              <a:off x="2212560" y="4668480"/>
              <a:ext cx="209880" cy="143640"/>
            </a:xfrm>
            <a:custGeom>
              <a:avLst/>
              <a:gdLst/>
              <a:ahLst/>
              <a:cxnLst>
                <a:cxn ang="3cd4">
                  <a:pos x="hc" y="t"/>
                </a:cxn>
                <a:cxn ang="cd2">
                  <a:pos x="l" y="vc"/>
                </a:cxn>
                <a:cxn ang="cd4">
                  <a:pos x="hc" y="b"/>
                </a:cxn>
                <a:cxn ang="0">
                  <a:pos x="r" y="vc"/>
                </a:cxn>
              </a:cxnLst>
              <a:rect l="l" t="t" r="r" b="b"/>
              <a:pathLst>
                <a:path w="584" h="400">
                  <a:moveTo>
                    <a:pt x="382" y="90"/>
                  </a:moveTo>
                  <a:cubicBezTo>
                    <a:pt x="386" y="72"/>
                    <a:pt x="396" y="38"/>
                    <a:pt x="396" y="34"/>
                  </a:cubicBezTo>
                  <a:cubicBezTo>
                    <a:pt x="396" y="18"/>
                    <a:pt x="382" y="10"/>
                    <a:pt x="370" y="10"/>
                  </a:cubicBezTo>
                  <a:cubicBezTo>
                    <a:pt x="358" y="10"/>
                    <a:pt x="344" y="16"/>
                    <a:pt x="336" y="34"/>
                  </a:cubicBezTo>
                  <a:cubicBezTo>
                    <a:pt x="334" y="40"/>
                    <a:pt x="292" y="210"/>
                    <a:pt x="286" y="232"/>
                  </a:cubicBezTo>
                  <a:cubicBezTo>
                    <a:pt x="280" y="258"/>
                    <a:pt x="278" y="274"/>
                    <a:pt x="278" y="290"/>
                  </a:cubicBezTo>
                  <a:cubicBezTo>
                    <a:pt x="278" y="300"/>
                    <a:pt x="278" y="302"/>
                    <a:pt x="280" y="306"/>
                  </a:cubicBezTo>
                  <a:cubicBezTo>
                    <a:pt x="260" y="354"/>
                    <a:pt x="232" y="380"/>
                    <a:pt x="198" y="380"/>
                  </a:cubicBezTo>
                  <a:cubicBezTo>
                    <a:pt x="128" y="380"/>
                    <a:pt x="128" y="316"/>
                    <a:pt x="128" y="300"/>
                  </a:cubicBezTo>
                  <a:cubicBezTo>
                    <a:pt x="128" y="272"/>
                    <a:pt x="132" y="238"/>
                    <a:pt x="174" y="128"/>
                  </a:cubicBezTo>
                  <a:cubicBezTo>
                    <a:pt x="184" y="102"/>
                    <a:pt x="188" y="90"/>
                    <a:pt x="188" y="72"/>
                  </a:cubicBezTo>
                  <a:cubicBezTo>
                    <a:pt x="188" y="32"/>
                    <a:pt x="160" y="0"/>
                    <a:pt x="116" y="0"/>
                  </a:cubicBezTo>
                  <a:cubicBezTo>
                    <a:pt x="32" y="0"/>
                    <a:pt x="0" y="128"/>
                    <a:pt x="0" y="136"/>
                  </a:cubicBezTo>
                  <a:cubicBezTo>
                    <a:pt x="0" y="144"/>
                    <a:pt x="8" y="144"/>
                    <a:pt x="10" y="144"/>
                  </a:cubicBezTo>
                  <a:cubicBezTo>
                    <a:pt x="20" y="144"/>
                    <a:pt x="20" y="144"/>
                    <a:pt x="24" y="128"/>
                  </a:cubicBezTo>
                  <a:cubicBezTo>
                    <a:pt x="48" y="46"/>
                    <a:pt x="82" y="20"/>
                    <a:pt x="114" y="20"/>
                  </a:cubicBezTo>
                  <a:cubicBezTo>
                    <a:pt x="122" y="20"/>
                    <a:pt x="136" y="20"/>
                    <a:pt x="136" y="48"/>
                  </a:cubicBezTo>
                  <a:cubicBezTo>
                    <a:pt x="136" y="70"/>
                    <a:pt x="126" y="96"/>
                    <a:pt x="120" y="110"/>
                  </a:cubicBezTo>
                  <a:cubicBezTo>
                    <a:pt x="82" y="214"/>
                    <a:pt x="70" y="256"/>
                    <a:pt x="70" y="288"/>
                  </a:cubicBezTo>
                  <a:cubicBezTo>
                    <a:pt x="70" y="370"/>
                    <a:pt x="130" y="400"/>
                    <a:pt x="196" y="400"/>
                  </a:cubicBezTo>
                  <a:cubicBezTo>
                    <a:pt x="210" y="400"/>
                    <a:pt x="252" y="400"/>
                    <a:pt x="288" y="338"/>
                  </a:cubicBezTo>
                  <a:cubicBezTo>
                    <a:pt x="310" y="394"/>
                    <a:pt x="372" y="400"/>
                    <a:pt x="398" y="400"/>
                  </a:cubicBezTo>
                  <a:cubicBezTo>
                    <a:pt x="464" y="400"/>
                    <a:pt x="502" y="344"/>
                    <a:pt x="526" y="292"/>
                  </a:cubicBezTo>
                  <a:cubicBezTo>
                    <a:pt x="556" y="222"/>
                    <a:pt x="584" y="104"/>
                    <a:pt x="584" y="62"/>
                  </a:cubicBezTo>
                  <a:cubicBezTo>
                    <a:pt x="584" y="14"/>
                    <a:pt x="560" y="0"/>
                    <a:pt x="544" y="0"/>
                  </a:cubicBezTo>
                  <a:cubicBezTo>
                    <a:pt x="522" y="0"/>
                    <a:pt x="500" y="22"/>
                    <a:pt x="500" y="42"/>
                  </a:cubicBezTo>
                  <a:cubicBezTo>
                    <a:pt x="500" y="54"/>
                    <a:pt x="506" y="60"/>
                    <a:pt x="514" y="66"/>
                  </a:cubicBezTo>
                  <a:cubicBezTo>
                    <a:pt x="524" y="76"/>
                    <a:pt x="546" y="98"/>
                    <a:pt x="546" y="142"/>
                  </a:cubicBezTo>
                  <a:cubicBezTo>
                    <a:pt x="546" y="172"/>
                    <a:pt x="520" y="258"/>
                    <a:pt x="498" y="302"/>
                  </a:cubicBezTo>
                  <a:cubicBezTo>
                    <a:pt x="474" y="350"/>
                    <a:pt x="444" y="380"/>
                    <a:pt x="400" y="380"/>
                  </a:cubicBezTo>
                  <a:cubicBezTo>
                    <a:pt x="358" y="380"/>
                    <a:pt x="336" y="354"/>
                    <a:pt x="336" y="304"/>
                  </a:cubicBezTo>
                  <a:cubicBezTo>
                    <a:pt x="336" y="280"/>
                    <a:pt x="342" y="252"/>
                    <a:pt x="344" y="24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6" name="Freeform 65">
              <a:extLst>
                <a:ext uri="{FF2B5EF4-FFF2-40B4-BE49-F238E27FC236}">
                  <a16:creationId xmlns:a16="http://schemas.microsoft.com/office/drawing/2014/main" id="{8856C449-3F86-1048-9648-6287D891D63A}"/>
                </a:ext>
              </a:extLst>
            </p:cNvPr>
            <p:cNvSpPr/>
            <p:nvPr/>
          </p:nvSpPr>
          <p:spPr>
            <a:xfrm>
              <a:off x="2455919" y="4571279"/>
              <a:ext cx="73800" cy="316440"/>
            </a:xfrm>
            <a:custGeom>
              <a:avLst/>
              <a:gdLst/>
              <a:ahLst/>
              <a:cxnLst>
                <a:cxn ang="3cd4">
                  <a:pos x="hc" y="t"/>
                </a:cxn>
                <a:cxn ang="cd2">
                  <a:pos x="l" y="vc"/>
                </a:cxn>
                <a:cxn ang="cd4">
                  <a:pos x="hc" y="b"/>
                </a:cxn>
                <a:cxn ang="0">
                  <a:pos x="r" y="vc"/>
                </a:cxn>
              </a:cxnLst>
              <a:rect l="l" t="t" r="r" b="b"/>
              <a:pathLst>
                <a:path w="206" h="880">
                  <a:moveTo>
                    <a:pt x="206" y="440"/>
                  </a:moveTo>
                  <a:cubicBezTo>
                    <a:pt x="206" y="372"/>
                    <a:pt x="196" y="266"/>
                    <a:pt x="148" y="166"/>
                  </a:cubicBezTo>
                  <a:cubicBezTo>
                    <a:pt x="94" y="58"/>
                    <a:pt x="18" y="0"/>
                    <a:pt x="8" y="0"/>
                  </a:cubicBezTo>
                  <a:cubicBezTo>
                    <a:pt x="4" y="0"/>
                    <a:pt x="0" y="4"/>
                    <a:pt x="0" y="8"/>
                  </a:cubicBezTo>
                  <a:cubicBezTo>
                    <a:pt x="0" y="12"/>
                    <a:pt x="0" y="14"/>
                    <a:pt x="16" y="30"/>
                  </a:cubicBezTo>
                  <a:cubicBezTo>
                    <a:pt x="104" y="116"/>
                    <a:pt x="154" y="256"/>
                    <a:pt x="154" y="440"/>
                  </a:cubicBezTo>
                  <a:cubicBezTo>
                    <a:pt x="154" y="590"/>
                    <a:pt x="122" y="746"/>
                    <a:pt x="12" y="856"/>
                  </a:cubicBezTo>
                  <a:cubicBezTo>
                    <a:pt x="0" y="868"/>
                    <a:pt x="0" y="870"/>
                    <a:pt x="0" y="872"/>
                  </a:cubicBezTo>
                  <a:cubicBezTo>
                    <a:pt x="0" y="878"/>
                    <a:pt x="4" y="880"/>
                    <a:pt x="8" y="880"/>
                  </a:cubicBezTo>
                  <a:cubicBezTo>
                    <a:pt x="18" y="880"/>
                    <a:pt x="98" y="820"/>
                    <a:pt x="150" y="708"/>
                  </a:cubicBezTo>
                  <a:cubicBezTo>
                    <a:pt x="196" y="612"/>
                    <a:pt x="206" y="514"/>
                    <a:pt x="206" y="44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7" name="Freeform 66">
              <a:extLst>
                <a:ext uri="{FF2B5EF4-FFF2-40B4-BE49-F238E27FC236}">
                  <a16:creationId xmlns:a16="http://schemas.microsoft.com/office/drawing/2014/main" id="{F7D06201-E294-3747-8D48-D0D710CB375E}"/>
                </a:ext>
              </a:extLst>
            </p:cNvPr>
            <p:cNvSpPr/>
            <p:nvPr/>
          </p:nvSpPr>
          <p:spPr>
            <a:xfrm>
              <a:off x="2665440" y="4655520"/>
              <a:ext cx="211320" cy="135720"/>
            </a:xfrm>
            <a:custGeom>
              <a:avLst/>
              <a:gdLst/>
              <a:ahLst/>
              <a:cxnLst>
                <a:cxn ang="3cd4">
                  <a:pos x="hc" y="t"/>
                </a:cxn>
                <a:cxn ang="cd2">
                  <a:pos x="l" y="vc"/>
                </a:cxn>
                <a:cxn ang="cd4">
                  <a:pos x="hc" y="b"/>
                </a:cxn>
                <a:cxn ang="0">
                  <a:pos x="r" y="vc"/>
                </a:cxn>
              </a:cxnLst>
              <a:rect l="l" t="t" r="r" b="b"/>
              <a:pathLst>
                <a:path w="588" h="378">
                  <a:moveTo>
                    <a:pt x="588" y="28"/>
                  </a:moveTo>
                  <a:cubicBezTo>
                    <a:pt x="588" y="8"/>
                    <a:pt x="582" y="0"/>
                    <a:pt x="576" y="0"/>
                  </a:cubicBezTo>
                  <a:cubicBezTo>
                    <a:pt x="572" y="0"/>
                    <a:pt x="564" y="4"/>
                    <a:pt x="564" y="24"/>
                  </a:cubicBezTo>
                  <a:cubicBezTo>
                    <a:pt x="560" y="86"/>
                    <a:pt x="498" y="122"/>
                    <a:pt x="440" y="122"/>
                  </a:cubicBezTo>
                  <a:cubicBezTo>
                    <a:pt x="390" y="122"/>
                    <a:pt x="346" y="94"/>
                    <a:pt x="300" y="64"/>
                  </a:cubicBezTo>
                  <a:cubicBezTo>
                    <a:pt x="252" y="32"/>
                    <a:pt x="204" y="0"/>
                    <a:pt x="148" y="0"/>
                  </a:cubicBezTo>
                  <a:cubicBezTo>
                    <a:pt x="66" y="0"/>
                    <a:pt x="0" y="62"/>
                    <a:pt x="0" y="144"/>
                  </a:cubicBezTo>
                  <a:cubicBezTo>
                    <a:pt x="0" y="164"/>
                    <a:pt x="6" y="170"/>
                    <a:pt x="12" y="170"/>
                  </a:cubicBezTo>
                  <a:cubicBezTo>
                    <a:pt x="22" y="170"/>
                    <a:pt x="24" y="154"/>
                    <a:pt x="24" y="150"/>
                  </a:cubicBezTo>
                  <a:cubicBezTo>
                    <a:pt x="30" y="76"/>
                    <a:pt x="102" y="50"/>
                    <a:pt x="148" y="50"/>
                  </a:cubicBezTo>
                  <a:cubicBezTo>
                    <a:pt x="198" y="50"/>
                    <a:pt x="242" y="76"/>
                    <a:pt x="288" y="108"/>
                  </a:cubicBezTo>
                  <a:cubicBezTo>
                    <a:pt x="336" y="140"/>
                    <a:pt x="384" y="172"/>
                    <a:pt x="440" y="172"/>
                  </a:cubicBezTo>
                  <a:cubicBezTo>
                    <a:pt x="522" y="172"/>
                    <a:pt x="588" y="108"/>
                    <a:pt x="588" y="28"/>
                  </a:cubicBezTo>
                  <a:close/>
                  <a:moveTo>
                    <a:pt x="588" y="234"/>
                  </a:moveTo>
                  <a:cubicBezTo>
                    <a:pt x="588" y="208"/>
                    <a:pt x="578" y="206"/>
                    <a:pt x="576" y="206"/>
                  </a:cubicBezTo>
                  <a:cubicBezTo>
                    <a:pt x="572" y="206"/>
                    <a:pt x="564" y="212"/>
                    <a:pt x="564" y="230"/>
                  </a:cubicBezTo>
                  <a:cubicBezTo>
                    <a:pt x="560" y="292"/>
                    <a:pt x="498" y="328"/>
                    <a:pt x="440" y="328"/>
                  </a:cubicBezTo>
                  <a:cubicBezTo>
                    <a:pt x="390" y="328"/>
                    <a:pt x="346" y="300"/>
                    <a:pt x="300" y="270"/>
                  </a:cubicBezTo>
                  <a:cubicBezTo>
                    <a:pt x="252" y="238"/>
                    <a:pt x="204" y="206"/>
                    <a:pt x="148" y="206"/>
                  </a:cubicBezTo>
                  <a:cubicBezTo>
                    <a:pt x="66" y="206"/>
                    <a:pt x="0" y="268"/>
                    <a:pt x="0" y="350"/>
                  </a:cubicBezTo>
                  <a:cubicBezTo>
                    <a:pt x="0" y="370"/>
                    <a:pt x="6" y="376"/>
                    <a:pt x="12" y="376"/>
                  </a:cubicBezTo>
                  <a:cubicBezTo>
                    <a:pt x="22" y="376"/>
                    <a:pt x="24" y="360"/>
                    <a:pt x="24" y="356"/>
                  </a:cubicBezTo>
                  <a:cubicBezTo>
                    <a:pt x="30" y="282"/>
                    <a:pt x="102" y="256"/>
                    <a:pt x="148" y="256"/>
                  </a:cubicBezTo>
                  <a:cubicBezTo>
                    <a:pt x="198" y="256"/>
                    <a:pt x="242" y="282"/>
                    <a:pt x="288" y="314"/>
                  </a:cubicBezTo>
                  <a:cubicBezTo>
                    <a:pt x="336" y="346"/>
                    <a:pt x="384" y="378"/>
                    <a:pt x="440" y="378"/>
                  </a:cubicBezTo>
                  <a:cubicBezTo>
                    <a:pt x="524" y="378"/>
                    <a:pt x="588" y="312"/>
                    <a:pt x="588" y="2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8" name="Freeform 67">
              <a:extLst>
                <a:ext uri="{FF2B5EF4-FFF2-40B4-BE49-F238E27FC236}">
                  <a16:creationId xmlns:a16="http://schemas.microsoft.com/office/drawing/2014/main" id="{2DD3F355-E23E-804E-84B4-8EE77B8D29E5}"/>
                </a:ext>
              </a:extLst>
            </p:cNvPr>
            <p:cNvSpPr/>
            <p:nvPr/>
          </p:nvSpPr>
          <p:spPr>
            <a:xfrm>
              <a:off x="3007440" y="4723200"/>
              <a:ext cx="193320" cy="13320"/>
            </a:xfrm>
            <a:custGeom>
              <a:avLst/>
              <a:gdLst/>
              <a:ahLst/>
              <a:cxnLst>
                <a:cxn ang="3cd4">
                  <a:pos x="hc" y="t"/>
                </a:cxn>
                <a:cxn ang="cd2">
                  <a:pos x="l" y="vc"/>
                </a:cxn>
                <a:cxn ang="cd4">
                  <a:pos x="hc" y="b"/>
                </a:cxn>
                <a:cxn ang="0">
                  <a:pos x="r" y="vc"/>
                </a:cxn>
              </a:cxnLst>
              <a:rect l="l" t="t" r="r" b="b"/>
              <a:pathLst>
                <a:path w="538" h="38">
                  <a:moveTo>
                    <a:pt x="508" y="38"/>
                  </a:moveTo>
                  <a:cubicBezTo>
                    <a:pt x="522" y="38"/>
                    <a:pt x="538" y="38"/>
                    <a:pt x="538" y="18"/>
                  </a:cubicBezTo>
                  <a:cubicBezTo>
                    <a:pt x="538" y="0"/>
                    <a:pt x="522" y="0"/>
                    <a:pt x="508" y="0"/>
                  </a:cubicBezTo>
                  <a:lnTo>
                    <a:pt x="30" y="0"/>
                  </a:lnTo>
                  <a:cubicBezTo>
                    <a:pt x="16" y="0"/>
                    <a:pt x="0" y="0"/>
                    <a:pt x="0" y="18"/>
                  </a:cubicBezTo>
                  <a:cubicBezTo>
                    <a:pt x="0" y="38"/>
                    <a:pt x="16" y="38"/>
                    <a:pt x="30" y="3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9" name="Freeform 68">
              <a:extLst>
                <a:ext uri="{FF2B5EF4-FFF2-40B4-BE49-F238E27FC236}">
                  <a16:creationId xmlns:a16="http://schemas.microsoft.com/office/drawing/2014/main" id="{A804DD5A-6A17-6B44-8A66-4F821BF0990C}"/>
                </a:ext>
              </a:extLst>
            </p:cNvPr>
            <p:cNvSpPr/>
            <p:nvPr/>
          </p:nvSpPr>
          <p:spPr>
            <a:xfrm>
              <a:off x="3335760" y="4444560"/>
              <a:ext cx="120600" cy="569160"/>
            </a:xfrm>
            <a:custGeom>
              <a:avLst/>
              <a:gdLst/>
              <a:ahLst/>
              <a:cxnLst>
                <a:cxn ang="3cd4">
                  <a:pos x="hc" y="t"/>
                </a:cxn>
                <a:cxn ang="cd2">
                  <a:pos x="l" y="vc"/>
                </a:cxn>
                <a:cxn ang="cd4">
                  <a:pos x="hc" y="b"/>
                </a:cxn>
                <a:cxn ang="0">
                  <a:pos x="r" y="vc"/>
                </a:cxn>
              </a:cxnLst>
              <a:rect l="l" t="t" r="r" b="b"/>
              <a:pathLst>
                <a:path w="336" h="1582">
                  <a:moveTo>
                    <a:pt x="296" y="1574"/>
                  </a:moveTo>
                  <a:cubicBezTo>
                    <a:pt x="298" y="1574"/>
                    <a:pt x="306" y="1582"/>
                    <a:pt x="306" y="1582"/>
                  </a:cubicBezTo>
                  <a:lnTo>
                    <a:pt x="326" y="1582"/>
                  </a:lnTo>
                  <a:cubicBezTo>
                    <a:pt x="328" y="1582"/>
                    <a:pt x="336" y="1582"/>
                    <a:pt x="336" y="1574"/>
                  </a:cubicBezTo>
                  <a:cubicBezTo>
                    <a:pt x="336" y="1570"/>
                    <a:pt x="334" y="1568"/>
                    <a:pt x="332" y="1566"/>
                  </a:cubicBezTo>
                  <a:cubicBezTo>
                    <a:pt x="300" y="1534"/>
                    <a:pt x="252" y="1486"/>
                    <a:pt x="198" y="1390"/>
                  </a:cubicBezTo>
                  <a:cubicBezTo>
                    <a:pt x="102" y="1220"/>
                    <a:pt x="68" y="1002"/>
                    <a:pt x="68" y="792"/>
                  </a:cubicBezTo>
                  <a:cubicBezTo>
                    <a:pt x="68" y="402"/>
                    <a:pt x="178" y="172"/>
                    <a:pt x="334" y="16"/>
                  </a:cubicBezTo>
                  <a:cubicBezTo>
                    <a:pt x="336" y="14"/>
                    <a:pt x="336" y="10"/>
                    <a:pt x="336" y="8"/>
                  </a:cubicBezTo>
                  <a:cubicBezTo>
                    <a:pt x="336" y="0"/>
                    <a:pt x="330" y="0"/>
                    <a:pt x="320" y="0"/>
                  </a:cubicBezTo>
                  <a:cubicBezTo>
                    <a:pt x="308" y="0"/>
                    <a:pt x="306" y="0"/>
                    <a:pt x="298" y="8"/>
                  </a:cubicBezTo>
                  <a:cubicBezTo>
                    <a:pt x="214" y="80"/>
                    <a:pt x="120" y="202"/>
                    <a:pt x="58" y="388"/>
                  </a:cubicBezTo>
                  <a:cubicBezTo>
                    <a:pt x="20" y="504"/>
                    <a:pt x="0" y="644"/>
                    <a:pt x="0" y="790"/>
                  </a:cubicBezTo>
                  <a:cubicBezTo>
                    <a:pt x="0" y="1000"/>
                    <a:pt x="38" y="1236"/>
                    <a:pt x="176" y="1440"/>
                  </a:cubicBezTo>
                  <a:cubicBezTo>
                    <a:pt x="200" y="1474"/>
                    <a:pt x="234" y="1510"/>
                    <a:pt x="234" y="1510"/>
                  </a:cubicBezTo>
                  <a:cubicBezTo>
                    <a:pt x="242" y="1522"/>
                    <a:pt x="254" y="1536"/>
                    <a:pt x="262" y="154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0" name="Freeform 69">
              <a:extLst>
                <a:ext uri="{FF2B5EF4-FFF2-40B4-BE49-F238E27FC236}">
                  <a16:creationId xmlns:a16="http://schemas.microsoft.com/office/drawing/2014/main" id="{0B260EDA-22B8-0F41-B191-36A3DDF6FD83}"/>
                </a:ext>
              </a:extLst>
            </p:cNvPr>
            <p:cNvSpPr/>
            <p:nvPr/>
          </p:nvSpPr>
          <p:spPr>
            <a:xfrm>
              <a:off x="3476880" y="4668480"/>
              <a:ext cx="129240" cy="143640"/>
            </a:xfrm>
            <a:custGeom>
              <a:avLst/>
              <a:gdLst/>
              <a:ahLst/>
              <a:cxnLst>
                <a:cxn ang="3cd4">
                  <a:pos x="hc" y="t"/>
                </a:cxn>
                <a:cxn ang="cd2">
                  <a:pos x="l" y="vc"/>
                </a:cxn>
                <a:cxn ang="cd4">
                  <a:pos x="hc" y="b"/>
                </a:cxn>
                <a:cxn ang="0">
                  <a:pos x="r" y="vc"/>
                </a:cxn>
              </a:cxnLst>
              <a:rect l="l" t="t" r="r" b="b"/>
              <a:pathLst>
                <a:path w="360" h="400">
                  <a:moveTo>
                    <a:pt x="52" y="338"/>
                  </a:moveTo>
                  <a:cubicBezTo>
                    <a:pt x="50" y="352"/>
                    <a:pt x="44" y="372"/>
                    <a:pt x="44" y="376"/>
                  </a:cubicBezTo>
                  <a:cubicBezTo>
                    <a:pt x="44" y="392"/>
                    <a:pt x="56" y="400"/>
                    <a:pt x="70" y="400"/>
                  </a:cubicBezTo>
                  <a:cubicBezTo>
                    <a:pt x="80" y="400"/>
                    <a:pt x="96" y="392"/>
                    <a:pt x="102" y="376"/>
                  </a:cubicBezTo>
                  <a:cubicBezTo>
                    <a:pt x="104" y="372"/>
                    <a:pt x="134" y="252"/>
                    <a:pt x="138" y="236"/>
                  </a:cubicBezTo>
                  <a:cubicBezTo>
                    <a:pt x="144" y="206"/>
                    <a:pt x="160" y="144"/>
                    <a:pt x="166" y="120"/>
                  </a:cubicBezTo>
                  <a:cubicBezTo>
                    <a:pt x="170" y="110"/>
                    <a:pt x="194" y="68"/>
                    <a:pt x="216" y="48"/>
                  </a:cubicBezTo>
                  <a:cubicBezTo>
                    <a:pt x="222" y="42"/>
                    <a:pt x="248" y="20"/>
                    <a:pt x="286" y="20"/>
                  </a:cubicBezTo>
                  <a:cubicBezTo>
                    <a:pt x="310" y="20"/>
                    <a:pt x="322" y="30"/>
                    <a:pt x="324" y="30"/>
                  </a:cubicBezTo>
                  <a:cubicBezTo>
                    <a:pt x="296" y="34"/>
                    <a:pt x="278" y="56"/>
                    <a:pt x="278" y="78"/>
                  </a:cubicBezTo>
                  <a:cubicBezTo>
                    <a:pt x="278" y="92"/>
                    <a:pt x="288" y="110"/>
                    <a:pt x="312" y="110"/>
                  </a:cubicBezTo>
                  <a:cubicBezTo>
                    <a:pt x="334" y="110"/>
                    <a:pt x="360" y="90"/>
                    <a:pt x="360" y="58"/>
                  </a:cubicBezTo>
                  <a:cubicBezTo>
                    <a:pt x="360" y="26"/>
                    <a:pt x="332" y="0"/>
                    <a:pt x="286" y="0"/>
                  </a:cubicBezTo>
                  <a:cubicBezTo>
                    <a:pt x="228" y="0"/>
                    <a:pt x="190" y="44"/>
                    <a:pt x="174" y="68"/>
                  </a:cubicBezTo>
                  <a:cubicBezTo>
                    <a:pt x="166" y="28"/>
                    <a:pt x="134" y="0"/>
                    <a:pt x="92" y="0"/>
                  </a:cubicBezTo>
                  <a:cubicBezTo>
                    <a:pt x="52" y="0"/>
                    <a:pt x="36" y="34"/>
                    <a:pt x="28" y="50"/>
                  </a:cubicBezTo>
                  <a:cubicBezTo>
                    <a:pt x="12" y="80"/>
                    <a:pt x="0" y="134"/>
                    <a:pt x="0" y="136"/>
                  </a:cubicBezTo>
                  <a:cubicBezTo>
                    <a:pt x="0" y="144"/>
                    <a:pt x="8" y="144"/>
                    <a:pt x="10" y="144"/>
                  </a:cubicBezTo>
                  <a:cubicBezTo>
                    <a:pt x="20" y="144"/>
                    <a:pt x="20" y="144"/>
                    <a:pt x="26" y="124"/>
                  </a:cubicBezTo>
                  <a:cubicBezTo>
                    <a:pt x="40" y="62"/>
                    <a:pt x="58" y="20"/>
                    <a:pt x="90" y="20"/>
                  </a:cubicBezTo>
                  <a:cubicBezTo>
                    <a:pt x="106" y="20"/>
                    <a:pt x="118" y="26"/>
                    <a:pt x="118" y="60"/>
                  </a:cubicBezTo>
                  <a:cubicBezTo>
                    <a:pt x="118" y="78"/>
                    <a:pt x="114" y="88"/>
                    <a:pt x="104" y="1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1" name="Freeform 70">
              <a:extLst>
                <a:ext uri="{FF2B5EF4-FFF2-40B4-BE49-F238E27FC236}">
                  <a16:creationId xmlns:a16="http://schemas.microsoft.com/office/drawing/2014/main" id="{002A69B1-3DD3-D049-89CB-C8D8B07811CE}"/>
                </a:ext>
              </a:extLst>
            </p:cNvPr>
            <p:cNvSpPr/>
            <p:nvPr/>
          </p:nvSpPr>
          <p:spPr>
            <a:xfrm>
              <a:off x="3706560" y="4623840"/>
              <a:ext cx="210600" cy="211320"/>
            </a:xfrm>
            <a:custGeom>
              <a:avLst/>
              <a:gdLst/>
              <a:ahLst/>
              <a:cxnLst>
                <a:cxn ang="3cd4">
                  <a:pos x="hc" y="t"/>
                </a:cxn>
                <a:cxn ang="cd2">
                  <a:pos x="l" y="vc"/>
                </a:cxn>
                <a:cxn ang="cd4">
                  <a:pos x="hc" y="b"/>
                </a:cxn>
                <a:cxn ang="0">
                  <a:pos x="r" y="vc"/>
                </a:cxn>
              </a:cxnLst>
              <a:rect l="l" t="t" r="r" b="b"/>
              <a:pathLst>
                <a:path w="586" h="588">
                  <a:moveTo>
                    <a:pt x="312" y="312"/>
                  </a:moveTo>
                  <a:lnTo>
                    <a:pt x="558" y="312"/>
                  </a:lnTo>
                  <a:cubicBezTo>
                    <a:pt x="570" y="312"/>
                    <a:pt x="586" y="312"/>
                    <a:pt x="586" y="294"/>
                  </a:cubicBezTo>
                  <a:cubicBezTo>
                    <a:pt x="586" y="276"/>
                    <a:pt x="570" y="276"/>
                    <a:pt x="558" y="276"/>
                  </a:cubicBezTo>
                  <a:lnTo>
                    <a:pt x="312" y="276"/>
                  </a:lnTo>
                  <a:lnTo>
                    <a:pt x="312" y="30"/>
                  </a:lnTo>
                  <a:cubicBezTo>
                    <a:pt x="312" y="16"/>
                    <a:pt x="312" y="0"/>
                    <a:pt x="294" y="0"/>
                  </a:cubicBezTo>
                  <a:cubicBezTo>
                    <a:pt x="276" y="0"/>
                    <a:pt x="276" y="16"/>
                    <a:pt x="276" y="30"/>
                  </a:cubicBezTo>
                  <a:lnTo>
                    <a:pt x="276" y="276"/>
                  </a:lnTo>
                  <a:lnTo>
                    <a:pt x="30" y="276"/>
                  </a:lnTo>
                  <a:cubicBezTo>
                    <a:pt x="16" y="276"/>
                    <a:pt x="0" y="276"/>
                    <a:pt x="0" y="294"/>
                  </a:cubicBezTo>
                  <a:cubicBezTo>
                    <a:pt x="0" y="312"/>
                    <a:pt x="16" y="312"/>
                    <a:pt x="30" y="312"/>
                  </a:cubicBezTo>
                  <a:lnTo>
                    <a:pt x="276" y="312"/>
                  </a:lnTo>
                  <a:lnTo>
                    <a:pt x="276" y="558"/>
                  </a:lnTo>
                  <a:cubicBezTo>
                    <a:pt x="276" y="570"/>
                    <a:pt x="276" y="588"/>
                    <a:pt x="294" y="588"/>
                  </a:cubicBezTo>
                  <a:cubicBezTo>
                    <a:pt x="312" y="588"/>
                    <a:pt x="312" y="570"/>
                    <a:pt x="312" y="55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2" name="Freeform 71">
              <a:extLst>
                <a:ext uri="{FF2B5EF4-FFF2-40B4-BE49-F238E27FC236}">
                  <a16:creationId xmlns:a16="http://schemas.microsoft.com/office/drawing/2014/main" id="{42C09CCA-E221-264F-A349-492AC7901D14}"/>
                </a:ext>
              </a:extLst>
            </p:cNvPr>
            <p:cNvSpPr/>
            <p:nvPr/>
          </p:nvSpPr>
          <p:spPr>
            <a:xfrm>
              <a:off x="4010399" y="4668480"/>
              <a:ext cx="166680" cy="208440"/>
            </a:xfrm>
            <a:custGeom>
              <a:avLst/>
              <a:gdLst/>
              <a:ahLst/>
              <a:cxnLst>
                <a:cxn ang="3cd4">
                  <a:pos x="hc" y="t"/>
                </a:cxn>
                <a:cxn ang="cd2">
                  <a:pos x="l" y="vc"/>
                </a:cxn>
                <a:cxn ang="cd4">
                  <a:pos x="hc" y="b"/>
                </a:cxn>
                <a:cxn ang="0">
                  <a:pos x="r" y="vc"/>
                </a:cxn>
              </a:cxnLst>
              <a:rect l="l" t="t" r="r" b="b"/>
              <a:pathLst>
                <a:path w="464" h="580">
                  <a:moveTo>
                    <a:pt x="20" y="166"/>
                  </a:moveTo>
                  <a:cubicBezTo>
                    <a:pt x="54" y="64"/>
                    <a:pt x="150" y="64"/>
                    <a:pt x="160" y="64"/>
                  </a:cubicBezTo>
                  <a:cubicBezTo>
                    <a:pt x="294" y="64"/>
                    <a:pt x="304" y="218"/>
                    <a:pt x="304" y="288"/>
                  </a:cubicBezTo>
                  <a:cubicBezTo>
                    <a:pt x="304" y="342"/>
                    <a:pt x="300" y="356"/>
                    <a:pt x="294" y="374"/>
                  </a:cubicBezTo>
                  <a:cubicBezTo>
                    <a:pt x="274" y="438"/>
                    <a:pt x="248" y="540"/>
                    <a:pt x="248" y="564"/>
                  </a:cubicBezTo>
                  <a:cubicBezTo>
                    <a:pt x="248" y="574"/>
                    <a:pt x="252" y="580"/>
                    <a:pt x="258" y="580"/>
                  </a:cubicBezTo>
                  <a:cubicBezTo>
                    <a:pt x="270" y="580"/>
                    <a:pt x="278" y="560"/>
                    <a:pt x="286" y="526"/>
                  </a:cubicBezTo>
                  <a:cubicBezTo>
                    <a:pt x="308" y="452"/>
                    <a:pt x="316" y="402"/>
                    <a:pt x="320" y="374"/>
                  </a:cubicBezTo>
                  <a:cubicBezTo>
                    <a:pt x="322" y="364"/>
                    <a:pt x="324" y="352"/>
                    <a:pt x="326" y="340"/>
                  </a:cubicBezTo>
                  <a:cubicBezTo>
                    <a:pt x="354" y="254"/>
                    <a:pt x="412" y="122"/>
                    <a:pt x="446" y="52"/>
                  </a:cubicBezTo>
                  <a:cubicBezTo>
                    <a:pt x="452" y="42"/>
                    <a:pt x="464" y="22"/>
                    <a:pt x="464" y="18"/>
                  </a:cubicBezTo>
                  <a:cubicBezTo>
                    <a:pt x="464" y="10"/>
                    <a:pt x="454" y="10"/>
                    <a:pt x="452" y="10"/>
                  </a:cubicBezTo>
                  <a:cubicBezTo>
                    <a:pt x="450" y="10"/>
                    <a:pt x="444" y="10"/>
                    <a:pt x="442" y="16"/>
                  </a:cubicBezTo>
                  <a:cubicBezTo>
                    <a:pt x="396" y="100"/>
                    <a:pt x="360" y="188"/>
                    <a:pt x="326" y="276"/>
                  </a:cubicBezTo>
                  <a:cubicBezTo>
                    <a:pt x="324" y="250"/>
                    <a:pt x="324" y="182"/>
                    <a:pt x="290" y="96"/>
                  </a:cubicBezTo>
                  <a:cubicBezTo>
                    <a:pt x="268" y="44"/>
                    <a:pt x="234" y="0"/>
                    <a:pt x="172" y="0"/>
                  </a:cubicBezTo>
                  <a:cubicBezTo>
                    <a:pt x="62" y="0"/>
                    <a:pt x="0" y="134"/>
                    <a:pt x="0" y="162"/>
                  </a:cubicBezTo>
                  <a:cubicBezTo>
                    <a:pt x="0" y="170"/>
                    <a:pt x="8" y="170"/>
                    <a:pt x="16" y="17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3" name="Freeform 72">
              <a:extLst>
                <a:ext uri="{FF2B5EF4-FFF2-40B4-BE49-F238E27FC236}">
                  <a16:creationId xmlns:a16="http://schemas.microsoft.com/office/drawing/2014/main" id="{AB542F4C-E68D-554A-B926-E85D7452B724}"/>
                </a:ext>
              </a:extLst>
            </p:cNvPr>
            <p:cNvSpPr/>
            <p:nvPr/>
          </p:nvSpPr>
          <p:spPr>
            <a:xfrm>
              <a:off x="4248000" y="4668480"/>
              <a:ext cx="247320" cy="140040"/>
            </a:xfrm>
            <a:custGeom>
              <a:avLst/>
              <a:gdLst/>
              <a:ahLst/>
              <a:cxnLst>
                <a:cxn ang="3cd4">
                  <a:pos x="hc" y="t"/>
                </a:cxn>
                <a:cxn ang="cd2">
                  <a:pos x="l" y="vc"/>
                </a:cxn>
                <a:cxn ang="cd4">
                  <a:pos x="hc" y="b"/>
                </a:cxn>
                <a:cxn ang="0">
                  <a:pos x="r" y="vc"/>
                </a:cxn>
              </a:cxnLst>
              <a:rect l="l" t="t" r="r" b="b"/>
              <a:pathLst>
                <a:path w="688" h="390">
                  <a:moveTo>
                    <a:pt x="68" y="86"/>
                  </a:moveTo>
                  <a:lnTo>
                    <a:pt x="68" y="324"/>
                  </a:lnTo>
                  <a:cubicBezTo>
                    <a:pt x="68" y="362"/>
                    <a:pt x="60" y="362"/>
                    <a:pt x="0" y="362"/>
                  </a:cubicBezTo>
                  <a:lnTo>
                    <a:pt x="0" y="390"/>
                  </a:lnTo>
                  <a:cubicBezTo>
                    <a:pt x="30" y="390"/>
                    <a:pt x="76" y="388"/>
                    <a:pt x="100" y="388"/>
                  </a:cubicBezTo>
                  <a:cubicBezTo>
                    <a:pt x="122" y="388"/>
                    <a:pt x="168" y="390"/>
                    <a:pt x="198" y="390"/>
                  </a:cubicBezTo>
                  <a:lnTo>
                    <a:pt x="198" y="362"/>
                  </a:lnTo>
                  <a:cubicBezTo>
                    <a:pt x="140" y="362"/>
                    <a:pt x="130" y="362"/>
                    <a:pt x="130" y="324"/>
                  </a:cubicBezTo>
                  <a:lnTo>
                    <a:pt x="130" y="160"/>
                  </a:lnTo>
                  <a:cubicBezTo>
                    <a:pt x="130" y="68"/>
                    <a:pt x="192" y="20"/>
                    <a:pt x="248" y="20"/>
                  </a:cubicBezTo>
                  <a:cubicBezTo>
                    <a:pt x="304" y="20"/>
                    <a:pt x="314" y="68"/>
                    <a:pt x="314" y="118"/>
                  </a:cubicBezTo>
                  <a:lnTo>
                    <a:pt x="314" y="324"/>
                  </a:lnTo>
                  <a:cubicBezTo>
                    <a:pt x="314" y="362"/>
                    <a:pt x="304" y="362"/>
                    <a:pt x="246" y="362"/>
                  </a:cubicBezTo>
                  <a:lnTo>
                    <a:pt x="246" y="390"/>
                  </a:lnTo>
                  <a:cubicBezTo>
                    <a:pt x="276" y="390"/>
                    <a:pt x="320" y="388"/>
                    <a:pt x="344" y="388"/>
                  </a:cubicBezTo>
                  <a:cubicBezTo>
                    <a:pt x="368" y="388"/>
                    <a:pt x="414" y="390"/>
                    <a:pt x="444" y="390"/>
                  </a:cubicBezTo>
                  <a:lnTo>
                    <a:pt x="444" y="362"/>
                  </a:lnTo>
                  <a:cubicBezTo>
                    <a:pt x="384" y="362"/>
                    <a:pt x="374" y="362"/>
                    <a:pt x="374" y="324"/>
                  </a:cubicBezTo>
                  <a:lnTo>
                    <a:pt x="374" y="160"/>
                  </a:lnTo>
                  <a:cubicBezTo>
                    <a:pt x="374" y="68"/>
                    <a:pt x="438" y="20"/>
                    <a:pt x="494" y="20"/>
                  </a:cubicBezTo>
                  <a:cubicBezTo>
                    <a:pt x="550" y="20"/>
                    <a:pt x="558" y="68"/>
                    <a:pt x="558" y="118"/>
                  </a:cubicBezTo>
                  <a:lnTo>
                    <a:pt x="558" y="324"/>
                  </a:lnTo>
                  <a:cubicBezTo>
                    <a:pt x="558" y="362"/>
                    <a:pt x="550" y="362"/>
                    <a:pt x="490" y="362"/>
                  </a:cubicBezTo>
                  <a:lnTo>
                    <a:pt x="490" y="390"/>
                  </a:lnTo>
                  <a:cubicBezTo>
                    <a:pt x="520" y="390"/>
                    <a:pt x="566" y="388"/>
                    <a:pt x="590" y="388"/>
                  </a:cubicBezTo>
                  <a:cubicBezTo>
                    <a:pt x="612" y="388"/>
                    <a:pt x="658" y="390"/>
                    <a:pt x="688" y="390"/>
                  </a:cubicBezTo>
                  <a:lnTo>
                    <a:pt x="688" y="362"/>
                  </a:lnTo>
                  <a:cubicBezTo>
                    <a:pt x="642" y="362"/>
                    <a:pt x="620" y="362"/>
                    <a:pt x="620" y="336"/>
                  </a:cubicBezTo>
                  <a:lnTo>
                    <a:pt x="620" y="168"/>
                  </a:lnTo>
                  <a:cubicBezTo>
                    <a:pt x="620" y="92"/>
                    <a:pt x="620" y="64"/>
                    <a:pt x="592" y="32"/>
                  </a:cubicBezTo>
                  <a:cubicBezTo>
                    <a:pt x="580" y="18"/>
                    <a:pt x="550" y="0"/>
                    <a:pt x="500" y="0"/>
                  </a:cubicBezTo>
                  <a:cubicBezTo>
                    <a:pt x="426" y="0"/>
                    <a:pt x="386" y="52"/>
                    <a:pt x="372" y="86"/>
                  </a:cubicBezTo>
                  <a:cubicBezTo>
                    <a:pt x="360" y="10"/>
                    <a:pt x="294" y="0"/>
                    <a:pt x="254" y="0"/>
                  </a:cubicBezTo>
                  <a:cubicBezTo>
                    <a:pt x="190" y="0"/>
                    <a:pt x="148" y="38"/>
                    <a:pt x="124" y="92"/>
                  </a:cubicBezTo>
                  <a:lnTo>
                    <a:pt x="124" y="0"/>
                  </a:lnTo>
                  <a:lnTo>
                    <a:pt x="0" y="10"/>
                  </a:lnTo>
                  <a:lnTo>
                    <a:pt x="0" y="38"/>
                  </a:lnTo>
                  <a:cubicBezTo>
                    <a:pt x="62" y="38"/>
                    <a:pt x="68" y="44"/>
                    <a:pt x="68" y="8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4" name="Freeform 73">
              <a:extLst>
                <a:ext uri="{FF2B5EF4-FFF2-40B4-BE49-F238E27FC236}">
                  <a16:creationId xmlns:a16="http://schemas.microsoft.com/office/drawing/2014/main" id="{C0EC07F9-2A67-9F4D-8139-E98109643A0B}"/>
                </a:ext>
              </a:extLst>
            </p:cNvPr>
            <p:cNvSpPr/>
            <p:nvPr/>
          </p:nvSpPr>
          <p:spPr>
            <a:xfrm>
              <a:off x="4513679" y="4666320"/>
              <a:ext cx="142920" cy="145800"/>
            </a:xfrm>
            <a:custGeom>
              <a:avLst/>
              <a:gdLst/>
              <a:ahLst/>
              <a:cxnLst>
                <a:cxn ang="3cd4">
                  <a:pos x="hc" y="t"/>
                </a:cxn>
                <a:cxn ang="cd2">
                  <a:pos x="l" y="vc"/>
                </a:cxn>
                <a:cxn ang="cd4">
                  <a:pos x="hc" y="b"/>
                </a:cxn>
                <a:cxn ang="0">
                  <a:pos x="r" y="vc"/>
                </a:cxn>
              </a:cxnLst>
              <a:rect l="l" t="t" r="r" b="b"/>
              <a:pathLst>
                <a:path w="398" h="406">
                  <a:moveTo>
                    <a:pt x="256" y="328"/>
                  </a:moveTo>
                  <a:cubicBezTo>
                    <a:pt x="260" y="364"/>
                    <a:pt x="284" y="400"/>
                    <a:pt x="326" y="400"/>
                  </a:cubicBezTo>
                  <a:cubicBezTo>
                    <a:pt x="344" y="400"/>
                    <a:pt x="398" y="388"/>
                    <a:pt x="398" y="316"/>
                  </a:cubicBezTo>
                  <a:lnTo>
                    <a:pt x="398" y="268"/>
                  </a:lnTo>
                  <a:lnTo>
                    <a:pt x="376" y="268"/>
                  </a:lnTo>
                  <a:lnTo>
                    <a:pt x="376" y="316"/>
                  </a:lnTo>
                  <a:cubicBezTo>
                    <a:pt x="376" y="368"/>
                    <a:pt x="354" y="374"/>
                    <a:pt x="344" y="374"/>
                  </a:cubicBezTo>
                  <a:cubicBezTo>
                    <a:pt x="316" y="374"/>
                    <a:pt x="312" y="334"/>
                    <a:pt x="312" y="330"/>
                  </a:cubicBezTo>
                  <a:lnTo>
                    <a:pt x="312" y="152"/>
                  </a:lnTo>
                  <a:cubicBezTo>
                    <a:pt x="312" y="116"/>
                    <a:pt x="312" y="82"/>
                    <a:pt x="280" y="48"/>
                  </a:cubicBezTo>
                  <a:cubicBezTo>
                    <a:pt x="246" y="14"/>
                    <a:pt x="202" y="0"/>
                    <a:pt x="160" y="0"/>
                  </a:cubicBezTo>
                  <a:cubicBezTo>
                    <a:pt x="86" y="0"/>
                    <a:pt x="26" y="42"/>
                    <a:pt x="26" y="100"/>
                  </a:cubicBezTo>
                  <a:cubicBezTo>
                    <a:pt x="26" y="126"/>
                    <a:pt x="44" y="142"/>
                    <a:pt x="66" y="142"/>
                  </a:cubicBezTo>
                  <a:cubicBezTo>
                    <a:pt x="90" y="142"/>
                    <a:pt x="106" y="124"/>
                    <a:pt x="106" y="100"/>
                  </a:cubicBezTo>
                  <a:cubicBezTo>
                    <a:pt x="106" y="90"/>
                    <a:pt x="102" y="60"/>
                    <a:pt x="62" y="60"/>
                  </a:cubicBezTo>
                  <a:cubicBezTo>
                    <a:pt x="86" y="30"/>
                    <a:pt x="128" y="20"/>
                    <a:pt x="158" y="20"/>
                  </a:cubicBezTo>
                  <a:cubicBezTo>
                    <a:pt x="200" y="20"/>
                    <a:pt x="250" y="54"/>
                    <a:pt x="250" y="132"/>
                  </a:cubicBezTo>
                  <a:lnTo>
                    <a:pt x="250" y="166"/>
                  </a:lnTo>
                  <a:cubicBezTo>
                    <a:pt x="206" y="168"/>
                    <a:pt x="144" y="170"/>
                    <a:pt x="88" y="196"/>
                  </a:cubicBezTo>
                  <a:cubicBezTo>
                    <a:pt x="22" y="226"/>
                    <a:pt x="0" y="272"/>
                    <a:pt x="0" y="312"/>
                  </a:cubicBezTo>
                  <a:cubicBezTo>
                    <a:pt x="0" y="384"/>
                    <a:pt x="86" y="406"/>
                    <a:pt x="142" y="406"/>
                  </a:cubicBezTo>
                  <a:cubicBezTo>
                    <a:pt x="200" y="406"/>
                    <a:pt x="240" y="370"/>
                    <a:pt x="256" y="328"/>
                  </a:cubicBezTo>
                  <a:close/>
                  <a:moveTo>
                    <a:pt x="250" y="184"/>
                  </a:moveTo>
                  <a:lnTo>
                    <a:pt x="250" y="272"/>
                  </a:lnTo>
                  <a:cubicBezTo>
                    <a:pt x="250" y="356"/>
                    <a:pt x="188" y="386"/>
                    <a:pt x="148" y="386"/>
                  </a:cubicBezTo>
                  <a:cubicBezTo>
                    <a:pt x="104" y="386"/>
                    <a:pt x="68" y="354"/>
                    <a:pt x="68" y="310"/>
                  </a:cubicBezTo>
                  <a:cubicBezTo>
                    <a:pt x="68" y="262"/>
                    <a:pt x="106" y="188"/>
                    <a:pt x="250" y="1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5" name="Freeform 74">
              <a:extLst>
                <a:ext uri="{FF2B5EF4-FFF2-40B4-BE49-F238E27FC236}">
                  <a16:creationId xmlns:a16="http://schemas.microsoft.com/office/drawing/2014/main" id="{9D6BF942-A3F1-A74E-859B-4DB3B26818E6}"/>
                </a:ext>
              </a:extLst>
            </p:cNvPr>
            <p:cNvSpPr/>
            <p:nvPr/>
          </p:nvSpPr>
          <p:spPr>
            <a:xfrm>
              <a:off x="4662000" y="4672080"/>
              <a:ext cx="159480" cy="136440"/>
            </a:xfrm>
            <a:custGeom>
              <a:avLst/>
              <a:gdLst/>
              <a:ahLst/>
              <a:cxnLst>
                <a:cxn ang="3cd4">
                  <a:pos x="hc" y="t"/>
                </a:cxn>
                <a:cxn ang="cd2">
                  <a:pos x="l" y="vc"/>
                </a:cxn>
                <a:cxn ang="cd4">
                  <a:pos x="hc" y="b"/>
                </a:cxn>
                <a:cxn ang="0">
                  <a:pos x="r" y="vc"/>
                </a:cxn>
              </a:cxnLst>
              <a:rect l="l" t="t" r="r" b="b"/>
              <a:pathLst>
                <a:path w="444" h="380">
                  <a:moveTo>
                    <a:pt x="242" y="174"/>
                  </a:moveTo>
                  <a:cubicBezTo>
                    <a:pt x="270" y="140"/>
                    <a:pt x="302" y="96"/>
                    <a:pt x="324" y="74"/>
                  </a:cubicBezTo>
                  <a:cubicBezTo>
                    <a:pt x="352" y="42"/>
                    <a:pt x="388" y="28"/>
                    <a:pt x="428" y="28"/>
                  </a:cubicBezTo>
                  <a:lnTo>
                    <a:pt x="428" y="0"/>
                  </a:lnTo>
                  <a:cubicBezTo>
                    <a:pt x="406" y="2"/>
                    <a:pt x="380" y="2"/>
                    <a:pt x="356" y="2"/>
                  </a:cubicBezTo>
                  <a:cubicBezTo>
                    <a:pt x="330" y="2"/>
                    <a:pt x="284" y="0"/>
                    <a:pt x="272" y="0"/>
                  </a:cubicBezTo>
                  <a:lnTo>
                    <a:pt x="272" y="28"/>
                  </a:lnTo>
                  <a:cubicBezTo>
                    <a:pt x="290" y="30"/>
                    <a:pt x="298" y="40"/>
                    <a:pt x="298" y="54"/>
                  </a:cubicBezTo>
                  <a:cubicBezTo>
                    <a:pt x="298" y="68"/>
                    <a:pt x="288" y="80"/>
                    <a:pt x="284" y="86"/>
                  </a:cubicBezTo>
                  <a:lnTo>
                    <a:pt x="230" y="154"/>
                  </a:lnTo>
                  <a:lnTo>
                    <a:pt x="160" y="66"/>
                  </a:lnTo>
                  <a:cubicBezTo>
                    <a:pt x="152" y="56"/>
                    <a:pt x="152" y="54"/>
                    <a:pt x="152" y="50"/>
                  </a:cubicBezTo>
                  <a:cubicBezTo>
                    <a:pt x="152" y="36"/>
                    <a:pt x="166" y="28"/>
                    <a:pt x="184" y="28"/>
                  </a:cubicBezTo>
                  <a:lnTo>
                    <a:pt x="184" y="0"/>
                  </a:lnTo>
                  <a:cubicBezTo>
                    <a:pt x="160" y="0"/>
                    <a:pt x="102" y="2"/>
                    <a:pt x="88" y="2"/>
                  </a:cubicBezTo>
                  <a:cubicBezTo>
                    <a:pt x="70" y="2"/>
                    <a:pt x="28" y="2"/>
                    <a:pt x="4" y="0"/>
                  </a:cubicBezTo>
                  <a:lnTo>
                    <a:pt x="4" y="28"/>
                  </a:lnTo>
                  <a:cubicBezTo>
                    <a:pt x="66" y="28"/>
                    <a:pt x="68" y="28"/>
                    <a:pt x="108" y="82"/>
                  </a:cubicBezTo>
                  <a:lnTo>
                    <a:pt x="196" y="196"/>
                  </a:lnTo>
                  <a:lnTo>
                    <a:pt x="112" y="300"/>
                  </a:lnTo>
                  <a:cubicBezTo>
                    <a:pt x="70" y="352"/>
                    <a:pt x="18" y="354"/>
                    <a:pt x="0" y="354"/>
                  </a:cubicBezTo>
                  <a:lnTo>
                    <a:pt x="0" y="380"/>
                  </a:lnTo>
                  <a:cubicBezTo>
                    <a:pt x="22" y="378"/>
                    <a:pt x="50" y="378"/>
                    <a:pt x="74" y="378"/>
                  </a:cubicBezTo>
                  <a:cubicBezTo>
                    <a:pt x="98" y="378"/>
                    <a:pt x="136" y="380"/>
                    <a:pt x="158" y="380"/>
                  </a:cubicBezTo>
                  <a:lnTo>
                    <a:pt x="158" y="354"/>
                  </a:lnTo>
                  <a:cubicBezTo>
                    <a:pt x="138" y="350"/>
                    <a:pt x="132" y="340"/>
                    <a:pt x="132" y="326"/>
                  </a:cubicBezTo>
                  <a:cubicBezTo>
                    <a:pt x="132" y="306"/>
                    <a:pt x="158" y="278"/>
                    <a:pt x="210" y="214"/>
                  </a:cubicBezTo>
                  <a:lnTo>
                    <a:pt x="278" y="302"/>
                  </a:lnTo>
                  <a:cubicBezTo>
                    <a:pt x="286" y="312"/>
                    <a:pt x="296" y="326"/>
                    <a:pt x="296" y="332"/>
                  </a:cubicBezTo>
                  <a:cubicBezTo>
                    <a:pt x="296" y="340"/>
                    <a:pt x="288" y="352"/>
                    <a:pt x="264" y="354"/>
                  </a:cubicBezTo>
                  <a:lnTo>
                    <a:pt x="264" y="380"/>
                  </a:lnTo>
                  <a:cubicBezTo>
                    <a:pt x="292" y="380"/>
                    <a:pt x="340" y="378"/>
                    <a:pt x="360" y="378"/>
                  </a:cubicBezTo>
                  <a:cubicBezTo>
                    <a:pt x="384" y="378"/>
                    <a:pt x="418" y="378"/>
                    <a:pt x="444" y="380"/>
                  </a:cubicBezTo>
                  <a:lnTo>
                    <a:pt x="444" y="354"/>
                  </a:lnTo>
                  <a:cubicBezTo>
                    <a:pt x="398" y="354"/>
                    <a:pt x="382" y="352"/>
                    <a:pt x="362" y="32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6" name="Freeform 75">
              <a:extLst>
                <a:ext uri="{FF2B5EF4-FFF2-40B4-BE49-F238E27FC236}">
                  <a16:creationId xmlns:a16="http://schemas.microsoft.com/office/drawing/2014/main" id="{C60F431E-E73D-5E41-814D-810065FB9203}"/>
                </a:ext>
              </a:extLst>
            </p:cNvPr>
            <p:cNvSpPr/>
            <p:nvPr/>
          </p:nvSpPr>
          <p:spPr>
            <a:xfrm>
              <a:off x="4434480" y="4914720"/>
              <a:ext cx="113400" cy="100440"/>
            </a:xfrm>
            <a:custGeom>
              <a:avLst/>
              <a:gdLst/>
              <a:ahLst/>
              <a:cxnLst>
                <a:cxn ang="3cd4">
                  <a:pos x="hc" y="t"/>
                </a:cxn>
                <a:cxn ang="cd2">
                  <a:pos x="l" y="vc"/>
                </a:cxn>
                <a:cxn ang="cd4">
                  <a:pos x="hc" y="b"/>
                </a:cxn>
                <a:cxn ang="0">
                  <a:pos x="r" y="vc"/>
                </a:cxn>
              </a:cxnLst>
              <a:rect l="l" t="t" r="r" b="b"/>
              <a:pathLst>
                <a:path w="316" h="280">
                  <a:moveTo>
                    <a:pt x="224" y="36"/>
                  </a:moveTo>
                  <a:cubicBezTo>
                    <a:pt x="210" y="16"/>
                    <a:pt x="190" y="0"/>
                    <a:pt x="160" y="0"/>
                  </a:cubicBezTo>
                  <a:cubicBezTo>
                    <a:pt x="80" y="0"/>
                    <a:pt x="0" y="88"/>
                    <a:pt x="0" y="176"/>
                  </a:cubicBezTo>
                  <a:cubicBezTo>
                    <a:pt x="0" y="236"/>
                    <a:pt x="40" y="280"/>
                    <a:pt x="94" y="280"/>
                  </a:cubicBezTo>
                  <a:cubicBezTo>
                    <a:pt x="126" y="280"/>
                    <a:pt x="156" y="260"/>
                    <a:pt x="182" y="236"/>
                  </a:cubicBezTo>
                  <a:cubicBezTo>
                    <a:pt x="194" y="274"/>
                    <a:pt x="228" y="280"/>
                    <a:pt x="246" y="280"/>
                  </a:cubicBezTo>
                  <a:cubicBezTo>
                    <a:pt x="268" y="280"/>
                    <a:pt x="282" y="266"/>
                    <a:pt x="294" y="246"/>
                  </a:cubicBezTo>
                  <a:cubicBezTo>
                    <a:pt x="308" y="222"/>
                    <a:pt x="316" y="188"/>
                    <a:pt x="316" y="184"/>
                  </a:cubicBezTo>
                  <a:cubicBezTo>
                    <a:pt x="316" y="176"/>
                    <a:pt x="308" y="176"/>
                    <a:pt x="306" y="176"/>
                  </a:cubicBezTo>
                  <a:cubicBezTo>
                    <a:pt x="298" y="176"/>
                    <a:pt x="296" y="180"/>
                    <a:pt x="292" y="196"/>
                  </a:cubicBezTo>
                  <a:cubicBezTo>
                    <a:pt x="284" y="226"/>
                    <a:pt x="272" y="262"/>
                    <a:pt x="246" y="262"/>
                  </a:cubicBezTo>
                  <a:cubicBezTo>
                    <a:pt x="230" y="262"/>
                    <a:pt x="226" y="248"/>
                    <a:pt x="226" y="232"/>
                  </a:cubicBezTo>
                  <a:cubicBezTo>
                    <a:pt x="226" y="222"/>
                    <a:pt x="232" y="198"/>
                    <a:pt x="236" y="182"/>
                  </a:cubicBezTo>
                  <a:cubicBezTo>
                    <a:pt x="240" y="166"/>
                    <a:pt x="246" y="140"/>
                    <a:pt x="250" y="126"/>
                  </a:cubicBezTo>
                  <a:lnTo>
                    <a:pt x="262" y="80"/>
                  </a:lnTo>
                  <a:cubicBezTo>
                    <a:pt x="266" y="64"/>
                    <a:pt x="272" y="34"/>
                    <a:pt x="272" y="32"/>
                  </a:cubicBezTo>
                  <a:cubicBezTo>
                    <a:pt x="272" y="18"/>
                    <a:pt x="262" y="12"/>
                    <a:pt x="252" y="12"/>
                  </a:cubicBezTo>
                  <a:cubicBezTo>
                    <a:pt x="242" y="12"/>
                    <a:pt x="228" y="20"/>
                    <a:pt x="224" y="36"/>
                  </a:cubicBezTo>
                  <a:close/>
                  <a:moveTo>
                    <a:pt x="184" y="196"/>
                  </a:moveTo>
                  <a:cubicBezTo>
                    <a:pt x="180" y="214"/>
                    <a:pt x="166" y="226"/>
                    <a:pt x="152" y="238"/>
                  </a:cubicBezTo>
                  <a:cubicBezTo>
                    <a:pt x="146" y="242"/>
                    <a:pt x="122" y="262"/>
                    <a:pt x="96" y="262"/>
                  </a:cubicBezTo>
                  <a:cubicBezTo>
                    <a:pt x="72" y="262"/>
                    <a:pt x="50" y="246"/>
                    <a:pt x="50" y="202"/>
                  </a:cubicBezTo>
                  <a:cubicBezTo>
                    <a:pt x="50" y="170"/>
                    <a:pt x="68" y="100"/>
                    <a:pt x="82" y="76"/>
                  </a:cubicBezTo>
                  <a:cubicBezTo>
                    <a:pt x="110" y="26"/>
                    <a:pt x="142" y="18"/>
                    <a:pt x="160" y="18"/>
                  </a:cubicBezTo>
                  <a:cubicBezTo>
                    <a:pt x="202" y="18"/>
                    <a:pt x="214" y="64"/>
                    <a:pt x="214" y="72"/>
                  </a:cubicBezTo>
                  <a:cubicBezTo>
                    <a:pt x="214" y="74"/>
                    <a:pt x="214" y="78"/>
                    <a:pt x="212" y="8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7" name="Freeform 76">
              <a:extLst>
                <a:ext uri="{FF2B5EF4-FFF2-40B4-BE49-F238E27FC236}">
                  <a16:creationId xmlns:a16="http://schemas.microsoft.com/office/drawing/2014/main" id="{C98A5543-6549-7C42-ADC5-B732129B39E1}"/>
                </a:ext>
              </a:extLst>
            </p:cNvPr>
            <p:cNvSpPr/>
            <p:nvPr/>
          </p:nvSpPr>
          <p:spPr>
            <a:xfrm>
              <a:off x="4572000" y="4860720"/>
              <a:ext cx="44280" cy="82440"/>
            </a:xfrm>
            <a:custGeom>
              <a:avLst/>
              <a:gdLst/>
              <a:ahLst/>
              <a:cxnLst>
                <a:cxn ang="3cd4">
                  <a:pos x="hc" y="t"/>
                </a:cxn>
                <a:cxn ang="cd2">
                  <a:pos x="l" y="vc"/>
                </a:cxn>
                <a:cxn ang="cd4">
                  <a:pos x="hc" y="b"/>
                </a:cxn>
                <a:cxn ang="0">
                  <a:pos x="r" y="vc"/>
                </a:cxn>
              </a:cxnLst>
              <a:rect l="l" t="t" r="r" b="b"/>
              <a:pathLst>
                <a:path w="124" h="230">
                  <a:moveTo>
                    <a:pt x="120" y="42"/>
                  </a:moveTo>
                  <a:cubicBezTo>
                    <a:pt x="120" y="42"/>
                    <a:pt x="124" y="32"/>
                    <a:pt x="124" y="26"/>
                  </a:cubicBezTo>
                  <a:cubicBezTo>
                    <a:pt x="124" y="10"/>
                    <a:pt x="110" y="0"/>
                    <a:pt x="96" y="0"/>
                  </a:cubicBezTo>
                  <a:cubicBezTo>
                    <a:pt x="78" y="0"/>
                    <a:pt x="72" y="14"/>
                    <a:pt x="70" y="20"/>
                  </a:cubicBezTo>
                  <a:lnTo>
                    <a:pt x="2" y="212"/>
                  </a:lnTo>
                  <a:cubicBezTo>
                    <a:pt x="0" y="218"/>
                    <a:pt x="0" y="218"/>
                    <a:pt x="0" y="220"/>
                  </a:cubicBezTo>
                  <a:cubicBezTo>
                    <a:pt x="0" y="226"/>
                    <a:pt x="18" y="230"/>
                    <a:pt x="20" y="230"/>
                  </a:cubicBezTo>
                  <a:cubicBezTo>
                    <a:pt x="24" y="230"/>
                    <a:pt x="24" y="228"/>
                    <a:pt x="26" y="22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8" name="Freeform 77">
              <a:extLst>
                <a:ext uri="{FF2B5EF4-FFF2-40B4-BE49-F238E27FC236}">
                  <a16:creationId xmlns:a16="http://schemas.microsoft.com/office/drawing/2014/main" id="{AD840CF7-425D-6049-BBB8-C19E2E45593C}"/>
                </a:ext>
              </a:extLst>
            </p:cNvPr>
            <p:cNvSpPr/>
            <p:nvPr/>
          </p:nvSpPr>
          <p:spPr>
            <a:xfrm>
              <a:off x="4894560" y="4584960"/>
              <a:ext cx="219240" cy="284760"/>
            </a:xfrm>
            <a:custGeom>
              <a:avLst/>
              <a:gdLst/>
              <a:ahLst/>
              <a:cxnLst>
                <a:cxn ang="3cd4">
                  <a:pos x="hc" y="t"/>
                </a:cxn>
                <a:cxn ang="cd2">
                  <a:pos x="l" y="vc"/>
                </a:cxn>
                <a:cxn ang="cd4">
                  <a:pos x="hc" y="b"/>
                </a:cxn>
                <a:cxn ang="0">
                  <a:pos x="r" y="vc"/>
                </a:cxn>
              </a:cxnLst>
              <a:rect l="l" t="t" r="r" b="b"/>
              <a:pathLst>
                <a:path w="610" h="792">
                  <a:moveTo>
                    <a:pt x="342" y="616"/>
                  </a:moveTo>
                  <a:cubicBezTo>
                    <a:pt x="480" y="564"/>
                    <a:pt x="610" y="406"/>
                    <a:pt x="610" y="236"/>
                  </a:cubicBezTo>
                  <a:cubicBezTo>
                    <a:pt x="610" y="96"/>
                    <a:pt x="516" y="0"/>
                    <a:pt x="384" y="0"/>
                  </a:cubicBezTo>
                  <a:cubicBezTo>
                    <a:pt x="194" y="0"/>
                    <a:pt x="0" y="200"/>
                    <a:pt x="0" y="406"/>
                  </a:cubicBezTo>
                  <a:cubicBezTo>
                    <a:pt x="0" y="552"/>
                    <a:pt x="98" y="640"/>
                    <a:pt x="226" y="640"/>
                  </a:cubicBezTo>
                  <a:cubicBezTo>
                    <a:pt x="248" y="640"/>
                    <a:pt x="278" y="636"/>
                    <a:pt x="312" y="628"/>
                  </a:cubicBezTo>
                  <a:cubicBezTo>
                    <a:pt x="308" y="682"/>
                    <a:pt x="308" y="684"/>
                    <a:pt x="308" y="696"/>
                  </a:cubicBezTo>
                  <a:cubicBezTo>
                    <a:pt x="308" y="724"/>
                    <a:pt x="308" y="792"/>
                    <a:pt x="382" y="792"/>
                  </a:cubicBezTo>
                  <a:cubicBezTo>
                    <a:pt x="486" y="792"/>
                    <a:pt x="528" y="630"/>
                    <a:pt x="528" y="622"/>
                  </a:cubicBezTo>
                  <a:cubicBezTo>
                    <a:pt x="528" y="614"/>
                    <a:pt x="522" y="612"/>
                    <a:pt x="520" y="612"/>
                  </a:cubicBezTo>
                  <a:cubicBezTo>
                    <a:pt x="512" y="612"/>
                    <a:pt x="510" y="616"/>
                    <a:pt x="508" y="622"/>
                  </a:cubicBezTo>
                  <a:cubicBezTo>
                    <a:pt x="488" y="684"/>
                    <a:pt x="436" y="706"/>
                    <a:pt x="406" y="706"/>
                  </a:cubicBezTo>
                  <a:cubicBezTo>
                    <a:pt x="364" y="706"/>
                    <a:pt x="352" y="682"/>
                    <a:pt x="342" y="616"/>
                  </a:cubicBezTo>
                  <a:close/>
                  <a:moveTo>
                    <a:pt x="176" y="608"/>
                  </a:moveTo>
                  <a:cubicBezTo>
                    <a:pt x="108" y="582"/>
                    <a:pt x="78" y="512"/>
                    <a:pt x="78" y="434"/>
                  </a:cubicBezTo>
                  <a:cubicBezTo>
                    <a:pt x="78" y="372"/>
                    <a:pt x="100" y="248"/>
                    <a:pt x="168" y="152"/>
                  </a:cubicBezTo>
                  <a:cubicBezTo>
                    <a:pt x="232" y="62"/>
                    <a:pt x="314" y="22"/>
                    <a:pt x="380" y="22"/>
                  </a:cubicBezTo>
                  <a:cubicBezTo>
                    <a:pt x="468" y="22"/>
                    <a:pt x="532" y="90"/>
                    <a:pt x="532" y="208"/>
                  </a:cubicBezTo>
                  <a:cubicBezTo>
                    <a:pt x="532" y="296"/>
                    <a:pt x="486" y="502"/>
                    <a:pt x="338" y="586"/>
                  </a:cubicBezTo>
                  <a:cubicBezTo>
                    <a:pt x="334" y="554"/>
                    <a:pt x="326" y="490"/>
                    <a:pt x="260" y="490"/>
                  </a:cubicBezTo>
                  <a:cubicBezTo>
                    <a:pt x="214" y="490"/>
                    <a:pt x="172" y="534"/>
                    <a:pt x="172" y="580"/>
                  </a:cubicBezTo>
                  <a:cubicBezTo>
                    <a:pt x="172" y="598"/>
                    <a:pt x="176" y="608"/>
                    <a:pt x="176" y="608"/>
                  </a:cubicBezTo>
                  <a:close/>
                  <a:moveTo>
                    <a:pt x="230" y="618"/>
                  </a:moveTo>
                  <a:cubicBezTo>
                    <a:pt x="218" y="618"/>
                    <a:pt x="190" y="618"/>
                    <a:pt x="190" y="580"/>
                  </a:cubicBezTo>
                  <a:cubicBezTo>
                    <a:pt x="190" y="546"/>
                    <a:pt x="224" y="510"/>
                    <a:pt x="260" y="510"/>
                  </a:cubicBezTo>
                  <a:cubicBezTo>
                    <a:pt x="298" y="510"/>
                    <a:pt x="314" y="532"/>
                    <a:pt x="314" y="584"/>
                  </a:cubicBezTo>
                  <a:cubicBezTo>
                    <a:pt x="314" y="598"/>
                    <a:pt x="314" y="598"/>
                    <a:pt x="306" y="602"/>
                  </a:cubicBezTo>
                  <a:cubicBezTo>
                    <a:pt x="282" y="612"/>
                    <a:pt x="256" y="618"/>
                    <a:pt x="230" y="61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9" name="Freeform 78">
              <a:extLst>
                <a:ext uri="{FF2B5EF4-FFF2-40B4-BE49-F238E27FC236}">
                  <a16:creationId xmlns:a16="http://schemas.microsoft.com/office/drawing/2014/main" id="{1D1749EF-1DF4-A943-8C2D-6E033B9BE690}"/>
                </a:ext>
              </a:extLst>
            </p:cNvPr>
            <p:cNvSpPr/>
            <p:nvPr/>
          </p:nvSpPr>
          <p:spPr>
            <a:xfrm>
              <a:off x="5138640" y="4757760"/>
              <a:ext cx="162360" cy="100440"/>
            </a:xfrm>
            <a:custGeom>
              <a:avLst/>
              <a:gdLst/>
              <a:ahLst/>
              <a:cxnLst>
                <a:cxn ang="3cd4">
                  <a:pos x="hc" y="t"/>
                </a:cxn>
                <a:cxn ang="cd2">
                  <a:pos x="l" y="vc"/>
                </a:cxn>
                <a:cxn ang="cd4">
                  <a:pos x="hc" y="b"/>
                </a:cxn>
                <a:cxn ang="0">
                  <a:pos x="r" y="vc"/>
                </a:cxn>
              </a:cxnLst>
              <a:rect l="l" t="t" r="r" b="b"/>
              <a:pathLst>
                <a:path w="452" h="280">
                  <a:moveTo>
                    <a:pt x="296" y="76"/>
                  </a:moveTo>
                  <a:cubicBezTo>
                    <a:pt x="300" y="60"/>
                    <a:pt x="308" y="30"/>
                    <a:pt x="308" y="26"/>
                  </a:cubicBezTo>
                  <a:cubicBezTo>
                    <a:pt x="308" y="14"/>
                    <a:pt x="298" y="6"/>
                    <a:pt x="288" y="6"/>
                  </a:cubicBezTo>
                  <a:cubicBezTo>
                    <a:pt x="276" y="6"/>
                    <a:pt x="264" y="14"/>
                    <a:pt x="260" y="24"/>
                  </a:cubicBezTo>
                  <a:cubicBezTo>
                    <a:pt x="258" y="30"/>
                    <a:pt x="252" y="56"/>
                    <a:pt x="248" y="72"/>
                  </a:cubicBezTo>
                  <a:cubicBezTo>
                    <a:pt x="240" y="106"/>
                    <a:pt x="240" y="108"/>
                    <a:pt x="230" y="142"/>
                  </a:cubicBezTo>
                  <a:cubicBezTo>
                    <a:pt x="222" y="176"/>
                    <a:pt x="222" y="182"/>
                    <a:pt x="220" y="200"/>
                  </a:cubicBezTo>
                  <a:cubicBezTo>
                    <a:pt x="224" y="212"/>
                    <a:pt x="218" y="224"/>
                    <a:pt x="204" y="242"/>
                  </a:cubicBezTo>
                  <a:cubicBezTo>
                    <a:pt x="196" y="252"/>
                    <a:pt x="182" y="262"/>
                    <a:pt x="162" y="262"/>
                  </a:cubicBezTo>
                  <a:cubicBezTo>
                    <a:pt x="138" y="262"/>
                    <a:pt x="106" y="254"/>
                    <a:pt x="106" y="206"/>
                  </a:cubicBezTo>
                  <a:cubicBezTo>
                    <a:pt x="106" y="174"/>
                    <a:pt x="124" y="128"/>
                    <a:pt x="136" y="96"/>
                  </a:cubicBezTo>
                  <a:cubicBezTo>
                    <a:pt x="146" y="70"/>
                    <a:pt x="148" y="64"/>
                    <a:pt x="148" y="54"/>
                  </a:cubicBezTo>
                  <a:cubicBezTo>
                    <a:pt x="148" y="24"/>
                    <a:pt x="124" y="0"/>
                    <a:pt x="90" y="0"/>
                  </a:cubicBezTo>
                  <a:cubicBezTo>
                    <a:pt x="28" y="0"/>
                    <a:pt x="0" y="84"/>
                    <a:pt x="0" y="96"/>
                  </a:cubicBezTo>
                  <a:cubicBezTo>
                    <a:pt x="0" y="104"/>
                    <a:pt x="8" y="104"/>
                    <a:pt x="10" y="104"/>
                  </a:cubicBezTo>
                  <a:cubicBezTo>
                    <a:pt x="20" y="104"/>
                    <a:pt x="20" y="100"/>
                    <a:pt x="22" y="94"/>
                  </a:cubicBezTo>
                  <a:cubicBezTo>
                    <a:pt x="38" y="42"/>
                    <a:pt x="64" y="18"/>
                    <a:pt x="88" y="18"/>
                  </a:cubicBezTo>
                  <a:cubicBezTo>
                    <a:pt x="98" y="18"/>
                    <a:pt x="104" y="24"/>
                    <a:pt x="104" y="40"/>
                  </a:cubicBezTo>
                  <a:cubicBezTo>
                    <a:pt x="104" y="54"/>
                    <a:pt x="98" y="68"/>
                    <a:pt x="96" y="76"/>
                  </a:cubicBezTo>
                  <a:cubicBezTo>
                    <a:pt x="60" y="166"/>
                    <a:pt x="60" y="178"/>
                    <a:pt x="60" y="198"/>
                  </a:cubicBezTo>
                  <a:cubicBezTo>
                    <a:pt x="60" y="270"/>
                    <a:pt x="126" y="280"/>
                    <a:pt x="160" y="280"/>
                  </a:cubicBezTo>
                  <a:cubicBezTo>
                    <a:pt x="172" y="280"/>
                    <a:pt x="202" y="280"/>
                    <a:pt x="230" y="238"/>
                  </a:cubicBezTo>
                  <a:cubicBezTo>
                    <a:pt x="244" y="266"/>
                    <a:pt x="278" y="280"/>
                    <a:pt x="316" y="280"/>
                  </a:cubicBezTo>
                  <a:cubicBezTo>
                    <a:pt x="370" y="280"/>
                    <a:pt x="398" y="232"/>
                    <a:pt x="410" y="206"/>
                  </a:cubicBezTo>
                  <a:cubicBezTo>
                    <a:pt x="436" y="154"/>
                    <a:pt x="452" y="78"/>
                    <a:pt x="452" y="48"/>
                  </a:cubicBezTo>
                  <a:cubicBezTo>
                    <a:pt x="452" y="2"/>
                    <a:pt x="426" y="0"/>
                    <a:pt x="422" y="0"/>
                  </a:cubicBezTo>
                  <a:cubicBezTo>
                    <a:pt x="406" y="0"/>
                    <a:pt x="388" y="16"/>
                    <a:pt x="388" y="32"/>
                  </a:cubicBezTo>
                  <a:cubicBezTo>
                    <a:pt x="388" y="44"/>
                    <a:pt x="394" y="48"/>
                    <a:pt x="400" y="52"/>
                  </a:cubicBezTo>
                  <a:cubicBezTo>
                    <a:pt x="414" y="64"/>
                    <a:pt x="422" y="82"/>
                    <a:pt x="422" y="102"/>
                  </a:cubicBezTo>
                  <a:cubicBezTo>
                    <a:pt x="422" y="110"/>
                    <a:pt x="396" y="262"/>
                    <a:pt x="318" y="262"/>
                  </a:cubicBezTo>
                  <a:cubicBezTo>
                    <a:pt x="268" y="262"/>
                    <a:pt x="268" y="218"/>
                    <a:pt x="268" y="208"/>
                  </a:cubicBezTo>
                  <a:cubicBezTo>
                    <a:pt x="268" y="190"/>
                    <a:pt x="270" y="180"/>
                    <a:pt x="278" y="14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0" name="Freeform 79">
              <a:extLst>
                <a:ext uri="{FF2B5EF4-FFF2-40B4-BE49-F238E27FC236}">
                  <a16:creationId xmlns:a16="http://schemas.microsoft.com/office/drawing/2014/main" id="{61EA0918-F352-2C41-93D6-A18FD0BE24B1}"/>
                </a:ext>
              </a:extLst>
            </p:cNvPr>
            <p:cNvSpPr/>
            <p:nvPr/>
          </p:nvSpPr>
          <p:spPr>
            <a:xfrm>
              <a:off x="5364720" y="4571279"/>
              <a:ext cx="73800" cy="316440"/>
            </a:xfrm>
            <a:custGeom>
              <a:avLst/>
              <a:gdLst/>
              <a:ahLst/>
              <a:cxnLst>
                <a:cxn ang="3cd4">
                  <a:pos x="hc" y="t"/>
                </a:cxn>
                <a:cxn ang="cd2">
                  <a:pos x="l" y="vc"/>
                </a:cxn>
                <a:cxn ang="cd4">
                  <a:pos x="hc" y="b"/>
                </a:cxn>
                <a:cxn ang="0">
                  <a:pos x="r" y="vc"/>
                </a:cxn>
              </a:cxnLst>
              <a:rect l="l" t="t" r="r" b="b"/>
              <a:pathLst>
                <a:path w="206" h="880">
                  <a:moveTo>
                    <a:pt x="206" y="872"/>
                  </a:moveTo>
                  <a:cubicBezTo>
                    <a:pt x="206" y="870"/>
                    <a:pt x="206" y="868"/>
                    <a:pt x="190" y="852"/>
                  </a:cubicBezTo>
                  <a:cubicBezTo>
                    <a:pt x="80" y="742"/>
                    <a:pt x="52" y="576"/>
                    <a:pt x="52" y="440"/>
                  </a:cubicBezTo>
                  <a:cubicBezTo>
                    <a:pt x="52" y="288"/>
                    <a:pt x="86" y="134"/>
                    <a:pt x="194" y="24"/>
                  </a:cubicBezTo>
                  <a:cubicBezTo>
                    <a:pt x="206" y="14"/>
                    <a:pt x="206" y="12"/>
                    <a:pt x="206" y="8"/>
                  </a:cubicBezTo>
                  <a:cubicBezTo>
                    <a:pt x="206" y="2"/>
                    <a:pt x="202" y="0"/>
                    <a:pt x="196" y="0"/>
                  </a:cubicBezTo>
                  <a:cubicBezTo>
                    <a:pt x="188" y="0"/>
                    <a:pt x="108" y="60"/>
                    <a:pt x="56" y="172"/>
                  </a:cubicBezTo>
                  <a:cubicBezTo>
                    <a:pt x="10" y="268"/>
                    <a:pt x="0" y="366"/>
                    <a:pt x="0" y="440"/>
                  </a:cubicBezTo>
                  <a:cubicBezTo>
                    <a:pt x="0" y="510"/>
                    <a:pt x="10" y="616"/>
                    <a:pt x="58" y="716"/>
                  </a:cubicBezTo>
                  <a:cubicBezTo>
                    <a:pt x="112" y="824"/>
                    <a:pt x="188" y="880"/>
                    <a:pt x="196" y="880"/>
                  </a:cubicBezTo>
                  <a:cubicBezTo>
                    <a:pt x="202" y="880"/>
                    <a:pt x="206" y="878"/>
                    <a:pt x="206" y="8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1" name="Freeform 80">
              <a:extLst>
                <a:ext uri="{FF2B5EF4-FFF2-40B4-BE49-F238E27FC236}">
                  <a16:creationId xmlns:a16="http://schemas.microsoft.com/office/drawing/2014/main" id="{D950FDCF-F3A1-654B-AD07-9CC1C6BEB1F2}"/>
                </a:ext>
              </a:extLst>
            </p:cNvPr>
            <p:cNvSpPr/>
            <p:nvPr/>
          </p:nvSpPr>
          <p:spPr>
            <a:xfrm>
              <a:off x="5472000" y="4668480"/>
              <a:ext cx="117000" cy="143640"/>
            </a:xfrm>
            <a:custGeom>
              <a:avLst/>
              <a:gdLst/>
              <a:ahLst/>
              <a:cxnLst>
                <a:cxn ang="3cd4">
                  <a:pos x="hc" y="t"/>
                </a:cxn>
                <a:cxn ang="cd2">
                  <a:pos x="l" y="vc"/>
                </a:cxn>
                <a:cxn ang="cd4">
                  <a:pos x="hc" y="b"/>
                </a:cxn>
                <a:cxn ang="0">
                  <a:pos x="r" y="vc"/>
                </a:cxn>
              </a:cxnLst>
              <a:rect l="l" t="t" r="r" b="b"/>
              <a:pathLst>
                <a:path w="326" h="400">
                  <a:moveTo>
                    <a:pt x="300" y="60"/>
                  </a:moveTo>
                  <a:cubicBezTo>
                    <a:pt x="276" y="60"/>
                    <a:pt x="258" y="80"/>
                    <a:pt x="258" y="100"/>
                  </a:cubicBezTo>
                  <a:cubicBezTo>
                    <a:pt x="258" y="112"/>
                    <a:pt x="266" y="126"/>
                    <a:pt x="284" y="126"/>
                  </a:cubicBezTo>
                  <a:cubicBezTo>
                    <a:pt x="304" y="126"/>
                    <a:pt x="326" y="110"/>
                    <a:pt x="326" y="76"/>
                  </a:cubicBezTo>
                  <a:cubicBezTo>
                    <a:pt x="326" y="36"/>
                    <a:pt x="288" y="0"/>
                    <a:pt x="220" y="0"/>
                  </a:cubicBezTo>
                  <a:cubicBezTo>
                    <a:pt x="104" y="0"/>
                    <a:pt x="70" y="90"/>
                    <a:pt x="70" y="128"/>
                  </a:cubicBezTo>
                  <a:cubicBezTo>
                    <a:pt x="70" y="198"/>
                    <a:pt x="136" y="212"/>
                    <a:pt x="162" y="216"/>
                  </a:cubicBezTo>
                  <a:cubicBezTo>
                    <a:pt x="208" y="226"/>
                    <a:pt x="254" y="234"/>
                    <a:pt x="254" y="284"/>
                  </a:cubicBezTo>
                  <a:cubicBezTo>
                    <a:pt x="254" y="306"/>
                    <a:pt x="234" y="380"/>
                    <a:pt x="128" y="380"/>
                  </a:cubicBezTo>
                  <a:cubicBezTo>
                    <a:pt x="116" y="380"/>
                    <a:pt x="46" y="380"/>
                    <a:pt x="26" y="334"/>
                  </a:cubicBezTo>
                  <a:cubicBezTo>
                    <a:pt x="60" y="338"/>
                    <a:pt x="82" y="312"/>
                    <a:pt x="82" y="286"/>
                  </a:cubicBezTo>
                  <a:cubicBezTo>
                    <a:pt x="82" y="266"/>
                    <a:pt x="68" y="256"/>
                    <a:pt x="50" y="256"/>
                  </a:cubicBezTo>
                  <a:cubicBezTo>
                    <a:pt x="26" y="256"/>
                    <a:pt x="0" y="274"/>
                    <a:pt x="0" y="314"/>
                  </a:cubicBezTo>
                  <a:cubicBezTo>
                    <a:pt x="0" y="364"/>
                    <a:pt x="50" y="400"/>
                    <a:pt x="126" y="400"/>
                  </a:cubicBezTo>
                  <a:cubicBezTo>
                    <a:pt x="270" y="400"/>
                    <a:pt x="304" y="294"/>
                    <a:pt x="304" y="254"/>
                  </a:cubicBezTo>
                  <a:cubicBezTo>
                    <a:pt x="304" y="222"/>
                    <a:pt x="288" y="200"/>
                    <a:pt x="276" y="188"/>
                  </a:cubicBezTo>
                  <a:cubicBezTo>
                    <a:pt x="252" y="164"/>
                    <a:pt x="228" y="160"/>
                    <a:pt x="188" y="152"/>
                  </a:cubicBezTo>
                  <a:cubicBezTo>
                    <a:pt x="156" y="144"/>
                    <a:pt x="122" y="138"/>
                    <a:pt x="122" y="98"/>
                  </a:cubicBezTo>
                  <a:cubicBezTo>
                    <a:pt x="122" y="74"/>
                    <a:pt x="142" y="20"/>
                    <a:pt x="220" y="20"/>
                  </a:cubicBezTo>
                  <a:cubicBezTo>
                    <a:pt x="242" y="20"/>
                    <a:pt x="286" y="26"/>
                    <a:pt x="300" y="6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2" name="Freeform 81">
              <a:extLst>
                <a:ext uri="{FF2B5EF4-FFF2-40B4-BE49-F238E27FC236}">
                  <a16:creationId xmlns:a16="http://schemas.microsoft.com/office/drawing/2014/main" id="{5C9C154A-711B-DF49-A53E-1199A619BEBD}"/>
                </a:ext>
              </a:extLst>
            </p:cNvPr>
            <p:cNvSpPr/>
            <p:nvPr/>
          </p:nvSpPr>
          <p:spPr>
            <a:xfrm>
              <a:off x="5613840" y="4554000"/>
              <a:ext cx="55800" cy="114840"/>
            </a:xfrm>
            <a:custGeom>
              <a:avLst/>
              <a:gdLst/>
              <a:ahLst/>
              <a:cxnLst>
                <a:cxn ang="3cd4">
                  <a:pos x="hc" y="t"/>
                </a:cxn>
                <a:cxn ang="cd2">
                  <a:pos x="l" y="vc"/>
                </a:cxn>
                <a:cxn ang="cd4">
                  <a:pos x="hc" y="b"/>
                </a:cxn>
                <a:cxn ang="0">
                  <a:pos x="r" y="vc"/>
                </a:cxn>
              </a:cxnLst>
              <a:rect l="l" t="t" r="r" b="b"/>
              <a:pathLst>
                <a:path w="156" h="320">
                  <a:moveTo>
                    <a:pt x="150" y="54"/>
                  </a:moveTo>
                  <a:cubicBezTo>
                    <a:pt x="156" y="44"/>
                    <a:pt x="156" y="38"/>
                    <a:pt x="156" y="34"/>
                  </a:cubicBezTo>
                  <a:cubicBezTo>
                    <a:pt x="156" y="14"/>
                    <a:pt x="138" y="0"/>
                    <a:pt x="120" y="0"/>
                  </a:cubicBezTo>
                  <a:cubicBezTo>
                    <a:pt x="96" y="0"/>
                    <a:pt x="88" y="20"/>
                    <a:pt x="86" y="30"/>
                  </a:cubicBezTo>
                  <a:lnTo>
                    <a:pt x="4" y="298"/>
                  </a:lnTo>
                  <a:cubicBezTo>
                    <a:pt x="2" y="298"/>
                    <a:pt x="0" y="306"/>
                    <a:pt x="0" y="306"/>
                  </a:cubicBezTo>
                  <a:cubicBezTo>
                    <a:pt x="0" y="314"/>
                    <a:pt x="20" y="320"/>
                    <a:pt x="24" y="320"/>
                  </a:cubicBezTo>
                  <a:cubicBezTo>
                    <a:pt x="28" y="320"/>
                    <a:pt x="30" y="320"/>
                    <a:pt x="34" y="31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3" name="Freeform 82">
              <a:extLst>
                <a:ext uri="{FF2B5EF4-FFF2-40B4-BE49-F238E27FC236}">
                  <a16:creationId xmlns:a16="http://schemas.microsoft.com/office/drawing/2014/main" id="{E85B8A0E-3978-DC40-944D-84A1452AF3B2}"/>
                </a:ext>
              </a:extLst>
            </p:cNvPr>
            <p:cNvSpPr/>
            <p:nvPr/>
          </p:nvSpPr>
          <p:spPr>
            <a:xfrm>
              <a:off x="5719680" y="4775040"/>
              <a:ext cx="37080" cy="94680"/>
            </a:xfrm>
            <a:custGeom>
              <a:avLst/>
              <a:gdLst/>
              <a:ahLst/>
              <a:cxnLst>
                <a:cxn ang="3cd4">
                  <a:pos x="hc" y="t"/>
                </a:cxn>
                <a:cxn ang="cd2">
                  <a:pos x="l" y="vc"/>
                </a:cxn>
                <a:cxn ang="cd4">
                  <a:pos x="hc" y="b"/>
                </a:cxn>
                <a:cxn ang="0">
                  <a:pos x="r" y="vc"/>
                </a:cxn>
              </a:cxnLst>
              <a:rect l="l" t="t" r="r" b="b"/>
              <a:pathLst>
                <a:path w="104" h="264">
                  <a:moveTo>
                    <a:pt x="104" y="92"/>
                  </a:moveTo>
                  <a:cubicBezTo>
                    <a:pt x="104" y="34"/>
                    <a:pt x="82" y="0"/>
                    <a:pt x="48" y="0"/>
                  </a:cubicBezTo>
                  <a:cubicBezTo>
                    <a:pt x="18" y="0"/>
                    <a:pt x="0" y="22"/>
                    <a:pt x="0" y="46"/>
                  </a:cubicBezTo>
                  <a:cubicBezTo>
                    <a:pt x="0" y="70"/>
                    <a:pt x="18" y="94"/>
                    <a:pt x="48" y="94"/>
                  </a:cubicBezTo>
                  <a:cubicBezTo>
                    <a:pt x="58" y="94"/>
                    <a:pt x="70" y="90"/>
                    <a:pt x="78" y="82"/>
                  </a:cubicBezTo>
                  <a:cubicBezTo>
                    <a:pt x="82" y="80"/>
                    <a:pt x="82" y="80"/>
                    <a:pt x="84" y="80"/>
                  </a:cubicBezTo>
                  <a:cubicBezTo>
                    <a:pt x="84" y="80"/>
                    <a:pt x="86" y="80"/>
                    <a:pt x="86" y="92"/>
                  </a:cubicBezTo>
                  <a:cubicBezTo>
                    <a:pt x="86" y="158"/>
                    <a:pt x="54" y="212"/>
                    <a:pt x="24" y="240"/>
                  </a:cubicBezTo>
                  <a:cubicBezTo>
                    <a:pt x="14" y="250"/>
                    <a:pt x="14" y="252"/>
                    <a:pt x="14" y="254"/>
                  </a:cubicBezTo>
                  <a:cubicBezTo>
                    <a:pt x="14" y="262"/>
                    <a:pt x="18" y="264"/>
                    <a:pt x="24" y="264"/>
                  </a:cubicBezTo>
                  <a:cubicBezTo>
                    <a:pt x="34" y="264"/>
                    <a:pt x="104" y="196"/>
                    <a:pt x="104" y="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4" name="Freeform 83">
              <a:extLst>
                <a:ext uri="{FF2B5EF4-FFF2-40B4-BE49-F238E27FC236}">
                  <a16:creationId xmlns:a16="http://schemas.microsoft.com/office/drawing/2014/main" id="{C076B31A-F56D-D442-A072-1C071122C091}"/>
                </a:ext>
              </a:extLst>
            </p:cNvPr>
            <p:cNvSpPr/>
            <p:nvPr/>
          </p:nvSpPr>
          <p:spPr>
            <a:xfrm>
              <a:off x="5844960" y="4668480"/>
              <a:ext cx="145080" cy="143640"/>
            </a:xfrm>
            <a:custGeom>
              <a:avLst/>
              <a:gdLst/>
              <a:ahLst/>
              <a:cxnLst>
                <a:cxn ang="3cd4">
                  <a:pos x="hc" y="t"/>
                </a:cxn>
                <a:cxn ang="cd2">
                  <a:pos x="l" y="vc"/>
                </a:cxn>
                <a:cxn ang="cd4">
                  <a:pos x="hc" y="b"/>
                </a:cxn>
                <a:cxn ang="0">
                  <a:pos x="r" y="vc"/>
                </a:cxn>
              </a:cxnLst>
              <a:rect l="l" t="t" r="r" b="b"/>
              <a:pathLst>
                <a:path w="404" h="400">
                  <a:moveTo>
                    <a:pt x="294" y="56"/>
                  </a:moveTo>
                  <a:cubicBezTo>
                    <a:pt x="278" y="24"/>
                    <a:pt x="252" y="0"/>
                    <a:pt x="212" y="0"/>
                  </a:cubicBezTo>
                  <a:cubicBezTo>
                    <a:pt x="110" y="0"/>
                    <a:pt x="0" y="130"/>
                    <a:pt x="0" y="258"/>
                  </a:cubicBezTo>
                  <a:cubicBezTo>
                    <a:pt x="0" y="342"/>
                    <a:pt x="48" y="400"/>
                    <a:pt x="118" y="400"/>
                  </a:cubicBezTo>
                  <a:cubicBezTo>
                    <a:pt x="136" y="400"/>
                    <a:pt x="180" y="396"/>
                    <a:pt x="232" y="334"/>
                  </a:cubicBezTo>
                  <a:cubicBezTo>
                    <a:pt x="240" y="370"/>
                    <a:pt x="270" y="400"/>
                    <a:pt x="312" y="400"/>
                  </a:cubicBezTo>
                  <a:cubicBezTo>
                    <a:pt x="344" y="400"/>
                    <a:pt x="364" y="380"/>
                    <a:pt x="378" y="352"/>
                  </a:cubicBezTo>
                  <a:cubicBezTo>
                    <a:pt x="392" y="320"/>
                    <a:pt x="404" y="266"/>
                    <a:pt x="404" y="264"/>
                  </a:cubicBezTo>
                  <a:cubicBezTo>
                    <a:pt x="404" y="256"/>
                    <a:pt x="396" y="256"/>
                    <a:pt x="394" y="256"/>
                  </a:cubicBezTo>
                  <a:cubicBezTo>
                    <a:pt x="386" y="256"/>
                    <a:pt x="384" y="258"/>
                    <a:pt x="382" y="272"/>
                  </a:cubicBezTo>
                  <a:cubicBezTo>
                    <a:pt x="366" y="328"/>
                    <a:pt x="350" y="380"/>
                    <a:pt x="314" y="380"/>
                  </a:cubicBezTo>
                  <a:cubicBezTo>
                    <a:pt x="290" y="380"/>
                    <a:pt x="288" y="358"/>
                    <a:pt x="288" y="340"/>
                  </a:cubicBezTo>
                  <a:cubicBezTo>
                    <a:pt x="288" y="320"/>
                    <a:pt x="290" y="314"/>
                    <a:pt x="300" y="274"/>
                  </a:cubicBezTo>
                  <a:cubicBezTo>
                    <a:pt x="310" y="238"/>
                    <a:pt x="310" y="228"/>
                    <a:pt x="318" y="196"/>
                  </a:cubicBezTo>
                  <a:lnTo>
                    <a:pt x="350" y="72"/>
                  </a:lnTo>
                  <a:cubicBezTo>
                    <a:pt x="356" y="46"/>
                    <a:pt x="356" y="46"/>
                    <a:pt x="356" y="42"/>
                  </a:cubicBezTo>
                  <a:cubicBezTo>
                    <a:pt x="356" y="26"/>
                    <a:pt x="346" y="18"/>
                    <a:pt x="332" y="18"/>
                  </a:cubicBezTo>
                  <a:cubicBezTo>
                    <a:pt x="310" y="18"/>
                    <a:pt x="296" y="38"/>
                    <a:pt x="294" y="56"/>
                  </a:cubicBezTo>
                  <a:close/>
                  <a:moveTo>
                    <a:pt x="236" y="286"/>
                  </a:moveTo>
                  <a:cubicBezTo>
                    <a:pt x="232" y="302"/>
                    <a:pt x="232" y="302"/>
                    <a:pt x="220" y="318"/>
                  </a:cubicBezTo>
                  <a:cubicBezTo>
                    <a:pt x="180" y="366"/>
                    <a:pt x="144" y="380"/>
                    <a:pt x="120" y="380"/>
                  </a:cubicBezTo>
                  <a:cubicBezTo>
                    <a:pt x="76" y="380"/>
                    <a:pt x="62" y="332"/>
                    <a:pt x="62" y="298"/>
                  </a:cubicBezTo>
                  <a:cubicBezTo>
                    <a:pt x="62" y="254"/>
                    <a:pt x="90" y="144"/>
                    <a:pt x="112" y="104"/>
                  </a:cubicBezTo>
                  <a:cubicBezTo>
                    <a:pt x="138" y="52"/>
                    <a:pt x="178" y="20"/>
                    <a:pt x="214" y="20"/>
                  </a:cubicBezTo>
                  <a:cubicBezTo>
                    <a:pt x="272" y="20"/>
                    <a:pt x="284" y="92"/>
                    <a:pt x="284" y="98"/>
                  </a:cubicBezTo>
                  <a:cubicBezTo>
                    <a:pt x="284" y="102"/>
                    <a:pt x="282" y="108"/>
                    <a:pt x="280" y="11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5" name="Freeform 84">
              <a:extLst>
                <a:ext uri="{FF2B5EF4-FFF2-40B4-BE49-F238E27FC236}">
                  <a16:creationId xmlns:a16="http://schemas.microsoft.com/office/drawing/2014/main" id="{3524C2E0-8C84-E945-AED7-1AFAE3629CF1}"/>
                </a:ext>
              </a:extLst>
            </p:cNvPr>
            <p:cNvSpPr/>
            <p:nvPr/>
          </p:nvSpPr>
          <p:spPr>
            <a:xfrm>
              <a:off x="6009840" y="4554000"/>
              <a:ext cx="55800" cy="114840"/>
            </a:xfrm>
            <a:custGeom>
              <a:avLst/>
              <a:gdLst/>
              <a:ahLst/>
              <a:cxnLst>
                <a:cxn ang="3cd4">
                  <a:pos x="hc" y="t"/>
                </a:cxn>
                <a:cxn ang="cd2">
                  <a:pos x="l" y="vc"/>
                </a:cxn>
                <a:cxn ang="cd4">
                  <a:pos x="hc" y="b"/>
                </a:cxn>
                <a:cxn ang="0">
                  <a:pos x="r" y="vc"/>
                </a:cxn>
              </a:cxnLst>
              <a:rect l="l" t="t" r="r" b="b"/>
              <a:pathLst>
                <a:path w="156" h="320">
                  <a:moveTo>
                    <a:pt x="150" y="54"/>
                  </a:moveTo>
                  <a:cubicBezTo>
                    <a:pt x="156" y="44"/>
                    <a:pt x="156" y="38"/>
                    <a:pt x="156" y="34"/>
                  </a:cubicBezTo>
                  <a:cubicBezTo>
                    <a:pt x="156" y="14"/>
                    <a:pt x="138" y="0"/>
                    <a:pt x="120" y="0"/>
                  </a:cubicBezTo>
                  <a:cubicBezTo>
                    <a:pt x="96" y="0"/>
                    <a:pt x="88" y="20"/>
                    <a:pt x="86" y="30"/>
                  </a:cubicBezTo>
                  <a:lnTo>
                    <a:pt x="4" y="298"/>
                  </a:lnTo>
                  <a:cubicBezTo>
                    <a:pt x="2" y="298"/>
                    <a:pt x="0" y="306"/>
                    <a:pt x="0" y="306"/>
                  </a:cubicBezTo>
                  <a:cubicBezTo>
                    <a:pt x="0" y="314"/>
                    <a:pt x="20" y="320"/>
                    <a:pt x="24" y="320"/>
                  </a:cubicBezTo>
                  <a:cubicBezTo>
                    <a:pt x="28" y="320"/>
                    <a:pt x="30" y="320"/>
                    <a:pt x="34" y="31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6" name="Freeform 85">
              <a:extLst>
                <a:ext uri="{FF2B5EF4-FFF2-40B4-BE49-F238E27FC236}">
                  <a16:creationId xmlns:a16="http://schemas.microsoft.com/office/drawing/2014/main" id="{5D9DD841-0EC3-7240-8785-62B3195F25C1}"/>
                </a:ext>
              </a:extLst>
            </p:cNvPr>
            <p:cNvSpPr/>
            <p:nvPr/>
          </p:nvSpPr>
          <p:spPr>
            <a:xfrm>
              <a:off x="6105599" y="4571279"/>
              <a:ext cx="73800" cy="316440"/>
            </a:xfrm>
            <a:custGeom>
              <a:avLst/>
              <a:gdLst/>
              <a:ahLst/>
              <a:cxnLst>
                <a:cxn ang="3cd4">
                  <a:pos x="hc" y="t"/>
                </a:cxn>
                <a:cxn ang="cd2">
                  <a:pos x="l" y="vc"/>
                </a:cxn>
                <a:cxn ang="cd4">
                  <a:pos x="hc" y="b"/>
                </a:cxn>
                <a:cxn ang="0">
                  <a:pos x="r" y="vc"/>
                </a:cxn>
              </a:cxnLst>
              <a:rect l="l" t="t" r="r" b="b"/>
              <a:pathLst>
                <a:path w="206" h="880">
                  <a:moveTo>
                    <a:pt x="206" y="440"/>
                  </a:moveTo>
                  <a:cubicBezTo>
                    <a:pt x="206" y="372"/>
                    <a:pt x="196" y="266"/>
                    <a:pt x="148" y="166"/>
                  </a:cubicBezTo>
                  <a:cubicBezTo>
                    <a:pt x="94" y="58"/>
                    <a:pt x="18" y="0"/>
                    <a:pt x="8" y="0"/>
                  </a:cubicBezTo>
                  <a:cubicBezTo>
                    <a:pt x="4" y="0"/>
                    <a:pt x="0" y="4"/>
                    <a:pt x="0" y="8"/>
                  </a:cubicBezTo>
                  <a:cubicBezTo>
                    <a:pt x="0" y="12"/>
                    <a:pt x="0" y="14"/>
                    <a:pt x="16" y="30"/>
                  </a:cubicBezTo>
                  <a:cubicBezTo>
                    <a:pt x="104" y="116"/>
                    <a:pt x="154" y="256"/>
                    <a:pt x="154" y="440"/>
                  </a:cubicBezTo>
                  <a:cubicBezTo>
                    <a:pt x="154" y="590"/>
                    <a:pt x="122" y="746"/>
                    <a:pt x="12" y="856"/>
                  </a:cubicBezTo>
                  <a:cubicBezTo>
                    <a:pt x="0" y="868"/>
                    <a:pt x="0" y="870"/>
                    <a:pt x="0" y="872"/>
                  </a:cubicBezTo>
                  <a:cubicBezTo>
                    <a:pt x="0" y="878"/>
                    <a:pt x="4" y="880"/>
                    <a:pt x="8" y="880"/>
                  </a:cubicBezTo>
                  <a:cubicBezTo>
                    <a:pt x="18" y="880"/>
                    <a:pt x="98" y="820"/>
                    <a:pt x="150" y="708"/>
                  </a:cubicBezTo>
                  <a:cubicBezTo>
                    <a:pt x="196" y="612"/>
                    <a:pt x="206" y="514"/>
                    <a:pt x="206" y="44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7" name="Freeform 86">
              <a:extLst>
                <a:ext uri="{FF2B5EF4-FFF2-40B4-BE49-F238E27FC236}">
                  <a16:creationId xmlns:a16="http://schemas.microsoft.com/office/drawing/2014/main" id="{1A948357-EA44-FD41-A949-38C4B73BE540}"/>
                </a:ext>
              </a:extLst>
            </p:cNvPr>
            <p:cNvSpPr/>
            <p:nvPr/>
          </p:nvSpPr>
          <p:spPr>
            <a:xfrm>
              <a:off x="6307200" y="4723200"/>
              <a:ext cx="193320" cy="13320"/>
            </a:xfrm>
            <a:custGeom>
              <a:avLst/>
              <a:gdLst/>
              <a:ahLst/>
              <a:cxnLst>
                <a:cxn ang="3cd4">
                  <a:pos x="hc" y="t"/>
                </a:cxn>
                <a:cxn ang="cd2">
                  <a:pos x="l" y="vc"/>
                </a:cxn>
                <a:cxn ang="cd4">
                  <a:pos x="hc" y="b"/>
                </a:cxn>
                <a:cxn ang="0">
                  <a:pos x="r" y="vc"/>
                </a:cxn>
              </a:cxnLst>
              <a:rect l="l" t="t" r="r" b="b"/>
              <a:pathLst>
                <a:path w="538" h="38">
                  <a:moveTo>
                    <a:pt x="508" y="38"/>
                  </a:moveTo>
                  <a:cubicBezTo>
                    <a:pt x="522" y="38"/>
                    <a:pt x="538" y="38"/>
                    <a:pt x="538" y="18"/>
                  </a:cubicBezTo>
                  <a:cubicBezTo>
                    <a:pt x="538" y="0"/>
                    <a:pt x="522" y="0"/>
                    <a:pt x="508" y="0"/>
                  </a:cubicBezTo>
                  <a:lnTo>
                    <a:pt x="30" y="0"/>
                  </a:lnTo>
                  <a:cubicBezTo>
                    <a:pt x="16" y="0"/>
                    <a:pt x="0" y="0"/>
                    <a:pt x="0" y="18"/>
                  </a:cubicBezTo>
                  <a:cubicBezTo>
                    <a:pt x="0" y="38"/>
                    <a:pt x="16" y="38"/>
                    <a:pt x="30" y="3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8" name="Freeform 87">
              <a:extLst>
                <a:ext uri="{FF2B5EF4-FFF2-40B4-BE49-F238E27FC236}">
                  <a16:creationId xmlns:a16="http://schemas.microsoft.com/office/drawing/2014/main" id="{178BFD1F-77DE-A74A-94B7-E13249B13D23}"/>
                </a:ext>
              </a:extLst>
            </p:cNvPr>
            <p:cNvSpPr/>
            <p:nvPr/>
          </p:nvSpPr>
          <p:spPr>
            <a:xfrm>
              <a:off x="6611760" y="4584960"/>
              <a:ext cx="219240" cy="284760"/>
            </a:xfrm>
            <a:custGeom>
              <a:avLst/>
              <a:gdLst/>
              <a:ahLst/>
              <a:cxnLst>
                <a:cxn ang="3cd4">
                  <a:pos x="hc" y="t"/>
                </a:cxn>
                <a:cxn ang="cd2">
                  <a:pos x="l" y="vc"/>
                </a:cxn>
                <a:cxn ang="cd4">
                  <a:pos x="hc" y="b"/>
                </a:cxn>
                <a:cxn ang="0">
                  <a:pos x="r" y="vc"/>
                </a:cxn>
              </a:cxnLst>
              <a:rect l="l" t="t" r="r" b="b"/>
              <a:pathLst>
                <a:path w="610" h="792">
                  <a:moveTo>
                    <a:pt x="342" y="616"/>
                  </a:moveTo>
                  <a:cubicBezTo>
                    <a:pt x="480" y="564"/>
                    <a:pt x="610" y="406"/>
                    <a:pt x="610" y="236"/>
                  </a:cubicBezTo>
                  <a:cubicBezTo>
                    <a:pt x="610" y="96"/>
                    <a:pt x="516" y="0"/>
                    <a:pt x="384" y="0"/>
                  </a:cubicBezTo>
                  <a:cubicBezTo>
                    <a:pt x="194" y="0"/>
                    <a:pt x="0" y="200"/>
                    <a:pt x="0" y="406"/>
                  </a:cubicBezTo>
                  <a:cubicBezTo>
                    <a:pt x="0" y="552"/>
                    <a:pt x="98" y="640"/>
                    <a:pt x="226" y="640"/>
                  </a:cubicBezTo>
                  <a:cubicBezTo>
                    <a:pt x="248" y="640"/>
                    <a:pt x="278" y="636"/>
                    <a:pt x="312" y="628"/>
                  </a:cubicBezTo>
                  <a:cubicBezTo>
                    <a:pt x="308" y="682"/>
                    <a:pt x="308" y="684"/>
                    <a:pt x="308" y="696"/>
                  </a:cubicBezTo>
                  <a:cubicBezTo>
                    <a:pt x="308" y="724"/>
                    <a:pt x="308" y="792"/>
                    <a:pt x="382" y="792"/>
                  </a:cubicBezTo>
                  <a:cubicBezTo>
                    <a:pt x="486" y="792"/>
                    <a:pt x="528" y="630"/>
                    <a:pt x="528" y="622"/>
                  </a:cubicBezTo>
                  <a:cubicBezTo>
                    <a:pt x="528" y="614"/>
                    <a:pt x="522" y="612"/>
                    <a:pt x="520" y="612"/>
                  </a:cubicBezTo>
                  <a:cubicBezTo>
                    <a:pt x="512" y="612"/>
                    <a:pt x="510" y="616"/>
                    <a:pt x="508" y="622"/>
                  </a:cubicBezTo>
                  <a:cubicBezTo>
                    <a:pt x="488" y="684"/>
                    <a:pt x="436" y="706"/>
                    <a:pt x="406" y="706"/>
                  </a:cubicBezTo>
                  <a:cubicBezTo>
                    <a:pt x="364" y="706"/>
                    <a:pt x="352" y="682"/>
                    <a:pt x="342" y="616"/>
                  </a:cubicBezTo>
                  <a:close/>
                  <a:moveTo>
                    <a:pt x="176" y="608"/>
                  </a:moveTo>
                  <a:cubicBezTo>
                    <a:pt x="108" y="582"/>
                    <a:pt x="78" y="512"/>
                    <a:pt x="78" y="434"/>
                  </a:cubicBezTo>
                  <a:cubicBezTo>
                    <a:pt x="78" y="372"/>
                    <a:pt x="100" y="248"/>
                    <a:pt x="168" y="152"/>
                  </a:cubicBezTo>
                  <a:cubicBezTo>
                    <a:pt x="232" y="62"/>
                    <a:pt x="314" y="22"/>
                    <a:pt x="380" y="22"/>
                  </a:cubicBezTo>
                  <a:cubicBezTo>
                    <a:pt x="468" y="22"/>
                    <a:pt x="532" y="90"/>
                    <a:pt x="532" y="208"/>
                  </a:cubicBezTo>
                  <a:cubicBezTo>
                    <a:pt x="532" y="296"/>
                    <a:pt x="486" y="502"/>
                    <a:pt x="338" y="586"/>
                  </a:cubicBezTo>
                  <a:cubicBezTo>
                    <a:pt x="334" y="554"/>
                    <a:pt x="326" y="490"/>
                    <a:pt x="260" y="490"/>
                  </a:cubicBezTo>
                  <a:cubicBezTo>
                    <a:pt x="214" y="490"/>
                    <a:pt x="170" y="534"/>
                    <a:pt x="170" y="580"/>
                  </a:cubicBezTo>
                  <a:cubicBezTo>
                    <a:pt x="170" y="598"/>
                    <a:pt x="176" y="608"/>
                    <a:pt x="176" y="608"/>
                  </a:cubicBezTo>
                  <a:close/>
                  <a:moveTo>
                    <a:pt x="230" y="618"/>
                  </a:moveTo>
                  <a:cubicBezTo>
                    <a:pt x="218" y="618"/>
                    <a:pt x="190" y="618"/>
                    <a:pt x="190" y="580"/>
                  </a:cubicBezTo>
                  <a:cubicBezTo>
                    <a:pt x="190" y="546"/>
                    <a:pt x="224" y="510"/>
                    <a:pt x="260" y="510"/>
                  </a:cubicBezTo>
                  <a:cubicBezTo>
                    <a:pt x="298" y="510"/>
                    <a:pt x="314" y="532"/>
                    <a:pt x="314" y="584"/>
                  </a:cubicBezTo>
                  <a:cubicBezTo>
                    <a:pt x="314" y="598"/>
                    <a:pt x="314" y="598"/>
                    <a:pt x="306" y="602"/>
                  </a:cubicBezTo>
                  <a:cubicBezTo>
                    <a:pt x="282" y="612"/>
                    <a:pt x="256" y="618"/>
                    <a:pt x="230" y="61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9" name="Freeform 88">
              <a:extLst>
                <a:ext uri="{FF2B5EF4-FFF2-40B4-BE49-F238E27FC236}">
                  <a16:creationId xmlns:a16="http://schemas.microsoft.com/office/drawing/2014/main" id="{CEBBF7C7-A0D0-CD4D-9F8F-0F812BC52E49}"/>
                </a:ext>
              </a:extLst>
            </p:cNvPr>
            <p:cNvSpPr/>
            <p:nvPr/>
          </p:nvSpPr>
          <p:spPr>
            <a:xfrm>
              <a:off x="6855840" y="4757760"/>
              <a:ext cx="162360" cy="100440"/>
            </a:xfrm>
            <a:custGeom>
              <a:avLst/>
              <a:gdLst/>
              <a:ahLst/>
              <a:cxnLst>
                <a:cxn ang="3cd4">
                  <a:pos x="hc" y="t"/>
                </a:cxn>
                <a:cxn ang="cd2">
                  <a:pos x="l" y="vc"/>
                </a:cxn>
                <a:cxn ang="cd4">
                  <a:pos x="hc" y="b"/>
                </a:cxn>
                <a:cxn ang="0">
                  <a:pos x="r" y="vc"/>
                </a:cxn>
              </a:cxnLst>
              <a:rect l="l" t="t" r="r" b="b"/>
              <a:pathLst>
                <a:path w="452" h="280">
                  <a:moveTo>
                    <a:pt x="296" y="76"/>
                  </a:moveTo>
                  <a:cubicBezTo>
                    <a:pt x="300" y="60"/>
                    <a:pt x="308" y="30"/>
                    <a:pt x="308" y="26"/>
                  </a:cubicBezTo>
                  <a:cubicBezTo>
                    <a:pt x="308" y="14"/>
                    <a:pt x="298" y="6"/>
                    <a:pt x="288" y="6"/>
                  </a:cubicBezTo>
                  <a:cubicBezTo>
                    <a:pt x="276" y="6"/>
                    <a:pt x="264" y="14"/>
                    <a:pt x="260" y="24"/>
                  </a:cubicBezTo>
                  <a:cubicBezTo>
                    <a:pt x="258" y="30"/>
                    <a:pt x="252" y="56"/>
                    <a:pt x="248" y="72"/>
                  </a:cubicBezTo>
                  <a:cubicBezTo>
                    <a:pt x="240" y="106"/>
                    <a:pt x="240" y="108"/>
                    <a:pt x="230" y="142"/>
                  </a:cubicBezTo>
                  <a:cubicBezTo>
                    <a:pt x="222" y="176"/>
                    <a:pt x="222" y="182"/>
                    <a:pt x="220" y="200"/>
                  </a:cubicBezTo>
                  <a:cubicBezTo>
                    <a:pt x="222" y="212"/>
                    <a:pt x="218" y="224"/>
                    <a:pt x="204" y="242"/>
                  </a:cubicBezTo>
                  <a:cubicBezTo>
                    <a:pt x="196" y="252"/>
                    <a:pt x="182" y="262"/>
                    <a:pt x="162" y="262"/>
                  </a:cubicBezTo>
                  <a:cubicBezTo>
                    <a:pt x="138" y="262"/>
                    <a:pt x="106" y="254"/>
                    <a:pt x="106" y="206"/>
                  </a:cubicBezTo>
                  <a:cubicBezTo>
                    <a:pt x="106" y="174"/>
                    <a:pt x="124" y="128"/>
                    <a:pt x="136" y="96"/>
                  </a:cubicBezTo>
                  <a:cubicBezTo>
                    <a:pt x="146" y="70"/>
                    <a:pt x="148" y="64"/>
                    <a:pt x="148" y="54"/>
                  </a:cubicBezTo>
                  <a:cubicBezTo>
                    <a:pt x="148" y="24"/>
                    <a:pt x="124" y="0"/>
                    <a:pt x="90" y="0"/>
                  </a:cubicBezTo>
                  <a:cubicBezTo>
                    <a:pt x="28" y="0"/>
                    <a:pt x="0" y="84"/>
                    <a:pt x="0" y="96"/>
                  </a:cubicBezTo>
                  <a:cubicBezTo>
                    <a:pt x="0" y="104"/>
                    <a:pt x="8" y="104"/>
                    <a:pt x="10" y="104"/>
                  </a:cubicBezTo>
                  <a:cubicBezTo>
                    <a:pt x="20" y="104"/>
                    <a:pt x="20" y="100"/>
                    <a:pt x="22" y="94"/>
                  </a:cubicBezTo>
                  <a:cubicBezTo>
                    <a:pt x="38" y="42"/>
                    <a:pt x="64" y="18"/>
                    <a:pt x="88" y="18"/>
                  </a:cubicBezTo>
                  <a:cubicBezTo>
                    <a:pt x="98" y="18"/>
                    <a:pt x="104" y="24"/>
                    <a:pt x="104" y="40"/>
                  </a:cubicBezTo>
                  <a:cubicBezTo>
                    <a:pt x="104" y="54"/>
                    <a:pt x="98" y="68"/>
                    <a:pt x="96" y="76"/>
                  </a:cubicBezTo>
                  <a:cubicBezTo>
                    <a:pt x="60" y="166"/>
                    <a:pt x="60" y="178"/>
                    <a:pt x="60" y="198"/>
                  </a:cubicBezTo>
                  <a:cubicBezTo>
                    <a:pt x="60" y="270"/>
                    <a:pt x="126" y="280"/>
                    <a:pt x="160" y="280"/>
                  </a:cubicBezTo>
                  <a:cubicBezTo>
                    <a:pt x="172" y="280"/>
                    <a:pt x="202" y="280"/>
                    <a:pt x="230" y="238"/>
                  </a:cubicBezTo>
                  <a:cubicBezTo>
                    <a:pt x="244" y="266"/>
                    <a:pt x="278" y="280"/>
                    <a:pt x="316" y="280"/>
                  </a:cubicBezTo>
                  <a:cubicBezTo>
                    <a:pt x="370" y="280"/>
                    <a:pt x="398" y="232"/>
                    <a:pt x="410" y="206"/>
                  </a:cubicBezTo>
                  <a:cubicBezTo>
                    <a:pt x="436" y="154"/>
                    <a:pt x="452" y="78"/>
                    <a:pt x="452" y="48"/>
                  </a:cubicBezTo>
                  <a:cubicBezTo>
                    <a:pt x="452" y="2"/>
                    <a:pt x="426" y="0"/>
                    <a:pt x="422" y="0"/>
                  </a:cubicBezTo>
                  <a:cubicBezTo>
                    <a:pt x="406" y="0"/>
                    <a:pt x="388" y="16"/>
                    <a:pt x="388" y="32"/>
                  </a:cubicBezTo>
                  <a:cubicBezTo>
                    <a:pt x="388" y="44"/>
                    <a:pt x="394" y="48"/>
                    <a:pt x="400" y="52"/>
                  </a:cubicBezTo>
                  <a:cubicBezTo>
                    <a:pt x="414" y="64"/>
                    <a:pt x="422" y="82"/>
                    <a:pt x="422" y="102"/>
                  </a:cubicBezTo>
                  <a:cubicBezTo>
                    <a:pt x="422" y="110"/>
                    <a:pt x="396" y="262"/>
                    <a:pt x="318" y="262"/>
                  </a:cubicBezTo>
                  <a:cubicBezTo>
                    <a:pt x="268" y="262"/>
                    <a:pt x="268" y="218"/>
                    <a:pt x="268" y="208"/>
                  </a:cubicBezTo>
                  <a:cubicBezTo>
                    <a:pt x="268" y="190"/>
                    <a:pt x="270" y="180"/>
                    <a:pt x="278" y="14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0" name="Freeform 89">
              <a:extLst>
                <a:ext uri="{FF2B5EF4-FFF2-40B4-BE49-F238E27FC236}">
                  <a16:creationId xmlns:a16="http://schemas.microsoft.com/office/drawing/2014/main" id="{EE207AC8-FA87-DC47-9DE7-DD083664BFC8}"/>
                </a:ext>
              </a:extLst>
            </p:cNvPr>
            <p:cNvSpPr/>
            <p:nvPr/>
          </p:nvSpPr>
          <p:spPr>
            <a:xfrm>
              <a:off x="7081200" y="4571279"/>
              <a:ext cx="73800" cy="316440"/>
            </a:xfrm>
            <a:custGeom>
              <a:avLst/>
              <a:gdLst/>
              <a:ahLst/>
              <a:cxnLst>
                <a:cxn ang="3cd4">
                  <a:pos x="hc" y="t"/>
                </a:cxn>
                <a:cxn ang="cd2">
                  <a:pos x="l" y="vc"/>
                </a:cxn>
                <a:cxn ang="cd4">
                  <a:pos x="hc" y="b"/>
                </a:cxn>
                <a:cxn ang="0">
                  <a:pos x="r" y="vc"/>
                </a:cxn>
              </a:cxnLst>
              <a:rect l="l" t="t" r="r" b="b"/>
              <a:pathLst>
                <a:path w="206" h="880">
                  <a:moveTo>
                    <a:pt x="206" y="872"/>
                  </a:moveTo>
                  <a:cubicBezTo>
                    <a:pt x="206" y="870"/>
                    <a:pt x="206" y="868"/>
                    <a:pt x="190" y="852"/>
                  </a:cubicBezTo>
                  <a:cubicBezTo>
                    <a:pt x="80" y="742"/>
                    <a:pt x="52" y="576"/>
                    <a:pt x="52" y="440"/>
                  </a:cubicBezTo>
                  <a:cubicBezTo>
                    <a:pt x="52" y="288"/>
                    <a:pt x="86" y="134"/>
                    <a:pt x="194" y="24"/>
                  </a:cubicBezTo>
                  <a:cubicBezTo>
                    <a:pt x="206" y="14"/>
                    <a:pt x="206" y="12"/>
                    <a:pt x="206" y="8"/>
                  </a:cubicBezTo>
                  <a:cubicBezTo>
                    <a:pt x="206" y="2"/>
                    <a:pt x="202" y="0"/>
                    <a:pt x="196" y="0"/>
                  </a:cubicBezTo>
                  <a:cubicBezTo>
                    <a:pt x="188" y="0"/>
                    <a:pt x="108" y="60"/>
                    <a:pt x="56" y="172"/>
                  </a:cubicBezTo>
                  <a:cubicBezTo>
                    <a:pt x="10" y="268"/>
                    <a:pt x="0" y="366"/>
                    <a:pt x="0" y="440"/>
                  </a:cubicBezTo>
                  <a:cubicBezTo>
                    <a:pt x="0" y="510"/>
                    <a:pt x="10" y="616"/>
                    <a:pt x="58" y="716"/>
                  </a:cubicBezTo>
                  <a:cubicBezTo>
                    <a:pt x="112" y="824"/>
                    <a:pt x="188" y="880"/>
                    <a:pt x="196" y="880"/>
                  </a:cubicBezTo>
                  <a:cubicBezTo>
                    <a:pt x="202" y="880"/>
                    <a:pt x="206" y="878"/>
                    <a:pt x="206" y="8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1" name="Freeform 90">
              <a:extLst>
                <a:ext uri="{FF2B5EF4-FFF2-40B4-BE49-F238E27FC236}">
                  <a16:creationId xmlns:a16="http://schemas.microsoft.com/office/drawing/2014/main" id="{BE5F4951-A3D2-FC42-8F05-819AE09AAE41}"/>
                </a:ext>
              </a:extLst>
            </p:cNvPr>
            <p:cNvSpPr/>
            <p:nvPr/>
          </p:nvSpPr>
          <p:spPr>
            <a:xfrm>
              <a:off x="7189200" y="4668480"/>
              <a:ext cx="117000" cy="143640"/>
            </a:xfrm>
            <a:custGeom>
              <a:avLst/>
              <a:gdLst/>
              <a:ahLst/>
              <a:cxnLst>
                <a:cxn ang="3cd4">
                  <a:pos x="hc" y="t"/>
                </a:cxn>
                <a:cxn ang="cd2">
                  <a:pos x="l" y="vc"/>
                </a:cxn>
                <a:cxn ang="cd4">
                  <a:pos x="hc" y="b"/>
                </a:cxn>
                <a:cxn ang="0">
                  <a:pos x="r" y="vc"/>
                </a:cxn>
              </a:cxnLst>
              <a:rect l="l" t="t" r="r" b="b"/>
              <a:pathLst>
                <a:path w="326" h="400">
                  <a:moveTo>
                    <a:pt x="300" y="60"/>
                  </a:moveTo>
                  <a:cubicBezTo>
                    <a:pt x="276" y="60"/>
                    <a:pt x="258" y="80"/>
                    <a:pt x="258" y="100"/>
                  </a:cubicBezTo>
                  <a:cubicBezTo>
                    <a:pt x="258" y="112"/>
                    <a:pt x="266" y="126"/>
                    <a:pt x="284" y="126"/>
                  </a:cubicBezTo>
                  <a:cubicBezTo>
                    <a:pt x="304" y="126"/>
                    <a:pt x="326" y="110"/>
                    <a:pt x="326" y="76"/>
                  </a:cubicBezTo>
                  <a:cubicBezTo>
                    <a:pt x="326" y="36"/>
                    <a:pt x="288" y="0"/>
                    <a:pt x="220" y="0"/>
                  </a:cubicBezTo>
                  <a:cubicBezTo>
                    <a:pt x="104" y="0"/>
                    <a:pt x="70" y="90"/>
                    <a:pt x="70" y="128"/>
                  </a:cubicBezTo>
                  <a:cubicBezTo>
                    <a:pt x="70" y="198"/>
                    <a:pt x="136" y="212"/>
                    <a:pt x="162" y="216"/>
                  </a:cubicBezTo>
                  <a:cubicBezTo>
                    <a:pt x="208" y="226"/>
                    <a:pt x="254" y="234"/>
                    <a:pt x="254" y="284"/>
                  </a:cubicBezTo>
                  <a:cubicBezTo>
                    <a:pt x="254" y="306"/>
                    <a:pt x="234" y="380"/>
                    <a:pt x="128" y="380"/>
                  </a:cubicBezTo>
                  <a:cubicBezTo>
                    <a:pt x="114" y="380"/>
                    <a:pt x="46" y="380"/>
                    <a:pt x="26" y="334"/>
                  </a:cubicBezTo>
                  <a:cubicBezTo>
                    <a:pt x="60" y="338"/>
                    <a:pt x="82" y="312"/>
                    <a:pt x="82" y="286"/>
                  </a:cubicBezTo>
                  <a:cubicBezTo>
                    <a:pt x="82" y="266"/>
                    <a:pt x="68" y="256"/>
                    <a:pt x="50" y="256"/>
                  </a:cubicBezTo>
                  <a:cubicBezTo>
                    <a:pt x="26" y="256"/>
                    <a:pt x="0" y="274"/>
                    <a:pt x="0" y="314"/>
                  </a:cubicBezTo>
                  <a:cubicBezTo>
                    <a:pt x="0" y="364"/>
                    <a:pt x="50" y="400"/>
                    <a:pt x="126" y="400"/>
                  </a:cubicBezTo>
                  <a:cubicBezTo>
                    <a:pt x="270" y="400"/>
                    <a:pt x="304" y="294"/>
                    <a:pt x="304" y="254"/>
                  </a:cubicBezTo>
                  <a:cubicBezTo>
                    <a:pt x="304" y="222"/>
                    <a:pt x="288" y="200"/>
                    <a:pt x="276" y="188"/>
                  </a:cubicBezTo>
                  <a:cubicBezTo>
                    <a:pt x="252" y="164"/>
                    <a:pt x="228" y="160"/>
                    <a:pt x="188" y="152"/>
                  </a:cubicBezTo>
                  <a:cubicBezTo>
                    <a:pt x="156" y="144"/>
                    <a:pt x="122" y="138"/>
                    <a:pt x="122" y="98"/>
                  </a:cubicBezTo>
                  <a:cubicBezTo>
                    <a:pt x="122" y="74"/>
                    <a:pt x="142" y="20"/>
                    <a:pt x="220" y="20"/>
                  </a:cubicBezTo>
                  <a:cubicBezTo>
                    <a:pt x="242" y="20"/>
                    <a:pt x="286" y="26"/>
                    <a:pt x="300" y="6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2" name="Freeform 91">
              <a:extLst>
                <a:ext uri="{FF2B5EF4-FFF2-40B4-BE49-F238E27FC236}">
                  <a16:creationId xmlns:a16="http://schemas.microsoft.com/office/drawing/2014/main" id="{98D3147A-B36C-3241-9499-AC1E844BC958}"/>
                </a:ext>
              </a:extLst>
            </p:cNvPr>
            <p:cNvSpPr/>
            <p:nvPr/>
          </p:nvSpPr>
          <p:spPr>
            <a:xfrm>
              <a:off x="7347600" y="4775040"/>
              <a:ext cx="37080" cy="94680"/>
            </a:xfrm>
            <a:custGeom>
              <a:avLst/>
              <a:gdLst/>
              <a:ahLst/>
              <a:cxnLst>
                <a:cxn ang="3cd4">
                  <a:pos x="hc" y="t"/>
                </a:cxn>
                <a:cxn ang="cd2">
                  <a:pos x="l" y="vc"/>
                </a:cxn>
                <a:cxn ang="cd4">
                  <a:pos x="hc" y="b"/>
                </a:cxn>
                <a:cxn ang="0">
                  <a:pos x="r" y="vc"/>
                </a:cxn>
              </a:cxnLst>
              <a:rect l="l" t="t" r="r" b="b"/>
              <a:pathLst>
                <a:path w="104" h="264">
                  <a:moveTo>
                    <a:pt x="104" y="92"/>
                  </a:moveTo>
                  <a:cubicBezTo>
                    <a:pt x="104" y="34"/>
                    <a:pt x="82" y="0"/>
                    <a:pt x="48" y="0"/>
                  </a:cubicBezTo>
                  <a:cubicBezTo>
                    <a:pt x="18" y="0"/>
                    <a:pt x="0" y="22"/>
                    <a:pt x="0" y="46"/>
                  </a:cubicBezTo>
                  <a:cubicBezTo>
                    <a:pt x="0" y="70"/>
                    <a:pt x="18" y="94"/>
                    <a:pt x="48" y="94"/>
                  </a:cubicBezTo>
                  <a:cubicBezTo>
                    <a:pt x="58" y="94"/>
                    <a:pt x="70" y="90"/>
                    <a:pt x="78" y="82"/>
                  </a:cubicBezTo>
                  <a:cubicBezTo>
                    <a:pt x="82" y="80"/>
                    <a:pt x="82" y="80"/>
                    <a:pt x="84" y="80"/>
                  </a:cubicBezTo>
                  <a:cubicBezTo>
                    <a:pt x="84" y="80"/>
                    <a:pt x="86" y="80"/>
                    <a:pt x="86" y="92"/>
                  </a:cubicBezTo>
                  <a:cubicBezTo>
                    <a:pt x="86" y="158"/>
                    <a:pt x="54" y="212"/>
                    <a:pt x="24" y="240"/>
                  </a:cubicBezTo>
                  <a:cubicBezTo>
                    <a:pt x="14" y="250"/>
                    <a:pt x="14" y="252"/>
                    <a:pt x="14" y="254"/>
                  </a:cubicBezTo>
                  <a:cubicBezTo>
                    <a:pt x="14" y="262"/>
                    <a:pt x="18" y="264"/>
                    <a:pt x="24" y="264"/>
                  </a:cubicBezTo>
                  <a:cubicBezTo>
                    <a:pt x="34" y="264"/>
                    <a:pt x="104" y="196"/>
                    <a:pt x="104" y="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3" name="Freeform 92">
              <a:extLst>
                <a:ext uri="{FF2B5EF4-FFF2-40B4-BE49-F238E27FC236}">
                  <a16:creationId xmlns:a16="http://schemas.microsoft.com/office/drawing/2014/main" id="{200E9034-CC39-424F-8D1E-19268E7DBAA3}"/>
                </a:ext>
              </a:extLst>
            </p:cNvPr>
            <p:cNvSpPr/>
            <p:nvPr/>
          </p:nvSpPr>
          <p:spPr>
            <a:xfrm>
              <a:off x="7472880" y="4668480"/>
              <a:ext cx="145080" cy="143640"/>
            </a:xfrm>
            <a:custGeom>
              <a:avLst/>
              <a:gdLst/>
              <a:ahLst/>
              <a:cxnLst>
                <a:cxn ang="3cd4">
                  <a:pos x="hc" y="t"/>
                </a:cxn>
                <a:cxn ang="cd2">
                  <a:pos x="l" y="vc"/>
                </a:cxn>
                <a:cxn ang="cd4">
                  <a:pos x="hc" y="b"/>
                </a:cxn>
                <a:cxn ang="0">
                  <a:pos x="r" y="vc"/>
                </a:cxn>
              </a:cxnLst>
              <a:rect l="l" t="t" r="r" b="b"/>
              <a:pathLst>
                <a:path w="404" h="400">
                  <a:moveTo>
                    <a:pt x="294" y="56"/>
                  </a:moveTo>
                  <a:cubicBezTo>
                    <a:pt x="278" y="24"/>
                    <a:pt x="252" y="0"/>
                    <a:pt x="212" y="0"/>
                  </a:cubicBezTo>
                  <a:cubicBezTo>
                    <a:pt x="110" y="0"/>
                    <a:pt x="0" y="130"/>
                    <a:pt x="0" y="258"/>
                  </a:cubicBezTo>
                  <a:cubicBezTo>
                    <a:pt x="0" y="342"/>
                    <a:pt x="48" y="400"/>
                    <a:pt x="118" y="400"/>
                  </a:cubicBezTo>
                  <a:cubicBezTo>
                    <a:pt x="136" y="400"/>
                    <a:pt x="180" y="396"/>
                    <a:pt x="232" y="334"/>
                  </a:cubicBezTo>
                  <a:cubicBezTo>
                    <a:pt x="240" y="370"/>
                    <a:pt x="270" y="400"/>
                    <a:pt x="312" y="400"/>
                  </a:cubicBezTo>
                  <a:cubicBezTo>
                    <a:pt x="344" y="400"/>
                    <a:pt x="364" y="380"/>
                    <a:pt x="378" y="352"/>
                  </a:cubicBezTo>
                  <a:cubicBezTo>
                    <a:pt x="392" y="320"/>
                    <a:pt x="404" y="266"/>
                    <a:pt x="404" y="264"/>
                  </a:cubicBezTo>
                  <a:cubicBezTo>
                    <a:pt x="404" y="256"/>
                    <a:pt x="396" y="256"/>
                    <a:pt x="394" y="256"/>
                  </a:cubicBezTo>
                  <a:cubicBezTo>
                    <a:pt x="384" y="256"/>
                    <a:pt x="384" y="258"/>
                    <a:pt x="382" y="272"/>
                  </a:cubicBezTo>
                  <a:cubicBezTo>
                    <a:pt x="366" y="328"/>
                    <a:pt x="350" y="380"/>
                    <a:pt x="314" y="380"/>
                  </a:cubicBezTo>
                  <a:cubicBezTo>
                    <a:pt x="290" y="380"/>
                    <a:pt x="288" y="358"/>
                    <a:pt x="288" y="340"/>
                  </a:cubicBezTo>
                  <a:cubicBezTo>
                    <a:pt x="288" y="320"/>
                    <a:pt x="290" y="314"/>
                    <a:pt x="300" y="274"/>
                  </a:cubicBezTo>
                  <a:cubicBezTo>
                    <a:pt x="310" y="238"/>
                    <a:pt x="310" y="228"/>
                    <a:pt x="318" y="196"/>
                  </a:cubicBezTo>
                  <a:lnTo>
                    <a:pt x="350" y="72"/>
                  </a:lnTo>
                  <a:cubicBezTo>
                    <a:pt x="356" y="46"/>
                    <a:pt x="356" y="46"/>
                    <a:pt x="356" y="42"/>
                  </a:cubicBezTo>
                  <a:cubicBezTo>
                    <a:pt x="356" y="26"/>
                    <a:pt x="346" y="18"/>
                    <a:pt x="332" y="18"/>
                  </a:cubicBezTo>
                  <a:cubicBezTo>
                    <a:pt x="310" y="18"/>
                    <a:pt x="296" y="38"/>
                    <a:pt x="294" y="56"/>
                  </a:cubicBezTo>
                  <a:close/>
                  <a:moveTo>
                    <a:pt x="236" y="286"/>
                  </a:moveTo>
                  <a:cubicBezTo>
                    <a:pt x="232" y="302"/>
                    <a:pt x="232" y="302"/>
                    <a:pt x="218" y="318"/>
                  </a:cubicBezTo>
                  <a:cubicBezTo>
                    <a:pt x="180" y="366"/>
                    <a:pt x="144" y="380"/>
                    <a:pt x="120" y="380"/>
                  </a:cubicBezTo>
                  <a:cubicBezTo>
                    <a:pt x="76" y="380"/>
                    <a:pt x="62" y="332"/>
                    <a:pt x="62" y="298"/>
                  </a:cubicBezTo>
                  <a:cubicBezTo>
                    <a:pt x="62" y="254"/>
                    <a:pt x="90" y="144"/>
                    <a:pt x="112" y="104"/>
                  </a:cubicBezTo>
                  <a:cubicBezTo>
                    <a:pt x="138" y="52"/>
                    <a:pt x="178" y="20"/>
                    <a:pt x="214" y="20"/>
                  </a:cubicBezTo>
                  <a:cubicBezTo>
                    <a:pt x="272" y="20"/>
                    <a:pt x="284" y="92"/>
                    <a:pt x="284" y="98"/>
                  </a:cubicBezTo>
                  <a:cubicBezTo>
                    <a:pt x="284" y="102"/>
                    <a:pt x="282" y="108"/>
                    <a:pt x="280" y="11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4" name="Freeform 93">
              <a:extLst>
                <a:ext uri="{FF2B5EF4-FFF2-40B4-BE49-F238E27FC236}">
                  <a16:creationId xmlns:a16="http://schemas.microsoft.com/office/drawing/2014/main" id="{66DC2F38-32BB-4F49-B031-50CF65111374}"/>
                </a:ext>
              </a:extLst>
            </p:cNvPr>
            <p:cNvSpPr/>
            <p:nvPr/>
          </p:nvSpPr>
          <p:spPr>
            <a:xfrm>
              <a:off x="7644960" y="4571279"/>
              <a:ext cx="73800" cy="316440"/>
            </a:xfrm>
            <a:custGeom>
              <a:avLst/>
              <a:gdLst/>
              <a:ahLst/>
              <a:cxnLst>
                <a:cxn ang="3cd4">
                  <a:pos x="hc" y="t"/>
                </a:cxn>
                <a:cxn ang="cd2">
                  <a:pos x="l" y="vc"/>
                </a:cxn>
                <a:cxn ang="cd4">
                  <a:pos x="hc" y="b"/>
                </a:cxn>
                <a:cxn ang="0">
                  <a:pos x="r" y="vc"/>
                </a:cxn>
              </a:cxnLst>
              <a:rect l="l" t="t" r="r" b="b"/>
              <a:pathLst>
                <a:path w="206" h="880">
                  <a:moveTo>
                    <a:pt x="206" y="440"/>
                  </a:moveTo>
                  <a:cubicBezTo>
                    <a:pt x="206" y="372"/>
                    <a:pt x="196" y="266"/>
                    <a:pt x="148" y="166"/>
                  </a:cubicBezTo>
                  <a:cubicBezTo>
                    <a:pt x="94" y="58"/>
                    <a:pt x="18" y="0"/>
                    <a:pt x="8" y="0"/>
                  </a:cubicBezTo>
                  <a:cubicBezTo>
                    <a:pt x="4" y="0"/>
                    <a:pt x="0" y="4"/>
                    <a:pt x="0" y="8"/>
                  </a:cubicBezTo>
                  <a:cubicBezTo>
                    <a:pt x="0" y="12"/>
                    <a:pt x="0" y="14"/>
                    <a:pt x="16" y="30"/>
                  </a:cubicBezTo>
                  <a:cubicBezTo>
                    <a:pt x="104" y="116"/>
                    <a:pt x="154" y="256"/>
                    <a:pt x="154" y="440"/>
                  </a:cubicBezTo>
                  <a:cubicBezTo>
                    <a:pt x="154" y="590"/>
                    <a:pt x="122" y="746"/>
                    <a:pt x="12" y="856"/>
                  </a:cubicBezTo>
                  <a:cubicBezTo>
                    <a:pt x="0" y="868"/>
                    <a:pt x="0" y="870"/>
                    <a:pt x="0" y="872"/>
                  </a:cubicBezTo>
                  <a:cubicBezTo>
                    <a:pt x="0" y="878"/>
                    <a:pt x="4" y="880"/>
                    <a:pt x="8" y="880"/>
                  </a:cubicBezTo>
                  <a:cubicBezTo>
                    <a:pt x="18" y="880"/>
                    <a:pt x="98" y="820"/>
                    <a:pt x="150" y="708"/>
                  </a:cubicBezTo>
                  <a:cubicBezTo>
                    <a:pt x="196" y="612"/>
                    <a:pt x="206" y="514"/>
                    <a:pt x="206" y="44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5" name="Freeform 94">
              <a:extLst>
                <a:ext uri="{FF2B5EF4-FFF2-40B4-BE49-F238E27FC236}">
                  <a16:creationId xmlns:a16="http://schemas.microsoft.com/office/drawing/2014/main" id="{6B631FE5-8C16-2A40-B985-0F0DAE860833}"/>
                </a:ext>
              </a:extLst>
            </p:cNvPr>
            <p:cNvSpPr/>
            <p:nvPr/>
          </p:nvSpPr>
          <p:spPr>
            <a:xfrm>
              <a:off x="7760880" y="4444560"/>
              <a:ext cx="120600" cy="569160"/>
            </a:xfrm>
            <a:custGeom>
              <a:avLst/>
              <a:gdLst/>
              <a:ahLst/>
              <a:cxnLst>
                <a:cxn ang="3cd4">
                  <a:pos x="hc" y="t"/>
                </a:cxn>
                <a:cxn ang="cd2">
                  <a:pos x="l" y="vc"/>
                </a:cxn>
                <a:cxn ang="cd4">
                  <a:pos x="hc" y="b"/>
                </a:cxn>
                <a:cxn ang="0">
                  <a:pos x="r" y="vc"/>
                </a:cxn>
              </a:cxnLst>
              <a:rect l="l" t="t" r="r" b="b"/>
              <a:pathLst>
                <a:path w="336" h="1582">
                  <a:moveTo>
                    <a:pt x="336" y="790"/>
                  </a:moveTo>
                  <a:cubicBezTo>
                    <a:pt x="336" y="538"/>
                    <a:pt x="276" y="270"/>
                    <a:pt x="102" y="72"/>
                  </a:cubicBezTo>
                  <a:cubicBezTo>
                    <a:pt x="90" y="58"/>
                    <a:pt x="58" y="24"/>
                    <a:pt x="36" y="6"/>
                  </a:cubicBezTo>
                  <a:cubicBezTo>
                    <a:pt x="30" y="0"/>
                    <a:pt x="28" y="0"/>
                    <a:pt x="16" y="0"/>
                  </a:cubicBezTo>
                  <a:cubicBezTo>
                    <a:pt x="8" y="0"/>
                    <a:pt x="0" y="0"/>
                    <a:pt x="0" y="8"/>
                  </a:cubicBezTo>
                  <a:cubicBezTo>
                    <a:pt x="0" y="12"/>
                    <a:pt x="4" y="16"/>
                    <a:pt x="6" y="18"/>
                  </a:cubicBezTo>
                  <a:cubicBezTo>
                    <a:pt x="36" y="48"/>
                    <a:pt x="84" y="96"/>
                    <a:pt x="138" y="194"/>
                  </a:cubicBezTo>
                  <a:cubicBezTo>
                    <a:pt x="234" y="362"/>
                    <a:pt x="268" y="580"/>
                    <a:pt x="268" y="790"/>
                  </a:cubicBezTo>
                  <a:cubicBezTo>
                    <a:pt x="268" y="1172"/>
                    <a:pt x="162" y="1406"/>
                    <a:pt x="4" y="1566"/>
                  </a:cubicBezTo>
                  <a:cubicBezTo>
                    <a:pt x="2" y="1568"/>
                    <a:pt x="0" y="1572"/>
                    <a:pt x="0" y="1574"/>
                  </a:cubicBezTo>
                  <a:cubicBezTo>
                    <a:pt x="0" y="1582"/>
                    <a:pt x="8" y="1582"/>
                    <a:pt x="16" y="1582"/>
                  </a:cubicBezTo>
                  <a:cubicBezTo>
                    <a:pt x="28" y="1582"/>
                    <a:pt x="30" y="1582"/>
                    <a:pt x="38" y="1576"/>
                  </a:cubicBezTo>
                  <a:cubicBezTo>
                    <a:pt x="122" y="1504"/>
                    <a:pt x="216" y="1382"/>
                    <a:pt x="278" y="1196"/>
                  </a:cubicBezTo>
                  <a:cubicBezTo>
                    <a:pt x="316" y="1076"/>
                    <a:pt x="336" y="932"/>
                    <a:pt x="336" y="79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6" name="Freeform 95">
              <a:extLst>
                <a:ext uri="{FF2B5EF4-FFF2-40B4-BE49-F238E27FC236}">
                  <a16:creationId xmlns:a16="http://schemas.microsoft.com/office/drawing/2014/main" id="{D9647E7C-4DF5-654E-9786-333EDD6FAF66}"/>
                </a:ext>
              </a:extLst>
            </p:cNvPr>
            <p:cNvSpPr/>
            <p:nvPr/>
          </p:nvSpPr>
          <p:spPr>
            <a:xfrm>
              <a:off x="8015759" y="4592160"/>
              <a:ext cx="233640" cy="227160"/>
            </a:xfrm>
            <a:custGeom>
              <a:avLst/>
              <a:gdLst/>
              <a:ahLst/>
              <a:cxnLst>
                <a:cxn ang="3cd4">
                  <a:pos x="hc" y="t"/>
                </a:cxn>
                <a:cxn ang="cd2">
                  <a:pos x="l" y="vc"/>
                </a:cxn>
                <a:cxn ang="cd4">
                  <a:pos x="hc" y="b"/>
                </a:cxn>
                <a:cxn ang="0">
                  <a:pos x="r" y="vc"/>
                </a:cxn>
              </a:cxnLst>
              <a:rect l="l" t="t" r="r" b="b"/>
              <a:pathLst>
                <a:path w="650" h="632">
                  <a:moveTo>
                    <a:pt x="646" y="20"/>
                  </a:moveTo>
                  <a:cubicBezTo>
                    <a:pt x="648" y="16"/>
                    <a:pt x="650" y="10"/>
                    <a:pt x="650" y="8"/>
                  </a:cubicBezTo>
                  <a:cubicBezTo>
                    <a:pt x="650" y="0"/>
                    <a:pt x="650" y="0"/>
                    <a:pt x="630" y="0"/>
                  </a:cubicBezTo>
                  <a:lnTo>
                    <a:pt x="22" y="0"/>
                  </a:lnTo>
                  <a:cubicBezTo>
                    <a:pt x="0" y="0"/>
                    <a:pt x="0" y="0"/>
                    <a:pt x="0" y="8"/>
                  </a:cubicBezTo>
                  <a:cubicBezTo>
                    <a:pt x="0" y="10"/>
                    <a:pt x="2" y="16"/>
                    <a:pt x="4" y="20"/>
                  </a:cubicBezTo>
                  <a:lnTo>
                    <a:pt x="302" y="614"/>
                  </a:lnTo>
                  <a:cubicBezTo>
                    <a:pt x="308" y="626"/>
                    <a:pt x="310" y="632"/>
                    <a:pt x="326" y="632"/>
                  </a:cubicBezTo>
                  <a:cubicBezTo>
                    <a:pt x="340" y="632"/>
                    <a:pt x="342" y="626"/>
                    <a:pt x="350" y="614"/>
                  </a:cubicBezTo>
                  <a:close/>
                  <a:moveTo>
                    <a:pt x="110" y="64"/>
                  </a:moveTo>
                  <a:lnTo>
                    <a:pt x="594" y="64"/>
                  </a:lnTo>
                  <a:lnTo>
                    <a:pt x="352" y="548"/>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7" name="Freeform 96">
              <a:extLst>
                <a:ext uri="{FF2B5EF4-FFF2-40B4-BE49-F238E27FC236}">
                  <a16:creationId xmlns:a16="http://schemas.microsoft.com/office/drawing/2014/main" id="{5577FE51-4F2C-1E4B-A971-DD9DD4D8A86F}"/>
                </a:ext>
              </a:extLst>
            </p:cNvPr>
            <p:cNvSpPr/>
            <p:nvPr/>
          </p:nvSpPr>
          <p:spPr>
            <a:xfrm>
              <a:off x="8274239" y="4757760"/>
              <a:ext cx="162360" cy="100440"/>
            </a:xfrm>
            <a:custGeom>
              <a:avLst/>
              <a:gdLst/>
              <a:ahLst/>
              <a:cxnLst>
                <a:cxn ang="3cd4">
                  <a:pos x="hc" y="t"/>
                </a:cxn>
                <a:cxn ang="cd2">
                  <a:pos x="l" y="vc"/>
                </a:cxn>
                <a:cxn ang="cd4">
                  <a:pos x="hc" y="b"/>
                </a:cxn>
                <a:cxn ang="0">
                  <a:pos x="r" y="vc"/>
                </a:cxn>
              </a:cxnLst>
              <a:rect l="l" t="t" r="r" b="b"/>
              <a:pathLst>
                <a:path w="452" h="280">
                  <a:moveTo>
                    <a:pt x="296" y="76"/>
                  </a:moveTo>
                  <a:cubicBezTo>
                    <a:pt x="300" y="60"/>
                    <a:pt x="308" y="30"/>
                    <a:pt x="308" y="26"/>
                  </a:cubicBezTo>
                  <a:cubicBezTo>
                    <a:pt x="308" y="14"/>
                    <a:pt x="298" y="6"/>
                    <a:pt x="288" y="6"/>
                  </a:cubicBezTo>
                  <a:cubicBezTo>
                    <a:pt x="276" y="6"/>
                    <a:pt x="264" y="14"/>
                    <a:pt x="260" y="24"/>
                  </a:cubicBezTo>
                  <a:cubicBezTo>
                    <a:pt x="258" y="30"/>
                    <a:pt x="252" y="56"/>
                    <a:pt x="248" y="72"/>
                  </a:cubicBezTo>
                  <a:cubicBezTo>
                    <a:pt x="240" y="106"/>
                    <a:pt x="240" y="108"/>
                    <a:pt x="230" y="142"/>
                  </a:cubicBezTo>
                  <a:cubicBezTo>
                    <a:pt x="222" y="176"/>
                    <a:pt x="222" y="182"/>
                    <a:pt x="220" y="200"/>
                  </a:cubicBezTo>
                  <a:cubicBezTo>
                    <a:pt x="224" y="212"/>
                    <a:pt x="218" y="224"/>
                    <a:pt x="204" y="242"/>
                  </a:cubicBezTo>
                  <a:cubicBezTo>
                    <a:pt x="196" y="252"/>
                    <a:pt x="182" y="262"/>
                    <a:pt x="162" y="262"/>
                  </a:cubicBezTo>
                  <a:cubicBezTo>
                    <a:pt x="138" y="262"/>
                    <a:pt x="106" y="254"/>
                    <a:pt x="106" y="206"/>
                  </a:cubicBezTo>
                  <a:cubicBezTo>
                    <a:pt x="106" y="174"/>
                    <a:pt x="124" y="128"/>
                    <a:pt x="136" y="96"/>
                  </a:cubicBezTo>
                  <a:cubicBezTo>
                    <a:pt x="146" y="70"/>
                    <a:pt x="148" y="64"/>
                    <a:pt x="148" y="54"/>
                  </a:cubicBezTo>
                  <a:cubicBezTo>
                    <a:pt x="148" y="24"/>
                    <a:pt x="124" y="0"/>
                    <a:pt x="90" y="0"/>
                  </a:cubicBezTo>
                  <a:cubicBezTo>
                    <a:pt x="28" y="0"/>
                    <a:pt x="0" y="84"/>
                    <a:pt x="0" y="96"/>
                  </a:cubicBezTo>
                  <a:cubicBezTo>
                    <a:pt x="0" y="104"/>
                    <a:pt x="8" y="104"/>
                    <a:pt x="10" y="104"/>
                  </a:cubicBezTo>
                  <a:cubicBezTo>
                    <a:pt x="20" y="104"/>
                    <a:pt x="20" y="100"/>
                    <a:pt x="22" y="94"/>
                  </a:cubicBezTo>
                  <a:cubicBezTo>
                    <a:pt x="38" y="42"/>
                    <a:pt x="64" y="18"/>
                    <a:pt x="88" y="18"/>
                  </a:cubicBezTo>
                  <a:cubicBezTo>
                    <a:pt x="98" y="18"/>
                    <a:pt x="104" y="24"/>
                    <a:pt x="104" y="40"/>
                  </a:cubicBezTo>
                  <a:cubicBezTo>
                    <a:pt x="104" y="54"/>
                    <a:pt x="98" y="68"/>
                    <a:pt x="96" y="76"/>
                  </a:cubicBezTo>
                  <a:cubicBezTo>
                    <a:pt x="60" y="166"/>
                    <a:pt x="60" y="178"/>
                    <a:pt x="60" y="198"/>
                  </a:cubicBezTo>
                  <a:cubicBezTo>
                    <a:pt x="60" y="270"/>
                    <a:pt x="126" y="280"/>
                    <a:pt x="160" y="280"/>
                  </a:cubicBezTo>
                  <a:cubicBezTo>
                    <a:pt x="172" y="280"/>
                    <a:pt x="202" y="280"/>
                    <a:pt x="230" y="238"/>
                  </a:cubicBezTo>
                  <a:cubicBezTo>
                    <a:pt x="244" y="266"/>
                    <a:pt x="278" y="280"/>
                    <a:pt x="316" y="280"/>
                  </a:cubicBezTo>
                  <a:cubicBezTo>
                    <a:pt x="370" y="280"/>
                    <a:pt x="398" y="232"/>
                    <a:pt x="410" y="206"/>
                  </a:cubicBezTo>
                  <a:cubicBezTo>
                    <a:pt x="436" y="154"/>
                    <a:pt x="452" y="78"/>
                    <a:pt x="452" y="48"/>
                  </a:cubicBezTo>
                  <a:cubicBezTo>
                    <a:pt x="452" y="2"/>
                    <a:pt x="426" y="0"/>
                    <a:pt x="422" y="0"/>
                  </a:cubicBezTo>
                  <a:cubicBezTo>
                    <a:pt x="406" y="0"/>
                    <a:pt x="388" y="16"/>
                    <a:pt x="388" y="32"/>
                  </a:cubicBezTo>
                  <a:cubicBezTo>
                    <a:pt x="388" y="44"/>
                    <a:pt x="394" y="48"/>
                    <a:pt x="400" y="52"/>
                  </a:cubicBezTo>
                  <a:cubicBezTo>
                    <a:pt x="414" y="64"/>
                    <a:pt x="422" y="82"/>
                    <a:pt x="422" y="102"/>
                  </a:cubicBezTo>
                  <a:cubicBezTo>
                    <a:pt x="422" y="110"/>
                    <a:pt x="396" y="262"/>
                    <a:pt x="318" y="262"/>
                  </a:cubicBezTo>
                  <a:cubicBezTo>
                    <a:pt x="268" y="262"/>
                    <a:pt x="268" y="218"/>
                    <a:pt x="268" y="208"/>
                  </a:cubicBezTo>
                  <a:cubicBezTo>
                    <a:pt x="268" y="190"/>
                    <a:pt x="270" y="180"/>
                    <a:pt x="278" y="14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8" name="Freeform 97">
              <a:extLst>
                <a:ext uri="{FF2B5EF4-FFF2-40B4-BE49-F238E27FC236}">
                  <a16:creationId xmlns:a16="http://schemas.microsoft.com/office/drawing/2014/main" id="{85A9A322-19C9-0E4E-9620-431A87886739}"/>
                </a:ext>
              </a:extLst>
            </p:cNvPr>
            <p:cNvSpPr/>
            <p:nvPr/>
          </p:nvSpPr>
          <p:spPr>
            <a:xfrm>
              <a:off x="8483760" y="4584960"/>
              <a:ext cx="219240" cy="284760"/>
            </a:xfrm>
            <a:custGeom>
              <a:avLst/>
              <a:gdLst/>
              <a:ahLst/>
              <a:cxnLst>
                <a:cxn ang="3cd4">
                  <a:pos x="hc" y="t"/>
                </a:cxn>
                <a:cxn ang="cd2">
                  <a:pos x="l" y="vc"/>
                </a:cxn>
                <a:cxn ang="cd4">
                  <a:pos x="hc" y="b"/>
                </a:cxn>
                <a:cxn ang="0">
                  <a:pos x="r" y="vc"/>
                </a:cxn>
              </a:cxnLst>
              <a:rect l="l" t="t" r="r" b="b"/>
              <a:pathLst>
                <a:path w="610" h="792">
                  <a:moveTo>
                    <a:pt x="342" y="616"/>
                  </a:moveTo>
                  <a:cubicBezTo>
                    <a:pt x="480" y="564"/>
                    <a:pt x="610" y="406"/>
                    <a:pt x="610" y="236"/>
                  </a:cubicBezTo>
                  <a:cubicBezTo>
                    <a:pt x="610" y="96"/>
                    <a:pt x="516" y="0"/>
                    <a:pt x="384" y="0"/>
                  </a:cubicBezTo>
                  <a:cubicBezTo>
                    <a:pt x="194" y="0"/>
                    <a:pt x="0" y="200"/>
                    <a:pt x="0" y="406"/>
                  </a:cubicBezTo>
                  <a:cubicBezTo>
                    <a:pt x="0" y="552"/>
                    <a:pt x="98" y="640"/>
                    <a:pt x="226" y="640"/>
                  </a:cubicBezTo>
                  <a:cubicBezTo>
                    <a:pt x="248" y="640"/>
                    <a:pt x="278" y="636"/>
                    <a:pt x="312" y="628"/>
                  </a:cubicBezTo>
                  <a:cubicBezTo>
                    <a:pt x="308" y="682"/>
                    <a:pt x="308" y="684"/>
                    <a:pt x="308" y="696"/>
                  </a:cubicBezTo>
                  <a:cubicBezTo>
                    <a:pt x="308" y="724"/>
                    <a:pt x="308" y="792"/>
                    <a:pt x="382" y="792"/>
                  </a:cubicBezTo>
                  <a:cubicBezTo>
                    <a:pt x="486" y="792"/>
                    <a:pt x="528" y="630"/>
                    <a:pt x="528" y="622"/>
                  </a:cubicBezTo>
                  <a:cubicBezTo>
                    <a:pt x="528" y="614"/>
                    <a:pt x="522" y="612"/>
                    <a:pt x="520" y="612"/>
                  </a:cubicBezTo>
                  <a:cubicBezTo>
                    <a:pt x="512" y="612"/>
                    <a:pt x="510" y="616"/>
                    <a:pt x="508" y="622"/>
                  </a:cubicBezTo>
                  <a:cubicBezTo>
                    <a:pt x="488" y="684"/>
                    <a:pt x="436" y="706"/>
                    <a:pt x="406" y="706"/>
                  </a:cubicBezTo>
                  <a:cubicBezTo>
                    <a:pt x="364" y="706"/>
                    <a:pt x="352" y="682"/>
                    <a:pt x="342" y="616"/>
                  </a:cubicBezTo>
                  <a:close/>
                  <a:moveTo>
                    <a:pt x="176" y="608"/>
                  </a:moveTo>
                  <a:cubicBezTo>
                    <a:pt x="108" y="582"/>
                    <a:pt x="78" y="512"/>
                    <a:pt x="78" y="434"/>
                  </a:cubicBezTo>
                  <a:cubicBezTo>
                    <a:pt x="78" y="372"/>
                    <a:pt x="100" y="248"/>
                    <a:pt x="168" y="152"/>
                  </a:cubicBezTo>
                  <a:cubicBezTo>
                    <a:pt x="232" y="62"/>
                    <a:pt x="314" y="22"/>
                    <a:pt x="380" y="22"/>
                  </a:cubicBezTo>
                  <a:cubicBezTo>
                    <a:pt x="468" y="22"/>
                    <a:pt x="532" y="90"/>
                    <a:pt x="532" y="208"/>
                  </a:cubicBezTo>
                  <a:cubicBezTo>
                    <a:pt x="532" y="296"/>
                    <a:pt x="486" y="502"/>
                    <a:pt x="338" y="586"/>
                  </a:cubicBezTo>
                  <a:cubicBezTo>
                    <a:pt x="334" y="554"/>
                    <a:pt x="326" y="490"/>
                    <a:pt x="260" y="490"/>
                  </a:cubicBezTo>
                  <a:cubicBezTo>
                    <a:pt x="214" y="490"/>
                    <a:pt x="172" y="534"/>
                    <a:pt x="172" y="580"/>
                  </a:cubicBezTo>
                  <a:cubicBezTo>
                    <a:pt x="172" y="598"/>
                    <a:pt x="176" y="608"/>
                    <a:pt x="176" y="608"/>
                  </a:cubicBezTo>
                  <a:close/>
                  <a:moveTo>
                    <a:pt x="230" y="618"/>
                  </a:moveTo>
                  <a:cubicBezTo>
                    <a:pt x="218" y="618"/>
                    <a:pt x="190" y="618"/>
                    <a:pt x="190" y="580"/>
                  </a:cubicBezTo>
                  <a:cubicBezTo>
                    <a:pt x="190" y="546"/>
                    <a:pt x="224" y="510"/>
                    <a:pt x="260" y="510"/>
                  </a:cubicBezTo>
                  <a:cubicBezTo>
                    <a:pt x="298" y="510"/>
                    <a:pt x="314" y="532"/>
                    <a:pt x="314" y="584"/>
                  </a:cubicBezTo>
                  <a:cubicBezTo>
                    <a:pt x="314" y="598"/>
                    <a:pt x="314" y="598"/>
                    <a:pt x="306" y="602"/>
                  </a:cubicBezTo>
                  <a:cubicBezTo>
                    <a:pt x="282" y="612"/>
                    <a:pt x="256" y="618"/>
                    <a:pt x="230" y="61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9" name="Freeform 98">
              <a:extLst>
                <a:ext uri="{FF2B5EF4-FFF2-40B4-BE49-F238E27FC236}">
                  <a16:creationId xmlns:a16="http://schemas.microsoft.com/office/drawing/2014/main" id="{2842FC66-AF3F-4A4B-A691-072F191C02ED}"/>
                </a:ext>
              </a:extLst>
            </p:cNvPr>
            <p:cNvSpPr/>
            <p:nvPr/>
          </p:nvSpPr>
          <p:spPr>
            <a:xfrm>
              <a:off x="8727840" y="4757760"/>
              <a:ext cx="162360" cy="100440"/>
            </a:xfrm>
            <a:custGeom>
              <a:avLst/>
              <a:gdLst/>
              <a:ahLst/>
              <a:cxnLst>
                <a:cxn ang="3cd4">
                  <a:pos x="hc" y="t"/>
                </a:cxn>
                <a:cxn ang="cd2">
                  <a:pos x="l" y="vc"/>
                </a:cxn>
                <a:cxn ang="cd4">
                  <a:pos x="hc" y="b"/>
                </a:cxn>
                <a:cxn ang="0">
                  <a:pos x="r" y="vc"/>
                </a:cxn>
              </a:cxnLst>
              <a:rect l="l" t="t" r="r" b="b"/>
              <a:pathLst>
                <a:path w="452" h="280">
                  <a:moveTo>
                    <a:pt x="296" y="76"/>
                  </a:moveTo>
                  <a:cubicBezTo>
                    <a:pt x="300" y="60"/>
                    <a:pt x="308" y="30"/>
                    <a:pt x="308" y="26"/>
                  </a:cubicBezTo>
                  <a:cubicBezTo>
                    <a:pt x="308" y="14"/>
                    <a:pt x="298" y="6"/>
                    <a:pt x="288" y="6"/>
                  </a:cubicBezTo>
                  <a:cubicBezTo>
                    <a:pt x="276" y="6"/>
                    <a:pt x="264" y="14"/>
                    <a:pt x="260" y="24"/>
                  </a:cubicBezTo>
                  <a:cubicBezTo>
                    <a:pt x="258" y="30"/>
                    <a:pt x="252" y="56"/>
                    <a:pt x="248" y="72"/>
                  </a:cubicBezTo>
                  <a:cubicBezTo>
                    <a:pt x="240" y="106"/>
                    <a:pt x="240" y="108"/>
                    <a:pt x="230" y="142"/>
                  </a:cubicBezTo>
                  <a:cubicBezTo>
                    <a:pt x="222" y="176"/>
                    <a:pt x="222" y="182"/>
                    <a:pt x="220" y="200"/>
                  </a:cubicBezTo>
                  <a:cubicBezTo>
                    <a:pt x="224" y="212"/>
                    <a:pt x="218" y="224"/>
                    <a:pt x="204" y="242"/>
                  </a:cubicBezTo>
                  <a:cubicBezTo>
                    <a:pt x="196" y="252"/>
                    <a:pt x="182" y="262"/>
                    <a:pt x="162" y="262"/>
                  </a:cubicBezTo>
                  <a:cubicBezTo>
                    <a:pt x="138" y="262"/>
                    <a:pt x="106" y="254"/>
                    <a:pt x="106" y="206"/>
                  </a:cubicBezTo>
                  <a:cubicBezTo>
                    <a:pt x="106" y="174"/>
                    <a:pt x="124" y="128"/>
                    <a:pt x="136" y="96"/>
                  </a:cubicBezTo>
                  <a:cubicBezTo>
                    <a:pt x="146" y="70"/>
                    <a:pt x="148" y="64"/>
                    <a:pt x="148" y="54"/>
                  </a:cubicBezTo>
                  <a:cubicBezTo>
                    <a:pt x="148" y="24"/>
                    <a:pt x="124" y="0"/>
                    <a:pt x="90" y="0"/>
                  </a:cubicBezTo>
                  <a:cubicBezTo>
                    <a:pt x="28" y="0"/>
                    <a:pt x="0" y="84"/>
                    <a:pt x="0" y="96"/>
                  </a:cubicBezTo>
                  <a:cubicBezTo>
                    <a:pt x="0" y="104"/>
                    <a:pt x="8" y="104"/>
                    <a:pt x="10" y="104"/>
                  </a:cubicBezTo>
                  <a:cubicBezTo>
                    <a:pt x="20" y="104"/>
                    <a:pt x="20" y="100"/>
                    <a:pt x="22" y="94"/>
                  </a:cubicBezTo>
                  <a:cubicBezTo>
                    <a:pt x="38" y="42"/>
                    <a:pt x="64" y="18"/>
                    <a:pt x="88" y="18"/>
                  </a:cubicBezTo>
                  <a:cubicBezTo>
                    <a:pt x="98" y="18"/>
                    <a:pt x="104" y="24"/>
                    <a:pt x="104" y="40"/>
                  </a:cubicBezTo>
                  <a:cubicBezTo>
                    <a:pt x="104" y="54"/>
                    <a:pt x="98" y="68"/>
                    <a:pt x="96" y="76"/>
                  </a:cubicBezTo>
                  <a:cubicBezTo>
                    <a:pt x="60" y="166"/>
                    <a:pt x="60" y="178"/>
                    <a:pt x="60" y="198"/>
                  </a:cubicBezTo>
                  <a:cubicBezTo>
                    <a:pt x="60" y="270"/>
                    <a:pt x="126" y="280"/>
                    <a:pt x="160" y="280"/>
                  </a:cubicBezTo>
                  <a:cubicBezTo>
                    <a:pt x="172" y="280"/>
                    <a:pt x="202" y="280"/>
                    <a:pt x="230" y="238"/>
                  </a:cubicBezTo>
                  <a:cubicBezTo>
                    <a:pt x="244" y="266"/>
                    <a:pt x="278" y="280"/>
                    <a:pt x="316" y="280"/>
                  </a:cubicBezTo>
                  <a:cubicBezTo>
                    <a:pt x="370" y="280"/>
                    <a:pt x="398" y="232"/>
                    <a:pt x="410" y="206"/>
                  </a:cubicBezTo>
                  <a:cubicBezTo>
                    <a:pt x="436" y="154"/>
                    <a:pt x="452" y="78"/>
                    <a:pt x="452" y="48"/>
                  </a:cubicBezTo>
                  <a:cubicBezTo>
                    <a:pt x="452" y="2"/>
                    <a:pt x="426" y="0"/>
                    <a:pt x="422" y="0"/>
                  </a:cubicBezTo>
                  <a:cubicBezTo>
                    <a:pt x="406" y="0"/>
                    <a:pt x="388" y="16"/>
                    <a:pt x="388" y="32"/>
                  </a:cubicBezTo>
                  <a:cubicBezTo>
                    <a:pt x="388" y="44"/>
                    <a:pt x="394" y="48"/>
                    <a:pt x="400" y="52"/>
                  </a:cubicBezTo>
                  <a:cubicBezTo>
                    <a:pt x="414" y="64"/>
                    <a:pt x="422" y="82"/>
                    <a:pt x="422" y="102"/>
                  </a:cubicBezTo>
                  <a:cubicBezTo>
                    <a:pt x="422" y="110"/>
                    <a:pt x="396" y="262"/>
                    <a:pt x="318" y="262"/>
                  </a:cubicBezTo>
                  <a:cubicBezTo>
                    <a:pt x="268" y="262"/>
                    <a:pt x="268" y="218"/>
                    <a:pt x="268" y="208"/>
                  </a:cubicBezTo>
                  <a:cubicBezTo>
                    <a:pt x="268" y="190"/>
                    <a:pt x="270" y="180"/>
                    <a:pt x="278" y="14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0" name="Freeform 99">
              <a:extLst>
                <a:ext uri="{FF2B5EF4-FFF2-40B4-BE49-F238E27FC236}">
                  <a16:creationId xmlns:a16="http://schemas.microsoft.com/office/drawing/2014/main" id="{ADA2B251-F8B6-3046-8D88-D28F414A5839}"/>
                </a:ext>
              </a:extLst>
            </p:cNvPr>
            <p:cNvSpPr/>
            <p:nvPr/>
          </p:nvSpPr>
          <p:spPr>
            <a:xfrm>
              <a:off x="8953200" y="4571279"/>
              <a:ext cx="73800" cy="316440"/>
            </a:xfrm>
            <a:custGeom>
              <a:avLst/>
              <a:gdLst/>
              <a:ahLst/>
              <a:cxnLst>
                <a:cxn ang="3cd4">
                  <a:pos x="hc" y="t"/>
                </a:cxn>
                <a:cxn ang="cd2">
                  <a:pos x="l" y="vc"/>
                </a:cxn>
                <a:cxn ang="cd4">
                  <a:pos x="hc" y="b"/>
                </a:cxn>
                <a:cxn ang="0">
                  <a:pos x="r" y="vc"/>
                </a:cxn>
              </a:cxnLst>
              <a:rect l="l" t="t" r="r" b="b"/>
              <a:pathLst>
                <a:path w="206" h="880">
                  <a:moveTo>
                    <a:pt x="206" y="872"/>
                  </a:moveTo>
                  <a:cubicBezTo>
                    <a:pt x="206" y="870"/>
                    <a:pt x="206" y="868"/>
                    <a:pt x="190" y="852"/>
                  </a:cubicBezTo>
                  <a:cubicBezTo>
                    <a:pt x="80" y="742"/>
                    <a:pt x="52" y="576"/>
                    <a:pt x="52" y="440"/>
                  </a:cubicBezTo>
                  <a:cubicBezTo>
                    <a:pt x="52" y="288"/>
                    <a:pt x="86" y="134"/>
                    <a:pt x="194" y="24"/>
                  </a:cubicBezTo>
                  <a:cubicBezTo>
                    <a:pt x="206" y="14"/>
                    <a:pt x="206" y="12"/>
                    <a:pt x="206" y="8"/>
                  </a:cubicBezTo>
                  <a:cubicBezTo>
                    <a:pt x="206" y="2"/>
                    <a:pt x="202" y="0"/>
                    <a:pt x="196" y="0"/>
                  </a:cubicBezTo>
                  <a:cubicBezTo>
                    <a:pt x="188" y="0"/>
                    <a:pt x="108" y="60"/>
                    <a:pt x="56" y="172"/>
                  </a:cubicBezTo>
                  <a:cubicBezTo>
                    <a:pt x="10" y="268"/>
                    <a:pt x="0" y="366"/>
                    <a:pt x="0" y="440"/>
                  </a:cubicBezTo>
                  <a:cubicBezTo>
                    <a:pt x="0" y="510"/>
                    <a:pt x="10" y="616"/>
                    <a:pt x="58" y="716"/>
                  </a:cubicBezTo>
                  <a:cubicBezTo>
                    <a:pt x="112" y="824"/>
                    <a:pt x="188" y="880"/>
                    <a:pt x="196" y="880"/>
                  </a:cubicBezTo>
                  <a:cubicBezTo>
                    <a:pt x="202" y="880"/>
                    <a:pt x="206" y="878"/>
                    <a:pt x="206" y="8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1" name="Freeform 100">
              <a:extLst>
                <a:ext uri="{FF2B5EF4-FFF2-40B4-BE49-F238E27FC236}">
                  <a16:creationId xmlns:a16="http://schemas.microsoft.com/office/drawing/2014/main" id="{5D037879-E089-B94D-8A49-891C282C5F20}"/>
                </a:ext>
              </a:extLst>
            </p:cNvPr>
            <p:cNvSpPr/>
            <p:nvPr/>
          </p:nvSpPr>
          <p:spPr>
            <a:xfrm>
              <a:off x="9061200" y="4668480"/>
              <a:ext cx="117000" cy="143640"/>
            </a:xfrm>
            <a:custGeom>
              <a:avLst/>
              <a:gdLst/>
              <a:ahLst/>
              <a:cxnLst>
                <a:cxn ang="3cd4">
                  <a:pos x="hc" y="t"/>
                </a:cxn>
                <a:cxn ang="cd2">
                  <a:pos x="l" y="vc"/>
                </a:cxn>
                <a:cxn ang="cd4">
                  <a:pos x="hc" y="b"/>
                </a:cxn>
                <a:cxn ang="0">
                  <a:pos x="r" y="vc"/>
                </a:cxn>
              </a:cxnLst>
              <a:rect l="l" t="t" r="r" b="b"/>
              <a:pathLst>
                <a:path w="326" h="400">
                  <a:moveTo>
                    <a:pt x="300" y="60"/>
                  </a:moveTo>
                  <a:cubicBezTo>
                    <a:pt x="274" y="60"/>
                    <a:pt x="258" y="80"/>
                    <a:pt x="258" y="100"/>
                  </a:cubicBezTo>
                  <a:cubicBezTo>
                    <a:pt x="258" y="112"/>
                    <a:pt x="266" y="126"/>
                    <a:pt x="284" y="126"/>
                  </a:cubicBezTo>
                  <a:cubicBezTo>
                    <a:pt x="304" y="126"/>
                    <a:pt x="326" y="110"/>
                    <a:pt x="326" y="76"/>
                  </a:cubicBezTo>
                  <a:cubicBezTo>
                    <a:pt x="326" y="36"/>
                    <a:pt x="288" y="0"/>
                    <a:pt x="220" y="0"/>
                  </a:cubicBezTo>
                  <a:cubicBezTo>
                    <a:pt x="104" y="0"/>
                    <a:pt x="70" y="90"/>
                    <a:pt x="70" y="128"/>
                  </a:cubicBezTo>
                  <a:cubicBezTo>
                    <a:pt x="70" y="198"/>
                    <a:pt x="136" y="212"/>
                    <a:pt x="162" y="216"/>
                  </a:cubicBezTo>
                  <a:cubicBezTo>
                    <a:pt x="208" y="226"/>
                    <a:pt x="254" y="234"/>
                    <a:pt x="254" y="284"/>
                  </a:cubicBezTo>
                  <a:cubicBezTo>
                    <a:pt x="254" y="306"/>
                    <a:pt x="234" y="380"/>
                    <a:pt x="128" y="380"/>
                  </a:cubicBezTo>
                  <a:cubicBezTo>
                    <a:pt x="114" y="380"/>
                    <a:pt x="46" y="380"/>
                    <a:pt x="26" y="334"/>
                  </a:cubicBezTo>
                  <a:cubicBezTo>
                    <a:pt x="60" y="338"/>
                    <a:pt x="82" y="312"/>
                    <a:pt x="82" y="286"/>
                  </a:cubicBezTo>
                  <a:cubicBezTo>
                    <a:pt x="82" y="266"/>
                    <a:pt x="68" y="256"/>
                    <a:pt x="50" y="256"/>
                  </a:cubicBezTo>
                  <a:cubicBezTo>
                    <a:pt x="26" y="256"/>
                    <a:pt x="0" y="274"/>
                    <a:pt x="0" y="314"/>
                  </a:cubicBezTo>
                  <a:cubicBezTo>
                    <a:pt x="0" y="364"/>
                    <a:pt x="50" y="400"/>
                    <a:pt x="126" y="400"/>
                  </a:cubicBezTo>
                  <a:cubicBezTo>
                    <a:pt x="270" y="400"/>
                    <a:pt x="304" y="294"/>
                    <a:pt x="304" y="254"/>
                  </a:cubicBezTo>
                  <a:cubicBezTo>
                    <a:pt x="304" y="222"/>
                    <a:pt x="288" y="200"/>
                    <a:pt x="276" y="188"/>
                  </a:cubicBezTo>
                  <a:cubicBezTo>
                    <a:pt x="252" y="164"/>
                    <a:pt x="228" y="160"/>
                    <a:pt x="188" y="152"/>
                  </a:cubicBezTo>
                  <a:cubicBezTo>
                    <a:pt x="156" y="144"/>
                    <a:pt x="122" y="138"/>
                    <a:pt x="122" y="98"/>
                  </a:cubicBezTo>
                  <a:cubicBezTo>
                    <a:pt x="122" y="74"/>
                    <a:pt x="142" y="20"/>
                    <a:pt x="220" y="20"/>
                  </a:cubicBezTo>
                  <a:cubicBezTo>
                    <a:pt x="242" y="20"/>
                    <a:pt x="286" y="26"/>
                    <a:pt x="300" y="6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2" name="Freeform 101">
              <a:extLst>
                <a:ext uri="{FF2B5EF4-FFF2-40B4-BE49-F238E27FC236}">
                  <a16:creationId xmlns:a16="http://schemas.microsoft.com/office/drawing/2014/main" id="{392F0291-5B45-D24A-9D3F-A46816B7900A}"/>
                </a:ext>
              </a:extLst>
            </p:cNvPr>
            <p:cNvSpPr/>
            <p:nvPr/>
          </p:nvSpPr>
          <p:spPr>
            <a:xfrm>
              <a:off x="9219600" y="4775040"/>
              <a:ext cx="37080" cy="94680"/>
            </a:xfrm>
            <a:custGeom>
              <a:avLst/>
              <a:gdLst/>
              <a:ahLst/>
              <a:cxnLst>
                <a:cxn ang="3cd4">
                  <a:pos x="hc" y="t"/>
                </a:cxn>
                <a:cxn ang="cd2">
                  <a:pos x="l" y="vc"/>
                </a:cxn>
                <a:cxn ang="cd4">
                  <a:pos x="hc" y="b"/>
                </a:cxn>
                <a:cxn ang="0">
                  <a:pos x="r" y="vc"/>
                </a:cxn>
              </a:cxnLst>
              <a:rect l="l" t="t" r="r" b="b"/>
              <a:pathLst>
                <a:path w="104" h="264">
                  <a:moveTo>
                    <a:pt x="104" y="92"/>
                  </a:moveTo>
                  <a:cubicBezTo>
                    <a:pt x="104" y="34"/>
                    <a:pt x="82" y="0"/>
                    <a:pt x="48" y="0"/>
                  </a:cubicBezTo>
                  <a:cubicBezTo>
                    <a:pt x="18" y="0"/>
                    <a:pt x="0" y="22"/>
                    <a:pt x="0" y="46"/>
                  </a:cubicBezTo>
                  <a:cubicBezTo>
                    <a:pt x="0" y="70"/>
                    <a:pt x="18" y="94"/>
                    <a:pt x="48" y="94"/>
                  </a:cubicBezTo>
                  <a:cubicBezTo>
                    <a:pt x="58" y="94"/>
                    <a:pt x="70" y="90"/>
                    <a:pt x="78" y="82"/>
                  </a:cubicBezTo>
                  <a:cubicBezTo>
                    <a:pt x="82" y="80"/>
                    <a:pt x="82" y="80"/>
                    <a:pt x="84" y="80"/>
                  </a:cubicBezTo>
                  <a:cubicBezTo>
                    <a:pt x="84" y="80"/>
                    <a:pt x="86" y="80"/>
                    <a:pt x="86" y="92"/>
                  </a:cubicBezTo>
                  <a:cubicBezTo>
                    <a:pt x="86" y="158"/>
                    <a:pt x="54" y="212"/>
                    <a:pt x="24" y="240"/>
                  </a:cubicBezTo>
                  <a:cubicBezTo>
                    <a:pt x="14" y="250"/>
                    <a:pt x="14" y="252"/>
                    <a:pt x="14" y="254"/>
                  </a:cubicBezTo>
                  <a:cubicBezTo>
                    <a:pt x="14" y="262"/>
                    <a:pt x="18" y="264"/>
                    <a:pt x="24" y="264"/>
                  </a:cubicBezTo>
                  <a:cubicBezTo>
                    <a:pt x="34" y="264"/>
                    <a:pt x="104" y="196"/>
                    <a:pt x="104" y="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3" name="Freeform 102">
              <a:extLst>
                <a:ext uri="{FF2B5EF4-FFF2-40B4-BE49-F238E27FC236}">
                  <a16:creationId xmlns:a16="http://schemas.microsoft.com/office/drawing/2014/main" id="{2221F604-77A4-0B48-9081-739829FCA239}"/>
                </a:ext>
              </a:extLst>
            </p:cNvPr>
            <p:cNvSpPr/>
            <p:nvPr/>
          </p:nvSpPr>
          <p:spPr>
            <a:xfrm>
              <a:off x="9345599" y="4668480"/>
              <a:ext cx="145080" cy="143640"/>
            </a:xfrm>
            <a:custGeom>
              <a:avLst/>
              <a:gdLst/>
              <a:ahLst/>
              <a:cxnLst>
                <a:cxn ang="3cd4">
                  <a:pos x="hc" y="t"/>
                </a:cxn>
                <a:cxn ang="cd2">
                  <a:pos x="l" y="vc"/>
                </a:cxn>
                <a:cxn ang="cd4">
                  <a:pos x="hc" y="b"/>
                </a:cxn>
                <a:cxn ang="0">
                  <a:pos x="r" y="vc"/>
                </a:cxn>
              </a:cxnLst>
              <a:rect l="l" t="t" r="r" b="b"/>
              <a:pathLst>
                <a:path w="404" h="400">
                  <a:moveTo>
                    <a:pt x="294" y="56"/>
                  </a:moveTo>
                  <a:cubicBezTo>
                    <a:pt x="278" y="24"/>
                    <a:pt x="252" y="0"/>
                    <a:pt x="212" y="0"/>
                  </a:cubicBezTo>
                  <a:cubicBezTo>
                    <a:pt x="110" y="0"/>
                    <a:pt x="0" y="130"/>
                    <a:pt x="0" y="258"/>
                  </a:cubicBezTo>
                  <a:cubicBezTo>
                    <a:pt x="0" y="342"/>
                    <a:pt x="48" y="400"/>
                    <a:pt x="118" y="400"/>
                  </a:cubicBezTo>
                  <a:cubicBezTo>
                    <a:pt x="136" y="400"/>
                    <a:pt x="180" y="396"/>
                    <a:pt x="232" y="334"/>
                  </a:cubicBezTo>
                  <a:cubicBezTo>
                    <a:pt x="240" y="370"/>
                    <a:pt x="270" y="400"/>
                    <a:pt x="312" y="400"/>
                  </a:cubicBezTo>
                  <a:cubicBezTo>
                    <a:pt x="344" y="400"/>
                    <a:pt x="364" y="380"/>
                    <a:pt x="378" y="352"/>
                  </a:cubicBezTo>
                  <a:cubicBezTo>
                    <a:pt x="392" y="320"/>
                    <a:pt x="404" y="266"/>
                    <a:pt x="404" y="264"/>
                  </a:cubicBezTo>
                  <a:cubicBezTo>
                    <a:pt x="404" y="256"/>
                    <a:pt x="396" y="256"/>
                    <a:pt x="394" y="256"/>
                  </a:cubicBezTo>
                  <a:cubicBezTo>
                    <a:pt x="386" y="256"/>
                    <a:pt x="384" y="258"/>
                    <a:pt x="382" y="272"/>
                  </a:cubicBezTo>
                  <a:cubicBezTo>
                    <a:pt x="366" y="328"/>
                    <a:pt x="350" y="380"/>
                    <a:pt x="314" y="380"/>
                  </a:cubicBezTo>
                  <a:cubicBezTo>
                    <a:pt x="290" y="380"/>
                    <a:pt x="288" y="358"/>
                    <a:pt x="288" y="340"/>
                  </a:cubicBezTo>
                  <a:cubicBezTo>
                    <a:pt x="288" y="320"/>
                    <a:pt x="290" y="314"/>
                    <a:pt x="300" y="274"/>
                  </a:cubicBezTo>
                  <a:cubicBezTo>
                    <a:pt x="310" y="238"/>
                    <a:pt x="310" y="228"/>
                    <a:pt x="318" y="196"/>
                  </a:cubicBezTo>
                  <a:lnTo>
                    <a:pt x="350" y="72"/>
                  </a:lnTo>
                  <a:cubicBezTo>
                    <a:pt x="356" y="46"/>
                    <a:pt x="356" y="46"/>
                    <a:pt x="356" y="42"/>
                  </a:cubicBezTo>
                  <a:cubicBezTo>
                    <a:pt x="356" y="26"/>
                    <a:pt x="346" y="18"/>
                    <a:pt x="332" y="18"/>
                  </a:cubicBezTo>
                  <a:cubicBezTo>
                    <a:pt x="310" y="18"/>
                    <a:pt x="296" y="38"/>
                    <a:pt x="294" y="56"/>
                  </a:cubicBezTo>
                  <a:close/>
                  <a:moveTo>
                    <a:pt x="236" y="286"/>
                  </a:moveTo>
                  <a:cubicBezTo>
                    <a:pt x="232" y="302"/>
                    <a:pt x="232" y="302"/>
                    <a:pt x="220" y="318"/>
                  </a:cubicBezTo>
                  <a:cubicBezTo>
                    <a:pt x="180" y="366"/>
                    <a:pt x="144" y="380"/>
                    <a:pt x="120" y="380"/>
                  </a:cubicBezTo>
                  <a:cubicBezTo>
                    <a:pt x="76" y="380"/>
                    <a:pt x="62" y="332"/>
                    <a:pt x="62" y="298"/>
                  </a:cubicBezTo>
                  <a:cubicBezTo>
                    <a:pt x="62" y="254"/>
                    <a:pt x="90" y="144"/>
                    <a:pt x="112" y="104"/>
                  </a:cubicBezTo>
                  <a:cubicBezTo>
                    <a:pt x="138" y="52"/>
                    <a:pt x="178" y="20"/>
                    <a:pt x="214" y="20"/>
                  </a:cubicBezTo>
                  <a:cubicBezTo>
                    <a:pt x="272" y="20"/>
                    <a:pt x="284" y="92"/>
                    <a:pt x="284" y="98"/>
                  </a:cubicBezTo>
                  <a:cubicBezTo>
                    <a:pt x="284" y="102"/>
                    <a:pt x="282" y="108"/>
                    <a:pt x="280" y="11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4" name="Freeform 103">
              <a:extLst>
                <a:ext uri="{FF2B5EF4-FFF2-40B4-BE49-F238E27FC236}">
                  <a16:creationId xmlns:a16="http://schemas.microsoft.com/office/drawing/2014/main" id="{07F18078-5D68-654B-B225-91C59DF58E46}"/>
                </a:ext>
              </a:extLst>
            </p:cNvPr>
            <p:cNvSpPr/>
            <p:nvPr/>
          </p:nvSpPr>
          <p:spPr>
            <a:xfrm>
              <a:off x="9516960" y="4571279"/>
              <a:ext cx="73800" cy="316440"/>
            </a:xfrm>
            <a:custGeom>
              <a:avLst/>
              <a:gdLst/>
              <a:ahLst/>
              <a:cxnLst>
                <a:cxn ang="3cd4">
                  <a:pos x="hc" y="t"/>
                </a:cxn>
                <a:cxn ang="cd2">
                  <a:pos x="l" y="vc"/>
                </a:cxn>
                <a:cxn ang="cd4">
                  <a:pos x="hc" y="b"/>
                </a:cxn>
                <a:cxn ang="0">
                  <a:pos x="r" y="vc"/>
                </a:cxn>
              </a:cxnLst>
              <a:rect l="l" t="t" r="r" b="b"/>
              <a:pathLst>
                <a:path w="206" h="880">
                  <a:moveTo>
                    <a:pt x="206" y="440"/>
                  </a:moveTo>
                  <a:cubicBezTo>
                    <a:pt x="206" y="372"/>
                    <a:pt x="196" y="266"/>
                    <a:pt x="148" y="166"/>
                  </a:cubicBezTo>
                  <a:cubicBezTo>
                    <a:pt x="94" y="58"/>
                    <a:pt x="18" y="0"/>
                    <a:pt x="8" y="0"/>
                  </a:cubicBezTo>
                  <a:cubicBezTo>
                    <a:pt x="4" y="0"/>
                    <a:pt x="0" y="4"/>
                    <a:pt x="0" y="8"/>
                  </a:cubicBezTo>
                  <a:cubicBezTo>
                    <a:pt x="0" y="12"/>
                    <a:pt x="0" y="14"/>
                    <a:pt x="16" y="30"/>
                  </a:cubicBezTo>
                  <a:cubicBezTo>
                    <a:pt x="104" y="116"/>
                    <a:pt x="154" y="256"/>
                    <a:pt x="154" y="440"/>
                  </a:cubicBezTo>
                  <a:cubicBezTo>
                    <a:pt x="154" y="590"/>
                    <a:pt x="122" y="746"/>
                    <a:pt x="12" y="856"/>
                  </a:cubicBezTo>
                  <a:cubicBezTo>
                    <a:pt x="0" y="868"/>
                    <a:pt x="0" y="870"/>
                    <a:pt x="0" y="872"/>
                  </a:cubicBezTo>
                  <a:cubicBezTo>
                    <a:pt x="0" y="878"/>
                    <a:pt x="4" y="880"/>
                    <a:pt x="8" y="880"/>
                  </a:cubicBezTo>
                  <a:cubicBezTo>
                    <a:pt x="18" y="880"/>
                    <a:pt x="98" y="820"/>
                    <a:pt x="150" y="708"/>
                  </a:cubicBezTo>
                  <a:cubicBezTo>
                    <a:pt x="196" y="612"/>
                    <a:pt x="206" y="514"/>
                    <a:pt x="206" y="44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105" name="TextBox 104">
            <a:extLst>
              <a:ext uri="{FF2B5EF4-FFF2-40B4-BE49-F238E27FC236}">
                <a16:creationId xmlns:a16="http://schemas.microsoft.com/office/drawing/2014/main" id="{4FDD0A3A-0FEB-B04B-AA79-254E86A577DD}"/>
              </a:ext>
            </a:extLst>
          </p:cNvPr>
          <p:cNvSpPr txBox="1"/>
          <p:nvPr/>
        </p:nvSpPr>
        <p:spPr>
          <a:xfrm>
            <a:off x="2743199" y="5392800"/>
            <a:ext cx="3942980" cy="474254"/>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600" b="1" i="0" u="none" strike="noStrike" kern="1200" cap="none" dirty="0">
                <a:ln>
                  <a:noFill/>
                </a:ln>
                <a:latin typeface="Liberation Sans" pitchFamily="18"/>
                <a:ea typeface="Noto Sans CJK SC Regular" pitchFamily="2"/>
                <a:cs typeface="FreeSans" pitchFamily="2"/>
              </a:rPr>
              <a:t>Does this look familiar?</a:t>
            </a:r>
          </a:p>
        </p:txBody>
      </p:sp>
      <p:sp>
        <p:nvSpPr>
          <p:cNvPr id="106" name="TextBox 105">
            <a:extLst>
              <a:ext uri="{FF2B5EF4-FFF2-40B4-BE49-F238E27FC236}">
                <a16:creationId xmlns:a16="http://schemas.microsoft.com/office/drawing/2014/main" id="{40EB20D0-3F55-A44A-AE47-760C98785A18}"/>
              </a:ext>
            </a:extLst>
          </p:cNvPr>
          <p:cNvSpPr txBox="1"/>
          <p:nvPr/>
        </p:nvSpPr>
        <p:spPr>
          <a:xfrm>
            <a:off x="1070679" y="6164280"/>
            <a:ext cx="7939266" cy="1152708"/>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dirty="0">
                <a:ln>
                  <a:noFill/>
                </a:ln>
                <a:latin typeface="Liberation Sans" pitchFamily="18"/>
                <a:ea typeface="Noto Sans CJK SC Regular" pitchFamily="2"/>
                <a:cs typeface="FreeSans" pitchFamily="2"/>
              </a:rPr>
              <a:t>This is exactly the same equation for TD with (linear) function approximation</a:t>
            </a:r>
          </a:p>
          <a:p>
            <a:pPr marL="0" marR="0" lvl="0" indent="0" hangingPunct="0">
              <a:lnSpc>
                <a:spcPct val="100000"/>
              </a:lnSpc>
              <a:spcBef>
                <a:spcPts val="0"/>
              </a:spcBef>
              <a:spcAft>
                <a:spcPts val="0"/>
              </a:spcAft>
              <a:buNone/>
              <a:tabLst/>
            </a:pPr>
            <a:r>
              <a:rPr lang="en-US" dirty="0">
                <a:latin typeface="Liberation Sans" pitchFamily="18"/>
                <a:ea typeface="Noto Sans CJK SC Regular" pitchFamily="2"/>
                <a:cs typeface="FreeSans" pitchFamily="2"/>
              </a:rPr>
              <a:t>Recall</a:t>
            </a:r>
            <a:r>
              <a:rPr lang="en-US" sz="1800" b="0" i="0" u="none" strike="noStrike" kern="1200" cap="none" dirty="0">
                <a:ln>
                  <a:noFill/>
                </a:ln>
                <a:latin typeface="Liberation Sans" pitchFamily="18"/>
                <a:ea typeface="Noto Sans CJK SC Regular" pitchFamily="2"/>
                <a:cs typeface="FreeSans" pitchFamily="2"/>
              </a:rPr>
              <a:t> this is </a:t>
            </a:r>
            <a:r>
              <a:rPr lang="en-US" sz="1800" b="0" i="1" u="none" strike="noStrike" kern="1200" cap="none" dirty="0">
                <a:ln>
                  <a:noFill/>
                </a:ln>
                <a:latin typeface="Liberation Sans" pitchFamily="18"/>
                <a:ea typeface="Noto Sans CJK SC Regular" pitchFamily="2"/>
                <a:cs typeface="FreeSans" pitchFamily="2"/>
              </a:rPr>
              <a:t>semi-gradient</a:t>
            </a:r>
            <a:r>
              <a:rPr lang="en-US" sz="1800" b="0" i="0" u="none" strike="noStrike" kern="1200" cap="none" dirty="0">
                <a:ln>
                  <a:noFill/>
                </a:ln>
                <a:latin typeface="Liberation Sans" pitchFamily="18"/>
                <a:ea typeface="Noto Sans CJK SC Regular" pitchFamily="2"/>
                <a:cs typeface="FreeSans" pitchFamily="2"/>
              </a:rPr>
              <a:t> rather than the gradient</a:t>
            </a:r>
          </a:p>
          <a:p>
            <a:pPr marL="0" marR="0" lvl="0" indent="0" hangingPunct="0">
              <a:lnSpc>
                <a:spcPct val="100000"/>
              </a:lnSpc>
              <a:spcBef>
                <a:spcPts val="0"/>
              </a:spcBef>
              <a:spcAft>
                <a:spcPts val="0"/>
              </a:spcAft>
              <a:buNone/>
              <a:tabLst/>
            </a:pPr>
            <a:r>
              <a:rPr lang="en-US" sz="1800" b="0" i="0" u="none" strike="noStrike" kern="1200" cap="none" dirty="0">
                <a:ln>
                  <a:noFill/>
                </a:ln>
                <a:latin typeface="Liberation Sans" pitchFamily="18"/>
                <a:ea typeface="Noto Sans CJK SC Regular" pitchFamily="2"/>
                <a:cs typeface="FreeSans" pitchFamily="2"/>
              </a:rPr>
              <a:t>	– semi-gradient descent may not converge in the off-policy case</a:t>
            </a:r>
          </a:p>
          <a:p>
            <a:pPr marL="0" marR="0" lvl="0" indent="0" hangingPunct="0">
              <a:lnSpc>
                <a:spcPct val="100000"/>
              </a:lnSpc>
              <a:spcBef>
                <a:spcPts val="0"/>
              </a:spcBef>
              <a:spcAft>
                <a:spcPts val="0"/>
              </a:spcAft>
              <a:buNone/>
              <a:tabLst/>
            </a:pPr>
            <a:r>
              <a:rPr lang="en-US" sz="1800" b="0" i="0" u="none" strike="noStrike" kern="1200" cap="none" dirty="0">
                <a:ln>
                  <a:noFill/>
                </a:ln>
                <a:latin typeface="Liberation Sans" pitchFamily="18"/>
                <a:ea typeface="Noto Sans CJK SC Regular" pitchFamily="2"/>
                <a:cs typeface="FreeSans" pitchFamily="2"/>
              </a:rPr>
              <a:t>	– this is often more convenient (i</a:t>
            </a:r>
            <a:r>
              <a:rPr lang="en-US" dirty="0">
                <a:latin typeface="Liberation Sans" pitchFamily="18"/>
                <a:ea typeface="Noto Sans CJK SC Regular" pitchFamily="2"/>
                <a:cs typeface="FreeSans" pitchFamily="2"/>
              </a:rPr>
              <a:t>.e., people do it anyway)</a:t>
            </a:r>
            <a:endParaRPr lang="en-US" sz="1800" b="0" i="0" u="none" strike="noStrike" kern="1200" cap="none" dirty="0">
              <a:ln>
                <a:noFill/>
              </a:ln>
              <a:latin typeface="Liberation Sans" pitchFamily="18"/>
              <a:ea typeface="Noto Sans CJK SC Regular" pitchFamily="2"/>
              <a:cs typeface="FreeSans" pitchFamily="2"/>
            </a:endParaRPr>
          </a:p>
        </p:txBody>
      </p:sp>
      <p:sp>
        <p:nvSpPr>
          <p:cNvPr id="107" name="Title 106">
            <a:extLst>
              <a:ext uri="{FF2B5EF4-FFF2-40B4-BE49-F238E27FC236}">
                <a16:creationId xmlns:a16="http://schemas.microsoft.com/office/drawing/2014/main" id="{352FEC81-118F-9044-BAC3-BF75F5C12879}"/>
              </a:ext>
            </a:extLst>
          </p:cNvPr>
          <p:cNvSpPr>
            <a:spLocks noGrp="1"/>
          </p:cNvSpPr>
          <p:nvPr>
            <p:ph type="title"/>
          </p:nvPr>
        </p:nvSpPr>
        <p:spPr/>
        <p:txBody>
          <a:bodyPr/>
          <a:lstStyle/>
          <a:p>
            <a:r>
              <a:rPr lang="en-US" dirty="0"/>
              <a:t>Q-function updates in DQN</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BEBE75-2DD0-E54F-B69A-D346F804EDB9}"/>
              </a:ext>
            </a:extLst>
          </p:cNvPr>
          <p:cNvSpPr txBox="1"/>
          <p:nvPr/>
        </p:nvSpPr>
        <p:spPr>
          <a:xfrm>
            <a:off x="822960" y="1391040"/>
            <a:ext cx="240120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Use this loss function:</a:t>
            </a:r>
          </a:p>
        </p:txBody>
      </p:sp>
      <p:sp>
        <p:nvSpPr>
          <p:cNvPr id="3" name="TextBox 2">
            <a:extLst>
              <a:ext uri="{FF2B5EF4-FFF2-40B4-BE49-F238E27FC236}">
                <a16:creationId xmlns:a16="http://schemas.microsoft.com/office/drawing/2014/main" id="{A5551640-5A7D-6E43-BE09-CC5FA0CC46CB}"/>
              </a:ext>
            </a:extLst>
          </p:cNvPr>
          <p:cNvSpPr txBox="1"/>
          <p:nvPr/>
        </p:nvSpPr>
        <p:spPr>
          <a:xfrm>
            <a:off x="5087880" y="1573920"/>
            <a:ext cx="76428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target</a:t>
            </a:r>
          </a:p>
        </p:txBody>
      </p:sp>
      <p:grpSp>
        <p:nvGrpSpPr>
          <p:cNvPr id="4" name="Group 3" descr="28§display§L(s,a,s';w)=\frac{1}{2} \left(&#10;r + \gamma \max_{a'} Q_w(s',a') - Q_w(s,a)&#10;\right)^2§svg§600§FALSE" title="TexMaths">
            <a:extLst>
              <a:ext uri="{FF2B5EF4-FFF2-40B4-BE49-F238E27FC236}">
                <a16:creationId xmlns:a16="http://schemas.microsoft.com/office/drawing/2014/main" id="{29169A92-9D94-3B4A-9F94-3A5A330B2B97}"/>
              </a:ext>
            </a:extLst>
          </p:cNvPr>
          <p:cNvGrpSpPr/>
          <p:nvPr/>
        </p:nvGrpSpPr>
        <p:grpSpPr>
          <a:xfrm>
            <a:off x="347040" y="2030400"/>
            <a:ext cx="9596880" cy="910800"/>
            <a:chOff x="347040" y="2030400"/>
            <a:chExt cx="9596880" cy="910800"/>
          </a:xfrm>
        </p:grpSpPr>
        <p:sp>
          <p:nvSpPr>
            <p:cNvPr id="5" name="Freeform 4">
              <a:extLst>
                <a:ext uri="{FF2B5EF4-FFF2-40B4-BE49-F238E27FC236}">
                  <a16:creationId xmlns:a16="http://schemas.microsoft.com/office/drawing/2014/main" id="{37651E10-D92C-8D4C-A97E-01C34503D6EA}"/>
                </a:ext>
              </a:extLst>
            </p:cNvPr>
            <p:cNvSpPr/>
            <p:nvPr/>
          </p:nvSpPr>
          <p:spPr>
            <a:xfrm>
              <a:off x="347040" y="2037599"/>
              <a:ext cx="9596880" cy="902880"/>
            </a:xfrm>
            <a:custGeom>
              <a:avLst/>
              <a:gdLst/>
              <a:ahLst/>
              <a:cxnLst>
                <a:cxn ang="3cd4">
                  <a:pos x="hc" y="t"/>
                </a:cxn>
                <a:cxn ang="cd2">
                  <a:pos x="l" y="vc"/>
                </a:cxn>
                <a:cxn ang="cd4">
                  <a:pos x="hc" y="b"/>
                </a:cxn>
                <a:cxn ang="0">
                  <a:pos x="r" y="vc"/>
                </a:cxn>
              </a:cxnLst>
              <a:rect l="l" t="t" r="r" b="b"/>
              <a:pathLst>
                <a:path w="26659" h="2509">
                  <a:moveTo>
                    <a:pt x="13330" y="2509"/>
                  </a:moveTo>
                  <a:lnTo>
                    <a:pt x="0" y="2509"/>
                  </a:lnTo>
                  <a:lnTo>
                    <a:pt x="0" y="0"/>
                  </a:lnTo>
                  <a:lnTo>
                    <a:pt x="26659" y="0"/>
                  </a:lnTo>
                  <a:lnTo>
                    <a:pt x="26659" y="2509"/>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 name="Freeform 5">
              <a:extLst>
                <a:ext uri="{FF2B5EF4-FFF2-40B4-BE49-F238E27FC236}">
                  <a16:creationId xmlns:a16="http://schemas.microsoft.com/office/drawing/2014/main" id="{9E3F248D-CA8C-4C45-85C0-D33F731F8F51}"/>
                </a:ext>
              </a:extLst>
            </p:cNvPr>
            <p:cNvSpPr/>
            <p:nvPr/>
          </p:nvSpPr>
          <p:spPr>
            <a:xfrm>
              <a:off x="363600" y="2333880"/>
              <a:ext cx="255960" cy="303120"/>
            </a:xfrm>
            <a:custGeom>
              <a:avLst/>
              <a:gdLst/>
              <a:ahLst/>
              <a:cxnLst>
                <a:cxn ang="3cd4">
                  <a:pos x="hc" y="t"/>
                </a:cxn>
                <a:cxn ang="cd2">
                  <a:pos x="l" y="vc"/>
                </a:cxn>
                <a:cxn ang="cd4">
                  <a:pos x="hc" y="b"/>
                </a:cxn>
                <a:cxn ang="0">
                  <a:pos x="r" y="vc"/>
                </a:cxn>
              </a:cxnLst>
              <a:rect l="l" t="t" r="r" b="b"/>
              <a:pathLst>
                <a:path w="712" h="843">
                  <a:moveTo>
                    <a:pt x="396" y="95"/>
                  </a:moveTo>
                  <a:cubicBezTo>
                    <a:pt x="407" y="53"/>
                    <a:pt x="410" y="39"/>
                    <a:pt x="519" y="39"/>
                  </a:cubicBezTo>
                  <a:cubicBezTo>
                    <a:pt x="557" y="39"/>
                    <a:pt x="565" y="39"/>
                    <a:pt x="565" y="14"/>
                  </a:cubicBezTo>
                  <a:cubicBezTo>
                    <a:pt x="565" y="0"/>
                    <a:pt x="552" y="0"/>
                    <a:pt x="546" y="0"/>
                  </a:cubicBezTo>
                  <a:cubicBezTo>
                    <a:pt x="509" y="0"/>
                    <a:pt x="410" y="3"/>
                    <a:pt x="372" y="3"/>
                  </a:cubicBezTo>
                  <a:cubicBezTo>
                    <a:pt x="337" y="3"/>
                    <a:pt x="249" y="0"/>
                    <a:pt x="214" y="0"/>
                  </a:cubicBezTo>
                  <a:cubicBezTo>
                    <a:pt x="206" y="0"/>
                    <a:pt x="193" y="0"/>
                    <a:pt x="193" y="25"/>
                  </a:cubicBezTo>
                  <a:cubicBezTo>
                    <a:pt x="193" y="39"/>
                    <a:pt x="204" y="39"/>
                    <a:pt x="225" y="39"/>
                  </a:cubicBezTo>
                  <a:cubicBezTo>
                    <a:pt x="228" y="39"/>
                    <a:pt x="249" y="39"/>
                    <a:pt x="270" y="42"/>
                  </a:cubicBezTo>
                  <a:cubicBezTo>
                    <a:pt x="292" y="42"/>
                    <a:pt x="303" y="45"/>
                    <a:pt x="303" y="62"/>
                  </a:cubicBezTo>
                  <a:cubicBezTo>
                    <a:pt x="303" y="64"/>
                    <a:pt x="300" y="70"/>
                    <a:pt x="297" y="84"/>
                  </a:cubicBezTo>
                  <a:lnTo>
                    <a:pt x="139" y="748"/>
                  </a:lnTo>
                  <a:cubicBezTo>
                    <a:pt x="129" y="795"/>
                    <a:pt x="126" y="804"/>
                    <a:pt x="32" y="804"/>
                  </a:cubicBezTo>
                  <a:cubicBezTo>
                    <a:pt x="11" y="804"/>
                    <a:pt x="0" y="804"/>
                    <a:pt x="0" y="829"/>
                  </a:cubicBezTo>
                  <a:cubicBezTo>
                    <a:pt x="0" y="843"/>
                    <a:pt x="11" y="843"/>
                    <a:pt x="32" y="843"/>
                  </a:cubicBezTo>
                  <a:lnTo>
                    <a:pt x="578" y="843"/>
                  </a:lnTo>
                  <a:cubicBezTo>
                    <a:pt x="608" y="843"/>
                    <a:pt x="608" y="843"/>
                    <a:pt x="616" y="823"/>
                  </a:cubicBezTo>
                  <a:lnTo>
                    <a:pt x="710" y="554"/>
                  </a:lnTo>
                  <a:cubicBezTo>
                    <a:pt x="712" y="543"/>
                    <a:pt x="712" y="540"/>
                    <a:pt x="712" y="538"/>
                  </a:cubicBezTo>
                  <a:cubicBezTo>
                    <a:pt x="712" y="532"/>
                    <a:pt x="710" y="524"/>
                    <a:pt x="699" y="524"/>
                  </a:cubicBezTo>
                  <a:cubicBezTo>
                    <a:pt x="688" y="524"/>
                    <a:pt x="688" y="532"/>
                    <a:pt x="680" y="552"/>
                  </a:cubicBezTo>
                  <a:cubicBezTo>
                    <a:pt x="640" y="664"/>
                    <a:pt x="586" y="804"/>
                    <a:pt x="383" y="804"/>
                  </a:cubicBezTo>
                  <a:lnTo>
                    <a:pt x="270" y="804"/>
                  </a:lnTo>
                  <a:cubicBezTo>
                    <a:pt x="254" y="804"/>
                    <a:pt x="252" y="804"/>
                    <a:pt x="246" y="804"/>
                  </a:cubicBezTo>
                  <a:cubicBezTo>
                    <a:pt x="233" y="804"/>
                    <a:pt x="230" y="801"/>
                    <a:pt x="230" y="792"/>
                  </a:cubicBezTo>
                  <a:cubicBezTo>
                    <a:pt x="230" y="787"/>
                    <a:pt x="230" y="784"/>
                    <a:pt x="236" y="76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 name="Freeform 6">
              <a:extLst>
                <a:ext uri="{FF2B5EF4-FFF2-40B4-BE49-F238E27FC236}">
                  <a16:creationId xmlns:a16="http://schemas.microsoft.com/office/drawing/2014/main" id="{0D10514B-2956-7441-8800-7BED584870BA}"/>
                </a:ext>
              </a:extLst>
            </p:cNvPr>
            <p:cNvSpPr/>
            <p:nvPr/>
          </p:nvSpPr>
          <p:spPr>
            <a:xfrm>
              <a:off x="675720" y="2304720"/>
              <a:ext cx="99000" cy="443159"/>
            </a:xfrm>
            <a:custGeom>
              <a:avLst/>
              <a:gdLst/>
              <a:ahLst/>
              <a:cxnLst>
                <a:cxn ang="3cd4">
                  <a:pos x="hc" y="t"/>
                </a:cxn>
                <a:cxn ang="cd2">
                  <a:pos x="l" y="vc"/>
                </a:cxn>
                <a:cxn ang="cd4">
                  <a:pos x="hc" y="b"/>
                </a:cxn>
                <a:cxn ang="0">
                  <a:pos x="r" y="vc"/>
                </a:cxn>
              </a:cxnLst>
              <a:rect l="l" t="t" r="r" b="b"/>
              <a:pathLst>
                <a:path w="276" h="1232">
                  <a:moveTo>
                    <a:pt x="276" y="1221"/>
                  </a:moveTo>
                  <a:cubicBezTo>
                    <a:pt x="276" y="1218"/>
                    <a:pt x="276" y="1215"/>
                    <a:pt x="254" y="1193"/>
                  </a:cubicBezTo>
                  <a:cubicBezTo>
                    <a:pt x="107" y="1039"/>
                    <a:pt x="70" y="806"/>
                    <a:pt x="70" y="616"/>
                  </a:cubicBezTo>
                  <a:cubicBezTo>
                    <a:pt x="70" y="403"/>
                    <a:pt x="115" y="188"/>
                    <a:pt x="260" y="34"/>
                  </a:cubicBezTo>
                  <a:cubicBezTo>
                    <a:pt x="276" y="20"/>
                    <a:pt x="276" y="17"/>
                    <a:pt x="276" y="11"/>
                  </a:cubicBezTo>
                  <a:cubicBezTo>
                    <a:pt x="276" y="3"/>
                    <a:pt x="270" y="0"/>
                    <a:pt x="262" y="0"/>
                  </a:cubicBezTo>
                  <a:cubicBezTo>
                    <a:pt x="252" y="0"/>
                    <a:pt x="145" y="84"/>
                    <a:pt x="75" y="241"/>
                  </a:cubicBezTo>
                  <a:cubicBezTo>
                    <a:pt x="13" y="375"/>
                    <a:pt x="0" y="512"/>
                    <a:pt x="0" y="616"/>
                  </a:cubicBezTo>
                  <a:cubicBezTo>
                    <a:pt x="0" y="714"/>
                    <a:pt x="13" y="862"/>
                    <a:pt x="78" y="1002"/>
                  </a:cubicBezTo>
                  <a:cubicBezTo>
                    <a:pt x="150" y="1154"/>
                    <a:pt x="252" y="1232"/>
                    <a:pt x="262" y="1232"/>
                  </a:cubicBezTo>
                  <a:cubicBezTo>
                    <a:pt x="270" y="1232"/>
                    <a:pt x="276" y="1229"/>
                    <a:pt x="276" y="12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 name="Freeform 7">
              <a:extLst>
                <a:ext uri="{FF2B5EF4-FFF2-40B4-BE49-F238E27FC236}">
                  <a16:creationId xmlns:a16="http://schemas.microsoft.com/office/drawing/2014/main" id="{1B38D4A2-40A7-1549-A0EA-78F5AF900E5C}"/>
                </a:ext>
              </a:extLst>
            </p:cNvPr>
            <p:cNvSpPr/>
            <p:nvPr/>
          </p:nvSpPr>
          <p:spPr>
            <a:xfrm>
              <a:off x="820440" y="2440800"/>
              <a:ext cx="156600" cy="201240"/>
            </a:xfrm>
            <a:custGeom>
              <a:avLst/>
              <a:gdLst/>
              <a:ahLst/>
              <a:cxnLst>
                <a:cxn ang="3cd4">
                  <a:pos x="hc" y="t"/>
                </a:cxn>
                <a:cxn ang="cd2">
                  <a:pos x="l" y="vc"/>
                </a:cxn>
                <a:cxn ang="cd4">
                  <a:pos x="hc" y="b"/>
                </a:cxn>
                <a:cxn ang="0">
                  <a:pos x="r" y="vc"/>
                </a:cxn>
              </a:cxnLst>
              <a:rect l="l" t="t" r="r" b="b"/>
              <a:pathLst>
                <a:path w="436" h="560">
                  <a:moveTo>
                    <a:pt x="402" y="84"/>
                  </a:moveTo>
                  <a:cubicBezTo>
                    <a:pt x="367" y="84"/>
                    <a:pt x="345" y="112"/>
                    <a:pt x="345" y="140"/>
                  </a:cubicBezTo>
                  <a:cubicBezTo>
                    <a:pt x="345" y="157"/>
                    <a:pt x="356" y="176"/>
                    <a:pt x="380" y="176"/>
                  </a:cubicBezTo>
                  <a:cubicBezTo>
                    <a:pt x="407" y="176"/>
                    <a:pt x="436" y="154"/>
                    <a:pt x="436" y="106"/>
                  </a:cubicBezTo>
                  <a:cubicBezTo>
                    <a:pt x="436" y="50"/>
                    <a:pt x="386" y="0"/>
                    <a:pt x="295" y="0"/>
                  </a:cubicBezTo>
                  <a:cubicBezTo>
                    <a:pt x="139" y="0"/>
                    <a:pt x="94" y="126"/>
                    <a:pt x="94" y="179"/>
                  </a:cubicBezTo>
                  <a:cubicBezTo>
                    <a:pt x="94" y="277"/>
                    <a:pt x="182" y="297"/>
                    <a:pt x="217" y="302"/>
                  </a:cubicBezTo>
                  <a:cubicBezTo>
                    <a:pt x="278" y="316"/>
                    <a:pt x="340" y="328"/>
                    <a:pt x="340" y="398"/>
                  </a:cubicBezTo>
                  <a:cubicBezTo>
                    <a:pt x="340" y="428"/>
                    <a:pt x="313" y="532"/>
                    <a:pt x="171" y="532"/>
                  </a:cubicBezTo>
                  <a:cubicBezTo>
                    <a:pt x="153" y="532"/>
                    <a:pt x="62" y="532"/>
                    <a:pt x="35" y="468"/>
                  </a:cubicBezTo>
                  <a:cubicBezTo>
                    <a:pt x="80" y="473"/>
                    <a:pt x="110" y="437"/>
                    <a:pt x="110" y="400"/>
                  </a:cubicBezTo>
                  <a:cubicBezTo>
                    <a:pt x="110" y="372"/>
                    <a:pt x="91" y="358"/>
                    <a:pt x="67" y="358"/>
                  </a:cubicBezTo>
                  <a:cubicBezTo>
                    <a:pt x="35" y="358"/>
                    <a:pt x="0" y="384"/>
                    <a:pt x="0" y="440"/>
                  </a:cubicBezTo>
                  <a:cubicBezTo>
                    <a:pt x="0" y="510"/>
                    <a:pt x="67" y="560"/>
                    <a:pt x="169" y="560"/>
                  </a:cubicBezTo>
                  <a:cubicBezTo>
                    <a:pt x="361" y="560"/>
                    <a:pt x="407" y="412"/>
                    <a:pt x="407" y="356"/>
                  </a:cubicBezTo>
                  <a:cubicBezTo>
                    <a:pt x="407" y="311"/>
                    <a:pt x="386" y="280"/>
                    <a:pt x="370" y="263"/>
                  </a:cubicBezTo>
                  <a:cubicBezTo>
                    <a:pt x="337" y="230"/>
                    <a:pt x="305" y="224"/>
                    <a:pt x="252" y="213"/>
                  </a:cubicBezTo>
                  <a:cubicBezTo>
                    <a:pt x="209" y="202"/>
                    <a:pt x="163" y="193"/>
                    <a:pt x="163" y="137"/>
                  </a:cubicBezTo>
                  <a:cubicBezTo>
                    <a:pt x="163" y="104"/>
                    <a:pt x="190" y="28"/>
                    <a:pt x="295" y="28"/>
                  </a:cubicBezTo>
                  <a:cubicBezTo>
                    <a:pt x="324" y="28"/>
                    <a:pt x="383" y="36"/>
                    <a:pt x="402" y="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 name="Freeform 8">
              <a:extLst>
                <a:ext uri="{FF2B5EF4-FFF2-40B4-BE49-F238E27FC236}">
                  <a16:creationId xmlns:a16="http://schemas.microsoft.com/office/drawing/2014/main" id="{5BE7E2EB-FEE2-6042-A1B6-EF27F9FE4370}"/>
                </a:ext>
              </a:extLst>
            </p:cNvPr>
            <p:cNvSpPr/>
            <p:nvPr/>
          </p:nvSpPr>
          <p:spPr>
            <a:xfrm>
              <a:off x="1032480" y="2588760"/>
              <a:ext cx="49680" cy="132840"/>
            </a:xfrm>
            <a:custGeom>
              <a:avLst/>
              <a:gdLst/>
              <a:ahLst/>
              <a:cxnLst>
                <a:cxn ang="3cd4">
                  <a:pos x="hc" y="t"/>
                </a:cxn>
                <a:cxn ang="cd2">
                  <a:pos x="l" y="vc"/>
                </a:cxn>
                <a:cxn ang="cd4">
                  <a:pos x="hc" y="b"/>
                </a:cxn>
                <a:cxn ang="0">
                  <a:pos x="r" y="vc"/>
                </a:cxn>
              </a:cxnLst>
              <a:rect l="l" t="t" r="r" b="b"/>
              <a:pathLst>
                <a:path w="139" h="370">
                  <a:moveTo>
                    <a:pt x="139" y="129"/>
                  </a:moveTo>
                  <a:cubicBezTo>
                    <a:pt x="139" y="48"/>
                    <a:pt x="110" y="0"/>
                    <a:pt x="64" y="0"/>
                  </a:cubicBezTo>
                  <a:cubicBezTo>
                    <a:pt x="24" y="0"/>
                    <a:pt x="0" y="31"/>
                    <a:pt x="0" y="64"/>
                  </a:cubicBezTo>
                  <a:cubicBezTo>
                    <a:pt x="0" y="98"/>
                    <a:pt x="24" y="132"/>
                    <a:pt x="64" y="132"/>
                  </a:cubicBezTo>
                  <a:cubicBezTo>
                    <a:pt x="78" y="132"/>
                    <a:pt x="94" y="126"/>
                    <a:pt x="104" y="115"/>
                  </a:cubicBezTo>
                  <a:cubicBezTo>
                    <a:pt x="110" y="112"/>
                    <a:pt x="110" y="112"/>
                    <a:pt x="112" y="112"/>
                  </a:cubicBezTo>
                  <a:cubicBezTo>
                    <a:pt x="112" y="112"/>
                    <a:pt x="115" y="112"/>
                    <a:pt x="115" y="129"/>
                  </a:cubicBezTo>
                  <a:cubicBezTo>
                    <a:pt x="115" y="221"/>
                    <a:pt x="72" y="297"/>
                    <a:pt x="32" y="336"/>
                  </a:cubicBezTo>
                  <a:cubicBezTo>
                    <a:pt x="19" y="350"/>
                    <a:pt x="19" y="353"/>
                    <a:pt x="19" y="356"/>
                  </a:cubicBezTo>
                  <a:cubicBezTo>
                    <a:pt x="19" y="367"/>
                    <a:pt x="24" y="370"/>
                    <a:pt x="32" y="370"/>
                  </a:cubicBezTo>
                  <a:cubicBezTo>
                    <a:pt x="46" y="370"/>
                    <a:pt x="139" y="274"/>
                    <a:pt x="139"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 name="Freeform 9">
              <a:extLst>
                <a:ext uri="{FF2B5EF4-FFF2-40B4-BE49-F238E27FC236}">
                  <a16:creationId xmlns:a16="http://schemas.microsoft.com/office/drawing/2014/main" id="{0414760D-88ED-9242-9FB0-F431F3154B88}"/>
                </a:ext>
              </a:extLst>
            </p:cNvPr>
            <p:cNvSpPr/>
            <p:nvPr/>
          </p:nvSpPr>
          <p:spPr>
            <a:xfrm>
              <a:off x="1200959" y="2440800"/>
              <a:ext cx="194400" cy="201240"/>
            </a:xfrm>
            <a:custGeom>
              <a:avLst/>
              <a:gdLst/>
              <a:ahLst/>
              <a:cxnLst>
                <a:cxn ang="3cd4">
                  <a:pos x="hc" y="t"/>
                </a:cxn>
                <a:cxn ang="cd2">
                  <a:pos x="l" y="vc"/>
                </a:cxn>
                <a:cxn ang="cd4">
                  <a:pos x="hc" y="b"/>
                </a:cxn>
                <a:cxn ang="0">
                  <a:pos x="r" y="vc"/>
                </a:cxn>
              </a:cxnLst>
              <a:rect l="l" t="t" r="r" b="b"/>
              <a:pathLst>
                <a:path w="541" h="560">
                  <a:moveTo>
                    <a:pt x="394" y="78"/>
                  </a:moveTo>
                  <a:cubicBezTo>
                    <a:pt x="372" y="34"/>
                    <a:pt x="337" y="0"/>
                    <a:pt x="284" y="0"/>
                  </a:cubicBezTo>
                  <a:cubicBezTo>
                    <a:pt x="147" y="0"/>
                    <a:pt x="0" y="182"/>
                    <a:pt x="0" y="361"/>
                  </a:cubicBezTo>
                  <a:cubicBezTo>
                    <a:pt x="0" y="479"/>
                    <a:pt x="64" y="560"/>
                    <a:pt x="158" y="560"/>
                  </a:cubicBezTo>
                  <a:cubicBezTo>
                    <a:pt x="182" y="560"/>
                    <a:pt x="241" y="554"/>
                    <a:pt x="311" y="468"/>
                  </a:cubicBezTo>
                  <a:cubicBezTo>
                    <a:pt x="321" y="518"/>
                    <a:pt x="361" y="560"/>
                    <a:pt x="418" y="560"/>
                  </a:cubicBezTo>
                  <a:cubicBezTo>
                    <a:pt x="461" y="560"/>
                    <a:pt x="487" y="532"/>
                    <a:pt x="506" y="493"/>
                  </a:cubicBezTo>
                  <a:cubicBezTo>
                    <a:pt x="525" y="448"/>
                    <a:pt x="541" y="372"/>
                    <a:pt x="541" y="370"/>
                  </a:cubicBezTo>
                  <a:cubicBezTo>
                    <a:pt x="541" y="358"/>
                    <a:pt x="530" y="358"/>
                    <a:pt x="528" y="358"/>
                  </a:cubicBezTo>
                  <a:cubicBezTo>
                    <a:pt x="514" y="358"/>
                    <a:pt x="514" y="361"/>
                    <a:pt x="511" y="381"/>
                  </a:cubicBezTo>
                  <a:cubicBezTo>
                    <a:pt x="490" y="459"/>
                    <a:pt x="469" y="532"/>
                    <a:pt x="420" y="532"/>
                  </a:cubicBezTo>
                  <a:cubicBezTo>
                    <a:pt x="388" y="532"/>
                    <a:pt x="386" y="501"/>
                    <a:pt x="386" y="476"/>
                  </a:cubicBezTo>
                  <a:cubicBezTo>
                    <a:pt x="386" y="448"/>
                    <a:pt x="388" y="440"/>
                    <a:pt x="402" y="384"/>
                  </a:cubicBezTo>
                  <a:cubicBezTo>
                    <a:pt x="415" y="333"/>
                    <a:pt x="415" y="319"/>
                    <a:pt x="426" y="274"/>
                  </a:cubicBezTo>
                  <a:lnTo>
                    <a:pt x="469" y="101"/>
                  </a:lnTo>
                  <a:cubicBezTo>
                    <a:pt x="477" y="64"/>
                    <a:pt x="477" y="64"/>
                    <a:pt x="477" y="59"/>
                  </a:cubicBezTo>
                  <a:cubicBezTo>
                    <a:pt x="477" y="36"/>
                    <a:pt x="463" y="25"/>
                    <a:pt x="444" y="25"/>
                  </a:cubicBezTo>
                  <a:cubicBezTo>
                    <a:pt x="415" y="25"/>
                    <a:pt x="396" y="53"/>
                    <a:pt x="394" y="78"/>
                  </a:cubicBezTo>
                  <a:close/>
                  <a:moveTo>
                    <a:pt x="316" y="400"/>
                  </a:moveTo>
                  <a:cubicBezTo>
                    <a:pt x="311" y="423"/>
                    <a:pt x="311" y="423"/>
                    <a:pt x="292" y="445"/>
                  </a:cubicBezTo>
                  <a:cubicBezTo>
                    <a:pt x="241" y="512"/>
                    <a:pt x="193" y="532"/>
                    <a:pt x="161" y="532"/>
                  </a:cubicBezTo>
                  <a:cubicBezTo>
                    <a:pt x="102" y="532"/>
                    <a:pt x="83" y="465"/>
                    <a:pt x="83" y="417"/>
                  </a:cubicBezTo>
                  <a:cubicBezTo>
                    <a:pt x="83" y="356"/>
                    <a:pt x="120" y="202"/>
                    <a:pt x="150" y="146"/>
                  </a:cubicBezTo>
                  <a:cubicBezTo>
                    <a:pt x="185" y="73"/>
                    <a:pt x="238" y="28"/>
                    <a:pt x="287" y="28"/>
                  </a:cubicBezTo>
                  <a:cubicBezTo>
                    <a:pt x="364" y="28"/>
                    <a:pt x="380" y="129"/>
                    <a:pt x="380" y="137"/>
                  </a:cubicBezTo>
                  <a:cubicBezTo>
                    <a:pt x="380" y="143"/>
                    <a:pt x="378" y="151"/>
                    <a:pt x="375" y="15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 name="Freeform 10">
              <a:extLst>
                <a:ext uri="{FF2B5EF4-FFF2-40B4-BE49-F238E27FC236}">
                  <a16:creationId xmlns:a16="http://schemas.microsoft.com/office/drawing/2014/main" id="{14E2692A-6B28-6E40-AAD4-F0FDEE60D9D6}"/>
                </a:ext>
              </a:extLst>
            </p:cNvPr>
            <p:cNvSpPr/>
            <p:nvPr/>
          </p:nvSpPr>
          <p:spPr>
            <a:xfrm>
              <a:off x="1443240" y="2588760"/>
              <a:ext cx="49680" cy="132840"/>
            </a:xfrm>
            <a:custGeom>
              <a:avLst/>
              <a:gdLst/>
              <a:ahLst/>
              <a:cxnLst>
                <a:cxn ang="3cd4">
                  <a:pos x="hc" y="t"/>
                </a:cxn>
                <a:cxn ang="cd2">
                  <a:pos x="l" y="vc"/>
                </a:cxn>
                <a:cxn ang="cd4">
                  <a:pos x="hc" y="b"/>
                </a:cxn>
                <a:cxn ang="0">
                  <a:pos x="r" y="vc"/>
                </a:cxn>
              </a:cxnLst>
              <a:rect l="l" t="t" r="r" b="b"/>
              <a:pathLst>
                <a:path w="139" h="370">
                  <a:moveTo>
                    <a:pt x="139" y="129"/>
                  </a:moveTo>
                  <a:cubicBezTo>
                    <a:pt x="139" y="48"/>
                    <a:pt x="110" y="0"/>
                    <a:pt x="64" y="0"/>
                  </a:cubicBezTo>
                  <a:cubicBezTo>
                    <a:pt x="24" y="0"/>
                    <a:pt x="0" y="31"/>
                    <a:pt x="0" y="64"/>
                  </a:cubicBezTo>
                  <a:cubicBezTo>
                    <a:pt x="0" y="98"/>
                    <a:pt x="24" y="132"/>
                    <a:pt x="64" y="132"/>
                  </a:cubicBezTo>
                  <a:cubicBezTo>
                    <a:pt x="78" y="132"/>
                    <a:pt x="94" y="126"/>
                    <a:pt x="104" y="115"/>
                  </a:cubicBezTo>
                  <a:cubicBezTo>
                    <a:pt x="110" y="112"/>
                    <a:pt x="110" y="112"/>
                    <a:pt x="112" y="112"/>
                  </a:cubicBezTo>
                  <a:cubicBezTo>
                    <a:pt x="112" y="112"/>
                    <a:pt x="115" y="112"/>
                    <a:pt x="115" y="129"/>
                  </a:cubicBezTo>
                  <a:cubicBezTo>
                    <a:pt x="115" y="221"/>
                    <a:pt x="72" y="297"/>
                    <a:pt x="32" y="336"/>
                  </a:cubicBezTo>
                  <a:cubicBezTo>
                    <a:pt x="19" y="350"/>
                    <a:pt x="19" y="353"/>
                    <a:pt x="19" y="356"/>
                  </a:cubicBezTo>
                  <a:cubicBezTo>
                    <a:pt x="19" y="367"/>
                    <a:pt x="24" y="370"/>
                    <a:pt x="32" y="370"/>
                  </a:cubicBezTo>
                  <a:cubicBezTo>
                    <a:pt x="46" y="370"/>
                    <a:pt x="139" y="274"/>
                    <a:pt x="139"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 name="Freeform 11">
              <a:extLst>
                <a:ext uri="{FF2B5EF4-FFF2-40B4-BE49-F238E27FC236}">
                  <a16:creationId xmlns:a16="http://schemas.microsoft.com/office/drawing/2014/main" id="{6B95335A-A345-4246-A5BA-C553C6B0402B}"/>
                </a:ext>
              </a:extLst>
            </p:cNvPr>
            <p:cNvSpPr/>
            <p:nvPr/>
          </p:nvSpPr>
          <p:spPr>
            <a:xfrm>
              <a:off x="1616760" y="2440800"/>
              <a:ext cx="156600" cy="201240"/>
            </a:xfrm>
            <a:custGeom>
              <a:avLst/>
              <a:gdLst/>
              <a:ahLst/>
              <a:cxnLst>
                <a:cxn ang="3cd4">
                  <a:pos x="hc" y="t"/>
                </a:cxn>
                <a:cxn ang="cd2">
                  <a:pos x="l" y="vc"/>
                </a:cxn>
                <a:cxn ang="cd4">
                  <a:pos x="hc" y="b"/>
                </a:cxn>
                <a:cxn ang="0">
                  <a:pos x="r" y="vc"/>
                </a:cxn>
              </a:cxnLst>
              <a:rect l="l" t="t" r="r" b="b"/>
              <a:pathLst>
                <a:path w="436" h="560">
                  <a:moveTo>
                    <a:pt x="402" y="84"/>
                  </a:moveTo>
                  <a:cubicBezTo>
                    <a:pt x="367" y="84"/>
                    <a:pt x="345" y="112"/>
                    <a:pt x="345" y="140"/>
                  </a:cubicBezTo>
                  <a:cubicBezTo>
                    <a:pt x="345" y="157"/>
                    <a:pt x="356" y="176"/>
                    <a:pt x="380" y="176"/>
                  </a:cubicBezTo>
                  <a:cubicBezTo>
                    <a:pt x="407" y="176"/>
                    <a:pt x="436" y="154"/>
                    <a:pt x="436" y="106"/>
                  </a:cubicBezTo>
                  <a:cubicBezTo>
                    <a:pt x="436" y="50"/>
                    <a:pt x="386" y="0"/>
                    <a:pt x="295" y="0"/>
                  </a:cubicBezTo>
                  <a:cubicBezTo>
                    <a:pt x="139" y="0"/>
                    <a:pt x="94" y="126"/>
                    <a:pt x="94" y="179"/>
                  </a:cubicBezTo>
                  <a:cubicBezTo>
                    <a:pt x="94" y="277"/>
                    <a:pt x="182" y="297"/>
                    <a:pt x="217" y="302"/>
                  </a:cubicBezTo>
                  <a:cubicBezTo>
                    <a:pt x="278" y="316"/>
                    <a:pt x="340" y="328"/>
                    <a:pt x="340" y="398"/>
                  </a:cubicBezTo>
                  <a:cubicBezTo>
                    <a:pt x="340" y="428"/>
                    <a:pt x="313" y="532"/>
                    <a:pt x="171" y="532"/>
                  </a:cubicBezTo>
                  <a:cubicBezTo>
                    <a:pt x="153" y="532"/>
                    <a:pt x="62" y="532"/>
                    <a:pt x="35" y="468"/>
                  </a:cubicBezTo>
                  <a:cubicBezTo>
                    <a:pt x="80" y="473"/>
                    <a:pt x="110" y="437"/>
                    <a:pt x="110" y="400"/>
                  </a:cubicBezTo>
                  <a:cubicBezTo>
                    <a:pt x="110" y="372"/>
                    <a:pt x="91" y="358"/>
                    <a:pt x="67" y="358"/>
                  </a:cubicBezTo>
                  <a:cubicBezTo>
                    <a:pt x="35" y="358"/>
                    <a:pt x="0" y="384"/>
                    <a:pt x="0" y="440"/>
                  </a:cubicBezTo>
                  <a:cubicBezTo>
                    <a:pt x="0" y="510"/>
                    <a:pt x="67" y="560"/>
                    <a:pt x="169" y="560"/>
                  </a:cubicBezTo>
                  <a:cubicBezTo>
                    <a:pt x="361" y="560"/>
                    <a:pt x="407" y="412"/>
                    <a:pt x="407" y="356"/>
                  </a:cubicBezTo>
                  <a:cubicBezTo>
                    <a:pt x="407" y="311"/>
                    <a:pt x="386" y="280"/>
                    <a:pt x="370" y="263"/>
                  </a:cubicBezTo>
                  <a:cubicBezTo>
                    <a:pt x="337" y="230"/>
                    <a:pt x="305" y="224"/>
                    <a:pt x="252" y="213"/>
                  </a:cubicBezTo>
                  <a:cubicBezTo>
                    <a:pt x="209" y="202"/>
                    <a:pt x="163" y="193"/>
                    <a:pt x="163" y="137"/>
                  </a:cubicBezTo>
                  <a:cubicBezTo>
                    <a:pt x="163" y="104"/>
                    <a:pt x="190" y="28"/>
                    <a:pt x="295" y="28"/>
                  </a:cubicBezTo>
                  <a:cubicBezTo>
                    <a:pt x="324" y="28"/>
                    <a:pt x="383" y="36"/>
                    <a:pt x="402" y="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 name="Freeform 12">
              <a:extLst>
                <a:ext uri="{FF2B5EF4-FFF2-40B4-BE49-F238E27FC236}">
                  <a16:creationId xmlns:a16="http://schemas.microsoft.com/office/drawing/2014/main" id="{62AEACF0-9A3B-8D40-A3A4-F25BB59C92F9}"/>
                </a:ext>
              </a:extLst>
            </p:cNvPr>
            <p:cNvSpPr/>
            <p:nvPr/>
          </p:nvSpPr>
          <p:spPr>
            <a:xfrm>
              <a:off x="1806480" y="2280240"/>
              <a:ext cx="74880" cy="160920"/>
            </a:xfrm>
            <a:custGeom>
              <a:avLst/>
              <a:gdLst/>
              <a:ahLst/>
              <a:cxnLst>
                <a:cxn ang="3cd4">
                  <a:pos x="hc" y="t"/>
                </a:cxn>
                <a:cxn ang="cd2">
                  <a:pos x="l" y="vc"/>
                </a:cxn>
                <a:cxn ang="cd4">
                  <a:pos x="hc" y="b"/>
                </a:cxn>
                <a:cxn ang="0">
                  <a:pos x="r" y="vc"/>
                </a:cxn>
              </a:cxnLst>
              <a:rect l="l" t="t" r="r" b="b"/>
              <a:pathLst>
                <a:path w="209" h="448">
                  <a:moveTo>
                    <a:pt x="201" y="76"/>
                  </a:moveTo>
                  <a:cubicBezTo>
                    <a:pt x="209" y="62"/>
                    <a:pt x="209" y="53"/>
                    <a:pt x="209" y="48"/>
                  </a:cubicBezTo>
                  <a:cubicBezTo>
                    <a:pt x="209" y="20"/>
                    <a:pt x="185" y="0"/>
                    <a:pt x="161" y="0"/>
                  </a:cubicBezTo>
                  <a:cubicBezTo>
                    <a:pt x="129" y="0"/>
                    <a:pt x="118" y="28"/>
                    <a:pt x="115" y="42"/>
                  </a:cubicBezTo>
                  <a:lnTo>
                    <a:pt x="5" y="417"/>
                  </a:lnTo>
                  <a:cubicBezTo>
                    <a:pt x="3" y="417"/>
                    <a:pt x="0" y="428"/>
                    <a:pt x="0" y="428"/>
                  </a:cubicBezTo>
                  <a:cubicBezTo>
                    <a:pt x="0" y="440"/>
                    <a:pt x="27" y="448"/>
                    <a:pt x="32" y="448"/>
                  </a:cubicBezTo>
                  <a:cubicBezTo>
                    <a:pt x="37" y="448"/>
                    <a:pt x="40" y="448"/>
                    <a:pt x="46" y="4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 name="Freeform 13">
              <a:extLst>
                <a:ext uri="{FF2B5EF4-FFF2-40B4-BE49-F238E27FC236}">
                  <a16:creationId xmlns:a16="http://schemas.microsoft.com/office/drawing/2014/main" id="{EE143D1E-681F-3049-A98A-5D5680DE44BD}"/>
                </a:ext>
              </a:extLst>
            </p:cNvPr>
            <p:cNvSpPr/>
            <p:nvPr/>
          </p:nvSpPr>
          <p:spPr>
            <a:xfrm>
              <a:off x="1947240" y="2445840"/>
              <a:ext cx="46800" cy="276840"/>
            </a:xfrm>
            <a:custGeom>
              <a:avLst/>
              <a:gdLst/>
              <a:ahLst/>
              <a:cxnLst>
                <a:cxn ang="3cd4">
                  <a:pos x="hc" y="t"/>
                </a:cxn>
                <a:cxn ang="cd2">
                  <a:pos x="l" y="vc"/>
                </a:cxn>
                <a:cxn ang="cd4">
                  <a:pos x="hc" y="b"/>
                </a:cxn>
                <a:cxn ang="0">
                  <a:pos x="r" y="vc"/>
                </a:cxn>
              </a:cxnLst>
              <a:rect l="l" t="t" r="r" b="b"/>
              <a:pathLst>
                <a:path w="131" h="770">
                  <a:moveTo>
                    <a:pt x="129" y="64"/>
                  </a:moveTo>
                  <a:cubicBezTo>
                    <a:pt x="129" y="31"/>
                    <a:pt x="99" y="0"/>
                    <a:pt x="64" y="0"/>
                  </a:cubicBezTo>
                  <a:cubicBezTo>
                    <a:pt x="29" y="0"/>
                    <a:pt x="0" y="31"/>
                    <a:pt x="0" y="64"/>
                  </a:cubicBezTo>
                  <a:cubicBezTo>
                    <a:pt x="0" y="101"/>
                    <a:pt x="29" y="132"/>
                    <a:pt x="64" y="132"/>
                  </a:cubicBezTo>
                  <a:cubicBezTo>
                    <a:pt x="99" y="132"/>
                    <a:pt x="129" y="101"/>
                    <a:pt x="129" y="64"/>
                  </a:cubicBezTo>
                  <a:close/>
                  <a:moveTo>
                    <a:pt x="104" y="518"/>
                  </a:moveTo>
                  <a:cubicBezTo>
                    <a:pt x="104" y="554"/>
                    <a:pt x="104" y="650"/>
                    <a:pt x="27" y="742"/>
                  </a:cubicBezTo>
                  <a:cubicBezTo>
                    <a:pt x="19" y="750"/>
                    <a:pt x="19" y="753"/>
                    <a:pt x="19" y="756"/>
                  </a:cubicBezTo>
                  <a:cubicBezTo>
                    <a:pt x="19" y="764"/>
                    <a:pt x="24" y="770"/>
                    <a:pt x="32" y="770"/>
                  </a:cubicBezTo>
                  <a:cubicBezTo>
                    <a:pt x="46" y="770"/>
                    <a:pt x="131" y="672"/>
                    <a:pt x="131" y="529"/>
                  </a:cubicBezTo>
                  <a:cubicBezTo>
                    <a:pt x="131" y="493"/>
                    <a:pt x="129" y="400"/>
                    <a:pt x="64" y="400"/>
                  </a:cubicBezTo>
                  <a:cubicBezTo>
                    <a:pt x="21" y="400"/>
                    <a:pt x="0" y="434"/>
                    <a:pt x="0" y="468"/>
                  </a:cubicBezTo>
                  <a:cubicBezTo>
                    <a:pt x="0" y="498"/>
                    <a:pt x="21" y="532"/>
                    <a:pt x="64" y="532"/>
                  </a:cubicBezTo>
                  <a:cubicBezTo>
                    <a:pt x="70" y="532"/>
                    <a:pt x="72" y="532"/>
                    <a:pt x="72" y="532"/>
                  </a:cubicBezTo>
                  <a:cubicBezTo>
                    <a:pt x="83" y="529"/>
                    <a:pt x="94" y="526"/>
                    <a:pt x="104" y="51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 name="Freeform 14">
              <a:extLst>
                <a:ext uri="{FF2B5EF4-FFF2-40B4-BE49-F238E27FC236}">
                  <a16:creationId xmlns:a16="http://schemas.microsoft.com/office/drawing/2014/main" id="{A427545E-088E-CF4B-A072-3563EF14B67C}"/>
                </a:ext>
              </a:extLst>
            </p:cNvPr>
            <p:cNvSpPr/>
            <p:nvPr/>
          </p:nvSpPr>
          <p:spPr>
            <a:xfrm>
              <a:off x="2111039" y="2440800"/>
              <a:ext cx="281160" cy="201240"/>
            </a:xfrm>
            <a:custGeom>
              <a:avLst/>
              <a:gdLst/>
              <a:ahLst/>
              <a:cxnLst>
                <a:cxn ang="3cd4">
                  <a:pos x="hc" y="t"/>
                </a:cxn>
                <a:cxn ang="cd2">
                  <a:pos x="l" y="vc"/>
                </a:cxn>
                <a:cxn ang="cd4">
                  <a:pos x="hc" y="b"/>
                </a:cxn>
                <a:cxn ang="0">
                  <a:pos x="r" y="vc"/>
                </a:cxn>
              </a:cxnLst>
              <a:rect l="l" t="t" r="r" b="b"/>
              <a:pathLst>
                <a:path w="782" h="560">
                  <a:moveTo>
                    <a:pt x="511" y="126"/>
                  </a:moveTo>
                  <a:cubicBezTo>
                    <a:pt x="517" y="101"/>
                    <a:pt x="528" y="53"/>
                    <a:pt x="528" y="48"/>
                  </a:cubicBezTo>
                  <a:cubicBezTo>
                    <a:pt x="528" y="25"/>
                    <a:pt x="511" y="14"/>
                    <a:pt x="495" y="14"/>
                  </a:cubicBezTo>
                  <a:cubicBezTo>
                    <a:pt x="479" y="14"/>
                    <a:pt x="458" y="22"/>
                    <a:pt x="450" y="48"/>
                  </a:cubicBezTo>
                  <a:cubicBezTo>
                    <a:pt x="447" y="56"/>
                    <a:pt x="391" y="294"/>
                    <a:pt x="383" y="325"/>
                  </a:cubicBezTo>
                  <a:cubicBezTo>
                    <a:pt x="375" y="361"/>
                    <a:pt x="372" y="384"/>
                    <a:pt x="372" y="406"/>
                  </a:cubicBezTo>
                  <a:cubicBezTo>
                    <a:pt x="372" y="420"/>
                    <a:pt x="372" y="423"/>
                    <a:pt x="375" y="428"/>
                  </a:cubicBezTo>
                  <a:cubicBezTo>
                    <a:pt x="348" y="496"/>
                    <a:pt x="311" y="532"/>
                    <a:pt x="265" y="532"/>
                  </a:cubicBezTo>
                  <a:cubicBezTo>
                    <a:pt x="171" y="532"/>
                    <a:pt x="171" y="442"/>
                    <a:pt x="171" y="420"/>
                  </a:cubicBezTo>
                  <a:cubicBezTo>
                    <a:pt x="171" y="381"/>
                    <a:pt x="177" y="333"/>
                    <a:pt x="233" y="179"/>
                  </a:cubicBezTo>
                  <a:cubicBezTo>
                    <a:pt x="246" y="143"/>
                    <a:pt x="252" y="126"/>
                    <a:pt x="252" y="101"/>
                  </a:cubicBezTo>
                  <a:cubicBezTo>
                    <a:pt x="252" y="45"/>
                    <a:pt x="214" y="0"/>
                    <a:pt x="155" y="0"/>
                  </a:cubicBezTo>
                  <a:cubicBezTo>
                    <a:pt x="43" y="0"/>
                    <a:pt x="0" y="179"/>
                    <a:pt x="0" y="190"/>
                  </a:cubicBezTo>
                  <a:cubicBezTo>
                    <a:pt x="0" y="202"/>
                    <a:pt x="11" y="202"/>
                    <a:pt x="13" y="202"/>
                  </a:cubicBezTo>
                  <a:cubicBezTo>
                    <a:pt x="27" y="202"/>
                    <a:pt x="27" y="202"/>
                    <a:pt x="32" y="179"/>
                  </a:cubicBezTo>
                  <a:cubicBezTo>
                    <a:pt x="64" y="64"/>
                    <a:pt x="110" y="28"/>
                    <a:pt x="153" y="28"/>
                  </a:cubicBezTo>
                  <a:cubicBezTo>
                    <a:pt x="163" y="28"/>
                    <a:pt x="182" y="28"/>
                    <a:pt x="182" y="67"/>
                  </a:cubicBezTo>
                  <a:cubicBezTo>
                    <a:pt x="182" y="98"/>
                    <a:pt x="169" y="134"/>
                    <a:pt x="161" y="154"/>
                  </a:cubicBezTo>
                  <a:cubicBezTo>
                    <a:pt x="110" y="300"/>
                    <a:pt x="94" y="358"/>
                    <a:pt x="94" y="403"/>
                  </a:cubicBezTo>
                  <a:cubicBezTo>
                    <a:pt x="94" y="518"/>
                    <a:pt x="174" y="560"/>
                    <a:pt x="262" y="560"/>
                  </a:cubicBezTo>
                  <a:cubicBezTo>
                    <a:pt x="281" y="560"/>
                    <a:pt x="337" y="560"/>
                    <a:pt x="386" y="473"/>
                  </a:cubicBezTo>
                  <a:cubicBezTo>
                    <a:pt x="415" y="552"/>
                    <a:pt x="498" y="560"/>
                    <a:pt x="533" y="560"/>
                  </a:cubicBezTo>
                  <a:cubicBezTo>
                    <a:pt x="621" y="560"/>
                    <a:pt x="672" y="482"/>
                    <a:pt x="704" y="409"/>
                  </a:cubicBezTo>
                  <a:cubicBezTo>
                    <a:pt x="744" y="311"/>
                    <a:pt x="782" y="146"/>
                    <a:pt x="782" y="87"/>
                  </a:cubicBezTo>
                  <a:cubicBezTo>
                    <a:pt x="782" y="20"/>
                    <a:pt x="750" y="0"/>
                    <a:pt x="728" y="0"/>
                  </a:cubicBezTo>
                  <a:cubicBezTo>
                    <a:pt x="699" y="0"/>
                    <a:pt x="669" y="31"/>
                    <a:pt x="669" y="59"/>
                  </a:cubicBezTo>
                  <a:cubicBezTo>
                    <a:pt x="669" y="76"/>
                    <a:pt x="677" y="84"/>
                    <a:pt x="688" y="92"/>
                  </a:cubicBezTo>
                  <a:cubicBezTo>
                    <a:pt x="702" y="106"/>
                    <a:pt x="731" y="137"/>
                    <a:pt x="731" y="199"/>
                  </a:cubicBezTo>
                  <a:cubicBezTo>
                    <a:pt x="731" y="241"/>
                    <a:pt x="696" y="361"/>
                    <a:pt x="667" y="423"/>
                  </a:cubicBezTo>
                  <a:cubicBezTo>
                    <a:pt x="635" y="490"/>
                    <a:pt x="594" y="532"/>
                    <a:pt x="536" y="532"/>
                  </a:cubicBezTo>
                  <a:cubicBezTo>
                    <a:pt x="479" y="532"/>
                    <a:pt x="450" y="496"/>
                    <a:pt x="450" y="426"/>
                  </a:cubicBezTo>
                  <a:cubicBezTo>
                    <a:pt x="450" y="392"/>
                    <a:pt x="458" y="353"/>
                    <a:pt x="461" y="33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 name="Freeform 15">
              <a:extLst>
                <a:ext uri="{FF2B5EF4-FFF2-40B4-BE49-F238E27FC236}">
                  <a16:creationId xmlns:a16="http://schemas.microsoft.com/office/drawing/2014/main" id="{E5ACE48A-2389-A340-9BE4-5CFDCF150CCF}"/>
                </a:ext>
              </a:extLst>
            </p:cNvPr>
            <p:cNvSpPr/>
            <p:nvPr/>
          </p:nvSpPr>
          <p:spPr>
            <a:xfrm>
              <a:off x="2436840" y="2304720"/>
              <a:ext cx="99000" cy="443159"/>
            </a:xfrm>
            <a:custGeom>
              <a:avLst/>
              <a:gdLst/>
              <a:ahLst/>
              <a:cxnLst>
                <a:cxn ang="3cd4">
                  <a:pos x="hc" y="t"/>
                </a:cxn>
                <a:cxn ang="cd2">
                  <a:pos x="l" y="vc"/>
                </a:cxn>
                <a:cxn ang="cd4">
                  <a:pos x="hc" y="b"/>
                </a:cxn>
                <a:cxn ang="0">
                  <a:pos x="r" y="vc"/>
                </a:cxn>
              </a:cxnLst>
              <a:rect l="l" t="t" r="r" b="b"/>
              <a:pathLst>
                <a:path w="276" h="1232">
                  <a:moveTo>
                    <a:pt x="276" y="616"/>
                  </a:moveTo>
                  <a:cubicBezTo>
                    <a:pt x="276" y="521"/>
                    <a:pt x="262" y="372"/>
                    <a:pt x="198" y="232"/>
                  </a:cubicBezTo>
                  <a:cubicBezTo>
                    <a:pt x="126" y="81"/>
                    <a:pt x="24" y="0"/>
                    <a:pt x="11" y="0"/>
                  </a:cubicBezTo>
                  <a:cubicBezTo>
                    <a:pt x="5" y="0"/>
                    <a:pt x="0" y="6"/>
                    <a:pt x="0" y="11"/>
                  </a:cubicBezTo>
                  <a:cubicBezTo>
                    <a:pt x="0" y="17"/>
                    <a:pt x="0" y="20"/>
                    <a:pt x="21" y="42"/>
                  </a:cubicBezTo>
                  <a:cubicBezTo>
                    <a:pt x="139" y="162"/>
                    <a:pt x="206" y="358"/>
                    <a:pt x="206" y="616"/>
                  </a:cubicBezTo>
                  <a:cubicBezTo>
                    <a:pt x="206" y="826"/>
                    <a:pt x="163" y="1044"/>
                    <a:pt x="16" y="1198"/>
                  </a:cubicBezTo>
                  <a:cubicBezTo>
                    <a:pt x="0" y="1215"/>
                    <a:pt x="0" y="1218"/>
                    <a:pt x="0" y="1221"/>
                  </a:cubicBezTo>
                  <a:cubicBezTo>
                    <a:pt x="0" y="1229"/>
                    <a:pt x="5" y="1232"/>
                    <a:pt x="11" y="1232"/>
                  </a:cubicBezTo>
                  <a:cubicBezTo>
                    <a:pt x="24" y="1232"/>
                    <a:pt x="131" y="1148"/>
                    <a:pt x="201" y="991"/>
                  </a:cubicBezTo>
                  <a:cubicBezTo>
                    <a:pt x="262" y="857"/>
                    <a:pt x="276" y="720"/>
                    <a:pt x="276" y="6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 name="Freeform 16">
              <a:extLst>
                <a:ext uri="{FF2B5EF4-FFF2-40B4-BE49-F238E27FC236}">
                  <a16:creationId xmlns:a16="http://schemas.microsoft.com/office/drawing/2014/main" id="{882DC402-D256-364E-B2AA-F1217C9CE1A0}"/>
                </a:ext>
              </a:extLst>
            </p:cNvPr>
            <p:cNvSpPr/>
            <p:nvPr/>
          </p:nvSpPr>
          <p:spPr>
            <a:xfrm>
              <a:off x="2717280" y="2473920"/>
              <a:ext cx="282240" cy="104400"/>
            </a:xfrm>
            <a:custGeom>
              <a:avLst/>
              <a:gdLst/>
              <a:ahLst/>
              <a:cxnLst>
                <a:cxn ang="3cd4">
                  <a:pos x="hc" y="t"/>
                </a:cxn>
                <a:cxn ang="cd2">
                  <a:pos x="l" y="vc"/>
                </a:cxn>
                <a:cxn ang="cd4">
                  <a:pos x="hc" y="b"/>
                </a:cxn>
                <a:cxn ang="0">
                  <a:pos x="r" y="vc"/>
                </a:cxn>
              </a:cxnLst>
              <a:rect l="l" t="t" r="r" b="b"/>
              <a:pathLst>
                <a:path w="785" h="291">
                  <a:moveTo>
                    <a:pt x="744" y="50"/>
                  </a:moveTo>
                  <a:cubicBezTo>
                    <a:pt x="763" y="50"/>
                    <a:pt x="785" y="50"/>
                    <a:pt x="785" y="25"/>
                  </a:cubicBezTo>
                  <a:cubicBezTo>
                    <a:pt x="785" y="0"/>
                    <a:pt x="763" y="0"/>
                    <a:pt x="747" y="0"/>
                  </a:cubicBezTo>
                  <a:lnTo>
                    <a:pt x="40" y="0"/>
                  </a:lnTo>
                  <a:cubicBezTo>
                    <a:pt x="21" y="0"/>
                    <a:pt x="0" y="0"/>
                    <a:pt x="0" y="25"/>
                  </a:cubicBezTo>
                  <a:cubicBezTo>
                    <a:pt x="0" y="50"/>
                    <a:pt x="21" y="50"/>
                    <a:pt x="40" y="50"/>
                  </a:cubicBezTo>
                  <a:close/>
                  <a:moveTo>
                    <a:pt x="747" y="291"/>
                  </a:moveTo>
                  <a:cubicBezTo>
                    <a:pt x="763" y="291"/>
                    <a:pt x="785" y="291"/>
                    <a:pt x="785" y="266"/>
                  </a:cubicBezTo>
                  <a:cubicBezTo>
                    <a:pt x="785" y="241"/>
                    <a:pt x="763" y="241"/>
                    <a:pt x="744" y="241"/>
                  </a:cubicBezTo>
                  <a:lnTo>
                    <a:pt x="40" y="241"/>
                  </a:lnTo>
                  <a:cubicBezTo>
                    <a:pt x="21" y="241"/>
                    <a:pt x="0" y="241"/>
                    <a:pt x="0" y="266"/>
                  </a:cubicBezTo>
                  <a:cubicBezTo>
                    <a:pt x="0" y="291"/>
                    <a:pt x="21" y="291"/>
                    <a:pt x="40" y="29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8" name="Freeform 17">
              <a:extLst>
                <a:ext uri="{FF2B5EF4-FFF2-40B4-BE49-F238E27FC236}">
                  <a16:creationId xmlns:a16="http://schemas.microsoft.com/office/drawing/2014/main" id="{3F858308-3DC2-FC45-8188-1F980247F181}"/>
                </a:ext>
              </a:extLst>
            </p:cNvPr>
            <p:cNvSpPr/>
            <p:nvPr/>
          </p:nvSpPr>
          <p:spPr>
            <a:xfrm>
              <a:off x="3228480" y="2041560"/>
              <a:ext cx="140400" cy="295920"/>
            </a:xfrm>
            <a:custGeom>
              <a:avLst/>
              <a:gdLst/>
              <a:ahLst/>
              <a:cxnLst>
                <a:cxn ang="3cd4">
                  <a:pos x="hc" y="t"/>
                </a:cxn>
                <a:cxn ang="cd2">
                  <a:pos x="l" y="vc"/>
                </a:cxn>
                <a:cxn ang="cd4">
                  <a:pos x="hc" y="b"/>
                </a:cxn>
                <a:cxn ang="0">
                  <a:pos x="r" y="vc"/>
                </a:cxn>
              </a:cxnLst>
              <a:rect l="l" t="t" r="r" b="b"/>
              <a:pathLst>
                <a:path w="391" h="823">
                  <a:moveTo>
                    <a:pt x="244" y="31"/>
                  </a:moveTo>
                  <a:cubicBezTo>
                    <a:pt x="244" y="3"/>
                    <a:pt x="244" y="0"/>
                    <a:pt x="214" y="0"/>
                  </a:cubicBezTo>
                  <a:cubicBezTo>
                    <a:pt x="142" y="78"/>
                    <a:pt x="37" y="78"/>
                    <a:pt x="0" y="78"/>
                  </a:cubicBezTo>
                  <a:lnTo>
                    <a:pt x="0" y="118"/>
                  </a:lnTo>
                  <a:cubicBezTo>
                    <a:pt x="24" y="118"/>
                    <a:pt x="94" y="118"/>
                    <a:pt x="155" y="84"/>
                  </a:cubicBezTo>
                  <a:lnTo>
                    <a:pt x="155" y="725"/>
                  </a:lnTo>
                  <a:cubicBezTo>
                    <a:pt x="155" y="770"/>
                    <a:pt x="153" y="784"/>
                    <a:pt x="46" y="784"/>
                  </a:cubicBezTo>
                  <a:lnTo>
                    <a:pt x="8" y="784"/>
                  </a:lnTo>
                  <a:lnTo>
                    <a:pt x="8" y="823"/>
                  </a:lnTo>
                  <a:cubicBezTo>
                    <a:pt x="48" y="818"/>
                    <a:pt x="153" y="818"/>
                    <a:pt x="198" y="818"/>
                  </a:cubicBezTo>
                  <a:cubicBezTo>
                    <a:pt x="246" y="818"/>
                    <a:pt x="348" y="818"/>
                    <a:pt x="391" y="823"/>
                  </a:cubicBezTo>
                  <a:lnTo>
                    <a:pt x="391" y="784"/>
                  </a:lnTo>
                  <a:lnTo>
                    <a:pt x="353" y="784"/>
                  </a:lnTo>
                  <a:cubicBezTo>
                    <a:pt x="246" y="784"/>
                    <a:pt x="244" y="770"/>
                    <a:pt x="244" y="72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9" name="Freeform 18">
              <a:extLst>
                <a:ext uri="{FF2B5EF4-FFF2-40B4-BE49-F238E27FC236}">
                  <a16:creationId xmlns:a16="http://schemas.microsoft.com/office/drawing/2014/main" id="{579242DC-1836-494D-B98A-BC56FA7ED72D}"/>
                </a:ext>
              </a:extLst>
            </p:cNvPr>
            <p:cNvSpPr/>
            <p:nvPr/>
          </p:nvSpPr>
          <p:spPr>
            <a:xfrm>
              <a:off x="3190680" y="2516040"/>
              <a:ext cx="212760" cy="18720"/>
            </a:xfrm>
            <a:custGeom>
              <a:avLst/>
              <a:gdLst/>
              <a:ahLst/>
              <a:cxnLst>
                <a:cxn ang="3cd4">
                  <a:pos x="hc" y="t"/>
                </a:cxn>
                <a:cxn ang="cd2">
                  <a:pos x="l" y="vc"/>
                </a:cxn>
                <a:cxn ang="cd4">
                  <a:pos x="hc" y="b"/>
                </a:cxn>
                <a:cxn ang="0">
                  <a:pos x="r" y="vc"/>
                </a:cxn>
              </a:cxnLst>
              <a:rect l="l" t="t" r="r" b="b"/>
              <a:pathLst>
                <a:path w="592" h="53">
                  <a:moveTo>
                    <a:pt x="295" y="53"/>
                  </a:moveTo>
                  <a:lnTo>
                    <a:pt x="0" y="53"/>
                  </a:lnTo>
                  <a:lnTo>
                    <a:pt x="0" y="0"/>
                  </a:lnTo>
                  <a:lnTo>
                    <a:pt x="592" y="0"/>
                  </a:lnTo>
                  <a:lnTo>
                    <a:pt x="592" y="53"/>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 name="Freeform 19">
              <a:extLst>
                <a:ext uri="{FF2B5EF4-FFF2-40B4-BE49-F238E27FC236}">
                  <a16:creationId xmlns:a16="http://schemas.microsoft.com/office/drawing/2014/main" id="{7F866B8D-8118-174D-9FFD-43B576E5690B}"/>
                </a:ext>
              </a:extLst>
            </p:cNvPr>
            <p:cNvSpPr/>
            <p:nvPr/>
          </p:nvSpPr>
          <p:spPr>
            <a:xfrm>
              <a:off x="3211920" y="2645280"/>
              <a:ext cx="169200" cy="295920"/>
            </a:xfrm>
            <a:custGeom>
              <a:avLst/>
              <a:gdLst/>
              <a:ahLst/>
              <a:cxnLst>
                <a:cxn ang="3cd4">
                  <a:pos x="hc" y="t"/>
                </a:cxn>
                <a:cxn ang="cd2">
                  <a:pos x="l" y="vc"/>
                </a:cxn>
                <a:cxn ang="cd4">
                  <a:pos x="hc" y="b"/>
                </a:cxn>
                <a:cxn ang="0">
                  <a:pos x="r" y="vc"/>
                </a:cxn>
              </a:cxnLst>
              <a:rect l="l" t="t" r="r" b="b"/>
              <a:pathLst>
                <a:path w="471" h="823">
                  <a:moveTo>
                    <a:pt x="91" y="728"/>
                  </a:moveTo>
                  <a:lnTo>
                    <a:pt x="217" y="599"/>
                  </a:lnTo>
                  <a:cubicBezTo>
                    <a:pt x="402" y="428"/>
                    <a:pt x="471" y="364"/>
                    <a:pt x="471" y="241"/>
                  </a:cubicBezTo>
                  <a:cubicBezTo>
                    <a:pt x="471" y="98"/>
                    <a:pt x="367" y="0"/>
                    <a:pt x="222" y="0"/>
                  </a:cubicBezTo>
                  <a:cubicBezTo>
                    <a:pt x="88" y="0"/>
                    <a:pt x="0" y="115"/>
                    <a:pt x="0" y="224"/>
                  </a:cubicBezTo>
                  <a:cubicBezTo>
                    <a:pt x="0" y="291"/>
                    <a:pt x="59" y="291"/>
                    <a:pt x="62" y="291"/>
                  </a:cubicBezTo>
                  <a:cubicBezTo>
                    <a:pt x="83" y="291"/>
                    <a:pt x="123" y="277"/>
                    <a:pt x="123" y="227"/>
                  </a:cubicBezTo>
                  <a:cubicBezTo>
                    <a:pt x="123" y="196"/>
                    <a:pt x="102" y="162"/>
                    <a:pt x="62" y="162"/>
                  </a:cubicBezTo>
                  <a:cubicBezTo>
                    <a:pt x="51" y="162"/>
                    <a:pt x="51" y="162"/>
                    <a:pt x="46" y="165"/>
                  </a:cubicBezTo>
                  <a:cubicBezTo>
                    <a:pt x="72" y="84"/>
                    <a:pt x="137" y="39"/>
                    <a:pt x="206" y="39"/>
                  </a:cubicBezTo>
                  <a:cubicBezTo>
                    <a:pt x="313" y="39"/>
                    <a:pt x="364" y="137"/>
                    <a:pt x="364" y="241"/>
                  </a:cubicBezTo>
                  <a:cubicBezTo>
                    <a:pt x="364" y="339"/>
                    <a:pt x="305" y="437"/>
                    <a:pt x="241" y="512"/>
                  </a:cubicBezTo>
                  <a:lnTo>
                    <a:pt x="13" y="776"/>
                  </a:lnTo>
                  <a:cubicBezTo>
                    <a:pt x="0" y="790"/>
                    <a:pt x="0" y="792"/>
                    <a:pt x="0" y="823"/>
                  </a:cubicBezTo>
                  <a:lnTo>
                    <a:pt x="439" y="823"/>
                  </a:lnTo>
                  <a:lnTo>
                    <a:pt x="471" y="608"/>
                  </a:lnTo>
                  <a:lnTo>
                    <a:pt x="442" y="608"/>
                  </a:lnTo>
                  <a:cubicBezTo>
                    <a:pt x="436" y="644"/>
                    <a:pt x="428" y="700"/>
                    <a:pt x="418" y="717"/>
                  </a:cubicBezTo>
                  <a:cubicBezTo>
                    <a:pt x="407" y="728"/>
                    <a:pt x="329" y="728"/>
                    <a:pt x="305" y="72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 name="Freeform 20">
              <a:extLst>
                <a:ext uri="{FF2B5EF4-FFF2-40B4-BE49-F238E27FC236}">
                  <a16:creationId xmlns:a16="http://schemas.microsoft.com/office/drawing/2014/main" id="{CD431F62-0450-6441-835A-75BDC5A519B3}"/>
                </a:ext>
              </a:extLst>
            </p:cNvPr>
            <p:cNvSpPr/>
            <p:nvPr/>
          </p:nvSpPr>
          <p:spPr>
            <a:xfrm>
              <a:off x="3600360" y="2127240"/>
              <a:ext cx="161640" cy="797040"/>
            </a:xfrm>
            <a:custGeom>
              <a:avLst/>
              <a:gdLst/>
              <a:ahLst/>
              <a:cxnLst>
                <a:cxn ang="3cd4">
                  <a:pos x="hc" y="t"/>
                </a:cxn>
                <a:cxn ang="cd2">
                  <a:pos x="l" y="vc"/>
                </a:cxn>
                <a:cxn ang="cd4">
                  <a:pos x="hc" y="b"/>
                </a:cxn>
                <a:cxn ang="0">
                  <a:pos x="r" y="vc"/>
                </a:cxn>
              </a:cxnLst>
              <a:rect l="l" t="t" r="r" b="b"/>
              <a:pathLst>
                <a:path w="450" h="2215">
                  <a:moveTo>
                    <a:pt x="396" y="2203"/>
                  </a:moveTo>
                  <a:cubicBezTo>
                    <a:pt x="399" y="2203"/>
                    <a:pt x="410" y="2215"/>
                    <a:pt x="410" y="2215"/>
                  </a:cubicBezTo>
                  <a:lnTo>
                    <a:pt x="436" y="2215"/>
                  </a:lnTo>
                  <a:cubicBezTo>
                    <a:pt x="439" y="2215"/>
                    <a:pt x="450" y="2215"/>
                    <a:pt x="450" y="2203"/>
                  </a:cubicBezTo>
                  <a:cubicBezTo>
                    <a:pt x="450" y="2198"/>
                    <a:pt x="447" y="2195"/>
                    <a:pt x="444" y="2192"/>
                  </a:cubicBezTo>
                  <a:cubicBezTo>
                    <a:pt x="402" y="2147"/>
                    <a:pt x="337" y="2080"/>
                    <a:pt x="265" y="1946"/>
                  </a:cubicBezTo>
                  <a:cubicBezTo>
                    <a:pt x="137" y="1708"/>
                    <a:pt x="91" y="1403"/>
                    <a:pt x="91" y="1109"/>
                  </a:cubicBezTo>
                  <a:cubicBezTo>
                    <a:pt x="91" y="563"/>
                    <a:pt x="238" y="241"/>
                    <a:pt x="447" y="22"/>
                  </a:cubicBezTo>
                  <a:cubicBezTo>
                    <a:pt x="450" y="20"/>
                    <a:pt x="450" y="14"/>
                    <a:pt x="450" y="11"/>
                  </a:cubicBezTo>
                  <a:cubicBezTo>
                    <a:pt x="450" y="0"/>
                    <a:pt x="442" y="0"/>
                    <a:pt x="428" y="0"/>
                  </a:cubicBezTo>
                  <a:cubicBezTo>
                    <a:pt x="412" y="0"/>
                    <a:pt x="410" y="0"/>
                    <a:pt x="399" y="11"/>
                  </a:cubicBezTo>
                  <a:cubicBezTo>
                    <a:pt x="287" y="112"/>
                    <a:pt x="161" y="283"/>
                    <a:pt x="78" y="543"/>
                  </a:cubicBezTo>
                  <a:cubicBezTo>
                    <a:pt x="27" y="706"/>
                    <a:pt x="0" y="902"/>
                    <a:pt x="0" y="1106"/>
                  </a:cubicBezTo>
                  <a:cubicBezTo>
                    <a:pt x="0" y="1400"/>
                    <a:pt x="51" y="1730"/>
                    <a:pt x="236" y="2016"/>
                  </a:cubicBezTo>
                  <a:cubicBezTo>
                    <a:pt x="268" y="2063"/>
                    <a:pt x="313" y="2114"/>
                    <a:pt x="313" y="2114"/>
                  </a:cubicBezTo>
                  <a:cubicBezTo>
                    <a:pt x="324" y="2131"/>
                    <a:pt x="340" y="2150"/>
                    <a:pt x="351" y="21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2" name="Freeform 21">
              <a:extLst>
                <a:ext uri="{FF2B5EF4-FFF2-40B4-BE49-F238E27FC236}">
                  <a16:creationId xmlns:a16="http://schemas.microsoft.com/office/drawing/2014/main" id="{AEE1B353-0EFB-2B45-B5D3-5B43E1C586AB}"/>
                </a:ext>
              </a:extLst>
            </p:cNvPr>
            <p:cNvSpPr/>
            <p:nvPr/>
          </p:nvSpPr>
          <p:spPr>
            <a:xfrm>
              <a:off x="3789360" y="2440800"/>
              <a:ext cx="173160" cy="201240"/>
            </a:xfrm>
            <a:custGeom>
              <a:avLst/>
              <a:gdLst/>
              <a:ahLst/>
              <a:cxnLst>
                <a:cxn ang="3cd4">
                  <a:pos x="hc" y="t"/>
                </a:cxn>
                <a:cxn ang="cd2">
                  <a:pos x="l" y="vc"/>
                </a:cxn>
                <a:cxn ang="cd4">
                  <a:pos x="hc" y="b"/>
                </a:cxn>
                <a:cxn ang="0">
                  <a:pos x="r" y="vc"/>
                </a:cxn>
              </a:cxnLst>
              <a:rect l="l" t="t" r="r" b="b"/>
              <a:pathLst>
                <a:path w="482" h="560">
                  <a:moveTo>
                    <a:pt x="70" y="473"/>
                  </a:moveTo>
                  <a:cubicBezTo>
                    <a:pt x="67" y="493"/>
                    <a:pt x="59" y="521"/>
                    <a:pt x="59" y="526"/>
                  </a:cubicBezTo>
                  <a:cubicBezTo>
                    <a:pt x="59" y="549"/>
                    <a:pt x="75" y="560"/>
                    <a:pt x="94" y="560"/>
                  </a:cubicBezTo>
                  <a:cubicBezTo>
                    <a:pt x="107" y="560"/>
                    <a:pt x="129" y="549"/>
                    <a:pt x="137" y="526"/>
                  </a:cubicBezTo>
                  <a:cubicBezTo>
                    <a:pt x="139" y="521"/>
                    <a:pt x="179" y="353"/>
                    <a:pt x="185" y="330"/>
                  </a:cubicBezTo>
                  <a:cubicBezTo>
                    <a:pt x="193" y="288"/>
                    <a:pt x="214" y="202"/>
                    <a:pt x="222" y="168"/>
                  </a:cubicBezTo>
                  <a:cubicBezTo>
                    <a:pt x="228" y="154"/>
                    <a:pt x="260" y="95"/>
                    <a:pt x="289" y="67"/>
                  </a:cubicBezTo>
                  <a:cubicBezTo>
                    <a:pt x="297" y="59"/>
                    <a:pt x="332" y="28"/>
                    <a:pt x="383" y="28"/>
                  </a:cubicBezTo>
                  <a:cubicBezTo>
                    <a:pt x="415" y="28"/>
                    <a:pt x="431" y="42"/>
                    <a:pt x="434" y="42"/>
                  </a:cubicBezTo>
                  <a:cubicBezTo>
                    <a:pt x="396" y="48"/>
                    <a:pt x="372" y="78"/>
                    <a:pt x="372" y="109"/>
                  </a:cubicBezTo>
                  <a:cubicBezTo>
                    <a:pt x="372" y="129"/>
                    <a:pt x="386" y="154"/>
                    <a:pt x="418" y="154"/>
                  </a:cubicBezTo>
                  <a:cubicBezTo>
                    <a:pt x="447" y="154"/>
                    <a:pt x="482" y="126"/>
                    <a:pt x="482" y="81"/>
                  </a:cubicBezTo>
                  <a:cubicBezTo>
                    <a:pt x="482" y="36"/>
                    <a:pt x="444" y="0"/>
                    <a:pt x="383" y="0"/>
                  </a:cubicBezTo>
                  <a:cubicBezTo>
                    <a:pt x="305" y="0"/>
                    <a:pt x="254" y="62"/>
                    <a:pt x="233" y="95"/>
                  </a:cubicBezTo>
                  <a:cubicBezTo>
                    <a:pt x="222" y="39"/>
                    <a:pt x="179" y="0"/>
                    <a:pt x="123" y="0"/>
                  </a:cubicBezTo>
                  <a:cubicBezTo>
                    <a:pt x="70" y="0"/>
                    <a:pt x="48" y="48"/>
                    <a:pt x="37" y="70"/>
                  </a:cubicBezTo>
                  <a:cubicBezTo>
                    <a:pt x="16" y="112"/>
                    <a:pt x="0" y="188"/>
                    <a:pt x="0" y="190"/>
                  </a:cubicBezTo>
                  <a:cubicBezTo>
                    <a:pt x="0" y="202"/>
                    <a:pt x="11" y="202"/>
                    <a:pt x="13" y="202"/>
                  </a:cubicBezTo>
                  <a:cubicBezTo>
                    <a:pt x="27" y="202"/>
                    <a:pt x="27" y="202"/>
                    <a:pt x="35" y="174"/>
                  </a:cubicBezTo>
                  <a:cubicBezTo>
                    <a:pt x="54" y="87"/>
                    <a:pt x="78" y="28"/>
                    <a:pt x="120" y="28"/>
                  </a:cubicBezTo>
                  <a:cubicBezTo>
                    <a:pt x="142" y="28"/>
                    <a:pt x="158" y="36"/>
                    <a:pt x="158" y="84"/>
                  </a:cubicBezTo>
                  <a:cubicBezTo>
                    <a:pt x="158" y="109"/>
                    <a:pt x="153" y="123"/>
                    <a:pt x="139" y="18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3" name="Freeform 22">
              <a:extLst>
                <a:ext uri="{FF2B5EF4-FFF2-40B4-BE49-F238E27FC236}">
                  <a16:creationId xmlns:a16="http://schemas.microsoft.com/office/drawing/2014/main" id="{2134920C-6472-DA4D-8907-62E7A86BB06F}"/>
                </a:ext>
              </a:extLst>
            </p:cNvPr>
            <p:cNvSpPr/>
            <p:nvPr/>
          </p:nvSpPr>
          <p:spPr>
            <a:xfrm>
              <a:off x="4096800" y="2378160"/>
              <a:ext cx="282240" cy="295920"/>
            </a:xfrm>
            <a:custGeom>
              <a:avLst/>
              <a:gdLst/>
              <a:ahLst/>
              <a:cxnLst>
                <a:cxn ang="3cd4">
                  <a:pos x="hc" y="t"/>
                </a:cxn>
                <a:cxn ang="cd2">
                  <a:pos x="l" y="vc"/>
                </a:cxn>
                <a:cxn ang="cd4">
                  <a:pos x="hc" y="b"/>
                </a:cxn>
                <a:cxn ang="0">
                  <a:pos x="r" y="vc"/>
                </a:cxn>
              </a:cxnLst>
              <a:rect l="l" t="t" r="r" b="b"/>
              <a:pathLst>
                <a:path w="785" h="823">
                  <a:moveTo>
                    <a:pt x="418" y="437"/>
                  </a:moveTo>
                  <a:lnTo>
                    <a:pt x="747" y="437"/>
                  </a:lnTo>
                  <a:cubicBezTo>
                    <a:pt x="763" y="437"/>
                    <a:pt x="785" y="437"/>
                    <a:pt x="785" y="412"/>
                  </a:cubicBezTo>
                  <a:cubicBezTo>
                    <a:pt x="785" y="386"/>
                    <a:pt x="763" y="386"/>
                    <a:pt x="747" y="386"/>
                  </a:cubicBezTo>
                  <a:lnTo>
                    <a:pt x="418" y="386"/>
                  </a:lnTo>
                  <a:lnTo>
                    <a:pt x="418" y="42"/>
                  </a:lnTo>
                  <a:cubicBezTo>
                    <a:pt x="418" y="22"/>
                    <a:pt x="418" y="0"/>
                    <a:pt x="394" y="0"/>
                  </a:cubicBezTo>
                  <a:cubicBezTo>
                    <a:pt x="370" y="0"/>
                    <a:pt x="370" y="22"/>
                    <a:pt x="370" y="42"/>
                  </a:cubicBezTo>
                  <a:lnTo>
                    <a:pt x="370" y="386"/>
                  </a:lnTo>
                  <a:lnTo>
                    <a:pt x="40" y="386"/>
                  </a:lnTo>
                  <a:cubicBezTo>
                    <a:pt x="21" y="386"/>
                    <a:pt x="0" y="386"/>
                    <a:pt x="0" y="412"/>
                  </a:cubicBezTo>
                  <a:cubicBezTo>
                    <a:pt x="0" y="437"/>
                    <a:pt x="21" y="437"/>
                    <a:pt x="40" y="437"/>
                  </a:cubicBezTo>
                  <a:lnTo>
                    <a:pt x="370" y="437"/>
                  </a:lnTo>
                  <a:lnTo>
                    <a:pt x="370" y="781"/>
                  </a:lnTo>
                  <a:cubicBezTo>
                    <a:pt x="370" y="798"/>
                    <a:pt x="370" y="823"/>
                    <a:pt x="394" y="823"/>
                  </a:cubicBezTo>
                  <a:cubicBezTo>
                    <a:pt x="418" y="823"/>
                    <a:pt x="418" y="798"/>
                    <a:pt x="418" y="78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4" name="Freeform 23">
              <a:extLst>
                <a:ext uri="{FF2B5EF4-FFF2-40B4-BE49-F238E27FC236}">
                  <a16:creationId xmlns:a16="http://schemas.microsoft.com/office/drawing/2014/main" id="{D17967AB-3DBA-7640-A139-AF33BA9C056F}"/>
                </a:ext>
              </a:extLst>
            </p:cNvPr>
            <p:cNvSpPr/>
            <p:nvPr/>
          </p:nvSpPr>
          <p:spPr>
            <a:xfrm>
              <a:off x="4502520" y="2440800"/>
              <a:ext cx="223200" cy="291960"/>
            </a:xfrm>
            <a:custGeom>
              <a:avLst/>
              <a:gdLst/>
              <a:ahLst/>
              <a:cxnLst>
                <a:cxn ang="3cd4">
                  <a:pos x="hc" y="t"/>
                </a:cxn>
                <a:cxn ang="cd2">
                  <a:pos x="l" y="vc"/>
                </a:cxn>
                <a:cxn ang="cd4">
                  <a:pos x="hc" y="b"/>
                </a:cxn>
                <a:cxn ang="0">
                  <a:pos x="r" y="vc"/>
                </a:cxn>
              </a:cxnLst>
              <a:rect l="l" t="t" r="r" b="b"/>
              <a:pathLst>
                <a:path w="621" h="812">
                  <a:moveTo>
                    <a:pt x="27" y="232"/>
                  </a:moveTo>
                  <a:cubicBezTo>
                    <a:pt x="72" y="90"/>
                    <a:pt x="201" y="90"/>
                    <a:pt x="214" y="90"/>
                  </a:cubicBezTo>
                  <a:cubicBezTo>
                    <a:pt x="394" y="90"/>
                    <a:pt x="407" y="305"/>
                    <a:pt x="407" y="403"/>
                  </a:cubicBezTo>
                  <a:cubicBezTo>
                    <a:pt x="407" y="479"/>
                    <a:pt x="402" y="498"/>
                    <a:pt x="391" y="524"/>
                  </a:cubicBezTo>
                  <a:cubicBezTo>
                    <a:pt x="367" y="613"/>
                    <a:pt x="332" y="756"/>
                    <a:pt x="332" y="790"/>
                  </a:cubicBezTo>
                  <a:cubicBezTo>
                    <a:pt x="332" y="804"/>
                    <a:pt x="337" y="812"/>
                    <a:pt x="345" y="812"/>
                  </a:cubicBezTo>
                  <a:cubicBezTo>
                    <a:pt x="361" y="812"/>
                    <a:pt x="372" y="784"/>
                    <a:pt x="383" y="736"/>
                  </a:cubicBezTo>
                  <a:cubicBezTo>
                    <a:pt x="412" y="633"/>
                    <a:pt x="423" y="563"/>
                    <a:pt x="428" y="524"/>
                  </a:cubicBezTo>
                  <a:cubicBezTo>
                    <a:pt x="431" y="510"/>
                    <a:pt x="431" y="493"/>
                    <a:pt x="436" y="476"/>
                  </a:cubicBezTo>
                  <a:cubicBezTo>
                    <a:pt x="474" y="356"/>
                    <a:pt x="552" y="171"/>
                    <a:pt x="597" y="73"/>
                  </a:cubicBezTo>
                  <a:cubicBezTo>
                    <a:pt x="605" y="59"/>
                    <a:pt x="621" y="31"/>
                    <a:pt x="621" y="25"/>
                  </a:cubicBezTo>
                  <a:cubicBezTo>
                    <a:pt x="621" y="14"/>
                    <a:pt x="608" y="14"/>
                    <a:pt x="605" y="14"/>
                  </a:cubicBezTo>
                  <a:cubicBezTo>
                    <a:pt x="602" y="14"/>
                    <a:pt x="594" y="14"/>
                    <a:pt x="592" y="22"/>
                  </a:cubicBezTo>
                  <a:cubicBezTo>
                    <a:pt x="530" y="140"/>
                    <a:pt x="482" y="263"/>
                    <a:pt x="436" y="386"/>
                  </a:cubicBezTo>
                  <a:cubicBezTo>
                    <a:pt x="434" y="350"/>
                    <a:pt x="434" y="255"/>
                    <a:pt x="388" y="134"/>
                  </a:cubicBezTo>
                  <a:cubicBezTo>
                    <a:pt x="359" y="62"/>
                    <a:pt x="311" y="0"/>
                    <a:pt x="230" y="0"/>
                  </a:cubicBezTo>
                  <a:cubicBezTo>
                    <a:pt x="83" y="0"/>
                    <a:pt x="0" y="188"/>
                    <a:pt x="0" y="227"/>
                  </a:cubicBezTo>
                  <a:cubicBezTo>
                    <a:pt x="0" y="238"/>
                    <a:pt x="11" y="238"/>
                    <a:pt x="21" y="23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5" name="Freeform 24">
              <a:extLst>
                <a:ext uri="{FF2B5EF4-FFF2-40B4-BE49-F238E27FC236}">
                  <a16:creationId xmlns:a16="http://schemas.microsoft.com/office/drawing/2014/main" id="{B4A744C4-3A09-5748-9F68-B7668A65BB3B}"/>
                </a:ext>
              </a:extLst>
            </p:cNvPr>
            <p:cNvSpPr/>
            <p:nvPr/>
          </p:nvSpPr>
          <p:spPr>
            <a:xfrm>
              <a:off x="4821840" y="2440800"/>
              <a:ext cx="331200" cy="196200"/>
            </a:xfrm>
            <a:custGeom>
              <a:avLst/>
              <a:gdLst/>
              <a:ahLst/>
              <a:cxnLst>
                <a:cxn ang="3cd4">
                  <a:pos x="hc" y="t"/>
                </a:cxn>
                <a:cxn ang="cd2">
                  <a:pos x="l" y="vc"/>
                </a:cxn>
                <a:cxn ang="cd4">
                  <a:pos x="hc" y="b"/>
                </a:cxn>
                <a:cxn ang="0">
                  <a:pos x="r" y="vc"/>
                </a:cxn>
              </a:cxnLst>
              <a:rect l="l" t="t" r="r" b="b"/>
              <a:pathLst>
                <a:path w="921" h="546">
                  <a:moveTo>
                    <a:pt x="91" y="120"/>
                  </a:moveTo>
                  <a:lnTo>
                    <a:pt x="91" y="454"/>
                  </a:lnTo>
                  <a:cubicBezTo>
                    <a:pt x="91" y="507"/>
                    <a:pt x="78" y="507"/>
                    <a:pt x="0" y="507"/>
                  </a:cubicBezTo>
                  <a:lnTo>
                    <a:pt x="0" y="546"/>
                  </a:lnTo>
                  <a:cubicBezTo>
                    <a:pt x="40" y="546"/>
                    <a:pt x="102" y="543"/>
                    <a:pt x="134" y="543"/>
                  </a:cubicBezTo>
                  <a:cubicBezTo>
                    <a:pt x="163" y="543"/>
                    <a:pt x="225" y="546"/>
                    <a:pt x="265" y="546"/>
                  </a:cubicBezTo>
                  <a:lnTo>
                    <a:pt x="265" y="507"/>
                  </a:lnTo>
                  <a:cubicBezTo>
                    <a:pt x="187" y="507"/>
                    <a:pt x="174" y="507"/>
                    <a:pt x="174" y="454"/>
                  </a:cubicBezTo>
                  <a:lnTo>
                    <a:pt x="174" y="224"/>
                  </a:lnTo>
                  <a:cubicBezTo>
                    <a:pt x="174" y="95"/>
                    <a:pt x="257" y="28"/>
                    <a:pt x="332" y="28"/>
                  </a:cubicBezTo>
                  <a:cubicBezTo>
                    <a:pt x="407" y="28"/>
                    <a:pt x="420" y="95"/>
                    <a:pt x="420" y="165"/>
                  </a:cubicBezTo>
                  <a:lnTo>
                    <a:pt x="420" y="454"/>
                  </a:lnTo>
                  <a:cubicBezTo>
                    <a:pt x="420" y="507"/>
                    <a:pt x="407" y="507"/>
                    <a:pt x="327" y="507"/>
                  </a:cubicBezTo>
                  <a:lnTo>
                    <a:pt x="327" y="546"/>
                  </a:lnTo>
                  <a:cubicBezTo>
                    <a:pt x="370" y="546"/>
                    <a:pt x="428" y="543"/>
                    <a:pt x="461" y="543"/>
                  </a:cubicBezTo>
                  <a:cubicBezTo>
                    <a:pt x="493" y="543"/>
                    <a:pt x="554" y="546"/>
                    <a:pt x="594" y="546"/>
                  </a:cubicBezTo>
                  <a:lnTo>
                    <a:pt x="594" y="507"/>
                  </a:lnTo>
                  <a:cubicBezTo>
                    <a:pt x="514" y="507"/>
                    <a:pt x="501" y="507"/>
                    <a:pt x="501" y="454"/>
                  </a:cubicBezTo>
                  <a:lnTo>
                    <a:pt x="501" y="224"/>
                  </a:lnTo>
                  <a:cubicBezTo>
                    <a:pt x="501" y="95"/>
                    <a:pt x="586" y="28"/>
                    <a:pt x="661" y="28"/>
                  </a:cubicBezTo>
                  <a:cubicBezTo>
                    <a:pt x="734" y="28"/>
                    <a:pt x="747" y="95"/>
                    <a:pt x="747" y="165"/>
                  </a:cubicBezTo>
                  <a:lnTo>
                    <a:pt x="747" y="454"/>
                  </a:lnTo>
                  <a:cubicBezTo>
                    <a:pt x="747" y="507"/>
                    <a:pt x="734" y="507"/>
                    <a:pt x="656" y="507"/>
                  </a:cubicBezTo>
                  <a:lnTo>
                    <a:pt x="656" y="546"/>
                  </a:lnTo>
                  <a:cubicBezTo>
                    <a:pt x="696" y="546"/>
                    <a:pt x="758" y="543"/>
                    <a:pt x="790" y="543"/>
                  </a:cubicBezTo>
                  <a:cubicBezTo>
                    <a:pt x="819" y="543"/>
                    <a:pt x="881" y="546"/>
                    <a:pt x="921" y="546"/>
                  </a:cubicBezTo>
                  <a:lnTo>
                    <a:pt x="921" y="507"/>
                  </a:lnTo>
                  <a:cubicBezTo>
                    <a:pt x="860" y="507"/>
                    <a:pt x="830" y="507"/>
                    <a:pt x="830" y="470"/>
                  </a:cubicBezTo>
                  <a:lnTo>
                    <a:pt x="830" y="235"/>
                  </a:lnTo>
                  <a:cubicBezTo>
                    <a:pt x="830" y="129"/>
                    <a:pt x="830" y="90"/>
                    <a:pt x="793" y="45"/>
                  </a:cubicBezTo>
                  <a:cubicBezTo>
                    <a:pt x="777" y="25"/>
                    <a:pt x="736" y="0"/>
                    <a:pt x="669" y="0"/>
                  </a:cubicBezTo>
                  <a:cubicBezTo>
                    <a:pt x="570" y="0"/>
                    <a:pt x="517" y="73"/>
                    <a:pt x="498" y="120"/>
                  </a:cubicBezTo>
                  <a:cubicBezTo>
                    <a:pt x="482" y="14"/>
                    <a:pt x="394" y="0"/>
                    <a:pt x="340" y="0"/>
                  </a:cubicBezTo>
                  <a:cubicBezTo>
                    <a:pt x="254" y="0"/>
                    <a:pt x="198" y="53"/>
                    <a:pt x="166" y="129"/>
                  </a:cubicBezTo>
                  <a:lnTo>
                    <a:pt x="166" y="0"/>
                  </a:lnTo>
                  <a:lnTo>
                    <a:pt x="0" y="14"/>
                  </a:lnTo>
                  <a:lnTo>
                    <a:pt x="0" y="53"/>
                  </a:lnTo>
                  <a:cubicBezTo>
                    <a:pt x="83" y="53"/>
                    <a:pt x="91" y="62"/>
                    <a:pt x="91" y="12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6" name="Freeform 25">
              <a:extLst>
                <a:ext uri="{FF2B5EF4-FFF2-40B4-BE49-F238E27FC236}">
                  <a16:creationId xmlns:a16="http://schemas.microsoft.com/office/drawing/2014/main" id="{7DF5EC94-5684-1040-911C-4A1C4A858E51}"/>
                </a:ext>
              </a:extLst>
            </p:cNvPr>
            <p:cNvSpPr/>
            <p:nvPr/>
          </p:nvSpPr>
          <p:spPr>
            <a:xfrm>
              <a:off x="5177520" y="2437560"/>
              <a:ext cx="191520" cy="204120"/>
            </a:xfrm>
            <a:custGeom>
              <a:avLst/>
              <a:gdLst/>
              <a:ahLst/>
              <a:cxnLst>
                <a:cxn ang="3cd4">
                  <a:pos x="hc" y="t"/>
                </a:cxn>
                <a:cxn ang="cd2">
                  <a:pos x="l" y="vc"/>
                </a:cxn>
                <a:cxn ang="cd4">
                  <a:pos x="hc" y="b"/>
                </a:cxn>
                <a:cxn ang="0">
                  <a:pos x="r" y="vc"/>
                </a:cxn>
              </a:cxnLst>
              <a:rect l="l" t="t" r="r" b="b"/>
              <a:pathLst>
                <a:path w="533" h="568">
                  <a:moveTo>
                    <a:pt x="345" y="459"/>
                  </a:moveTo>
                  <a:cubicBezTo>
                    <a:pt x="348" y="510"/>
                    <a:pt x="380" y="560"/>
                    <a:pt x="436" y="560"/>
                  </a:cubicBezTo>
                  <a:cubicBezTo>
                    <a:pt x="461" y="560"/>
                    <a:pt x="533" y="543"/>
                    <a:pt x="533" y="442"/>
                  </a:cubicBezTo>
                  <a:lnTo>
                    <a:pt x="533" y="375"/>
                  </a:lnTo>
                  <a:lnTo>
                    <a:pt x="503" y="375"/>
                  </a:lnTo>
                  <a:lnTo>
                    <a:pt x="503" y="442"/>
                  </a:lnTo>
                  <a:cubicBezTo>
                    <a:pt x="503" y="515"/>
                    <a:pt x="474" y="524"/>
                    <a:pt x="461" y="524"/>
                  </a:cubicBezTo>
                  <a:cubicBezTo>
                    <a:pt x="423" y="524"/>
                    <a:pt x="418" y="468"/>
                    <a:pt x="418" y="462"/>
                  </a:cubicBezTo>
                  <a:lnTo>
                    <a:pt x="418" y="213"/>
                  </a:lnTo>
                  <a:cubicBezTo>
                    <a:pt x="418" y="162"/>
                    <a:pt x="418" y="115"/>
                    <a:pt x="375" y="67"/>
                  </a:cubicBezTo>
                  <a:cubicBezTo>
                    <a:pt x="329" y="20"/>
                    <a:pt x="270" y="0"/>
                    <a:pt x="214" y="0"/>
                  </a:cubicBezTo>
                  <a:cubicBezTo>
                    <a:pt x="115" y="0"/>
                    <a:pt x="35" y="59"/>
                    <a:pt x="35" y="140"/>
                  </a:cubicBezTo>
                  <a:cubicBezTo>
                    <a:pt x="35" y="176"/>
                    <a:pt x="59" y="199"/>
                    <a:pt x="88" y="199"/>
                  </a:cubicBezTo>
                  <a:cubicBezTo>
                    <a:pt x="123" y="199"/>
                    <a:pt x="142" y="174"/>
                    <a:pt x="142" y="140"/>
                  </a:cubicBezTo>
                  <a:cubicBezTo>
                    <a:pt x="142" y="126"/>
                    <a:pt x="137" y="84"/>
                    <a:pt x="83" y="84"/>
                  </a:cubicBezTo>
                  <a:cubicBezTo>
                    <a:pt x="115" y="42"/>
                    <a:pt x="171" y="28"/>
                    <a:pt x="212" y="28"/>
                  </a:cubicBezTo>
                  <a:cubicBezTo>
                    <a:pt x="268" y="28"/>
                    <a:pt x="335" y="76"/>
                    <a:pt x="335" y="185"/>
                  </a:cubicBezTo>
                  <a:lnTo>
                    <a:pt x="335" y="232"/>
                  </a:lnTo>
                  <a:cubicBezTo>
                    <a:pt x="276" y="235"/>
                    <a:pt x="193" y="238"/>
                    <a:pt x="118" y="274"/>
                  </a:cubicBezTo>
                  <a:cubicBezTo>
                    <a:pt x="29" y="316"/>
                    <a:pt x="0" y="381"/>
                    <a:pt x="0" y="437"/>
                  </a:cubicBezTo>
                  <a:cubicBezTo>
                    <a:pt x="0" y="538"/>
                    <a:pt x="115" y="568"/>
                    <a:pt x="190" y="568"/>
                  </a:cubicBezTo>
                  <a:cubicBezTo>
                    <a:pt x="268" y="568"/>
                    <a:pt x="321" y="518"/>
                    <a:pt x="345" y="459"/>
                  </a:cubicBezTo>
                  <a:close/>
                  <a:moveTo>
                    <a:pt x="335" y="258"/>
                  </a:moveTo>
                  <a:lnTo>
                    <a:pt x="335" y="381"/>
                  </a:lnTo>
                  <a:cubicBezTo>
                    <a:pt x="335" y="498"/>
                    <a:pt x="252" y="540"/>
                    <a:pt x="198" y="540"/>
                  </a:cubicBezTo>
                  <a:cubicBezTo>
                    <a:pt x="139" y="540"/>
                    <a:pt x="91" y="496"/>
                    <a:pt x="91" y="434"/>
                  </a:cubicBezTo>
                  <a:cubicBezTo>
                    <a:pt x="91" y="367"/>
                    <a:pt x="142" y="263"/>
                    <a:pt x="335" y="25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 name="Freeform 26">
              <a:extLst>
                <a:ext uri="{FF2B5EF4-FFF2-40B4-BE49-F238E27FC236}">
                  <a16:creationId xmlns:a16="http://schemas.microsoft.com/office/drawing/2014/main" id="{21174C44-66DA-D642-9883-89A0D9752311}"/>
                </a:ext>
              </a:extLst>
            </p:cNvPr>
            <p:cNvSpPr/>
            <p:nvPr/>
          </p:nvSpPr>
          <p:spPr>
            <a:xfrm>
              <a:off x="5375160" y="2445840"/>
              <a:ext cx="213480" cy="191160"/>
            </a:xfrm>
            <a:custGeom>
              <a:avLst/>
              <a:gdLst/>
              <a:ahLst/>
              <a:cxnLst>
                <a:cxn ang="3cd4">
                  <a:pos x="hc" y="t"/>
                </a:cxn>
                <a:cxn ang="cd2">
                  <a:pos x="l" y="vc"/>
                </a:cxn>
                <a:cxn ang="cd4">
                  <a:pos x="hc" y="b"/>
                </a:cxn>
                <a:cxn ang="0">
                  <a:pos x="r" y="vc"/>
                </a:cxn>
              </a:cxnLst>
              <a:rect l="l" t="t" r="r" b="b"/>
              <a:pathLst>
                <a:path w="594" h="532">
                  <a:moveTo>
                    <a:pt x="324" y="244"/>
                  </a:moveTo>
                  <a:cubicBezTo>
                    <a:pt x="361" y="196"/>
                    <a:pt x="404" y="134"/>
                    <a:pt x="434" y="104"/>
                  </a:cubicBezTo>
                  <a:cubicBezTo>
                    <a:pt x="471" y="59"/>
                    <a:pt x="519" y="39"/>
                    <a:pt x="573" y="39"/>
                  </a:cubicBezTo>
                  <a:lnTo>
                    <a:pt x="573" y="0"/>
                  </a:lnTo>
                  <a:cubicBezTo>
                    <a:pt x="544" y="3"/>
                    <a:pt x="509" y="3"/>
                    <a:pt x="477" y="3"/>
                  </a:cubicBezTo>
                  <a:cubicBezTo>
                    <a:pt x="442" y="3"/>
                    <a:pt x="380" y="0"/>
                    <a:pt x="364" y="0"/>
                  </a:cubicBezTo>
                  <a:lnTo>
                    <a:pt x="364" y="39"/>
                  </a:lnTo>
                  <a:cubicBezTo>
                    <a:pt x="388" y="42"/>
                    <a:pt x="399" y="56"/>
                    <a:pt x="399" y="76"/>
                  </a:cubicBezTo>
                  <a:cubicBezTo>
                    <a:pt x="399" y="95"/>
                    <a:pt x="386" y="112"/>
                    <a:pt x="380" y="120"/>
                  </a:cubicBezTo>
                  <a:lnTo>
                    <a:pt x="308" y="216"/>
                  </a:lnTo>
                  <a:lnTo>
                    <a:pt x="214" y="92"/>
                  </a:lnTo>
                  <a:cubicBezTo>
                    <a:pt x="204" y="78"/>
                    <a:pt x="204" y="76"/>
                    <a:pt x="204" y="70"/>
                  </a:cubicBezTo>
                  <a:cubicBezTo>
                    <a:pt x="204" y="50"/>
                    <a:pt x="222" y="39"/>
                    <a:pt x="246" y="39"/>
                  </a:cubicBezTo>
                  <a:lnTo>
                    <a:pt x="246" y="0"/>
                  </a:lnTo>
                  <a:cubicBezTo>
                    <a:pt x="214" y="0"/>
                    <a:pt x="137" y="3"/>
                    <a:pt x="118" y="3"/>
                  </a:cubicBezTo>
                  <a:cubicBezTo>
                    <a:pt x="94" y="3"/>
                    <a:pt x="37" y="3"/>
                    <a:pt x="5" y="0"/>
                  </a:cubicBezTo>
                  <a:lnTo>
                    <a:pt x="5" y="39"/>
                  </a:lnTo>
                  <a:cubicBezTo>
                    <a:pt x="88" y="39"/>
                    <a:pt x="91" y="39"/>
                    <a:pt x="145" y="115"/>
                  </a:cubicBezTo>
                  <a:lnTo>
                    <a:pt x="262" y="274"/>
                  </a:lnTo>
                  <a:lnTo>
                    <a:pt x="150" y="420"/>
                  </a:lnTo>
                  <a:cubicBezTo>
                    <a:pt x="94" y="493"/>
                    <a:pt x="24" y="496"/>
                    <a:pt x="0" y="496"/>
                  </a:cubicBezTo>
                  <a:lnTo>
                    <a:pt x="0" y="532"/>
                  </a:lnTo>
                  <a:cubicBezTo>
                    <a:pt x="29" y="529"/>
                    <a:pt x="67" y="529"/>
                    <a:pt x="99" y="529"/>
                  </a:cubicBezTo>
                  <a:cubicBezTo>
                    <a:pt x="131" y="529"/>
                    <a:pt x="182" y="532"/>
                    <a:pt x="212" y="532"/>
                  </a:cubicBezTo>
                  <a:lnTo>
                    <a:pt x="212" y="496"/>
                  </a:lnTo>
                  <a:cubicBezTo>
                    <a:pt x="185" y="490"/>
                    <a:pt x="177" y="476"/>
                    <a:pt x="177" y="456"/>
                  </a:cubicBezTo>
                  <a:cubicBezTo>
                    <a:pt x="177" y="428"/>
                    <a:pt x="212" y="389"/>
                    <a:pt x="281" y="300"/>
                  </a:cubicBezTo>
                  <a:lnTo>
                    <a:pt x="372" y="423"/>
                  </a:lnTo>
                  <a:cubicBezTo>
                    <a:pt x="383" y="437"/>
                    <a:pt x="396" y="456"/>
                    <a:pt x="396" y="465"/>
                  </a:cubicBezTo>
                  <a:cubicBezTo>
                    <a:pt x="396" y="476"/>
                    <a:pt x="386" y="493"/>
                    <a:pt x="353" y="496"/>
                  </a:cubicBezTo>
                  <a:lnTo>
                    <a:pt x="353" y="532"/>
                  </a:lnTo>
                  <a:cubicBezTo>
                    <a:pt x="391" y="532"/>
                    <a:pt x="455" y="529"/>
                    <a:pt x="482" y="529"/>
                  </a:cubicBezTo>
                  <a:cubicBezTo>
                    <a:pt x="514" y="529"/>
                    <a:pt x="560" y="529"/>
                    <a:pt x="594" y="532"/>
                  </a:cubicBezTo>
                  <a:lnTo>
                    <a:pt x="594" y="496"/>
                  </a:lnTo>
                  <a:cubicBezTo>
                    <a:pt x="533" y="496"/>
                    <a:pt x="511" y="493"/>
                    <a:pt x="485" y="45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8" name="Freeform 27">
              <a:extLst>
                <a:ext uri="{FF2B5EF4-FFF2-40B4-BE49-F238E27FC236}">
                  <a16:creationId xmlns:a16="http://schemas.microsoft.com/office/drawing/2014/main" id="{A60E3EF9-F750-4E4B-91A0-586EFF3B17CA}"/>
                </a:ext>
              </a:extLst>
            </p:cNvPr>
            <p:cNvSpPr/>
            <p:nvPr/>
          </p:nvSpPr>
          <p:spPr>
            <a:xfrm>
              <a:off x="5070600" y="2785320"/>
              <a:ext cx="151920" cy="140760"/>
            </a:xfrm>
            <a:custGeom>
              <a:avLst/>
              <a:gdLst/>
              <a:ahLst/>
              <a:cxnLst>
                <a:cxn ang="3cd4">
                  <a:pos x="hc" y="t"/>
                </a:cxn>
                <a:cxn ang="cd2">
                  <a:pos x="l" y="vc"/>
                </a:cxn>
                <a:cxn ang="cd4">
                  <a:pos x="hc" y="b"/>
                </a:cxn>
                <a:cxn ang="0">
                  <a:pos x="r" y="vc"/>
                </a:cxn>
              </a:cxnLst>
              <a:rect l="l" t="t" r="r" b="b"/>
              <a:pathLst>
                <a:path w="423" h="392">
                  <a:moveTo>
                    <a:pt x="300" y="50"/>
                  </a:moveTo>
                  <a:cubicBezTo>
                    <a:pt x="281" y="22"/>
                    <a:pt x="254" y="0"/>
                    <a:pt x="214" y="0"/>
                  </a:cubicBezTo>
                  <a:cubicBezTo>
                    <a:pt x="107" y="0"/>
                    <a:pt x="0" y="123"/>
                    <a:pt x="0" y="246"/>
                  </a:cubicBezTo>
                  <a:cubicBezTo>
                    <a:pt x="0" y="330"/>
                    <a:pt x="54" y="392"/>
                    <a:pt x="126" y="392"/>
                  </a:cubicBezTo>
                  <a:cubicBezTo>
                    <a:pt x="169" y="392"/>
                    <a:pt x="209" y="364"/>
                    <a:pt x="244" y="330"/>
                  </a:cubicBezTo>
                  <a:cubicBezTo>
                    <a:pt x="260" y="384"/>
                    <a:pt x="305" y="392"/>
                    <a:pt x="329" y="392"/>
                  </a:cubicBezTo>
                  <a:cubicBezTo>
                    <a:pt x="359" y="392"/>
                    <a:pt x="378" y="372"/>
                    <a:pt x="394" y="344"/>
                  </a:cubicBezTo>
                  <a:cubicBezTo>
                    <a:pt x="412" y="311"/>
                    <a:pt x="423" y="263"/>
                    <a:pt x="423" y="258"/>
                  </a:cubicBezTo>
                  <a:cubicBezTo>
                    <a:pt x="423" y="246"/>
                    <a:pt x="412" y="246"/>
                    <a:pt x="410" y="246"/>
                  </a:cubicBezTo>
                  <a:cubicBezTo>
                    <a:pt x="399" y="246"/>
                    <a:pt x="396" y="252"/>
                    <a:pt x="391" y="274"/>
                  </a:cubicBezTo>
                  <a:cubicBezTo>
                    <a:pt x="380" y="316"/>
                    <a:pt x="364" y="367"/>
                    <a:pt x="329" y="367"/>
                  </a:cubicBezTo>
                  <a:cubicBezTo>
                    <a:pt x="308" y="367"/>
                    <a:pt x="303" y="347"/>
                    <a:pt x="303" y="325"/>
                  </a:cubicBezTo>
                  <a:cubicBezTo>
                    <a:pt x="303" y="311"/>
                    <a:pt x="311" y="277"/>
                    <a:pt x="316" y="255"/>
                  </a:cubicBezTo>
                  <a:cubicBezTo>
                    <a:pt x="321" y="232"/>
                    <a:pt x="329" y="196"/>
                    <a:pt x="335" y="176"/>
                  </a:cubicBezTo>
                  <a:lnTo>
                    <a:pt x="351" y="112"/>
                  </a:lnTo>
                  <a:cubicBezTo>
                    <a:pt x="356" y="90"/>
                    <a:pt x="364" y="48"/>
                    <a:pt x="364" y="45"/>
                  </a:cubicBezTo>
                  <a:cubicBezTo>
                    <a:pt x="364" y="25"/>
                    <a:pt x="351" y="17"/>
                    <a:pt x="337" y="17"/>
                  </a:cubicBezTo>
                  <a:cubicBezTo>
                    <a:pt x="324" y="17"/>
                    <a:pt x="305" y="28"/>
                    <a:pt x="300" y="50"/>
                  </a:cubicBezTo>
                  <a:close/>
                  <a:moveTo>
                    <a:pt x="246" y="274"/>
                  </a:moveTo>
                  <a:cubicBezTo>
                    <a:pt x="241" y="300"/>
                    <a:pt x="222" y="316"/>
                    <a:pt x="204" y="333"/>
                  </a:cubicBezTo>
                  <a:cubicBezTo>
                    <a:pt x="195" y="339"/>
                    <a:pt x="163" y="367"/>
                    <a:pt x="129" y="367"/>
                  </a:cubicBezTo>
                  <a:cubicBezTo>
                    <a:pt x="96" y="367"/>
                    <a:pt x="67" y="344"/>
                    <a:pt x="67" y="283"/>
                  </a:cubicBezTo>
                  <a:cubicBezTo>
                    <a:pt x="67" y="238"/>
                    <a:pt x="91" y="140"/>
                    <a:pt x="110" y="106"/>
                  </a:cubicBezTo>
                  <a:cubicBezTo>
                    <a:pt x="147" y="36"/>
                    <a:pt x="190" y="25"/>
                    <a:pt x="214" y="25"/>
                  </a:cubicBezTo>
                  <a:cubicBezTo>
                    <a:pt x="270" y="25"/>
                    <a:pt x="287" y="90"/>
                    <a:pt x="287" y="101"/>
                  </a:cubicBezTo>
                  <a:cubicBezTo>
                    <a:pt x="287" y="104"/>
                    <a:pt x="287" y="109"/>
                    <a:pt x="284" y="11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9" name="Freeform 28">
              <a:extLst>
                <a:ext uri="{FF2B5EF4-FFF2-40B4-BE49-F238E27FC236}">
                  <a16:creationId xmlns:a16="http://schemas.microsoft.com/office/drawing/2014/main" id="{534F1E36-B9C8-464D-9F17-BE20C3823372}"/>
                </a:ext>
              </a:extLst>
            </p:cNvPr>
            <p:cNvSpPr/>
            <p:nvPr/>
          </p:nvSpPr>
          <p:spPr>
            <a:xfrm>
              <a:off x="5255640" y="2709719"/>
              <a:ext cx="59400" cy="115560"/>
            </a:xfrm>
            <a:custGeom>
              <a:avLst/>
              <a:gdLst/>
              <a:ahLst/>
              <a:cxnLst>
                <a:cxn ang="3cd4">
                  <a:pos x="hc" y="t"/>
                </a:cxn>
                <a:cxn ang="cd2">
                  <a:pos x="l" y="vc"/>
                </a:cxn>
                <a:cxn ang="cd4">
                  <a:pos x="hc" y="b"/>
                </a:cxn>
                <a:cxn ang="0">
                  <a:pos x="r" y="vc"/>
                </a:cxn>
              </a:cxnLst>
              <a:rect l="l" t="t" r="r" b="b"/>
              <a:pathLst>
                <a:path w="166" h="322">
                  <a:moveTo>
                    <a:pt x="161" y="59"/>
                  </a:moveTo>
                  <a:cubicBezTo>
                    <a:pt x="161" y="59"/>
                    <a:pt x="166" y="45"/>
                    <a:pt x="166" y="36"/>
                  </a:cubicBezTo>
                  <a:cubicBezTo>
                    <a:pt x="166" y="14"/>
                    <a:pt x="147" y="0"/>
                    <a:pt x="129" y="0"/>
                  </a:cubicBezTo>
                  <a:cubicBezTo>
                    <a:pt x="104" y="0"/>
                    <a:pt x="96" y="20"/>
                    <a:pt x="94" y="28"/>
                  </a:cubicBezTo>
                  <a:lnTo>
                    <a:pt x="3" y="297"/>
                  </a:lnTo>
                  <a:cubicBezTo>
                    <a:pt x="0" y="305"/>
                    <a:pt x="0" y="305"/>
                    <a:pt x="0" y="308"/>
                  </a:cubicBezTo>
                  <a:cubicBezTo>
                    <a:pt x="0" y="316"/>
                    <a:pt x="24" y="322"/>
                    <a:pt x="27" y="322"/>
                  </a:cubicBezTo>
                  <a:cubicBezTo>
                    <a:pt x="32" y="322"/>
                    <a:pt x="32" y="319"/>
                    <a:pt x="35" y="31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0" name="Freeform 29">
              <a:extLst>
                <a:ext uri="{FF2B5EF4-FFF2-40B4-BE49-F238E27FC236}">
                  <a16:creationId xmlns:a16="http://schemas.microsoft.com/office/drawing/2014/main" id="{119AF4A7-50D2-5D42-BBAF-36F264A60B6F}"/>
                </a:ext>
              </a:extLst>
            </p:cNvPr>
            <p:cNvSpPr/>
            <p:nvPr/>
          </p:nvSpPr>
          <p:spPr>
            <a:xfrm>
              <a:off x="5687279" y="2323800"/>
              <a:ext cx="293760" cy="398880"/>
            </a:xfrm>
            <a:custGeom>
              <a:avLst/>
              <a:gdLst/>
              <a:ahLst/>
              <a:cxnLst>
                <a:cxn ang="3cd4">
                  <a:pos x="hc" y="t"/>
                </a:cxn>
                <a:cxn ang="cd2">
                  <a:pos x="l" y="vc"/>
                </a:cxn>
                <a:cxn ang="cd4">
                  <a:pos x="hc" y="b"/>
                </a:cxn>
                <a:cxn ang="0">
                  <a:pos x="r" y="vc"/>
                </a:cxn>
              </a:cxnLst>
              <a:rect l="l" t="t" r="r" b="b"/>
              <a:pathLst>
                <a:path w="817" h="1109">
                  <a:moveTo>
                    <a:pt x="458" y="862"/>
                  </a:moveTo>
                  <a:cubicBezTo>
                    <a:pt x="643" y="790"/>
                    <a:pt x="817" y="568"/>
                    <a:pt x="817" y="330"/>
                  </a:cubicBezTo>
                  <a:cubicBezTo>
                    <a:pt x="817" y="134"/>
                    <a:pt x="691" y="0"/>
                    <a:pt x="514" y="0"/>
                  </a:cubicBezTo>
                  <a:cubicBezTo>
                    <a:pt x="260" y="0"/>
                    <a:pt x="0" y="280"/>
                    <a:pt x="0" y="568"/>
                  </a:cubicBezTo>
                  <a:cubicBezTo>
                    <a:pt x="0" y="773"/>
                    <a:pt x="131" y="896"/>
                    <a:pt x="303" y="896"/>
                  </a:cubicBezTo>
                  <a:cubicBezTo>
                    <a:pt x="332" y="896"/>
                    <a:pt x="372" y="890"/>
                    <a:pt x="418" y="879"/>
                  </a:cubicBezTo>
                  <a:cubicBezTo>
                    <a:pt x="412" y="955"/>
                    <a:pt x="412" y="958"/>
                    <a:pt x="412" y="974"/>
                  </a:cubicBezTo>
                  <a:cubicBezTo>
                    <a:pt x="412" y="1014"/>
                    <a:pt x="412" y="1109"/>
                    <a:pt x="511" y="1109"/>
                  </a:cubicBezTo>
                  <a:cubicBezTo>
                    <a:pt x="651" y="1109"/>
                    <a:pt x="707" y="882"/>
                    <a:pt x="707" y="871"/>
                  </a:cubicBezTo>
                  <a:cubicBezTo>
                    <a:pt x="707" y="860"/>
                    <a:pt x="699" y="857"/>
                    <a:pt x="696" y="857"/>
                  </a:cubicBezTo>
                  <a:cubicBezTo>
                    <a:pt x="685" y="857"/>
                    <a:pt x="683" y="862"/>
                    <a:pt x="680" y="871"/>
                  </a:cubicBezTo>
                  <a:cubicBezTo>
                    <a:pt x="653" y="958"/>
                    <a:pt x="584" y="988"/>
                    <a:pt x="544" y="988"/>
                  </a:cubicBezTo>
                  <a:cubicBezTo>
                    <a:pt x="487" y="988"/>
                    <a:pt x="471" y="955"/>
                    <a:pt x="458" y="862"/>
                  </a:cubicBezTo>
                  <a:close/>
                  <a:moveTo>
                    <a:pt x="236" y="851"/>
                  </a:moveTo>
                  <a:cubicBezTo>
                    <a:pt x="145" y="815"/>
                    <a:pt x="104" y="717"/>
                    <a:pt x="104" y="608"/>
                  </a:cubicBezTo>
                  <a:cubicBezTo>
                    <a:pt x="104" y="521"/>
                    <a:pt x="134" y="347"/>
                    <a:pt x="225" y="213"/>
                  </a:cubicBezTo>
                  <a:cubicBezTo>
                    <a:pt x="311" y="87"/>
                    <a:pt x="420" y="31"/>
                    <a:pt x="509" y="31"/>
                  </a:cubicBezTo>
                  <a:cubicBezTo>
                    <a:pt x="627" y="31"/>
                    <a:pt x="712" y="126"/>
                    <a:pt x="712" y="291"/>
                  </a:cubicBezTo>
                  <a:cubicBezTo>
                    <a:pt x="712" y="414"/>
                    <a:pt x="651" y="703"/>
                    <a:pt x="453" y="820"/>
                  </a:cubicBezTo>
                  <a:cubicBezTo>
                    <a:pt x="447" y="776"/>
                    <a:pt x="436" y="686"/>
                    <a:pt x="348" y="686"/>
                  </a:cubicBezTo>
                  <a:cubicBezTo>
                    <a:pt x="287" y="686"/>
                    <a:pt x="230" y="748"/>
                    <a:pt x="230" y="812"/>
                  </a:cubicBezTo>
                  <a:cubicBezTo>
                    <a:pt x="230" y="837"/>
                    <a:pt x="236" y="851"/>
                    <a:pt x="236" y="851"/>
                  </a:cubicBezTo>
                  <a:close/>
                  <a:moveTo>
                    <a:pt x="308" y="865"/>
                  </a:moveTo>
                  <a:cubicBezTo>
                    <a:pt x="292" y="865"/>
                    <a:pt x="254" y="865"/>
                    <a:pt x="254" y="812"/>
                  </a:cubicBezTo>
                  <a:cubicBezTo>
                    <a:pt x="254" y="764"/>
                    <a:pt x="300" y="714"/>
                    <a:pt x="348" y="714"/>
                  </a:cubicBezTo>
                  <a:cubicBezTo>
                    <a:pt x="399" y="714"/>
                    <a:pt x="420" y="745"/>
                    <a:pt x="420" y="818"/>
                  </a:cubicBezTo>
                  <a:cubicBezTo>
                    <a:pt x="420" y="837"/>
                    <a:pt x="420" y="837"/>
                    <a:pt x="410" y="843"/>
                  </a:cubicBezTo>
                  <a:cubicBezTo>
                    <a:pt x="378" y="857"/>
                    <a:pt x="343" y="865"/>
                    <a:pt x="308" y="86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1" name="Freeform 30">
              <a:extLst>
                <a:ext uri="{FF2B5EF4-FFF2-40B4-BE49-F238E27FC236}">
                  <a16:creationId xmlns:a16="http://schemas.microsoft.com/office/drawing/2014/main" id="{B5AB1491-793B-4A49-B110-9DA3691487FB}"/>
                </a:ext>
              </a:extLst>
            </p:cNvPr>
            <p:cNvSpPr/>
            <p:nvPr/>
          </p:nvSpPr>
          <p:spPr>
            <a:xfrm>
              <a:off x="6014160" y="2565719"/>
              <a:ext cx="217440" cy="140760"/>
            </a:xfrm>
            <a:custGeom>
              <a:avLst/>
              <a:gdLst/>
              <a:ahLst/>
              <a:cxnLst>
                <a:cxn ang="3cd4">
                  <a:pos x="hc" y="t"/>
                </a:cxn>
                <a:cxn ang="cd2">
                  <a:pos x="l" y="vc"/>
                </a:cxn>
                <a:cxn ang="cd4">
                  <a:pos x="hc" y="b"/>
                </a:cxn>
                <a:cxn ang="0">
                  <a:pos x="r" y="vc"/>
                </a:cxn>
              </a:cxnLst>
              <a:rect l="l" t="t" r="r" b="b"/>
              <a:pathLst>
                <a:path w="605" h="392">
                  <a:moveTo>
                    <a:pt x="396" y="106"/>
                  </a:moveTo>
                  <a:cubicBezTo>
                    <a:pt x="402" y="84"/>
                    <a:pt x="412" y="42"/>
                    <a:pt x="412" y="36"/>
                  </a:cubicBezTo>
                  <a:cubicBezTo>
                    <a:pt x="412" y="20"/>
                    <a:pt x="399" y="8"/>
                    <a:pt x="386" y="8"/>
                  </a:cubicBezTo>
                  <a:cubicBezTo>
                    <a:pt x="370" y="8"/>
                    <a:pt x="353" y="20"/>
                    <a:pt x="348" y="34"/>
                  </a:cubicBezTo>
                  <a:cubicBezTo>
                    <a:pt x="345" y="42"/>
                    <a:pt x="337" y="78"/>
                    <a:pt x="332" y="101"/>
                  </a:cubicBezTo>
                  <a:cubicBezTo>
                    <a:pt x="321" y="148"/>
                    <a:pt x="321" y="151"/>
                    <a:pt x="308" y="199"/>
                  </a:cubicBezTo>
                  <a:cubicBezTo>
                    <a:pt x="297" y="246"/>
                    <a:pt x="297" y="255"/>
                    <a:pt x="295" y="280"/>
                  </a:cubicBezTo>
                  <a:cubicBezTo>
                    <a:pt x="300" y="297"/>
                    <a:pt x="292" y="314"/>
                    <a:pt x="273" y="339"/>
                  </a:cubicBezTo>
                  <a:cubicBezTo>
                    <a:pt x="262" y="353"/>
                    <a:pt x="244" y="367"/>
                    <a:pt x="217" y="367"/>
                  </a:cubicBezTo>
                  <a:cubicBezTo>
                    <a:pt x="185" y="367"/>
                    <a:pt x="142" y="356"/>
                    <a:pt x="142" y="288"/>
                  </a:cubicBezTo>
                  <a:cubicBezTo>
                    <a:pt x="142" y="244"/>
                    <a:pt x="166" y="179"/>
                    <a:pt x="182" y="134"/>
                  </a:cubicBezTo>
                  <a:cubicBezTo>
                    <a:pt x="195" y="98"/>
                    <a:pt x="198" y="90"/>
                    <a:pt x="198" y="76"/>
                  </a:cubicBezTo>
                  <a:cubicBezTo>
                    <a:pt x="198" y="34"/>
                    <a:pt x="166" y="0"/>
                    <a:pt x="120" y="0"/>
                  </a:cubicBezTo>
                  <a:cubicBezTo>
                    <a:pt x="37" y="0"/>
                    <a:pt x="0" y="118"/>
                    <a:pt x="0" y="134"/>
                  </a:cubicBezTo>
                  <a:cubicBezTo>
                    <a:pt x="0" y="146"/>
                    <a:pt x="11" y="146"/>
                    <a:pt x="13" y="146"/>
                  </a:cubicBezTo>
                  <a:cubicBezTo>
                    <a:pt x="27" y="146"/>
                    <a:pt x="27" y="140"/>
                    <a:pt x="29" y="132"/>
                  </a:cubicBezTo>
                  <a:cubicBezTo>
                    <a:pt x="51" y="59"/>
                    <a:pt x="86" y="25"/>
                    <a:pt x="118" y="25"/>
                  </a:cubicBezTo>
                  <a:cubicBezTo>
                    <a:pt x="131" y="25"/>
                    <a:pt x="139" y="34"/>
                    <a:pt x="139" y="56"/>
                  </a:cubicBezTo>
                  <a:cubicBezTo>
                    <a:pt x="139" y="76"/>
                    <a:pt x="131" y="95"/>
                    <a:pt x="129" y="106"/>
                  </a:cubicBezTo>
                  <a:cubicBezTo>
                    <a:pt x="80" y="232"/>
                    <a:pt x="80" y="249"/>
                    <a:pt x="80" y="277"/>
                  </a:cubicBezTo>
                  <a:cubicBezTo>
                    <a:pt x="80" y="378"/>
                    <a:pt x="169" y="392"/>
                    <a:pt x="214" y="392"/>
                  </a:cubicBezTo>
                  <a:cubicBezTo>
                    <a:pt x="230" y="392"/>
                    <a:pt x="270" y="392"/>
                    <a:pt x="308" y="333"/>
                  </a:cubicBezTo>
                  <a:cubicBezTo>
                    <a:pt x="327" y="372"/>
                    <a:pt x="372" y="392"/>
                    <a:pt x="423" y="392"/>
                  </a:cubicBezTo>
                  <a:cubicBezTo>
                    <a:pt x="495" y="392"/>
                    <a:pt x="533" y="325"/>
                    <a:pt x="549" y="288"/>
                  </a:cubicBezTo>
                  <a:cubicBezTo>
                    <a:pt x="584" y="216"/>
                    <a:pt x="605" y="109"/>
                    <a:pt x="605" y="67"/>
                  </a:cubicBezTo>
                  <a:cubicBezTo>
                    <a:pt x="605" y="3"/>
                    <a:pt x="570" y="0"/>
                    <a:pt x="565" y="0"/>
                  </a:cubicBezTo>
                  <a:cubicBezTo>
                    <a:pt x="544" y="0"/>
                    <a:pt x="519" y="22"/>
                    <a:pt x="519" y="45"/>
                  </a:cubicBezTo>
                  <a:cubicBezTo>
                    <a:pt x="519" y="62"/>
                    <a:pt x="528" y="67"/>
                    <a:pt x="536" y="73"/>
                  </a:cubicBezTo>
                  <a:cubicBezTo>
                    <a:pt x="554" y="90"/>
                    <a:pt x="565" y="115"/>
                    <a:pt x="565" y="143"/>
                  </a:cubicBezTo>
                  <a:cubicBezTo>
                    <a:pt x="565" y="154"/>
                    <a:pt x="530" y="367"/>
                    <a:pt x="426" y="367"/>
                  </a:cubicBezTo>
                  <a:cubicBezTo>
                    <a:pt x="359" y="367"/>
                    <a:pt x="359" y="305"/>
                    <a:pt x="359" y="291"/>
                  </a:cubicBezTo>
                  <a:cubicBezTo>
                    <a:pt x="359" y="266"/>
                    <a:pt x="361" y="252"/>
                    <a:pt x="372" y="20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2" name="Freeform 31">
              <a:extLst>
                <a:ext uri="{FF2B5EF4-FFF2-40B4-BE49-F238E27FC236}">
                  <a16:creationId xmlns:a16="http://schemas.microsoft.com/office/drawing/2014/main" id="{746FEB66-EC86-1D49-9E17-C97534152EC8}"/>
                </a:ext>
              </a:extLst>
            </p:cNvPr>
            <p:cNvSpPr/>
            <p:nvPr/>
          </p:nvSpPr>
          <p:spPr>
            <a:xfrm>
              <a:off x="6315840" y="2304720"/>
              <a:ext cx="99000" cy="443159"/>
            </a:xfrm>
            <a:custGeom>
              <a:avLst/>
              <a:gdLst/>
              <a:ahLst/>
              <a:cxnLst>
                <a:cxn ang="3cd4">
                  <a:pos x="hc" y="t"/>
                </a:cxn>
                <a:cxn ang="cd2">
                  <a:pos x="l" y="vc"/>
                </a:cxn>
                <a:cxn ang="cd4">
                  <a:pos x="hc" y="b"/>
                </a:cxn>
                <a:cxn ang="0">
                  <a:pos x="r" y="vc"/>
                </a:cxn>
              </a:cxnLst>
              <a:rect l="l" t="t" r="r" b="b"/>
              <a:pathLst>
                <a:path w="276" h="1232">
                  <a:moveTo>
                    <a:pt x="276" y="1221"/>
                  </a:moveTo>
                  <a:cubicBezTo>
                    <a:pt x="276" y="1218"/>
                    <a:pt x="276" y="1215"/>
                    <a:pt x="254" y="1193"/>
                  </a:cubicBezTo>
                  <a:cubicBezTo>
                    <a:pt x="107" y="1039"/>
                    <a:pt x="70" y="806"/>
                    <a:pt x="70" y="616"/>
                  </a:cubicBezTo>
                  <a:cubicBezTo>
                    <a:pt x="70" y="403"/>
                    <a:pt x="115" y="188"/>
                    <a:pt x="260" y="34"/>
                  </a:cubicBezTo>
                  <a:cubicBezTo>
                    <a:pt x="276" y="20"/>
                    <a:pt x="276" y="17"/>
                    <a:pt x="276" y="11"/>
                  </a:cubicBezTo>
                  <a:cubicBezTo>
                    <a:pt x="276" y="3"/>
                    <a:pt x="270" y="0"/>
                    <a:pt x="262" y="0"/>
                  </a:cubicBezTo>
                  <a:cubicBezTo>
                    <a:pt x="252" y="0"/>
                    <a:pt x="145" y="84"/>
                    <a:pt x="75" y="241"/>
                  </a:cubicBezTo>
                  <a:cubicBezTo>
                    <a:pt x="13" y="375"/>
                    <a:pt x="0" y="512"/>
                    <a:pt x="0" y="616"/>
                  </a:cubicBezTo>
                  <a:cubicBezTo>
                    <a:pt x="0" y="714"/>
                    <a:pt x="13" y="862"/>
                    <a:pt x="78" y="1002"/>
                  </a:cubicBezTo>
                  <a:cubicBezTo>
                    <a:pt x="150" y="1154"/>
                    <a:pt x="252" y="1232"/>
                    <a:pt x="262" y="1232"/>
                  </a:cubicBezTo>
                  <a:cubicBezTo>
                    <a:pt x="270" y="1232"/>
                    <a:pt x="276" y="1229"/>
                    <a:pt x="276" y="12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3" name="Freeform 32">
              <a:extLst>
                <a:ext uri="{FF2B5EF4-FFF2-40B4-BE49-F238E27FC236}">
                  <a16:creationId xmlns:a16="http://schemas.microsoft.com/office/drawing/2014/main" id="{66FF6344-6FBA-484E-8BCB-D1AE1A655DAF}"/>
                </a:ext>
              </a:extLst>
            </p:cNvPr>
            <p:cNvSpPr/>
            <p:nvPr/>
          </p:nvSpPr>
          <p:spPr>
            <a:xfrm>
              <a:off x="6460559" y="2440800"/>
              <a:ext cx="156600" cy="201240"/>
            </a:xfrm>
            <a:custGeom>
              <a:avLst/>
              <a:gdLst/>
              <a:ahLst/>
              <a:cxnLst>
                <a:cxn ang="3cd4">
                  <a:pos x="hc" y="t"/>
                </a:cxn>
                <a:cxn ang="cd2">
                  <a:pos x="l" y="vc"/>
                </a:cxn>
                <a:cxn ang="cd4">
                  <a:pos x="hc" y="b"/>
                </a:cxn>
                <a:cxn ang="0">
                  <a:pos x="r" y="vc"/>
                </a:cxn>
              </a:cxnLst>
              <a:rect l="l" t="t" r="r" b="b"/>
              <a:pathLst>
                <a:path w="436" h="560">
                  <a:moveTo>
                    <a:pt x="402" y="84"/>
                  </a:moveTo>
                  <a:cubicBezTo>
                    <a:pt x="367" y="84"/>
                    <a:pt x="345" y="112"/>
                    <a:pt x="345" y="140"/>
                  </a:cubicBezTo>
                  <a:cubicBezTo>
                    <a:pt x="345" y="157"/>
                    <a:pt x="356" y="176"/>
                    <a:pt x="380" y="176"/>
                  </a:cubicBezTo>
                  <a:cubicBezTo>
                    <a:pt x="407" y="176"/>
                    <a:pt x="436" y="154"/>
                    <a:pt x="436" y="106"/>
                  </a:cubicBezTo>
                  <a:cubicBezTo>
                    <a:pt x="436" y="50"/>
                    <a:pt x="386" y="0"/>
                    <a:pt x="295" y="0"/>
                  </a:cubicBezTo>
                  <a:cubicBezTo>
                    <a:pt x="139" y="0"/>
                    <a:pt x="94" y="126"/>
                    <a:pt x="94" y="179"/>
                  </a:cubicBezTo>
                  <a:cubicBezTo>
                    <a:pt x="94" y="277"/>
                    <a:pt x="182" y="297"/>
                    <a:pt x="217" y="302"/>
                  </a:cubicBezTo>
                  <a:cubicBezTo>
                    <a:pt x="278" y="316"/>
                    <a:pt x="340" y="328"/>
                    <a:pt x="340" y="398"/>
                  </a:cubicBezTo>
                  <a:cubicBezTo>
                    <a:pt x="340" y="428"/>
                    <a:pt x="313" y="532"/>
                    <a:pt x="171" y="532"/>
                  </a:cubicBezTo>
                  <a:cubicBezTo>
                    <a:pt x="153" y="532"/>
                    <a:pt x="62" y="532"/>
                    <a:pt x="35" y="468"/>
                  </a:cubicBezTo>
                  <a:cubicBezTo>
                    <a:pt x="80" y="473"/>
                    <a:pt x="110" y="437"/>
                    <a:pt x="110" y="400"/>
                  </a:cubicBezTo>
                  <a:cubicBezTo>
                    <a:pt x="110" y="372"/>
                    <a:pt x="91" y="358"/>
                    <a:pt x="67" y="358"/>
                  </a:cubicBezTo>
                  <a:cubicBezTo>
                    <a:pt x="35" y="358"/>
                    <a:pt x="0" y="384"/>
                    <a:pt x="0" y="440"/>
                  </a:cubicBezTo>
                  <a:cubicBezTo>
                    <a:pt x="0" y="510"/>
                    <a:pt x="67" y="560"/>
                    <a:pt x="169" y="560"/>
                  </a:cubicBezTo>
                  <a:cubicBezTo>
                    <a:pt x="361" y="560"/>
                    <a:pt x="407" y="412"/>
                    <a:pt x="407" y="356"/>
                  </a:cubicBezTo>
                  <a:cubicBezTo>
                    <a:pt x="407" y="311"/>
                    <a:pt x="386" y="280"/>
                    <a:pt x="370" y="263"/>
                  </a:cubicBezTo>
                  <a:cubicBezTo>
                    <a:pt x="337" y="230"/>
                    <a:pt x="305" y="224"/>
                    <a:pt x="252" y="213"/>
                  </a:cubicBezTo>
                  <a:cubicBezTo>
                    <a:pt x="209" y="202"/>
                    <a:pt x="163" y="193"/>
                    <a:pt x="163" y="137"/>
                  </a:cubicBezTo>
                  <a:cubicBezTo>
                    <a:pt x="163" y="104"/>
                    <a:pt x="190" y="28"/>
                    <a:pt x="295" y="28"/>
                  </a:cubicBezTo>
                  <a:cubicBezTo>
                    <a:pt x="324" y="28"/>
                    <a:pt x="383" y="36"/>
                    <a:pt x="402" y="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4" name="Freeform 33">
              <a:extLst>
                <a:ext uri="{FF2B5EF4-FFF2-40B4-BE49-F238E27FC236}">
                  <a16:creationId xmlns:a16="http://schemas.microsoft.com/office/drawing/2014/main" id="{C831CBCA-EEB2-E34A-AEF2-FCCC742F8D16}"/>
                </a:ext>
              </a:extLst>
            </p:cNvPr>
            <p:cNvSpPr/>
            <p:nvPr/>
          </p:nvSpPr>
          <p:spPr>
            <a:xfrm>
              <a:off x="6650280" y="2280240"/>
              <a:ext cx="74880" cy="160920"/>
            </a:xfrm>
            <a:custGeom>
              <a:avLst/>
              <a:gdLst/>
              <a:ahLst/>
              <a:cxnLst>
                <a:cxn ang="3cd4">
                  <a:pos x="hc" y="t"/>
                </a:cxn>
                <a:cxn ang="cd2">
                  <a:pos x="l" y="vc"/>
                </a:cxn>
                <a:cxn ang="cd4">
                  <a:pos x="hc" y="b"/>
                </a:cxn>
                <a:cxn ang="0">
                  <a:pos x="r" y="vc"/>
                </a:cxn>
              </a:cxnLst>
              <a:rect l="l" t="t" r="r" b="b"/>
              <a:pathLst>
                <a:path w="209" h="448">
                  <a:moveTo>
                    <a:pt x="201" y="76"/>
                  </a:moveTo>
                  <a:cubicBezTo>
                    <a:pt x="209" y="62"/>
                    <a:pt x="209" y="53"/>
                    <a:pt x="209" y="48"/>
                  </a:cubicBezTo>
                  <a:cubicBezTo>
                    <a:pt x="209" y="20"/>
                    <a:pt x="185" y="0"/>
                    <a:pt x="161" y="0"/>
                  </a:cubicBezTo>
                  <a:cubicBezTo>
                    <a:pt x="129" y="0"/>
                    <a:pt x="118" y="28"/>
                    <a:pt x="115" y="42"/>
                  </a:cubicBezTo>
                  <a:lnTo>
                    <a:pt x="5" y="417"/>
                  </a:lnTo>
                  <a:cubicBezTo>
                    <a:pt x="3" y="417"/>
                    <a:pt x="0" y="428"/>
                    <a:pt x="0" y="428"/>
                  </a:cubicBezTo>
                  <a:cubicBezTo>
                    <a:pt x="0" y="440"/>
                    <a:pt x="27" y="448"/>
                    <a:pt x="32" y="448"/>
                  </a:cubicBezTo>
                  <a:cubicBezTo>
                    <a:pt x="37" y="448"/>
                    <a:pt x="40" y="448"/>
                    <a:pt x="46" y="4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5" name="Freeform 34">
              <a:extLst>
                <a:ext uri="{FF2B5EF4-FFF2-40B4-BE49-F238E27FC236}">
                  <a16:creationId xmlns:a16="http://schemas.microsoft.com/office/drawing/2014/main" id="{F6F25527-2CD3-D648-9E41-D6F393C2C0CF}"/>
                </a:ext>
              </a:extLst>
            </p:cNvPr>
            <p:cNvSpPr/>
            <p:nvPr/>
          </p:nvSpPr>
          <p:spPr>
            <a:xfrm>
              <a:off x="6791040" y="2588760"/>
              <a:ext cx="49680" cy="132840"/>
            </a:xfrm>
            <a:custGeom>
              <a:avLst/>
              <a:gdLst/>
              <a:ahLst/>
              <a:cxnLst>
                <a:cxn ang="3cd4">
                  <a:pos x="hc" y="t"/>
                </a:cxn>
                <a:cxn ang="cd2">
                  <a:pos x="l" y="vc"/>
                </a:cxn>
                <a:cxn ang="cd4">
                  <a:pos x="hc" y="b"/>
                </a:cxn>
                <a:cxn ang="0">
                  <a:pos x="r" y="vc"/>
                </a:cxn>
              </a:cxnLst>
              <a:rect l="l" t="t" r="r" b="b"/>
              <a:pathLst>
                <a:path w="139" h="370">
                  <a:moveTo>
                    <a:pt x="139" y="129"/>
                  </a:moveTo>
                  <a:cubicBezTo>
                    <a:pt x="139" y="48"/>
                    <a:pt x="110" y="0"/>
                    <a:pt x="64" y="0"/>
                  </a:cubicBezTo>
                  <a:cubicBezTo>
                    <a:pt x="24" y="0"/>
                    <a:pt x="0" y="31"/>
                    <a:pt x="0" y="64"/>
                  </a:cubicBezTo>
                  <a:cubicBezTo>
                    <a:pt x="0" y="98"/>
                    <a:pt x="24" y="132"/>
                    <a:pt x="64" y="132"/>
                  </a:cubicBezTo>
                  <a:cubicBezTo>
                    <a:pt x="78" y="132"/>
                    <a:pt x="94" y="126"/>
                    <a:pt x="104" y="115"/>
                  </a:cubicBezTo>
                  <a:cubicBezTo>
                    <a:pt x="110" y="112"/>
                    <a:pt x="110" y="112"/>
                    <a:pt x="112" y="112"/>
                  </a:cubicBezTo>
                  <a:cubicBezTo>
                    <a:pt x="112" y="112"/>
                    <a:pt x="115" y="112"/>
                    <a:pt x="115" y="129"/>
                  </a:cubicBezTo>
                  <a:cubicBezTo>
                    <a:pt x="115" y="221"/>
                    <a:pt x="72" y="297"/>
                    <a:pt x="32" y="336"/>
                  </a:cubicBezTo>
                  <a:cubicBezTo>
                    <a:pt x="19" y="350"/>
                    <a:pt x="19" y="353"/>
                    <a:pt x="19" y="356"/>
                  </a:cubicBezTo>
                  <a:cubicBezTo>
                    <a:pt x="19" y="367"/>
                    <a:pt x="24" y="370"/>
                    <a:pt x="32" y="370"/>
                  </a:cubicBezTo>
                  <a:cubicBezTo>
                    <a:pt x="46" y="370"/>
                    <a:pt x="139" y="274"/>
                    <a:pt x="139"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6" name="Freeform 35">
              <a:extLst>
                <a:ext uri="{FF2B5EF4-FFF2-40B4-BE49-F238E27FC236}">
                  <a16:creationId xmlns:a16="http://schemas.microsoft.com/office/drawing/2014/main" id="{AC58358C-375B-164B-882B-B915459D4E26}"/>
                </a:ext>
              </a:extLst>
            </p:cNvPr>
            <p:cNvSpPr/>
            <p:nvPr/>
          </p:nvSpPr>
          <p:spPr>
            <a:xfrm>
              <a:off x="6959880" y="2440800"/>
              <a:ext cx="194400" cy="201240"/>
            </a:xfrm>
            <a:custGeom>
              <a:avLst/>
              <a:gdLst/>
              <a:ahLst/>
              <a:cxnLst>
                <a:cxn ang="3cd4">
                  <a:pos x="hc" y="t"/>
                </a:cxn>
                <a:cxn ang="cd2">
                  <a:pos x="l" y="vc"/>
                </a:cxn>
                <a:cxn ang="cd4">
                  <a:pos x="hc" y="b"/>
                </a:cxn>
                <a:cxn ang="0">
                  <a:pos x="r" y="vc"/>
                </a:cxn>
              </a:cxnLst>
              <a:rect l="l" t="t" r="r" b="b"/>
              <a:pathLst>
                <a:path w="541" h="560">
                  <a:moveTo>
                    <a:pt x="394" y="78"/>
                  </a:moveTo>
                  <a:cubicBezTo>
                    <a:pt x="372" y="34"/>
                    <a:pt x="337" y="0"/>
                    <a:pt x="284" y="0"/>
                  </a:cubicBezTo>
                  <a:cubicBezTo>
                    <a:pt x="147" y="0"/>
                    <a:pt x="0" y="182"/>
                    <a:pt x="0" y="361"/>
                  </a:cubicBezTo>
                  <a:cubicBezTo>
                    <a:pt x="0" y="479"/>
                    <a:pt x="64" y="560"/>
                    <a:pt x="158" y="560"/>
                  </a:cubicBezTo>
                  <a:cubicBezTo>
                    <a:pt x="182" y="560"/>
                    <a:pt x="241" y="554"/>
                    <a:pt x="311" y="468"/>
                  </a:cubicBezTo>
                  <a:cubicBezTo>
                    <a:pt x="321" y="518"/>
                    <a:pt x="361" y="560"/>
                    <a:pt x="418" y="560"/>
                  </a:cubicBezTo>
                  <a:cubicBezTo>
                    <a:pt x="461" y="560"/>
                    <a:pt x="487" y="532"/>
                    <a:pt x="506" y="493"/>
                  </a:cubicBezTo>
                  <a:cubicBezTo>
                    <a:pt x="525" y="448"/>
                    <a:pt x="541" y="372"/>
                    <a:pt x="541" y="370"/>
                  </a:cubicBezTo>
                  <a:cubicBezTo>
                    <a:pt x="541" y="358"/>
                    <a:pt x="530" y="358"/>
                    <a:pt x="528" y="358"/>
                  </a:cubicBezTo>
                  <a:cubicBezTo>
                    <a:pt x="517" y="358"/>
                    <a:pt x="514" y="361"/>
                    <a:pt x="511" y="381"/>
                  </a:cubicBezTo>
                  <a:cubicBezTo>
                    <a:pt x="490" y="459"/>
                    <a:pt x="469" y="532"/>
                    <a:pt x="420" y="532"/>
                  </a:cubicBezTo>
                  <a:cubicBezTo>
                    <a:pt x="388" y="532"/>
                    <a:pt x="386" y="501"/>
                    <a:pt x="386" y="476"/>
                  </a:cubicBezTo>
                  <a:cubicBezTo>
                    <a:pt x="386" y="448"/>
                    <a:pt x="388" y="440"/>
                    <a:pt x="402" y="384"/>
                  </a:cubicBezTo>
                  <a:cubicBezTo>
                    <a:pt x="415" y="333"/>
                    <a:pt x="415" y="319"/>
                    <a:pt x="426" y="274"/>
                  </a:cubicBezTo>
                  <a:lnTo>
                    <a:pt x="469" y="101"/>
                  </a:lnTo>
                  <a:cubicBezTo>
                    <a:pt x="477" y="64"/>
                    <a:pt x="477" y="64"/>
                    <a:pt x="477" y="59"/>
                  </a:cubicBezTo>
                  <a:cubicBezTo>
                    <a:pt x="477" y="36"/>
                    <a:pt x="463" y="25"/>
                    <a:pt x="444" y="25"/>
                  </a:cubicBezTo>
                  <a:cubicBezTo>
                    <a:pt x="415" y="25"/>
                    <a:pt x="396" y="53"/>
                    <a:pt x="394" y="78"/>
                  </a:cubicBezTo>
                  <a:close/>
                  <a:moveTo>
                    <a:pt x="316" y="400"/>
                  </a:moveTo>
                  <a:cubicBezTo>
                    <a:pt x="311" y="423"/>
                    <a:pt x="311" y="423"/>
                    <a:pt x="295" y="445"/>
                  </a:cubicBezTo>
                  <a:cubicBezTo>
                    <a:pt x="241" y="512"/>
                    <a:pt x="193" y="532"/>
                    <a:pt x="161" y="532"/>
                  </a:cubicBezTo>
                  <a:cubicBezTo>
                    <a:pt x="102" y="532"/>
                    <a:pt x="83" y="465"/>
                    <a:pt x="83" y="417"/>
                  </a:cubicBezTo>
                  <a:cubicBezTo>
                    <a:pt x="83" y="356"/>
                    <a:pt x="120" y="202"/>
                    <a:pt x="150" y="146"/>
                  </a:cubicBezTo>
                  <a:cubicBezTo>
                    <a:pt x="185" y="73"/>
                    <a:pt x="238" y="28"/>
                    <a:pt x="287" y="28"/>
                  </a:cubicBezTo>
                  <a:cubicBezTo>
                    <a:pt x="364" y="28"/>
                    <a:pt x="380" y="129"/>
                    <a:pt x="380" y="137"/>
                  </a:cubicBezTo>
                  <a:cubicBezTo>
                    <a:pt x="380" y="143"/>
                    <a:pt x="378" y="151"/>
                    <a:pt x="375" y="15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7" name="Freeform 36">
              <a:extLst>
                <a:ext uri="{FF2B5EF4-FFF2-40B4-BE49-F238E27FC236}">
                  <a16:creationId xmlns:a16="http://schemas.microsoft.com/office/drawing/2014/main" id="{D9884EB9-7482-244C-862A-882777DFC0D6}"/>
                </a:ext>
              </a:extLst>
            </p:cNvPr>
            <p:cNvSpPr/>
            <p:nvPr/>
          </p:nvSpPr>
          <p:spPr>
            <a:xfrm>
              <a:off x="7179479" y="2280240"/>
              <a:ext cx="74880" cy="160920"/>
            </a:xfrm>
            <a:custGeom>
              <a:avLst/>
              <a:gdLst/>
              <a:ahLst/>
              <a:cxnLst>
                <a:cxn ang="3cd4">
                  <a:pos x="hc" y="t"/>
                </a:cxn>
                <a:cxn ang="cd2">
                  <a:pos x="l" y="vc"/>
                </a:cxn>
                <a:cxn ang="cd4">
                  <a:pos x="hc" y="b"/>
                </a:cxn>
                <a:cxn ang="0">
                  <a:pos x="r" y="vc"/>
                </a:cxn>
              </a:cxnLst>
              <a:rect l="l" t="t" r="r" b="b"/>
              <a:pathLst>
                <a:path w="209" h="448">
                  <a:moveTo>
                    <a:pt x="201" y="76"/>
                  </a:moveTo>
                  <a:cubicBezTo>
                    <a:pt x="209" y="62"/>
                    <a:pt x="209" y="53"/>
                    <a:pt x="209" y="48"/>
                  </a:cubicBezTo>
                  <a:cubicBezTo>
                    <a:pt x="209" y="20"/>
                    <a:pt x="185" y="0"/>
                    <a:pt x="161" y="0"/>
                  </a:cubicBezTo>
                  <a:cubicBezTo>
                    <a:pt x="129" y="0"/>
                    <a:pt x="118" y="28"/>
                    <a:pt x="115" y="42"/>
                  </a:cubicBezTo>
                  <a:lnTo>
                    <a:pt x="5" y="417"/>
                  </a:lnTo>
                  <a:cubicBezTo>
                    <a:pt x="3" y="417"/>
                    <a:pt x="0" y="428"/>
                    <a:pt x="0" y="428"/>
                  </a:cubicBezTo>
                  <a:cubicBezTo>
                    <a:pt x="0" y="440"/>
                    <a:pt x="27" y="448"/>
                    <a:pt x="32" y="448"/>
                  </a:cubicBezTo>
                  <a:cubicBezTo>
                    <a:pt x="37" y="448"/>
                    <a:pt x="40" y="448"/>
                    <a:pt x="46" y="4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8" name="Freeform 37">
              <a:extLst>
                <a:ext uri="{FF2B5EF4-FFF2-40B4-BE49-F238E27FC236}">
                  <a16:creationId xmlns:a16="http://schemas.microsoft.com/office/drawing/2014/main" id="{9AE03370-99DC-DA4C-A5CC-E8771959F90F}"/>
                </a:ext>
              </a:extLst>
            </p:cNvPr>
            <p:cNvSpPr/>
            <p:nvPr/>
          </p:nvSpPr>
          <p:spPr>
            <a:xfrm>
              <a:off x="7308720" y="2304720"/>
              <a:ext cx="99000" cy="443159"/>
            </a:xfrm>
            <a:custGeom>
              <a:avLst/>
              <a:gdLst/>
              <a:ahLst/>
              <a:cxnLst>
                <a:cxn ang="3cd4">
                  <a:pos x="hc" y="t"/>
                </a:cxn>
                <a:cxn ang="cd2">
                  <a:pos x="l" y="vc"/>
                </a:cxn>
                <a:cxn ang="cd4">
                  <a:pos x="hc" y="b"/>
                </a:cxn>
                <a:cxn ang="0">
                  <a:pos x="r" y="vc"/>
                </a:cxn>
              </a:cxnLst>
              <a:rect l="l" t="t" r="r" b="b"/>
              <a:pathLst>
                <a:path w="276" h="1232">
                  <a:moveTo>
                    <a:pt x="276" y="616"/>
                  </a:moveTo>
                  <a:cubicBezTo>
                    <a:pt x="276" y="521"/>
                    <a:pt x="262" y="372"/>
                    <a:pt x="198" y="232"/>
                  </a:cubicBezTo>
                  <a:cubicBezTo>
                    <a:pt x="126" y="81"/>
                    <a:pt x="24" y="0"/>
                    <a:pt x="11" y="0"/>
                  </a:cubicBezTo>
                  <a:cubicBezTo>
                    <a:pt x="5" y="0"/>
                    <a:pt x="0" y="6"/>
                    <a:pt x="0" y="11"/>
                  </a:cubicBezTo>
                  <a:cubicBezTo>
                    <a:pt x="0" y="17"/>
                    <a:pt x="0" y="20"/>
                    <a:pt x="21" y="42"/>
                  </a:cubicBezTo>
                  <a:cubicBezTo>
                    <a:pt x="139" y="162"/>
                    <a:pt x="206" y="358"/>
                    <a:pt x="206" y="616"/>
                  </a:cubicBezTo>
                  <a:cubicBezTo>
                    <a:pt x="206" y="826"/>
                    <a:pt x="163" y="1044"/>
                    <a:pt x="16" y="1198"/>
                  </a:cubicBezTo>
                  <a:cubicBezTo>
                    <a:pt x="0" y="1215"/>
                    <a:pt x="0" y="1218"/>
                    <a:pt x="0" y="1221"/>
                  </a:cubicBezTo>
                  <a:cubicBezTo>
                    <a:pt x="0" y="1229"/>
                    <a:pt x="5" y="1232"/>
                    <a:pt x="11" y="1232"/>
                  </a:cubicBezTo>
                  <a:cubicBezTo>
                    <a:pt x="24" y="1232"/>
                    <a:pt x="131" y="1148"/>
                    <a:pt x="201" y="991"/>
                  </a:cubicBezTo>
                  <a:cubicBezTo>
                    <a:pt x="262" y="857"/>
                    <a:pt x="276" y="720"/>
                    <a:pt x="276" y="6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9" name="Freeform 38">
              <a:extLst>
                <a:ext uri="{FF2B5EF4-FFF2-40B4-BE49-F238E27FC236}">
                  <a16:creationId xmlns:a16="http://schemas.microsoft.com/office/drawing/2014/main" id="{534C6848-7BBE-2B40-9860-BA7E40A6CADA}"/>
                </a:ext>
              </a:extLst>
            </p:cNvPr>
            <p:cNvSpPr/>
            <p:nvPr/>
          </p:nvSpPr>
          <p:spPr>
            <a:xfrm>
              <a:off x="7577640" y="2516040"/>
              <a:ext cx="258840" cy="18720"/>
            </a:xfrm>
            <a:custGeom>
              <a:avLst/>
              <a:gdLst/>
              <a:ahLst/>
              <a:cxnLst>
                <a:cxn ang="3cd4">
                  <a:pos x="hc" y="t"/>
                </a:cxn>
                <a:cxn ang="cd2">
                  <a:pos x="l" y="vc"/>
                </a:cxn>
                <a:cxn ang="cd4">
                  <a:pos x="hc" y="b"/>
                </a:cxn>
                <a:cxn ang="0">
                  <a:pos x="r" y="vc"/>
                </a:cxn>
              </a:cxnLst>
              <a:rect l="l" t="t" r="r" b="b"/>
              <a:pathLst>
                <a:path w="720" h="53">
                  <a:moveTo>
                    <a:pt x="680" y="53"/>
                  </a:moveTo>
                  <a:cubicBezTo>
                    <a:pt x="699" y="53"/>
                    <a:pt x="720" y="53"/>
                    <a:pt x="720" y="25"/>
                  </a:cubicBezTo>
                  <a:cubicBezTo>
                    <a:pt x="720" y="0"/>
                    <a:pt x="699" y="0"/>
                    <a:pt x="680" y="0"/>
                  </a:cubicBezTo>
                  <a:lnTo>
                    <a:pt x="40" y="0"/>
                  </a:lnTo>
                  <a:cubicBezTo>
                    <a:pt x="21" y="0"/>
                    <a:pt x="0" y="0"/>
                    <a:pt x="0" y="25"/>
                  </a:cubicBezTo>
                  <a:cubicBezTo>
                    <a:pt x="0" y="53"/>
                    <a:pt x="21" y="53"/>
                    <a:pt x="40" y="5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0" name="Freeform 39">
              <a:extLst>
                <a:ext uri="{FF2B5EF4-FFF2-40B4-BE49-F238E27FC236}">
                  <a16:creationId xmlns:a16="http://schemas.microsoft.com/office/drawing/2014/main" id="{21D53870-C697-314F-8199-D223554A4737}"/>
                </a:ext>
              </a:extLst>
            </p:cNvPr>
            <p:cNvSpPr/>
            <p:nvPr/>
          </p:nvSpPr>
          <p:spPr>
            <a:xfrm>
              <a:off x="7985519" y="2323800"/>
              <a:ext cx="293760" cy="398880"/>
            </a:xfrm>
            <a:custGeom>
              <a:avLst/>
              <a:gdLst/>
              <a:ahLst/>
              <a:cxnLst>
                <a:cxn ang="3cd4">
                  <a:pos x="hc" y="t"/>
                </a:cxn>
                <a:cxn ang="cd2">
                  <a:pos x="l" y="vc"/>
                </a:cxn>
                <a:cxn ang="cd4">
                  <a:pos x="hc" y="b"/>
                </a:cxn>
                <a:cxn ang="0">
                  <a:pos x="r" y="vc"/>
                </a:cxn>
              </a:cxnLst>
              <a:rect l="l" t="t" r="r" b="b"/>
              <a:pathLst>
                <a:path w="817" h="1109">
                  <a:moveTo>
                    <a:pt x="458" y="862"/>
                  </a:moveTo>
                  <a:cubicBezTo>
                    <a:pt x="643" y="790"/>
                    <a:pt x="817" y="568"/>
                    <a:pt x="817" y="330"/>
                  </a:cubicBezTo>
                  <a:cubicBezTo>
                    <a:pt x="817" y="134"/>
                    <a:pt x="691" y="0"/>
                    <a:pt x="514" y="0"/>
                  </a:cubicBezTo>
                  <a:cubicBezTo>
                    <a:pt x="260" y="0"/>
                    <a:pt x="0" y="280"/>
                    <a:pt x="0" y="568"/>
                  </a:cubicBezTo>
                  <a:cubicBezTo>
                    <a:pt x="0" y="773"/>
                    <a:pt x="131" y="896"/>
                    <a:pt x="303" y="896"/>
                  </a:cubicBezTo>
                  <a:cubicBezTo>
                    <a:pt x="332" y="896"/>
                    <a:pt x="372" y="890"/>
                    <a:pt x="418" y="879"/>
                  </a:cubicBezTo>
                  <a:cubicBezTo>
                    <a:pt x="412" y="955"/>
                    <a:pt x="412" y="958"/>
                    <a:pt x="412" y="974"/>
                  </a:cubicBezTo>
                  <a:cubicBezTo>
                    <a:pt x="412" y="1014"/>
                    <a:pt x="412" y="1109"/>
                    <a:pt x="511" y="1109"/>
                  </a:cubicBezTo>
                  <a:cubicBezTo>
                    <a:pt x="651" y="1109"/>
                    <a:pt x="707" y="882"/>
                    <a:pt x="707" y="871"/>
                  </a:cubicBezTo>
                  <a:cubicBezTo>
                    <a:pt x="707" y="860"/>
                    <a:pt x="699" y="857"/>
                    <a:pt x="696" y="857"/>
                  </a:cubicBezTo>
                  <a:cubicBezTo>
                    <a:pt x="685" y="857"/>
                    <a:pt x="683" y="862"/>
                    <a:pt x="680" y="871"/>
                  </a:cubicBezTo>
                  <a:cubicBezTo>
                    <a:pt x="653" y="958"/>
                    <a:pt x="584" y="988"/>
                    <a:pt x="544" y="988"/>
                  </a:cubicBezTo>
                  <a:cubicBezTo>
                    <a:pt x="487" y="988"/>
                    <a:pt x="471" y="955"/>
                    <a:pt x="458" y="862"/>
                  </a:cubicBezTo>
                  <a:close/>
                  <a:moveTo>
                    <a:pt x="236" y="851"/>
                  </a:moveTo>
                  <a:cubicBezTo>
                    <a:pt x="145" y="815"/>
                    <a:pt x="104" y="717"/>
                    <a:pt x="104" y="608"/>
                  </a:cubicBezTo>
                  <a:cubicBezTo>
                    <a:pt x="104" y="521"/>
                    <a:pt x="134" y="347"/>
                    <a:pt x="225" y="213"/>
                  </a:cubicBezTo>
                  <a:cubicBezTo>
                    <a:pt x="311" y="87"/>
                    <a:pt x="420" y="31"/>
                    <a:pt x="509" y="31"/>
                  </a:cubicBezTo>
                  <a:cubicBezTo>
                    <a:pt x="627" y="31"/>
                    <a:pt x="712" y="126"/>
                    <a:pt x="712" y="291"/>
                  </a:cubicBezTo>
                  <a:cubicBezTo>
                    <a:pt x="712" y="414"/>
                    <a:pt x="651" y="703"/>
                    <a:pt x="453" y="820"/>
                  </a:cubicBezTo>
                  <a:cubicBezTo>
                    <a:pt x="447" y="776"/>
                    <a:pt x="436" y="686"/>
                    <a:pt x="348" y="686"/>
                  </a:cubicBezTo>
                  <a:cubicBezTo>
                    <a:pt x="287" y="686"/>
                    <a:pt x="230" y="748"/>
                    <a:pt x="230" y="812"/>
                  </a:cubicBezTo>
                  <a:cubicBezTo>
                    <a:pt x="230" y="837"/>
                    <a:pt x="236" y="851"/>
                    <a:pt x="236" y="851"/>
                  </a:cubicBezTo>
                  <a:close/>
                  <a:moveTo>
                    <a:pt x="308" y="865"/>
                  </a:moveTo>
                  <a:cubicBezTo>
                    <a:pt x="292" y="865"/>
                    <a:pt x="254" y="865"/>
                    <a:pt x="254" y="812"/>
                  </a:cubicBezTo>
                  <a:cubicBezTo>
                    <a:pt x="254" y="764"/>
                    <a:pt x="300" y="714"/>
                    <a:pt x="348" y="714"/>
                  </a:cubicBezTo>
                  <a:cubicBezTo>
                    <a:pt x="399" y="714"/>
                    <a:pt x="420" y="745"/>
                    <a:pt x="420" y="818"/>
                  </a:cubicBezTo>
                  <a:cubicBezTo>
                    <a:pt x="420" y="837"/>
                    <a:pt x="420" y="837"/>
                    <a:pt x="410" y="843"/>
                  </a:cubicBezTo>
                  <a:cubicBezTo>
                    <a:pt x="378" y="857"/>
                    <a:pt x="343" y="865"/>
                    <a:pt x="308" y="86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1" name="Freeform 40">
              <a:extLst>
                <a:ext uri="{FF2B5EF4-FFF2-40B4-BE49-F238E27FC236}">
                  <a16:creationId xmlns:a16="http://schemas.microsoft.com/office/drawing/2014/main" id="{F46544E8-79C7-434D-8189-6EE956AA27DC}"/>
                </a:ext>
              </a:extLst>
            </p:cNvPr>
            <p:cNvSpPr/>
            <p:nvPr/>
          </p:nvSpPr>
          <p:spPr>
            <a:xfrm>
              <a:off x="8312400" y="2565719"/>
              <a:ext cx="217440" cy="140760"/>
            </a:xfrm>
            <a:custGeom>
              <a:avLst/>
              <a:gdLst/>
              <a:ahLst/>
              <a:cxnLst>
                <a:cxn ang="3cd4">
                  <a:pos x="hc" y="t"/>
                </a:cxn>
                <a:cxn ang="cd2">
                  <a:pos x="l" y="vc"/>
                </a:cxn>
                <a:cxn ang="cd4">
                  <a:pos x="hc" y="b"/>
                </a:cxn>
                <a:cxn ang="0">
                  <a:pos x="r" y="vc"/>
                </a:cxn>
              </a:cxnLst>
              <a:rect l="l" t="t" r="r" b="b"/>
              <a:pathLst>
                <a:path w="605" h="392">
                  <a:moveTo>
                    <a:pt x="396" y="106"/>
                  </a:moveTo>
                  <a:cubicBezTo>
                    <a:pt x="402" y="84"/>
                    <a:pt x="412" y="42"/>
                    <a:pt x="412" y="36"/>
                  </a:cubicBezTo>
                  <a:cubicBezTo>
                    <a:pt x="412" y="20"/>
                    <a:pt x="399" y="8"/>
                    <a:pt x="386" y="8"/>
                  </a:cubicBezTo>
                  <a:cubicBezTo>
                    <a:pt x="370" y="8"/>
                    <a:pt x="353" y="20"/>
                    <a:pt x="348" y="34"/>
                  </a:cubicBezTo>
                  <a:cubicBezTo>
                    <a:pt x="345" y="42"/>
                    <a:pt x="337" y="78"/>
                    <a:pt x="332" y="101"/>
                  </a:cubicBezTo>
                  <a:cubicBezTo>
                    <a:pt x="321" y="148"/>
                    <a:pt x="321" y="151"/>
                    <a:pt x="308" y="199"/>
                  </a:cubicBezTo>
                  <a:cubicBezTo>
                    <a:pt x="297" y="246"/>
                    <a:pt x="297" y="255"/>
                    <a:pt x="295" y="280"/>
                  </a:cubicBezTo>
                  <a:cubicBezTo>
                    <a:pt x="300" y="297"/>
                    <a:pt x="292" y="314"/>
                    <a:pt x="273" y="339"/>
                  </a:cubicBezTo>
                  <a:cubicBezTo>
                    <a:pt x="262" y="353"/>
                    <a:pt x="244" y="367"/>
                    <a:pt x="217" y="367"/>
                  </a:cubicBezTo>
                  <a:cubicBezTo>
                    <a:pt x="185" y="367"/>
                    <a:pt x="142" y="356"/>
                    <a:pt x="142" y="288"/>
                  </a:cubicBezTo>
                  <a:cubicBezTo>
                    <a:pt x="142" y="244"/>
                    <a:pt x="166" y="179"/>
                    <a:pt x="182" y="134"/>
                  </a:cubicBezTo>
                  <a:cubicBezTo>
                    <a:pt x="195" y="98"/>
                    <a:pt x="198" y="90"/>
                    <a:pt x="198" y="76"/>
                  </a:cubicBezTo>
                  <a:cubicBezTo>
                    <a:pt x="198" y="34"/>
                    <a:pt x="166" y="0"/>
                    <a:pt x="120" y="0"/>
                  </a:cubicBezTo>
                  <a:cubicBezTo>
                    <a:pt x="37" y="0"/>
                    <a:pt x="0" y="118"/>
                    <a:pt x="0" y="134"/>
                  </a:cubicBezTo>
                  <a:cubicBezTo>
                    <a:pt x="0" y="146"/>
                    <a:pt x="11" y="146"/>
                    <a:pt x="13" y="146"/>
                  </a:cubicBezTo>
                  <a:cubicBezTo>
                    <a:pt x="27" y="146"/>
                    <a:pt x="27" y="140"/>
                    <a:pt x="29" y="132"/>
                  </a:cubicBezTo>
                  <a:cubicBezTo>
                    <a:pt x="51" y="59"/>
                    <a:pt x="86" y="25"/>
                    <a:pt x="118" y="25"/>
                  </a:cubicBezTo>
                  <a:cubicBezTo>
                    <a:pt x="131" y="25"/>
                    <a:pt x="139" y="34"/>
                    <a:pt x="139" y="56"/>
                  </a:cubicBezTo>
                  <a:cubicBezTo>
                    <a:pt x="139" y="76"/>
                    <a:pt x="131" y="95"/>
                    <a:pt x="129" y="106"/>
                  </a:cubicBezTo>
                  <a:cubicBezTo>
                    <a:pt x="80" y="232"/>
                    <a:pt x="80" y="249"/>
                    <a:pt x="80" y="277"/>
                  </a:cubicBezTo>
                  <a:cubicBezTo>
                    <a:pt x="80" y="378"/>
                    <a:pt x="169" y="392"/>
                    <a:pt x="214" y="392"/>
                  </a:cubicBezTo>
                  <a:cubicBezTo>
                    <a:pt x="230" y="392"/>
                    <a:pt x="270" y="392"/>
                    <a:pt x="308" y="333"/>
                  </a:cubicBezTo>
                  <a:cubicBezTo>
                    <a:pt x="327" y="372"/>
                    <a:pt x="372" y="392"/>
                    <a:pt x="423" y="392"/>
                  </a:cubicBezTo>
                  <a:cubicBezTo>
                    <a:pt x="495" y="392"/>
                    <a:pt x="533" y="325"/>
                    <a:pt x="549" y="288"/>
                  </a:cubicBezTo>
                  <a:cubicBezTo>
                    <a:pt x="584" y="216"/>
                    <a:pt x="605" y="109"/>
                    <a:pt x="605" y="67"/>
                  </a:cubicBezTo>
                  <a:cubicBezTo>
                    <a:pt x="605" y="3"/>
                    <a:pt x="570" y="0"/>
                    <a:pt x="565" y="0"/>
                  </a:cubicBezTo>
                  <a:cubicBezTo>
                    <a:pt x="544" y="0"/>
                    <a:pt x="519" y="22"/>
                    <a:pt x="519" y="45"/>
                  </a:cubicBezTo>
                  <a:cubicBezTo>
                    <a:pt x="519" y="62"/>
                    <a:pt x="528" y="67"/>
                    <a:pt x="536" y="73"/>
                  </a:cubicBezTo>
                  <a:cubicBezTo>
                    <a:pt x="554" y="90"/>
                    <a:pt x="565" y="115"/>
                    <a:pt x="565" y="143"/>
                  </a:cubicBezTo>
                  <a:cubicBezTo>
                    <a:pt x="565" y="154"/>
                    <a:pt x="530" y="367"/>
                    <a:pt x="426" y="367"/>
                  </a:cubicBezTo>
                  <a:cubicBezTo>
                    <a:pt x="359" y="367"/>
                    <a:pt x="359" y="305"/>
                    <a:pt x="359" y="291"/>
                  </a:cubicBezTo>
                  <a:cubicBezTo>
                    <a:pt x="359" y="266"/>
                    <a:pt x="361" y="252"/>
                    <a:pt x="372" y="20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2" name="Freeform 41">
              <a:extLst>
                <a:ext uri="{FF2B5EF4-FFF2-40B4-BE49-F238E27FC236}">
                  <a16:creationId xmlns:a16="http://schemas.microsoft.com/office/drawing/2014/main" id="{896A6EB0-A257-3549-9D6B-7F9B2AB4783F}"/>
                </a:ext>
              </a:extLst>
            </p:cNvPr>
            <p:cNvSpPr/>
            <p:nvPr/>
          </p:nvSpPr>
          <p:spPr>
            <a:xfrm>
              <a:off x="8614800" y="2304720"/>
              <a:ext cx="99000" cy="443159"/>
            </a:xfrm>
            <a:custGeom>
              <a:avLst/>
              <a:gdLst/>
              <a:ahLst/>
              <a:cxnLst>
                <a:cxn ang="3cd4">
                  <a:pos x="hc" y="t"/>
                </a:cxn>
                <a:cxn ang="cd2">
                  <a:pos x="l" y="vc"/>
                </a:cxn>
                <a:cxn ang="cd4">
                  <a:pos x="hc" y="b"/>
                </a:cxn>
                <a:cxn ang="0">
                  <a:pos x="r" y="vc"/>
                </a:cxn>
              </a:cxnLst>
              <a:rect l="l" t="t" r="r" b="b"/>
              <a:pathLst>
                <a:path w="276" h="1232">
                  <a:moveTo>
                    <a:pt x="276" y="1221"/>
                  </a:moveTo>
                  <a:cubicBezTo>
                    <a:pt x="276" y="1218"/>
                    <a:pt x="276" y="1215"/>
                    <a:pt x="254" y="1193"/>
                  </a:cubicBezTo>
                  <a:cubicBezTo>
                    <a:pt x="107" y="1039"/>
                    <a:pt x="70" y="806"/>
                    <a:pt x="70" y="616"/>
                  </a:cubicBezTo>
                  <a:cubicBezTo>
                    <a:pt x="70" y="403"/>
                    <a:pt x="115" y="188"/>
                    <a:pt x="260" y="34"/>
                  </a:cubicBezTo>
                  <a:cubicBezTo>
                    <a:pt x="276" y="20"/>
                    <a:pt x="276" y="17"/>
                    <a:pt x="276" y="11"/>
                  </a:cubicBezTo>
                  <a:cubicBezTo>
                    <a:pt x="276" y="3"/>
                    <a:pt x="270" y="0"/>
                    <a:pt x="262" y="0"/>
                  </a:cubicBezTo>
                  <a:cubicBezTo>
                    <a:pt x="252" y="0"/>
                    <a:pt x="145" y="84"/>
                    <a:pt x="75" y="241"/>
                  </a:cubicBezTo>
                  <a:cubicBezTo>
                    <a:pt x="13" y="375"/>
                    <a:pt x="0" y="512"/>
                    <a:pt x="0" y="616"/>
                  </a:cubicBezTo>
                  <a:cubicBezTo>
                    <a:pt x="0" y="714"/>
                    <a:pt x="13" y="862"/>
                    <a:pt x="78" y="1002"/>
                  </a:cubicBezTo>
                  <a:cubicBezTo>
                    <a:pt x="150" y="1154"/>
                    <a:pt x="252" y="1232"/>
                    <a:pt x="262" y="1232"/>
                  </a:cubicBezTo>
                  <a:cubicBezTo>
                    <a:pt x="270" y="1232"/>
                    <a:pt x="276" y="1229"/>
                    <a:pt x="276" y="12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3" name="Freeform 42">
              <a:extLst>
                <a:ext uri="{FF2B5EF4-FFF2-40B4-BE49-F238E27FC236}">
                  <a16:creationId xmlns:a16="http://schemas.microsoft.com/office/drawing/2014/main" id="{2069FA0B-AD7F-D04B-ACAF-002AFDD30081}"/>
                </a:ext>
              </a:extLst>
            </p:cNvPr>
            <p:cNvSpPr/>
            <p:nvPr/>
          </p:nvSpPr>
          <p:spPr>
            <a:xfrm>
              <a:off x="8758440" y="2440800"/>
              <a:ext cx="156600" cy="201240"/>
            </a:xfrm>
            <a:custGeom>
              <a:avLst/>
              <a:gdLst/>
              <a:ahLst/>
              <a:cxnLst>
                <a:cxn ang="3cd4">
                  <a:pos x="hc" y="t"/>
                </a:cxn>
                <a:cxn ang="cd2">
                  <a:pos x="l" y="vc"/>
                </a:cxn>
                <a:cxn ang="cd4">
                  <a:pos x="hc" y="b"/>
                </a:cxn>
                <a:cxn ang="0">
                  <a:pos x="r" y="vc"/>
                </a:cxn>
              </a:cxnLst>
              <a:rect l="l" t="t" r="r" b="b"/>
              <a:pathLst>
                <a:path w="436" h="560">
                  <a:moveTo>
                    <a:pt x="402" y="84"/>
                  </a:moveTo>
                  <a:cubicBezTo>
                    <a:pt x="370" y="84"/>
                    <a:pt x="345" y="112"/>
                    <a:pt x="345" y="140"/>
                  </a:cubicBezTo>
                  <a:cubicBezTo>
                    <a:pt x="345" y="157"/>
                    <a:pt x="356" y="176"/>
                    <a:pt x="380" y="176"/>
                  </a:cubicBezTo>
                  <a:cubicBezTo>
                    <a:pt x="407" y="176"/>
                    <a:pt x="436" y="154"/>
                    <a:pt x="436" y="106"/>
                  </a:cubicBezTo>
                  <a:cubicBezTo>
                    <a:pt x="436" y="50"/>
                    <a:pt x="386" y="0"/>
                    <a:pt x="295" y="0"/>
                  </a:cubicBezTo>
                  <a:cubicBezTo>
                    <a:pt x="139" y="0"/>
                    <a:pt x="94" y="126"/>
                    <a:pt x="94" y="179"/>
                  </a:cubicBezTo>
                  <a:cubicBezTo>
                    <a:pt x="94" y="277"/>
                    <a:pt x="182" y="297"/>
                    <a:pt x="217" y="302"/>
                  </a:cubicBezTo>
                  <a:cubicBezTo>
                    <a:pt x="278" y="316"/>
                    <a:pt x="340" y="328"/>
                    <a:pt x="340" y="398"/>
                  </a:cubicBezTo>
                  <a:cubicBezTo>
                    <a:pt x="340" y="428"/>
                    <a:pt x="313" y="532"/>
                    <a:pt x="171" y="532"/>
                  </a:cubicBezTo>
                  <a:cubicBezTo>
                    <a:pt x="155" y="532"/>
                    <a:pt x="62" y="532"/>
                    <a:pt x="35" y="468"/>
                  </a:cubicBezTo>
                  <a:cubicBezTo>
                    <a:pt x="80" y="473"/>
                    <a:pt x="110" y="437"/>
                    <a:pt x="110" y="400"/>
                  </a:cubicBezTo>
                  <a:cubicBezTo>
                    <a:pt x="110" y="372"/>
                    <a:pt x="91" y="358"/>
                    <a:pt x="67" y="358"/>
                  </a:cubicBezTo>
                  <a:cubicBezTo>
                    <a:pt x="35" y="358"/>
                    <a:pt x="0" y="384"/>
                    <a:pt x="0" y="440"/>
                  </a:cubicBezTo>
                  <a:cubicBezTo>
                    <a:pt x="0" y="510"/>
                    <a:pt x="67" y="560"/>
                    <a:pt x="169" y="560"/>
                  </a:cubicBezTo>
                  <a:cubicBezTo>
                    <a:pt x="361" y="560"/>
                    <a:pt x="407" y="412"/>
                    <a:pt x="407" y="356"/>
                  </a:cubicBezTo>
                  <a:cubicBezTo>
                    <a:pt x="407" y="311"/>
                    <a:pt x="386" y="280"/>
                    <a:pt x="370" y="263"/>
                  </a:cubicBezTo>
                  <a:cubicBezTo>
                    <a:pt x="337" y="230"/>
                    <a:pt x="305" y="224"/>
                    <a:pt x="252" y="213"/>
                  </a:cubicBezTo>
                  <a:cubicBezTo>
                    <a:pt x="209" y="202"/>
                    <a:pt x="163" y="193"/>
                    <a:pt x="163" y="137"/>
                  </a:cubicBezTo>
                  <a:cubicBezTo>
                    <a:pt x="163" y="104"/>
                    <a:pt x="190" y="28"/>
                    <a:pt x="295" y="28"/>
                  </a:cubicBezTo>
                  <a:cubicBezTo>
                    <a:pt x="324" y="28"/>
                    <a:pt x="383" y="36"/>
                    <a:pt x="402" y="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4" name="Freeform 43">
              <a:extLst>
                <a:ext uri="{FF2B5EF4-FFF2-40B4-BE49-F238E27FC236}">
                  <a16:creationId xmlns:a16="http://schemas.microsoft.com/office/drawing/2014/main" id="{32BBA296-7B8E-1645-B477-BA7272289F92}"/>
                </a:ext>
              </a:extLst>
            </p:cNvPr>
            <p:cNvSpPr/>
            <p:nvPr/>
          </p:nvSpPr>
          <p:spPr>
            <a:xfrm>
              <a:off x="8970840" y="2588760"/>
              <a:ext cx="49680" cy="132840"/>
            </a:xfrm>
            <a:custGeom>
              <a:avLst/>
              <a:gdLst/>
              <a:ahLst/>
              <a:cxnLst>
                <a:cxn ang="3cd4">
                  <a:pos x="hc" y="t"/>
                </a:cxn>
                <a:cxn ang="cd2">
                  <a:pos x="l" y="vc"/>
                </a:cxn>
                <a:cxn ang="cd4">
                  <a:pos x="hc" y="b"/>
                </a:cxn>
                <a:cxn ang="0">
                  <a:pos x="r" y="vc"/>
                </a:cxn>
              </a:cxnLst>
              <a:rect l="l" t="t" r="r" b="b"/>
              <a:pathLst>
                <a:path w="139" h="370">
                  <a:moveTo>
                    <a:pt x="139" y="129"/>
                  </a:moveTo>
                  <a:cubicBezTo>
                    <a:pt x="139" y="48"/>
                    <a:pt x="110" y="0"/>
                    <a:pt x="64" y="0"/>
                  </a:cubicBezTo>
                  <a:cubicBezTo>
                    <a:pt x="24" y="0"/>
                    <a:pt x="0" y="31"/>
                    <a:pt x="0" y="64"/>
                  </a:cubicBezTo>
                  <a:cubicBezTo>
                    <a:pt x="0" y="98"/>
                    <a:pt x="24" y="132"/>
                    <a:pt x="64" y="132"/>
                  </a:cubicBezTo>
                  <a:cubicBezTo>
                    <a:pt x="78" y="132"/>
                    <a:pt x="94" y="126"/>
                    <a:pt x="104" y="115"/>
                  </a:cubicBezTo>
                  <a:cubicBezTo>
                    <a:pt x="110" y="112"/>
                    <a:pt x="110" y="112"/>
                    <a:pt x="112" y="112"/>
                  </a:cubicBezTo>
                  <a:cubicBezTo>
                    <a:pt x="112" y="112"/>
                    <a:pt x="115" y="112"/>
                    <a:pt x="115" y="129"/>
                  </a:cubicBezTo>
                  <a:cubicBezTo>
                    <a:pt x="115" y="221"/>
                    <a:pt x="72" y="297"/>
                    <a:pt x="32" y="336"/>
                  </a:cubicBezTo>
                  <a:cubicBezTo>
                    <a:pt x="19" y="350"/>
                    <a:pt x="19" y="353"/>
                    <a:pt x="19" y="356"/>
                  </a:cubicBezTo>
                  <a:cubicBezTo>
                    <a:pt x="19" y="367"/>
                    <a:pt x="24" y="370"/>
                    <a:pt x="32" y="370"/>
                  </a:cubicBezTo>
                  <a:cubicBezTo>
                    <a:pt x="46" y="370"/>
                    <a:pt x="139" y="274"/>
                    <a:pt x="139" y="1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5" name="Freeform 44">
              <a:extLst>
                <a:ext uri="{FF2B5EF4-FFF2-40B4-BE49-F238E27FC236}">
                  <a16:creationId xmlns:a16="http://schemas.microsoft.com/office/drawing/2014/main" id="{C831A951-7644-4B47-86C9-77B2838C59CC}"/>
                </a:ext>
              </a:extLst>
            </p:cNvPr>
            <p:cNvSpPr/>
            <p:nvPr/>
          </p:nvSpPr>
          <p:spPr>
            <a:xfrm>
              <a:off x="9139320" y="2440800"/>
              <a:ext cx="194400" cy="201240"/>
            </a:xfrm>
            <a:custGeom>
              <a:avLst/>
              <a:gdLst/>
              <a:ahLst/>
              <a:cxnLst>
                <a:cxn ang="3cd4">
                  <a:pos x="hc" y="t"/>
                </a:cxn>
                <a:cxn ang="cd2">
                  <a:pos x="l" y="vc"/>
                </a:cxn>
                <a:cxn ang="cd4">
                  <a:pos x="hc" y="b"/>
                </a:cxn>
                <a:cxn ang="0">
                  <a:pos x="r" y="vc"/>
                </a:cxn>
              </a:cxnLst>
              <a:rect l="l" t="t" r="r" b="b"/>
              <a:pathLst>
                <a:path w="541" h="560">
                  <a:moveTo>
                    <a:pt x="394" y="78"/>
                  </a:moveTo>
                  <a:cubicBezTo>
                    <a:pt x="372" y="34"/>
                    <a:pt x="337" y="0"/>
                    <a:pt x="284" y="0"/>
                  </a:cubicBezTo>
                  <a:cubicBezTo>
                    <a:pt x="147" y="0"/>
                    <a:pt x="0" y="182"/>
                    <a:pt x="0" y="361"/>
                  </a:cubicBezTo>
                  <a:cubicBezTo>
                    <a:pt x="0" y="479"/>
                    <a:pt x="64" y="560"/>
                    <a:pt x="158" y="560"/>
                  </a:cubicBezTo>
                  <a:cubicBezTo>
                    <a:pt x="182" y="560"/>
                    <a:pt x="241" y="554"/>
                    <a:pt x="311" y="468"/>
                  </a:cubicBezTo>
                  <a:cubicBezTo>
                    <a:pt x="321" y="518"/>
                    <a:pt x="361" y="560"/>
                    <a:pt x="418" y="560"/>
                  </a:cubicBezTo>
                  <a:cubicBezTo>
                    <a:pt x="461" y="560"/>
                    <a:pt x="487" y="532"/>
                    <a:pt x="506" y="493"/>
                  </a:cubicBezTo>
                  <a:cubicBezTo>
                    <a:pt x="525" y="448"/>
                    <a:pt x="541" y="372"/>
                    <a:pt x="541" y="370"/>
                  </a:cubicBezTo>
                  <a:cubicBezTo>
                    <a:pt x="541" y="358"/>
                    <a:pt x="530" y="358"/>
                    <a:pt x="528" y="358"/>
                  </a:cubicBezTo>
                  <a:cubicBezTo>
                    <a:pt x="517" y="358"/>
                    <a:pt x="514" y="361"/>
                    <a:pt x="511" y="381"/>
                  </a:cubicBezTo>
                  <a:cubicBezTo>
                    <a:pt x="490" y="459"/>
                    <a:pt x="469" y="532"/>
                    <a:pt x="420" y="532"/>
                  </a:cubicBezTo>
                  <a:cubicBezTo>
                    <a:pt x="388" y="532"/>
                    <a:pt x="386" y="501"/>
                    <a:pt x="386" y="476"/>
                  </a:cubicBezTo>
                  <a:cubicBezTo>
                    <a:pt x="386" y="448"/>
                    <a:pt x="388" y="440"/>
                    <a:pt x="402" y="384"/>
                  </a:cubicBezTo>
                  <a:cubicBezTo>
                    <a:pt x="415" y="333"/>
                    <a:pt x="415" y="319"/>
                    <a:pt x="426" y="274"/>
                  </a:cubicBezTo>
                  <a:lnTo>
                    <a:pt x="469" y="101"/>
                  </a:lnTo>
                  <a:cubicBezTo>
                    <a:pt x="477" y="64"/>
                    <a:pt x="477" y="64"/>
                    <a:pt x="477" y="59"/>
                  </a:cubicBezTo>
                  <a:cubicBezTo>
                    <a:pt x="477" y="36"/>
                    <a:pt x="463" y="25"/>
                    <a:pt x="444" y="25"/>
                  </a:cubicBezTo>
                  <a:cubicBezTo>
                    <a:pt x="415" y="25"/>
                    <a:pt x="396" y="53"/>
                    <a:pt x="394" y="78"/>
                  </a:cubicBezTo>
                  <a:close/>
                  <a:moveTo>
                    <a:pt x="316" y="400"/>
                  </a:moveTo>
                  <a:cubicBezTo>
                    <a:pt x="311" y="423"/>
                    <a:pt x="311" y="423"/>
                    <a:pt x="295" y="445"/>
                  </a:cubicBezTo>
                  <a:cubicBezTo>
                    <a:pt x="241" y="512"/>
                    <a:pt x="193" y="532"/>
                    <a:pt x="161" y="532"/>
                  </a:cubicBezTo>
                  <a:cubicBezTo>
                    <a:pt x="102" y="532"/>
                    <a:pt x="83" y="465"/>
                    <a:pt x="83" y="417"/>
                  </a:cubicBezTo>
                  <a:cubicBezTo>
                    <a:pt x="83" y="356"/>
                    <a:pt x="120" y="202"/>
                    <a:pt x="150" y="146"/>
                  </a:cubicBezTo>
                  <a:cubicBezTo>
                    <a:pt x="185" y="73"/>
                    <a:pt x="238" y="28"/>
                    <a:pt x="287" y="28"/>
                  </a:cubicBezTo>
                  <a:cubicBezTo>
                    <a:pt x="364" y="28"/>
                    <a:pt x="380" y="129"/>
                    <a:pt x="380" y="137"/>
                  </a:cubicBezTo>
                  <a:cubicBezTo>
                    <a:pt x="380" y="143"/>
                    <a:pt x="378" y="151"/>
                    <a:pt x="375" y="15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6" name="Freeform 45">
              <a:extLst>
                <a:ext uri="{FF2B5EF4-FFF2-40B4-BE49-F238E27FC236}">
                  <a16:creationId xmlns:a16="http://schemas.microsoft.com/office/drawing/2014/main" id="{F3578589-C6AE-9840-B5D2-37EFE39B9553}"/>
                </a:ext>
              </a:extLst>
            </p:cNvPr>
            <p:cNvSpPr/>
            <p:nvPr/>
          </p:nvSpPr>
          <p:spPr>
            <a:xfrm>
              <a:off x="9369720" y="2304720"/>
              <a:ext cx="99000" cy="443159"/>
            </a:xfrm>
            <a:custGeom>
              <a:avLst/>
              <a:gdLst/>
              <a:ahLst/>
              <a:cxnLst>
                <a:cxn ang="3cd4">
                  <a:pos x="hc" y="t"/>
                </a:cxn>
                <a:cxn ang="cd2">
                  <a:pos x="l" y="vc"/>
                </a:cxn>
                <a:cxn ang="cd4">
                  <a:pos x="hc" y="b"/>
                </a:cxn>
                <a:cxn ang="0">
                  <a:pos x="r" y="vc"/>
                </a:cxn>
              </a:cxnLst>
              <a:rect l="l" t="t" r="r" b="b"/>
              <a:pathLst>
                <a:path w="276" h="1232">
                  <a:moveTo>
                    <a:pt x="276" y="616"/>
                  </a:moveTo>
                  <a:cubicBezTo>
                    <a:pt x="276" y="521"/>
                    <a:pt x="262" y="372"/>
                    <a:pt x="198" y="232"/>
                  </a:cubicBezTo>
                  <a:cubicBezTo>
                    <a:pt x="126" y="81"/>
                    <a:pt x="24" y="0"/>
                    <a:pt x="11" y="0"/>
                  </a:cubicBezTo>
                  <a:cubicBezTo>
                    <a:pt x="5" y="0"/>
                    <a:pt x="0" y="6"/>
                    <a:pt x="0" y="11"/>
                  </a:cubicBezTo>
                  <a:cubicBezTo>
                    <a:pt x="0" y="17"/>
                    <a:pt x="0" y="20"/>
                    <a:pt x="21" y="42"/>
                  </a:cubicBezTo>
                  <a:cubicBezTo>
                    <a:pt x="139" y="162"/>
                    <a:pt x="206" y="358"/>
                    <a:pt x="206" y="616"/>
                  </a:cubicBezTo>
                  <a:cubicBezTo>
                    <a:pt x="206" y="826"/>
                    <a:pt x="163" y="1044"/>
                    <a:pt x="16" y="1198"/>
                  </a:cubicBezTo>
                  <a:cubicBezTo>
                    <a:pt x="0" y="1215"/>
                    <a:pt x="0" y="1218"/>
                    <a:pt x="0" y="1221"/>
                  </a:cubicBezTo>
                  <a:cubicBezTo>
                    <a:pt x="0" y="1229"/>
                    <a:pt x="5" y="1232"/>
                    <a:pt x="11" y="1232"/>
                  </a:cubicBezTo>
                  <a:cubicBezTo>
                    <a:pt x="24" y="1232"/>
                    <a:pt x="131" y="1148"/>
                    <a:pt x="201" y="991"/>
                  </a:cubicBezTo>
                  <a:cubicBezTo>
                    <a:pt x="262" y="857"/>
                    <a:pt x="276" y="720"/>
                    <a:pt x="276" y="6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7" name="Freeform 46">
              <a:extLst>
                <a:ext uri="{FF2B5EF4-FFF2-40B4-BE49-F238E27FC236}">
                  <a16:creationId xmlns:a16="http://schemas.microsoft.com/office/drawing/2014/main" id="{05A645E5-EECB-3A45-B800-717CB5B72BD3}"/>
                </a:ext>
              </a:extLst>
            </p:cNvPr>
            <p:cNvSpPr/>
            <p:nvPr/>
          </p:nvSpPr>
          <p:spPr>
            <a:xfrm>
              <a:off x="9524880" y="2127240"/>
              <a:ext cx="161640" cy="797040"/>
            </a:xfrm>
            <a:custGeom>
              <a:avLst/>
              <a:gdLst/>
              <a:ahLst/>
              <a:cxnLst>
                <a:cxn ang="3cd4">
                  <a:pos x="hc" y="t"/>
                </a:cxn>
                <a:cxn ang="cd2">
                  <a:pos x="l" y="vc"/>
                </a:cxn>
                <a:cxn ang="cd4">
                  <a:pos x="hc" y="b"/>
                </a:cxn>
                <a:cxn ang="0">
                  <a:pos x="r" y="vc"/>
                </a:cxn>
              </a:cxnLst>
              <a:rect l="l" t="t" r="r" b="b"/>
              <a:pathLst>
                <a:path w="450" h="2215">
                  <a:moveTo>
                    <a:pt x="450" y="1106"/>
                  </a:moveTo>
                  <a:cubicBezTo>
                    <a:pt x="450" y="753"/>
                    <a:pt x="370" y="378"/>
                    <a:pt x="137" y="101"/>
                  </a:cubicBezTo>
                  <a:cubicBezTo>
                    <a:pt x="120" y="81"/>
                    <a:pt x="78" y="34"/>
                    <a:pt x="48" y="8"/>
                  </a:cubicBezTo>
                  <a:cubicBezTo>
                    <a:pt x="40" y="0"/>
                    <a:pt x="37" y="0"/>
                    <a:pt x="21" y="0"/>
                  </a:cubicBezTo>
                  <a:cubicBezTo>
                    <a:pt x="11" y="0"/>
                    <a:pt x="0" y="0"/>
                    <a:pt x="0" y="11"/>
                  </a:cubicBezTo>
                  <a:cubicBezTo>
                    <a:pt x="0" y="17"/>
                    <a:pt x="5" y="22"/>
                    <a:pt x="8" y="25"/>
                  </a:cubicBezTo>
                  <a:cubicBezTo>
                    <a:pt x="48" y="67"/>
                    <a:pt x="112" y="134"/>
                    <a:pt x="185" y="272"/>
                  </a:cubicBezTo>
                  <a:cubicBezTo>
                    <a:pt x="313" y="507"/>
                    <a:pt x="359" y="812"/>
                    <a:pt x="359" y="1106"/>
                  </a:cubicBezTo>
                  <a:cubicBezTo>
                    <a:pt x="359" y="1641"/>
                    <a:pt x="217" y="1968"/>
                    <a:pt x="5" y="2192"/>
                  </a:cubicBezTo>
                  <a:cubicBezTo>
                    <a:pt x="3" y="2195"/>
                    <a:pt x="0" y="2201"/>
                    <a:pt x="0" y="2203"/>
                  </a:cubicBezTo>
                  <a:cubicBezTo>
                    <a:pt x="0" y="2215"/>
                    <a:pt x="11" y="2215"/>
                    <a:pt x="21" y="2215"/>
                  </a:cubicBezTo>
                  <a:cubicBezTo>
                    <a:pt x="37" y="2215"/>
                    <a:pt x="40" y="2215"/>
                    <a:pt x="51" y="2206"/>
                  </a:cubicBezTo>
                  <a:cubicBezTo>
                    <a:pt x="163" y="2105"/>
                    <a:pt x="289" y="1935"/>
                    <a:pt x="372" y="1674"/>
                  </a:cubicBezTo>
                  <a:cubicBezTo>
                    <a:pt x="423" y="1506"/>
                    <a:pt x="450" y="1305"/>
                    <a:pt x="450" y="110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8" name="Freeform 47">
              <a:extLst>
                <a:ext uri="{FF2B5EF4-FFF2-40B4-BE49-F238E27FC236}">
                  <a16:creationId xmlns:a16="http://schemas.microsoft.com/office/drawing/2014/main" id="{3D0669F8-01E8-4E46-82A5-A0973EE0FD05}"/>
                </a:ext>
              </a:extLst>
            </p:cNvPr>
            <p:cNvSpPr/>
            <p:nvPr/>
          </p:nvSpPr>
          <p:spPr>
            <a:xfrm>
              <a:off x="9793800" y="2030400"/>
              <a:ext cx="131760" cy="206280"/>
            </a:xfrm>
            <a:custGeom>
              <a:avLst/>
              <a:gdLst/>
              <a:ahLst/>
              <a:cxnLst>
                <a:cxn ang="3cd4">
                  <a:pos x="hc" y="t"/>
                </a:cxn>
                <a:cxn ang="cd2">
                  <a:pos x="l" y="vc"/>
                </a:cxn>
                <a:cxn ang="cd4">
                  <a:pos x="hc" y="b"/>
                </a:cxn>
                <a:cxn ang="0">
                  <a:pos x="r" y="vc"/>
                </a:cxn>
              </a:cxnLst>
              <a:rect l="l" t="t" r="r" b="b"/>
              <a:pathLst>
                <a:path w="367" h="574">
                  <a:moveTo>
                    <a:pt x="367" y="417"/>
                  </a:moveTo>
                  <a:lnTo>
                    <a:pt x="337" y="417"/>
                  </a:lnTo>
                  <a:cubicBezTo>
                    <a:pt x="335" y="437"/>
                    <a:pt x="327" y="487"/>
                    <a:pt x="316" y="496"/>
                  </a:cubicBezTo>
                  <a:cubicBezTo>
                    <a:pt x="311" y="501"/>
                    <a:pt x="246" y="501"/>
                    <a:pt x="236" y="501"/>
                  </a:cubicBezTo>
                  <a:lnTo>
                    <a:pt x="83" y="501"/>
                  </a:lnTo>
                  <a:cubicBezTo>
                    <a:pt x="169" y="420"/>
                    <a:pt x="198" y="398"/>
                    <a:pt x="249" y="356"/>
                  </a:cubicBezTo>
                  <a:cubicBezTo>
                    <a:pt x="311" y="305"/>
                    <a:pt x="367" y="252"/>
                    <a:pt x="367" y="168"/>
                  </a:cubicBezTo>
                  <a:cubicBezTo>
                    <a:pt x="367" y="64"/>
                    <a:pt x="278" y="0"/>
                    <a:pt x="171" y="0"/>
                  </a:cubicBezTo>
                  <a:cubicBezTo>
                    <a:pt x="70" y="0"/>
                    <a:pt x="0" y="76"/>
                    <a:pt x="0" y="154"/>
                  </a:cubicBezTo>
                  <a:cubicBezTo>
                    <a:pt x="0" y="199"/>
                    <a:pt x="35" y="204"/>
                    <a:pt x="43" y="204"/>
                  </a:cubicBezTo>
                  <a:cubicBezTo>
                    <a:pt x="64" y="204"/>
                    <a:pt x="88" y="188"/>
                    <a:pt x="88" y="157"/>
                  </a:cubicBezTo>
                  <a:cubicBezTo>
                    <a:pt x="88" y="143"/>
                    <a:pt x="83" y="112"/>
                    <a:pt x="40" y="112"/>
                  </a:cubicBezTo>
                  <a:cubicBezTo>
                    <a:pt x="64" y="50"/>
                    <a:pt x="120" y="31"/>
                    <a:pt x="161" y="31"/>
                  </a:cubicBezTo>
                  <a:cubicBezTo>
                    <a:pt x="244" y="31"/>
                    <a:pt x="287" y="98"/>
                    <a:pt x="287" y="168"/>
                  </a:cubicBezTo>
                  <a:cubicBezTo>
                    <a:pt x="287" y="244"/>
                    <a:pt x="236" y="302"/>
                    <a:pt x="209" y="336"/>
                  </a:cubicBezTo>
                  <a:lnTo>
                    <a:pt x="8" y="540"/>
                  </a:lnTo>
                  <a:cubicBezTo>
                    <a:pt x="0" y="549"/>
                    <a:pt x="0" y="552"/>
                    <a:pt x="0" y="574"/>
                  </a:cubicBezTo>
                  <a:lnTo>
                    <a:pt x="343" y="574"/>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49" name="Freeform 48">
            <a:extLst>
              <a:ext uri="{FF2B5EF4-FFF2-40B4-BE49-F238E27FC236}">
                <a16:creationId xmlns:a16="http://schemas.microsoft.com/office/drawing/2014/main" id="{3AD28BFB-8043-1B4D-B95F-82DEB295D6B6}"/>
              </a:ext>
            </a:extLst>
          </p:cNvPr>
          <p:cNvSpPr/>
          <p:nvPr/>
        </p:nvSpPr>
        <p:spPr>
          <a:xfrm>
            <a:off x="3762000" y="2011680"/>
            <a:ext cx="3736080" cy="1097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36720">
            <a:solidFill>
              <a:srgbClr val="3465A4"/>
            </a:solidFill>
            <a:custDash>
              <a:ds d="197000" sp="197000"/>
            </a:custDash>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1" name="TextBox 50">
            <a:extLst>
              <a:ext uri="{FF2B5EF4-FFF2-40B4-BE49-F238E27FC236}">
                <a16:creationId xmlns:a16="http://schemas.microsoft.com/office/drawing/2014/main" id="{A03D8184-B284-754B-B4E7-43B99ED063DF}"/>
              </a:ext>
            </a:extLst>
          </p:cNvPr>
          <p:cNvSpPr txBox="1"/>
          <p:nvPr/>
        </p:nvSpPr>
        <p:spPr>
          <a:xfrm>
            <a:off x="822960" y="3749040"/>
            <a:ext cx="720036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We’re going to optimize this loss function using the following gradient:</a:t>
            </a:r>
          </a:p>
        </p:txBody>
      </p:sp>
      <p:grpSp>
        <p:nvGrpSpPr>
          <p:cNvPr id="52" name="Group 51" descr="20§display§\nabla_w L(s,a,s';w) \approx -\left(&#10;r + \gamma \max_{a'} Q_w(s',a') - Q_w(s,a)&#10;\right) \nabla_w Q_w(s,a)§svg§600§FALSE" title="TexMaths">
            <a:extLst>
              <a:ext uri="{FF2B5EF4-FFF2-40B4-BE49-F238E27FC236}">
                <a16:creationId xmlns:a16="http://schemas.microsoft.com/office/drawing/2014/main" id="{2DDEB303-D79A-DD40-80CF-3FB66781CB58}"/>
              </a:ext>
            </a:extLst>
          </p:cNvPr>
          <p:cNvGrpSpPr/>
          <p:nvPr/>
        </p:nvGrpSpPr>
        <p:grpSpPr>
          <a:xfrm>
            <a:off x="427680" y="4444560"/>
            <a:ext cx="9194760" cy="570600"/>
            <a:chOff x="427680" y="4444560"/>
            <a:chExt cx="9194760" cy="570600"/>
          </a:xfrm>
        </p:grpSpPr>
        <p:sp>
          <p:nvSpPr>
            <p:cNvPr id="53" name="Freeform 52">
              <a:extLst>
                <a:ext uri="{FF2B5EF4-FFF2-40B4-BE49-F238E27FC236}">
                  <a16:creationId xmlns:a16="http://schemas.microsoft.com/office/drawing/2014/main" id="{7B9C1631-CF1D-9E41-BDB2-B8A435A5D9D5}"/>
                </a:ext>
              </a:extLst>
            </p:cNvPr>
            <p:cNvSpPr/>
            <p:nvPr/>
          </p:nvSpPr>
          <p:spPr>
            <a:xfrm>
              <a:off x="427680" y="4444560"/>
              <a:ext cx="9194760" cy="567720"/>
            </a:xfrm>
            <a:custGeom>
              <a:avLst/>
              <a:gdLst/>
              <a:ahLst/>
              <a:cxnLst>
                <a:cxn ang="3cd4">
                  <a:pos x="hc" y="t"/>
                </a:cxn>
                <a:cxn ang="cd2">
                  <a:pos x="l" y="vc"/>
                </a:cxn>
                <a:cxn ang="cd4">
                  <a:pos x="hc" y="b"/>
                </a:cxn>
                <a:cxn ang="0">
                  <a:pos x="r" y="vc"/>
                </a:cxn>
              </a:cxnLst>
              <a:rect l="l" t="t" r="r" b="b"/>
              <a:pathLst>
                <a:path w="25542" h="1578">
                  <a:moveTo>
                    <a:pt x="12770" y="1578"/>
                  </a:moveTo>
                  <a:lnTo>
                    <a:pt x="0" y="1578"/>
                  </a:lnTo>
                  <a:lnTo>
                    <a:pt x="0" y="0"/>
                  </a:lnTo>
                  <a:lnTo>
                    <a:pt x="25542" y="0"/>
                  </a:lnTo>
                  <a:lnTo>
                    <a:pt x="25542" y="1578"/>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4" name="Freeform 53">
              <a:extLst>
                <a:ext uri="{FF2B5EF4-FFF2-40B4-BE49-F238E27FC236}">
                  <a16:creationId xmlns:a16="http://schemas.microsoft.com/office/drawing/2014/main" id="{EE05159C-2B8A-5145-BD23-CEAA9DC8FA9D}"/>
                </a:ext>
              </a:extLst>
            </p:cNvPr>
            <p:cNvSpPr/>
            <p:nvPr/>
          </p:nvSpPr>
          <p:spPr>
            <a:xfrm>
              <a:off x="442800" y="4592160"/>
              <a:ext cx="233640" cy="227160"/>
            </a:xfrm>
            <a:custGeom>
              <a:avLst/>
              <a:gdLst/>
              <a:ahLst/>
              <a:cxnLst>
                <a:cxn ang="3cd4">
                  <a:pos x="hc" y="t"/>
                </a:cxn>
                <a:cxn ang="cd2">
                  <a:pos x="l" y="vc"/>
                </a:cxn>
                <a:cxn ang="cd4">
                  <a:pos x="hc" y="b"/>
                </a:cxn>
                <a:cxn ang="0">
                  <a:pos x="r" y="vc"/>
                </a:cxn>
              </a:cxnLst>
              <a:rect l="l" t="t" r="r" b="b"/>
              <a:pathLst>
                <a:path w="650" h="632">
                  <a:moveTo>
                    <a:pt x="646" y="20"/>
                  </a:moveTo>
                  <a:cubicBezTo>
                    <a:pt x="648" y="16"/>
                    <a:pt x="650" y="10"/>
                    <a:pt x="650" y="8"/>
                  </a:cubicBezTo>
                  <a:cubicBezTo>
                    <a:pt x="650" y="0"/>
                    <a:pt x="650" y="0"/>
                    <a:pt x="630" y="0"/>
                  </a:cubicBezTo>
                  <a:lnTo>
                    <a:pt x="22" y="0"/>
                  </a:lnTo>
                  <a:cubicBezTo>
                    <a:pt x="0" y="0"/>
                    <a:pt x="0" y="0"/>
                    <a:pt x="0" y="8"/>
                  </a:cubicBezTo>
                  <a:cubicBezTo>
                    <a:pt x="0" y="10"/>
                    <a:pt x="2" y="16"/>
                    <a:pt x="4" y="20"/>
                  </a:cubicBezTo>
                  <a:lnTo>
                    <a:pt x="302" y="614"/>
                  </a:lnTo>
                  <a:cubicBezTo>
                    <a:pt x="308" y="626"/>
                    <a:pt x="310" y="632"/>
                    <a:pt x="326" y="632"/>
                  </a:cubicBezTo>
                  <a:cubicBezTo>
                    <a:pt x="340" y="632"/>
                    <a:pt x="342" y="626"/>
                    <a:pt x="350" y="614"/>
                  </a:cubicBezTo>
                  <a:close/>
                  <a:moveTo>
                    <a:pt x="110" y="64"/>
                  </a:moveTo>
                  <a:lnTo>
                    <a:pt x="594" y="64"/>
                  </a:lnTo>
                  <a:lnTo>
                    <a:pt x="352" y="548"/>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5" name="Freeform 54">
              <a:extLst>
                <a:ext uri="{FF2B5EF4-FFF2-40B4-BE49-F238E27FC236}">
                  <a16:creationId xmlns:a16="http://schemas.microsoft.com/office/drawing/2014/main" id="{2DC010F9-4D73-8241-B804-B662AED9800D}"/>
                </a:ext>
              </a:extLst>
            </p:cNvPr>
            <p:cNvSpPr/>
            <p:nvPr/>
          </p:nvSpPr>
          <p:spPr>
            <a:xfrm>
              <a:off x="700560" y="4757760"/>
              <a:ext cx="162360" cy="100440"/>
            </a:xfrm>
            <a:custGeom>
              <a:avLst/>
              <a:gdLst/>
              <a:ahLst/>
              <a:cxnLst>
                <a:cxn ang="3cd4">
                  <a:pos x="hc" y="t"/>
                </a:cxn>
                <a:cxn ang="cd2">
                  <a:pos x="l" y="vc"/>
                </a:cxn>
                <a:cxn ang="cd4">
                  <a:pos x="hc" y="b"/>
                </a:cxn>
                <a:cxn ang="0">
                  <a:pos x="r" y="vc"/>
                </a:cxn>
              </a:cxnLst>
              <a:rect l="l" t="t" r="r" b="b"/>
              <a:pathLst>
                <a:path w="452" h="280">
                  <a:moveTo>
                    <a:pt x="296" y="76"/>
                  </a:moveTo>
                  <a:cubicBezTo>
                    <a:pt x="300" y="60"/>
                    <a:pt x="308" y="30"/>
                    <a:pt x="308" y="26"/>
                  </a:cubicBezTo>
                  <a:cubicBezTo>
                    <a:pt x="308" y="14"/>
                    <a:pt x="298" y="6"/>
                    <a:pt x="288" y="6"/>
                  </a:cubicBezTo>
                  <a:cubicBezTo>
                    <a:pt x="276" y="6"/>
                    <a:pt x="264" y="14"/>
                    <a:pt x="260" y="24"/>
                  </a:cubicBezTo>
                  <a:cubicBezTo>
                    <a:pt x="258" y="30"/>
                    <a:pt x="252" y="56"/>
                    <a:pt x="248" y="72"/>
                  </a:cubicBezTo>
                  <a:cubicBezTo>
                    <a:pt x="240" y="106"/>
                    <a:pt x="240" y="108"/>
                    <a:pt x="230" y="142"/>
                  </a:cubicBezTo>
                  <a:cubicBezTo>
                    <a:pt x="222" y="176"/>
                    <a:pt x="222" y="182"/>
                    <a:pt x="220" y="200"/>
                  </a:cubicBezTo>
                  <a:cubicBezTo>
                    <a:pt x="224" y="212"/>
                    <a:pt x="218" y="224"/>
                    <a:pt x="204" y="242"/>
                  </a:cubicBezTo>
                  <a:cubicBezTo>
                    <a:pt x="196" y="252"/>
                    <a:pt x="182" y="262"/>
                    <a:pt x="162" y="262"/>
                  </a:cubicBezTo>
                  <a:cubicBezTo>
                    <a:pt x="138" y="262"/>
                    <a:pt x="106" y="254"/>
                    <a:pt x="106" y="206"/>
                  </a:cubicBezTo>
                  <a:cubicBezTo>
                    <a:pt x="106" y="174"/>
                    <a:pt x="124" y="128"/>
                    <a:pt x="136" y="96"/>
                  </a:cubicBezTo>
                  <a:cubicBezTo>
                    <a:pt x="146" y="70"/>
                    <a:pt x="148" y="64"/>
                    <a:pt x="148" y="54"/>
                  </a:cubicBezTo>
                  <a:cubicBezTo>
                    <a:pt x="148" y="24"/>
                    <a:pt x="124" y="0"/>
                    <a:pt x="90" y="0"/>
                  </a:cubicBezTo>
                  <a:cubicBezTo>
                    <a:pt x="28" y="0"/>
                    <a:pt x="0" y="84"/>
                    <a:pt x="0" y="96"/>
                  </a:cubicBezTo>
                  <a:cubicBezTo>
                    <a:pt x="0" y="104"/>
                    <a:pt x="8" y="104"/>
                    <a:pt x="10" y="104"/>
                  </a:cubicBezTo>
                  <a:cubicBezTo>
                    <a:pt x="20" y="104"/>
                    <a:pt x="20" y="100"/>
                    <a:pt x="22" y="94"/>
                  </a:cubicBezTo>
                  <a:cubicBezTo>
                    <a:pt x="38" y="42"/>
                    <a:pt x="64" y="18"/>
                    <a:pt x="88" y="18"/>
                  </a:cubicBezTo>
                  <a:cubicBezTo>
                    <a:pt x="98" y="18"/>
                    <a:pt x="104" y="24"/>
                    <a:pt x="104" y="40"/>
                  </a:cubicBezTo>
                  <a:cubicBezTo>
                    <a:pt x="104" y="54"/>
                    <a:pt x="98" y="68"/>
                    <a:pt x="96" y="76"/>
                  </a:cubicBezTo>
                  <a:cubicBezTo>
                    <a:pt x="60" y="166"/>
                    <a:pt x="60" y="178"/>
                    <a:pt x="60" y="198"/>
                  </a:cubicBezTo>
                  <a:cubicBezTo>
                    <a:pt x="60" y="270"/>
                    <a:pt x="126" y="280"/>
                    <a:pt x="160" y="280"/>
                  </a:cubicBezTo>
                  <a:cubicBezTo>
                    <a:pt x="172" y="280"/>
                    <a:pt x="202" y="280"/>
                    <a:pt x="230" y="238"/>
                  </a:cubicBezTo>
                  <a:cubicBezTo>
                    <a:pt x="244" y="266"/>
                    <a:pt x="278" y="280"/>
                    <a:pt x="316" y="280"/>
                  </a:cubicBezTo>
                  <a:cubicBezTo>
                    <a:pt x="370" y="280"/>
                    <a:pt x="398" y="232"/>
                    <a:pt x="410" y="206"/>
                  </a:cubicBezTo>
                  <a:cubicBezTo>
                    <a:pt x="436" y="154"/>
                    <a:pt x="452" y="78"/>
                    <a:pt x="452" y="48"/>
                  </a:cubicBezTo>
                  <a:cubicBezTo>
                    <a:pt x="452" y="2"/>
                    <a:pt x="426" y="0"/>
                    <a:pt x="422" y="0"/>
                  </a:cubicBezTo>
                  <a:cubicBezTo>
                    <a:pt x="406" y="0"/>
                    <a:pt x="388" y="16"/>
                    <a:pt x="388" y="32"/>
                  </a:cubicBezTo>
                  <a:cubicBezTo>
                    <a:pt x="388" y="44"/>
                    <a:pt x="394" y="48"/>
                    <a:pt x="400" y="52"/>
                  </a:cubicBezTo>
                  <a:cubicBezTo>
                    <a:pt x="414" y="64"/>
                    <a:pt x="422" y="82"/>
                    <a:pt x="422" y="102"/>
                  </a:cubicBezTo>
                  <a:cubicBezTo>
                    <a:pt x="422" y="110"/>
                    <a:pt x="396" y="262"/>
                    <a:pt x="318" y="262"/>
                  </a:cubicBezTo>
                  <a:cubicBezTo>
                    <a:pt x="268" y="262"/>
                    <a:pt x="268" y="218"/>
                    <a:pt x="268" y="208"/>
                  </a:cubicBezTo>
                  <a:cubicBezTo>
                    <a:pt x="268" y="190"/>
                    <a:pt x="270" y="180"/>
                    <a:pt x="278" y="14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6" name="Freeform 55">
              <a:extLst>
                <a:ext uri="{FF2B5EF4-FFF2-40B4-BE49-F238E27FC236}">
                  <a16:creationId xmlns:a16="http://schemas.microsoft.com/office/drawing/2014/main" id="{B19BC8DD-DCBB-C14C-BD2C-47C52736F7DA}"/>
                </a:ext>
              </a:extLst>
            </p:cNvPr>
            <p:cNvSpPr/>
            <p:nvPr/>
          </p:nvSpPr>
          <p:spPr>
            <a:xfrm>
              <a:off x="907200" y="4592160"/>
              <a:ext cx="191160" cy="216360"/>
            </a:xfrm>
            <a:custGeom>
              <a:avLst/>
              <a:gdLst/>
              <a:ahLst/>
              <a:cxnLst>
                <a:cxn ang="3cd4">
                  <a:pos x="hc" y="t"/>
                </a:cxn>
                <a:cxn ang="cd2">
                  <a:pos x="l" y="vc"/>
                </a:cxn>
                <a:cxn ang="cd4">
                  <a:pos x="hc" y="b"/>
                </a:cxn>
                <a:cxn ang="0">
                  <a:pos x="r" y="vc"/>
                </a:cxn>
              </a:cxnLst>
              <a:rect l="l" t="t" r="r" b="b"/>
              <a:pathLst>
                <a:path w="532" h="602">
                  <a:moveTo>
                    <a:pt x="296" y="68"/>
                  </a:moveTo>
                  <a:cubicBezTo>
                    <a:pt x="304" y="38"/>
                    <a:pt x="306" y="28"/>
                    <a:pt x="388" y="28"/>
                  </a:cubicBezTo>
                  <a:cubicBezTo>
                    <a:pt x="416" y="28"/>
                    <a:pt x="422" y="28"/>
                    <a:pt x="422" y="10"/>
                  </a:cubicBezTo>
                  <a:cubicBezTo>
                    <a:pt x="422" y="0"/>
                    <a:pt x="412" y="0"/>
                    <a:pt x="408" y="0"/>
                  </a:cubicBezTo>
                  <a:cubicBezTo>
                    <a:pt x="380" y="0"/>
                    <a:pt x="306" y="2"/>
                    <a:pt x="278" y="2"/>
                  </a:cubicBezTo>
                  <a:cubicBezTo>
                    <a:pt x="252" y="2"/>
                    <a:pt x="186" y="0"/>
                    <a:pt x="160" y="0"/>
                  </a:cubicBezTo>
                  <a:cubicBezTo>
                    <a:pt x="154" y="0"/>
                    <a:pt x="144" y="0"/>
                    <a:pt x="144" y="18"/>
                  </a:cubicBezTo>
                  <a:cubicBezTo>
                    <a:pt x="144" y="28"/>
                    <a:pt x="152" y="28"/>
                    <a:pt x="168" y="28"/>
                  </a:cubicBezTo>
                  <a:cubicBezTo>
                    <a:pt x="170" y="28"/>
                    <a:pt x="186" y="28"/>
                    <a:pt x="202" y="30"/>
                  </a:cubicBezTo>
                  <a:cubicBezTo>
                    <a:pt x="218" y="30"/>
                    <a:pt x="226" y="32"/>
                    <a:pt x="226" y="44"/>
                  </a:cubicBezTo>
                  <a:cubicBezTo>
                    <a:pt x="226" y="46"/>
                    <a:pt x="224" y="50"/>
                    <a:pt x="222" y="60"/>
                  </a:cubicBezTo>
                  <a:lnTo>
                    <a:pt x="104" y="534"/>
                  </a:lnTo>
                  <a:cubicBezTo>
                    <a:pt x="96" y="568"/>
                    <a:pt x="94" y="574"/>
                    <a:pt x="24" y="574"/>
                  </a:cubicBezTo>
                  <a:cubicBezTo>
                    <a:pt x="8" y="574"/>
                    <a:pt x="0" y="574"/>
                    <a:pt x="0" y="592"/>
                  </a:cubicBezTo>
                  <a:cubicBezTo>
                    <a:pt x="0" y="602"/>
                    <a:pt x="8" y="602"/>
                    <a:pt x="24" y="602"/>
                  </a:cubicBezTo>
                  <a:lnTo>
                    <a:pt x="432" y="602"/>
                  </a:lnTo>
                  <a:cubicBezTo>
                    <a:pt x="454" y="602"/>
                    <a:pt x="454" y="602"/>
                    <a:pt x="460" y="588"/>
                  </a:cubicBezTo>
                  <a:lnTo>
                    <a:pt x="530" y="396"/>
                  </a:lnTo>
                  <a:cubicBezTo>
                    <a:pt x="532" y="388"/>
                    <a:pt x="532" y="386"/>
                    <a:pt x="532" y="384"/>
                  </a:cubicBezTo>
                  <a:cubicBezTo>
                    <a:pt x="532" y="380"/>
                    <a:pt x="530" y="374"/>
                    <a:pt x="522" y="374"/>
                  </a:cubicBezTo>
                  <a:cubicBezTo>
                    <a:pt x="514" y="374"/>
                    <a:pt x="514" y="380"/>
                    <a:pt x="508" y="394"/>
                  </a:cubicBezTo>
                  <a:cubicBezTo>
                    <a:pt x="478" y="474"/>
                    <a:pt x="438" y="574"/>
                    <a:pt x="286" y="574"/>
                  </a:cubicBezTo>
                  <a:lnTo>
                    <a:pt x="202" y="574"/>
                  </a:lnTo>
                  <a:cubicBezTo>
                    <a:pt x="190" y="574"/>
                    <a:pt x="188" y="574"/>
                    <a:pt x="184" y="574"/>
                  </a:cubicBezTo>
                  <a:cubicBezTo>
                    <a:pt x="174" y="574"/>
                    <a:pt x="172" y="572"/>
                    <a:pt x="172" y="566"/>
                  </a:cubicBezTo>
                  <a:cubicBezTo>
                    <a:pt x="172" y="562"/>
                    <a:pt x="172" y="560"/>
                    <a:pt x="176" y="54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7" name="Freeform 56">
              <a:extLst>
                <a:ext uri="{FF2B5EF4-FFF2-40B4-BE49-F238E27FC236}">
                  <a16:creationId xmlns:a16="http://schemas.microsoft.com/office/drawing/2014/main" id="{90769667-63A6-4D41-A275-B3D372182A59}"/>
                </a:ext>
              </a:extLst>
            </p:cNvPr>
            <p:cNvSpPr/>
            <p:nvPr/>
          </p:nvSpPr>
          <p:spPr>
            <a:xfrm>
              <a:off x="1140480" y="4571279"/>
              <a:ext cx="73800" cy="316440"/>
            </a:xfrm>
            <a:custGeom>
              <a:avLst/>
              <a:gdLst/>
              <a:ahLst/>
              <a:cxnLst>
                <a:cxn ang="3cd4">
                  <a:pos x="hc" y="t"/>
                </a:cxn>
                <a:cxn ang="cd2">
                  <a:pos x="l" y="vc"/>
                </a:cxn>
                <a:cxn ang="cd4">
                  <a:pos x="hc" y="b"/>
                </a:cxn>
                <a:cxn ang="0">
                  <a:pos x="r" y="vc"/>
                </a:cxn>
              </a:cxnLst>
              <a:rect l="l" t="t" r="r" b="b"/>
              <a:pathLst>
                <a:path w="206" h="880">
                  <a:moveTo>
                    <a:pt x="206" y="872"/>
                  </a:moveTo>
                  <a:cubicBezTo>
                    <a:pt x="206" y="870"/>
                    <a:pt x="206" y="868"/>
                    <a:pt x="190" y="852"/>
                  </a:cubicBezTo>
                  <a:cubicBezTo>
                    <a:pt x="80" y="742"/>
                    <a:pt x="52" y="576"/>
                    <a:pt x="52" y="440"/>
                  </a:cubicBezTo>
                  <a:cubicBezTo>
                    <a:pt x="52" y="288"/>
                    <a:pt x="86" y="134"/>
                    <a:pt x="194" y="24"/>
                  </a:cubicBezTo>
                  <a:cubicBezTo>
                    <a:pt x="206" y="14"/>
                    <a:pt x="206" y="12"/>
                    <a:pt x="206" y="8"/>
                  </a:cubicBezTo>
                  <a:cubicBezTo>
                    <a:pt x="206" y="2"/>
                    <a:pt x="202" y="0"/>
                    <a:pt x="198" y="0"/>
                  </a:cubicBezTo>
                  <a:cubicBezTo>
                    <a:pt x="188" y="0"/>
                    <a:pt x="108" y="60"/>
                    <a:pt x="56" y="172"/>
                  </a:cubicBezTo>
                  <a:cubicBezTo>
                    <a:pt x="10" y="268"/>
                    <a:pt x="0" y="366"/>
                    <a:pt x="0" y="440"/>
                  </a:cubicBezTo>
                  <a:cubicBezTo>
                    <a:pt x="0" y="510"/>
                    <a:pt x="10" y="616"/>
                    <a:pt x="58" y="716"/>
                  </a:cubicBezTo>
                  <a:cubicBezTo>
                    <a:pt x="112" y="824"/>
                    <a:pt x="188" y="880"/>
                    <a:pt x="198" y="880"/>
                  </a:cubicBezTo>
                  <a:cubicBezTo>
                    <a:pt x="202" y="880"/>
                    <a:pt x="206" y="878"/>
                    <a:pt x="206" y="8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8" name="Freeform 57">
              <a:extLst>
                <a:ext uri="{FF2B5EF4-FFF2-40B4-BE49-F238E27FC236}">
                  <a16:creationId xmlns:a16="http://schemas.microsoft.com/office/drawing/2014/main" id="{3D63A064-2E4E-6F45-AD7A-95BC3E68C109}"/>
                </a:ext>
              </a:extLst>
            </p:cNvPr>
            <p:cNvSpPr/>
            <p:nvPr/>
          </p:nvSpPr>
          <p:spPr>
            <a:xfrm>
              <a:off x="1248480" y="4668480"/>
              <a:ext cx="117000" cy="143640"/>
            </a:xfrm>
            <a:custGeom>
              <a:avLst/>
              <a:gdLst/>
              <a:ahLst/>
              <a:cxnLst>
                <a:cxn ang="3cd4">
                  <a:pos x="hc" y="t"/>
                </a:cxn>
                <a:cxn ang="cd2">
                  <a:pos x="l" y="vc"/>
                </a:cxn>
                <a:cxn ang="cd4">
                  <a:pos x="hc" y="b"/>
                </a:cxn>
                <a:cxn ang="0">
                  <a:pos x="r" y="vc"/>
                </a:cxn>
              </a:cxnLst>
              <a:rect l="l" t="t" r="r" b="b"/>
              <a:pathLst>
                <a:path w="326" h="400">
                  <a:moveTo>
                    <a:pt x="300" y="60"/>
                  </a:moveTo>
                  <a:cubicBezTo>
                    <a:pt x="274" y="60"/>
                    <a:pt x="258" y="80"/>
                    <a:pt x="258" y="100"/>
                  </a:cubicBezTo>
                  <a:cubicBezTo>
                    <a:pt x="258" y="112"/>
                    <a:pt x="266" y="126"/>
                    <a:pt x="284" y="126"/>
                  </a:cubicBezTo>
                  <a:cubicBezTo>
                    <a:pt x="304" y="126"/>
                    <a:pt x="326" y="110"/>
                    <a:pt x="326" y="76"/>
                  </a:cubicBezTo>
                  <a:cubicBezTo>
                    <a:pt x="326" y="36"/>
                    <a:pt x="288" y="0"/>
                    <a:pt x="220" y="0"/>
                  </a:cubicBezTo>
                  <a:cubicBezTo>
                    <a:pt x="104" y="0"/>
                    <a:pt x="70" y="90"/>
                    <a:pt x="70" y="128"/>
                  </a:cubicBezTo>
                  <a:cubicBezTo>
                    <a:pt x="70" y="198"/>
                    <a:pt x="136" y="212"/>
                    <a:pt x="162" y="216"/>
                  </a:cubicBezTo>
                  <a:cubicBezTo>
                    <a:pt x="208" y="226"/>
                    <a:pt x="254" y="234"/>
                    <a:pt x="254" y="284"/>
                  </a:cubicBezTo>
                  <a:cubicBezTo>
                    <a:pt x="254" y="306"/>
                    <a:pt x="234" y="380"/>
                    <a:pt x="128" y="380"/>
                  </a:cubicBezTo>
                  <a:cubicBezTo>
                    <a:pt x="114" y="380"/>
                    <a:pt x="46" y="380"/>
                    <a:pt x="26" y="334"/>
                  </a:cubicBezTo>
                  <a:cubicBezTo>
                    <a:pt x="60" y="338"/>
                    <a:pt x="82" y="312"/>
                    <a:pt x="82" y="286"/>
                  </a:cubicBezTo>
                  <a:cubicBezTo>
                    <a:pt x="82" y="266"/>
                    <a:pt x="68" y="256"/>
                    <a:pt x="50" y="256"/>
                  </a:cubicBezTo>
                  <a:cubicBezTo>
                    <a:pt x="26" y="256"/>
                    <a:pt x="0" y="274"/>
                    <a:pt x="0" y="314"/>
                  </a:cubicBezTo>
                  <a:cubicBezTo>
                    <a:pt x="0" y="364"/>
                    <a:pt x="50" y="400"/>
                    <a:pt x="126" y="400"/>
                  </a:cubicBezTo>
                  <a:cubicBezTo>
                    <a:pt x="270" y="400"/>
                    <a:pt x="304" y="294"/>
                    <a:pt x="304" y="254"/>
                  </a:cubicBezTo>
                  <a:cubicBezTo>
                    <a:pt x="304" y="222"/>
                    <a:pt x="288" y="200"/>
                    <a:pt x="276" y="188"/>
                  </a:cubicBezTo>
                  <a:cubicBezTo>
                    <a:pt x="252" y="164"/>
                    <a:pt x="228" y="160"/>
                    <a:pt x="188" y="152"/>
                  </a:cubicBezTo>
                  <a:cubicBezTo>
                    <a:pt x="156" y="144"/>
                    <a:pt x="122" y="138"/>
                    <a:pt x="122" y="98"/>
                  </a:cubicBezTo>
                  <a:cubicBezTo>
                    <a:pt x="122" y="74"/>
                    <a:pt x="142" y="20"/>
                    <a:pt x="220" y="20"/>
                  </a:cubicBezTo>
                  <a:cubicBezTo>
                    <a:pt x="242" y="20"/>
                    <a:pt x="286" y="26"/>
                    <a:pt x="300" y="6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9" name="Freeform 58">
              <a:extLst>
                <a:ext uri="{FF2B5EF4-FFF2-40B4-BE49-F238E27FC236}">
                  <a16:creationId xmlns:a16="http://schemas.microsoft.com/office/drawing/2014/main" id="{8595F04B-B2BE-044D-81F4-F4386394AE77}"/>
                </a:ext>
              </a:extLst>
            </p:cNvPr>
            <p:cNvSpPr/>
            <p:nvPr/>
          </p:nvSpPr>
          <p:spPr>
            <a:xfrm>
              <a:off x="1406880" y="4775040"/>
              <a:ext cx="37080" cy="94680"/>
            </a:xfrm>
            <a:custGeom>
              <a:avLst/>
              <a:gdLst/>
              <a:ahLst/>
              <a:cxnLst>
                <a:cxn ang="3cd4">
                  <a:pos x="hc" y="t"/>
                </a:cxn>
                <a:cxn ang="cd2">
                  <a:pos x="l" y="vc"/>
                </a:cxn>
                <a:cxn ang="cd4">
                  <a:pos x="hc" y="b"/>
                </a:cxn>
                <a:cxn ang="0">
                  <a:pos x="r" y="vc"/>
                </a:cxn>
              </a:cxnLst>
              <a:rect l="l" t="t" r="r" b="b"/>
              <a:pathLst>
                <a:path w="104" h="264">
                  <a:moveTo>
                    <a:pt x="104" y="92"/>
                  </a:moveTo>
                  <a:cubicBezTo>
                    <a:pt x="104" y="34"/>
                    <a:pt x="82" y="0"/>
                    <a:pt x="48" y="0"/>
                  </a:cubicBezTo>
                  <a:cubicBezTo>
                    <a:pt x="18" y="0"/>
                    <a:pt x="0" y="22"/>
                    <a:pt x="0" y="46"/>
                  </a:cubicBezTo>
                  <a:cubicBezTo>
                    <a:pt x="0" y="70"/>
                    <a:pt x="18" y="94"/>
                    <a:pt x="48" y="94"/>
                  </a:cubicBezTo>
                  <a:cubicBezTo>
                    <a:pt x="58" y="94"/>
                    <a:pt x="70" y="90"/>
                    <a:pt x="78" y="82"/>
                  </a:cubicBezTo>
                  <a:cubicBezTo>
                    <a:pt x="82" y="80"/>
                    <a:pt x="82" y="80"/>
                    <a:pt x="84" y="80"/>
                  </a:cubicBezTo>
                  <a:cubicBezTo>
                    <a:pt x="84" y="80"/>
                    <a:pt x="86" y="80"/>
                    <a:pt x="86" y="92"/>
                  </a:cubicBezTo>
                  <a:cubicBezTo>
                    <a:pt x="86" y="158"/>
                    <a:pt x="54" y="212"/>
                    <a:pt x="24" y="240"/>
                  </a:cubicBezTo>
                  <a:cubicBezTo>
                    <a:pt x="14" y="250"/>
                    <a:pt x="14" y="252"/>
                    <a:pt x="14" y="254"/>
                  </a:cubicBezTo>
                  <a:cubicBezTo>
                    <a:pt x="14" y="262"/>
                    <a:pt x="18" y="264"/>
                    <a:pt x="24" y="264"/>
                  </a:cubicBezTo>
                  <a:cubicBezTo>
                    <a:pt x="34" y="264"/>
                    <a:pt x="104" y="196"/>
                    <a:pt x="104" y="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0" name="Freeform 59">
              <a:extLst>
                <a:ext uri="{FF2B5EF4-FFF2-40B4-BE49-F238E27FC236}">
                  <a16:creationId xmlns:a16="http://schemas.microsoft.com/office/drawing/2014/main" id="{E19AC688-BE2D-BC47-992D-2F7A7D88C33E}"/>
                </a:ext>
              </a:extLst>
            </p:cNvPr>
            <p:cNvSpPr/>
            <p:nvPr/>
          </p:nvSpPr>
          <p:spPr>
            <a:xfrm>
              <a:off x="1532880" y="4668480"/>
              <a:ext cx="145080" cy="143640"/>
            </a:xfrm>
            <a:custGeom>
              <a:avLst/>
              <a:gdLst/>
              <a:ahLst/>
              <a:cxnLst>
                <a:cxn ang="3cd4">
                  <a:pos x="hc" y="t"/>
                </a:cxn>
                <a:cxn ang="cd2">
                  <a:pos x="l" y="vc"/>
                </a:cxn>
                <a:cxn ang="cd4">
                  <a:pos x="hc" y="b"/>
                </a:cxn>
                <a:cxn ang="0">
                  <a:pos x="r" y="vc"/>
                </a:cxn>
              </a:cxnLst>
              <a:rect l="l" t="t" r="r" b="b"/>
              <a:pathLst>
                <a:path w="404" h="400">
                  <a:moveTo>
                    <a:pt x="294" y="56"/>
                  </a:moveTo>
                  <a:cubicBezTo>
                    <a:pt x="278" y="24"/>
                    <a:pt x="252" y="0"/>
                    <a:pt x="212" y="0"/>
                  </a:cubicBezTo>
                  <a:cubicBezTo>
                    <a:pt x="110" y="0"/>
                    <a:pt x="0" y="130"/>
                    <a:pt x="0" y="258"/>
                  </a:cubicBezTo>
                  <a:cubicBezTo>
                    <a:pt x="0" y="342"/>
                    <a:pt x="48" y="400"/>
                    <a:pt x="118" y="400"/>
                  </a:cubicBezTo>
                  <a:cubicBezTo>
                    <a:pt x="136" y="400"/>
                    <a:pt x="180" y="396"/>
                    <a:pt x="232" y="334"/>
                  </a:cubicBezTo>
                  <a:cubicBezTo>
                    <a:pt x="240" y="370"/>
                    <a:pt x="270" y="400"/>
                    <a:pt x="312" y="400"/>
                  </a:cubicBezTo>
                  <a:cubicBezTo>
                    <a:pt x="344" y="400"/>
                    <a:pt x="364" y="380"/>
                    <a:pt x="378" y="352"/>
                  </a:cubicBezTo>
                  <a:cubicBezTo>
                    <a:pt x="392" y="320"/>
                    <a:pt x="404" y="266"/>
                    <a:pt x="404" y="264"/>
                  </a:cubicBezTo>
                  <a:cubicBezTo>
                    <a:pt x="404" y="256"/>
                    <a:pt x="396" y="256"/>
                    <a:pt x="394" y="256"/>
                  </a:cubicBezTo>
                  <a:cubicBezTo>
                    <a:pt x="386" y="256"/>
                    <a:pt x="384" y="258"/>
                    <a:pt x="382" y="272"/>
                  </a:cubicBezTo>
                  <a:cubicBezTo>
                    <a:pt x="366" y="328"/>
                    <a:pt x="350" y="380"/>
                    <a:pt x="314" y="380"/>
                  </a:cubicBezTo>
                  <a:cubicBezTo>
                    <a:pt x="290" y="380"/>
                    <a:pt x="288" y="358"/>
                    <a:pt x="288" y="340"/>
                  </a:cubicBezTo>
                  <a:cubicBezTo>
                    <a:pt x="288" y="320"/>
                    <a:pt x="290" y="314"/>
                    <a:pt x="300" y="274"/>
                  </a:cubicBezTo>
                  <a:cubicBezTo>
                    <a:pt x="310" y="238"/>
                    <a:pt x="310" y="228"/>
                    <a:pt x="318" y="196"/>
                  </a:cubicBezTo>
                  <a:lnTo>
                    <a:pt x="350" y="72"/>
                  </a:lnTo>
                  <a:cubicBezTo>
                    <a:pt x="356" y="46"/>
                    <a:pt x="356" y="46"/>
                    <a:pt x="356" y="42"/>
                  </a:cubicBezTo>
                  <a:cubicBezTo>
                    <a:pt x="356" y="26"/>
                    <a:pt x="346" y="18"/>
                    <a:pt x="332" y="18"/>
                  </a:cubicBezTo>
                  <a:cubicBezTo>
                    <a:pt x="310" y="18"/>
                    <a:pt x="296" y="38"/>
                    <a:pt x="294" y="56"/>
                  </a:cubicBezTo>
                  <a:close/>
                  <a:moveTo>
                    <a:pt x="236" y="286"/>
                  </a:moveTo>
                  <a:cubicBezTo>
                    <a:pt x="232" y="302"/>
                    <a:pt x="232" y="302"/>
                    <a:pt x="220" y="318"/>
                  </a:cubicBezTo>
                  <a:cubicBezTo>
                    <a:pt x="180" y="366"/>
                    <a:pt x="144" y="380"/>
                    <a:pt x="120" y="380"/>
                  </a:cubicBezTo>
                  <a:cubicBezTo>
                    <a:pt x="76" y="380"/>
                    <a:pt x="62" y="332"/>
                    <a:pt x="62" y="298"/>
                  </a:cubicBezTo>
                  <a:cubicBezTo>
                    <a:pt x="62" y="254"/>
                    <a:pt x="90" y="144"/>
                    <a:pt x="112" y="104"/>
                  </a:cubicBezTo>
                  <a:cubicBezTo>
                    <a:pt x="138" y="52"/>
                    <a:pt x="178" y="20"/>
                    <a:pt x="214" y="20"/>
                  </a:cubicBezTo>
                  <a:cubicBezTo>
                    <a:pt x="272" y="20"/>
                    <a:pt x="284" y="92"/>
                    <a:pt x="284" y="98"/>
                  </a:cubicBezTo>
                  <a:cubicBezTo>
                    <a:pt x="284" y="102"/>
                    <a:pt x="282" y="108"/>
                    <a:pt x="280" y="11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1" name="Freeform 60">
              <a:extLst>
                <a:ext uri="{FF2B5EF4-FFF2-40B4-BE49-F238E27FC236}">
                  <a16:creationId xmlns:a16="http://schemas.microsoft.com/office/drawing/2014/main" id="{69578223-8230-5449-986F-F476D55F8B22}"/>
                </a:ext>
              </a:extLst>
            </p:cNvPr>
            <p:cNvSpPr/>
            <p:nvPr/>
          </p:nvSpPr>
          <p:spPr>
            <a:xfrm>
              <a:off x="1713600" y="4775040"/>
              <a:ext cx="37080" cy="94680"/>
            </a:xfrm>
            <a:custGeom>
              <a:avLst/>
              <a:gdLst/>
              <a:ahLst/>
              <a:cxnLst>
                <a:cxn ang="3cd4">
                  <a:pos x="hc" y="t"/>
                </a:cxn>
                <a:cxn ang="cd2">
                  <a:pos x="l" y="vc"/>
                </a:cxn>
                <a:cxn ang="cd4">
                  <a:pos x="hc" y="b"/>
                </a:cxn>
                <a:cxn ang="0">
                  <a:pos x="r" y="vc"/>
                </a:cxn>
              </a:cxnLst>
              <a:rect l="l" t="t" r="r" b="b"/>
              <a:pathLst>
                <a:path w="104" h="264">
                  <a:moveTo>
                    <a:pt x="104" y="92"/>
                  </a:moveTo>
                  <a:cubicBezTo>
                    <a:pt x="104" y="34"/>
                    <a:pt x="82" y="0"/>
                    <a:pt x="48" y="0"/>
                  </a:cubicBezTo>
                  <a:cubicBezTo>
                    <a:pt x="18" y="0"/>
                    <a:pt x="0" y="22"/>
                    <a:pt x="0" y="46"/>
                  </a:cubicBezTo>
                  <a:cubicBezTo>
                    <a:pt x="0" y="70"/>
                    <a:pt x="18" y="94"/>
                    <a:pt x="48" y="94"/>
                  </a:cubicBezTo>
                  <a:cubicBezTo>
                    <a:pt x="58" y="94"/>
                    <a:pt x="70" y="90"/>
                    <a:pt x="78" y="82"/>
                  </a:cubicBezTo>
                  <a:cubicBezTo>
                    <a:pt x="82" y="80"/>
                    <a:pt x="82" y="80"/>
                    <a:pt x="84" y="80"/>
                  </a:cubicBezTo>
                  <a:cubicBezTo>
                    <a:pt x="84" y="80"/>
                    <a:pt x="86" y="80"/>
                    <a:pt x="86" y="92"/>
                  </a:cubicBezTo>
                  <a:cubicBezTo>
                    <a:pt x="86" y="158"/>
                    <a:pt x="54" y="212"/>
                    <a:pt x="24" y="240"/>
                  </a:cubicBezTo>
                  <a:cubicBezTo>
                    <a:pt x="14" y="250"/>
                    <a:pt x="14" y="252"/>
                    <a:pt x="14" y="254"/>
                  </a:cubicBezTo>
                  <a:cubicBezTo>
                    <a:pt x="14" y="262"/>
                    <a:pt x="18" y="264"/>
                    <a:pt x="24" y="264"/>
                  </a:cubicBezTo>
                  <a:cubicBezTo>
                    <a:pt x="34" y="264"/>
                    <a:pt x="104" y="196"/>
                    <a:pt x="104" y="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2" name="Freeform 61">
              <a:extLst>
                <a:ext uri="{FF2B5EF4-FFF2-40B4-BE49-F238E27FC236}">
                  <a16:creationId xmlns:a16="http://schemas.microsoft.com/office/drawing/2014/main" id="{3DB55E53-D462-FE4A-9943-4B316D4F4EFC}"/>
                </a:ext>
              </a:extLst>
            </p:cNvPr>
            <p:cNvSpPr/>
            <p:nvPr/>
          </p:nvSpPr>
          <p:spPr>
            <a:xfrm>
              <a:off x="1843199" y="4668480"/>
              <a:ext cx="117000" cy="143640"/>
            </a:xfrm>
            <a:custGeom>
              <a:avLst/>
              <a:gdLst/>
              <a:ahLst/>
              <a:cxnLst>
                <a:cxn ang="3cd4">
                  <a:pos x="hc" y="t"/>
                </a:cxn>
                <a:cxn ang="cd2">
                  <a:pos x="l" y="vc"/>
                </a:cxn>
                <a:cxn ang="cd4">
                  <a:pos x="hc" y="b"/>
                </a:cxn>
                <a:cxn ang="0">
                  <a:pos x="r" y="vc"/>
                </a:cxn>
              </a:cxnLst>
              <a:rect l="l" t="t" r="r" b="b"/>
              <a:pathLst>
                <a:path w="326" h="400">
                  <a:moveTo>
                    <a:pt x="300" y="60"/>
                  </a:moveTo>
                  <a:cubicBezTo>
                    <a:pt x="276" y="60"/>
                    <a:pt x="258" y="80"/>
                    <a:pt x="258" y="100"/>
                  </a:cubicBezTo>
                  <a:cubicBezTo>
                    <a:pt x="258" y="112"/>
                    <a:pt x="266" y="126"/>
                    <a:pt x="284" y="126"/>
                  </a:cubicBezTo>
                  <a:cubicBezTo>
                    <a:pt x="304" y="126"/>
                    <a:pt x="326" y="110"/>
                    <a:pt x="326" y="76"/>
                  </a:cubicBezTo>
                  <a:cubicBezTo>
                    <a:pt x="326" y="36"/>
                    <a:pt x="288" y="0"/>
                    <a:pt x="220" y="0"/>
                  </a:cubicBezTo>
                  <a:cubicBezTo>
                    <a:pt x="104" y="0"/>
                    <a:pt x="70" y="90"/>
                    <a:pt x="70" y="128"/>
                  </a:cubicBezTo>
                  <a:cubicBezTo>
                    <a:pt x="70" y="198"/>
                    <a:pt x="136" y="212"/>
                    <a:pt x="162" y="216"/>
                  </a:cubicBezTo>
                  <a:cubicBezTo>
                    <a:pt x="208" y="226"/>
                    <a:pt x="254" y="234"/>
                    <a:pt x="254" y="284"/>
                  </a:cubicBezTo>
                  <a:cubicBezTo>
                    <a:pt x="254" y="306"/>
                    <a:pt x="234" y="380"/>
                    <a:pt x="128" y="380"/>
                  </a:cubicBezTo>
                  <a:cubicBezTo>
                    <a:pt x="116" y="380"/>
                    <a:pt x="46" y="380"/>
                    <a:pt x="26" y="334"/>
                  </a:cubicBezTo>
                  <a:cubicBezTo>
                    <a:pt x="60" y="338"/>
                    <a:pt x="82" y="312"/>
                    <a:pt x="82" y="286"/>
                  </a:cubicBezTo>
                  <a:cubicBezTo>
                    <a:pt x="82" y="266"/>
                    <a:pt x="68" y="256"/>
                    <a:pt x="50" y="256"/>
                  </a:cubicBezTo>
                  <a:cubicBezTo>
                    <a:pt x="26" y="256"/>
                    <a:pt x="0" y="274"/>
                    <a:pt x="0" y="314"/>
                  </a:cubicBezTo>
                  <a:cubicBezTo>
                    <a:pt x="0" y="364"/>
                    <a:pt x="50" y="400"/>
                    <a:pt x="126" y="400"/>
                  </a:cubicBezTo>
                  <a:cubicBezTo>
                    <a:pt x="270" y="400"/>
                    <a:pt x="304" y="294"/>
                    <a:pt x="304" y="254"/>
                  </a:cubicBezTo>
                  <a:cubicBezTo>
                    <a:pt x="304" y="222"/>
                    <a:pt x="288" y="200"/>
                    <a:pt x="276" y="188"/>
                  </a:cubicBezTo>
                  <a:cubicBezTo>
                    <a:pt x="252" y="164"/>
                    <a:pt x="228" y="160"/>
                    <a:pt x="188" y="152"/>
                  </a:cubicBezTo>
                  <a:cubicBezTo>
                    <a:pt x="156" y="144"/>
                    <a:pt x="122" y="138"/>
                    <a:pt x="122" y="98"/>
                  </a:cubicBezTo>
                  <a:cubicBezTo>
                    <a:pt x="122" y="74"/>
                    <a:pt x="142" y="20"/>
                    <a:pt x="220" y="20"/>
                  </a:cubicBezTo>
                  <a:cubicBezTo>
                    <a:pt x="242" y="20"/>
                    <a:pt x="286" y="26"/>
                    <a:pt x="300" y="6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3" name="Freeform 62">
              <a:extLst>
                <a:ext uri="{FF2B5EF4-FFF2-40B4-BE49-F238E27FC236}">
                  <a16:creationId xmlns:a16="http://schemas.microsoft.com/office/drawing/2014/main" id="{E09A2DC9-08F3-C540-8A36-9DB95C7F11F1}"/>
                </a:ext>
              </a:extLst>
            </p:cNvPr>
            <p:cNvSpPr/>
            <p:nvPr/>
          </p:nvSpPr>
          <p:spPr>
            <a:xfrm>
              <a:off x="1985039" y="4554000"/>
              <a:ext cx="55800" cy="114840"/>
            </a:xfrm>
            <a:custGeom>
              <a:avLst/>
              <a:gdLst/>
              <a:ahLst/>
              <a:cxnLst>
                <a:cxn ang="3cd4">
                  <a:pos x="hc" y="t"/>
                </a:cxn>
                <a:cxn ang="cd2">
                  <a:pos x="l" y="vc"/>
                </a:cxn>
                <a:cxn ang="cd4">
                  <a:pos x="hc" y="b"/>
                </a:cxn>
                <a:cxn ang="0">
                  <a:pos x="r" y="vc"/>
                </a:cxn>
              </a:cxnLst>
              <a:rect l="l" t="t" r="r" b="b"/>
              <a:pathLst>
                <a:path w="156" h="320">
                  <a:moveTo>
                    <a:pt x="150" y="54"/>
                  </a:moveTo>
                  <a:cubicBezTo>
                    <a:pt x="156" y="44"/>
                    <a:pt x="156" y="38"/>
                    <a:pt x="156" y="34"/>
                  </a:cubicBezTo>
                  <a:cubicBezTo>
                    <a:pt x="156" y="14"/>
                    <a:pt x="138" y="0"/>
                    <a:pt x="120" y="0"/>
                  </a:cubicBezTo>
                  <a:cubicBezTo>
                    <a:pt x="96" y="0"/>
                    <a:pt x="88" y="20"/>
                    <a:pt x="86" y="30"/>
                  </a:cubicBezTo>
                  <a:lnTo>
                    <a:pt x="4" y="298"/>
                  </a:lnTo>
                  <a:cubicBezTo>
                    <a:pt x="2" y="298"/>
                    <a:pt x="0" y="306"/>
                    <a:pt x="0" y="306"/>
                  </a:cubicBezTo>
                  <a:cubicBezTo>
                    <a:pt x="0" y="314"/>
                    <a:pt x="20" y="320"/>
                    <a:pt x="24" y="320"/>
                  </a:cubicBezTo>
                  <a:cubicBezTo>
                    <a:pt x="28" y="320"/>
                    <a:pt x="30" y="320"/>
                    <a:pt x="34" y="31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4" name="Freeform 63">
              <a:extLst>
                <a:ext uri="{FF2B5EF4-FFF2-40B4-BE49-F238E27FC236}">
                  <a16:creationId xmlns:a16="http://schemas.microsoft.com/office/drawing/2014/main" id="{FDC4213E-C76E-1348-BDA5-7BD80F5A38F8}"/>
                </a:ext>
              </a:extLst>
            </p:cNvPr>
            <p:cNvSpPr/>
            <p:nvPr/>
          </p:nvSpPr>
          <p:spPr>
            <a:xfrm>
              <a:off x="2090880" y="4672080"/>
              <a:ext cx="34920" cy="197640"/>
            </a:xfrm>
            <a:custGeom>
              <a:avLst/>
              <a:gdLst/>
              <a:ahLst/>
              <a:cxnLst>
                <a:cxn ang="3cd4">
                  <a:pos x="hc" y="t"/>
                </a:cxn>
                <a:cxn ang="cd2">
                  <a:pos x="l" y="vc"/>
                </a:cxn>
                <a:cxn ang="cd4">
                  <a:pos x="hc" y="b"/>
                </a:cxn>
                <a:cxn ang="0">
                  <a:pos x="r" y="vc"/>
                </a:cxn>
              </a:cxnLst>
              <a:rect l="l" t="t" r="r" b="b"/>
              <a:pathLst>
                <a:path w="98" h="550">
                  <a:moveTo>
                    <a:pt x="96" y="46"/>
                  </a:moveTo>
                  <a:cubicBezTo>
                    <a:pt x="96" y="22"/>
                    <a:pt x="74" y="0"/>
                    <a:pt x="48" y="0"/>
                  </a:cubicBezTo>
                  <a:cubicBezTo>
                    <a:pt x="22" y="0"/>
                    <a:pt x="0" y="22"/>
                    <a:pt x="0" y="46"/>
                  </a:cubicBezTo>
                  <a:cubicBezTo>
                    <a:pt x="0" y="72"/>
                    <a:pt x="22" y="94"/>
                    <a:pt x="48" y="94"/>
                  </a:cubicBezTo>
                  <a:cubicBezTo>
                    <a:pt x="74" y="94"/>
                    <a:pt x="96" y="72"/>
                    <a:pt x="96" y="46"/>
                  </a:cubicBezTo>
                  <a:close/>
                  <a:moveTo>
                    <a:pt x="78" y="370"/>
                  </a:moveTo>
                  <a:cubicBezTo>
                    <a:pt x="78" y="396"/>
                    <a:pt x="78" y="464"/>
                    <a:pt x="20" y="530"/>
                  </a:cubicBezTo>
                  <a:cubicBezTo>
                    <a:pt x="14" y="536"/>
                    <a:pt x="14" y="538"/>
                    <a:pt x="14" y="540"/>
                  </a:cubicBezTo>
                  <a:cubicBezTo>
                    <a:pt x="14" y="546"/>
                    <a:pt x="18" y="550"/>
                    <a:pt x="24" y="550"/>
                  </a:cubicBezTo>
                  <a:cubicBezTo>
                    <a:pt x="34" y="550"/>
                    <a:pt x="98" y="480"/>
                    <a:pt x="98" y="378"/>
                  </a:cubicBezTo>
                  <a:cubicBezTo>
                    <a:pt x="98" y="352"/>
                    <a:pt x="96" y="286"/>
                    <a:pt x="48" y="286"/>
                  </a:cubicBezTo>
                  <a:cubicBezTo>
                    <a:pt x="16" y="286"/>
                    <a:pt x="0" y="310"/>
                    <a:pt x="0" y="334"/>
                  </a:cubicBezTo>
                  <a:cubicBezTo>
                    <a:pt x="0" y="356"/>
                    <a:pt x="16" y="380"/>
                    <a:pt x="48" y="380"/>
                  </a:cubicBezTo>
                  <a:cubicBezTo>
                    <a:pt x="52" y="380"/>
                    <a:pt x="54" y="380"/>
                    <a:pt x="54" y="380"/>
                  </a:cubicBezTo>
                  <a:cubicBezTo>
                    <a:pt x="60" y="378"/>
                    <a:pt x="70" y="376"/>
                    <a:pt x="78" y="37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5" name="Freeform 64">
              <a:extLst>
                <a:ext uri="{FF2B5EF4-FFF2-40B4-BE49-F238E27FC236}">
                  <a16:creationId xmlns:a16="http://schemas.microsoft.com/office/drawing/2014/main" id="{5AC946A6-FFA9-CC43-B8B4-4677707A9B72}"/>
                </a:ext>
              </a:extLst>
            </p:cNvPr>
            <p:cNvSpPr/>
            <p:nvPr/>
          </p:nvSpPr>
          <p:spPr>
            <a:xfrm>
              <a:off x="2212560" y="4668480"/>
              <a:ext cx="209880" cy="143640"/>
            </a:xfrm>
            <a:custGeom>
              <a:avLst/>
              <a:gdLst/>
              <a:ahLst/>
              <a:cxnLst>
                <a:cxn ang="3cd4">
                  <a:pos x="hc" y="t"/>
                </a:cxn>
                <a:cxn ang="cd2">
                  <a:pos x="l" y="vc"/>
                </a:cxn>
                <a:cxn ang="cd4">
                  <a:pos x="hc" y="b"/>
                </a:cxn>
                <a:cxn ang="0">
                  <a:pos x="r" y="vc"/>
                </a:cxn>
              </a:cxnLst>
              <a:rect l="l" t="t" r="r" b="b"/>
              <a:pathLst>
                <a:path w="584" h="400">
                  <a:moveTo>
                    <a:pt x="382" y="90"/>
                  </a:moveTo>
                  <a:cubicBezTo>
                    <a:pt x="386" y="72"/>
                    <a:pt x="396" y="38"/>
                    <a:pt x="396" y="34"/>
                  </a:cubicBezTo>
                  <a:cubicBezTo>
                    <a:pt x="396" y="18"/>
                    <a:pt x="382" y="10"/>
                    <a:pt x="370" y="10"/>
                  </a:cubicBezTo>
                  <a:cubicBezTo>
                    <a:pt x="358" y="10"/>
                    <a:pt x="344" y="16"/>
                    <a:pt x="336" y="34"/>
                  </a:cubicBezTo>
                  <a:cubicBezTo>
                    <a:pt x="334" y="40"/>
                    <a:pt x="292" y="210"/>
                    <a:pt x="286" y="232"/>
                  </a:cubicBezTo>
                  <a:cubicBezTo>
                    <a:pt x="280" y="258"/>
                    <a:pt x="278" y="274"/>
                    <a:pt x="278" y="290"/>
                  </a:cubicBezTo>
                  <a:cubicBezTo>
                    <a:pt x="278" y="300"/>
                    <a:pt x="278" y="302"/>
                    <a:pt x="280" y="306"/>
                  </a:cubicBezTo>
                  <a:cubicBezTo>
                    <a:pt x="260" y="354"/>
                    <a:pt x="232" y="380"/>
                    <a:pt x="198" y="380"/>
                  </a:cubicBezTo>
                  <a:cubicBezTo>
                    <a:pt x="128" y="380"/>
                    <a:pt x="128" y="316"/>
                    <a:pt x="128" y="300"/>
                  </a:cubicBezTo>
                  <a:cubicBezTo>
                    <a:pt x="128" y="272"/>
                    <a:pt x="132" y="238"/>
                    <a:pt x="174" y="128"/>
                  </a:cubicBezTo>
                  <a:cubicBezTo>
                    <a:pt x="184" y="102"/>
                    <a:pt x="188" y="90"/>
                    <a:pt x="188" y="72"/>
                  </a:cubicBezTo>
                  <a:cubicBezTo>
                    <a:pt x="188" y="32"/>
                    <a:pt x="160" y="0"/>
                    <a:pt x="116" y="0"/>
                  </a:cubicBezTo>
                  <a:cubicBezTo>
                    <a:pt x="32" y="0"/>
                    <a:pt x="0" y="128"/>
                    <a:pt x="0" y="136"/>
                  </a:cubicBezTo>
                  <a:cubicBezTo>
                    <a:pt x="0" y="144"/>
                    <a:pt x="8" y="144"/>
                    <a:pt x="10" y="144"/>
                  </a:cubicBezTo>
                  <a:cubicBezTo>
                    <a:pt x="20" y="144"/>
                    <a:pt x="20" y="144"/>
                    <a:pt x="24" y="128"/>
                  </a:cubicBezTo>
                  <a:cubicBezTo>
                    <a:pt x="48" y="46"/>
                    <a:pt x="82" y="20"/>
                    <a:pt x="114" y="20"/>
                  </a:cubicBezTo>
                  <a:cubicBezTo>
                    <a:pt x="122" y="20"/>
                    <a:pt x="136" y="20"/>
                    <a:pt x="136" y="48"/>
                  </a:cubicBezTo>
                  <a:cubicBezTo>
                    <a:pt x="136" y="70"/>
                    <a:pt x="126" y="96"/>
                    <a:pt x="120" y="110"/>
                  </a:cubicBezTo>
                  <a:cubicBezTo>
                    <a:pt x="82" y="214"/>
                    <a:pt x="70" y="256"/>
                    <a:pt x="70" y="288"/>
                  </a:cubicBezTo>
                  <a:cubicBezTo>
                    <a:pt x="70" y="370"/>
                    <a:pt x="130" y="400"/>
                    <a:pt x="196" y="400"/>
                  </a:cubicBezTo>
                  <a:cubicBezTo>
                    <a:pt x="210" y="400"/>
                    <a:pt x="252" y="400"/>
                    <a:pt x="288" y="338"/>
                  </a:cubicBezTo>
                  <a:cubicBezTo>
                    <a:pt x="310" y="394"/>
                    <a:pt x="372" y="400"/>
                    <a:pt x="398" y="400"/>
                  </a:cubicBezTo>
                  <a:cubicBezTo>
                    <a:pt x="464" y="400"/>
                    <a:pt x="502" y="344"/>
                    <a:pt x="526" y="292"/>
                  </a:cubicBezTo>
                  <a:cubicBezTo>
                    <a:pt x="556" y="222"/>
                    <a:pt x="584" y="104"/>
                    <a:pt x="584" y="62"/>
                  </a:cubicBezTo>
                  <a:cubicBezTo>
                    <a:pt x="584" y="14"/>
                    <a:pt x="560" y="0"/>
                    <a:pt x="544" y="0"/>
                  </a:cubicBezTo>
                  <a:cubicBezTo>
                    <a:pt x="522" y="0"/>
                    <a:pt x="500" y="22"/>
                    <a:pt x="500" y="42"/>
                  </a:cubicBezTo>
                  <a:cubicBezTo>
                    <a:pt x="500" y="54"/>
                    <a:pt x="506" y="60"/>
                    <a:pt x="514" y="66"/>
                  </a:cubicBezTo>
                  <a:cubicBezTo>
                    <a:pt x="524" y="76"/>
                    <a:pt x="546" y="98"/>
                    <a:pt x="546" y="142"/>
                  </a:cubicBezTo>
                  <a:cubicBezTo>
                    <a:pt x="546" y="172"/>
                    <a:pt x="520" y="258"/>
                    <a:pt x="498" y="302"/>
                  </a:cubicBezTo>
                  <a:cubicBezTo>
                    <a:pt x="474" y="350"/>
                    <a:pt x="444" y="380"/>
                    <a:pt x="400" y="380"/>
                  </a:cubicBezTo>
                  <a:cubicBezTo>
                    <a:pt x="358" y="380"/>
                    <a:pt x="336" y="354"/>
                    <a:pt x="336" y="304"/>
                  </a:cubicBezTo>
                  <a:cubicBezTo>
                    <a:pt x="336" y="280"/>
                    <a:pt x="342" y="252"/>
                    <a:pt x="344" y="24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6" name="Freeform 65">
              <a:extLst>
                <a:ext uri="{FF2B5EF4-FFF2-40B4-BE49-F238E27FC236}">
                  <a16:creationId xmlns:a16="http://schemas.microsoft.com/office/drawing/2014/main" id="{8856C449-3F86-1048-9648-6287D891D63A}"/>
                </a:ext>
              </a:extLst>
            </p:cNvPr>
            <p:cNvSpPr/>
            <p:nvPr/>
          </p:nvSpPr>
          <p:spPr>
            <a:xfrm>
              <a:off x="2455919" y="4571279"/>
              <a:ext cx="73800" cy="316440"/>
            </a:xfrm>
            <a:custGeom>
              <a:avLst/>
              <a:gdLst/>
              <a:ahLst/>
              <a:cxnLst>
                <a:cxn ang="3cd4">
                  <a:pos x="hc" y="t"/>
                </a:cxn>
                <a:cxn ang="cd2">
                  <a:pos x="l" y="vc"/>
                </a:cxn>
                <a:cxn ang="cd4">
                  <a:pos x="hc" y="b"/>
                </a:cxn>
                <a:cxn ang="0">
                  <a:pos x="r" y="vc"/>
                </a:cxn>
              </a:cxnLst>
              <a:rect l="l" t="t" r="r" b="b"/>
              <a:pathLst>
                <a:path w="206" h="880">
                  <a:moveTo>
                    <a:pt x="206" y="440"/>
                  </a:moveTo>
                  <a:cubicBezTo>
                    <a:pt x="206" y="372"/>
                    <a:pt x="196" y="266"/>
                    <a:pt x="148" y="166"/>
                  </a:cubicBezTo>
                  <a:cubicBezTo>
                    <a:pt x="94" y="58"/>
                    <a:pt x="18" y="0"/>
                    <a:pt x="8" y="0"/>
                  </a:cubicBezTo>
                  <a:cubicBezTo>
                    <a:pt x="4" y="0"/>
                    <a:pt x="0" y="4"/>
                    <a:pt x="0" y="8"/>
                  </a:cubicBezTo>
                  <a:cubicBezTo>
                    <a:pt x="0" y="12"/>
                    <a:pt x="0" y="14"/>
                    <a:pt x="16" y="30"/>
                  </a:cubicBezTo>
                  <a:cubicBezTo>
                    <a:pt x="104" y="116"/>
                    <a:pt x="154" y="256"/>
                    <a:pt x="154" y="440"/>
                  </a:cubicBezTo>
                  <a:cubicBezTo>
                    <a:pt x="154" y="590"/>
                    <a:pt x="122" y="746"/>
                    <a:pt x="12" y="856"/>
                  </a:cubicBezTo>
                  <a:cubicBezTo>
                    <a:pt x="0" y="868"/>
                    <a:pt x="0" y="870"/>
                    <a:pt x="0" y="872"/>
                  </a:cubicBezTo>
                  <a:cubicBezTo>
                    <a:pt x="0" y="878"/>
                    <a:pt x="4" y="880"/>
                    <a:pt x="8" y="880"/>
                  </a:cubicBezTo>
                  <a:cubicBezTo>
                    <a:pt x="18" y="880"/>
                    <a:pt x="98" y="820"/>
                    <a:pt x="150" y="708"/>
                  </a:cubicBezTo>
                  <a:cubicBezTo>
                    <a:pt x="196" y="612"/>
                    <a:pt x="206" y="514"/>
                    <a:pt x="206" y="44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7" name="Freeform 66">
              <a:extLst>
                <a:ext uri="{FF2B5EF4-FFF2-40B4-BE49-F238E27FC236}">
                  <a16:creationId xmlns:a16="http://schemas.microsoft.com/office/drawing/2014/main" id="{F7D06201-E294-3747-8D48-D0D710CB375E}"/>
                </a:ext>
              </a:extLst>
            </p:cNvPr>
            <p:cNvSpPr/>
            <p:nvPr/>
          </p:nvSpPr>
          <p:spPr>
            <a:xfrm>
              <a:off x="2665440" y="4655520"/>
              <a:ext cx="211320" cy="135720"/>
            </a:xfrm>
            <a:custGeom>
              <a:avLst/>
              <a:gdLst/>
              <a:ahLst/>
              <a:cxnLst>
                <a:cxn ang="3cd4">
                  <a:pos x="hc" y="t"/>
                </a:cxn>
                <a:cxn ang="cd2">
                  <a:pos x="l" y="vc"/>
                </a:cxn>
                <a:cxn ang="cd4">
                  <a:pos x="hc" y="b"/>
                </a:cxn>
                <a:cxn ang="0">
                  <a:pos x="r" y="vc"/>
                </a:cxn>
              </a:cxnLst>
              <a:rect l="l" t="t" r="r" b="b"/>
              <a:pathLst>
                <a:path w="588" h="378">
                  <a:moveTo>
                    <a:pt x="588" y="28"/>
                  </a:moveTo>
                  <a:cubicBezTo>
                    <a:pt x="588" y="8"/>
                    <a:pt x="582" y="0"/>
                    <a:pt x="576" y="0"/>
                  </a:cubicBezTo>
                  <a:cubicBezTo>
                    <a:pt x="572" y="0"/>
                    <a:pt x="564" y="4"/>
                    <a:pt x="564" y="24"/>
                  </a:cubicBezTo>
                  <a:cubicBezTo>
                    <a:pt x="560" y="86"/>
                    <a:pt x="498" y="122"/>
                    <a:pt x="440" y="122"/>
                  </a:cubicBezTo>
                  <a:cubicBezTo>
                    <a:pt x="390" y="122"/>
                    <a:pt x="346" y="94"/>
                    <a:pt x="300" y="64"/>
                  </a:cubicBezTo>
                  <a:cubicBezTo>
                    <a:pt x="252" y="32"/>
                    <a:pt x="204" y="0"/>
                    <a:pt x="148" y="0"/>
                  </a:cubicBezTo>
                  <a:cubicBezTo>
                    <a:pt x="66" y="0"/>
                    <a:pt x="0" y="62"/>
                    <a:pt x="0" y="144"/>
                  </a:cubicBezTo>
                  <a:cubicBezTo>
                    <a:pt x="0" y="164"/>
                    <a:pt x="6" y="170"/>
                    <a:pt x="12" y="170"/>
                  </a:cubicBezTo>
                  <a:cubicBezTo>
                    <a:pt x="22" y="170"/>
                    <a:pt x="24" y="154"/>
                    <a:pt x="24" y="150"/>
                  </a:cubicBezTo>
                  <a:cubicBezTo>
                    <a:pt x="30" y="76"/>
                    <a:pt x="102" y="50"/>
                    <a:pt x="148" y="50"/>
                  </a:cubicBezTo>
                  <a:cubicBezTo>
                    <a:pt x="198" y="50"/>
                    <a:pt x="242" y="76"/>
                    <a:pt x="288" y="108"/>
                  </a:cubicBezTo>
                  <a:cubicBezTo>
                    <a:pt x="336" y="140"/>
                    <a:pt x="384" y="172"/>
                    <a:pt x="440" y="172"/>
                  </a:cubicBezTo>
                  <a:cubicBezTo>
                    <a:pt x="522" y="172"/>
                    <a:pt x="588" y="108"/>
                    <a:pt x="588" y="28"/>
                  </a:cubicBezTo>
                  <a:close/>
                  <a:moveTo>
                    <a:pt x="588" y="234"/>
                  </a:moveTo>
                  <a:cubicBezTo>
                    <a:pt x="588" y="208"/>
                    <a:pt x="578" y="206"/>
                    <a:pt x="576" y="206"/>
                  </a:cubicBezTo>
                  <a:cubicBezTo>
                    <a:pt x="572" y="206"/>
                    <a:pt x="564" y="212"/>
                    <a:pt x="564" y="230"/>
                  </a:cubicBezTo>
                  <a:cubicBezTo>
                    <a:pt x="560" y="292"/>
                    <a:pt x="498" y="328"/>
                    <a:pt x="440" y="328"/>
                  </a:cubicBezTo>
                  <a:cubicBezTo>
                    <a:pt x="390" y="328"/>
                    <a:pt x="346" y="300"/>
                    <a:pt x="300" y="270"/>
                  </a:cubicBezTo>
                  <a:cubicBezTo>
                    <a:pt x="252" y="238"/>
                    <a:pt x="204" y="206"/>
                    <a:pt x="148" y="206"/>
                  </a:cubicBezTo>
                  <a:cubicBezTo>
                    <a:pt x="66" y="206"/>
                    <a:pt x="0" y="268"/>
                    <a:pt x="0" y="350"/>
                  </a:cubicBezTo>
                  <a:cubicBezTo>
                    <a:pt x="0" y="370"/>
                    <a:pt x="6" y="376"/>
                    <a:pt x="12" y="376"/>
                  </a:cubicBezTo>
                  <a:cubicBezTo>
                    <a:pt x="22" y="376"/>
                    <a:pt x="24" y="360"/>
                    <a:pt x="24" y="356"/>
                  </a:cubicBezTo>
                  <a:cubicBezTo>
                    <a:pt x="30" y="282"/>
                    <a:pt x="102" y="256"/>
                    <a:pt x="148" y="256"/>
                  </a:cubicBezTo>
                  <a:cubicBezTo>
                    <a:pt x="198" y="256"/>
                    <a:pt x="242" y="282"/>
                    <a:pt x="288" y="314"/>
                  </a:cubicBezTo>
                  <a:cubicBezTo>
                    <a:pt x="336" y="346"/>
                    <a:pt x="384" y="378"/>
                    <a:pt x="440" y="378"/>
                  </a:cubicBezTo>
                  <a:cubicBezTo>
                    <a:pt x="524" y="378"/>
                    <a:pt x="588" y="312"/>
                    <a:pt x="588" y="2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8" name="Freeform 67">
              <a:extLst>
                <a:ext uri="{FF2B5EF4-FFF2-40B4-BE49-F238E27FC236}">
                  <a16:creationId xmlns:a16="http://schemas.microsoft.com/office/drawing/2014/main" id="{2DD3F355-E23E-804E-84B4-8EE77B8D29E5}"/>
                </a:ext>
              </a:extLst>
            </p:cNvPr>
            <p:cNvSpPr/>
            <p:nvPr/>
          </p:nvSpPr>
          <p:spPr>
            <a:xfrm>
              <a:off x="3007440" y="4723200"/>
              <a:ext cx="193320" cy="13320"/>
            </a:xfrm>
            <a:custGeom>
              <a:avLst/>
              <a:gdLst/>
              <a:ahLst/>
              <a:cxnLst>
                <a:cxn ang="3cd4">
                  <a:pos x="hc" y="t"/>
                </a:cxn>
                <a:cxn ang="cd2">
                  <a:pos x="l" y="vc"/>
                </a:cxn>
                <a:cxn ang="cd4">
                  <a:pos x="hc" y="b"/>
                </a:cxn>
                <a:cxn ang="0">
                  <a:pos x="r" y="vc"/>
                </a:cxn>
              </a:cxnLst>
              <a:rect l="l" t="t" r="r" b="b"/>
              <a:pathLst>
                <a:path w="538" h="38">
                  <a:moveTo>
                    <a:pt x="508" y="38"/>
                  </a:moveTo>
                  <a:cubicBezTo>
                    <a:pt x="522" y="38"/>
                    <a:pt x="538" y="38"/>
                    <a:pt x="538" y="18"/>
                  </a:cubicBezTo>
                  <a:cubicBezTo>
                    <a:pt x="538" y="0"/>
                    <a:pt x="522" y="0"/>
                    <a:pt x="508" y="0"/>
                  </a:cubicBezTo>
                  <a:lnTo>
                    <a:pt x="30" y="0"/>
                  </a:lnTo>
                  <a:cubicBezTo>
                    <a:pt x="16" y="0"/>
                    <a:pt x="0" y="0"/>
                    <a:pt x="0" y="18"/>
                  </a:cubicBezTo>
                  <a:cubicBezTo>
                    <a:pt x="0" y="38"/>
                    <a:pt x="16" y="38"/>
                    <a:pt x="30" y="3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9" name="Freeform 68">
              <a:extLst>
                <a:ext uri="{FF2B5EF4-FFF2-40B4-BE49-F238E27FC236}">
                  <a16:creationId xmlns:a16="http://schemas.microsoft.com/office/drawing/2014/main" id="{A804DD5A-6A17-6B44-8A66-4F821BF0990C}"/>
                </a:ext>
              </a:extLst>
            </p:cNvPr>
            <p:cNvSpPr/>
            <p:nvPr/>
          </p:nvSpPr>
          <p:spPr>
            <a:xfrm>
              <a:off x="3335760" y="4444560"/>
              <a:ext cx="120600" cy="569160"/>
            </a:xfrm>
            <a:custGeom>
              <a:avLst/>
              <a:gdLst/>
              <a:ahLst/>
              <a:cxnLst>
                <a:cxn ang="3cd4">
                  <a:pos x="hc" y="t"/>
                </a:cxn>
                <a:cxn ang="cd2">
                  <a:pos x="l" y="vc"/>
                </a:cxn>
                <a:cxn ang="cd4">
                  <a:pos x="hc" y="b"/>
                </a:cxn>
                <a:cxn ang="0">
                  <a:pos x="r" y="vc"/>
                </a:cxn>
              </a:cxnLst>
              <a:rect l="l" t="t" r="r" b="b"/>
              <a:pathLst>
                <a:path w="336" h="1582">
                  <a:moveTo>
                    <a:pt x="296" y="1574"/>
                  </a:moveTo>
                  <a:cubicBezTo>
                    <a:pt x="298" y="1574"/>
                    <a:pt x="306" y="1582"/>
                    <a:pt x="306" y="1582"/>
                  </a:cubicBezTo>
                  <a:lnTo>
                    <a:pt x="326" y="1582"/>
                  </a:lnTo>
                  <a:cubicBezTo>
                    <a:pt x="328" y="1582"/>
                    <a:pt x="336" y="1582"/>
                    <a:pt x="336" y="1574"/>
                  </a:cubicBezTo>
                  <a:cubicBezTo>
                    <a:pt x="336" y="1570"/>
                    <a:pt x="334" y="1568"/>
                    <a:pt x="332" y="1566"/>
                  </a:cubicBezTo>
                  <a:cubicBezTo>
                    <a:pt x="300" y="1534"/>
                    <a:pt x="252" y="1486"/>
                    <a:pt x="198" y="1390"/>
                  </a:cubicBezTo>
                  <a:cubicBezTo>
                    <a:pt x="102" y="1220"/>
                    <a:pt x="68" y="1002"/>
                    <a:pt x="68" y="792"/>
                  </a:cubicBezTo>
                  <a:cubicBezTo>
                    <a:pt x="68" y="402"/>
                    <a:pt x="178" y="172"/>
                    <a:pt x="334" y="16"/>
                  </a:cubicBezTo>
                  <a:cubicBezTo>
                    <a:pt x="336" y="14"/>
                    <a:pt x="336" y="10"/>
                    <a:pt x="336" y="8"/>
                  </a:cubicBezTo>
                  <a:cubicBezTo>
                    <a:pt x="336" y="0"/>
                    <a:pt x="330" y="0"/>
                    <a:pt x="320" y="0"/>
                  </a:cubicBezTo>
                  <a:cubicBezTo>
                    <a:pt x="308" y="0"/>
                    <a:pt x="306" y="0"/>
                    <a:pt x="298" y="8"/>
                  </a:cubicBezTo>
                  <a:cubicBezTo>
                    <a:pt x="214" y="80"/>
                    <a:pt x="120" y="202"/>
                    <a:pt x="58" y="388"/>
                  </a:cubicBezTo>
                  <a:cubicBezTo>
                    <a:pt x="20" y="504"/>
                    <a:pt x="0" y="644"/>
                    <a:pt x="0" y="790"/>
                  </a:cubicBezTo>
                  <a:cubicBezTo>
                    <a:pt x="0" y="1000"/>
                    <a:pt x="38" y="1236"/>
                    <a:pt x="176" y="1440"/>
                  </a:cubicBezTo>
                  <a:cubicBezTo>
                    <a:pt x="200" y="1474"/>
                    <a:pt x="234" y="1510"/>
                    <a:pt x="234" y="1510"/>
                  </a:cubicBezTo>
                  <a:cubicBezTo>
                    <a:pt x="242" y="1522"/>
                    <a:pt x="254" y="1536"/>
                    <a:pt x="262" y="154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0" name="Freeform 69">
              <a:extLst>
                <a:ext uri="{FF2B5EF4-FFF2-40B4-BE49-F238E27FC236}">
                  <a16:creationId xmlns:a16="http://schemas.microsoft.com/office/drawing/2014/main" id="{0B260EDA-22B8-0F41-B191-36A3DDF6FD83}"/>
                </a:ext>
              </a:extLst>
            </p:cNvPr>
            <p:cNvSpPr/>
            <p:nvPr/>
          </p:nvSpPr>
          <p:spPr>
            <a:xfrm>
              <a:off x="3476880" y="4668480"/>
              <a:ext cx="129240" cy="143640"/>
            </a:xfrm>
            <a:custGeom>
              <a:avLst/>
              <a:gdLst/>
              <a:ahLst/>
              <a:cxnLst>
                <a:cxn ang="3cd4">
                  <a:pos x="hc" y="t"/>
                </a:cxn>
                <a:cxn ang="cd2">
                  <a:pos x="l" y="vc"/>
                </a:cxn>
                <a:cxn ang="cd4">
                  <a:pos x="hc" y="b"/>
                </a:cxn>
                <a:cxn ang="0">
                  <a:pos x="r" y="vc"/>
                </a:cxn>
              </a:cxnLst>
              <a:rect l="l" t="t" r="r" b="b"/>
              <a:pathLst>
                <a:path w="360" h="400">
                  <a:moveTo>
                    <a:pt x="52" y="338"/>
                  </a:moveTo>
                  <a:cubicBezTo>
                    <a:pt x="50" y="352"/>
                    <a:pt x="44" y="372"/>
                    <a:pt x="44" y="376"/>
                  </a:cubicBezTo>
                  <a:cubicBezTo>
                    <a:pt x="44" y="392"/>
                    <a:pt x="56" y="400"/>
                    <a:pt x="70" y="400"/>
                  </a:cubicBezTo>
                  <a:cubicBezTo>
                    <a:pt x="80" y="400"/>
                    <a:pt x="96" y="392"/>
                    <a:pt x="102" y="376"/>
                  </a:cubicBezTo>
                  <a:cubicBezTo>
                    <a:pt x="104" y="372"/>
                    <a:pt x="134" y="252"/>
                    <a:pt x="138" y="236"/>
                  </a:cubicBezTo>
                  <a:cubicBezTo>
                    <a:pt x="144" y="206"/>
                    <a:pt x="160" y="144"/>
                    <a:pt x="166" y="120"/>
                  </a:cubicBezTo>
                  <a:cubicBezTo>
                    <a:pt x="170" y="110"/>
                    <a:pt x="194" y="68"/>
                    <a:pt x="216" y="48"/>
                  </a:cubicBezTo>
                  <a:cubicBezTo>
                    <a:pt x="222" y="42"/>
                    <a:pt x="248" y="20"/>
                    <a:pt x="286" y="20"/>
                  </a:cubicBezTo>
                  <a:cubicBezTo>
                    <a:pt x="310" y="20"/>
                    <a:pt x="322" y="30"/>
                    <a:pt x="324" y="30"/>
                  </a:cubicBezTo>
                  <a:cubicBezTo>
                    <a:pt x="296" y="34"/>
                    <a:pt x="278" y="56"/>
                    <a:pt x="278" y="78"/>
                  </a:cubicBezTo>
                  <a:cubicBezTo>
                    <a:pt x="278" y="92"/>
                    <a:pt x="288" y="110"/>
                    <a:pt x="312" y="110"/>
                  </a:cubicBezTo>
                  <a:cubicBezTo>
                    <a:pt x="334" y="110"/>
                    <a:pt x="360" y="90"/>
                    <a:pt x="360" y="58"/>
                  </a:cubicBezTo>
                  <a:cubicBezTo>
                    <a:pt x="360" y="26"/>
                    <a:pt x="332" y="0"/>
                    <a:pt x="286" y="0"/>
                  </a:cubicBezTo>
                  <a:cubicBezTo>
                    <a:pt x="228" y="0"/>
                    <a:pt x="190" y="44"/>
                    <a:pt x="174" y="68"/>
                  </a:cubicBezTo>
                  <a:cubicBezTo>
                    <a:pt x="166" y="28"/>
                    <a:pt x="134" y="0"/>
                    <a:pt x="92" y="0"/>
                  </a:cubicBezTo>
                  <a:cubicBezTo>
                    <a:pt x="52" y="0"/>
                    <a:pt x="36" y="34"/>
                    <a:pt x="28" y="50"/>
                  </a:cubicBezTo>
                  <a:cubicBezTo>
                    <a:pt x="12" y="80"/>
                    <a:pt x="0" y="134"/>
                    <a:pt x="0" y="136"/>
                  </a:cubicBezTo>
                  <a:cubicBezTo>
                    <a:pt x="0" y="144"/>
                    <a:pt x="8" y="144"/>
                    <a:pt x="10" y="144"/>
                  </a:cubicBezTo>
                  <a:cubicBezTo>
                    <a:pt x="20" y="144"/>
                    <a:pt x="20" y="144"/>
                    <a:pt x="26" y="124"/>
                  </a:cubicBezTo>
                  <a:cubicBezTo>
                    <a:pt x="40" y="62"/>
                    <a:pt x="58" y="20"/>
                    <a:pt x="90" y="20"/>
                  </a:cubicBezTo>
                  <a:cubicBezTo>
                    <a:pt x="106" y="20"/>
                    <a:pt x="118" y="26"/>
                    <a:pt x="118" y="60"/>
                  </a:cubicBezTo>
                  <a:cubicBezTo>
                    <a:pt x="118" y="78"/>
                    <a:pt x="114" y="88"/>
                    <a:pt x="104" y="1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1" name="Freeform 70">
              <a:extLst>
                <a:ext uri="{FF2B5EF4-FFF2-40B4-BE49-F238E27FC236}">
                  <a16:creationId xmlns:a16="http://schemas.microsoft.com/office/drawing/2014/main" id="{002A69B1-3DD3-D049-89CB-C8D8B07811CE}"/>
                </a:ext>
              </a:extLst>
            </p:cNvPr>
            <p:cNvSpPr/>
            <p:nvPr/>
          </p:nvSpPr>
          <p:spPr>
            <a:xfrm>
              <a:off x="3706560" y="4623840"/>
              <a:ext cx="210600" cy="211320"/>
            </a:xfrm>
            <a:custGeom>
              <a:avLst/>
              <a:gdLst/>
              <a:ahLst/>
              <a:cxnLst>
                <a:cxn ang="3cd4">
                  <a:pos x="hc" y="t"/>
                </a:cxn>
                <a:cxn ang="cd2">
                  <a:pos x="l" y="vc"/>
                </a:cxn>
                <a:cxn ang="cd4">
                  <a:pos x="hc" y="b"/>
                </a:cxn>
                <a:cxn ang="0">
                  <a:pos x="r" y="vc"/>
                </a:cxn>
              </a:cxnLst>
              <a:rect l="l" t="t" r="r" b="b"/>
              <a:pathLst>
                <a:path w="586" h="588">
                  <a:moveTo>
                    <a:pt x="312" y="312"/>
                  </a:moveTo>
                  <a:lnTo>
                    <a:pt x="558" y="312"/>
                  </a:lnTo>
                  <a:cubicBezTo>
                    <a:pt x="570" y="312"/>
                    <a:pt x="586" y="312"/>
                    <a:pt x="586" y="294"/>
                  </a:cubicBezTo>
                  <a:cubicBezTo>
                    <a:pt x="586" y="276"/>
                    <a:pt x="570" y="276"/>
                    <a:pt x="558" y="276"/>
                  </a:cubicBezTo>
                  <a:lnTo>
                    <a:pt x="312" y="276"/>
                  </a:lnTo>
                  <a:lnTo>
                    <a:pt x="312" y="30"/>
                  </a:lnTo>
                  <a:cubicBezTo>
                    <a:pt x="312" y="16"/>
                    <a:pt x="312" y="0"/>
                    <a:pt x="294" y="0"/>
                  </a:cubicBezTo>
                  <a:cubicBezTo>
                    <a:pt x="276" y="0"/>
                    <a:pt x="276" y="16"/>
                    <a:pt x="276" y="30"/>
                  </a:cubicBezTo>
                  <a:lnTo>
                    <a:pt x="276" y="276"/>
                  </a:lnTo>
                  <a:lnTo>
                    <a:pt x="30" y="276"/>
                  </a:lnTo>
                  <a:cubicBezTo>
                    <a:pt x="16" y="276"/>
                    <a:pt x="0" y="276"/>
                    <a:pt x="0" y="294"/>
                  </a:cubicBezTo>
                  <a:cubicBezTo>
                    <a:pt x="0" y="312"/>
                    <a:pt x="16" y="312"/>
                    <a:pt x="30" y="312"/>
                  </a:cubicBezTo>
                  <a:lnTo>
                    <a:pt x="276" y="312"/>
                  </a:lnTo>
                  <a:lnTo>
                    <a:pt x="276" y="558"/>
                  </a:lnTo>
                  <a:cubicBezTo>
                    <a:pt x="276" y="570"/>
                    <a:pt x="276" y="588"/>
                    <a:pt x="294" y="588"/>
                  </a:cubicBezTo>
                  <a:cubicBezTo>
                    <a:pt x="312" y="588"/>
                    <a:pt x="312" y="570"/>
                    <a:pt x="312" y="55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2" name="Freeform 71">
              <a:extLst>
                <a:ext uri="{FF2B5EF4-FFF2-40B4-BE49-F238E27FC236}">
                  <a16:creationId xmlns:a16="http://schemas.microsoft.com/office/drawing/2014/main" id="{42C09CCA-E221-264F-A349-492AC7901D14}"/>
                </a:ext>
              </a:extLst>
            </p:cNvPr>
            <p:cNvSpPr/>
            <p:nvPr/>
          </p:nvSpPr>
          <p:spPr>
            <a:xfrm>
              <a:off x="4010399" y="4668480"/>
              <a:ext cx="166680" cy="208440"/>
            </a:xfrm>
            <a:custGeom>
              <a:avLst/>
              <a:gdLst/>
              <a:ahLst/>
              <a:cxnLst>
                <a:cxn ang="3cd4">
                  <a:pos x="hc" y="t"/>
                </a:cxn>
                <a:cxn ang="cd2">
                  <a:pos x="l" y="vc"/>
                </a:cxn>
                <a:cxn ang="cd4">
                  <a:pos x="hc" y="b"/>
                </a:cxn>
                <a:cxn ang="0">
                  <a:pos x="r" y="vc"/>
                </a:cxn>
              </a:cxnLst>
              <a:rect l="l" t="t" r="r" b="b"/>
              <a:pathLst>
                <a:path w="464" h="580">
                  <a:moveTo>
                    <a:pt x="20" y="166"/>
                  </a:moveTo>
                  <a:cubicBezTo>
                    <a:pt x="54" y="64"/>
                    <a:pt x="150" y="64"/>
                    <a:pt x="160" y="64"/>
                  </a:cubicBezTo>
                  <a:cubicBezTo>
                    <a:pt x="294" y="64"/>
                    <a:pt x="304" y="218"/>
                    <a:pt x="304" y="288"/>
                  </a:cubicBezTo>
                  <a:cubicBezTo>
                    <a:pt x="304" y="342"/>
                    <a:pt x="300" y="356"/>
                    <a:pt x="294" y="374"/>
                  </a:cubicBezTo>
                  <a:cubicBezTo>
                    <a:pt x="274" y="438"/>
                    <a:pt x="248" y="540"/>
                    <a:pt x="248" y="564"/>
                  </a:cubicBezTo>
                  <a:cubicBezTo>
                    <a:pt x="248" y="574"/>
                    <a:pt x="252" y="580"/>
                    <a:pt x="258" y="580"/>
                  </a:cubicBezTo>
                  <a:cubicBezTo>
                    <a:pt x="270" y="580"/>
                    <a:pt x="278" y="560"/>
                    <a:pt x="286" y="526"/>
                  </a:cubicBezTo>
                  <a:cubicBezTo>
                    <a:pt x="308" y="452"/>
                    <a:pt x="316" y="402"/>
                    <a:pt x="320" y="374"/>
                  </a:cubicBezTo>
                  <a:cubicBezTo>
                    <a:pt x="322" y="364"/>
                    <a:pt x="324" y="352"/>
                    <a:pt x="326" y="340"/>
                  </a:cubicBezTo>
                  <a:cubicBezTo>
                    <a:pt x="354" y="254"/>
                    <a:pt x="412" y="122"/>
                    <a:pt x="446" y="52"/>
                  </a:cubicBezTo>
                  <a:cubicBezTo>
                    <a:pt x="452" y="42"/>
                    <a:pt x="464" y="22"/>
                    <a:pt x="464" y="18"/>
                  </a:cubicBezTo>
                  <a:cubicBezTo>
                    <a:pt x="464" y="10"/>
                    <a:pt x="454" y="10"/>
                    <a:pt x="452" y="10"/>
                  </a:cubicBezTo>
                  <a:cubicBezTo>
                    <a:pt x="450" y="10"/>
                    <a:pt x="444" y="10"/>
                    <a:pt x="442" y="16"/>
                  </a:cubicBezTo>
                  <a:cubicBezTo>
                    <a:pt x="396" y="100"/>
                    <a:pt x="360" y="188"/>
                    <a:pt x="326" y="276"/>
                  </a:cubicBezTo>
                  <a:cubicBezTo>
                    <a:pt x="324" y="250"/>
                    <a:pt x="324" y="182"/>
                    <a:pt x="290" y="96"/>
                  </a:cubicBezTo>
                  <a:cubicBezTo>
                    <a:pt x="268" y="44"/>
                    <a:pt x="234" y="0"/>
                    <a:pt x="172" y="0"/>
                  </a:cubicBezTo>
                  <a:cubicBezTo>
                    <a:pt x="62" y="0"/>
                    <a:pt x="0" y="134"/>
                    <a:pt x="0" y="162"/>
                  </a:cubicBezTo>
                  <a:cubicBezTo>
                    <a:pt x="0" y="170"/>
                    <a:pt x="8" y="170"/>
                    <a:pt x="16" y="17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3" name="Freeform 72">
              <a:extLst>
                <a:ext uri="{FF2B5EF4-FFF2-40B4-BE49-F238E27FC236}">
                  <a16:creationId xmlns:a16="http://schemas.microsoft.com/office/drawing/2014/main" id="{AB542F4C-E68D-554A-B926-E85D7452B724}"/>
                </a:ext>
              </a:extLst>
            </p:cNvPr>
            <p:cNvSpPr/>
            <p:nvPr/>
          </p:nvSpPr>
          <p:spPr>
            <a:xfrm>
              <a:off x="4248000" y="4668480"/>
              <a:ext cx="247320" cy="140040"/>
            </a:xfrm>
            <a:custGeom>
              <a:avLst/>
              <a:gdLst/>
              <a:ahLst/>
              <a:cxnLst>
                <a:cxn ang="3cd4">
                  <a:pos x="hc" y="t"/>
                </a:cxn>
                <a:cxn ang="cd2">
                  <a:pos x="l" y="vc"/>
                </a:cxn>
                <a:cxn ang="cd4">
                  <a:pos x="hc" y="b"/>
                </a:cxn>
                <a:cxn ang="0">
                  <a:pos x="r" y="vc"/>
                </a:cxn>
              </a:cxnLst>
              <a:rect l="l" t="t" r="r" b="b"/>
              <a:pathLst>
                <a:path w="688" h="390">
                  <a:moveTo>
                    <a:pt x="68" y="86"/>
                  </a:moveTo>
                  <a:lnTo>
                    <a:pt x="68" y="324"/>
                  </a:lnTo>
                  <a:cubicBezTo>
                    <a:pt x="68" y="362"/>
                    <a:pt x="60" y="362"/>
                    <a:pt x="0" y="362"/>
                  </a:cubicBezTo>
                  <a:lnTo>
                    <a:pt x="0" y="390"/>
                  </a:lnTo>
                  <a:cubicBezTo>
                    <a:pt x="30" y="390"/>
                    <a:pt x="76" y="388"/>
                    <a:pt x="100" y="388"/>
                  </a:cubicBezTo>
                  <a:cubicBezTo>
                    <a:pt x="122" y="388"/>
                    <a:pt x="168" y="390"/>
                    <a:pt x="198" y="390"/>
                  </a:cubicBezTo>
                  <a:lnTo>
                    <a:pt x="198" y="362"/>
                  </a:lnTo>
                  <a:cubicBezTo>
                    <a:pt x="140" y="362"/>
                    <a:pt x="130" y="362"/>
                    <a:pt x="130" y="324"/>
                  </a:cubicBezTo>
                  <a:lnTo>
                    <a:pt x="130" y="160"/>
                  </a:lnTo>
                  <a:cubicBezTo>
                    <a:pt x="130" y="68"/>
                    <a:pt x="192" y="20"/>
                    <a:pt x="248" y="20"/>
                  </a:cubicBezTo>
                  <a:cubicBezTo>
                    <a:pt x="304" y="20"/>
                    <a:pt x="314" y="68"/>
                    <a:pt x="314" y="118"/>
                  </a:cubicBezTo>
                  <a:lnTo>
                    <a:pt x="314" y="324"/>
                  </a:lnTo>
                  <a:cubicBezTo>
                    <a:pt x="314" y="362"/>
                    <a:pt x="304" y="362"/>
                    <a:pt x="246" y="362"/>
                  </a:cubicBezTo>
                  <a:lnTo>
                    <a:pt x="246" y="390"/>
                  </a:lnTo>
                  <a:cubicBezTo>
                    <a:pt x="276" y="390"/>
                    <a:pt x="320" y="388"/>
                    <a:pt x="344" y="388"/>
                  </a:cubicBezTo>
                  <a:cubicBezTo>
                    <a:pt x="368" y="388"/>
                    <a:pt x="414" y="390"/>
                    <a:pt x="444" y="390"/>
                  </a:cubicBezTo>
                  <a:lnTo>
                    <a:pt x="444" y="362"/>
                  </a:lnTo>
                  <a:cubicBezTo>
                    <a:pt x="384" y="362"/>
                    <a:pt x="374" y="362"/>
                    <a:pt x="374" y="324"/>
                  </a:cubicBezTo>
                  <a:lnTo>
                    <a:pt x="374" y="160"/>
                  </a:lnTo>
                  <a:cubicBezTo>
                    <a:pt x="374" y="68"/>
                    <a:pt x="438" y="20"/>
                    <a:pt x="494" y="20"/>
                  </a:cubicBezTo>
                  <a:cubicBezTo>
                    <a:pt x="550" y="20"/>
                    <a:pt x="558" y="68"/>
                    <a:pt x="558" y="118"/>
                  </a:cubicBezTo>
                  <a:lnTo>
                    <a:pt x="558" y="324"/>
                  </a:lnTo>
                  <a:cubicBezTo>
                    <a:pt x="558" y="362"/>
                    <a:pt x="550" y="362"/>
                    <a:pt x="490" y="362"/>
                  </a:cubicBezTo>
                  <a:lnTo>
                    <a:pt x="490" y="390"/>
                  </a:lnTo>
                  <a:cubicBezTo>
                    <a:pt x="520" y="390"/>
                    <a:pt x="566" y="388"/>
                    <a:pt x="590" y="388"/>
                  </a:cubicBezTo>
                  <a:cubicBezTo>
                    <a:pt x="612" y="388"/>
                    <a:pt x="658" y="390"/>
                    <a:pt x="688" y="390"/>
                  </a:cubicBezTo>
                  <a:lnTo>
                    <a:pt x="688" y="362"/>
                  </a:lnTo>
                  <a:cubicBezTo>
                    <a:pt x="642" y="362"/>
                    <a:pt x="620" y="362"/>
                    <a:pt x="620" y="336"/>
                  </a:cubicBezTo>
                  <a:lnTo>
                    <a:pt x="620" y="168"/>
                  </a:lnTo>
                  <a:cubicBezTo>
                    <a:pt x="620" y="92"/>
                    <a:pt x="620" y="64"/>
                    <a:pt x="592" y="32"/>
                  </a:cubicBezTo>
                  <a:cubicBezTo>
                    <a:pt x="580" y="18"/>
                    <a:pt x="550" y="0"/>
                    <a:pt x="500" y="0"/>
                  </a:cubicBezTo>
                  <a:cubicBezTo>
                    <a:pt x="426" y="0"/>
                    <a:pt x="386" y="52"/>
                    <a:pt x="372" y="86"/>
                  </a:cubicBezTo>
                  <a:cubicBezTo>
                    <a:pt x="360" y="10"/>
                    <a:pt x="294" y="0"/>
                    <a:pt x="254" y="0"/>
                  </a:cubicBezTo>
                  <a:cubicBezTo>
                    <a:pt x="190" y="0"/>
                    <a:pt x="148" y="38"/>
                    <a:pt x="124" y="92"/>
                  </a:cubicBezTo>
                  <a:lnTo>
                    <a:pt x="124" y="0"/>
                  </a:lnTo>
                  <a:lnTo>
                    <a:pt x="0" y="10"/>
                  </a:lnTo>
                  <a:lnTo>
                    <a:pt x="0" y="38"/>
                  </a:lnTo>
                  <a:cubicBezTo>
                    <a:pt x="62" y="38"/>
                    <a:pt x="68" y="44"/>
                    <a:pt x="68" y="8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4" name="Freeform 73">
              <a:extLst>
                <a:ext uri="{FF2B5EF4-FFF2-40B4-BE49-F238E27FC236}">
                  <a16:creationId xmlns:a16="http://schemas.microsoft.com/office/drawing/2014/main" id="{C0EC07F9-2A67-9F4D-8139-E98109643A0B}"/>
                </a:ext>
              </a:extLst>
            </p:cNvPr>
            <p:cNvSpPr/>
            <p:nvPr/>
          </p:nvSpPr>
          <p:spPr>
            <a:xfrm>
              <a:off x="4513679" y="4666320"/>
              <a:ext cx="142920" cy="145800"/>
            </a:xfrm>
            <a:custGeom>
              <a:avLst/>
              <a:gdLst/>
              <a:ahLst/>
              <a:cxnLst>
                <a:cxn ang="3cd4">
                  <a:pos x="hc" y="t"/>
                </a:cxn>
                <a:cxn ang="cd2">
                  <a:pos x="l" y="vc"/>
                </a:cxn>
                <a:cxn ang="cd4">
                  <a:pos x="hc" y="b"/>
                </a:cxn>
                <a:cxn ang="0">
                  <a:pos x="r" y="vc"/>
                </a:cxn>
              </a:cxnLst>
              <a:rect l="l" t="t" r="r" b="b"/>
              <a:pathLst>
                <a:path w="398" h="406">
                  <a:moveTo>
                    <a:pt x="256" y="328"/>
                  </a:moveTo>
                  <a:cubicBezTo>
                    <a:pt x="260" y="364"/>
                    <a:pt x="284" y="400"/>
                    <a:pt x="326" y="400"/>
                  </a:cubicBezTo>
                  <a:cubicBezTo>
                    <a:pt x="344" y="400"/>
                    <a:pt x="398" y="388"/>
                    <a:pt x="398" y="316"/>
                  </a:cubicBezTo>
                  <a:lnTo>
                    <a:pt x="398" y="268"/>
                  </a:lnTo>
                  <a:lnTo>
                    <a:pt x="376" y="268"/>
                  </a:lnTo>
                  <a:lnTo>
                    <a:pt x="376" y="316"/>
                  </a:lnTo>
                  <a:cubicBezTo>
                    <a:pt x="376" y="368"/>
                    <a:pt x="354" y="374"/>
                    <a:pt x="344" y="374"/>
                  </a:cubicBezTo>
                  <a:cubicBezTo>
                    <a:pt x="316" y="374"/>
                    <a:pt x="312" y="334"/>
                    <a:pt x="312" y="330"/>
                  </a:cubicBezTo>
                  <a:lnTo>
                    <a:pt x="312" y="152"/>
                  </a:lnTo>
                  <a:cubicBezTo>
                    <a:pt x="312" y="116"/>
                    <a:pt x="312" y="82"/>
                    <a:pt x="280" y="48"/>
                  </a:cubicBezTo>
                  <a:cubicBezTo>
                    <a:pt x="246" y="14"/>
                    <a:pt x="202" y="0"/>
                    <a:pt x="160" y="0"/>
                  </a:cubicBezTo>
                  <a:cubicBezTo>
                    <a:pt x="86" y="0"/>
                    <a:pt x="26" y="42"/>
                    <a:pt x="26" y="100"/>
                  </a:cubicBezTo>
                  <a:cubicBezTo>
                    <a:pt x="26" y="126"/>
                    <a:pt x="44" y="142"/>
                    <a:pt x="66" y="142"/>
                  </a:cubicBezTo>
                  <a:cubicBezTo>
                    <a:pt x="90" y="142"/>
                    <a:pt x="106" y="124"/>
                    <a:pt x="106" y="100"/>
                  </a:cubicBezTo>
                  <a:cubicBezTo>
                    <a:pt x="106" y="90"/>
                    <a:pt x="102" y="60"/>
                    <a:pt x="62" y="60"/>
                  </a:cubicBezTo>
                  <a:cubicBezTo>
                    <a:pt x="86" y="30"/>
                    <a:pt x="128" y="20"/>
                    <a:pt x="158" y="20"/>
                  </a:cubicBezTo>
                  <a:cubicBezTo>
                    <a:pt x="200" y="20"/>
                    <a:pt x="250" y="54"/>
                    <a:pt x="250" y="132"/>
                  </a:cubicBezTo>
                  <a:lnTo>
                    <a:pt x="250" y="166"/>
                  </a:lnTo>
                  <a:cubicBezTo>
                    <a:pt x="206" y="168"/>
                    <a:pt x="144" y="170"/>
                    <a:pt x="88" y="196"/>
                  </a:cubicBezTo>
                  <a:cubicBezTo>
                    <a:pt x="22" y="226"/>
                    <a:pt x="0" y="272"/>
                    <a:pt x="0" y="312"/>
                  </a:cubicBezTo>
                  <a:cubicBezTo>
                    <a:pt x="0" y="384"/>
                    <a:pt x="86" y="406"/>
                    <a:pt x="142" y="406"/>
                  </a:cubicBezTo>
                  <a:cubicBezTo>
                    <a:pt x="200" y="406"/>
                    <a:pt x="240" y="370"/>
                    <a:pt x="256" y="328"/>
                  </a:cubicBezTo>
                  <a:close/>
                  <a:moveTo>
                    <a:pt x="250" y="184"/>
                  </a:moveTo>
                  <a:lnTo>
                    <a:pt x="250" y="272"/>
                  </a:lnTo>
                  <a:cubicBezTo>
                    <a:pt x="250" y="356"/>
                    <a:pt x="188" y="386"/>
                    <a:pt x="148" y="386"/>
                  </a:cubicBezTo>
                  <a:cubicBezTo>
                    <a:pt x="104" y="386"/>
                    <a:pt x="68" y="354"/>
                    <a:pt x="68" y="310"/>
                  </a:cubicBezTo>
                  <a:cubicBezTo>
                    <a:pt x="68" y="262"/>
                    <a:pt x="106" y="188"/>
                    <a:pt x="250" y="1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5" name="Freeform 74">
              <a:extLst>
                <a:ext uri="{FF2B5EF4-FFF2-40B4-BE49-F238E27FC236}">
                  <a16:creationId xmlns:a16="http://schemas.microsoft.com/office/drawing/2014/main" id="{9D6BF942-A3F1-A74E-859B-4DB3B26818E6}"/>
                </a:ext>
              </a:extLst>
            </p:cNvPr>
            <p:cNvSpPr/>
            <p:nvPr/>
          </p:nvSpPr>
          <p:spPr>
            <a:xfrm>
              <a:off x="4662000" y="4672080"/>
              <a:ext cx="159480" cy="136440"/>
            </a:xfrm>
            <a:custGeom>
              <a:avLst/>
              <a:gdLst/>
              <a:ahLst/>
              <a:cxnLst>
                <a:cxn ang="3cd4">
                  <a:pos x="hc" y="t"/>
                </a:cxn>
                <a:cxn ang="cd2">
                  <a:pos x="l" y="vc"/>
                </a:cxn>
                <a:cxn ang="cd4">
                  <a:pos x="hc" y="b"/>
                </a:cxn>
                <a:cxn ang="0">
                  <a:pos x="r" y="vc"/>
                </a:cxn>
              </a:cxnLst>
              <a:rect l="l" t="t" r="r" b="b"/>
              <a:pathLst>
                <a:path w="444" h="380">
                  <a:moveTo>
                    <a:pt x="242" y="174"/>
                  </a:moveTo>
                  <a:cubicBezTo>
                    <a:pt x="270" y="140"/>
                    <a:pt x="302" y="96"/>
                    <a:pt x="324" y="74"/>
                  </a:cubicBezTo>
                  <a:cubicBezTo>
                    <a:pt x="352" y="42"/>
                    <a:pt x="388" y="28"/>
                    <a:pt x="428" y="28"/>
                  </a:cubicBezTo>
                  <a:lnTo>
                    <a:pt x="428" y="0"/>
                  </a:lnTo>
                  <a:cubicBezTo>
                    <a:pt x="406" y="2"/>
                    <a:pt x="380" y="2"/>
                    <a:pt x="356" y="2"/>
                  </a:cubicBezTo>
                  <a:cubicBezTo>
                    <a:pt x="330" y="2"/>
                    <a:pt x="284" y="0"/>
                    <a:pt x="272" y="0"/>
                  </a:cubicBezTo>
                  <a:lnTo>
                    <a:pt x="272" y="28"/>
                  </a:lnTo>
                  <a:cubicBezTo>
                    <a:pt x="290" y="30"/>
                    <a:pt x="298" y="40"/>
                    <a:pt x="298" y="54"/>
                  </a:cubicBezTo>
                  <a:cubicBezTo>
                    <a:pt x="298" y="68"/>
                    <a:pt x="288" y="80"/>
                    <a:pt x="284" y="86"/>
                  </a:cubicBezTo>
                  <a:lnTo>
                    <a:pt x="230" y="154"/>
                  </a:lnTo>
                  <a:lnTo>
                    <a:pt x="160" y="66"/>
                  </a:lnTo>
                  <a:cubicBezTo>
                    <a:pt x="152" y="56"/>
                    <a:pt x="152" y="54"/>
                    <a:pt x="152" y="50"/>
                  </a:cubicBezTo>
                  <a:cubicBezTo>
                    <a:pt x="152" y="36"/>
                    <a:pt x="166" y="28"/>
                    <a:pt x="184" y="28"/>
                  </a:cubicBezTo>
                  <a:lnTo>
                    <a:pt x="184" y="0"/>
                  </a:lnTo>
                  <a:cubicBezTo>
                    <a:pt x="160" y="0"/>
                    <a:pt x="102" y="2"/>
                    <a:pt x="88" y="2"/>
                  </a:cubicBezTo>
                  <a:cubicBezTo>
                    <a:pt x="70" y="2"/>
                    <a:pt x="28" y="2"/>
                    <a:pt x="4" y="0"/>
                  </a:cubicBezTo>
                  <a:lnTo>
                    <a:pt x="4" y="28"/>
                  </a:lnTo>
                  <a:cubicBezTo>
                    <a:pt x="66" y="28"/>
                    <a:pt x="68" y="28"/>
                    <a:pt x="108" y="82"/>
                  </a:cubicBezTo>
                  <a:lnTo>
                    <a:pt x="196" y="196"/>
                  </a:lnTo>
                  <a:lnTo>
                    <a:pt x="112" y="300"/>
                  </a:lnTo>
                  <a:cubicBezTo>
                    <a:pt x="70" y="352"/>
                    <a:pt x="18" y="354"/>
                    <a:pt x="0" y="354"/>
                  </a:cubicBezTo>
                  <a:lnTo>
                    <a:pt x="0" y="380"/>
                  </a:lnTo>
                  <a:cubicBezTo>
                    <a:pt x="22" y="378"/>
                    <a:pt x="50" y="378"/>
                    <a:pt x="74" y="378"/>
                  </a:cubicBezTo>
                  <a:cubicBezTo>
                    <a:pt x="98" y="378"/>
                    <a:pt x="136" y="380"/>
                    <a:pt x="158" y="380"/>
                  </a:cubicBezTo>
                  <a:lnTo>
                    <a:pt x="158" y="354"/>
                  </a:lnTo>
                  <a:cubicBezTo>
                    <a:pt x="138" y="350"/>
                    <a:pt x="132" y="340"/>
                    <a:pt x="132" y="326"/>
                  </a:cubicBezTo>
                  <a:cubicBezTo>
                    <a:pt x="132" y="306"/>
                    <a:pt x="158" y="278"/>
                    <a:pt x="210" y="214"/>
                  </a:cubicBezTo>
                  <a:lnTo>
                    <a:pt x="278" y="302"/>
                  </a:lnTo>
                  <a:cubicBezTo>
                    <a:pt x="286" y="312"/>
                    <a:pt x="296" y="326"/>
                    <a:pt x="296" y="332"/>
                  </a:cubicBezTo>
                  <a:cubicBezTo>
                    <a:pt x="296" y="340"/>
                    <a:pt x="288" y="352"/>
                    <a:pt x="264" y="354"/>
                  </a:cubicBezTo>
                  <a:lnTo>
                    <a:pt x="264" y="380"/>
                  </a:lnTo>
                  <a:cubicBezTo>
                    <a:pt x="292" y="380"/>
                    <a:pt x="340" y="378"/>
                    <a:pt x="360" y="378"/>
                  </a:cubicBezTo>
                  <a:cubicBezTo>
                    <a:pt x="384" y="378"/>
                    <a:pt x="418" y="378"/>
                    <a:pt x="444" y="380"/>
                  </a:cubicBezTo>
                  <a:lnTo>
                    <a:pt x="444" y="354"/>
                  </a:lnTo>
                  <a:cubicBezTo>
                    <a:pt x="398" y="354"/>
                    <a:pt x="382" y="352"/>
                    <a:pt x="362" y="32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6" name="Freeform 75">
              <a:extLst>
                <a:ext uri="{FF2B5EF4-FFF2-40B4-BE49-F238E27FC236}">
                  <a16:creationId xmlns:a16="http://schemas.microsoft.com/office/drawing/2014/main" id="{C60F431E-E73D-5E41-814D-810065FB9203}"/>
                </a:ext>
              </a:extLst>
            </p:cNvPr>
            <p:cNvSpPr/>
            <p:nvPr/>
          </p:nvSpPr>
          <p:spPr>
            <a:xfrm>
              <a:off x="4434480" y="4914720"/>
              <a:ext cx="113400" cy="100440"/>
            </a:xfrm>
            <a:custGeom>
              <a:avLst/>
              <a:gdLst/>
              <a:ahLst/>
              <a:cxnLst>
                <a:cxn ang="3cd4">
                  <a:pos x="hc" y="t"/>
                </a:cxn>
                <a:cxn ang="cd2">
                  <a:pos x="l" y="vc"/>
                </a:cxn>
                <a:cxn ang="cd4">
                  <a:pos x="hc" y="b"/>
                </a:cxn>
                <a:cxn ang="0">
                  <a:pos x="r" y="vc"/>
                </a:cxn>
              </a:cxnLst>
              <a:rect l="l" t="t" r="r" b="b"/>
              <a:pathLst>
                <a:path w="316" h="280">
                  <a:moveTo>
                    <a:pt x="224" y="36"/>
                  </a:moveTo>
                  <a:cubicBezTo>
                    <a:pt x="210" y="16"/>
                    <a:pt x="190" y="0"/>
                    <a:pt x="160" y="0"/>
                  </a:cubicBezTo>
                  <a:cubicBezTo>
                    <a:pt x="80" y="0"/>
                    <a:pt x="0" y="88"/>
                    <a:pt x="0" y="176"/>
                  </a:cubicBezTo>
                  <a:cubicBezTo>
                    <a:pt x="0" y="236"/>
                    <a:pt x="40" y="280"/>
                    <a:pt x="94" y="280"/>
                  </a:cubicBezTo>
                  <a:cubicBezTo>
                    <a:pt x="126" y="280"/>
                    <a:pt x="156" y="260"/>
                    <a:pt x="182" y="236"/>
                  </a:cubicBezTo>
                  <a:cubicBezTo>
                    <a:pt x="194" y="274"/>
                    <a:pt x="228" y="280"/>
                    <a:pt x="246" y="280"/>
                  </a:cubicBezTo>
                  <a:cubicBezTo>
                    <a:pt x="268" y="280"/>
                    <a:pt x="282" y="266"/>
                    <a:pt x="294" y="246"/>
                  </a:cubicBezTo>
                  <a:cubicBezTo>
                    <a:pt x="308" y="222"/>
                    <a:pt x="316" y="188"/>
                    <a:pt x="316" y="184"/>
                  </a:cubicBezTo>
                  <a:cubicBezTo>
                    <a:pt x="316" y="176"/>
                    <a:pt x="308" y="176"/>
                    <a:pt x="306" y="176"/>
                  </a:cubicBezTo>
                  <a:cubicBezTo>
                    <a:pt x="298" y="176"/>
                    <a:pt x="296" y="180"/>
                    <a:pt x="292" y="196"/>
                  </a:cubicBezTo>
                  <a:cubicBezTo>
                    <a:pt x="284" y="226"/>
                    <a:pt x="272" y="262"/>
                    <a:pt x="246" y="262"/>
                  </a:cubicBezTo>
                  <a:cubicBezTo>
                    <a:pt x="230" y="262"/>
                    <a:pt x="226" y="248"/>
                    <a:pt x="226" y="232"/>
                  </a:cubicBezTo>
                  <a:cubicBezTo>
                    <a:pt x="226" y="222"/>
                    <a:pt x="232" y="198"/>
                    <a:pt x="236" y="182"/>
                  </a:cubicBezTo>
                  <a:cubicBezTo>
                    <a:pt x="240" y="166"/>
                    <a:pt x="246" y="140"/>
                    <a:pt x="250" y="126"/>
                  </a:cubicBezTo>
                  <a:lnTo>
                    <a:pt x="262" y="80"/>
                  </a:lnTo>
                  <a:cubicBezTo>
                    <a:pt x="266" y="64"/>
                    <a:pt x="272" y="34"/>
                    <a:pt x="272" y="32"/>
                  </a:cubicBezTo>
                  <a:cubicBezTo>
                    <a:pt x="272" y="18"/>
                    <a:pt x="262" y="12"/>
                    <a:pt x="252" y="12"/>
                  </a:cubicBezTo>
                  <a:cubicBezTo>
                    <a:pt x="242" y="12"/>
                    <a:pt x="228" y="20"/>
                    <a:pt x="224" y="36"/>
                  </a:cubicBezTo>
                  <a:close/>
                  <a:moveTo>
                    <a:pt x="184" y="196"/>
                  </a:moveTo>
                  <a:cubicBezTo>
                    <a:pt x="180" y="214"/>
                    <a:pt x="166" y="226"/>
                    <a:pt x="152" y="238"/>
                  </a:cubicBezTo>
                  <a:cubicBezTo>
                    <a:pt x="146" y="242"/>
                    <a:pt x="122" y="262"/>
                    <a:pt x="96" y="262"/>
                  </a:cubicBezTo>
                  <a:cubicBezTo>
                    <a:pt x="72" y="262"/>
                    <a:pt x="50" y="246"/>
                    <a:pt x="50" y="202"/>
                  </a:cubicBezTo>
                  <a:cubicBezTo>
                    <a:pt x="50" y="170"/>
                    <a:pt x="68" y="100"/>
                    <a:pt x="82" y="76"/>
                  </a:cubicBezTo>
                  <a:cubicBezTo>
                    <a:pt x="110" y="26"/>
                    <a:pt x="142" y="18"/>
                    <a:pt x="160" y="18"/>
                  </a:cubicBezTo>
                  <a:cubicBezTo>
                    <a:pt x="202" y="18"/>
                    <a:pt x="214" y="64"/>
                    <a:pt x="214" y="72"/>
                  </a:cubicBezTo>
                  <a:cubicBezTo>
                    <a:pt x="214" y="74"/>
                    <a:pt x="214" y="78"/>
                    <a:pt x="212" y="8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7" name="Freeform 76">
              <a:extLst>
                <a:ext uri="{FF2B5EF4-FFF2-40B4-BE49-F238E27FC236}">
                  <a16:creationId xmlns:a16="http://schemas.microsoft.com/office/drawing/2014/main" id="{C98A5543-6549-7C42-ADC5-B732129B39E1}"/>
                </a:ext>
              </a:extLst>
            </p:cNvPr>
            <p:cNvSpPr/>
            <p:nvPr/>
          </p:nvSpPr>
          <p:spPr>
            <a:xfrm>
              <a:off x="4572000" y="4860720"/>
              <a:ext cx="44280" cy="82440"/>
            </a:xfrm>
            <a:custGeom>
              <a:avLst/>
              <a:gdLst/>
              <a:ahLst/>
              <a:cxnLst>
                <a:cxn ang="3cd4">
                  <a:pos x="hc" y="t"/>
                </a:cxn>
                <a:cxn ang="cd2">
                  <a:pos x="l" y="vc"/>
                </a:cxn>
                <a:cxn ang="cd4">
                  <a:pos x="hc" y="b"/>
                </a:cxn>
                <a:cxn ang="0">
                  <a:pos x="r" y="vc"/>
                </a:cxn>
              </a:cxnLst>
              <a:rect l="l" t="t" r="r" b="b"/>
              <a:pathLst>
                <a:path w="124" h="230">
                  <a:moveTo>
                    <a:pt x="120" y="42"/>
                  </a:moveTo>
                  <a:cubicBezTo>
                    <a:pt x="120" y="42"/>
                    <a:pt x="124" y="32"/>
                    <a:pt x="124" y="26"/>
                  </a:cubicBezTo>
                  <a:cubicBezTo>
                    <a:pt x="124" y="10"/>
                    <a:pt x="110" y="0"/>
                    <a:pt x="96" y="0"/>
                  </a:cubicBezTo>
                  <a:cubicBezTo>
                    <a:pt x="78" y="0"/>
                    <a:pt x="72" y="14"/>
                    <a:pt x="70" y="20"/>
                  </a:cubicBezTo>
                  <a:lnTo>
                    <a:pt x="2" y="212"/>
                  </a:lnTo>
                  <a:cubicBezTo>
                    <a:pt x="0" y="218"/>
                    <a:pt x="0" y="218"/>
                    <a:pt x="0" y="220"/>
                  </a:cubicBezTo>
                  <a:cubicBezTo>
                    <a:pt x="0" y="226"/>
                    <a:pt x="18" y="230"/>
                    <a:pt x="20" y="230"/>
                  </a:cubicBezTo>
                  <a:cubicBezTo>
                    <a:pt x="24" y="230"/>
                    <a:pt x="24" y="228"/>
                    <a:pt x="26" y="22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8" name="Freeform 77">
              <a:extLst>
                <a:ext uri="{FF2B5EF4-FFF2-40B4-BE49-F238E27FC236}">
                  <a16:creationId xmlns:a16="http://schemas.microsoft.com/office/drawing/2014/main" id="{AD840CF7-425D-6049-BBB8-C19E2E45593C}"/>
                </a:ext>
              </a:extLst>
            </p:cNvPr>
            <p:cNvSpPr/>
            <p:nvPr/>
          </p:nvSpPr>
          <p:spPr>
            <a:xfrm>
              <a:off x="4894560" y="4584960"/>
              <a:ext cx="219240" cy="284760"/>
            </a:xfrm>
            <a:custGeom>
              <a:avLst/>
              <a:gdLst/>
              <a:ahLst/>
              <a:cxnLst>
                <a:cxn ang="3cd4">
                  <a:pos x="hc" y="t"/>
                </a:cxn>
                <a:cxn ang="cd2">
                  <a:pos x="l" y="vc"/>
                </a:cxn>
                <a:cxn ang="cd4">
                  <a:pos x="hc" y="b"/>
                </a:cxn>
                <a:cxn ang="0">
                  <a:pos x="r" y="vc"/>
                </a:cxn>
              </a:cxnLst>
              <a:rect l="l" t="t" r="r" b="b"/>
              <a:pathLst>
                <a:path w="610" h="792">
                  <a:moveTo>
                    <a:pt x="342" y="616"/>
                  </a:moveTo>
                  <a:cubicBezTo>
                    <a:pt x="480" y="564"/>
                    <a:pt x="610" y="406"/>
                    <a:pt x="610" y="236"/>
                  </a:cubicBezTo>
                  <a:cubicBezTo>
                    <a:pt x="610" y="96"/>
                    <a:pt x="516" y="0"/>
                    <a:pt x="384" y="0"/>
                  </a:cubicBezTo>
                  <a:cubicBezTo>
                    <a:pt x="194" y="0"/>
                    <a:pt x="0" y="200"/>
                    <a:pt x="0" y="406"/>
                  </a:cubicBezTo>
                  <a:cubicBezTo>
                    <a:pt x="0" y="552"/>
                    <a:pt x="98" y="640"/>
                    <a:pt x="226" y="640"/>
                  </a:cubicBezTo>
                  <a:cubicBezTo>
                    <a:pt x="248" y="640"/>
                    <a:pt x="278" y="636"/>
                    <a:pt x="312" y="628"/>
                  </a:cubicBezTo>
                  <a:cubicBezTo>
                    <a:pt x="308" y="682"/>
                    <a:pt x="308" y="684"/>
                    <a:pt x="308" y="696"/>
                  </a:cubicBezTo>
                  <a:cubicBezTo>
                    <a:pt x="308" y="724"/>
                    <a:pt x="308" y="792"/>
                    <a:pt x="382" y="792"/>
                  </a:cubicBezTo>
                  <a:cubicBezTo>
                    <a:pt x="486" y="792"/>
                    <a:pt x="528" y="630"/>
                    <a:pt x="528" y="622"/>
                  </a:cubicBezTo>
                  <a:cubicBezTo>
                    <a:pt x="528" y="614"/>
                    <a:pt x="522" y="612"/>
                    <a:pt x="520" y="612"/>
                  </a:cubicBezTo>
                  <a:cubicBezTo>
                    <a:pt x="512" y="612"/>
                    <a:pt x="510" y="616"/>
                    <a:pt x="508" y="622"/>
                  </a:cubicBezTo>
                  <a:cubicBezTo>
                    <a:pt x="488" y="684"/>
                    <a:pt x="436" y="706"/>
                    <a:pt x="406" y="706"/>
                  </a:cubicBezTo>
                  <a:cubicBezTo>
                    <a:pt x="364" y="706"/>
                    <a:pt x="352" y="682"/>
                    <a:pt x="342" y="616"/>
                  </a:cubicBezTo>
                  <a:close/>
                  <a:moveTo>
                    <a:pt x="176" y="608"/>
                  </a:moveTo>
                  <a:cubicBezTo>
                    <a:pt x="108" y="582"/>
                    <a:pt x="78" y="512"/>
                    <a:pt x="78" y="434"/>
                  </a:cubicBezTo>
                  <a:cubicBezTo>
                    <a:pt x="78" y="372"/>
                    <a:pt x="100" y="248"/>
                    <a:pt x="168" y="152"/>
                  </a:cubicBezTo>
                  <a:cubicBezTo>
                    <a:pt x="232" y="62"/>
                    <a:pt x="314" y="22"/>
                    <a:pt x="380" y="22"/>
                  </a:cubicBezTo>
                  <a:cubicBezTo>
                    <a:pt x="468" y="22"/>
                    <a:pt x="532" y="90"/>
                    <a:pt x="532" y="208"/>
                  </a:cubicBezTo>
                  <a:cubicBezTo>
                    <a:pt x="532" y="296"/>
                    <a:pt x="486" y="502"/>
                    <a:pt x="338" y="586"/>
                  </a:cubicBezTo>
                  <a:cubicBezTo>
                    <a:pt x="334" y="554"/>
                    <a:pt x="326" y="490"/>
                    <a:pt x="260" y="490"/>
                  </a:cubicBezTo>
                  <a:cubicBezTo>
                    <a:pt x="214" y="490"/>
                    <a:pt x="172" y="534"/>
                    <a:pt x="172" y="580"/>
                  </a:cubicBezTo>
                  <a:cubicBezTo>
                    <a:pt x="172" y="598"/>
                    <a:pt x="176" y="608"/>
                    <a:pt x="176" y="608"/>
                  </a:cubicBezTo>
                  <a:close/>
                  <a:moveTo>
                    <a:pt x="230" y="618"/>
                  </a:moveTo>
                  <a:cubicBezTo>
                    <a:pt x="218" y="618"/>
                    <a:pt x="190" y="618"/>
                    <a:pt x="190" y="580"/>
                  </a:cubicBezTo>
                  <a:cubicBezTo>
                    <a:pt x="190" y="546"/>
                    <a:pt x="224" y="510"/>
                    <a:pt x="260" y="510"/>
                  </a:cubicBezTo>
                  <a:cubicBezTo>
                    <a:pt x="298" y="510"/>
                    <a:pt x="314" y="532"/>
                    <a:pt x="314" y="584"/>
                  </a:cubicBezTo>
                  <a:cubicBezTo>
                    <a:pt x="314" y="598"/>
                    <a:pt x="314" y="598"/>
                    <a:pt x="306" y="602"/>
                  </a:cubicBezTo>
                  <a:cubicBezTo>
                    <a:pt x="282" y="612"/>
                    <a:pt x="256" y="618"/>
                    <a:pt x="230" y="61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9" name="Freeform 78">
              <a:extLst>
                <a:ext uri="{FF2B5EF4-FFF2-40B4-BE49-F238E27FC236}">
                  <a16:creationId xmlns:a16="http://schemas.microsoft.com/office/drawing/2014/main" id="{1D1749EF-1DF4-A943-8C2D-6E033B9BE690}"/>
                </a:ext>
              </a:extLst>
            </p:cNvPr>
            <p:cNvSpPr/>
            <p:nvPr/>
          </p:nvSpPr>
          <p:spPr>
            <a:xfrm>
              <a:off x="5138640" y="4757760"/>
              <a:ext cx="162360" cy="100440"/>
            </a:xfrm>
            <a:custGeom>
              <a:avLst/>
              <a:gdLst/>
              <a:ahLst/>
              <a:cxnLst>
                <a:cxn ang="3cd4">
                  <a:pos x="hc" y="t"/>
                </a:cxn>
                <a:cxn ang="cd2">
                  <a:pos x="l" y="vc"/>
                </a:cxn>
                <a:cxn ang="cd4">
                  <a:pos x="hc" y="b"/>
                </a:cxn>
                <a:cxn ang="0">
                  <a:pos x="r" y="vc"/>
                </a:cxn>
              </a:cxnLst>
              <a:rect l="l" t="t" r="r" b="b"/>
              <a:pathLst>
                <a:path w="452" h="280">
                  <a:moveTo>
                    <a:pt x="296" y="76"/>
                  </a:moveTo>
                  <a:cubicBezTo>
                    <a:pt x="300" y="60"/>
                    <a:pt x="308" y="30"/>
                    <a:pt x="308" y="26"/>
                  </a:cubicBezTo>
                  <a:cubicBezTo>
                    <a:pt x="308" y="14"/>
                    <a:pt x="298" y="6"/>
                    <a:pt x="288" y="6"/>
                  </a:cubicBezTo>
                  <a:cubicBezTo>
                    <a:pt x="276" y="6"/>
                    <a:pt x="264" y="14"/>
                    <a:pt x="260" y="24"/>
                  </a:cubicBezTo>
                  <a:cubicBezTo>
                    <a:pt x="258" y="30"/>
                    <a:pt x="252" y="56"/>
                    <a:pt x="248" y="72"/>
                  </a:cubicBezTo>
                  <a:cubicBezTo>
                    <a:pt x="240" y="106"/>
                    <a:pt x="240" y="108"/>
                    <a:pt x="230" y="142"/>
                  </a:cubicBezTo>
                  <a:cubicBezTo>
                    <a:pt x="222" y="176"/>
                    <a:pt x="222" y="182"/>
                    <a:pt x="220" y="200"/>
                  </a:cubicBezTo>
                  <a:cubicBezTo>
                    <a:pt x="224" y="212"/>
                    <a:pt x="218" y="224"/>
                    <a:pt x="204" y="242"/>
                  </a:cubicBezTo>
                  <a:cubicBezTo>
                    <a:pt x="196" y="252"/>
                    <a:pt x="182" y="262"/>
                    <a:pt x="162" y="262"/>
                  </a:cubicBezTo>
                  <a:cubicBezTo>
                    <a:pt x="138" y="262"/>
                    <a:pt x="106" y="254"/>
                    <a:pt x="106" y="206"/>
                  </a:cubicBezTo>
                  <a:cubicBezTo>
                    <a:pt x="106" y="174"/>
                    <a:pt x="124" y="128"/>
                    <a:pt x="136" y="96"/>
                  </a:cubicBezTo>
                  <a:cubicBezTo>
                    <a:pt x="146" y="70"/>
                    <a:pt x="148" y="64"/>
                    <a:pt x="148" y="54"/>
                  </a:cubicBezTo>
                  <a:cubicBezTo>
                    <a:pt x="148" y="24"/>
                    <a:pt x="124" y="0"/>
                    <a:pt x="90" y="0"/>
                  </a:cubicBezTo>
                  <a:cubicBezTo>
                    <a:pt x="28" y="0"/>
                    <a:pt x="0" y="84"/>
                    <a:pt x="0" y="96"/>
                  </a:cubicBezTo>
                  <a:cubicBezTo>
                    <a:pt x="0" y="104"/>
                    <a:pt x="8" y="104"/>
                    <a:pt x="10" y="104"/>
                  </a:cubicBezTo>
                  <a:cubicBezTo>
                    <a:pt x="20" y="104"/>
                    <a:pt x="20" y="100"/>
                    <a:pt x="22" y="94"/>
                  </a:cubicBezTo>
                  <a:cubicBezTo>
                    <a:pt x="38" y="42"/>
                    <a:pt x="64" y="18"/>
                    <a:pt x="88" y="18"/>
                  </a:cubicBezTo>
                  <a:cubicBezTo>
                    <a:pt x="98" y="18"/>
                    <a:pt x="104" y="24"/>
                    <a:pt x="104" y="40"/>
                  </a:cubicBezTo>
                  <a:cubicBezTo>
                    <a:pt x="104" y="54"/>
                    <a:pt x="98" y="68"/>
                    <a:pt x="96" y="76"/>
                  </a:cubicBezTo>
                  <a:cubicBezTo>
                    <a:pt x="60" y="166"/>
                    <a:pt x="60" y="178"/>
                    <a:pt x="60" y="198"/>
                  </a:cubicBezTo>
                  <a:cubicBezTo>
                    <a:pt x="60" y="270"/>
                    <a:pt x="126" y="280"/>
                    <a:pt x="160" y="280"/>
                  </a:cubicBezTo>
                  <a:cubicBezTo>
                    <a:pt x="172" y="280"/>
                    <a:pt x="202" y="280"/>
                    <a:pt x="230" y="238"/>
                  </a:cubicBezTo>
                  <a:cubicBezTo>
                    <a:pt x="244" y="266"/>
                    <a:pt x="278" y="280"/>
                    <a:pt x="316" y="280"/>
                  </a:cubicBezTo>
                  <a:cubicBezTo>
                    <a:pt x="370" y="280"/>
                    <a:pt x="398" y="232"/>
                    <a:pt x="410" y="206"/>
                  </a:cubicBezTo>
                  <a:cubicBezTo>
                    <a:pt x="436" y="154"/>
                    <a:pt x="452" y="78"/>
                    <a:pt x="452" y="48"/>
                  </a:cubicBezTo>
                  <a:cubicBezTo>
                    <a:pt x="452" y="2"/>
                    <a:pt x="426" y="0"/>
                    <a:pt x="422" y="0"/>
                  </a:cubicBezTo>
                  <a:cubicBezTo>
                    <a:pt x="406" y="0"/>
                    <a:pt x="388" y="16"/>
                    <a:pt x="388" y="32"/>
                  </a:cubicBezTo>
                  <a:cubicBezTo>
                    <a:pt x="388" y="44"/>
                    <a:pt x="394" y="48"/>
                    <a:pt x="400" y="52"/>
                  </a:cubicBezTo>
                  <a:cubicBezTo>
                    <a:pt x="414" y="64"/>
                    <a:pt x="422" y="82"/>
                    <a:pt x="422" y="102"/>
                  </a:cubicBezTo>
                  <a:cubicBezTo>
                    <a:pt x="422" y="110"/>
                    <a:pt x="396" y="262"/>
                    <a:pt x="318" y="262"/>
                  </a:cubicBezTo>
                  <a:cubicBezTo>
                    <a:pt x="268" y="262"/>
                    <a:pt x="268" y="218"/>
                    <a:pt x="268" y="208"/>
                  </a:cubicBezTo>
                  <a:cubicBezTo>
                    <a:pt x="268" y="190"/>
                    <a:pt x="270" y="180"/>
                    <a:pt x="278" y="14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0" name="Freeform 79">
              <a:extLst>
                <a:ext uri="{FF2B5EF4-FFF2-40B4-BE49-F238E27FC236}">
                  <a16:creationId xmlns:a16="http://schemas.microsoft.com/office/drawing/2014/main" id="{61EA0918-F352-2C41-93D6-A18FD0BE24B1}"/>
                </a:ext>
              </a:extLst>
            </p:cNvPr>
            <p:cNvSpPr/>
            <p:nvPr/>
          </p:nvSpPr>
          <p:spPr>
            <a:xfrm>
              <a:off x="5364720" y="4571279"/>
              <a:ext cx="73800" cy="316440"/>
            </a:xfrm>
            <a:custGeom>
              <a:avLst/>
              <a:gdLst/>
              <a:ahLst/>
              <a:cxnLst>
                <a:cxn ang="3cd4">
                  <a:pos x="hc" y="t"/>
                </a:cxn>
                <a:cxn ang="cd2">
                  <a:pos x="l" y="vc"/>
                </a:cxn>
                <a:cxn ang="cd4">
                  <a:pos x="hc" y="b"/>
                </a:cxn>
                <a:cxn ang="0">
                  <a:pos x="r" y="vc"/>
                </a:cxn>
              </a:cxnLst>
              <a:rect l="l" t="t" r="r" b="b"/>
              <a:pathLst>
                <a:path w="206" h="880">
                  <a:moveTo>
                    <a:pt x="206" y="872"/>
                  </a:moveTo>
                  <a:cubicBezTo>
                    <a:pt x="206" y="870"/>
                    <a:pt x="206" y="868"/>
                    <a:pt x="190" y="852"/>
                  </a:cubicBezTo>
                  <a:cubicBezTo>
                    <a:pt x="80" y="742"/>
                    <a:pt x="52" y="576"/>
                    <a:pt x="52" y="440"/>
                  </a:cubicBezTo>
                  <a:cubicBezTo>
                    <a:pt x="52" y="288"/>
                    <a:pt x="86" y="134"/>
                    <a:pt x="194" y="24"/>
                  </a:cubicBezTo>
                  <a:cubicBezTo>
                    <a:pt x="206" y="14"/>
                    <a:pt x="206" y="12"/>
                    <a:pt x="206" y="8"/>
                  </a:cubicBezTo>
                  <a:cubicBezTo>
                    <a:pt x="206" y="2"/>
                    <a:pt x="202" y="0"/>
                    <a:pt x="196" y="0"/>
                  </a:cubicBezTo>
                  <a:cubicBezTo>
                    <a:pt x="188" y="0"/>
                    <a:pt x="108" y="60"/>
                    <a:pt x="56" y="172"/>
                  </a:cubicBezTo>
                  <a:cubicBezTo>
                    <a:pt x="10" y="268"/>
                    <a:pt x="0" y="366"/>
                    <a:pt x="0" y="440"/>
                  </a:cubicBezTo>
                  <a:cubicBezTo>
                    <a:pt x="0" y="510"/>
                    <a:pt x="10" y="616"/>
                    <a:pt x="58" y="716"/>
                  </a:cubicBezTo>
                  <a:cubicBezTo>
                    <a:pt x="112" y="824"/>
                    <a:pt x="188" y="880"/>
                    <a:pt x="196" y="880"/>
                  </a:cubicBezTo>
                  <a:cubicBezTo>
                    <a:pt x="202" y="880"/>
                    <a:pt x="206" y="878"/>
                    <a:pt x="206" y="8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1" name="Freeform 80">
              <a:extLst>
                <a:ext uri="{FF2B5EF4-FFF2-40B4-BE49-F238E27FC236}">
                  <a16:creationId xmlns:a16="http://schemas.microsoft.com/office/drawing/2014/main" id="{D950FDCF-F3A1-654B-AD07-9CC1C6BEB1F2}"/>
                </a:ext>
              </a:extLst>
            </p:cNvPr>
            <p:cNvSpPr/>
            <p:nvPr/>
          </p:nvSpPr>
          <p:spPr>
            <a:xfrm>
              <a:off x="5472000" y="4668480"/>
              <a:ext cx="117000" cy="143640"/>
            </a:xfrm>
            <a:custGeom>
              <a:avLst/>
              <a:gdLst/>
              <a:ahLst/>
              <a:cxnLst>
                <a:cxn ang="3cd4">
                  <a:pos x="hc" y="t"/>
                </a:cxn>
                <a:cxn ang="cd2">
                  <a:pos x="l" y="vc"/>
                </a:cxn>
                <a:cxn ang="cd4">
                  <a:pos x="hc" y="b"/>
                </a:cxn>
                <a:cxn ang="0">
                  <a:pos x="r" y="vc"/>
                </a:cxn>
              </a:cxnLst>
              <a:rect l="l" t="t" r="r" b="b"/>
              <a:pathLst>
                <a:path w="326" h="400">
                  <a:moveTo>
                    <a:pt x="300" y="60"/>
                  </a:moveTo>
                  <a:cubicBezTo>
                    <a:pt x="276" y="60"/>
                    <a:pt x="258" y="80"/>
                    <a:pt x="258" y="100"/>
                  </a:cubicBezTo>
                  <a:cubicBezTo>
                    <a:pt x="258" y="112"/>
                    <a:pt x="266" y="126"/>
                    <a:pt x="284" y="126"/>
                  </a:cubicBezTo>
                  <a:cubicBezTo>
                    <a:pt x="304" y="126"/>
                    <a:pt x="326" y="110"/>
                    <a:pt x="326" y="76"/>
                  </a:cubicBezTo>
                  <a:cubicBezTo>
                    <a:pt x="326" y="36"/>
                    <a:pt x="288" y="0"/>
                    <a:pt x="220" y="0"/>
                  </a:cubicBezTo>
                  <a:cubicBezTo>
                    <a:pt x="104" y="0"/>
                    <a:pt x="70" y="90"/>
                    <a:pt x="70" y="128"/>
                  </a:cubicBezTo>
                  <a:cubicBezTo>
                    <a:pt x="70" y="198"/>
                    <a:pt x="136" y="212"/>
                    <a:pt x="162" y="216"/>
                  </a:cubicBezTo>
                  <a:cubicBezTo>
                    <a:pt x="208" y="226"/>
                    <a:pt x="254" y="234"/>
                    <a:pt x="254" y="284"/>
                  </a:cubicBezTo>
                  <a:cubicBezTo>
                    <a:pt x="254" y="306"/>
                    <a:pt x="234" y="380"/>
                    <a:pt x="128" y="380"/>
                  </a:cubicBezTo>
                  <a:cubicBezTo>
                    <a:pt x="116" y="380"/>
                    <a:pt x="46" y="380"/>
                    <a:pt x="26" y="334"/>
                  </a:cubicBezTo>
                  <a:cubicBezTo>
                    <a:pt x="60" y="338"/>
                    <a:pt x="82" y="312"/>
                    <a:pt x="82" y="286"/>
                  </a:cubicBezTo>
                  <a:cubicBezTo>
                    <a:pt x="82" y="266"/>
                    <a:pt x="68" y="256"/>
                    <a:pt x="50" y="256"/>
                  </a:cubicBezTo>
                  <a:cubicBezTo>
                    <a:pt x="26" y="256"/>
                    <a:pt x="0" y="274"/>
                    <a:pt x="0" y="314"/>
                  </a:cubicBezTo>
                  <a:cubicBezTo>
                    <a:pt x="0" y="364"/>
                    <a:pt x="50" y="400"/>
                    <a:pt x="126" y="400"/>
                  </a:cubicBezTo>
                  <a:cubicBezTo>
                    <a:pt x="270" y="400"/>
                    <a:pt x="304" y="294"/>
                    <a:pt x="304" y="254"/>
                  </a:cubicBezTo>
                  <a:cubicBezTo>
                    <a:pt x="304" y="222"/>
                    <a:pt x="288" y="200"/>
                    <a:pt x="276" y="188"/>
                  </a:cubicBezTo>
                  <a:cubicBezTo>
                    <a:pt x="252" y="164"/>
                    <a:pt x="228" y="160"/>
                    <a:pt x="188" y="152"/>
                  </a:cubicBezTo>
                  <a:cubicBezTo>
                    <a:pt x="156" y="144"/>
                    <a:pt x="122" y="138"/>
                    <a:pt x="122" y="98"/>
                  </a:cubicBezTo>
                  <a:cubicBezTo>
                    <a:pt x="122" y="74"/>
                    <a:pt x="142" y="20"/>
                    <a:pt x="220" y="20"/>
                  </a:cubicBezTo>
                  <a:cubicBezTo>
                    <a:pt x="242" y="20"/>
                    <a:pt x="286" y="26"/>
                    <a:pt x="300" y="6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2" name="Freeform 81">
              <a:extLst>
                <a:ext uri="{FF2B5EF4-FFF2-40B4-BE49-F238E27FC236}">
                  <a16:creationId xmlns:a16="http://schemas.microsoft.com/office/drawing/2014/main" id="{5C9C154A-711B-DF49-A53E-1199A619BEBD}"/>
                </a:ext>
              </a:extLst>
            </p:cNvPr>
            <p:cNvSpPr/>
            <p:nvPr/>
          </p:nvSpPr>
          <p:spPr>
            <a:xfrm>
              <a:off x="5613840" y="4554000"/>
              <a:ext cx="55800" cy="114840"/>
            </a:xfrm>
            <a:custGeom>
              <a:avLst/>
              <a:gdLst/>
              <a:ahLst/>
              <a:cxnLst>
                <a:cxn ang="3cd4">
                  <a:pos x="hc" y="t"/>
                </a:cxn>
                <a:cxn ang="cd2">
                  <a:pos x="l" y="vc"/>
                </a:cxn>
                <a:cxn ang="cd4">
                  <a:pos x="hc" y="b"/>
                </a:cxn>
                <a:cxn ang="0">
                  <a:pos x="r" y="vc"/>
                </a:cxn>
              </a:cxnLst>
              <a:rect l="l" t="t" r="r" b="b"/>
              <a:pathLst>
                <a:path w="156" h="320">
                  <a:moveTo>
                    <a:pt x="150" y="54"/>
                  </a:moveTo>
                  <a:cubicBezTo>
                    <a:pt x="156" y="44"/>
                    <a:pt x="156" y="38"/>
                    <a:pt x="156" y="34"/>
                  </a:cubicBezTo>
                  <a:cubicBezTo>
                    <a:pt x="156" y="14"/>
                    <a:pt x="138" y="0"/>
                    <a:pt x="120" y="0"/>
                  </a:cubicBezTo>
                  <a:cubicBezTo>
                    <a:pt x="96" y="0"/>
                    <a:pt x="88" y="20"/>
                    <a:pt x="86" y="30"/>
                  </a:cubicBezTo>
                  <a:lnTo>
                    <a:pt x="4" y="298"/>
                  </a:lnTo>
                  <a:cubicBezTo>
                    <a:pt x="2" y="298"/>
                    <a:pt x="0" y="306"/>
                    <a:pt x="0" y="306"/>
                  </a:cubicBezTo>
                  <a:cubicBezTo>
                    <a:pt x="0" y="314"/>
                    <a:pt x="20" y="320"/>
                    <a:pt x="24" y="320"/>
                  </a:cubicBezTo>
                  <a:cubicBezTo>
                    <a:pt x="28" y="320"/>
                    <a:pt x="30" y="320"/>
                    <a:pt x="34" y="31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3" name="Freeform 82">
              <a:extLst>
                <a:ext uri="{FF2B5EF4-FFF2-40B4-BE49-F238E27FC236}">
                  <a16:creationId xmlns:a16="http://schemas.microsoft.com/office/drawing/2014/main" id="{E85B8A0E-3978-DC40-944D-84A1452AF3B2}"/>
                </a:ext>
              </a:extLst>
            </p:cNvPr>
            <p:cNvSpPr/>
            <p:nvPr/>
          </p:nvSpPr>
          <p:spPr>
            <a:xfrm>
              <a:off x="5719680" y="4775040"/>
              <a:ext cx="37080" cy="94680"/>
            </a:xfrm>
            <a:custGeom>
              <a:avLst/>
              <a:gdLst/>
              <a:ahLst/>
              <a:cxnLst>
                <a:cxn ang="3cd4">
                  <a:pos x="hc" y="t"/>
                </a:cxn>
                <a:cxn ang="cd2">
                  <a:pos x="l" y="vc"/>
                </a:cxn>
                <a:cxn ang="cd4">
                  <a:pos x="hc" y="b"/>
                </a:cxn>
                <a:cxn ang="0">
                  <a:pos x="r" y="vc"/>
                </a:cxn>
              </a:cxnLst>
              <a:rect l="l" t="t" r="r" b="b"/>
              <a:pathLst>
                <a:path w="104" h="264">
                  <a:moveTo>
                    <a:pt x="104" y="92"/>
                  </a:moveTo>
                  <a:cubicBezTo>
                    <a:pt x="104" y="34"/>
                    <a:pt x="82" y="0"/>
                    <a:pt x="48" y="0"/>
                  </a:cubicBezTo>
                  <a:cubicBezTo>
                    <a:pt x="18" y="0"/>
                    <a:pt x="0" y="22"/>
                    <a:pt x="0" y="46"/>
                  </a:cubicBezTo>
                  <a:cubicBezTo>
                    <a:pt x="0" y="70"/>
                    <a:pt x="18" y="94"/>
                    <a:pt x="48" y="94"/>
                  </a:cubicBezTo>
                  <a:cubicBezTo>
                    <a:pt x="58" y="94"/>
                    <a:pt x="70" y="90"/>
                    <a:pt x="78" y="82"/>
                  </a:cubicBezTo>
                  <a:cubicBezTo>
                    <a:pt x="82" y="80"/>
                    <a:pt x="82" y="80"/>
                    <a:pt x="84" y="80"/>
                  </a:cubicBezTo>
                  <a:cubicBezTo>
                    <a:pt x="84" y="80"/>
                    <a:pt x="86" y="80"/>
                    <a:pt x="86" y="92"/>
                  </a:cubicBezTo>
                  <a:cubicBezTo>
                    <a:pt x="86" y="158"/>
                    <a:pt x="54" y="212"/>
                    <a:pt x="24" y="240"/>
                  </a:cubicBezTo>
                  <a:cubicBezTo>
                    <a:pt x="14" y="250"/>
                    <a:pt x="14" y="252"/>
                    <a:pt x="14" y="254"/>
                  </a:cubicBezTo>
                  <a:cubicBezTo>
                    <a:pt x="14" y="262"/>
                    <a:pt x="18" y="264"/>
                    <a:pt x="24" y="264"/>
                  </a:cubicBezTo>
                  <a:cubicBezTo>
                    <a:pt x="34" y="264"/>
                    <a:pt x="104" y="196"/>
                    <a:pt x="104" y="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4" name="Freeform 83">
              <a:extLst>
                <a:ext uri="{FF2B5EF4-FFF2-40B4-BE49-F238E27FC236}">
                  <a16:creationId xmlns:a16="http://schemas.microsoft.com/office/drawing/2014/main" id="{C076B31A-F56D-D442-A072-1C071122C091}"/>
                </a:ext>
              </a:extLst>
            </p:cNvPr>
            <p:cNvSpPr/>
            <p:nvPr/>
          </p:nvSpPr>
          <p:spPr>
            <a:xfrm>
              <a:off x="5844960" y="4668480"/>
              <a:ext cx="145080" cy="143640"/>
            </a:xfrm>
            <a:custGeom>
              <a:avLst/>
              <a:gdLst/>
              <a:ahLst/>
              <a:cxnLst>
                <a:cxn ang="3cd4">
                  <a:pos x="hc" y="t"/>
                </a:cxn>
                <a:cxn ang="cd2">
                  <a:pos x="l" y="vc"/>
                </a:cxn>
                <a:cxn ang="cd4">
                  <a:pos x="hc" y="b"/>
                </a:cxn>
                <a:cxn ang="0">
                  <a:pos x="r" y="vc"/>
                </a:cxn>
              </a:cxnLst>
              <a:rect l="l" t="t" r="r" b="b"/>
              <a:pathLst>
                <a:path w="404" h="400">
                  <a:moveTo>
                    <a:pt x="294" y="56"/>
                  </a:moveTo>
                  <a:cubicBezTo>
                    <a:pt x="278" y="24"/>
                    <a:pt x="252" y="0"/>
                    <a:pt x="212" y="0"/>
                  </a:cubicBezTo>
                  <a:cubicBezTo>
                    <a:pt x="110" y="0"/>
                    <a:pt x="0" y="130"/>
                    <a:pt x="0" y="258"/>
                  </a:cubicBezTo>
                  <a:cubicBezTo>
                    <a:pt x="0" y="342"/>
                    <a:pt x="48" y="400"/>
                    <a:pt x="118" y="400"/>
                  </a:cubicBezTo>
                  <a:cubicBezTo>
                    <a:pt x="136" y="400"/>
                    <a:pt x="180" y="396"/>
                    <a:pt x="232" y="334"/>
                  </a:cubicBezTo>
                  <a:cubicBezTo>
                    <a:pt x="240" y="370"/>
                    <a:pt x="270" y="400"/>
                    <a:pt x="312" y="400"/>
                  </a:cubicBezTo>
                  <a:cubicBezTo>
                    <a:pt x="344" y="400"/>
                    <a:pt x="364" y="380"/>
                    <a:pt x="378" y="352"/>
                  </a:cubicBezTo>
                  <a:cubicBezTo>
                    <a:pt x="392" y="320"/>
                    <a:pt x="404" y="266"/>
                    <a:pt x="404" y="264"/>
                  </a:cubicBezTo>
                  <a:cubicBezTo>
                    <a:pt x="404" y="256"/>
                    <a:pt x="396" y="256"/>
                    <a:pt x="394" y="256"/>
                  </a:cubicBezTo>
                  <a:cubicBezTo>
                    <a:pt x="386" y="256"/>
                    <a:pt x="384" y="258"/>
                    <a:pt x="382" y="272"/>
                  </a:cubicBezTo>
                  <a:cubicBezTo>
                    <a:pt x="366" y="328"/>
                    <a:pt x="350" y="380"/>
                    <a:pt x="314" y="380"/>
                  </a:cubicBezTo>
                  <a:cubicBezTo>
                    <a:pt x="290" y="380"/>
                    <a:pt x="288" y="358"/>
                    <a:pt x="288" y="340"/>
                  </a:cubicBezTo>
                  <a:cubicBezTo>
                    <a:pt x="288" y="320"/>
                    <a:pt x="290" y="314"/>
                    <a:pt x="300" y="274"/>
                  </a:cubicBezTo>
                  <a:cubicBezTo>
                    <a:pt x="310" y="238"/>
                    <a:pt x="310" y="228"/>
                    <a:pt x="318" y="196"/>
                  </a:cubicBezTo>
                  <a:lnTo>
                    <a:pt x="350" y="72"/>
                  </a:lnTo>
                  <a:cubicBezTo>
                    <a:pt x="356" y="46"/>
                    <a:pt x="356" y="46"/>
                    <a:pt x="356" y="42"/>
                  </a:cubicBezTo>
                  <a:cubicBezTo>
                    <a:pt x="356" y="26"/>
                    <a:pt x="346" y="18"/>
                    <a:pt x="332" y="18"/>
                  </a:cubicBezTo>
                  <a:cubicBezTo>
                    <a:pt x="310" y="18"/>
                    <a:pt x="296" y="38"/>
                    <a:pt x="294" y="56"/>
                  </a:cubicBezTo>
                  <a:close/>
                  <a:moveTo>
                    <a:pt x="236" y="286"/>
                  </a:moveTo>
                  <a:cubicBezTo>
                    <a:pt x="232" y="302"/>
                    <a:pt x="232" y="302"/>
                    <a:pt x="220" y="318"/>
                  </a:cubicBezTo>
                  <a:cubicBezTo>
                    <a:pt x="180" y="366"/>
                    <a:pt x="144" y="380"/>
                    <a:pt x="120" y="380"/>
                  </a:cubicBezTo>
                  <a:cubicBezTo>
                    <a:pt x="76" y="380"/>
                    <a:pt x="62" y="332"/>
                    <a:pt x="62" y="298"/>
                  </a:cubicBezTo>
                  <a:cubicBezTo>
                    <a:pt x="62" y="254"/>
                    <a:pt x="90" y="144"/>
                    <a:pt x="112" y="104"/>
                  </a:cubicBezTo>
                  <a:cubicBezTo>
                    <a:pt x="138" y="52"/>
                    <a:pt x="178" y="20"/>
                    <a:pt x="214" y="20"/>
                  </a:cubicBezTo>
                  <a:cubicBezTo>
                    <a:pt x="272" y="20"/>
                    <a:pt x="284" y="92"/>
                    <a:pt x="284" y="98"/>
                  </a:cubicBezTo>
                  <a:cubicBezTo>
                    <a:pt x="284" y="102"/>
                    <a:pt x="282" y="108"/>
                    <a:pt x="280" y="11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5" name="Freeform 84">
              <a:extLst>
                <a:ext uri="{FF2B5EF4-FFF2-40B4-BE49-F238E27FC236}">
                  <a16:creationId xmlns:a16="http://schemas.microsoft.com/office/drawing/2014/main" id="{3524C2E0-8C84-E945-AED7-1AFAE3629CF1}"/>
                </a:ext>
              </a:extLst>
            </p:cNvPr>
            <p:cNvSpPr/>
            <p:nvPr/>
          </p:nvSpPr>
          <p:spPr>
            <a:xfrm>
              <a:off x="6009840" y="4554000"/>
              <a:ext cx="55800" cy="114840"/>
            </a:xfrm>
            <a:custGeom>
              <a:avLst/>
              <a:gdLst/>
              <a:ahLst/>
              <a:cxnLst>
                <a:cxn ang="3cd4">
                  <a:pos x="hc" y="t"/>
                </a:cxn>
                <a:cxn ang="cd2">
                  <a:pos x="l" y="vc"/>
                </a:cxn>
                <a:cxn ang="cd4">
                  <a:pos x="hc" y="b"/>
                </a:cxn>
                <a:cxn ang="0">
                  <a:pos x="r" y="vc"/>
                </a:cxn>
              </a:cxnLst>
              <a:rect l="l" t="t" r="r" b="b"/>
              <a:pathLst>
                <a:path w="156" h="320">
                  <a:moveTo>
                    <a:pt x="150" y="54"/>
                  </a:moveTo>
                  <a:cubicBezTo>
                    <a:pt x="156" y="44"/>
                    <a:pt x="156" y="38"/>
                    <a:pt x="156" y="34"/>
                  </a:cubicBezTo>
                  <a:cubicBezTo>
                    <a:pt x="156" y="14"/>
                    <a:pt x="138" y="0"/>
                    <a:pt x="120" y="0"/>
                  </a:cubicBezTo>
                  <a:cubicBezTo>
                    <a:pt x="96" y="0"/>
                    <a:pt x="88" y="20"/>
                    <a:pt x="86" y="30"/>
                  </a:cubicBezTo>
                  <a:lnTo>
                    <a:pt x="4" y="298"/>
                  </a:lnTo>
                  <a:cubicBezTo>
                    <a:pt x="2" y="298"/>
                    <a:pt x="0" y="306"/>
                    <a:pt x="0" y="306"/>
                  </a:cubicBezTo>
                  <a:cubicBezTo>
                    <a:pt x="0" y="314"/>
                    <a:pt x="20" y="320"/>
                    <a:pt x="24" y="320"/>
                  </a:cubicBezTo>
                  <a:cubicBezTo>
                    <a:pt x="28" y="320"/>
                    <a:pt x="30" y="320"/>
                    <a:pt x="34" y="31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6" name="Freeform 85">
              <a:extLst>
                <a:ext uri="{FF2B5EF4-FFF2-40B4-BE49-F238E27FC236}">
                  <a16:creationId xmlns:a16="http://schemas.microsoft.com/office/drawing/2014/main" id="{5D9DD841-0EC3-7240-8785-62B3195F25C1}"/>
                </a:ext>
              </a:extLst>
            </p:cNvPr>
            <p:cNvSpPr/>
            <p:nvPr/>
          </p:nvSpPr>
          <p:spPr>
            <a:xfrm>
              <a:off x="6105599" y="4571279"/>
              <a:ext cx="73800" cy="316440"/>
            </a:xfrm>
            <a:custGeom>
              <a:avLst/>
              <a:gdLst/>
              <a:ahLst/>
              <a:cxnLst>
                <a:cxn ang="3cd4">
                  <a:pos x="hc" y="t"/>
                </a:cxn>
                <a:cxn ang="cd2">
                  <a:pos x="l" y="vc"/>
                </a:cxn>
                <a:cxn ang="cd4">
                  <a:pos x="hc" y="b"/>
                </a:cxn>
                <a:cxn ang="0">
                  <a:pos x="r" y="vc"/>
                </a:cxn>
              </a:cxnLst>
              <a:rect l="l" t="t" r="r" b="b"/>
              <a:pathLst>
                <a:path w="206" h="880">
                  <a:moveTo>
                    <a:pt x="206" y="440"/>
                  </a:moveTo>
                  <a:cubicBezTo>
                    <a:pt x="206" y="372"/>
                    <a:pt x="196" y="266"/>
                    <a:pt x="148" y="166"/>
                  </a:cubicBezTo>
                  <a:cubicBezTo>
                    <a:pt x="94" y="58"/>
                    <a:pt x="18" y="0"/>
                    <a:pt x="8" y="0"/>
                  </a:cubicBezTo>
                  <a:cubicBezTo>
                    <a:pt x="4" y="0"/>
                    <a:pt x="0" y="4"/>
                    <a:pt x="0" y="8"/>
                  </a:cubicBezTo>
                  <a:cubicBezTo>
                    <a:pt x="0" y="12"/>
                    <a:pt x="0" y="14"/>
                    <a:pt x="16" y="30"/>
                  </a:cubicBezTo>
                  <a:cubicBezTo>
                    <a:pt x="104" y="116"/>
                    <a:pt x="154" y="256"/>
                    <a:pt x="154" y="440"/>
                  </a:cubicBezTo>
                  <a:cubicBezTo>
                    <a:pt x="154" y="590"/>
                    <a:pt x="122" y="746"/>
                    <a:pt x="12" y="856"/>
                  </a:cubicBezTo>
                  <a:cubicBezTo>
                    <a:pt x="0" y="868"/>
                    <a:pt x="0" y="870"/>
                    <a:pt x="0" y="872"/>
                  </a:cubicBezTo>
                  <a:cubicBezTo>
                    <a:pt x="0" y="878"/>
                    <a:pt x="4" y="880"/>
                    <a:pt x="8" y="880"/>
                  </a:cubicBezTo>
                  <a:cubicBezTo>
                    <a:pt x="18" y="880"/>
                    <a:pt x="98" y="820"/>
                    <a:pt x="150" y="708"/>
                  </a:cubicBezTo>
                  <a:cubicBezTo>
                    <a:pt x="196" y="612"/>
                    <a:pt x="206" y="514"/>
                    <a:pt x="206" y="44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7" name="Freeform 86">
              <a:extLst>
                <a:ext uri="{FF2B5EF4-FFF2-40B4-BE49-F238E27FC236}">
                  <a16:creationId xmlns:a16="http://schemas.microsoft.com/office/drawing/2014/main" id="{1A948357-EA44-FD41-A949-38C4B73BE540}"/>
                </a:ext>
              </a:extLst>
            </p:cNvPr>
            <p:cNvSpPr/>
            <p:nvPr/>
          </p:nvSpPr>
          <p:spPr>
            <a:xfrm>
              <a:off x="6307200" y="4723200"/>
              <a:ext cx="193320" cy="13320"/>
            </a:xfrm>
            <a:custGeom>
              <a:avLst/>
              <a:gdLst/>
              <a:ahLst/>
              <a:cxnLst>
                <a:cxn ang="3cd4">
                  <a:pos x="hc" y="t"/>
                </a:cxn>
                <a:cxn ang="cd2">
                  <a:pos x="l" y="vc"/>
                </a:cxn>
                <a:cxn ang="cd4">
                  <a:pos x="hc" y="b"/>
                </a:cxn>
                <a:cxn ang="0">
                  <a:pos x="r" y="vc"/>
                </a:cxn>
              </a:cxnLst>
              <a:rect l="l" t="t" r="r" b="b"/>
              <a:pathLst>
                <a:path w="538" h="38">
                  <a:moveTo>
                    <a:pt x="508" y="38"/>
                  </a:moveTo>
                  <a:cubicBezTo>
                    <a:pt x="522" y="38"/>
                    <a:pt x="538" y="38"/>
                    <a:pt x="538" y="18"/>
                  </a:cubicBezTo>
                  <a:cubicBezTo>
                    <a:pt x="538" y="0"/>
                    <a:pt x="522" y="0"/>
                    <a:pt x="508" y="0"/>
                  </a:cubicBezTo>
                  <a:lnTo>
                    <a:pt x="30" y="0"/>
                  </a:lnTo>
                  <a:cubicBezTo>
                    <a:pt x="16" y="0"/>
                    <a:pt x="0" y="0"/>
                    <a:pt x="0" y="18"/>
                  </a:cubicBezTo>
                  <a:cubicBezTo>
                    <a:pt x="0" y="38"/>
                    <a:pt x="16" y="38"/>
                    <a:pt x="30" y="3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8" name="Freeform 87">
              <a:extLst>
                <a:ext uri="{FF2B5EF4-FFF2-40B4-BE49-F238E27FC236}">
                  <a16:creationId xmlns:a16="http://schemas.microsoft.com/office/drawing/2014/main" id="{178BFD1F-77DE-A74A-94B7-E13249B13D23}"/>
                </a:ext>
              </a:extLst>
            </p:cNvPr>
            <p:cNvSpPr/>
            <p:nvPr/>
          </p:nvSpPr>
          <p:spPr>
            <a:xfrm>
              <a:off x="6611760" y="4584960"/>
              <a:ext cx="219240" cy="284760"/>
            </a:xfrm>
            <a:custGeom>
              <a:avLst/>
              <a:gdLst/>
              <a:ahLst/>
              <a:cxnLst>
                <a:cxn ang="3cd4">
                  <a:pos x="hc" y="t"/>
                </a:cxn>
                <a:cxn ang="cd2">
                  <a:pos x="l" y="vc"/>
                </a:cxn>
                <a:cxn ang="cd4">
                  <a:pos x="hc" y="b"/>
                </a:cxn>
                <a:cxn ang="0">
                  <a:pos x="r" y="vc"/>
                </a:cxn>
              </a:cxnLst>
              <a:rect l="l" t="t" r="r" b="b"/>
              <a:pathLst>
                <a:path w="610" h="792">
                  <a:moveTo>
                    <a:pt x="342" y="616"/>
                  </a:moveTo>
                  <a:cubicBezTo>
                    <a:pt x="480" y="564"/>
                    <a:pt x="610" y="406"/>
                    <a:pt x="610" y="236"/>
                  </a:cubicBezTo>
                  <a:cubicBezTo>
                    <a:pt x="610" y="96"/>
                    <a:pt x="516" y="0"/>
                    <a:pt x="384" y="0"/>
                  </a:cubicBezTo>
                  <a:cubicBezTo>
                    <a:pt x="194" y="0"/>
                    <a:pt x="0" y="200"/>
                    <a:pt x="0" y="406"/>
                  </a:cubicBezTo>
                  <a:cubicBezTo>
                    <a:pt x="0" y="552"/>
                    <a:pt x="98" y="640"/>
                    <a:pt x="226" y="640"/>
                  </a:cubicBezTo>
                  <a:cubicBezTo>
                    <a:pt x="248" y="640"/>
                    <a:pt x="278" y="636"/>
                    <a:pt x="312" y="628"/>
                  </a:cubicBezTo>
                  <a:cubicBezTo>
                    <a:pt x="308" y="682"/>
                    <a:pt x="308" y="684"/>
                    <a:pt x="308" y="696"/>
                  </a:cubicBezTo>
                  <a:cubicBezTo>
                    <a:pt x="308" y="724"/>
                    <a:pt x="308" y="792"/>
                    <a:pt x="382" y="792"/>
                  </a:cubicBezTo>
                  <a:cubicBezTo>
                    <a:pt x="486" y="792"/>
                    <a:pt x="528" y="630"/>
                    <a:pt x="528" y="622"/>
                  </a:cubicBezTo>
                  <a:cubicBezTo>
                    <a:pt x="528" y="614"/>
                    <a:pt x="522" y="612"/>
                    <a:pt x="520" y="612"/>
                  </a:cubicBezTo>
                  <a:cubicBezTo>
                    <a:pt x="512" y="612"/>
                    <a:pt x="510" y="616"/>
                    <a:pt x="508" y="622"/>
                  </a:cubicBezTo>
                  <a:cubicBezTo>
                    <a:pt x="488" y="684"/>
                    <a:pt x="436" y="706"/>
                    <a:pt x="406" y="706"/>
                  </a:cubicBezTo>
                  <a:cubicBezTo>
                    <a:pt x="364" y="706"/>
                    <a:pt x="352" y="682"/>
                    <a:pt x="342" y="616"/>
                  </a:cubicBezTo>
                  <a:close/>
                  <a:moveTo>
                    <a:pt x="176" y="608"/>
                  </a:moveTo>
                  <a:cubicBezTo>
                    <a:pt x="108" y="582"/>
                    <a:pt x="78" y="512"/>
                    <a:pt x="78" y="434"/>
                  </a:cubicBezTo>
                  <a:cubicBezTo>
                    <a:pt x="78" y="372"/>
                    <a:pt x="100" y="248"/>
                    <a:pt x="168" y="152"/>
                  </a:cubicBezTo>
                  <a:cubicBezTo>
                    <a:pt x="232" y="62"/>
                    <a:pt x="314" y="22"/>
                    <a:pt x="380" y="22"/>
                  </a:cubicBezTo>
                  <a:cubicBezTo>
                    <a:pt x="468" y="22"/>
                    <a:pt x="532" y="90"/>
                    <a:pt x="532" y="208"/>
                  </a:cubicBezTo>
                  <a:cubicBezTo>
                    <a:pt x="532" y="296"/>
                    <a:pt x="486" y="502"/>
                    <a:pt x="338" y="586"/>
                  </a:cubicBezTo>
                  <a:cubicBezTo>
                    <a:pt x="334" y="554"/>
                    <a:pt x="326" y="490"/>
                    <a:pt x="260" y="490"/>
                  </a:cubicBezTo>
                  <a:cubicBezTo>
                    <a:pt x="214" y="490"/>
                    <a:pt x="170" y="534"/>
                    <a:pt x="170" y="580"/>
                  </a:cubicBezTo>
                  <a:cubicBezTo>
                    <a:pt x="170" y="598"/>
                    <a:pt x="176" y="608"/>
                    <a:pt x="176" y="608"/>
                  </a:cubicBezTo>
                  <a:close/>
                  <a:moveTo>
                    <a:pt x="230" y="618"/>
                  </a:moveTo>
                  <a:cubicBezTo>
                    <a:pt x="218" y="618"/>
                    <a:pt x="190" y="618"/>
                    <a:pt x="190" y="580"/>
                  </a:cubicBezTo>
                  <a:cubicBezTo>
                    <a:pt x="190" y="546"/>
                    <a:pt x="224" y="510"/>
                    <a:pt x="260" y="510"/>
                  </a:cubicBezTo>
                  <a:cubicBezTo>
                    <a:pt x="298" y="510"/>
                    <a:pt x="314" y="532"/>
                    <a:pt x="314" y="584"/>
                  </a:cubicBezTo>
                  <a:cubicBezTo>
                    <a:pt x="314" y="598"/>
                    <a:pt x="314" y="598"/>
                    <a:pt x="306" y="602"/>
                  </a:cubicBezTo>
                  <a:cubicBezTo>
                    <a:pt x="282" y="612"/>
                    <a:pt x="256" y="618"/>
                    <a:pt x="230" y="61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9" name="Freeform 88">
              <a:extLst>
                <a:ext uri="{FF2B5EF4-FFF2-40B4-BE49-F238E27FC236}">
                  <a16:creationId xmlns:a16="http://schemas.microsoft.com/office/drawing/2014/main" id="{CEBBF7C7-A0D0-CD4D-9F8F-0F812BC52E49}"/>
                </a:ext>
              </a:extLst>
            </p:cNvPr>
            <p:cNvSpPr/>
            <p:nvPr/>
          </p:nvSpPr>
          <p:spPr>
            <a:xfrm>
              <a:off x="6855840" y="4757760"/>
              <a:ext cx="162360" cy="100440"/>
            </a:xfrm>
            <a:custGeom>
              <a:avLst/>
              <a:gdLst/>
              <a:ahLst/>
              <a:cxnLst>
                <a:cxn ang="3cd4">
                  <a:pos x="hc" y="t"/>
                </a:cxn>
                <a:cxn ang="cd2">
                  <a:pos x="l" y="vc"/>
                </a:cxn>
                <a:cxn ang="cd4">
                  <a:pos x="hc" y="b"/>
                </a:cxn>
                <a:cxn ang="0">
                  <a:pos x="r" y="vc"/>
                </a:cxn>
              </a:cxnLst>
              <a:rect l="l" t="t" r="r" b="b"/>
              <a:pathLst>
                <a:path w="452" h="280">
                  <a:moveTo>
                    <a:pt x="296" y="76"/>
                  </a:moveTo>
                  <a:cubicBezTo>
                    <a:pt x="300" y="60"/>
                    <a:pt x="308" y="30"/>
                    <a:pt x="308" y="26"/>
                  </a:cubicBezTo>
                  <a:cubicBezTo>
                    <a:pt x="308" y="14"/>
                    <a:pt x="298" y="6"/>
                    <a:pt x="288" y="6"/>
                  </a:cubicBezTo>
                  <a:cubicBezTo>
                    <a:pt x="276" y="6"/>
                    <a:pt x="264" y="14"/>
                    <a:pt x="260" y="24"/>
                  </a:cubicBezTo>
                  <a:cubicBezTo>
                    <a:pt x="258" y="30"/>
                    <a:pt x="252" y="56"/>
                    <a:pt x="248" y="72"/>
                  </a:cubicBezTo>
                  <a:cubicBezTo>
                    <a:pt x="240" y="106"/>
                    <a:pt x="240" y="108"/>
                    <a:pt x="230" y="142"/>
                  </a:cubicBezTo>
                  <a:cubicBezTo>
                    <a:pt x="222" y="176"/>
                    <a:pt x="222" y="182"/>
                    <a:pt x="220" y="200"/>
                  </a:cubicBezTo>
                  <a:cubicBezTo>
                    <a:pt x="222" y="212"/>
                    <a:pt x="218" y="224"/>
                    <a:pt x="204" y="242"/>
                  </a:cubicBezTo>
                  <a:cubicBezTo>
                    <a:pt x="196" y="252"/>
                    <a:pt x="182" y="262"/>
                    <a:pt x="162" y="262"/>
                  </a:cubicBezTo>
                  <a:cubicBezTo>
                    <a:pt x="138" y="262"/>
                    <a:pt x="106" y="254"/>
                    <a:pt x="106" y="206"/>
                  </a:cubicBezTo>
                  <a:cubicBezTo>
                    <a:pt x="106" y="174"/>
                    <a:pt x="124" y="128"/>
                    <a:pt x="136" y="96"/>
                  </a:cubicBezTo>
                  <a:cubicBezTo>
                    <a:pt x="146" y="70"/>
                    <a:pt x="148" y="64"/>
                    <a:pt x="148" y="54"/>
                  </a:cubicBezTo>
                  <a:cubicBezTo>
                    <a:pt x="148" y="24"/>
                    <a:pt x="124" y="0"/>
                    <a:pt x="90" y="0"/>
                  </a:cubicBezTo>
                  <a:cubicBezTo>
                    <a:pt x="28" y="0"/>
                    <a:pt x="0" y="84"/>
                    <a:pt x="0" y="96"/>
                  </a:cubicBezTo>
                  <a:cubicBezTo>
                    <a:pt x="0" y="104"/>
                    <a:pt x="8" y="104"/>
                    <a:pt x="10" y="104"/>
                  </a:cubicBezTo>
                  <a:cubicBezTo>
                    <a:pt x="20" y="104"/>
                    <a:pt x="20" y="100"/>
                    <a:pt x="22" y="94"/>
                  </a:cubicBezTo>
                  <a:cubicBezTo>
                    <a:pt x="38" y="42"/>
                    <a:pt x="64" y="18"/>
                    <a:pt x="88" y="18"/>
                  </a:cubicBezTo>
                  <a:cubicBezTo>
                    <a:pt x="98" y="18"/>
                    <a:pt x="104" y="24"/>
                    <a:pt x="104" y="40"/>
                  </a:cubicBezTo>
                  <a:cubicBezTo>
                    <a:pt x="104" y="54"/>
                    <a:pt x="98" y="68"/>
                    <a:pt x="96" y="76"/>
                  </a:cubicBezTo>
                  <a:cubicBezTo>
                    <a:pt x="60" y="166"/>
                    <a:pt x="60" y="178"/>
                    <a:pt x="60" y="198"/>
                  </a:cubicBezTo>
                  <a:cubicBezTo>
                    <a:pt x="60" y="270"/>
                    <a:pt x="126" y="280"/>
                    <a:pt x="160" y="280"/>
                  </a:cubicBezTo>
                  <a:cubicBezTo>
                    <a:pt x="172" y="280"/>
                    <a:pt x="202" y="280"/>
                    <a:pt x="230" y="238"/>
                  </a:cubicBezTo>
                  <a:cubicBezTo>
                    <a:pt x="244" y="266"/>
                    <a:pt x="278" y="280"/>
                    <a:pt x="316" y="280"/>
                  </a:cubicBezTo>
                  <a:cubicBezTo>
                    <a:pt x="370" y="280"/>
                    <a:pt x="398" y="232"/>
                    <a:pt x="410" y="206"/>
                  </a:cubicBezTo>
                  <a:cubicBezTo>
                    <a:pt x="436" y="154"/>
                    <a:pt x="452" y="78"/>
                    <a:pt x="452" y="48"/>
                  </a:cubicBezTo>
                  <a:cubicBezTo>
                    <a:pt x="452" y="2"/>
                    <a:pt x="426" y="0"/>
                    <a:pt x="422" y="0"/>
                  </a:cubicBezTo>
                  <a:cubicBezTo>
                    <a:pt x="406" y="0"/>
                    <a:pt x="388" y="16"/>
                    <a:pt x="388" y="32"/>
                  </a:cubicBezTo>
                  <a:cubicBezTo>
                    <a:pt x="388" y="44"/>
                    <a:pt x="394" y="48"/>
                    <a:pt x="400" y="52"/>
                  </a:cubicBezTo>
                  <a:cubicBezTo>
                    <a:pt x="414" y="64"/>
                    <a:pt x="422" y="82"/>
                    <a:pt x="422" y="102"/>
                  </a:cubicBezTo>
                  <a:cubicBezTo>
                    <a:pt x="422" y="110"/>
                    <a:pt x="396" y="262"/>
                    <a:pt x="318" y="262"/>
                  </a:cubicBezTo>
                  <a:cubicBezTo>
                    <a:pt x="268" y="262"/>
                    <a:pt x="268" y="218"/>
                    <a:pt x="268" y="208"/>
                  </a:cubicBezTo>
                  <a:cubicBezTo>
                    <a:pt x="268" y="190"/>
                    <a:pt x="270" y="180"/>
                    <a:pt x="278" y="14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0" name="Freeform 89">
              <a:extLst>
                <a:ext uri="{FF2B5EF4-FFF2-40B4-BE49-F238E27FC236}">
                  <a16:creationId xmlns:a16="http://schemas.microsoft.com/office/drawing/2014/main" id="{EE207AC8-FA87-DC47-9DE7-DD083664BFC8}"/>
                </a:ext>
              </a:extLst>
            </p:cNvPr>
            <p:cNvSpPr/>
            <p:nvPr/>
          </p:nvSpPr>
          <p:spPr>
            <a:xfrm>
              <a:off x="7081200" y="4571279"/>
              <a:ext cx="73800" cy="316440"/>
            </a:xfrm>
            <a:custGeom>
              <a:avLst/>
              <a:gdLst/>
              <a:ahLst/>
              <a:cxnLst>
                <a:cxn ang="3cd4">
                  <a:pos x="hc" y="t"/>
                </a:cxn>
                <a:cxn ang="cd2">
                  <a:pos x="l" y="vc"/>
                </a:cxn>
                <a:cxn ang="cd4">
                  <a:pos x="hc" y="b"/>
                </a:cxn>
                <a:cxn ang="0">
                  <a:pos x="r" y="vc"/>
                </a:cxn>
              </a:cxnLst>
              <a:rect l="l" t="t" r="r" b="b"/>
              <a:pathLst>
                <a:path w="206" h="880">
                  <a:moveTo>
                    <a:pt x="206" y="872"/>
                  </a:moveTo>
                  <a:cubicBezTo>
                    <a:pt x="206" y="870"/>
                    <a:pt x="206" y="868"/>
                    <a:pt x="190" y="852"/>
                  </a:cubicBezTo>
                  <a:cubicBezTo>
                    <a:pt x="80" y="742"/>
                    <a:pt x="52" y="576"/>
                    <a:pt x="52" y="440"/>
                  </a:cubicBezTo>
                  <a:cubicBezTo>
                    <a:pt x="52" y="288"/>
                    <a:pt x="86" y="134"/>
                    <a:pt x="194" y="24"/>
                  </a:cubicBezTo>
                  <a:cubicBezTo>
                    <a:pt x="206" y="14"/>
                    <a:pt x="206" y="12"/>
                    <a:pt x="206" y="8"/>
                  </a:cubicBezTo>
                  <a:cubicBezTo>
                    <a:pt x="206" y="2"/>
                    <a:pt x="202" y="0"/>
                    <a:pt x="196" y="0"/>
                  </a:cubicBezTo>
                  <a:cubicBezTo>
                    <a:pt x="188" y="0"/>
                    <a:pt x="108" y="60"/>
                    <a:pt x="56" y="172"/>
                  </a:cubicBezTo>
                  <a:cubicBezTo>
                    <a:pt x="10" y="268"/>
                    <a:pt x="0" y="366"/>
                    <a:pt x="0" y="440"/>
                  </a:cubicBezTo>
                  <a:cubicBezTo>
                    <a:pt x="0" y="510"/>
                    <a:pt x="10" y="616"/>
                    <a:pt x="58" y="716"/>
                  </a:cubicBezTo>
                  <a:cubicBezTo>
                    <a:pt x="112" y="824"/>
                    <a:pt x="188" y="880"/>
                    <a:pt x="196" y="880"/>
                  </a:cubicBezTo>
                  <a:cubicBezTo>
                    <a:pt x="202" y="880"/>
                    <a:pt x="206" y="878"/>
                    <a:pt x="206" y="8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1" name="Freeform 90">
              <a:extLst>
                <a:ext uri="{FF2B5EF4-FFF2-40B4-BE49-F238E27FC236}">
                  <a16:creationId xmlns:a16="http://schemas.microsoft.com/office/drawing/2014/main" id="{BE5F4951-A3D2-FC42-8F05-819AE09AAE41}"/>
                </a:ext>
              </a:extLst>
            </p:cNvPr>
            <p:cNvSpPr/>
            <p:nvPr/>
          </p:nvSpPr>
          <p:spPr>
            <a:xfrm>
              <a:off x="7189200" y="4668480"/>
              <a:ext cx="117000" cy="143640"/>
            </a:xfrm>
            <a:custGeom>
              <a:avLst/>
              <a:gdLst/>
              <a:ahLst/>
              <a:cxnLst>
                <a:cxn ang="3cd4">
                  <a:pos x="hc" y="t"/>
                </a:cxn>
                <a:cxn ang="cd2">
                  <a:pos x="l" y="vc"/>
                </a:cxn>
                <a:cxn ang="cd4">
                  <a:pos x="hc" y="b"/>
                </a:cxn>
                <a:cxn ang="0">
                  <a:pos x="r" y="vc"/>
                </a:cxn>
              </a:cxnLst>
              <a:rect l="l" t="t" r="r" b="b"/>
              <a:pathLst>
                <a:path w="326" h="400">
                  <a:moveTo>
                    <a:pt x="300" y="60"/>
                  </a:moveTo>
                  <a:cubicBezTo>
                    <a:pt x="276" y="60"/>
                    <a:pt x="258" y="80"/>
                    <a:pt x="258" y="100"/>
                  </a:cubicBezTo>
                  <a:cubicBezTo>
                    <a:pt x="258" y="112"/>
                    <a:pt x="266" y="126"/>
                    <a:pt x="284" y="126"/>
                  </a:cubicBezTo>
                  <a:cubicBezTo>
                    <a:pt x="304" y="126"/>
                    <a:pt x="326" y="110"/>
                    <a:pt x="326" y="76"/>
                  </a:cubicBezTo>
                  <a:cubicBezTo>
                    <a:pt x="326" y="36"/>
                    <a:pt x="288" y="0"/>
                    <a:pt x="220" y="0"/>
                  </a:cubicBezTo>
                  <a:cubicBezTo>
                    <a:pt x="104" y="0"/>
                    <a:pt x="70" y="90"/>
                    <a:pt x="70" y="128"/>
                  </a:cubicBezTo>
                  <a:cubicBezTo>
                    <a:pt x="70" y="198"/>
                    <a:pt x="136" y="212"/>
                    <a:pt x="162" y="216"/>
                  </a:cubicBezTo>
                  <a:cubicBezTo>
                    <a:pt x="208" y="226"/>
                    <a:pt x="254" y="234"/>
                    <a:pt x="254" y="284"/>
                  </a:cubicBezTo>
                  <a:cubicBezTo>
                    <a:pt x="254" y="306"/>
                    <a:pt x="234" y="380"/>
                    <a:pt x="128" y="380"/>
                  </a:cubicBezTo>
                  <a:cubicBezTo>
                    <a:pt x="114" y="380"/>
                    <a:pt x="46" y="380"/>
                    <a:pt x="26" y="334"/>
                  </a:cubicBezTo>
                  <a:cubicBezTo>
                    <a:pt x="60" y="338"/>
                    <a:pt x="82" y="312"/>
                    <a:pt x="82" y="286"/>
                  </a:cubicBezTo>
                  <a:cubicBezTo>
                    <a:pt x="82" y="266"/>
                    <a:pt x="68" y="256"/>
                    <a:pt x="50" y="256"/>
                  </a:cubicBezTo>
                  <a:cubicBezTo>
                    <a:pt x="26" y="256"/>
                    <a:pt x="0" y="274"/>
                    <a:pt x="0" y="314"/>
                  </a:cubicBezTo>
                  <a:cubicBezTo>
                    <a:pt x="0" y="364"/>
                    <a:pt x="50" y="400"/>
                    <a:pt x="126" y="400"/>
                  </a:cubicBezTo>
                  <a:cubicBezTo>
                    <a:pt x="270" y="400"/>
                    <a:pt x="304" y="294"/>
                    <a:pt x="304" y="254"/>
                  </a:cubicBezTo>
                  <a:cubicBezTo>
                    <a:pt x="304" y="222"/>
                    <a:pt x="288" y="200"/>
                    <a:pt x="276" y="188"/>
                  </a:cubicBezTo>
                  <a:cubicBezTo>
                    <a:pt x="252" y="164"/>
                    <a:pt x="228" y="160"/>
                    <a:pt x="188" y="152"/>
                  </a:cubicBezTo>
                  <a:cubicBezTo>
                    <a:pt x="156" y="144"/>
                    <a:pt x="122" y="138"/>
                    <a:pt x="122" y="98"/>
                  </a:cubicBezTo>
                  <a:cubicBezTo>
                    <a:pt x="122" y="74"/>
                    <a:pt x="142" y="20"/>
                    <a:pt x="220" y="20"/>
                  </a:cubicBezTo>
                  <a:cubicBezTo>
                    <a:pt x="242" y="20"/>
                    <a:pt x="286" y="26"/>
                    <a:pt x="300" y="6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2" name="Freeform 91">
              <a:extLst>
                <a:ext uri="{FF2B5EF4-FFF2-40B4-BE49-F238E27FC236}">
                  <a16:creationId xmlns:a16="http://schemas.microsoft.com/office/drawing/2014/main" id="{98D3147A-B36C-3241-9499-AC1E844BC958}"/>
                </a:ext>
              </a:extLst>
            </p:cNvPr>
            <p:cNvSpPr/>
            <p:nvPr/>
          </p:nvSpPr>
          <p:spPr>
            <a:xfrm>
              <a:off x="7347600" y="4775040"/>
              <a:ext cx="37080" cy="94680"/>
            </a:xfrm>
            <a:custGeom>
              <a:avLst/>
              <a:gdLst/>
              <a:ahLst/>
              <a:cxnLst>
                <a:cxn ang="3cd4">
                  <a:pos x="hc" y="t"/>
                </a:cxn>
                <a:cxn ang="cd2">
                  <a:pos x="l" y="vc"/>
                </a:cxn>
                <a:cxn ang="cd4">
                  <a:pos x="hc" y="b"/>
                </a:cxn>
                <a:cxn ang="0">
                  <a:pos x="r" y="vc"/>
                </a:cxn>
              </a:cxnLst>
              <a:rect l="l" t="t" r="r" b="b"/>
              <a:pathLst>
                <a:path w="104" h="264">
                  <a:moveTo>
                    <a:pt x="104" y="92"/>
                  </a:moveTo>
                  <a:cubicBezTo>
                    <a:pt x="104" y="34"/>
                    <a:pt x="82" y="0"/>
                    <a:pt x="48" y="0"/>
                  </a:cubicBezTo>
                  <a:cubicBezTo>
                    <a:pt x="18" y="0"/>
                    <a:pt x="0" y="22"/>
                    <a:pt x="0" y="46"/>
                  </a:cubicBezTo>
                  <a:cubicBezTo>
                    <a:pt x="0" y="70"/>
                    <a:pt x="18" y="94"/>
                    <a:pt x="48" y="94"/>
                  </a:cubicBezTo>
                  <a:cubicBezTo>
                    <a:pt x="58" y="94"/>
                    <a:pt x="70" y="90"/>
                    <a:pt x="78" y="82"/>
                  </a:cubicBezTo>
                  <a:cubicBezTo>
                    <a:pt x="82" y="80"/>
                    <a:pt x="82" y="80"/>
                    <a:pt x="84" y="80"/>
                  </a:cubicBezTo>
                  <a:cubicBezTo>
                    <a:pt x="84" y="80"/>
                    <a:pt x="86" y="80"/>
                    <a:pt x="86" y="92"/>
                  </a:cubicBezTo>
                  <a:cubicBezTo>
                    <a:pt x="86" y="158"/>
                    <a:pt x="54" y="212"/>
                    <a:pt x="24" y="240"/>
                  </a:cubicBezTo>
                  <a:cubicBezTo>
                    <a:pt x="14" y="250"/>
                    <a:pt x="14" y="252"/>
                    <a:pt x="14" y="254"/>
                  </a:cubicBezTo>
                  <a:cubicBezTo>
                    <a:pt x="14" y="262"/>
                    <a:pt x="18" y="264"/>
                    <a:pt x="24" y="264"/>
                  </a:cubicBezTo>
                  <a:cubicBezTo>
                    <a:pt x="34" y="264"/>
                    <a:pt x="104" y="196"/>
                    <a:pt x="104" y="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3" name="Freeform 92">
              <a:extLst>
                <a:ext uri="{FF2B5EF4-FFF2-40B4-BE49-F238E27FC236}">
                  <a16:creationId xmlns:a16="http://schemas.microsoft.com/office/drawing/2014/main" id="{200E9034-CC39-424F-8D1E-19268E7DBAA3}"/>
                </a:ext>
              </a:extLst>
            </p:cNvPr>
            <p:cNvSpPr/>
            <p:nvPr/>
          </p:nvSpPr>
          <p:spPr>
            <a:xfrm>
              <a:off x="7472880" y="4668480"/>
              <a:ext cx="145080" cy="143640"/>
            </a:xfrm>
            <a:custGeom>
              <a:avLst/>
              <a:gdLst/>
              <a:ahLst/>
              <a:cxnLst>
                <a:cxn ang="3cd4">
                  <a:pos x="hc" y="t"/>
                </a:cxn>
                <a:cxn ang="cd2">
                  <a:pos x="l" y="vc"/>
                </a:cxn>
                <a:cxn ang="cd4">
                  <a:pos x="hc" y="b"/>
                </a:cxn>
                <a:cxn ang="0">
                  <a:pos x="r" y="vc"/>
                </a:cxn>
              </a:cxnLst>
              <a:rect l="l" t="t" r="r" b="b"/>
              <a:pathLst>
                <a:path w="404" h="400">
                  <a:moveTo>
                    <a:pt x="294" y="56"/>
                  </a:moveTo>
                  <a:cubicBezTo>
                    <a:pt x="278" y="24"/>
                    <a:pt x="252" y="0"/>
                    <a:pt x="212" y="0"/>
                  </a:cubicBezTo>
                  <a:cubicBezTo>
                    <a:pt x="110" y="0"/>
                    <a:pt x="0" y="130"/>
                    <a:pt x="0" y="258"/>
                  </a:cubicBezTo>
                  <a:cubicBezTo>
                    <a:pt x="0" y="342"/>
                    <a:pt x="48" y="400"/>
                    <a:pt x="118" y="400"/>
                  </a:cubicBezTo>
                  <a:cubicBezTo>
                    <a:pt x="136" y="400"/>
                    <a:pt x="180" y="396"/>
                    <a:pt x="232" y="334"/>
                  </a:cubicBezTo>
                  <a:cubicBezTo>
                    <a:pt x="240" y="370"/>
                    <a:pt x="270" y="400"/>
                    <a:pt x="312" y="400"/>
                  </a:cubicBezTo>
                  <a:cubicBezTo>
                    <a:pt x="344" y="400"/>
                    <a:pt x="364" y="380"/>
                    <a:pt x="378" y="352"/>
                  </a:cubicBezTo>
                  <a:cubicBezTo>
                    <a:pt x="392" y="320"/>
                    <a:pt x="404" y="266"/>
                    <a:pt x="404" y="264"/>
                  </a:cubicBezTo>
                  <a:cubicBezTo>
                    <a:pt x="404" y="256"/>
                    <a:pt x="396" y="256"/>
                    <a:pt x="394" y="256"/>
                  </a:cubicBezTo>
                  <a:cubicBezTo>
                    <a:pt x="384" y="256"/>
                    <a:pt x="384" y="258"/>
                    <a:pt x="382" y="272"/>
                  </a:cubicBezTo>
                  <a:cubicBezTo>
                    <a:pt x="366" y="328"/>
                    <a:pt x="350" y="380"/>
                    <a:pt x="314" y="380"/>
                  </a:cubicBezTo>
                  <a:cubicBezTo>
                    <a:pt x="290" y="380"/>
                    <a:pt x="288" y="358"/>
                    <a:pt x="288" y="340"/>
                  </a:cubicBezTo>
                  <a:cubicBezTo>
                    <a:pt x="288" y="320"/>
                    <a:pt x="290" y="314"/>
                    <a:pt x="300" y="274"/>
                  </a:cubicBezTo>
                  <a:cubicBezTo>
                    <a:pt x="310" y="238"/>
                    <a:pt x="310" y="228"/>
                    <a:pt x="318" y="196"/>
                  </a:cubicBezTo>
                  <a:lnTo>
                    <a:pt x="350" y="72"/>
                  </a:lnTo>
                  <a:cubicBezTo>
                    <a:pt x="356" y="46"/>
                    <a:pt x="356" y="46"/>
                    <a:pt x="356" y="42"/>
                  </a:cubicBezTo>
                  <a:cubicBezTo>
                    <a:pt x="356" y="26"/>
                    <a:pt x="346" y="18"/>
                    <a:pt x="332" y="18"/>
                  </a:cubicBezTo>
                  <a:cubicBezTo>
                    <a:pt x="310" y="18"/>
                    <a:pt x="296" y="38"/>
                    <a:pt x="294" y="56"/>
                  </a:cubicBezTo>
                  <a:close/>
                  <a:moveTo>
                    <a:pt x="236" y="286"/>
                  </a:moveTo>
                  <a:cubicBezTo>
                    <a:pt x="232" y="302"/>
                    <a:pt x="232" y="302"/>
                    <a:pt x="218" y="318"/>
                  </a:cubicBezTo>
                  <a:cubicBezTo>
                    <a:pt x="180" y="366"/>
                    <a:pt x="144" y="380"/>
                    <a:pt x="120" y="380"/>
                  </a:cubicBezTo>
                  <a:cubicBezTo>
                    <a:pt x="76" y="380"/>
                    <a:pt x="62" y="332"/>
                    <a:pt x="62" y="298"/>
                  </a:cubicBezTo>
                  <a:cubicBezTo>
                    <a:pt x="62" y="254"/>
                    <a:pt x="90" y="144"/>
                    <a:pt x="112" y="104"/>
                  </a:cubicBezTo>
                  <a:cubicBezTo>
                    <a:pt x="138" y="52"/>
                    <a:pt x="178" y="20"/>
                    <a:pt x="214" y="20"/>
                  </a:cubicBezTo>
                  <a:cubicBezTo>
                    <a:pt x="272" y="20"/>
                    <a:pt x="284" y="92"/>
                    <a:pt x="284" y="98"/>
                  </a:cubicBezTo>
                  <a:cubicBezTo>
                    <a:pt x="284" y="102"/>
                    <a:pt x="282" y="108"/>
                    <a:pt x="280" y="11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4" name="Freeform 93">
              <a:extLst>
                <a:ext uri="{FF2B5EF4-FFF2-40B4-BE49-F238E27FC236}">
                  <a16:creationId xmlns:a16="http://schemas.microsoft.com/office/drawing/2014/main" id="{66DC2F38-32BB-4F49-B031-50CF65111374}"/>
                </a:ext>
              </a:extLst>
            </p:cNvPr>
            <p:cNvSpPr/>
            <p:nvPr/>
          </p:nvSpPr>
          <p:spPr>
            <a:xfrm>
              <a:off x="7644960" y="4571279"/>
              <a:ext cx="73800" cy="316440"/>
            </a:xfrm>
            <a:custGeom>
              <a:avLst/>
              <a:gdLst/>
              <a:ahLst/>
              <a:cxnLst>
                <a:cxn ang="3cd4">
                  <a:pos x="hc" y="t"/>
                </a:cxn>
                <a:cxn ang="cd2">
                  <a:pos x="l" y="vc"/>
                </a:cxn>
                <a:cxn ang="cd4">
                  <a:pos x="hc" y="b"/>
                </a:cxn>
                <a:cxn ang="0">
                  <a:pos x="r" y="vc"/>
                </a:cxn>
              </a:cxnLst>
              <a:rect l="l" t="t" r="r" b="b"/>
              <a:pathLst>
                <a:path w="206" h="880">
                  <a:moveTo>
                    <a:pt x="206" y="440"/>
                  </a:moveTo>
                  <a:cubicBezTo>
                    <a:pt x="206" y="372"/>
                    <a:pt x="196" y="266"/>
                    <a:pt x="148" y="166"/>
                  </a:cubicBezTo>
                  <a:cubicBezTo>
                    <a:pt x="94" y="58"/>
                    <a:pt x="18" y="0"/>
                    <a:pt x="8" y="0"/>
                  </a:cubicBezTo>
                  <a:cubicBezTo>
                    <a:pt x="4" y="0"/>
                    <a:pt x="0" y="4"/>
                    <a:pt x="0" y="8"/>
                  </a:cubicBezTo>
                  <a:cubicBezTo>
                    <a:pt x="0" y="12"/>
                    <a:pt x="0" y="14"/>
                    <a:pt x="16" y="30"/>
                  </a:cubicBezTo>
                  <a:cubicBezTo>
                    <a:pt x="104" y="116"/>
                    <a:pt x="154" y="256"/>
                    <a:pt x="154" y="440"/>
                  </a:cubicBezTo>
                  <a:cubicBezTo>
                    <a:pt x="154" y="590"/>
                    <a:pt x="122" y="746"/>
                    <a:pt x="12" y="856"/>
                  </a:cubicBezTo>
                  <a:cubicBezTo>
                    <a:pt x="0" y="868"/>
                    <a:pt x="0" y="870"/>
                    <a:pt x="0" y="872"/>
                  </a:cubicBezTo>
                  <a:cubicBezTo>
                    <a:pt x="0" y="878"/>
                    <a:pt x="4" y="880"/>
                    <a:pt x="8" y="880"/>
                  </a:cubicBezTo>
                  <a:cubicBezTo>
                    <a:pt x="18" y="880"/>
                    <a:pt x="98" y="820"/>
                    <a:pt x="150" y="708"/>
                  </a:cubicBezTo>
                  <a:cubicBezTo>
                    <a:pt x="196" y="612"/>
                    <a:pt x="206" y="514"/>
                    <a:pt x="206" y="44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5" name="Freeform 94">
              <a:extLst>
                <a:ext uri="{FF2B5EF4-FFF2-40B4-BE49-F238E27FC236}">
                  <a16:creationId xmlns:a16="http://schemas.microsoft.com/office/drawing/2014/main" id="{6B631FE5-8C16-2A40-B985-0F0DAE860833}"/>
                </a:ext>
              </a:extLst>
            </p:cNvPr>
            <p:cNvSpPr/>
            <p:nvPr/>
          </p:nvSpPr>
          <p:spPr>
            <a:xfrm>
              <a:off x="7760880" y="4444560"/>
              <a:ext cx="120600" cy="569160"/>
            </a:xfrm>
            <a:custGeom>
              <a:avLst/>
              <a:gdLst/>
              <a:ahLst/>
              <a:cxnLst>
                <a:cxn ang="3cd4">
                  <a:pos x="hc" y="t"/>
                </a:cxn>
                <a:cxn ang="cd2">
                  <a:pos x="l" y="vc"/>
                </a:cxn>
                <a:cxn ang="cd4">
                  <a:pos x="hc" y="b"/>
                </a:cxn>
                <a:cxn ang="0">
                  <a:pos x="r" y="vc"/>
                </a:cxn>
              </a:cxnLst>
              <a:rect l="l" t="t" r="r" b="b"/>
              <a:pathLst>
                <a:path w="336" h="1582">
                  <a:moveTo>
                    <a:pt x="336" y="790"/>
                  </a:moveTo>
                  <a:cubicBezTo>
                    <a:pt x="336" y="538"/>
                    <a:pt x="276" y="270"/>
                    <a:pt x="102" y="72"/>
                  </a:cubicBezTo>
                  <a:cubicBezTo>
                    <a:pt x="90" y="58"/>
                    <a:pt x="58" y="24"/>
                    <a:pt x="36" y="6"/>
                  </a:cubicBezTo>
                  <a:cubicBezTo>
                    <a:pt x="30" y="0"/>
                    <a:pt x="28" y="0"/>
                    <a:pt x="16" y="0"/>
                  </a:cubicBezTo>
                  <a:cubicBezTo>
                    <a:pt x="8" y="0"/>
                    <a:pt x="0" y="0"/>
                    <a:pt x="0" y="8"/>
                  </a:cubicBezTo>
                  <a:cubicBezTo>
                    <a:pt x="0" y="12"/>
                    <a:pt x="4" y="16"/>
                    <a:pt x="6" y="18"/>
                  </a:cubicBezTo>
                  <a:cubicBezTo>
                    <a:pt x="36" y="48"/>
                    <a:pt x="84" y="96"/>
                    <a:pt x="138" y="194"/>
                  </a:cubicBezTo>
                  <a:cubicBezTo>
                    <a:pt x="234" y="362"/>
                    <a:pt x="268" y="580"/>
                    <a:pt x="268" y="790"/>
                  </a:cubicBezTo>
                  <a:cubicBezTo>
                    <a:pt x="268" y="1172"/>
                    <a:pt x="162" y="1406"/>
                    <a:pt x="4" y="1566"/>
                  </a:cubicBezTo>
                  <a:cubicBezTo>
                    <a:pt x="2" y="1568"/>
                    <a:pt x="0" y="1572"/>
                    <a:pt x="0" y="1574"/>
                  </a:cubicBezTo>
                  <a:cubicBezTo>
                    <a:pt x="0" y="1582"/>
                    <a:pt x="8" y="1582"/>
                    <a:pt x="16" y="1582"/>
                  </a:cubicBezTo>
                  <a:cubicBezTo>
                    <a:pt x="28" y="1582"/>
                    <a:pt x="30" y="1582"/>
                    <a:pt x="38" y="1576"/>
                  </a:cubicBezTo>
                  <a:cubicBezTo>
                    <a:pt x="122" y="1504"/>
                    <a:pt x="216" y="1382"/>
                    <a:pt x="278" y="1196"/>
                  </a:cubicBezTo>
                  <a:cubicBezTo>
                    <a:pt x="316" y="1076"/>
                    <a:pt x="336" y="932"/>
                    <a:pt x="336" y="79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6" name="Freeform 95">
              <a:extLst>
                <a:ext uri="{FF2B5EF4-FFF2-40B4-BE49-F238E27FC236}">
                  <a16:creationId xmlns:a16="http://schemas.microsoft.com/office/drawing/2014/main" id="{D9647E7C-4DF5-654E-9786-333EDD6FAF66}"/>
                </a:ext>
              </a:extLst>
            </p:cNvPr>
            <p:cNvSpPr/>
            <p:nvPr/>
          </p:nvSpPr>
          <p:spPr>
            <a:xfrm>
              <a:off x="8015759" y="4592160"/>
              <a:ext cx="233640" cy="227160"/>
            </a:xfrm>
            <a:custGeom>
              <a:avLst/>
              <a:gdLst/>
              <a:ahLst/>
              <a:cxnLst>
                <a:cxn ang="3cd4">
                  <a:pos x="hc" y="t"/>
                </a:cxn>
                <a:cxn ang="cd2">
                  <a:pos x="l" y="vc"/>
                </a:cxn>
                <a:cxn ang="cd4">
                  <a:pos x="hc" y="b"/>
                </a:cxn>
                <a:cxn ang="0">
                  <a:pos x="r" y="vc"/>
                </a:cxn>
              </a:cxnLst>
              <a:rect l="l" t="t" r="r" b="b"/>
              <a:pathLst>
                <a:path w="650" h="632">
                  <a:moveTo>
                    <a:pt x="646" y="20"/>
                  </a:moveTo>
                  <a:cubicBezTo>
                    <a:pt x="648" y="16"/>
                    <a:pt x="650" y="10"/>
                    <a:pt x="650" y="8"/>
                  </a:cubicBezTo>
                  <a:cubicBezTo>
                    <a:pt x="650" y="0"/>
                    <a:pt x="650" y="0"/>
                    <a:pt x="630" y="0"/>
                  </a:cubicBezTo>
                  <a:lnTo>
                    <a:pt x="22" y="0"/>
                  </a:lnTo>
                  <a:cubicBezTo>
                    <a:pt x="0" y="0"/>
                    <a:pt x="0" y="0"/>
                    <a:pt x="0" y="8"/>
                  </a:cubicBezTo>
                  <a:cubicBezTo>
                    <a:pt x="0" y="10"/>
                    <a:pt x="2" y="16"/>
                    <a:pt x="4" y="20"/>
                  </a:cubicBezTo>
                  <a:lnTo>
                    <a:pt x="302" y="614"/>
                  </a:lnTo>
                  <a:cubicBezTo>
                    <a:pt x="308" y="626"/>
                    <a:pt x="310" y="632"/>
                    <a:pt x="326" y="632"/>
                  </a:cubicBezTo>
                  <a:cubicBezTo>
                    <a:pt x="340" y="632"/>
                    <a:pt x="342" y="626"/>
                    <a:pt x="350" y="614"/>
                  </a:cubicBezTo>
                  <a:close/>
                  <a:moveTo>
                    <a:pt x="110" y="64"/>
                  </a:moveTo>
                  <a:lnTo>
                    <a:pt x="594" y="64"/>
                  </a:lnTo>
                  <a:lnTo>
                    <a:pt x="352" y="548"/>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7" name="Freeform 96">
              <a:extLst>
                <a:ext uri="{FF2B5EF4-FFF2-40B4-BE49-F238E27FC236}">
                  <a16:creationId xmlns:a16="http://schemas.microsoft.com/office/drawing/2014/main" id="{5577FE51-4F2C-1E4B-A971-DD9DD4D8A86F}"/>
                </a:ext>
              </a:extLst>
            </p:cNvPr>
            <p:cNvSpPr/>
            <p:nvPr/>
          </p:nvSpPr>
          <p:spPr>
            <a:xfrm>
              <a:off x="8274239" y="4757760"/>
              <a:ext cx="162360" cy="100440"/>
            </a:xfrm>
            <a:custGeom>
              <a:avLst/>
              <a:gdLst/>
              <a:ahLst/>
              <a:cxnLst>
                <a:cxn ang="3cd4">
                  <a:pos x="hc" y="t"/>
                </a:cxn>
                <a:cxn ang="cd2">
                  <a:pos x="l" y="vc"/>
                </a:cxn>
                <a:cxn ang="cd4">
                  <a:pos x="hc" y="b"/>
                </a:cxn>
                <a:cxn ang="0">
                  <a:pos x="r" y="vc"/>
                </a:cxn>
              </a:cxnLst>
              <a:rect l="l" t="t" r="r" b="b"/>
              <a:pathLst>
                <a:path w="452" h="280">
                  <a:moveTo>
                    <a:pt x="296" y="76"/>
                  </a:moveTo>
                  <a:cubicBezTo>
                    <a:pt x="300" y="60"/>
                    <a:pt x="308" y="30"/>
                    <a:pt x="308" y="26"/>
                  </a:cubicBezTo>
                  <a:cubicBezTo>
                    <a:pt x="308" y="14"/>
                    <a:pt x="298" y="6"/>
                    <a:pt x="288" y="6"/>
                  </a:cubicBezTo>
                  <a:cubicBezTo>
                    <a:pt x="276" y="6"/>
                    <a:pt x="264" y="14"/>
                    <a:pt x="260" y="24"/>
                  </a:cubicBezTo>
                  <a:cubicBezTo>
                    <a:pt x="258" y="30"/>
                    <a:pt x="252" y="56"/>
                    <a:pt x="248" y="72"/>
                  </a:cubicBezTo>
                  <a:cubicBezTo>
                    <a:pt x="240" y="106"/>
                    <a:pt x="240" y="108"/>
                    <a:pt x="230" y="142"/>
                  </a:cubicBezTo>
                  <a:cubicBezTo>
                    <a:pt x="222" y="176"/>
                    <a:pt x="222" y="182"/>
                    <a:pt x="220" y="200"/>
                  </a:cubicBezTo>
                  <a:cubicBezTo>
                    <a:pt x="224" y="212"/>
                    <a:pt x="218" y="224"/>
                    <a:pt x="204" y="242"/>
                  </a:cubicBezTo>
                  <a:cubicBezTo>
                    <a:pt x="196" y="252"/>
                    <a:pt x="182" y="262"/>
                    <a:pt x="162" y="262"/>
                  </a:cubicBezTo>
                  <a:cubicBezTo>
                    <a:pt x="138" y="262"/>
                    <a:pt x="106" y="254"/>
                    <a:pt x="106" y="206"/>
                  </a:cubicBezTo>
                  <a:cubicBezTo>
                    <a:pt x="106" y="174"/>
                    <a:pt x="124" y="128"/>
                    <a:pt x="136" y="96"/>
                  </a:cubicBezTo>
                  <a:cubicBezTo>
                    <a:pt x="146" y="70"/>
                    <a:pt x="148" y="64"/>
                    <a:pt x="148" y="54"/>
                  </a:cubicBezTo>
                  <a:cubicBezTo>
                    <a:pt x="148" y="24"/>
                    <a:pt x="124" y="0"/>
                    <a:pt x="90" y="0"/>
                  </a:cubicBezTo>
                  <a:cubicBezTo>
                    <a:pt x="28" y="0"/>
                    <a:pt x="0" y="84"/>
                    <a:pt x="0" y="96"/>
                  </a:cubicBezTo>
                  <a:cubicBezTo>
                    <a:pt x="0" y="104"/>
                    <a:pt x="8" y="104"/>
                    <a:pt x="10" y="104"/>
                  </a:cubicBezTo>
                  <a:cubicBezTo>
                    <a:pt x="20" y="104"/>
                    <a:pt x="20" y="100"/>
                    <a:pt x="22" y="94"/>
                  </a:cubicBezTo>
                  <a:cubicBezTo>
                    <a:pt x="38" y="42"/>
                    <a:pt x="64" y="18"/>
                    <a:pt x="88" y="18"/>
                  </a:cubicBezTo>
                  <a:cubicBezTo>
                    <a:pt x="98" y="18"/>
                    <a:pt x="104" y="24"/>
                    <a:pt x="104" y="40"/>
                  </a:cubicBezTo>
                  <a:cubicBezTo>
                    <a:pt x="104" y="54"/>
                    <a:pt x="98" y="68"/>
                    <a:pt x="96" y="76"/>
                  </a:cubicBezTo>
                  <a:cubicBezTo>
                    <a:pt x="60" y="166"/>
                    <a:pt x="60" y="178"/>
                    <a:pt x="60" y="198"/>
                  </a:cubicBezTo>
                  <a:cubicBezTo>
                    <a:pt x="60" y="270"/>
                    <a:pt x="126" y="280"/>
                    <a:pt x="160" y="280"/>
                  </a:cubicBezTo>
                  <a:cubicBezTo>
                    <a:pt x="172" y="280"/>
                    <a:pt x="202" y="280"/>
                    <a:pt x="230" y="238"/>
                  </a:cubicBezTo>
                  <a:cubicBezTo>
                    <a:pt x="244" y="266"/>
                    <a:pt x="278" y="280"/>
                    <a:pt x="316" y="280"/>
                  </a:cubicBezTo>
                  <a:cubicBezTo>
                    <a:pt x="370" y="280"/>
                    <a:pt x="398" y="232"/>
                    <a:pt x="410" y="206"/>
                  </a:cubicBezTo>
                  <a:cubicBezTo>
                    <a:pt x="436" y="154"/>
                    <a:pt x="452" y="78"/>
                    <a:pt x="452" y="48"/>
                  </a:cubicBezTo>
                  <a:cubicBezTo>
                    <a:pt x="452" y="2"/>
                    <a:pt x="426" y="0"/>
                    <a:pt x="422" y="0"/>
                  </a:cubicBezTo>
                  <a:cubicBezTo>
                    <a:pt x="406" y="0"/>
                    <a:pt x="388" y="16"/>
                    <a:pt x="388" y="32"/>
                  </a:cubicBezTo>
                  <a:cubicBezTo>
                    <a:pt x="388" y="44"/>
                    <a:pt x="394" y="48"/>
                    <a:pt x="400" y="52"/>
                  </a:cubicBezTo>
                  <a:cubicBezTo>
                    <a:pt x="414" y="64"/>
                    <a:pt x="422" y="82"/>
                    <a:pt x="422" y="102"/>
                  </a:cubicBezTo>
                  <a:cubicBezTo>
                    <a:pt x="422" y="110"/>
                    <a:pt x="396" y="262"/>
                    <a:pt x="318" y="262"/>
                  </a:cubicBezTo>
                  <a:cubicBezTo>
                    <a:pt x="268" y="262"/>
                    <a:pt x="268" y="218"/>
                    <a:pt x="268" y="208"/>
                  </a:cubicBezTo>
                  <a:cubicBezTo>
                    <a:pt x="268" y="190"/>
                    <a:pt x="270" y="180"/>
                    <a:pt x="278" y="14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8" name="Freeform 97">
              <a:extLst>
                <a:ext uri="{FF2B5EF4-FFF2-40B4-BE49-F238E27FC236}">
                  <a16:creationId xmlns:a16="http://schemas.microsoft.com/office/drawing/2014/main" id="{85A9A322-19C9-0E4E-9620-431A87886739}"/>
                </a:ext>
              </a:extLst>
            </p:cNvPr>
            <p:cNvSpPr/>
            <p:nvPr/>
          </p:nvSpPr>
          <p:spPr>
            <a:xfrm>
              <a:off x="8483760" y="4584960"/>
              <a:ext cx="219240" cy="284760"/>
            </a:xfrm>
            <a:custGeom>
              <a:avLst/>
              <a:gdLst/>
              <a:ahLst/>
              <a:cxnLst>
                <a:cxn ang="3cd4">
                  <a:pos x="hc" y="t"/>
                </a:cxn>
                <a:cxn ang="cd2">
                  <a:pos x="l" y="vc"/>
                </a:cxn>
                <a:cxn ang="cd4">
                  <a:pos x="hc" y="b"/>
                </a:cxn>
                <a:cxn ang="0">
                  <a:pos x="r" y="vc"/>
                </a:cxn>
              </a:cxnLst>
              <a:rect l="l" t="t" r="r" b="b"/>
              <a:pathLst>
                <a:path w="610" h="792">
                  <a:moveTo>
                    <a:pt x="342" y="616"/>
                  </a:moveTo>
                  <a:cubicBezTo>
                    <a:pt x="480" y="564"/>
                    <a:pt x="610" y="406"/>
                    <a:pt x="610" y="236"/>
                  </a:cubicBezTo>
                  <a:cubicBezTo>
                    <a:pt x="610" y="96"/>
                    <a:pt x="516" y="0"/>
                    <a:pt x="384" y="0"/>
                  </a:cubicBezTo>
                  <a:cubicBezTo>
                    <a:pt x="194" y="0"/>
                    <a:pt x="0" y="200"/>
                    <a:pt x="0" y="406"/>
                  </a:cubicBezTo>
                  <a:cubicBezTo>
                    <a:pt x="0" y="552"/>
                    <a:pt x="98" y="640"/>
                    <a:pt x="226" y="640"/>
                  </a:cubicBezTo>
                  <a:cubicBezTo>
                    <a:pt x="248" y="640"/>
                    <a:pt x="278" y="636"/>
                    <a:pt x="312" y="628"/>
                  </a:cubicBezTo>
                  <a:cubicBezTo>
                    <a:pt x="308" y="682"/>
                    <a:pt x="308" y="684"/>
                    <a:pt x="308" y="696"/>
                  </a:cubicBezTo>
                  <a:cubicBezTo>
                    <a:pt x="308" y="724"/>
                    <a:pt x="308" y="792"/>
                    <a:pt x="382" y="792"/>
                  </a:cubicBezTo>
                  <a:cubicBezTo>
                    <a:pt x="486" y="792"/>
                    <a:pt x="528" y="630"/>
                    <a:pt x="528" y="622"/>
                  </a:cubicBezTo>
                  <a:cubicBezTo>
                    <a:pt x="528" y="614"/>
                    <a:pt x="522" y="612"/>
                    <a:pt x="520" y="612"/>
                  </a:cubicBezTo>
                  <a:cubicBezTo>
                    <a:pt x="512" y="612"/>
                    <a:pt x="510" y="616"/>
                    <a:pt x="508" y="622"/>
                  </a:cubicBezTo>
                  <a:cubicBezTo>
                    <a:pt x="488" y="684"/>
                    <a:pt x="436" y="706"/>
                    <a:pt x="406" y="706"/>
                  </a:cubicBezTo>
                  <a:cubicBezTo>
                    <a:pt x="364" y="706"/>
                    <a:pt x="352" y="682"/>
                    <a:pt x="342" y="616"/>
                  </a:cubicBezTo>
                  <a:close/>
                  <a:moveTo>
                    <a:pt x="176" y="608"/>
                  </a:moveTo>
                  <a:cubicBezTo>
                    <a:pt x="108" y="582"/>
                    <a:pt x="78" y="512"/>
                    <a:pt x="78" y="434"/>
                  </a:cubicBezTo>
                  <a:cubicBezTo>
                    <a:pt x="78" y="372"/>
                    <a:pt x="100" y="248"/>
                    <a:pt x="168" y="152"/>
                  </a:cubicBezTo>
                  <a:cubicBezTo>
                    <a:pt x="232" y="62"/>
                    <a:pt x="314" y="22"/>
                    <a:pt x="380" y="22"/>
                  </a:cubicBezTo>
                  <a:cubicBezTo>
                    <a:pt x="468" y="22"/>
                    <a:pt x="532" y="90"/>
                    <a:pt x="532" y="208"/>
                  </a:cubicBezTo>
                  <a:cubicBezTo>
                    <a:pt x="532" y="296"/>
                    <a:pt x="486" y="502"/>
                    <a:pt x="338" y="586"/>
                  </a:cubicBezTo>
                  <a:cubicBezTo>
                    <a:pt x="334" y="554"/>
                    <a:pt x="326" y="490"/>
                    <a:pt x="260" y="490"/>
                  </a:cubicBezTo>
                  <a:cubicBezTo>
                    <a:pt x="214" y="490"/>
                    <a:pt x="172" y="534"/>
                    <a:pt x="172" y="580"/>
                  </a:cubicBezTo>
                  <a:cubicBezTo>
                    <a:pt x="172" y="598"/>
                    <a:pt x="176" y="608"/>
                    <a:pt x="176" y="608"/>
                  </a:cubicBezTo>
                  <a:close/>
                  <a:moveTo>
                    <a:pt x="230" y="618"/>
                  </a:moveTo>
                  <a:cubicBezTo>
                    <a:pt x="218" y="618"/>
                    <a:pt x="190" y="618"/>
                    <a:pt x="190" y="580"/>
                  </a:cubicBezTo>
                  <a:cubicBezTo>
                    <a:pt x="190" y="546"/>
                    <a:pt x="224" y="510"/>
                    <a:pt x="260" y="510"/>
                  </a:cubicBezTo>
                  <a:cubicBezTo>
                    <a:pt x="298" y="510"/>
                    <a:pt x="314" y="532"/>
                    <a:pt x="314" y="584"/>
                  </a:cubicBezTo>
                  <a:cubicBezTo>
                    <a:pt x="314" y="598"/>
                    <a:pt x="314" y="598"/>
                    <a:pt x="306" y="602"/>
                  </a:cubicBezTo>
                  <a:cubicBezTo>
                    <a:pt x="282" y="612"/>
                    <a:pt x="256" y="618"/>
                    <a:pt x="230" y="61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9" name="Freeform 98">
              <a:extLst>
                <a:ext uri="{FF2B5EF4-FFF2-40B4-BE49-F238E27FC236}">
                  <a16:creationId xmlns:a16="http://schemas.microsoft.com/office/drawing/2014/main" id="{2842FC66-AF3F-4A4B-A691-072F191C02ED}"/>
                </a:ext>
              </a:extLst>
            </p:cNvPr>
            <p:cNvSpPr/>
            <p:nvPr/>
          </p:nvSpPr>
          <p:spPr>
            <a:xfrm>
              <a:off x="8727840" y="4757760"/>
              <a:ext cx="162360" cy="100440"/>
            </a:xfrm>
            <a:custGeom>
              <a:avLst/>
              <a:gdLst/>
              <a:ahLst/>
              <a:cxnLst>
                <a:cxn ang="3cd4">
                  <a:pos x="hc" y="t"/>
                </a:cxn>
                <a:cxn ang="cd2">
                  <a:pos x="l" y="vc"/>
                </a:cxn>
                <a:cxn ang="cd4">
                  <a:pos x="hc" y="b"/>
                </a:cxn>
                <a:cxn ang="0">
                  <a:pos x="r" y="vc"/>
                </a:cxn>
              </a:cxnLst>
              <a:rect l="l" t="t" r="r" b="b"/>
              <a:pathLst>
                <a:path w="452" h="280">
                  <a:moveTo>
                    <a:pt x="296" y="76"/>
                  </a:moveTo>
                  <a:cubicBezTo>
                    <a:pt x="300" y="60"/>
                    <a:pt x="308" y="30"/>
                    <a:pt x="308" y="26"/>
                  </a:cubicBezTo>
                  <a:cubicBezTo>
                    <a:pt x="308" y="14"/>
                    <a:pt x="298" y="6"/>
                    <a:pt x="288" y="6"/>
                  </a:cubicBezTo>
                  <a:cubicBezTo>
                    <a:pt x="276" y="6"/>
                    <a:pt x="264" y="14"/>
                    <a:pt x="260" y="24"/>
                  </a:cubicBezTo>
                  <a:cubicBezTo>
                    <a:pt x="258" y="30"/>
                    <a:pt x="252" y="56"/>
                    <a:pt x="248" y="72"/>
                  </a:cubicBezTo>
                  <a:cubicBezTo>
                    <a:pt x="240" y="106"/>
                    <a:pt x="240" y="108"/>
                    <a:pt x="230" y="142"/>
                  </a:cubicBezTo>
                  <a:cubicBezTo>
                    <a:pt x="222" y="176"/>
                    <a:pt x="222" y="182"/>
                    <a:pt x="220" y="200"/>
                  </a:cubicBezTo>
                  <a:cubicBezTo>
                    <a:pt x="224" y="212"/>
                    <a:pt x="218" y="224"/>
                    <a:pt x="204" y="242"/>
                  </a:cubicBezTo>
                  <a:cubicBezTo>
                    <a:pt x="196" y="252"/>
                    <a:pt x="182" y="262"/>
                    <a:pt x="162" y="262"/>
                  </a:cubicBezTo>
                  <a:cubicBezTo>
                    <a:pt x="138" y="262"/>
                    <a:pt x="106" y="254"/>
                    <a:pt x="106" y="206"/>
                  </a:cubicBezTo>
                  <a:cubicBezTo>
                    <a:pt x="106" y="174"/>
                    <a:pt x="124" y="128"/>
                    <a:pt x="136" y="96"/>
                  </a:cubicBezTo>
                  <a:cubicBezTo>
                    <a:pt x="146" y="70"/>
                    <a:pt x="148" y="64"/>
                    <a:pt x="148" y="54"/>
                  </a:cubicBezTo>
                  <a:cubicBezTo>
                    <a:pt x="148" y="24"/>
                    <a:pt x="124" y="0"/>
                    <a:pt x="90" y="0"/>
                  </a:cubicBezTo>
                  <a:cubicBezTo>
                    <a:pt x="28" y="0"/>
                    <a:pt x="0" y="84"/>
                    <a:pt x="0" y="96"/>
                  </a:cubicBezTo>
                  <a:cubicBezTo>
                    <a:pt x="0" y="104"/>
                    <a:pt x="8" y="104"/>
                    <a:pt x="10" y="104"/>
                  </a:cubicBezTo>
                  <a:cubicBezTo>
                    <a:pt x="20" y="104"/>
                    <a:pt x="20" y="100"/>
                    <a:pt x="22" y="94"/>
                  </a:cubicBezTo>
                  <a:cubicBezTo>
                    <a:pt x="38" y="42"/>
                    <a:pt x="64" y="18"/>
                    <a:pt x="88" y="18"/>
                  </a:cubicBezTo>
                  <a:cubicBezTo>
                    <a:pt x="98" y="18"/>
                    <a:pt x="104" y="24"/>
                    <a:pt x="104" y="40"/>
                  </a:cubicBezTo>
                  <a:cubicBezTo>
                    <a:pt x="104" y="54"/>
                    <a:pt x="98" y="68"/>
                    <a:pt x="96" y="76"/>
                  </a:cubicBezTo>
                  <a:cubicBezTo>
                    <a:pt x="60" y="166"/>
                    <a:pt x="60" y="178"/>
                    <a:pt x="60" y="198"/>
                  </a:cubicBezTo>
                  <a:cubicBezTo>
                    <a:pt x="60" y="270"/>
                    <a:pt x="126" y="280"/>
                    <a:pt x="160" y="280"/>
                  </a:cubicBezTo>
                  <a:cubicBezTo>
                    <a:pt x="172" y="280"/>
                    <a:pt x="202" y="280"/>
                    <a:pt x="230" y="238"/>
                  </a:cubicBezTo>
                  <a:cubicBezTo>
                    <a:pt x="244" y="266"/>
                    <a:pt x="278" y="280"/>
                    <a:pt x="316" y="280"/>
                  </a:cubicBezTo>
                  <a:cubicBezTo>
                    <a:pt x="370" y="280"/>
                    <a:pt x="398" y="232"/>
                    <a:pt x="410" y="206"/>
                  </a:cubicBezTo>
                  <a:cubicBezTo>
                    <a:pt x="436" y="154"/>
                    <a:pt x="452" y="78"/>
                    <a:pt x="452" y="48"/>
                  </a:cubicBezTo>
                  <a:cubicBezTo>
                    <a:pt x="452" y="2"/>
                    <a:pt x="426" y="0"/>
                    <a:pt x="422" y="0"/>
                  </a:cubicBezTo>
                  <a:cubicBezTo>
                    <a:pt x="406" y="0"/>
                    <a:pt x="388" y="16"/>
                    <a:pt x="388" y="32"/>
                  </a:cubicBezTo>
                  <a:cubicBezTo>
                    <a:pt x="388" y="44"/>
                    <a:pt x="394" y="48"/>
                    <a:pt x="400" y="52"/>
                  </a:cubicBezTo>
                  <a:cubicBezTo>
                    <a:pt x="414" y="64"/>
                    <a:pt x="422" y="82"/>
                    <a:pt x="422" y="102"/>
                  </a:cubicBezTo>
                  <a:cubicBezTo>
                    <a:pt x="422" y="110"/>
                    <a:pt x="396" y="262"/>
                    <a:pt x="318" y="262"/>
                  </a:cubicBezTo>
                  <a:cubicBezTo>
                    <a:pt x="268" y="262"/>
                    <a:pt x="268" y="218"/>
                    <a:pt x="268" y="208"/>
                  </a:cubicBezTo>
                  <a:cubicBezTo>
                    <a:pt x="268" y="190"/>
                    <a:pt x="270" y="180"/>
                    <a:pt x="278" y="14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0" name="Freeform 99">
              <a:extLst>
                <a:ext uri="{FF2B5EF4-FFF2-40B4-BE49-F238E27FC236}">
                  <a16:creationId xmlns:a16="http://schemas.microsoft.com/office/drawing/2014/main" id="{ADA2B251-F8B6-3046-8D88-D28F414A5839}"/>
                </a:ext>
              </a:extLst>
            </p:cNvPr>
            <p:cNvSpPr/>
            <p:nvPr/>
          </p:nvSpPr>
          <p:spPr>
            <a:xfrm>
              <a:off x="8953200" y="4571279"/>
              <a:ext cx="73800" cy="316440"/>
            </a:xfrm>
            <a:custGeom>
              <a:avLst/>
              <a:gdLst/>
              <a:ahLst/>
              <a:cxnLst>
                <a:cxn ang="3cd4">
                  <a:pos x="hc" y="t"/>
                </a:cxn>
                <a:cxn ang="cd2">
                  <a:pos x="l" y="vc"/>
                </a:cxn>
                <a:cxn ang="cd4">
                  <a:pos x="hc" y="b"/>
                </a:cxn>
                <a:cxn ang="0">
                  <a:pos x="r" y="vc"/>
                </a:cxn>
              </a:cxnLst>
              <a:rect l="l" t="t" r="r" b="b"/>
              <a:pathLst>
                <a:path w="206" h="880">
                  <a:moveTo>
                    <a:pt x="206" y="872"/>
                  </a:moveTo>
                  <a:cubicBezTo>
                    <a:pt x="206" y="870"/>
                    <a:pt x="206" y="868"/>
                    <a:pt x="190" y="852"/>
                  </a:cubicBezTo>
                  <a:cubicBezTo>
                    <a:pt x="80" y="742"/>
                    <a:pt x="52" y="576"/>
                    <a:pt x="52" y="440"/>
                  </a:cubicBezTo>
                  <a:cubicBezTo>
                    <a:pt x="52" y="288"/>
                    <a:pt x="86" y="134"/>
                    <a:pt x="194" y="24"/>
                  </a:cubicBezTo>
                  <a:cubicBezTo>
                    <a:pt x="206" y="14"/>
                    <a:pt x="206" y="12"/>
                    <a:pt x="206" y="8"/>
                  </a:cubicBezTo>
                  <a:cubicBezTo>
                    <a:pt x="206" y="2"/>
                    <a:pt x="202" y="0"/>
                    <a:pt x="196" y="0"/>
                  </a:cubicBezTo>
                  <a:cubicBezTo>
                    <a:pt x="188" y="0"/>
                    <a:pt x="108" y="60"/>
                    <a:pt x="56" y="172"/>
                  </a:cubicBezTo>
                  <a:cubicBezTo>
                    <a:pt x="10" y="268"/>
                    <a:pt x="0" y="366"/>
                    <a:pt x="0" y="440"/>
                  </a:cubicBezTo>
                  <a:cubicBezTo>
                    <a:pt x="0" y="510"/>
                    <a:pt x="10" y="616"/>
                    <a:pt x="58" y="716"/>
                  </a:cubicBezTo>
                  <a:cubicBezTo>
                    <a:pt x="112" y="824"/>
                    <a:pt x="188" y="880"/>
                    <a:pt x="196" y="880"/>
                  </a:cubicBezTo>
                  <a:cubicBezTo>
                    <a:pt x="202" y="880"/>
                    <a:pt x="206" y="878"/>
                    <a:pt x="206" y="8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1" name="Freeform 100">
              <a:extLst>
                <a:ext uri="{FF2B5EF4-FFF2-40B4-BE49-F238E27FC236}">
                  <a16:creationId xmlns:a16="http://schemas.microsoft.com/office/drawing/2014/main" id="{5D037879-E089-B94D-8A49-891C282C5F20}"/>
                </a:ext>
              </a:extLst>
            </p:cNvPr>
            <p:cNvSpPr/>
            <p:nvPr/>
          </p:nvSpPr>
          <p:spPr>
            <a:xfrm>
              <a:off x="9061200" y="4668480"/>
              <a:ext cx="117000" cy="143640"/>
            </a:xfrm>
            <a:custGeom>
              <a:avLst/>
              <a:gdLst/>
              <a:ahLst/>
              <a:cxnLst>
                <a:cxn ang="3cd4">
                  <a:pos x="hc" y="t"/>
                </a:cxn>
                <a:cxn ang="cd2">
                  <a:pos x="l" y="vc"/>
                </a:cxn>
                <a:cxn ang="cd4">
                  <a:pos x="hc" y="b"/>
                </a:cxn>
                <a:cxn ang="0">
                  <a:pos x="r" y="vc"/>
                </a:cxn>
              </a:cxnLst>
              <a:rect l="l" t="t" r="r" b="b"/>
              <a:pathLst>
                <a:path w="326" h="400">
                  <a:moveTo>
                    <a:pt x="300" y="60"/>
                  </a:moveTo>
                  <a:cubicBezTo>
                    <a:pt x="274" y="60"/>
                    <a:pt x="258" y="80"/>
                    <a:pt x="258" y="100"/>
                  </a:cubicBezTo>
                  <a:cubicBezTo>
                    <a:pt x="258" y="112"/>
                    <a:pt x="266" y="126"/>
                    <a:pt x="284" y="126"/>
                  </a:cubicBezTo>
                  <a:cubicBezTo>
                    <a:pt x="304" y="126"/>
                    <a:pt x="326" y="110"/>
                    <a:pt x="326" y="76"/>
                  </a:cubicBezTo>
                  <a:cubicBezTo>
                    <a:pt x="326" y="36"/>
                    <a:pt x="288" y="0"/>
                    <a:pt x="220" y="0"/>
                  </a:cubicBezTo>
                  <a:cubicBezTo>
                    <a:pt x="104" y="0"/>
                    <a:pt x="70" y="90"/>
                    <a:pt x="70" y="128"/>
                  </a:cubicBezTo>
                  <a:cubicBezTo>
                    <a:pt x="70" y="198"/>
                    <a:pt x="136" y="212"/>
                    <a:pt x="162" y="216"/>
                  </a:cubicBezTo>
                  <a:cubicBezTo>
                    <a:pt x="208" y="226"/>
                    <a:pt x="254" y="234"/>
                    <a:pt x="254" y="284"/>
                  </a:cubicBezTo>
                  <a:cubicBezTo>
                    <a:pt x="254" y="306"/>
                    <a:pt x="234" y="380"/>
                    <a:pt x="128" y="380"/>
                  </a:cubicBezTo>
                  <a:cubicBezTo>
                    <a:pt x="114" y="380"/>
                    <a:pt x="46" y="380"/>
                    <a:pt x="26" y="334"/>
                  </a:cubicBezTo>
                  <a:cubicBezTo>
                    <a:pt x="60" y="338"/>
                    <a:pt x="82" y="312"/>
                    <a:pt x="82" y="286"/>
                  </a:cubicBezTo>
                  <a:cubicBezTo>
                    <a:pt x="82" y="266"/>
                    <a:pt x="68" y="256"/>
                    <a:pt x="50" y="256"/>
                  </a:cubicBezTo>
                  <a:cubicBezTo>
                    <a:pt x="26" y="256"/>
                    <a:pt x="0" y="274"/>
                    <a:pt x="0" y="314"/>
                  </a:cubicBezTo>
                  <a:cubicBezTo>
                    <a:pt x="0" y="364"/>
                    <a:pt x="50" y="400"/>
                    <a:pt x="126" y="400"/>
                  </a:cubicBezTo>
                  <a:cubicBezTo>
                    <a:pt x="270" y="400"/>
                    <a:pt x="304" y="294"/>
                    <a:pt x="304" y="254"/>
                  </a:cubicBezTo>
                  <a:cubicBezTo>
                    <a:pt x="304" y="222"/>
                    <a:pt x="288" y="200"/>
                    <a:pt x="276" y="188"/>
                  </a:cubicBezTo>
                  <a:cubicBezTo>
                    <a:pt x="252" y="164"/>
                    <a:pt x="228" y="160"/>
                    <a:pt x="188" y="152"/>
                  </a:cubicBezTo>
                  <a:cubicBezTo>
                    <a:pt x="156" y="144"/>
                    <a:pt x="122" y="138"/>
                    <a:pt x="122" y="98"/>
                  </a:cubicBezTo>
                  <a:cubicBezTo>
                    <a:pt x="122" y="74"/>
                    <a:pt x="142" y="20"/>
                    <a:pt x="220" y="20"/>
                  </a:cubicBezTo>
                  <a:cubicBezTo>
                    <a:pt x="242" y="20"/>
                    <a:pt x="286" y="26"/>
                    <a:pt x="300" y="6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2" name="Freeform 101">
              <a:extLst>
                <a:ext uri="{FF2B5EF4-FFF2-40B4-BE49-F238E27FC236}">
                  <a16:creationId xmlns:a16="http://schemas.microsoft.com/office/drawing/2014/main" id="{392F0291-5B45-D24A-9D3F-A46816B7900A}"/>
                </a:ext>
              </a:extLst>
            </p:cNvPr>
            <p:cNvSpPr/>
            <p:nvPr/>
          </p:nvSpPr>
          <p:spPr>
            <a:xfrm>
              <a:off x="9219600" y="4775040"/>
              <a:ext cx="37080" cy="94680"/>
            </a:xfrm>
            <a:custGeom>
              <a:avLst/>
              <a:gdLst/>
              <a:ahLst/>
              <a:cxnLst>
                <a:cxn ang="3cd4">
                  <a:pos x="hc" y="t"/>
                </a:cxn>
                <a:cxn ang="cd2">
                  <a:pos x="l" y="vc"/>
                </a:cxn>
                <a:cxn ang="cd4">
                  <a:pos x="hc" y="b"/>
                </a:cxn>
                <a:cxn ang="0">
                  <a:pos x="r" y="vc"/>
                </a:cxn>
              </a:cxnLst>
              <a:rect l="l" t="t" r="r" b="b"/>
              <a:pathLst>
                <a:path w="104" h="264">
                  <a:moveTo>
                    <a:pt x="104" y="92"/>
                  </a:moveTo>
                  <a:cubicBezTo>
                    <a:pt x="104" y="34"/>
                    <a:pt x="82" y="0"/>
                    <a:pt x="48" y="0"/>
                  </a:cubicBezTo>
                  <a:cubicBezTo>
                    <a:pt x="18" y="0"/>
                    <a:pt x="0" y="22"/>
                    <a:pt x="0" y="46"/>
                  </a:cubicBezTo>
                  <a:cubicBezTo>
                    <a:pt x="0" y="70"/>
                    <a:pt x="18" y="94"/>
                    <a:pt x="48" y="94"/>
                  </a:cubicBezTo>
                  <a:cubicBezTo>
                    <a:pt x="58" y="94"/>
                    <a:pt x="70" y="90"/>
                    <a:pt x="78" y="82"/>
                  </a:cubicBezTo>
                  <a:cubicBezTo>
                    <a:pt x="82" y="80"/>
                    <a:pt x="82" y="80"/>
                    <a:pt x="84" y="80"/>
                  </a:cubicBezTo>
                  <a:cubicBezTo>
                    <a:pt x="84" y="80"/>
                    <a:pt x="86" y="80"/>
                    <a:pt x="86" y="92"/>
                  </a:cubicBezTo>
                  <a:cubicBezTo>
                    <a:pt x="86" y="158"/>
                    <a:pt x="54" y="212"/>
                    <a:pt x="24" y="240"/>
                  </a:cubicBezTo>
                  <a:cubicBezTo>
                    <a:pt x="14" y="250"/>
                    <a:pt x="14" y="252"/>
                    <a:pt x="14" y="254"/>
                  </a:cubicBezTo>
                  <a:cubicBezTo>
                    <a:pt x="14" y="262"/>
                    <a:pt x="18" y="264"/>
                    <a:pt x="24" y="264"/>
                  </a:cubicBezTo>
                  <a:cubicBezTo>
                    <a:pt x="34" y="264"/>
                    <a:pt x="104" y="196"/>
                    <a:pt x="104" y="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3" name="Freeform 102">
              <a:extLst>
                <a:ext uri="{FF2B5EF4-FFF2-40B4-BE49-F238E27FC236}">
                  <a16:creationId xmlns:a16="http://schemas.microsoft.com/office/drawing/2014/main" id="{2221F604-77A4-0B48-9081-739829FCA239}"/>
                </a:ext>
              </a:extLst>
            </p:cNvPr>
            <p:cNvSpPr/>
            <p:nvPr/>
          </p:nvSpPr>
          <p:spPr>
            <a:xfrm>
              <a:off x="9345599" y="4668480"/>
              <a:ext cx="145080" cy="143640"/>
            </a:xfrm>
            <a:custGeom>
              <a:avLst/>
              <a:gdLst/>
              <a:ahLst/>
              <a:cxnLst>
                <a:cxn ang="3cd4">
                  <a:pos x="hc" y="t"/>
                </a:cxn>
                <a:cxn ang="cd2">
                  <a:pos x="l" y="vc"/>
                </a:cxn>
                <a:cxn ang="cd4">
                  <a:pos x="hc" y="b"/>
                </a:cxn>
                <a:cxn ang="0">
                  <a:pos x="r" y="vc"/>
                </a:cxn>
              </a:cxnLst>
              <a:rect l="l" t="t" r="r" b="b"/>
              <a:pathLst>
                <a:path w="404" h="400">
                  <a:moveTo>
                    <a:pt x="294" y="56"/>
                  </a:moveTo>
                  <a:cubicBezTo>
                    <a:pt x="278" y="24"/>
                    <a:pt x="252" y="0"/>
                    <a:pt x="212" y="0"/>
                  </a:cubicBezTo>
                  <a:cubicBezTo>
                    <a:pt x="110" y="0"/>
                    <a:pt x="0" y="130"/>
                    <a:pt x="0" y="258"/>
                  </a:cubicBezTo>
                  <a:cubicBezTo>
                    <a:pt x="0" y="342"/>
                    <a:pt x="48" y="400"/>
                    <a:pt x="118" y="400"/>
                  </a:cubicBezTo>
                  <a:cubicBezTo>
                    <a:pt x="136" y="400"/>
                    <a:pt x="180" y="396"/>
                    <a:pt x="232" y="334"/>
                  </a:cubicBezTo>
                  <a:cubicBezTo>
                    <a:pt x="240" y="370"/>
                    <a:pt x="270" y="400"/>
                    <a:pt x="312" y="400"/>
                  </a:cubicBezTo>
                  <a:cubicBezTo>
                    <a:pt x="344" y="400"/>
                    <a:pt x="364" y="380"/>
                    <a:pt x="378" y="352"/>
                  </a:cubicBezTo>
                  <a:cubicBezTo>
                    <a:pt x="392" y="320"/>
                    <a:pt x="404" y="266"/>
                    <a:pt x="404" y="264"/>
                  </a:cubicBezTo>
                  <a:cubicBezTo>
                    <a:pt x="404" y="256"/>
                    <a:pt x="396" y="256"/>
                    <a:pt x="394" y="256"/>
                  </a:cubicBezTo>
                  <a:cubicBezTo>
                    <a:pt x="386" y="256"/>
                    <a:pt x="384" y="258"/>
                    <a:pt x="382" y="272"/>
                  </a:cubicBezTo>
                  <a:cubicBezTo>
                    <a:pt x="366" y="328"/>
                    <a:pt x="350" y="380"/>
                    <a:pt x="314" y="380"/>
                  </a:cubicBezTo>
                  <a:cubicBezTo>
                    <a:pt x="290" y="380"/>
                    <a:pt x="288" y="358"/>
                    <a:pt x="288" y="340"/>
                  </a:cubicBezTo>
                  <a:cubicBezTo>
                    <a:pt x="288" y="320"/>
                    <a:pt x="290" y="314"/>
                    <a:pt x="300" y="274"/>
                  </a:cubicBezTo>
                  <a:cubicBezTo>
                    <a:pt x="310" y="238"/>
                    <a:pt x="310" y="228"/>
                    <a:pt x="318" y="196"/>
                  </a:cubicBezTo>
                  <a:lnTo>
                    <a:pt x="350" y="72"/>
                  </a:lnTo>
                  <a:cubicBezTo>
                    <a:pt x="356" y="46"/>
                    <a:pt x="356" y="46"/>
                    <a:pt x="356" y="42"/>
                  </a:cubicBezTo>
                  <a:cubicBezTo>
                    <a:pt x="356" y="26"/>
                    <a:pt x="346" y="18"/>
                    <a:pt x="332" y="18"/>
                  </a:cubicBezTo>
                  <a:cubicBezTo>
                    <a:pt x="310" y="18"/>
                    <a:pt x="296" y="38"/>
                    <a:pt x="294" y="56"/>
                  </a:cubicBezTo>
                  <a:close/>
                  <a:moveTo>
                    <a:pt x="236" y="286"/>
                  </a:moveTo>
                  <a:cubicBezTo>
                    <a:pt x="232" y="302"/>
                    <a:pt x="232" y="302"/>
                    <a:pt x="220" y="318"/>
                  </a:cubicBezTo>
                  <a:cubicBezTo>
                    <a:pt x="180" y="366"/>
                    <a:pt x="144" y="380"/>
                    <a:pt x="120" y="380"/>
                  </a:cubicBezTo>
                  <a:cubicBezTo>
                    <a:pt x="76" y="380"/>
                    <a:pt x="62" y="332"/>
                    <a:pt x="62" y="298"/>
                  </a:cubicBezTo>
                  <a:cubicBezTo>
                    <a:pt x="62" y="254"/>
                    <a:pt x="90" y="144"/>
                    <a:pt x="112" y="104"/>
                  </a:cubicBezTo>
                  <a:cubicBezTo>
                    <a:pt x="138" y="52"/>
                    <a:pt x="178" y="20"/>
                    <a:pt x="214" y="20"/>
                  </a:cubicBezTo>
                  <a:cubicBezTo>
                    <a:pt x="272" y="20"/>
                    <a:pt x="284" y="92"/>
                    <a:pt x="284" y="98"/>
                  </a:cubicBezTo>
                  <a:cubicBezTo>
                    <a:pt x="284" y="102"/>
                    <a:pt x="282" y="108"/>
                    <a:pt x="280" y="11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4" name="Freeform 103">
              <a:extLst>
                <a:ext uri="{FF2B5EF4-FFF2-40B4-BE49-F238E27FC236}">
                  <a16:creationId xmlns:a16="http://schemas.microsoft.com/office/drawing/2014/main" id="{07F18078-5D68-654B-B225-91C59DF58E46}"/>
                </a:ext>
              </a:extLst>
            </p:cNvPr>
            <p:cNvSpPr/>
            <p:nvPr/>
          </p:nvSpPr>
          <p:spPr>
            <a:xfrm>
              <a:off x="9516960" y="4571279"/>
              <a:ext cx="73800" cy="316440"/>
            </a:xfrm>
            <a:custGeom>
              <a:avLst/>
              <a:gdLst/>
              <a:ahLst/>
              <a:cxnLst>
                <a:cxn ang="3cd4">
                  <a:pos x="hc" y="t"/>
                </a:cxn>
                <a:cxn ang="cd2">
                  <a:pos x="l" y="vc"/>
                </a:cxn>
                <a:cxn ang="cd4">
                  <a:pos x="hc" y="b"/>
                </a:cxn>
                <a:cxn ang="0">
                  <a:pos x="r" y="vc"/>
                </a:cxn>
              </a:cxnLst>
              <a:rect l="l" t="t" r="r" b="b"/>
              <a:pathLst>
                <a:path w="206" h="880">
                  <a:moveTo>
                    <a:pt x="206" y="440"/>
                  </a:moveTo>
                  <a:cubicBezTo>
                    <a:pt x="206" y="372"/>
                    <a:pt x="196" y="266"/>
                    <a:pt x="148" y="166"/>
                  </a:cubicBezTo>
                  <a:cubicBezTo>
                    <a:pt x="94" y="58"/>
                    <a:pt x="18" y="0"/>
                    <a:pt x="8" y="0"/>
                  </a:cubicBezTo>
                  <a:cubicBezTo>
                    <a:pt x="4" y="0"/>
                    <a:pt x="0" y="4"/>
                    <a:pt x="0" y="8"/>
                  </a:cubicBezTo>
                  <a:cubicBezTo>
                    <a:pt x="0" y="12"/>
                    <a:pt x="0" y="14"/>
                    <a:pt x="16" y="30"/>
                  </a:cubicBezTo>
                  <a:cubicBezTo>
                    <a:pt x="104" y="116"/>
                    <a:pt x="154" y="256"/>
                    <a:pt x="154" y="440"/>
                  </a:cubicBezTo>
                  <a:cubicBezTo>
                    <a:pt x="154" y="590"/>
                    <a:pt x="122" y="746"/>
                    <a:pt x="12" y="856"/>
                  </a:cubicBezTo>
                  <a:cubicBezTo>
                    <a:pt x="0" y="868"/>
                    <a:pt x="0" y="870"/>
                    <a:pt x="0" y="872"/>
                  </a:cubicBezTo>
                  <a:cubicBezTo>
                    <a:pt x="0" y="878"/>
                    <a:pt x="4" y="880"/>
                    <a:pt x="8" y="880"/>
                  </a:cubicBezTo>
                  <a:cubicBezTo>
                    <a:pt x="18" y="880"/>
                    <a:pt x="98" y="820"/>
                    <a:pt x="150" y="708"/>
                  </a:cubicBezTo>
                  <a:cubicBezTo>
                    <a:pt x="196" y="612"/>
                    <a:pt x="206" y="514"/>
                    <a:pt x="206" y="44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105" name="TextBox 104">
            <a:extLst>
              <a:ext uri="{FF2B5EF4-FFF2-40B4-BE49-F238E27FC236}">
                <a16:creationId xmlns:a16="http://schemas.microsoft.com/office/drawing/2014/main" id="{4FDD0A3A-0FEB-B04B-AA79-254E86A577DD}"/>
              </a:ext>
            </a:extLst>
          </p:cNvPr>
          <p:cNvSpPr txBox="1"/>
          <p:nvPr/>
        </p:nvSpPr>
        <p:spPr>
          <a:xfrm>
            <a:off x="2743199" y="5392800"/>
            <a:ext cx="3942980" cy="474254"/>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600" b="1" i="0" u="none" strike="noStrike" kern="1200" cap="none" dirty="0">
                <a:ln>
                  <a:noFill/>
                </a:ln>
                <a:latin typeface="Liberation Sans" pitchFamily="18"/>
                <a:ea typeface="Noto Sans CJK SC Regular" pitchFamily="2"/>
                <a:cs typeface="FreeSans" pitchFamily="2"/>
              </a:rPr>
              <a:t>Does this look familiar?</a:t>
            </a:r>
          </a:p>
        </p:txBody>
      </p:sp>
      <p:sp>
        <p:nvSpPr>
          <p:cNvPr id="106" name="TextBox 105">
            <a:extLst>
              <a:ext uri="{FF2B5EF4-FFF2-40B4-BE49-F238E27FC236}">
                <a16:creationId xmlns:a16="http://schemas.microsoft.com/office/drawing/2014/main" id="{40EB20D0-3F55-A44A-AE47-760C98785A18}"/>
              </a:ext>
            </a:extLst>
          </p:cNvPr>
          <p:cNvSpPr txBox="1"/>
          <p:nvPr/>
        </p:nvSpPr>
        <p:spPr>
          <a:xfrm>
            <a:off x="1070679" y="6002231"/>
            <a:ext cx="7939266" cy="1423231"/>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dirty="0">
                <a:ln>
                  <a:noFill/>
                </a:ln>
                <a:latin typeface="Liberation Sans" pitchFamily="18"/>
                <a:ea typeface="Noto Sans CJK SC Regular" pitchFamily="2"/>
                <a:cs typeface="FreeSans" pitchFamily="2"/>
              </a:rPr>
              <a:t>This is exactly the same equation for TD with (linear) function approximation</a:t>
            </a:r>
          </a:p>
          <a:p>
            <a:pPr marL="0" marR="0" lvl="0" indent="0" hangingPunct="0">
              <a:lnSpc>
                <a:spcPct val="100000"/>
              </a:lnSpc>
              <a:spcBef>
                <a:spcPts val="0"/>
              </a:spcBef>
              <a:spcAft>
                <a:spcPts val="0"/>
              </a:spcAft>
              <a:buNone/>
              <a:tabLst/>
            </a:pPr>
            <a:r>
              <a:rPr lang="en-US" dirty="0">
                <a:latin typeface="Liberation Sans" pitchFamily="18"/>
                <a:ea typeface="Noto Sans CJK SC Regular" pitchFamily="2"/>
                <a:cs typeface="FreeSans" pitchFamily="2"/>
              </a:rPr>
              <a:t>Recall</a:t>
            </a:r>
            <a:r>
              <a:rPr lang="en-US" sz="1800" b="0" i="0" u="none" strike="noStrike" kern="1200" cap="none" dirty="0">
                <a:ln>
                  <a:noFill/>
                </a:ln>
                <a:latin typeface="Liberation Sans" pitchFamily="18"/>
                <a:ea typeface="Noto Sans CJK SC Regular" pitchFamily="2"/>
                <a:cs typeface="FreeSans" pitchFamily="2"/>
              </a:rPr>
              <a:t> this is </a:t>
            </a:r>
            <a:r>
              <a:rPr lang="en-US" sz="1800" b="0" i="1" u="none" strike="noStrike" kern="1200" cap="none" dirty="0">
                <a:ln>
                  <a:noFill/>
                </a:ln>
                <a:latin typeface="Liberation Sans" pitchFamily="18"/>
                <a:ea typeface="Noto Sans CJK SC Regular" pitchFamily="2"/>
                <a:cs typeface="FreeSans" pitchFamily="2"/>
              </a:rPr>
              <a:t>semi-gradient</a:t>
            </a:r>
            <a:r>
              <a:rPr lang="en-US" sz="1800" b="0" i="0" u="none" strike="noStrike" kern="1200" cap="none" dirty="0">
                <a:ln>
                  <a:noFill/>
                </a:ln>
                <a:latin typeface="Liberation Sans" pitchFamily="18"/>
                <a:ea typeface="Noto Sans CJK SC Regular" pitchFamily="2"/>
                <a:cs typeface="FreeSans" pitchFamily="2"/>
              </a:rPr>
              <a:t> rather than the gradient</a:t>
            </a:r>
          </a:p>
          <a:p>
            <a:pPr marL="0" marR="0" lvl="0" indent="0" hangingPunct="0">
              <a:lnSpc>
                <a:spcPct val="100000"/>
              </a:lnSpc>
              <a:spcBef>
                <a:spcPts val="0"/>
              </a:spcBef>
              <a:spcAft>
                <a:spcPts val="0"/>
              </a:spcAft>
              <a:buNone/>
              <a:tabLst/>
            </a:pPr>
            <a:r>
              <a:rPr lang="en-US" sz="1800" b="0" i="0" u="none" strike="noStrike" kern="1200" cap="none" dirty="0">
                <a:ln>
                  <a:noFill/>
                </a:ln>
                <a:latin typeface="Liberation Sans" pitchFamily="18"/>
                <a:ea typeface="Noto Sans CJK SC Regular" pitchFamily="2"/>
                <a:cs typeface="FreeSans" pitchFamily="2"/>
              </a:rPr>
              <a:t>	</a:t>
            </a:r>
          </a:p>
          <a:p>
            <a:pPr marL="0" marR="0" lvl="0" indent="0" hangingPunct="0">
              <a:lnSpc>
                <a:spcPct val="100000"/>
              </a:lnSpc>
              <a:spcBef>
                <a:spcPts val="0"/>
              </a:spcBef>
              <a:spcAft>
                <a:spcPts val="0"/>
              </a:spcAft>
              <a:buNone/>
              <a:tabLst/>
            </a:pPr>
            <a:r>
              <a:rPr lang="en-US" dirty="0">
                <a:latin typeface="Liberation Sans" pitchFamily="18"/>
                <a:ea typeface="Noto Sans CJK SC Regular" pitchFamily="2"/>
                <a:cs typeface="FreeSans" pitchFamily="2"/>
              </a:rPr>
              <a:t>We’ll just have to do forward prop to get Q, backprop to get ∇ </a:t>
            </a:r>
          </a:p>
          <a:p>
            <a:pPr marL="0" marR="0" lvl="0" indent="0" hangingPunct="0">
              <a:lnSpc>
                <a:spcPct val="100000"/>
              </a:lnSpc>
              <a:spcBef>
                <a:spcPts val="0"/>
              </a:spcBef>
              <a:spcAft>
                <a:spcPts val="0"/>
              </a:spcAft>
              <a:buNone/>
              <a:tabLst/>
            </a:pPr>
            <a:r>
              <a:rPr lang="en-US" dirty="0">
                <a:latin typeface="Liberation Sans" pitchFamily="18"/>
                <a:ea typeface="Noto Sans CJK SC Regular" pitchFamily="2"/>
                <a:cs typeface="FreeSans" pitchFamily="2"/>
              </a:rPr>
              <a:t>and then update weights w</a:t>
            </a:r>
            <a:endParaRPr lang="en-US" sz="1800" b="0" i="0" u="none" strike="noStrike" kern="1200" cap="none" dirty="0">
              <a:ln>
                <a:noFill/>
              </a:ln>
              <a:latin typeface="Liberation Sans" pitchFamily="18"/>
              <a:ea typeface="Noto Sans CJK SC Regular" pitchFamily="2"/>
              <a:cs typeface="FreeSans" pitchFamily="2"/>
            </a:endParaRPr>
          </a:p>
        </p:txBody>
      </p:sp>
      <p:sp>
        <p:nvSpPr>
          <p:cNvPr id="107" name="Title 106">
            <a:extLst>
              <a:ext uri="{FF2B5EF4-FFF2-40B4-BE49-F238E27FC236}">
                <a16:creationId xmlns:a16="http://schemas.microsoft.com/office/drawing/2014/main" id="{352FEC81-118F-9044-BAC3-BF75F5C12879}"/>
              </a:ext>
            </a:extLst>
          </p:cNvPr>
          <p:cNvSpPr>
            <a:spLocks noGrp="1"/>
          </p:cNvSpPr>
          <p:nvPr>
            <p:ph type="title"/>
          </p:nvPr>
        </p:nvSpPr>
        <p:spPr/>
        <p:txBody>
          <a:bodyPr/>
          <a:lstStyle/>
          <a:p>
            <a:r>
              <a:rPr lang="en-US" dirty="0"/>
              <a:t>Q-function updates in DQN</a:t>
            </a:r>
          </a:p>
        </p:txBody>
      </p:sp>
    </p:spTree>
    <p:extLst>
      <p:ext uri="{BB962C8B-B14F-4D97-AF65-F5344CB8AC3E}">
        <p14:creationId xmlns:p14="http://schemas.microsoft.com/office/powerpoint/2010/main" val="38831954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29683F-2BC8-064E-A77A-0B141C735F75}"/>
              </a:ext>
            </a:extLst>
          </p:cNvPr>
          <p:cNvSpPr txBox="1"/>
          <p:nvPr/>
        </p:nvSpPr>
        <p:spPr>
          <a:xfrm>
            <a:off x="1280159" y="1737359"/>
            <a:ext cx="8521200" cy="3215159"/>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Initialize Q(</a:t>
            </a:r>
            <a:r>
              <a:rPr lang="en-US" sz="2200" b="0" i="1" u="none" strike="noStrike" kern="1200" cap="none" dirty="0" err="1">
                <a:ln>
                  <a:noFill/>
                </a:ln>
                <a:latin typeface="Liberation Sans" pitchFamily="18"/>
                <a:ea typeface="Noto Sans CJK SC Regular" pitchFamily="2"/>
                <a:cs typeface="FreeSans" pitchFamily="2"/>
              </a:rPr>
              <a:t>s,a;w</a:t>
            </a:r>
            <a:r>
              <a:rPr lang="en-US" sz="2200" b="0" i="0" u="none" strike="noStrike" kern="1200" cap="none" dirty="0">
                <a:ln>
                  <a:noFill/>
                </a:ln>
                <a:latin typeface="Liberation Sans" pitchFamily="18"/>
                <a:ea typeface="Noto Sans CJK SC Regular" pitchFamily="2"/>
                <a:cs typeface="FreeSans" pitchFamily="2"/>
              </a:rPr>
              <a:t>) with random weights</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Repeat (for each episode):</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Initialize </a:t>
            </a:r>
            <a:r>
              <a:rPr lang="en-US" sz="2200" b="0" i="1" u="none" strike="noStrike" kern="1200" cap="none" dirty="0">
                <a:ln>
                  <a:noFill/>
                </a:ln>
                <a:latin typeface="Liberation Sans" pitchFamily="18"/>
                <a:ea typeface="Noto Sans CJK SC Regular" pitchFamily="2"/>
                <a:cs typeface="FreeSans" pitchFamily="2"/>
              </a:rPr>
              <a:t>s</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Repeat (for each step of the episode):</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Choose </a:t>
            </a:r>
            <a:r>
              <a:rPr lang="en-US" sz="2200" b="0" i="1" u="none" strike="noStrike" kern="1200" cap="none" dirty="0">
                <a:ln>
                  <a:noFill/>
                </a:ln>
                <a:latin typeface="Liberation Sans" pitchFamily="18"/>
                <a:ea typeface="Noto Sans CJK SC Regular" pitchFamily="2"/>
                <a:cs typeface="FreeSans" pitchFamily="2"/>
              </a:rPr>
              <a:t>a</a:t>
            </a:r>
            <a:r>
              <a:rPr lang="en-US" sz="2200" b="0" i="0" u="none" strike="noStrike" kern="1200" cap="none" dirty="0">
                <a:ln>
                  <a:noFill/>
                </a:ln>
                <a:latin typeface="Liberation Sans" pitchFamily="18"/>
                <a:ea typeface="Noto Sans CJK SC Regular" pitchFamily="2"/>
                <a:cs typeface="FreeSans" pitchFamily="2"/>
              </a:rPr>
              <a:t> from </a:t>
            </a:r>
            <a:r>
              <a:rPr lang="en-US" sz="2200" b="0" i="1" u="none" strike="noStrike" kern="1200" cap="none" dirty="0">
                <a:ln>
                  <a:noFill/>
                </a:ln>
                <a:latin typeface="Liberation Sans" pitchFamily="18"/>
                <a:ea typeface="Noto Sans CJK SC Regular" pitchFamily="2"/>
                <a:cs typeface="FreeSans" pitchFamily="2"/>
              </a:rPr>
              <a:t>s</a:t>
            </a:r>
            <a:r>
              <a:rPr lang="en-US" sz="2200" b="0" i="0" u="none" strike="noStrike" kern="1200" cap="none" dirty="0">
                <a:ln>
                  <a:noFill/>
                </a:ln>
                <a:latin typeface="Liberation Sans" pitchFamily="18"/>
                <a:ea typeface="Noto Sans CJK SC Regular" pitchFamily="2"/>
                <a:cs typeface="FreeSans" pitchFamily="2"/>
              </a:rPr>
              <a:t> using policy derived from Q (e.g. e-greedy)</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Take action </a:t>
            </a:r>
            <a:r>
              <a:rPr lang="en-US" sz="2200" b="0" i="1" u="none" strike="noStrike" kern="1200" cap="none" dirty="0">
                <a:ln>
                  <a:noFill/>
                </a:ln>
                <a:latin typeface="Liberation Sans" pitchFamily="18"/>
                <a:ea typeface="Noto Sans CJK SC Regular" pitchFamily="2"/>
                <a:cs typeface="FreeSans" pitchFamily="2"/>
              </a:rPr>
              <a:t>a</a:t>
            </a:r>
            <a:r>
              <a:rPr lang="en-US" sz="2200" b="0" i="0" u="none" strike="noStrike" kern="1200" cap="none" dirty="0">
                <a:ln>
                  <a:noFill/>
                </a:ln>
                <a:latin typeface="Liberation Sans" pitchFamily="18"/>
                <a:ea typeface="Noto Sans CJK SC Regular" pitchFamily="2"/>
                <a:cs typeface="FreeSans" pitchFamily="2"/>
              </a:rPr>
              <a:t>, observe </a:t>
            </a:r>
            <a:r>
              <a:rPr lang="en-US" sz="2200" b="0" i="1" u="none" strike="noStrike" kern="1200" cap="none" dirty="0">
                <a:ln>
                  <a:noFill/>
                </a:ln>
                <a:latin typeface="Liberation Sans" pitchFamily="18"/>
                <a:ea typeface="Noto Sans CJK SC Regular" pitchFamily="2"/>
                <a:cs typeface="FreeSans" pitchFamily="2"/>
              </a:rPr>
              <a:t>r, s’</a:t>
            </a: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Until </a:t>
            </a:r>
            <a:r>
              <a:rPr lang="en-US" sz="2200" b="0" i="1" u="none" strike="noStrike" kern="1200" cap="none" dirty="0">
                <a:ln>
                  <a:noFill/>
                </a:ln>
                <a:latin typeface="Liberation Sans" pitchFamily="18"/>
                <a:ea typeface="Noto Sans CJK SC Regular" pitchFamily="2"/>
                <a:cs typeface="FreeSans" pitchFamily="2"/>
              </a:rPr>
              <a:t>s</a:t>
            </a:r>
            <a:r>
              <a:rPr lang="en-US" sz="2200" b="0" i="0" u="none" strike="noStrike" kern="1200" cap="none" dirty="0">
                <a:ln>
                  <a:noFill/>
                </a:ln>
                <a:latin typeface="Liberation Sans" pitchFamily="18"/>
                <a:ea typeface="Noto Sans CJK SC Regular" pitchFamily="2"/>
                <a:cs typeface="FreeSans" pitchFamily="2"/>
              </a:rPr>
              <a:t> is terminal</a:t>
            </a:r>
          </a:p>
        </p:txBody>
      </p:sp>
      <p:grpSp>
        <p:nvGrpSpPr>
          <p:cNvPr id="3" name="Group 2" descr="28§display§s \leftarrow s'§svg§600§FALSE" title="TexMaths">
            <a:extLst>
              <a:ext uri="{FF2B5EF4-FFF2-40B4-BE49-F238E27FC236}">
                <a16:creationId xmlns:a16="http://schemas.microsoft.com/office/drawing/2014/main" id="{57D021F5-B0D7-E344-9954-E17F9E8E2219}"/>
              </a:ext>
            </a:extLst>
          </p:cNvPr>
          <p:cNvGrpSpPr/>
          <p:nvPr/>
        </p:nvGrpSpPr>
        <p:grpSpPr>
          <a:xfrm>
            <a:off x="2377439" y="4210200"/>
            <a:ext cx="916920" cy="270000"/>
            <a:chOff x="2377439" y="4210200"/>
            <a:chExt cx="916920" cy="270000"/>
          </a:xfrm>
        </p:grpSpPr>
        <p:sp>
          <p:nvSpPr>
            <p:cNvPr id="4" name="Freeform 3">
              <a:extLst>
                <a:ext uri="{FF2B5EF4-FFF2-40B4-BE49-F238E27FC236}">
                  <a16:creationId xmlns:a16="http://schemas.microsoft.com/office/drawing/2014/main" id="{F2C5657E-1CBC-AA48-BAA6-92D7E6FE5EA5}"/>
                </a:ext>
              </a:extLst>
            </p:cNvPr>
            <p:cNvSpPr/>
            <p:nvPr/>
          </p:nvSpPr>
          <p:spPr>
            <a:xfrm>
              <a:off x="2377439" y="4211640"/>
              <a:ext cx="916920" cy="265320"/>
            </a:xfrm>
            <a:custGeom>
              <a:avLst/>
              <a:gdLst/>
              <a:ahLst/>
              <a:cxnLst>
                <a:cxn ang="3cd4">
                  <a:pos x="hc" y="t"/>
                </a:cxn>
                <a:cxn ang="cd2">
                  <a:pos x="l" y="vc"/>
                </a:cxn>
                <a:cxn ang="cd4">
                  <a:pos x="hc" y="b"/>
                </a:cxn>
                <a:cxn ang="0">
                  <a:pos x="r" y="vc"/>
                </a:cxn>
              </a:cxnLst>
              <a:rect l="l" t="t" r="r" b="b"/>
              <a:pathLst>
                <a:path w="2548" h="738">
                  <a:moveTo>
                    <a:pt x="1274" y="738"/>
                  </a:moveTo>
                  <a:lnTo>
                    <a:pt x="0" y="738"/>
                  </a:lnTo>
                  <a:lnTo>
                    <a:pt x="0" y="0"/>
                  </a:lnTo>
                  <a:lnTo>
                    <a:pt x="2548" y="0"/>
                  </a:lnTo>
                  <a:lnTo>
                    <a:pt x="2548" y="738"/>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 name="Freeform 4">
              <a:extLst>
                <a:ext uri="{FF2B5EF4-FFF2-40B4-BE49-F238E27FC236}">
                  <a16:creationId xmlns:a16="http://schemas.microsoft.com/office/drawing/2014/main" id="{16BD97CE-3081-E341-878A-E6E5AB263698}"/>
                </a:ext>
              </a:extLst>
            </p:cNvPr>
            <p:cNvSpPr/>
            <p:nvPr/>
          </p:nvSpPr>
          <p:spPr>
            <a:xfrm>
              <a:off x="2395080" y="4330079"/>
              <a:ext cx="124920" cy="150120"/>
            </a:xfrm>
            <a:custGeom>
              <a:avLst/>
              <a:gdLst/>
              <a:ahLst/>
              <a:cxnLst>
                <a:cxn ang="3cd4">
                  <a:pos x="hc" y="t"/>
                </a:cxn>
                <a:cxn ang="cd2">
                  <a:pos x="l" y="vc"/>
                </a:cxn>
                <a:cxn ang="cd4">
                  <a:pos x="hc" y="b"/>
                </a:cxn>
                <a:cxn ang="0">
                  <a:pos x="r" y="vc"/>
                </a:cxn>
              </a:cxnLst>
              <a:rect l="l" t="t" r="r" b="b"/>
              <a:pathLst>
                <a:path w="348" h="418">
                  <a:moveTo>
                    <a:pt x="320" y="63"/>
                  </a:moveTo>
                  <a:cubicBezTo>
                    <a:pt x="292" y="63"/>
                    <a:pt x="275" y="84"/>
                    <a:pt x="275" y="105"/>
                  </a:cubicBezTo>
                  <a:cubicBezTo>
                    <a:pt x="275" y="117"/>
                    <a:pt x="284" y="132"/>
                    <a:pt x="303" y="132"/>
                  </a:cubicBezTo>
                  <a:cubicBezTo>
                    <a:pt x="324" y="132"/>
                    <a:pt x="348" y="115"/>
                    <a:pt x="348" y="79"/>
                  </a:cubicBezTo>
                  <a:cubicBezTo>
                    <a:pt x="348" y="38"/>
                    <a:pt x="307" y="0"/>
                    <a:pt x="235" y="0"/>
                  </a:cubicBezTo>
                  <a:cubicBezTo>
                    <a:pt x="111" y="0"/>
                    <a:pt x="75" y="94"/>
                    <a:pt x="75" y="134"/>
                  </a:cubicBezTo>
                  <a:cubicBezTo>
                    <a:pt x="75" y="207"/>
                    <a:pt x="145" y="222"/>
                    <a:pt x="173" y="226"/>
                  </a:cubicBezTo>
                  <a:cubicBezTo>
                    <a:pt x="222" y="236"/>
                    <a:pt x="271" y="245"/>
                    <a:pt x="271" y="297"/>
                  </a:cubicBezTo>
                  <a:cubicBezTo>
                    <a:pt x="271" y="320"/>
                    <a:pt x="250" y="397"/>
                    <a:pt x="137" y="397"/>
                  </a:cubicBezTo>
                  <a:cubicBezTo>
                    <a:pt x="122" y="397"/>
                    <a:pt x="49" y="397"/>
                    <a:pt x="28" y="349"/>
                  </a:cubicBezTo>
                  <a:cubicBezTo>
                    <a:pt x="64" y="354"/>
                    <a:pt x="87" y="326"/>
                    <a:pt x="87" y="299"/>
                  </a:cubicBezTo>
                  <a:cubicBezTo>
                    <a:pt x="87" y="278"/>
                    <a:pt x="73" y="268"/>
                    <a:pt x="53" y="268"/>
                  </a:cubicBezTo>
                  <a:cubicBezTo>
                    <a:pt x="28" y="268"/>
                    <a:pt x="0" y="287"/>
                    <a:pt x="0" y="328"/>
                  </a:cubicBezTo>
                  <a:cubicBezTo>
                    <a:pt x="0" y="381"/>
                    <a:pt x="53" y="418"/>
                    <a:pt x="134" y="418"/>
                  </a:cubicBezTo>
                  <a:cubicBezTo>
                    <a:pt x="288" y="418"/>
                    <a:pt x="324" y="308"/>
                    <a:pt x="324" y="266"/>
                  </a:cubicBezTo>
                  <a:cubicBezTo>
                    <a:pt x="324" y="232"/>
                    <a:pt x="307" y="209"/>
                    <a:pt x="294" y="197"/>
                  </a:cubicBezTo>
                  <a:cubicBezTo>
                    <a:pt x="269" y="172"/>
                    <a:pt x="243" y="167"/>
                    <a:pt x="201" y="159"/>
                  </a:cubicBezTo>
                  <a:cubicBezTo>
                    <a:pt x="166" y="151"/>
                    <a:pt x="130" y="144"/>
                    <a:pt x="130" y="103"/>
                  </a:cubicBezTo>
                  <a:cubicBezTo>
                    <a:pt x="130" y="77"/>
                    <a:pt x="152" y="21"/>
                    <a:pt x="235" y="21"/>
                  </a:cubicBezTo>
                  <a:cubicBezTo>
                    <a:pt x="258" y="21"/>
                    <a:pt x="305" y="27"/>
                    <a:pt x="320" y="6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 name="Freeform 5">
              <a:extLst>
                <a:ext uri="{FF2B5EF4-FFF2-40B4-BE49-F238E27FC236}">
                  <a16:creationId xmlns:a16="http://schemas.microsoft.com/office/drawing/2014/main" id="{0BBAF016-57DE-AD4A-8641-F92D03F81DBD}"/>
                </a:ext>
              </a:extLst>
            </p:cNvPr>
            <p:cNvSpPr/>
            <p:nvPr/>
          </p:nvSpPr>
          <p:spPr>
            <a:xfrm>
              <a:off x="2647800" y="4307400"/>
              <a:ext cx="299880" cy="172800"/>
            </a:xfrm>
            <a:custGeom>
              <a:avLst/>
              <a:gdLst/>
              <a:ahLst/>
              <a:cxnLst>
                <a:cxn ang="3cd4">
                  <a:pos x="hc" y="t"/>
                </a:cxn>
                <a:cxn ang="cd2">
                  <a:pos x="l" y="vc"/>
                </a:cxn>
                <a:cxn ang="cd4">
                  <a:pos x="hc" y="b"/>
                </a:cxn>
                <a:cxn ang="0">
                  <a:pos x="r" y="vc"/>
                </a:cxn>
              </a:cxnLst>
              <a:rect l="l" t="t" r="r" b="b"/>
              <a:pathLst>
                <a:path w="834" h="481">
                  <a:moveTo>
                    <a:pt x="800" y="259"/>
                  </a:moveTo>
                  <a:cubicBezTo>
                    <a:pt x="817" y="259"/>
                    <a:pt x="834" y="259"/>
                    <a:pt x="834" y="241"/>
                  </a:cubicBezTo>
                  <a:cubicBezTo>
                    <a:pt x="834" y="222"/>
                    <a:pt x="817" y="222"/>
                    <a:pt x="800" y="222"/>
                  </a:cubicBezTo>
                  <a:lnTo>
                    <a:pt x="102" y="222"/>
                  </a:lnTo>
                  <a:cubicBezTo>
                    <a:pt x="154" y="184"/>
                    <a:pt x="179" y="146"/>
                    <a:pt x="188" y="134"/>
                  </a:cubicBezTo>
                  <a:cubicBezTo>
                    <a:pt x="228" y="71"/>
                    <a:pt x="237" y="13"/>
                    <a:pt x="237" y="10"/>
                  </a:cubicBezTo>
                  <a:cubicBezTo>
                    <a:pt x="237" y="0"/>
                    <a:pt x="226" y="0"/>
                    <a:pt x="218" y="0"/>
                  </a:cubicBezTo>
                  <a:cubicBezTo>
                    <a:pt x="203" y="0"/>
                    <a:pt x="201" y="2"/>
                    <a:pt x="196" y="19"/>
                  </a:cubicBezTo>
                  <a:cubicBezTo>
                    <a:pt x="175" y="109"/>
                    <a:pt x="120" y="186"/>
                    <a:pt x="15" y="228"/>
                  </a:cubicBezTo>
                  <a:cubicBezTo>
                    <a:pt x="4" y="232"/>
                    <a:pt x="0" y="234"/>
                    <a:pt x="0" y="241"/>
                  </a:cubicBezTo>
                  <a:cubicBezTo>
                    <a:pt x="0" y="247"/>
                    <a:pt x="4" y="249"/>
                    <a:pt x="15" y="253"/>
                  </a:cubicBezTo>
                  <a:cubicBezTo>
                    <a:pt x="111" y="293"/>
                    <a:pt x="175" y="364"/>
                    <a:pt x="198" y="469"/>
                  </a:cubicBezTo>
                  <a:cubicBezTo>
                    <a:pt x="201" y="479"/>
                    <a:pt x="203" y="481"/>
                    <a:pt x="218" y="481"/>
                  </a:cubicBezTo>
                  <a:cubicBezTo>
                    <a:pt x="226" y="481"/>
                    <a:pt x="237" y="481"/>
                    <a:pt x="237" y="471"/>
                  </a:cubicBezTo>
                  <a:cubicBezTo>
                    <a:pt x="237" y="469"/>
                    <a:pt x="228" y="410"/>
                    <a:pt x="190" y="349"/>
                  </a:cubicBezTo>
                  <a:cubicBezTo>
                    <a:pt x="171" y="322"/>
                    <a:pt x="143" y="289"/>
                    <a:pt x="102" y="2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 name="Freeform 6">
              <a:extLst>
                <a:ext uri="{FF2B5EF4-FFF2-40B4-BE49-F238E27FC236}">
                  <a16:creationId xmlns:a16="http://schemas.microsoft.com/office/drawing/2014/main" id="{3B85803C-47F0-624E-AF9D-D2733A0E6B9D}"/>
                </a:ext>
              </a:extLst>
            </p:cNvPr>
            <p:cNvSpPr/>
            <p:nvPr/>
          </p:nvSpPr>
          <p:spPr>
            <a:xfrm>
              <a:off x="3076560" y="4330079"/>
              <a:ext cx="124920" cy="150120"/>
            </a:xfrm>
            <a:custGeom>
              <a:avLst/>
              <a:gdLst/>
              <a:ahLst/>
              <a:cxnLst>
                <a:cxn ang="3cd4">
                  <a:pos x="hc" y="t"/>
                </a:cxn>
                <a:cxn ang="cd2">
                  <a:pos x="l" y="vc"/>
                </a:cxn>
                <a:cxn ang="cd4">
                  <a:pos x="hc" y="b"/>
                </a:cxn>
                <a:cxn ang="0">
                  <a:pos x="r" y="vc"/>
                </a:cxn>
              </a:cxnLst>
              <a:rect l="l" t="t" r="r" b="b"/>
              <a:pathLst>
                <a:path w="348" h="418">
                  <a:moveTo>
                    <a:pt x="320" y="63"/>
                  </a:moveTo>
                  <a:cubicBezTo>
                    <a:pt x="292" y="63"/>
                    <a:pt x="275" y="84"/>
                    <a:pt x="275" y="105"/>
                  </a:cubicBezTo>
                  <a:cubicBezTo>
                    <a:pt x="275" y="117"/>
                    <a:pt x="284" y="132"/>
                    <a:pt x="303" y="132"/>
                  </a:cubicBezTo>
                  <a:cubicBezTo>
                    <a:pt x="324" y="132"/>
                    <a:pt x="348" y="115"/>
                    <a:pt x="348" y="79"/>
                  </a:cubicBezTo>
                  <a:cubicBezTo>
                    <a:pt x="348" y="38"/>
                    <a:pt x="307" y="0"/>
                    <a:pt x="235" y="0"/>
                  </a:cubicBezTo>
                  <a:cubicBezTo>
                    <a:pt x="111" y="0"/>
                    <a:pt x="75" y="94"/>
                    <a:pt x="75" y="134"/>
                  </a:cubicBezTo>
                  <a:cubicBezTo>
                    <a:pt x="75" y="207"/>
                    <a:pt x="145" y="222"/>
                    <a:pt x="173" y="226"/>
                  </a:cubicBezTo>
                  <a:cubicBezTo>
                    <a:pt x="222" y="236"/>
                    <a:pt x="271" y="245"/>
                    <a:pt x="271" y="297"/>
                  </a:cubicBezTo>
                  <a:cubicBezTo>
                    <a:pt x="271" y="320"/>
                    <a:pt x="250" y="397"/>
                    <a:pt x="137" y="397"/>
                  </a:cubicBezTo>
                  <a:cubicBezTo>
                    <a:pt x="122" y="397"/>
                    <a:pt x="49" y="397"/>
                    <a:pt x="28" y="349"/>
                  </a:cubicBezTo>
                  <a:cubicBezTo>
                    <a:pt x="64" y="354"/>
                    <a:pt x="87" y="326"/>
                    <a:pt x="87" y="299"/>
                  </a:cubicBezTo>
                  <a:cubicBezTo>
                    <a:pt x="87" y="278"/>
                    <a:pt x="73" y="268"/>
                    <a:pt x="53" y="268"/>
                  </a:cubicBezTo>
                  <a:cubicBezTo>
                    <a:pt x="28" y="268"/>
                    <a:pt x="0" y="287"/>
                    <a:pt x="0" y="328"/>
                  </a:cubicBezTo>
                  <a:cubicBezTo>
                    <a:pt x="0" y="381"/>
                    <a:pt x="53" y="418"/>
                    <a:pt x="134" y="418"/>
                  </a:cubicBezTo>
                  <a:cubicBezTo>
                    <a:pt x="288" y="418"/>
                    <a:pt x="324" y="308"/>
                    <a:pt x="324" y="266"/>
                  </a:cubicBezTo>
                  <a:cubicBezTo>
                    <a:pt x="324" y="232"/>
                    <a:pt x="307" y="209"/>
                    <a:pt x="294" y="197"/>
                  </a:cubicBezTo>
                  <a:cubicBezTo>
                    <a:pt x="269" y="172"/>
                    <a:pt x="243" y="167"/>
                    <a:pt x="201" y="159"/>
                  </a:cubicBezTo>
                  <a:cubicBezTo>
                    <a:pt x="166" y="151"/>
                    <a:pt x="130" y="144"/>
                    <a:pt x="130" y="103"/>
                  </a:cubicBezTo>
                  <a:cubicBezTo>
                    <a:pt x="130" y="77"/>
                    <a:pt x="152" y="21"/>
                    <a:pt x="235" y="21"/>
                  </a:cubicBezTo>
                  <a:cubicBezTo>
                    <a:pt x="258" y="21"/>
                    <a:pt x="305" y="27"/>
                    <a:pt x="320" y="6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 name="Freeform 7">
              <a:extLst>
                <a:ext uri="{FF2B5EF4-FFF2-40B4-BE49-F238E27FC236}">
                  <a16:creationId xmlns:a16="http://schemas.microsoft.com/office/drawing/2014/main" id="{A22A8C77-204C-264F-A601-31AB6B8BB5A4}"/>
                </a:ext>
              </a:extLst>
            </p:cNvPr>
            <p:cNvSpPr/>
            <p:nvPr/>
          </p:nvSpPr>
          <p:spPr>
            <a:xfrm>
              <a:off x="3227760" y="4210200"/>
              <a:ext cx="59400" cy="120240"/>
            </a:xfrm>
            <a:custGeom>
              <a:avLst/>
              <a:gdLst/>
              <a:ahLst/>
              <a:cxnLst>
                <a:cxn ang="3cd4">
                  <a:pos x="hc" y="t"/>
                </a:cxn>
                <a:cxn ang="cd2">
                  <a:pos x="l" y="vc"/>
                </a:cxn>
                <a:cxn ang="cd4">
                  <a:pos x="hc" y="b"/>
                </a:cxn>
                <a:cxn ang="0">
                  <a:pos x="r" y="vc"/>
                </a:cxn>
              </a:cxnLst>
              <a:rect l="l" t="t" r="r" b="b"/>
              <a:pathLst>
                <a:path w="166" h="335">
                  <a:moveTo>
                    <a:pt x="160" y="56"/>
                  </a:moveTo>
                  <a:cubicBezTo>
                    <a:pt x="166" y="46"/>
                    <a:pt x="166" y="40"/>
                    <a:pt x="166" y="36"/>
                  </a:cubicBezTo>
                  <a:cubicBezTo>
                    <a:pt x="166" y="15"/>
                    <a:pt x="147" y="0"/>
                    <a:pt x="128" y="0"/>
                  </a:cubicBezTo>
                  <a:cubicBezTo>
                    <a:pt x="102" y="0"/>
                    <a:pt x="94" y="21"/>
                    <a:pt x="92" y="31"/>
                  </a:cubicBezTo>
                  <a:lnTo>
                    <a:pt x="4" y="312"/>
                  </a:lnTo>
                  <a:cubicBezTo>
                    <a:pt x="2" y="312"/>
                    <a:pt x="0" y="320"/>
                    <a:pt x="0" y="320"/>
                  </a:cubicBezTo>
                  <a:cubicBezTo>
                    <a:pt x="0" y="328"/>
                    <a:pt x="21" y="335"/>
                    <a:pt x="26" y="335"/>
                  </a:cubicBezTo>
                  <a:cubicBezTo>
                    <a:pt x="30" y="335"/>
                    <a:pt x="32" y="335"/>
                    <a:pt x="36" y="32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9" name="TextBox 8">
            <a:extLst>
              <a:ext uri="{FF2B5EF4-FFF2-40B4-BE49-F238E27FC236}">
                <a16:creationId xmlns:a16="http://schemas.microsoft.com/office/drawing/2014/main" id="{94337320-A520-184E-A9D6-4AA4A51C5B3F}"/>
              </a:ext>
            </a:extLst>
          </p:cNvPr>
          <p:cNvSpPr txBox="1"/>
          <p:nvPr/>
        </p:nvSpPr>
        <p:spPr>
          <a:xfrm>
            <a:off x="822960" y="5688720"/>
            <a:ext cx="91692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cap="none">
                <a:ln>
                  <a:noFill/>
                </a:ln>
                <a:latin typeface="Liberation Sans" pitchFamily="18"/>
                <a:ea typeface="Noto Sans CJK SC Regular" pitchFamily="2"/>
                <a:cs typeface="FreeSans" pitchFamily="2"/>
              </a:rPr>
              <a:t>Where:</a:t>
            </a:r>
          </a:p>
        </p:txBody>
      </p:sp>
      <p:sp>
        <p:nvSpPr>
          <p:cNvPr id="10" name="Freeform 9">
            <a:extLst>
              <a:ext uri="{FF2B5EF4-FFF2-40B4-BE49-F238E27FC236}">
                <a16:creationId xmlns:a16="http://schemas.microsoft.com/office/drawing/2014/main" id="{B90C0EE1-DBDF-374B-96E8-65228DE60055}"/>
              </a:ext>
            </a:extLst>
          </p:cNvPr>
          <p:cNvSpPr/>
          <p:nvPr/>
        </p:nvSpPr>
        <p:spPr>
          <a:xfrm>
            <a:off x="2286000" y="3692325"/>
            <a:ext cx="4206240" cy="47971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36720">
            <a:solidFill>
              <a:srgbClr val="3465A4"/>
            </a:solidFill>
            <a:custDash>
              <a:ds d="197000" sp="197000"/>
            </a:custDash>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 name="Freeform 10">
            <a:extLst>
              <a:ext uri="{FF2B5EF4-FFF2-40B4-BE49-F238E27FC236}">
                <a16:creationId xmlns:a16="http://schemas.microsoft.com/office/drawing/2014/main" id="{82E99EC6-037F-6E44-8EFA-3DE0182149FF}"/>
              </a:ext>
            </a:extLst>
          </p:cNvPr>
          <p:cNvSpPr/>
          <p:nvPr/>
        </p:nvSpPr>
        <p:spPr>
          <a:xfrm>
            <a:off x="7132320" y="3931920"/>
            <a:ext cx="2560319" cy="1737359"/>
          </a:xfrm>
          <a:custGeom>
            <a:avLst>
              <a:gd name="f0" fmla="val -4652"/>
              <a:gd name="f1" fmla="val 1982"/>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noFill/>
          <a:ln w="54720">
            <a:solidFill>
              <a:srgbClr val="3465A4"/>
            </a:solidFill>
            <a:prstDash val="solid"/>
          </a:ln>
        </p:spPr>
        <p:txBody>
          <a:bodyPr wrap="none" lIns="117360" tIns="72360" rIns="117360" bIns="72360" anchor="ctr" anchorCtr="0" compatLnSpc="0">
            <a:noAutofit/>
          </a:bodyPr>
          <a:lstStyle/>
          <a:p>
            <a:pPr marL="0" marR="0" lvl="0" indent="0" algn="ctr" hangingPunct="0">
              <a:lnSpc>
                <a:spcPct val="100000"/>
              </a:lnSpc>
              <a:spcBef>
                <a:spcPts val="0"/>
              </a:spcBef>
              <a:spcAft>
                <a:spcPts val="0"/>
              </a:spcAft>
              <a:buNone/>
              <a:tabLst/>
            </a:pPr>
            <a:r>
              <a:rPr lang="en-US" sz="1800" b="0" i="0" u="none" strike="noStrike" kern="1200" cap="none" dirty="0">
                <a:ln>
                  <a:noFill/>
                </a:ln>
                <a:latin typeface="Liberation Sans" pitchFamily="18"/>
                <a:ea typeface="Noto Sans CJK SC Regular" pitchFamily="2"/>
                <a:cs typeface="FreeSans" pitchFamily="2"/>
              </a:rPr>
              <a:t>This is all that changed</a:t>
            </a:r>
          </a:p>
          <a:p>
            <a:pPr marL="0" marR="0" lvl="0" indent="0" algn="ctr" hangingPunct="0">
              <a:lnSpc>
                <a:spcPct val="100000"/>
              </a:lnSpc>
              <a:spcBef>
                <a:spcPts val="0"/>
              </a:spcBef>
              <a:spcAft>
                <a:spcPts val="0"/>
              </a:spcAft>
              <a:buNone/>
              <a:tabLst/>
            </a:pPr>
            <a:r>
              <a:rPr lang="en-US" sz="1800" b="0" i="0" u="none" strike="noStrike" kern="1200" cap="none" dirty="0">
                <a:ln>
                  <a:noFill/>
                </a:ln>
                <a:latin typeface="Liberation Sans" pitchFamily="18"/>
                <a:ea typeface="Noto Sans CJK SC Regular" pitchFamily="2"/>
                <a:cs typeface="FreeSans" pitchFamily="2"/>
              </a:rPr>
              <a:t>relative to standard</a:t>
            </a:r>
          </a:p>
          <a:p>
            <a:pPr marL="0" marR="0" lvl="0" indent="0" algn="ctr" hangingPunct="0">
              <a:lnSpc>
                <a:spcPct val="100000"/>
              </a:lnSpc>
              <a:spcBef>
                <a:spcPts val="0"/>
              </a:spcBef>
              <a:spcAft>
                <a:spcPts val="0"/>
              </a:spcAft>
              <a:buNone/>
              <a:tabLst/>
            </a:pPr>
            <a:r>
              <a:rPr lang="en-US" dirty="0">
                <a:latin typeface="Liberation Sans" pitchFamily="18"/>
                <a:ea typeface="Noto Sans CJK SC Regular" pitchFamily="2"/>
                <a:cs typeface="FreeSans" pitchFamily="2"/>
              </a:rPr>
              <a:t>Q</a:t>
            </a:r>
            <a:r>
              <a:rPr lang="en-US" sz="1800" b="0" i="0" u="none" strike="noStrike" kern="1200" cap="none" dirty="0">
                <a:ln>
                  <a:noFill/>
                </a:ln>
                <a:latin typeface="Liberation Sans" pitchFamily="18"/>
                <a:ea typeface="Noto Sans CJK SC Regular" pitchFamily="2"/>
                <a:cs typeface="FreeSans" pitchFamily="2"/>
              </a:rPr>
              <a:t>-learning</a:t>
            </a:r>
          </a:p>
        </p:txBody>
      </p:sp>
      <p:grpSp>
        <p:nvGrpSpPr>
          <p:cNvPr id="13" name="Group 12" descr="20§display§\nabla_w L(s,a,s';w) \approx -\left(&#10;r + \gamma \max_{a'} Q_w(s',a') - Q_w(s,a)&#10;\right) \nabla_w Q_w(s,a)§svg§600§FALSE" title="TexMaths">
            <a:extLst>
              <a:ext uri="{FF2B5EF4-FFF2-40B4-BE49-F238E27FC236}">
                <a16:creationId xmlns:a16="http://schemas.microsoft.com/office/drawing/2014/main" id="{A36BDC4A-304B-B14B-93BD-EEDF5F715B47}"/>
              </a:ext>
            </a:extLst>
          </p:cNvPr>
          <p:cNvGrpSpPr/>
          <p:nvPr/>
        </p:nvGrpSpPr>
        <p:grpSpPr>
          <a:xfrm>
            <a:off x="406080" y="6195240"/>
            <a:ext cx="9194760" cy="570600"/>
            <a:chOff x="406080" y="6195240"/>
            <a:chExt cx="9194760" cy="570600"/>
          </a:xfrm>
        </p:grpSpPr>
        <p:sp>
          <p:nvSpPr>
            <p:cNvPr id="14" name="Freeform 13">
              <a:extLst>
                <a:ext uri="{FF2B5EF4-FFF2-40B4-BE49-F238E27FC236}">
                  <a16:creationId xmlns:a16="http://schemas.microsoft.com/office/drawing/2014/main" id="{40D05410-6D6B-FF4D-9CE5-03E4639E09D4}"/>
                </a:ext>
              </a:extLst>
            </p:cNvPr>
            <p:cNvSpPr/>
            <p:nvPr/>
          </p:nvSpPr>
          <p:spPr>
            <a:xfrm>
              <a:off x="406080" y="6195240"/>
              <a:ext cx="9194760" cy="567720"/>
            </a:xfrm>
            <a:custGeom>
              <a:avLst/>
              <a:gdLst/>
              <a:ahLst/>
              <a:cxnLst>
                <a:cxn ang="3cd4">
                  <a:pos x="hc" y="t"/>
                </a:cxn>
                <a:cxn ang="cd2">
                  <a:pos x="l" y="vc"/>
                </a:cxn>
                <a:cxn ang="cd4">
                  <a:pos x="hc" y="b"/>
                </a:cxn>
                <a:cxn ang="0">
                  <a:pos x="r" y="vc"/>
                </a:cxn>
              </a:cxnLst>
              <a:rect l="l" t="t" r="r" b="b"/>
              <a:pathLst>
                <a:path w="25542" h="1578">
                  <a:moveTo>
                    <a:pt x="12770" y="1578"/>
                  </a:moveTo>
                  <a:lnTo>
                    <a:pt x="0" y="1578"/>
                  </a:lnTo>
                  <a:lnTo>
                    <a:pt x="0" y="0"/>
                  </a:lnTo>
                  <a:lnTo>
                    <a:pt x="25542" y="0"/>
                  </a:lnTo>
                  <a:lnTo>
                    <a:pt x="25542" y="1578"/>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 name="Freeform 14">
              <a:extLst>
                <a:ext uri="{FF2B5EF4-FFF2-40B4-BE49-F238E27FC236}">
                  <a16:creationId xmlns:a16="http://schemas.microsoft.com/office/drawing/2014/main" id="{03B84FFA-5A45-FD48-8D9D-377365F5A8B9}"/>
                </a:ext>
              </a:extLst>
            </p:cNvPr>
            <p:cNvSpPr/>
            <p:nvPr/>
          </p:nvSpPr>
          <p:spPr>
            <a:xfrm>
              <a:off x="421200" y="6342840"/>
              <a:ext cx="233640" cy="227160"/>
            </a:xfrm>
            <a:custGeom>
              <a:avLst/>
              <a:gdLst/>
              <a:ahLst/>
              <a:cxnLst>
                <a:cxn ang="3cd4">
                  <a:pos x="hc" y="t"/>
                </a:cxn>
                <a:cxn ang="cd2">
                  <a:pos x="l" y="vc"/>
                </a:cxn>
                <a:cxn ang="cd4">
                  <a:pos x="hc" y="b"/>
                </a:cxn>
                <a:cxn ang="0">
                  <a:pos x="r" y="vc"/>
                </a:cxn>
              </a:cxnLst>
              <a:rect l="l" t="t" r="r" b="b"/>
              <a:pathLst>
                <a:path w="650" h="632">
                  <a:moveTo>
                    <a:pt x="646" y="20"/>
                  </a:moveTo>
                  <a:cubicBezTo>
                    <a:pt x="648" y="16"/>
                    <a:pt x="650" y="10"/>
                    <a:pt x="650" y="8"/>
                  </a:cubicBezTo>
                  <a:cubicBezTo>
                    <a:pt x="650" y="0"/>
                    <a:pt x="650" y="0"/>
                    <a:pt x="630" y="0"/>
                  </a:cubicBezTo>
                  <a:lnTo>
                    <a:pt x="22" y="0"/>
                  </a:lnTo>
                  <a:cubicBezTo>
                    <a:pt x="0" y="0"/>
                    <a:pt x="0" y="0"/>
                    <a:pt x="0" y="8"/>
                  </a:cubicBezTo>
                  <a:cubicBezTo>
                    <a:pt x="0" y="10"/>
                    <a:pt x="2" y="16"/>
                    <a:pt x="4" y="20"/>
                  </a:cubicBezTo>
                  <a:lnTo>
                    <a:pt x="302" y="614"/>
                  </a:lnTo>
                  <a:cubicBezTo>
                    <a:pt x="308" y="626"/>
                    <a:pt x="310" y="632"/>
                    <a:pt x="326" y="632"/>
                  </a:cubicBezTo>
                  <a:cubicBezTo>
                    <a:pt x="340" y="632"/>
                    <a:pt x="342" y="626"/>
                    <a:pt x="350" y="614"/>
                  </a:cubicBezTo>
                  <a:close/>
                  <a:moveTo>
                    <a:pt x="110" y="64"/>
                  </a:moveTo>
                  <a:lnTo>
                    <a:pt x="594" y="64"/>
                  </a:lnTo>
                  <a:lnTo>
                    <a:pt x="352" y="548"/>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 name="Freeform 15">
              <a:extLst>
                <a:ext uri="{FF2B5EF4-FFF2-40B4-BE49-F238E27FC236}">
                  <a16:creationId xmlns:a16="http://schemas.microsoft.com/office/drawing/2014/main" id="{35362029-496B-624C-975E-A00BE2D37EA0}"/>
                </a:ext>
              </a:extLst>
            </p:cNvPr>
            <p:cNvSpPr/>
            <p:nvPr/>
          </p:nvSpPr>
          <p:spPr>
            <a:xfrm>
              <a:off x="678960" y="6508440"/>
              <a:ext cx="162360" cy="100440"/>
            </a:xfrm>
            <a:custGeom>
              <a:avLst/>
              <a:gdLst/>
              <a:ahLst/>
              <a:cxnLst>
                <a:cxn ang="3cd4">
                  <a:pos x="hc" y="t"/>
                </a:cxn>
                <a:cxn ang="cd2">
                  <a:pos x="l" y="vc"/>
                </a:cxn>
                <a:cxn ang="cd4">
                  <a:pos x="hc" y="b"/>
                </a:cxn>
                <a:cxn ang="0">
                  <a:pos x="r" y="vc"/>
                </a:cxn>
              </a:cxnLst>
              <a:rect l="l" t="t" r="r" b="b"/>
              <a:pathLst>
                <a:path w="452" h="280">
                  <a:moveTo>
                    <a:pt x="296" y="76"/>
                  </a:moveTo>
                  <a:cubicBezTo>
                    <a:pt x="300" y="60"/>
                    <a:pt x="308" y="30"/>
                    <a:pt x="308" y="26"/>
                  </a:cubicBezTo>
                  <a:cubicBezTo>
                    <a:pt x="308" y="14"/>
                    <a:pt x="298" y="6"/>
                    <a:pt x="288" y="6"/>
                  </a:cubicBezTo>
                  <a:cubicBezTo>
                    <a:pt x="276" y="6"/>
                    <a:pt x="264" y="14"/>
                    <a:pt x="260" y="24"/>
                  </a:cubicBezTo>
                  <a:cubicBezTo>
                    <a:pt x="258" y="30"/>
                    <a:pt x="252" y="56"/>
                    <a:pt x="248" y="72"/>
                  </a:cubicBezTo>
                  <a:cubicBezTo>
                    <a:pt x="240" y="106"/>
                    <a:pt x="240" y="108"/>
                    <a:pt x="230" y="142"/>
                  </a:cubicBezTo>
                  <a:cubicBezTo>
                    <a:pt x="222" y="176"/>
                    <a:pt x="222" y="182"/>
                    <a:pt x="220" y="200"/>
                  </a:cubicBezTo>
                  <a:cubicBezTo>
                    <a:pt x="224" y="212"/>
                    <a:pt x="218" y="224"/>
                    <a:pt x="204" y="242"/>
                  </a:cubicBezTo>
                  <a:cubicBezTo>
                    <a:pt x="196" y="252"/>
                    <a:pt x="182" y="262"/>
                    <a:pt x="162" y="262"/>
                  </a:cubicBezTo>
                  <a:cubicBezTo>
                    <a:pt x="138" y="262"/>
                    <a:pt x="106" y="254"/>
                    <a:pt x="106" y="206"/>
                  </a:cubicBezTo>
                  <a:cubicBezTo>
                    <a:pt x="106" y="174"/>
                    <a:pt x="124" y="128"/>
                    <a:pt x="136" y="96"/>
                  </a:cubicBezTo>
                  <a:cubicBezTo>
                    <a:pt x="146" y="70"/>
                    <a:pt x="148" y="64"/>
                    <a:pt x="148" y="54"/>
                  </a:cubicBezTo>
                  <a:cubicBezTo>
                    <a:pt x="148" y="24"/>
                    <a:pt x="124" y="0"/>
                    <a:pt x="90" y="0"/>
                  </a:cubicBezTo>
                  <a:cubicBezTo>
                    <a:pt x="28" y="0"/>
                    <a:pt x="0" y="84"/>
                    <a:pt x="0" y="96"/>
                  </a:cubicBezTo>
                  <a:cubicBezTo>
                    <a:pt x="0" y="104"/>
                    <a:pt x="8" y="104"/>
                    <a:pt x="10" y="104"/>
                  </a:cubicBezTo>
                  <a:cubicBezTo>
                    <a:pt x="20" y="104"/>
                    <a:pt x="20" y="100"/>
                    <a:pt x="22" y="94"/>
                  </a:cubicBezTo>
                  <a:cubicBezTo>
                    <a:pt x="38" y="42"/>
                    <a:pt x="64" y="18"/>
                    <a:pt x="88" y="18"/>
                  </a:cubicBezTo>
                  <a:cubicBezTo>
                    <a:pt x="98" y="18"/>
                    <a:pt x="104" y="24"/>
                    <a:pt x="104" y="40"/>
                  </a:cubicBezTo>
                  <a:cubicBezTo>
                    <a:pt x="104" y="54"/>
                    <a:pt x="98" y="68"/>
                    <a:pt x="96" y="76"/>
                  </a:cubicBezTo>
                  <a:cubicBezTo>
                    <a:pt x="60" y="166"/>
                    <a:pt x="60" y="178"/>
                    <a:pt x="60" y="198"/>
                  </a:cubicBezTo>
                  <a:cubicBezTo>
                    <a:pt x="60" y="270"/>
                    <a:pt x="126" y="280"/>
                    <a:pt x="160" y="280"/>
                  </a:cubicBezTo>
                  <a:cubicBezTo>
                    <a:pt x="172" y="280"/>
                    <a:pt x="202" y="280"/>
                    <a:pt x="230" y="238"/>
                  </a:cubicBezTo>
                  <a:cubicBezTo>
                    <a:pt x="244" y="266"/>
                    <a:pt x="278" y="280"/>
                    <a:pt x="316" y="280"/>
                  </a:cubicBezTo>
                  <a:cubicBezTo>
                    <a:pt x="370" y="280"/>
                    <a:pt x="398" y="232"/>
                    <a:pt x="410" y="206"/>
                  </a:cubicBezTo>
                  <a:cubicBezTo>
                    <a:pt x="436" y="154"/>
                    <a:pt x="452" y="78"/>
                    <a:pt x="452" y="48"/>
                  </a:cubicBezTo>
                  <a:cubicBezTo>
                    <a:pt x="452" y="2"/>
                    <a:pt x="426" y="0"/>
                    <a:pt x="422" y="0"/>
                  </a:cubicBezTo>
                  <a:cubicBezTo>
                    <a:pt x="406" y="0"/>
                    <a:pt x="388" y="16"/>
                    <a:pt x="388" y="32"/>
                  </a:cubicBezTo>
                  <a:cubicBezTo>
                    <a:pt x="388" y="44"/>
                    <a:pt x="394" y="48"/>
                    <a:pt x="400" y="52"/>
                  </a:cubicBezTo>
                  <a:cubicBezTo>
                    <a:pt x="414" y="64"/>
                    <a:pt x="422" y="82"/>
                    <a:pt x="422" y="102"/>
                  </a:cubicBezTo>
                  <a:cubicBezTo>
                    <a:pt x="422" y="110"/>
                    <a:pt x="396" y="262"/>
                    <a:pt x="318" y="262"/>
                  </a:cubicBezTo>
                  <a:cubicBezTo>
                    <a:pt x="268" y="262"/>
                    <a:pt x="268" y="218"/>
                    <a:pt x="268" y="208"/>
                  </a:cubicBezTo>
                  <a:cubicBezTo>
                    <a:pt x="268" y="190"/>
                    <a:pt x="270" y="180"/>
                    <a:pt x="278" y="14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 name="Freeform 16">
              <a:extLst>
                <a:ext uri="{FF2B5EF4-FFF2-40B4-BE49-F238E27FC236}">
                  <a16:creationId xmlns:a16="http://schemas.microsoft.com/office/drawing/2014/main" id="{83DFF5A3-4852-6341-A0FF-4C0FFACD0419}"/>
                </a:ext>
              </a:extLst>
            </p:cNvPr>
            <p:cNvSpPr/>
            <p:nvPr/>
          </p:nvSpPr>
          <p:spPr>
            <a:xfrm>
              <a:off x="885600" y="6342840"/>
              <a:ext cx="191160" cy="216360"/>
            </a:xfrm>
            <a:custGeom>
              <a:avLst/>
              <a:gdLst/>
              <a:ahLst/>
              <a:cxnLst>
                <a:cxn ang="3cd4">
                  <a:pos x="hc" y="t"/>
                </a:cxn>
                <a:cxn ang="cd2">
                  <a:pos x="l" y="vc"/>
                </a:cxn>
                <a:cxn ang="cd4">
                  <a:pos x="hc" y="b"/>
                </a:cxn>
                <a:cxn ang="0">
                  <a:pos x="r" y="vc"/>
                </a:cxn>
              </a:cxnLst>
              <a:rect l="l" t="t" r="r" b="b"/>
              <a:pathLst>
                <a:path w="532" h="602">
                  <a:moveTo>
                    <a:pt x="296" y="68"/>
                  </a:moveTo>
                  <a:cubicBezTo>
                    <a:pt x="304" y="38"/>
                    <a:pt x="306" y="28"/>
                    <a:pt x="388" y="28"/>
                  </a:cubicBezTo>
                  <a:cubicBezTo>
                    <a:pt x="416" y="28"/>
                    <a:pt x="422" y="28"/>
                    <a:pt x="422" y="10"/>
                  </a:cubicBezTo>
                  <a:cubicBezTo>
                    <a:pt x="422" y="0"/>
                    <a:pt x="412" y="0"/>
                    <a:pt x="408" y="0"/>
                  </a:cubicBezTo>
                  <a:cubicBezTo>
                    <a:pt x="380" y="0"/>
                    <a:pt x="306" y="2"/>
                    <a:pt x="278" y="2"/>
                  </a:cubicBezTo>
                  <a:cubicBezTo>
                    <a:pt x="252" y="2"/>
                    <a:pt x="186" y="0"/>
                    <a:pt x="160" y="0"/>
                  </a:cubicBezTo>
                  <a:cubicBezTo>
                    <a:pt x="154" y="0"/>
                    <a:pt x="144" y="0"/>
                    <a:pt x="144" y="18"/>
                  </a:cubicBezTo>
                  <a:cubicBezTo>
                    <a:pt x="144" y="28"/>
                    <a:pt x="152" y="28"/>
                    <a:pt x="168" y="28"/>
                  </a:cubicBezTo>
                  <a:cubicBezTo>
                    <a:pt x="170" y="28"/>
                    <a:pt x="186" y="28"/>
                    <a:pt x="202" y="30"/>
                  </a:cubicBezTo>
                  <a:cubicBezTo>
                    <a:pt x="218" y="30"/>
                    <a:pt x="226" y="32"/>
                    <a:pt x="226" y="44"/>
                  </a:cubicBezTo>
                  <a:cubicBezTo>
                    <a:pt x="226" y="46"/>
                    <a:pt x="224" y="50"/>
                    <a:pt x="222" y="60"/>
                  </a:cubicBezTo>
                  <a:lnTo>
                    <a:pt x="104" y="534"/>
                  </a:lnTo>
                  <a:cubicBezTo>
                    <a:pt x="96" y="568"/>
                    <a:pt x="94" y="574"/>
                    <a:pt x="24" y="574"/>
                  </a:cubicBezTo>
                  <a:cubicBezTo>
                    <a:pt x="8" y="574"/>
                    <a:pt x="0" y="574"/>
                    <a:pt x="0" y="592"/>
                  </a:cubicBezTo>
                  <a:cubicBezTo>
                    <a:pt x="0" y="602"/>
                    <a:pt x="8" y="602"/>
                    <a:pt x="24" y="602"/>
                  </a:cubicBezTo>
                  <a:lnTo>
                    <a:pt x="432" y="602"/>
                  </a:lnTo>
                  <a:cubicBezTo>
                    <a:pt x="454" y="602"/>
                    <a:pt x="454" y="602"/>
                    <a:pt x="460" y="588"/>
                  </a:cubicBezTo>
                  <a:lnTo>
                    <a:pt x="530" y="396"/>
                  </a:lnTo>
                  <a:cubicBezTo>
                    <a:pt x="532" y="388"/>
                    <a:pt x="532" y="386"/>
                    <a:pt x="532" y="384"/>
                  </a:cubicBezTo>
                  <a:cubicBezTo>
                    <a:pt x="532" y="380"/>
                    <a:pt x="530" y="374"/>
                    <a:pt x="522" y="374"/>
                  </a:cubicBezTo>
                  <a:cubicBezTo>
                    <a:pt x="514" y="374"/>
                    <a:pt x="514" y="380"/>
                    <a:pt x="508" y="394"/>
                  </a:cubicBezTo>
                  <a:cubicBezTo>
                    <a:pt x="478" y="474"/>
                    <a:pt x="438" y="574"/>
                    <a:pt x="286" y="574"/>
                  </a:cubicBezTo>
                  <a:lnTo>
                    <a:pt x="202" y="574"/>
                  </a:lnTo>
                  <a:cubicBezTo>
                    <a:pt x="190" y="574"/>
                    <a:pt x="188" y="574"/>
                    <a:pt x="184" y="574"/>
                  </a:cubicBezTo>
                  <a:cubicBezTo>
                    <a:pt x="174" y="574"/>
                    <a:pt x="172" y="572"/>
                    <a:pt x="172" y="566"/>
                  </a:cubicBezTo>
                  <a:cubicBezTo>
                    <a:pt x="172" y="562"/>
                    <a:pt x="172" y="560"/>
                    <a:pt x="176" y="54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8" name="Freeform 17">
              <a:extLst>
                <a:ext uri="{FF2B5EF4-FFF2-40B4-BE49-F238E27FC236}">
                  <a16:creationId xmlns:a16="http://schemas.microsoft.com/office/drawing/2014/main" id="{9D06BDE1-4D8C-BD45-A2A2-B390DAEBDA64}"/>
                </a:ext>
              </a:extLst>
            </p:cNvPr>
            <p:cNvSpPr/>
            <p:nvPr/>
          </p:nvSpPr>
          <p:spPr>
            <a:xfrm>
              <a:off x="1118880" y="6321960"/>
              <a:ext cx="73800" cy="316440"/>
            </a:xfrm>
            <a:custGeom>
              <a:avLst/>
              <a:gdLst/>
              <a:ahLst/>
              <a:cxnLst>
                <a:cxn ang="3cd4">
                  <a:pos x="hc" y="t"/>
                </a:cxn>
                <a:cxn ang="cd2">
                  <a:pos x="l" y="vc"/>
                </a:cxn>
                <a:cxn ang="cd4">
                  <a:pos x="hc" y="b"/>
                </a:cxn>
                <a:cxn ang="0">
                  <a:pos x="r" y="vc"/>
                </a:cxn>
              </a:cxnLst>
              <a:rect l="l" t="t" r="r" b="b"/>
              <a:pathLst>
                <a:path w="206" h="880">
                  <a:moveTo>
                    <a:pt x="206" y="872"/>
                  </a:moveTo>
                  <a:cubicBezTo>
                    <a:pt x="206" y="870"/>
                    <a:pt x="206" y="868"/>
                    <a:pt x="190" y="852"/>
                  </a:cubicBezTo>
                  <a:cubicBezTo>
                    <a:pt x="80" y="742"/>
                    <a:pt x="52" y="576"/>
                    <a:pt x="52" y="440"/>
                  </a:cubicBezTo>
                  <a:cubicBezTo>
                    <a:pt x="52" y="288"/>
                    <a:pt x="86" y="134"/>
                    <a:pt x="194" y="24"/>
                  </a:cubicBezTo>
                  <a:cubicBezTo>
                    <a:pt x="206" y="14"/>
                    <a:pt x="206" y="12"/>
                    <a:pt x="206" y="8"/>
                  </a:cubicBezTo>
                  <a:cubicBezTo>
                    <a:pt x="206" y="2"/>
                    <a:pt x="202" y="0"/>
                    <a:pt x="198" y="0"/>
                  </a:cubicBezTo>
                  <a:cubicBezTo>
                    <a:pt x="188" y="0"/>
                    <a:pt x="108" y="60"/>
                    <a:pt x="56" y="172"/>
                  </a:cubicBezTo>
                  <a:cubicBezTo>
                    <a:pt x="10" y="268"/>
                    <a:pt x="0" y="366"/>
                    <a:pt x="0" y="440"/>
                  </a:cubicBezTo>
                  <a:cubicBezTo>
                    <a:pt x="0" y="510"/>
                    <a:pt x="10" y="616"/>
                    <a:pt x="58" y="716"/>
                  </a:cubicBezTo>
                  <a:cubicBezTo>
                    <a:pt x="112" y="824"/>
                    <a:pt x="188" y="880"/>
                    <a:pt x="198" y="880"/>
                  </a:cubicBezTo>
                  <a:cubicBezTo>
                    <a:pt x="202" y="880"/>
                    <a:pt x="206" y="878"/>
                    <a:pt x="206" y="8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9" name="Freeform 18">
              <a:extLst>
                <a:ext uri="{FF2B5EF4-FFF2-40B4-BE49-F238E27FC236}">
                  <a16:creationId xmlns:a16="http://schemas.microsoft.com/office/drawing/2014/main" id="{47C52207-9005-DF4B-84CC-9486913FFAC3}"/>
                </a:ext>
              </a:extLst>
            </p:cNvPr>
            <p:cNvSpPr/>
            <p:nvPr/>
          </p:nvSpPr>
          <p:spPr>
            <a:xfrm>
              <a:off x="1226880" y="6419160"/>
              <a:ext cx="117000" cy="143640"/>
            </a:xfrm>
            <a:custGeom>
              <a:avLst/>
              <a:gdLst/>
              <a:ahLst/>
              <a:cxnLst>
                <a:cxn ang="3cd4">
                  <a:pos x="hc" y="t"/>
                </a:cxn>
                <a:cxn ang="cd2">
                  <a:pos x="l" y="vc"/>
                </a:cxn>
                <a:cxn ang="cd4">
                  <a:pos x="hc" y="b"/>
                </a:cxn>
                <a:cxn ang="0">
                  <a:pos x="r" y="vc"/>
                </a:cxn>
              </a:cxnLst>
              <a:rect l="l" t="t" r="r" b="b"/>
              <a:pathLst>
                <a:path w="326" h="400">
                  <a:moveTo>
                    <a:pt x="300" y="60"/>
                  </a:moveTo>
                  <a:cubicBezTo>
                    <a:pt x="274" y="60"/>
                    <a:pt x="258" y="80"/>
                    <a:pt x="258" y="100"/>
                  </a:cubicBezTo>
                  <a:cubicBezTo>
                    <a:pt x="258" y="112"/>
                    <a:pt x="266" y="126"/>
                    <a:pt x="284" y="126"/>
                  </a:cubicBezTo>
                  <a:cubicBezTo>
                    <a:pt x="304" y="126"/>
                    <a:pt x="326" y="110"/>
                    <a:pt x="326" y="76"/>
                  </a:cubicBezTo>
                  <a:cubicBezTo>
                    <a:pt x="326" y="36"/>
                    <a:pt x="288" y="0"/>
                    <a:pt x="220" y="0"/>
                  </a:cubicBezTo>
                  <a:cubicBezTo>
                    <a:pt x="104" y="0"/>
                    <a:pt x="70" y="90"/>
                    <a:pt x="70" y="128"/>
                  </a:cubicBezTo>
                  <a:cubicBezTo>
                    <a:pt x="70" y="198"/>
                    <a:pt x="136" y="212"/>
                    <a:pt x="162" y="216"/>
                  </a:cubicBezTo>
                  <a:cubicBezTo>
                    <a:pt x="208" y="226"/>
                    <a:pt x="254" y="234"/>
                    <a:pt x="254" y="284"/>
                  </a:cubicBezTo>
                  <a:cubicBezTo>
                    <a:pt x="254" y="306"/>
                    <a:pt x="234" y="380"/>
                    <a:pt x="128" y="380"/>
                  </a:cubicBezTo>
                  <a:cubicBezTo>
                    <a:pt x="114" y="380"/>
                    <a:pt x="46" y="380"/>
                    <a:pt x="26" y="334"/>
                  </a:cubicBezTo>
                  <a:cubicBezTo>
                    <a:pt x="60" y="338"/>
                    <a:pt x="82" y="312"/>
                    <a:pt x="82" y="286"/>
                  </a:cubicBezTo>
                  <a:cubicBezTo>
                    <a:pt x="82" y="266"/>
                    <a:pt x="68" y="256"/>
                    <a:pt x="50" y="256"/>
                  </a:cubicBezTo>
                  <a:cubicBezTo>
                    <a:pt x="26" y="256"/>
                    <a:pt x="0" y="274"/>
                    <a:pt x="0" y="314"/>
                  </a:cubicBezTo>
                  <a:cubicBezTo>
                    <a:pt x="0" y="364"/>
                    <a:pt x="50" y="400"/>
                    <a:pt x="126" y="400"/>
                  </a:cubicBezTo>
                  <a:cubicBezTo>
                    <a:pt x="270" y="400"/>
                    <a:pt x="304" y="294"/>
                    <a:pt x="304" y="254"/>
                  </a:cubicBezTo>
                  <a:cubicBezTo>
                    <a:pt x="304" y="222"/>
                    <a:pt x="288" y="200"/>
                    <a:pt x="276" y="188"/>
                  </a:cubicBezTo>
                  <a:cubicBezTo>
                    <a:pt x="252" y="164"/>
                    <a:pt x="228" y="160"/>
                    <a:pt x="188" y="152"/>
                  </a:cubicBezTo>
                  <a:cubicBezTo>
                    <a:pt x="156" y="144"/>
                    <a:pt x="122" y="138"/>
                    <a:pt x="122" y="98"/>
                  </a:cubicBezTo>
                  <a:cubicBezTo>
                    <a:pt x="122" y="74"/>
                    <a:pt x="142" y="20"/>
                    <a:pt x="220" y="20"/>
                  </a:cubicBezTo>
                  <a:cubicBezTo>
                    <a:pt x="242" y="20"/>
                    <a:pt x="286" y="26"/>
                    <a:pt x="300" y="6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 name="Freeform 19">
              <a:extLst>
                <a:ext uri="{FF2B5EF4-FFF2-40B4-BE49-F238E27FC236}">
                  <a16:creationId xmlns:a16="http://schemas.microsoft.com/office/drawing/2014/main" id="{1D08EF87-6E0A-5E47-A0F4-1C4FA3B23CA5}"/>
                </a:ext>
              </a:extLst>
            </p:cNvPr>
            <p:cNvSpPr/>
            <p:nvPr/>
          </p:nvSpPr>
          <p:spPr>
            <a:xfrm>
              <a:off x="1385280" y="6525720"/>
              <a:ext cx="37080" cy="94680"/>
            </a:xfrm>
            <a:custGeom>
              <a:avLst/>
              <a:gdLst/>
              <a:ahLst/>
              <a:cxnLst>
                <a:cxn ang="3cd4">
                  <a:pos x="hc" y="t"/>
                </a:cxn>
                <a:cxn ang="cd2">
                  <a:pos x="l" y="vc"/>
                </a:cxn>
                <a:cxn ang="cd4">
                  <a:pos x="hc" y="b"/>
                </a:cxn>
                <a:cxn ang="0">
                  <a:pos x="r" y="vc"/>
                </a:cxn>
              </a:cxnLst>
              <a:rect l="l" t="t" r="r" b="b"/>
              <a:pathLst>
                <a:path w="104" h="264">
                  <a:moveTo>
                    <a:pt x="104" y="92"/>
                  </a:moveTo>
                  <a:cubicBezTo>
                    <a:pt x="104" y="34"/>
                    <a:pt x="82" y="0"/>
                    <a:pt x="48" y="0"/>
                  </a:cubicBezTo>
                  <a:cubicBezTo>
                    <a:pt x="18" y="0"/>
                    <a:pt x="0" y="22"/>
                    <a:pt x="0" y="46"/>
                  </a:cubicBezTo>
                  <a:cubicBezTo>
                    <a:pt x="0" y="70"/>
                    <a:pt x="18" y="94"/>
                    <a:pt x="48" y="94"/>
                  </a:cubicBezTo>
                  <a:cubicBezTo>
                    <a:pt x="58" y="94"/>
                    <a:pt x="70" y="90"/>
                    <a:pt x="78" y="82"/>
                  </a:cubicBezTo>
                  <a:cubicBezTo>
                    <a:pt x="82" y="80"/>
                    <a:pt x="82" y="80"/>
                    <a:pt x="84" y="80"/>
                  </a:cubicBezTo>
                  <a:cubicBezTo>
                    <a:pt x="84" y="80"/>
                    <a:pt x="86" y="80"/>
                    <a:pt x="86" y="92"/>
                  </a:cubicBezTo>
                  <a:cubicBezTo>
                    <a:pt x="86" y="158"/>
                    <a:pt x="54" y="212"/>
                    <a:pt x="24" y="240"/>
                  </a:cubicBezTo>
                  <a:cubicBezTo>
                    <a:pt x="14" y="250"/>
                    <a:pt x="14" y="252"/>
                    <a:pt x="14" y="254"/>
                  </a:cubicBezTo>
                  <a:cubicBezTo>
                    <a:pt x="14" y="262"/>
                    <a:pt x="18" y="264"/>
                    <a:pt x="24" y="264"/>
                  </a:cubicBezTo>
                  <a:cubicBezTo>
                    <a:pt x="34" y="264"/>
                    <a:pt x="104" y="196"/>
                    <a:pt x="104" y="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 name="Freeform 20">
              <a:extLst>
                <a:ext uri="{FF2B5EF4-FFF2-40B4-BE49-F238E27FC236}">
                  <a16:creationId xmlns:a16="http://schemas.microsoft.com/office/drawing/2014/main" id="{B21ADDB5-412D-374D-8721-74DB748067C5}"/>
                </a:ext>
              </a:extLst>
            </p:cNvPr>
            <p:cNvSpPr/>
            <p:nvPr/>
          </p:nvSpPr>
          <p:spPr>
            <a:xfrm>
              <a:off x="1511279" y="6419160"/>
              <a:ext cx="145080" cy="143640"/>
            </a:xfrm>
            <a:custGeom>
              <a:avLst/>
              <a:gdLst/>
              <a:ahLst/>
              <a:cxnLst>
                <a:cxn ang="3cd4">
                  <a:pos x="hc" y="t"/>
                </a:cxn>
                <a:cxn ang="cd2">
                  <a:pos x="l" y="vc"/>
                </a:cxn>
                <a:cxn ang="cd4">
                  <a:pos x="hc" y="b"/>
                </a:cxn>
                <a:cxn ang="0">
                  <a:pos x="r" y="vc"/>
                </a:cxn>
              </a:cxnLst>
              <a:rect l="l" t="t" r="r" b="b"/>
              <a:pathLst>
                <a:path w="404" h="400">
                  <a:moveTo>
                    <a:pt x="294" y="56"/>
                  </a:moveTo>
                  <a:cubicBezTo>
                    <a:pt x="278" y="24"/>
                    <a:pt x="252" y="0"/>
                    <a:pt x="212" y="0"/>
                  </a:cubicBezTo>
                  <a:cubicBezTo>
                    <a:pt x="110" y="0"/>
                    <a:pt x="0" y="130"/>
                    <a:pt x="0" y="258"/>
                  </a:cubicBezTo>
                  <a:cubicBezTo>
                    <a:pt x="0" y="342"/>
                    <a:pt x="48" y="400"/>
                    <a:pt x="118" y="400"/>
                  </a:cubicBezTo>
                  <a:cubicBezTo>
                    <a:pt x="136" y="400"/>
                    <a:pt x="180" y="396"/>
                    <a:pt x="232" y="334"/>
                  </a:cubicBezTo>
                  <a:cubicBezTo>
                    <a:pt x="240" y="370"/>
                    <a:pt x="270" y="400"/>
                    <a:pt x="312" y="400"/>
                  </a:cubicBezTo>
                  <a:cubicBezTo>
                    <a:pt x="344" y="400"/>
                    <a:pt x="364" y="380"/>
                    <a:pt x="378" y="352"/>
                  </a:cubicBezTo>
                  <a:cubicBezTo>
                    <a:pt x="392" y="320"/>
                    <a:pt x="404" y="266"/>
                    <a:pt x="404" y="264"/>
                  </a:cubicBezTo>
                  <a:cubicBezTo>
                    <a:pt x="404" y="256"/>
                    <a:pt x="396" y="256"/>
                    <a:pt x="394" y="256"/>
                  </a:cubicBezTo>
                  <a:cubicBezTo>
                    <a:pt x="386" y="256"/>
                    <a:pt x="384" y="258"/>
                    <a:pt x="382" y="272"/>
                  </a:cubicBezTo>
                  <a:cubicBezTo>
                    <a:pt x="366" y="328"/>
                    <a:pt x="350" y="380"/>
                    <a:pt x="314" y="380"/>
                  </a:cubicBezTo>
                  <a:cubicBezTo>
                    <a:pt x="290" y="380"/>
                    <a:pt x="288" y="358"/>
                    <a:pt x="288" y="340"/>
                  </a:cubicBezTo>
                  <a:cubicBezTo>
                    <a:pt x="288" y="320"/>
                    <a:pt x="290" y="314"/>
                    <a:pt x="300" y="274"/>
                  </a:cubicBezTo>
                  <a:cubicBezTo>
                    <a:pt x="310" y="238"/>
                    <a:pt x="310" y="228"/>
                    <a:pt x="318" y="196"/>
                  </a:cubicBezTo>
                  <a:lnTo>
                    <a:pt x="350" y="72"/>
                  </a:lnTo>
                  <a:cubicBezTo>
                    <a:pt x="356" y="46"/>
                    <a:pt x="356" y="46"/>
                    <a:pt x="356" y="42"/>
                  </a:cubicBezTo>
                  <a:cubicBezTo>
                    <a:pt x="356" y="26"/>
                    <a:pt x="346" y="18"/>
                    <a:pt x="332" y="18"/>
                  </a:cubicBezTo>
                  <a:cubicBezTo>
                    <a:pt x="310" y="18"/>
                    <a:pt x="296" y="38"/>
                    <a:pt x="294" y="56"/>
                  </a:cubicBezTo>
                  <a:close/>
                  <a:moveTo>
                    <a:pt x="236" y="286"/>
                  </a:moveTo>
                  <a:cubicBezTo>
                    <a:pt x="232" y="302"/>
                    <a:pt x="232" y="302"/>
                    <a:pt x="220" y="318"/>
                  </a:cubicBezTo>
                  <a:cubicBezTo>
                    <a:pt x="180" y="366"/>
                    <a:pt x="144" y="380"/>
                    <a:pt x="120" y="380"/>
                  </a:cubicBezTo>
                  <a:cubicBezTo>
                    <a:pt x="76" y="380"/>
                    <a:pt x="62" y="332"/>
                    <a:pt x="62" y="298"/>
                  </a:cubicBezTo>
                  <a:cubicBezTo>
                    <a:pt x="62" y="254"/>
                    <a:pt x="90" y="144"/>
                    <a:pt x="112" y="104"/>
                  </a:cubicBezTo>
                  <a:cubicBezTo>
                    <a:pt x="138" y="52"/>
                    <a:pt x="178" y="20"/>
                    <a:pt x="214" y="20"/>
                  </a:cubicBezTo>
                  <a:cubicBezTo>
                    <a:pt x="272" y="20"/>
                    <a:pt x="284" y="92"/>
                    <a:pt x="284" y="98"/>
                  </a:cubicBezTo>
                  <a:cubicBezTo>
                    <a:pt x="284" y="102"/>
                    <a:pt x="282" y="108"/>
                    <a:pt x="280" y="11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2" name="Freeform 21">
              <a:extLst>
                <a:ext uri="{FF2B5EF4-FFF2-40B4-BE49-F238E27FC236}">
                  <a16:creationId xmlns:a16="http://schemas.microsoft.com/office/drawing/2014/main" id="{04C25B28-AC9D-6946-B598-C41FB279E823}"/>
                </a:ext>
              </a:extLst>
            </p:cNvPr>
            <p:cNvSpPr/>
            <p:nvPr/>
          </p:nvSpPr>
          <p:spPr>
            <a:xfrm>
              <a:off x="1692000" y="6525720"/>
              <a:ext cx="37080" cy="94680"/>
            </a:xfrm>
            <a:custGeom>
              <a:avLst/>
              <a:gdLst/>
              <a:ahLst/>
              <a:cxnLst>
                <a:cxn ang="3cd4">
                  <a:pos x="hc" y="t"/>
                </a:cxn>
                <a:cxn ang="cd2">
                  <a:pos x="l" y="vc"/>
                </a:cxn>
                <a:cxn ang="cd4">
                  <a:pos x="hc" y="b"/>
                </a:cxn>
                <a:cxn ang="0">
                  <a:pos x="r" y="vc"/>
                </a:cxn>
              </a:cxnLst>
              <a:rect l="l" t="t" r="r" b="b"/>
              <a:pathLst>
                <a:path w="104" h="264">
                  <a:moveTo>
                    <a:pt x="104" y="92"/>
                  </a:moveTo>
                  <a:cubicBezTo>
                    <a:pt x="104" y="34"/>
                    <a:pt x="82" y="0"/>
                    <a:pt x="48" y="0"/>
                  </a:cubicBezTo>
                  <a:cubicBezTo>
                    <a:pt x="18" y="0"/>
                    <a:pt x="0" y="22"/>
                    <a:pt x="0" y="46"/>
                  </a:cubicBezTo>
                  <a:cubicBezTo>
                    <a:pt x="0" y="70"/>
                    <a:pt x="18" y="94"/>
                    <a:pt x="48" y="94"/>
                  </a:cubicBezTo>
                  <a:cubicBezTo>
                    <a:pt x="58" y="94"/>
                    <a:pt x="70" y="90"/>
                    <a:pt x="78" y="82"/>
                  </a:cubicBezTo>
                  <a:cubicBezTo>
                    <a:pt x="82" y="80"/>
                    <a:pt x="82" y="80"/>
                    <a:pt x="84" y="80"/>
                  </a:cubicBezTo>
                  <a:cubicBezTo>
                    <a:pt x="84" y="80"/>
                    <a:pt x="86" y="80"/>
                    <a:pt x="86" y="92"/>
                  </a:cubicBezTo>
                  <a:cubicBezTo>
                    <a:pt x="86" y="158"/>
                    <a:pt x="54" y="212"/>
                    <a:pt x="24" y="240"/>
                  </a:cubicBezTo>
                  <a:cubicBezTo>
                    <a:pt x="14" y="250"/>
                    <a:pt x="14" y="252"/>
                    <a:pt x="14" y="254"/>
                  </a:cubicBezTo>
                  <a:cubicBezTo>
                    <a:pt x="14" y="262"/>
                    <a:pt x="18" y="264"/>
                    <a:pt x="24" y="264"/>
                  </a:cubicBezTo>
                  <a:cubicBezTo>
                    <a:pt x="34" y="264"/>
                    <a:pt x="104" y="196"/>
                    <a:pt x="104" y="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3" name="Freeform 22">
              <a:extLst>
                <a:ext uri="{FF2B5EF4-FFF2-40B4-BE49-F238E27FC236}">
                  <a16:creationId xmlns:a16="http://schemas.microsoft.com/office/drawing/2014/main" id="{E98EC56F-402A-9847-8052-031094B7D3A3}"/>
                </a:ext>
              </a:extLst>
            </p:cNvPr>
            <p:cNvSpPr/>
            <p:nvPr/>
          </p:nvSpPr>
          <p:spPr>
            <a:xfrm>
              <a:off x="1821599" y="6419160"/>
              <a:ext cx="117000" cy="143640"/>
            </a:xfrm>
            <a:custGeom>
              <a:avLst/>
              <a:gdLst/>
              <a:ahLst/>
              <a:cxnLst>
                <a:cxn ang="3cd4">
                  <a:pos x="hc" y="t"/>
                </a:cxn>
                <a:cxn ang="cd2">
                  <a:pos x="l" y="vc"/>
                </a:cxn>
                <a:cxn ang="cd4">
                  <a:pos x="hc" y="b"/>
                </a:cxn>
                <a:cxn ang="0">
                  <a:pos x="r" y="vc"/>
                </a:cxn>
              </a:cxnLst>
              <a:rect l="l" t="t" r="r" b="b"/>
              <a:pathLst>
                <a:path w="326" h="400">
                  <a:moveTo>
                    <a:pt x="300" y="60"/>
                  </a:moveTo>
                  <a:cubicBezTo>
                    <a:pt x="276" y="60"/>
                    <a:pt x="258" y="80"/>
                    <a:pt x="258" y="100"/>
                  </a:cubicBezTo>
                  <a:cubicBezTo>
                    <a:pt x="258" y="112"/>
                    <a:pt x="266" y="126"/>
                    <a:pt x="284" y="126"/>
                  </a:cubicBezTo>
                  <a:cubicBezTo>
                    <a:pt x="304" y="126"/>
                    <a:pt x="326" y="110"/>
                    <a:pt x="326" y="76"/>
                  </a:cubicBezTo>
                  <a:cubicBezTo>
                    <a:pt x="326" y="36"/>
                    <a:pt x="288" y="0"/>
                    <a:pt x="220" y="0"/>
                  </a:cubicBezTo>
                  <a:cubicBezTo>
                    <a:pt x="104" y="0"/>
                    <a:pt x="70" y="90"/>
                    <a:pt x="70" y="128"/>
                  </a:cubicBezTo>
                  <a:cubicBezTo>
                    <a:pt x="70" y="198"/>
                    <a:pt x="136" y="212"/>
                    <a:pt x="162" y="216"/>
                  </a:cubicBezTo>
                  <a:cubicBezTo>
                    <a:pt x="208" y="226"/>
                    <a:pt x="254" y="234"/>
                    <a:pt x="254" y="284"/>
                  </a:cubicBezTo>
                  <a:cubicBezTo>
                    <a:pt x="254" y="306"/>
                    <a:pt x="234" y="380"/>
                    <a:pt x="128" y="380"/>
                  </a:cubicBezTo>
                  <a:cubicBezTo>
                    <a:pt x="116" y="380"/>
                    <a:pt x="46" y="380"/>
                    <a:pt x="26" y="334"/>
                  </a:cubicBezTo>
                  <a:cubicBezTo>
                    <a:pt x="60" y="338"/>
                    <a:pt x="82" y="312"/>
                    <a:pt x="82" y="286"/>
                  </a:cubicBezTo>
                  <a:cubicBezTo>
                    <a:pt x="82" y="266"/>
                    <a:pt x="68" y="256"/>
                    <a:pt x="50" y="256"/>
                  </a:cubicBezTo>
                  <a:cubicBezTo>
                    <a:pt x="26" y="256"/>
                    <a:pt x="0" y="274"/>
                    <a:pt x="0" y="314"/>
                  </a:cubicBezTo>
                  <a:cubicBezTo>
                    <a:pt x="0" y="364"/>
                    <a:pt x="50" y="400"/>
                    <a:pt x="126" y="400"/>
                  </a:cubicBezTo>
                  <a:cubicBezTo>
                    <a:pt x="270" y="400"/>
                    <a:pt x="304" y="294"/>
                    <a:pt x="304" y="254"/>
                  </a:cubicBezTo>
                  <a:cubicBezTo>
                    <a:pt x="304" y="222"/>
                    <a:pt x="288" y="200"/>
                    <a:pt x="276" y="188"/>
                  </a:cubicBezTo>
                  <a:cubicBezTo>
                    <a:pt x="252" y="164"/>
                    <a:pt x="228" y="160"/>
                    <a:pt x="188" y="152"/>
                  </a:cubicBezTo>
                  <a:cubicBezTo>
                    <a:pt x="156" y="144"/>
                    <a:pt x="122" y="138"/>
                    <a:pt x="122" y="98"/>
                  </a:cubicBezTo>
                  <a:cubicBezTo>
                    <a:pt x="122" y="74"/>
                    <a:pt x="142" y="20"/>
                    <a:pt x="220" y="20"/>
                  </a:cubicBezTo>
                  <a:cubicBezTo>
                    <a:pt x="242" y="20"/>
                    <a:pt x="286" y="26"/>
                    <a:pt x="300" y="6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4" name="Freeform 23">
              <a:extLst>
                <a:ext uri="{FF2B5EF4-FFF2-40B4-BE49-F238E27FC236}">
                  <a16:creationId xmlns:a16="http://schemas.microsoft.com/office/drawing/2014/main" id="{C3609DEF-7BB8-5D49-A4A4-7CB1A1BB602E}"/>
                </a:ext>
              </a:extLst>
            </p:cNvPr>
            <p:cNvSpPr/>
            <p:nvPr/>
          </p:nvSpPr>
          <p:spPr>
            <a:xfrm>
              <a:off x="1963440" y="6304680"/>
              <a:ext cx="55800" cy="114840"/>
            </a:xfrm>
            <a:custGeom>
              <a:avLst/>
              <a:gdLst/>
              <a:ahLst/>
              <a:cxnLst>
                <a:cxn ang="3cd4">
                  <a:pos x="hc" y="t"/>
                </a:cxn>
                <a:cxn ang="cd2">
                  <a:pos x="l" y="vc"/>
                </a:cxn>
                <a:cxn ang="cd4">
                  <a:pos x="hc" y="b"/>
                </a:cxn>
                <a:cxn ang="0">
                  <a:pos x="r" y="vc"/>
                </a:cxn>
              </a:cxnLst>
              <a:rect l="l" t="t" r="r" b="b"/>
              <a:pathLst>
                <a:path w="156" h="320">
                  <a:moveTo>
                    <a:pt x="150" y="54"/>
                  </a:moveTo>
                  <a:cubicBezTo>
                    <a:pt x="156" y="44"/>
                    <a:pt x="156" y="38"/>
                    <a:pt x="156" y="34"/>
                  </a:cubicBezTo>
                  <a:cubicBezTo>
                    <a:pt x="156" y="14"/>
                    <a:pt x="138" y="0"/>
                    <a:pt x="120" y="0"/>
                  </a:cubicBezTo>
                  <a:cubicBezTo>
                    <a:pt x="96" y="0"/>
                    <a:pt x="88" y="20"/>
                    <a:pt x="86" y="30"/>
                  </a:cubicBezTo>
                  <a:lnTo>
                    <a:pt x="4" y="298"/>
                  </a:lnTo>
                  <a:cubicBezTo>
                    <a:pt x="2" y="298"/>
                    <a:pt x="0" y="306"/>
                    <a:pt x="0" y="306"/>
                  </a:cubicBezTo>
                  <a:cubicBezTo>
                    <a:pt x="0" y="314"/>
                    <a:pt x="20" y="320"/>
                    <a:pt x="24" y="320"/>
                  </a:cubicBezTo>
                  <a:cubicBezTo>
                    <a:pt x="28" y="320"/>
                    <a:pt x="30" y="320"/>
                    <a:pt x="34" y="31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5" name="Freeform 24">
              <a:extLst>
                <a:ext uri="{FF2B5EF4-FFF2-40B4-BE49-F238E27FC236}">
                  <a16:creationId xmlns:a16="http://schemas.microsoft.com/office/drawing/2014/main" id="{50BD3B54-4A5C-CA4B-ABC6-266BFFBD7152}"/>
                </a:ext>
              </a:extLst>
            </p:cNvPr>
            <p:cNvSpPr/>
            <p:nvPr/>
          </p:nvSpPr>
          <p:spPr>
            <a:xfrm>
              <a:off x="2069280" y="6422760"/>
              <a:ext cx="34920" cy="197640"/>
            </a:xfrm>
            <a:custGeom>
              <a:avLst/>
              <a:gdLst/>
              <a:ahLst/>
              <a:cxnLst>
                <a:cxn ang="3cd4">
                  <a:pos x="hc" y="t"/>
                </a:cxn>
                <a:cxn ang="cd2">
                  <a:pos x="l" y="vc"/>
                </a:cxn>
                <a:cxn ang="cd4">
                  <a:pos x="hc" y="b"/>
                </a:cxn>
                <a:cxn ang="0">
                  <a:pos x="r" y="vc"/>
                </a:cxn>
              </a:cxnLst>
              <a:rect l="l" t="t" r="r" b="b"/>
              <a:pathLst>
                <a:path w="98" h="550">
                  <a:moveTo>
                    <a:pt x="96" y="46"/>
                  </a:moveTo>
                  <a:cubicBezTo>
                    <a:pt x="96" y="22"/>
                    <a:pt x="74" y="0"/>
                    <a:pt x="48" y="0"/>
                  </a:cubicBezTo>
                  <a:cubicBezTo>
                    <a:pt x="22" y="0"/>
                    <a:pt x="0" y="22"/>
                    <a:pt x="0" y="46"/>
                  </a:cubicBezTo>
                  <a:cubicBezTo>
                    <a:pt x="0" y="72"/>
                    <a:pt x="22" y="94"/>
                    <a:pt x="48" y="94"/>
                  </a:cubicBezTo>
                  <a:cubicBezTo>
                    <a:pt x="74" y="94"/>
                    <a:pt x="96" y="72"/>
                    <a:pt x="96" y="46"/>
                  </a:cubicBezTo>
                  <a:close/>
                  <a:moveTo>
                    <a:pt x="78" y="370"/>
                  </a:moveTo>
                  <a:cubicBezTo>
                    <a:pt x="78" y="396"/>
                    <a:pt x="78" y="464"/>
                    <a:pt x="20" y="530"/>
                  </a:cubicBezTo>
                  <a:cubicBezTo>
                    <a:pt x="14" y="536"/>
                    <a:pt x="14" y="538"/>
                    <a:pt x="14" y="540"/>
                  </a:cubicBezTo>
                  <a:cubicBezTo>
                    <a:pt x="14" y="546"/>
                    <a:pt x="18" y="550"/>
                    <a:pt x="24" y="550"/>
                  </a:cubicBezTo>
                  <a:cubicBezTo>
                    <a:pt x="34" y="550"/>
                    <a:pt x="98" y="480"/>
                    <a:pt x="98" y="378"/>
                  </a:cubicBezTo>
                  <a:cubicBezTo>
                    <a:pt x="98" y="352"/>
                    <a:pt x="96" y="286"/>
                    <a:pt x="48" y="286"/>
                  </a:cubicBezTo>
                  <a:cubicBezTo>
                    <a:pt x="16" y="286"/>
                    <a:pt x="0" y="310"/>
                    <a:pt x="0" y="334"/>
                  </a:cubicBezTo>
                  <a:cubicBezTo>
                    <a:pt x="0" y="356"/>
                    <a:pt x="16" y="380"/>
                    <a:pt x="48" y="380"/>
                  </a:cubicBezTo>
                  <a:cubicBezTo>
                    <a:pt x="52" y="380"/>
                    <a:pt x="54" y="380"/>
                    <a:pt x="54" y="380"/>
                  </a:cubicBezTo>
                  <a:cubicBezTo>
                    <a:pt x="60" y="378"/>
                    <a:pt x="70" y="376"/>
                    <a:pt x="78" y="37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6" name="Freeform 25">
              <a:extLst>
                <a:ext uri="{FF2B5EF4-FFF2-40B4-BE49-F238E27FC236}">
                  <a16:creationId xmlns:a16="http://schemas.microsoft.com/office/drawing/2014/main" id="{730FF59E-9077-4C47-BAAD-0FDF3D9E1658}"/>
                </a:ext>
              </a:extLst>
            </p:cNvPr>
            <p:cNvSpPr/>
            <p:nvPr/>
          </p:nvSpPr>
          <p:spPr>
            <a:xfrm>
              <a:off x="2190960" y="6419160"/>
              <a:ext cx="209880" cy="143640"/>
            </a:xfrm>
            <a:custGeom>
              <a:avLst/>
              <a:gdLst/>
              <a:ahLst/>
              <a:cxnLst>
                <a:cxn ang="3cd4">
                  <a:pos x="hc" y="t"/>
                </a:cxn>
                <a:cxn ang="cd2">
                  <a:pos x="l" y="vc"/>
                </a:cxn>
                <a:cxn ang="cd4">
                  <a:pos x="hc" y="b"/>
                </a:cxn>
                <a:cxn ang="0">
                  <a:pos x="r" y="vc"/>
                </a:cxn>
              </a:cxnLst>
              <a:rect l="l" t="t" r="r" b="b"/>
              <a:pathLst>
                <a:path w="584" h="400">
                  <a:moveTo>
                    <a:pt x="382" y="90"/>
                  </a:moveTo>
                  <a:cubicBezTo>
                    <a:pt x="386" y="72"/>
                    <a:pt x="396" y="38"/>
                    <a:pt x="396" y="34"/>
                  </a:cubicBezTo>
                  <a:cubicBezTo>
                    <a:pt x="396" y="18"/>
                    <a:pt x="382" y="10"/>
                    <a:pt x="370" y="10"/>
                  </a:cubicBezTo>
                  <a:cubicBezTo>
                    <a:pt x="358" y="10"/>
                    <a:pt x="344" y="16"/>
                    <a:pt x="336" y="34"/>
                  </a:cubicBezTo>
                  <a:cubicBezTo>
                    <a:pt x="334" y="40"/>
                    <a:pt x="292" y="210"/>
                    <a:pt x="286" y="232"/>
                  </a:cubicBezTo>
                  <a:cubicBezTo>
                    <a:pt x="280" y="258"/>
                    <a:pt x="278" y="274"/>
                    <a:pt x="278" y="290"/>
                  </a:cubicBezTo>
                  <a:cubicBezTo>
                    <a:pt x="278" y="300"/>
                    <a:pt x="278" y="302"/>
                    <a:pt x="280" y="306"/>
                  </a:cubicBezTo>
                  <a:cubicBezTo>
                    <a:pt x="260" y="354"/>
                    <a:pt x="232" y="380"/>
                    <a:pt x="198" y="380"/>
                  </a:cubicBezTo>
                  <a:cubicBezTo>
                    <a:pt x="128" y="380"/>
                    <a:pt x="128" y="316"/>
                    <a:pt x="128" y="300"/>
                  </a:cubicBezTo>
                  <a:cubicBezTo>
                    <a:pt x="128" y="272"/>
                    <a:pt x="132" y="238"/>
                    <a:pt x="174" y="128"/>
                  </a:cubicBezTo>
                  <a:cubicBezTo>
                    <a:pt x="184" y="102"/>
                    <a:pt x="188" y="90"/>
                    <a:pt x="188" y="72"/>
                  </a:cubicBezTo>
                  <a:cubicBezTo>
                    <a:pt x="188" y="32"/>
                    <a:pt x="160" y="0"/>
                    <a:pt x="116" y="0"/>
                  </a:cubicBezTo>
                  <a:cubicBezTo>
                    <a:pt x="32" y="0"/>
                    <a:pt x="0" y="128"/>
                    <a:pt x="0" y="136"/>
                  </a:cubicBezTo>
                  <a:cubicBezTo>
                    <a:pt x="0" y="144"/>
                    <a:pt x="8" y="144"/>
                    <a:pt x="10" y="144"/>
                  </a:cubicBezTo>
                  <a:cubicBezTo>
                    <a:pt x="20" y="144"/>
                    <a:pt x="20" y="144"/>
                    <a:pt x="24" y="128"/>
                  </a:cubicBezTo>
                  <a:cubicBezTo>
                    <a:pt x="48" y="46"/>
                    <a:pt x="82" y="20"/>
                    <a:pt x="114" y="20"/>
                  </a:cubicBezTo>
                  <a:cubicBezTo>
                    <a:pt x="122" y="20"/>
                    <a:pt x="136" y="20"/>
                    <a:pt x="136" y="48"/>
                  </a:cubicBezTo>
                  <a:cubicBezTo>
                    <a:pt x="136" y="70"/>
                    <a:pt x="126" y="96"/>
                    <a:pt x="120" y="110"/>
                  </a:cubicBezTo>
                  <a:cubicBezTo>
                    <a:pt x="82" y="214"/>
                    <a:pt x="70" y="256"/>
                    <a:pt x="70" y="288"/>
                  </a:cubicBezTo>
                  <a:cubicBezTo>
                    <a:pt x="70" y="370"/>
                    <a:pt x="130" y="400"/>
                    <a:pt x="196" y="400"/>
                  </a:cubicBezTo>
                  <a:cubicBezTo>
                    <a:pt x="210" y="400"/>
                    <a:pt x="252" y="400"/>
                    <a:pt x="288" y="338"/>
                  </a:cubicBezTo>
                  <a:cubicBezTo>
                    <a:pt x="310" y="394"/>
                    <a:pt x="372" y="400"/>
                    <a:pt x="398" y="400"/>
                  </a:cubicBezTo>
                  <a:cubicBezTo>
                    <a:pt x="464" y="400"/>
                    <a:pt x="502" y="344"/>
                    <a:pt x="526" y="292"/>
                  </a:cubicBezTo>
                  <a:cubicBezTo>
                    <a:pt x="556" y="222"/>
                    <a:pt x="584" y="104"/>
                    <a:pt x="584" y="62"/>
                  </a:cubicBezTo>
                  <a:cubicBezTo>
                    <a:pt x="584" y="14"/>
                    <a:pt x="560" y="0"/>
                    <a:pt x="544" y="0"/>
                  </a:cubicBezTo>
                  <a:cubicBezTo>
                    <a:pt x="522" y="0"/>
                    <a:pt x="500" y="22"/>
                    <a:pt x="500" y="42"/>
                  </a:cubicBezTo>
                  <a:cubicBezTo>
                    <a:pt x="500" y="54"/>
                    <a:pt x="506" y="60"/>
                    <a:pt x="514" y="66"/>
                  </a:cubicBezTo>
                  <a:cubicBezTo>
                    <a:pt x="524" y="76"/>
                    <a:pt x="546" y="98"/>
                    <a:pt x="546" y="142"/>
                  </a:cubicBezTo>
                  <a:cubicBezTo>
                    <a:pt x="546" y="172"/>
                    <a:pt x="520" y="258"/>
                    <a:pt x="498" y="302"/>
                  </a:cubicBezTo>
                  <a:cubicBezTo>
                    <a:pt x="474" y="350"/>
                    <a:pt x="444" y="380"/>
                    <a:pt x="400" y="380"/>
                  </a:cubicBezTo>
                  <a:cubicBezTo>
                    <a:pt x="358" y="380"/>
                    <a:pt x="336" y="354"/>
                    <a:pt x="336" y="304"/>
                  </a:cubicBezTo>
                  <a:cubicBezTo>
                    <a:pt x="336" y="280"/>
                    <a:pt x="342" y="252"/>
                    <a:pt x="344" y="24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 name="Freeform 26">
              <a:extLst>
                <a:ext uri="{FF2B5EF4-FFF2-40B4-BE49-F238E27FC236}">
                  <a16:creationId xmlns:a16="http://schemas.microsoft.com/office/drawing/2014/main" id="{EEAA8C29-9029-174B-9A8B-7C75FD216AB9}"/>
                </a:ext>
              </a:extLst>
            </p:cNvPr>
            <p:cNvSpPr/>
            <p:nvPr/>
          </p:nvSpPr>
          <p:spPr>
            <a:xfrm>
              <a:off x="2434320" y="6321960"/>
              <a:ext cx="73800" cy="316440"/>
            </a:xfrm>
            <a:custGeom>
              <a:avLst/>
              <a:gdLst/>
              <a:ahLst/>
              <a:cxnLst>
                <a:cxn ang="3cd4">
                  <a:pos x="hc" y="t"/>
                </a:cxn>
                <a:cxn ang="cd2">
                  <a:pos x="l" y="vc"/>
                </a:cxn>
                <a:cxn ang="cd4">
                  <a:pos x="hc" y="b"/>
                </a:cxn>
                <a:cxn ang="0">
                  <a:pos x="r" y="vc"/>
                </a:cxn>
              </a:cxnLst>
              <a:rect l="l" t="t" r="r" b="b"/>
              <a:pathLst>
                <a:path w="206" h="880">
                  <a:moveTo>
                    <a:pt x="206" y="440"/>
                  </a:moveTo>
                  <a:cubicBezTo>
                    <a:pt x="206" y="372"/>
                    <a:pt x="196" y="266"/>
                    <a:pt x="148" y="166"/>
                  </a:cubicBezTo>
                  <a:cubicBezTo>
                    <a:pt x="94" y="58"/>
                    <a:pt x="18" y="0"/>
                    <a:pt x="8" y="0"/>
                  </a:cubicBezTo>
                  <a:cubicBezTo>
                    <a:pt x="4" y="0"/>
                    <a:pt x="0" y="4"/>
                    <a:pt x="0" y="8"/>
                  </a:cubicBezTo>
                  <a:cubicBezTo>
                    <a:pt x="0" y="12"/>
                    <a:pt x="0" y="14"/>
                    <a:pt x="16" y="30"/>
                  </a:cubicBezTo>
                  <a:cubicBezTo>
                    <a:pt x="104" y="116"/>
                    <a:pt x="154" y="256"/>
                    <a:pt x="154" y="440"/>
                  </a:cubicBezTo>
                  <a:cubicBezTo>
                    <a:pt x="154" y="590"/>
                    <a:pt x="122" y="746"/>
                    <a:pt x="12" y="856"/>
                  </a:cubicBezTo>
                  <a:cubicBezTo>
                    <a:pt x="0" y="868"/>
                    <a:pt x="0" y="870"/>
                    <a:pt x="0" y="872"/>
                  </a:cubicBezTo>
                  <a:cubicBezTo>
                    <a:pt x="0" y="878"/>
                    <a:pt x="4" y="880"/>
                    <a:pt x="8" y="880"/>
                  </a:cubicBezTo>
                  <a:cubicBezTo>
                    <a:pt x="18" y="880"/>
                    <a:pt x="98" y="820"/>
                    <a:pt x="150" y="708"/>
                  </a:cubicBezTo>
                  <a:cubicBezTo>
                    <a:pt x="196" y="612"/>
                    <a:pt x="206" y="514"/>
                    <a:pt x="206" y="44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8" name="Freeform 27">
              <a:extLst>
                <a:ext uri="{FF2B5EF4-FFF2-40B4-BE49-F238E27FC236}">
                  <a16:creationId xmlns:a16="http://schemas.microsoft.com/office/drawing/2014/main" id="{B6E11E21-2012-8C44-8BCB-28A4F697F815}"/>
                </a:ext>
              </a:extLst>
            </p:cNvPr>
            <p:cNvSpPr/>
            <p:nvPr/>
          </p:nvSpPr>
          <p:spPr>
            <a:xfrm>
              <a:off x="2643840" y="6406199"/>
              <a:ext cx="211320" cy="135720"/>
            </a:xfrm>
            <a:custGeom>
              <a:avLst/>
              <a:gdLst/>
              <a:ahLst/>
              <a:cxnLst>
                <a:cxn ang="3cd4">
                  <a:pos x="hc" y="t"/>
                </a:cxn>
                <a:cxn ang="cd2">
                  <a:pos x="l" y="vc"/>
                </a:cxn>
                <a:cxn ang="cd4">
                  <a:pos x="hc" y="b"/>
                </a:cxn>
                <a:cxn ang="0">
                  <a:pos x="r" y="vc"/>
                </a:cxn>
              </a:cxnLst>
              <a:rect l="l" t="t" r="r" b="b"/>
              <a:pathLst>
                <a:path w="588" h="378">
                  <a:moveTo>
                    <a:pt x="588" y="28"/>
                  </a:moveTo>
                  <a:cubicBezTo>
                    <a:pt x="588" y="8"/>
                    <a:pt x="582" y="0"/>
                    <a:pt x="576" y="0"/>
                  </a:cubicBezTo>
                  <a:cubicBezTo>
                    <a:pt x="572" y="0"/>
                    <a:pt x="564" y="4"/>
                    <a:pt x="564" y="24"/>
                  </a:cubicBezTo>
                  <a:cubicBezTo>
                    <a:pt x="560" y="86"/>
                    <a:pt x="498" y="122"/>
                    <a:pt x="440" y="122"/>
                  </a:cubicBezTo>
                  <a:cubicBezTo>
                    <a:pt x="390" y="122"/>
                    <a:pt x="346" y="94"/>
                    <a:pt x="300" y="64"/>
                  </a:cubicBezTo>
                  <a:cubicBezTo>
                    <a:pt x="252" y="32"/>
                    <a:pt x="204" y="0"/>
                    <a:pt x="148" y="0"/>
                  </a:cubicBezTo>
                  <a:cubicBezTo>
                    <a:pt x="66" y="0"/>
                    <a:pt x="0" y="62"/>
                    <a:pt x="0" y="144"/>
                  </a:cubicBezTo>
                  <a:cubicBezTo>
                    <a:pt x="0" y="164"/>
                    <a:pt x="6" y="170"/>
                    <a:pt x="12" y="170"/>
                  </a:cubicBezTo>
                  <a:cubicBezTo>
                    <a:pt x="22" y="170"/>
                    <a:pt x="24" y="154"/>
                    <a:pt x="24" y="150"/>
                  </a:cubicBezTo>
                  <a:cubicBezTo>
                    <a:pt x="30" y="76"/>
                    <a:pt x="102" y="50"/>
                    <a:pt x="148" y="50"/>
                  </a:cubicBezTo>
                  <a:cubicBezTo>
                    <a:pt x="198" y="50"/>
                    <a:pt x="242" y="76"/>
                    <a:pt x="288" y="108"/>
                  </a:cubicBezTo>
                  <a:cubicBezTo>
                    <a:pt x="336" y="140"/>
                    <a:pt x="384" y="172"/>
                    <a:pt x="440" y="172"/>
                  </a:cubicBezTo>
                  <a:cubicBezTo>
                    <a:pt x="522" y="172"/>
                    <a:pt x="588" y="108"/>
                    <a:pt x="588" y="28"/>
                  </a:cubicBezTo>
                  <a:close/>
                  <a:moveTo>
                    <a:pt x="588" y="234"/>
                  </a:moveTo>
                  <a:cubicBezTo>
                    <a:pt x="588" y="208"/>
                    <a:pt x="578" y="206"/>
                    <a:pt x="576" y="206"/>
                  </a:cubicBezTo>
                  <a:cubicBezTo>
                    <a:pt x="572" y="206"/>
                    <a:pt x="564" y="212"/>
                    <a:pt x="564" y="230"/>
                  </a:cubicBezTo>
                  <a:cubicBezTo>
                    <a:pt x="560" y="292"/>
                    <a:pt x="498" y="328"/>
                    <a:pt x="440" y="328"/>
                  </a:cubicBezTo>
                  <a:cubicBezTo>
                    <a:pt x="390" y="328"/>
                    <a:pt x="346" y="300"/>
                    <a:pt x="300" y="270"/>
                  </a:cubicBezTo>
                  <a:cubicBezTo>
                    <a:pt x="252" y="238"/>
                    <a:pt x="204" y="206"/>
                    <a:pt x="148" y="206"/>
                  </a:cubicBezTo>
                  <a:cubicBezTo>
                    <a:pt x="66" y="206"/>
                    <a:pt x="0" y="268"/>
                    <a:pt x="0" y="350"/>
                  </a:cubicBezTo>
                  <a:cubicBezTo>
                    <a:pt x="0" y="370"/>
                    <a:pt x="6" y="376"/>
                    <a:pt x="12" y="376"/>
                  </a:cubicBezTo>
                  <a:cubicBezTo>
                    <a:pt x="22" y="376"/>
                    <a:pt x="24" y="360"/>
                    <a:pt x="24" y="356"/>
                  </a:cubicBezTo>
                  <a:cubicBezTo>
                    <a:pt x="30" y="282"/>
                    <a:pt x="102" y="256"/>
                    <a:pt x="148" y="256"/>
                  </a:cubicBezTo>
                  <a:cubicBezTo>
                    <a:pt x="198" y="256"/>
                    <a:pt x="242" y="282"/>
                    <a:pt x="288" y="314"/>
                  </a:cubicBezTo>
                  <a:cubicBezTo>
                    <a:pt x="336" y="346"/>
                    <a:pt x="384" y="378"/>
                    <a:pt x="440" y="378"/>
                  </a:cubicBezTo>
                  <a:cubicBezTo>
                    <a:pt x="524" y="378"/>
                    <a:pt x="588" y="312"/>
                    <a:pt x="588" y="2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9" name="Freeform 28">
              <a:extLst>
                <a:ext uri="{FF2B5EF4-FFF2-40B4-BE49-F238E27FC236}">
                  <a16:creationId xmlns:a16="http://schemas.microsoft.com/office/drawing/2014/main" id="{B95D926C-3042-664A-AC00-6C061BEA9317}"/>
                </a:ext>
              </a:extLst>
            </p:cNvPr>
            <p:cNvSpPr/>
            <p:nvPr/>
          </p:nvSpPr>
          <p:spPr>
            <a:xfrm>
              <a:off x="2985839" y="6473879"/>
              <a:ext cx="193320" cy="13320"/>
            </a:xfrm>
            <a:custGeom>
              <a:avLst/>
              <a:gdLst/>
              <a:ahLst/>
              <a:cxnLst>
                <a:cxn ang="3cd4">
                  <a:pos x="hc" y="t"/>
                </a:cxn>
                <a:cxn ang="cd2">
                  <a:pos x="l" y="vc"/>
                </a:cxn>
                <a:cxn ang="cd4">
                  <a:pos x="hc" y="b"/>
                </a:cxn>
                <a:cxn ang="0">
                  <a:pos x="r" y="vc"/>
                </a:cxn>
              </a:cxnLst>
              <a:rect l="l" t="t" r="r" b="b"/>
              <a:pathLst>
                <a:path w="538" h="38">
                  <a:moveTo>
                    <a:pt x="508" y="38"/>
                  </a:moveTo>
                  <a:cubicBezTo>
                    <a:pt x="522" y="38"/>
                    <a:pt x="538" y="38"/>
                    <a:pt x="538" y="18"/>
                  </a:cubicBezTo>
                  <a:cubicBezTo>
                    <a:pt x="538" y="0"/>
                    <a:pt x="522" y="0"/>
                    <a:pt x="508" y="0"/>
                  </a:cubicBezTo>
                  <a:lnTo>
                    <a:pt x="30" y="0"/>
                  </a:lnTo>
                  <a:cubicBezTo>
                    <a:pt x="16" y="0"/>
                    <a:pt x="0" y="0"/>
                    <a:pt x="0" y="18"/>
                  </a:cubicBezTo>
                  <a:cubicBezTo>
                    <a:pt x="0" y="38"/>
                    <a:pt x="16" y="38"/>
                    <a:pt x="30" y="3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0" name="Freeform 29">
              <a:extLst>
                <a:ext uri="{FF2B5EF4-FFF2-40B4-BE49-F238E27FC236}">
                  <a16:creationId xmlns:a16="http://schemas.microsoft.com/office/drawing/2014/main" id="{E87811E6-1CCF-5F43-AFA7-F82AEEF7CA6B}"/>
                </a:ext>
              </a:extLst>
            </p:cNvPr>
            <p:cNvSpPr/>
            <p:nvPr/>
          </p:nvSpPr>
          <p:spPr>
            <a:xfrm>
              <a:off x="3314160" y="6195240"/>
              <a:ext cx="120600" cy="569160"/>
            </a:xfrm>
            <a:custGeom>
              <a:avLst/>
              <a:gdLst/>
              <a:ahLst/>
              <a:cxnLst>
                <a:cxn ang="3cd4">
                  <a:pos x="hc" y="t"/>
                </a:cxn>
                <a:cxn ang="cd2">
                  <a:pos x="l" y="vc"/>
                </a:cxn>
                <a:cxn ang="cd4">
                  <a:pos x="hc" y="b"/>
                </a:cxn>
                <a:cxn ang="0">
                  <a:pos x="r" y="vc"/>
                </a:cxn>
              </a:cxnLst>
              <a:rect l="l" t="t" r="r" b="b"/>
              <a:pathLst>
                <a:path w="336" h="1582">
                  <a:moveTo>
                    <a:pt x="296" y="1574"/>
                  </a:moveTo>
                  <a:cubicBezTo>
                    <a:pt x="298" y="1574"/>
                    <a:pt x="306" y="1582"/>
                    <a:pt x="306" y="1582"/>
                  </a:cubicBezTo>
                  <a:lnTo>
                    <a:pt x="326" y="1582"/>
                  </a:lnTo>
                  <a:cubicBezTo>
                    <a:pt x="328" y="1582"/>
                    <a:pt x="336" y="1582"/>
                    <a:pt x="336" y="1574"/>
                  </a:cubicBezTo>
                  <a:cubicBezTo>
                    <a:pt x="336" y="1570"/>
                    <a:pt x="334" y="1568"/>
                    <a:pt x="332" y="1566"/>
                  </a:cubicBezTo>
                  <a:cubicBezTo>
                    <a:pt x="300" y="1534"/>
                    <a:pt x="252" y="1486"/>
                    <a:pt x="198" y="1390"/>
                  </a:cubicBezTo>
                  <a:cubicBezTo>
                    <a:pt x="102" y="1220"/>
                    <a:pt x="68" y="1002"/>
                    <a:pt x="68" y="792"/>
                  </a:cubicBezTo>
                  <a:cubicBezTo>
                    <a:pt x="68" y="402"/>
                    <a:pt x="178" y="172"/>
                    <a:pt x="334" y="16"/>
                  </a:cubicBezTo>
                  <a:cubicBezTo>
                    <a:pt x="336" y="14"/>
                    <a:pt x="336" y="10"/>
                    <a:pt x="336" y="8"/>
                  </a:cubicBezTo>
                  <a:cubicBezTo>
                    <a:pt x="336" y="0"/>
                    <a:pt x="330" y="0"/>
                    <a:pt x="320" y="0"/>
                  </a:cubicBezTo>
                  <a:cubicBezTo>
                    <a:pt x="308" y="0"/>
                    <a:pt x="306" y="0"/>
                    <a:pt x="298" y="8"/>
                  </a:cubicBezTo>
                  <a:cubicBezTo>
                    <a:pt x="214" y="80"/>
                    <a:pt x="120" y="202"/>
                    <a:pt x="58" y="388"/>
                  </a:cubicBezTo>
                  <a:cubicBezTo>
                    <a:pt x="20" y="504"/>
                    <a:pt x="0" y="644"/>
                    <a:pt x="0" y="790"/>
                  </a:cubicBezTo>
                  <a:cubicBezTo>
                    <a:pt x="0" y="1000"/>
                    <a:pt x="38" y="1236"/>
                    <a:pt x="176" y="1440"/>
                  </a:cubicBezTo>
                  <a:cubicBezTo>
                    <a:pt x="200" y="1474"/>
                    <a:pt x="234" y="1510"/>
                    <a:pt x="234" y="1510"/>
                  </a:cubicBezTo>
                  <a:cubicBezTo>
                    <a:pt x="242" y="1522"/>
                    <a:pt x="254" y="1536"/>
                    <a:pt x="262" y="154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1" name="Freeform 30">
              <a:extLst>
                <a:ext uri="{FF2B5EF4-FFF2-40B4-BE49-F238E27FC236}">
                  <a16:creationId xmlns:a16="http://schemas.microsoft.com/office/drawing/2014/main" id="{2180DA2C-0E16-304A-A0CE-D4101909E9F6}"/>
                </a:ext>
              </a:extLst>
            </p:cNvPr>
            <p:cNvSpPr/>
            <p:nvPr/>
          </p:nvSpPr>
          <p:spPr>
            <a:xfrm>
              <a:off x="3455279" y="6419160"/>
              <a:ext cx="129240" cy="143640"/>
            </a:xfrm>
            <a:custGeom>
              <a:avLst/>
              <a:gdLst/>
              <a:ahLst/>
              <a:cxnLst>
                <a:cxn ang="3cd4">
                  <a:pos x="hc" y="t"/>
                </a:cxn>
                <a:cxn ang="cd2">
                  <a:pos x="l" y="vc"/>
                </a:cxn>
                <a:cxn ang="cd4">
                  <a:pos x="hc" y="b"/>
                </a:cxn>
                <a:cxn ang="0">
                  <a:pos x="r" y="vc"/>
                </a:cxn>
              </a:cxnLst>
              <a:rect l="l" t="t" r="r" b="b"/>
              <a:pathLst>
                <a:path w="360" h="400">
                  <a:moveTo>
                    <a:pt x="52" y="338"/>
                  </a:moveTo>
                  <a:cubicBezTo>
                    <a:pt x="50" y="352"/>
                    <a:pt x="44" y="372"/>
                    <a:pt x="44" y="376"/>
                  </a:cubicBezTo>
                  <a:cubicBezTo>
                    <a:pt x="44" y="392"/>
                    <a:pt x="56" y="400"/>
                    <a:pt x="70" y="400"/>
                  </a:cubicBezTo>
                  <a:cubicBezTo>
                    <a:pt x="80" y="400"/>
                    <a:pt x="96" y="392"/>
                    <a:pt x="102" y="376"/>
                  </a:cubicBezTo>
                  <a:cubicBezTo>
                    <a:pt x="104" y="372"/>
                    <a:pt x="134" y="252"/>
                    <a:pt x="138" y="236"/>
                  </a:cubicBezTo>
                  <a:cubicBezTo>
                    <a:pt x="144" y="206"/>
                    <a:pt x="160" y="144"/>
                    <a:pt x="166" y="120"/>
                  </a:cubicBezTo>
                  <a:cubicBezTo>
                    <a:pt x="170" y="110"/>
                    <a:pt x="194" y="68"/>
                    <a:pt x="216" y="48"/>
                  </a:cubicBezTo>
                  <a:cubicBezTo>
                    <a:pt x="222" y="42"/>
                    <a:pt x="248" y="20"/>
                    <a:pt x="286" y="20"/>
                  </a:cubicBezTo>
                  <a:cubicBezTo>
                    <a:pt x="310" y="20"/>
                    <a:pt x="322" y="30"/>
                    <a:pt x="324" y="30"/>
                  </a:cubicBezTo>
                  <a:cubicBezTo>
                    <a:pt x="296" y="34"/>
                    <a:pt x="278" y="56"/>
                    <a:pt x="278" y="78"/>
                  </a:cubicBezTo>
                  <a:cubicBezTo>
                    <a:pt x="278" y="92"/>
                    <a:pt x="288" y="110"/>
                    <a:pt x="312" y="110"/>
                  </a:cubicBezTo>
                  <a:cubicBezTo>
                    <a:pt x="334" y="110"/>
                    <a:pt x="360" y="90"/>
                    <a:pt x="360" y="58"/>
                  </a:cubicBezTo>
                  <a:cubicBezTo>
                    <a:pt x="360" y="26"/>
                    <a:pt x="332" y="0"/>
                    <a:pt x="286" y="0"/>
                  </a:cubicBezTo>
                  <a:cubicBezTo>
                    <a:pt x="228" y="0"/>
                    <a:pt x="190" y="44"/>
                    <a:pt x="174" y="68"/>
                  </a:cubicBezTo>
                  <a:cubicBezTo>
                    <a:pt x="166" y="28"/>
                    <a:pt x="134" y="0"/>
                    <a:pt x="92" y="0"/>
                  </a:cubicBezTo>
                  <a:cubicBezTo>
                    <a:pt x="52" y="0"/>
                    <a:pt x="36" y="34"/>
                    <a:pt x="28" y="50"/>
                  </a:cubicBezTo>
                  <a:cubicBezTo>
                    <a:pt x="12" y="80"/>
                    <a:pt x="0" y="134"/>
                    <a:pt x="0" y="136"/>
                  </a:cubicBezTo>
                  <a:cubicBezTo>
                    <a:pt x="0" y="144"/>
                    <a:pt x="8" y="144"/>
                    <a:pt x="10" y="144"/>
                  </a:cubicBezTo>
                  <a:cubicBezTo>
                    <a:pt x="20" y="144"/>
                    <a:pt x="20" y="144"/>
                    <a:pt x="26" y="124"/>
                  </a:cubicBezTo>
                  <a:cubicBezTo>
                    <a:pt x="40" y="62"/>
                    <a:pt x="58" y="20"/>
                    <a:pt x="90" y="20"/>
                  </a:cubicBezTo>
                  <a:cubicBezTo>
                    <a:pt x="106" y="20"/>
                    <a:pt x="118" y="26"/>
                    <a:pt x="118" y="60"/>
                  </a:cubicBezTo>
                  <a:cubicBezTo>
                    <a:pt x="118" y="78"/>
                    <a:pt x="114" y="88"/>
                    <a:pt x="104" y="1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2" name="Freeform 31">
              <a:extLst>
                <a:ext uri="{FF2B5EF4-FFF2-40B4-BE49-F238E27FC236}">
                  <a16:creationId xmlns:a16="http://schemas.microsoft.com/office/drawing/2014/main" id="{BE07BF32-185A-444C-AFE4-4BDDCF412B66}"/>
                </a:ext>
              </a:extLst>
            </p:cNvPr>
            <p:cNvSpPr/>
            <p:nvPr/>
          </p:nvSpPr>
          <p:spPr>
            <a:xfrm>
              <a:off x="3684959" y="6374520"/>
              <a:ext cx="210600" cy="211320"/>
            </a:xfrm>
            <a:custGeom>
              <a:avLst/>
              <a:gdLst/>
              <a:ahLst/>
              <a:cxnLst>
                <a:cxn ang="3cd4">
                  <a:pos x="hc" y="t"/>
                </a:cxn>
                <a:cxn ang="cd2">
                  <a:pos x="l" y="vc"/>
                </a:cxn>
                <a:cxn ang="cd4">
                  <a:pos x="hc" y="b"/>
                </a:cxn>
                <a:cxn ang="0">
                  <a:pos x="r" y="vc"/>
                </a:cxn>
              </a:cxnLst>
              <a:rect l="l" t="t" r="r" b="b"/>
              <a:pathLst>
                <a:path w="586" h="588">
                  <a:moveTo>
                    <a:pt x="312" y="312"/>
                  </a:moveTo>
                  <a:lnTo>
                    <a:pt x="558" y="312"/>
                  </a:lnTo>
                  <a:cubicBezTo>
                    <a:pt x="570" y="312"/>
                    <a:pt x="586" y="312"/>
                    <a:pt x="586" y="294"/>
                  </a:cubicBezTo>
                  <a:cubicBezTo>
                    <a:pt x="586" y="276"/>
                    <a:pt x="570" y="276"/>
                    <a:pt x="558" y="276"/>
                  </a:cubicBezTo>
                  <a:lnTo>
                    <a:pt x="312" y="276"/>
                  </a:lnTo>
                  <a:lnTo>
                    <a:pt x="312" y="30"/>
                  </a:lnTo>
                  <a:cubicBezTo>
                    <a:pt x="312" y="16"/>
                    <a:pt x="312" y="0"/>
                    <a:pt x="294" y="0"/>
                  </a:cubicBezTo>
                  <a:cubicBezTo>
                    <a:pt x="276" y="0"/>
                    <a:pt x="276" y="16"/>
                    <a:pt x="276" y="30"/>
                  </a:cubicBezTo>
                  <a:lnTo>
                    <a:pt x="276" y="276"/>
                  </a:lnTo>
                  <a:lnTo>
                    <a:pt x="30" y="276"/>
                  </a:lnTo>
                  <a:cubicBezTo>
                    <a:pt x="16" y="276"/>
                    <a:pt x="0" y="276"/>
                    <a:pt x="0" y="294"/>
                  </a:cubicBezTo>
                  <a:cubicBezTo>
                    <a:pt x="0" y="312"/>
                    <a:pt x="16" y="312"/>
                    <a:pt x="30" y="312"/>
                  </a:cubicBezTo>
                  <a:lnTo>
                    <a:pt x="276" y="312"/>
                  </a:lnTo>
                  <a:lnTo>
                    <a:pt x="276" y="558"/>
                  </a:lnTo>
                  <a:cubicBezTo>
                    <a:pt x="276" y="570"/>
                    <a:pt x="276" y="588"/>
                    <a:pt x="294" y="588"/>
                  </a:cubicBezTo>
                  <a:cubicBezTo>
                    <a:pt x="312" y="588"/>
                    <a:pt x="312" y="570"/>
                    <a:pt x="312" y="55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3" name="Freeform 32">
              <a:extLst>
                <a:ext uri="{FF2B5EF4-FFF2-40B4-BE49-F238E27FC236}">
                  <a16:creationId xmlns:a16="http://schemas.microsoft.com/office/drawing/2014/main" id="{05A042B1-F647-B440-8504-87A6D9364018}"/>
                </a:ext>
              </a:extLst>
            </p:cNvPr>
            <p:cNvSpPr/>
            <p:nvPr/>
          </p:nvSpPr>
          <p:spPr>
            <a:xfrm>
              <a:off x="3988800" y="6419160"/>
              <a:ext cx="166680" cy="208440"/>
            </a:xfrm>
            <a:custGeom>
              <a:avLst/>
              <a:gdLst/>
              <a:ahLst/>
              <a:cxnLst>
                <a:cxn ang="3cd4">
                  <a:pos x="hc" y="t"/>
                </a:cxn>
                <a:cxn ang="cd2">
                  <a:pos x="l" y="vc"/>
                </a:cxn>
                <a:cxn ang="cd4">
                  <a:pos x="hc" y="b"/>
                </a:cxn>
                <a:cxn ang="0">
                  <a:pos x="r" y="vc"/>
                </a:cxn>
              </a:cxnLst>
              <a:rect l="l" t="t" r="r" b="b"/>
              <a:pathLst>
                <a:path w="464" h="580">
                  <a:moveTo>
                    <a:pt x="20" y="166"/>
                  </a:moveTo>
                  <a:cubicBezTo>
                    <a:pt x="54" y="64"/>
                    <a:pt x="150" y="64"/>
                    <a:pt x="160" y="64"/>
                  </a:cubicBezTo>
                  <a:cubicBezTo>
                    <a:pt x="294" y="64"/>
                    <a:pt x="304" y="218"/>
                    <a:pt x="304" y="288"/>
                  </a:cubicBezTo>
                  <a:cubicBezTo>
                    <a:pt x="304" y="342"/>
                    <a:pt x="300" y="356"/>
                    <a:pt x="294" y="374"/>
                  </a:cubicBezTo>
                  <a:cubicBezTo>
                    <a:pt x="274" y="438"/>
                    <a:pt x="248" y="540"/>
                    <a:pt x="248" y="564"/>
                  </a:cubicBezTo>
                  <a:cubicBezTo>
                    <a:pt x="248" y="574"/>
                    <a:pt x="252" y="580"/>
                    <a:pt x="258" y="580"/>
                  </a:cubicBezTo>
                  <a:cubicBezTo>
                    <a:pt x="270" y="580"/>
                    <a:pt x="278" y="560"/>
                    <a:pt x="286" y="526"/>
                  </a:cubicBezTo>
                  <a:cubicBezTo>
                    <a:pt x="308" y="452"/>
                    <a:pt x="316" y="402"/>
                    <a:pt x="320" y="374"/>
                  </a:cubicBezTo>
                  <a:cubicBezTo>
                    <a:pt x="322" y="364"/>
                    <a:pt x="324" y="352"/>
                    <a:pt x="326" y="340"/>
                  </a:cubicBezTo>
                  <a:cubicBezTo>
                    <a:pt x="354" y="254"/>
                    <a:pt x="412" y="122"/>
                    <a:pt x="446" y="52"/>
                  </a:cubicBezTo>
                  <a:cubicBezTo>
                    <a:pt x="452" y="42"/>
                    <a:pt x="464" y="22"/>
                    <a:pt x="464" y="18"/>
                  </a:cubicBezTo>
                  <a:cubicBezTo>
                    <a:pt x="464" y="10"/>
                    <a:pt x="454" y="10"/>
                    <a:pt x="452" y="10"/>
                  </a:cubicBezTo>
                  <a:cubicBezTo>
                    <a:pt x="450" y="10"/>
                    <a:pt x="444" y="10"/>
                    <a:pt x="442" y="16"/>
                  </a:cubicBezTo>
                  <a:cubicBezTo>
                    <a:pt x="396" y="100"/>
                    <a:pt x="360" y="188"/>
                    <a:pt x="326" y="276"/>
                  </a:cubicBezTo>
                  <a:cubicBezTo>
                    <a:pt x="324" y="250"/>
                    <a:pt x="324" y="182"/>
                    <a:pt x="290" y="96"/>
                  </a:cubicBezTo>
                  <a:cubicBezTo>
                    <a:pt x="268" y="44"/>
                    <a:pt x="234" y="0"/>
                    <a:pt x="172" y="0"/>
                  </a:cubicBezTo>
                  <a:cubicBezTo>
                    <a:pt x="62" y="0"/>
                    <a:pt x="0" y="134"/>
                    <a:pt x="0" y="162"/>
                  </a:cubicBezTo>
                  <a:cubicBezTo>
                    <a:pt x="0" y="170"/>
                    <a:pt x="8" y="170"/>
                    <a:pt x="16" y="17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4" name="Freeform 33">
              <a:extLst>
                <a:ext uri="{FF2B5EF4-FFF2-40B4-BE49-F238E27FC236}">
                  <a16:creationId xmlns:a16="http://schemas.microsoft.com/office/drawing/2014/main" id="{3D2197F8-2B3D-9548-98DE-1ECC3B7F6095}"/>
                </a:ext>
              </a:extLst>
            </p:cNvPr>
            <p:cNvSpPr/>
            <p:nvPr/>
          </p:nvSpPr>
          <p:spPr>
            <a:xfrm>
              <a:off x="4226399" y="6419160"/>
              <a:ext cx="247320" cy="140040"/>
            </a:xfrm>
            <a:custGeom>
              <a:avLst/>
              <a:gdLst/>
              <a:ahLst/>
              <a:cxnLst>
                <a:cxn ang="3cd4">
                  <a:pos x="hc" y="t"/>
                </a:cxn>
                <a:cxn ang="cd2">
                  <a:pos x="l" y="vc"/>
                </a:cxn>
                <a:cxn ang="cd4">
                  <a:pos x="hc" y="b"/>
                </a:cxn>
                <a:cxn ang="0">
                  <a:pos x="r" y="vc"/>
                </a:cxn>
              </a:cxnLst>
              <a:rect l="l" t="t" r="r" b="b"/>
              <a:pathLst>
                <a:path w="688" h="390">
                  <a:moveTo>
                    <a:pt x="68" y="86"/>
                  </a:moveTo>
                  <a:lnTo>
                    <a:pt x="68" y="324"/>
                  </a:lnTo>
                  <a:cubicBezTo>
                    <a:pt x="68" y="362"/>
                    <a:pt x="60" y="362"/>
                    <a:pt x="0" y="362"/>
                  </a:cubicBezTo>
                  <a:lnTo>
                    <a:pt x="0" y="390"/>
                  </a:lnTo>
                  <a:cubicBezTo>
                    <a:pt x="30" y="390"/>
                    <a:pt x="76" y="388"/>
                    <a:pt x="100" y="388"/>
                  </a:cubicBezTo>
                  <a:cubicBezTo>
                    <a:pt x="122" y="388"/>
                    <a:pt x="168" y="390"/>
                    <a:pt x="198" y="390"/>
                  </a:cubicBezTo>
                  <a:lnTo>
                    <a:pt x="198" y="362"/>
                  </a:lnTo>
                  <a:cubicBezTo>
                    <a:pt x="140" y="362"/>
                    <a:pt x="130" y="362"/>
                    <a:pt x="130" y="324"/>
                  </a:cubicBezTo>
                  <a:lnTo>
                    <a:pt x="130" y="160"/>
                  </a:lnTo>
                  <a:cubicBezTo>
                    <a:pt x="130" y="68"/>
                    <a:pt x="192" y="20"/>
                    <a:pt x="248" y="20"/>
                  </a:cubicBezTo>
                  <a:cubicBezTo>
                    <a:pt x="304" y="20"/>
                    <a:pt x="314" y="68"/>
                    <a:pt x="314" y="118"/>
                  </a:cubicBezTo>
                  <a:lnTo>
                    <a:pt x="314" y="324"/>
                  </a:lnTo>
                  <a:cubicBezTo>
                    <a:pt x="314" y="362"/>
                    <a:pt x="304" y="362"/>
                    <a:pt x="246" y="362"/>
                  </a:cubicBezTo>
                  <a:lnTo>
                    <a:pt x="246" y="390"/>
                  </a:lnTo>
                  <a:cubicBezTo>
                    <a:pt x="276" y="390"/>
                    <a:pt x="320" y="388"/>
                    <a:pt x="344" y="388"/>
                  </a:cubicBezTo>
                  <a:cubicBezTo>
                    <a:pt x="368" y="388"/>
                    <a:pt x="414" y="390"/>
                    <a:pt x="444" y="390"/>
                  </a:cubicBezTo>
                  <a:lnTo>
                    <a:pt x="444" y="362"/>
                  </a:lnTo>
                  <a:cubicBezTo>
                    <a:pt x="384" y="362"/>
                    <a:pt x="374" y="362"/>
                    <a:pt x="374" y="324"/>
                  </a:cubicBezTo>
                  <a:lnTo>
                    <a:pt x="374" y="160"/>
                  </a:lnTo>
                  <a:cubicBezTo>
                    <a:pt x="374" y="68"/>
                    <a:pt x="438" y="20"/>
                    <a:pt x="494" y="20"/>
                  </a:cubicBezTo>
                  <a:cubicBezTo>
                    <a:pt x="550" y="20"/>
                    <a:pt x="558" y="68"/>
                    <a:pt x="558" y="118"/>
                  </a:cubicBezTo>
                  <a:lnTo>
                    <a:pt x="558" y="324"/>
                  </a:lnTo>
                  <a:cubicBezTo>
                    <a:pt x="558" y="362"/>
                    <a:pt x="550" y="362"/>
                    <a:pt x="490" y="362"/>
                  </a:cubicBezTo>
                  <a:lnTo>
                    <a:pt x="490" y="390"/>
                  </a:lnTo>
                  <a:cubicBezTo>
                    <a:pt x="520" y="390"/>
                    <a:pt x="566" y="388"/>
                    <a:pt x="590" y="388"/>
                  </a:cubicBezTo>
                  <a:cubicBezTo>
                    <a:pt x="612" y="388"/>
                    <a:pt x="658" y="390"/>
                    <a:pt x="688" y="390"/>
                  </a:cubicBezTo>
                  <a:lnTo>
                    <a:pt x="688" y="362"/>
                  </a:lnTo>
                  <a:cubicBezTo>
                    <a:pt x="642" y="362"/>
                    <a:pt x="620" y="362"/>
                    <a:pt x="620" y="336"/>
                  </a:cubicBezTo>
                  <a:lnTo>
                    <a:pt x="620" y="168"/>
                  </a:lnTo>
                  <a:cubicBezTo>
                    <a:pt x="620" y="92"/>
                    <a:pt x="620" y="64"/>
                    <a:pt x="592" y="32"/>
                  </a:cubicBezTo>
                  <a:cubicBezTo>
                    <a:pt x="580" y="18"/>
                    <a:pt x="550" y="0"/>
                    <a:pt x="500" y="0"/>
                  </a:cubicBezTo>
                  <a:cubicBezTo>
                    <a:pt x="426" y="0"/>
                    <a:pt x="386" y="52"/>
                    <a:pt x="372" y="86"/>
                  </a:cubicBezTo>
                  <a:cubicBezTo>
                    <a:pt x="360" y="10"/>
                    <a:pt x="294" y="0"/>
                    <a:pt x="254" y="0"/>
                  </a:cubicBezTo>
                  <a:cubicBezTo>
                    <a:pt x="190" y="0"/>
                    <a:pt x="148" y="38"/>
                    <a:pt x="124" y="92"/>
                  </a:cubicBezTo>
                  <a:lnTo>
                    <a:pt x="124" y="0"/>
                  </a:lnTo>
                  <a:lnTo>
                    <a:pt x="0" y="10"/>
                  </a:lnTo>
                  <a:lnTo>
                    <a:pt x="0" y="38"/>
                  </a:lnTo>
                  <a:cubicBezTo>
                    <a:pt x="62" y="38"/>
                    <a:pt x="68" y="44"/>
                    <a:pt x="68" y="8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5" name="Freeform 34">
              <a:extLst>
                <a:ext uri="{FF2B5EF4-FFF2-40B4-BE49-F238E27FC236}">
                  <a16:creationId xmlns:a16="http://schemas.microsoft.com/office/drawing/2014/main" id="{EE527892-88F1-0C42-8EEA-B83304139A90}"/>
                </a:ext>
              </a:extLst>
            </p:cNvPr>
            <p:cNvSpPr/>
            <p:nvPr/>
          </p:nvSpPr>
          <p:spPr>
            <a:xfrm>
              <a:off x="4492080" y="6417000"/>
              <a:ext cx="142920" cy="145800"/>
            </a:xfrm>
            <a:custGeom>
              <a:avLst/>
              <a:gdLst/>
              <a:ahLst/>
              <a:cxnLst>
                <a:cxn ang="3cd4">
                  <a:pos x="hc" y="t"/>
                </a:cxn>
                <a:cxn ang="cd2">
                  <a:pos x="l" y="vc"/>
                </a:cxn>
                <a:cxn ang="cd4">
                  <a:pos x="hc" y="b"/>
                </a:cxn>
                <a:cxn ang="0">
                  <a:pos x="r" y="vc"/>
                </a:cxn>
              </a:cxnLst>
              <a:rect l="l" t="t" r="r" b="b"/>
              <a:pathLst>
                <a:path w="398" h="406">
                  <a:moveTo>
                    <a:pt x="256" y="328"/>
                  </a:moveTo>
                  <a:cubicBezTo>
                    <a:pt x="260" y="364"/>
                    <a:pt x="284" y="400"/>
                    <a:pt x="326" y="400"/>
                  </a:cubicBezTo>
                  <a:cubicBezTo>
                    <a:pt x="344" y="400"/>
                    <a:pt x="398" y="388"/>
                    <a:pt x="398" y="316"/>
                  </a:cubicBezTo>
                  <a:lnTo>
                    <a:pt x="398" y="268"/>
                  </a:lnTo>
                  <a:lnTo>
                    <a:pt x="376" y="268"/>
                  </a:lnTo>
                  <a:lnTo>
                    <a:pt x="376" y="316"/>
                  </a:lnTo>
                  <a:cubicBezTo>
                    <a:pt x="376" y="368"/>
                    <a:pt x="354" y="374"/>
                    <a:pt x="344" y="374"/>
                  </a:cubicBezTo>
                  <a:cubicBezTo>
                    <a:pt x="316" y="374"/>
                    <a:pt x="312" y="334"/>
                    <a:pt x="312" y="330"/>
                  </a:cubicBezTo>
                  <a:lnTo>
                    <a:pt x="312" y="152"/>
                  </a:lnTo>
                  <a:cubicBezTo>
                    <a:pt x="312" y="116"/>
                    <a:pt x="312" y="82"/>
                    <a:pt x="280" y="48"/>
                  </a:cubicBezTo>
                  <a:cubicBezTo>
                    <a:pt x="246" y="14"/>
                    <a:pt x="202" y="0"/>
                    <a:pt x="160" y="0"/>
                  </a:cubicBezTo>
                  <a:cubicBezTo>
                    <a:pt x="86" y="0"/>
                    <a:pt x="26" y="42"/>
                    <a:pt x="26" y="100"/>
                  </a:cubicBezTo>
                  <a:cubicBezTo>
                    <a:pt x="26" y="126"/>
                    <a:pt x="44" y="142"/>
                    <a:pt x="66" y="142"/>
                  </a:cubicBezTo>
                  <a:cubicBezTo>
                    <a:pt x="90" y="142"/>
                    <a:pt x="106" y="124"/>
                    <a:pt x="106" y="100"/>
                  </a:cubicBezTo>
                  <a:cubicBezTo>
                    <a:pt x="106" y="90"/>
                    <a:pt x="102" y="60"/>
                    <a:pt x="62" y="60"/>
                  </a:cubicBezTo>
                  <a:cubicBezTo>
                    <a:pt x="86" y="30"/>
                    <a:pt x="128" y="20"/>
                    <a:pt x="158" y="20"/>
                  </a:cubicBezTo>
                  <a:cubicBezTo>
                    <a:pt x="200" y="20"/>
                    <a:pt x="250" y="54"/>
                    <a:pt x="250" y="132"/>
                  </a:cubicBezTo>
                  <a:lnTo>
                    <a:pt x="250" y="166"/>
                  </a:lnTo>
                  <a:cubicBezTo>
                    <a:pt x="206" y="168"/>
                    <a:pt x="144" y="170"/>
                    <a:pt x="88" y="196"/>
                  </a:cubicBezTo>
                  <a:cubicBezTo>
                    <a:pt x="22" y="226"/>
                    <a:pt x="0" y="272"/>
                    <a:pt x="0" y="312"/>
                  </a:cubicBezTo>
                  <a:cubicBezTo>
                    <a:pt x="0" y="384"/>
                    <a:pt x="86" y="406"/>
                    <a:pt x="142" y="406"/>
                  </a:cubicBezTo>
                  <a:cubicBezTo>
                    <a:pt x="200" y="406"/>
                    <a:pt x="240" y="370"/>
                    <a:pt x="256" y="328"/>
                  </a:cubicBezTo>
                  <a:close/>
                  <a:moveTo>
                    <a:pt x="250" y="184"/>
                  </a:moveTo>
                  <a:lnTo>
                    <a:pt x="250" y="272"/>
                  </a:lnTo>
                  <a:cubicBezTo>
                    <a:pt x="250" y="356"/>
                    <a:pt x="188" y="386"/>
                    <a:pt x="148" y="386"/>
                  </a:cubicBezTo>
                  <a:cubicBezTo>
                    <a:pt x="104" y="386"/>
                    <a:pt x="68" y="354"/>
                    <a:pt x="68" y="310"/>
                  </a:cubicBezTo>
                  <a:cubicBezTo>
                    <a:pt x="68" y="262"/>
                    <a:pt x="106" y="188"/>
                    <a:pt x="250" y="1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6" name="Freeform 35">
              <a:extLst>
                <a:ext uri="{FF2B5EF4-FFF2-40B4-BE49-F238E27FC236}">
                  <a16:creationId xmlns:a16="http://schemas.microsoft.com/office/drawing/2014/main" id="{BFFF8F7D-CFC8-B143-9C01-A6D2A7C167EC}"/>
                </a:ext>
              </a:extLst>
            </p:cNvPr>
            <p:cNvSpPr/>
            <p:nvPr/>
          </p:nvSpPr>
          <p:spPr>
            <a:xfrm>
              <a:off x="4640400" y="6422760"/>
              <a:ext cx="159480" cy="136440"/>
            </a:xfrm>
            <a:custGeom>
              <a:avLst/>
              <a:gdLst/>
              <a:ahLst/>
              <a:cxnLst>
                <a:cxn ang="3cd4">
                  <a:pos x="hc" y="t"/>
                </a:cxn>
                <a:cxn ang="cd2">
                  <a:pos x="l" y="vc"/>
                </a:cxn>
                <a:cxn ang="cd4">
                  <a:pos x="hc" y="b"/>
                </a:cxn>
                <a:cxn ang="0">
                  <a:pos x="r" y="vc"/>
                </a:cxn>
              </a:cxnLst>
              <a:rect l="l" t="t" r="r" b="b"/>
              <a:pathLst>
                <a:path w="444" h="380">
                  <a:moveTo>
                    <a:pt x="242" y="174"/>
                  </a:moveTo>
                  <a:cubicBezTo>
                    <a:pt x="270" y="140"/>
                    <a:pt x="302" y="96"/>
                    <a:pt x="324" y="74"/>
                  </a:cubicBezTo>
                  <a:cubicBezTo>
                    <a:pt x="352" y="42"/>
                    <a:pt x="388" y="28"/>
                    <a:pt x="428" y="28"/>
                  </a:cubicBezTo>
                  <a:lnTo>
                    <a:pt x="428" y="0"/>
                  </a:lnTo>
                  <a:cubicBezTo>
                    <a:pt x="406" y="2"/>
                    <a:pt x="380" y="2"/>
                    <a:pt x="356" y="2"/>
                  </a:cubicBezTo>
                  <a:cubicBezTo>
                    <a:pt x="330" y="2"/>
                    <a:pt x="284" y="0"/>
                    <a:pt x="272" y="0"/>
                  </a:cubicBezTo>
                  <a:lnTo>
                    <a:pt x="272" y="28"/>
                  </a:lnTo>
                  <a:cubicBezTo>
                    <a:pt x="290" y="30"/>
                    <a:pt x="298" y="40"/>
                    <a:pt x="298" y="54"/>
                  </a:cubicBezTo>
                  <a:cubicBezTo>
                    <a:pt x="298" y="68"/>
                    <a:pt x="288" y="80"/>
                    <a:pt x="284" y="86"/>
                  </a:cubicBezTo>
                  <a:lnTo>
                    <a:pt x="230" y="154"/>
                  </a:lnTo>
                  <a:lnTo>
                    <a:pt x="160" y="66"/>
                  </a:lnTo>
                  <a:cubicBezTo>
                    <a:pt x="152" y="56"/>
                    <a:pt x="152" y="54"/>
                    <a:pt x="152" y="50"/>
                  </a:cubicBezTo>
                  <a:cubicBezTo>
                    <a:pt x="152" y="36"/>
                    <a:pt x="166" y="28"/>
                    <a:pt x="184" y="28"/>
                  </a:cubicBezTo>
                  <a:lnTo>
                    <a:pt x="184" y="0"/>
                  </a:lnTo>
                  <a:cubicBezTo>
                    <a:pt x="160" y="0"/>
                    <a:pt x="102" y="2"/>
                    <a:pt x="88" y="2"/>
                  </a:cubicBezTo>
                  <a:cubicBezTo>
                    <a:pt x="70" y="2"/>
                    <a:pt x="28" y="2"/>
                    <a:pt x="4" y="0"/>
                  </a:cubicBezTo>
                  <a:lnTo>
                    <a:pt x="4" y="28"/>
                  </a:lnTo>
                  <a:cubicBezTo>
                    <a:pt x="66" y="28"/>
                    <a:pt x="68" y="28"/>
                    <a:pt x="108" y="82"/>
                  </a:cubicBezTo>
                  <a:lnTo>
                    <a:pt x="196" y="196"/>
                  </a:lnTo>
                  <a:lnTo>
                    <a:pt x="112" y="300"/>
                  </a:lnTo>
                  <a:cubicBezTo>
                    <a:pt x="70" y="352"/>
                    <a:pt x="18" y="354"/>
                    <a:pt x="0" y="354"/>
                  </a:cubicBezTo>
                  <a:lnTo>
                    <a:pt x="0" y="380"/>
                  </a:lnTo>
                  <a:cubicBezTo>
                    <a:pt x="22" y="378"/>
                    <a:pt x="50" y="378"/>
                    <a:pt x="74" y="378"/>
                  </a:cubicBezTo>
                  <a:cubicBezTo>
                    <a:pt x="98" y="378"/>
                    <a:pt x="136" y="380"/>
                    <a:pt x="158" y="380"/>
                  </a:cubicBezTo>
                  <a:lnTo>
                    <a:pt x="158" y="354"/>
                  </a:lnTo>
                  <a:cubicBezTo>
                    <a:pt x="138" y="350"/>
                    <a:pt x="132" y="340"/>
                    <a:pt x="132" y="326"/>
                  </a:cubicBezTo>
                  <a:cubicBezTo>
                    <a:pt x="132" y="306"/>
                    <a:pt x="158" y="278"/>
                    <a:pt x="210" y="214"/>
                  </a:cubicBezTo>
                  <a:lnTo>
                    <a:pt x="278" y="302"/>
                  </a:lnTo>
                  <a:cubicBezTo>
                    <a:pt x="286" y="312"/>
                    <a:pt x="296" y="326"/>
                    <a:pt x="296" y="332"/>
                  </a:cubicBezTo>
                  <a:cubicBezTo>
                    <a:pt x="296" y="340"/>
                    <a:pt x="288" y="352"/>
                    <a:pt x="264" y="354"/>
                  </a:cubicBezTo>
                  <a:lnTo>
                    <a:pt x="264" y="380"/>
                  </a:lnTo>
                  <a:cubicBezTo>
                    <a:pt x="292" y="380"/>
                    <a:pt x="340" y="378"/>
                    <a:pt x="360" y="378"/>
                  </a:cubicBezTo>
                  <a:cubicBezTo>
                    <a:pt x="384" y="378"/>
                    <a:pt x="418" y="378"/>
                    <a:pt x="444" y="380"/>
                  </a:cubicBezTo>
                  <a:lnTo>
                    <a:pt x="444" y="354"/>
                  </a:lnTo>
                  <a:cubicBezTo>
                    <a:pt x="398" y="354"/>
                    <a:pt x="382" y="352"/>
                    <a:pt x="362" y="32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7" name="Freeform 36">
              <a:extLst>
                <a:ext uri="{FF2B5EF4-FFF2-40B4-BE49-F238E27FC236}">
                  <a16:creationId xmlns:a16="http://schemas.microsoft.com/office/drawing/2014/main" id="{7B829FCE-C8D1-BC41-B52F-9FC0D02E0D77}"/>
                </a:ext>
              </a:extLst>
            </p:cNvPr>
            <p:cNvSpPr/>
            <p:nvPr/>
          </p:nvSpPr>
          <p:spPr>
            <a:xfrm>
              <a:off x="4412880" y="6665400"/>
              <a:ext cx="113400" cy="100440"/>
            </a:xfrm>
            <a:custGeom>
              <a:avLst/>
              <a:gdLst/>
              <a:ahLst/>
              <a:cxnLst>
                <a:cxn ang="3cd4">
                  <a:pos x="hc" y="t"/>
                </a:cxn>
                <a:cxn ang="cd2">
                  <a:pos x="l" y="vc"/>
                </a:cxn>
                <a:cxn ang="cd4">
                  <a:pos x="hc" y="b"/>
                </a:cxn>
                <a:cxn ang="0">
                  <a:pos x="r" y="vc"/>
                </a:cxn>
              </a:cxnLst>
              <a:rect l="l" t="t" r="r" b="b"/>
              <a:pathLst>
                <a:path w="316" h="280">
                  <a:moveTo>
                    <a:pt x="224" y="36"/>
                  </a:moveTo>
                  <a:cubicBezTo>
                    <a:pt x="210" y="16"/>
                    <a:pt x="190" y="0"/>
                    <a:pt x="160" y="0"/>
                  </a:cubicBezTo>
                  <a:cubicBezTo>
                    <a:pt x="80" y="0"/>
                    <a:pt x="0" y="88"/>
                    <a:pt x="0" y="176"/>
                  </a:cubicBezTo>
                  <a:cubicBezTo>
                    <a:pt x="0" y="236"/>
                    <a:pt x="40" y="280"/>
                    <a:pt x="94" y="280"/>
                  </a:cubicBezTo>
                  <a:cubicBezTo>
                    <a:pt x="126" y="280"/>
                    <a:pt x="156" y="260"/>
                    <a:pt x="182" y="236"/>
                  </a:cubicBezTo>
                  <a:cubicBezTo>
                    <a:pt x="194" y="274"/>
                    <a:pt x="228" y="280"/>
                    <a:pt x="246" y="280"/>
                  </a:cubicBezTo>
                  <a:cubicBezTo>
                    <a:pt x="268" y="280"/>
                    <a:pt x="282" y="266"/>
                    <a:pt x="294" y="246"/>
                  </a:cubicBezTo>
                  <a:cubicBezTo>
                    <a:pt x="308" y="222"/>
                    <a:pt x="316" y="188"/>
                    <a:pt x="316" y="184"/>
                  </a:cubicBezTo>
                  <a:cubicBezTo>
                    <a:pt x="316" y="176"/>
                    <a:pt x="308" y="176"/>
                    <a:pt x="306" y="176"/>
                  </a:cubicBezTo>
                  <a:cubicBezTo>
                    <a:pt x="298" y="176"/>
                    <a:pt x="296" y="180"/>
                    <a:pt x="292" y="196"/>
                  </a:cubicBezTo>
                  <a:cubicBezTo>
                    <a:pt x="284" y="226"/>
                    <a:pt x="272" y="262"/>
                    <a:pt x="246" y="262"/>
                  </a:cubicBezTo>
                  <a:cubicBezTo>
                    <a:pt x="230" y="262"/>
                    <a:pt x="226" y="248"/>
                    <a:pt x="226" y="232"/>
                  </a:cubicBezTo>
                  <a:cubicBezTo>
                    <a:pt x="226" y="222"/>
                    <a:pt x="232" y="198"/>
                    <a:pt x="236" y="182"/>
                  </a:cubicBezTo>
                  <a:cubicBezTo>
                    <a:pt x="240" y="166"/>
                    <a:pt x="246" y="140"/>
                    <a:pt x="250" y="126"/>
                  </a:cubicBezTo>
                  <a:lnTo>
                    <a:pt x="262" y="80"/>
                  </a:lnTo>
                  <a:cubicBezTo>
                    <a:pt x="266" y="64"/>
                    <a:pt x="272" y="34"/>
                    <a:pt x="272" y="32"/>
                  </a:cubicBezTo>
                  <a:cubicBezTo>
                    <a:pt x="272" y="18"/>
                    <a:pt x="262" y="12"/>
                    <a:pt x="252" y="12"/>
                  </a:cubicBezTo>
                  <a:cubicBezTo>
                    <a:pt x="242" y="12"/>
                    <a:pt x="228" y="20"/>
                    <a:pt x="224" y="36"/>
                  </a:cubicBezTo>
                  <a:close/>
                  <a:moveTo>
                    <a:pt x="184" y="196"/>
                  </a:moveTo>
                  <a:cubicBezTo>
                    <a:pt x="180" y="214"/>
                    <a:pt x="166" y="226"/>
                    <a:pt x="152" y="238"/>
                  </a:cubicBezTo>
                  <a:cubicBezTo>
                    <a:pt x="146" y="242"/>
                    <a:pt x="122" y="262"/>
                    <a:pt x="96" y="262"/>
                  </a:cubicBezTo>
                  <a:cubicBezTo>
                    <a:pt x="72" y="262"/>
                    <a:pt x="50" y="246"/>
                    <a:pt x="50" y="202"/>
                  </a:cubicBezTo>
                  <a:cubicBezTo>
                    <a:pt x="50" y="170"/>
                    <a:pt x="68" y="100"/>
                    <a:pt x="82" y="76"/>
                  </a:cubicBezTo>
                  <a:cubicBezTo>
                    <a:pt x="110" y="26"/>
                    <a:pt x="142" y="18"/>
                    <a:pt x="160" y="18"/>
                  </a:cubicBezTo>
                  <a:cubicBezTo>
                    <a:pt x="202" y="18"/>
                    <a:pt x="214" y="64"/>
                    <a:pt x="214" y="72"/>
                  </a:cubicBezTo>
                  <a:cubicBezTo>
                    <a:pt x="214" y="74"/>
                    <a:pt x="214" y="78"/>
                    <a:pt x="212" y="8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8" name="Freeform 37">
              <a:extLst>
                <a:ext uri="{FF2B5EF4-FFF2-40B4-BE49-F238E27FC236}">
                  <a16:creationId xmlns:a16="http://schemas.microsoft.com/office/drawing/2014/main" id="{FB33A61D-2CC6-1E4C-92C0-D0C112631969}"/>
                </a:ext>
              </a:extLst>
            </p:cNvPr>
            <p:cNvSpPr/>
            <p:nvPr/>
          </p:nvSpPr>
          <p:spPr>
            <a:xfrm>
              <a:off x="4550400" y="6611399"/>
              <a:ext cx="44280" cy="82440"/>
            </a:xfrm>
            <a:custGeom>
              <a:avLst/>
              <a:gdLst/>
              <a:ahLst/>
              <a:cxnLst>
                <a:cxn ang="3cd4">
                  <a:pos x="hc" y="t"/>
                </a:cxn>
                <a:cxn ang="cd2">
                  <a:pos x="l" y="vc"/>
                </a:cxn>
                <a:cxn ang="cd4">
                  <a:pos x="hc" y="b"/>
                </a:cxn>
                <a:cxn ang="0">
                  <a:pos x="r" y="vc"/>
                </a:cxn>
              </a:cxnLst>
              <a:rect l="l" t="t" r="r" b="b"/>
              <a:pathLst>
                <a:path w="124" h="230">
                  <a:moveTo>
                    <a:pt x="120" y="42"/>
                  </a:moveTo>
                  <a:cubicBezTo>
                    <a:pt x="120" y="42"/>
                    <a:pt x="124" y="32"/>
                    <a:pt x="124" y="26"/>
                  </a:cubicBezTo>
                  <a:cubicBezTo>
                    <a:pt x="124" y="10"/>
                    <a:pt x="110" y="0"/>
                    <a:pt x="96" y="0"/>
                  </a:cubicBezTo>
                  <a:cubicBezTo>
                    <a:pt x="78" y="0"/>
                    <a:pt x="72" y="14"/>
                    <a:pt x="70" y="20"/>
                  </a:cubicBezTo>
                  <a:lnTo>
                    <a:pt x="2" y="212"/>
                  </a:lnTo>
                  <a:cubicBezTo>
                    <a:pt x="0" y="218"/>
                    <a:pt x="0" y="218"/>
                    <a:pt x="0" y="220"/>
                  </a:cubicBezTo>
                  <a:cubicBezTo>
                    <a:pt x="0" y="226"/>
                    <a:pt x="18" y="230"/>
                    <a:pt x="20" y="230"/>
                  </a:cubicBezTo>
                  <a:cubicBezTo>
                    <a:pt x="24" y="230"/>
                    <a:pt x="24" y="228"/>
                    <a:pt x="26" y="22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9" name="Freeform 38">
              <a:extLst>
                <a:ext uri="{FF2B5EF4-FFF2-40B4-BE49-F238E27FC236}">
                  <a16:creationId xmlns:a16="http://schemas.microsoft.com/office/drawing/2014/main" id="{F25A9F0D-08D2-814B-B9DE-7FC234178CF0}"/>
                </a:ext>
              </a:extLst>
            </p:cNvPr>
            <p:cNvSpPr/>
            <p:nvPr/>
          </p:nvSpPr>
          <p:spPr>
            <a:xfrm>
              <a:off x="4872960" y="6335640"/>
              <a:ext cx="219240" cy="284760"/>
            </a:xfrm>
            <a:custGeom>
              <a:avLst/>
              <a:gdLst/>
              <a:ahLst/>
              <a:cxnLst>
                <a:cxn ang="3cd4">
                  <a:pos x="hc" y="t"/>
                </a:cxn>
                <a:cxn ang="cd2">
                  <a:pos x="l" y="vc"/>
                </a:cxn>
                <a:cxn ang="cd4">
                  <a:pos x="hc" y="b"/>
                </a:cxn>
                <a:cxn ang="0">
                  <a:pos x="r" y="vc"/>
                </a:cxn>
              </a:cxnLst>
              <a:rect l="l" t="t" r="r" b="b"/>
              <a:pathLst>
                <a:path w="610" h="792">
                  <a:moveTo>
                    <a:pt x="342" y="616"/>
                  </a:moveTo>
                  <a:cubicBezTo>
                    <a:pt x="480" y="564"/>
                    <a:pt x="610" y="406"/>
                    <a:pt x="610" y="236"/>
                  </a:cubicBezTo>
                  <a:cubicBezTo>
                    <a:pt x="610" y="96"/>
                    <a:pt x="516" y="0"/>
                    <a:pt x="384" y="0"/>
                  </a:cubicBezTo>
                  <a:cubicBezTo>
                    <a:pt x="194" y="0"/>
                    <a:pt x="0" y="200"/>
                    <a:pt x="0" y="406"/>
                  </a:cubicBezTo>
                  <a:cubicBezTo>
                    <a:pt x="0" y="552"/>
                    <a:pt x="98" y="640"/>
                    <a:pt x="226" y="640"/>
                  </a:cubicBezTo>
                  <a:cubicBezTo>
                    <a:pt x="248" y="640"/>
                    <a:pt x="278" y="636"/>
                    <a:pt x="312" y="628"/>
                  </a:cubicBezTo>
                  <a:cubicBezTo>
                    <a:pt x="308" y="682"/>
                    <a:pt x="308" y="684"/>
                    <a:pt x="308" y="696"/>
                  </a:cubicBezTo>
                  <a:cubicBezTo>
                    <a:pt x="308" y="724"/>
                    <a:pt x="308" y="792"/>
                    <a:pt x="382" y="792"/>
                  </a:cubicBezTo>
                  <a:cubicBezTo>
                    <a:pt x="486" y="792"/>
                    <a:pt x="528" y="630"/>
                    <a:pt x="528" y="622"/>
                  </a:cubicBezTo>
                  <a:cubicBezTo>
                    <a:pt x="528" y="614"/>
                    <a:pt x="522" y="612"/>
                    <a:pt x="520" y="612"/>
                  </a:cubicBezTo>
                  <a:cubicBezTo>
                    <a:pt x="512" y="612"/>
                    <a:pt x="510" y="616"/>
                    <a:pt x="508" y="622"/>
                  </a:cubicBezTo>
                  <a:cubicBezTo>
                    <a:pt x="488" y="684"/>
                    <a:pt x="436" y="706"/>
                    <a:pt x="406" y="706"/>
                  </a:cubicBezTo>
                  <a:cubicBezTo>
                    <a:pt x="364" y="706"/>
                    <a:pt x="352" y="682"/>
                    <a:pt x="342" y="616"/>
                  </a:cubicBezTo>
                  <a:close/>
                  <a:moveTo>
                    <a:pt x="176" y="608"/>
                  </a:moveTo>
                  <a:cubicBezTo>
                    <a:pt x="108" y="582"/>
                    <a:pt x="78" y="512"/>
                    <a:pt x="78" y="434"/>
                  </a:cubicBezTo>
                  <a:cubicBezTo>
                    <a:pt x="78" y="372"/>
                    <a:pt x="100" y="248"/>
                    <a:pt x="168" y="152"/>
                  </a:cubicBezTo>
                  <a:cubicBezTo>
                    <a:pt x="232" y="62"/>
                    <a:pt x="314" y="22"/>
                    <a:pt x="380" y="22"/>
                  </a:cubicBezTo>
                  <a:cubicBezTo>
                    <a:pt x="468" y="22"/>
                    <a:pt x="532" y="90"/>
                    <a:pt x="532" y="208"/>
                  </a:cubicBezTo>
                  <a:cubicBezTo>
                    <a:pt x="532" y="296"/>
                    <a:pt x="486" y="502"/>
                    <a:pt x="338" y="586"/>
                  </a:cubicBezTo>
                  <a:cubicBezTo>
                    <a:pt x="334" y="554"/>
                    <a:pt x="326" y="490"/>
                    <a:pt x="260" y="490"/>
                  </a:cubicBezTo>
                  <a:cubicBezTo>
                    <a:pt x="214" y="490"/>
                    <a:pt x="172" y="534"/>
                    <a:pt x="172" y="580"/>
                  </a:cubicBezTo>
                  <a:cubicBezTo>
                    <a:pt x="172" y="598"/>
                    <a:pt x="176" y="608"/>
                    <a:pt x="176" y="608"/>
                  </a:cubicBezTo>
                  <a:close/>
                  <a:moveTo>
                    <a:pt x="230" y="618"/>
                  </a:moveTo>
                  <a:cubicBezTo>
                    <a:pt x="218" y="618"/>
                    <a:pt x="190" y="618"/>
                    <a:pt x="190" y="580"/>
                  </a:cubicBezTo>
                  <a:cubicBezTo>
                    <a:pt x="190" y="546"/>
                    <a:pt x="224" y="510"/>
                    <a:pt x="260" y="510"/>
                  </a:cubicBezTo>
                  <a:cubicBezTo>
                    <a:pt x="298" y="510"/>
                    <a:pt x="314" y="532"/>
                    <a:pt x="314" y="584"/>
                  </a:cubicBezTo>
                  <a:cubicBezTo>
                    <a:pt x="314" y="598"/>
                    <a:pt x="314" y="598"/>
                    <a:pt x="306" y="602"/>
                  </a:cubicBezTo>
                  <a:cubicBezTo>
                    <a:pt x="282" y="612"/>
                    <a:pt x="256" y="618"/>
                    <a:pt x="230" y="61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0" name="Freeform 39">
              <a:extLst>
                <a:ext uri="{FF2B5EF4-FFF2-40B4-BE49-F238E27FC236}">
                  <a16:creationId xmlns:a16="http://schemas.microsoft.com/office/drawing/2014/main" id="{06B4A369-371A-524C-82BB-72378C4E385D}"/>
                </a:ext>
              </a:extLst>
            </p:cNvPr>
            <p:cNvSpPr/>
            <p:nvPr/>
          </p:nvSpPr>
          <p:spPr>
            <a:xfrm>
              <a:off x="5117039" y="6508440"/>
              <a:ext cx="162360" cy="100440"/>
            </a:xfrm>
            <a:custGeom>
              <a:avLst/>
              <a:gdLst/>
              <a:ahLst/>
              <a:cxnLst>
                <a:cxn ang="3cd4">
                  <a:pos x="hc" y="t"/>
                </a:cxn>
                <a:cxn ang="cd2">
                  <a:pos x="l" y="vc"/>
                </a:cxn>
                <a:cxn ang="cd4">
                  <a:pos x="hc" y="b"/>
                </a:cxn>
                <a:cxn ang="0">
                  <a:pos x="r" y="vc"/>
                </a:cxn>
              </a:cxnLst>
              <a:rect l="l" t="t" r="r" b="b"/>
              <a:pathLst>
                <a:path w="452" h="280">
                  <a:moveTo>
                    <a:pt x="296" y="76"/>
                  </a:moveTo>
                  <a:cubicBezTo>
                    <a:pt x="300" y="60"/>
                    <a:pt x="308" y="30"/>
                    <a:pt x="308" y="26"/>
                  </a:cubicBezTo>
                  <a:cubicBezTo>
                    <a:pt x="308" y="14"/>
                    <a:pt x="298" y="6"/>
                    <a:pt x="288" y="6"/>
                  </a:cubicBezTo>
                  <a:cubicBezTo>
                    <a:pt x="276" y="6"/>
                    <a:pt x="264" y="14"/>
                    <a:pt x="260" y="24"/>
                  </a:cubicBezTo>
                  <a:cubicBezTo>
                    <a:pt x="258" y="30"/>
                    <a:pt x="252" y="56"/>
                    <a:pt x="248" y="72"/>
                  </a:cubicBezTo>
                  <a:cubicBezTo>
                    <a:pt x="240" y="106"/>
                    <a:pt x="240" y="108"/>
                    <a:pt x="230" y="142"/>
                  </a:cubicBezTo>
                  <a:cubicBezTo>
                    <a:pt x="222" y="176"/>
                    <a:pt x="222" y="182"/>
                    <a:pt x="220" y="200"/>
                  </a:cubicBezTo>
                  <a:cubicBezTo>
                    <a:pt x="224" y="212"/>
                    <a:pt x="218" y="224"/>
                    <a:pt x="204" y="242"/>
                  </a:cubicBezTo>
                  <a:cubicBezTo>
                    <a:pt x="196" y="252"/>
                    <a:pt x="182" y="262"/>
                    <a:pt x="162" y="262"/>
                  </a:cubicBezTo>
                  <a:cubicBezTo>
                    <a:pt x="138" y="262"/>
                    <a:pt x="106" y="254"/>
                    <a:pt x="106" y="206"/>
                  </a:cubicBezTo>
                  <a:cubicBezTo>
                    <a:pt x="106" y="174"/>
                    <a:pt x="124" y="128"/>
                    <a:pt x="136" y="96"/>
                  </a:cubicBezTo>
                  <a:cubicBezTo>
                    <a:pt x="146" y="70"/>
                    <a:pt x="148" y="64"/>
                    <a:pt x="148" y="54"/>
                  </a:cubicBezTo>
                  <a:cubicBezTo>
                    <a:pt x="148" y="24"/>
                    <a:pt x="124" y="0"/>
                    <a:pt x="90" y="0"/>
                  </a:cubicBezTo>
                  <a:cubicBezTo>
                    <a:pt x="28" y="0"/>
                    <a:pt x="0" y="84"/>
                    <a:pt x="0" y="96"/>
                  </a:cubicBezTo>
                  <a:cubicBezTo>
                    <a:pt x="0" y="104"/>
                    <a:pt x="8" y="104"/>
                    <a:pt x="10" y="104"/>
                  </a:cubicBezTo>
                  <a:cubicBezTo>
                    <a:pt x="20" y="104"/>
                    <a:pt x="20" y="100"/>
                    <a:pt x="22" y="94"/>
                  </a:cubicBezTo>
                  <a:cubicBezTo>
                    <a:pt x="38" y="42"/>
                    <a:pt x="64" y="18"/>
                    <a:pt x="88" y="18"/>
                  </a:cubicBezTo>
                  <a:cubicBezTo>
                    <a:pt x="98" y="18"/>
                    <a:pt x="104" y="24"/>
                    <a:pt x="104" y="40"/>
                  </a:cubicBezTo>
                  <a:cubicBezTo>
                    <a:pt x="104" y="54"/>
                    <a:pt x="98" y="68"/>
                    <a:pt x="96" y="76"/>
                  </a:cubicBezTo>
                  <a:cubicBezTo>
                    <a:pt x="60" y="166"/>
                    <a:pt x="60" y="178"/>
                    <a:pt x="60" y="198"/>
                  </a:cubicBezTo>
                  <a:cubicBezTo>
                    <a:pt x="60" y="270"/>
                    <a:pt x="126" y="280"/>
                    <a:pt x="160" y="280"/>
                  </a:cubicBezTo>
                  <a:cubicBezTo>
                    <a:pt x="172" y="280"/>
                    <a:pt x="202" y="280"/>
                    <a:pt x="230" y="238"/>
                  </a:cubicBezTo>
                  <a:cubicBezTo>
                    <a:pt x="244" y="266"/>
                    <a:pt x="278" y="280"/>
                    <a:pt x="316" y="280"/>
                  </a:cubicBezTo>
                  <a:cubicBezTo>
                    <a:pt x="370" y="280"/>
                    <a:pt x="398" y="232"/>
                    <a:pt x="410" y="206"/>
                  </a:cubicBezTo>
                  <a:cubicBezTo>
                    <a:pt x="436" y="154"/>
                    <a:pt x="452" y="78"/>
                    <a:pt x="452" y="48"/>
                  </a:cubicBezTo>
                  <a:cubicBezTo>
                    <a:pt x="452" y="2"/>
                    <a:pt x="426" y="0"/>
                    <a:pt x="422" y="0"/>
                  </a:cubicBezTo>
                  <a:cubicBezTo>
                    <a:pt x="406" y="0"/>
                    <a:pt x="388" y="16"/>
                    <a:pt x="388" y="32"/>
                  </a:cubicBezTo>
                  <a:cubicBezTo>
                    <a:pt x="388" y="44"/>
                    <a:pt x="394" y="48"/>
                    <a:pt x="400" y="52"/>
                  </a:cubicBezTo>
                  <a:cubicBezTo>
                    <a:pt x="414" y="64"/>
                    <a:pt x="422" y="82"/>
                    <a:pt x="422" y="102"/>
                  </a:cubicBezTo>
                  <a:cubicBezTo>
                    <a:pt x="422" y="110"/>
                    <a:pt x="396" y="262"/>
                    <a:pt x="318" y="262"/>
                  </a:cubicBezTo>
                  <a:cubicBezTo>
                    <a:pt x="268" y="262"/>
                    <a:pt x="268" y="218"/>
                    <a:pt x="268" y="208"/>
                  </a:cubicBezTo>
                  <a:cubicBezTo>
                    <a:pt x="268" y="190"/>
                    <a:pt x="270" y="180"/>
                    <a:pt x="278" y="14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1" name="Freeform 40">
              <a:extLst>
                <a:ext uri="{FF2B5EF4-FFF2-40B4-BE49-F238E27FC236}">
                  <a16:creationId xmlns:a16="http://schemas.microsoft.com/office/drawing/2014/main" id="{4BC9092B-504A-F547-AB3E-954AE7809BAF}"/>
                </a:ext>
              </a:extLst>
            </p:cNvPr>
            <p:cNvSpPr/>
            <p:nvPr/>
          </p:nvSpPr>
          <p:spPr>
            <a:xfrm>
              <a:off x="5343120" y="6321960"/>
              <a:ext cx="73800" cy="316440"/>
            </a:xfrm>
            <a:custGeom>
              <a:avLst/>
              <a:gdLst/>
              <a:ahLst/>
              <a:cxnLst>
                <a:cxn ang="3cd4">
                  <a:pos x="hc" y="t"/>
                </a:cxn>
                <a:cxn ang="cd2">
                  <a:pos x="l" y="vc"/>
                </a:cxn>
                <a:cxn ang="cd4">
                  <a:pos x="hc" y="b"/>
                </a:cxn>
                <a:cxn ang="0">
                  <a:pos x="r" y="vc"/>
                </a:cxn>
              </a:cxnLst>
              <a:rect l="l" t="t" r="r" b="b"/>
              <a:pathLst>
                <a:path w="206" h="880">
                  <a:moveTo>
                    <a:pt x="206" y="872"/>
                  </a:moveTo>
                  <a:cubicBezTo>
                    <a:pt x="206" y="870"/>
                    <a:pt x="206" y="868"/>
                    <a:pt x="190" y="852"/>
                  </a:cubicBezTo>
                  <a:cubicBezTo>
                    <a:pt x="80" y="742"/>
                    <a:pt x="52" y="576"/>
                    <a:pt x="52" y="440"/>
                  </a:cubicBezTo>
                  <a:cubicBezTo>
                    <a:pt x="52" y="288"/>
                    <a:pt x="86" y="134"/>
                    <a:pt x="194" y="24"/>
                  </a:cubicBezTo>
                  <a:cubicBezTo>
                    <a:pt x="206" y="14"/>
                    <a:pt x="206" y="12"/>
                    <a:pt x="206" y="8"/>
                  </a:cubicBezTo>
                  <a:cubicBezTo>
                    <a:pt x="206" y="2"/>
                    <a:pt x="202" y="0"/>
                    <a:pt x="196" y="0"/>
                  </a:cubicBezTo>
                  <a:cubicBezTo>
                    <a:pt x="188" y="0"/>
                    <a:pt x="108" y="60"/>
                    <a:pt x="56" y="172"/>
                  </a:cubicBezTo>
                  <a:cubicBezTo>
                    <a:pt x="10" y="268"/>
                    <a:pt x="0" y="366"/>
                    <a:pt x="0" y="440"/>
                  </a:cubicBezTo>
                  <a:cubicBezTo>
                    <a:pt x="0" y="510"/>
                    <a:pt x="10" y="616"/>
                    <a:pt x="58" y="716"/>
                  </a:cubicBezTo>
                  <a:cubicBezTo>
                    <a:pt x="112" y="824"/>
                    <a:pt x="188" y="880"/>
                    <a:pt x="196" y="880"/>
                  </a:cubicBezTo>
                  <a:cubicBezTo>
                    <a:pt x="202" y="880"/>
                    <a:pt x="206" y="878"/>
                    <a:pt x="206" y="8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2" name="Freeform 41">
              <a:extLst>
                <a:ext uri="{FF2B5EF4-FFF2-40B4-BE49-F238E27FC236}">
                  <a16:creationId xmlns:a16="http://schemas.microsoft.com/office/drawing/2014/main" id="{E12A6ECC-7DAD-3245-ACE6-9DA51948D6FF}"/>
                </a:ext>
              </a:extLst>
            </p:cNvPr>
            <p:cNvSpPr/>
            <p:nvPr/>
          </p:nvSpPr>
          <p:spPr>
            <a:xfrm>
              <a:off x="5450400" y="6419160"/>
              <a:ext cx="117000" cy="143640"/>
            </a:xfrm>
            <a:custGeom>
              <a:avLst/>
              <a:gdLst/>
              <a:ahLst/>
              <a:cxnLst>
                <a:cxn ang="3cd4">
                  <a:pos x="hc" y="t"/>
                </a:cxn>
                <a:cxn ang="cd2">
                  <a:pos x="l" y="vc"/>
                </a:cxn>
                <a:cxn ang="cd4">
                  <a:pos x="hc" y="b"/>
                </a:cxn>
                <a:cxn ang="0">
                  <a:pos x="r" y="vc"/>
                </a:cxn>
              </a:cxnLst>
              <a:rect l="l" t="t" r="r" b="b"/>
              <a:pathLst>
                <a:path w="326" h="400">
                  <a:moveTo>
                    <a:pt x="300" y="60"/>
                  </a:moveTo>
                  <a:cubicBezTo>
                    <a:pt x="276" y="60"/>
                    <a:pt x="258" y="80"/>
                    <a:pt x="258" y="100"/>
                  </a:cubicBezTo>
                  <a:cubicBezTo>
                    <a:pt x="258" y="112"/>
                    <a:pt x="266" y="126"/>
                    <a:pt x="284" y="126"/>
                  </a:cubicBezTo>
                  <a:cubicBezTo>
                    <a:pt x="304" y="126"/>
                    <a:pt x="326" y="110"/>
                    <a:pt x="326" y="76"/>
                  </a:cubicBezTo>
                  <a:cubicBezTo>
                    <a:pt x="326" y="36"/>
                    <a:pt x="288" y="0"/>
                    <a:pt x="220" y="0"/>
                  </a:cubicBezTo>
                  <a:cubicBezTo>
                    <a:pt x="104" y="0"/>
                    <a:pt x="70" y="90"/>
                    <a:pt x="70" y="128"/>
                  </a:cubicBezTo>
                  <a:cubicBezTo>
                    <a:pt x="70" y="198"/>
                    <a:pt x="136" y="212"/>
                    <a:pt x="162" y="216"/>
                  </a:cubicBezTo>
                  <a:cubicBezTo>
                    <a:pt x="208" y="226"/>
                    <a:pt x="254" y="234"/>
                    <a:pt x="254" y="284"/>
                  </a:cubicBezTo>
                  <a:cubicBezTo>
                    <a:pt x="254" y="306"/>
                    <a:pt x="234" y="380"/>
                    <a:pt x="128" y="380"/>
                  </a:cubicBezTo>
                  <a:cubicBezTo>
                    <a:pt x="116" y="380"/>
                    <a:pt x="46" y="380"/>
                    <a:pt x="26" y="334"/>
                  </a:cubicBezTo>
                  <a:cubicBezTo>
                    <a:pt x="60" y="338"/>
                    <a:pt x="82" y="312"/>
                    <a:pt x="82" y="286"/>
                  </a:cubicBezTo>
                  <a:cubicBezTo>
                    <a:pt x="82" y="266"/>
                    <a:pt x="68" y="256"/>
                    <a:pt x="50" y="256"/>
                  </a:cubicBezTo>
                  <a:cubicBezTo>
                    <a:pt x="26" y="256"/>
                    <a:pt x="0" y="274"/>
                    <a:pt x="0" y="314"/>
                  </a:cubicBezTo>
                  <a:cubicBezTo>
                    <a:pt x="0" y="364"/>
                    <a:pt x="50" y="400"/>
                    <a:pt x="126" y="400"/>
                  </a:cubicBezTo>
                  <a:cubicBezTo>
                    <a:pt x="270" y="400"/>
                    <a:pt x="304" y="294"/>
                    <a:pt x="304" y="254"/>
                  </a:cubicBezTo>
                  <a:cubicBezTo>
                    <a:pt x="304" y="222"/>
                    <a:pt x="288" y="200"/>
                    <a:pt x="276" y="188"/>
                  </a:cubicBezTo>
                  <a:cubicBezTo>
                    <a:pt x="252" y="164"/>
                    <a:pt x="228" y="160"/>
                    <a:pt x="188" y="152"/>
                  </a:cubicBezTo>
                  <a:cubicBezTo>
                    <a:pt x="156" y="144"/>
                    <a:pt x="122" y="138"/>
                    <a:pt x="122" y="98"/>
                  </a:cubicBezTo>
                  <a:cubicBezTo>
                    <a:pt x="122" y="74"/>
                    <a:pt x="142" y="20"/>
                    <a:pt x="220" y="20"/>
                  </a:cubicBezTo>
                  <a:cubicBezTo>
                    <a:pt x="242" y="20"/>
                    <a:pt x="286" y="26"/>
                    <a:pt x="300" y="6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3" name="Freeform 42">
              <a:extLst>
                <a:ext uri="{FF2B5EF4-FFF2-40B4-BE49-F238E27FC236}">
                  <a16:creationId xmlns:a16="http://schemas.microsoft.com/office/drawing/2014/main" id="{6EDC8ADF-EF35-9A44-969E-207CCF722D6A}"/>
                </a:ext>
              </a:extLst>
            </p:cNvPr>
            <p:cNvSpPr/>
            <p:nvPr/>
          </p:nvSpPr>
          <p:spPr>
            <a:xfrm>
              <a:off x="5592240" y="6304680"/>
              <a:ext cx="55800" cy="114840"/>
            </a:xfrm>
            <a:custGeom>
              <a:avLst/>
              <a:gdLst/>
              <a:ahLst/>
              <a:cxnLst>
                <a:cxn ang="3cd4">
                  <a:pos x="hc" y="t"/>
                </a:cxn>
                <a:cxn ang="cd2">
                  <a:pos x="l" y="vc"/>
                </a:cxn>
                <a:cxn ang="cd4">
                  <a:pos x="hc" y="b"/>
                </a:cxn>
                <a:cxn ang="0">
                  <a:pos x="r" y="vc"/>
                </a:cxn>
              </a:cxnLst>
              <a:rect l="l" t="t" r="r" b="b"/>
              <a:pathLst>
                <a:path w="156" h="320">
                  <a:moveTo>
                    <a:pt x="150" y="54"/>
                  </a:moveTo>
                  <a:cubicBezTo>
                    <a:pt x="156" y="44"/>
                    <a:pt x="156" y="38"/>
                    <a:pt x="156" y="34"/>
                  </a:cubicBezTo>
                  <a:cubicBezTo>
                    <a:pt x="156" y="14"/>
                    <a:pt x="138" y="0"/>
                    <a:pt x="120" y="0"/>
                  </a:cubicBezTo>
                  <a:cubicBezTo>
                    <a:pt x="96" y="0"/>
                    <a:pt x="88" y="20"/>
                    <a:pt x="86" y="30"/>
                  </a:cubicBezTo>
                  <a:lnTo>
                    <a:pt x="4" y="298"/>
                  </a:lnTo>
                  <a:cubicBezTo>
                    <a:pt x="2" y="298"/>
                    <a:pt x="0" y="306"/>
                    <a:pt x="0" y="306"/>
                  </a:cubicBezTo>
                  <a:cubicBezTo>
                    <a:pt x="0" y="314"/>
                    <a:pt x="20" y="320"/>
                    <a:pt x="24" y="320"/>
                  </a:cubicBezTo>
                  <a:cubicBezTo>
                    <a:pt x="28" y="320"/>
                    <a:pt x="30" y="320"/>
                    <a:pt x="34" y="31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4" name="Freeform 43">
              <a:extLst>
                <a:ext uri="{FF2B5EF4-FFF2-40B4-BE49-F238E27FC236}">
                  <a16:creationId xmlns:a16="http://schemas.microsoft.com/office/drawing/2014/main" id="{632C940E-39ED-D943-A12C-4B316DE0ED70}"/>
                </a:ext>
              </a:extLst>
            </p:cNvPr>
            <p:cNvSpPr/>
            <p:nvPr/>
          </p:nvSpPr>
          <p:spPr>
            <a:xfrm>
              <a:off x="5698080" y="6525720"/>
              <a:ext cx="37080" cy="94680"/>
            </a:xfrm>
            <a:custGeom>
              <a:avLst/>
              <a:gdLst/>
              <a:ahLst/>
              <a:cxnLst>
                <a:cxn ang="3cd4">
                  <a:pos x="hc" y="t"/>
                </a:cxn>
                <a:cxn ang="cd2">
                  <a:pos x="l" y="vc"/>
                </a:cxn>
                <a:cxn ang="cd4">
                  <a:pos x="hc" y="b"/>
                </a:cxn>
                <a:cxn ang="0">
                  <a:pos x="r" y="vc"/>
                </a:cxn>
              </a:cxnLst>
              <a:rect l="l" t="t" r="r" b="b"/>
              <a:pathLst>
                <a:path w="104" h="264">
                  <a:moveTo>
                    <a:pt x="104" y="92"/>
                  </a:moveTo>
                  <a:cubicBezTo>
                    <a:pt x="104" y="34"/>
                    <a:pt x="82" y="0"/>
                    <a:pt x="48" y="0"/>
                  </a:cubicBezTo>
                  <a:cubicBezTo>
                    <a:pt x="18" y="0"/>
                    <a:pt x="0" y="22"/>
                    <a:pt x="0" y="46"/>
                  </a:cubicBezTo>
                  <a:cubicBezTo>
                    <a:pt x="0" y="70"/>
                    <a:pt x="18" y="94"/>
                    <a:pt x="48" y="94"/>
                  </a:cubicBezTo>
                  <a:cubicBezTo>
                    <a:pt x="58" y="94"/>
                    <a:pt x="70" y="90"/>
                    <a:pt x="78" y="82"/>
                  </a:cubicBezTo>
                  <a:cubicBezTo>
                    <a:pt x="82" y="80"/>
                    <a:pt x="82" y="80"/>
                    <a:pt x="84" y="80"/>
                  </a:cubicBezTo>
                  <a:cubicBezTo>
                    <a:pt x="84" y="80"/>
                    <a:pt x="86" y="80"/>
                    <a:pt x="86" y="92"/>
                  </a:cubicBezTo>
                  <a:cubicBezTo>
                    <a:pt x="86" y="158"/>
                    <a:pt x="54" y="212"/>
                    <a:pt x="24" y="240"/>
                  </a:cubicBezTo>
                  <a:cubicBezTo>
                    <a:pt x="14" y="250"/>
                    <a:pt x="14" y="252"/>
                    <a:pt x="14" y="254"/>
                  </a:cubicBezTo>
                  <a:cubicBezTo>
                    <a:pt x="14" y="262"/>
                    <a:pt x="18" y="264"/>
                    <a:pt x="24" y="264"/>
                  </a:cubicBezTo>
                  <a:cubicBezTo>
                    <a:pt x="34" y="264"/>
                    <a:pt x="104" y="196"/>
                    <a:pt x="104" y="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5" name="Freeform 44">
              <a:extLst>
                <a:ext uri="{FF2B5EF4-FFF2-40B4-BE49-F238E27FC236}">
                  <a16:creationId xmlns:a16="http://schemas.microsoft.com/office/drawing/2014/main" id="{F6E4F5B3-4215-C642-A74D-865A6C10563D}"/>
                </a:ext>
              </a:extLst>
            </p:cNvPr>
            <p:cNvSpPr/>
            <p:nvPr/>
          </p:nvSpPr>
          <p:spPr>
            <a:xfrm>
              <a:off x="5823360" y="6419160"/>
              <a:ext cx="145080" cy="143640"/>
            </a:xfrm>
            <a:custGeom>
              <a:avLst/>
              <a:gdLst/>
              <a:ahLst/>
              <a:cxnLst>
                <a:cxn ang="3cd4">
                  <a:pos x="hc" y="t"/>
                </a:cxn>
                <a:cxn ang="cd2">
                  <a:pos x="l" y="vc"/>
                </a:cxn>
                <a:cxn ang="cd4">
                  <a:pos x="hc" y="b"/>
                </a:cxn>
                <a:cxn ang="0">
                  <a:pos x="r" y="vc"/>
                </a:cxn>
              </a:cxnLst>
              <a:rect l="l" t="t" r="r" b="b"/>
              <a:pathLst>
                <a:path w="404" h="400">
                  <a:moveTo>
                    <a:pt x="294" y="56"/>
                  </a:moveTo>
                  <a:cubicBezTo>
                    <a:pt x="278" y="24"/>
                    <a:pt x="252" y="0"/>
                    <a:pt x="212" y="0"/>
                  </a:cubicBezTo>
                  <a:cubicBezTo>
                    <a:pt x="110" y="0"/>
                    <a:pt x="0" y="130"/>
                    <a:pt x="0" y="258"/>
                  </a:cubicBezTo>
                  <a:cubicBezTo>
                    <a:pt x="0" y="342"/>
                    <a:pt x="48" y="400"/>
                    <a:pt x="118" y="400"/>
                  </a:cubicBezTo>
                  <a:cubicBezTo>
                    <a:pt x="136" y="400"/>
                    <a:pt x="180" y="396"/>
                    <a:pt x="232" y="334"/>
                  </a:cubicBezTo>
                  <a:cubicBezTo>
                    <a:pt x="240" y="370"/>
                    <a:pt x="270" y="400"/>
                    <a:pt x="312" y="400"/>
                  </a:cubicBezTo>
                  <a:cubicBezTo>
                    <a:pt x="344" y="400"/>
                    <a:pt x="364" y="380"/>
                    <a:pt x="378" y="352"/>
                  </a:cubicBezTo>
                  <a:cubicBezTo>
                    <a:pt x="392" y="320"/>
                    <a:pt x="404" y="266"/>
                    <a:pt x="404" y="264"/>
                  </a:cubicBezTo>
                  <a:cubicBezTo>
                    <a:pt x="404" y="256"/>
                    <a:pt x="396" y="256"/>
                    <a:pt x="394" y="256"/>
                  </a:cubicBezTo>
                  <a:cubicBezTo>
                    <a:pt x="386" y="256"/>
                    <a:pt x="384" y="258"/>
                    <a:pt x="382" y="272"/>
                  </a:cubicBezTo>
                  <a:cubicBezTo>
                    <a:pt x="366" y="328"/>
                    <a:pt x="350" y="380"/>
                    <a:pt x="314" y="380"/>
                  </a:cubicBezTo>
                  <a:cubicBezTo>
                    <a:pt x="290" y="380"/>
                    <a:pt x="288" y="358"/>
                    <a:pt x="288" y="340"/>
                  </a:cubicBezTo>
                  <a:cubicBezTo>
                    <a:pt x="288" y="320"/>
                    <a:pt x="290" y="314"/>
                    <a:pt x="300" y="274"/>
                  </a:cubicBezTo>
                  <a:cubicBezTo>
                    <a:pt x="310" y="238"/>
                    <a:pt x="310" y="228"/>
                    <a:pt x="318" y="196"/>
                  </a:cubicBezTo>
                  <a:lnTo>
                    <a:pt x="350" y="72"/>
                  </a:lnTo>
                  <a:cubicBezTo>
                    <a:pt x="356" y="46"/>
                    <a:pt x="356" y="46"/>
                    <a:pt x="356" y="42"/>
                  </a:cubicBezTo>
                  <a:cubicBezTo>
                    <a:pt x="356" y="26"/>
                    <a:pt x="346" y="18"/>
                    <a:pt x="332" y="18"/>
                  </a:cubicBezTo>
                  <a:cubicBezTo>
                    <a:pt x="310" y="18"/>
                    <a:pt x="296" y="38"/>
                    <a:pt x="294" y="56"/>
                  </a:cubicBezTo>
                  <a:close/>
                  <a:moveTo>
                    <a:pt x="236" y="286"/>
                  </a:moveTo>
                  <a:cubicBezTo>
                    <a:pt x="232" y="302"/>
                    <a:pt x="232" y="302"/>
                    <a:pt x="220" y="318"/>
                  </a:cubicBezTo>
                  <a:cubicBezTo>
                    <a:pt x="180" y="366"/>
                    <a:pt x="144" y="380"/>
                    <a:pt x="120" y="380"/>
                  </a:cubicBezTo>
                  <a:cubicBezTo>
                    <a:pt x="76" y="380"/>
                    <a:pt x="62" y="332"/>
                    <a:pt x="62" y="298"/>
                  </a:cubicBezTo>
                  <a:cubicBezTo>
                    <a:pt x="62" y="254"/>
                    <a:pt x="90" y="144"/>
                    <a:pt x="112" y="104"/>
                  </a:cubicBezTo>
                  <a:cubicBezTo>
                    <a:pt x="138" y="52"/>
                    <a:pt x="178" y="20"/>
                    <a:pt x="214" y="20"/>
                  </a:cubicBezTo>
                  <a:cubicBezTo>
                    <a:pt x="272" y="20"/>
                    <a:pt x="284" y="92"/>
                    <a:pt x="284" y="98"/>
                  </a:cubicBezTo>
                  <a:cubicBezTo>
                    <a:pt x="284" y="102"/>
                    <a:pt x="282" y="108"/>
                    <a:pt x="280" y="11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6" name="Freeform 45">
              <a:extLst>
                <a:ext uri="{FF2B5EF4-FFF2-40B4-BE49-F238E27FC236}">
                  <a16:creationId xmlns:a16="http://schemas.microsoft.com/office/drawing/2014/main" id="{9EF1D99F-0FB7-0146-A444-20A4D3C50B21}"/>
                </a:ext>
              </a:extLst>
            </p:cNvPr>
            <p:cNvSpPr/>
            <p:nvPr/>
          </p:nvSpPr>
          <p:spPr>
            <a:xfrm>
              <a:off x="5988240" y="6304680"/>
              <a:ext cx="55800" cy="114840"/>
            </a:xfrm>
            <a:custGeom>
              <a:avLst/>
              <a:gdLst/>
              <a:ahLst/>
              <a:cxnLst>
                <a:cxn ang="3cd4">
                  <a:pos x="hc" y="t"/>
                </a:cxn>
                <a:cxn ang="cd2">
                  <a:pos x="l" y="vc"/>
                </a:cxn>
                <a:cxn ang="cd4">
                  <a:pos x="hc" y="b"/>
                </a:cxn>
                <a:cxn ang="0">
                  <a:pos x="r" y="vc"/>
                </a:cxn>
              </a:cxnLst>
              <a:rect l="l" t="t" r="r" b="b"/>
              <a:pathLst>
                <a:path w="156" h="320">
                  <a:moveTo>
                    <a:pt x="150" y="54"/>
                  </a:moveTo>
                  <a:cubicBezTo>
                    <a:pt x="156" y="44"/>
                    <a:pt x="156" y="38"/>
                    <a:pt x="156" y="34"/>
                  </a:cubicBezTo>
                  <a:cubicBezTo>
                    <a:pt x="156" y="14"/>
                    <a:pt x="138" y="0"/>
                    <a:pt x="120" y="0"/>
                  </a:cubicBezTo>
                  <a:cubicBezTo>
                    <a:pt x="96" y="0"/>
                    <a:pt x="88" y="20"/>
                    <a:pt x="86" y="30"/>
                  </a:cubicBezTo>
                  <a:lnTo>
                    <a:pt x="4" y="298"/>
                  </a:lnTo>
                  <a:cubicBezTo>
                    <a:pt x="2" y="298"/>
                    <a:pt x="0" y="306"/>
                    <a:pt x="0" y="306"/>
                  </a:cubicBezTo>
                  <a:cubicBezTo>
                    <a:pt x="0" y="314"/>
                    <a:pt x="20" y="320"/>
                    <a:pt x="24" y="320"/>
                  </a:cubicBezTo>
                  <a:cubicBezTo>
                    <a:pt x="28" y="320"/>
                    <a:pt x="30" y="320"/>
                    <a:pt x="34" y="31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7" name="Freeform 46">
              <a:extLst>
                <a:ext uri="{FF2B5EF4-FFF2-40B4-BE49-F238E27FC236}">
                  <a16:creationId xmlns:a16="http://schemas.microsoft.com/office/drawing/2014/main" id="{21D3FF06-149A-5547-8A19-926C9D46B495}"/>
                </a:ext>
              </a:extLst>
            </p:cNvPr>
            <p:cNvSpPr/>
            <p:nvPr/>
          </p:nvSpPr>
          <p:spPr>
            <a:xfrm>
              <a:off x="6083999" y="6321960"/>
              <a:ext cx="73800" cy="316440"/>
            </a:xfrm>
            <a:custGeom>
              <a:avLst/>
              <a:gdLst/>
              <a:ahLst/>
              <a:cxnLst>
                <a:cxn ang="3cd4">
                  <a:pos x="hc" y="t"/>
                </a:cxn>
                <a:cxn ang="cd2">
                  <a:pos x="l" y="vc"/>
                </a:cxn>
                <a:cxn ang="cd4">
                  <a:pos x="hc" y="b"/>
                </a:cxn>
                <a:cxn ang="0">
                  <a:pos x="r" y="vc"/>
                </a:cxn>
              </a:cxnLst>
              <a:rect l="l" t="t" r="r" b="b"/>
              <a:pathLst>
                <a:path w="206" h="880">
                  <a:moveTo>
                    <a:pt x="206" y="440"/>
                  </a:moveTo>
                  <a:cubicBezTo>
                    <a:pt x="206" y="372"/>
                    <a:pt x="196" y="266"/>
                    <a:pt x="148" y="166"/>
                  </a:cubicBezTo>
                  <a:cubicBezTo>
                    <a:pt x="94" y="58"/>
                    <a:pt x="18" y="0"/>
                    <a:pt x="8" y="0"/>
                  </a:cubicBezTo>
                  <a:cubicBezTo>
                    <a:pt x="4" y="0"/>
                    <a:pt x="0" y="4"/>
                    <a:pt x="0" y="8"/>
                  </a:cubicBezTo>
                  <a:cubicBezTo>
                    <a:pt x="0" y="12"/>
                    <a:pt x="0" y="14"/>
                    <a:pt x="16" y="30"/>
                  </a:cubicBezTo>
                  <a:cubicBezTo>
                    <a:pt x="104" y="116"/>
                    <a:pt x="154" y="256"/>
                    <a:pt x="154" y="440"/>
                  </a:cubicBezTo>
                  <a:cubicBezTo>
                    <a:pt x="154" y="590"/>
                    <a:pt x="122" y="746"/>
                    <a:pt x="12" y="856"/>
                  </a:cubicBezTo>
                  <a:cubicBezTo>
                    <a:pt x="0" y="868"/>
                    <a:pt x="0" y="870"/>
                    <a:pt x="0" y="872"/>
                  </a:cubicBezTo>
                  <a:cubicBezTo>
                    <a:pt x="0" y="878"/>
                    <a:pt x="4" y="880"/>
                    <a:pt x="8" y="880"/>
                  </a:cubicBezTo>
                  <a:cubicBezTo>
                    <a:pt x="18" y="880"/>
                    <a:pt x="98" y="820"/>
                    <a:pt x="150" y="708"/>
                  </a:cubicBezTo>
                  <a:cubicBezTo>
                    <a:pt x="196" y="612"/>
                    <a:pt x="206" y="514"/>
                    <a:pt x="206" y="44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8" name="Freeform 47">
              <a:extLst>
                <a:ext uri="{FF2B5EF4-FFF2-40B4-BE49-F238E27FC236}">
                  <a16:creationId xmlns:a16="http://schemas.microsoft.com/office/drawing/2014/main" id="{F9E7404D-655E-0B48-9DA7-452F852F3234}"/>
                </a:ext>
              </a:extLst>
            </p:cNvPr>
            <p:cNvSpPr/>
            <p:nvPr/>
          </p:nvSpPr>
          <p:spPr>
            <a:xfrm>
              <a:off x="6285599" y="6473879"/>
              <a:ext cx="193320" cy="13320"/>
            </a:xfrm>
            <a:custGeom>
              <a:avLst/>
              <a:gdLst/>
              <a:ahLst/>
              <a:cxnLst>
                <a:cxn ang="3cd4">
                  <a:pos x="hc" y="t"/>
                </a:cxn>
                <a:cxn ang="cd2">
                  <a:pos x="l" y="vc"/>
                </a:cxn>
                <a:cxn ang="cd4">
                  <a:pos x="hc" y="b"/>
                </a:cxn>
                <a:cxn ang="0">
                  <a:pos x="r" y="vc"/>
                </a:cxn>
              </a:cxnLst>
              <a:rect l="l" t="t" r="r" b="b"/>
              <a:pathLst>
                <a:path w="538" h="38">
                  <a:moveTo>
                    <a:pt x="508" y="38"/>
                  </a:moveTo>
                  <a:cubicBezTo>
                    <a:pt x="522" y="38"/>
                    <a:pt x="538" y="38"/>
                    <a:pt x="538" y="18"/>
                  </a:cubicBezTo>
                  <a:cubicBezTo>
                    <a:pt x="538" y="0"/>
                    <a:pt x="522" y="0"/>
                    <a:pt x="508" y="0"/>
                  </a:cubicBezTo>
                  <a:lnTo>
                    <a:pt x="30" y="0"/>
                  </a:lnTo>
                  <a:cubicBezTo>
                    <a:pt x="16" y="0"/>
                    <a:pt x="0" y="0"/>
                    <a:pt x="0" y="18"/>
                  </a:cubicBezTo>
                  <a:cubicBezTo>
                    <a:pt x="0" y="38"/>
                    <a:pt x="16" y="38"/>
                    <a:pt x="30" y="3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9" name="Freeform 48">
              <a:extLst>
                <a:ext uri="{FF2B5EF4-FFF2-40B4-BE49-F238E27FC236}">
                  <a16:creationId xmlns:a16="http://schemas.microsoft.com/office/drawing/2014/main" id="{C7FE5A8A-A9F7-5043-AC34-7C30E75D44F6}"/>
                </a:ext>
              </a:extLst>
            </p:cNvPr>
            <p:cNvSpPr/>
            <p:nvPr/>
          </p:nvSpPr>
          <p:spPr>
            <a:xfrm>
              <a:off x="6590160" y="6335640"/>
              <a:ext cx="219240" cy="284760"/>
            </a:xfrm>
            <a:custGeom>
              <a:avLst/>
              <a:gdLst/>
              <a:ahLst/>
              <a:cxnLst>
                <a:cxn ang="3cd4">
                  <a:pos x="hc" y="t"/>
                </a:cxn>
                <a:cxn ang="cd2">
                  <a:pos x="l" y="vc"/>
                </a:cxn>
                <a:cxn ang="cd4">
                  <a:pos x="hc" y="b"/>
                </a:cxn>
                <a:cxn ang="0">
                  <a:pos x="r" y="vc"/>
                </a:cxn>
              </a:cxnLst>
              <a:rect l="l" t="t" r="r" b="b"/>
              <a:pathLst>
                <a:path w="610" h="792">
                  <a:moveTo>
                    <a:pt x="342" y="616"/>
                  </a:moveTo>
                  <a:cubicBezTo>
                    <a:pt x="480" y="564"/>
                    <a:pt x="610" y="406"/>
                    <a:pt x="610" y="236"/>
                  </a:cubicBezTo>
                  <a:cubicBezTo>
                    <a:pt x="610" y="96"/>
                    <a:pt x="516" y="0"/>
                    <a:pt x="384" y="0"/>
                  </a:cubicBezTo>
                  <a:cubicBezTo>
                    <a:pt x="194" y="0"/>
                    <a:pt x="0" y="200"/>
                    <a:pt x="0" y="406"/>
                  </a:cubicBezTo>
                  <a:cubicBezTo>
                    <a:pt x="0" y="552"/>
                    <a:pt x="98" y="640"/>
                    <a:pt x="226" y="640"/>
                  </a:cubicBezTo>
                  <a:cubicBezTo>
                    <a:pt x="248" y="640"/>
                    <a:pt x="278" y="636"/>
                    <a:pt x="312" y="628"/>
                  </a:cubicBezTo>
                  <a:cubicBezTo>
                    <a:pt x="308" y="682"/>
                    <a:pt x="308" y="684"/>
                    <a:pt x="308" y="696"/>
                  </a:cubicBezTo>
                  <a:cubicBezTo>
                    <a:pt x="308" y="724"/>
                    <a:pt x="308" y="792"/>
                    <a:pt x="382" y="792"/>
                  </a:cubicBezTo>
                  <a:cubicBezTo>
                    <a:pt x="486" y="792"/>
                    <a:pt x="528" y="630"/>
                    <a:pt x="528" y="622"/>
                  </a:cubicBezTo>
                  <a:cubicBezTo>
                    <a:pt x="528" y="614"/>
                    <a:pt x="522" y="612"/>
                    <a:pt x="520" y="612"/>
                  </a:cubicBezTo>
                  <a:cubicBezTo>
                    <a:pt x="512" y="612"/>
                    <a:pt x="510" y="616"/>
                    <a:pt x="508" y="622"/>
                  </a:cubicBezTo>
                  <a:cubicBezTo>
                    <a:pt x="488" y="684"/>
                    <a:pt x="436" y="706"/>
                    <a:pt x="406" y="706"/>
                  </a:cubicBezTo>
                  <a:cubicBezTo>
                    <a:pt x="364" y="706"/>
                    <a:pt x="352" y="682"/>
                    <a:pt x="342" y="616"/>
                  </a:cubicBezTo>
                  <a:close/>
                  <a:moveTo>
                    <a:pt x="176" y="608"/>
                  </a:moveTo>
                  <a:cubicBezTo>
                    <a:pt x="108" y="582"/>
                    <a:pt x="78" y="512"/>
                    <a:pt x="78" y="434"/>
                  </a:cubicBezTo>
                  <a:cubicBezTo>
                    <a:pt x="78" y="372"/>
                    <a:pt x="100" y="248"/>
                    <a:pt x="168" y="152"/>
                  </a:cubicBezTo>
                  <a:cubicBezTo>
                    <a:pt x="232" y="62"/>
                    <a:pt x="314" y="22"/>
                    <a:pt x="380" y="22"/>
                  </a:cubicBezTo>
                  <a:cubicBezTo>
                    <a:pt x="468" y="22"/>
                    <a:pt x="532" y="90"/>
                    <a:pt x="532" y="208"/>
                  </a:cubicBezTo>
                  <a:cubicBezTo>
                    <a:pt x="532" y="296"/>
                    <a:pt x="486" y="502"/>
                    <a:pt x="338" y="586"/>
                  </a:cubicBezTo>
                  <a:cubicBezTo>
                    <a:pt x="334" y="554"/>
                    <a:pt x="326" y="490"/>
                    <a:pt x="260" y="490"/>
                  </a:cubicBezTo>
                  <a:cubicBezTo>
                    <a:pt x="214" y="490"/>
                    <a:pt x="170" y="534"/>
                    <a:pt x="170" y="580"/>
                  </a:cubicBezTo>
                  <a:cubicBezTo>
                    <a:pt x="170" y="598"/>
                    <a:pt x="176" y="608"/>
                    <a:pt x="176" y="608"/>
                  </a:cubicBezTo>
                  <a:close/>
                  <a:moveTo>
                    <a:pt x="230" y="618"/>
                  </a:moveTo>
                  <a:cubicBezTo>
                    <a:pt x="218" y="618"/>
                    <a:pt x="190" y="618"/>
                    <a:pt x="190" y="580"/>
                  </a:cubicBezTo>
                  <a:cubicBezTo>
                    <a:pt x="190" y="546"/>
                    <a:pt x="224" y="510"/>
                    <a:pt x="260" y="510"/>
                  </a:cubicBezTo>
                  <a:cubicBezTo>
                    <a:pt x="298" y="510"/>
                    <a:pt x="314" y="532"/>
                    <a:pt x="314" y="584"/>
                  </a:cubicBezTo>
                  <a:cubicBezTo>
                    <a:pt x="314" y="598"/>
                    <a:pt x="314" y="598"/>
                    <a:pt x="306" y="602"/>
                  </a:cubicBezTo>
                  <a:cubicBezTo>
                    <a:pt x="282" y="612"/>
                    <a:pt x="256" y="618"/>
                    <a:pt x="230" y="61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0" name="Freeform 49">
              <a:extLst>
                <a:ext uri="{FF2B5EF4-FFF2-40B4-BE49-F238E27FC236}">
                  <a16:creationId xmlns:a16="http://schemas.microsoft.com/office/drawing/2014/main" id="{CB9FDF89-759F-2C44-9636-D3B0AC5F5F2F}"/>
                </a:ext>
              </a:extLst>
            </p:cNvPr>
            <p:cNvSpPr/>
            <p:nvPr/>
          </p:nvSpPr>
          <p:spPr>
            <a:xfrm>
              <a:off x="6834239" y="6508440"/>
              <a:ext cx="162360" cy="100440"/>
            </a:xfrm>
            <a:custGeom>
              <a:avLst/>
              <a:gdLst/>
              <a:ahLst/>
              <a:cxnLst>
                <a:cxn ang="3cd4">
                  <a:pos x="hc" y="t"/>
                </a:cxn>
                <a:cxn ang="cd2">
                  <a:pos x="l" y="vc"/>
                </a:cxn>
                <a:cxn ang="cd4">
                  <a:pos x="hc" y="b"/>
                </a:cxn>
                <a:cxn ang="0">
                  <a:pos x="r" y="vc"/>
                </a:cxn>
              </a:cxnLst>
              <a:rect l="l" t="t" r="r" b="b"/>
              <a:pathLst>
                <a:path w="452" h="280">
                  <a:moveTo>
                    <a:pt x="296" y="76"/>
                  </a:moveTo>
                  <a:cubicBezTo>
                    <a:pt x="300" y="60"/>
                    <a:pt x="308" y="30"/>
                    <a:pt x="308" y="26"/>
                  </a:cubicBezTo>
                  <a:cubicBezTo>
                    <a:pt x="308" y="14"/>
                    <a:pt x="298" y="6"/>
                    <a:pt x="288" y="6"/>
                  </a:cubicBezTo>
                  <a:cubicBezTo>
                    <a:pt x="276" y="6"/>
                    <a:pt x="264" y="14"/>
                    <a:pt x="260" y="24"/>
                  </a:cubicBezTo>
                  <a:cubicBezTo>
                    <a:pt x="258" y="30"/>
                    <a:pt x="252" y="56"/>
                    <a:pt x="248" y="72"/>
                  </a:cubicBezTo>
                  <a:cubicBezTo>
                    <a:pt x="240" y="106"/>
                    <a:pt x="240" y="108"/>
                    <a:pt x="230" y="142"/>
                  </a:cubicBezTo>
                  <a:cubicBezTo>
                    <a:pt x="222" y="176"/>
                    <a:pt x="222" y="182"/>
                    <a:pt x="220" y="200"/>
                  </a:cubicBezTo>
                  <a:cubicBezTo>
                    <a:pt x="222" y="212"/>
                    <a:pt x="218" y="224"/>
                    <a:pt x="204" y="242"/>
                  </a:cubicBezTo>
                  <a:cubicBezTo>
                    <a:pt x="196" y="252"/>
                    <a:pt x="182" y="262"/>
                    <a:pt x="162" y="262"/>
                  </a:cubicBezTo>
                  <a:cubicBezTo>
                    <a:pt x="138" y="262"/>
                    <a:pt x="106" y="254"/>
                    <a:pt x="106" y="206"/>
                  </a:cubicBezTo>
                  <a:cubicBezTo>
                    <a:pt x="106" y="174"/>
                    <a:pt x="124" y="128"/>
                    <a:pt x="136" y="96"/>
                  </a:cubicBezTo>
                  <a:cubicBezTo>
                    <a:pt x="146" y="70"/>
                    <a:pt x="148" y="64"/>
                    <a:pt x="148" y="54"/>
                  </a:cubicBezTo>
                  <a:cubicBezTo>
                    <a:pt x="148" y="24"/>
                    <a:pt x="124" y="0"/>
                    <a:pt x="90" y="0"/>
                  </a:cubicBezTo>
                  <a:cubicBezTo>
                    <a:pt x="28" y="0"/>
                    <a:pt x="0" y="84"/>
                    <a:pt x="0" y="96"/>
                  </a:cubicBezTo>
                  <a:cubicBezTo>
                    <a:pt x="0" y="104"/>
                    <a:pt x="8" y="104"/>
                    <a:pt x="10" y="104"/>
                  </a:cubicBezTo>
                  <a:cubicBezTo>
                    <a:pt x="20" y="104"/>
                    <a:pt x="20" y="100"/>
                    <a:pt x="22" y="94"/>
                  </a:cubicBezTo>
                  <a:cubicBezTo>
                    <a:pt x="38" y="42"/>
                    <a:pt x="64" y="18"/>
                    <a:pt x="88" y="18"/>
                  </a:cubicBezTo>
                  <a:cubicBezTo>
                    <a:pt x="98" y="18"/>
                    <a:pt x="104" y="24"/>
                    <a:pt x="104" y="40"/>
                  </a:cubicBezTo>
                  <a:cubicBezTo>
                    <a:pt x="104" y="54"/>
                    <a:pt x="98" y="68"/>
                    <a:pt x="96" y="76"/>
                  </a:cubicBezTo>
                  <a:cubicBezTo>
                    <a:pt x="60" y="166"/>
                    <a:pt x="60" y="178"/>
                    <a:pt x="60" y="198"/>
                  </a:cubicBezTo>
                  <a:cubicBezTo>
                    <a:pt x="60" y="270"/>
                    <a:pt x="126" y="280"/>
                    <a:pt x="160" y="280"/>
                  </a:cubicBezTo>
                  <a:cubicBezTo>
                    <a:pt x="172" y="280"/>
                    <a:pt x="202" y="280"/>
                    <a:pt x="230" y="238"/>
                  </a:cubicBezTo>
                  <a:cubicBezTo>
                    <a:pt x="244" y="266"/>
                    <a:pt x="278" y="280"/>
                    <a:pt x="316" y="280"/>
                  </a:cubicBezTo>
                  <a:cubicBezTo>
                    <a:pt x="370" y="280"/>
                    <a:pt x="398" y="232"/>
                    <a:pt x="410" y="206"/>
                  </a:cubicBezTo>
                  <a:cubicBezTo>
                    <a:pt x="436" y="154"/>
                    <a:pt x="452" y="78"/>
                    <a:pt x="452" y="48"/>
                  </a:cubicBezTo>
                  <a:cubicBezTo>
                    <a:pt x="452" y="2"/>
                    <a:pt x="426" y="0"/>
                    <a:pt x="422" y="0"/>
                  </a:cubicBezTo>
                  <a:cubicBezTo>
                    <a:pt x="406" y="0"/>
                    <a:pt x="388" y="16"/>
                    <a:pt x="388" y="32"/>
                  </a:cubicBezTo>
                  <a:cubicBezTo>
                    <a:pt x="388" y="44"/>
                    <a:pt x="394" y="48"/>
                    <a:pt x="400" y="52"/>
                  </a:cubicBezTo>
                  <a:cubicBezTo>
                    <a:pt x="414" y="64"/>
                    <a:pt x="422" y="82"/>
                    <a:pt x="422" y="102"/>
                  </a:cubicBezTo>
                  <a:cubicBezTo>
                    <a:pt x="422" y="110"/>
                    <a:pt x="396" y="262"/>
                    <a:pt x="318" y="262"/>
                  </a:cubicBezTo>
                  <a:cubicBezTo>
                    <a:pt x="268" y="262"/>
                    <a:pt x="268" y="218"/>
                    <a:pt x="268" y="208"/>
                  </a:cubicBezTo>
                  <a:cubicBezTo>
                    <a:pt x="268" y="190"/>
                    <a:pt x="270" y="180"/>
                    <a:pt x="278" y="14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1" name="Freeform 50">
              <a:extLst>
                <a:ext uri="{FF2B5EF4-FFF2-40B4-BE49-F238E27FC236}">
                  <a16:creationId xmlns:a16="http://schemas.microsoft.com/office/drawing/2014/main" id="{4AD45F72-609E-564C-B19B-9CBC944B5BCF}"/>
                </a:ext>
              </a:extLst>
            </p:cNvPr>
            <p:cNvSpPr/>
            <p:nvPr/>
          </p:nvSpPr>
          <p:spPr>
            <a:xfrm>
              <a:off x="7059600" y="6321960"/>
              <a:ext cx="73800" cy="316440"/>
            </a:xfrm>
            <a:custGeom>
              <a:avLst/>
              <a:gdLst/>
              <a:ahLst/>
              <a:cxnLst>
                <a:cxn ang="3cd4">
                  <a:pos x="hc" y="t"/>
                </a:cxn>
                <a:cxn ang="cd2">
                  <a:pos x="l" y="vc"/>
                </a:cxn>
                <a:cxn ang="cd4">
                  <a:pos x="hc" y="b"/>
                </a:cxn>
                <a:cxn ang="0">
                  <a:pos x="r" y="vc"/>
                </a:cxn>
              </a:cxnLst>
              <a:rect l="l" t="t" r="r" b="b"/>
              <a:pathLst>
                <a:path w="206" h="880">
                  <a:moveTo>
                    <a:pt x="206" y="872"/>
                  </a:moveTo>
                  <a:cubicBezTo>
                    <a:pt x="206" y="870"/>
                    <a:pt x="206" y="868"/>
                    <a:pt x="190" y="852"/>
                  </a:cubicBezTo>
                  <a:cubicBezTo>
                    <a:pt x="80" y="742"/>
                    <a:pt x="52" y="576"/>
                    <a:pt x="52" y="440"/>
                  </a:cubicBezTo>
                  <a:cubicBezTo>
                    <a:pt x="52" y="288"/>
                    <a:pt x="86" y="134"/>
                    <a:pt x="194" y="24"/>
                  </a:cubicBezTo>
                  <a:cubicBezTo>
                    <a:pt x="206" y="14"/>
                    <a:pt x="206" y="12"/>
                    <a:pt x="206" y="8"/>
                  </a:cubicBezTo>
                  <a:cubicBezTo>
                    <a:pt x="206" y="2"/>
                    <a:pt x="202" y="0"/>
                    <a:pt x="196" y="0"/>
                  </a:cubicBezTo>
                  <a:cubicBezTo>
                    <a:pt x="188" y="0"/>
                    <a:pt x="108" y="60"/>
                    <a:pt x="56" y="172"/>
                  </a:cubicBezTo>
                  <a:cubicBezTo>
                    <a:pt x="10" y="268"/>
                    <a:pt x="0" y="366"/>
                    <a:pt x="0" y="440"/>
                  </a:cubicBezTo>
                  <a:cubicBezTo>
                    <a:pt x="0" y="510"/>
                    <a:pt x="10" y="616"/>
                    <a:pt x="58" y="716"/>
                  </a:cubicBezTo>
                  <a:cubicBezTo>
                    <a:pt x="112" y="824"/>
                    <a:pt x="188" y="880"/>
                    <a:pt x="196" y="880"/>
                  </a:cubicBezTo>
                  <a:cubicBezTo>
                    <a:pt x="202" y="880"/>
                    <a:pt x="206" y="878"/>
                    <a:pt x="206" y="8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2" name="Freeform 51">
              <a:extLst>
                <a:ext uri="{FF2B5EF4-FFF2-40B4-BE49-F238E27FC236}">
                  <a16:creationId xmlns:a16="http://schemas.microsoft.com/office/drawing/2014/main" id="{A3785323-F76C-5742-9F4C-715AB2093E7D}"/>
                </a:ext>
              </a:extLst>
            </p:cNvPr>
            <p:cNvSpPr/>
            <p:nvPr/>
          </p:nvSpPr>
          <p:spPr>
            <a:xfrm>
              <a:off x="7167600" y="6419160"/>
              <a:ext cx="117000" cy="143640"/>
            </a:xfrm>
            <a:custGeom>
              <a:avLst/>
              <a:gdLst/>
              <a:ahLst/>
              <a:cxnLst>
                <a:cxn ang="3cd4">
                  <a:pos x="hc" y="t"/>
                </a:cxn>
                <a:cxn ang="cd2">
                  <a:pos x="l" y="vc"/>
                </a:cxn>
                <a:cxn ang="cd4">
                  <a:pos x="hc" y="b"/>
                </a:cxn>
                <a:cxn ang="0">
                  <a:pos x="r" y="vc"/>
                </a:cxn>
              </a:cxnLst>
              <a:rect l="l" t="t" r="r" b="b"/>
              <a:pathLst>
                <a:path w="326" h="400">
                  <a:moveTo>
                    <a:pt x="300" y="60"/>
                  </a:moveTo>
                  <a:cubicBezTo>
                    <a:pt x="276" y="60"/>
                    <a:pt x="258" y="80"/>
                    <a:pt x="258" y="100"/>
                  </a:cubicBezTo>
                  <a:cubicBezTo>
                    <a:pt x="258" y="112"/>
                    <a:pt x="266" y="126"/>
                    <a:pt x="284" y="126"/>
                  </a:cubicBezTo>
                  <a:cubicBezTo>
                    <a:pt x="304" y="126"/>
                    <a:pt x="326" y="110"/>
                    <a:pt x="326" y="76"/>
                  </a:cubicBezTo>
                  <a:cubicBezTo>
                    <a:pt x="326" y="36"/>
                    <a:pt x="288" y="0"/>
                    <a:pt x="220" y="0"/>
                  </a:cubicBezTo>
                  <a:cubicBezTo>
                    <a:pt x="104" y="0"/>
                    <a:pt x="70" y="90"/>
                    <a:pt x="70" y="128"/>
                  </a:cubicBezTo>
                  <a:cubicBezTo>
                    <a:pt x="70" y="198"/>
                    <a:pt x="136" y="212"/>
                    <a:pt x="162" y="216"/>
                  </a:cubicBezTo>
                  <a:cubicBezTo>
                    <a:pt x="208" y="226"/>
                    <a:pt x="254" y="234"/>
                    <a:pt x="254" y="284"/>
                  </a:cubicBezTo>
                  <a:cubicBezTo>
                    <a:pt x="254" y="306"/>
                    <a:pt x="234" y="380"/>
                    <a:pt x="128" y="380"/>
                  </a:cubicBezTo>
                  <a:cubicBezTo>
                    <a:pt x="114" y="380"/>
                    <a:pt x="46" y="380"/>
                    <a:pt x="26" y="334"/>
                  </a:cubicBezTo>
                  <a:cubicBezTo>
                    <a:pt x="60" y="338"/>
                    <a:pt x="82" y="312"/>
                    <a:pt x="82" y="286"/>
                  </a:cubicBezTo>
                  <a:cubicBezTo>
                    <a:pt x="82" y="266"/>
                    <a:pt x="68" y="256"/>
                    <a:pt x="50" y="256"/>
                  </a:cubicBezTo>
                  <a:cubicBezTo>
                    <a:pt x="26" y="256"/>
                    <a:pt x="0" y="274"/>
                    <a:pt x="0" y="314"/>
                  </a:cubicBezTo>
                  <a:cubicBezTo>
                    <a:pt x="0" y="364"/>
                    <a:pt x="50" y="400"/>
                    <a:pt x="126" y="400"/>
                  </a:cubicBezTo>
                  <a:cubicBezTo>
                    <a:pt x="270" y="400"/>
                    <a:pt x="304" y="294"/>
                    <a:pt x="304" y="254"/>
                  </a:cubicBezTo>
                  <a:cubicBezTo>
                    <a:pt x="304" y="222"/>
                    <a:pt x="288" y="200"/>
                    <a:pt x="276" y="188"/>
                  </a:cubicBezTo>
                  <a:cubicBezTo>
                    <a:pt x="252" y="164"/>
                    <a:pt x="228" y="160"/>
                    <a:pt x="188" y="152"/>
                  </a:cubicBezTo>
                  <a:cubicBezTo>
                    <a:pt x="156" y="144"/>
                    <a:pt x="122" y="138"/>
                    <a:pt x="122" y="98"/>
                  </a:cubicBezTo>
                  <a:cubicBezTo>
                    <a:pt x="122" y="74"/>
                    <a:pt x="142" y="20"/>
                    <a:pt x="220" y="20"/>
                  </a:cubicBezTo>
                  <a:cubicBezTo>
                    <a:pt x="242" y="20"/>
                    <a:pt x="286" y="26"/>
                    <a:pt x="300" y="6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3" name="Freeform 52">
              <a:extLst>
                <a:ext uri="{FF2B5EF4-FFF2-40B4-BE49-F238E27FC236}">
                  <a16:creationId xmlns:a16="http://schemas.microsoft.com/office/drawing/2014/main" id="{C3A794E0-532B-8842-99BA-A1299934FD44}"/>
                </a:ext>
              </a:extLst>
            </p:cNvPr>
            <p:cNvSpPr/>
            <p:nvPr/>
          </p:nvSpPr>
          <p:spPr>
            <a:xfrm>
              <a:off x="7326000" y="6525720"/>
              <a:ext cx="37080" cy="94680"/>
            </a:xfrm>
            <a:custGeom>
              <a:avLst/>
              <a:gdLst/>
              <a:ahLst/>
              <a:cxnLst>
                <a:cxn ang="3cd4">
                  <a:pos x="hc" y="t"/>
                </a:cxn>
                <a:cxn ang="cd2">
                  <a:pos x="l" y="vc"/>
                </a:cxn>
                <a:cxn ang="cd4">
                  <a:pos x="hc" y="b"/>
                </a:cxn>
                <a:cxn ang="0">
                  <a:pos x="r" y="vc"/>
                </a:cxn>
              </a:cxnLst>
              <a:rect l="l" t="t" r="r" b="b"/>
              <a:pathLst>
                <a:path w="104" h="264">
                  <a:moveTo>
                    <a:pt x="104" y="92"/>
                  </a:moveTo>
                  <a:cubicBezTo>
                    <a:pt x="104" y="34"/>
                    <a:pt x="82" y="0"/>
                    <a:pt x="48" y="0"/>
                  </a:cubicBezTo>
                  <a:cubicBezTo>
                    <a:pt x="18" y="0"/>
                    <a:pt x="0" y="22"/>
                    <a:pt x="0" y="46"/>
                  </a:cubicBezTo>
                  <a:cubicBezTo>
                    <a:pt x="0" y="70"/>
                    <a:pt x="18" y="94"/>
                    <a:pt x="48" y="94"/>
                  </a:cubicBezTo>
                  <a:cubicBezTo>
                    <a:pt x="58" y="94"/>
                    <a:pt x="70" y="90"/>
                    <a:pt x="78" y="82"/>
                  </a:cubicBezTo>
                  <a:cubicBezTo>
                    <a:pt x="82" y="80"/>
                    <a:pt x="82" y="80"/>
                    <a:pt x="84" y="80"/>
                  </a:cubicBezTo>
                  <a:cubicBezTo>
                    <a:pt x="84" y="80"/>
                    <a:pt x="86" y="80"/>
                    <a:pt x="86" y="92"/>
                  </a:cubicBezTo>
                  <a:cubicBezTo>
                    <a:pt x="86" y="158"/>
                    <a:pt x="54" y="212"/>
                    <a:pt x="24" y="240"/>
                  </a:cubicBezTo>
                  <a:cubicBezTo>
                    <a:pt x="14" y="250"/>
                    <a:pt x="14" y="252"/>
                    <a:pt x="14" y="254"/>
                  </a:cubicBezTo>
                  <a:cubicBezTo>
                    <a:pt x="14" y="262"/>
                    <a:pt x="18" y="264"/>
                    <a:pt x="24" y="264"/>
                  </a:cubicBezTo>
                  <a:cubicBezTo>
                    <a:pt x="34" y="264"/>
                    <a:pt x="104" y="196"/>
                    <a:pt x="104" y="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4" name="Freeform 53">
              <a:extLst>
                <a:ext uri="{FF2B5EF4-FFF2-40B4-BE49-F238E27FC236}">
                  <a16:creationId xmlns:a16="http://schemas.microsoft.com/office/drawing/2014/main" id="{8F3D65ED-4670-C546-B41F-666ADFA5C111}"/>
                </a:ext>
              </a:extLst>
            </p:cNvPr>
            <p:cNvSpPr/>
            <p:nvPr/>
          </p:nvSpPr>
          <p:spPr>
            <a:xfrm>
              <a:off x="7451280" y="6419160"/>
              <a:ext cx="145080" cy="143640"/>
            </a:xfrm>
            <a:custGeom>
              <a:avLst/>
              <a:gdLst/>
              <a:ahLst/>
              <a:cxnLst>
                <a:cxn ang="3cd4">
                  <a:pos x="hc" y="t"/>
                </a:cxn>
                <a:cxn ang="cd2">
                  <a:pos x="l" y="vc"/>
                </a:cxn>
                <a:cxn ang="cd4">
                  <a:pos x="hc" y="b"/>
                </a:cxn>
                <a:cxn ang="0">
                  <a:pos x="r" y="vc"/>
                </a:cxn>
              </a:cxnLst>
              <a:rect l="l" t="t" r="r" b="b"/>
              <a:pathLst>
                <a:path w="404" h="400">
                  <a:moveTo>
                    <a:pt x="294" y="56"/>
                  </a:moveTo>
                  <a:cubicBezTo>
                    <a:pt x="278" y="24"/>
                    <a:pt x="252" y="0"/>
                    <a:pt x="212" y="0"/>
                  </a:cubicBezTo>
                  <a:cubicBezTo>
                    <a:pt x="110" y="0"/>
                    <a:pt x="0" y="130"/>
                    <a:pt x="0" y="258"/>
                  </a:cubicBezTo>
                  <a:cubicBezTo>
                    <a:pt x="0" y="342"/>
                    <a:pt x="48" y="400"/>
                    <a:pt x="118" y="400"/>
                  </a:cubicBezTo>
                  <a:cubicBezTo>
                    <a:pt x="136" y="400"/>
                    <a:pt x="180" y="396"/>
                    <a:pt x="232" y="334"/>
                  </a:cubicBezTo>
                  <a:cubicBezTo>
                    <a:pt x="240" y="370"/>
                    <a:pt x="270" y="400"/>
                    <a:pt x="312" y="400"/>
                  </a:cubicBezTo>
                  <a:cubicBezTo>
                    <a:pt x="344" y="400"/>
                    <a:pt x="364" y="380"/>
                    <a:pt x="378" y="352"/>
                  </a:cubicBezTo>
                  <a:cubicBezTo>
                    <a:pt x="392" y="320"/>
                    <a:pt x="404" y="266"/>
                    <a:pt x="404" y="264"/>
                  </a:cubicBezTo>
                  <a:cubicBezTo>
                    <a:pt x="404" y="256"/>
                    <a:pt x="396" y="256"/>
                    <a:pt x="394" y="256"/>
                  </a:cubicBezTo>
                  <a:cubicBezTo>
                    <a:pt x="384" y="256"/>
                    <a:pt x="384" y="258"/>
                    <a:pt x="382" y="272"/>
                  </a:cubicBezTo>
                  <a:cubicBezTo>
                    <a:pt x="366" y="328"/>
                    <a:pt x="350" y="380"/>
                    <a:pt x="314" y="380"/>
                  </a:cubicBezTo>
                  <a:cubicBezTo>
                    <a:pt x="290" y="380"/>
                    <a:pt x="288" y="358"/>
                    <a:pt x="288" y="340"/>
                  </a:cubicBezTo>
                  <a:cubicBezTo>
                    <a:pt x="288" y="320"/>
                    <a:pt x="290" y="314"/>
                    <a:pt x="300" y="274"/>
                  </a:cubicBezTo>
                  <a:cubicBezTo>
                    <a:pt x="310" y="238"/>
                    <a:pt x="310" y="228"/>
                    <a:pt x="318" y="196"/>
                  </a:cubicBezTo>
                  <a:lnTo>
                    <a:pt x="350" y="72"/>
                  </a:lnTo>
                  <a:cubicBezTo>
                    <a:pt x="356" y="46"/>
                    <a:pt x="356" y="46"/>
                    <a:pt x="356" y="42"/>
                  </a:cubicBezTo>
                  <a:cubicBezTo>
                    <a:pt x="356" y="26"/>
                    <a:pt x="346" y="18"/>
                    <a:pt x="332" y="18"/>
                  </a:cubicBezTo>
                  <a:cubicBezTo>
                    <a:pt x="310" y="18"/>
                    <a:pt x="296" y="38"/>
                    <a:pt x="294" y="56"/>
                  </a:cubicBezTo>
                  <a:close/>
                  <a:moveTo>
                    <a:pt x="236" y="286"/>
                  </a:moveTo>
                  <a:cubicBezTo>
                    <a:pt x="232" y="302"/>
                    <a:pt x="232" y="302"/>
                    <a:pt x="218" y="318"/>
                  </a:cubicBezTo>
                  <a:cubicBezTo>
                    <a:pt x="180" y="366"/>
                    <a:pt x="144" y="380"/>
                    <a:pt x="120" y="380"/>
                  </a:cubicBezTo>
                  <a:cubicBezTo>
                    <a:pt x="76" y="380"/>
                    <a:pt x="62" y="332"/>
                    <a:pt x="62" y="298"/>
                  </a:cubicBezTo>
                  <a:cubicBezTo>
                    <a:pt x="62" y="254"/>
                    <a:pt x="90" y="144"/>
                    <a:pt x="112" y="104"/>
                  </a:cubicBezTo>
                  <a:cubicBezTo>
                    <a:pt x="138" y="52"/>
                    <a:pt x="178" y="20"/>
                    <a:pt x="214" y="20"/>
                  </a:cubicBezTo>
                  <a:cubicBezTo>
                    <a:pt x="272" y="20"/>
                    <a:pt x="284" y="92"/>
                    <a:pt x="284" y="98"/>
                  </a:cubicBezTo>
                  <a:cubicBezTo>
                    <a:pt x="284" y="102"/>
                    <a:pt x="282" y="108"/>
                    <a:pt x="280" y="11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5" name="Freeform 54">
              <a:extLst>
                <a:ext uri="{FF2B5EF4-FFF2-40B4-BE49-F238E27FC236}">
                  <a16:creationId xmlns:a16="http://schemas.microsoft.com/office/drawing/2014/main" id="{9B1B0088-4F4E-6941-8E4C-6264E74F0160}"/>
                </a:ext>
              </a:extLst>
            </p:cNvPr>
            <p:cNvSpPr/>
            <p:nvPr/>
          </p:nvSpPr>
          <p:spPr>
            <a:xfrm>
              <a:off x="7623360" y="6321960"/>
              <a:ext cx="73800" cy="316440"/>
            </a:xfrm>
            <a:custGeom>
              <a:avLst/>
              <a:gdLst/>
              <a:ahLst/>
              <a:cxnLst>
                <a:cxn ang="3cd4">
                  <a:pos x="hc" y="t"/>
                </a:cxn>
                <a:cxn ang="cd2">
                  <a:pos x="l" y="vc"/>
                </a:cxn>
                <a:cxn ang="cd4">
                  <a:pos x="hc" y="b"/>
                </a:cxn>
                <a:cxn ang="0">
                  <a:pos x="r" y="vc"/>
                </a:cxn>
              </a:cxnLst>
              <a:rect l="l" t="t" r="r" b="b"/>
              <a:pathLst>
                <a:path w="206" h="880">
                  <a:moveTo>
                    <a:pt x="206" y="440"/>
                  </a:moveTo>
                  <a:cubicBezTo>
                    <a:pt x="206" y="372"/>
                    <a:pt x="196" y="266"/>
                    <a:pt x="148" y="166"/>
                  </a:cubicBezTo>
                  <a:cubicBezTo>
                    <a:pt x="94" y="58"/>
                    <a:pt x="18" y="0"/>
                    <a:pt x="8" y="0"/>
                  </a:cubicBezTo>
                  <a:cubicBezTo>
                    <a:pt x="4" y="0"/>
                    <a:pt x="0" y="4"/>
                    <a:pt x="0" y="8"/>
                  </a:cubicBezTo>
                  <a:cubicBezTo>
                    <a:pt x="0" y="12"/>
                    <a:pt x="0" y="14"/>
                    <a:pt x="16" y="30"/>
                  </a:cubicBezTo>
                  <a:cubicBezTo>
                    <a:pt x="104" y="116"/>
                    <a:pt x="154" y="256"/>
                    <a:pt x="154" y="440"/>
                  </a:cubicBezTo>
                  <a:cubicBezTo>
                    <a:pt x="154" y="590"/>
                    <a:pt x="122" y="746"/>
                    <a:pt x="12" y="856"/>
                  </a:cubicBezTo>
                  <a:cubicBezTo>
                    <a:pt x="0" y="868"/>
                    <a:pt x="0" y="870"/>
                    <a:pt x="0" y="872"/>
                  </a:cubicBezTo>
                  <a:cubicBezTo>
                    <a:pt x="0" y="878"/>
                    <a:pt x="4" y="880"/>
                    <a:pt x="8" y="880"/>
                  </a:cubicBezTo>
                  <a:cubicBezTo>
                    <a:pt x="18" y="880"/>
                    <a:pt x="98" y="820"/>
                    <a:pt x="150" y="708"/>
                  </a:cubicBezTo>
                  <a:cubicBezTo>
                    <a:pt x="196" y="612"/>
                    <a:pt x="206" y="514"/>
                    <a:pt x="206" y="44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6" name="Freeform 55">
              <a:extLst>
                <a:ext uri="{FF2B5EF4-FFF2-40B4-BE49-F238E27FC236}">
                  <a16:creationId xmlns:a16="http://schemas.microsoft.com/office/drawing/2014/main" id="{DD586B6C-E86E-DF43-9A84-3FBE710678E1}"/>
                </a:ext>
              </a:extLst>
            </p:cNvPr>
            <p:cNvSpPr/>
            <p:nvPr/>
          </p:nvSpPr>
          <p:spPr>
            <a:xfrm>
              <a:off x="7739279" y="6195240"/>
              <a:ext cx="120600" cy="569160"/>
            </a:xfrm>
            <a:custGeom>
              <a:avLst/>
              <a:gdLst/>
              <a:ahLst/>
              <a:cxnLst>
                <a:cxn ang="3cd4">
                  <a:pos x="hc" y="t"/>
                </a:cxn>
                <a:cxn ang="cd2">
                  <a:pos x="l" y="vc"/>
                </a:cxn>
                <a:cxn ang="cd4">
                  <a:pos x="hc" y="b"/>
                </a:cxn>
                <a:cxn ang="0">
                  <a:pos x="r" y="vc"/>
                </a:cxn>
              </a:cxnLst>
              <a:rect l="l" t="t" r="r" b="b"/>
              <a:pathLst>
                <a:path w="336" h="1582">
                  <a:moveTo>
                    <a:pt x="336" y="790"/>
                  </a:moveTo>
                  <a:cubicBezTo>
                    <a:pt x="336" y="538"/>
                    <a:pt x="276" y="270"/>
                    <a:pt x="102" y="72"/>
                  </a:cubicBezTo>
                  <a:cubicBezTo>
                    <a:pt x="90" y="58"/>
                    <a:pt x="58" y="24"/>
                    <a:pt x="36" y="6"/>
                  </a:cubicBezTo>
                  <a:cubicBezTo>
                    <a:pt x="30" y="0"/>
                    <a:pt x="28" y="0"/>
                    <a:pt x="16" y="0"/>
                  </a:cubicBezTo>
                  <a:cubicBezTo>
                    <a:pt x="8" y="0"/>
                    <a:pt x="0" y="0"/>
                    <a:pt x="0" y="8"/>
                  </a:cubicBezTo>
                  <a:cubicBezTo>
                    <a:pt x="0" y="12"/>
                    <a:pt x="4" y="16"/>
                    <a:pt x="6" y="18"/>
                  </a:cubicBezTo>
                  <a:cubicBezTo>
                    <a:pt x="36" y="48"/>
                    <a:pt x="84" y="96"/>
                    <a:pt x="138" y="194"/>
                  </a:cubicBezTo>
                  <a:cubicBezTo>
                    <a:pt x="234" y="362"/>
                    <a:pt x="268" y="580"/>
                    <a:pt x="268" y="790"/>
                  </a:cubicBezTo>
                  <a:cubicBezTo>
                    <a:pt x="268" y="1172"/>
                    <a:pt x="162" y="1406"/>
                    <a:pt x="4" y="1566"/>
                  </a:cubicBezTo>
                  <a:cubicBezTo>
                    <a:pt x="2" y="1568"/>
                    <a:pt x="0" y="1572"/>
                    <a:pt x="0" y="1574"/>
                  </a:cubicBezTo>
                  <a:cubicBezTo>
                    <a:pt x="0" y="1582"/>
                    <a:pt x="8" y="1582"/>
                    <a:pt x="16" y="1582"/>
                  </a:cubicBezTo>
                  <a:cubicBezTo>
                    <a:pt x="28" y="1582"/>
                    <a:pt x="30" y="1582"/>
                    <a:pt x="38" y="1576"/>
                  </a:cubicBezTo>
                  <a:cubicBezTo>
                    <a:pt x="122" y="1504"/>
                    <a:pt x="216" y="1382"/>
                    <a:pt x="278" y="1196"/>
                  </a:cubicBezTo>
                  <a:cubicBezTo>
                    <a:pt x="316" y="1076"/>
                    <a:pt x="336" y="932"/>
                    <a:pt x="336" y="79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7" name="Freeform 56">
              <a:extLst>
                <a:ext uri="{FF2B5EF4-FFF2-40B4-BE49-F238E27FC236}">
                  <a16:creationId xmlns:a16="http://schemas.microsoft.com/office/drawing/2014/main" id="{48FDC6AE-B26F-4347-A112-E5FFF091A6F4}"/>
                </a:ext>
              </a:extLst>
            </p:cNvPr>
            <p:cNvSpPr/>
            <p:nvPr/>
          </p:nvSpPr>
          <p:spPr>
            <a:xfrm>
              <a:off x="7994160" y="6342840"/>
              <a:ext cx="233640" cy="227160"/>
            </a:xfrm>
            <a:custGeom>
              <a:avLst/>
              <a:gdLst/>
              <a:ahLst/>
              <a:cxnLst>
                <a:cxn ang="3cd4">
                  <a:pos x="hc" y="t"/>
                </a:cxn>
                <a:cxn ang="cd2">
                  <a:pos x="l" y="vc"/>
                </a:cxn>
                <a:cxn ang="cd4">
                  <a:pos x="hc" y="b"/>
                </a:cxn>
                <a:cxn ang="0">
                  <a:pos x="r" y="vc"/>
                </a:cxn>
              </a:cxnLst>
              <a:rect l="l" t="t" r="r" b="b"/>
              <a:pathLst>
                <a:path w="650" h="632">
                  <a:moveTo>
                    <a:pt x="646" y="20"/>
                  </a:moveTo>
                  <a:cubicBezTo>
                    <a:pt x="648" y="16"/>
                    <a:pt x="650" y="10"/>
                    <a:pt x="650" y="8"/>
                  </a:cubicBezTo>
                  <a:cubicBezTo>
                    <a:pt x="650" y="0"/>
                    <a:pt x="650" y="0"/>
                    <a:pt x="630" y="0"/>
                  </a:cubicBezTo>
                  <a:lnTo>
                    <a:pt x="22" y="0"/>
                  </a:lnTo>
                  <a:cubicBezTo>
                    <a:pt x="0" y="0"/>
                    <a:pt x="0" y="0"/>
                    <a:pt x="0" y="8"/>
                  </a:cubicBezTo>
                  <a:cubicBezTo>
                    <a:pt x="0" y="10"/>
                    <a:pt x="2" y="16"/>
                    <a:pt x="4" y="20"/>
                  </a:cubicBezTo>
                  <a:lnTo>
                    <a:pt x="302" y="614"/>
                  </a:lnTo>
                  <a:cubicBezTo>
                    <a:pt x="308" y="626"/>
                    <a:pt x="310" y="632"/>
                    <a:pt x="326" y="632"/>
                  </a:cubicBezTo>
                  <a:cubicBezTo>
                    <a:pt x="340" y="632"/>
                    <a:pt x="342" y="626"/>
                    <a:pt x="350" y="614"/>
                  </a:cubicBezTo>
                  <a:close/>
                  <a:moveTo>
                    <a:pt x="110" y="64"/>
                  </a:moveTo>
                  <a:lnTo>
                    <a:pt x="594" y="64"/>
                  </a:lnTo>
                  <a:lnTo>
                    <a:pt x="352" y="548"/>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8" name="Freeform 57">
              <a:extLst>
                <a:ext uri="{FF2B5EF4-FFF2-40B4-BE49-F238E27FC236}">
                  <a16:creationId xmlns:a16="http://schemas.microsoft.com/office/drawing/2014/main" id="{28ABFBFC-E0D2-4D48-86E5-A383AAF2B5FC}"/>
                </a:ext>
              </a:extLst>
            </p:cNvPr>
            <p:cNvSpPr/>
            <p:nvPr/>
          </p:nvSpPr>
          <p:spPr>
            <a:xfrm>
              <a:off x="8252640" y="6508440"/>
              <a:ext cx="162360" cy="100440"/>
            </a:xfrm>
            <a:custGeom>
              <a:avLst/>
              <a:gdLst/>
              <a:ahLst/>
              <a:cxnLst>
                <a:cxn ang="3cd4">
                  <a:pos x="hc" y="t"/>
                </a:cxn>
                <a:cxn ang="cd2">
                  <a:pos x="l" y="vc"/>
                </a:cxn>
                <a:cxn ang="cd4">
                  <a:pos x="hc" y="b"/>
                </a:cxn>
                <a:cxn ang="0">
                  <a:pos x="r" y="vc"/>
                </a:cxn>
              </a:cxnLst>
              <a:rect l="l" t="t" r="r" b="b"/>
              <a:pathLst>
                <a:path w="452" h="280">
                  <a:moveTo>
                    <a:pt x="296" y="76"/>
                  </a:moveTo>
                  <a:cubicBezTo>
                    <a:pt x="300" y="60"/>
                    <a:pt x="308" y="30"/>
                    <a:pt x="308" y="26"/>
                  </a:cubicBezTo>
                  <a:cubicBezTo>
                    <a:pt x="308" y="14"/>
                    <a:pt x="298" y="6"/>
                    <a:pt x="288" y="6"/>
                  </a:cubicBezTo>
                  <a:cubicBezTo>
                    <a:pt x="276" y="6"/>
                    <a:pt x="264" y="14"/>
                    <a:pt x="260" y="24"/>
                  </a:cubicBezTo>
                  <a:cubicBezTo>
                    <a:pt x="258" y="30"/>
                    <a:pt x="252" y="56"/>
                    <a:pt x="248" y="72"/>
                  </a:cubicBezTo>
                  <a:cubicBezTo>
                    <a:pt x="240" y="106"/>
                    <a:pt x="240" y="108"/>
                    <a:pt x="230" y="142"/>
                  </a:cubicBezTo>
                  <a:cubicBezTo>
                    <a:pt x="222" y="176"/>
                    <a:pt x="222" y="182"/>
                    <a:pt x="220" y="200"/>
                  </a:cubicBezTo>
                  <a:cubicBezTo>
                    <a:pt x="224" y="212"/>
                    <a:pt x="218" y="224"/>
                    <a:pt x="204" y="242"/>
                  </a:cubicBezTo>
                  <a:cubicBezTo>
                    <a:pt x="196" y="252"/>
                    <a:pt x="182" y="262"/>
                    <a:pt x="162" y="262"/>
                  </a:cubicBezTo>
                  <a:cubicBezTo>
                    <a:pt x="138" y="262"/>
                    <a:pt x="106" y="254"/>
                    <a:pt x="106" y="206"/>
                  </a:cubicBezTo>
                  <a:cubicBezTo>
                    <a:pt x="106" y="174"/>
                    <a:pt x="124" y="128"/>
                    <a:pt x="136" y="96"/>
                  </a:cubicBezTo>
                  <a:cubicBezTo>
                    <a:pt x="146" y="70"/>
                    <a:pt x="148" y="64"/>
                    <a:pt x="148" y="54"/>
                  </a:cubicBezTo>
                  <a:cubicBezTo>
                    <a:pt x="148" y="24"/>
                    <a:pt x="124" y="0"/>
                    <a:pt x="90" y="0"/>
                  </a:cubicBezTo>
                  <a:cubicBezTo>
                    <a:pt x="28" y="0"/>
                    <a:pt x="0" y="84"/>
                    <a:pt x="0" y="96"/>
                  </a:cubicBezTo>
                  <a:cubicBezTo>
                    <a:pt x="0" y="104"/>
                    <a:pt x="8" y="104"/>
                    <a:pt x="10" y="104"/>
                  </a:cubicBezTo>
                  <a:cubicBezTo>
                    <a:pt x="20" y="104"/>
                    <a:pt x="20" y="100"/>
                    <a:pt x="22" y="94"/>
                  </a:cubicBezTo>
                  <a:cubicBezTo>
                    <a:pt x="38" y="42"/>
                    <a:pt x="64" y="18"/>
                    <a:pt x="88" y="18"/>
                  </a:cubicBezTo>
                  <a:cubicBezTo>
                    <a:pt x="98" y="18"/>
                    <a:pt x="104" y="24"/>
                    <a:pt x="104" y="40"/>
                  </a:cubicBezTo>
                  <a:cubicBezTo>
                    <a:pt x="104" y="54"/>
                    <a:pt x="98" y="68"/>
                    <a:pt x="96" y="76"/>
                  </a:cubicBezTo>
                  <a:cubicBezTo>
                    <a:pt x="60" y="166"/>
                    <a:pt x="60" y="178"/>
                    <a:pt x="60" y="198"/>
                  </a:cubicBezTo>
                  <a:cubicBezTo>
                    <a:pt x="60" y="270"/>
                    <a:pt x="126" y="280"/>
                    <a:pt x="160" y="280"/>
                  </a:cubicBezTo>
                  <a:cubicBezTo>
                    <a:pt x="172" y="280"/>
                    <a:pt x="202" y="280"/>
                    <a:pt x="230" y="238"/>
                  </a:cubicBezTo>
                  <a:cubicBezTo>
                    <a:pt x="244" y="266"/>
                    <a:pt x="278" y="280"/>
                    <a:pt x="316" y="280"/>
                  </a:cubicBezTo>
                  <a:cubicBezTo>
                    <a:pt x="370" y="280"/>
                    <a:pt x="398" y="232"/>
                    <a:pt x="410" y="206"/>
                  </a:cubicBezTo>
                  <a:cubicBezTo>
                    <a:pt x="436" y="154"/>
                    <a:pt x="452" y="78"/>
                    <a:pt x="452" y="48"/>
                  </a:cubicBezTo>
                  <a:cubicBezTo>
                    <a:pt x="452" y="2"/>
                    <a:pt x="426" y="0"/>
                    <a:pt x="422" y="0"/>
                  </a:cubicBezTo>
                  <a:cubicBezTo>
                    <a:pt x="406" y="0"/>
                    <a:pt x="388" y="16"/>
                    <a:pt x="388" y="32"/>
                  </a:cubicBezTo>
                  <a:cubicBezTo>
                    <a:pt x="388" y="44"/>
                    <a:pt x="394" y="48"/>
                    <a:pt x="400" y="52"/>
                  </a:cubicBezTo>
                  <a:cubicBezTo>
                    <a:pt x="414" y="64"/>
                    <a:pt x="422" y="82"/>
                    <a:pt x="422" y="102"/>
                  </a:cubicBezTo>
                  <a:cubicBezTo>
                    <a:pt x="422" y="110"/>
                    <a:pt x="396" y="262"/>
                    <a:pt x="318" y="262"/>
                  </a:cubicBezTo>
                  <a:cubicBezTo>
                    <a:pt x="268" y="262"/>
                    <a:pt x="268" y="218"/>
                    <a:pt x="268" y="208"/>
                  </a:cubicBezTo>
                  <a:cubicBezTo>
                    <a:pt x="268" y="190"/>
                    <a:pt x="270" y="180"/>
                    <a:pt x="278" y="14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9" name="Freeform 58">
              <a:extLst>
                <a:ext uri="{FF2B5EF4-FFF2-40B4-BE49-F238E27FC236}">
                  <a16:creationId xmlns:a16="http://schemas.microsoft.com/office/drawing/2014/main" id="{64BC8E4A-9231-404E-A675-C13C7DFBCF2D}"/>
                </a:ext>
              </a:extLst>
            </p:cNvPr>
            <p:cNvSpPr/>
            <p:nvPr/>
          </p:nvSpPr>
          <p:spPr>
            <a:xfrm>
              <a:off x="8462160" y="6335640"/>
              <a:ext cx="219240" cy="284760"/>
            </a:xfrm>
            <a:custGeom>
              <a:avLst/>
              <a:gdLst/>
              <a:ahLst/>
              <a:cxnLst>
                <a:cxn ang="3cd4">
                  <a:pos x="hc" y="t"/>
                </a:cxn>
                <a:cxn ang="cd2">
                  <a:pos x="l" y="vc"/>
                </a:cxn>
                <a:cxn ang="cd4">
                  <a:pos x="hc" y="b"/>
                </a:cxn>
                <a:cxn ang="0">
                  <a:pos x="r" y="vc"/>
                </a:cxn>
              </a:cxnLst>
              <a:rect l="l" t="t" r="r" b="b"/>
              <a:pathLst>
                <a:path w="610" h="792">
                  <a:moveTo>
                    <a:pt x="342" y="616"/>
                  </a:moveTo>
                  <a:cubicBezTo>
                    <a:pt x="480" y="564"/>
                    <a:pt x="610" y="406"/>
                    <a:pt x="610" y="236"/>
                  </a:cubicBezTo>
                  <a:cubicBezTo>
                    <a:pt x="610" y="96"/>
                    <a:pt x="516" y="0"/>
                    <a:pt x="384" y="0"/>
                  </a:cubicBezTo>
                  <a:cubicBezTo>
                    <a:pt x="194" y="0"/>
                    <a:pt x="0" y="200"/>
                    <a:pt x="0" y="406"/>
                  </a:cubicBezTo>
                  <a:cubicBezTo>
                    <a:pt x="0" y="552"/>
                    <a:pt x="98" y="640"/>
                    <a:pt x="226" y="640"/>
                  </a:cubicBezTo>
                  <a:cubicBezTo>
                    <a:pt x="248" y="640"/>
                    <a:pt x="278" y="636"/>
                    <a:pt x="312" y="628"/>
                  </a:cubicBezTo>
                  <a:cubicBezTo>
                    <a:pt x="308" y="682"/>
                    <a:pt x="308" y="684"/>
                    <a:pt x="308" y="696"/>
                  </a:cubicBezTo>
                  <a:cubicBezTo>
                    <a:pt x="308" y="724"/>
                    <a:pt x="308" y="792"/>
                    <a:pt x="382" y="792"/>
                  </a:cubicBezTo>
                  <a:cubicBezTo>
                    <a:pt x="486" y="792"/>
                    <a:pt x="528" y="630"/>
                    <a:pt x="528" y="622"/>
                  </a:cubicBezTo>
                  <a:cubicBezTo>
                    <a:pt x="528" y="614"/>
                    <a:pt x="522" y="612"/>
                    <a:pt x="520" y="612"/>
                  </a:cubicBezTo>
                  <a:cubicBezTo>
                    <a:pt x="512" y="612"/>
                    <a:pt x="510" y="616"/>
                    <a:pt x="508" y="622"/>
                  </a:cubicBezTo>
                  <a:cubicBezTo>
                    <a:pt x="488" y="684"/>
                    <a:pt x="436" y="706"/>
                    <a:pt x="406" y="706"/>
                  </a:cubicBezTo>
                  <a:cubicBezTo>
                    <a:pt x="364" y="706"/>
                    <a:pt x="352" y="682"/>
                    <a:pt x="342" y="616"/>
                  </a:cubicBezTo>
                  <a:close/>
                  <a:moveTo>
                    <a:pt x="176" y="608"/>
                  </a:moveTo>
                  <a:cubicBezTo>
                    <a:pt x="108" y="582"/>
                    <a:pt x="78" y="512"/>
                    <a:pt x="78" y="434"/>
                  </a:cubicBezTo>
                  <a:cubicBezTo>
                    <a:pt x="78" y="372"/>
                    <a:pt x="100" y="248"/>
                    <a:pt x="168" y="152"/>
                  </a:cubicBezTo>
                  <a:cubicBezTo>
                    <a:pt x="232" y="62"/>
                    <a:pt x="314" y="22"/>
                    <a:pt x="380" y="22"/>
                  </a:cubicBezTo>
                  <a:cubicBezTo>
                    <a:pt x="468" y="22"/>
                    <a:pt x="532" y="90"/>
                    <a:pt x="532" y="208"/>
                  </a:cubicBezTo>
                  <a:cubicBezTo>
                    <a:pt x="532" y="296"/>
                    <a:pt x="486" y="502"/>
                    <a:pt x="338" y="586"/>
                  </a:cubicBezTo>
                  <a:cubicBezTo>
                    <a:pt x="334" y="554"/>
                    <a:pt x="326" y="490"/>
                    <a:pt x="260" y="490"/>
                  </a:cubicBezTo>
                  <a:cubicBezTo>
                    <a:pt x="214" y="490"/>
                    <a:pt x="172" y="534"/>
                    <a:pt x="172" y="580"/>
                  </a:cubicBezTo>
                  <a:cubicBezTo>
                    <a:pt x="172" y="598"/>
                    <a:pt x="176" y="608"/>
                    <a:pt x="176" y="608"/>
                  </a:cubicBezTo>
                  <a:close/>
                  <a:moveTo>
                    <a:pt x="230" y="618"/>
                  </a:moveTo>
                  <a:cubicBezTo>
                    <a:pt x="218" y="618"/>
                    <a:pt x="190" y="618"/>
                    <a:pt x="190" y="580"/>
                  </a:cubicBezTo>
                  <a:cubicBezTo>
                    <a:pt x="190" y="546"/>
                    <a:pt x="224" y="510"/>
                    <a:pt x="260" y="510"/>
                  </a:cubicBezTo>
                  <a:cubicBezTo>
                    <a:pt x="298" y="510"/>
                    <a:pt x="314" y="532"/>
                    <a:pt x="314" y="584"/>
                  </a:cubicBezTo>
                  <a:cubicBezTo>
                    <a:pt x="314" y="598"/>
                    <a:pt x="314" y="598"/>
                    <a:pt x="306" y="602"/>
                  </a:cubicBezTo>
                  <a:cubicBezTo>
                    <a:pt x="282" y="612"/>
                    <a:pt x="256" y="618"/>
                    <a:pt x="230" y="61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0" name="Freeform 59">
              <a:extLst>
                <a:ext uri="{FF2B5EF4-FFF2-40B4-BE49-F238E27FC236}">
                  <a16:creationId xmlns:a16="http://schemas.microsoft.com/office/drawing/2014/main" id="{3351ED5E-AFA4-6348-8323-66F9C6F4385A}"/>
                </a:ext>
              </a:extLst>
            </p:cNvPr>
            <p:cNvSpPr/>
            <p:nvPr/>
          </p:nvSpPr>
          <p:spPr>
            <a:xfrm>
              <a:off x="8706240" y="6508440"/>
              <a:ext cx="162360" cy="100440"/>
            </a:xfrm>
            <a:custGeom>
              <a:avLst/>
              <a:gdLst/>
              <a:ahLst/>
              <a:cxnLst>
                <a:cxn ang="3cd4">
                  <a:pos x="hc" y="t"/>
                </a:cxn>
                <a:cxn ang="cd2">
                  <a:pos x="l" y="vc"/>
                </a:cxn>
                <a:cxn ang="cd4">
                  <a:pos x="hc" y="b"/>
                </a:cxn>
                <a:cxn ang="0">
                  <a:pos x="r" y="vc"/>
                </a:cxn>
              </a:cxnLst>
              <a:rect l="l" t="t" r="r" b="b"/>
              <a:pathLst>
                <a:path w="452" h="280">
                  <a:moveTo>
                    <a:pt x="296" y="76"/>
                  </a:moveTo>
                  <a:cubicBezTo>
                    <a:pt x="300" y="60"/>
                    <a:pt x="308" y="30"/>
                    <a:pt x="308" y="26"/>
                  </a:cubicBezTo>
                  <a:cubicBezTo>
                    <a:pt x="308" y="14"/>
                    <a:pt x="298" y="6"/>
                    <a:pt x="288" y="6"/>
                  </a:cubicBezTo>
                  <a:cubicBezTo>
                    <a:pt x="276" y="6"/>
                    <a:pt x="264" y="14"/>
                    <a:pt x="260" y="24"/>
                  </a:cubicBezTo>
                  <a:cubicBezTo>
                    <a:pt x="258" y="30"/>
                    <a:pt x="252" y="56"/>
                    <a:pt x="248" y="72"/>
                  </a:cubicBezTo>
                  <a:cubicBezTo>
                    <a:pt x="240" y="106"/>
                    <a:pt x="240" y="108"/>
                    <a:pt x="230" y="142"/>
                  </a:cubicBezTo>
                  <a:cubicBezTo>
                    <a:pt x="222" y="176"/>
                    <a:pt x="222" y="182"/>
                    <a:pt x="220" y="200"/>
                  </a:cubicBezTo>
                  <a:cubicBezTo>
                    <a:pt x="224" y="212"/>
                    <a:pt x="218" y="224"/>
                    <a:pt x="204" y="242"/>
                  </a:cubicBezTo>
                  <a:cubicBezTo>
                    <a:pt x="196" y="252"/>
                    <a:pt x="182" y="262"/>
                    <a:pt x="162" y="262"/>
                  </a:cubicBezTo>
                  <a:cubicBezTo>
                    <a:pt x="138" y="262"/>
                    <a:pt x="106" y="254"/>
                    <a:pt x="106" y="206"/>
                  </a:cubicBezTo>
                  <a:cubicBezTo>
                    <a:pt x="106" y="174"/>
                    <a:pt x="124" y="128"/>
                    <a:pt x="136" y="96"/>
                  </a:cubicBezTo>
                  <a:cubicBezTo>
                    <a:pt x="146" y="70"/>
                    <a:pt x="148" y="64"/>
                    <a:pt x="148" y="54"/>
                  </a:cubicBezTo>
                  <a:cubicBezTo>
                    <a:pt x="148" y="24"/>
                    <a:pt x="124" y="0"/>
                    <a:pt x="90" y="0"/>
                  </a:cubicBezTo>
                  <a:cubicBezTo>
                    <a:pt x="28" y="0"/>
                    <a:pt x="0" y="84"/>
                    <a:pt x="0" y="96"/>
                  </a:cubicBezTo>
                  <a:cubicBezTo>
                    <a:pt x="0" y="104"/>
                    <a:pt x="8" y="104"/>
                    <a:pt x="10" y="104"/>
                  </a:cubicBezTo>
                  <a:cubicBezTo>
                    <a:pt x="20" y="104"/>
                    <a:pt x="20" y="100"/>
                    <a:pt x="22" y="94"/>
                  </a:cubicBezTo>
                  <a:cubicBezTo>
                    <a:pt x="38" y="42"/>
                    <a:pt x="64" y="18"/>
                    <a:pt x="88" y="18"/>
                  </a:cubicBezTo>
                  <a:cubicBezTo>
                    <a:pt x="98" y="18"/>
                    <a:pt x="104" y="24"/>
                    <a:pt x="104" y="40"/>
                  </a:cubicBezTo>
                  <a:cubicBezTo>
                    <a:pt x="104" y="54"/>
                    <a:pt x="98" y="68"/>
                    <a:pt x="96" y="76"/>
                  </a:cubicBezTo>
                  <a:cubicBezTo>
                    <a:pt x="60" y="166"/>
                    <a:pt x="60" y="178"/>
                    <a:pt x="60" y="198"/>
                  </a:cubicBezTo>
                  <a:cubicBezTo>
                    <a:pt x="60" y="270"/>
                    <a:pt x="126" y="280"/>
                    <a:pt x="160" y="280"/>
                  </a:cubicBezTo>
                  <a:cubicBezTo>
                    <a:pt x="172" y="280"/>
                    <a:pt x="202" y="280"/>
                    <a:pt x="230" y="238"/>
                  </a:cubicBezTo>
                  <a:cubicBezTo>
                    <a:pt x="244" y="266"/>
                    <a:pt x="278" y="280"/>
                    <a:pt x="316" y="280"/>
                  </a:cubicBezTo>
                  <a:cubicBezTo>
                    <a:pt x="370" y="280"/>
                    <a:pt x="398" y="232"/>
                    <a:pt x="410" y="206"/>
                  </a:cubicBezTo>
                  <a:cubicBezTo>
                    <a:pt x="436" y="154"/>
                    <a:pt x="452" y="78"/>
                    <a:pt x="452" y="48"/>
                  </a:cubicBezTo>
                  <a:cubicBezTo>
                    <a:pt x="452" y="2"/>
                    <a:pt x="426" y="0"/>
                    <a:pt x="422" y="0"/>
                  </a:cubicBezTo>
                  <a:cubicBezTo>
                    <a:pt x="406" y="0"/>
                    <a:pt x="388" y="16"/>
                    <a:pt x="388" y="32"/>
                  </a:cubicBezTo>
                  <a:cubicBezTo>
                    <a:pt x="388" y="44"/>
                    <a:pt x="394" y="48"/>
                    <a:pt x="400" y="52"/>
                  </a:cubicBezTo>
                  <a:cubicBezTo>
                    <a:pt x="414" y="64"/>
                    <a:pt x="422" y="82"/>
                    <a:pt x="422" y="102"/>
                  </a:cubicBezTo>
                  <a:cubicBezTo>
                    <a:pt x="422" y="110"/>
                    <a:pt x="396" y="262"/>
                    <a:pt x="318" y="262"/>
                  </a:cubicBezTo>
                  <a:cubicBezTo>
                    <a:pt x="268" y="262"/>
                    <a:pt x="268" y="218"/>
                    <a:pt x="268" y="208"/>
                  </a:cubicBezTo>
                  <a:cubicBezTo>
                    <a:pt x="268" y="190"/>
                    <a:pt x="270" y="180"/>
                    <a:pt x="278" y="14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1" name="Freeform 60">
              <a:extLst>
                <a:ext uri="{FF2B5EF4-FFF2-40B4-BE49-F238E27FC236}">
                  <a16:creationId xmlns:a16="http://schemas.microsoft.com/office/drawing/2014/main" id="{5819BC71-25B1-FB46-97C5-21E0339124A9}"/>
                </a:ext>
              </a:extLst>
            </p:cNvPr>
            <p:cNvSpPr/>
            <p:nvPr/>
          </p:nvSpPr>
          <p:spPr>
            <a:xfrm>
              <a:off x="8931600" y="6321960"/>
              <a:ext cx="73800" cy="316440"/>
            </a:xfrm>
            <a:custGeom>
              <a:avLst/>
              <a:gdLst/>
              <a:ahLst/>
              <a:cxnLst>
                <a:cxn ang="3cd4">
                  <a:pos x="hc" y="t"/>
                </a:cxn>
                <a:cxn ang="cd2">
                  <a:pos x="l" y="vc"/>
                </a:cxn>
                <a:cxn ang="cd4">
                  <a:pos x="hc" y="b"/>
                </a:cxn>
                <a:cxn ang="0">
                  <a:pos x="r" y="vc"/>
                </a:cxn>
              </a:cxnLst>
              <a:rect l="l" t="t" r="r" b="b"/>
              <a:pathLst>
                <a:path w="206" h="880">
                  <a:moveTo>
                    <a:pt x="206" y="872"/>
                  </a:moveTo>
                  <a:cubicBezTo>
                    <a:pt x="206" y="870"/>
                    <a:pt x="206" y="868"/>
                    <a:pt x="190" y="852"/>
                  </a:cubicBezTo>
                  <a:cubicBezTo>
                    <a:pt x="80" y="742"/>
                    <a:pt x="52" y="576"/>
                    <a:pt x="52" y="440"/>
                  </a:cubicBezTo>
                  <a:cubicBezTo>
                    <a:pt x="52" y="288"/>
                    <a:pt x="86" y="134"/>
                    <a:pt x="194" y="24"/>
                  </a:cubicBezTo>
                  <a:cubicBezTo>
                    <a:pt x="206" y="14"/>
                    <a:pt x="206" y="12"/>
                    <a:pt x="206" y="8"/>
                  </a:cubicBezTo>
                  <a:cubicBezTo>
                    <a:pt x="206" y="2"/>
                    <a:pt x="202" y="0"/>
                    <a:pt x="196" y="0"/>
                  </a:cubicBezTo>
                  <a:cubicBezTo>
                    <a:pt x="188" y="0"/>
                    <a:pt x="108" y="60"/>
                    <a:pt x="56" y="172"/>
                  </a:cubicBezTo>
                  <a:cubicBezTo>
                    <a:pt x="10" y="268"/>
                    <a:pt x="0" y="366"/>
                    <a:pt x="0" y="440"/>
                  </a:cubicBezTo>
                  <a:cubicBezTo>
                    <a:pt x="0" y="510"/>
                    <a:pt x="10" y="616"/>
                    <a:pt x="58" y="716"/>
                  </a:cubicBezTo>
                  <a:cubicBezTo>
                    <a:pt x="112" y="824"/>
                    <a:pt x="188" y="880"/>
                    <a:pt x="196" y="880"/>
                  </a:cubicBezTo>
                  <a:cubicBezTo>
                    <a:pt x="202" y="880"/>
                    <a:pt x="206" y="878"/>
                    <a:pt x="206" y="8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2" name="Freeform 61">
              <a:extLst>
                <a:ext uri="{FF2B5EF4-FFF2-40B4-BE49-F238E27FC236}">
                  <a16:creationId xmlns:a16="http://schemas.microsoft.com/office/drawing/2014/main" id="{0D838B88-B895-C94F-817D-99E87A6B3AAC}"/>
                </a:ext>
              </a:extLst>
            </p:cNvPr>
            <p:cNvSpPr/>
            <p:nvPr/>
          </p:nvSpPr>
          <p:spPr>
            <a:xfrm>
              <a:off x="9039600" y="6419160"/>
              <a:ext cx="117000" cy="143640"/>
            </a:xfrm>
            <a:custGeom>
              <a:avLst/>
              <a:gdLst/>
              <a:ahLst/>
              <a:cxnLst>
                <a:cxn ang="3cd4">
                  <a:pos x="hc" y="t"/>
                </a:cxn>
                <a:cxn ang="cd2">
                  <a:pos x="l" y="vc"/>
                </a:cxn>
                <a:cxn ang="cd4">
                  <a:pos x="hc" y="b"/>
                </a:cxn>
                <a:cxn ang="0">
                  <a:pos x="r" y="vc"/>
                </a:cxn>
              </a:cxnLst>
              <a:rect l="l" t="t" r="r" b="b"/>
              <a:pathLst>
                <a:path w="326" h="400">
                  <a:moveTo>
                    <a:pt x="300" y="60"/>
                  </a:moveTo>
                  <a:cubicBezTo>
                    <a:pt x="274" y="60"/>
                    <a:pt x="258" y="80"/>
                    <a:pt x="258" y="100"/>
                  </a:cubicBezTo>
                  <a:cubicBezTo>
                    <a:pt x="258" y="112"/>
                    <a:pt x="266" y="126"/>
                    <a:pt x="284" y="126"/>
                  </a:cubicBezTo>
                  <a:cubicBezTo>
                    <a:pt x="304" y="126"/>
                    <a:pt x="326" y="110"/>
                    <a:pt x="326" y="76"/>
                  </a:cubicBezTo>
                  <a:cubicBezTo>
                    <a:pt x="326" y="36"/>
                    <a:pt x="288" y="0"/>
                    <a:pt x="220" y="0"/>
                  </a:cubicBezTo>
                  <a:cubicBezTo>
                    <a:pt x="104" y="0"/>
                    <a:pt x="70" y="90"/>
                    <a:pt x="70" y="128"/>
                  </a:cubicBezTo>
                  <a:cubicBezTo>
                    <a:pt x="70" y="198"/>
                    <a:pt x="136" y="212"/>
                    <a:pt x="162" y="216"/>
                  </a:cubicBezTo>
                  <a:cubicBezTo>
                    <a:pt x="208" y="226"/>
                    <a:pt x="254" y="234"/>
                    <a:pt x="254" y="284"/>
                  </a:cubicBezTo>
                  <a:cubicBezTo>
                    <a:pt x="254" y="306"/>
                    <a:pt x="234" y="380"/>
                    <a:pt x="128" y="380"/>
                  </a:cubicBezTo>
                  <a:cubicBezTo>
                    <a:pt x="114" y="380"/>
                    <a:pt x="46" y="380"/>
                    <a:pt x="26" y="334"/>
                  </a:cubicBezTo>
                  <a:cubicBezTo>
                    <a:pt x="60" y="338"/>
                    <a:pt x="82" y="312"/>
                    <a:pt x="82" y="286"/>
                  </a:cubicBezTo>
                  <a:cubicBezTo>
                    <a:pt x="82" y="266"/>
                    <a:pt x="68" y="256"/>
                    <a:pt x="50" y="256"/>
                  </a:cubicBezTo>
                  <a:cubicBezTo>
                    <a:pt x="26" y="256"/>
                    <a:pt x="0" y="274"/>
                    <a:pt x="0" y="314"/>
                  </a:cubicBezTo>
                  <a:cubicBezTo>
                    <a:pt x="0" y="364"/>
                    <a:pt x="50" y="400"/>
                    <a:pt x="126" y="400"/>
                  </a:cubicBezTo>
                  <a:cubicBezTo>
                    <a:pt x="270" y="400"/>
                    <a:pt x="304" y="294"/>
                    <a:pt x="304" y="254"/>
                  </a:cubicBezTo>
                  <a:cubicBezTo>
                    <a:pt x="304" y="222"/>
                    <a:pt x="288" y="200"/>
                    <a:pt x="276" y="188"/>
                  </a:cubicBezTo>
                  <a:cubicBezTo>
                    <a:pt x="252" y="164"/>
                    <a:pt x="228" y="160"/>
                    <a:pt x="188" y="152"/>
                  </a:cubicBezTo>
                  <a:cubicBezTo>
                    <a:pt x="156" y="144"/>
                    <a:pt x="122" y="138"/>
                    <a:pt x="122" y="98"/>
                  </a:cubicBezTo>
                  <a:cubicBezTo>
                    <a:pt x="122" y="74"/>
                    <a:pt x="142" y="20"/>
                    <a:pt x="220" y="20"/>
                  </a:cubicBezTo>
                  <a:cubicBezTo>
                    <a:pt x="242" y="20"/>
                    <a:pt x="286" y="26"/>
                    <a:pt x="300" y="6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3" name="Freeform 62">
              <a:extLst>
                <a:ext uri="{FF2B5EF4-FFF2-40B4-BE49-F238E27FC236}">
                  <a16:creationId xmlns:a16="http://schemas.microsoft.com/office/drawing/2014/main" id="{AB9B8111-F69E-1C41-96AB-FA966B3296D2}"/>
                </a:ext>
              </a:extLst>
            </p:cNvPr>
            <p:cNvSpPr/>
            <p:nvPr/>
          </p:nvSpPr>
          <p:spPr>
            <a:xfrm>
              <a:off x="9198000" y="6525720"/>
              <a:ext cx="37080" cy="94680"/>
            </a:xfrm>
            <a:custGeom>
              <a:avLst/>
              <a:gdLst/>
              <a:ahLst/>
              <a:cxnLst>
                <a:cxn ang="3cd4">
                  <a:pos x="hc" y="t"/>
                </a:cxn>
                <a:cxn ang="cd2">
                  <a:pos x="l" y="vc"/>
                </a:cxn>
                <a:cxn ang="cd4">
                  <a:pos x="hc" y="b"/>
                </a:cxn>
                <a:cxn ang="0">
                  <a:pos x="r" y="vc"/>
                </a:cxn>
              </a:cxnLst>
              <a:rect l="l" t="t" r="r" b="b"/>
              <a:pathLst>
                <a:path w="104" h="264">
                  <a:moveTo>
                    <a:pt x="104" y="92"/>
                  </a:moveTo>
                  <a:cubicBezTo>
                    <a:pt x="104" y="34"/>
                    <a:pt x="82" y="0"/>
                    <a:pt x="48" y="0"/>
                  </a:cubicBezTo>
                  <a:cubicBezTo>
                    <a:pt x="18" y="0"/>
                    <a:pt x="0" y="22"/>
                    <a:pt x="0" y="46"/>
                  </a:cubicBezTo>
                  <a:cubicBezTo>
                    <a:pt x="0" y="70"/>
                    <a:pt x="18" y="94"/>
                    <a:pt x="48" y="94"/>
                  </a:cubicBezTo>
                  <a:cubicBezTo>
                    <a:pt x="58" y="94"/>
                    <a:pt x="70" y="90"/>
                    <a:pt x="78" y="82"/>
                  </a:cubicBezTo>
                  <a:cubicBezTo>
                    <a:pt x="82" y="80"/>
                    <a:pt x="82" y="80"/>
                    <a:pt x="84" y="80"/>
                  </a:cubicBezTo>
                  <a:cubicBezTo>
                    <a:pt x="84" y="80"/>
                    <a:pt x="86" y="80"/>
                    <a:pt x="86" y="92"/>
                  </a:cubicBezTo>
                  <a:cubicBezTo>
                    <a:pt x="86" y="158"/>
                    <a:pt x="54" y="212"/>
                    <a:pt x="24" y="240"/>
                  </a:cubicBezTo>
                  <a:cubicBezTo>
                    <a:pt x="14" y="250"/>
                    <a:pt x="14" y="252"/>
                    <a:pt x="14" y="254"/>
                  </a:cubicBezTo>
                  <a:cubicBezTo>
                    <a:pt x="14" y="262"/>
                    <a:pt x="18" y="264"/>
                    <a:pt x="24" y="264"/>
                  </a:cubicBezTo>
                  <a:cubicBezTo>
                    <a:pt x="34" y="264"/>
                    <a:pt x="104" y="196"/>
                    <a:pt x="104" y="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4" name="Freeform 63">
              <a:extLst>
                <a:ext uri="{FF2B5EF4-FFF2-40B4-BE49-F238E27FC236}">
                  <a16:creationId xmlns:a16="http://schemas.microsoft.com/office/drawing/2014/main" id="{1A856A1F-131A-9441-9B8F-0691A772DD34}"/>
                </a:ext>
              </a:extLst>
            </p:cNvPr>
            <p:cNvSpPr/>
            <p:nvPr/>
          </p:nvSpPr>
          <p:spPr>
            <a:xfrm>
              <a:off x="9324000" y="6419160"/>
              <a:ext cx="145080" cy="143640"/>
            </a:xfrm>
            <a:custGeom>
              <a:avLst/>
              <a:gdLst/>
              <a:ahLst/>
              <a:cxnLst>
                <a:cxn ang="3cd4">
                  <a:pos x="hc" y="t"/>
                </a:cxn>
                <a:cxn ang="cd2">
                  <a:pos x="l" y="vc"/>
                </a:cxn>
                <a:cxn ang="cd4">
                  <a:pos x="hc" y="b"/>
                </a:cxn>
                <a:cxn ang="0">
                  <a:pos x="r" y="vc"/>
                </a:cxn>
              </a:cxnLst>
              <a:rect l="l" t="t" r="r" b="b"/>
              <a:pathLst>
                <a:path w="404" h="400">
                  <a:moveTo>
                    <a:pt x="294" y="56"/>
                  </a:moveTo>
                  <a:cubicBezTo>
                    <a:pt x="278" y="24"/>
                    <a:pt x="252" y="0"/>
                    <a:pt x="212" y="0"/>
                  </a:cubicBezTo>
                  <a:cubicBezTo>
                    <a:pt x="110" y="0"/>
                    <a:pt x="0" y="130"/>
                    <a:pt x="0" y="258"/>
                  </a:cubicBezTo>
                  <a:cubicBezTo>
                    <a:pt x="0" y="342"/>
                    <a:pt x="48" y="400"/>
                    <a:pt x="118" y="400"/>
                  </a:cubicBezTo>
                  <a:cubicBezTo>
                    <a:pt x="136" y="400"/>
                    <a:pt x="180" y="396"/>
                    <a:pt x="232" y="334"/>
                  </a:cubicBezTo>
                  <a:cubicBezTo>
                    <a:pt x="240" y="370"/>
                    <a:pt x="270" y="400"/>
                    <a:pt x="312" y="400"/>
                  </a:cubicBezTo>
                  <a:cubicBezTo>
                    <a:pt x="344" y="400"/>
                    <a:pt x="364" y="380"/>
                    <a:pt x="378" y="352"/>
                  </a:cubicBezTo>
                  <a:cubicBezTo>
                    <a:pt x="392" y="320"/>
                    <a:pt x="404" y="266"/>
                    <a:pt x="404" y="264"/>
                  </a:cubicBezTo>
                  <a:cubicBezTo>
                    <a:pt x="404" y="256"/>
                    <a:pt x="396" y="256"/>
                    <a:pt x="394" y="256"/>
                  </a:cubicBezTo>
                  <a:cubicBezTo>
                    <a:pt x="386" y="256"/>
                    <a:pt x="384" y="258"/>
                    <a:pt x="382" y="272"/>
                  </a:cubicBezTo>
                  <a:cubicBezTo>
                    <a:pt x="366" y="328"/>
                    <a:pt x="350" y="380"/>
                    <a:pt x="314" y="380"/>
                  </a:cubicBezTo>
                  <a:cubicBezTo>
                    <a:pt x="290" y="380"/>
                    <a:pt x="288" y="358"/>
                    <a:pt x="288" y="340"/>
                  </a:cubicBezTo>
                  <a:cubicBezTo>
                    <a:pt x="288" y="320"/>
                    <a:pt x="290" y="314"/>
                    <a:pt x="300" y="274"/>
                  </a:cubicBezTo>
                  <a:cubicBezTo>
                    <a:pt x="310" y="238"/>
                    <a:pt x="310" y="228"/>
                    <a:pt x="318" y="196"/>
                  </a:cubicBezTo>
                  <a:lnTo>
                    <a:pt x="350" y="72"/>
                  </a:lnTo>
                  <a:cubicBezTo>
                    <a:pt x="356" y="46"/>
                    <a:pt x="356" y="46"/>
                    <a:pt x="356" y="42"/>
                  </a:cubicBezTo>
                  <a:cubicBezTo>
                    <a:pt x="356" y="26"/>
                    <a:pt x="346" y="18"/>
                    <a:pt x="332" y="18"/>
                  </a:cubicBezTo>
                  <a:cubicBezTo>
                    <a:pt x="310" y="18"/>
                    <a:pt x="296" y="38"/>
                    <a:pt x="294" y="56"/>
                  </a:cubicBezTo>
                  <a:close/>
                  <a:moveTo>
                    <a:pt x="236" y="286"/>
                  </a:moveTo>
                  <a:cubicBezTo>
                    <a:pt x="232" y="302"/>
                    <a:pt x="232" y="302"/>
                    <a:pt x="220" y="318"/>
                  </a:cubicBezTo>
                  <a:cubicBezTo>
                    <a:pt x="180" y="366"/>
                    <a:pt x="144" y="380"/>
                    <a:pt x="120" y="380"/>
                  </a:cubicBezTo>
                  <a:cubicBezTo>
                    <a:pt x="76" y="380"/>
                    <a:pt x="62" y="332"/>
                    <a:pt x="62" y="298"/>
                  </a:cubicBezTo>
                  <a:cubicBezTo>
                    <a:pt x="62" y="254"/>
                    <a:pt x="90" y="144"/>
                    <a:pt x="112" y="104"/>
                  </a:cubicBezTo>
                  <a:cubicBezTo>
                    <a:pt x="138" y="52"/>
                    <a:pt x="178" y="20"/>
                    <a:pt x="214" y="20"/>
                  </a:cubicBezTo>
                  <a:cubicBezTo>
                    <a:pt x="272" y="20"/>
                    <a:pt x="284" y="92"/>
                    <a:pt x="284" y="98"/>
                  </a:cubicBezTo>
                  <a:cubicBezTo>
                    <a:pt x="284" y="102"/>
                    <a:pt x="282" y="108"/>
                    <a:pt x="280" y="11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5" name="Freeform 64">
              <a:extLst>
                <a:ext uri="{FF2B5EF4-FFF2-40B4-BE49-F238E27FC236}">
                  <a16:creationId xmlns:a16="http://schemas.microsoft.com/office/drawing/2014/main" id="{987A9AEB-3E28-6F4E-AD22-85988C619751}"/>
                </a:ext>
              </a:extLst>
            </p:cNvPr>
            <p:cNvSpPr/>
            <p:nvPr/>
          </p:nvSpPr>
          <p:spPr>
            <a:xfrm>
              <a:off x="9495360" y="6321960"/>
              <a:ext cx="73800" cy="316440"/>
            </a:xfrm>
            <a:custGeom>
              <a:avLst/>
              <a:gdLst/>
              <a:ahLst/>
              <a:cxnLst>
                <a:cxn ang="3cd4">
                  <a:pos x="hc" y="t"/>
                </a:cxn>
                <a:cxn ang="cd2">
                  <a:pos x="l" y="vc"/>
                </a:cxn>
                <a:cxn ang="cd4">
                  <a:pos x="hc" y="b"/>
                </a:cxn>
                <a:cxn ang="0">
                  <a:pos x="r" y="vc"/>
                </a:cxn>
              </a:cxnLst>
              <a:rect l="l" t="t" r="r" b="b"/>
              <a:pathLst>
                <a:path w="206" h="880">
                  <a:moveTo>
                    <a:pt x="206" y="440"/>
                  </a:moveTo>
                  <a:cubicBezTo>
                    <a:pt x="206" y="372"/>
                    <a:pt x="196" y="266"/>
                    <a:pt x="148" y="166"/>
                  </a:cubicBezTo>
                  <a:cubicBezTo>
                    <a:pt x="94" y="58"/>
                    <a:pt x="18" y="0"/>
                    <a:pt x="8" y="0"/>
                  </a:cubicBezTo>
                  <a:cubicBezTo>
                    <a:pt x="4" y="0"/>
                    <a:pt x="0" y="4"/>
                    <a:pt x="0" y="8"/>
                  </a:cubicBezTo>
                  <a:cubicBezTo>
                    <a:pt x="0" y="12"/>
                    <a:pt x="0" y="14"/>
                    <a:pt x="16" y="30"/>
                  </a:cubicBezTo>
                  <a:cubicBezTo>
                    <a:pt x="104" y="116"/>
                    <a:pt x="154" y="256"/>
                    <a:pt x="154" y="440"/>
                  </a:cubicBezTo>
                  <a:cubicBezTo>
                    <a:pt x="154" y="590"/>
                    <a:pt x="122" y="746"/>
                    <a:pt x="12" y="856"/>
                  </a:cubicBezTo>
                  <a:cubicBezTo>
                    <a:pt x="0" y="868"/>
                    <a:pt x="0" y="870"/>
                    <a:pt x="0" y="872"/>
                  </a:cubicBezTo>
                  <a:cubicBezTo>
                    <a:pt x="0" y="878"/>
                    <a:pt x="4" y="880"/>
                    <a:pt x="8" y="880"/>
                  </a:cubicBezTo>
                  <a:cubicBezTo>
                    <a:pt x="18" y="880"/>
                    <a:pt x="98" y="820"/>
                    <a:pt x="150" y="708"/>
                  </a:cubicBezTo>
                  <a:cubicBezTo>
                    <a:pt x="196" y="612"/>
                    <a:pt x="206" y="514"/>
                    <a:pt x="206" y="44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66" name="Group 65" descr="22§display§w \leftarrow w - \alpha \nabla_w L(s,a,s';w)§svg§600§FALSE" title="TexMaths">
            <a:extLst>
              <a:ext uri="{FF2B5EF4-FFF2-40B4-BE49-F238E27FC236}">
                <a16:creationId xmlns:a16="http://schemas.microsoft.com/office/drawing/2014/main" id="{630FB329-7313-6E4B-8F76-059634029207}"/>
              </a:ext>
            </a:extLst>
          </p:cNvPr>
          <p:cNvGrpSpPr/>
          <p:nvPr/>
        </p:nvGrpSpPr>
        <p:grpSpPr>
          <a:xfrm>
            <a:off x="2377439" y="3749400"/>
            <a:ext cx="4048199" cy="367200"/>
            <a:chOff x="2377439" y="3749400"/>
            <a:chExt cx="4048199" cy="367200"/>
          </a:xfrm>
        </p:grpSpPr>
        <p:sp>
          <p:nvSpPr>
            <p:cNvPr id="67" name="Freeform 66">
              <a:extLst>
                <a:ext uri="{FF2B5EF4-FFF2-40B4-BE49-F238E27FC236}">
                  <a16:creationId xmlns:a16="http://schemas.microsoft.com/office/drawing/2014/main" id="{2A92F996-3D5F-1C46-B64A-9D11663ECD01}"/>
                </a:ext>
              </a:extLst>
            </p:cNvPr>
            <p:cNvSpPr/>
            <p:nvPr/>
          </p:nvSpPr>
          <p:spPr>
            <a:xfrm>
              <a:off x="2377439" y="3750840"/>
              <a:ext cx="4048199" cy="365760"/>
            </a:xfrm>
            <a:custGeom>
              <a:avLst/>
              <a:gdLst/>
              <a:ahLst/>
              <a:cxnLst>
                <a:cxn ang="3cd4">
                  <a:pos x="hc" y="t"/>
                </a:cxn>
                <a:cxn ang="cd2">
                  <a:pos x="l" y="vc"/>
                </a:cxn>
                <a:cxn ang="cd4">
                  <a:pos x="hc" y="b"/>
                </a:cxn>
                <a:cxn ang="0">
                  <a:pos x="r" y="vc"/>
                </a:cxn>
              </a:cxnLst>
              <a:rect l="l" t="t" r="r" b="b"/>
              <a:pathLst>
                <a:path w="11246" h="1017">
                  <a:moveTo>
                    <a:pt x="5623" y="1017"/>
                  </a:moveTo>
                  <a:lnTo>
                    <a:pt x="0" y="1017"/>
                  </a:lnTo>
                  <a:lnTo>
                    <a:pt x="0" y="0"/>
                  </a:lnTo>
                  <a:lnTo>
                    <a:pt x="11246" y="0"/>
                  </a:lnTo>
                  <a:lnTo>
                    <a:pt x="11246" y="1017"/>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8" name="Freeform 67">
              <a:extLst>
                <a:ext uri="{FF2B5EF4-FFF2-40B4-BE49-F238E27FC236}">
                  <a16:creationId xmlns:a16="http://schemas.microsoft.com/office/drawing/2014/main" id="{0E439FFC-1063-2148-9792-1371FBC9038C}"/>
                </a:ext>
              </a:extLst>
            </p:cNvPr>
            <p:cNvSpPr/>
            <p:nvPr/>
          </p:nvSpPr>
          <p:spPr>
            <a:xfrm>
              <a:off x="2387880" y="3875400"/>
              <a:ext cx="230760" cy="158040"/>
            </a:xfrm>
            <a:custGeom>
              <a:avLst/>
              <a:gdLst/>
              <a:ahLst/>
              <a:cxnLst>
                <a:cxn ang="3cd4">
                  <a:pos x="hc" y="t"/>
                </a:cxn>
                <a:cxn ang="cd2">
                  <a:pos x="l" y="vc"/>
                </a:cxn>
                <a:cxn ang="cd4">
                  <a:pos x="hc" y="b"/>
                </a:cxn>
                <a:cxn ang="0">
                  <a:pos x="r" y="vc"/>
                </a:cxn>
              </a:cxnLst>
              <a:rect l="l" t="t" r="r" b="b"/>
              <a:pathLst>
                <a:path w="642" h="440">
                  <a:moveTo>
                    <a:pt x="420" y="99"/>
                  </a:moveTo>
                  <a:cubicBezTo>
                    <a:pt x="425" y="79"/>
                    <a:pt x="433" y="42"/>
                    <a:pt x="433" y="37"/>
                  </a:cubicBezTo>
                  <a:cubicBezTo>
                    <a:pt x="433" y="20"/>
                    <a:pt x="420" y="11"/>
                    <a:pt x="407" y="11"/>
                  </a:cubicBezTo>
                  <a:cubicBezTo>
                    <a:pt x="394" y="11"/>
                    <a:pt x="376" y="18"/>
                    <a:pt x="370" y="37"/>
                  </a:cubicBezTo>
                  <a:cubicBezTo>
                    <a:pt x="367" y="44"/>
                    <a:pt x="321" y="231"/>
                    <a:pt x="315" y="255"/>
                  </a:cubicBezTo>
                  <a:cubicBezTo>
                    <a:pt x="308" y="284"/>
                    <a:pt x="306" y="301"/>
                    <a:pt x="306" y="319"/>
                  </a:cubicBezTo>
                  <a:cubicBezTo>
                    <a:pt x="306" y="330"/>
                    <a:pt x="306" y="332"/>
                    <a:pt x="308" y="337"/>
                  </a:cubicBezTo>
                  <a:cubicBezTo>
                    <a:pt x="286" y="389"/>
                    <a:pt x="255" y="418"/>
                    <a:pt x="218" y="418"/>
                  </a:cubicBezTo>
                  <a:cubicBezTo>
                    <a:pt x="141" y="418"/>
                    <a:pt x="141" y="348"/>
                    <a:pt x="141" y="330"/>
                  </a:cubicBezTo>
                  <a:cubicBezTo>
                    <a:pt x="141" y="299"/>
                    <a:pt x="145" y="262"/>
                    <a:pt x="191" y="141"/>
                  </a:cubicBezTo>
                  <a:cubicBezTo>
                    <a:pt x="202" y="112"/>
                    <a:pt x="207" y="99"/>
                    <a:pt x="207" y="79"/>
                  </a:cubicBezTo>
                  <a:cubicBezTo>
                    <a:pt x="207" y="35"/>
                    <a:pt x="176" y="0"/>
                    <a:pt x="128" y="0"/>
                  </a:cubicBezTo>
                  <a:cubicBezTo>
                    <a:pt x="35" y="0"/>
                    <a:pt x="0" y="141"/>
                    <a:pt x="0" y="150"/>
                  </a:cubicBezTo>
                  <a:cubicBezTo>
                    <a:pt x="0" y="158"/>
                    <a:pt x="9" y="158"/>
                    <a:pt x="11" y="158"/>
                  </a:cubicBezTo>
                  <a:cubicBezTo>
                    <a:pt x="22" y="158"/>
                    <a:pt x="22" y="158"/>
                    <a:pt x="26" y="141"/>
                  </a:cubicBezTo>
                  <a:cubicBezTo>
                    <a:pt x="53" y="51"/>
                    <a:pt x="90" y="22"/>
                    <a:pt x="125" y="22"/>
                  </a:cubicBezTo>
                  <a:cubicBezTo>
                    <a:pt x="134" y="22"/>
                    <a:pt x="150" y="22"/>
                    <a:pt x="150" y="53"/>
                  </a:cubicBezTo>
                  <a:cubicBezTo>
                    <a:pt x="150" y="77"/>
                    <a:pt x="139" y="106"/>
                    <a:pt x="132" y="121"/>
                  </a:cubicBezTo>
                  <a:cubicBezTo>
                    <a:pt x="90" y="235"/>
                    <a:pt x="77" y="282"/>
                    <a:pt x="77" y="317"/>
                  </a:cubicBezTo>
                  <a:cubicBezTo>
                    <a:pt x="77" y="407"/>
                    <a:pt x="143" y="440"/>
                    <a:pt x="216" y="440"/>
                  </a:cubicBezTo>
                  <a:cubicBezTo>
                    <a:pt x="231" y="440"/>
                    <a:pt x="277" y="440"/>
                    <a:pt x="317" y="372"/>
                  </a:cubicBezTo>
                  <a:cubicBezTo>
                    <a:pt x="341" y="433"/>
                    <a:pt x="409" y="440"/>
                    <a:pt x="438" y="440"/>
                  </a:cubicBezTo>
                  <a:cubicBezTo>
                    <a:pt x="510" y="440"/>
                    <a:pt x="552" y="378"/>
                    <a:pt x="579" y="321"/>
                  </a:cubicBezTo>
                  <a:cubicBezTo>
                    <a:pt x="612" y="244"/>
                    <a:pt x="642" y="114"/>
                    <a:pt x="642" y="68"/>
                  </a:cubicBezTo>
                  <a:cubicBezTo>
                    <a:pt x="642" y="15"/>
                    <a:pt x="616" y="0"/>
                    <a:pt x="598" y="0"/>
                  </a:cubicBezTo>
                  <a:cubicBezTo>
                    <a:pt x="574" y="0"/>
                    <a:pt x="550" y="24"/>
                    <a:pt x="550" y="46"/>
                  </a:cubicBezTo>
                  <a:cubicBezTo>
                    <a:pt x="550" y="59"/>
                    <a:pt x="557" y="66"/>
                    <a:pt x="565" y="73"/>
                  </a:cubicBezTo>
                  <a:cubicBezTo>
                    <a:pt x="576" y="84"/>
                    <a:pt x="601" y="108"/>
                    <a:pt x="601" y="156"/>
                  </a:cubicBezTo>
                  <a:cubicBezTo>
                    <a:pt x="601" y="189"/>
                    <a:pt x="572" y="284"/>
                    <a:pt x="548" y="332"/>
                  </a:cubicBezTo>
                  <a:cubicBezTo>
                    <a:pt x="521" y="385"/>
                    <a:pt x="488" y="418"/>
                    <a:pt x="440" y="418"/>
                  </a:cubicBezTo>
                  <a:cubicBezTo>
                    <a:pt x="394" y="418"/>
                    <a:pt x="370" y="389"/>
                    <a:pt x="370" y="334"/>
                  </a:cubicBezTo>
                  <a:cubicBezTo>
                    <a:pt x="370" y="308"/>
                    <a:pt x="376" y="277"/>
                    <a:pt x="378" y="26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9" name="Freeform 68">
              <a:extLst>
                <a:ext uri="{FF2B5EF4-FFF2-40B4-BE49-F238E27FC236}">
                  <a16:creationId xmlns:a16="http://schemas.microsoft.com/office/drawing/2014/main" id="{CD693D34-A4B8-2546-924E-B8938FF7EBFE}"/>
                </a:ext>
              </a:extLst>
            </p:cNvPr>
            <p:cNvSpPr/>
            <p:nvPr/>
          </p:nvSpPr>
          <p:spPr>
            <a:xfrm>
              <a:off x="2751120" y="3851640"/>
              <a:ext cx="309240" cy="181800"/>
            </a:xfrm>
            <a:custGeom>
              <a:avLst/>
              <a:gdLst/>
              <a:ahLst/>
              <a:cxnLst>
                <a:cxn ang="3cd4">
                  <a:pos x="hc" y="t"/>
                </a:cxn>
                <a:cxn ang="cd2">
                  <a:pos x="l" y="vc"/>
                </a:cxn>
                <a:cxn ang="cd4">
                  <a:pos x="hc" y="b"/>
                </a:cxn>
                <a:cxn ang="0">
                  <a:pos x="r" y="vc"/>
                </a:cxn>
              </a:cxnLst>
              <a:rect l="l" t="t" r="r" b="b"/>
              <a:pathLst>
                <a:path w="860" h="506">
                  <a:moveTo>
                    <a:pt x="825" y="273"/>
                  </a:moveTo>
                  <a:cubicBezTo>
                    <a:pt x="843" y="273"/>
                    <a:pt x="860" y="273"/>
                    <a:pt x="860" y="253"/>
                  </a:cubicBezTo>
                  <a:cubicBezTo>
                    <a:pt x="860" y="233"/>
                    <a:pt x="843" y="233"/>
                    <a:pt x="825" y="233"/>
                  </a:cubicBezTo>
                  <a:lnTo>
                    <a:pt x="106" y="233"/>
                  </a:lnTo>
                  <a:cubicBezTo>
                    <a:pt x="158" y="194"/>
                    <a:pt x="185" y="154"/>
                    <a:pt x="194" y="141"/>
                  </a:cubicBezTo>
                  <a:cubicBezTo>
                    <a:pt x="235" y="75"/>
                    <a:pt x="244" y="13"/>
                    <a:pt x="244" y="11"/>
                  </a:cubicBezTo>
                  <a:cubicBezTo>
                    <a:pt x="244" y="0"/>
                    <a:pt x="233" y="0"/>
                    <a:pt x="224" y="0"/>
                  </a:cubicBezTo>
                  <a:cubicBezTo>
                    <a:pt x="209" y="0"/>
                    <a:pt x="207" y="2"/>
                    <a:pt x="202" y="20"/>
                  </a:cubicBezTo>
                  <a:cubicBezTo>
                    <a:pt x="180" y="114"/>
                    <a:pt x="123" y="196"/>
                    <a:pt x="15" y="240"/>
                  </a:cubicBezTo>
                  <a:cubicBezTo>
                    <a:pt x="4" y="244"/>
                    <a:pt x="0" y="246"/>
                    <a:pt x="0" y="253"/>
                  </a:cubicBezTo>
                  <a:cubicBezTo>
                    <a:pt x="0" y="260"/>
                    <a:pt x="4" y="262"/>
                    <a:pt x="15" y="266"/>
                  </a:cubicBezTo>
                  <a:cubicBezTo>
                    <a:pt x="114" y="308"/>
                    <a:pt x="180" y="383"/>
                    <a:pt x="205" y="493"/>
                  </a:cubicBezTo>
                  <a:cubicBezTo>
                    <a:pt x="207" y="504"/>
                    <a:pt x="209" y="506"/>
                    <a:pt x="224" y="506"/>
                  </a:cubicBezTo>
                  <a:cubicBezTo>
                    <a:pt x="233" y="506"/>
                    <a:pt x="244" y="506"/>
                    <a:pt x="244" y="495"/>
                  </a:cubicBezTo>
                  <a:cubicBezTo>
                    <a:pt x="244" y="493"/>
                    <a:pt x="235" y="431"/>
                    <a:pt x="196" y="367"/>
                  </a:cubicBezTo>
                  <a:cubicBezTo>
                    <a:pt x="176" y="339"/>
                    <a:pt x="147" y="304"/>
                    <a:pt x="106" y="27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0" name="Freeform 69">
              <a:extLst>
                <a:ext uri="{FF2B5EF4-FFF2-40B4-BE49-F238E27FC236}">
                  <a16:creationId xmlns:a16="http://schemas.microsoft.com/office/drawing/2014/main" id="{2053EB7C-E293-3241-9B22-2CC9D0DE293D}"/>
                </a:ext>
              </a:extLst>
            </p:cNvPr>
            <p:cNvSpPr/>
            <p:nvPr/>
          </p:nvSpPr>
          <p:spPr>
            <a:xfrm>
              <a:off x="3185279" y="3875400"/>
              <a:ext cx="230760" cy="158040"/>
            </a:xfrm>
            <a:custGeom>
              <a:avLst/>
              <a:gdLst/>
              <a:ahLst/>
              <a:cxnLst>
                <a:cxn ang="3cd4">
                  <a:pos x="hc" y="t"/>
                </a:cxn>
                <a:cxn ang="cd2">
                  <a:pos x="l" y="vc"/>
                </a:cxn>
                <a:cxn ang="cd4">
                  <a:pos x="hc" y="b"/>
                </a:cxn>
                <a:cxn ang="0">
                  <a:pos x="r" y="vc"/>
                </a:cxn>
              </a:cxnLst>
              <a:rect l="l" t="t" r="r" b="b"/>
              <a:pathLst>
                <a:path w="642" h="440">
                  <a:moveTo>
                    <a:pt x="420" y="99"/>
                  </a:moveTo>
                  <a:cubicBezTo>
                    <a:pt x="425" y="79"/>
                    <a:pt x="433" y="42"/>
                    <a:pt x="433" y="37"/>
                  </a:cubicBezTo>
                  <a:cubicBezTo>
                    <a:pt x="433" y="20"/>
                    <a:pt x="420" y="11"/>
                    <a:pt x="407" y="11"/>
                  </a:cubicBezTo>
                  <a:cubicBezTo>
                    <a:pt x="394" y="11"/>
                    <a:pt x="376" y="18"/>
                    <a:pt x="370" y="37"/>
                  </a:cubicBezTo>
                  <a:cubicBezTo>
                    <a:pt x="367" y="44"/>
                    <a:pt x="321" y="231"/>
                    <a:pt x="315" y="255"/>
                  </a:cubicBezTo>
                  <a:cubicBezTo>
                    <a:pt x="308" y="284"/>
                    <a:pt x="306" y="301"/>
                    <a:pt x="306" y="319"/>
                  </a:cubicBezTo>
                  <a:cubicBezTo>
                    <a:pt x="306" y="330"/>
                    <a:pt x="306" y="332"/>
                    <a:pt x="308" y="337"/>
                  </a:cubicBezTo>
                  <a:cubicBezTo>
                    <a:pt x="286" y="389"/>
                    <a:pt x="255" y="418"/>
                    <a:pt x="218" y="418"/>
                  </a:cubicBezTo>
                  <a:cubicBezTo>
                    <a:pt x="141" y="418"/>
                    <a:pt x="141" y="348"/>
                    <a:pt x="141" y="330"/>
                  </a:cubicBezTo>
                  <a:cubicBezTo>
                    <a:pt x="141" y="299"/>
                    <a:pt x="145" y="262"/>
                    <a:pt x="191" y="141"/>
                  </a:cubicBezTo>
                  <a:cubicBezTo>
                    <a:pt x="202" y="112"/>
                    <a:pt x="207" y="99"/>
                    <a:pt x="207" y="79"/>
                  </a:cubicBezTo>
                  <a:cubicBezTo>
                    <a:pt x="207" y="35"/>
                    <a:pt x="176" y="0"/>
                    <a:pt x="128" y="0"/>
                  </a:cubicBezTo>
                  <a:cubicBezTo>
                    <a:pt x="35" y="0"/>
                    <a:pt x="0" y="141"/>
                    <a:pt x="0" y="150"/>
                  </a:cubicBezTo>
                  <a:cubicBezTo>
                    <a:pt x="0" y="158"/>
                    <a:pt x="9" y="158"/>
                    <a:pt x="11" y="158"/>
                  </a:cubicBezTo>
                  <a:cubicBezTo>
                    <a:pt x="22" y="158"/>
                    <a:pt x="22" y="158"/>
                    <a:pt x="26" y="141"/>
                  </a:cubicBezTo>
                  <a:cubicBezTo>
                    <a:pt x="53" y="51"/>
                    <a:pt x="90" y="22"/>
                    <a:pt x="125" y="22"/>
                  </a:cubicBezTo>
                  <a:cubicBezTo>
                    <a:pt x="134" y="22"/>
                    <a:pt x="150" y="22"/>
                    <a:pt x="150" y="53"/>
                  </a:cubicBezTo>
                  <a:cubicBezTo>
                    <a:pt x="150" y="77"/>
                    <a:pt x="139" y="106"/>
                    <a:pt x="132" y="121"/>
                  </a:cubicBezTo>
                  <a:cubicBezTo>
                    <a:pt x="90" y="235"/>
                    <a:pt x="77" y="282"/>
                    <a:pt x="77" y="317"/>
                  </a:cubicBezTo>
                  <a:cubicBezTo>
                    <a:pt x="77" y="407"/>
                    <a:pt x="143" y="440"/>
                    <a:pt x="216" y="440"/>
                  </a:cubicBezTo>
                  <a:cubicBezTo>
                    <a:pt x="231" y="440"/>
                    <a:pt x="277" y="440"/>
                    <a:pt x="317" y="372"/>
                  </a:cubicBezTo>
                  <a:cubicBezTo>
                    <a:pt x="341" y="433"/>
                    <a:pt x="409" y="440"/>
                    <a:pt x="438" y="440"/>
                  </a:cubicBezTo>
                  <a:cubicBezTo>
                    <a:pt x="510" y="440"/>
                    <a:pt x="552" y="378"/>
                    <a:pt x="579" y="321"/>
                  </a:cubicBezTo>
                  <a:cubicBezTo>
                    <a:pt x="612" y="244"/>
                    <a:pt x="642" y="114"/>
                    <a:pt x="642" y="68"/>
                  </a:cubicBezTo>
                  <a:cubicBezTo>
                    <a:pt x="642" y="15"/>
                    <a:pt x="616" y="0"/>
                    <a:pt x="598" y="0"/>
                  </a:cubicBezTo>
                  <a:cubicBezTo>
                    <a:pt x="574" y="0"/>
                    <a:pt x="550" y="24"/>
                    <a:pt x="550" y="46"/>
                  </a:cubicBezTo>
                  <a:cubicBezTo>
                    <a:pt x="550" y="59"/>
                    <a:pt x="557" y="66"/>
                    <a:pt x="565" y="73"/>
                  </a:cubicBezTo>
                  <a:cubicBezTo>
                    <a:pt x="576" y="84"/>
                    <a:pt x="601" y="108"/>
                    <a:pt x="601" y="156"/>
                  </a:cubicBezTo>
                  <a:cubicBezTo>
                    <a:pt x="601" y="189"/>
                    <a:pt x="572" y="284"/>
                    <a:pt x="548" y="332"/>
                  </a:cubicBezTo>
                  <a:cubicBezTo>
                    <a:pt x="521" y="385"/>
                    <a:pt x="488" y="418"/>
                    <a:pt x="440" y="418"/>
                  </a:cubicBezTo>
                  <a:cubicBezTo>
                    <a:pt x="394" y="418"/>
                    <a:pt x="370" y="389"/>
                    <a:pt x="370" y="334"/>
                  </a:cubicBezTo>
                  <a:cubicBezTo>
                    <a:pt x="370" y="308"/>
                    <a:pt x="376" y="277"/>
                    <a:pt x="378" y="26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1" name="Freeform 70">
              <a:extLst>
                <a:ext uri="{FF2B5EF4-FFF2-40B4-BE49-F238E27FC236}">
                  <a16:creationId xmlns:a16="http://schemas.microsoft.com/office/drawing/2014/main" id="{7A2EDB35-196B-584B-BCE4-E127E6CC66C1}"/>
                </a:ext>
              </a:extLst>
            </p:cNvPr>
            <p:cNvSpPr/>
            <p:nvPr/>
          </p:nvSpPr>
          <p:spPr>
            <a:xfrm>
              <a:off x="3538440" y="3935520"/>
              <a:ext cx="212760" cy="14760"/>
            </a:xfrm>
            <a:custGeom>
              <a:avLst/>
              <a:gdLst/>
              <a:ahLst/>
              <a:cxnLst>
                <a:cxn ang="3cd4">
                  <a:pos x="hc" y="t"/>
                </a:cxn>
                <a:cxn ang="cd2">
                  <a:pos x="l" y="vc"/>
                </a:cxn>
                <a:cxn ang="cd4">
                  <a:pos x="hc" y="b"/>
                </a:cxn>
                <a:cxn ang="0">
                  <a:pos x="r" y="vc"/>
                </a:cxn>
              </a:cxnLst>
              <a:rect l="l" t="t" r="r" b="b"/>
              <a:pathLst>
                <a:path w="592" h="42">
                  <a:moveTo>
                    <a:pt x="559" y="42"/>
                  </a:moveTo>
                  <a:cubicBezTo>
                    <a:pt x="574" y="42"/>
                    <a:pt x="592" y="42"/>
                    <a:pt x="592" y="20"/>
                  </a:cubicBezTo>
                  <a:cubicBezTo>
                    <a:pt x="592" y="0"/>
                    <a:pt x="574" y="0"/>
                    <a:pt x="559" y="0"/>
                  </a:cubicBezTo>
                  <a:lnTo>
                    <a:pt x="33" y="0"/>
                  </a:lnTo>
                  <a:cubicBezTo>
                    <a:pt x="18" y="0"/>
                    <a:pt x="0" y="0"/>
                    <a:pt x="0" y="20"/>
                  </a:cubicBezTo>
                  <a:cubicBezTo>
                    <a:pt x="0" y="42"/>
                    <a:pt x="18" y="42"/>
                    <a:pt x="33" y="4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2" name="Freeform 71">
              <a:extLst>
                <a:ext uri="{FF2B5EF4-FFF2-40B4-BE49-F238E27FC236}">
                  <a16:creationId xmlns:a16="http://schemas.microsoft.com/office/drawing/2014/main" id="{BF6AE652-722F-EC49-88B5-82AF7E7FD7A3}"/>
                </a:ext>
              </a:extLst>
            </p:cNvPr>
            <p:cNvSpPr/>
            <p:nvPr/>
          </p:nvSpPr>
          <p:spPr>
            <a:xfrm>
              <a:off x="3871080" y="3875400"/>
              <a:ext cx="195120" cy="158040"/>
            </a:xfrm>
            <a:custGeom>
              <a:avLst/>
              <a:gdLst/>
              <a:ahLst/>
              <a:cxnLst>
                <a:cxn ang="3cd4">
                  <a:pos x="hc" y="t"/>
                </a:cxn>
                <a:cxn ang="cd2">
                  <a:pos x="l" y="vc"/>
                </a:cxn>
                <a:cxn ang="cd4">
                  <a:pos x="hc" y="b"/>
                </a:cxn>
                <a:cxn ang="0">
                  <a:pos x="r" y="vc"/>
                </a:cxn>
              </a:cxnLst>
              <a:rect l="l" t="t" r="r" b="b"/>
              <a:pathLst>
                <a:path w="543" h="440">
                  <a:moveTo>
                    <a:pt x="422" y="200"/>
                  </a:moveTo>
                  <a:cubicBezTo>
                    <a:pt x="422" y="48"/>
                    <a:pt x="332" y="0"/>
                    <a:pt x="262" y="0"/>
                  </a:cubicBezTo>
                  <a:cubicBezTo>
                    <a:pt x="128" y="0"/>
                    <a:pt x="0" y="139"/>
                    <a:pt x="0" y="275"/>
                  </a:cubicBezTo>
                  <a:cubicBezTo>
                    <a:pt x="0" y="365"/>
                    <a:pt x="57" y="440"/>
                    <a:pt x="156" y="440"/>
                  </a:cubicBezTo>
                  <a:cubicBezTo>
                    <a:pt x="218" y="440"/>
                    <a:pt x="288" y="418"/>
                    <a:pt x="363" y="359"/>
                  </a:cubicBezTo>
                  <a:cubicBezTo>
                    <a:pt x="374" y="409"/>
                    <a:pt x="407" y="440"/>
                    <a:pt x="451" y="440"/>
                  </a:cubicBezTo>
                  <a:cubicBezTo>
                    <a:pt x="502" y="440"/>
                    <a:pt x="532" y="387"/>
                    <a:pt x="532" y="372"/>
                  </a:cubicBezTo>
                  <a:cubicBezTo>
                    <a:pt x="532" y="365"/>
                    <a:pt x="526" y="361"/>
                    <a:pt x="519" y="361"/>
                  </a:cubicBezTo>
                  <a:cubicBezTo>
                    <a:pt x="513" y="361"/>
                    <a:pt x="510" y="365"/>
                    <a:pt x="508" y="372"/>
                  </a:cubicBezTo>
                  <a:cubicBezTo>
                    <a:pt x="491" y="418"/>
                    <a:pt x="455" y="418"/>
                    <a:pt x="453" y="418"/>
                  </a:cubicBezTo>
                  <a:cubicBezTo>
                    <a:pt x="422" y="418"/>
                    <a:pt x="422" y="343"/>
                    <a:pt x="422" y="319"/>
                  </a:cubicBezTo>
                  <a:cubicBezTo>
                    <a:pt x="422" y="299"/>
                    <a:pt x="422" y="297"/>
                    <a:pt x="433" y="286"/>
                  </a:cubicBezTo>
                  <a:cubicBezTo>
                    <a:pt x="524" y="172"/>
                    <a:pt x="543" y="57"/>
                    <a:pt x="543" y="57"/>
                  </a:cubicBezTo>
                  <a:cubicBezTo>
                    <a:pt x="543" y="55"/>
                    <a:pt x="543" y="48"/>
                    <a:pt x="532" y="48"/>
                  </a:cubicBezTo>
                  <a:cubicBezTo>
                    <a:pt x="524" y="48"/>
                    <a:pt x="524" y="51"/>
                    <a:pt x="519" y="68"/>
                  </a:cubicBezTo>
                  <a:cubicBezTo>
                    <a:pt x="502" y="130"/>
                    <a:pt x="469" y="202"/>
                    <a:pt x="422" y="260"/>
                  </a:cubicBezTo>
                  <a:close/>
                  <a:moveTo>
                    <a:pt x="359" y="332"/>
                  </a:moveTo>
                  <a:cubicBezTo>
                    <a:pt x="273" y="407"/>
                    <a:pt x="198" y="418"/>
                    <a:pt x="158" y="418"/>
                  </a:cubicBezTo>
                  <a:cubicBezTo>
                    <a:pt x="101" y="418"/>
                    <a:pt x="73" y="374"/>
                    <a:pt x="73" y="312"/>
                  </a:cubicBezTo>
                  <a:cubicBezTo>
                    <a:pt x="73" y="266"/>
                    <a:pt x="97" y="161"/>
                    <a:pt x="128" y="110"/>
                  </a:cubicBezTo>
                  <a:cubicBezTo>
                    <a:pt x="174" y="40"/>
                    <a:pt x="227" y="22"/>
                    <a:pt x="260" y="22"/>
                  </a:cubicBezTo>
                  <a:cubicBezTo>
                    <a:pt x="356" y="22"/>
                    <a:pt x="356" y="150"/>
                    <a:pt x="356" y="224"/>
                  </a:cubicBezTo>
                  <a:cubicBezTo>
                    <a:pt x="356" y="260"/>
                    <a:pt x="356" y="317"/>
                    <a:pt x="359" y="33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3" name="Freeform 72">
              <a:extLst>
                <a:ext uri="{FF2B5EF4-FFF2-40B4-BE49-F238E27FC236}">
                  <a16:creationId xmlns:a16="http://schemas.microsoft.com/office/drawing/2014/main" id="{0ECAA19A-923D-DA41-9382-EA7F61B7333F}"/>
                </a:ext>
              </a:extLst>
            </p:cNvPr>
            <p:cNvSpPr/>
            <p:nvPr/>
          </p:nvSpPr>
          <p:spPr>
            <a:xfrm>
              <a:off x="4096080" y="3792239"/>
              <a:ext cx="257040" cy="249840"/>
            </a:xfrm>
            <a:custGeom>
              <a:avLst/>
              <a:gdLst/>
              <a:ahLst/>
              <a:cxnLst>
                <a:cxn ang="3cd4">
                  <a:pos x="hc" y="t"/>
                </a:cxn>
                <a:cxn ang="cd2">
                  <a:pos x="l" y="vc"/>
                </a:cxn>
                <a:cxn ang="cd4">
                  <a:pos x="hc" y="b"/>
                </a:cxn>
                <a:cxn ang="0">
                  <a:pos x="r" y="vc"/>
                </a:cxn>
              </a:cxnLst>
              <a:rect l="l" t="t" r="r" b="b"/>
              <a:pathLst>
                <a:path w="715" h="695">
                  <a:moveTo>
                    <a:pt x="711" y="22"/>
                  </a:moveTo>
                  <a:cubicBezTo>
                    <a:pt x="713" y="18"/>
                    <a:pt x="715" y="11"/>
                    <a:pt x="715" y="9"/>
                  </a:cubicBezTo>
                  <a:cubicBezTo>
                    <a:pt x="715" y="0"/>
                    <a:pt x="715" y="0"/>
                    <a:pt x="693" y="0"/>
                  </a:cubicBezTo>
                  <a:lnTo>
                    <a:pt x="24" y="0"/>
                  </a:lnTo>
                  <a:cubicBezTo>
                    <a:pt x="0" y="0"/>
                    <a:pt x="0" y="0"/>
                    <a:pt x="0" y="9"/>
                  </a:cubicBezTo>
                  <a:cubicBezTo>
                    <a:pt x="0" y="11"/>
                    <a:pt x="2" y="18"/>
                    <a:pt x="4" y="22"/>
                  </a:cubicBezTo>
                  <a:lnTo>
                    <a:pt x="332" y="676"/>
                  </a:lnTo>
                  <a:cubicBezTo>
                    <a:pt x="339" y="689"/>
                    <a:pt x="341" y="695"/>
                    <a:pt x="359" y="695"/>
                  </a:cubicBezTo>
                  <a:cubicBezTo>
                    <a:pt x="374" y="695"/>
                    <a:pt x="376" y="689"/>
                    <a:pt x="385" y="676"/>
                  </a:cubicBezTo>
                  <a:close/>
                  <a:moveTo>
                    <a:pt x="121" y="70"/>
                  </a:moveTo>
                  <a:lnTo>
                    <a:pt x="653" y="70"/>
                  </a:lnTo>
                  <a:lnTo>
                    <a:pt x="387" y="603"/>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4" name="Freeform 73">
              <a:extLst>
                <a:ext uri="{FF2B5EF4-FFF2-40B4-BE49-F238E27FC236}">
                  <a16:creationId xmlns:a16="http://schemas.microsoft.com/office/drawing/2014/main" id="{228965B5-80FC-1849-ADC2-40DA8D3F0F68}"/>
                </a:ext>
              </a:extLst>
            </p:cNvPr>
            <p:cNvSpPr/>
            <p:nvPr/>
          </p:nvSpPr>
          <p:spPr>
            <a:xfrm>
              <a:off x="4380480" y="3974399"/>
              <a:ext cx="178560" cy="110520"/>
            </a:xfrm>
            <a:custGeom>
              <a:avLst/>
              <a:gdLst/>
              <a:ahLst/>
              <a:cxnLst>
                <a:cxn ang="3cd4">
                  <a:pos x="hc" y="t"/>
                </a:cxn>
                <a:cxn ang="cd2">
                  <a:pos x="l" y="vc"/>
                </a:cxn>
                <a:cxn ang="cd4">
                  <a:pos x="hc" y="b"/>
                </a:cxn>
                <a:cxn ang="0">
                  <a:pos x="r" y="vc"/>
                </a:cxn>
              </a:cxnLst>
              <a:rect l="l" t="t" r="r" b="b"/>
              <a:pathLst>
                <a:path w="497" h="308">
                  <a:moveTo>
                    <a:pt x="326" y="84"/>
                  </a:moveTo>
                  <a:cubicBezTo>
                    <a:pt x="330" y="66"/>
                    <a:pt x="339" y="33"/>
                    <a:pt x="339" y="29"/>
                  </a:cubicBezTo>
                  <a:cubicBezTo>
                    <a:pt x="339" y="15"/>
                    <a:pt x="328" y="7"/>
                    <a:pt x="317" y="7"/>
                  </a:cubicBezTo>
                  <a:cubicBezTo>
                    <a:pt x="304" y="7"/>
                    <a:pt x="290" y="15"/>
                    <a:pt x="286" y="26"/>
                  </a:cubicBezTo>
                  <a:cubicBezTo>
                    <a:pt x="284" y="33"/>
                    <a:pt x="277" y="62"/>
                    <a:pt x="273" y="79"/>
                  </a:cubicBezTo>
                  <a:cubicBezTo>
                    <a:pt x="264" y="117"/>
                    <a:pt x="264" y="119"/>
                    <a:pt x="253" y="156"/>
                  </a:cubicBezTo>
                  <a:cubicBezTo>
                    <a:pt x="244" y="194"/>
                    <a:pt x="244" y="200"/>
                    <a:pt x="242" y="220"/>
                  </a:cubicBezTo>
                  <a:cubicBezTo>
                    <a:pt x="244" y="233"/>
                    <a:pt x="240" y="246"/>
                    <a:pt x="224" y="266"/>
                  </a:cubicBezTo>
                  <a:cubicBezTo>
                    <a:pt x="216" y="277"/>
                    <a:pt x="200" y="288"/>
                    <a:pt x="178" y="288"/>
                  </a:cubicBezTo>
                  <a:cubicBezTo>
                    <a:pt x="152" y="288"/>
                    <a:pt x="117" y="279"/>
                    <a:pt x="117" y="227"/>
                  </a:cubicBezTo>
                  <a:cubicBezTo>
                    <a:pt x="117" y="191"/>
                    <a:pt x="136" y="141"/>
                    <a:pt x="150" y="106"/>
                  </a:cubicBezTo>
                  <a:cubicBezTo>
                    <a:pt x="161" y="77"/>
                    <a:pt x="163" y="70"/>
                    <a:pt x="163" y="59"/>
                  </a:cubicBezTo>
                  <a:cubicBezTo>
                    <a:pt x="163" y="26"/>
                    <a:pt x="136" y="0"/>
                    <a:pt x="99" y="0"/>
                  </a:cubicBezTo>
                  <a:cubicBezTo>
                    <a:pt x="31" y="0"/>
                    <a:pt x="0" y="92"/>
                    <a:pt x="0" y="106"/>
                  </a:cubicBezTo>
                  <a:cubicBezTo>
                    <a:pt x="0" y="114"/>
                    <a:pt x="9" y="114"/>
                    <a:pt x="11" y="114"/>
                  </a:cubicBezTo>
                  <a:cubicBezTo>
                    <a:pt x="22" y="114"/>
                    <a:pt x="22" y="110"/>
                    <a:pt x="24" y="103"/>
                  </a:cubicBezTo>
                  <a:cubicBezTo>
                    <a:pt x="42" y="46"/>
                    <a:pt x="70" y="20"/>
                    <a:pt x="97" y="20"/>
                  </a:cubicBezTo>
                  <a:cubicBezTo>
                    <a:pt x="108" y="20"/>
                    <a:pt x="114" y="26"/>
                    <a:pt x="114" y="44"/>
                  </a:cubicBezTo>
                  <a:cubicBezTo>
                    <a:pt x="114" y="59"/>
                    <a:pt x="108" y="75"/>
                    <a:pt x="106" y="84"/>
                  </a:cubicBezTo>
                  <a:cubicBezTo>
                    <a:pt x="66" y="183"/>
                    <a:pt x="66" y="196"/>
                    <a:pt x="66" y="218"/>
                  </a:cubicBezTo>
                  <a:cubicBezTo>
                    <a:pt x="66" y="297"/>
                    <a:pt x="139" y="308"/>
                    <a:pt x="176" y="308"/>
                  </a:cubicBezTo>
                  <a:cubicBezTo>
                    <a:pt x="189" y="308"/>
                    <a:pt x="222" y="308"/>
                    <a:pt x="253" y="262"/>
                  </a:cubicBezTo>
                  <a:cubicBezTo>
                    <a:pt x="268" y="293"/>
                    <a:pt x="306" y="308"/>
                    <a:pt x="348" y="308"/>
                  </a:cubicBezTo>
                  <a:cubicBezTo>
                    <a:pt x="407" y="308"/>
                    <a:pt x="438" y="255"/>
                    <a:pt x="451" y="227"/>
                  </a:cubicBezTo>
                  <a:cubicBezTo>
                    <a:pt x="480" y="169"/>
                    <a:pt x="497" y="86"/>
                    <a:pt x="497" y="53"/>
                  </a:cubicBezTo>
                  <a:cubicBezTo>
                    <a:pt x="497" y="2"/>
                    <a:pt x="469" y="0"/>
                    <a:pt x="464" y="0"/>
                  </a:cubicBezTo>
                  <a:cubicBezTo>
                    <a:pt x="447" y="0"/>
                    <a:pt x="427" y="18"/>
                    <a:pt x="427" y="35"/>
                  </a:cubicBezTo>
                  <a:cubicBezTo>
                    <a:pt x="427" y="48"/>
                    <a:pt x="433" y="53"/>
                    <a:pt x="440" y="57"/>
                  </a:cubicBezTo>
                  <a:cubicBezTo>
                    <a:pt x="455" y="70"/>
                    <a:pt x="464" y="90"/>
                    <a:pt x="464" y="112"/>
                  </a:cubicBezTo>
                  <a:cubicBezTo>
                    <a:pt x="464" y="121"/>
                    <a:pt x="436" y="288"/>
                    <a:pt x="350" y="288"/>
                  </a:cubicBezTo>
                  <a:cubicBezTo>
                    <a:pt x="295" y="288"/>
                    <a:pt x="295" y="240"/>
                    <a:pt x="295" y="229"/>
                  </a:cubicBezTo>
                  <a:cubicBezTo>
                    <a:pt x="295" y="209"/>
                    <a:pt x="297" y="198"/>
                    <a:pt x="306" y="16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5" name="Freeform 74">
              <a:extLst>
                <a:ext uri="{FF2B5EF4-FFF2-40B4-BE49-F238E27FC236}">
                  <a16:creationId xmlns:a16="http://schemas.microsoft.com/office/drawing/2014/main" id="{39D577E5-8317-F340-BCA3-F1494272D9B5}"/>
                </a:ext>
              </a:extLst>
            </p:cNvPr>
            <p:cNvSpPr/>
            <p:nvPr/>
          </p:nvSpPr>
          <p:spPr>
            <a:xfrm>
              <a:off x="4607640" y="3792239"/>
              <a:ext cx="210240" cy="237960"/>
            </a:xfrm>
            <a:custGeom>
              <a:avLst/>
              <a:gdLst/>
              <a:ahLst/>
              <a:cxnLst>
                <a:cxn ang="3cd4">
                  <a:pos x="hc" y="t"/>
                </a:cxn>
                <a:cxn ang="cd2">
                  <a:pos x="l" y="vc"/>
                </a:cxn>
                <a:cxn ang="cd4">
                  <a:pos x="hc" y="b"/>
                </a:cxn>
                <a:cxn ang="0">
                  <a:pos x="r" y="vc"/>
                </a:cxn>
              </a:cxnLst>
              <a:rect l="l" t="t" r="r" b="b"/>
              <a:pathLst>
                <a:path w="585" h="662">
                  <a:moveTo>
                    <a:pt x="326" y="75"/>
                  </a:moveTo>
                  <a:cubicBezTo>
                    <a:pt x="334" y="42"/>
                    <a:pt x="337" y="31"/>
                    <a:pt x="427" y="31"/>
                  </a:cubicBezTo>
                  <a:cubicBezTo>
                    <a:pt x="458" y="31"/>
                    <a:pt x="464" y="31"/>
                    <a:pt x="464" y="11"/>
                  </a:cubicBezTo>
                  <a:cubicBezTo>
                    <a:pt x="464" y="0"/>
                    <a:pt x="453" y="0"/>
                    <a:pt x="449" y="0"/>
                  </a:cubicBezTo>
                  <a:cubicBezTo>
                    <a:pt x="418" y="0"/>
                    <a:pt x="337" y="2"/>
                    <a:pt x="306" y="2"/>
                  </a:cubicBezTo>
                  <a:cubicBezTo>
                    <a:pt x="277" y="2"/>
                    <a:pt x="205" y="0"/>
                    <a:pt x="176" y="0"/>
                  </a:cubicBezTo>
                  <a:cubicBezTo>
                    <a:pt x="169" y="0"/>
                    <a:pt x="158" y="0"/>
                    <a:pt x="158" y="20"/>
                  </a:cubicBezTo>
                  <a:cubicBezTo>
                    <a:pt x="158" y="31"/>
                    <a:pt x="167" y="31"/>
                    <a:pt x="185" y="31"/>
                  </a:cubicBezTo>
                  <a:cubicBezTo>
                    <a:pt x="187" y="31"/>
                    <a:pt x="205" y="31"/>
                    <a:pt x="222" y="33"/>
                  </a:cubicBezTo>
                  <a:cubicBezTo>
                    <a:pt x="240" y="33"/>
                    <a:pt x="249" y="35"/>
                    <a:pt x="249" y="48"/>
                  </a:cubicBezTo>
                  <a:cubicBezTo>
                    <a:pt x="249" y="51"/>
                    <a:pt x="246" y="55"/>
                    <a:pt x="244" y="66"/>
                  </a:cubicBezTo>
                  <a:lnTo>
                    <a:pt x="114" y="588"/>
                  </a:lnTo>
                  <a:cubicBezTo>
                    <a:pt x="106" y="625"/>
                    <a:pt x="103" y="632"/>
                    <a:pt x="26" y="632"/>
                  </a:cubicBezTo>
                  <a:cubicBezTo>
                    <a:pt x="9" y="632"/>
                    <a:pt x="0" y="632"/>
                    <a:pt x="0" y="651"/>
                  </a:cubicBezTo>
                  <a:cubicBezTo>
                    <a:pt x="0" y="662"/>
                    <a:pt x="9" y="662"/>
                    <a:pt x="26" y="662"/>
                  </a:cubicBezTo>
                  <a:lnTo>
                    <a:pt x="475" y="662"/>
                  </a:lnTo>
                  <a:cubicBezTo>
                    <a:pt x="499" y="662"/>
                    <a:pt x="499" y="662"/>
                    <a:pt x="506" y="647"/>
                  </a:cubicBezTo>
                  <a:lnTo>
                    <a:pt x="583" y="436"/>
                  </a:lnTo>
                  <a:cubicBezTo>
                    <a:pt x="585" y="427"/>
                    <a:pt x="585" y="425"/>
                    <a:pt x="585" y="422"/>
                  </a:cubicBezTo>
                  <a:cubicBezTo>
                    <a:pt x="585" y="418"/>
                    <a:pt x="583" y="411"/>
                    <a:pt x="574" y="411"/>
                  </a:cubicBezTo>
                  <a:cubicBezTo>
                    <a:pt x="565" y="411"/>
                    <a:pt x="565" y="418"/>
                    <a:pt x="559" y="433"/>
                  </a:cubicBezTo>
                  <a:cubicBezTo>
                    <a:pt x="526" y="522"/>
                    <a:pt x="482" y="632"/>
                    <a:pt x="315" y="632"/>
                  </a:cubicBezTo>
                  <a:lnTo>
                    <a:pt x="222" y="632"/>
                  </a:lnTo>
                  <a:cubicBezTo>
                    <a:pt x="209" y="632"/>
                    <a:pt x="207" y="632"/>
                    <a:pt x="202" y="632"/>
                  </a:cubicBezTo>
                  <a:cubicBezTo>
                    <a:pt x="191" y="632"/>
                    <a:pt x="189" y="629"/>
                    <a:pt x="189" y="623"/>
                  </a:cubicBezTo>
                  <a:cubicBezTo>
                    <a:pt x="189" y="618"/>
                    <a:pt x="189" y="616"/>
                    <a:pt x="194" y="59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6" name="Freeform 75">
              <a:extLst>
                <a:ext uri="{FF2B5EF4-FFF2-40B4-BE49-F238E27FC236}">
                  <a16:creationId xmlns:a16="http://schemas.microsoft.com/office/drawing/2014/main" id="{876EB4DF-8343-A34D-8C78-C4F0586B495C}"/>
                </a:ext>
              </a:extLst>
            </p:cNvPr>
            <p:cNvSpPr/>
            <p:nvPr/>
          </p:nvSpPr>
          <p:spPr>
            <a:xfrm>
              <a:off x="4864320" y="376848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5"/>
                    <a:pt x="209" y="937"/>
                  </a:cubicBezTo>
                  <a:cubicBezTo>
                    <a:pt x="88" y="816"/>
                    <a:pt x="57" y="634"/>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3"/>
                    <a:pt x="0" y="484"/>
                  </a:cubicBezTo>
                  <a:cubicBezTo>
                    <a:pt x="0" y="561"/>
                    <a:pt x="11" y="678"/>
                    <a:pt x="64" y="788"/>
                  </a:cubicBezTo>
                  <a:cubicBezTo>
                    <a:pt x="123" y="907"/>
                    <a:pt x="207" y="968"/>
                    <a:pt x="216" y="968"/>
                  </a:cubicBezTo>
                  <a:cubicBezTo>
                    <a:pt x="222" y="968"/>
                    <a:pt x="227" y="966"/>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7" name="Freeform 76">
              <a:extLst>
                <a:ext uri="{FF2B5EF4-FFF2-40B4-BE49-F238E27FC236}">
                  <a16:creationId xmlns:a16="http://schemas.microsoft.com/office/drawing/2014/main" id="{4FCAE556-B0DD-4944-8B1D-D2ADEBB4A02B}"/>
                </a:ext>
              </a:extLst>
            </p:cNvPr>
            <p:cNvSpPr/>
            <p:nvPr/>
          </p:nvSpPr>
          <p:spPr>
            <a:xfrm>
              <a:off x="4982400" y="387540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1"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7"/>
                    <a:pt x="257" y="418"/>
                    <a:pt x="141" y="418"/>
                  </a:cubicBezTo>
                  <a:cubicBezTo>
                    <a:pt x="125"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8" name="Freeform 77">
              <a:extLst>
                <a:ext uri="{FF2B5EF4-FFF2-40B4-BE49-F238E27FC236}">
                  <a16:creationId xmlns:a16="http://schemas.microsoft.com/office/drawing/2014/main" id="{42515C0C-2CE7-B343-8477-31ED7EDDDDE1}"/>
                </a:ext>
              </a:extLst>
            </p:cNvPr>
            <p:cNvSpPr/>
            <p:nvPr/>
          </p:nvSpPr>
          <p:spPr>
            <a:xfrm>
              <a:off x="5157360" y="3992759"/>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9" name="Freeform 78">
              <a:extLst>
                <a:ext uri="{FF2B5EF4-FFF2-40B4-BE49-F238E27FC236}">
                  <a16:creationId xmlns:a16="http://schemas.microsoft.com/office/drawing/2014/main" id="{695B34FB-D5F7-A748-B427-810EB74063C4}"/>
                </a:ext>
              </a:extLst>
            </p:cNvPr>
            <p:cNvSpPr/>
            <p:nvPr/>
          </p:nvSpPr>
          <p:spPr>
            <a:xfrm>
              <a:off x="5295240" y="3875400"/>
              <a:ext cx="159480" cy="158040"/>
            </a:xfrm>
            <a:custGeom>
              <a:avLst/>
              <a:gdLst/>
              <a:ahLst/>
              <a:cxnLst>
                <a:cxn ang="3cd4">
                  <a:pos x="hc" y="t"/>
                </a:cxn>
                <a:cxn ang="cd2">
                  <a:pos x="l" y="vc"/>
                </a:cxn>
                <a:cxn ang="cd4">
                  <a:pos x="hc" y="b"/>
                </a:cxn>
                <a:cxn ang="0">
                  <a:pos x="r" y="vc"/>
                </a:cxn>
              </a:cxnLst>
              <a:rect l="l" t="t" r="r" b="b"/>
              <a:pathLst>
                <a:path w="444" h="440">
                  <a:moveTo>
                    <a:pt x="323" y="62"/>
                  </a:moveTo>
                  <a:cubicBezTo>
                    <a:pt x="306" y="26"/>
                    <a:pt x="277" y="0"/>
                    <a:pt x="233" y="0"/>
                  </a:cubicBezTo>
                  <a:cubicBezTo>
                    <a:pt x="121" y="0"/>
                    <a:pt x="0" y="143"/>
                    <a:pt x="0" y="284"/>
                  </a:cubicBezTo>
                  <a:cubicBezTo>
                    <a:pt x="0" y="376"/>
                    <a:pt x="53" y="440"/>
                    <a:pt x="130" y="440"/>
                  </a:cubicBezTo>
                  <a:cubicBezTo>
                    <a:pt x="150" y="440"/>
                    <a:pt x="198" y="436"/>
                    <a:pt x="255" y="367"/>
                  </a:cubicBezTo>
                  <a:cubicBezTo>
                    <a:pt x="264" y="407"/>
                    <a:pt x="297" y="440"/>
                    <a:pt x="343" y="440"/>
                  </a:cubicBezTo>
                  <a:cubicBezTo>
                    <a:pt x="378" y="440"/>
                    <a:pt x="400" y="418"/>
                    <a:pt x="416" y="387"/>
                  </a:cubicBezTo>
                  <a:cubicBezTo>
                    <a:pt x="431" y="352"/>
                    <a:pt x="444" y="293"/>
                    <a:pt x="444" y="290"/>
                  </a:cubicBezTo>
                  <a:cubicBezTo>
                    <a:pt x="444" y="282"/>
                    <a:pt x="436" y="282"/>
                    <a:pt x="433" y="282"/>
                  </a:cubicBezTo>
                  <a:cubicBezTo>
                    <a:pt x="422" y="282"/>
                    <a:pt x="422" y="284"/>
                    <a:pt x="420" y="299"/>
                  </a:cubicBezTo>
                  <a:cubicBezTo>
                    <a:pt x="403" y="361"/>
                    <a:pt x="385" y="418"/>
                    <a:pt x="345" y="418"/>
                  </a:cubicBezTo>
                  <a:cubicBezTo>
                    <a:pt x="319" y="418"/>
                    <a:pt x="317" y="394"/>
                    <a:pt x="317" y="374"/>
                  </a:cubicBezTo>
                  <a:cubicBezTo>
                    <a:pt x="317" y="352"/>
                    <a:pt x="319" y="345"/>
                    <a:pt x="330" y="301"/>
                  </a:cubicBezTo>
                  <a:cubicBezTo>
                    <a:pt x="339" y="262"/>
                    <a:pt x="341" y="251"/>
                    <a:pt x="350" y="216"/>
                  </a:cubicBezTo>
                  <a:lnTo>
                    <a:pt x="385" y="79"/>
                  </a:lnTo>
                  <a:cubicBezTo>
                    <a:pt x="392" y="51"/>
                    <a:pt x="392" y="51"/>
                    <a:pt x="392" y="46"/>
                  </a:cubicBezTo>
                  <a:cubicBezTo>
                    <a:pt x="392" y="29"/>
                    <a:pt x="381" y="20"/>
                    <a:pt x="365" y="20"/>
                  </a:cubicBezTo>
                  <a:cubicBezTo>
                    <a:pt x="341" y="20"/>
                    <a:pt x="326" y="42"/>
                    <a:pt x="323" y="62"/>
                  </a:cubicBezTo>
                  <a:close/>
                  <a:moveTo>
                    <a:pt x="260" y="315"/>
                  </a:moveTo>
                  <a:cubicBezTo>
                    <a:pt x="255" y="332"/>
                    <a:pt x="255" y="332"/>
                    <a:pt x="240" y="350"/>
                  </a:cubicBezTo>
                  <a:cubicBezTo>
                    <a:pt x="198" y="403"/>
                    <a:pt x="158" y="418"/>
                    <a:pt x="132" y="418"/>
                  </a:cubicBezTo>
                  <a:cubicBezTo>
                    <a:pt x="81" y="418"/>
                    <a:pt x="68" y="365"/>
                    <a:pt x="68" y="328"/>
                  </a:cubicBezTo>
                  <a:cubicBezTo>
                    <a:pt x="68" y="279"/>
                    <a:pt x="99" y="158"/>
                    <a:pt x="123" y="114"/>
                  </a:cubicBezTo>
                  <a:cubicBezTo>
                    <a:pt x="152" y="57"/>
                    <a:pt x="196" y="22"/>
                    <a:pt x="235" y="22"/>
                  </a:cubicBezTo>
                  <a:cubicBezTo>
                    <a:pt x="299" y="22"/>
                    <a:pt x="312" y="101"/>
                    <a:pt x="312" y="108"/>
                  </a:cubicBezTo>
                  <a:cubicBezTo>
                    <a:pt x="312" y="112"/>
                    <a:pt x="310" y="119"/>
                    <a:pt x="308" y="1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0" name="Freeform 79">
              <a:extLst>
                <a:ext uri="{FF2B5EF4-FFF2-40B4-BE49-F238E27FC236}">
                  <a16:creationId xmlns:a16="http://schemas.microsoft.com/office/drawing/2014/main" id="{5A63FA78-071C-4849-9692-BC3014EBF9EB}"/>
                </a:ext>
              </a:extLst>
            </p:cNvPr>
            <p:cNvSpPr/>
            <p:nvPr/>
          </p:nvSpPr>
          <p:spPr>
            <a:xfrm>
              <a:off x="5494680" y="3992759"/>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1" name="Freeform 80">
              <a:extLst>
                <a:ext uri="{FF2B5EF4-FFF2-40B4-BE49-F238E27FC236}">
                  <a16:creationId xmlns:a16="http://schemas.microsoft.com/office/drawing/2014/main" id="{7EE38B8B-09F8-2246-81EC-DB203823BAD6}"/>
                </a:ext>
              </a:extLst>
            </p:cNvPr>
            <p:cNvSpPr/>
            <p:nvPr/>
          </p:nvSpPr>
          <p:spPr>
            <a:xfrm>
              <a:off x="5637240" y="387540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1"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7"/>
                    <a:pt x="257" y="418"/>
                    <a:pt x="141" y="418"/>
                  </a:cubicBezTo>
                  <a:cubicBezTo>
                    <a:pt x="125"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2" name="Freeform 81">
              <a:extLst>
                <a:ext uri="{FF2B5EF4-FFF2-40B4-BE49-F238E27FC236}">
                  <a16:creationId xmlns:a16="http://schemas.microsoft.com/office/drawing/2014/main" id="{4362843D-9022-0A4A-AB89-A1239CAE5229}"/>
                </a:ext>
              </a:extLst>
            </p:cNvPr>
            <p:cNvSpPr/>
            <p:nvPr/>
          </p:nvSpPr>
          <p:spPr>
            <a:xfrm>
              <a:off x="5793120" y="3749400"/>
              <a:ext cx="61560" cy="126360"/>
            </a:xfrm>
            <a:custGeom>
              <a:avLst/>
              <a:gdLst/>
              <a:ahLst/>
              <a:cxnLst>
                <a:cxn ang="3cd4">
                  <a:pos x="hc" y="t"/>
                </a:cxn>
                <a:cxn ang="cd2">
                  <a:pos x="l" y="vc"/>
                </a:cxn>
                <a:cxn ang="cd4">
                  <a:pos x="hc" y="b"/>
                </a:cxn>
                <a:cxn ang="0">
                  <a:pos x="r" y="vc"/>
                </a:cxn>
              </a:cxnLst>
              <a:rect l="l" t="t" r="r" b="b"/>
              <a:pathLst>
                <a:path w="172" h="352">
                  <a:moveTo>
                    <a:pt x="165" y="59"/>
                  </a:moveTo>
                  <a:cubicBezTo>
                    <a:pt x="172" y="48"/>
                    <a:pt x="172" y="42"/>
                    <a:pt x="172" y="37"/>
                  </a:cubicBezTo>
                  <a:cubicBezTo>
                    <a:pt x="172" y="15"/>
                    <a:pt x="152" y="0"/>
                    <a:pt x="132" y="0"/>
                  </a:cubicBezTo>
                  <a:cubicBezTo>
                    <a:pt x="106" y="0"/>
                    <a:pt x="97" y="22"/>
                    <a:pt x="95" y="33"/>
                  </a:cubicBezTo>
                  <a:lnTo>
                    <a:pt x="4" y="328"/>
                  </a:lnTo>
                  <a:cubicBezTo>
                    <a:pt x="2" y="328"/>
                    <a:pt x="0" y="337"/>
                    <a:pt x="0" y="337"/>
                  </a:cubicBezTo>
                  <a:cubicBezTo>
                    <a:pt x="0" y="345"/>
                    <a:pt x="22" y="352"/>
                    <a:pt x="26" y="352"/>
                  </a:cubicBezTo>
                  <a:cubicBezTo>
                    <a:pt x="31" y="352"/>
                    <a:pt x="33" y="352"/>
                    <a:pt x="37" y="34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3" name="Freeform 82">
              <a:extLst>
                <a:ext uri="{FF2B5EF4-FFF2-40B4-BE49-F238E27FC236}">
                  <a16:creationId xmlns:a16="http://schemas.microsoft.com/office/drawing/2014/main" id="{B9FFE7B7-8F24-9846-BC7B-34BC3AFDF4BA}"/>
                </a:ext>
              </a:extLst>
            </p:cNvPr>
            <p:cNvSpPr/>
            <p:nvPr/>
          </p:nvSpPr>
          <p:spPr>
            <a:xfrm>
              <a:off x="5908680" y="3879360"/>
              <a:ext cx="38520" cy="217440"/>
            </a:xfrm>
            <a:custGeom>
              <a:avLst/>
              <a:gdLst/>
              <a:ahLst/>
              <a:cxnLst>
                <a:cxn ang="3cd4">
                  <a:pos x="hc" y="t"/>
                </a:cxn>
                <a:cxn ang="cd2">
                  <a:pos x="l" y="vc"/>
                </a:cxn>
                <a:cxn ang="cd4">
                  <a:pos x="hc" y="b"/>
                </a:cxn>
                <a:cxn ang="0">
                  <a:pos x="r" y="vc"/>
                </a:cxn>
              </a:cxnLst>
              <a:rect l="l" t="t" r="r" b="b"/>
              <a:pathLst>
                <a:path w="108" h="605">
                  <a:moveTo>
                    <a:pt x="106" y="51"/>
                  </a:moveTo>
                  <a:cubicBezTo>
                    <a:pt x="106" y="24"/>
                    <a:pt x="81" y="0"/>
                    <a:pt x="53" y="0"/>
                  </a:cubicBezTo>
                  <a:cubicBezTo>
                    <a:pt x="24" y="0"/>
                    <a:pt x="0" y="24"/>
                    <a:pt x="0" y="51"/>
                  </a:cubicBezTo>
                  <a:cubicBezTo>
                    <a:pt x="0" y="79"/>
                    <a:pt x="24" y="103"/>
                    <a:pt x="53" y="103"/>
                  </a:cubicBezTo>
                  <a:cubicBezTo>
                    <a:pt x="81" y="103"/>
                    <a:pt x="106" y="79"/>
                    <a:pt x="106" y="51"/>
                  </a:cubicBezTo>
                  <a:close/>
                  <a:moveTo>
                    <a:pt x="86" y="407"/>
                  </a:moveTo>
                  <a:cubicBezTo>
                    <a:pt x="86" y="436"/>
                    <a:pt x="86" y="511"/>
                    <a:pt x="22" y="583"/>
                  </a:cubicBezTo>
                  <a:cubicBezTo>
                    <a:pt x="15" y="590"/>
                    <a:pt x="15" y="592"/>
                    <a:pt x="15" y="594"/>
                  </a:cubicBezTo>
                  <a:cubicBezTo>
                    <a:pt x="15" y="601"/>
                    <a:pt x="20" y="605"/>
                    <a:pt x="26" y="605"/>
                  </a:cubicBezTo>
                  <a:cubicBezTo>
                    <a:pt x="37" y="605"/>
                    <a:pt x="108" y="528"/>
                    <a:pt x="108" y="416"/>
                  </a:cubicBezTo>
                  <a:cubicBezTo>
                    <a:pt x="108" y="387"/>
                    <a:pt x="106" y="315"/>
                    <a:pt x="53" y="315"/>
                  </a:cubicBezTo>
                  <a:cubicBezTo>
                    <a:pt x="18" y="315"/>
                    <a:pt x="0" y="341"/>
                    <a:pt x="0" y="367"/>
                  </a:cubicBezTo>
                  <a:cubicBezTo>
                    <a:pt x="0" y="392"/>
                    <a:pt x="18" y="418"/>
                    <a:pt x="53" y="418"/>
                  </a:cubicBezTo>
                  <a:cubicBezTo>
                    <a:pt x="57" y="418"/>
                    <a:pt x="59" y="418"/>
                    <a:pt x="59" y="418"/>
                  </a:cubicBezTo>
                  <a:cubicBezTo>
                    <a:pt x="68" y="416"/>
                    <a:pt x="77" y="414"/>
                    <a:pt x="86" y="40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4" name="Freeform 83">
              <a:extLst>
                <a:ext uri="{FF2B5EF4-FFF2-40B4-BE49-F238E27FC236}">
                  <a16:creationId xmlns:a16="http://schemas.microsoft.com/office/drawing/2014/main" id="{53298FA1-4BD3-D843-BB7C-64A8A3D4ED78}"/>
                </a:ext>
              </a:extLst>
            </p:cNvPr>
            <p:cNvSpPr/>
            <p:nvPr/>
          </p:nvSpPr>
          <p:spPr>
            <a:xfrm>
              <a:off x="6043320" y="3875400"/>
              <a:ext cx="230760" cy="158040"/>
            </a:xfrm>
            <a:custGeom>
              <a:avLst/>
              <a:gdLst/>
              <a:ahLst/>
              <a:cxnLst>
                <a:cxn ang="3cd4">
                  <a:pos x="hc" y="t"/>
                </a:cxn>
                <a:cxn ang="cd2">
                  <a:pos x="l" y="vc"/>
                </a:cxn>
                <a:cxn ang="cd4">
                  <a:pos x="hc" y="b"/>
                </a:cxn>
                <a:cxn ang="0">
                  <a:pos x="r" y="vc"/>
                </a:cxn>
              </a:cxnLst>
              <a:rect l="l" t="t" r="r" b="b"/>
              <a:pathLst>
                <a:path w="642" h="440">
                  <a:moveTo>
                    <a:pt x="420" y="99"/>
                  </a:moveTo>
                  <a:cubicBezTo>
                    <a:pt x="425" y="79"/>
                    <a:pt x="433" y="42"/>
                    <a:pt x="433" y="37"/>
                  </a:cubicBezTo>
                  <a:cubicBezTo>
                    <a:pt x="433" y="20"/>
                    <a:pt x="420" y="11"/>
                    <a:pt x="407" y="11"/>
                  </a:cubicBezTo>
                  <a:cubicBezTo>
                    <a:pt x="394" y="11"/>
                    <a:pt x="376" y="18"/>
                    <a:pt x="370" y="37"/>
                  </a:cubicBezTo>
                  <a:cubicBezTo>
                    <a:pt x="367" y="44"/>
                    <a:pt x="321" y="231"/>
                    <a:pt x="315" y="255"/>
                  </a:cubicBezTo>
                  <a:cubicBezTo>
                    <a:pt x="308" y="284"/>
                    <a:pt x="306" y="301"/>
                    <a:pt x="306" y="319"/>
                  </a:cubicBezTo>
                  <a:cubicBezTo>
                    <a:pt x="306" y="330"/>
                    <a:pt x="306" y="332"/>
                    <a:pt x="308" y="337"/>
                  </a:cubicBezTo>
                  <a:cubicBezTo>
                    <a:pt x="286" y="389"/>
                    <a:pt x="255" y="418"/>
                    <a:pt x="218" y="418"/>
                  </a:cubicBezTo>
                  <a:cubicBezTo>
                    <a:pt x="141" y="418"/>
                    <a:pt x="141" y="348"/>
                    <a:pt x="141" y="330"/>
                  </a:cubicBezTo>
                  <a:cubicBezTo>
                    <a:pt x="141" y="299"/>
                    <a:pt x="145" y="262"/>
                    <a:pt x="191" y="141"/>
                  </a:cubicBezTo>
                  <a:cubicBezTo>
                    <a:pt x="202" y="112"/>
                    <a:pt x="207" y="99"/>
                    <a:pt x="207" y="79"/>
                  </a:cubicBezTo>
                  <a:cubicBezTo>
                    <a:pt x="207" y="35"/>
                    <a:pt x="176" y="0"/>
                    <a:pt x="128" y="0"/>
                  </a:cubicBezTo>
                  <a:cubicBezTo>
                    <a:pt x="35" y="0"/>
                    <a:pt x="0" y="141"/>
                    <a:pt x="0" y="150"/>
                  </a:cubicBezTo>
                  <a:cubicBezTo>
                    <a:pt x="0" y="158"/>
                    <a:pt x="9" y="158"/>
                    <a:pt x="11" y="158"/>
                  </a:cubicBezTo>
                  <a:cubicBezTo>
                    <a:pt x="22" y="158"/>
                    <a:pt x="22" y="158"/>
                    <a:pt x="26" y="141"/>
                  </a:cubicBezTo>
                  <a:cubicBezTo>
                    <a:pt x="53" y="51"/>
                    <a:pt x="90" y="22"/>
                    <a:pt x="125" y="22"/>
                  </a:cubicBezTo>
                  <a:cubicBezTo>
                    <a:pt x="134" y="22"/>
                    <a:pt x="150" y="22"/>
                    <a:pt x="150" y="53"/>
                  </a:cubicBezTo>
                  <a:cubicBezTo>
                    <a:pt x="150" y="77"/>
                    <a:pt x="139" y="106"/>
                    <a:pt x="132" y="121"/>
                  </a:cubicBezTo>
                  <a:cubicBezTo>
                    <a:pt x="90" y="235"/>
                    <a:pt x="77" y="282"/>
                    <a:pt x="77" y="317"/>
                  </a:cubicBezTo>
                  <a:cubicBezTo>
                    <a:pt x="77" y="407"/>
                    <a:pt x="143" y="440"/>
                    <a:pt x="216" y="440"/>
                  </a:cubicBezTo>
                  <a:cubicBezTo>
                    <a:pt x="231" y="440"/>
                    <a:pt x="277" y="440"/>
                    <a:pt x="317" y="372"/>
                  </a:cubicBezTo>
                  <a:cubicBezTo>
                    <a:pt x="341" y="433"/>
                    <a:pt x="409" y="440"/>
                    <a:pt x="438" y="440"/>
                  </a:cubicBezTo>
                  <a:cubicBezTo>
                    <a:pt x="510" y="440"/>
                    <a:pt x="552" y="378"/>
                    <a:pt x="579" y="321"/>
                  </a:cubicBezTo>
                  <a:cubicBezTo>
                    <a:pt x="612" y="244"/>
                    <a:pt x="642" y="114"/>
                    <a:pt x="642" y="68"/>
                  </a:cubicBezTo>
                  <a:cubicBezTo>
                    <a:pt x="642" y="15"/>
                    <a:pt x="616" y="0"/>
                    <a:pt x="598" y="0"/>
                  </a:cubicBezTo>
                  <a:cubicBezTo>
                    <a:pt x="574" y="0"/>
                    <a:pt x="550" y="24"/>
                    <a:pt x="550" y="46"/>
                  </a:cubicBezTo>
                  <a:cubicBezTo>
                    <a:pt x="550" y="59"/>
                    <a:pt x="557" y="66"/>
                    <a:pt x="565" y="73"/>
                  </a:cubicBezTo>
                  <a:cubicBezTo>
                    <a:pt x="576" y="84"/>
                    <a:pt x="601" y="108"/>
                    <a:pt x="601" y="156"/>
                  </a:cubicBezTo>
                  <a:cubicBezTo>
                    <a:pt x="601" y="189"/>
                    <a:pt x="572" y="284"/>
                    <a:pt x="548" y="332"/>
                  </a:cubicBezTo>
                  <a:cubicBezTo>
                    <a:pt x="521" y="385"/>
                    <a:pt x="488" y="418"/>
                    <a:pt x="440" y="418"/>
                  </a:cubicBezTo>
                  <a:cubicBezTo>
                    <a:pt x="394" y="418"/>
                    <a:pt x="370" y="389"/>
                    <a:pt x="370" y="334"/>
                  </a:cubicBezTo>
                  <a:cubicBezTo>
                    <a:pt x="370" y="308"/>
                    <a:pt x="376" y="277"/>
                    <a:pt x="378" y="26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5" name="Freeform 84">
              <a:extLst>
                <a:ext uri="{FF2B5EF4-FFF2-40B4-BE49-F238E27FC236}">
                  <a16:creationId xmlns:a16="http://schemas.microsoft.com/office/drawing/2014/main" id="{45DC8154-49A9-F042-AAF6-AA21028BC09B}"/>
                </a:ext>
              </a:extLst>
            </p:cNvPr>
            <p:cNvSpPr/>
            <p:nvPr/>
          </p:nvSpPr>
          <p:spPr>
            <a:xfrm>
              <a:off x="6310440" y="376848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3"/>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1"/>
                    <a:pt x="13" y="942"/>
                  </a:cubicBezTo>
                  <a:cubicBezTo>
                    <a:pt x="0" y="955"/>
                    <a:pt x="0" y="957"/>
                    <a:pt x="0" y="959"/>
                  </a:cubicBezTo>
                  <a:cubicBezTo>
                    <a:pt x="0" y="966"/>
                    <a:pt x="4" y="968"/>
                    <a:pt x="9" y="968"/>
                  </a:cubicBezTo>
                  <a:cubicBezTo>
                    <a:pt x="20" y="968"/>
                    <a:pt x="108" y="902"/>
                    <a:pt x="165" y="779"/>
                  </a:cubicBezTo>
                  <a:cubicBezTo>
                    <a:pt x="216" y="673"/>
                    <a:pt x="227" y="566"/>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86" name="Title 85">
            <a:extLst>
              <a:ext uri="{FF2B5EF4-FFF2-40B4-BE49-F238E27FC236}">
                <a16:creationId xmlns:a16="http://schemas.microsoft.com/office/drawing/2014/main" id="{8F2D3B77-C353-4D48-9449-37874528C45A}"/>
              </a:ext>
            </a:extLst>
          </p:cNvPr>
          <p:cNvSpPr>
            <a:spLocks noGrp="1"/>
          </p:cNvSpPr>
          <p:nvPr>
            <p:ph type="title"/>
          </p:nvPr>
        </p:nvSpPr>
        <p:spPr/>
        <p:txBody>
          <a:bodyPr/>
          <a:lstStyle/>
          <a:p>
            <a:r>
              <a:rPr lang="en-US" dirty="0"/>
              <a:t>“Barebones” DQN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C4EDA-7BE2-DB40-A150-F6FFC57FEBE8}"/>
              </a:ext>
            </a:extLst>
          </p:cNvPr>
          <p:cNvSpPr>
            <a:spLocks noGrp="1"/>
          </p:cNvSpPr>
          <p:nvPr>
            <p:ph type="title"/>
          </p:nvPr>
        </p:nvSpPr>
        <p:spPr/>
        <p:txBody>
          <a:bodyPr/>
          <a:lstStyle/>
          <a:p>
            <a:r>
              <a:rPr lang="en-US" dirty="0"/>
              <a:t>“Barebones” DQN</a:t>
            </a:r>
          </a:p>
        </p:txBody>
      </p:sp>
      <p:sp>
        <p:nvSpPr>
          <p:cNvPr id="3" name="Content Placeholder 2">
            <a:extLst>
              <a:ext uri="{FF2B5EF4-FFF2-40B4-BE49-F238E27FC236}">
                <a16:creationId xmlns:a16="http://schemas.microsoft.com/office/drawing/2014/main" id="{4F4FE561-7E91-FA42-B3AC-BC3AEED01B6C}"/>
              </a:ext>
            </a:extLst>
          </p:cNvPr>
          <p:cNvSpPr>
            <a:spLocks noGrp="1"/>
          </p:cNvSpPr>
          <p:nvPr>
            <p:ph idx="1"/>
          </p:nvPr>
        </p:nvSpPr>
        <p:spPr>
          <a:xfrm>
            <a:off x="693043" y="2012414"/>
            <a:ext cx="8694539" cy="3230946"/>
          </a:xfrm>
        </p:spPr>
        <p:txBody>
          <a:bodyPr>
            <a:normAutofit lnSpcReduction="10000"/>
          </a:bodyPr>
          <a:lstStyle/>
          <a:p>
            <a:r>
              <a:rPr lang="en-US" dirty="0"/>
              <a:t>Unfortunately “Barebones” DQN doesn’t work well</a:t>
            </a:r>
          </a:p>
          <a:p>
            <a:pPr lvl="1"/>
            <a:r>
              <a:rPr lang="en-US" dirty="0"/>
              <a:t>Poor performance</a:t>
            </a:r>
          </a:p>
          <a:p>
            <a:pPr lvl="1"/>
            <a:r>
              <a:rPr lang="en-US" dirty="0"/>
              <a:t>May diverge</a:t>
            </a:r>
          </a:p>
          <a:p>
            <a:pPr lvl="1"/>
            <a:endParaRPr lang="en-US" dirty="0"/>
          </a:p>
          <a:p>
            <a:r>
              <a:rPr lang="en-US" dirty="0"/>
              <a:t>Two solutions</a:t>
            </a:r>
          </a:p>
          <a:p>
            <a:pPr lvl="1"/>
            <a:r>
              <a:rPr lang="en-US" dirty="0"/>
              <a:t>Replay buffer</a:t>
            </a:r>
          </a:p>
          <a:p>
            <a:pPr lvl="1"/>
            <a:r>
              <a:rPr lang="en-US" dirty="0"/>
              <a:t>Target network</a:t>
            </a:r>
          </a:p>
        </p:txBody>
      </p:sp>
      <p:pic>
        <p:nvPicPr>
          <p:cNvPr id="1025" name="Picture 1">
            <a:extLst>
              <a:ext uri="{FF2B5EF4-FFF2-40B4-BE49-F238E27FC236}">
                <a16:creationId xmlns:a16="http://schemas.microsoft.com/office/drawing/2014/main" id="{DA3CD492-36C4-324C-8678-009E36E4A5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044" y="5023441"/>
            <a:ext cx="6302535" cy="2316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7074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26F5D76-3A5A-AE44-82B7-518ACB0F99C5}"/>
              </a:ext>
            </a:extLst>
          </p:cNvPr>
          <p:cNvSpPr txBox="1"/>
          <p:nvPr/>
        </p:nvSpPr>
        <p:spPr>
          <a:xfrm>
            <a:off x="922502" y="1706762"/>
            <a:ext cx="8836628" cy="194876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600" b="0" i="0" u="none" strike="noStrike" kern="1200" cap="none" dirty="0">
                <a:ln>
                  <a:noFill/>
                </a:ln>
                <a:latin typeface="Liberation Sans" pitchFamily="18"/>
                <a:ea typeface="Noto Sans CJK SC Regular" pitchFamily="2"/>
                <a:cs typeface="FreeSans" pitchFamily="2"/>
              </a:rPr>
              <a:t>Deep learning (and most supervised learning methods)</a:t>
            </a:r>
          </a:p>
          <a:p>
            <a:pPr marL="0" marR="0" lvl="0" indent="0" hangingPunct="0">
              <a:lnSpc>
                <a:spcPct val="100000"/>
              </a:lnSpc>
              <a:spcBef>
                <a:spcPts val="0"/>
              </a:spcBef>
              <a:spcAft>
                <a:spcPts val="0"/>
              </a:spcAft>
              <a:buNone/>
              <a:tabLst/>
            </a:pPr>
            <a:r>
              <a:rPr lang="en-US" sz="2600" b="0" i="0" u="none" strike="noStrike" kern="1200" cap="none" dirty="0">
                <a:ln>
                  <a:noFill/>
                </a:ln>
                <a:latin typeface="Liberation Sans" pitchFamily="18"/>
                <a:ea typeface="Noto Sans CJK SC Regular" pitchFamily="2"/>
                <a:cs typeface="FreeSans" pitchFamily="2"/>
              </a:rPr>
              <a:t>typically assumes independent, identically distributed (IID) </a:t>
            </a:r>
          </a:p>
          <a:p>
            <a:pPr marL="0" marR="0" lvl="0" indent="0" hangingPunct="0">
              <a:lnSpc>
                <a:spcPct val="100000"/>
              </a:lnSpc>
              <a:spcBef>
                <a:spcPts val="0"/>
              </a:spcBef>
              <a:spcAft>
                <a:spcPts val="0"/>
              </a:spcAft>
              <a:buNone/>
              <a:tabLst/>
            </a:pPr>
            <a:r>
              <a:rPr lang="en-US" sz="2600" b="0" i="0" u="none" strike="noStrike" kern="1200" cap="none" dirty="0">
                <a:ln>
                  <a:noFill/>
                </a:ln>
                <a:latin typeface="Liberation Sans" pitchFamily="18"/>
                <a:ea typeface="Noto Sans CJK SC Regular" pitchFamily="2"/>
                <a:cs typeface="FreeSans" pitchFamily="2"/>
              </a:rPr>
              <a:t>training data</a:t>
            </a: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r>
              <a:rPr lang="en-US" sz="2600" b="0" i="0" u="none" strike="noStrike" kern="1200" cap="none" dirty="0">
                <a:ln>
                  <a:noFill/>
                </a:ln>
                <a:latin typeface="Liberation Sans" pitchFamily="18"/>
                <a:ea typeface="Noto Sans CJK SC Regular" pitchFamily="2"/>
                <a:cs typeface="FreeSans" pitchFamily="2"/>
              </a:rPr>
              <a:t>But is this true in the deep RL scenario?</a:t>
            </a:r>
          </a:p>
        </p:txBody>
      </p:sp>
      <p:sp>
        <p:nvSpPr>
          <p:cNvPr id="33" name="Title 32">
            <a:extLst>
              <a:ext uri="{FF2B5EF4-FFF2-40B4-BE49-F238E27FC236}">
                <a16:creationId xmlns:a16="http://schemas.microsoft.com/office/drawing/2014/main" id="{3EC976EB-6064-9640-AE5A-520C83785558}"/>
              </a:ext>
            </a:extLst>
          </p:cNvPr>
          <p:cNvSpPr>
            <a:spLocks noGrp="1"/>
          </p:cNvSpPr>
          <p:nvPr>
            <p:ph type="title"/>
          </p:nvPr>
        </p:nvSpPr>
        <p:spPr>
          <a:xfrm>
            <a:off x="693043" y="402484"/>
            <a:ext cx="8694539" cy="847797"/>
          </a:xfrm>
        </p:spPr>
        <p:txBody>
          <a:bodyPr/>
          <a:lstStyle/>
          <a:p>
            <a:r>
              <a:rPr lang="en-US" dirty="0"/>
              <a:t>Experience replay</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99678F-F580-8A48-9991-CED5ABEAA24E}"/>
              </a:ext>
            </a:extLst>
          </p:cNvPr>
          <p:cNvSpPr txBox="1"/>
          <p:nvPr/>
        </p:nvSpPr>
        <p:spPr>
          <a:xfrm>
            <a:off x="988560" y="3659042"/>
            <a:ext cx="8678186" cy="3334716"/>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Initialize Q(</a:t>
            </a:r>
            <a:r>
              <a:rPr lang="en-US" sz="2200" b="0" i="1" u="none" strike="noStrike" kern="1200" cap="none" dirty="0" err="1">
                <a:ln>
                  <a:noFill/>
                </a:ln>
                <a:latin typeface="Liberation Sans" pitchFamily="18"/>
                <a:ea typeface="Noto Sans CJK SC Regular" pitchFamily="2"/>
                <a:cs typeface="FreeSans" pitchFamily="2"/>
              </a:rPr>
              <a:t>s,a;w</a:t>
            </a:r>
            <a:r>
              <a:rPr lang="en-US" sz="2200" b="0" i="0" u="none" strike="noStrike" kern="1200" cap="none" dirty="0">
                <a:ln>
                  <a:noFill/>
                </a:ln>
                <a:latin typeface="Liberation Sans" pitchFamily="18"/>
                <a:ea typeface="Noto Sans CJK SC Regular" pitchFamily="2"/>
                <a:cs typeface="FreeSans" pitchFamily="2"/>
              </a:rPr>
              <a:t>) with random weights</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Repeat (for each episode):</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Initialize </a:t>
            </a:r>
            <a:r>
              <a:rPr lang="en-US" sz="2200" b="0" i="1" u="none" strike="noStrike" kern="1200" cap="none" dirty="0">
                <a:ln>
                  <a:noFill/>
                </a:ln>
                <a:latin typeface="Liberation Sans" pitchFamily="18"/>
                <a:ea typeface="Noto Sans CJK SC Regular" pitchFamily="2"/>
                <a:cs typeface="FreeSans" pitchFamily="2"/>
              </a:rPr>
              <a:t>s</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Repeat (for each step of the episode):</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Choose </a:t>
            </a:r>
            <a:r>
              <a:rPr lang="en-US" sz="2200" b="0" i="1" u="none" strike="noStrike" kern="1200" cap="none" dirty="0">
                <a:ln>
                  <a:noFill/>
                </a:ln>
                <a:latin typeface="Liberation Sans" pitchFamily="18"/>
                <a:ea typeface="Noto Sans CJK SC Regular" pitchFamily="2"/>
                <a:cs typeface="FreeSans" pitchFamily="2"/>
              </a:rPr>
              <a:t>a</a:t>
            </a:r>
            <a:r>
              <a:rPr lang="en-US" sz="2200" b="0" i="0" u="none" strike="noStrike" kern="1200" cap="none" dirty="0">
                <a:ln>
                  <a:noFill/>
                </a:ln>
                <a:latin typeface="Liberation Sans" pitchFamily="18"/>
                <a:ea typeface="Noto Sans CJK SC Regular" pitchFamily="2"/>
                <a:cs typeface="FreeSans" pitchFamily="2"/>
              </a:rPr>
              <a:t> from </a:t>
            </a:r>
            <a:r>
              <a:rPr lang="en-US" sz="2200" b="0" i="1" u="none" strike="noStrike" kern="1200" cap="none" dirty="0">
                <a:ln>
                  <a:noFill/>
                </a:ln>
                <a:latin typeface="Liberation Sans" pitchFamily="18"/>
                <a:ea typeface="Noto Sans CJK SC Regular" pitchFamily="2"/>
                <a:cs typeface="FreeSans" pitchFamily="2"/>
              </a:rPr>
              <a:t>s</a:t>
            </a:r>
            <a:r>
              <a:rPr lang="en-US" sz="2200" b="0" i="0" u="none" strike="noStrike" kern="1200" cap="none" dirty="0">
                <a:ln>
                  <a:noFill/>
                </a:ln>
                <a:latin typeface="Liberation Sans" pitchFamily="18"/>
                <a:ea typeface="Noto Sans CJK SC Regular" pitchFamily="2"/>
                <a:cs typeface="FreeSans" pitchFamily="2"/>
              </a:rPr>
              <a:t> using policy derived from Q (e.g., e-greedy)</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Take action </a:t>
            </a:r>
            <a:r>
              <a:rPr lang="en-US" sz="2200" b="0" i="1" u="none" strike="noStrike" kern="1200" cap="none" dirty="0">
                <a:ln>
                  <a:noFill/>
                </a:ln>
                <a:latin typeface="Liberation Sans" pitchFamily="18"/>
                <a:ea typeface="Noto Sans CJK SC Regular" pitchFamily="2"/>
                <a:cs typeface="FreeSans" pitchFamily="2"/>
              </a:rPr>
              <a:t>a</a:t>
            </a:r>
            <a:r>
              <a:rPr lang="en-US" sz="2200" b="0" i="0" u="none" strike="noStrike" kern="1200" cap="none" dirty="0">
                <a:ln>
                  <a:noFill/>
                </a:ln>
                <a:latin typeface="Liberation Sans" pitchFamily="18"/>
                <a:ea typeface="Noto Sans CJK SC Regular" pitchFamily="2"/>
                <a:cs typeface="FreeSans" pitchFamily="2"/>
              </a:rPr>
              <a:t>, observe </a:t>
            </a:r>
            <a:r>
              <a:rPr lang="en-US" sz="2200" b="0" i="1" u="none" strike="noStrike" kern="1200" cap="none" dirty="0">
                <a:ln>
                  <a:noFill/>
                </a:ln>
                <a:latin typeface="Liberation Sans" pitchFamily="18"/>
                <a:ea typeface="Noto Sans CJK SC Regular" pitchFamily="2"/>
                <a:cs typeface="FreeSans" pitchFamily="2"/>
              </a:rPr>
              <a:t>r, s’</a:t>
            </a: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Until </a:t>
            </a:r>
            <a:r>
              <a:rPr lang="en-US" sz="2200" b="0" i="1" u="none" strike="noStrike" kern="1200" cap="none" dirty="0">
                <a:ln>
                  <a:noFill/>
                </a:ln>
                <a:latin typeface="Liberation Sans" pitchFamily="18"/>
                <a:ea typeface="Noto Sans CJK SC Regular" pitchFamily="2"/>
                <a:cs typeface="FreeSans" pitchFamily="2"/>
              </a:rPr>
              <a:t>s</a:t>
            </a:r>
            <a:r>
              <a:rPr lang="en-US" sz="2200" b="0" i="0" u="none" strike="noStrike" kern="1200" cap="none" dirty="0">
                <a:ln>
                  <a:noFill/>
                </a:ln>
                <a:latin typeface="Liberation Sans" pitchFamily="18"/>
                <a:ea typeface="Noto Sans CJK SC Regular" pitchFamily="2"/>
                <a:cs typeface="FreeSans" pitchFamily="2"/>
              </a:rPr>
              <a:t> is terminal</a:t>
            </a:r>
          </a:p>
        </p:txBody>
      </p:sp>
      <p:grpSp>
        <p:nvGrpSpPr>
          <p:cNvPr id="4" name="Group 3" descr="28§display§s \leftarrow s'§svg§600§FALSE" title="TexMaths">
            <a:extLst>
              <a:ext uri="{FF2B5EF4-FFF2-40B4-BE49-F238E27FC236}">
                <a16:creationId xmlns:a16="http://schemas.microsoft.com/office/drawing/2014/main" id="{76989D91-57A2-3241-876A-033EB25D837D}"/>
              </a:ext>
            </a:extLst>
          </p:cNvPr>
          <p:cNvGrpSpPr/>
          <p:nvPr/>
        </p:nvGrpSpPr>
        <p:grpSpPr>
          <a:xfrm>
            <a:off x="2085839" y="6131882"/>
            <a:ext cx="916920" cy="270000"/>
            <a:chOff x="2085839" y="5749920"/>
            <a:chExt cx="916920" cy="270000"/>
          </a:xfrm>
        </p:grpSpPr>
        <p:sp>
          <p:nvSpPr>
            <p:cNvPr id="5" name="Freeform 4">
              <a:extLst>
                <a:ext uri="{FF2B5EF4-FFF2-40B4-BE49-F238E27FC236}">
                  <a16:creationId xmlns:a16="http://schemas.microsoft.com/office/drawing/2014/main" id="{82CA3514-5311-E44C-ADCE-700FDA048C08}"/>
                </a:ext>
              </a:extLst>
            </p:cNvPr>
            <p:cNvSpPr/>
            <p:nvPr/>
          </p:nvSpPr>
          <p:spPr>
            <a:xfrm>
              <a:off x="2085839" y="5751360"/>
              <a:ext cx="916920" cy="265320"/>
            </a:xfrm>
            <a:custGeom>
              <a:avLst/>
              <a:gdLst/>
              <a:ahLst/>
              <a:cxnLst>
                <a:cxn ang="3cd4">
                  <a:pos x="hc" y="t"/>
                </a:cxn>
                <a:cxn ang="cd2">
                  <a:pos x="l" y="vc"/>
                </a:cxn>
                <a:cxn ang="cd4">
                  <a:pos x="hc" y="b"/>
                </a:cxn>
                <a:cxn ang="0">
                  <a:pos x="r" y="vc"/>
                </a:cxn>
              </a:cxnLst>
              <a:rect l="l" t="t" r="r" b="b"/>
              <a:pathLst>
                <a:path w="2548" h="738">
                  <a:moveTo>
                    <a:pt x="1274" y="738"/>
                  </a:moveTo>
                  <a:lnTo>
                    <a:pt x="0" y="738"/>
                  </a:lnTo>
                  <a:lnTo>
                    <a:pt x="0" y="0"/>
                  </a:lnTo>
                  <a:lnTo>
                    <a:pt x="2548" y="0"/>
                  </a:lnTo>
                  <a:lnTo>
                    <a:pt x="2548" y="738"/>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 name="Freeform 5">
              <a:extLst>
                <a:ext uri="{FF2B5EF4-FFF2-40B4-BE49-F238E27FC236}">
                  <a16:creationId xmlns:a16="http://schemas.microsoft.com/office/drawing/2014/main" id="{B623E330-D3EA-2446-8943-306EA9542BF7}"/>
                </a:ext>
              </a:extLst>
            </p:cNvPr>
            <p:cNvSpPr/>
            <p:nvPr/>
          </p:nvSpPr>
          <p:spPr>
            <a:xfrm>
              <a:off x="2103480" y="5869800"/>
              <a:ext cx="124920" cy="150120"/>
            </a:xfrm>
            <a:custGeom>
              <a:avLst/>
              <a:gdLst/>
              <a:ahLst/>
              <a:cxnLst>
                <a:cxn ang="3cd4">
                  <a:pos x="hc" y="t"/>
                </a:cxn>
                <a:cxn ang="cd2">
                  <a:pos x="l" y="vc"/>
                </a:cxn>
                <a:cxn ang="cd4">
                  <a:pos x="hc" y="b"/>
                </a:cxn>
                <a:cxn ang="0">
                  <a:pos x="r" y="vc"/>
                </a:cxn>
              </a:cxnLst>
              <a:rect l="l" t="t" r="r" b="b"/>
              <a:pathLst>
                <a:path w="348" h="418">
                  <a:moveTo>
                    <a:pt x="320" y="63"/>
                  </a:moveTo>
                  <a:cubicBezTo>
                    <a:pt x="292" y="63"/>
                    <a:pt x="275" y="84"/>
                    <a:pt x="275" y="105"/>
                  </a:cubicBezTo>
                  <a:cubicBezTo>
                    <a:pt x="275" y="117"/>
                    <a:pt x="284" y="132"/>
                    <a:pt x="303" y="132"/>
                  </a:cubicBezTo>
                  <a:cubicBezTo>
                    <a:pt x="324" y="132"/>
                    <a:pt x="348" y="115"/>
                    <a:pt x="348" y="79"/>
                  </a:cubicBezTo>
                  <a:cubicBezTo>
                    <a:pt x="348" y="38"/>
                    <a:pt x="307" y="0"/>
                    <a:pt x="235" y="0"/>
                  </a:cubicBezTo>
                  <a:cubicBezTo>
                    <a:pt x="111" y="0"/>
                    <a:pt x="75" y="94"/>
                    <a:pt x="75" y="134"/>
                  </a:cubicBezTo>
                  <a:cubicBezTo>
                    <a:pt x="75" y="207"/>
                    <a:pt x="145" y="222"/>
                    <a:pt x="173" y="226"/>
                  </a:cubicBezTo>
                  <a:cubicBezTo>
                    <a:pt x="222" y="236"/>
                    <a:pt x="271" y="245"/>
                    <a:pt x="271" y="297"/>
                  </a:cubicBezTo>
                  <a:cubicBezTo>
                    <a:pt x="271" y="320"/>
                    <a:pt x="250" y="397"/>
                    <a:pt x="137" y="397"/>
                  </a:cubicBezTo>
                  <a:cubicBezTo>
                    <a:pt x="122" y="397"/>
                    <a:pt x="49" y="397"/>
                    <a:pt x="28" y="349"/>
                  </a:cubicBezTo>
                  <a:cubicBezTo>
                    <a:pt x="64" y="354"/>
                    <a:pt x="87" y="326"/>
                    <a:pt x="87" y="299"/>
                  </a:cubicBezTo>
                  <a:cubicBezTo>
                    <a:pt x="87" y="278"/>
                    <a:pt x="73" y="268"/>
                    <a:pt x="53" y="268"/>
                  </a:cubicBezTo>
                  <a:cubicBezTo>
                    <a:pt x="28" y="268"/>
                    <a:pt x="0" y="287"/>
                    <a:pt x="0" y="328"/>
                  </a:cubicBezTo>
                  <a:cubicBezTo>
                    <a:pt x="0" y="381"/>
                    <a:pt x="53" y="418"/>
                    <a:pt x="134" y="418"/>
                  </a:cubicBezTo>
                  <a:cubicBezTo>
                    <a:pt x="288" y="418"/>
                    <a:pt x="324" y="308"/>
                    <a:pt x="324" y="266"/>
                  </a:cubicBezTo>
                  <a:cubicBezTo>
                    <a:pt x="324" y="232"/>
                    <a:pt x="307" y="209"/>
                    <a:pt x="294" y="197"/>
                  </a:cubicBezTo>
                  <a:cubicBezTo>
                    <a:pt x="269" y="172"/>
                    <a:pt x="243" y="167"/>
                    <a:pt x="201" y="159"/>
                  </a:cubicBezTo>
                  <a:cubicBezTo>
                    <a:pt x="166" y="151"/>
                    <a:pt x="130" y="144"/>
                    <a:pt x="130" y="103"/>
                  </a:cubicBezTo>
                  <a:cubicBezTo>
                    <a:pt x="130" y="77"/>
                    <a:pt x="152" y="21"/>
                    <a:pt x="235" y="21"/>
                  </a:cubicBezTo>
                  <a:cubicBezTo>
                    <a:pt x="258" y="21"/>
                    <a:pt x="305" y="27"/>
                    <a:pt x="320" y="6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 name="Freeform 6">
              <a:extLst>
                <a:ext uri="{FF2B5EF4-FFF2-40B4-BE49-F238E27FC236}">
                  <a16:creationId xmlns:a16="http://schemas.microsoft.com/office/drawing/2014/main" id="{17864C10-7C74-F943-9E03-81D94D67A1EA}"/>
                </a:ext>
              </a:extLst>
            </p:cNvPr>
            <p:cNvSpPr/>
            <p:nvPr/>
          </p:nvSpPr>
          <p:spPr>
            <a:xfrm>
              <a:off x="2356200" y="5847119"/>
              <a:ext cx="299880" cy="172800"/>
            </a:xfrm>
            <a:custGeom>
              <a:avLst/>
              <a:gdLst/>
              <a:ahLst/>
              <a:cxnLst>
                <a:cxn ang="3cd4">
                  <a:pos x="hc" y="t"/>
                </a:cxn>
                <a:cxn ang="cd2">
                  <a:pos x="l" y="vc"/>
                </a:cxn>
                <a:cxn ang="cd4">
                  <a:pos x="hc" y="b"/>
                </a:cxn>
                <a:cxn ang="0">
                  <a:pos x="r" y="vc"/>
                </a:cxn>
              </a:cxnLst>
              <a:rect l="l" t="t" r="r" b="b"/>
              <a:pathLst>
                <a:path w="834" h="481">
                  <a:moveTo>
                    <a:pt x="800" y="259"/>
                  </a:moveTo>
                  <a:cubicBezTo>
                    <a:pt x="817" y="259"/>
                    <a:pt x="834" y="259"/>
                    <a:pt x="834" y="241"/>
                  </a:cubicBezTo>
                  <a:cubicBezTo>
                    <a:pt x="834" y="222"/>
                    <a:pt x="817" y="222"/>
                    <a:pt x="800" y="222"/>
                  </a:cubicBezTo>
                  <a:lnTo>
                    <a:pt x="102" y="222"/>
                  </a:lnTo>
                  <a:cubicBezTo>
                    <a:pt x="154" y="184"/>
                    <a:pt x="179" y="146"/>
                    <a:pt x="188" y="134"/>
                  </a:cubicBezTo>
                  <a:cubicBezTo>
                    <a:pt x="228" y="71"/>
                    <a:pt x="237" y="13"/>
                    <a:pt x="237" y="10"/>
                  </a:cubicBezTo>
                  <a:cubicBezTo>
                    <a:pt x="237" y="0"/>
                    <a:pt x="226" y="0"/>
                    <a:pt x="218" y="0"/>
                  </a:cubicBezTo>
                  <a:cubicBezTo>
                    <a:pt x="203" y="0"/>
                    <a:pt x="201" y="2"/>
                    <a:pt x="196" y="19"/>
                  </a:cubicBezTo>
                  <a:cubicBezTo>
                    <a:pt x="175" y="109"/>
                    <a:pt x="120" y="186"/>
                    <a:pt x="15" y="228"/>
                  </a:cubicBezTo>
                  <a:cubicBezTo>
                    <a:pt x="4" y="232"/>
                    <a:pt x="0" y="234"/>
                    <a:pt x="0" y="241"/>
                  </a:cubicBezTo>
                  <a:cubicBezTo>
                    <a:pt x="0" y="247"/>
                    <a:pt x="4" y="249"/>
                    <a:pt x="15" y="253"/>
                  </a:cubicBezTo>
                  <a:cubicBezTo>
                    <a:pt x="111" y="293"/>
                    <a:pt x="175" y="364"/>
                    <a:pt x="198" y="469"/>
                  </a:cubicBezTo>
                  <a:cubicBezTo>
                    <a:pt x="201" y="479"/>
                    <a:pt x="203" y="481"/>
                    <a:pt x="218" y="481"/>
                  </a:cubicBezTo>
                  <a:cubicBezTo>
                    <a:pt x="226" y="481"/>
                    <a:pt x="237" y="481"/>
                    <a:pt x="237" y="471"/>
                  </a:cubicBezTo>
                  <a:cubicBezTo>
                    <a:pt x="237" y="469"/>
                    <a:pt x="228" y="410"/>
                    <a:pt x="190" y="349"/>
                  </a:cubicBezTo>
                  <a:cubicBezTo>
                    <a:pt x="171" y="322"/>
                    <a:pt x="143" y="289"/>
                    <a:pt x="102" y="2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 name="Freeform 7">
              <a:extLst>
                <a:ext uri="{FF2B5EF4-FFF2-40B4-BE49-F238E27FC236}">
                  <a16:creationId xmlns:a16="http://schemas.microsoft.com/office/drawing/2014/main" id="{DD332A95-820D-4F43-BEF8-D5487FD579C3}"/>
                </a:ext>
              </a:extLst>
            </p:cNvPr>
            <p:cNvSpPr/>
            <p:nvPr/>
          </p:nvSpPr>
          <p:spPr>
            <a:xfrm>
              <a:off x="2784960" y="5869800"/>
              <a:ext cx="124920" cy="150120"/>
            </a:xfrm>
            <a:custGeom>
              <a:avLst/>
              <a:gdLst/>
              <a:ahLst/>
              <a:cxnLst>
                <a:cxn ang="3cd4">
                  <a:pos x="hc" y="t"/>
                </a:cxn>
                <a:cxn ang="cd2">
                  <a:pos x="l" y="vc"/>
                </a:cxn>
                <a:cxn ang="cd4">
                  <a:pos x="hc" y="b"/>
                </a:cxn>
                <a:cxn ang="0">
                  <a:pos x="r" y="vc"/>
                </a:cxn>
              </a:cxnLst>
              <a:rect l="l" t="t" r="r" b="b"/>
              <a:pathLst>
                <a:path w="348" h="418">
                  <a:moveTo>
                    <a:pt x="320" y="63"/>
                  </a:moveTo>
                  <a:cubicBezTo>
                    <a:pt x="292" y="63"/>
                    <a:pt x="275" y="84"/>
                    <a:pt x="275" y="105"/>
                  </a:cubicBezTo>
                  <a:cubicBezTo>
                    <a:pt x="275" y="117"/>
                    <a:pt x="284" y="132"/>
                    <a:pt x="303" y="132"/>
                  </a:cubicBezTo>
                  <a:cubicBezTo>
                    <a:pt x="324" y="132"/>
                    <a:pt x="348" y="115"/>
                    <a:pt x="348" y="79"/>
                  </a:cubicBezTo>
                  <a:cubicBezTo>
                    <a:pt x="348" y="38"/>
                    <a:pt x="307" y="0"/>
                    <a:pt x="235" y="0"/>
                  </a:cubicBezTo>
                  <a:cubicBezTo>
                    <a:pt x="111" y="0"/>
                    <a:pt x="75" y="94"/>
                    <a:pt x="75" y="134"/>
                  </a:cubicBezTo>
                  <a:cubicBezTo>
                    <a:pt x="75" y="207"/>
                    <a:pt x="145" y="222"/>
                    <a:pt x="173" y="226"/>
                  </a:cubicBezTo>
                  <a:cubicBezTo>
                    <a:pt x="222" y="236"/>
                    <a:pt x="271" y="245"/>
                    <a:pt x="271" y="297"/>
                  </a:cubicBezTo>
                  <a:cubicBezTo>
                    <a:pt x="271" y="320"/>
                    <a:pt x="250" y="397"/>
                    <a:pt x="137" y="397"/>
                  </a:cubicBezTo>
                  <a:cubicBezTo>
                    <a:pt x="122" y="397"/>
                    <a:pt x="49" y="397"/>
                    <a:pt x="28" y="349"/>
                  </a:cubicBezTo>
                  <a:cubicBezTo>
                    <a:pt x="64" y="354"/>
                    <a:pt x="87" y="326"/>
                    <a:pt x="87" y="299"/>
                  </a:cubicBezTo>
                  <a:cubicBezTo>
                    <a:pt x="87" y="278"/>
                    <a:pt x="73" y="268"/>
                    <a:pt x="53" y="268"/>
                  </a:cubicBezTo>
                  <a:cubicBezTo>
                    <a:pt x="28" y="268"/>
                    <a:pt x="0" y="287"/>
                    <a:pt x="0" y="328"/>
                  </a:cubicBezTo>
                  <a:cubicBezTo>
                    <a:pt x="0" y="381"/>
                    <a:pt x="53" y="418"/>
                    <a:pt x="134" y="418"/>
                  </a:cubicBezTo>
                  <a:cubicBezTo>
                    <a:pt x="288" y="418"/>
                    <a:pt x="324" y="308"/>
                    <a:pt x="324" y="266"/>
                  </a:cubicBezTo>
                  <a:cubicBezTo>
                    <a:pt x="324" y="232"/>
                    <a:pt x="307" y="209"/>
                    <a:pt x="294" y="197"/>
                  </a:cubicBezTo>
                  <a:cubicBezTo>
                    <a:pt x="269" y="172"/>
                    <a:pt x="243" y="167"/>
                    <a:pt x="201" y="159"/>
                  </a:cubicBezTo>
                  <a:cubicBezTo>
                    <a:pt x="166" y="151"/>
                    <a:pt x="130" y="144"/>
                    <a:pt x="130" y="103"/>
                  </a:cubicBezTo>
                  <a:cubicBezTo>
                    <a:pt x="130" y="77"/>
                    <a:pt x="152" y="21"/>
                    <a:pt x="235" y="21"/>
                  </a:cubicBezTo>
                  <a:cubicBezTo>
                    <a:pt x="258" y="21"/>
                    <a:pt x="305" y="27"/>
                    <a:pt x="320" y="6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 name="Freeform 8">
              <a:extLst>
                <a:ext uri="{FF2B5EF4-FFF2-40B4-BE49-F238E27FC236}">
                  <a16:creationId xmlns:a16="http://schemas.microsoft.com/office/drawing/2014/main" id="{1B420F3B-1007-A244-9A59-0EAAD858C220}"/>
                </a:ext>
              </a:extLst>
            </p:cNvPr>
            <p:cNvSpPr/>
            <p:nvPr/>
          </p:nvSpPr>
          <p:spPr>
            <a:xfrm>
              <a:off x="2936160" y="5749920"/>
              <a:ext cx="59400" cy="120240"/>
            </a:xfrm>
            <a:custGeom>
              <a:avLst/>
              <a:gdLst/>
              <a:ahLst/>
              <a:cxnLst>
                <a:cxn ang="3cd4">
                  <a:pos x="hc" y="t"/>
                </a:cxn>
                <a:cxn ang="cd2">
                  <a:pos x="l" y="vc"/>
                </a:cxn>
                <a:cxn ang="cd4">
                  <a:pos x="hc" y="b"/>
                </a:cxn>
                <a:cxn ang="0">
                  <a:pos x="r" y="vc"/>
                </a:cxn>
              </a:cxnLst>
              <a:rect l="l" t="t" r="r" b="b"/>
              <a:pathLst>
                <a:path w="166" h="335">
                  <a:moveTo>
                    <a:pt x="160" y="56"/>
                  </a:moveTo>
                  <a:cubicBezTo>
                    <a:pt x="166" y="46"/>
                    <a:pt x="166" y="40"/>
                    <a:pt x="166" y="36"/>
                  </a:cubicBezTo>
                  <a:cubicBezTo>
                    <a:pt x="166" y="15"/>
                    <a:pt x="147" y="0"/>
                    <a:pt x="128" y="0"/>
                  </a:cubicBezTo>
                  <a:cubicBezTo>
                    <a:pt x="102" y="0"/>
                    <a:pt x="94" y="21"/>
                    <a:pt x="92" y="31"/>
                  </a:cubicBezTo>
                  <a:lnTo>
                    <a:pt x="4" y="312"/>
                  </a:lnTo>
                  <a:cubicBezTo>
                    <a:pt x="2" y="312"/>
                    <a:pt x="0" y="320"/>
                    <a:pt x="0" y="320"/>
                  </a:cubicBezTo>
                  <a:cubicBezTo>
                    <a:pt x="0" y="328"/>
                    <a:pt x="21" y="335"/>
                    <a:pt x="26" y="335"/>
                  </a:cubicBezTo>
                  <a:cubicBezTo>
                    <a:pt x="30" y="335"/>
                    <a:pt x="32" y="335"/>
                    <a:pt x="36" y="32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10" name="TextBox 9">
            <a:extLst>
              <a:ext uri="{FF2B5EF4-FFF2-40B4-BE49-F238E27FC236}">
                <a16:creationId xmlns:a16="http://schemas.microsoft.com/office/drawing/2014/main" id="{E26F5D76-3A5A-AE44-82B7-518ACB0F99C5}"/>
              </a:ext>
            </a:extLst>
          </p:cNvPr>
          <p:cNvSpPr txBox="1"/>
          <p:nvPr/>
        </p:nvSpPr>
        <p:spPr>
          <a:xfrm>
            <a:off x="1188719" y="1706762"/>
            <a:ext cx="7076787" cy="1565385"/>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600" b="0" i="0" u="none" strike="noStrike" kern="1200" cap="none" dirty="0">
                <a:ln>
                  <a:noFill/>
                </a:ln>
                <a:latin typeface="Liberation Sans" pitchFamily="18"/>
                <a:ea typeface="Noto Sans CJK SC Regular" pitchFamily="2"/>
                <a:cs typeface="FreeSans" pitchFamily="2"/>
              </a:rPr>
              <a:t>Deep learning typically assumes independent, </a:t>
            </a:r>
          </a:p>
          <a:p>
            <a:pPr marL="0" marR="0" lvl="0" indent="0" hangingPunct="0">
              <a:lnSpc>
                <a:spcPct val="100000"/>
              </a:lnSpc>
              <a:spcBef>
                <a:spcPts val="0"/>
              </a:spcBef>
              <a:spcAft>
                <a:spcPts val="0"/>
              </a:spcAft>
              <a:buNone/>
              <a:tabLst/>
            </a:pPr>
            <a:r>
              <a:rPr lang="en-US" sz="2600" b="0" i="0" u="none" strike="noStrike" kern="1200" cap="none" dirty="0">
                <a:ln>
                  <a:noFill/>
                </a:ln>
                <a:latin typeface="Liberation Sans" pitchFamily="18"/>
                <a:ea typeface="Noto Sans CJK SC Regular" pitchFamily="2"/>
                <a:cs typeface="FreeSans" pitchFamily="2"/>
              </a:rPr>
              <a:t>identically distributed (IID) training data</a:t>
            </a: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r>
              <a:rPr lang="en-US" sz="2600" b="0" i="0" u="none" strike="noStrike" kern="1200" cap="none" dirty="0">
                <a:ln>
                  <a:noFill/>
                </a:ln>
                <a:latin typeface="Liberation Sans" pitchFamily="18"/>
                <a:ea typeface="Noto Sans CJK SC Regular" pitchFamily="2"/>
                <a:cs typeface="FreeSans" pitchFamily="2"/>
              </a:rPr>
              <a:t>But is this true in the deep RL scenario?</a:t>
            </a:r>
          </a:p>
        </p:txBody>
      </p:sp>
      <p:sp>
        <p:nvSpPr>
          <p:cNvPr id="11" name="Freeform 10">
            <a:extLst>
              <a:ext uri="{FF2B5EF4-FFF2-40B4-BE49-F238E27FC236}">
                <a16:creationId xmlns:a16="http://schemas.microsoft.com/office/drawing/2014/main" id="{81D0D877-6ED0-E348-B58E-345EF334383B}"/>
              </a:ext>
            </a:extLst>
          </p:cNvPr>
          <p:cNvSpPr/>
          <p:nvPr/>
        </p:nvSpPr>
        <p:spPr>
          <a:xfrm rot="31800">
            <a:off x="1409461" y="5032302"/>
            <a:ext cx="365760" cy="1464119"/>
          </a:xfrm>
          <a:custGeom>
            <a:avLst>
              <a:gd name="f0" fmla="val 1800"/>
              <a:gd name="f1" fmla="val 10800"/>
            </a:avLst>
            <a:gdLst>
              <a:gd name="f2" fmla="val 10800000"/>
              <a:gd name="f3" fmla="val 5400000"/>
              <a:gd name="f4" fmla="val 180"/>
              <a:gd name="f5" fmla="val w"/>
              <a:gd name="f6" fmla="val h"/>
              <a:gd name="f7" fmla="val 0"/>
              <a:gd name="f8" fmla="val 21600"/>
              <a:gd name="f9" fmla="val -2147483647"/>
              <a:gd name="f10" fmla="val 2147483647"/>
              <a:gd name="f11" fmla="val 5400"/>
              <a:gd name="f12" fmla="val 16200"/>
              <a:gd name="f13" fmla="val 10800"/>
              <a:gd name="f14" fmla="+- 0 0 0"/>
              <a:gd name="f15" fmla="*/ f5 1 21600"/>
              <a:gd name="f16" fmla="*/ f6 1 21600"/>
              <a:gd name="f17" fmla="pin 0 f0 5400"/>
              <a:gd name="f18" fmla="pin 0 f1 21600"/>
              <a:gd name="f19" fmla="*/ f14 f2 1"/>
              <a:gd name="f20" fmla="*/ f17 1 2"/>
              <a:gd name="f21" fmla="val f17"/>
              <a:gd name="f22" fmla="val f18"/>
              <a:gd name="f23" fmla="+- 21600 0 f17"/>
              <a:gd name="f24" fmla="*/ f17 10000 1"/>
              <a:gd name="f25" fmla="*/ 10800 f15 1"/>
              <a:gd name="f26" fmla="*/ f17 f16 1"/>
              <a:gd name="f27" fmla="*/ f7 f15 1"/>
              <a:gd name="f28" fmla="*/ f18 f16 1"/>
              <a:gd name="f29" fmla="*/ 13800 f15 1"/>
              <a:gd name="f30" fmla="*/ 21600 f15 1"/>
              <a:gd name="f31" fmla="*/ 0 f16 1"/>
              <a:gd name="f32" fmla="*/ f19 1 f4"/>
              <a:gd name="f33" fmla="*/ 0 f15 1"/>
              <a:gd name="f34" fmla="*/ 10800 f16 1"/>
              <a:gd name="f35" fmla="*/ 21600 f16 1"/>
              <a:gd name="f36" fmla="+- f22 0 f17"/>
              <a:gd name="f37" fmla="+- f22 0 f20"/>
              <a:gd name="f38" fmla="+- f22 f20 0"/>
              <a:gd name="f39" fmla="+- f22 f17 0"/>
              <a:gd name="f40" fmla="+- 21600 0 f20"/>
              <a:gd name="f41" fmla="*/ f24 1 31953"/>
              <a:gd name="f42" fmla="+- f32 0 f3"/>
              <a:gd name="f43" fmla="+- 21600 0 f41"/>
              <a:gd name="f44" fmla="*/ f41 f16 1"/>
              <a:gd name="f45" fmla="*/ f43 f16 1"/>
            </a:gdLst>
            <a:ahLst>
              <a:ahXY gdRefY="f0" minY="f7" maxY="f11">
                <a:pos x="f25" y="f26"/>
              </a:ahXY>
              <a:ahXY gdRefY="f1" minY="f7" maxY="f8">
                <a:pos x="f27" y="f28"/>
              </a:ahXY>
            </a:ahLst>
            <a:cxnLst>
              <a:cxn ang="3cd4">
                <a:pos x="hc" y="t"/>
              </a:cxn>
              <a:cxn ang="0">
                <a:pos x="r" y="vc"/>
              </a:cxn>
              <a:cxn ang="cd4">
                <a:pos x="hc" y="b"/>
              </a:cxn>
              <a:cxn ang="cd2">
                <a:pos x="l" y="vc"/>
              </a:cxn>
              <a:cxn ang="f42">
                <a:pos x="f30" y="f31"/>
              </a:cxn>
              <a:cxn ang="f42">
                <a:pos x="f33" y="f34"/>
              </a:cxn>
              <a:cxn ang="f42">
                <a:pos x="f30" y="f35"/>
              </a:cxn>
            </a:cxnLst>
            <a:rect l="f29" t="f44" r="f30" b="f45"/>
            <a:pathLst>
              <a:path w="21600" h="21600">
                <a:moveTo>
                  <a:pt x="f8" y="f7"/>
                </a:moveTo>
                <a:cubicBezTo>
                  <a:pt x="f12" y="f7"/>
                  <a:pt x="f13" y="f20"/>
                  <a:pt x="f13" y="f21"/>
                </a:cubicBezTo>
                <a:lnTo>
                  <a:pt x="f13" y="f36"/>
                </a:lnTo>
                <a:cubicBezTo>
                  <a:pt x="f13" y="f37"/>
                  <a:pt x="f11" y="f22"/>
                  <a:pt x="f7" y="f22"/>
                </a:cubicBezTo>
                <a:cubicBezTo>
                  <a:pt x="f11" y="f22"/>
                  <a:pt x="f13" y="f38"/>
                  <a:pt x="f13" y="f39"/>
                </a:cubicBezTo>
                <a:lnTo>
                  <a:pt x="f13" y="f23"/>
                </a:lnTo>
                <a:cubicBezTo>
                  <a:pt x="f13" y="f40"/>
                  <a:pt x="f12" y="f8"/>
                  <a:pt x="f8" y="f8"/>
                </a:cubicBezTo>
              </a:path>
            </a:pathLst>
          </a:custGeom>
          <a:noFill/>
          <a:ln w="36720">
            <a:solidFill>
              <a:srgbClr val="3465A4"/>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cxnSp>
        <p:nvCxnSpPr>
          <p:cNvPr id="12" name="Elbow Connector 11">
            <a:extLst>
              <a:ext uri="{FF2B5EF4-FFF2-40B4-BE49-F238E27FC236}">
                <a16:creationId xmlns:a16="http://schemas.microsoft.com/office/drawing/2014/main" id="{1FC3CE90-41FD-DB4F-BAF1-146DEDB0BECC}"/>
              </a:ext>
            </a:extLst>
          </p:cNvPr>
          <p:cNvCxnSpPr>
            <a:endCxn id="11" idx="5"/>
          </p:cNvCxnSpPr>
          <p:nvPr/>
        </p:nvCxnSpPr>
        <p:spPr>
          <a:xfrm>
            <a:off x="952560" y="2972881"/>
            <a:ext cx="470159" cy="2790001"/>
          </a:xfrm>
          <a:prstGeom prst="bentConnector3">
            <a:avLst>
              <a:gd name="adj1" fmla="val -33703"/>
            </a:avLst>
          </a:prstGeom>
          <a:noFill/>
          <a:ln w="36720">
            <a:solidFill>
              <a:srgbClr val="000000"/>
            </a:solidFill>
            <a:prstDash val="solid"/>
            <a:tailEnd type="arrow"/>
          </a:ln>
        </p:spPr>
      </p:cxnSp>
      <p:grpSp>
        <p:nvGrpSpPr>
          <p:cNvPr id="13" name="Group 12" descr="22§display§w \leftarrow w - \alpha \nabla_w L(s,a,s';w)§svg§600§FALSE" title="TexMaths">
            <a:extLst>
              <a:ext uri="{FF2B5EF4-FFF2-40B4-BE49-F238E27FC236}">
                <a16:creationId xmlns:a16="http://schemas.microsoft.com/office/drawing/2014/main" id="{BDAADABD-636F-2B49-8BB7-7DC2F5E5A36F}"/>
              </a:ext>
            </a:extLst>
          </p:cNvPr>
          <p:cNvGrpSpPr/>
          <p:nvPr/>
        </p:nvGrpSpPr>
        <p:grpSpPr>
          <a:xfrm>
            <a:off x="2011680" y="5683681"/>
            <a:ext cx="4048199" cy="367201"/>
            <a:chOff x="2011680" y="5301719"/>
            <a:chExt cx="4048199" cy="367201"/>
          </a:xfrm>
        </p:grpSpPr>
        <p:sp>
          <p:nvSpPr>
            <p:cNvPr id="14" name="Freeform 13">
              <a:extLst>
                <a:ext uri="{FF2B5EF4-FFF2-40B4-BE49-F238E27FC236}">
                  <a16:creationId xmlns:a16="http://schemas.microsoft.com/office/drawing/2014/main" id="{749DFACC-CB67-7D4D-A0D1-8DAB70E3FA66}"/>
                </a:ext>
              </a:extLst>
            </p:cNvPr>
            <p:cNvSpPr/>
            <p:nvPr/>
          </p:nvSpPr>
          <p:spPr>
            <a:xfrm>
              <a:off x="2011680" y="5303159"/>
              <a:ext cx="4048199" cy="365760"/>
            </a:xfrm>
            <a:custGeom>
              <a:avLst/>
              <a:gdLst/>
              <a:ahLst/>
              <a:cxnLst>
                <a:cxn ang="3cd4">
                  <a:pos x="hc" y="t"/>
                </a:cxn>
                <a:cxn ang="cd2">
                  <a:pos x="l" y="vc"/>
                </a:cxn>
                <a:cxn ang="cd4">
                  <a:pos x="hc" y="b"/>
                </a:cxn>
                <a:cxn ang="0">
                  <a:pos x="r" y="vc"/>
                </a:cxn>
              </a:cxnLst>
              <a:rect l="l" t="t" r="r" b="b"/>
              <a:pathLst>
                <a:path w="11246" h="1017">
                  <a:moveTo>
                    <a:pt x="5623" y="1017"/>
                  </a:moveTo>
                  <a:lnTo>
                    <a:pt x="0" y="1017"/>
                  </a:lnTo>
                  <a:lnTo>
                    <a:pt x="0" y="0"/>
                  </a:lnTo>
                  <a:lnTo>
                    <a:pt x="11246" y="0"/>
                  </a:lnTo>
                  <a:lnTo>
                    <a:pt x="11246" y="1017"/>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 name="Freeform 14">
              <a:extLst>
                <a:ext uri="{FF2B5EF4-FFF2-40B4-BE49-F238E27FC236}">
                  <a16:creationId xmlns:a16="http://schemas.microsoft.com/office/drawing/2014/main" id="{D6E88488-6591-F34F-9B18-EAD1CD79ECF2}"/>
                </a:ext>
              </a:extLst>
            </p:cNvPr>
            <p:cNvSpPr/>
            <p:nvPr/>
          </p:nvSpPr>
          <p:spPr>
            <a:xfrm>
              <a:off x="2022119" y="5427720"/>
              <a:ext cx="230760" cy="158040"/>
            </a:xfrm>
            <a:custGeom>
              <a:avLst/>
              <a:gdLst/>
              <a:ahLst/>
              <a:cxnLst>
                <a:cxn ang="3cd4">
                  <a:pos x="hc" y="t"/>
                </a:cxn>
                <a:cxn ang="cd2">
                  <a:pos x="l" y="vc"/>
                </a:cxn>
                <a:cxn ang="cd4">
                  <a:pos x="hc" y="b"/>
                </a:cxn>
                <a:cxn ang="0">
                  <a:pos x="r" y="vc"/>
                </a:cxn>
              </a:cxnLst>
              <a:rect l="l" t="t" r="r" b="b"/>
              <a:pathLst>
                <a:path w="642" h="440">
                  <a:moveTo>
                    <a:pt x="420" y="99"/>
                  </a:moveTo>
                  <a:cubicBezTo>
                    <a:pt x="425" y="79"/>
                    <a:pt x="433" y="42"/>
                    <a:pt x="433" y="37"/>
                  </a:cubicBezTo>
                  <a:cubicBezTo>
                    <a:pt x="433" y="20"/>
                    <a:pt x="420" y="11"/>
                    <a:pt x="407" y="11"/>
                  </a:cubicBezTo>
                  <a:cubicBezTo>
                    <a:pt x="394" y="11"/>
                    <a:pt x="376" y="18"/>
                    <a:pt x="370" y="37"/>
                  </a:cubicBezTo>
                  <a:cubicBezTo>
                    <a:pt x="367" y="44"/>
                    <a:pt x="321" y="231"/>
                    <a:pt x="315" y="255"/>
                  </a:cubicBezTo>
                  <a:cubicBezTo>
                    <a:pt x="308" y="284"/>
                    <a:pt x="306" y="301"/>
                    <a:pt x="306" y="319"/>
                  </a:cubicBezTo>
                  <a:cubicBezTo>
                    <a:pt x="306" y="330"/>
                    <a:pt x="306" y="332"/>
                    <a:pt x="308" y="337"/>
                  </a:cubicBezTo>
                  <a:cubicBezTo>
                    <a:pt x="286" y="389"/>
                    <a:pt x="255" y="418"/>
                    <a:pt x="218" y="418"/>
                  </a:cubicBezTo>
                  <a:cubicBezTo>
                    <a:pt x="141" y="418"/>
                    <a:pt x="141" y="348"/>
                    <a:pt x="141" y="330"/>
                  </a:cubicBezTo>
                  <a:cubicBezTo>
                    <a:pt x="141" y="299"/>
                    <a:pt x="145" y="262"/>
                    <a:pt x="191" y="141"/>
                  </a:cubicBezTo>
                  <a:cubicBezTo>
                    <a:pt x="202" y="112"/>
                    <a:pt x="207" y="99"/>
                    <a:pt x="207" y="79"/>
                  </a:cubicBezTo>
                  <a:cubicBezTo>
                    <a:pt x="207" y="35"/>
                    <a:pt x="176" y="0"/>
                    <a:pt x="128" y="0"/>
                  </a:cubicBezTo>
                  <a:cubicBezTo>
                    <a:pt x="35" y="0"/>
                    <a:pt x="0" y="141"/>
                    <a:pt x="0" y="150"/>
                  </a:cubicBezTo>
                  <a:cubicBezTo>
                    <a:pt x="0" y="158"/>
                    <a:pt x="9" y="158"/>
                    <a:pt x="11" y="158"/>
                  </a:cubicBezTo>
                  <a:cubicBezTo>
                    <a:pt x="22" y="158"/>
                    <a:pt x="22" y="158"/>
                    <a:pt x="26" y="141"/>
                  </a:cubicBezTo>
                  <a:cubicBezTo>
                    <a:pt x="53" y="51"/>
                    <a:pt x="90" y="22"/>
                    <a:pt x="125" y="22"/>
                  </a:cubicBezTo>
                  <a:cubicBezTo>
                    <a:pt x="134" y="22"/>
                    <a:pt x="150" y="22"/>
                    <a:pt x="150" y="53"/>
                  </a:cubicBezTo>
                  <a:cubicBezTo>
                    <a:pt x="150" y="77"/>
                    <a:pt x="139" y="106"/>
                    <a:pt x="132" y="121"/>
                  </a:cubicBezTo>
                  <a:cubicBezTo>
                    <a:pt x="90" y="235"/>
                    <a:pt x="77" y="282"/>
                    <a:pt x="77" y="317"/>
                  </a:cubicBezTo>
                  <a:cubicBezTo>
                    <a:pt x="77" y="407"/>
                    <a:pt x="143" y="440"/>
                    <a:pt x="216" y="440"/>
                  </a:cubicBezTo>
                  <a:cubicBezTo>
                    <a:pt x="231" y="440"/>
                    <a:pt x="277" y="440"/>
                    <a:pt x="317" y="372"/>
                  </a:cubicBezTo>
                  <a:cubicBezTo>
                    <a:pt x="341" y="433"/>
                    <a:pt x="409" y="440"/>
                    <a:pt x="438" y="440"/>
                  </a:cubicBezTo>
                  <a:cubicBezTo>
                    <a:pt x="510" y="440"/>
                    <a:pt x="552" y="378"/>
                    <a:pt x="579" y="321"/>
                  </a:cubicBezTo>
                  <a:cubicBezTo>
                    <a:pt x="612" y="244"/>
                    <a:pt x="642" y="114"/>
                    <a:pt x="642" y="68"/>
                  </a:cubicBezTo>
                  <a:cubicBezTo>
                    <a:pt x="642" y="15"/>
                    <a:pt x="616" y="0"/>
                    <a:pt x="598" y="0"/>
                  </a:cubicBezTo>
                  <a:cubicBezTo>
                    <a:pt x="574" y="0"/>
                    <a:pt x="550" y="24"/>
                    <a:pt x="550" y="46"/>
                  </a:cubicBezTo>
                  <a:cubicBezTo>
                    <a:pt x="550" y="59"/>
                    <a:pt x="557" y="66"/>
                    <a:pt x="565" y="73"/>
                  </a:cubicBezTo>
                  <a:cubicBezTo>
                    <a:pt x="576" y="84"/>
                    <a:pt x="601" y="108"/>
                    <a:pt x="601" y="156"/>
                  </a:cubicBezTo>
                  <a:cubicBezTo>
                    <a:pt x="601" y="189"/>
                    <a:pt x="572" y="284"/>
                    <a:pt x="548" y="332"/>
                  </a:cubicBezTo>
                  <a:cubicBezTo>
                    <a:pt x="521" y="385"/>
                    <a:pt x="488" y="418"/>
                    <a:pt x="440" y="418"/>
                  </a:cubicBezTo>
                  <a:cubicBezTo>
                    <a:pt x="394" y="418"/>
                    <a:pt x="370" y="389"/>
                    <a:pt x="370" y="334"/>
                  </a:cubicBezTo>
                  <a:cubicBezTo>
                    <a:pt x="370" y="308"/>
                    <a:pt x="376" y="277"/>
                    <a:pt x="378" y="26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 name="Freeform 15">
              <a:extLst>
                <a:ext uri="{FF2B5EF4-FFF2-40B4-BE49-F238E27FC236}">
                  <a16:creationId xmlns:a16="http://schemas.microsoft.com/office/drawing/2014/main" id="{C8750E9A-9F96-B548-8E45-3C0EFC6ADDE9}"/>
                </a:ext>
              </a:extLst>
            </p:cNvPr>
            <p:cNvSpPr/>
            <p:nvPr/>
          </p:nvSpPr>
          <p:spPr>
            <a:xfrm>
              <a:off x="2385360" y="5403960"/>
              <a:ext cx="309240" cy="181800"/>
            </a:xfrm>
            <a:custGeom>
              <a:avLst/>
              <a:gdLst/>
              <a:ahLst/>
              <a:cxnLst>
                <a:cxn ang="3cd4">
                  <a:pos x="hc" y="t"/>
                </a:cxn>
                <a:cxn ang="cd2">
                  <a:pos x="l" y="vc"/>
                </a:cxn>
                <a:cxn ang="cd4">
                  <a:pos x="hc" y="b"/>
                </a:cxn>
                <a:cxn ang="0">
                  <a:pos x="r" y="vc"/>
                </a:cxn>
              </a:cxnLst>
              <a:rect l="l" t="t" r="r" b="b"/>
              <a:pathLst>
                <a:path w="860" h="506">
                  <a:moveTo>
                    <a:pt x="825" y="273"/>
                  </a:moveTo>
                  <a:cubicBezTo>
                    <a:pt x="843" y="273"/>
                    <a:pt x="860" y="273"/>
                    <a:pt x="860" y="253"/>
                  </a:cubicBezTo>
                  <a:cubicBezTo>
                    <a:pt x="860" y="233"/>
                    <a:pt x="843" y="233"/>
                    <a:pt x="825" y="233"/>
                  </a:cubicBezTo>
                  <a:lnTo>
                    <a:pt x="106" y="233"/>
                  </a:lnTo>
                  <a:cubicBezTo>
                    <a:pt x="158" y="194"/>
                    <a:pt x="185" y="154"/>
                    <a:pt x="194" y="141"/>
                  </a:cubicBezTo>
                  <a:cubicBezTo>
                    <a:pt x="235" y="75"/>
                    <a:pt x="244" y="13"/>
                    <a:pt x="244" y="11"/>
                  </a:cubicBezTo>
                  <a:cubicBezTo>
                    <a:pt x="244" y="0"/>
                    <a:pt x="233" y="0"/>
                    <a:pt x="224" y="0"/>
                  </a:cubicBezTo>
                  <a:cubicBezTo>
                    <a:pt x="209" y="0"/>
                    <a:pt x="207" y="2"/>
                    <a:pt x="202" y="20"/>
                  </a:cubicBezTo>
                  <a:cubicBezTo>
                    <a:pt x="180" y="114"/>
                    <a:pt x="123" y="196"/>
                    <a:pt x="15" y="240"/>
                  </a:cubicBezTo>
                  <a:cubicBezTo>
                    <a:pt x="4" y="244"/>
                    <a:pt x="0" y="246"/>
                    <a:pt x="0" y="253"/>
                  </a:cubicBezTo>
                  <a:cubicBezTo>
                    <a:pt x="0" y="260"/>
                    <a:pt x="4" y="262"/>
                    <a:pt x="15" y="266"/>
                  </a:cubicBezTo>
                  <a:cubicBezTo>
                    <a:pt x="114" y="308"/>
                    <a:pt x="180" y="383"/>
                    <a:pt x="205" y="493"/>
                  </a:cubicBezTo>
                  <a:cubicBezTo>
                    <a:pt x="207" y="504"/>
                    <a:pt x="209" y="506"/>
                    <a:pt x="224" y="506"/>
                  </a:cubicBezTo>
                  <a:cubicBezTo>
                    <a:pt x="233" y="506"/>
                    <a:pt x="244" y="506"/>
                    <a:pt x="244" y="495"/>
                  </a:cubicBezTo>
                  <a:cubicBezTo>
                    <a:pt x="244" y="493"/>
                    <a:pt x="235" y="431"/>
                    <a:pt x="196" y="367"/>
                  </a:cubicBezTo>
                  <a:cubicBezTo>
                    <a:pt x="176" y="339"/>
                    <a:pt x="147" y="304"/>
                    <a:pt x="106" y="27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 name="Freeform 16">
              <a:extLst>
                <a:ext uri="{FF2B5EF4-FFF2-40B4-BE49-F238E27FC236}">
                  <a16:creationId xmlns:a16="http://schemas.microsoft.com/office/drawing/2014/main" id="{AC388C46-B350-6D47-9D8F-828A905F2430}"/>
                </a:ext>
              </a:extLst>
            </p:cNvPr>
            <p:cNvSpPr/>
            <p:nvPr/>
          </p:nvSpPr>
          <p:spPr>
            <a:xfrm>
              <a:off x="2819520" y="5427720"/>
              <a:ext cx="230760" cy="158040"/>
            </a:xfrm>
            <a:custGeom>
              <a:avLst/>
              <a:gdLst/>
              <a:ahLst/>
              <a:cxnLst>
                <a:cxn ang="3cd4">
                  <a:pos x="hc" y="t"/>
                </a:cxn>
                <a:cxn ang="cd2">
                  <a:pos x="l" y="vc"/>
                </a:cxn>
                <a:cxn ang="cd4">
                  <a:pos x="hc" y="b"/>
                </a:cxn>
                <a:cxn ang="0">
                  <a:pos x="r" y="vc"/>
                </a:cxn>
              </a:cxnLst>
              <a:rect l="l" t="t" r="r" b="b"/>
              <a:pathLst>
                <a:path w="642" h="440">
                  <a:moveTo>
                    <a:pt x="420" y="99"/>
                  </a:moveTo>
                  <a:cubicBezTo>
                    <a:pt x="425" y="79"/>
                    <a:pt x="433" y="42"/>
                    <a:pt x="433" y="37"/>
                  </a:cubicBezTo>
                  <a:cubicBezTo>
                    <a:pt x="433" y="20"/>
                    <a:pt x="420" y="11"/>
                    <a:pt x="407" y="11"/>
                  </a:cubicBezTo>
                  <a:cubicBezTo>
                    <a:pt x="394" y="11"/>
                    <a:pt x="376" y="18"/>
                    <a:pt x="370" y="37"/>
                  </a:cubicBezTo>
                  <a:cubicBezTo>
                    <a:pt x="367" y="44"/>
                    <a:pt x="321" y="231"/>
                    <a:pt x="315" y="255"/>
                  </a:cubicBezTo>
                  <a:cubicBezTo>
                    <a:pt x="308" y="284"/>
                    <a:pt x="306" y="301"/>
                    <a:pt x="306" y="319"/>
                  </a:cubicBezTo>
                  <a:cubicBezTo>
                    <a:pt x="306" y="330"/>
                    <a:pt x="306" y="332"/>
                    <a:pt x="308" y="337"/>
                  </a:cubicBezTo>
                  <a:cubicBezTo>
                    <a:pt x="286" y="389"/>
                    <a:pt x="255" y="418"/>
                    <a:pt x="218" y="418"/>
                  </a:cubicBezTo>
                  <a:cubicBezTo>
                    <a:pt x="141" y="418"/>
                    <a:pt x="141" y="348"/>
                    <a:pt x="141" y="330"/>
                  </a:cubicBezTo>
                  <a:cubicBezTo>
                    <a:pt x="141" y="299"/>
                    <a:pt x="145" y="262"/>
                    <a:pt x="191" y="141"/>
                  </a:cubicBezTo>
                  <a:cubicBezTo>
                    <a:pt x="202" y="112"/>
                    <a:pt x="207" y="99"/>
                    <a:pt x="207" y="79"/>
                  </a:cubicBezTo>
                  <a:cubicBezTo>
                    <a:pt x="207" y="35"/>
                    <a:pt x="176" y="0"/>
                    <a:pt x="128" y="0"/>
                  </a:cubicBezTo>
                  <a:cubicBezTo>
                    <a:pt x="35" y="0"/>
                    <a:pt x="0" y="141"/>
                    <a:pt x="0" y="150"/>
                  </a:cubicBezTo>
                  <a:cubicBezTo>
                    <a:pt x="0" y="158"/>
                    <a:pt x="9" y="158"/>
                    <a:pt x="11" y="158"/>
                  </a:cubicBezTo>
                  <a:cubicBezTo>
                    <a:pt x="22" y="158"/>
                    <a:pt x="22" y="158"/>
                    <a:pt x="26" y="141"/>
                  </a:cubicBezTo>
                  <a:cubicBezTo>
                    <a:pt x="53" y="51"/>
                    <a:pt x="90" y="22"/>
                    <a:pt x="125" y="22"/>
                  </a:cubicBezTo>
                  <a:cubicBezTo>
                    <a:pt x="134" y="22"/>
                    <a:pt x="150" y="22"/>
                    <a:pt x="150" y="53"/>
                  </a:cubicBezTo>
                  <a:cubicBezTo>
                    <a:pt x="150" y="77"/>
                    <a:pt x="139" y="106"/>
                    <a:pt x="132" y="121"/>
                  </a:cubicBezTo>
                  <a:cubicBezTo>
                    <a:pt x="90" y="235"/>
                    <a:pt x="77" y="282"/>
                    <a:pt x="77" y="317"/>
                  </a:cubicBezTo>
                  <a:cubicBezTo>
                    <a:pt x="77" y="407"/>
                    <a:pt x="143" y="440"/>
                    <a:pt x="216" y="440"/>
                  </a:cubicBezTo>
                  <a:cubicBezTo>
                    <a:pt x="231" y="440"/>
                    <a:pt x="277" y="440"/>
                    <a:pt x="317" y="372"/>
                  </a:cubicBezTo>
                  <a:cubicBezTo>
                    <a:pt x="341" y="433"/>
                    <a:pt x="409" y="440"/>
                    <a:pt x="438" y="440"/>
                  </a:cubicBezTo>
                  <a:cubicBezTo>
                    <a:pt x="510" y="440"/>
                    <a:pt x="552" y="378"/>
                    <a:pt x="579" y="321"/>
                  </a:cubicBezTo>
                  <a:cubicBezTo>
                    <a:pt x="612" y="244"/>
                    <a:pt x="642" y="114"/>
                    <a:pt x="642" y="68"/>
                  </a:cubicBezTo>
                  <a:cubicBezTo>
                    <a:pt x="642" y="15"/>
                    <a:pt x="616" y="0"/>
                    <a:pt x="598" y="0"/>
                  </a:cubicBezTo>
                  <a:cubicBezTo>
                    <a:pt x="574" y="0"/>
                    <a:pt x="550" y="24"/>
                    <a:pt x="550" y="46"/>
                  </a:cubicBezTo>
                  <a:cubicBezTo>
                    <a:pt x="550" y="59"/>
                    <a:pt x="557" y="66"/>
                    <a:pt x="565" y="73"/>
                  </a:cubicBezTo>
                  <a:cubicBezTo>
                    <a:pt x="576" y="84"/>
                    <a:pt x="601" y="108"/>
                    <a:pt x="601" y="156"/>
                  </a:cubicBezTo>
                  <a:cubicBezTo>
                    <a:pt x="601" y="189"/>
                    <a:pt x="572" y="284"/>
                    <a:pt x="548" y="332"/>
                  </a:cubicBezTo>
                  <a:cubicBezTo>
                    <a:pt x="521" y="385"/>
                    <a:pt x="488" y="418"/>
                    <a:pt x="440" y="418"/>
                  </a:cubicBezTo>
                  <a:cubicBezTo>
                    <a:pt x="394" y="418"/>
                    <a:pt x="370" y="389"/>
                    <a:pt x="370" y="334"/>
                  </a:cubicBezTo>
                  <a:cubicBezTo>
                    <a:pt x="370" y="308"/>
                    <a:pt x="376" y="277"/>
                    <a:pt x="378" y="26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8" name="Freeform 17">
              <a:extLst>
                <a:ext uri="{FF2B5EF4-FFF2-40B4-BE49-F238E27FC236}">
                  <a16:creationId xmlns:a16="http://schemas.microsoft.com/office/drawing/2014/main" id="{D1084684-4E03-AC4E-B919-372486A2EE48}"/>
                </a:ext>
              </a:extLst>
            </p:cNvPr>
            <p:cNvSpPr/>
            <p:nvPr/>
          </p:nvSpPr>
          <p:spPr>
            <a:xfrm>
              <a:off x="3172680" y="5487839"/>
              <a:ext cx="212760" cy="14760"/>
            </a:xfrm>
            <a:custGeom>
              <a:avLst/>
              <a:gdLst/>
              <a:ahLst/>
              <a:cxnLst>
                <a:cxn ang="3cd4">
                  <a:pos x="hc" y="t"/>
                </a:cxn>
                <a:cxn ang="cd2">
                  <a:pos x="l" y="vc"/>
                </a:cxn>
                <a:cxn ang="cd4">
                  <a:pos x="hc" y="b"/>
                </a:cxn>
                <a:cxn ang="0">
                  <a:pos x="r" y="vc"/>
                </a:cxn>
              </a:cxnLst>
              <a:rect l="l" t="t" r="r" b="b"/>
              <a:pathLst>
                <a:path w="592" h="42">
                  <a:moveTo>
                    <a:pt x="559" y="42"/>
                  </a:moveTo>
                  <a:cubicBezTo>
                    <a:pt x="574" y="42"/>
                    <a:pt x="592" y="42"/>
                    <a:pt x="592" y="20"/>
                  </a:cubicBezTo>
                  <a:cubicBezTo>
                    <a:pt x="592" y="0"/>
                    <a:pt x="574" y="0"/>
                    <a:pt x="559" y="0"/>
                  </a:cubicBezTo>
                  <a:lnTo>
                    <a:pt x="33" y="0"/>
                  </a:lnTo>
                  <a:cubicBezTo>
                    <a:pt x="18" y="0"/>
                    <a:pt x="0" y="0"/>
                    <a:pt x="0" y="20"/>
                  </a:cubicBezTo>
                  <a:cubicBezTo>
                    <a:pt x="0" y="42"/>
                    <a:pt x="18" y="42"/>
                    <a:pt x="33" y="4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9" name="Freeform 18">
              <a:extLst>
                <a:ext uri="{FF2B5EF4-FFF2-40B4-BE49-F238E27FC236}">
                  <a16:creationId xmlns:a16="http://schemas.microsoft.com/office/drawing/2014/main" id="{A16B75CD-5779-104B-8A37-20B57E6AAE94}"/>
                </a:ext>
              </a:extLst>
            </p:cNvPr>
            <p:cNvSpPr/>
            <p:nvPr/>
          </p:nvSpPr>
          <p:spPr>
            <a:xfrm>
              <a:off x="3505319" y="5427720"/>
              <a:ext cx="195120" cy="158040"/>
            </a:xfrm>
            <a:custGeom>
              <a:avLst/>
              <a:gdLst/>
              <a:ahLst/>
              <a:cxnLst>
                <a:cxn ang="3cd4">
                  <a:pos x="hc" y="t"/>
                </a:cxn>
                <a:cxn ang="cd2">
                  <a:pos x="l" y="vc"/>
                </a:cxn>
                <a:cxn ang="cd4">
                  <a:pos x="hc" y="b"/>
                </a:cxn>
                <a:cxn ang="0">
                  <a:pos x="r" y="vc"/>
                </a:cxn>
              </a:cxnLst>
              <a:rect l="l" t="t" r="r" b="b"/>
              <a:pathLst>
                <a:path w="543" h="440">
                  <a:moveTo>
                    <a:pt x="422" y="200"/>
                  </a:moveTo>
                  <a:cubicBezTo>
                    <a:pt x="422" y="48"/>
                    <a:pt x="332" y="0"/>
                    <a:pt x="262" y="0"/>
                  </a:cubicBezTo>
                  <a:cubicBezTo>
                    <a:pt x="128" y="0"/>
                    <a:pt x="0" y="139"/>
                    <a:pt x="0" y="275"/>
                  </a:cubicBezTo>
                  <a:cubicBezTo>
                    <a:pt x="0" y="365"/>
                    <a:pt x="57" y="440"/>
                    <a:pt x="156" y="440"/>
                  </a:cubicBezTo>
                  <a:cubicBezTo>
                    <a:pt x="218" y="440"/>
                    <a:pt x="288" y="418"/>
                    <a:pt x="363" y="359"/>
                  </a:cubicBezTo>
                  <a:cubicBezTo>
                    <a:pt x="374" y="409"/>
                    <a:pt x="407" y="440"/>
                    <a:pt x="451" y="440"/>
                  </a:cubicBezTo>
                  <a:cubicBezTo>
                    <a:pt x="502" y="440"/>
                    <a:pt x="532" y="387"/>
                    <a:pt x="532" y="372"/>
                  </a:cubicBezTo>
                  <a:cubicBezTo>
                    <a:pt x="532" y="365"/>
                    <a:pt x="526" y="361"/>
                    <a:pt x="519" y="361"/>
                  </a:cubicBezTo>
                  <a:cubicBezTo>
                    <a:pt x="513" y="361"/>
                    <a:pt x="510" y="365"/>
                    <a:pt x="508" y="372"/>
                  </a:cubicBezTo>
                  <a:cubicBezTo>
                    <a:pt x="491" y="418"/>
                    <a:pt x="455" y="418"/>
                    <a:pt x="453" y="418"/>
                  </a:cubicBezTo>
                  <a:cubicBezTo>
                    <a:pt x="422" y="418"/>
                    <a:pt x="422" y="343"/>
                    <a:pt x="422" y="319"/>
                  </a:cubicBezTo>
                  <a:cubicBezTo>
                    <a:pt x="422" y="299"/>
                    <a:pt x="422" y="297"/>
                    <a:pt x="433" y="286"/>
                  </a:cubicBezTo>
                  <a:cubicBezTo>
                    <a:pt x="524" y="172"/>
                    <a:pt x="543" y="57"/>
                    <a:pt x="543" y="57"/>
                  </a:cubicBezTo>
                  <a:cubicBezTo>
                    <a:pt x="543" y="55"/>
                    <a:pt x="543" y="48"/>
                    <a:pt x="532" y="48"/>
                  </a:cubicBezTo>
                  <a:cubicBezTo>
                    <a:pt x="524" y="48"/>
                    <a:pt x="524" y="51"/>
                    <a:pt x="519" y="68"/>
                  </a:cubicBezTo>
                  <a:cubicBezTo>
                    <a:pt x="502" y="130"/>
                    <a:pt x="469" y="202"/>
                    <a:pt x="422" y="260"/>
                  </a:cubicBezTo>
                  <a:close/>
                  <a:moveTo>
                    <a:pt x="359" y="332"/>
                  </a:moveTo>
                  <a:cubicBezTo>
                    <a:pt x="273" y="407"/>
                    <a:pt x="198" y="418"/>
                    <a:pt x="158" y="418"/>
                  </a:cubicBezTo>
                  <a:cubicBezTo>
                    <a:pt x="101" y="418"/>
                    <a:pt x="73" y="374"/>
                    <a:pt x="73" y="312"/>
                  </a:cubicBezTo>
                  <a:cubicBezTo>
                    <a:pt x="73" y="266"/>
                    <a:pt x="97" y="161"/>
                    <a:pt x="128" y="110"/>
                  </a:cubicBezTo>
                  <a:cubicBezTo>
                    <a:pt x="174" y="40"/>
                    <a:pt x="227" y="22"/>
                    <a:pt x="260" y="22"/>
                  </a:cubicBezTo>
                  <a:cubicBezTo>
                    <a:pt x="356" y="22"/>
                    <a:pt x="356" y="150"/>
                    <a:pt x="356" y="224"/>
                  </a:cubicBezTo>
                  <a:cubicBezTo>
                    <a:pt x="356" y="260"/>
                    <a:pt x="356" y="317"/>
                    <a:pt x="359" y="33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 name="Freeform 19">
              <a:extLst>
                <a:ext uri="{FF2B5EF4-FFF2-40B4-BE49-F238E27FC236}">
                  <a16:creationId xmlns:a16="http://schemas.microsoft.com/office/drawing/2014/main" id="{261A0FB7-8E7A-2F43-8C9A-55871B6353BE}"/>
                </a:ext>
              </a:extLst>
            </p:cNvPr>
            <p:cNvSpPr/>
            <p:nvPr/>
          </p:nvSpPr>
          <p:spPr>
            <a:xfrm>
              <a:off x="3730320" y="5344560"/>
              <a:ext cx="257040" cy="249840"/>
            </a:xfrm>
            <a:custGeom>
              <a:avLst/>
              <a:gdLst/>
              <a:ahLst/>
              <a:cxnLst>
                <a:cxn ang="3cd4">
                  <a:pos x="hc" y="t"/>
                </a:cxn>
                <a:cxn ang="cd2">
                  <a:pos x="l" y="vc"/>
                </a:cxn>
                <a:cxn ang="cd4">
                  <a:pos x="hc" y="b"/>
                </a:cxn>
                <a:cxn ang="0">
                  <a:pos x="r" y="vc"/>
                </a:cxn>
              </a:cxnLst>
              <a:rect l="l" t="t" r="r" b="b"/>
              <a:pathLst>
                <a:path w="715" h="695">
                  <a:moveTo>
                    <a:pt x="711" y="22"/>
                  </a:moveTo>
                  <a:cubicBezTo>
                    <a:pt x="713" y="18"/>
                    <a:pt x="715" y="11"/>
                    <a:pt x="715" y="9"/>
                  </a:cubicBezTo>
                  <a:cubicBezTo>
                    <a:pt x="715" y="0"/>
                    <a:pt x="715" y="0"/>
                    <a:pt x="693" y="0"/>
                  </a:cubicBezTo>
                  <a:lnTo>
                    <a:pt x="24" y="0"/>
                  </a:lnTo>
                  <a:cubicBezTo>
                    <a:pt x="0" y="0"/>
                    <a:pt x="0" y="0"/>
                    <a:pt x="0" y="9"/>
                  </a:cubicBezTo>
                  <a:cubicBezTo>
                    <a:pt x="0" y="11"/>
                    <a:pt x="2" y="18"/>
                    <a:pt x="4" y="22"/>
                  </a:cubicBezTo>
                  <a:lnTo>
                    <a:pt x="332" y="676"/>
                  </a:lnTo>
                  <a:cubicBezTo>
                    <a:pt x="339" y="689"/>
                    <a:pt x="341" y="695"/>
                    <a:pt x="359" y="695"/>
                  </a:cubicBezTo>
                  <a:cubicBezTo>
                    <a:pt x="374" y="695"/>
                    <a:pt x="376" y="689"/>
                    <a:pt x="385" y="676"/>
                  </a:cubicBezTo>
                  <a:close/>
                  <a:moveTo>
                    <a:pt x="121" y="70"/>
                  </a:moveTo>
                  <a:lnTo>
                    <a:pt x="653" y="70"/>
                  </a:lnTo>
                  <a:lnTo>
                    <a:pt x="387" y="603"/>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 name="Freeform 20">
              <a:extLst>
                <a:ext uri="{FF2B5EF4-FFF2-40B4-BE49-F238E27FC236}">
                  <a16:creationId xmlns:a16="http://schemas.microsoft.com/office/drawing/2014/main" id="{B79036DF-C2E9-5445-9408-0E1CE462857A}"/>
                </a:ext>
              </a:extLst>
            </p:cNvPr>
            <p:cNvSpPr/>
            <p:nvPr/>
          </p:nvSpPr>
          <p:spPr>
            <a:xfrm>
              <a:off x="4014720" y="5526720"/>
              <a:ext cx="178560" cy="110520"/>
            </a:xfrm>
            <a:custGeom>
              <a:avLst/>
              <a:gdLst/>
              <a:ahLst/>
              <a:cxnLst>
                <a:cxn ang="3cd4">
                  <a:pos x="hc" y="t"/>
                </a:cxn>
                <a:cxn ang="cd2">
                  <a:pos x="l" y="vc"/>
                </a:cxn>
                <a:cxn ang="cd4">
                  <a:pos x="hc" y="b"/>
                </a:cxn>
                <a:cxn ang="0">
                  <a:pos x="r" y="vc"/>
                </a:cxn>
              </a:cxnLst>
              <a:rect l="l" t="t" r="r" b="b"/>
              <a:pathLst>
                <a:path w="497" h="308">
                  <a:moveTo>
                    <a:pt x="326" y="84"/>
                  </a:moveTo>
                  <a:cubicBezTo>
                    <a:pt x="330" y="66"/>
                    <a:pt x="339" y="33"/>
                    <a:pt x="339" y="29"/>
                  </a:cubicBezTo>
                  <a:cubicBezTo>
                    <a:pt x="339" y="15"/>
                    <a:pt x="328" y="7"/>
                    <a:pt x="317" y="7"/>
                  </a:cubicBezTo>
                  <a:cubicBezTo>
                    <a:pt x="304" y="7"/>
                    <a:pt x="290" y="15"/>
                    <a:pt x="286" y="26"/>
                  </a:cubicBezTo>
                  <a:cubicBezTo>
                    <a:pt x="284" y="33"/>
                    <a:pt x="277" y="62"/>
                    <a:pt x="273" y="79"/>
                  </a:cubicBezTo>
                  <a:cubicBezTo>
                    <a:pt x="264" y="117"/>
                    <a:pt x="264" y="119"/>
                    <a:pt x="253" y="156"/>
                  </a:cubicBezTo>
                  <a:cubicBezTo>
                    <a:pt x="244" y="194"/>
                    <a:pt x="244" y="200"/>
                    <a:pt x="242" y="220"/>
                  </a:cubicBezTo>
                  <a:cubicBezTo>
                    <a:pt x="244" y="233"/>
                    <a:pt x="240" y="246"/>
                    <a:pt x="224" y="266"/>
                  </a:cubicBezTo>
                  <a:cubicBezTo>
                    <a:pt x="216" y="277"/>
                    <a:pt x="200" y="288"/>
                    <a:pt x="178" y="288"/>
                  </a:cubicBezTo>
                  <a:cubicBezTo>
                    <a:pt x="152" y="288"/>
                    <a:pt x="117" y="279"/>
                    <a:pt x="117" y="227"/>
                  </a:cubicBezTo>
                  <a:cubicBezTo>
                    <a:pt x="117" y="191"/>
                    <a:pt x="136" y="141"/>
                    <a:pt x="150" y="106"/>
                  </a:cubicBezTo>
                  <a:cubicBezTo>
                    <a:pt x="161" y="77"/>
                    <a:pt x="163" y="70"/>
                    <a:pt x="163" y="59"/>
                  </a:cubicBezTo>
                  <a:cubicBezTo>
                    <a:pt x="163" y="26"/>
                    <a:pt x="136" y="0"/>
                    <a:pt x="99" y="0"/>
                  </a:cubicBezTo>
                  <a:cubicBezTo>
                    <a:pt x="31" y="0"/>
                    <a:pt x="0" y="92"/>
                    <a:pt x="0" y="106"/>
                  </a:cubicBezTo>
                  <a:cubicBezTo>
                    <a:pt x="0" y="114"/>
                    <a:pt x="9" y="114"/>
                    <a:pt x="11" y="114"/>
                  </a:cubicBezTo>
                  <a:cubicBezTo>
                    <a:pt x="22" y="114"/>
                    <a:pt x="22" y="110"/>
                    <a:pt x="24" y="103"/>
                  </a:cubicBezTo>
                  <a:cubicBezTo>
                    <a:pt x="42" y="46"/>
                    <a:pt x="70" y="20"/>
                    <a:pt x="97" y="20"/>
                  </a:cubicBezTo>
                  <a:cubicBezTo>
                    <a:pt x="108" y="20"/>
                    <a:pt x="114" y="26"/>
                    <a:pt x="114" y="44"/>
                  </a:cubicBezTo>
                  <a:cubicBezTo>
                    <a:pt x="114" y="59"/>
                    <a:pt x="108" y="75"/>
                    <a:pt x="106" y="84"/>
                  </a:cubicBezTo>
                  <a:cubicBezTo>
                    <a:pt x="66" y="183"/>
                    <a:pt x="66" y="196"/>
                    <a:pt x="66" y="218"/>
                  </a:cubicBezTo>
                  <a:cubicBezTo>
                    <a:pt x="66" y="297"/>
                    <a:pt x="139" y="308"/>
                    <a:pt x="176" y="308"/>
                  </a:cubicBezTo>
                  <a:cubicBezTo>
                    <a:pt x="189" y="308"/>
                    <a:pt x="222" y="308"/>
                    <a:pt x="253" y="262"/>
                  </a:cubicBezTo>
                  <a:cubicBezTo>
                    <a:pt x="268" y="293"/>
                    <a:pt x="306" y="308"/>
                    <a:pt x="348" y="308"/>
                  </a:cubicBezTo>
                  <a:cubicBezTo>
                    <a:pt x="407" y="308"/>
                    <a:pt x="438" y="255"/>
                    <a:pt x="451" y="227"/>
                  </a:cubicBezTo>
                  <a:cubicBezTo>
                    <a:pt x="480" y="169"/>
                    <a:pt x="497" y="86"/>
                    <a:pt x="497" y="53"/>
                  </a:cubicBezTo>
                  <a:cubicBezTo>
                    <a:pt x="497" y="2"/>
                    <a:pt x="469" y="0"/>
                    <a:pt x="464" y="0"/>
                  </a:cubicBezTo>
                  <a:cubicBezTo>
                    <a:pt x="447" y="0"/>
                    <a:pt x="427" y="18"/>
                    <a:pt x="427" y="35"/>
                  </a:cubicBezTo>
                  <a:cubicBezTo>
                    <a:pt x="427" y="48"/>
                    <a:pt x="433" y="53"/>
                    <a:pt x="440" y="57"/>
                  </a:cubicBezTo>
                  <a:cubicBezTo>
                    <a:pt x="455" y="70"/>
                    <a:pt x="464" y="90"/>
                    <a:pt x="464" y="112"/>
                  </a:cubicBezTo>
                  <a:cubicBezTo>
                    <a:pt x="464" y="121"/>
                    <a:pt x="436" y="288"/>
                    <a:pt x="350" y="288"/>
                  </a:cubicBezTo>
                  <a:cubicBezTo>
                    <a:pt x="295" y="288"/>
                    <a:pt x="295" y="240"/>
                    <a:pt x="295" y="229"/>
                  </a:cubicBezTo>
                  <a:cubicBezTo>
                    <a:pt x="295" y="209"/>
                    <a:pt x="297" y="198"/>
                    <a:pt x="306" y="16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2" name="Freeform 21">
              <a:extLst>
                <a:ext uri="{FF2B5EF4-FFF2-40B4-BE49-F238E27FC236}">
                  <a16:creationId xmlns:a16="http://schemas.microsoft.com/office/drawing/2014/main" id="{267CFDC5-3255-A847-882B-F2DCA2A98FC9}"/>
                </a:ext>
              </a:extLst>
            </p:cNvPr>
            <p:cNvSpPr/>
            <p:nvPr/>
          </p:nvSpPr>
          <p:spPr>
            <a:xfrm>
              <a:off x="4241880" y="5344560"/>
              <a:ext cx="210240" cy="237960"/>
            </a:xfrm>
            <a:custGeom>
              <a:avLst/>
              <a:gdLst/>
              <a:ahLst/>
              <a:cxnLst>
                <a:cxn ang="3cd4">
                  <a:pos x="hc" y="t"/>
                </a:cxn>
                <a:cxn ang="cd2">
                  <a:pos x="l" y="vc"/>
                </a:cxn>
                <a:cxn ang="cd4">
                  <a:pos x="hc" y="b"/>
                </a:cxn>
                <a:cxn ang="0">
                  <a:pos x="r" y="vc"/>
                </a:cxn>
              </a:cxnLst>
              <a:rect l="l" t="t" r="r" b="b"/>
              <a:pathLst>
                <a:path w="585" h="662">
                  <a:moveTo>
                    <a:pt x="326" y="75"/>
                  </a:moveTo>
                  <a:cubicBezTo>
                    <a:pt x="334" y="42"/>
                    <a:pt x="337" y="31"/>
                    <a:pt x="427" y="31"/>
                  </a:cubicBezTo>
                  <a:cubicBezTo>
                    <a:pt x="458" y="31"/>
                    <a:pt x="464" y="31"/>
                    <a:pt x="464" y="11"/>
                  </a:cubicBezTo>
                  <a:cubicBezTo>
                    <a:pt x="464" y="0"/>
                    <a:pt x="453" y="0"/>
                    <a:pt x="449" y="0"/>
                  </a:cubicBezTo>
                  <a:cubicBezTo>
                    <a:pt x="418" y="0"/>
                    <a:pt x="337" y="2"/>
                    <a:pt x="306" y="2"/>
                  </a:cubicBezTo>
                  <a:cubicBezTo>
                    <a:pt x="277" y="2"/>
                    <a:pt x="205" y="0"/>
                    <a:pt x="176" y="0"/>
                  </a:cubicBezTo>
                  <a:cubicBezTo>
                    <a:pt x="169" y="0"/>
                    <a:pt x="158" y="0"/>
                    <a:pt x="158" y="20"/>
                  </a:cubicBezTo>
                  <a:cubicBezTo>
                    <a:pt x="158" y="31"/>
                    <a:pt x="167" y="31"/>
                    <a:pt x="185" y="31"/>
                  </a:cubicBezTo>
                  <a:cubicBezTo>
                    <a:pt x="187" y="31"/>
                    <a:pt x="205" y="31"/>
                    <a:pt x="222" y="33"/>
                  </a:cubicBezTo>
                  <a:cubicBezTo>
                    <a:pt x="240" y="33"/>
                    <a:pt x="249" y="35"/>
                    <a:pt x="249" y="48"/>
                  </a:cubicBezTo>
                  <a:cubicBezTo>
                    <a:pt x="249" y="51"/>
                    <a:pt x="246" y="55"/>
                    <a:pt x="244" y="66"/>
                  </a:cubicBezTo>
                  <a:lnTo>
                    <a:pt x="114" y="588"/>
                  </a:lnTo>
                  <a:cubicBezTo>
                    <a:pt x="106" y="625"/>
                    <a:pt x="103" y="632"/>
                    <a:pt x="26" y="632"/>
                  </a:cubicBezTo>
                  <a:cubicBezTo>
                    <a:pt x="9" y="632"/>
                    <a:pt x="0" y="632"/>
                    <a:pt x="0" y="651"/>
                  </a:cubicBezTo>
                  <a:cubicBezTo>
                    <a:pt x="0" y="662"/>
                    <a:pt x="9" y="662"/>
                    <a:pt x="26" y="662"/>
                  </a:cubicBezTo>
                  <a:lnTo>
                    <a:pt x="475" y="662"/>
                  </a:lnTo>
                  <a:cubicBezTo>
                    <a:pt x="499" y="662"/>
                    <a:pt x="499" y="662"/>
                    <a:pt x="506" y="647"/>
                  </a:cubicBezTo>
                  <a:lnTo>
                    <a:pt x="583" y="436"/>
                  </a:lnTo>
                  <a:cubicBezTo>
                    <a:pt x="585" y="427"/>
                    <a:pt x="585" y="425"/>
                    <a:pt x="585" y="422"/>
                  </a:cubicBezTo>
                  <a:cubicBezTo>
                    <a:pt x="585" y="418"/>
                    <a:pt x="583" y="411"/>
                    <a:pt x="574" y="411"/>
                  </a:cubicBezTo>
                  <a:cubicBezTo>
                    <a:pt x="565" y="411"/>
                    <a:pt x="565" y="418"/>
                    <a:pt x="559" y="433"/>
                  </a:cubicBezTo>
                  <a:cubicBezTo>
                    <a:pt x="526" y="522"/>
                    <a:pt x="482" y="632"/>
                    <a:pt x="315" y="632"/>
                  </a:cubicBezTo>
                  <a:lnTo>
                    <a:pt x="222" y="632"/>
                  </a:lnTo>
                  <a:cubicBezTo>
                    <a:pt x="209" y="632"/>
                    <a:pt x="207" y="632"/>
                    <a:pt x="202" y="632"/>
                  </a:cubicBezTo>
                  <a:cubicBezTo>
                    <a:pt x="191" y="632"/>
                    <a:pt x="189" y="629"/>
                    <a:pt x="189" y="623"/>
                  </a:cubicBezTo>
                  <a:cubicBezTo>
                    <a:pt x="189" y="618"/>
                    <a:pt x="189" y="616"/>
                    <a:pt x="194" y="59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3" name="Freeform 22">
              <a:extLst>
                <a:ext uri="{FF2B5EF4-FFF2-40B4-BE49-F238E27FC236}">
                  <a16:creationId xmlns:a16="http://schemas.microsoft.com/office/drawing/2014/main" id="{F3424E5F-8995-7C46-8C45-9927C5AF346B}"/>
                </a:ext>
              </a:extLst>
            </p:cNvPr>
            <p:cNvSpPr/>
            <p:nvPr/>
          </p:nvSpPr>
          <p:spPr>
            <a:xfrm>
              <a:off x="4498560" y="532080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5"/>
                    <a:pt x="209" y="937"/>
                  </a:cubicBezTo>
                  <a:cubicBezTo>
                    <a:pt x="88" y="816"/>
                    <a:pt x="57" y="634"/>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3"/>
                    <a:pt x="0" y="484"/>
                  </a:cubicBezTo>
                  <a:cubicBezTo>
                    <a:pt x="0" y="561"/>
                    <a:pt x="11" y="678"/>
                    <a:pt x="64" y="788"/>
                  </a:cubicBezTo>
                  <a:cubicBezTo>
                    <a:pt x="123" y="907"/>
                    <a:pt x="207" y="968"/>
                    <a:pt x="216" y="968"/>
                  </a:cubicBezTo>
                  <a:cubicBezTo>
                    <a:pt x="222" y="968"/>
                    <a:pt x="227" y="966"/>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4" name="Freeform 23">
              <a:extLst>
                <a:ext uri="{FF2B5EF4-FFF2-40B4-BE49-F238E27FC236}">
                  <a16:creationId xmlns:a16="http://schemas.microsoft.com/office/drawing/2014/main" id="{CD1B86C2-A6EF-5C47-8140-BCCDEE6D6ED4}"/>
                </a:ext>
              </a:extLst>
            </p:cNvPr>
            <p:cNvSpPr/>
            <p:nvPr/>
          </p:nvSpPr>
          <p:spPr>
            <a:xfrm>
              <a:off x="4616640" y="542772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1"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7"/>
                    <a:pt x="257" y="418"/>
                    <a:pt x="141" y="418"/>
                  </a:cubicBezTo>
                  <a:cubicBezTo>
                    <a:pt x="125"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5" name="Freeform 24">
              <a:extLst>
                <a:ext uri="{FF2B5EF4-FFF2-40B4-BE49-F238E27FC236}">
                  <a16:creationId xmlns:a16="http://schemas.microsoft.com/office/drawing/2014/main" id="{C603BBDF-3C82-5344-87E5-C4DC7B947109}"/>
                </a:ext>
              </a:extLst>
            </p:cNvPr>
            <p:cNvSpPr/>
            <p:nvPr/>
          </p:nvSpPr>
          <p:spPr>
            <a:xfrm>
              <a:off x="4791600" y="5545080"/>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6" name="Freeform 25">
              <a:extLst>
                <a:ext uri="{FF2B5EF4-FFF2-40B4-BE49-F238E27FC236}">
                  <a16:creationId xmlns:a16="http://schemas.microsoft.com/office/drawing/2014/main" id="{79A53E45-8282-864E-A57A-77CAC112292A}"/>
                </a:ext>
              </a:extLst>
            </p:cNvPr>
            <p:cNvSpPr/>
            <p:nvPr/>
          </p:nvSpPr>
          <p:spPr>
            <a:xfrm>
              <a:off x="4929480" y="5427720"/>
              <a:ext cx="159480" cy="158040"/>
            </a:xfrm>
            <a:custGeom>
              <a:avLst/>
              <a:gdLst/>
              <a:ahLst/>
              <a:cxnLst>
                <a:cxn ang="3cd4">
                  <a:pos x="hc" y="t"/>
                </a:cxn>
                <a:cxn ang="cd2">
                  <a:pos x="l" y="vc"/>
                </a:cxn>
                <a:cxn ang="cd4">
                  <a:pos x="hc" y="b"/>
                </a:cxn>
                <a:cxn ang="0">
                  <a:pos x="r" y="vc"/>
                </a:cxn>
              </a:cxnLst>
              <a:rect l="l" t="t" r="r" b="b"/>
              <a:pathLst>
                <a:path w="444" h="440">
                  <a:moveTo>
                    <a:pt x="323" y="62"/>
                  </a:moveTo>
                  <a:cubicBezTo>
                    <a:pt x="306" y="26"/>
                    <a:pt x="277" y="0"/>
                    <a:pt x="233" y="0"/>
                  </a:cubicBezTo>
                  <a:cubicBezTo>
                    <a:pt x="121" y="0"/>
                    <a:pt x="0" y="143"/>
                    <a:pt x="0" y="284"/>
                  </a:cubicBezTo>
                  <a:cubicBezTo>
                    <a:pt x="0" y="376"/>
                    <a:pt x="53" y="440"/>
                    <a:pt x="130" y="440"/>
                  </a:cubicBezTo>
                  <a:cubicBezTo>
                    <a:pt x="150" y="440"/>
                    <a:pt x="198" y="436"/>
                    <a:pt x="255" y="367"/>
                  </a:cubicBezTo>
                  <a:cubicBezTo>
                    <a:pt x="264" y="407"/>
                    <a:pt x="297" y="440"/>
                    <a:pt x="343" y="440"/>
                  </a:cubicBezTo>
                  <a:cubicBezTo>
                    <a:pt x="378" y="440"/>
                    <a:pt x="400" y="418"/>
                    <a:pt x="416" y="387"/>
                  </a:cubicBezTo>
                  <a:cubicBezTo>
                    <a:pt x="431" y="352"/>
                    <a:pt x="444" y="293"/>
                    <a:pt x="444" y="290"/>
                  </a:cubicBezTo>
                  <a:cubicBezTo>
                    <a:pt x="444" y="282"/>
                    <a:pt x="436" y="282"/>
                    <a:pt x="433" y="282"/>
                  </a:cubicBezTo>
                  <a:cubicBezTo>
                    <a:pt x="422" y="282"/>
                    <a:pt x="422" y="284"/>
                    <a:pt x="420" y="299"/>
                  </a:cubicBezTo>
                  <a:cubicBezTo>
                    <a:pt x="403" y="361"/>
                    <a:pt x="385" y="418"/>
                    <a:pt x="345" y="418"/>
                  </a:cubicBezTo>
                  <a:cubicBezTo>
                    <a:pt x="319" y="418"/>
                    <a:pt x="317" y="394"/>
                    <a:pt x="317" y="374"/>
                  </a:cubicBezTo>
                  <a:cubicBezTo>
                    <a:pt x="317" y="352"/>
                    <a:pt x="319" y="345"/>
                    <a:pt x="330" y="301"/>
                  </a:cubicBezTo>
                  <a:cubicBezTo>
                    <a:pt x="339" y="262"/>
                    <a:pt x="341" y="251"/>
                    <a:pt x="350" y="216"/>
                  </a:cubicBezTo>
                  <a:lnTo>
                    <a:pt x="385" y="79"/>
                  </a:lnTo>
                  <a:cubicBezTo>
                    <a:pt x="392" y="51"/>
                    <a:pt x="392" y="51"/>
                    <a:pt x="392" y="46"/>
                  </a:cubicBezTo>
                  <a:cubicBezTo>
                    <a:pt x="392" y="29"/>
                    <a:pt x="381" y="20"/>
                    <a:pt x="365" y="20"/>
                  </a:cubicBezTo>
                  <a:cubicBezTo>
                    <a:pt x="341" y="20"/>
                    <a:pt x="326" y="42"/>
                    <a:pt x="323" y="62"/>
                  </a:cubicBezTo>
                  <a:close/>
                  <a:moveTo>
                    <a:pt x="260" y="315"/>
                  </a:moveTo>
                  <a:cubicBezTo>
                    <a:pt x="255" y="332"/>
                    <a:pt x="255" y="332"/>
                    <a:pt x="240" y="350"/>
                  </a:cubicBezTo>
                  <a:cubicBezTo>
                    <a:pt x="198" y="403"/>
                    <a:pt x="158" y="418"/>
                    <a:pt x="132" y="418"/>
                  </a:cubicBezTo>
                  <a:cubicBezTo>
                    <a:pt x="81" y="418"/>
                    <a:pt x="68" y="365"/>
                    <a:pt x="68" y="328"/>
                  </a:cubicBezTo>
                  <a:cubicBezTo>
                    <a:pt x="68" y="279"/>
                    <a:pt x="99" y="158"/>
                    <a:pt x="123" y="114"/>
                  </a:cubicBezTo>
                  <a:cubicBezTo>
                    <a:pt x="152" y="57"/>
                    <a:pt x="196" y="22"/>
                    <a:pt x="235" y="22"/>
                  </a:cubicBezTo>
                  <a:cubicBezTo>
                    <a:pt x="299" y="22"/>
                    <a:pt x="312" y="101"/>
                    <a:pt x="312" y="108"/>
                  </a:cubicBezTo>
                  <a:cubicBezTo>
                    <a:pt x="312" y="112"/>
                    <a:pt x="310" y="119"/>
                    <a:pt x="308" y="1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 name="Freeform 26">
              <a:extLst>
                <a:ext uri="{FF2B5EF4-FFF2-40B4-BE49-F238E27FC236}">
                  <a16:creationId xmlns:a16="http://schemas.microsoft.com/office/drawing/2014/main" id="{BAB5002D-D3F2-5B43-A8CB-85060CA129E1}"/>
                </a:ext>
              </a:extLst>
            </p:cNvPr>
            <p:cNvSpPr/>
            <p:nvPr/>
          </p:nvSpPr>
          <p:spPr>
            <a:xfrm>
              <a:off x="5128919" y="5545080"/>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8" name="Freeform 27">
              <a:extLst>
                <a:ext uri="{FF2B5EF4-FFF2-40B4-BE49-F238E27FC236}">
                  <a16:creationId xmlns:a16="http://schemas.microsoft.com/office/drawing/2014/main" id="{DD87779A-4EF7-FF46-859E-34F5EA0D0203}"/>
                </a:ext>
              </a:extLst>
            </p:cNvPr>
            <p:cNvSpPr/>
            <p:nvPr/>
          </p:nvSpPr>
          <p:spPr>
            <a:xfrm>
              <a:off x="5271480" y="542772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1"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7"/>
                    <a:pt x="257" y="418"/>
                    <a:pt x="141" y="418"/>
                  </a:cubicBezTo>
                  <a:cubicBezTo>
                    <a:pt x="125"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9" name="Freeform 28">
              <a:extLst>
                <a:ext uri="{FF2B5EF4-FFF2-40B4-BE49-F238E27FC236}">
                  <a16:creationId xmlns:a16="http://schemas.microsoft.com/office/drawing/2014/main" id="{EB09E1CE-30F5-6B4A-B9CE-D76CD423DC0A}"/>
                </a:ext>
              </a:extLst>
            </p:cNvPr>
            <p:cNvSpPr/>
            <p:nvPr/>
          </p:nvSpPr>
          <p:spPr>
            <a:xfrm>
              <a:off x="5427360" y="5301719"/>
              <a:ext cx="61560" cy="126360"/>
            </a:xfrm>
            <a:custGeom>
              <a:avLst/>
              <a:gdLst/>
              <a:ahLst/>
              <a:cxnLst>
                <a:cxn ang="3cd4">
                  <a:pos x="hc" y="t"/>
                </a:cxn>
                <a:cxn ang="cd2">
                  <a:pos x="l" y="vc"/>
                </a:cxn>
                <a:cxn ang="cd4">
                  <a:pos x="hc" y="b"/>
                </a:cxn>
                <a:cxn ang="0">
                  <a:pos x="r" y="vc"/>
                </a:cxn>
              </a:cxnLst>
              <a:rect l="l" t="t" r="r" b="b"/>
              <a:pathLst>
                <a:path w="172" h="352">
                  <a:moveTo>
                    <a:pt x="165" y="59"/>
                  </a:moveTo>
                  <a:cubicBezTo>
                    <a:pt x="172" y="48"/>
                    <a:pt x="172" y="42"/>
                    <a:pt x="172" y="37"/>
                  </a:cubicBezTo>
                  <a:cubicBezTo>
                    <a:pt x="172" y="15"/>
                    <a:pt x="152" y="0"/>
                    <a:pt x="132" y="0"/>
                  </a:cubicBezTo>
                  <a:cubicBezTo>
                    <a:pt x="106" y="0"/>
                    <a:pt x="97" y="22"/>
                    <a:pt x="95" y="33"/>
                  </a:cubicBezTo>
                  <a:lnTo>
                    <a:pt x="4" y="328"/>
                  </a:lnTo>
                  <a:cubicBezTo>
                    <a:pt x="2" y="328"/>
                    <a:pt x="0" y="337"/>
                    <a:pt x="0" y="337"/>
                  </a:cubicBezTo>
                  <a:cubicBezTo>
                    <a:pt x="0" y="345"/>
                    <a:pt x="22" y="352"/>
                    <a:pt x="26" y="352"/>
                  </a:cubicBezTo>
                  <a:cubicBezTo>
                    <a:pt x="31" y="352"/>
                    <a:pt x="33" y="352"/>
                    <a:pt x="37" y="34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0" name="Freeform 29">
              <a:extLst>
                <a:ext uri="{FF2B5EF4-FFF2-40B4-BE49-F238E27FC236}">
                  <a16:creationId xmlns:a16="http://schemas.microsoft.com/office/drawing/2014/main" id="{0DC2BA87-BC17-FD4E-AFAC-1920A50E14BF}"/>
                </a:ext>
              </a:extLst>
            </p:cNvPr>
            <p:cNvSpPr/>
            <p:nvPr/>
          </p:nvSpPr>
          <p:spPr>
            <a:xfrm>
              <a:off x="5542920" y="5431680"/>
              <a:ext cx="38520" cy="217440"/>
            </a:xfrm>
            <a:custGeom>
              <a:avLst/>
              <a:gdLst/>
              <a:ahLst/>
              <a:cxnLst>
                <a:cxn ang="3cd4">
                  <a:pos x="hc" y="t"/>
                </a:cxn>
                <a:cxn ang="cd2">
                  <a:pos x="l" y="vc"/>
                </a:cxn>
                <a:cxn ang="cd4">
                  <a:pos x="hc" y="b"/>
                </a:cxn>
                <a:cxn ang="0">
                  <a:pos x="r" y="vc"/>
                </a:cxn>
              </a:cxnLst>
              <a:rect l="l" t="t" r="r" b="b"/>
              <a:pathLst>
                <a:path w="108" h="605">
                  <a:moveTo>
                    <a:pt x="106" y="51"/>
                  </a:moveTo>
                  <a:cubicBezTo>
                    <a:pt x="106" y="24"/>
                    <a:pt x="81" y="0"/>
                    <a:pt x="53" y="0"/>
                  </a:cubicBezTo>
                  <a:cubicBezTo>
                    <a:pt x="24" y="0"/>
                    <a:pt x="0" y="24"/>
                    <a:pt x="0" y="51"/>
                  </a:cubicBezTo>
                  <a:cubicBezTo>
                    <a:pt x="0" y="79"/>
                    <a:pt x="24" y="103"/>
                    <a:pt x="53" y="103"/>
                  </a:cubicBezTo>
                  <a:cubicBezTo>
                    <a:pt x="81" y="103"/>
                    <a:pt x="106" y="79"/>
                    <a:pt x="106" y="51"/>
                  </a:cubicBezTo>
                  <a:close/>
                  <a:moveTo>
                    <a:pt x="86" y="407"/>
                  </a:moveTo>
                  <a:cubicBezTo>
                    <a:pt x="86" y="436"/>
                    <a:pt x="86" y="511"/>
                    <a:pt x="22" y="583"/>
                  </a:cubicBezTo>
                  <a:cubicBezTo>
                    <a:pt x="15" y="590"/>
                    <a:pt x="15" y="592"/>
                    <a:pt x="15" y="594"/>
                  </a:cubicBezTo>
                  <a:cubicBezTo>
                    <a:pt x="15" y="601"/>
                    <a:pt x="20" y="605"/>
                    <a:pt x="26" y="605"/>
                  </a:cubicBezTo>
                  <a:cubicBezTo>
                    <a:pt x="37" y="605"/>
                    <a:pt x="108" y="528"/>
                    <a:pt x="108" y="416"/>
                  </a:cubicBezTo>
                  <a:cubicBezTo>
                    <a:pt x="108" y="387"/>
                    <a:pt x="106" y="315"/>
                    <a:pt x="53" y="315"/>
                  </a:cubicBezTo>
                  <a:cubicBezTo>
                    <a:pt x="18" y="315"/>
                    <a:pt x="0" y="341"/>
                    <a:pt x="0" y="367"/>
                  </a:cubicBezTo>
                  <a:cubicBezTo>
                    <a:pt x="0" y="392"/>
                    <a:pt x="18" y="418"/>
                    <a:pt x="53" y="418"/>
                  </a:cubicBezTo>
                  <a:cubicBezTo>
                    <a:pt x="57" y="418"/>
                    <a:pt x="59" y="418"/>
                    <a:pt x="59" y="418"/>
                  </a:cubicBezTo>
                  <a:cubicBezTo>
                    <a:pt x="68" y="416"/>
                    <a:pt x="77" y="414"/>
                    <a:pt x="86" y="40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1" name="Freeform 30">
              <a:extLst>
                <a:ext uri="{FF2B5EF4-FFF2-40B4-BE49-F238E27FC236}">
                  <a16:creationId xmlns:a16="http://schemas.microsoft.com/office/drawing/2014/main" id="{27930D1C-DF8A-5A4B-9706-233EAFEA3ABB}"/>
                </a:ext>
              </a:extLst>
            </p:cNvPr>
            <p:cNvSpPr/>
            <p:nvPr/>
          </p:nvSpPr>
          <p:spPr>
            <a:xfrm>
              <a:off x="5677560" y="5427720"/>
              <a:ext cx="230760" cy="158040"/>
            </a:xfrm>
            <a:custGeom>
              <a:avLst/>
              <a:gdLst/>
              <a:ahLst/>
              <a:cxnLst>
                <a:cxn ang="3cd4">
                  <a:pos x="hc" y="t"/>
                </a:cxn>
                <a:cxn ang="cd2">
                  <a:pos x="l" y="vc"/>
                </a:cxn>
                <a:cxn ang="cd4">
                  <a:pos x="hc" y="b"/>
                </a:cxn>
                <a:cxn ang="0">
                  <a:pos x="r" y="vc"/>
                </a:cxn>
              </a:cxnLst>
              <a:rect l="l" t="t" r="r" b="b"/>
              <a:pathLst>
                <a:path w="642" h="440">
                  <a:moveTo>
                    <a:pt x="420" y="99"/>
                  </a:moveTo>
                  <a:cubicBezTo>
                    <a:pt x="425" y="79"/>
                    <a:pt x="433" y="42"/>
                    <a:pt x="433" y="37"/>
                  </a:cubicBezTo>
                  <a:cubicBezTo>
                    <a:pt x="433" y="20"/>
                    <a:pt x="420" y="11"/>
                    <a:pt x="407" y="11"/>
                  </a:cubicBezTo>
                  <a:cubicBezTo>
                    <a:pt x="394" y="11"/>
                    <a:pt x="376" y="18"/>
                    <a:pt x="370" y="37"/>
                  </a:cubicBezTo>
                  <a:cubicBezTo>
                    <a:pt x="367" y="44"/>
                    <a:pt x="321" y="231"/>
                    <a:pt x="315" y="255"/>
                  </a:cubicBezTo>
                  <a:cubicBezTo>
                    <a:pt x="308" y="284"/>
                    <a:pt x="306" y="301"/>
                    <a:pt x="306" y="319"/>
                  </a:cubicBezTo>
                  <a:cubicBezTo>
                    <a:pt x="306" y="330"/>
                    <a:pt x="306" y="332"/>
                    <a:pt x="308" y="337"/>
                  </a:cubicBezTo>
                  <a:cubicBezTo>
                    <a:pt x="286" y="389"/>
                    <a:pt x="255" y="418"/>
                    <a:pt x="218" y="418"/>
                  </a:cubicBezTo>
                  <a:cubicBezTo>
                    <a:pt x="141" y="418"/>
                    <a:pt x="141" y="348"/>
                    <a:pt x="141" y="330"/>
                  </a:cubicBezTo>
                  <a:cubicBezTo>
                    <a:pt x="141" y="299"/>
                    <a:pt x="145" y="262"/>
                    <a:pt x="191" y="141"/>
                  </a:cubicBezTo>
                  <a:cubicBezTo>
                    <a:pt x="202" y="112"/>
                    <a:pt x="207" y="99"/>
                    <a:pt x="207" y="79"/>
                  </a:cubicBezTo>
                  <a:cubicBezTo>
                    <a:pt x="207" y="35"/>
                    <a:pt x="176" y="0"/>
                    <a:pt x="128" y="0"/>
                  </a:cubicBezTo>
                  <a:cubicBezTo>
                    <a:pt x="35" y="0"/>
                    <a:pt x="0" y="141"/>
                    <a:pt x="0" y="150"/>
                  </a:cubicBezTo>
                  <a:cubicBezTo>
                    <a:pt x="0" y="158"/>
                    <a:pt x="9" y="158"/>
                    <a:pt x="11" y="158"/>
                  </a:cubicBezTo>
                  <a:cubicBezTo>
                    <a:pt x="22" y="158"/>
                    <a:pt x="22" y="158"/>
                    <a:pt x="26" y="141"/>
                  </a:cubicBezTo>
                  <a:cubicBezTo>
                    <a:pt x="53" y="51"/>
                    <a:pt x="90" y="22"/>
                    <a:pt x="125" y="22"/>
                  </a:cubicBezTo>
                  <a:cubicBezTo>
                    <a:pt x="134" y="22"/>
                    <a:pt x="150" y="22"/>
                    <a:pt x="150" y="53"/>
                  </a:cubicBezTo>
                  <a:cubicBezTo>
                    <a:pt x="150" y="77"/>
                    <a:pt x="139" y="106"/>
                    <a:pt x="132" y="121"/>
                  </a:cubicBezTo>
                  <a:cubicBezTo>
                    <a:pt x="90" y="235"/>
                    <a:pt x="77" y="282"/>
                    <a:pt x="77" y="317"/>
                  </a:cubicBezTo>
                  <a:cubicBezTo>
                    <a:pt x="77" y="407"/>
                    <a:pt x="143" y="440"/>
                    <a:pt x="216" y="440"/>
                  </a:cubicBezTo>
                  <a:cubicBezTo>
                    <a:pt x="231" y="440"/>
                    <a:pt x="277" y="440"/>
                    <a:pt x="317" y="372"/>
                  </a:cubicBezTo>
                  <a:cubicBezTo>
                    <a:pt x="341" y="433"/>
                    <a:pt x="409" y="440"/>
                    <a:pt x="438" y="440"/>
                  </a:cubicBezTo>
                  <a:cubicBezTo>
                    <a:pt x="510" y="440"/>
                    <a:pt x="552" y="378"/>
                    <a:pt x="579" y="321"/>
                  </a:cubicBezTo>
                  <a:cubicBezTo>
                    <a:pt x="612" y="244"/>
                    <a:pt x="642" y="114"/>
                    <a:pt x="642" y="68"/>
                  </a:cubicBezTo>
                  <a:cubicBezTo>
                    <a:pt x="642" y="15"/>
                    <a:pt x="616" y="0"/>
                    <a:pt x="598" y="0"/>
                  </a:cubicBezTo>
                  <a:cubicBezTo>
                    <a:pt x="574" y="0"/>
                    <a:pt x="550" y="24"/>
                    <a:pt x="550" y="46"/>
                  </a:cubicBezTo>
                  <a:cubicBezTo>
                    <a:pt x="550" y="59"/>
                    <a:pt x="557" y="66"/>
                    <a:pt x="565" y="73"/>
                  </a:cubicBezTo>
                  <a:cubicBezTo>
                    <a:pt x="576" y="84"/>
                    <a:pt x="601" y="108"/>
                    <a:pt x="601" y="156"/>
                  </a:cubicBezTo>
                  <a:cubicBezTo>
                    <a:pt x="601" y="189"/>
                    <a:pt x="572" y="284"/>
                    <a:pt x="548" y="332"/>
                  </a:cubicBezTo>
                  <a:cubicBezTo>
                    <a:pt x="521" y="385"/>
                    <a:pt x="488" y="418"/>
                    <a:pt x="440" y="418"/>
                  </a:cubicBezTo>
                  <a:cubicBezTo>
                    <a:pt x="394" y="418"/>
                    <a:pt x="370" y="389"/>
                    <a:pt x="370" y="334"/>
                  </a:cubicBezTo>
                  <a:cubicBezTo>
                    <a:pt x="370" y="308"/>
                    <a:pt x="376" y="277"/>
                    <a:pt x="378" y="26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2" name="Freeform 31">
              <a:extLst>
                <a:ext uri="{FF2B5EF4-FFF2-40B4-BE49-F238E27FC236}">
                  <a16:creationId xmlns:a16="http://schemas.microsoft.com/office/drawing/2014/main" id="{0A1F5627-13A9-1141-A1F5-F9C65DFE0F12}"/>
                </a:ext>
              </a:extLst>
            </p:cNvPr>
            <p:cNvSpPr/>
            <p:nvPr/>
          </p:nvSpPr>
          <p:spPr>
            <a:xfrm>
              <a:off x="5944680" y="532080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3"/>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1"/>
                    <a:pt x="13" y="942"/>
                  </a:cubicBezTo>
                  <a:cubicBezTo>
                    <a:pt x="0" y="955"/>
                    <a:pt x="0" y="957"/>
                    <a:pt x="0" y="959"/>
                  </a:cubicBezTo>
                  <a:cubicBezTo>
                    <a:pt x="0" y="966"/>
                    <a:pt x="4" y="968"/>
                    <a:pt x="9" y="968"/>
                  </a:cubicBezTo>
                  <a:cubicBezTo>
                    <a:pt x="20" y="968"/>
                    <a:pt x="108" y="902"/>
                    <a:pt x="165" y="779"/>
                  </a:cubicBezTo>
                  <a:cubicBezTo>
                    <a:pt x="216" y="673"/>
                    <a:pt x="227" y="566"/>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33" name="Title 32">
            <a:extLst>
              <a:ext uri="{FF2B5EF4-FFF2-40B4-BE49-F238E27FC236}">
                <a16:creationId xmlns:a16="http://schemas.microsoft.com/office/drawing/2014/main" id="{3EC976EB-6064-9640-AE5A-520C83785558}"/>
              </a:ext>
            </a:extLst>
          </p:cNvPr>
          <p:cNvSpPr>
            <a:spLocks noGrp="1"/>
          </p:cNvSpPr>
          <p:nvPr>
            <p:ph type="title"/>
          </p:nvPr>
        </p:nvSpPr>
        <p:spPr>
          <a:xfrm>
            <a:off x="693043" y="402484"/>
            <a:ext cx="8694539" cy="847797"/>
          </a:xfrm>
        </p:spPr>
        <p:txBody>
          <a:bodyPr/>
          <a:lstStyle/>
          <a:p>
            <a:r>
              <a:rPr lang="en-US" dirty="0"/>
              <a:t>Experience replay</a:t>
            </a:r>
          </a:p>
        </p:txBody>
      </p:sp>
    </p:spTree>
    <p:extLst>
      <p:ext uri="{BB962C8B-B14F-4D97-AF65-F5344CB8AC3E}">
        <p14:creationId xmlns:p14="http://schemas.microsoft.com/office/powerpoint/2010/main" val="37912594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99678F-F580-8A48-9991-CED5ABEAA24E}"/>
              </a:ext>
            </a:extLst>
          </p:cNvPr>
          <p:cNvSpPr txBox="1"/>
          <p:nvPr/>
        </p:nvSpPr>
        <p:spPr>
          <a:xfrm>
            <a:off x="988560" y="3659042"/>
            <a:ext cx="8521200" cy="3215159"/>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200" b="0" i="0" u="none" strike="noStrike" kern="1200" cap="none">
                <a:ln>
                  <a:noFill/>
                </a:ln>
                <a:latin typeface="Liberation Sans" pitchFamily="18"/>
                <a:ea typeface="Noto Sans CJK SC Regular" pitchFamily="2"/>
                <a:cs typeface="FreeSans" pitchFamily="2"/>
              </a:rPr>
              <a:t>Initialize Q(</a:t>
            </a:r>
            <a:r>
              <a:rPr lang="en-US" sz="2200" b="0" i="1" u="none" strike="noStrike" kern="1200" cap="none">
                <a:ln>
                  <a:noFill/>
                </a:ln>
                <a:latin typeface="Liberation Sans" pitchFamily="18"/>
                <a:ea typeface="Noto Sans CJK SC Regular" pitchFamily="2"/>
                <a:cs typeface="FreeSans" pitchFamily="2"/>
              </a:rPr>
              <a:t>s,a;w</a:t>
            </a:r>
            <a:r>
              <a:rPr lang="en-US" sz="2200" b="0" i="0" u="none" strike="noStrike" kern="1200" cap="none">
                <a:ln>
                  <a:noFill/>
                </a:ln>
                <a:latin typeface="Liberation Sans" pitchFamily="18"/>
                <a:ea typeface="Noto Sans CJK SC Regular" pitchFamily="2"/>
                <a:cs typeface="FreeSans" pitchFamily="2"/>
              </a:rPr>
              <a:t>) with random weights</a:t>
            </a:r>
          </a:p>
          <a:p>
            <a:pPr marL="0" marR="0" lvl="0" indent="0" hangingPunct="0">
              <a:lnSpc>
                <a:spcPct val="100000"/>
              </a:lnSpc>
              <a:spcBef>
                <a:spcPts val="0"/>
              </a:spcBef>
              <a:spcAft>
                <a:spcPts val="0"/>
              </a:spcAft>
              <a:buNone/>
              <a:tabLst/>
            </a:pPr>
            <a:r>
              <a:rPr lang="en-US" sz="2200" b="0" i="0" u="none" strike="noStrike" kern="1200" cap="none">
                <a:ln>
                  <a:noFill/>
                </a:ln>
                <a:latin typeface="Liberation Sans" pitchFamily="18"/>
                <a:ea typeface="Noto Sans CJK SC Regular" pitchFamily="2"/>
                <a:cs typeface="FreeSans" pitchFamily="2"/>
              </a:rPr>
              <a:t>Repeat (for each episode):</a:t>
            </a:r>
          </a:p>
          <a:p>
            <a:pPr marL="0" marR="0" lvl="0" indent="0" hangingPunct="0">
              <a:lnSpc>
                <a:spcPct val="100000"/>
              </a:lnSpc>
              <a:spcBef>
                <a:spcPts val="0"/>
              </a:spcBef>
              <a:spcAft>
                <a:spcPts val="0"/>
              </a:spcAft>
              <a:buNone/>
              <a:tabLst/>
            </a:pPr>
            <a:r>
              <a:rPr lang="en-US" sz="2200" b="0" i="0" u="none" strike="noStrike" kern="1200" cap="none">
                <a:ln>
                  <a:noFill/>
                </a:ln>
                <a:latin typeface="Liberation Sans" pitchFamily="18"/>
                <a:ea typeface="Noto Sans CJK SC Regular" pitchFamily="2"/>
                <a:cs typeface="FreeSans" pitchFamily="2"/>
              </a:rPr>
              <a:t>	Initialize </a:t>
            </a:r>
            <a:r>
              <a:rPr lang="en-US" sz="2200" b="0" i="1" u="none" strike="noStrike" kern="1200" cap="none">
                <a:ln>
                  <a:noFill/>
                </a:ln>
                <a:latin typeface="Liberation Sans" pitchFamily="18"/>
                <a:ea typeface="Noto Sans CJK SC Regular" pitchFamily="2"/>
                <a:cs typeface="FreeSans" pitchFamily="2"/>
              </a:rPr>
              <a:t>s</a:t>
            </a:r>
          </a:p>
          <a:p>
            <a:pPr marL="0" marR="0" lvl="0" indent="0" hangingPunct="0">
              <a:lnSpc>
                <a:spcPct val="100000"/>
              </a:lnSpc>
              <a:spcBef>
                <a:spcPts val="0"/>
              </a:spcBef>
              <a:spcAft>
                <a:spcPts val="0"/>
              </a:spcAft>
              <a:buNone/>
              <a:tabLst/>
            </a:pPr>
            <a:r>
              <a:rPr lang="en-US" sz="2200" b="0" i="0" u="none" strike="noStrike" kern="1200" cap="none">
                <a:ln>
                  <a:noFill/>
                </a:ln>
                <a:latin typeface="Liberation Sans" pitchFamily="18"/>
                <a:ea typeface="Noto Sans CJK SC Regular" pitchFamily="2"/>
                <a:cs typeface="FreeSans" pitchFamily="2"/>
              </a:rPr>
              <a:t>	Repeat (for each step of the episode):</a:t>
            </a:r>
          </a:p>
          <a:p>
            <a:pPr marL="0" marR="0" lvl="0" indent="0" hangingPunct="0">
              <a:lnSpc>
                <a:spcPct val="100000"/>
              </a:lnSpc>
              <a:spcBef>
                <a:spcPts val="0"/>
              </a:spcBef>
              <a:spcAft>
                <a:spcPts val="0"/>
              </a:spcAft>
              <a:buNone/>
              <a:tabLst/>
            </a:pPr>
            <a:r>
              <a:rPr lang="en-US" sz="2200" b="0" i="0" u="none" strike="noStrike" kern="1200" cap="none">
                <a:ln>
                  <a:noFill/>
                </a:ln>
                <a:latin typeface="Liberation Sans" pitchFamily="18"/>
                <a:ea typeface="Noto Sans CJK SC Regular" pitchFamily="2"/>
                <a:cs typeface="FreeSans" pitchFamily="2"/>
              </a:rPr>
              <a:t>		Choose </a:t>
            </a:r>
            <a:r>
              <a:rPr lang="en-US" sz="2200" b="0" i="1" u="none" strike="noStrike" kern="1200" cap="none">
                <a:ln>
                  <a:noFill/>
                </a:ln>
                <a:latin typeface="Liberation Sans" pitchFamily="18"/>
                <a:ea typeface="Noto Sans CJK SC Regular" pitchFamily="2"/>
                <a:cs typeface="FreeSans" pitchFamily="2"/>
              </a:rPr>
              <a:t>a</a:t>
            </a:r>
            <a:r>
              <a:rPr lang="en-US" sz="2200" b="0" i="0" u="none" strike="noStrike" kern="1200" cap="none">
                <a:ln>
                  <a:noFill/>
                </a:ln>
                <a:latin typeface="Liberation Sans" pitchFamily="18"/>
                <a:ea typeface="Noto Sans CJK SC Regular" pitchFamily="2"/>
                <a:cs typeface="FreeSans" pitchFamily="2"/>
              </a:rPr>
              <a:t> from </a:t>
            </a:r>
            <a:r>
              <a:rPr lang="en-US" sz="2200" b="0" i="1" u="none" strike="noStrike" kern="1200" cap="none">
                <a:ln>
                  <a:noFill/>
                </a:ln>
                <a:latin typeface="Liberation Sans" pitchFamily="18"/>
                <a:ea typeface="Noto Sans CJK SC Regular" pitchFamily="2"/>
                <a:cs typeface="FreeSans" pitchFamily="2"/>
              </a:rPr>
              <a:t>s</a:t>
            </a:r>
            <a:r>
              <a:rPr lang="en-US" sz="2200" b="0" i="0" u="none" strike="noStrike" kern="1200" cap="none">
                <a:ln>
                  <a:noFill/>
                </a:ln>
                <a:latin typeface="Liberation Sans" pitchFamily="18"/>
                <a:ea typeface="Noto Sans CJK SC Regular" pitchFamily="2"/>
                <a:cs typeface="FreeSans" pitchFamily="2"/>
              </a:rPr>
              <a:t> using policy derived from Q (e.g. e-greedy)</a:t>
            </a:r>
          </a:p>
          <a:p>
            <a:pPr marL="0" marR="0" lvl="0" indent="0" hangingPunct="0">
              <a:lnSpc>
                <a:spcPct val="100000"/>
              </a:lnSpc>
              <a:spcBef>
                <a:spcPts val="0"/>
              </a:spcBef>
              <a:spcAft>
                <a:spcPts val="0"/>
              </a:spcAft>
              <a:buNone/>
              <a:tabLst/>
            </a:pPr>
            <a:r>
              <a:rPr lang="en-US" sz="2200" b="0" i="0" u="none" strike="noStrike" kern="1200" cap="none">
                <a:ln>
                  <a:noFill/>
                </a:ln>
                <a:latin typeface="Liberation Sans" pitchFamily="18"/>
                <a:ea typeface="Noto Sans CJK SC Regular" pitchFamily="2"/>
                <a:cs typeface="FreeSans" pitchFamily="2"/>
              </a:rPr>
              <a:t>		Take action </a:t>
            </a:r>
            <a:r>
              <a:rPr lang="en-US" sz="2200" b="0" i="1" u="none" strike="noStrike" kern="1200" cap="none">
                <a:ln>
                  <a:noFill/>
                </a:ln>
                <a:latin typeface="Liberation Sans" pitchFamily="18"/>
                <a:ea typeface="Noto Sans CJK SC Regular" pitchFamily="2"/>
                <a:cs typeface="FreeSans" pitchFamily="2"/>
              </a:rPr>
              <a:t>a</a:t>
            </a:r>
            <a:r>
              <a:rPr lang="en-US" sz="2200" b="0" i="0" u="none" strike="noStrike" kern="1200" cap="none">
                <a:ln>
                  <a:noFill/>
                </a:ln>
                <a:latin typeface="Liberation Sans" pitchFamily="18"/>
                <a:ea typeface="Noto Sans CJK SC Regular" pitchFamily="2"/>
                <a:cs typeface="FreeSans" pitchFamily="2"/>
              </a:rPr>
              <a:t>, observe </a:t>
            </a:r>
            <a:r>
              <a:rPr lang="en-US" sz="2200" b="0" i="1" u="none" strike="noStrike" kern="1200" cap="none">
                <a:ln>
                  <a:noFill/>
                </a:ln>
                <a:latin typeface="Liberation Sans" pitchFamily="18"/>
                <a:ea typeface="Noto Sans CJK SC Regular" pitchFamily="2"/>
                <a:cs typeface="FreeSans" pitchFamily="2"/>
              </a:rPr>
              <a:t>r, s’</a:t>
            </a:r>
          </a:p>
          <a:p>
            <a:pPr marL="0" marR="0" lvl="0" indent="0" hangingPunct="0">
              <a:lnSpc>
                <a:spcPct val="100000"/>
              </a:lnSpc>
              <a:spcBef>
                <a:spcPts val="0"/>
              </a:spcBef>
              <a:spcAft>
                <a:spcPts val="0"/>
              </a:spcAft>
              <a:buNone/>
              <a:tabLst/>
            </a:pPr>
            <a:endParaRPr lang="en-US" sz="2200" b="0" i="0" u="none" strike="noStrike" kern="1200" cap="none">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endParaRPr lang="en-US" sz="2200" b="0" i="0" u="none" strike="noStrike" kern="1200" cap="none">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endParaRPr lang="en-US" sz="2200" b="0" i="0" u="none" strike="noStrike" kern="1200" cap="none">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r>
              <a:rPr lang="en-US" sz="2200" b="0" i="0" u="none" strike="noStrike" kern="1200" cap="none">
                <a:ln>
                  <a:noFill/>
                </a:ln>
                <a:latin typeface="Liberation Sans" pitchFamily="18"/>
                <a:ea typeface="Noto Sans CJK SC Regular" pitchFamily="2"/>
                <a:cs typeface="FreeSans" pitchFamily="2"/>
              </a:rPr>
              <a:t>	Until </a:t>
            </a:r>
            <a:r>
              <a:rPr lang="en-US" sz="2200" b="0" i="1" u="none" strike="noStrike" kern="1200" cap="none">
                <a:ln>
                  <a:noFill/>
                </a:ln>
                <a:latin typeface="Liberation Sans" pitchFamily="18"/>
                <a:ea typeface="Noto Sans CJK SC Regular" pitchFamily="2"/>
                <a:cs typeface="FreeSans" pitchFamily="2"/>
              </a:rPr>
              <a:t>s</a:t>
            </a:r>
            <a:r>
              <a:rPr lang="en-US" sz="2200" b="0" i="0" u="none" strike="noStrike" kern="1200" cap="none">
                <a:ln>
                  <a:noFill/>
                </a:ln>
                <a:latin typeface="Liberation Sans" pitchFamily="18"/>
                <a:ea typeface="Noto Sans CJK SC Regular" pitchFamily="2"/>
                <a:cs typeface="FreeSans" pitchFamily="2"/>
              </a:rPr>
              <a:t> is terminal</a:t>
            </a:r>
          </a:p>
        </p:txBody>
      </p:sp>
      <p:grpSp>
        <p:nvGrpSpPr>
          <p:cNvPr id="4" name="Group 3" descr="28§display§s \leftarrow s'§svg§600§FALSE" title="TexMaths">
            <a:extLst>
              <a:ext uri="{FF2B5EF4-FFF2-40B4-BE49-F238E27FC236}">
                <a16:creationId xmlns:a16="http://schemas.microsoft.com/office/drawing/2014/main" id="{76989D91-57A2-3241-876A-033EB25D837D}"/>
              </a:ext>
            </a:extLst>
          </p:cNvPr>
          <p:cNvGrpSpPr/>
          <p:nvPr/>
        </p:nvGrpSpPr>
        <p:grpSpPr>
          <a:xfrm>
            <a:off x="2085839" y="6131882"/>
            <a:ext cx="916920" cy="270000"/>
            <a:chOff x="2085839" y="5749920"/>
            <a:chExt cx="916920" cy="270000"/>
          </a:xfrm>
        </p:grpSpPr>
        <p:sp>
          <p:nvSpPr>
            <p:cNvPr id="5" name="Freeform 4">
              <a:extLst>
                <a:ext uri="{FF2B5EF4-FFF2-40B4-BE49-F238E27FC236}">
                  <a16:creationId xmlns:a16="http://schemas.microsoft.com/office/drawing/2014/main" id="{82CA3514-5311-E44C-ADCE-700FDA048C08}"/>
                </a:ext>
              </a:extLst>
            </p:cNvPr>
            <p:cNvSpPr/>
            <p:nvPr/>
          </p:nvSpPr>
          <p:spPr>
            <a:xfrm>
              <a:off x="2085839" y="5751360"/>
              <a:ext cx="916920" cy="265320"/>
            </a:xfrm>
            <a:custGeom>
              <a:avLst/>
              <a:gdLst/>
              <a:ahLst/>
              <a:cxnLst>
                <a:cxn ang="3cd4">
                  <a:pos x="hc" y="t"/>
                </a:cxn>
                <a:cxn ang="cd2">
                  <a:pos x="l" y="vc"/>
                </a:cxn>
                <a:cxn ang="cd4">
                  <a:pos x="hc" y="b"/>
                </a:cxn>
                <a:cxn ang="0">
                  <a:pos x="r" y="vc"/>
                </a:cxn>
              </a:cxnLst>
              <a:rect l="l" t="t" r="r" b="b"/>
              <a:pathLst>
                <a:path w="2548" h="738">
                  <a:moveTo>
                    <a:pt x="1274" y="738"/>
                  </a:moveTo>
                  <a:lnTo>
                    <a:pt x="0" y="738"/>
                  </a:lnTo>
                  <a:lnTo>
                    <a:pt x="0" y="0"/>
                  </a:lnTo>
                  <a:lnTo>
                    <a:pt x="2548" y="0"/>
                  </a:lnTo>
                  <a:lnTo>
                    <a:pt x="2548" y="738"/>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 name="Freeform 5">
              <a:extLst>
                <a:ext uri="{FF2B5EF4-FFF2-40B4-BE49-F238E27FC236}">
                  <a16:creationId xmlns:a16="http://schemas.microsoft.com/office/drawing/2014/main" id="{B623E330-D3EA-2446-8943-306EA9542BF7}"/>
                </a:ext>
              </a:extLst>
            </p:cNvPr>
            <p:cNvSpPr/>
            <p:nvPr/>
          </p:nvSpPr>
          <p:spPr>
            <a:xfrm>
              <a:off x="2103480" y="5869800"/>
              <a:ext cx="124920" cy="150120"/>
            </a:xfrm>
            <a:custGeom>
              <a:avLst/>
              <a:gdLst/>
              <a:ahLst/>
              <a:cxnLst>
                <a:cxn ang="3cd4">
                  <a:pos x="hc" y="t"/>
                </a:cxn>
                <a:cxn ang="cd2">
                  <a:pos x="l" y="vc"/>
                </a:cxn>
                <a:cxn ang="cd4">
                  <a:pos x="hc" y="b"/>
                </a:cxn>
                <a:cxn ang="0">
                  <a:pos x="r" y="vc"/>
                </a:cxn>
              </a:cxnLst>
              <a:rect l="l" t="t" r="r" b="b"/>
              <a:pathLst>
                <a:path w="348" h="418">
                  <a:moveTo>
                    <a:pt x="320" y="63"/>
                  </a:moveTo>
                  <a:cubicBezTo>
                    <a:pt x="292" y="63"/>
                    <a:pt x="275" y="84"/>
                    <a:pt x="275" y="105"/>
                  </a:cubicBezTo>
                  <a:cubicBezTo>
                    <a:pt x="275" y="117"/>
                    <a:pt x="284" y="132"/>
                    <a:pt x="303" y="132"/>
                  </a:cubicBezTo>
                  <a:cubicBezTo>
                    <a:pt x="324" y="132"/>
                    <a:pt x="348" y="115"/>
                    <a:pt x="348" y="79"/>
                  </a:cubicBezTo>
                  <a:cubicBezTo>
                    <a:pt x="348" y="38"/>
                    <a:pt x="307" y="0"/>
                    <a:pt x="235" y="0"/>
                  </a:cubicBezTo>
                  <a:cubicBezTo>
                    <a:pt x="111" y="0"/>
                    <a:pt x="75" y="94"/>
                    <a:pt x="75" y="134"/>
                  </a:cubicBezTo>
                  <a:cubicBezTo>
                    <a:pt x="75" y="207"/>
                    <a:pt x="145" y="222"/>
                    <a:pt x="173" y="226"/>
                  </a:cubicBezTo>
                  <a:cubicBezTo>
                    <a:pt x="222" y="236"/>
                    <a:pt x="271" y="245"/>
                    <a:pt x="271" y="297"/>
                  </a:cubicBezTo>
                  <a:cubicBezTo>
                    <a:pt x="271" y="320"/>
                    <a:pt x="250" y="397"/>
                    <a:pt x="137" y="397"/>
                  </a:cubicBezTo>
                  <a:cubicBezTo>
                    <a:pt x="122" y="397"/>
                    <a:pt x="49" y="397"/>
                    <a:pt x="28" y="349"/>
                  </a:cubicBezTo>
                  <a:cubicBezTo>
                    <a:pt x="64" y="354"/>
                    <a:pt x="87" y="326"/>
                    <a:pt x="87" y="299"/>
                  </a:cubicBezTo>
                  <a:cubicBezTo>
                    <a:pt x="87" y="278"/>
                    <a:pt x="73" y="268"/>
                    <a:pt x="53" y="268"/>
                  </a:cubicBezTo>
                  <a:cubicBezTo>
                    <a:pt x="28" y="268"/>
                    <a:pt x="0" y="287"/>
                    <a:pt x="0" y="328"/>
                  </a:cubicBezTo>
                  <a:cubicBezTo>
                    <a:pt x="0" y="381"/>
                    <a:pt x="53" y="418"/>
                    <a:pt x="134" y="418"/>
                  </a:cubicBezTo>
                  <a:cubicBezTo>
                    <a:pt x="288" y="418"/>
                    <a:pt x="324" y="308"/>
                    <a:pt x="324" y="266"/>
                  </a:cubicBezTo>
                  <a:cubicBezTo>
                    <a:pt x="324" y="232"/>
                    <a:pt x="307" y="209"/>
                    <a:pt x="294" y="197"/>
                  </a:cubicBezTo>
                  <a:cubicBezTo>
                    <a:pt x="269" y="172"/>
                    <a:pt x="243" y="167"/>
                    <a:pt x="201" y="159"/>
                  </a:cubicBezTo>
                  <a:cubicBezTo>
                    <a:pt x="166" y="151"/>
                    <a:pt x="130" y="144"/>
                    <a:pt x="130" y="103"/>
                  </a:cubicBezTo>
                  <a:cubicBezTo>
                    <a:pt x="130" y="77"/>
                    <a:pt x="152" y="21"/>
                    <a:pt x="235" y="21"/>
                  </a:cubicBezTo>
                  <a:cubicBezTo>
                    <a:pt x="258" y="21"/>
                    <a:pt x="305" y="27"/>
                    <a:pt x="320" y="6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 name="Freeform 6">
              <a:extLst>
                <a:ext uri="{FF2B5EF4-FFF2-40B4-BE49-F238E27FC236}">
                  <a16:creationId xmlns:a16="http://schemas.microsoft.com/office/drawing/2014/main" id="{17864C10-7C74-F943-9E03-81D94D67A1EA}"/>
                </a:ext>
              </a:extLst>
            </p:cNvPr>
            <p:cNvSpPr/>
            <p:nvPr/>
          </p:nvSpPr>
          <p:spPr>
            <a:xfrm>
              <a:off x="2356200" y="5847119"/>
              <a:ext cx="299880" cy="172800"/>
            </a:xfrm>
            <a:custGeom>
              <a:avLst/>
              <a:gdLst/>
              <a:ahLst/>
              <a:cxnLst>
                <a:cxn ang="3cd4">
                  <a:pos x="hc" y="t"/>
                </a:cxn>
                <a:cxn ang="cd2">
                  <a:pos x="l" y="vc"/>
                </a:cxn>
                <a:cxn ang="cd4">
                  <a:pos x="hc" y="b"/>
                </a:cxn>
                <a:cxn ang="0">
                  <a:pos x="r" y="vc"/>
                </a:cxn>
              </a:cxnLst>
              <a:rect l="l" t="t" r="r" b="b"/>
              <a:pathLst>
                <a:path w="834" h="481">
                  <a:moveTo>
                    <a:pt x="800" y="259"/>
                  </a:moveTo>
                  <a:cubicBezTo>
                    <a:pt x="817" y="259"/>
                    <a:pt x="834" y="259"/>
                    <a:pt x="834" y="241"/>
                  </a:cubicBezTo>
                  <a:cubicBezTo>
                    <a:pt x="834" y="222"/>
                    <a:pt x="817" y="222"/>
                    <a:pt x="800" y="222"/>
                  </a:cubicBezTo>
                  <a:lnTo>
                    <a:pt x="102" y="222"/>
                  </a:lnTo>
                  <a:cubicBezTo>
                    <a:pt x="154" y="184"/>
                    <a:pt x="179" y="146"/>
                    <a:pt x="188" y="134"/>
                  </a:cubicBezTo>
                  <a:cubicBezTo>
                    <a:pt x="228" y="71"/>
                    <a:pt x="237" y="13"/>
                    <a:pt x="237" y="10"/>
                  </a:cubicBezTo>
                  <a:cubicBezTo>
                    <a:pt x="237" y="0"/>
                    <a:pt x="226" y="0"/>
                    <a:pt x="218" y="0"/>
                  </a:cubicBezTo>
                  <a:cubicBezTo>
                    <a:pt x="203" y="0"/>
                    <a:pt x="201" y="2"/>
                    <a:pt x="196" y="19"/>
                  </a:cubicBezTo>
                  <a:cubicBezTo>
                    <a:pt x="175" y="109"/>
                    <a:pt x="120" y="186"/>
                    <a:pt x="15" y="228"/>
                  </a:cubicBezTo>
                  <a:cubicBezTo>
                    <a:pt x="4" y="232"/>
                    <a:pt x="0" y="234"/>
                    <a:pt x="0" y="241"/>
                  </a:cubicBezTo>
                  <a:cubicBezTo>
                    <a:pt x="0" y="247"/>
                    <a:pt x="4" y="249"/>
                    <a:pt x="15" y="253"/>
                  </a:cubicBezTo>
                  <a:cubicBezTo>
                    <a:pt x="111" y="293"/>
                    <a:pt x="175" y="364"/>
                    <a:pt x="198" y="469"/>
                  </a:cubicBezTo>
                  <a:cubicBezTo>
                    <a:pt x="201" y="479"/>
                    <a:pt x="203" y="481"/>
                    <a:pt x="218" y="481"/>
                  </a:cubicBezTo>
                  <a:cubicBezTo>
                    <a:pt x="226" y="481"/>
                    <a:pt x="237" y="481"/>
                    <a:pt x="237" y="471"/>
                  </a:cubicBezTo>
                  <a:cubicBezTo>
                    <a:pt x="237" y="469"/>
                    <a:pt x="228" y="410"/>
                    <a:pt x="190" y="349"/>
                  </a:cubicBezTo>
                  <a:cubicBezTo>
                    <a:pt x="171" y="322"/>
                    <a:pt x="143" y="289"/>
                    <a:pt x="102" y="2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 name="Freeform 7">
              <a:extLst>
                <a:ext uri="{FF2B5EF4-FFF2-40B4-BE49-F238E27FC236}">
                  <a16:creationId xmlns:a16="http://schemas.microsoft.com/office/drawing/2014/main" id="{DD332A95-820D-4F43-BEF8-D5487FD579C3}"/>
                </a:ext>
              </a:extLst>
            </p:cNvPr>
            <p:cNvSpPr/>
            <p:nvPr/>
          </p:nvSpPr>
          <p:spPr>
            <a:xfrm>
              <a:off x="2784960" y="5869800"/>
              <a:ext cx="124920" cy="150120"/>
            </a:xfrm>
            <a:custGeom>
              <a:avLst/>
              <a:gdLst/>
              <a:ahLst/>
              <a:cxnLst>
                <a:cxn ang="3cd4">
                  <a:pos x="hc" y="t"/>
                </a:cxn>
                <a:cxn ang="cd2">
                  <a:pos x="l" y="vc"/>
                </a:cxn>
                <a:cxn ang="cd4">
                  <a:pos x="hc" y="b"/>
                </a:cxn>
                <a:cxn ang="0">
                  <a:pos x="r" y="vc"/>
                </a:cxn>
              </a:cxnLst>
              <a:rect l="l" t="t" r="r" b="b"/>
              <a:pathLst>
                <a:path w="348" h="418">
                  <a:moveTo>
                    <a:pt x="320" y="63"/>
                  </a:moveTo>
                  <a:cubicBezTo>
                    <a:pt x="292" y="63"/>
                    <a:pt x="275" y="84"/>
                    <a:pt x="275" y="105"/>
                  </a:cubicBezTo>
                  <a:cubicBezTo>
                    <a:pt x="275" y="117"/>
                    <a:pt x="284" y="132"/>
                    <a:pt x="303" y="132"/>
                  </a:cubicBezTo>
                  <a:cubicBezTo>
                    <a:pt x="324" y="132"/>
                    <a:pt x="348" y="115"/>
                    <a:pt x="348" y="79"/>
                  </a:cubicBezTo>
                  <a:cubicBezTo>
                    <a:pt x="348" y="38"/>
                    <a:pt x="307" y="0"/>
                    <a:pt x="235" y="0"/>
                  </a:cubicBezTo>
                  <a:cubicBezTo>
                    <a:pt x="111" y="0"/>
                    <a:pt x="75" y="94"/>
                    <a:pt x="75" y="134"/>
                  </a:cubicBezTo>
                  <a:cubicBezTo>
                    <a:pt x="75" y="207"/>
                    <a:pt x="145" y="222"/>
                    <a:pt x="173" y="226"/>
                  </a:cubicBezTo>
                  <a:cubicBezTo>
                    <a:pt x="222" y="236"/>
                    <a:pt x="271" y="245"/>
                    <a:pt x="271" y="297"/>
                  </a:cubicBezTo>
                  <a:cubicBezTo>
                    <a:pt x="271" y="320"/>
                    <a:pt x="250" y="397"/>
                    <a:pt x="137" y="397"/>
                  </a:cubicBezTo>
                  <a:cubicBezTo>
                    <a:pt x="122" y="397"/>
                    <a:pt x="49" y="397"/>
                    <a:pt x="28" y="349"/>
                  </a:cubicBezTo>
                  <a:cubicBezTo>
                    <a:pt x="64" y="354"/>
                    <a:pt x="87" y="326"/>
                    <a:pt x="87" y="299"/>
                  </a:cubicBezTo>
                  <a:cubicBezTo>
                    <a:pt x="87" y="278"/>
                    <a:pt x="73" y="268"/>
                    <a:pt x="53" y="268"/>
                  </a:cubicBezTo>
                  <a:cubicBezTo>
                    <a:pt x="28" y="268"/>
                    <a:pt x="0" y="287"/>
                    <a:pt x="0" y="328"/>
                  </a:cubicBezTo>
                  <a:cubicBezTo>
                    <a:pt x="0" y="381"/>
                    <a:pt x="53" y="418"/>
                    <a:pt x="134" y="418"/>
                  </a:cubicBezTo>
                  <a:cubicBezTo>
                    <a:pt x="288" y="418"/>
                    <a:pt x="324" y="308"/>
                    <a:pt x="324" y="266"/>
                  </a:cubicBezTo>
                  <a:cubicBezTo>
                    <a:pt x="324" y="232"/>
                    <a:pt x="307" y="209"/>
                    <a:pt x="294" y="197"/>
                  </a:cubicBezTo>
                  <a:cubicBezTo>
                    <a:pt x="269" y="172"/>
                    <a:pt x="243" y="167"/>
                    <a:pt x="201" y="159"/>
                  </a:cubicBezTo>
                  <a:cubicBezTo>
                    <a:pt x="166" y="151"/>
                    <a:pt x="130" y="144"/>
                    <a:pt x="130" y="103"/>
                  </a:cubicBezTo>
                  <a:cubicBezTo>
                    <a:pt x="130" y="77"/>
                    <a:pt x="152" y="21"/>
                    <a:pt x="235" y="21"/>
                  </a:cubicBezTo>
                  <a:cubicBezTo>
                    <a:pt x="258" y="21"/>
                    <a:pt x="305" y="27"/>
                    <a:pt x="320" y="6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 name="Freeform 8">
              <a:extLst>
                <a:ext uri="{FF2B5EF4-FFF2-40B4-BE49-F238E27FC236}">
                  <a16:creationId xmlns:a16="http://schemas.microsoft.com/office/drawing/2014/main" id="{1B420F3B-1007-A244-9A59-0EAAD858C220}"/>
                </a:ext>
              </a:extLst>
            </p:cNvPr>
            <p:cNvSpPr/>
            <p:nvPr/>
          </p:nvSpPr>
          <p:spPr>
            <a:xfrm>
              <a:off x="2936160" y="5749920"/>
              <a:ext cx="59400" cy="120240"/>
            </a:xfrm>
            <a:custGeom>
              <a:avLst/>
              <a:gdLst/>
              <a:ahLst/>
              <a:cxnLst>
                <a:cxn ang="3cd4">
                  <a:pos x="hc" y="t"/>
                </a:cxn>
                <a:cxn ang="cd2">
                  <a:pos x="l" y="vc"/>
                </a:cxn>
                <a:cxn ang="cd4">
                  <a:pos x="hc" y="b"/>
                </a:cxn>
                <a:cxn ang="0">
                  <a:pos x="r" y="vc"/>
                </a:cxn>
              </a:cxnLst>
              <a:rect l="l" t="t" r="r" b="b"/>
              <a:pathLst>
                <a:path w="166" h="335">
                  <a:moveTo>
                    <a:pt x="160" y="56"/>
                  </a:moveTo>
                  <a:cubicBezTo>
                    <a:pt x="166" y="46"/>
                    <a:pt x="166" y="40"/>
                    <a:pt x="166" y="36"/>
                  </a:cubicBezTo>
                  <a:cubicBezTo>
                    <a:pt x="166" y="15"/>
                    <a:pt x="147" y="0"/>
                    <a:pt x="128" y="0"/>
                  </a:cubicBezTo>
                  <a:cubicBezTo>
                    <a:pt x="102" y="0"/>
                    <a:pt x="94" y="21"/>
                    <a:pt x="92" y="31"/>
                  </a:cubicBezTo>
                  <a:lnTo>
                    <a:pt x="4" y="312"/>
                  </a:lnTo>
                  <a:cubicBezTo>
                    <a:pt x="2" y="312"/>
                    <a:pt x="0" y="320"/>
                    <a:pt x="0" y="320"/>
                  </a:cubicBezTo>
                  <a:cubicBezTo>
                    <a:pt x="0" y="328"/>
                    <a:pt x="21" y="335"/>
                    <a:pt x="26" y="335"/>
                  </a:cubicBezTo>
                  <a:cubicBezTo>
                    <a:pt x="30" y="335"/>
                    <a:pt x="32" y="335"/>
                    <a:pt x="36" y="32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10" name="TextBox 9">
            <a:extLst>
              <a:ext uri="{FF2B5EF4-FFF2-40B4-BE49-F238E27FC236}">
                <a16:creationId xmlns:a16="http://schemas.microsoft.com/office/drawing/2014/main" id="{E26F5D76-3A5A-AE44-82B7-518ACB0F99C5}"/>
              </a:ext>
            </a:extLst>
          </p:cNvPr>
          <p:cNvSpPr txBox="1"/>
          <p:nvPr/>
        </p:nvSpPr>
        <p:spPr>
          <a:xfrm>
            <a:off x="1188719" y="1706762"/>
            <a:ext cx="7076787" cy="1565385"/>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600" b="0" i="0" u="none" strike="noStrike" kern="1200" cap="none" dirty="0">
                <a:ln>
                  <a:noFill/>
                </a:ln>
                <a:latin typeface="Liberation Sans" pitchFamily="18"/>
                <a:ea typeface="Noto Sans CJK SC Regular" pitchFamily="2"/>
                <a:cs typeface="FreeSans" pitchFamily="2"/>
              </a:rPr>
              <a:t>Deep learning typically assumes independent, </a:t>
            </a:r>
          </a:p>
          <a:p>
            <a:pPr marL="0" marR="0" lvl="0" indent="0" hangingPunct="0">
              <a:lnSpc>
                <a:spcPct val="100000"/>
              </a:lnSpc>
              <a:spcBef>
                <a:spcPts val="0"/>
              </a:spcBef>
              <a:spcAft>
                <a:spcPts val="0"/>
              </a:spcAft>
              <a:buNone/>
              <a:tabLst/>
            </a:pPr>
            <a:r>
              <a:rPr lang="en-US" sz="2600" b="0" i="0" u="none" strike="noStrike" kern="1200" cap="none" dirty="0">
                <a:ln>
                  <a:noFill/>
                </a:ln>
                <a:latin typeface="Liberation Sans" pitchFamily="18"/>
                <a:ea typeface="Noto Sans CJK SC Regular" pitchFamily="2"/>
                <a:cs typeface="FreeSans" pitchFamily="2"/>
              </a:rPr>
              <a:t>identically distributed (IID) training data</a:t>
            </a: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r>
              <a:rPr lang="en-US" sz="2600" b="0" i="0" u="none" strike="noStrike" kern="1200" cap="none" dirty="0">
                <a:ln>
                  <a:noFill/>
                </a:ln>
                <a:latin typeface="Liberation Sans" pitchFamily="18"/>
                <a:ea typeface="Noto Sans CJK SC Regular" pitchFamily="2"/>
                <a:cs typeface="FreeSans" pitchFamily="2"/>
              </a:rPr>
              <a:t>But is this true in the deep RL scenario?</a:t>
            </a:r>
          </a:p>
        </p:txBody>
      </p:sp>
      <p:sp>
        <p:nvSpPr>
          <p:cNvPr id="11" name="Freeform 10">
            <a:extLst>
              <a:ext uri="{FF2B5EF4-FFF2-40B4-BE49-F238E27FC236}">
                <a16:creationId xmlns:a16="http://schemas.microsoft.com/office/drawing/2014/main" id="{81D0D877-6ED0-E348-B58E-345EF334383B}"/>
              </a:ext>
            </a:extLst>
          </p:cNvPr>
          <p:cNvSpPr/>
          <p:nvPr/>
        </p:nvSpPr>
        <p:spPr>
          <a:xfrm rot="31800">
            <a:off x="1409461" y="5032302"/>
            <a:ext cx="365760" cy="1464119"/>
          </a:xfrm>
          <a:custGeom>
            <a:avLst>
              <a:gd name="f0" fmla="val 1800"/>
              <a:gd name="f1" fmla="val 10800"/>
            </a:avLst>
            <a:gdLst>
              <a:gd name="f2" fmla="val 10800000"/>
              <a:gd name="f3" fmla="val 5400000"/>
              <a:gd name="f4" fmla="val 180"/>
              <a:gd name="f5" fmla="val w"/>
              <a:gd name="f6" fmla="val h"/>
              <a:gd name="f7" fmla="val 0"/>
              <a:gd name="f8" fmla="val 21600"/>
              <a:gd name="f9" fmla="val -2147483647"/>
              <a:gd name="f10" fmla="val 2147483647"/>
              <a:gd name="f11" fmla="val 5400"/>
              <a:gd name="f12" fmla="val 16200"/>
              <a:gd name="f13" fmla="val 10800"/>
              <a:gd name="f14" fmla="+- 0 0 0"/>
              <a:gd name="f15" fmla="*/ f5 1 21600"/>
              <a:gd name="f16" fmla="*/ f6 1 21600"/>
              <a:gd name="f17" fmla="pin 0 f0 5400"/>
              <a:gd name="f18" fmla="pin 0 f1 21600"/>
              <a:gd name="f19" fmla="*/ f14 f2 1"/>
              <a:gd name="f20" fmla="*/ f17 1 2"/>
              <a:gd name="f21" fmla="val f17"/>
              <a:gd name="f22" fmla="val f18"/>
              <a:gd name="f23" fmla="+- 21600 0 f17"/>
              <a:gd name="f24" fmla="*/ f17 10000 1"/>
              <a:gd name="f25" fmla="*/ 10800 f15 1"/>
              <a:gd name="f26" fmla="*/ f17 f16 1"/>
              <a:gd name="f27" fmla="*/ f7 f15 1"/>
              <a:gd name="f28" fmla="*/ f18 f16 1"/>
              <a:gd name="f29" fmla="*/ 13800 f15 1"/>
              <a:gd name="f30" fmla="*/ 21600 f15 1"/>
              <a:gd name="f31" fmla="*/ 0 f16 1"/>
              <a:gd name="f32" fmla="*/ f19 1 f4"/>
              <a:gd name="f33" fmla="*/ 0 f15 1"/>
              <a:gd name="f34" fmla="*/ 10800 f16 1"/>
              <a:gd name="f35" fmla="*/ 21600 f16 1"/>
              <a:gd name="f36" fmla="+- f22 0 f17"/>
              <a:gd name="f37" fmla="+- f22 0 f20"/>
              <a:gd name="f38" fmla="+- f22 f20 0"/>
              <a:gd name="f39" fmla="+- f22 f17 0"/>
              <a:gd name="f40" fmla="+- 21600 0 f20"/>
              <a:gd name="f41" fmla="*/ f24 1 31953"/>
              <a:gd name="f42" fmla="+- f32 0 f3"/>
              <a:gd name="f43" fmla="+- 21600 0 f41"/>
              <a:gd name="f44" fmla="*/ f41 f16 1"/>
              <a:gd name="f45" fmla="*/ f43 f16 1"/>
            </a:gdLst>
            <a:ahLst>
              <a:ahXY gdRefY="f0" minY="f7" maxY="f11">
                <a:pos x="f25" y="f26"/>
              </a:ahXY>
              <a:ahXY gdRefY="f1" minY="f7" maxY="f8">
                <a:pos x="f27" y="f28"/>
              </a:ahXY>
            </a:ahLst>
            <a:cxnLst>
              <a:cxn ang="3cd4">
                <a:pos x="hc" y="t"/>
              </a:cxn>
              <a:cxn ang="0">
                <a:pos x="r" y="vc"/>
              </a:cxn>
              <a:cxn ang="cd4">
                <a:pos x="hc" y="b"/>
              </a:cxn>
              <a:cxn ang="cd2">
                <a:pos x="l" y="vc"/>
              </a:cxn>
              <a:cxn ang="f42">
                <a:pos x="f30" y="f31"/>
              </a:cxn>
              <a:cxn ang="f42">
                <a:pos x="f33" y="f34"/>
              </a:cxn>
              <a:cxn ang="f42">
                <a:pos x="f30" y="f35"/>
              </a:cxn>
            </a:cxnLst>
            <a:rect l="f29" t="f44" r="f30" b="f45"/>
            <a:pathLst>
              <a:path w="21600" h="21600">
                <a:moveTo>
                  <a:pt x="f8" y="f7"/>
                </a:moveTo>
                <a:cubicBezTo>
                  <a:pt x="f12" y="f7"/>
                  <a:pt x="f13" y="f20"/>
                  <a:pt x="f13" y="f21"/>
                </a:cubicBezTo>
                <a:lnTo>
                  <a:pt x="f13" y="f36"/>
                </a:lnTo>
                <a:cubicBezTo>
                  <a:pt x="f13" y="f37"/>
                  <a:pt x="f11" y="f22"/>
                  <a:pt x="f7" y="f22"/>
                </a:cubicBezTo>
                <a:cubicBezTo>
                  <a:pt x="f11" y="f22"/>
                  <a:pt x="f13" y="f38"/>
                  <a:pt x="f13" y="f39"/>
                </a:cubicBezTo>
                <a:lnTo>
                  <a:pt x="f13" y="f23"/>
                </a:lnTo>
                <a:cubicBezTo>
                  <a:pt x="f13" y="f40"/>
                  <a:pt x="f12" y="f8"/>
                  <a:pt x="f8" y="f8"/>
                </a:cubicBezTo>
              </a:path>
            </a:pathLst>
          </a:custGeom>
          <a:noFill/>
          <a:ln w="36720">
            <a:solidFill>
              <a:srgbClr val="3465A4"/>
            </a:solidFill>
            <a:prstDash val="solid"/>
          </a:ln>
        </p:spPr>
        <p:txBody>
          <a:bodyPr wrap="none" lIns="108360" tIns="63360" rIns="108360" bIns="6336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cxnSp>
        <p:nvCxnSpPr>
          <p:cNvPr id="12" name="Elbow Connector 11">
            <a:extLst>
              <a:ext uri="{FF2B5EF4-FFF2-40B4-BE49-F238E27FC236}">
                <a16:creationId xmlns:a16="http://schemas.microsoft.com/office/drawing/2014/main" id="{1FC3CE90-41FD-DB4F-BAF1-146DEDB0BECC}"/>
              </a:ext>
            </a:extLst>
          </p:cNvPr>
          <p:cNvCxnSpPr>
            <a:endCxn id="11" idx="5"/>
          </p:cNvCxnSpPr>
          <p:nvPr/>
        </p:nvCxnSpPr>
        <p:spPr>
          <a:xfrm>
            <a:off x="952560" y="2972881"/>
            <a:ext cx="470159" cy="2790001"/>
          </a:xfrm>
          <a:prstGeom prst="bentConnector3">
            <a:avLst>
              <a:gd name="adj1" fmla="val -33703"/>
            </a:avLst>
          </a:prstGeom>
          <a:noFill/>
          <a:ln w="36720">
            <a:solidFill>
              <a:srgbClr val="000000"/>
            </a:solidFill>
            <a:prstDash val="solid"/>
            <a:tailEnd type="arrow"/>
          </a:ln>
        </p:spPr>
      </p:cxnSp>
      <p:grpSp>
        <p:nvGrpSpPr>
          <p:cNvPr id="13" name="Group 12" descr="22§display§w \leftarrow w - \alpha \nabla_w L(s,a,s';w)§svg§600§FALSE" title="TexMaths">
            <a:extLst>
              <a:ext uri="{FF2B5EF4-FFF2-40B4-BE49-F238E27FC236}">
                <a16:creationId xmlns:a16="http://schemas.microsoft.com/office/drawing/2014/main" id="{BDAADABD-636F-2B49-8BB7-7DC2F5E5A36F}"/>
              </a:ext>
            </a:extLst>
          </p:cNvPr>
          <p:cNvGrpSpPr/>
          <p:nvPr/>
        </p:nvGrpSpPr>
        <p:grpSpPr>
          <a:xfrm>
            <a:off x="2011680" y="5683681"/>
            <a:ext cx="4048199" cy="367201"/>
            <a:chOff x="2011680" y="5301719"/>
            <a:chExt cx="4048199" cy="367201"/>
          </a:xfrm>
        </p:grpSpPr>
        <p:sp>
          <p:nvSpPr>
            <p:cNvPr id="14" name="Freeform 13">
              <a:extLst>
                <a:ext uri="{FF2B5EF4-FFF2-40B4-BE49-F238E27FC236}">
                  <a16:creationId xmlns:a16="http://schemas.microsoft.com/office/drawing/2014/main" id="{749DFACC-CB67-7D4D-A0D1-8DAB70E3FA66}"/>
                </a:ext>
              </a:extLst>
            </p:cNvPr>
            <p:cNvSpPr/>
            <p:nvPr/>
          </p:nvSpPr>
          <p:spPr>
            <a:xfrm>
              <a:off x="2011680" y="5303159"/>
              <a:ext cx="4048199" cy="365760"/>
            </a:xfrm>
            <a:custGeom>
              <a:avLst/>
              <a:gdLst/>
              <a:ahLst/>
              <a:cxnLst>
                <a:cxn ang="3cd4">
                  <a:pos x="hc" y="t"/>
                </a:cxn>
                <a:cxn ang="cd2">
                  <a:pos x="l" y="vc"/>
                </a:cxn>
                <a:cxn ang="cd4">
                  <a:pos x="hc" y="b"/>
                </a:cxn>
                <a:cxn ang="0">
                  <a:pos x="r" y="vc"/>
                </a:cxn>
              </a:cxnLst>
              <a:rect l="l" t="t" r="r" b="b"/>
              <a:pathLst>
                <a:path w="11246" h="1017">
                  <a:moveTo>
                    <a:pt x="5623" y="1017"/>
                  </a:moveTo>
                  <a:lnTo>
                    <a:pt x="0" y="1017"/>
                  </a:lnTo>
                  <a:lnTo>
                    <a:pt x="0" y="0"/>
                  </a:lnTo>
                  <a:lnTo>
                    <a:pt x="11246" y="0"/>
                  </a:lnTo>
                  <a:lnTo>
                    <a:pt x="11246" y="1017"/>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 name="Freeform 14">
              <a:extLst>
                <a:ext uri="{FF2B5EF4-FFF2-40B4-BE49-F238E27FC236}">
                  <a16:creationId xmlns:a16="http://schemas.microsoft.com/office/drawing/2014/main" id="{D6E88488-6591-F34F-9B18-EAD1CD79ECF2}"/>
                </a:ext>
              </a:extLst>
            </p:cNvPr>
            <p:cNvSpPr/>
            <p:nvPr/>
          </p:nvSpPr>
          <p:spPr>
            <a:xfrm>
              <a:off x="2022119" y="5427720"/>
              <a:ext cx="230760" cy="158040"/>
            </a:xfrm>
            <a:custGeom>
              <a:avLst/>
              <a:gdLst/>
              <a:ahLst/>
              <a:cxnLst>
                <a:cxn ang="3cd4">
                  <a:pos x="hc" y="t"/>
                </a:cxn>
                <a:cxn ang="cd2">
                  <a:pos x="l" y="vc"/>
                </a:cxn>
                <a:cxn ang="cd4">
                  <a:pos x="hc" y="b"/>
                </a:cxn>
                <a:cxn ang="0">
                  <a:pos x="r" y="vc"/>
                </a:cxn>
              </a:cxnLst>
              <a:rect l="l" t="t" r="r" b="b"/>
              <a:pathLst>
                <a:path w="642" h="440">
                  <a:moveTo>
                    <a:pt x="420" y="99"/>
                  </a:moveTo>
                  <a:cubicBezTo>
                    <a:pt x="425" y="79"/>
                    <a:pt x="433" y="42"/>
                    <a:pt x="433" y="37"/>
                  </a:cubicBezTo>
                  <a:cubicBezTo>
                    <a:pt x="433" y="20"/>
                    <a:pt x="420" y="11"/>
                    <a:pt x="407" y="11"/>
                  </a:cubicBezTo>
                  <a:cubicBezTo>
                    <a:pt x="394" y="11"/>
                    <a:pt x="376" y="18"/>
                    <a:pt x="370" y="37"/>
                  </a:cubicBezTo>
                  <a:cubicBezTo>
                    <a:pt x="367" y="44"/>
                    <a:pt x="321" y="231"/>
                    <a:pt x="315" y="255"/>
                  </a:cubicBezTo>
                  <a:cubicBezTo>
                    <a:pt x="308" y="284"/>
                    <a:pt x="306" y="301"/>
                    <a:pt x="306" y="319"/>
                  </a:cubicBezTo>
                  <a:cubicBezTo>
                    <a:pt x="306" y="330"/>
                    <a:pt x="306" y="332"/>
                    <a:pt x="308" y="337"/>
                  </a:cubicBezTo>
                  <a:cubicBezTo>
                    <a:pt x="286" y="389"/>
                    <a:pt x="255" y="418"/>
                    <a:pt x="218" y="418"/>
                  </a:cubicBezTo>
                  <a:cubicBezTo>
                    <a:pt x="141" y="418"/>
                    <a:pt x="141" y="348"/>
                    <a:pt x="141" y="330"/>
                  </a:cubicBezTo>
                  <a:cubicBezTo>
                    <a:pt x="141" y="299"/>
                    <a:pt x="145" y="262"/>
                    <a:pt x="191" y="141"/>
                  </a:cubicBezTo>
                  <a:cubicBezTo>
                    <a:pt x="202" y="112"/>
                    <a:pt x="207" y="99"/>
                    <a:pt x="207" y="79"/>
                  </a:cubicBezTo>
                  <a:cubicBezTo>
                    <a:pt x="207" y="35"/>
                    <a:pt x="176" y="0"/>
                    <a:pt x="128" y="0"/>
                  </a:cubicBezTo>
                  <a:cubicBezTo>
                    <a:pt x="35" y="0"/>
                    <a:pt x="0" y="141"/>
                    <a:pt x="0" y="150"/>
                  </a:cubicBezTo>
                  <a:cubicBezTo>
                    <a:pt x="0" y="158"/>
                    <a:pt x="9" y="158"/>
                    <a:pt x="11" y="158"/>
                  </a:cubicBezTo>
                  <a:cubicBezTo>
                    <a:pt x="22" y="158"/>
                    <a:pt x="22" y="158"/>
                    <a:pt x="26" y="141"/>
                  </a:cubicBezTo>
                  <a:cubicBezTo>
                    <a:pt x="53" y="51"/>
                    <a:pt x="90" y="22"/>
                    <a:pt x="125" y="22"/>
                  </a:cubicBezTo>
                  <a:cubicBezTo>
                    <a:pt x="134" y="22"/>
                    <a:pt x="150" y="22"/>
                    <a:pt x="150" y="53"/>
                  </a:cubicBezTo>
                  <a:cubicBezTo>
                    <a:pt x="150" y="77"/>
                    <a:pt x="139" y="106"/>
                    <a:pt x="132" y="121"/>
                  </a:cubicBezTo>
                  <a:cubicBezTo>
                    <a:pt x="90" y="235"/>
                    <a:pt x="77" y="282"/>
                    <a:pt x="77" y="317"/>
                  </a:cubicBezTo>
                  <a:cubicBezTo>
                    <a:pt x="77" y="407"/>
                    <a:pt x="143" y="440"/>
                    <a:pt x="216" y="440"/>
                  </a:cubicBezTo>
                  <a:cubicBezTo>
                    <a:pt x="231" y="440"/>
                    <a:pt x="277" y="440"/>
                    <a:pt x="317" y="372"/>
                  </a:cubicBezTo>
                  <a:cubicBezTo>
                    <a:pt x="341" y="433"/>
                    <a:pt x="409" y="440"/>
                    <a:pt x="438" y="440"/>
                  </a:cubicBezTo>
                  <a:cubicBezTo>
                    <a:pt x="510" y="440"/>
                    <a:pt x="552" y="378"/>
                    <a:pt x="579" y="321"/>
                  </a:cubicBezTo>
                  <a:cubicBezTo>
                    <a:pt x="612" y="244"/>
                    <a:pt x="642" y="114"/>
                    <a:pt x="642" y="68"/>
                  </a:cubicBezTo>
                  <a:cubicBezTo>
                    <a:pt x="642" y="15"/>
                    <a:pt x="616" y="0"/>
                    <a:pt x="598" y="0"/>
                  </a:cubicBezTo>
                  <a:cubicBezTo>
                    <a:pt x="574" y="0"/>
                    <a:pt x="550" y="24"/>
                    <a:pt x="550" y="46"/>
                  </a:cubicBezTo>
                  <a:cubicBezTo>
                    <a:pt x="550" y="59"/>
                    <a:pt x="557" y="66"/>
                    <a:pt x="565" y="73"/>
                  </a:cubicBezTo>
                  <a:cubicBezTo>
                    <a:pt x="576" y="84"/>
                    <a:pt x="601" y="108"/>
                    <a:pt x="601" y="156"/>
                  </a:cubicBezTo>
                  <a:cubicBezTo>
                    <a:pt x="601" y="189"/>
                    <a:pt x="572" y="284"/>
                    <a:pt x="548" y="332"/>
                  </a:cubicBezTo>
                  <a:cubicBezTo>
                    <a:pt x="521" y="385"/>
                    <a:pt x="488" y="418"/>
                    <a:pt x="440" y="418"/>
                  </a:cubicBezTo>
                  <a:cubicBezTo>
                    <a:pt x="394" y="418"/>
                    <a:pt x="370" y="389"/>
                    <a:pt x="370" y="334"/>
                  </a:cubicBezTo>
                  <a:cubicBezTo>
                    <a:pt x="370" y="308"/>
                    <a:pt x="376" y="277"/>
                    <a:pt x="378" y="26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 name="Freeform 15">
              <a:extLst>
                <a:ext uri="{FF2B5EF4-FFF2-40B4-BE49-F238E27FC236}">
                  <a16:creationId xmlns:a16="http://schemas.microsoft.com/office/drawing/2014/main" id="{C8750E9A-9F96-B548-8E45-3C0EFC6ADDE9}"/>
                </a:ext>
              </a:extLst>
            </p:cNvPr>
            <p:cNvSpPr/>
            <p:nvPr/>
          </p:nvSpPr>
          <p:spPr>
            <a:xfrm>
              <a:off x="2385360" y="5403960"/>
              <a:ext cx="309240" cy="181800"/>
            </a:xfrm>
            <a:custGeom>
              <a:avLst/>
              <a:gdLst/>
              <a:ahLst/>
              <a:cxnLst>
                <a:cxn ang="3cd4">
                  <a:pos x="hc" y="t"/>
                </a:cxn>
                <a:cxn ang="cd2">
                  <a:pos x="l" y="vc"/>
                </a:cxn>
                <a:cxn ang="cd4">
                  <a:pos x="hc" y="b"/>
                </a:cxn>
                <a:cxn ang="0">
                  <a:pos x="r" y="vc"/>
                </a:cxn>
              </a:cxnLst>
              <a:rect l="l" t="t" r="r" b="b"/>
              <a:pathLst>
                <a:path w="860" h="506">
                  <a:moveTo>
                    <a:pt x="825" y="273"/>
                  </a:moveTo>
                  <a:cubicBezTo>
                    <a:pt x="843" y="273"/>
                    <a:pt x="860" y="273"/>
                    <a:pt x="860" y="253"/>
                  </a:cubicBezTo>
                  <a:cubicBezTo>
                    <a:pt x="860" y="233"/>
                    <a:pt x="843" y="233"/>
                    <a:pt x="825" y="233"/>
                  </a:cubicBezTo>
                  <a:lnTo>
                    <a:pt x="106" y="233"/>
                  </a:lnTo>
                  <a:cubicBezTo>
                    <a:pt x="158" y="194"/>
                    <a:pt x="185" y="154"/>
                    <a:pt x="194" y="141"/>
                  </a:cubicBezTo>
                  <a:cubicBezTo>
                    <a:pt x="235" y="75"/>
                    <a:pt x="244" y="13"/>
                    <a:pt x="244" y="11"/>
                  </a:cubicBezTo>
                  <a:cubicBezTo>
                    <a:pt x="244" y="0"/>
                    <a:pt x="233" y="0"/>
                    <a:pt x="224" y="0"/>
                  </a:cubicBezTo>
                  <a:cubicBezTo>
                    <a:pt x="209" y="0"/>
                    <a:pt x="207" y="2"/>
                    <a:pt x="202" y="20"/>
                  </a:cubicBezTo>
                  <a:cubicBezTo>
                    <a:pt x="180" y="114"/>
                    <a:pt x="123" y="196"/>
                    <a:pt x="15" y="240"/>
                  </a:cubicBezTo>
                  <a:cubicBezTo>
                    <a:pt x="4" y="244"/>
                    <a:pt x="0" y="246"/>
                    <a:pt x="0" y="253"/>
                  </a:cubicBezTo>
                  <a:cubicBezTo>
                    <a:pt x="0" y="260"/>
                    <a:pt x="4" y="262"/>
                    <a:pt x="15" y="266"/>
                  </a:cubicBezTo>
                  <a:cubicBezTo>
                    <a:pt x="114" y="308"/>
                    <a:pt x="180" y="383"/>
                    <a:pt x="205" y="493"/>
                  </a:cubicBezTo>
                  <a:cubicBezTo>
                    <a:pt x="207" y="504"/>
                    <a:pt x="209" y="506"/>
                    <a:pt x="224" y="506"/>
                  </a:cubicBezTo>
                  <a:cubicBezTo>
                    <a:pt x="233" y="506"/>
                    <a:pt x="244" y="506"/>
                    <a:pt x="244" y="495"/>
                  </a:cubicBezTo>
                  <a:cubicBezTo>
                    <a:pt x="244" y="493"/>
                    <a:pt x="235" y="431"/>
                    <a:pt x="196" y="367"/>
                  </a:cubicBezTo>
                  <a:cubicBezTo>
                    <a:pt x="176" y="339"/>
                    <a:pt x="147" y="304"/>
                    <a:pt x="106" y="27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 name="Freeform 16">
              <a:extLst>
                <a:ext uri="{FF2B5EF4-FFF2-40B4-BE49-F238E27FC236}">
                  <a16:creationId xmlns:a16="http://schemas.microsoft.com/office/drawing/2014/main" id="{AC388C46-B350-6D47-9D8F-828A905F2430}"/>
                </a:ext>
              </a:extLst>
            </p:cNvPr>
            <p:cNvSpPr/>
            <p:nvPr/>
          </p:nvSpPr>
          <p:spPr>
            <a:xfrm>
              <a:off x="2819520" y="5427720"/>
              <a:ext cx="230760" cy="158040"/>
            </a:xfrm>
            <a:custGeom>
              <a:avLst/>
              <a:gdLst/>
              <a:ahLst/>
              <a:cxnLst>
                <a:cxn ang="3cd4">
                  <a:pos x="hc" y="t"/>
                </a:cxn>
                <a:cxn ang="cd2">
                  <a:pos x="l" y="vc"/>
                </a:cxn>
                <a:cxn ang="cd4">
                  <a:pos x="hc" y="b"/>
                </a:cxn>
                <a:cxn ang="0">
                  <a:pos x="r" y="vc"/>
                </a:cxn>
              </a:cxnLst>
              <a:rect l="l" t="t" r="r" b="b"/>
              <a:pathLst>
                <a:path w="642" h="440">
                  <a:moveTo>
                    <a:pt x="420" y="99"/>
                  </a:moveTo>
                  <a:cubicBezTo>
                    <a:pt x="425" y="79"/>
                    <a:pt x="433" y="42"/>
                    <a:pt x="433" y="37"/>
                  </a:cubicBezTo>
                  <a:cubicBezTo>
                    <a:pt x="433" y="20"/>
                    <a:pt x="420" y="11"/>
                    <a:pt x="407" y="11"/>
                  </a:cubicBezTo>
                  <a:cubicBezTo>
                    <a:pt x="394" y="11"/>
                    <a:pt x="376" y="18"/>
                    <a:pt x="370" y="37"/>
                  </a:cubicBezTo>
                  <a:cubicBezTo>
                    <a:pt x="367" y="44"/>
                    <a:pt x="321" y="231"/>
                    <a:pt x="315" y="255"/>
                  </a:cubicBezTo>
                  <a:cubicBezTo>
                    <a:pt x="308" y="284"/>
                    <a:pt x="306" y="301"/>
                    <a:pt x="306" y="319"/>
                  </a:cubicBezTo>
                  <a:cubicBezTo>
                    <a:pt x="306" y="330"/>
                    <a:pt x="306" y="332"/>
                    <a:pt x="308" y="337"/>
                  </a:cubicBezTo>
                  <a:cubicBezTo>
                    <a:pt x="286" y="389"/>
                    <a:pt x="255" y="418"/>
                    <a:pt x="218" y="418"/>
                  </a:cubicBezTo>
                  <a:cubicBezTo>
                    <a:pt x="141" y="418"/>
                    <a:pt x="141" y="348"/>
                    <a:pt x="141" y="330"/>
                  </a:cubicBezTo>
                  <a:cubicBezTo>
                    <a:pt x="141" y="299"/>
                    <a:pt x="145" y="262"/>
                    <a:pt x="191" y="141"/>
                  </a:cubicBezTo>
                  <a:cubicBezTo>
                    <a:pt x="202" y="112"/>
                    <a:pt x="207" y="99"/>
                    <a:pt x="207" y="79"/>
                  </a:cubicBezTo>
                  <a:cubicBezTo>
                    <a:pt x="207" y="35"/>
                    <a:pt x="176" y="0"/>
                    <a:pt x="128" y="0"/>
                  </a:cubicBezTo>
                  <a:cubicBezTo>
                    <a:pt x="35" y="0"/>
                    <a:pt x="0" y="141"/>
                    <a:pt x="0" y="150"/>
                  </a:cubicBezTo>
                  <a:cubicBezTo>
                    <a:pt x="0" y="158"/>
                    <a:pt x="9" y="158"/>
                    <a:pt x="11" y="158"/>
                  </a:cubicBezTo>
                  <a:cubicBezTo>
                    <a:pt x="22" y="158"/>
                    <a:pt x="22" y="158"/>
                    <a:pt x="26" y="141"/>
                  </a:cubicBezTo>
                  <a:cubicBezTo>
                    <a:pt x="53" y="51"/>
                    <a:pt x="90" y="22"/>
                    <a:pt x="125" y="22"/>
                  </a:cubicBezTo>
                  <a:cubicBezTo>
                    <a:pt x="134" y="22"/>
                    <a:pt x="150" y="22"/>
                    <a:pt x="150" y="53"/>
                  </a:cubicBezTo>
                  <a:cubicBezTo>
                    <a:pt x="150" y="77"/>
                    <a:pt x="139" y="106"/>
                    <a:pt x="132" y="121"/>
                  </a:cubicBezTo>
                  <a:cubicBezTo>
                    <a:pt x="90" y="235"/>
                    <a:pt x="77" y="282"/>
                    <a:pt x="77" y="317"/>
                  </a:cubicBezTo>
                  <a:cubicBezTo>
                    <a:pt x="77" y="407"/>
                    <a:pt x="143" y="440"/>
                    <a:pt x="216" y="440"/>
                  </a:cubicBezTo>
                  <a:cubicBezTo>
                    <a:pt x="231" y="440"/>
                    <a:pt x="277" y="440"/>
                    <a:pt x="317" y="372"/>
                  </a:cubicBezTo>
                  <a:cubicBezTo>
                    <a:pt x="341" y="433"/>
                    <a:pt x="409" y="440"/>
                    <a:pt x="438" y="440"/>
                  </a:cubicBezTo>
                  <a:cubicBezTo>
                    <a:pt x="510" y="440"/>
                    <a:pt x="552" y="378"/>
                    <a:pt x="579" y="321"/>
                  </a:cubicBezTo>
                  <a:cubicBezTo>
                    <a:pt x="612" y="244"/>
                    <a:pt x="642" y="114"/>
                    <a:pt x="642" y="68"/>
                  </a:cubicBezTo>
                  <a:cubicBezTo>
                    <a:pt x="642" y="15"/>
                    <a:pt x="616" y="0"/>
                    <a:pt x="598" y="0"/>
                  </a:cubicBezTo>
                  <a:cubicBezTo>
                    <a:pt x="574" y="0"/>
                    <a:pt x="550" y="24"/>
                    <a:pt x="550" y="46"/>
                  </a:cubicBezTo>
                  <a:cubicBezTo>
                    <a:pt x="550" y="59"/>
                    <a:pt x="557" y="66"/>
                    <a:pt x="565" y="73"/>
                  </a:cubicBezTo>
                  <a:cubicBezTo>
                    <a:pt x="576" y="84"/>
                    <a:pt x="601" y="108"/>
                    <a:pt x="601" y="156"/>
                  </a:cubicBezTo>
                  <a:cubicBezTo>
                    <a:pt x="601" y="189"/>
                    <a:pt x="572" y="284"/>
                    <a:pt x="548" y="332"/>
                  </a:cubicBezTo>
                  <a:cubicBezTo>
                    <a:pt x="521" y="385"/>
                    <a:pt x="488" y="418"/>
                    <a:pt x="440" y="418"/>
                  </a:cubicBezTo>
                  <a:cubicBezTo>
                    <a:pt x="394" y="418"/>
                    <a:pt x="370" y="389"/>
                    <a:pt x="370" y="334"/>
                  </a:cubicBezTo>
                  <a:cubicBezTo>
                    <a:pt x="370" y="308"/>
                    <a:pt x="376" y="277"/>
                    <a:pt x="378" y="26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8" name="Freeform 17">
              <a:extLst>
                <a:ext uri="{FF2B5EF4-FFF2-40B4-BE49-F238E27FC236}">
                  <a16:creationId xmlns:a16="http://schemas.microsoft.com/office/drawing/2014/main" id="{D1084684-4E03-AC4E-B919-372486A2EE48}"/>
                </a:ext>
              </a:extLst>
            </p:cNvPr>
            <p:cNvSpPr/>
            <p:nvPr/>
          </p:nvSpPr>
          <p:spPr>
            <a:xfrm>
              <a:off x="3172680" y="5487839"/>
              <a:ext cx="212760" cy="14760"/>
            </a:xfrm>
            <a:custGeom>
              <a:avLst/>
              <a:gdLst/>
              <a:ahLst/>
              <a:cxnLst>
                <a:cxn ang="3cd4">
                  <a:pos x="hc" y="t"/>
                </a:cxn>
                <a:cxn ang="cd2">
                  <a:pos x="l" y="vc"/>
                </a:cxn>
                <a:cxn ang="cd4">
                  <a:pos x="hc" y="b"/>
                </a:cxn>
                <a:cxn ang="0">
                  <a:pos x="r" y="vc"/>
                </a:cxn>
              </a:cxnLst>
              <a:rect l="l" t="t" r="r" b="b"/>
              <a:pathLst>
                <a:path w="592" h="42">
                  <a:moveTo>
                    <a:pt x="559" y="42"/>
                  </a:moveTo>
                  <a:cubicBezTo>
                    <a:pt x="574" y="42"/>
                    <a:pt x="592" y="42"/>
                    <a:pt x="592" y="20"/>
                  </a:cubicBezTo>
                  <a:cubicBezTo>
                    <a:pt x="592" y="0"/>
                    <a:pt x="574" y="0"/>
                    <a:pt x="559" y="0"/>
                  </a:cubicBezTo>
                  <a:lnTo>
                    <a:pt x="33" y="0"/>
                  </a:lnTo>
                  <a:cubicBezTo>
                    <a:pt x="18" y="0"/>
                    <a:pt x="0" y="0"/>
                    <a:pt x="0" y="20"/>
                  </a:cubicBezTo>
                  <a:cubicBezTo>
                    <a:pt x="0" y="42"/>
                    <a:pt x="18" y="42"/>
                    <a:pt x="33" y="4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9" name="Freeform 18">
              <a:extLst>
                <a:ext uri="{FF2B5EF4-FFF2-40B4-BE49-F238E27FC236}">
                  <a16:creationId xmlns:a16="http://schemas.microsoft.com/office/drawing/2014/main" id="{A16B75CD-5779-104B-8A37-20B57E6AAE94}"/>
                </a:ext>
              </a:extLst>
            </p:cNvPr>
            <p:cNvSpPr/>
            <p:nvPr/>
          </p:nvSpPr>
          <p:spPr>
            <a:xfrm>
              <a:off x="3505319" y="5427720"/>
              <a:ext cx="195120" cy="158040"/>
            </a:xfrm>
            <a:custGeom>
              <a:avLst/>
              <a:gdLst/>
              <a:ahLst/>
              <a:cxnLst>
                <a:cxn ang="3cd4">
                  <a:pos x="hc" y="t"/>
                </a:cxn>
                <a:cxn ang="cd2">
                  <a:pos x="l" y="vc"/>
                </a:cxn>
                <a:cxn ang="cd4">
                  <a:pos x="hc" y="b"/>
                </a:cxn>
                <a:cxn ang="0">
                  <a:pos x="r" y="vc"/>
                </a:cxn>
              </a:cxnLst>
              <a:rect l="l" t="t" r="r" b="b"/>
              <a:pathLst>
                <a:path w="543" h="440">
                  <a:moveTo>
                    <a:pt x="422" y="200"/>
                  </a:moveTo>
                  <a:cubicBezTo>
                    <a:pt x="422" y="48"/>
                    <a:pt x="332" y="0"/>
                    <a:pt x="262" y="0"/>
                  </a:cubicBezTo>
                  <a:cubicBezTo>
                    <a:pt x="128" y="0"/>
                    <a:pt x="0" y="139"/>
                    <a:pt x="0" y="275"/>
                  </a:cubicBezTo>
                  <a:cubicBezTo>
                    <a:pt x="0" y="365"/>
                    <a:pt x="57" y="440"/>
                    <a:pt x="156" y="440"/>
                  </a:cubicBezTo>
                  <a:cubicBezTo>
                    <a:pt x="218" y="440"/>
                    <a:pt x="288" y="418"/>
                    <a:pt x="363" y="359"/>
                  </a:cubicBezTo>
                  <a:cubicBezTo>
                    <a:pt x="374" y="409"/>
                    <a:pt x="407" y="440"/>
                    <a:pt x="451" y="440"/>
                  </a:cubicBezTo>
                  <a:cubicBezTo>
                    <a:pt x="502" y="440"/>
                    <a:pt x="532" y="387"/>
                    <a:pt x="532" y="372"/>
                  </a:cubicBezTo>
                  <a:cubicBezTo>
                    <a:pt x="532" y="365"/>
                    <a:pt x="526" y="361"/>
                    <a:pt x="519" y="361"/>
                  </a:cubicBezTo>
                  <a:cubicBezTo>
                    <a:pt x="513" y="361"/>
                    <a:pt x="510" y="365"/>
                    <a:pt x="508" y="372"/>
                  </a:cubicBezTo>
                  <a:cubicBezTo>
                    <a:pt x="491" y="418"/>
                    <a:pt x="455" y="418"/>
                    <a:pt x="453" y="418"/>
                  </a:cubicBezTo>
                  <a:cubicBezTo>
                    <a:pt x="422" y="418"/>
                    <a:pt x="422" y="343"/>
                    <a:pt x="422" y="319"/>
                  </a:cubicBezTo>
                  <a:cubicBezTo>
                    <a:pt x="422" y="299"/>
                    <a:pt x="422" y="297"/>
                    <a:pt x="433" y="286"/>
                  </a:cubicBezTo>
                  <a:cubicBezTo>
                    <a:pt x="524" y="172"/>
                    <a:pt x="543" y="57"/>
                    <a:pt x="543" y="57"/>
                  </a:cubicBezTo>
                  <a:cubicBezTo>
                    <a:pt x="543" y="55"/>
                    <a:pt x="543" y="48"/>
                    <a:pt x="532" y="48"/>
                  </a:cubicBezTo>
                  <a:cubicBezTo>
                    <a:pt x="524" y="48"/>
                    <a:pt x="524" y="51"/>
                    <a:pt x="519" y="68"/>
                  </a:cubicBezTo>
                  <a:cubicBezTo>
                    <a:pt x="502" y="130"/>
                    <a:pt x="469" y="202"/>
                    <a:pt x="422" y="260"/>
                  </a:cubicBezTo>
                  <a:close/>
                  <a:moveTo>
                    <a:pt x="359" y="332"/>
                  </a:moveTo>
                  <a:cubicBezTo>
                    <a:pt x="273" y="407"/>
                    <a:pt x="198" y="418"/>
                    <a:pt x="158" y="418"/>
                  </a:cubicBezTo>
                  <a:cubicBezTo>
                    <a:pt x="101" y="418"/>
                    <a:pt x="73" y="374"/>
                    <a:pt x="73" y="312"/>
                  </a:cubicBezTo>
                  <a:cubicBezTo>
                    <a:pt x="73" y="266"/>
                    <a:pt x="97" y="161"/>
                    <a:pt x="128" y="110"/>
                  </a:cubicBezTo>
                  <a:cubicBezTo>
                    <a:pt x="174" y="40"/>
                    <a:pt x="227" y="22"/>
                    <a:pt x="260" y="22"/>
                  </a:cubicBezTo>
                  <a:cubicBezTo>
                    <a:pt x="356" y="22"/>
                    <a:pt x="356" y="150"/>
                    <a:pt x="356" y="224"/>
                  </a:cubicBezTo>
                  <a:cubicBezTo>
                    <a:pt x="356" y="260"/>
                    <a:pt x="356" y="317"/>
                    <a:pt x="359" y="33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 name="Freeform 19">
              <a:extLst>
                <a:ext uri="{FF2B5EF4-FFF2-40B4-BE49-F238E27FC236}">
                  <a16:creationId xmlns:a16="http://schemas.microsoft.com/office/drawing/2014/main" id="{261A0FB7-8E7A-2F43-8C9A-55871B6353BE}"/>
                </a:ext>
              </a:extLst>
            </p:cNvPr>
            <p:cNvSpPr/>
            <p:nvPr/>
          </p:nvSpPr>
          <p:spPr>
            <a:xfrm>
              <a:off x="3730320" y="5344560"/>
              <a:ext cx="257040" cy="249840"/>
            </a:xfrm>
            <a:custGeom>
              <a:avLst/>
              <a:gdLst/>
              <a:ahLst/>
              <a:cxnLst>
                <a:cxn ang="3cd4">
                  <a:pos x="hc" y="t"/>
                </a:cxn>
                <a:cxn ang="cd2">
                  <a:pos x="l" y="vc"/>
                </a:cxn>
                <a:cxn ang="cd4">
                  <a:pos x="hc" y="b"/>
                </a:cxn>
                <a:cxn ang="0">
                  <a:pos x="r" y="vc"/>
                </a:cxn>
              </a:cxnLst>
              <a:rect l="l" t="t" r="r" b="b"/>
              <a:pathLst>
                <a:path w="715" h="695">
                  <a:moveTo>
                    <a:pt x="711" y="22"/>
                  </a:moveTo>
                  <a:cubicBezTo>
                    <a:pt x="713" y="18"/>
                    <a:pt x="715" y="11"/>
                    <a:pt x="715" y="9"/>
                  </a:cubicBezTo>
                  <a:cubicBezTo>
                    <a:pt x="715" y="0"/>
                    <a:pt x="715" y="0"/>
                    <a:pt x="693" y="0"/>
                  </a:cubicBezTo>
                  <a:lnTo>
                    <a:pt x="24" y="0"/>
                  </a:lnTo>
                  <a:cubicBezTo>
                    <a:pt x="0" y="0"/>
                    <a:pt x="0" y="0"/>
                    <a:pt x="0" y="9"/>
                  </a:cubicBezTo>
                  <a:cubicBezTo>
                    <a:pt x="0" y="11"/>
                    <a:pt x="2" y="18"/>
                    <a:pt x="4" y="22"/>
                  </a:cubicBezTo>
                  <a:lnTo>
                    <a:pt x="332" y="676"/>
                  </a:lnTo>
                  <a:cubicBezTo>
                    <a:pt x="339" y="689"/>
                    <a:pt x="341" y="695"/>
                    <a:pt x="359" y="695"/>
                  </a:cubicBezTo>
                  <a:cubicBezTo>
                    <a:pt x="374" y="695"/>
                    <a:pt x="376" y="689"/>
                    <a:pt x="385" y="676"/>
                  </a:cubicBezTo>
                  <a:close/>
                  <a:moveTo>
                    <a:pt x="121" y="70"/>
                  </a:moveTo>
                  <a:lnTo>
                    <a:pt x="653" y="70"/>
                  </a:lnTo>
                  <a:lnTo>
                    <a:pt x="387" y="603"/>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 name="Freeform 20">
              <a:extLst>
                <a:ext uri="{FF2B5EF4-FFF2-40B4-BE49-F238E27FC236}">
                  <a16:creationId xmlns:a16="http://schemas.microsoft.com/office/drawing/2014/main" id="{B79036DF-C2E9-5445-9408-0E1CE462857A}"/>
                </a:ext>
              </a:extLst>
            </p:cNvPr>
            <p:cNvSpPr/>
            <p:nvPr/>
          </p:nvSpPr>
          <p:spPr>
            <a:xfrm>
              <a:off x="4014720" y="5526720"/>
              <a:ext cx="178560" cy="110520"/>
            </a:xfrm>
            <a:custGeom>
              <a:avLst/>
              <a:gdLst/>
              <a:ahLst/>
              <a:cxnLst>
                <a:cxn ang="3cd4">
                  <a:pos x="hc" y="t"/>
                </a:cxn>
                <a:cxn ang="cd2">
                  <a:pos x="l" y="vc"/>
                </a:cxn>
                <a:cxn ang="cd4">
                  <a:pos x="hc" y="b"/>
                </a:cxn>
                <a:cxn ang="0">
                  <a:pos x="r" y="vc"/>
                </a:cxn>
              </a:cxnLst>
              <a:rect l="l" t="t" r="r" b="b"/>
              <a:pathLst>
                <a:path w="497" h="308">
                  <a:moveTo>
                    <a:pt x="326" y="84"/>
                  </a:moveTo>
                  <a:cubicBezTo>
                    <a:pt x="330" y="66"/>
                    <a:pt x="339" y="33"/>
                    <a:pt x="339" y="29"/>
                  </a:cubicBezTo>
                  <a:cubicBezTo>
                    <a:pt x="339" y="15"/>
                    <a:pt x="328" y="7"/>
                    <a:pt x="317" y="7"/>
                  </a:cubicBezTo>
                  <a:cubicBezTo>
                    <a:pt x="304" y="7"/>
                    <a:pt x="290" y="15"/>
                    <a:pt x="286" y="26"/>
                  </a:cubicBezTo>
                  <a:cubicBezTo>
                    <a:pt x="284" y="33"/>
                    <a:pt x="277" y="62"/>
                    <a:pt x="273" y="79"/>
                  </a:cubicBezTo>
                  <a:cubicBezTo>
                    <a:pt x="264" y="117"/>
                    <a:pt x="264" y="119"/>
                    <a:pt x="253" y="156"/>
                  </a:cubicBezTo>
                  <a:cubicBezTo>
                    <a:pt x="244" y="194"/>
                    <a:pt x="244" y="200"/>
                    <a:pt x="242" y="220"/>
                  </a:cubicBezTo>
                  <a:cubicBezTo>
                    <a:pt x="244" y="233"/>
                    <a:pt x="240" y="246"/>
                    <a:pt x="224" y="266"/>
                  </a:cubicBezTo>
                  <a:cubicBezTo>
                    <a:pt x="216" y="277"/>
                    <a:pt x="200" y="288"/>
                    <a:pt x="178" y="288"/>
                  </a:cubicBezTo>
                  <a:cubicBezTo>
                    <a:pt x="152" y="288"/>
                    <a:pt x="117" y="279"/>
                    <a:pt x="117" y="227"/>
                  </a:cubicBezTo>
                  <a:cubicBezTo>
                    <a:pt x="117" y="191"/>
                    <a:pt x="136" y="141"/>
                    <a:pt x="150" y="106"/>
                  </a:cubicBezTo>
                  <a:cubicBezTo>
                    <a:pt x="161" y="77"/>
                    <a:pt x="163" y="70"/>
                    <a:pt x="163" y="59"/>
                  </a:cubicBezTo>
                  <a:cubicBezTo>
                    <a:pt x="163" y="26"/>
                    <a:pt x="136" y="0"/>
                    <a:pt x="99" y="0"/>
                  </a:cubicBezTo>
                  <a:cubicBezTo>
                    <a:pt x="31" y="0"/>
                    <a:pt x="0" y="92"/>
                    <a:pt x="0" y="106"/>
                  </a:cubicBezTo>
                  <a:cubicBezTo>
                    <a:pt x="0" y="114"/>
                    <a:pt x="9" y="114"/>
                    <a:pt x="11" y="114"/>
                  </a:cubicBezTo>
                  <a:cubicBezTo>
                    <a:pt x="22" y="114"/>
                    <a:pt x="22" y="110"/>
                    <a:pt x="24" y="103"/>
                  </a:cubicBezTo>
                  <a:cubicBezTo>
                    <a:pt x="42" y="46"/>
                    <a:pt x="70" y="20"/>
                    <a:pt x="97" y="20"/>
                  </a:cubicBezTo>
                  <a:cubicBezTo>
                    <a:pt x="108" y="20"/>
                    <a:pt x="114" y="26"/>
                    <a:pt x="114" y="44"/>
                  </a:cubicBezTo>
                  <a:cubicBezTo>
                    <a:pt x="114" y="59"/>
                    <a:pt x="108" y="75"/>
                    <a:pt x="106" y="84"/>
                  </a:cubicBezTo>
                  <a:cubicBezTo>
                    <a:pt x="66" y="183"/>
                    <a:pt x="66" y="196"/>
                    <a:pt x="66" y="218"/>
                  </a:cubicBezTo>
                  <a:cubicBezTo>
                    <a:pt x="66" y="297"/>
                    <a:pt x="139" y="308"/>
                    <a:pt x="176" y="308"/>
                  </a:cubicBezTo>
                  <a:cubicBezTo>
                    <a:pt x="189" y="308"/>
                    <a:pt x="222" y="308"/>
                    <a:pt x="253" y="262"/>
                  </a:cubicBezTo>
                  <a:cubicBezTo>
                    <a:pt x="268" y="293"/>
                    <a:pt x="306" y="308"/>
                    <a:pt x="348" y="308"/>
                  </a:cubicBezTo>
                  <a:cubicBezTo>
                    <a:pt x="407" y="308"/>
                    <a:pt x="438" y="255"/>
                    <a:pt x="451" y="227"/>
                  </a:cubicBezTo>
                  <a:cubicBezTo>
                    <a:pt x="480" y="169"/>
                    <a:pt x="497" y="86"/>
                    <a:pt x="497" y="53"/>
                  </a:cubicBezTo>
                  <a:cubicBezTo>
                    <a:pt x="497" y="2"/>
                    <a:pt x="469" y="0"/>
                    <a:pt x="464" y="0"/>
                  </a:cubicBezTo>
                  <a:cubicBezTo>
                    <a:pt x="447" y="0"/>
                    <a:pt x="427" y="18"/>
                    <a:pt x="427" y="35"/>
                  </a:cubicBezTo>
                  <a:cubicBezTo>
                    <a:pt x="427" y="48"/>
                    <a:pt x="433" y="53"/>
                    <a:pt x="440" y="57"/>
                  </a:cubicBezTo>
                  <a:cubicBezTo>
                    <a:pt x="455" y="70"/>
                    <a:pt x="464" y="90"/>
                    <a:pt x="464" y="112"/>
                  </a:cubicBezTo>
                  <a:cubicBezTo>
                    <a:pt x="464" y="121"/>
                    <a:pt x="436" y="288"/>
                    <a:pt x="350" y="288"/>
                  </a:cubicBezTo>
                  <a:cubicBezTo>
                    <a:pt x="295" y="288"/>
                    <a:pt x="295" y="240"/>
                    <a:pt x="295" y="229"/>
                  </a:cubicBezTo>
                  <a:cubicBezTo>
                    <a:pt x="295" y="209"/>
                    <a:pt x="297" y="198"/>
                    <a:pt x="306" y="16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2" name="Freeform 21">
              <a:extLst>
                <a:ext uri="{FF2B5EF4-FFF2-40B4-BE49-F238E27FC236}">
                  <a16:creationId xmlns:a16="http://schemas.microsoft.com/office/drawing/2014/main" id="{267CFDC5-3255-A847-882B-F2DCA2A98FC9}"/>
                </a:ext>
              </a:extLst>
            </p:cNvPr>
            <p:cNvSpPr/>
            <p:nvPr/>
          </p:nvSpPr>
          <p:spPr>
            <a:xfrm>
              <a:off x="4241880" y="5344560"/>
              <a:ext cx="210240" cy="237960"/>
            </a:xfrm>
            <a:custGeom>
              <a:avLst/>
              <a:gdLst/>
              <a:ahLst/>
              <a:cxnLst>
                <a:cxn ang="3cd4">
                  <a:pos x="hc" y="t"/>
                </a:cxn>
                <a:cxn ang="cd2">
                  <a:pos x="l" y="vc"/>
                </a:cxn>
                <a:cxn ang="cd4">
                  <a:pos x="hc" y="b"/>
                </a:cxn>
                <a:cxn ang="0">
                  <a:pos x="r" y="vc"/>
                </a:cxn>
              </a:cxnLst>
              <a:rect l="l" t="t" r="r" b="b"/>
              <a:pathLst>
                <a:path w="585" h="662">
                  <a:moveTo>
                    <a:pt x="326" y="75"/>
                  </a:moveTo>
                  <a:cubicBezTo>
                    <a:pt x="334" y="42"/>
                    <a:pt x="337" y="31"/>
                    <a:pt x="427" y="31"/>
                  </a:cubicBezTo>
                  <a:cubicBezTo>
                    <a:pt x="458" y="31"/>
                    <a:pt x="464" y="31"/>
                    <a:pt x="464" y="11"/>
                  </a:cubicBezTo>
                  <a:cubicBezTo>
                    <a:pt x="464" y="0"/>
                    <a:pt x="453" y="0"/>
                    <a:pt x="449" y="0"/>
                  </a:cubicBezTo>
                  <a:cubicBezTo>
                    <a:pt x="418" y="0"/>
                    <a:pt x="337" y="2"/>
                    <a:pt x="306" y="2"/>
                  </a:cubicBezTo>
                  <a:cubicBezTo>
                    <a:pt x="277" y="2"/>
                    <a:pt x="205" y="0"/>
                    <a:pt x="176" y="0"/>
                  </a:cubicBezTo>
                  <a:cubicBezTo>
                    <a:pt x="169" y="0"/>
                    <a:pt x="158" y="0"/>
                    <a:pt x="158" y="20"/>
                  </a:cubicBezTo>
                  <a:cubicBezTo>
                    <a:pt x="158" y="31"/>
                    <a:pt x="167" y="31"/>
                    <a:pt x="185" y="31"/>
                  </a:cubicBezTo>
                  <a:cubicBezTo>
                    <a:pt x="187" y="31"/>
                    <a:pt x="205" y="31"/>
                    <a:pt x="222" y="33"/>
                  </a:cubicBezTo>
                  <a:cubicBezTo>
                    <a:pt x="240" y="33"/>
                    <a:pt x="249" y="35"/>
                    <a:pt x="249" y="48"/>
                  </a:cubicBezTo>
                  <a:cubicBezTo>
                    <a:pt x="249" y="51"/>
                    <a:pt x="246" y="55"/>
                    <a:pt x="244" y="66"/>
                  </a:cubicBezTo>
                  <a:lnTo>
                    <a:pt x="114" y="588"/>
                  </a:lnTo>
                  <a:cubicBezTo>
                    <a:pt x="106" y="625"/>
                    <a:pt x="103" y="632"/>
                    <a:pt x="26" y="632"/>
                  </a:cubicBezTo>
                  <a:cubicBezTo>
                    <a:pt x="9" y="632"/>
                    <a:pt x="0" y="632"/>
                    <a:pt x="0" y="651"/>
                  </a:cubicBezTo>
                  <a:cubicBezTo>
                    <a:pt x="0" y="662"/>
                    <a:pt x="9" y="662"/>
                    <a:pt x="26" y="662"/>
                  </a:cubicBezTo>
                  <a:lnTo>
                    <a:pt x="475" y="662"/>
                  </a:lnTo>
                  <a:cubicBezTo>
                    <a:pt x="499" y="662"/>
                    <a:pt x="499" y="662"/>
                    <a:pt x="506" y="647"/>
                  </a:cubicBezTo>
                  <a:lnTo>
                    <a:pt x="583" y="436"/>
                  </a:lnTo>
                  <a:cubicBezTo>
                    <a:pt x="585" y="427"/>
                    <a:pt x="585" y="425"/>
                    <a:pt x="585" y="422"/>
                  </a:cubicBezTo>
                  <a:cubicBezTo>
                    <a:pt x="585" y="418"/>
                    <a:pt x="583" y="411"/>
                    <a:pt x="574" y="411"/>
                  </a:cubicBezTo>
                  <a:cubicBezTo>
                    <a:pt x="565" y="411"/>
                    <a:pt x="565" y="418"/>
                    <a:pt x="559" y="433"/>
                  </a:cubicBezTo>
                  <a:cubicBezTo>
                    <a:pt x="526" y="522"/>
                    <a:pt x="482" y="632"/>
                    <a:pt x="315" y="632"/>
                  </a:cubicBezTo>
                  <a:lnTo>
                    <a:pt x="222" y="632"/>
                  </a:lnTo>
                  <a:cubicBezTo>
                    <a:pt x="209" y="632"/>
                    <a:pt x="207" y="632"/>
                    <a:pt x="202" y="632"/>
                  </a:cubicBezTo>
                  <a:cubicBezTo>
                    <a:pt x="191" y="632"/>
                    <a:pt x="189" y="629"/>
                    <a:pt x="189" y="623"/>
                  </a:cubicBezTo>
                  <a:cubicBezTo>
                    <a:pt x="189" y="618"/>
                    <a:pt x="189" y="616"/>
                    <a:pt x="194" y="59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3" name="Freeform 22">
              <a:extLst>
                <a:ext uri="{FF2B5EF4-FFF2-40B4-BE49-F238E27FC236}">
                  <a16:creationId xmlns:a16="http://schemas.microsoft.com/office/drawing/2014/main" id="{F3424E5F-8995-7C46-8C45-9927C5AF346B}"/>
                </a:ext>
              </a:extLst>
            </p:cNvPr>
            <p:cNvSpPr/>
            <p:nvPr/>
          </p:nvSpPr>
          <p:spPr>
            <a:xfrm>
              <a:off x="4498560" y="5320800"/>
              <a:ext cx="81360" cy="348120"/>
            </a:xfrm>
            <a:custGeom>
              <a:avLst/>
              <a:gdLst/>
              <a:ahLst/>
              <a:cxnLst>
                <a:cxn ang="3cd4">
                  <a:pos x="hc" y="t"/>
                </a:cxn>
                <a:cxn ang="cd2">
                  <a:pos x="l" y="vc"/>
                </a:cxn>
                <a:cxn ang="cd4">
                  <a:pos x="hc" y="b"/>
                </a:cxn>
                <a:cxn ang="0">
                  <a:pos x="r" y="vc"/>
                </a:cxn>
              </a:cxnLst>
              <a:rect l="l" t="t" r="r" b="b"/>
              <a:pathLst>
                <a:path w="227" h="968">
                  <a:moveTo>
                    <a:pt x="227" y="959"/>
                  </a:moveTo>
                  <a:cubicBezTo>
                    <a:pt x="227" y="957"/>
                    <a:pt x="227" y="955"/>
                    <a:pt x="209" y="937"/>
                  </a:cubicBezTo>
                  <a:cubicBezTo>
                    <a:pt x="88" y="816"/>
                    <a:pt x="57" y="634"/>
                    <a:pt x="57" y="484"/>
                  </a:cubicBezTo>
                  <a:cubicBezTo>
                    <a:pt x="57" y="317"/>
                    <a:pt x="95" y="147"/>
                    <a:pt x="213" y="26"/>
                  </a:cubicBezTo>
                  <a:cubicBezTo>
                    <a:pt x="227" y="15"/>
                    <a:pt x="227" y="13"/>
                    <a:pt x="227" y="9"/>
                  </a:cubicBezTo>
                  <a:cubicBezTo>
                    <a:pt x="227" y="2"/>
                    <a:pt x="222" y="0"/>
                    <a:pt x="216" y="0"/>
                  </a:cubicBezTo>
                  <a:cubicBezTo>
                    <a:pt x="207" y="0"/>
                    <a:pt x="119" y="66"/>
                    <a:pt x="62" y="189"/>
                  </a:cubicBezTo>
                  <a:cubicBezTo>
                    <a:pt x="11" y="295"/>
                    <a:pt x="0" y="403"/>
                    <a:pt x="0" y="484"/>
                  </a:cubicBezTo>
                  <a:cubicBezTo>
                    <a:pt x="0" y="561"/>
                    <a:pt x="11" y="678"/>
                    <a:pt x="64" y="788"/>
                  </a:cubicBezTo>
                  <a:cubicBezTo>
                    <a:pt x="123" y="907"/>
                    <a:pt x="207" y="968"/>
                    <a:pt x="216" y="968"/>
                  </a:cubicBezTo>
                  <a:cubicBezTo>
                    <a:pt x="222" y="968"/>
                    <a:pt x="227" y="966"/>
                    <a:pt x="227" y="9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4" name="Freeform 23">
              <a:extLst>
                <a:ext uri="{FF2B5EF4-FFF2-40B4-BE49-F238E27FC236}">
                  <a16:creationId xmlns:a16="http://schemas.microsoft.com/office/drawing/2014/main" id="{CD1B86C2-A6EF-5C47-8140-BCCDEE6D6ED4}"/>
                </a:ext>
              </a:extLst>
            </p:cNvPr>
            <p:cNvSpPr/>
            <p:nvPr/>
          </p:nvSpPr>
          <p:spPr>
            <a:xfrm>
              <a:off x="4616640" y="542772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1"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7"/>
                    <a:pt x="257" y="418"/>
                    <a:pt x="141" y="418"/>
                  </a:cubicBezTo>
                  <a:cubicBezTo>
                    <a:pt x="125"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5" name="Freeform 24">
              <a:extLst>
                <a:ext uri="{FF2B5EF4-FFF2-40B4-BE49-F238E27FC236}">
                  <a16:creationId xmlns:a16="http://schemas.microsoft.com/office/drawing/2014/main" id="{C603BBDF-3C82-5344-87E5-C4DC7B947109}"/>
                </a:ext>
              </a:extLst>
            </p:cNvPr>
            <p:cNvSpPr/>
            <p:nvPr/>
          </p:nvSpPr>
          <p:spPr>
            <a:xfrm>
              <a:off x="4791600" y="5545080"/>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6" name="Freeform 25">
              <a:extLst>
                <a:ext uri="{FF2B5EF4-FFF2-40B4-BE49-F238E27FC236}">
                  <a16:creationId xmlns:a16="http://schemas.microsoft.com/office/drawing/2014/main" id="{79A53E45-8282-864E-A57A-77CAC112292A}"/>
                </a:ext>
              </a:extLst>
            </p:cNvPr>
            <p:cNvSpPr/>
            <p:nvPr/>
          </p:nvSpPr>
          <p:spPr>
            <a:xfrm>
              <a:off x="4929480" y="5427720"/>
              <a:ext cx="159480" cy="158040"/>
            </a:xfrm>
            <a:custGeom>
              <a:avLst/>
              <a:gdLst/>
              <a:ahLst/>
              <a:cxnLst>
                <a:cxn ang="3cd4">
                  <a:pos x="hc" y="t"/>
                </a:cxn>
                <a:cxn ang="cd2">
                  <a:pos x="l" y="vc"/>
                </a:cxn>
                <a:cxn ang="cd4">
                  <a:pos x="hc" y="b"/>
                </a:cxn>
                <a:cxn ang="0">
                  <a:pos x="r" y="vc"/>
                </a:cxn>
              </a:cxnLst>
              <a:rect l="l" t="t" r="r" b="b"/>
              <a:pathLst>
                <a:path w="444" h="440">
                  <a:moveTo>
                    <a:pt x="323" y="62"/>
                  </a:moveTo>
                  <a:cubicBezTo>
                    <a:pt x="306" y="26"/>
                    <a:pt x="277" y="0"/>
                    <a:pt x="233" y="0"/>
                  </a:cubicBezTo>
                  <a:cubicBezTo>
                    <a:pt x="121" y="0"/>
                    <a:pt x="0" y="143"/>
                    <a:pt x="0" y="284"/>
                  </a:cubicBezTo>
                  <a:cubicBezTo>
                    <a:pt x="0" y="376"/>
                    <a:pt x="53" y="440"/>
                    <a:pt x="130" y="440"/>
                  </a:cubicBezTo>
                  <a:cubicBezTo>
                    <a:pt x="150" y="440"/>
                    <a:pt x="198" y="436"/>
                    <a:pt x="255" y="367"/>
                  </a:cubicBezTo>
                  <a:cubicBezTo>
                    <a:pt x="264" y="407"/>
                    <a:pt x="297" y="440"/>
                    <a:pt x="343" y="440"/>
                  </a:cubicBezTo>
                  <a:cubicBezTo>
                    <a:pt x="378" y="440"/>
                    <a:pt x="400" y="418"/>
                    <a:pt x="416" y="387"/>
                  </a:cubicBezTo>
                  <a:cubicBezTo>
                    <a:pt x="431" y="352"/>
                    <a:pt x="444" y="293"/>
                    <a:pt x="444" y="290"/>
                  </a:cubicBezTo>
                  <a:cubicBezTo>
                    <a:pt x="444" y="282"/>
                    <a:pt x="436" y="282"/>
                    <a:pt x="433" y="282"/>
                  </a:cubicBezTo>
                  <a:cubicBezTo>
                    <a:pt x="422" y="282"/>
                    <a:pt x="422" y="284"/>
                    <a:pt x="420" y="299"/>
                  </a:cubicBezTo>
                  <a:cubicBezTo>
                    <a:pt x="403" y="361"/>
                    <a:pt x="385" y="418"/>
                    <a:pt x="345" y="418"/>
                  </a:cubicBezTo>
                  <a:cubicBezTo>
                    <a:pt x="319" y="418"/>
                    <a:pt x="317" y="394"/>
                    <a:pt x="317" y="374"/>
                  </a:cubicBezTo>
                  <a:cubicBezTo>
                    <a:pt x="317" y="352"/>
                    <a:pt x="319" y="345"/>
                    <a:pt x="330" y="301"/>
                  </a:cubicBezTo>
                  <a:cubicBezTo>
                    <a:pt x="339" y="262"/>
                    <a:pt x="341" y="251"/>
                    <a:pt x="350" y="216"/>
                  </a:cubicBezTo>
                  <a:lnTo>
                    <a:pt x="385" y="79"/>
                  </a:lnTo>
                  <a:cubicBezTo>
                    <a:pt x="392" y="51"/>
                    <a:pt x="392" y="51"/>
                    <a:pt x="392" y="46"/>
                  </a:cubicBezTo>
                  <a:cubicBezTo>
                    <a:pt x="392" y="29"/>
                    <a:pt x="381" y="20"/>
                    <a:pt x="365" y="20"/>
                  </a:cubicBezTo>
                  <a:cubicBezTo>
                    <a:pt x="341" y="20"/>
                    <a:pt x="326" y="42"/>
                    <a:pt x="323" y="62"/>
                  </a:cubicBezTo>
                  <a:close/>
                  <a:moveTo>
                    <a:pt x="260" y="315"/>
                  </a:moveTo>
                  <a:cubicBezTo>
                    <a:pt x="255" y="332"/>
                    <a:pt x="255" y="332"/>
                    <a:pt x="240" y="350"/>
                  </a:cubicBezTo>
                  <a:cubicBezTo>
                    <a:pt x="198" y="403"/>
                    <a:pt x="158" y="418"/>
                    <a:pt x="132" y="418"/>
                  </a:cubicBezTo>
                  <a:cubicBezTo>
                    <a:pt x="81" y="418"/>
                    <a:pt x="68" y="365"/>
                    <a:pt x="68" y="328"/>
                  </a:cubicBezTo>
                  <a:cubicBezTo>
                    <a:pt x="68" y="279"/>
                    <a:pt x="99" y="158"/>
                    <a:pt x="123" y="114"/>
                  </a:cubicBezTo>
                  <a:cubicBezTo>
                    <a:pt x="152" y="57"/>
                    <a:pt x="196" y="22"/>
                    <a:pt x="235" y="22"/>
                  </a:cubicBezTo>
                  <a:cubicBezTo>
                    <a:pt x="299" y="22"/>
                    <a:pt x="312" y="101"/>
                    <a:pt x="312" y="108"/>
                  </a:cubicBezTo>
                  <a:cubicBezTo>
                    <a:pt x="312" y="112"/>
                    <a:pt x="310" y="119"/>
                    <a:pt x="308" y="1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 name="Freeform 26">
              <a:extLst>
                <a:ext uri="{FF2B5EF4-FFF2-40B4-BE49-F238E27FC236}">
                  <a16:creationId xmlns:a16="http://schemas.microsoft.com/office/drawing/2014/main" id="{BAB5002D-D3F2-5B43-A8CB-85060CA129E1}"/>
                </a:ext>
              </a:extLst>
            </p:cNvPr>
            <p:cNvSpPr/>
            <p:nvPr/>
          </p:nvSpPr>
          <p:spPr>
            <a:xfrm>
              <a:off x="5128919" y="5545080"/>
              <a:ext cx="40680" cy="104040"/>
            </a:xfrm>
            <a:custGeom>
              <a:avLst/>
              <a:gdLst/>
              <a:ahLst/>
              <a:cxnLst>
                <a:cxn ang="3cd4">
                  <a:pos x="hc" y="t"/>
                </a:cxn>
                <a:cxn ang="cd2">
                  <a:pos x="l" y="vc"/>
                </a:cxn>
                <a:cxn ang="cd4">
                  <a:pos x="hc" y="b"/>
                </a:cxn>
                <a:cxn ang="0">
                  <a:pos x="r" y="vc"/>
                </a:cxn>
              </a:cxnLst>
              <a:rect l="l" t="t" r="r" b="b"/>
              <a:pathLst>
                <a:path w="114" h="290">
                  <a:moveTo>
                    <a:pt x="114" y="101"/>
                  </a:moveTo>
                  <a:cubicBezTo>
                    <a:pt x="114" y="37"/>
                    <a:pt x="90" y="0"/>
                    <a:pt x="53" y="0"/>
                  </a:cubicBezTo>
                  <a:cubicBezTo>
                    <a:pt x="20" y="0"/>
                    <a:pt x="0" y="24"/>
                    <a:pt x="0" y="51"/>
                  </a:cubicBezTo>
                  <a:cubicBezTo>
                    <a:pt x="0" y="77"/>
                    <a:pt x="20" y="103"/>
                    <a:pt x="53" y="103"/>
                  </a:cubicBezTo>
                  <a:cubicBezTo>
                    <a:pt x="64" y="103"/>
                    <a:pt x="77" y="99"/>
                    <a:pt x="86" y="90"/>
                  </a:cubicBezTo>
                  <a:cubicBezTo>
                    <a:pt x="90" y="88"/>
                    <a:pt x="90" y="88"/>
                    <a:pt x="92" y="88"/>
                  </a:cubicBezTo>
                  <a:cubicBezTo>
                    <a:pt x="92" y="88"/>
                    <a:pt x="95" y="88"/>
                    <a:pt x="95" y="101"/>
                  </a:cubicBezTo>
                  <a:cubicBezTo>
                    <a:pt x="95" y="174"/>
                    <a:pt x="59" y="233"/>
                    <a:pt x="26" y="264"/>
                  </a:cubicBezTo>
                  <a:cubicBezTo>
                    <a:pt x="15" y="275"/>
                    <a:pt x="15" y="277"/>
                    <a:pt x="15" y="279"/>
                  </a:cubicBezTo>
                  <a:cubicBezTo>
                    <a:pt x="15" y="288"/>
                    <a:pt x="20" y="290"/>
                    <a:pt x="26" y="290"/>
                  </a:cubicBezTo>
                  <a:cubicBezTo>
                    <a:pt x="37" y="290"/>
                    <a:pt x="114" y="216"/>
                    <a:pt x="114"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8" name="Freeform 27">
              <a:extLst>
                <a:ext uri="{FF2B5EF4-FFF2-40B4-BE49-F238E27FC236}">
                  <a16:creationId xmlns:a16="http://schemas.microsoft.com/office/drawing/2014/main" id="{DD87779A-4EF7-FF46-859E-34F5EA0D0203}"/>
                </a:ext>
              </a:extLst>
            </p:cNvPr>
            <p:cNvSpPr/>
            <p:nvPr/>
          </p:nvSpPr>
          <p:spPr>
            <a:xfrm>
              <a:off x="5271480" y="5427720"/>
              <a:ext cx="128880" cy="158040"/>
            </a:xfrm>
            <a:custGeom>
              <a:avLst/>
              <a:gdLst/>
              <a:ahLst/>
              <a:cxnLst>
                <a:cxn ang="3cd4">
                  <a:pos x="hc" y="t"/>
                </a:cxn>
                <a:cxn ang="cd2">
                  <a:pos x="l" y="vc"/>
                </a:cxn>
                <a:cxn ang="cd4">
                  <a:pos x="hc" y="b"/>
                </a:cxn>
                <a:cxn ang="0">
                  <a:pos x="r" y="vc"/>
                </a:cxn>
              </a:cxnLst>
              <a:rect l="l" t="t" r="r" b="b"/>
              <a:pathLst>
                <a:path w="359" h="440">
                  <a:moveTo>
                    <a:pt x="330" y="66"/>
                  </a:moveTo>
                  <a:cubicBezTo>
                    <a:pt x="301" y="66"/>
                    <a:pt x="284" y="88"/>
                    <a:pt x="284" y="110"/>
                  </a:cubicBezTo>
                  <a:cubicBezTo>
                    <a:pt x="284" y="123"/>
                    <a:pt x="293" y="139"/>
                    <a:pt x="312" y="139"/>
                  </a:cubicBezTo>
                  <a:cubicBezTo>
                    <a:pt x="334" y="139"/>
                    <a:pt x="359" y="121"/>
                    <a:pt x="359" y="84"/>
                  </a:cubicBezTo>
                  <a:cubicBezTo>
                    <a:pt x="359" y="40"/>
                    <a:pt x="317" y="0"/>
                    <a:pt x="242" y="0"/>
                  </a:cubicBezTo>
                  <a:cubicBezTo>
                    <a:pt x="114" y="0"/>
                    <a:pt x="77" y="99"/>
                    <a:pt x="77" y="141"/>
                  </a:cubicBezTo>
                  <a:cubicBezTo>
                    <a:pt x="77" y="218"/>
                    <a:pt x="150" y="233"/>
                    <a:pt x="178" y="238"/>
                  </a:cubicBezTo>
                  <a:cubicBezTo>
                    <a:pt x="229" y="249"/>
                    <a:pt x="279" y="257"/>
                    <a:pt x="279" y="312"/>
                  </a:cubicBezTo>
                  <a:cubicBezTo>
                    <a:pt x="279" y="337"/>
                    <a:pt x="257" y="418"/>
                    <a:pt x="141" y="418"/>
                  </a:cubicBezTo>
                  <a:cubicBezTo>
                    <a:pt x="125" y="418"/>
                    <a:pt x="51" y="418"/>
                    <a:pt x="29" y="367"/>
                  </a:cubicBezTo>
                  <a:cubicBezTo>
                    <a:pt x="66" y="372"/>
                    <a:pt x="90" y="343"/>
                    <a:pt x="90" y="315"/>
                  </a:cubicBezTo>
                  <a:cubicBezTo>
                    <a:pt x="90" y="293"/>
                    <a:pt x="75" y="282"/>
                    <a:pt x="55" y="282"/>
                  </a:cubicBezTo>
                  <a:cubicBezTo>
                    <a:pt x="29" y="282"/>
                    <a:pt x="0" y="301"/>
                    <a:pt x="0" y="345"/>
                  </a:cubicBezTo>
                  <a:cubicBezTo>
                    <a:pt x="0" y="400"/>
                    <a:pt x="55" y="440"/>
                    <a:pt x="139" y="440"/>
                  </a:cubicBezTo>
                  <a:cubicBezTo>
                    <a:pt x="297" y="440"/>
                    <a:pt x="334" y="323"/>
                    <a:pt x="334" y="279"/>
                  </a:cubicBezTo>
                  <a:cubicBezTo>
                    <a:pt x="334" y="244"/>
                    <a:pt x="317" y="220"/>
                    <a:pt x="304" y="207"/>
                  </a:cubicBezTo>
                  <a:cubicBezTo>
                    <a:pt x="277" y="180"/>
                    <a:pt x="251" y="176"/>
                    <a:pt x="207" y="167"/>
                  </a:cubicBezTo>
                  <a:cubicBezTo>
                    <a:pt x="172" y="158"/>
                    <a:pt x="134" y="152"/>
                    <a:pt x="134" y="108"/>
                  </a:cubicBezTo>
                  <a:cubicBezTo>
                    <a:pt x="134" y="81"/>
                    <a:pt x="156" y="22"/>
                    <a:pt x="242" y="22"/>
                  </a:cubicBezTo>
                  <a:cubicBezTo>
                    <a:pt x="266" y="22"/>
                    <a:pt x="315" y="29"/>
                    <a:pt x="330" y="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9" name="Freeform 28">
              <a:extLst>
                <a:ext uri="{FF2B5EF4-FFF2-40B4-BE49-F238E27FC236}">
                  <a16:creationId xmlns:a16="http://schemas.microsoft.com/office/drawing/2014/main" id="{EB09E1CE-30F5-6B4A-B9CE-D76CD423DC0A}"/>
                </a:ext>
              </a:extLst>
            </p:cNvPr>
            <p:cNvSpPr/>
            <p:nvPr/>
          </p:nvSpPr>
          <p:spPr>
            <a:xfrm>
              <a:off x="5427360" y="5301719"/>
              <a:ext cx="61560" cy="126360"/>
            </a:xfrm>
            <a:custGeom>
              <a:avLst/>
              <a:gdLst/>
              <a:ahLst/>
              <a:cxnLst>
                <a:cxn ang="3cd4">
                  <a:pos x="hc" y="t"/>
                </a:cxn>
                <a:cxn ang="cd2">
                  <a:pos x="l" y="vc"/>
                </a:cxn>
                <a:cxn ang="cd4">
                  <a:pos x="hc" y="b"/>
                </a:cxn>
                <a:cxn ang="0">
                  <a:pos x="r" y="vc"/>
                </a:cxn>
              </a:cxnLst>
              <a:rect l="l" t="t" r="r" b="b"/>
              <a:pathLst>
                <a:path w="172" h="352">
                  <a:moveTo>
                    <a:pt x="165" y="59"/>
                  </a:moveTo>
                  <a:cubicBezTo>
                    <a:pt x="172" y="48"/>
                    <a:pt x="172" y="42"/>
                    <a:pt x="172" y="37"/>
                  </a:cubicBezTo>
                  <a:cubicBezTo>
                    <a:pt x="172" y="15"/>
                    <a:pt x="152" y="0"/>
                    <a:pt x="132" y="0"/>
                  </a:cubicBezTo>
                  <a:cubicBezTo>
                    <a:pt x="106" y="0"/>
                    <a:pt x="97" y="22"/>
                    <a:pt x="95" y="33"/>
                  </a:cubicBezTo>
                  <a:lnTo>
                    <a:pt x="4" y="328"/>
                  </a:lnTo>
                  <a:cubicBezTo>
                    <a:pt x="2" y="328"/>
                    <a:pt x="0" y="337"/>
                    <a:pt x="0" y="337"/>
                  </a:cubicBezTo>
                  <a:cubicBezTo>
                    <a:pt x="0" y="345"/>
                    <a:pt x="22" y="352"/>
                    <a:pt x="26" y="352"/>
                  </a:cubicBezTo>
                  <a:cubicBezTo>
                    <a:pt x="31" y="352"/>
                    <a:pt x="33" y="352"/>
                    <a:pt x="37" y="34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0" name="Freeform 29">
              <a:extLst>
                <a:ext uri="{FF2B5EF4-FFF2-40B4-BE49-F238E27FC236}">
                  <a16:creationId xmlns:a16="http://schemas.microsoft.com/office/drawing/2014/main" id="{0DC2BA87-BC17-FD4E-AFAC-1920A50E14BF}"/>
                </a:ext>
              </a:extLst>
            </p:cNvPr>
            <p:cNvSpPr/>
            <p:nvPr/>
          </p:nvSpPr>
          <p:spPr>
            <a:xfrm>
              <a:off x="5542920" y="5431680"/>
              <a:ext cx="38520" cy="217440"/>
            </a:xfrm>
            <a:custGeom>
              <a:avLst/>
              <a:gdLst/>
              <a:ahLst/>
              <a:cxnLst>
                <a:cxn ang="3cd4">
                  <a:pos x="hc" y="t"/>
                </a:cxn>
                <a:cxn ang="cd2">
                  <a:pos x="l" y="vc"/>
                </a:cxn>
                <a:cxn ang="cd4">
                  <a:pos x="hc" y="b"/>
                </a:cxn>
                <a:cxn ang="0">
                  <a:pos x="r" y="vc"/>
                </a:cxn>
              </a:cxnLst>
              <a:rect l="l" t="t" r="r" b="b"/>
              <a:pathLst>
                <a:path w="108" h="605">
                  <a:moveTo>
                    <a:pt x="106" y="51"/>
                  </a:moveTo>
                  <a:cubicBezTo>
                    <a:pt x="106" y="24"/>
                    <a:pt x="81" y="0"/>
                    <a:pt x="53" y="0"/>
                  </a:cubicBezTo>
                  <a:cubicBezTo>
                    <a:pt x="24" y="0"/>
                    <a:pt x="0" y="24"/>
                    <a:pt x="0" y="51"/>
                  </a:cubicBezTo>
                  <a:cubicBezTo>
                    <a:pt x="0" y="79"/>
                    <a:pt x="24" y="103"/>
                    <a:pt x="53" y="103"/>
                  </a:cubicBezTo>
                  <a:cubicBezTo>
                    <a:pt x="81" y="103"/>
                    <a:pt x="106" y="79"/>
                    <a:pt x="106" y="51"/>
                  </a:cubicBezTo>
                  <a:close/>
                  <a:moveTo>
                    <a:pt x="86" y="407"/>
                  </a:moveTo>
                  <a:cubicBezTo>
                    <a:pt x="86" y="436"/>
                    <a:pt x="86" y="511"/>
                    <a:pt x="22" y="583"/>
                  </a:cubicBezTo>
                  <a:cubicBezTo>
                    <a:pt x="15" y="590"/>
                    <a:pt x="15" y="592"/>
                    <a:pt x="15" y="594"/>
                  </a:cubicBezTo>
                  <a:cubicBezTo>
                    <a:pt x="15" y="601"/>
                    <a:pt x="20" y="605"/>
                    <a:pt x="26" y="605"/>
                  </a:cubicBezTo>
                  <a:cubicBezTo>
                    <a:pt x="37" y="605"/>
                    <a:pt x="108" y="528"/>
                    <a:pt x="108" y="416"/>
                  </a:cubicBezTo>
                  <a:cubicBezTo>
                    <a:pt x="108" y="387"/>
                    <a:pt x="106" y="315"/>
                    <a:pt x="53" y="315"/>
                  </a:cubicBezTo>
                  <a:cubicBezTo>
                    <a:pt x="18" y="315"/>
                    <a:pt x="0" y="341"/>
                    <a:pt x="0" y="367"/>
                  </a:cubicBezTo>
                  <a:cubicBezTo>
                    <a:pt x="0" y="392"/>
                    <a:pt x="18" y="418"/>
                    <a:pt x="53" y="418"/>
                  </a:cubicBezTo>
                  <a:cubicBezTo>
                    <a:pt x="57" y="418"/>
                    <a:pt x="59" y="418"/>
                    <a:pt x="59" y="418"/>
                  </a:cubicBezTo>
                  <a:cubicBezTo>
                    <a:pt x="68" y="416"/>
                    <a:pt x="77" y="414"/>
                    <a:pt x="86" y="40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1" name="Freeform 30">
              <a:extLst>
                <a:ext uri="{FF2B5EF4-FFF2-40B4-BE49-F238E27FC236}">
                  <a16:creationId xmlns:a16="http://schemas.microsoft.com/office/drawing/2014/main" id="{27930D1C-DF8A-5A4B-9706-233EAFEA3ABB}"/>
                </a:ext>
              </a:extLst>
            </p:cNvPr>
            <p:cNvSpPr/>
            <p:nvPr/>
          </p:nvSpPr>
          <p:spPr>
            <a:xfrm>
              <a:off x="5677560" y="5427720"/>
              <a:ext cx="230760" cy="158040"/>
            </a:xfrm>
            <a:custGeom>
              <a:avLst/>
              <a:gdLst/>
              <a:ahLst/>
              <a:cxnLst>
                <a:cxn ang="3cd4">
                  <a:pos x="hc" y="t"/>
                </a:cxn>
                <a:cxn ang="cd2">
                  <a:pos x="l" y="vc"/>
                </a:cxn>
                <a:cxn ang="cd4">
                  <a:pos x="hc" y="b"/>
                </a:cxn>
                <a:cxn ang="0">
                  <a:pos x="r" y="vc"/>
                </a:cxn>
              </a:cxnLst>
              <a:rect l="l" t="t" r="r" b="b"/>
              <a:pathLst>
                <a:path w="642" h="440">
                  <a:moveTo>
                    <a:pt x="420" y="99"/>
                  </a:moveTo>
                  <a:cubicBezTo>
                    <a:pt x="425" y="79"/>
                    <a:pt x="433" y="42"/>
                    <a:pt x="433" y="37"/>
                  </a:cubicBezTo>
                  <a:cubicBezTo>
                    <a:pt x="433" y="20"/>
                    <a:pt x="420" y="11"/>
                    <a:pt x="407" y="11"/>
                  </a:cubicBezTo>
                  <a:cubicBezTo>
                    <a:pt x="394" y="11"/>
                    <a:pt x="376" y="18"/>
                    <a:pt x="370" y="37"/>
                  </a:cubicBezTo>
                  <a:cubicBezTo>
                    <a:pt x="367" y="44"/>
                    <a:pt x="321" y="231"/>
                    <a:pt x="315" y="255"/>
                  </a:cubicBezTo>
                  <a:cubicBezTo>
                    <a:pt x="308" y="284"/>
                    <a:pt x="306" y="301"/>
                    <a:pt x="306" y="319"/>
                  </a:cubicBezTo>
                  <a:cubicBezTo>
                    <a:pt x="306" y="330"/>
                    <a:pt x="306" y="332"/>
                    <a:pt x="308" y="337"/>
                  </a:cubicBezTo>
                  <a:cubicBezTo>
                    <a:pt x="286" y="389"/>
                    <a:pt x="255" y="418"/>
                    <a:pt x="218" y="418"/>
                  </a:cubicBezTo>
                  <a:cubicBezTo>
                    <a:pt x="141" y="418"/>
                    <a:pt x="141" y="348"/>
                    <a:pt x="141" y="330"/>
                  </a:cubicBezTo>
                  <a:cubicBezTo>
                    <a:pt x="141" y="299"/>
                    <a:pt x="145" y="262"/>
                    <a:pt x="191" y="141"/>
                  </a:cubicBezTo>
                  <a:cubicBezTo>
                    <a:pt x="202" y="112"/>
                    <a:pt x="207" y="99"/>
                    <a:pt x="207" y="79"/>
                  </a:cubicBezTo>
                  <a:cubicBezTo>
                    <a:pt x="207" y="35"/>
                    <a:pt x="176" y="0"/>
                    <a:pt x="128" y="0"/>
                  </a:cubicBezTo>
                  <a:cubicBezTo>
                    <a:pt x="35" y="0"/>
                    <a:pt x="0" y="141"/>
                    <a:pt x="0" y="150"/>
                  </a:cubicBezTo>
                  <a:cubicBezTo>
                    <a:pt x="0" y="158"/>
                    <a:pt x="9" y="158"/>
                    <a:pt x="11" y="158"/>
                  </a:cubicBezTo>
                  <a:cubicBezTo>
                    <a:pt x="22" y="158"/>
                    <a:pt x="22" y="158"/>
                    <a:pt x="26" y="141"/>
                  </a:cubicBezTo>
                  <a:cubicBezTo>
                    <a:pt x="53" y="51"/>
                    <a:pt x="90" y="22"/>
                    <a:pt x="125" y="22"/>
                  </a:cubicBezTo>
                  <a:cubicBezTo>
                    <a:pt x="134" y="22"/>
                    <a:pt x="150" y="22"/>
                    <a:pt x="150" y="53"/>
                  </a:cubicBezTo>
                  <a:cubicBezTo>
                    <a:pt x="150" y="77"/>
                    <a:pt x="139" y="106"/>
                    <a:pt x="132" y="121"/>
                  </a:cubicBezTo>
                  <a:cubicBezTo>
                    <a:pt x="90" y="235"/>
                    <a:pt x="77" y="282"/>
                    <a:pt x="77" y="317"/>
                  </a:cubicBezTo>
                  <a:cubicBezTo>
                    <a:pt x="77" y="407"/>
                    <a:pt x="143" y="440"/>
                    <a:pt x="216" y="440"/>
                  </a:cubicBezTo>
                  <a:cubicBezTo>
                    <a:pt x="231" y="440"/>
                    <a:pt x="277" y="440"/>
                    <a:pt x="317" y="372"/>
                  </a:cubicBezTo>
                  <a:cubicBezTo>
                    <a:pt x="341" y="433"/>
                    <a:pt x="409" y="440"/>
                    <a:pt x="438" y="440"/>
                  </a:cubicBezTo>
                  <a:cubicBezTo>
                    <a:pt x="510" y="440"/>
                    <a:pt x="552" y="378"/>
                    <a:pt x="579" y="321"/>
                  </a:cubicBezTo>
                  <a:cubicBezTo>
                    <a:pt x="612" y="244"/>
                    <a:pt x="642" y="114"/>
                    <a:pt x="642" y="68"/>
                  </a:cubicBezTo>
                  <a:cubicBezTo>
                    <a:pt x="642" y="15"/>
                    <a:pt x="616" y="0"/>
                    <a:pt x="598" y="0"/>
                  </a:cubicBezTo>
                  <a:cubicBezTo>
                    <a:pt x="574" y="0"/>
                    <a:pt x="550" y="24"/>
                    <a:pt x="550" y="46"/>
                  </a:cubicBezTo>
                  <a:cubicBezTo>
                    <a:pt x="550" y="59"/>
                    <a:pt x="557" y="66"/>
                    <a:pt x="565" y="73"/>
                  </a:cubicBezTo>
                  <a:cubicBezTo>
                    <a:pt x="576" y="84"/>
                    <a:pt x="601" y="108"/>
                    <a:pt x="601" y="156"/>
                  </a:cubicBezTo>
                  <a:cubicBezTo>
                    <a:pt x="601" y="189"/>
                    <a:pt x="572" y="284"/>
                    <a:pt x="548" y="332"/>
                  </a:cubicBezTo>
                  <a:cubicBezTo>
                    <a:pt x="521" y="385"/>
                    <a:pt x="488" y="418"/>
                    <a:pt x="440" y="418"/>
                  </a:cubicBezTo>
                  <a:cubicBezTo>
                    <a:pt x="394" y="418"/>
                    <a:pt x="370" y="389"/>
                    <a:pt x="370" y="334"/>
                  </a:cubicBezTo>
                  <a:cubicBezTo>
                    <a:pt x="370" y="308"/>
                    <a:pt x="376" y="277"/>
                    <a:pt x="378" y="26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2" name="Freeform 31">
              <a:extLst>
                <a:ext uri="{FF2B5EF4-FFF2-40B4-BE49-F238E27FC236}">
                  <a16:creationId xmlns:a16="http://schemas.microsoft.com/office/drawing/2014/main" id="{0A1F5627-13A9-1141-A1F5-F9C65DFE0F12}"/>
                </a:ext>
              </a:extLst>
            </p:cNvPr>
            <p:cNvSpPr/>
            <p:nvPr/>
          </p:nvSpPr>
          <p:spPr>
            <a:xfrm>
              <a:off x="5944680" y="5320800"/>
              <a:ext cx="81360" cy="348120"/>
            </a:xfrm>
            <a:custGeom>
              <a:avLst/>
              <a:gdLst/>
              <a:ahLst/>
              <a:cxnLst>
                <a:cxn ang="3cd4">
                  <a:pos x="hc" y="t"/>
                </a:cxn>
                <a:cxn ang="cd2">
                  <a:pos x="l" y="vc"/>
                </a:cxn>
                <a:cxn ang="cd4">
                  <a:pos x="hc" y="b"/>
                </a:cxn>
                <a:cxn ang="0">
                  <a:pos x="r" y="vc"/>
                </a:cxn>
              </a:cxnLst>
              <a:rect l="l" t="t" r="r" b="b"/>
              <a:pathLst>
                <a:path w="227" h="968">
                  <a:moveTo>
                    <a:pt x="227" y="484"/>
                  </a:moveTo>
                  <a:cubicBezTo>
                    <a:pt x="227" y="409"/>
                    <a:pt x="216" y="293"/>
                    <a:pt x="163" y="183"/>
                  </a:cubicBezTo>
                  <a:cubicBezTo>
                    <a:pt x="103" y="64"/>
                    <a:pt x="20" y="0"/>
                    <a:pt x="9" y="0"/>
                  </a:cubicBezTo>
                  <a:cubicBezTo>
                    <a:pt x="4" y="0"/>
                    <a:pt x="0" y="4"/>
                    <a:pt x="0" y="9"/>
                  </a:cubicBezTo>
                  <a:cubicBezTo>
                    <a:pt x="0" y="13"/>
                    <a:pt x="0" y="15"/>
                    <a:pt x="18" y="33"/>
                  </a:cubicBezTo>
                  <a:cubicBezTo>
                    <a:pt x="114" y="128"/>
                    <a:pt x="169" y="282"/>
                    <a:pt x="169" y="484"/>
                  </a:cubicBezTo>
                  <a:cubicBezTo>
                    <a:pt x="169" y="649"/>
                    <a:pt x="134" y="821"/>
                    <a:pt x="13" y="942"/>
                  </a:cubicBezTo>
                  <a:cubicBezTo>
                    <a:pt x="0" y="955"/>
                    <a:pt x="0" y="957"/>
                    <a:pt x="0" y="959"/>
                  </a:cubicBezTo>
                  <a:cubicBezTo>
                    <a:pt x="0" y="966"/>
                    <a:pt x="4" y="968"/>
                    <a:pt x="9" y="968"/>
                  </a:cubicBezTo>
                  <a:cubicBezTo>
                    <a:pt x="20" y="968"/>
                    <a:pt x="108" y="902"/>
                    <a:pt x="165" y="779"/>
                  </a:cubicBezTo>
                  <a:cubicBezTo>
                    <a:pt x="216" y="673"/>
                    <a:pt x="227" y="566"/>
                    <a:pt x="227" y="48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33" name="Title 32">
            <a:extLst>
              <a:ext uri="{FF2B5EF4-FFF2-40B4-BE49-F238E27FC236}">
                <a16:creationId xmlns:a16="http://schemas.microsoft.com/office/drawing/2014/main" id="{3EC976EB-6064-9640-AE5A-520C83785558}"/>
              </a:ext>
            </a:extLst>
          </p:cNvPr>
          <p:cNvSpPr>
            <a:spLocks noGrp="1"/>
          </p:cNvSpPr>
          <p:nvPr>
            <p:ph type="title"/>
          </p:nvPr>
        </p:nvSpPr>
        <p:spPr>
          <a:xfrm>
            <a:off x="693043" y="402484"/>
            <a:ext cx="8694539" cy="847797"/>
          </a:xfrm>
        </p:spPr>
        <p:txBody>
          <a:bodyPr/>
          <a:lstStyle/>
          <a:p>
            <a:r>
              <a:rPr lang="en-US" dirty="0"/>
              <a:t>Experience replay</a:t>
            </a:r>
          </a:p>
        </p:txBody>
      </p:sp>
      <p:sp>
        <p:nvSpPr>
          <p:cNvPr id="34" name="Freeform 33">
            <a:extLst>
              <a:ext uri="{FF2B5EF4-FFF2-40B4-BE49-F238E27FC236}">
                <a16:creationId xmlns:a16="http://schemas.microsoft.com/office/drawing/2014/main" id="{B7297B97-8B02-EB47-A535-C0B6DC38FF08}"/>
              </a:ext>
            </a:extLst>
          </p:cNvPr>
          <p:cNvSpPr/>
          <p:nvPr/>
        </p:nvSpPr>
        <p:spPr>
          <a:xfrm>
            <a:off x="914400" y="5029200"/>
            <a:ext cx="8595360" cy="2194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29FC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sz="2400" b="0" i="0" u="sng" strike="noStrike" kern="1200" cap="none" dirty="0">
                <a:ln>
                  <a:noFill/>
                </a:ln>
                <a:uFillTx/>
                <a:latin typeface="Liberation Sans" pitchFamily="18"/>
                <a:ea typeface="Noto Sans CJK SC Regular" pitchFamily="2"/>
                <a:cs typeface="FreeSans" pitchFamily="2"/>
              </a:rPr>
              <a:t>Our solution:</a:t>
            </a:r>
            <a:r>
              <a:rPr lang="en-US" sz="2400" b="0" i="0" u="none" strike="noStrike" kern="1200" cap="none" dirty="0">
                <a:ln>
                  <a:noFill/>
                </a:ln>
                <a:latin typeface="Liberation Sans" pitchFamily="18"/>
                <a:ea typeface="Noto Sans CJK SC Regular" pitchFamily="2"/>
                <a:cs typeface="FreeSans" pitchFamily="2"/>
              </a:rPr>
              <a:t> buffer experiences and then</a:t>
            </a:r>
          </a:p>
          <a:p>
            <a:pPr marL="0" marR="0" lvl="0" indent="0" algn="ctr" hangingPunct="0">
              <a:lnSpc>
                <a:spcPct val="100000"/>
              </a:lnSpc>
              <a:spcBef>
                <a:spcPts val="0"/>
              </a:spcBef>
              <a:spcAft>
                <a:spcPts val="0"/>
              </a:spcAft>
              <a:buNone/>
              <a:tabLst/>
            </a:pPr>
            <a:r>
              <a:rPr lang="en-US" sz="2400" b="0" i="0" u="none" strike="noStrike" kern="1200" cap="none" dirty="0">
                <a:ln>
                  <a:noFill/>
                </a:ln>
                <a:latin typeface="Liberation Sans" pitchFamily="18"/>
                <a:ea typeface="Noto Sans CJK SC Regular" pitchFamily="2"/>
                <a:cs typeface="FreeSans" pitchFamily="2"/>
              </a:rPr>
              <a:t>“replay” randomly them during training</a:t>
            </a:r>
          </a:p>
        </p:txBody>
      </p:sp>
    </p:spTree>
    <p:extLst>
      <p:ext uri="{BB962C8B-B14F-4D97-AF65-F5344CB8AC3E}">
        <p14:creationId xmlns:p14="http://schemas.microsoft.com/office/powerpoint/2010/main" val="37335445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212468-37D9-7A47-97F6-56ECDF72DD55}"/>
              </a:ext>
            </a:extLst>
          </p:cNvPr>
          <p:cNvSpPr txBox="1"/>
          <p:nvPr/>
        </p:nvSpPr>
        <p:spPr>
          <a:xfrm>
            <a:off x="439920" y="1787699"/>
            <a:ext cx="8678186" cy="4307867"/>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Initialize        with random weights</a:t>
            </a: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Repeat (for each episode):</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Initialize </a:t>
            </a:r>
            <a:r>
              <a:rPr lang="en-US" sz="2200" b="0" i="1" u="none" strike="noStrike" kern="1200" cap="none" dirty="0">
                <a:ln>
                  <a:noFill/>
                </a:ln>
                <a:latin typeface="Liberation Sans" pitchFamily="18"/>
                <a:ea typeface="Noto Sans CJK SC Regular" pitchFamily="2"/>
                <a:cs typeface="FreeSans" pitchFamily="2"/>
              </a:rPr>
              <a:t>s</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Repeat (for each step of the episode):</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Choose </a:t>
            </a:r>
            <a:r>
              <a:rPr lang="en-US" sz="2200" b="0" i="1" u="none" strike="noStrike" kern="1200" cap="none" dirty="0">
                <a:ln>
                  <a:noFill/>
                </a:ln>
                <a:latin typeface="Liberation Sans" pitchFamily="18"/>
                <a:ea typeface="Noto Sans CJK SC Regular" pitchFamily="2"/>
                <a:cs typeface="FreeSans" pitchFamily="2"/>
              </a:rPr>
              <a:t>a</a:t>
            </a:r>
            <a:r>
              <a:rPr lang="en-US" sz="2200" b="0" i="0" u="none" strike="noStrike" kern="1200" cap="none" dirty="0">
                <a:ln>
                  <a:noFill/>
                </a:ln>
                <a:latin typeface="Liberation Sans" pitchFamily="18"/>
                <a:ea typeface="Noto Sans CJK SC Regular" pitchFamily="2"/>
                <a:cs typeface="FreeSans" pitchFamily="2"/>
              </a:rPr>
              <a:t> from </a:t>
            </a:r>
            <a:r>
              <a:rPr lang="en-US" sz="2200" b="0" i="1" u="none" strike="noStrike" kern="1200" cap="none" dirty="0">
                <a:ln>
                  <a:noFill/>
                </a:ln>
                <a:latin typeface="Liberation Sans" pitchFamily="18"/>
                <a:ea typeface="Noto Sans CJK SC Regular" pitchFamily="2"/>
                <a:cs typeface="FreeSans" pitchFamily="2"/>
              </a:rPr>
              <a:t>s</a:t>
            </a:r>
            <a:r>
              <a:rPr lang="en-US" sz="2200" b="0" i="0" u="none" strike="noStrike" kern="1200" cap="none" dirty="0">
                <a:ln>
                  <a:noFill/>
                </a:ln>
                <a:latin typeface="Liberation Sans" pitchFamily="18"/>
                <a:ea typeface="Noto Sans CJK SC Regular" pitchFamily="2"/>
                <a:cs typeface="FreeSans" pitchFamily="2"/>
              </a:rPr>
              <a:t> using policy derived from Q (e.g., e-greedy)</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Take action </a:t>
            </a:r>
            <a:r>
              <a:rPr lang="en-US" sz="2200" b="0" i="1" u="none" strike="noStrike" kern="1200" cap="none" dirty="0">
                <a:ln>
                  <a:noFill/>
                </a:ln>
                <a:latin typeface="Liberation Sans" pitchFamily="18"/>
                <a:ea typeface="Noto Sans CJK SC Regular" pitchFamily="2"/>
                <a:cs typeface="FreeSans" pitchFamily="2"/>
              </a:rPr>
              <a:t>a</a:t>
            </a:r>
            <a:r>
              <a:rPr lang="en-US" sz="2200" b="0" i="0" u="none" strike="noStrike" kern="1200" cap="none" dirty="0">
                <a:ln>
                  <a:noFill/>
                </a:ln>
                <a:latin typeface="Liberation Sans" pitchFamily="18"/>
                <a:ea typeface="Noto Sans CJK SC Regular" pitchFamily="2"/>
                <a:cs typeface="FreeSans" pitchFamily="2"/>
              </a:rPr>
              <a:t>, observe </a:t>
            </a:r>
            <a:r>
              <a:rPr lang="en-US" sz="2200" b="0" i="1" u="none" strike="noStrike" kern="1200" cap="none" dirty="0">
                <a:ln>
                  <a:noFill/>
                </a:ln>
                <a:latin typeface="Liberation Sans" pitchFamily="18"/>
                <a:ea typeface="Noto Sans CJK SC Regular" pitchFamily="2"/>
                <a:cs typeface="FreeSans" pitchFamily="2"/>
              </a:rPr>
              <a:t>r, s’</a:t>
            </a: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If mod(</a:t>
            </a:r>
            <a:r>
              <a:rPr lang="en-US" sz="2200" b="0" i="1" u="none" strike="noStrike" kern="1200" cap="none" dirty="0" err="1">
                <a:ln>
                  <a:noFill/>
                </a:ln>
                <a:latin typeface="Liberation Sans" pitchFamily="18"/>
                <a:ea typeface="Noto Sans CJK SC Regular" pitchFamily="2"/>
                <a:cs typeface="FreeSans" pitchFamily="2"/>
              </a:rPr>
              <a:t>step,trainfreq</a:t>
            </a:r>
            <a:r>
              <a:rPr lang="en-US" sz="2200" b="0" i="0" u="none" strike="noStrike" kern="1200" cap="none" dirty="0">
                <a:ln>
                  <a:noFill/>
                </a:ln>
                <a:latin typeface="Liberation Sans" pitchFamily="18"/>
                <a:ea typeface="Noto Sans CJK SC Regular" pitchFamily="2"/>
                <a:cs typeface="FreeSans" pitchFamily="2"/>
              </a:rPr>
              <a:t>) == 0:</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sample batch </a:t>
            </a:r>
            <a:r>
              <a:rPr lang="en-US" sz="2200" b="0" i="1" u="none" strike="noStrike" kern="1200" cap="none" dirty="0">
                <a:ln>
                  <a:noFill/>
                </a:ln>
                <a:latin typeface="Liberation Sans" pitchFamily="18"/>
                <a:ea typeface="Noto Sans CJK SC Regular" pitchFamily="2"/>
                <a:cs typeface="FreeSans" pitchFamily="2"/>
              </a:rPr>
              <a:t>B</a:t>
            </a:r>
            <a:r>
              <a:rPr lang="en-US" sz="2200" b="0" i="0" u="none" strike="noStrike" kern="1200" cap="none" dirty="0">
                <a:ln>
                  <a:noFill/>
                </a:ln>
                <a:latin typeface="Liberation Sans" pitchFamily="18"/>
                <a:ea typeface="Noto Sans CJK SC Regular" pitchFamily="2"/>
                <a:cs typeface="FreeSans" pitchFamily="2"/>
              </a:rPr>
              <a:t> from </a:t>
            </a:r>
            <a:r>
              <a:rPr lang="en-US" sz="2200" b="0" i="1" u="none" strike="noStrike" kern="1200" cap="none" dirty="0">
                <a:ln>
                  <a:noFill/>
                </a:ln>
                <a:latin typeface="Liberation Sans" pitchFamily="18"/>
                <a:ea typeface="Noto Sans CJK SC Regular" pitchFamily="2"/>
                <a:cs typeface="FreeSans" pitchFamily="2"/>
              </a:rPr>
              <a:t>D</a:t>
            </a:r>
          </a:p>
          <a:p>
            <a:pPr marL="0" marR="0" lvl="0" indent="0" hangingPunct="0">
              <a:lnSpc>
                <a:spcPct val="100000"/>
              </a:lnSpc>
              <a:spcBef>
                <a:spcPts val="0"/>
              </a:spcBef>
              <a:spcAft>
                <a:spcPts val="0"/>
              </a:spcAft>
              <a:buNone/>
              <a:tabLst/>
            </a:pPr>
            <a:endParaRPr lang="en-US" sz="2200" b="0" i="1"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p:txBody>
      </p:sp>
      <p:grpSp>
        <p:nvGrpSpPr>
          <p:cNvPr id="4" name="Group 3" descr="28§display§D \leftarrow  \emptyset§svg§600§FALSE" title="TexMaths">
            <a:extLst>
              <a:ext uri="{FF2B5EF4-FFF2-40B4-BE49-F238E27FC236}">
                <a16:creationId xmlns:a16="http://schemas.microsoft.com/office/drawing/2014/main" id="{BF9C4517-9BFD-F84E-A831-B3EB3AD41904}"/>
              </a:ext>
            </a:extLst>
          </p:cNvPr>
          <p:cNvGrpSpPr/>
          <p:nvPr/>
        </p:nvGrpSpPr>
        <p:grpSpPr>
          <a:xfrm>
            <a:off x="548640" y="2181538"/>
            <a:ext cx="731159" cy="260640"/>
            <a:chOff x="548640" y="1510199"/>
            <a:chExt cx="731159" cy="260640"/>
          </a:xfrm>
        </p:grpSpPr>
        <p:sp>
          <p:nvSpPr>
            <p:cNvPr id="5" name="Freeform 4">
              <a:extLst>
                <a:ext uri="{FF2B5EF4-FFF2-40B4-BE49-F238E27FC236}">
                  <a16:creationId xmlns:a16="http://schemas.microsoft.com/office/drawing/2014/main" id="{79691B8F-3777-3746-BC8E-0C7CD187C24C}"/>
                </a:ext>
              </a:extLst>
            </p:cNvPr>
            <p:cNvSpPr/>
            <p:nvPr/>
          </p:nvSpPr>
          <p:spPr>
            <a:xfrm>
              <a:off x="548640" y="1517760"/>
              <a:ext cx="731159" cy="246600"/>
            </a:xfrm>
            <a:custGeom>
              <a:avLst/>
              <a:gdLst/>
              <a:ahLst/>
              <a:cxnLst>
                <a:cxn ang="3cd4">
                  <a:pos x="hc" y="t"/>
                </a:cxn>
                <a:cxn ang="cd2">
                  <a:pos x="l" y="vc"/>
                </a:cxn>
                <a:cxn ang="cd4">
                  <a:pos x="hc" y="b"/>
                </a:cxn>
                <a:cxn ang="0">
                  <a:pos x="r" y="vc"/>
                </a:cxn>
              </a:cxnLst>
              <a:rect l="l" t="t" r="r" b="b"/>
              <a:pathLst>
                <a:path w="2032" h="686">
                  <a:moveTo>
                    <a:pt x="1016" y="686"/>
                  </a:moveTo>
                  <a:lnTo>
                    <a:pt x="0" y="686"/>
                  </a:lnTo>
                  <a:lnTo>
                    <a:pt x="0" y="0"/>
                  </a:lnTo>
                  <a:lnTo>
                    <a:pt x="2032" y="0"/>
                  </a:lnTo>
                  <a:lnTo>
                    <a:pt x="2032" y="686"/>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 name="Freeform 5">
              <a:extLst>
                <a:ext uri="{FF2B5EF4-FFF2-40B4-BE49-F238E27FC236}">
                  <a16:creationId xmlns:a16="http://schemas.microsoft.com/office/drawing/2014/main" id="{4B0ACC4A-85F2-5A47-B2C0-E71244E3B96A}"/>
                </a:ext>
              </a:extLst>
            </p:cNvPr>
            <p:cNvSpPr/>
            <p:nvPr/>
          </p:nvSpPr>
          <p:spPr>
            <a:xfrm>
              <a:off x="559080" y="1537560"/>
              <a:ext cx="192960" cy="209520"/>
            </a:xfrm>
            <a:custGeom>
              <a:avLst/>
              <a:gdLst/>
              <a:ahLst/>
              <a:cxnLst>
                <a:cxn ang="3cd4">
                  <a:pos x="hc" y="t"/>
                </a:cxn>
                <a:cxn ang="cd2">
                  <a:pos x="l" y="vc"/>
                </a:cxn>
                <a:cxn ang="cd4">
                  <a:pos x="hc" y="b"/>
                </a:cxn>
                <a:cxn ang="0">
                  <a:pos x="r" y="vc"/>
                </a:cxn>
              </a:cxnLst>
              <a:rect l="l" t="t" r="r" b="b"/>
              <a:pathLst>
                <a:path w="537" h="583">
                  <a:moveTo>
                    <a:pt x="83" y="518"/>
                  </a:moveTo>
                  <a:cubicBezTo>
                    <a:pt x="76" y="551"/>
                    <a:pt x="75" y="556"/>
                    <a:pt x="19" y="556"/>
                  </a:cubicBezTo>
                  <a:cubicBezTo>
                    <a:pt x="8" y="556"/>
                    <a:pt x="0" y="556"/>
                    <a:pt x="0" y="574"/>
                  </a:cubicBezTo>
                  <a:cubicBezTo>
                    <a:pt x="0" y="583"/>
                    <a:pt x="6" y="583"/>
                    <a:pt x="19" y="583"/>
                  </a:cubicBezTo>
                  <a:lnTo>
                    <a:pt x="252" y="583"/>
                  </a:lnTo>
                  <a:cubicBezTo>
                    <a:pt x="398" y="583"/>
                    <a:pt x="537" y="403"/>
                    <a:pt x="537" y="217"/>
                  </a:cubicBezTo>
                  <a:cubicBezTo>
                    <a:pt x="537" y="95"/>
                    <a:pt x="476" y="0"/>
                    <a:pt x="371" y="0"/>
                  </a:cubicBezTo>
                  <a:lnTo>
                    <a:pt x="135" y="0"/>
                  </a:lnTo>
                  <a:cubicBezTo>
                    <a:pt x="123" y="0"/>
                    <a:pt x="115" y="0"/>
                    <a:pt x="115" y="16"/>
                  </a:cubicBezTo>
                  <a:cubicBezTo>
                    <a:pt x="115" y="27"/>
                    <a:pt x="121" y="27"/>
                    <a:pt x="135" y="27"/>
                  </a:cubicBezTo>
                  <a:cubicBezTo>
                    <a:pt x="143" y="27"/>
                    <a:pt x="156" y="27"/>
                    <a:pt x="166" y="29"/>
                  </a:cubicBezTo>
                  <a:cubicBezTo>
                    <a:pt x="177" y="29"/>
                    <a:pt x="180" y="33"/>
                    <a:pt x="180" y="43"/>
                  </a:cubicBezTo>
                  <a:cubicBezTo>
                    <a:pt x="180" y="45"/>
                    <a:pt x="180" y="48"/>
                    <a:pt x="177" y="58"/>
                  </a:cubicBezTo>
                  <a:close/>
                  <a:moveTo>
                    <a:pt x="236" y="58"/>
                  </a:moveTo>
                  <a:cubicBezTo>
                    <a:pt x="242" y="29"/>
                    <a:pt x="242" y="27"/>
                    <a:pt x="272" y="27"/>
                  </a:cubicBezTo>
                  <a:lnTo>
                    <a:pt x="349" y="27"/>
                  </a:lnTo>
                  <a:cubicBezTo>
                    <a:pt x="417" y="27"/>
                    <a:pt x="475" y="72"/>
                    <a:pt x="475" y="184"/>
                  </a:cubicBezTo>
                  <a:cubicBezTo>
                    <a:pt x="475" y="227"/>
                    <a:pt x="460" y="366"/>
                    <a:pt x="401" y="461"/>
                  </a:cubicBezTo>
                  <a:cubicBezTo>
                    <a:pt x="381" y="492"/>
                    <a:pt x="325" y="556"/>
                    <a:pt x="239" y="556"/>
                  </a:cubicBezTo>
                  <a:lnTo>
                    <a:pt x="159" y="556"/>
                  </a:lnTo>
                  <a:cubicBezTo>
                    <a:pt x="150" y="556"/>
                    <a:pt x="148" y="556"/>
                    <a:pt x="145" y="556"/>
                  </a:cubicBezTo>
                  <a:cubicBezTo>
                    <a:pt x="137" y="556"/>
                    <a:pt x="135" y="554"/>
                    <a:pt x="135" y="549"/>
                  </a:cubicBezTo>
                  <a:cubicBezTo>
                    <a:pt x="135" y="545"/>
                    <a:pt x="135" y="543"/>
                    <a:pt x="139" y="52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 name="Freeform 6">
              <a:extLst>
                <a:ext uri="{FF2B5EF4-FFF2-40B4-BE49-F238E27FC236}">
                  <a16:creationId xmlns:a16="http://schemas.microsoft.com/office/drawing/2014/main" id="{429BC6C6-ACE7-1440-8442-78CEB0462491}"/>
                </a:ext>
              </a:extLst>
            </p:cNvPr>
            <p:cNvSpPr/>
            <p:nvPr/>
          </p:nvSpPr>
          <p:spPr>
            <a:xfrm>
              <a:off x="847439" y="1590480"/>
              <a:ext cx="223920" cy="160200"/>
            </a:xfrm>
            <a:custGeom>
              <a:avLst/>
              <a:gdLst/>
              <a:ahLst/>
              <a:cxnLst>
                <a:cxn ang="3cd4">
                  <a:pos x="hc" y="t"/>
                </a:cxn>
                <a:cxn ang="cd2">
                  <a:pos x="l" y="vc"/>
                </a:cxn>
                <a:cxn ang="cd4">
                  <a:pos x="hc" y="b"/>
                </a:cxn>
                <a:cxn ang="0">
                  <a:pos x="r" y="vc"/>
                </a:cxn>
              </a:cxnLst>
              <a:rect l="l" t="t" r="r" b="b"/>
              <a:pathLst>
                <a:path w="623" h="446">
                  <a:moveTo>
                    <a:pt x="597" y="240"/>
                  </a:moveTo>
                  <a:cubicBezTo>
                    <a:pt x="610" y="240"/>
                    <a:pt x="623" y="240"/>
                    <a:pt x="623" y="223"/>
                  </a:cubicBezTo>
                  <a:cubicBezTo>
                    <a:pt x="623" y="205"/>
                    <a:pt x="610" y="205"/>
                    <a:pt x="597" y="205"/>
                  </a:cubicBezTo>
                  <a:lnTo>
                    <a:pt x="76" y="205"/>
                  </a:lnTo>
                  <a:cubicBezTo>
                    <a:pt x="115" y="171"/>
                    <a:pt x="134" y="136"/>
                    <a:pt x="140" y="124"/>
                  </a:cubicBezTo>
                  <a:cubicBezTo>
                    <a:pt x="170" y="66"/>
                    <a:pt x="177" y="12"/>
                    <a:pt x="177" y="10"/>
                  </a:cubicBezTo>
                  <a:cubicBezTo>
                    <a:pt x="177" y="0"/>
                    <a:pt x="169" y="0"/>
                    <a:pt x="162" y="0"/>
                  </a:cubicBezTo>
                  <a:cubicBezTo>
                    <a:pt x="151" y="0"/>
                    <a:pt x="150" y="2"/>
                    <a:pt x="147" y="17"/>
                  </a:cubicBezTo>
                  <a:cubicBezTo>
                    <a:pt x="131" y="101"/>
                    <a:pt x="89" y="173"/>
                    <a:pt x="11" y="211"/>
                  </a:cubicBezTo>
                  <a:cubicBezTo>
                    <a:pt x="3" y="215"/>
                    <a:pt x="0" y="217"/>
                    <a:pt x="0" y="223"/>
                  </a:cubicBezTo>
                  <a:cubicBezTo>
                    <a:pt x="0" y="229"/>
                    <a:pt x="3" y="231"/>
                    <a:pt x="11" y="235"/>
                  </a:cubicBezTo>
                  <a:cubicBezTo>
                    <a:pt x="83" y="271"/>
                    <a:pt x="131" y="337"/>
                    <a:pt x="148" y="434"/>
                  </a:cubicBezTo>
                  <a:cubicBezTo>
                    <a:pt x="150" y="444"/>
                    <a:pt x="151" y="446"/>
                    <a:pt x="162" y="446"/>
                  </a:cubicBezTo>
                  <a:cubicBezTo>
                    <a:pt x="169" y="446"/>
                    <a:pt x="177" y="446"/>
                    <a:pt x="177" y="436"/>
                  </a:cubicBezTo>
                  <a:cubicBezTo>
                    <a:pt x="177" y="434"/>
                    <a:pt x="170" y="380"/>
                    <a:pt x="142" y="324"/>
                  </a:cubicBezTo>
                  <a:cubicBezTo>
                    <a:pt x="127" y="299"/>
                    <a:pt x="107" y="268"/>
                    <a:pt x="76" y="24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 name="Freeform 7">
              <a:extLst>
                <a:ext uri="{FF2B5EF4-FFF2-40B4-BE49-F238E27FC236}">
                  <a16:creationId xmlns:a16="http://schemas.microsoft.com/office/drawing/2014/main" id="{50BFAD2B-0FB5-F94B-AFEE-03304DBBAF16}"/>
                </a:ext>
              </a:extLst>
            </p:cNvPr>
            <p:cNvSpPr/>
            <p:nvPr/>
          </p:nvSpPr>
          <p:spPr>
            <a:xfrm>
              <a:off x="1166040" y="1510199"/>
              <a:ext cx="102240" cy="260640"/>
            </a:xfrm>
            <a:custGeom>
              <a:avLst/>
              <a:gdLst/>
              <a:ahLst/>
              <a:cxnLst>
                <a:cxn ang="3cd4">
                  <a:pos x="hc" y="t"/>
                </a:cxn>
                <a:cxn ang="cd2">
                  <a:pos x="l" y="vc"/>
                </a:cxn>
                <a:cxn ang="cd4">
                  <a:pos x="hc" y="b"/>
                </a:cxn>
                <a:cxn ang="0">
                  <a:pos x="r" y="vc"/>
                </a:cxn>
              </a:cxnLst>
              <a:rect l="l" t="t" r="r" b="b"/>
              <a:pathLst>
                <a:path w="285" h="725">
                  <a:moveTo>
                    <a:pt x="240" y="17"/>
                  </a:moveTo>
                  <a:cubicBezTo>
                    <a:pt x="240" y="8"/>
                    <a:pt x="234" y="0"/>
                    <a:pt x="226" y="0"/>
                  </a:cubicBezTo>
                  <a:cubicBezTo>
                    <a:pt x="215" y="0"/>
                    <a:pt x="213" y="10"/>
                    <a:pt x="209" y="27"/>
                  </a:cubicBezTo>
                  <a:cubicBezTo>
                    <a:pt x="201" y="62"/>
                    <a:pt x="207" y="31"/>
                    <a:pt x="199" y="66"/>
                  </a:cubicBezTo>
                  <a:cubicBezTo>
                    <a:pt x="191" y="60"/>
                    <a:pt x="169" y="48"/>
                    <a:pt x="143" y="48"/>
                  </a:cubicBezTo>
                  <a:cubicBezTo>
                    <a:pt x="102" y="48"/>
                    <a:pt x="57" y="74"/>
                    <a:pt x="30" y="140"/>
                  </a:cubicBezTo>
                  <a:cubicBezTo>
                    <a:pt x="3" y="207"/>
                    <a:pt x="0" y="285"/>
                    <a:pt x="0" y="364"/>
                  </a:cubicBezTo>
                  <a:cubicBezTo>
                    <a:pt x="0" y="419"/>
                    <a:pt x="0" y="572"/>
                    <a:pt x="61" y="638"/>
                  </a:cubicBezTo>
                  <a:cubicBezTo>
                    <a:pt x="45" y="704"/>
                    <a:pt x="45" y="706"/>
                    <a:pt x="45" y="709"/>
                  </a:cubicBezTo>
                  <a:cubicBezTo>
                    <a:pt x="45" y="717"/>
                    <a:pt x="51" y="725"/>
                    <a:pt x="59" y="725"/>
                  </a:cubicBezTo>
                  <a:cubicBezTo>
                    <a:pt x="70" y="725"/>
                    <a:pt x="72" y="717"/>
                    <a:pt x="76" y="698"/>
                  </a:cubicBezTo>
                  <a:cubicBezTo>
                    <a:pt x="84" y="665"/>
                    <a:pt x="78" y="694"/>
                    <a:pt x="84" y="661"/>
                  </a:cubicBezTo>
                  <a:cubicBezTo>
                    <a:pt x="102" y="671"/>
                    <a:pt x="123" y="678"/>
                    <a:pt x="142" y="678"/>
                  </a:cubicBezTo>
                  <a:cubicBezTo>
                    <a:pt x="221" y="678"/>
                    <a:pt x="252" y="597"/>
                    <a:pt x="264" y="556"/>
                  </a:cubicBezTo>
                  <a:cubicBezTo>
                    <a:pt x="283" y="496"/>
                    <a:pt x="285" y="426"/>
                    <a:pt x="285" y="364"/>
                  </a:cubicBezTo>
                  <a:cubicBezTo>
                    <a:pt x="285" y="300"/>
                    <a:pt x="285" y="159"/>
                    <a:pt x="223" y="89"/>
                  </a:cubicBezTo>
                  <a:close/>
                  <a:moveTo>
                    <a:pt x="70" y="599"/>
                  </a:moveTo>
                  <a:cubicBezTo>
                    <a:pt x="48" y="541"/>
                    <a:pt x="48" y="436"/>
                    <a:pt x="48" y="355"/>
                  </a:cubicBezTo>
                  <a:cubicBezTo>
                    <a:pt x="48" y="285"/>
                    <a:pt x="48" y="227"/>
                    <a:pt x="57" y="173"/>
                  </a:cubicBezTo>
                  <a:cubicBezTo>
                    <a:pt x="70" y="93"/>
                    <a:pt x="111" y="66"/>
                    <a:pt x="143" y="66"/>
                  </a:cubicBezTo>
                  <a:cubicBezTo>
                    <a:pt x="158" y="66"/>
                    <a:pt x="175" y="72"/>
                    <a:pt x="194" y="91"/>
                  </a:cubicBezTo>
                  <a:close/>
                  <a:moveTo>
                    <a:pt x="215" y="124"/>
                  </a:moveTo>
                  <a:cubicBezTo>
                    <a:pt x="237" y="174"/>
                    <a:pt x="237" y="273"/>
                    <a:pt x="237" y="355"/>
                  </a:cubicBezTo>
                  <a:cubicBezTo>
                    <a:pt x="237" y="417"/>
                    <a:pt x="237" y="481"/>
                    <a:pt x="229" y="537"/>
                  </a:cubicBezTo>
                  <a:cubicBezTo>
                    <a:pt x="217" y="626"/>
                    <a:pt x="180" y="659"/>
                    <a:pt x="142" y="659"/>
                  </a:cubicBezTo>
                  <a:cubicBezTo>
                    <a:pt x="126" y="659"/>
                    <a:pt x="108" y="653"/>
                    <a:pt x="92" y="6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9" name="Group 8" descr="18§display§D \leftarrow  D \cup (s,a,s',r)§svg§600§FALSE" title="TexMaths">
            <a:extLst>
              <a:ext uri="{FF2B5EF4-FFF2-40B4-BE49-F238E27FC236}">
                <a16:creationId xmlns:a16="http://schemas.microsoft.com/office/drawing/2014/main" id="{56B2A424-30E1-C34F-A677-D5D25BB5F9A2}"/>
              </a:ext>
            </a:extLst>
          </p:cNvPr>
          <p:cNvGrpSpPr/>
          <p:nvPr/>
        </p:nvGrpSpPr>
        <p:grpSpPr>
          <a:xfrm>
            <a:off x="1437840" y="4074114"/>
            <a:ext cx="2473560" cy="300240"/>
            <a:chOff x="1437840" y="3391200"/>
            <a:chExt cx="2473560" cy="300240"/>
          </a:xfrm>
        </p:grpSpPr>
        <p:sp>
          <p:nvSpPr>
            <p:cNvPr id="10" name="Freeform 9">
              <a:extLst>
                <a:ext uri="{FF2B5EF4-FFF2-40B4-BE49-F238E27FC236}">
                  <a16:creationId xmlns:a16="http://schemas.microsoft.com/office/drawing/2014/main" id="{93CD3624-B70D-FE42-AE6D-ED984E774399}"/>
                </a:ext>
              </a:extLst>
            </p:cNvPr>
            <p:cNvSpPr/>
            <p:nvPr/>
          </p:nvSpPr>
          <p:spPr>
            <a:xfrm>
              <a:off x="1437840" y="3392640"/>
              <a:ext cx="2473560" cy="298800"/>
            </a:xfrm>
            <a:custGeom>
              <a:avLst/>
              <a:gdLst/>
              <a:ahLst/>
              <a:cxnLst>
                <a:cxn ang="3cd4">
                  <a:pos x="hc" y="t"/>
                </a:cxn>
                <a:cxn ang="cd2">
                  <a:pos x="l" y="vc"/>
                </a:cxn>
                <a:cxn ang="cd4">
                  <a:pos x="hc" y="b"/>
                </a:cxn>
                <a:cxn ang="0">
                  <a:pos x="r" y="vc"/>
                </a:cxn>
              </a:cxnLst>
              <a:rect l="l" t="t" r="r" b="b"/>
              <a:pathLst>
                <a:path w="6872" h="831">
                  <a:moveTo>
                    <a:pt x="3436" y="831"/>
                  </a:moveTo>
                  <a:lnTo>
                    <a:pt x="0" y="831"/>
                  </a:lnTo>
                  <a:lnTo>
                    <a:pt x="0" y="0"/>
                  </a:lnTo>
                  <a:lnTo>
                    <a:pt x="6872" y="0"/>
                  </a:lnTo>
                  <a:lnTo>
                    <a:pt x="6872" y="831"/>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 name="Freeform 10">
              <a:extLst>
                <a:ext uri="{FF2B5EF4-FFF2-40B4-BE49-F238E27FC236}">
                  <a16:creationId xmlns:a16="http://schemas.microsoft.com/office/drawing/2014/main" id="{AED45837-7214-934D-B5D5-EE49FC6AA24B}"/>
                </a:ext>
              </a:extLst>
            </p:cNvPr>
            <p:cNvSpPr/>
            <p:nvPr/>
          </p:nvSpPr>
          <p:spPr>
            <a:xfrm>
              <a:off x="1449360" y="3426120"/>
              <a:ext cx="218160" cy="194760"/>
            </a:xfrm>
            <a:custGeom>
              <a:avLst/>
              <a:gdLst/>
              <a:ahLst/>
              <a:cxnLst>
                <a:cxn ang="3cd4">
                  <a:pos x="hc" y="t"/>
                </a:cxn>
                <a:cxn ang="cd2">
                  <a:pos x="l" y="vc"/>
                </a:cxn>
                <a:cxn ang="cd4">
                  <a:pos x="hc" y="b"/>
                </a:cxn>
                <a:cxn ang="0">
                  <a:pos x="r" y="vc"/>
                </a:cxn>
              </a:cxnLst>
              <a:rect l="l" t="t" r="r" b="b"/>
              <a:pathLst>
                <a:path w="607" h="542">
                  <a:moveTo>
                    <a:pt x="94" y="480"/>
                  </a:moveTo>
                  <a:cubicBezTo>
                    <a:pt x="86" y="511"/>
                    <a:pt x="85" y="516"/>
                    <a:pt x="22" y="516"/>
                  </a:cubicBezTo>
                  <a:cubicBezTo>
                    <a:pt x="9" y="516"/>
                    <a:pt x="0" y="516"/>
                    <a:pt x="0" y="533"/>
                  </a:cubicBezTo>
                  <a:cubicBezTo>
                    <a:pt x="0" y="542"/>
                    <a:pt x="7" y="542"/>
                    <a:pt x="22" y="542"/>
                  </a:cubicBezTo>
                  <a:lnTo>
                    <a:pt x="284" y="542"/>
                  </a:lnTo>
                  <a:cubicBezTo>
                    <a:pt x="450" y="542"/>
                    <a:pt x="607" y="374"/>
                    <a:pt x="607" y="202"/>
                  </a:cubicBezTo>
                  <a:cubicBezTo>
                    <a:pt x="607" y="88"/>
                    <a:pt x="538" y="0"/>
                    <a:pt x="419" y="0"/>
                  </a:cubicBezTo>
                  <a:lnTo>
                    <a:pt x="153" y="0"/>
                  </a:lnTo>
                  <a:cubicBezTo>
                    <a:pt x="139" y="0"/>
                    <a:pt x="130" y="0"/>
                    <a:pt x="130" y="14"/>
                  </a:cubicBezTo>
                  <a:cubicBezTo>
                    <a:pt x="130" y="25"/>
                    <a:pt x="137" y="25"/>
                    <a:pt x="153" y="25"/>
                  </a:cubicBezTo>
                  <a:cubicBezTo>
                    <a:pt x="162" y="25"/>
                    <a:pt x="176" y="25"/>
                    <a:pt x="187" y="27"/>
                  </a:cubicBezTo>
                  <a:cubicBezTo>
                    <a:pt x="200" y="27"/>
                    <a:pt x="203" y="31"/>
                    <a:pt x="203" y="40"/>
                  </a:cubicBezTo>
                  <a:cubicBezTo>
                    <a:pt x="203" y="41"/>
                    <a:pt x="203" y="45"/>
                    <a:pt x="200" y="54"/>
                  </a:cubicBezTo>
                  <a:close/>
                  <a:moveTo>
                    <a:pt x="266" y="54"/>
                  </a:moveTo>
                  <a:cubicBezTo>
                    <a:pt x="274" y="27"/>
                    <a:pt x="274" y="25"/>
                    <a:pt x="308" y="25"/>
                  </a:cubicBezTo>
                  <a:lnTo>
                    <a:pt x="394" y="25"/>
                  </a:lnTo>
                  <a:cubicBezTo>
                    <a:pt x="472" y="25"/>
                    <a:pt x="536" y="67"/>
                    <a:pt x="536" y="171"/>
                  </a:cubicBezTo>
                  <a:cubicBezTo>
                    <a:pt x="536" y="211"/>
                    <a:pt x="520" y="340"/>
                    <a:pt x="454" y="428"/>
                  </a:cubicBezTo>
                  <a:cubicBezTo>
                    <a:pt x="430" y="457"/>
                    <a:pt x="367" y="516"/>
                    <a:pt x="270" y="516"/>
                  </a:cubicBezTo>
                  <a:lnTo>
                    <a:pt x="180" y="516"/>
                  </a:lnTo>
                  <a:cubicBezTo>
                    <a:pt x="169" y="516"/>
                    <a:pt x="167" y="516"/>
                    <a:pt x="164" y="516"/>
                  </a:cubicBezTo>
                  <a:cubicBezTo>
                    <a:pt x="155" y="516"/>
                    <a:pt x="153" y="515"/>
                    <a:pt x="153" y="509"/>
                  </a:cubicBezTo>
                  <a:cubicBezTo>
                    <a:pt x="153" y="506"/>
                    <a:pt x="153" y="504"/>
                    <a:pt x="157" y="48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 name="Freeform 11">
              <a:extLst>
                <a:ext uri="{FF2B5EF4-FFF2-40B4-BE49-F238E27FC236}">
                  <a16:creationId xmlns:a16="http://schemas.microsoft.com/office/drawing/2014/main" id="{FD7A625B-FE7F-2A45-B761-F5ED789445EB}"/>
                </a:ext>
              </a:extLst>
            </p:cNvPr>
            <p:cNvSpPr/>
            <p:nvPr/>
          </p:nvSpPr>
          <p:spPr>
            <a:xfrm>
              <a:off x="1775520" y="3474720"/>
              <a:ext cx="253080" cy="148680"/>
            </a:xfrm>
            <a:custGeom>
              <a:avLst/>
              <a:gdLst/>
              <a:ahLst/>
              <a:cxnLst>
                <a:cxn ang="3cd4">
                  <a:pos x="hc" y="t"/>
                </a:cxn>
                <a:cxn ang="cd2">
                  <a:pos x="l" y="vc"/>
                </a:cxn>
                <a:cxn ang="cd4">
                  <a:pos x="hc" y="b"/>
                </a:cxn>
                <a:cxn ang="0">
                  <a:pos x="r" y="vc"/>
                </a:cxn>
              </a:cxnLst>
              <a:rect l="l" t="t" r="r" b="b"/>
              <a:pathLst>
                <a:path w="704" h="414">
                  <a:moveTo>
                    <a:pt x="675" y="223"/>
                  </a:moveTo>
                  <a:cubicBezTo>
                    <a:pt x="689" y="223"/>
                    <a:pt x="704" y="223"/>
                    <a:pt x="704" y="207"/>
                  </a:cubicBezTo>
                  <a:cubicBezTo>
                    <a:pt x="704" y="191"/>
                    <a:pt x="689" y="191"/>
                    <a:pt x="675" y="191"/>
                  </a:cubicBezTo>
                  <a:lnTo>
                    <a:pt x="86" y="191"/>
                  </a:lnTo>
                  <a:cubicBezTo>
                    <a:pt x="130" y="158"/>
                    <a:pt x="151" y="126"/>
                    <a:pt x="158" y="115"/>
                  </a:cubicBezTo>
                  <a:cubicBezTo>
                    <a:pt x="193" y="61"/>
                    <a:pt x="200" y="11"/>
                    <a:pt x="200" y="9"/>
                  </a:cubicBezTo>
                  <a:cubicBezTo>
                    <a:pt x="200" y="0"/>
                    <a:pt x="191" y="0"/>
                    <a:pt x="184" y="0"/>
                  </a:cubicBezTo>
                  <a:cubicBezTo>
                    <a:pt x="171" y="0"/>
                    <a:pt x="169" y="2"/>
                    <a:pt x="166" y="16"/>
                  </a:cubicBezTo>
                  <a:cubicBezTo>
                    <a:pt x="148" y="94"/>
                    <a:pt x="101" y="160"/>
                    <a:pt x="13" y="196"/>
                  </a:cubicBezTo>
                  <a:cubicBezTo>
                    <a:pt x="4" y="200"/>
                    <a:pt x="0" y="202"/>
                    <a:pt x="0" y="207"/>
                  </a:cubicBezTo>
                  <a:cubicBezTo>
                    <a:pt x="0" y="212"/>
                    <a:pt x="4" y="214"/>
                    <a:pt x="13" y="218"/>
                  </a:cubicBezTo>
                  <a:cubicBezTo>
                    <a:pt x="94" y="252"/>
                    <a:pt x="148" y="313"/>
                    <a:pt x="167" y="403"/>
                  </a:cubicBezTo>
                  <a:cubicBezTo>
                    <a:pt x="169" y="412"/>
                    <a:pt x="171" y="414"/>
                    <a:pt x="184" y="414"/>
                  </a:cubicBezTo>
                  <a:cubicBezTo>
                    <a:pt x="191" y="414"/>
                    <a:pt x="200" y="414"/>
                    <a:pt x="200" y="405"/>
                  </a:cubicBezTo>
                  <a:cubicBezTo>
                    <a:pt x="200" y="403"/>
                    <a:pt x="193" y="353"/>
                    <a:pt x="160" y="301"/>
                  </a:cubicBezTo>
                  <a:cubicBezTo>
                    <a:pt x="144" y="277"/>
                    <a:pt x="121" y="248"/>
                    <a:pt x="86" y="2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 name="Freeform 12">
              <a:extLst>
                <a:ext uri="{FF2B5EF4-FFF2-40B4-BE49-F238E27FC236}">
                  <a16:creationId xmlns:a16="http://schemas.microsoft.com/office/drawing/2014/main" id="{FD5C28C7-C909-1147-88F1-79F426E9F050}"/>
                </a:ext>
              </a:extLst>
            </p:cNvPr>
            <p:cNvSpPr/>
            <p:nvPr/>
          </p:nvSpPr>
          <p:spPr>
            <a:xfrm>
              <a:off x="2133720" y="3426120"/>
              <a:ext cx="218160" cy="194760"/>
            </a:xfrm>
            <a:custGeom>
              <a:avLst/>
              <a:gdLst/>
              <a:ahLst/>
              <a:cxnLst>
                <a:cxn ang="3cd4">
                  <a:pos x="hc" y="t"/>
                </a:cxn>
                <a:cxn ang="cd2">
                  <a:pos x="l" y="vc"/>
                </a:cxn>
                <a:cxn ang="cd4">
                  <a:pos x="hc" y="b"/>
                </a:cxn>
                <a:cxn ang="0">
                  <a:pos x="r" y="vc"/>
                </a:cxn>
              </a:cxnLst>
              <a:rect l="l" t="t" r="r" b="b"/>
              <a:pathLst>
                <a:path w="607" h="542">
                  <a:moveTo>
                    <a:pt x="94" y="480"/>
                  </a:moveTo>
                  <a:cubicBezTo>
                    <a:pt x="86" y="511"/>
                    <a:pt x="85" y="516"/>
                    <a:pt x="22" y="516"/>
                  </a:cubicBezTo>
                  <a:cubicBezTo>
                    <a:pt x="9" y="516"/>
                    <a:pt x="0" y="516"/>
                    <a:pt x="0" y="533"/>
                  </a:cubicBezTo>
                  <a:cubicBezTo>
                    <a:pt x="0" y="542"/>
                    <a:pt x="7" y="542"/>
                    <a:pt x="22" y="542"/>
                  </a:cubicBezTo>
                  <a:lnTo>
                    <a:pt x="284" y="542"/>
                  </a:lnTo>
                  <a:cubicBezTo>
                    <a:pt x="450" y="542"/>
                    <a:pt x="607" y="374"/>
                    <a:pt x="607" y="202"/>
                  </a:cubicBezTo>
                  <a:cubicBezTo>
                    <a:pt x="607" y="88"/>
                    <a:pt x="538" y="0"/>
                    <a:pt x="419" y="0"/>
                  </a:cubicBezTo>
                  <a:lnTo>
                    <a:pt x="153" y="0"/>
                  </a:lnTo>
                  <a:cubicBezTo>
                    <a:pt x="139" y="0"/>
                    <a:pt x="130" y="0"/>
                    <a:pt x="130" y="14"/>
                  </a:cubicBezTo>
                  <a:cubicBezTo>
                    <a:pt x="130" y="25"/>
                    <a:pt x="137" y="25"/>
                    <a:pt x="153" y="25"/>
                  </a:cubicBezTo>
                  <a:cubicBezTo>
                    <a:pt x="162" y="25"/>
                    <a:pt x="176" y="25"/>
                    <a:pt x="187" y="27"/>
                  </a:cubicBezTo>
                  <a:cubicBezTo>
                    <a:pt x="200" y="27"/>
                    <a:pt x="203" y="31"/>
                    <a:pt x="203" y="40"/>
                  </a:cubicBezTo>
                  <a:cubicBezTo>
                    <a:pt x="203" y="41"/>
                    <a:pt x="203" y="45"/>
                    <a:pt x="200" y="54"/>
                  </a:cubicBezTo>
                  <a:close/>
                  <a:moveTo>
                    <a:pt x="266" y="54"/>
                  </a:moveTo>
                  <a:cubicBezTo>
                    <a:pt x="274" y="27"/>
                    <a:pt x="274" y="25"/>
                    <a:pt x="308" y="25"/>
                  </a:cubicBezTo>
                  <a:lnTo>
                    <a:pt x="394" y="25"/>
                  </a:lnTo>
                  <a:cubicBezTo>
                    <a:pt x="472" y="25"/>
                    <a:pt x="536" y="67"/>
                    <a:pt x="536" y="171"/>
                  </a:cubicBezTo>
                  <a:cubicBezTo>
                    <a:pt x="536" y="211"/>
                    <a:pt x="522" y="340"/>
                    <a:pt x="454" y="428"/>
                  </a:cubicBezTo>
                  <a:cubicBezTo>
                    <a:pt x="430" y="457"/>
                    <a:pt x="367" y="516"/>
                    <a:pt x="270" y="516"/>
                  </a:cubicBezTo>
                  <a:lnTo>
                    <a:pt x="180" y="516"/>
                  </a:lnTo>
                  <a:cubicBezTo>
                    <a:pt x="169" y="516"/>
                    <a:pt x="167" y="516"/>
                    <a:pt x="164" y="516"/>
                  </a:cubicBezTo>
                  <a:cubicBezTo>
                    <a:pt x="155" y="516"/>
                    <a:pt x="153" y="515"/>
                    <a:pt x="153" y="509"/>
                  </a:cubicBezTo>
                  <a:cubicBezTo>
                    <a:pt x="153" y="506"/>
                    <a:pt x="153" y="504"/>
                    <a:pt x="157" y="48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 name="Freeform 13">
              <a:extLst>
                <a:ext uri="{FF2B5EF4-FFF2-40B4-BE49-F238E27FC236}">
                  <a16:creationId xmlns:a16="http://schemas.microsoft.com/office/drawing/2014/main" id="{2A234E30-2039-FE45-B0CD-999F62E513CC}"/>
                </a:ext>
              </a:extLst>
            </p:cNvPr>
            <p:cNvSpPr/>
            <p:nvPr/>
          </p:nvSpPr>
          <p:spPr>
            <a:xfrm>
              <a:off x="2444040" y="3450240"/>
              <a:ext cx="158400" cy="176400"/>
            </a:xfrm>
            <a:custGeom>
              <a:avLst/>
              <a:gdLst/>
              <a:ahLst/>
              <a:cxnLst>
                <a:cxn ang="3cd4">
                  <a:pos x="hc" y="t"/>
                </a:cxn>
                <a:cxn ang="cd2">
                  <a:pos x="l" y="vc"/>
                </a:cxn>
                <a:cxn ang="cd4">
                  <a:pos x="hc" y="b"/>
                </a:cxn>
                <a:cxn ang="0">
                  <a:pos x="r" y="vc"/>
                </a:cxn>
              </a:cxnLst>
              <a:rect l="l" t="t" r="r" b="b"/>
              <a:pathLst>
                <a:path w="441" h="491">
                  <a:moveTo>
                    <a:pt x="441" y="29"/>
                  </a:moveTo>
                  <a:cubicBezTo>
                    <a:pt x="441" y="14"/>
                    <a:pt x="441" y="0"/>
                    <a:pt x="425" y="0"/>
                  </a:cubicBezTo>
                  <a:cubicBezTo>
                    <a:pt x="410" y="0"/>
                    <a:pt x="410" y="14"/>
                    <a:pt x="410" y="29"/>
                  </a:cubicBezTo>
                  <a:lnTo>
                    <a:pt x="410" y="315"/>
                  </a:lnTo>
                  <a:cubicBezTo>
                    <a:pt x="410" y="435"/>
                    <a:pt x="281" y="461"/>
                    <a:pt x="221" y="461"/>
                  </a:cubicBezTo>
                  <a:cubicBezTo>
                    <a:pt x="185" y="461"/>
                    <a:pt x="135" y="453"/>
                    <a:pt x="94" y="426"/>
                  </a:cubicBezTo>
                  <a:cubicBezTo>
                    <a:pt x="32" y="387"/>
                    <a:pt x="32" y="337"/>
                    <a:pt x="32" y="315"/>
                  </a:cubicBezTo>
                  <a:lnTo>
                    <a:pt x="32" y="29"/>
                  </a:lnTo>
                  <a:cubicBezTo>
                    <a:pt x="32" y="14"/>
                    <a:pt x="32" y="0"/>
                    <a:pt x="16" y="0"/>
                  </a:cubicBezTo>
                  <a:cubicBezTo>
                    <a:pt x="0" y="0"/>
                    <a:pt x="0" y="14"/>
                    <a:pt x="0" y="29"/>
                  </a:cubicBezTo>
                  <a:lnTo>
                    <a:pt x="0" y="319"/>
                  </a:lnTo>
                  <a:cubicBezTo>
                    <a:pt x="0" y="439"/>
                    <a:pt x="121" y="491"/>
                    <a:pt x="221" y="491"/>
                  </a:cubicBezTo>
                  <a:cubicBezTo>
                    <a:pt x="324" y="491"/>
                    <a:pt x="441" y="437"/>
                    <a:pt x="441" y="32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 name="Freeform 14">
              <a:extLst>
                <a:ext uri="{FF2B5EF4-FFF2-40B4-BE49-F238E27FC236}">
                  <a16:creationId xmlns:a16="http://schemas.microsoft.com/office/drawing/2014/main" id="{0ECFEFD5-2387-8043-B3B1-65E4FE17AA44}"/>
                </a:ext>
              </a:extLst>
            </p:cNvPr>
            <p:cNvSpPr/>
            <p:nvPr/>
          </p:nvSpPr>
          <p:spPr>
            <a:xfrm>
              <a:off x="2708639" y="3406680"/>
              <a:ext cx="66240" cy="284760"/>
            </a:xfrm>
            <a:custGeom>
              <a:avLst/>
              <a:gdLst/>
              <a:ahLst/>
              <a:cxnLst>
                <a:cxn ang="3cd4">
                  <a:pos x="hc" y="t"/>
                </a:cxn>
                <a:cxn ang="cd2">
                  <a:pos x="l" y="vc"/>
                </a:cxn>
                <a:cxn ang="cd4">
                  <a:pos x="hc" y="b"/>
                </a:cxn>
                <a:cxn ang="0">
                  <a:pos x="r" y="vc"/>
                </a:cxn>
              </a:cxnLst>
              <a:rect l="l" t="t" r="r" b="b"/>
              <a:pathLst>
                <a:path w="185" h="792">
                  <a:moveTo>
                    <a:pt x="185" y="785"/>
                  </a:moveTo>
                  <a:cubicBezTo>
                    <a:pt x="185" y="783"/>
                    <a:pt x="185" y="781"/>
                    <a:pt x="171" y="767"/>
                  </a:cubicBezTo>
                  <a:cubicBezTo>
                    <a:pt x="72" y="668"/>
                    <a:pt x="47" y="518"/>
                    <a:pt x="47" y="396"/>
                  </a:cubicBezTo>
                  <a:cubicBezTo>
                    <a:pt x="47" y="259"/>
                    <a:pt x="77" y="121"/>
                    <a:pt x="175" y="22"/>
                  </a:cubicBezTo>
                  <a:cubicBezTo>
                    <a:pt x="185" y="13"/>
                    <a:pt x="185" y="11"/>
                    <a:pt x="185" y="7"/>
                  </a:cubicBezTo>
                  <a:cubicBezTo>
                    <a:pt x="185" y="2"/>
                    <a:pt x="182" y="0"/>
                    <a:pt x="176" y="0"/>
                  </a:cubicBezTo>
                  <a:cubicBezTo>
                    <a:pt x="169" y="0"/>
                    <a:pt x="97" y="54"/>
                    <a:pt x="50" y="155"/>
                  </a:cubicBezTo>
                  <a:cubicBezTo>
                    <a:pt x="9" y="241"/>
                    <a:pt x="0" y="329"/>
                    <a:pt x="0" y="396"/>
                  </a:cubicBezTo>
                  <a:cubicBezTo>
                    <a:pt x="0" y="459"/>
                    <a:pt x="9" y="554"/>
                    <a:pt x="52" y="644"/>
                  </a:cubicBezTo>
                  <a:cubicBezTo>
                    <a:pt x="101" y="741"/>
                    <a:pt x="169" y="792"/>
                    <a:pt x="176" y="792"/>
                  </a:cubicBezTo>
                  <a:cubicBezTo>
                    <a:pt x="182" y="792"/>
                    <a:pt x="185" y="790"/>
                    <a:pt x="185" y="78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 name="Freeform 15">
              <a:extLst>
                <a:ext uri="{FF2B5EF4-FFF2-40B4-BE49-F238E27FC236}">
                  <a16:creationId xmlns:a16="http://schemas.microsoft.com/office/drawing/2014/main" id="{33D6AEA0-8B2E-CB4F-8F47-5415E96D8894}"/>
                </a:ext>
              </a:extLst>
            </p:cNvPr>
            <p:cNvSpPr/>
            <p:nvPr/>
          </p:nvSpPr>
          <p:spPr>
            <a:xfrm>
              <a:off x="2805840" y="349416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8"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4" y="342"/>
                    <a:pt x="41" y="342"/>
                    <a:pt x="23" y="301"/>
                  </a:cubicBezTo>
                  <a:cubicBezTo>
                    <a:pt x="54" y="304"/>
                    <a:pt x="74" y="281"/>
                    <a:pt x="74" y="257"/>
                  </a:cubicBezTo>
                  <a:cubicBezTo>
                    <a:pt x="74" y="239"/>
                    <a:pt x="61" y="230"/>
                    <a:pt x="45" y="230"/>
                  </a:cubicBezTo>
                  <a:cubicBezTo>
                    <a:pt x="23" y="230"/>
                    <a:pt x="0" y="247"/>
                    <a:pt x="0" y="283"/>
                  </a:cubicBezTo>
                  <a:cubicBezTo>
                    <a:pt x="0" y="328"/>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 name="Freeform 16">
              <a:extLst>
                <a:ext uri="{FF2B5EF4-FFF2-40B4-BE49-F238E27FC236}">
                  <a16:creationId xmlns:a16="http://schemas.microsoft.com/office/drawing/2014/main" id="{6A29B32E-F131-A84E-9552-7F02564C78CE}"/>
                </a:ext>
              </a:extLst>
            </p:cNvPr>
            <p:cNvSpPr/>
            <p:nvPr/>
          </p:nvSpPr>
          <p:spPr>
            <a:xfrm>
              <a:off x="2948400" y="3589920"/>
              <a:ext cx="33480" cy="85320"/>
            </a:xfrm>
            <a:custGeom>
              <a:avLst/>
              <a:gdLst/>
              <a:ahLst/>
              <a:cxnLst>
                <a:cxn ang="3cd4">
                  <a:pos x="hc" y="t"/>
                </a:cxn>
                <a:cxn ang="cd2">
                  <a:pos x="l" y="vc"/>
                </a:cxn>
                <a:cxn ang="cd4">
                  <a:pos x="hc" y="b"/>
                </a:cxn>
                <a:cxn ang="0">
                  <a:pos x="r" y="vc"/>
                </a:cxn>
              </a:cxnLst>
              <a:rect l="l" t="t" r="r" b="b"/>
              <a:pathLst>
                <a:path w="94" h="238">
                  <a:moveTo>
                    <a:pt x="94" y="83"/>
                  </a:moveTo>
                  <a:cubicBezTo>
                    <a:pt x="94" y="31"/>
                    <a:pt x="74" y="0"/>
                    <a:pt x="43" y="0"/>
                  </a:cubicBezTo>
                  <a:cubicBezTo>
                    <a:pt x="16" y="0"/>
                    <a:pt x="0" y="20"/>
                    <a:pt x="0" y="41"/>
                  </a:cubicBezTo>
                  <a:cubicBezTo>
                    <a:pt x="0" y="63"/>
                    <a:pt x="16" y="85"/>
                    <a:pt x="43" y="85"/>
                  </a:cubicBezTo>
                  <a:cubicBezTo>
                    <a:pt x="52" y="85"/>
                    <a:pt x="63" y="81"/>
                    <a:pt x="70" y="74"/>
                  </a:cubicBezTo>
                  <a:cubicBezTo>
                    <a:pt x="74" y="72"/>
                    <a:pt x="74" y="72"/>
                    <a:pt x="76" y="72"/>
                  </a:cubicBezTo>
                  <a:cubicBezTo>
                    <a:pt x="76" y="72"/>
                    <a:pt x="77" y="72"/>
                    <a:pt x="77" y="83"/>
                  </a:cubicBezTo>
                  <a:cubicBezTo>
                    <a:pt x="77" y="142"/>
                    <a:pt x="49" y="191"/>
                    <a:pt x="22" y="216"/>
                  </a:cubicBezTo>
                  <a:cubicBezTo>
                    <a:pt x="13" y="225"/>
                    <a:pt x="13" y="227"/>
                    <a:pt x="13" y="229"/>
                  </a:cubicBezTo>
                  <a:cubicBezTo>
                    <a:pt x="13" y="236"/>
                    <a:pt x="16" y="238"/>
                    <a:pt x="22" y="238"/>
                  </a:cubicBezTo>
                  <a:cubicBezTo>
                    <a:pt x="31" y="238"/>
                    <a:pt x="94" y="176"/>
                    <a:pt x="94" y="8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8" name="Freeform 17">
              <a:extLst>
                <a:ext uri="{FF2B5EF4-FFF2-40B4-BE49-F238E27FC236}">
                  <a16:creationId xmlns:a16="http://schemas.microsoft.com/office/drawing/2014/main" id="{975E0F42-E525-E741-8773-FC2A77BFF5C4}"/>
                </a:ext>
              </a:extLst>
            </p:cNvPr>
            <p:cNvSpPr/>
            <p:nvPr/>
          </p:nvSpPr>
          <p:spPr>
            <a:xfrm>
              <a:off x="3061800" y="3494160"/>
              <a:ext cx="130680" cy="129240"/>
            </a:xfrm>
            <a:custGeom>
              <a:avLst/>
              <a:gdLst/>
              <a:ahLst/>
              <a:cxnLst>
                <a:cxn ang="3cd4">
                  <a:pos x="hc" y="t"/>
                </a:cxn>
                <a:cxn ang="cd2">
                  <a:pos x="l" y="vc"/>
                </a:cxn>
                <a:cxn ang="cd4">
                  <a:pos x="hc" y="b"/>
                </a:cxn>
                <a:cxn ang="0">
                  <a:pos x="r" y="vc"/>
                </a:cxn>
              </a:cxnLst>
              <a:rect l="l" t="t" r="r" b="b"/>
              <a:pathLst>
                <a:path w="364" h="360">
                  <a:moveTo>
                    <a:pt x="265" y="50"/>
                  </a:moveTo>
                  <a:cubicBezTo>
                    <a:pt x="250" y="22"/>
                    <a:pt x="227" y="0"/>
                    <a:pt x="191" y="0"/>
                  </a:cubicBezTo>
                  <a:cubicBezTo>
                    <a:pt x="99" y="0"/>
                    <a:pt x="0" y="117"/>
                    <a:pt x="0" y="232"/>
                  </a:cubicBezTo>
                  <a:cubicBezTo>
                    <a:pt x="0" y="308"/>
                    <a:pt x="43" y="360"/>
                    <a:pt x="106" y="360"/>
                  </a:cubicBezTo>
                  <a:cubicBezTo>
                    <a:pt x="122" y="360"/>
                    <a:pt x="162" y="356"/>
                    <a:pt x="209" y="301"/>
                  </a:cubicBezTo>
                  <a:cubicBezTo>
                    <a:pt x="216" y="333"/>
                    <a:pt x="243" y="360"/>
                    <a:pt x="281" y="360"/>
                  </a:cubicBezTo>
                  <a:cubicBezTo>
                    <a:pt x="310" y="360"/>
                    <a:pt x="328" y="342"/>
                    <a:pt x="340" y="317"/>
                  </a:cubicBezTo>
                  <a:cubicBezTo>
                    <a:pt x="353" y="288"/>
                    <a:pt x="364" y="239"/>
                    <a:pt x="364" y="238"/>
                  </a:cubicBezTo>
                  <a:cubicBezTo>
                    <a:pt x="364" y="230"/>
                    <a:pt x="356" y="230"/>
                    <a:pt x="355" y="230"/>
                  </a:cubicBezTo>
                  <a:cubicBezTo>
                    <a:pt x="347" y="230"/>
                    <a:pt x="346" y="232"/>
                    <a:pt x="344" y="245"/>
                  </a:cubicBezTo>
                  <a:cubicBezTo>
                    <a:pt x="329" y="295"/>
                    <a:pt x="315" y="342"/>
                    <a:pt x="283" y="342"/>
                  </a:cubicBezTo>
                  <a:cubicBezTo>
                    <a:pt x="261" y="342"/>
                    <a:pt x="259" y="322"/>
                    <a:pt x="259" y="306"/>
                  </a:cubicBezTo>
                  <a:cubicBezTo>
                    <a:pt x="259" y="288"/>
                    <a:pt x="261" y="283"/>
                    <a:pt x="270" y="247"/>
                  </a:cubicBezTo>
                  <a:cubicBezTo>
                    <a:pt x="279" y="214"/>
                    <a:pt x="279" y="205"/>
                    <a:pt x="286" y="176"/>
                  </a:cubicBezTo>
                  <a:lnTo>
                    <a:pt x="315" y="65"/>
                  </a:lnTo>
                  <a:cubicBezTo>
                    <a:pt x="320" y="41"/>
                    <a:pt x="320" y="41"/>
                    <a:pt x="320" y="38"/>
                  </a:cubicBezTo>
                  <a:cubicBezTo>
                    <a:pt x="320" y="23"/>
                    <a:pt x="311" y="16"/>
                    <a:pt x="299" y="16"/>
                  </a:cubicBezTo>
                  <a:cubicBezTo>
                    <a:pt x="279" y="16"/>
                    <a:pt x="266" y="34"/>
                    <a:pt x="265" y="50"/>
                  </a:cubicBezTo>
                  <a:close/>
                  <a:moveTo>
                    <a:pt x="212" y="257"/>
                  </a:moveTo>
                  <a:cubicBezTo>
                    <a:pt x="209" y="272"/>
                    <a:pt x="209" y="272"/>
                    <a:pt x="198" y="286"/>
                  </a:cubicBezTo>
                  <a:cubicBezTo>
                    <a:pt x="162" y="329"/>
                    <a:pt x="130" y="342"/>
                    <a:pt x="108" y="342"/>
                  </a:cubicBezTo>
                  <a:cubicBezTo>
                    <a:pt x="68" y="342"/>
                    <a:pt x="56" y="299"/>
                    <a:pt x="56" y="268"/>
                  </a:cubicBezTo>
                  <a:cubicBezTo>
                    <a:pt x="56" y="229"/>
                    <a:pt x="81" y="130"/>
                    <a:pt x="101" y="94"/>
                  </a:cubicBezTo>
                  <a:cubicBezTo>
                    <a:pt x="124" y="47"/>
                    <a:pt x="160" y="18"/>
                    <a:pt x="193" y="18"/>
                  </a:cubicBezTo>
                  <a:cubicBezTo>
                    <a:pt x="245" y="18"/>
                    <a:pt x="256" y="83"/>
                    <a:pt x="256" y="88"/>
                  </a:cubicBezTo>
                  <a:cubicBezTo>
                    <a:pt x="256" y="92"/>
                    <a:pt x="254" y="97"/>
                    <a:pt x="252"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9" name="Freeform 18">
              <a:extLst>
                <a:ext uri="{FF2B5EF4-FFF2-40B4-BE49-F238E27FC236}">
                  <a16:creationId xmlns:a16="http://schemas.microsoft.com/office/drawing/2014/main" id="{91123B0D-61E1-ED4C-BBF0-7014C3A1746A}"/>
                </a:ext>
              </a:extLst>
            </p:cNvPr>
            <p:cNvSpPr/>
            <p:nvPr/>
          </p:nvSpPr>
          <p:spPr>
            <a:xfrm>
              <a:off x="3224160" y="3589920"/>
              <a:ext cx="33480" cy="85320"/>
            </a:xfrm>
            <a:custGeom>
              <a:avLst/>
              <a:gdLst/>
              <a:ahLst/>
              <a:cxnLst>
                <a:cxn ang="3cd4">
                  <a:pos x="hc" y="t"/>
                </a:cxn>
                <a:cxn ang="cd2">
                  <a:pos x="l" y="vc"/>
                </a:cxn>
                <a:cxn ang="cd4">
                  <a:pos x="hc" y="b"/>
                </a:cxn>
                <a:cxn ang="0">
                  <a:pos x="r" y="vc"/>
                </a:cxn>
              </a:cxnLst>
              <a:rect l="l" t="t" r="r" b="b"/>
              <a:pathLst>
                <a:path w="94" h="238">
                  <a:moveTo>
                    <a:pt x="94" y="83"/>
                  </a:moveTo>
                  <a:cubicBezTo>
                    <a:pt x="94" y="31"/>
                    <a:pt x="74" y="0"/>
                    <a:pt x="43" y="0"/>
                  </a:cubicBezTo>
                  <a:cubicBezTo>
                    <a:pt x="16" y="0"/>
                    <a:pt x="0" y="20"/>
                    <a:pt x="0" y="41"/>
                  </a:cubicBezTo>
                  <a:cubicBezTo>
                    <a:pt x="0" y="63"/>
                    <a:pt x="16" y="85"/>
                    <a:pt x="43" y="85"/>
                  </a:cubicBezTo>
                  <a:cubicBezTo>
                    <a:pt x="52" y="85"/>
                    <a:pt x="63" y="81"/>
                    <a:pt x="70" y="74"/>
                  </a:cubicBezTo>
                  <a:cubicBezTo>
                    <a:pt x="74" y="72"/>
                    <a:pt x="74" y="72"/>
                    <a:pt x="76" y="72"/>
                  </a:cubicBezTo>
                  <a:cubicBezTo>
                    <a:pt x="76" y="72"/>
                    <a:pt x="77" y="72"/>
                    <a:pt x="77" y="83"/>
                  </a:cubicBezTo>
                  <a:cubicBezTo>
                    <a:pt x="77" y="142"/>
                    <a:pt x="49" y="191"/>
                    <a:pt x="22" y="216"/>
                  </a:cubicBezTo>
                  <a:cubicBezTo>
                    <a:pt x="13" y="225"/>
                    <a:pt x="13" y="227"/>
                    <a:pt x="13" y="229"/>
                  </a:cubicBezTo>
                  <a:cubicBezTo>
                    <a:pt x="13" y="236"/>
                    <a:pt x="16" y="238"/>
                    <a:pt x="22" y="238"/>
                  </a:cubicBezTo>
                  <a:cubicBezTo>
                    <a:pt x="31" y="238"/>
                    <a:pt x="94" y="176"/>
                    <a:pt x="94" y="8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 name="Freeform 19">
              <a:extLst>
                <a:ext uri="{FF2B5EF4-FFF2-40B4-BE49-F238E27FC236}">
                  <a16:creationId xmlns:a16="http://schemas.microsoft.com/office/drawing/2014/main" id="{51693C1A-3362-B943-A941-C469F2A48577}"/>
                </a:ext>
              </a:extLst>
            </p:cNvPr>
            <p:cNvSpPr/>
            <p:nvPr/>
          </p:nvSpPr>
          <p:spPr>
            <a:xfrm>
              <a:off x="3340800" y="349416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8"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4" y="342"/>
                    <a:pt x="41" y="342"/>
                    <a:pt x="23" y="301"/>
                  </a:cubicBezTo>
                  <a:cubicBezTo>
                    <a:pt x="54" y="304"/>
                    <a:pt x="74" y="281"/>
                    <a:pt x="74" y="257"/>
                  </a:cubicBezTo>
                  <a:cubicBezTo>
                    <a:pt x="74" y="239"/>
                    <a:pt x="61" y="230"/>
                    <a:pt x="45" y="230"/>
                  </a:cubicBezTo>
                  <a:cubicBezTo>
                    <a:pt x="23" y="230"/>
                    <a:pt x="0" y="247"/>
                    <a:pt x="0" y="283"/>
                  </a:cubicBezTo>
                  <a:cubicBezTo>
                    <a:pt x="0" y="328"/>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 name="Freeform 20">
              <a:extLst>
                <a:ext uri="{FF2B5EF4-FFF2-40B4-BE49-F238E27FC236}">
                  <a16:creationId xmlns:a16="http://schemas.microsoft.com/office/drawing/2014/main" id="{7D31A588-8086-DE45-91F0-C5A97B61964B}"/>
                </a:ext>
              </a:extLst>
            </p:cNvPr>
            <p:cNvSpPr/>
            <p:nvPr/>
          </p:nvSpPr>
          <p:spPr>
            <a:xfrm>
              <a:off x="3468600" y="3391200"/>
              <a:ext cx="50040" cy="103320"/>
            </a:xfrm>
            <a:custGeom>
              <a:avLst/>
              <a:gdLst/>
              <a:ahLst/>
              <a:cxnLst>
                <a:cxn ang="3cd4">
                  <a:pos x="hc" y="t"/>
                </a:cxn>
                <a:cxn ang="cd2">
                  <a:pos x="l" y="vc"/>
                </a:cxn>
                <a:cxn ang="cd4">
                  <a:pos x="hc" y="b"/>
                </a:cxn>
                <a:cxn ang="0">
                  <a:pos x="r" y="vc"/>
                </a:cxn>
              </a:cxnLst>
              <a:rect l="l" t="t" r="r" b="b"/>
              <a:pathLst>
                <a:path w="140" h="288">
                  <a:moveTo>
                    <a:pt x="135" y="49"/>
                  </a:moveTo>
                  <a:cubicBezTo>
                    <a:pt x="140" y="40"/>
                    <a:pt x="140" y="34"/>
                    <a:pt x="140" y="31"/>
                  </a:cubicBezTo>
                  <a:cubicBezTo>
                    <a:pt x="140" y="13"/>
                    <a:pt x="124" y="0"/>
                    <a:pt x="108" y="0"/>
                  </a:cubicBezTo>
                  <a:cubicBezTo>
                    <a:pt x="86" y="0"/>
                    <a:pt x="79" y="18"/>
                    <a:pt x="77" y="27"/>
                  </a:cubicBezTo>
                  <a:lnTo>
                    <a:pt x="4" y="268"/>
                  </a:lnTo>
                  <a:cubicBezTo>
                    <a:pt x="2" y="268"/>
                    <a:pt x="0" y="275"/>
                    <a:pt x="0" y="275"/>
                  </a:cubicBezTo>
                  <a:cubicBezTo>
                    <a:pt x="0" y="283"/>
                    <a:pt x="18" y="288"/>
                    <a:pt x="22" y="288"/>
                  </a:cubicBezTo>
                  <a:cubicBezTo>
                    <a:pt x="25" y="288"/>
                    <a:pt x="27" y="288"/>
                    <a:pt x="31" y="2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2" name="Freeform 21">
              <a:extLst>
                <a:ext uri="{FF2B5EF4-FFF2-40B4-BE49-F238E27FC236}">
                  <a16:creationId xmlns:a16="http://schemas.microsoft.com/office/drawing/2014/main" id="{D9AE8C4F-08B9-BD46-97F9-7B417CA73576}"/>
                </a:ext>
              </a:extLst>
            </p:cNvPr>
            <p:cNvSpPr/>
            <p:nvPr/>
          </p:nvSpPr>
          <p:spPr>
            <a:xfrm>
              <a:off x="3563280" y="3589920"/>
              <a:ext cx="33480" cy="85320"/>
            </a:xfrm>
            <a:custGeom>
              <a:avLst/>
              <a:gdLst/>
              <a:ahLst/>
              <a:cxnLst>
                <a:cxn ang="3cd4">
                  <a:pos x="hc" y="t"/>
                </a:cxn>
                <a:cxn ang="cd2">
                  <a:pos x="l" y="vc"/>
                </a:cxn>
                <a:cxn ang="cd4">
                  <a:pos x="hc" y="b"/>
                </a:cxn>
                <a:cxn ang="0">
                  <a:pos x="r" y="vc"/>
                </a:cxn>
              </a:cxnLst>
              <a:rect l="l" t="t" r="r" b="b"/>
              <a:pathLst>
                <a:path w="94" h="238">
                  <a:moveTo>
                    <a:pt x="94" y="83"/>
                  </a:moveTo>
                  <a:cubicBezTo>
                    <a:pt x="94" y="31"/>
                    <a:pt x="74" y="0"/>
                    <a:pt x="43" y="0"/>
                  </a:cubicBezTo>
                  <a:cubicBezTo>
                    <a:pt x="16" y="0"/>
                    <a:pt x="0" y="20"/>
                    <a:pt x="0" y="41"/>
                  </a:cubicBezTo>
                  <a:cubicBezTo>
                    <a:pt x="0" y="63"/>
                    <a:pt x="16" y="85"/>
                    <a:pt x="43" y="85"/>
                  </a:cubicBezTo>
                  <a:cubicBezTo>
                    <a:pt x="52" y="85"/>
                    <a:pt x="63" y="81"/>
                    <a:pt x="70" y="74"/>
                  </a:cubicBezTo>
                  <a:cubicBezTo>
                    <a:pt x="74" y="72"/>
                    <a:pt x="74" y="72"/>
                    <a:pt x="76" y="72"/>
                  </a:cubicBezTo>
                  <a:cubicBezTo>
                    <a:pt x="76" y="72"/>
                    <a:pt x="77" y="72"/>
                    <a:pt x="77" y="83"/>
                  </a:cubicBezTo>
                  <a:cubicBezTo>
                    <a:pt x="77" y="142"/>
                    <a:pt x="49" y="191"/>
                    <a:pt x="22" y="216"/>
                  </a:cubicBezTo>
                  <a:cubicBezTo>
                    <a:pt x="13" y="225"/>
                    <a:pt x="13" y="227"/>
                    <a:pt x="13" y="229"/>
                  </a:cubicBezTo>
                  <a:cubicBezTo>
                    <a:pt x="13" y="236"/>
                    <a:pt x="16" y="238"/>
                    <a:pt x="22" y="238"/>
                  </a:cubicBezTo>
                  <a:cubicBezTo>
                    <a:pt x="31" y="238"/>
                    <a:pt x="94" y="176"/>
                    <a:pt x="94" y="8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3" name="Freeform 22">
              <a:extLst>
                <a:ext uri="{FF2B5EF4-FFF2-40B4-BE49-F238E27FC236}">
                  <a16:creationId xmlns:a16="http://schemas.microsoft.com/office/drawing/2014/main" id="{F9EB0B5B-5DD2-7245-842B-20AC3022B282}"/>
                </a:ext>
              </a:extLst>
            </p:cNvPr>
            <p:cNvSpPr/>
            <p:nvPr/>
          </p:nvSpPr>
          <p:spPr>
            <a:xfrm>
              <a:off x="3673439" y="3494160"/>
              <a:ext cx="116280" cy="129240"/>
            </a:xfrm>
            <a:custGeom>
              <a:avLst/>
              <a:gdLst/>
              <a:ahLst/>
              <a:cxnLst>
                <a:cxn ang="3cd4">
                  <a:pos x="hc" y="t"/>
                </a:cxn>
                <a:cxn ang="cd2">
                  <a:pos x="l" y="vc"/>
                </a:cxn>
                <a:cxn ang="cd4">
                  <a:pos x="hc" y="b"/>
                </a:cxn>
                <a:cxn ang="0">
                  <a:pos x="r" y="vc"/>
                </a:cxn>
              </a:cxnLst>
              <a:rect l="l" t="t" r="r" b="b"/>
              <a:pathLst>
                <a:path w="324" h="360">
                  <a:moveTo>
                    <a:pt x="47" y="304"/>
                  </a:moveTo>
                  <a:cubicBezTo>
                    <a:pt x="45" y="317"/>
                    <a:pt x="40" y="335"/>
                    <a:pt x="40" y="338"/>
                  </a:cubicBezTo>
                  <a:cubicBezTo>
                    <a:pt x="40" y="353"/>
                    <a:pt x="50" y="360"/>
                    <a:pt x="63" y="360"/>
                  </a:cubicBezTo>
                  <a:cubicBezTo>
                    <a:pt x="72" y="360"/>
                    <a:pt x="86" y="353"/>
                    <a:pt x="92" y="338"/>
                  </a:cubicBezTo>
                  <a:cubicBezTo>
                    <a:pt x="94" y="335"/>
                    <a:pt x="121" y="227"/>
                    <a:pt x="124" y="212"/>
                  </a:cubicBezTo>
                  <a:cubicBezTo>
                    <a:pt x="130" y="185"/>
                    <a:pt x="144" y="130"/>
                    <a:pt x="149" y="108"/>
                  </a:cubicBezTo>
                  <a:cubicBezTo>
                    <a:pt x="153" y="99"/>
                    <a:pt x="175" y="61"/>
                    <a:pt x="194" y="43"/>
                  </a:cubicBezTo>
                  <a:cubicBezTo>
                    <a:pt x="200" y="38"/>
                    <a:pt x="223" y="18"/>
                    <a:pt x="257" y="18"/>
                  </a:cubicBezTo>
                  <a:cubicBezTo>
                    <a:pt x="279" y="18"/>
                    <a:pt x="290" y="27"/>
                    <a:pt x="292" y="27"/>
                  </a:cubicBezTo>
                  <a:cubicBezTo>
                    <a:pt x="266" y="31"/>
                    <a:pt x="250" y="50"/>
                    <a:pt x="250" y="70"/>
                  </a:cubicBezTo>
                  <a:cubicBezTo>
                    <a:pt x="250" y="83"/>
                    <a:pt x="259" y="99"/>
                    <a:pt x="281" y="99"/>
                  </a:cubicBezTo>
                  <a:cubicBezTo>
                    <a:pt x="301" y="99"/>
                    <a:pt x="324" y="81"/>
                    <a:pt x="324" y="52"/>
                  </a:cubicBezTo>
                  <a:cubicBezTo>
                    <a:pt x="324" y="23"/>
                    <a:pt x="299" y="0"/>
                    <a:pt x="257" y="0"/>
                  </a:cubicBezTo>
                  <a:cubicBezTo>
                    <a:pt x="205" y="0"/>
                    <a:pt x="171" y="40"/>
                    <a:pt x="157" y="61"/>
                  </a:cubicBezTo>
                  <a:cubicBezTo>
                    <a:pt x="149" y="25"/>
                    <a:pt x="121" y="0"/>
                    <a:pt x="83" y="0"/>
                  </a:cubicBezTo>
                  <a:cubicBezTo>
                    <a:pt x="47" y="0"/>
                    <a:pt x="32" y="31"/>
                    <a:pt x="25" y="45"/>
                  </a:cubicBezTo>
                  <a:cubicBezTo>
                    <a:pt x="11" y="72"/>
                    <a:pt x="0" y="121"/>
                    <a:pt x="0" y="122"/>
                  </a:cubicBezTo>
                  <a:cubicBezTo>
                    <a:pt x="0" y="130"/>
                    <a:pt x="7" y="130"/>
                    <a:pt x="9" y="130"/>
                  </a:cubicBezTo>
                  <a:cubicBezTo>
                    <a:pt x="18" y="130"/>
                    <a:pt x="18" y="130"/>
                    <a:pt x="23" y="112"/>
                  </a:cubicBezTo>
                  <a:cubicBezTo>
                    <a:pt x="36" y="56"/>
                    <a:pt x="52" y="18"/>
                    <a:pt x="81" y="18"/>
                  </a:cubicBezTo>
                  <a:cubicBezTo>
                    <a:pt x="95" y="18"/>
                    <a:pt x="106" y="23"/>
                    <a:pt x="106" y="54"/>
                  </a:cubicBezTo>
                  <a:cubicBezTo>
                    <a:pt x="106" y="70"/>
                    <a:pt x="103" y="79"/>
                    <a:pt x="94" y="1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4" name="Freeform 23">
              <a:extLst>
                <a:ext uri="{FF2B5EF4-FFF2-40B4-BE49-F238E27FC236}">
                  <a16:creationId xmlns:a16="http://schemas.microsoft.com/office/drawing/2014/main" id="{D6294EFC-249F-384F-938B-76604CA86690}"/>
                </a:ext>
              </a:extLst>
            </p:cNvPr>
            <p:cNvSpPr/>
            <p:nvPr/>
          </p:nvSpPr>
          <p:spPr>
            <a:xfrm>
              <a:off x="3817080" y="3406680"/>
              <a:ext cx="66240" cy="284760"/>
            </a:xfrm>
            <a:custGeom>
              <a:avLst/>
              <a:gdLst/>
              <a:ahLst/>
              <a:cxnLst>
                <a:cxn ang="3cd4">
                  <a:pos x="hc" y="t"/>
                </a:cxn>
                <a:cxn ang="cd2">
                  <a:pos x="l" y="vc"/>
                </a:cxn>
                <a:cxn ang="cd4">
                  <a:pos x="hc" y="b"/>
                </a:cxn>
                <a:cxn ang="0">
                  <a:pos x="r" y="vc"/>
                </a:cxn>
              </a:cxnLst>
              <a:rect l="l" t="t" r="r" b="b"/>
              <a:pathLst>
                <a:path w="185" h="792">
                  <a:moveTo>
                    <a:pt x="185" y="396"/>
                  </a:moveTo>
                  <a:cubicBezTo>
                    <a:pt x="185" y="335"/>
                    <a:pt x="176" y="239"/>
                    <a:pt x="133" y="149"/>
                  </a:cubicBezTo>
                  <a:cubicBezTo>
                    <a:pt x="85" y="52"/>
                    <a:pt x="16" y="0"/>
                    <a:pt x="7" y="0"/>
                  </a:cubicBezTo>
                  <a:cubicBezTo>
                    <a:pt x="4" y="0"/>
                    <a:pt x="0" y="4"/>
                    <a:pt x="0" y="7"/>
                  </a:cubicBezTo>
                  <a:cubicBezTo>
                    <a:pt x="0" y="11"/>
                    <a:pt x="0" y="13"/>
                    <a:pt x="14" y="27"/>
                  </a:cubicBezTo>
                  <a:cubicBezTo>
                    <a:pt x="94" y="104"/>
                    <a:pt x="139" y="230"/>
                    <a:pt x="139" y="396"/>
                  </a:cubicBezTo>
                  <a:cubicBezTo>
                    <a:pt x="139" y="531"/>
                    <a:pt x="110" y="671"/>
                    <a:pt x="11" y="770"/>
                  </a:cubicBezTo>
                  <a:cubicBezTo>
                    <a:pt x="0" y="781"/>
                    <a:pt x="0" y="783"/>
                    <a:pt x="0" y="785"/>
                  </a:cubicBezTo>
                  <a:cubicBezTo>
                    <a:pt x="0" y="790"/>
                    <a:pt x="4" y="792"/>
                    <a:pt x="7" y="792"/>
                  </a:cubicBezTo>
                  <a:cubicBezTo>
                    <a:pt x="16" y="792"/>
                    <a:pt x="88" y="738"/>
                    <a:pt x="135" y="637"/>
                  </a:cubicBezTo>
                  <a:cubicBezTo>
                    <a:pt x="176" y="551"/>
                    <a:pt x="185" y="462"/>
                    <a:pt x="185" y="3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25" name="Group 24" descr="18§display§s \leftarrow s'§svg§600§FALSE" title="TexMaths">
            <a:extLst>
              <a:ext uri="{FF2B5EF4-FFF2-40B4-BE49-F238E27FC236}">
                <a16:creationId xmlns:a16="http://schemas.microsoft.com/office/drawing/2014/main" id="{1524720F-DFD4-484D-AA0D-8385102104C5}"/>
              </a:ext>
            </a:extLst>
          </p:cNvPr>
          <p:cNvGrpSpPr/>
          <p:nvPr/>
        </p:nvGrpSpPr>
        <p:grpSpPr>
          <a:xfrm>
            <a:off x="1480679" y="4371058"/>
            <a:ext cx="773280" cy="232201"/>
            <a:chOff x="1480679" y="3699719"/>
            <a:chExt cx="773280" cy="232201"/>
          </a:xfrm>
        </p:grpSpPr>
        <p:sp>
          <p:nvSpPr>
            <p:cNvPr id="26" name="Freeform 25">
              <a:extLst>
                <a:ext uri="{FF2B5EF4-FFF2-40B4-BE49-F238E27FC236}">
                  <a16:creationId xmlns:a16="http://schemas.microsoft.com/office/drawing/2014/main" id="{AE883A7A-3BA3-D248-B3E1-26A3906A0925}"/>
                </a:ext>
              </a:extLst>
            </p:cNvPr>
            <p:cNvSpPr/>
            <p:nvPr/>
          </p:nvSpPr>
          <p:spPr>
            <a:xfrm>
              <a:off x="1480679" y="3701159"/>
              <a:ext cx="773280" cy="228240"/>
            </a:xfrm>
            <a:custGeom>
              <a:avLst/>
              <a:gdLst/>
              <a:ahLst/>
              <a:cxnLst>
                <a:cxn ang="3cd4">
                  <a:pos x="hc" y="t"/>
                </a:cxn>
                <a:cxn ang="cd2">
                  <a:pos x="l" y="vc"/>
                </a:cxn>
                <a:cxn ang="cd4">
                  <a:pos x="hc" y="b"/>
                </a:cxn>
                <a:cxn ang="0">
                  <a:pos x="r" y="vc"/>
                </a:cxn>
              </a:cxnLst>
              <a:rect l="l" t="t" r="r" b="b"/>
              <a:pathLst>
                <a:path w="2149" h="635">
                  <a:moveTo>
                    <a:pt x="1074" y="635"/>
                  </a:moveTo>
                  <a:lnTo>
                    <a:pt x="0" y="635"/>
                  </a:lnTo>
                  <a:lnTo>
                    <a:pt x="0" y="0"/>
                  </a:lnTo>
                  <a:lnTo>
                    <a:pt x="2149" y="0"/>
                  </a:lnTo>
                  <a:lnTo>
                    <a:pt x="2149" y="635"/>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 name="Freeform 26">
              <a:extLst>
                <a:ext uri="{FF2B5EF4-FFF2-40B4-BE49-F238E27FC236}">
                  <a16:creationId xmlns:a16="http://schemas.microsoft.com/office/drawing/2014/main" id="{2B27DBBE-4ECC-0240-BF4C-9B67C9D6D4F9}"/>
                </a:ext>
              </a:extLst>
            </p:cNvPr>
            <p:cNvSpPr/>
            <p:nvPr/>
          </p:nvSpPr>
          <p:spPr>
            <a:xfrm>
              <a:off x="1495439" y="380268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7"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3" y="342"/>
                    <a:pt x="41" y="342"/>
                    <a:pt x="23" y="301"/>
                  </a:cubicBezTo>
                  <a:cubicBezTo>
                    <a:pt x="54" y="304"/>
                    <a:pt x="74" y="281"/>
                    <a:pt x="74" y="257"/>
                  </a:cubicBezTo>
                  <a:cubicBezTo>
                    <a:pt x="74" y="239"/>
                    <a:pt x="61" y="230"/>
                    <a:pt x="45" y="230"/>
                  </a:cubicBezTo>
                  <a:cubicBezTo>
                    <a:pt x="23" y="230"/>
                    <a:pt x="0" y="247"/>
                    <a:pt x="0" y="283"/>
                  </a:cubicBezTo>
                  <a:cubicBezTo>
                    <a:pt x="0" y="327"/>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8" name="Freeform 27">
              <a:extLst>
                <a:ext uri="{FF2B5EF4-FFF2-40B4-BE49-F238E27FC236}">
                  <a16:creationId xmlns:a16="http://schemas.microsoft.com/office/drawing/2014/main" id="{734AEE1E-D065-544E-80D4-4A18127FE4EE}"/>
                </a:ext>
              </a:extLst>
            </p:cNvPr>
            <p:cNvSpPr/>
            <p:nvPr/>
          </p:nvSpPr>
          <p:spPr>
            <a:xfrm>
              <a:off x="1708920" y="3783240"/>
              <a:ext cx="253080" cy="148680"/>
            </a:xfrm>
            <a:custGeom>
              <a:avLst/>
              <a:gdLst/>
              <a:ahLst/>
              <a:cxnLst>
                <a:cxn ang="3cd4">
                  <a:pos x="hc" y="t"/>
                </a:cxn>
                <a:cxn ang="cd2">
                  <a:pos x="l" y="vc"/>
                </a:cxn>
                <a:cxn ang="cd4">
                  <a:pos x="hc" y="b"/>
                </a:cxn>
                <a:cxn ang="0">
                  <a:pos x="r" y="vc"/>
                </a:cxn>
              </a:cxnLst>
              <a:rect l="l" t="t" r="r" b="b"/>
              <a:pathLst>
                <a:path w="704" h="414">
                  <a:moveTo>
                    <a:pt x="675" y="223"/>
                  </a:moveTo>
                  <a:cubicBezTo>
                    <a:pt x="689" y="223"/>
                    <a:pt x="704" y="223"/>
                    <a:pt x="704" y="207"/>
                  </a:cubicBezTo>
                  <a:cubicBezTo>
                    <a:pt x="704" y="191"/>
                    <a:pt x="689" y="191"/>
                    <a:pt x="675" y="191"/>
                  </a:cubicBezTo>
                  <a:lnTo>
                    <a:pt x="86" y="191"/>
                  </a:lnTo>
                  <a:cubicBezTo>
                    <a:pt x="130" y="158"/>
                    <a:pt x="151" y="126"/>
                    <a:pt x="158" y="115"/>
                  </a:cubicBezTo>
                  <a:cubicBezTo>
                    <a:pt x="193" y="61"/>
                    <a:pt x="200" y="11"/>
                    <a:pt x="200" y="9"/>
                  </a:cubicBezTo>
                  <a:cubicBezTo>
                    <a:pt x="200" y="0"/>
                    <a:pt x="191" y="0"/>
                    <a:pt x="184" y="0"/>
                  </a:cubicBezTo>
                  <a:cubicBezTo>
                    <a:pt x="171" y="0"/>
                    <a:pt x="169" y="2"/>
                    <a:pt x="166" y="16"/>
                  </a:cubicBezTo>
                  <a:cubicBezTo>
                    <a:pt x="148" y="94"/>
                    <a:pt x="101" y="160"/>
                    <a:pt x="13" y="196"/>
                  </a:cubicBezTo>
                  <a:cubicBezTo>
                    <a:pt x="4" y="200"/>
                    <a:pt x="0" y="202"/>
                    <a:pt x="0" y="207"/>
                  </a:cubicBezTo>
                  <a:cubicBezTo>
                    <a:pt x="0" y="212"/>
                    <a:pt x="4" y="214"/>
                    <a:pt x="13" y="218"/>
                  </a:cubicBezTo>
                  <a:cubicBezTo>
                    <a:pt x="94" y="252"/>
                    <a:pt x="148" y="313"/>
                    <a:pt x="167" y="403"/>
                  </a:cubicBezTo>
                  <a:cubicBezTo>
                    <a:pt x="169" y="412"/>
                    <a:pt x="171" y="414"/>
                    <a:pt x="184" y="414"/>
                  </a:cubicBezTo>
                  <a:cubicBezTo>
                    <a:pt x="191" y="414"/>
                    <a:pt x="200" y="414"/>
                    <a:pt x="200" y="405"/>
                  </a:cubicBezTo>
                  <a:cubicBezTo>
                    <a:pt x="200" y="403"/>
                    <a:pt x="193" y="353"/>
                    <a:pt x="160" y="301"/>
                  </a:cubicBezTo>
                  <a:cubicBezTo>
                    <a:pt x="144" y="277"/>
                    <a:pt x="121" y="248"/>
                    <a:pt x="86" y="2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9" name="Freeform 28">
              <a:extLst>
                <a:ext uri="{FF2B5EF4-FFF2-40B4-BE49-F238E27FC236}">
                  <a16:creationId xmlns:a16="http://schemas.microsoft.com/office/drawing/2014/main" id="{B46473AA-829A-8D4F-8F97-8147F3D7A85E}"/>
                </a:ext>
              </a:extLst>
            </p:cNvPr>
            <p:cNvSpPr/>
            <p:nvPr/>
          </p:nvSpPr>
          <p:spPr>
            <a:xfrm>
              <a:off x="2070360" y="380268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7"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3" y="342"/>
                    <a:pt x="41" y="342"/>
                    <a:pt x="23" y="301"/>
                  </a:cubicBezTo>
                  <a:cubicBezTo>
                    <a:pt x="54" y="304"/>
                    <a:pt x="74" y="281"/>
                    <a:pt x="74" y="257"/>
                  </a:cubicBezTo>
                  <a:cubicBezTo>
                    <a:pt x="74" y="239"/>
                    <a:pt x="61" y="230"/>
                    <a:pt x="45" y="230"/>
                  </a:cubicBezTo>
                  <a:cubicBezTo>
                    <a:pt x="23" y="230"/>
                    <a:pt x="0" y="247"/>
                    <a:pt x="0" y="283"/>
                  </a:cubicBezTo>
                  <a:cubicBezTo>
                    <a:pt x="0" y="327"/>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0" name="Freeform 29">
              <a:extLst>
                <a:ext uri="{FF2B5EF4-FFF2-40B4-BE49-F238E27FC236}">
                  <a16:creationId xmlns:a16="http://schemas.microsoft.com/office/drawing/2014/main" id="{5654F5E2-0E11-F54B-9B35-500AA1227F57}"/>
                </a:ext>
              </a:extLst>
            </p:cNvPr>
            <p:cNvSpPr/>
            <p:nvPr/>
          </p:nvSpPr>
          <p:spPr>
            <a:xfrm>
              <a:off x="2197800" y="3699719"/>
              <a:ext cx="50040" cy="103320"/>
            </a:xfrm>
            <a:custGeom>
              <a:avLst/>
              <a:gdLst/>
              <a:ahLst/>
              <a:cxnLst>
                <a:cxn ang="3cd4">
                  <a:pos x="hc" y="t"/>
                </a:cxn>
                <a:cxn ang="cd2">
                  <a:pos x="l" y="vc"/>
                </a:cxn>
                <a:cxn ang="cd4">
                  <a:pos x="hc" y="b"/>
                </a:cxn>
                <a:cxn ang="0">
                  <a:pos x="r" y="vc"/>
                </a:cxn>
              </a:cxnLst>
              <a:rect l="l" t="t" r="r" b="b"/>
              <a:pathLst>
                <a:path w="140" h="288">
                  <a:moveTo>
                    <a:pt x="135" y="49"/>
                  </a:moveTo>
                  <a:cubicBezTo>
                    <a:pt x="140" y="40"/>
                    <a:pt x="140" y="34"/>
                    <a:pt x="140" y="31"/>
                  </a:cubicBezTo>
                  <a:cubicBezTo>
                    <a:pt x="140" y="13"/>
                    <a:pt x="124" y="0"/>
                    <a:pt x="108" y="0"/>
                  </a:cubicBezTo>
                  <a:cubicBezTo>
                    <a:pt x="86" y="0"/>
                    <a:pt x="79" y="18"/>
                    <a:pt x="77" y="27"/>
                  </a:cubicBezTo>
                  <a:lnTo>
                    <a:pt x="4" y="268"/>
                  </a:lnTo>
                  <a:cubicBezTo>
                    <a:pt x="2" y="268"/>
                    <a:pt x="0" y="275"/>
                    <a:pt x="0" y="275"/>
                  </a:cubicBezTo>
                  <a:cubicBezTo>
                    <a:pt x="0" y="283"/>
                    <a:pt x="18" y="288"/>
                    <a:pt x="22" y="288"/>
                  </a:cubicBezTo>
                  <a:cubicBezTo>
                    <a:pt x="25" y="288"/>
                    <a:pt x="27" y="288"/>
                    <a:pt x="31" y="2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31" name="Group 30" descr="20§display§Q_w§svg§600§FALSE" title="TexMaths">
            <a:extLst>
              <a:ext uri="{FF2B5EF4-FFF2-40B4-BE49-F238E27FC236}">
                <a16:creationId xmlns:a16="http://schemas.microsoft.com/office/drawing/2014/main" id="{4D582230-C4D9-AD41-86B0-BEF36556C7F5}"/>
              </a:ext>
            </a:extLst>
          </p:cNvPr>
          <p:cNvGrpSpPr/>
          <p:nvPr/>
        </p:nvGrpSpPr>
        <p:grpSpPr>
          <a:xfrm>
            <a:off x="1631520" y="1864378"/>
            <a:ext cx="437399" cy="284760"/>
            <a:chOff x="1631520" y="1193039"/>
            <a:chExt cx="437399" cy="284760"/>
          </a:xfrm>
        </p:grpSpPr>
        <p:sp>
          <p:nvSpPr>
            <p:cNvPr id="32" name="Freeform 31">
              <a:extLst>
                <a:ext uri="{FF2B5EF4-FFF2-40B4-BE49-F238E27FC236}">
                  <a16:creationId xmlns:a16="http://schemas.microsoft.com/office/drawing/2014/main" id="{9530338F-00F5-4B49-BF17-57EBBA4BFF21}"/>
                </a:ext>
              </a:extLst>
            </p:cNvPr>
            <p:cNvSpPr/>
            <p:nvPr/>
          </p:nvSpPr>
          <p:spPr>
            <a:xfrm>
              <a:off x="1631520" y="1200959"/>
              <a:ext cx="437399" cy="276840"/>
            </a:xfrm>
            <a:custGeom>
              <a:avLst/>
              <a:gdLst/>
              <a:ahLst/>
              <a:cxnLst>
                <a:cxn ang="3cd4">
                  <a:pos x="hc" y="t"/>
                </a:cxn>
                <a:cxn ang="cd2">
                  <a:pos x="l" y="vc"/>
                </a:cxn>
                <a:cxn ang="cd4">
                  <a:pos x="hc" y="b"/>
                </a:cxn>
                <a:cxn ang="0">
                  <a:pos x="r" y="vc"/>
                </a:cxn>
              </a:cxnLst>
              <a:rect l="l" t="t" r="r" b="b"/>
              <a:pathLst>
                <a:path w="1216" h="770">
                  <a:moveTo>
                    <a:pt x="608" y="770"/>
                  </a:moveTo>
                  <a:lnTo>
                    <a:pt x="0" y="770"/>
                  </a:lnTo>
                  <a:lnTo>
                    <a:pt x="0" y="0"/>
                  </a:lnTo>
                  <a:lnTo>
                    <a:pt x="1216" y="0"/>
                  </a:lnTo>
                  <a:lnTo>
                    <a:pt x="1216" y="770"/>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3" name="Freeform 32">
              <a:extLst>
                <a:ext uri="{FF2B5EF4-FFF2-40B4-BE49-F238E27FC236}">
                  <a16:creationId xmlns:a16="http://schemas.microsoft.com/office/drawing/2014/main" id="{2E0F555D-CD85-6342-99A1-DC1697269432}"/>
                </a:ext>
              </a:extLst>
            </p:cNvPr>
            <p:cNvSpPr/>
            <p:nvPr/>
          </p:nvSpPr>
          <p:spPr>
            <a:xfrm>
              <a:off x="1647360" y="1193039"/>
              <a:ext cx="219240" cy="284760"/>
            </a:xfrm>
            <a:custGeom>
              <a:avLst/>
              <a:gdLst/>
              <a:ahLst/>
              <a:cxnLst>
                <a:cxn ang="3cd4">
                  <a:pos x="hc" y="t"/>
                </a:cxn>
                <a:cxn ang="cd2">
                  <a:pos x="l" y="vc"/>
                </a:cxn>
                <a:cxn ang="cd4">
                  <a:pos x="hc" y="b"/>
                </a:cxn>
                <a:cxn ang="0">
                  <a:pos x="r" y="vc"/>
                </a:cxn>
              </a:cxnLst>
              <a:rect l="l" t="t" r="r" b="b"/>
              <a:pathLst>
                <a:path w="610" h="792">
                  <a:moveTo>
                    <a:pt x="342" y="616"/>
                  </a:moveTo>
                  <a:cubicBezTo>
                    <a:pt x="480" y="564"/>
                    <a:pt x="610" y="406"/>
                    <a:pt x="610" y="236"/>
                  </a:cubicBezTo>
                  <a:cubicBezTo>
                    <a:pt x="610" y="96"/>
                    <a:pt x="516" y="0"/>
                    <a:pt x="384" y="0"/>
                  </a:cubicBezTo>
                  <a:cubicBezTo>
                    <a:pt x="194" y="0"/>
                    <a:pt x="0" y="200"/>
                    <a:pt x="0" y="406"/>
                  </a:cubicBezTo>
                  <a:cubicBezTo>
                    <a:pt x="0" y="552"/>
                    <a:pt x="98" y="640"/>
                    <a:pt x="226" y="640"/>
                  </a:cubicBezTo>
                  <a:cubicBezTo>
                    <a:pt x="248" y="640"/>
                    <a:pt x="278" y="636"/>
                    <a:pt x="312" y="628"/>
                  </a:cubicBezTo>
                  <a:cubicBezTo>
                    <a:pt x="308" y="682"/>
                    <a:pt x="308" y="684"/>
                    <a:pt x="308" y="696"/>
                  </a:cubicBezTo>
                  <a:cubicBezTo>
                    <a:pt x="308" y="724"/>
                    <a:pt x="308" y="792"/>
                    <a:pt x="382" y="792"/>
                  </a:cubicBezTo>
                  <a:cubicBezTo>
                    <a:pt x="486" y="792"/>
                    <a:pt x="528" y="630"/>
                    <a:pt x="528" y="622"/>
                  </a:cubicBezTo>
                  <a:cubicBezTo>
                    <a:pt x="528" y="614"/>
                    <a:pt x="522" y="612"/>
                    <a:pt x="520" y="612"/>
                  </a:cubicBezTo>
                  <a:cubicBezTo>
                    <a:pt x="512" y="612"/>
                    <a:pt x="510" y="616"/>
                    <a:pt x="508" y="622"/>
                  </a:cubicBezTo>
                  <a:cubicBezTo>
                    <a:pt x="488" y="684"/>
                    <a:pt x="436" y="706"/>
                    <a:pt x="406" y="706"/>
                  </a:cubicBezTo>
                  <a:cubicBezTo>
                    <a:pt x="364" y="706"/>
                    <a:pt x="352" y="682"/>
                    <a:pt x="342" y="616"/>
                  </a:cubicBezTo>
                  <a:close/>
                  <a:moveTo>
                    <a:pt x="176" y="608"/>
                  </a:moveTo>
                  <a:cubicBezTo>
                    <a:pt x="108" y="582"/>
                    <a:pt x="78" y="512"/>
                    <a:pt x="78" y="434"/>
                  </a:cubicBezTo>
                  <a:cubicBezTo>
                    <a:pt x="78" y="372"/>
                    <a:pt x="100" y="248"/>
                    <a:pt x="168" y="152"/>
                  </a:cubicBezTo>
                  <a:cubicBezTo>
                    <a:pt x="232" y="62"/>
                    <a:pt x="314" y="22"/>
                    <a:pt x="380" y="22"/>
                  </a:cubicBezTo>
                  <a:cubicBezTo>
                    <a:pt x="468" y="22"/>
                    <a:pt x="532" y="90"/>
                    <a:pt x="532" y="208"/>
                  </a:cubicBezTo>
                  <a:cubicBezTo>
                    <a:pt x="532" y="296"/>
                    <a:pt x="486" y="502"/>
                    <a:pt x="338" y="586"/>
                  </a:cubicBezTo>
                  <a:cubicBezTo>
                    <a:pt x="334" y="554"/>
                    <a:pt x="326" y="490"/>
                    <a:pt x="260" y="490"/>
                  </a:cubicBezTo>
                  <a:cubicBezTo>
                    <a:pt x="214" y="490"/>
                    <a:pt x="172" y="534"/>
                    <a:pt x="172" y="580"/>
                  </a:cubicBezTo>
                  <a:cubicBezTo>
                    <a:pt x="172" y="598"/>
                    <a:pt x="176" y="608"/>
                    <a:pt x="176" y="608"/>
                  </a:cubicBezTo>
                  <a:close/>
                  <a:moveTo>
                    <a:pt x="230" y="618"/>
                  </a:moveTo>
                  <a:cubicBezTo>
                    <a:pt x="218" y="618"/>
                    <a:pt x="190" y="618"/>
                    <a:pt x="190" y="580"/>
                  </a:cubicBezTo>
                  <a:cubicBezTo>
                    <a:pt x="190" y="546"/>
                    <a:pt x="224" y="510"/>
                    <a:pt x="260" y="510"/>
                  </a:cubicBezTo>
                  <a:cubicBezTo>
                    <a:pt x="298" y="510"/>
                    <a:pt x="314" y="532"/>
                    <a:pt x="314" y="584"/>
                  </a:cubicBezTo>
                  <a:cubicBezTo>
                    <a:pt x="314" y="598"/>
                    <a:pt x="314" y="598"/>
                    <a:pt x="306" y="602"/>
                  </a:cubicBezTo>
                  <a:cubicBezTo>
                    <a:pt x="282" y="612"/>
                    <a:pt x="256" y="618"/>
                    <a:pt x="230" y="61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4" name="Freeform 33">
              <a:extLst>
                <a:ext uri="{FF2B5EF4-FFF2-40B4-BE49-F238E27FC236}">
                  <a16:creationId xmlns:a16="http://schemas.microsoft.com/office/drawing/2014/main" id="{AED5C38D-467A-4F42-A06D-4C62F35C766E}"/>
                </a:ext>
              </a:extLst>
            </p:cNvPr>
            <p:cNvSpPr/>
            <p:nvPr/>
          </p:nvSpPr>
          <p:spPr>
            <a:xfrm>
              <a:off x="1890720" y="1365840"/>
              <a:ext cx="162360" cy="100440"/>
            </a:xfrm>
            <a:custGeom>
              <a:avLst/>
              <a:gdLst/>
              <a:ahLst/>
              <a:cxnLst>
                <a:cxn ang="3cd4">
                  <a:pos x="hc" y="t"/>
                </a:cxn>
                <a:cxn ang="cd2">
                  <a:pos x="l" y="vc"/>
                </a:cxn>
                <a:cxn ang="cd4">
                  <a:pos x="hc" y="b"/>
                </a:cxn>
                <a:cxn ang="0">
                  <a:pos x="r" y="vc"/>
                </a:cxn>
              </a:cxnLst>
              <a:rect l="l" t="t" r="r" b="b"/>
              <a:pathLst>
                <a:path w="452" h="280">
                  <a:moveTo>
                    <a:pt x="296" y="76"/>
                  </a:moveTo>
                  <a:cubicBezTo>
                    <a:pt x="300" y="60"/>
                    <a:pt x="308" y="30"/>
                    <a:pt x="308" y="26"/>
                  </a:cubicBezTo>
                  <a:cubicBezTo>
                    <a:pt x="308" y="14"/>
                    <a:pt x="298" y="6"/>
                    <a:pt x="288" y="6"/>
                  </a:cubicBezTo>
                  <a:cubicBezTo>
                    <a:pt x="276" y="6"/>
                    <a:pt x="264" y="14"/>
                    <a:pt x="260" y="24"/>
                  </a:cubicBezTo>
                  <a:cubicBezTo>
                    <a:pt x="258" y="30"/>
                    <a:pt x="252" y="56"/>
                    <a:pt x="248" y="72"/>
                  </a:cubicBezTo>
                  <a:cubicBezTo>
                    <a:pt x="240" y="106"/>
                    <a:pt x="240" y="108"/>
                    <a:pt x="230" y="142"/>
                  </a:cubicBezTo>
                  <a:cubicBezTo>
                    <a:pt x="222" y="176"/>
                    <a:pt x="222" y="182"/>
                    <a:pt x="220" y="200"/>
                  </a:cubicBezTo>
                  <a:cubicBezTo>
                    <a:pt x="224" y="212"/>
                    <a:pt x="218" y="224"/>
                    <a:pt x="204" y="242"/>
                  </a:cubicBezTo>
                  <a:cubicBezTo>
                    <a:pt x="196" y="252"/>
                    <a:pt x="182" y="262"/>
                    <a:pt x="162" y="262"/>
                  </a:cubicBezTo>
                  <a:cubicBezTo>
                    <a:pt x="138" y="262"/>
                    <a:pt x="106" y="254"/>
                    <a:pt x="106" y="206"/>
                  </a:cubicBezTo>
                  <a:cubicBezTo>
                    <a:pt x="106" y="174"/>
                    <a:pt x="124" y="128"/>
                    <a:pt x="136" y="96"/>
                  </a:cubicBezTo>
                  <a:cubicBezTo>
                    <a:pt x="146" y="70"/>
                    <a:pt x="148" y="64"/>
                    <a:pt x="148" y="54"/>
                  </a:cubicBezTo>
                  <a:cubicBezTo>
                    <a:pt x="148" y="24"/>
                    <a:pt x="124" y="0"/>
                    <a:pt x="90" y="0"/>
                  </a:cubicBezTo>
                  <a:cubicBezTo>
                    <a:pt x="28" y="0"/>
                    <a:pt x="0" y="84"/>
                    <a:pt x="0" y="96"/>
                  </a:cubicBezTo>
                  <a:cubicBezTo>
                    <a:pt x="0" y="104"/>
                    <a:pt x="8" y="104"/>
                    <a:pt x="10" y="104"/>
                  </a:cubicBezTo>
                  <a:cubicBezTo>
                    <a:pt x="20" y="104"/>
                    <a:pt x="20" y="100"/>
                    <a:pt x="22" y="94"/>
                  </a:cubicBezTo>
                  <a:cubicBezTo>
                    <a:pt x="38" y="42"/>
                    <a:pt x="64" y="18"/>
                    <a:pt x="88" y="18"/>
                  </a:cubicBezTo>
                  <a:cubicBezTo>
                    <a:pt x="98" y="18"/>
                    <a:pt x="104" y="24"/>
                    <a:pt x="104" y="40"/>
                  </a:cubicBezTo>
                  <a:cubicBezTo>
                    <a:pt x="104" y="54"/>
                    <a:pt x="98" y="68"/>
                    <a:pt x="96" y="76"/>
                  </a:cubicBezTo>
                  <a:cubicBezTo>
                    <a:pt x="60" y="166"/>
                    <a:pt x="60" y="178"/>
                    <a:pt x="60" y="198"/>
                  </a:cubicBezTo>
                  <a:cubicBezTo>
                    <a:pt x="60" y="270"/>
                    <a:pt x="126" y="280"/>
                    <a:pt x="160" y="280"/>
                  </a:cubicBezTo>
                  <a:cubicBezTo>
                    <a:pt x="172" y="280"/>
                    <a:pt x="202" y="280"/>
                    <a:pt x="230" y="238"/>
                  </a:cubicBezTo>
                  <a:cubicBezTo>
                    <a:pt x="244" y="266"/>
                    <a:pt x="278" y="280"/>
                    <a:pt x="316" y="280"/>
                  </a:cubicBezTo>
                  <a:cubicBezTo>
                    <a:pt x="370" y="280"/>
                    <a:pt x="398" y="232"/>
                    <a:pt x="410" y="206"/>
                  </a:cubicBezTo>
                  <a:cubicBezTo>
                    <a:pt x="436" y="154"/>
                    <a:pt x="452" y="78"/>
                    <a:pt x="452" y="48"/>
                  </a:cubicBezTo>
                  <a:cubicBezTo>
                    <a:pt x="452" y="2"/>
                    <a:pt x="426" y="0"/>
                    <a:pt x="422" y="0"/>
                  </a:cubicBezTo>
                  <a:cubicBezTo>
                    <a:pt x="406" y="0"/>
                    <a:pt x="388" y="16"/>
                    <a:pt x="388" y="32"/>
                  </a:cubicBezTo>
                  <a:cubicBezTo>
                    <a:pt x="388" y="44"/>
                    <a:pt x="394" y="48"/>
                    <a:pt x="400" y="52"/>
                  </a:cubicBezTo>
                  <a:cubicBezTo>
                    <a:pt x="414" y="64"/>
                    <a:pt x="422" y="82"/>
                    <a:pt x="422" y="102"/>
                  </a:cubicBezTo>
                  <a:cubicBezTo>
                    <a:pt x="422" y="110"/>
                    <a:pt x="396" y="262"/>
                    <a:pt x="318" y="262"/>
                  </a:cubicBezTo>
                  <a:cubicBezTo>
                    <a:pt x="268" y="262"/>
                    <a:pt x="268" y="218"/>
                    <a:pt x="268" y="208"/>
                  </a:cubicBezTo>
                  <a:cubicBezTo>
                    <a:pt x="268" y="190"/>
                    <a:pt x="270" y="180"/>
                    <a:pt x="278" y="14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35" name="Freeform 34">
            <a:extLst>
              <a:ext uri="{FF2B5EF4-FFF2-40B4-BE49-F238E27FC236}">
                <a16:creationId xmlns:a16="http://schemas.microsoft.com/office/drawing/2014/main" id="{2F1893A0-E484-6348-9966-D15260565255}"/>
              </a:ext>
            </a:extLst>
          </p:cNvPr>
          <p:cNvSpPr/>
          <p:nvPr/>
        </p:nvSpPr>
        <p:spPr>
          <a:xfrm>
            <a:off x="5928479" y="2077663"/>
            <a:ext cx="2209680" cy="457200"/>
          </a:xfrm>
          <a:custGeom>
            <a:avLst>
              <a:gd name="f0" fmla="val -43393"/>
              <a:gd name="f1" fmla="val 9941"/>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noFill/>
          <a:ln w="54720">
            <a:solidFill>
              <a:srgbClr val="3465A4"/>
            </a:solidFill>
            <a:prstDash val="solid"/>
          </a:ln>
        </p:spPr>
        <p:txBody>
          <a:bodyPr wrap="none" lIns="117360" tIns="72360" rIns="117360" bIns="72360" anchor="ctr" anchorCtr="0" compatLnSpc="0">
            <a:noAutofit/>
          </a:bodyPr>
          <a:lstStyle/>
          <a:p>
            <a:pPr marL="0" marR="0" lvl="0" indent="0" algn="ctr" hangingPunct="0">
              <a:lnSpc>
                <a:spcPct val="100000"/>
              </a:lnSpc>
              <a:spcBef>
                <a:spcPts val="0"/>
              </a:spcBef>
              <a:spcAft>
                <a:spcPts val="0"/>
              </a:spcAft>
              <a:buNone/>
              <a:tabLst/>
            </a:pPr>
            <a:r>
              <a:rPr lang="en-US" sz="2200" b="0" i="0" u="none" strike="noStrike" kern="1200" cap="none">
                <a:ln>
                  <a:noFill/>
                </a:ln>
                <a:latin typeface="Liberation Sans" pitchFamily="18"/>
                <a:ea typeface="Noto Sans CJK SC Regular" pitchFamily="2"/>
                <a:cs typeface="FreeSans" pitchFamily="2"/>
              </a:rPr>
              <a:t>Replay buffer</a:t>
            </a:r>
          </a:p>
        </p:txBody>
      </p:sp>
      <p:sp>
        <p:nvSpPr>
          <p:cNvPr id="36" name="Freeform 35">
            <a:extLst>
              <a:ext uri="{FF2B5EF4-FFF2-40B4-BE49-F238E27FC236}">
                <a16:creationId xmlns:a16="http://schemas.microsoft.com/office/drawing/2014/main" id="{11880B45-09B2-DA4F-A2D5-7E8C270E8A36}"/>
              </a:ext>
            </a:extLst>
          </p:cNvPr>
          <p:cNvSpPr/>
          <p:nvPr/>
        </p:nvSpPr>
        <p:spPr>
          <a:xfrm>
            <a:off x="5837040" y="3780298"/>
            <a:ext cx="2941200" cy="548640"/>
          </a:xfrm>
          <a:custGeom>
            <a:avLst>
              <a:gd name="f0" fmla="val -12699"/>
              <a:gd name="f1" fmla="val 17039"/>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noFill/>
          <a:ln w="54720">
            <a:solidFill>
              <a:srgbClr val="3465A4"/>
            </a:solidFill>
            <a:prstDash val="solid"/>
          </a:ln>
        </p:spPr>
        <p:txBody>
          <a:bodyPr wrap="none" lIns="117360" tIns="72360" rIns="117360" bIns="72360" anchor="ctr" anchorCtr="0" compatLnSpc="0">
            <a:noAutofit/>
          </a:bodyPr>
          <a:lstStyle/>
          <a:p>
            <a:pPr marL="0" marR="0" lvl="0" indent="0" algn="ctr" hangingPunct="0">
              <a:lnSpc>
                <a:spcPct val="100000"/>
              </a:lnSpc>
              <a:spcBef>
                <a:spcPts val="0"/>
              </a:spcBef>
              <a:spcAft>
                <a:spcPts val="0"/>
              </a:spcAft>
              <a:buNone/>
              <a:tabLst/>
            </a:pPr>
            <a:r>
              <a:rPr lang="en-US" sz="2200" b="0" i="0" u="none" strike="noStrike" kern="1200" cap="none">
                <a:ln>
                  <a:noFill/>
                </a:ln>
                <a:latin typeface="Liberation Sans" pitchFamily="18"/>
                <a:ea typeface="Noto Sans CJK SC Regular" pitchFamily="2"/>
                <a:cs typeface="FreeSans" pitchFamily="2"/>
              </a:rPr>
              <a:t>Add this exp to buffer</a:t>
            </a:r>
          </a:p>
        </p:txBody>
      </p:sp>
      <p:sp>
        <p:nvSpPr>
          <p:cNvPr id="37" name="Freeform 36">
            <a:extLst>
              <a:ext uri="{FF2B5EF4-FFF2-40B4-BE49-F238E27FC236}">
                <a16:creationId xmlns:a16="http://schemas.microsoft.com/office/drawing/2014/main" id="{71711A07-390B-2F4D-BD41-FB1AF5569477}"/>
              </a:ext>
            </a:extLst>
          </p:cNvPr>
          <p:cNvSpPr/>
          <p:nvPr/>
        </p:nvSpPr>
        <p:spPr>
          <a:xfrm>
            <a:off x="6477119" y="5639472"/>
            <a:ext cx="2941200" cy="884026"/>
          </a:xfrm>
          <a:custGeom>
            <a:avLst>
              <a:gd name="f0" fmla="val -12615"/>
              <a:gd name="f1" fmla="val -1143"/>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noFill/>
          <a:ln w="54720">
            <a:solidFill>
              <a:srgbClr val="3465A4"/>
            </a:solidFill>
            <a:prstDash val="solid"/>
          </a:ln>
        </p:spPr>
        <p:txBody>
          <a:bodyPr wrap="none" lIns="117360" tIns="72360" rIns="117360" bIns="72360" anchor="ctr" anchorCtr="0" compatLnSpc="0">
            <a:noAutofit/>
          </a:bodyPr>
          <a:lstStyle/>
          <a:p>
            <a:pPr marL="0" marR="0" lvl="0" indent="0" algn="ctr"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One step grad</a:t>
            </a:r>
          </a:p>
          <a:p>
            <a:pPr marL="0" marR="0" lvl="0" indent="0" algn="ctr"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descent </a:t>
            </a:r>
            <a:r>
              <a:rPr lang="en-US" sz="2200" dirty="0" err="1">
                <a:latin typeface="Liberation Sans" pitchFamily="18"/>
                <a:ea typeface="Noto Sans CJK SC Regular" pitchFamily="2"/>
                <a:cs typeface="FreeSans" pitchFamily="2"/>
              </a:rPr>
              <a:t>wrt</a:t>
            </a:r>
            <a:r>
              <a:rPr lang="en-US" sz="2200" b="0" i="0" u="none" strike="noStrike" kern="1200" cap="none" dirty="0">
                <a:ln>
                  <a:noFill/>
                </a:ln>
                <a:latin typeface="Liberation Sans" pitchFamily="18"/>
                <a:ea typeface="Noto Sans CJK SC Regular" pitchFamily="2"/>
                <a:cs typeface="FreeSans" pitchFamily="2"/>
              </a:rPr>
              <a:t> buffer</a:t>
            </a:r>
          </a:p>
        </p:txBody>
      </p:sp>
      <p:sp>
        <p:nvSpPr>
          <p:cNvPr id="38" name="Freeform 37">
            <a:extLst>
              <a:ext uri="{FF2B5EF4-FFF2-40B4-BE49-F238E27FC236}">
                <a16:creationId xmlns:a16="http://schemas.microsoft.com/office/drawing/2014/main" id="{5146CAFC-42E1-0E47-92B6-DF5A74E931D0}"/>
              </a:ext>
            </a:extLst>
          </p:cNvPr>
          <p:cNvSpPr/>
          <p:nvPr/>
        </p:nvSpPr>
        <p:spPr>
          <a:xfrm>
            <a:off x="6019919" y="4547704"/>
            <a:ext cx="2941200" cy="822960"/>
          </a:xfrm>
          <a:custGeom>
            <a:avLst>
              <a:gd name="f0" fmla="val -8904"/>
              <a:gd name="f1" fmla="val 8367"/>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noFill/>
          <a:ln w="54720">
            <a:solidFill>
              <a:srgbClr val="3465A4"/>
            </a:solidFill>
            <a:prstDash val="solid"/>
          </a:ln>
        </p:spPr>
        <p:txBody>
          <a:bodyPr wrap="none" lIns="117360" tIns="72360" rIns="117360" bIns="72360" anchor="ctr" anchorCtr="0" compatLnSpc="0">
            <a:noAutofit/>
          </a:bodyPr>
          <a:lstStyle/>
          <a:p>
            <a:pPr marL="0" marR="0" lvl="0" indent="0" algn="ctr" hangingPunct="0">
              <a:lnSpc>
                <a:spcPct val="100000"/>
              </a:lnSpc>
              <a:spcBef>
                <a:spcPts val="0"/>
              </a:spcBef>
              <a:spcAft>
                <a:spcPts val="0"/>
              </a:spcAft>
              <a:buNone/>
              <a:tabLst/>
            </a:pPr>
            <a:r>
              <a:rPr lang="en-US" sz="2200" b="0" i="0" u="none" strike="noStrike" kern="1200" cap="none">
                <a:ln>
                  <a:noFill/>
                </a:ln>
                <a:latin typeface="Liberation Sans" pitchFamily="18"/>
                <a:ea typeface="Noto Sans CJK SC Regular" pitchFamily="2"/>
                <a:cs typeface="FreeSans" pitchFamily="2"/>
              </a:rPr>
              <a:t>Train every</a:t>
            </a:r>
          </a:p>
          <a:p>
            <a:pPr marL="0" marR="0" lvl="0" indent="0" algn="ctr" hangingPunct="0">
              <a:lnSpc>
                <a:spcPct val="100000"/>
              </a:lnSpc>
              <a:spcBef>
                <a:spcPts val="0"/>
              </a:spcBef>
              <a:spcAft>
                <a:spcPts val="0"/>
              </a:spcAft>
              <a:buNone/>
              <a:tabLst/>
            </a:pPr>
            <a:r>
              <a:rPr lang="en-US" sz="2200" b="0" i="1" u="none" strike="noStrike" kern="1200" cap="none">
                <a:ln>
                  <a:noFill/>
                </a:ln>
                <a:latin typeface="Liberation Sans" pitchFamily="18"/>
                <a:ea typeface="Noto Sans CJK SC Regular" pitchFamily="2"/>
                <a:cs typeface="FreeSans" pitchFamily="2"/>
              </a:rPr>
              <a:t>trainfreq</a:t>
            </a:r>
            <a:r>
              <a:rPr lang="en-US" sz="2200" b="0" i="0" u="none" strike="noStrike" kern="1200" cap="none">
                <a:ln>
                  <a:noFill/>
                </a:ln>
                <a:latin typeface="Liberation Sans" pitchFamily="18"/>
                <a:ea typeface="Noto Sans CJK SC Regular" pitchFamily="2"/>
                <a:cs typeface="FreeSans" pitchFamily="2"/>
              </a:rPr>
              <a:t> steps</a:t>
            </a:r>
          </a:p>
        </p:txBody>
      </p:sp>
      <p:grpSp>
        <p:nvGrpSpPr>
          <p:cNvPr id="39" name="Group 38" descr="18§display§w \leftarrow w - \alpha \nabla_w L(B;w)§svg§600§FALSE" title="TexMaths">
            <a:extLst>
              <a:ext uri="{FF2B5EF4-FFF2-40B4-BE49-F238E27FC236}">
                <a16:creationId xmlns:a16="http://schemas.microsoft.com/office/drawing/2014/main" id="{657D3C4B-4C45-E149-8E89-E29D0AAA5583}"/>
              </a:ext>
            </a:extLst>
          </p:cNvPr>
          <p:cNvGrpSpPr/>
          <p:nvPr/>
        </p:nvGrpSpPr>
        <p:grpSpPr>
          <a:xfrm>
            <a:off x="1900080" y="5381352"/>
            <a:ext cx="2793960" cy="284760"/>
            <a:chOff x="1900080" y="4605840"/>
            <a:chExt cx="2793960" cy="284760"/>
          </a:xfrm>
        </p:grpSpPr>
        <p:sp>
          <p:nvSpPr>
            <p:cNvPr id="40" name="Freeform 39">
              <a:extLst>
                <a:ext uri="{FF2B5EF4-FFF2-40B4-BE49-F238E27FC236}">
                  <a16:creationId xmlns:a16="http://schemas.microsoft.com/office/drawing/2014/main" id="{1B9EF679-C7C6-A449-A8CC-02ED5244DC31}"/>
                </a:ext>
              </a:extLst>
            </p:cNvPr>
            <p:cNvSpPr/>
            <p:nvPr/>
          </p:nvSpPr>
          <p:spPr>
            <a:xfrm>
              <a:off x="1900080" y="4606560"/>
              <a:ext cx="2793960" cy="284040"/>
            </a:xfrm>
            <a:custGeom>
              <a:avLst/>
              <a:gdLst/>
              <a:ahLst/>
              <a:cxnLst>
                <a:cxn ang="3cd4">
                  <a:pos x="hc" y="t"/>
                </a:cxn>
                <a:cxn ang="cd2">
                  <a:pos x="l" y="vc"/>
                </a:cxn>
                <a:cxn ang="cd4">
                  <a:pos x="hc" y="b"/>
                </a:cxn>
                <a:cxn ang="0">
                  <a:pos x="r" y="vc"/>
                </a:cxn>
              </a:cxnLst>
              <a:rect l="l" t="t" r="r" b="b"/>
              <a:pathLst>
                <a:path w="7762" h="790">
                  <a:moveTo>
                    <a:pt x="3881" y="790"/>
                  </a:moveTo>
                  <a:lnTo>
                    <a:pt x="0" y="790"/>
                  </a:lnTo>
                  <a:lnTo>
                    <a:pt x="0" y="0"/>
                  </a:lnTo>
                  <a:lnTo>
                    <a:pt x="7762" y="0"/>
                  </a:lnTo>
                  <a:lnTo>
                    <a:pt x="7762" y="790"/>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1" name="Freeform 40">
              <a:extLst>
                <a:ext uri="{FF2B5EF4-FFF2-40B4-BE49-F238E27FC236}">
                  <a16:creationId xmlns:a16="http://schemas.microsoft.com/office/drawing/2014/main" id="{A6C3445A-5FA6-3446-A854-C13B6DDA13B0}"/>
                </a:ext>
              </a:extLst>
            </p:cNvPr>
            <p:cNvSpPr/>
            <p:nvPr/>
          </p:nvSpPr>
          <p:spPr>
            <a:xfrm>
              <a:off x="1908360" y="4693320"/>
              <a:ext cx="189000" cy="129240"/>
            </a:xfrm>
            <a:custGeom>
              <a:avLst/>
              <a:gdLst/>
              <a:ahLst/>
              <a:cxnLst>
                <a:cxn ang="3cd4">
                  <a:pos x="hc" y="t"/>
                </a:cxn>
                <a:cxn ang="cd2">
                  <a:pos x="l" y="vc"/>
                </a:cxn>
                <a:cxn ang="cd4">
                  <a:pos x="hc" y="b"/>
                </a:cxn>
                <a:cxn ang="0">
                  <a:pos x="r" y="vc"/>
                </a:cxn>
              </a:cxnLst>
              <a:rect l="l" t="t" r="r" b="b"/>
              <a:pathLst>
                <a:path w="526" h="360">
                  <a:moveTo>
                    <a:pt x="344" y="81"/>
                  </a:moveTo>
                  <a:cubicBezTo>
                    <a:pt x="347" y="65"/>
                    <a:pt x="355" y="34"/>
                    <a:pt x="355" y="31"/>
                  </a:cubicBezTo>
                  <a:cubicBezTo>
                    <a:pt x="355" y="16"/>
                    <a:pt x="344" y="9"/>
                    <a:pt x="333" y="9"/>
                  </a:cubicBezTo>
                  <a:cubicBezTo>
                    <a:pt x="322" y="9"/>
                    <a:pt x="308" y="14"/>
                    <a:pt x="302" y="31"/>
                  </a:cubicBezTo>
                  <a:cubicBezTo>
                    <a:pt x="301" y="36"/>
                    <a:pt x="263" y="189"/>
                    <a:pt x="257" y="209"/>
                  </a:cubicBezTo>
                  <a:cubicBezTo>
                    <a:pt x="252" y="232"/>
                    <a:pt x="250" y="247"/>
                    <a:pt x="250" y="261"/>
                  </a:cubicBezTo>
                  <a:cubicBezTo>
                    <a:pt x="250" y="270"/>
                    <a:pt x="250" y="272"/>
                    <a:pt x="252" y="275"/>
                  </a:cubicBezTo>
                  <a:cubicBezTo>
                    <a:pt x="234" y="319"/>
                    <a:pt x="209" y="342"/>
                    <a:pt x="178" y="342"/>
                  </a:cubicBezTo>
                  <a:cubicBezTo>
                    <a:pt x="115" y="342"/>
                    <a:pt x="115" y="284"/>
                    <a:pt x="115" y="270"/>
                  </a:cubicBezTo>
                  <a:cubicBezTo>
                    <a:pt x="115" y="245"/>
                    <a:pt x="119" y="214"/>
                    <a:pt x="157" y="115"/>
                  </a:cubicBezTo>
                  <a:cubicBezTo>
                    <a:pt x="166" y="92"/>
                    <a:pt x="169" y="81"/>
                    <a:pt x="169" y="65"/>
                  </a:cubicBezTo>
                  <a:cubicBezTo>
                    <a:pt x="169" y="29"/>
                    <a:pt x="144" y="0"/>
                    <a:pt x="104" y="0"/>
                  </a:cubicBezTo>
                  <a:cubicBezTo>
                    <a:pt x="29" y="0"/>
                    <a:pt x="0" y="115"/>
                    <a:pt x="0" y="122"/>
                  </a:cubicBezTo>
                  <a:cubicBezTo>
                    <a:pt x="0" y="130"/>
                    <a:pt x="7" y="130"/>
                    <a:pt x="9" y="130"/>
                  </a:cubicBezTo>
                  <a:cubicBezTo>
                    <a:pt x="18" y="130"/>
                    <a:pt x="18" y="130"/>
                    <a:pt x="22" y="115"/>
                  </a:cubicBezTo>
                  <a:cubicBezTo>
                    <a:pt x="43" y="41"/>
                    <a:pt x="74" y="18"/>
                    <a:pt x="103" y="18"/>
                  </a:cubicBezTo>
                  <a:cubicBezTo>
                    <a:pt x="110" y="18"/>
                    <a:pt x="122" y="18"/>
                    <a:pt x="122" y="43"/>
                  </a:cubicBezTo>
                  <a:cubicBezTo>
                    <a:pt x="122" y="63"/>
                    <a:pt x="113" y="86"/>
                    <a:pt x="108" y="99"/>
                  </a:cubicBezTo>
                  <a:cubicBezTo>
                    <a:pt x="74" y="193"/>
                    <a:pt x="63" y="230"/>
                    <a:pt x="63" y="259"/>
                  </a:cubicBezTo>
                  <a:cubicBezTo>
                    <a:pt x="63" y="333"/>
                    <a:pt x="117" y="360"/>
                    <a:pt x="176" y="360"/>
                  </a:cubicBezTo>
                  <a:cubicBezTo>
                    <a:pt x="189" y="360"/>
                    <a:pt x="227" y="360"/>
                    <a:pt x="259" y="304"/>
                  </a:cubicBezTo>
                  <a:cubicBezTo>
                    <a:pt x="279" y="355"/>
                    <a:pt x="335" y="360"/>
                    <a:pt x="358" y="360"/>
                  </a:cubicBezTo>
                  <a:cubicBezTo>
                    <a:pt x="418" y="360"/>
                    <a:pt x="452" y="310"/>
                    <a:pt x="473" y="263"/>
                  </a:cubicBezTo>
                  <a:cubicBezTo>
                    <a:pt x="500" y="200"/>
                    <a:pt x="526" y="94"/>
                    <a:pt x="526" y="56"/>
                  </a:cubicBezTo>
                  <a:cubicBezTo>
                    <a:pt x="526" y="13"/>
                    <a:pt x="504" y="0"/>
                    <a:pt x="490" y="0"/>
                  </a:cubicBezTo>
                  <a:cubicBezTo>
                    <a:pt x="470" y="0"/>
                    <a:pt x="450" y="20"/>
                    <a:pt x="450" y="38"/>
                  </a:cubicBezTo>
                  <a:cubicBezTo>
                    <a:pt x="450" y="49"/>
                    <a:pt x="455" y="54"/>
                    <a:pt x="463" y="59"/>
                  </a:cubicBezTo>
                  <a:cubicBezTo>
                    <a:pt x="472" y="68"/>
                    <a:pt x="491" y="88"/>
                    <a:pt x="491" y="128"/>
                  </a:cubicBezTo>
                  <a:cubicBezTo>
                    <a:pt x="491" y="155"/>
                    <a:pt x="468" y="232"/>
                    <a:pt x="448" y="272"/>
                  </a:cubicBezTo>
                  <a:cubicBezTo>
                    <a:pt x="427" y="315"/>
                    <a:pt x="400" y="342"/>
                    <a:pt x="360" y="342"/>
                  </a:cubicBezTo>
                  <a:cubicBezTo>
                    <a:pt x="322" y="342"/>
                    <a:pt x="302" y="319"/>
                    <a:pt x="302" y="274"/>
                  </a:cubicBezTo>
                  <a:cubicBezTo>
                    <a:pt x="302" y="252"/>
                    <a:pt x="308" y="227"/>
                    <a:pt x="310" y="2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2" name="Freeform 41">
              <a:extLst>
                <a:ext uri="{FF2B5EF4-FFF2-40B4-BE49-F238E27FC236}">
                  <a16:creationId xmlns:a16="http://schemas.microsoft.com/office/drawing/2014/main" id="{8862223A-5BFC-FE47-9527-99208ADFE95C}"/>
                </a:ext>
              </a:extLst>
            </p:cNvPr>
            <p:cNvSpPr/>
            <p:nvPr/>
          </p:nvSpPr>
          <p:spPr>
            <a:xfrm>
              <a:off x="2206079" y="4673880"/>
              <a:ext cx="253080" cy="148680"/>
            </a:xfrm>
            <a:custGeom>
              <a:avLst/>
              <a:gdLst/>
              <a:ahLst/>
              <a:cxnLst>
                <a:cxn ang="3cd4">
                  <a:pos x="hc" y="t"/>
                </a:cxn>
                <a:cxn ang="cd2">
                  <a:pos x="l" y="vc"/>
                </a:cxn>
                <a:cxn ang="cd4">
                  <a:pos x="hc" y="b"/>
                </a:cxn>
                <a:cxn ang="0">
                  <a:pos x="r" y="vc"/>
                </a:cxn>
              </a:cxnLst>
              <a:rect l="l" t="t" r="r" b="b"/>
              <a:pathLst>
                <a:path w="704" h="414">
                  <a:moveTo>
                    <a:pt x="675" y="223"/>
                  </a:moveTo>
                  <a:cubicBezTo>
                    <a:pt x="689" y="223"/>
                    <a:pt x="704" y="223"/>
                    <a:pt x="704" y="207"/>
                  </a:cubicBezTo>
                  <a:cubicBezTo>
                    <a:pt x="704" y="191"/>
                    <a:pt x="689" y="191"/>
                    <a:pt x="675" y="191"/>
                  </a:cubicBezTo>
                  <a:lnTo>
                    <a:pt x="86" y="191"/>
                  </a:lnTo>
                  <a:cubicBezTo>
                    <a:pt x="130" y="158"/>
                    <a:pt x="151" y="126"/>
                    <a:pt x="158" y="115"/>
                  </a:cubicBezTo>
                  <a:cubicBezTo>
                    <a:pt x="193" y="61"/>
                    <a:pt x="200" y="11"/>
                    <a:pt x="200" y="9"/>
                  </a:cubicBezTo>
                  <a:cubicBezTo>
                    <a:pt x="200" y="0"/>
                    <a:pt x="191" y="0"/>
                    <a:pt x="184" y="0"/>
                  </a:cubicBezTo>
                  <a:cubicBezTo>
                    <a:pt x="171" y="0"/>
                    <a:pt x="169" y="2"/>
                    <a:pt x="166" y="16"/>
                  </a:cubicBezTo>
                  <a:cubicBezTo>
                    <a:pt x="148" y="94"/>
                    <a:pt x="101" y="160"/>
                    <a:pt x="13" y="196"/>
                  </a:cubicBezTo>
                  <a:cubicBezTo>
                    <a:pt x="4" y="200"/>
                    <a:pt x="0" y="202"/>
                    <a:pt x="0" y="207"/>
                  </a:cubicBezTo>
                  <a:cubicBezTo>
                    <a:pt x="0" y="212"/>
                    <a:pt x="4" y="214"/>
                    <a:pt x="13" y="218"/>
                  </a:cubicBezTo>
                  <a:cubicBezTo>
                    <a:pt x="94" y="252"/>
                    <a:pt x="148" y="313"/>
                    <a:pt x="167" y="403"/>
                  </a:cubicBezTo>
                  <a:cubicBezTo>
                    <a:pt x="169" y="412"/>
                    <a:pt x="171" y="414"/>
                    <a:pt x="184" y="414"/>
                  </a:cubicBezTo>
                  <a:cubicBezTo>
                    <a:pt x="191" y="414"/>
                    <a:pt x="200" y="414"/>
                    <a:pt x="200" y="405"/>
                  </a:cubicBezTo>
                  <a:cubicBezTo>
                    <a:pt x="200" y="403"/>
                    <a:pt x="193" y="353"/>
                    <a:pt x="160" y="301"/>
                  </a:cubicBezTo>
                  <a:cubicBezTo>
                    <a:pt x="144" y="277"/>
                    <a:pt x="121" y="248"/>
                    <a:pt x="86" y="2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3" name="Freeform 42">
              <a:extLst>
                <a:ext uri="{FF2B5EF4-FFF2-40B4-BE49-F238E27FC236}">
                  <a16:creationId xmlns:a16="http://schemas.microsoft.com/office/drawing/2014/main" id="{6F414B27-9544-A44A-9602-9D56DF2CDB80}"/>
                </a:ext>
              </a:extLst>
            </p:cNvPr>
            <p:cNvSpPr/>
            <p:nvPr/>
          </p:nvSpPr>
          <p:spPr>
            <a:xfrm>
              <a:off x="2561039" y="4693320"/>
              <a:ext cx="189000" cy="129240"/>
            </a:xfrm>
            <a:custGeom>
              <a:avLst/>
              <a:gdLst/>
              <a:ahLst/>
              <a:cxnLst>
                <a:cxn ang="3cd4">
                  <a:pos x="hc" y="t"/>
                </a:cxn>
                <a:cxn ang="cd2">
                  <a:pos x="l" y="vc"/>
                </a:cxn>
                <a:cxn ang="cd4">
                  <a:pos x="hc" y="b"/>
                </a:cxn>
                <a:cxn ang="0">
                  <a:pos x="r" y="vc"/>
                </a:cxn>
              </a:cxnLst>
              <a:rect l="l" t="t" r="r" b="b"/>
              <a:pathLst>
                <a:path w="526" h="360">
                  <a:moveTo>
                    <a:pt x="344" y="81"/>
                  </a:moveTo>
                  <a:cubicBezTo>
                    <a:pt x="347" y="65"/>
                    <a:pt x="355" y="34"/>
                    <a:pt x="355" y="31"/>
                  </a:cubicBezTo>
                  <a:cubicBezTo>
                    <a:pt x="355" y="16"/>
                    <a:pt x="344" y="9"/>
                    <a:pt x="333" y="9"/>
                  </a:cubicBezTo>
                  <a:cubicBezTo>
                    <a:pt x="322" y="9"/>
                    <a:pt x="308" y="14"/>
                    <a:pt x="302" y="31"/>
                  </a:cubicBezTo>
                  <a:cubicBezTo>
                    <a:pt x="301" y="36"/>
                    <a:pt x="263" y="189"/>
                    <a:pt x="257" y="209"/>
                  </a:cubicBezTo>
                  <a:cubicBezTo>
                    <a:pt x="252" y="232"/>
                    <a:pt x="250" y="247"/>
                    <a:pt x="250" y="261"/>
                  </a:cubicBezTo>
                  <a:cubicBezTo>
                    <a:pt x="250" y="270"/>
                    <a:pt x="250" y="272"/>
                    <a:pt x="252" y="275"/>
                  </a:cubicBezTo>
                  <a:cubicBezTo>
                    <a:pt x="234" y="319"/>
                    <a:pt x="209" y="342"/>
                    <a:pt x="178" y="342"/>
                  </a:cubicBezTo>
                  <a:cubicBezTo>
                    <a:pt x="115" y="342"/>
                    <a:pt x="115" y="284"/>
                    <a:pt x="115" y="270"/>
                  </a:cubicBezTo>
                  <a:cubicBezTo>
                    <a:pt x="115" y="245"/>
                    <a:pt x="119" y="214"/>
                    <a:pt x="157" y="115"/>
                  </a:cubicBezTo>
                  <a:cubicBezTo>
                    <a:pt x="166" y="92"/>
                    <a:pt x="169" y="81"/>
                    <a:pt x="169" y="65"/>
                  </a:cubicBezTo>
                  <a:cubicBezTo>
                    <a:pt x="169" y="29"/>
                    <a:pt x="144" y="0"/>
                    <a:pt x="104" y="0"/>
                  </a:cubicBezTo>
                  <a:cubicBezTo>
                    <a:pt x="29" y="0"/>
                    <a:pt x="0" y="115"/>
                    <a:pt x="0" y="122"/>
                  </a:cubicBezTo>
                  <a:cubicBezTo>
                    <a:pt x="0" y="130"/>
                    <a:pt x="7" y="130"/>
                    <a:pt x="9" y="130"/>
                  </a:cubicBezTo>
                  <a:cubicBezTo>
                    <a:pt x="18" y="130"/>
                    <a:pt x="18" y="130"/>
                    <a:pt x="22" y="115"/>
                  </a:cubicBezTo>
                  <a:cubicBezTo>
                    <a:pt x="43" y="41"/>
                    <a:pt x="74" y="18"/>
                    <a:pt x="103" y="18"/>
                  </a:cubicBezTo>
                  <a:cubicBezTo>
                    <a:pt x="110" y="18"/>
                    <a:pt x="122" y="18"/>
                    <a:pt x="122" y="43"/>
                  </a:cubicBezTo>
                  <a:cubicBezTo>
                    <a:pt x="122" y="63"/>
                    <a:pt x="113" y="86"/>
                    <a:pt x="108" y="99"/>
                  </a:cubicBezTo>
                  <a:cubicBezTo>
                    <a:pt x="74" y="193"/>
                    <a:pt x="63" y="230"/>
                    <a:pt x="63" y="259"/>
                  </a:cubicBezTo>
                  <a:cubicBezTo>
                    <a:pt x="63" y="333"/>
                    <a:pt x="117" y="360"/>
                    <a:pt x="176" y="360"/>
                  </a:cubicBezTo>
                  <a:cubicBezTo>
                    <a:pt x="189" y="360"/>
                    <a:pt x="227" y="360"/>
                    <a:pt x="259" y="304"/>
                  </a:cubicBezTo>
                  <a:cubicBezTo>
                    <a:pt x="279" y="355"/>
                    <a:pt x="335" y="360"/>
                    <a:pt x="358" y="360"/>
                  </a:cubicBezTo>
                  <a:cubicBezTo>
                    <a:pt x="418" y="360"/>
                    <a:pt x="452" y="310"/>
                    <a:pt x="473" y="263"/>
                  </a:cubicBezTo>
                  <a:cubicBezTo>
                    <a:pt x="500" y="200"/>
                    <a:pt x="526" y="94"/>
                    <a:pt x="526" y="56"/>
                  </a:cubicBezTo>
                  <a:cubicBezTo>
                    <a:pt x="526" y="13"/>
                    <a:pt x="504" y="0"/>
                    <a:pt x="490" y="0"/>
                  </a:cubicBezTo>
                  <a:cubicBezTo>
                    <a:pt x="470" y="0"/>
                    <a:pt x="450" y="20"/>
                    <a:pt x="450" y="38"/>
                  </a:cubicBezTo>
                  <a:cubicBezTo>
                    <a:pt x="450" y="49"/>
                    <a:pt x="455" y="54"/>
                    <a:pt x="463" y="59"/>
                  </a:cubicBezTo>
                  <a:cubicBezTo>
                    <a:pt x="472" y="68"/>
                    <a:pt x="491" y="88"/>
                    <a:pt x="491" y="128"/>
                  </a:cubicBezTo>
                  <a:cubicBezTo>
                    <a:pt x="491" y="155"/>
                    <a:pt x="468" y="232"/>
                    <a:pt x="448" y="272"/>
                  </a:cubicBezTo>
                  <a:cubicBezTo>
                    <a:pt x="427" y="315"/>
                    <a:pt x="400" y="342"/>
                    <a:pt x="360" y="342"/>
                  </a:cubicBezTo>
                  <a:cubicBezTo>
                    <a:pt x="322" y="342"/>
                    <a:pt x="302" y="319"/>
                    <a:pt x="302" y="274"/>
                  </a:cubicBezTo>
                  <a:cubicBezTo>
                    <a:pt x="302" y="252"/>
                    <a:pt x="308" y="227"/>
                    <a:pt x="310" y="2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4" name="Freeform 43">
              <a:extLst>
                <a:ext uri="{FF2B5EF4-FFF2-40B4-BE49-F238E27FC236}">
                  <a16:creationId xmlns:a16="http://schemas.microsoft.com/office/drawing/2014/main" id="{58174D21-0435-234E-9626-64A51EEE1D3E}"/>
                </a:ext>
              </a:extLst>
            </p:cNvPr>
            <p:cNvSpPr/>
            <p:nvPr/>
          </p:nvSpPr>
          <p:spPr>
            <a:xfrm>
              <a:off x="2850120" y="4742640"/>
              <a:ext cx="173880" cy="11880"/>
            </a:xfrm>
            <a:custGeom>
              <a:avLst/>
              <a:gdLst/>
              <a:ahLst/>
              <a:cxnLst>
                <a:cxn ang="3cd4">
                  <a:pos x="hc" y="t"/>
                </a:cxn>
                <a:cxn ang="cd2">
                  <a:pos x="l" y="vc"/>
                </a:cxn>
                <a:cxn ang="cd4">
                  <a:pos x="hc" y="b"/>
                </a:cxn>
                <a:cxn ang="0">
                  <a:pos x="r" y="vc"/>
                </a:cxn>
              </a:cxnLst>
              <a:rect l="l" t="t" r="r" b="b"/>
              <a:pathLst>
                <a:path w="484" h="34">
                  <a:moveTo>
                    <a:pt x="457" y="34"/>
                  </a:moveTo>
                  <a:cubicBezTo>
                    <a:pt x="470" y="34"/>
                    <a:pt x="484" y="34"/>
                    <a:pt x="484" y="16"/>
                  </a:cubicBezTo>
                  <a:cubicBezTo>
                    <a:pt x="484" y="0"/>
                    <a:pt x="470" y="0"/>
                    <a:pt x="457" y="0"/>
                  </a:cubicBezTo>
                  <a:lnTo>
                    <a:pt x="27" y="0"/>
                  </a:lnTo>
                  <a:cubicBezTo>
                    <a:pt x="14" y="0"/>
                    <a:pt x="0" y="0"/>
                    <a:pt x="0" y="16"/>
                  </a:cubicBezTo>
                  <a:cubicBezTo>
                    <a:pt x="0" y="34"/>
                    <a:pt x="14" y="34"/>
                    <a:pt x="27" y="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5" name="Freeform 44">
              <a:extLst>
                <a:ext uri="{FF2B5EF4-FFF2-40B4-BE49-F238E27FC236}">
                  <a16:creationId xmlns:a16="http://schemas.microsoft.com/office/drawing/2014/main" id="{16E5243B-628D-3E46-B284-48881BC5DCEF}"/>
                </a:ext>
              </a:extLst>
            </p:cNvPr>
            <p:cNvSpPr/>
            <p:nvPr/>
          </p:nvSpPr>
          <p:spPr>
            <a:xfrm>
              <a:off x="3122280" y="4693320"/>
              <a:ext cx="159840" cy="129240"/>
            </a:xfrm>
            <a:custGeom>
              <a:avLst/>
              <a:gdLst/>
              <a:ahLst/>
              <a:cxnLst>
                <a:cxn ang="3cd4">
                  <a:pos x="hc" y="t"/>
                </a:cxn>
                <a:cxn ang="cd2">
                  <a:pos x="l" y="vc"/>
                </a:cxn>
                <a:cxn ang="cd4">
                  <a:pos x="hc" y="b"/>
                </a:cxn>
                <a:cxn ang="0">
                  <a:pos x="r" y="vc"/>
                </a:cxn>
              </a:cxnLst>
              <a:rect l="l" t="t" r="r" b="b"/>
              <a:pathLst>
                <a:path w="445" h="360">
                  <a:moveTo>
                    <a:pt x="346" y="164"/>
                  </a:moveTo>
                  <a:cubicBezTo>
                    <a:pt x="346" y="40"/>
                    <a:pt x="272" y="0"/>
                    <a:pt x="214" y="0"/>
                  </a:cubicBezTo>
                  <a:cubicBezTo>
                    <a:pt x="104" y="0"/>
                    <a:pt x="0" y="113"/>
                    <a:pt x="0" y="225"/>
                  </a:cubicBezTo>
                  <a:cubicBezTo>
                    <a:pt x="0" y="299"/>
                    <a:pt x="47" y="360"/>
                    <a:pt x="128" y="360"/>
                  </a:cubicBezTo>
                  <a:cubicBezTo>
                    <a:pt x="178" y="360"/>
                    <a:pt x="236" y="342"/>
                    <a:pt x="297" y="293"/>
                  </a:cubicBezTo>
                  <a:cubicBezTo>
                    <a:pt x="306" y="335"/>
                    <a:pt x="333" y="360"/>
                    <a:pt x="369" y="360"/>
                  </a:cubicBezTo>
                  <a:cubicBezTo>
                    <a:pt x="410" y="360"/>
                    <a:pt x="436" y="317"/>
                    <a:pt x="436" y="304"/>
                  </a:cubicBezTo>
                  <a:cubicBezTo>
                    <a:pt x="436" y="299"/>
                    <a:pt x="430" y="295"/>
                    <a:pt x="425" y="295"/>
                  </a:cubicBezTo>
                  <a:cubicBezTo>
                    <a:pt x="419" y="295"/>
                    <a:pt x="418" y="299"/>
                    <a:pt x="416" y="304"/>
                  </a:cubicBezTo>
                  <a:cubicBezTo>
                    <a:pt x="401" y="342"/>
                    <a:pt x="373" y="342"/>
                    <a:pt x="371" y="342"/>
                  </a:cubicBezTo>
                  <a:cubicBezTo>
                    <a:pt x="346" y="342"/>
                    <a:pt x="346" y="281"/>
                    <a:pt x="346" y="261"/>
                  </a:cubicBezTo>
                  <a:cubicBezTo>
                    <a:pt x="346" y="245"/>
                    <a:pt x="346" y="243"/>
                    <a:pt x="355" y="234"/>
                  </a:cubicBezTo>
                  <a:cubicBezTo>
                    <a:pt x="428" y="140"/>
                    <a:pt x="445" y="47"/>
                    <a:pt x="445" y="47"/>
                  </a:cubicBezTo>
                  <a:cubicBezTo>
                    <a:pt x="445" y="45"/>
                    <a:pt x="445" y="40"/>
                    <a:pt x="436" y="40"/>
                  </a:cubicBezTo>
                  <a:cubicBezTo>
                    <a:pt x="428" y="40"/>
                    <a:pt x="428" y="41"/>
                    <a:pt x="425" y="56"/>
                  </a:cubicBezTo>
                  <a:cubicBezTo>
                    <a:pt x="410" y="106"/>
                    <a:pt x="383" y="166"/>
                    <a:pt x="346" y="212"/>
                  </a:cubicBezTo>
                  <a:close/>
                  <a:moveTo>
                    <a:pt x="293" y="272"/>
                  </a:moveTo>
                  <a:cubicBezTo>
                    <a:pt x="223" y="333"/>
                    <a:pt x="162" y="342"/>
                    <a:pt x="130" y="342"/>
                  </a:cubicBezTo>
                  <a:cubicBezTo>
                    <a:pt x="83" y="342"/>
                    <a:pt x="59" y="306"/>
                    <a:pt x="59" y="256"/>
                  </a:cubicBezTo>
                  <a:cubicBezTo>
                    <a:pt x="59" y="218"/>
                    <a:pt x="79" y="131"/>
                    <a:pt x="104" y="90"/>
                  </a:cubicBezTo>
                  <a:cubicBezTo>
                    <a:pt x="142" y="32"/>
                    <a:pt x="185" y="18"/>
                    <a:pt x="212" y="18"/>
                  </a:cubicBezTo>
                  <a:cubicBezTo>
                    <a:pt x="292" y="18"/>
                    <a:pt x="292" y="122"/>
                    <a:pt x="292" y="184"/>
                  </a:cubicBezTo>
                  <a:cubicBezTo>
                    <a:pt x="292" y="212"/>
                    <a:pt x="292" y="259"/>
                    <a:pt x="293" y="2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6" name="Freeform 45">
              <a:extLst>
                <a:ext uri="{FF2B5EF4-FFF2-40B4-BE49-F238E27FC236}">
                  <a16:creationId xmlns:a16="http://schemas.microsoft.com/office/drawing/2014/main" id="{5343D7F7-D8AF-414F-BE82-EE68923F9E92}"/>
                </a:ext>
              </a:extLst>
            </p:cNvPr>
            <p:cNvSpPr/>
            <p:nvPr/>
          </p:nvSpPr>
          <p:spPr>
            <a:xfrm>
              <a:off x="3306239" y="4624560"/>
              <a:ext cx="210240" cy="204480"/>
            </a:xfrm>
            <a:custGeom>
              <a:avLst/>
              <a:gdLst/>
              <a:ahLst/>
              <a:cxnLst>
                <a:cxn ang="3cd4">
                  <a:pos x="hc" y="t"/>
                </a:cxn>
                <a:cxn ang="cd2">
                  <a:pos x="l" y="vc"/>
                </a:cxn>
                <a:cxn ang="cd4">
                  <a:pos x="hc" y="b"/>
                </a:cxn>
                <a:cxn ang="0">
                  <a:pos x="r" y="vc"/>
                </a:cxn>
              </a:cxnLst>
              <a:rect l="l" t="t" r="r" b="b"/>
              <a:pathLst>
                <a:path w="585" h="569">
                  <a:moveTo>
                    <a:pt x="581" y="18"/>
                  </a:moveTo>
                  <a:cubicBezTo>
                    <a:pt x="583" y="14"/>
                    <a:pt x="585" y="9"/>
                    <a:pt x="585" y="7"/>
                  </a:cubicBezTo>
                  <a:cubicBezTo>
                    <a:pt x="585" y="0"/>
                    <a:pt x="585" y="0"/>
                    <a:pt x="567" y="0"/>
                  </a:cubicBezTo>
                  <a:lnTo>
                    <a:pt x="20" y="0"/>
                  </a:lnTo>
                  <a:cubicBezTo>
                    <a:pt x="0" y="0"/>
                    <a:pt x="0" y="0"/>
                    <a:pt x="0" y="7"/>
                  </a:cubicBezTo>
                  <a:cubicBezTo>
                    <a:pt x="0" y="9"/>
                    <a:pt x="2" y="14"/>
                    <a:pt x="4" y="18"/>
                  </a:cubicBezTo>
                  <a:lnTo>
                    <a:pt x="272" y="553"/>
                  </a:lnTo>
                  <a:cubicBezTo>
                    <a:pt x="277" y="563"/>
                    <a:pt x="279" y="569"/>
                    <a:pt x="293" y="569"/>
                  </a:cubicBezTo>
                  <a:cubicBezTo>
                    <a:pt x="306" y="569"/>
                    <a:pt x="308" y="563"/>
                    <a:pt x="315" y="553"/>
                  </a:cubicBezTo>
                  <a:close/>
                  <a:moveTo>
                    <a:pt x="99" y="58"/>
                  </a:moveTo>
                  <a:lnTo>
                    <a:pt x="535" y="58"/>
                  </a:lnTo>
                  <a:lnTo>
                    <a:pt x="317" y="493"/>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7" name="Freeform 46">
              <a:extLst>
                <a:ext uri="{FF2B5EF4-FFF2-40B4-BE49-F238E27FC236}">
                  <a16:creationId xmlns:a16="http://schemas.microsoft.com/office/drawing/2014/main" id="{C0E5A087-C40D-E54C-87EB-CD42A0B39870}"/>
                </a:ext>
              </a:extLst>
            </p:cNvPr>
            <p:cNvSpPr/>
            <p:nvPr/>
          </p:nvSpPr>
          <p:spPr>
            <a:xfrm>
              <a:off x="3538800" y="4773600"/>
              <a:ext cx="146160" cy="90360"/>
            </a:xfrm>
            <a:custGeom>
              <a:avLst/>
              <a:gdLst/>
              <a:ahLst/>
              <a:cxnLst>
                <a:cxn ang="3cd4">
                  <a:pos x="hc" y="t"/>
                </a:cxn>
                <a:cxn ang="cd2">
                  <a:pos x="l" y="vc"/>
                </a:cxn>
                <a:cxn ang="cd4">
                  <a:pos x="hc" y="b"/>
                </a:cxn>
                <a:cxn ang="0">
                  <a:pos x="r" y="vc"/>
                </a:cxn>
              </a:cxnLst>
              <a:rect l="l" t="t" r="r" b="b"/>
              <a:pathLst>
                <a:path w="407" h="252">
                  <a:moveTo>
                    <a:pt x="266" y="68"/>
                  </a:moveTo>
                  <a:cubicBezTo>
                    <a:pt x="270" y="54"/>
                    <a:pt x="277" y="27"/>
                    <a:pt x="277" y="23"/>
                  </a:cubicBezTo>
                  <a:cubicBezTo>
                    <a:pt x="277" y="13"/>
                    <a:pt x="268" y="5"/>
                    <a:pt x="259" y="5"/>
                  </a:cubicBezTo>
                  <a:cubicBezTo>
                    <a:pt x="248" y="5"/>
                    <a:pt x="238" y="13"/>
                    <a:pt x="234" y="22"/>
                  </a:cubicBezTo>
                  <a:cubicBezTo>
                    <a:pt x="232" y="27"/>
                    <a:pt x="227" y="50"/>
                    <a:pt x="223" y="65"/>
                  </a:cubicBezTo>
                  <a:cubicBezTo>
                    <a:pt x="216" y="95"/>
                    <a:pt x="216" y="97"/>
                    <a:pt x="207" y="128"/>
                  </a:cubicBezTo>
                  <a:cubicBezTo>
                    <a:pt x="200" y="158"/>
                    <a:pt x="200" y="164"/>
                    <a:pt x="198" y="180"/>
                  </a:cubicBezTo>
                  <a:cubicBezTo>
                    <a:pt x="200" y="191"/>
                    <a:pt x="196" y="202"/>
                    <a:pt x="184" y="218"/>
                  </a:cubicBezTo>
                  <a:cubicBezTo>
                    <a:pt x="176" y="227"/>
                    <a:pt x="164" y="236"/>
                    <a:pt x="146" y="236"/>
                  </a:cubicBezTo>
                  <a:cubicBezTo>
                    <a:pt x="124" y="236"/>
                    <a:pt x="95" y="229"/>
                    <a:pt x="95" y="185"/>
                  </a:cubicBezTo>
                  <a:cubicBezTo>
                    <a:pt x="95" y="157"/>
                    <a:pt x="112" y="115"/>
                    <a:pt x="122" y="86"/>
                  </a:cubicBezTo>
                  <a:cubicBezTo>
                    <a:pt x="131" y="63"/>
                    <a:pt x="133" y="58"/>
                    <a:pt x="133" y="49"/>
                  </a:cubicBezTo>
                  <a:cubicBezTo>
                    <a:pt x="133" y="22"/>
                    <a:pt x="112" y="0"/>
                    <a:pt x="81" y="0"/>
                  </a:cubicBezTo>
                  <a:cubicBezTo>
                    <a:pt x="25" y="0"/>
                    <a:pt x="0" y="76"/>
                    <a:pt x="0" y="86"/>
                  </a:cubicBezTo>
                  <a:cubicBezTo>
                    <a:pt x="0" y="94"/>
                    <a:pt x="7" y="94"/>
                    <a:pt x="9" y="94"/>
                  </a:cubicBezTo>
                  <a:cubicBezTo>
                    <a:pt x="18" y="94"/>
                    <a:pt x="18" y="90"/>
                    <a:pt x="20" y="85"/>
                  </a:cubicBezTo>
                  <a:cubicBezTo>
                    <a:pt x="34" y="38"/>
                    <a:pt x="58" y="16"/>
                    <a:pt x="79" y="16"/>
                  </a:cubicBezTo>
                  <a:cubicBezTo>
                    <a:pt x="88" y="16"/>
                    <a:pt x="94" y="22"/>
                    <a:pt x="94" y="36"/>
                  </a:cubicBezTo>
                  <a:cubicBezTo>
                    <a:pt x="94" y="49"/>
                    <a:pt x="88" y="61"/>
                    <a:pt x="86" y="68"/>
                  </a:cubicBezTo>
                  <a:cubicBezTo>
                    <a:pt x="54" y="149"/>
                    <a:pt x="54" y="160"/>
                    <a:pt x="54" y="178"/>
                  </a:cubicBezTo>
                  <a:cubicBezTo>
                    <a:pt x="54" y="243"/>
                    <a:pt x="113" y="252"/>
                    <a:pt x="144" y="252"/>
                  </a:cubicBezTo>
                  <a:cubicBezTo>
                    <a:pt x="155" y="252"/>
                    <a:pt x="182" y="252"/>
                    <a:pt x="207" y="214"/>
                  </a:cubicBezTo>
                  <a:cubicBezTo>
                    <a:pt x="220" y="239"/>
                    <a:pt x="250" y="252"/>
                    <a:pt x="284" y="252"/>
                  </a:cubicBezTo>
                  <a:cubicBezTo>
                    <a:pt x="333" y="252"/>
                    <a:pt x="358" y="209"/>
                    <a:pt x="369" y="185"/>
                  </a:cubicBezTo>
                  <a:cubicBezTo>
                    <a:pt x="392" y="139"/>
                    <a:pt x="407" y="70"/>
                    <a:pt x="407" y="43"/>
                  </a:cubicBezTo>
                  <a:cubicBezTo>
                    <a:pt x="407" y="2"/>
                    <a:pt x="383" y="0"/>
                    <a:pt x="380" y="0"/>
                  </a:cubicBezTo>
                  <a:cubicBezTo>
                    <a:pt x="365" y="0"/>
                    <a:pt x="349" y="14"/>
                    <a:pt x="349" y="29"/>
                  </a:cubicBezTo>
                  <a:cubicBezTo>
                    <a:pt x="349" y="40"/>
                    <a:pt x="355" y="43"/>
                    <a:pt x="360" y="47"/>
                  </a:cubicBezTo>
                  <a:cubicBezTo>
                    <a:pt x="373" y="58"/>
                    <a:pt x="380" y="74"/>
                    <a:pt x="380" y="92"/>
                  </a:cubicBezTo>
                  <a:cubicBezTo>
                    <a:pt x="380" y="99"/>
                    <a:pt x="356" y="236"/>
                    <a:pt x="286" y="236"/>
                  </a:cubicBezTo>
                  <a:cubicBezTo>
                    <a:pt x="241" y="236"/>
                    <a:pt x="241" y="196"/>
                    <a:pt x="241" y="187"/>
                  </a:cubicBezTo>
                  <a:cubicBezTo>
                    <a:pt x="241" y="171"/>
                    <a:pt x="243" y="162"/>
                    <a:pt x="250" y="13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8" name="Freeform 47">
              <a:extLst>
                <a:ext uri="{FF2B5EF4-FFF2-40B4-BE49-F238E27FC236}">
                  <a16:creationId xmlns:a16="http://schemas.microsoft.com/office/drawing/2014/main" id="{D3C1D268-DD0B-9744-AA05-0B0B385E1AEB}"/>
                </a:ext>
              </a:extLst>
            </p:cNvPr>
            <p:cNvSpPr/>
            <p:nvPr/>
          </p:nvSpPr>
          <p:spPr>
            <a:xfrm>
              <a:off x="3724920" y="4624560"/>
              <a:ext cx="172080" cy="194760"/>
            </a:xfrm>
            <a:custGeom>
              <a:avLst/>
              <a:gdLst/>
              <a:ahLst/>
              <a:cxnLst>
                <a:cxn ang="3cd4">
                  <a:pos x="hc" y="t"/>
                </a:cxn>
                <a:cxn ang="cd2">
                  <a:pos x="l" y="vc"/>
                </a:cxn>
                <a:cxn ang="cd4">
                  <a:pos x="hc" y="b"/>
                </a:cxn>
                <a:cxn ang="0">
                  <a:pos x="r" y="vc"/>
                </a:cxn>
              </a:cxnLst>
              <a:rect l="l" t="t" r="r" b="b"/>
              <a:pathLst>
                <a:path w="479" h="542">
                  <a:moveTo>
                    <a:pt x="266" y="61"/>
                  </a:moveTo>
                  <a:cubicBezTo>
                    <a:pt x="274" y="34"/>
                    <a:pt x="275" y="25"/>
                    <a:pt x="349" y="25"/>
                  </a:cubicBezTo>
                  <a:cubicBezTo>
                    <a:pt x="374" y="25"/>
                    <a:pt x="380" y="25"/>
                    <a:pt x="380" y="9"/>
                  </a:cubicBezTo>
                  <a:cubicBezTo>
                    <a:pt x="380" y="0"/>
                    <a:pt x="371" y="0"/>
                    <a:pt x="367" y="0"/>
                  </a:cubicBezTo>
                  <a:cubicBezTo>
                    <a:pt x="342" y="0"/>
                    <a:pt x="275" y="2"/>
                    <a:pt x="250" y="2"/>
                  </a:cubicBezTo>
                  <a:cubicBezTo>
                    <a:pt x="227" y="2"/>
                    <a:pt x="167" y="0"/>
                    <a:pt x="144" y="0"/>
                  </a:cubicBezTo>
                  <a:cubicBezTo>
                    <a:pt x="139" y="0"/>
                    <a:pt x="130" y="0"/>
                    <a:pt x="130" y="16"/>
                  </a:cubicBezTo>
                  <a:cubicBezTo>
                    <a:pt x="130" y="25"/>
                    <a:pt x="137" y="25"/>
                    <a:pt x="151" y="25"/>
                  </a:cubicBezTo>
                  <a:cubicBezTo>
                    <a:pt x="153" y="25"/>
                    <a:pt x="167" y="25"/>
                    <a:pt x="182" y="27"/>
                  </a:cubicBezTo>
                  <a:cubicBezTo>
                    <a:pt x="196" y="27"/>
                    <a:pt x="203" y="29"/>
                    <a:pt x="203" y="40"/>
                  </a:cubicBezTo>
                  <a:cubicBezTo>
                    <a:pt x="203" y="41"/>
                    <a:pt x="202" y="45"/>
                    <a:pt x="200" y="54"/>
                  </a:cubicBezTo>
                  <a:lnTo>
                    <a:pt x="94" y="481"/>
                  </a:lnTo>
                  <a:cubicBezTo>
                    <a:pt x="86" y="511"/>
                    <a:pt x="85" y="517"/>
                    <a:pt x="22" y="517"/>
                  </a:cubicBezTo>
                  <a:cubicBezTo>
                    <a:pt x="7" y="517"/>
                    <a:pt x="0" y="517"/>
                    <a:pt x="0" y="533"/>
                  </a:cubicBezTo>
                  <a:cubicBezTo>
                    <a:pt x="0" y="542"/>
                    <a:pt x="7" y="542"/>
                    <a:pt x="22" y="542"/>
                  </a:cubicBezTo>
                  <a:lnTo>
                    <a:pt x="389" y="542"/>
                  </a:lnTo>
                  <a:cubicBezTo>
                    <a:pt x="409" y="542"/>
                    <a:pt x="409" y="542"/>
                    <a:pt x="414" y="529"/>
                  </a:cubicBezTo>
                  <a:lnTo>
                    <a:pt x="477" y="356"/>
                  </a:lnTo>
                  <a:cubicBezTo>
                    <a:pt x="479" y="349"/>
                    <a:pt x="479" y="347"/>
                    <a:pt x="479" y="346"/>
                  </a:cubicBezTo>
                  <a:cubicBezTo>
                    <a:pt x="479" y="342"/>
                    <a:pt x="477" y="337"/>
                    <a:pt x="470" y="337"/>
                  </a:cubicBezTo>
                  <a:cubicBezTo>
                    <a:pt x="463" y="337"/>
                    <a:pt x="463" y="342"/>
                    <a:pt x="457" y="355"/>
                  </a:cubicBezTo>
                  <a:cubicBezTo>
                    <a:pt x="430" y="427"/>
                    <a:pt x="394" y="517"/>
                    <a:pt x="257" y="517"/>
                  </a:cubicBezTo>
                  <a:lnTo>
                    <a:pt x="182" y="517"/>
                  </a:lnTo>
                  <a:cubicBezTo>
                    <a:pt x="171" y="517"/>
                    <a:pt x="169" y="517"/>
                    <a:pt x="166" y="517"/>
                  </a:cubicBezTo>
                  <a:cubicBezTo>
                    <a:pt x="157" y="517"/>
                    <a:pt x="155" y="515"/>
                    <a:pt x="155" y="509"/>
                  </a:cubicBezTo>
                  <a:cubicBezTo>
                    <a:pt x="155" y="506"/>
                    <a:pt x="155" y="504"/>
                    <a:pt x="158" y="49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9" name="Freeform 48">
              <a:extLst>
                <a:ext uri="{FF2B5EF4-FFF2-40B4-BE49-F238E27FC236}">
                  <a16:creationId xmlns:a16="http://schemas.microsoft.com/office/drawing/2014/main" id="{2309D136-C200-A04E-AF44-A7EFE36005F9}"/>
                </a:ext>
              </a:extLst>
            </p:cNvPr>
            <p:cNvSpPr/>
            <p:nvPr/>
          </p:nvSpPr>
          <p:spPr>
            <a:xfrm>
              <a:off x="3934800" y="4605840"/>
              <a:ext cx="66240" cy="284760"/>
            </a:xfrm>
            <a:custGeom>
              <a:avLst/>
              <a:gdLst/>
              <a:ahLst/>
              <a:cxnLst>
                <a:cxn ang="3cd4">
                  <a:pos x="hc" y="t"/>
                </a:cxn>
                <a:cxn ang="cd2">
                  <a:pos x="l" y="vc"/>
                </a:cxn>
                <a:cxn ang="cd4">
                  <a:pos x="hc" y="b"/>
                </a:cxn>
                <a:cxn ang="0">
                  <a:pos x="r" y="vc"/>
                </a:cxn>
              </a:cxnLst>
              <a:rect l="l" t="t" r="r" b="b"/>
              <a:pathLst>
                <a:path w="185" h="792">
                  <a:moveTo>
                    <a:pt x="185" y="785"/>
                  </a:moveTo>
                  <a:cubicBezTo>
                    <a:pt x="185" y="783"/>
                    <a:pt x="185" y="781"/>
                    <a:pt x="171" y="767"/>
                  </a:cubicBezTo>
                  <a:cubicBezTo>
                    <a:pt x="72" y="668"/>
                    <a:pt x="47" y="518"/>
                    <a:pt x="47" y="396"/>
                  </a:cubicBezTo>
                  <a:cubicBezTo>
                    <a:pt x="47" y="259"/>
                    <a:pt x="77" y="121"/>
                    <a:pt x="175" y="22"/>
                  </a:cubicBezTo>
                  <a:cubicBezTo>
                    <a:pt x="185" y="13"/>
                    <a:pt x="185" y="11"/>
                    <a:pt x="185" y="7"/>
                  </a:cubicBezTo>
                  <a:cubicBezTo>
                    <a:pt x="185" y="2"/>
                    <a:pt x="182" y="0"/>
                    <a:pt x="176" y="0"/>
                  </a:cubicBezTo>
                  <a:cubicBezTo>
                    <a:pt x="169" y="0"/>
                    <a:pt x="97" y="54"/>
                    <a:pt x="50" y="155"/>
                  </a:cubicBezTo>
                  <a:cubicBezTo>
                    <a:pt x="9" y="241"/>
                    <a:pt x="0" y="329"/>
                    <a:pt x="0" y="396"/>
                  </a:cubicBezTo>
                  <a:cubicBezTo>
                    <a:pt x="0" y="459"/>
                    <a:pt x="9" y="554"/>
                    <a:pt x="52" y="644"/>
                  </a:cubicBezTo>
                  <a:cubicBezTo>
                    <a:pt x="101" y="742"/>
                    <a:pt x="169" y="792"/>
                    <a:pt x="176" y="792"/>
                  </a:cubicBezTo>
                  <a:cubicBezTo>
                    <a:pt x="182" y="792"/>
                    <a:pt x="185" y="790"/>
                    <a:pt x="185" y="78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0" name="Freeform 49">
              <a:extLst>
                <a:ext uri="{FF2B5EF4-FFF2-40B4-BE49-F238E27FC236}">
                  <a16:creationId xmlns:a16="http://schemas.microsoft.com/office/drawing/2014/main" id="{A1806E7D-ECED-B344-8DA4-E2076712E7F4}"/>
                </a:ext>
              </a:extLst>
            </p:cNvPr>
            <p:cNvSpPr/>
            <p:nvPr/>
          </p:nvSpPr>
          <p:spPr>
            <a:xfrm>
              <a:off x="4028759" y="4624560"/>
              <a:ext cx="203760" cy="194760"/>
            </a:xfrm>
            <a:custGeom>
              <a:avLst/>
              <a:gdLst/>
              <a:ahLst/>
              <a:cxnLst>
                <a:cxn ang="3cd4">
                  <a:pos x="hc" y="t"/>
                </a:cxn>
                <a:cxn ang="cd2">
                  <a:pos x="l" y="vc"/>
                </a:cxn>
                <a:cxn ang="cd4">
                  <a:pos x="hc" y="b"/>
                </a:cxn>
                <a:cxn ang="0">
                  <a:pos x="r" y="vc"/>
                </a:cxn>
              </a:cxnLst>
              <a:rect l="l" t="t" r="r" b="b"/>
              <a:pathLst>
                <a:path w="567" h="542">
                  <a:moveTo>
                    <a:pt x="94" y="481"/>
                  </a:moveTo>
                  <a:cubicBezTo>
                    <a:pt x="86" y="511"/>
                    <a:pt x="85" y="517"/>
                    <a:pt x="22" y="517"/>
                  </a:cubicBezTo>
                  <a:cubicBezTo>
                    <a:pt x="7" y="517"/>
                    <a:pt x="0" y="517"/>
                    <a:pt x="0" y="533"/>
                  </a:cubicBezTo>
                  <a:cubicBezTo>
                    <a:pt x="0" y="542"/>
                    <a:pt x="7" y="542"/>
                    <a:pt x="22" y="542"/>
                  </a:cubicBezTo>
                  <a:lnTo>
                    <a:pt x="304" y="542"/>
                  </a:lnTo>
                  <a:cubicBezTo>
                    <a:pt x="430" y="542"/>
                    <a:pt x="524" y="448"/>
                    <a:pt x="524" y="371"/>
                  </a:cubicBezTo>
                  <a:cubicBezTo>
                    <a:pt x="524" y="313"/>
                    <a:pt x="477" y="268"/>
                    <a:pt x="401" y="259"/>
                  </a:cubicBezTo>
                  <a:cubicBezTo>
                    <a:pt x="482" y="243"/>
                    <a:pt x="567" y="185"/>
                    <a:pt x="567" y="110"/>
                  </a:cubicBezTo>
                  <a:cubicBezTo>
                    <a:pt x="567" y="50"/>
                    <a:pt x="515" y="0"/>
                    <a:pt x="419" y="0"/>
                  </a:cubicBezTo>
                  <a:lnTo>
                    <a:pt x="153" y="0"/>
                  </a:lnTo>
                  <a:cubicBezTo>
                    <a:pt x="137" y="0"/>
                    <a:pt x="130" y="0"/>
                    <a:pt x="130" y="16"/>
                  </a:cubicBezTo>
                  <a:cubicBezTo>
                    <a:pt x="130" y="25"/>
                    <a:pt x="137" y="25"/>
                    <a:pt x="151" y="25"/>
                  </a:cubicBezTo>
                  <a:cubicBezTo>
                    <a:pt x="153" y="25"/>
                    <a:pt x="167" y="25"/>
                    <a:pt x="182" y="27"/>
                  </a:cubicBezTo>
                  <a:cubicBezTo>
                    <a:pt x="196" y="27"/>
                    <a:pt x="203" y="29"/>
                    <a:pt x="203" y="40"/>
                  </a:cubicBezTo>
                  <a:cubicBezTo>
                    <a:pt x="203" y="41"/>
                    <a:pt x="202" y="45"/>
                    <a:pt x="200" y="54"/>
                  </a:cubicBezTo>
                  <a:close/>
                  <a:moveTo>
                    <a:pt x="214" y="252"/>
                  </a:moveTo>
                  <a:lnTo>
                    <a:pt x="263" y="54"/>
                  </a:lnTo>
                  <a:cubicBezTo>
                    <a:pt x="270" y="27"/>
                    <a:pt x="272" y="25"/>
                    <a:pt x="306" y="25"/>
                  </a:cubicBezTo>
                  <a:lnTo>
                    <a:pt x="409" y="25"/>
                  </a:lnTo>
                  <a:cubicBezTo>
                    <a:pt x="477" y="25"/>
                    <a:pt x="495" y="72"/>
                    <a:pt x="495" y="106"/>
                  </a:cubicBezTo>
                  <a:cubicBezTo>
                    <a:pt x="495" y="176"/>
                    <a:pt x="427" y="252"/>
                    <a:pt x="329" y="252"/>
                  </a:cubicBezTo>
                  <a:close/>
                  <a:moveTo>
                    <a:pt x="178" y="517"/>
                  </a:moveTo>
                  <a:cubicBezTo>
                    <a:pt x="167" y="517"/>
                    <a:pt x="166" y="517"/>
                    <a:pt x="160" y="517"/>
                  </a:cubicBezTo>
                  <a:cubicBezTo>
                    <a:pt x="153" y="517"/>
                    <a:pt x="149" y="515"/>
                    <a:pt x="149" y="509"/>
                  </a:cubicBezTo>
                  <a:cubicBezTo>
                    <a:pt x="149" y="506"/>
                    <a:pt x="149" y="504"/>
                    <a:pt x="155" y="490"/>
                  </a:cubicBezTo>
                  <a:lnTo>
                    <a:pt x="209" y="268"/>
                  </a:lnTo>
                  <a:lnTo>
                    <a:pt x="358" y="268"/>
                  </a:lnTo>
                  <a:cubicBezTo>
                    <a:pt x="436" y="268"/>
                    <a:pt x="450" y="328"/>
                    <a:pt x="450" y="362"/>
                  </a:cubicBezTo>
                  <a:cubicBezTo>
                    <a:pt x="450" y="441"/>
                    <a:pt x="380" y="517"/>
                    <a:pt x="286" y="51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1" name="Freeform 50">
              <a:extLst>
                <a:ext uri="{FF2B5EF4-FFF2-40B4-BE49-F238E27FC236}">
                  <a16:creationId xmlns:a16="http://schemas.microsoft.com/office/drawing/2014/main" id="{668DCF65-C753-064F-9831-3104E29ABAA6}"/>
                </a:ext>
              </a:extLst>
            </p:cNvPr>
            <p:cNvSpPr/>
            <p:nvPr/>
          </p:nvSpPr>
          <p:spPr>
            <a:xfrm>
              <a:off x="4270680" y="4696560"/>
              <a:ext cx="31320" cy="177840"/>
            </a:xfrm>
            <a:custGeom>
              <a:avLst/>
              <a:gdLst/>
              <a:ahLst/>
              <a:cxnLst>
                <a:cxn ang="3cd4">
                  <a:pos x="hc" y="t"/>
                </a:cxn>
                <a:cxn ang="cd2">
                  <a:pos x="l" y="vc"/>
                </a:cxn>
                <a:cxn ang="cd4">
                  <a:pos x="hc" y="b"/>
                </a:cxn>
                <a:cxn ang="0">
                  <a:pos x="r" y="vc"/>
                </a:cxn>
              </a:cxnLst>
              <a:rect l="l" t="t" r="r" b="b"/>
              <a:pathLst>
                <a:path w="88" h="495">
                  <a:moveTo>
                    <a:pt x="86" y="41"/>
                  </a:moveTo>
                  <a:cubicBezTo>
                    <a:pt x="86" y="20"/>
                    <a:pt x="67" y="0"/>
                    <a:pt x="43" y="0"/>
                  </a:cubicBezTo>
                  <a:cubicBezTo>
                    <a:pt x="20" y="0"/>
                    <a:pt x="0" y="20"/>
                    <a:pt x="0" y="41"/>
                  </a:cubicBezTo>
                  <a:cubicBezTo>
                    <a:pt x="0" y="65"/>
                    <a:pt x="20" y="85"/>
                    <a:pt x="43" y="85"/>
                  </a:cubicBezTo>
                  <a:cubicBezTo>
                    <a:pt x="67" y="85"/>
                    <a:pt x="86" y="65"/>
                    <a:pt x="86" y="41"/>
                  </a:cubicBezTo>
                  <a:close/>
                  <a:moveTo>
                    <a:pt x="70" y="333"/>
                  </a:moveTo>
                  <a:cubicBezTo>
                    <a:pt x="70" y="356"/>
                    <a:pt x="70" y="418"/>
                    <a:pt x="18" y="477"/>
                  </a:cubicBezTo>
                  <a:cubicBezTo>
                    <a:pt x="13" y="482"/>
                    <a:pt x="13" y="484"/>
                    <a:pt x="13" y="486"/>
                  </a:cubicBezTo>
                  <a:cubicBezTo>
                    <a:pt x="13" y="491"/>
                    <a:pt x="16" y="495"/>
                    <a:pt x="22" y="495"/>
                  </a:cubicBezTo>
                  <a:cubicBezTo>
                    <a:pt x="31" y="495"/>
                    <a:pt x="88" y="432"/>
                    <a:pt x="88" y="340"/>
                  </a:cubicBezTo>
                  <a:cubicBezTo>
                    <a:pt x="88" y="317"/>
                    <a:pt x="86" y="257"/>
                    <a:pt x="43" y="257"/>
                  </a:cubicBezTo>
                  <a:cubicBezTo>
                    <a:pt x="14" y="257"/>
                    <a:pt x="0" y="279"/>
                    <a:pt x="0" y="301"/>
                  </a:cubicBezTo>
                  <a:cubicBezTo>
                    <a:pt x="0" y="320"/>
                    <a:pt x="14" y="342"/>
                    <a:pt x="43" y="342"/>
                  </a:cubicBezTo>
                  <a:cubicBezTo>
                    <a:pt x="47" y="342"/>
                    <a:pt x="49" y="342"/>
                    <a:pt x="49" y="342"/>
                  </a:cubicBezTo>
                  <a:cubicBezTo>
                    <a:pt x="56" y="340"/>
                    <a:pt x="63" y="338"/>
                    <a:pt x="70" y="33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2" name="Freeform 51">
              <a:extLst>
                <a:ext uri="{FF2B5EF4-FFF2-40B4-BE49-F238E27FC236}">
                  <a16:creationId xmlns:a16="http://schemas.microsoft.com/office/drawing/2014/main" id="{F43B1156-3B44-E540-B855-6392C83574B2}"/>
                </a:ext>
              </a:extLst>
            </p:cNvPr>
            <p:cNvSpPr/>
            <p:nvPr/>
          </p:nvSpPr>
          <p:spPr>
            <a:xfrm>
              <a:off x="4380840" y="4693320"/>
              <a:ext cx="189000" cy="129240"/>
            </a:xfrm>
            <a:custGeom>
              <a:avLst/>
              <a:gdLst/>
              <a:ahLst/>
              <a:cxnLst>
                <a:cxn ang="3cd4">
                  <a:pos x="hc" y="t"/>
                </a:cxn>
                <a:cxn ang="cd2">
                  <a:pos x="l" y="vc"/>
                </a:cxn>
                <a:cxn ang="cd4">
                  <a:pos x="hc" y="b"/>
                </a:cxn>
                <a:cxn ang="0">
                  <a:pos x="r" y="vc"/>
                </a:cxn>
              </a:cxnLst>
              <a:rect l="l" t="t" r="r" b="b"/>
              <a:pathLst>
                <a:path w="526" h="360">
                  <a:moveTo>
                    <a:pt x="344" y="81"/>
                  </a:moveTo>
                  <a:cubicBezTo>
                    <a:pt x="347" y="65"/>
                    <a:pt x="355" y="34"/>
                    <a:pt x="355" y="31"/>
                  </a:cubicBezTo>
                  <a:cubicBezTo>
                    <a:pt x="355" y="16"/>
                    <a:pt x="344" y="9"/>
                    <a:pt x="333" y="9"/>
                  </a:cubicBezTo>
                  <a:cubicBezTo>
                    <a:pt x="322" y="9"/>
                    <a:pt x="308" y="14"/>
                    <a:pt x="302" y="31"/>
                  </a:cubicBezTo>
                  <a:cubicBezTo>
                    <a:pt x="301" y="36"/>
                    <a:pt x="263" y="189"/>
                    <a:pt x="257" y="209"/>
                  </a:cubicBezTo>
                  <a:cubicBezTo>
                    <a:pt x="252" y="232"/>
                    <a:pt x="250" y="247"/>
                    <a:pt x="250" y="261"/>
                  </a:cubicBezTo>
                  <a:cubicBezTo>
                    <a:pt x="250" y="270"/>
                    <a:pt x="250" y="272"/>
                    <a:pt x="252" y="275"/>
                  </a:cubicBezTo>
                  <a:cubicBezTo>
                    <a:pt x="234" y="319"/>
                    <a:pt x="209" y="342"/>
                    <a:pt x="178" y="342"/>
                  </a:cubicBezTo>
                  <a:cubicBezTo>
                    <a:pt x="115" y="342"/>
                    <a:pt x="115" y="284"/>
                    <a:pt x="115" y="270"/>
                  </a:cubicBezTo>
                  <a:cubicBezTo>
                    <a:pt x="115" y="245"/>
                    <a:pt x="119" y="214"/>
                    <a:pt x="157" y="115"/>
                  </a:cubicBezTo>
                  <a:cubicBezTo>
                    <a:pt x="166" y="92"/>
                    <a:pt x="169" y="81"/>
                    <a:pt x="169" y="65"/>
                  </a:cubicBezTo>
                  <a:cubicBezTo>
                    <a:pt x="169" y="29"/>
                    <a:pt x="144" y="0"/>
                    <a:pt x="104" y="0"/>
                  </a:cubicBezTo>
                  <a:cubicBezTo>
                    <a:pt x="29" y="0"/>
                    <a:pt x="0" y="115"/>
                    <a:pt x="0" y="122"/>
                  </a:cubicBezTo>
                  <a:cubicBezTo>
                    <a:pt x="0" y="130"/>
                    <a:pt x="7" y="130"/>
                    <a:pt x="9" y="130"/>
                  </a:cubicBezTo>
                  <a:cubicBezTo>
                    <a:pt x="18" y="130"/>
                    <a:pt x="18" y="130"/>
                    <a:pt x="22" y="115"/>
                  </a:cubicBezTo>
                  <a:cubicBezTo>
                    <a:pt x="43" y="41"/>
                    <a:pt x="74" y="18"/>
                    <a:pt x="103" y="18"/>
                  </a:cubicBezTo>
                  <a:cubicBezTo>
                    <a:pt x="110" y="18"/>
                    <a:pt x="122" y="18"/>
                    <a:pt x="122" y="43"/>
                  </a:cubicBezTo>
                  <a:cubicBezTo>
                    <a:pt x="122" y="63"/>
                    <a:pt x="113" y="86"/>
                    <a:pt x="108" y="99"/>
                  </a:cubicBezTo>
                  <a:cubicBezTo>
                    <a:pt x="74" y="193"/>
                    <a:pt x="63" y="230"/>
                    <a:pt x="63" y="259"/>
                  </a:cubicBezTo>
                  <a:cubicBezTo>
                    <a:pt x="63" y="333"/>
                    <a:pt x="117" y="360"/>
                    <a:pt x="176" y="360"/>
                  </a:cubicBezTo>
                  <a:cubicBezTo>
                    <a:pt x="189" y="360"/>
                    <a:pt x="227" y="360"/>
                    <a:pt x="259" y="304"/>
                  </a:cubicBezTo>
                  <a:cubicBezTo>
                    <a:pt x="279" y="355"/>
                    <a:pt x="335" y="360"/>
                    <a:pt x="358" y="360"/>
                  </a:cubicBezTo>
                  <a:cubicBezTo>
                    <a:pt x="418" y="360"/>
                    <a:pt x="452" y="310"/>
                    <a:pt x="473" y="263"/>
                  </a:cubicBezTo>
                  <a:cubicBezTo>
                    <a:pt x="500" y="200"/>
                    <a:pt x="526" y="94"/>
                    <a:pt x="526" y="56"/>
                  </a:cubicBezTo>
                  <a:cubicBezTo>
                    <a:pt x="526" y="13"/>
                    <a:pt x="504" y="0"/>
                    <a:pt x="490" y="0"/>
                  </a:cubicBezTo>
                  <a:cubicBezTo>
                    <a:pt x="470" y="0"/>
                    <a:pt x="450" y="20"/>
                    <a:pt x="450" y="38"/>
                  </a:cubicBezTo>
                  <a:cubicBezTo>
                    <a:pt x="450" y="49"/>
                    <a:pt x="455" y="54"/>
                    <a:pt x="463" y="59"/>
                  </a:cubicBezTo>
                  <a:cubicBezTo>
                    <a:pt x="472" y="68"/>
                    <a:pt x="491" y="88"/>
                    <a:pt x="491" y="128"/>
                  </a:cubicBezTo>
                  <a:cubicBezTo>
                    <a:pt x="491" y="155"/>
                    <a:pt x="468" y="232"/>
                    <a:pt x="448" y="272"/>
                  </a:cubicBezTo>
                  <a:cubicBezTo>
                    <a:pt x="427" y="315"/>
                    <a:pt x="400" y="342"/>
                    <a:pt x="360" y="342"/>
                  </a:cubicBezTo>
                  <a:cubicBezTo>
                    <a:pt x="322" y="342"/>
                    <a:pt x="302" y="319"/>
                    <a:pt x="302" y="274"/>
                  </a:cubicBezTo>
                  <a:cubicBezTo>
                    <a:pt x="302" y="252"/>
                    <a:pt x="308" y="227"/>
                    <a:pt x="310" y="2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3" name="Freeform 52">
              <a:extLst>
                <a:ext uri="{FF2B5EF4-FFF2-40B4-BE49-F238E27FC236}">
                  <a16:creationId xmlns:a16="http://schemas.microsoft.com/office/drawing/2014/main" id="{8471C5F6-0C73-894F-AB53-84C2E184B189}"/>
                </a:ext>
              </a:extLst>
            </p:cNvPr>
            <p:cNvSpPr/>
            <p:nvPr/>
          </p:nvSpPr>
          <p:spPr>
            <a:xfrm>
              <a:off x="4599720" y="4605840"/>
              <a:ext cx="66240" cy="284760"/>
            </a:xfrm>
            <a:custGeom>
              <a:avLst/>
              <a:gdLst/>
              <a:ahLst/>
              <a:cxnLst>
                <a:cxn ang="3cd4">
                  <a:pos x="hc" y="t"/>
                </a:cxn>
                <a:cxn ang="cd2">
                  <a:pos x="l" y="vc"/>
                </a:cxn>
                <a:cxn ang="cd4">
                  <a:pos x="hc" y="b"/>
                </a:cxn>
                <a:cxn ang="0">
                  <a:pos x="r" y="vc"/>
                </a:cxn>
              </a:cxnLst>
              <a:rect l="l" t="t" r="r" b="b"/>
              <a:pathLst>
                <a:path w="185" h="792">
                  <a:moveTo>
                    <a:pt x="185" y="396"/>
                  </a:moveTo>
                  <a:cubicBezTo>
                    <a:pt x="185" y="335"/>
                    <a:pt x="176" y="239"/>
                    <a:pt x="133" y="149"/>
                  </a:cubicBezTo>
                  <a:cubicBezTo>
                    <a:pt x="85" y="52"/>
                    <a:pt x="16" y="0"/>
                    <a:pt x="7" y="0"/>
                  </a:cubicBezTo>
                  <a:cubicBezTo>
                    <a:pt x="4" y="0"/>
                    <a:pt x="0" y="4"/>
                    <a:pt x="0" y="7"/>
                  </a:cubicBezTo>
                  <a:cubicBezTo>
                    <a:pt x="0" y="11"/>
                    <a:pt x="0" y="13"/>
                    <a:pt x="14" y="27"/>
                  </a:cubicBezTo>
                  <a:cubicBezTo>
                    <a:pt x="94" y="104"/>
                    <a:pt x="139" y="230"/>
                    <a:pt x="139" y="396"/>
                  </a:cubicBezTo>
                  <a:cubicBezTo>
                    <a:pt x="139" y="531"/>
                    <a:pt x="110" y="671"/>
                    <a:pt x="11" y="770"/>
                  </a:cubicBezTo>
                  <a:cubicBezTo>
                    <a:pt x="0" y="781"/>
                    <a:pt x="0" y="783"/>
                    <a:pt x="0" y="785"/>
                  </a:cubicBezTo>
                  <a:cubicBezTo>
                    <a:pt x="0" y="790"/>
                    <a:pt x="4" y="792"/>
                    <a:pt x="7" y="792"/>
                  </a:cubicBezTo>
                  <a:cubicBezTo>
                    <a:pt x="16" y="792"/>
                    <a:pt x="88" y="738"/>
                    <a:pt x="135" y="637"/>
                  </a:cubicBezTo>
                  <a:cubicBezTo>
                    <a:pt x="176" y="551"/>
                    <a:pt x="185" y="463"/>
                    <a:pt x="185" y="3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54" name="Title 53">
            <a:extLst>
              <a:ext uri="{FF2B5EF4-FFF2-40B4-BE49-F238E27FC236}">
                <a16:creationId xmlns:a16="http://schemas.microsoft.com/office/drawing/2014/main" id="{90C2304F-E23E-2045-A70D-24414260E249}"/>
              </a:ext>
            </a:extLst>
          </p:cNvPr>
          <p:cNvSpPr>
            <a:spLocks noGrp="1"/>
          </p:cNvSpPr>
          <p:nvPr>
            <p:ph type="title"/>
          </p:nvPr>
        </p:nvSpPr>
        <p:spPr/>
        <p:txBody>
          <a:bodyPr/>
          <a:lstStyle/>
          <a:p>
            <a:r>
              <a:rPr lang="en-US" dirty="0"/>
              <a:t>Experience replay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2B77F9-F7D8-834C-BEA9-87AF1DFD25D3}"/>
              </a:ext>
            </a:extLst>
          </p:cNvPr>
          <p:cNvSpPr txBox="1"/>
          <p:nvPr/>
        </p:nvSpPr>
        <p:spPr>
          <a:xfrm>
            <a:off x="439920" y="1313135"/>
            <a:ext cx="8521200" cy="446508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Initialize        with random weights</a:t>
            </a: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Repeat (for each episode):</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Initialize </a:t>
            </a:r>
            <a:r>
              <a:rPr lang="en-US" sz="2200" b="0" i="1" u="none" strike="noStrike" kern="1200" cap="none" dirty="0">
                <a:ln>
                  <a:noFill/>
                </a:ln>
                <a:latin typeface="Liberation Sans" pitchFamily="18"/>
                <a:ea typeface="Noto Sans CJK SC Regular" pitchFamily="2"/>
                <a:cs typeface="FreeSans" pitchFamily="2"/>
              </a:rPr>
              <a:t>s</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Repeat (for each step of the episode):</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Choose </a:t>
            </a:r>
            <a:r>
              <a:rPr lang="en-US" sz="2200" b="0" i="1" u="none" strike="noStrike" kern="1200" cap="none" dirty="0">
                <a:ln>
                  <a:noFill/>
                </a:ln>
                <a:latin typeface="Liberation Sans" pitchFamily="18"/>
                <a:ea typeface="Noto Sans CJK SC Regular" pitchFamily="2"/>
                <a:cs typeface="FreeSans" pitchFamily="2"/>
              </a:rPr>
              <a:t>a</a:t>
            </a:r>
            <a:r>
              <a:rPr lang="en-US" sz="2200" b="0" i="0" u="none" strike="noStrike" kern="1200" cap="none" dirty="0">
                <a:ln>
                  <a:noFill/>
                </a:ln>
                <a:latin typeface="Liberation Sans" pitchFamily="18"/>
                <a:ea typeface="Noto Sans CJK SC Regular" pitchFamily="2"/>
                <a:cs typeface="FreeSans" pitchFamily="2"/>
              </a:rPr>
              <a:t> from </a:t>
            </a:r>
            <a:r>
              <a:rPr lang="en-US" sz="2200" b="0" i="1" u="none" strike="noStrike" kern="1200" cap="none" dirty="0">
                <a:ln>
                  <a:noFill/>
                </a:ln>
                <a:latin typeface="Liberation Sans" pitchFamily="18"/>
                <a:ea typeface="Noto Sans CJK SC Regular" pitchFamily="2"/>
                <a:cs typeface="FreeSans" pitchFamily="2"/>
              </a:rPr>
              <a:t>s</a:t>
            </a:r>
            <a:r>
              <a:rPr lang="en-US" sz="2200" b="0" i="0" u="none" strike="noStrike" kern="1200" cap="none" dirty="0">
                <a:ln>
                  <a:noFill/>
                </a:ln>
                <a:latin typeface="Liberation Sans" pitchFamily="18"/>
                <a:ea typeface="Noto Sans CJK SC Regular" pitchFamily="2"/>
                <a:cs typeface="FreeSans" pitchFamily="2"/>
              </a:rPr>
              <a:t> using policy derived from Q (e.g. e-greedy)</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Take action </a:t>
            </a:r>
            <a:r>
              <a:rPr lang="en-US" sz="2200" b="0" i="1" u="none" strike="noStrike" kern="1200" cap="none" dirty="0">
                <a:ln>
                  <a:noFill/>
                </a:ln>
                <a:latin typeface="Liberation Sans" pitchFamily="18"/>
                <a:ea typeface="Noto Sans CJK SC Regular" pitchFamily="2"/>
                <a:cs typeface="FreeSans" pitchFamily="2"/>
              </a:rPr>
              <a:t>a</a:t>
            </a:r>
            <a:r>
              <a:rPr lang="en-US" sz="2200" b="0" i="0" u="none" strike="noStrike" kern="1200" cap="none" dirty="0">
                <a:ln>
                  <a:noFill/>
                </a:ln>
                <a:latin typeface="Liberation Sans" pitchFamily="18"/>
                <a:ea typeface="Noto Sans CJK SC Regular" pitchFamily="2"/>
                <a:cs typeface="FreeSans" pitchFamily="2"/>
              </a:rPr>
              <a:t>, observe </a:t>
            </a:r>
            <a:r>
              <a:rPr lang="en-US" sz="2200" b="0" i="1" u="none" strike="noStrike" kern="1200" cap="none" dirty="0">
                <a:ln>
                  <a:noFill/>
                </a:ln>
                <a:latin typeface="Liberation Sans" pitchFamily="18"/>
                <a:ea typeface="Noto Sans CJK SC Regular" pitchFamily="2"/>
                <a:cs typeface="FreeSans" pitchFamily="2"/>
              </a:rPr>
              <a:t>r, s’</a:t>
            </a: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If mod(</a:t>
            </a:r>
            <a:r>
              <a:rPr lang="en-US" sz="2200" b="0" i="1" u="none" strike="noStrike" kern="1200" cap="none" dirty="0" err="1">
                <a:ln>
                  <a:noFill/>
                </a:ln>
                <a:latin typeface="Liberation Sans" pitchFamily="18"/>
                <a:ea typeface="Noto Sans CJK SC Regular" pitchFamily="2"/>
                <a:cs typeface="FreeSans" pitchFamily="2"/>
              </a:rPr>
              <a:t>step,trainfreq</a:t>
            </a:r>
            <a:r>
              <a:rPr lang="en-US" sz="2200" b="0" i="0" u="none" strike="noStrike" kern="1200" cap="none" dirty="0">
                <a:ln>
                  <a:noFill/>
                </a:ln>
                <a:latin typeface="Liberation Sans" pitchFamily="18"/>
                <a:ea typeface="Noto Sans CJK SC Regular" pitchFamily="2"/>
                <a:cs typeface="FreeSans" pitchFamily="2"/>
              </a:rPr>
              <a:t>) == 0:</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sample batch </a:t>
            </a:r>
            <a:r>
              <a:rPr lang="en-US" sz="2200" b="0" i="1" u="none" strike="noStrike" kern="1200" cap="none" dirty="0">
                <a:ln>
                  <a:noFill/>
                </a:ln>
                <a:latin typeface="Liberation Sans" pitchFamily="18"/>
                <a:ea typeface="Noto Sans CJK SC Regular" pitchFamily="2"/>
                <a:cs typeface="FreeSans" pitchFamily="2"/>
              </a:rPr>
              <a:t>B</a:t>
            </a:r>
            <a:r>
              <a:rPr lang="en-US" sz="2200" b="0" i="0" u="none" strike="noStrike" kern="1200" cap="none" dirty="0">
                <a:ln>
                  <a:noFill/>
                </a:ln>
                <a:latin typeface="Liberation Sans" pitchFamily="18"/>
                <a:ea typeface="Noto Sans CJK SC Regular" pitchFamily="2"/>
                <a:cs typeface="FreeSans" pitchFamily="2"/>
              </a:rPr>
              <a:t> from </a:t>
            </a:r>
            <a:r>
              <a:rPr lang="en-US" sz="2200" b="0" i="1" u="none" strike="noStrike" kern="1200" cap="none" dirty="0">
                <a:ln>
                  <a:noFill/>
                </a:ln>
                <a:latin typeface="Liberation Sans" pitchFamily="18"/>
                <a:ea typeface="Noto Sans CJK SC Regular" pitchFamily="2"/>
                <a:cs typeface="FreeSans" pitchFamily="2"/>
              </a:rPr>
              <a:t>D</a:t>
            </a:r>
          </a:p>
          <a:p>
            <a:pPr marL="0" marR="0" lvl="0" indent="0" hangingPunct="0">
              <a:lnSpc>
                <a:spcPct val="100000"/>
              </a:lnSpc>
              <a:spcBef>
                <a:spcPts val="0"/>
              </a:spcBef>
              <a:spcAft>
                <a:spcPts val="0"/>
              </a:spcAft>
              <a:buNone/>
              <a:tabLst/>
            </a:pPr>
            <a:endParaRPr lang="en-US" sz="2200" b="0" i="1"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p:txBody>
      </p:sp>
      <p:grpSp>
        <p:nvGrpSpPr>
          <p:cNvPr id="4" name="Group 3" descr="28§display§D \leftarrow  \emptyset§svg§600§FALSE" title="TexMaths">
            <a:extLst>
              <a:ext uri="{FF2B5EF4-FFF2-40B4-BE49-F238E27FC236}">
                <a16:creationId xmlns:a16="http://schemas.microsoft.com/office/drawing/2014/main" id="{130B5BEB-CBD1-1B47-B6DD-FAA4D8AEB50F}"/>
              </a:ext>
            </a:extLst>
          </p:cNvPr>
          <p:cNvGrpSpPr/>
          <p:nvPr/>
        </p:nvGrpSpPr>
        <p:grpSpPr>
          <a:xfrm>
            <a:off x="548640" y="1706974"/>
            <a:ext cx="731159" cy="260640"/>
            <a:chOff x="548640" y="1510199"/>
            <a:chExt cx="731159" cy="260640"/>
          </a:xfrm>
        </p:grpSpPr>
        <p:sp>
          <p:nvSpPr>
            <p:cNvPr id="5" name="Freeform 4">
              <a:extLst>
                <a:ext uri="{FF2B5EF4-FFF2-40B4-BE49-F238E27FC236}">
                  <a16:creationId xmlns:a16="http://schemas.microsoft.com/office/drawing/2014/main" id="{46DA3C66-DBBE-C447-BDF2-7D0E5D45B07A}"/>
                </a:ext>
              </a:extLst>
            </p:cNvPr>
            <p:cNvSpPr/>
            <p:nvPr/>
          </p:nvSpPr>
          <p:spPr>
            <a:xfrm>
              <a:off x="548640" y="1517760"/>
              <a:ext cx="731159" cy="246600"/>
            </a:xfrm>
            <a:custGeom>
              <a:avLst/>
              <a:gdLst/>
              <a:ahLst/>
              <a:cxnLst>
                <a:cxn ang="3cd4">
                  <a:pos x="hc" y="t"/>
                </a:cxn>
                <a:cxn ang="cd2">
                  <a:pos x="l" y="vc"/>
                </a:cxn>
                <a:cxn ang="cd4">
                  <a:pos x="hc" y="b"/>
                </a:cxn>
                <a:cxn ang="0">
                  <a:pos x="r" y="vc"/>
                </a:cxn>
              </a:cxnLst>
              <a:rect l="l" t="t" r="r" b="b"/>
              <a:pathLst>
                <a:path w="2032" h="686">
                  <a:moveTo>
                    <a:pt x="1016" y="686"/>
                  </a:moveTo>
                  <a:lnTo>
                    <a:pt x="0" y="686"/>
                  </a:lnTo>
                  <a:lnTo>
                    <a:pt x="0" y="0"/>
                  </a:lnTo>
                  <a:lnTo>
                    <a:pt x="2032" y="0"/>
                  </a:lnTo>
                  <a:lnTo>
                    <a:pt x="2032" y="686"/>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 name="Freeform 5">
              <a:extLst>
                <a:ext uri="{FF2B5EF4-FFF2-40B4-BE49-F238E27FC236}">
                  <a16:creationId xmlns:a16="http://schemas.microsoft.com/office/drawing/2014/main" id="{1C64FEFB-B011-8046-9E9F-38FBF0B15DE4}"/>
                </a:ext>
              </a:extLst>
            </p:cNvPr>
            <p:cNvSpPr/>
            <p:nvPr/>
          </p:nvSpPr>
          <p:spPr>
            <a:xfrm>
              <a:off x="559080" y="1537560"/>
              <a:ext cx="192960" cy="209520"/>
            </a:xfrm>
            <a:custGeom>
              <a:avLst/>
              <a:gdLst/>
              <a:ahLst/>
              <a:cxnLst>
                <a:cxn ang="3cd4">
                  <a:pos x="hc" y="t"/>
                </a:cxn>
                <a:cxn ang="cd2">
                  <a:pos x="l" y="vc"/>
                </a:cxn>
                <a:cxn ang="cd4">
                  <a:pos x="hc" y="b"/>
                </a:cxn>
                <a:cxn ang="0">
                  <a:pos x="r" y="vc"/>
                </a:cxn>
              </a:cxnLst>
              <a:rect l="l" t="t" r="r" b="b"/>
              <a:pathLst>
                <a:path w="537" h="583">
                  <a:moveTo>
                    <a:pt x="83" y="518"/>
                  </a:moveTo>
                  <a:cubicBezTo>
                    <a:pt x="76" y="551"/>
                    <a:pt x="75" y="556"/>
                    <a:pt x="19" y="556"/>
                  </a:cubicBezTo>
                  <a:cubicBezTo>
                    <a:pt x="8" y="556"/>
                    <a:pt x="0" y="556"/>
                    <a:pt x="0" y="574"/>
                  </a:cubicBezTo>
                  <a:cubicBezTo>
                    <a:pt x="0" y="583"/>
                    <a:pt x="6" y="583"/>
                    <a:pt x="19" y="583"/>
                  </a:cubicBezTo>
                  <a:lnTo>
                    <a:pt x="252" y="583"/>
                  </a:lnTo>
                  <a:cubicBezTo>
                    <a:pt x="398" y="583"/>
                    <a:pt x="537" y="403"/>
                    <a:pt x="537" y="217"/>
                  </a:cubicBezTo>
                  <a:cubicBezTo>
                    <a:pt x="537" y="95"/>
                    <a:pt x="476" y="0"/>
                    <a:pt x="371" y="0"/>
                  </a:cubicBezTo>
                  <a:lnTo>
                    <a:pt x="135" y="0"/>
                  </a:lnTo>
                  <a:cubicBezTo>
                    <a:pt x="123" y="0"/>
                    <a:pt x="115" y="0"/>
                    <a:pt x="115" y="16"/>
                  </a:cubicBezTo>
                  <a:cubicBezTo>
                    <a:pt x="115" y="27"/>
                    <a:pt x="121" y="27"/>
                    <a:pt x="135" y="27"/>
                  </a:cubicBezTo>
                  <a:cubicBezTo>
                    <a:pt x="143" y="27"/>
                    <a:pt x="156" y="27"/>
                    <a:pt x="166" y="29"/>
                  </a:cubicBezTo>
                  <a:cubicBezTo>
                    <a:pt x="177" y="29"/>
                    <a:pt x="180" y="33"/>
                    <a:pt x="180" y="43"/>
                  </a:cubicBezTo>
                  <a:cubicBezTo>
                    <a:pt x="180" y="45"/>
                    <a:pt x="180" y="48"/>
                    <a:pt x="177" y="58"/>
                  </a:cubicBezTo>
                  <a:close/>
                  <a:moveTo>
                    <a:pt x="236" y="58"/>
                  </a:moveTo>
                  <a:cubicBezTo>
                    <a:pt x="242" y="29"/>
                    <a:pt x="242" y="27"/>
                    <a:pt x="272" y="27"/>
                  </a:cubicBezTo>
                  <a:lnTo>
                    <a:pt x="349" y="27"/>
                  </a:lnTo>
                  <a:cubicBezTo>
                    <a:pt x="417" y="27"/>
                    <a:pt x="475" y="72"/>
                    <a:pt x="475" y="184"/>
                  </a:cubicBezTo>
                  <a:cubicBezTo>
                    <a:pt x="475" y="227"/>
                    <a:pt x="460" y="366"/>
                    <a:pt x="401" y="461"/>
                  </a:cubicBezTo>
                  <a:cubicBezTo>
                    <a:pt x="381" y="492"/>
                    <a:pt x="325" y="556"/>
                    <a:pt x="239" y="556"/>
                  </a:cubicBezTo>
                  <a:lnTo>
                    <a:pt x="159" y="556"/>
                  </a:lnTo>
                  <a:cubicBezTo>
                    <a:pt x="150" y="556"/>
                    <a:pt x="148" y="556"/>
                    <a:pt x="145" y="556"/>
                  </a:cubicBezTo>
                  <a:cubicBezTo>
                    <a:pt x="137" y="556"/>
                    <a:pt x="135" y="554"/>
                    <a:pt x="135" y="549"/>
                  </a:cubicBezTo>
                  <a:cubicBezTo>
                    <a:pt x="135" y="545"/>
                    <a:pt x="135" y="543"/>
                    <a:pt x="139" y="52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 name="Freeform 6">
              <a:extLst>
                <a:ext uri="{FF2B5EF4-FFF2-40B4-BE49-F238E27FC236}">
                  <a16:creationId xmlns:a16="http://schemas.microsoft.com/office/drawing/2014/main" id="{F055CF28-DBE6-434C-831F-774E42AF1F21}"/>
                </a:ext>
              </a:extLst>
            </p:cNvPr>
            <p:cNvSpPr/>
            <p:nvPr/>
          </p:nvSpPr>
          <p:spPr>
            <a:xfrm>
              <a:off x="847439" y="1590480"/>
              <a:ext cx="223920" cy="160200"/>
            </a:xfrm>
            <a:custGeom>
              <a:avLst/>
              <a:gdLst/>
              <a:ahLst/>
              <a:cxnLst>
                <a:cxn ang="3cd4">
                  <a:pos x="hc" y="t"/>
                </a:cxn>
                <a:cxn ang="cd2">
                  <a:pos x="l" y="vc"/>
                </a:cxn>
                <a:cxn ang="cd4">
                  <a:pos x="hc" y="b"/>
                </a:cxn>
                <a:cxn ang="0">
                  <a:pos x="r" y="vc"/>
                </a:cxn>
              </a:cxnLst>
              <a:rect l="l" t="t" r="r" b="b"/>
              <a:pathLst>
                <a:path w="623" h="446">
                  <a:moveTo>
                    <a:pt x="597" y="240"/>
                  </a:moveTo>
                  <a:cubicBezTo>
                    <a:pt x="610" y="240"/>
                    <a:pt x="623" y="240"/>
                    <a:pt x="623" y="223"/>
                  </a:cubicBezTo>
                  <a:cubicBezTo>
                    <a:pt x="623" y="205"/>
                    <a:pt x="610" y="205"/>
                    <a:pt x="597" y="205"/>
                  </a:cubicBezTo>
                  <a:lnTo>
                    <a:pt x="76" y="205"/>
                  </a:lnTo>
                  <a:cubicBezTo>
                    <a:pt x="115" y="171"/>
                    <a:pt x="134" y="136"/>
                    <a:pt x="140" y="124"/>
                  </a:cubicBezTo>
                  <a:cubicBezTo>
                    <a:pt x="170" y="66"/>
                    <a:pt x="177" y="12"/>
                    <a:pt x="177" y="10"/>
                  </a:cubicBezTo>
                  <a:cubicBezTo>
                    <a:pt x="177" y="0"/>
                    <a:pt x="169" y="0"/>
                    <a:pt x="162" y="0"/>
                  </a:cubicBezTo>
                  <a:cubicBezTo>
                    <a:pt x="151" y="0"/>
                    <a:pt x="150" y="2"/>
                    <a:pt x="147" y="17"/>
                  </a:cubicBezTo>
                  <a:cubicBezTo>
                    <a:pt x="131" y="101"/>
                    <a:pt x="89" y="173"/>
                    <a:pt x="11" y="211"/>
                  </a:cubicBezTo>
                  <a:cubicBezTo>
                    <a:pt x="3" y="215"/>
                    <a:pt x="0" y="217"/>
                    <a:pt x="0" y="223"/>
                  </a:cubicBezTo>
                  <a:cubicBezTo>
                    <a:pt x="0" y="229"/>
                    <a:pt x="3" y="231"/>
                    <a:pt x="11" y="235"/>
                  </a:cubicBezTo>
                  <a:cubicBezTo>
                    <a:pt x="83" y="271"/>
                    <a:pt x="131" y="337"/>
                    <a:pt x="148" y="434"/>
                  </a:cubicBezTo>
                  <a:cubicBezTo>
                    <a:pt x="150" y="444"/>
                    <a:pt x="151" y="446"/>
                    <a:pt x="162" y="446"/>
                  </a:cubicBezTo>
                  <a:cubicBezTo>
                    <a:pt x="169" y="446"/>
                    <a:pt x="177" y="446"/>
                    <a:pt x="177" y="436"/>
                  </a:cubicBezTo>
                  <a:cubicBezTo>
                    <a:pt x="177" y="434"/>
                    <a:pt x="170" y="380"/>
                    <a:pt x="142" y="324"/>
                  </a:cubicBezTo>
                  <a:cubicBezTo>
                    <a:pt x="127" y="299"/>
                    <a:pt x="107" y="268"/>
                    <a:pt x="76" y="24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 name="Freeform 7">
              <a:extLst>
                <a:ext uri="{FF2B5EF4-FFF2-40B4-BE49-F238E27FC236}">
                  <a16:creationId xmlns:a16="http://schemas.microsoft.com/office/drawing/2014/main" id="{A47F1681-6CFB-6740-8ADB-42DF9A5995FF}"/>
                </a:ext>
              </a:extLst>
            </p:cNvPr>
            <p:cNvSpPr/>
            <p:nvPr/>
          </p:nvSpPr>
          <p:spPr>
            <a:xfrm>
              <a:off x="1166040" y="1510199"/>
              <a:ext cx="102240" cy="260640"/>
            </a:xfrm>
            <a:custGeom>
              <a:avLst/>
              <a:gdLst/>
              <a:ahLst/>
              <a:cxnLst>
                <a:cxn ang="3cd4">
                  <a:pos x="hc" y="t"/>
                </a:cxn>
                <a:cxn ang="cd2">
                  <a:pos x="l" y="vc"/>
                </a:cxn>
                <a:cxn ang="cd4">
                  <a:pos x="hc" y="b"/>
                </a:cxn>
                <a:cxn ang="0">
                  <a:pos x="r" y="vc"/>
                </a:cxn>
              </a:cxnLst>
              <a:rect l="l" t="t" r="r" b="b"/>
              <a:pathLst>
                <a:path w="285" h="725">
                  <a:moveTo>
                    <a:pt x="240" y="17"/>
                  </a:moveTo>
                  <a:cubicBezTo>
                    <a:pt x="240" y="8"/>
                    <a:pt x="234" y="0"/>
                    <a:pt x="226" y="0"/>
                  </a:cubicBezTo>
                  <a:cubicBezTo>
                    <a:pt x="215" y="0"/>
                    <a:pt x="213" y="10"/>
                    <a:pt x="209" y="27"/>
                  </a:cubicBezTo>
                  <a:cubicBezTo>
                    <a:pt x="201" y="62"/>
                    <a:pt x="207" y="31"/>
                    <a:pt x="199" y="66"/>
                  </a:cubicBezTo>
                  <a:cubicBezTo>
                    <a:pt x="191" y="60"/>
                    <a:pt x="169" y="48"/>
                    <a:pt x="143" y="48"/>
                  </a:cubicBezTo>
                  <a:cubicBezTo>
                    <a:pt x="102" y="48"/>
                    <a:pt x="57" y="74"/>
                    <a:pt x="30" y="140"/>
                  </a:cubicBezTo>
                  <a:cubicBezTo>
                    <a:pt x="3" y="207"/>
                    <a:pt x="0" y="285"/>
                    <a:pt x="0" y="364"/>
                  </a:cubicBezTo>
                  <a:cubicBezTo>
                    <a:pt x="0" y="419"/>
                    <a:pt x="0" y="572"/>
                    <a:pt x="61" y="638"/>
                  </a:cubicBezTo>
                  <a:cubicBezTo>
                    <a:pt x="45" y="704"/>
                    <a:pt x="45" y="706"/>
                    <a:pt x="45" y="709"/>
                  </a:cubicBezTo>
                  <a:cubicBezTo>
                    <a:pt x="45" y="717"/>
                    <a:pt x="51" y="725"/>
                    <a:pt x="59" y="725"/>
                  </a:cubicBezTo>
                  <a:cubicBezTo>
                    <a:pt x="70" y="725"/>
                    <a:pt x="72" y="717"/>
                    <a:pt x="76" y="698"/>
                  </a:cubicBezTo>
                  <a:cubicBezTo>
                    <a:pt x="84" y="665"/>
                    <a:pt x="78" y="694"/>
                    <a:pt x="84" y="661"/>
                  </a:cubicBezTo>
                  <a:cubicBezTo>
                    <a:pt x="102" y="671"/>
                    <a:pt x="123" y="678"/>
                    <a:pt x="142" y="678"/>
                  </a:cubicBezTo>
                  <a:cubicBezTo>
                    <a:pt x="221" y="678"/>
                    <a:pt x="252" y="597"/>
                    <a:pt x="264" y="556"/>
                  </a:cubicBezTo>
                  <a:cubicBezTo>
                    <a:pt x="283" y="496"/>
                    <a:pt x="285" y="426"/>
                    <a:pt x="285" y="364"/>
                  </a:cubicBezTo>
                  <a:cubicBezTo>
                    <a:pt x="285" y="300"/>
                    <a:pt x="285" y="159"/>
                    <a:pt x="223" y="89"/>
                  </a:cubicBezTo>
                  <a:close/>
                  <a:moveTo>
                    <a:pt x="70" y="599"/>
                  </a:moveTo>
                  <a:cubicBezTo>
                    <a:pt x="48" y="541"/>
                    <a:pt x="48" y="436"/>
                    <a:pt x="48" y="355"/>
                  </a:cubicBezTo>
                  <a:cubicBezTo>
                    <a:pt x="48" y="285"/>
                    <a:pt x="48" y="227"/>
                    <a:pt x="57" y="173"/>
                  </a:cubicBezTo>
                  <a:cubicBezTo>
                    <a:pt x="70" y="93"/>
                    <a:pt x="111" y="66"/>
                    <a:pt x="143" y="66"/>
                  </a:cubicBezTo>
                  <a:cubicBezTo>
                    <a:pt x="158" y="66"/>
                    <a:pt x="175" y="72"/>
                    <a:pt x="194" y="91"/>
                  </a:cubicBezTo>
                  <a:close/>
                  <a:moveTo>
                    <a:pt x="215" y="124"/>
                  </a:moveTo>
                  <a:cubicBezTo>
                    <a:pt x="237" y="174"/>
                    <a:pt x="237" y="273"/>
                    <a:pt x="237" y="355"/>
                  </a:cubicBezTo>
                  <a:cubicBezTo>
                    <a:pt x="237" y="417"/>
                    <a:pt x="237" y="481"/>
                    <a:pt x="229" y="537"/>
                  </a:cubicBezTo>
                  <a:cubicBezTo>
                    <a:pt x="217" y="626"/>
                    <a:pt x="180" y="659"/>
                    <a:pt x="142" y="659"/>
                  </a:cubicBezTo>
                  <a:cubicBezTo>
                    <a:pt x="126" y="659"/>
                    <a:pt x="108" y="653"/>
                    <a:pt x="92" y="6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9" name="Group 8" descr="18§display§D \leftarrow  D \cup (s,a,s',r)§svg§600§FALSE" title="TexMaths">
            <a:extLst>
              <a:ext uri="{FF2B5EF4-FFF2-40B4-BE49-F238E27FC236}">
                <a16:creationId xmlns:a16="http://schemas.microsoft.com/office/drawing/2014/main" id="{B153F392-DC7C-4F41-953A-DB4BC3148613}"/>
              </a:ext>
            </a:extLst>
          </p:cNvPr>
          <p:cNvGrpSpPr/>
          <p:nvPr/>
        </p:nvGrpSpPr>
        <p:grpSpPr>
          <a:xfrm>
            <a:off x="1437840" y="3587975"/>
            <a:ext cx="2473560" cy="300240"/>
            <a:chOff x="1437840" y="3391200"/>
            <a:chExt cx="2473560" cy="300240"/>
          </a:xfrm>
        </p:grpSpPr>
        <p:sp>
          <p:nvSpPr>
            <p:cNvPr id="10" name="Freeform 9">
              <a:extLst>
                <a:ext uri="{FF2B5EF4-FFF2-40B4-BE49-F238E27FC236}">
                  <a16:creationId xmlns:a16="http://schemas.microsoft.com/office/drawing/2014/main" id="{74FED8AB-6AE7-B542-A843-C0C122A848D0}"/>
                </a:ext>
              </a:extLst>
            </p:cNvPr>
            <p:cNvSpPr/>
            <p:nvPr/>
          </p:nvSpPr>
          <p:spPr>
            <a:xfrm>
              <a:off x="1437840" y="3392640"/>
              <a:ext cx="2473560" cy="298800"/>
            </a:xfrm>
            <a:custGeom>
              <a:avLst/>
              <a:gdLst/>
              <a:ahLst/>
              <a:cxnLst>
                <a:cxn ang="3cd4">
                  <a:pos x="hc" y="t"/>
                </a:cxn>
                <a:cxn ang="cd2">
                  <a:pos x="l" y="vc"/>
                </a:cxn>
                <a:cxn ang="cd4">
                  <a:pos x="hc" y="b"/>
                </a:cxn>
                <a:cxn ang="0">
                  <a:pos x="r" y="vc"/>
                </a:cxn>
              </a:cxnLst>
              <a:rect l="l" t="t" r="r" b="b"/>
              <a:pathLst>
                <a:path w="6872" h="831">
                  <a:moveTo>
                    <a:pt x="3436" y="831"/>
                  </a:moveTo>
                  <a:lnTo>
                    <a:pt x="0" y="831"/>
                  </a:lnTo>
                  <a:lnTo>
                    <a:pt x="0" y="0"/>
                  </a:lnTo>
                  <a:lnTo>
                    <a:pt x="6872" y="0"/>
                  </a:lnTo>
                  <a:lnTo>
                    <a:pt x="6872" y="831"/>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 name="Freeform 10">
              <a:extLst>
                <a:ext uri="{FF2B5EF4-FFF2-40B4-BE49-F238E27FC236}">
                  <a16:creationId xmlns:a16="http://schemas.microsoft.com/office/drawing/2014/main" id="{7B25BD5A-DC2B-224D-9ED9-5B249A75947E}"/>
                </a:ext>
              </a:extLst>
            </p:cNvPr>
            <p:cNvSpPr/>
            <p:nvPr/>
          </p:nvSpPr>
          <p:spPr>
            <a:xfrm>
              <a:off x="1449360" y="3426120"/>
              <a:ext cx="218160" cy="194760"/>
            </a:xfrm>
            <a:custGeom>
              <a:avLst/>
              <a:gdLst/>
              <a:ahLst/>
              <a:cxnLst>
                <a:cxn ang="3cd4">
                  <a:pos x="hc" y="t"/>
                </a:cxn>
                <a:cxn ang="cd2">
                  <a:pos x="l" y="vc"/>
                </a:cxn>
                <a:cxn ang="cd4">
                  <a:pos x="hc" y="b"/>
                </a:cxn>
                <a:cxn ang="0">
                  <a:pos x="r" y="vc"/>
                </a:cxn>
              </a:cxnLst>
              <a:rect l="l" t="t" r="r" b="b"/>
              <a:pathLst>
                <a:path w="607" h="542">
                  <a:moveTo>
                    <a:pt x="94" y="480"/>
                  </a:moveTo>
                  <a:cubicBezTo>
                    <a:pt x="86" y="511"/>
                    <a:pt x="85" y="516"/>
                    <a:pt x="22" y="516"/>
                  </a:cubicBezTo>
                  <a:cubicBezTo>
                    <a:pt x="9" y="516"/>
                    <a:pt x="0" y="516"/>
                    <a:pt x="0" y="533"/>
                  </a:cubicBezTo>
                  <a:cubicBezTo>
                    <a:pt x="0" y="542"/>
                    <a:pt x="7" y="542"/>
                    <a:pt x="22" y="542"/>
                  </a:cubicBezTo>
                  <a:lnTo>
                    <a:pt x="284" y="542"/>
                  </a:lnTo>
                  <a:cubicBezTo>
                    <a:pt x="450" y="542"/>
                    <a:pt x="607" y="374"/>
                    <a:pt x="607" y="202"/>
                  </a:cubicBezTo>
                  <a:cubicBezTo>
                    <a:pt x="607" y="88"/>
                    <a:pt x="538" y="0"/>
                    <a:pt x="419" y="0"/>
                  </a:cubicBezTo>
                  <a:lnTo>
                    <a:pt x="153" y="0"/>
                  </a:lnTo>
                  <a:cubicBezTo>
                    <a:pt x="139" y="0"/>
                    <a:pt x="130" y="0"/>
                    <a:pt x="130" y="14"/>
                  </a:cubicBezTo>
                  <a:cubicBezTo>
                    <a:pt x="130" y="25"/>
                    <a:pt x="137" y="25"/>
                    <a:pt x="153" y="25"/>
                  </a:cubicBezTo>
                  <a:cubicBezTo>
                    <a:pt x="162" y="25"/>
                    <a:pt x="176" y="25"/>
                    <a:pt x="187" y="27"/>
                  </a:cubicBezTo>
                  <a:cubicBezTo>
                    <a:pt x="200" y="27"/>
                    <a:pt x="203" y="31"/>
                    <a:pt x="203" y="40"/>
                  </a:cubicBezTo>
                  <a:cubicBezTo>
                    <a:pt x="203" y="41"/>
                    <a:pt x="203" y="45"/>
                    <a:pt x="200" y="54"/>
                  </a:cubicBezTo>
                  <a:close/>
                  <a:moveTo>
                    <a:pt x="266" y="54"/>
                  </a:moveTo>
                  <a:cubicBezTo>
                    <a:pt x="274" y="27"/>
                    <a:pt x="274" y="25"/>
                    <a:pt x="308" y="25"/>
                  </a:cubicBezTo>
                  <a:lnTo>
                    <a:pt x="394" y="25"/>
                  </a:lnTo>
                  <a:cubicBezTo>
                    <a:pt x="472" y="25"/>
                    <a:pt x="536" y="67"/>
                    <a:pt x="536" y="171"/>
                  </a:cubicBezTo>
                  <a:cubicBezTo>
                    <a:pt x="536" y="211"/>
                    <a:pt x="520" y="340"/>
                    <a:pt x="454" y="428"/>
                  </a:cubicBezTo>
                  <a:cubicBezTo>
                    <a:pt x="430" y="457"/>
                    <a:pt x="367" y="516"/>
                    <a:pt x="270" y="516"/>
                  </a:cubicBezTo>
                  <a:lnTo>
                    <a:pt x="180" y="516"/>
                  </a:lnTo>
                  <a:cubicBezTo>
                    <a:pt x="169" y="516"/>
                    <a:pt x="167" y="516"/>
                    <a:pt x="164" y="516"/>
                  </a:cubicBezTo>
                  <a:cubicBezTo>
                    <a:pt x="155" y="516"/>
                    <a:pt x="153" y="515"/>
                    <a:pt x="153" y="509"/>
                  </a:cubicBezTo>
                  <a:cubicBezTo>
                    <a:pt x="153" y="506"/>
                    <a:pt x="153" y="504"/>
                    <a:pt x="157" y="48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 name="Freeform 11">
              <a:extLst>
                <a:ext uri="{FF2B5EF4-FFF2-40B4-BE49-F238E27FC236}">
                  <a16:creationId xmlns:a16="http://schemas.microsoft.com/office/drawing/2014/main" id="{64ADFCC5-38EB-564A-9A90-4F9480F98C13}"/>
                </a:ext>
              </a:extLst>
            </p:cNvPr>
            <p:cNvSpPr/>
            <p:nvPr/>
          </p:nvSpPr>
          <p:spPr>
            <a:xfrm>
              <a:off x="1775520" y="3474720"/>
              <a:ext cx="253080" cy="148680"/>
            </a:xfrm>
            <a:custGeom>
              <a:avLst/>
              <a:gdLst/>
              <a:ahLst/>
              <a:cxnLst>
                <a:cxn ang="3cd4">
                  <a:pos x="hc" y="t"/>
                </a:cxn>
                <a:cxn ang="cd2">
                  <a:pos x="l" y="vc"/>
                </a:cxn>
                <a:cxn ang="cd4">
                  <a:pos x="hc" y="b"/>
                </a:cxn>
                <a:cxn ang="0">
                  <a:pos x="r" y="vc"/>
                </a:cxn>
              </a:cxnLst>
              <a:rect l="l" t="t" r="r" b="b"/>
              <a:pathLst>
                <a:path w="704" h="414">
                  <a:moveTo>
                    <a:pt x="675" y="223"/>
                  </a:moveTo>
                  <a:cubicBezTo>
                    <a:pt x="689" y="223"/>
                    <a:pt x="704" y="223"/>
                    <a:pt x="704" y="207"/>
                  </a:cubicBezTo>
                  <a:cubicBezTo>
                    <a:pt x="704" y="191"/>
                    <a:pt x="689" y="191"/>
                    <a:pt x="675" y="191"/>
                  </a:cubicBezTo>
                  <a:lnTo>
                    <a:pt x="86" y="191"/>
                  </a:lnTo>
                  <a:cubicBezTo>
                    <a:pt x="130" y="158"/>
                    <a:pt x="151" y="126"/>
                    <a:pt x="158" y="115"/>
                  </a:cubicBezTo>
                  <a:cubicBezTo>
                    <a:pt x="193" y="61"/>
                    <a:pt x="200" y="11"/>
                    <a:pt x="200" y="9"/>
                  </a:cubicBezTo>
                  <a:cubicBezTo>
                    <a:pt x="200" y="0"/>
                    <a:pt x="191" y="0"/>
                    <a:pt x="184" y="0"/>
                  </a:cubicBezTo>
                  <a:cubicBezTo>
                    <a:pt x="171" y="0"/>
                    <a:pt x="169" y="2"/>
                    <a:pt x="166" y="16"/>
                  </a:cubicBezTo>
                  <a:cubicBezTo>
                    <a:pt x="148" y="94"/>
                    <a:pt x="101" y="160"/>
                    <a:pt x="13" y="196"/>
                  </a:cubicBezTo>
                  <a:cubicBezTo>
                    <a:pt x="4" y="200"/>
                    <a:pt x="0" y="202"/>
                    <a:pt x="0" y="207"/>
                  </a:cubicBezTo>
                  <a:cubicBezTo>
                    <a:pt x="0" y="212"/>
                    <a:pt x="4" y="214"/>
                    <a:pt x="13" y="218"/>
                  </a:cubicBezTo>
                  <a:cubicBezTo>
                    <a:pt x="94" y="252"/>
                    <a:pt x="148" y="313"/>
                    <a:pt x="167" y="403"/>
                  </a:cubicBezTo>
                  <a:cubicBezTo>
                    <a:pt x="169" y="412"/>
                    <a:pt x="171" y="414"/>
                    <a:pt x="184" y="414"/>
                  </a:cubicBezTo>
                  <a:cubicBezTo>
                    <a:pt x="191" y="414"/>
                    <a:pt x="200" y="414"/>
                    <a:pt x="200" y="405"/>
                  </a:cubicBezTo>
                  <a:cubicBezTo>
                    <a:pt x="200" y="403"/>
                    <a:pt x="193" y="353"/>
                    <a:pt x="160" y="301"/>
                  </a:cubicBezTo>
                  <a:cubicBezTo>
                    <a:pt x="144" y="277"/>
                    <a:pt x="121" y="248"/>
                    <a:pt x="86" y="2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 name="Freeform 12">
              <a:extLst>
                <a:ext uri="{FF2B5EF4-FFF2-40B4-BE49-F238E27FC236}">
                  <a16:creationId xmlns:a16="http://schemas.microsoft.com/office/drawing/2014/main" id="{D9EDD15E-488F-5F4E-847F-E109F1F350EF}"/>
                </a:ext>
              </a:extLst>
            </p:cNvPr>
            <p:cNvSpPr/>
            <p:nvPr/>
          </p:nvSpPr>
          <p:spPr>
            <a:xfrm>
              <a:off x="2133720" y="3426120"/>
              <a:ext cx="218160" cy="194760"/>
            </a:xfrm>
            <a:custGeom>
              <a:avLst/>
              <a:gdLst/>
              <a:ahLst/>
              <a:cxnLst>
                <a:cxn ang="3cd4">
                  <a:pos x="hc" y="t"/>
                </a:cxn>
                <a:cxn ang="cd2">
                  <a:pos x="l" y="vc"/>
                </a:cxn>
                <a:cxn ang="cd4">
                  <a:pos x="hc" y="b"/>
                </a:cxn>
                <a:cxn ang="0">
                  <a:pos x="r" y="vc"/>
                </a:cxn>
              </a:cxnLst>
              <a:rect l="l" t="t" r="r" b="b"/>
              <a:pathLst>
                <a:path w="607" h="542">
                  <a:moveTo>
                    <a:pt x="94" y="480"/>
                  </a:moveTo>
                  <a:cubicBezTo>
                    <a:pt x="86" y="511"/>
                    <a:pt x="85" y="516"/>
                    <a:pt x="22" y="516"/>
                  </a:cubicBezTo>
                  <a:cubicBezTo>
                    <a:pt x="9" y="516"/>
                    <a:pt x="0" y="516"/>
                    <a:pt x="0" y="533"/>
                  </a:cubicBezTo>
                  <a:cubicBezTo>
                    <a:pt x="0" y="542"/>
                    <a:pt x="7" y="542"/>
                    <a:pt x="22" y="542"/>
                  </a:cubicBezTo>
                  <a:lnTo>
                    <a:pt x="284" y="542"/>
                  </a:lnTo>
                  <a:cubicBezTo>
                    <a:pt x="450" y="542"/>
                    <a:pt x="607" y="374"/>
                    <a:pt x="607" y="202"/>
                  </a:cubicBezTo>
                  <a:cubicBezTo>
                    <a:pt x="607" y="88"/>
                    <a:pt x="538" y="0"/>
                    <a:pt x="419" y="0"/>
                  </a:cubicBezTo>
                  <a:lnTo>
                    <a:pt x="153" y="0"/>
                  </a:lnTo>
                  <a:cubicBezTo>
                    <a:pt x="139" y="0"/>
                    <a:pt x="130" y="0"/>
                    <a:pt x="130" y="14"/>
                  </a:cubicBezTo>
                  <a:cubicBezTo>
                    <a:pt x="130" y="25"/>
                    <a:pt x="137" y="25"/>
                    <a:pt x="153" y="25"/>
                  </a:cubicBezTo>
                  <a:cubicBezTo>
                    <a:pt x="162" y="25"/>
                    <a:pt x="176" y="25"/>
                    <a:pt x="187" y="27"/>
                  </a:cubicBezTo>
                  <a:cubicBezTo>
                    <a:pt x="200" y="27"/>
                    <a:pt x="203" y="31"/>
                    <a:pt x="203" y="40"/>
                  </a:cubicBezTo>
                  <a:cubicBezTo>
                    <a:pt x="203" y="41"/>
                    <a:pt x="203" y="45"/>
                    <a:pt x="200" y="54"/>
                  </a:cubicBezTo>
                  <a:close/>
                  <a:moveTo>
                    <a:pt x="266" y="54"/>
                  </a:moveTo>
                  <a:cubicBezTo>
                    <a:pt x="274" y="27"/>
                    <a:pt x="274" y="25"/>
                    <a:pt x="308" y="25"/>
                  </a:cubicBezTo>
                  <a:lnTo>
                    <a:pt x="394" y="25"/>
                  </a:lnTo>
                  <a:cubicBezTo>
                    <a:pt x="472" y="25"/>
                    <a:pt x="536" y="67"/>
                    <a:pt x="536" y="171"/>
                  </a:cubicBezTo>
                  <a:cubicBezTo>
                    <a:pt x="536" y="211"/>
                    <a:pt x="522" y="340"/>
                    <a:pt x="454" y="428"/>
                  </a:cubicBezTo>
                  <a:cubicBezTo>
                    <a:pt x="430" y="457"/>
                    <a:pt x="367" y="516"/>
                    <a:pt x="270" y="516"/>
                  </a:cubicBezTo>
                  <a:lnTo>
                    <a:pt x="180" y="516"/>
                  </a:lnTo>
                  <a:cubicBezTo>
                    <a:pt x="169" y="516"/>
                    <a:pt x="167" y="516"/>
                    <a:pt x="164" y="516"/>
                  </a:cubicBezTo>
                  <a:cubicBezTo>
                    <a:pt x="155" y="516"/>
                    <a:pt x="153" y="515"/>
                    <a:pt x="153" y="509"/>
                  </a:cubicBezTo>
                  <a:cubicBezTo>
                    <a:pt x="153" y="506"/>
                    <a:pt x="153" y="504"/>
                    <a:pt x="157" y="48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 name="Freeform 13">
              <a:extLst>
                <a:ext uri="{FF2B5EF4-FFF2-40B4-BE49-F238E27FC236}">
                  <a16:creationId xmlns:a16="http://schemas.microsoft.com/office/drawing/2014/main" id="{1A5CC7E4-39AF-8A44-94A8-CA0F5EC487CA}"/>
                </a:ext>
              </a:extLst>
            </p:cNvPr>
            <p:cNvSpPr/>
            <p:nvPr/>
          </p:nvSpPr>
          <p:spPr>
            <a:xfrm>
              <a:off x="2444040" y="3450240"/>
              <a:ext cx="158400" cy="176400"/>
            </a:xfrm>
            <a:custGeom>
              <a:avLst/>
              <a:gdLst/>
              <a:ahLst/>
              <a:cxnLst>
                <a:cxn ang="3cd4">
                  <a:pos x="hc" y="t"/>
                </a:cxn>
                <a:cxn ang="cd2">
                  <a:pos x="l" y="vc"/>
                </a:cxn>
                <a:cxn ang="cd4">
                  <a:pos x="hc" y="b"/>
                </a:cxn>
                <a:cxn ang="0">
                  <a:pos x="r" y="vc"/>
                </a:cxn>
              </a:cxnLst>
              <a:rect l="l" t="t" r="r" b="b"/>
              <a:pathLst>
                <a:path w="441" h="491">
                  <a:moveTo>
                    <a:pt x="441" y="29"/>
                  </a:moveTo>
                  <a:cubicBezTo>
                    <a:pt x="441" y="14"/>
                    <a:pt x="441" y="0"/>
                    <a:pt x="425" y="0"/>
                  </a:cubicBezTo>
                  <a:cubicBezTo>
                    <a:pt x="410" y="0"/>
                    <a:pt x="410" y="14"/>
                    <a:pt x="410" y="29"/>
                  </a:cubicBezTo>
                  <a:lnTo>
                    <a:pt x="410" y="315"/>
                  </a:lnTo>
                  <a:cubicBezTo>
                    <a:pt x="410" y="435"/>
                    <a:pt x="281" y="461"/>
                    <a:pt x="221" y="461"/>
                  </a:cubicBezTo>
                  <a:cubicBezTo>
                    <a:pt x="185" y="461"/>
                    <a:pt x="135" y="453"/>
                    <a:pt x="94" y="426"/>
                  </a:cubicBezTo>
                  <a:cubicBezTo>
                    <a:pt x="32" y="387"/>
                    <a:pt x="32" y="337"/>
                    <a:pt x="32" y="315"/>
                  </a:cubicBezTo>
                  <a:lnTo>
                    <a:pt x="32" y="29"/>
                  </a:lnTo>
                  <a:cubicBezTo>
                    <a:pt x="32" y="14"/>
                    <a:pt x="32" y="0"/>
                    <a:pt x="16" y="0"/>
                  </a:cubicBezTo>
                  <a:cubicBezTo>
                    <a:pt x="0" y="0"/>
                    <a:pt x="0" y="14"/>
                    <a:pt x="0" y="29"/>
                  </a:cubicBezTo>
                  <a:lnTo>
                    <a:pt x="0" y="319"/>
                  </a:lnTo>
                  <a:cubicBezTo>
                    <a:pt x="0" y="439"/>
                    <a:pt x="121" y="491"/>
                    <a:pt x="221" y="491"/>
                  </a:cubicBezTo>
                  <a:cubicBezTo>
                    <a:pt x="324" y="491"/>
                    <a:pt x="441" y="437"/>
                    <a:pt x="441" y="32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 name="Freeform 14">
              <a:extLst>
                <a:ext uri="{FF2B5EF4-FFF2-40B4-BE49-F238E27FC236}">
                  <a16:creationId xmlns:a16="http://schemas.microsoft.com/office/drawing/2014/main" id="{6E48FD16-1AA0-9C4A-AB02-1EA9D9C4DAB9}"/>
                </a:ext>
              </a:extLst>
            </p:cNvPr>
            <p:cNvSpPr/>
            <p:nvPr/>
          </p:nvSpPr>
          <p:spPr>
            <a:xfrm>
              <a:off x="2708639" y="3406680"/>
              <a:ext cx="66240" cy="284760"/>
            </a:xfrm>
            <a:custGeom>
              <a:avLst/>
              <a:gdLst/>
              <a:ahLst/>
              <a:cxnLst>
                <a:cxn ang="3cd4">
                  <a:pos x="hc" y="t"/>
                </a:cxn>
                <a:cxn ang="cd2">
                  <a:pos x="l" y="vc"/>
                </a:cxn>
                <a:cxn ang="cd4">
                  <a:pos x="hc" y="b"/>
                </a:cxn>
                <a:cxn ang="0">
                  <a:pos x="r" y="vc"/>
                </a:cxn>
              </a:cxnLst>
              <a:rect l="l" t="t" r="r" b="b"/>
              <a:pathLst>
                <a:path w="185" h="792">
                  <a:moveTo>
                    <a:pt x="185" y="785"/>
                  </a:moveTo>
                  <a:cubicBezTo>
                    <a:pt x="185" y="783"/>
                    <a:pt x="185" y="781"/>
                    <a:pt x="171" y="767"/>
                  </a:cubicBezTo>
                  <a:cubicBezTo>
                    <a:pt x="72" y="668"/>
                    <a:pt x="47" y="518"/>
                    <a:pt x="47" y="396"/>
                  </a:cubicBezTo>
                  <a:cubicBezTo>
                    <a:pt x="47" y="259"/>
                    <a:pt x="77" y="121"/>
                    <a:pt x="175" y="22"/>
                  </a:cubicBezTo>
                  <a:cubicBezTo>
                    <a:pt x="185" y="13"/>
                    <a:pt x="185" y="11"/>
                    <a:pt x="185" y="7"/>
                  </a:cubicBezTo>
                  <a:cubicBezTo>
                    <a:pt x="185" y="2"/>
                    <a:pt x="182" y="0"/>
                    <a:pt x="176" y="0"/>
                  </a:cubicBezTo>
                  <a:cubicBezTo>
                    <a:pt x="169" y="0"/>
                    <a:pt x="97" y="54"/>
                    <a:pt x="50" y="155"/>
                  </a:cubicBezTo>
                  <a:cubicBezTo>
                    <a:pt x="9" y="241"/>
                    <a:pt x="0" y="329"/>
                    <a:pt x="0" y="396"/>
                  </a:cubicBezTo>
                  <a:cubicBezTo>
                    <a:pt x="0" y="459"/>
                    <a:pt x="9" y="554"/>
                    <a:pt x="52" y="644"/>
                  </a:cubicBezTo>
                  <a:cubicBezTo>
                    <a:pt x="101" y="741"/>
                    <a:pt x="169" y="792"/>
                    <a:pt x="176" y="792"/>
                  </a:cubicBezTo>
                  <a:cubicBezTo>
                    <a:pt x="182" y="792"/>
                    <a:pt x="185" y="790"/>
                    <a:pt x="185" y="78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 name="Freeform 15">
              <a:extLst>
                <a:ext uri="{FF2B5EF4-FFF2-40B4-BE49-F238E27FC236}">
                  <a16:creationId xmlns:a16="http://schemas.microsoft.com/office/drawing/2014/main" id="{4EC78D04-F5D1-F247-9261-C5AD4A283352}"/>
                </a:ext>
              </a:extLst>
            </p:cNvPr>
            <p:cNvSpPr/>
            <p:nvPr/>
          </p:nvSpPr>
          <p:spPr>
            <a:xfrm>
              <a:off x="2805840" y="349416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8"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4" y="342"/>
                    <a:pt x="41" y="342"/>
                    <a:pt x="23" y="301"/>
                  </a:cubicBezTo>
                  <a:cubicBezTo>
                    <a:pt x="54" y="304"/>
                    <a:pt x="74" y="281"/>
                    <a:pt x="74" y="257"/>
                  </a:cubicBezTo>
                  <a:cubicBezTo>
                    <a:pt x="74" y="239"/>
                    <a:pt x="61" y="230"/>
                    <a:pt x="45" y="230"/>
                  </a:cubicBezTo>
                  <a:cubicBezTo>
                    <a:pt x="23" y="230"/>
                    <a:pt x="0" y="247"/>
                    <a:pt x="0" y="283"/>
                  </a:cubicBezTo>
                  <a:cubicBezTo>
                    <a:pt x="0" y="328"/>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 name="Freeform 16">
              <a:extLst>
                <a:ext uri="{FF2B5EF4-FFF2-40B4-BE49-F238E27FC236}">
                  <a16:creationId xmlns:a16="http://schemas.microsoft.com/office/drawing/2014/main" id="{48C4A0F7-FE6A-2A4E-8E1D-FBEEAD5B8ECC}"/>
                </a:ext>
              </a:extLst>
            </p:cNvPr>
            <p:cNvSpPr/>
            <p:nvPr/>
          </p:nvSpPr>
          <p:spPr>
            <a:xfrm>
              <a:off x="2948400" y="3589920"/>
              <a:ext cx="33480" cy="85320"/>
            </a:xfrm>
            <a:custGeom>
              <a:avLst/>
              <a:gdLst/>
              <a:ahLst/>
              <a:cxnLst>
                <a:cxn ang="3cd4">
                  <a:pos x="hc" y="t"/>
                </a:cxn>
                <a:cxn ang="cd2">
                  <a:pos x="l" y="vc"/>
                </a:cxn>
                <a:cxn ang="cd4">
                  <a:pos x="hc" y="b"/>
                </a:cxn>
                <a:cxn ang="0">
                  <a:pos x="r" y="vc"/>
                </a:cxn>
              </a:cxnLst>
              <a:rect l="l" t="t" r="r" b="b"/>
              <a:pathLst>
                <a:path w="94" h="238">
                  <a:moveTo>
                    <a:pt x="94" y="83"/>
                  </a:moveTo>
                  <a:cubicBezTo>
                    <a:pt x="94" y="31"/>
                    <a:pt x="74" y="0"/>
                    <a:pt x="43" y="0"/>
                  </a:cubicBezTo>
                  <a:cubicBezTo>
                    <a:pt x="16" y="0"/>
                    <a:pt x="0" y="20"/>
                    <a:pt x="0" y="41"/>
                  </a:cubicBezTo>
                  <a:cubicBezTo>
                    <a:pt x="0" y="63"/>
                    <a:pt x="16" y="85"/>
                    <a:pt x="43" y="85"/>
                  </a:cubicBezTo>
                  <a:cubicBezTo>
                    <a:pt x="52" y="85"/>
                    <a:pt x="63" y="81"/>
                    <a:pt x="70" y="74"/>
                  </a:cubicBezTo>
                  <a:cubicBezTo>
                    <a:pt x="74" y="72"/>
                    <a:pt x="74" y="72"/>
                    <a:pt x="76" y="72"/>
                  </a:cubicBezTo>
                  <a:cubicBezTo>
                    <a:pt x="76" y="72"/>
                    <a:pt x="77" y="72"/>
                    <a:pt x="77" y="83"/>
                  </a:cubicBezTo>
                  <a:cubicBezTo>
                    <a:pt x="77" y="142"/>
                    <a:pt x="49" y="191"/>
                    <a:pt x="22" y="216"/>
                  </a:cubicBezTo>
                  <a:cubicBezTo>
                    <a:pt x="13" y="225"/>
                    <a:pt x="13" y="227"/>
                    <a:pt x="13" y="229"/>
                  </a:cubicBezTo>
                  <a:cubicBezTo>
                    <a:pt x="13" y="236"/>
                    <a:pt x="16" y="238"/>
                    <a:pt x="22" y="238"/>
                  </a:cubicBezTo>
                  <a:cubicBezTo>
                    <a:pt x="31" y="238"/>
                    <a:pt x="94" y="176"/>
                    <a:pt x="94" y="8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8" name="Freeform 17">
              <a:extLst>
                <a:ext uri="{FF2B5EF4-FFF2-40B4-BE49-F238E27FC236}">
                  <a16:creationId xmlns:a16="http://schemas.microsoft.com/office/drawing/2014/main" id="{856A2E39-ECF8-2841-83B8-7CDD25082701}"/>
                </a:ext>
              </a:extLst>
            </p:cNvPr>
            <p:cNvSpPr/>
            <p:nvPr/>
          </p:nvSpPr>
          <p:spPr>
            <a:xfrm>
              <a:off x="3061800" y="3494160"/>
              <a:ext cx="130680" cy="129240"/>
            </a:xfrm>
            <a:custGeom>
              <a:avLst/>
              <a:gdLst/>
              <a:ahLst/>
              <a:cxnLst>
                <a:cxn ang="3cd4">
                  <a:pos x="hc" y="t"/>
                </a:cxn>
                <a:cxn ang="cd2">
                  <a:pos x="l" y="vc"/>
                </a:cxn>
                <a:cxn ang="cd4">
                  <a:pos x="hc" y="b"/>
                </a:cxn>
                <a:cxn ang="0">
                  <a:pos x="r" y="vc"/>
                </a:cxn>
              </a:cxnLst>
              <a:rect l="l" t="t" r="r" b="b"/>
              <a:pathLst>
                <a:path w="364" h="360">
                  <a:moveTo>
                    <a:pt x="265" y="50"/>
                  </a:moveTo>
                  <a:cubicBezTo>
                    <a:pt x="250" y="22"/>
                    <a:pt x="227" y="0"/>
                    <a:pt x="191" y="0"/>
                  </a:cubicBezTo>
                  <a:cubicBezTo>
                    <a:pt x="99" y="0"/>
                    <a:pt x="0" y="117"/>
                    <a:pt x="0" y="232"/>
                  </a:cubicBezTo>
                  <a:cubicBezTo>
                    <a:pt x="0" y="308"/>
                    <a:pt x="43" y="360"/>
                    <a:pt x="106" y="360"/>
                  </a:cubicBezTo>
                  <a:cubicBezTo>
                    <a:pt x="122" y="360"/>
                    <a:pt x="162" y="356"/>
                    <a:pt x="209" y="301"/>
                  </a:cubicBezTo>
                  <a:cubicBezTo>
                    <a:pt x="216" y="333"/>
                    <a:pt x="243" y="360"/>
                    <a:pt x="281" y="360"/>
                  </a:cubicBezTo>
                  <a:cubicBezTo>
                    <a:pt x="310" y="360"/>
                    <a:pt x="328" y="342"/>
                    <a:pt x="340" y="317"/>
                  </a:cubicBezTo>
                  <a:cubicBezTo>
                    <a:pt x="353" y="288"/>
                    <a:pt x="364" y="239"/>
                    <a:pt x="364" y="238"/>
                  </a:cubicBezTo>
                  <a:cubicBezTo>
                    <a:pt x="364" y="230"/>
                    <a:pt x="356" y="230"/>
                    <a:pt x="355" y="230"/>
                  </a:cubicBezTo>
                  <a:cubicBezTo>
                    <a:pt x="347" y="230"/>
                    <a:pt x="346" y="232"/>
                    <a:pt x="344" y="245"/>
                  </a:cubicBezTo>
                  <a:cubicBezTo>
                    <a:pt x="329" y="295"/>
                    <a:pt x="315" y="342"/>
                    <a:pt x="283" y="342"/>
                  </a:cubicBezTo>
                  <a:cubicBezTo>
                    <a:pt x="261" y="342"/>
                    <a:pt x="259" y="322"/>
                    <a:pt x="259" y="306"/>
                  </a:cubicBezTo>
                  <a:cubicBezTo>
                    <a:pt x="259" y="288"/>
                    <a:pt x="261" y="283"/>
                    <a:pt x="270" y="247"/>
                  </a:cubicBezTo>
                  <a:cubicBezTo>
                    <a:pt x="279" y="214"/>
                    <a:pt x="279" y="205"/>
                    <a:pt x="286" y="176"/>
                  </a:cubicBezTo>
                  <a:lnTo>
                    <a:pt x="315" y="65"/>
                  </a:lnTo>
                  <a:cubicBezTo>
                    <a:pt x="320" y="41"/>
                    <a:pt x="320" y="41"/>
                    <a:pt x="320" y="38"/>
                  </a:cubicBezTo>
                  <a:cubicBezTo>
                    <a:pt x="320" y="23"/>
                    <a:pt x="311" y="16"/>
                    <a:pt x="299" y="16"/>
                  </a:cubicBezTo>
                  <a:cubicBezTo>
                    <a:pt x="279" y="16"/>
                    <a:pt x="266" y="34"/>
                    <a:pt x="265" y="50"/>
                  </a:cubicBezTo>
                  <a:close/>
                  <a:moveTo>
                    <a:pt x="212" y="257"/>
                  </a:moveTo>
                  <a:cubicBezTo>
                    <a:pt x="209" y="272"/>
                    <a:pt x="209" y="272"/>
                    <a:pt x="198" y="286"/>
                  </a:cubicBezTo>
                  <a:cubicBezTo>
                    <a:pt x="162" y="329"/>
                    <a:pt x="130" y="342"/>
                    <a:pt x="108" y="342"/>
                  </a:cubicBezTo>
                  <a:cubicBezTo>
                    <a:pt x="68" y="342"/>
                    <a:pt x="56" y="299"/>
                    <a:pt x="56" y="268"/>
                  </a:cubicBezTo>
                  <a:cubicBezTo>
                    <a:pt x="56" y="229"/>
                    <a:pt x="81" y="130"/>
                    <a:pt x="101" y="94"/>
                  </a:cubicBezTo>
                  <a:cubicBezTo>
                    <a:pt x="124" y="47"/>
                    <a:pt x="160" y="18"/>
                    <a:pt x="193" y="18"/>
                  </a:cubicBezTo>
                  <a:cubicBezTo>
                    <a:pt x="245" y="18"/>
                    <a:pt x="256" y="83"/>
                    <a:pt x="256" y="88"/>
                  </a:cubicBezTo>
                  <a:cubicBezTo>
                    <a:pt x="256" y="92"/>
                    <a:pt x="254" y="97"/>
                    <a:pt x="252"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9" name="Freeform 18">
              <a:extLst>
                <a:ext uri="{FF2B5EF4-FFF2-40B4-BE49-F238E27FC236}">
                  <a16:creationId xmlns:a16="http://schemas.microsoft.com/office/drawing/2014/main" id="{1BBE19CD-9830-9944-A62E-3640DE134837}"/>
                </a:ext>
              </a:extLst>
            </p:cNvPr>
            <p:cNvSpPr/>
            <p:nvPr/>
          </p:nvSpPr>
          <p:spPr>
            <a:xfrm>
              <a:off x="3224160" y="3589920"/>
              <a:ext cx="33480" cy="85320"/>
            </a:xfrm>
            <a:custGeom>
              <a:avLst/>
              <a:gdLst/>
              <a:ahLst/>
              <a:cxnLst>
                <a:cxn ang="3cd4">
                  <a:pos x="hc" y="t"/>
                </a:cxn>
                <a:cxn ang="cd2">
                  <a:pos x="l" y="vc"/>
                </a:cxn>
                <a:cxn ang="cd4">
                  <a:pos x="hc" y="b"/>
                </a:cxn>
                <a:cxn ang="0">
                  <a:pos x="r" y="vc"/>
                </a:cxn>
              </a:cxnLst>
              <a:rect l="l" t="t" r="r" b="b"/>
              <a:pathLst>
                <a:path w="94" h="238">
                  <a:moveTo>
                    <a:pt x="94" y="83"/>
                  </a:moveTo>
                  <a:cubicBezTo>
                    <a:pt x="94" y="31"/>
                    <a:pt x="74" y="0"/>
                    <a:pt x="43" y="0"/>
                  </a:cubicBezTo>
                  <a:cubicBezTo>
                    <a:pt x="16" y="0"/>
                    <a:pt x="0" y="20"/>
                    <a:pt x="0" y="41"/>
                  </a:cubicBezTo>
                  <a:cubicBezTo>
                    <a:pt x="0" y="63"/>
                    <a:pt x="16" y="85"/>
                    <a:pt x="43" y="85"/>
                  </a:cubicBezTo>
                  <a:cubicBezTo>
                    <a:pt x="52" y="85"/>
                    <a:pt x="63" y="81"/>
                    <a:pt x="70" y="74"/>
                  </a:cubicBezTo>
                  <a:cubicBezTo>
                    <a:pt x="74" y="72"/>
                    <a:pt x="74" y="72"/>
                    <a:pt x="76" y="72"/>
                  </a:cubicBezTo>
                  <a:cubicBezTo>
                    <a:pt x="76" y="72"/>
                    <a:pt x="77" y="72"/>
                    <a:pt x="77" y="83"/>
                  </a:cubicBezTo>
                  <a:cubicBezTo>
                    <a:pt x="77" y="142"/>
                    <a:pt x="49" y="191"/>
                    <a:pt x="22" y="216"/>
                  </a:cubicBezTo>
                  <a:cubicBezTo>
                    <a:pt x="13" y="225"/>
                    <a:pt x="13" y="227"/>
                    <a:pt x="13" y="229"/>
                  </a:cubicBezTo>
                  <a:cubicBezTo>
                    <a:pt x="13" y="236"/>
                    <a:pt x="16" y="238"/>
                    <a:pt x="22" y="238"/>
                  </a:cubicBezTo>
                  <a:cubicBezTo>
                    <a:pt x="31" y="238"/>
                    <a:pt x="94" y="176"/>
                    <a:pt x="94" y="8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 name="Freeform 19">
              <a:extLst>
                <a:ext uri="{FF2B5EF4-FFF2-40B4-BE49-F238E27FC236}">
                  <a16:creationId xmlns:a16="http://schemas.microsoft.com/office/drawing/2014/main" id="{B41D9294-B8F3-B54F-8AEF-E669054CF163}"/>
                </a:ext>
              </a:extLst>
            </p:cNvPr>
            <p:cNvSpPr/>
            <p:nvPr/>
          </p:nvSpPr>
          <p:spPr>
            <a:xfrm>
              <a:off x="3340800" y="349416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8"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4" y="342"/>
                    <a:pt x="41" y="342"/>
                    <a:pt x="23" y="301"/>
                  </a:cubicBezTo>
                  <a:cubicBezTo>
                    <a:pt x="54" y="304"/>
                    <a:pt x="74" y="281"/>
                    <a:pt x="74" y="257"/>
                  </a:cubicBezTo>
                  <a:cubicBezTo>
                    <a:pt x="74" y="239"/>
                    <a:pt x="61" y="230"/>
                    <a:pt x="45" y="230"/>
                  </a:cubicBezTo>
                  <a:cubicBezTo>
                    <a:pt x="23" y="230"/>
                    <a:pt x="0" y="247"/>
                    <a:pt x="0" y="283"/>
                  </a:cubicBezTo>
                  <a:cubicBezTo>
                    <a:pt x="0" y="328"/>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 name="Freeform 20">
              <a:extLst>
                <a:ext uri="{FF2B5EF4-FFF2-40B4-BE49-F238E27FC236}">
                  <a16:creationId xmlns:a16="http://schemas.microsoft.com/office/drawing/2014/main" id="{E1FA325C-3533-7E41-99F4-66EBE9E66000}"/>
                </a:ext>
              </a:extLst>
            </p:cNvPr>
            <p:cNvSpPr/>
            <p:nvPr/>
          </p:nvSpPr>
          <p:spPr>
            <a:xfrm>
              <a:off x="3468600" y="3391200"/>
              <a:ext cx="50040" cy="103320"/>
            </a:xfrm>
            <a:custGeom>
              <a:avLst/>
              <a:gdLst/>
              <a:ahLst/>
              <a:cxnLst>
                <a:cxn ang="3cd4">
                  <a:pos x="hc" y="t"/>
                </a:cxn>
                <a:cxn ang="cd2">
                  <a:pos x="l" y="vc"/>
                </a:cxn>
                <a:cxn ang="cd4">
                  <a:pos x="hc" y="b"/>
                </a:cxn>
                <a:cxn ang="0">
                  <a:pos x="r" y="vc"/>
                </a:cxn>
              </a:cxnLst>
              <a:rect l="l" t="t" r="r" b="b"/>
              <a:pathLst>
                <a:path w="140" h="288">
                  <a:moveTo>
                    <a:pt x="135" y="49"/>
                  </a:moveTo>
                  <a:cubicBezTo>
                    <a:pt x="140" y="40"/>
                    <a:pt x="140" y="34"/>
                    <a:pt x="140" y="31"/>
                  </a:cubicBezTo>
                  <a:cubicBezTo>
                    <a:pt x="140" y="13"/>
                    <a:pt x="124" y="0"/>
                    <a:pt x="108" y="0"/>
                  </a:cubicBezTo>
                  <a:cubicBezTo>
                    <a:pt x="86" y="0"/>
                    <a:pt x="79" y="18"/>
                    <a:pt x="77" y="27"/>
                  </a:cubicBezTo>
                  <a:lnTo>
                    <a:pt x="4" y="268"/>
                  </a:lnTo>
                  <a:cubicBezTo>
                    <a:pt x="2" y="268"/>
                    <a:pt x="0" y="275"/>
                    <a:pt x="0" y="275"/>
                  </a:cubicBezTo>
                  <a:cubicBezTo>
                    <a:pt x="0" y="283"/>
                    <a:pt x="18" y="288"/>
                    <a:pt x="22" y="288"/>
                  </a:cubicBezTo>
                  <a:cubicBezTo>
                    <a:pt x="25" y="288"/>
                    <a:pt x="27" y="288"/>
                    <a:pt x="31" y="2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2" name="Freeform 21">
              <a:extLst>
                <a:ext uri="{FF2B5EF4-FFF2-40B4-BE49-F238E27FC236}">
                  <a16:creationId xmlns:a16="http://schemas.microsoft.com/office/drawing/2014/main" id="{868DBB66-31C4-4A40-A5C4-DFD680A68FA1}"/>
                </a:ext>
              </a:extLst>
            </p:cNvPr>
            <p:cNvSpPr/>
            <p:nvPr/>
          </p:nvSpPr>
          <p:spPr>
            <a:xfrm>
              <a:off x="3563280" y="3589920"/>
              <a:ext cx="33480" cy="85320"/>
            </a:xfrm>
            <a:custGeom>
              <a:avLst/>
              <a:gdLst/>
              <a:ahLst/>
              <a:cxnLst>
                <a:cxn ang="3cd4">
                  <a:pos x="hc" y="t"/>
                </a:cxn>
                <a:cxn ang="cd2">
                  <a:pos x="l" y="vc"/>
                </a:cxn>
                <a:cxn ang="cd4">
                  <a:pos x="hc" y="b"/>
                </a:cxn>
                <a:cxn ang="0">
                  <a:pos x="r" y="vc"/>
                </a:cxn>
              </a:cxnLst>
              <a:rect l="l" t="t" r="r" b="b"/>
              <a:pathLst>
                <a:path w="94" h="238">
                  <a:moveTo>
                    <a:pt x="94" y="83"/>
                  </a:moveTo>
                  <a:cubicBezTo>
                    <a:pt x="94" y="31"/>
                    <a:pt x="74" y="0"/>
                    <a:pt x="43" y="0"/>
                  </a:cubicBezTo>
                  <a:cubicBezTo>
                    <a:pt x="16" y="0"/>
                    <a:pt x="0" y="20"/>
                    <a:pt x="0" y="41"/>
                  </a:cubicBezTo>
                  <a:cubicBezTo>
                    <a:pt x="0" y="63"/>
                    <a:pt x="16" y="85"/>
                    <a:pt x="43" y="85"/>
                  </a:cubicBezTo>
                  <a:cubicBezTo>
                    <a:pt x="52" y="85"/>
                    <a:pt x="63" y="81"/>
                    <a:pt x="70" y="74"/>
                  </a:cubicBezTo>
                  <a:cubicBezTo>
                    <a:pt x="74" y="72"/>
                    <a:pt x="74" y="72"/>
                    <a:pt x="76" y="72"/>
                  </a:cubicBezTo>
                  <a:cubicBezTo>
                    <a:pt x="76" y="72"/>
                    <a:pt x="77" y="72"/>
                    <a:pt x="77" y="83"/>
                  </a:cubicBezTo>
                  <a:cubicBezTo>
                    <a:pt x="77" y="142"/>
                    <a:pt x="49" y="191"/>
                    <a:pt x="22" y="216"/>
                  </a:cubicBezTo>
                  <a:cubicBezTo>
                    <a:pt x="13" y="225"/>
                    <a:pt x="13" y="227"/>
                    <a:pt x="13" y="229"/>
                  </a:cubicBezTo>
                  <a:cubicBezTo>
                    <a:pt x="13" y="236"/>
                    <a:pt x="16" y="238"/>
                    <a:pt x="22" y="238"/>
                  </a:cubicBezTo>
                  <a:cubicBezTo>
                    <a:pt x="31" y="238"/>
                    <a:pt x="94" y="176"/>
                    <a:pt x="94" y="8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3" name="Freeform 22">
              <a:extLst>
                <a:ext uri="{FF2B5EF4-FFF2-40B4-BE49-F238E27FC236}">
                  <a16:creationId xmlns:a16="http://schemas.microsoft.com/office/drawing/2014/main" id="{5214EC21-5238-CB4D-9AA5-896A1957FFA5}"/>
                </a:ext>
              </a:extLst>
            </p:cNvPr>
            <p:cNvSpPr/>
            <p:nvPr/>
          </p:nvSpPr>
          <p:spPr>
            <a:xfrm>
              <a:off x="3673439" y="3494160"/>
              <a:ext cx="116280" cy="129240"/>
            </a:xfrm>
            <a:custGeom>
              <a:avLst/>
              <a:gdLst/>
              <a:ahLst/>
              <a:cxnLst>
                <a:cxn ang="3cd4">
                  <a:pos x="hc" y="t"/>
                </a:cxn>
                <a:cxn ang="cd2">
                  <a:pos x="l" y="vc"/>
                </a:cxn>
                <a:cxn ang="cd4">
                  <a:pos x="hc" y="b"/>
                </a:cxn>
                <a:cxn ang="0">
                  <a:pos x="r" y="vc"/>
                </a:cxn>
              </a:cxnLst>
              <a:rect l="l" t="t" r="r" b="b"/>
              <a:pathLst>
                <a:path w="324" h="360">
                  <a:moveTo>
                    <a:pt x="47" y="304"/>
                  </a:moveTo>
                  <a:cubicBezTo>
                    <a:pt x="45" y="317"/>
                    <a:pt x="40" y="335"/>
                    <a:pt x="40" y="338"/>
                  </a:cubicBezTo>
                  <a:cubicBezTo>
                    <a:pt x="40" y="353"/>
                    <a:pt x="50" y="360"/>
                    <a:pt x="63" y="360"/>
                  </a:cubicBezTo>
                  <a:cubicBezTo>
                    <a:pt x="72" y="360"/>
                    <a:pt x="86" y="353"/>
                    <a:pt x="92" y="338"/>
                  </a:cubicBezTo>
                  <a:cubicBezTo>
                    <a:pt x="94" y="335"/>
                    <a:pt x="121" y="227"/>
                    <a:pt x="124" y="212"/>
                  </a:cubicBezTo>
                  <a:cubicBezTo>
                    <a:pt x="130" y="185"/>
                    <a:pt x="144" y="130"/>
                    <a:pt x="149" y="108"/>
                  </a:cubicBezTo>
                  <a:cubicBezTo>
                    <a:pt x="153" y="99"/>
                    <a:pt x="175" y="61"/>
                    <a:pt x="194" y="43"/>
                  </a:cubicBezTo>
                  <a:cubicBezTo>
                    <a:pt x="200" y="38"/>
                    <a:pt x="223" y="18"/>
                    <a:pt x="257" y="18"/>
                  </a:cubicBezTo>
                  <a:cubicBezTo>
                    <a:pt x="279" y="18"/>
                    <a:pt x="290" y="27"/>
                    <a:pt x="292" y="27"/>
                  </a:cubicBezTo>
                  <a:cubicBezTo>
                    <a:pt x="266" y="31"/>
                    <a:pt x="250" y="50"/>
                    <a:pt x="250" y="70"/>
                  </a:cubicBezTo>
                  <a:cubicBezTo>
                    <a:pt x="250" y="83"/>
                    <a:pt x="259" y="99"/>
                    <a:pt x="281" y="99"/>
                  </a:cubicBezTo>
                  <a:cubicBezTo>
                    <a:pt x="301" y="99"/>
                    <a:pt x="324" y="81"/>
                    <a:pt x="324" y="52"/>
                  </a:cubicBezTo>
                  <a:cubicBezTo>
                    <a:pt x="324" y="23"/>
                    <a:pt x="299" y="0"/>
                    <a:pt x="257" y="0"/>
                  </a:cubicBezTo>
                  <a:cubicBezTo>
                    <a:pt x="205" y="0"/>
                    <a:pt x="171" y="40"/>
                    <a:pt x="157" y="61"/>
                  </a:cubicBezTo>
                  <a:cubicBezTo>
                    <a:pt x="149" y="25"/>
                    <a:pt x="121" y="0"/>
                    <a:pt x="83" y="0"/>
                  </a:cubicBezTo>
                  <a:cubicBezTo>
                    <a:pt x="47" y="0"/>
                    <a:pt x="32" y="31"/>
                    <a:pt x="25" y="45"/>
                  </a:cubicBezTo>
                  <a:cubicBezTo>
                    <a:pt x="11" y="72"/>
                    <a:pt x="0" y="121"/>
                    <a:pt x="0" y="122"/>
                  </a:cubicBezTo>
                  <a:cubicBezTo>
                    <a:pt x="0" y="130"/>
                    <a:pt x="7" y="130"/>
                    <a:pt x="9" y="130"/>
                  </a:cubicBezTo>
                  <a:cubicBezTo>
                    <a:pt x="18" y="130"/>
                    <a:pt x="18" y="130"/>
                    <a:pt x="23" y="112"/>
                  </a:cubicBezTo>
                  <a:cubicBezTo>
                    <a:pt x="36" y="56"/>
                    <a:pt x="52" y="18"/>
                    <a:pt x="81" y="18"/>
                  </a:cubicBezTo>
                  <a:cubicBezTo>
                    <a:pt x="95" y="18"/>
                    <a:pt x="106" y="23"/>
                    <a:pt x="106" y="54"/>
                  </a:cubicBezTo>
                  <a:cubicBezTo>
                    <a:pt x="106" y="70"/>
                    <a:pt x="103" y="79"/>
                    <a:pt x="94" y="1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4" name="Freeform 23">
              <a:extLst>
                <a:ext uri="{FF2B5EF4-FFF2-40B4-BE49-F238E27FC236}">
                  <a16:creationId xmlns:a16="http://schemas.microsoft.com/office/drawing/2014/main" id="{AC614833-DBE5-E242-92CB-52D71BF46285}"/>
                </a:ext>
              </a:extLst>
            </p:cNvPr>
            <p:cNvSpPr/>
            <p:nvPr/>
          </p:nvSpPr>
          <p:spPr>
            <a:xfrm>
              <a:off x="3817080" y="3406680"/>
              <a:ext cx="66240" cy="284760"/>
            </a:xfrm>
            <a:custGeom>
              <a:avLst/>
              <a:gdLst/>
              <a:ahLst/>
              <a:cxnLst>
                <a:cxn ang="3cd4">
                  <a:pos x="hc" y="t"/>
                </a:cxn>
                <a:cxn ang="cd2">
                  <a:pos x="l" y="vc"/>
                </a:cxn>
                <a:cxn ang="cd4">
                  <a:pos x="hc" y="b"/>
                </a:cxn>
                <a:cxn ang="0">
                  <a:pos x="r" y="vc"/>
                </a:cxn>
              </a:cxnLst>
              <a:rect l="l" t="t" r="r" b="b"/>
              <a:pathLst>
                <a:path w="185" h="792">
                  <a:moveTo>
                    <a:pt x="185" y="396"/>
                  </a:moveTo>
                  <a:cubicBezTo>
                    <a:pt x="185" y="335"/>
                    <a:pt x="176" y="239"/>
                    <a:pt x="133" y="149"/>
                  </a:cubicBezTo>
                  <a:cubicBezTo>
                    <a:pt x="85" y="52"/>
                    <a:pt x="16" y="0"/>
                    <a:pt x="7" y="0"/>
                  </a:cubicBezTo>
                  <a:cubicBezTo>
                    <a:pt x="4" y="0"/>
                    <a:pt x="0" y="4"/>
                    <a:pt x="0" y="7"/>
                  </a:cubicBezTo>
                  <a:cubicBezTo>
                    <a:pt x="0" y="11"/>
                    <a:pt x="0" y="13"/>
                    <a:pt x="14" y="27"/>
                  </a:cubicBezTo>
                  <a:cubicBezTo>
                    <a:pt x="94" y="104"/>
                    <a:pt x="139" y="230"/>
                    <a:pt x="139" y="396"/>
                  </a:cubicBezTo>
                  <a:cubicBezTo>
                    <a:pt x="139" y="531"/>
                    <a:pt x="110" y="671"/>
                    <a:pt x="11" y="770"/>
                  </a:cubicBezTo>
                  <a:cubicBezTo>
                    <a:pt x="0" y="781"/>
                    <a:pt x="0" y="783"/>
                    <a:pt x="0" y="785"/>
                  </a:cubicBezTo>
                  <a:cubicBezTo>
                    <a:pt x="0" y="790"/>
                    <a:pt x="4" y="792"/>
                    <a:pt x="7" y="792"/>
                  </a:cubicBezTo>
                  <a:cubicBezTo>
                    <a:pt x="16" y="792"/>
                    <a:pt x="88" y="738"/>
                    <a:pt x="135" y="637"/>
                  </a:cubicBezTo>
                  <a:cubicBezTo>
                    <a:pt x="176" y="551"/>
                    <a:pt x="185" y="462"/>
                    <a:pt x="185" y="3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25" name="Group 24" descr="18§display§s \leftarrow s'§svg§600§FALSE" title="TexMaths">
            <a:extLst>
              <a:ext uri="{FF2B5EF4-FFF2-40B4-BE49-F238E27FC236}">
                <a16:creationId xmlns:a16="http://schemas.microsoft.com/office/drawing/2014/main" id="{4DE88FAA-33C0-D546-A589-DEBCA1E8BBB2}"/>
              </a:ext>
            </a:extLst>
          </p:cNvPr>
          <p:cNvGrpSpPr/>
          <p:nvPr/>
        </p:nvGrpSpPr>
        <p:grpSpPr>
          <a:xfrm>
            <a:off x="1480679" y="3896494"/>
            <a:ext cx="773280" cy="232201"/>
            <a:chOff x="1480679" y="3699719"/>
            <a:chExt cx="773280" cy="232201"/>
          </a:xfrm>
        </p:grpSpPr>
        <p:sp>
          <p:nvSpPr>
            <p:cNvPr id="26" name="Freeform 25">
              <a:extLst>
                <a:ext uri="{FF2B5EF4-FFF2-40B4-BE49-F238E27FC236}">
                  <a16:creationId xmlns:a16="http://schemas.microsoft.com/office/drawing/2014/main" id="{37F5A544-B77F-F64A-AEDA-19A360698B4B}"/>
                </a:ext>
              </a:extLst>
            </p:cNvPr>
            <p:cNvSpPr/>
            <p:nvPr/>
          </p:nvSpPr>
          <p:spPr>
            <a:xfrm>
              <a:off x="1480679" y="3701159"/>
              <a:ext cx="773280" cy="228240"/>
            </a:xfrm>
            <a:custGeom>
              <a:avLst/>
              <a:gdLst/>
              <a:ahLst/>
              <a:cxnLst>
                <a:cxn ang="3cd4">
                  <a:pos x="hc" y="t"/>
                </a:cxn>
                <a:cxn ang="cd2">
                  <a:pos x="l" y="vc"/>
                </a:cxn>
                <a:cxn ang="cd4">
                  <a:pos x="hc" y="b"/>
                </a:cxn>
                <a:cxn ang="0">
                  <a:pos x="r" y="vc"/>
                </a:cxn>
              </a:cxnLst>
              <a:rect l="l" t="t" r="r" b="b"/>
              <a:pathLst>
                <a:path w="2149" h="635">
                  <a:moveTo>
                    <a:pt x="1074" y="635"/>
                  </a:moveTo>
                  <a:lnTo>
                    <a:pt x="0" y="635"/>
                  </a:lnTo>
                  <a:lnTo>
                    <a:pt x="0" y="0"/>
                  </a:lnTo>
                  <a:lnTo>
                    <a:pt x="2149" y="0"/>
                  </a:lnTo>
                  <a:lnTo>
                    <a:pt x="2149" y="635"/>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 name="Freeform 26">
              <a:extLst>
                <a:ext uri="{FF2B5EF4-FFF2-40B4-BE49-F238E27FC236}">
                  <a16:creationId xmlns:a16="http://schemas.microsoft.com/office/drawing/2014/main" id="{CE6197AE-7B57-AD4D-8840-7F3154504113}"/>
                </a:ext>
              </a:extLst>
            </p:cNvPr>
            <p:cNvSpPr/>
            <p:nvPr/>
          </p:nvSpPr>
          <p:spPr>
            <a:xfrm>
              <a:off x="1495439" y="380268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7"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3" y="342"/>
                    <a:pt x="41" y="342"/>
                    <a:pt x="23" y="301"/>
                  </a:cubicBezTo>
                  <a:cubicBezTo>
                    <a:pt x="54" y="304"/>
                    <a:pt x="74" y="281"/>
                    <a:pt x="74" y="257"/>
                  </a:cubicBezTo>
                  <a:cubicBezTo>
                    <a:pt x="74" y="239"/>
                    <a:pt x="61" y="230"/>
                    <a:pt x="45" y="230"/>
                  </a:cubicBezTo>
                  <a:cubicBezTo>
                    <a:pt x="23" y="230"/>
                    <a:pt x="0" y="247"/>
                    <a:pt x="0" y="283"/>
                  </a:cubicBezTo>
                  <a:cubicBezTo>
                    <a:pt x="0" y="327"/>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8" name="Freeform 27">
              <a:extLst>
                <a:ext uri="{FF2B5EF4-FFF2-40B4-BE49-F238E27FC236}">
                  <a16:creationId xmlns:a16="http://schemas.microsoft.com/office/drawing/2014/main" id="{AF5A5510-56F5-7145-BA3E-D60D07790EC8}"/>
                </a:ext>
              </a:extLst>
            </p:cNvPr>
            <p:cNvSpPr/>
            <p:nvPr/>
          </p:nvSpPr>
          <p:spPr>
            <a:xfrm>
              <a:off x="1708920" y="3783240"/>
              <a:ext cx="253080" cy="148680"/>
            </a:xfrm>
            <a:custGeom>
              <a:avLst/>
              <a:gdLst/>
              <a:ahLst/>
              <a:cxnLst>
                <a:cxn ang="3cd4">
                  <a:pos x="hc" y="t"/>
                </a:cxn>
                <a:cxn ang="cd2">
                  <a:pos x="l" y="vc"/>
                </a:cxn>
                <a:cxn ang="cd4">
                  <a:pos x="hc" y="b"/>
                </a:cxn>
                <a:cxn ang="0">
                  <a:pos x="r" y="vc"/>
                </a:cxn>
              </a:cxnLst>
              <a:rect l="l" t="t" r="r" b="b"/>
              <a:pathLst>
                <a:path w="704" h="414">
                  <a:moveTo>
                    <a:pt x="675" y="223"/>
                  </a:moveTo>
                  <a:cubicBezTo>
                    <a:pt x="689" y="223"/>
                    <a:pt x="704" y="223"/>
                    <a:pt x="704" y="207"/>
                  </a:cubicBezTo>
                  <a:cubicBezTo>
                    <a:pt x="704" y="191"/>
                    <a:pt x="689" y="191"/>
                    <a:pt x="675" y="191"/>
                  </a:cubicBezTo>
                  <a:lnTo>
                    <a:pt x="86" y="191"/>
                  </a:lnTo>
                  <a:cubicBezTo>
                    <a:pt x="130" y="158"/>
                    <a:pt x="151" y="126"/>
                    <a:pt x="158" y="115"/>
                  </a:cubicBezTo>
                  <a:cubicBezTo>
                    <a:pt x="193" y="61"/>
                    <a:pt x="200" y="11"/>
                    <a:pt x="200" y="9"/>
                  </a:cubicBezTo>
                  <a:cubicBezTo>
                    <a:pt x="200" y="0"/>
                    <a:pt x="191" y="0"/>
                    <a:pt x="184" y="0"/>
                  </a:cubicBezTo>
                  <a:cubicBezTo>
                    <a:pt x="171" y="0"/>
                    <a:pt x="169" y="2"/>
                    <a:pt x="166" y="16"/>
                  </a:cubicBezTo>
                  <a:cubicBezTo>
                    <a:pt x="148" y="94"/>
                    <a:pt x="101" y="160"/>
                    <a:pt x="13" y="196"/>
                  </a:cubicBezTo>
                  <a:cubicBezTo>
                    <a:pt x="4" y="200"/>
                    <a:pt x="0" y="202"/>
                    <a:pt x="0" y="207"/>
                  </a:cubicBezTo>
                  <a:cubicBezTo>
                    <a:pt x="0" y="212"/>
                    <a:pt x="4" y="214"/>
                    <a:pt x="13" y="218"/>
                  </a:cubicBezTo>
                  <a:cubicBezTo>
                    <a:pt x="94" y="252"/>
                    <a:pt x="148" y="313"/>
                    <a:pt x="167" y="403"/>
                  </a:cubicBezTo>
                  <a:cubicBezTo>
                    <a:pt x="169" y="412"/>
                    <a:pt x="171" y="414"/>
                    <a:pt x="184" y="414"/>
                  </a:cubicBezTo>
                  <a:cubicBezTo>
                    <a:pt x="191" y="414"/>
                    <a:pt x="200" y="414"/>
                    <a:pt x="200" y="405"/>
                  </a:cubicBezTo>
                  <a:cubicBezTo>
                    <a:pt x="200" y="403"/>
                    <a:pt x="193" y="353"/>
                    <a:pt x="160" y="301"/>
                  </a:cubicBezTo>
                  <a:cubicBezTo>
                    <a:pt x="144" y="277"/>
                    <a:pt x="121" y="248"/>
                    <a:pt x="86" y="2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9" name="Freeform 28">
              <a:extLst>
                <a:ext uri="{FF2B5EF4-FFF2-40B4-BE49-F238E27FC236}">
                  <a16:creationId xmlns:a16="http://schemas.microsoft.com/office/drawing/2014/main" id="{8C3D1B0C-88C5-6542-943B-84C3F6DD3401}"/>
                </a:ext>
              </a:extLst>
            </p:cNvPr>
            <p:cNvSpPr/>
            <p:nvPr/>
          </p:nvSpPr>
          <p:spPr>
            <a:xfrm>
              <a:off x="2070360" y="380268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7"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3" y="342"/>
                    <a:pt x="41" y="342"/>
                    <a:pt x="23" y="301"/>
                  </a:cubicBezTo>
                  <a:cubicBezTo>
                    <a:pt x="54" y="304"/>
                    <a:pt x="74" y="281"/>
                    <a:pt x="74" y="257"/>
                  </a:cubicBezTo>
                  <a:cubicBezTo>
                    <a:pt x="74" y="239"/>
                    <a:pt x="61" y="230"/>
                    <a:pt x="45" y="230"/>
                  </a:cubicBezTo>
                  <a:cubicBezTo>
                    <a:pt x="23" y="230"/>
                    <a:pt x="0" y="247"/>
                    <a:pt x="0" y="283"/>
                  </a:cubicBezTo>
                  <a:cubicBezTo>
                    <a:pt x="0" y="327"/>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0" name="Freeform 29">
              <a:extLst>
                <a:ext uri="{FF2B5EF4-FFF2-40B4-BE49-F238E27FC236}">
                  <a16:creationId xmlns:a16="http://schemas.microsoft.com/office/drawing/2014/main" id="{FA9921A5-8777-BC4D-9AF4-2F2BBE909A4A}"/>
                </a:ext>
              </a:extLst>
            </p:cNvPr>
            <p:cNvSpPr/>
            <p:nvPr/>
          </p:nvSpPr>
          <p:spPr>
            <a:xfrm>
              <a:off x="2197800" y="3699719"/>
              <a:ext cx="50040" cy="103320"/>
            </a:xfrm>
            <a:custGeom>
              <a:avLst/>
              <a:gdLst/>
              <a:ahLst/>
              <a:cxnLst>
                <a:cxn ang="3cd4">
                  <a:pos x="hc" y="t"/>
                </a:cxn>
                <a:cxn ang="cd2">
                  <a:pos x="l" y="vc"/>
                </a:cxn>
                <a:cxn ang="cd4">
                  <a:pos x="hc" y="b"/>
                </a:cxn>
                <a:cxn ang="0">
                  <a:pos x="r" y="vc"/>
                </a:cxn>
              </a:cxnLst>
              <a:rect l="l" t="t" r="r" b="b"/>
              <a:pathLst>
                <a:path w="140" h="288">
                  <a:moveTo>
                    <a:pt x="135" y="49"/>
                  </a:moveTo>
                  <a:cubicBezTo>
                    <a:pt x="140" y="40"/>
                    <a:pt x="140" y="34"/>
                    <a:pt x="140" y="31"/>
                  </a:cubicBezTo>
                  <a:cubicBezTo>
                    <a:pt x="140" y="13"/>
                    <a:pt x="124" y="0"/>
                    <a:pt x="108" y="0"/>
                  </a:cubicBezTo>
                  <a:cubicBezTo>
                    <a:pt x="86" y="0"/>
                    <a:pt x="79" y="18"/>
                    <a:pt x="77" y="27"/>
                  </a:cubicBezTo>
                  <a:lnTo>
                    <a:pt x="4" y="268"/>
                  </a:lnTo>
                  <a:cubicBezTo>
                    <a:pt x="2" y="268"/>
                    <a:pt x="0" y="275"/>
                    <a:pt x="0" y="275"/>
                  </a:cubicBezTo>
                  <a:cubicBezTo>
                    <a:pt x="0" y="283"/>
                    <a:pt x="18" y="288"/>
                    <a:pt x="22" y="288"/>
                  </a:cubicBezTo>
                  <a:cubicBezTo>
                    <a:pt x="25" y="288"/>
                    <a:pt x="27" y="288"/>
                    <a:pt x="31" y="2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31" name="TextBox 30">
            <a:extLst>
              <a:ext uri="{FF2B5EF4-FFF2-40B4-BE49-F238E27FC236}">
                <a16:creationId xmlns:a16="http://schemas.microsoft.com/office/drawing/2014/main" id="{F257A6FE-9FE4-944D-A1FE-3D2785F7B0B9}"/>
              </a:ext>
            </a:extLst>
          </p:cNvPr>
          <p:cNvSpPr txBox="1"/>
          <p:nvPr/>
        </p:nvSpPr>
        <p:spPr>
          <a:xfrm>
            <a:off x="272160" y="6184355"/>
            <a:ext cx="91692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sng" strike="noStrike" kern="1200" cap="none">
                <a:ln>
                  <a:noFill/>
                </a:ln>
                <a:uFillTx/>
                <a:latin typeface="Liberation Sans" pitchFamily="18"/>
                <a:ea typeface="Noto Sans CJK SC Regular" pitchFamily="2"/>
                <a:cs typeface="FreeSans" pitchFamily="2"/>
              </a:rPr>
              <a:t>Where:</a:t>
            </a:r>
          </a:p>
        </p:txBody>
      </p:sp>
      <p:grpSp>
        <p:nvGrpSpPr>
          <p:cNvPr id="32" name="Group 31" descr="20§display§Q_w§svg§600§FALSE" title="TexMaths">
            <a:extLst>
              <a:ext uri="{FF2B5EF4-FFF2-40B4-BE49-F238E27FC236}">
                <a16:creationId xmlns:a16="http://schemas.microsoft.com/office/drawing/2014/main" id="{1CCDC95B-5FD1-D24F-9E15-007FD6537E48}"/>
              </a:ext>
            </a:extLst>
          </p:cNvPr>
          <p:cNvGrpSpPr/>
          <p:nvPr/>
        </p:nvGrpSpPr>
        <p:grpSpPr>
          <a:xfrm>
            <a:off x="1631520" y="1389814"/>
            <a:ext cx="437399" cy="284760"/>
            <a:chOff x="1631520" y="1193039"/>
            <a:chExt cx="437399" cy="284760"/>
          </a:xfrm>
        </p:grpSpPr>
        <p:sp>
          <p:nvSpPr>
            <p:cNvPr id="33" name="Freeform 32">
              <a:extLst>
                <a:ext uri="{FF2B5EF4-FFF2-40B4-BE49-F238E27FC236}">
                  <a16:creationId xmlns:a16="http://schemas.microsoft.com/office/drawing/2014/main" id="{7C73543C-18D4-2F4F-8464-A4AC9E586F32}"/>
                </a:ext>
              </a:extLst>
            </p:cNvPr>
            <p:cNvSpPr/>
            <p:nvPr/>
          </p:nvSpPr>
          <p:spPr>
            <a:xfrm>
              <a:off x="1631520" y="1200959"/>
              <a:ext cx="437399" cy="276840"/>
            </a:xfrm>
            <a:custGeom>
              <a:avLst/>
              <a:gdLst/>
              <a:ahLst/>
              <a:cxnLst>
                <a:cxn ang="3cd4">
                  <a:pos x="hc" y="t"/>
                </a:cxn>
                <a:cxn ang="cd2">
                  <a:pos x="l" y="vc"/>
                </a:cxn>
                <a:cxn ang="cd4">
                  <a:pos x="hc" y="b"/>
                </a:cxn>
                <a:cxn ang="0">
                  <a:pos x="r" y="vc"/>
                </a:cxn>
              </a:cxnLst>
              <a:rect l="l" t="t" r="r" b="b"/>
              <a:pathLst>
                <a:path w="1216" h="770">
                  <a:moveTo>
                    <a:pt x="608" y="770"/>
                  </a:moveTo>
                  <a:lnTo>
                    <a:pt x="0" y="770"/>
                  </a:lnTo>
                  <a:lnTo>
                    <a:pt x="0" y="0"/>
                  </a:lnTo>
                  <a:lnTo>
                    <a:pt x="1216" y="0"/>
                  </a:lnTo>
                  <a:lnTo>
                    <a:pt x="1216" y="770"/>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4" name="Freeform 33">
              <a:extLst>
                <a:ext uri="{FF2B5EF4-FFF2-40B4-BE49-F238E27FC236}">
                  <a16:creationId xmlns:a16="http://schemas.microsoft.com/office/drawing/2014/main" id="{EB43948A-C5A1-A344-A27C-7BFC7C6AD410}"/>
                </a:ext>
              </a:extLst>
            </p:cNvPr>
            <p:cNvSpPr/>
            <p:nvPr/>
          </p:nvSpPr>
          <p:spPr>
            <a:xfrm>
              <a:off x="1647360" y="1193039"/>
              <a:ext cx="219240" cy="284760"/>
            </a:xfrm>
            <a:custGeom>
              <a:avLst/>
              <a:gdLst/>
              <a:ahLst/>
              <a:cxnLst>
                <a:cxn ang="3cd4">
                  <a:pos x="hc" y="t"/>
                </a:cxn>
                <a:cxn ang="cd2">
                  <a:pos x="l" y="vc"/>
                </a:cxn>
                <a:cxn ang="cd4">
                  <a:pos x="hc" y="b"/>
                </a:cxn>
                <a:cxn ang="0">
                  <a:pos x="r" y="vc"/>
                </a:cxn>
              </a:cxnLst>
              <a:rect l="l" t="t" r="r" b="b"/>
              <a:pathLst>
                <a:path w="610" h="792">
                  <a:moveTo>
                    <a:pt x="342" y="616"/>
                  </a:moveTo>
                  <a:cubicBezTo>
                    <a:pt x="480" y="564"/>
                    <a:pt x="610" y="406"/>
                    <a:pt x="610" y="236"/>
                  </a:cubicBezTo>
                  <a:cubicBezTo>
                    <a:pt x="610" y="96"/>
                    <a:pt x="516" y="0"/>
                    <a:pt x="384" y="0"/>
                  </a:cubicBezTo>
                  <a:cubicBezTo>
                    <a:pt x="194" y="0"/>
                    <a:pt x="0" y="200"/>
                    <a:pt x="0" y="406"/>
                  </a:cubicBezTo>
                  <a:cubicBezTo>
                    <a:pt x="0" y="552"/>
                    <a:pt x="98" y="640"/>
                    <a:pt x="226" y="640"/>
                  </a:cubicBezTo>
                  <a:cubicBezTo>
                    <a:pt x="248" y="640"/>
                    <a:pt x="278" y="636"/>
                    <a:pt x="312" y="628"/>
                  </a:cubicBezTo>
                  <a:cubicBezTo>
                    <a:pt x="308" y="682"/>
                    <a:pt x="308" y="684"/>
                    <a:pt x="308" y="696"/>
                  </a:cubicBezTo>
                  <a:cubicBezTo>
                    <a:pt x="308" y="724"/>
                    <a:pt x="308" y="792"/>
                    <a:pt x="382" y="792"/>
                  </a:cubicBezTo>
                  <a:cubicBezTo>
                    <a:pt x="486" y="792"/>
                    <a:pt x="528" y="630"/>
                    <a:pt x="528" y="622"/>
                  </a:cubicBezTo>
                  <a:cubicBezTo>
                    <a:pt x="528" y="614"/>
                    <a:pt x="522" y="612"/>
                    <a:pt x="520" y="612"/>
                  </a:cubicBezTo>
                  <a:cubicBezTo>
                    <a:pt x="512" y="612"/>
                    <a:pt x="510" y="616"/>
                    <a:pt x="508" y="622"/>
                  </a:cubicBezTo>
                  <a:cubicBezTo>
                    <a:pt x="488" y="684"/>
                    <a:pt x="436" y="706"/>
                    <a:pt x="406" y="706"/>
                  </a:cubicBezTo>
                  <a:cubicBezTo>
                    <a:pt x="364" y="706"/>
                    <a:pt x="352" y="682"/>
                    <a:pt x="342" y="616"/>
                  </a:cubicBezTo>
                  <a:close/>
                  <a:moveTo>
                    <a:pt x="176" y="608"/>
                  </a:moveTo>
                  <a:cubicBezTo>
                    <a:pt x="108" y="582"/>
                    <a:pt x="78" y="512"/>
                    <a:pt x="78" y="434"/>
                  </a:cubicBezTo>
                  <a:cubicBezTo>
                    <a:pt x="78" y="372"/>
                    <a:pt x="100" y="248"/>
                    <a:pt x="168" y="152"/>
                  </a:cubicBezTo>
                  <a:cubicBezTo>
                    <a:pt x="232" y="62"/>
                    <a:pt x="314" y="22"/>
                    <a:pt x="380" y="22"/>
                  </a:cubicBezTo>
                  <a:cubicBezTo>
                    <a:pt x="468" y="22"/>
                    <a:pt x="532" y="90"/>
                    <a:pt x="532" y="208"/>
                  </a:cubicBezTo>
                  <a:cubicBezTo>
                    <a:pt x="532" y="296"/>
                    <a:pt x="486" y="502"/>
                    <a:pt x="338" y="586"/>
                  </a:cubicBezTo>
                  <a:cubicBezTo>
                    <a:pt x="334" y="554"/>
                    <a:pt x="326" y="490"/>
                    <a:pt x="260" y="490"/>
                  </a:cubicBezTo>
                  <a:cubicBezTo>
                    <a:pt x="214" y="490"/>
                    <a:pt x="172" y="534"/>
                    <a:pt x="172" y="580"/>
                  </a:cubicBezTo>
                  <a:cubicBezTo>
                    <a:pt x="172" y="598"/>
                    <a:pt x="176" y="608"/>
                    <a:pt x="176" y="608"/>
                  </a:cubicBezTo>
                  <a:close/>
                  <a:moveTo>
                    <a:pt x="230" y="618"/>
                  </a:moveTo>
                  <a:cubicBezTo>
                    <a:pt x="218" y="618"/>
                    <a:pt x="190" y="618"/>
                    <a:pt x="190" y="580"/>
                  </a:cubicBezTo>
                  <a:cubicBezTo>
                    <a:pt x="190" y="546"/>
                    <a:pt x="224" y="510"/>
                    <a:pt x="260" y="510"/>
                  </a:cubicBezTo>
                  <a:cubicBezTo>
                    <a:pt x="298" y="510"/>
                    <a:pt x="314" y="532"/>
                    <a:pt x="314" y="584"/>
                  </a:cubicBezTo>
                  <a:cubicBezTo>
                    <a:pt x="314" y="598"/>
                    <a:pt x="314" y="598"/>
                    <a:pt x="306" y="602"/>
                  </a:cubicBezTo>
                  <a:cubicBezTo>
                    <a:pt x="282" y="612"/>
                    <a:pt x="256" y="618"/>
                    <a:pt x="230" y="61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5" name="Freeform 34">
              <a:extLst>
                <a:ext uri="{FF2B5EF4-FFF2-40B4-BE49-F238E27FC236}">
                  <a16:creationId xmlns:a16="http://schemas.microsoft.com/office/drawing/2014/main" id="{F671D055-6547-BB4D-BD3D-7EA60595F45D}"/>
                </a:ext>
              </a:extLst>
            </p:cNvPr>
            <p:cNvSpPr/>
            <p:nvPr/>
          </p:nvSpPr>
          <p:spPr>
            <a:xfrm>
              <a:off x="1890720" y="1365840"/>
              <a:ext cx="162360" cy="100440"/>
            </a:xfrm>
            <a:custGeom>
              <a:avLst/>
              <a:gdLst/>
              <a:ahLst/>
              <a:cxnLst>
                <a:cxn ang="3cd4">
                  <a:pos x="hc" y="t"/>
                </a:cxn>
                <a:cxn ang="cd2">
                  <a:pos x="l" y="vc"/>
                </a:cxn>
                <a:cxn ang="cd4">
                  <a:pos x="hc" y="b"/>
                </a:cxn>
                <a:cxn ang="0">
                  <a:pos x="r" y="vc"/>
                </a:cxn>
              </a:cxnLst>
              <a:rect l="l" t="t" r="r" b="b"/>
              <a:pathLst>
                <a:path w="452" h="280">
                  <a:moveTo>
                    <a:pt x="296" y="76"/>
                  </a:moveTo>
                  <a:cubicBezTo>
                    <a:pt x="300" y="60"/>
                    <a:pt x="308" y="30"/>
                    <a:pt x="308" y="26"/>
                  </a:cubicBezTo>
                  <a:cubicBezTo>
                    <a:pt x="308" y="14"/>
                    <a:pt x="298" y="6"/>
                    <a:pt x="288" y="6"/>
                  </a:cubicBezTo>
                  <a:cubicBezTo>
                    <a:pt x="276" y="6"/>
                    <a:pt x="264" y="14"/>
                    <a:pt x="260" y="24"/>
                  </a:cubicBezTo>
                  <a:cubicBezTo>
                    <a:pt x="258" y="30"/>
                    <a:pt x="252" y="56"/>
                    <a:pt x="248" y="72"/>
                  </a:cubicBezTo>
                  <a:cubicBezTo>
                    <a:pt x="240" y="106"/>
                    <a:pt x="240" y="108"/>
                    <a:pt x="230" y="142"/>
                  </a:cubicBezTo>
                  <a:cubicBezTo>
                    <a:pt x="222" y="176"/>
                    <a:pt x="222" y="182"/>
                    <a:pt x="220" y="200"/>
                  </a:cubicBezTo>
                  <a:cubicBezTo>
                    <a:pt x="224" y="212"/>
                    <a:pt x="218" y="224"/>
                    <a:pt x="204" y="242"/>
                  </a:cubicBezTo>
                  <a:cubicBezTo>
                    <a:pt x="196" y="252"/>
                    <a:pt x="182" y="262"/>
                    <a:pt x="162" y="262"/>
                  </a:cubicBezTo>
                  <a:cubicBezTo>
                    <a:pt x="138" y="262"/>
                    <a:pt x="106" y="254"/>
                    <a:pt x="106" y="206"/>
                  </a:cubicBezTo>
                  <a:cubicBezTo>
                    <a:pt x="106" y="174"/>
                    <a:pt x="124" y="128"/>
                    <a:pt x="136" y="96"/>
                  </a:cubicBezTo>
                  <a:cubicBezTo>
                    <a:pt x="146" y="70"/>
                    <a:pt x="148" y="64"/>
                    <a:pt x="148" y="54"/>
                  </a:cubicBezTo>
                  <a:cubicBezTo>
                    <a:pt x="148" y="24"/>
                    <a:pt x="124" y="0"/>
                    <a:pt x="90" y="0"/>
                  </a:cubicBezTo>
                  <a:cubicBezTo>
                    <a:pt x="28" y="0"/>
                    <a:pt x="0" y="84"/>
                    <a:pt x="0" y="96"/>
                  </a:cubicBezTo>
                  <a:cubicBezTo>
                    <a:pt x="0" y="104"/>
                    <a:pt x="8" y="104"/>
                    <a:pt x="10" y="104"/>
                  </a:cubicBezTo>
                  <a:cubicBezTo>
                    <a:pt x="20" y="104"/>
                    <a:pt x="20" y="100"/>
                    <a:pt x="22" y="94"/>
                  </a:cubicBezTo>
                  <a:cubicBezTo>
                    <a:pt x="38" y="42"/>
                    <a:pt x="64" y="18"/>
                    <a:pt x="88" y="18"/>
                  </a:cubicBezTo>
                  <a:cubicBezTo>
                    <a:pt x="98" y="18"/>
                    <a:pt x="104" y="24"/>
                    <a:pt x="104" y="40"/>
                  </a:cubicBezTo>
                  <a:cubicBezTo>
                    <a:pt x="104" y="54"/>
                    <a:pt x="98" y="68"/>
                    <a:pt x="96" y="76"/>
                  </a:cubicBezTo>
                  <a:cubicBezTo>
                    <a:pt x="60" y="166"/>
                    <a:pt x="60" y="178"/>
                    <a:pt x="60" y="198"/>
                  </a:cubicBezTo>
                  <a:cubicBezTo>
                    <a:pt x="60" y="270"/>
                    <a:pt x="126" y="280"/>
                    <a:pt x="160" y="280"/>
                  </a:cubicBezTo>
                  <a:cubicBezTo>
                    <a:pt x="172" y="280"/>
                    <a:pt x="202" y="280"/>
                    <a:pt x="230" y="238"/>
                  </a:cubicBezTo>
                  <a:cubicBezTo>
                    <a:pt x="244" y="266"/>
                    <a:pt x="278" y="280"/>
                    <a:pt x="316" y="280"/>
                  </a:cubicBezTo>
                  <a:cubicBezTo>
                    <a:pt x="370" y="280"/>
                    <a:pt x="398" y="232"/>
                    <a:pt x="410" y="206"/>
                  </a:cubicBezTo>
                  <a:cubicBezTo>
                    <a:pt x="436" y="154"/>
                    <a:pt x="452" y="78"/>
                    <a:pt x="452" y="48"/>
                  </a:cubicBezTo>
                  <a:cubicBezTo>
                    <a:pt x="452" y="2"/>
                    <a:pt x="426" y="0"/>
                    <a:pt x="422" y="0"/>
                  </a:cubicBezTo>
                  <a:cubicBezTo>
                    <a:pt x="406" y="0"/>
                    <a:pt x="388" y="16"/>
                    <a:pt x="388" y="32"/>
                  </a:cubicBezTo>
                  <a:cubicBezTo>
                    <a:pt x="388" y="44"/>
                    <a:pt x="394" y="48"/>
                    <a:pt x="400" y="52"/>
                  </a:cubicBezTo>
                  <a:cubicBezTo>
                    <a:pt x="414" y="64"/>
                    <a:pt x="422" y="82"/>
                    <a:pt x="422" y="102"/>
                  </a:cubicBezTo>
                  <a:cubicBezTo>
                    <a:pt x="422" y="110"/>
                    <a:pt x="396" y="262"/>
                    <a:pt x="318" y="262"/>
                  </a:cubicBezTo>
                  <a:cubicBezTo>
                    <a:pt x="268" y="262"/>
                    <a:pt x="268" y="218"/>
                    <a:pt x="268" y="208"/>
                  </a:cubicBezTo>
                  <a:cubicBezTo>
                    <a:pt x="268" y="190"/>
                    <a:pt x="270" y="180"/>
                    <a:pt x="278" y="14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36" name="Group 35" descr="16§display§\nabla_w L(B;w) \approx - \frac{1}{|B|} \sum_{(s,a,s',r) \in B} \left(&#10;target(s';w) - Q_w(s,a)&#10;\right) \nabla_w Q_w(s,a)§svg§600§FALSE" title="TexMaths">
            <a:extLst>
              <a:ext uri="{FF2B5EF4-FFF2-40B4-BE49-F238E27FC236}">
                <a16:creationId xmlns:a16="http://schemas.microsoft.com/office/drawing/2014/main" id="{3322DD1B-C9A8-584E-8461-86804D0F20F8}"/>
              </a:ext>
            </a:extLst>
          </p:cNvPr>
          <p:cNvGrpSpPr/>
          <p:nvPr/>
        </p:nvGrpSpPr>
        <p:grpSpPr>
          <a:xfrm>
            <a:off x="1266120" y="6092915"/>
            <a:ext cx="7515720" cy="698400"/>
            <a:chOff x="1266120" y="6035040"/>
            <a:chExt cx="7515720" cy="698400"/>
          </a:xfrm>
        </p:grpSpPr>
        <p:sp>
          <p:nvSpPr>
            <p:cNvPr id="37" name="Freeform 36">
              <a:extLst>
                <a:ext uri="{FF2B5EF4-FFF2-40B4-BE49-F238E27FC236}">
                  <a16:creationId xmlns:a16="http://schemas.microsoft.com/office/drawing/2014/main" id="{D35CB0F1-00EE-4249-81DA-899FE361D4CD}"/>
                </a:ext>
              </a:extLst>
            </p:cNvPr>
            <p:cNvSpPr/>
            <p:nvPr/>
          </p:nvSpPr>
          <p:spPr>
            <a:xfrm>
              <a:off x="1266120" y="6041519"/>
              <a:ext cx="7515720" cy="691920"/>
            </a:xfrm>
            <a:custGeom>
              <a:avLst/>
              <a:gdLst/>
              <a:ahLst/>
              <a:cxnLst>
                <a:cxn ang="3cd4">
                  <a:pos x="hc" y="t"/>
                </a:cxn>
                <a:cxn ang="cd2">
                  <a:pos x="l" y="vc"/>
                </a:cxn>
                <a:cxn ang="cd4">
                  <a:pos x="hc" y="b"/>
                </a:cxn>
                <a:cxn ang="0">
                  <a:pos x="r" y="vc"/>
                </a:cxn>
              </a:cxnLst>
              <a:rect l="l" t="t" r="r" b="b"/>
              <a:pathLst>
                <a:path w="20878" h="1923">
                  <a:moveTo>
                    <a:pt x="10440" y="1923"/>
                  </a:moveTo>
                  <a:lnTo>
                    <a:pt x="0" y="1923"/>
                  </a:lnTo>
                  <a:lnTo>
                    <a:pt x="0" y="0"/>
                  </a:lnTo>
                  <a:lnTo>
                    <a:pt x="20878" y="0"/>
                  </a:lnTo>
                  <a:lnTo>
                    <a:pt x="20878" y="1923"/>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8" name="Freeform 37">
              <a:extLst>
                <a:ext uri="{FF2B5EF4-FFF2-40B4-BE49-F238E27FC236}">
                  <a16:creationId xmlns:a16="http://schemas.microsoft.com/office/drawing/2014/main" id="{4DA8FDFE-46F8-A34C-96C0-78BDC7AB6516}"/>
                </a:ext>
              </a:extLst>
            </p:cNvPr>
            <p:cNvSpPr/>
            <p:nvPr/>
          </p:nvSpPr>
          <p:spPr>
            <a:xfrm>
              <a:off x="1278360" y="6202079"/>
              <a:ext cx="186840" cy="181800"/>
            </a:xfrm>
            <a:custGeom>
              <a:avLst/>
              <a:gdLst/>
              <a:ahLst/>
              <a:cxnLst>
                <a:cxn ang="3cd4">
                  <a:pos x="hc" y="t"/>
                </a:cxn>
                <a:cxn ang="cd2">
                  <a:pos x="l" y="vc"/>
                </a:cxn>
                <a:cxn ang="cd4">
                  <a:pos x="hc" y="b"/>
                </a:cxn>
                <a:cxn ang="0">
                  <a:pos x="r" y="vc"/>
                </a:cxn>
              </a:cxnLst>
              <a:rect l="l" t="t" r="r" b="b"/>
              <a:pathLst>
                <a:path w="520" h="506">
                  <a:moveTo>
                    <a:pt x="517" y="16"/>
                  </a:moveTo>
                  <a:cubicBezTo>
                    <a:pt x="518" y="13"/>
                    <a:pt x="520" y="8"/>
                    <a:pt x="520" y="6"/>
                  </a:cubicBezTo>
                  <a:cubicBezTo>
                    <a:pt x="520" y="0"/>
                    <a:pt x="520" y="0"/>
                    <a:pt x="504" y="0"/>
                  </a:cubicBezTo>
                  <a:lnTo>
                    <a:pt x="18" y="0"/>
                  </a:lnTo>
                  <a:cubicBezTo>
                    <a:pt x="0" y="0"/>
                    <a:pt x="0" y="0"/>
                    <a:pt x="0" y="6"/>
                  </a:cubicBezTo>
                  <a:cubicBezTo>
                    <a:pt x="0" y="8"/>
                    <a:pt x="2" y="13"/>
                    <a:pt x="3" y="16"/>
                  </a:cubicBezTo>
                  <a:lnTo>
                    <a:pt x="242" y="491"/>
                  </a:lnTo>
                  <a:cubicBezTo>
                    <a:pt x="246" y="501"/>
                    <a:pt x="248" y="506"/>
                    <a:pt x="261" y="506"/>
                  </a:cubicBezTo>
                  <a:cubicBezTo>
                    <a:pt x="272" y="506"/>
                    <a:pt x="274" y="501"/>
                    <a:pt x="280" y="491"/>
                  </a:cubicBezTo>
                  <a:close/>
                  <a:moveTo>
                    <a:pt x="88" y="51"/>
                  </a:moveTo>
                  <a:lnTo>
                    <a:pt x="475" y="51"/>
                  </a:lnTo>
                  <a:lnTo>
                    <a:pt x="282" y="438"/>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9" name="Freeform 38">
              <a:extLst>
                <a:ext uri="{FF2B5EF4-FFF2-40B4-BE49-F238E27FC236}">
                  <a16:creationId xmlns:a16="http://schemas.microsoft.com/office/drawing/2014/main" id="{9E01D607-D593-C94A-9364-A8E5E83CBDBF}"/>
                </a:ext>
              </a:extLst>
            </p:cNvPr>
            <p:cNvSpPr/>
            <p:nvPr/>
          </p:nvSpPr>
          <p:spPr>
            <a:xfrm>
              <a:off x="1484279" y="6334560"/>
              <a:ext cx="129960" cy="80280"/>
            </a:xfrm>
            <a:custGeom>
              <a:avLst/>
              <a:gdLst/>
              <a:ahLst/>
              <a:cxnLst>
                <a:cxn ang="3cd4">
                  <a:pos x="hc" y="t"/>
                </a:cxn>
                <a:cxn ang="cd2">
                  <a:pos x="l" y="vc"/>
                </a:cxn>
                <a:cxn ang="cd4">
                  <a:pos x="hc" y="b"/>
                </a:cxn>
                <a:cxn ang="0">
                  <a:pos x="r" y="vc"/>
                </a:cxn>
              </a:cxnLst>
              <a:rect l="l" t="t" r="r" b="b"/>
              <a:pathLst>
                <a:path w="362" h="224">
                  <a:moveTo>
                    <a:pt x="237" y="61"/>
                  </a:moveTo>
                  <a:cubicBezTo>
                    <a:pt x="240" y="48"/>
                    <a:pt x="246" y="24"/>
                    <a:pt x="246" y="21"/>
                  </a:cubicBezTo>
                  <a:cubicBezTo>
                    <a:pt x="246" y="11"/>
                    <a:pt x="238" y="5"/>
                    <a:pt x="230" y="5"/>
                  </a:cubicBezTo>
                  <a:cubicBezTo>
                    <a:pt x="221" y="5"/>
                    <a:pt x="211" y="11"/>
                    <a:pt x="208" y="19"/>
                  </a:cubicBezTo>
                  <a:cubicBezTo>
                    <a:pt x="206" y="24"/>
                    <a:pt x="202" y="45"/>
                    <a:pt x="198" y="58"/>
                  </a:cubicBezTo>
                  <a:cubicBezTo>
                    <a:pt x="192" y="85"/>
                    <a:pt x="192" y="86"/>
                    <a:pt x="184" y="114"/>
                  </a:cubicBezTo>
                  <a:cubicBezTo>
                    <a:pt x="178" y="141"/>
                    <a:pt x="178" y="146"/>
                    <a:pt x="176" y="160"/>
                  </a:cubicBezTo>
                  <a:cubicBezTo>
                    <a:pt x="179" y="170"/>
                    <a:pt x="174" y="179"/>
                    <a:pt x="163" y="194"/>
                  </a:cubicBezTo>
                  <a:cubicBezTo>
                    <a:pt x="157" y="202"/>
                    <a:pt x="146" y="210"/>
                    <a:pt x="130" y="210"/>
                  </a:cubicBezTo>
                  <a:cubicBezTo>
                    <a:pt x="110" y="210"/>
                    <a:pt x="85" y="203"/>
                    <a:pt x="85" y="165"/>
                  </a:cubicBezTo>
                  <a:cubicBezTo>
                    <a:pt x="85" y="139"/>
                    <a:pt x="99" y="102"/>
                    <a:pt x="109" y="77"/>
                  </a:cubicBezTo>
                  <a:cubicBezTo>
                    <a:pt x="117" y="56"/>
                    <a:pt x="118" y="51"/>
                    <a:pt x="118" y="43"/>
                  </a:cubicBezTo>
                  <a:cubicBezTo>
                    <a:pt x="118" y="19"/>
                    <a:pt x="99" y="0"/>
                    <a:pt x="72" y="0"/>
                  </a:cubicBezTo>
                  <a:cubicBezTo>
                    <a:pt x="22" y="0"/>
                    <a:pt x="0" y="67"/>
                    <a:pt x="0" y="77"/>
                  </a:cubicBezTo>
                  <a:cubicBezTo>
                    <a:pt x="0" y="83"/>
                    <a:pt x="6" y="83"/>
                    <a:pt x="8" y="83"/>
                  </a:cubicBezTo>
                  <a:cubicBezTo>
                    <a:pt x="16" y="83"/>
                    <a:pt x="16" y="80"/>
                    <a:pt x="18" y="75"/>
                  </a:cubicBezTo>
                  <a:cubicBezTo>
                    <a:pt x="30" y="34"/>
                    <a:pt x="51" y="14"/>
                    <a:pt x="70" y="14"/>
                  </a:cubicBezTo>
                  <a:cubicBezTo>
                    <a:pt x="78" y="14"/>
                    <a:pt x="83" y="19"/>
                    <a:pt x="83" y="32"/>
                  </a:cubicBezTo>
                  <a:cubicBezTo>
                    <a:pt x="83" y="43"/>
                    <a:pt x="78" y="54"/>
                    <a:pt x="77" y="61"/>
                  </a:cubicBezTo>
                  <a:cubicBezTo>
                    <a:pt x="48" y="133"/>
                    <a:pt x="48" y="142"/>
                    <a:pt x="48" y="158"/>
                  </a:cubicBezTo>
                  <a:cubicBezTo>
                    <a:pt x="48" y="216"/>
                    <a:pt x="101" y="224"/>
                    <a:pt x="128" y="224"/>
                  </a:cubicBezTo>
                  <a:cubicBezTo>
                    <a:pt x="138" y="224"/>
                    <a:pt x="162" y="224"/>
                    <a:pt x="184" y="190"/>
                  </a:cubicBezTo>
                  <a:cubicBezTo>
                    <a:pt x="195" y="213"/>
                    <a:pt x="222" y="224"/>
                    <a:pt x="253" y="224"/>
                  </a:cubicBezTo>
                  <a:cubicBezTo>
                    <a:pt x="296" y="224"/>
                    <a:pt x="318" y="186"/>
                    <a:pt x="328" y="165"/>
                  </a:cubicBezTo>
                  <a:cubicBezTo>
                    <a:pt x="349" y="123"/>
                    <a:pt x="362" y="62"/>
                    <a:pt x="362" y="38"/>
                  </a:cubicBezTo>
                  <a:cubicBezTo>
                    <a:pt x="362" y="2"/>
                    <a:pt x="341" y="0"/>
                    <a:pt x="338" y="0"/>
                  </a:cubicBezTo>
                  <a:cubicBezTo>
                    <a:pt x="325" y="0"/>
                    <a:pt x="310" y="13"/>
                    <a:pt x="310" y="26"/>
                  </a:cubicBezTo>
                  <a:cubicBezTo>
                    <a:pt x="310" y="35"/>
                    <a:pt x="315" y="38"/>
                    <a:pt x="320" y="42"/>
                  </a:cubicBezTo>
                  <a:cubicBezTo>
                    <a:pt x="331" y="51"/>
                    <a:pt x="338" y="66"/>
                    <a:pt x="338" y="82"/>
                  </a:cubicBezTo>
                  <a:cubicBezTo>
                    <a:pt x="338" y="88"/>
                    <a:pt x="317" y="210"/>
                    <a:pt x="254" y="210"/>
                  </a:cubicBezTo>
                  <a:cubicBezTo>
                    <a:pt x="214" y="210"/>
                    <a:pt x="214" y="174"/>
                    <a:pt x="214" y="166"/>
                  </a:cubicBezTo>
                  <a:cubicBezTo>
                    <a:pt x="214" y="152"/>
                    <a:pt x="216" y="144"/>
                    <a:pt x="222" y="11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0" name="Freeform 39">
              <a:extLst>
                <a:ext uri="{FF2B5EF4-FFF2-40B4-BE49-F238E27FC236}">
                  <a16:creationId xmlns:a16="http://schemas.microsoft.com/office/drawing/2014/main" id="{A4AEA434-9911-964E-95E1-D29017759F7A}"/>
                </a:ext>
              </a:extLst>
            </p:cNvPr>
            <p:cNvSpPr/>
            <p:nvPr/>
          </p:nvSpPr>
          <p:spPr>
            <a:xfrm>
              <a:off x="1649880" y="6202079"/>
              <a:ext cx="153000" cy="173160"/>
            </a:xfrm>
            <a:custGeom>
              <a:avLst/>
              <a:gdLst/>
              <a:ahLst/>
              <a:cxnLst>
                <a:cxn ang="3cd4">
                  <a:pos x="hc" y="t"/>
                </a:cxn>
                <a:cxn ang="cd2">
                  <a:pos x="l" y="vc"/>
                </a:cxn>
                <a:cxn ang="cd4">
                  <a:pos x="hc" y="b"/>
                </a:cxn>
                <a:cxn ang="0">
                  <a:pos x="r" y="vc"/>
                </a:cxn>
              </a:cxnLst>
              <a:rect l="l" t="t" r="r" b="b"/>
              <a:pathLst>
                <a:path w="426" h="482">
                  <a:moveTo>
                    <a:pt x="237" y="54"/>
                  </a:moveTo>
                  <a:cubicBezTo>
                    <a:pt x="243" y="30"/>
                    <a:pt x="245" y="22"/>
                    <a:pt x="310" y="22"/>
                  </a:cubicBezTo>
                  <a:cubicBezTo>
                    <a:pt x="333" y="22"/>
                    <a:pt x="338" y="22"/>
                    <a:pt x="338" y="8"/>
                  </a:cubicBezTo>
                  <a:cubicBezTo>
                    <a:pt x="338" y="0"/>
                    <a:pt x="330" y="0"/>
                    <a:pt x="326" y="0"/>
                  </a:cubicBezTo>
                  <a:cubicBezTo>
                    <a:pt x="304" y="0"/>
                    <a:pt x="245" y="2"/>
                    <a:pt x="222" y="2"/>
                  </a:cubicBezTo>
                  <a:cubicBezTo>
                    <a:pt x="202" y="2"/>
                    <a:pt x="149" y="0"/>
                    <a:pt x="128" y="0"/>
                  </a:cubicBezTo>
                  <a:cubicBezTo>
                    <a:pt x="123" y="0"/>
                    <a:pt x="115" y="0"/>
                    <a:pt x="115" y="14"/>
                  </a:cubicBezTo>
                  <a:cubicBezTo>
                    <a:pt x="115" y="22"/>
                    <a:pt x="122" y="22"/>
                    <a:pt x="134" y="22"/>
                  </a:cubicBezTo>
                  <a:cubicBezTo>
                    <a:pt x="136" y="22"/>
                    <a:pt x="149" y="22"/>
                    <a:pt x="162" y="24"/>
                  </a:cubicBezTo>
                  <a:cubicBezTo>
                    <a:pt x="174" y="24"/>
                    <a:pt x="181" y="26"/>
                    <a:pt x="181" y="35"/>
                  </a:cubicBezTo>
                  <a:cubicBezTo>
                    <a:pt x="181" y="37"/>
                    <a:pt x="179" y="40"/>
                    <a:pt x="178" y="48"/>
                  </a:cubicBezTo>
                  <a:lnTo>
                    <a:pt x="83" y="427"/>
                  </a:lnTo>
                  <a:cubicBezTo>
                    <a:pt x="77" y="454"/>
                    <a:pt x="75" y="459"/>
                    <a:pt x="19" y="459"/>
                  </a:cubicBezTo>
                  <a:cubicBezTo>
                    <a:pt x="6" y="459"/>
                    <a:pt x="0" y="459"/>
                    <a:pt x="0" y="474"/>
                  </a:cubicBezTo>
                  <a:cubicBezTo>
                    <a:pt x="0" y="482"/>
                    <a:pt x="6" y="482"/>
                    <a:pt x="19" y="482"/>
                  </a:cubicBezTo>
                  <a:lnTo>
                    <a:pt x="346" y="482"/>
                  </a:lnTo>
                  <a:cubicBezTo>
                    <a:pt x="363" y="482"/>
                    <a:pt x="363" y="482"/>
                    <a:pt x="368" y="470"/>
                  </a:cubicBezTo>
                  <a:lnTo>
                    <a:pt x="424" y="317"/>
                  </a:lnTo>
                  <a:cubicBezTo>
                    <a:pt x="426" y="310"/>
                    <a:pt x="426" y="309"/>
                    <a:pt x="426" y="307"/>
                  </a:cubicBezTo>
                  <a:cubicBezTo>
                    <a:pt x="426" y="304"/>
                    <a:pt x="424" y="299"/>
                    <a:pt x="418" y="299"/>
                  </a:cubicBezTo>
                  <a:cubicBezTo>
                    <a:pt x="411" y="299"/>
                    <a:pt x="411" y="304"/>
                    <a:pt x="406" y="315"/>
                  </a:cubicBezTo>
                  <a:cubicBezTo>
                    <a:pt x="382" y="379"/>
                    <a:pt x="350" y="459"/>
                    <a:pt x="229" y="459"/>
                  </a:cubicBezTo>
                  <a:lnTo>
                    <a:pt x="162" y="459"/>
                  </a:lnTo>
                  <a:cubicBezTo>
                    <a:pt x="152" y="459"/>
                    <a:pt x="150" y="459"/>
                    <a:pt x="147" y="459"/>
                  </a:cubicBezTo>
                  <a:cubicBezTo>
                    <a:pt x="139" y="459"/>
                    <a:pt x="138" y="458"/>
                    <a:pt x="138" y="453"/>
                  </a:cubicBezTo>
                  <a:cubicBezTo>
                    <a:pt x="138" y="450"/>
                    <a:pt x="138" y="448"/>
                    <a:pt x="141" y="43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1" name="Freeform 40">
              <a:extLst>
                <a:ext uri="{FF2B5EF4-FFF2-40B4-BE49-F238E27FC236}">
                  <a16:creationId xmlns:a16="http://schemas.microsoft.com/office/drawing/2014/main" id="{7CD6FE9E-1670-E64C-BD5D-A9E60EAE055E}"/>
                </a:ext>
              </a:extLst>
            </p:cNvPr>
            <p:cNvSpPr/>
            <p:nvPr/>
          </p:nvSpPr>
          <p:spPr>
            <a:xfrm>
              <a:off x="1836360" y="6185519"/>
              <a:ext cx="59040" cy="253080"/>
            </a:xfrm>
            <a:custGeom>
              <a:avLst/>
              <a:gdLst/>
              <a:ahLst/>
              <a:cxnLst>
                <a:cxn ang="3cd4">
                  <a:pos x="hc" y="t"/>
                </a:cxn>
                <a:cxn ang="cd2">
                  <a:pos x="l" y="vc"/>
                </a:cxn>
                <a:cxn ang="cd4">
                  <a:pos x="hc" y="b"/>
                </a:cxn>
                <a:cxn ang="0">
                  <a:pos x="r" y="vc"/>
                </a:cxn>
              </a:cxnLst>
              <a:rect l="l" t="t" r="r" b="b"/>
              <a:pathLst>
                <a:path w="165" h="704">
                  <a:moveTo>
                    <a:pt x="165" y="698"/>
                  </a:moveTo>
                  <a:cubicBezTo>
                    <a:pt x="165" y="696"/>
                    <a:pt x="165" y="694"/>
                    <a:pt x="152" y="682"/>
                  </a:cubicBezTo>
                  <a:cubicBezTo>
                    <a:pt x="64" y="594"/>
                    <a:pt x="42" y="461"/>
                    <a:pt x="42" y="352"/>
                  </a:cubicBezTo>
                  <a:cubicBezTo>
                    <a:pt x="42" y="230"/>
                    <a:pt x="69" y="107"/>
                    <a:pt x="155" y="19"/>
                  </a:cubicBezTo>
                  <a:cubicBezTo>
                    <a:pt x="165" y="11"/>
                    <a:pt x="165" y="10"/>
                    <a:pt x="165" y="6"/>
                  </a:cubicBezTo>
                  <a:cubicBezTo>
                    <a:pt x="165" y="2"/>
                    <a:pt x="162" y="0"/>
                    <a:pt x="158" y="0"/>
                  </a:cubicBezTo>
                  <a:cubicBezTo>
                    <a:pt x="150" y="0"/>
                    <a:pt x="86" y="48"/>
                    <a:pt x="45" y="138"/>
                  </a:cubicBezTo>
                  <a:cubicBezTo>
                    <a:pt x="8" y="214"/>
                    <a:pt x="0" y="293"/>
                    <a:pt x="0" y="352"/>
                  </a:cubicBezTo>
                  <a:cubicBezTo>
                    <a:pt x="0" y="408"/>
                    <a:pt x="8" y="493"/>
                    <a:pt x="46" y="573"/>
                  </a:cubicBezTo>
                  <a:cubicBezTo>
                    <a:pt x="90" y="659"/>
                    <a:pt x="150" y="704"/>
                    <a:pt x="158" y="704"/>
                  </a:cubicBezTo>
                  <a:cubicBezTo>
                    <a:pt x="162" y="704"/>
                    <a:pt x="165" y="702"/>
                    <a:pt x="165" y="69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2" name="Freeform 41">
              <a:extLst>
                <a:ext uri="{FF2B5EF4-FFF2-40B4-BE49-F238E27FC236}">
                  <a16:creationId xmlns:a16="http://schemas.microsoft.com/office/drawing/2014/main" id="{7E37B07F-020A-CD41-B669-081A464F85FA}"/>
                </a:ext>
              </a:extLst>
            </p:cNvPr>
            <p:cNvSpPr/>
            <p:nvPr/>
          </p:nvSpPr>
          <p:spPr>
            <a:xfrm>
              <a:off x="1920600" y="6202079"/>
              <a:ext cx="181080" cy="173160"/>
            </a:xfrm>
            <a:custGeom>
              <a:avLst/>
              <a:gdLst/>
              <a:ahLst/>
              <a:cxnLst>
                <a:cxn ang="3cd4">
                  <a:pos x="hc" y="t"/>
                </a:cxn>
                <a:cxn ang="cd2">
                  <a:pos x="l" y="vc"/>
                </a:cxn>
                <a:cxn ang="cd4">
                  <a:pos x="hc" y="b"/>
                </a:cxn>
                <a:cxn ang="0">
                  <a:pos x="r" y="vc"/>
                </a:cxn>
              </a:cxnLst>
              <a:rect l="l" t="t" r="r" b="b"/>
              <a:pathLst>
                <a:path w="504" h="482">
                  <a:moveTo>
                    <a:pt x="83" y="427"/>
                  </a:moveTo>
                  <a:cubicBezTo>
                    <a:pt x="77" y="454"/>
                    <a:pt x="75" y="459"/>
                    <a:pt x="19" y="459"/>
                  </a:cubicBezTo>
                  <a:cubicBezTo>
                    <a:pt x="6" y="459"/>
                    <a:pt x="0" y="459"/>
                    <a:pt x="0" y="474"/>
                  </a:cubicBezTo>
                  <a:cubicBezTo>
                    <a:pt x="0" y="482"/>
                    <a:pt x="6" y="482"/>
                    <a:pt x="19" y="482"/>
                  </a:cubicBezTo>
                  <a:lnTo>
                    <a:pt x="270" y="482"/>
                  </a:lnTo>
                  <a:cubicBezTo>
                    <a:pt x="382" y="482"/>
                    <a:pt x="466" y="398"/>
                    <a:pt x="466" y="330"/>
                  </a:cubicBezTo>
                  <a:cubicBezTo>
                    <a:pt x="466" y="278"/>
                    <a:pt x="424" y="238"/>
                    <a:pt x="357" y="230"/>
                  </a:cubicBezTo>
                  <a:cubicBezTo>
                    <a:pt x="429" y="216"/>
                    <a:pt x="504" y="165"/>
                    <a:pt x="504" y="98"/>
                  </a:cubicBezTo>
                  <a:cubicBezTo>
                    <a:pt x="504" y="45"/>
                    <a:pt x="458" y="0"/>
                    <a:pt x="373" y="0"/>
                  </a:cubicBezTo>
                  <a:lnTo>
                    <a:pt x="136" y="0"/>
                  </a:lnTo>
                  <a:cubicBezTo>
                    <a:pt x="122" y="0"/>
                    <a:pt x="115" y="0"/>
                    <a:pt x="115" y="14"/>
                  </a:cubicBezTo>
                  <a:cubicBezTo>
                    <a:pt x="115" y="22"/>
                    <a:pt x="122" y="22"/>
                    <a:pt x="134" y="22"/>
                  </a:cubicBezTo>
                  <a:cubicBezTo>
                    <a:pt x="136" y="22"/>
                    <a:pt x="149" y="22"/>
                    <a:pt x="162" y="24"/>
                  </a:cubicBezTo>
                  <a:cubicBezTo>
                    <a:pt x="174" y="24"/>
                    <a:pt x="181" y="26"/>
                    <a:pt x="181" y="35"/>
                  </a:cubicBezTo>
                  <a:cubicBezTo>
                    <a:pt x="181" y="37"/>
                    <a:pt x="179" y="40"/>
                    <a:pt x="178" y="48"/>
                  </a:cubicBezTo>
                  <a:close/>
                  <a:moveTo>
                    <a:pt x="190" y="224"/>
                  </a:moveTo>
                  <a:lnTo>
                    <a:pt x="234" y="48"/>
                  </a:lnTo>
                  <a:cubicBezTo>
                    <a:pt x="240" y="24"/>
                    <a:pt x="242" y="22"/>
                    <a:pt x="272" y="22"/>
                  </a:cubicBezTo>
                  <a:lnTo>
                    <a:pt x="363" y="22"/>
                  </a:lnTo>
                  <a:cubicBezTo>
                    <a:pt x="424" y="22"/>
                    <a:pt x="440" y="64"/>
                    <a:pt x="440" y="94"/>
                  </a:cubicBezTo>
                  <a:cubicBezTo>
                    <a:pt x="440" y="157"/>
                    <a:pt x="379" y="224"/>
                    <a:pt x="293" y="224"/>
                  </a:cubicBezTo>
                  <a:close/>
                  <a:moveTo>
                    <a:pt x="158" y="459"/>
                  </a:moveTo>
                  <a:cubicBezTo>
                    <a:pt x="149" y="459"/>
                    <a:pt x="147" y="459"/>
                    <a:pt x="142" y="459"/>
                  </a:cubicBezTo>
                  <a:cubicBezTo>
                    <a:pt x="136" y="459"/>
                    <a:pt x="133" y="458"/>
                    <a:pt x="133" y="453"/>
                  </a:cubicBezTo>
                  <a:cubicBezTo>
                    <a:pt x="133" y="450"/>
                    <a:pt x="133" y="448"/>
                    <a:pt x="138" y="435"/>
                  </a:cubicBezTo>
                  <a:lnTo>
                    <a:pt x="186" y="238"/>
                  </a:lnTo>
                  <a:lnTo>
                    <a:pt x="318" y="238"/>
                  </a:lnTo>
                  <a:cubicBezTo>
                    <a:pt x="386" y="238"/>
                    <a:pt x="400" y="291"/>
                    <a:pt x="400" y="322"/>
                  </a:cubicBezTo>
                  <a:cubicBezTo>
                    <a:pt x="400" y="392"/>
                    <a:pt x="338" y="459"/>
                    <a:pt x="254" y="4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3" name="Freeform 42">
              <a:extLst>
                <a:ext uri="{FF2B5EF4-FFF2-40B4-BE49-F238E27FC236}">
                  <a16:creationId xmlns:a16="http://schemas.microsoft.com/office/drawing/2014/main" id="{5FBD40A8-1339-D643-B936-22A7FDF609FA}"/>
                </a:ext>
              </a:extLst>
            </p:cNvPr>
            <p:cNvSpPr/>
            <p:nvPr/>
          </p:nvSpPr>
          <p:spPr>
            <a:xfrm>
              <a:off x="2135160" y="6266160"/>
              <a:ext cx="27720" cy="158040"/>
            </a:xfrm>
            <a:custGeom>
              <a:avLst/>
              <a:gdLst/>
              <a:ahLst/>
              <a:cxnLst>
                <a:cxn ang="3cd4">
                  <a:pos x="hc" y="t"/>
                </a:cxn>
                <a:cxn ang="cd2">
                  <a:pos x="l" y="vc"/>
                </a:cxn>
                <a:cxn ang="cd4">
                  <a:pos x="hc" y="b"/>
                </a:cxn>
                <a:cxn ang="0">
                  <a:pos x="r" y="vc"/>
                </a:cxn>
              </a:cxnLst>
              <a:rect l="l" t="t" r="r" b="b"/>
              <a:pathLst>
                <a:path w="78" h="440">
                  <a:moveTo>
                    <a:pt x="77" y="37"/>
                  </a:moveTo>
                  <a:cubicBezTo>
                    <a:pt x="77" y="18"/>
                    <a:pt x="59" y="0"/>
                    <a:pt x="38" y="0"/>
                  </a:cubicBezTo>
                  <a:cubicBezTo>
                    <a:pt x="18" y="0"/>
                    <a:pt x="0" y="18"/>
                    <a:pt x="0" y="37"/>
                  </a:cubicBezTo>
                  <a:cubicBezTo>
                    <a:pt x="0" y="58"/>
                    <a:pt x="18" y="75"/>
                    <a:pt x="38" y="75"/>
                  </a:cubicBezTo>
                  <a:cubicBezTo>
                    <a:pt x="59" y="75"/>
                    <a:pt x="77" y="58"/>
                    <a:pt x="77" y="37"/>
                  </a:cubicBezTo>
                  <a:close/>
                  <a:moveTo>
                    <a:pt x="62" y="296"/>
                  </a:moveTo>
                  <a:cubicBezTo>
                    <a:pt x="62" y="317"/>
                    <a:pt x="62" y="371"/>
                    <a:pt x="16" y="424"/>
                  </a:cubicBezTo>
                  <a:cubicBezTo>
                    <a:pt x="11" y="429"/>
                    <a:pt x="11" y="430"/>
                    <a:pt x="11" y="432"/>
                  </a:cubicBezTo>
                  <a:cubicBezTo>
                    <a:pt x="11" y="437"/>
                    <a:pt x="14" y="440"/>
                    <a:pt x="19" y="440"/>
                  </a:cubicBezTo>
                  <a:cubicBezTo>
                    <a:pt x="27" y="440"/>
                    <a:pt x="78" y="384"/>
                    <a:pt x="78" y="302"/>
                  </a:cubicBezTo>
                  <a:cubicBezTo>
                    <a:pt x="78" y="282"/>
                    <a:pt x="77" y="229"/>
                    <a:pt x="38" y="229"/>
                  </a:cubicBezTo>
                  <a:cubicBezTo>
                    <a:pt x="13" y="229"/>
                    <a:pt x="0" y="248"/>
                    <a:pt x="0" y="267"/>
                  </a:cubicBezTo>
                  <a:cubicBezTo>
                    <a:pt x="0" y="285"/>
                    <a:pt x="13" y="304"/>
                    <a:pt x="38" y="304"/>
                  </a:cubicBezTo>
                  <a:cubicBezTo>
                    <a:pt x="42" y="304"/>
                    <a:pt x="43" y="304"/>
                    <a:pt x="43" y="304"/>
                  </a:cubicBezTo>
                  <a:cubicBezTo>
                    <a:pt x="48" y="302"/>
                    <a:pt x="56" y="301"/>
                    <a:pt x="62" y="2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4" name="Freeform 43">
              <a:extLst>
                <a:ext uri="{FF2B5EF4-FFF2-40B4-BE49-F238E27FC236}">
                  <a16:creationId xmlns:a16="http://schemas.microsoft.com/office/drawing/2014/main" id="{9DFAE0A6-25D9-3840-8C9D-EC48CF3D2EEA}"/>
                </a:ext>
              </a:extLst>
            </p:cNvPr>
            <p:cNvSpPr/>
            <p:nvPr/>
          </p:nvSpPr>
          <p:spPr>
            <a:xfrm>
              <a:off x="2233080" y="6263280"/>
              <a:ext cx="167760" cy="114840"/>
            </a:xfrm>
            <a:custGeom>
              <a:avLst/>
              <a:gdLst/>
              <a:ahLst/>
              <a:cxnLst>
                <a:cxn ang="3cd4">
                  <a:pos x="hc" y="t"/>
                </a:cxn>
                <a:cxn ang="cd2">
                  <a:pos x="l" y="vc"/>
                </a:cxn>
                <a:cxn ang="cd4">
                  <a:pos x="hc" y="b"/>
                </a:cxn>
                <a:cxn ang="0">
                  <a:pos x="r" y="vc"/>
                </a:cxn>
              </a:cxnLst>
              <a:rect l="l" t="t" r="r" b="b"/>
              <a:pathLst>
                <a:path w="467" h="320">
                  <a:moveTo>
                    <a:pt x="306" y="72"/>
                  </a:moveTo>
                  <a:cubicBezTo>
                    <a:pt x="309" y="58"/>
                    <a:pt x="315" y="30"/>
                    <a:pt x="315" y="27"/>
                  </a:cubicBezTo>
                  <a:cubicBezTo>
                    <a:pt x="315" y="14"/>
                    <a:pt x="306" y="8"/>
                    <a:pt x="296" y="8"/>
                  </a:cubicBezTo>
                  <a:cubicBezTo>
                    <a:pt x="286" y="8"/>
                    <a:pt x="275" y="13"/>
                    <a:pt x="269" y="27"/>
                  </a:cubicBezTo>
                  <a:cubicBezTo>
                    <a:pt x="267" y="32"/>
                    <a:pt x="234" y="168"/>
                    <a:pt x="229" y="186"/>
                  </a:cubicBezTo>
                  <a:cubicBezTo>
                    <a:pt x="224" y="206"/>
                    <a:pt x="222" y="219"/>
                    <a:pt x="222" y="232"/>
                  </a:cubicBezTo>
                  <a:cubicBezTo>
                    <a:pt x="222" y="240"/>
                    <a:pt x="222" y="242"/>
                    <a:pt x="224" y="245"/>
                  </a:cubicBezTo>
                  <a:cubicBezTo>
                    <a:pt x="208" y="283"/>
                    <a:pt x="186" y="304"/>
                    <a:pt x="158" y="304"/>
                  </a:cubicBezTo>
                  <a:cubicBezTo>
                    <a:pt x="102" y="304"/>
                    <a:pt x="102" y="253"/>
                    <a:pt x="102" y="240"/>
                  </a:cubicBezTo>
                  <a:cubicBezTo>
                    <a:pt x="102" y="218"/>
                    <a:pt x="106" y="190"/>
                    <a:pt x="139" y="102"/>
                  </a:cubicBezTo>
                  <a:cubicBezTo>
                    <a:pt x="147" y="82"/>
                    <a:pt x="150" y="72"/>
                    <a:pt x="150" y="58"/>
                  </a:cubicBezTo>
                  <a:cubicBezTo>
                    <a:pt x="150" y="26"/>
                    <a:pt x="128" y="0"/>
                    <a:pt x="93" y="0"/>
                  </a:cubicBezTo>
                  <a:cubicBezTo>
                    <a:pt x="26" y="0"/>
                    <a:pt x="0" y="102"/>
                    <a:pt x="0" y="109"/>
                  </a:cubicBezTo>
                  <a:cubicBezTo>
                    <a:pt x="0" y="115"/>
                    <a:pt x="6" y="115"/>
                    <a:pt x="8" y="115"/>
                  </a:cubicBezTo>
                  <a:cubicBezTo>
                    <a:pt x="16" y="115"/>
                    <a:pt x="16" y="115"/>
                    <a:pt x="19" y="102"/>
                  </a:cubicBezTo>
                  <a:cubicBezTo>
                    <a:pt x="38" y="37"/>
                    <a:pt x="66" y="16"/>
                    <a:pt x="91" y="16"/>
                  </a:cubicBezTo>
                  <a:cubicBezTo>
                    <a:pt x="98" y="16"/>
                    <a:pt x="109" y="16"/>
                    <a:pt x="109" y="38"/>
                  </a:cubicBezTo>
                  <a:cubicBezTo>
                    <a:pt x="109" y="56"/>
                    <a:pt x="101" y="77"/>
                    <a:pt x="96" y="88"/>
                  </a:cubicBezTo>
                  <a:cubicBezTo>
                    <a:pt x="66" y="171"/>
                    <a:pt x="56" y="205"/>
                    <a:pt x="56" y="230"/>
                  </a:cubicBezTo>
                  <a:cubicBezTo>
                    <a:pt x="56" y="296"/>
                    <a:pt x="104" y="320"/>
                    <a:pt x="157" y="320"/>
                  </a:cubicBezTo>
                  <a:cubicBezTo>
                    <a:pt x="168" y="320"/>
                    <a:pt x="202" y="320"/>
                    <a:pt x="230" y="270"/>
                  </a:cubicBezTo>
                  <a:cubicBezTo>
                    <a:pt x="248" y="315"/>
                    <a:pt x="298" y="320"/>
                    <a:pt x="318" y="320"/>
                  </a:cubicBezTo>
                  <a:cubicBezTo>
                    <a:pt x="371" y="320"/>
                    <a:pt x="402" y="275"/>
                    <a:pt x="421" y="234"/>
                  </a:cubicBezTo>
                  <a:cubicBezTo>
                    <a:pt x="445" y="178"/>
                    <a:pt x="467" y="83"/>
                    <a:pt x="467" y="50"/>
                  </a:cubicBezTo>
                  <a:cubicBezTo>
                    <a:pt x="467" y="11"/>
                    <a:pt x="448" y="0"/>
                    <a:pt x="435" y="0"/>
                  </a:cubicBezTo>
                  <a:cubicBezTo>
                    <a:pt x="418" y="0"/>
                    <a:pt x="400" y="18"/>
                    <a:pt x="400" y="34"/>
                  </a:cubicBezTo>
                  <a:cubicBezTo>
                    <a:pt x="400" y="43"/>
                    <a:pt x="405" y="48"/>
                    <a:pt x="411" y="53"/>
                  </a:cubicBezTo>
                  <a:cubicBezTo>
                    <a:pt x="419" y="61"/>
                    <a:pt x="437" y="78"/>
                    <a:pt x="437" y="114"/>
                  </a:cubicBezTo>
                  <a:cubicBezTo>
                    <a:pt x="437" y="138"/>
                    <a:pt x="416" y="206"/>
                    <a:pt x="398" y="242"/>
                  </a:cubicBezTo>
                  <a:cubicBezTo>
                    <a:pt x="379" y="280"/>
                    <a:pt x="355" y="304"/>
                    <a:pt x="320" y="304"/>
                  </a:cubicBezTo>
                  <a:cubicBezTo>
                    <a:pt x="286" y="304"/>
                    <a:pt x="269" y="283"/>
                    <a:pt x="269" y="243"/>
                  </a:cubicBezTo>
                  <a:cubicBezTo>
                    <a:pt x="269" y="224"/>
                    <a:pt x="274" y="202"/>
                    <a:pt x="275" y="1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5" name="Freeform 44">
              <a:extLst>
                <a:ext uri="{FF2B5EF4-FFF2-40B4-BE49-F238E27FC236}">
                  <a16:creationId xmlns:a16="http://schemas.microsoft.com/office/drawing/2014/main" id="{97566FC9-46FA-3340-90CA-1AA3CC4EB886}"/>
                </a:ext>
              </a:extLst>
            </p:cNvPr>
            <p:cNvSpPr/>
            <p:nvPr/>
          </p:nvSpPr>
          <p:spPr>
            <a:xfrm>
              <a:off x="2427480" y="6185519"/>
              <a:ext cx="59040" cy="253080"/>
            </a:xfrm>
            <a:custGeom>
              <a:avLst/>
              <a:gdLst/>
              <a:ahLst/>
              <a:cxnLst>
                <a:cxn ang="3cd4">
                  <a:pos x="hc" y="t"/>
                </a:cxn>
                <a:cxn ang="cd2">
                  <a:pos x="l" y="vc"/>
                </a:cxn>
                <a:cxn ang="cd4">
                  <a:pos x="hc" y="b"/>
                </a:cxn>
                <a:cxn ang="0">
                  <a:pos x="r" y="vc"/>
                </a:cxn>
              </a:cxnLst>
              <a:rect l="l" t="t" r="r" b="b"/>
              <a:pathLst>
                <a:path w="165" h="704">
                  <a:moveTo>
                    <a:pt x="165" y="352"/>
                  </a:moveTo>
                  <a:cubicBezTo>
                    <a:pt x="165" y="298"/>
                    <a:pt x="157" y="213"/>
                    <a:pt x="118" y="133"/>
                  </a:cubicBezTo>
                  <a:cubicBezTo>
                    <a:pt x="75" y="46"/>
                    <a:pt x="14" y="0"/>
                    <a:pt x="6" y="0"/>
                  </a:cubicBezTo>
                  <a:cubicBezTo>
                    <a:pt x="3" y="0"/>
                    <a:pt x="0" y="3"/>
                    <a:pt x="0" y="6"/>
                  </a:cubicBezTo>
                  <a:cubicBezTo>
                    <a:pt x="0" y="10"/>
                    <a:pt x="0" y="11"/>
                    <a:pt x="13" y="24"/>
                  </a:cubicBezTo>
                  <a:cubicBezTo>
                    <a:pt x="83" y="93"/>
                    <a:pt x="123" y="205"/>
                    <a:pt x="123" y="352"/>
                  </a:cubicBezTo>
                  <a:cubicBezTo>
                    <a:pt x="123" y="472"/>
                    <a:pt x="98" y="597"/>
                    <a:pt x="10" y="685"/>
                  </a:cubicBezTo>
                  <a:cubicBezTo>
                    <a:pt x="0" y="694"/>
                    <a:pt x="0" y="696"/>
                    <a:pt x="0" y="698"/>
                  </a:cubicBezTo>
                  <a:cubicBezTo>
                    <a:pt x="0" y="702"/>
                    <a:pt x="3" y="704"/>
                    <a:pt x="6" y="704"/>
                  </a:cubicBezTo>
                  <a:cubicBezTo>
                    <a:pt x="14" y="704"/>
                    <a:pt x="78" y="656"/>
                    <a:pt x="120" y="566"/>
                  </a:cubicBezTo>
                  <a:cubicBezTo>
                    <a:pt x="157" y="490"/>
                    <a:pt x="165" y="411"/>
                    <a:pt x="165" y="35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6" name="Freeform 45">
              <a:extLst>
                <a:ext uri="{FF2B5EF4-FFF2-40B4-BE49-F238E27FC236}">
                  <a16:creationId xmlns:a16="http://schemas.microsoft.com/office/drawing/2014/main" id="{59E21415-7249-A240-9FFB-FE88B567953A}"/>
                </a:ext>
              </a:extLst>
            </p:cNvPr>
            <p:cNvSpPr/>
            <p:nvPr/>
          </p:nvSpPr>
          <p:spPr>
            <a:xfrm>
              <a:off x="2595600" y="6252840"/>
              <a:ext cx="168840" cy="108360"/>
            </a:xfrm>
            <a:custGeom>
              <a:avLst/>
              <a:gdLst/>
              <a:ahLst/>
              <a:cxnLst>
                <a:cxn ang="3cd4">
                  <a:pos x="hc" y="t"/>
                </a:cxn>
                <a:cxn ang="cd2">
                  <a:pos x="l" y="vc"/>
                </a:cxn>
                <a:cxn ang="cd4">
                  <a:pos x="hc" y="b"/>
                </a:cxn>
                <a:cxn ang="0">
                  <a:pos x="r" y="vc"/>
                </a:cxn>
              </a:cxnLst>
              <a:rect l="l" t="t" r="r" b="b"/>
              <a:pathLst>
                <a:path w="470" h="302">
                  <a:moveTo>
                    <a:pt x="470" y="22"/>
                  </a:moveTo>
                  <a:cubicBezTo>
                    <a:pt x="470" y="6"/>
                    <a:pt x="466" y="0"/>
                    <a:pt x="461" y="0"/>
                  </a:cubicBezTo>
                  <a:cubicBezTo>
                    <a:pt x="458" y="0"/>
                    <a:pt x="451" y="3"/>
                    <a:pt x="451" y="19"/>
                  </a:cubicBezTo>
                  <a:cubicBezTo>
                    <a:pt x="448" y="69"/>
                    <a:pt x="398" y="98"/>
                    <a:pt x="352" y="98"/>
                  </a:cubicBezTo>
                  <a:cubicBezTo>
                    <a:pt x="312" y="98"/>
                    <a:pt x="277" y="75"/>
                    <a:pt x="240" y="51"/>
                  </a:cubicBezTo>
                  <a:cubicBezTo>
                    <a:pt x="202" y="26"/>
                    <a:pt x="163" y="0"/>
                    <a:pt x="118" y="0"/>
                  </a:cubicBezTo>
                  <a:cubicBezTo>
                    <a:pt x="53" y="0"/>
                    <a:pt x="0" y="50"/>
                    <a:pt x="0" y="115"/>
                  </a:cubicBezTo>
                  <a:cubicBezTo>
                    <a:pt x="0" y="131"/>
                    <a:pt x="6" y="136"/>
                    <a:pt x="10" y="136"/>
                  </a:cubicBezTo>
                  <a:cubicBezTo>
                    <a:pt x="18" y="136"/>
                    <a:pt x="19" y="123"/>
                    <a:pt x="19" y="120"/>
                  </a:cubicBezTo>
                  <a:cubicBezTo>
                    <a:pt x="24" y="61"/>
                    <a:pt x="82" y="40"/>
                    <a:pt x="118" y="40"/>
                  </a:cubicBezTo>
                  <a:cubicBezTo>
                    <a:pt x="158" y="40"/>
                    <a:pt x="194" y="61"/>
                    <a:pt x="230" y="86"/>
                  </a:cubicBezTo>
                  <a:cubicBezTo>
                    <a:pt x="269" y="112"/>
                    <a:pt x="307" y="138"/>
                    <a:pt x="352" y="138"/>
                  </a:cubicBezTo>
                  <a:cubicBezTo>
                    <a:pt x="418" y="138"/>
                    <a:pt x="470" y="86"/>
                    <a:pt x="470" y="22"/>
                  </a:cubicBezTo>
                  <a:close/>
                  <a:moveTo>
                    <a:pt x="470" y="187"/>
                  </a:moveTo>
                  <a:cubicBezTo>
                    <a:pt x="470" y="166"/>
                    <a:pt x="462" y="165"/>
                    <a:pt x="461" y="165"/>
                  </a:cubicBezTo>
                  <a:cubicBezTo>
                    <a:pt x="458" y="165"/>
                    <a:pt x="451" y="170"/>
                    <a:pt x="451" y="184"/>
                  </a:cubicBezTo>
                  <a:cubicBezTo>
                    <a:pt x="448" y="234"/>
                    <a:pt x="398" y="262"/>
                    <a:pt x="352" y="262"/>
                  </a:cubicBezTo>
                  <a:cubicBezTo>
                    <a:pt x="312" y="262"/>
                    <a:pt x="277" y="240"/>
                    <a:pt x="240" y="216"/>
                  </a:cubicBezTo>
                  <a:cubicBezTo>
                    <a:pt x="202" y="190"/>
                    <a:pt x="163" y="165"/>
                    <a:pt x="118" y="165"/>
                  </a:cubicBezTo>
                  <a:cubicBezTo>
                    <a:pt x="53" y="165"/>
                    <a:pt x="0" y="214"/>
                    <a:pt x="0" y="280"/>
                  </a:cubicBezTo>
                  <a:cubicBezTo>
                    <a:pt x="0" y="296"/>
                    <a:pt x="6" y="301"/>
                    <a:pt x="10" y="301"/>
                  </a:cubicBezTo>
                  <a:cubicBezTo>
                    <a:pt x="18" y="301"/>
                    <a:pt x="19" y="288"/>
                    <a:pt x="19" y="285"/>
                  </a:cubicBezTo>
                  <a:cubicBezTo>
                    <a:pt x="24" y="226"/>
                    <a:pt x="82" y="205"/>
                    <a:pt x="118" y="205"/>
                  </a:cubicBezTo>
                  <a:cubicBezTo>
                    <a:pt x="158" y="205"/>
                    <a:pt x="194" y="226"/>
                    <a:pt x="230" y="251"/>
                  </a:cubicBezTo>
                  <a:cubicBezTo>
                    <a:pt x="269" y="277"/>
                    <a:pt x="307" y="302"/>
                    <a:pt x="352" y="302"/>
                  </a:cubicBezTo>
                  <a:cubicBezTo>
                    <a:pt x="419" y="302"/>
                    <a:pt x="470" y="250"/>
                    <a:pt x="470" y="18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7" name="Freeform 46">
              <a:extLst>
                <a:ext uri="{FF2B5EF4-FFF2-40B4-BE49-F238E27FC236}">
                  <a16:creationId xmlns:a16="http://schemas.microsoft.com/office/drawing/2014/main" id="{69B8E430-0746-A645-AD17-C58A0127C5FB}"/>
                </a:ext>
              </a:extLst>
            </p:cNvPr>
            <p:cNvSpPr/>
            <p:nvPr/>
          </p:nvSpPr>
          <p:spPr>
            <a:xfrm>
              <a:off x="2868480" y="6306840"/>
              <a:ext cx="154440" cy="10440"/>
            </a:xfrm>
            <a:custGeom>
              <a:avLst/>
              <a:gdLst/>
              <a:ahLst/>
              <a:cxnLst>
                <a:cxn ang="3cd4">
                  <a:pos x="hc" y="t"/>
                </a:cxn>
                <a:cxn ang="cd2">
                  <a:pos x="l" y="vc"/>
                </a:cxn>
                <a:cxn ang="cd4">
                  <a:pos x="hc" y="b"/>
                </a:cxn>
                <a:cxn ang="0">
                  <a:pos x="r" y="vc"/>
                </a:cxn>
              </a:cxnLst>
              <a:rect l="l" t="t" r="r" b="b"/>
              <a:pathLst>
                <a:path w="430" h="30">
                  <a:moveTo>
                    <a:pt x="406" y="30"/>
                  </a:moveTo>
                  <a:cubicBezTo>
                    <a:pt x="418" y="30"/>
                    <a:pt x="430" y="30"/>
                    <a:pt x="430" y="14"/>
                  </a:cubicBezTo>
                  <a:cubicBezTo>
                    <a:pt x="430" y="0"/>
                    <a:pt x="418" y="0"/>
                    <a:pt x="406" y="0"/>
                  </a:cubicBezTo>
                  <a:lnTo>
                    <a:pt x="24" y="0"/>
                  </a:lnTo>
                  <a:cubicBezTo>
                    <a:pt x="13" y="0"/>
                    <a:pt x="0" y="0"/>
                    <a:pt x="0" y="14"/>
                  </a:cubicBezTo>
                  <a:cubicBezTo>
                    <a:pt x="0" y="30"/>
                    <a:pt x="13" y="30"/>
                    <a:pt x="24" y="3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8" name="Freeform 47">
              <a:extLst>
                <a:ext uri="{FF2B5EF4-FFF2-40B4-BE49-F238E27FC236}">
                  <a16:creationId xmlns:a16="http://schemas.microsoft.com/office/drawing/2014/main" id="{45B7C408-349C-2B41-B200-0167586FA186}"/>
                </a:ext>
              </a:extLst>
            </p:cNvPr>
            <p:cNvSpPr/>
            <p:nvPr/>
          </p:nvSpPr>
          <p:spPr>
            <a:xfrm>
              <a:off x="3206160" y="6035040"/>
              <a:ext cx="83880" cy="168840"/>
            </a:xfrm>
            <a:custGeom>
              <a:avLst/>
              <a:gdLst/>
              <a:ahLst/>
              <a:cxnLst>
                <a:cxn ang="3cd4">
                  <a:pos x="hc" y="t"/>
                </a:cxn>
                <a:cxn ang="cd2">
                  <a:pos x="l" y="vc"/>
                </a:cxn>
                <a:cxn ang="cd4">
                  <a:pos x="hc" y="b"/>
                </a:cxn>
                <a:cxn ang="0">
                  <a:pos x="r" y="vc"/>
                </a:cxn>
              </a:cxnLst>
              <a:rect l="l" t="t" r="r" b="b"/>
              <a:pathLst>
                <a:path w="234" h="470">
                  <a:moveTo>
                    <a:pt x="146" y="18"/>
                  </a:moveTo>
                  <a:cubicBezTo>
                    <a:pt x="146" y="2"/>
                    <a:pt x="146" y="0"/>
                    <a:pt x="128" y="0"/>
                  </a:cubicBezTo>
                  <a:cubicBezTo>
                    <a:pt x="85" y="45"/>
                    <a:pt x="22" y="45"/>
                    <a:pt x="0" y="45"/>
                  </a:cubicBezTo>
                  <a:lnTo>
                    <a:pt x="0" y="67"/>
                  </a:lnTo>
                  <a:cubicBezTo>
                    <a:pt x="14" y="67"/>
                    <a:pt x="56" y="67"/>
                    <a:pt x="93" y="48"/>
                  </a:cubicBezTo>
                  <a:lnTo>
                    <a:pt x="93" y="414"/>
                  </a:lnTo>
                  <a:cubicBezTo>
                    <a:pt x="93" y="440"/>
                    <a:pt x="91" y="448"/>
                    <a:pt x="27" y="448"/>
                  </a:cubicBezTo>
                  <a:lnTo>
                    <a:pt x="5" y="448"/>
                  </a:lnTo>
                  <a:lnTo>
                    <a:pt x="5" y="470"/>
                  </a:lnTo>
                  <a:cubicBezTo>
                    <a:pt x="29" y="467"/>
                    <a:pt x="91" y="467"/>
                    <a:pt x="118" y="467"/>
                  </a:cubicBezTo>
                  <a:cubicBezTo>
                    <a:pt x="147" y="467"/>
                    <a:pt x="208" y="467"/>
                    <a:pt x="234" y="470"/>
                  </a:cubicBezTo>
                  <a:lnTo>
                    <a:pt x="234" y="448"/>
                  </a:lnTo>
                  <a:lnTo>
                    <a:pt x="211" y="448"/>
                  </a:lnTo>
                  <a:cubicBezTo>
                    <a:pt x="147" y="448"/>
                    <a:pt x="146" y="440"/>
                    <a:pt x="146" y="41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9" name="Freeform 48">
              <a:extLst>
                <a:ext uri="{FF2B5EF4-FFF2-40B4-BE49-F238E27FC236}">
                  <a16:creationId xmlns:a16="http://schemas.microsoft.com/office/drawing/2014/main" id="{D31844D7-5FC1-2846-9A0F-C53550F1C4C9}"/>
                </a:ext>
              </a:extLst>
            </p:cNvPr>
            <p:cNvSpPr/>
            <p:nvPr/>
          </p:nvSpPr>
          <p:spPr>
            <a:xfrm>
              <a:off x="3074040" y="6306840"/>
              <a:ext cx="345240" cy="10440"/>
            </a:xfrm>
            <a:custGeom>
              <a:avLst/>
              <a:gdLst/>
              <a:ahLst/>
              <a:cxnLst>
                <a:cxn ang="3cd4">
                  <a:pos x="hc" y="t"/>
                </a:cxn>
                <a:cxn ang="cd2">
                  <a:pos x="l" y="vc"/>
                </a:cxn>
                <a:cxn ang="cd4">
                  <a:pos x="hc" y="b"/>
                </a:cxn>
                <a:cxn ang="0">
                  <a:pos x="r" y="vc"/>
                </a:cxn>
              </a:cxnLst>
              <a:rect l="l" t="t" r="r" b="b"/>
              <a:pathLst>
                <a:path w="960" h="30">
                  <a:moveTo>
                    <a:pt x="480" y="30"/>
                  </a:moveTo>
                  <a:lnTo>
                    <a:pt x="0" y="30"/>
                  </a:lnTo>
                  <a:lnTo>
                    <a:pt x="0" y="0"/>
                  </a:lnTo>
                  <a:lnTo>
                    <a:pt x="960" y="0"/>
                  </a:lnTo>
                  <a:lnTo>
                    <a:pt x="960" y="30"/>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0" name="Freeform 49">
              <a:extLst>
                <a:ext uri="{FF2B5EF4-FFF2-40B4-BE49-F238E27FC236}">
                  <a16:creationId xmlns:a16="http://schemas.microsoft.com/office/drawing/2014/main" id="{5BC51605-9735-DE4A-B8D4-0664958CBD65}"/>
                </a:ext>
              </a:extLst>
            </p:cNvPr>
            <p:cNvSpPr/>
            <p:nvPr/>
          </p:nvSpPr>
          <p:spPr>
            <a:xfrm>
              <a:off x="3104279" y="6358680"/>
              <a:ext cx="10440" cy="253080"/>
            </a:xfrm>
            <a:custGeom>
              <a:avLst/>
              <a:gdLst/>
              <a:ahLst/>
              <a:cxnLst>
                <a:cxn ang="3cd4">
                  <a:pos x="hc" y="t"/>
                </a:cxn>
                <a:cxn ang="cd2">
                  <a:pos x="l" y="vc"/>
                </a:cxn>
                <a:cxn ang="cd4">
                  <a:pos x="hc" y="b"/>
                </a:cxn>
                <a:cxn ang="0">
                  <a:pos x="r" y="vc"/>
                </a:cxn>
              </a:cxnLst>
              <a:rect l="l" t="t" r="r" b="b"/>
              <a:pathLst>
                <a:path w="30" h="704">
                  <a:moveTo>
                    <a:pt x="30" y="26"/>
                  </a:moveTo>
                  <a:cubicBezTo>
                    <a:pt x="30" y="13"/>
                    <a:pt x="30" y="0"/>
                    <a:pt x="14" y="0"/>
                  </a:cubicBezTo>
                  <a:cubicBezTo>
                    <a:pt x="0" y="0"/>
                    <a:pt x="0" y="13"/>
                    <a:pt x="0" y="26"/>
                  </a:cubicBezTo>
                  <a:lnTo>
                    <a:pt x="0" y="678"/>
                  </a:lnTo>
                  <a:cubicBezTo>
                    <a:pt x="0" y="691"/>
                    <a:pt x="0" y="704"/>
                    <a:pt x="14" y="704"/>
                  </a:cubicBezTo>
                  <a:cubicBezTo>
                    <a:pt x="30" y="704"/>
                    <a:pt x="30" y="691"/>
                    <a:pt x="30" y="67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1" name="Freeform 50">
              <a:extLst>
                <a:ext uri="{FF2B5EF4-FFF2-40B4-BE49-F238E27FC236}">
                  <a16:creationId xmlns:a16="http://schemas.microsoft.com/office/drawing/2014/main" id="{4DBA998C-B276-9F47-913A-B59A69D46CC1}"/>
                </a:ext>
              </a:extLst>
            </p:cNvPr>
            <p:cNvSpPr/>
            <p:nvPr/>
          </p:nvSpPr>
          <p:spPr>
            <a:xfrm>
              <a:off x="3154680" y="6375960"/>
              <a:ext cx="181080" cy="173160"/>
            </a:xfrm>
            <a:custGeom>
              <a:avLst/>
              <a:gdLst/>
              <a:ahLst/>
              <a:cxnLst>
                <a:cxn ang="3cd4">
                  <a:pos x="hc" y="t"/>
                </a:cxn>
                <a:cxn ang="cd2">
                  <a:pos x="l" y="vc"/>
                </a:cxn>
                <a:cxn ang="cd4">
                  <a:pos x="hc" y="b"/>
                </a:cxn>
                <a:cxn ang="0">
                  <a:pos x="r" y="vc"/>
                </a:cxn>
              </a:cxnLst>
              <a:rect l="l" t="t" r="r" b="b"/>
              <a:pathLst>
                <a:path w="504" h="482">
                  <a:moveTo>
                    <a:pt x="83" y="427"/>
                  </a:moveTo>
                  <a:cubicBezTo>
                    <a:pt x="77" y="454"/>
                    <a:pt x="75" y="459"/>
                    <a:pt x="19" y="459"/>
                  </a:cubicBezTo>
                  <a:cubicBezTo>
                    <a:pt x="6" y="459"/>
                    <a:pt x="0" y="459"/>
                    <a:pt x="0" y="474"/>
                  </a:cubicBezTo>
                  <a:cubicBezTo>
                    <a:pt x="0" y="482"/>
                    <a:pt x="6" y="482"/>
                    <a:pt x="19" y="482"/>
                  </a:cubicBezTo>
                  <a:lnTo>
                    <a:pt x="270" y="482"/>
                  </a:lnTo>
                  <a:cubicBezTo>
                    <a:pt x="382" y="482"/>
                    <a:pt x="466" y="398"/>
                    <a:pt x="466" y="330"/>
                  </a:cubicBezTo>
                  <a:cubicBezTo>
                    <a:pt x="466" y="278"/>
                    <a:pt x="424" y="238"/>
                    <a:pt x="357" y="230"/>
                  </a:cubicBezTo>
                  <a:cubicBezTo>
                    <a:pt x="429" y="216"/>
                    <a:pt x="504" y="165"/>
                    <a:pt x="504" y="98"/>
                  </a:cubicBezTo>
                  <a:cubicBezTo>
                    <a:pt x="504" y="45"/>
                    <a:pt x="458" y="0"/>
                    <a:pt x="373" y="0"/>
                  </a:cubicBezTo>
                  <a:lnTo>
                    <a:pt x="136" y="0"/>
                  </a:lnTo>
                  <a:cubicBezTo>
                    <a:pt x="122" y="0"/>
                    <a:pt x="115" y="0"/>
                    <a:pt x="115" y="14"/>
                  </a:cubicBezTo>
                  <a:cubicBezTo>
                    <a:pt x="115" y="22"/>
                    <a:pt x="122" y="22"/>
                    <a:pt x="134" y="22"/>
                  </a:cubicBezTo>
                  <a:cubicBezTo>
                    <a:pt x="136" y="22"/>
                    <a:pt x="149" y="22"/>
                    <a:pt x="162" y="24"/>
                  </a:cubicBezTo>
                  <a:cubicBezTo>
                    <a:pt x="174" y="24"/>
                    <a:pt x="181" y="26"/>
                    <a:pt x="181" y="35"/>
                  </a:cubicBezTo>
                  <a:cubicBezTo>
                    <a:pt x="181" y="37"/>
                    <a:pt x="179" y="40"/>
                    <a:pt x="178" y="48"/>
                  </a:cubicBezTo>
                  <a:close/>
                  <a:moveTo>
                    <a:pt x="190" y="224"/>
                  </a:moveTo>
                  <a:lnTo>
                    <a:pt x="234" y="48"/>
                  </a:lnTo>
                  <a:cubicBezTo>
                    <a:pt x="240" y="24"/>
                    <a:pt x="242" y="22"/>
                    <a:pt x="272" y="22"/>
                  </a:cubicBezTo>
                  <a:lnTo>
                    <a:pt x="363" y="22"/>
                  </a:lnTo>
                  <a:cubicBezTo>
                    <a:pt x="424" y="22"/>
                    <a:pt x="440" y="64"/>
                    <a:pt x="440" y="94"/>
                  </a:cubicBezTo>
                  <a:cubicBezTo>
                    <a:pt x="440" y="157"/>
                    <a:pt x="379" y="224"/>
                    <a:pt x="293" y="224"/>
                  </a:cubicBezTo>
                  <a:close/>
                  <a:moveTo>
                    <a:pt x="158" y="459"/>
                  </a:moveTo>
                  <a:cubicBezTo>
                    <a:pt x="149" y="459"/>
                    <a:pt x="147" y="459"/>
                    <a:pt x="142" y="459"/>
                  </a:cubicBezTo>
                  <a:cubicBezTo>
                    <a:pt x="136" y="459"/>
                    <a:pt x="133" y="458"/>
                    <a:pt x="133" y="453"/>
                  </a:cubicBezTo>
                  <a:cubicBezTo>
                    <a:pt x="133" y="450"/>
                    <a:pt x="133" y="448"/>
                    <a:pt x="138" y="435"/>
                  </a:cubicBezTo>
                  <a:lnTo>
                    <a:pt x="186" y="238"/>
                  </a:lnTo>
                  <a:lnTo>
                    <a:pt x="318" y="238"/>
                  </a:lnTo>
                  <a:cubicBezTo>
                    <a:pt x="387" y="238"/>
                    <a:pt x="400" y="291"/>
                    <a:pt x="400" y="322"/>
                  </a:cubicBezTo>
                  <a:cubicBezTo>
                    <a:pt x="400" y="392"/>
                    <a:pt x="338" y="459"/>
                    <a:pt x="254" y="4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2" name="Freeform 51">
              <a:extLst>
                <a:ext uri="{FF2B5EF4-FFF2-40B4-BE49-F238E27FC236}">
                  <a16:creationId xmlns:a16="http://schemas.microsoft.com/office/drawing/2014/main" id="{75ADA5C2-47C3-4546-B8FD-1FE4156C0E85}"/>
                </a:ext>
              </a:extLst>
            </p:cNvPr>
            <p:cNvSpPr/>
            <p:nvPr/>
          </p:nvSpPr>
          <p:spPr>
            <a:xfrm>
              <a:off x="3378240" y="6358680"/>
              <a:ext cx="10440" cy="253080"/>
            </a:xfrm>
            <a:custGeom>
              <a:avLst/>
              <a:gdLst/>
              <a:ahLst/>
              <a:cxnLst>
                <a:cxn ang="3cd4">
                  <a:pos x="hc" y="t"/>
                </a:cxn>
                <a:cxn ang="cd2">
                  <a:pos x="l" y="vc"/>
                </a:cxn>
                <a:cxn ang="cd4">
                  <a:pos x="hc" y="b"/>
                </a:cxn>
                <a:cxn ang="0">
                  <a:pos x="r" y="vc"/>
                </a:cxn>
              </a:cxnLst>
              <a:rect l="l" t="t" r="r" b="b"/>
              <a:pathLst>
                <a:path w="30" h="704">
                  <a:moveTo>
                    <a:pt x="30" y="26"/>
                  </a:moveTo>
                  <a:cubicBezTo>
                    <a:pt x="30" y="13"/>
                    <a:pt x="30" y="0"/>
                    <a:pt x="14" y="0"/>
                  </a:cubicBezTo>
                  <a:cubicBezTo>
                    <a:pt x="0" y="0"/>
                    <a:pt x="0" y="13"/>
                    <a:pt x="0" y="26"/>
                  </a:cubicBezTo>
                  <a:lnTo>
                    <a:pt x="0" y="678"/>
                  </a:lnTo>
                  <a:cubicBezTo>
                    <a:pt x="0" y="691"/>
                    <a:pt x="0" y="704"/>
                    <a:pt x="14" y="704"/>
                  </a:cubicBezTo>
                  <a:cubicBezTo>
                    <a:pt x="30" y="704"/>
                    <a:pt x="30" y="691"/>
                    <a:pt x="30" y="67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3" name="Freeform 52">
              <a:extLst>
                <a:ext uri="{FF2B5EF4-FFF2-40B4-BE49-F238E27FC236}">
                  <a16:creationId xmlns:a16="http://schemas.microsoft.com/office/drawing/2014/main" id="{30E56227-621B-244D-BD80-0FD254446D13}"/>
                </a:ext>
              </a:extLst>
            </p:cNvPr>
            <p:cNvSpPr/>
            <p:nvPr/>
          </p:nvSpPr>
          <p:spPr>
            <a:xfrm>
              <a:off x="3875760" y="6134760"/>
              <a:ext cx="337320" cy="354600"/>
            </a:xfrm>
            <a:custGeom>
              <a:avLst/>
              <a:gdLst/>
              <a:ahLst/>
              <a:cxnLst>
                <a:cxn ang="3cd4">
                  <a:pos x="hc" y="t"/>
                </a:cxn>
                <a:cxn ang="cd2">
                  <a:pos x="l" y="vc"/>
                </a:cxn>
                <a:cxn ang="cd4">
                  <a:pos x="hc" y="b"/>
                </a:cxn>
                <a:cxn ang="0">
                  <a:pos x="r" y="vc"/>
                </a:cxn>
              </a:cxnLst>
              <a:rect l="l" t="t" r="r" b="b"/>
              <a:pathLst>
                <a:path w="938" h="986">
                  <a:moveTo>
                    <a:pt x="853" y="986"/>
                  </a:moveTo>
                  <a:lnTo>
                    <a:pt x="938" y="760"/>
                  </a:lnTo>
                  <a:lnTo>
                    <a:pt x="920" y="760"/>
                  </a:lnTo>
                  <a:cubicBezTo>
                    <a:pt x="893" y="834"/>
                    <a:pt x="818" y="882"/>
                    <a:pt x="736" y="902"/>
                  </a:cubicBezTo>
                  <a:cubicBezTo>
                    <a:pt x="722" y="906"/>
                    <a:pt x="653" y="925"/>
                    <a:pt x="517" y="925"/>
                  </a:cubicBezTo>
                  <a:lnTo>
                    <a:pt x="93" y="925"/>
                  </a:lnTo>
                  <a:lnTo>
                    <a:pt x="451" y="504"/>
                  </a:lnTo>
                  <a:cubicBezTo>
                    <a:pt x="456" y="499"/>
                    <a:pt x="458" y="496"/>
                    <a:pt x="458" y="493"/>
                  </a:cubicBezTo>
                  <a:cubicBezTo>
                    <a:pt x="458" y="491"/>
                    <a:pt x="458" y="490"/>
                    <a:pt x="453" y="482"/>
                  </a:cubicBezTo>
                  <a:lnTo>
                    <a:pt x="125" y="34"/>
                  </a:lnTo>
                  <a:lnTo>
                    <a:pt x="510" y="34"/>
                  </a:lnTo>
                  <a:cubicBezTo>
                    <a:pt x="605" y="34"/>
                    <a:pt x="669" y="43"/>
                    <a:pt x="675" y="45"/>
                  </a:cubicBezTo>
                  <a:cubicBezTo>
                    <a:pt x="714" y="51"/>
                    <a:pt x="774" y="62"/>
                    <a:pt x="830" y="98"/>
                  </a:cubicBezTo>
                  <a:cubicBezTo>
                    <a:pt x="848" y="109"/>
                    <a:pt x="896" y="141"/>
                    <a:pt x="920" y="198"/>
                  </a:cubicBezTo>
                  <a:lnTo>
                    <a:pt x="938" y="198"/>
                  </a:lnTo>
                  <a:lnTo>
                    <a:pt x="853" y="0"/>
                  </a:lnTo>
                  <a:lnTo>
                    <a:pt x="19" y="0"/>
                  </a:lnTo>
                  <a:cubicBezTo>
                    <a:pt x="3" y="0"/>
                    <a:pt x="3" y="0"/>
                    <a:pt x="0" y="5"/>
                  </a:cubicBezTo>
                  <a:cubicBezTo>
                    <a:pt x="0" y="6"/>
                    <a:pt x="0" y="21"/>
                    <a:pt x="0" y="29"/>
                  </a:cubicBezTo>
                  <a:lnTo>
                    <a:pt x="373" y="538"/>
                  </a:lnTo>
                  <a:lnTo>
                    <a:pt x="8" y="965"/>
                  </a:lnTo>
                  <a:cubicBezTo>
                    <a:pt x="0" y="975"/>
                    <a:pt x="0" y="978"/>
                    <a:pt x="0" y="978"/>
                  </a:cubicBezTo>
                  <a:cubicBezTo>
                    <a:pt x="0" y="986"/>
                    <a:pt x="6" y="986"/>
                    <a:pt x="19" y="98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4" name="Freeform 53">
              <a:extLst>
                <a:ext uri="{FF2B5EF4-FFF2-40B4-BE49-F238E27FC236}">
                  <a16:creationId xmlns:a16="http://schemas.microsoft.com/office/drawing/2014/main" id="{02B684E4-F6DE-7B45-BC78-224A7652A3D4}"/>
                </a:ext>
              </a:extLst>
            </p:cNvPr>
            <p:cNvSpPr/>
            <p:nvPr/>
          </p:nvSpPr>
          <p:spPr>
            <a:xfrm>
              <a:off x="3512520" y="6556320"/>
              <a:ext cx="46440" cy="177120"/>
            </a:xfrm>
            <a:custGeom>
              <a:avLst/>
              <a:gdLst/>
              <a:ahLst/>
              <a:cxnLst>
                <a:cxn ang="3cd4">
                  <a:pos x="hc" y="t"/>
                </a:cxn>
                <a:cxn ang="cd2">
                  <a:pos x="l" y="vc"/>
                </a:cxn>
                <a:cxn ang="cd4">
                  <a:pos x="hc" y="b"/>
                </a:cxn>
                <a:cxn ang="0">
                  <a:pos x="r" y="vc"/>
                </a:cxn>
              </a:cxnLst>
              <a:rect l="l" t="t" r="r" b="b"/>
              <a:pathLst>
                <a:path w="130" h="493">
                  <a:moveTo>
                    <a:pt x="120" y="0"/>
                  </a:moveTo>
                  <a:cubicBezTo>
                    <a:pt x="26" y="66"/>
                    <a:pt x="0" y="171"/>
                    <a:pt x="0" y="246"/>
                  </a:cubicBezTo>
                  <a:cubicBezTo>
                    <a:pt x="0" y="315"/>
                    <a:pt x="21" y="424"/>
                    <a:pt x="120" y="493"/>
                  </a:cubicBezTo>
                  <a:cubicBezTo>
                    <a:pt x="123" y="493"/>
                    <a:pt x="130" y="493"/>
                    <a:pt x="130" y="488"/>
                  </a:cubicBezTo>
                  <a:cubicBezTo>
                    <a:pt x="130" y="485"/>
                    <a:pt x="128" y="483"/>
                    <a:pt x="125" y="480"/>
                  </a:cubicBezTo>
                  <a:cubicBezTo>
                    <a:pt x="58" y="421"/>
                    <a:pt x="34" y="336"/>
                    <a:pt x="34" y="246"/>
                  </a:cubicBezTo>
                  <a:cubicBezTo>
                    <a:pt x="34" y="114"/>
                    <a:pt x="85" y="48"/>
                    <a:pt x="126" y="11"/>
                  </a:cubicBezTo>
                  <a:cubicBezTo>
                    <a:pt x="128" y="10"/>
                    <a:pt x="130" y="8"/>
                    <a:pt x="130" y="6"/>
                  </a:cubicBezTo>
                  <a:cubicBezTo>
                    <a:pt x="130" y="0"/>
                    <a:pt x="123" y="0"/>
                    <a:pt x="120" y="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5" name="Freeform 54">
              <a:extLst>
                <a:ext uri="{FF2B5EF4-FFF2-40B4-BE49-F238E27FC236}">
                  <a16:creationId xmlns:a16="http://schemas.microsoft.com/office/drawing/2014/main" id="{A5476456-C988-DA4F-A8A0-E6B1F23E015C}"/>
                </a:ext>
              </a:extLst>
            </p:cNvPr>
            <p:cNvSpPr/>
            <p:nvPr/>
          </p:nvSpPr>
          <p:spPr>
            <a:xfrm>
              <a:off x="3583440" y="6611040"/>
              <a:ext cx="70920" cy="80280"/>
            </a:xfrm>
            <a:custGeom>
              <a:avLst/>
              <a:gdLst/>
              <a:ahLst/>
              <a:cxnLst>
                <a:cxn ang="3cd4">
                  <a:pos x="hc" y="t"/>
                </a:cxn>
                <a:cxn ang="cd2">
                  <a:pos x="l" y="vc"/>
                </a:cxn>
                <a:cxn ang="cd4">
                  <a:pos x="hc" y="b"/>
                </a:cxn>
                <a:cxn ang="0">
                  <a:pos x="r" y="vc"/>
                </a:cxn>
              </a:cxnLst>
              <a:rect l="l" t="t" r="r" b="b"/>
              <a:pathLst>
                <a:path w="198" h="224">
                  <a:moveTo>
                    <a:pt x="179" y="32"/>
                  </a:moveTo>
                  <a:cubicBezTo>
                    <a:pt x="166" y="35"/>
                    <a:pt x="158" y="45"/>
                    <a:pt x="158" y="56"/>
                  </a:cubicBezTo>
                  <a:cubicBezTo>
                    <a:pt x="158" y="67"/>
                    <a:pt x="168" y="72"/>
                    <a:pt x="174" y="72"/>
                  </a:cubicBezTo>
                  <a:cubicBezTo>
                    <a:pt x="179" y="72"/>
                    <a:pt x="198" y="69"/>
                    <a:pt x="198" y="43"/>
                  </a:cubicBezTo>
                  <a:cubicBezTo>
                    <a:pt x="198" y="11"/>
                    <a:pt x="162" y="0"/>
                    <a:pt x="131" y="0"/>
                  </a:cubicBezTo>
                  <a:cubicBezTo>
                    <a:pt x="54" y="0"/>
                    <a:pt x="40" y="58"/>
                    <a:pt x="40" y="72"/>
                  </a:cubicBezTo>
                  <a:cubicBezTo>
                    <a:pt x="40" y="91"/>
                    <a:pt x="51" y="102"/>
                    <a:pt x="58" y="109"/>
                  </a:cubicBezTo>
                  <a:cubicBezTo>
                    <a:pt x="70" y="118"/>
                    <a:pt x="80" y="120"/>
                    <a:pt x="114" y="126"/>
                  </a:cubicBezTo>
                  <a:cubicBezTo>
                    <a:pt x="125" y="128"/>
                    <a:pt x="157" y="134"/>
                    <a:pt x="157" y="158"/>
                  </a:cubicBezTo>
                  <a:cubicBezTo>
                    <a:pt x="157" y="168"/>
                    <a:pt x="150" y="186"/>
                    <a:pt x="130" y="198"/>
                  </a:cubicBezTo>
                  <a:cubicBezTo>
                    <a:pt x="110" y="210"/>
                    <a:pt x="86" y="210"/>
                    <a:pt x="80" y="210"/>
                  </a:cubicBezTo>
                  <a:cubicBezTo>
                    <a:pt x="61" y="210"/>
                    <a:pt x="32" y="205"/>
                    <a:pt x="21" y="189"/>
                  </a:cubicBezTo>
                  <a:cubicBezTo>
                    <a:pt x="37" y="187"/>
                    <a:pt x="48" y="174"/>
                    <a:pt x="48" y="160"/>
                  </a:cubicBezTo>
                  <a:cubicBezTo>
                    <a:pt x="48" y="149"/>
                    <a:pt x="38" y="142"/>
                    <a:pt x="29" y="142"/>
                  </a:cubicBezTo>
                  <a:cubicBezTo>
                    <a:pt x="14" y="142"/>
                    <a:pt x="0" y="154"/>
                    <a:pt x="0" y="176"/>
                  </a:cubicBezTo>
                  <a:cubicBezTo>
                    <a:pt x="0" y="205"/>
                    <a:pt x="32" y="224"/>
                    <a:pt x="80" y="224"/>
                  </a:cubicBezTo>
                  <a:cubicBezTo>
                    <a:pt x="171" y="224"/>
                    <a:pt x="187" y="162"/>
                    <a:pt x="187" y="142"/>
                  </a:cubicBezTo>
                  <a:cubicBezTo>
                    <a:pt x="187" y="96"/>
                    <a:pt x="138" y="88"/>
                    <a:pt x="120" y="83"/>
                  </a:cubicBezTo>
                  <a:cubicBezTo>
                    <a:pt x="115" y="83"/>
                    <a:pt x="102" y="80"/>
                    <a:pt x="99" y="80"/>
                  </a:cubicBezTo>
                  <a:cubicBezTo>
                    <a:pt x="82" y="77"/>
                    <a:pt x="72" y="66"/>
                    <a:pt x="72" y="54"/>
                  </a:cubicBezTo>
                  <a:cubicBezTo>
                    <a:pt x="72" y="43"/>
                    <a:pt x="82" y="30"/>
                    <a:pt x="93" y="24"/>
                  </a:cubicBezTo>
                  <a:cubicBezTo>
                    <a:pt x="106" y="14"/>
                    <a:pt x="123" y="14"/>
                    <a:pt x="131" y="14"/>
                  </a:cubicBezTo>
                  <a:cubicBezTo>
                    <a:pt x="142" y="14"/>
                    <a:pt x="168" y="16"/>
                    <a:pt x="179" y="3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6" name="Freeform 55">
              <a:extLst>
                <a:ext uri="{FF2B5EF4-FFF2-40B4-BE49-F238E27FC236}">
                  <a16:creationId xmlns:a16="http://schemas.microsoft.com/office/drawing/2014/main" id="{D0D96866-44E5-4B48-BA3C-FF18DA19516F}"/>
                </a:ext>
              </a:extLst>
            </p:cNvPr>
            <p:cNvSpPr/>
            <p:nvPr/>
          </p:nvSpPr>
          <p:spPr>
            <a:xfrm>
              <a:off x="3685679" y="6668640"/>
              <a:ext cx="22680" cy="55080"/>
            </a:xfrm>
            <a:custGeom>
              <a:avLst/>
              <a:gdLst/>
              <a:ahLst/>
              <a:cxnLst>
                <a:cxn ang="3cd4">
                  <a:pos x="hc" y="t"/>
                </a:cxn>
                <a:cxn ang="cd2">
                  <a:pos x="l" y="vc"/>
                </a:cxn>
                <a:cxn ang="cd4">
                  <a:pos x="hc" y="b"/>
                </a:cxn>
                <a:cxn ang="0">
                  <a:pos x="r" y="vc"/>
                </a:cxn>
              </a:cxnLst>
              <a:rect l="l" t="t" r="r" b="b"/>
              <a:pathLst>
                <a:path w="64" h="154">
                  <a:moveTo>
                    <a:pt x="50" y="50"/>
                  </a:moveTo>
                  <a:cubicBezTo>
                    <a:pt x="50" y="77"/>
                    <a:pt x="45" y="109"/>
                    <a:pt x="11" y="141"/>
                  </a:cubicBezTo>
                  <a:cubicBezTo>
                    <a:pt x="8" y="142"/>
                    <a:pt x="6" y="144"/>
                    <a:pt x="6" y="146"/>
                  </a:cubicBezTo>
                  <a:cubicBezTo>
                    <a:pt x="6" y="150"/>
                    <a:pt x="11" y="154"/>
                    <a:pt x="14" y="154"/>
                  </a:cubicBezTo>
                  <a:cubicBezTo>
                    <a:pt x="21" y="154"/>
                    <a:pt x="64" y="114"/>
                    <a:pt x="64" y="54"/>
                  </a:cubicBezTo>
                  <a:cubicBezTo>
                    <a:pt x="64" y="24"/>
                    <a:pt x="51" y="0"/>
                    <a:pt x="29" y="0"/>
                  </a:cubicBezTo>
                  <a:cubicBezTo>
                    <a:pt x="13" y="0"/>
                    <a:pt x="0" y="13"/>
                    <a:pt x="0" y="29"/>
                  </a:cubicBezTo>
                  <a:cubicBezTo>
                    <a:pt x="0" y="45"/>
                    <a:pt x="11" y="58"/>
                    <a:pt x="29" y="58"/>
                  </a:cubicBezTo>
                  <a:cubicBezTo>
                    <a:pt x="42" y="58"/>
                    <a:pt x="50" y="50"/>
                    <a:pt x="50" y="5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7" name="Freeform 56">
              <a:extLst>
                <a:ext uri="{FF2B5EF4-FFF2-40B4-BE49-F238E27FC236}">
                  <a16:creationId xmlns:a16="http://schemas.microsoft.com/office/drawing/2014/main" id="{D8E1BEC8-36E1-064E-8390-B5F731F50430}"/>
                </a:ext>
              </a:extLst>
            </p:cNvPr>
            <p:cNvSpPr/>
            <p:nvPr/>
          </p:nvSpPr>
          <p:spPr>
            <a:xfrm>
              <a:off x="3736440" y="6611040"/>
              <a:ext cx="90720" cy="80280"/>
            </a:xfrm>
            <a:custGeom>
              <a:avLst/>
              <a:gdLst/>
              <a:ahLst/>
              <a:cxnLst>
                <a:cxn ang="3cd4">
                  <a:pos x="hc" y="t"/>
                </a:cxn>
                <a:cxn ang="cd2">
                  <a:pos x="l" y="vc"/>
                </a:cxn>
                <a:cxn ang="cd4">
                  <a:pos x="hc" y="b"/>
                </a:cxn>
                <a:cxn ang="0">
                  <a:pos x="r" y="vc"/>
                </a:cxn>
              </a:cxnLst>
              <a:rect l="l" t="t" r="r" b="b"/>
              <a:pathLst>
                <a:path w="253" h="224">
                  <a:moveTo>
                    <a:pt x="179" y="29"/>
                  </a:moveTo>
                  <a:cubicBezTo>
                    <a:pt x="168" y="13"/>
                    <a:pt x="152" y="0"/>
                    <a:pt x="128" y="0"/>
                  </a:cubicBezTo>
                  <a:cubicBezTo>
                    <a:pt x="64" y="0"/>
                    <a:pt x="0" y="70"/>
                    <a:pt x="0" y="141"/>
                  </a:cubicBezTo>
                  <a:cubicBezTo>
                    <a:pt x="0" y="189"/>
                    <a:pt x="32" y="224"/>
                    <a:pt x="75" y="224"/>
                  </a:cubicBezTo>
                  <a:cubicBezTo>
                    <a:pt x="101" y="224"/>
                    <a:pt x="125" y="208"/>
                    <a:pt x="146" y="189"/>
                  </a:cubicBezTo>
                  <a:cubicBezTo>
                    <a:pt x="155" y="219"/>
                    <a:pt x="182" y="224"/>
                    <a:pt x="197" y="224"/>
                  </a:cubicBezTo>
                  <a:cubicBezTo>
                    <a:pt x="214" y="224"/>
                    <a:pt x="226" y="213"/>
                    <a:pt x="235" y="197"/>
                  </a:cubicBezTo>
                  <a:cubicBezTo>
                    <a:pt x="246" y="178"/>
                    <a:pt x="253" y="150"/>
                    <a:pt x="253" y="147"/>
                  </a:cubicBezTo>
                  <a:cubicBezTo>
                    <a:pt x="253" y="141"/>
                    <a:pt x="246" y="141"/>
                    <a:pt x="245" y="141"/>
                  </a:cubicBezTo>
                  <a:cubicBezTo>
                    <a:pt x="238" y="141"/>
                    <a:pt x="237" y="144"/>
                    <a:pt x="234" y="157"/>
                  </a:cubicBezTo>
                  <a:cubicBezTo>
                    <a:pt x="227" y="181"/>
                    <a:pt x="218" y="210"/>
                    <a:pt x="197" y="210"/>
                  </a:cubicBezTo>
                  <a:cubicBezTo>
                    <a:pt x="184" y="210"/>
                    <a:pt x="181" y="198"/>
                    <a:pt x="181" y="186"/>
                  </a:cubicBezTo>
                  <a:cubicBezTo>
                    <a:pt x="181" y="178"/>
                    <a:pt x="186" y="158"/>
                    <a:pt x="189" y="146"/>
                  </a:cubicBezTo>
                  <a:cubicBezTo>
                    <a:pt x="192" y="133"/>
                    <a:pt x="197" y="112"/>
                    <a:pt x="200" y="101"/>
                  </a:cubicBezTo>
                  <a:lnTo>
                    <a:pt x="210" y="64"/>
                  </a:lnTo>
                  <a:cubicBezTo>
                    <a:pt x="213" y="51"/>
                    <a:pt x="218" y="27"/>
                    <a:pt x="218" y="26"/>
                  </a:cubicBezTo>
                  <a:cubicBezTo>
                    <a:pt x="218" y="14"/>
                    <a:pt x="210" y="10"/>
                    <a:pt x="202" y="10"/>
                  </a:cubicBezTo>
                  <a:cubicBezTo>
                    <a:pt x="194" y="10"/>
                    <a:pt x="182" y="16"/>
                    <a:pt x="179" y="29"/>
                  </a:cubicBezTo>
                  <a:close/>
                  <a:moveTo>
                    <a:pt x="147" y="157"/>
                  </a:moveTo>
                  <a:cubicBezTo>
                    <a:pt x="144" y="171"/>
                    <a:pt x="133" y="181"/>
                    <a:pt x="122" y="190"/>
                  </a:cubicBezTo>
                  <a:cubicBezTo>
                    <a:pt x="117" y="194"/>
                    <a:pt x="98" y="210"/>
                    <a:pt x="77" y="210"/>
                  </a:cubicBezTo>
                  <a:cubicBezTo>
                    <a:pt x="58" y="210"/>
                    <a:pt x="40" y="197"/>
                    <a:pt x="40" y="162"/>
                  </a:cubicBezTo>
                  <a:cubicBezTo>
                    <a:pt x="40" y="136"/>
                    <a:pt x="54" y="80"/>
                    <a:pt x="66" y="61"/>
                  </a:cubicBezTo>
                  <a:cubicBezTo>
                    <a:pt x="88" y="21"/>
                    <a:pt x="114" y="14"/>
                    <a:pt x="128" y="14"/>
                  </a:cubicBezTo>
                  <a:cubicBezTo>
                    <a:pt x="162" y="14"/>
                    <a:pt x="171" y="51"/>
                    <a:pt x="171" y="58"/>
                  </a:cubicBezTo>
                  <a:cubicBezTo>
                    <a:pt x="171" y="59"/>
                    <a:pt x="171" y="62"/>
                    <a:pt x="170" y="6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8" name="Freeform 57">
              <a:extLst>
                <a:ext uri="{FF2B5EF4-FFF2-40B4-BE49-F238E27FC236}">
                  <a16:creationId xmlns:a16="http://schemas.microsoft.com/office/drawing/2014/main" id="{116772F7-A90F-B146-9539-44C928515E7D}"/>
                </a:ext>
              </a:extLst>
            </p:cNvPr>
            <p:cNvSpPr/>
            <p:nvPr/>
          </p:nvSpPr>
          <p:spPr>
            <a:xfrm>
              <a:off x="3855240" y="6668640"/>
              <a:ext cx="22680" cy="55080"/>
            </a:xfrm>
            <a:custGeom>
              <a:avLst/>
              <a:gdLst/>
              <a:ahLst/>
              <a:cxnLst>
                <a:cxn ang="3cd4">
                  <a:pos x="hc" y="t"/>
                </a:cxn>
                <a:cxn ang="cd2">
                  <a:pos x="l" y="vc"/>
                </a:cxn>
                <a:cxn ang="cd4">
                  <a:pos x="hc" y="b"/>
                </a:cxn>
                <a:cxn ang="0">
                  <a:pos x="r" y="vc"/>
                </a:cxn>
              </a:cxnLst>
              <a:rect l="l" t="t" r="r" b="b"/>
              <a:pathLst>
                <a:path w="64" h="154">
                  <a:moveTo>
                    <a:pt x="50" y="50"/>
                  </a:moveTo>
                  <a:cubicBezTo>
                    <a:pt x="50" y="77"/>
                    <a:pt x="45" y="109"/>
                    <a:pt x="11" y="141"/>
                  </a:cubicBezTo>
                  <a:cubicBezTo>
                    <a:pt x="8" y="142"/>
                    <a:pt x="6" y="144"/>
                    <a:pt x="6" y="146"/>
                  </a:cubicBezTo>
                  <a:cubicBezTo>
                    <a:pt x="6" y="150"/>
                    <a:pt x="11" y="154"/>
                    <a:pt x="14" y="154"/>
                  </a:cubicBezTo>
                  <a:cubicBezTo>
                    <a:pt x="21" y="154"/>
                    <a:pt x="64" y="114"/>
                    <a:pt x="64" y="54"/>
                  </a:cubicBezTo>
                  <a:cubicBezTo>
                    <a:pt x="64" y="24"/>
                    <a:pt x="51" y="0"/>
                    <a:pt x="29" y="0"/>
                  </a:cubicBezTo>
                  <a:cubicBezTo>
                    <a:pt x="13" y="0"/>
                    <a:pt x="0" y="13"/>
                    <a:pt x="0" y="29"/>
                  </a:cubicBezTo>
                  <a:cubicBezTo>
                    <a:pt x="0" y="45"/>
                    <a:pt x="11" y="58"/>
                    <a:pt x="29" y="58"/>
                  </a:cubicBezTo>
                  <a:cubicBezTo>
                    <a:pt x="42" y="58"/>
                    <a:pt x="50" y="50"/>
                    <a:pt x="50" y="5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9" name="Freeform 58">
              <a:extLst>
                <a:ext uri="{FF2B5EF4-FFF2-40B4-BE49-F238E27FC236}">
                  <a16:creationId xmlns:a16="http://schemas.microsoft.com/office/drawing/2014/main" id="{40697F45-2CE8-6741-86E7-5C4736BF938F}"/>
                </a:ext>
              </a:extLst>
            </p:cNvPr>
            <p:cNvSpPr/>
            <p:nvPr/>
          </p:nvSpPr>
          <p:spPr>
            <a:xfrm>
              <a:off x="3907440" y="6611040"/>
              <a:ext cx="70920" cy="80280"/>
            </a:xfrm>
            <a:custGeom>
              <a:avLst/>
              <a:gdLst/>
              <a:ahLst/>
              <a:cxnLst>
                <a:cxn ang="3cd4">
                  <a:pos x="hc" y="t"/>
                </a:cxn>
                <a:cxn ang="cd2">
                  <a:pos x="l" y="vc"/>
                </a:cxn>
                <a:cxn ang="cd4">
                  <a:pos x="hc" y="b"/>
                </a:cxn>
                <a:cxn ang="0">
                  <a:pos x="r" y="vc"/>
                </a:cxn>
              </a:cxnLst>
              <a:rect l="l" t="t" r="r" b="b"/>
              <a:pathLst>
                <a:path w="198" h="224">
                  <a:moveTo>
                    <a:pt x="179" y="32"/>
                  </a:moveTo>
                  <a:cubicBezTo>
                    <a:pt x="166" y="35"/>
                    <a:pt x="158" y="45"/>
                    <a:pt x="158" y="56"/>
                  </a:cubicBezTo>
                  <a:cubicBezTo>
                    <a:pt x="158" y="67"/>
                    <a:pt x="168" y="72"/>
                    <a:pt x="174" y="72"/>
                  </a:cubicBezTo>
                  <a:cubicBezTo>
                    <a:pt x="179" y="72"/>
                    <a:pt x="198" y="69"/>
                    <a:pt x="198" y="43"/>
                  </a:cubicBezTo>
                  <a:cubicBezTo>
                    <a:pt x="198" y="11"/>
                    <a:pt x="162" y="0"/>
                    <a:pt x="131" y="0"/>
                  </a:cubicBezTo>
                  <a:cubicBezTo>
                    <a:pt x="54" y="0"/>
                    <a:pt x="40" y="58"/>
                    <a:pt x="40" y="72"/>
                  </a:cubicBezTo>
                  <a:cubicBezTo>
                    <a:pt x="40" y="91"/>
                    <a:pt x="51" y="102"/>
                    <a:pt x="58" y="109"/>
                  </a:cubicBezTo>
                  <a:cubicBezTo>
                    <a:pt x="70" y="118"/>
                    <a:pt x="80" y="120"/>
                    <a:pt x="114" y="126"/>
                  </a:cubicBezTo>
                  <a:cubicBezTo>
                    <a:pt x="125" y="128"/>
                    <a:pt x="157" y="134"/>
                    <a:pt x="157" y="158"/>
                  </a:cubicBezTo>
                  <a:cubicBezTo>
                    <a:pt x="157" y="168"/>
                    <a:pt x="150" y="186"/>
                    <a:pt x="130" y="198"/>
                  </a:cubicBezTo>
                  <a:cubicBezTo>
                    <a:pt x="110" y="210"/>
                    <a:pt x="86" y="210"/>
                    <a:pt x="80" y="210"/>
                  </a:cubicBezTo>
                  <a:cubicBezTo>
                    <a:pt x="61" y="210"/>
                    <a:pt x="32" y="205"/>
                    <a:pt x="21" y="189"/>
                  </a:cubicBezTo>
                  <a:cubicBezTo>
                    <a:pt x="37" y="187"/>
                    <a:pt x="48" y="174"/>
                    <a:pt x="48" y="160"/>
                  </a:cubicBezTo>
                  <a:cubicBezTo>
                    <a:pt x="48" y="149"/>
                    <a:pt x="38" y="142"/>
                    <a:pt x="29" y="142"/>
                  </a:cubicBezTo>
                  <a:cubicBezTo>
                    <a:pt x="14" y="142"/>
                    <a:pt x="0" y="154"/>
                    <a:pt x="0" y="176"/>
                  </a:cubicBezTo>
                  <a:cubicBezTo>
                    <a:pt x="0" y="205"/>
                    <a:pt x="32" y="224"/>
                    <a:pt x="80" y="224"/>
                  </a:cubicBezTo>
                  <a:cubicBezTo>
                    <a:pt x="171" y="224"/>
                    <a:pt x="187" y="162"/>
                    <a:pt x="187" y="142"/>
                  </a:cubicBezTo>
                  <a:cubicBezTo>
                    <a:pt x="187" y="96"/>
                    <a:pt x="138" y="88"/>
                    <a:pt x="120" y="83"/>
                  </a:cubicBezTo>
                  <a:cubicBezTo>
                    <a:pt x="115" y="83"/>
                    <a:pt x="102" y="80"/>
                    <a:pt x="99" y="80"/>
                  </a:cubicBezTo>
                  <a:cubicBezTo>
                    <a:pt x="82" y="77"/>
                    <a:pt x="72" y="66"/>
                    <a:pt x="72" y="54"/>
                  </a:cubicBezTo>
                  <a:cubicBezTo>
                    <a:pt x="72" y="43"/>
                    <a:pt x="82" y="30"/>
                    <a:pt x="93" y="24"/>
                  </a:cubicBezTo>
                  <a:cubicBezTo>
                    <a:pt x="106" y="14"/>
                    <a:pt x="123" y="14"/>
                    <a:pt x="131" y="14"/>
                  </a:cubicBezTo>
                  <a:cubicBezTo>
                    <a:pt x="142" y="14"/>
                    <a:pt x="168" y="16"/>
                    <a:pt x="179" y="3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0" name="Freeform 59">
              <a:extLst>
                <a:ext uri="{FF2B5EF4-FFF2-40B4-BE49-F238E27FC236}">
                  <a16:creationId xmlns:a16="http://schemas.microsoft.com/office/drawing/2014/main" id="{324A184F-E1C4-0245-B078-E0DD6A59F25A}"/>
                </a:ext>
              </a:extLst>
            </p:cNvPr>
            <p:cNvSpPr/>
            <p:nvPr/>
          </p:nvSpPr>
          <p:spPr>
            <a:xfrm>
              <a:off x="4002119" y="6567840"/>
              <a:ext cx="35280" cy="65880"/>
            </a:xfrm>
            <a:custGeom>
              <a:avLst/>
              <a:gdLst/>
              <a:ahLst/>
              <a:cxnLst>
                <a:cxn ang="3cd4">
                  <a:pos x="hc" y="t"/>
                </a:cxn>
                <a:cxn ang="cd2">
                  <a:pos x="l" y="vc"/>
                </a:cxn>
                <a:cxn ang="cd4">
                  <a:pos x="hc" y="b"/>
                </a:cxn>
                <a:cxn ang="0">
                  <a:pos x="r" y="vc"/>
                </a:cxn>
              </a:cxnLst>
              <a:rect l="l" t="t" r="r" b="b"/>
              <a:pathLst>
                <a:path w="99" h="184">
                  <a:moveTo>
                    <a:pt x="96" y="34"/>
                  </a:moveTo>
                  <a:cubicBezTo>
                    <a:pt x="96" y="34"/>
                    <a:pt x="99" y="26"/>
                    <a:pt x="99" y="21"/>
                  </a:cubicBezTo>
                  <a:cubicBezTo>
                    <a:pt x="99" y="8"/>
                    <a:pt x="88" y="0"/>
                    <a:pt x="77" y="0"/>
                  </a:cubicBezTo>
                  <a:cubicBezTo>
                    <a:pt x="62" y="0"/>
                    <a:pt x="58" y="11"/>
                    <a:pt x="56" y="16"/>
                  </a:cubicBezTo>
                  <a:lnTo>
                    <a:pt x="2" y="170"/>
                  </a:lnTo>
                  <a:cubicBezTo>
                    <a:pt x="0" y="174"/>
                    <a:pt x="0" y="174"/>
                    <a:pt x="0" y="176"/>
                  </a:cubicBezTo>
                  <a:cubicBezTo>
                    <a:pt x="0" y="181"/>
                    <a:pt x="14" y="184"/>
                    <a:pt x="16" y="184"/>
                  </a:cubicBezTo>
                  <a:cubicBezTo>
                    <a:pt x="19" y="184"/>
                    <a:pt x="19" y="182"/>
                    <a:pt x="21" y="1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1" name="Freeform 60">
              <a:extLst>
                <a:ext uri="{FF2B5EF4-FFF2-40B4-BE49-F238E27FC236}">
                  <a16:creationId xmlns:a16="http://schemas.microsoft.com/office/drawing/2014/main" id="{E803C153-0A8E-724D-8C3E-73E959E84A56}"/>
                </a:ext>
              </a:extLst>
            </p:cNvPr>
            <p:cNvSpPr/>
            <p:nvPr/>
          </p:nvSpPr>
          <p:spPr>
            <a:xfrm>
              <a:off x="4078800" y="6668640"/>
              <a:ext cx="22680" cy="55080"/>
            </a:xfrm>
            <a:custGeom>
              <a:avLst/>
              <a:gdLst/>
              <a:ahLst/>
              <a:cxnLst>
                <a:cxn ang="3cd4">
                  <a:pos x="hc" y="t"/>
                </a:cxn>
                <a:cxn ang="cd2">
                  <a:pos x="l" y="vc"/>
                </a:cxn>
                <a:cxn ang="cd4">
                  <a:pos x="hc" y="b"/>
                </a:cxn>
                <a:cxn ang="0">
                  <a:pos x="r" y="vc"/>
                </a:cxn>
              </a:cxnLst>
              <a:rect l="l" t="t" r="r" b="b"/>
              <a:pathLst>
                <a:path w="64" h="154">
                  <a:moveTo>
                    <a:pt x="50" y="50"/>
                  </a:moveTo>
                  <a:cubicBezTo>
                    <a:pt x="50" y="77"/>
                    <a:pt x="45" y="109"/>
                    <a:pt x="11" y="141"/>
                  </a:cubicBezTo>
                  <a:cubicBezTo>
                    <a:pt x="8" y="142"/>
                    <a:pt x="6" y="144"/>
                    <a:pt x="6" y="146"/>
                  </a:cubicBezTo>
                  <a:cubicBezTo>
                    <a:pt x="6" y="150"/>
                    <a:pt x="11" y="154"/>
                    <a:pt x="14" y="154"/>
                  </a:cubicBezTo>
                  <a:cubicBezTo>
                    <a:pt x="21" y="154"/>
                    <a:pt x="64" y="114"/>
                    <a:pt x="64" y="54"/>
                  </a:cubicBezTo>
                  <a:cubicBezTo>
                    <a:pt x="64" y="24"/>
                    <a:pt x="51" y="0"/>
                    <a:pt x="29" y="0"/>
                  </a:cubicBezTo>
                  <a:cubicBezTo>
                    <a:pt x="13" y="0"/>
                    <a:pt x="0" y="13"/>
                    <a:pt x="0" y="29"/>
                  </a:cubicBezTo>
                  <a:cubicBezTo>
                    <a:pt x="0" y="45"/>
                    <a:pt x="11" y="58"/>
                    <a:pt x="29" y="58"/>
                  </a:cubicBezTo>
                  <a:cubicBezTo>
                    <a:pt x="42" y="58"/>
                    <a:pt x="50" y="50"/>
                    <a:pt x="50" y="5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2" name="Freeform 61">
              <a:extLst>
                <a:ext uri="{FF2B5EF4-FFF2-40B4-BE49-F238E27FC236}">
                  <a16:creationId xmlns:a16="http://schemas.microsoft.com/office/drawing/2014/main" id="{636404C0-6685-1F4B-BE21-C4D9D539A6F2}"/>
                </a:ext>
              </a:extLst>
            </p:cNvPr>
            <p:cNvSpPr/>
            <p:nvPr/>
          </p:nvSpPr>
          <p:spPr>
            <a:xfrm>
              <a:off x="4126320" y="6611040"/>
              <a:ext cx="82440" cy="80280"/>
            </a:xfrm>
            <a:custGeom>
              <a:avLst/>
              <a:gdLst/>
              <a:ahLst/>
              <a:cxnLst>
                <a:cxn ang="3cd4">
                  <a:pos x="hc" y="t"/>
                </a:cxn>
                <a:cxn ang="cd2">
                  <a:pos x="l" y="vc"/>
                </a:cxn>
                <a:cxn ang="cd4">
                  <a:pos x="hc" y="b"/>
                </a:cxn>
                <a:cxn ang="0">
                  <a:pos x="r" y="vc"/>
                </a:cxn>
              </a:cxnLst>
              <a:rect l="l" t="t" r="r" b="b"/>
              <a:pathLst>
                <a:path w="230" h="224">
                  <a:moveTo>
                    <a:pt x="93" y="118"/>
                  </a:moveTo>
                  <a:cubicBezTo>
                    <a:pt x="94" y="115"/>
                    <a:pt x="106" y="70"/>
                    <a:pt x="106" y="69"/>
                  </a:cubicBezTo>
                  <a:cubicBezTo>
                    <a:pt x="107" y="64"/>
                    <a:pt x="122" y="40"/>
                    <a:pt x="138" y="27"/>
                  </a:cubicBezTo>
                  <a:cubicBezTo>
                    <a:pt x="142" y="24"/>
                    <a:pt x="157" y="14"/>
                    <a:pt x="178" y="14"/>
                  </a:cubicBezTo>
                  <a:cubicBezTo>
                    <a:pt x="182" y="14"/>
                    <a:pt x="195" y="14"/>
                    <a:pt x="205" y="21"/>
                  </a:cubicBezTo>
                  <a:cubicBezTo>
                    <a:pt x="189" y="26"/>
                    <a:pt x="182" y="38"/>
                    <a:pt x="182" y="48"/>
                  </a:cubicBezTo>
                  <a:cubicBezTo>
                    <a:pt x="182" y="59"/>
                    <a:pt x="192" y="67"/>
                    <a:pt x="203" y="67"/>
                  </a:cubicBezTo>
                  <a:cubicBezTo>
                    <a:pt x="214" y="67"/>
                    <a:pt x="230" y="58"/>
                    <a:pt x="230" y="37"/>
                  </a:cubicBezTo>
                  <a:cubicBezTo>
                    <a:pt x="230" y="11"/>
                    <a:pt x="203" y="0"/>
                    <a:pt x="178" y="0"/>
                  </a:cubicBezTo>
                  <a:cubicBezTo>
                    <a:pt x="152" y="0"/>
                    <a:pt x="130" y="11"/>
                    <a:pt x="107" y="35"/>
                  </a:cubicBezTo>
                  <a:cubicBezTo>
                    <a:pt x="99" y="5"/>
                    <a:pt x="69" y="0"/>
                    <a:pt x="58" y="0"/>
                  </a:cubicBezTo>
                  <a:cubicBezTo>
                    <a:pt x="38" y="0"/>
                    <a:pt x="26" y="11"/>
                    <a:pt x="18" y="26"/>
                  </a:cubicBezTo>
                  <a:cubicBezTo>
                    <a:pt x="6" y="45"/>
                    <a:pt x="0" y="74"/>
                    <a:pt x="0" y="75"/>
                  </a:cubicBezTo>
                  <a:cubicBezTo>
                    <a:pt x="0" y="82"/>
                    <a:pt x="6" y="82"/>
                    <a:pt x="8" y="82"/>
                  </a:cubicBezTo>
                  <a:cubicBezTo>
                    <a:pt x="16" y="82"/>
                    <a:pt x="16" y="80"/>
                    <a:pt x="19" y="67"/>
                  </a:cubicBezTo>
                  <a:cubicBezTo>
                    <a:pt x="27" y="37"/>
                    <a:pt x="37" y="14"/>
                    <a:pt x="56" y="14"/>
                  </a:cubicBezTo>
                  <a:cubicBezTo>
                    <a:pt x="69" y="14"/>
                    <a:pt x="72" y="24"/>
                    <a:pt x="72" y="38"/>
                  </a:cubicBezTo>
                  <a:cubicBezTo>
                    <a:pt x="72" y="48"/>
                    <a:pt x="67" y="66"/>
                    <a:pt x="64" y="80"/>
                  </a:cubicBezTo>
                  <a:cubicBezTo>
                    <a:pt x="61" y="93"/>
                    <a:pt x="56" y="114"/>
                    <a:pt x="53" y="123"/>
                  </a:cubicBezTo>
                  <a:lnTo>
                    <a:pt x="37" y="187"/>
                  </a:lnTo>
                  <a:cubicBezTo>
                    <a:pt x="35" y="194"/>
                    <a:pt x="32" y="206"/>
                    <a:pt x="32" y="208"/>
                  </a:cubicBezTo>
                  <a:cubicBezTo>
                    <a:pt x="32" y="219"/>
                    <a:pt x="42" y="224"/>
                    <a:pt x="50" y="224"/>
                  </a:cubicBezTo>
                  <a:cubicBezTo>
                    <a:pt x="56" y="224"/>
                    <a:pt x="66" y="219"/>
                    <a:pt x="70" y="210"/>
                  </a:cubicBezTo>
                  <a:cubicBezTo>
                    <a:pt x="72" y="206"/>
                    <a:pt x="77" y="184"/>
                    <a:pt x="80" y="17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3" name="Freeform 62">
              <a:extLst>
                <a:ext uri="{FF2B5EF4-FFF2-40B4-BE49-F238E27FC236}">
                  <a16:creationId xmlns:a16="http://schemas.microsoft.com/office/drawing/2014/main" id="{954F5580-0BBB-8B4B-9565-5B606247A61A}"/>
                </a:ext>
              </a:extLst>
            </p:cNvPr>
            <p:cNvSpPr/>
            <p:nvPr/>
          </p:nvSpPr>
          <p:spPr>
            <a:xfrm>
              <a:off x="4230000" y="6556320"/>
              <a:ext cx="46440" cy="177120"/>
            </a:xfrm>
            <a:custGeom>
              <a:avLst/>
              <a:gdLst/>
              <a:ahLst/>
              <a:cxnLst>
                <a:cxn ang="3cd4">
                  <a:pos x="hc" y="t"/>
                </a:cxn>
                <a:cxn ang="cd2">
                  <a:pos x="l" y="vc"/>
                </a:cxn>
                <a:cxn ang="cd4">
                  <a:pos x="hc" y="b"/>
                </a:cxn>
                <a:cxn ang="0">
                  <a:pos x="r" y="vc"/>
                </a:cxn>
              </a:cxnLst>
              <a:rect l="l" t="t" r="r" b="b"/>
              <a:pathLst>
                <a:path w="130" h="493">
                  <a:moveTo>
                    <a:pt x="10" y="0"/>
                  </a:moveTo>
                  <a:cubicBezTo>
                    <a:pt x="6" y="0"/>
                    <a:pt x="0" y="0"/>
                    <a:pt x="0" y="6"/>
                  </a:cubicBezTo>
                  <a:cubicBezTo>
                    <a:pt x="0" y="8"/>
                    <a:pt x="2" y="10"/>
                    <a:pt x="5" y="13"/>
                  </a:cubicBezTo>
                  <a:cubicBezTo>
                    <a:pt x="48" y="53"/>
                    <a:pt x="94" y="118"/>
                    <a:pt x="94" y="246"/>
                  </a:cubicBezTo>
                  <a:cubicBezTo>
                    <a:pt x="94" y="349"/>
                    <a:pt x="62" y="427"/>
                    <a:pt x="10" y="475"/>
                  </a:cubicBezTo>
                  <a:cubicBezTo>
                    <a:pt x="0" y="485"/>
                    <a:pt x="0" y="485"/>
                    <a:pt x="0" y="488"/>
                  </a:cubicBezTo>
                  <a:cubicBezTo>
                    <a:pt x="0" y="490"/>
                    <a:pt x="2" y="493"/>
                    <a:pt x="6" y="493"/>
                  </a:cubicBezTo>
                  <a:cubicBezTo>
                    <a:pt x="13" y="493"/>
                    <a:pt x="59" y="461"/>
                    <a:pt x="93" y="398"/>
                  </a:cubicBezTo>
                  <a:cubicBezTo>
                    <a:pt x="115" y="358"/>
                    <a:pt x="130" y="304"/>
                    <a:pt x="130" y="246"/>
                  </a:cubicBezTo>
                  <a:cubicBezTo>
                    <a:pt x="130" y="178"/>
                    <a:pt x="109" y="69"/>
                    <a:pt x="10" y="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4" name="Freeform 63">
              <a:extLst>
                <a:ext uri="{FF2B5EF4-FFF2-40B4-BE49-F238E27FC236}">
                  <a16:creationId xmlns:a16="http://schemas.microsoft.com/office/drawing/2014/main" id="{D6F951AA-6B0A-8E49-B369-FF9D13D38DF3}"/>
                </a:ext>
              </a:extLst>
            </p:cNvPr>
            <p:cNvSpPr/>
            <p:nvPr/>
          </p:nvSpPr>
          <p:spPr>
            <a:xfrm>
              <a:off x="4315320" y="6586920"/>
              <a:ext cx="98280" cy="115920"/>
            </a:xfrm>
            <a:custGeom>
              <a:avLst/>
              <a:gdLst/>
              <a:ahLst/>
              <a:cxnLst>
                <a:cxn ang="3cd4">
                  <a:pos x="hc" y="t"/>
                </a:cxn>
                <a:cxn ang="cd2">
                  <a:pos x="l" y="vc"/>
                </a:cxn>
                <a:cxn ang="cd4">
                  <a:pos x="hc" y="b"/>
                </a:cxn>
                <a:cxn ang="0">
                  <a:pos x="r" y="vc"/>
                </a:cxn>
              </a:cxnLst>
              <a:rect l="l" t="t" r="r" b="b"/>
              <a:pathLst>
                <a:path w="274" h="323">
                  <a:moveTo>
                    <a:pt x="254" y="173"/>
                  </a:moveTo>
                  <a:cubicBezTo>
                    <a:pt x="262" y="173"/>
                    <a:pt x="274" y="173"/>
                    <a:pt x="274" y="162"/>
                  </a:cubicBezTo>
                  <a:cubicBezTo>
                    <a:pt x="274" y="149"/>
                    <a:pt x="262" y="149"/>
                    <a:pt x="254" y="149"/>
                  </a:cubicBezTo>
                  <a:lnTo>
                    <a:pt x="24" y="149"/>
                  </a:lnTo>
                  <a:cubicBezTo>
                    <a:pt x="32" y="78"/>
                    <a:pt x="93" y="24"/>
                    <a:pt x="170" y="24"/>
                  </a:cubicBezTo>
                  <a:lnTo>
                    <a:pt x="254" y="24"/>
                  </a:lnTo>
                  <a:cubicBezTo>
                    <a:pt x="262" y="24"/>
                    <a:pt x="274" y="24"/>
                    <a:pt x="274" y="13"/>
                  </a:cubicBezTo>
                  <a:cubicBezTo>
                    <a:pt x="274" y="0"/>
                    <a:pt x="262" y="0"/>
                    <a:pt x="254" y="0"/>
                  </a:cubicBezTo>
                  <a:lnTo>
                    <a:pt x="168" y="0"/>
                  </a:lnTo>
                  <a:cubicBezTo>
                    <a:pt x="75" y="0"/>
                    <a:pt x="0" y="72"/>
                    <a:pt x="0" y="162"/>
                  </a:cubicBezTo>
                  <a:cubicBezTo>
                    <a:pt x="0" y="253"/>
                    <a:pt x="77" y="323"/>
                    <a:pt x="168" y="323"/>
                  </a:cubicBezTo>
                  <a:lnTo>
                    <a:pt x="254" y="323"/>
                  </a:lnTo>
                  <a:cubicBezTo>
                    <a:pt x="262" y="323"/>
                    <a:pt x="274" y="323"/>
                    <a:pt x="274" y="310"/>
                  </a:cubicBezTo>
                  <a:cubicBezTo>
                    <a:pt x="274" y="299"/>
                    <a:pt x="262" y="299"/>
                    <a:pt x="254" y="299"/>
                  </a:cubicBezTo>
                  <a:lnTo>
                    <a:pt x="170" y="299"/>
                  </a:lnTo>
                  <a:cubicBezTo>
                    <a:pt x="93" y="299"/>
                    <a:pt x="32" y="245"/>
                    <a:pt x="24" y="17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5" name="Freeform 64">
              <a:extLst>
                <a:ext uri="{FF2B5EF4-FFF2-40B4-BE49-F238E27FC236}">
                  <a16:creationId xmlns:a16="http://schemas.microsoft.com/office/drawing/2014/main" id="{7F30A99A-DE30-CC40-80BF-84CF7A8EA9CC}"/>
                </a:ext>
              </a:extLst>
            </p:cNvPr>
            <p:cNvSpPr/>
            <p:nvPr/>
          </p:nvSpPr>
          <p:spPr>
            <a:xfrm>
              <a:off x="4444920" y="6568559"/>
              <a:ext cx="135720" cy="121320"/>
            </a:xfrm>
            <a:custGeom>
              <a:avLst/>
              <a:gdLst/>
              <a:ahLst/>
              <a:cxnLst>
                <a:cxn ang="3cd4">
                  <a:pos x="hc" y="t"/>
                </a:cxn>
                <a:cxn ang="cd2">
                  <a:pos x="l" y="vc"/>
                </a:cxn>
                <a:cxn ang="cd4">
                  <a:pos x="hc" y="b"/>
                </a:cxn>
                <a:cxn ang="0">
                  <a:pos x="r" y="vc"/>
                </a:cxn>
              </a:cxnLst>
              <a:rect l="l" t="t" r="r" b="b"/>
              <a:pathLst>
                <a:path w="378" h="338">
                  <a:moveTo>
                    <a:pt x="58" y="299"/>
                  </a:moveTo>
                  <a:cubicBezTo>
                    <a:pt x="54" y="315"/>
                    <a:pt x="53" y="320"/>
                    <a:pt x="14" y="320"/>
                  </a:cubicBezTo>
                  <a:cubicBezTo>
                    <a:pt x="6" y="320"/>
                    <a:pt x="0" y="320"/>
                    <a:pt x="0" y="330"/>
                  </a:cubicBezTo>
                  <a:cubicBezTo>
                    <a:pt x="0" y="338"/>
                    <a:pt x="6" y="338"/>
                    <a:pt x="14" y="338"/>
                  </a:cubicBezTo>
                  <a:lnTo>
                    <a:pt x="206" y="338"/>
                  </a:lnTo>
                  <a:cubicBezTo>
                    <a:pt x="290" y="338"/>
                    <a:pt x="352" y="282"/>
                    <a:pt x="352" y="232"/>
                  </a:cubicBezTo>
                  <a:cubicBezTo>
                    <a:pt x="352" y="197"/>
                    <a:pt x="320" y="166"/>
                    <a:pt x="269" y="162"/>
                  </a:cubicBezTo>
                  <a:cubicBezTo>
                    <a:pt x="328" y="150"/>
                    <a:pt x="378" y="112"/>
                    <a:pt x="378" y="70"/>
                  </a:cubicBezTo>
                  <a:cubicBezTo>
                    <a:pt x="378" y="32"/>
                    <a:pt x="339" y="0"/>
                    <a:pt x="275" y="0"/>
                  </a:cubicBezTo>
                  <a:lnTo>
                    <a:pt x="96" y="0"/>
                  </a:lnTo>
                  <a:cubicBezTo>
                    <a:pt x="86" y="0"/>
                    <a:pt x="80" y="0"/>
                    <a:pt x="80" y="11"/>
                  </a:cubicBezTo>
                  <a:cubicBezTo>
                    <a:pt x="80" y="18"/>
                    <a:pt x="86" y="18"/>
                    <a:pt x="96" y="18"/>
                  </a:cubicBezTo>
                  <a:cubicBezTo>
                    <a:pt x="96" y="18"/>
                    <a:pt x="106" y="18"/>
                    <a:pt x="115" y="19"/>
                  </a:cubicBezTo>
                  <a:cubicBezTo>
                    <a:pt x="125" y="19"/>
                    <a:pt x="126" y="21"/>
                    <a:pt x="126" y="26"/>
                  </a:cubicBezTo>
                  <a:cubicBezTo>
                    <a:pt x="126" y="27"/>
                    <a:pt x="126" y="29"/>
                    <a:pt x="123" y="37"/>
                  </a:cubicBezTo>
                  <a:close/>
                  <a:moveTo>
                    <a:pt x="138" y="155"/>
                  </a:moveTo>
                  <a:lnTo>
                    <a:pt x="168" y="35"/>
                  </a:lnTo>
                  <a:cubicBezTo>
                    <a:pt x="171" y="19"/>
                    <a:pt x="171" y="18"/>
                    <a:pt x="192" y="18"/>
                  </a:cubicBezTo>
                  <a:lnTo>
                    <a:pt x="267" y="18"/>
                  </a:lnTo>
                  <a:cubicBezTo>
                    <a:pt x="318" y="18"/>
                    <a:pt x="330" y="51"/>
                    <a:pt x="330" y="70"/>
                  </a:cubicBezTo>
                  <a:cubicBezTo>
                    <a:pt x="330" y="110"/>
                    <a:pt x="285" y="155"/>
                    <a:pt x="218" y="155"/>
                  </a:cubicBezTo>
                  <a:close/>
                  <a:moveTo>
                    <a:pt x="114" y="320"/>
                  </a:moveTo>
                  <a:cubicBezTo>
                    <a:pt x="98" y="320"/>
                    <a:pt x="98" y="320"/>
                    <a:pt x="98" y="315"/>
                  </a:cubicBezTo>
                  <a:cubicBezTo>
                    <a:pt x="98" y="315"/>
                    <a:pt x="98" y="312"/>
                    <a:pt x="99" y="304"/>
                  </a:cubicBezTo>
                  <a:lnTo>
                    <a:pt x="134" y="170"/>
                  </a:lnTo>
                  <a:lnTo>
                    <a:pt x="238" y="170"/>
                  </a:lnTo>
                  <a:cubicBezTo>
                    <a:pt x="285" y="170"/>
                    <a:pt x="302" y="200"/>
                    <a:pt x="302" y="229"/>
                  </a:cubicBezTo>
                  <a:cubicBezTo>
                    <a:pt x="302" y="277"/>
                    <a:pt x="253" y="320"/>
                    <a:pt x="194" y="32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6" name="Freeform 65">
              <a:extLst>
                <a:ext uri="{FF2B5EF4-FFF2-40B4-BE49-F238E27FC236}">
                  <a16:creationId xmlns:a16="http://schemas.microsoft.com/office/drawing/2014/main" id="{36A16C52-4995-C74B-BA16-2AAEBA50BBC2}"/>
                </a:ext>
              </a:extLst>
            </p:cNvPr>
            <p:cNvSpPr/>
            <p:nvPr/>
          </p:nvSpPr>
          <p:spPr>
            <a:xfrm>
              <a:off x="4663800" y="6185519"/>
              <a:ext cx="59040" cy="253080"/>
            </a:xfrm>
            <a:custGeom>
              <a:avLst/>
              <a:gdLst/>
              <a:ahLst/>
              <a:cxnLst>
                <a:cxn ang="3cd4">
                  <a:pos x="hc" y="t"/>
                </a:cxn>
                <a:cxn ang="cd2">
                  <a:pos x="l" y="vc"/>
                </a:cxn>
                <a:cxn ang="cd4">
                  <a:pos x="hc" y="b"/>
                </a:cxn>
                <a:cxn ang="0">
                  <a:pos x="r" y="vc"/>
                </a:cxn>
              </a:cxnLst>
              <a:rect l="l" t="t" r="r" b="b"/>
              <a:pathLst>
                <a:path w="165" h="704">
                  <a:moveTo>
                    <a:pt x="165" y="698"/>
                  </a:moveTo>
                  <a:cubicBezTo>
                    <a:pt x="165" y="696"/>
                    <a:pt x="165" y="694"/>
                    <a:pt x="152" y="682"/>
                  </a:cubicBezTo>
                  <a:cubicBezTo>
                    <a:pt x="64" y="594"/>
                    <a:pt x="42" y="461"/>
                    <a:pt x="42" y="352"/>
                  </a:cubicBezTo>
                  <a:cubicBezTo>
                    <a:pt x="42" y="230"/>
                    <a:pt x="69" y="107"/>
                    <a:pt x="155" y="19"/>
                  </a:cubicBezTo>
                  <a:cubicBezTo>
                    <a:pt x="165" y="11"/>
                    <a:pt x="165" y="10"/>
                    <a:pt x="165" y="6"/>
                  </a:cubicBezTo>
                  <a:cubicBezTo>
                    <a:pt x="165" y="2"/>
                    <a:pt x="162" y="0"/>
                    <a:pt x="157" y="0"/>
                  </a:cubicBezTo>
                  <a:cubicBezTo>
                    <a:pt x="150" y="0"/>
                    <a:pt x="86" y="48"/>
                    <a:pt x="45" y="138"/>
                  </a:cubicBezTo>
                  <a:cubicBezTo>
                    <a:pt x="8" y="214"/>
                    <a:pt x="0" y="293"/>
                    <a:pt x="0" y="352"/>
                  </a:cubicBezTo>
                  <a:cubicBezTo>
                    <a:pt x="0" y="408"/>
                    <a:pt x="8" y="493"/>
                    <a:pt x="46" y="573"/>
                  </a:cubicBezTo>
                  <a:cubicBezTo>
                    <a:pt x="90" y="659"/>
                    <a:pt x="150" y="704"/>
                    <a:pt x="157" y="704"/>
                  </a:cubicBezTo>
                  <a:cubicBezTo>
                    <a:pt x="162" y="704"/>
                    <a:pt x="165" y="702"/>
                    <a:pt x="165" y="69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7" name="Freeform 66">
              <a:extLst>
                <a:ext uri="{FF2B5EF4-FFF2-40B4-BE49-F238E27FC236}">
                  <a16:creationId xmlns:a16="http://schemas.microsoft.com/office/drawing/2014/main" id="{DAD98525-1D9E-4D4A-84CB-20345C159807}"/>
                </a:ext>
              </a:extLst>
            </p:cNvPr>
            <p:cNvSpPr/>
            <p:nvPr/>
          </p:nvSpPr>
          <p:spPr>
            <a:xfrm>
              <a:off x="4743360" y="6216479"/>
              <a:ext cx="78120" cy="161640"/>
            </a:xfrm>
            <a:custGeom>
              <a:avLst/>
              <a:gdLst/>
              <a:ahLst/>
              <a:cxnLst>
                <a:cxn ang="3cd4">
                  <a:pos x="hc" y="t"/>
                </a:cxn>
                <a:cxn ang="cd2">
                  <a:pos x="l" y="vc"/>
                </a:cxn>
                <a:cxn ang="cd4">
                  <a:pos x="hc" y="b"/>
                </a:cxn>
                <a:cxn ang="0">
                  <a:pos x="r" y="vc"/>
                </a:cxn>
              </a:cxnLst>
              <a:rect l="l" t="t" r="r" b="b"/>
              <a:pathLst>
                <a:path w="218" h="450">
                  <a:moveTo>
                    <a:pt x="130" y="160"/>
                  </a:moveTo>
                  <a:lnTo>
                    <a:pt x="197" y="160"/>
                  </a:lnTo>
                  <a:cubicBezTo>
                    <a:pt x="210" y="160"/>
                    <a:pt x="218" y="160"/>
                    <a:pt x="218" y="146"/>
                  </a:cubicBezTo>
                  <a:cubicBezTo>
                    <a:pt x="218" y="138"/>
                    <a:pt x="210" y="138"/>
                    <a:pt x="197" y="138"/>
                  </a:cubicBezTo>
                  <a:lnTo>
                    <a:pt x="136" y="138"/>
                  </a:lnTo>
                  <a:cubicBezTo>
                    <a:pt x="160" y="37"/>
                    <a:pt x="165" y="24"/>
                    <a:pt x="165" y="19"/>
                  </a:cubicBezTo>
                  <a:cubicBezTo>
                    <a:pt x="165" y="6"/>
                    <a:pt x="155" y="0"/>
                    <a:pt x="144" y="0"/>
                  </a:cubicBezTo>
                  <a:cubicBezTo>
                    <a:pt x="142" y="0"/>
                    <a:pt x="122" y="0"/>
                    <a:pt x="115" y="26"/>
                  </a:cubicBezTo>
                  <a:lnTo>
                    <a:pt x="88" y="138"/>
                  </a:lnTo>
                  <a:lnTo>
                    <a:pt x="21" y="138"/>
                  </a:lnTo>
                  <a:cubicBezTo>
                    <a:pt x="6" y="138"/>
                    <a:pt x="0" y="138"/>
                    <a:pt x="0" y="150"/>
                  </a:cubicBezTo>
                  <a:cubicBezTo>
                    <a:pt x="0" y="160"/>
                    <a:pt x="6" y="160"/>
                    <a:pt x="19" y="160"/>
                  </a:cubicBezTo>
                  <a:lnTo>
                    <a:pt x="82" y="160"/>
                  </a:lnTo>
                  <a:cubicBezTo>
                    <a:pt x="32" y="360"/>
                    <a:pt x="29" y="371"/>
                    <a:pt x="29" y="384"/>
                  </a:cubicBezTo>
                  <a:cubicBezTo>
                    <a:pt x="29" y="422"/>
                    <a:pt x="56" y="450"/>
                    <a:pt x="93" y="450"/>
                  </a:cubicBezTo>
                  <a:cubicBezTo>
                    <a:pt x="166" y="450"/>
                    <a:pt x="206" y="346"/>
                    <a:pt x="206" y="341"/>
                  </a:cubicBezTo>
                  <a:cubicBezTo>
                    <a:pt x="206" y="334"/>
                    <a:pt x="200" y="334"/>
                    <a:pt x="197" y="334"/>
                  </a:cubicBezTo>
                  <a:cubicBezTo>
                    <a:pt x="192" y="334"/>
                    <a:pt x="190" y="336"/>
                    <a:pt x="187" y="344"/>
                  </a:cubicBezTo>
                  <a:cubicBezTo>
                    <a:pt x="157" y="418"/>
                    <a:pt x="118" y="434"/>
                    <a:pt x="94" y="434"/>
                  </a:cubicBezTo>
                  <a:cubicBezTo>
                    <a:pt x="80" y="434"/>
                    <a:pt x="74" y="424"/>
                    <a:pt x="74" y="402"/>
                  </a:cubicBezTo>
                  <a:cubicBezTo>
                    <a:pt x="74" y="384"/>
                    <a:pt x="74" y="379"/>
                    <a:pt x="77" y="36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8" name="Freeform 67">
              <a:extLst>
                <a:ext uri="{FF2B5EF4-FFF2-40B4-BE49-F238E27FC236}">
                  <a16:creationId xmlns:a16="http://schemas.microsoft.com/office/drawing/2014/main" id="{18AA0B4C-DBEA-5B4A-B704-F859602DF1B3}"/>
                </a:ext>
              </a:extLst>
            </p:cNvPr>
            <p:cNvSpPr/>
            <p:nvPr/>
          </p:nvSpPr>
          <p:spPr>
            <a:xfrm>
              <a:off x="4838400" y="6263280"/>
              <a:ext cx="115920" cy="114840"/>
            </a:xfrm>
            <a:custGeom>
              <a:avLst/>
              <a:gdLst/>
              <a:ahLst/>
              <a:cxnLst>
                <a:cxn ang="3cd4">
                  <a:pos x="hc" y="t"/>
                </a:cxn>
                <a:cxn ang="cd2">
                  <a:pos x="l" y="vc"/>
                </a:cxn>
                <a:cxn ang="cd4">
                  <a:pos x="hc" y="b"/>
                </a:cxn>
                <a:cxn ang="0">
                  <a:pos x="r" y="vc"/>
                </a:cxn>
              </a:cxnLst>
              <a:rect l="l" t="t" r="r" b="b"/>
              <a:pathLst>
                <a:path w="323" h="320">
                  <a:moveTo>
                    <a:pt x="235" y="45"/>
                  </a:moveTo>
                  <a:cubicBezTo>
                    <a:pt x="222" y="19"/>
                    <a:pt x="202" y="0"/>
                    <a:pt x="170" y="0"/>
                  </a:cubicBezTo>
                  <a:cubicBezTo>
                    <a:pt x="88" y="0"/>
                    <a:pt x="0" y="104"/>
                    <a:pt x="0" y="206"/>
                  </a:cubicBezTo>
                  <a:cubicBezTo>
                    <a:pt x="0" y="274"/>
                    <a:pt x="38" y="320"/>
                    <a:pt x="94" y="320"/>
                  </a:cubicBezTo>
                  <a:cubicBezTo>
                    <a:pt x="109" y="320"/>
                    <a:pt x="144" y="317"/>
                    <a:pt x="186" y="267"/>
                  </a:cubicBezTo>
                  <a:cubicBezTo>
                    <a:pt x="192" y="296"/>
                    <a:pt x="216" y="320"/>
                    <a:pt x="250" y="320"/>
                  </a:cubicBezTo>
                  <a:cubicBezTo>
                    <a:pt x="275" y="320"/>
                    <a:pt x="291" y="304"/>
                    <a:pt x="302" y="282"/>
                  </a:cubicBezTo>
                  <a:cubicBezTo>
                    <a:pt x="314" y="256"/>
                    <a:pt x="323" y="213"/>
                    <a:pt x="323" y="211"/>
                  </a:cubicBezTo>
                  <a:cubicBezTo>
                    <a:pt x="323" y="205"/>
                    <a:pt x="317" y="205"/>
                    <a:pt x="315" y="205"/>
                  </a:cubicBezTo>
                  <a:cubicBezTo>
                    <a:pt x="309" y="205"/>
                    <a:pt x="307" y="206"/>
                    <a:pt x="306" y="218"/>
                  </a:cubicBezTo>
                  <a:cubicBezTo>
                    <a:pt x="293" y="262"/>
                    <a:pt x="280" y="304"/>
                    <a:pt x="251" y="304"/>
                  </a:cubicBezTo>
                  <a:cubicBezTo>
                    <a:pt x="232" y="304"/>
                    <a:pt x="230" y="286"/>
                    <a:pt x="230" y="272"/>
                  </a:cubicBezTo>
                  <a:cubicBezTo>
                    <a:pt x="230" y="256"/>
                    <a:pt x="232" y="251"/>
                    <a:pt x="240" y="219"/>
                  </a:cubicBezTo>
                  <a:cubicBezTo>
                    <a:pt x="248" y="190"/>
                    <a:pt x="248" y="182"/>
                    <a:pt x="254" y="157"/>
                  </a:cubicBezTo>
                  <a:lnTo>
                    <a:pt x="280" y="58"/>
                  </a:lnTo>
                  <a:cubicBezTo>
                    <a:pt x="285" y="37"/>
                    <a:pt x="285" y="37"/>
                    <a:pt x="285" y="34"/>
                  </a:cubicBezTo>
                  <a:cubicBezTo>
                    <a:pt x="285" y="21"/>
                    <a:pt x="277" y="14"/>
                    <a:pt x="266" y="14"/>
                  </a:cubicBezTo>
                  <a:cubicBezTo>
                    <a:pt x="248" y="14"/>
                    <a:pt x="237" y="30"/>
                    <a:pt x="235" y="45"/>
                  </a:cubicBezTo>
                  <a:close/>
                  <a:moveTo>
                    <a:pt x="189" y="229"/>
                  </a:moveTo>
                  <a:cubicBezTo>
                    <a:pt x="186" y="242"/>
                    <a:pt x="186" y="242"/>
                    <a:pt x="176" y="254"/>
                  </a:cubicBezTo>
                  <a:cubicBezTo>
                    <a:pt x="144" y="293"/>
                    <a:pt x="115" y="304"/>
                    <a:pt x="96" y="304"/>
                  </a:cubicBezTo>
                  <a:cubicBezTo>
                    <a:pt x="61" y="304"/>
                    <a:pt x="50" y="266"/>
                    <a:pt x="50" y="238"/>
                  </a:cubicBezTo>
                  <a:cubicBezTo>
                    <a:pt x="50" y="203"/>
                    <a:pt x="72" y="115"/>
                    <a:pt x="90" y="83"/>
                  </a:cubicBezTo>
                  <a:cubicBezTo>
                    <a:pt x="110" y="42"/>
                    <a:pt x="142" y="16"/>
                    <a:pt x="171" y="16"/>
                  </a:cubicBezTo>
                  <a:cubicBezTo>
                    <a:pt x="218" y="16"/>
                    <a:pt x="227" y="74"/>
                    <a:pt x="227" y="78"/>
                  </a:cubicBezTo>
                  <a:cubicBezTo>
                    <a:pt x="227" y="82"/>
                    <a:pt x="226" y="86"/>
                    <a:pt x="224" y="9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9" name="Freeform 68">
              <a:extLst>
                <a:ext uri="{FF2B5EF4-FFF2-40B4-BE49-F238E27FC236}">
                  <a16:creationId xmlns:a16="http://schemas.microsoft.com/office/drawing/2014/main" id="{09031D3F-E0E2-2A49-922E-C9569D0C959A}"/>
                </a:ext>
              </a:extLst>
            </p:cNvPr>
            <p:cNvSpPr/>
            <p:nvPr/>
          </p:nvSpPr>
          <p:spPr>
            <a:xfrm>
              <a:off x="4969080" y="6263280"/>
              <a:ext cx="103320" cy="114840"/>
            </a:xfrm>
            <a:custGeom>
              <a:avLst/>
              <a:gdLst/>
              <a:ahLst/>
              <a:cxnLst>
                <a:cxn ang="3cd4">
                  <a:pos x="hc" y="t"/>
                </a:cxn>
                <a:cxn ang="cd2">
                  <a:pos x="l" y="vc"/>
                </a:cxn>
                <a:cxn ang="cd4">
                  <a:pos x="hc" y="b"/>
                </a:cxn>
                <a:cxn ang="0">
                  <a:pos x="r" y="vc"/>
                </a:cxn>
              </a:cxnLst>
              <a:rect l="l" t="t" r="r" b="b"/>
              <a:pathLst>
                <a:path w="288" h="320">
                  <a:moveTo>
                    <a:pt x="42" y="270"/>
                  </a:moveTo>
                  <a:cubicBezTo>
                    <a:pt x="40" y="282"/>
                    <a:pt x="35" y="298"/>
                    <a:pt x="35" y="301"/>
                  </a:cubicBezTo>
                  <a:cubicBezTo>
                    <a:pt x="35" y="314"/>
                    <a:pt x="45" y="320"/>
                    <a:pt x="56" y="320"/>
                  </a:cubicBezTo>
                  <a:cubicBezTo>
                    <a:pt x="64" y="320"/>
                    <a:pt x="77" y="314"/>
                    <a:pt x="82" y="301"/>
                  </a:cubicBezTo>
                  <a:cubicBezTo>
                    <a:pt x="83" y="298"/>
                    <a:pt x="107" y="202"/>
                    <a:pt x="110" y="189"/>
                  </a:cubicBezTo>
                  <a:cubicBezTo>
                    <a:pt x="115" y="165"/>
                    <a:pt x="128" y="115"/>
                    <a:pt x="133" y="96"/>
                  </a:cubicBezTo>
                  <a:cubicBezTo>
                    <a:pt x="136" y="88"/>
                    <a:pt x="155" y="54"/>
                    <a:pt x="173" y="38"/>
                  </a:cubicBezTo>
                  <a:cubicBezTo>
                    <a:pt x="178" y="34"/>
                    <a:pt x="198" y="16"/>
                    <a:pt x="229" y="16"/>
                  </a:cubicBezTo>
                  <a:cubicBezTo>
                    <a:pt x="248" y="16"/>
                    <a:pt x="258" y="24"/>
                    <a:pt x="259" y="24"/>
                  </a:cubicBezTo>
                  <a:cubicBezTo>
                    <a:pt x="237" y="27"/>
                    <a:pt x="222" y="45"/>
                    <a:pt x="222" y="62"/>
                  </a:cubicBezTo>
                  <a:cubicBezTo>
                    <a:pt x="222" y="74"/>
                    <a:pt x="230" y="88"/>
                    <a:pt x="250" y="88"/>
                  </a:cubicBezTo>
                  <a:cubicBezTo>
                    <a:pt x="267" y="88"/>
                    <a:pt x="288" y="72"/>
                    <a:pt x="288" y="46"/>
                  </a:cubicBezTo>
                  <a:cubicBezTo>
                    <a:pt x="288" y="21"/>
                    <a:pt x="266" y="0"/>
                    <a:pt x="229" y="0"/>
                  </a:cubicBezTo>
                  <a:cubicBezTo>
                    <a:pt x="182" y="0"/>
                    <a:pt x="152" y="35"/>
                    <a:pt x="139" y="54"/>
                  </a:cubicBezTo>
                  <a:cubicBezTo>
                    <a:pt x="133" y="22"/>
                    <a:pt x="107" y="0"/>
                    <a:pt x="74" y="0"/>
                  </a:cubicBezTo>
                  <a:cubicBezTo>
                    <a:pt x="42" y="0"/>
                    <a:pt x="29" y="27"/>
                    <a:pt x="22" y="40"/>
                  </a:cubicBezTo>
                  <a:cubicBezTo>
                    <a:pt x="10" y="64"/>
                    <a:pt x="0" y="107"/>
                    <a:pt x="0" y="109"/>
                  </a:cubicBezTo>
                  <a:cubicBezTo>
                    <a:pt x="0" y="115"/>
                    <a:pt x="6" y="115"/>
                    <a:pt x="8" y="115"/>
                  </a:cubicBezTo>
                  <a:cubicBezTo>
                    <a:pt x="16" y="115"/>
                    <a:pt x="16" y="115"/>
                    <a:pt x="21" y="99"/>
                  </a:cubicBezTo>
                  <a:cubicBezTo>
                    <a:pt x="32" y="50"/>
                    <a:pt x="46" y="16"/>
                    <a:pt x="72" y="16"/>
                  </a:cubicBezTo>
                  <a:cubicBezTo>
                    <a:pt x="85" y="16"/>
                    <a:pt x="94" y="21"/>
                    <a:pt x="94" y="48"/>
                  </a:cubicBezTo>
                  <a:cubicBezTo>
                    <a:pt x="94" y="62"/>
                    <a:pt x="91" y="70"/>
                    <a:pt x="83" y="10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0" name="Freeform 69">
              <a:extLst>
                <a:ext uri="{FF2B5EF4-FFF2-40B4-BE49-F238E27FC236}">
                  <a16:creationId xmlns:a16="http://schemas.microsoft.com/office/drawing/2014/main" id="{484A100C-2FCE-A042-BDDF-09E51EB0EC08}"/>
                </a:ext>
              </a:extLst>
            </p:cNvPr>
            <p:cNvSpPr/>
            <p:nvPr/>
          </p:nvSpPr>
          <p:spPr>
            <a:xfrm>
              <a:off x="5086079" y="6263280"/>
              <a:ext cx="116640" cy="163800"/>
            </a:xfrm>
            <a:custGeom>
              <a:avLst/>
              <a:gdLst/>
              <a:ahLst/>
              <a:cxnLst>
                <a:cxn ang="3cd4">
                  <a:pos x="hc" y="t"/>
                </a:cxn>
                <a:cxn ang="cd2">
                  <a:pos x="l" y="vc"/>
                </a:cxn>
                <a:cxn ang="cd4">
                  <a:pos x="hc" y="b"/>
                </a:cxn>
                <a:cxn ang="0">
                  <a:pos x="r" y="vc"/>
                </a:cxn>
              </a:cxnLst>
              <a:rect l="l" t="t" r="r" b="b"/>
              <a:pathLst>
                <a:path w="325" h="456">
                  <a:moveTo>
                    <a:pt x="322" y="46"/>
                  </a:moveTo>
                  <a:cubicBezTo>
                    <a:pt x="323" y="42"/>
                    <a:pt x="325" y="38"/>
                    <a:pt x="325" y="34"/>
                  </a:cubicBezTo>
                  <a:cubicBezTo>
                    <a:pt x="325" y="21"/>
                    <a:pt x="315" y="14"/>
                    <a:pt x="304" y="14"/>
                  </a:cubicBezTo>
                  <a:cubicBezTo>
                    <a:pt x="296" y="14"/>
                    <a:pt x="277" y="19"/>
                    <a:pt x="275" y="45"/>
                  </a:cubicBezTo>
                  <a:cubicBezTo>
                    <a:pt x="262" y="18"/>
                    <a:pt x="237" y="0"/>
                    <a:pt x="210" y="0"/>
                  </a:cubicBezTo>
                  <a:cubicBezTo>
                    <a:pt x="128" y="0"/>
                    <a:pt x="42" y="99"/>
                    <a:pt x="42" y="200"/>
                  </a:cubicBezTo>
                  <a:cubicBezTo>
                    <a:pt x="42" y="270"/>
                    <a:pt x="85" y="312"/>
                    <a:pt x="134" y="312"/>
                  </a:cubicBezTo>
                  <a:cubicBezTo>
                    <a:pt x="176" y="312"/>
                    <a:pt x="210" y="278"/>
                    <a:pt x="218" y="270"/>
                  </a:cubicBezTo>
                  <a:lnTo>
                    <a:pt x="218" y="272"/>
                  </a:lnTo>
                  <a:cubicBezTo>
                    <a:pt x="203" y="334"/>
                    <a:pt x="194" y="363"/>
                    <a:pt x="194" y="365"/>
                  </a:cubicBezTo>
                  <a:cubicBezTo>
                    <a:pt x="192" y="371"/>
                    <a:pt x="168" y="442"/>
                    <a:pt x="93" y="442"/>
                  </a:cubicBezTo>
                  <a:cubicBezTo>
                    <a:pt x="78" y="442"/>
                    <a:pt x="56" y="440"/>
                    <a:pt x="37" y="434"/>
                  </a:cubicBezTo>
                  <a:cubicBezTo>
                    <a:pt x="58" y="427"/>
                    <a:pt x="66" y="410"/>
                    <a:pt x="66" y="397"/>
                  </a:cubicBezTo>
                  <a:cubicBezTo>
                    <a:pt x="66" y="386"/>
                    <a:pt x="58" y="373"/>
                    <a:pt x="38" y="373"/>
                  </a:cubicBezTo>
                  <a:cubicBezTo>
                    <a:pt x="22" y="373"/>
                    <a:pt x="0" y="386"/>
                    <a:pt x="0" y="413"/>
                  </a:cubicBezTo>
                  <a:cubicBezTo>
                    <a:pt x="0" y="442"/>
                    <a:pt x="26" y="456"/>
                    <a:pt x="94" y="456"/>
                  </a:cubicBezTo>
                  <a:cubicBezTo>
                    <a:pt x="182" y="456"/>
                    <a:pt x="234" y="402"/>
                    <a:pt x="243" y="358"/>
                  </a:cubicBezTo>
                  <a:close/>
                  <a:moveTo>
                    <a:pt x="230" y="221"/>
                  </a:moveTo>
                  <a:cubicBezTo>
                    <a:pt x="226" y="240"/>
                    <a:pt x="210" y="258"/>
                    <a:pt x="194" y="270"/>
                  </a:cubicBezTo>
                  <a:cubicBezTo>
                    <a:pt x="179" y="283"/>
                    <a:pt x="157" y="296"/>
                    <a:pt x="138" y="296"/>
                  </a:cubicBezTo>
                  <a:cubicBezTo>
                    <a:pt x="102" y="296"/>
                    <a:pt x="91" y="259"/>
                    <a:pt x="91" y="232"/>
                  </a:cubicBezTo>
                  <a:cubicBezTo>
                    <a:pt x="91" y="197"/>
                    <a:pt x="112" y="114"/>
                    <a:pt x="131" y="78"/>
                  </a:cubicBezTo>
                  <a:cubicBezTo>
                    <a:pt x="150" y="43"/>
                    <a:pt x="181" y="16"/>
                    <a:pt x="210" y="16"/>
                  </a:cubicBezTo>
                  <a:cubicBezTo>
                    <a:pt x="256" y="16"/>
                    <a:pt x="266" y="72"/>
                    <a:pt x="266" y="77"/>
                  </a:cubicBezTo>
                  <a:cubicBezTo>
                    <a:pt x="266" y="80"/>
                    <a:pt x="266" y="83"/>
                    <a:pt x="264" y="8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1" name="Freeform 70">
              <a:extLst>
                <a:ext uri="{FF2B5EF4-FFF2-40B4-BE49-F238E27FC236}">
                  <a16:creationId xmlns:a16="http://schemas.microsoft.com/office/drawing/2014/main" id="{F3496EAC-6DAF-8141-B93C-688218C86F3E}"/>
                </a:ext>
              </a:extLst>
            </p:cNvPr>
            <p:cNvSpPr/>
            <p:nvPr/>
          </p:nvSpPr>
          <p:spPr>
            <a:xfrm>
              <a:off x="5223600" y="6263280"/>
              <a:ext cx="97560" cy="114840"/>
            </a:xfrm>
            <a:custGeom>
              <a:avLst/>
              <a:gdLst/>
              <a:ahLst/>
              <a:cxnLst>
                <a:cxn ang="3cd4">
                  <a:pos x="hc" y="t"/>
                </a:cxn>
                <a:cxn ang="cd2">
                  <a:pos x="l" y="vc"/>
                </a:cxn>
                <a:cxn ang="cd4">
                  <a:pos x="hc" y="b"/>
                </a:cxn>
                <a:cxn ang="0">
                  <a:pos x="r" y="vc"/>
                </a:cxn>
              </a:cxnLst>
              <a:rect l="l" t="t" r="r" b="b"/>
              <a:pathLst>
                <a:path w="272" h="320">
                  <a:moveTo>
                    <a:pt x="99" y="149"/>
                  </a:moveTo>
                  <a:cubicBezTo>
                    <a:pt x="120" y="149"/>
                    <a:pt x="173" y="147"/>
                    <a:pt x="208" y="133"/>
                  </a:cubicBezTo>
                  <a:cubicBezTo>
                    <a:pt x="258" y="112"/>
                    <a:pt x="261" y="70"/>
                    <a:pt x="261" y="61"/>
                  </a:cubicBezTo>
                  <a:cubicBezTo>
                    <a:pt x="261" y="29"/>
                    <a:pt x="234" y="0"/>
                    <a:pt x="186" y="0"/>
                  </a:cubicBezTo>
                  <a:cubicBezTo>
                    <a:pt x="107" y="0"/>
                    <a:pt x="0" y="69"/>
                    <a:pt x="0" y="192"/>
                  </a:cubicBezTo>
                  <a:cubicBezTo>
                    <a:pt x="0" y="264"/>
                    <a:pt x="42" y="320"/>
                    <a:pt x="110" y="320"/>
                  </a:cubicBezTo>
                  <a:cubicBezTo>
                    <a:pt x="213" y="320"/>
                    <a:pt x="272" y="245"/>
                    <a:pt x="272" y="237"/>
                  </a:cubicBezTo>
                  <a:cubicBezTo>
                    <a:pt x="272" y="232"/>
                    <a:pt x="267" y="227"/>
                    <a:pt x="262" y="227"/>
                  </a:cubicBezTo>
                  <a:cubicBezTo>
                    <a:pt x="259" y="227"/>
                    <a:pt x="258" y="229"/>
                    <a:pt x="254" y="235"/>
                  </a:cubicBezTo>
                  <a:cubicBezTo>
                    <a:pt x="198" y="304"/>
                    <a:pt x="122" y="304"/>
                    <a:pt x="112" y="304"/>
                  </a:cubicBezTo>
                  <a:cubicBezTo>
                    <a:pt x="58" y="304"/>
                    <a:pt x="51" y="245"/>
                    <a:pt x="51" y="222"/>
                  </a:cubicBezTo>
                  <a:cubicBezTo>
                    <a:pt x="51" y="214"/>
                    <a:pt x="51" y="192"/>
                    <a:pt x="62" y="149"/>
                  </a:cubicBezTo>
                  <a:close/>
                  <a:moveTo>
                    <a:pt x="67" y="133"/>
                  </a:moveTo>
                  <a:cubicBezTo>
                    <a:pt x="94" y="26"/>
                    <a:pt x="166" y="16"/>
                    <a:pt x="186" y="16"/>
                  </a:cubicBezTo>
                  <a:cubicBezTo>
                    <a:pt x="219" y="16"/>
                    <a:pt x="238" y="37"/>
                    <a:pt x="238" y="61"/>
                  </a:cubicBezTo>
                  <a:cubicBezTo>
                    <a:pt x="238" y="133"/>
                    <a:pt x="125" y="133"/>
                    <a:pt x="96" y="13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2" name="Freeform 71">
              <a:extLst>
                <a:ext uri="{FF2B5EF4-FFF2-40B4-BE49-F238E27FC236}">
                  <a16:creationId xmlns:a16="http://schemas.microsoft.com/office/drawing/2014/main" id="{EBDDA7B7-2CA0-574C-9646-ED4FAF633FB0}"/>
                </a:ext>
              </a:extLst>
            </p:cNvPr>
            <p:cNvSpPr/>
            <p:nvPr/>
          </p:nvSpPr>
          <p:spPr>
            <a:xfrm>
              <a:off x="5334840" y="6216479"/>
              <a:ext cx="78120" cy="161640"/>
            </a:xfrm>
            <a:custGeom>
              <a:avLst/>
              <a:gdLst/>
              <a:ahLst/>
              <a:cxnLst>
                <a:cxn ang="3cd4">
                  <a:pos x="hc" y="t"/>
                </a:cxn>
                <a:cxn ang="cd2">
                  <a:pos x="l" y="vc"/>
                </a:cxn>
                <a:cxn ang="cd4">
                  <a:pos x="hc" y="b"/>
                </a:cxn>
                <a:cxn ang="0">
                  <a:pos x="r" y="vc"/>
                </a:cxn>
              </a:cxnLst>
              <a:rect l="l" t="t" r="r" b="b"/>
              <a:pathLst>
                <a:path w="218" h="450">
                  <a:moveTo>
                    <a:pt x="130" y="160"/>
                  </a:moveTo>
                  <a:lnTo>
                    <a:pt x="197" y="160"/>
                  </a:lnTo>
                  <a:cubicBezTo>
                    <a:pt x="210" y="160"/>
                    <a:pt x="218" y="160"/>
                    <a:pt x="218" y="146"/>
                  </a:cubicBezTo>
                  <a:cubicBezTo>
                    <a:pt x="218" y="138"/>
                    <a:pt x="210" y="138"/>
                    <a:pt x="197" y="138"/>
                  </a:cubicBezTo>
                  <a:lnTo>
                    <a:pt x="136" y="138"/>
                  </a:lnTo>
                  <a:cubicBezTo>
                    <a:pt x="160" y="37"/>
                    <a:pt x="165" y="24"/>
                    <a:pt x="165" y="19"/>
                  </a:cubicBezTo>
                  <a:cubicBezTo>
                    <a:pt x="165" y="6"/>
                    <a:pt x="155" y="0"/>
                    <a:pt x="144" y="0"/>
                  </a:cubicBezTo>
                  <a:cubicBezTo>
                    <a:pt x="141" y="0"/>
                    <a:pt x="122" y="0"/>
                    <a:pt x="115" y="26"/>
                  </a:cubicBezTo>
                  <a:lnTo>
                    <a:pt x="88" y="138"/>
                  </a:lnTo>
                  <a:lnTo>
                    <a:pt x="21" y="138"/>
                  </a:lnTo>
                  <a:cubicBezTo>
                    <a:pt x="6" y="138"/>
                    <a:pt x="0" y="138"/>
                    <a:pt x="0" y="150"/>
                  </a:cubicBezTo>
                  <a:cubicBezTo>
                    <a:pt x="0" y="160"/>
                    <a:pt x="6" y="160"/>
                    <a:pt x="19" y="160"/>
                  </a:cubicBezTo>
                  <a:lnTo>
                    <a:pt x="82" y="160"/>
                  </a:lnTo>
                  <a:cubicBezTo>
                    <a:pt x="30" y="360"/>
                    <a:pt x="29" y="371"/>
                    <a:pt x="29" y="384"/>
                  </a:cubicBezTo>
                  <a:cubicBezTo>
                    <a:pt x="29" y="422"/>
                    <a:pt x="56" y="450"/>
                    <a:pt x="93" y="450"/>
                  </a:cubicBezTo>
                  <a:cubicBezTo>
                    <a:pt x="166" y="450"/>
                    <a:pt x="206" y="346"/>
                    <a:pt x="206" y="341"/>
                  </a:cubicBezTo>
                  <a:cubicBezTo>
                    <a:pt x="206" y="334"/>
                    <a:pt x="200" y="334"/>
                    <a:pt x="197" y="334"/>
                  </a:cubicBezTo>
                  <a:cubicBezTo>
                    <a:pt x="192" y="334"/>
                    <a:pt x="190" y="336"/>
                    <a:pt x="187" y="344"/>
                  </a:cubicBezTo>
                  <a:cubicBezTo>
                    <a:pt x="157" y="418"/>
                    <a:pt x="118" y="434"/>
                    <a:pt x="94" y="434"/>
                  </a:cubicBezTo>
                  <a:cubicBezTo>
                    <a:pt x="80" y="434"/>
                    <a:pt x="74" y="424"/>
                    <a:pt x="74" y="402"/>
                  </a:cubicBezTo>
                  <a:cubicBezTo>
                    <a:pt x="74" y="384"/>
                    <a:pt x="74" y="379"/>
                    <a:pt x="77" y="36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3" name="Freeform 72">
              <a:extLst>
                <a:ext uri="{FF2B5EF4-FFF2-40B4-BE49-F238E27FC236}">
                  <a16:creationId xmlns:a16="http://schemas.microsoft.com/office/drawing/2014/main" id="{A78257AD-9EE2-F94A-9B34-59037311FD82}"/>
                </a:ext>
              </a:extLst>
            </p:cNvPr>
            <p:cNvSpPr/>
            <p:nvPr/>
          </p:nvSpPr>
          <p:spPr>
            <a:xfrm>
              <a:off x="5445360" y="6185519"/>
              <a:ext cx="59040" cy="253080"/>
            </a:xfrm>
            <a:custGeom>
              <a:avLst/>
              <a:gdLst/>
              <a:ahLst/>
              <a:cxnLst>
                <a:cxn ang="3cd4">
                  <a:pos x="hc" y="t"/>
                </a:cxn>
                <a:cxn ang="cd2">
                  <a:pos x="l" y="vc"/>
                </a:cxn>
                <a:cxn ang="cd4">
                  <a:pos x="hc" y="b"/>
                </a:cxn>
                <a:cxn ang="0">
                  <a:pos x="r" y="vc"/>
                </a:cxn>
              </a:cxnLst>
              <a:rect l="l" t="t" r="r" b="b"/>
              <a:pathLst>
                <a:path w="165" h="704">
                  <a:moveTo>
                    <a:pt x="165" y="698"/>
                  </a:moveTo>
                  <a:cubicBezTo>
                    <a:pt x="165" y="696"/>
                    <a:pt x="165" y="694"/>
                    <a:pt x="152" y="682"/>
                  </a:cubicBezTo>
                  <a:cubicBezTo>
                    <a:pt x="64" y="594"/>
                    <a:pt x="42" y="461"/>
                    <a:pt x="42" y="352"/>
                  </a:cubicBezTo>
                  <a:cubicBezTo>
                    <a:pt x="42" y="230"/>
                    <a:pt x="69" y="107"/>
                    <a:pt x="155" y="19"/>
                  </a:cubicBezTo>
                  <a:cubicBezTo>
                    <a:pt x="165" y="11"/>
                    <a:pt x="165" y="10"/>
                    <a:pt x="165" y="6"/>
                  </a:cubicBezTo>
                  <a:cubicBezTo>
                    <a:pt x="165" y="2"/>
                    <a:pt x="162" y="0"/>
                    <a:pt x="157" y="0"/>
                  </a:cubicBezTo>
                  <a:cubicBezTo>
                    <a:pt x="150" y="0"/>
                    <a:pt x="86" y="48"/>
                    <a:pt x="45" y="138"/>
                  </a:cubicBezTo>
                  <a:cubicBezTo>
                    <a:pt x="8" y="214"/>
                    <a:pt x="0" y="293"/>
                    <a:pt x="0" y="352"/>
                  </a:cubicBezTo>
                  <a:cubicBezTo>
                    <a:pt x="0" y="408"/>
                    <a:pt x="8" y="493"/>
                    <a:pt x="46" y="573"/>
                  </a:cubicBezTo>
                  <a:cubicBezTo>
                    <a:pt x="90" y="659"/>
                    <a:pt x="150" y="704"/>
                    <a:pt x="157" y="704"/>
                  </a:cubicBezTo>
                  <a:cubicBezTo>
                    <a:pt x="162" y="704"/>
                    <a:pt x="165" y="702"/>
                    <a:pt x="165" y="69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4" name="Freeform 73">
              <a:extLst>
                <a:ext uri="{FF2B5EF4-FFF2-40B4-BE49-F238E27FC236}">
                  <a16:creationId xmlns:a16="http://schemas.microsoft.com/office/drawing/2014/main" id="{D845F2B9-A900-A946-BBFE-5423FBCF4DB7}"/>
                </a:ext>
              </a:extLst>
            </p:cNvPr>
            <p:cNvSpPr/>
            <p:nvPr/>
          </p:nvSpPr>
          <p:spPr>
            <a:xfrm>
              <a:off x="5531400" y="6263280"/>
              <a:ext cx="93600" cy="114840"/>
            </a:xfrm>
            <a:custGeom>
              <a:avLst/>
              <a:gdLst/>
              <a:ahLst/>
              <a:cxnLst>
                <a:cxn ang="3cd4">
                  <a:pos x="hc" y="t"/>
                </a:cxn>
                <a:cxn ang="cd2">
                  <a:pos x="l" y="vc"/>
                </a:cxn>
                <a:cxn ang="cd4">
                  <a:pos x="hc" y="b"/>
                </a:cxn>
                <a:cxn ang="0">
                  <a:pos x="r" y="vc"/>
                </a:cxn>
              </a:cxnLst>
              <a:rect l="l" t="t" r="r" b="b"/>
              <a:pathLst>
                <a:path w="261" h="320">
                  <a:moveTo>
                    <a:pt x="240" y="48"/>
                  </a:moveTo>
                  <a:cubicBezTo>
                    <a:pt x="219" y="48"/>
                    <a:pt x="206" y="64"/>
                    <a:pt x="206" y="80"/>
                  </a:cubicBezTo>
                  <a:cubicBezTo>
                    <a:pt x="206" y="90"/>
                    <a:pt x="213" y="101"/>
                    <a:pt x="227" y="101"/>
                  </a:cubicBezTo>
                  <a:cubicBezTo>
                    <a:pt x="243" y="101"/>
                    <a:pt x="261" y="88"/>
                    <a:pt x="261" y="61"/>
                  </a:cubicBezTo>
                  <a:cubicBezTo>
                    <a:pt x="261" y="29"/>
                    <a:pt x="230" y="0"/>
                    <a:pt x="176" y="0"/>
                  </a:cubicBezTo>
                  <a:cubicBezTo>
                    <a:pt x="83" y="0"/>
                    <a:pt x="56" y="72"/>
                    <a:pt x="56" y="102"/>
                  </a:cubicBezTo>
                  <a:cubicBezTo>
                    <a:pt x="56" y="158"/>
                    <a:pt x="109" y="170"/>
                    <a:pt x="130" y="173"/>
                  </a:cubicBezTo>
                  <a:cubicBezTo>
                    <a:pt x="166" y="181"/>
                    <a:pt x="203" y="187"/>
                    <a:pt x="203" y="227"/>
                  </a:cubicBezTo>
                  <a:cubicBezTo>
                    <a:pt x="203" y="245"/>
                    <a:pt x="187" y="304"/>
                    <a:pt x="102" y="304"/>
                  </a:cubicBezTo>
                  <a:cubicBezTo>
                    <a:pt x="91" y="304"/>
                    <a:pt x="37" y="304"/>
                    <a:pt x="21" y="267"/>
                  </a:cubicBezTo>
                  <a:cubicBezTo>
                    <a:pt x="48" y="270"/>
                    <a:pt x="66" y="250"/>
                    <a:pt x="66" y="229"/>
                  </a:cubicBezTo>
                  <a:cubicBezTo>
                    <a:pt x="66" y="213"/>
                    <a:pt x="54" y="205"/>
                    <a:pt x="40" y="205"/>
                  </a:cubicBezTo>
                  <a:cubicBezTo>
                    <a:pt x="21" y="205"/>
                    <a:pt x="0" y="219"/>
                    <a:pt x="0" y="251"/>
                  </a:cubicBezTo>
                  <a:cubicBezTo>
                    <a:pt x="0" y="291"/>
                    <a:pt x="40" y="320"/>
                    <a:pt x="101" y="320"/>
                  </a:cubicBezTo>
                  <a:cubicBezTo>
                    <a:pt x="216" y="320"/>
                    <a:pt x="243" y="235"/>
                    <a:pt x="243" y="203"/>
                  </a:cubicBezTo>
                  <a:cubicBezTo>
                    <a:pt x="243" y="178"/>
                    <a:pt x="230" y="160"/>
                    <a:pt x="221" y="150"/>
                  </a:cubicBezTo>
                  <a:cubicBezTo>
                    <a:pt x="202" y="131"/>
                    <a:pt x="182" y="128"/>
                    <a:pt x="150" y="122"/>
                  </a:cubicBezTo>
                  <a:cubicBezTo>
                    <a:pt x="125" y="115"/>
                    <a:pt x="98" y="110"/>
                    <a:pt x="98" y="78"/>
                  </a:cubicBezTo>
                  <a:cubicBezTo>
                    <a:pt x="98" y="59"/>
                    <a:pt x="114" y="16"/>
                    <a:pt x="176" y="16"/>
                  </a:cubicBezTo>
                  <a:cubicBezTo>
                    <a:pt x="194" y="16"/>
                    <a:pt x="229" y="21"/>
                    <a:pt x="240" y="4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5" name="Freeform 74">
              <a:extLst>
                <a:ext uri="{FF2B5EF4-FFF2-40B4-BE49-F238E27FC236}">
                  <a16:creationId xmlns:a16="http://schemas.microsoft.com/office/drawing/2014/main" id="{053A3B49-86D4-BF42-B195-7E734D21763B}"/>
                </a:ext>
              </a:extLst>
            </p:cNvPr>
            <p:cNvSpPr/>
            <p:nvPr/>
          </p:nvSpPr>
          <p:spPr>
            <a:xfrm>
              <a:off x="5644800" y="6171480"/>
              <a:ext cx="44640" cy="91800"/>
            </a:xfrm>
            <a:custGeom>
              <a:avLst/>
              <a:gdLst/>
              <a:ahLst/>
              <a:cxnLst>
                <a:cxn ang="3cd4">
                  <a:pos x="hc" y="t"/>
                </a:cxn>
                <a:cxn ang="cd2">
                  <a:pos x="l" y="vc"/>
                </a:cxn>
                <a:cxn ang="cd4">
                  <a:pos x="hc" y="b"/>
                </a:cxn>
                <a:cxn ang="0">
                  <a:pos x="r" y="vc"/>
                </a:cxn>
              </a:cxnLst>
              <a:rect l="l" t="t" r="r" b="b"/>
              <a:pathLst>
                <a:path w="125" h="256">
                  <a:moveTo>
                    <a:pt x="120" y="43"/>
                  </a:moveTo>
                  <a:cubicBezTo>
                    <a:pt x="125" y="35"/>
                    <a:pt x="125" y="30"/>
                    <a:pt x="125" y="27"/>
                  </a:cubicBezTo>
                  <a:cubicBezTo>
                    <a:pt x="125" y="11"/>
                    <a:pt x="110" y="0"/>
                    <a:pt x="96" y="0"/>
                  </a:cubicBezTo>
                  <a:cubicBezTo>
                    <a:pt x="77" y="0"/>
                    <a:pt x="70" y="16"/>
                    <a:pt x="69" y="24"/>
                  </a:cubicBezTo>
                  <a:lnTo>
                    <a:pt x="3" y="238"/>
                  </a:lnTo>
                  <a:cubicBezTo>
                    <a:pt x="2" y="238"/>
                    <a:pt x="0" y="245"/>
                    <a:pt x="0" y="245"/>
                  </a:cubicBezTo>
                  <a:cubicBezTo>
                    <a:pt x="0" y="251"/>
                    <a:pt x="16" y="256"/>
                    <a:pt x="19" y="256"/>
                  </a:cubicBezTo>
                  <a:cubicBezTo>
                    <a:pt x="22" y="256"/>
                    <a:pt x="24" y="256"/>
                    <a:pt x="27" y="24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6" name="Freeform 75">
              <a:extLst>
                <a:ext uri="{FF2B5EF4-FFF2-40B4-BE49-F238E27FC236}">
                  <a16:creationId xmlns:a16="http://schemas.microsoft.com/office/drawing/2014/main" id="{C711EF0E-430C-0147-B92D-7786FCCF3DF2}"/>
                </a:ext>
              </a:extLst>
            </p:cNvPr>
            <p:cNvSpPr/>
            <p:nvPr/>
          </p:nvSpPr>
          <p:spPr>
            <a:xfrm>
              <a:off x="5729400" y="6266160"/>
              <a:ext cx="27720" cy="158040"/>
            </a:xfrm>
            <a:custGeom>
              <a:avLst/>
              <a:gdLst/>
              <a:ahLst/>
              <a:cxnLst>
                <a:cxn ang="3cd4">
                  <a:pos x="hc" y="t"/>
                </a:cxn>
                <a:cxn ang="cd2">
                  <a:pos x="l" y="vc"/>
                </a:cxn>
                <a:cxn ang="cd4">
                  <a:pos x="hc" y="b"/>
                </a:cxn>
                <a:cxn ang="0">
                  <a:pos x="r" y="vc"/>
                </a:cxn>
              </a:cxnLst>
              <a:rect l="l" t="t" r="r" b="b"/>
              <a:pathLst>
                <a:path w="78" h="440">
                  <a:moveTo>
                    <a:pt x="77" y="37"/>
                  </a:moveTo>
                  <a:cubicBezTo>
                    <a:pt x="77" y="18"/>
                    <a:pt x="59" y="0"/>
                    <a:pt x="38" y="0"/>
                  </a:cubicBezTo>
                  <a:cubicBezTo>
                    <a:pt x="18" y="0"/>
                    <a:pt x="0" y="18"/>
                    <a:pt x="0" y="37"/>
                  </a:cubicBezTo>
                  <a:cubicBezTo>
                    <a:pt x="0" y="58"/>
                    <a:pt x="18" y="75"/>
                    <a:pt x="38" y="75"/>
                  </a:cubicBezTo>
                  <a:cubicBezTo>
                    <a:pt x="59" y="75"/>
                    <a:pt x="77" y="58"/>
                    <a:pt x="77" y="37"/>
                  </a:cubicBezTo>
                  <a:close/>
                  <a:moveTo>
                    <a:pt x="62" y="296"/>
                  </a:moveTo>
                  <a:cubicBezTo>
                    <a:pt x="62" y="317"/>
                    <a:pt x="62" y="371"/>
                    <a:pt x="16" y="424"/>
                  </a:cubicBezTo>
                  <a:cubicBezTo>
                    <a:pt x="11" y="429"/>
                    <a:pt x="11" y="430"/>
                    <a:pt x="11" y="432"/>
                  </a:cubicBezTo>
                  <a:cubicBezTo>
                    <a:pt x="11" y="437"/>
                    <a:pt x="14" y="440"/>
                    <a:pt x="19" y="440"/>
                  </a:cubicBezTo>
                  <a:cubicBezTo>
                    <a:pt x="27" y="440"/>
                    <a:pt x="78" y="384"/>
                    <a:pt x="78" y="302"/>
                  </a:cubicBezTo>
                  <a:cubicBezTo>
                    <a:pt x="78" y="282"/>
                    <a:pt x="77" y="229"/>
                    <a:pt x="38" y="229"/>
                  </a:cubicBezTo>
                  <a:cubicBezTo>
                    <a:pt x="13" y="229"/>
                    <a:pt x="0" y="248"/>
                    <a:pt x="0" y="267"/>
                  </a:cubicBezTo>
                  <a:cubicBezTo>
                    <a:pt x="0" y="285"/>
                    <a:pt x="13" y="304"/>
                    <a:pt x="38" y="304"/>
                  </a:cubicBezTo>
                  <a:cubicBezTo>
                    <a:pt x="42" y="304"/>
                    <a:pt x="43" y="304"/>
                    <a:pt x="43" y="304"/>
                  </a:cubicBezTo>
                  <a:cubicBezTo>
                    <a:pt x="50" y="302"/>
                    <a:pt x="56" y="301"/>
                    <a:pt x="62" y="2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7" name="Freeform 76">
              <a:extLst>
                <a:ext uri="{FF2B5EF4-FFF2-40B4-BE49-F238E27FC236}">
                  <a16:creationId xmlns:a16="http://schemas.microsoft.com/office/drawing/2014/main" id="{BEB557D2-1F7D-5F43-835A-3CC17103DAFB}"/>
                </a:ext>
              </a:extLst>
            </p:cNvPr>
            <p:cNvSpPr/>
            <p:nvPr/>
          </p:nvSpPr>
          <p:spPr>
            <a:xfrm>
              <a:off x="5826960" y="6263280"/>
              <a:ext cx="167760" cy="114840"/>
            </a:xfrm>
            <a:custGeom>
              <a:avLst/>
              <a:gdLst/>
              <a:ahLst/>
              <a:cxnLst>
                <a:cxn ang="3cd4">
                  <a:pos x="hc" y="t"/>
                </a:cxn>
                <a:cxn ang="cd2">
                  <a:pos x="l" y="vc"/>
                </a:cxn>
                <a:cxn ang="cd4">
                  <a:pos x="hc" y="b"/>
                </a:cxn>
                <a:cxn ang="0">
                  <a:pos x="r" y="vc"/>
                </a:cxn>
              </a:cxnLst>
              <a:rect l="l" t="t" r="r" b="b"/>
              <a:pathLst>
                <a:path w="467" h="320">
                  <a:moveTo>
                    <a:pt x="306" y="72"/>
                  </a:moveTo>
                  <a:cubicBezTo>
                    <a:pt x="309" y="58"/>
                    <a:pt x="315" y="30"/>
                    <a:pt x="315" y="27"/>
                  </a:cubicBezTo>
                  <a:cubicBezTo>
                    <a:pt x="315" y="14"/>
                    <a:pt x="306" y="8"/>
                    <a:pt x="296" y="8"/>
                  </a:cubicBezTo>
                  <a:cubicBezTo>
                    <a:pt x="286" y="8"/>
                    <a:pt x="274" y="13"/>
                    <a:pt x="269" y="27"/>
                  </a:cubicBezTo>
                  <a:cubicBezTo>
                    <a:pt x="267" y="32"/>
                    <a:pt x="234" y="168"/>
                    <a:pt x="229" y="186"/>
                  </a:cubicBezTo>
                  <a:cubicBezTo>
                    <a:pt x="224" y="206"/>
                    <a:pt x="222" y="219"/>
                    <a:pt x="222" y="232"/>
                  </a:cubicBezTo>
                  <a:cubicBezTo>
                    <a:pt x="222" y="240"/>
                    <a:pt x="222" y="242"/>
                    <a:pt x="224" y="245"/>
                  </a:cubicBezTo>
                  <a:cubicBezTo>
                    <a:pt x="208" y="283"/>
                    <a:pt x="186" y="304"/>
                    <a:pt x="158" y="304"/>
                  </a:cubicBezTo>
                  <a:cubicBezTo>
                    <a:pt x="102" y="304"/>
                    <a:pt x="102" y="253"/>
                    <a:pt x="102" y="240"/>
                  </a:cubicBezTo>
                  <a:cubicBezTo>
                    <a:pt x="102" y="218"/>
                    <a:pt x="106" y="190"/>
                    <a:pt x="139" y="102"/>
                  </a:cubicBezTo>
                  <a:cubicBezTo>
                    <a:pt x="147" y="82"/>
                    <a:pt x="150" y="72"/>
                    <a:pt x="150" y="58"/>
                  </a:cubicBezTo>
                  <a:cubicBezTo>
                    <a:pt x="150" y="26"/>
                    <a:pt x="128" y="0"/>
                    <a:pt x="93" y="0"/>
                  </a:cubicBezTo>
                  <a:cubicBezTo>
                    <a:pt x="26" y="0"/>
                    <a:pt x="0" y="102"/>
                    <a:pt x="0" y="109"/>
                  </a:cubicBezTo>
                  <a:cubicBezTo>
                    <a:pt x="0" y="115"/>
                    <a:pt x="6" y="115"/>
                    <a:pt x="8" y="115"/>
                  </a:cubicBezTo>
                  <a:cubicBezTo>
                    <a:pt x="16" y="115"/>
                    <a:pt x="16" y="115"/>
                    <a:pt x="19" y="102"/>
                  </a:cubicBezTo>
                  <a:cubicBezTo>
                    <a:pt x="38" y="37"/>
                    <a:pt x="66" y="16"/>
                    <a:pt x="91" y="16"/>
                  </a:cubicBezTo>
                  <a:cubicBezTo>
                    <a:pt x="98" y="16"/>
                    <a:pt x="109" y="16"/>
                    <a:pt x="109" y="38"/>
                  </a:cubicBezTo>
                  <a:cubicBezTo>
                    <a:pt x="109" y="56"/>
                    <a:pt x="101" y="77"/>
                    <a:pt x="96" y="88"/>
                  </a:cubicBezTo>
                  <a:cubicBezTo>
                    <a:pt x="66" y="171"/>
                    <a:pt x="56" y="205"/>
                    <a:pt x="56" y="230"/>
                  </a:cubicBezTo>
                  <a:cubicBezTo>
                    <a:pt x="56" y="296"/>
                    <a:pt x="104" y="320"/>
                    <a:pt x="157" y="320"/>
                  </a:cubicBezTo>
                  <a:cubicBezTo>
                    <a:pt x="168" y="320"/>
                    <a:pt x="202" y="320"/>
                    <a:pt x="230" y="270"/>
                  </a:cubicBezTo>
                  <a:cubicBezTo>
                    <a:pt x="248" y="315"/>
                    <a:pt x="298" y="320"/>
                    <a:pt x="318" y="320"/>
                  </a:cubicBezTo>
                  <a:cubicBezTo>
                    <a:pt x="371" y="320"/>
                    <a:pt x="402" y="275"/>
                    <a:pt x="421" y="234"/>
                  </a:cubicBezTo>
                  <a:cubicBezTo>
                    <a:pt x="445" y="178"/>
                    <a:pt x="467" y="83"/>
                    <a:pt x="467" y="50"/>
                  </a:cubicBezTo>
                  <a:cubicBezTo>
                    <a:pt x="467" y="11"/>
                    <a:pt x="448" y="0"/>
                    <a:pt x="435" y="0"/>
                  </a:cubicBezTo>
                  <a:cubicBezTo>
                    <a:pt x="418" y="0"/>
                    <a:pt x="400" y="18"/>
                    <a:pt x="400" y="34"/>
                  </a:cubicBezTo>
                  <a:cubicBezTo>
                    <a:pt x="400" y="43"/>
                    <a:pt x="405" y="48"/>
                    <a:pt x="411" y="53"/>
                  </a:cubicBezTo>
                  <a:cubicBezTo>
                    <a:pt x="419" y="61"/>
                    <a:pt x="437" y="78"/>
                    <a:pt x="437" y="114"/>
                  </a:cubicBezTo>
                  <a:cubicBezTo>
                    <a:pt x="437" y="138"/>
                    <a:pt x="416" y="206"/>
                    <a:pt x="398" y="242"/>
                  </a:cubicBezTo>
                  <a:cubicBezTo>
                    <a:pt x="379" y="280"/>
                    <a:pt x="355" y="304"/>
                    <a:pt x="320" y="304"/>
                  </a:cubicBezTo>
                  <a:cubicBezTo>
                    <a:pt x="286" y="304"/>
                    <a:pt x="269" y="283"/>
                    <a:pt x="269" y="243"/>
                  </a:cubicBezTo>
                  <a:cubicBezTo>
                    <a:pt x="269" y="224"/>
                    <a:pt x="274" y="202"/>
                    <a:pt x="275" y="1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8" name="Freeform 77">
              <a:extLst>
                <a:ext uri="{FF2B5EF4-FFF2-40B4-BE49-F238E27FC236}">
                  <a16:creationId xmlns:a16="http://schemas.microsoft.com/office/drawing/2014/main" id="{E003BC08-65B9-D247-A1B5-81E5C3FEB51E}"/>
                </a:ext>
              </a:extLst>
            </p:cNvPr>
            <p:cNvSpPr/>
            <p:nvPr/>
          </p:nvSpPr>
          <p:spPr>
            <a:xfrm>
              <a:off x="6021360" y="6185519"/>
              <a:ext cx="59040" cy="253080"/>
            </a:xfrm>
            <a:custGeom>
              <a:avLst/>
              <a:gdLst/>
              <a:ahLst/>
              <a:cxnLst>
                <a:cxn ang="3cd4">
                  <a:pos x="hc" y="t"/>
                </a:cxn>
                <a:cxn ang="cd2">
                  <a:pos x="l" y="vc"/>
                </a:cxn>
                <a:cxn ang="cd4">
                  <a:pos x="hc" y="b"/>
                </a:cxn>
                <a:cxn ang="0">
                  <a:pos x="r" y="vc"/>
                </a:cxn>
              </a:cxnLst>
              <a:rect l="l" t="t" r="r" b="b"/>
              <a:pathLst>
                <a:path w="165" h="704">
                  <a:moveTo>
                    <a:pt x="165" y="352"/>
                  </a:moveTo>
                  <a:cubicBezTo>
                    <a:pt x="165" y="298"/>
                    <a:pt x="157" y="213"/>
                    <a:pt x="118" y="133"/>
                  </a:cubicBezTo>
                  <a:cubicBezTo>
                    <a:pt x="75" y="46"/>
                    <a:pt x="14" y="0"/>
                    <a:pt x="6" y="0"/>
                  </a:cubicBezTo>
                  <a:cubicBezTo>
                    <a:pt x="3" y="0"/>
                    <a:pt x="0" y="3"/>
                    <a:pt x="0" y="6"/>
                  </a:cubicBezTo>
                  <a:cubicBezTo>
                    <a:pt x="0" y="10"/>
                    <a:pt x="0" y="11"/>
                    <a:pt x="13" y="24"/>
                  </a:cubicBezTo>
                  <a:cubicBezTo>
                    <a:pt x="83" y="93"/>
                    <a:pt x="123" y="205"/>
                    <a:pt x="123" y="352"/>
                  </a:cubicBezTo>
                  <a:cubicBezTo>
                    <a:pt x="123" y="472"/>
                    <a:pt x="98" y="597"/>
                    <a:pt x="10" y="685"/>
                  </a:cubicBezTo>
                  <a:cubicBezTo>
                    <a:pt x="0" y="694"/>
                    <a:pt x="0" y="696"/>
                    <a:pt x="0" y="698"/>
                  </a:cubicBezTo>
                  <a:cubicBezTo>
                    <a:pt x="0" y="702"/>
                    <a:pt x="3" y="704"/>
                    <a:pt x="6" y="704"/>
                  </a:cubicBezTo>
                  <a:cubicBezTo>
                    <a:pt x="14" y="704"/>
                    <a:pt x="78" y="656"/>
                    <a:pt x="120" y="566"/>
                  </a:cubicBezTo>
                  <a:cubicBezTo>
                    <a:pt x="157" y="490"/>
                    <a:pt x="165" y="411"/>
                    <a:pt x="165" y="35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9" name="Freeform 78">
              <a:extLst>
                <a:ext uri="{FF2B5EF4-FFF2-40B4-BE49-F238E27FC236}">
                  <a16:creationId xmlns:a16="http://schemas.microsoft.com/office/drawing/2014/main" id="{5F878BD9-FC75-9347-B95E-D6588259581A}"/>
                </a:ext>
              </a:extLst>
            </p:cNvPr>
            <p:cNvSpPr/>
            <p:nvPr/>
          </p:nvSpPr>
          <p:spPr>
            <a:xfrm>
              <a:off x="6182280" y="6306840"/>
              <a:ext cx="154440" cy="10440"/>
            </a:xfrm>
            <a:custGeom>
              <a:avLst/>
              <a:gdLst/>
              <a:ahLst/>
              <a:cxnLst>
                <a:cxn ang="3cd4">
                  <a:pos x="hc" y="t"/>
                </a:cxn>
                <a:cxn ang="cd2">
                  <a:pos x="l" y="vc"/>
                </a:cxn>
                <a:cxn ang="cd4">
                  <a:pos x="hc" y="b"/>
                </a:cxn>
                <a:cxn ang="0">
                  <a:pos x="r" y="vc"/>
                </a:cxn>
              </a:cxnLst>
              <a:rect l="l" t="t" r="r" b="b"/>
              <a:pathLst>
                <a:path w="430" h="30">
                  <a:moveTo>
                    <a:pt x="406" y="30"/>
                  </a:moveTo>
                  <a:cubicBezTo>
                    <a:pt x="418" y="30"/>
                    <a:pt x="430" y="30"/>
                    <a:pt x="430" y="14"/>
                  </a:cubicBezTo>
                  <a:cubicBezTo>
                    <a:pt x="430" y="0"/>
                    <a:pt x="418" y="0"/>
                    <a:pt x="406" y="0"/>
                  </a:cubicBezTo>
                  <a:lnTo>
                    <a:pt x="24" y="0"/>
                  </a:lnTo>
                  <a:cubicBezTo>
                    <a:pt x="13" y="0"/>
                    <a:pt x="0" y="0"/>
                    <a:pt x="0" y="14"/>
                  </a:cubicBezTo>
                  <a:cubicBezTo>
                    <a:pt x="0" y="30"/>
                    <a:pt x="13" y="30"/>
                    <a:pt x="24" y="3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0" name="Freeform 79">
              <a:extLst>
                <a:ext uri="{FF2B5EF4-FFF2-40B4-BE49-F238E27FC236}">
                  <a16:creationId xmlns:a16="http://schemas.microsoft.com/office/drawing/2014/main" id="{D9CE5347-2770-484A-B535-47BE9211271F}"/>
                </a:ext>
              </a:extLst>
            </p:cNvPr>
            <p:cNvSpPr/>
            <p:nvPr/>
          </p:nvSpPr>
          <p:spPr>
            <a:xfrm>
              <a:off x="6426000" y="6197040"/>
              <a:ext cx="175320" cy="227880"/>
            </a:xfrm>
            <a:custGeom>
              <a:avLst/>
              <a:gdLst/>
              <a:ahLst/>
              <a:cxnLst>
                <a:cxn ang="3cd4">
                  <a:pos x="hc" y="t"/>
                </a:cxn>
                <a:cxn ang="cd2">
                  <a:pos x="l" y="vc"/>
                </a:cxn>
                <a:cxn ang="cd4">
                  <a:pos x="hc" y="b"/>
                </a:cxn>
                <a:cxn ang="0">
                  <a:pos x="r" y="vc"/>
                </a:cxn>
              </a:cxnLst>
              <a:rect l="l" t="t" r="r" b="b"/>
              <a:pathLst>
                <a:path w="488" h="634">
                  <a:moveTo>
                    <a:pt x="274" y="493"/>
                  </a:moveTo>
                  <a:cubicBezTo>
                    <a:pt x="384" y="451"/>
                    <a:pt x="488" y="325"/>
                    <a:pt x="488" y="189"/>
                  </a:cubicBezTo>
                  <a:cubicBezTo>
                    <a:pt x="488" y="77"/>
                    <a:pt x="413" y="0"/>
                    <a:pt x="307" y="0"/>
                  </a:cubicBezTo>
                  <a:cubicBezTo>
                    <a:pt x="155" y="0"/>
                    <a:pt x="0" y="160"/>
                    <a:pt x="0" y="325"/>
                  </a:cubicBezTo>
                  <a:cubicBezTo>
                    <a:pt x="0" y="442"/>
                    <a:pt x="78" y="512"/>
                    <a:pt x="181" y="512"/>
                  </a:cubicBezTo>
                  <a:cubicBezTo>
                    <a:pt x="198" y="512"/>
                    <a:pt x="222" y="509"/>
                    <a:pt x="250" y="502"/>
                  </a:cubicBezTo>
                  <a:cubicBezTo>
                    <a:pt x="246" y="546"/>
                    <a:pt x="246" y="547"/>
                    <a:pt x="246" y="557"/>
                  </a:cubicBezTo>
                  <a:cubicBezTo>
                    <a:pt x="246" y="579"/>
                    <a:pt x="246" y="634"/>
                    <a:pt x="306" y="634"/>
                  </a:cubicBezTo>
                  <a:cubicBezTo>
                    <a:pt x="389" y="634"/>
                    <a:pt x="422" y="504"/>
                    <a:pt x="422" y="498"/>
                  </a:cubicBezTo>
                  <a:cubicBezTo>
                    <a:pt x="422" y="491"/>
                    <a:pt x="418" y="490"/>
                    <a:pt x="416" y="490"/>
                  </a:cubicBezTo>
                  <a:cubicBezTo>
                    <a:pt x="410" y="490"/>
                    <a:pt x="408" y="493"/>
                    <a:pt x="406" y="498"/>
                  </a:cubicBezTo>
                  <a:cubicBezTo>
                    <a:pt x="390" y="547"/>
                    <a:pt x="349" y="565"/>
                    <a:pt x="325" y="565"/>
                  </a:cubicBezTo>
                  <a:cubicBezTo>
                    <a:pt x="291" y="565"/>
                    <a:pt x="282" y="546"/>
                    <a:pt x="274" y="493"/>
                  </a:cubicBezTo>
                  <a:close/>
                  <a:moveTo>
                    <a:pt x="141" y="486"/>
                  </a:moveTo>
                  <a:cubicBezTo>
                    <a:pt x="86" y="466"/>
                    <a:pt x="62" y="410"/>
                    <a:pt x="62" y="347"/>
                  </a:cubicBezTo>
                  <a:cubicBezTo>
                    <a:pt x="62" y="298"/>
                    <a:pt x="80" y="198"/>
                    <a:pt x="134" y="122"/>
                  </a:cubicBezTo>
                  <a:cubicBezTo>
                    <a:pt x="186" y="50"/>
                    <a:pt x="251" y="18"/>
                    <a:pt x="304" y="18"/>
                  </a:cubicBezTo>
                  <a:cubicBezTo>
                    <a:pt x="374" y="18"/>
                    <a:pt x="426" y="72"/>
                    <a:pt x="426" y="166"/>
                  </a:cubicBezTo>
                  <a:cubicBezTo>
                    <a:pt x="426" y="237"/>
                    <a:pt x="389" y="402"/>
                    <a:pt x="270" y="469"/>
                  </a:cubicBezTo>
                  <a:cubicBezTo>
                    <a:pt x="267" y="443"/>
                    <a:pt x="261" y="392"/>
                    <a:pt x="208" y="392"/>
                  </a:cubicBezTo>
                  <a:cubicBezTo>
                    <a:pt x="171" y="392"/>
                    <a:pt x="138" y="427"/>
                    <a:pt x="138" y="464"/>
                  </a:cubicBezTo>
                  <a:cubicBezTo>
                    <a:pt x="138" y="478"/>
                    <a:pt x="141" y="486"/>
                    <a:pt x="141" y="486"/>
                  </a:cubicBezTo>
                  <a:close/>
                  <a:moveTo>
                    <a:pt x="184" y="494"/>
                  </a:moveTo>
                  <a:cubicBezTo>
                    <a:pt x="174" y="494"/>
                    <a:pt x="152" y="494"/>
                    <a:pt x="152" y="464"/>
                  </a:cubicBezTo>
                  <a:cubicBezTo>
                    <a:pt x="152" y="437"/>
                    <a:pt x="179" y="408"/>
                    <a:pt x="208" y="408"/>
                  </a:cubicBezTo>
                  <a:cubicBezTo>
                    <a:pt x="238" y="408"/>
                    <a:pt x="251" y="426"/>
                    <a:pt x="251" y="467"/>
                  </a:cubicBezTo>
                  <a:cubicBezTo>
                    <a:pt x="251" y="478"/>
                    <a:pt x="251" y="478"/>
                    <a:pt x="245" y="482"/>
                  </a:cubicBezTo>
                  <a:cubicBezTo>
                    <a:pt x="226" y="490"/>
                    <a:pt x="205" y="494"/>
                    <a:pt x="184" y="49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1" name="Freeform 80">
              <a:extLst>
                <a:ext uri="{FF2B5EF4-FFF2-40B4-BE49-F238E27FC236}">
                  <a16:creationId xmlns:a16="http://schemas.microsoft.com/office/drawing/2014/main" id="{D19963E7-3E1A-D14B-ADA2-8D319ED55BA7}"/>
                </a:ext>
              </a:extLst>
            </p:cNvPr>
            <p:cNvSpPr/>
            <p:nvPr/>
          </p:nvSpPr>
          <p:spPr>
            <a:xfrm>
              <a:off x="6621120" y="6334560"/>
              <a:ext cx="129960" cy="80280"/>
            </a:xfrm>
            <a:custGeom>
              <a:avLst/>
              <a:gdLst/>
              <a:ahLst/>
              <a:cxnLst>
                <a:cxn ang="3cd4">
                  <a:pos x="hc" y="t"/>
                </a:cxn>
                <a:cxn ang="cd2">
                  <a:pos x="l" y="vc"/>
                </a:cxn>
                <a:cxn ang="cd4">
                  <a:pos x="hc" y="b"/>
                </a:cxn>
                <a:cxn ang="0">
                  <a:pos x="r" y="vc"/>
                </a:cxn>
              </a:cxnLst>
              <a:rect l="l" t="t" r="r" b="b"/>
              <a:pathLst>
                <a:path w="362" h="224">
                  <a:moveTo>
                    <a:pt x="237" y="61"/>
                  </a:moveTo>
                  <a:cubicBezTo>
                    <a:pt x="240" y="48"/>
                    <a:pt x="246" y="24"/>
                    <a:pt x="246" y="21"/>
                  </a:cubicBezTo>
                  <a:cubicBezTo>
                    <a:pt x="246" y="11"/>
                    <a:pt x="238" y="5"/>
                    <a:pt x="230" y="5"/>
                  </a:cubicBezTo>
                  <a:cubicBezTo>
                    <a:pt x="221" y="5"/>
                    <a:pt x="211" y="11"/>
                    <a:pt x="208" y="19"/>
                  </a:cubicBezTo>
                  <a:cubicBezTo>
                    <a:pt x="206" y="24"/>
                    <a:pt x="202" y="45"/>
                    <a:pt x="198" y="58"/>
                  </a:cubicBezTo>
                  <a:cubicBezTo>
                    <a:pt x="192" y="85"/>
                    <a:pt x="192" y="86"/>
                    <a:pt x="184" y="114"/>
                  </a:cubicBezTo>
                  <a:cubicBezTo>
                    <a:pt x="178" y="141"/>
                    <a:pt x="178" y="146"/>
                    <a:pt x="176" y="160"/>
                  </a:cubicBezTo>
                  <a:cubicBezTo>
                    <a:pt x="179" y="170"/>
                    <a:pt x="174" y="179"/>
                    <a:pt x="163" y="194"/>
                  </a:cubicBezTo>
                  <a:cubicBezTo>
                    <a:pt x="157" y="202"/>
                    <a:pt x="146" y="210"/>
                    <a:pt x="130" y="210"/>
                  </a:cubicBezTo>
                  <a:cubicBezTo>
                    <a:pt x="110" y="210"/>
                    <a:pt x="85" y="203"/>
                    <a:pt x="85" y="165"/>
                  </a:cubicBezTo>
                  <a:cubicBezTo>
                    <a:pt x="85" y="139"/>
                    <a:pt x="99" y="102"/>
                    <a:pt x="109" y="77"/>
                  </a:cubicBezTo>
                  <a:cubicBezTo>
                    <a:pt x="117" y="56"/>
                    <a:pt x="118" y="51"/>
                    <a:pt x="118" y="43"/>
                  </a:cubicBezTo>
                  <a:cubicBezTo>
                    <a:pt x="118" y="19"/>
                    <a:pt x="99" y="0"/>
                    <a:pt x="72" y="0"/>
                  </a:cubicBezTo>
                  <a:cubicBezTo>
                    <a:pt x="22" y="0"/>
                    <a:pt x="0" y="67"/>
                    <a:pt x="0" y="77"/>
                  </a:cubicBezTo>
                  <a:cubicBezTo>
                    <a:pt x="0" y="83"/>
                    <a:pt x="6" y="83"/>
                    <a:pt x="8" y="83"/>
                  </a:cubicBezTo>
                  <a:cubicBezTo>
                    <a:pt x="16" y="83"/>
                    <a:pt x="16" y="80"/>
                    <a:pt x="18" y="75"/>
                  </a:cubicBezTo>
                  <a:cubicBezTo>
                    <a:pt x="30" y="34"/>
                    <a:pt x="51" y="14"/>
                    <a:pt x="70" y="14"/>
                  </a:cubicBezTo>
                  <a:cubicBezTo>
                    <a:pt x="78" y="14"/>
                    <a:pt x="83" y="19"/>
                    <a:pt x="83" y="32"/>
                  </a:cubicBezTo>
                  <a:cubicBezTo>
                    <a:pt x="83" y="43"/>
                    <a:pt x="78" y="54"/>
                    <a:pt x="77" y="61"/>
                  </a:cubicBezTo>
                  <a:cubicBezTo>
                    <a:pt x="48" y="133"/>
                    <a:pt x="48" y="142"/>
                    <a:pt x="48" y="158"/>
                  </a:cubicBezTo>
                  <a:cubicBezTo>
                    <a:pt x="48" y="216"/>
                    <a:pt x="101" y="224"/>
                    <a:pt x="128" y="224"/>
                  </a:cubicBezTo>
                  <a:cubicBezTo>
                    <a:pt x="138" y="224"/>
                    <a:pt x="162" y="224"/>
                    <a:pt x="184" y="190"/>
                  </a:cubicBezTo>
                  <a:cubicBezTo>
                    <a:pt x="195" y="213"/>
                    <a:pt x="222" y="224"/>
                    <a:pt x="253" y="224"/>
                  </a:cubicBezTo>
                  <a:cubicBezTo>
                    <a:pt x="296" y="224"/>
                    <a:pt x="318" y="186"/>
                    <a:pt x="328" y="165"/>
                  </a:cubicBezTo>
                  <a:cubicBezTo>
                    <a:pt x="349" y="123"/>
                    <a:pt x="362" y="62"/>
                    <a:pt x="362" y="38"/>
                  </a:cubicBezTo>
                  <a:cubicBezTo>
                    <a:pt x="362" y="2"/>
                    <a:pt x="341" y="0"/>
                    <a:pt x="338" y="0"/>
                  </a:cubicBezTo>
                  <a:cubicBezTo>
                    <a:pt x="325" y="0"/>
                    <a:pt x="310" y="13"/>
                    <a:pt x="310" y="26"/>
                  </a:cubicBezTo>
                  <a:cubicBezTo>
                    <a:pt x="310" y="35"/>
                    <a:pt x="315" y="38"/>
                    <a:pt x="320" y="42"/>
                  </a:cubicBezTo>
                  <a:cubicBezTo>
                    <a:pt x="331" y="51"/>
                    <a:pt x="338" y="66"/>
                    <a:pt x="338" y="82"/>
                  </a:cubicBezTo>
                  <a:cubicBezTo>
                    <a:pt x="338" y="88"/>
                    <a:pt x="317" y="210"/>
                    <a:pt x="254" y="210"/>
                  </a:cubicBezTo>
                  <a:cubicBezTo>
                    <a:pt x="214" y="210"/>
                    <a:pt x="214" y="174"/>
                    <a:pt x="214" y="166"/>
                  </a:cubicBezTo>
                  <a:cubicBezTo>
                    <a:pt x="214" y="152"/>
                    <a:pt x="216" y="144"/>
                    <a:pt x="222" y="11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2" name="Freeform 81">
              <a:extLst>
                <a:ext uri="{FF2B5EF4-FFF2-40B4-BE49-F238E27FC236}">
                  <a16:creationId xmlns:a16="http://schemas.microsoft.com/office/drawing/2014/main" id="{E6641156-0E3F-6340-BD99-984706C5C1D9}"/>
                </a:ext>
              </a:extLst>
            </p:cNvPr>
            <p:cNvSpPr/>
            <p:nvPr/>
          </p:nvSpPr>
          <p:spPr>
            <a:xfrm>
              <a:off x="6801840" y="6185519"/>
              <a:ext cx="59040" cy="253080"/>
            </a:xfrm>
            <a:custGeom>
              <a:avLst/>
              <a:gdLst/>
              <a:ahLst/>
              <a:cxnLst>
                <a:cxn ang="3cd4">
                  <a:pos x="hc" y="t"/>
                </a:cxn>
                <a:cxn ang="cd2">
                  <a:pos x="l" y="vc"/>
                </a:cxn>
                <a:cxn ang="cd4">
                  <a:pos x="hc" y="b"/>
                </a:cxn>
                <a:cxn ang="0">
                  <a:pos x="r" y="vc"/>
                </a:cxn>
              </a:cxnLst>
              <a:rect l="l" t="t" r="r" b="b"/>
              <a:pathLst>
                <a:path w="165" h="704">
                  <a:moveTo>
                    <a:pt x="165" y="698"/>
                  </a:moveTo>
                  <a:cubicBezTo>
                    <a:pt x="165" y="696"/>
                    <a:pt x="165" y="694"/>
                    <a:pt x="152" y="682"/>
                  </a:cubicBezTo>
                  <a:cubicBezTo>
                    <a:pt x="64" y="594"/>
                    <a:pt x="42" y="461"/>
                    <a:pt x="42" y="352"/>
                  </a:cubicBezTo>
                  <a:cubicBezTo>
                    <a:pt x="42" y="230"/>
                    <a:pt x="69" y="107"/>
                    <a:pt x="155" y="19"/>
                  </a:cubicBezTo>
                  <a:cubicBezTo>
                    <a:pt x="165" y="11"/>
                    <a:pt x="165" y="10"/>
                    <a:pt x="165" y="6"/>
                  </a:cubicBezTo>
                  <a:cubicBezTo>
                    <a:pt x="165" y="2"/>
                    <a:pt x="162" y="0"/>
                    <a:pt x="157" y="0"/>
                  </a:cubicBezTo>
                  <a:cubicBezTo>
                    <a:pt x="150" y="0"/>
                    <a:pt x="86" y="48"/>
                    <a:pt x="45" y="138"/>
                  </a:cubicBezTo>
                  <a:cubicBezTo>
                    <a:pt x="8" y="214"/>
                    <a:pt x="0" y="293"/>
                    <a:pt x="0" y="352"/>
                  </a:cubicBezTo>
                  <a:cubicBezTo>
                    <a:pt x="0" y="408"/>
                    <a:pt x="8" y="493"/>
                    <a:pt x="46" y="573"/>
                  </a:cubicBezTo>
                  <a:cubicBezTo>
                    <a:pt x="90" y="659"/>
                    <a:pt x="150" y="704"/>
                    <a:pt x="157" y="704"/>
                  </a:cubicBezTo>
                  <a:cubicBezTo>
                    <a:pt x="162" y="704"/>
                    <a:pt x="165" y="702"/>
                    <a:pt x="165" y="69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3" name="Freeform 82">
              <a:extLst>
                <a:ext uri="{FF2B5EF4-FFF2-40B4-BE49-F238E27FC236}">
                  <a16:creationId xmlns:a16="http://schemas.microsoft.com/office/drawing/2014/main" id="{22746FBE-9069-B84C-BDDD-7CE8CA4DB115}"/>
                </a:ext>
              </a:extLst>
            </p:cNvPr>
            <p:cNvSpPr/>
            <p:nvPr/>
          </p:nvSpPr>
          <p:spPr>
            <a:xfrm>
              <a:off x="6887880" y="6263280"/>
              <a:ext cx="93600" cy="114840"/>
            </a:xfrm>
            <a:custGeom>
              <a:avLst/>
              <a:gdLst/>
              <a:ahLst/>
              <a:cxnLst>
                <a:cxn ang="3cd4">
                  <a:pos x="hc" y="t"/>
                </a:cxn>
                <a:cxn ang="cd2">
                  <a:pos x="l" y="vc"/>
                </a:cxn>
                <a:cxn ang="cd4">
                  <a:pos x="hc" y="b"/>
                </a:cxn>
                <a:cxn ang="0">
                  <a:pos x="r" y="vc"/>
                </a:cxn>
              </a:cxnLst>
              <a:rect l="l" t="t" r="r" b="b"/>
              <a:pathLst>
                <a:path w="261" h="320">
                  <a:moveTo>
                    <a:pt x="240" y="48"/>
                  </a:moveTo>
                  <a:cubicBezTo>
                    <a:pt x="219" y="48"/>
                    <a:pt x="206" y="64"/>
                    <a:pt x="206" y="80"/>
                  </a:cubicBezTo>
                  <a:cubicBezTo>
                    <a:pt x="206" y="90"/>
                    <a:pt x="213" y="101"/>
                    <a:pt x="227" y="101"/>
                  </a:cubicBezTo>
                  <a:cubicBezTo>
                    <a:pt x="243" y="101"/>
                    <a:pt x="261" y="88"/>
                    <a:pt x="261" y="61"/>
                  </a:cubicBezTo>
                  <a:cubicBezTo>
                    <a:pt x="261" y="29"/>
                    <a:pt x="230" y="0"/>
                    <a:pt x="176" y="0"/>
                  </a:cubicBezTo>
                  <a:cubicBezTo>
                    <a:pt x="83" y="0"/>
                    <a:pt x="56" y="72"/>
                    <a:pt x="56" y="102"/>
                  </a:cubicBezTo>
                  <a:cubicBezTo>
                    <a:pt x="56" y="158"/>
                    <a:pt x="109" y="170"/>
                    <a:pt x="130" y="173"/>
                  </a:cubicBezTo>
                  <a:cubicBezTo>
                    <a:pt x="166" y="181"/>
                    <a:pt x="203" y="187"/>
                    <a:pt x="203" y="227"/>
                  </a:cubicBezTo>
                  <a:cubicBezTo>
                    <a:pt x="203" y="245"/>
                    <a:pt x="187" y="304"/>
                    <a:pt x="102" y="304"/>
                  </a:cubicBezTo>
                  <a:cubicBezTo>
                    <a:pt x="91" y="304"/>
                    <a:pt x="37" y="304"/>
                    <a:pt x="21" y="267"/>
                  </a:cubicBezTo>
                  <a:cubicBezTo>
                    <a:pt x="48" y="270"/>
                    <a:pt x="66" y="250"/>
                    <a:pt x="66" y="229"/>
                  </a:cubicBezTo>
                  <a:cubicBezTo>
                    <a:pt x="66" y="213"/>
                    <a:pt x="54" y="205"/>
                    <a:pt x="40" y="205"/>
                  </a:cubicBezTo>
                  <a:cubicBezTo>
                    <a:pt x="21" y="205"/>
                    <a:pt x="0" y="219"/>
                    <a:pt x="0" y="251"/>
                  </a:cubicBezTo>
                  <a:cubicBezTo>
                    <a:pt x="0" y="291"/>
                    <a:pt x="40" y="320"/>
                    <a:pt x="101" y="320"/>
                  </a:cubicBezTo>
                  <a:cubicBezTo>
                    <a:pt x="216" y="320"/>
                    <a:pt x="243" y="235"/>
                    <a:pt x="243" y="203"/>
                  </a:cubicBezTo>
                  <a:cubicBezTo>
                    <a:pt x="243" y="178"/>
                    <a:pt x="230" y="160"/>
                    <a:pt x="221" y="150"/>
                  </a:cubicBezTo>
                  <a:cubicBezTo>
                    <a:pt x="202" y="131"/>
                    <a:pt x="182" y="128"/>
                    <a:pt x="150" y="122"/>
                  </a:cubicBezTo>
                  <a:cubicBezTo>
                    <a:pt x="125" y="115"/>
                    <a:pt x="98" y="110"/>
                    <a:pt x="98" y="78"/>
                  </a:cubicBezTo>
                  <a:cubicBezTo>
                    <a:pt x="98" y="59"/>
                    <a:pt x="114" y="16"/>
                    <a:pt x="176" y="16"/>
                  </a:cubicBezTo>
                  <a:cubicBezTo>
                    <a:pt x="194" y="16"/>
                    <a:pt x="229" y="21"/>
                    <a:pt x="240" y="4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4" name="Freeform 83">
              <a:extLst>
                <a:ext uri="{FF2B5EF4-FFF2-40B4-BE49-F238E27FC236}">
                  <a16:creationId xmlns:a16="http://schemas.microsoft.com/office/drawing/2014/main" id="{8BE6BC67-4B05-E345-BF8A-E72687C2AF54}"/>
                </a:ext>
              </a:extLst>
            </p:cNvPr>
            <p:cNvSpPr/>
            <p:nvPr/>
          </p:nvSpPr>
          <p:spPr>
            <a:xfrm>
              <a:off x="7014599" y="6348240"/>
              <a:ext cx="29520" cy="75600"/>
            </a:xfrm>
            <a:custGeom>
              <a:avLst/>
              <a:gdLst/>
              <a:ahLst/>
              <a:cxnLst>
                <a:cxn ang="3cd4">
                  <a:pos x="hc" y="t"/>
                </a:cxn>
                <a:cxn ang="cd2">
                  <a:pos x="l" y="vc"/>
                </a:cxn>
                <a:cxn ang="cd4">
                  <a:pos x="hc" y="b"/>
                </a:cxn>
                <a:cxn ang="0">
                  <a:pos x="r" y="vc"/>
                </a:cxn>
              </a:cxnLst>
              <a:rect l="l" t="t" r="r" b="b"/>
              <a:pathLst>
                <a:path w="83" h="211">
                  <a:moveTo>
                    <a:pt x="83" y="74"/>
                  </a:moveTo>
                  <a:cubicBezTo>
                    <a:pt x="83" y="27"/>
                    <a:pt x="66" y="0"/>
                    <a:pt x="38" y="0"/>
                  </a:cubicBezTo>
                  <a:cubicBezTo>
                    <a:pt x="14" y="0"/>
                    <a:pt x="0" y="18"/>
                    <a:pt x="0" y="37"/>
                  </a:cubicBezTo>
                  <a:cubicBezTo>
                    <a:pt x="0" y="56"/>
                    <a:pt x="14" y="75"/>
                    <a:pt x="38" y="75"/>
                  </a:cubicBezTo>
                  <a:cubicBezTo>
                    <a:pt x="46" y="75"/>
                    <a:pt x="56" y="72"/>
                    <a:pt x="62" y="66"/>
                  </a:cubicBezTo>
                  <a:cubicBezTo>
                    <a:pt x="66" y="64"/>
                    <a:pt x="66" y="64"/>
                    <a:pt x="67" y="64"/>
                  </a:cubicBezTo>
                  <a:cubicBezTo>
                    <a:pt x="67" y="64"/>
                    <a:pt x="69" y="64"/>
                    <a:pt x="69" y="74"/>
                  </a:cubicBezTo>
                  <a:cubicBezTo>
                    <a:pt x="69" y="126"/>
                    <a:pt x="43" y="170"/>
                    <a:pt x="19" y="192"/>
                  </a:cubicBezTo>
                  <a:cubicBezTo>
                    <a:pt x="11" y="200"/>
                    <a:pt x="11" y="202"/>
                    <a:pt x="11" y="203"/>
                  </a:cubicBezTo>
                  <a:cubicBezTo>
                    <a:pt x="11" y="210"/>
                    <a:pt x="14" y="211"/>
                    <a:pt x="19" y="211"/>
                  </a:cubicBezTo>
                  <a:cubicBezTo>
                    <a:pt x="27" y="211"/>
                    <a:pt x="83" y="157"/>
                    <a:pt x="83" y="7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5" name="Freeform 84">
              <a:extLst>
                <a:ext uri="{FF2B5EF4-FFF2-40B4-BE49-F238E27FC236}">
                  <a16:creationId xmlns:a16="http://schemas.microsoft.com/office/drawing/2014/main" id="{CD0E9547-92F8-D44A-849E-F0DB85D25844}"/>
                </a:ext>
              </a:extLst>
            </p:cNvPr>
            <p:cNvSpPr/>
            <p:nvPr/>
          </p:nvSpPr>
          <p:spPr>
            <a:xfrm>
              <a:off x="7115399" y="6263280"/>
              <a:ext cx="115920" cy="114840"/>
            </a:xfrm>
            <a:custGeom>
              <a:avLst/>
              <a:gdLst/>
              <a:ahLst/>
              <a:cxnLst>
                <a:cxn ang="3cd4">
                  <a:pos x="hc" y="t"/>
                </a:cxn>
                <a:cxn ang="cd2">
                  <a:pos x="l" y="vc"/>
                </a:cxn>
                <a:cxn ang="cd4">
                  <a:pos x="hc" y="b"/>
                </a:cxn>
                <a:cxn ang="0">
                  <a:pos x="r" y="vc"/>
                </a:cxn>
              </a:cxnLst>
              <a:rect l="l" t="t" r="r" b="b"/>
              <a:pathLst>
                <a:path w="323" h="320">
                  <a:moveTo>
                    <a:pt x="235" y="45"/>
                  </a:moveTo>
                  <a:cubicBezTo>
                    <a:pt x="222" y="19"/>
                    <a:pt x="202" y="0"/>
                    <a:pt x="170" y="0"/>
                  </a:cubicBezTo>
                  <a:cubicBezTo>
                    <a:pt x="88" y="0"/>
                    <a:pt x="0" y="104"/>
                    <a:pt x="0" y="206"/>
                  </a:cubicBezTo>
                  <a:cubicBezTo>
                    <a:pt x="0" y="274"/>
                    <a:pt x="38" y="320"/>
                    <a:pt x="94" y="320"/>
                  </a:cubicBezTo>
                  <a:cubicBezTo>
                    <a:pt x="109" y="320"/>
                    <a:pt x="144" y="317"/>
                    <a:pt x="186" y="267"/>
                  </a:cubicBezTo>
                  <a:cubicBezTo>
                    <a:pt x="192" y="296"/>
                    <a:pt x="216" y="320"/>
                    <a:pt x="250" y="320"/>
                  </a:cubicBezTo>
                  <a:cubicBezTo>
                    <a:pt x="275" y="320"/>
                    <a:pt x="291" y="304"/>
                    <a:pt x="302" y="282"/>
                  </a:cubicBezTo>
                  <a:cubicBezTo>
                    <a:pt x="314" y="256"/>
                    <a:pt x="323" y="213"/>
                    <a:pt x="323" y="211"/>
                  </a:cubicBezTo>
                  <a:cubicBezTo>
                    <a:pt x="323" y="205"/>
                    <a:pt x="317" y="205"/>
                    <a:pt x="315" y="205"/>
                  </a:cubicBezTo>
                  <a:cubicBezTo>
                    <a:pt x="309" y="205"/>
                    <a:pt x="307" y="206"/>
                    <a:pt x="306" y="218"/>
                  </a:cubicBezTo>
                  <a:cubicBezTo>
                    <a:pt x="293" y="262"/>
                    <a:pt x="280" y="304"/>
                    <a:pt x="251" y="304"/>
                  </a:cubicBezTo>
                  <a:cubicBezTo>
                    <a:pt x="232" y="304"/>
                    <a:pt x="230" y="286"/>
                    <a:pt x="230" y="272"/>
                  </a:cubicBezTo>
                  <a:cubicBezTo>
                    <a:pt x="230" y="256"/>
                    <a:pt x="232" y="251"/>
                    <a:pt x="240" y="219"/>
                  </a:cubicBezTo>
                  <a:cubicBezTo>
                    <a:pt x="248" y="190"/>
                    <a:pt x="248" y="182"/>
                    <a:pt x="254" y="157"/>
                  </a:cubicBezTo>
                  <a:lnTo>
                    <a:pt x="280" y="58"/>
                  </a:lnTo>
                  <a:cubicBezTo>
                    <a:pt x="285" y="37"/>
                    <a:pt x="285" y="37"/>
                    <a:pt x="285" y="34"/>
                  </a:cubicBezTo>
                  <a:cubicBezTo>
                    <a:pt x="285" y="21"/>
                    <a:pt x="277" y="14"/>
                    <a:pt x="266" y="14"/>
                  </a:cubicBezTo>
                  <a:cubicBezTo>
                    <a:pt x="248" y="14"/>
                    <a:pt x="237" y="30"/>
                    <a:pt x="235" y="45"/>
                  </a:cubicBezTo>
                  <a:close/>
                  <a:moveTo>
                    <a:pt x="189" y="229"/>
                  </a:moveTo>
                  <a:cubicBezTo>
                    <a:pt x="186" y="242"/>
                    <a:pt x="186" y="242"/>
                    <a:pt x="176" y="254"/>
                  </a:cubicBezTo>
                  <a:cubicBezTo>
                    <a:pt x="144" y="293"/>
                    <a:pt x="115" y="304"/>
                    <a:pt x="96" y="304"/>
                  </a:cubicBezTo>
                  <a:cubicBezTo>
                    <a:pt x="61" y="304"/>
                    <a:pt x="50" y="266"/>
                    <a:pt x="50" y="238"/>
                  </a:cubicBezTo>
                  <a:cubicBezTo>
                    <a:pt x="50" y="203"/>
                    <a:pt x="72" y="115"/>
                    <a:pt x="90" y="83"/>
                  </a:cubicBezTo>
                  <a:cubicBezTo>
                    <a:pt x="110" y="42"/>
                    <a:pt x="142" y="16"/>
                    <a:pt x="171" y="16"/>
                  </a:cubicBezTo>
                  <a:cubicBezTo>
                    <a:pt x="218" y="16"/>
                    <a:pt x="227" y="74"/>
                    <a:pt x="227" y="78"/>
                  </a:cubicBezTo>
                  <a:cubicBezTo>
                    <a:pt x="227" y="82"/>
                    <a:pt x="226" y="86"/>
                    <a:pt x="224" y="9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6" name="Freeform 85">
              <a:extLst>
                <a:ext uri="{FF2B5EF4-FFF2-40B4-BE49-F238E27FC236}">
                  <a16:creationId xmlns:a16="http://schemas.microsoft.com/office/drawing/2014/main" id="{B86E99CF-850B-694E-B81A-8BE9F6F2B722}"/>
                </a:ext>
              </a:extLst>
            </p:cNvPr>
            <p:cNvSpPr/>
            <p:nvPr/>
          </p:nvSpPr>
          <p:spPr>
            <a:xfrm>
              <a:off x="7252920" y="6185519"/>
              <a:ext cx="59040" cy="253080"/>
            </a:xfrm>
            <a:custGeom>
              <a:avLst/>
              <a:gdLst/>
              <a:ahLst/>
              <a:cxnLst>
                <a:cxn ang="3cd4">
                  <a:pos x="hc" y="t"/>
                </a:cxn>
                <a:cxn ang="cd2">
                  <a:pos x="l" y="vc"/>
                </a:cxn>
                <a:cxn ang="cd4">
                  <a:pos x="hc" y="b"/>
                </a:cxn>
                <a:cxn ang="0">
                  <a:pos x="r" y="vc"/>
                </a:cxn>
              </a:cxnLst>
              <a:rect l="l" t="t" r="r" b="b"/>
              <a:pathLst>
                <a:path w="165" h="704">
                  <a:moveTo>
                    <a:pt x="165" y="352"/>
                  </a:moveTo>
                  <a:cubicBezTo>
                    <a:pt x="165" y="298"/>
                    <a:pt x="157" y="213"/>
                    <a:pt x="118" y="133"/>
                  </a:cubicBezTo>
                  <a:cubicBezTo>
                    <a:pt x="75" y="46"/>
                    <a:pt x="14" y="0"/>
                    <a:pt x="6" y="0"/>
                  </a:cubicBezTo>
                  <a:cubicBezTo>
                    <a:pt x="3" y="0"/>
                    <a:pt x="0" y="3"/>
                    <a:pt x="0" y="6"/>
                  </a:cubicBezTo>
                  <a:cubicBezTo>
                    <a:pt x="0" y="10"/>
                    <a:pt x="0" y="11"/>
                    <a:pt x="13" y="24"/>
                  </a:cubicBezTo>
                  <a:cubicBezTo>
                    <a:pt x="83" y="93"/>
                    <a:pt x="123" y="205"/>
                    <a:pt x="123" y="352"/>
                  </a:cubicBezTo>
                  <a:cubicBezTo>
                    <a:pt x="123" y="472"/>
                    <a:pt x="98" y="597"/>
                    <a:pt x="10" y="685"/>
                  </a:cubicBezTo>
                  <a:cubicBezTo>
                    <a:pt x="0" y="694"/>
                    <a:pt x="0" y="696"/>
                    <a:pt x="0" y="698"/>
                  </a:cubicBezTo>
                  <a:cubicBezTo>
                    <a:pt x="0" y="702"/>
                    <a:pt x="3" y="704"/>
                    <a:pt x="6" y="704"/>
                  </a:cubicBezTo>
                  <a:cubicBezTo>
                    <a:pt x="14" y="704"/>
                    <a:pt x="78" y="656"/>
                    <a:pt x="120" y="566"/>
                  </a:cubicBezTo>
                  <a:cubicBezTo>
                    <a:pt x="157" y="490"/>
                    <a:pt x="165" y="411"/>
                    <a:pt x="165" y="35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7" name="Freeform 86">
              <a:extLst>
                <a:ext uri="{FF2B5EF4-FFF2-40B4-BE49-F238E27FC236}">
                  <a16:creationId xmlns:a16="http://schemas.microsoft.com/office/drawing/2014/main" id="{9A2AB373-8F92-2C40-B85B-43124A088A8A}"/>
                </a:ext>
              </a:extLst>
            </p:cNvPr>
            <p:cNvSpPr/>
            <p:nvPr/>
          </p:nvSpPr>
          <p:spPr>
            <a:xfrm>
              <a:off x="7350840" y="6185519"/>
              <a:ext cx="59040" cy="253080"/>
            </a:xfrm>
            <a:custGeom>
              <a:avLst/>
              <a:gdLst/>
              <a:ahLst/>
              <a:cxnLst>
                <a:cxn ang="3cd4">
                  <a:pos x="hc" y="t"/>
                </a:cxn>
                <a:cxn ang="cd2">
                  <a:pos x="l" y="vc"/>
                </a:cxn>
                <a:cxn ang="cd4">
                  <a:pos x="hc" y="b"/>
                </a:cxn>
                <a:cxn ang="0">
                  <a:pos x="r" y="vc"/>
                </a:cxn>
              </a:cxnLst>
              <a:rect l="l" t="t" r="r" b="b"/>
              <a:pathLst>
                <a:path w="165" h="704">
                  <a:moveTo>
                    <a:pt x="165" y="352"/>
                  </a:moveTo>
                  <a:cubicBezTo>
                    <a:pt x="165" y="298"/>
                    <a:pt x="157" y="213"/>
                    <a:pt x="118" y="133"/>
                  </a:cubicBezTo>
                  <a:cubicBezTo>
                    <a:pt x="75" y="46"/>
                    <a:pt x="14" y="0"/>
                    <a:pt x="6" y="0"/>
                  </a:cubicBezTo>
                  <a:cubicBezTo>
                    <a:pt x="3" y="0"/>
                    <a:pt x="0" y="3"/>
                    <a:pt x="0" y="6"/>
                  </a:cubicBezTo>
                  <a:cubicBezTo>
                    <a:pt x="0" y="10"/>
                    <a:pt x="0" y="11"/>
                    <a:pt x="13" y="24"/>
                  </a:cubicBezTo>
                  <a:cubicBezTo>
                    <a:pt x="83" y="93"/>
                    <a:pt x="123" y="205"/>
                    <a:pt x="123" y="352"/>
                  </a:cubicBezTo>
                  <a:cubicBezTo>
                    <a:pt x="123" y="472"/>
                    <a:pt x="98" y="597"/>
                    <a:pt x="10" y="685"/>
                  </a:cubicBezTo>
                  <a:cubicBezTo>
                    <a:pt x="0" y="694"/>
                    <a:pt x="0" y="696"/>
                    <a:pt x="0" y="698"/>
                  </a:cubicBezTo>
                  <a:cubicBezTo>
                    <a:pt x="0" y="702"/>
                    <a:pt x="3" y="704"/>
                    <a:pt x="6" y="704"/>
                  </a:cubicBezTo>
                  <a:cubicBezTo>
                    <a:pt x="14" y="704"/>
                    <a:pt x="78" y="656"/>
                    <a:pt x="120" y="566"/>
                  </a:cubicBezTo>
                  <a:cubicBezTo>
                    <a:pt x="157" y="490"/>
                    <a:pt x="165" y="411"/>
                    <a:pt x="165" y="35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8" name="Freeform 87">
              <a:extLst>
                <a:ext uri="{FF2B5EF4-FFF2-40B4-BE49-F238E27FC236}">
                  <a16:creationId xmlns:a16="http://schemas.microsoft.com/office/drawing/2014/main" id="{8BFE2E55-0186-F249-B06B-52BB7594E4FA}"/>
                </a:ext>
              </a:extLst>
            </p:cNvPr>
            <p:cNvSpPr/>
            <p:nvPr/>
          </p:nvSpPr>
          <p:spPr>
            <a:xfrm>
              <a:off x="7497000" y="6202079"/>
              <a:ext cx="186840" cy="181800"/>
            </a:xfrm>
            <a:custGeom>
              <a:avLst/>
              <a:gdLst/>
              <a:ahLst/>
              <a:cxnLst>
                <a:cxn ang="3cd4">
                  <a:pos x="hc" y="t"/>
                </a:cxn>
                <a:cxn ang="cd2">
                  <a:pos x="l" y="vc"/>
                </a:cxn>
                <a:cxn ang="cd4">
                  <a:pos x="hc" y="b"/>
                </a:cxn>
                <a:cxn ang="0">
                  <a:pos x="r" y="vc"/>
                </a:cxn>
              </a:cxnLst>
              <a:rect l="l" t="t" r="r" b="b"/>
              <a:pathLst>
                <a:path w="520" h="506">
                  <a:moveTo>
                    <a:pt x="517" y="16"/>
                  </a:moveTo>
                  <a:cubicBezTo>
                    <a:pt x="518" y="13"/>
                    <a:pt x="520" y="8"/>
                    <a:pt x="520" y="6"/>
                  </a:cubicBezTo>
                  <a:cubicBezTo>
                    <a:pt x="520" y="0"/>
                    <a:pt x="520" y="0"/>
                    <a:pt x="504" y="0"/>
                  </a:cubicBezTo>
                  <a:lnTo>
                    <a:pt x="18" y="0"/>
                  </a:lnTo>
                  <a:cubicBezTo>
                    <a:pt x="0" y="0"/>
                    <a:pt x="0" y="0"/>
                    <a:pt x="0" y="6"/>
                  </a:cubicBezTo>
                  <a:cubicBezTo>
                    <a:pt x="0" y="8"/>
                    <a:pt x="2" y="13"/>
                    <a:pt x="3" y="16"/>
                  </a:cubicBezTo>
                  <a:lnTo>
                    <a:pt x="242" y="491"/>
                  </a:lnTo>
                  <a:cubicBezTo>
                    <a:pt x="246" y="501"/>
                    <a:pt x="248" y="506"/>
                    <a:pt x="261" y="506"/>
                  </a:cubicBezTo>
                  <a:cubicBezTo>
                    <a:pt x="272" y="506"/>
                    <a:pt x="274" y="501"/>
                    <a:pt x="280" y="491"/>
                  </a:cubicBezTo>
                  <a:close/>
                  <a:moveTo>
                    <a:pt x="88" y="51"/>
                  </a:moveTo>
                  <a:lnTo>
                    <a:pt x="475" y="51"/>
                  </a:lnTo>
                  <a:lnTo>
                    <a:pt x="282" y="438"/>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9" name="Freeform 88">
              <a:extLst>
                <a:ext uri="{FF2B5EF4-FFF2-40B4-BE49-F238E27FC236}">
                  <a16:creationId xmlns:a16="http://schemas.microsoft.com/office/drawing/2014/main" id="{26254AC8-90B3-0A45-90EE-8F671FD53C1A}"/>
                </a:ext>
              </a:extLst>
            </p:cNvPr>
            <p:cNvSpPr/>
            <p:nvPr/>
          </p:nvSpPr>
          <p:spPr>
            <a:xfrm>
              <a:off x="7703280" y="6334560"/>
              <a:ext cx="129960" cy="80280"/>
            </a:xfrm>
            <a:custGeom>
              <a:avLst/>
              <a:gdLst/>
              <a:ahLst/>
              <a:cxnLst>
                <a:cxn ang="3cd4">
                  <a:pos x="hc" y="t"/>
                </a:cxn>
                <a:cxn ang="cd2">
                  <a:pos x="l" y="vc"/>
                </a:cxn>
                <a:cxn ang="cd4">
                  <a:pos x="hc" y="b"/>
                </a:cxn>
                <a:cxn ang="0">
                  <a:pos x="r" y="vc"/>
                </a:cxn>
              </a:cxnLst>
              <a:rect l="l" t="t" r="r" b="b"/>
              <a:pathLst>
                <a:path w="362" h="224">
                  <a:moveTo>
                    <a:pt x="237" y="61"/>
                  </a:moveTo>
                  <a:cubicBezTo>
                    <a:pt x="240" y="48"/>
                    <a:pt x="246" y="24"/>
                    <a:pt x="246" y="21"/>
                  </a:cubicBezTo>
                  <a:cubicBezTo>
                    <a:pt x="246" y="11"/>
                    <a:pt x="238" y="5"/>
                    <a:pt x="230" y="5"/>
                  </a:cubicBezTo>
                  <a:cubicBezTo>
                    <a:pt x="221" y="5"/>
                    <a:pt x="211" y="11"/>
                    <a:pt x="208" y="19"/>
                  </a:cubicBezTo>
                  <a:cubicBezTo>
                    <a:pt x="206" y="24"/>
                    <a:pt x="202" y="45"/>
                    <a:pt x="198" y="58"/>
                  </a:cubicBezTo>
                  <a:cubicBezTo>
                    <a:pt x="192" y="85"/>
                    <a:pt x="192" y="86"/>
                    <a:pt x="184" y="114"/>
                  </a:cubicBezTo>
                  <a:cubicBezTo>
                    <a:pt x="178" y="141"/>
                    <a:pt x="178" y="146"/>
                    <a:pt x="176" y="160"/>
                  </a:cubicBezTo>
                  <a:cubicBezTo>
                    <a:pt x="179" y="170"/>
                    <a:pt x="174" y="179"/>
                    <a:pt x="163" y="194"/>
                  </a:cubicBezTo>
                  <a:cubicBezTo>
                    <a:pt x="157" y="202"/>
                    <a:pt x="146" y="210"/>
                    <a:pt x="130" y="210"/>
                  </a:cubicBezTo>
                  <a:cubicBezTo>
                    <a:pt x="110" y="210"/>
                    <a:pt x="85" y="203"/>
                    <a:pt x="85" y="165"/>
                  </a:cubicBezTo>
                  <a:cubicBezTo>
                    <a:pt x="85" y="139"/>
                    <a:pt x="99" y="102"/>
                    <a:pt x="109" y="77"/>
                  </a:cubicBezTo>
                  <a:cubicBezTo>
                    <a:pt x="117" y="56"/>
                    <a:pt x="118" y="51"/>
                    <a:pt x="118" y="43"/>
                  </a:cubicBezTo>
                  <a:cubicBezTo>
                    <a:pt x="118" y="19"/>
                    <a:pt x="99" y="0"/>
                    <a:pt x="72" y="0"/>
                  </a:cubicBezTo>
                  <a:cubicBezTo>
                    <a:pt x="22" y="0"/>
                    <a:pt x="0" y="67"/>
                    <a:pt x="0" y="77"/>
                  </a:cubicBezTo>
                  <a:cubicBezTo>
                    <a:pt x="0" y="83"/>
                    <a:pt x="6" y="83"/>
                    <a:pt x="8" y="83"/>
                  </a:cubicBezTo>
                  <a:cubicBezTo>
                    <a:pt x="16" y="83"/>
                    <a:pt x="16" y="80"/>
                    <a:pt x="18" y="75"/>
                  </a:cubicBezTo>
                  <a:cubicBezTo>
                    <a:pt x="30" y="34"/>
                    <a:pt x="51" y="14"/>
                    <a:pt x="70" y="14"/>
                  </a:cubicBezTo>
                  <a:cubicBezTo>
                    <a:pt x="78" y="14"/>
                    <a:pt x="83" y="19"/>
                    <a:pt x="83" y="32"/>
                  </a:cubicBezTo>
                  <a:cubicBezTo>
                    <a:pt x="83" y="43"/>
                    <a:pt x="78" y="54"/>
                    <a:pt x="77" y="61"/>
                  </a:cubicBezTo>
                  <a:cubicBezTo>
                    <a:pt x="48" y="133"/>
                    <a:pt x="48" y="142"/>
                    <a:pt x="48" y="158"/>
                  </a:cubicBezTo>
                  <a:cubicBezTo>
                    <a:pt x="48" y="216"/>
                    <a:pt x="101" y="224"/>
                    <a:pt x="128" y="224"/>
                  </a:cubicBezTo>
                  <a:cubicBezTo>
                    <a:pt x="138" y="224"/>
                    <a:pt x="162" y="224"/>
                    <a:pt x="184" y="190"/>
                  </a:cubicBezTo>
                  <a:cubicBezTo>
                    <a:pt x="195" y="213"/>
                    <a:pt x="222" y="224"/>
                    <a:pt x="253" y="224"/>
                  </a:cubicBezTo>
                  <a:cubicBezTo>
                    <a:pt x="296" y="224"/>
                    <a:pt x="318" y="186"/>
                    <a:pt x="328" y="165"/>
                  </a:cubicBezTo>
                  <a:cubicBezTo>
                    <a:pt x="349" y="123"/>
                    <a:pt x="362" y="62"/>
                    <a:pt x="362" y="38"/>
                  </a:cubicBezTo>
                  <a:cubicBezTo>
                    <a:pt x="362" y="2"/>
                    <a:pt x="341" y="0"/>
                    <a:pt x="338" y="0"/>
                  </a:cubicBezTo>
                  <a:cubicBezTo>
                    <a:pt x="325" y="0"/>
                    <a:pt x="310" y="13"/>
                    <a:pt x="310" y="26"/>
                  </a:cubicBezTo>
                  <a:cubicBezTo>
                    <a:pt x="310" y="35"/>
                    <a:pt x="315" y="38"/>
                    <a:pt x="320" y="42"/>
                  </a:cubicBezTo>
                  <a:cubicBezTo>
                    <a:pt x="331" y="51"/>
                    <a:pt x="338" y="66"/>
                    <a:pt x="338" y="82"/>
                  </a:cubicBezTo>
                  <a:cubicBezTo>
                    <a:pt x="338" y="88"/>
                    <a:pt x="317" y="210"/>
                    <a:pt x="254" y="210"/>
                  </a:cubicBezTo>
                  <a:cubicBezTo>
                    <a:pt x="214" y="210"/>
                    <a:pt x="214" y="174"/>
                    <a:pt x="214" y="166"/>
                  </a:cubicBezTo>
                  <a:cubicBezTo>
                    <a:pt x="214" y="152"/>
                    <a:pt x="216" y="144"/>
                    <a:pt x="222" y="11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0" name="Freeform 89">
              <a:extLst>
                <a:ext uri="{FF2B5EF4-FFF2-40B4-BE49-F238E27FC236}">
                  <a16:creationId xmlns:a16="http://schemas.microsoft.com/office/drawing/2014/main" id="{35DEE2FF-363D-7947-B5DB-9F37E4000C6C}"/>
                </a:ext>
              </a:extLst>
            </p:cNvPr>
            <p:cNvSpPr/>
            <p:nvPr/>
          </p:nvSpPr>
          <p:spPr>
            <a:xfrm>
              <a:off x="7871399" y="6197040"/>
              <a:ext cx="175320" cy="227880"/>
            </a:xfrm>
            <a:custGeom>
              <a:avLst/>
              <a:gdLst/>
              <a:ahLst/>
              <a:cxnLst>
                <a:cxn ang="3cd4">
                  <a:pos x="hc" y="t"/>
                </a:cxn>
                <a:cxn ang="cd2">
                  <a:pos x="l" y="vc"/>
                </a:cxn>
                <a:cxn ang="cd4">
                  <a:pos x="hc" y="b"/>
                </a:cxn>
                <a:cxn ang="0">
                  <a:pos x="r" y="vc"/>
                </a:cxn>
              </a:cxnLst>
              <a:rect l="l" t="t" r="r" b="b"/>
              <a:pathLst>
                <a:path w="488" h="634">
                  <a:moveTo>
                    <a:pt x="274" y="493"/>
                  </a:moveTo>
                  <a:cubicBezTo>
                    <a:pt x="384" y="451"/>
                    <a:pt x="488" y="325"/>
                    <a:pt x="488" y="189"/>
                  </a:cubicBezTo>
                  <a:cubicBezTo>
                    <a:pt x="488" y="77"/>
                    <a:pt x="413" y="0"/>
                    <a:pt x="307" y="0"/>
                  </a:cubicBezTo>
                  <a:cubicBezTo>
                    <a:pt x="155" y="0"/>
                    <a:pt x="0" y="160"/>
                    <a:pt x="0" y="325"/>
                  </a:cubicBezTo>
                  <a:cubicBezTo>
                    <a:pt x="0" y="442"/>
                    <a:pt x="78" y="512"/>
                    <a:pt x="181" y="512"/>
                  </a:cubicBezTo>
                  <a:cubicBezTo>
                    <a:pt x="198" y="512"/>
                    <a:pt x="222" y="509"/>
                    <a:pt x="250" y="502"/>
                  </a:cubicBezTo>
                  <a:cubicBezTo>
                    <a:pt x="246" y="546"/>
                    <a:pt x="246" y="547"/>
                    <a:pt x="246" y="557"/>
                  </a:cubicBezTo>
                  <a:cubicBezTo>
                    <a:pt x="246" y="579"/>
                    <a:pt x="246" y="634"/>
                    <a:pt x="306" y="634"/>
                  </a:cubicBezTo>
                  <a:cubicBezTo>
                    <a:pt x="389" y="634"/>
                    <a:pt x="422" y="504"/>
                    <a:pt x="422" y="498"/>
                  </a:cubicBezTo>
                  <a:cubicBezTo>
                    <a:pt x="422" y="491"/>
                    <a:pt x="418" y="490"/>
                    <a:pt x="416" y="490"/>
                  </a:cubicBezTo>
                  <a:cubicBezTo>
                    <a:pt x="410" y="490"/>
                    <a:pt x="408" y="493"/>
                    <a:pt x="406" y="498"/>
                  </a:cubicBezTo>
                  <a:cubicBezTo>
                    <a:pt x="390" y="547"/>
                    <a:pt x="349" y="565"/>
                    <a:pt x="325" y="565"/>
                  </a:cubicBezTo>
                  <a:cubicBezTo>
                    <a:pt x="291" y="565"/>
                    <a:pt x="282" y="546"/>
                    <a:pt x="274" y="493"/>
                  </a:cubicBezTo>
                  <a:close/>
                  <a:moveTo>
                    <a:pt x="141" y="486"/>
                  </a:moveTo>
                  <a:cubicBezTo>
                    <a:pt x="86" y="466"/>
                    <a:pt x="62" y="410"/>
                    <a:pt x="62" y="347"/>
                  </a:cubicBezTo>
                  <a:cubicBezTo>
                    <a:pt x="62" y="298"/>
                    <a:pt x="80" y="198"/>
                    <a:pt x="134" y="122"/>
                  </a:cubicBezTo>
                  <a:cubicBezTo>
                    <a:pt x="186" y="50"/>
                    <a:pt x="251" y="18"/>
                    <a:pt x="304" y="18"/>
                  </a:cubicBezTo>
                  <a:cubicBezTo>
                    <a:pt x="374" y="18"/>
                    <a:pt x="426" y="72"/>
                    <a:pt x="426" y="166"/>
                  </a:cubicBezTo>
                  <a:cubicBezTo>
                    <a:pt x="426" y="237"/>
                    <a:pt x="389" y="402"/>
                    <a:pt x="270" y="469"/>
                  </a:cubicBezTo>
                  <a:cubicBezTo>
                    <a:pt x="267" y="443"/>
                    <a:pt x="261" y="392"/>
                    <a:pt x="208" y="392"/>
                  </a:cubicBezTo>
                  <a:cubicBezTo>
                    <a:pt x="171" y="392"/>
                    <a:pt x="138" y="427"/>
                    <a:pt x="138" y="464"/>
                  </a:cubicBezTo>
                  <a:cubicBezTo>
                    <a:pt x="138" y="478"/>
                    <a:pt x="141" y="486"/>
                    <a:pt x="141" y="486"/>
                  </a:cubicBezTo>
                  <a:close/>
                  <a:moveTo>
                    <a:pt x="184" y="494"/>
                  </a:moveTo>
                  <a:cubicBezTo>
                    <a:pt x="174" y="494"/>
                    <a:pt x="152" y="494"/>
                    <a:pt x="152" y="464"/>
                  </a:cubicBezTo>
                  <a:cubicBezTo>
                    <a:pt x="152" y="437"/>
                    <a:pt x="179" y="408"/>
                    <a:pt x="208" y="408"/>
                  </a:cubicBezTo>
                  <a:cubicBezTo>
                    <a:pt x="238" y="408"/>
                    <a:pt x="251" y="426"/>
                    <a:pt x="251" y="467"/>
                  </a:cubicBezTo>
                  <a:cubicBezTo>
                    <a:pt x="251" y="478"/>
                    <a:pt x="251" y="478"/>
                    <a:pt x="245" y="482"/>
                  </a:cubicBezTo>
                  <a:cubicBezTo>
                    <a:pt x="226" y="490"/>
                    <a:pt x="205" y="494"/>
                    <a:pt x="184" y="49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1" name="Freeform 90">
              <a:extLst>
                <a:ext uri="{FF2B5EF4-FFF2-40B4-BE49-F238E27FC236}">
                  <a16:creationId xmlns:a16="http://schemas.microsoft.com/office/drawing/2014/main" id="{AA24E738-F180-E941-B015-989F575BA470}"/>
                </a:ext>
              </a:extLst>
            </p:cNvPr>
            <p:cNvSpPr/>
            <p:nvPr/>
          </p:nvSpPr>
          <p:spPr>
            <a:xfrm>
              <a:off x="8066160" y="6334560"/>
              <a:ext cx="129960" cy="80280"/>
            </a:xfrm>
            <a:custGeom>
              <a:avLst/>
              <a:gdLst/>
              <a:ahLst/>
              <a:cxnLst>
                <a:cxn ang="3cd4">
                  <a:pos x="hc" y="t"/>
                </a:cxn>
                <a:cxn ang="cd2">
                  <a:pos x="l" y="vc"/>
                </a:cxn>
                <a:cxn ang="cd4">
                  <a:pos x="hc" y="b"/>
                </a:cxn>
                <a:cxn ang="0">
                  <a:pos x="r" y="vc"/>
                </a:cxn>
              </a:cxnLst>
              <a:rect l="l" t="t" r="r" b="b"/>
              <a:pathLst>
                <a:path w="362" h="224">
                  <a:moveTo>
                    <a:pt x="237" y="61"/>
                  </a:moveTo>
                  <a:cubicBezTo>
                    <a:pt x="240" y="48"/>
                    <a:pt x="246" y="24"/>
                    <a:pt x="246" y="21"/>
                  </a:cubicBezTo>
                  <a:cubicBezTo>
                    <a:pt x="246" y="11"/>
                    <a:pt x="238" y="5"/>
                    <a:pt x="230" y="5"/>
                  </a:cubicBezTo>
                  <a:cubicBezTo>
                    <a:pt x="221" y="5"/>
                    <a:pt x="211" y="11"/>
                    <a:pt x="208" y="19"/>
                  </a:cubicBezTo>
                  <a:cubicBezTo>
                    <a:pt x="206" y="24"/>
                    <a:pt x="202" y="45"/>
                    <a:pt x="198" y="58"/>
                  </a:cubicBezTo>
                  <a:cubicBezTo>
                    <a:pt x="192" y="85"/>
                    <a:pt x="192" y="86"/>
                    <a:pt x="184" y="114"/>
                  </a:cubicBezTo>
                  <a:cubicBezTo>
                    <a:pt x="178" y="141"/>
                    <a:pt x="178" y="146"/>
                    <a:pt x="176" y="160"/>
                  </a:cubicBezTo>
                  <a:cubicBezTo>
                    <a:pt x="179" y="170"/>
                    <a:pt x="174" y="179"/>
                    <a:pt x="163" y="194"/>
                  </a:cubicBezTo>
                  <a:cubicBezTo>
                    <a:pt x="157" y="202"/>
                    <a:pt x="146" y="210"/>
                    <a:pt x="130" y="210"/>
                  </a:cubicBezTo>
                  <a:cubicBezTo>
                    <a:pt x="110" y="210"/>
                    <a:pt x="85" y="203"/>
                    <a:pt x="85" y="165"/>
                  </a:cubicBezTo>
                  <a:cubicBezTo>
                    <a:pt x="85" y="139"/>
                    <a:pt x="99" y="102"/>
                    <a:pt x="109" y="77"/>
                  </a:cubicBezTo>
                  <a:cubicBezTo>
                    <a:pt x="117" y="56"/>
                    <a:pt x="118" y="51"/>
                    <a:pt x="118" y="43"/>
                  </a:cubicBezTo>
                  <a:cubicBezTo>
                    <a:pt x="118" y="19"/>
                    <a:pt x="99" y="0"/>
                    <a:pt x="72" y="0"/>
                  </a:cubicBezTo>
                  <a:cubicBezTo>
                    <a:pt x="22" y="0"/>
                    <a:pt x="0" y="67"/>
                    <a:pt x="0" y="77"/>
                  </a:cubicBezTo>
                  <a:cubicBezTo>
                    <a:pt x="0" y="83"/>
                    <a:pt x="6" y="83"/>
                    <a:pt x="8" y="83"/>
                  </a:cubicBezTo>
                  <a:cubicBezTo>
                    <a:pt x="16" y="83"/>
                    <a:pt x="16" y="80"/>
                    <a:pt x="18" y="75"/>
                  </a:cubicBezTo>
                  <a:cubicBezTo>
                    <a:pt x="30" y="34"/>
                    <a:pt x="51" y="14"/>
                    <a:pt x="70" y="14"/>
                  </a:cubicBezTo>
                  <a:cubicBezTo>
                    <a:pt x="78" y="14"/>
                    <a:pt x="83" y="19"/>
                    <a:pt x="83" y="32"/>
                  </a:cubicBezTo>
                  <a:cubicBezTo>
                    <a:pt x="83" y="43"/>
                    <a:pt x="78" y="54"/>
                    <a:pt x="77" y="61"/>
                  </a:cubicBezTo>
                  <a:cubicBezTo>
                    <a:pt x="48" y="133"/>
                    <a:pt x="48" y="142"/>
                    <a:pt x="48" y="158"/>
                  </a:cubicBezTo>
                  <a:cubicBezTo>
                    <a:pt x="48" y="216"/>
                    <a:pt x="101" y="224"/>
                    <a:pt x="128" y="224"/>
                  </a:cubicBezTo>
                  <a:cubicBezTo>
                    <a:pt x="138" y="224"/>
                    <a:pt x="162" y="224"/>
                    <a:pt x="184" y="190"/>
                  </a:cubicBezTo>
                  <a:cubicBezTo>
                    <a:pt x="195" y="213"/>
                    <a:pt x="222" y="224"/>
                    <a:pt x="253" y="224"/>
                  </a:cubicBezTo>
                  <a:cubicBezTo>
                    <a:pt x="296" y="224"/>
                    <a:pt x="318" y="186"/>
                    <a:pt x="328" y="165"/>
                  </a:cubicBezTo>
                  <a:cubicBezTo>
                    <a:pt x="349" y="123"/>
                    <a:pt x="362" y="62"/>
                    <a:pt x="362" y="38"/>
                  </a:cubicBezTo>
                  <a:cubicBezTo>
                    <a:pt x="362" y="2"/>
                    <a:pt x="341" y="0"/>
                    <a:pt x="338" y="0"/>
                  </a:cubicBezTo>
                  <a:cubicBezTo>
                    <a:pt x="325" y="0"/>
                    <a:pt x="310" y="13"/>
                    <a:pt x="310" y="26"/>
                  </a:cubicBezTo>
                  <a:cubicBezTo>
                    <a:pt x="310" y="35"/>
                    <a:pt x="315" y="38"/>
                    <a:pt x="320" y="42"/>
                  </a:cubicBezTo>
                  <a:cubicBezTo>
                    <a:pt x="331" y="51"/>
                    <a:pt x="338" y="66"/>
                    <a:pt x="338" y="82"/>
                  </a:cubicBezTo>
                  <a:cubicBezTo>
                    <a:pt x="338" y="88"/>
                    <a:pt x="317" y="210"/>
                    <a:pt x="254" y="210"/>
                  </a:cubicBezTo>
                  <a:cubicBezTo>
                    <a:pt x="214" y="210"/>
                    <a:pt x="214" y="174"/>
                    <a:pt x="214" y="166"/>
                  </a:cubicBezTo>
                  <a:cubicBezTo>
                    <a:pt x="214" y="152"/>
                    <a:pt x="216" y="144"/>
                    <a:pt x="222" y="11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2" name="Freeform 91">
              <a:extLst>
                <a:ext uri="{FF2B5EF4-FFF2-40B4-BE49-F238E27FC236}">
                  <a16:creationId xmlns:a16="http://schemas.microsoft.com/office/drawing/2014/main" id="{FE4FC990-4EF7-1F42-911E-FBC4B05888C3}"/>
                </a:ext>
              </a:extLst>
            </p:cNvPr>
            <p:cNvSpPr/>
            <p:nvPr/>
          </p:nvSpPr>
          <p:spPr>
            <a:xfrm>
              <a:off x="8247240" y="6185519"/>
              <a:ext cx="59040" cy="253080"/>
            </a:xfrm>
            <a:custGeom>
              <a:avLst/>
              <a:gdLst/>
              <a:ahLst/>
              <a:cxnLst>
                <a:cxn ang="3cd4">
                  <a:pos x="hc" y="t"/>
                </a:cxn>
                <a:cxn ang="cd2">
                  <a:pos x="l" y="vc"/>
                </a:cxn>
                <a:cxn ang="cd4">
                  <a:pos x="hc" y="b"/>
                </a:cxn>
                <a:cxn ang="0">
                  <a:pos x="r" y="vc"/>
                </a:cxn>
              </a:cxnLst>
              <a:rect l="l" t="t" r="r" b="b"/>
              <a:pathLst>
                <a:path w="165" h="704">
                  <a:moveTo>
                    <a:pt x="165" y="698"/>
                  </a:moveTo>
                  <a:cubicBezTo>
                    <a:pt x="165" y="696"/>
                    <a:pt x="165" y="694"/>
                    <a:pt x="152" y="682"/>
                  </a:cubicBezTo>
                  <a:cubicBezTo>
                    <a:pt x="64" y="594"/>
                    <a:pt x="42" y="461"/>
                    <a:pt x="42" y="352"/>
                  </a:cubicBezTo>
                  <a:cubicBezTo>
                    <a:pt x="42" y="230"/>
                    <a:pt x="69" y="107"/>
                    <a:pt x="155" y="19"/>
                  </a:cubicBezTo>
                  <a:cubicBezTo>
                    <a:pt x="165" y="11"/>
                    <a:pt x="165" y="10"/>
                    <a:pt x="165" y="6"/>
                  </a:cubicBezTo>
                  <a:cubicBezTo>
                    <a:pt x="165" y="2"/>
                    <a:pt x="162" y="0"/>
                    <a:pt x="157" y="0"/>
                  </a:cubicBezTo>
                  <a:cubicBezTo>
                    <a:pt x="150" y="0"/>
                    <a:pt x="86" y="48"/>
                    <a:pt x="45" y="138"/>
                  </a:cubicBezTo>
                  <a:cubicBezTo>
                    <a:pt x="8" y="214"/>
                    <a:pt x="0" y="293"/>
                    <a:pt x="0" y="352"/>
                  </a:cubicBezTo>
                  <a:cubicBezTo>
                    <a:pt x="0" y="408"/>
                    <a:pt x="8" y="493"/>
                    <a:pt x="46" y="573"/>
                  </a:cubicBezTo>
                  <a:cubicBezTo>
                    <a:pt x="90" y="659"/>
                    <a:pt x="150" y="704"/>
                    <a:pt x="157" y="704"/>
                  </a:cubicBezTo>
                  <a:cubicBezTo>
                    <a:pt x="162" y="704"/>
                    <a:pt x="165" y="702"/>
                    <a:pt x="165" y="69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3" name="Freeform 92">
              <a:extLst>
                <a:ext uri="{FF2B5EF4-FFF2-40B4-BE49-F238E27FC236}">
                  <a16:creationId xmlns:a16="http://schemas.microsoft.com/office/drawing/2014/main" id="{5E4215C5-79FA-0F46-B4B2-686F811978FE}"/>
                </a:ext>
              </a:extLst>
            </p:cNvPr>
            <p:cNvSpPr/>
            <p:nvPr/>
          </p:nvSpPr>
          <p:spPr>
            <a:xfrm>
              <a:off x="8332920" y="6263280"/>
              <a:ext cx="93600" cy="114840"/>
            </a:xfrm>
            <a:custGeom>
              <a:avLst/>
              <a:gdLst/>
              <a:ahLst/>
              <a:cxnLst>
                <a:cxn ang="3cd4">
                  <a:pos x="hc" y="t"/>
                </a:cxn>
                <a:cxn ang="cd2">
                  <a:pos x="l" y="vc"/>
                </a:cxn>
                <a:cxn ang="cd4">
                  <a:pos x="hc" y="b"/>
                </a:cxn>
                <a:cxn ang="0">
                  <a:pos x="r" y="vc"/>
                </a:cxn>
              </a:cxnLst>
              <a:rect l="l" t="t" r="r" b="b"/>
              <a:pathLst>
                <a:path w="261" h="320">
                  <a:moveTo>
                    <a:pt x="240" y="48"/>
                  </a:moveTo>
                  <a:cubicBezTo>
                    <a:pt x="219" y="48"/>
                    <a:pt x="206" y="64"/>
                    <a:pt x="206" y="80"/>
                  </a:cubicBezTo>
                  <a:cubicBezTo>
                    <a:pt x="206" y="90"/>
                    <a:pt x="213" y="101"/>
                    <a:pt x="227" y="101"/>
                  </a:cubicBezTo>
                  <a:cubicBezTo>
                    <a:pt x="243" y="101"/>
                    <a:pt x="261" y="88"/>
                    <a:pt x="261" y="61"/>
                  </a:cubicBezTo>
                  <a:cubicBezTo>
                    <a:pt x="261" y="29"/>
                    <a:pt x="230" y="0"/>
                    <a:pt x="176" y="0"/>
                  </a:cubicBezTo>
                  <a:cubicBezTo>
                    <a:pt x="83" y="0"/>
                    <a:pt x="56" y="72"/>
                    <a:pt x="56" y="102"/>
                  </a:cubicBezTo>
                  <a:cubicBezTo>
                    <a:pt x="56" y="158"/>
                    <a:pt x="109" y="170"/>
                    <a:pt x="130" y="173"/>
                  </a:cubicBezTo>
                  <a:cubicBezTo>
                    <a:pt x="166" y="181"/>
                    <a:pt x="203" y="187"/>
                    <a:pt x="203" y="227"/>
                  </a:cubicBezTo>
                  <a:cubicBezTo>
                    <a:pt x="203" y="245"/>
                    <a:pt x="187" y="304"/>
                    <a:pt x="102" y="304"/>
                  </a:cubicBezTo>
                  <a:cubicBezTo>
                    <a:pt x="91" y="304"/>
                    <a:pt x="37" y="304"/>
                    <a:pt x="21" y="267"/>
                  </a:cubicBezTo>
                  <a:cubicBezTo>
                    <a:pt x="48" y="270"/>
                    <a:pt x="66" y="250"/>
                    <a:pt x="66" y="229"/>
                  </a:cubicBezTo>
                  <a:cubicBezTo>
                    <a:pt x="66" y="213"/>
                    <a:pt x="54" y="205"/>
                    <a:pt x="40" y="205"/>
                  </a:cubicBezTo>
                  <a:cubicBezTo>
                    <a:pt x="21" y="205"/>
                    <a:pt x="0" y="219"/>
                    <a:pt x="0" y="251"/>
                  </a:cubicBezTo>
                  <a:cubicBezTo>
                    <a:pt x="0" y="291"/>
                    <a:pt x="40" y="320"/>
                    <a:pt x="101" y="320"/>
                  </a:cubicBezTo>
                  <a:cubicBezTo>
                    <a:pt x="216" y="320"/>
                    <a:pt x="243" y="235"/>
                    <a:pt x="243" y="203"/>
                  </a:cubicBezTo>
                  <a:cubicBezTo>
                    <a:pt x="243" y="178"/>
                    <a:pt x="230" y="160"/>
                    <a:pt x="221" y="150"/>
                  </a:cubicBezTo>
                  <a:cubicBezTo>
                    <a:pt x="202" y="131"/>
                    <a:pt x="182" y="128"/>
                    <a:pt x="150" y="122"/>
                  </a:cubicBezTo>
                  <a:cubicBezTo>
                    <a:pt x="125" y="115"/>
                    <a:pt x="98" y="110"/>
                    <a:pt x="98" y="78"/>
                  </a:cubicBezTo>
                  <a:cubicBezTo>
                    <a:pt x="98" y="59"/>
                    <a:pt x="114" y="16"/>
                    <a:pt x="176" y="16"/>
                  </a:cubicBezTo>
                  <a:cubicBezTo>
                    <a:pt x="194" y="16"/>
                    <a:pt x="229" y="21"/>
                    <a:pt x="240" y="4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4" name="Freeform 93">
              <a:extLst>
                <a:ext uri="{FF2B5EF4-FFF2-40B4-BE49-F238E27FC236}">
                  <a16:creationId xmlns:a16="http://schemas.microsoft.com/office/drawing/2014/main" id="{2CF38D5C-F2E4-6C4D-953B-F11E063E8851}"/>
                </a:ext>
              </a:extLst>
            </p:cNvPr>
            <p:cNvSpPr/>
            <p:nvPr/>
          </p:nvSpPr>
          <p:spPr>
            <a:xfrm>
              <a:off x="8460360" y="6348240"/>
              <a:ext cx="29520" cy="75600"/>
            </a:xfrm>
            <a:custGeom>
              <a:avLst/>
              <a:gdLst/>
              <a:ahLst/>
              <a:cxnLst>
                <a:cxn ang="3cd4">
                  <a:pos x="hc" y="t"/>
                </a:cxn>
                <a:cxn ang="cd2">
                  <a:pos x="l" y="vc"/>
                </a:cxn>
                <a:cxn ang="cd4">
                  <a:pos x="hc" y="b"/>
                </a:cxn>
                <a:cxn ang="0">
                  <a:pos x="r" y="vc"/>
                </a:cxn>
              </a:cxnLst>
              <a:rect l="l" t="t" r="r" b="b"/>
              <a:pathLst>
                <a:path w="83" h="211">
                  <a:moveTo>
                    <a:pt x="83" y="74"/>
                  </a:moveTo>
                  <a:cubicBezTo>
                    <a:pt x="83" y="27"/>
                    <a:pt x="66" y="0"/>
                    <a:pt x="38" y="0"/>
                  </a:cubicBezTo>
                  <a:cubicBezTo>
                    <a:pt x="14" y="0"/>
                    <a:pt x="0" y="18"/>
                    <a:pt x="0" y="37"/>
                  </a:cubicBezTo>
                  <a:cubicBezTo>
                    <a:pt x="0" y="56"/>
                    <a:pt x="14" y="75"/>
                    <a:pt x="38" y="75"/>
                  </a:cubicBezTo>
                  <a:cubicBezTo>
                    <a:pt x="46" y="75"/>
                    <a:pt x="56" y="72"/>
                    <a:pt x="62" y="66"/>
                  </a:cubicBezTo>
                  <a:cubicBezTo>
                    <a:pt x="66" y="64"/>
                    <a:pt x="66" y="64"/>
                    <a:pt x="67" y="64"/>
                  </a:cubicBezTo>
                  <a:cubicBezTo>
                    <a:pt x="67" y="64"/>
                    <a:pt x="69" y="64"/>
                    <a:pt x="69" y="74"/>
                  </a:cubicBezTo>
                  <a:cubicBezTo>
                    <a:pt x="69" y="126"/>
                    <a:pt x="43" y="170"/>
                    <a:pt x="19" y="192"/>
                  </a:cubicBezTo>
                  <a:cubicBezTo>
                    <a:pt x="11" y="200"/>
                    <a:pt x="11" y="202"/>
                    <a:pt x="11" y="203"/>
                  </a:cubicBezTo>
                  <a:cubicBezTo>
                    <a:pt x="11" y="210"/>
                    <a:pt x="14" y="211"/>
                    <a:pt x="19" y="211"/>
                  </a:cubicBezTo>
                  <a:cubicBezTo>
                    <a:pt x="27" y="211"/>
                    <a:pt x="83" y="157"/>
                    <a:pt x="83" y="7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5" name="Freeform 94">
              <a:extLst>
                <a:ext uri="{FF2B5EF4-FFF2-40B4-BE49-F238E27FC236}">
                  <a16:creationId xmlns:a16="http://schemas.microsoft.com/office/drawing/2014/main" id="{1E71CD0B-4384-4B4C-A3D6-5DC817B134DD}"/>
                </a:ext>
              </a:extLst>
            </p:cNvPr>
            <p:cNvSpPr/>
            <p:nvPr/>
          </p:nvSpPr>
          <p:spPr>
            <a:xfrm>
              <a:off x="8560440" y="6263280"/>
              <a:ext cx="115920" cy="114840"/>
            </a:xfrm>
            <a:custGeom>
              <a:avLst/>
              <a:gdLst/>
              <a:ahLst/>
              <a:cxnLst>
                <a:cxn ang="3cd4">
                  <a:pos x="hc" y="t"/>
                </a:cxn>
                <a:cxn ang="cd2">
                  <a:pos x="l" y="vc"/>
                </a:cxn>
                <a:cxn ang="cd4">
                  <a:pos x="hc" y="b"/>
                </a:cxn>
                <a:cxn ang="0">
                  <a:pos x="r" y="vc"/>
                </a:cxn>
              </a:cxnLst>
              <a:rect l="l" t="t" r="r" b="b"/>
              <a:pathLst>
                <a:path w="323" h="320">
                  <a:moveTo>
                    <a:pt x="235" y="45"/>
                  </a:moveTo>
                  <a:cubicBezTo>
                    <a:pt x="222" y="19"/>
                    <a:pt x="202" y="0"/>
                    <a:pt x="170" y="0"/>
                  </a:cubicBezTo>
                  <a:cubicBezTo>
                    <a:pt x="88" y="0"/>
                    <a:pt x="0" y="104"/>
                    <a:pt x="0" y="206"/>
                  </a:cubicBezTo>
                  <a:cubicBezTo>
                    <a:pt x="0" y="274"/>
                    <a:pt x="38" y="320"/>
                    <a:pt x="94" y="320"/>
                  </a:cubicBezTo>
                  <a:cubicBezTo>
                    <a:pt x="109" y="320"/>
                    <a:pt x="144" y="317"/>
                    <a:pt x="186" y="267"/>
                  </a:cubicBezTo>
                  <a:cubicBezTo>
                    <a:pt x="192" y="296"/>
                    <a:pt x="216" y="320"/>
                    <a:pt x="250" y="320"/>
                  </a:cubicBezTo>
                  <a:cubicBezTo>
                    <a:pt x="275" y="320"/>
                    <a:pt x="291" y="304"/>
                    <a:pt x="302" y="282"/>
                  </a:cubicBezTo>
                  <a:cubicBezTo>
                    <a:pt x="314" y="256"/>
                    <a:pt x="323" y="213"/>
                    <a:pt x="323" y="211"/>
                  </a:cubicBezTo>
                  <a:cubicBezTo>
                    <a:pt x="323" y="205"/>
                    <a:pt x="317" y="205"/>
                    <a:pt x="315" y="205"/>
                  </a:cubicBezTo>
                  <a:cubicBezTo>
                    <a:pt x="309" y="205"/>
                    <a:pt x="307" y="206"/>
                    <a:pt x="306" y="218"/>
                  </a:cubicBezTo>
                  <a:cubicBezTo>
                    <a:pt x="293" y="262"/>
                    <a:pt x="280" y="304"/>
                    <a:pt x="251" y="304"/>
                  </a:cubicBezTo>
                  <a:cubicBezTo>
                    <a:pt x="232" y="304"/>
                    <a:pt x="230" y="286"/>
                    <a:pt x="230" y="272"/>
                  </a:cubicBezTo>
                  <a:cubicBezTo>
                    <a:pt x="230" y="256"/>
                    <a:pt x="232" y="251"/>
                    <a:pt x="240" y="219"/>
                  </a:cubicBezTo>
                  <a:cubicBezTo>
                    <a:pt x="248" y="190"/>
                    <a:pt x="248" y="182"/>
                    <a:pt x="254" y="157"/>
                  </a:cubicBezTo>
                  <a:lnTo>
                    <a:pt x="280" y="58"/>
                  </a:lnTo>
                  <a:cubicBezTo>
                    <a:pt x="285" y="37"/>
                    <a:pt x="285" y="37"/>
                    <a:pt x="285" y="34"/>
                  </a:cubicBezTo>
                  <a:cubicBezTo>
                    <a:pt x="285" y="21"/>
                    <a:pt x="277" y="14"/>
                    <a:pt x="266" y="14"/>
                  </a:cubicBezTo>
                  <a:cubicBezTo>
                    <a:pt x="248" y="14"/>
                    <a:pt x="237" y="30"/>
                    <a:pt x="235" y="45"/>
                  </a:cubicBezTo>
                  <a:close/>
                  <a:moveTo>
                    <a:pt x="189" y="229"/>
                  </a:moveTo>
                  <a:cubicBezTo>
                    <a:pt x="186" y="242"/>
                    <a:pt x="186" y="242"/>
                    <a:pt x="176" y="254"/>
                  </a:cubicBezTo>
                  <a:cubicBezTo>
                    <a:pt x="144" y="293"/>
                    <a:pt x="115" y="304"/>
                    <a:pt x="96" y="304"/>
                  </a:cubicBezTo>
                  <a:cubicBezTo>
                    <a:pt x="61" y="304"/>
                    <a:pt x="50" y="266"/>
                    <a:pt x="50" y="238"/>
                  </a:cubicBezTo>
                  <a:cubicBezTo>
                    <a:pt x="50" y="203"/>
                    <a:pt x="72" y="115"/>
                    <a:pt x="90" y="83"/>
                  </a:cubicBezTo>
                  <a:cubicBezTo>
                    <a:pt x="110" y="42"/>
                    <a:pt x="142" y="16"/>
                    <a:pt x="171" y="16"/>
                  </a:cubicBezTo>
                  <a:cubicBezTo>
                    <a:pt x="218" y="16"/>
                    <a:pt x="227" y="74"/>
                    <a:pt x="227" y="78"/>
                  </a:cubicBezTo>
                  <a:cubicBezTo>
                    <a:pt x="227" y="82"/>
                    <a:pt x="226" y="86"/>
                    <a:pt x="224" y="9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6" name="Freeform 95">
              <a:extLst>
                <a:ext uri="{FF2B5EF4-FFF2-40B4-BE49-F238E27FC236}">
                  <a16:creationId xmlns:a16="http://schemas.microsoft.com/office/drawing/2014/main" id="{D0298850-67F8-6B47-8F12-52665165D89B}"/>
                </a:ext>
              </a:extLst>
            </p:cNvPr>
            <p:cNvSpPr/>
            <p:nvPr/>
          </p:nvSpPr>
          <p:spPr>
            <a:xfrm>
              <a:off x="8697960" y="6185519"/>
              <a:ext cx="59040" cy="253080"/>
            </a:xfrm>
            <a:custGeom>
              <a:avLst/>
              <a:gdLst/>
              <a:ahLst/>
              <a:cxnLst>
                <a:cxn ang="3cd4">
                  <a:pos x="hc" y="t"/>
                </a:cxn>
                <a:cxn ang="cd2">
                  <a:pos x="l" y="vc"/>
                </a:cxn>
                <a:cxn ang="cd4">
                  <a:pos x="hc" y="b"/>
                </a:cxn>
                <a:cxn ang="0">
                  <a:pos x="r" y="vc"/>
                </a:cxn>
              </a:cxnLst>
              <a:rect l="l" t="t" r="r" b="b"/>
              <a:pathLst>
                <a:path w="165" h="704">
                  <a:moveTo>
                    <a:pt x="165" y="352"/>
                  </a:moveTo>
                  <a:cubicBezTo>
                    <a:pt x="165" y="298"/>
                    <a:pt x="157" y="213"/>
                    <a:pt x="118" y="133"/>
                  </a:cubicBezTo>
                  <a:cubicBezTo>
                    <a:pt x="75" y="46"/>
                    <a:pt x="14" y="0"/>
                    <a:pt x="6" y="0"/>
                  </a:cubicBezTo>
                  <a:cubicBezTo>
                    <a:pt x="3" y="0"/>
                    <a:pt x="0" y="3"/>
                    <a:pt x="0" y="6"/>
                  </a:cubicBezTo>
                  <a:cubicBezTo>
                    <a:pt x="0" y="10"/>
                    <a:pt x="0" y="11"/>
                    <a:pt x="13" y="24"/>
                  </a:cubicBezTo>
                  <a:cubicBezTo>
                    <a:pt x="83" y="93"/>
                    <a:pt x="123" y="205"/>
                    <a:pt x="123" y="352"/>
                  </a:cubicBezTo>
                  <a:cubicBezTo>
                    <a:pt x="123" y="472"/>
                    <a:pt x="98" y="597"/>
                    <a:pt x="10" y="685"/>
                  </a:cubicBezTo>
                  <a:cubicBezTo>
                    <a:pt x="0" y="694"/>
                    <a:pt x="0" y="696"/>
                    <a:pt x="0" y="698"/>
                  </a:cubicBezTo>
                  <a:cubicBezTo>
                    <a:pt x="0" y="702"/>
                    <a:pt x="3" y="704"/>
                    <a:pt x="6" y="704"/>
                  </a:cubicBezTo>
                  <a:cubicBezTo>
                    <a:pt x="14" y="704"/>
                    <a:pt x="78" y="656"/>
                    <a:pt x="120" y="566"/>
                  </a:cubicBezTo>
                  <a:cubicBezTo>
                    <a:pt x="157" y="490"/>
                    <a:pt x="165" y="411"/>
                    <a:pt x="165" y="35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97" name="Group 96" descr="18§display§target(s';w) = r + \gamma \max_{a'} Q_{w}(s', a')§svg§600§FALSE" title="TexMaths">
            <a:extLst>
              <a:ext uri="{FF2B5EF4-FFF2-40B4-BE49-F238E27FC236}">
                <a16:creationId xmlns:a16="http://schemas.microsoft.com/office/drawing/2014/main" id="{D24E4815-BE35-C44A-B9AA-53F03108B901}"/>
              </a:ext>
            </a:extLst>
          </p:cNvPr>
          <p:cNvGrpSpPr/>
          <p:nvPr/>
        </p:nvGrpSpPr>
        <p:grpSpPr>
          <a:xfrm>
            <a:off x="1222199" y="6858000"/>
            <a:ext cx="4385880" cy="415079"/>
            <a:chOff x="1222199" y="6858000"/>
            <a:chExt cx="4385880" cy="415079"/>
          </a:xfrm>
        </p:grpSpPr>
        <p:sp>
          <p:nvSpPr>
            <p:cNvPr id="98" name="Freeform 97">
              <a:extLst>
                <a:ext uri="{FF2B5EF4-FFF2-40B4-BE49-F238E27FC236}">
                  <a16:creationId xmlns:a16="http://schemas.microsoft.com/office/drawing/2014/main" id="{B7A84A6A-2750-2649-8EFB-7F4A8019B724}"/>
                </a:ext>
              </a:extLst>
            </p:cNvPr>
            <p:cNvSpPr/>
            <p:nvPr/>
          </p:nvSpPr>
          <p:spPr>
            <a:xfrm>
              <a:off x="1222199" y="6859440"/>
              <a:ext cx="4385880" cy="411840"/>
            </a:xfrm>
            <a:custGeom>
              <a:avLst/>
              <a:gdLst/>
              <a:ahLst/>
              <a:cxnLst>
                <a:cxn ang="3cd4">
                  <a:pos x="hc" y="t"/>
                </a:cxn>
                <a:cxn ang="cd2">
                  <a:pos x="l" y="vc"/>
                </a:cxn>
                <a:cxn ang="cd4">
                  <a:pos x="hc" y="b"/>
                </a:cxn>
                <a:cxn ang="0">
                  <a:pos x="r" y="vc"/>
                </a:cxn>
              </a:cxnLst>
              <a:rect l="l" t="t" r="r" b="b"/>
              <a:pathLst>
                <a:path w="12184" h="1145">
                  <a:moveTo>
                    <a:pt x="6091" y="1145"/>
                  </a:moveTo>
                  <a:lnTo>
                    <a:pt x="0" y="1145"/>
                  </a:lnTo>
                  <a:lnTo>
                    <a:pt x="0" y="0"/>
                  </a:lnTo>
                  <a:lnTo>
                    <a:pt x="12184" y="0"/>
                  </a:lnTo>
                  <a:lnTo>
                    <a:pt x="12184" y="1145"/>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9" name="Freeform 98">
              <a:extLst>
                <a:ext uri="{FF2B5EF4-FFF2-40B4-BE49-F238E27FC236}">
                  <a16:creationId xmlns:a16="http://schemas.microsoft.com/office/drawing/2014/main" id="{ED0E5474-8676-CE47-8068-CF5135456987}"/>
                </a:ext>
              </a:extLst>
            </p:cNvPr>
            <p:cNvSpPr/>
            <p:nvPr/>
          </p:nvSpPr>
          <p:spPr>
            <a:xfrm>
              <a:off x="1228680" y="6909120"/>
              <a:ext cx="87840" cy="181800"/>
            </a:xfrm>
            <a:custGeom>
              <a:avLst/>
              <a:gdLst/>
              <a:ahLst/>
              <a:cxnLst>
                <a:cxn ang="3cd4">
                  <a:pos x="hc" y="t"/>
                </a:cxn>
                <a:cxn ang="cd2">
                  <a:pos x="l" y="vc"/>
                </a:cxn>
                <a:cxn ang="cd4">
                  <a:pos x="hc" y="b"/>
                </a:cxn>
                <a:cxn ang="0">
                  <a:pos x="r" y="vc"/>
                </a:cxn>
              </a:cxnLst>
              <a:rect l="l" t="t" r="r" b="b"/>
              <a:pathLst>
                <a:path w="245" h="506">
                  <a:moveTo>
                    <a:pt x="146" y="180"/>
                  </a:moveTo>
                  <a:lnTo>
                    <a:pt x="221" y="180"/>
                  </a:lnTo>
                  <a:cubicBezTo>
                    <a:pt x="236" y="180"/>
                    <a:pt x="245" y="180"/>
                    <a:pt x="245" y="164"/>
                  </a:cubicBezTo>
                  <a:cubicBezTo>
                    <a:pt x="245" y="155"/>
                    <a:pt x="236" y="155"/>
                    <a:pt x="221" y="155"/>
                  </a:cubicBezTo>
                  <a:lnTo>
                    <a:pt x="153" y="155"/>
                  </a:lnTo>
                  <a:cubicBezTo>
                    <a:pt x="180" y="41"/>
                    <a:pt x="185" y="27"/>
                    <a:pt x="185" y="22"/>
                  </a:cubicBezTo>
                  <a:cubicBezTo>
                    <a:pt x="185" y="7"/>
                    <a:pt x="175" y="0"/>
                    <a:pt x="162" y="0"/>
                  </a:cubicBezTo>
                  <a:cubicBezTo>
                    <a:pt x="160" y="0"/>
                    <a:pt x="137" y="0"/>
                    <a:pt x="130" y="29"/>
                  </a:cubicBezTo>
                  <a:lnTo>
                    <a:pt x="99" y="155"/>
                  </a:lnTo>
                  <a:lnTo>
                    <a:pt x="23" y="155"/>
                  </a:lnTo>
                  <a:cubicBezTo>
                    <a:pt x="7" y="155"/>
                    <a:pt x="0" y="155"/>
                    <a:pt x="0" y="169"/>
                  </a:cubicBezTo>
                  <a:cubicBezTo>
                    <a:pt x="0" y="180"/>
                    <a:pt x="7" y="180"/>
                    <a:pt x="22" y="180"/>
                  </a:cubicBezTo>
                  <a:lnTo>
                    <a:pt x="92" y="180"/>
                  </a:lnTo>
                  <a:cubicBezTo>
                    <a:pt x="34" y="405"/>
                    <a:pt x="32" y="418"/>
                    <a:pt x="32" y="432"/>
                  </a:cubicBezTo>
                  <a:cubicBezTo>
                    <a:pt x="32" y="475"/>
                    <a:pt x="63" y="506"/>
                    <a:pt x="104" y="506"/>
                  </a:cubicBezTo>
                  <a:cubicBezTo>
                    <a:pt x="187" y="506"/>
                    <a:pt x="232" y="389"/>
                    <a:pt x="232" y="383"/>
                  </a:cubicBezTo>
                  <a:cubicBezTo>
                    <a:pt x="232" y="376"/>
                    <a:pt x="225" y="376"/>
                    <a:pt x="221" y="376"/>
                  </a:cubicBezTo>
                  <a:cubicBezTo>
                    <a:pt x="214" y="376"/>
                    <a:pt x="214" y="378"/>
                    <a:pt x="211" y="387"/>
                  </a:cubicBezTo>
                  <a:cubicBezTo>
                    <a:pt x="176" y="470"/>
                    <a:pt x="133" y="488"/>
                    <a:pt x="106" y="488"/>
                  </a:cubicBezTo>
                  <a:cubicBezTo>
                    <a:pt x="90" y="488"/>
                    <a:pt x="83" y="477"/>
                    <a:pt x="83" y="452"/>
                  </a:cubicBezTo>
                  <a:cubicBezTo>
                    <a:pt x="83" y="432"/>
                    <a:pt x="83" y="427"/>
                    <a:pt x="86" y="41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0" name="Freeform 99">
              <a:extLst>
                <a:ext uri="{FF2B5EF4-FFF2-40B4-BE49-F238E27FC236}">
                  <a16:creationId xmlns:a16="http://schemas.microsoft.com/office/drawing/2014/main" id="{445F4850-C29B-4B47-AF21-9D5F067F6BAA}"/>
                </a:ext>
              </a:extLst>
            </p:cNvPr>
            <p:cNvSpPr/>
            <p:nvPr/>
          </p:nvSpPr>
          <p:spPr>
            <a:xfrm>
              <a:off x="1336320" y="6960960"/>
              <a:ext cx="130680" cy="129240"/>
            </a:xfrm>
            <a:custGeom>
              <a:avLst/>
              <a:gdLst/>
              <a:ahLst/>
              <a:cxnLst>
                <a:cxn ang="3cd4">
                  <a:pos x="hc" y="t"/>
                </a:cxn>
                <a:cxn ang="cd2">
                  <a:pos x="l" y="vc"/>
                </a:cxn>
                <a:cxn ang="cd4">
                  <a:pos x="hc" y="b"/>
                </a:cxn>
                <a:cxn ang="0">
                  <a:pos x="r" y="vc"/>
                </a:cxn>
              </a:cxnLst>
              <a:rect l="l" t="t" r="r" b="b"/>
              <a:pathLst>
                <a:path w="364" h="360">
                  <a:moveTo>
                    <a:pt x="265" y="50"/>
                  </a:moveTo>
                  <a:cubicBezTo>
                    <a:pt x="250" y="22"/>
                    <a:pt x="227" y="0"/>
                    <a:pt x="191" y="0"/>
                  </a:cubicBezTo>
                  <a:cubicBezTo>
                    <a:pt x="99" y="0"/>
                    <a:pt x="0" y="117"/>
                    <a:pt x="0" y="232"/>
                  </a:cubicBezTo>
                  <a:cubicBezTo>
                    <a:pt x="0" y="308"/>
                    <a:pt x="43" y="360"/>
                    <a:pt x="106" y="360"/>
                  </a:cubicBezTo>
                  <a:cubicBezTo>
                    <a:pt x="122" y="360"/>
                    <a:pt x="162" y="356"/>
                    <a:pt x="209" y="301"/>
                  </a:cubicBezTo>
                  <a:cubicBezTo>
                    <a:pt x="216" y="333"/>
                    <a:pt x="243" y="360"/>
                    <a:pt x="281" y="360"/>
                  </a:cubicBezTo>
                  <a:cubicBezTo>
                    <a:pt x="310" y="360"/>
                    <a:pt x="328" y="342"/>
                    <a:pt x="340" y="317"/>
                  </a:cubicBezTo>
                  <a:cubicBezTo>
                    <a:pt x="353" y="288"/>
                    <a:pt x="364" y="239"/>
                    <a:pt x="364" y="238"/>
                  </a:cubicBezTo>
                  <a:cubicBezTo>
                    <a:pt x="364" y="230"/>
                    <a:pt x="356" y="230"/>
                    <a:pt x="355" y="230"/>
                  </a:cubicBezTo>
                  <a:cubicBezTo>
                    <a:pt x="346" y="230"/>
                    <a:pt x="346" y="232"/>
                    <a:pt x="344" y="245"/>
                  </a:cubicBezTo>
                  <a:cubicBezTo>
                    <a:pt x="329" y="295"/>
                    <a:pt x="315" y="342"/>
                    <a:pt x="283" y="342"/>
                  </a:cubicBezTo>
                  <a:cubicBezTo>
                    <a:pt x="261" y="342"/>
                    <a:pt x="259" y="322"/>
                    <a:pt x="259" y="306"/>
                  </a:cubicBezTo>
                  <a:cubicBezTo>
                    <a:pt x="259" y="288"/>
                    <a:pt x="261" y="283"/>
                    <a:pt x="270" y="247"/>
                  </a:cubicBezTo>
                  <a:cubicBezTo>
                    <a:pt x="279" y="214"/>
                    <a:pt x="279" y="205"/>
                    <a:pt x="286" y="176"/>
                  </a:cubicBezTo>
                  <a:lnTo>
                    <a:pt x="315" y="65"/>
                  </a:lnTo>
                  <a:cubicBezTo>
                    <a:pt x="320" y="41"/>
                    <a:pt x="320" y="41"/>
                    <a:pt x="320" y="38"/>
                  </a:cubicBezTo>
                  <a:cubicBezTo>
                    <a:pt x="320" y="23"/>
                    <a:pt x="311" y="16"/>
                    <a:pt x="299" y="16"/>
                  </a:cubicBezTo>
                  <a:cubicBezTo>
                    <a:pt x="279" y="16"/>
                    <a:pt x="266" y="34"/>
                    <a:pt x="265" y="50"/>
                  </a:cubicBezTo>
                  <a:close/>
                  <a:moveTo>
                    <a:pt x="212" y="257"/>
                  </a:moveTo>
                  <a:cubicBezTo>
                    <a:pt x="209" y="272"/>
                    <a:pt x="209" y="272"/>
                    <a:pt x="196" y="286"/>
                  </a:cubicBezTo>
                  <a:cubicBezTo>
                    <a:pt x="162" y="329"/>
                    <a:pt x="130" y="342"/>
                    <a:pt x="108" y="342"/>
                  </a:cubicBezTo>
                  <a:cubicBezTo>
                    <a:pt x="68" y="342"/>
                    <a:pt x="56" y="299"/>
                    <a:pt x="56" y="268"/>
                  </a:cubicBezTo>
                  <a:cubicBezTo>
                    <a:pt x="56" y="229"/>
                    <a:pt x="81" y="130"/>
                    <a:pt x="101" y="94"/>
                  </a:cubicBezTo>
                  <a:cubicBezTo>
                    <a:pt x="124" y="47"/>
                    <a:pt x="160" y="18"/>
                    <a:pt x="193" y="18"/>
                  </a:cubicBezTo>
                  <a:cubicBezTo>
                    <a:pt x="245" y="18"/>
                    <a:pt x="256" y="83"/>
                    <a:pt x="256" y="88"/>
                  </a:cubicBezTo>
                  <a:cubicBezTo>
                    <a:pt x="256" y="92"/>
                    <a:pt x="254" y="97"/>
                    <a:pt x="252"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1" name="Freeform 100">
              <a:extLst>
                <a:ext uri="{FF2B5EF4-FFF2-40B4-BE49-F238E27FC236}">
                  <a16:creationId xmlns:a16="http://schemas.microsoft.com/office/drawing/2014/main" id="{44189973-5FA5-6848-B162-6655404C5955}"/>
                </a:ext>
              </a:extLst>
            </p:cNvPr>
            <p:cNvSpPr/>
            <p:nvPr/>
          </p:nvSpPr>
          <p:spPr>
            <a:xfrm>
              <a:off x="1482840" y="6960960"/>
              <a:ext cx="116280" cy="129240"/>
            </a:xfrm>
            <a:custGeom>
              <a:avLst/>
              <a:gdLst/>
              <a:ahLst/>
              <a:cxnLst>
                <a:cxn ang="3cd4">
                  <a:pos x="hc" y="t"/>
                </a:cxn>
                <a:cxn ang="cd2">
                  <a:pos x="l" y="vc"/>
                </a:cxn>
                <a:cxn ang="cd4">
                  <a:pos x="hc" y="b"/>
                </a:cxn>
                <a:cxn ang="0">
                  <a:pos x="r" y="vc"/>
                </a:cxn>
              </a:cxnLst>
              <a:rect l="l" t="t" r="r" b="b"/>
              <a:pathLst>
                <a:path w="324" h="360">
                  <a:moveTo>
                    <a:pt x="47" y="304"/>
                  </a:moveTo>
                  <a:cubicBezTo>
                    <a:pt x="45" y="317"/>
                    <a:pt x="40" y="335"/>
                    <a:pt x="40" y="338"/>
                  </a:cubicBezTo>
                  <a:cubicBezTo>
                    <a:pt x="40" y="353"/>
                    <a:pt x="50" y="360"/>
                    <a:pt x="63" y="360"/>
                  </a:cubicBezTo>
                  <a:cubicBezTo>
                    <a:pt x="72" y="360"/>
                    <a:pt x="86" y="353"/>
                    <a:pt x="92" y="338"/>
                  </a:cubicBezTo>
                  <a:cubicBezTo>
                    <a:pt x="94" y="335"/>
                    <a:pt x="121" y="227"/>
                    <a:pt x="124" y="212"/>
                  </a:cubicBezTo>
                  <a:cubicBezTo>
                    <a:pt x="130" y="185"/>
                    <a:pt x="144" y="130"/>
                    <a:pt x="149" y="108"/>
                  </a:cubicBezTo>
                  <a:cubicBezTo>
                    <a:pt x="153" y="99"/>
                    <a:pt x="175" y="61"/>
                    <a:pt x="194" y="43"/>
                  </a:cubicBezTo>
                  <a:cubicBezTo>
                    <a:pt x="200" y="38"/>
                    <a:pt x="223" y="18"/>
                    <a:pt x="257" y="18"/>
                  </a:cubicBezTo>
                  <a:cubicBezTo>
                    <a:pt x="279" y="18"/>
                    <a:pt x="290" y="27"/>
                    <a:pt x="292" y="27"/>
                  </a:cubicBezTo>
                  <a:cubicBezTo>
                    <a:pt x="266" y="31"/>
                    <a:pt x="250" y="50"/>
                    <a:pt x="250" y="70"/>
                  </a:cubicBezTo>
                  <a:cubicBezTo>
                    <a:pt x="250" y="83"/>
                    <a:pt x="259" y="99"/>
                    <a:pt x="281" y="99"/>
                  </a:cubicBezTo>
                  <a:cubicBezTo>
                    <a:pt x="301" y="99"/>
                    <a:pt x="324" y="81"/>
                    <a:pt x="324" y="52"/>
                  </a:cubicBezTo>
                  <a:cubicBezTo>
                    <a:pt x="324" y="23"/>
                    <a:pt x="299" y="0"/>
                    <a:pt x="257" y="0"/>
                  </a:cubicBezTo>
                  <a:cubicBezTo>
                    <a:pt x="205" y="0"/>
                    <a:pt x="171" y="40"/>
                    <a:pt x="157" y="61"/>
                  </a:cubicBezTo>
                  <a:cubicBezTo>
                    <a:pt x="149" y="25"/>
                    <a:pt x="121" y="0"/>
                    <a:pt x="83" y="0"/>
                  </a:cubicBezTo>
                  <a:cubicBezTo>
                    <a:pt x="47" y="0"/>
                    <a:pt x="32" y="31"/>
                    <a:pt x="25" y="45"/>
                  </a:cubicBezTo>
                  <a:cubicBezTo>
                    <a:pt x="11" y="72"/>
                    <a:pt x="0" y="121"/>
                    <a:pt x="0" y="122"/>
                  </a:cubicBezTo>
                  <a:cubicBezTo>
                    <a:pt x="0" y="130"/>
                    <a:pt x="7" y="130"/>
                    <a:pt x="9" y="130"/>
                  </a:cubicBezTo>
                  <a:cubicBezTo>
                    <a:pt x="18" y="130"/>
                    <a:pt x="18" y="130"/>
                    <a:pt x="23" y="112"/>
                  </a:cubicBezTo>
                  <a:cubicBezTo>
                    <a:pt x="36" y="56"/>
                    <a:pt x="52" y="18"/>
                    <a:pt x="81" y="18"/>
                  </a:cubicBezTo>
                  <a:cubicBezTo>
                    <a:pt x="95" y="18"/>
                    <a:pt x="106" y="23"/>
                    <a:pt x="106" y="54"/>
                  </a:cubicBezTo>
                  <a:cubicBezTo>
                    <a:pt x="106" y="70"/>
                    <a:pt x="103" y="79"/>
                    <a:pt x="94" y="1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2" name="Freeform 101">
              <a:extLst>
                <a:ext uri="{FF2B5EF4-FFF2-40B4-BE49-F238E27FC236}">
                  <a16:creationId xmlns:a16="http://schemas.microsoft.com/office/drawing/2014/main" id="{AA7AA582-6272-C043-83D1-06F6D9A39AE9}"/>
                </a:ext>
              </a:extLst>
            </p:cNvPr>
            <p:cNvSpPr/>
            <p:nvPr/>
          </p:nvSpPr>
          <p:spPr>
            <a:xfrm>
              <a:off x="1614960" y="6960960"/>
              <a:ext cx="131040" cy="184320"/>
            </a:xfrm>
            <a:custGeom>
              <a:avLst/>
              <a:gdLst/>
              <a:ahLst/>
              <a:cxnLst>
                <a:cxn ang="3cd4">
                  <a:pos x="hc" y="t"/>
                </a:cxn>
                <a:cxn ang="cd2">
                  <a:pos x="l" y="vc"/>
                </a:cxn>
                <a:cxn ang="cd4">
                  <a:pos x="hc" y="b"/>
                </a:cxn>
                <a:cxn ang="0">
                  <a:pos x="r" y="vc"/>
                </a:cxn>
              </a:cxnLst>
              <a:rect l="l" t="t" r="r" b="b"/>
              <a:pathLst>
                <a:path w="365" h="513">
                  <a:moveTo>
                    <a:pt x="362" y="52"/>
                  </a:moveTo>
                  <a:cubicBezTo>
                    <a:pt x="364" y="47"/>
                    <a:pt x="365" y="43"/>
                    <a:pt x="365" y="38"/>
                  </a:cubicBezTo>
                  <a:cubicBezTo>
                    <a:pt x="365" y="23"/>
                    <a:pt x="355" y="16"/>
                    <a:pt x="342" y="16"/>
                  </a:cubicBezTo>
                  <a:cubicBezTo>
                    <a:pt x="333" y="16"/>
                    <a:pt x="313" y="22"/>
                    <a:pt x="310" y="50"/>
                  </a:cubicBezTo>
                  <a:cubicBezTo>
                    <a:pt x="295" y="20"/>
                    <a:pt x="266" y="0"/>
                    <a:pt x="236" y="0"/>
                  </a:cubicBezTo>
                  <a:cubicBezTo>
                    <a:pt x="144" y="0"/>
                    <a:pt x="47" y="112"/>
                    <a:pt x="47" y="225"/>
                  </a:cubicBezTo>
                  <a:cubicBezTo>
                    <a:pt x="47" y="304"/>
                    <a:pt x="95" y="351"/>
                    <a:pt x="151" y="351"/>
                  </a:cubicBezTo>
                  <a:cubicBezTo>
                    <a:pt x="198" y="351"/>
                    <a:pt x="236" y="313"/>
                    <a:pt x="245" y="304"/>
                  </a:cubicBezTo>
                  <a:lnTo>
                    <a:pt x="245" y="306"/>
                  </a:lnTo>
                  <a:cubicBezTo>
                    <a:pt x="229" y="376"/>
                    <a:pt x="218" y="409"/>
                    <a:pt x="218" y="410"/>
                  </a:cubicBezTo>
                  <a:cubicBezTo>
                    <a:pt x="216" y="418"/>
                    <a:pt x="189" y="497"/>
                    <a:pt x="104" y="497"/>
                  </a:cubicBezTo>
                  <a:cubicBezTo>
                    <a:pt x="88" y="497"/>
                    <a:pt x="63" y="495"/>
                    <a:pt x="41" y="488"/>
                  </a:cubicBezTo>
                  <a:cubicBezTo>
                    <a:pt x="65" y="481"/>
                    <a:pt x="74" y="461"/>
                    <a:pt x="74" y="446"/>
                  </a:cubicBezTo>
                  <a:cubicBezTo>
                    <a:pt x="74" y="434"/>
                    <a:pt x="65" y="419"/>
                    <a:pt x="43" y="419"/>
                  </a:cubicBezTo>
                  <a:cubicBezTo>
                    <a:pt x="25" y="419"/>
                    <a:pt x="0" y="434"/>
                    <a:pt x="0" y="464"/>
                  </a:cubicBezTo>
                  <a:cubicBezTo>
                    <a:pt x="0" y="497"/>
                    <a:pt x="29" y="513"/>
                    <a:pt x="106" y="513"/>
                  </a:cubicBezTo>
                  <a:cubicBezTo>
                    <a:pt x="205" y="513"/>
                    <a:pt x="263" y="452"/>
                    <a:pt x="274" y="403"/>
                  </a:cubicBezTo>
                  <a:close/>
                  <a:moveTo>
                    <a:pt x="259" y="248"/>
                  </a:moveTo>
                  <a:cubicBezTo>
                    <a:pt x="254" y="270"/>
                    <a:pt x="236" y="290"/>
                    <a:pt x="218" y="304"/>
                  </a:cubicBezTo>
                  <a:cubicBezTo>
                    <a:pt x="202" y="319"/>
                    <a:pt x="176" y="333"/>
                    <a:pt x="155" y="333"/>
                  </a:cubicBezTo>
                  <a:cubicBezTo>
                    <a:pt x="115" y="333"/>
                    <a:pt x="103" y="292"/>
                    <a:pt x="103" y="261"/>
                  </a:cubicBezTo>
                  <a:cubicBezTo>
                    <a:pt x="103" y="221"/>
                    <a:pt x="126" y="128"/>
                    <a:pt x="148" y="88"/>
                  </a:cubicBezTo>
                  <a:cubicBezTo>
                    <a:pt x="169" y="49"/>
                    <a:pt x="203" y="18"/>
                    <a:pt x="236" y="18"/>
                  </a:cubicBezTo>
                  <a:cubicBezTo>
                    <a:pt x="288" y="18"/>
                    <a:pt x="299" y="81"/>
                    <a:pt x="299" y="86"/>
                  </a:cubicBezTo>
                  <a:cubicBezTo>
                    <a:pt x="299" y="90"/>
                    <a:pt x="299" y="94"/>
                    <a:pt x="297" y="9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3" name="Freeform 102">
              <a:extLst>
                <a:ext uri="{FF2B5EF4-FFF2-40B4-BE49-F238E27FC236}">
                  <a16:creationId xmlns:a16="http://schemas.microsoft.com/office/drawing/2014/main" id="{F836B2F9-02A0-2E4D-8C99-A716FBFE4F00}"/>
                </a:ext>
              </a:extLst>
            </p:cNvPr>
            <p:cNvSpPr/>
            <p:nvPr/>
          </p:nvSpPr>
          <p:spPr>
            <a:xfrm>
              <a:off x="1769040" y="6960960"/>
              <a:ext cx="109800" cy="129240"/>
            </a:xfrm>
            <a:custGeom>
              <a:avLst/>
              <a:gdLst/>
              <a:ahLst/>
              <a:cxnLst>
                <a:cxn ang="3cd4">
                  <a:pos x="hc" y="t"/>
                </a:cxn>
                <a:cxn ang="cd2">
                  <a:pos x="l" y="vc"/>
                </a:cxn>
                <a:cxn ang="cd4">
                  <a:pos x="hc" y="b"/>
                </a:cxn>
                <a:cxn ang="0">
                  <a:pos x="r" y="vc"/>
                </a:cxn>
              </a:cxnLst>
              <a:rect l="l" t="t" r="r" b="b"/>
              <a:pathLst>
                <a:path w="306" h="360">
                  <a:moveTo>
                    <a:pt x="112" y="167"/>
                  </a:moveTo>
                  <a:cubicBezTo>
                    <a:pt x="135" y="167"/>
                    <a:pt x="194" y="166"/>
                    <a:pt x="234" y="149"/>
                  </a:cubicBezTo>
                  <a:cubicBezTo>
                    <a:pt x="290" y="126"/>
                    <a:pt x="293" y="79"/>
                    <a:pt x="293" y="68"/>
                  </a:cubicBezTo>
                  <a:cubicBezTo>
                    <a:pt x="293" y="32"/>
                    <a:pt x="263" y="0"/>
                    <a:pt x="209" y="0"/>
                  </a:cubicBezTo>
                  <a:cubicBezTo>
                    <a:pt x="121" y="0"/>
                    <a:pt x="0" y="77"/>
                    <a:pt x="0" y="216"/>
                  </a:cubicBezTo>
                  <a:cubicBezTo>
                    <a:pt x="0" y="297"/>
                    <a:pt x="47" y="360"/>
                    <a:pt x="124" y="360"/>
                  </a:cubicBezTo>
                  <a:cubicBezTo>
                    <a:pt x="239" y="360"/>
                    <a:pt x="306" y="275"/>
                    <a:pt x="306" y="266"/>
                  </a:cubicBezTo>
                  <a:cubicBezTo>
                    <a:pt x="306" y="261"/>
                    <a:pt x="301" y="256"/>
                    <a:pt x="295" y="256"/>
                  </a:cubicBezTo>
                  <a:cubicBezTo>
                    <a:pt x="292" y="256"/>
                    <a:pt x="290" y="257"/>
                    <a:pt x="286" y="265"/>
                  </a:cubicBezTo>
                  <a:cubicBezTo>
                    <a:pt x="223" y="342"/>
                    <a:pt x="137" y="342"/>
                    <a:pt x="126" y="342"/>
                  </a:cubicBezTo>
                  <a:cubicBezTo>
                    <a:pt x="65" y="342"/>
                    <a:pt x="58" y="275"/>
                    <a:pt x="58" y="250"/>
                  </a:cubicBezTo>
                  <a:cubicBezTo>
                    <a:pt x="58" y="241"/>
                    <a:pt x="58" y="216"/>
                    <a:pt x="70" y="167"/>
                  </a:cubicBezTo>
                  <a:close/>
                  <a:moveTo>
                    <a:pt x="76" y="149"/>
                  </a:moveTo>
                  <a:cubicBezTo>
                    <a:pt x="106" y="29"/>
                    <a:pt x="187" y="18"/>
                    <a:pt x="209" y="18"/>
                  </a:cubicBezTo>
                  <a:cubicBezTo>
                    <a:pt x="247" y="18"/>
                    <a:pt x="266" y="41"/>
                    <a:pt x="266" y="68"/>
                  </a:cubicBezTo>
                  <a:cubicBezTo>
                    <a:pt x="266" y="149"/>
                    <a:pt x="140" y="149"/>
                    <a:pt x="108" y="14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4" name="Freeform 103">
              <a:extLst>
                <a:ext uri="{FF2B5EF4-FFF2-40B4-BE49-F238E27FC236}">
                  <a16:creationId xmlns:a16="http://schemas.microsoft.com/office/drawing/2014/main" id="{A93F3A23-0A7C-A046-9AD9-BFA948A6629E}"/>
                </a:ext>
              </a:extLst>
            </p:cNvPr>
            <p:cNvSpPr/>
            <p:nvPr/>
          </p:nvSpPr>
          <p:spPr>
            <a:xfrm>
              <a:off x="1894680" y="6909120"/>
              <a:ext cx="87840" cy="181800"/>
            </a:xfrm>
            <a:custGeom>
              <a:avLst/>
              <a:gdLst/>
              <a:ahLst/>
              <a:cxnLst>
                <a:cxn ang="3cd4">
                  <a:pos x="hc" y="t"/>
                </a:cxn>
                <a:cxn ang="cd2">
                  <a:pos x="l" y="vc"/>
                </a:cxn>
                <a:cxn ang="cd4">
                  <a:pos x="hc" y="b"/>
                </a:cxn>
                <a:cxn ang="0">
                  <a:pos x="r" y="vc"/>
                </a:cxn>
              </a:cxnLst>
              <a:rect l="l" t="t" r="r" b="b"/>
              <a:pathLst>
                <a:path w="245" h="506">
                  <a:moveTo>
                    <a:pt x="146" y="180"/>
                  </a:moveTo>
                  <a:lnTo>
                    <a:pt x="221" y="180"/>
                  </a:lnTo>
                  <a:cubicBezTo>
                    <a:pt x="236" y="180"/>
                    <a:pt x="245" y="180"/>
                    <a:pt x="245" y="164"/>
                  </a:cubicBezTo>
                  <a:cubicBezTo>
                    <a:pt x="245" y="155"/>
                    <a:pt x="236" y="155"/>
                    <a:pt x="221" y="155"/>
                  </a:cubicBezTo>
                  <a:lnTo>
                    <a:pt x="153" y="155"/>
                  </a:lnTo>
                  <a:cubicBezTo>
                    <a:pt x="180" y="41"/>
                    <a:pt x="185" y="27"/>
                    <a:pt x="185" y="22"/>
                  </a:cubicBezTo>
                  <a:cubicBezTo>
                    <a:pt x="185" y="7"/>
                    <a:pt x="175" y="0"/>
                    <a:pt x="162" y="0"/>
                  </a:cubicBezTo>
                  <a:cubicBezTo>
                    <a:pt x="158" y="0"/>
                    <a:pt x="137" y="0"/>
                    <a:pt x="130" y="29"/>
                  </a:cubicBezTo>
                  <a:lnTo>
                    <a:pt x="99" y="155"/>
                  </a:lnTo>
                  <a:lnTo>
                    <a:pt x="23" y="155"/>
                  </a:lnTo>
                  <a:cubicBezTo>
                    <a:pt x="7" y="155"/>
                    <a:pt x="0" y="155"/>
                    <a:pt x="0" y="169"/>
                  </a:cubicBezTo>
                  <a:cubicBezTo>
                    <a:pt x="0" y="180"/>
                    <a:pt x="7" y="180"/>
                    <a:pt x="22" y="180"/>
                  </a:cubicBezTo>
                  <a:lnTo>
                    <a:pt x="92" y="180"/>
                  </a:lnTo>
                  <a:cubicBezTo>
                    <a:pt x="34" y="405"/>
                    <a:pt x="32" y="418"/>
                    <a:pt x="32" y="432"/>
                  </a:cubicBezTo>
                  <a:cubicBezTo>
                    <a:pt x="32" y="475"/>
                    <a:pt x="63" y="506"/>
                    <a:pt x="104" y="506"/>
                  </a:cubicBezTo>
                  <a:cubicBezTo>
                    <a:pt x="187" y="506"/>
                    <a:pt x="232" y="389"/>
                    <a:pt x="232" y="383"/>
                  </a:cubicBezTo>
                  <a:cubicBezTo>
                    <a:pt x="232" y="376"/>
                    <a:pt x="225" y="376"/>
                    <a:pt x="221" y="376"/>
                  </a:cubicBezTo>
                  <a:cubicBezTo>
                    <a:pt x="216" y="376"/>
                    <a:pt x="214" y="378"/>
                    <a:pt x="211" y="387"/>
                  </a:cubicBezTo>
                  <a:cubicBezTo>
                    <a:pt x="176" y="470"/>
                    <a:pt x="133" y="488"/>
                    <a:pt x="106" y="488"/>
                  </a:cubicBezTo>
                  <a:cubicBezTo>
                    <a:pt x="90" y="488"/>
                    <a:pt x="83" y="477"/>
                    <a:pt x="83" y="452"/>
                  </a:cubicBezTo>
                  <a:cubicBezTo>
                    <a:pt x="83" y="432"/>
                    <a:pt x="83" y="427"/>
                    <a:pt x="86" y="41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5" name="Freeform 104">
              <a:extLst>
                <a:ext uri="{FF2B5EF4-FFF2-40B4-BE49-F238E27FC236}">
                  <a16:creationId xmlns:a16="http://schemas.microsoft.com/office/drawing/2014/main" id="{718E19B4-E71E-294A-B7D7-564A2CA2440C}"/>
                </a:ext>
              </a:extLst>
            </p:cNvPr>
            <p:cNvSpPr/>
            <p:nvPr/>
          </p:nvSpPr>
          <p:spPr>
            <a:xfrm>
              <a:off x="2018519" y="6873480"/>
              <a:ext cx="66240" cy="284760"/>
            </a:xfrm>
            <a:custGeom>
              <a:avLst/>
              <a:gdLst/>
              <a:ahLst/>
              <a:cxnLst>
                <a:cxn ang="3cd4">
                  <a:pos x="hc" y="t"/>
                </a:cxn>
                <a:cxn ang="cd2">
                  <a:pos x="l" y="vc"/>
                </a:cxn>
                <a:cxn ang="cd4">
                  <a:pos x="hc" y="b"/>
                </a:cxn>
                <a:cxn ang="0">
                  <a:pos x="r" y="vc"/>
                </a:cxn>
              </a:cxnLst>
              <a:rect l="l" t="t" r="r" b="b"/>
              <a:pathLst>
                <a:path w="185" h="792">
                  <a:moveTo>
                    <a:pt x="185" y="785"/>
                  </a:moveTo>
                  <a:cubicBezTo>
                    <a:pt x="185" y="783"/>
                    <a:pt x="185" y="781"/>
                    <a:pt x="171" y="767"/>
                  </a:cubicBezTo>
                  <a:cubicBezTo>
                    <a:pt x="72" y="668"/>
                    <a:pt x="47" y="518"/>
                    <a:pt x="47" y="396"/>
                  </a:cubicBezTo>
                  <a:cubicBezTo>
                    <a:pt x="47" y="259"/>
                    <a:pt x="77" y="121"/>
                    <a:pt x="175" y="22"/>
                  </a:cubicBezTo>
                  <a:cubicBezTo>
                    <a:pt x="185" y="13"/>
                    <a:pt x="185" y="11"/>
                    <a:pt x="185" y="7"/>
                  </a:cubicBezTo>
                  <a:cubicBezTo>
                    <a:pt x="185" y="2"/>
                    <a:pt x="182" y="0"/>
                    <a:pt x="176" y="0"/>
                  </a:cubicBezTo>
                  <a:cubicBezTo>
                    <a:pt x="169" y="0"/>
                    <a:pt x="97" y="54"/>
                    <a:pt x="50" y="155"/>
                  </a:cubicBezTo>
                  <a:cubicBezTo>
                    <a:pt x="9" y="241"/>
                    <a:pt x="0" y="329"/>
                    <a:pt x="0" y="396"/>
                  </a:cubicBezTo>
                  <a:cubicBezTo>
                    <a:pt x="0" y="459"/>
                    <a:pt x="9" y="554"/>
                    <a:pt x="52" y="645"/>
                  </a:cubicBezTo>
                  <a:cubicBezTo>
                    <a:pt x="101" y="742"/>
                    <a:pt x="169" y="792"/>
                    <a:pt x="176" y="792"/>
                  </a:cubicBezTo>
                  <a:cubicBezTo>
                    <a:pt x="182" y="792"/>
                    <a:pt x="185" y="790"/>
                    <a:pt x="185" y="78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6" name="Freeform 105">
              <a:extLst>
                <a:ext uri="{FF2B5EF4-FFF2-40B4-BE49-F238E27FC236}">
                  <a16:creationId xmlns:a16="http://schemas.microsoft.com/office/drawing/2014/main" id="{C4B4A881-A1B1-C24B-A66F-C2696E326776}"/>
                </a:ext>
              </a:extLst>
            </p:cNvPr>
            <p:cNvSpPr/>
            <p:nvPr/>
          </p:nvSpPr>
          <p:spPr>
            <a:xfrm>
              <a:off x="2115720" y="696096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7"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3" y="342"/>
                    <a:pt x="41" y="342"/>
                    <a:pt x="23" y="301"/>
                  </a:cubicBezTo>
                  <a:cubicBezTo>
                    <a:pt x="54" y="304"/>
                    <a:pt x="74" y="281"/>
                    <a:pt x="74" y="257"/>
                  </a:cubicBezTo>
                  <a:cubicBezTo>
                    <a:pt x="74" y="239"/>
                    <a:pt x="61" y="230"/>
                    <a:pt x="45" y="230"/>
                  </a:cubicBezTo>
                  <a:cubicBezTo>
                    <a:pt x="23" y="230"/>
                    <a:pt x="0" y="247"/>
                    <a:pt x="0" y="283"/>
                  </a:cubicBezTo>
                  <a:cubicBezTo>
                    <a:pt x="0" y="328"/>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7" name="Freeform 106">
              <a:extLst>
                <a:ext uri="{FF2B5EF4-FFF2-40B4-BE49-F238E27FC236}">
                  <a16:creationId xmlns:a16="http://schemas.microsoft.com/office/drawing/2014/main" id="{B0066F9C-1639-3945-B951-30A422805B1A}"/>
                </a:ext>
              </a:extLst>
            </p:cNvPr>
            <p:cNvSpPr/>
            <p:nvPr/>
          </p:nvSpPr>
          <p:spPr>
            <a:xfrm>
              <a:off x="2243520" y="6858000"/>
              <a:ext cx="50040" cy="103320"/>
            </a:xfrm>
            <a:custGeom>
              <a:avLst/>
              <a:gdLst/>
              <a:ahLst/>
              <a:cxnLst>
                <a:cxn ang="3cd4">
                  <a:pos x="hc" y="t"/>
                </a:cxn>
                <a:cxn ang="cd2">
                  <a:pos x="l" y="vc"/>
                </a:cxn>
                <a:cxn ang="cd4">
                  <a:pos x="hc" y="b"/>
                </a:cxn>
                <a:cxn ang="0">
                  <a:pos x="r" y="vc"/>
                </a:cxn>
              </a:cxnLst>
              <a:rect l="l" t="t" r="r" b="b"/>
              <a:pathLst>
                <a:path w="140" h="288">
                  <a:moveTo>
                    <a:pt x="135" y="49"/>
                  </a:moveTo>
                  <a:cubicBezTo>
                    <a:pt x="140" y="40"/>
                    <a:pt x="140" y="34"/>
                    <a:pt x="140" y="31"/>
                  </a:cubicBezTo>
                  <a:cubicBezTo>
                    <a:pt x="140" y="13"/>
                    <a:pt x="124" y="0"/>
                    <a:pt x="108" y="0"/>
                  </a:cubicBezTo>
                  <a:cubicBezTo>
                    <a:pt x="86" y="0"/>
                    <a:pt x="79" y="18"/>
                    <a:pt x="77" y="27"/>
                  </a:cubicBezTo>
                  <a:lnTo>
                    <a:pt x="4" y="268"/>
                  </a:lnTo>
                  <a:cubicBezTo>
                    <a:pt x="2" y="268"/>
                    <a:pt x="0" y="275"/>
                    <a:pt x="0" y="275"/>
                  </a:cubicBezTo>
                  <a:cubicBezTo>
                    <a:pt x="0" y="283"/>
                    <a:pt x="18" y="288"/>
                    <a:pt x="22" y="288"/>
                  </a:cubicBezTo>
                  <a:cubicBezTo>
                    <a:pt x="25" y="288"/>
                    <a:pt x="27" y="288"/>
                    <a:pt x="31" y="2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8" name="Freeform 107">
              <a:extLst>
                <a:ext uri="{FF2B5EF4-FFF2-40B4-BE49-F238E27FC236}">
                  <a16:creationId xmlns:a16="http://schemas.microsoft.com/office/drawing/2014/main" id="{B36E51C8-37A1-644B-AD36-4528A2581B44}"/>
                </a:ext>
              </a:extLst>
            </p:cNvPr>
            <p:cNvSpPr/>
            <p:nvPr/>
          </p:nvSpPr>
          <p:spPr>
            <a:xfrm>
              <a:off x="2338200" y="6964200"/>
              <a:ext cx="31320" cy="177840"/>
            </a:xfrm>
            <a:custGeom>
              <a:avLst/>
              <a:gdLst/>
              <a:ahLst/>
              <a:cxnLst>
                <a:cxn ang="3cd4">
                  <a:pos x="hc" y="t"/>
                </a:cxn>
                <a:cxn ang="cd2">
                  <a:pos x="l" y="vc"/>
                </a:cxn>
                <a:cxn ang="cd4">
                  <a:pos x="hc" y="b"/>
                </a:cxn>
                <a:cxn ang="0">
                  <a:pos x="r" y="vc"/>
                </a:cxn>
              </a:cxnLst>
              <a:rect l="l" t="t" r="r" b="b"/>
              <a:pathLst>
                <a:path w="88" h="495">
                  <a:moveTo>
                    <a:pt x="86" y="41"/>
                  </a:moveTo>
                  <a:cubicBezTo>
                    <a:pt x="86" y="20"/>
                    <a:pt x="67" y="0"/>
                    <a:pt x="43" y="0"/>
                  </a:cubicBezTo>
                  <a:cubicBezTo>
                    <a:pt x="20" y="0"/>
                    <a:pt x="0" y="20"/>
                    <a:pt x="0" y="41"/>
                  </a:cubicBezTo>
                  <a:cubicBezTo>
                    <a:pt x="0" y="65"/>
                    <a:pt x="20" y="85"/>
                    <a:pt x="43" y="85"/>
                  </a:cubicBezTo>
                  <a:cubicBezTo>
                    <a:pt x="67" y="85"/>
                    <a:pt x="86" y="65"/>
                    <a:pt x="86" y="41"/>
                  </a:cubicBezTo>
                  <a:close/>
                  <a:moveTo>
                    <a:pt x="70" y="333"/>
                  </a:moveTo>
                  <a:cubicBezTo>
                    <a:pt x="70" y="356"/>
                    <a:pt x="70" y="418"/>
                    <a:pt x="18" y="477"/>
                  </a:cubicBezTo>
                  <a:cubicBezTo>
                    <a:pt x="13" y="482"/>
                    <a:pt x="13" y="484"/>
                    <a:pt x="13" y="486"/>
                  </a:cubicBezTo>
                  <a:cubicBezTo>
                    <a:pt x="13" y="491"/>
                    <a:pt x="16" y="495"/>
                    <a:pt x="22" y="495"/>
                  </a:cubicBezTo>
                  <a:cubicBezTo>
                    <a:pt x="31" y="495"/>
                    <a:pt x="88" y="432"/>
                    <a:pt x="88" y="340"/>
                  </a:cubicBezTo>
                  <a:cubicBezTo>
                    <a:pt x="88" y="317"/>
                    <a:pt x="86" y="257"/>
                    <a:pt x="43" y="257"/>
                  </a:cubicBezTo>
                  <a:cubicBezTo>
                    <a:pt x="14" y="257"/>
                    <a:pt x="0" y="279"/>
                    <a:pt x="0" y="301"/>
                  </a:cubicBezTo>
                  <a:cubicBezTo>
                    <a:pt x="0" y="320"/>
                    <a:pt x="14" y="342"/>
                    <a:pt x="43" y="342"/>
                  </a:cubicBezTo>
                  <a:cubicBezTo>
                    <a:pt x="47" y="342"/>
                    <a:pt x="49" y="342"/>
                    <a:pt x="49" y="342"/>
                  </a:cubicBezTo>
                  <a:cubicBezTo>
                    <a:pt x="56" y="340"/>
                    <a:pt x="63" y="338"/>
                    <a:pt x="70" y="33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9" name="Freeform 108">
              <a:extLst>
                <a:ext uri="{FF2B5EF4-FFF2-40B4-BE49-F238E27FC236}">
                  <a16:creationId xmlns:a16="http://schemas.microsoft.com/office/drawing/2014/main" id="{8F51A48B-F8D8-5C49-A9EB-AD7CD4C03EA7}"/>
                </a:ext>
              </a:extLst>
            </p:cNvPr>
            <p:cNvSpPr/>
            <p:nvPr/>
          </p:nvSpPr>
          <p:spPr>
            <a:xfrm>
              <a:off x="2448360" y="6960960"/>
              <a:ext cx="189000" cy="129240"/>
            </a:xfrm>
            <a:custGeom>
              <a:avLst/>
              <a:gdLst/>
              <a:ahLst/>
              <a:cxnLst>
                <a:cxn ang="3cd4">
                  <a:pos x="hc" y="t"/>
                </a:cxn>
                <a:cxn ang="cd2">
                  <a:pos x="l" y="vc"/>
                </a:cxn>
                <a:cxn ang="cd4">
                  <a:pos x="hc" y="b"/>
                </a:cxn>
                <a:cxn ang="0">
                  <a:pos x="r" y="vc"/>
                </a:cxn>
              </a:cxnLst>
              <a:rect l="l" t="t" r="r" b="b"/>
              <a:pathLst>
                <a:path w="526" h="360">
                  <a:moveTo>
                    <a:pt x="344" y="81"/>
                  </a:moveTo>
                  <a:cubicBezTo>
                    <a:pt x="347" y="65"/>
                    <a:pt x="355" y="34"/>
                    <a:pt x="355" y="31"/>
                  </a:cubicBezTo>
                  <a:cubicBezTo>
                    <a:pt x="355" y="16"/>
                    <a:pt x="344" y="9"/>
                    <a:pt x="333" y="9"/>
                  </a:cubicBezTo>
                  <a:cubicBezTo>
                    <a:pt x="322" y="9"/>
                    <a:pt x="308" y="14"/>
                    <a:pt x="302" y="31"/>
                  </a:cubicBezTo>
                  <a:cubicBezTo>
                    <a:pt x="301" y="36"/>
                    <a:pt x="263" y="189"/>
                    <a:pt x="257" y="209"/>
                  </a:cubicBezTo>
                  <a:cubicBezTo>
                    <a:pt x="252" y="232"/>
                    <a:pt x="250" y="247"/>
                    <a:pt x="250" y="261"/>
                  </a:cubicBezTo>
                  <a:cubicBezTo>
                    <a:pt x="250" y="270"/>
                    <a:pt x="250" y="272"/>
                    <a:pt x="252" y="275"/>
                  </a:cubicBezTo>
                  <a:cubicBezTo>
                    <a:pt x="234" y="319"/>
                    <a:pt x="209" y="342"/>
                    <a:pt x="178" y="342"/>
                  </a:cubicBezTo>
                  <a:cubicBezTo>
                    <a:pt x="115" y="342"/>
                    <a:pt x="115" y="284"/>
                    <a:pt x="115" y="270"/>
                  </a:cubicBezTo>
                  <a:cubicBezTo>
                    <a:pt x="115" y="245"/>
                    <a:pt x="119" y="214"/>
                    <a:pt x="157" y="115"/>
                  </a:cubicBezTo>
                  <a:cubicBezTo>
                    <a:pt x="166" y="92"/>
                    <a:pt x="169" y="81"/>
                    <a:pt x="169" y="65"/>
                  </a:cubicBezTo>
                  <a:cubicBezTo>
                    <a:pt x="169" y="29"/>
                    <a:pt x="144" y="0"/>
                    <a:pt x="104" y="0"/>
                  </a:cubicBezTo>
                  <a:cubicBezTo>
                    <a:pt x="29" y="0"/>
                    <a:pt x="0" y="115"/>
                    <a:pt x="0" y="122"/>
                  </a:cubicBezTo>
                  <a:cubicBezTo>
                    <a:pt x="0" y="130"/>
                    <a:pt x="7" y="130"/>
                    <a:pt x="9" y="130"/>
                  </a:cubicBezTo>
                  <a:cubicBezTo>
                    <a:pt x="18" y="130"/>
                    <a:pt x="18" y="130"/>
                    <a:pt x="22" y="115"/>
                  </a:cubicBezTo>
                  <a:cubicBezTo>
                    <a:pt x="43" y="41"/>
                    <a:pt x="74" y="18"/>
                    <a:pt x="103" y="18"/>
                  </a:cubicBezTo>
                  <a:cubicBezTo>
                    <a:pt x="110" y="18"/>
                    <a:pt x="122" y="18"/>
                    <a:pt x="122" y="43"/>
                  </a:cubicBezTo>
                  <a:cubicBezTo>
                    <a:pt x="122" y="63"/>
                    <a:pt x="113" y="86"/>
                    <a:pt x="108" y="99"/>
                  </a:cubicBezTo>
                  <a:cubicBezTo>
                    <a:pt x="74" y="193"/>
                    <a:pt x="63" y="230"/>
                    <a:pt x="63" y="259"/>
                  </a:cubicBezTo>
                  <a:cubicBezTo>
                    <a:pt x="63" y="333"/>
                    <a:pt x="117" y="360"/>
                    <a:pt x="176" y="360"/>
                  </a:cubicBezTo>
                  <a:cubicBezTo>
                    <a:pt x="189" y="360"/>
                    <a:pt x="227" y="360"/>
                    <a:pt x="259" y="304"/>
                  </a:cubicBezTo>
                  <a:cubicBezTo>
                    <a:pt x="279" y="355"/>
                    <a:pt x="335" y="360"/>
                    <a:pt x="358" y="360"/>
                  </a:cubicBezTo>
                  <a:cubicBezTo>
                    <a:pt x="418" y="360"/>
                    <a:pt x="452" y="310"/>
                    <a:pt x="473" y="263"/>
                  </a:cubicBezTo>
                  <a:cubicBezTo>
                    <a:pt x="500" y="200"/>
                    <a:pt x="526" y="94"/>
                    <a:pt x="526" y="56"/>
                  </a:cubicBezTo>
                  <a:cubicBezTo>
                    <a:pt x="526" y="13"/>
                    <a:pt x="504" y="0"/>
                    <a:pt x="490" y="0"/>
                  </a:cubicBezTo>
                  <a:cubicBezTo>
                    <a:pt x="470" y="0"/>
                    <a:pt x="450" y="20"/>
                    <a:pt x="450" y="38"/>
                  </a:cubicBezTo>
                  <a:cubicBezTo>
                    <a:pt x="450" y="49"/>
                    <a:pt x="455" y="54"/>
                    <a:pt x="463" y="59"/>
                  </a:cubicBezTo>
                  <a:cubicBezTo>
                    <a:pt x="472" y="68"/>
                    <a:pt x="491" y="88"/>
                    <a:pt x="491" y="128"/>
                  </a:cubicBezTo>
                  <a:cubicBezTo>
                    <a:pt x="491" y="155"/>
                    <a:pt x="468" y="232"/>
                    <a:pt x="448" y="272"/>
                  </a:cubicBezTo>
                  <a:cubicBezTo>
                    <a:pt x="427" y="315"/>
                    <a:pt x="400" y="342"/>
                    <a:pt x="360" y="342"/>
                  </a:cubicBezTo>
                  <a:cubicBezTo>
                    <a:pt x="322" y="342"/>
                    <a:pt x="302" y="319"/>
                    <a:pt x="302" y="274"/>
                  </a:cubicBezTo>
                  <a:cubicBezTo>
                    <a:pt x="302" y="252"/>
                    <a:pt x="308" y="227"/>
                    <a:pt x="310" y="2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0" name="Freeform 109">
              <a:extLst>
                <a:ext uri="{FF2B5EF4-FFF2-40B4-BE49-F238E27FC236}">
                  <a16:creationId xmlns:a16="http://schemas.microsoft.com/office/drawing/2014/main" id="{49EC27F0-5A13-CE41-8E82-AD56C102B32F}"/>
                </a:ext>
              </a:extLst>
            </p:cNvPr>
            <p:cNvSpPr/>
            <p:nvPr/>
          </p:nvSpPr>
          <p:spPr>
            <a:xfrm>
              <a:off x="2666520" y="6873480"/>
              <a:ext cx="66240" cy="284760"/>
            </a:xfrm>
            <a:custGeom>
              <a:avLst/>
              <a:gdLst/>
              <a:ahLst/>
              <a:cxnLst>
                <a:cxn ang="3cd4">
                  <a:pos x="hc" y="t"/>
                </a:cxn>
                <a:cxn ang="cd2">
                  <a:pos x="l" y="vc"/>
                </a:cxn>
                <a:cxn ang="cd4">
                  <a:pos x="hc" y="b"/>
                </a:cxn>
                <a:cxn ang="0">
                  <a:pos x="r" y="vc"/>
                </a:cxn>
              </a:cxnLst>
              <a:rect l="l" t="t" r="r" b="b"/>
              <a:pathLst>
                <a:path w="185" h="792">
                  <a:moveTo>
                    <a:pt x="185" y="396"/>
                  </a:moveTo>
                  <a:cubicBezTo>
                    <a:pt x="185" y="335"/>
                    <a:pt x="176" y="239"/>
                    <a:pt x="133" y="149"/>
                  </a:cubicBezTo>
                  <a:cubicBezTo>
                    <a:pt x="85" y="52"/>
                    <a:pt x="16" y="0"/>
                    <a:pt x="7" y="0"/>
                  </a:cubicBezTo>
                  <a:cubicBezTo>
                    <a:pt x="4" y="0"/>
                    <a:pt x="0" y="4"/>
                    <a:pt x="0" y="7"/>
                  </a:cubicBezTo>
                  <a:cubicBezTo>
                    <a:pt x="0" y="11"/>
                    <a:pt x="0" y="13"/>
                    <a:pt x="14" y="27"/>
                  </a:cubicBezTo>
                  <a:cubicBezTo>
                    <a:pt x="94" y="104"/>
                    <a:pt x="139" y="230"/>
                    <a:pt x="139" y="396"/>
                  </a:cubicBezTo>
                  <a:cubicBezTo>
                    <a:pt x="139" y="531"/>
                    <a:pt x="110" y="672"/>
                    <a:pt x="11" y="771"/>
                  </a:cubicBezTo>
                  <a:cubicBezTo>
                    <a:pt x="0" y="781"/>
                    <a:pt x="0" y="783"/>
                    <a:pt x="0" y="785"/>
                  </a:cubicBezTo>
                  <a:cubicBezTo>
                    <a:pt x="0" y="790"/>
                    <a:pt x="4" y="792"/>
                    <a:pt x="7" y="792"/>
                  </a:cubicBezTo>
                  <a:cubicBezTo>
                    <a:pt x="16" y="792"/>
                    <a:pt x="88" y="738"/>
                    <a:pt x="135" y="637"/>
                  </a:cubicBezTo>
                  <a:cubicBezTo>
                    <a:pt x="176" y="551"/>
                    <a:pt x="185" y="463"/>
                    <a:pt x="185" y="3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1" name="Freeform 110">
              <a:extLst>
                <a:ext uri="{FF2B5EF4-FFF2-40B4-BE49-F238E27FC236}">
                  <a16:creationId xmlns:a16="http://schemas.microsoft.com/office/drawing/2014/main" id="{F6973ABB-FB7A-B948-B2FF-09C8546F5163}"/>
                </a:ext>
              </a:extLst>
            </p:cNvPr>
            <p:cNvSpPr/>
            <p:nvPr/>
          </p:nvSpPr>
          <p:spPr>
            <a:xfrm>
              <a:off x="2855880" y="6982560"/>
              <a:ext cx="189360" cy="66960"/>
            </a:xfrm>
            <a:custGeom>
              <a:avLst/>
              <a:gdLst/>
              <a:ahLst/>
              <a:cxnLst>
                <a:cxn ang="3cd4">
                  <a:pos x="hc" y="t"/>
                </a:cxn>
                <a:cxn ang="cd2">
                  <a:pos x="l" y="vc"/>
                </a:cxn>
                <a:cxn ang="cd4">
                  <a:pos x="hc" y="b"/>
                </a:cxn>
                <a:cxn ang="0">
                  <a:pos x="r" y="vc"/>
                </a:cxn>
              </a:cxnLst>
              <a:rect l="l" t="t" r="r" b="b"/>
              <a:pathLst>
                <a:path w="527" h="187">
                  <a:moveTo>
                    <a:pt x="500" y="32"/>
                  </a:moveTo>
                  <a:cubicBezTo>
                    <a:pt x="513" y="32"/>
                    <a:pt x="527" y="32"/>
                    <a:pt x="527" y="16"/>
                  </a:cubicBezTo>
                  <a:cubicBezTo>
                    <a:pt x="527" y="0"/>
                    <a:pt x="513" y="0"/>
                    <a:pt x="502" y="0"/>
                  </a:cubicBezTo>
                  <a:lnTo>
                    <a:pt x="27" y="0"/>
                  </a:lnTo>
                  <a:cubicBezTo>
                    <a:pt x="14" y="0"/>
                    <a:pt x="0" y="0"/>
                    <a:pt x="0" y="16"/>
                  </a:cubicBezTo>
                  <a:cubicBezTo>
                    <a:pt x="0" y="32"/>
                    <a:pt x="14" y="32"/>
                    <a:pt x="27" y="32"/>
                  </a:cubicBezTo>
                  <a:close/>
                  <a:moveTo>
                    <a:pt x="502" y="187"/>
                  </a:moveTo>
                  <a:cubicBezTo>
                    <a:pt x="513" y="187"/>
                    <a:pt x="527" y="187"/>
                    <a:pt x="527" y="171"/>
                  </a:cubicBezTo>
                  <a:cubicBezTo>
                    <a:pt x="527" y="155"/>
                    <a:pt x="513" y="155"/>
                    <a:pt x="500" y="155"/>
                  </a:cubicBezTo>
                  <a:lnTo>
                    <a:pt x="27" y="155"/>
                  </a:lnTo>
                  <a:cubicBezTo>
                    <a:pt x="14" y="155"/>
                    <a:pt x="0" y="155"/>
                    <a:pt x="0" y="171"/>
                  </a:cubicBezTo>
                  <a:cubicBezTo>
                    <a:pt x="0" y="187"/>
                    <a:pt x="14" y="187"/>
                    <a:pt x="27" y="18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2" name="Freeform 111">
              <a:extLst>
                <a:ext uri="{FF2B5EF4-FFF2-40B4-BE49-F238E27FC236}">
                  <a16:creationId xmlns:a16="http://schemas.microsoft.com/office/drawing/2014/main" id="{4B143378-D322-E043-AB3D-2B6626E85BF4}"/>
                </a:ext>
              </a:extLst>
            </p:cNvPr>
            <p:cNvSpPr/>
            <p:nvPr/>
          </p:nvSpPr>
          <p:spPr>
            <a:xfrm>
              <a:off x="3147479" y="6960960"/>
              <a:ext cx="116280" cy="129240"/>
            </a:xfrm>
            <a:custGeom>
              <a:avLst/>
              <a:gdLst/>
              <a:ahLst/>
              <a:cxnLst>
                <a:cxn ang="3cd4">
                  <a:pos x="hc" y="t"/>
                </a:cxn>
                <a:cxn ang="cd2">
                  <a:pos x="l" y="vc"/>
                </a:cxn>
                <a:cxn ang="cd4">
                  <a:pos x="hc" y="b"/>
                </a:cxn>
                <a:cxn ang="0">
                  <a:pos x="r" y="vc"/>
                </a:cxn>
              </a:cxnLst>
              <a:rect l="l" t="t" r="r" b="b"/>
              <a:pathLst>
                <a:path w="324" h="360">
                  <a:moveTo>
                    <a:pt x="47" y="304"/>
                  </a:moveTo>
                  <a:cubicBezTo>
                    <a:pt x="45" y="317"/>
                    <a:pt x="40" y="335"/>
                    <a:pt x="40" y="338"/>
                  </a:cubicBezTo>
                  <a:cubicBezTo>
                    <a:pt x="40" y="353"/>
                    <a:pt x="50" y="360"/>
                    <a:pt x="63" y="360"/>
                  </a:cubicBezTo>
                  <a:cubicBezTo>
                    <a:pt x="72" y="360"/>
                    <a:pt x="86" y="353"/>
                    <a:pt x="92" y="338"/>
                  </a:cubicBezTo>
                  <a:cubicBezTo>
                    <a:pt x="94" y="335"/>
                    <a:pt x="121" y="227"/>
                    <a:pt x="124" y="212"/>
                  </a:cubicBezTo>
                  <a:cubicBezTo>
                    <a:pt x="130" y="185"/>
                    <a:pt x="144" y="130"/>
                    <a:pt x="149" y="108"/>
                  </a:cubicBezTo>
                  <a:cubicBezTo>
                    <a:pt x="153" y="99"/>
                    <a:pt x="175" y="61"/>
                    <a:pt x="194" y="43"/>
                  </a:cubicBezTo>
                  <a:cubicBezTo>
                    <a:pt x="200" y="38"/>
                    <a:pt x="223" y="18"/>
                    <a:pt x="257" y="18"/>
                  </a:cubicBezTo>
                  <a:cubicBezTo>
                    <a:pt x="279" y="18"/>
                    <a:pt x="290" y="27"/>
                    <a:pt x="292" y="27"/>
                  </a:cubicBezTo>
                  <a:cubicBezTo>
                    <a:pt x="266" y="31"/>
                    <a:pt x="250" y="50"/>
                    <a:pt x="250" y="70"/>
                  </a:cubicBezTo>
                  <a:cubicBezTo>
                    <a:pt x="250" y="83"/>
                    <a:pt x="259" y="99"/>
                    <a:pt x="281" y="99"/>
                  </a:cubicBezTo>
                  <a:cubicBezTo>
                    <a:pt x="301" y="99"/>
                    <a:pt x="324" y="81"/>
                    <a:pt x="324" y="52"/>
                  </a:cubicBezTo>
                  <a:cubicBezTo>
                    <a:pt x="324" y="23"/>
                    <a:pt x="299" y="0"/>
                    <a:pt x="257" y="0"/>
                  </a:cubicBezTo>
                  <a:cubicBezTo>
                    <a:pt x="205" y="0"/>
                    <a:pt x="171" y="40"/>
                    <a:pt x="157" y="61"/>
                  </a:cubicBezTo>
                  <a:cubicBezTo>
                    <a:pt x="149" y="25"/>
                    <a:pt x="121" y="0"/>
                    <a:pt x="83" y="0"/>
                  </a:cubicBezTo>
                  <a:cubicBezTo>
                    <a:pt x="47" y="0"/>
                    <a:pt x="32" y="31"/>
                    <a:pt x="25" y="45"/>
                  </a:cubicBezTo>
                  <a:cubicBezTo>
                    <a:pt x="11" y="72"/>
                    <a:pt x="0" y="121"/>
                    <a:pt x="0" y="122"/>
                  </a:cubicBezTo>
                  <a:cubicBezTo>
                    <a:pt x="0" y="130"/>
                    <a:pt x="7" y="130"/>
                    <a:pt x="9" y="130"/>
                  </a:cubicBezTo>
                  <a:cubicBezTo>
                    <a:pt x="18" y="130"/>
                    <a:pt x="18" y="130"/>
                    <a:pt x="23" y="112"/>
                  </a:cubicBezTo>
                  <a:cubicBezTo>
                    <a:pt x="36" y="56"/>
                    <a:pt x="52" y="18"/>
                    <a:pt x="81" y="18"/>
                  </a:cubicBezTo>
                  <a:cubicBezTo>
                    <a:pt x="95" y="18"/>
                    <a:pt x="106" y="23"/>
                    <a:pt x="106" y="54"/>
                  </a:cubicBezTo>
                  <a:cubicBezTo>
                    <a:pt x="106" y="70"/>
                    <a:pt x="103" y="79"/>
                    <a:pt x="94" y="1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3" name="Freeform 112">
              <a:extLst>
                <a:ext uri="{FF2B5EF4-FFF2-40B4-BE49-F238E27FC236}">
                  <a16:creationId xmlns:a16="http://schemas.microsoft.com/office/drawing/2014/main" id="{5DF0C3DE-51C4-5941-9875-CECFDFDD14E0}"/>
                </a:ext>
              </a:extLst>
            </p:cNvPr>
            <p:cNvSpPr/>
            <p:nvPr/>
          </p:nvSpPr>
          <p:spPr>
            <a:xfrm>
              <a:off x="3354840" y="6920999"/>
              <a:ext cx="189360" cy="190080"/>
            </a:xfrm>
            <a:custGeom>
              <a:avLst/>
              <a:gdLst/>
              <a:ahLst/>
              <a:cxnLst>
                <a:cxn ang="3cd4">
                  <a:pos x="hc" y="t"/>
                </a:cxn>
                <a:cxn ang="cd2">
                  <a:pos x="l" y="vc"/>
                </a:cxn>
                <a:cxn ang="cd4">
                  <a:pos x="hc" y="b"/>
                </a:cxn>
                <a:cxn ang="0">
                  <a:pos x="r" y="vc"/>
                </a:cxn>
              </a:cxnLst>
              <a:rect l="l" t="t" r="r" b="b"/>
              <a:pathLst>
                <a:path w="527" h="529">
                  <a:moveTo>
                    <a:pt x="281" y="281"/>
                  </a:moveTo>
                  <a:lnTo>
                    <a:pt x="502" y="281"/>
                  </a:lnTo>
                  <a:cubicBezTo>
                    <a:pt x="513" y="281"/>
                    <a:pt x="527" y="281"/>
                    <a:pt x="527" y="265"/>
                  </a:cubicBezTo>
                  <a:cubicBezTo>
                    <a:pt x="527" y="248"/>
                    <a:pt x="513" y="248"/>
                    <a:pt x="502" y="248"/>
                  </a:cubicBezTo>
                  <a:lnTo>
                    <a:pt x="281" y="248"/>
                  </a:lnTo>
                  <a:lnTo>
                    <a:pt x="281" y="27"/>
                  </a:lnTo>
                  <a:cubicBezTo>
                    <a:pt x="281" y="14"/>
                    <a:pt x="281" y="0"/>
                    <a:pt x="265" y="0"/>
                  </a:cubicBezTo>
                  <a:cubicBezTo>
                    <a:pt x="248" y="0"/>
                    <a:pt x="248" y="14"/>
                    <a:pt x="248" y="27"/>
                  </a:cubicBezTo>
                  <a:lnTo>
                    <a:pt x="248" y="248"/>
                  </a:lnTo>
                  <a:lnTo>
                    <a:pt x="27" y="248"/>
                  </a:lnTo>
                  <a:cubicBezTo>
                    <a:pt x="14" y="248"/>
                    <a:pt x="0" y="248"/>
                    <a:pt x="0" y="265"/>
                  </a:cubicBezTo>
                  <a:cubicBezTo>
                    <a:pt x="0" y="281"/>
                    <a:pt x="14" y="281"/>
                    <a:pt x="27" y="281"/>
                  </a:cubicBezTo>
                  <a:lnTo>
                    <a:pt x="248" y="281"/>
                  </a:lnTo>
                  <a:lnTo>
                    <a:pt x="248" y="502"/>
                  </a:lnTo>
                  <a:cubicBezTo>
                    <a:pt x="248" y="513"/>
                    <a:pt x="248" y="529"/>
                    <a:pt x="265" y="529"/>
                  </a:cubicBezTo>
                  <a:cubicBezTo>
                    <a:pt x="281" y="529"/>
                    <a:pt x="281" y="513"/>
                    <a:pt x="281" y="50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4" name="Freeform 113">
              <a:extLst>
                <a:ext uri="{FF2B5EF4-FFF2-40B4-BE49-F238E27FC236}">
                  <a16:creationId xmlns:a16="http://schemas.microsoft.com/office/drawing/2014/main" id="{4EADFCCC-3637-C348-B1D1-6A0B531A3C57}"/>
                </a:ext>
              </a:extLst>
            </p:cNvPr>
            <p:cNvSpPr/>
            <p:nvPr/>
          </p:nvSpPr>
          <p:spPr>
            <a:xfrm>
              <a:off x="3627360" y="6960960"/>
              <a:ext cx="150120" cy="187560"/>
            </a:xfrm>
            <a:custGeom>
              <a:avLst/>
              <a:gdLst/>
              <a:ahLst/>
              <a:cxnLst>
                <a:cxn ang="3cd4">
                  <a:pos x="hc" y="t"/>
                </a:cxn>
                <a:cxn ang="cd2">
                  <a:pos x="l" y="vc"/>
                </a:cxn>
                <a:cxn ang="cd4">
                  <a:pos x="hc" y="b"/>
                </a:cxn>
                <a:cxn ang="0">
                  <a:pos x="r" y="vc"/>
                </a:cxn>
              </a:cxnLst>
              <a:rect l="l" t="t" r="r" b="b"/>
              <a:pathLst>
                <a:path w="418" h="522">
                  <a:moveTo>
                    <a:pt x="18" y="149"/>
                  </a:moveTo>
                  <a:cubicBezTo>
                    <a:pt x="49" y="58"/>
                    <a:pt x="135" y="58"/>
                    <a:pt x="144" y="58"/>
                  </a:cubicBezTo>
                  <a:cubicBezTo>
                    <a:pt x="265" y="58"/>
                    <a:pt x="274" y="196"/>
                    <a:pt x="274" y="259"/>
                  </a:cubicBezTo>
                  <a:cubicBezTo>
                    <a:pt x="274" y="308"/>
                    <a:pt x="270" y="320"/>
                    <a:pt x="263" y="337"/>
                  </a:cubicBezTo>
                  <a:cubicBezTo>
                    <a:pt x="247" y="394"/>
                    <a:pt x="223" y="486"/>
                    <a:pt x="223" y="508"/>
                  </a:cubicBezTo>
                  <a:cubicBezTo>
                    <a:pt x="223" y="517"/>
                    <a:pt x="227" y="522"/>
                    <a:pt x="232" y="522"/>
                  </a:cubicBezTo>
                  <a:cubicBezTo>
                    <a:pt x="243" y="522"/>
                    <a:pt x="250" y="504"/>
                    <a:pt x="257" y="473"/>
                  </a:cubicBezTo>
                  <a:cubicBezTo>
                    <a:pt x="277" y="407"/>
                    <a:pt x="284" y="362"/>
                    <a:pt x="288" y="337"/>
                  </a:cubicBezTo>
                  <a:cubicBezTo>
                    <a:pt x="290" y="328"/>
                    <a:pt x="290" y="317"/>
                    <a:pt x="293" y="306"/>
                  </a:cubicBezTo>
                  <a:cubicBezTo>
                    <a:pt x="319" y="229"/>
                    <a:pt x="371" y="110"/>
                    <a:pt x="401" y="47"/>
                  </a:cubicBezTo>
                  <a:cubicBezTo>
                    <a:pt x="407" y="38"/>
                    <a:pt x="418" y="20"/>
                    <a:pt x="418" y="16"/>
                  </a:cubicBezTo>
                  <a:cubicBezTo>
                    <a:pt x="418" y="9"/>
                    <a:pt x="409" y="9"/>
                    <a:pt x="407" y="9"/>
                  </a:cubicBezTo>
                  <a:cubicBezTo>
                    <a:pt x="405" y="9"/>
                    <a:pt x="400" y="9"/>
                    <a:pt x="398" y="14"/>
                  </a:cubicBezTo>
                  <a:cubicBezTo>
                    <a:pt x="356" y="90"/>
                    <a:pt x="324" y="169"/>
                    <a:pt x="293" y="248"/>
                  </a:cubicBezTo>
                  <a:cubicBezTo>
                    <a:pt x="292" y="225"/>
                    <a:pt x="292" y="164"/>
                    <a:pt x="261" y="86"/>
                  </a:cubicBezTo>
                  <a:cubicBezTo>
                    <a:pt x="241" y="40"/>
                    <a:pt x="209" y="0"/>
                    <a:pt x="155" y="0"/>
                  </a:cubicBezTo>
                  <a:cubicBezTo>
                    <a:pt x="56" y="0"/>
                    <a:pt x="0" y="121"/>
                    <a:pt x="0" y="146"/>
                  </a:cubicBezTo>
                  <a:cubicBezTo>
                    <a:pt x="0" y="153"/>
                    <a:pt x="7" y="153"/>
                    <a:pt x="14" y="15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5" name="Freeform 114">
              <a:extLst>
                <a:ext uri="{FF2B5EF4-FFF2-40B4-BE49-F238E27FC236}">
                  <a16:creationId xmlns:a16="http://schemas.microsoft.com/office/drawing/2014/main" id="{92EDD109-E4C8-8641-94C3-51AC635A1461}"/>
                </a:ext>
              </a:extLst>
            </p:cNvPr>
            <p:cNvSpPr/>
            <p:nvPr/>
          </p:nvSpPr>
          <p:spPr>
            <a:xfrm>
              <a:off x="3841200" y="6960960"/>
              <a:ext cx="222480" cy="126000"/>
            </a:xfrm>
            <a:custGeom>
              <a:avLst/>
              <a:gdLst/>
              <a:ahLst/>
              <a:cxnLst>
                <a:cxn ang="3cd4">
                  <a:pos x="hc" y="t"/>
                </a:cxn>
                <a:cxn ang="cd2">
                  <a:pos x="l" y="vc"/>
                </a:cxn>
                <a:cxn ang="cd4">
                  <a:pos x="hc" y="b"/>
                </a:cxn>
                <a:cxn ang="0">
                  <a:pos x="r" y="vc"/>
                </a:cxn>
              </a:cxnLst>
              <a:rect l="l" t="t" r="r" b="b"/>
              <a:pathLst>
                <a:path w="619" h="351">
                  <a:moveTo>
                    <a:pt x="61" y="77"/>
                  </a:moveTo>
                  <a:lnTo>
                    <a:pt x="61" y="292"/>
                  </a:lnTo>
                  <a:cubicBezTo>
                    <a:pt x="61" y="326"/>
                    <a:pt x="52" y="326"/>
                    <a:pt x="0" y="326"/>
                  </a:cubicBezTo>
                  <a:lnTo>
                    <a:pt x="0" y="351"/>
                  </a:lnTo>
                  <a:cubicBezTo>
                    <a:pt x="27" y="351"/>
                    <a:pt x="68" y="349"/>
                    <a:pt x="90" y="349"/>
                  </a:cubicBezTo>
                  <a:cubicBezTo>
                    <a:pt x="110" y="349"/>
                    <a:pt x="151" y="351"/>
                    <a:pt x="178" y="351"/>
                  </a:cubicBezTo>
                  <a:lnTo>
                    <a:pt x="178" y="326"/>
                  </a:lnTo>
                  <a:cubicBezTo>
                    <a:pt x="126" y="326"/>
                    <a:pt x="117" y="326"/>
                    <a:pt x="117" y="292"/>
                  </a:cubicBezTo>
                  <a:lnTo>
                    <a:pt x="117" y="144"/>
                  </a:lnTo>
                  <a:cubicBezTo>
                    <a:pt x="117" y="61"/>
                    <a:pt x="173" y="18"/>
                    <a:pt x="223" y="18"/>
                  </a:cubicBezTo>
                  <a:cubicBezTo>
                    <a:pt x="274" y="18"/>
                    <a:pt x="283" y="61"/>
                    <a:pt x="283" y="106"/>
                  </a:cubicBezTo>
                  <a:lnTo>
                    <a:pt x="283" y="292"/>
                  </a:lnTo>
                  <a:cubicBezTo>
                    <a:pt x="283" y="326"/>
                    <a:pt x="274" y="326"/>
                    <a:pt x="220" y="326"/>
                  </a:cubicBezTo>
                  <a:lnTo>
                    <a:pt x="220" y="351"/>
                  </a:lnTo>
                  <a:cubicBezTo>
                    <a:pt x="248" y="351"/>
                    <a:pt x="288" y="349"/>
                    <a:pt x="310" y="349"/>
                  </a:cubicBezTo>
                  <a:cubicBezTo>
                    <a:pt x="331" y="349"/>
                    <a:pt x="373" y="351"/>
                    <a:pt x="400" y="351"/>
                  </a:cubicBezTo>
                  <a:lnTo>
                    <a:pt x="400" y="326"/>
                  </a:lnTo>
                  <a:cubicBezTo>
                    <a:pt x="346" y="326"/>
                    <a:pt x="337" y="326"/>
                    <a:pt x="337" y="292"/>
                  </a:cubicBezTo>
                  <a:lnTo>
                    <a:pt x="337" y="144"/>
                  </a:lnTo>
                  <a:cubicBezTo>
                    <a:pt x="337" y="61"/>
                    <a:pt x="394" y="18"/>
                    <a:pt x="445" y="18"/>
                  </a:cubicBezTo>
                  <a:cubicBezTo>
                    <a:pt x="495" y="18"/>
                    <a:pt x="502" y="61"/>
                    <a:pt x="502" y="106"/>
                  </a:cubicBezTo>
                  <a:lnTo>
                    <a:pt x="502" y="292"/>
                  </a:lnTo>
                  <a:cubicBezTo>
                    <a:pt x="502" y="326"/>
                    <a:pt x="495" y="326"/>
                    <a:pt x="441" y="326"/>
                  </a:cubicBezTo>
                  <a:lnTo>
                    <a:pt x="441" y="351"/>
                  </a:lnTo>
                  <a:cubicBezTo>
                    <a:pt x="468" y="351"/>
                    <a:pt x="509" y="349"/>
                    <a:pt x="531" y="349"/>
                  </a:cubicBezTo>
                  <a:cubicBezTo>
                    <a:pt x="551" y="349"/>
                    <a:pt x="592" y="351"/>
                    <a:pt x="619" y="351"/>
                  </a:cubicBezTo>
                  <a:lnTo>
                    <a:pt x="619" y="326"/>
                  </a:lnTo>
                  <a:cubicBezTo>
                    <a:pt x="578" y="326"/>
                    <a:pt x="558" y="326"/>
                    <a:pt x="558" y="302"/>
                  </a:cubicBezTo>
                  <a:lnTo>
                    <a:pt x="558" y="151"/>
                  </a:lnTo>
                  <a:cubicBezTo>
                    <a:pt x="558" y="83"/>
                    <a:pt x="558" y="58"/>
                    <a:pt x="533" y="29"/>
                  </a:cubicBezTo>
                  <a:cubicBezTo>
                    <a:pt x="522" y="16"/>
                    <a:pt x="495" y="0"/>
                    <a:pt x="450" y="0"/>
                  </a:cubicBezTo>
                  <a:cubicBezTo>
                    <a:pt x="383" y="0"/>
                    <a:pt x="347" y="47"/>
                    <a:pt x="335" y="77"/>
                  </a:cubicBezTo>
                  <a:cubicBezTo>
                    <a:pt x="324" y="9"/>
                    <a:pt x="265" y="0"/>
                    <a:pt x="229" y="0"/>
                  </a:cubicBezTo>
                  <a:cubicBezTo>
                    <a:pt x="171" y="0"/>
                    <a:pt x="133" y="34"/>
                    <a:pt x="112" y="83"/>
                  </a:cubicBezTo>
                  <a:lnTo>
                    <a:pt x="112" y="0"/>
                  </a:lnTo>
                  <a:lnTo>
                    <a:pt x="0" y="9"/>
                  </a:lnTo>
                  <a:lnTo>
                    <a:pt x="0" y="34"/>
                  </a:lnTo>
                  <a:cubicBezTo>
                    <a:pt x="56" y="34"/>
                    <a:pt x="61" y="40"/>
                    <a:pt x="61" y="7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6" name="Freeform 115">
              <a:extLst>
                <a:ext uri="{FF2B5EF4-FFF2-40B4-BE49-F238E27FC236}">
                  <a16:creationId xmlns:a16="http://schemas.microsoft.com/office/drawing/2014/main" id="{607910BA-77AB-CF45-86FA-94713793F86C}"/>
                </a:ext>
              </a:extLst>
            </p:cNvPr>
            <p:cNvSpPr/>
            <p:nvPr/>
          </p:nvSpPr>
          <p:spPr>
            <a:xfrm>
              <a:off x="4080960" y="6959880"/>
              <a:ext cx="128520" cy="131040"/>
            </a:xfrm>
            <a:custGeom>
              <a:avLst/>
              <a:gdLst/>
              <a:ahLst/>
              <a:cxnLst>
                <a:cxn ang="3cd4">
                  <a:pos x="hc" y="t"/>
                </a:cxn>
                <a:cxn ang="cd2">
                  <a:pos x="l" y="vc"/>
                </a:cxn>
                <a:cxn ang="cd4">
                  <a:pos x="hc" y="b"/>
                </a:cxn>
                <a:cxn ang="0">
                  <a:pos x="r" y="vc"/>
                </a:cxn>
              </a:cxnLst>
              <a:rect l="l" t="t" r="r" b="b"/>
              <a:pathLst>
                <a:path w="358" h="365">
                  <a:moveTo>
                    <a:pt x="230" y="295"/>
                  </a:moveTo>
                  <a:cubicBezTo>
                    <a:pt x="234" y="328"/>
                    <a:pt x="256" y="360"/>
                    <a:pt x="293" y="360"/>
                  </a:cubicBezTo>
                  <a:cubicBezTo>
                    <a:pt x="310" y="360"/>
                    <a:pt x="358" y="349"/>
                    <a:pt x="358" y="284"/>
                  </a:cubicBezTo>
                  <a:lnTo>
                    <a:pt x="358" y="241"/>
                  </a:lnTo>
                  <a:lnTo>
                    <a:pt x="338" y="241"/>
                  </a:lnTo>
                  <a:lnTo>
                    <a:pt x="338" y="284"/>
                  </a:lnTo>
                  <a:cubicBezTo>
                    <a:pt x="338" y="331"/>
                    <a:pt x="319" y="337"/>
                    <a:pt x="310" y="337"/>
                  </a:cubicBezTo>
                  <a:cubicBezTo>
                    <a:pt x="284" y="337"/>
                    <a:pt x="281" y="301"/>
                    <a:pt x="281" y="297"/>
                  </a:cubicBezTo>
                  <a:lnTo>
                    <a:pt x="281" y="137"/>
                  </a:lnTo>
                  <a:cubicBezTo>
                    <a:pt x="281" y="104"/>
                    <a:pt x="281" y="74"/>
                    <a:pt x="252" y="43"/>
                  </a:cubicBezTo>
                  <a:cubicBezTo>
                    <a:pt x="221" y="13"/>
                    <a:pt x="182" y="0"/>
                    <a:pt x="142" y="0"/>
                  </a:cubicBezTo>
                  <a:cubicBezTo>
                    <a:pt x="77" y="0"/>
                    <a:pt x="23" y="38"/>
                    <a:pt x="23" y="90"/>
                  </a:cubicBezTo>
                  <a:cubicBezTo>
                    <a:pt x="23" y="113"/>
                    <a:pt x="40" y="128"/>
                    <a:pt x="59" y="128"/>
                  </a:cubicBezTo>
                  <a:cubicBezTo>
                    <a:pt x="81" y="128"/>
                    <a:pt x="95" y="112"/>
                    <a:pt x="95" y="90"/>
                  </a:cubicBezTo>
                  <a:cubicBezTo>
                    <a:pt x="95" y="81"/>
                    <a:pt x="92" y="54"/>
                    <a:pt x="56" y="54"/>
                  </a:cubicBezTo>
                  <a:cubicBezTo>
                    <a:pt x="77" y="27"/>
                    <a:pt x="115" y="18"/>
                    <a:pt x="142" y="18"/>
                  </a:cubicBezTo>
                  <a:cubicBezTo>
                    <a:pt x="180" y="18"/>
                    <a:pt x="225" y="49"/>
                    <a:pt x="225" y="119"/>
                  </a:cubicBezTo>
                  <a:lnTo>
                    <a:pt x="225" y="149"/>
                  </a:lnTo>
                  <a:cubicBezTo>
                    <a:pt x="185" y="151"/>
                    <a:pt x="130" y="153"/>
                    <a:pt x="79" y="176"/>
                  </a:cubicBezTo>
                  <a:cubicBezTo>
                    <a:pt x="20" y="203"/>
                    <a:pt x="0" y="245"/>
                    <a:pt x="0" y="281"/>
                  </a:cubicBezTo>
                  <a:cubicBezTo>
                    <a:pt x="0" y="346"/>
                    <a:pt x="77" y="365"/>
                    <a:pt x="128" y="365"/>
                  </a:cubicBezTo>
                  <a:cubicBezTo>
                    <a:pt x="180" y="365"/>
                    <a:pt x="216" y="333"/>
                    <a:pt x="230" y="295"/>
                  </a:cubicBezTo>
                  <a:close/>
                  <a:moveTo>
                    <a:pt x="225" y="166"/>
                  </a:moveTo>
                  <a:lnTo>
                    <a:pt x="225" y="245"/>
                  </a:lnTo>
                  <a:cubicBezTo>
                    <a:pt x="225" y="320"/>
                    <a:pt x="169" y="347"/>
                    <a:pt x="133" y="347"/>
                  </a:cubicBezTo>
                  <a:cubicBezTo>
                    <a:pt x="94" y="347"/>
                    <a:pt x="61" y="319"/>
                    <a:pt x="61" y="279"/>
                  </a:cubicBezTo>
                  <a:cubicBezTo>
                    <a:pt x="61" y="236"/>
                    <a:pt x="95" y="169"/>
                    <a:pt x="225" y="1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7" name="Freeform 116">
              <a:extLst>
                <a:ext uri="{FF2B5EF4-FFF2-40B4-BE49-F238E27FC236}">
                  <a16:creationId xmlns:a16="http://schemas.microsoft.com/office/drawing/2014/main" id="{2AA6F469-F938-C44A-9983-A6FB5B9BF822}"/>
                </a:ext>
              </a:extLst>
            </p:cNvPr>
            <p:cNvSpPr/>
            <p:nvPr/>
          </p:nvSpPr>
          <p:spPr>
            <a:xfrm>
              <a:off x="4213800" y="6964200"/>
              <a:ext cx="143640" cy="122760"/>
            </a:xfrm>
            <a:custGeom>
              <a:avLst/>
              <a:gdLst/>
              <a:ahLst/>
              <a:cxnLst>
                <a:cxn ang="3cd4">
                  <a:pos x="hc" y="t"/>
                </a:cxn>
                <a:cxn ang="cd2">
                  <a:pos x="l" y="vc"/>
                </a:cxn>
                <a:cxn ang="cd4">
                  <a:pos x="hc" y="b"/>
                </a:cxn>
                <a:cxn ang="0">
                  <a:pos x="r" y="vc"/>
                </a:cxn>
              </a:cxnLst>
              <a:rect l="l" t="t" r="r" b="b"/>
              <a:pathLst>
                <a:path w="400" h="342">
                  <a:moveTo>
                    <a:pt x="218" y="157"/>
                  </a:moveTo>
                  <a:cubicBezTo>
                    <a:pt x="243" y="126"/>
                    <a:pt x="272" y="86"/>
                    <a:pt x="292" y="67"/>
                  </a:cubicBezTo>
                  <a:cubicBezTo>
                    <a:pt x="317" y="38"/>
                    <a:pt x="349" y="25"/>
                    <a:pt x="385" y="25"/>
                  </a:cubicBezTo>
                  <a:lnTo>
                    <a:pt x="385" y="0"/>
                  </a:lnTo>
                  <a:cubicBezTo>
                    <a:pt x="365" y="2"/>
                    <a:pt x="342" y="2"/>
                    <a:pt x="320" y="2"/>
                  </a:cubicBezTo>
                  <a:cubicBezTo>
                    <a:pt x="297" y="2"/>
                    <a:pt x="256" y="0"/>
                    <a:pt x="245" y="0"/>
                  </a:cubicBezTo>
                  <a:lnTo>
                    <a:pt x="245" y="25"/>
                  </a:lnTo>
                  <a:cubicBezTo>
                    <a:pt x="261" y="27"/>
                    <a:pt x="268" y="36"/>
                    <a:pt x="268" y="49"/>
                  </a:cubicBezTo>
                  <a:cubicBezTo>
                    <a:pt x="268" y="61"/>
                    <a:pt x="259" y="72"/>
                    <a:pt x="256" y="77"/>
                  </a:cubicBezTo>
                  <a:lnTo>
                    <a:pt x="207" y="139"/>
                  </a:lnTo>
                  <a:lnTo>
                    <a:pt x="144" y="59"/>
                  </a:lnTo>
                  <a:cubicBezTo>
                    <a:pt x="137" y="50"/>
                    <a:pt x="137" y="49"/>
                    <a:pt x="137" y="45"/>
                  </a:cubicBezTo>
                  <a:cubicBezTo>
                    <a:pt x="137" y="32"/>
                    <a:pt x="149" y="25"/>
                    <a:pt x="166" y="25"/>
                  </a:cubicBezTo>
                  <a:lnTo>
                    <a:pt x="166" y="0"/>
                  </a:lnTo>
                  <a:cubicBezTo>
                    <a:pt x="144" y="0"/>
                    <a:pt x="92" y="2"/>
                    <a:pt x="79" y="2"/>
                  </a:cubicBezTo>
                  <a:cubicBezTo>
                    <a:pt x="63" y="2"/>
                    <a:pt x="25" y="2"/>
                    <a:pt x="4" y="0"/>
                  </a:cubicBezTo>
                  <a:lnTo>
                    <a:pt x="4" y="25"/>
                  </a:lnTo>
                  <a:cubicBezTo>
                    <a:pt x="59" y="25"/>
                    <a:pt x="61" y="25"/>
                    <a:pt x="97" y="74"/>
                  </a:cubicBezTo>
                  <a:lnTo>
                    <a:pt x="176" y="176"/>
                  </a:lnTo>
                  <a:lnTo>
                    <a:pt x="103" y="270"/>
                  </a:lnTo>
                  <a:cubicBezTo>
                    <a:pt x="63" y="317"/>
                    <a:pt x="16" y="319"/>
                    <a:pt x="0" y="319"/>
                  </a:cubicBezTo>
                  <a:lnTo>
                    <a:pt x="0" y="342"/>
                  </a:lnTo>
                  <a:cubicBezTo>
                    <a:pt x="22" y="340"/>
                    <a:pt x="45" y="340"/>
                    <a:pt x="67" y="340"/>
                  </a:cubicBezTo>
                  <a:cubicBezTo>
                    <a:pt x="88" y="340"/>
                    <a:pt x="122" y="342"/>
                    <a:pt x="142" y="342"/>
                  </a:cubicBezTo>
                  <a:lnTo>
                    <a:pt x="142" y="319"/>
                  </a:lnTo>
                  <a:cubicBezTo>
                    <a:pt x="124" y="315"/>
                    <a:pt x="119" y="306"/>
                    <a:pt x="119" y="293"/>
                  </a:cubicBezTo>
                  <a:cubicBezTo>
                    <a:pt x="119" y="275"/>
                    <a:pt x="142" y="250"/>
                    <a:pt x="191" y="193"/>
                  </a:cubicBezTo>
                  <a:lnTo>
                    <a:pt x="250" y="272"/>
                  </a:lnTo>
                  <a:cubicBezTo>
                    <a:pt x="257" y="281"/>
                    <a:pt x="266" y="293"/>
                    <a:pt x="266" y="299"/>
                  </a:cubicBezTo>
                  <a:cubicBezTo>
                    <a:pt x="266" y="306"/>
                    <a:pt x="259" y="317"/>
                    <a:pt x="238" y="319"/>
                  </a:cubicBezTo>
                  <a:lnTo>
                    <a:pt x="238" y="342"/>
                  </a:lnTo>
                  <a:cubicBezTo>
                    <a:pt x="263" y="342"/>
                    <a:pt x="306" y="340"/>
                    <a:pt x="324" y="340"/>
                  </a:cubicBezTo>
                  <a:cubicBezTo>
                    <a:pt x="346" y="340"/>
                    <a:pt x="376" y="340"/>
                    <a:pt x="400" y="342"/>
                  </a:cubicBezTo>
                  <a:lnTo>
                    <a:pt x="400" y="319"/>
                  </a:lnTo>
                  <a:cubicBezTo>
                    <a:pt x="358" y="319"/>
                    <a:pt x="344" y="317"/>
                    <a:pt x="326" y="29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8" name="Freeform 117">
              <a:extLst>
                <a:ext uri="{FF2B5EF4-FFF2-40B4-BE49-F238E27FC236}">
                  <a16:creationId xmlns:a16="http://schemas.microsoft.com/office/drawing/2014/main" id="{58EC92D2-2CBD-B348-9F71-C95F2B92D4AF}"/>
                </a:ext>
              </a:extLst>
            </p:cNvPr>
            <p:cNvSpPr/>
            <p:nvPr/>
          </p:nvSpPr>
          <p:spPr>
            <a:xfrm>
              <a:off x="4009319" y="7182719"/>
              <a:ext cx="101880" cy="90360"/>
            </a:xfrm>
            <a:custGeom>
              <a:avLst/>
              <a:gdLst/>
              <a:ahLst/>
              <a:cxnLst>
                <a:cxn ang="3cd4">
                  <a:pos x="hc" y="t"/>
                </a:cxn>
                <a:cxn ang="cd2">
                  <a:pos x="l" y="vc"/>
                </a:cxn>
                <a:cxn ang="cd4">
                  <a:pos x="hc" y="b"/>
                </a:cxn>
                <a:cxn ang="0">
                  <a:pos x="r" y="vc"/>
                </a:cxn>
              </a:cxnLst>
              <a:rect l="l" t="t" r="r" b="b"/>
              <a:pathLst>
                <a:path w="284" h="252">
                  <a:moveTo>
                    <a:pt x="202" y="32"/>
                  </a:moveTo>
                  <a:cubicBezTo>
                    <a:pt x="189" y="14"/>
                    <a:pt x="171" y="0"/>
                    <a:pt x="144" y="0"/>
                  </a:cubicBezTo>
                  <a:cubicBezTo>
                    <a:pt x="72" y="0"/>
                    <a:pt x="0" y="79"/>
                    <a:pt x="0" y="158"/>
                  </a:cubicBezTo>
                  <a:cubicBezTo>
                    <a:pt x="0" y="212"/>
                    <a:pt x="36" y="252"/>
                    <a:pt x="85" y="252"/>
                  </a:cubicBezTo>
                  <a:cubicBezTo>
                    <a:pt x="113" y="252"/>
                    <a:pt x="140" y="234"/>
                    <a:pt x="164" y="212"/>
                  </a:cubicBezTo>
                  <a:cubicBezTo>
                    <a:pt x="175" y="247"/>
                    <a:pt x="205" y="252"/>
                    <a:pt x="221" y="252"/>
                  </a:cubicBezTo>
                  <a:cubicBezTo>
                    <a:pt x="241" y="252"/>
                    <a:pt x="254" y="239"/>
                    <a:pt x="265" y="221"/>
                  </a:cubicBezTo>
                  <a:cubicBezTo>
                    <a:pt x="277" y="200"/>
                    <a:pt x="284" y="169"/>
                    <a:pt x="284" y="166"/>
                  </a:cubicBezTo>
                  <a:cubicBezTo>
                    <a:pt x="284" y="158"/>
                    <a:pt x="277" y="158"/>
                    <a:pt x="275" y="158"/>
                  </a:cubicBezTo>
                  <a:cubicBezTo>
                    <a:pt x="268" y="158"/>
                    <a:pt x="266" y="162"/>
                    <a:pt x="263" y="176"/>
                  </a:cubicBezTo>
                  <a:cubicBezTo>
                    <a:pt x="256" y="203"/>
                    <a:pt x="247" y="236"/>
                    <a:pt x="223" y="236"/>
                  </a:cubicBezTo>
                  <a:cubicBezTo>
                    <a:pt x="207" y="236"/>
                    <a:pt x="203" y="223"/>
                    <a:pt x="203" y="209"/>
                  </a:cubicBezTo>
                  <a:cubicBezTo>
                    <a:pt x="203" y="200"/>
                    <a:pt x="209" y="178"/>
                    <a:pt x="212" y="164"/>
                  </a:cubicBezTo>
                  <a:cubicBezTo>
                    <a:pt x="216" y="149"/>
                    <a:pt x="221" y="126"/>
                    <a:pt x="225" y="113"/>
                  </a:cubicBezTo>
                  <a:lnTo>
                    <a:pt x="236" y="72"/>
                  </a:lnTo>
                  <a:cubicBezTo>
                    <a:pt x="239" y="58"/>
                    <a:pt x="247" y="31"/>
                    <a:pt x="247" y="29"/>
                  </a:cubicBezTo>
                  <a:cubicBezTo>
                    <a:pt x="247" y="16"/>
                    <a:pt x="236" y="11"/>
                    <a:pt x="227" y="11"/>
                  </a:cubicBezTo>
                  <a:cubicBezTo>
                    <a:pt x="218" y="11"/>
                    <a:pt x="205" y="18"/>
                    <a:pt x="202" y="32"/>
                  </a:cubicBezTo>
                  <a:close/>
                  <a:moveTo>
                    <a:pt x="166" y="176"/>
                  </a:moveTo>
                  <a:cubicBezTo>
                    <a:pt x="162" y="193"/>
                    <a:pt x="149" y="203"/>
                    <a:pt x="137" y="214"/>
                  </a:cubicBezTo>
                  <a:cubicBezTo>
                    <a:pt x="131" y="218"/>
                    <a:pt x="110" y="236"/>
                    <a:pt x="86" y="236"/>
                  </a:cubicBezTo>
                  <a:cubicBezTo>
                    <a:pt x="65" y="236"/>
                    <a:pt x="45" y="221"/>
                    <a:pt x="45" y="182"/>
                  </a:cubicBezTo>
                  <a:cubicBezTo>
                    <a:pt x="45" y="153"/>
                    <a:pt x="61" y="90"/>
                    <a:pt x="74" y="68"/>
                  </a:cubicBezTo>
                  <a:cubicBezTo>
                    <a:pt x="99" y="23"/>
                    <a:pt x="128" y="16"/>
                    <a:pt x="144" y="16"/>
                  </a:cubicBezTo>
                  <a:cubicBezTo>
                    <a:pt x="184" y="16"/>
                    <a:pt x="193" y="58"/>
                    <a:pt x="193" y="65"/>
                  </a:cubicBezTo>
                  <a:cubicBezTo>
                    <a:pt x="193" y="67"/>
                    <a:pt x="193" y="70"/>
                    <a:pt x="191" y="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9" name="Freeform 118">
              <a:extLst>
                <a:ext uri="{FF2B5EF4-FFF2-40B4-BE49-F238E27FC236}">
                  <a16:creationId xmlns:a16="http://schemas.microsoft.com/office/drawing/2014/main" id="{0ED068AF-F417-2E42-B20D-350DF4D47860}"/>
                </a:ext>
              </a:extLst>
            </p:cNvPr>
            <p:cNvSpPr/>
            <p:nvPr/>
          </p:nvSpPr>
          <p:spPr>
            <a:xfrm>
              <a:off x="4133520" y="7134120"/>
              <a:ext cx="39960" cy="74160"/>
            </a:xfrm>
            <a:custGeom>
              <a:avLst/>
              <a:gdLst/>
              <a:ahLst/>
              <a:cxnLst>
                <a:cxn ang="3cd4">
                  <a:pos x="hc" y="t"/>
                </a:cxn>
                <a:cxn ang="cd2">
                  <a:pos x="l" y="vc"/>
                </a:cxn>
                <a:cxn ang="cd4">
                  <a:pos x="hc" y="b"/>
                </a:cxn>
                <a:cxn ang="0">
                  <a:pos x="r" y="vc"/>
                </a:cxn>
              </a:cxnLst>
              <a:rect l="l" t="t" r="r" b="b"/>
              <a:pathLst>
                <a:path w="112" h="207">
                  <a:moveTo>
                    <a:pt x="108" y="38"/>
                  </a:moveTo>
                  <a:cubicBezTo>
                    <a:pt x="108" y="38"/>
                    <a:pt x="112" y="29"/>
                    <a:pt x="112" y="23"/>
                  </a:cubicBezTo>
                  <a:cubicBezTo>
                    <a:pt x="112" y="9"/>
                    <a:pt x="99" y="0"/>
                    <a:pt x="86" y="0"/>
                  </a:cubicBezTo>
                  <a:cubicBezTo>
                    <a:pt x="70" y="0"/>
                    <a:pt x="65" y="13"/>
                    <a:pt x="63" y="18"/>
                  </a:cubicBezTo>
                  <a:lnTo>
                    <a:pt x="2" y="191"/>
                  </a:lnTo>
                  <a:cubicBezTo>
                    <a:pt x="0" y="196"/>
                    <a:pt x="0" y="196"/>
                    <a:pt x="0" y="198"/>
                  </a:cubicBezTo>
                  <a:cubicBezTo>
                    <a:pt x="0" y="203"/>
                    <a:pt x="16" y="207"/>
                    <a:pt x="18" y="207"/>
                  </a:cubicBezTo>
                  <a:cubicBezTo>
                    <a:pt x="22" y="207"/>
                    <a:pt x="22" y="205"/>
                    <a:pt x="23" y="20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0" name="Freeform 119">
              <a:extLst>
                <a:ext uri="{FF2B5EF4-FFF2-40B4-BE49-F238E27FC236}">
                  <a16:creationId xmlns:a16="http://schemas.microsoft.com/office/drawing/2014/main" id="{E87449D3-4FD8-C441-9A4D-BF55C1DD0152}"/>
                </a:ext>
              </a:extLst>
            </p:cNvPr>
            <p:cNvSpPr/>
            <p:nvPr/>
          </p:nvSpPr>
          <p:spPr>
            <a:xfrm>
              <a:off x="4424040" y="6886440"/>
              <a:ext cx="197280" cy="256320"/>
            </a:xfrm>
            <a:custGeom>
              <a:avLst/>
              <a:gdLst/>
              <a:ahLst/>
              <a:cxnLst>
                <a:cxn ang="3cd4">
                  <a:pos x="hc" y="t"/>
                </a:cxn>
                <a:cxn ang="cd2">
                  <a:pos x="l" y="vc"/>
                </a:cxn>
                <a:cxn ang="cd4">
                  <a:pos x="hc" y="b"/>
                </a:cxn>
                <a:cxn ang="0">
                  <a:pos x="r" y="vc"/>
                </a:cxn>
              </a:cxnLst>
              <a:rect l="l" t="t" r="r" b="b"/>
              <a:pathLst>
                <a:path w="549" h="713">
                  <a:moveTo>
                    <a:pt x="308" y="554"/>
                  </a:moveTo>
                  <a:cubicBezTo>
                    <a:pt x="432" y="508"/>
                    <a:pt x="549" y="365"/>
                    <a:pt x="549" y="212"/>
                  </a:cubicBezTo>
                  <a:cubicBezTo>
                    <a:pt x="549" y="86"/>
                    <a:pt x="464" y="0"/>
                    <a:pt x="346" y="0"/>
                  </a:cubicBezTo>
                  <a:cubicBezTo>
                    <a:pt x="175" y="0"/>
                    <a:pt x="0" y="180"/>
                    <a:pt x="0" y="365"/>
                  </a:cubicBezTo>
                  <a:cubicBezTo>
                    <a:pt x="0" y="497"/>
                    <a:pt x="88" y="576"/>
                    <a:pt x="203" y="576"/>
                  </a:cubicBezTo>
                  <a:cubicBezTo>
                    <a:pt x="223" y="576"/>
                    <a:pt x="250" y="572"/>
                    <a:pt x="281" y="565"/>
                  </a:cubicBezTo>
                  <a:cubicBezTo>
                    <a:pt x="277" y="614"/>
                    <a:pt x="277" y="616"/>
                    <a:pt x="277" y="627"/>
                  </a:cubicBezTo>
                  <a:cubicBezTo>
                    <a:pt x="277" y="652"/>
                    <a:pt x="277" y="713"/>
                    <a:pt x="344" y="713"/>
                  </a:cubicBezTo>
                  <a:cubicBezTo>
                    <a:pt x="437" y="713"/>
                    <a:pt x="475" y="567"/>
                    <a:pt x="475" y="560"/>
                  </a:cubicBezTo>
                  <a:cubicBezTo>
                    <a:pt x="475" y="553"/>
                    <a:pt x="470" y="551"/>
                    <a:pt x="468" y="551"/>
                  </a:cubicBezTo>
                  <a:cubicBezTo>
                    <a:pt x="461" y="551"/>
                    <a:pt x="459" y="554"/>
                    <a:pt x="457" y="560"/>
                  </a:cubicBezTo>
                  <a:cubicBezTo>
                    <a:pt x="439" y="616"/>
                    <a:pt x="392" y="636"/>
                    <a:pt x="365" y="636"/>
                  </a:cubicBezTo>
                  <a:cubicBezTo>
                    <a:pt x="328" y="636"/>
                    <a:pt x="317" y="614"/>
                    <a:pt x="308" y="554"/>
                  </a:cubicBezTo>
                  <a:close/>
                  <a:moveTo>
                    <a:pt x="158" y="547"/>
                  </a:moveTo>
                  <a:cubicBezTo>
                    <a:pt x="97" y="524"/>
                    <a:pt x="70" y="461"/>
                    <a:pt x="70" y="391"/>
                  </a:cubicBezTo>
                  <a:cubicBezTo>
                    <a:pt x="70" y="335"/>
                    <a:pt x="90" y="223"/>
                    <a:pt x="151" y="137"/>
                  </a:cubicBezTo>
                  <a:cubicBezTo>
                    <a:pt x="209" y="56"/>
                    <a:pt x="283" y="20"/>
                    <a:pt x="342" y="20"/>
                  </a:cubicBezTo>
                  <a:cubicBezTo>
                    <a:pt x="421" y="20"/>
                    <a:pt x="479" y="81"/>
                    <a:pt x="479" y="187"/>
                  </a:cubicBezTo>
                  <a:cubicBezTo>
                    <a:pt x="479" y="266"/>
                    <a:pt x="437" y="452"/>
                    <a:pt x="304" y="527"/>
                  </a:cubicBezTo>
                  <a:cubicBezTo>
                    <a:pt x="301" y="499"/>
                    <a:pt x="293" y="441"/>
                    <a:pt x="234" y="441"/>
                  </a:cubicBezTo>
                  <a:cubicBezTo>
                    <a:pt x="193" y="441"/>
                    <a:pt x="155" y="481"/>
                    <a:pt x="155" y="522"/>
                  </a:cubicBezTo>
                  <a:cubicBezTo>
                    <a:pt x="155" y="538"/>
                    <a:pt x="158" y="547"/>
                    <a:pt x="158" y="547"/>
                  </a:cubicBezTo>
                  <a:close/>
                  <a:moveTo>
                    <a:pt x="207" y="556"/>
                  </a:moveTo>
                  <a:cubicBezTo>
                    <a:pt x="196" y="556"/>
                    <a:pt x="171" y="556"/>
                    <a:pt x="171" y="522"/>
                  </a:cubicBezTo>
                  <a:cubicBezTo>
                    <a:pt x="171" y="491"/>
                    <a:pt x="202" y="459"/>
                    <a:pt x="234" y="459"/>
                  </a:cubicBezTo>
                  <a:cubicBezTo>
                    <a:pt x="268" y="459"/>
                    <a:pt x="283" y="479"/>
                    <a:pt x="283" y="526"/>
                  </a:cubicBezTo>
                  <a:cubicBezTo>
                    <a:pt x="283" y="538"/>
                    <a:pt x="283" y="538"/>
                    <a:pt x="275" y="542"/>
                  </a:cubicBezTo>
                  <a:cubicBezTo>
                    <a:pt x="254" y="551"/>
                    <a:pt x="230" y="556"/>
                    <a:pt x="207" y="55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1" name="Freeform 120">
              <a:extLst>
                <a:ext uri="{FF2B5EF4-FFF2-40B4-BE49-F238E27FC236}">
                  <a16:creationId xmlns:a16="http://schemas.microsoft.com/office/drawing/2014/main" id="{DE70D4D9-0EC4-B442-BC02-C6449D7B2F9D}"/>
                </a:ext>
              </a:extLst>
            </p:cNvPr>
            <p:cNvSpPr/>
            <p:nvPr/>
          </p:nvSpPr>
          <p:spPr>
            <a:xfrm>
              <a:off x="4643640" y="7041960"/>
              <a:ext cx="146160" cy="90360"/>
            </a:xfrm>
            <a:custGeom>
              <a:avLst/>
              <a:gdLst/>
              <a:ahLst/>
              <a:cxnLst>
                <a:cxn ang="3cd4">
                  <a:pos x="hc" y="t"/>
                </a:cxn>
                <a:cxn ang="cd2">
                  <a:pos x="l" y="vc"/>
                </a:cxn>
                <a:cxn ang="cd4">
                  <a:pos x="hc" y="b"/>
                </a:cxn>
                <a:cxn ang="0">
                  <a:pos x="r" y="vc"/>
                </a:cxn>
              </a:cxnLst>
              <a:rect l="l" t="t" r="r" b="b"/>
              <a:pathLst>
                <a:path w="407" h="252">
                  <a:moveTo>
                    <a:pt x="266" y="68"/>
                  </a:moveTo>
                  <a:cubicBezTo>
                    <a:pt x="270" y="54"/>
                    <a:pt x="277" y="27"/>
                    <a:pt x="277" y="23"/>
                  </a:cubicBezTo>
                  <a:cubicBezTo>
                    <a:pt x="277" y="13"/>
                    <a:pt x="268" y="5"/>
                    <a:pt x="259" y="5"/>
                  </a:cubicBezTo>
                  <a:cubicBezTo>
                    <a:pt x="248" y="5"/>
                    <a:pt x="238" y="13"/>
                    <a:pt x="234" y="22"/>
                  </a:cubicBezTo>
                  <a:cubicBezTo>
                    <a:pt x="232" y="27"/>
                    <a:pt x="227" y="50"/>
                    <a:pt x="223" y="65"/>
                  </a:cubicBezTo>
                  <a:cubicBezTo>
                    <a:pt x="216" y="95"/>
                    <a:pt x="216" y="97"/>
                    <a:pt x="207" y="128"/>
                  </a:cubicBezTo>
                  <a:cubicBezTo>
                    <a:pt x="200" y="158"/>
                    <a:pt x="200" y="164"/>
                    <a:pt x="198" y="180"/>
                  </a:cubicBezTo>
                  <a:cubicBezTo>
                    <a:pt x="202" y="191"/>
                    <a:pt x="196" y="202"/>
                    <a:pt x="184" y="218"/>
                  </a:cubicBezTo>
                  <a:cubicBezTo>
                    <a:pt x="176" y="227"/>
                    <a:pt x="164" y="236"/>
                    <a:pt x="146" y="236"/>
                  </a:cubicBezTo>
                  <a:cubicBezTo>
                    <a:pt x="124" y="236"/>
                    <a:pt x="95" y="229"/>
                    <a:pt x="95" y="185"/>
                  </a:cubicBezTo>
                  <a:cubicBezTo>
                    <a:pt x="95" y="157"/>
                    <a:pt x="112" y="115"/>
                    <a:pt x="122" y="86"/>
                  </a:cubicBezTo>
                  <a:cubicBezTo>
                    <a:pt x="131" y="63"/>
                    <a:pt x="133" y="58"/>
                    <a:pt x="133" y="49"/>
                  </a:cubicBezTo>
                  <a:cubicBezTo>
                    <a:pt x="133" y="22"/>
                    <a:pt x="112" y="0"/>
                    <a:pt x="81" y="0"/>
                  </a:cubicBezTo>
                  <a:cubicBezTo>
                    <a:pt x="25" y="0"/>
                    <a:pt x="0" y="76"/>
                    <a:pt x="0" y="86"/>
                  </a:cubicBezTo>
                  <a:cubicBezTo>
                    <a:pt x="0" y="94"/>
                    <a:pt x="7" y="94"/>
                    <a:pt x="9" y="94"/>
                  </a:cubicBezTo>
                  <a:cubicBezTo>
                    <a:pt x="18" y="94"/>
                    <a:pt x="18" y="90"/>
                    <a:pt x="20" y="85"/>
                  </a:cubicBezTo>
                  <a:cubicBezTo>
                    <a:pt x="34" y="38"/>
                    <a:pt x="58" y="16"/>
                    <a:pt x="79" y="16"/>
                  </a:cubicBezTo>
                  <a:cubicBezTo>
                    <a:pt x="88" y="16"/>
                    <a:pt x="94" y="22"/>
                    <a:pt x="94" y="36"/>
                  </a:cubicBezTo>
                  <a:cubicBezTo>
                    <a:pt x="94" y="49"/>
                    <a:pt x="88" y="61"/>
                    <a:pt x="86" y="68"/>
                  </a:cubicBezTo>
                  <a:cubicBezTo>
                    <a:pt x="54" y="149"/>
                    <a:pt x="54" y="160"/>
                    <a:pt x="54" y="178"/>
                  </a:cubicBezTo>
                  <a:cubicBezTo>
                    <a:pt x="54" y="243"/>
                    <a:pt x="113" y="252"/>
                    <a:pt x="144" y="252"/>
                  </a:cubicBezTo>
                  <a:cubicBezTo>
                    <a:pt x="155" y="252"/>
                    <a:pt x="182" y="252"/>
                    <a:pt x="207" y="214"/>
                  </a:cubicBezTo>
                  <a:cubicBezTo>
                    <a:pt x="220" y="239"/>
                    <a:pt x="250" y="252"/>
                    <a:pt x="284" y="252"/>
                  </a:cubicBezTo>
                  <a:cubicBezTo>
                    <a:pt x="333" y="252"/>
                    <a:pt x="358" y="209"/>
                    <a:pt x="369" y="185"/>
                  </a:cubicBezTo>
                  <a:cubicBezTo>
                    <a:pt x="392" y="139"/>
                    <a:pt x="407" y="70"/>
                    <a:pt x="407" y="43"/>
                  </a:cubicBezTo>
                  <a:cubicBezTo>
                    <a:pt x="407" y="2"/>
                    <a:pt x="383" y="0"/>
                    <a:pt x="380" y="0"/>
                  </a:cubicBezTo>
                  <a:cubicBezTo>
                    <a:pt x="365" y="0"/>
                    <a:pt x="349" y="14"/>
                    <a:pt x="349" y="29"/>
                  </a:cubicBezTo>
                  <a:cubicBezTo>
                    <a:pt x="349" y="40"/>
                    <a:pt x="355" y="43"/>
                    <a:pt x="360" y="47"/>
                  </a:cubicBezTo>
                  <a:cubicBezTo>
                    <a:pt x="373" y="58"/>
                    <a:pt x="380" y="74"/>
                    <a:pt x="380" y="92"/>
                  </a:cubicBezTo>
                  <a:cubicBezTo>
                    <a:pt x="380" y="99"/>
                    <a:pt x="356" y="236"/>
                    <a:pt x="286" y="236"/>
                  </a:cubicBezTo>
                  <a:cubicBezTo>
                    <a:pt x="241" y="236"/>
                    <a:pt x="241" y="196"/>
                    <a:pt x="241" y="187"/>
                  </a:cubicBezTo>
                  <a:cubicBezTo>
                    <a:pt x="241" y="171"/>
                    <a:pt x="243" y="162"/>
                    <a:pt x="250" y="13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2" name="Freeform 121">
              <a:extLst>
                <a:ext uri="{FF2B5EF4-FFF2-40B4-BE49-F238E27FC236}">
                  <a16:creationId xmlns:a16="http://schemas.microsoft.com/office/drawing/2014/main" id="{2D690A9F-895A-4C46-ACC5-B6FFCC6BF9D5}"/>
                </a:ext>
              </a:extLst>
            </p:cNvPr>
            <p:cNvSpPr/>
            <p:nvPr/>
          </p:nvSpPr>
          <p:spPr>
            <a:xfrm>
              <a:off x="4846320" y="6873480"/>
              <a:ext cx="66240" cy="284760"/>
            </a:xfrm>
            <a:custGeom>
              <a:avLst/>
              <a:gdLst/>
              <a:ahLst/>
              <a:cxnLst>
                <a:cxn ang="3cd4">
                  <a:pos x="hc" y="t"/>
                </a:cxn>
                <a:cxn ang="cd2">
                  <a:pos x="l" y="vc"/>
                </a:cxn>
                <a:cxn ang="cd4">
                  <a:pos x="hc" y="b"/>
                </a:cxn>
                <a:cxn ang="0">
                  <a:pos x="r" y="vc"/>
                </a:cxn>
              </a:cxnLst>
              <a:rect l="l" t="t" r="r" b="b"/>
              <a:pathLst>
                <a:path w="185" h="792">
                  <a:moveTo>
                    <a:pt x="185" y="785"/>
                  </a:moveTo>
                  <a:cubicBezTo>
                    <a:pt x="185" y="783"/>
                    <a:pt x="185" y="781"/>
                    <a:pt x="171" y="767"/>
                  </a:cubicBezTo>
                  <a:cubicBezTo>
                    <a:pt x="72" y="668"/>
                    <a:pt x="47" y="518"/>
                    <a:pt x="47" y="396"/>
                  </a:cubicBezTo>
                  <a:cubicBezTo>
                    <a:pt x="47" y="259"/>
                    <a:pt x="77" y="121"/>
                    <a:pt x="175" y="22"/>
                  </a:cubicBezTo>
                  <a:cubicBezTo>
                    <a:pt x="185" y="13"/>
                    <a:pt x="185" y="11"/>
                    <a:pt x="185" y="7"/>
                  </a:cubicBezTo>
                  <a:cubicBezTo>
                    <a:pt x="185" y="2"/>
                    <a:pt x="182" y="0"/>
                    <a:pt x="176" y="0"/>
                  </a:cubicBezTo>
                  <a:cubicBezTo>
                    <a:pt x="169" y="0"/>
                    <a:pt x="97" y="54"/>
                    <a:pt x="50" y="155"/>
                  </a:cubicBezTo>
                  <a:cubicBezTo>
                    <a:pt x="9" y="241"/>
                    <a:pt x="0" y="329"/>
                    <a:pt x="0" y="396"/>
                  </a:cubicBezTo>
                  <a:cubicBezTo>
                    <a:pt x="0" y="459"/>
                    <a:pt x="9" y="554"/>
                    <a:pt x="52" y="645"/>
                  </a:cubicBezTo>
                  <a:cubicBezTo>
                    <a:pt x="101" y="742"/>
                    <a:pt x="169" y="792"/>
                    <a:pt x="176" y="792"/>
                  </a:cubicBezTo>
                  <a:cubicBezTo>
                    <a:pt x="182" y="792"/>
                    <a:pt x="185" y="790"/>
                    <a:pt x="185" y="78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3" name="Freeform 122">
              <a:extLst>
                <a:ext uri="{FF2B5EF4-FFF2-40B4-BE49-F238E27FC236}">
                  <a16:creationId xmlns:a16="http://schemas.microsoft.com/office/drawing/2014/main" id="{11F1CC7A-8153-684B-94C1-E6EA2F8E1024}"/>
                </a:ext>
              </a:extLst>
            </p:cNvPr>
            <p:cNvSpPr/>
            <p:nvPr/>
          </p:nvSpPr>
          <p:spPr>
            <a:xfrm>
              <a:off x="4943520" y="696096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7"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3" y="342"/>
                    <a:pt x="41" y="342"/>
                    <a:pt x="23" y="301"/>
                  </a:cubicBezTo>
                  <a:cubicBezTo>
                    <a:pt x="54" y="304"/>
                    <a:pt x="74" y="281"/>
                    <a:pt x="74" y="257"/>
                  </a:cubicBezTo>
                  <a:cubicBezTo>
                    <a:pt x="74" y="239"/>
                    <a:pt x="61" y="230"/>
                    <a:pt x="45" y="230"/>
                  </a:cubicBezTo>
                  <a:cubicBezTo>
                    <a:pt x="23" y="230"/>
                    <a:pt x="0" y="247"/>
                    <a:pt x="0" y="283"/>
                  </a:cubicBezTo>
                  <a:cubicBezTo>
                    <a:pt x="0" y="328"/>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4" name="Freeform 123">
              <a:extLst>
                <a:ext uri="{FF2B5EF4-FFF2-40B4-BE49-F238E27FC236}">
                  <a16:creationId xmlns:a16="http://schemas.microsoft.com/office/drawing/2014/main" id="{3CFA9ED2-8853-ED41-8F0B-11BD4F5CB663}"/>
                </a:ext>
              </a:extLst>
            </p:cNvPr>
            <p:cNvSpPr/>
            <p:nvPr/>
          </p:nvSpPr>
          <p:spPr>
            <a:xfrm>
              <a:off x="5071320" y="6858000"/>
              <a:ext cx="50040" cy="103320"/>
            </a:xfrm>
            <a:custGeom>
              <a:avLst/>
              <a:gdLst/>
              <a:ahLst/>
              <a:cxnLst>
                <a:cxn ang="3cd4">
                  <a:pos x="hc" y="t"/>
                </a:cxn>
                <a:cxn ang="cd2">
                  <a:pos x="l" y="vc"/>
                </a:cxn>
                <a:cxn ang="cd4">
                  <a:pos x="hc" y="b"/>
                </a:cxn>
                <a:cxn ang="0">
                  <a:pos x="r" y="vc"/>
                </a:cxn>
              </a:cxnLst>
              <a:rect l="l" t="t" r="r" b="b"/>
              <a:pathLst>
                <a:path w="140" h="288">
                  <a:moveTo>
                    <a:pt x="135" y="49"/>
                  </a:moveTo>
                  <a:cubicBezTo>
                    <a:pt x="140" y="40"/>
                    <a:pt x="140" y="34"/>
                    <a:pt x="140" y="31"/>
                  </a:cubicBezTo>
                  <a:cubicBezTo>
                    <a:pt x="140" y="13"/>
                    <a:pt x="124" y="0"/>
                    <a:pt x="108" y="0"/>
                  </a:cubicBezTo>
                  <a:cubicBezTo>
                    <a:pt x="86" y="0"/>
                    <a:pt x="79" y="18"/>
                    <a:pt x="77" y="27"/>
                  </a:cubicBezTo>
                  <a:lnTo>
                    <a:pt x="4" y="268"/>
                  </a:lnTo>
                  <a:cubicBezTo>
                    <a:pt x="2" y="268"/>
                    <a:pt x="0" y="275"/>
                    <a:pt x="0" y="275"/>
                  </a:cubicBezTo>
                  <a:cubicBezTo>
                    <a:pt x="0" y="283"/>
                    <a:pt x="18" y="288"/>
                    <a:pt x="22" y="288"/>
                  </a:cubicBezTo>
                  <a:cubicBezTo>
                    <a:pt x="25" y="288"/>
                    <a:pt x="27" y="288"/>
                    <a:pt x="31" y="2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5" name="Freeform 124">
              <a:extLst>
                <a:ext uri="{FF2B5EF4-FFF2-40B4-BE49-F238E27FC236}">
                  <a16:creationId xmlns:a16="http://schemas.microsoft.com/office/drawing/2014/main" id="{FE293083-F52D-D243-B7DB-96617098DFF3}"/>
                </a:ext>
              </a:extLst>
            </p:cNvPr>
            <p:cNvSpPr/>
            <p:nvPr/>
          </p:nvSpPr>
          <p:spPr>
            <a:xfrm>
              <a:off x="5166000" y="7057080"/>
              <a:ext cx="33480" cy="85320"/>
            </a:xfrm>
            <a:custGeom>
              <a:avLst/>
              <a:gdLst/>
              <a:ahLst/>
              <a:cxnLst>
                <a:cxn ang="3cd4">
                  <a:pos x="hc" y="t"/>
                </a:cxn>
                <a:cxn ang="cd2">
                  <a:pos x="l" y="vc"/>
                </a:cxn>
                <a:cxn ang="cd4">
                  <a:pos x="hc" y="b"/>
                </a:cxn>
                <a:cxn ang="0">
                  <a:pos x="r" y="vc"/>
                </a:cxn>
              </a:cxnLst>
              <a:rect l="l" t="t" r="r" b="b"/>
              <a:pathLst>
                <a:path w="94" h="238">
                  <a:moveTo>
                    <a:pt x="94" y="83"/>
                  </a:moveTo>
                  <a:cubicBezTo>
                    <a:pt x="94" y="31"/>
                    <a:pt x="74" y="0"/>
                    <a:pt x="43" y="0"/>
                  </a:cubicBezTo>
                  <a:cubicBezTo>
                    <a:pt x="16" y="0"/>
                    <a:pt x="0" y="20"/>
                    <a:pt x="0" y="41"/>
                  </a:cubicBezTo>
                  <a:cubicBezTo>
                    <a:pt x="0" y="63"/>
                    <a:pt x="16" y="85"/>
                    <a:pt x="43" y="85"/>
                  </a:cubicBezTo>
                  <a:cubicBezTo>
                    <a:pt x="52" y="85"/>
                    <a:pt x="63" y="81"/>
                    <a:pt x="70" y="74"/>
                  </a:cubicBezTo>
                  <a:cubicBezTo>
                    <a:pt x="74" y="72"/>
                    <a:pt x="74" y="72"/>
                    <a:pt x="76" y="72"/>
                  </a:cubicBezTo>
                  <a:cubicBezTo>
                    <a:pt x="76" y="72"/>
                    <a:pt x="77" y="72"/>
                    <a:pt x="77" y="83"/>
                  </a:cubicBezTo>
                  <a:cubicBezTo>
                    <a:pt x="77" y="142"/>
                    <a:pt x="49" y="191"/>
                    <a:pt x="22" y="216"/>
                  </a:cubicBezTo>
                  <a:cubicBezTo>
                    <a:pt x="13" y="225"/>
                    <a:pt x="13" y="227"/>
                    <a:pt x="13" y="229"/>
                  </a:cubicBezTo>
                  <a:cubicBezTo>
                    <a:pt x="13" y="236"/>
                    <a:pt x="16" y="238"/>
                    <a:pt x="22" y="238"/>
                  </a:cubicBezTo>
                  <a:cubicBezTo>
                    <a:pt x="31" y="238"/>
                    <a:pt x="94" y="176"/>
                    <a:pt x="94" y="8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6" name="Freeform 125">
              <a:extLst>
                <a:ext uri="{FF2B5EF4-FFF2-40B4-BE49-F238E27FC236}">
                  <a16:creationId xmlns:a16="http://schemas.microsoft.com/office/drawing/2014/main" id="{FE43355B-42EA-CA49-96F5-9A4CB6B888EC}"/>
                </a:ext>
              </a:extLst>
            </p:cNvPr>
            <p:cNvSpPr/>
            <p:nvPr/>
          </p:nvSpPr>
          <p:spPr>
            <a:xfrm>
              <a:off x="5279400" y="6960960"/>
              <a:ext cx="130680" cy="129240"/>
            </a:xfrm>
            <a:custGeom>
              <a:avLst/>
              <a:gdLst/>
              <a:ahLst/>
              <a:cxnLst>
                <a:cxn ang="3cd4">
                  <a:pos x="hc" y="t"/>
                </a:cxn>
                <a:cxn ang="cd2">
                  <a:pos x="l" y="vc"/>
                </a:cxn>
                <a:cxn ang="cd4">
                  <a:pos x="hc" y="b"/>
                </a:cxn>
                <a:cxn ang="0">
                  <a:pos x="r" y="vc"/>
                </a:cxn>
              </a:cxnLst>
              <a:rect l="l" t="t" r="r" b="b"/>
              <a:pathLst>
                <a:path w="364" h="360">
                  <a:moveTo>
                    <a:pt x="265" y="50"/>
                  </a:moveTo>
                  <a:cubicBezTo>
                    <a:pt x="250" y="22"/>
                    <a:pt x="227" y="0"/>
                    <a:pt x="191" y="0"/>
                  </a:cubicBezTo>
                  <a:cubicBezTo>
                    <a:pt x="99" y="0"/>
                    <a:pt x="0" y="117"/>
                    <a:pt x="0" y="232"/>
                  </a:cubicBezTo>
                  <a:cubicBezTo>
                    <a:pt x="0" y="308"/>
                    <a:pt x="43" y="360"/>
                    <a:pt x="106" y="360"/>
                  </a:cubicBezTo>
                  <a:cubicBezTo>
                    <a:pt x="122" y="360"/>
                    <a:pt x="162" y="356"/>
                    <a:pt x="209" y="301"/>
                  </a:cubicBezTo>
                  <a:cubicBezTo>
                    <a:pt x="216" y="333"/>
                    <a:pt x="243" y="360"/>
                    <a:pt x="281" y="360"/>
                  </a:cubicBezTo>
                  <a:cubicBezTo>
                    <a:pt x="310" y="360"/>
                    <a:pt x="328" y="342"/>
                    <a:pt x="340" y="317"/>
                  </a:cubicBezTo>
                  <a:cubicBezTo>
                    <a:pt x="353" y="288"/>
                    <a:pt x="364" y="239"/>
                    <a:pt x="364" y="238"/>
                  </a:cubicBezTo>
                  <a:cubicBezTo>
                    <a:pt x="364" y="230"/>
                    <a:pt x="356" y="230"/>
                    <a:pt x="355" y="230"/>
                  </a:cubicBezTo>
                  <a:cubicBezTo>
                    <a:pt x="347" y="230"/>
                    <a:pt x="346" y="232"/>
                    <a:pt x="344" y="245"/>
                  </a:cubicBezTo>
                  <a:cubicBezTo>
                    <a:pt x="329" y="295"/>
                    <a:pt x="315" y="342"/>
                    <a:pt x="283" y="342"/>
                  </a:cubicBezTo>
                  <a:cubicBezTo>
                    <a:pt x="261" y="342"/>
                    <a:pt x="259" y="322"/>
                    <a:pt x="259" y="306"/>
                  </a:cubicBezTo>
                  <a:cubicBezTo>
                    <a:pt x="259" y="288"/>
                    <a:pt x="261" y="283"/>
                    <a:pt x="270" y="247"/>
                  </a:cubicBezTo>
                  <a:cubicBezTo>
                    <a:pt x="279" y="214"/>
                    <a:pt x="279" y="205"/>
                    <a:pt x="286" y="176"/>
                  </a:cubicBezTo>
                  <a:lnTo>
                    <a:pt x="315" y="65"/>
                  </a:lnTo>
                  <a:cubicBezTo>
                    <a:pt x="320" y="41"/>
                    <a:pt x="320" y="41"/>
                    <a:pt x="320" y="38"/>
                  </a:cubicBezTo>
                  <a:cubicBezTo>
                    <a:pt x="320" y="23"/>
                    <a:pt x="311" y="16"/>
                    <a:pt x="299" y="16"/>
                  </a:cubicBezTo>
                  <a:cubicBezTo>
                    <a:pt x="279" y="16"/>
                    <a:pt x="266" y="34"/>
                    <a:pt x="265" y="50"/>
                  </a:cubicBezTo>
                  <a:close/>
                  <a:moveTo>
                    <a:pt x="212" y="257"/>
                  </a:moveTo>
                  <a:cubicBezTo>
                    <a:pt x="209" y="272"/>
                    <a:pt x="209" y="272"/>
                    <a:pt x="198" y="286"/>
                  </a:cubicBezTo>
                  <a:cubicBezTo>
                    <a:pt x="162" y="329"/>
                    <a:pt x="130" y="342"/>
                    <a:pt x="108" y="342"/>
                  </a:cubicBezTo>
                  <a:cubicBezTo>
                    <a:pt x="68" y="342"/>
                    <a:pt x="56" y="299"/>
                    <a:pt x="56" y="268"/>
                  </a:cubicBezTo>
                  <a:cubicBezTo>
                    <a:pt x="56" y="229"/>
                    <a:pt x="81" y="130"/>
                    <a:pt x="101" y="94"/>
                  </a:cubicBezTo>
                  <a:cubicBezTo>
                    <a:pt x="124" y="47"/>
                    <a:pt x="160" y="18"/>
                    <a:pt x="193" y="18"/>
                  </a:cubicBezTo>
                  <a:cubicBezTo>
                    <a:pt x="245" y="18"/>
                    <a:pt x="256" y="83"/>
                    <a:pt x="256" y="88"/>
                  </a:cubicBezTo>
                  <a:cubicBezTo>
                    <a:pt x="256" y="92"/>
                    <a:pt x="254" y="97"/>
                    <a:pt x="252"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7" name="Freeform 126">
              <a:extLst>
                <a:ext uri="{FF2B5EF4-FFF2-40B4-BE49-F238E27FC236}">
                  <a16:creationId xmlns:a16="http://schemas.microsoft.com/office/drawing/2014/main" id="{BEAEF750-B28A-C142-B807-1257DC03178F}"/>
                </a:ext>
              </a:extLst>
            </p:cNvPr>
            <p:cNvSpPr/>
            <p:nvPr/>
          </p:nvSpPr>
          <p:spPr>
            <a:xfrm>
              <a:off x="5427000" y="6858000"/>
              <a:ext cx="50040" cy="103320"/>
            </a:xfrm>
            <a:custGeom>
              <a:avLst/>
              <a:gdLst/>
              <a:ahLst/>
              <a:cxnLst>
                <a:cxn ang="3cd4">
                  <a:pos x="hc" y="t"/>
                </a:cxn>
                <a:cxn ang="cd2">
                  <a:pos x="l" y="vc"/>
                </a:cxn>
                <a:cxn ang="cd4">
                  <a:pos x="hc" y="b"/>
                </a:cxn>
                <a:cxn ang="0">
                  <a:pos x="r" y="vc"/>
                </a:cxn>
              </a:cxnLst>
              <a:rect l="l" t="t" r="r" b="b"/>
              <a:pathLst>
                <a:path w="140" h="288">
                  <a:moveTo>
                    <a:pt x="135" y="49"/>
                  </a:moveTo>
                  <a:cubicBezTo>
                    <a:pt x="140" y="40"/>
                    <a:pt x="140" y="34"/>
                    <a:pt x="140" y="31"/>
                  </a:cubicBezTo>
                  <a:cubicBezTo>
                    <a:pt x="140" y="13"/>
                    <a:pt x="124" y="0"/>
                    <a:pt x="108" y="0"/>
                  </a:cubicBezTo>
                  <a:cubicBezTo>
                    <a:pt x="86" y="0"/>
                    <a:pt x="79" y="18"/>
                    <a:pt x="77" y="27"/>
                  </a:cubicBezTo>
                  <a:lnTo>
                    <a:pt x="4" y="268"/>
                  </a:lnTo>
                  <a:cubicBezTo>
                    <a:pt x="2" y="268"/>
                    <a:pt x="0" y="275"/>
                    <a:pt x="0" y="275"/>
                  </a:cubicBezTo>
                  <a:cubicBezTo>
                    <a:pt x="0" y="283"/>
                    <a:pt x="18" y="288"/>
                    <a:pt x="22" y="288"/>
                  </a:cubicBezTo>
                  <a:cubicBezTo>
                    <a:pt x="25" y="288"/>
                    <a:pt x="27" y="288"/>
                    <a:pt x="31" y="2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8" name="Freeform 127">
              <a:extLst>
                <a:ext uri="{FF2B5EF4-FFF2-40B4-BE49-F238E27FC236}">
                  <a16:creationId xmlns:a16="http://schemas.microsoft.com/office/drawing/2014/main" id="{B32A62E3-D4EF-0C40-B11F-49B63B44898F}"/>
                </a:ext>
              </a:extLst>
            </p:cNvPr>
            <p:cNvSpPr/>
            <p:nvPr/>
          </p:nvSpPr>
          <p:spPr>
            <a:xfrm>
              <a:off x="5513760" y="6873480"/>
              <a:ext cx="66240" cy="284760"/>
            </a:xfrm>
            <a:custGeom>
              <a:avLst/>
              <a:gdLst/>
              <a:ahLst/>
              <a:cxnLst>
                <a:cxn ang="3cd4">
                  <a:pos x="hc" y="t"/>
                </a:cxn>
                <a:cxn ang="cd2">
                  <a:pos x="l" y="vc"/>
                </a:cxn>
                <a:cxn ang="cd4">
                  <a:pos x="hc" y="b"/>
                </a:cxn>
                <a:cxn ang="0">
                  <a:pos x="r" y="vc"/>
                </a:cxn>
              </a:cxnLst>
              <a:rect l="l" t="t" r="r" b="b"/>
              <a:pathLst>
                <a:path w="185" h="792">
                  <a:moveTo>
                    <a:pt x="185" y="396"/>
                  </a:moveTo>
                  <a:cubicBezTo>
                    <a:pt x="185" y="335"/>
                    <a:pt x="176" y="239"/>
                    <a:pt x="133" y="149"/>
                  </a:cubicBezTo>
                  <a:cubicBezTo>
                    <a:pt x="85" y="52"/>
                    <a:pt x="16" y="0"/>
                    <a:pt x="7" y="0"/>
                  </a:cubicBezTo>
                  <a:cubicBezTo>
                    <a:pt x="4" y="0"/>
                    <a:pt x="0" y="4"/>
                    <a:pt x="0" y="7"/>
                  </a:cubicBezTo>
                  <a:cubicBezTo>
                    <a:pt x="0" y="11"/>
                    <a:pt x="0" y="13"/>
                    <a:pt x="14" y="27"/>
                  </a:cubicBezTo>
                  <a:cubicBezTo>
                    <a:pt x="94" y="104"/>
                    <a:pt x="139" y="230"/>
                    <a:pt x="139" y="396"/>
                  </a:cubicBezTo>
                  <a:cubicBezTo>
                    <a:pt x="139" y="531"/>
                    <a:pt x="110" y="672"/>
                    <a:pt x="11" y="771"/>
                  </a:cubicBezTo>
                  <a:cubicBezTo>
                    <a:pt x="0" y="781"/>
                    <a:pt x="0" y="783"/>
                    <a:pt x="0" y="785"/>
                  </a:cubicBezTo>
                  <a:cubicBezTo>
                    <a:pt x="0" y="790"/>
                    <a:pt x="4" y="792"/>
                    <a:pt x="7" y="792"/>
                  </a:cubicBezTo>
                  <a:cubicBezTo>
                    <a:pt x="16" y="792"/>
                    <a:pt x="88" y="738"/>
                    <a:pt x="135" y="637"/>
                  </a:cubicBezTo>
                  <a:cubicBezTo>
                    <a:pt x="176" y="551"/>
                    <a:pt x="185" y="463"/>
                    <a:pt x="185" y="3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129" name="Freeform 128">
            <a:extLst>
              <a:ext uri="{FF2B5EF4-FFF2-40B4-BE49-F238E27FC236}">
                <a16:creationId xmlns:a16="http://schemas.microsoft.com/office/drawing/2014/main" id="{84C0D0B2-C0E8-0445-A71F-FDE49629B792}"/>
              </a:ext>
            </a:extLst>
          </p:cNvPr>
          <p:cNvSpPr/>
          <p:nvPr/>
        </p:nvSpPr>
        <p:spPr>
          <a:xfrm>
            <a:off x="5928479" y="1603099"/>
            <a:ext cx="2209680" cy="457200"/>
          </a:xfrm>
          <a:custGeom>
            <a:avLst>
              <a:gd name="f0" fmla="val -43393"/>
              <a:gd name="f1" fmla="val 9941"/>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noFill/>
          <a:ln w="54720">
            <a:solidFill>
              <a:srgbClr val="3465A4"/>
            </a:solidFill>
            <a:prstDash val="solid"/>
          </a:ln>
        </p:spPr>
        <p:txBody>
          <a:bodyPr wrap="none" lIns="117360" tIns="72360" rIns="117360" bIns="72360" anchor="ctr" anchorCtr="0" compatLnSpc="0">
            <a:noAutofit/>
          </a:bodyPr>
          <a:lstStyle/>
          <a:p>
            <a:pPr marL="0" marR="0" lvl="0" indent="0" algn="ctr" hangingPunct="0">
              <a:lnSpc>
                <a:spcPct val="100000"/>
              </a:lnSpc>
              <a:spcBef>
                <a:spcPts val="0"/>
              </a:spcBef>
              <a:spcAft>
                <a:spcPts val="0"/>
              </a:spcAft>
              <a:buNone/>
              <a:tabLst/>
            </a:pPr>
            <a:r>
              <a:rPr lang="en-US" sz="2200" b="0" i="0" u="none" strike="noStrike" kern="1200" cap="none">
                <a:ln>
                  <a:noFill/>
                </a:ln>
                <a:latin typeface="Liberation Sans" pitchFamily="18"/>
                <a:ea typeface="Noto Sans CJK SC Regular" pitchFamily="2"/>
                <a:cs typeface="FreeSans" pitchFamily="2"/>
              </a:rPr>
              <a:t>Replay buffer</a:t>
            </a:r>
          </a:p>
        </p:txBody>
      </p:sp>
      <p:sp>
        <p:nvSpPr>
          <p:cNvPr id="130" name="Freeform 129">
            <a:extLst>
              <a:ext uri="{FF2B5EF4-FFF2-40B4-BE49-F238E27FC236}">
                <a16:creationId xmlns:a16="http://schemas.microsoft.com/office/drawing/2014/main" id="{1D7653E0-998A-C343-BD39-C2A8EFAB591A}"/>
              </a:ext>
            </a:extLst>
          </p:cNvPr>
          <p:cNvSpPr/>
          <p:nvPr/>
        </p:nvSpPr>
        <p:spPr>
          <a:xfrm>
            <a:off x="5837040" y="3305734"/>
            <a:ext cx="2941200" cy="548640"/>
          </a:xfrm>
          <a:custGeom>
            <a:avLst>
              <a:gd name="f0" fmla="val -12699"/>
              <a:gd name="f1" fmla="val 17039"/>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noFill/>
          <a:ln w="54720">
            <a:solidFill>
              <a:srgbClr val="3465A4"/>
            </a:solidFill>
            <a:prstDash val="solid"/>
          </a:ln>
        </p:spPr>
        <p:txBody>
          <a:bodyPr wrap="none" lIns="117360" tIns="72360" rIns="117360" bIns="72360" anchor="ctr" anchorCtr="0" compatLnSpc="0">
            <a:noAutofit/>
          </a:bodyPr>
          <a:lstStyle/>
          <a:p>
            <a:pPr marL="0" marR="0" lvl="0" indent="0" algn="ctr" hangingPunct="0">
              <a:lnSpc>
                <a:spcPct val="100000"/>
              </a:lnSpc>
              <a:spcBef>
                <a:spcPts val="0"/>
              </a:spcBef>
              <a:spcAft>
                <a:spcPts val="0"/>
              </a:spcAft>
              <a:buNone/>
              <a:tabLst/>
            </a:pPr>
            <a:r>
              <a:rPr lang="en-US" sz="2200" b="0" i="0" u="none" strike="noStrike" kern="1200" cap="none">
                <a:ln>
                  <a:noFill/>
                </a:ln>
                <a:latin typeface="Liberation Sans" pitchFamily="18"/>
                <a:ea typeface="Noto Sans CJK SC Regular" pitchFamily="2"/>
                <a:cs typeface="FreeSans" pitchFamily="2"/>
              </a:rPr>
              <a:t>Add this exp to buffer</a:t>
            </a:r>
          </a:p>
        </p:txBody>
      </p:sp>
      <p:sp>
        <p:nvSpPr>
          <p:cNvPr id="131" name="Freeform 130">
            <a:extLst>
              <a:ext uri="{FF2B5EF4-FFF2-40B4-BE49-F238E27FC236}">
                <a16:creationId xmlns:a16="http://schemas.microsoft.com/office/drawing/2014/main" id="{96F1607F-D67E-C940-B5FB-7EB5EAFDB674}"/>
              </a:ext>
            </a:extLst>
          </p:cNvPr>
          <p:cNvSpPr/>
          <p:nvPr/>
        </p:nvSpPr>
        <p:spPr>
          <a:xfrm>
            <a:off x="6477119" y="4951654"/>
            <a:ext cx="2941200" cy="1097280"/>
          </a:xfrm>
          <a:custGeom>
            <a:avLst>
              <a:gd name="f0" fmla="val -12445"/>
              <a:gd name="f1" fmla="val 1685"/>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noFill/>
          <a:ln w="54720">
            <a:solidFill>
              <a:srgbClr val="3465A4"/>
            </a:solidFill>
            <a:prstDash val="solid"/>
          </a:ln>
        </p:spPr>
        <p:txBody>
          <a:bodyPr wrap="none" lIns="117360" tIns="72360" rIns="117360" bIns="72360" anchor="ctr" anchorCtr="0" compatLnSpc="0">
            <a:noAutofit/>
          </a:bodyPr>
          <a:lstStyle/>
          <a:p>
            <a:pPr marL="0" marR="0" lvl="0" indent="0" algn="ctr"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One step grad</a:t>
            </a:r>
          </a:p>
          <a:p>
            <a:pPr marL="0" marR="0" lvl="0" indent="0" algn="ctr"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descent </a:t>
            </a:r>
            <a:r>
              <a:rPr lang="en-US" sz="2200" dirty="0" err="1">
                <a:latin typeface="Liberation Sans" pitchFamily="18"/>
                <a:ea typeface="Noto Sans CJK SC Regular" pitchFamily="2"/>
                <a:cs typeface="FreeSans" pitchFamily="2"/>
              </a:rPr>
              <a:t>wrt</a:t>
            </a:r>
            <a:r>
              <a:rPr lang="en-US" sz="2200" b="0" i="0" u="none" strike="noStrike" kern="1200" cap="none" dirty="0">
                <a:ln>
                  <a:noFill/>
                </a:ln>
                <a:latin typeface="Liberation Sans" pitchFamily="18"/>
                <a:ea typeface="Noto Sans CJK SC Regular" pitchFamily="2"/>
                <a:cs typeface="FreeSans" pitchFamily="2"/>
              </a:rPr>
              <a:t> buffer</a:t>
            </a:r>
          </a:p>
        </p:txBody>
      </p:sp>
      <p:sp>
        <p:nvSpPr>
          <p:cNvPr id="132" name="Freeform 131">
            <a:extLst>
              <a:ext uri="{FF2B5EF4-FFF2-40B4-BE49-F238E27FC236}">
                <a16:creationId xmlns:a16="http://schemas.microsoft.com/office/drawing/2014/main" id="{742D02C9-75F6-7D48-99A6-31DD7FA36FF2}"/>
              </a:ext>
            </a:extLst>
          </p:cNvPr>
          <p:cNvSpPr/>
          <p:nvPr/>
        </p:nvSpPr>
        <p:spPr>
          <a:xfrm>
            <a:off x="6019919" y="3945815"/>
            <a:ext cx="2941200" cy="822960"/>
          </a:xfrm>
          <a:custGeom>
            <a:avLst>
              <a:gd name="f0" fmla="val -8649"/>
              <a:gd name="f1" fmla="val 10190"/>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noFill/>
          <a:ln w="54720">
            <a:solidFill>
              <a:srgbClr val="3465A4"/>
            </a:solidFill>
            <a:prstDash val="solid"/>
          </a:ln>
        </p:spPr>
        <p:txBody>
          <a:bodyPr wrap="none" lIns="117360" tIns="72360" rIns="117360" bIns="72360" anchor="ctr" anchorCtr="0" compatLnSpc="0">
            <a:noAutofit/>
          </a:bodyPr>
          <a:lstStyle/>
          <a:p>
            <a:pPr marL="0" marR="0" lvl="0" indent="0" algn="ctr" hangingPunct="0">
              <a:lnSpc>
                <a:spcPct val="100000"/>
              </a:lnSpc>
              <a:spcBef>
                <a:spcPts val="0"/>
              </a:spcBef>
              <a:spcAft>
                <a:spcPts val="0"/>
              </a:spcAft>
              <a:buNone/>
              <a:tabLst/>
            </a:pPr>
            <a:r>
              <a:rPr lang="en-US" sz="2200" b="0" i="0" u="none" strike="noStrike" kern="1200" cap="none">
                <a:ln>
                  <a:noFill/>
                </a:ln>
                <a:latin typeface="Liberation Sans" pitchFamily="18"/>
                <a:ea typeface="Noto Sans CJK SC Regular" pitchFamily="2"/>
                <a:cs typeface="FreeSans" pitchFamily="2"/>
              </a:rPr>
              <a:t>Train every</a:t>
            </a:r>
          </a:p>
          <a:p>
            <a:pPr marL="0" marR="0" lvl="0" indent="0" algn="ctr" hangingPunct="0">
              <a:lnSpc>
                <a:spcPct val="100000"/>
              </a:lnSpc>
              <a:spcBef>
                <a:spcPts val="0"/>
              </a:spcBef>
              <a:spcAft>
                <a:spcPts val="0"/>
              </a:spcAft>
              <a:buNone/>
              <a:tabLst/>
            </a:pPr>
            <a:r>
              <a:rPr lang="en-US" sz="2200" b="0" i="1" u="none" strike="noStrike" kern="1200" cap="none">
                <a:ln>
                  <a:noFill/>
                </a:ln>
                <a:latin typeface="Liberation Sans" pitchFamily="18"/>
                <a:ea typeface="Noto Sans CJK SC Regular" pitchFamily="2"/>
                <a:cs typeface="FreeSans" pitchFamily="2"/>
              </a:rPr>
              <a:t>trainfreq</a:t>
            </a:r>
            <a:r>
              <a:rPr lang="en-US" sz="2200" b="0" i="0" u="none" strike="noStrike" kern="1200" cap="none">
                <a:ln>
                  <a:noFill/>
                </a:ln>
                <a:latin typeface="Liberation Sans" pitchFamily="18"/>
                <a:ea typeface="Noto Sans CJK SC Regular" pitchFamily="2"/>
                <a:cs typeface="FreeSans" pitchFamily="2"/>
              </a:rPr>
              <a:t> steps</a:t>
            </a:r>
          </a:p>
        </p:txBody>
      </p:sp>
      <p:grpSp>
        <p:nvGrpSpPr>
          <p:cNvPr id="133" name="Group 132" descr="18§display§w \leftarrow w - \alpha \nabla_w L(B;w)§svg§600§FALSE" title="TexMaths">
            <a:extLst>
              <a:ext uri="{FF2B5EF4-FFF2-40B4-BE49-F238E27FC236}">
                <a16:creationId xmlns:a16="http://schemas.microsoft.com/office/drawing/2014/main" id="{82ADC974-AE99-8143-B990-5B990814F280}"/>
              </a:ext>
            </a:extLst>
          </p:cNvPr>
          <p:cNvGrpSpPr/>
          <p:nvPr/>
        </p:nvGrpSpPr>
        <p:grpSpPr>
          <a:xfrm>
            <a:off x="1900080" y="4906790"/>
            <a:ext cx="2793960" cy="284760"/>
            <a:chOff x="1900080" y="4605840"/>
            <a:chExt cx="2793960" cy="284760"/>
          </a:xfrm>
        </p:grpSpPr>
        <p:sp>
          <p:nvSpPr>
            <p:cNvPr id="134" name="Freeform 133">
              <a:extLst>
                <a:ext uri="{FF2B5EF4-FFF2-40B4-BE49-F238E27FC236}">
                  <a16:creationId xmlns:a16="http://schemas.microsoft.com/office/drawing/2014/main" id="{23F1F7CE-9869-B041-83F1-96CA57FD8DFA}"/>
                </a:ext>
              </a:extLst>
            </p:cNvPr>
            <p:cNvSpPr/>
            <p:nvPr/>
          </p:nvSpPr>
          <p:spPr>
            <a:xfrm>
              <a:off x="1900080" y="4606560"/>
              <a:ext cx="2793960" cy="284040"/>
            </a:xfrm>
            <a:custGeom>
              <a:avLst/>
              <a:gdLst/>
              <a:ahLst/>
              <a:cxnLst>
                <a:cxn ang="3cd4">
                  <a:pos x="hc" y="t"/>
                </a:cxn>
                <a:cxn ang="cd2">
                  <a:pos x="l" y="vc"/>
                </a:cxn>
                <a:cxn ang="cd4">
                  <a:pos x="hc" y="b"/>
                </a:cxn>
                <a:cxn ang="0">
                  <a:pos x="r" y="vc"/>
                </a:cxn>
              </a:cxnLst>
              <a:rect l="l" t="t" r="r" b="b"/>
              <a:pathLst>
                <a:path w="7762" h="790">
                  <a:moveTo>
                    <a:pt x="3881" y="790"/>
                  </a:moveTo>
                  <a:lnTo>
                    <a:pt x="0" y="790"/>
                  </a:lnTo>
                  <a:lnTo>
                    <a:pt x="0" y="0"/>
                  </a:lnTo>
                  <a:lnTo>
                    <a:pt x="7762" y="0"/>
                  </a:lnTo>
                  <a:lnTo>
                    <a:pt x="7762" y="790"/>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5" name="Freeform 134">
              <a:extLst>
                <a:ext uri="{FF2B5EF4-FFF2-40B4-BE49-F238E27FC236}">
                  <a16:creationId xmlns:a16="http://schemas.microsoft.com/office/drawing/2014/main" id="{11FAF983-5ADA-074F-9D23-2C538BD3B89C}"/>
                </a:ext>
              </a:extLst>
            </p:cNvPr>
            <p:cNvSpPr/>
            <p:nvPr/>
          </p:nvSpPr>
          <p:spPr>
            <a:xfrm>
              <a:off x="1908360" y="4693320"/>
              <a:ext cx="189000" cy="129240"/>
            </a:xfrm>
            <a:custGeom>
              <a:avLst/>
              <a:gdLst/>
              <a:ahLst/>
              <a:cxnLst>
                <a:cxn ang="3cd4">
                  <a:pos x="hc" y="t"/>
                </a:cxn>
                <a:cxn ang="cd2">
                  <a:pos x="l" y="vc"/>
                </a:cxn>
                <a:cxn ang="cd4">
                  <a:pos x="hc" y="b"/>
                </a:cxn>
                <a:cxn ang="0">
                  <a:pos x="r" y="vc"/>
                </a:cxn>
              </a:cxnLst>
              <a:rect l="l" t="t" r="r" b="b"/>
              <a:pathLst>
                <a:path w="526" h="360">
                  <a:moveTo>
                    <a:pt x="344" y="81"/>
                  </a:moveTo>
                  <a:cubicBezTo>
                    <a:pt x="347" y="65"/>
                    <a:pt x="355" y="34"/>
                    <a:pt x="355" y="31"/>
                  </a:cubicBezTo>
                  <a:cubicBezTo>
                    <a:pt x="355" y="16"/>
                    <a:pt x="344" y="9"/>
                    <a:pt x="333" y="9"/>
                  </a:cubicBezTo>
                  <a:cubicBezTo>
                    <a:pt x="322" y="9"/>
                    <a:pt x="308" y="14"/>
                    <a:pt x="302" y="31"/>
                  </a:cubicBezTo>
                  <a:cubicBezTo>
                    <a:pt x="301" y="36"/>
                    <a:pt x="263" y="189"/>
                    <a:pt x="257" y="209"/>
                  </a:cubicBezTo>
                  <a:cubicBezTo>
                    <a:pt x="252" y="232"/>
                    <a:pt x="250" y="247"/>
                    <a:pt x="250" y="261"/>
                  </a:cubicBezTo>
                  <a:cubicBezTo>
                    <a:pt x="250" y="270"/>
                    <a:pt x="250" y="272"/>
                    <a:pt x="252" y="275"/>
                  </a:cubicBezTo>
                  <a:cubicBezTo>
                    <a:pt x="234" y="319"/>
                    <a:pt x="209" y="342"/>
                    <a:pt x="178" y="342"/>
                  </a:cubicBezTo>
                  <a:cubicBezTo>
                    <a:pt x="115" y="342"/>
                    <a:pt x="115" y="284"/>
                    <a:pt x="115" y="270"/>
                  </a:cubicBezTo>
                  <a:cubicBezTo>
                    <a:pt x="115" y="245"/>
                    <a:pt x="119" y="214"/>
                    <a:pt x="157" y="115"/>
                  </a:cubicBezTo>
                  <a:cubicBezTo>
                    <a:pt x="166" y="92"/>
                    <a:pt x="169" y="81"/>
                    <a:pt x="169" y="65"/>
                  </a:cubicBezTo>
                  <a:cubicBezTo>
                    <a:pt x="169" y="29"/>
                    <a:pt x="144" y="0"/>
                    <a:pt x="104" y="0"/>
                  </a:cubicBezTo>
                  <a:cubicBezTo>
                    <a:pt x="29" y="0"/>
                    <a:pt x="0" y="115"/>
                    <a:pt x="0" y="122"/>
                  </a:cubicBezTo>
                  <a:cubicBezTo>
                    <a:pt x="0" y="130"/>
                    <a:pt x="7" y="130"/>
                    <a:pt x="9" y="130"/>
                  </a:cubicBezTo>
                  <a:cubicBezTo>
                    <a:pt x="18" y="130"/>
                    <a:pt x="18" y="130"/>
                    <a:pt x="22" y="115"/>
                  </a:cubicBezTo>
                  <a:cubicBezTo>
                    <a:pt x="43" y="41"/>
                    <a:pt x="74" y="18"/>
                    <a:pt x="103" y="18"/>
                  </a:cubicBezTo>
                  <a:cubicBezTo>
                    <a:pt x="110" y="18"/>
                    <a:pt x="122" y="18"/>
                    <a:pt x="122" y="43"/>
                  </a:cubicBezTo>
                  <a:cubicBezTo>
                    <a:pt x="122" y="63"/>
                    <a:pt x="113" y="86"/>
                    <a:pt x="108" y="99"/>
                  </a:cubicBezTo>
                  <a:cubicBezTo>
                    <a:pt x="74" y="193"/>
                    <a:pt x="63" y="230"/>
                    <a:pt x="63" y="259"/>
                  </a:cubicBezTo>
                  <a:cubicBezTo>
                    <a:pt x="63" y="333"/>
                    <a:pt x="117" y="360"/>
                    <a:pt x="176" y="360"/>
                  </a:cubicBezTo>
                  <a:cubicBezTo>
                    <a:pt x="189" y="360"/>
                    <a:pt x="227" y="360"/>
                    <a:pt x="259" y="304"/>
                  </a:cubicBezTo>
                  <a:cubicBezTo>
                    <a:pt x="279" y="355"/>
                    <a:pt x="335" y="360"/>
                    <a:pt x="358" y="360"/>
                  </a:cubicBezTo>
                  <a:cubicBezTo>
                    <a:pt x="418" y="360"/>
                    <a:pt x="452" y="310"/>
                    <a:pt x="473" y="263"/>
                  </a:cubicBezTo>
                  <a:cubicBezTo>
                    <a:pt x="500" y="200"/>
                    <a:pt x="526" y="94"/>
                    <a:pt x="526" y="56"/>
                  </a:cubicBezTo>
                  <a:cubicBezTo>
                    <a:pt x="526" y="13"/>
                    <a:pt x="504" y="0"/>
                    <a:pt x="490" y="0"/>
                  </a:cubicBezTo>
                  <a:cubicBezTo>
                    <a:pt x="470" y="0"/>
                    <a:pt x="450" y="20"/>
                    <a:pt x="450" y="38"/>
                  </a:cubicBezTo>
                  <a:cubicBezTo>
                    <a:pt x="450" y="49"/>
                    <a:pt x="455" y="54"/>
                    <a:pt x="463" y="59"/>
                  </a:cubicBezTo>
                  <a:cubicBezTo>
                    <a:pt x="472" y="68"/>
                    <a:pt x="491" y="88"/>
                    <a:pt x="491" y="128"/>
                  </a:cubicBezTo>
                  <a:cubicBezTo>
                    <a:pt x="491" y="155"/>
                    <a:pt x="468" y="232"/>
                    <a:pt x="448" y="272"/>
                  </a:cubicBezTo>
                  <a:cubicBezTo>
                    <a:pt x="427" y="315"/>
                    <a:pt x="400" y="342"/>
                    <a:pt x="360" y="342"/>
                  </a:cubicBezTo>
                  <a:cubicBezTo>
                    <a:pt x="322" y="342"/>
                    <a:pt x="302" y="319"/>
                    <a:pt x="302" y="274"/>
                  </a:cubicBezTo>
                  <a:cubicBezTo>
                    <a:pt x="302" y="252"/>
                    <a:pt x="308" y="227"/>
                    <a:pt x="310" y="2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6" name="Freeform 135">
              <a:extLst>
                <a:ext uri="{FF2B5EF4-FFF2-40B4-BE49-F238E27FC236}">
                  <a16:creationId xmlns:a16="http://schemas.microsoft.com/office/drawing/2014/main" id="{CD375F46-FC86-5840-B773-E8E98C2335C0}"/>
                </a:ext>
              </a:extLst>
            </p:cNvPr>
            <p:cNvSpPr/>
            <p:nvPr/>
          </p:nvSpPr>
          <p:spPr>
            <a:xfrm>
              <a:off x="2206079" y="4673880"/>
              <a:ext cx="253080" cy="148680"/>
            </a:xfrm>
            <a:custGeom>
              <a:avLst/>
              <a:gdLst/>
              <a:ahLst/>
              <a:cxnLst>
                <a:cxn ang="3cd4">
                  <a:pos x="hc" y="t"/>
                </a:cxn>
                <a:cxn ang="cd2">
                  <a:pos x="l" y="vc"/>
                </a:cxn>
                <a:cxn ang="cd4">
                  <a:pos x="hc" y="b"/>
                </a:cxn>
                <a:cxn ang="0">
                  <a:pos x="r" y="vc"/>
                </a:cxn>
              </a:cxnLst>
              <a:rect l="l" t="t" r="r" b="b"/>
              <a:pathLst>
                <a:path w="704" h="414">
                  <a:moveTo>
                    <a:pt x="675" y="223"/>
                  </a:moveTo>
                  <a:cubicBezTo>
                    <a:pt x="689" y="223"/>
                    <a:pt x="704" y="223"/>
                    <a:pt x="704" y="207"/>
                  </a:cubicBezTo>
                  <a:cubicBezTo>
                    <a:pt x="704" y="191"/>
                    <a:pt x="689" y="191"/>
                    <a:pt x="675" y="191"/>
                  </a:cubicBezTo>
                  <a:lnTo>
                    <a:pt x="86" y="191"/>
                  </a:lnTo>
                  <a:cubicBezTo>
                    <a:pt x="130" y="158"/>
                    <a:pt x="151" y="126"/>
                    <a:pt x="158" y="115"/>
                  </a:cubicBezTo>
                  <a:cubicBezTo>
                    <a:pt x="193" y="61"/>
                    <a:pt x="200" y="11"/>
                    <a:pt x="200" y="9"/>
                  </a:cubicBezTo>
                  <a:cubicBezTo>
                    <a:pt x="200" y="0"/>
                    <a:pt x="191" y="0"/>
                    <a:pt x="184" y="0"/>
                  </a:cubicBezTo>
                  <a:cubicBezTo>
                    <a:pt x="171" y="0"/>
                    <a:pt x="169" y="2"/>
                    <a:pt x="166" y="16"/>
                  </a:cubicBezTo>
                  <a:cubicBezTo>
                    <a:pt x="148" y="94"/>
                    <a:pt x="101" y="160"/>
                    <a:pt x="13" y="196"/>
                  </a:cubicBezTo>
                  <a:cubicBezTo>
                    <a:pt x="4" y="200"/>
                    <a:pt x="0" y="202"/>
                    <a:pt x="0" y="207"/>
                  </a:cubicBezTo>
                  <a:cubicBezTo>
                    <a:pt x="0" y="212"/>
                    <a:pt x="4" y="214"/>
                    <a:pt x="13" y="218"/>
                  </a:cubicBezTo>
                  <a:cubicBezTo>
                    <a:pt x="94" y="252"/>
                    <a:pt x="148" y="313"/>
                    <a:pt x="167" y="403"/>
                  </a:cubicBezTo>
                  <a:cubicBezTo>
                    <a:pt x="169" y="412"/>
                    <a:pt x="171" y="414"/>
                    <a:pt x="184" y="414"/>
                  </a:cubicBezTo>
                  <a:cubicBezTo>
                    <a:pt x="191" y="414"/>
                    <a:pt x="200" y="414"/>
                    <a:pt x="200" y="405"/>
                  </a:cubicBezTo>
                  <a:cubicBezTo>
                    <a:pt x="200" y="403"/>
                    <a:pt x="193" y="353"/>
                    <a:pt x="160" y="301"/>
                  </a:cubicBezTo>
                  <a:cubicBezTo>
                    <a:pt x="144" y="277"/>
                    <a:pt x="121" y="248"/>
                    <a:pt x="86" y="2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7" name="Freeform 136">
              <a:extLst>
                <a:ext uri="{FF2B5EF4-FFF2-40B4-BE49-F238E27FC236}">
                  <a16:creationId xmlns:a16="http://schemas.microsoft.com/office/drawing/2014/main" id="{1995F55E-3741-F248-937F-366365759267}"/>
                </a:ext>
              </a:extLst>
            </p:cNvPr>
            <p:cNvSpPr/>
            <p:nvPr/>
          </p:nvSpPr>
          <p:spPr>
            <a:xfrm>
              <a:off x="2561039" y="4693320"/>
              <a:ext cx="189000" cy="129240"/>
            </a:xfrm>
            <a:custGeom>
              <a:avLst/>
              <a:gdLst/>
              <a:ahLst/>
              <a:cxnLst>
                <a:cxn ang="3cd4">
                  <a:pos x="hc" y="t"/>
                </a:cxn>
                <a:cxn ang="cd2">
                  <a:pos x="l" y="vc"/>
                </a:cxn>
                <a:cxn ang="cd4">
                  <a:pos x="hc" y="b"/>
                </a:cxn>
                <a:cxn ang="0">
                  <a:pos x="r" y="vc"/>
                </a:cxn>
              </a:cxnLst>
              <a:rect l="l" t="t" r="r" b="b"/>
              <a:pathLst>
                <a:path w="526" h="360">
                  <a:moveTo>
                    <a:pt x="344" y="81"/>
                  </a:moveTo>
                  <a:cubicBezTo>
                    <a:pt x="347" y="65"/>
                    <a:pt x="355" y="34"/>
                    <a:pt x="355" y="31"/>
                  </a:cubicBezTo>
                  <a:cubicBezTo>
                    <a:pt x="355" y="16"/>
                    <a:pt x="344" y="9"/>
                    <a:pt x="333" y="9"/>
                  </a:cubicBezTo>
                  <a:cubicBezTo>
                    <a:pt x="322" y="9"/>
                    <a:pt x="308" y="14"/>
                    <a:pt x="302" y="31"/>
                  </a:cubicBezTo>
                  <a:cubicBezTo>
                    <a:pt x="301" y="36"/>
                    <a:pt x="263" y="189"/>
                    <a:pt x="257" y="209"/>
                  </a:cubicBezTo>
                  <a:cubicBezTo>
                    <a:pt x="252" y="232"/>
                    <a:pt x="250" y="247"/>
                    <a:pt x="250" y="261"/>
                  </a:cubicBezTo>
                  <a:cubicBezTo>
                    <a:pt x="250" y="270"/>
                    <a:pt x="250" y="272"/>
                    <a:pt x="252" y="275"/>
                  </a:cubicBezTo>
                  <a:cubicBezTo>
                    <a:pt x="234" y="319"/>
                    <a:pt x="209" y="342"/>
                    <a:pt x="178" y="342"/>
                  </a:cubicBezTo>
                  <a:cubicBezTo>
                    <a:pt x="115" y="342"/>
                    <a:pt x="115" y="284"/>
                    <a:pt x="115" y="270"/>
                  </a:cubicBezTo>
                  <a:cubicBezTo>
                    <a:pt x="115" y="245"/>
                    <a:pt x="119" y="214"/>
                    <a:pt x="157" y="115"/>
                  </a:cubicBezTo>
                  <a:cubicBezTo>
                    <a:pt x="166" y="92"/>
                    <a:pt x="169" y="81"/>
                    <a:pt x="169" y="65"/>
                  </a:cubicBezTo>
                  <a:cubicBezTo>
                    <a:pt x="169" y="29"/>
                    <a:pt x="144" y="0"/>
                    <a:pt x="104" y="0"/>
                  </a:cubicBezTo>
                  <a:cubicBezTo>
                    <a:pt x="29" y="0"/>
                    <a:pt x="0" y="115"/>
                    <a:pt x="0" y="122"/>
                  </a:cubicBezTo>
                  <a:cubicBezTo>
                    <a:pt x="0" y="130"/>
                    <a:pt x="7" y="130"/>
                    <a:pt x="9" y="130"/>
                  </a:cubicBezTo>
                  <a:cubicBezTo>
                    <a:pt x="18" y="130"/>
                    <a:pt x="18" y="130"/>
                    <a:pt x="22" y="115"/>
                  </a:cubicBezTo>
                  <a:cubicBezTo>
                    <a:pt x="43" y="41"/>
                    <a:pt x="74" y="18"/>
                    <a:pt x="103" y="18"/>
                  </a:cubicBezTo>
                  <a:cubicBezTo>
                    <a:pt x="110" y="18"/>
                    <a:pt x="122" y="18"/>
                    <a:pt x="122" y="43"/>
                  </a:cubicBezTo>
                  <a:cubicBezTo>
                    <a:pt x="122" y="63"/>
                    <a:pt x="113" y="86"/>
                    <a:pt x="108" y="99"/>
                  </a:cubicBezTo>
                  <a:cubicBezTo>
                    <a:pt x="74" y="193"/>
                    <a:pt x="63" y="230"/>
                    <a:pt x="63" y="259"/>
                  </a:cubicBezTo>
                  <a:cubicBezTo>
                    <a:pt x="63" y="333"/>
                    <a:pt x="117" y="360"/>
                    <a:pt x="176" y="360"/>
                  </a:cubicBezTo>
                  <a:cubicBezTo>
                    <a:pt x="189" y="360"/>
                    <a:pt x="227" y="360"/>
                    <a:pt x="259" y="304"/>
                  </a:cubicBezTo>
                  <a:cubicBezTo>
                    <a:pt x="279" y="355"/>
                    <a:pt x="335" y="360"/>
                    <a:pt x="358" y="360"/>
                  </a:cubicBezTo>
                  <a:cubicBezTo>
                    <a:pt x="418" y="360"/>
                    <a:pt x="452" y="310"/>
                    <a:pt x="473" y="263"/>
                  </a:cubicBezTo>
                  <a:cubicBezTo>
                    <a:pt x="500" y="200"/>
                    <a:pt x="526" y="94"/>
                    <a:pt x="526" y="56"/>
                  </a:cubicBezTo>
                  <a:cubicBezTo>
                    <a:pt x="526" y="13"/>
                    <a:pt x="504" y="0"/>
                    <a:pt x="490" y="0"/>
                  </a:cubicBezTo>
                  <a:cubicBezTo>
                    <a:pt x="470" y="0"/>
                    <a:pt x="450" y="20"/>
                    <a:pt x="450" y="38"/>
                  </a:cubicBezTo>
                  <a:cubicBezTo>
                    <a:pt x="450" y="49"/>
                    <a:pt x="455" y="54"/>
                    <a:pt x="463" y="59"/>
                  </a:cubicBezTo>
                  <a:cubicBezTo>
                    <a:pt x="472" y="68"/>
                    <a:pt x="491" y="88"/>
                    <a:pt x="491" y="128"/>
                  </a:cubicBezTo>
                  <a:cubicBezTo>
                    <a:pt x="491" y="155"/>
                    <a:pt x="468" y="232"/>
                    <a:pt x="448" y="272"/>
                  </a:cubicBezTo>
                  <a:cubicBezTo>
                    <a:pt x="427" y="315"/>
                    <a:pt x="400" y="342"/>
                    <a:pt x="360" y="342"/>
                  </a:cubicBezTo>
                  <a:cubicBezTo>
                    <a:pt x="322" y="342"/>
                    <a:pt x="302" y="319"/>
                    <a:pt x="302" y="274"/>
                  </a:cubicBezTo>
                  <a:cubicBezTo>
                    <a:pt x="302" y="252"/>
                    <a:pt x="308" y="227"/>
                    <a:pt x="310" y="2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8" name="Freeform 137">
              <a:extLst>
                <a:ext uri="{FF2B5EF4-FFF2-40B4-BE49-F238E27FC236}">
                  <a16:creationId xmlns:a16="http://schemas.microsoft.com/office/drawing/2014/main" id="{5F040228-8E6A-1747-B45D-36A97BCAE8AF}"/>
                </a:ext>
              </a:extLst>
            </p:cNvPr>
            <p:cNvSpPr/>
            <p:nvPr/>
          </p:nvSpPr>
          <p:spPr>
            <a:xfrm>
              <a:off x="2850120" y="4742640"/>
              <a:ext cx="173880" cy="11880"/>
            </a:xfrm>
            <a:custGeom>
              <a:avLst/>
              <a:gdLst/>
              <a:ahLst/>
              <a:cxnLst>
                <a:cxn ang="3cd4">
                  <a:pos x="hc" y="t"/>
                </a:cxn>
                <a:cxn ang="cd2">
                  <a:pos x="l" y="vc"/>
                </a:cxn>
                <a:cxn ang="cd4">
                  <a:pos x="hc" y="b"/>
                </a:cxn>
                <a:cxn ang="0">
                  <a:pos x="r" y="vc"/>
                </a:cxn>
              </a:cxnLst>
              <a:rect l="l" t="t" r="r" b="b"/>
              <a:pathLst>
                <a:path w="484" h="34">
                  <a:moveTo>
                    <a:pt x="457" y="34"/>
                  </a:moveTo>
                  <a:cubicBezTo>
                    <a:pt x="470" y="34"/>
                    <a:pt x="484" y="34"/>
                    <a:pt x="484" y="16"/>
                  </a:cubicBezTo>
                  <a:cubicBezTo>
                    <a:pt x="484" y="0"/>
                    <a:pt x="470" y="0"/>
                    <a:pt x="457" y="0"/>
                  </a:cubicBezTo>
                  <a:lnTo>
                    <a:pt x="27" y="0"/>
                  </a:lnTo>
                  <a:cubicBezTo>
                    <a:pt x="14" y="0"/>
                    <a:pt x="0" y="0"/>
                    <a:pt x="0" y="16"/>
                  </a:cubicBezTo>
                  <a:cubicBezTo>
                    <a:pt x="0" y="34"/>
                    <a:pt x="14" y="34"/>
                    <a:pt x="27" y="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9" name="Freeform 138">
              <a:extLst>
                <a:ext uri="{FF2B5EF4-FFF2-40B4-BE49-F238E27FC236}">
                  <a16:creationId xmlns:a16="http://schemas.microsoft.com/office/drawing/2014/main" id="{D98907DC-8299-0B48-B8E2-728A6569137C}"/>
                </a:ext>
              </a:extLst>
            </p:cNvPr>
            <p:cNvSpPr/>
            <p:nvPr/>
          </p:nvSpPr>
          <p:spPr>
            <a:xfrm>
              <a:off x="3122280" y="4693320"/>
              <a:ext cx="159840" cy="129240"/>
            </a:xfrm>
            <a:custGeom>
              <a:avLst/>
              <a:gdLst/>
              <a:ahLst/>
              <a:cxnLst>
                <a:cxn ang="3cd4">
                  <a:pos x="hc" y="t"/>
                </a:cxn>
                <a:cxn ang="cd2">
                  <a:pos x="l" y="vc"/>
                </a:cxn>
                <a:cxn ang="cd4">
                  <a:pos x="hc" y="b"/>
                </a:cxn>
                <a:cxn ang="0">
                  <a:pos x="r" y="vc"/>
                </a:cxn>
              </a:cxnLst>
              <a:rect l="l" t="t" r="r" b="b"/>
              <a:pathLst>
                <a:path w="445" h="360">
                  <a:moveTo>
                    <a:pt x="346" y="164"/>
                  </a:moveTo>
                  <a:cubicBezTo>
                    <a:pt x="346" y="40"/>
                    <a:pt x="272" y="0"/>
                    <a:pt x="214" y="0"/>
                  </a:cubicBezTo>
                  <a:cubicBezTo>
                    <a:pt x="104" y="0"/>
                    <a:pt x="0" y="113"/>
                    <a:pt x="0" y="225"/>
                  </a:cubicBezTo>
                  <a:cubicBezTo>
                    <a:pt x="0" y="299"/>
                    <a:pt x="47" y="360"/>
                    <a:pt x="128" y="360"/>
                  </a:cubicBezTo>
                  <a:cubicBezTo>
                    <a:pt x="178" y="360"/>
                    <a:pt x="236" y="342"/>
                    <a:pt x="297" y="293"/>
                  </a:cubicBezTo>
                  <a:cubicBezTo>
                    <a:pt x="306" y="335"/>
                    <a:pt x="333" y="360"/>
                    <a:pt x="369" y="360"/>
                  </a:cubicBezTo>
                  <a:cubicBezTo>
                    <a:pt x="410" y="360"/>
                    <a:pt x="436" y="317"/>
                    <a:pt x="436" y="304"/>
                  </a:cubicBezTo>
                  <a:cubicBezTo>
                    <a:pt x="436" y="299"/>
                    <a:pt x="430" y="295"/>
                    <a:pt x="425" y="295"/>
                  </a:cubicBezTo>
                  <a:cubicBezTo>
                    <a:pt x="419" y="295"/>
                    <a:pt x="418" y="299"/>
                    <a:pt x="416" y="304"/>
                  </a:cubicBezTo>
                  <a:cubicBezTo>
                    <a:pt x="401" y="342"/>
                    <a:pt x="373" y="342"/>
                    <a:pt x="371" y="342"/>
                  </a:cubicBezTo>
                  <a:cubicBezTo>
                    <a:pt x="346" y="342"/>
                    <a:pt x="346" y="281"/>
                    <a:pt x="346" y="261"/>
                  </a:cubicBezTo>
                  <a:cubicBezTo>
                    <a:pt x="346" y="245"/>
                    <a:pt x="346" y="243"/>
                    <a:pt x="355" y="234"/>
                  </a:cubicBezTo>
                  <a:cubicBezTo>
                    <a:pt x="428" y="140"/>
                    <a:pt x="445" y="47"/>
                    <a:pt x="445" y="47"/>
                  </a:cubicBezTo>
                  <a:cubicBezTo>
                    <a:pt x="445" y="45"/>
                    <a:pt x="445" y="40"/>
                    <a:pt x="436" y="40"/>
                  </a:cubicBezTo>
                  <a:cubicBezTo>
                    <a:pt x="428" y="40"/>
                    <a:pt x="428" y="41"/>
                    <a:pt x="425" y="56"/>
                  </a:cubicBezTo>
                  <a:cubicBezTo>
                    <a:pt x="410" y="106"/>
                    <a:pt x="383" y="166"/>
                    <a:pt x="346" y="212"/>
                  </a:cubicBezTo>
                  <a:close/>
                  <a:moveTo>
                    <a:pt x="293" y="272"/>
                  </a:moveTo>
                  <a:cubicBezTo>
                    <a:pt x="223" y="333"/>
                    <a:pt x="162" y="342"/>
                    <a:pt x="130" y="342"/>
                  </a:cubicBezTo>
                  <a:cubicBezTo>
                    <a:pt x="83" y="342"/>
                    <a:pt x="59" y="306"/>
                    <a:pt x="59" y="256"/>
                  </a:cubicBezTo>
                  <a:cubicBezTo>
                    <a:pt x="59" y="218"/>
                    <a:pt x="79" y="131"/>
                    <a:pt x="104" y="90"/>
                  </a:cubicBezTo>
                  <a:cubicBezTo>
                    <a:pt x="142" y="32"/>
                    <a:pt x="185" y="18"/>
                    <a:pt x="212" y="18"/>
                  </a:cubicBezTo>
                  <a:cubicBezTo>
                    <a:pt x="292" y="18"/>
                    <a:pt x="292" y="122"/>
                    <a:pt x="292" y="184"/>
                  </a:cubicBezTo>
                  <a:cubicBezTo>
                    <a:pt x="292" y="212"/>
                    <a:pt x="292" y="259"/>
                    <a:pt x="293" y="2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0" name="Freeform 139">
              <a:extLst>
                <a:ext uri="{FF2B5EF4-FFF2-40B4-BE49-F238E27FC236}">
                  <a16:creationId xmlns:a16="http://schemas.microsoft.com/office/drawing/2014/main" id="{45534F93-83BE-2D42-9B0E-180744A28F45}"/>
                </a:ext>
              </a:extLst>
            </p:cNvPr>
            <p:cNvSpPr/>
            <p:nvPr/>
          </p:nvSpPr>
          <p:spPr>
            <a:xfrm>
              <a:off x="3306239" y="4624560"/>
              <a:ext cx="210240" cy="204480"/>
            </a:xfrm>
            <a:custGeom>
              <a:avLst/>
              <a:gdLst/>
              <a:ahLst/>
              <a:cxnLst>
                <a:cxn ang="3cd4">
                  <a:pos x="hc" y="t"/>
                </a:cxn>
                <a:cxn ang="cd2">
                  <a:pos x="l" y="vc"/>
                </a:cxn>
                <a:cxn ang="cd4">
                  <a:pos x="hc" y="b"/>
                </a:cxn>
                <a:cxn ang="0">
                  <a:pos x="r" y="vc"/>
                </a:cxn>
              </a:cxnLst>
              <a:rect l="l" t="t" r="r" b="b"/>
              <a:pathLst>
                <a:path w="585" h="569">
                  <a:moveTo>
                    <a:pt x="581" y="18"/>
                  </a:moveTo>
                  <a:cubicBezTo>
                    <a:pt x="583" y="14"/>
                    <a:pt x="585" y="9"/>
                    <a:pt x="585" y="7"/>
                  </a:cubicBezTo>
                  <a:cubicBezTo>
                    <a:pt x="585" y="0"/>
                    <a:pt x="585" y="0"/>
                    <a:pt x="567" y="0"/>
                  </a:cubicBezTo>
                  <a:lnTo>
                    <a:pt x="20" y="0"/>
                  </a:lnTo>
                  <a:cubicBezTo>
                    <a:pt x="0" y="0"/>
                    <a:pt x="0" y="0"/>
                    <a:pt x="0" y="7"/>
                  </a:cubicBezTo>
                  <a:cubicBezTo>
                    <a:pt x="0" y="9"/>
                    <a:pt x="2" y="14"/>
                    <a:pt x="4" y="18"/>
                  </a:cubicBezTo>
                  <a:lnTo>
                    <a:pt x="272" y="553"/>
                  </a:lnTo>
                  <a:cubicBezTo>
                    <a:pt x="277" y="563"/>
                    <a:pt x="279" y="569"/>
                    <a:pt x="293" y="569"/>
                  </a:cubicBezTo>
                  <a:cubicBezTo>
                    <a:pt x="306" y="569"/>
                    <a:pt x="308" y="563"/>
                    <a:pt x="315" y="553"/>
                  </a:cubicBezTo>
                  <a:close/>
                  <a:moveTo>
                    <a:pt x="99" y="58"/>
                  </a:moveTo>
                  <a:lnTo>
                    <a:pt x="535" y="58"/>
                  </a:lnTo>
                  <a:lnTo>
                    <a:pt x="317" y="493"/>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1" name="Freeform 140">
              <a:extLst>
                <a:ext uri="{FF2B5EF4-FFF2-40B4-BE49-F238E27FC236}">
                  <a16:creationId xmlns:a16="http://schemas.microsoft.com/office/drawing/2014/main" id="{50D83D8F-8E0F-254F-B1A6-FAB5EFD9B041}"/>
                </a:ext>
              </a:extLst>
            </p:cNvPr>
            <p:cNvSpPr/>
            <p:nvPr/>
          </p:nvSpPr>
          <p:spPr>
            <a:xfrm>
              <a:off x="3538800" y="4773600"/>
              <a:ext cx="146160" cy="90360"/>
            </a:xfrm>
            <a:custGeom>
              <a:avLst/>
              <a:gdLst/>
              <a:ahLst/>
              <a:cxnLst>
                <a:cxn ang="3cd4">
                  <a:pos x="hc" y="t"/>
                </a:cxn>
                <a:cxn ang="cd2">
                  <a:pos x="l" y="vc"/>
                </a:cxn>
                <a:cxn ang="cd4">
                  <a:pos x="hc" y="b"/>
                </a:cxn>
                <a:cxn ang="0">
                  <a:pos x="r" y="vc"/>
                </a:cxn>
              </a:cxnLst>
              <a:rect l="l" t="t" r="r" b="b"/>
              <a:pathLst>
                <a:path w="407" h="252">
                  <a:moveTo>
                    <a:pt x="266" y="68"/>
                  </a:moveTo>
                  <a:cubicBezTo>
                    <a:pt x="270" y="54"/>
                    <a:pt x="277" y="27"/>
                    <a:pt x="277" y="23"/>
                  </a:cubicBezTo>
                  <a:cubicBezTo>
                    <a:pt x="277" y="13"/>
                    <a:pt x="268" y="5"/>
                    <a:pt x="259" y="5"/>
                  </a:cubicBezTo>
                  <a:cubicBezTo>
                    <a:pt x="248" y="5"/>
                    <a:pt x="238" y="13"/>
                    <a:pt x="234" y="22"/>
                  </a:cubicBezTo>
                  <a:cubicBezTo>
                    <a:pt x="232" y="27"/>
                    <a:pt x="227" y="50"/>
                    <a:pt x="223" y="65"/>
                  </a:cubicBezTo>
                  <a:cubicBezTo>
                    <a:pt x="216" y="95"/>
                    <a:pt x="216" y="97"/>
                    <a:pt x="207" y="128"/>
                  </a:cubicBezTo>
                  <a:cubicBezTo>
                    <a:pt x="200" y="158"/>
                    <a:pt x="200" y="164"/>
                    <a:pt x="198" y="180"/>
                  </a:cubicBezTo>
                  <a:cubicBezTo>
                    <a:pt x="200" y="191"/>
                    <a:pt x="196" y="202"/>
                    <a:pt x="184" y="218"/>
                  </a:cubicBezTo>
                  <a:cubicBezTo>
                    <a:pt x="176" y="227"/>
                    <a:pt x="164" y="236"/>
                    <a:pt x="146" y="236"/>
                  </a:cubicBezTo>
                  <a:cubicBezTo>
                    <a:pt x="124" y="236"/>
                    <a:pt x="95" y="229"/>
                    <a:pt x="95" y="185"/>
                  </a:cubicBezTo>
                  <a:cubicBezTo>
                    <a:pt x="95" y="157"/>
                    <a:pt x="112" y="115"/>
                    <a:pt x="122" y="86"/>
                  </a:cubicBezTo>
                  <a:cubicBezTo>
                    <a:pt x="131" y="63"/>
                    <a:pt x="133" y="58"/>
                    <a:pt x="133" y="49"/>
                  </a:cubicBezTo>
                  <a:cubicBezTo>
                    <a:pt x="133" y="22"/>
                    <a:pt x="112" y="0"/>
                    <a:pt x="81" y="0"/>
                  </a:cubicBezTo>
                  <a:cubicBezTo>
                    <a:pt x="25" y="0"/>
                    <a:pt x="0" y="76"/>
                    <a:pt x="0" y="86"/>
                  </a:cubicBezTo>
                  <a:cubicBezTo>
                    <a:pt x="0" y="94"/>
                    <a:pt x="7" y="94"/>
                    <a:pt x="9" y="94"/>
                  </a:cubicBezTo>
                  <a:cubicBezTo>
                    <a:pt x="18" y="94"/>
                    <a:pt x="18" y="90"/>
                    <a:pt x="20" y="85"/>
                  </a:cubicBezTo>
                  <a:cubicBezTo>
                    <a:pt x="34" y="38"/>
                    <a:pt x="58" y="16"/>
                    <a:pt x="79" y="16"/>
                  </a:cubicBezTo>
                  <a:cubicBezTo>
                    <a:pt x="88" y="16"/>
                    <a:pt x="94" y="22"/>
                    <a:pt x="94" y="36"/>
                  </a:cubicBezTo>
                  <a:cubicBezTo>
                    <a:pt x="94" y="49"/>
                    <a:pt x="88" y="61"/>
                    <a:pt x="86" y="68"/>
                  </a:cubicBezTo>
                  <a:cubicBezTo>
                    <a:pt x="54" y="149"/>
                    <a:pt x="54" y="160"/>
                    <a:pt x="54" y="178"/>
                  </a:cubicBezTo>
                  <a:cubicBezTo>
                    <a:pt x="54" y="243"/>
                    <a:pt x="113" y="252"/>
                    <a:pt x="144" y="252"/>
                  </a:cubicBezTo>
                  <a:cubicBezTo>
                    <a:pt x="155" y="252"/>
                    <a:pt x="182" y="252"/>
                    <a:pt x="207" y="214"/>
                  </a:cubicBezTo>
                  <a:cubicBezTo>
                    <a:pt x="220" y="239"/>
                    <a:pt x="250" y="252"/>
                    <a:pt x="284" y="252"/>
                  </a:cubicBezTo>
                  <a:cubicBezTo>
                    <a:pt x="333" y="252"/>
                    <a:pt x="358" y="209"/>
                    <a:pt x="369" y="185"/>
                  </a:cubicBezTo>
                  <a:cubicBezTo>
                    <a:pt x="392" y="139"/>
                    <a:pt x="407" y="70"/>
                    <a:pt x="407" y="43"/>
                  </a:cubicBezTo>
                  <a:cubicBezTo>
                    <a:pt x="407" y="2"/>
                    <a:pt x="383" y="0"/>
                    <a:pt x="380" y="0"/>
                  </a:cubicBezTo>
                  <a:cubicBezTo>
                    <a:pt x="365" y="0"/>
                    <a:pt x="349" y="14"/>
                    <a:pt x="349" y="29"/>
                  </a:cubicBezTo>
                  <a:cubicBezTo>
                    <a:pt x="349" y="40"/>
                    <a:pt x="355" y="43"/>
                    <a:pt x="360" y="47"/>
                  </a:cubicBezTo>
                  <a:cubicBezTo>
                    <a:pt x="373" y="58"/>
                    <a:pt x="380" y="74"/>
                    <a:pt x="380" y="92"/>
                  </a:cubicBezTo>
                  <a:cubicBezTo>
                    <a:pt x="380" y="99"/>
                    <a:pt x="356" y="236"/>
                    <a:pt x="286" y="236"/>
                  </a:cubicBezTo>
                  <a:cubicBezTo>
                    <a:pt x="241" y="236"/>
                    <a:pt x="241" y="196"/>
                    <a:pt x="241" y="187"/>
                  </a:cubicBezTo>
                  <a:cubicBezTo>
                    <a:pt x="241" y="171"/>
                    <a:pt x="243" y="162"/>
                    <a:pt x="250" y="13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2" name="Freeform 141">
              <a:extLst>
                <a:ext uri="{FF2B5EF4-FFF2-40B4-BE49-F238E27FC236}">
                  <a16:creationId xmlns:a16="http://schemas.microsoft.com/office/drawing/2014/main" id="{4BFBF27F-6FA4-5C4D-B507-CA0ECA1E8A43}"/>
                </a:ext>
              </a:extLst>
            </p:cNvPr>
            <p:cNvSpPr/>
            <p:nvPr/>
          </p:nvSpPr>
          <p:spPr>
            <a:xfrm>
              <a:off x="3724920" y="4624560"/>
              <a:ext cx="172080" cy="194760"/>
            </a:xfrm>
            <a:custGeom>
              <a:avLst/>
              <a:gdLst/>
              <a:ahLst/>
              <a:cxnLst>
                <a:cxn ang="3cd4">
                  <a:pos x="hc" y="t"/>
                </a:cxn>
                <a:cxn ang="cd2">
                  <a:pos x="l" y="vc"/>
                </a:cxn>
                <a:cxn ang="cd4">
                  <a:pos x="hc" y="b"/>
                </a:cxn>
                <a:cxn ang="0">
                  <a:pos x="r" y="vc"/>
                </a:cxn>
              </a:cxnLst>
              <a:rect l="l" t="t" r="r" b="b"/>
              <a:pathLst>
                <a:path w="479" h="542">
                  <a:moveTo>
                    <a:pt x="266" y="61"/>
                  </a:moveTo>
                  <a:cubicBezTo>
                    <a:pt x="274" y="34"/>
                    <a:pt x="275" y="25"/>
                    <a:pt x="349" y="25"/>
                  </a:cubicBezTo>
                  <a:cubicBezTo>
                    <a:pt x="374" y="25"/>
                    <a:pt x="380" y="25"/>
                    <a:pt x="380" y="9"/>
                  </a:cubicBezTo>
                  <a:cubicBezTo>
                    <a:pt x="380" y="0"/>
                    <a:pt x="371" y="0"/>
                    <a:pt x="367" y="0"/>
                  </a:cubicBezTo>
                  <a:cubicBezTo>
                    <a:pt x="342" y="0"/>
                    <a:pt x="275" y="2"/>
                    <a:pt x="250" y="2"/>
                  </a:cubicBezTo>
                  <a:cubicBezTo>
                    <a:pt x="227" y="2"/>
                    <a:pt x="167" y="0"/>
                    <a:pt x="144" y="0"/>
                  </a:cubicBezTo>
                  <a:cubicBezTo>
                    <a:pt x="139" y="0"/>
                    <a:pt x="130" y="0"/>
                    <a:pt x="130" y="16"/>
                  </a:cubicBezTo>
                  <a:cubicBezTo>
                    <a:pt x="130" y="25"/>
                    <a:pt x="137" y="25"/>
                    <a:pt x="151" y="25"/>
                  </a:cubicBezTo>
                  <a:cubicBezTo>
                    <a:pt x="153" y="25"/>
                    <a:pt x="167" y="25"/>
                    <a:pt x="182" y="27"/>
                  </a:cubicBezTo>
                  <a:cubicBezTo>
                    <a:pt x="196" y="27"/>
                    <a:pt x="203" y="29"/>
                    <a:pt x="203" y="40"/>
                  </a:cubicBezTo>
                  <a:cubicBezTo>
                    <a:pt x="203" y="41"/>
                    <a:pt x="202" y="45"/>
                    <a:pt x="200" y="54"/>
                  </a:cubicBezTo>
                  <a:lnTo>
                    <a:pt x="94" y="481"/>
                  </a:lnTo>
                  <a:cubicBezTo>
                    <a:pt x="86" y="511"/>
                    <a:pt x="85" y="517"/>
                    <a:pt x="22" y="517"/>
                  </a:cubicBezTo>
                  <a:cubicBezTo>
                    <a:pt x="7" y="517"/>
                    <a:pt x="0" y="517"/>
                    <a:pt x="0" y="533"/>
                  </a:cubicBezTo>
                  <a:cubicBezTo>
                    <a:pt x="0" y="542"/>
                    <a:pt x="7" y="542"/>
                    <a:pt x="22" y="542"/>
                  </a:cubicBezTo>
                  <a:lnTo>
                    <a:pt x="389" y="542"/>
                  </a:lnTo>
                  <a:cubicBezTo>
                    <a:pt x="409" y="542"/>
                    <a:pt x="409" y="542"/>
                    <a:pt x="414" y="529"/>
                  </a:cubicBezTo>
                  <a:lnTo>
                    <a:pt x="477" y="356"/>
                  </a:lnTo>
                  <a:cubicBezTo>
                    <a:pt x="479" y="349"/>
                    <a:pt x="479" y="347"/>
                    <a:pt x="479" y="346"/>
                  </a:cubicBezTo>
                  <a:cubicBezTo>
                    <a:pt x="479" y="342"/>
                    <a:pt x="477" y="337"/>
                    <a:pt x="470" y="337"/>
                  </a:cubicBezTo>
                  <a:cubicBezTo>
                    <a:pt x="463" y="337"/>
                    <a:pt x="463" y="342"/>
                    <a:pt x="457" y="355"/>
                  </a:cubicBezTo>
                  <a:cubicBezTo>
                    <a:pt x="430" y="427"/>
                    <a:pt x="394" y="517"/>
                    <a:pt x="257" y="517"/>
                  </a:cubicBezTo>
                  <a:lnTo>
                    <a:pt x="182" y="517"/>
                  </a:lnTo>
                  <a:cubicBezTo>
                    <a:pt x="171" y="517"/>
                    <a:pt x="169" y="517"/>
                    <a:pt x="166" y="517"/>
                  </a:cubicBezTo>
                  <a:cubicBezTo>
                    <a:pt x="157" y="517"/>
                    <a:pt x="155" y="515"/>
                    <a:pt x="155" y="509"/>
                  </a:cubicBezTo>
                  <a:cubicBezTo>
                    <a:pt x="155" y="506"/>
                    <a:pt x="155" y="504"/>
                    <a:pt x="158" y="49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3" name="Freeform 142">
              <a:extLst>
                <a:ext uri="{FF2B5EF4-FFF2-40B4-BE49-F238E27FC236}">
                  <a16:creationId xmlns:a16="http://schemas.microsoft.com/office/drawing/2014/main" id="{78CB55F0-2001-544B-A0EF-E1929F2A1F0D}"/>
                </a:ext>
              </a:extLst>
            </p:cNvPr>
            <p:cNvSpPr/>
            <p:nvPr/>
          </p:nvSpPr>
          <p:spPr>
            <a:xfrm>
              <a:off x="3934800" y="4605840"/>
              <a:ext cx="66240" cy="284760"/>
            </a:xfrm>
            <a:custGeom>
              <a:avLst/>
              <a:gdLst/>
              <a:ahLst/>
              <a:cxnLst>
                <a:cxn ang="3cd4">
                  <a:pos x="hc" y="t"/>
                </a:cxn>
                <a:cxn ang="cd2">
                  <a:pos x="l" y="vc"/>
                </a:cxn>
                <a:cxn ang="cd4">
                  <a:pos x="hc" y="b"/>
                </a:cxn>
                <a:cxn ang="0">
                  <a:pos x="r" y="vc"/>
                </a:cxn>
              </a:cxnLst>
              <a:rect l="l" t="t" r="r" b="b"/>
              <a:pathLst>
                <a:path w="185" h="792">
                  <a:moveTo>
                    <a:pt x="185" y="785"/>
                  </a:moveTo>
                  <a:cubicBezTo>
                    <a:pt x="185" y="783"/>
                    <a:pt x="185" y="781"/>
                    <a:pt x="171" y="767"/>
                  </a:cubicBezTo>
                  <a:cubicBezTo>
                    <a:pt x="72" y="668"/>
                    <a:pt x="47" y="518"/>
                    <a:pt x="47" y="396"/>
                  </a:cubicBezTo>
                  <a:cubicBezTo>
                    <a:pt x="47" y="259"/>
                    <a:pt x="77" y="121"/>
                    <a:pt x="175" y="22"/>
                  </a:cubicBezTo>
                  <a:cubicBezTo>
                    <a:pt x="185" y="13"/>
                    <a:pt x="185" y="11"/>
                    <a:pt x="185" y="7"/>
                  </a:cubicBezTo>
                  <a:cubicBezTo>
                    <a:pt x="185" y="2"/>
                    <a:pt x="182" y="0"/>
                    <a:pt x="176" y="0"/>
                  </a:cubicBezTo>
                  <a:cubicBezTo>
                    <a:pt x="169" y="0"/>
                    <a:pt x="97" y="54"/>
                    <a:pt x="50" y="155"/>
                  </a:cubicBezTo>
                  <a:cubicBezTo>
                    <a:pt x="9" y="241"/>
                    <a:pt x="0" y="329"/>
                    <a:pt x="0" y="396"/>
                  </a:cubicBezTo>
                  <a:cubicBezTo>
                    <a:pt x="0" y="459"/>
                    <a:pt x="9" y="554"/>
                    <a:pt x="52" y="644"/>
                  </a:cubicBezTo>
                  <a:cubicBezTo>
                    <a:pt x="101" y="742"/>
                    <a:pt x="169" y="792"/>
                    <a:pt x="176" y="792"/>
                  </a:cubicBezTo>
                  <a:cubicBezTo>
                    <a:pt x="182" y="792"/>
                    <a:pt x="185" y="790"/>
                    <a:pt x="185" y="78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4" name="Freeform 143">
              <a:extLst>
                <a:ext uri="{FF2B5EF4-FFF2-40B4-BE49-F238E27FC236}">
                  <a16:creationId xmlns:a16="http://schemas.microsoft.com/office/drawing/2014/main" id="{40D2033A-ED7B-0849-9331-C586328EE096}"/>
                </a:ext>
              </a:extLst>
            </p:cNvPr>
            <p:cNvSpPr/>
            <p:nvPr/>
          </p:nvSpPr>
          <p:spPr>
            <a:xfrm>
              <a:off x="4028759" y="4624560"/>
              <a:ext cx="203760" cy="194760"/>
            </a:xfrm>
            <a:custGeom>
              <a:avLst/>
              <a:gdLst/>
              <a:ahLst/>
              <a:cxnLst>
                <a:cxn ang="3cd4">
                  <a:pos x="hc" y="t"/>
                </a:cxn>
                <a:cxn ang="cd2">
                  <a:pos x="l" y="vc"/>
                </a:cxn>
                <a:cxn ang="cd4">
                  <a:pos x="hc" y="b"/>
                </a:cxn>
                <a:cxn ang="0">
                  <a:pos x="r" y="vc"/>
                </a:cxn>
              </a:cxnLst>
              <a:rect l="l" t="t" r="r" b="b"/>
              <a:pathLst>
                <a:path w="567" h="542">
                  <a:moveTo>
                    <a:pt x="94" y="481"/>
                  </a:moveTo>
                  <a:cubicBezTo>
                    <a:pt x="86" y="511"/>
                    <a:pt x="85" y="517"/>
                    <a:pt x="22" y="517"/>
                  </a:cubicBezTo>
                  <a:cubicBezTo>
                    <a:pt x="7" y="517"/>
                    <a:pt x="0" y="517"/>
                    <a:pt x="0" y="533"/>
                  </a:cubicBezTo>
                  <a:cubicBezTo>
                    <a:pt x="0" y="542"/>
                    <a:pt x="7" y="542"/>
                    <a:pt x="22" y="542"/>
                  </a:cubicBezTo>
                  <a:lnTo>
                    <a:pt x="304" y="542"/>
                  </a:lnTo>
                  <a:cubicBezTo>
                    <a:pt x="430" y="542"/>
                    <a:pt x="524" y="448"/>
                    <a:pt x="524" y="371"/>
                  </a:cubicBezTo>
                  <a:cubicBezTo>
                    <a:pt x="524" y="313"/>
                    <a:pt x="477" y="268"/>
                    <a:pt x="401" y="259"/>
                  </a:cubicBezTo>
                  <a:cubicBezTo>
                    <a:pt x="482" y="243"/>
                    <a:pt x="567" y="185"/>
                    <a:pt x="567" y="110"/>
                  </a:cubicBezTo>
                  <a:cubicBezTo>
                    <a:pt x="567" y="50"/>
                    <a:pt x="515" y="0"/>
                    <a:pt x="419" y="0"/>
                  </a:cubicBezTo>
                  <a:lnTo>
                    <a:pt x="153" y="0"/>
                  </a:lnTo>
                  <a:cubicBezTo>
                    <a:pt x="137" y="0"/>
                    <a:pt x="130" y="0"/>
                    <a:pt x="130" y="16"/>
                  </a:cubicBezTo>
                  <a:cubicBezTo>
                    <a:pt x="130" y="25"/>
                    <a:pt x="137" y="25"/>
                    <a:pt x="151" y="25"/>
                  </a:cubicBezTo>
                  <a:cubicBezTo>
                    <a:pt x="153" y="25"/>
                    <a:pt x="167" y="25"/>
                    <a:pt x="182" y="27"/>
                  </a:cubicBezTo>
                  <a:cubicBezTo>
                    <a:pt x="196" y="27"/>
                    <a:pt x="203" y="29"/>
                    <a:pt x="203" y="40"/>
                  </a:cubicBezTo>
                  <a:cubicBezTo>
                    <a:pt x="203" y="41"/>
                    <a:pt x="202" y="45"/>
                    <a:pt x="200" y="54"/>
                  </a:cubicBezTo>
                  <a:close/>
                  <a:moveTo>
                    <a:pt x="214" y="252"/>
                  </a:moveTo>
                  <a:lnTo>
                    <a:pt x="263" y="54"/>
                  </a:lnTo>
                  <a:cubicBezTo>
                    <a:pt x="270" y="27"/>
                    <a:pt x="272" y="25"/>
                    <a:pt x="306" y="25"/>
                  </a:cubicBezTo>
                  <a:lnTo>
                    <a:pt x="409" y="25"/>
                  </a:lnTo>
                  <a:cubicBezTo>
                    <a:pt x="477" y="25"/>
                    <a:pt x="495" y="72"/>
                    <a:pt x="495" y="106"/>
                  </a:cubicBezTo>
                  <a:cubicBezTo>
                    <a:pt x="495" y="176"/>
                    <a:pt x="427" y="252"/>
                    <a:pt x="329" y="252"/>
                  </a:cubicBezTo>
                  <a:close/>
                  <a:moveTo>
                    <a:pt x="178" y="517"/>
                  </a:moveTo>
                  <a:cubicBezTo>
                    <a:pt x="167" y="517"/>
                    <a:pt x="166" y="517"/>
                    <a:pt x="160" y="517"/>
                  </a:cubicBezTo>
                  <a:cubicBezTo>
                    <a:pt x="153" y="517"/>
                    <a:pt x="149" y="515"/>
                    <a:pt x="149" y="509"/>
                  </a:cubicBezTo>
                  <a:cubicBezTo>
                    <a:pt x="149" y="506"/>
                    <a:pt x="149" y="504"/>
                    <a:pt x="155" y="490"/>
                  </a:cubicBezTo>
                  <a:lnTo>
                    <a:pt x="209" y="268"/>
                  </a:lnTo>
                  <a:lnTo>
                    <a:pt x="358" y="268"/>
                  </a:lnTo>
                  <a:cubicBezTo>
                    <a:pt x="436" y="268"/>
                    <a:pt x="450" y="328"/>
                    <a:pt x="450" y="362"/>
                  </a:cubicBezTo>
                  <a:cubicBezTo>
                    <a:pt x="450" y="441"/>
                    <a:pt x="380" y="517"/>
                    <a:pt x="286" y="51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5" name="Freeform 144">
              <a:extLst>
                <a:ext uri="{FF2B5EF4-FFF2-40B4-BE49-F238E27FC236}">
                  <a16:creationId xmlns:a16="http://schemas.microsoft.com/office/drawing/2014/main" id="{FAC2CDDF-F91D-1242-8E4E-D25B2B4990F6}"/>
                </a:ext>
              </a:extLst>
            </p:cNvPr>
            <p:cNvSpPr/>
            <p:nvPr/>
          </p:nvSpPr>
          <p:spPr>
            <a:xfrm>
              <a:off x="4270680" y="4696560"/>
              <a:ext cx="31320" cy="177840"/>
            </a:xfrm>
            <a:custGeom>
              <a:avLst/>
              <a:gdLst/>
              <a:ahLst/>
              <a:cxnLst>
                <a:cxn ang="3cd4">
                  <a:pos x="hc" y="t"/>
                </a:cxn>
                <a:cxn ang="cd2">
                  <a:pos x="l" y="vc"/>
                </a:cxn>
                <a:cxn ang="cd4">
                  <a:pos x="hc" y="b"/>
                </a:cxn>
                <a:cxn ang="0">
                  <a:pos x="r" y="vc"/>
                </a:cxn>
              </a:cxnLst>
              <a:rect l="l" t="t" r="r" b="b"/>
              <a:pathLst>
                <a:path w="88" h="495">
                  <a:moveTo>
                    <a:pt x="86" y="41"/>
                  </a:moveTo>
                  <a:cubicBezTo>
                    <a:pt x="86" y="20"/>
                    <a:pt x="67" y="0"/>
                    <a:pt x="43" y="0"/>
                  </a:cubicBezTo>
                  <a:cubicBezTo>
                    <a:pt x="20" y="0"/>
                    <a:pt x="0" y="20"/>
                    <a:pt x="0" y="41"/>
                  </a:cubicBezTo>
                  <a:cubicBezTo>
                    <a:pt x="0" y="65"/>
                    <a:pt x="20" y="85"/>
                    <a:pt x="43" y="85"/>
                  </a:cubicBezTo>
                  <a:cubicBezTo>
                    <a:pt x="67" y="85"/>
                    <a:pt x="86" y="65"/>
                    <a:pt x="86" y="41"/>
                  </a:cubicBezTo>
                  <a:close/>
                  <a:moveTo>
                    <a:pt x="70" y="333"/>
                  </a:moveTo>
                  <a:cubicBezTo>
                    <a:pt x="70" y="356"/>
                    <a:pt x="70" y="418"/>
                    <a:pt x="18" y="477"/>
                  </a:cubicBezTo>
                  <a:cubicBezTo>
                    <a:pt x="13" y="482"/>
                    <a:pt x="13" y="484"/>
                    <a:pt x="13" y="486"/>
                  </a:cubicBezTo>
                  <a:cubicBezTo>
                    <a:pt x="13" y="491"/>
                    <a:pt x="16" y="495"/>
                    <a:pt x="22" y="495"/>
                  </a:cubicBezTo>
                  <a:cubicBezTo>
                    <a:pt x="31" y="495"/>
                    <a:pt x="88" y="432"/>
                    <a:pt x="88" y="340"/>
                  </a:cubicBezTo>
                  <a:cubicBezTo>
                    <a:pt x="88" y="317"/>
                    <a:pt x="86" y="257"/>
                    <a:pt x="43" y="257"/>
                  </a:cubicBezTo>
                  <a:cubicBezTo>
                    <a:pt x="14" y="257"/>
                    <a:pt x="0" y="279"/>
                    <a:pt x="0" y="301"/>
                  </a:cubicBezTo>
                  <a:cubicBezTo>
                    <a:pt x="0" y="320"/>
                    <a:pt x="14" y="342"/>
                    <a:pt x="43" y="342"/>
                  </a:cubicBezTo>
                  <a:cubicBezTo>
                    <a:pt x="47" y="342"/>
                    <a:pt x="49" y="342"/>
                    <a:pt x="49" y="342"/>
                  </a:cubicBezTo>
                  <a:cubicBezTo>
                    <a:pt x="56" y="340"/>
                    <a:pt x="63" y="338"/>
                    <a:pt x="70" y="33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6" name="Freeform 145">
              <a:extLst>
                <a:ext uri="{FF2B5EF4-FFF2-40B4-BE49-F238E27FC236}">
                  <a16:creationId xmlns:a16="http://schemas.microsoft.com/office/drawing/2014/main" id="{5BCDE01A-E557-674E-9EA4-CD304C028AF6}"/>
                </a:ext>
              </a:extLst>
            </p:cNvPr>
            <p:cNvSpPr/>
            <p:nvPr/>
          </p:nvSpPr>
          <p:spPr>
            <a:xfrm>
              <a:off x="4380840" y="4693320"/>
              <a:ext cx="189000" cy="129240"/>
            </a:xfrm>
            <a:custGeom>
              <a:avLst/>
              <a:gdLst/>
              <a:ahLst/>
              <a:cxnLst>
                <a:cxn ang="3cd4">
                  <a:pos x="hc" y="t"/>
                </a:cxn>
                <a:cxn ang="cd2">
                  <a:pos x="l" y="vc"/>
                </a:cxn>
                <a:cxn ang="cd4">
                  <a:pos x="hc" y="b"/>
                </a:cxn>
                <a:cxn ang="0">
                  <a:pos x="r" y="vc"/>
                </a:cxn>
              </a:cxnLst>
              <a:rect l="l" t="t" r="r" b="b"/>
              <a:pathLst>
                <a:path w="526" h="360">
                  <a:moveTo>
                    <a:pt x="344" y="81"/>
                  </a:moveTo>
                  <a:cubicBezTo>
                    <a:pt x="347" y="65"/>
                    <a:pt x="355" y="34"/>
                    <a:pt x="355" y="31"/>
                  </a:cubicBezTo>
                  <a:cubicBezTo>
                    <a:pt x="355" y="16"/>
                    <a:pt x="344" y="9"/>
                    <a:pt x="333" y="9"/>
                  </a:cubicBezTo>
                  <a:cubicBezTo>
                    <a:pt x="322" y="9"/>
                    <a:pt x="308" y="14"/>
                    <a:pt x="302" y="31"/>
                  </a:cubicBezTo>
                  <a:cubicBezTo>
                    <a:pt x="301" y="36"/>
                    <a:pt x="263" y="189"/>
                    <a:pt x="257" y="209"/>
                  </a:cubicBezTo>
                  <a:cubicBezTo>
                    <a:pt x="252" y="232"/>
                    <a:pt x="250" y="247"/>
                    <a:pt x="250" y="261"/>
                  </a:cubicBezTo>
                  <a:cubicBezTo>
                    <a:pt x="250" y="270"/>
                    <a:pt x="250" y="272"/>
                    <a:pt x="252" y="275"/>
                  </a:cubicBezTo>
                  <a:cubicBezTo>
                    <a:pt x="234" y="319"/>
                    <a:pt x="209" y="342"/>
                    <a:pt x="178" y="342"/>
                  </a:cubicBezTo>
                  <a:cubicBezTo>
                    <a:pt x="115" y="342"/>
                    <a:pt x="115" y="284"/>
                    <a:pt x="115" y="270"/>
                  </a:cubicBezTo>
                  <a:cubicBezTo>
                    <a:pt x="115" y="245"/>
                    <a:pt x="119" y="214"/>
                    <a:pt x="157" y="115"/>
                  </a:cubicBezTo>
                  <a:cubicBezTo>
                    <a:pt x="166" y="92"/>
                    <a:pt x="169" y="81"/>
                    <a:pt x="169" y="65"/>
                  </a:cubicBezTo>
                  <a:cubicBezTo>
                    <a:pt x="169" y="29"/>
                    <a:pt x="144" y="0"/>
                    <a:pt x="104" y="0"/>
                  </a:cubicBezTo>
                  <a:cubicBezTo>
                    <a:pt x="29" y="0"/>
                    <a:pt x="0" y="115"/>
                    <a:pt x="0" y="122"/>
                  </a:cubicBezTo>
                  <a:cubicBezTo>
                    <a:pt x="0" y="130"/>
                    <a:pt x="7" y="130"/>
                    <a:pt x="9" y="130"/>
                  </a:cubicBezTo>
                  <a:cubicBezTo>
                    <a:pt x="18" y="130"/>
                    <a:pt x="18" y="130"/>
                    <a:pt x="22" y="115"/>
                  </a:cubicBezTo>
                  <a:cubicBezTo>
                    <a:pt x="43" y="41"/>
                    <a:pt x="74" y="18"/>
                    <a:pt x="103" y="18"/>
                  </a:cubicBezTo>
                  <a:cubicBezTo>
                    <a:pt x="110" y="18"/>
                    <a:pt x="122" y="18"/>
                    <a:pt x="122" y="43"/>
                  </a:cubicBezTo>
                  <a:cubicBezTo>
                    <a:pt x="122" y="63"/>
                    <a:pt x="113" y="86"/>
                    <a:pt x="108" y="99"/>
                  </a:cubicBezTo>
                  <a:cubicBezTo>
                    <a:pt x="74" y="193"/>
                    <a:pt x="63" y="230"/>
                    <a:pt x="63" y="259"/>
                  </a:cubicBezTo>
                  <a:cubicBezTo>
                    <a:pt x="63" y="333"/>
                    <a:pt x="117" y="360"/>
                    <a:pt x="176" y="360"/>
                  </a:cubicBezTo>
                  <a:cubicBezTo>
                    <a:pt x="189" y="360"/>
                    <a:pt x="227" y="360"/>
                    <a:pt x="259" y="304"/>
                  </a:cubicBezTo>
                  <a:cubicBezTo>
                    <a:pt x="279" y="355"/>
                    <a:pt x="335" y="360"/>
                    <a:pt x="358" y="360"/>
                  </a:cubicBezTo>
                  <a:cubicBezTo>
                    <a:pt x="418" y="360"/>
                    <a:pt x="452" y="310"/>
                    <a:pt x="473" y="263"/>
                  </a:cubicBezTo>
                  <a:cubicBezTo>
                    <a:pt x="500" y="200"/>
                    <a:pt x="526" y="94"/>
                    <a:pt x="526" y="56"/>
                  </a:cubicBezTo>
                  <a:cubicBezTo>
                    <a:pt x="526" y="13"/>
                    <a:pt x="504" y="0"/>
                    <a:pt x="490" y="0"/>
                  </a:cubicBezTo>
                  <a:cubicBezTo>
                    <a:pt x="470" y="0"/>
                    <a:pt x="450" y="20"/>
                    <a:pt x="450" y="38"/>
                  </a:cubicBezTo>
                  <a:cubicBezTo>
                    <a:pt x="450" y="49"/>
                    <a:pt x="455" y="54"/>
                    <a:pt x="463" y="59"/>
                  </a:cubicBezTo>
                  <a:cubicBezTo>
                    <a:pt x="472" y="68"/>
                    <a:pt x="491" y="88"/>
                    <a:pt x="491" y="128"/>
                  </a:cubicBezTo>
                  <a:cubicBezTo>
                    <a:pt x="491" y="155"/>
                    <a:pt x="468" y="232"/>
                    <a:pt x="448" y="272"/>
                  </a:cubicBezTo>
                  <a:cubicBezTo>
                    <a:pt x="427" y="315"/>
                    <a:pt x="400" y="342"/>
                    <a:pt x="360" y="342"/>
                  </a:cubicBezTo>
                  <a:cubicBezTo>
                    <a:pt x="322" y="342"/>
                    <a:pt x="302" y="319"/>
                    <a:pt x="302" y="274"/>
                  </a:cubicBezTo>
                  <a:cubicBezTo>
                    <a:pt x="302" y="252"/>
                    <a:pt x="308" y="227"/>
                    <a:pt x="310" y="2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7" name="Freeform 146">
              <a:extLst>
                <a:ext uri="{FF2B5EF4-FFF2-40B4-BE49-F238E27FC236}">
                  <a16:creationId xmlns:a16="http://schemas.microsoft.com/office/drawing/2014/main" id="{4825379C-3500-8142-854B-02A6C603CE51}"/>
                </a:ext>
              </a:extLst>
            </p:cNvPr>
            <p:cNvSpPr/>
            <p:nvPr/>
          </p:nvSpPr>
          <p:spPr>
            <a:xfrm>
              <a:off x="4599720" y="4605840"/>
              <a:ext cx="66240" cy="284760"/>
            </a:xfrm>
            <a:custGeom>
              <a:avLst/>
              <a:gdLst/>
              <a:ahLst/>
              <a:cxnLst>
                <a:cxn ang="3cd4">
                  <a:pos x="hc" y="t"/>
                </a:cxn>
                <a:cxn ang="cd2">
                  <a:pos x="l" y="vc"/>
                </a:cxn>
                <a:cxn ang="cd4">
                  <a:pos x="hc" y="b"/>
                </a:cxn>
                <a:cxn ang="0">
                  <a:pos x="r" y="vc"/>
                </a:cxn>
              </a:cxnLst>
              <a:rect l="l" t="t" r="r" b="b"/>
              <a:pathLst>
                <a:path w="185" h="792">
                  <a:moveTo>
                    <a:pt x="185" y="396"/>
                  </a:moveTo>
                  <a:cubicBezTo>
                    <a:pt x="185" y="335"/>
                    <a:pt x="176" y="239"/>
                    <a:pt x="133" y="149"/>
                  </a:cubicBezTo>
                  <a:cubicBezTo>
                    <a:pt x="85" y="52"/>
                    <a:pt x="16" y="0"/>
                    <a:pt x="7" y="0"/>
                  </a:cubicBezTo>
                  <a:cubicBezTo>
                    <a:pt x="4" y="0"/>
                    <a:pt x="0" y="4"/>
                    <a:pt x="0" y="7"/>
                  </a:cubicBezTo>
                  <a:cubicBezTo>
                    <a:pt x="0" y="11"/>
                    <a:pt x="0" y="13"/>
                    <a:pt x="14" y="27"/>
                  </a:cubicBezTo>
                  <a:cubicBezTo>
                    <a:pt x="94" y="104"/>
                    <a:pt x="139" y="230"/>
                    <a:pt x="139" y="396"/>
                  </a:cubicBezTo>
                  <a:cubicBezTo>
                    <a:pt x="139" y="531"/>
                    <a:pt x="110" y="671"/>
                    <a:pt x="11" y="770"/>
                  </a:cubicBezTo>
                  <a:cubicBezTo>
                    <a:pt x="0" y="781"/>
                    <a:pt x="0" y="783"/>
                    <a:pt x="0" y="785"/>
                  </a:cubicBezTo>
                  <a:cubicBezTo>
                    <a:pt x="0" y="790"/>
                    <a:pt x="4" y="792"/>
                    <a:pt x="7" y="792"/>
                  </a:cubicBezTo>
                  <a:cubicBezTo>
                    <a:pt x="16" y="792"/>
                    <a:pt x="88" y="738"/>
                    <a:pt x="135" y="637"/>
                  </a:cubicBezTo>
                  <a:cubicBezTo>
                    <a:pt x="176" y="551"/>
                    <a:pt x="185" y="463"/>
                    <a:pt x="185" y="3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148" name="Title 147">
            <a:extLst>
              <a:ext uri="{FF2B5EF4-FFF2-40B4-BE49-F238E27FC236}">
                <a16:creationId xmlns:a16="http://schemas.microsoft.com/office/drawing/2014/main" id="{931F1CC5-8919-D449-8696-DA3C3A1872DA}"/>
              </a:ext>
            </a:extLst>
          </p:cNvPr>
          <p:cNvSpPr>
            <a:spLocks noGrp="1"/>
          </p:cNvSpPr>
          <p:nvPr>
            <p:ph type="title"/>
          </p:nvPr>
        </p:nvSpPr>
        <p:spPr>
          <a:xfrm>
            <a:off x="693043" y="402484"/>
            <a:ext cx="8694539" cy="910651"/>
          </a:xfrm>
        </p:spPr>
        <p:txBody>
          <a:bodyPr/>
          <a:lstStyle/>
          <a:p>
            <a:r>
              <a:rPr lang="en-US" dirty="0"/>
              <a:t>Experience replay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1B7A1CCE-E755-034C-8712-120D5EE9EF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4343400"/>
            <a:ext cx="6400800" cy="30908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5" name="Text Box 3">
            <a:extLst>
              <a:ext uri="{FF2B5EF4-FFF2-40B4-BE49-F238E27FC236}">
                <a16:creationId xmlns:a16="http://schemas.microsoft.com/office/drawing/2014/main" id="{C374C13F-59D9-C541-B360-9A41BDE58324}"/>
              </a:ext>
            </a:extLst>
          </p:cNvPr>
          <p:cNvSpPr txBox="1">
            <a:spLocks noChangeArrowheads="1"/>
          </p:cNvSpPr>
          <p:nvPr/>
        </p:nvSpPr>
        <p:spPr bwMode="auto">
          <a:xfrm>
            <a:off x="914400" y="1371600"/>
            <a:ext cx="8368496" cy="552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168"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Droid Sans Fallback" charset="0"/>
                <a:cs typeface="Droid Sans Fallback" charset="0"/>
              </a:defRPr>
            </a:lvl9pPr>
          </a:lstStyle>
          <a:p>
            <a:r>
              <a:rPr lang="en-US" altLang="en-US" sz="2200" dirty="0">
                <a:cs typeface="Segoe UI" panose="020B0502040204020203" pitchFamily="34" charset="0"/>
              </a:rPr>
              <a:t>0. 	Markov decision process		</a:t>
            </a:r>
            <a:r>
              <a:rPr lang="en-US" altLang="en-US" sz="2200" i="1" dirty="0">
                <a:cs typeface="Segoe UI" panose="020B0502040204020203" pitchFamily="34" charset="0"/>
              </a:rPr>
              <a:t>p(s', r | s, a)</a:t>
            </a:r>
          </a:p>
          <a:p>
            <a:endParaRPr lang="en-US" altLang="en-US" sz="2200" dirty="0">
              <a:cs typeface="Segoe UI" panose="020B0502040204020203" pitchFamily="34" charset="0"/>
            </a:endParaRPr>
          </a:p>
          <a:p>
            <a:r>
              <a:rPr lang="en-US" altLang="en-US" sz="2200" dirty="0">
                <a:cs typeface="Segoe UI" panose="020B0502040204020203" pitchFamily="34" charset="0"/>
              </a:rPr>
              <a:t>1. 	Dynamic programming</a:t>
            </a:r>
            <a:br>
              <a:rPr lang="en-US" altLang="en-US" sz="2200" dirty="0">
                <a:cs typeface="Segoe UI" panose="020B0502040204020203" pitchFamily="34" charset="0"/>
              </a:rPr>
            </a:br>
            <a:r>
              <a:rPr lang="en-US" altLang="en-US" sz="2200" dirty="0">
                <a:cs typeface="Segoe UI" panose="020B0502040204020203" pitchFamily="34" charset="0"/>
              </a:rPr>
              <a:t>	Value iteration, policy evaluation, policy iteration</a:t>
            </a:r>
          </a:p>
          <a:p>
            <a:endParaRPr lang="en-US" altLang="en-US" sz="2200" dirty="0">
              <a:cs typeface="Segoe UI" panose="020B0502040204020203" pitchFamily="34" charset="0"/>
            </a:endParaRPr>
          </a:p>
          <a:p>
            <a:endParaRPr lang="en-US" altLang="en-US" sz="2200" dirty="0">
              <a:cs typeface="Segoe UI" panose="020B0502040204020203" pitchFamily="34" charset="0"/>
            </a:endParaRPr>
          </a:p>
          <a:p>
            <a:endParaRPr lang="en-US" altLang="en-US" sz="2200" dirty="0">
              <a:cs typeface="Segoe UI" panose="020B0502040204020203" pitchFamily="34" charset="0"/>
            </a:endParaRPr>
          </a:p>
          <a:p>
            <a:r>
              <a:rPr lang="en-US" altLang="en-US" sz="2200" dirty="0">
                <a:cs typeface="Segoe UI" panose="020B0502040204020203" pitchFamily="34" charset="0"/>
              </a:rPr>
              <a:t>2.	Monte-Carlo methods			(cf. Multi-armed bandits)</a:t>
            </a:r>
          </a:p>
          <a:p>
            <a:endParaRPr lang="en-US" altLang="en-US" sz="2200" dirty="0">
              <a:cs typeface="Segoe UI" panose="020B0502040204020203" pitchFamily="34" charset="0"/>
            </a:endParaRPr>
          </a:p>
          <a:p>
            <a:endParaRPr lang="en-US" altLang="en-US" sz="2200" dirty="0">
              <a:cs typeface="Segoe UI" panose="020B0502040204020203" pitchFamily="34" charset="0"/>
            </a:endParaRPr>
          </a:p>
          <a:p>
            <a:r>
              <a:rPr lang="en-US" altLang="en-US" sz="2200" dirty="0">
                <a:cs typeface="Segoe UI" panose="020B0502040204020203" pitchFamily="34" charset="0"/>
              </a:rPr>
              <a:t>																			Sample average of</a:t>
            </a:r>
            <a:br>
              <a:rPr lang="en-US" altLang="en-US" sz="2200" dirty="0">
                <a:cs typeface="Segoe UI" panose="020B0502040204020203" pitchFamily="34" charset="0"/>
              </a:rPr>
            </a:br>
            <a:r>
              <a:rPr lang="en-US" altLang="en-US" sz="2200" dirty="0">
                <a:cs typeface="Segoe UI" panose="020B0502040204020203" pitchFamily="34" charset="0"/>
              </a:rPr>
              <a:t>								episodic returns</a:t>
            </a:r>
          </a:p>
        </p:txBody>
      </p:sp>
      <p:pic>
        <p:nvPicPr>
          <p:cNvPr id="18436" name="Picture 4">
            <a:extLst>
              <a:ext uri="{FF2B5EF4-FFF2-40B4-BE49-F238E27FC236}">
                <a16:creationId xmlns:a16="http://schemas.microsoft.com/office/drawing/2014/main" id="{055C32A5-9839-CB46-B09F-1B90542BA6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40764"/>
          <a:stretch>
            <a:fillRect/>
          </a:stretch>
        </p:blipFill>
        <p:spPr bwMode="auto">
          <a:xfrm>
            <a:off x="8229600" y="1143000"/>
            <a:ext cx="1828800" cy="1636713"/>
          </a:xfrm>
          <a:prstGeom prst="rect">
            <a:avLst/>
          </a:prstGeom>
          <a:noFill/>
          <a:ln>
            <a:noFill/>
          </a:ln>
          <a:effectLst/>
          <a:extLst>
            <a:ext uri="{909E8E84-426E-40DD-AFC4-6F175D3DCCD1}">
              <a14:hiddenFill xmlns:a14="http://schemas.microsoft.com/office/drawing/2010/main">
                <a:blipFill dpi="0" rotWithShape="0">
                  <a:blip/>
                  <a:srcRect b="40764"/>
                  <a:stretch>
                    <a:fillRect/>
                  </a:stretch>
                </a:blipFill>
              </a14:hiddenFill>
            </a:ext>
            <a:ext uri="{91240B29-F687-4F45-9708-019B960494DF}">
              <a14:hiddenLine xmlns:a14="http://schemas.microsoft.com/office/drawing/2010/main" w="9525" cap="flat">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7" name="Picture 5">
            <a:extLst>
              <a:ext uri="{FF2B5EF4-FFF2-40B4-BE49-F238E27FC236}">
                <a16:creationId xmlns:a16="http://schemas.microsoft.com/office/drawing/2014/main" id="{4B2387AB-80DF-6344-8E44-A37624C9D0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2971800"/>
            <a:ext cx="8229600" cy="520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itle 1">
            <a:extLst>
              <a:ext uri="{FF2B5EF4-FFF2-40B4-BE49-F238E27FC236}">
                <a16:creationId xmlns:a16="http://schemas.microsoft.com/office/drawing/2014/main" id="{EC1BAEEF-E024-5449-B008-206942D9523C}"/>
              </a:ext>
            </a:extLst>
          </p:cNvPr>
          <p:cNvSpPr>
            <a:spLocks noGrp="1"/>
          </p:cNvSpPr>
          <p:nvPr>
            <p:ph type="title"/>
          </p:nvPr>
        </p:nvSpPr>
        <p:spPr>
          <a:xfrm>
            <a:off x="693043" y="402484"/>
            <a:ext cx="8694539" cy="1125374"/>
          </a:xfrm>
        </p:spPr>
        <p:txBody>
          <a:bodyPr/>
          <a:lstStyle/>
          <a:p>
            <a:r>
              <a:rPr lang="en-US" dirty="0"/>
              <a:t>Our MDP journey</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2B77F9-F7D8-834C-BEA9-87AF1DFD25D3}"/>
              </a:ext>
            </a:extLst>
          </p:cNvPr>
          <p:cNvSpPr txBox="1"/>
          <p:nvPr/>
        </p:nvSpPr>
        <p:spPr>
          <a:xfrm>
            <a:off x="439920" y="1313135"/>
            <a:ext cx="8521200" cy="446508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Initialize        with random weights</a:t>
            </a: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Repeat (for each episode):</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Initialize </a:t>
            </a:r>
            <a:r>
              <a:rPr lang="en-US" sz="2200" b="0" i="1" u="none" strike="noStrike" kern="1200" cap="none" dirty="0">
                <a:ln>
                  <a:noFill/>
                </a:ln>
                <a:latin typeface="Liberation Sans" pitchFamily="18"/>
                <a:ea typeface="Noto Sans CJK SC Regular" pitchFamily="2"/>
                <a:cs typeface="FreeSans" pitchFamily="2"/>
              </a:rPr>
              <a:t>s</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Repeat (for each step of the episode):</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Choose </a:t>
            </a:r>
            <a:r>
              <a:rPr lang="en-US" sz="2200" b="0" i="1" u="none" strike="noStrike" kern="1200" cap="none" dirty="0">
                <a:ln>
                  <a:noFill/>
                </a:ln>
                <a:latin typeface="Liberation Sans" pitchFamily="18"/>
                <a:ea typeface="Noto Sans CJK SC Regular" pitchFamily="2"/>
                <a:cs typeface="FreeSans" pitchFamily="2"/>
              </a:rPr>
              <a:t>a</a:t>
            </a:r>
            <a:r>
              <a:rPr lang="en-US" sz="2200" b="0" i="0" u="none" strike="noStrike" kern="1200" cap="none" dirty="0">
                <a:ln>
                  <a:noFill/>
                </a:ln>
                <a:latin typeface="Liberation Sans" pitchFamily="18"/>
                <a:ea typeface="Noto Sans CJK SC Regular" pitchFamily="2"/>
                <a:cs typeface="FreeSans" pitchFamily="2"/>
              </a:rPr>
              <a:t> from </a:t>
            </a:r>
            <a:r>
              <a:rPr lang="en-US" sz="2200" b="0" i="1" u="none" strike="noStrike" kern="1200" cap="none" dirty="0">
                <a:ln>
                  <a:noFill/>
                </a:ln>
                <a:latin typeface="Liberation Sans" pitchFamily="18"/>
                <a:ea typeface="Noto Sans CJK SC Regular" pitchFamily="2"/>
                <a:cs typeface="FreeSans" pitchFamily="2"/>
              </a:rPr>
              <a:t>s</a:t>
            </a:r>
            <a:r>
              <a:rPr lang="en-US" sz="2200" b="0" i="0" u="none" strike="noStrike" kern="1200" cap="none" dirty="0">
                <a:ln>
                  <a:noFill/>
                </a:ln>
                <a:latin typeface="Liberation Sans" pitchFamily="18"/>
                <a:ea typeface="Noto Sans CJK SC Regular" pitchFamily="2"/>
                <a:cs typeface="FreeSans" pitchFamily="2"/>
              </a:rPr>
              <a:t> using policy derived from Q (e.g. e-greedy)</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Take action </a:t>
            </a:r>
            <a:r>
              <a:rPr lang="en-US" sz="2200" b="0" i="1" u="none" strike="noStrike" kern="1200" cap="none" dirty="0">
                <a:ln>
                  <a:noFill/>
                </a:ln>
                <a:latin typeface="Liberation Sans" pitchFamily="18"/>
                <a:ea typeface="Noto Sans CJK SC Regular" pitchFamily="2"/>
                <a:cs typeface="FreeSans" pitchFamily="2"/>
              </a:rPr>
              <a:t>a</a:t>
            </a:r>
            <a:r>
              <a:rPr lang="en-US" sz="2200" b="0" i="0" u="none" strike="noStrike" kern="1200" cap="none" dirty="0">
                <a:ln>
                  <a:noFill/>
                </a:ln>
                <a:latin typeface="Liberation Sans" pitchFamily="18"/>
                <a:ea typeface="Noto Sans CJK SC Regular" pitchFamily="2"/>
                <a:cs typeface="FreeSans" pitchFamily="2"/>
              </a:rPr>
              <a:t>, observe </a:t>
            </a:r>
            <a:r>
              <a:rPr lang="en-US" sz="2200" b="0" i="1" u="none" strike="noStrike" kern="1200" cap="none" dirty="0">
                <a:ln>
                  <a:noFill/>
                </a:ln>
                <a:latin typeface="Liberation Sans" pitchFamily="18"/>
                <a:ea typeface="Noto Sans CJK SC Regular" pitchFamily="2"/>
                <a:cs typeface="FreeSans" pitchFamily="2"/>
              </a:rPr>
              <a:t>r, s’</a:t>
            </a: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If mod(</a:t>
            </a:r>
            <a:r>
              <a:rPr lang="en-US" sz="2200" b="0" i="1" u="none" strike="noStrike" kern="1200" cap="none" dirty="0" err="1">
                <a:ln>
                  <a:noFill/>
                </a:ln>
                <a:latin typeface="Liberation Sans" pitchFamily="18"/>
                <a:ea typeface="Noto Sans CJK SC Regular" pitchFamily="2"/>
                <a:cs typeface="FreeSans" pitchFamily="2"/>
              </a:rPr>
              <a:t>step,trainfreq</a:t>
            </a:r>
            <a:r>
              <a:rPr lang="en-US" sz="2200" b="0" i="0" u="none" strike="noStrike" kern="1200" cap="none" dirty="0">
                <a:ln>
                  <a:noFill/>
                </a:ln>
                <a:latin typeface="Liberation Sans" pitchFamily="18"/>
                <a:ea typeface="Noto Sans CJK SC Regular" pitchFamily="2"/>
                <a:cs typeface="FreeSans" pitchFamily="2"/>
              </a:rPr>
              <a:t>) == 0:</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sample batch </a:t>
            </a:r>
            <a:r>
              <a:rPr lang="en-US" sz="2200" b="0" i="1" u="none" strike="noStrike" kern="1200" cap="none" dirty="0">
                <a:ln>
                  <a:noFill/>
                </a:ln>
                <a:latin typeface="Liberation Sans" pitchFamily="18"/>
                <a:ea typeface="Noto Sans CJK SC Regular" pitchFamily="2"/>
                <a:cs typeface="FreeSans" pitchFamily="2"/>
              </a:rPr>
              <a:t>B</a:t>
            </a:r>
            <a:r>
              <a:rPr lang="en-US" sz="2200" b="0" i="0" u="none" strike="noStrike" kern="1200" cap="none" dirty="0">
                <a:ln>
                  <a:noFill/>
                </a:ln>
                <a:latin typeface="Liberation Sans" pitchFamily="18"/>
                <a:ea typeface="Noto Sans CJK SC Regular" pitchFamily="2"/>
                <a:cs typeface="FreeSans" pitchFamily="2"/>
              </a:rPr>
              <a:t> from </a:t>
            </a:r>
            <a:r>
              <a:rPr lang="en-US" sz="2200" b="0" i="1" u="none" strike="noStrike" kern="1200" cap="none" dirty="0">
                <a:ln>
                  <a:noFill/>
                </a:ln>
                <a:latin typeface="Liberation Sans" pitchFamily="18"/>
                <a:ea typeface="Noto Sans CJK SC Regular" pitchFamily="2"/>
                <a:cs typeface="FreeSans" pitchFamily="2"/>
              </a:rPr>
              <a:t>D</a:t>
            </a:r>
          </a:p>
          <a:p>
            <a:pPr marL="0" marR="0" lvl="0" indent="0" hangingPunct="0">
              <a:lnSpc>
                <a:spcPct val="100000"/>
              </a:lnSpc>
              <a:spcBef>
                <a:spcPts val="0"/>
              </a:spcBef>
              <a:spcAft>
                <a:spcPts val="0"/>
              </a:spcAft>
              <a:buNone/>
              <a:tabLst/>
            </a:pPr>
            <a:endParaRPr lang="en-US" sz="2200" b="0" i="1"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p:txBody>
      </p:sp>
      <p:grpSp>
        <p:nvGrpSpPr>
          <p:cNvPr id="4" name="Group 3" descr="28§display§D \leftarrow  \emptyset§svg§600§FALSE" title="TexMaths">
            <a:extLst>
              <a:ext uri="{FF2B5EF4-FFF2-40B4-BE49-F238E27FC236}">
                <a16:creationId xmlns:a16="http://schemas.microsoft.com/office/drawing/2014/main" id="{130B5BEB-CBD1-1B47-B6DD-FAA4D8AEB50F}"/>
              </a:ext>
            </a:extLst>
          </p:cNvPr>
          <p:cNvGrpSpPr/>
          <p:nvPr/>
        </p:nvGrpSpPr>
        <p:grpSpPr>
          <a:xfrm>
            <a:off x="548640" y="1706974"/>
            <a:ext cx="731159" cy="260640"/>
            <a:chOff x="548640" y="1510199"/>
            <a:chExt cx="731159" cy="260640"/>
          </a:xfrm>
        </p:grpSpPr>
        <p:sp>
          <p:nvSpPr>
            <p:cNvPr id="5" name="Freeform 4">
              <a:extLst>
                <a:ext uri="{FF2B5EF4-FFF2-40B4-BE49-F238E27FC236}">
                  <a16:creationId xmlns:a16="http://schemas.microsoft.com/office/drawing/2014/main" id="{46DA3C66-DBBE-C447-BDF2-7D0E5D45B07A}"/>
                </a:ext>
              </a:extLst>
            </p:cNvPr>
            <p:cNvSpPr/>
            <p:nvPr/>
          </p:nvSpPr>
          <p:spPr>
            <a:xfrm>
              <a:off x="548640" y="1517760"/>
              <a:ext cx="731159" cy="246600"/>
            </a:xfrm>
            <a:custGeom>
              <a:avLst/>
              <a:gdLst/>
              <a:ahLst/>
              <a:cxnLst>
                <a:cxn ang="3cd4">
                  <a:pos x="hc" y="t"/>
                </a:cxn>
                <a:cxn ang="cd2">
                  <a:pos x="l" y="vc"/>
                </a:cxn>
                <a:cxn ang="cd4">
                  <a:pos x="hc" y="b"/>
                </a:cxn>
                <a:cxn ang="0">
                  <a:pos x="r" y="vc"/>
                </a:cxn>
              </a:cxnLst>
              <a:rect l="l" t="t" r="r" b="b"/>
              <a:pathLst>
                <a:path w="2032" h="686">
                  <a:moveTo>
                    <a:pt x="1016" y="686"/>
                  </a:moveTo>
                  <a:lnTo>
                    <a:pt x="0" y="686"/>
                  </a:lnTo>
                  <a:lnTo>
                    <a:pt x="0" y="0"/>
                  </a:lnTo>
                  <a:lnTo>
                    <a:pt x="2032" y="0"/>
                  </a:lnTo>
                  <a:lnTo>
                    <a:pt x="2032" y="686"/>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 name="Freeform 5">
              <a:extLst>
                <a:ext uri="{FF2B5EF4-FFF2-40B4-BE49-F238E27FC236}">
                  <a16:creationId xmlns:a16="http://schemas.microsoft.com/office/drawing/2014/main" id="{1C64FEFB-B011-8046-9E9F-38FBF0B15DE4}"/>
                </a:ext>
              </a:extLst>
            </p:cNvPr>
            <p:cNvSpPr/>
            <p:nvPr/>
          </p:nvSpPr>
          <p:spPr>
            <a:xfrm>
              <a:off x="559080" y="1537560"/>
              <a:ext cx="192960" cy="209520"/>
            </a:xfrm>
            <a:custGeom>
              <a:avLst/>
              <a:gdLst/>
              <a:ahLst/>
              <a:cxnLst>
                <a:cxn ang="3cd4">
                  <a:pos x="hc" y="t"/>
                </a:cxn>
                <a:cxn ang="cd2">
                  <a:pos x="l" y="vc"/>
                </a:cxn>
                <a:cxn ang="cd4">
                  <a:pos x="hc" y="b"/>
                </a:cxn>
                <a:cxn ang="0">
                  <a:pos x="r" y="vc"/>
                </a:cxn>
              </a:cxnLst>
              <a:rect l="l" t="t" r="r" b="b"/>
              <a:pathLst>
                <a:path w="537" h="583">
                  <a:moveTo>
                    <a:pt x="83" y="518"/>
                  </a:moveTo>
                  <a:cubicBezTo>
                    <a:pt x="76" y="551"/>
                    <a:pt x="75" y="556"/>
                    <a:pt x="19" y="556"/>
                  </a:cubicBezTo>
                  <a:cubicBezTo>
                    <a:pt x="8" y="556"/>
                    <a:pt x="0" y="556"/>
                    <a:pt x="0" y="574"/>
                  </a:cubicBezTo>
                  <a:cubicBezTo>
                    <a:pt x="0" y="583"/>
                    <a:pt x="6" y="583"/>
                    <a:pt x="19" y="583"/>
                  </a:cubicBezTo>
                  <a:lnTo>
                    <a:pt x="252" y="583"/>
                  </a:lnTo>
                  <a:cubicBezTo>
                    <a:pt x="398" y="583"/>
                    <a:pt x="537" y="403"/>
                    <a:pt x="537" y="217"/>
                  </a:cubicBezTo>
                  <a:cubicBezTo>
                    <a:pt x="537" y="95"/>
                    <a:pt x="476" y="0"/>
                    <a:pt x="371" y="0"/>
                  </a:cubicBezTo>
                  <a:lnTo>
                    <a:pt x="135" y="0"/>
                  </a:lnTo>
                  <a:cubicBezTo>
                    <a:pt x="123" y="0"/>
                    <a:pt x="115" y="0"/>
                    <a:pt x="115" y="16"/>
                  </a:cubicBezTo>
                  <a:cubicBezTo>
                    <a:pt x="115" y="27"/>
                    <a:pt x="121" y="27"/>
                    <a:pt x="135" y="27"/>
                  </a:cubicBezTo>
                  <a:cubicBezTo>
                    <a:pt x="143" y="27"/>
                    <a:pt x="156" y="27"/>
                    <a:pt x="166" y="29"/>
                  </a:cubicBezTo>
                  <a:cubicBezTo>
                    <a:pt x="177" y="29"/>
                    <a:pt x="180" y="33"/>
                    <a:pt x="180" y="43"/>
                  </a:cubicBezTo>
                  <a:cubicBezTo>
                    <a:pt x="180" y="45"/>
                    <a:pt x="180" y="48"/>
                    <a:pt x="177" y="58"/>
                  </a:cubicBezTo>
                  <a:close/>
                  <a:moveTo>
                    <a:pt x="236" y="58"/>
                  </a:moveTo>
                  <a:cubicBezTo>
                    <a:pt x="242" y="29"/>
                    <a:pt x="242" y="27"/>
                    <a:pt x="272" y="27"/>
                  </a:cubicBezTo>
                  <a:lnTo>
                    <a:pt x="349" y="27"/>
                  </a:lnTo>
                  <a:cubicBezTo>
                    <a:pt x="417" y="27"/>
                    <a:pt x="475" y="72"/>
                    <a:pt x="475" y="184"/>
                  </a:cubicBezTo>
                  <a:cubicBezTo>
                    <a:pt x="475" y="227"/>
                    <a:pt x="460" y="366"/>
                    <a:pt x="401" y="461"/>
                  </a:cubicBezTo>
                  <a:cubicBezTo>
                    <a:pt x="381" y="492"/>
                    <a:pt x="325" y="556"/>
                    <a:pt x="239" y="556"/>
                  </a:cubicBezTo>
                  <a:lnTo>
                    <a:pt x="159" y="556"/>
                  </a:lnTo>
                  <a:cubicBezTo>
                    <a:pt x="150" y="556"/>
                    <a:pt x="148" y="556"/>
                    <a:pt x="145" y="556"/>
                  </a:cubicBezTo>
                  <a:cubicBezTo>
                    <a:pt x="137" y="556"/>
                    <a:pt x="135" y="554"/>
                    <a:pt x="135" y="549"/>
                  </a:cubicBezTo>
                  <a:cubicBezTo>
                    <a:pt x="135" y="545"/>
                    <a:pt x="135" y="543"/>
                    <a:pt x="139" y="52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 name="Freeform 6">
              <a:extLst>
                <a:ext uri="{FF2B5EF4-FFF2-40B4-BE49-F238E27FC236}">
                  <a16:creationId xmlns:a16="http://schemas.microsoft.com/office/drawing/2014/main" id="{F055CF28-DBE6-434C-831F-774E42AF1F21}"/>
                </a:ext>
              </a:extLst>
            </p:cNvPr>
            <p:cNvSpPr/>
            <p:nvPr/>
          </p:nvSpPr>
          <p:spPr>
            <a:xfrm>
              <a:off x="847439" y="1590480"/>
              <a:ext cx="223920" cy="160200"/>
            </a:xfrm>
            <a:custGeom>
              <a:avLst/>
              <a:gdLst/>
              <a:ahLst/>
              <a:cxnLst>
                <a:cxn ang="3cd4">
                  <a:pos x="hc" y="t"/>
                </a:cxn>
                <a:cxn ang="cd2">
                  <a:pos x="l" y="vc"/>
                </a:cxn>
                <a:cxn ang="cd4">
                  <a:pos x="hc" y="b"/>
                </a:cxn>
                <a:cxn ang="0">
                  <a:pos x="r" y="vc"/>
                </a:cxn>
              </a:cxnLst>
              <a:rect l="l" t="t" r="r" b="b"/>
              <a:pathLst>
                <a:path w="623" h="446">
                  <a:moveTo>
                    <a:pt x="597" y="240"/>
                  </a:moveTo>
                  <a:cubicBezTo>
                    <a:pt x="610" y="240"/>
                    <a:pt x="623" y="240"/>
                    <a:pt x="623" y="223"/>
                  </a:cubicBezTo>
                  <a:cubicBezTo>
                    <a:pt x="623" y="205"/>
                    <a:pt x="610" y="205"/>
                    <a:pt x="597" y="205"/>
                  </a:cubicBezTo>
                  <a:lnTo>
                    <a:pt x="76" y="205"/>
                  </a:lnTo>
                  <a:cubicBezTo>
                    <a:pt x="115" y="171"/>
                    <a:pt x="134" y="136"/>
                    <a:pt x="140" y="124"/>
                  </a:cubicBezTo>
                  <a:cubicBezTo>
                    <a:pt x="170" y="66"/>
                    <a:pt x="177" y="12"/>
                    <a:pt x="177" y="10"/>
                  </a:cubicBezTo>
                  <a:cubicBezTo>
                    <a:pt x="177" y="0"/>
                    <a:pt x="169" y="0"/>
                    <a:pt x="162" y="0"/>
                  </a:cubicBezTo>
                  <a:cubicBezTo>
                    <a:pt x="151" y="0"/>
                    <a:pt x="150" y="2"/>
                    <a:pt x="147" y="17"/>
                  </a:cubicBezTo>
                  <a:cubicBezTo>
                    <a:pt x="131" y="101"/>
                    <a:pt x="89" y="173"/>
                    <a:pt x="11" y="211"/>
                  </a:cubicBezTo>
                  <a:cubicBezTo>
                    <a:pt x="3" y="215"/>
                    <a:pt x="0" y="217"/>
                    <a:pt x="0" y="223"/>
                  </a:cubicBezTo>
                  <a:cubicBezTo>
                    <a:pt x="0" y="229"/>
                    <a:pt x="3" y="231"/>
                    <a:pt x="11" y="235"/>
                  </a:cubicBezTo>
                  <a:cubicBezTo>
                    <a:pt x="83" y="271"/>
                    <a:pt x="131" y="337"/>
                    <a:pt x="148" y="434"/>
                  </a:cubicBezTo>
                  <a:cubicBezTo>
                    <a:pt x="150" y="444"/>
                    <a:pt x="151" y="446"/>
                    <a:pt x="162" y="446"/>
                  </a:cubicBezTo>
                  <a:cubicBezTo>
                    <a:pt x="169" y="446"/>
                    <a:pt x="177" y="446"/>
                    <a:pt x="177" y="436"/>
                  </a:cubicBezTo>
                  <a:cubicBezTo>
                    <a:pt x="177" y="434"/>
                    <a:pt x="170" y="380"/>
                    <a:pt x="142" y="324"/>
                  </a:cubicBezTo>
                  <a:cubicBezTo>
                    <a:pt x="127" y="299"/>
                    <a:pt x="107" y="268"/>
                    <a:pt x="76" y="24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 name="Freeform 7">
              <a:extLst>
                <a:ext uri="{FF2B5EF4-FFF2-40B4-BE49-F238E27FC236}">
                  <a16:creationId xmlns:a16="http://schemas.microsoft.com/office/drawing/2014/main" id="{A47F1681-6CFB-6740-8ADB-42DF9A5995FF}"/>
                </a:ext>
              </a:extLst>
            </p:cNvPr>
            <p:cNvSpPr/>
            <p:nvPr/>
          </p:nvSpPr>
          <p:spPr>
            <a:xfrm>
              <a:off x="1166040" y="1510199"/>
              <a:ext cx="102240" cy="260640"/>
            </a:xfrm>
            <a:custGeom>
              <a:avLst/>
              <a:gdLst/>
              <a:ahLst/>
              <a:cxnLst>
                <a:cxn ang="3cd4">
                  <a:pos x="hc" y="t"/>
                </a:cxn>
                <a:cxn ang="cd2">
                  <a:pos x="l" y="vc"/>
                </a:cxn>
                <a:cxn ang="cd4">
                  <a:pos x="hc" y="b"/>
                </a:cxn>
                <a:cxn ang="0">
                  <a:pos x="r" y="vc"/>
                </a:cxn>
              </a:cxnLst>
              <a:rect l="l" t="t" r="r" b="b"/>
              <a:pathLst>
                <a:path w="285" h="725">
                  <a:moveTo>
                    <a:pt x="240" y="17"/>
                  </a:moveTo>
                  <a:cubicBezTo>
                    <a:pt x="240" y="8"/>
                    <a:pt x="234" y="0"/>
                    <a:pt x="226" y="0"/>
                  </a:cubicBezTo>
                  <a:cubicBezTo>
                    <a:pt x="215" y="0"/>
                    <a:pt x="213" y="10"/>
                    <a:pt x="209" y="27"/>
                  </a:cubicBezTo>
                  <a:cubicBezTo>
                    <a:pt x="201" y="62"/>
                    <a:pt x="207" y="31"/>
                    <a:pt x="199" y="66"/>
                  </a:cubicBezTo>
                  <a:cubicBezTo>
                    <a:pt x="191" y="60"/>
                    <a:pt x="169" y="48"/>
                    <a:pt x="143" y="48"/>
                  </a:cubicBezTo>
                  <a:cubicBezTo>
                    <a:pt x="102" y="48"/>
                    <a:pt x="57" y="74"/>
                    <a:pt x="30" y="140"/>
                  </a:cubicBezTo>
                  <a:cubicBezTo>
                    <a:pt x="3" y="207"/>
                    <a:pt x="0" y="285"/>
                    <a:pt x="0" y="364"/>
                  </a:cubicBezTo>
                  <a:cubicBezTo>
                    <a:pt x="0" y="419"/>
                    <a:pt x="0" y="572"/>
                    <a:pt x="61" y="638"/>
                  </a:cubicBezTo>
                  <a:cubicBezTo>
                    <a:pt x="45" y="704"/>
                    <a:pt x="45" y="706"/>
                    <a:pt x="45" y="709"/>
                  </a:cubicBezTo>
                  <a:cubicBezTo>
                    <a:pt x="45" y="717"/>
                    <a:pt x="51" y="725"/>
                    <a:pt x="59" y="725"/>
                  </a:cubicBezTo>
                  <a:cubicBezTo>
                    <a:pt x="70" y="725"/>
                    <a:pt x="72" y="717"/>
                    <a:pt x="76" y="698"/>
                  </a:cubicBezTo>
                  <a:cubicBezTo>
                    <a:pt x="84" y="665"/>
                    <a:pt x="78" y="694"/>
                    <a:pt x="84" y="661"/>
                  </a:cubicBezTo>
                  <a:cubicBezTo>
                    <a:pt x="102" y="671"/>
                    <a:pt x="123" y="678"/>
                    <a:pt x="142" y="678"/>
                  </a:cubicBezTo>
                  <a:cubicBezTo>
                    <a:pt x="221" y="678"/>
                    <a:pt x="252" y="597"/>
                    <a:pt x="264" y="556"/>
                  </a:cubicBezTo>
                  <a:cubicBezTo>
                    <a:pt x="283" y="496"/>
                    <a:pt x="285" y="426"/>
                    <a:pt x="285" y="364"/>
                  </a:cubicBezTo>
                  <a:cubicBezTo>
                    <a:pt x="285" y="300"/>
                    <a:pt x="285" y="159"/>
                    <a:pt x="223" y="89"/>
                  </a:cubicBezTo>
                  <a:close/>
                  <a:moveTo>
                    <a:pt x="70" y="599"/>
                  </a:moveTo>
                  <a:cubicBezTo>
                    <a:pt x="48" y="541"/>
                    <a:pt x="48" y="436"/>
                    <a:pt x="48" y="355"/>
                  </a:cubicBezTo>
                  <a:cubicBezTo>
                    <a:pt x="48" y="285"/>
                    <a:pt x="48" y="227"/>
                    <a:pt x="57" y="173"/>
                  </a:cubicBezTo>
                  <a:cubicBezTo>
                    <a:pt x="70" y="93"/>
                    <a:pt x="111" y="66"/>
                    <a:pt x="143" y="66"/>
                  </a:cubicBezTo>
                  <a:cubicBezTo>
                    <a:pt x="158" y="66"/>
                    <a:pt x="175" y="72"/>
                    <a:pt x="194" y="91"/>
                  </a:cubicBezTo>
                  <a:close/>
                  <a:moveTo>
                    <a:pt x="215" y="124"/>
                  </a:moveTo>
                  <a:cubicBezTo>
                    <a:pt x="237" y="174"/>
                    <a:pt x="237" y="273"/>
                    <a:pt x="237" y="355"/>
                  </a:cubicBezTo>
                  <a:cubicBezTo>
                    <a:pt x="237" y="417"/>
                    <a:pt x="237" y="481"/>
                    <a:pt x="229" y="537"/>
                  </a:cubicBezTo>
                  <a:cubicBezTo>
                    <a:pt x="217" y="626"/>
                    <a:pt x="180" y="659"/>
                    <a:pt x="142" y="659"/>
                  </a:cubicBezTo>
                  <a:cubicBezTo>
                    <a:pt x="126" y="659"/>
                    <a:pt x="108" y="653"/>
                    <a:pt x="92" y="6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9" name="Group 8" descr="18§display§D \leftarrow  D \cup (s,a,s',r)§svg§600§FALSE" title="TexMaths">
            <a:extLst>
              <a:ext uri="{FF2B5EF4-FFF2-40B4-BE49-F238E27FC236}">
                <a16:creationId xmlns:a16="http://schemas.microsoft.com/office/drawing/2014/main" id="{B153F392-DC7C-4F41-953A-DB4BC3148613}"/>
              </a:ext>
            </a:extLst>
          </p:cNvPr>
          <p:cNvGrpSpPr/>
          <p:nvPr/>
        </p:nvGrpSpPr>
        <p:grpSpPr>
          <a:xfrm>
            <a:off x="1437840" y="3587975"/>
            <a:ext cx="2473560" cy="300240"/>
            <a:chOff x="1437840" y="3391200"/>
            <a:chExt cx="2473560" cy="300240"/>
          </a:xfrm>
        </p:grpSpPr>
        <p:sp>
          <p:nvSpPr>
            <p:cNvPr id="10" name="Freeform 9">
              <a:extLst>
                <a:ext uri="{FF2B5EF4-FFF2-40B4-BE49-F238E27FC236}">
                  <a16:creationId xmlns:a16="http://schemas.microsoft.com/office/drawing/2014/main" id="{74FED8AB-6AE7-B542-A843-C0C122A848D0}"/>
                </a:ext>
              </a:extLst>
            </p:cNvPr>
            <p:cNvSpPr/>
            <p:nvPr/>
          </p:nvSpPr>
          <p:spPr>
            <a:xfrm>
              <a:off x="1437840" y="3392640"/>
              <a:ext cx="2473560" cy="298800"/>
            </a:xfrm>
            <a:custGeom>
              <a:avLst/>
              <a:gdLst/>
              <a:ahLst/>
              <a:cxnLst>
                <a:cxn ang="3cd4">
                  <a:pos x="hc" y="t"/>
                </a:cxn>
                <a:cxn ang="cd2">
                  <a:pos x="l" y="vc"/>
                </a:cxn>
                <a:cxn ang="cd4">
                  <a:pos x="hc" y="b"/>
                </a:cxn>
                <a:cxn ang="0">
                  <a:pos x="r" y="vc"/>
                </a:cxn>
              </a:cxnLst>
              <a:rect l="l" t="t" r="r" b="b"/>
              <a:pathLst>
                <a:path w="6872" h="831">
                  <a:moveTo>
                    <a:pt x="3436" y="831"/>
                  </a:moveTo>
                  <a:lnTo>
                    <a:pt x="0" y="831"/>
                  </a:lnTo>
                  <a:lnTo>
                    <a:pt x="0" y="0"/>
                  </a:lnTo>
                  <a:lnTo>
                    <a:pt x="6872" y="0"/>
                  </a:lnTo>
                  <a:lnTo>
                    <a:pt x="6872" y="831"/>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 name="Freeform 10">
              <a:extLst>
                <a:ext uri="{FF2B5EF4-FFF2-40B4-BE49-F238E27FC236}">
                  <a16:creationId xmlns:a16="http://schemas.microsoft.com/office/drawing/2014/main" id="{7B25BD5A-DC2B-224D-9ED9-5B249A75947E}"/>
                </a:ext>
              </a:extLst>
            </p:cNvPr>
            <p:cNvSpPr/>
            <p:nvPr/>
          </p:nvSpPr>
          <p:spPr>
            <a:xfrm>
              <a:off x="1449360" y="3426120"/>
              <a:ext cx="218160" cy="194760"/>
            </a:xfrm>
            <a:custGeom>
              <a:avLst/>
              <a:gdLst/>
              <a:ahLst/>
              <a:cxnLst>
                <a:cxn ang="3cd4">
                  <a:pos x="hc" y="t"/>
                </a:cxn>
                <a:cxn ang="cd2">
                  <a:pos x="l" y="vc"/>
                </a:cxn>
                <a:cxn ang="cd4">
                  <a:pos x="hc" y="b"/>
                </a:cxn>
                <a:cxn ang="0">
                  <a:pos x="r" y="vc"/>
                </a:cxn>
              </a:cxnLst>
              <a:rect l="l" t="t" r="r" b="b"/>
              <a:pathLst>
                <a:path w="607" h="542">
                  <a:moveTo>
                    <a:pt x="94" y="480"/>
                  </a:moveTo>
                  <a:cubicBezTo>
                    <a:pt x="86" y="511"/>
                    <a:pt x="85" y="516"/>
                    <a:pt x="22" y="516"/>
                  </a:cubicBezTo>
                  <a:cubicBezTo>
                    <a:pt x="9" y="516"/>
                    <a:pt x="0" y="516"/>
                    <a:pt x="0" y="533"/>
                  </a:cubicBezTo>
                  <a:cubicBezTo>
                    <a:pt x="0" y="542"/>
                    <a:pt x="7" y="542"/>
                    <a:pt x="22" y="542"/>
                  </a:cubicBezTo>
                  <a:lnTo>
                    <a:pt x="284" y="542"/>
                  </a:lnTo>
                  <a:cubicBezTo>
                    <a:pt x="450" y="542"/>
                    <a:pt x="607" y="374"/>
                    <a:pt x="607" y="202"/>
                  </a:cubicBezTo>
                  <a:cubicBezTo>
                    <a:pt x="607" y="88"/>
                    <a:pt x="538" y="0"/>
                    <a:pt x="419" y="0"/>
                  </a:cubicBezTo>
                  <a:lnTo>
                    <a:pt x="153" y="0"/>
                  </a:lnTo>
                  <a:cubicBezTo>
                    <a:pt x="139" y="0"/>
                    <a:pt x="130" y="0"/>
                    <a:pt x="130" y="14"/>
                  </a:cubicBezTo>
                  <a:cubicBezTo>
                    <a:pt x="130" y="25"/>
                    <a:pt x="137" y="25"/>
                    <a:pt x="153" y="25"/>
                  </a:cubicBezTo>
                  <a:cubicBezTo>
                    <a:pt x="162" y="25"/>
                    <a:pt x="176" y="25"/>
                    <a:pt x="187" y="27"/>
                  </a:cubicBezTo>
                  <a:cubicBezTo>
                    <a:pt x="200" y="27"/>
                    <a:pt x="203" y="31"/>
                    <a:pt x="203" y="40"/>
                  </a:cubicBezTo>
                  <a:cubicBezTo>
                    <a:pt x="203" y="41"/>
                    <a:pt x="203" y="45"/>
                    <a:pt x="200" y="54"/>
                  </a:cubicBezTo>
                  <a:close/>
                  <a:moveTo>
                    <a:pt x="266" y="54"/>
                  </a:moveTo>
                  <a:cubicBezTo>
                    <a:pt x="274" y="27"/>
                    <a:pt x="274" y="25"/>
                    <a:pt x="308" y="25"/>
                  </a:cubicBezTo>
                  <a:lnTo>
                    <a:pt x="394" y="25"/>
                  </a:lnTo>
                  <a:cubicBezTo>
                    <a:pt x="472" y="25"/>
                    <a:pt x="536" y="67"/>
                    <a:pt x="536" y="171"/>
                  </a:cubicBezTo>
                  <a:cubicBezTo>
                    <a:pt x="536" y="211"/>
                    <a:pt x="520" y="340"/>
                    <a:pt x="454" y="428"/>
                  </a:cubicBezTo>
                  <a:cubicBezTo>
                    <a:pt x="430" y="457"/>
                    <a:pt x="367" y="516"/>
                    <a:pt x="270" y="516"/>
                  </a:cubicBezTo>
                  <a:lnTo>
                    <a:pt x="180" y="516"/>
                  </a:lnTo>
                  <a:cubicBezTo>
                    <a:pt x="169" y="516"/>
                    <a:pt x="167" y="516"/>
                    <a:pt x="164" y="516"/>
                  </a:cubicBezTo>
                  <a:cubicBezTo>
                    <a:pt x="155" y="516"/>
                    <a:pt x="153" y="515"/>
                    <a:pt x="153" y="509"/>
                  </a:cubicBezTo>
                  <a:cubicBezTo>
                    <a:pt x="153" y="506"/>
                    <a:pt x="153" y="504"/>
                    <a:pt x="157" y="48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 name="Freeform 11">
              <a:extLst>
                <a:ext uri="{FF2B5EF4-FFF2-40B4-BE49-F238E27FC236}">
                  <a16:creationId xmlns:a16="http://schemas.microsoft.com/office/drawing/2014/main" id="{64ADFCC5-38EB-564A-9A90-4F9480F98C13}"/>
                </a:ext>
              </a:extLst>
            </p:cNvPr>
            <p:cNvSpPr/>
            <p:nvPr/>
          </p:nvSpPr>
          <p:spPr>
            <a:xfrm>
              <a:off x="1775520" y="3474720"/>
              <a:ext cx="253080" cy="148680"/>
            </a:xfrm>
            <a:custGeom>
              <a:avLst/>
              <a:gdLst/>
              <a:ahLst/>
              <a:cxnLst>
                <a:cxn ang="3cd4">
                  <a:pos x="hc" y="t"/>
                </a:cxn>
                <a:cxn ang="cd2">
                  <a:pos x="l" y="vc"/>
                </a:cxn>
                <a:cxn ang="cd4">
                  <a:pos x="hc" y="b"/>
                </a:cxn>
                <a:cxn ang="0">
                  <a:pos x="r" y="vc"/>
                </a:cxn>
              </a:cxnLst>
              <a:rect l="l" t="t" r="r" b="b"/>
              <a:pathLst>
                <a:path w="704" h="414">
                  <a:moveTo>
                    <a:pt x="675" y="223"/>
                  </a:moveTo>
                  <a:cubicBezTo>
                    <a:pt x="689" y="223"/>
                    <a:pt x="704" y="223"/>
                    <a:pt x="704" y="207"/>
                  </a:cubicBezTo>
                  <a:cubicBezTo>
                    <a:pt x="704" y="191"/>
                    <a:pt x="689" y="191"/>
                    <a:pt x="675" y="191"/>
                  </a:cubicBezTo>
                  <a:lnTo>
                    <a:pt x="86" y="191"/>
                  </a:lnTo>
                  <a:cubicBezTo>
                    <a:pt x="130" y="158"/>
                    <a:pt x="151" y="126"/>
                    <a:pt x="158" y="115"/>
                  </a:cubicBezTo>
                  <a:cubicBezTo>
                    <a:pt x="193" y="61"/>
                    <a:pt x="200" y="11"/>
                    <a:pt x="200" y="9"/>
                  </a:cubicBezTo>
                  <a:cubicBezTo>
                    <a:pt x="200" y="0"/>
                    <a:pt x="191" y="0"/>
                    <a:pt x="184" y="0"/>
                  </a:cubicBezTo>
                  <a:cubicBezTo>
                    <a:pt x="171" y="0"/>
                    <a:pt x="169" y="2"/>
                    <a:pt x="166" y="16"/>
                  </a:cubicBezTo>
                  <a:cubicBezTo>
                    <a:pt x="148" y="94"/>
                    <a:pt x="101" y="160"/>
                    <a:pt x="13" y="196"/>
                  </a:cubicBezTo>
                  <a:cubicBezTo>
                    <a:pt x="4" y="200"/>
                    <a:pt x="0" y="202"/>
                    <a:pt x="0" y="207"/>
                  </a:cubicBezTo>
                  <a:cubicBezTo>
                    <a:pt x="0" y="212"/>
                    <a:pt x="4" y="214"/>
                    <a:pt x="13" y="218"/>
                  </a:cubicBezTo>
                  <a:cubicBezTo>
                    <a:pt x="94" y="252"/>
                    <a:pt x="148" y="313"/>
                    <a:pt x="167" y="403"/>
                  </a:cubicBezTo>
                  <a:cubicBezTo>
                    <a:pt x="169" y="412"/>
                    <a:pt x="171" y="414"/>
                    <a:pt x="184" y="414"/>
                  </a:cubicBezTo>
                  <a:cubicBezTo>
                    <a:pt x="191" y="414"/>
                    <a:pt x="200" y="414"/>
                    <a:pt x="200" y="405"/>
                  </a:cubicBezTo>
                  <a:cubicBezTo>
                    <a:pt x="200" y="403"/>
                    <a:pt x="193" y="353"/>
                    <a:pt x="160" y="301"/>
                  </a:cubicBezTo>
                  <a:cubicBezTo>
                    <a:pt x="144" y="277"/>
                    <a:pt x="121" y="248"/>
                    <a:pt x="86" y="2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 name="Freeform 12">
              <a:extLst>
                <a:ext uri="{FF2B5EF4-FFF2-40B4-BE49-F238E27FC236}">
                  <a16:creationId xmlns:a16="http://schemas.microsoft.com/office/drawing/2014/main" id="{D9EDD15E-488F-5F4E-847F-E109F1F350EF}"/>
                </a:ext>
              </a:extLst>
            </p:cNvPr>
            <p:cNvSpPr/>
            <p:nvPr/>
          </p:nvSpPr>
          <p:spPr>
            <a:xfrm>
              <a:off x="2133720" y="3426120"/>
              <a:ext cx="218160" cy="194760"/>
            </a:xfrm>
            <a:custGeom>
              <a:avLst/>
              <a:gdLst/>
              <a:ahLst/>
              <a:cxnLst>
                <a:cxn ang="3cd4">
                  <a:pos x="hc" y="t"/>
                </a:cxn>
                <a:cxn ang="cd2">
                  <a:pos x="l" y="vc"/>
                </a:cxn>
                <a:cxn ang="cd4">
                  <a:pos x="hc" y="b"/>
                </a:cxn>
                <a:cxn ang="0">
                  <a:pos x="r" y="vc"/>
                </a:cxn>
              </a:cxnLst>
              <a:rect l="l" t="t" r="r" b="b"/>
              <a:pathLst>
                <a:path w="607" h="542">
                  <a:moveTo>
                    <a:pt x="94" y="480"/>
                  </a:moveTo>
                  <a:cubicBezTo>
                    <a:pt x="86" y="511"/>
                    <a:pt x="85" y="516"/>
                    <a:pt x="22" y="516"/>
                  </a:cubicBezTo>
                  <a:cubicBezTo>
                    <a:pt x="9" y="516"/>
                    <a:pt x="0" y="516"/>
                    <a:pt x="0" y="533"/>
                  </a:cubicBezTo>
                  <a:cubicBezTo>
                    <a:pt x="0" y="542"/>
                    <a:pt x="7" y="542"/>
                    <a:pt x="22" y="542"/>
                  </a:cubicBezTo>
                  <a:lnTo>
                    <a:pt x="284" y="542"/>
                  </a:lnTo>
                  <a:cubicBezTo>
                    <a:pt x="450" y="542"/>
                    <a:pt x="607" y="374"/>
                    <a:pt x="607" y="202"/>
                  </a:cubicBezTo>
                  <a:cubicBezTo>
                    <a:pt x="607" y="88"/>
                    <a:pt x="538" y="0"/>
                    <a:pt x="419" y="0"/>
                  </a:cubicBezTo>
                  <a:lnTo>
                    <a:pt x="153" y="0"/>
                  </a:lnTo>
                  <a:cubicBezTo>
                    <a:pt x="139" y="0"/>
                    <a:pt x="130" y="0"/>
                    <a:pt x="130" y="14"/>
                  </a:cubicBezTo>
                  <a:cubicBezTo>
                    <a:pt x="130" y="25"/>
                    <a:pt x="137" y="25"/>
                    <a:pt x="153" y="25"/>
                  </a:cubicBezTo>
                  <a:cubicBezTo>
                    <a:pt x="162" y="25"/>
                    <a:pt x="176" y="25"/>
                    <a:pt x="187" y="27"/>
                  </a:cubicBezTo>
                  <a:cubicBezTo>
                    <a:pt x="200" y="27"/>
                    <a:pt x="203" y="31"/>
                    <a:pt x="203" y="40"/>
                  </a:cubicBezTo>
                  <a:cubicBezTo>
                    <a:pt x="203" y="41"/>
                    <a:pt x="203" y="45"/>
                    <a:pt x="200" y="54"/>
                  </a:cubicBezTo>
                  <a:close/>
                  <a:moveTo>
                    <a:pt x="266" y="54"/>
                  </a:moveTo>
                  <a:cubicBezTo>
                    <a:pt x="274" y="27"/>
                    <a:pt x="274" y="25"/>
                    <a:pt x="308" y="25"/>
                  </a:cubicBezTo>
                  <a:lnTo>
                    <a:pt x="394" y="25"/>
                  </a:lnTo>
                  <a:cubicBezTo>
                    <a:pt x="472" y="25"/>
                    <a:pt x="536" y="67"/>
                    <a:pt x="536" y="171"/>
                  </a:cubicBezTo>
                  <a:cubicBezTo>
                    <a:pt x="536" y="211"/>
                    <a:pt x="522" y="340"/>
                    <a:pt x="454" y="428"/>
                  </a:cubicBezTo>
                  <a:cubicBezTo>
                    <a:pt x="430" y="457"/>
                    <a:pt x="367" y="516"/>
                    <a:pt x="270" y="516"/>
                  </a:cubicBezTo>
                  <a:lnTo>
                    <a:pt x="180" y="516"/>
                  </a:lnTo>
                  <a:cubicBezTo>
                    <a:pt x="169" y="516"/>
                    <a:pt x="167" y="516"/>
                    <a:pt x="164" y="516"/>
                  </a:cubicBezTo>
                  <a:cubicBezTo>
                    <a:pt x="155" y="516"/>
                    <a:pt x="153" y="515"/>
                    <a:pt x="153" y="509"/>
                  </a:cubicBezTo>
                  <a:cubicBezTo>
                    <a:pt x="153" y="506"/>
                    <a:pt x="153" y="504"/>
                    <a:pt x="157" y="48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 name="Freeform 13">
              <a:extLst>
                <a:ext uri="{FF2B5EF4-FFF2-40B4-BE49-F238E27FC236}">
                  <a16:creationId xmlns:a16="http://schemas.microsoft.com/office/drawing/2014/main" id="{1A5CC7E4-39AF-8A44-94A8-CA0F5EC487CA}"/>
                </a:ext>
              </a:extLst>
            </p:cNvPr>
            <p:cNvSpPr/>
            <p:nvPr/>
          </p:nvSpPr>
          <p:spPr>
            <a:xfrm>
              <a:off x="2444040" y="3450240"/>
              <a:ext cx="158400" cy="176400"/>
            </a:xfrm>
            <a:custGeom>
              <a:avLst/>
              <a:gdLst/>
              <a:ahLst/>
              <a:cxnLst>
                <a:cxn ang="3cd4">
                  <a:pos x="hc" y="t"/>
                </a:cxn>
                <a:cxn ang="cd2">
                  <a:pos x="l" y="vc"/>
                </a:cxn>
                <a:cxn ang="cd4">
                  <a:pos x="hc" y="b"/>
                </a:cxn>
                <a:cxn ang="0">
                  <a:pos x="r" y="vc"/>
                </a:cxn>
              </a:cxnLst>
              <a:rect l="l" t="t" r="r" b="b"/>
              <a:pathLst>
                <a:path w="441" h="491">
                  <a:moveTo>
                    <a:pt x="441" y="29"/>
                  </a:moveTo>
                  <a:cubicBezTo>
                    <a:pt x="441" y="14"/>
                    <a:pt x="441" y="0"/>
                    <a:pt x="425" y="0"/>
                  </a:cubicBezTo>
                  <a:cubicBezTo>
                    <a:pt x="410" y="0"/>
                    <a:pt x="410" y="14"/>
                    <a:pt x="410" y="29"/>
                  </a:cubicBezTo>
                  <a:lnTo>
                    <a:pt x="410" y="315"/>
                  </a:lnTo>
                  <a:cubicBezTo>
                    <a:pt x="410" y="435"/>
                    <a:pt x="281" y="461"/>
                    <a:pt x="221" y="461"/>
                  </a:cubicBezTo>
                  <a:cubicBezTo>
                    <a:pt x="185" y="461"/>
                    <a:pt x="135" y="453"/>
                    <a:pt x="94" y="426"/>
                  </a:cubicBezTo>
                  <a:cubicBezTo>
                    <a:pt x="32" y="387"/>
                    <a:pt x="32" y="337"/>
                    <a:pt x="32" y="315"/>
                  </a:cubicBezTo>
                  <a:lnTo>
                    <a:pt x="32" y="29"/>
                  </a:lnTo>
                  <a:cubicBezTo>
                    <a:pt x="32" y="14"/>
                    <a:pt x="32" y="0"/>
                    <a:pt x="16" y="0"/>
                  </a:cubicBezTo>
                  <a:cubicBezTo>
                    <a:pt x="0" y="0"/>
                    <a:pt x="0" y="14"/>
                    <a:pt x="0" y="29"/>
                  </a:cubicBezTo>
                  <a:lnTo>
                    <a:pt x="0" y="319"/>
                  </a:lnTo>
                  <a:cubicBezTo>
                    <a:pt x="0" y="439"/>
                    <a:pt x="121" y="491"/>
                    <a:pt x="221" y="491"/>
                  </a:cubicBezTo>
                  <a:cubicBezTo>
                    <a:pt x="324" y="491"/>
                    <a:pt x="441" y="437"/>
                    <a:pt x="441" y="32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 name="Freeform 14">
              <a:extLst>
                <a:ext uri="{FF2B5EF4-FFF2-40B4-BE49-F238E27FC236}">
                  <a16:creationId xmlns:a16="http://schemas.microsoft.com/office/drawing/2014/main" id="{6E48FD16-1AA0-9C4A-AB02-1EA9D9C4DAB9}"/>
                </a:ext>
              </a:extLst>
            </p:cNvPr>
            <p:cNvSpPr/>
            <p:nvPr/>
          </p:nvSpPr>
          <p:spPr>
            <a:xfrm>
              <a:off x="2708639" y="3406680"/>
              <a:ext cx="66240" cy="284760"/>
            </a:xfrm>
            <a:custGeom>
              <a:avLst/>
              <a:gdLst/>
              <a:ahLst/>
              <a:cxnLst>
                <a:cxn ang="3cd4">
                  <a:pos x="hc" y="t"/>
                </a:cxn>
                <a:cxn ang="cd2">
                  <a:pos x="l" y="vc"/>
                </a:cxn>
                <a:cxn ang="cd4">
                  <a:pos x="hc" y="b"/>
                </a:cxn>
                <a:cxn ang="0">
                  <a:pos x="r" y="vc"/>
                </a:cxn>
              </a:cxnLst>
              <a:rect l="l" t="t" r="r" b="b"/>
              <a:pathLst>
                <a:path w="185" h="792">
                  <a:moveTo>
                    <a:pt x="185" y="785"/>
                  </a:moveTo>
                  <a:cubicBezTo>
                    <a:pt x="185" y="783"/>
                    <a:pt x="185" y="781"/>
                    <a:pt x="171" y="767"/>
                  </a:cubicBezTo>
                  <a:cubicBezTo>
                    <a:pt x="72" y="668"/>
                    <a:pt x="47" y="518"/>
                    <a:pt x="47" y="396"/>
                  </a:cubicBezTo>
                  <a:cubicBezTo>
                    <a:pt x="47" y="259"/>
                    <a:pt x="77" y="121"/>
                    <a:pt x="175" y="22"/>
                  </a:cubicBezTo>
                  <a:cubicBezTo>
                    <a:pt x="185" y="13"/>
                    <a:pt x="185" y="11"/>
                    <a:pt x="185" y="7"/>
                  </a:cubicBezTo>
                  <a:cubicBezTo>
                    <a:pt x="185" y="2"/>
                    <a:pt x="182" y="0"/>
                    <a:pt x="176" y="0"/>
                  </a:cubicBezTo>
                  <a:cubicBezTo>
                    <a:pt x="169" y="0"/>
                    <a:pt x="97" y="54"/>
                    <a:pt x="50" y="155"/>
                  </a:cubicBezTo>
                  <a:cubicBezTo>
                    <a:pt x="9" y="241"/>
                    <a:pt x="0" y="329"/>
                    <a:pt x="0" y="396"/>
                  </a:cubicBezTo>
                  <a:cubicBezTo>
                    <a:pt x="0" y="459"/>
                    <a:pt x="9" y="554"/>
                    <a:pt x="52" y="644"/>
                  </a:cubicBezTo>
                  <a:cubicBezTo>
                    <a:pt x="101" y="741"/>
                    <a:pt x="169" y="792"/>
                    <a:pt x="176" y="792"/>
                  </a:cubicBezTo>
                  <a:cubicBezTo>
                    <a:pt x="182" y="792"/>
                    <a:pt x="185" y="790"/>
                    <a:pt x="185" y="78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 name="Freeform 15">
              <a:extLst>
                <a:ext uri="{FF2B5EF4-FFF2-40B4-BE49-F238E27FC236}">
                  <a16:creationId xmlns:a16="http://schemas.microsoft.com/office/drawing/2014/main" id="{4EC78D04-F5D1-F247-9261-C5AD4A283352}"/>
                </a:ext>
              </a:extLst>
            </p:cNvPr>
            <p:cNvSpPr/>
            <p:nvPr/>
          </p:nvSpPr>
          <p:spPr>
            <a:xfrm>
              <a:off x="2805840" y="349416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8"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4" y="342"/>
                    <a:pt x="41" y="342"/>
                    <a:pt x="23" y="301"/>
                  </a:cubicBezTo>
                  <a:cubicBezTo>
                    <a:pt x="54" y="304"/>
                    <a:pt x="74" y="281"/>
                    <a:pt x="74" y="257"/>
                  </a:cubicBezTo>
                  <a:cubicBezTo>
                    <a:pt x="74" y="239"/>
                    <a:pt x="61" y="230"/>
                    <a:pt x="45" y="230"/>
                  </a:cubicBezTo>
                  <a:cubicBezTo>
                    <a:pt x="23" y="230"/>
                    <a:pt x="0" y="247"/>
                    <a:pt x="0" y="283"/>
                  </a:cubicBezTo>
                  <a:cubicBezTo>
                    <a:pt x="0" y="328"/>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 name="Freeform 16">
              <a:extLst>
                <a:ext uri="{FF2B5EF4-FFF2-40B4-BE49-F238E27FC236}">
                  <a16:creationId xmlns:a16="http://schemas.microsoft.com/office/drawing/2014/main" id="{48C4A0F7-FE6A-2A4E-8E1D-FBEEAD5B8ECC}"/>
                </a:ext>
              </a:extLst>
            </p:cNvPr>
            <p:cNvSpPr/>
            <p:nvPr/>
          </p:nvSpPr>
          <p:spPr>
            <a:xfrm>
              <a:off x="2948400" y="3589920"/>
              <a:ext cx="33480" cy="85320"/>
            </a:xfrm>
            <a:custGeom>
              <a:avLst/>
              <a:gdLst/>
              <a:ahLst/>
              <a:cxnLst>
                <a:cxn ang="3cd4">
                  <a:pos x="hc" y="t"/>
                </a:cxn>
                <a:cxn ang="cd2">
                  <a:pos x="l" y="vc"/>
                </a:cxn>
                <a:cxn ang="cd4">
                  <a:pos x="hc" y="b"/>
                </a:cxn>
                <a:cxn ang="0">
                  <a:pos x="r" y="vc"/>
                </a:cxn>
              </a:cxnLst>
              <a:rect l="l" t="t" r="r" b="b"/>
              <a:pathLst>
                <a:path w="94" h="238">
                  <a:moveTo>
                    <a:pt x="94" y="83"/>
                  </a:moveTo>
                  <a:cubicBezTo>
                    <a:pt x="94" y="31"/>
                    <a:pt x="74" y="0"/>
                    <a:pt x="43" y="0"/>
                  </a:cubicBezTo>
                  <a:cubicBezTo>
                    <a:pt x="16" y="0"/>
                    <a:pt x="0" y="20"/>
                    <a:pt x="0" y="41"/>
                  </a:cubicBezTo>
                  <a:cubicBezTo>
                    <a:pt x="0" y="63"/>
                    <a:pt x="16" y="85"/>
                    <a:pt x="43" y="85"/>
                  </a:cubicBezTo>
                  <a:cubicBezTo>
                    <a:pt x="52" y="85"/>
                    <a:pt x="63" y="81"/>
                    <a:pt x="70" y="74"/>
                  </a:cubicBezTo>
                  <a:cubicBezTo>
                    <a:pt x="74" y="72"/>
                    <a:pt x="74" y="72"/>
                    <a:pt x="76" y="72"/>
                  </a:cubicBezTo>
                  <a:cubicBezTo>
                    <a:pt x="76" y="72"/>
                    <a:pt x="77" y="72"/>
                    <a:pt x="77" y="83"/>
                  </a:cubicBezTo>
                  <a:cubicBezTo>
                    <a:pt x="77" y="142"/>
                    <a:pt x="49" y="191"/>
                    <a:pt x="22" y="216"/>
                  </a:cubicBezTo>
                  <a:cubicBezTo>
                    <a:pt x="13" y="225"/>
                    <a:pt x="13" y="227"/>
                    <a:pt x="13" y="229"/>
                  </a:cubicBezTo>
                  <a:cubicBezTo>
                    <a:pt x="13" y="236"/>
                    <a:pt x="16" y="238"/>
                    <a:pt x="22" y="238"/>
                  </a:cubicBezTo>
                  <a:cubicBezTo>
                    <a:pt x="31" y="238"/>
                    <a:pt x="94" y="176"/>
                    <a:pt x="94" y="8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8" name="Freeform 17">
              <a:extLst>
                <a:ext uri="{FF2B5EF4-FFF2-40B4-BE49-F238E27FC236}">
                  <a16:creationId xmlns:a16="http://schemas.microsoft.com/office/drawing/2014/main" id="{856A2E39-ECF8-2841-83B8-7CDD25082701}"/>
                </a:ext>
              </a:extLst>
            </p:cNvPr>
            <p:cNvSpPr/>
            <p:nvPr/>
          </p:nvSpPr>
          <p:spPr>
            <a:xfrm>
              <a:off x="3061800" y="3494160"/>
              <a:ext cx="130680" cy="129240"/>
            </a:xfrm>
            <a:custGeom>
              <a:avLst/>
              <a:gdLst/>
              <a:ahLst/>
              <a:cxnLst>
                <a:cxn ang="3cd4">
                  <a:pos x="hc" y="t"/>
                </a:cxn>
                <a:cxn ang="cd2">
                  <a:pos x="l" y="vc"/>
                </a:cxn>
                <a:cxn ang="cd4">
                  <a:pos x="hc" y="b"/>
                </a:cxn>
                <a:cxn ang="0">
                  <a:pos x="r" y="vc"/>
                </a:cxn>
              </a:cxnLst>
              <a:rect l="l" t="t" r="r" b="b"/>
              <a:pathLst>
                <a:path w="364" h="360">
                  <a:moveTo>
                    <a:pt x="265" y="50"/>
                  </a:moveTo>
                  <a:cubicBezTo>
                    <a:pt x="250" y="22"/>
                    <a:pt x="227" y="0"/>
                    <a:pt x="191" y="0"/>
                  </a:cubicBezTo>
                  <a:cubicBezTo>
                    <a:pt x="99" y="0"/>
                    <a:pt x="0" y="117"/>
                    <a:pt x="0" y="232"/>
                  </a:cubicBezTo>
                  <a:cubicBezTo>
                    <a:pt x="0" y="308"/>
                    <a:pt x="43" y="360"/>
                    <a:pt x="106" y="360"/>
                  </a:cubicBezTo>
                  <a:cubicBezTo>
                    <a:pt x="122" y="360"/>
                    <a:pt x="162" y="356"/>
                    <a:pt x="209" y="301"/>
                  </a:cubicBezTo>
                  <a:cubicBezTo>
                    <a:pt x="216" y="333"/>
                    <a:pt x="243" y="360"/>
                    <a:pt x="281" y="360"/>
                  </a:cubicBezTo>
                  <a:cubicBezTo>
                    <a:pt x="310" y="360"/>
                    <a:pt x="328" y="342"/>
                    <a:pt x="340" y="317"/>
                  </a:cubicBezTo>
                  <a:cubicBezTo>
                    <a:pt x="353" y="288"/>
                    <a:pt x="364" y="239"/>
                    <a:pt x="364" y="238"/>
                  </a:cubicBezTo>
                  <a:cubicBezTo>
                    <a:pt x="364" y="230"/>
                    <a:pt x="356" y="230"/>
                    <a:pt x="355" y="230"/>
                  </a:cubicBezTo>
                  <a:cubicBezTo>
                    <a:pt x="347" y="230"/>
                    <a:pt x="346" y="232"/>
                    <a:pt x="344" y="245"/>
                  </a:cubicBezTo>
                  <a:cubicBezTo>
                    <a:pt x="329" y="295"/>
                    <a:pt x="315" y="342"/>
                    <a:pt x="283" y="342"/>
                  </a:cubicBezTo>
                  <a:cubicBezTo>
                    <a:pt x="261" y="342"/>
                    <a:pt x="259" y="322"/>
                    <a:pt x="259" y="306"/>
                  </a:cubicBezTo>
                  <a:cubicBezTo>
                    <a:pt x="259" y="288"/>
                    <a:pt x="261" y="283"/>
                    <a:pt x="270" y="247"/>
                  </a:cubicBezTo>
                  <a:cubicBezTo>
                    <a:pt x="279" y="214"/>
                    <a:pt x="279" y="205"/>
                    <a:pt x="286" y="176"/>
                  </a:cubicBezTo>
                  <a:lnTo>
                    <a:pt x="315" y="65"/>
                  </a:lnTo>
                  <a:cubicBezTo>
                    <a:pt x="320" y="41"/>
                    <a:pt x="320" y="41"/>
                    <a:pt x="320" y="38"/>
                  </a:cubicBezTo>
                  <a:cubicBezTo>
                    <a:pt x="320" y="23"/>
                    <a:pt x="311" y="16"/>
                    <a:pt x="299" y="16"/>
                  </a:cubicBezTo>
                  <a:cubicBezTo>
                    <a:pt x="279" y="16"/>
                    <a:pt x="266" y="34"/>
                    <a:pt x="265" y="50"/>
                  </a:cubicBezTo>
                  <a:close/>
                  <a:moveTo>
                    <a:pt x="212" y="257"/>
                  </a:moveTo>
                  <a:cubicBezTo>
                    <a:pt x="209" y="272"/>
                    <a:pt x="209" y="272"/>
                    <a:pt x="198" y="286"/>
                  </a:cubicBezTo>
                  <a:cubicBezTo>
                    <a:pt x="162" y="329"/>
                    <a:pt x="130" y="342"/>
                    <a:pt x="108" y="342"/>
                  </a:cubicBezTo>
                  <a:cubicBezTo>
                    <a:pt x="68" y="342"/>
                    <a:pt x="56" y="299"/>
                    <a:pt x="56" y="268"/>
                  </a:cubicBezTo>
                  <a:cubicBezTo>
                    <a:pt x="56" y="229"/>
                    <a:pt x="81" y="130"/>
                    <a:pt x="101" y="94"/>
                  </a:cubicBezTo>
                  <a:cubicBezTo>
                    <a:pt x="124" y="47"/>
                    <a:pt x="160" y="18"/>
                    <a:pt x="193" y="18"/>
                  </a:cubicBezTo>
                  <a:cubicBezTo>
                    <a:pt x="245" y="18"/>
                    <a:pt x="256" y="83"/>
                    <a:pt x="256" y="88"/>
                  </a:cubicBezTo>
                  <a:cubicBezTo>
                    <a:pt x="256" y="92"/>
                    <a:pt x="254" y="97"/>
                    <a:pt x="252"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9" name="Freeform 18">
              <a:extLst>
                <a:ext uri="{FF2B5EF4-FFF2-40B4-BE49-F238E27FC236}">
                  <a16:creationId xmlns:a16="http://schemas.microsoft.com/office/drawing/2014/main" id="{1BBE19CD-9830-9944-A62E-3640DE134837}"/>
                </a:ext>
              </a:extLst>
            </p:cNvPr>
            <p:cNvSpPr/>
            <p:nvPr/>
          </p:nvSpPr>
          <p:spPr>
            <a:xfrm>
              <a:off x="3224160" y="3589920"/>
              <a:ext cx="33480" cy="85320"/>
            </a:xfrm>
            <a:custGeom>
              <a:avLst/>
              <a:gdLst/>
              <a:ahLst/>
              <a:cxnLst>
                <a:cxn ang="3cd4">
                  <a:pos x="hc" y="t"/>
                </a:cxn>
                <a:cxn ang="cd2">
                  <a:pos x="l" y="vc"/>
                </a:cxn>
                <a:cxn ang="cd4">
                  <a:pos x="hc" y="b"/>
                </a:cxn>
                <a:cxn ang="0">
                  <a:pos x="r" y="vc"/>
                </a:cxn>
              </a:cxnLst>
              <a:rect l="l" t="t" r="r" b="b"/>
              <a:pathLst>
                <a:path w="94" h="238">
                  <a:moveTo>
                    <a:pt x="94" y="83"/>
                  </a:moveTo>
                  <a:cubicBezTo>
                    <a:pt x="94" y="31"/>
                    <a:pt x="74" y="0"/>
                    <a:pt x="43" y="0"/>
                  </a:cubicBezTo>
                  <a:cubicBezTo>
                    <a:pt x="16" y="0"/>
                    <a:pt x="0" y="20"/>
                    <a:pt x="0" y="41"/>
                  </a:cubicBezTo>
                  <a:cubicBezTo>
                    <a:pt x="0" y="63"/>
                    <a:pt x="16" y="85"/>
                    <a:pt x="43" y="85"/>
                  </a:cubicBezTo>
                  <a:cubicBezTo>
                    <a:pt x="52" y="85"/>
                    <a:pt x="63" y="81"/>
                    <a:pt x="70" y="74"/>
                  </a:cubicBezTo>
                  <a:cubicBezTo>
                    <a:pt x="74" y="72"/>
                    <a:pt x="74" y="72"/>
                    <a:pt x="76" y="72"/>
                  </a:cubicBezTo>
                  <a:cubicBezTo>
                    <a:pt x="76" y="72"/>
                    <a:pt x="77" y="72"/>
                    <a:pt x="77" y="83"/>
                  </a:cubicBezTo>
                  <a:cubicBezTo>
                    <a:pt x="77" y="142"/>
                    <a:pt x="49" y="191"/>
                    <a:pt x="22" y="216"/>
                  </a:cubicBezTo>
                  <a:cubicBezTo>
                    <a:pt x="13" y="225"/>
                    <a:pt x="13" y="227"/>
                    <a:pt x="13" y="229"/>
                  </a:cubicBezTo>
                  <a:cubicBezTo>
                    <a:pt x="13" y="236"/>
                    <a:pt x="16" y="238"/>
                    <a:pt x="22" y="238"/>
                  </a:cubicBezTo>
                  <a:cubicBezTo>
                    <a:pt x="31" y="238"/>
                    <a:pt x="94" y="176"/>
                    <a:pt x="94" y="8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 name="Freeform 19">
              <a:extLst>
                <a:ext uri="{FF2B5EF4-FFF2-40B4-BE49-F238E27FC236}">
                  <a16:creationId xmlns:a16="http://schemas.microsoft.com/office/drawing/2014/main" id="{B41D9294-B8F3-B54F-8AEF-E669054CF163}"/>
                </a:ext>
              </a:extLst>
            </p:cNvPr>
            <p:cNvSpPr/>
            <p:nvPr/>
          </p:nvSpPr>
          <p:spPr>
            <a:xfrm>
              <a:off x="3340800" y="349416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8"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4" y="342"/>
                    <a:pt x="41" y="342"/>
                    <a:pt x="23" y="301"/>
                  </a:cubicBezTo>
                  <a:cubicBezTo>
                    <a:pt x="54" y="304"/>
                    <a:pt x="74" y="281"/>
                    <a:pt x="74" y="257"/>
                  </a:cubicBezTo>
                  <a:cubicBezTo>
                    <a:pt x="74" y="239"/>
                    <a:pt x="61" y="230"/>
                    <a:pt x="45" y="230"/>
                  </a:cubicBezTo>
                  <a:cubicBezTo>
                    <a:pt x="23" y="230"/>
                    <a:pt x="0" y="247"/>
                    <a:pt x="0" y="283"/>
                  </a:cubicBezTo>
                  <a:cubicBezTo>
                    <a:pt x="0" y="328"/>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 name="Freeform 20">
              <a:extLst>
                <a:ext uri="{FF2B5EF4-FFF2-40B4-BE49-F238E27FC236}">
                  <a16:creationId xmlns:a16="http://schemas.microsoft.com/office/drawing/2014/main" id="{E1FA325C-3533-7E41-99F4-66EBE9E66000}"/>
                </a:ext>
              </a:extLst>
            </p:cNvPr>
            <p:cNvSpPr/>
            <p:nvPr/>
          </p:nvSpPr>
          <p:spPr>
            <a:xfrm>
              <a:off x="3468600" y="3391200"/>
              <a:ext cx="50040" cy="103320"/>
            </a:xfrm>
            <a:custGeom>
              <a:avLst/>
              <a:gdLst/>
              <a:ahLst/>
              <a:cxnLst>
                <a:cxn ang="3cd4">
                  <a:pos x="hc" y="t"/>
                </a:cxn>
                <a:cxn ang="cd2">
                  <a:pos x="l" y="vc"/>
                </a:cxn>
                <a:cxn ang="cd4">
                  <a:pos x="hc" y="b"/>
                </a:cxn>
                <a:cxn ang="0">
                  <a:pos x="r" y="vc"/>
                </a:cxn>
              </a:cxnLst>
              <a:rect l="l" t="t" r="r" b="b"/>
              <a:pathLst>
                <a:path w="140" h="288">
                  <a:moveTo>
                    <a:pt x="135" y="49"/>
                  </a:moveTo>
                  <a:cubicBezTo>
                    <a:pt x="140" y="40"/>
                    <a:pt x="140" y="34"/>
                    <a:pt x="140" y="31"/>
                  </a:cubicBezTo>
                  <a:cubicBezTo>
                    <a:pt x="140" y="13"/>
                    <a:pt x="124" y="0"/>
                    <a:pt x="108" y="0"/>
                  </a:cubicBezTo>
                  <a:cubicBezTo>
                    <a:pt x="86" y="0"/>
                    <a:pt x="79" y="18"/>
                    <a:pt x="77" y="27"/>
                  </a:cubicBezTo>
                  <a:lnTo>
                    <a:pt x="4" y="268"/>
                  </a:lnTo>
                  <a:cubicBezTo>
                    <a:pt x="2" y="268"/>
                    <a:pt x="0" y="275"/>
                    <a:pt x="0" y="275"/>
                  </a:cubicBezTo>
                  <a:cubicBezTo>
                    <a:pt x="0" y="283"/>
                    <a:pt x="18" y="288"/>
                    <a:pt x="22" y="288"/>
                  </a:cubicBezTo>
                  <a:cubicBezTo>
                    <a:pt x="25" y="288"/>
                    <a:pt x="27" y="288"/>
                    <a:pt x="31" y="2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2" name="Freeform 21">
              <a:extLst>
                <a:ext uri="{FF2B5EF4-FFF2-40B4-BE49-F238E27FC236}">
                  <a16:creationId xmlns:a16="http://schemas.microsoft.com/office/drawing/2014/main" id="{868DBB66-31C4-4A40-A5C4-DFD680A68FA1}"/>
                </a:ext>
              </a:extLst>
            </p:cNvPr>
            <p:cNvSpPr/>
            <p:nvPr/>
          </p:nvSpPr>
          <p:spPr>
            <a:xfrm>
              <a:off x="3563280" y="3589920"/>
              <a:ext cx="33480" cy="85320"/>
            </a:xfrm>
            <a:custGeom>
              <a:avLst/>
              <a:gdLst/>
              <a:ahLst/>
              <a:cxnLst>
                <a:cxn ang="3cd4">
                  <a:pos x="hc" y="t"/>
                </a:cxn>
                <a:cxn ang="cd2">
                  <a:pos x="l" y="vc"/>
                </a:cxn>
                <a:cxn ang="cd4">
                  <a:pos x="hc" y="b"/>
                </a:cxn>
                <a:cxn ang="0">
                  <a:pos x="r" y="vc"/>
                </a:cxn>
              </a:cxnLst>
              <a:rect l="l" t="t" r="r" b="b"/>
              <a:pathLst>
                <a:path w="94" h="238">
                  <a:moveTo>
                    <a:pt x="94" y="83"/>
                  </a:moveTo>
                  <a:cubicBezTo>
                    <a:pt x="94" y="31"/>
                    <a:pt x="74" y="0"/>
                    <a:pt x="43" y="0"/>
                  </a:cubicBezTo>
                  <a:cubicBezTo>
                    <a:pt x="16" y="0"/>
                    <a:pt x="0" y="20"/>
                    <a:pt x="0" y="41"/>
                  </a:cubicBezTo>
                  <a:cubicBezTo>
                    <a:pt x="0" y="63"/>
                    <a:pt x="16" y="85"/>
                    <a:pt x="43" y="85"/>
                  </a:cubicBezTo>
                  <a:cubicBezTo>
                    <a:pt x="52" y="85"/>
                    <a:pt x="63" y="81"/>
                    <a:pt x="70" y="74"/>
                  </a:cubicBezTo>
                  <a:cubicBezTo>
                    <a:pt x="74" y="72"/>
                    <a:pt x="74" y="72"/>
                    <a:pt x="76" y="72"/>
                  </a:cubicBezTo>
                  <a:cubicBezTo>
                    <a:pt x="76" y="72"/>
                    <a:pt x="77" y="72"/>
                    <a:pt x="77" y="83"/>
                  </a:cubicBezTo>
                  <a:cubicBezTo>
                    <a:pt x="77" y="142"/>
                    <a:pt x="49" y="191"/>
                    <a:pt x="22" y="216"/>
                  </a:cubicBezTo>
                  <a:cubicBezTo>
                    <a:pt x="13" y="225"/>
                    <a:pt x="13" y="227"/>
                    <a:pt x="13" y="229"/>
                  </a:cubicBezTo>
                  <a:cubicBezTo>
                    <a:pt x="13" y="236"/>
                    <a:pt x="16" y="238"/>
                    <a:pt x="22" y="238"/>
                  </a:cubicBezTo>
                  <a:cubicBezTo>
                    <a:pt x="31" y="238"/>
                    <a:pt x="94" y="176"/>
                    <a:pt x="94" y="8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3" name="Freeform 22">
              <a:extLst>
                <a:ext uri="{FF2B5EF4-FFF2-40B4-BE49-F238E27FC236}">
                  <a16:creationId xmlns:a16="http://schemas.microsoft.com/office/drawing/2014/main" id="{5214EC21-5238-CB4D-9AA5-896A1957FFA5}"/>
                </a:ext>
              </a:extLst>
            </p:cNvPr>
            <p:cNvSpPr/>
            <p:nvPr/>
          </p:nvSpPr>
          <p:spPr>
            <a:xfrm>
              <a:off x="3673439" y="3494160"/>
              <a:ext cx="116280" cy="129240"/>
            </a:xfrm>
            <a:custGeom>
              <a:avLst/>
              <a:gdLst/>
              <a:ahLst/>
              <a:cxnLst>
                <a:cxn ang="3cd4">
                  <a:pos x="hc" y="t"/>
                </a:cxn>
                <a:cxn ang="cd2">
                  <a:pos x="l" y="vc"/>
                </a:cxn>
                <a:cxn ang="cd4">
                  <a:pos x="hc" y="b"/>
                </a:cxn>
                <a:cxn ang="0">
                  <a:pos x="r" y="vc"/>
                </a:cxn>
              </a:cxnLst>
              <a:rect l="l" t="t" r="r" b="b"/>
              <a:pathLst>
                <a:path w="324" h="360">
                  <a:moveTo>
                    <a:pt x="47" y="304"/>
                  </a:moveTo>
                  <a:cubicBezTo>
                    <a:pt x="45" y="317"/>
                    <a:pt x="40" y="335"/>
                    <a:pt x="40" y="338"/>
                  </a:cubicBezTo>
                  <a:cubicBezTo>
                    <a:pt x="40" y="353"/>
                    <a:pt x="50" y="360"/>
                    <a:pt x="63" y="360"/>
                  </a:cubicBezTo>
                  <a:cubicBezTo>
                    <a:pt x="72" y="360"/>
                    <a:pt x="86" y="353"/>
                    <a:pt x="92" y="338"/>
                  </a:cubicBezTo>
                  <a:cubicBezTo>
                    <a:pt x="94" y="335"/>
                    <a:pt x="121" y="227"/>
                    <a:pt x="124" y="212"/>
                  </a:cubicBezTo>
                  <a:cubicBezTo>
                    <a:pt x="130" y="185"/>
                    <a:pt x="144" y="130"/>
                    <a:pt x="149" y="108"/>
                  </a:cubicBezTo>
                  <a:cubicBezTo>
                    <a:pt x="153" y="99"/>
                    <a:pt x="175" y="61"/>
                    <a:pt x="194" y="43"/>
                  </a:cubicBezTo>
                  <a:cubicBezTo>
                    <a:pt x="200" y="38"/>
                    <a:pt x="223" y="18"/>
                    <a:pt x="257" y="18"/>
                  </a:cubicBezTo>
                  <a:cubicBezTo>
                    <a:pt x="279" y="18"/>
                    <a:pt x="290" y="27"/>
                    <a:pt x="292" y="27"/>
                  </a:cubicBezTo>
                  <a:cubicBezTo>
                    <a:pt x="266" y="31"/>
                    <a:pt x="250" y="50"/>
                    <a:pt x="250" y="70"/>
                  </a:cubicBezTo>
                  <a:cubicBezTo>
                    <a:pt x="250" y="83"/>
                    <a:pt x="259" y="99"/>
                    <a:pt x="281" y="99"/>
                  </a:cubicBezTo>
                  <a:cubicBezTo>
                    <a:pt x="301" y="99"/>
                    <a:pt x="324" y="81"/>
                    <a:pt x="324" y="52"/>
                  </a:cubicBezTo>
                  <a:cubicBezTo>
                    <a:pt x="324" y="23"/>
                    <a:pt x="299" y="0"/>
                    <a:pt x="257" y="0"/>
                  </a:cubicBezTo>
                  <a:cubicBezTo>
                    <a:pt x="205" y="0"/>
                    <a:pt x="171" y="40"/>
                    <a:pt x="157" y="61"/>
                  </a:cubicBezTo>
                  <a:cubicBezTo>
                    <a:pt x="149" y="25"/>
                    <a:pt x="121" y="0"/>
                    <a:pt x="83" y="0"/>
                  </a:cubicBezTo>
                  <a:cubicBezTo>
                    <a:pt x="47" y="0"/>
                    <a:pt x="32" y="31"/>
                    <a:pt x="25" y="45"/>
                  </a:cubicBezTo>
                  <a:cubicBezTo>
                    <a:pt x="11" y="72"/>
                    <a:pt x="0" y="121"/>
                    <a:pt x="0" y="122"/>
                  </a:cubicBezTo>
                  <a:cubicBezTo>
                    <a:pt x="0" y="130"/>
                    <a:pt x="7" y="130"/>
                    <a:pt x="9" y="130"/>
                  </a:cubicBezTo>
                  <a:cubicBezTo>
                    <a:pt x="18" y="130"/>
                    <a:pt x="18" y="130"/>
                    <a:pt x="23" y="112"/>
                  </a:cubicBezTo>
                  <a:cubicBezTo>
                    <a:pt x="36" y="56"/>
                    <a:pt x="52" y="18"/>
                    <a:pt x="81" y="18"/>
                  </a:cubicBezTo>
                  <a:cubicBezTo>
                    <a:pt x="95" y="18"/>
                    <a:pt x="106" y="23"/>
                    <a:pt x="106" y="54"/>
                  </a:cubicBezTo>
                  <a:cubicBezTo>
                    <a:pt x="106" y="70"/>
                    <a:pt x="103" y="79"/>
                    <a:pt x="94" y="1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4" name="Freeform 23">
              <a:extLst>
                <a:ext uri="{FF2B5EF4-FFF2-40B4-BE49-F238E27FC236}">
                  <a16:creationId xmlns:a16="http://schemas.microsoft.com/office/drawing/2014/main" id="{AC614833-DBE5-E242-92CB-52D71BF46285}"/>
                </a:ext>
              </a:extLst>
            </p:cNvPr>
            <p:cNvSpPr/>
            <p:nvPr/>
          </p:nvSpPr>
          <p:spPr>
            <a:xfrm>
              <a:off x="3817080" y="3406680"/>
              <a:ext cx="66240" cy="284760"/>
            </a:xfrm>
            <a:custGeom>
              <a:avLst/>
              <a:gdLst/>
              <a:ahLst/>
              <a:cxnLst>
                <a:cxn ang="3cd4">
                  <a:pos x="hc" y="t"/>
                </a:cxn>
                <a:cxn ang="cd2">
                  <a:pos x="l" y="vc"/>
                </a:cxn>
                <a:cxn ang="cd4">
                  <a:pos x="hc" y="b"/>
                </a:cxn>
                <a:cxn ang="0">
                  <a:pos x="r" y="vc"/>
                </a:cxn>
              </a:cxnLst>
              <a:rect l="l" t="t" r="r" b="b"/>
              <a:pathLst>
                <a:path w="185" h="792">
                  <a:moveTo>
                    <a:pt x="185" y="396"/>
                  </a:moveTo>
                  <a:cubicBezTo>
                    <a:pt x="185" y="335"/>
                    <a:pt x="176" y="239"/>
                    <a:pt x="133" y="149"/>
                  </a:cubicBezTo>
                  <a:cubicBezTo>
                    <a:pt x="85" y="52"/>
                    <a:pt x="16" y="0"/>
                    <a:pt x="7" y="0"/>
                  </a:cubicBezTo>
                  <a:cubicBezTo>
                    <a:pt x="4" y="0"/>
                    <a:pt x="0" y="4"/>
                    <a:pt x="0" y="7"/>
                  </a:cubicBezTo>
                  <a:cubicBezTo>
                    <a:pt x="0" y="11"/>
                    <a:pt x="0" y="13"/>
                    <a:pt x="14" y="27"/>
                  </a:cubicBezTo>
                  <a:cubicBezTo>
                    <a:pt x="94" y="104"/>
                    <a:pt x="139" y="230"/>
                    <a:pt x="139" y="396"/>
                  </a:cubicBezTo>
                  <a:cubicBezTo>
                    <a:pt x="139" y="531"/>
                    <a:pt x="110" y="671"/>
                    <a:pt x="11" y="770"/>
                  </a:cubicBezTo>
                  <a:cubicBezTo>
                    <a:pt x="0" y="781"/>
                    <a:pt x="0" y="783"/>
                    <a:pt x="0" y="785"/>
                  </a:cubicBezTo>
                  <a:cubicBezTo>
                    <a:pt x="0" y="790"/>
                    <a:pt x="4" y="792"/>
                    <a:pt x="7" y="792"/>
                  </a:cubicBezTo>
                  <a:cubicBezTo>
                    <a:pt x="16" y="792"/>
                    <a:pt x="88" y="738"/>
                    <a:pt x="135" y="637"/>
                  </a:cubicBezTo>
                  <a:cubicBezTo>
                    <a:pt x="176" y="551"/>
                    <a:pt x="185" y="462"/>
                    <a:pt x="185" y="3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25" name="Group 24" descr="18§display§s \leftarrow s'§svg§600§FALSE" title="TexMaths">
            <a:extLst>
              <a:ext uri="{FF2B5EF4-FFF2-40B4-BE49-F238E27FC236}">
                <a16:creationId xmlns:a16="http://schemas.microsoft.com/office/drawing/2014/main" id="{4DE88FAA-33C0-D546-A589-DEBCA1E8BBB2}"/>
              </a:ext>
            </a:extLst>
          </p:cNvPr>
          <p:cNvGrpSpPr/>
          <p:nvPr/>
        </p:nvGrpSpPr>
        <p:grpSpPr>
          <a:xfrm>
            <a:off x="1480679" y="3896494"/>
            <a:ext cx="773280" cy="232201"/>
            <a:chOff x="1480679" y="3699719"/>
            <a:chExt cx="773280" cy="232201"/>
          </a:xfrm>
        </p:grpSpPr>
        <p:sp>
          <p:nvSpPr>
            <p:cNvPr id="26" name="Freeform 25">
              <a:extLst>
                <a:ext uri="{FF2B5EF4-FFF2-40B4-BE49-F238E27FC236}">
                  <a16:creationId xmlns:a16="http://schemas.microsoft.com/office/drawing/2014/main" id="{37F5A544-B77F-F64A-AEDA-19A360698B4B}"/>
                </a:ext>
              </a:extLst>
            </p:cNvPr>
            <p:cNvSpPr/>
            <p:nvPr/>
          </p:nvSpPr>
          <p:spPr>
            <a:xfrm>
              <a:off x="1480679" y="3701159"/>
              <a:ext cx="773280" cy="228240"/>
            </a:xfrm>
            <a:custGeom>
              <a:avLst/>
              <a:gdLst/>
              <a:ahLst/>
              <a:cxnLst>
                <a:cxn ang="3cd4">
                  <a:pos x="hc" y="t"/>
                </a:cxn>
                <a:cxn ang="cd2">
                  <a:pos x="l" y="vc"/>
                </a:cxn>
                <a:cxn ang="cd4">
                  <a:pos x="hc" y="b"/>
                </a:cxn>
                <a:cxn ang="0">
                  <a:pos x="r" y="vc"/>
                </a:cxn>
              </a:cxnLst>
              <a:rect l="l" t="t" r="r" b="b"/>
              <a:pathLst>
                <a:path w="2149" h="635">
                  <a:moveTo>
                    <a:pt x="1074" y="635"/>
                  </a:moveTo>
                  <a:lnTo>
                    <a:pt x="0" y="635"/>
                  </a:lnTo>
                  <a:lnTo>
                    <a:pt x="0" y="0"/>
                  </a:lnTo>
                  <a:lnTo>
                    <a:pt x="2149" y="0"/>
                  </a:lnTo>
                  <a:lnTo>
                    <a:pt x="2149" y="635"/>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 name="Freeform 26">
              <a:extLst>
                <a:ext uri="{FF2B5EF4-FFF2-40B4-BE49-F238E27FC236}">
                  <a16:creationId xmlns:a16="http://schemas.microsoft.com/office/drawing/2014/main" id="{CE6197AE-7B57-AD4D-8840-7F3154504113}"/>
                </a:ext>
              </a:extLst>
            </p:cNvPr>
            <p:cNvSpPr/>
            <p:nvPr/>
          </p:nvSpPr>
          <p:spPr>
            <a:xfrm>
              <a:off x="1495439" y="380268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7"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3" y="342"/>
                    <a:pt x="41" y="342"/>
                    <a:pt x="23" y="301"/>
                  </a:cubicBezTo>
                  <a:cubicBezTo>
                    <a:pt x="54" y="304"/>
                    <a:pt x="74" y="281"/>
                    <a:pt x="74" y="257"/>
                  </a:cubicBezTo>
                  <a:cubicBezTo>
                    <a:pt x="74" y="239"/>
                    <a:pt x="61" y="230"/>
                    <a:pt x="45" y="230"/>
                  </a:cubicBezTo>
                  <a:cubicBezTo>
                    <a:pt x="23" y="230"/>
                    <a:pt x="0" y="247"/>
                    <a:pt x="0" y="283"/>
                  </a:cubicBezTo>
                  <a:cubicBezTo>
                    <a:pt x="0" y="327"/>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8" name="Freeform 27">
              <a:extLst>
                <a:ext uri="{FF2B5EF4-FFF2-40B4-BE49-F238E27FC236}">
                  <a16:creationId xmlns:a16="http://schemas.microsoft.com/office/drawing/2014/main" id="{AF5A5510-56F5-7145-BA3E-D60D07790EC8}"/>
                </a:ext>
              </a:extLst>
            </p:cNvPr>
            <p:cNvSpPr/>
            <p:nvPr/>
          </p:nvSpPr>
          <p:spPr>
            <a:xfrm>
              <a:off x="1708920" y="3783240"/>
              <a:ext cx="253080" cy="148680"/>
            </a:xfrm>
            <a:custGeom>
              <a:avLst/>
              <a:gdLst/>
              <a:ahLst/>
              <a:cxnLst>
                <a:cxn ang="3cd4">
                  <a:pos x="hc" y="t"/>
                </a:cxn>
                <a:cxn ang="cd2">
                  <a:pos x="l" y="vc"/>
                </a:cxn>
                <a:cxn ang="cd4">
                  <a:pos x="hc" y="b"/>
                </a:cxn>
                <a:cxn ang="0">
                  <a:pos x="r" y="vc"/>
                </a:cxn>
              </a:cxnLst>
              <a:rect l="l" t="t" r="r" b="b"/>
              <a:pathLst>
                <a:path w="704" h="414">
                  <a:moveTo>
                    <a:pt x="675" y="223"/>
                  </a:moveTo>
                  <a:cubicBezTo>
                    <a:pt x="689" y="223"/>
                    <a:pt x="704" y="223"/>
                    <a:pt x="704" y="207"/>
                  </a:cubicBezTo>
                  <a:cubicBezTo>
                    <a:pt x="704" y="191"/>
                    <a:pt x="689" y="191"/>
                    <a:pt x="675" y="191"/>
                  </a:cubicBezTo>
                  <a:lnTo>
                    <a:pt x="86" y="191"/>
                  </a:lnTo>
                  <a:cubicBezTo>
                    <a:pt x="130" y="158"/>
                    <a:pt x="151" y="126"/>
                    <a:pt x="158" y="115"/>
                  </a:cubicBezTo>
                  <a:cubicBezTo>
                    <a:pt x="193" y="61"/>
                    <a:pt x="200" y="11"/>
                    <a:pt x="200" y="9"/>
                  </a:cubicBezTo>
                  <a:cubicBezTo>
                    <a:pt x="200" y="0"/>
                    <a:pt x="191" y="0"/>
                    <a:pt x="184" y="0"/>
                  </a:cubicBezTo>
                  <a:cubicBezTo>
                    <a:pt x="171" y="0"/>
                    <a:pt x="169" y="2"/>
                    <a:pt x="166" y="16"/>
                  </a:cubicBezTo>
                  <a:cubicBezTo>
                    <a:pt x="148" y="94"/>
                    <a:pt x="101" y="160"/>
                    <a:pt x="13" y="196"/>
                  </a:cubicBezTo>
                  <a:cubicBezTo>
                    <a:pt x="4" y="200"/>
                    <a:pt x="0" y="202"/>
                    <a:pt x="0" y="207"/>
                  </a:cubicBezTo>
                  <a:cubicBezTo>
                    <a:pt x="0" y="212"/>
                    <a:pt x="4" y="214"/>
                    <a:pt x="13" y="218"/>
                  </a:cubicBezTo>
                  <a:cubicBezTo>
                    <a:pt x="94" y="252"/>
                    <a:pt x="148" y="313"/>
                    <a:pt x="167" y="403"/>
                  </a:cubicBezTo>
                  <a:cubicBezTo>
                    <a:pt x="169" y="412"/>
                    <a:pt x="171" y="414"/>
                    <a:pt x="184" y="414"/>
                  </a:cubicBezTo>
                  <a:cubicBezTo>
                    <a:pt x="191" y="414"/>
                    <a:pt x="200" y="414"/>
                    <a:pt x="200" y="405"/>
                  </a:cubicBezTo>
                  <a:cubicBezTo>
                    <a:pt x="200" y="403"/>
                    <a:pt x="193" y="353"/>
                    <a:pt x="160" y="301"/>
                  </a:cubicBezTo>
                  <a:cubicBezTo>
                    <a:pt x="144" y="277"/>
                    <a:pt x="121" y="248"/>
                    <a:pt x="86" y="2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9" name="Freeform 28">
              <a:extLst>
                <a:ext uri="{FF2B5EF4-FFF2-40B4-BE49-F238E27FC236}">
                  <a16:creationId xmlns:a16="http://schemas.microsoft.com/office/drawing/2014/main" id="{8C3D1B0C-88C5-6542-943B-84C3F6DD3401}"/>
                </a:ext>
              </a:extLst>
            </p:cNvPr>
            <p:cNvSpPr/>
            <p:nvPr/>
          </p:nvSpPr>
          <p:spPr>
            <a:xfrm>
              <a:off x="2070360" y="380268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7"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3" y="342"/>
                    <a:pt x="41" y="342"/>
                    <a:pt x="23" y="301"/>
                  </a:cubicBezTo>
                  <a:cubicBezTo>
                    <a:pt x="54" y="304"/>
                    <a:pt x="74" y="281"/>
                    <a:pt x="74" y="257"/>
                  </a:cubicBezTo>
                  <a:cubicBezTo>
                    <a:pt x="74" y="239"/>
                    <a:pt x="61" y="230"/>
                    <a:pt x="45" y="230"/>
                  </a:cubicBezTo>
                  <a:cubicBezTo>
                    <a:pt x="23" y="230"/>
                    <a:pt x="0" y="247"/>
                    <a:pt x="0" y="283"/>
                  </a:cubicBezTo>
                  <a:cubicBezTo>
                    <a:pt x="0" y="327"/>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0" name="Freeform 29">
              <a:extLst>
                <a:ext uri="{FF2B5EF4-FFF2-40B4-BE49-F238E27FC236}">
                  <a16:creationId xmlns:a16="http://schemas.microsoft.com/office/drawing/2014/main" id="{FA9921A5-8777-BC4D-9AF4-2F2BBE909A4A}"/>
                </a:ext>
              </a:extLst>
            </p:cNvPr>
            <p:cNvSpPr/>
            <p:nvPr/>
          </p:nvSpPr>
          <p:spPr>
            <a:xfrm>
              <a:off x="2197800" y="3699719"/>
              <a:ext cx="50040" cy="103320"/>
            </a:xfrm>
            <a:custGeom>
              <a:avLst/>
              <a:gdLst/>
              <a:ahLst/>
              <a:cxnLst>
                <a:cxn ang="3cd4">
                  <a:pos x="hc" y="t"/>
                </a:cxn>
                <a:cxn ang="cd2">
                  <a:pos x="l" y="vc"/>
                </a:cxn>
                <a:cxn ang="cd4">
                  <a:pos x="hc" y="b"/>
                </a:cxn>
                <a:cxn ang="0">
                  <a:pos x="r" y="vc"/>
                </a:cxn>
              </a:cxnLst>
              <a:rect l="l" t="t" r="r" b="b"/>
              <a:pathLst>
                <a:path w="140" h="288">
                  <a:moveTo>
                    <a:pt x="135" y="49"/>
                  </a:moveTo>
                  <a:cubicBezTo>
                    <a:pt x="140" y="40"/>
                    <a:pt x="140" y="34"/>
                    <a:pt x="140" y="31"/>
                  </a:cubicBezTo>
                  <a:cubicBezTo>
                    <a:pt x="140" y="13"/>
                    <a:pt x="124" y="0"/>
                    <a:pt x="108" y="0"/>
                  </a:cubicBezTo>
                  <a:cubicBezTo>
                    <a:pt x="86" y="0"/>
                    <a:pt x="79" y="18"/>
                    <a:pt x="77" y="27"/>
                  </a:cubicBezTo>
                  <a:lnTo>
                    <a:pt x="4" y="268"/>
                  </a:lnTo>
                  <a:cubicBezTo>
                    <a:pt x="2" y="268"/>
                    <a:pt x="0" y="275"/>
                    <a:pt x="0" y="275"/>
                  </a:cubicBezTo>
                  <a:cubicBezTo>
                    <a:pt x="0" y="283"/>
                    <a:pt x="18" y="288"/>
                    <a:pt x="22" y="288"/>
                  </a:cubicBezTo>
                  <a:cubicBezTo>
                    <a:pt x="25" y="288"/>
                    <a:pt x="27" y="288"/>
                    <a:pt x="31" y="2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31" name="TextBox 30">
            <a:extLst>
              <a:ext uri="{FF2B5EF4-FFF2-40B4-BE49-F238E27FC236}">
                <a16:creationId xmlns:a16="http://schemas.microsoft.com/office/drawing/2014/main" id="{F257A6FE-9FE4-944D-A1FE-3D2785F7B0B9}"/>
              </a:ext>
            </a:extLst>
          </p:cNvPr>
          <p:cNvSpPr txBox="1"/>
          <p:nvPr/>
        </p:nvSpPr>
        <p:spPr>
          <a:xfrm>
            <a:off x="272160" y="6184355"/>
            <a:ext cx="91692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sng" strike="noStrike" kern="1200" cap="none">
                <a:ln>
                  <a:noFill/>
                </a:ln>
                <a:uFillTx/>
                <a:latin typeface="Liberation Sans" pitchFamily="18"/>
                <a:ea typeface="Noto Sans CJK SC Regular" pitchFamily="2"/>
                <a:cs typeface="FreeSans" pitchFamily="2"/>
              </a:rPr>
              <a:t>Where:</a:t>
            </a:r>
          </a:p>
        </p:txBody>
      </p:sp>
      <p:grpSp>
        <p:nvGrpSpPr>
          <p:cNvPr id="32" name="Group 31" descr="20§display§Q_w§svg§600§FALSE" title="TexMaths">
            <a:extLst>
              <a:ext uri="{FF2B5EF4-FFF2-40B4-BE49-F238E27FC236}">
                <a16:creationId xmlns:a16="http://schemas.microsoft.com/office/drawing/2014/main" id="{1CCDC95B-5FD1-D24F-9E15-007FD6537E48}"/>
              </a:ext>
            </a:extLst>
          </p:cNvPr>
          <p:cNvGrpSpPr/>
          <p:nvPr/>
        </p:nvGrpSpPr>
        <p:grpSpPr>
          <a:xfrm>
            <a:off x="1631520" y="1389814"/>
            <a:ext cx="437399" cy="284760"/>
            <a:chOff x="1631520" y="1193039"/>
            <a:chExt cx="437399" cy="284760"/>
          </a:xfrm>
        </p:grpSpPr>
        <p:sp>
          <p:nvSpPr>
            <p:cNvPr id="33" name="Freeform 32">
              <a:extLst>
                <a:ext uri="{FF2B5EF4-FFF2-40B4-BE49-F238E27FC236}">
                  <a16:creationId xmlns:a16="http://schemas.microsoft.com/office/drawing/2014/main" id="{7C73543C-18D4-2F4F-8464-A4AC9E586F32}"/>
                </a:ext>
              </a:extLst>
            </p:cNvPr>
            <p:cNvSpPr/>
            <p:nvPr/>
          </p:nvSpPr>
          <p:spPr>
            <a:xfrm>
              <a:off x="1631520" y="1200959"/>
              <a:ext cx="437399" cy="276840"/>
            </a:xfrm>
            <a:custGeom>
              <a:avLst/>
              <a:gdLst/>
              <a:ahLst/>
              <a:cxnLst>
                <a:cxn ang="3cd4">
                  <a:pos x="hc" y="t"/>
                </a:cxn>
                <a:cxn ang="cd2">
                  <a:pos x="l" y="vc"/>
                </a:cxn>
                <a:cxn ang="cd4">
                  <a:pos x="hc" y="b"/>
                </a:cxn>
                <a:cxn ang="0">
                  <a:pos x="r" y="vc"/>
                </a:cxn>
              </a:cxnLst>
              <a:rect l="l" t="t" r="r" b="b"/>
              <a:pathLst>
                <a:path w="1216" h="770">
                  <a:moveTo>
                    <a:pt x="608" y="770"/>
                  </a:moveTo>
                  <a:lnTo>
                    <a:pt x="0" y="770"/>
                  </a:lnTo>
                  <a:lnTo>
                    <a:pt x="0" y="0"/>
                  </a:lnTo>
                  <a:lnTo>
                    <a:pt x="1216" y="0"/>
                  </a:lnTo>
                  <a:lnTo>
                    <a:pt x="1216" y="770"/>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4" name="Freeform 33">
              <a:extLst>
                <a:ext uri="{FF2B5EF4-FFF2-40B4-BE49-F238E27FC236}">
                  <a16:creationId xmlns:a16="http://schemas.microsoft.com/office/drawing/2014/main" id="{EB43948A-C5A1-A344-A27C-7BFC7C6AD410}"/>
                </a:ext>
              </a:extLst>
            </p:cNvPr>
            <p:cNvSpPr/>
            <p:nvPr/>
          </p:nvSpPr>
          <p:spPr>
            <a:xfrm>
              <a:off x="1647360" y="1193039"/>
              <a:ext cx="219240" cy="284760"/>
            </a:xfrm>
            <a:custGeom>
              <a:avLst/>
              <a:gdLst/>
              <a:ahLst/>
              <a:cxnLst>
                <a:cxn ang="3cd4">
                  <a:pos x="hc" y="t"/>
                </a:cxn>
                <a:cxn ang="cd2">
                  <a:pos x="l" y="vc"/>
                </a:cxn>
                <a:cxn ang="cd4">
                  <a:pos x="hc" y="b"/>
                </a:cxn>
                <a:cxn ang="0">
                  <a:pos x="r" y="vc"/>
                </a:cxn>
              </a:cxnLst>
              <a:rect l="l" t="t" r="r" b="b"/>
              <a:pathLst>
                <a:path w="610" h="792">
                  <a:moveTo>
                    <a:pt x="342" y="616"/>
                  </a:moveTo>
                  <a:cubicBezTo>
                    <a:pt x="480" y="564"/>
                    <a:pt x="610" y="406"/>
                    <a:pt x="610" y="236"/>
                  </a:cubicBezTo>
                  <a:cubicBezTo>
                    <a:pt x="610" y="96"/>
                    <a:pt x="516" y="0"/>
                    <a:pt x="384" y="0"/>
                  </a:cubicBezTo>
                  <a:cubicBezTo>
                    <a:pt x="194" y="0"/>
                    <a:pt x="0" y="200"/>
                    <a:pt x="0" y="406"/>
                  </a:cubicBezTo>
                  <a:cubicBezTo>
                    <a:pt x="0" y="552"/>
                    <a:pt x="98" y="640"/>
                    <a:pt x="226" y="640"/>
                  </a:cubicBezTo>
                  <a:cubicBezTo>
                    <a:pt x="248" y="640"/>
                    <a:pt x="278" y="636"/>
                    <a:pt x="312" y="628"/>
                  </a:cubicBezTo>
                  <a:cubicBezTo>
                    <a:pt x="308" y="682"/>
                    <a:pt x="308" y="684"/>
                    <a:pt x="308" y="696"/>
                  </a:cubicBezTo>
                  <a:cubicBezTo>
                    <a:pt x="308" y="724"/>
                    <a:pt x="308" y="792"/>
                    <a:pt x="382" y="792"/>
                  </a:cubicBezTo>
                  <a:cubicBezTo>
                    <a:pt x="486" y="792"/>
                    <a:pt x="528" y="630"/>
                    <a:pt x="528" y="622"/>
                  </a:cubicBezTo>
                  <a:cubicBezTo>
                    <a:pt x="528" y="614"/>
                    <a:pt x="522" y="612"/>
                    <a:pt x="520" y="612"/>
                  </a:cubicBezTo>
                  <a:cubicBezTo>
                    <a:pt x="512" y="612"/>
                    <a:pt x="510" y="616"/>
                    <a:pt x="508" y="622"/>
                  </a:cubicBezTo>
                  <a:cubicBezTo>
                    <a:pt x="488" y="684"/>
                    <a:pt x="436" y="706"/>
                    <a:pt x="406" y="706"/>
                  </a:cubicBezTo>
                  <a:cubicBezTo>
                    <a:pt x="364" y="706"/>
                    <a:pt x="352" y="682"/>
                    <a:pt x="342" y="616"/>
                  </a:cubicBezTo>
                  <a:close/>
                  <a:moveTo>
                    <a:pt x="176" y="608"/>
                  </a:moveTo>
                  <a:cubicBezTo>
                    <a:pt x="108" y="582"/>
                    <a:pt x="78" y="512"/>
                    <a:pt x="78" y="434"/>
                  </a:cubicBezTo>
                  <a:cubicBezTo>
                    <a:pt x="78" y="372"/>
                    <a:pt x="100" y="248"/>
                    <a:pt x="168" y="152"/>
                  </a:cubicBezTo>
                  <a:cubicBezTo>
                    <a:pt x="232" y="62"/>
                    <a:pt x="314" y="22"/>
                    <a:pt x="380" y="22"/>
                  </a:cubicBezTo>
                  <a:cubicBezTo>
                    <a:pt x="468" y="22"/>
                    <a:pt x="532" y="90"/>
                    <a:pt x="532" y="208"/>
                  </a:cubicBezTo>
                  <a:cubicBezTo>
                    <a:pt x="532" y="296"/>
                    <a:pt x="486" y="502"/>
                    <a:pt x="338" y="586"/>
                  </a:cubicBezTo>
                  <a:cubicBezTo>
                    <a:pt x="334" y="554"/>
                    <a:pt x="326" y="490"/>
                    <a:pt x="260" y="490"/>
                  </a:cubicBezTo>
                  <a:cubicBezTo>
                    <a:pt x="214" y="490"/>
                    <a:pt x="172" y="534"/>
                    <a:pt x="172" y="580"/>
                  </a:cubicBezTo>
                  <a:cubicBezTo>
                    <a:pt x="172" y="598"/>
                    <a:pt x="176" y="608"/>
                    <a:pt x="176" y="608"/>
                  </a:cubicBezTo>
                  <a:close/>
                  <a:moveTo>
                    <a:pt x="230" y="618"/>
                  </a:moveTo>
                  <a:cubicBezTo>
                    <a:pt x="218" y="618"/>
                    <a:pt x="190" y="618"/>
                    <a:pt x="190" y="580"/>
                  </a:cubicBezTo>
                  <a:cubicBezTo>
                    <a:pt x="190" y="546"/>
                    <a:pt x="224" y="510"/>
                    <a:pt x="260" y="510"/>
                  </a:cubicBezTo>
                  <a:cubicBezTo>
                    <a:pt x="298" y="510"/>
                    <a:pt x="314" y="532"/>
                    <a:pt x="314" y="584"/>
                  </a:cubicBezTo>
                  <a:cubicBezTo>
                    <a:pt x="314" y="598"/>
                    <a:pt x="314" y="598"/>
                    <a:pt x="306" y="602"/>
                  </a:cubicBezTo>
                  <a:cubicBezTo>
                    <a:pt x="282" y="612"/>
                    <a:pt x="256" y="618"/>
                    <a:pt x="230" y="61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5" name="Freeform 34">
              <a:extLst>
                <a:ext uri="{FF2B5EF4-FFF2-40B4-BE49-F238E27FC236}">
                  <a16:creationId xmlns:a16="http://schemas.microsoft.com/office/drawing/2014/main" id="{F671D055-6547-BB4D-BD3D-7EA60595F45D}"/>
                </a:ext>
              </a:extLst>
            </p:cNvPr>
            <p:cNvSpPr/>
            <p:nvPr/>
          </p:nvSpPr>
          <p:spPr>
            <a:xfrm>
              <a:off x="1890720" y="1365840"/>
              <a:ext cx="162360" cy="100440"/>
            </a:xfrm>
            <a:custGeom>
              <a:avLst/>
              <a:gdLst/>
              <a:ahLst/>
              <a:cxnLst>
                <a:cxn ang="3cd4">
                  <a:pos x="hc" y="t"/>
                </a:cxn>
                <a:cxn ang="cd2">
                  <a:pos x="l" y="vc"/>
                </a:cxn>
                <a:cxn ang="cd4">
                  <a:pos x="hc" y="b"/>
                </a:cxn>
                <a:cxn ang="0">
                  <a:pos x="r" y="vc"/>
                </a:cxn>
              </a:cxnLst>
              <a:rect l="l" t="t" r="r" b="b"/>
              <a:pathLst>
                <a:path w="452" h="280">
                  <a:moveTo>
                    <a:pt x="296" y="76"/>
                  </a:moveTo>
                  <a:cubicBezTo>
                    <a:pt x="300" y="60"/>
                    <a:pt x="308" y="30"/>
                    <a:pt x="308" y="26"/>
                  </a:cubicBezTo>
                  <a:cubicBezTo>
                    <a:pt x="308" y="14"/>
                    <a:pt x="298" y="6"/>
                    <a:pt x="288" y="6"/>
                  </a:cubicBezTo>
                  <a:cubicBezTo>
                    <a:pt x="276" y="6"/>
                    <a:pt x="264" y="14"/>
                    <a:pt x="260" y="24"/>
                  </a:cubicBezTo>
                  <a:cubicBezTo>
                    <a:pt x="258" y="30"/>
                    <a:pt x="252" y="56"/>
                    <a:pt x="248" y="72"/>
                  </a:cubicBezTo>
                  <a:cubicBezTo>
                    <a:pt x="240" y="106"/>
                    <a:pt x="240" y="108"/>
                    <a:pt x="230" y="142"/>
                  </a:cubicBezTo>
                  <a:cubicBezTo>
                    <a:pt x="222" y="176"/>
                    <a:pt x="222" y="182"/>
                    <a:pt x="220" y="200"/>
                  </a:cubicBezTo>
                  <a:cubicBezTo>
                    <a:pt x="224" y="212"/>
                    <a:pt x="218" y="224"/>
                    <a:pt x="204" y="242"/>
                  </a:cubicBezTo>
                  <a:cubicBezTo>
                    <a:pt x="196" y="252"/>
                    <a:pt x="182" y="262"/>
                    <a:pt x="162" y="262"/>
                  </a:cubicBezTo>
                  <a:cubicBezTo>
                    <a:pt x="138" y="262"/>
                    <a:pt x="106" y="254"/>
                    <a:pt x="106" y="206"/>
                  </a:cubicBezTo>
                  <a:cubicBezTo>
                    <a:pt x="106" y="174"/>
                    <a:pt x="124" y="128"/>
                    <a:pt x="136" y="96"/>
                  </a:cubicBezTo>
                  <a:cubicBezTo>
                    <a:pt x="146" y="70"/>
                    <a:pt x="148" y="64"/>
                    <a:pt x="148" y="54"/>
                  </a:cubicBezTo>
                  <a:cubicBezTo>
                    <a:pt x="148" y="24"/>
                    <a:pt x="124" y="0"/>
                    <a:pt x="90" y="0"/>
                  </a:cubicBezTo>
                  <a:cubicBezTo>
                    <a:pt x="28" y="0"/>
                    <a:pt x="0" y="84"/>
                    <a:pt x="0" y="96"/>
                  </a:cubicBezTo>
                  <a:cubicBezTo>
                    <a:pt x="0" y="104"/>
                    <a:pt x="8" y="104"/>
                    <a:pt x="10" y="104"/>
                  </a:cubicBezTo>
                  <a:cubicBezTo>
                    <a:pt x="20" y="104"/>
                    <a:pt x="20" y="100"/>
                    <a:pt x="22" y="94"/>
                  </a:cubicBezTo>
                  <a:cubicBezTo>
                    <a:pt x="38" y="42"/>
                    <a:pt x="64" y="18"/>
                    <a:pt x="88" y="18"/>
                  </a:cubicBezTo>
                  <a:cubicBezTo>
                    <a:pt x="98" y="18"/>
                    <a:pt x="104" y="24"/>
                    <a:pt x="104" y="40"/>
                  </a:cubicBezTo>
                  <a:cubicBezTo>
                    <a:pt x="104" y="54"/>
                    <a:pt x="98" y="68"/>
                    <a:pt x="96" y="76"/>
                  </a:cubicBezTo>
                  <a:cubicBezTo>
                    <a:pt x="60" y="166"/>
                    <a:pt x="60" y="178"/>
                    <a:pt x="60" y="198"/>
                  </a:cubicBezTo>
                  <a:cubicBezTo>
                    <a:pt x="60" y="270"/>
                    <a:pt x="126" y="280"/>
                    <a:pt x="160" y="280"/>
                  </a:cubicBezTo>
                  <a:cubicBezTo>
                    <a:pt x="172" y="280"/>
                    <a:pt x="202" y="280"/>
                    <a:pt x="230" y="238"/>
                  </a:cubicBezTo>
                  <a:cubicBezTo>
                    <a:pt x="244" y="266"/>
                    <a:pt x="278" y="280"/>
                    <a:pt x="316" y="280"/>
                  </a:cubicBezTo>
                  <a:cubicBezTo>
                    <a:pt x="370" y="280"/>
                    <a:pt x="398" y="232"/>
                    <a:pt x="410" y="206"/>
                  </a:cubicBezTo>
                  <a:cubicBezTo>
                    <a:pt x="436" y="154"/>
                    <a:pt x="452" y="78"/>
                    <a:pt x="452" y="48"/>
                  </a:cubicBezTo>
                  <a:cubicBezTo>
                    <a:pt x="452" y="2"/>
                    <a:pt x="426" y="0"/>
                    <a:pt x="422" y="0"/>
                  </a:cubicBezTo>
                  <a:cubicBezTo>
                    <a:pt x="406" y="0"/>
                    <a:pt x="388" y="16"/>
                    <a:pt x="388" y="32"/>
                  </a:cubicBezTo>
                  <a:cubicBezTo>
                    <a:pt x="388" y="44"/>
                    <a:pt x="394" y="48"/>
                    <a:pt x="400" y="52"/>
                  </a:cubicBezTo>
                  <a:cubicBezTo>
                    <a:pt x="414" y="64"/>
                    <a:pt x="422" y="82"/>
                    <a:pt x="422" y="102"/>
                  </a:cubicBezTo>
                  <a:cubicBezTo>
                    <a:pt x="422" y="110"/>
                    <a:pt x="396" y="262"/>
                    <a:pt x="318" y="262"/>
                  </a:cubicBezTo>
                  <a:cubicBezTo>
                    <a:pt x="268" y="262"/>
                    <a:pt x="268" y="218"/>
                    <a:pt x="268" y="208"/>
                  </a:cubicBezTo>
                  <a:cubicBezTo>
                    <a:pt x="268" y="190"/>
                    <a:pt x="270" y="180"/>
                    <a:pt x="278" y="14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36" name="Group 35" descr="16§display§\nabla_w L(B;w) \approx - \frac{1}{|B|} \sum_{(s,a,s',r) \in B} \left(&#10;target(s';w) - Q_w(s,a)&#10;\right) \nabla_w Q_w(s,a)§svg§600§FALSE" title="TexMaths">
            <a:extLst>
              <a:ext uri="{FF2B5EF4-FFF2-40B4-BE49-F238E27FC236}">
                <a16:creationId xmlns:a16="http://schemas.microsoft.com/office/drawing/2014/main" id="{3322DD1B-C9A8-584E-8461-86804D0F20F8}"/>
              </a:ext>
            </a:extLst>
          </p:cNvPr>
          <p:cNvGrpSpPr/>
          <p:nvPr/>
        </p:nvGrpSpPr>
        <p:grpSpPr>
          <a:xfrm>
            <a:off x="1266120" y="6092915"/>
            <a:ext cx="7515720" cy="698400"/>
            <a:chOff x="1266120" y="6035040"/>
            <a:chExt cx="7515720" cy="698400"/>
          </a:xfrm>
        </p:grpSpPr>
        <p:sp>
          <p:nvSpPr>
            <p:cNvPr id="37" name="Freeform 36">
              <a:extLst>
                <a:ext uri="{FF2B5EF4-FFF2-40B4-BE49-F238E27FC236}">
                  <a16:creationId xmlns:a16="http://schemas.microsoft.com/office/drawing/2014/main" id="{D35CB0F1-00EE-4249-81DA-899FE361D4CD}"/>
                </a:ext>
              </a:extLst>
            </p:cNvPr>
            <p:cNvSpPr/>
            <p:nvPr/>
          </p:nvSpPr>
          <p:spPr>
            <a:xfrm>
              <a:off x="1266120" y="6041519"/>
              <a:ext cx="7515720" cy="691920"/>
            </a:xfrm>
            <a:custGeom>
              <a:avLst/>
              <a:gdLst/>
              <a:ahLst/>
              <a:cxnLst>
                <a:cxn ang="3cd4">
                  <a:pos x="hc" y="t"/>
                </a:cxn>
                <a:cxn ang="cd2">
                  <a:pos x="l" y="vc"/>
                </a:cxn>
                <a:cxn ang="cd4">
                  <a:pos x="hc" y="b"/>
                </a:cxn>
                <a:cxn ang="0">
                  <a:pos x="r" y="vc"/>
                </a:cxn>
              </a:cxnLst>
              <a:rect l="l" t="t" r="r" b="b"/>
              <a:pathLst>
                <a:path w="20878" h="1923">
                  <a:moveTo>
                    <a:pt x="10440" y="1923"/>
                  </a:moveTo>
                  <a:lnTo>
                    <a:pt x="0" y="1923"/>
                  </a:lnTo>
                  <a:lnTo>
                    <a:pt x="0" y="0"/>
                  </a:lnTo>
                  <a:lnTo>
                    <a:pt x="20878" y="0"/>
                  </a:lnTo>
                  <a:lnTo>
                    <a:pt x="20878" y="1923"/>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8" name="Freeform 37">
              <a:extLst>
                <a:ext uri="{FF2B5EF4-FFF2-40B4-BE49-F238E27FC236}">
                  <a16:creationId xmlns:a16="http://schemas.microsoft.com/office/drawing/2014/main" id="{4DA8FDFE-46F8-A34C-96C0-78BDC7AB6516}"/>
                </a:ext>
              </a:extLst>
            </p:cNvPr>
            <p:cNvSpPr/>
            <p:nvPr/>
          </p:nvSpPr>
          <p:spPr>
            <a:xfrm>
              <a:off x="1278360" y="6202079"/>
              <a:ext cx="186840" cy="181800"/>
            </a:xfrm>
            <a:custGeom>
              <a:avLst/>
              <a:gdLst/>
              <a:ahLst/>
              <a:cxnLst>
                <a:cxn ang="3cd4">
                  <a:pos x="hc" y="t"/>
                </a:cxn>
                <a:cxn ang="cd2">
                  <a:pos x="l" y="vc"/>
                </a:cxn>
                <a:cxn ang="cd4">
                  <a:pos x="hc" y="b"/>
                </a:cxn>
                <a:cxn ang="0">
                  <a:pos x="r" y="vc"/>
                </a:cxn>
              </a:cxnLst>
              <a:rect l="l" t="t" r="r" b="b"/>
              <a:pathLst>
                <a:path w="520" h="506">
                  <a:moveTo>
                    <a:pt x="517" y="16"/>
                  </a:moveTo>
                  <a:cubicBezTo>
                    <a:pt x="518" y="13"/>
                    <a:pt x="520" y="8"/>
                    <a:pt x="520" y="6"/>
                  </a:cubicBezTo>
                  <a:cubicBezTo>
                    <a:pt x="520" y="0"/>
                    <a:pt x="520" y="0"/>
                    <a:pt x="504" y="0"/>
                  </a:cubicBezTo>
                  <a:lnTo>
                    <a:pt x="18" y="0"/>
                  </a:lnTo>
                  <a:cubicBezTo>
                    <a:pt x="0" y="0"/>
                    <a:pt x="0" y="0"/>
                    <a:pt x="0" y="6"/>
                  </a:cubicBezTo>
                  <a:cubicBezTo>
                    <a:pt x="0" y="8"/>
                    <a:pt x="2" y="13"/>
                    <a:pt x="3" y="16"/>
                  </a:cubicBezTo>
                  <a:lnTo>
                    <a:pt x="242" y="491"/>
                  </a:lnTo>
                  <a:cubicBezTo>
                    <a:pt x="246" y="501"/>
                    <a:pt x="248" y="506"/>
                    <a:pt x="261" y="506"/>
                  </a:cubicBezTo>
                  <a:cubicBezTo>
                    <a:pt x="272" y="506"/>
                    <a:pt x="274" y="501"/>
                    <a:pt x="280" y="491"/>
                  </a:cubicBezTo>
                  <a:close/>
                  <a:moveTo>
                    <a:pt x="88" y="51"/>
                  </a:moveTo>
                  <a:lnTo>
                    <a:pt x="475" y="51"/>
                  </a:lnTo>
                  <a:lnTo>
                    <a:pt x="282" y="438"/>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9" name="Freeform 38">
              <a:extLst>
                <a:ext uri="{FF2B5EF4-FFF2-40B4-BE49-F238E27FC236}">
                  <a16:creationId xmlns:a16="http://schemas.microsoft.com/office/drawing/2014/main" id="{9E01D607-D593-C94A-9364-A8E5E83CBDBF}"/>
                </a:ext>
              </a:extLst>
            </p:cNvPr>
            <p:cNvSpPr/>
            <p:nvPr/>
          </p:nvSpPr>
          <p:spPr>
            <a:xfrm>
              <a:off x="1484279" y="6334560"/>
              <a:ext cx="129960" cy="80280"/>
            </a:xfrm>
            <a:custGeom>
              <a:avLst/>
              <a:gdLst/>
              <a:ahLst/>
              <a:cxnLst>
                <a:cxn ang="3cd4">
                  <a:pos x="hc" y="t"/>
                </a:cxn>
                <a:cxn ang="cd2">
                  <a:pos x="l" y="vc"/>
                </a:cxn>
                <a:cxn ang="cd4">
                  <a:pos x="hc" y="b"/>
                </a:cxn>
                <a:cxn ang="0">
                  <a:pos x="r" y="vc"/>
                </a:cxn>
              </a:cxnLst>
              <a:rect l="l" t="t" r="r" b="b"/>
              <a:pathLst>
                <a:path w="362" h="224">
                  <a:moveTo>
                    <a:pt x="237" y="61"/>
                  </a:moveTo>
                  <a:cubicBezTo>
                    <a:pt x="240" y="48"/>
                    <a:pt x="246" y="24"/>
                    <a:pt x="246" y="21"/>
                  </a:cubicBezTo>
                  <a:cubicBezTo>
                    <a:pt x="246" y="11"/>
                    <a:pt x="238" y="5"/>
                    <a:pt x="230" y="5"/>
                  </a:cubicBezTo>
                  <a:cubicBezTo>
                    <a:pt x="221" y="5"/>
                    <a:pt x="211" y="11"/>
                    <a:pt x="208" y="19"/>
                  </a:cubicBezTo>
                  <a:cubicBezTo>
                    <a:pt x="206" y="24"/>
                    <a:pt x="202" y="45"/>
                    <a:pt x="198" y="58"/>
                  </a:cubicBezTo>
                  <a:cubicBezTo>
                    <a:pt x="192" y="85"/>
                    <a:pt x="192" y="86"/>
                    <a:pt x="184" y="114"/>
                  </a:cubicBezTo>
                  <a:cubicBezTo>
                    <a:pt x="178" y="141"/>
                    <a:pt x="178" y="146"/>
                    <a:pt x="176" y="160"/>
                  </a:cubicBezTo>
                  <a:cubicBezTo>
                    <a:pt x="179" y="170"/>
                    <a:pt x="174" y="179"/>
                    <a:pt x="163" y="194"/>
                  </a:cubicBezTo>
                  <a:cubicBezTo>
                    <a:pt x="157" y="202"/>
                    <a:pt x="146" y="210"/>
                    <a:pt x="130" y="210"/>
                  </a:cubicBezTo>
                  <a:cubicBezTo>
                    <a:pt x="110" y="210"/>
                    <a:pt x="85" y="203"/>
                    <a:pt x="85" y="165"/>
                  </a:cubicBezTo>
                  <a:cubicBezTo>
                    <a:pt x="85" y="139"/>
                    <a:pt x="99" y="102"/>
                    <a:pt x="109" y="77"/>
                  </a:cubicBezTo>
                  <a:cubicBezTo>
                    <a:pt x="117" y="56"/>
                    <a:pt x="118" y="51"/>
                    <a:pt x="118" y="43"/>
                  </a:cubicBezTo>
                  <a:cubicBezTo>
                    <a:pt x="118" y="19"/>
                    <a:pt x="99" y="0"/>
                    <a:pt x="72" y="0"/>
                  </a:cubicBezTo>
                  <a:cubicBezTo>
                    <a:pt x="22" y="0"/>
                    <a:pt x="0" y="67"/>
                    <a:pt x="0" y="77"/>
                  </a:cubicBezTo>
                  <a:cubicBezTo>
                    <a:pt x="0" y="83"/>
                    <a:pt x="6" y="83"/>
                    <a:pt x="8" y="83"/>
                  </a:cubicBezTo>
                  <a:cubicBezTo>
                    <a:pt x="16" y="83"/>
                    <a:pt x="16" y="80"/>
                    <a:pt x="18" y="75"/>
                  </a:cubicBezTo>
                  <a:cubicBezTo>
                    <a:pt x="30" y="34"/>
                    <a:pt x="51" y="14"/>
                    <a:pt x="70" y="14"/>
                  </a:cubicBezTo>
                  <a:cubicBezTo>
                    <a:pt x="78" y="14"/>
                    <a:pt x="83" y="19"/>
                    <a:pt x="83" y="32"/>
                  </a:cubicBezTo>
                  <a:cubicBezTo>
                    <a:pt x="83" y="43"/>
                    <a:pt x="78" y="54"/>
                    <a:pt x="77" y="61"/>
                  </a:cubicBezTo>
                  <a:cubicBezTo>
                    <a:pt x="48" y="133"/>
                    <a:pt x="48" y="142"/>
                    <a:pt x="48" y="158"/>
                  </a:cubicBezTo>
                  <a:cubicBezTo>
                    <a:pt x="48" y="216"/>
                    <a:pt x="101" y="224"/>
                    <a:pt x="128" y="224"/>
                  </a:cubicBezTo>
                  <a:cubicBezTo>
                    <a:pt x="138" y="224"/>
                    <a:pt x="162" y="224"/>
                    <a:pt x="184" y="190"/>
                  </a:cubicBezTo>
                  <a:cubicBezTo>
                    <a:pt x="195" y="213"/>
                    <a:pt x="222" y="224"/>
                    <a:pt x="253" y="224"/>
                  </a:cubicBezTo>
                  <a:cubicBezTo>
                    <a:pt x="296" y="224"/>
                    <a:pt x="318" y="186"/>
                    <a:pt x="328" y="165"/>
                  </a:cubicBezTo>
                  <a:cubicBezTo>
                    <a:pt x="349" y="123"/>
                    <a:pt x="362" y="62"/>
                    <a:pt x="362" y="38"/>
                  </a:cubicBezTo>
                  <a:cubicBezTo>
                    <a:pt x="362" y="2"/>
                    <a:pt x="341" y="0"/>
                    <a:pt x="338" y="0"/>
                  </a:cubicBezTo>
                  <a:cubicBezTo>
                    <a:pt x="325" y="0"/>
                    <a:pt x="310" y="13"/>
                    <a:pt x="310" y="26"/>
                  </a:cubicBezTo>
                  <a:cubicBezTo>
                    <a:pt x="310" y="35"/>
                    <a:pt x="315" y="38"/>
                    <a:pt x="320" y="42"/>
                  </a:cubicBezTo>
                  <a:cubicBezTo>
                    <a:pt x="331" y="51"/>
                    <a:pt x="338" y="66"/>
                    <a:pt x="338" y="82"/>
                  </a:cubicBezTo>
                  <a:cubicBezTo>
                    <a:pt x="338" y="88"/>
                    <a:pt x="317" y="210"/>
                    <a:pt x="254" y="210"/>
                  </a:cubicBezTo>
                  <a:cubicBezTo>
                    <a:pt x="214" y="210"/>
                    <a:pt x="214" y="174"/>
                    <a:pt x="214" y="166"/>
                  </a:cubicBezTo>
                  <a:cubicBezTo>
                    <a:pt x="214" y="152"/>
                    <a:pt x="216" y="144"/>
                    <a:pt x="222" y="11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0" name="Freeform 39">
              <a:extLst>
                <a:ext uri="{FF2B5EF4-FFF2-40B4-BE49-F238E27FC236}">
                  <a16:creationId xmlns:a16="http://schemas.microsoft.com/office/drawing/2014/main" id="{A4AEA434-9911-964E-95E1-D29017759F7A}"/>
                </a:ext>
              </a:extLst>
            </p:cNvPr>
            <p:cNvSpPr/>
            <p:nvPr/>
          </p:nvSpPr>
          <p:spPr>
            <a:xfrm>
              <a:off x="1649880" y="6202079"/>
              <a:ext cx="153000" cy="173160"/>
            </a:xfrm>
            <a:custGeom>
              <a:avLst/>
              <a:gdLst/>
              <a:ahLst/>
              <a:cxnLst>
                <a:cxn ang="3cd4">
                  <a:pos x="hc" y="t"/>
                </a:cxn>
                <a:cxn ang="cd2">
                  <a:pos x="l" y="vc"/>
                </a:cxn>
                <a:cxn ang="cd4">
                  <a:pos x="hc" y="b"/>
                </a:cxn>
                <a:cxn ang="0">
                  <a:pos x="r" y="vc"/>
                </a:cxn>
              </a:cxnLst>
              <a:rect l="l" t="t" r="r" b="b"/>
              <a:pathLst>
                <a:path w="426" h="482">
                  <a:moveTo>
                    <a:pt x="237" y="54"/>
                  </a:moveTo>
                  <a:cubicBezTo>
                    <a:pt x="243" y="30"/>
                    <a:pt x="245" y="22"/>
                    <a:pt x="310" y="22"/>
                  </a:cubicBezTo>
                  <a:cubicBezTo>
                    <a:pt x="333" y="22"/>
                    <a:pt x="338" y="22"/>
                    <a:pt x="338" y="8"/>
                  </a:cubicBezTo>
                  <a:cubicBezTo>
                    <a:pt x="338" y="0"/>
                    <a:pt x="330" y="0"/>
                    <a:pt x="326" y="0"/>
                  </a:cubicBezTo>
                  <a:cubicBezTo>
                    <a:pt x="304" y="0"/>
                    <a:pt x="245" y="2"/>
                    <a:pt x="222" y="2"/>
                  </a:cubicBezTo>
                  <a:cubicBezTo>
                    <a:pt x="202" y="2"/>
                    <a:pt x="149" y="0"/>
                    <a:pt x="128" y="0"/>
                  </a:cubicBezTo>
                  <a:cubicBezTo>
                    <a:pt x="123" y="0"/>
                    <a:pt x="115" y="0"/>
                    <a:pt x="115" y="14"/>
                  </a:cubicBezTo>
                  <a:cubicBezTo>
                    <a:pt x="115" y="22"/>
                    <a:pt x="122" y="22"/>
                    <a:pt x="134" y="22"/>
                  </a:cubicBezTo>
                  <a:cubicBezTo>
                    <a:pt x="136" y="22"/>
                    <a:pt x="149" y="22"/>
                    <a:pt x="162" y="24"/>
                  </a:cubicBezTo>
                  <a:cubicBezTo>
                    <a:pt x="174" y="24"/>
                    <a:pt x="181" y="26"/>
                    <a:pt x="181" y="35"/>
                  </a:cubicBezTo>
                  <a:cubicBezTo>
                    <a:pt x="181" y="37"/>
                    <a:pt x="179" y="40"/>
                    <a:pt x="178" y="48"/>
                  </a:cubicBezTo>
                  <a:lnTo>
                    <a:pt x="83" y="427"/>
                  </a:lnTo>
                  <a:cubicBezTo>
                    <a:pt x="77" y="454"/>
                    <a:pt x="75" y="459"/>
                    <a:pt x="19" y="459"/>
                  </a:cubicBezTo>
                  <a:cubicBezTo>
                    <a:pt x="6" y="459"/>
                    <a:pt x="0" y="459"/>
                    <a:pt x="0" y="474"/>
                  </a:cubicBezTo>
                  <a:cubicBezTo>
                    <a:pt x="0" y="482"/>
                    <a:pt x="6" y="482"/>
                    <a:pt x="19" y="482"/>
                  </a:cubicBezTo>
                  <a:lnTo>
                    <a:pt x="346" y="482"/>
                  </a:lnTo>
                  <a:cubicBezTo>
                    <a:pt x="363" y="482"/>
                    <a:pt x="363" y="482"/>
                    <a:pt x="368" y="470"/>
                  </a:cubicBezTo>
                  <a:lnTo>
                    <a:pt x="424" y="317"/>
                  </a:lnTo>
                  <a:cubicBezTo>
                    <a:pt x="426" y="310"/>
                    <a:pt x="426" y="309"/>
                    <a:pt x="426" y="307"/>
                  </a:cubicBezTo>
                  <a:cubicBezTo>
                    <a:pt x="426" y="304"/>
                    <a:pt x="424" y="299"/>
                    <a:pt x="418" y="299"/>
                  </a:cubicBezTo>
                  <a:cubicBezTo>
                    <a:pt x="411" y="299"/>
                    <a:pt x="411" y="304"/>
                    <a:pt x="406" y="315"/>
                  </a:cubicBezTo>
                  <a:cubicBezTo>
                    <a:pt x="382" y="379"/>
                    <a:pt x="350" y="459"/>
                    <a:pt x="229" y="459"/>
                  </a:cubicBezTo>
                  <a:lnTo>
                    <a:pt x="162" y="459"/>
                  </a:lnTo>
                  <a:cubicBezTo>
                    <a:pt x="152" y="459"/>
                    <a:pt x="150" y="459"/>
                    <a:pt x="147" y="459"/>
                  </a:cubicBezTo>
                  <a:cubicBezTo>
                    <a:pt x="139" y="459"/>
                    <a:pt x="138" y="458"/>
                    <a:pt x="138" y="453"/>
                  </a:cubicBezTo>
                  <a:cubicBezTo>
                    <a:pt x="138" y="450"/>
                    <a:pt x="138" y="448"/>
                    <a:pt x="141" y="43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1" name="Freeform 40">
              <a:extLst>
                <a:ext uri="{FF2B5EF4-FFF2-40B4-BE49-F238E27FC236}">
                  <a16:creationId xmlns:a16="http://schemas.microsoft.com/office/drawing/2014/main" id="{7CD6FE9E-1670-E64C-BD5D-A9E60EAE055E}"/>
                </a:ext>
              </a:extLst>
            </p:cNvPr>
            <p:cNvSpPr/>
            <p:nvPr/>
          </p:nvSpPr>
          <p:spPr>
            <a:xfrm>
              <a:off x="1836360" y="6185519"/>
              <a:ext cx="59040" cy="253080"/>
            </a:xfrm>
            <a:custGeom>
              <a:avLst/>
              <a:gdLst/>
              <a:ahLst/>
              <a:cxnLst>
                <a:cxn ang="3cd4">
                  <a:pos x="hc" y="t"/>
                </a:cxn>
                <a:cxn ang="cd2">
                  <a:pos x="l" y="vc"/>
                </a:cxn>
                <a:cxn ang="cd4">
                  <a:pos x="hc" y="b"/>
                </a:cxn>
                <a:cxn ang="0">
                  <a:pos x="r" y="vc"/>
                </a:cxn>
              </a:cxnLst>
              <a:rect l="l" t="t" r="r" b="b"/>
              <a:pathLst>
                <a:path w="165" h="704">
                  <a:moveTo>
                    <a:pt x="165" y="698"/>
                  </a:moveTo>
                  <a:cubicBezTo>
                    <a:pt x="165" y="696"/>
                    <a:pt x="165" y="694"/>
                    <a:pt x="152" y="682"/>
                  </a:cubicBezTo>
                  <a:cubicBezTo>
                    <a:pt x="64" y="594"/>
                    <a:pt x="42" y="461"/>
                    <a:pt x="42" y="352"/>
                  </a:cubicBezTo>
                  <a:cubicBezTo>
                    <a:pt x="42" y="230"/>
                    <a:pt x="69" y="107"/>
                    <a:pt x="155" y="19"/>
                  </a:cubicBezTo>
                  <a:cubicBezTo>
                    <a:pt x="165" y="11"/>
                    <a:pt x="165" y="10"/>
                    <a:pt x="165" y="6"/>
                  </a:cubicBezTo>
                  <a:cubicBezTo>
                    <a:pt x="165" y="2"/>
                    <a:pt x="162" y="0"/>
                    <a:pt x="158" y="0"/>
                  </a:cubicBezTo>
                  <a:cubicBezTo>
                    <a:pt x="150" y="0"/>
                    <a:pt x="86" y="48"/>
                    <a:pt x="45" y="138"/>
                  </a:cubicBezTo>
                  <a:cubicBezTo>
                    <a:pt x="8" y="214"/>
                    <a:pt x="0" y="293"/>
                    <a:pt x="0" y="352"/>
                  </a:cubicBezTo>
                  <a:cubicBezTo>
                    <a:pt x="0" y="408"/>
                    <a:pt x="8" y="493"/>
                    <a:pt x="46" y="573"/>
                  </a:cubicBezTo>
                  <a:cubicBezTo>
                    <a:pt x="90" y="659"/>
                    <a:pt x="150" y="704"/>
                    <a:pt x="158" y="704"/>
                  </a:cubicBezTo>
                  <a:cubicBezTo>
                    <a:pt x="162" y="704"/>
                    <a:pt x="165" y="702"/>
                    <a:pt x="165" y="69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2" name="Freeform 41">
              <a:extLst>
                <a:ext uri="{FF2B5EF4-FFF2-40B4-BE49-F238E27FC236}">
                  <a16:creationId xmlns:a16="http://schemas.microsoft.com/office/drawing/2014/main" id="{7E37B07F-020A-CD41-B669-081A464F85FA}"/>
                </a:ext>
              </a:extLst>
            </p:cNvPr>
            <p:cNvSpPr/>
            <p:nvPr/>
          </p:nvSpPr>
          <p:spPr>
            <a:xfrm>
              <a:off x="1920600" y="6202079"/>
              <a:ext cx="181080" cy="173160"/>
            </a:xfrm>
            <a:custGeom>
              <a:avLst/>
              <a:gdLst/>
              <a:ahLst/>
              <a:cxnLst>
                <a:cxn ang="3cd4">
                  <a:pos x="hc" y="t"/>
                </a:cxn>
                <a:cxn ang="cd2">
                  <a:pos x="l" y="vc"/>
                </a:cxn>
                <a:cxn ang="cd4">
                  <a:pos x="hc" y="b"/>
                </a:cxn>
                <a:cxn ang="0">
                  <a:pos x="r" y="vc"/>
                </a:cxn>
              </a:cxnLst>
              <a:rect l="l" t="t" r="r" b="b"/>
              <a:pathLst>
                <a:path w="504" h="482">
                  <a:moveTo>
                    <a:pt x="83" y="427"/>
                  </a:moveTo>
                  <a:cubicBezTo>
                    <a:pt x="77" y="454"/>
                    <a:pt x="75" y="459"/>
                    <a:pt x="19" y="459"/>
                  </a:cubicBezTo>
                  <a:cubicBezTo>
                    <a:pt x="6" y="459"/>
                    <a:pt x="0" y="459"/>
                    <a:pt x="0" y="474"/>
                  </a:cubicBezTo>
                  <a:cubicBezTo>
                    <a:pt x="0" y="482"/>
                    <a:pt x="6" y="482"/>
                    <a:pt x="19" y="482"/>
                  </a:cubicBezTo>
                  <a:lnTo>
                    <a:pt x="270" y="482"/>
                  </a:lnTo>
                  <a:cubicBezTo>
                    <a:pt x="382" y="482"/>
                    <a:pt x="466" y="398"/>
                    <a:pt x="466" y="330"/>
                  </a:cubicBezTo>
                  <a:cubicBezTo>
                    <a:pt x="466" y="278"/>
                    <a:pt x="424" y="238"/>
                    <a:pt x="357" y="230"/>
                  </a:cubicBezTo>
                  <a:cubicBezTo>
                    <a:pt x="429" y="216"/>
                    <a:pt x="504" y="165"/>
                    <a:pt x="504" y="98"/>
                  </a:cubicBezTo>
                  <a:cubicBezTo>
                    <a:pt x="504" y="45"/>
                    <a:pt x="458" y="0"/>
                    <a:pt x="373" y="0"/>
                  </a:cubicBezTo>
                  <a:lnTo>
                    <a:pt x="136" y="0"/>
                  </a:lnTo>
                  <a:cubicBezTo>
                    <a:pt x="122" y="0"/>
                    <a:pt x="115" y="0"/>
                    <a:pt x="115" y="14"/>
                  </a:cubicBezTo>
                  <a:cubicBezTo>
                    <a:pt x="115" y="22"/>
                    <a:pt x="122" y="22"/>
                    <a:pt x="134" y="22"/>
                  </a:cubicBezTo>
                  <a:cubicBezTo>
                    <a:pt x="136" y="22"/>
                    <a:pt x="149" y="22"/>
                    <a:pt x="162" y="24"/>
                  </a:cubicBezTo>
                  <a:cubicBezTo>
                    <a:pt x="174" y="24"/>
                    <a:pt x="181" y="26"/>
                    <a:pt x="181" y="35"/>
                  </a:cubicBezTo>
                  <a:cubicBezTo>
                    <a:pt x="181" y="37"/>
                    <a:pt x="179" y="40"/>
                    <a:pt x="178" y="48"/>
                  </a:cubicBezTo>
                  <a:close/>
                  <a:moveTo>
                    <a:pt x="190" y="224"/>
                  </a:moveTo>
                  <a:lnTo>
                    <a:pt x="234" y="48"/>
                  </a:lnTo>
                  <a:cubicBezTo>
                    <a:pt x="240" y="24"/>
                    <a:pt x="242" y="22"/>
                    <a:pt x="272" y="22"/>
                  </a:cubicBezTo>
                  <a:lnTo>
                    <a:pt x="363" y="22"/>
                  </a:lnTo>
                  <a:cubicBezTo>
                    <a:pt x="424" y="22"/>
                    <a:pt x="440" y="64"/>
                    <a:pt x="440" y="94"/>
                  </a:cubicBezTo>
                  <a:cubicBezTo>
                    <a:pt x="440" y="157"/>
                    <a:pt x="379" y="224"/>
                    <a:pt x="293" y="224"/>
                  </a:cubicBezTo>
                  <a:close/>
                  <a:moveTo>
                    <a:pt x="158" y="459"/>
                  </a:moveTo>
                  <a:cubicBezTo>
                    <a:pt x="149" y="459"/>
                    <a:pt x="147" y="459"/>
                    <a:pt x="142" y="459"/>
                  </a:cubicBezTo>
                  <a:cubicBezTo>
                    <a:pt x="136" y="459"/>
                    <a:pt x="133" y="458"/>
                    <a:pt x="133" y="453"/>
                  </a:cubicBezTo>
                  <a:cubicBezTo>
                    <a:pt x="133" y="450"/>
                    <a:pt x="133" y="448"/>
                    <a:pt x="138" y="435"/>
                  </a:cubicBezTo>
                  <a:lnTo>
                    <a:pt x="186" y="238"/>
                  </a:lnTo>
                  <a:lnTo>
                    <a:pt x="318" y="238"/>
                  </a:lnTo>
                  <a:cubicBezTo>
                    <a:pt x="386" y="238"/>
                    <a:pt x="400" y="291"/>
                    <a:pt x="400" y="322"/>
                  </a:cubicBezTo>
                  <a:cubicBezTo>
                    <a:pt x="400" y="392"/>
                    <a:pt x="338" y="459"/>
                    <a:pt x="254" y="4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3" name="Freeform 42">
              <a:extLst>
                <a:ext uri="{FF2B5EF4-FFF2-40B4-BE49-F238E27FC236}">
                  <a16:creationId xmlns:a16="http://schemas.microsoft.com/office/drawing/2014/main" id="{5FBD40A8-1339-D643-B936-22A7FDF609FA}"/>
                </a:ext>
              </a:extLst>
            </p:cNvPr>
            <p:cNvSpPr/>
            <p:nvPr/>
          </p:nvSpPr>
          <p:spPr>
            <a:xfrm>
              <a:off x="2135160" y="6266160"/>
              <a:ext cx="27720" cy="158040"/>
            </a:xfrm>
            <a:custGeom>
              <a:avLst/>
              <a:gdLst/>
              <a:ahLst/>
              <a:cxnLst>
                <a:cxn ang="3cd4">
                  <a:pos x="hc" y="t"/>
                </a:cxn>
                <a:cxn ang="cd2">
                  <a:pos x="l" y="vc"/>
                </a:cxn>
                <a:cxn ang="cd4">
                  <a:pos x="hc" y="b"/>
                </a:cxn>
                <a:cxn ang="0">
                  <a:pos x="r" y="vc"/>
                </a:cxn>
              </a:cxnLst>
              <a:rect l="l" t="t" r="r" b="b"/>
              <a:pathLst>
                <a:path w="78" h="440">
                  <a:moveTo>
                    <a:pt x="77" y="37"/>
                  </a:moveTo>
                  <a:cubicBezTo>
                    <a:pt x="77" y="18"/>
                    <a:pt x="59" y="0"/>
                    <a:pt x="38" y="0"/>
                  </a:cubicBezTo>
                  <a:cubicBezTo>
                    <a:pt x="18" y="0"/>
                    <a:pt x="0" y="18"/>
                    <a:pt x="0" y="37"/>
                  </a:cubicBezTo>
                  <a:cubicBezTo>
                    <a:pt x="0" y="58"/>
                    <a:pt x="18" y="75"/>
                    <a:pt x="38" y="75"/>
                  </a:cubicBezTo>
                  <a:cubicBezTo>
                    <a:pt x="59" y="75"/>
                    <a:pt x="77" y="58"/>
                    <a:pt x="77" y="37"/>
                  </a:cubicBezTo>
                  <a:close/>
                  <a:moveTo>
                    <a:pt x="62" y="296"/>
                  </a:moveTo>
                  <a:cubicBezTo>
                    <a:pt x="62" y="317"/>
                    <a:pt x="62" y="371"/>
                    <a:pt x="16" y="424"/>
                  </a:cubicBezTo>
                  <a:cubicBezTo>
                    <a:pt x="11" y="429"/>
                    <a:pt x="11" y="430"/>
                    <a:pt x="11" y="432"/>
                  </a:cubicBezTo>
                  <a:cubicBezTo>
                    <a:pt x="11" y="437"/>
                    <a:pt x="14" y="440"/>
                    <a:pt x="19" y="440"/>
                  </a:cubicBezTo>
                  <a:cubicBezTo>
                    <a:pt x="27" y="440"/>
                    <a:pt x="78" y="384"/>
                    <a:pt x="78" y="302"/>
                  </a:cubicBezTo>
                  <a:cubicBezTo>
                    <a:pt x="78" y="282"/>
                    <a:pt x="77" y="229"/>
                    <a:pt x="38" y="229"/>
                  </a:cubicBezTo>
                  <a:cubicBezTo>
                    <a:pt x="13" y="229"/>
                    <a:pt x="0" y="248"/>
                    <a:pt x="0" y="267"/>
                  </a:cubicBezTo>
                  <a:cubicBezTo>
                    <a:pt x="0" y="285"/>
                    <a:pt x="13" y="304"/>
                    <a:pt x="38" y="304"/>
                  </a:cubicBezTo>
                  <a:cubicBezTo>
                    <a:pt x="42" y="304"/>
                    <a:pt x="43" y="304"/>
                    <a:pt x="43" y="304"/>
                  </a:cubicBezTo>
                  <a:cubicBezTo>
                    <a:pt x="48" y="302"/>
                    <a:pt x="56" y="301"/>
                    <a:pt x="62" y="2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4" name="Freeform 43">
              <a:extLst>
                <a:ext uri="{FF2B5EF4-FFF2-40B4-BE49-F238E27FC236}">
                  <a16:creationId xmlns:a16="http://schemas.microsoft.com/office/drawing/2014/main" id="{9DFAE0A6-25D9-3840-8C9D-EC48CF3D2EEA}"/>
                </a:ext>
              </a:extLst>
            </p:cNvPr>
            <p:cNvSpPr/>
            <p:nvPr/>
          </p:nvSpPr>
          <p:spPr>
            <a:xfrm>
              <a:off x="2233080" y="6263280"/>
              <a:ext cx="167760" cy="114840"/>
            </a:xfrm>
            <a:custGeom>
              <a:avLst/>
              <a:gdLst/>
              <a:ahLst/>
              <a:cxnLst>
                <a:cxn ang="3cd4">
                  <a:pos x="hc" y="t"/>
                </a:cxn>
                <a:cxn ang="cd2">
                  <a:pos x="l" y="vc"/>
                </a:cxn>
                <a:cxn ang="cd4">
                  <a:pos x="hc" y="b"/>
                </a:cxn>
                <a:cxn ang="0">
                  <a:pos x="r" y="vc"/>
                </a:cxn>
              </a:cxnLst>
              <a:rect l="l" t="t" r="r" b="b"/>
              <a:pathLst>
                <a:path w="467" h="320">
                  <a:moveTo>
                    <a:pt x="306" y="72"/>
                  </a:moveTo>
                  <a:cubicBezTo>
                    <a:pt x="309" y="58"/>
                    <a:pt x="315" y="30"/>
                    <a:pt x="315" y="27"/>
                  </a:cubicBezTo>
                  <a:cubicBezTo>
                    <a:pt x="315" y="14"/>
                    <a:pt x="306" y="8"/>
                    <a:pt x="296" y="8"/>
                  </a:cubicBezTo>
                  <a:cubicBezTo>
                    <a:pt x="286" y="8"/>
                    <a:pt x="275" y="13"/>
                    <a:pt x="269" y="27"/>
                  </a:cubicBezTo>
                  <a:cubicBezTo>
                    <a:pt x="267" y="32"/>
                    <a:pt x="234" y="168"/>
                    <a:pt x="229" y="186"/>
                  </a:cubicBezTo>
                  <a:cubicBezTo>
                    <a:pt x="224" y="206"/>
                    <a:pt x="222" y="219"/>
                    <a:pt x="222" y="232"/>
                  </a:cubicBezTo>
                  <a:cubicBezTo>
                    <a:pt x="222" y="240"/>
                    <a:pt x="222" y="242"/>
                    <a:pt x="224" y="245"/>
                  </a:cubicBezTo>
                  <a:cubicBezTo>
                    <a:pt x="208" y="283"/>
                    <a:pt x="186" y="304"/>
                    <a:pt x="158" y="304"/>
                  </a:cubicBezTo>
                  <a:cubicBezTo>
                    <a:pt x="102" y="304"/>
                    <a:pt x="102" y="253"/>
                    <a:pt x="102" y="240"/>
                  </a:cubicBezTo>
                  <a:cubicBezTo>
                    <a:pt x="102" y="218"/>
                    <a:pt x="106" y="190"/>
                    <a:pt x="139" y="102"/>
                  </a:cubicBezTo>
                  <a:cubicBezTo>
                    <a:pt x="147" y="82"/>
                    <a:pt x="150" y="72"/>
                    <a:pt x="150" y="58"/>
                  </a:cubicBezTo>
                  <a:cubicBezTo>
                    <a:pt x="150" y="26"/>
                    <a:pt x="128" y="0"/>
                    <a:pt x="93" y="0"/>
                  </a:cubicBezTo>
                  <a:cubicBezTo>
                    <a:pt x="26" y="0"/>
                    <a:pt x="0" y="102"/>
                    <a:pt x="0" y="109"/>
                  </a:cubicBezTo>
                  <a:cubicBezTo>
                    <a:pt x="0" y="115"/>
                    <a:pt x="6" y="115"/>
                    <a:pt x="8" y="115"/>
                  </a:cubicBezTo>
                  <a:cubicBezTo>
                    <a:pt x="16" y="115"/>
                    <a:pt x="16" y="115"/>
                    <a:pt x="19" y="102"/>
                  </a:cubicBezTo>
                  <a:cubicBezTo>
                    <a:pt x="38" y="37"/>
                    <a:pt x="66" y="16"/>
                    <a:pt x="91" y="16"/>
                  </a:cubicBezTo>
                  <a:cubicBezTo>
                    <a:pt x="98" y="16"/>
                    <a:pt x="109" y="16"/>
                    <a:pt x="109" y="38"/>
                  </a:cubicBezTo>
                  <a:cubicBezTo>
                    <a:pt x="109" y="56"/>
                    <a:pt x="101" y="77"/>
                    <a:pt x="96" y="88"/>
                  </a:cubicBezTo>
                  <a:cubicBezTo>
                    <a:pt x="66" y="171"/>
                    <a:pt x="56" y="205"/>
                    <a:pt x="56" y="230"/>
                  </a:cubicBezTo>
                  <a:cubicBezTo>
                    <a:pt x="56" y="296"/>
                    <a:pt x="104" y="320"/>
                    <a:pt x="157" y="320"/>
                  </a:cubicBezTo>
                  <a:cubicBezTo>
                    <a:pt x="168" y="320"/>
                    <a:pt x="202" y="320"/>
                    <a:pt x="230" y="270"/>
                  </a:cubicBezTo>
                  <a:cubicBezTo>
                    <a:pt x="248" y="315"/>
                    <a:pt x="298" y="320"/>
                    <a:pt x="318" y="320"/>
                  </a:cubicBezTo>
                  <a:cubicBezTo>
                    <a:pt x="371" y="320"/>
                    <a:pt x="402" y="275"/>
                    <a:pt x="421" y="234"/>
                  </a:cubicBezTo>
                  <a:cubicBezTo>
                    <a:pt x="445" y="178"/>
                    <a:pt x="467" y="83"/>
                    <a:pt x="467" y="50"/>
                  </a:cubicBezTo>
                  <a:cubicBezTo>
                    <a:pt x="467" y="11"/>
                    <a:pt x="448" y="0"/>
                    <a:pt x="435" y="0"/>
                  </a:cubicBezTo>
                  <a:cubicBezTo>
                    <a:pt x="418" y="0"/>
                    <a:pt x="400" y="18"/>
                    <a:pt x="400" y="34"/>
                  </a:cubicBezTo>
                  <a:cubicBezTo>
                    <a:pt x="400" y="43"/>
                    <a:pt x="405" y="48"/>
                    <a:pt x="411" y="53"/>
                  </a:cubicBezTo>
                  <a:cubicBezTo>
                    <a:pt x="419" y="61"/>
                    <a:pt x="437" y="78"/>
                    <a:pt x="437" y="114"/>
                  </a:cubicBezTo>
                  <a:cubicBezTo>
                    <a:pt x="437" y="138"/>
                    <a:pt x="416" y="206"/>
                    <a:pt x="398" y="242"/>
                  </a:cubicBezTo>
                  <a:cubicBezTo>
                    <a:pt x="379" y="280"/>
                    <a:pt x="355" y="304"/>
                    <a:pt x="320" y="304"/>
                  </a:cubicBezTo>
                  <a:cubicBezTo>
                    <a:pt x="286" y="304"/>
                    <a:pt x="269" y="283"/>
                    <a:pt x="269" y="243"/>
                  </a:cubicBezTo>
                  <a:cubicBezTo>
                    <a:pt x="269" y="224"/>
                    <a:pt x="274" y="202"/>
                    <a:pt x="275" y="1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5" name="Freeform 44">
              <a:extLst>
                <a:ext uri="{FF2B5EF4-FFF2-40B4-BE49-F238E27FC236}">
                  <a16:creationId xmlns:a16="http://schemas.microsoft.com/office/drawing/2014/main" id="{97566FC9-46FA-3340-90CA-1AA3CC4EB886}"/>
                </a:ext>
              </a:extLst>
            </p:cNvPr>
            <p:cNvSpPr/>
            <p:nvPr/>
          </p:nvSpPr>
          <p:spPr>
            <a:xfrm>
              <a:off x="2427480" y="6185519"/>
              <a:ext cx="59040" cy="253080"/>
            </a:xfrm>
            <a:custGeom>
              <a:avLst/>
              <a:gdLst/>
              <a:ahLst/>
              <a:cxnLst>
                <a:cxn ang="3cd4">
                  <a:pos x="hc" y="t"/>
                </a:cxn>
                <a:cxn ang="cd2">
                  <a:pos x="l" y="vc"/>
                </a:cxn>
                <a:cxn ang="cd4">
                  <a:pos x="hc" y="b"/>
                </a:cxn>
                <a:cxn ang="0">
                  <a:pos x="r" y="vc"/>
                </a:cxn>
              </a:cxnLst>
              <a:rect l="l" t="t" r="r" b="b"/>
              <a:pathLst>
                <a:path w="165" h="704">
                  <a:moveTo>
                    <a:pt x="165" y="352"/>
                  </a:moveTo>
                  <a:cubicBezTo>
                    <a:pt x="165" y="298"/>
                    <a:pt x="157" y="213"/>
                    <a:pt x="118" y="133"/>
                  </a:cubicBezTo>
                  <a:cubicBezTo>
                    <a:pt x="75" y="46"/>
                    <a:pt x="14" y="0"/>
                    <a:pt x="6" y="0"/>
                  </a:cubicBezTo>
                  <a:cubicBezTo>
                    <a:pt x="3" y="0"/>
                    <a:pt x="0" y="3"/>
                    <a:pt x="0" y="6"/>
                  </a:cubicBezTo>
                  <a:cubicBezTo>
                    <a:pt x="0" y="10"/>
                    <a:pt x="0" y="11"/>
                    <a:pt x="13" y="24"/>
                  </a:cubicBezTo>
                  <a:cubicBezTo>
                    <a:pt x="83" y="93"/>
                    <a:pt x="123" y="205"/>
                    <a:pt x="123" y="352"/>
                  </a:cubicBezTo>
                  <a:cubicBezTo>
                    <a:pt x="123" y="472"/>
                    <a:pt x="98" y="597"/>
                    <a:pt x="10" y="685"/>
                  </a:cubicBezTo>
                  <a:cubicBezTo>
                    <a:pt x="0" y="694"/>
                    <a:pt x="0" y="696"/>
                    <a:pt x="0" y="698"/>
                  </a:cubicBezTo>
                  <a:cubicBezTo>
                    <a:pt x="0" y="702"/>
                    <a:pt x="3" y="704"/>
                    <a:pt x="6" y="704"/>
                  </a:cubicBezTo>
                  <a:cubicBezTo>
                    <a:pt x="14" y="704"/>
                    <a:pt x="78" y="656"/>
                    <a:pt x="120" y="566"/>
                  </a:cubicBezTo>
                  <a:cubicBezTo>
                    <a:pt x="157" y="490"/>
                    <a:pt x="165" y="411"/>
                    <a:pt x="165" y="35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6" name="Freeform 45">
              <a:extLst>
                <a:ext uri="{FF2B5EF4-FFF2-40B4-BE49-F238E27FC236}">
                  <a16:creationId xmlns:a16="http://schemas.microsoft.com/office/drawing/2014/main" id="{59E21415-7249-A240-9FFB-FE88B567953A}"/>
                </a:ext>
              </a:extLst>
            </p:cNvPr>
            <p:cNvSpPr/>
            <p:nvPr/>
          </p:nvSpPr>
          <p:spPr>
            <a:xfrm>
              <a:off x="2595600" y="6252840"/>
              <a:ext cx="168840" cy="108360"/>
            </a:xfrm>
            <a:custGeom>
              <a:avLst/>
              <a:gdLst/>
              <a:ahLst/>
              <a:cxnLst>
                <a:cxn ang="3cd4">
                  <a:pos x="hc" y="t"/>
                </a:cxn>
                <a:cxn ang="cd2">
                  <a:pos x="l" y="vc"/>
                </a:cxn>
                <a:cxn ang="cd4">
                  <a:pos x="hc" y="b"/>
                </a:cxn>
                <a:cxn ang="0">
                  <a:pos x="r" y="vc"/>
                </a:cxn>
              </a:cxnLst>
              <a:rect l="l" t="t" r="r" b="b"/>
              <a:pathLst>
                <a:path w="470" h="302">
                  <a:moveTo>
                    <a:pt x="470" y="22"/>
                  </a:moveTo>
                  <a:cubicBezTo>
                    <a:pt x="470" y="6"/>
                    <a:pt x="466" y="0"/>
                    <a:pt x="461" y="0"/>
                  </a:cubicBezTo>
                  <a:cubicBezTo>
                    <a:pt x="458" y="0"/>
                    <a:pt x="451" y="3"/>
                    <a:pt x="451" y="19"/>
                  </a:cubicBezTo>
                  <a:cubicBezTo>
                    <a:pt x="448" y="69"/>
                    <a:pt x="398" y="98"/>
                    <a:pt x="352" y="98"/>
                  </a:cubicBezTo>
                  <a:cubicBezTo>
                    <a:pt x="312" y="98"/>
                    <a:pt x="277" y="75"/>
                    <a:pt x="240" y="51"/>
                  </a:cubicBezTo>
                  <a:cubicBezTo>
                    <a:pt x="202" y="26"/>
                    <a:pt x="163" y="0"/>
                    <a:pt x="118" y="0"/>
                  </a:cubicBezTo>
                  <a:cubicBezTo>
                    <a:pt x="53" y="0"/>
                    <a:pt x="0" y="50"/>
                    <a:pt x="0" y="115"/>
                  </a:cubicBezTo>
                  <a:cubicBezTo>
                    <a:pt x="0" y="131"/>
                    <a:pt x="6" y="136"/>
                    <a:pt x="10" y="136"/>
                  </a:cubicBezTo>
                  <a:cubicBezTo>
                    <a:pt x="18" y="136"/>
                    <a:pt x="19" y="123"/>
                    <a:pt x="19" y="120"/>
                  </a:cubicBezTo>
                  <a:cubicBezTo>
                    <a:pt x="24" y="61"/>
                    <a:pt x="82" y="40"/>
                    <a:pt x="118" y="40"/>
                  </a:cubicBezTo>
                  <a:cubicBezTo>
                    <a:pt x="158" y="40"/>
                    <a:pt x="194" y="61"/>
                    <a:pt x="230" y="86"/>
                  </a:cubicBezTo>
                  <a:cubicBezTo>
                    <a:pt x="269" y="112"/>
                    <a:pt x="307" y="138"/>
                    <a:pt x="352" y="138"/>
                  </a:cubicBezTo>
                  <a:cubicBezTo>
                    <a:pt x="418" y="138"/>
                    <a:pt x="470" y="86"/>
                    <a:pt x="470" y="22"/>
                  </a:cubicBezTo>
                  <a:close/>
                  <a:moveTo>
                    <a:pt x="470" y="187"/>
                  </a:moveTo>
                  <a:cubicBezTo>
                    <a:pt x="470" y="166"/>
                    <a:pt x="462" y="165"/>
                    <a:pt x="461" y="165"/>
                  </a:cubicBezTo>
                  <a:cubicBezTo>
                    <a:pt x="458" y="165"/>
                    <a:pt x="451" y="170"/>
                    <a:pt x="451" y="184"/>
                  </a:cubicBezTo>
                  <a:cubicBezTo>
                    <a:pt x="448" y="234"/>
                    <a:pt x="398" y="262"/>
                    <a:pt x="352" y="262"/>
                  </a:cubicBezTo>
                  <a:cubicBezTo>
                    <a:pt x="312" y="262"/>
                    <a:pt x="277" y="240"/>
                    <a:pt x="240" y="216"/>
                  </a:cubicBezTo>
                  <a:cubicBezTo>
                    <a:pt x="202" y="190"/>
                    <a:pt x="163" y="165"/>
                    <a:pt x="118" y="165"/>
                  </a:cubicBezTo>
                  <a:cubicBezTo>
                    <a:pt x="53" y="165"/>
                    <a:pt x="0" y="214"/>
                    <a:pt x="0" y="280"/>
                  </a:cubicBezTo>
                  <a:cubicBezTo>
                    <a:pt x="0" y="296"/>
                    <a:pt x="6" y="301"/>
                    <a:pt x="10" y="301"/>
                  </a:cubicBezTo>
                  <a:cubicBezTo>
                    <a:pt x="18" y="301"/>
                    <a:pt x="19" y="288"/>
                    <a:pt x="19" y="285"/>
                  </a:cubicBezTo>
                  <a:cubicBezTo>
                    <a:pt x="24" y="226"/>
                    <a:pt x="82" y="205"/>
                    <a:pt x="118" y="205"/>
                  </a:cubicBezTo>
                  <a:cubicBezTo>
                    <a:pt x="158" y="205"/>
                    <a:pt x="194" y="226"/>
                    <a:pt x="230" y="251"/>
                  </a:cubicBezTo>
                  <a:cubicBezTo>
                    <a:pt x="269" y="277"/>
                    <a:pt x="307" y="302"/>
                    <a:pt x="352" y="302"/>
                  </a:cubicBezTo>
                  <a:cubicBezTo>
                    <a:pt x="419" y="302"/>
                    <a:pt x="470" y="250"/>
                    <a:pt x="470" y="18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7" name="Freeform 46">
              <a:extLst>
                <a:ext uri="{FF2B5EF4-FFF2-40B4-BE49-F238E27FC236}">
                  <a16:creationId xmlns:a16="http://schemas.microsoft.com/office/drawing/2014/main" id="{69B8E430-0746-A645-AD17-C58A0127C5FB}"/>
                </a:ext>
              </a:extLst>
            </p:cNvPr>
            <p:cNvSpPr/>
            <p:nvPr/>
          </p:nvSpPr>
          <p:spPr>
            <a:xfrm>
              <a:off x="2868480" y="6306840"/>
              <a:ext cx="154440" cy="10440"/>
            </a:xfrm>
            <a:custGeom>
              <a:avLst/>
              <a:gdLst/>
              <a:ahLst/>
              <a:cxnLst>
                <a:cxn ang="3cd4">
                  <a:pos x="hc" y="t"/>
                </a:cxn>
                <a:cxn ang="cd2">
                  <a:pos x="l" y="vc"/>
                </a:cxn>
                <a:cxn ang="cd4">
                  <a:pos x="hc" y="b"/>
                </a:cxn>
                <a:cxn ang="0">
                  <a:pos x="r" y="vc"/>
                </a:cxn>
              </a:cxnLst>
              <a:rect l="l" t="t" r="r" b="b"/>
              <a:pathLst>
                <a:path w="430" h="30">
                  <a:moveTo>
                    <a:pt x="406" y="30"/>
                  </a:moveTo>
                  <a:cubicBezTo>
                    <a:pt x="418" y="30"/>
                    <a:pt x="430" y="30"/>
                    <a:pt x="430" y="14"/>
                  </a:cubicBezTo>
                  <a:cubicBezTo>
                    <a:pt x="430" y="0"/>
                    <a:pt x="418" y="0"/>
                    <a:pt x="406" y="0"/>
                  </a:cubicBezTo>
                  <a:lnTo>
                    <a:pt x="24" y="0"/>
                  </a:lnTo>
                  <a:cubicBezTo>
                    <a:pt x="13" y="0"/>
                    <a:pt x="0" y="0"/>
                    <a:pt x="0" y="14"/>
                  </a:cubicBezTo>
                  <a:cubicBezTo>
                    <a:pt x="0" y="30"/>
                    <a:pt x="13" y="30"/>
                    <a:pt x="24" y="3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8" name="Freeform 47">
              <a:extLst>
                <a:ext uri="{FF2B5EF4-FFF2-40B4-BE49-F238E27FC236}">
                  <a16:creationId xmlns:a16="http://schemas.microsoft.com/office/drawing/2014/main" id="{45B7C408-349C-2B41-B200-0167586FA186}"/>
                </a:ext>
              </a:extLst>
            </p:cNvPr>
            <p:cNvSpPr/>
            <p:nvPr/>
          </p:nvSpPr>
          <p:spPr>
            <a:xfrm>
              <a:off x="3206160" y="6035040"/>
              <a:ext cx="83880" cy="168840"/>
            </a:xfrm>
            <a:custGeom>
              <a:avLst/>
              <a:gdLst/>
              <a:ahLst/>
              <a:cxnLst>
                <a:cxn ang="3cd4">
                  <a:pos x="hc" y="t"/>
                </a:cxn>
                <a:cxn ang="cd2">
                  <a:pos x="l" y="vc"/>
                </a:cxn>
                <a:cxn ang="cd4">
                  <a:pos x="hc" y="b"/>
                </a:cxn>
                <a:cxn ang="0">
                  <a:pos x="r" y="vc"/>
                </a:cxn>
              </a:cxnLst>
              <a:rect l="l" t="t" r="r" b="b"/>
              <a:pathLst>
                <a:path w="234" h="470">
                  <a:moveTo>
                    <a:pt x="146" y="18"/>
                  </a:moveTo>
                  <a:cubicBezTo>
                    <a:pt x="146" y="2"/>
                    <a:pt x="146" y="0"/>
                    <a:pt x="128" y="0"/>
                  </a:cubicBezTo>
                  <a:cubicBezTo>
                    <a:pt x="85" y="45"/>
                    <a:pt x="22" y="45"/>
                    <a:pt x="0" y="45"/>
                  </a:cubicBezTo>
                  <a:lnTo>
                    <a:pt x="0" y="67"/>
                  </a:lnTo>
                  <a:cubicBezTo>
                    <a:pt x="14" y="67"/>
                    <a:pt x="56" y="67"/>
                    <a:pt x="93" y="48"/>
                  </a:cubicBezTo>
                  <a:lnTo>
                    <a:pt x="93" y="414"/>
                  </a:lnTo>
                  <a:cubicBezTo>
                    <a:pt x="93" y="440"/>
                    <a:pt x="91" y="448"/>
                    <a:pt x="27" y="448"/>
                  </a:cubicBezTo>
                  <a:lnTo>
                    <a:pt x="5" y="448"/>
                  </a:lnTo>
                  <a:lnTo>
                    <a:pt x="5" y="470"/>
                  </a:lnTo>
                  <a:cubicBezTo>
                    <a:pt x="29" y="467"/>
                    <a:pt x="91" y="467"/>
                    <a:pt x="118" y="467"/>
                  </a:cubicBezTo>
                  <a:cubicBezTo>
                    <a:pt x="147" y="467"/>
                    <a:pt x="208" y="467"/>
                    <a:pt x="234" y="470"/>
                  </a:cubicBezTo>
                  <a:lnTo>
                    <a:pt x="234" y="448"/>
                  </a:lnTo>
                  <a:lnTo>
                    <a:pt x="211" y="448"/>
                  </a:lnTo>
                  <a:cubicBezTo>
                    <a:pt x="147" y="448"/>
                    <a:pt x="146" y="440"/>
                    <a:pt x="146" y="41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9" name="Freeform 48">
              <a:extLst>
                <a:ext uri="{FF2B5EF4-FFF2-40B4-BE49-F238E27FC236}">
                  <a16:creationId xmlns:a16="http://schemas.microsoft.com/office/drawing/2014/main" id="{D31844D7-5FC1-2846-9A0F-C53550F1C4C9}"/>
                </a:ext>
              </a:extLst>
            </p:cNvPr>
            <p:cNvSpPr/>
            <p:nvPr/>
          </p:nvSpPr>
          <p:spPr>
            <a:xfrm>
              <a:off x="3074040" y="6306840"/>
              <a:ext cx="345240" cy="10440"/>
            </a:xfrm>
            <a:custGeom>
              <a:avLst/>
              <a:gdLst/>
              <a:ahLst/>
              <a:cxnLst>
                <a:cxn ang="3cd4">
                  <a:pos x="hc" y="t"/>
                </a:cxn>
                <a:cxn ang="cd2">
                  <a:pos x="l" y="vc"/>
                </a:cxn>
                <a:cxn ang="cd4">
                  <a:pos x="hc" y="b"/>
                </a:cxn>
                <a:cxn ang="0">
                  <a:pos x="r" y="vc"/>
                </a:cxn>
              </a:cxnLst>
              <a:rect l="l" t="t" r="r" b="b"/>
              <a:pathLst>
                <a:path w="960" h="30">
                  <a:moveTo>
                    <a:pt x="480" y="30"/>
                  </a:moveTo>
                  <a:lnTo>
                    <a:pt x="0" y="30"/>
                  </a:lnTo>
                  <a:lnTo>
                    <a:pt x="0" y="0"/>
                  </a:lnTo>
                  <a:lnTo>
                    <a:pt x="960" y="0"/>
                  </a:lnTo>
                  <a:lnTo>
                    <a:pt x="960" y="30"/>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0" name="Freeform 49">
              <a:extLst>
                <a:ext uri="{FF2B5EF4-FFF2-40B4-BE49-F238E27FC236}">
                  <a16:creationId xmlns:a16="http://schemas.microsoft.com/office/drawing/2014/main" id="{5BC51605-9735-DE4A-B8D4-0664958CBD65}"/>
                </a:ext>
              </a:extLst>
            </p:cNvPr>
            <p:cNvSpPr/>
            <p:nvPr/>
          </p:nvSpPr>
          <p:spPr>
            <a:xfrm>
              <a:off x="3104279" y="6358680"/>
              <a:ext cx="10440" cy="253080"/>
            </a:xfrm>
            <a:custGeom>
              <a:avLst/>
              <a:gdLst/>
              <a:ahLst/>
              <a:cxnLst>
                <a:cxn ang="3cd4">
                  <a:pos x="hc" y="t"/>
                </a:cxn>
                <a:cxn ang="cd2">
                  <a:pos x="l" y="vc"/>
                </a:cxn>
                <a:cxn ang="cd4">
                  <a:pos x="hc" y="b"/>
                </a:cxn>
                <a:cxn ang="0">
                  <a:pos x="r" y="vc"/>
                </a:cxn>
              </a:cxnLst>
              <a:rect l="l" t="t" r="r" b="b"/>
              <a:pathLst>
                <a:path w="30" h="704">
                  <a:moveTo>
                    <a:pt x="30" y="26"/>
                  </a:moveTo>
                  <a:cubicBezTo>
                    <a:pt x="30" y="13"/>
                    <a:pt x="30" y="0"/>
                    <a:pt x="14" y="0"/>
                  </a:cubicBezTo>
                  <a:cubicBezTo>
                    <a:pt x="0" y="0"/>
                    <a:pt x="0" y="13"/>
                    <a:pt x="0" y="26"/>
                  </a:cubicBezTo>
                  <a:lnTo>
                    <a:pt x="0" y="678"/>
                  </a:lnTo>
                  <a:cubicBezTo>
                    <a:pt x="0" y="691"/>
                    <a:pt x="0" y="704"/>
                    <a:pt x="14" y="704"/>
                  </a:cubicBezTo>
                  <a:cubicBezTo>
                    <a:pt x="30" y="704"/>
                    <a:pt x="30" y="691"/>
                    <a:pt x="30" y="67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1" name="Freeform 50">
              <a:extLst>
                <a:ext uri="{FF2B5EF4-FFF2-40B4-BE49-F238E27FC236}">
                  <a16:creationId xmlns:a16="http://schemas.microsoft.com/office/drawing/2014/main" id="{4DBA998C-B276-9F47-913A-B59A69D46CC1}"/>
                </a:ext>
              </a:extLst>
            </p:cNvPr>
            <p:cNvSpPr/>
            <p:nvPr/>
          </p:nvSpPr>
          <p:spPr>
            <a:xfrm>
              <a:off x="3154680" y="6375960"/>
              <a:ext cx="181080" cy="173160"/>
            </a:xfrm>
            <a:custGeom>
              <a:avLst/>
              <a:gdLst/>
              <a:ahLst/>
              <a:cxnLst>
                <a:cxn ang="3cd4">
                  <a:pos x="hc" y="t"/>
                </a:cxn>
                <a:cxn ang="cd2">
                  <a:pos x="l" y="vc"/>
                </a:cxn>
                <a:cxn ang="cd4">
                  <a:pos x="hc" y="b"/>
                </a:cxn>
                <a:cxn ang="0">
                  <a:pos x="r" y="vc"/>
                </a:cxn>
              </a:cxnLst>
              <a:rect l="l" t="t" r="r" b="b"/>
              <a:pathLst>
                <a:path w="504" h="482">
                  <a:moveTo>
                    <a:pt x="83" y="427"/>
                  </a:moveTo>
                  <a:cubicBezTo>
                    <a:pt x="77" y="454"/>
                    <a:pt x="75" y="459"/>
                    <a:pt x="19" y="459"/>
                  </a:cubicBezTo>
                  <a:cubicBezTo>
                    <a:pt x="6" y="459"/>
                    <a:pt x="0" y="459"/>
                    <a:pt x="0" y="474"/>
                  </a:cubicBezTo>
                  <a:cubicBezTo>
                    <a:pt x="0" y="482"/>
                    <a:pt x="6" y="482"/>
                    <a:pt x="19" y="482"/>
                  </a:cubicBezTo>
                  <a:lnTo>
                    <a:pt x="270" y="482"/>
                  </a:lnTo>
                  <a:cubicBezTo>
                    <a:pt x="382" y="482"/>
                    <a:pt x="466" y="398"/>
                    <a:pt x="466" y="330"/>
                  </a:cubicBezTo>
                  <a:cubicBezTo>
                    <a:pt x="466" y="278"/>
                    <a:pt x="424" y="238"/>
                    <a:pt x="357" y="230"/>
                  </a:cubicBezTo>
                  <a:cubicBezTo>
                    <a:pt x="429" y="216"/>
                    <a:pt x="504" y="165"/>
                    <a:pt x="504" y="98"/>
                  </a:cubicBezTo>
                  <a:cubicBezTo>
                    <a:pt x="504" y="45"/>
                    <a:pt x="458" y="0"/>
                    <a:pt x="373" y="0"/>
                  </a:cubicBezTo>
                  <a:lnTo>
                    <a:pt x="136" y="0"/>
                  </a:lnTo>
                  <a:cubicBezTo>
                    <a:pt x="122" y="0"/>
                    <a:pt x="115" y="0"/>
                    <a:pt x="115" y="14"/>
                  </a:cubicBezTo>
                  <a:cubicBezTo>
                    <a:pt x="115" y="22"/>
                    <a:pt x="122" y="22"/>
                    <a:pt x="134" y="22"/>
                  </a:cubicBezTo>
                  <a:cubicBezTo>
                    <a:pt x="136" y="22"/>
                    <a:pt x="149" y="22"/>
                    <a:pt x="162" y="24"/>
                  </a:cubicBezTo>
                  <a:cubicBezTo>
                    <a:pt x="174" y="24"/>
                    <a:pt x="181" y="26"/>
                    <a:pt x="181" y="35"/>
                  </a:cubicBezTo>
                  <a:cubicBezTo>
                    <a:pt x="181" y="37"/>
                    <a:pt x="179" y="40"/>
                    <a:pt x="178" y="48"/>
                  </a:cubicBezTo>
                  <a:close/>
                  <a:moveTo>
                    <a:pt x="190" y="224"/>
                  </a:moveTo>
                  <a:lnTo>
                    <a:pt x="234" y="48"/>
                  </a:lnTo>
                  <a:cubicBezTo>
                    <a:pt x="240" y="24"/>
                    <a:pt x="242" y="22"/>
                    <a:pt x="272" y="22"/>
                  </a:cubicBezTo>
                  <a:lnTo>
                    <a:pt x="363" y="22"/>
                  </a:lnTo>
                  <a:cubicBezTo>
                    <a:pt x="424" y="22"/>
                    <a:pt x="440" y="64"/>
                    <a:pt x="440" y="94"/>
                  </a:cubicBezTo>
                  <a:cubicBezTo>
                    <a:pt x="440" y="157"/>
                    <a:pt x="379" y="224"/>
                    <a:pt x="293" y="224"/>
                  </a:cubicBezTo>
                  <a:close/>
                  <a:moveTo>
                    <a:pt x="158" y="459"/>
                  </a:moveTo>
                  <a:cubicBezTo>
                    <a:pt x="149" y="459"/>
                    <a:pt x="147" y="459"/>
                    <a:pt x="142" y="459"/>
                  </a:cubicBezTo>
                  <a:cubicBezTo>
                    <a:pt x="136" y="459"/>
                    <a:pt x="133" y="458"/>
                    <a:pt x="133" y="453"/>
                  </a:cubicBezTo>
                  <a:cubicBezTo>
                    <a:pt x="133" y="450"/>
                    <a:pt x="133" y="448"/>
                    <a:pt x="138" y="435"/>
                  </a:cubicBezTo>
                  <a:lnTo>
                    <a:pt x="186" y="238"/>
                  </a:lnTo>
                  <a:lnTo>
                    <a:pt x="318" y="238"/>
                  </a:lnTo>
                  <a:cubicBezTo>
                    <a:pt x="387" y="238"/>
                    <a:pt x="400" y="291"/>
                    <a:pt x="400" y="322"/>
                  </a:cubicBezTo>
                  <a:cubicBezTo>
                    <a:pt x="400" y="392"/>
                    <a:pt x="338" y="459"/>
                    <a:pt x="254" y="4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2" name="Freeform 51">
              <a:extLst>
                <a:ext uri="{FF2B5EF4-FFF2-40B4-BE49-F238E27FC236}">
                  <a16:creationId xmlns:a16="http://schemas.microsoft.com/office/drawing/2014/main" id="{75ADA5C2-47C3-4546-B8FD-1FE4156C0E85}"/>
                </a:ext>
              </a:extLst>
            </p:cNvPr>
            <p:cNvSpPr/>
            <p:nvPr/>
          </p:nvSpPr>
          <p:spPr>
            <a:xfrm>
              <a:off x="3378240" y="6358680"/>
              <a:ext cx="10440" cy="253080"/>
            </a:xfrm>
            <a:custGeom>
              <a:avLst/>
              <a:gdLst/>
              <a:ahLst/>
              <a:cxnLst>
                <a:cxn ang="3cd4">
                  <a:pos x="hc" y="t"/>
                </a:cxn>
                <a:cxn ang="cd2">
                  <a:pos x="l" y="vc"/>
                </a:cxn>
                <a:cxn ang="cd4">
                  <a:pos x="hc" y="b"/>
                </a:cxn>
                <a:cxn ang="0">
                  <a:pos x="r" y="vc"/>
                </a:cxn>
              </a:cxnLst>
              <a:rect l="l" t="t" r="r" b="b"/>
              <a:pathLst>
                <a:path w="30" h="704">
                  <a:moveTo>
                    <a:pt x="30" y="26"/>
                  </a:moveTo>
                  <a:cubicBezTo>
                    <a:pt x="30" y="13"/>
                    <a:pt x="30" y="0"/>
                    <a:pt x="14" y="0"/>
                  </a:cubicBezTo>
                  <a:cubicBezTo>
                    <a:pt x="0" y="0"/>
                    <a:pt x="0" y="13"/>
                    <a:pt x="0" y="26"/>
                  </a:cubicBezTo>
                  <a:lnTo>
                    <a:pt x="0" y="678"/>
                  </a:lnTo>
                  <a:cubicBezTo>
                    <a:pt x="0" y="691"/>
                    <a:pt x="0" y="704"/>
                    <a:pt x="14" y="704"/>
                  </a:cubicBezTo>
                  <a:cubicBezTo>
                    <a:pt x="30" y="704"/>
                    <a:pt x="30" y="691"/>
                    <a:pt x="30" y="67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3" name="Freeform 52">
              <a:extLst>
                <a:ext uri="{FF2B5EF4-FFF2-40B4-BE49-F238E27FC236}">
                  <a16:creationId xmlns:a16="http://schemas.microsoft.com/office/drawing/2014/main" id="{30E56227-621B-244D-BD80-0FD254446D13}"/>
                </a:ext>
              </a:extLst>
            </p:cNvPr>
            <p:cNvSpPr/>
            <p:nvPr/>
          </p:nvSpPr>
          <p:spPr>
            <a:xfrm>
              <a:off x="3875760" y="6134760"/>
              <a:ext cx="337320" cy="354600"/>
            </a:xfrm>
            <a:custGeom>
              <a:avLst/>
              <a:gdLst/>
              <a:ahLst/>
              <a:cxnLst>
                <a:cxn ang="3cd4">
                  <a:pos x="hc" y="t"/>
                </a:cxn>
                <a:cxn ang="cd2">
                  <a:pos x="l" y="vc"/>
                </a:cxn>
                <a:cxn ang="cd4">
                  <a:pos x="hc" y="b"/>
                </a:cxn>
                <a:cxn ang="0">
                  <a:pos x="r" y="vc"/>
                </a:cxn>
              </a:cxnLst>
              <a:rect l="l" t="t" r="r" b="b"/>
              <a:pathLst>
                <a:path w="938" h="986">
                  <a:moveTo>
                    <a:pt x="853" y="986"/>
                  </a:moveTo>
                  <a:lnTo>
                    <a:pt x="938" y="760"/>
                  </a:lnTo>
                  <a:lnTo>
                    <a:pt x="920" y="760"/>
                  </a:lnTo>
                  <a:cubicBezTo>
                    <a:pt x="893" y="834"/>
                    <a:pt x="818" y="882"/>
                    <a:pt x="736" y="902"/>
                  </a:cubicBezTo>
                  <a:cubicBezTo>
                    <a:pt x="722" y="906"/>
                    <a:pt x="653" y="925"/>
                    <a:pt x="517" y="925"/>
                  </a:cubicBezTo>
                  <a:lnTo>
                    <a:pt x="93" y="925"/>
                  </a:lnTo>
                  <a:lnTo>
                    <a:pt x="451" y="504"/>
                  </a:lnTo>
                  <a:cubicBezTo>
                    <a:pt x="456" y="499"/>
                    <a:pt x="458" y="496"/>
                    <a:pt x="458" y="493"/>
                  </a:cubicBezTo>
                  <a:cubicBezTo>
                    <a:pt x="458" y="491"/>
                    <a:pt x="458" y="490"/>
                    <a:pt x="453" y="482"/>
                  </a:cubicBezTo>
                  <a:lnTo>
                    <a:pt x="125" y="34"/>
                  </a:lnTo>
                  <a:lnTo>
                    <a:pt x="510" y="34"/>
                  </a:lnTo>
                  <a:cubicBezTo>
                    <a:pt x="605" y="34"/>
                    <a:pt x="669" y="43"/>
                    <a:pt x="675" y="45"/>
                  </a:cubicBezTo>
                  <a:cubicBezTo>
                    <a:pt x="714" y="51"/>
                    <a:pt x="774" y="62"/>
                    <a:pt x="830" y="98"/>
                  </a:cubicBezTo>
                  <a:cubicBezTo>
                    <a:pt x="848" y="109"/>
                    <a:pt x="896" y="141"/>
                    <a:pt x="920" y="198"/>
                  </a:cubicBezTo>
                  <a:lnTo>
                    <a:pt x="938" y="198"/>
                  </a:lnTo>
                  <a:lnTo>
                    <a:pt x="853" y="0"/>
                  </a:lnTo>
                  <a:lnTo>
                    <a:pt x="19" y="0"/>
                  </a:lnTo>
                  <a:cubicBezTo>
                    <a:pt x="3" y="0"/>
                    <a:pt x="3" y="0"/>
                    <a:pt x="0" y="5"/>
                  </a:cubicBezTo>
                  <a:cubicBezTo>
                    <a:pt x="0" y="6"/>
                    <a:pt x="0" y="21"/>
                    <a:pt x="0" y="29"/>
                  </a:cubicBezTo>
                  <a:lnTo>
                    <a:pt x="373" y="538"/>
                  </a:lnTo>
                  <a:lnTo>
                    <a:pt x="8" y="965"/>
                  </a:lnTo>
                  <a:cubicBezTo>
                    <a:pt x="0" y="975"/>
                    <a:pt x="0" y="978"/>
                    <a:pt x="0" y="978"/>
                  </a:cubicBezTo>
                  <a:cubicBezTo>
                    <a:pt x="0" y="986"/>
                    <a:pt x="6" y="986"/>
                    <a:pt x="19" y="98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4" name="Freeform 53">
              <a:extLst>
                <a:ext uri="{FF2B5EF4-FFF2-40B4-BE49-F238E27FC236}">
                  <a16:creationId xmlns:a16="http://schemas.microsoft.com/office/drawing/2014/main" id="{02B684E4-F6DE-7B45-BC78-224A7652A3D4}"/>
                </a:ext>
              </a:extLst>
            </p:cNvPr>
            <p:cNvSpPr/>
            <p:nvPr/>
          </p:nvSpPr>
          <p:spPr>
            <a:xfrm>
              <a:off x="3512520" y="6556320"/>
              <a:ext cx="46440" cy="177120"/>
            </a:xfrm>
            <a:custGeom>
              <a:avLst/>
              <a:gdLst/>
              <a:ahLst/>
              <a:cxnLst>
                <a:cxn ang="3cd4">
                  <a:pos x="hc" y="t"/>
                </a:cxn>
                <a:cxn ang="cd2">
                  <a:pos x="l" y="vc"/>
                </a:cxn>
                <a:cxn ang="cd4">
                  <a:pos x="hc" y="b"/>
                </a:cxn>
                <a:cxn ang="0">
                  <a:pos x="r" y="vc"/>
                </a:cxn>
              </a:cxnLst>
              <a:rect l="l" t="t" r="r" b="b"/>
              <a:pathLst>
                <a:path w="130" h="493">
                  <a:moveTo>
                    <a:pt x="120" y="0"/>
                  </a:moveTo>
                  <a:cubicBezTo>
                    <a:pt x="26" y="66"/>
                    <a:pt x="0" y="171"/>
                    <a:pt x="0" y="246"/>
                  </a:cubicBezTo>
                  <a:cubicBezTo>
                    <a:pt x="0" y="315"/>
                    <a:pt x="21" y="424"/>
                    <a:pt x="120" y="493"/>
                  </a:cubicBezTo>
                  <a:cubicBezTo>
                    <a:pt x="123" y="493"/>
                    <a:pt x="130" y="493"/>
                    <a:pt x="130" y="488"/>
                  </a:cubicBezTo>
                  <a:cubicBezTo>
                    <a:pt x="130" y="485"/>
                    <a:pt x="128" y="483"/>
                    <a:pt x="125" y="480"/>
                  </a:cubicBezTo>
                  <a:cubicBezTo>
                    <a:pt x="58" y="421"/>
                    <a:pt x="34" y="336"/>
                    <a:pt x="34" y="246"/>
                  </a:cubicBezTo>
                  <a:cubicBezTo>
                    <a:pt x="34" y="114"/>
                    <a:pt x="85" y="48"/>
                    <a:pt x="126" y="11"/>
                  </a:cubicBezTo>
                  <a:cubicBezTo>
                    <a:pt x="128" y="10"/>
                    <a:pt x="130" y="8"/>
                    <a:pt x="130" y="6"/>
                  </a:cubicBezTo>
                  <a:cubicBezTo>
                    <a:pt x="130" y="0"/>
                    <a:pt x="123" y="0"/>
                    <a:pt x="120" y="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5" name="Freeform 54">
              <a:extLst>
                <a:ext uri="{FF2B5EF4-FFF2-40B4-BE49-F238E27FC236}">
                  <a16:creationId xmlns:a16="http://schemas.microsoft.com/office/drawing/2014/main" id="{A5476456-C988-DA4F-A8A0-E6B1F23E015C}"/>
                </a:ext>
              </a:extLst>
            </p:cNvPr>
            <p:cNvSpPr/>
            <p:nvPr/>
          </p:nvSpPr>
          <p:spPr>
            <a:xfrm>
              <a:off x="3583440" y="6611040"/>
              <a:ext cx="70920" cy="80280"/>
            </a:xfrm>
            <a:custGeom>
              <a:avLst/>
              <a:gdLst/>
              <a:ahLst/>
              <a:cxnLst>
                <a:cxn ang="3cd4">
                  <a:pos x="hc" y="t"/>
                </a:cxn>
                <a:cxn ang="cd2">
                  <a:pos x="l" y="vc"/>
                </a:cxn>
                <a:cxn ang="cd4">
                  <a:pos x="hc" y="b"/>
                </a:cxn>
                <a:cxn ang="0">
                  <a:pos x="r" y="vc"/>
                </a:cxn>
              </a:cxnLst>
              <a:rect l="l" t="t" r="r" b="b"/>
              <a:pathLst>
                <a:path w="198" h="224">
                  <a:moveTo>
                    <a:pt x="179" y="32"/>
                  </a:moveTo>
                  <a:cubicBezTo>
                    <a:pt x="166" y="35"/>
                    <a:pt x="158" y="45"/>
                    <a:pt x="158" y="56"/>
                  </a:cubicBezTo>
                  <a:cubicBezTo>
                    <a:pt x="158" y="67"/>
                    <a:pt x="168" y="72"/>
                    <a:pt x="174" y="72"/>
                  </a:cubicBezTo>
                  <a:cubicBezTo>
                    <a:pt x="179" y="72"/>
                    <a:pt x="198" y="69"/>
                    <a:pt x="198" y="43"/>
                  </a:cubicBezTo>
                  <a:cubicBezTo>
                    <a:pt x="198" y="11"/>
                    <a:pt x="162" y="0"/>
                    <a:pt x="131" y="0"/>
                  </a:cubicBezTo>
                  <a:cubicBezTo>
                    <a:pt x="54" y="0"/>
                    <a:pt x="40" y="58"/>
                    <a:pt x="40" y="72"/>
                  </a:cubicBezTo>
                  <a:cubicBezTo>
                    <a:pt x="40" y="91"/>
                    <a:pt x="51" y="102"/>
                    <a:pt x="58" y="109"/>
                  </a:cubicBezTo>
                  <a:cubicBezTo>
                    <a:pt x="70" y="118"/>
                    <a:pt x="80" y="120"/>
                    <a:pt x="114" y="126"/>
                  </a:cubicBezTo>
                  <a:cubicBezTo>
                    <a:pt x="125" y="128"/>
                    <a:pt x="157" y="134"/>
                    <a:pt x="157" y="158"/>
                  </a:cubicBezTo>
                  <a:cubicBezTo>
                    <a:pt x="157" y="168"/>
                    <a:pt x="150" y="186"/>
                    <a:pt x="130" y="198"/>
                  </a:cubicBezTo>
                  <a:cubicBezTo>
                    <a:pt x="110" y="210"/>
                    <a:pt x="86" y="210"/>
                    <a:pt x="80" y="210"/>
                  </a:cubicBezTo>
                  <a:cubicBezTo>
                    <a:pt x="61" y="210"/>
                    <a:pt x="32" y="205"/>
                    <a:pt x="21" y="189"/>
                  </a:cubicBezTo>
                  <a:cubicBezTo>
                    <a:pt x="37" y="187"/>
                    <a:pt x="48" y="174"/>
                    <a:pt x="48" y="160"/>
                  </a:cubicBezTo>
                  <a:cubicBezTo>
                    <a:pt x="48" y="149"/>
                    <a:pt x="38" y="142"/>
                    <a:pt x="29" y="142"/>
                  </a:cubicBezTo>
                  <a:cubicBezTo>
                    <a:pt x="14" y="142"/>
                    <a:pt x="0" y="154"/>
                    <a:pt x="0" y="176"/>
                  </a:cubicBezTo>
                  <a:cubicBezTo>
                    <a:pt x="0" y="205"/>
                    <a:pt x="32" y="224"/>
                    <a:pt x="80" y="224"/>
                  </a:cubicBezTo>
                  <a:cubicBezTo>
                    <a:pt x="171" y="224"/>
                    <a:pt x="187" y="162"/>
                    <a:pt x="187" y="142"/>
                  </a:cubicBezTo>
                  <a:cubicBezTo>
                    <a:pt x="187" y="96"/>
                    <a:pt x="138" y="88"/>
                    <a:pt x="120" y="83"/>
                  </a:cubicBezTo>
                  <a:cubicBezTo>
                    <a:pt x="115" y="83"/>
                    <a:pt x="102" y="80"/>
                    <a:pt x="99" y="80"/>
                  </a:cubicBezTo>
                  <a:cubicBezTo>
                    <a:pt x="82" y="77"/>
                    <a:pt x="72" y="66"/>
                    <a:pt x="72" y="54"/>
                  </a:cubicBezTo>
                  <a:cubicBezTo>
                    <a:pt x="72" y="43"/>
                    <a:pt x="82" y="30"/>
                    <a:pt x="93" y="24"/>
                  </a:cubicBezTo>
                  <a:cubicBezTo>
                    <a:pt x="106" y="14"/>
                    <a:pt x="123" y="14"/>
                    <a:pt x="131" y="14"/>
                  </a:cubicBezTo>
                  <a:cubicBezTo>
                    <a:pt x="142" y="14"/>
                    <a:pt x="168" y="16"/>
                    <a:pt x="179" y="3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6" name="Freeform 55">
              <a:extLst>
                <a:ext uri="{FF2B5EF4-FFF2-40B4-BE49-F238E27FC236}">
                  <a16:creationId xmlns:a16="http://schemas.microsoft.com/office/drawing/2014/main" id="{D0D96866-44E5-4B48-BA3C-FF18DA19516F}"/>
                </a:ext>
              </a:extLst>
            </p:cNvPr>
            <p:cNvSpPr/>
            <p:nvPr/>
          </p:nvSpPr>
          <p:spPr>
            <a:xfrm>
              <a:off x="3685679" y="6668640"/>
              <a:ext cx="22680" cy="55080"/>
            </a:xfrm>
            <a:custGeom>
              <a:avLst/>
              <a:gdLst/>
              <a:ahLst/>
              <a:cxnLst>
                <a:cxn ang="3cd4">
                  <a:pos x="hc" y="t"/>
                </a:cxn>
                <a:cxn ang="cd2">
                  <a:pos x="l" y="vc"/>
                </a:cxn>
                <a:cxn ang="cd4">
                  <a:pos x="hc" y="b"/>
                </a:cxn>
                <a:cxn ang="0">
                  <a:pos x="r" y="vc"/>
                </a:cxn>
              </a:cxnLst>
              <a:rect l="l" t="t" r="r" b="b"/>
              <a:pathLst>
                <a:path w="64" h="154">
                  <a:moveTo>
                    <a:pt x="50" y="50"/>
                  </a:moveTo>
                  <a:cubicBezTo>
                    <a:pt x="50" y="77"/>
                    <a:pt x="45" y="109"/>
                    <a:pt x="11" y="141"/>
                  </a:cubicBezTo>
                  <a:cubicBezTo>
                    <a:pt x="8" y="142"/>
                    <a:pt x="6" y="144"/>
                    <a:pt x="6" y="146"/>
                  </a:cubicBezTo>
                  <a:cubicBezTo>
                    <a:pt x="6" y="150"/>
                    <a:pt x="11" y="154"/>
                    <a:pt x="14" y="154"/>
                  </a:cubicBezTo>
                  <a:cubicBezTo>
                    <a:pt x="21" y="154"/>
                    <a:pt x="64" y="114"/>
                    <a:pt x="64" y="54"/>
                  </a:cubicBezTo>
                  <a:cubicBezTo>
                    <a:pt x="64" y="24"/>
                    <a:pt x="51" y="0"/>
                    <a:pt x="29" y="0"/>
                  </a:cubicBezTo>
                  <a:cubicBezTo>
                    <a:pt x="13" y="0"/>
                    <a:pt x="0" y="13"/>
                    <a:pt x="0" y="29"/>
                  </a:cubicBezTo>
                  <a:cubicBezTo>
                    <a:pt x="0" y="45"/>
                    <a:pt x="11" y="58"/>
                    <a:pt x="29" y="58"/>
                  </a:cubicBezTo>
                  <a:cubicBezTo>
                    <a:pt x="42" y="58"/>
                    <a:pt x="50" y="50"/>
                    <a:pt x="50" y="5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7" name="Freeform 56">
              <a:extLst>
                <a:ext uri="{FF2B5EF4-FFF2-40B4-BE49-F238E27FC236}">
                  <a16:creationId xmlns:a16="http://schemas.microsoft.com/office/drawing/2014/main" id="{D8E1BEC8-36E1-064E-8390-B5F731F50430}"/>
                </a:ext>
              </a:extLst>
            </p:cNvPr>
            <p:cNvSpPr/>
            <p:nvPr/>
          </p:nvSpPr>
          <p:spPr>
            <a:xfrm>
              <a:off x="3736440" y="6611040"/>
              <a:ext cx="90720" cy="80280"/>
            </a:xfrm>
            <a:custGeom>
              <a:avLst/>
              <a:gdLst/>
              <a:ahLst/>
              <a:cxnLst>
                <a:cxn ang="3cd4">
                  <a:pos x="hc" y="t"/>
                </a:cxn>
                <a:cxn ang="cd2">
                  <a:pos x="l" y="vc"/>
                </a:cxn>
                <a:cxn ang="cd4">
                  <a:pos x="hc" y="b"/>
                </a:cxn>
                <a:cxn ang="0">
                  <a:pos x="r" y="vc"/>
                </a:cxn>
              </a:cxnLst>
              <a:rect l="l" t="t" r="r" b="b"/>
              <a:pathLst>
                <a:path w="253" h="224">
                  <a:moveTo>
                    <a:pt x="179" y="29"/>
                  </a:moveTo>
                  <a:cubicBezTo>
                    <a:pt x="168" y="13"/>
                    <a:pt x="152" y="0"/>
                    <a:pt x="128" y="0"/>
                  </a:cubicBezTo>
                  <a:cubicBezTo>
                    <a:pt x="64" y="0"/>
                    <a:pt x="0" y="70"/>
                    <a:pt x="0" y="141"/>
                  </a:cubicBezTo>
                  <a:cubicBezTo>
                    <a:pt x="0" y="189"/>
                    <a:pt x="32" y="224"/>
                    <a:pt x="75" y="224"/>
                  </a:cubicBezTo>
                  <a:cubicBezTo>
                    <a:pt x="101" y="224"/>
                    <a:pt x="125" y="208"/>
                    <a:pt x="146" y="189"/>
                  </a:cubicBezTo>
                  <a:cubicBezTo>
                    <a:pt x="155" y="219"/>
                    <a:pt x="182" y="224"/>
                    <a:pt x="197" y="224"/>
                  </a:cubicBezTo>
                  <a:cubicBezTo>
                    <a:pt x="214" y="224"/>
                    <a:pt x="226" y="213"/>
                    <a:pt x="235" y="197"/>
                  </a:cubicBezTo>
                  <a:cubicBezTo>
                    <a:pt x="246" y="178"/>
                    <a:pt x="253" y="150"/>
                    <a:pt x="253" y="147"/>
                  </a:cubicBezTo>
                  <a:cubicBezTo>
                    <a:pt x="253" y="141"/>
                    <a:pt x="246" y="141"/>
                    <a:pt x="245" y="141"/>
                  </a:cubicBezTo>
                  <a:cubicBezTo>
                    <a:pt x="238" y="141"/>
                    <a:pt x="237" y="144"/>
                    <a:pt x="234" y="157"/>
                  </a:cubicBezTo>
                  <a:cubicBezTo>
                    <a:pt x="227" y="181"/>
                    <a:pt x="218" y="210"/>
                    <a:pt x="197" y="210"/>
                  </a:cubicBezTo>
                  <a:cubicBezTo>
                    <a:pt x="184" y="210"/>
                    <a:pt x="181" y="198"/>
                    <a:pt x="181" y="186"/>
                  </a:cubicBezTo>
                  <a:cubicBezTo>
                    <a:pt x="181" y="178"/>
                    <a:pt x="186" y="158"/>
                    <a:pt x="189" y="146"/>
                  </a:cubicBezTo>
                  <a:cubicBezTo>
                    <a:pt x="192" y="133"/>
                    <a:pt x="197" y="112"/>
                    <a:pt x="200" y="101"/>
                  </a:cubicBezTo>
                  <a:lnTo>
                    <a:pt x="210" y="64"/>
                  </a:lnTo>
                  <a:cubicBezTo>
                    <a:pt x="213" y="51"/>
                    <a:pt x="218" y="27"/>
                    <a:pt x="218" y="26"/>
                  </a:cubicBezTo>
                  <a:cubicBezTo>
                    <a:pt x="218" y="14"/>
                    <a:pt x="210" y="10"/>
                    <a:pt x="202" y="10"/>
                  </a:cubicBezTo>
                  <a:cubicBezTo>
                    <a:pt x="194" y="10"/>
                    <a:pt x="182" y="16"/>
                    <a:pt x="179" y="29"/>
                  </a:cubicBezTo>
                  <a:close/>
                  <a:moveTo>
                    <a:pt x="147" y="157"/>
                  </a:moveTo>
                  <a:cubicBezTo>
                    <a:pt x="144" y="171"/>
                    <a:pt x="133" y="181"/>
                    <a:pt x="122" y="190"/>
                  </a:cubicBezTo>
                  <a:cubicBezTo>
                    <a:pt x="117" y="194"/>
                    <a:pt x="98" y="210"/>
                    <a:pt x="77" y="210"/>
                  </a:cubicBezTo>
                  <a:cubicBezTo>
                    <a:pt x="58" y="210"/>
                    <a:pt x="40" y="197"/>
                    <a:pt x="40" y="162"/>
                  </a:cubicBezTo>
                  <a:cubicBezTo>
                    <a:pt x="40" y="136"/>
                    <a:pt x="54" y="80"/>
                    <a:pt x="66" y="61"/>
                  </a:cubicBezTo>
                  <a:cubicBezTo>
                    <a:pt x="88" y="21"/>
                    <a:pt x="114" y="14"/>
                    <a:pt x="128" y="14"/>
                  </a:cubicBezTo>
                  <a:cubicBezTo>
                    <a:pt x="162" y="14"/>
                    <a:pt x="171" y="51"/>
                    <a:pt x="171" y="58"/>
                  </a:cubicBezTo>
                  <a:cubicBezTo>
                    <a:pt x="171" y="59"/>
                    <a:pt x="171" y="62"/>
                    <a:pt x="170" y="6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8" name="Freeform 57">
              <a:extLst>
                <a:ext uri="{FF2B5EF4-FFF2-40B4-BE49-F238E27FC236}">
                  <a16:creationId xmlns:a16="http://schemas.microsoft.com/office/drawing/2014/main" id="{116772F7-A90F-B146-9539-44C928515E7D}"/>
                </a:ext>
              </a:extLst>
            </p:cNvPr>
            <p:cNvSpPr/>
            <p:nvPr/>
          </p:nvSpPr>
          <p:spPr>
            <a:xfrm>
              <a:off x="3855240" y="6668640"/>
              <a:ext cx="22680" cy="55080"/>
            </a:xfrm>
            <a:custGeom>
              <a:avLst/>
              <a:gdLst/>
              <a:ahLst/>
              <a:cxnLst>
                <a:cxn ang="3cd4">
                  <a:pos x="hc" y="t"/>
                </a:cxn>
                <a:cxn ang="cd2">
                  <a:pos x="l" y="vc"/>
                </a:cxn>
                <a:cxn ang="cd4">
                  <a:pos x="hc" y="b"/>
                </a:cxn>
                <a:cxn ang="0">
                  <a:pos x="r" y="vc"/>
                </a:cxn>
              </a:cxnLst>
              <a:rect l="l" t="t" r="r" b="b"/>
              <a:pathLst>
                <a:path w="64" h="154">
                  <a:moveTo>
                    <a:pt x="50" y="50"/>
                  </a:moveTo>
                  <a:cubicBezTo>
                    <a:pt x="50" y="77"/>
                    <a:pt x="45" y="109"/>
                    <a:pt x="11" y="141"/>
                  </a:cubicBezTo>
                  <a:cubicBezTo>
                    <a:pt x="8" y="142"/>
                    <a:pt x="6" y="144"/>
                    <a:pt x="6" y="146"/>
                  </a:cubicBezTo>
                  <a:cubicBezTo>
                    <a:pt x="6" y="150"/>
                    <a:pt x="11" y="154"/>
                    <a:pt x="14" y="154"/>
                  </a:cubicBezTo>
                  <a:cubicBezTo>
                    <a:pt x="21" y="154"/>
                    <a:pt x="64" y="114"/>
                    <a:pt x="64" y="54"/>
                  </a:cubicBezTo>
                  <a:cubicBezTo>
                    <a:pt x="64" y="24"/>
                    <a:pt x="51" y="0"/>
                    <a:pt x="29" y="0"/>
                  </a:cubicBezTo>
                  <a:cubicBezTo>
                    <a:pt x="13" y="0"/>
                    <a:pt x="0" y="13"/>
                    <a:pt x="0" y="29"/>
                  </a:cubicBezTo>
                  <a:cubicBezTo>
                    <a:pt x="0" y="45"/>
                    <a:pt x="11" y="58"/>
                    <a:pt x="29" y="58"/>
                  </a:cubicBezTo>
                  <a:cubicBezTo>
                    <a:pt x="42" y="58"/>
                    <a:pt x="50" y="50"/>
                    <a:pt x="50" y="5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9" name="Freeform 58">
              <a:extLst>
                <a:ext uri="{FF2B5EF4-FFF2-40B4-BE49-F238E27FC236}">
                  <a16:creationId xmlns:a16="http://schemas.microsoft.com/office/drawing/2014/main" id="{40697F45-2CE8-6741-86E7-5C4736BF938F}"/>
                </a:ext>
              </a:extLst>
            </p:cNvPr>
            <p:cNvSpPr/>
            <p:nvPr/>
          </p:nvSpPr>
          <p:spPr>
            <a:xfrm>
              <a:off x="3907440" y="6611040"/>
              <a:ext cx="70920" cy="80280"/>
            </a:xfrm>
            <a:custGeom>
              <a:avLst/>
              <a:gdLst/>
              <a:ahLst/>
              <a:cxnLst>
                <a:cxn ang="3cd4">
                  <a:pos x="hc" y="t"/>
                </a:cxn>
                <a:cxn ang="cd2">
                  <a:pos x="l" y="vc"/>
                </a:cxn>
                <a:cxn ang="cd4">
                  <a:pos x="hc" y="b"/>
                </a:cxn>
                <a:cxn ang="0">
                  <a:pos x="r" y="vc"/>
                </a:cxn>
              </a:cxnLst>
              <a:rect l="l" t="t" r="r" b="b"/>
              <a:pathLst>
                <a:path w="198" h="224">
                  <a:moveTo>
                    <a:pt x="179" y="32"/>
                  </a:moveTo>
                  <a:cubicBezTo>
                    <a:pt x="166" y="35"/>
                    <a:pt x="158" y="45"/>
                    <a:pt x="158" y="56"/>
                  </a:cubicBezTo>
                  <a:cubicBezTo>
                    <a:pt x="158" y="67"/>
                    <a:pt x="168" y="72"/>
                    <a:pt x="174" y="72"/>
                  </a:cubicBezTo>
                  <a:cubicBezTo>
                    <a:pt x="179" y="72"/>
                    <a:pt x="198" y="69"/>
                    <a:pt x="198" y="43"/>
                  </a:cubicBezTo>
                  <a:cubicBezTo>
                    <a:pt x="198" y="11"/>
                    <a:pt x="162" y="0"/>
                    <a:pt x="131" y="0"/>
                  </a:cubicBezTo>
                  <a:cubicBezTo>
                    <a:pt x="54" y="0"/>
                    <a:pt x="40" y="58"/>
                    <a:pt x="40" y="72"/>
                  </a:cubicBezTo>
                  <a:cubicBezTo>
                    <a:pt x="40" y="91"/>
                    <a:pt x="51" y="102"/>
                    <a:pt x="58" y="109"/>
                  </a:cubicBezTo>
                  <a:cubicBezTo>
                    <a:pt x="70" y="118"/>
                    <a:pt x="80" y="120"/>
                    <a:pt x="114" y="126"/>
                  </a:cubicBezTo>
                  <a:cubicBezTo>
                    <a:pt x="125" y="128"/>
                    <a:pt x="157" y="134"/>
                    <a:pt x="157" y="158"/>
                  </a:cubicBezTo>
                  <a:cubicBezTo>
                    <a:pt x="157" y="168"/>
                    <a:pt x="150" y="186"/>
                    <a:pt x="130" y="198"/>
                  </a:cubicBezTo>
                  <a:cubicBezTo>
                    <a:pt x="110" y="210"/>
                    <a:pt x="86" y="210"/>
                    <a:pt x="80" y="210"/>
                  </a:cubicBezTo>
                  <a:cubicBezTo>
                    <a:pt x="61" y="210"/>
                    <a:pt x="32" y="205"/>
                    <a:pt x="21" y="189"/>
                  </a:cubicBezTo>
                  <a:cubicBezTo>
                    <a:pt x="37" y="187"/>
                    <a:pt x="48" y="174"/>
                    <a:pt x="48" y="160"/>
                  </a:cubicBezTo>
                  <a:cubicBezTo>
                    <a:pt x="48" y="149"/>
                    <a:pt x="38" y="142"/>
                    <a:pt x="29" y="142"/>
                  </a:cubicBezTo>
                  <a:cubicBezTo>
                    <a:pt x="14" y="142"/>
                    <a:pt x="0" y="154"/>
                    <a:pt x="0" y="176"/>
                  </a:cubicBezTo>
                  <a:cubicBezTo>
                    <a:pt x="0" y="205"/>
                    <a:pt x="32" y="224"/>
                    <a:pt x="80" y="224"/>
                  </a:cubicBezTo>
                  <a:cubicBezTo>
                    <a:pt x="171" y="224"/>
                    <a:pt x="187" y="162"/>
                    <a:pt x="187" y="142"/>
                  </a:cubicBezTo>
                  <a:cubicBezTo>
                    <a:pt x="187" y="96"/>
                    <a:pt x="138" y="88"/>
                    <a:pt x="120" y="83"/>
                  </a:cubicBezTo>
                  <a:cubicBezTo>
                    <a:pt x="115" y="83"/>
                    <a:pt x="102" y="80"/>
                    <a:pt x="99" y="80"/>
                  </a:cubicBezTo>
                  <a:cubicBezTo>
                    <a:pt x="82" y="77"/>
                    <a:pt x="72" y="66"/>
                    <a:pt x="72" y="54"/>
                  </a:cubicBezTo>
                  <a:cubicBezTo>
                    <a:pt x="72" y="43"/>
                    <a:pt x="82" y="30"/>
                    <a:pt x="93" y="24"/>
                  </a:cubicBezTo>
                  <a:cubicBezTo>
                    <a:pt x="106" y="14"/>
                    <a:pt x="123" y="14"/>
                    <a:pt x="131" y="14"/>
                  </a:cubicBezTo>
                  <a:cubicBezTo>
                    <a:pt x="142" y="14"/>
                    <a:pt x="168" y="16"/>
                    <a:pt x="179" y="3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0" name="Freeform 59">
              <a:extLst>
                <a:ext uri="{FF2B5EF4-FFF2-40B4-BE49-F238E27FC236}">
                  <a16:creationId xmlns:a16="http://schemas.microsoft.com/office/drawing/2014/main" id="{324A184F-E1C4-0245-B078-E0DD6A59F25A}"/>
                </a:ext>
              </a:extLst>
            </p:cNvPr>
            <p:cNvSpPr/>
            <p:nvPr/>
          </p:nvSpPr>
          <p:spPr>
            <a:xfrm>
              <a:off x="4002119" y="6567840"/>
              <a:ext cx="35280" cy="65880"/>
            </a:xfrm>
            <a:custGeom>
              <a:avLst/>
              <a:gdLst/>
              <a:ahLst/>
              <a:cxnLst>
                <a:cxn ang="3cd4">
                  <a:pos x="hc" y="t"/>
                </a:cxn>
                <a:cxn ang="cd2">
                  <a:pos x="l" y="vc"/>
                </a:cxn>
                <a:cxn ang="cd4">
                  <a:pos x="hc" y="b"/>
                </a:cxn>
                <a:cxn ang="0">
                  <a:pos x="r" y="vc"/>
                </a:cxn>
              </a:cxnLst>
              <a:rect l="l" t="t" r="r" b="b"/>
              <a:pathLst>
                <a:path w="99" h="184">
                  <a:moveTo>
                    <a:pt x="96" y="34"/>
                  </a:moveTo>
                  <a:cubicBezTo>
                    <a:pt x="96" y="34"/>
                    <a:pt x="99" y="26"/>
                    <a:pt x="99" y="21"/>
                  </a:cubicBezTo>
                  <a:cubicBezTo>
                    <a:pt x="99" y="8"/>
                    <a:pt x="88" y="0"/>
                    <a:pt x="77" y="0"/>
                  </a:cubicBezTo>
                  <a:cubicBezTo>
                    <a:pt x="62" y="0"/>
                    <a:pt x="58" y="11"/>
                    <a:pt x="56" y="16"/>
                  </a:cubicBezTo>
                  <a:lnTo>
                    <a:pt x="2" y="170"/>
                  </a:lnTo>
                  <a:cubicBezTo>
                    <a:pt x="0" y="174"/>
                    <a:pt x="0" y="174"/>
                    <a:pt x="0" y="176"/>
                  </a:cubicBezTo>
                  <a:cubicBezTo>
                    <a:pt x="0" y="181"/>
                    <a:pt x="14" y="184"/>
                    <a:pt x="16" y="184"/>
                  </a:cubicBezTo>
                  <a:cubicBezTo>
                    <a:pt x="19" y="184"/>
                    <a:pt x="19" y="182"/>
                    <a:pt x="21" y="1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1" name="Freeform 60">
              <a:extLst>
                <a:ext uri="{FF2B5EF4-FFF2-40B4-BE49-F238E27FC236}">
                  <a16:creationId xmlns:a16="http://schemas.microsoft.com/office/drawing/2014/main" id="{E803C153-0A8E-724D-8C3E-73E959E84A56}"/>
                </a:ext>
              </a:extLst>
            </p:cNvPr>
            <p:cNvSpPr/>
            <p:nvPr/>
          </p:nvSpPr>
          <p:spPr>
            <a:xfrm>
              <a:off x="4078800" y="6668640"/>
              <a:ext cx="22680" cy="55080"/>
            </a:xfrm>
            <a:custGeom>
              <a:avLst/>
              <a:gdLst/>
              <a:ahLst/>
              <a:cxnLst>
                <a:cxn ang="3cd4">
                  <a:pos x="hc" y="t"/>
                </a:cxn>
                <a:cxn ang="cd2">
                  <a:pos x="l" y="vc"/>
                </a:cxn>
                <a:cxn ang="cd4">
                  <a:pos x="hc" y="b"/>
                </a:cxn>
                <a:cxn ang="0">
                  <a:pos x="r" y="vc"/>
                </a:cxn>
              </a:cxnLst>
              <a:rect l="l" t="t" r="r" b="b"/>
              <a:pathLst>
                <a:path w="64" h="154">
                  <a:moveTo>
                    <a:pt x="50" y="50"/>
                  </a:moveTo>
                  <a:cubicBezTo>
                    <a:pt x="50" y="77"/>
                    <a:pt x="45" y="109"/>
                    <a:pt x="11" y="141"/>
                  </a:cubicBezTo>
                  <a:cubicBezTo>
                    <a:pt x="8" y="142"/>
                    <a:pt x="6" y="144"/>
                    <a:pt x="6" y="146"/>
                  </a:cubicBezTo>
                  <a:cubicBezTo>
                    <a:pt x="6" y="150"/>
                    <a:pt x="11" y="154"/>
                    <a:pt x="14" y="154"/>
                  </a:cubicBezTo>
                  <a:cubicBezTo>
                    <a:pt x="21" y="154"/>
                    <a:pt x="64" y="114"/>
                    <a:pt x="64" y="54"/>
                  </a:cubicBezTo>
                  <a:cubicBezTo>
                    <a:pt x="64" y="24"/>
                    <a:pt x="51" y="0"/>
                    <a:pt x="29" y="0"/>
                  </a:cubicBezTo>
                  <a:cubicBezTo>
                    <a:pt x="13" y="0"/>
                    <a:pt x="0" y="13"/>
                    <a:pt x="0" y="29"/>
                  </a:cubicBezTo>
                  <a:cubicBezTo>
                    <a:pt x="0" y="45"/>
                    <a:pt x="11" y="58"/>
                    <a:pt x="29" y="58"/>
                  </a:cubicBezTo>
                  <a:cubicBezTo>
                    <a:pt x="42" y="58"/>
                    <a:pt x="50" y="50"/>
                    <a:pt x="50" y="5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2" name="Freeform 61">
              <a:extLst>
                <a:ext uri="{FF2B5EF4-FFF2-40B4-BE49-F238E27FC236}">
                  <a16:creationId xmlns:a16="http://schemas.microsoft.com/office/drawing/2014/main" id="{636404C0-6685-1F4B-BE21-C4D9D539A6F2}"/>
                </a:ext>
              </a:extLst>
            </p:cNvPr>
            <p:cNvSpPr/>
            <p:nvPr/>
          </p:nvSpPr>
          <p:spPr>
            <a:xfrm>
              <a:off x="4126320" y="6611040"/>
              <a:ext cx="82440" cy="80280"/>
            </a:xfrm>
            <a:custGeom>
              <a:avLst/>
              <a:gdLst/>
              <a:ahLst/>
              <a:cxnLst>
                <a:cxn ang="3cd4">
                  <a:pos x="hc" y="t"/>
                </a:cxn>
                <a:cxn ang="cd2">
                  <a:pos x="l" y="vc"/>
                </a:cxn>
                <a:cxn ang="cd4">
                  <a:pos x="hc" y="b"/>
                </a:cxn>
                <a:cxn ang="0">
                  <a:pos x="r" y="vc"/>
                </a:cxn>
              </a:cxnLst>
              <a:rect l="l" t="t" r="r" b="b"/>
              <a:pathLst>
                <a:path w="230" h="224">
                  <a:moveTo>
                    <a:pt x="93" y="118"/>
                  </a:moveTo>
                  <a:cubicBezTo>
                    <a:pt x="94" y="115"/>
                    <a:pt x="106" y="70"/>
                    <a:pt x="106" y="69"/>
                  </a:cubicBezTo>
                  <a:cubicBezTo>
                    <a:pt x="107" y="64"/>
                    <a:pt x="122" y="40"/>
                    <a:pt x="138" y="27"/>
                  </a:cubicBezTo>
                  <a:cubicBezTo>
                    <a:pt x="142" y="24"/>
                    <a:pt x="157" y="14"/>
                    <a:pt x="178" y="14"/>
                  </a:cubicBezTo>
                  <a:cubicBezTo>
                    <a:pt x="182" y="14"/>
                    <a:pt x="195" y="14"/>
                    <a:pt x="205" y="21"/>
                  </a:cubicBezTo>
                  <a:cubicBezTo>
                    <a:pt x="189" y="26"/>
                    <a:pt x="182" y="38"/>
                    <a:pt x="182" y="48"/>
                  </a:cubicBezTo>
                  <a:cubicBezTo>
                    <a:pt x="182" y="59"/>
                    <a:pt x="192" y="67"/>
                    <a:pt x="203" y="67"/>
                  </a:cubicBezTo>
                  <a:cubicBezTo>
                    <a:pt x="214" y="67"/>
                    <a:pt x="230" y="58"/>
                    <a:pt x="230" y="37"/>
                  </a:cubicBezTo>
                  <a:cubicBezTo>
                    <a:pt x="230" y="11"/>
                    <a:pt x="203" y="0"/>
                    <a:pt x="178" y="0"/>
                  </a:cubicBezTo>
                  <a:cubicBezTo>
                    <a:pt x="152" y="0"/>
                    <a:pt x="130" y="11"/>
                    <a:pt x="107" y="35"/>
                  </a:cubicBezTo>
                  <a:cubicBezTo>
                    <a:pt x="99" y="5"/>
                    <a:pt x="69" y="0"/>
                    <a:pt x="58" y="0"/>
                  </a:cubicBezTo>
                  <a:cubicBezTo>
                    <a:pt x="38" y="0"/>
                    <a:pt x="26" y="11"/>
                    <a:pt x="18" y="26"/>
                  </a:cubicBezTo>
                  <a:cubicBezTo>
                    <a:pt x="6" y="45"/>
                    <a:pt x="0" y="74"/>
                    <a:pt x="0" y="75"/>
                  </a:cubicBezTo>
                  <a:cubicBezTo>
                    <a:pt x="0" y="82"/>
                    <a:pt x="6" y="82"/>
                    <a:pt x="8" y="82"/>
                  </a:cubicBezTo>
                  <a:cubicBezTo>
                    <a:pt x="16" y="82"/>
                    <a:pt x="16" y="80"/>
                    <a:pt x="19" y="67"/>
                  </a:cubicBezTo>
                  <a:cubicBezTo>
                    <a:pt x="27" y="37"/>
                    <a:pt x="37" y="14"/>
                    <a:pt x="56" y="14"/>
                  </a:cubicBezTo>
                  <a:cubicBezTo>
                    <a:pt x="69" y="14"/>
                    <a:pt x="72" y="24"/>
                    <a:pt x="72" y="38"/>
                  </a:cubicBezTo>
                  <a:cubicBezTo>
                    <a:pt x="72" y="48"/>
                    <a:pt x="67" y="66"/>
                    <a:pt x="64" y="80"/>
                  </a:cubicBezTo>
                  <a:cubicBezTo>
                    <a:pt x="61" y="93"/>
                    <a:pt x="56" y="114"/>
                    <a:pt x="53" y="123"/>
                  </a:cubicBezTo>
                  <a:lnTo>
                    <a:pt x="37" y="187"/>
                  </a:lnTo>
                  <a:cubicBezTo>
                    <a:pt x="35" y="194"/>
                    <a:pt x="32" y="206"/>
                    <a:pt x="32" y="208"/>
                  </a:cubicBezTo>
                  <a:cubicBezTo>
                    <a:pt x="32" y="219"/>
                    <a:pt x="42" y="224"/>
                    <a:pt x="50" y="224"/>
                  </a:cubicBezTo>
                  <a:cubicBezTo>
                    <a:pt x="56" y="224"/>
                    <a:pt x="66" y="219"/>
                    <a:pt x="70" y="210"/>
                  </a:cubicBezTo>
                  <a:cubicBezTo>
                    <a:pt x="72" y="206"/>
                    <a:pt x="77" y="184"/>
                    <a:pt x="80" y="17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3" name="Freeform 62">
              <a:extLst>
                <a:ext uri="{FF2B5EF4-FFF2-40B4-BE49-F238E27FC236}">
                  <a16:creationId xmlns:a16="http://schemas.microsoft.com/office/drawing/2014/main" id="{954F5580-0BBB-8B4B-9565-5B606247A61A}"/>
                </a:ext>
              </a:extLst>
            </p:cNvPr>
            <p:cNvSpPr/>
            <p:nvPr/>
          </p:nvSpPr>
          <p:spPr>
            <a:xfrm>
              <a:off x="4230000" y="6556320"/>
              <a:ext cx="46440" cy="177120"/>
            </a:xfrm>
            <a:custGeom>
              <a:avLst/>
              <a:gdLst/>
              <a:ahLst/>
              <a:cxnLst>
                <a:cxn ang="3cd4">
                  <a:pos x="hc" y="t"/>
                </a:cxn>
                <a:cxn ang="cd2">
                  <a:pos x="l" y="vc"/>
                </a:cxn>
                <a:cxn ang="cd4">
                  <a:pos x="hc" y="b"/>
                </a:cxn>
                <a:cxn ang="0">
                  <a:pos x="r" y="vc"/>
                </a:cxn>
              </a:cxnLst>
              <a:rect l="l" t="t" r="r" b="b"/>
              <a:pathLst>
                <a:path w="130" h="493">
                  <a:moveTo>
                    <a:pt x="10" y="0"/>
                  </a:moveTo>
                  <a:cubicBezTo>
                    <a:pt x="6" y="0"/>
                    <a:pt x="0" y="0"/>
                    <a:pt x="0" y="6"/>
                  </a:cubicBezTo>
                  <a:cubicBezTo>
                    <a:pt x="0" y="8"/>
                    <a:pt x="2" y="10"/>
                    <a:pt x="5" y="13"/>
                  </a:cubicBezTo>
                  <a:cubicBezTo>
                    <a:pt x="48" y="53"/>
                    <a:pt x="94" y="118"/>
                    <a:pt x="94" y="246"/>
                  </a:cubicBezTo>
                  <a:cubicBezTo>
                    <a:pt x="94" y="349"/>
                    <a:pt x="62" y="427"/>
                    <a:pt x="10" y="475"/>
                  </a:cubicBezTo>
                  <a:cubicBezTo>
                    <a:pt x="0" y="485"/>
                    <a:pt x="0" y="485"/>
                    <a:pt x="0" y="488"/>
                  </a:cubicBezTo>
                  <a:cubicBezTo>
                    <a:pt x="0" y="490"/>
                    <a:pt x="2" y="493"/>
                    <a:pt x="6" y="493"/>
                  </a:cubicBezTo>
                  <a:cubicBezTo>
                    <a:pt x="13" y="493"/>
                    <a:pt x="59" y="461"/>
                    <a:pt x="93" y="398"/>
                  </a:cubicBezTo>
                  <a:cubicBezTo>
                    <a:pt x="115" y="358"/>
                    <a:pt x="130" y="304"/>
                    <a:pt x="130" y="246"/>
                  </a:cubicBezTo>
                  <a:cubicBezTo>
                    <a:pt x="130" y="178"/>
                    <a:pt x="109" y="69"/>
                    <a:pt x="10" y="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4" name="Freeform 63">
              <a:extLst>
                <a:ext uri="{FF2B5EF4-FFF2-40B4-BE49-F238E27FC236}">
                  <a16:creationId xmlns:a16="http://schemas.microsoft.com/office/drawing/2014/main" id="{D6F951AA-6B0A-8E49-B369-FF9D13D38DF3}"/>
                </a:ext>
              </a:extLst>
            </p:cNvPr>
            <p:cNvSpPr/>
            <p:nvPr/>
          </p:nvSpPr>
          <p:spPr>
            <a:xfrm>
              <a:off x="4315320" y="6586920"/>
              <a:ext cx="98280" cy="115920"/>
            </a:xfrm>
            <a:custGeom>
              <a:avLst/>
              <a:gdLst/>
              <a:ahLst/>
              <a:cxnLst>
                <a:cxn ang="3cd4">
                  <a:pos x="hc" y="t"/>
                </a:cxn>
                <a:cxn ang="cd2">
                  <a:pos x="l" y="vc"/>
                </a:cxn>
                <a:cxn ang="cd4">
                  <a:pos x="hc" y="b"/>
                </a:cxn>
                <a:cxn ang="0">
                  <a:pos x="r" y="vc"/>
                </a:cxn>
              </a:cxnLst>
              <a:rect l="l" t="t" r="r" b="b"/>
              <a:pathLst>
                <a:path w="274" h="323">
                  <a:moveTo>
                    <a:pt x="254" y="173"/>
                  </a:moveTo>
                  <a:cubicBezTo>
                    <a:pt x="262" y="173"/>
                    <a:pt x="274" y="173"/>
                    <a:pt x="274" y="162"/>
                  </a:cubicBezTo>
                  <a:cubicBezTo>
                    <a:pt x="274" y="149"/>
                    <a:pt x="262" y="149"/>
                    <a:pt x="254" y="149"/>
                  </a:cubicBezTo>
                  <a:lnTo>
                    <a:pt x="24" y="149"/>
                  </a:lnTo>
                  <a:cubicBezTo>
                    <a:pt x="32" y="78"/>
                    <a:pt x="93" y="24"/>
                    <a:pt x="170" y="24"/>
                  </a:cubicBezTo>
                  <a:lnTo>
                    <a:pt x="254" y="24"/>
                  </a:lnTo>
                  <a:cubicBezTo>
                    <a:pt x="262" y="24"/>
                    <a:pt x="274" y="24"/>
                    <a:pt x="274" y="13"/>
                  </a:cubicBezTo>
                  <a:cubicBezTo>
                    <a:pt x="274" y="0"/>
                    <a:pt x="262" y="0"/>
                    <a:pt x="254" y="0"/>
                  </a:cubicBezTo>
                  <a:lnTo>
                    <a:pt x="168" y="0"/>
                  </a:lnTo>
                  <a:cubicBezTo>
                    <a:pt x="75" y="0"/>
                    <a:pt x="0" y="72"/>
                    <a:pt x="0" y="162"/>
                  </a:cubicBezTo>
                  <a:cubicBezTo>
                    <a:pt x="0" y="253"/>
                    <a:pt x="77" y="323"/>
                    <a:pt x="168" y="323"/>
                  </a:cubicBezTo>
                  <a:lnTo>
                    <a:pt x="254" y="323"/>
                  </a:lnTo>
                  <a:cubicBezTo>
                    <a:pt x="262" y="323"/>
                    <a:pt x="274" y="323"/>
                    <a:pt x="274" y="310"/>
                  </a:cubicBezTo>
                  <a:cubicBezTo>
                    <a:pt x="274" y="299"/>
                    <a:pt x="262" y="299"/>
                    <a:pt x="254" y="299"/>
                  </a:cubicBezTo>
                  <a:lnTo>
                    <a:pt x="170" y="299"/>
                  </a:lnTo>
                  <a:cubicBezTo>
                    <a:pt x="93" y="299"/>
                    <a:pt x="32" y="245"/>
                    <a:pt x="24" y="17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5" name="Freeform 64">
              <a:extLst>
                <a:ext uri="{FF2B5EF4-FFF2-40B4-BE49-F238E27FC236}">
                  <a16:creationId xmlns:a16="http://schemas.microsoft.com/office/drawing/2014/main" id="{7F30A99A-DE30-CC40-80BF-84CF7A8EA9CC}"/>
                </a:ext>
              </a:extLst>
            </p:cNvPr>
            <p:cNvSpPr/>
            <p:nvPr/>
          </p:nvSpPr>
          <p:spPr>
            <a:xfrm>
              <a:off x="4444920" y="6568559"/>
              <a:ext cx="135720" cy="121320"/>
            </a:xfrm>
            <a:custGeom>
              <a:avLst/>
              <a:gdLst/>
              <a:ahLst/>
              <a:cxnLst>
                <a:cxn ang="3cd4">
                  <a:pos x="hc" y="t"/>
                </a:cxn>
                <a:cxn ang="cd2">
                  <a:pos x="l" y="vc"/>
                </a:cxn>
                <a:cxn ang="cd4">
                  <a:pos x="hc" y="b"/>
                </a:cxn>
                <a:cxn ang="0">
                  <a:pos x="r" y="vc"/>
                </a:cxn>
              </a:cxnLst>
              <a:rect l="l" t="t" r="r" b="b"/>
              <a:pathLst>
                <a:path w="378" h="338">
                  <a:moveTo>
                    <a:pt x="58" y="299"/>
                  </a:moveTo>
                  <a:cubicBezTo>
                    <a:pt x="54" y="315"/>
                    <a:pt x="53" y="320"/>
                    <a:pt x="14" y="320"/>
                  </a:cubicBezTo>
                  <a:cubicBezTo>
                    <a:pt x="6" y="320"/>
                    <a:pt x="0" y="320"/>
                    <a:pt x="0" y="330"/>
                  </a:cubicBezTo>
                  <a:cubicBezTo>
                    <a:pt x="0" y="338"/>
                    <a:pt x="6" y="338"/>
                    <a:pt x="14" y="338"/>
                  </a:cubicBezTo>
                  <a:lnTo>
                    <a:pt x="206" y="338"/>
                  </a:lnTo>
                  <a:cubicBezTo>
                    <a:pt x="290" y="338"/>
                    <a:pt x="352" y="282"/>
                    <a:pt x="352" y="232"/>
                  </a:cubicBezTo>
                  <a:cubicBezTo>
                    <a:pt x="352" y="197"/>
                    <a:pt x="320" y="166"/>
                    <a:pt x="269" y="162"/>
                  </a:cubicBezTo>
                  <a:cubicBezTo>
                    <a:pt x="328" y="150"/>
                    <a:pt x="378" y="112"/>
                    <a:pt x="378" y="70"/>
                  </a:cubicBezTo>
                  <a:cubicBezTo>
                    <a:pt x="378" y="32"/>
                    <a:pt x="339" y="0"/>
                    <a:pt x="275" y="0"/>
                  </a:cubicBezTo>
                  <a:lnTo>
                    <a:pt x="96" y="0"/>
                  </a:lnTo>
                  <a:cubicBezTo>
                    <a:pt x="86" y="0"/>
                    <a:pt x="80" y="0"/>
                    <a:pt x="80" y="11"/>
                  </a:cubicBezTo>
                  <a:cubicBezTo>
                    <a:pt x="80" y="18"/>
                    <a:pt x="86" y="18"/>
                    <a:pt x="96" y="18"/>
                  </a:cubicBezTo>
                  <a:cubicBezTo>
                    <a:pt x="96" y="18"/>
                    <a:pt x="106" y="18"/>
                    <a:pt x="115" y="19"/>
                  </a:cubicBezTo>
                  <a:cubicBezTo>
                    <a:pt x="125" y="19"/>
                    <a:pt x="126" y="21"/>
                    <a:pt x="126" y="26"/>
                  </a:cubicBezTo>
                  <a:cubicBezTo>
                    <a:pt x="126" y="27"/>
                    <a:pt x="126" y="29"/>
                    <a:pt x="123" y="37"/>
                  </a:cubicBezTo>
                  <a:close/>
                  <a:moveTo>
                    <a:pt x="138" y="155"/>
                  </a:moveTo>
                  <a:lnTo>
                    <a:pt x="168" y="35"/>
                  </a:lnTo>
                  <a:cubicBezTo>
                    <a:pt x="171" y="19"/>
                    <a:pt x="171" y="18"/>
                    <a:pt x="192" y="18"/>
                  </a:cubicBezTo>
                  <a:lnTo>
                    <a:pt x="267" y="18"/>
                  </a:lnTo>
                  <a:cubicBezTo>
                    <a:pt x="318" y="18"/>
                    <a:pt x="330" y="51"/>
                    <a:pt x="330" y="70"/>
                  </a:cubicBezTo>
                  <a:cubicBezTo>
                    <a:pt x="330" y="110"/>
                    <a:pt x="285" y="155"/>
                    <a:pt x="218" y="155"/>
                  </a:cubicBezTo>
                  <a:close/>
                  <a:moveTo>
                    <a:pt x="114" y="320"/>
                  </a:moveTo>
                  <a:cubicBezTo>
                    <a:pt x="98" y="320"/>
                    <a:pt x="98" y="320"/>
                    <a:pt x="98" y="315"/>
                  </a:cubicBezTo>
                  <a:cubicBezTo>
                    <a:pt x="98" y="315"/>
                    <a:pt x="98" y="312"/>
                    <a:pt x="99" y="304"/>
                  </a:cubicBezTo>
                  <a:lnTo>
                    <a:pt x="134" y="170"/>
                  </a:lnTo>
                  <a:lnTo>
                    <a:pt x="238" y="170"/>
                  </a:lnTo>
                  <a:cubicBezTo>
                    <a:pt x="285" y="170"/>
                    <a:pt x="302" y="200"/>
                    <a:pt x="302" y="229"/>
                  </a:cubicBezTo>
                  <a:cubicBezTo>
                    <a:pt x="302" y="277"/>
                    <a:pt x="253" y="320"/>
                    <a:pt x="194" y="32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6" name="Freeform 65">
              <a:extLst>
                <a:ext uri="{FF2B5EF4-FFF2-40B4-BE49-F238E27FC236}">
                  <a16:creationId xmlns:a16="http://schemas.microsoft.com/office/drawing/2014/main" id="{36A16C52-4995-C74B-BA16-2AAEBA50BBC2}"/>
                </a:ext>
              </a:extLst>
            </p:cNvPr>
            <p:cNvSpPr/>
            <p:nvPr/>
          </p:nvSpPr>
          <p:spPr>
            <a:xfrm>
              <a:off x="4663800" y="6185519"/>
              <a:ext cx="59040" cy="253080"/>
            </a:xfrm>
            <a:custGeom>
              <a:avLst/>
              <a:gdLst/>
              <a:ahLst/>
              <a:cxnLst>
                <a:cxn ang="3cd4">
                  <a:pos x="hc" y="t"/>
                </a:cxn>
                <a:cxn ang="cd2">
                  <a:pos x="l" y="vc"/>
                </a:cxn>
                <a:cxn ang="cd4">
                  <a:pos x="hc" y="b"/>
                </a:cxn>
                <a:cxn ang="0">
                  <a:pos x="r" y="vc"/>
                </a:cxn>
              </a:cxnLst>
              <a:rect l="l" t="t" r="r" b="b"/>
              <a:pathLst>
                <a:path w="165" h="704">
                  <a:moveTo>
                    <a:pt x="165" y="698"/>
                  </a:moveTo>
                  <a:cubicBezTo>
                    <a:pt x="165" y="696"/>
                    <a:pt x="165" y="694"/>
                    <a:pt x="152" y="682"/>
                  </a:cubicBezTo>
                  <a:cubicBezTo>
                    <a:pt x="64" y="594"/>
                    <a:pt x="42" y="461"/>
                    <a:pt x="42" y="352"/>
                  </a:cubicBezTo>
                  <a:cubicBezTo>
                    <a:pt x="42" y="230"/>
                    <a:pt x="69" y="107"/>
                    <a:pt x="155" y="19"/>
                  </a:cubicBezTo>
                  <a:cubicBezTo>
                    <a:pt x="165" y="11"/>
                    <a:pt x="165" y="10"/>
                    <a:pt x="165" y="6"/>
                  </a:cubicBezTo>
                  <a:cubicBezTo>
                    <a:pt x="165" y="2"/>
                    <a:pt x="162" y="0"/>
                    <a:pt x="157" y="0"/>
                  </a:cubicBezTo>
                  <a:cubicBezTo>
                    <a:pt x="150" y="0"/>
                    <a:pt x="86" y="48"/>
                    <a:pt x="45" y="138"/>
                  </a:cubicBezTo>
                  <a:cubicBezTo>
                    <a:pt x="8" y="214"/>
                    <a:pt x="0" y="293"/>
                    <a:pt x="0" y="352"/>
                  </a:cubicBezTo>
                  <a:cubicBezTo>
                    <a:pt x="0" y="408"/>
                    <a:pt x="8" y="493"/>
                    <a:pt x="46" y="573"/>
                  </a:cubicBezTo>
                  <a:cubicBezTo>
                    <a:pt x="90" y="659"/>
                    <a:pt x="150" y="704"/>
                    <a:pt x="157" y="704"/>
                  </a:cubicBezTo>
                  <a:cubicBezTo>
                    <a:pt x="162" y="704"/>
                    <a:pt x="165" y="702"/>
                    <a:pt x="165" y="69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7" name="Freeform 66">
              <a:extLst>
                <a:ext uri="{FF2B5EF4-FFF2-40B4-BE49-F238E27FC236}">
                  <a16:creationId xmlns:a16="http://schemas.microsoft.com/office/drawing/2014/main" id="{DAD98525-1D9E-4D4A-84CB-20345C159807}"/>
                </a:ext>
              </a:extLst>
            </p:cNvPr>
            <p:cNvSpPr/>
            <p:nvPr/>
          </p:nvSpPr>
          <p:spPr>
            <a:xfrm>
              <a:off x="4743360" y="6216479"/>
              <a:ext cx="78120" cy="161640"/>
            </a:xfrm>
            <a:custGeom>
              <a:avLst/>
              <a:gdLst/>
              <a:ahLst/>
              <a:cxnLst>
                <a:cxn ang="3cd4">
                  <a:pos x="hc" y="t"/>
                </a:cxn>
                <a:cxn ang="cd2">
                  <a:pos x="l" y="vc"/>
                </a:cxn>
                <a:cxn ang="cd4">
                  <a:pos x="hc" y="b"/>
                </a:cxn>
                <a:cxn ang="0">
                  <a:pos x="r" y="vc"/>
                </a:cxn>
              </a:cxnLst>
              <a:rect l="l" t="t" r="r" b="b"/>
              <a:pathLst>
                <a:path w="218" h="450">
                  <a:moveTo>
                    <a:pt x="130" y="160"/>
                  </a:moveTo>
                  <a:lnTo>
                    <a:pt x="197" y="160"/>
                  </a:lnTo>
                  <a:cubicBezTo>
                    <a:pt x="210" y="160"/>
                    <a:pt x="218" y="160"/>
                    <a:pt x="218" y="146"/>
                  </a:cubicBezTo>
                  <a:cubicBezTo>
                    <a:pt x="218" y="138"/>
                    <a:pt x="210" y="138"/>
                    <a:pt x="197" y="138"/>
                  </a:cubicBezTo>
                  <a:lnTo>
                    <a:pt x="136" y="138"/>
                  </a:lnTo>
                  <a:cubicBezTo>
                    <a:pt x="160" y="37"/>
                    <a:pt x="165" y="24"/>
                    <a:pt x="165" y="19"/>
                  </a:cubicBezTo>
                  <a:cubicBezTo>
                    <a:pt x="165" y="6"/>
                    <a:pt x="155" y="0"/>
                    <a:pt x="144" y="0"/>
                  </a:cubicBezTo>
                  <a:cubicBezTo>
                    <a:pt x="142" y="0"/>
                    <a:pt x="122" y="0"/>
                    <a:pt x="115" y="26"/>
                  </a:cubicBezTo>
                  <a:lnTo>
                    <a:pt x="88" y="138"/>
                  </a:lnTo>
                  <a:lnTo>
                    <a:pt x="21" y="138"/>
                  </a:lnTo>
                  <a:cubicBezTo>
                    <a:pt x="6" y="138"/>
                    <a:pt x="0" y="138"/>
                    <a:pt x="0" y="150"/>
                  </a:cubicBezTo>
                  <a:cubicBezTo>
                    <a:pt x="0" y="160"/>
                    <a:pt x="6" y="160"/>
                    <a:pt x="19" y="160"/>
                  </a:cubicBezTo>
                  <a:lnTo>
                    <a:pt x="82" y="160"/>
                  </a:lnTo>
                  <a:cubicBezTo>
                    <a:pt x="32" y="360"/>
                    <a:pt x="29" y="371"/>
                    <a:pt x="29" y="384"/>
                  </a:cubicBezTo>
                  <a:cubicBezTo>
                    <a:pt x="29" y="422"/>
                    <a:pt x="56" y="450"/>
                    <a:pt x="93" y="450"/>
                  </a:cubicBezTo>
                  <a:cubicBezTo>
                    <a:pt x="166" y="450"/>
                    <a:pt x="206" y="346"/>
                    <a:pt x="206" y="341"/>
                  </a:cubicBezTo>
                  <a:cubicBezTo>
                    <a:pt x="206" y="334"/>
                    <a:pt x="200" y="334"/>
                    <a:pt x="197" y="334"/>
                  </a:cubicBezTo>
                  <a:cubicBezTo>
                    <a:pt x="192" y="334"/>
                    <a:pt x="190" y="336"/>
                    <a:pt x="187" y="344"/>
                  </a:cubicBezTo>
                  <a:cubicBezTo>
                    <a:pt x="157" y="418"/>
                    <a:pt x="118" y="434"/>
                    <a:pt x="94" y="434"/>
                  </a:cubicBezTo>
                  <a:cubicBezTo>
                    <a:pt x="80" y="434"/>
                    <a:pt x="74" y="424"/>
                    <a:pt x="74" y="402"/>
                  </a:cubicBezTo>
                  <a:cubicBezTo>
                    <a:pt x="74" y="384"/>
                    <a:pt x="74" y="379"/>
                    <a:pt x="77" y="36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8" name="Freeform 67">
              <a:extLst>
                <a:ext uri="{FF2B5EF4-FFF2-40B4-BE49-F238E27FC236}">
                  <a16:creationId xmlns:a16="http://schemas.microsoft.com/office/drawing/2014/main" id="{18AA0B4C-DBEA-5B4A-B704-F859602DF1B3}"/>
                </a:ext>
              </a:extLst>
            </p:cNvPr>
            <p:cNvSpPr/>
            <p:nvPr/>
          </p:nvSpPr>
          <p:spPr>
            <a:xfrm>
              <a:off x="4838400" y="6263280"/>
              <a:ext cx="115920" cy="114840"/>
            </a:xfrm>
            <a:custGeom>
              <a:avLst/>
              <a:gdLst/>
              <a:ahLst/>
              <a:cxnLst>
                <a:cxn ang="3cd4">
                  <a:pos x="hc" y="t"/>
                </a:cxn>
                <a:cxn ang="cd2">
                  <a:pos x="l" y="vc"/>
                </a:cxn>
                <a:cxn ang="cd4">
                  <a:pos x="hc" y="b"/>
                </a:cxn>
                <a:cxn ang="0">
                  <a:pos x="r" y="vc"/>
                </a:cxn>
              </a:cxnLst>
              <a:rect l="l" t="t" r="r" b="b"/>
              <a:pathLst>
                <a:path w="323" h="320">
                  <a:moveTo>
                    <a:pt x="235" y="45"/>
                  </a:moveTo>
                  <a:cubicBezTo>
                    <a:pt x="222" y="19"/>
                    <a:pt x="202" y="0"/>
                    <a:pt x="170" y="0"/>
                  </a:cubicBezTo>
                  <a:cubicBezTo>
                    <a:pt x="88" y="0"/>
                    <a:pt x="0" y="104"/>
                    <a:pt x="0" y="206"/>
                  </a:cubicBezTo>
                  <a:cubicBezTo>
                    <a:pt x="0" y="274"/>
                    <a:pt x="38" y="320"/>
                    <a:pt x="94" y="320"/>
                  </a:cubicBezTo>
                  <a:cubicBezTo>
                    <a:pt x="109" y="320"/>
                    <a:pt x="144" y="317"/>
                    <a:pt x="186" y="267"/>
                  </a:cubicBezTo>
                  <a:cubicBezTo>
                    <a:pt x="192" y="296"/>
                    <a:pt x="216" y="320"/>
                    <a:pt x="250" y="320"/>
                  </a:cubicBezTo>
                  <a:cubicBezTo>
                    <a:pt x="275" y="320"/>
                    <a:pt x="291" y="304"/>
                    <a:pt x="302" y="282"/>
                  </a:cubicBezTo>
                  <a:cubicBezTo>
                    <a:pt x="314" y="256"/>
                    <a:pt x="323" y="213"/>
                    <a:pt x="323" y="211"/>
                  </a:cubicBezTo>
                  <a:cubicBezTo>
                    <a:pt x="323" y="205"/>
                    <a:pt x="317" y="205"/>
                    <a:pt x="315" y="205"/>
                  </a:cubicBezTo>
                  <a:cubicBezTo>
                    <a:pt x="309" y="205"/>
                    <a:pt x="307" y="206"/>
                    <a:pt x="306" y="218"/>
                  </a:cubicBezTo>
                  <a:cubicBezTo>
                    <a:pt x="293" y="262"/>
                    <a:pt x="280" y="304"/>
                    <a:pt x="251" y="304"/>
                  </a:cubicBezTo>
                  <a:cubicBezTo>
                    <a:pt x="232" y="304"/>
                    <a:pt x="230" y="286"/>
                    <a:pt x="230" y="272"/>
                  </a:cubicBezTo>
                  <a:cubicBezTo>
                    <a:pt x="230" y="256"/>
                    <a:pt x="232" y="251"/>
                    <a:pt x="240" y="219"/>
                  </a:cubicBezTo>
                  <a:cubicBezTo>
                    <a:pt x="248" y="190"/>
                    <a:pt x="248" y="182"/>
                    <a:pt x="254" y="157"/>
                  </a:cubicBezTo>
                  <a:lnTo>
                    <a:pt x="280" y="58"/>
                  </a:lnTo>
                  <a:cubicBezTo>
                    <a:pt x="285" y="37"/>
                    <a:pt x="285" y="37"/>
                    <a:pt x="285" y="34"/>
                  </a:cubicBezTo>
                  <a:cubicBezTo>
                    <a:pt x="285" y="21"/>
                    <a:pt x="277" y="14"/>
                    <a:pt x="266" y="14"/>
                  </a:cubicBezTo>
                  <a:cubicBezTo>
                    <a:pt x="248" y="14"/>
                    <a:pt x="237" y="30"/>
                    <a:pt x="235" y="45"/>
                  </a:cubicBezTo>
                  <a:close/>
                  <a:moveTo>
                    <a:pt x="189" y="229"/>
                  </a:moveTo>
                  <a:cubicBezTo>
                    <a:pt x="186" y="242"/>
                    <a:pt x="186" y="242"/>
                    <a:pt x="176" y="254"/>
                  </a:cubicBezTo>
                  <a:cubicBezTo>
                    <a:pt x="144" y="293"/>
                    <a:pt x="115" y="304"/>
                    <a:pt x="96" y="304"/>
                  </a:cubicBezTo>
                  <a:cubicBezTo>
                    <a:pt x="61" y="304"/>
                    <a:pt x="50" y="266"/>
                    <a:pt x="50" y="238"/>
                  </a:cubicBezTo>
                  <a:cubicBezTo>
                    <a:pt x="50" y="203"/>
                    <a:pt x="72" y="115"/>
                    <a:pt x="90" y="83"/>
                  </a:cubicBezTo>
                  <a:cubicBezTo>
                    <a:pt x="110" y="42"/>
                    <a:pt x="142" y="16"/>
                    <a:pt x="171" y="16"/>
                  </a:cubicBezTo>
                  <a:cubicBezTo>
                    <a:pt x="218" y="16"/>
                    <a:pt x="227" y="74"/>
                    <a:pt x="227" y="78"/>
                  </a:cubicBezTo>
                  <a:cubicBezTo>
                    <a:pt x="227" y="82"/>
                    <a:pt x="226" y="86"/>
                    <a:pt x="224" y="9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9" name="Freeform 68">
              <a:extLst>
                <a:ext uri="{FF2B5EF4-FFF2-40B4-BE49-F238E27FC236}">
                  <a16:creationId xmlns:a16="http://schemas.microsoft.com/office/drawing/2014/main" id="{09031D3F-E0E2-2A49-922E-C9569D0C959A}"/>
                </a:ext>
              </a:extLst>
            </p:cNvPr>
            <p:cNvSpPr/>
            <p:nvPr/>
          </p:nvSpPr>
          <p:spPr>
            <a:xfrm>
              <a:off x="4969080" y="6263280"/>
              <a:ext cx="103320" cy="114840"/>
            </a:xfrm>
            <a:custGeom>
              <a:avLst/>
              <a:gdLst/>
              <a:ahLst/>
              <a:cxnLst>
                <a:cxn ang="3cd4">
                  <a:pos x="hc" y="t"/>
                </a:cxn>
                <a:cxn ang="cd2">
                  <a:pos x="l" y="vc"/>
                </a:cxn>
                <a:cxn ang="cd4">
                  <a:pos x="hc" y="b"/>
                </a:cxn>
                <a:cxn ang="0">
                  <a:pos x="r" y="vc"/>
                </a:cxn>
              </a:cxnLst>
              <a:rect l="l" t="t" r="r" b="b"/>
              <a:pathLst>
                <a:path w="288" h="320">
                  <a:moveTo>
                    <a:pt x="42" y="270"/>
                  </a:moveTo>
                  <a:cubicBezTo>
                    <a:pt x="40" y="282"/>
                    <a:pt x="35" y="298"/>
                    <a:pt x="35" y="301"/>
                  </a:cubicBezTo>
                  <a:cubicBezTo>
                    <a:pt x="35" y="314"/>
                    <a:pt x="45" y="320"/>
                    <a:pt x="56" y="320"/>
                  </a:cubicBezTo>
                  <a:cubicBezTo>
                    <a:pt x="64" y="320"/>
                    <a:pt x="77" y="314"/>
                    <a:pt x="82" y="301"/>
                  </a:cubicBezTo>
                  <a:cubicBezTo>
                    <a:pt x="83" y="298"/>
                    <a:pt x="107" y="202"/>
                    <a:pt x="110" y="189"/>
                  </a:cubicBezTo>
                  <a:cubicBezTo>
                    <a:pt x="115" y="165"/>
                    <a:pt x="128" y="115"/>
                    <a:pt x="133" y="96"/>
                  </a:cubicBezTo>
                  <a:cubicBezTo>
                    <a:pt x="136" y="88"/>
                    <a:pt x="155" y="54"/>
                    <a:pt x="173" y="38"/>
                  </a:cubicBezTo>
                  <a:cubicBezTo>
                    <a:pt x="178" y="34"/>
                    <a:pt x="198" y="16"/>
                    <a:pt x="229" y="16"/>
                  </a:cubicBezTo>
                  <a:cubicBezTo>
                    <a:pt x="248" y="16"/>
                    <a:pt x="258" y="24"/>
                    <a:pt x="259" y="24"/>
                  </a:cubicBezTo>
                  <a:cubicBezTo>
                    <a:pt x="237" y="27"/>
                    <a:pt x="222" y="45"/>
                    <a:pt x="222" y="62"/>
                  </a:cubicBezTo>
                  <a:cubicBezTo>
                    <a:pt x="222" y="74"/>
                    <a:pt x="230" y="88"/>
                    <a:pt x="250" y="88"/>
                  </a:cubicBezTo>
                  <a:cubicBezTo>
                    <a:pt x="267" y="88"/>
                    <a:pt x="288" y="72"/>
                    <a:pt x="288" y="46"/>
                  </a:cubicBezTo>
                  <a:cubicBezTo>
                    <a:pt x="288" y="21"/>
                    <a:pt x="266" y="0"/>
                    <a:pt x="229" y="0"/>
                  </a:cubicBezTo>
                  <a:cubicBezTo>
                    <a:pt x="182" y="0"/>
                    <a:pt x="152" y="35"/>
                    <a:pt x="139" y="54"/>
                  </a:cubicBezTo>
                  <a:cubicBezTo>
                    <a:pt x="133" y="22"/>
                    <a:pt x="107" y="0"/>
                    <a:pt x="74" y="0"/>
                  </a:cubicBezTo>
                  <a:cubicBezTo>
                    <a:pt x="42" y="0"/>
                    <a:pt x="29" y="27"/>
                    <a:pt x="22" y="40"/>
                  </a:cubicBezTo>
                  <a:cubicBezTo>
                    <a:pt x="10" y="64"/>
                    <a:pt x="0" y="107"/>
                    <a:pt x="0" y="109"/>
                  </a:cubicBezTo>
                  <a:cubicBezTo>
                    <a:pt x="0" y="115"/>
                    <a:pt x="6" y="115"/>
                    <a:pt x="8" y="115"/>
                  </a:cubicBezTo>
                  <a:cubicBezTo>
                    <a:pt x="16" y="115"/>
                    <a:pt x="16" y="115"/>
                    <a:pt x="21" y="99"/>
                  </a:cubicBezTo>
                  <a:cubicBezTo>
                    <a:pt x="32" y="50"/>
                    <a:pt x="46" y="16"/>
                    <a:pt x="72" y="16"/>
                  </a:cubicBezTo>
                  <a:cubicBezTo>
                    <a:pt x="85" y="16"/>
                    <a:pt x="94" y="21"/>
                    <a:pt x="94" y="48"/>
                  </a:cubicBezTo>
                  <a:cubicBezTo>
                    <a:pt x="94" y="62"/>
                    <a:pt x="91" y="70"/>
                    <a:pt x="83" y="10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0" name="Freeform 69">
              <a:extLst>
                <a:ext uri="{FF2B5EF4-FFF2-40B4-BE49-F238E27FC236}">
                  <a16:creationId xmlns:a16="http://schemas.microsoft.com/office/drawing/2014/main" id="{484A100C-2FCE-A042-BDDF-09E51EB0EC08}"/>
                </a:ext>
              </a:extLst>
            </p:cNvPr>
            <p:cNvSpPr/>
            <p:nvPr/>
          </p:nvSpPr>
          <p:spPr>
            <a:xfrm>
              <a:off x="5086079" y="6263280"/>
              <a:ext cx="116640" cy="163800"/>
            </a:xfrm>
            <a:custGeom>
              <a:avLst/>
              <a:gdLst/>
              <a:ahLst/>
              <a:cxnLst>
                <a:cxn ang="3cd4">
                  <a:pos x="hc" y="t"/>
                </a:cxn>
                <a:cxn ang="cd2">
                  <a:pos x="l" y="vc"/>
                </a:cxn>
                <a:cxn ang="cd4">
                  <a:pos x="hc" y="b"/>
                </a:cxn>
                <a:cxn ang="0">
                  <a:pos x="r" y="vc"/>
                </a:cxn>
              </a:cxnLst>
              <a:rect l="l" t="t" r="r" b="b"/>
              <a:pathLst>
                <a:path w="325" h="456">
                  <a:moveTo>
                    <a:pt x="322" y="46"/>
                  </a:moveTo>
                  <a:cubicBezTo>
                    <a:pt x="323" y="42"/>
                    <a:pt x="325" y="38"/>
                    <a:pt x="325" y="34"/>
                  </a:cubicBezTo>
                  <a:cubicBezTo>
                    <a:pt x="325" y="21"/>
                    <a:pt x="315" y="14"/>
                    <a:pt x="304" y="14"/>
                  </a:cubicBezTo>
                  <a:cubicBezTo>
                    <a:pt x="296" y="14"/>
                    <a:pt x="277" y="19"/>
                    <a:pt x="275" y="45"/>
                  </a:cubicBezTo>
                  <a:cubicBezTo>
                    <a:pt x="262" y="18"/>
                    <a:pt x="237" y="0"/>
                    <a:pt x="210" y="0"/>
                  </a:cubicBezTo>
                  <a:cubicBezTo>
                    <a:pt x="128" y="0"/>
                    <a:pt x="42" y="99"/>
                    <a:pt x="42" y="200"/>
                  </a:cubicBezTo>
                  <a:cubicBezTo>
                    <a:pt x="42" y="270"/>
                    <a:pt x="85" y="312"/>
                    <a:pt x="134" y="312"/>
                  </a:cubicBezTo>
                  <a:cubicBezTo>
                    <a:pt x="176" y="312"/>
                    <a:pt x="210" y="278"/>
                    <a:pt x="218" y="270"/>
                  </a:cubicBezTo>
                  <a:lnTo>
                    <a:pt x="218" y="272"/>
                  </a:lnTo>
                  <a:cubicBezTo>
                    <a:pt x="203" y="334"/>
                    <a:pt x="194" y="363"/>
                    <a:pt x="194" y="365"/>
                  </a:cubicBezTo>
                  <a:cubicBezTo>
                    <a:pt x="192" y="371"/>
                    <a:pt x="168" y="442"/>
                    <a:pt x="93" y="442"/>
                  </a:cubicBezTo>
                  <a:cubicBezTo>
                    <a:pt x="78" y="442"/>
                    <a:pt x="56" y="440"/>
                    <a:pt x="37" y="434"/>
                  </a:cubicBezTo>
                  <a:cubicBezTo>
                    <a:pt x="58" y="427"/>
                    <a:pt x="66" y="410"/>
                    <a:pt x="66" y="397"/>
                  </a:cubicBezTo>
                  <a:cubicBezTo>
                    <a:pt x="66" y="386"/>
                    <a:pt x="58" y="373"/>
                    <a:pt x="38" y="373"/>
                  </a:cubicBezTo>
                  <a:cubicBezTo>
                    <a:pt x="22" y="373"/>
                    <a:pt x="0" y="386"/>
                    <a:pt x="0" y="413"/>
                  </a:cubicBezTo>
                  <a:cubicBezTo>
                    <a:pt x="0" y="442"/>
                    <a:pt x="26" y="456"/>
                    <a:pt x="94" y="456"/>
                  </a:cubicBezTo>
                  <a:cubicBezTo>
                    <a:pt x="182" y="456"/>
                    <a:pt x="234" y="402"/>
                    <a:pt x="243" y="358"/>
                  </a:cubicBezTo>
                  <a:close/>
                  <a:moveTo>
                    <a:pt x="230" y="221"/>
                  </a:moveTo>
                  <a:cubicBezTo>
                    <a:pt x="226" y="240"/>
                    <a:pt x="210" y="258"/>
                    <a:pt x="194" y="270"/>
                  </a:cubicBezTo>
                  <a:cubicBezTo>
                    <a:pt x="179" y="283"/>
                    <a:pt x="157" y="296"/>
                    <a:pt x="138" y="296"/>
                  </a:cubicBezTo>
                  <a:cubicBezTo>
                    <a:pt x="102" y="296"/>
                    <a:pt x="91" y="259"/>
                    <a:pt x="91" y="232"/>
                  </a:cubicBezTo>
                  <a:cubicBezTo>
                    <a:pt x="91" y="197"/>
                    <a:pt x="112" y="114"/>
                    <a:pt x="131" y="78"/>
                  </a:cubicBezTo>
                  <a:cubicBezTo>
                    <a:pt x="150" y="43"/>
                    <a:pt x="181" y="16"/>
                    <a:pt x="210" y="16"/>
                  </a:cubicBezTo>
                  <a:cubicBezTo>
                    <a:pt x="256" y="16"/>
                    <a:pt x="266" y="72"/>
                    <a:pt x="266" y="77"/>
                  </a:cubicBezTo>
                  <a:cubicBezTo>
                    <a:pt x="266" y="80"/>
                    <a:pt x="266" y="83"/>
                    <a:pt x="264" y="8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1" name="Freeform 70">
              <a:extLst>
                <a:ext uri="{FF2B5EF4-FFF2-40B4-BE49-F238E27FC236}">
                  <a16:creationId xmlns:a16="http://schemas.microsoft.com/office/drawing/2014/main" id="{F3496EAC-6DAF-8141-B93C-688218C86F3E}"/>
                </a:ext>
              </a:extLst>
            </p:cNvPr>
            <p:cNvSpPr/>
            <p:nvPr/>
          </p:nvSpPr>
          <p:spPr>
            <a:xfrm>
              <a:off x="5223600" y="6263280"/>
              <a:ext cx="97560" cy="114840"/>
            </a:xfrm>
            <a:custGeom>
              <a:avLst/>
              <a:gdLst/>
              <a:ahLst/>
              <a:cxnLst>
                <a:cxn ang="3cd4">
                  <a:pos x="hc" y="t"/>
                </a:cxn>
                <a:cxn ang="cd2">
                  <a:pos x="l" y="vc"/>
                </a:cxn>
                <a:cxn ang="cd4">
                  <a:pos x="hc" y="b"/>
                </a:cxn>
                <a:cxn ang="0">
                  <a:pos x="r" y="vc"/>
                </a:cxn>
              </a:cxnLst>
              <a:rect l="l" t="t" r="r" b="b"/>
              <a:pathLst>
                <a:path w="272" h="320">
                  <a:moveTo>
                    <a:pt x="99" y="149"/>
                  </a:moveTo>
                  <a:cubicBezTo>
                    <a:pt x="120" y="149"/>
                    <a:pt x="173" y="147"/>
                    <a:pt x="208" y="133"/>
                  </a:cubicBezTo>
                  <a:cubicBezTo>
                    <a:pt x="258" y="112"/>
                    <a:pt x="261" y="70"/>
                    <a:pt x="261" y="61"/>
                  </a:cubicBezTo>
                  <a:cubicBezTo>
                    <a:pt x="261" y="29"/>
                    <a:pt x="234" y="0"/>
                    <a:pt x="186" y="0"/>
                  </a:cubicBezTo>
                  <a:cubicBezTo>
                    <a:pt x="107" y="0"/>
                    <a:pt x="0" y="69"/>
                    <a:pt x="0" y="192"/>
                  </a:cubicBezTo>
                  <a:cubicBezTo>
                    <a:pt x="0" y="264"/>
                    <a:pt x="42" y="320"/>
                    <a:pt x="110" y="320"/>
                  </a:cubicBezTo>
                  <a:cubicBezTo>
                    <a:pt x="213" y="320"/>
                    <a:pt x="272" y="245"/>
                    <a:pt x="272" y="237"/>
                  </a:cubicBezTo>
                  <a:cubicBezTo>
                    <a:pt x="272" y="232"/>
                    <a:pt x="267" y="227"/>
                    <a:pt x="262" y="227"/>
                  </a:cubicBezTo>
                  <a:cubicBezTo>
                    <a:pt x="259" y="227"/>
                    <a:pt x="258" y="229"/>
                    <a:pt x="254" y="235"/>
                  </a:cubicBezTo>
                  <a:cubicBezTo>
                    <a:pt x="198" y="304"/>
                    <a:pt x="122" y="304"/>
                    <a:pt x="112" y="304"/>
                  </a:cubicBezTo>
                  <a:cubicBezTo>
                    <a:pt x="58" y="304"/>
                    <a:pt x="51" y="245"/>
                    <a:pt x="51" y="222"/>
                  </a:cubicBezTo>
                  <a:cubicBezTo>
                    <a:pt x="51" y="214"/>
                    <a:pt x="51" y="192"/>
                    <a:pt x="62" y="149"/>
                  </a:cubicBezTo>
                  <a:close/>
                  <a:moveTo>
                    <a:pt x="67" y="133"/>
                  </a:moveTo>
                  <a:cubicBezTo>
                    <a:pt x="94" y="26"/>
                    <a:pt x="166" y="16"/>
                    <a:pt x="186" y="16"/>
                  </a:cubicBezTo>
                  <a:cubicBezTo>
                    <a:pt x="219" y="16"/>
                    <a:pt x="238" y="37"/>
                    <a:pt x="238" y="61"/>
                  </a:cubicBezTo>
                  <a:cubicBezTo>
                    <a:pt x="238" y="133"/>
                    <a:pt x="125" y="133"/>
                    <a:pt x="96" y="13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2" name="Freeform 71">
              <a:extLst>
                <a:ext uri="{FF2B5EF4-FFF2-40B4-BE49-F238E27FC236}">
                  <a16:creationId xmlns:a16="http://schemas.microsoft.com/office/drawing/2014/main" id="{EBDDA7B7-2CA0-574C-9646-ED4FAF633FB0}"/>
                </a:ext>
              </a:extLst>
            </p:cNvPr>
            <p:cNvSpPr/>
            <p:nvPr/>
          </p:nvSpPr>
          <p:spPr>
            <a:xfrm>
              <a:off x="5334840" y="6216479"/>
              <a:ext cx="78120" cy="161640"/>
            </a:xfrm>
            <a:custGeom>
              <a:avLst/>
              <a:gdLst/>
              <a:ahLst/>
              <a:cxnLst>
                <a:cxn ang="3cd4">
                  <a:pos x="hc" y="t"/>
                </a:cxn>
                <a:cxn ang="cd2">
                  <a:pos x="l" y="vc"/>
                </a:cxn>
                <a:cxn ang="cd4">
                  <a:pos x="hc" y="b"/>
                </a:cxn>
                <a:cxn ang="0">
                  <a:pos x="r" y="vc"/>
                </a:cxn>
              </a:cxnLst>
              <a:rect l="l" t="t" r="r" b="b"/>
              <a:pathLst>
                <a:path w="218" h="450">
                  <a:moveTo>
                    <a:pt x="130" y="160"/>
                  </a:moveTo>
                  <a:lnTo>
                    <a:pt x="197" y="160"/>
                  </a:lnTo>
                  <a:cubicBezTo>
                    <a:pt x="210" y="160"/>
                    <a:pt x="218" y="160"/>
                    <a:pt x="218" y="146"/>
                  </a:cubicBezTo>
                  <a:cubicBezTo>
                    <a:pt x="218" y="138"/>
                    <a:pt x="210" y="138"/>
                    <a:pt x="197" y="138"/>
                  </a:cubicBezTo>
                  <a:lnTo>
                    <a:pt x="136" y="138"/>
                  </a:lnTo>
                  <a:cubicBezTo>
                    <a:pt x="160" y="37"/>
                    <a:pt x="165" y="24"/>
                    <a:pt x="165" y="19"/>
                  </a:cubicBezTo>
                  <a:cubicBezTo>
                    <a:pt x="165" y="6"/>
                    <a:pt x="155" y="0"/>
                    <a:pt x="144" y="0"/>
                  </a:cubicBezTo>
                  <a:cubicBezTo>
                    <a:pt x="141" y="0"/>
                    <a:pt x="122" y="0"/>
                    <a:pt x="115" y="26"/>
                  </a:cubicBezTo>
                  <a:lnTo>
                    <a:pt x="88" y="138"/>
                  </a:lnTo>
                  <a:lnTo>
                    <a:pt x="21" y="138"/>
                  </a:lnTo>
                  <a:cubicBezTo>
                    <a:pt x="6" y="138"/>
                    <a:pt x="0" y="138"/>
                    <a:pt x="0" y="150"/>
                  </a:cubicBezTo>
                  <a:cubicBezTo>
                    <a:pt x="0" y="160"/>
                    <a:pt x="6" y="160"/>
                    <a:pt x="19" y="160"/>
                  </a:cubicBezTo>
                  <a:lnTo>
                    <a:pt x="82" y="160"/>
                  </a:lnTo>
                  <a:cubicBezTo>
                    <a:pt x="30" y="360"/>
                    <a:pt x="29" y="371"/>
                    <a:pt x="29" y="384"/>
                  </a:cubicBezTo>
                  <a:cubicBezTo>
                    <a:pt x="29" y="422"/>
                    <a:pt x="56" y="450"/>
                    <a:pt x="93" y="450"/>
                  </a:cubicBezTo>
                  <a:cubicBezTo>
                    <a:pt x="166" y="450"/>
                    <a:pt x="206" y="346"/>
                    <a:pt x="206" y="341"/>
                  </a:cubicBezTo>
                  <a:cubicBezTo>
                    <a:pt x="206" y="334"/>
                    <a:pt x="200" y="334"/>
                    <a:pt x="197" y="334"/>
                  </a:cubicBezTo>
                  <a:cubicBezTo>
                    <a:pt x="192" y="334"/>
                    <a:pt x="190" y="336"/>
                    <a:pt x="187" y="344"/>
                  </a:cubicBezTo>
                  <a:cubicBezTo>
                    <a:pt x="157" y="418"/>
                    <a:pt x="118" y="434"/>
                    <a:pt x="94" y="434"/>
                  </a:cubicBezTo>
                  <a:cubicBezTo>
                    <a:pt x="80" y="434"/>
                    <a:pt x="74" y="424"/>
                    <a:pt x="74" y="402"/>
                  </a:cubicBezTo>
                  <a:cubicBezTo>
                    <a:pt x="74" y="384"/>
                    <a:pt x="74" y="379"/>
                    <a:pt x="77" y="36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3" name="Freeform 72">
              <a:extLst>
                <a:ext uri="{FF2B5EF4-FFF2-40B4-BE49-F238E27FC236}">
                  <a16:creationId xmlns:a16="http://schemas.microsoft.com/office/drawing/2014/main" id="{A78257AD-9EE2-F94A-9B34-59037311FD82}"/>
                </a:ext>
              </a:extLst>
            </p:cNvPr>
            <p:cNvSpPr/>
            <p:nvPr/>
          </p:nvSpPr>
          <p:spPr>
            <a:xfrm>
              <a:off x="5445360" y="6185519"/>
              <a:ext cx="59040" cy="253080"/>
            </a:xfrm>
            <a:custGeom>
              <a:avLst/>
              <a:gdLst/>
              <a:ahLst/>
              <a:cxnLst>
                <a:cxn ang="3cd4">
                  <a:pos x="hc" y="t"/>
                </a:cxn>
                <a:cxn ang="cd2">
                  <a:pos x="l" y="vc"/>
                </a:cxn>
                <a:cxn ang="cd4">
                  <a:pos x="hc" y="b"/>
                </a:cxn>
                <a:cxn ang="0">
                  <a:pos x="r" y="vc"/>
                </a:cxn>
              </a:cxnLst>
              <a:rect l="l" t="t" r="r" b="b"/>
              <a:pathLst>
                <a:path w="165" h="704">
                  <a:moveTo>
                    <a:pt x="165" y="698"/>
                  </a:moveTo>
                  <a:cubicBezTo>
                    <a:pt x="165" y="696"/>
                    <a:pt x="165" y="694"/>
                    <a:pt x="152" y="682"/>
                  </a:cubicBezTo>
                  <a:cubicBezTo>
                    <a:pt x="64" y="594"/>
                    <a:pt x="42" y="461"/>
                    <a:pt x="42" y="352"/>
                  </a:cubicBezTo>
                  <a:cubicBezTo>
                    <a:pt x="42" y="230"/>
                    <a:pt x="69" y="107"/>
                    <a:pt x="155" y="19"/>
                  </a:cubicBezTo>
                  <a:cubicBezTo>
                    <a:pt x="165" y="11"/>
                    <a:pt x="165" y="10"/>
                    <a:pt x="165" y="6"/>
                  </a:cubicBezTo>
                  <a:cubicBezTo>
                    <a:pt x="165" y="2"/>
                    <a:pt x="162" y="0"/>
                    <a:pt x="157" y="0"/>
                  </a:cubicBezTo>
                  <a:cubicBezTo>
                    <a:pt x="150" y="0"/>
                    <a:pt x="86" y="48"/>
                    <a:pt x="45" y="138"/>
                  </a:cubicBezTo>
                  <a:cubicBezTo>
                    <a:pt x="8" y="214"/>
                    <a:pt x="0" y="293"/>
                    <a:pt x="0" y="352"/>
                  </a:cubicBezTo>
                  <a:cubicBezTo>
                    <a:pt x="0" y="408"/>
                    <a:pt x="8" y="493"/>
                    <a:pt x="46" y="573"/>
                  </a:cubicBezTo>
                  <a:cubicBezTo>
                    <a:pt x="90" y="659"/>
                    <a:pt x="150" y="704"/>
                    <a:pt x="157" y="704"/>
                  </a:cubicBezTo>
                  <a:cubicBezTo>
                    <a:pt x="162" y="704"/>
                    <a:pt x="165" y="702"/>
                    <a:pt x="165" y="69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4" name="Freeform 73">
              <a:extLst>
                <a:ext uri="{FF2B5EF4-FFF2-40B4-BE49-F238E27FC236}">
                  <a16:creationId xmlns:a16="http://schemas.microsoft.com/office/drawing/2014/main" id="{D845F2B9-A900-A946-BBFE-5423FBCF4DB7}"/>
                </a:ext>
              </a:extLst>
            </p:cNvPr>
            <p:cNvSpPr/>
            <p:nvPr/>
          </p:nvSpPr>
          <p:spPr>
            <a:xfrm>
              <a:off x="5531400" y="6263280"/>
              <a:ext cx="93600" cy="114840"/>
            </a:xfrm>
            <a:custGeom>
              <a:avLst/>
              <a:gdLst/>
              <a:ahLst/>
              <a:cxnLst>
                <a:cxn ang="3cd4">
                  <a:pos x="hc" y="t"/>
                </a:cxn>
                <a:cxn ang="cd2">
                  <a:pos x="l" y="vc"/>
                </a:cxn>
                <a:cxn ang="cd4">
                  <a:pos x="hc" y="b"/>
                </a:cxn>
                <a:cxn ang="0">
                  <a:pos x="r" y="vc"/>
                </a:cxn>
              </a:cxnLst>
              <a:rect l="l" t="t" r="r" b="b"/>
              <a:pathLst>
                <a:path w="261" h="320">
                  <a:moveTo>
                    <a:pt x="240" y="48"/>
                  </a:moveTo>
                  <a:cubicBezTo>
                    <a:pt x="219" y="48"/>
                    <a:pt x="206" y="64"/>
                    <a:pt x="206" y="80"/>
                  </a:cubicBezTo>
                  <a:cubicBezTo>
                    <a:pt x="206" y="90"/>
                    <a:pt x="213" y="101"/>
                    <a:pt x="227" y="101"/>
                  </a:cubicBezTo>
                  <a:cubicBezTo>
                    <a:pt x="243" y="101"/>
                    <a:pt x="261" y="88"/>
                    <a:pt x="261" y="61"/>
                  </a:cubicBezTo>
                  <a:cubicBezTo>
                    <a:pt x="261" y="29"/>
                    <a:pt x="230" y="0"/>
                    <a:pt x="176" y="0"/>
                  </a:cubicBezTo>
                  <a:cubicBezTo>
                    <a:pt x="83" y="0"/>
                    <a:pt x="56" y="72"/>
                    <a:pt x="56" y="102"/>
                  </a:cubicBezTo>
                  <a:cubicBezTo>
                    <a:pt x="56" y="158"/>
                    <a:pt x="109" y="170"/>
                    <a:pt x="130" y="173"/>
                  </a:cubicBezTo>
                  <a:cubicBezTo>
                    <a:pt x="166" y="181"/>
                    <a:pt x="203" y="187"/>
                    <a:pt x="203" y="227"/>
                  </a:cubicBezTo>
                  <a:cubicBezTo>
                    <a:pt x="203" y="245"/>
                    <a:pt x="187" y="304"/>
                    <a:pt x="102" y="304"/>
                  </a:cubicBezTo>
                  <a:cubicBezTo>
                    <a:pt x="91" y="304"/>
                    <a:pt x="37" y="304"/>
                    <a:pt x="21" y="267"/>
                  </a:cubicBezTo>
                  <a:cubicBezTo>
                    <a:pt x="48" y="270"/>
                    <a:pt x="66" y="250"/>
                    <a:pt x="66" y="229"/>
                  </a:cubicBezTo>
                  <a:cubicBezTo>
                    <a:pt x="66" y="213"/>
                    <a:pt x="54" y="205"/>
                    <a:pt x="40" y="205"/>
                  </a:cubicBezTo>
                  <a:cubicBezTo>
                    <a:pt x="21" y="205"/>
                    <a:pt x="0" y="219"/>
                    <a:pt x="0" y="251"/>
                  </a:cubicBezTo>
                  <a:cubicBezTo>
                    <a:pt x="0" y="291"/>
                    <a:pt x="40" y="320"/>
                    <a:pt x="101" y="320"/>
                  </a:cubicBezTo>
                  <a:cubicBezTo>
                    <a:pt x="216" y="320"/>
                    <a:pt x="243" y="235"/>
                    <a:pt x="243" y="203"/>
                  </a:cubicBezTo>
                  <a:cubicBezTo>
                    <a:pt x="243" y="178"/>
                    <a:pt x="230" y="160"/>
                    <a:pt x="221" y="150"/>
                  </a:cubicBezTo>
                  <a:cubicBezTo>
                    <a:pt x="202" y="131"/>
                    <a:pt x="182" y="128"/>
                    <a:pt x="150" y="122"/>
                  </a:cubicBezTo>
                  <a:cubicBezTo>
                    <a:pt x="125" y="115"/>
                    <a:pt x="98" y="110"/>
                    <a:pt x="98" y="78"/>
                  </a:cubicBezTo>
                  <a:cubicBezTo>
                    <a:pt x="98" y="59"/>
                    <a:pt x="114" y="16"/>
                    <a:pt x="176" y="16"/>
                  </a:cubicBezTo>
                  <a:cubicBezTo>
                    <a:pt x="194" y="16"/>
                    <a:pt x="229" y="21"/>
                    <a:pt x="240" y="4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5" name="Freeform 74">
              <a:extLst>
                <a:ext uri="{FF2B5EF4-FFF2-40B4-BE49-F238E27FC236}">
                  <a16:creationId xmlns:a16="http://schemas.microsoft.com/office/drawing/2014/main" id="{053A3B49-86D4-BF42-B195-7E734D21763B}"/>
                </a:ext>
              </a:extLst>
            </p:cNvPr>
            <p:cNvSpPr/>
            <p:nvPr/>
          </p:nvSpPr>
          <p:spPr>
            <a:xfrm>
              <a:off x="5644800" y="6171480"/>
              <a:ext cx="44640" cy="91800"/>
            </a:xfrm>
            <a:custGeom>
              <a:avLst/>
              <a:gdLst/>
              <a:ahLst/>
              <a:cxnLst>
                <a:cxn ang="3cd4">
                  <a:pos x="hc" y="t"/>
                </a:cxn>
                <a:cxn ang="cd2">
                  <a:pos x="l" y="vc"/>
                </a:cxn>
                <a:cxn ang="cd4">
                  <a:pos x="hc" y="b"/>
                </a:cxn>
                <a:cxn ang="0">
                  <a:pos x="r" y="vc"/>
                </a:cxn>
              </a:cxnLst>
              <a:rect l="l" t="t" r="r" b="b"/>
              <a:pathLst>
                <a:path w="125" h="256">
                  <a:moveTo>
                    <a:pt x="120" y="43"/>
                  </a:moveTo>
                  <a:cubicBezTo>
                    <a:pt x="125" y="35"/>
                    <a:pt x="125" y="30"/>
                    <a:pt x="125" y="27"/>
                  </a:cubicBezTo>
                  <a:cubicBezTo>
                    <a:pt x="125" y="11"/>
                    <a:pt x="110" y="0"/>
                    <a:pt x="96" y="0"/>
                  </a:cubicBezTo>
                  <a:cubicBezTo>
                    <a:pt x="77" y="0"/>
                    <a:pt x="70" y="16"/>
                    <a:pt x="69" y="24"/>
                  </a:cubicBezTo>
                  <a:lnTo>
                    <a:pt x="3" y="238"/>
                  </a:lnTo>
                  <a:cubicBezTo>
                    <a:pt x="2" y="238"/>
                    <a:pt x="0" y="245"/>
                    <a:pt x="0" y="245"/>
                  </a:cubicBezTo>
                  <a:cubicBezTo>
                    <a:pt x="0" y="251"/>
                    <a:pt x="16" y="256"/>
                    <a:pt x="19" y="256"/>
                  </a:cubicBezTo>
                  <a:cubicBezTo>
                    <a:pt x="22" y="256"/>
                    <a:pt x="24" y="256"/>
                    <a:pt x="27" y="24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6" name="Freeform 75">
              <a:extLst>
                <a:ext uri="{FF2B5EF4-FFF2-40B4-BE49-F238E27FC236}">
                  <a16:creationId xmlns:a16="http://schemas.microsoft.com/office/drawing/2014/main" id="{C711EF0E-430C-0147-B92D-7786FCCF3DF2}"/>
                </a:ext>
              </a:extLst>
            </p:cNvPr>
            <p:cNvSpPr/>
            <p:nvPr/>
          </p:nvSpPr>
          <p:spPr>
            <a:xfrm>
              <a:off x="5729400" y="6266160"/>
              <a:ext cx="27720" cy="158040"/>
            </a:xfrm>
            <a:custGeom>
              <a:avLst/>
              <a:gdLst/>
              <a:ahLst/>
              <a:cxnLst>
                <a:cxn ang="3cd4">
                  <a:pos x="hc" y="t"/>
                </a:cxn>
                <a:cxn ang="cd2">
                  <a:pos x="l" y="vc"/>
                </a:cxn>
                <a:cxn ang="cd4">
                  <a:pos x="hc" y="b"/>
                </a:cxn>
                <a:cxn ang="0">
                  <a:pos x="r" y="vc"/>
                </a:cxn>
              </a:cxnLst>
              <a:rect l="l" t="t" r="r" b="b"/>
              <a:pathLst>
                <a:path w="78" h="440">
                  <a:moveTo>
                    <a:pt x="77" y="37"/>
                  </a:moveTo>
                  <a:cubicBezTo>
                    <a:pt x="77" y="18"/>
                    <a:pt x="59" y="0"/>
                    <a:pt x="38" y="0"/>
                  </a:cubicBezTo>
                  <a:cubicBezTo>
                    <a:pt x="18" y="0"/>
                    <a:pt x="0" y="18"/>
                    <a:pt x="0" y="37"/>
                  </a:cubicBezTo>
                  <a:cubicBezTo>
                    <a:pt x="0" y="58"/>
                    <a:pt x="18" y="75"/>
                    <a:pt x="38" y="75"/>
                  </a:cubicBezTo>
                  <a:cubicBezTo>
                    <a:pt x="59" y="75"/>
                    <a:pt x="77" y="58"/>
                    <a:pt x="77" y="37"/>
                  </a:cubicBezTo>
                  <a:close/>
                  <a:moveTo>
                    <a:pt x="62" y="296"/>
                  </a:moveTo>
                  <a:cubicBezTo>
                    <a:pt x="62" y="317"/>
                    <a:pt x="62" y="371"/>
                    <a:pt x="16" y="424"/>
                  </a:cubicBezTo>
                  <a:cubicBezTo>
                    <a:pt x="11" y="429"/>
                    <a:pt x="11" y="430"/>
                    <a:pt x="11" y="432"/>
                  </a:cubicBezTo>
                  <a:cubicBezTo>
                    <a:pt x="11" y="437"/>
                    <a:pt x="14" y="440"/>
                    <a:pt x="19" y="440"/>
                  </a:cubicBezTo>
                  <a:cubicBezTo>
                    <a:pt x="27" y="440"/>
                    <a:pt x="78" y="384"/>
                    <a:pt x="78" y="302"/>
                  </a:cubicBezTo>
                  <a:cubicBezTo>
                    <a:pt x="78" y="282"/>
                    <a:pt x="77" y="229"/>
                    <a:pt x="38" y="229"/>
                  </a:cubicBezTo>
                  <a:cubicBezTo>
                    <a:pt x="13" y="229"/>
                    <a:pt x="0" y="248"/>
                    <a:pt x="0" y="267"/>
                  </a:cubicBezTo>
                  <a:cubicBezTo>
                    <a:pt x="0" y="285"/>
                    <a:pt x="13" y="304"/>
                    <a:pt x="38" y="304"/>
                  </a:cubicBezTo>
                  <a:cubicBezTo>
                    <a:pt x="42" y="304"/>
                    <a:pt x="43" y="304"/>
                    <a:pt x="43" y="304"/>
                  </a:cubicBezTo>
                  <a:cubicBezTo>
                    <a:pt x="50" y="302"/>
                    <a:pt x="56" y="301"/>
                    <a:pt x="62" y="2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7" name="Freeform 76">
              <a:extLst>
                <a:ext uri="{FF2B5EF4-FFF2-40B4-BE49-F238E27FC236}">
                  <a16:creationId xmlns:a16="http://schemas.microsoft.com/office/drawing/2014/main" id="{BEB557D2-1F7D-5F43-835A-3CC17103DAFB}"/>
                </a:ext>
              </a:extLst>
            </p:cNvPr>
            <p:cNvSpPr/>
            <p:nvPr/>
          </p:nvSpPr>
          <p:spPr>
            <a:xfrm>
              <a:off x="5826960" y="6263280"/>
              <a:ext cx="167760" cy="114840"/>
            </a:xfrm>
            <a:custGeom>
              <a:avLst/>
              <a:gdLst/>
              <a:ahLst/>
              <a:cxnLst>
                <a:cxn ang="3cd4">
                  <a:pos x="hc" y="t"/>
                </a:cxn>
                <a:cxn ang="cd2">
                  <a:pos x="l" y="vc"/>
                </a:cxn>
                <a:cxn ang="cd4">
                  <a:pos x="hc" y="b"/>
                </a:cxn>
                <a:cxn ang="0">
                  <a:pos x="r" y="vc"/>
                </a:cxn>
              </a:cxnLst>
              <a:rect l="l" t="t" r="r" b="b"/>
              <a:pathLst>
                <a:path w="467" h="320">
                  <a:moveTo>
                    <a:pt x="306" y="72"/>
                  </a:moveTo>
                  <a:cubicBezTo>
                    <a:pt x="309" y="58"/>
                    <a:pt x="315" y="30"/>
                    <a:pt x="315" y="27"/>
                  </a:cubicBezTo>
                  <a:cubicBezTo>
                    <a:pt x="315" y="14"/>
                    <a:pt x="306" y="8"/>
                    <a:pt x="296" y="8"/>
                  </a:cubicBezTo>
                  <a:cubicBezTo>
                    <a:pt x="286" y="8"/>
                    <a:pt x="274" y="13"/>
                    <a:pt x="269" y="27"/>
                  </a:cubicBezTo>
                  <a:cubicBezTo>
                    <a:pt x="267" y="32"/>
                    <a:pt x="234" y="168"/>
                    <a:pt x="229" y="186"/>
                  </a:cubicBezTo>
                  <a:cubicBezTo>
                    <a:pt x="224" y="206"/>
                    <a:pt x="222" y="219"/>
                    <a:pt x="222" y="232"/>
                  </a:cubicBezTo>
                  <a:cubicBezTo>
                    <a:pt x="222" y="240"/>
                    <a:pt x="222" y="242"/>
                    <a:pt x="224" y="245"/>
                  </a:cubicBezTo>
                  <a:cubicBezTo>
                    <a:pt x="208" y="283"/>
                    <a:pt x="186" y="304"/>
                    <a:pt x="158" y="304"/>
                  </a:cubicBezTo>
                  <a:cubicBezTo>
                    <a:pt x="102" y="304"/>
                    <a:pt x="102" y="253"/>
                    <a:pt x="102" y="240"/>
                  </a:cubicBezTo>
                  <a:cubicBezTo>
                    <a:pt x="102" y="218"/>
                    <a:pt x="106" y="190"/>
                    <a:pt x="139" y="102"/>
                  </a:cubicBezTo>
                  <a:cubicBezTo>
                    <a:pt x="147" y="82"/>
                    <a:pt x="150" y="72"/>
                    <a:pt x="150" y="58"/>
                  </a:cubicBezTo>
                  <a:cubicBezTo>
                    <a:pt x="150" y="26"/>
                    <a:pt x="128" y="0"/>
                    <a:pt x="93" y="0"/>
                  </a:cubicBezTo>
                  <a:cubicBezTo>
                    <a:pt x="26" y="0"/>
                    <a:pt x="0" y="102"/>
                    <a:pt x="0" y="109"/>
                  </a:cubicBezTo>
                  <a:cubicBezTo>
                    <a:pt x="0" y="115"/>
                    <a:pt x="6" y="115"/>
                    <a:pt x="8" y="115"/>
                  </a:cubicBezTo>
                  <a:cubicBezTo>
                    <a:pt x="16" y="115"/>
                    <a:pt x="16" y="115"/>
                    <a:pt x="19" y="102"/>
                  </a:cubicBezTo>
                  <a:cubicBezTo>
                    <a:pt x="38" y="37"/>
                    <a:pt x="66" y="16"/>
                    <a:pt x="91" y="16"/>
                  </a:cubicBezTo>
                  <a:cubicBezTo>
                    <a:pt x="98" y="16"/>
                    <a:pt x="109" y="16"/>
                    <a:pt x="109" y="38"/>
                  </a:cubicBezTo>
                  <a:cubicBezTo>
                    <a:pt x="109" y="56"/>
                    <a:pt x="101" y="77"/>
                    <a:pt x="96" y="88"/>
                  </a:cubicBezTo>
                  <a:cubicBezTo>
                    <a:pt x="66" y="171"/>
                    <a:pt x="56" y="205"/>
                    <a:pt x="56" y="230"/>
                  </a:cubicBezTo>
                  <a:cubicBezTo>
                    <a:pt x="56" y="296"/>
                    <a:pt x="104" y="320"/>
                    <a:pt x="157" y="320"/>
                  </a:cubicBezTo>
                  <a:cubicBezTo>
                    <a:pt x="168" y="320"/>
                    <a:pt x="202" y="320"/>
                    <a:pt x="230" y="270"/>
                  </a:cubicBezTo>
                  <a:cubicBezTo>
                    <a:pt x="248" y="315"/>
                    <a:pt x="298" y="320"/>
                    <a:pt x="318" y="320"/>
                  </a:cubicBezTo>
                  <a:cubicBezTo>
                    <a:pt x="371" y="320"/>
                    <a:pt x="402" y="275"/>
                    <a:pt x="421" y="234"/>
                  </a:cubicBezTo>
                  <a:cubicBezTo>
                    <a:pt x="445" y="178"/>
                    <a:pt x="467" y="83"/>
                    <a:pt x="467" y="50"/>
                  </a:cubicBezTo>
                  <a:cubicBezTo>
                    <a:pt x="467" y="11"/>
                    <a:pt x="448" y="0"/>
                    <a:pt x="435" y="0"/>
                  </a:cubicBezTo>
                  <a:cubicBezTo>
                    <a:pt x="418" y="0"/>
                    <a:pt x="400" y="18"/>
                    <a:pt x="400" y="34"/>
                  </a:cubicBezTo>
                  <a:cubicBezTo>
                    <a:pt x="400" y="43"/>
                    <a:pt x="405" y="48"/>
                    <a:pt x="411" y="53"/>
                  </a:cubicBezTo>
                  <a:cubicBezTo>
                    <a:pt x="419" y="61"/>
                    <a:pt x="437" y="78"/>
                    <a:pt x="437" y="114"/>
                  </a:cubicBezTo>
                  <a:cubicBezTo>
                    <a:pt x="437" y="138"/>
                    <a:pt x="416" y="206"/>
                    <a:pt x="398" y="242"/>
                  </a:cubicBezTo>
                  <a:cubicBezTo>
                    <a:pt x="379" y="280"/>
                    <a:pt x="355" y="304"/>
                    <a:pt x="320" y="304"/>
                  </a:cubicBezTo>
                  <a:cubicBezTo>
                    <a:pt x="286" y="304"/>
                    <a:pt x="269" y="283"/>
                    <a:pt x="269" y="243"/>
                  </a:cubicBezTo>
                  <a:cubicBezTo>
                    <a:pt x="269" y="224"/>
                    <a:pt x="274" y="202"/>
                    <a:pt x="275" y="1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8" name="Freeform 77">
              <a:extLst>
                <a:ext uri="{FF2B5EF4-FFF2-40B4-BE49-F238E27FC236}">
                  <a16:creationId xmlns:a16="http://schemas.microsoft.com/office/drawing/2014/main" id="{E003BC08-65B9-D247-A1B5-81E5C3FEB51E}"/>
                </a:ext>
              </a:extLst>
            </p:cNvPr>
            <p:cNvSpPr/>
            <p:nvPr/>
          </p:nvSpPr>
          <p:spPr>
            <a:xfrm>
              <a:off x="6021360" y="6185519"/>
              <a:ext cx="59040" cy="253080"/>
            </a:xfrm>
            <a:custGeom>
              <a:avLst/>
              <a:gdLst/>
              <a:ahLst/>
              <a:cxnLst>
                <a:cxn ang="3cd4">
                  <a:pos x="hc" y="t"/>
                </a:cxn>
                <a:cxn ang="cd2">
                  <a:pos x="l" y="vc"/>
                </a:cxn>
                <a:cxn ang="cd4">
                  <a:pos x="hc" y="b"/>
                </a:cxn>
                <a:cxn ang="0">
                  <a:pos x="r" y="vc"/>
                </a:cxn>
              </a:cxnLst>
              <a:rect l="l" t="t" r="r" b="b"/>
              <a:pathLst>
                <a:path w="165" h="704">
                  <a:moveTo>
                    <a:pt x="165" y="352"/>
                  </a:moveTo>
                  <a:cubicBezTo>
                    <a:pt x="165" y="298"/>
                    <a:pt x="157" y="213"/>
                    <a:pt x="118" y="133"/>
                  </a:cubicBezTo>
                  <a:cubicBezTo>
                    <a:pt x="75" y="46"/>
                    <a:pt x="14" y="0"/>
                    <a:pt x="6" y="0"/>
                  </a:cubicBezTo>
                  <a:cubicBezTo>
                    <a:pt x="3" y="0"/>
                    <a:pt x="0" y="3"/>
                    <a:pt x="0" y="6"/>
                  </a:cubicBezTo>
                  <a:cubicBezTo>
                    <a:pt x="0" y="10"/>
                    <a:pt x="0" y="11"/>
                    <a:pt x="13" y="24"/>
                  </a:cubicBezTo>
                  <a:cubicBezTo>
                    <a:pt x="83" y="93"/>
                    <a:pt x="123" y="205"/>
                    <a:pt x="123" y="352"/>
                  </a:cubicBezTo>
                  <a:cubicBezTo>
                    <a:pt x="123" y="472"/>
                    <a:pt x="98" y="597"/>
                    <a:pt x="10" y="685"/>
                  </a:cubicBezTo>
                  <a:cubicBezTo>
                    <a:pt x="0" y="694"/>
                    <a:pt x="0" y="696"/>
                    <a:pt x="0" y="698"/>
                  </a:cubicBezTo>
                  <a:cubicBezTo>
                    <a:pt x="0" y="702"/>
                    <a:pt x="3" y="704"/>
                    <a:pt x="6" y="704"/>
                  </a:cubicBezTo>
                  <a:cubicBezTo>
                    <a:pt x="14" y="704"/>
                    <a:pt x="78" y="656"/>
                    <a:pt x="120" y="566"/>
                  </a:cubicBezTo>
                  <a:cubicBezTo>
                    <a:pt x="157" y="490"/>
                    <a:pt x="165" y="411"/>
                    <a:pt x="165" y="35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9" name="Freeform 78">
              <a:extLst>
                <a:ext uri="{FF2B5EF4-FFF2-40B4-BE49-F238E27FC236}">
                  <a16:creationId xmlns:a16="http://schemas.microsoft.com/office/drawing/2014/main" id="{5F878BD9-FC75-9347-B95E-D6588259581A}"/>
                </a:ext>
              </a:extLst>
            </p:cNvPr>
            <p:cNvSpPr/>
            <p:nvPr/>
          </p:nvSpPr>
          <p:spPr>
            <a:xfrm>
              <a:off x="6182280" y="6306840"/>
              <a:ext cx="154440" cy="10440"/>
            </a:xfrm>
            <a:custGeom>
              <a:avLst/>
              <a:gdLst/>
              <a:ahLst/>
              <a:cxnLst>
                <a:cxn ang="3cd4">
                  <a:pos x="hc" y="t"/>
                </a:cxn>
                <a:cxn ang="cd2">
                  <a:pos x="l" y="vc"/>
                </a:cxn>
                <a:cxn ang="cd4">
                  <a:pos x="hc" y="b"/>
                </a:cxn>
                <a:cxn ang="0">
                  <a:pos x="r" y="vc"/>
                </a:cxn>
              </a:cxnLst>
              <a:rect l="l" t="t" r="r" b="b"/>
              <a:pathLst>
                <a:path w="430" h="30">
                  <a:moveTo>
                    <a:pt x="406" y="30"/>
                  </a:moveTo>
                  <a:cubicBezTo>
                    <a:pt x="418" y="30"/>
                    <a:pt x="430" y="30"/>
                    <a:pt x="430" y="14"/>
                  </a:cubicBezTo>
                  <a:cubicBezTo>
                    <a:pt x="430" y="0"/>
                    <a:pt x="418" y="0"/>
                    <a:pt x="406" y="0"/>
                  </a:cubicBezTo>
                  <a:lnTo>
                    <a:pt x="24" y="0"/>
                  </a:lnTo>
                  <a:cubicBezTo>
                    <a:pt x="13" y="0"/>
                    <a:pt x="0" y="0"/>
                    <a:pt x="0" y="14"/>
                  </a:cubicBezTo>
                  <a:cubicBezTo>
                    <a:pt x="0" y="30"/>
                    <a:pt x="13" y="30"/>
                    <a:pt x="24" y="3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0" name="Freeform 79">
              <a:extLst>
                <a:ext uri="{FF2B5EF4-FFF2-40B4-BE49-F238E27FC236}">
                  <a16:creationId xmlns:a16="http://schemas.microsoft.com/office/drawing/2014/main" id="{D9CE5347-2770-484A-B535-47BE9211271F}"/>
                </a:ext>
              </a:extLst>
            </p:cNvPr>
            <p:cNvSpPr/>
            <p:nvPr/>
          </p:nvSpPr>
          <p:spPr>
            <a:xfrm>
              <a:off x="6426000" y="6197040"/>
              <a:ext cx="175320" cy="227880"/>
            </a:xfrm>
            <a:custGeom>
              <a:avLst/>
              <a:gdLst/>
              <a:ahLst/>
              <a:cxnLst>
                <a:cxn ang="3cd4">
                  <a:pos x="hc" y="t"/>
                </a:cxn>
                <a:cxn ang="cd2">
                  <a:pos x="l" y="vc"/>
                </a:cxn>
                <a:cxn ang="cd4">
                  <a:pos x="hc" y="b"/>
                </a:cxn>
                <a:cxn ang="0">
                  <a:pos x="r" y="vc"/>
                </a:cxn>
              </a:cxnLst>
              <a:rect l="l" t="t" r="r" b="b"/>
              <a:pathLst>
                <a:path w="488" h="634">
                  <a:moveTo>
                    <a:pt x="274" y="493"/>
                  </a:moveTo>
                  <a:cubicBezTo>
                    <a:pt x="384" y="451"/>
                    <a:pt x="488" y="325"/>
                    <a:pt x="488" y="189"/>
                  </a:cubicBezTo>
                  <a:cubicBezTo>
                    <a:pt x="488" y="77"/>
                    <a:pt x="413" y="0"/>
                    <a:pt x="307" y="0"/>
                  </a:cubicBezTo>
                  <a:cubicBezTo>
                    <a:pt x="155" y="0"/>
                    <a:pt x="0" y="160"/>
                    <a:pt x="0" y="325"/>
                  </a:cubicBezTo>
                  <a:cubicBezTo>
                    <a:pt x="0" y="442"/>
                    <a:pt x="78" y="512"/>
                    <a:pt x="181" y="512"/>
                  </a:cubicBezTo>
                  <a:cubicBezTo>
                    <a:pt x="198" y="512"/>
                    <a:pt x="222" y="509"/>
                    <a:pt x="250" y="502"/>
                  </a:cubicBezTo>
                  <a:cubicBezTo>
                    <a:pt x="246" y="546"/>
                    <a:pt x="246" y="547"/>
                    <a:pt x="246" y="557"/>
                  </a:cubicBezTo>
                  <a:cubicBezTo>
                    <a:pt x="246" y="579"/>
                    <a:pt x="246" y="634"/>
                    <a:pt x="306" y="634"/>
                  </a:cubicBezTo>
                  <a:cubicBezTo>
                    <a:pt x="389" y="634"/>
                    <a:pt x="422" y="504"/>
                    <a:pt x="422" y="498"/>
                  </a:cubicBezTo>
                  <a:cubicBezTo>
                    <a:pt x="422" y="491"/>
                    <a:pt x="418" y="490"/>
                    <a:pt x="416" y="490"/>
                  </a:cubicBezTo>
                  <a:cubicBezTo>
                    <a:pt x="410" y="490"/>
                    <a:pt x="408" y="493"/>
                    <a:pt x="406" y="498"/>
                  </a:cubicBezTo>
                  <a:cubicBezTo>
                    <a:pt x="390" y="547"/>
                    <a:pt x="349" y="565"/>
                    <a:pt x="325" y="565"/>
                  </a:cubicBezTo>
                  <a:cubicBezTo>
                    <a:pt x="291" y="565"/>
                    <a:pt x="282" y="546"/>
                    <a:pt x="274" y="493"/>
                  </a:cubicBezTo>
                  <a:close/>
                  <a:moveTo>
                    <a:pt x="141" y="486"/>
                  </a:moveTo>
                  <a:cubicBezTo>
                    <a:pt x="86" y="466"/>
                    <a:pt x="62" y="410"/>
                    <a:pt x="62" y="347"/>
                  </a:cubicBezTo>
                  <a:cubicBezTo>
                    <a:pt x="62" y="298"/>
                    <a:pt x="80" y="198"/>
                    <a:pt x="134" y="122"/>
                  </a:cubicBezTo>
                  <a:cubicBezTo>
                    <a:pt x="186" y="50"/>
                    <a:pt x="251" y="18"/>
                    <a:pt x="304" y="18"/>
                  </a:cubicBezTo>
                  <a:cubicBezTo>
                    <a:pt x="374" y="18"/>
                    <a:pt x="426" y="72"/>
                    <a:pt x="426" y="166"/>
                  </a:cubicBezTo>
                  <a:cubicBezTo>
                    <a:pt x="426" y="237"/>
                    <a:pt x="389" y="402"/>
                    <a:pt x="270" y="469"/>
                  </a:cubicBezTo>
                  <a:cubicBezTo>
                    <a:pt x="267" y="443"/>
                    <a:pt x="261" y="392"/>
                    <a:pt x="208" y="392"/>
                  </a:cubicBezTo>
                  <a:cubicBezTo>
                    <a:pt x="171" y="392"/>
                    <a:pt x="138" y="427"/>
                    <a:pt x="138" y="464"/>
                  </a:cubicBezTo>
                  <a:cubicBezTo>
                    <a:pt x="138" y="478"/>
                    <a:pt x="141" y="486"/>
                    <a:pt x="141" y="486"/>
                  </a:cubicBezTo>
                  <a:close/>
                  <a:moveTo>
                    <a:pt x="184" y="494"/>
                  </a:moveTo>
                  <a:cubicBezTo>
                    <a:pt x="174" y="494"/>
                    <a:pt x="152" y="494"/>
                    <a:pt x="152" y="464"/>
                  </a:cubicBezTo>
                  <a:cubicBezTo>
                    <a:pt x="152" y="437"/>
                    <a:pt x="179" y="408"/>
                    <a:pt x="208" y="408"/>
                  </a:cubicBezTo>
                  <a:cubicBezTo>
                    <a:pt x="238" y="408"/>
                    <a:pt x="251" y="426"/>
                    <a:pt x="251" y="467"/>
                  </a:cubicBezTo>
                  <a:cubicBezTo>
                    <a:pt x="251" y="478"/>
                    <a:pt x="251" y="478"/>
                    <a:pt x="245" y="482"/>
                  </a:cubicBezTo>
                  <a:cubicBezTo>
                    <a:pt x="226" y="490"/>
                    <a:pt x="205" y="494"/>
                    <a:pt x="184" y="49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1" name="Freeform 80">
              <a:extLst>
                <a:ext uri="{FF2B5EF4-FFF2-40B4-BE49-F238E27FC236}">
                  <a16:creationId xmlns:a16="http://schemas.microsoft.com/office/drawing/2014/main" id="{D19963E7-3E1A-D14B-ADA2-8D319ED55BA7}"/>
                </a:ext>
              </a:extLst>
            </p:cNvPr>
            <p:cNvSpPr/>
            <p:nvPr/>
          </p:nvSpPr>
          <p:spPr>
            <a:xfrm>
              <a:off x="6621120" y="6334560"/>
              <a:ext cx="129960" cy="80280"/>
            </a:xfrm>
            <a:custGeom>
              <a:avLst/>
              <a:gdLst/>
              <a:ahLst/>
              <a:cxnLst>
                <a:cxn ang="3cd4">
                  <a:pos x="hc" y="t"/>
                </a:cxn>
                <a:cxn ang="cd2">
                  <a:pos x="l" y="vc"/>
                </a:cxn>
                <a:cxn ang="cd4">
                  <a:pos x="hc" y="b"/>
                </a:cxn>
                <a:cxn ang="0">
                  <a:pos x="r" y="vc"/>
                </a:cxn>
              </a:cxnLst>
              <a:rect l="l" t="t" r="r" b="b"/>
              <a:pathLst>
                <a:path w="362" h="224">
                  <a:moveTo>
                    <a:pt x="237" y="61"/>
                  </a:moveTo>
                  <a:cubicBezTo>
                    <a:pt x="240" y="48"/>
                    <a:pt x="246" y="24"/>
                    <a:pt x="246" y="21"/>
                  </a:cubicBezTo>
                  <a:cubicBezTo>
                    <a:pt x="246" y="11"/>
                    <a:pt x="238" y="5"/>
                    <a:pt x="230" y="5"/>
                  </a:cubicBezTo>
                  <a:cubicBezTo>
                    <a:pt x="221" y="5"/>
                    <a:pt x="211" y="11"/>
                    <a:pt x="208" y="19"/>
                  </a:cubicBezTo>
                  <a:cubicBezTo>
                    <a:pt x="206" y="24"/>
                    <a:pt x="202" y="45"/>
                    <a:pt x="198" y="58"/>
                  </a:cubicBezTo>
                  <a:cubicBezTo>
                    <a:pt x="192" y="85"/>
                    <a:pt x="192" y="86"/>
                    <a:pt x="184" y="114"/>
                  </a:cubicBezTo>
                  <a:cubicBezTo>
                    <a:pt x="178" y="141"/>
                    <a:pt x="178" y="146"/>
                    <a:pt x="176" y="160"/>
                  </a:cubicBezTo>
                  <a:cubicBezTo>
                    <a:pt x="179" y="170"/>
                    <a:pt x="174" y="179"/>
                    <a:pt x="163" y="194"/>
                  </a:cubicBezTo>
                  <a:cubicBezTo>
                    <a:pt x="157" y="202"/>
                    <a:pt x="146" y="210"/>
                    <a:pt x="130" y="210"/>
                  </a:cubicBezTo>
                  <a:cubicBezTo>
                    <a:pt x="110" y="210"/>
                    <a:pt x="85" y="203"/>
                    <a:pt x="85" y="165"/>
                  </a:cubicBezTo>
                  <a:cubicBezTo>
                    <a:pt x="85" y="139"/>
                    <a:pt x="99" y="102"/>
                    <a:pt x="109" y="77"/>
                  </a:cubicBezTo>
                  <a:cubicBezTo>
                    <a:pt x="117" y="56"/>
                    <a:pt x="118" y="51"/>
                    <a:pt x="118" y="43"/>
                  </a:cubicBezTo>
                  <a:cubicBezTo>
                    <a:pt x="118" y="19"/>
                    <a:pt x="99" y="0"/>
                    <a:pt x="72" y="0"/>
                  </a:cubicBezTo>
                  <a:cubicBezTo>
                    <a:pt x="22" y="0"/>
                    <a:pt x="0" y="67"/>
                    <a:pt x="0" y="77"/>
                  </a:cubicBezTo>
                  <a:cubicBezTo>
                    <a:pt x="0" y="83"/>
                    <a:pt x="6" y="83"/>
                    <a:pt x="8" y="83"/>
                  </a:cubicBezTo>
                  <a:cubicBezTo>
                    <a:pt x="16" y="83"/>
                    <a:pt x="16" y="80"/>
                    <a:pt x="18" y="75"/>
                  </a:cubicBezTo>
                  <a:cubicBezTo>
                    <a:pt x="30" y="34"/>
                    <a:pt x="51" y="14"/>
                    <a:pt x="70" y="14"/>
                  </a:cubicBezTo>
                  <a:cubicBezTo>
                    <a:pt x="78" y="14"/>
                    <a:pt x="83" y="19"/>
                    <a:pt x="83" y="32"/>
                  </a:cubicBezTo>
                  <a:cubicBezTo>
                    <a:pt x="83" y="43"/>
                    <a:pt x="78" y="54"/>
                    <a:pt x="77" y="61"/>
                  </a:cubicBezTo>
                  <a:cubicBezTo>
                    <a:pt x="48" y="133"/>
                    <a:pt x="48" y="142"/>
                    <a:pt x="48" y="158"/>
                  </a:cubicBezTo>
                  <a:cubicBezTo>
                    <a:pt x="48" y="216"/>
                    <a:pt x="101" y="224"/>
                    <a:pt x="128" y="224"/>
                  </a:cubicBezTo>
                  <a:cubicBezTo>
                    <a:pt x="138" y="224"/>
                    <a:pt x="162" y="224"/>
                    <a:pt x="184" y="190"/>
                  </a:cubicBezTo>
                  <a:cubicBezTo>
                    <a:pt x="195" y="213"/>
                    <a:pt x="222" y="224"/>
                    <a:pt x="253" y="224"/>
                  </a:cubicBezTo>
                  <a:cubicBezTo>
                    <a:pt x="296" y="224"/>
                    <a:pt x="318" y="186"/>
                    <a:pt x="328" y="165"/>
                  </a:cubicBezTo>
                  <a:cubicBezTo>
                    <a:pt x="349" y="123"/>
                    <a:pt x="362" y="62"/>
                    <a:pt x="362" y="38"/>
                  </a:cubicBezTo>
                  <a:cubicBezTo>
                    <a:pt x="362" y="2"/>
                    <a:pt x="341" y="0"/>
                    <a:pt x="338" y="0"/>
                  </a:cubicBezTo>
                  <a:cubicBezTo>
                    <a:pt x="325" y="0"/>
                    <a:pt x="310" y="13"/>
                    <a:pt x="310" y="26"/>
                  </a:cubicBezTo>
                  <a:cubicBezTo>
                    <a:pt x="310" y="35"/>
                    <a:pt x="315" y="38"/>
                    <a:pt x="320" y="42"/>
                  </a:cubicBezTo>
                  <a:cubicBezTo>
                    <a:pt x="331" y="51"/>
                    <a:pt x="338" y="66"/>
                    <a:pt x="338" y="82"/>
                  </a:cubicBezTo>
                  <a:cubicBezTo>
                    <a:pt x="338" y="88"/>
                    <a:pt x="317" y="210"/>
                    <a:pt x="254" y="210"/>
                  </a:cubicBezTo>
                  <a:cubicBezTo>
                    <a:pt x="214" y="210"/>
                    <a:pt x="214" y="174"/>
                    <a:pt x="214" y="166"/>
                  </a:cubicBezTo>
                  <a:cubicBezTo>
                    <a:pt x="214" y="152"/>
                    <a:pt x="216" y="144"/>
                    <a:pt x="222" y="11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2" name="Freeform 81">
              <a:extLst>
                <a:ext uri="{FF2B5EF4-FFF2-40B4-BE49-F238E27FC236}">
                  <a16:creationId xmlns:a16="http://schemas.microsoft.com/office/drawing/2014/main" id="{E6641156-0E3F-6340-BD99-984706C5C1D9}"/>
                </a:ext>
              </a:extLst>
            </p:cNvPr>
            <p:cNvSpPr/>
            <p:nvPr/>
          </p:nvSpPr>
          <p:spPr>
            <a:xfrm>
              <a:off x="6801840" y="6185519"/>
              <a:ext cx="59040" cy="253080"/>
            </a:xfrm>
            <a:custGeom>
              <a:avLst/>
              <a:gdLst/>
              <a:ahLst/>
              <a:cxnLst>
                <a:cxn ang="3cd4">
                  <a:pos x="hc" y="t"/>
                </a:cxn>
                <a:cxn ang="cd2">
                  <a:pos x="l" y="vc"/>
                </a:cxn>
                <a:cxn ang="cd4">
                  <a:pos x="hc" y="b"/>
                </a:cxn>
                <a:cxn ang="0">
                  <a:pos x="r" y="vc"/>
                </a:cxn>
              </a:cxnLst>
              <a:rect l="l" t="t" r="r" b="b"/>
              <a:pathLst>
                <a:path w="165" h="704">
                  <a:moveTo>
                    <a:pt x="165" y="698"/>
                  </a:moveTo>
                  <a:cubicBezTo>
                    <a:pt x="165" y="696"/>
                    <a:pt x="165" y="694"/>
                    <a:pt x="152" y="682"/>
                  </a:cubicBezTo>
                  <a:cubicBezTo>
                    <a:pt x="64" y="594"/>
                    <a:pt x="42" y="461"/>
                    <a:pt x="42" y="352"/>
                  </a:cubicBezTo>
                  <a:cubicBezTo>
                    <a:pt x="42" y="230"/>
                    <a:pt x="69" y="107"/>
                    <a:pt x="155" y="19"/>
                  </a:cubicBezTo>
                  <a:cubicBezTo>
                    <a:pt x="165" y="11"/>
                    <a:pt x="165" y="10"/>
                    <a:pt x="165" y="6"/>
                  </a:cubicBezTo>
                  <a:cubicBezTo>
                    <a:pt x="165" y="2"/>
                    <a:pt x="162" y="0"/>
                    <a:pt x="157" y="0"/>
                  </a:cubicBezTo>
                  <a:cubicBezTo>
                    <a:pt x="150" y="0"/>
                    <a:pt x="86" y="48"/>
                    <a:pt x="45" y="138"/>
                  </a:cubicBezTo>
                  <a:cubicBezTo>
                    <a:pt x="8" y="214"/>
                    <a:pt x="0" y="293"/>
                    <a:pt x="0" y="352"/>
                  </a:cubicBezTo>
                  <a:cubicBezTo>
                    <a:pt x="0" y="408"/>
                    <a:pt x="8" y="493"/>
                    <a:pt x="46" y="573"/>
                  </a:cubicBezTo>
                  <a:cubicBezTo>
                    <a:pt x="90" y="659"/>
                    <a:pt x="150" y="704"/>
                    <a:pt x="157" y="704"/>
                  </a:cubicBezTo>
                  <a:cubicBezTo>
                    <a:pt x="162" y="704"/>
                    <a:pt x="165" y="702"/>
                    <a:pt x="165" y="69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3" name="Freeform 82">
              <a:extLst>
                <a:ext uri="{FF2B5EF4-FFF2-40B4-BE49-F238E27FC236}">
                  <a16:creationId xmlns:a16="http://schemas.microsoft.com/office/drawing/2014/main" id="{22746FBE-9069-B84C-BDDD-7CE8CA4DB115}"/>
                </a:ext>
              </a:extLst>
            </p:cNvPr>
            <p:cNvSpPr/>
            <p:nvPr/>
          </p:nvSpPr>
          <p:spPr>
            <a:xfrm>
              <a:off x="6887880" y="6263280"/>
              <a:ext cx="93600" cy="114840"/>
            </a:xfrm>
            <a:custGeom>
              <a:avLst/>
              <a:gdLst/>
              <a:ahLst/>
              <a:cxnLst>
                <a:cxn ang="3cd4">
                  <a:pos x="hc" y="t"/>
                </a:cxn>
                <a:cxn ang="cd2">
                  <a:pos x="l" y="vc"/>
                </a:cxn>
                <a:cxn ang="cd4">
                  <a:pos x="hc" y="b"/>
                </a:cxn>
                <a:cxn ang="0">
                  <a:pos x="r" y="vc"/>
                </a:cxn>
              </a:cxnLst>
              <a:rect l="l" t="t" r="r" b="b"/>
              <a:pathLst>
                <a:path w="261" h="320">
                  <a:moveTo>
                    <a:pt x="240" y="48"/>
                  </a:moveTo>
                  <a:cubicBezTo>
                    <a:pt x="219" y="48"/>
                    <a:pt x="206" y="64"/>
                    <a:pt x="206" y="80"/>
                  </a:cubicBezTo>
                  <a:cubicBezTo>
                    <a:pt x="206" y="90"/>
                    <a:pt x="213" y="101"/>
                    <a:pt x="227" y="101"/>
                  </a:cubicBezTo>
                  <a:cubicBezTo>
                    <a:pt x="243" y="101"/>
                    <a:pt x="261" y="88"/>
                    <a:pt x="261" y="61"/>
                  </a:cubicBezTo>
                  <a:cubicBezTo>
                    <a:pt x="261" y="29"/>
                    <a:pt x="230" y="0"/>
                    <a:pt x="176" y="0"/>
                  </a:cubicBezTo>
                  <a:cubicBezTo>
                    <a:pt x="83" y="0"/>
                    <a:pt x="56" y="72"/>
                    <a:pt x="56" y="102"/>
                  </a:cubicBezTo>
                  <a:cubicBezTo>
                    <a:pt x="56" y="158"/>
                    <a:pt x="109" y="170"/>
                    <a:pt x="130" y="173"/>
                  </a:cubicBezTo>
                  <a:cubicBezTo>
                    <a:pt x="166" y="181"/>
                    <a:pt x="203" y="187"/>
                    <a:pt x="203" y="227"/>
                  </a:cubicBezTo>
                  <a:cubicBezTo>
                    <a:pt x="203" y="245"/>
                    <a:pt x="187" y="304"/>
                    <a:pt x="102" y="304"/>
                  </a:cubicBezTo>
                  <a:cubicBezTo>
                    <a:pt x="91" y="304"/>
                    <a:pt x="37" y="304"/>
                    <a:pt x="21" y="267"/>
                  </a:cubicBezTo>
                  <a:cubicBezTo>
                    <a:pt x="48" y="270"/>
                    <a:pt x="66" y="250"/>
                    <a:pt x="66" y="229"/>
                  </a:cubicBezTo>
                  <a:cubicBezTo>
                    <a:pt x="66" y="213"/>
                    <a:pt x="54" y="205"/>
                    <a:pt x="40" y="205"/>
                  </a:cubicBezTo>
                  <a:cubicBezTo>
                    <a:pt x="21" y="205"/>
                    <a:pt x="0" y="219"/>
                    <a:pt x="0" y="251"/>
                  </a:cubicBezTo>
                  <a:cubicBezTo>
                    <a:pt x="0" y="291"/>
                    <a:pt x="40" y="320"/>
                    <a:pt x="101" y="320"/>
                  </a:cubicBezTo>
                  <a:cubicBezTo>
                    <a:pt x="216" y="320"/>
                    <a:pt x="243" y="235"/>
                    <a:pt x="243" y="203"/>
                  </a:cubicBezTo>
                  <a:cubicBezTo>
                    <a:pt x="243" y="178"/>
                    <a:pt x="230" y="160"/>
                    <a:pt x="221" y="150"/>
                  </a:cubicBezTo>
                  <a:cubicBezTo>
                    <a:pt x="202" y="131"/>
                    <a:pt x="182" y="128"/>
                    <a:pt x="150" y="122"/>
                  </a:cubicBezTo>
                  <a:cubicBezTo>
                    <a:pt x="125" y="115"/>
                    <a:pt x="98" y="110"/>
                    <a:pt x="98" y="78"/>
                  </a:cubicBezTo>
                  <a:cubicBezTo>
                    <a:pt x="98" y="59"/>
                    <a:pt x="114" y="16"/>
                    <a:pt x="176" y="16"/>
                  </a:cubicBezTo>
                  <a:cubicBezTo>
                    <a:pt x="194" y="16"/>
                    <a:pt x="229" y="21"/>
                    <a:pt x="240" y="4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4" name="Freeform 83">
              <a:extLst>
                <a:ext uri="{FF2B5EF4-FFF2-40B4-BE49-F238E27FC236}">
                  <a16:creationId xmlns:a16="http://schemas.microsoft.com/office/drawing/2014/main" id="{8BE6BC67-4B05-E345-BF8A-E72687C2AF54}"/>
                </a:ext>
              </a:extLst>
            </p:cNvPr>
            <p:cNvSpPr/>
            <p:nvPr/>
          </p:nvSpPr>
          <p:spPr>
            <a:xfrm>
              <a:off x="7014599" y="6348240"/>
              <a:ext cx="29520" cy="75600"/>
            </a:xfrm>
            <a:custGeom>
              <a:avLst/>
              <a:gdLst/>
              <a:ahLst/>
              <a:cxnLst>
                <a:cxn ang="3cd4">
                  <a:pos x="hc" y="t"/>
                </a:cxn>
                <a:cxn ang="cd2">
                  <a:pos x="l" y="vc"/>
                </a:cxn>
                <a:cxn ang="cd4">
                  <a:pos x="hc" y="b"/>
                </a:cxn>
                <a:cxn ang="0">
                  <a:pos x="r" y="vc"/>
                </a:cxn>
              </a:cxnLst>
              <a:rect l="l" t="t" r="r" b="b"/>
              <a:pathLst>
                <a:path w="83" h="211">
                  <a:moveTo>
                    <a:pt x="83" y="74"/>
                  </a:moveTo>
                  <a:cubicBezTo>
                    <a:pt x="83" y="27"/>
                    <a:pt x="66" y="0"/>
                    <a:pt x="38" y="0"/>
                  </a:cubicBezTo>
                  <a:cubicBezTo>
                    <a:pt x="14" y="0"/>
                    <a:pt x="0" y="18"/>
                    <a:pt x="0" y="37"/>
                  </a:cubicBezTo>
                  <a:cubicBezTo>
                    <a:pt x="0" y="56"/>
                    <a:pt x="14" y="75"/>
                    <a:pt x="38" y="75"/>
                  </a:cubicBezTo>
                  <a:cubicBezTo>
                    <a:pt x="46" y="75"/>
                    <a:pt x="56" y="72"/>
                    <a:pt x="62" y="66"/>
                  </a:cubicBezTo>
                  <a:cubicBezTo>
                    <a:pt x="66" y="64"/>
                    <a:pt x="66" y="64"/>
                    <a:pt x="67" y="64"/>
                  </a:cubicBezTo>
                  <a:cubicBezTo>
                    <a:pt x="67" y="64"/>
                    <a:pt x="69" y="64"/>
                    <a:pt x="69" y="74"/>
                  </a:cubicBezTo>
                  <a:cubicBezTo>
                    <a:pt x="69" y="126"/>
                    <a:pt x="43" y="170"/>
                    <a:pt x="19" y="192"/>
                  </a:cubicBezTo>
                  <a:cubicBezTo>
                    <a:pt x="11" y="200"/>
                    <a:pt x="11" y="202"/>
                    <a:pt x="11" y="203"/>
                  </a:cubicBezTo>
                  <a:cubicBezTo>
                    <a:pt x="11" y="210"/>
                    <a:pt x="14" y="211"/>
                    <a:pt x="19" y="211"/>
                  </a:cubicBezTo>
                  <a:cubicBezTo>
                    <a:pt x="27" y="211"/>
                    <a:pt x="83" y="157"/>
                    <a:pt x="83" y="7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5" name="Freeform 84">
              <a:extLst>
                <a:ext uri="{FF2B5EF4-FFF2-40B4-BE49-F238E27FC236}">
                  <a16:creationId xmlns:a16="http://schemas.microsoft.com/office/drawing/2014/main" id="{CD0E9547-92F8-D44A-849E-F0DB85D25844}"/>
                </a:ext>
              </a:extLst>
            </p:cNvPr>
            <p:cNvSpPr/>
            <p:nvPr/>
          </p:nvSpPr>
          <p:spPr>
            <a:xfrm>
              <a:off x="7115399" y="6263280"/>
              <a:ext cx="115920" cy="114840"/>
            </a:xfrm>
            <a:custGeom>
              <a:avLst/>
              <a:gdLst/>
              <a:ahLst/>
              <a:cxnLst>
                <a:cxn ang="3cd4">
                  <a:pos x="hc" y="t"/>
                </a:cxn>
                <a:cxn ang="cd2">
                  <a:pos x="l" y="vc"/>
                </a:cxn>
                <a:cxn ang="cd4">
                  <a:pos x="hc" y="b"/>
                </a:cxn>
                <a:cxn ang="0">
                  <a:pos x="r" y="vc"/>
                </a:cxn>
              </a:cxnLst>
              <a:rect l="l" t="t" r="r" b="b"/>
              <a:pathLst>
                <a:path w="323" h="320">
                  <a:moveTo>
                    <a:pt x="235" y="45"/>
                  </a:moveTo>
                  <a:cubicBezTo>
                    <a:pt x="222" y="19"/>
                    <a:pt x="202" y="0"/>
                    <a:pt x="170" y="0"/>
                  </a:cubicBezTo>
                  <a:cubicBezTo>
                    <a:pt x="88" y="0"/>
                    <a:pt x="0" y="104"/>
                    <a:pt x="0" y="206"/>
                  </a:cubicBezTo>
                  <a:cubicBezTo>
                    <a:pt x="0" y="274"/>
                    <a:pt x="38" y="320"/>
                    <a:pt x="94" y="320"/>
                  </a:cubicBezTo>
                  <a:cubicBezTo>
                    <a:pt x="109" y="320"/>
                    <a:pt x="144" y="317"/>
                    <a:pt x="186" y="267"/>
                  </a:cubicBezTo>
                  <a:cubicBezTo>
                    <a:pt x="192" y="296"/>
                    <a:pt x="216" y="320"/>
                    <a:pt x="250" y="320"/>
                  </a:cubicBezTo>
                  <a:cubicBezTo>
                    <a:pt x="275" y="320"/>
                    <a:pt x="291" y="304"/>
                    <a:pt x="302" y="282"/>
                  </a:cubicBezTo>
                  <a:cubicBezTo>
                    <a:pt x="314" y="256"/>
                    <a:pt x="323" y="213"/>
                    <a:pt x="323" y="211"/>
                  </a:cubicBezTo>
                  <a:cubicBezTo>
                    <a:pt x="323" y="205"/>
                    <a:pt x="317" y="205"/>
                    <a:pt x="315" y="205"/>
                  </a:cubicBezTo>
                  <a:cubicBezTo>
                    <a:pt x="309" y="205"/>
                    <a:pt x="307" y="206"/>
                    <a:pt x="306" y="218"/>
                  </a:cubicBezTo>
                  <a:cubicBezTo>
                    <a:pt x="293" y="262"/>
                    <a:pt x="280" y="304"/>
                    <a:pt x="251" y="304"/>
                  </a:cubicBezTo>
                  <a:cubicBezTo>
                    <a:pt x="232" y="304"/>
                    <a:pt x="230" y="286"/>
                    <a:pt x="230" y="272"/>
                  </a:cubicBezTo>
                  <a:cubicBezTo>
                    <a:pt x="230" y="256"/>
                    <a:pt x="232" y="251"/>
                    <a:pt x="240" y="219"/>
                  </a:cubicBezTo>
                  <a:cubicBezTo>
                    <a:pt x="248" y="190"/>
                    <a:pt x="248" y="182"/>
                    <a:pt x="254" y="157"/>
                  </a:cubicBezTo>
                  <a:lnTo>
                    <a:pt x="280" y="58"/>
                  </a:lnTo>
                  <a:cubicBezTo>
                    <a:pt x="285" y="37"/>
                    <a:pt x="285" y="37"/>
                    <a:pt x="285" y="34"/>
                  </a:cubicBezTo>
                  <a:cubicBezTo>
                    <a:pt x="285" y="21"/>
                    <a:pt x="277" y="14"/>
                    <a:pt x="266" y="14"/>
                  </a:cubicBezTo>
                  <a:cubicBezTo>
                    <a:pt x="248" y="14"/>
                    <a:pt x="237" y="30"/>
                    <a:pt x="235" y="45"/>
                  </a:cubicBezTo>
                  <a:close/>
                  <a:moveTo>
                    <a:pt x="189" y="229"/>
                  </a:moveTo>
                  <a:cubicBezTo>
                    <a:pt x="186" y="242"/>
                    <a:pt x="186" y="242"/>
                    <a:pt x="176" y="254"/>
                  </a:cubicBezTo>
                  <a:cubicBezTo>
                    <a:pt x="144" y="293"/>
                    <a:pt x="115" y="304"/>
                    <a:pt x="96" y="304"/>
                  </a:cubicBezTo>
                  <a:cubicBezTo>
                    <a:pt x="61" y="304"/>
                    <a:pt x="50" y="266"/>
                    <a:pt x="50" y="238"/>
                  </a:cubicBezTo>
                  <a:cubicBezTo>
                    <a:pt x="50" y="203"/>
                    <a:pt x="72" y="115"/>
                    <a:pt x="90" y="83"/>
                  </a:cubicBezTo>
                  <a:cubicBezTo>
                    <a:pt x="110" y="42"/>
                    <a:pt x="142" y="16"/>
                    <a:pt x="171" y="16"/>
                  </a:cubicBezTo>
                  <a:cubicBezTo>
                    <a:pt x="218" y="16"/>
                    <a:pt x="227" y="74"/>
                    <a:pt x="227" y="78"/>
                  </a:cubicBezTo>
                  <a:cubicBezTo>
                    <a:pt x="227" y="82"/>
                    <a:pt x="226" y="86"/>
                    <a:pt x="224" y="9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6" name="Freeform 85">
              <a:extLst>
                <a:ext uri="{FF2B5EF4-FFF2-40B4-BE49-F238E27FC236}">
                  <a16:creationId xmlns:a16="http://schemas.microsoft.com/office/drawing/2014/main" id="{B86E99CF-850B-694E-B81A-8BE9F6F2B722}"/>
                </a:ext>
              </a:extLst>
            </p:cNvPr>
            <p:cNvSpPr/>
            <p:nvPr/>
          </p:nvSpPr>
          <p:spPr>
            <a:xfrm>
              <a:off x="7252920" y="6185519"/>
              <a:ext cx="59040" cy="253080"/>
            </a:xfrm>
            <a:custGeom>
              <a:avLst/>
              <a:gdLst/>
              <a:ahLst/>
              <a:cxnLst>
                <a:cxn ang="3cd4">
                  <a:pos x="hc" y="t"/>
                </a:cxn>
                <a:cxn ang="cd2">
                  <a:pos x="l" y="vc"/>
                </a:cxn>
                <a:cxn ang="cd4">
                  <a:pos x="hc" y="b"/>
                </a:cxn>
                <a:cxn ang="0">
                  <a:pos x="r" y="vc"/>
                </a:cxn>
              </a:cxnLst>
              <a:rect l="l" t="t" r="r" b="b"/>
              <a:pathLst>
                <a:path w="165" h="704">
                  <a:moveTo>
                    <a:pt x="165" y="352"/>
                  </a:moveTo>
                  <a:cubicBezTo>
                    <a:pt x="165" y="298"/>
                    <a:pt x="157" y="213"/>
                    <a:pt x="118" y="133"/>
                  </a:cubicBezTo>
                  <a:cubicBezTo>
                    <a:pt x="75" y="46"/>
                    <a:pt x="14" y="0"/>
                    <a:pt x="6" y="0"/>
                  </a:cubicBezTo>
                  <a:cubicBezTo>
                    <a:pt x="3" y="0"/>
                    <a:pt x="0" y="3"/>
                    <a:pt x="0" y="6"/>
                  </a:cubicBezTo>
                  <a:cubicBezTo>
                    <a:pt x="0" y="10"/>
                    <a:pt x="0" y="11"/>
                    <a:pt x="13" y="24"/>
                  </a:cubicBezTo>
                  <a:cubicBezTo>
                    <a:pt x="83" y="93"/>
                    <a:pt x="123" y="205"/>
                    <a:pt x="123" y="352"/>
                  </a:cubicBezTo>
                  <a:cubicBezTo>
                    <a:pt x="123" y="472"/>
                    <a:pt x="98" y="597"/>
                    <a:pt x="10" y="685"/>
                  </a:cubicBezTo>
                  <a:cubicBezTo>
                    <a:pt x="0" y="694"/>
                    <a:pt x="0" y="696"/>
                    <a:pt x="0" y="698"/>
                  </a:cubicBezTo>
                  <a:cubicBezTo>
                    <a:pt x="0" y="702"/>
                    <a:pt x="3" y="704"/>
                    <a:pt x="6" y="704"/>
                  </a:cubicBezTo>
                  <a:cubicBezTo>
                    <a:pt x="14" y="704"/>
                    <a:pt x="78" y="656"/>
                    <a:pt x="120" y="566"/>
                  </a:cubicBezTo>
                  <a:cubicBezTo>
                    <a:pt x="157" y="490"/>
                    <a:pt x="165" y="411"/>
                    <a:pt x="165" y="35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7" name="Freeform 86">
              <a:extLst>
                <a:ext uri="{FF2B5EF4-FFF2-40B4-BE49-F238E27FC236}">
                  <a16:creationId xmlns:a16="http://schemas.microsoft.com/office/drawing/2014/main" id="{9A2AB373-8F92-2C40-B85B-43124A088A8A}"/>
                </a:ext>
              </a:extLst>
            </p:cNvPr>
            <p:cNvSpPr/>
            <p:nvPr/>
          </p:nvSpPr>
          <p:spPr>
            <a:xfrm>
              <a:off x="7350840" y="6185519"/>
              <a:ext cx="59040" cy="253080"/>
            </a:xfrm>
            <a:custGeom>
              <a:avLst/>
              <a:gdLst/>
              <a:ahLst/>
              <a:cxnLst>
                <a:cxn ang="3cd4">
                  <a:pos x="hc" y="t"/>
                </a:cxn>
                <a:cxn ang="cd2">
                  <a:pos x="l" y="vc"/>
                </a:cxn>
                <a:cxn ang="cd4">
                  <a:pos x="hc" y="b"/>
                </a:cxn>
                <a:cxn ang="0">
                  <a:pos x="r" y="vc"/>
                </a:cxn>
              </a:cxnLst>
              <a:rect l="l" t="t" r="r" b="b"/>
              <a:pathLst>
                <a:path w="165" h="704">
                  <a:moveTo>
                    <a:pt x="165" y="352"/>
                  </a:moveTo>
                  <a:cubicBezTo>
                    <a:pt x="165" y="298"/>
                    <a:pt x="157" y="213"/>
                    <a:pt x="118" y="133"/>
                  </a:cubicBezTo>
                  <a:cubicBezTo>
                    <a:pt x="75" y="46"/>
                    <a:pt x="14" y="0"/>
                    <a:pt x="6" y="0"/>
                  </a:cubicBezTo>
                  <a:cubicBezTo>
                    <a:pt x="3" y="0"/>
                    <a:pt x="0" y="3"/>
                    <a:pt x="0" y="6"/>
                  </a:cubicBezTo>
                  <a:cubicBezTo>
                    <a:pt x="0" y="10"/>
                    <a:pt x="0" y="11"/>
                    <a:pt x="13" y="24"/>
                  </a:cubicBezTo>
                  <a:cubicBezTo>
                    <a:pt x="83" y="93"/>
                    <a:pt x="123" y="205"/>
                    <a:pt x="123" y="352"/>
                  </a:cubicBezTo>
                  <a:cubicBezTo>
                    <a:pt x="123" y="472"/>
                    <a:pt x="98" y="597"/>
                    <a:pt x="10" y="685"/>
                  </a:cubicBezTo>
                  <a:cubicBezTo>
                    <a:pt x="0" y="694"/>
                    <a:pt x="0" y="696"/>
                    <a:pt x="0" y="698"/>
                  </a:cubicBezTo>
                  <a:cubicBezTo>
                    <a:pt x="0" y="702"/>
                    <a:pt x="3" y="704"/>
                    <a:pt x="6" y="704"/>
                  </a:cubicBezTo>
                  <a:cubicBezTo>
                    <a:pt x="14" y="704"/>
                    <a:pt x="78" y="656"/>
                    <a:pt x="120" y="566"/>
                  </a:cubicBezTo>
                  <a:cubicBezTo>
                    <a:pt x="157" y="490"/>
                    <a:pt x="165" y="411"/>
                    <a:pt x="165" y="35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8" name="Freeform 87">
              <a:extLst>
                <a:ext uri="{FF2B5EF4-FFF2-40B4-BE49-F238E27FC236}">
                  <a16:creationId xmlns:a16="http://schemas.microsoft.com/office/drawing/2014/main" id="{8BFE2E55-0186-F249-B06B-52BB7594E4FA}"/>
                </a:ext>
              </a:extLst>
            </p:cNvPr>
            <p:cNvSpPr/>
            <p:nvPr/>
          </p:nvSpPr>
          <p:spPr>
            <a:xfrm>
              <a:off x="7497000" y="6202079"/>
              <a:ext cx="186840" cy="181800"/>
            </a:xfrm>
            <a:custGeom>
              <a:avLst/>
              <a:gdLst/>
              <a:ahLst/>
              <a:cxnLst>
                <a:cxn ang="3cd4">
                  <a:pos x="hc" y="t"/>
                </a:cxn>
                <a:cxn ang="cd2">
                  <a:pos x="l" y="vc"/>
                </a:cxn>
                <a:cxn ang="cd4">
                  <a:pos x="hc" y="b"/>
                </a:cxn>
                <a:cxn ang="0">
                  <a:pos x="r" y="vc"/>
                </a:cxn>
              </a:cxnLst>
              <a:rect l="l" t="t" r="r" b="b"/>
              <a:pathLst>
                <a:path w="520" h="506">
                  <a:moveTo>
                    <a:pt x="517" y="16"/>
                  </a:moveTo>
                  <a:cubicBezTo>
                    <a:pt x="518" y="13"/>
                    <a:pt x="520" y="8"/>
                    <a:pt x="520" y="6"/>
                  </a:cubicBezTo>
                  <a:cubicBezTo>
                    <a:pt x="520" y="0"/>
                    <a:pt x="520" y="0"/>
                    <a:pt x="504" y="0"/>
                  </a:cubicBezTo>
                  <a:lnTo>
                    <a:pt x="18" y="0"/>
                  </a:lnTo>
                  <a:cubicBezTo>
                    <a:pt x="0" y="0"/>
                    <a:pt x="0" y="0"/>
                    <a:pt x="0" y="6"/>
                  </a:cubicBezTo>
                  <a:cubicBezTo>
                    <a:pt x="0" y="8"/>
                    <a:pt x="2" y="13"/>
                    <a:pt x="3" y="16"/>
                  </a:cubicBezTo>
                  <a:lnTo>
                    <a:pt x="242" y="491"/>
                  </a:lnTo>
                  <a:cubicBezTo>
                    <a:pt x="246" y="501"/>
                    <a:pt x="248" y="506"/>
                    <a:pt x="261" y="506"/>
                  </a:cubicBezTo>
                  <a:cubicBezTo>
                    <a:pt x="272" y="506"/>
                    <a:pt x="274" y="501"/>
                    <a:pt x="280" y="491"/>
                  </a:cubicBezTo>
                  <a:close/>
                  <a:moveTo>
                    <a:pt x="88" y="51"/>
                  </a:moveTo>
                  <a:lnTo>
                    <a:pt x="475" y="51"/>
                  </a:lnTo>
                  <a:lnTo>
                    <a:pt x="282" y="438"/>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9" name="Freeform 88">
              <a:extLst>
                <a:ext uri="{FF2B5EF4-FFF2-40B4-BE49-F238E27FC236}">
                  <a16:creationId xmlns:a16="http://schemas.microsoft.com/office/drawing/2014/main" id="{26254AC8-90B3-0A45-90EE-8F671FD53C1A}"/>
                </a:ext>
              </a:extLst>
            </p:cNvPr>
            <p:cNvSpPr/>
            <p:nvPr/>
          </p:nvSpPr>
          <p:spPr>
            <a:xfrm>
              <a:off x="7703280" y="6334560"/>
              <a:ext cx="129960" cy="80280"/>
            </a:xfrm>
            <a:custGeom>
              <a:avLst/>
              <a:gdLst/>
              <a:ahLst/>
              <a:cxnLst>
                <a:cxn ang="3cd4">
                  <a:pos x="hc" y="t"/>
                </a:cxn>
                <a:cxn ang="cd2">
                  <a:pos x="l" y="vc"/>
                </a:cxn>
                <a:cxn ang="cd4">
                  <a:pos x="hc" y="b"/>
                </a:cxn>
                <a:cxn ang="0">
                  <a:pos x="r" y="vc"/>
                </a:cxn>
              </a:cxnLst>
              <a:rect l="l" t="t" r="r" b="b"/>
              <a:pathLst>
                <a:path w="362" h="224">
                  <a:moveTo>
                    <a:pt x="237" y="61"/>
                  </a:moveTo>
                  <a:cubicBezTo>
                    <a:pt x="240" y="48"/>
                    <a:pt x="246" y="24"/>
                    <a:pt x="246" y="21"/>
                  </a:cubicBezTo>
                  <a:cubicBezTo>
                    <a:pt x="246" y="11"/>
                    <a:pt x="238" y="5"/>
                    <a:pt x="230" y="5"/>
                  </a:cubicBezTo>
                  <a:cubicBezTo>
                    <a:pt x="221" y="5"/>
                    <a:pt x="211" y="11"/>
                    <a:pt x="208" y="19"/>
                  </a:cubicBezTo>
                  <a:cubicBezTo>
                    <a:pt x="206" y="24"/>
                    <a:pt x="202" y="45"/>
                    <a:pt x="198" y="58"/>
                  </a:cubicBezTo>
                  <a:cubicBezTo>
                    <a:pt x="192" y="85"/>
                    <a:pt x="192" y="86"/>
                    <a:pt x="184" y="114"/>
                  </a:cubicBezTo>
                  <a:cubicBezTo>
                    <a:pt x="178" y="141"/>
                    <a:pt x="178" y="146"/>
                    <a:pt x="176" y="160"/>
                  </a:cubicBezTo>
                  <a:cubicBezTo>
                    <a:pt x="179" y="170"/>
                    <a:pt x="174" y="179"/>
                    <a:pt x="163" y="194"/>
                  </a:cubicBezTo>
                  <a:cubicBezTo>
                    <a:pt x="157" y="202"/>
                    <a:pt x="146" y="210"/>
                    <a:pt x="130" y="210"/>
                  </a:cubicBezTo>
                  <a:cubicBezTo>
                    <a:pt x="110" y="210"/>
                    <a:pt x="85" y="203"/>
                    <a:pt x="85" y="165"/>
                  </a:cubicBezTo>
                  <a:cubicBezTo>
                    <a:pt x="85" y="139"/>
                    <a:pt x="99" y="102"/>
                    <a:pt x="109" y="77"/>
                  </a:cubicBezTo>
                  <a:cubicBezTo>
                    <a:pt x="117" y="56"/>
                    <a:pt x="118" y="51"/>
                    <a:pt x="118" y="43"/>
                  </a:cubicBezTo>
                  <a:cubicBezTo>
                    <a:pt x="118" y="19"/>
                    <a:pt x="99" y="0"/>
                    <a:pt x="72" y="0"/>
                  </a:cubicBezTo>
                  <a:cubicBezTo>
                    <a:pt x="22" y="0"/>
                    <a:pt x="0" y="67"/>
                    <a:pt x="0" y="77"/>
                  </a:cubicBezTo>
                  <a:cubicBezTo>
                    <a:pt x="0" y="83"/>
                    <a:pt x="6" y="83"/>
                    <a:pt x="8" y="83"/>
                  </a:cubicBezTo>
                  <a:cubicBezTo>
                    <a:pt x="16" y="83"/>
                    <a:pt x="16" y="80"/>
                    <a:pt x="18" y="75"/>
                  </a:cubicBezTo>
                  <a:cubicBezTo>
                    <a:pt x="30" y="34"/>
                    <a:pt x="51" y="14"/>
                    <a:pt x="70" y="14"/>
                  </a:cubicBezTo>
                  <a:cubicBezTo>
                    <a:pt x="78" y="14"/>
                    <a:pt x="83" y="19"/>
                    <a:pt x="83" y="32"/>
                  </a:cubicBezTo>
                  <a:cubicBezTo>
                    <a:pt x="83" y="43"/>
                    <a:pt x="78" y="54"/>
                    <a:pt x="77" y="61"/>
                  </a:cubicBezTo>
                  <a:cubicBezTo>
                    <a:pt x="48" y="133"/>
                    <a:pt x="48" y="142"/>
                    <a:pt x="48" y="158"/>
                  </a:cubicBezTo>
                  <a:cubicBezTo>
                    <a:pt x="48" y="216"/>
                    <a:pt x="101" y="224"/>
                    <a:pt x="128" y="224"/>
                  </a:cubicBezTo>
                  <a:cubicBezTo>
                    <a:pt x="138" y="224"/>
                    <a:pt x="162" y="224"/>
                    <a:pt x="184" y="190"/>
                  </a:cubicBezTo>
                  <a:cubicBezTo>
                    <a:pt x="195" y="213"/>
                    <a:pt x="222" y="224"/>
                    <a:pt x="253" y="224"/>
                  </a:cubicBezTo>
                  <a:cubicBezTo>
                    <a:pt x="296" y="224"/>
                    <a:pt x="318" y="186"/>
                    <a:pt x="328" y="165"/>
                  </a:cubicBezTo>
                  <a:cubicBezTo>
                    <a:pt x="349" y="123"/>
                    <a:pt x="362" y="62"/>
                    <a:pt x="362" y="38"/>
                  </a:cubicBezTo>
                  <a:cubicBezTo>
                    <a:pt x="362" y="2"/>
                    <a:pt x="341" y="0"/>
                    <a:pt x="338" y="0"/>
                  </a:cubicBezTo>
                  <a:cubicBezTo>
                    <a:pt x="325" y="0"/>
                    <a:pt x="310" y="13"/>
                    <a:pt x="310" y="26"/>
                  </a:cubicBezTo>
                  <a:cubicBezTo>
                    <a:pt x="310" y="35"/>
                    <a:pt x="315" y="38"/>
                    <a:pt x="320" y="42"/>
                  </a:cubicBezTo>
                  <a:cubicBezTo>
                    <a:pt x="331" y="51"/>
                    <a:pt x="338" y="66"/>
                    <a:pt x="338" y="82"/>
                  </a:cubicBezTo>
                  <a:cubicBezTo>
                    <a:pt x="338" y="88"/>
                    <a:pt x="317" y="210"/>
                    <a:pt x="254" y="210"/>
                  </a:cubicBezTo>
                  <a:cubicBezTo>
                    <a:pt x="214" y="210"/>
                    <a:pt x="214" y="174"/>
                    <a:pt x="214" y="166"/>
                  </a:cubicBezTo>
                  <a:cubicBezTo>
                    <a:pt x="214" y="152"/>
                    <a:pt x="216" y="144"/>
                    <a:pt x="222" y="11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0" name="Freeform 89">
              <a:extLst>
                <a:ext uri="{FF2B5EF4-FFF2-40B4-BE49-F238E27FC236}">
                  <a16:creationId xmlns:a16="http://schemas.microsoft.com/office/drawing/2014/main" id="{35DEE2FF-363D-7947-B5DB-9F37E4000C6C}"/>
                </a:ext>
              </a:extLst>
            </p:cNvPr>
            <p:cNvSpPr/>
            <p:nvPr/>
          </p:nvSpPr>
          <p:spPr>
            <a:xfrm>
              <a:off x="7871399" y="6197040"/>
              <a:ext cx="175320" cy="227880"/>
            </a:xfrm>
            <a:custGeom>
              <a:avLst/>
              <a:gdLst/>
              <a:ahLst/>
              <a:cxnLst>
                <a:cxn ang="3cd4">
                  <a:pos x="hc" y="t"/>
                </a:cxn>
                <a:cxn ang="cd2">
                  <a:pos x="l" y="vc"/>
                </a:cxn>
                <a:cxn ang="cd4">
                  <a:pos x="hc" y="b"/>
                </a:cxn>
                <a:cxn ang="0">
                  <a:pos x="r" y="vc"/>
                </a:cxn>
              </a:cxnLst>
              <a:rect l="l" t="t" r="r" b="b"/>
              <a:pathLst>
                <a:path w="488" h="634">
                  <a:moveTo>
                    <a:pt x="274" y="493"/>
                  </a:moveTo>
                  <a:cubicBezTo>
                    <a:pt x="384" y="451"/>
                    <a:pt x="488" y="325"/>
                    <a:pt x="488" y="189"/>
                  </a:cubicBezTo>
                  <a:cubicBezTo>
                    <a:pt x="488" y="77"/>
                    <a:pt x="413" y="0"/>
                    <a:pt x="307" y="0"/>
                  </a:cubicBezTo>
                  <a:cubicBezTo>
                    <a:pt x="155" y="0"/>
                    <a:pt x="0" y="160"/>
                    <a:pt x="0" y="325"/>
                  </a:cubicBezTo>
                  <a:cubicBezTo>
                    <a:pt x="0" y="442"/>
                    <a:pt x="78" y="512"/>
                    <a:pt x="181" y="512"/>
                  </a:cubicBezTo>
                  <a:cubicBezTo>
                    <a:pt x="198" y="512"/>
                    <a:pt x="222" y="509"/>
                    <a:pt x="250" y="502"/>
                  </a:cubicBezTo>
                  <a:cubicBezTo>
                    <a:pt x="246" y="546"/>
                    <a:pt x="246" y="547"/>
                    <a:pt x="246" y="557"/>
                  </a:cubicBezTo>
                  <a:cubicBezTo>
                    <a:pt x="246" y="579"/>
                    <a:pt x="246" y="634"/>
                    <a:pt x="306" y="634"/>
                  </a:cubicBezTo>
                  <a:cubicBezTo>
                    <a:pt x="389" y="634"/>
                    <a:pt x="422" y="504"/>
                    <a:pt x="422" y="498"/>
                  </a:cubicBezTo>
                  <a:cubicBezTo>
                    <a:pt x="422" y="491"/>
                    <a:pt x="418" y="490"/>
                    <a:pt x="416" y="490"/>
                  </a:cubicBezTo>
                  <a:cubicBezTo>
                    <a:pt x="410" y="490"/>
                    <a:pt x="408" y="493"/>
                    <a:pt x="406" y="498"/>
                  </a:cubicBezTo>
                  <a:cubicBezTo>
                    <a:pt x="390" y="547"/>
                    <a:pt x="349" y="565"/>
                    <a:pt x="325" y="565"/>
                  </a:cubicBezTo>
                  <a:cubicBezTo>
                    <a:pt x="291" y="565"/>
                    <a:pt x="282" y="546"/>
                    <a:pt x="274" y="493"/>
                  </a:cubicBezTo>
                  <a:close/>
                  <a:moveTo>
                    <a:pt x="141" y="486"/>
                  </a:moveTo>
                  <a:cubicBezTo>
                    <a:pt x="86" y="466"/>
                    <a:pt x="62" y="410"/>
                    <a:pt x="62" y="347"/>
                  </a:cubicBezTo>
                  <a:cubicBezTo>
                    <a:pt x="62" y="298"/>
                    <a:pt x="80" y="198"/>
                    <a:pt x="134" y="122"/>
                  </a:cubicBezTo>
                  <a:cubicBezTo>
                    <a:pt x="186" y="50"/>
                    <a:pt x="251" y="18"/>
                    <a:pt x="304" y="18"/>
                  </a:cubicBezTo>
                  <a:cubicBezTo>
                    <a:pt x="374" y="18"/>
                    <a:pt x="426" y="72"/>
                    <a:pt x="426" y="166"/>
                  </a:cubicBezTo>
                  <a:cubicBezTo>
                    <a:pt x="426" y="237"/>
                    <a:pt x="389" y="402"/>
                    <a:pt x="270" y="469"/>
                  </a:cubicBezTo>
                  <a:cubicBezTo>
                    <a:pt x="267" y="443"/>
                    <a:pt x="261" y="392"/>
                    <a:pt x="208" y="392"/>
                  </a:cubicBezTo>
                  <a:cubicBezTo>
                    <a:pt x="171" y="392"/>
                    <a:pt x="138" y="427"/>
                    <a:pt x="138" y="464"/>
                  </a:cubicBezTo>
                  <a:cubicBezTo>
                    <a:pt x="138" y="478"/>
                    <a:pt x="141" y="486"/>
                    <a:pt x="141" y="486"/>
                  </a:cubicBezTo>
                  <a:close/>
                  <a:moveTo>
                    <a:pt x="184" y="494"/>
                  </a:moveTo>
                  <a:cubicBezTo>
                    <a:pt x="174" y="494"/>
                    <a:pt x="152" y="494"/>
                    <a:pt x="152" y="464"/>
                  </a:cubicBezTo>
                  <a:cubicBezTo>
                    <a:pt x="152" y="437"/>
                    <a:pt x="179" y="408"/>
                    <a:pt x="208" y="408"/>
                  </a:cubicBezTo>
                  <a:cubicBezTo>
                    <a:pt x="238" y="408"/>
                    <a:pt x="251" y="426"/>
                    <a:pt x="251" y="467"/>
                  </a:cubicBezTo>
                  <a:cubicBezTo>
                    <a:pt x="251" y="478"/>
                    <a:pt x="251" y="478"/>
                    <a:pt x="245" y="482"/>
                  </a:cubicBezTo>
                  <a:cubicBezTo>
                    <a:pt x="226" y="490"/>
                    <a:pt x="205" y="494"/>
                    <a:pt x="184" y="49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1" name="Freeform 90">
              <a:extLst>
                <a:ext uri="{FF2B5EF4-FFF2-40B4-BE49-F238E27FC236}">
                  <a16:creationId xmlns:a16="http://schemas.microsoft.com/office/drawing/2014/main" id="{AA24E738-F180-E941-B015-989F575BA470}"/>
                </a:ext>
              </a:extLst>
            </p:cNvPr>
            <p:cNvSpPr/>
            <p:nvPr/>
          </p:nvSpPr>
          <p:spPr>
            <a:xfrm>
              <a:off x="8066160" y="6334560"/>
              <a:ext cx="129960" cy="80280"/>
            </a:xfrm>
            <a:custGeom>
              <a:avLst/>
              <a:gdLst/>
              <a:ahLst/>
              <a:cxnLst>
                <a:cxn ang="3cd4">
                  <a:pos x="hc" y="t"/>
                </a:cxn>
                <a:cxn ang="cd2">
                  <a:pos x="l" y="vc"/>
                </a:cxn>
                <a:cxn ang="cd4">
                  <a:pos x="hc" y="b"/>
                </a:cxn>
                <a:cxn ang="0">
                  <a:pos x="r" y="vc"/>
                </a:cxn>
              </a:cxnLst>
              <a:rect l="l" t="t" r="r" b="b"/>
              <a:pathLst>
                <a:path w="362" h="224">
                  <a:moveTo>
                    <a:pt x="237" y="61"/>
                  </a:moveTo>
                  <a:cubicBezTo>
                    <a:pt x="240" y="48"/>
                    <a:pt x="246" y="24"/>
                    <a:pt x="246" y="21"/>
                  </a:cubicBezTo>
                  <a:cubicBezTo>
                    <a:pt x="246" y="11"/>
                    <a:pt x="238" y="5"/>
                    <a:pt x="230" y="5"/>
                  </a:cubicBezTo>
                  <a:cubicBezTo>
                    <a:pt x="221" y="5"/>
                    <a:pt x="211" y="11"/>
                    <a:pt x="208" y="19"/>
                  </a:cubicBezTo>
                  <a:cubicBezTo>
                    <a:pt x="206" y="24"/>
                    <a:pt x="202" y="45"/>
                    <a:pt x="198" y="58"/>
                  </a:cubicBezTo>
                  <a:cubicBezTo>
                    <a:pt x="192" y="85"/>
                    <a:pt x="192" y="86"/>
                    <a:pt x="184" y="114"/>
                  </a:cubicBezTo>
                  <a:cubicBezTo>
                    <a:pt x="178" y="141"/>
                    <a:pt x="178" y="146"/>
                    <a:pt x="176" y="160"/>
                  </a:cubicBezTo>
                  <a:cubicBezTo>
                    <a:pt x="179" y="170"/>
                    <a:pt x="174" y="179"/>
                    <a:pt x="163" y="194"/>
                  </a:cubicBezTo>
                  <a:cubicBezTo>
                    <a:pt x="157" y="202"/>
                    <a:pt x="146" y="210"/>
                    <a:pt x="130" y="210"/>
                  </a:cubicBezTo>
                  <a:cubicBezTo>
                    <a:pt x="110" y="210"/>
                    <a:pt x="85" y="203"/>
                    <a:pt x="85" y="165"/>
                  </a:cubicBezTo>
                  <a:cubicBezTo>
                    <a:pt x="85" y="139"/>
                    <a:pt x="99" y="102"/>
                    <a:pt x="109" y="77"/>
                  </a:cubicBezTo>
                  <a:cubicBezTo>
                    <a:pt x="117" y="56"/>
                    <a:pt x="118" y="51"/>
                    <a:pt x="118" y="43"/>
                  </a:cubicBezTo>
                  <a:cubicBezTo>
                    <a:pt x="118" y="19"/>
                    <a:pt x="99" y="0"/>
                    <a:pt x="72" y="0"/>
                  </a:cubicBezTo>
                  <a:cubicBezTo>
                    <a:pt x="22" y="0"/>
                    <a:pt x="0" y="67"/>
                    <a:pt x="0" y="77"/>
                  </a:cubicBezTo>
                  <a:cubicBezTo>
                    <a:pt x="0" y="83"/>
                    <a:pt x="6" y="83"/>
                    <a:pt x="8" y="83"/>
                  </a:cubicBezTo>
                  <a:cubicBezTo>
                    <a:pt x="16" y="83"/>
                    <a:pt x="16" y="80"/>
                    <a:pt x="18" y="75"/>
                  </a:cubicBezTo>
                  <a:cubicBezTo>
                    <a:pt x="30" y="34"/>
                    <a:pt x="51" y="14"/>
                    <a:pt x="70" y="14"/>
                  </a:cubicBezTo>
                  <a:cubicBezTo>
                    <a:pt x="78" y="14"/>
                    <a:pt x="83" y="19"/>
                    <a:pt x="83" y="32"/>
                  </a:cubicBezTo>
                  <a:cubicBezTo>
                    <a:pt x="83" y="43"/>
                    <a:pt x="78" y="54"/>
                    <a:pt x="77" y="61"/>
                  </a:cubicBezTo>
                  <a:cubicBezTo>
                    <a:pt x="48" y="133"/>
                    <a:pt x="48" y="142"/>
                    <a:pt x="48" y="158"/>
                  </a:cubicBezTo>
                  <a:cubicBezTo>
                    <a:pt x="48" y="216"/>
                    <a:pt x="101" y="224"/>
                    <a:pt x="128" y="224"/>
                  </a:cubicBezTo>
                  <a:cubicBezTo>
                    <a:pt x="138" y="224"/>
                    <a:pt x="162" y="224"/>
                    <a:pt x="184" y="190"/>
                  </a:cubicBezTo>
                  <a:cubicBezTo>
                    <a:pt x="195" y="213"/>
                    <a:pt x="222" y="224"/>
                    <a:pt x="253" y="224"/>
                  </a:cubicBezTo>
                  <a:cubicBezTo>
                    <a:pt x="296" y="224"/>
                    <a:pt x="318" y="186"/>
                    <a:pt x="328" y="165"/>
                  </a:cubicBezTo>
                  <a:cubicBezTo>
                    <a:pt x="349" y="123"/>
                    <a:pt x="362" y="62"/>
                    <a:pt x="362" y="38"/>
                  </a:cubicBezTo>
                  <a:cubicBezTo>
                    <a:pt x="362" y="2"/>
                    <a:pt x="341" y="0"/>
                    <a:pt x="338" y="0"/>
                  </a:cubicBezTo>
                  <a:cubicBezTo>
                    <a:pt x="325" y="0"/>
                    <a:pt x="310" y="13"/>
                    <a:pt x="310" y="26"/>
                  </a:cubicBezTo>
                  <a:cubicBezTo>
                    <a:pt x="310" y="35"/>
                    <a:pt x="315" y="38"/>
                    <a:pt x="320" y="42"/>
                  </a:cubicBezTo>
                  <a:cubicBezTo>
                    <a:pt x="331" y="51"/>
                    <a:pt x="338" y="66"/>
                    <a:pt x="338" y="82"/>
                  </a:cubicBezTo>
                  <a:cubicBezTo>
                    <a:pt x="338" y="88"/>
                    <a:pt x="317" y="210"/>
                    <a:pt x="254" y="210"/>
                  </a:cubicBezTo>
                  <a:cubicBezTo>
                    <a:pt x="214" y="210"/>
                    <a:pt x="214" y="174"/>
                    <a:pt x="214" y="166"/>
                  </a:cubicBezTo>
                  <a:cubicBezTo>
                    <a:pt x="214" y="152"/>
                    <a:pt x="216" y="144"/>
                    <a:pt x="222" y="11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2" name="Freeform 91">
              <a:extLst>
                <a:ext uri="{FF2B5EF4-FFF2-40B4-BE49-F238E27FC236}">
                  <a16:creationId xmlns:a16="http://schemas.microsoft.com/office/drawing/2014/main" id="{FE4FC990-4EF7-1F42-911E-FBC4B05888C3}"/>
                </a:ext>
              </a:extLst>
            </p:cNvPr>
            <p:cNvSpPr/>
            <p:nvPr/>
          </p:nvSpPr>
          <p:spPr>
            <a:xfrm>
              <a:off x="8247240" y="6185519"/>
              <a:ext cx="59040" cy="253080"/>
            </a:xfrm>
            <a:custGeom>
              <a:avLst/>
              <a:gdLst/>
              <a:ahLst/>
              <a:cxnLst>
                <a:cxn ang="3cd4">
                  <a:pos x="hc" y="t"/>
                </a:cxn>
                <a:cxn ang="cd2">
                  <a:pos x="l" y="vc"/>
                </a:cxn>
                <a:cxn ang="cd4">
                  <a:pos x="hc" y="b"/>
                </a:cxn>
                <a:cxn ang="0">
                  <a:pos x="r" y="vc"/>
                </a:cxn>
              </a:cxnLst>
              <a:rect l="l" t="t" r="r" b="b"/>
              <a:pathLst>
                <a:path w="165" h="704">
                  <a:moveTo>
                    <a:pt x="165" y="698"/>
                  </a:moveTo>
                  <a:cubicBezTo>
                    <a:pt x="165" y="696"/>
                    <a:pt x="165" y="694"/>
                    <a:pt x="152" y="682"/>
                  </a:cubicBezTo>
                  <a:cubicBezTo>
                    <a:pt x="64" y="594"/>
                    <a:pt x="42" y="461"/>
                    <a:pt x="42" y="352"/>
                  </a:cubicBezTo>
                  <a:cubicBezTo>
                    <a:pt x="42" y="230"/>
                    <a:pt x="69" y="107"/>
                    <a:pt x="155" y="19"/>
                  </a:cubicBezTo>
                  <a:cubicBezTo>
                    <a:pt x="165" y="11"/>
                    <a:pt x="165" y="10"/>
                    <a:pt x="165" y="6"/>
                  </a:cubicBezTo>
                  <a:cubicBezTo>
                    <a:pt x="165" y="2"/>
                    <a:pt x="162" y="0"/>
                    <a:pt x="157" y="0"/>
                  </a:cubicBezTo>
                  <a:cubicBezTo>
                    <a:pt x="150" y="0"/>
                    <a:pt x="86" y="48"/>
                    <a:pt x="45" y="138"/>
                  </a:cubicBezTo>
                  <a:cubicBezTo>
                    <a:pt x="8" y="214"/>
                    <a:pt x="0" y="293"/>
                    <a:pt x="0" y="352"/>
                  </a:cubicBezTo>
                  <a:cubicBezTo>
                    <a:pt x="0" y="408"/>
                    <a:pt x="8" y="493"/>
                    <a:pt x="46" y="573"/>
                  </a:cubicBezTo>
                  <a:cubicBezTo>
                    <a:pt x="90" y="659"/>
                    <a:pt x="150" y="704"/>
                    <a:pt x="157" y="704"/>
                  </a:cubicBezTo>
                  <a:cubicBezTo>
                    <a:pt x="162" y="704"/>
                    <a:pt x="165" y="702"/>
                    <a:pt x="165" y="69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3" name="Freeform 92">
              <a:extLst>
                <a:ext uri="{FF2B5EF4-FFF2-40B4-BE49-F238E27FC236}">
                  <a16:creationId xmlns:a16="http://schemas.microsoft.com/office/drawing/2014/main" id="{5E4215C5-79FA-0F46-B4B2-686F811978FE}"/>
                </a:ext>
              </a:extLst>
            </p:cNvPr>
            <p:cNvSpPr/>
            <p:nvPr/>
          </p:nvSpPr>
          <p:spPr>
            <a:xfrm>
              <a:off x="8332920" y="6263280"/>
              <a:ext cx="93600" cy="114840"/>
            </a:xfrm>
            <a:custGeom>
              <a:avLst/>
              <a:gdLst/>
              <a:ahLst/>
              <a:cxnLst>
                <a:cxn ang="3cd4">
                  <a:pos x="hc" y="t"/>
                </a:cxn>
                <a:cxn ang="cd2">
                  <a:pos x="l" y="vc"/>
                </a:cxn>
                <a:cxn ang="cd4">
                  <a:pos x="hc" y="b"/>
                </a:cxn>
                <a:cxn ang="0">
                  <a:pos x="r" y="vc"/>
                </a:cxn>
              </a:cxnLst>
              <a:rect l="l" t="t" r="r" b="b"/>
              <a:pathLst>
                <a:path w="261" h="320">
                  <a:moveTo>
                    <a:pt x="240" y="48"/>
                  </a:moveTo>
                  <a:cubicBezTo>
                    <a:pt x="219" y="48"/>
                    <a:pt x="206" y="64"/>
                    <a:pt x="206" y="80"/>
                  </a:cubicBezTo>
                  <a:cubicBezTo>
                    <a:pt x="206" y="90"/>
                    <a:pt x="213" y="101"/>
                    <a:pt x="227" y="101"/>
                  </a:cubicBezTo>
                  <a:cubicBezTo>
                    <a:pt x="243" y="101"/>
                    <a:pt x="261" y="88"/>
                    <a:pt x="261" y="61"/>
                  </a:cubicBezTo>
                  <a:cubicBezTo>
                    <a:pt x="261" y="29"/>
                    <a:pt x="230" y="0"/>
                    <a:pt x="176" y="0"/>
                  </a:cubicBezTo>
                  <a:cubicBezTo>
                    <a:pt x="83" y="0"/>
                    <a:pt x="56" y="72"/>
                    <a:pt x="56" y="102"/>
                  </a:cubicBezTo>
                  <a:cubicBezTo>
                    <a:pt x="56" y="158"/>
                    <a:pt x="109" y="170"/>
                    <a:pt x="130" y="173"/>
                  </a:cubicBezTo>
                  <a:cubicBezTo>
                    <a:pt x="166" y="181"/>
                    <a:pt x="203" y="187"/>
                    <a:pt x="203" y="227"/>
                  </a:cubicBezTo>
                  <a:cubicBezTo>
                    <a:pt x="203" y="245"/>
                    <a:pt x="187" y="304"/>
                    <a:pt x="102" y="304"/>
                  </a:cubicBezTo>
                  <a:cubicBezTo>
                    <a:pt x="91" y="304"/>
                    <a:pt x="37" y="304"/>
                    <a:pt x="21" y="267"/>
                  </a:cubicBezTo>
                  <a:cubicBezTo>
                    <a:pt x="48" y="270"/>
                    <a:pt x="66" y="250"/>
                    <a:pt x="66" y="229"/>
                  </a:cubicBezTo>
                  <a:cubicBezTo>
                    <a:pt x="66" y="213"/>
                    <a:pt x="54" y="205"/>
                    <a:pt x="40" y="205"/>
                  </a:cubicBezTo>
                  <a:cubicBezTo>
                    <a:pt x="21" y="205"/>
                    <a:pt x="0" y="219"/>
                    <a:pt x="0" y="251"/>
                  </a:cubicBezTo>
                  <a:cubicBezTo>
                    <a:pt x="0" y="291"/>
                    <a:pt x="40" y="320"/>
                    <a:pt x="101" y="320"/>
                  </a:cubicBezTo>
                  <a:cubicBezTo>
                    <a:pt x="216" y="320"/>
                    <a:pt x="243" y="235"/>
                    <a:pt x="243" y="203"/>
                  </a:cubicBezTo>
                  <a:cubicBezTo>
                    <a:pt x="243" y="178"/>
                    <a:pt x="230" y="160"/>
                    <a:pt x="221" y="150"/>
                  </a:cubicBezTo>
                  <a:cubicBezTo>
                    <a:pt x="202" y="131"/>
                    <a:pt x="182" y="128"/>
                    <a:pt x="150" y="122"/>
                  </a:cubicBezTo>
                  <a:cubicBezTo>
                    <a:pt x="125" y="115"/>
                    <a:pt x="98" y="110"/>
                    <a:pt x="98" y="78"/>
                  </a:cubicBezTo>
                  <a:cubicBezTo>
                    <a:pt x="98" y="59"/>
                    <a:pt x="114" y="16"/>
                    <a:pt x="176" y="16"/>
                  </a:cubicBezTo>
                  <a:cubicBezTo>
                    <a:pt x="194" y="16"/>
                    <a:pt x="229" y="21"/>
                    <a:pt x="240" y="4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4" name="Freeform 93">
              <a:extLst>
                <a:ext uri="{FF2B5EF4-FFF2-40B4-BE49-F238E27FC236}">
                  <a16:creationId xmlns:a16="http://schemas.microsoft.com/office/drawing/2014/main" id="{2CF38D5C-F2E4-6C4D-953B-F11E063E8851}"/>
                </a:ext>
              </a:extLst>
            </p:cNvPr>
            <p:cNvSpPr/>
            <p:nvPr/>
          </p:nvSpPr>
          <p:spPr>
            <a:xfrm>
              <a:off x="8460360" y="6348240"/>
              <a:ext cx="29520" cy="75600"/>
            </a:xfrm>
            <a:custGeom>
              <a:avLst/>
              <a:gdLst/>
              <a:ahLst/>
              <a:cxnLst>
                <a:cxn ang="3cd4">
                  <a:pos x="hc" y="t"/>
                </a:cxn>
                <a:cxn ang="cd2">
                  <a:pos x="l" y="vc"/>
                </a:cxn>
                <a:cxn ang="cd4">
                  <a:pos x="hc" y="b"/>
                </a:cxn>
                <a:cxn ang="0">
                  <a:pos x="r" y="vc"/>
                </a:cxn>
              </a:cxnLst>
              <a:rect l="l" t="t" r="r" b="b"/>
              <a:pathLst>
                <a:path w="83" h="211">
                  <a:moveTo>
                    <a:pt x="83" y="74"/>
                  </a:moveTo>
                  <a:cubicBezTo>
                    <a:pt x="83" y="27"/>
                    <a:pt x="66" y="0"/>
                    <a:pt x="38" y="0"/>
                  </a:cubicBezTo>
                  <a:cubicBezTo>
                    <a:pt x="14" y="0"/>
                    <a:pt x="0" y="18"/>
                    <a:pt x="0" y="37"/>
                  </a:cubicBezTo>
                  <a:cubicBezTo>
                    <a:pt x="0" y="56"/>
                    <a:pt x="14" y="75"/>
                    <a:pt x="38" y="75"/>
                  </a:cubicBezTo>
                  <a:cubicBezTo>
                    <a:pt x="46" y="75"/>
                    <a:pt x="56" y="72"/>
                    <a:pt x="62" y="66"/>
                  </a:cubicBezTo>
                  <a:cubicBezTo>
                    <a:pt x="66" y="64"/>
                    <a:pt x="66" y="64"/>
                    <a:pt x="67" y="64"/>
                  </a:cubicBezTo>
                  <a:cubicBezTo>
                    <a:pt x="67" y="64"/>
                    <a:pt x="69" y="64"/>
                    <a:pt x="69" y="74"/>
                  </a:cubicBezTo>
                  <a:cubicBezTo>
                    <a:pt x="69" y="126"/>
                    <a:pt x="43" y="170"/>
                    <a:pt x="19" y="192"/>
                  </a:cubicBezTo>
                  <a:cubicBezTo>
                    <a:pt x="11" y="200"/>
                    <a:pt x="11" y="202"/>
                    <a:pt x="11" y="203"/>
                  </a:cubicBezTo>
                  <a:cubicBezTo>
                    <a:pt x="11" y="210"/>
                    <a:pt x="14" y="211"/>
                    <a:pt x="19" y="211"/>
                  </a:cubicBezTo>
                  <a:cubicBezTo>
                    <a:pt x="27" y="211"/>
                    <a:pt x="83" y="157"/>
                    <a:pt x="83" y="7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5" name="Freeform 94">
              <a:extLst>
                <a:ext uri="{FF2B5EF4-FFF2-40B4-BE49-F238E27FC236}">
                  <a16:creationId xmlns:a16="http://schemas.microsoft.com/office/drawing/2014/main" id="{1E71CD0B-4384-4B4C-A3D6-5DC817B134DD}"/>
                </a:ext>
              </a:extLst>
            </p:cNvPr>
            <p:cNvSpPr/>
            <p:nvPr/>
          </p:nvSpPr>
          <p:spPr>
            <a:xfrm>
              <a:off x="8560440" y="6263280"/>
              <a:ext cx="115920" cy="114840"/>
            </a:xfrm>
            <a:custGeom>
              <a:avLst/>
              <a:gdLst/>
              <a:ahLst/>
              <a:cxnLst>
                <a:cxn ang="3cd4">
                  <a:pos x="hc" y="t"/>
                </a:cxn>
                <a:cxn ang="cd2">
                  <a:pos x="l" y="vc"/>
                </a:cxn>
                <a:cxn ang="cd4">
                  <a:pos x="hc" y="b"/>
                </a:cxn>
                <a:cxn ang="0">
                  <a:pos x="r" y="vc"/>
                </a:cxn>
              </a:cxnLst>
              <a:rect l="l" t="t" r="r" b="b"/>
              <a:pathLst>
                <a:path w="323" h="320">
                  <a:moveTo>
                    <a:pt x="235" y="45"/>
                  </a:moveTo>
                  <a:cubicBezTo>
                    <a:pt x="222" y="19"/>
                    <a:pt x="202" y="0"/>
                    <a:pt x="170" y="0"/>
                  </a:cubicBezTo>
                  <a:cubicBezTo>
                    <a:pt x="88" y="0"/>
                    <a:pt x="0" y="104"/>
                    <a:pt x="0" y="206"/>
                  </a:cubicBezTo>
                  <a:cubicBezTo>
                    <a:pt x="0" y="274"/>
                    <a:pt x="38" y="320"/>
                    <a:pt x="94" y="320"/>
                  </a:cubicBezTo>
                  <a:cubicBezTo>
                    <a:pt x="109" y="320"/>
                    <a:pt x="144" y="317"/>
                    <a:pt x="186" y="267"/>
                  </a:cubicBezTo>
                  <a:cubicBezTo>
                    <a:pt x="192" y="296"/>
                    <a:pt x="216" y="320"/>
                    <a:pt x="250" y="320"/>
                  </a:cubicBezTo>
                  <a:cubicBezTo>
                    <a:pt x="275" y="320"/>
                    <a:pt x="291" y="304"/>
                    <a:pt x="302" y="282"/>
                  </a:cubicBezTo>
                  <a:cubicBezTo>
                    <a:pt x="314" y="256"/>
                    <a:pt x="323" y="213"/>
                    <a:pt x="323" y="211"/>
                  </a:cubicBezTo>
                  <a:cubicBezTo>
                    <a:pt x="323" y="205"/>
                    <a:pt x="317" y="205"/>
                    <a:pt x="315" y="205"/>
                  </a:cubicBezTo>
                  <a:cubicBezTo>
                    <a:pt x="309" y="205"/>
                    <a:pt x="307" y="206"/>
                    <a:pt x="306" y="218"/>
                  </a:cubicBezTo>
                  <a:cubicBezTo>
                    <a:pt x="293" y="262"/>
                    <a:pt x="280" y="304"/>
                    <a:pt x="251" y="304"/>
                  </a:cubicBezTo>
                  <a:cubicBezTo>
                    <a:pt x="232" y="304"/>
                    <a:pt x="230" y="286"/>
                    <a:pt x="230" y="272"/>
                  </a:cubicBezTo>
                  <a:cubicBezTo>
                    <a:pt x="230" y="256"/>
                    <a:pt x="232" y="251"/>
                    <a:pt x="240" y="219"/>
                  </a:cubicBezTo>
                  <a:cubicBezTo>
                    <a:pt x="248" y="190"/>
                    <a:pt x="248" y="182"/>
                    <a:pt x="254" y="157"/>
                  </a:cubicBezTo>
                  <a:lnTo>
                    <a:pt x="280" y="58"/>
                  </a:lnTo>
                  <a:cubicBezTo>
                    <a:pt x="285" y="37"/>
                    <a:pt x="285" y="37"/>
                    <a:pt x="285" y="34"/>
                  </a:cubicBezTo>
                  <a:cubicBezTo>
                    <a:pt x="285" y="21"/>
                    <a:pt x="277" y="14"/>
                    <a:pt x="266" y="14"/>
                  </a:cubicBezTo>
                  <a:cubicBezTo>
                    <a:pt x="248" y="14"/>
                    <a:pt x="237" y="30"/>
                    <a:pt x="235" y="45"/>
                  </a:cubicBezTo>
                  <a:close/>
                  <a:moveTo>
                    <a:pt x="189" y="229"/>
                  </a:moveTo>
                  <a:cubicBezTo>
                    <a:pt x="186" y="242"/>
                    <a:pt x="186" y="242"/>
                    <a:pt x="176" y="254"/>
                  </a:cubicBezTo>
                  <a:cubicBezTo>
                    <a:pt x="144" y="293"/>
                    <a:pt x="115" y="304"/>
                    <a:pt x="96" y="304"/>
                  </a:cubicBezTo>
                  <a:cubicBezTo>
                    <a:pt x="61" y="304"/>
                    <a:pt x="50" y="266"/>
                    <a:pt x="50" y="238"/>
                  </a:cubicBezTo>
                  <a:cubicBezTo>
                    <a:pt x="50" y="203"/>
                    <a:pt x="72" y="115"/>
                    <a:pt x="90" y="83"/>
                  </a:cubicBezTo>
                  <a:cubicBezTo>
                    <a:pt x="110" y="42"/>
                    <a:pt x="142" y="16"/>
                    <a:pt x="171" y="16"/>
                  </a:cubicBezTo>
                  <a:cubicBezTo>
                    <a:pt x="218" y="16"/>
                    <a:pt x="227" y="74"/>
                    <a:pt x="227" y="78"/>
                  </a:cubicBezTo>
                  <a:cubicBezTo>
                    <a:pt x="227" y="82"/>
                    <a:pt x="226" y="86"/>
                    <a:pt x="224" y="9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6" name="Freeform 95">
              <a:extLst>
                <a:ext uri="{FF2B5EF4-FFF2-40B4-BE49-F238E27FC236}">
                  <a16:creationId xmlns:a16="http://schemas.microsoft.com/office/drawing/2014/main" id="{D0298850-67F8-6B47-8F12-52665165D89B}"/>
                </a:ext>
              </a:extLst>
            </p:cNvPr>
            <p:cNvSpPr/>
            <p:nvPr/>
          </p:nvSpPr>
          <p:spPr>
            <a:xfrm>
              <a:off x="8697960" y="6185519"/>
              <a:ext cx="59040" cy="253080"/>
            </a:xfrm>
            <a:custGeom>
              <a:avLst/>
              <a:gdLst/>
              <a:ahLst/>
              <a:cxnLst>
                <a:cxn ang="3cd4">
                  <a:pos x="hc" y="t"/>
                </a:cxn>
                <a:cxn ang="cd2">
                  <a:pos x="l" y="vc"/>
                </a:cxn>
                <a:cxn ang="cd4">
                  <a:pos x="hc" y="b"/>
                </a:cxn>
                <a:cxn ang="0">
                  <a:pos x="r" y="vc"/>
                </a:cxn>
              </a:cxnLst>
              <a:rect l="l" t="t" r="r" b="b"/>
              <a:pathLst>
                <a:path w="165" h="704">
                  <a:moveTo>
                    <a:pt x="165" y="352"/>
                  </a:moveTo>
                  <a:cubicBezTo>
                    <a:pt x="165" y="298"/>
                    <a:pt x="157" y="213"/>
                    <a:pt x="118" y="133"/>
                  </a:cubicBezTo>
                  <a:cubicBezTo>
                    <a:pt x="75" y="46"/>
                    <a:pt x="14" y="0"/>
                    <a:pt x="6" y="0"/>
                  </a:cubicBezTo>
                  <a:cubicBezTo>
                    <a:pt x="3" y="0"/>
                    <a:pt x="0" y="3"/>
                    <a:pt x="0" y="6"/>
                  </a:cubicBezTo>
                  <a:cubicBezTo>
                    <a:pt x="0" y="10"/>
                    <a:pt x="0" y="11"/>
                    <a:pt x="13" y="24"/>
                  </a:cubicBezTo>
                  <a:cubicBezTo>
                    <a:pt x="83" y="93"/>
                    <a:pt x="123" y="205"/>
                    <a:pt x="123" y="352"/>
                  </a:cubicBezTo>
                  <a:cubicBezTo>
                    <a:pt x="123" y="472"/>
                    <a:pt x="98" y="597"/>
                    <a:pt x="10" y="685"/>
                  </a:cubicBezTo>
                  <a:cubicBezTo>
                    <a:pt x="0" y="694"/>
                    <a:pt x="0" y="696"/>
                    <a:pt x="0" y="698"/>
                  </a:cubicBezTo>
                  <a:cubicBezTo>
                    <a:pt x="0" y="702"/>
                    <a:pt x="3" y="704"/>
                    <a:pt x="6" y="704"/>
                  </a:cubicBezTo>
                  <a:cubicBezTo>
                    <a:pt x="14" y="704"/>
                    <a:pt x="78" y="656"/>
                    <a:pt x="120" y="566"/>
                  </a:cubicBezTo>
                  <a:cubicBezTo>
                    <a:pt x="157" y="490"/>
                    <a:pt x="165" y="411"/>
                    <a:pt x="165" y="35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97" name="Group 96" descr="18§display§target(s';w) = r + \gamma \max_{a'} Q_{w}(s', a')§svg§600§FALSE" title="TexMaths">
            <a:extLst>
              <a:ext uri="{FF2B5EF4-FFF2-40B4-BE49-F238E27FC236}">
                <a16:creationId xmlns:a16="http://schemas.microsoft.com/office/drawing/2014/main" id="{D24E4815-BE35-C44A-B9AA-53F03108B901}"/>
              </a:ext>
            </a:extLst>
          </p:cNvPr>
          <p:cNvGrpSpPr/>
          <p:nvPr/>
        </p:nvGrpSpPr>
        <p:grpSpPr>
          <a:xfrm>
            <a:off x="1222199" y="6858000"/>
            <a:ext cx="4385880" cy="415079"/>
            <a:chOff x="1222199" y="6858000"/>
            <a:chExt cx="4385880" cy="415079"/>
          </a:xfrm>
        </p:grpSpPr>
        <p:sp>
          <p:nvSpPr>
            <p:cNvPr id="98" name="Freeform 97">
              <a:extLst>
                <a:ext uri="{FF2B5EF4-FFF2-40B4-BE49-F238E27FC236}">
                  <a16:creationId xmlns:a16="http://schemas.microsoft.com/office/drawing/2014/main" id="{B7A84A6A-2750-2649-8EFB-7F4A8019B724}"/>
                </a:ext>
              </a:extLst>
            </p:cNvPr>
            <p:cNvSpPr/>
            <p:nvPr/>
          </p:nvSpPr>
          <p:spPr>
            <a:xfrm>
              <a:off x="1222199" y="6859440"/>
              <a:ext cx="4385880" cy="411840"/>
            </a:xfrm>
            <a:custGeom>
              <a:avLst/>
              <a:gdLst/>
              <a:ahLst/>
              <a:cxnLst>
                <a:cxn ang="3cd4">
                  <a:pos x="hc" y="t"/>
                </a:cxn>
                <a:cxn ang="cd2">
                  <a:pos x="l" y="vc"/>
                </a:cxn>
                <a:cxn ang="cd4">
                  <a:pos x="hc" y="b"/>
                </a:cxn>
                <a:cxn ang="0">
                  <a:pos x="r" y="vc"/>
                </a:cxn>
              </a:cxnLst>
              <a:rect l="l" t="t" r="r" b="b"/>
              <a:pathLst>
                <a:path w="12184" h="1145">
                  <a:moveTo>
                    <a:pt x="6091" y="1145"/>
                  </a:moveTo>
                  <a:lnTo>
                    <a:pt x="0" y="1145"/>
                  </a:lnTo>
                  <a:lnTo>
                    <a:pt x="0" y="0"/>
                  </a:lnTo>
                  <a:lnTo>
                    <a:pt x="12184" y="0"/>
                  </a:lnTo>
                  <a:lnTo>
                    <a:pt x="12184" y="1145"/>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9" name="Freeform 98">
              <a:extLst>
                <a:ext uri="{FF2B5EF4-FFF2-40B4-BE49-F238E27FC236}">
                  <a16:creationId xmlns:a16="http://schemas.microsoft.com/office/drawing/2014/main" id="{ED0E5474-8676-CE47-8068-CF5135456987}"/>
                </a:ext>
              </a:extLst>
            </p:cNvPr>
            <p:cNvSpPr/>
            <p:nvPr/>
          </p:nvSpPr>
          <p:spPr>
            <a:xfrm>
              <a:off x="1228680" y="6909120"/>
              <a:ext cx="87840" cy="181800"/>
            </a:xfrm>
            <a:custGeom>
              <a:avLst/>
              <a:gdLst/>
              <a:ahLst/>
              <a:cxnLst>
                <a:cxn ang="3cd4">
                  <a:pos x="hc" y="t"/>
                </a:cxn>
                <a:cxn ang="cd2">
                  <a:pos x="l" y="vc"/>
                </a:cxn>
                <a:cxn ang="cd4">
                  <a:pos x="hc" y="b"/>
                </a:cxn>
                <a:cxn ang="0">
                  <a:pos x="r" y="vc"/>
                </a:cxn>
              </a:cxnLst>
              <a:rect l="l" t="t" r="r" b="b"/>
              <a:pathLst>
                <a:path w="245" h="506">
                  <a:moveTo>
                    <a:pt x="146" y="180"/>
                  </a:moveTo>
                  <a:lnTo>
                    <a:pt x="221" y="180"/>
                  </a:lnTo>
                  <a:cubicBezTo>
                    <a:pt x="236" y="180"/>
                    <a:pt x="245" y="180"/>
                    <a:pt x="245" y="164"/>
                  </a:cubicBezTo>
                  <a:cubicBezTo>
                    <a:pt x="245" y="155"/>
                    <a:pt x="236" y="155"/>
                    <a:pt x="221" y="155"/>
                  </a:cubicBezTo>
                  <a:lnTo>
                    <a:pt x="153" y="155"/>
                  </a:lnTo>
                  <a:cubicBezTo>
                    <a:pt x="180" y="41"/>
                    <a:pt x="185" y="27"/>
                    <a:pt x="185" y="22"/>
                  </a:cubicBezTo>
                  <a:cubicBezTo>
                    <a:pt x="185" y="7"/>
                    <a:pt x="175" y="0"/>
                    <a:pt x="162" y="0"/>
                  </a:cubicBezTo>
                  <a:cubicBezTo>
                    <a:pt x="160" y="0"/>
                    <a:pt x="137" y="0"/>
                    <a:pt x="130" y="29"/>
                  </a:cubicBezTo>
                  <a:lnTo>
                    <a:pt x="99" y="155"/>
                  </a:lnTo>
                  <a:lnTo>
                    <a:pt x="23" y="155"/>
                  </a:lnTo>
                  <a:cubicBezTo>
                    <a:pt x="7" y="155"/>
                    <a:pt x="0" y="155"/>
                    <a:pt x="0" y="169"/>
                  </a:cubicBezTo>
                  <a:cubicBezTo>
                    <a:pt x="0" y="180"/>
                    <a:pt x="7" y="180"/>
                    <a:pt x="22" y="180"/>
                  </a:cubicBezTo>
                  <a:lnTo>
                    <a:pt x="92" y="180"/>
                  </a:lnTo>
                  <a:cubicBezTo>
                    <a:pt x="34" y="405"/>
                    <a:pt x="32" y="418"/>
                    <a:pt x="32" y="432"/>
                  </a:cubicBezTo>
                  <a:cubicBezTo>
                    <a:pt x="32" y="475"/>
                    <a:pt x="63" y="506"/>
                    <a:pt x="104" y="506"/>
                  </a:cubicBezTo>
                  <a:cubicBezTo>
                    <a:pt x="187" y="506"/>
                    <a:pt x="232" y="389"/>
                    <a:pt x="232" y="383"/>
                  </a:cubicBezTo>
                  <a:cubicBezTo>
                    <a:pt x="232" y="376"/>
                    <a:pt x="225" y="376"/>
                    <a:pt x="221" y="376"/>
                  </a:cubicBezTo>
                  <a:cubicBezTo>
                    <a:pt x="214" y="376"/>
                    <a:pt x="214" y="378"/>
                    <a:pt x="211" y="387"/>
                  </a:cubicBezTo>
                  <a:cubicBezTo>
                    <a:pt x="176" y="470"/>
                    <a:pt x="133" y="488"/>
                    <a:pt x="106" y="488"/>
                  </a:cubicBezTo>
                  <a:cubicBezTo>
                    <a:pt x="90" y="488"/>
                    <a:pt x="83" y="477"/>
                    <a:pt x="83" y="452"/>
                  </a:cubicBezTo>
                  <a:cubicBezTo>
                    <a:pt x="83" y="432"/>
                    <a:pt x="83" y="427"/>
                    <a:pt x="86" y="41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0" name="Freeform 99">
              <a:extLst>
                <a:ext uri="{FF2B5EF4-FFF2-40B4-BE49-F238E27FC236}">
                  <a16:creationId xmlns:a16="http://schemas.microsoft.com/office/drawing/2014/main" id="{445F4850-C29B-4B47-AF21-9D5F067F6BAA}"/>
                </a:ext>
              </a:extLst>
            </p:cNvPr>
            <p:cNvSpPr/>
            <p:nvPr/>
          </p:nvSpPr>
          <p:spPr>
            <a:xfrm>
              <a:off x="1336320" y="6960960"/>
              <a:ext cx="130680" cy="129240"/>
            </a:xfrm>
            <a:custGeom>
              <a:avLst/>
              <a:gdLst/>
              <a:ahLst/>
              <a:cxnLst>
                <a:cxn ang="3cd4">
                  <a:pos x="hc" y="t"/>
                </a:cxn>
                <a:cxn ang="cd2">
                  <a:pos x="l" y="vc"/>
                </a:cxn>
                <a:cxn ang="cd4">
                  <a:pos x="hc" y="b"/>
                </a:cxn>
                <a:cxn ang="0">
                  <a:pos x="r" y="vc"/>
                </a:cxn>
              </a:cxnLst>
              <a:rect l="l" t="t" r="r" b="b"/>
              <a:pathLst>
                <a:path w="364" h="360">
                  <a:moveTo>
                    <a:pt x="265" y="50"/>
                  </a:moveTo>
                  <a:cubicBezTo>
                    <a:pt x="250" y="22"/>
                    <a:pt x="227" y="0"/>
                    <a:pt x="191" y="0"/>
                  </a:cubicBezTo>
                  <a:cubicBezTo>
                    <a:pt x="99" y="0"/>
                    <a:pt x="0" y="117"/>
                    <a:pt x="0" y="232"/>
                  </a:cubicBezTo>
                  <a:cubicBezTo>
                    <a:pt x="0" y="308"/>
                    <a:pt x="43" y="360"/>
                    <a:pt x="106" y="360"/>
                  </a:cubicBezTo>
                  <a:cubicBezTo>
                    <a:pt x="122" y="360"/>
                    <a:pt x="162" y="356"/>
                    <a:pt x="209" y="301"/>
                  </a:cubicBezTo>
                  <a:cubicBezTo>
                    <a:pt x="216" y="333"/>
                    <a:pt x="243" y="360"/>
                    <a:pt x="281" y="360"/>
                  </a:cubicBezTo>
                  <a:cubicBezTo>
                    <a:pt x="310" y="360"/>
                    <a:pt x="328" y="342"/>
                    <a:pt x="340" y="317"/>
                  </a:cubicBezTo>
                  <a:cubicBezTo>
                    <a:pt x="353" y="288"/>
                    <a:pt x="364" y="239"/>
                    <a:pt x="364" y="238"/>
                  </a:cubicBezTo>
                  <a:cubicBezTo>
                    <a:pt x="364" y="230"/>
                    <a:pt x="356" y="230"/>
                    <a:pt x="355" y="230"/>
                  </a:cubicBezTo>
                  <a:cubicBezTo>
                    <a:pt x="346" y="230"/>
                    <a:pt x="346" y="232"/>
                    <a:pt x="344" y="245"/>
                  </a:cubicBezTo>
                  <a:cubicBezTo>
                    <a:pt x="329" y="295"/>
                    <a:pt x="315" y="342"/>
                    <a:pt x="283" y="342"/>
                  </a:cubicBezTo>
                  <a:cubicBezTo>
                    <a:pt x="261" y="342"/>
                    <a:pt x="259" y="322"/>
                    <a:pt x="259" y="306"/>
                  </a:cubicBezTo>
                  <a:cubicBezTo>
                    <a:pt x="259" y="288"/>
                    <a:pt x="261" y="283"/>
                    <a:pt x="270" y="247"/>
                  </a:cubicBezTo>
                  <a:cubicBezTo>
                    <a:pt x="279" y="214"/>
                    <a:pt x="279" y="205"/>
                    <a:pt x="286" y="176"/>
                  </a:cubicBezTo>
                  <a:lnTo>
                    <a:pt x="315" y="65"/>
                  </a:lnTo>
                  <a:cubicBezTo>
                    <a:pt x="320" y="41"/>
                    <a:pt x="320" y="41"/>
                    <a:pt x="320" y="38"/>
                  </a:cubicBezTo>
                  <a:cubicBezTo>
                    <a:pt x="320" y="23"/>
                    <a:pt x="311" y="16"/>
                    <a:pt x="299" y="16"/>
                  </a:cubicBezTo>
                  <a:cubicBezTo>
                    <a:pt x="279" y="16"/>
                    <a:pt x="266" y="34"/>
                    <a:pt x="265" y="50"/>
                  </a:cubicBezTo>
                  <a:close/>
                  <a:moveTo>
                    <a:pt x="212" y="257"/>
                  </a:moveTo>
                  <a:cubicBezTo>
                    <a:pt x="209" y="272"/>
                    <a:pt x="209" y="272"/>
                    <a:pt x="196" y="286"/>
                  </a:cubicBezTo>
                  <a:cubicBezTo>
                    <a:pt x="162" y="329"/>
                    <a:pt x="130" y="342"/>
                    <a:pt x="108" y="342"/>
                  </a:cubicBezTo>
                  <a:cubicBezTo>
                    <a:pt x="68" y="342"/>
                    <a:pt x="56" y="299"/>
                    <a:pt x="56" y="268"/>
                  </a:cubicBezTo>
                  <a:cubicBezTo>
                    <a:pt x="56" y="229"/>
                    <a:pt x="81" y="130"/>
                    <a:pt x="101" y="94"/>
                  </a:cubicBezTo>
                  <a:cubicBezTo>
                    <a:pt x="124" y="47"/>
                    <a:pt x="160" y="18"/>
                    <a:pt x="193" y="18"/>
                  </a:cubicBezTo>
                  <a:cubicBezTo>
                    <a:pt x="245" y="18"/>
                    <a:pt x="256" y="83"/>
                    <a:pt x="256" y="88"/>
                  </a:cubicBezTo>
                  <a:cubicBezTo>
                    <a:pt x="256" y="92"/>
                    <a:pt x="254" y="97"/>
                    <a:pt x="252"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1" name="Freeform 100">
              <a:extLst>
                <a:ext uri="{FF2B5EF4-FFF2-40B4-BE49-F238E27FC236}">
                  <a16:creationId xmlns:a16="http://schemas.microsoft.com/office/drawing/2014/main" id="{44189973-5FA5-6848-B162-6655404C5955}"/>
                </a:ext>
              </a:extLst>
            </p:cNvPr>
            <p:cNvSpPr/>
            <p:nvPr/>
          </p:nvSpPr>
          <p:spPr>
            <a:xfrm>
              <a:off x="1482840" y="6960960"/>
              <a:ext cx="116280" cy="129240"/>
            </a:xfrm>
            <a:custGeom>
              <a:avLst/>
              <a:gdLst/>
              <a:ahLst/>
              <a:cxnLst>
                <a:cxn ang="3cd4">
                  <a:pos x="hc" y="t"/>
                </a:cxn>
                <a:cxn ang="cd2">
                  <a:pos x="l" y="vc"/>
                </a:cxn>
                <a:cxn ang="cd4">
                  <a:pos x="hc" y="b"/>
                </a:cxn>
                <a:cxn ang="0">
                  <a:pos x="r" y="vc"/>
                </a:cxn>
              </a:cxnLst>
              <a:rect l="l" t="t" r="r" b="b"/>
              <a:pathLst>
                <a:path w="324" h="360">
                  <a:moveTo>
                    <a:pt x="47" y="304"/>
                  </a:moveTo>
                  <a:cubicBezTo>
                    <a:pt x="45" y="317"/>
                    <a:pt x="40" y="335"/>
                    <a:pt x="40" y="338"/>
                  </a:cubicBezTo>
                  <a:cubicBezTo>
                    <a:pt x="40" y="353"/>
                    <a:pt x="50" y="360"/>
                    <a:pt x="63" y="360"/>
                  </a:cubicBezTo>
                  <a:cubicBezTo>
                    <a:pt x="72" y="360"/>
                    <a:pt x="86" y="353"/>
                    <a:pt x="92" y="338"/>
                  </a:cubicBezTo>
                  <a:cubicBezTo>
                    <a:pt x="94" y="335"/>
                    <a:pt x="121" y="227"/>
                    <a:pt x="124" y="212"/>
                  </a:cubicBezTo>
                  <a:cubicBezTo>
                    <a:pt x="130" y="185"/>
                    <a:pt x="144" y="130"/>
                    <a:pt x="149" y="108"/>
                  </a:cubicBezTo>
                  <a:cubicBezTo>
                    <a:pt x="153" y="99"/>
                    <a:pt x="175" y="61"/>
                    <a:pt x="194" y="43"/>
                  </a:cubicBezTo>
                  <a:cubicBezTo>
                    <a:pt x="200" y="38"/>
                    <a:pt x="223" y="18"/>
                    <a:pt x="257" y="18"/>
                  </a:cubicBezTo>
                  <a:cubicBezTo>
                    <a:pt x="279" y="18"/>
                    <a:pt x="290" y="27"/>
                    <a:pt x="292" y="27"/>
                  </a:cubicBezTo>
                  <a:cubicBezTo>
                    <a:pt x="266" y="31"/>
                    <a:pt x="250" y="50"/>
                    <a:pt x="250" y="70"/>
                  </a:cubicBezTo>
                  <a:cubicBezTo>
                    <a:pt x="250" y="83"/>
                    <a:pt x="259" y="99"/>
                    <a:pt x="281" y="99"/>
                  </a:cubicBezTo>
                  <a:cubicBezTo>
                    <a:pt x="301" y="99"/>
                    <a:pt x="324" y="81"/>
                    <a:pt x="324" y="52"/>
                  </a:cubicBezTo>
                  <a:cubicBezTo>
                    <a:pt x="324" y="23"/>
                    <a:pt x="299" y="0"/>
                    <a:pt x="257" y="0"/>
                  </a:cubicBezTo>
                  <a:cubicBezTo>
                    <a:pt x="205" y="0"/>
                    <a:pt x="171" y="40"/>
                    <a:pt x="157" y="61"/>
                  </a:cubicBezTo>
                  <a:cubicBezTo>
                    <a:pt x="149" y="25"/>
                    <a:pt x="121" y="0"/>
                    <a:pt x="83" y="0"/>
                  </a:cubicBezTo>
                  <a:cubicBezTo>
                    <a:pt x="47" y="0"/>
                    <a:pt x="32" y="31"/>
                    <a:pt x="25" y="45"/>
                  </a:cubicBezTo>
                  <a:cubicBezTo>
                    <a:pt x="11" y="72"/>
                    <a:pt x="0" y="121"/>
                    <a:pt x="0" y="122"/>
                  </a:cubicBezTo>
                  <a:cubicBezTo>
                    <a:pt x="0" y="130"/>
                    <a:pt x="7" y="130"/>
                    <a:pt x="9" y="130"/>
                  </a:cubicBezTo>
                  <a:cubicBezTo>
                    <a:pt x="18" y="130"/>
                    <a:pt x="18" y="130"/>
                    <a:pt x="23" y="112"/>
                  </a:cubicBezTo>
                  <a:cubicBezTo>
                    <a:pt x="36" y="56"/>
                    <a:pt x="52" y="18"/>
                    <a:pt x="81" y="18"/>
                  </a:cubicBezTo>
                  <a:cubicBezTo>
                    <a:pt x="95" y="18"/>
                    <a:pt x="106" y="23"/>
                    <a:pt x="106" y="54"/>
                  </a:cubicBezTo>
                  <a:cubicBezTo>
                    <a:pt x="106" y="70"/>
                    <a:pt x="103" y="79"/>
                    <a:pt x="94" y="1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2" name="Freeform 101">
              <a:extLst>
                <a:ext uri="{FF2B5EF4-FFF2-40B4-BE49-F238E27FC236}">
                  <a16:creationId xmlns:a16="http://schemas.microsoft.com/office/drawing/2014/main" id="{AA7AA582-6272-C043-83D1-06F6D9A39AE9}"/>
                </a:ext>
              </a:extLst>
            </p:cNvPr>
            <p:cNvSpPr/>
            <p:nvPr/>
          </p:nvSpPr>
          <p:spPr>
            <a:xfrm>
              <a:off x="1614960" y="6960960"/>
              <a:ext cx="131040" cy="184320"/>
            </a:xfrm>
            <a:custGeom>
              <a:avLst/>
              <a:gdLst/>
              <a:ahLst/>
              <a:cxnLst>
                <a:cxn ang="3cd4">
                  <a:pos x="hc" y="t"/>
                </a:cxn>
                <a:cxn ang="cd2">
                  <a:pos x="l" y="vc"/>
                </a:cxn>
                <a:cxn ang="cd4">
                  <a:pos x="hc" y="b"/>
                </a:cxn>
                <a:cxn ang="0">
                  <a:pos x="r" y="vc"/>
                </a:cxn>
              </a:cxnLst>
              <a:rect l="l" t="t" r="r" b="b"/>
              <a:pathLst>
                <a:path w="365" h="513">
                  <a:moveTo>
                    <a:pt x="362" y="52"/>
                  </a:moveTo>
                  <a:cubicBezTo>
                    <a:pt x="364" y="47"/>
                    <a:pt x="365" y="43"/>
                    <a:pt x="365" y="38"/>
                  </a:cubicBezTo>
                  <a:cubicBezTo>
                    <a:pt x="365" y="23"/>
                    <a:pt x="355" y="16"/>
                    <a:pt x="342" y="16"/>
                  </a:cubicBezTo>
                  <a:cubicBezTo>
                    <a:pt x="333" y="16"/>
                    <a:pt x="313" y="22"/>
                    <a:pt x="310" y="50"/>
                  </a:cubicBezTo>
                  <a:cubicBezTo>
                    <a:pt x="295" y="20"/>
                    <a:pt x="266" y="0"/>
                    <a:pt x="236" y="0"/>
                  </a:cubicBezTo>
                  <a:cubicBezTo>
                    <a:pt x="144" y="0"/>
                    <a:pt x="47" y="112"/>
                    <a:pt x="47" y="225"/>
                  </a:cubicBezTo>
                  <a:cubicBezTo>
                    <a:pt x="47" y="304"/>
                    <a:pt x="95" y="351"/>
                    <a:pt x="151" y="351"/>
                  </a:cubicBezTo>
                  <a:cubicBezTo>
                    <a:pt x="198" y="351"/>
                    <a:pt x="236" y="313"/>
                    <a:pt x="245" y="304"/>
                  </a:cubicBezTo>
                  <a:lnTo>
                    <a:pt x="245" y="306"/>
                  </a:lnTo>
                  <a:cubicBezTo>
                    <a:pt x="229" y="376"/>
                    <a:pt x="218" y="409"/>
                    <a:pt x="218" y="410"/>
                  </a:cubicBezTo>
                  <a:cubicBezTo>
                    <a:pt x="216" y="418"/>
                    <a:pt x="189" y="497"/>
                    <a:pt x="104" y="497"/>
                  </a:cubicBezTo>
                  <a:cubicBezTo>
                    <a:pt x="88" y="497"/>
                    <a:pt x="63" y="495"/>
                    <a:pt x="41" y="488"/>
                  </a:cubicBezTo>
                  <a:cubicBezTo>
                    <a:pt x="65" y="481"/>
                    <a:pt x="74" y="461"/>
                    <a:pt x="74" y="446"/>
                  </a:cubicBezTo>
                  <a:cubicBezTo>
                    <a:pt x="74" y="434"/>
                    <a:pt x="65" y="419"/>
                    <a:pt x="43" y="419"/>
                  </a:cubicBezTo>
                  <a:cubicBezTo>
                    <a:pt x="25" y="419"/>
                    <a:pt x="0" y="434"/>
                    <a:pt x="0" y="464"/>
                  </a:cubicBezTo>
                  <a:cubicBezTo>
                    <a:pt x="0" y="497"/>
                    <a:pt x="29" y="513"/>
                    <a:pt x="106" y="513"/>
                  </a:cubicBezTo>
                  <a:cubicBezTo>
                    <a:pt x="205" y="513"/>
                    <a:pt x="263" y="452"/>
                    <a:pt x="274" y="403"/>
                  </a:cubicBezTo>
                  <a:close/>
                  <a:moveTo>
                    <a:pt x="259" y="248"/>
                  </a:moveTo>
                  <a:cubicBezTo>
                    <a:pt x="254" y="270"/>
                    <a:pt x="236" y="290"/>
                    <a:pt x="218" y="304"/>
                  </a:cubicBezTo>
                  <a:cubicBezTo>
                    <a:pt x="202" y="319"/>
                    <a:pt x="176" y="333"/>
                    <a:pt x="155" y="333"/>
                  </a:cubicBezTo>
                  <a:cubicBezTo>
                    <a:pt x="115" y="333"/>
                    <a:pt x="103" y="292"/>
                    <a:pt x="103" y="261"/>
                  </a:cubicBezTo>
                  <a:cubicBezTo>
                    <a:pt x="103" y="221"/>
                    <a:pt x="126" y="128"/>
                    <a:pt x="148" y="88"/>
                  </a:cubicBezTo>
                  <a:cubicBezTo>
                    <a:pt x="169" y="49"/>
                    <a:pt x="203" y="18"/>
                    <a:pt x="236" y="18"/>
                  </a:cubicBezTo>
                  <a:cubicBezTo>
                    <a:pt x="288" y="18"/>
                    <a:pt x="299" y="81"/>
                    <a:pt x="299" y="86"/>
                  </a:cubicBezTo>
                  <a:cubicBezTo>
                    <a:pt x="299" y="90"/>
                    <a:pt x="299" y="94"/>
                    <a:pt x="297" y="9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3" name="Freeform 102">
              <a:extLst>
                <a:ext uri="{FF2B5EF4-FFF2-40B4-BE49-F238E27FC236}">
                  <a16:creationId xmlns:a16="http://schemas.microsoft.com/office/drawing/2014/main" id="{F836B2F9-02A0-2E4D-8C99-A716FBFE4F00}"/>
                </a:ext>
              </a:extLst>
            </p:cNvPr>
            <p:cNvSpPr/>
            <p:nvPr/>
          </p:nvSpPr>
          <p:spPr>
            <a:xfrm>
              <a:off x="1769040" y="6960960"/>
              <a:ext cx="109800" cy="129240"/>
            </a:xfrm>
            <a:custGeom>
              <a:avLst/>
              <a:gdLst/>
              <a:ahLst/>
              <a:cxnLst>
                <a:cxn ang="3cd4">
                  <a:pos x="hc" y="t"/>
                </a:cxn>
                <a:cxn ang="cd2">
                  <a:pos x="l" y="vc"/>
                </a:cxn>
                <a:cxn ang="cd4">
                  <a:pos x="hc" y="b"/>
                </a:cxn>
                <a:cxn ang="0">
                  <a:pos x="r" y="vc"/>
                </a:cxn>
              </a:cxnLst>
              <a:rect l="l" t="t" r="r" b="b"/>
              <a:pathLst>
                <a:path w="306" h="360">
                  <a:moveTo>
                    <a:pt x="112" y="167"/>
                  </a:moveTo>
                  <a:cubicBezTo>
                    <a:pt x="135" y="167"/>
                    <a:pt x="194" y="166"/>
                    <a:pt x="234" y="149"/>
                  </a:cubicBezTo>
                  <a:cubicBezTo>
                    <a:pt x="290" y="126"/>
                    <a:pt x="293" y="79"/>
                    <a:pt x="293" y="68"/>
                  </a:cubicBezTo>
                  <a:cubicBezTo>
                    <a:pt x="293" y="32"/>
                    <a:pt x="263" y="0"/>
                    <a:pt x="209" y="0"/>
                  </a:cubicBezTo>
                  <a:cubicBezTo>
                    <a:pt x="121" y="0"/>
                    <a:pt x="0" y="77"/>
                    <a:pt x="0" y="216"/>
                  </a:cubicBezTo>
                  <a:cubicBezTo>
                    <a:pt x="0" y="297"/>
                    <a:pt x="47" y="360"/>
                    <a:pt x="124" y="360"/>
                  </a:cubicBezTo>
                  <a:cubicBezTo>
                    <a:pt x="239" y="360"/>
                    <a:pt x="306" y="275"/>
                    <a:pt x="306" y="266"/>
                  </a:cubicBezTo>
                  <a:cubicBezTo>
                    <a:pt x="306" y="261"/>
                    <a:pt x="301" y="256"/>
                    <a:pt x="295" y="256"/>
                  </a:cubicBezTo>
                  <a:cubicBezTo>
                    <a:pt x="292" y="256"/>
                    <a:pt x="290" y="257"/>
                    <a:pt x="286" y="265"/>
                  </a:cubicBezTo>
                  <a:cubicBezTo>
                    <a:pt x="223" y="342"/>
                    <a:pt x="137" y="342"/>
                    <a:pt x="126" y="342"/>
                  </a:cubicBezTo>
                  <a:cubicBezTo>
                    <a:pt x="65" y="342"/>
                    <a:pt x="58" y="275"/>
                    <a:pt x="58" y="250"/>
                  </a:cubicBezTo>
                  <a:cubicBezTo>
                    <a:pt x="58" y="241"/>
                    <a:pt x="58" y="216"/>
                    <a:pt x="70" y="167"/>
                  </a:cubicBezTo>
                  <a:close/>
                  <a:moveTo>
                    <a:pt x="76" y="149"/>
                  </a:moveTo>
                  <a:cubicBezTo>
                    <a:pt x="106" y="29"/>
                    <a:pt x="187" y="18"/>
                    <a:pt x="209" y="18"/>
                  </a:cubicBezTo>
                  <a:cubicBezTo>
                    <a:pt x="247" y="18"/>
                    <a:pt x="266" y="41"/>
                    <a:pt x="266" y="68"/>
                  </a:cubicBezTo>
                  <a:cubicBezTo>
                    <a:pt x="266" y="149"/>
                    <a:pt x="140" y="149"/>
                    <a:pt x="108" y="14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4" name="Freeform 103">
              <a:extLst>
                <a:ext uri="{FF2B5EF4-FFF2-40B4-BE49-F238E27FC236}">
                  <a16:creationId xmlns:a16="http://schemas.microsoft.com/office/drawing/2014/main" id="{A93F3A23-0A7C-A046-9AD9-BFA948A6629E}"/>
                </a:ext>
              </a:extLst>
            </p:cNvPr>
            <p:cNvSpPr/>
            <p:nvPr/>
          </p:nvSpPr>
          <p:spPr>
            <a:xfrm>
              <a:off x="1894680" y="6909120"/>
              <a:ext cx="87840" cy="181800"/>
            </a:xfrm>
            <a:custGeom>
              <a:avLst/>
              <a:gdLst/>
              <a:ahLst/>
              <a:cxnLst>
                <a:cxn ang="3cd4">
                  <a:pos x="hc" y="t"/>
                </a:cxn>
                <a:cxn ang="cd2">
                  <a:pos x="l" y="vc"/>
                </a:cxn>
                <a:cxn ang="cd4">
                  <a:pos x="hc" y="b"/>
                </a:cxn>
                <a:cxn ang="0">
                  <a:pos x="r" y="vc"/>
                </a:cxn>
              </a:cxnLst>
              <a:rect l="l" t="t" r="r" b="b"/>
              <a:pathLst>
                <a:path w="245" h="506">
                  <a:moveTo>
                    <a:pt x="146" y="180"/>
                  </a:moveTo>
                  <a:lnTo>
                    <a:pt x="221" y="180"/>
                  </a:lnTo>
                  <a:cubicBezTo>
                    <a:pt x="236" y="180"/>
                    <a:pt x="245" y="180"/>
                    <a:pt x="245" y="164"/>
                  </a:cubicBezTo>
                  <a:cubicBezTo>
                    <a:pt x="245" y="155"/>
                    <a:pt x="236" y="155"/>
                    <a:pt x="221" y="155"/>
                  </a:cubicBezTo>
                  <a:lnTo>
                    <a:pt x="153" y="155"/>
                  </a:lnTo>
                  <a:cubicBezTo>
                    <a:pt x="180" y="41"/>
                    <a:pt x="185" y="27"/>
                    <a:pt x="185" y="22"/>
                  </a:cubicBezTo>
                  <a:cubicBezTo>
                    <a:pt x="185" y="7"/>
                    <a:pt x="175" y="0"/>
                    <a:pt x="162" y="0"/>
                  </a:cubicBezTo>
                  <a:cubicBezTo>
                    <a:pt x="158" y="0"/>
                    <a:pt x="137" y="0"/>
                    <a:pt x="130" y="29"/>
                  </a:cubicBezTo>
                  <a:lnTo>
                    <a:pt x="99" y="155"/>
                  </a:lnTo>
                  <a:lnTo>
                    <a:pt x="23" y="155"/>
                  </a:lnTo>
                  <a:cubicBezTo>
                    <a:pt x="7" y="155"/>
                    <a:pt x="0" y="155"/>
                    <a:pt x="0" y="169"/>
                  </a:cubicBezTo>
                  <a:cubicBezTo>
                    <a:pt x="0" y="180"/>
                    <a:pt x="7" y="180"/>
                    <a:pt x="22" y="180"/>
                  </a:cubicBezTo>
                  <a:lnTo>
                    <a:pt x="92" y="180"/>
                  </a:lnTo>
                  <a:cubicBezTo>
                    <a:pt x="34" y="405"/>
                    <a:pt x="32" y="418"/>
                    <a:pt x="32" y="432"/>
                  </a:cubicBezTo>
                  <a:cubicBezTo>
                    <a:pt x="32" y="475"/>
                    <a:pt x="63" y="506"/>
                    <a:pt x="104" y="506"/>
                  </a:cubicBezTo>
                  <a:cubicBezTo>
                    <a:pt x="187" y="506"/>
                    <a:pt x="232" y="389"/>
                    <a:pt x="232" y="383"/>
                  </a:cubicBezTo>
                  <a:cubicBezTo>
                    <a:pt x="232" y="376"/>
                    <a:pt x="225" y="376"/>
                    <a:pt x="221" y="376"/>
                  </a:cubicBezTo>
                  <a:cubicBezTo>
                    <a:pt x="216" y="376"/>
                    <a:pt x="214" y="378"/>
                    <a:pt x="211" y="387"/>
                  </a:cubicBezTo>
                  <a:cubicBezTo>
                    <a:pt x="176" y="470"/>
                    <a:pt x="133" y="488"/>
                    <a:pt x="106" y="488"/>
                  </a:cubicBezTo>
                  <a:cubicBezTo>
                    <a:pt x="90" y="488"/>
                    <a:pt x="83" y="477"/>
                    <a:pt x="83" y="452"/>
                  </a:cubicBezTo>
                  <a:cubicBezTo>
                    <a:pt x="83" y="432"/>
                    <a:pt x="83" y="427"/>
                    <a:pt x="86" y="41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5" name="Freeform 104">
              <a:extLst>
                <a:ext uri="{FF2B5EF4-FFF2-40B4-BE49-F238E27FC236}">
                  <a16:creationId xmlns:a16="http://schemas.microsoft.com/office/drawing/2014/main" id="{718E19B4-E71E-294A-B7D7-564A2CA2440C}"/>
                </a:ext>
              </a:extLst>
            </p:cNvPr>
            <p:cNvSpPr/>
            <p:nvPr/>
          </p:nvSpPr>
          <p:spPr>
            <a:xfrm>
              <a:off x="2018519" y="6873480"/>
              <a:ext cx="66240" cy="284760"/>
            </a:xfrm>
            <a:custGeom>
              <a:avLst/>
              <a:gdLst/>
              <a:ahLst/>
              <a:cxnLst>
                <a:cxn ang="3cd4">
                  <a:pos x="hc" y="t"/>
                </a:cxn>
                <a:cxn ang="cd2">
                  <a:pos x="l" y="vc"/>
                </a:cxn>
                <a:cxn ang="cd4">
                  <a:pos x="hc" y="b"/>
                </a:cxn>
                <a:cxn ang="0">
                  <a:pos x="r" y="vc"/>
                </a:cxn>
              </a:cxnLst>
              <a:rect l="l" t="t" r="r" b="b"/>
              <a:pathLst>
                <a:path w="185" h="792">
                  <a:moveTo>
                    <a:pt x="185" y="785"/>
                  </a:moveTo>
                  <a:cubicBezTo>
                    <a:pt x="185" y="783"/>
                    <a:pt x="185" y="781"/>
                    <a:pt x="171" y="767"/>
                  </a:cubicBezTo>
                  <a:cubicBezTo>
                    <a:pt x="72" y="668"/>
                    <a:pt x="47" y="518"/>
                    <a:pt x="47" y="396"/>
                  </a:cubicBezTo>
                  <a:cubicBezTo>
                    <a:pt x="47" y="259"/>
                    <a:pt x="77" y="121"/>
                    <a:pt x="175" y="22"/>
                  </a:cubicBezTo>
                  <a:cubicBezTo>
                    <a:pt x="185" y="13"/>
                    <a:pt x="185" y="11"/>
                    <a:pt x="185" y="7"/>
                  </a:cubicBezTo>
                  <a:cubicBezTo>
                    <a:pt x="185" y="2"/>
                    <a:pt x="182" y="0"/>
                    <a:pt x="176" y="0"/>
                  </a:cubicBezTo>
                  <a:cubicBezTo>
                    <a:pt x="169" y="0"/>
                    <a:pt x="97" y="54"/>
                    <a:pt x="50" y="155"/>
                  </a:cubicBezTo>
                  <a:cubicBezTo>
                    <a:pt x="9" y="241"/>
                    <a:pt x="0" y="329"/>
                    <a:pt x="0" y="396"/>
                  </a:cubicBezTo>
                  <a:cubicBezTo>
                    <a:pt x="0" y="459"/>
                    <a:pt x="9" y="554"/>
                    <a:pt x="52" y="645"/>
                  </a:cubicBezTo>
                  <a:cubicBezTo>
                    <a:pt x="101" y="742"/>
                    <a:pt x="169" y="792"/>
                    <a:pt x="176" y="792"/>
                  </a:cubicBezTo>
                  <a:cubicBezTo>
                    <a:pt x="182" y="792"/>
                    <a:pt x="185" y="790"/>
                    <a:pt x="185" y="78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6" name="Freeform 105">
              <a:extLst>
                <a:ext uri="{FF2B5EF4-FFF2-40B4-BE49-F238E27FC236}">
                  <a16:creationId xmlns:a16="http://schemas.microsoft.com/office/drawing/2014/main" id="{C4B4A881-A1B1-C24B-A66F-C2696E326776}"/>
                </a:ext>
              </a:extLst>
            </p:cNvPr>
            <p:cNvSpPr/>
            <p:nvPr/>
          </p:nvSpPr>
          <p:spPr>
            <a:xfrm>
              <a:off x="2115720" y="696096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7"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3" y="342"/>
                    <a:pt x="41" y="342"/>
                    <a:pt x="23" y="301"/>
                  </a:cubicBezTo>
                  <a:cubicBezTo>
                    <a:pt x="54" y="304"/>
                    <a:pt x="74" y="281"/>
                    <a:pt x="74" y="257"/>
                  </a:cubicBezTo>
                  <a:cubicBezTo>
                    <a:pt x="74" y="239"/>
                    <a:pt x="61" y="230"/>
                    <a:pt x="45" y="230"/>
                  </a:cubicBezTo>
                  <a:cubicBezTo>
                    <a:pt x="23" y="230"/>
                    <a:pt x="0" y="247"/>
                    <a:pt x="0" y="283"/>
                  </a:cubicBezTo>
                  <a:cubicBezTo>
                    <a:pt x="0" y="328"/>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7" name="Freeform 106">
              <a:extLst>
                <a:ext uri="{FF2B5EF4-FFF2-40B4-BE49-F238E27FC236}">
                  <a16:creationId xmlns:a16="http://schemas.microsoft.com/office/drawing/2014/main" id="{B0066F9C-1639-3945-B951-30A422805B1A}"/>
                </a:ext>
              </a:extLst>
            </p:cNvPr>
            <p:cNvSpPr/>
            <p:nvPr/>
          </p:nvSpPr>
          <p:spPr>
            <a:xfrm>
              <a:off x="2243520" y="6858000"/>
              <a:ext cx="50040" cy="103320"/>
            </a:xfrm>
            <a:custGeom>
              <a:avLst/>
              <a:gdLst/>
              <a:ahLst/>
              <a:cxnLst>
                <a:cxn ang="3cd4">
                  <a:pos x="hc" y="t"/>
                </a:cxn>
                <a:cxn ang="cd2">
                  <a:pos x="l" y="vc"/>
                </a:cxn>
                <a:cxn ang="cd4">
                  <a:pos x="hc" y="b"/>
                </a:cxn>
                <a:cxn ang="0">
                  <a:pos x="r" y="vc"/>
                </a:cxn>
              </a:cxnLst>
              <a:rect l="l" t="t" r="r" b="b"/>
              <a:pathLst>
                <a:path w="140" h="288">
                  <a:moveTo>
                    <a:pt x="135" y="49"/>
                  </a:moveTo>
                  <a:cubicBezTo>
                    <a:pt x="140" y="40"/>
                    <a:pt x="140" y="34"/>
                    <a:pt x="140" y="31"/>
                  </a:cubicBezTo>
                  <a:cubicBezTo>
                    <a:pt x="140" y="13"/>
                    <a:pt x="124" y="0"/>
                    <a:pt x="108" y="0"/>
                  </a:cubicBezTo>
                  <a:cubicBezTo>
                    <a:pt x="86" y="0"/>
                    <a:pt x="79" y="18"/>
                    <a:pt x="77" y="27"/>
                  </a:cubicBezTo>
                  <a:lnTo>
                    <a:pt x="4" y="268"/>
                  </a:lnTo>
                  <a:cubicBezTo>
                    <a:pt x="2" y="268"/>
                    <a:pt x="0" y="275"/>
                    <a:pt x="0" y="275"/>
                  </a:cubicBezTo>
                  <a:cubicBezTo>
                    <a:pt x="0" y="283"/>
                    <a:pt x="18" y="288"/>
                    <a:pt x="22" y="288"/>
                  </a:cubicBezTo>
                  <a:cubicBezTo>
                    <a:pt x="25" y="288"/>
                    <a:pt x="27" y="288"/>
                    <a:pt x="31" y="2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8" name="Freeform 107">
              <a:extLst>
                <a:ext uri="{FF2B5EF4-FFF2-40B4-BE49-F238E27FC236}">
                  <a16:creationId xmlns:a16="http://schemas.microsoft.com/office/drawing/2014/main" id="{B36E51C8-37A1-644B-AD36-4528A2581B44}"/>
                </a:ext>
              </a:extLst>
            </p:cNvPr>
            <p:cNvSpPr/>
            <p:nvPr/>
          </p:nvSpPr>
          <p:spPr>
            <a:xfrm>
              <a:off x="2338200" y="6964200"/>
              <a:ext cx="31320" cy="177840"/>
            </a:xfrm>
            <a:custGeom>
              <a:avLst/>
              <a:gdLst/>
              <a:ahLst/>
              <a:cxnLst>
                <a:cxn ang="3cd4">
                  <a:pos x="hc" y="t"/>
                </a:cxn>
                <a:cxn ang="cd2">
                  <a:pos x="l" y="vc"/>
                </a:cxn>
                <a:cxn ang="cd4">
                  <a:pos x="hc" y="b"/>
                </a:cxn>
                <a:cxn ang="0">
                  <a:pos x="r" y="vc"/>
                </a:cxn>
              </a:cxnLst>
              <a:rect l="l" t="t" r="r" b="b"/>
              <a:pathLst>
                <a:path w="88" h="495">
                  <a:moveTo>
                    <a:pt x="86" y="41"/>
                  </a:moveTo>
                  <a:cubicBezTo>
                    <a:pt x="86" y="20"/>
                    <a:pt x="67" y="0"/>
                    <a:pt x="43" y="0"/>
                  </a:cubicBezTo>
                  <a:cubicBezTo>
                    <a:pt x="20" y="0"/>
                    <a:pt x="0" y="20"/>
                    <a:pt x="0" y="41"/>
                  </a:cubicBezTo>
                  <a:cubicBezTo>
                    <a:pt x="0" y="65"/>
                    <a:pt x="20" y="85"/>
                    <a:pt x="43" y="85"/>
                  </a:cubicBezTo>
                  <a:cubicBezTo>
                    <a:pt x="67" y="85"/>
                    <a:pt x="86" y="65"/>
                    <a:pt x="86" y="41"/>
                  </a:cubicBezTo>
                  <a:close/>
                  <a:moveTo>
                    <a:pt x="70" y="333"/>
                  </a:moveTo>
                  <a:cubicBezTo>
                    <a:pt x="70" y="356"/>
                    <a:pt x="70" y="418"/>
                    <a:pt x="18" y="477"/>
                  </a:cubicBezTo>
                  <a:cubicBezTo>
                    <a:pt x="13" y="482"/>
                    <a:pt x="13" y="484"/>
                    <a:pt x="13" y="486"/>
                  </a:cubicBezTo>
                  <a:cubicBezTo>
                    <a:pt x="13" y="491"/>
                    <a:pt x="16" y="495"/>
                    <a:pt x="22" y="495"/>
                  </a:cubicBezTo>
                  <a:cubicBezTo>
                    <a:pt x="31" y="495"/>
                    <a:pt x="88" y="432"/>
                    <a:pt x="88" y="340"/>
                  </a:cubicBezTo>
                  <a:cubicBezTo>
                    <a:pt x="88" y="317"/>
                    <a:pt x="86" y="257"/>
                    <a:pt x="43" y="257"/>
                  </a:cubicBezTo>
                  <a:cubicBezTo>
                    <a:pt x="14" y="257"/>
                    <a:pt x="0" y="279"/>
                    <a:pt x="0" y="301"/>
                  </a:cubicBezTo>
                  <a:cubicBezTo>
                    <a:pt x="0" y="320"/>
                    <a:pt x="14" y="342"/>
                    <a:pt x="43" y="342"/>
                  </a:cubicBezTo>
                  <a:cubicBezTo>
                    <a:pt x="47" y="342"/>
                    <a:pt x="49" y="342"/>
                    <a:pt x="49" y="342"/>
                  </a:cubicBezTo>
                  <a:cubicBezTo>
                    <a:pt x="56" y="340"/>
                    <a:pt x="63" y="338"/>
                    <a:pt x="70" y="33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9" name="Freeform 108">
              <a:extLst>
                <a:ext uri="{FF2B5EF4-FFF2-40B4-BE49-F238E27FC236}">
                  <a16:creationId xmlns:a16="http://schemas.microsoft.com/office/drawing/2014/main" id="{8F51A48B-F8D8-5C49-A9EB-AD7CD4C03EA7}"/>
                </a:ext>
              </a:extLst>
            </p:cNvPr>
            <p:cNvSpPr/>
            <p:nvPr/>
          </p:nvSpPr>
          <p:spPr>
            <a:xfrm>
              <a:off x="2448360" y="6960960"/>
              <a:ext cx="189000" cy="129240"/>
            </a:xfrm>
            <a:custGeom>
              <a:avLst/>
              <a:gdLst/>
              <a:ahLst/>
              <a:cxnLst>
                <a:cxn ang="3cd4">
                  <a:pos x="hc" y="t"/>
                </a:cxn>
                <a:cxn ang="cd2">
                  <a:pos x="l" y="vc"/>
                </a:cxn>
                <a:cxn ang="cd4">
                  <a:pos x="hc" y="b"/>
                </a:cxn>
                <a:cxn ang="0">
                  <a:pos x="r" y="vc"/>
                </a:cxn>
              </a:cxnLst>
              <a:rect l="l" t="t" r="r" b="b"/>
              <a:pathLst>
                <a:path w="526" h="360">
                  <a:moveTo>
                    <a:pt x="344" y="81"/>
                  </a:moveTo>
                  <a:cubicBezTo>
                    <a:pt x="347" y="65"/>
                    <a:pt x="355" y="34"/>
                    <a:pt x="355" y="31"/>
                  </a:cubicBezTo>
                  <a:cubicBezTo>
                    <a:pt x="355" y="16"/>
                    <a:pt x="344" y="9"/>
                    <a:pt x="333" y="9"/>
                  </a:cubicBezTo>
                  <a:cubicBezTo>
                    <a:pt x="322" y="9"/>
                    <a:pt x="308" y="14"/>
                    <a:pt x="302" y="31"/>
                  </a:cubicBezTo>
                  <a:cubicBezTo>
                    <a:pt x="301" y="36"/>
                    <a:pt x="263" y="189"/>
                    <a:pt x="257" y="209"/>
                  </a:cubicBezTo>
                  <a:cubicBezTo>
                    <a:pt x="252" y="232"/>
                    <a:pt x="250" y="247"/>
                    <a:pt x="250" y="261"/>
                  </a:cubicBezTo>
                  <a:cubicBezTo>
                    <a:pt x="250" y="270"/>
                    <a:pt x="250" y="272"/>
                    <a:pt x="252" y="275"/>
                  </a:cubicBezTo>
                  <a:cubicBezTo>
                    <a:pt x="234" y="319"/>
                    <a:pt x="209" y="342"/>
                    <a:pt x="178" y="342"/>
                  </a:cubicBezTo>
                  <a:cubicBezTo>
                    <a:pt x="115" y="342"/>
                    <a:pt x="115" y="284"/>
                    <a:pt x="115" y="270"/>
                  </a:cubicBezTo>
                  <a:cubicBezTo>
                    <a:pt x="115" y="245"/>
                    <a:pt x="119" y="214"/>
                    <a:pt x="157" y="115"/>
                  </a:cubicBezTo>
                  <a:cubicBezTo>
                    <a:pt x="166" y="92"/>
                    <a:pt x="169" y="81"/>
                    <a:pt x="169" y="65"/>
                  </a:cubicBezTo>
                  <a:cubicBezTo>
                    <a:pt x="169" y="29"/>
                    <a:pt x="144" y="0"/>
                    <a:pt x="104" y="0"/>
                  </a:cubicBezTo>
                  <a:cubicBezTo>
                    <a:pt x="29" y="0"/>
                    <a:pt x="0" y="115"/>
                    <a:pt x="0" y="122"/>
                  </a:cubicBezTo>
                  <a:cubicBezTo>
                    <a:pt x="0" y="130"/>
                    <a:pt x="7" y="130"/>
                    <a:pt x="9" y="130"/>
                  </a:cubicBezTo>
                  <a:cubicBezTo>
                    <a:pt x="18" y="130"/>
                    <a:pt x="18" y="130"/>
                    <a:pt x="22" y="115"/>
                  </a:cubicBezTo>
                  <a:cubicBezTo>
                    <a:pt x="43" y="41"/>
                    <a:pt x="74" y="18"/>
                    <a:pt x="103" y="18"/>
                  </a:cubicBezTo>
                  <a:cubicBezTo>
                    <a:pt x="110" y="18"/>
                    <a:pt x="122" y="18"/>
                    <a:pt x="122" y="43"/>
                  </a:cubicBezTo>
                  <a:cubicBezTo>
                    <a:pt x="122" y="63"/>
                    <a:pt x="113" y="86"/>
                    <a:pt x="108" y="99"/>
                  </a:cubicBezTo>
                  <a:cubicBezTo>
                    <a:pt x="74" y="193"/>
                    <a:pt x="63" y="230"/>
                    <a:pt x="63" y="259"/>
                  </a:cubicBezTo>
                  <a:cubicBezTo>
                    <a:pt x="63" y="333"/>
                    <a:pt x="117" y="360"/>
                    <a:pt x="176" y="360"/>
                  </a:cubicBezTo>
                  <a:cubicBezTo>
                    <a:pt x="189" y="360"/>
                    <a:pt x="227" y="360"/>
                    <a:pt x="259" y="304"/>
                  </a:cubicBezTo>
                  <a:cubicBezTo>
                    <a:pt x="279" y="355"/>
                    <a:pt x="335" y="360"/>
                    <a:pt x="358" y="360"/>
                  </a:cubicBezTo>
                  <a:cubicBezTo>
                    <a:pt x="418" y="360"/>
                    <a:pt x="452" y="310"/>
                    <a:pt x="473" y="263"/>
                  </a:cubicBezTo>
                  <a:cubicBezTo>
                    <a:pt x="500" y="200"/>
                    <a:pt x="526" y="94"/>
                    <a:pt x="526" y="56"/>
                  </a:cubicBezTo>
                  <a:cubicBezTo>
                    <a:pt x="526" y="13"/>
                    <a:pt x="504" y="0"/>
                    <a:pt x="490" y="0"/>
                  </a:cubicBezTo>
                  <a:cubicBezTo>
                    <a:pt x="470" y="0"/>
                    <a:pt x="450" y="20"/>
                    <a:pt x="450" y="38"/>
                  </a:cubicBezTo>
                  <a:cubicBezTo>
                    <a:pt x="450" y="49"/>
                    <a:pt x="455" y="54"/>
                    <a:pt x="463" y="59"/>
                  </a:cubicBezTo>
                  <a:cubicBezTo>
                    <a:pt x="472" y="68"/>
                    <a:pt x="491" y="88"/>
                    <a:pt x="491" y="128"/>
                  </a:cubicBezTo>
                  <a:cubicBezTo>
                    <a:pt x="491" y="155"/>
                    <a:pt x="468" y="232"/>
                    <a:pt x="448" y="272"/>
                  </a:cubicBezTo>
                  <a:cubicBezTo>
                    <a:pt x="427" y="315"/>
                    <a:pt x="400" y="342"/>
                    <a:pt x="360" y="342"/>
                  </a:cubicBezTo>
                  <a:cubicBezTo>
                    <a:pt x="322" y="342"/>
                    <a:pt x="302" y="319"/>
                    <a:pt x="302" y="274"/>
                  </a:cubicBezTo>
                  <a:cubicBezTo>
                    <a:pt x="302" y="252"/>
                    <a:pt x="308" y="227"/>
                    <a:pt x="310" y="2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0" name="Freeform 109">
              <a:extLst>
                <a:ext uri="{FF2B5EF4-FFF2-40B4-BE49-F238E27FC236}">
                  <a16:creationId xmlns:a16="http://schemas.microsoft.com/office/drawing/2014/main" id="{49EC27F0-5A13-CE41-8E82-AD56C102B32F}"/>
                </a:ext>
              </a:extLst>
            </p:cNvPr>
            <p:cNvSpPr/>
            <p:nvPr/>
          </p:nvSpPr>
          <p:spPr>
            <a:xfrm>
              <a:off x="2666520" y="6873480"/>
              <a:ext cx="66240" cy="284760"/>
            </a:xfrm>
            <a:custGeom>
              <a:avLst/>
              <a:gdLst/>
              <a:ahLst/>
              <a:cxnLst>
                <a:cxn ang="3cd4">
                  <a:pos x="hc" y="t"/>
                </a:cxn>
                <a:cxn ang="cd2">
                  <a:pos x="l" y="vc"/>
                </a:cxn>
                <a:cxn ang="cd4">
                  <a:pos x="hc" y="b"/>
                </a:cxn>
                <a:cxn ang="0">
                  <a:pos x="r" y="vc"/>
                </a:cxn>
              </a:cxnLst>
              <a:rect l="l" t="t" r="r" b="b"/>
              <a:pathLst>
                <a:path w="185" h="792">
                  <a:moveTo>
                    <a:pt x="185" y="396"/>
                  </a:moveTo>
                  <a:cubicBezTo>
                    <a:pt x="185" y="335"/>
                    <a:pt x="176" y="239"/>
                    <a:pt x="133" y="149"/>
                  </a:cubicBezTo>
                  <a:cubicBezTo>
                    <a:pt x="85" y="52"/>
                    <a:pt x="16" y="0"/>
                    <a:pt x="7" y="0"/>
                  </a:cubicBezTo>
                  <a:cubicBezTo>
                    <a:pt x="4" y="0"/>
                    <a:pt x="0" y="4"/>
                    <a:pt x="0" y="7"/>
                  </a:cubicBezTo>
                  <a:cubicBezTo>
                    <a:pt x="0" y="11"/>
                    <a:pt x="0" y="13"/>
                    <a:pt x="14" y="27"/>
                  </a:cubicBezTo>
                  <a:cubicBezTo>
                    <a:pt x="94" y="104"/>
                    <a:pt x="139" y="230"/>
                    <a:pt x="139" y="396"/>
                  </a:cubicBezTo>
                  <a:cubicBezTo>
                    <a:pt x="139" y="531"/>
                    <a:pt x="110" y="672"/>
                    <a:pt x="11" y="771"/>
                  </a:cubicBezTo>
                  <a:cubicBezTo>
                    <a:pt x="0" y="781"/>
                    <a:pt x="0" y="783"/>
                    <a:pt x="0" y="785"/>
                  </a:cubicBezTo>
                  <a:cubicBezTo>
                    <a:pt x="0" y="790"/>
                    <a:pt x="4" y="792"/>
                    <a:pt x="7" y="792"/>
                  </a:cubicBezTo>
                  <a:cubicBezTo>
                    <a:pt x="16" y="792"/>
                    <a:pt x="88" y="738"/>
                    <a:pt x="135" y="637"/>
                  </a:cubicBezTo>
                  <a:cubicBezTo>
                    <a:pt x="176" y="551"/>
                    <a:pt x="185" y="463"/>
                    <a:pt x="185" y="3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1" name="Freeform 110">
              <a:extLst>
                <a:ext uri="{FF2B5EF4-FFF2-40B4-BE49-F238E27FC236}">
                  <a16:creationId xmlns:a16="http://schemas.microsoft.com/office/drawing/2014/main" id="{F6973ABB-FB7A-B948-B2FF-09C8546F5163}"/>
                </a:ext>
              </a:extLst>
            </p:cNvPr>
            <p:cNvSpPr/>
            <p:nvPr/>
          </p:nvSpPr>
          <p:spPr>
            <a:xfrm>
              <a:off x="2855880" y="6982560"/>
              <a:ext cx="189360" cy="66960"/>
            </a:xfrm>
            <a:custGeom>
              <a:avLst/>
              <a:gdLst/>
              <a:ahLst/>
              <a:cxnLst>
                <a:cxn ang="3cd4">
                  <a:pos x="hc" y="t"/>
                </a:cxn>
                <a:cxn ang="cd2">
                  <a:pos x="l" y="vc"/>
                </a:cxn>
                <a:cxn ang="cd4">
                  <a:pos x="hc" y="b"/>
                </a:cxn>
                <a:cxn ang="0">
                  <a:pos x="r" y="vc"/>
                </a:cxn>
              </a:cxnLst>
              <a:rect l="l" t="t" r="r" b="b"/>
              <a:pathLst>
                <a:path w="527" h="187">
                  <a:moveTo>
                    <a:pt x="500" y="32"/>
                  </a:moveTo>
                  <a:cubicBezTo>
                    <a:pt x="513" y="32"/>
                    <a:pt x="527" y="32"/>
                    <a:pt x="527" y="16"/>
                  </a:cubicBezTo>
                  <a:cubicBezTo>
                    <a:pt x="527" y="0"/>
                    <a:pt x="513" y="0"/>
                    <a:pt x="502" y="0"/>
                  </a:cubicBezTo>
                  <a:lnTo>
                    <a:pt x="27" y="0"/>
                  </a:lnTo>
                  <a:cubicBezTo>
                    <a:pt x="14" y="0"/>
                    <a:pt x="0" y="0"/>
                    <a:pt x="0" y="16"/>
                  </a:cubicBezTo>
                  <a:cubicBezTo>
                    <a:pt x="0" y="32"/>
                    <a:pt x="14" y="32"/>
                    <a:pt x="27" y="32"/>
                  </a:cubicBezTo>
                  <a:close/>
                  <a:moveTo>
                    <a:pt x="502" y="187"/>
                  </a:moveTo>
                  <a:cubicBezTo>
                    <a:pt x="513" y="187"/>
                    <a:pt x="527" y="187"/>
                    <a:pt x="527" y="171"/>
                  </a:cubicBezTo>
                  <a:cubicBezTo>
                    <a:pt x="527" y="155"/>
                    <a:pt x="513" y="155"/>
                    <a:pt x="500" y="155"/>
                  </a:cubicBezTo>
                  <a:lnTo>
                    <a:pt x="27" y="155"/>
                  </a:lnTo>
                  <a:cubicBezTo>
                    <a:pt x="14" y="155"/>
                    <a:pt x="0" y="155"/>
                    <a:pt x="0" y="171"/>
                  </a:cubicBezTo>
                  <a:cubicBezTo>
                    <a:pt x="0" y="187"/>
                    <a:pt x="14" y="187"/>
                    <a:pt x="27" y="18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2" name="Freeform 111">
              <a:extLst>
                <a:ext uri="{FF2B5EF4-FFF2-40B4-BE49-F238E27FC236}">
                  <a16:creationId xmlns:a16="http://schemas.microsoft.com/office/drawing/2014/main" id="{4B143378-D322-E043-AB3D-2B6626E85BF4}"/>
                </a:ext>
              </a:extLst>
            </p:cNvPr>
            <p:cNvSpPr/>
            <p:nvPr/>
          </p:nvSpPr>
          <p:spPr>
            <a:xfrm>
              <a:off x="3147479" y="6960960"/>
              <a:ext cx="116280" cy="129240"/>
            </a:xfrm>
            <a:custGeom>
              <a:avLst/>
              <a:gdLst/>
              <a:ahLst/>
              <a:cxnLst>
                <a:cxn ang="3cd4">
                  <a:pos x="hc" y="t"/>
                </a:cxn>
                <a:cxn ang="cd2">
                  <a:pos x="l" y="vc"/>
                </a:cxn>
                <a:cxn ang="cd4">
                  <a:pos x="hc" y="b"/>
                </a:cxn>
                <a:cxn ang="0">
                  <a:pos x="r" y="vc"/>
                </a:cxn>
              </a:cxnLst>
              <a:rect l="l" t="t" r="r" b="b"/>
              <a:pathLst>
                <a:path w="324" h="360">
                  <a:moveTo>
                    <a:pt x="47" y="304"/>
                  </a:moveTo>
                  <a:cubicBezTo>
                    <a:pt x="45" y="317"/>
                    <a:pt x="40" y="335"/>
                    <a:pt x="40" y="338"/>
                  </a:cubicBezTo>
                  <a:cubicBezTo>
                    <a:pt x="40" y="353"/>
                    <a:pt x="50" y="360"/>
                    <a:pt x="63" y="360"/>
                  </a:cubicBezTo>
                  <a:cubicBezTo>
                    <a:pt x="72" y="360"/>
                    <a:pt x="86" y="353"/>
                    <a:pt x="92" y="338"/>
                  </a:cubicBezTo>
                  <a:cubicBezTo>
                    <a:pt x="94" y="335"/>
                    <a:pt x="121" y="227"/>
                    <a:pt x="124" y="212"/>
                  </a:cubicBezTo>
                  <a:cubicBezTo>
                    <a:pt x="130" y="185"/>
                    <a:pt x="144" y="130"/>
                    <a:pt x="149" y="108"/>
                  </a:cubicBezTo>
                  <a:cubicBezTo>
                    <a:pt x="153" y="99"/>
                    <a:pt x="175" y="61"/>
                    <a:pt x="194" y="43"/>
                  </a:cubicBezTo>
                  <a:cubicBezTo>
                    <a:pt x="200" y="38"/>
                    <a:pt x="223" y="18"/>
                    <a:pt x="257" y="18"/>
                  </a:cubicBezTo>
                  <a:cubicBezTo>
                    <a:pt x="279" y="18"/>
                    <a:pt x="290" y="27"/>
                    <a:pt x="292" y="27"/>
                  </a:cubicBezTo>
                  <a:cubicBezTo>
                    <a:pt x="266" y="31"/>
                    <a:pt x="250" y="50"/>
                    <a:pt x="250" y="70"/>
                  </a:cubicBezTo>
                  <a:cubicBezTo>
                    <a:pt x="250" y="83"/>
                    <a:pt x="259" y="99"/>
                    <a:pt x="281" y="99"/>
                  </a:cubicBezTo>
                  <a:cubicBezTo>
                    <a:pt x="301" y="99"/>
                    <a:pt x="324" y="81"/>
                    <a:pt x="324" y="52"/>
                  </a:cubicBezTo>
                  <a:cubicBezTo>
                    <a:pt x="324" y="23"/>
                    <a:pt x="299" y="0"/>
                    <a:pt x="257" y="0"/>
                  </a:cubicBezTo>
                  <a:cubicBezTo>
                    <a:pt x="205" y="0"/>
                    <a:pt x="171" y="40"/>
                    <a:pt x="157" y="61"/>
                  </a:cubicBezTo>
                  <a:cubicBezTo>
                    <a:pt x="149" y="25"/>
                    <a:pt x="121" y="0"/>
                    <a:pt x="83" y="0"/>
                  </a:cubicBezTo>
                  <a:cubicBezTo>
                    <a:pt x="47" y="0"/>
                    <a:pt x="32" y="31"/>
                    <a:pt x="25" y="45"/>
                  </a:cubicBezTo>
                  <a:cubicBezTo>
                    <a:pt x="11" y="72"/>
                    <a:pt x="0" y="121"/>
                    <a:pt x="0" y="122"/>
                  </a:cubicBezTo>
                  <a:cubicBezTo>
                    <a:pt x="0" y="130"/>
                    <a:pt x="7" y="130"/>
                    <a:pt x="9" y="130"/>
                  </a:cubicBezTo>
                  <a:cubicBezTo>
                    <a:pt x="18" y="130"/>
                    <a:pt x="18" y="130"/>
                    <a:pt x="23" y="112"/>
                  </a:cubicBezTo>
                  <a:cubicBezTo>
                    <a:pt x="36" y="56"/>
                    <a:pt x="52" y="18"/>
                    <a:pt x="81" y="18"/>
                  </a:cubicBezTo>
                  <a:cubicBezTo>
                    <a:pt x="95" y="18"/>
                    <a:pt x="106" y="23"/>
                    <a:pt x="106" y="54"/>
                  </a:cubicBezTo>
                  <a:cubicBezTo>
                    <a:pt x="106" y="70"/>
                    <a:pt x="103" y="79"/>
                    <a:pt x="94" y="1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3" name="Freeform 112">
              <a:extLst>
                <a:ext uri="{FF2B5EF4-FFF2-40B4-BE49-F238E27FC236}">
                  <a16:creationId xmlns:a16="http://schemas.microsoft.com/office/drawing/2014/main" id="{5DF0C3DE-51C4-5941-9875-CECFDFDD14E0}"/>
                </a:ext>
              </a:extLst>
            </p:cNvPr>
            <p:cNvSpPr/>
            <p:nvPr/>
          </p:nvSpPr>
          <p:spPr>
            <a:xfrm>
              <a:off x="3354840" y="6920999"/>
              <a:ext cx="189360" cy="190080"/>
            </a:xfrm>
            <a:custGeom>
              <a:avLst/>
              <a:gdLst/>
              <a:ahLst/>
              <a:cxnLst>
                <a:cxn ang="3cd4">
                  <a:pos x="hc" y="t"/>
                </a:cxn>
                <a:cxn ang="cd2">
                  <a:pos x="l" y="vc"/>
                </a:cxn>
                <a:cxn ang="cd4">
                  <a:pos x="hc" y="b"/>
                </a:cxn>
                <a:cxn ang="0">
                  <a:pos x="r" y="vc"/>
                </a:cxn>
              </a:cxnLst>
              <a:rect l="l" t="t" r="r" b="b"/>
              <a:pathLst>
                <a:path w="527" h="529">
                  <a:moveTo>
                    <a:pt x="281" y="281"/>
                  </a:moveTo>
                  <a:lnTo>
                    <a:pt x="502" y="281"/>
                  </a:lnTo>
                  <a:cubicBezTo>
                    <a:pt x="513" y="281"/>
                    <a:pt x="527" y="281"/>
                    <a:pt x="527" y="265"/>
                  </a:cubicBezTo>
                  <a:cubicBezTo>
                    <a:pt x="527" y="248"/>
                    <a:pt x="513" y="248"/>
                    <a:pt x="502" y="248"/>
                  </a:cubicBezTo>
                  <a:lnTo>
                    <a:pt x="281" y="248"/>
                  </a:lnTo>
                  <a:lnTo>
                    <a:pt x="281" y="27"/>
                  </a:lnTo>
                  <a:cubicBezTo>
                    <a:pt x="281" y="14"/>
                    <a:pt x="281" y="0"/>
                    <a:pt x="265" y="0"/>
                  </a:cubicBezTo>
                  <a:cubicBezTo>
                    <a:pt x="248" y="0"/>
                    <a:pt x="248" y="14"/>
                    <a:pt x="248" y="27"/>
                  </a:cubicBezTo>
                  <a:lnTo>
                    <a:pt x="248" y="248"/>
                  </a:lnTo>
                  <a:lnTo>
                    <a:pt x="27" y="248"/>
                  </a:lnTo>
                  <a:cubicBezTo>
                    <a:pt x="14" y="248"/>
                    <a:pt x="0" y="248"/>
                    <a:pt x="0" y="265"/>
                  </a:cubicBezTo>
                  <a:cubicBezTo>
                    <a:pt x="0" y="281"/>
                    <a:pt x="14" y="281"/>
                    <a:pt x="27" y="281"/>
                  </a:cubicBezTo>
                  <a:lnTo>
                    <a:pt x="248" y="281"/>
                  </a:lnTo>
                  <a:lnTo>
                    <a:pt x="248" y="502"/>
                  </a:lnTo>
                  <a:cubicBezTo>
                    <a:pt x="248" y="513"/>
                    <a:pt x="248" y="529"/>
                    <a:pt x="265" y="529"/>
                  </a:cubicBezTo>
                  <a:cubicBezTo>
                    <a:pt x="281" y="529"/>
                    <a:pt x="281" y="513"/>
                    <a:pt x="281" y="50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4" name="Freeform 113">
              <a:extLst>
                <a:ext uri="{FF2B5EF4-FFF2-40B4-BE49-F238E27FC236}">
                  <a16:creationId xmlns:a16="http://schemas.microsoft.com/office/drawing/2014/main" id="{4EADFCCC-3637-C348-B1D1-6A0B531A3C57}"/>
                </a:ext>
              </a:extLst>
            </p:cNvPr>
            <p:cNvSpPr/>
            <p:nvPr/>
          </p:nvSpPr>
          <p:spPr>
            <a:xfrm>
              <a:off x="3627360" y="6960960"/>
              <a:ext cx="150120" cy="187560"/>
            </a:xfrm>
            <a:custGeom>
              <a:avLst/>
              <a:gdLst/>
              <a:ahLst/>
              <a:cxnLst>
                <a:cxn ang="3cd4">
                  <a:pos x="hc" y="t"/>
                </a:cxn>
                <a:cxn ang="cd2">
                  <a:pos x="l" y="vc"/>
                </a:cxn>
                <a:cxn ang="cd4">
                  <a:pos x="hc" y="b"/>
                </a:cxn>
                <a:cxn ang="0">
                  <a:pos x="r" y="vc"/>
                </a:cxn>
              </a:cxnLst>
              <a:rect l="l" t="t" r="r" b="b"/>
              <a:pathLst>
                <a:path w="418" h="522">
                  <a:moveTo>
                    <a:pt x="18" y="149"/>
                  </a:moveTo>
                  <a:cubicBezTo>
                    <a:pt x="49" y="58"/>
                    <a:pt x="135" y="58"/>
                    <a:pt x="144" y="58"/>
                  </a:cubicBezTo>
                  <a:cubicBezTo>
                    <a:pt x="265" y="58"/>
                    <a:pt x="274" y="196"/>
                    <a:pt x="274" y="259"/>
                  </a:cubicBezTo>
                  <a:cubicBezTo>
                    <a:pt x="274" y="308"/>
                    <a:pt x="270" y="320"/>
                    <a:pt x="263" y="337"/>
                  </a:cubicBezTo>
                  <a:cubicBezTo>
                    <a:pt x="247" y="394"/>
                    <a:pt x="223" y="486"/>
                    <a:pt x="223" y="508"/>
                  </a:cubicBezTo>
                  <a:cubicBezTo>
                    <a:pt x="223" y="517"/>
                    <a:pt x="227" y="522"/>
                    <a:pt x="232" y="522"/>
                  </a:cubicBezTo>
                  <a:cubicBezTo>
                    <a:pt x="243" y="522"/>
                    <a:pt x="250" y="504"/>
                    <a:pt x="257" y="473"/>
                  </a:cubicBezTo>
                  <a:cubicBezTo>
                    <a:pt x="277" y="407"/>
                    <a:pt x="284" y="362"/>
                    <a:pt x="288" y="337"/>
                  </a:cubicBezTo>
                  <a:cubicBezTo>
                    <a:pt x="290" y="328"/>
                    <a:pt x="290" y="317"/>
                    <a:pt x="293" y="306"/>
                  </a:cubicBezTo>
                  <a:cubicBezTo>
                    <a:pt x="319" y="229"/>
                    <a:pt x="371" y="110"/>
                    <a:pt x="401" y="47"/>
                  </a:cubicBezTo>
                  <a:cubicBezTo>
                    <a:pt x="407" y="38"/>
                    <a:pt x="418" y="20"/>
                    <a:pt x="418" y="16"/>
                  </a:cubicBezTo>
                  <a:cubicBezTo>
                    <a:pt x="418" y="9"/>
                    <a:pt x="409" y="9"/>
                    <a:pt x="407" y="9"/>
                  </a:cubicBezTo>
                  <a:cubicBezTo>
                    <a:pt x="405" y="9"/>
                    <a:pt x="400" y="9"/>
                    <a:pt x="398" y="14"/>
                  </a:cubicBezTo>
                  <a:cubicBezTo>
                    <a:pt x="356" y="90"/>
                    <a:pt x="324" y="169"/>
                    <a:pt x="293" y="248"/>
                  </a:cubicBezTo>
                  <a:cubicBezTo>
                    <a:pt x="292" y="225"/>
                    <a:pt x="292" y="164"/>
                    <a:pt x="261" y="86"/>
                  </a:cubicBezTo>
                  <a:cubicBezTo>
                    <a:pt x="241" y="40"/>
                    <a:pt x="209" y="0"/>
                    <a:pt x="155" y="0"/>
                  </a:cubicBezTo>
                  <a:cubicBezTo>
                    <a:pt x="56" y="0"/>
                    <a:pt x="0" y="121"/>
                    <a:pt x="0" y="146"/>
                  </a:cubicBezTo>
                  <a:cubicBezTo>
                    <a:pt x="0" y="153"/>
                    <a:pt x="7" y="153"/>
                    <a:pt x="14" y="15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5" name="Freeform 114">
              <a:extLst>
                <a:ext uri="{FF2B5EF4-FFF2-40B4-BE49-F238E27FC236}">
                  <a16:creationId xmlns:a16="http://schemas.microsoft.com/office/drawing/2014/main" id="{92EDD109-E4C8-8641-94C3-51AC635A1461}"/>
                </a:ext>
              </a:extLst>
            </p:cNvPr>
            <p:cNvSpPr/>
            <p:nvPr/>
          </p:nvSpPr>
          <p:spPr>
            <a:xfrm>
              <a:off x="3841200" y="6960960"/>
              <a:ext cx="222480" cy="126000"/>
            </a:xfrm>
            <a:custGeom>
              <a:avLst/>
              <a:gdLst/>
              <a:ahLst/>
              <a:cxnLst>
                <a:cxn ang="3cd4">
                  <a:pos x="hc" y="t"/>
                </a:cxn>
                <a:cxn ang="cd2">
                  <a:pos x="l" y="vc"/>
                </a:cxn>
                <a:cxn ang="cd4">
                  <a:pos x="hc" y="b"/>
                </a:cxn>
                <a:cxn ang="0">
                  <a:pos x="r" y="vc"/>
                </a:cxn>
              </a:cxnLst>
              <a:rect l="l" t="t" r="r" b="b"/>
              <a:pathLst>
                <a:path w="619" h="351">
                  <a:moveTo>
                    <a:pt x="61" y="77"/>
                  </a:moveTo>
                  <a:lnTo>
                    <a:pt x="61" y="292"/>
                  </a:lnTo>
                  <a:cubicBezTo>
                    <a:pt x="61" y="326"/>
                    <a:pt x="52" y="326"/>
                    <a:pt x="0" y="326"/>
                  </a:cubicBezTo>
                  <a:lnTo>
                    <a:pt x="0" y="351"/>
                  </a:lnTo>
                  <a:cubicBezTo>
                    <a:pt x="27" y="351"/>
                    <a:pt x="68" y="349"/>
                    <a:pt x="90" y="349"/>
                  </a:cubicBezTo>
                  <a:cubicBezTo>
                    <a:pt x="110" y="349"/>
                    <a:pt x="151" y="351"/>
                    <a:pt x="178" y="351"/>
                  </a:cubicBezTo>
                  <a:lnTo>
                    <a:pt x="178" y="326"/>
                  </a:lnTo>
                  <a:cubicBezTo>
                    <a:pt x="126" y="326"/>
                    <a:pt x="117" y="326"/>
                    <a:pt x="117" y="292"/>
                  </a:cubicBezTo>
                  <a:lnTo>
                    <a:pt x="117" y="144"/>
                  </a:lnTo>
                  <a:cubicBezTo>
                    <a:pt x="117" y="61"/>
                    <a:pt x="173" y="18"/>
                    <a:pt x="223" y="18"/>
                  </a:cubicBezTo>
                  <a:cubicBezTo>
                    <a:pt x="274" y="18"/>
                    <a:pt x="283" y="61"/>
                    <a:pt x="283" y="106"/>
                  </a:cubicBezTo>
                  <a:lnTo>
                    <a:pt x="283" y="292"/>
                  </a:lnTo>
                  <a:cubicBezTo>
                    <a:pt x="283" y="326"/>
                    <a:pt x="274" y="326"/>
                    <a:pt x="220" y="326"/>
                  </a:cubicBezTo>
                  <a:lnTo>
                    <a:pt x="220" y="351"/>
                  </a:lnTo>
                  <a:cubicBezTo>
                    <a:pt x="248" y="351"/>
                    <a:pt x="288" y="349"/>
                    <a:pt x="310" y="349"/>
                  </a:cubicBezTo>
                  <a:cubicBezTo>
                    <a:pt x="331" y="349"/>
                    <a:pt x="373" y="351"/>
                    <a:pt x="400" y="351"/>
                  </a:cubicBezTo>
                  <a:lnTo>
                    <a:pt x="400" y="326"/>
                  </a:lnTo>
                  <a:cubicBezTo>
                    <a:pt x="346" y="326"/>
                    <a:pt x="337" y="326"/>
                    <a:pt x="337" y="292"/>
                  </a:cubicBezTo>
                  <a:lnTo>
                    <a:pt x="337" y="144"/>
                  </a:lnTo>
                  <a:cubicBezTo>
                    <a:pt x="337" y="61"/>
                    <a:pt x="394" y="18"/>
                    <a:pt x="445" y="18"/>
                  </a:cubicBezTo>
                  <a:cubicBezTo>
                    <a:pt x="495" y="18"/>
                    <a:pt x="502" y="61"/>
                    <a:pt x="502" y="106"/>
                  </a:cubicBezTo>
                  <a:lnTo>
                    <a:pt x="502" y="292"/>
                  </a:lnTo>
                  <a:cubicBezTo>
                    <a:pt x="502" y="326"/>
                    <a:pt x="495" y="326"/>
                    <a:pt x="441" y="326"/>
                  </a:cubicBezTo>
                  <a:lnTo>
                    <a:pt x="441" y="351"/>
                  </a:lnTo>
                  <a:cubicBezTo>
                    <a:pt x="468" y="351"/>
                    <a:pt x="509" y="349"/>
                    <a:pt x="531" y="349"/>
                  </a:cubicBezTo>
                  <a:cubicBezTo>
                    <a:pt x="551" y="349"/>
                    <a:pt x="592" y="351"/>
                    <a:pt x="619" y="351"/>
                  </a:cubicBezTo>
                  <a:lnTo>
                    <a:pt x="619" y="326"/>
                  </a:lnTo>
                  <a:cubicBezTo>
                    <a:pt x="578" y="326"/>
                    <a:pt x="558" y="326"/>
                    <a:pt x="558" y="302"/>
                  </a:cubicBezTo>
                  <a:lnTo>
                    <a:pt x="558" y="151"/>
                  </a:lnTo>
                  <a:cubicBezTo>
                    <a:pt x="558" y="83"/>
                    <a:pt x="558" y="58"/>
                    <a:pt x="533" y="29"/>
                  </a:cubicBezTo>
                  <a:cubicBezTo>
                    <a:pt x="522" y="16"/>
                    <a:pt x="495" y="0"/>
                    <a:pt x="450" y="0"/>
                  </a:cubicBezTo>
                  <a:cubicBezTo>
                    <a:pt x="383" y="0"/>
                    <a:pt x="347" y="47"/>
                    <a:pt x="335" y="77"/>
                  </a:cubicBezTo>
                  <a:cubicBezTo>
                    <a:pt x="324" y="9"/>
                    <a:pt x="265" y="0"/>
                    <a:pt x="229" y="0"/>
                  </a:cubicBezTo>
                  <a:cubicBezTo>
                    <a:pt x="171" y="0"/>
                    <a:pt x="133" y="34"/>
                    <a:pt x="112" y="83"/>
                  </a:cubicBezTo>
                  <a:lnTo>
                    <a:pt x="112" y="0"/>
                  </a:lnTo>
                  <a:lnTo>
                    <a:pt x="0" y="9"/>
                  </a:lnTo>
                  <a:lnTo>
                    <a:pt x="0" y="34"/>
                  </a:lnTo>
                  <a:cubicBezTo>
                    <a:pt x="56" y="34"/>
                    <a:pt x="61" y="40"/>
                    <a:pt x="61" y="7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6" name="Freeform 115">
              <a:extLst>
                <a:ext uri="{FF2B5EF4-FFF2-40B4-BE49-F238E27FC236}">
                  <a16:creationId xmlns:a16="http://schemas.microsoft.com/office/drawing/2014/main" id="{607910BA-77AB-CF45-86FA-94713793F86C}"/>
                </a:ext>
              </a:extLst>
            </p:cNvPr>
            <p:cNvSpPr/>
            <p:nvPr/>
          </p:nvSpPr>
          <p:spPr>
            <a:xfrm>
              <a:off x="4080960" y="6959880"/>
              <a:ext cx="128520" cy="131040"/>
            </a:xfrm>
            <a:custGeom>
              <a:avLst/>
              <a:gdLst/>
              <a:ahLst/>
              <a:cxnLst>
                <a:cxn ang="3cd4">
                  <a:pos x="hc" y="t"/>
                </a:cxn>
                <a:cxn ang="cd2">
                  <a:pos x="l" y="vc"/>
                </a:cxn>
                <a:cxn ang="cd4">
                  <a:pos x="hc" y="b"/>
                </a:cxn>
                <a:cxn ang="0">
                  <a:pos x="r" y="vc"/>
                </a:cxn>
              </a:cxnLst>
              <a:rect l="l" t="t" r="r" b="b"/>
              <a:pathLst>
                <a:path w="358" h="365">
                  <a:moveTo>
                    <a:pt x="230" y="295"/>
                  </a:moveTo>
                  <a:cubicBezTo>
                    <a:pt x="234" y="328"/>
                    <a:pt x="256" y="360"/>
                    <a:pt x="293" y="360"/>
                  </a:cubicBezTo>
                  <a:cubicBezTo>
                    <a:pt x="310" y="360"/>
                    <a:pt x="358" y="349"/>
                    <a:pt x="358" y="284"/>
                  </a:cubicBezTo>
                  <a:lnTo>
                    <a:pt x="358" y="241"/>
                  </a:lnTo>
                  <a:lnTo>
                    <a:pt x="338" y="241"/>
                  </a:lnTo>
                  <a:lnTo>
                    <a:pt x="338" y="284"/>
                  </a:lnTo>
                  <a:cubicBezTo>
                    <a:pt x="338" y="331"/>
                    <a:pt x="319" y="337"/>
                    <a:pt x="310" y="337"/>
                  </a:cubicBezTo>
                  <a:cubicBezTo>
                    <a:pt x="284" y="337"/>
                    <a:pt x="281" y="301"/>
                    <a:pt x="281" y="297"/>
                  </a:cubicBezTo>
                  <a:lnTo>
                    <a:pt x="281" y="137"/>
                  </a:lnTo>
                  <a:cubicBezTo>
                    <a:pt x="281" y="104"/>
                    <a:pt x="281" y="74"/>
                    <a:pt x="252" y="43"/>
                  </a:cubicBezTo>
                  <a:cubicBezTo>
                    <a:pt x="221" y="13"/>
                    <a:pt x="182" y="0"/>
                    <a:pt x="142" y="0"/>
                  </a:cubicBezTo>
                  <a:cubicBezTo>
                    <a:pt x="77" y="0"/>
                    <a:pt x="23" y="38"/>
                    <a:pt x="23" y="90"/>
                  </a:cubicBezTo>
                  <a:cubicBezTo>
                    <a:pt x="23" y="113"/>
                    <a:pt x="40" y="128"/>
                    <a:pt x="59" y="128"/>
                  </a:cubicBezTo>
                  <a:cubicBezTo>
                    <a:pt x="81" y="128"/>
                    <a:pt x="95" y="112"/>
                    <a:pt x="95" y="90"/>
                  </a:cubicBezTo>
                  <a:cubicBezTo>
                    <a:pt x="95" y="81"/>
                    <a:pt x="92" y="54"/>
                    <a:pt x="56" y="54"/>
                  </a:cubicBezTo>
                  <a:cubicBezTo>
                    <a:pt x="77" y="27"/>
                    <a:pt x="115" y="18"/>
                    <a:pt x="142" y="18"/>
                  </a:cubicBezTo>
                  <a:cubicBezTo>
                    <a:pt x="180" y="18"/>
                    <a:pt x="225" y="49"/>
                    <a:pt x="225" y="119"/>
                  </a:cubicBezTo>
                  <a:lnTo>
                    <a:pt x="225" y="149"/>
                  </a:lnTo>
                  <a:cubicBezTo>
                    <a:pt x="185" y="151"/>
                    <a:pt x="130" y="153"/>
                    <a:pt x="79" y="176"/>
                  </a:cubicBezTo>
                  <a:cubicBezTo>
                    <a:pt x="20" y="203"/>
                    <a:pt x="0" y="245"/>
                    <a:pt x="0" y="281"/>
                  </a:cubicBezTo>
                  <a:cubicBezTo>
                    <a:pt x="0" y="346"/>
                    <a:pt x="77" y="365"/>
                    <a:pt x="128" y="365"/>
                  </a:cubicBezTo>
                  <a:cubicBezTo>
                    <a:pt x="180" y="365"/>
                    <a:pt x="216" y="333"/>
                    <a:pt x="230" y="295"/>
                  </a:cubicBezTo>
                  <a:close/>
                  <a:moveTo>
                    <a:pt x="225" y="166"/>
                  </a:moveTo>
                  <a:lnTo>
                    <a:pt x="225" y="245"/>
                  </a:lnTo>
                  <a:cubicBezTo>
                    <a:pt x="225" y="320"/>
                    <a:pt x="169" y="347"/>
                    <a:pt x="133" y="347"/>
                  </a:cubicBezTo>
                  <a:cubicBezTo>
                    <a:pt x="94" y="347"/>
                    <a:pt x="61" y="319"/>
                    <a:pt x="61" y="279"/>
                  </a:cubicBezTo>
                  <a:cubicBezTo>
                    <a:pt x="61" y="236"/>
                    <a:pt x="95" y="169"/>
                    <a:pt x="225" y="1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7" name="Freeform 116">
              <a:extLst>
                <a:ext uri="{FF2B5EF4-FFF2-40B4-BE49-F238E27FC236}">
                  <a16:creationId xmlns:a16="http://schemas.microsoft.com/office/drawing/2014/main" id="{2AA6F469-F938-C44A-9983-A6FB5B9BF822}"/>
                </a:ext>
              </a:extLst>
            </p:cNvPr>
            <p:cNvSpPr/>
            <p:nvPr/>
          </p:nvSpPr>
          <p:spPr>
            <a:xfrm>
              <a:off x="4213800" y="6964200"/>
              <a:ext cx="143640" cy="122760"/>
            </a:xfrm>
            <a:custGeom>
              <a:avLst/>
              <a:gdLst/>
              <a:ahLst/>
              <a:cxnLst>
                <a:cxn ang="3cd4">
                  <a:pos x="hc" y="t"/>
                </a:cxn>
                <a:cxn ang="cd2">
                  <a:pos x="l" y="vc"/>
                </a:cxn>
                <a:cxn ang="cd4">
                  <a:pos x="hc" y="b"/>
                </a:cxn>
                <a:cxn ang="0">
                  <a:pos x="r" y="vc"/>
                </a:cxn>
              </a:cxnLst>
              <a:rect l="l" t="t" r="r" b="b"/>
              <a:pathLst>
                <a:path w="400" h="342">
                  <a:moveTo>
                    <a:pt x="218" y="157"/>
                  </a:moveTo>
                  <a:cubicBezTo>
                    <a:pt x="243" y="126"/>
                    <a:pt x="272" y="86"/>
                    <a:pt x="292" y="67"/>
                  </a:cubicBezTo>
                  <a:cubicBezTo>
                    <a:pt x="317" y="38"/>
                    <a:pt x="349" y="25"/>
                    <a:pt x="385" y="25"/>
                  </a:cubicBezTo>
                  <a:lnTo>
                    <a:pt x="385" y="0"/>
                  </a:lnTo>
                  <a:cubicBezTo>
                    <a:pt x="365" y="2"/>
                    <a:pt x="342" y="2"/>
                    <a:pt x="320" y="2"/>
                  </a:cubicBezTo>
                  <a:cubicBezTo>
                    <a:pt x="297" y="2"/>
                    <a:pt x="256" y="0"/>
                    <a:pt x="245" y="0"/>
                  </a:cubicBezTo>
                  <a:lnTo>
                    <a:pt x="245" y="25"/>
                  </a:lnTo>
                  <a:cubicBezTo>
                    <a:pt x="261" y="27"/>
                    <a:pt x="268" y="36"/>
                    <a:pt x="268" y="49"/>
                  </a:cubicBezTo>
                  <a:cubicBezTo>
                    <a:pt x="268" y="61"/>
                    <a:pt x="259" y="72"/>
                    <a:pt x="256" y="77"/>
                  </a:cubicBezTo>
                  <a:lnTo>
                    <a:pt x="207" y="139"/>
                  </a:lnTo>
                  <a:lnTo>
                    <a:pt x="144" y="59"/>
                  </a:lnTo>
                  <a:cubicBezTo>
                    <a:pt x="137" y="50"/>
                    <a:pt x="137" y="49"/>
                    <a:pt x="137" y="45"/>
                  </a:cubicBezTo>
                  <a:cubicBezTo>
                    <a:pt x="137" y="32"/>
                    <a:pt x="149" y="25"/>
                    <a:pt x="166" y="25"/>
                  </a:cubicBezTo>
                  <a:lnTo>
                    <a:pt x="166" y="0"/>
                  </a:lnTo>
                  <a:cubicBezTo>
                    <a:pt x="144" y="0"/>
                    <a:pt x="92" y="2"/>
                    <a:pt x="79" y="2"/>
                  </a:cubicBezTo>
                  <a:cubicBezTo>
                    <a:pt x="63" y="2"/>
                    <a:pt x="25" y="2"/>
                    <a:pt x="4" y="0"/>
                  </a:cubicBezTo>
                  <a:lnTo>
                    <a:pt x="4" y="25"/>
                  </a:lnTo>
                  <a:cubicBezTo>
                    <a:pt x="59" y="25"/>
                    <a:pt x="61" y="25"/>
                    <a:pt x="97" y="74"/>
                  </a:cubicBezTo>
                  <a:lnTo>
                    <a:pt x="176" y="176"/>
                  </a:lnTo>
                  <a:lnTo>
                    <a:pt x="103" y="270"/>
                  </a:lnTo>
                  <a:cubicBezTo>
                    <a:pt x="63" y="317"/>
                    <a:pt x="16" y="319"/>
                    <a:pt x="0" y="319"/>
                  </a:cubicBezTo>
                  <a:lnTo>
                    <a:pt x="0" y="342"/>
                  </a:lnTo>
                  <a:cubicBezTo>
                    <a:pt x="22" y="340"/>
                    <a:pt x="45" y="340"/>
                    <a:pt x="67" y="340"/>
                  </a:cubicBezTo>
                  <a:cubicBezTo>
                    <a:pt x="88" y="340"/>
                    <a:pt x="122" y="342"/>
                    <a:pt x="142" y="342"/>
                  </a:cubicBezTo>
                  <a:lnTo>
                    <a:pt x="142" y="319"/>
                  </a:lnTo>
                  <a:cubicBezTo>
                    <a:pt x="124" y="315"/>
                    <a:pt x="119" y="306"/>
                    <a:pt x="119" y="293"/>
                  </a:cubicBezTo>
                  <a:cubicBezTo>
                    <a:pt x="119" y="275"/>
                    <a:pt x="142" y="250"/>
                    <a:pt x="191" y="193"/>
                  </a:cubicBezTo>
                  <a:lnTo>
                    <a:pt x="250" y="272"/>
                  </a:lnTo>
                  <a:cubicBezTo>
                    <a:pt x="257" y="281"/>
                    <a:pt x="266" y="293"/>
                    <a:pt x="266" y="299"/>
                  </a:cubicBezTo>
                  <a:cubicBezTo>
                    <a:pt x="266" y="306"/>
                    <a:pt x="259" y="317"/>
                    <a:pt x="238" y="319"/>
                  </a:cubicBezTo>
                  <a:lnTo>
                    <a:pt x="238" y="342"/>
                  </a:lnTo>
                  <a:cubicBezTo>
                    <a:pt x="263" y="342"/>
                    <a:pt x="306" y="340"/>
                    <a:pt x="324" y="340"/>
                  </a:cubicBezTo>
                  <a:cubicBezTo>
                    <a:pt x="346" y="340"/>
                    <a:pt x="376" y="340"/>
                    <a:pt x="400" y="342"/>
                  </a:cubicBezTo>
                  <a:lnTo>
                    <a:pt x="400" y="319"/>
                  </a:lnTo>
                  <a:cubicBezTo>
                    <a:pt x="358" y="319"/>
                    <a:pt x="344" y="317"/>
                    <a:pt x="326" y="29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8" name="Freeform 117">
              <a:extLst>
                <a:ext uri="{FF2B5EF4-FFF2-40B4-BE49-F238E27FC236}">
                  <a16:creationId xmlns:a16="http://schemas.microsoft.com/office/drawing/2014/main" id="{58EC92D2-2CBD-B348-9F71-C95F2B92D4AF}"/>
                </a:ext>
              </a:extLst>
            </p:cNvPr>
            <p:cNvSpPr/>
            <p:nvPr/>
          </p:nvSpPr>
          <p:spPr>
            <a:xfrm>
              <a:off x="4009319" y="7182719"/>
              <a:ext cx="101880" cy="90360"/>
            </a:xfrm>
            <a:custGeom>
              <a:avLst/>
              <a:gdLst/>
              <a:ahLst/>
              <a:cxnLst>
                <a:cxn ang="3cd4">
                  <a:pos x="hc" y="t"/>
                </a:cxn>
                <a:cxn ang="cd2">
                  <a:pos x="l" y="vc"/>
                </a:cxn>
                <a:cxn ang="cd4">
                  <a:pos x="hc" y="b"/>
                </a:cxn>
                <a:cxn ang="0">
                  <a:pos x="r" y="vc"/>
                </a:cxn>
              </a:cxnLst>
              <a:rect l="l" t="t" r="r" b="b"/>
              <a:pathLst>
                <a:path w="284" h="252">
                  <a:moveTo>
                    <a:pt x="202" y="32"/>
                  </a:moveTo>
                  <a:cubicBezTo>
                    <a:pt x="189" y="14"/>
                    <a:pt x="171" y="0"/>
                    <a:pt x="144" y="0"/>
                  </a:cubicBezTo>
                  <a:cubicBezTo>
                    <a:pt x="72" y="0"/>
                    <a:pt x="0" y="79"/>
                    <a:pt x="0" y="158"/>
                  </a:cubicBezTo>
                  <a:cubicBezTo>
                    <a:pt x="0" y="212"/>
                    <a:pt x="36" y="252"/>
                    <a:pt x="85" y="252"/>
                  </a:cubicBezTo>
                  <a:cubicBezTo>
                    <a:pt x="113" y="252"/>
                    <a:pt x="140" y="234"/>
                    <a:pt x="164" y="212"/>
                  </a:cubicBezTo>
                  <a:cubicBezTo>
                    <a:pt x="175" y="247"/>
                    <a:pt x="205" y="252"/>
                    <a:pt x="221" y="252"/>
                  </a:cubicBezTo>
                  <a:cubicBezTo>
                    <a:pt x="241" y="252"/>
                    <a:pt x="254" y="239"/>
                    <a:pt x="265" y="221"/>
                  </a:cubicBezTo>
                  <a:cubicBezTo>
                    <a:pt x="277" y="200"/>
                    <a:pt x="284" y="169"/>
                    <a:pt x="284" y="166"/>
                  </a:cubicBezTo>
                  <a:cubicBezTo>
                    <a:pt x="284" y="158"/>
                    <a:pt x="277" y="158"/>
                    <a:pt x="275" y="158"/>
                  </a:cubicBezTo>
                  <a:cubicBezTo>
                    <a:pt x="268" y="158"/>
                    <a:pt x="266" y="162"/>
                    <a:pt x="263" y="176"/>
                  </a:cubicBezTo>
                  <a:cubicBezTo>
                    <a:pt x="256" y="203"/>
                    <a:pt x="247" y="236"/>
                    <a:pt x="223" y="236"/>
                  </a:cubicBezTo>
                  <a:cubicBezTo>
                    <a:pt x="207" y="236"/>
                    <a:pt x="203" y="223"/>
                    <a:pt x="203" y="209"/>
                  </a:cubicBezTo>
                  <a:cubicBezTo>
                    <a:pt x="203" y="200"/>
                    <a:pt x="209" y="178"/>
                    <a:pt x="212" y="164"/>
                  </a:cubicBezTo>
                  <a:cubicBezTo>
                    <a:pt x="216" y="149"/>
                    <a:pt x="221" y="126"/>
                    <a:pt x="225" y="113"/>
                  </a:cubicBezTo>
                  <a:lnTo>
                    <a:pt x="236" y="72"/>
                  </a:lnTo>
                  <a:cubicBezTo>
                    <a:pt x="239" y="58"/>
                    <a:pt x="247" y="31"/>
                    <a:pt x="247" y="29"/>
                  </a:cubicBezTo>
                  <a:cubicBezTo>
                    <a:pt x="247" y="16"/>
                    <a:pt x="236" y="11"/>
                    <a:pt x="227" y="11"/>
                  </a:cubicBezTo>
                  <a:cubicBezTo>
                    <a:pt x="218" y="11"/>
                    <a:pt x="205" y="18"/>
                    <a:pt x="202" y="32"/>
                  </a:cubicBezTo>
                  <a:close/>
                  <a:moveTo>
                    <a:pt x="166" y="176"/>
                  </a:moveTo>
                  <a:cubicBezTo>
                    <a:pt x="162" y="193"/>
                    <a:pt x="149" y="203"/>
                    <a:pt x="137" y="214"/>
                  </a:cubicBezTo>
                  <a:cubicBezTo>
                    <a:pt x="131" y="218"/>
                    <a:pt x="110" y="236"/>
                    <a:pt x="86" y="236"/>
                  </a:cubicBezTo>
                  <a:cubicBezTo>
                    <a:pt x="65" y="236"/>
                    <a:pt x="45" y="221"/>
                    <a:pt x="45" y="182"/>
                  </a:cubicBezTo>
                  <a:cubicBezTo>
                    <a:pt x="45" y="153"/>
                    <a:pt x="61" y="90"/>
                    <a:pt x="74" y="68"/>
                  </a:cubicBezTo>
                  <a:cubicBezTo>
                    <a:pt x="99" y="23"/>
                    <a:pt x="128" y="16"/>
                    <a:pt x="144" y="16"/>
                  </a:cubicBezTo>
                  <a:cubicBezTo>
                    <a:pt x="184" y="16"/>
                    <a:pt x="193" y="58"/>
                    <a:pt x="193" y="65"/>
                  </a:cubicBezTo>
                  <a:cubicBezTo>
                    <a:pt x="193" y="67"/>
                    <a:pt x="193" y="70"/>
                    <a:pt x="191" y="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9" name="Freeform 118">
              <a:extLst>
                <a:ext uri="{FF2B5EF4-FFF2-40B4-BE49-F238E27FC236}">
                  <a16:creationId xmlns:a16="http://schemas.microsoft.com/office/drawing/2014/main" id="{0ED068AF-F417-2E42-B20D-350DF4D47860}"/>
                </a:ext>
              </a:extLst>
            </p:cNvPr>
            <p:cNvSpPr/>
            <p:nvPr/>
          </p:nvSpPr>
          <p:spPr>
            <a:xfrm>
              <a:off x="4133520" y="7134120"/>
              <a:ext cx="39960" cy="74160"/>
            </a:xfrm>
            <a:custGeom>
              <a:avLst/>
              <a:gdLst/>
              <a:ahLst/>
              <a:cxnLst>
                <a:cxn ang="3cd4">
                  <a:pos x="hc" y="t"/>
                </a:cxn>
                <a:cxn ang="cd2">
                  <a:pos x="l" y="vc"/>
                </a:cxn>
                <a:cxn ang="cd4">
                  <a:pos x="hc" y="b"/>
                </a:cxn>
                <a:cxn ang="0">
                  <a:pos x="r" y="vc"/>
                </a:cxn>
              </a:cxnLst>
              <a:rect l="l" t="t" r="r" b="b"/>
              <a:pathLst>
                <a:path w="112" h="207">
                  <a:moveTo>
                    <a:pt x="108" y="38"/>
                  </a:moveTo>
                  <a:cubicBezTo>
                    <a:pt x="108" y="38"/>
                    <a:pt x="112" y="29"/>
                    <a:pt x="112" y="23"/>
                  </a:cubicBezTo>
                  <a:cubicBezTo>
                    <a:pt x="112" y="9"/>
                    <a:pt x="99" y="0"/>
                    <a:pt x="86" y="0"/>
                  </a:cubicBezTo>
                  <a:cubicBezTo>
                    <a:pt x="70" y="0"/>
                    <a:pt x="65" y="13"/>
                    <a:pt x="63" y="18"/>
                  </a:cubicBezTo>
                  <a:lnTo>
                    <a:pt x="2" y="191"/>
                  </a:lnTo>
                  <a:cubicBezTo>
                    <a:pt x="0" y="196"/>
                    <a:pt x="0" y="196"/>
                    <a:pt x="0" y="198"/>
                  </a:cubicBezTo>
                  <a:cubicBezTo>
                    <a:pt x="0" y="203"/>
                    <a:pt x="16" y="207"/>
                    <a:pt x="18" y="207"/>
                  </a:cubicBezTo>
                  <a:cubicBezTo>
                    <a:pt x="22" y="207"/>
                    <a:pt x="22" y="205"/>
                    <a:pt x="23" y="20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0" name="Freeform 119">
              <a:extLst>
                <a:ext uri="{FF2B5EF4-FFF2-40B4-BE49-F238E27FC236}">
                  <a16:creationId xmlns:a16="http://schemas.microsoft.com/office/drawing/2014/main" id="{E87449D3-4FD8-C441-9A4D-BF55C1DD0152}"/>
                </a:ext>
              </a:extLst>
            </p:cNvPr>
            <p:cNvSpPr/>
            <p:nvPr/>
          </p:nvSpPr>
          <p:spPr>
            <a:xfrm>
              <a:off x="4424040" y="6886440"/>
              <a:ext cx="197280" cy="256320"/>
            </a:xfrm>
            <a:custGeom>
              <a:avLst/>
              <a:gdLst/>
              <a:ahLst/>
              <a:cxnLst>
                <a:cxn ang="3cd4">
                  <a:pos x="hc" y="t"/>
                </a:cxn>
                <a:cxn ang="cd2">
                  <a:pos x="l" y="vc"/>
                </a:cxn>
                <a:cxn ang="cd4">
                  <a:pos x="hc" y="b"/>
                </a:cxn>
                <a:cxn ang="0">
                  <a:pos x="r" y="vc"/>
                </a:cxn>
              </a:cxnLst>
              <a:rect l="l" t="t" r="r" b="b"/>
              <a:pathLst>
                <a:path w="549" h="713">
                  <a:moveTo>
                    <a:pt x="308" y="554"/>
                  </a:moveTo>
                  <a:cubicBezTo>
                    <a:pt x="432" y="508"/>
                    <a:pt x="549" y="365"/>
                    <a:pt x="549" y="212"/>
                  </a:cubicBezTo>
                  <a:cubicBezTo>
                    <a:pt x="549" y="86"/>
                    <a:pt x="464" y="0"/>
                    <a:pt x="346" y="0"/>
                  </a:cubicBezTo>
                  <a:cubicBezTo>
                    <a:pt x="175" y="0"/>
                    <a:pt x="0" y="180"/>
                    <a:pt x="0" y="365"/>
                  </a:cubicBezTo>
                  <a:cubicBezTo>
                    <a:pt x="0" y="497"/>
                    <a:pt x="88" y="576"/>
                    <a:pt x="203" y="576"/>
                  </a:cubicBezTo>
                  <a:cubicBezTo>
                    <a:pt x="223" y="576"/>
                    <a:pt x="250" y="572"/>
                    <a:pt x="281" y="565"/>
                  </a:cubicBezTo>
                  <a:cubicBezTo>
                    <a:pt x="277" y="614"/>
                    <a:pt x="277" y="616"/>
                    <a:pt x="277" y="627"/>
                  </a:cubicBezTo>
                  <a:cubicBezTo>
                    <a:pt x="277" y="652"/>
                    <a:pt x="277" y="713"/>
                    <a:pt x="344" y="713"/>
                  </a:cubicBezTo>
                  <a:cubicBezTo>
                    <a:pt x="437" y="713"/>
                    <a:pt x="475" y="567"/>
                    <a:pt x="475" y="560"/>
                  </a:cubicBezTo>
                  <a:cubicBezTo>
                    <a:pt x="475" y="553"/>
                    <a:pt x="470" y="551"/>
                    <a:pt x="468" y="551"/>
                  </a:cubicBezTo>
                  <a:cubicBezTo>
                    <a:pt x="461" y="551"/>
                    <a:pt x="459" y="554"/>
                    <a:pt x="457" y="560"/>
                  </a:cubicBezTo>
                  <a:cubicBezTo>
                    <a:pt x="439" y="616"/>
                    <a:pt x="392" y="636"/>
                    <a:pt x="365" y="636"/>
                  </a:cubicBezTo>
                  <a:cubicBezTo>
                    <a:pt x="328" y="636"/>
                    <a:pt x="317" y="614"/>
                    <a:pt x="308" y="554"/>
                  </a:cubicBezTo>
                  <a:close/>
                  <a:moveTo>
                    <a:pt x="158" y="547"/>
                  </a:moveTo>
                  <a:cubicBezTo>
                    <a:pt x="97" y="524"/>
                    <a:pt x="70" y="461"/>
                    <a:pt x="70" y="391"/>
                  </a:cubicBezTo>
                  <a:cubicBezTo>
                    <a:pt x="70" y="335"/>
                    <a:pt x="90" y="223"/>
                    <a:pt x="151" y="137"/>
                  </a:cubicBezTo>
                  <a:cubicBezTo>
                    <a:pt x="209" y="56"/>
                    <a:pt x="283" y="20"/>
                    <a:pt x="342" y="20"/>
                  </a:cubicBezTo>
                  <a:cubicBezTo>
                    <a:pt x="421" y="20"/>
                    <a:pt x="479" y="81"/>
                    <a:pt x="479" y="187"/>
                  </a:cubicBezTo>
                  <a:cubicBezTo>
                    <a:pt x="479" y="266"/>
                    <a:pt x="437" y="452"/>
                    <a:pt x="304" y="527"/>
                  </a:cubicBezTo>
                  <a:cubicBezTo>
                    <a:pt x="301" y="499"/>
                    <a:pt x="293" y="441"/>
                    <a:pt x="234" y="441"/>
                  </a:cubicBezTo>
                  <a:cubicBezTo>
                    <a:pt x="193" y="441"/>
                    <a:pt x="155" y="481"/>
                    <a:pt x="155" y="522"/>
                  </a:cubicBezTo>
                  <a:cubicBezTo>
                    <a:pt x="155" y="538"/>
                    <a:pt x="158" y="547"/>
                    <a:pt x="158" y="547"/>
                  </a:cubicBezTo>
                  <a:close/>
                  <a:moveTo>
                    <a:pt x="207" y="556"/>
                  </a:moveTo>
                  <a:cubicBezTo>
                    <a:pt x="196" y="556"/>
                    <a:pt x="171" y="556"/>
                    <a:pt x="171" y="522"/>
                  </a:cubicBezTo>
                  <a:cubicBezTo>
                    <a:pt x="171" y="491"/>
                    <a:pt x="202" y="459"/>
                    <a:pt x="234" y="459"/>
                  </a:cubicBezTo>
                  <a:cubicBezTo>
                    <a:pt x="268" y="459"/>
                    <a:pt x="283" y="479"/>
                    <a:pt x="283" y="526"/>
                  </a:cubicBezTo>
                  <a:cubicBezTo>
                    <a:pt x="283" y="538"/>
                    <a:pt x="283" y="538"/>
                    <a:pt x="275" y="542"/>
                  </a:cubicBezTo>
                  <a:cubicBezTo>
                    <a:pt x="254" y="551"/>
                    <a:pt x="230" y="556"/>
                    <a:pt x="207" y="55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1" name="Freeform 120">
              <a:extLst>
                <a:ext uri="{FF2B5EF4-FFF2-40B4-BE49-F238E27FC236}">
                  <a16:creationId xmlns:a16="http://schemas.microsoft.com/office/drawing/2014/main" id="{DE70D4D9-0EC4-B442-BC02-C6449D7B2F9D}"/>
                </a:ext>
              </a:extLst>
            </p:cNvPr>
            <p:cNvSpPr/>
            <p:nvPr/>
          </p:nvSpPr>
          <p:spPr>
            <a:xfrm>
              <a:off x="4643640" y="7041960"/>
              <a:ext cx="146160" cy="90360"/>
            </a:xfrm>
            <a:custGeom>
              <a:avLst/>
              <a:gdLst/>
              <a:ahLst/>
              <a:cxnLst>
                <a:cxn ang="3cd4">
                  <a:pos x="hc" y="t"/>
                </a:cxn>
                <a:cxn ang="cd2">
                  <a:pos x="l" y="vc"/>
                </a:cxn>
                <a:cxn ang="cd4">
                  <a:pos x="hc" y="b"/>
                </a:cxn>
                <a:cxn ang="0">
                  <a:pos x="r" y="vc"/>
                </a:cxn>
              </a:cxnLst>
              <a:rect l="l" t="t" r="r" b="b"/>
              <a:pathLst>
                <a:path w="407" h="252">
                  <a:moveTo>
                    <a:pt x="266" y="68"/>
                  </a:moveTo>
                  <a:cubicBezTo>
                    <a:pt x="270" y="54"/>
                    <a:pt x="277" y="27"/>
                    <a:pt x="277" y="23"/>
                  </a:cubicBezTo>
                  <a:cubicBezTo>
                    <a:pt x="277" y="13"/>
                    <a:pt x="268" y="5"/>
                    <a:pt x="259" y="5"/>
                  </a:cubicBezTo>
                  <a:cubicBezTo>
                    <a:pt x="248" y="5"/>
                    <a:pt x="238" y="13"/>
                    <a:pt x="234" y="22"/>
                  </a:cubicBezTo>
                  <a:cubicBezTo>
                    <a:pt x="232" y="27"/>
                    <a:pt x="227" y="50"/>
                    <a:pt x="223" y="65"/>
                  </a:cubicBezTo>
                  <a:cubicBezTo>
                    <a:pt x="216" y="95"/>
                    <a:pt x="216" y="97"/>
                    <a:pt x="207" y="128"/>
                  </a:cubicBezTo>
                  <a:cubicBezTo>
                    <a:pt x="200" y="158"/>
                    <a:pt x="200" y="164"/>
                    <a:pt x="198" y="180"/>
                  </a:cubicBezTo>
                  <a:cubicBezTo>
                    <a:pt x="202" y="191"/>
                    <a:pt x="196" y="202"/>
                    <a:pt x="184" y="218"/>
                  </a:cubicBezTo>
                  <a:cubicBezTo>
                    <a:pt x="176" y="227"/>
                    <a:pt x="164" y="236"/>
                    <a:pt x="146" y="236"/>
                  </a:cubicBezTo>
                  <a:cubicBezTo>
                    <a:pt x="124" y="236"/>
                    <a:pt x="95" y="229"/>
                    <a:pt x="95" y="185"/>
                  </a:cubicBezTo>
                  <a:cubicBezTo>
                    <a:pt x="95" y="157"/>
                    <a:pt x="112" y="115"/>
                    <a:pt x="122" y="86"/>
                  </a:cubicBezTo>
                  <a:cubicBezTo>
                    <a:pt x="131" y="63"/>
                    <a:pt x="133" y="58"/>
                    <a:pt x="133" y="49"/>
                  </a:cubicBezTo>
                  <a:cubicBezTo>
                    <a:pt x="133" y="22"/>
                    <a:pt x="112" y="0"/>
                    <a:pt x="81" y="0"/>
                  </a:cubicBezTo>
                  <a:cubicBezTo>
                    <a:pt x="25" y="0"/>
                    <a:pt x="0" y="76"/>
                    <a:pt x="0" y="86"/>
                  </a:cubicBezTo>
                  <a:cubicBezTo>
                    <a:pt x="0" y="94"/>
                    <a:pt x="7" y="94"/>
                    <a:pt x="9" y="94"/>
                  </a:cubicBezTo>
                  <a:cubicBezTo>
                    <a:pt x="18" y="94"/>
                    <a:pt x="18" y="90"/>
                    <a:pt x="20" y="85"/>
                  </a:cubicBezTo>
                  <a:cubicBezTo>
                    <a:pt x="34" y="38"/>
                    <a:pt x="58" y="16"/>
                    <a:pt x="79" y="16"/>
                  </a:cubicBezTo>
                  <a:cubicBezTo>
                    <a:pt x="88" y="16"/>
                    <a:pt x="94" y="22"/>
                    <a:pt x="94" y="36"/>
                  </a:cubicBezTo>
                  <a:cubicBezTo>
                    <a:pt x="94" y="49"/>
                    <a:pt x="88" y="61"/>
                    <a:pt x="86" y="68"/>
                  </a:cubicBezTo>
                  <a:cubicBezTo>
                    <a:pt x="54" y="149"/>
                    <a:pt x="54" y="160"/>
                    <a:pt x="54" y="178"/>
                  </a:cubicBezTo>
                  <a:cubicBezTo>
                    <a:pt x="54" y="243"/>
                    <a:pt x="113" y="252"/>
                    <a:pt x="144" y="252"/>
                  </a:cubicBezTo>
                  <a:cubicBezTo>
                    <a:pt x="155" y="252"/>
                    <a:pt x="182" y="252"/>
                    <a:pt x="207" y="214"/>
                  </a:cubicBezTo>
                  <a:cubicBezTo>
                    <a:pt x="220" y="239"/>
                    <a:pt x="250" y="252"/>
                    <a:pt x="284" y="252"/>
                  </a:cubicBezTo>
                  <a:cubicBezTo>
                    <a:pt x="333" y="252"/>
                    <a:pt x="358" y="209"/>
                    <a:pt x="369" y="185"/>
                  </a:cubicBezTo>
                  <a:cubicBezTo>
                    <a:pt x="392" y="139"/>
                    <a:pt x="407" y="70"/>
                    <a:pt x="407" y="43"/>
                  </a:cubicBezTo>
                  <a:cubicBezTo>
                    <a:pt x="407" y="2"/>
                    <a:pt x="383" y="0"/>
                    <a:pt x="380" y="0"/>
                  </a:cubicBezTo>
                  <a:cubicBezTo>
                    <a:pt x="365" y="0"/>
                    <a:pt x="349" y="14"/>
                    <a:pt x="349" y="29"/>
                  </a:cubicBezTo>
                  <a:cubicBezTo>
                    <a:pt x="349" y="40"/>
                    <a:pt x="355" y="43"/>
                    <a:pt x="360" y="47"/>
                  </a:cubicBezTo>
                  <a:cubicBezTo>
                    <a:pt x="373" y="58"/>
                    <a:pt x="380" y="74"/>
                    <a:pt x="380" y="92"/>
                  </a:cubicBezTo>
                  <a:cubicBezTo>
                    <a:pt x="380" y="99"/>
                    <a:pt x="356" y="236"/>
                    <a:pt x="286" y="236"/>
                  </a:cubicBezTo>
                  <a:cubicBezTo>
                    <a:pt x="241" y="236"/>
                    <a:pt x="241" y="196"/>
                    <a:pt x="241" y="187"/>
                  </a:cubicBezTo>
                  <a:cubicBezTo>
                    <a:pt x="241" y="171"/>
                    <a:pt x="243" y="162"/>
                    <a:pt x="250" y="13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2" name="Freeform 121">
              <a:extLst>
                <a:ext uri="{FF2B5EF4-FFF2-40B4-BE49-F238E27FC236}">
                  <a16:creationId xmlns:a16="http://schemas.microsoft.com/office/drawing/2014/main" id="{2D690A9F-895A-4C46-ACC5-B6FFCC6BF9D5}"/>
                </a:ext>
              </a:extLst>
            </p:cNvPr>
            <p:cNvSpPr/>
            <p:nvPr/>
          </p:nvSpPr>
          <p:spPr>
            <a:xfrm>
              <a:off x="4846320" y="6873480"/>
              <a:ext cx="66240" cy="284760"/>
            </a:xfrm>
            <a:custGeom>
              <a:avLst/>
              <a:gdLst/>
              <a:ahLst/>
              <a:cxnLst>
                <a:cxn ang="3cd4">
                  <a:pos x="hc" y="t"/>
                </a:cxn>
                <a:cxn ang="cd2">
                  <a:pos x="l" y="vc"/>
                </a:cxn>
                <a:cxn ang="cd4">
                  <a:pos x="hc" y="b"/>
                </a:cxn>
                <a:cxn ang="0">
                  <a:pos x="r" y="vc"/>
                </a:cxn>
              </a:cxnLst>
              <a:rect l="l" t="t" r="r" b="b"/>
              <a:pathLst>
                <a:path w="185" h="792">
                  <a:moveTo>
                    <a:pt x="185" y="785"/>
                  </a:moveTo>
                  <a:cubicBezTo>
                    <a:pt x="185" y="783"/>
                    <a:pt x="185" y="781"/>
                    <a:pt x="171" y="767"/>
                  </a:cubicBezTo>
                  <a:cubicBezTo>
                    <a:pt x="72" y="668"/>
                    <a:pt x="47" y="518"/>
                    <a:pt x="47" y="396"/>
                  </a:cubicBezTo>
                  <a:cubicBezTo>
                    <a:pt x="47" y="259"/>
                    <a:pt x="77" y="121"/>
                    <a:pt x="175" y="22"/>
                  </a:cubicBezTo>
                  <a:cubicBezTo>
                    <a:pt x="185" y="13"/>
                    <a:pt x="185" y="11"/>
                    <a:pt x="185" y="7"/>
                  </a:cubicBezTo>
                  <a:cubicBezTo>
                    <a:pt x="185" y="2"/>
                    <a:pt x="182" y="0"/>
                    <a:pt x="176" y="0"/>
                  </a:cubicBezTo>
                  <a:cubicBezTo>
                    <a:pt x="169" y="0"/>
                    <a:pt x="97" y="54"/>
                    <a:pt x="50" y="155"/>
                  </a:cubicBezTo>
                  <a:cubicBezTo>
                    <a:pt x="9" y="241"/>
                    <a:pt x="0" y="329"/>
                    <a:pt x="0" y="396"/>
                  </a:cubicBezTo>
                  <a:cubicBezTo>
                    <a:pt x="0" y="459"/>
                    <a:pt x="9" y="554"/>
                    <a:pt x="52" y="645"/>
                  </a:cubicBezTo>
                  <a:cubicBezTo>
                    <a:pt x="101" y="742"/>
                    <a:pt x="169" y="792"/>
                    <a:pt x="176" y="792"/>
                  </a:cubicBezTo>
                  <a:cubicBezTo>
                    <a:pt x="182" y="792"/>
                    <a:pt x="185" y="790"/>
                    <a:pt x="185" y="78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3" name="Freeform 122">
              <a:extLst>
                <a:ext uri="{FF2B5EF4-FFF2-40B4-BE49-F238E27FC236}">
                  <a16:creationId xmlns:a16="http://schemas.microsoft.com/office/drawing/2014/main" id="{11F1CC7A-8153-684B-94C1-E6EA2F8E1024}"/>
                </a:ext>
              </a:extLst>
            </p:cNvPr>
            <p:cNvSpPr/>
            <p:nvPr/>
          </p:nvSpPr>
          <p:spPr>
            <a:xfrm>
              <a:off x="4943520" y="696096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7"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3" y="342"/>
                    <a:pt x="41" y="342"/>
                    <a:pt x="23" y="301"/>
                  </a:cubicBezTo>
                  <a:cubicBezTo>
                    <a:pt x="54" y="304"/>
                    <a:pt x="74" y="281"/>
                    <a:pt x="74" y="257"/>
                  </a:cubicBezTo>
                  <a:cubicBezTo>
                    <a:pt x="74" y="239"/>
                    <a:pt x="61" y="230"/>
                    <a:pt x="45" y="230"/>
                  </a:cubicBezTo>
                  <a:cubicBezTo>
                    <a:pt x="23" y="230"/>
                    <a:pt x="0" y="247"/>
                    <a:pt x="0" y="283"/>
                  </a:cubicBezTo>
                  <a:cubicBezTo>
                    <a:pt x="0" y="328"/>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4" name="Freeform 123">
              <a:extLst>
                <a:ext uri="{FF2B5EF4-FFF2-40B4-BE49-F238E27FC236}">
                  <a16:creationId xmlns:a16="http://schemas.microsoft.com/office/drawing/2014/main" id="{3CFA9ED2-8853-ED41-8F0B-11BD4F5CB663}"/>
                </a:ext>
              </a:extLst>
            </p:cNvPr>
            <p:cNvSpPr/>
            <p:nvPr/>
          </p:nvSpPr>
          <p:spPr>
            <a:xfrm>
              <a:off x="5071320" y="6858000"/>
              <a:ext cx="50040" cy="103320"/>
            </a:xfrm>
            <a:custGeom>
              <a:avLst/>
              <a:gdLst/>
              <a:ahLst/>
              <a:cxnLst>
                <a:cxn ang="3cd4">
                  <a:pos x="hc" y="t"/>
                </a:cxn>
                <a:cxn ang="cd2">
                  <a:pos x="l" y="vc"/>
                </a:cxn>
                <a:cxn ang="cd4">
                  <a:pos x="hc" y="b"/>
                </a:cxn>
                <a:cxn ang="0">
                  <a:pos x="r" y="vc"/>
                </a:cxn>
              </a:cxnLst>
              <a:rect l="l" t="t" r="r" b="b"/>
              <a:pathLst>
                <a:path w="140" h="288">
                  <a:moveTo>
                    <a:pt x="135" y="49"/>
                  </a:moveTo>
                  <a:cubicBezTo>
                    <a:pt x="140" y="40"/>
                    <a:pt x="140" y="34"/>
                    <a:pt x="140" y="31"/>
                  </a:cubicBezTo>
                  <a:cubicBezTo>
                    <a:pt x="140" y="13"/>
                    <a:pt x="124" y="0"/>
                    <a:pt x="108" y="0"/>
                  </a:cubicBezTo>
                  <a:cubicBezTo>
                    <a:pt x="86" y="0"/>
                    <a:pt x="79" y="18"/>
                    <a:pt x="77" y="27"/>
                  </a:cubicBezTo>
                  <a:lnTo>
                    <a:pt x="4" y="268"/>
                  </a:lnTo>
                  <a:cubicBezTo>
                    <a:pt x="2" y="268"/>
                    <a:pt x="0" y="275"/>
                    <a:pt x="0" y="275"/>
                  </a:cubicBezTo>
                  <a:cubicBezTo>
                    <a:pt x="0" y="283"/>
                    <a:pt x="18" y="288"/>
                    <a:pt x="22" y="288"/>
                  </a:cubicBezTo>
                  <a:cubicBezTo>
                    <a:pt x="25" y="288"/>
                    <a:pt x="27" y="288"/>
                    <a:pt x="31" y="2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5" name="Freeform 124">
              <a:extLst>
                <a:ext uri="{FF2B5EF4-FFF2-40B4-BE49-F238E27FC236}">
                  <a16:creationId xmlns:a16="http://schemas.microsoft.com/office/drawing/2014/main" id="{FE293083-F52D-D243-B7DB-96617098DFF3}"/>
                </a:ext>
              </a:extLst>
            </p:cNvPr>
            <p:cNvSpPr/>
            <p:nvPr/>
          </p:nvSpPr>
          <p:spPr>
            <a:xfrm>
              <a:off x="5166000" y="7057080"/>
              <a:ext cx="33480" cy="85320"/>
            </a:xfrm>
            <a:custGeom>
              <a:avLst/>
              <a:gdLst/>
              <a:ahLst/>
              <a:cxnLst>
                <a:cxn ang="3cd4">
                  <a:pos x="hc" y="t"/>
                </a:cxn>
                <a:cxn ang="cd2">
                  <a:pos x="l" y="vc"/>
                </a:cxn>
                <a:cxn ang="cd4">
                  <a:pos x="hc" y="b"/>
                </a:cxn>
                <a:cxn ang="0">
                  <a:pos x="r" y="vc"/>
                </a:cxn>
              </a:cxnLst>
              <a:rect l="l" t="t" r="r" b="b"/>
              <a:pathLst>
                <a:path w="94" h="238">
                  <a:moveTo>
                    <a:pt x="94" y="83"/>
                  </a:moveTo>
                  <a:cubicBezTo>
                    <a:pt x="94" y="31"/>
                    <a:pt x="74" y="0"/>
                    <a:pt x="43" y="0"/>
                  </a:cubicBezTo>
                  <a:cubicBezTo>
                    <a:pt x="16" y="0"/>
                    <a:pt x="0" y="20"/>
                    <a:pt x="0" y="41"/>
                  </a:cubicBezTo>
                  <a:cubicBezTo>
                    <a:pt x="0" y="63"/>
                    <a:pt x="16" y="85"/>
                    <a:pt x="43" y="85"/>
                  </a:cubicBezTo>
                  <a:cubicBezTo>
                    <a:pt x="52" y="85"/>
                    <a:pt x="63" y="81"/>
                    <a:pt x="70" y="74"/>
                  </a:cubicBezTo>
                  <a:cubicBezTo>
                    <a:pt x="74" y="72"/>
                    <a:pt x="74" y="72"/>
                    <a:pt x="76" y="72"/>
                  </a:cubicBezTo>
                  <a:cubicBezTo>
                    <a:pt x="76" y="72"/>
                    <a:pt x="77" y="72"/>
                    <a:pt x="77" y="83"/>
                  </a:cubicBezTo>
                  <a:cubicBezTo>
                    <a:pt x="77" y="142"/>
                    <a:pt x="49" y="191"/>
                    <a:pt x="22" y="216"/>
                  </a:cubicBezTo>
                  <a:cubicBezTo>
                    <a:pt x="13" y="225"/>
                    <a:pt x="13" y="227"/>
                    <a:pt x="13" y="229"/>
                  </a:cubicBezTo>
                  <a:cubicBezTo>
                    <a:pt x="13" y="236"/>
                    <a:pt x="16" y="238"/>
                    <a:pt x="22" y="238"/>
                  </a:cubicBezTo>
                  <a:cubicBezTo>
                    <a:pt x="31" y="238"/>
                    <a:pt x="94" y="176"/>
                    <a:pt x="94" y="8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6" name="Freeform 125">
              <a:extLst>
                <a:ext uri="{FF2B5EF4-FFF2-40B4-BE49-F238E27FC236}">
                  <a16:creationId xmlns:a16="http://schemas.microsoft.com/office/drawing/2014/main" id="{FE43355B-42EA-CA49-96F5-9A4CB6B888EC}"/>
                </a:ext>
              </a:extLst>
            </p:cNvPr>
            <p:cNvSpPr/>
            <p:nvPr/>
          </p:nvSpPr>
          <p:spPr>
            <a:xfrm>
              <a:off x="5279400" y="6960960"/>
              <a:ext cx="130680" cy="129240"/>
            </a:xfrm>
            <a:custGeom>
              <a:avLst/>
              <a:gdLst/>
              <a:ahLst/>
              <a:cxnLst>
                <a:cxn ang="3cd4">
                  <a:pos x="hc" y="t"/>
                </a:cxn>
                <a:cxn ang="cd2">
                  <a:pos x="l" y="vc"/>
                </a:cxn>
                <a:cxn ang="cd4">
                  <a:pos x="hc" y="b"/>
                </a:cxn>
                <a:cxn ang="0">
                  <a:pos x="r" y="vc"/>
                </a:cxn>
              </a:cxnLst>
              <a:rect l="l" t="t" r="r" b="b"/>
              <a:pathLst>
                <a:path w="364" h="360">
                  <a:moveTo>
                    <a:pt x="265" y="50"/>
                  </a:moveTo>
                  <a:cubicBezTo>
                    <a:pt x="250" y="22"/>
                    <a:pt x="227" y="0"/>
                    <a:pt x="191" y="0"/>
                  </a:cubicBezTo>
                  <a:cubicBezTo>
                    <a:pt x="99" y="0"/>
                    <a:pt x="0" y="117"/>
                    <a:pt x="0" y="232"/>
                  </a:cubicBezTo>
                  <a:cubicBezTo>
                    <a:pt x="0" y="308"/>
                    <a:pt x="43" y="360"/>
                    <a:pt x="106" y="360"/>
                  </a:cubicBezTo>
                  <a:cubicBezTo>
                    <a:pt x="122" y="360"/>
                    <a:pt x="162" y="356"/>
                    <a:pt x="209" y="301"/>
                  </a:cubicBezTo>
                  <a:cubicBezTo>
                    <a:pt x="216" y="333"/>
                    <a:pt x="243" y="360"/>
                    <a:pt x="281" y="360"/>
                  </a:cubicBezTo>
                  <a:cubicBezTo>
                    <a:pt x="310" y="360"/>
                    <a:pt x="328" y="342"/>
                    <a:pt x="340" y="317"/>
                  </a:cubicBezTo>
                  <a:cubicBezTo>
                    <a:pt x="353" y="288"/>
                    <a:pt x="364" y="239"/>
                    <a:pt x="364" y="238"/>
                  </a:cubicBezTo>
                  <a:cubicBezTo>
                    <a:pt x="364" y="230"/>
                    <a:pt x="356" y="230"/>
                    <a:pt x="355" y="230"/>
                  </a:cubicBezTo>
                  <a:cubicBezTo>
                    <a:pt x="347" y="230"/>
                    <a:pt x="346" y="232"/>
                    <a:pt x="344" y="245"/>
                  </a:cubicBezTo>
                  <a:cubicBezTo>
                    <a:pt x="329" y="295"/>
                    <a:pt x="315" y="342"/>
                    <a:pt x="283" y="342"/>
                  </a:cubicBezTo>
                  <a:cubicBezTo>
                    <a:pt x="261" y="342"/>
                    <a:pt x="259" y="322"/>
                    <a:pt x="259" y="306"/>
                  </a:cubicBezTo>
                  <a:cubicBezTo>
                    <a:pt x="259" y="288"/>
                    <a:pt x="261" y="283"/>
                    <a:pt x="270" y="247"/>
                  </a:cubicBezTo>
                  <a:cubicBezTo>
                    <a:pt x="279" y="214"/>
                    <a:pt x="279" y="205"/>
                    <a:pt x="286" y="176"/>
                  </a:cubicBezTo>
                  <a:lnTo>
                    <a:pt x="315" y="65"/>
                  </a:lnTo>
                  <a:cubicBezTo>
                    <a:pt x="320" y="41"/>
                    <a:pt x="320" y="41"/>
                    <a:pt x="320" y="38"/>
                  </a:cubicBezTo>
                  <a:cubicBezTo>
                    <a:pt x="320" y="23"/>
                    <a:pt x="311" y="16"/>
                    <a:pt x="299" y="16"/>
                  </a:cubicBezTo>
                  <a:cubicBezTo>
                    <a:pt x="279" y="16"/>
                    <a:pt x="266" y="34"/>
                    <a:pt x="265" y="50"/>
                  </a:cubicBezTo>
                  <a:close/>
                  <a:moveTo>
                    <a:pt x="212" y="257"/>
                  </a:moveTo>
                  <a:cubicBezTo>
                    <a:pt x="209" y="272"/>
                    <a:pt x="209" y="272"/>
                    <a:pt x="198" y="286"/>
                  </a:cubicBezTo>
                  <a:cubicBezTo>
                    <a:pt x="162" y="329"/>
                    <a:pt x="130" y="342"/>
                    <a:pt x="108" y="342"/>
                  </a:cubicBezTo>
                  <a:cubicBezTo>
                    <a:pt x="68" y="342"/>
                    <a:pt x="56" y="299"/>
                    <a:pt x="56" y="268"/>
                  </a:cubicBezTo>
                  <a:cubicBezTo>
                    <a:pt x="56" y="229"/>
                    <a:pt x="81" y="130"/>
                    <a:pt x="101" y="94"/>
                  </a:cubicBezTo>
                  <a:cubicBezTo>
                    <a:pt x="124" y="47"/>
                    <a:pt x="160" y="18"/>
                    <a:pt x="193" y="18"/>
                  </a:cubicBezTo>
                  <a:cubicBezTo>
                    <a:pt x="245" y="18"/>
                    <a:pt x="256" y="83"/>
                    <a:pt x="256" y="88"/>
                  </a:cubicBezTo>
                  <a:cubicBezTo>
                    <a:pt x="256" y="92"/>
                    <a:pt x="254" y="97"/>
                    <a:pt x="252"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7" name="Freeform 126">
              <a:extLst>
                <a:ext uri="{FF2B5EF4-FFF2-40B4-BE49-F238E27FC236}">
                  <a16:creationId xmlns:a16="http://schemas.microsoft.com/office/drawing/2014/main" id="{BEAEF750-B28A-C142-B807-1257DC03178F}"/>
                </a:ext>
              </a:extLst>
            </p:cNvPr>
            <p:cNvSpPr/>
            <p:nvPr/>
          </p:nvSpPr>
          <p:spPr>
            <a:xfrm>
              <a:off x="5427000" y="6858000"/>
              <a:ext cx="50040" cy="103320"/>
            </a:xfrm>
            <a:custGeom>
              <a:avLst/>
              <a:gdLst/>
              <a:ahLst/>
              <a:cxnLst>
                <a:cxn ang="3cd4">
                  <a:pos x="hc" y="t"/>
                </a:cxn>
                <a:cxn ang="cd2">
                  <a:pos x="l" y="vc"/>
                </a:cxn>
                <a:cxn ang="cd4">
                  <a:pos x="hc" y="b"/>
                </a:cxn>
                <a:cxn ang="0">
                  <a:pos x="r" y="vc"/>
                </a:cxn>
              </a:cxnLst>
              <a:rect l="l" t="t" r="r" b="b"/>
              <a:pathLst>
                <a:path w="140" h="288">
                  <a:moveTo>
                    <a:pt x="135" y="49"/>
                  </a:moveTo>
                  <a:cubicBezTo>
                    <a:pt x="140" y="40"/>
                    <a:pt x="140" y="34"/>
                    <a:pt x="140" y="31"/>
                  </a:cubicBezTo>
                  <a:cubicBezTo>
                    <a:pt x="140" y="13"/>
                    <a:pt x="124" y="0"/>
                    <a:pt x="108" y="0"/>
                  </a:cubicBezTo>
                  <a:cubicBezTo>
                    <a:pt x="86" y="0"/>
                    <a:pt x="79" y="18"/>
                    <a:pt x="77" y="27"/>
                  </a:cubicBezTo>
                  <a:lnTo>
                    <a:pt x="4" y="268"/>
                  </a:lnTo>
                  <a:cubicBezTo>
                    <a:pt x="2" y="268"/>
                    <a:pt x="0" y="275"/>
                    <a:pt x="0" y="275"/>
                  </a:cubicBezTo>
                  <a:cubicBezTo>
                    <a:pt x="0" y="283"/>
                    <a:pt x="18" y="288"/>
                    <a:pt x="22" y="288"/>
                  </a:cubicBezTo>
                  <a:cubicBezTo>
                    <a:pt x="25" y="288"/>
                    <a:pt x="27" y="288"/>
                    <a:pt x="31" y="2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8" name="Freeform 127">
              <a:extLst>
                <a:ext uri="{FF2B5EF4-FFF2-40B4-BE49-F238E27FC236}">
                  <a16:creationId xmlns:a16="http://schemas.microsoft.com/office/drawing/2014/main" id="{B32A62E3-D4EF-0C40-B11F-49B63B44898F}"/>
                </a:ext>
              </a:extLst>
            </p:cNvPr>
            <p:cNvSpPr/>
            <p:nvPr/>
          </p:nvSpPr>
          <p:spPr>
            <a:xfrm>
              <a:off x="5513760" y="6873480"/>
              <a:ext cx="66240" cy="284760"/>
            </a:xfrm>
            <a:custGeom>
              <a:avLst/>
              <a:gdLst/>
              <a:ahLst/>
              <a:cxnLst>
                <a:cxn ang="3cd4">
                  <a:pos x="hc" y="t"/>
                </a:cxn>
                <a:cxn ang="cd2">
                  <a:pos x="l" y="vc"/>
                </a:cxn>
                <a:cxn ang="cd4">
                  <a:pos x="hc" y="b"/>
                </a:cxn>
                <a:cxn ang="0">
                  <a:pos x="r" y="vc"/>
                </a:cxn>
              </a:cxnLst>
              <a:rect l="l" t="t" r="r" b="b"/>
              <a:pathLst>
                <a:path w="185" h="792">
                  <a:moveTo>
                    <a:pt x="185" y="396"/>
                  </a:moveTo>
                  <a:cubicBezTo>
                    <a:pt x="185" y="335"/>
                    <a:pt x="176" y="239"/>
                    <a:pt x="133" y="149"/>
                  </a:cubicBezTo>
                  <a:cubicBezTo>
                    <a:pt x="85" y="52"/>
                    <a:pt x="16" y="0"/>
                    <a:pt x="7" y="0"/>
                  </a:cubicBezTo>
                  <a:cubicBezTo>
                    <a:pt x="4" y="0"/>
                    <a:pt x="0" y="4"/>
                    <a:pt x="0" y="7"/>
                  </a:cubicBezTo>
                  <a:cubicBezTo>
                    <a:pt x="0" y="11"/>
                    <a:pt x="0" y="13"/>
                    <a:pt x="14" y="27"/>
                  </a:cubicBezTo>
                  <a:cubicBezTo>
                    <a:pt x="94" y="104"/>
                    <a:pt x="139" y="230"/>
                    <a:pt x="139" y="396"/>
                  </a:cubicBezTo>
                  <a:cubicBezTo>
                    <a:pt x="139" y="531"/>
                    <a:pt x="110" y="672"/>
                    <a:pt x="11" y="771"/>
                  </a:cubicBezTo>
                  <a:cubicBezTo>
                    <a:pt x="0" y="781"/>
                    <a:pt x="0" y="783"/>
                    <a:pt x="0" y="785"/>
                  </a:cubicBezTo>
                  <a:cubicBezTo>
                    <a:pt x="0" y="790"/>
                    <a:pt x="4" y="792"/>
                    <a:pt x="7" y="792"/>
                  </a:cubicBezTo>
                  <a:cubicBezTo>
                    <a:pt x="16" y="792"/>
                    <a:pt x="88" y="738"/>
                    <a:pt x="135" y="637"/>
                  </a:cubicBezTo>
                  <a:cubicBezTo>
                    <a:pt x="176" y="551"/>
                    <a:pt x="185" y="463"/>
                    <a:pt x="185" y="3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129" name="Freeform 128">
            <a:extLst>
              <a:ext uri="{FF2B5EF4-FFF2-40B4-BE49-F238E27FC236}">
                <a16:creationId xmlns:a16="http://schemas.microsoft.com/office/drawing/2014/main" id="{84C0D0B2-C0E8-0445-A71F-FDE49629B792}"/>
              </a:ext>
            </a:extLst>
          </p:cNvPr>
          <p:cNvSpPr/>
          <p:nvPr/>
        </p:nvSpPr>
        <p:spPr>
          <a:xfrm>
            <a:off x="5928479" y="1603099"/>
            <a:ext cx="2209680" cy="457200"/>
          </a:xfrm>
          <a:custGeom>
            <a:avLst>
              <a:gd name="f0" fmla="val -43393"/>
              <a:gd name="f1" fmla="val 9941"/>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noFill/>
          <a:ln w="54720">
            <a:solidFill>
              <a:srgbClr val="3465A4"/>
            </a:solidFill>
            <a:prstDash val="solid"/>
          </a:ln>
        </p:spPr>
        <p:txBody>
          <a:bodyPr wrap="none" lIns="117360" tIns="72360" rIns="117360" bIns="72360" anchor="ctr" anchorCtr="0" compatLnSpc="0">
            <a:noAutofit/>
          </a:bodyPr>
          <a:lstStyle/>
          <a:p>
            <a:pPr marL="0" marR="0" lvl="0" indent="0" algn="ctr" hangingPunct="0">
              <a:lnSpc>
                <a:spcPct val="100000"/>
              </a:lnSpc>
              <a:spcBef>
                <a:spcPts val="0"/>
              </a:spcBef>
              <a:spcAft>
                <a:spcPts val="0"/>
              </a:spcAft>
              <a:buNone/>
              <a:tabLst/>
            </a:pPr>
            <a:r>
              <a:rPr lang="en-US" sz="2200" b="0" i="0" u="none" strike="noStrike" kern="1200" cap="none">
                <a:ln>
                  <a:noFill/>
                </a:ln>
                <a:latin typeface="Liberation Sans" pitchFamily="18"/>
                <a:ea typeface="Noto Sans CJK SC Regular" pitchFamily="2"/>
                <a:cs typeface="FreeSans" pitchFamily="2"/>
              </a:rPr>
              <a:t>Replay buffer</a:t>
            </a:r>
          </a:p>
        </p:txBody>
      </p:sp>
      <p:sp>
        <p:nvSpPr>
          <p:cNvPr id="130" name="Freeform 129">
            <a:extLst>
              <a:ext uri="{FF2B5EF4-FFF2-40B4-BE49-F238E27FC236}">
                <a16:creationId xmlns:a16="http://schemas.microsoft.com/office/drawing/2014/main" id="{1D7653E0-998A-C343-BD39-C2A8EFAB591A}"/>
              </a:ext>
            </a:extLst>
          </p:cNvPr>
          <p:cNvSpPr/>
          <p:nvPr/>
        </p:nvSpPr>
        <p:spPr>
          <a:xfrm>
            <a:off x="5837040" y="3305734"/>
            <a:ext cx="2941200" cy="548640"/>
          </a:xfrm>
          <a:custGeom>
            <a:avLst>
              <a:gd name="f0" fmla="val -12699"/>
              <a:gd name="f1" fmla="val 17039"/>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noFill/>
          <a:ln w="54720">
            <a:solidFill>
              <a:srgbClr val="3465A4"/>
            </a:solidFill>
            <a:prstDash val="solid"/>
          </a:ln>
        </p:spPr>
        <p:txBody>
          <a:bodyPr wrap="none" lIns="117360" tIns="72360" rIns="117360" bIns="72360" anchor="ctr" anchorCtr="0" compatLnSpc="0">
            <a:noAutofit/>
          </a:bodyPr>
          <a:lstStyle/>
          <a:p>
            <a:pPr marL="0" marR="0" lvl="0" indent="0" algn="ctr" hangingPunct="0">
              <a:lnSpc>
                <a:spcPct val="100000"/>
              </a:lnSpc>
              <a:spcBef>
                <a:spcPts val="0"/>
              </a:spcBef>
              <a:spcAft>
                <a:spcPts val="0"/>
              </a:spcAft>
              <a:buNone/>
              <a:tabLst/>
            </a:pPr>
            <a:r>
              <a:rPr lang="en-US" sz="2200" b="0" i="0" u="none" strike="noStrike" kern="1200" cap="none">
                <a:ln>
                  <a:noFill/>
                </a:ln>
                <a:latin typeface="Liberation Sans" pitchFamily="18"/>
                <a:ea typeface="Noto Sans CJK SC Regular" pitchFamily="2"/>
                <a:cs typeface="FreeSans" pitchFamily="2"/>
              </a:rPr>
              <a:t>Add this exp to buffer</a:t>
            </a:r>
          </a:p>
        </p:txBody>
      </p:sp>
      <p:sp>
        <p:nvSpPr>
          <p:cNvPr id="131" name="Freeform 130">
            <a:extLst>
              <a:ext uri="{FF2B5EF4-FFF2-40B4-BE49-F238E27FC236}">
                <a16:creationId xmlns:a16="http://schemas.microsoft.com/office/drawing/2014/main" id="{96F1607F-D67E-C940-B5FB-7EB5EAFDB674}"/>
              </a:ext>
            </a:extLst>
          </p:cNvPr>
          <p:cNvSpPr/>
          <p:nvPr/>
        </p:nvSpPr>
        <p:spPr>
          <a:xfrm>
            <a:off x="6477119" y="4951654"/>
            <a:ext cx="2941200" cy="1097280"/>
          </a:xfrm>
          <a:custGeom>
            <a:avLst>
              <a:gd name="f0" fmla="val -12445"/>
              <a:gd name="f1" fmla="val 1685"/>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noFill/>
          <a:ln w="54720">
            <a:solidFill>
              <a:srgbClr val="3465A4"/>
            </a:solidFill>
            <a:prstDash val="solid"/>
          </a:ln>
        </p:spPr>
        <p:txBody>
          <a:bodyPr wrap="none" lIns="117360" tIns="72360" rIns="117360" bIns="72360" anchor="ctr" anchorCtr="0" compatLnSpc="0">
            <a:noAutofit/>
          </a:bodyPr>
          <a:lstStyle/>
          <a:p>
            <a:pPr marL="0" marR="0" lvl="0" indent="0" algn="ctr"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One step grad</a:t>
            </a:r>
          </a:p>
          <a:p>
            <a:pPr marL="0" marR="0" lvl="0" indent="0" algn="ctr"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descent </a:t>
            </a:r>
            <a:r>
              <a:rPr lang="en-US" sz="2200" dirty="0" err="1">
                <a:latin typeface="Liberation Sans" pitchFamily="18"/>
                <a:ea typeface="Noto Sans CJK SC Regular" pitchFamily="2"/>
                <a:cs typeface="FreeSans" pitchFamily="2"/>
              </a:rPr>
              <a:t>wrt</a:t>
            </a:r>
            <a:r>
              <a:rPr lang="en-US" sz="2200" b="0" i="0" u="none" strike="noStrike" kern="1200" cap="none" dirty="0">
                <a:ln>
                  <a:noFill/>
                </a:ln>
                <a:latin typeface="Liberation Sans" pitchFamily="18"/>
                <a:ea typeface="Noto Sans CJK SC Regular" pitchFamily="2"/>
                <a:cs typeface="FreeSans" pitchFamily="2"/>
              </a:rPr>
              <a:t> buffer</a:t>
            </a:r>
          </a:p>
        </p:txBody>
      </p:sp>
      <p:sp>
        <p:nvSpPr>
          <p:cNvPr id="132" name="Freeform 131">
            <a:extLst>
              <a:ext uri="{FF2B5EF4-FFF2-40B4-BE49-F238E27FC236}">
                <a16:creationId xmlns:a16="http://schemas.microsoft.com/office/drawing/2014/main" id="{742D02C9-75F6-7D48-99A6-31DD7FA36FF2}"/>
              </a:ext>
            </a:extLst>
          </p:cNvPr>
          <p:cNvSpPr/>
          <p:nvPr/>
        </p:nvSpPr>
        <p:spPr>
          <a:xfrm>
            <a:off x="6019919" y="3945815"/>
            <a:ext cx="2941200" cy="822960"/>
          </a:xfrm>
          <a:custGeom>
            <a:avLst>
              <a:gd name="f0" fmla="val -8649"/>
              <a:gd name="f1" fmla="val 10190"/>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noFill/>
          <a:ln w="54720">
            <a:solidFill>
              <a:srgbClr val="3465A4"/>
            </a:solidFill>
            <a:prstDash val="solid"/>
          </a:ln>
        </p:spPr>
        <p:txBody>
          <a:bodyPr wrap="none" lIns="117360" tIns="72360" rIns="117360" bIns="72360" anchor="ctr" anchorCtr="0" compatLnSpc="0">
            <a:noAutofit/>
          </a:bodyPr>
          <a:lstStyle/>
          <a:p>
            <a:pPr marL="0" marR="0" lvl="0" indent="0" algn="ctr" hangingPunct="0">
              <a:lnSpc>
                <a:spcPct val="100000"/>
              </a:lnSpc>
              <a:spcBef>
                <a:spcPts val="0"/>
              </a:spcBef>
              <a:spcAft>
                <a:spcPts val="0"/>
              </a:spcAft>
              <a:buNone/>
              <a:tabLst/>
            </a:pPr>
            <a:r>
              <a:rPr lang="en-US" sz="2200" b="0" i="0" u="none" strike="noStrike" kern="1200" cap="none">
                <a:ln>
                  <a:noFill/>
                </a:ln>
                <a:latin typeface="Liberation Sans" pitchFamily="18"/>
                <a:ea typeface="Noto Sans CJK SC Regular" pitchFamily="2"/>
                <a:cs typeface="FreeSans" pitchFamily="2"/>
              </a:rPr>
              <a:t>Train every</a:t>
            </a:r>
          </a:p>
          <a:p>
            <a:pPr marL="0" marR="0" lvl="0" indent="0" algn="ctr" hangingPunct="0">
              <a:lnSpc>
                <a:spcPct val="100000"/>
              </a:lnSpc>
              <a:spcBef>
                <a:spcPts val="0"/>
              </a:spcBef>
              <a:spcAft>
                <a:spcPts val="0"/>
              </a:spcAft>
              <a:buNone/>
              <a:tabLst/>
            </a:pPr>
            <a:r>
              <a:rPr lang="en-US" sz="2200" b="0" i="1" u="none" strike="noStrike" kern="1200" cap="none">
                <a:ln>
                  <a:noFill/>
                </a:ln>
                <a:latin typeface="Liberation Sans" pitchFamily="18"/>
                <a:ea typeface="Noto Sans CJK SC Regular" pitchFamily="2"/>
                <a:cs typeface="FreeSans" pitchFamily="2"/>
              </a:rPr>
              <a:t>trainfreq</a:t>
            </a:r>
            <a:r>
              <a:rPr lang="en-US" sz="2200" b="0" i="0" u="none" strike="noStrike" kern="1200" cap="none">
                <a:ln>
                  <a:noFill/>
                </a:ln>
                <a:latin typeface="Liberation Sans" pitchFamily="18"/>
                <a:ea typeface="Noto Sans CJK SC Regular" pitchFamily="2"/>
                <a:cs typeface="FreeSans" pitchFamily="2"/>
              </a:rPr>
              <a:t> steps</a:t>
            </a:r>
          </a:p>
        </p:txBody>
      </p:sp>
      <p:grpSp>
        <p:nvGrpSpPr>
          <p:cNvPr id="133" name="Group 132" descr="18§display§w \leftarrow w - \alpha \nabla_w L(B;w)§svg§600§FALSE" title="TexMaths">
            <a:extLst>
              <a:ext uri="{FF2B5EF4-FFF2-40B4-BE49-F238E27FC236}">
                <a16:creationId xmlns:a16="http://schemas.microsoft.com/office/drawing/2014/main" id="{82ADC974-AE99-8143-B990-5B990814F280}"/>
              </a:ext>
            </a:extLst>
          </p:cNvPr>
          <p:cNvGrpSpPr/>
          <p:nvPr/>
        </p:nvGrpSpPr>
        <p:grpSpPr>
          <a:xfrm>
            <a:off x="1900080" y="4906790"/>
            <a:ext cx="2793960" cy="284760"/>
            <a:chOff x="1900080" y="4605840"/>
            <a:chExt cx="2793960" cy="284760"/>
          </a:xfrm>
        </p:grpSpPr>
        <p:sp>
          <p:nvSpPr>
            <p:cNvPr id="134" name="Freeform 133">
              <a:extLst>
                <a:ext uri="{FF2B5EF4-FFF2-40B4-BE49-F238E27FC236}">
                  <a16:creationId xmlns:a16="http://schemas.microsoft.com/office/drawing/2014/main" id="{23F1F7CE-9869-B041-83F1-96CA57FD8DFA}"/>
                </a:ext>
              </a:extLst>
            </p:cNvPr>
            <p:cNvSpPr/>
            <p:nvPr/>
          </p:nvSpPr>
          <p:spPr>
            <a:xfrm>
              <a:off x="1900080" y="4606560"/>
              <a:ext cx="2793960" cy="284040"/>
            </a:xfrm>
            <a:custGeom>
              <a:avLst/>
              <a:gdLst/>
              <a:ahLst/>
              <a:cxnLst>
                <a:cxn ang="3cd4">
                  <a:pos x="hc" y="t"/>
                </a:cxn>
                <a:cxn ang="cd2">
                  <a:pos x="l" y="vc"/>
                </a:cxn>
                <a:cxn ang="cd4">
                  <a:pos x="hc" y="b"/>
                </a:cxn>
                <a:cxn ang="0">
                  <a:pos x="r" y="vc"/>
                </a:cxn>
              </a:cxnLst>
              <a:rect l="l" t="t" r="r" b="b"/>
              <a:pathLst>
                <a:path w="7762" h="790">
                  <a:moveTo>
                    <a:pt x="3881" y="790"/>
                  </a:moveTo>
                  <a:lnTo>
                    <a:pt x="0" y="790"/>
                  </a:lnTo>
                  <a:lnTo>
                    <a:pt x="0" y="0"/>
                  </a:lnTo>
                  <a:lnTo>
                    <a:pt x="7762" y="0"/>
                  </a:lnTo>
                  <a:lnTo>
                    <a:pt x="7762" y="790"/>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5" name="Freeform 134">
              <a:extLst>
                <a:ext uri="{FF2B5EF4-FFF2-40B4-BE49-F238E27FC236}">
                  <a16:creationId xmlns:a16="http://schemas.microsoft.com/office/drawing/2014/main" id="{11FAF983-5ADA-074F-9D23-2C538BD3B89C}"/>
                </a:ext>
              </a:extLst>
            </p:cNvPr>
            <p:cNvSpPr/>
            <p:nvPr/>
          </p:nvSpPr>
          <p:spPr>
            <a:xfrm>
              <a:off x="1908360" y="4693320"/>
              <a:ext cx="189000" cy="129240"/>
            </a:xfrm>
            <a:custGeom>
              <a:avLst/>
              <a:gdLst/>
              <a:ahLst/>
              <a:cxnLst>
                <a:cxn ang="3cd4">
                  <a:pos x="hc" y="t"/>
                </a:cxn>
                <a:cxn ang="cd2">
                  <a:pos x="l" y="vc"/>
                </a:cxn>
                <a:cxn ang="cd4">
                  <a:pos x="hc" y="b"/>
                </a:cxn>
                <a:cxn ang="0">
                  <a:pos x="r" y="vc"/>
                </a:cxn>
              </a:cxnLst>
              <a:rect l="l" t="t" r="r" b="b"/>
              <a:pathLst>
                <a:path w="526" h="360">
                  <a:moveTo>
                    <a:pt x="344" y="81"/>
                  </a:moveTo>
                  <a:cubicBezTo>
                    <a:pt x="347" y="65"/>
                    <a:pt x="355" y="34"/>
                    <a:pt x="355" y="31"/>
                  </a:cubicBezTo>
                  <a:cubicBezTo>
                    <a:pt x="355" y="16"/>
                    <a:pt x="344" y="9"/>
                    <a:pt x="333" y="9"/>
                  </a:cubicBezTo>
                  <a:cubicBezTo>
                    <a:pt x="322" y="9"/>
                    <a:pt x="308" y="14"/>
                    <a:pt x="302" y="31"/>
                  </a:cubicBezTo>
                  <a:cubicBezTo>
                    <a:pt x="301" y="36"/>
                    <a:pt x="263" y="189"/>
                    <a:pt x="257" y="209"/>
                  </a:cubicBezTo>
                  <a:cubicBezTo>
                    <a:pt x="252" y="232"/>
                    <a:pt x="250" y="247"/>
                    <a:pt x="250" y="261"/>
                  </a:cubicBezTo>
                  <a:cubicBezTo>
                    <a:pt x="250" y="270"/>
                    <a:pt x="250" y="272"/>
                    <a:pt x="252" y="275"/>
                  </a:cubicBezTo>
                  <a:cubicBezTo>
                    <a:pt x="234" y="319"/>
                    <a:pt x="209" y="342"/>
                    <a:pt x="178" y="342"/>
                  </a:cubicBezTo>
                  <a:cubicBezTo>
                    <a:pt x="115" y="342"/>
                    <a:pt x="115" y="284"/>
                    <a:pt x="115" y="270"/>
                  </a:cubicBezTo>
                  <a:cubicBezTo>
                    <a:pt x="115" y="245"/>
                    <a:pt x="119" y="214"/>
                    <a:pt x="157" y="115"/>
                  </a:cubicBezTo>
                  <a:cubicBezTo>
                    <a:pt x="166" y="92"/>
                    <a:pt x="169" y="81"/>
                    <a:pt x="169" y="65"/>
                  </a:cubicBezTo>
                  <a:cubicBezTo>
                    <a:pt x="169" y="29"/>
                    <a:pt x="144" y="0"/>
                    <a:pt x="104" y="0"/>
                  </a:cubicBezTo>
                  <a:cubicBezTo>
                    <a:pt x="29" y="0"/>
                    <a:pt x="0" y="115"/>
                    <a:pt x="0" y="122"/>
                  </a:cubicBezTo>
                  <a:cubicBezTo>
                    <a:pt x="0" y="130"/>
                    <a:pt x="7" y="130"/>
                    <a:pt x="9" y="130"/>
                  </a:cubicBezTo>
                  <a:cubicBezTo>
                    <a:pt x="18" y="130"/>
                    <a:pt x="18" y="130"/>
                    <a:pt x="22" y="115"/>
                  </a:cubicBezTo>
                  <a:cubicBezTo>
                    <a:pt x="43" y="41"/>
                    <a:pt x="74" y="18"/>
                    <a:pt x="103" y="18"/>
                  </a:cubicBezTo>
                  <a:cubicBezTo>
                    <a:pt x="110" y="18"/>
                    <a:pt x="122" y="18"/>
                    <a:pt x="122" y="43"/>
                  </a:cubicBezTo>
                  <a:cubicBezTo>
                    <a:pt x="122" y="63"/>
                    <a:pt x="113" y="86"/>
                    <a:pt x="108" y="99"/>
                  </a:cubicBezTo>
                  <a:cubicBezTo>
                    <a:pt x="74" y="193"/>
                    <a:pt x="63" y="230"/>
                    <a:pt x="63" y="259"/>
                  </a:cubicBezTo>
                  <a:cubicBezTo>
                    <a:pt x="63" y="333"/>
                    <a:pt x="117" y="360"/>
                    <a:pt x="176" y="360"/>
                  </a:cubicBezTo>
                  <a:cubicBezTo>
                    <a:pt x="189" y="360"/>
                    <a:pt x="227" y="360"/>
                    <a:pt x="259" y="304"/>
                  </a:cubicBezTo>
                  <a:cubicBezTo>
                    <a:pt x="279" y="355"/>
                    <a:pt x="335" y="360"/>
                    <a:pt x="358" y="360"/>
                  </a:cubicBezTo>
                  <a:cubicBezTo>
                    <a:pt x="418" y="360"/>
                    <a:pt x="452" y="310"/>
                    <a:pt x="473" y="263"/>
                  </a:cubicBezTo>
                  <a:cubicBezTo>
                    <a:pt x="500" y="200"/>
                    <a:pt x="526" y="94"/>
                    <a:pt x="526" y="56"/>
                  </a:cubicBezTo>
                  <a:cubicBezTo>
                    <a:pt x="526" y="13"/>
                    <a:pt x="504" y="0"/>
                    <a:pt x="490" y="0"/>
                  </a:cubicBezTo>
                  <a:cubicBezTo>
                    <a:pt x="470" y="0"/>
                    <a:pt x="450" y="20"/>
                    <a:pt x="450" y="38"/>
                  </a:cubicBezTo>
                  <a:cubicBezTo>
                    <a:pt x="450" y="49"/>
                    <a:pt x="455" y="54"/>
                    <a:pt x="463" y="59"/>
                  </a:cubicBezTo>
                  <a:cubicBezTo>
                    <a:pt x="472" y="68"/>
                    <a:pt x="491" y="88"/>
                    <a:pt x="491" y="128"/>
                  </a:cubicBezTo>
                  <a:cubicBezTo>
                    <a:pt x="491" y="155"/>
                    <a:pt x="468" y="232"/>
                    <a:pt x="448" y="272"/>
                  </a:cubicBezTo>
                  <a:cubicBezTo>
                    <a:pt x="427" y="315"/>
                    <a:pt x="400" y="342"/>
                    <a:pt x="360" y="342"/>
                  </a:cubicBezTo>
                  <a:cubicBezTo>
                    <a:pt x="322" y="342"/>
                    <a:pt x="302" y="319"/>
                    <a:pt x="302" y="274"/>
                  </a:cubicBezTo>
                  <a:cubicBezTo>
                    <a:pt x="302" y="252"/>
                    <a:pt x="308" y="227"/>
                    <a:pt x="310" y="2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6" name="Freeform 135">
              <a:extLst>
                <a:ext uri="{FF2B5EF4-FFF2-40B4-BE49-F238E27FC236}">
                  <a16:creationId xmlns:a16="http://schemas.microsoft.com/office/drawing/2014/main" id="{CD375F46-FC86-5840-B773-E8E98C2335C0}"/>
                </a:ext>
              </a:extLst>
            </p:cNvPr>
            <p:cNvSpPr/>
            <p:nvPr/>
          </p:nvSpPr>
          <p:spPr>
            <a:xfrm>
              <a:off x="2206079" y="4673880"/>
              <a:ext cx="253080" cy="148680"/>
            </a:xfrm>
            <a:custGeom>
              <a:avLst/>
              <a:gdLst/>
              <a:ahLst/>
              <a:cxnLst>
                <a:cxn ang="3cd4">
                  <a:pos x="hc" y="t"/>
                </a:cxn>
                <a:cxn ang="cd2">
                  <a:pos x="l" y="vc"/>
                </a:cxn>
                <a:cxn ang="cd4">
                  <a:pos x="hc" y="b"/>
                </a:cxn>
                <a:cxn ang="0">
                  <a:pos x="r" y="vc"/>
                </a:cxn>
              </a:cxnLst>
              <a:rect l="l" t="t" r="r" b="b"/>
              <a:pathLst>
                <a:path w="704" h="414">
                  <a:moveTo>
                    <a:pt x="675" y="223"/>
                  </a:moveTo>
                  <a:cubicBezTo>
                    <a:pt x="689" y="223"/>
                    <a:pt x="704" y="223"/>
                    <a:pt x="704" y="207"/>
                  </a:cubicBezTo>
                  <a:cubicBezTo>
                    <a:pt x="704" y="191"/>
                    <a:pt x="689" y="191"/>
                    <a:pt x="675" y="191"/>
                  </a:cubicBezTo>
                  <a:lnTo>
                    <a:pt x="86" y="191"/>
                  </a:lnTo>
                  <a:cubicBezTo>
                    <a:pt x="130" y="158"/>
                    <a:pt x="151" y="126"/>
                    <a:pt x="158" y="115"/>
                  </a:cubicBezTo>
                  <a:cubicBezTo>
                    <a:pt x="193" y="61"/>
                    <a:pt x="200" y="11"/>
                    <a:pt x="200" y="9"/>
                  </a:cubicBezTo>
                  <a:cubicBezTo>
                    <a:pt x="200" y="0"/>
                    <a:pt x="191" y="0"/>
                    <a:pt x="184" y="0"/>
                  </a:cubicBezTo>
                  <a:cubicBezTo>
                    <a:pt x="171" y="0"/>
                    <a:pt x="169" y="2"/>
                    <a:pt x="166" y="16"/>
                  </a:cubicBezTo>
                  <a:cubicBezTo>
                    <a:pt x="148" y="94"/>
                    <a:pt x="101" y="160"/>
                    <a:pt x="13" y="196"/>
                  </a:cubicBezTo>
                  <a:cubicBezTo>
                    <a:pt x="4" y="200"/>
                    <a:pt x="0" y="202"/>
                    <a:pt x="0" y="207"/>
                  </a:cubicBezTo>
                  <a:cubicBezTo>
                    <a:pt x="0" y="212"/>
                    <a:pt x="4" y="214"/>
                    <a:pt x="13" y="218"/>
                  </a:cubicBezTo>
                  <a:cubicBezTo>
                    <a:pt x="94" y="252"/>
                    <a:pt x="148" y="313"/>
                    <a:pt x="167" y="403"/>
                  </a:cubicBezTo>
                  <a:cubicBezTo>
                    <a:pt x="169" y="412"/>
                    <a:pt x="171" y="414"/>
                    <a:pt x="184" y="414"/>
                  </a:cubicBezTo>
                  <a:cubicBezTo>
                    <a:pt x="191" y="414"/>
                    <a:pt x="200" y="414"/>
                    <a:pt x="200" y="405"/>
                  </a:cubicBezTo>
                  <a:cubicBezTo>
                    <a:pt x="200" y="403"/>
                    <a:pt x="193" y="353"/>
                    <a:pt x="160" y="301"/>
                  </a:cubicBezTo>
                  <a:cubicBezTo>
                    <a:pt x="144" y="277"/>
                    <a:pt x="121" y="248"/>
                    <a:pt x="86" y="2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7" name="Freeform 136">
              <a:extLst>
                <a:ext uri="{FF2B5EF4-FFF2-40B4-BE49-F238E27FC236}">
                  <a16:creationId xmlns:a16="http://schemas.microsoft.com/office/drawing/2014/main" id="{1995F55E-3741-F248-937F-366365759267}"/>
                </a:ext>
              </a:extLst>
            </p:cNvPr>
            <p:cNvSpPr/>
            <p:nvPr/>
          </p:nvSpPr>
          <p:spPr>
            <a:xfrm>
              <a:off x="2561039" y="4693320"/>
              <a:ext cx="189000" cy="129240"/>
            </a:xfrm>
            <a:custGeom>
              <a:avLst/>
              <a:gdLst/>
              <a:ahLst/>
              <a:cxnLst>
                <a:cxn ang="3cd4">
                  <a:pos x="hc" y="t"/>
                </a:cxn>
                <a:cxn ang="cd2">
                  <a:pos x="l" y="vc"/>
                </a:cxn>
                <a:cxn ang="cd4">
                  <a:pos x="hc" y="b"/>
                </a:cxn>
                <a:cxn ang="0">
                  <a:pos x="r" y="vc"/>
                </a:cxn>
              </a:cxnLst>
              <a:rect l="l" t="t" r="r" b="b"/>
              <a:pathLst>
                <a:path w="526" h="360">
                  <a:moveTo>
                    <a:pt x="344" y="81"/>
                  </a:moveTo>
                  <a:cubicBezTo>
                    <a:pt x="347" y="65"/>
                    <a:pt x="355" y="34"/>
                    <a:pt x="355" y="31"/>
                  </a:cubicBezTo>
                  <a:cubicBezTo>
                    <a:pt x="355" y="16"/>
                    <a:pt x="344" y="9"/>
                    <a:pt x="333" y="9"/>
                  </a:cubicBezTo>
                  <a:cubicBezTo>
                    <a:pt x="322" y="9"/>
                    <a:pt x="308" y="14"/>
                    <a:pt x="302" y="31"/>
                  </a:cubicBezTo>
                  <a:cubicBezTo>
                    <a:pt x="301" y="36"/>
                    <a:pt x="263" y="189"/>
                    <a:pt x="257" y="209"/>
                  </a:cubicBezTo>
                  <a:cubicBezTo>
                    <a:pt x="252" y="232"/>
                    <a:pt x="250" y="247"/>
                    <a:pt x="250" y="261"/>
                  </a:cubicBezTo>
                  <a:cubicBezTo>
                    <a:pt x="250" y="270"/>
                    <a:pt x="250" y="272"/>
                    <a:pt x="252" y="275"/>
                  </a:cubicBezTo>
                  <a:cubicBezTo>
                    <a:pt x="234" y="319"/>
                    <a:pt x="209" y="342"/>
                    <a:pt x="178" y="342"/>
                  </a:cubicBezTo>
                  <a:cubicBezTo>
                    <a:pt x="115" y="342"/>
                    <a:pt x="115" y="284"/>
                    <a:pt x="115" y="270"/>
                  </a:cubicBezTo>
                  <a:cubicBezTo>
                    <a:pt x="115" y="245"/>
                    <a:pt x="119" y="214"/>
                    <a:pt x="157" y="115"/>
                  </a:cubicBezTo>
                  <a:cubicBezTo>
                    <a:pt x="166" y="92"/>
                    <a:pt x="169" y="81"/>
                    <a:pt x="169" y="65"/>
                  </a:cubicBezTo>
                  <a:cubicBezTo>
                    <a:pt x="169" y="29"/>
                    <a:pt x="144" y="0"/>
                    <a:pt x="104" y="0"/>
                  </a:cubicBezTo>
                  <a:cubicBezTo>
                    <a:pt x="29" y="0"/>
                    <a:pt x="0" y="115"/>
                    <a:pt x="0" y="122"/>
                  </a:cubicBezTo>
                  <a:cubicBezTo>
                    <a:pt x="0" y="130"/>
                    <a:pt x="7" y="130"/>
                    <a:pt x="9" y="130"/>
                  </a:cubicBezTo>
                  <a:cubicBezTo>
                    <a:pt x="18" y="130"/>
                    <a:pt x="18" y="130"/>
                    <a:pt x="22" y="115"/>
                  </a:cubicBezTo>
                  <a:cubicBezTo>
                    <a:pt x="43" y="41"/>
                    <a:pt x="74" y="18"/>
                    <a:pt x="103" y="18"/>
                  </a:cubicBezTo>
                  <a:cubicBezTo>
                    <a:pt x="110" y="18"/>
                    <a:pt x="122" y="18"/>
                    <a:pt x="122" y="43"/>
                  </a:cubicBezTo>
                  <a:cubicBezTo>
                    <a:pt x="122" y="63"/>
                    <a:pt x="113" y="86"/>
                    <a:pt x="108" y="99"/>
                  </a:cubicBezTo>
                  <a:cubicBezTo>
                    <a:pt x="74" y="193"/>
                    <a:pt x="63" y="230"/>
                    <a:pt x="63" y="259"/>
                  </a:cubicBezTo>
                  <a:cubicBezTo>
                    <a:pt x="63" y="333"/>
                    <a:pt x="117" y="360"/>
                    <a:pt x="176" y="360"/>
                  </a:cubicBezTo>
                  <a:cubicBezTo>
                    <a:pt x="189" y="360"/>
                    <a:pt x="227" y="360"/>
                    <a:pt x="259" y="304"/>
                  </a:cubicBezTo>
                  <a:cubicBezTo>
                    <a:pt x="279" y="355"/>
                    <a:pt x="335" y="360"/>
                    <a:pt x="358" y="360"/>
                  </a:cubicBezTo>
                  <a:cubicBezTo>
                    <a:pt x="418" y="360"/>
                    <a:pt x="452" y="310"/>
                    <a:pt x="473" y="263"/>
                  </a:cubicBezTo>
                  <a:cubicBezTo>
                    <a:pt x="500" y="200"/>
                    <a:pt x="526" y="94"/>
                    <a:pt x="526" y="56"/>
                  </a:cubicBezTo>
                  <a:cubicBezTo>
                    <a:pt x="526" y="13"/>
                    <a:pt x="504" y="0"/>
                    <a:pt x="490" y="0"/>
                  </a:cubicBezTo>
                  <a:cubicBezTo>
                    <a:pt x="470" y="0"/>
                    <a:pt x="450" y="20"/>
                    <a:pt x="450" y="38"/>
                  </a:cubicBezTo>
                  <a:cubicBezTo>
                    <a:pt x="450" y="49"/>
                    <a:pt x="455" y="54"/>
                    <a:pt x="463" y="59"/>
                  </a:cubicBezTo>
                  <a:cubicBezTo>
                    <a:pt x="472" y="68"/>
                    <a:pt x="491" y="88"/>
                    <a:pt x="491" y="128"/>
                  </a:cubicBezTo>
                  <a:cubicBezTo>
                    <a:pt x="491" y="155"/>
                    <a:pt x="468" y="232"/>
                    <a:pt x="448" y="272"/>
                  </a:cubicBezTo>
                  <a:cubicBezTo>
                    <a:pt x="427" y="315"/>
                    <a:pt x="400" y="342"/>
                    <a:pt x="360" y="342"/>
                  </a:cubicBezTo>
                  <a:cubicBezTo>
                    <a:pt x="322" y="342"/>
                    <a:pt x="302" y="319"/>
                    <a:pt x="302" y="274"/>
                  </a:cubicBezTo>
                  <a:cubicBezTo>
                    <a:pt x="302" y="252"/>
                    <a:pt x="308" y="227"/>
                    <a:pt x="310" y="2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8" name="Freeform 137">
              <a:extLst>
                <a:ext uri="{FF2B5EF4-FFF2-40B4-BE49-F238E27FC236}">
                  <a16:creationId xmlns:a16="http://schemas.microsoft.com/office/drawing/2014/main" id="{5F040228-8E6A-1747-B45D-36A97BCAE8AF}"/>
                </a:ext>
              </a:extLst>
            </p:cNvPr>
            <p:cNvSpPr/>
            <p:nvPr/>
          </p:nvSpPr>
          <p:spPr>
            <a:xfrm>
              <a:off x="2850120" y="4742640"/>
              <a:ext cx="173880" cy="11880"/>
            </a:xfrm>
            <a:custGeom>
              <a:avLst/>
              <a:gdLst/>
              <a:ahLst/>
              <a:cxnLst>
                <a:cxn ang="3cd4">
                  <a:pos x="hc" y="t"/>
                </a:cxn>
                <a:cxn ang="cd2">
                  <a:pos x="l" y="vc"/>
                </a:cxn>
                <a:cxn ang="cd4">
                  <a:pos x="hc" y="b"/>
                </a:cxn>
                <a:cxn ang="0">
                  <a:pos x="r" y="vc"/>
                </a:cxn>
              </a:cxnLst>
              <a:rect l="l" t="t" r="r" b="b"/>
              <a:pathLst>
                <a:path w="484" h="34">
                  <a:moveTo>
                    <a:pt x="457" y="34"/>
                  </a:moveTo>
                  <a:cubicBezTo>
                    <a:pt x="470" y="34"/>
                    <a:pt x="484" y="34"/>
                    <a:pt x="484" y="16"/>
                  </a:cubicBezTo>
                  <a:cubicBezTo>
                    <a:pt x="484" y="0"/>
                    <a:pt x="470" y="0"/>
                    <a:pt x="457" y="0"/>
                  </a:cubicBezTo>
                  <a:lnTo>
                    <a:pt x="27" y="0"/>
                  </a:lnTo>
                  <a:cubicBezTo>
                    <a:pt x="14" y="0"/>
                    <a:pt x="0" y="0"/>
                    <a:pt x="0" y="16"/>
                  </a:cubicBezTo>
                  <a:cubicBezTo>
                    <a:pt x="0" y="34"/>
                    <a:pt x="14" y="34"/>
                    <a:pt x="27" y="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9" name="Freeform 138">
              <a:extLst>
                <a:ext uri="{FF2B5EF4-FFF2-40B4-BE49-F238E27FC236}">
                  <a16:creationId xmlns:a16="http://schemas.microsoft.com/office/drawing/2014/main" id="{D98907DC-8299-0B48-B8E2-728A6569137C}"/>
                </a:ext>
              </a:extLst>
            </p:cNvPr>
            <p:cNvSpPr/>
            <p:nvPr/>
          </p:nvSpPr>
          <p:spPr>
            <a:xfrm>
              <a:off x="3122280" y="4693320"/>
              <a:ext cx="159840" cy="129240"/>
            </a:xfrm>
            <a:custGeom>
              <a:avLst/>
              <a:gdLst/>
              <a:ahLst/>
              <a:cxnLst>
                <a:cxn ang="3cd4">
                  <a:pos x="hc" y="t"/>
                </a:cxn>
                <a:cxn ang="cd2">
                  <a:pos x="l" y="vc"/>
                </a:cxn>
                <a:cxn ang="cd4">
                  <a:pos x="hc" y="b"/>
                </a:cxn>
                <a:cxn ang="0">
                  <a:pos x="r" y="vc"/>
                </a:cxn>
              </a:cxnLst>
              <a:rect l="l" t="t" r="r" b="b"/>
              <a:pathLst>
                <a:path w="445" h="360">
                  <a:moveTo>
                    <a:pt x="346" y="164"/>
                  </a:moveTo>
                  <a:cubicBezTo>
                    <a:pt x="346" y="40"/>
                    <a:pt x="272" y="0"/>
                    <a:pt x="214" y="0"/>
                  </a:cubicBezTo>
                  <a:cubicBezTo>
                    <a:pt x="104" y="0"/>
                    <a:pt x="0" y="113"/>
                    <a:pt x="0" y="225"/>
                  </a:cubicBezTo>
                  <a:cubicBezTo>
                    <a:pt x="0" y="299"/>
                    <a:pt x="47" y="360"/>
                    <a:pt x="128" y="360"/>
                  </a:cubicBezTo>
                  <a:cubicBezTo>
                    <a:pt x="178" y="360"/>
                    <a:pt x="236" y="342"/>
                    <a:pt x="297" y="293"/>
                  </a:cubicBezTo>
                  <a:cubicBezTo>
                    <a:pt x="306" y="335"/>
                    <a:pt x="333" y="360"/>
                    <a:pt x="369" y="360"/>
                  </a:cubicBezTo>
                  <a:cubicBezTo>
                    <a:pt x="410" y="360"/>
                    <a:pt x="436" y="317"/>
                    <a:pt x="436" y="304"/>
                  </a:cubicBezTo>
                  <a:cubicBezTo>
                    <a:pt x="436" y="299"/>
                    <a:pt x="430" y="295"/>
                    <a:pt x="425" y="295"/>
                  </a:cubicBezTo>
                  <a:cubicBezTo>
                    <a:pt x="419" y="295"/>
                    <a:pt x="418" y="299"/>
                    <a:pt x="416" y="304"/>
                  </a:cubicBezTo>
                  <a:cubicBezTo>
                    <a:pt x="401" y="342"/>
                    <a:pt x="373" y="342"/>
                    <a:pt x="371" y="342"/>
                  </a:cubicBezTo>
                  <a:cubicBezTo>
                    <a:pt x="346" y="342"/>
                    <a:pt x="346" y="281"/>
                    <a:pt x="346" y="261"/>
                  </a:cubicBezTo>
                  <a:cubicBezTo>
                    <a:pt x="346" y="245"/>
                    <a:pt x="346" y="243"/>
                    <a:pt x="355" y="234"/>
                  </a:cubicBezTo>
                  <a:cubicBezTo>
                    <a:pt x="428" y="140"/>
                    <a:pt x="445" y="47"/>
                    <a:pt x="445" y="47"/>
                  </a:cubicBezTo>
                  <a:cubicBezTo>
                    <a:pt x="445" y="45"/>
                    <a:pt x="445" y="40"/>
                    <a:pt x="436" y="40"/>
                  </a:cubicBezTo>
                  <a:cubicBezTo>
                    <a:pt x="428" y="40"/>
                    <a:pt x="428" y="41"/>
                    <a:pt x="425" y="56"/>
                  </a:cubicBezTo>
                  <a:cubicBezTo>
                    <a:pt x="410" y="106"/>
                    <a:pt x="383" y="166"/>
                    <a:pt x="346" y="212"/>
                  </a:cubicBezTo>
                  <a:close/>
                  <a:moveTo>
                    <a:pt x="293" y="272"/>
                  </a:moveTo>
                  <a:cubicBezTo>
                    <a:pt x="223" y="333"/>
                    <a:pt x="162" y="342"/>
                    <a:pt x="130" y="342"/>
                  </a:cubicBezTo>
                  <a:cubicBezTo>
                    <a:pt x="83" y="342"/>
                    <a:pt x="59" y="306"/>
                    <a:pt x="59" y="256"/>
                  </a:cubicBezTo>
                  <a:cubicBezTo>
                    <a:pt x="59" y="218"/>
                    <a:pt x="79" y="131"/>
                    <a:pt x="104" y="90"/>
                  </a:cubicBezTo>
                  <a:cubicBezTo>
                    <a:pt x="142" y="32"/>
                    <a:pt x="185" y="18"/>
                    <a:pt x="212" y="18"/>
                  </a:cubicBezTo>
                  <a:cubicBezTo>
                    <a:pt x="292" y="18"/>
                    <a:pt x="292" y="122"/>
                    <a:pt x="292" y="184"/>
                  </a:cubicBezTo>
                  <a:cubicBezTo>
                    <a:pt x="292" y="212"/>
                    <a:pt x="292" y="259"/>
                    <a:pt x="293" y="2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0" name="Freeform 139">
              <a:extLst>
                <a:ext uri="{FF2B5EF4-FFF2-40B4-BE49-F238E27FC236}">
                  <a16:creationId xmlns:a16="http://schemas.microsoft.com/office/drawing/2014/main" id="{45534F93-83BE-2D42-9B0E-180744A28F45}"/>
                </a:ext>
              </a:extLst>
            </p:cNvPr>
            <p:cNvSpPr/>
            <p:nvPr/>
          </p:nvSpPr>
          <p:spPr>
            <a:xfrm>
              <a:off x="3306239" y="4624560"/>
              <a:ext cx="210240" cy="204480"/>
            </a:xfrm>
            <a:custGeom>
              <a:avLst/>
              <a:gdLst/>
              <a:ahLst/>
              <a:cxnLst>
                <a:cxn ang="3cd4">
                  <a:pos x="hc" y="t"/>
                </a:cxn>
                <a:cxn ang="cd2">
                  <a:pos x="l" y="vc"/>
                </a:cxn>
                <a:cxn ang="cd4">
                  <a:pos x="hc" y="b"/>
                </a:cxn>
                <a:cxn ang="0">
                  <a:pos x="r" y="vc"/>
                </a:cxn>
              </a:cxnLst>
              <a:rect l="l" t="t" r="r" b="b"/>
              <a:pathLst>
                <a:path w="585" h="569">
                  <a:moveTo>
                    <a:pt x="581" y="18"/>
                  </a:moveTo>
                  <a:cubicBezTo>
                    <a:pt x="583" y="14"/>
                    <a:pt x="585" y="9"/>
                    <a:pt x="585" y="7"/>
                  </a:cubicBezTo>
                  <a:cubicBezTo>
                    <a:pt x="585" y="0"/>
                    <a:pt x="585" y="0"/>
                    <a:pt x="567" y="0"/>
                  </a:cubicBezTo>
                  <a:lnTo>
                    <a:pt x="20" y="0"/>
                  </a:lnTo>
                  <a:cubicBezTo>
                    <a:pt x="0" y="0"/>
                    <a:pt x="0" y="0"/>
                    <a:pt x="0" y="7"/>
                  </a:cubicBezTo>
                  <a:cubicBezTo>
                    <a:pt x="0" y="9"/>
                    <a:pt x="2" y="14"/>
                    <a:pt x="4" y="18"/>
                  </a:cubicBezTo>
                  <a:lnTo>
                    <a:pt x="272" y="553"/>
                  </a:lnTo>
                  <a:cubicBezTo>
                    <a:pt x="277" y="563"/>
                    <a:pt x="279" y="569"/>
                    <a:pt x="293" y="569"/>
                  </a:cubicBezTo>
                  <a:cubicBezTo>
                    <a:pt x="306" y="569"/>
                    <a:pt x="308" y="563"/>
                    <a:pt x="315" y="553"/>
                  </a:cubicBezTo>
                  <a:close/>
                  <a:moveTo>
                    <a:pt x="99" y="58"/>
                  </a:moveTo>
                  <a:lnTo>
                    <a:pt x="535" y="58"/>
                  </a:lnTo>
                  <a:lnTo>
                    <a:pt x="317" y="493"/>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1" name="Freeform 140">
              <a:extLst>
                <a:ext uri="{FF2B5EF4-FFF2-40B4-BE49-F238E27FC236}">
                  <a16:creationId xmlns:a16="http://schemas.microsoft.com/office/drawing/2014/main" id="{50D83D8F-8E0F-254F-B1A6-FAB5EFD9B041}"/>
                </a:ext>
              </a:extLst>
            </p:cNvPr>
            <p:cNvSpPr/>
            <p:nvPr/>
          </p:nvSpPr>
          <p:spPr>
            <a:xfrm>
              <a:off x="3538800" y="4773600"/>
              <a:ext cx="146160" cy="90360"/>
            </a:xfrm>
            <a:custGeom>
              <a:avLst/>
              <a:gdLst/>
              <a:ahLst/>
              <a:cxnLst>
                <a:cxn ang="3cd4">
                  <a:pos x="hc" y="t"/>
                </a:cxn>
                <a:cxn ang="cd2">
                  <a:pos x="l" y="vc"/>
                </a:cxn>
                <a:cxn ang="cd4">
                  <a:pos x="hc" y="b"/>
                </a:cxn>
                <a:cxn ang="0">
                  <a:pos x="r" y="vc"/>
                </a:cxn>
              </a:cxnLst>
              <a:rect l="l" t="t" r="r" b="b"/>
              <a:pathLst>
                <a:path w="407" h="252">
                  <a:moveTo>
                    <a:pt x="266" y="68"/>
                  </a:moveTo>
                  <a:cubicBezTo>
                    <a:pt x="270" y="54"/>
                    <a:pt x="277" y="27"/>
                    <a:pt x="277" y="23"/>
                  </a:cubicBezTo>
                  <a:cubicBezTo>
                    <a:pt x="277" y="13"/>
                    <a:pt x="268" y="5"/>
                    <a:pt x="259" y="5"/>
                  </a:cubicBezTo>
                  <a:cubicBezTo>
                    <a:pt x="248" y="5"/>
                    <a:pt x="238" y="13"/>
                    <a:pt x="234" y="22"/>
                  </a:cubicBezTo>
                  <a:cubicBezTo>
                    <a:pt x="232" y="27"/>
                    <a:pt x="227" y="50"/>
                    <a:pt x="223" y="65"/>
                  </a:cubicBezTo>
                  <a:cubicBezTo>
                    <a:pt x="216" y="95"/>
                    <a:pt x="216" y="97"/>
                    <a:pt x="207" y="128"/>
                  </a:cubicBezTo>
                  <a:cubicBezTo>
                    <a:pt x="200" y="158"/>
                    <a:pt x="200" y="164"/>
                    <a:pt x="198" y="180"/>
                  </a:cubicBezTo>
                  <a:cubicBezTo>
                    <a:pt x="200" y="191"/>
                    <a:pt x="196" y="202"/>
                    <a:pt x="184" y="218"/>
                  </a:cubicBezTo>
                  <a:cubicBezTo>
                    <a:pt x="176" y="227"/>
                    <a:pt x="164" y="236"/>
                    <a:pt x="146" y="236"/>
                  </a:cubicBezTo>
                  <a:cubicBezTo>
                    <a:pt x="124" y="236"/>
                    <a:pt x="95" y="229"/>
                    <a:pt x="95" y="185"/>
                  </a:cubicBezTo>
                  <a:cubicBezTo>
                    <a:pt x="95" y="157"/>
                    <a:pt x="112" y="115"/>
                    <a:pt x="122" y="86"/>
                  </a:cubicBezTo>
                  <a:cubicBezTo>
                    <a:pt x="131" y="63"/>
                    <a:pt x="133" y="58"/>
                    <a:pt x="133" y="49"/>
                  </a:cubicBezTo>
                  <a:cubicBezTo>
                    <a:pt x="133" y="22"/>
                    <a:pt x="112" y="0"/>
                    <a:pt x="81" y="0"/>
                  </a:cubicBezTo>
                  <a:cubicBezTo>
                    <a:pt x="25" y="0"/>
                    <a:pt x="0" y="76"/>
                    <a:pt x="0" y="86"/>
                  </a:cubicBezTo>
                  <a:cubicBezTo>
                    <a:pt x="0" y="94"/>
                    <a:pt x="7" y="94"/>
                    <a:pt x="9" y="94"/>
                  </a:cubicBezTo>
                  <a:cubicBezTo>
                    <a:pt x="18" y="94"/>
                    <a:pt x="18" y="90"/>
                    <a:pt x="20" y="85"/>
                  </a:cubicBezTo>
                  <a:cubicBezTo>
                    <a:pt x="34" y="38"/>
                    <a:pt x="58" y="16"/>
                    <a:pt x="79" y="16"/>
                  </a:cubicBezTo>
                  <a:cubicBezTo>
                    <a:pt x="88" y="16"/>
                    <a:pt x="94" y="22"/>
                    <a:pt x="94" y="36"/>
                  </a:cubicBezTo>
                  <a:cubicBezTo>
                    <a:pt x="94" y="49"/>
                    <a:pt x="88" y="61"/>
                    <a:pt x="86" y="68"/>
                  </a:cubicBezTo>
                  <a:cubicBezTo>
                    <a:pt x="54" y="149"/>
                    <a:pt x="54" y="160"/>
                    <a:pt x="54" y="178"/>
                  </a:cubicBezTo>
                  <a:cubicBezTo>
                    <a:pt x="54" y="243"/>
                    <a:pt x="113" y="252"/>
                    <a:pt x="144" y="252"/>
                  </a:cubicBezTo>
                  <a:cubicBezTo>
                    <a:pt x="155" y="252"/>
                    <a:pt x="182" y="252"/>
                    <a:pt x="207" y="214"/>
                  </a:cubicBezTo>
                  <a:cubicBezTo>
                    <a:pt x="220" y="239"/>
                    <a:pt x="250" y="252"/>
                    <a:pt x="284" y="252"/>
                  </a:cubicBezTo>
                  <a:cubicBezTo>
                    <a:pt x="333" y="252"/>
                    <a:pt x="358" y="209"/>
                    <a:pt x="369" y="185"/>
                  </a:cubicBezTo>
                  <a:cubicBezTo>
                    <a:pt x="392" y="139"/>
                    <a:pt x="407" y="70"/>
                    <a:pt x="407" y="43"/>
                  </a:cubicBezTo>
                  <a:cubicBezTo>
                    <a:pt x="407" y="2"/>
                    <a:pt x="383" y="0"/>
                    <a:pt x="380" y="0"/>
                  </a:cubicBezTo>
                  <a:cubicBezTo>
                    <a:pt x="365" y="0"/>
                    <a:pt x="349" y="14"/>
                    <a:pt x="349" y="29"/>
                  </a:cubicBezTo>
                  <a:cubicBezTo>
                    <a:pt x="349" y="40"/>
                    <a:pt x="355" y="43"/>
                    <a:pt x="360" y="47"/>
                  </a:cubicBezTo>
                  <a:cubicBezTo>
                    <a:pt x="373" y="58"/>
                    <a:pt x="380" y="74"/>
                    <a:pt x="380" y="92"/>
                  </a:cubicBezTo>
                  <a:cubicBezTo>
                    <a:pt x="380" y="99"/>
                    <a:pt x="356" y="236"/>
                    <a:pt x="286" y="236"/>
                  </a:cubicBezTo>
                  <a:cubicBezTo>
                    <a:pt x="241" y="236"/>
                    <a:pt x="241" y="196"/>
                    <a:pt x="241" y="187"/>
                  </a:cubicBezTo>
                  <a:cubicBezTo>
                    <a:pt x="241" y="171"/>
                    <a:pt x="243" y="162"/>
                    <a:pt x="250" y="13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2" name="Freeform 141">
              <a:extLst>
                <a:ext uri="{FF2B5EF4-FFF2-40B4-BE49-F238E27FC236}">
                  <a16:creationId xmlns:a16="http://schemas.microsoft.com/office/drawing/2014/main" id="{4BFBF27F-6FA4-5C4D-B507-CA0ECA1E8A43}"/>
                </a:ext>
              </a:extLst>
            </p:cNvPr>
            <p:cNvSpPr/>
            <p:nvPr/>
          </p:nvSpPr>
          <p:spPr>
            <a:xfrm>
              <a:off x="3724920" y="4624560"/>
              <a:ext cx="172080" cy="194760"/>
            </a:xfrm>
            <a:custGeom>
              <a:avLst/>
              <a:gdLst/>
              <a:ahLst/>
              <a:cxnLst>
                <a:cxn ang="3cd4">
                  <a:pos x="hc" y="t"/>
                </a:cxn>
                <a:cxn ang="cd2">
                  <a:pos x="l" y="vc"/>
                </a:cxn>
                <a:cxn ang="cd4">
                  <a:pos x="hc" y="b"/>
                </a:cxn>
                <a:cxn ang="0">
                  <a:pos x="r" y="vc"/>
                </a:cxn>
              </a:cxnLst>
              <a:rect l="l" t="t" r="r" b="b"/>
              <a:pathLst>
                <a:path w="479" h="542">
                  <a:moveTo>
                    <a:pt x="266" y="61"/>
                  </a:moveTo>
                  <a:cubicBezTo>
                    <a:pt x="274" y="34"/>
                    <a:pt x="275" y="25"/>
                    <a:pt x="349" y="25"/>
                  </a:cubicBezTo>
                  <a:cubicBezTo>
                    <a:pt x="374" y="25"/>
                    <a:pt x="380" y="25"/>
                    <a:pt x="380" y="9"/>
                  </a:cubicBezTo>
                  <a:cubicBezTo>
                    <a:pt x="380" y="0"/>
                    <a:pt x="371" y="0"/>
                    <a:pt x="367" y="0"/>
                  </a:cubicBezTo>
                  <a:cubicBezTo>
                    <a:pt x="342" y="0"/>
                    <a:pt x="275" y="2"/>
                    <a:pt x="250" y="2"/>
                  </a:cubicBezTo>
                  <a:cubicBezTo>
                    <a:pt x="227" y="2"/>
                    <a:pt x="167" y="0"/>
                    <a:pt x="144" y="0"/>
                  </a:cubicBezTo>
                  <a:cubicBezTo>
                    <a:pt x="139" y="0"/>
                    <a:pt x="130" y="0"/>
                    <a:pt x="130" y="16"/>
                  </a:cubicBezTo>
                  <a:cubicBezTo>
                    <a:pt x="130" y="25"/>
                    <a:pt x="137" y="25"/>
                    <a:pt x="151" y="25"/>
                  </a:cubicBezTo>
                  <a:cubicBezTo>
                    <a:pt x="153" y="25"/>
                    <a:pt x="167" y="25"/>
                    <a:pt x="182" y="27"/>
                  </a:cubicBezTo>
                  <a:cubicBezTo>
                    <a:pt x="196" y="27"/>
                    <a:pt x="203" y="29"/>
                    <a:pt x="203" y="40"/>
                  </a:cubicBezTo>
                  <a:cubicBezTo>
                    <a:pt x="203" y="41"/>
                    <a:pt x="202" y="45"/>
                    <a:pt x="200" y="54"/>
                  </a:cubicBezTo>
                  <a:lnTo>
                    <a:pt x="94" y="481"/>
                  </a:lnTo>
                  <a:cubicBezTo>
                    <a:pt x="86" y="511"/>
                    <a:pt x="85" y="517"/>
                    <a:pt x="22" y="517"/>
                  </a:cubicBezTo>
                  <a:cubicBezTo>
                    <a:pt x="7" y="517"/>
                    <a:pt x="0" y="517"/>
                    <a:pt x="0" y="533"/>
                  </a:cubicBezTo>
                  <a:cubicBezTo>
                    <a:pt x="0" y="542"/>
                    <a:pt x="7" y="542"/>
                    <a:pt x="22" y="542"/>
                  </a:cubicBezTo>
                  <a:lnTo>
                    <a:pt x="389" y="542"/>
                  </a:lnTo>
                  <a:cubicBezTo>
                    <a:pt x="409" y="542"/>
                    <a:pt x="409" y="542"/>
                    <a:pt x="414" y="529"/>
                  </a:cubicBezTo>
                  <a:lnTo>
                    <a:pt x="477" y="356"/>
                  </a:lnTo>
                  <a:cubicBezTo>
                    <a:pt x="479" y="349"/>
                    <a:pt x="479" y="347"/>
                    <a:pt x="479" y="346"/>
                  </a:cubicBezTo>
                  <a:cubicBezTo>
                    <a:pt x="479" y="342"/>
                    <a:pt x="477" y="337"/>
                    <a:pt x="470" y="337"/>
                  </a:cubicBezTo>
                  <a:cubicBezTo>
                    <a:pt x="463" y="337"/>
                    <a:pt x="463" y="342"/>
                    <a:pt x="457" y="355"/>
                  </a:cubicBezTo>
                  <a:cubicBezTo>
                    <a:pt x="430" y="427"/>
                    <a:pt x="394" y="517"/>
                    <a:pt x="257" y="517"/>
                  </a:cubicBezTo>
                  <a:lnTo>
                    <a:pt x="182" y="517"/>
                  </a:lnTo>
                  <a:cubicBezTo>
                    <a:pt x="171" y="517"/>
                    <a:pt x="169" y="517"/>
                    <a:pt x="166" y="517"/>
                  </a:cubicBezTo>
                  <a:cubicBezTo>
                    <a:pt x="157" y="517"/>
                    <a:pt x="155" y="515"/>
                    <a:pt x="155" y="509"/>
                  </a:cubicBezTo>
                  <a:cubicBezTo>
                    <a:pt x="155" y="506"/>
                    <a:pt x="155" y="504"/>
                    <a:pt x="158" y="49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3" name="Freeform 142">
              <a:extLst>
                <a:ext uri="{FF2B5EF4-FFF2-40B4-BE49-F238E27FC236}">
                  <a16:creationId xmlns:a16="http://schemas.microsoft.com/office/drawing/2014/main" id="{78CB55F0-2001-544B-A0EF-E1929F2A1F0D}"/>
                </a:ext>
              </a:extLst>
            </p:cNvPr>
            <p:cNvSpPr/>
            <p:nvPr/>
          </p:nvSpPr>
          <p:spPr>
            <a:xfrm>
              <a:off x="3934800" y="4605840"/>
              <a:ext cx="66240" cy="284760"/>
            </a:xfrm>
            <a:custGeom>
              <a:avLst/>
              <a:gdLst/>
              <a:ahLst/>
              <a:cxnLst>
                <a:cxn ang="3cd4">
                  <a:pos x="hc" y="t"/>
                </a:cxn>
                <a:cxn ang="cd2">
                  <a:pos x="l" y="vc"/>
                </a:cxn>
                <a:cxn ang="cd4">
                  <a:pos x="hc" y="b"/>
                </a:cxn>
                <a:cxn ang="0">
                  <a:pos x="r" y="vc"/>
                </a:cxn>
              </a:cxnLst>
              <a:rect l="l" t="t" r="r" b="b"/>
              <a:pathLst>
                <a:path w="185" h="792">
                  <a:moveTo>
                    <a:pt x="185" y="785"/>
                  </a:moveTo>
                  <a:cubicBezTo>
                    <a:pt x="185" y="783"/>
                    <a:pt x="185" y="781"/>
                    <a:pt x="171" y="767"/>
                  </a:cubicBezTo>
                  <a:cubicBezTo>
                    <a:pt x="72" y="668"/>
                    <a:pt x="47" y="518"/>
                    <a:pt x="47" y="396"/>
                  </a:cubicBezTo>
                  <a:cubicBezTo>
                    <a:pt x="47" y="259"/>
                    <a:pt x="77" y="121"/>
                    <a:pt x="175" y="22"/>
                  </a:cubicBezTo>
                  <a:cubicBezTo>
                    <a:pt x="185" y="13"/>
                    <a:pt x="185" y="11"/>
                    <a:pt x="185" y="7"/>
                  </a:cubicBezTo>
                  <a:cubicBezTo>
                    <a:pt x="185" y="2"/>
                    <a:pt x="182" y="0"/>
                    <a:pt x="176" y="0"/>
                  </a:cubicBezTo>
                  <a:cubicBezTo>
                    <a:pt x="169" y="0"/>
                    <a:pt x="97" y="54"/>
                    <a:pt x="50" y="155"/>
                  </a:cubicBezTo>
                  <a:cubicBezTo>
                    <a:pt x="9" y="241"/>
                    <a:pt x="0" y="329"/>
                    <a:pt x="0" y="396"/>
                  </a:cubicBezTo>
                  <a:cubicBezTo>
                    <a:pt x="0" y="459"/>
                    <a:pt x="9" y="554"/>
                    <a:pt x="52" y="644"/>
                  </a:cubicBezTo>
                  <a:cubicBezTo>
                    <a:pt x="101" y="742"/>
                    <a:pt x="169" y="792"/>
                    <a:pt x="176" y="792"/>
                  </a:cubicBezTo>
                  <a:cubicBezTo>
                    <a:pt x="182" y="792"/>
                    <a:pt x="185" y="790"/>
                    <a:pt x="185" y="78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4" name="Freeform 143">
              <a:extLst>
                <a:ext uri="{FF2B5EF4-FFF2-40B4-BE49-F238E27FC236}">
                  <a16:creationId xmlns:a16="http://schemas.microsoft.com/office/drawing/2014/main" id="{40D2033A-ED7B-0849-9331-C586328EE096}"/>
                </a:ext>
              </a:extLst>
            </p:cNvPr>
            <p:cNvSpPr/>
            <p:nvPr/>
          </p:nvSpPr>
          <p:spPr>
            <a:xfrm>
              <a:off x="4028759" y="4624560"/>
              <a:ext cx="203760" cy="194760"/>
            </a:xfrm>
            <a:custGeom>
              <a:avLst/>
              <a:gdLst/>
              <a:ahLst/>
              <a:cxnLst>
                <a:cxn ang="3cd4">
                  <a:pos x="hc" y="t"/>
                </a:cxn>
                <a:cxn ang="cd2">
                  <a:pos x="l" y="vc"/>
                </a:cxn>
                <a:cxn ang="cd4">
                  <a:pos x="hc" y="b"/>
                </a:cxn>
                <a:cxn ang="0">
                  <a:pos x="r" y="vc"/>
                </a:cxn>
              </a:cxnLst>
              <a:rect l="l" t="t" r="r" b="b"/>
              <a:pathLst>
                <a:path w="567" h="542">
                  <a:moveTo>
                    <a:pt x="94" y="481"/>
                  </a:moveTo>
                  <a:cubicBezTo>
                    <a:pt x="86" y="511"/>
                    <a:pt x="85" y="517"/>
                    <a:pt x="22" y="517"/>
                  </a:cubicBezTo>
                  <a:cubicBezTo>
                    <a:pt x="7" y="517"/>
                    <a:pt x="0" y="517"/>
                    <a:pt x="0" y="533"/>
                  </a:cubicBezTo>
                  <a:cubicBezTo>
                    <a:pt x="0" y="542"/>
                    <a:pt x="7" y="542"/>
                    <a:pt x="22" y="542"/>
                  </a:cubicBezTo>
                  <a:lnTo>
                    <a:pt x="304" y="542"/>
                  </a:lnTo>
                  <a:cubicBezTo>
                    <a:pt x="430" y="542"/>
                    <a:pt x="524" y="448"/>
                    <a:pt x="524" y="371"/>
                  </a:cubicBezTo>
                  <a:cubicBezTo>
                    <a:pt x="524" y="313"/>
                    <a:pt x="477" y="268"/>
                    <a:pt x="401" y="259"/>
                  </a:cubicBezTo>
                  <a:cubicBezTo>
                    <a:pt x="482" y="243"/>
                    <a:pt x="567" y="185"/>
                    <a:pt x="567" y="110"/>
                  </a:cubicBezTo>
                  <a:cubicBezTo>
                    <a:pt x="567" y="50"/>
                    <a:pt x="515" y="0"/>
                    <a:pt x="419" y="0"/>
                  </a:cubicBezTo>
                  <a:lnTo>
                    <a:pt x="153" y="0"/>
                  </a:lnTo>
                  <a:cubicBezTo>
                    <a:pt x="137" y="0"/>
                    <a:pt x="130" y="0"/>
                    <a:pt x="130" y="16"/>
                  </a:cubicBezTo>
                  <a:cubicBezTo>
                    <a:pt x="130" y="25"/>
                    <a:pt x="137" y="25"/>
                    <a:pt x="151" y="25"/>
                  </a:cubicBezTo>
                  <a:cubicBezTo>
                    <a:pt x="153" y="25"/>
                    <a:pt x="167" y="25"/>
                    <a:pt x="182" y="27"/>
                  </a:cubicBezTo>
                  <a:cubicBezTo>
                    <a:pt x="196" y="27"/>
                    <a:pt x="203" y="29"/>
                    <a:pt x="203" y="40"/>
                  </a:cubicBezTo>
                  <a:cubicBezTo>
                    <a:pt x="203" y="41"/>
                    <a:pt x="202" y="45"/>
                    <a:pt x="200" y="54"/>
                  </a:cubicBezTo>
                  <a:close/>
                  <a:moveTo>
                    <a:pt x="214" y="252"/>
                  </a:moveTo>
                  <a:lnTo>
                    <a:pt x="263" y="54"/>
                  </a:lnTo>
                  <a:cubicBezTo>
                    <a:pt x="270" y="27"/>
                    <a:pt x="272" y="25"/>
                    <a:pt x="306" y="25"/>
                  </a:cubicBezTo>
                  <a:lnTo>
                    <a:pt x="409" y="25"/>
                  </a:lnTo>
                  <a:cubicBezTo>
                    <a:pt x="477" y="25"/>
                    <a:pt x="495" y="72"/>
                    <a:pt x="495" y="106"/>
                  </a:cubicBezTo>
                  <a:cubicBezTo>
                    <a:pt x="495" y="176"/>
                    <a:pt x="427" y="252"/>
                    <a:pt x="329" y="252"/>
                  </a:cubicBezTo>
                  <a:close/>
                  <a:moveTo>
                    <a:pt x="178" y="517"/>
                  </a:moveTo>
                  <a:cubicBezTo>
                    <a:pt x="167" y="517"/>
                    <a:pt x="166" y="517"/>
                    <a:pt x="160" y="517"/>
                  </a:cubicBezTo>
                  <a:cubicBezTo>
                    <a:pt x="153" y="517"/>
                    <a:pt x="149" y="515"/>
                    <a:pt x="149" y="509"/>
                  </a:cubicBezTo>
                  <a:cubicBezTo>
                    <a:pt x="149" y="506"/>
                    <a:pt x="149" y="504"/>
                    <a:pt x="155" y="490"/>
                  </a:cubicBezTo>
                  <a:lnTo>
                    <a:pt x="209" y="268"/>
                  </a:lnTo>
                  <a:lnTo>
                    <a:pt x="358" y="268"/>
                  </a:lnTo>
                  <a:cubicBezTo>
                    <a:pt x="436" y="268"/>
                    <a:pt x="450" y="328"/>
                    <a:pt x="450" y="362"/>
                  </a:cubicBezTo>
                  <a:cubicBezTo>
                    <a:pt x="450" y="441"/>
                    <a:pt x="380" y="517"/>
                    <a:pt x="286" y="51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5" name="Freeform 144">
              <a:extLst>
                <a:ext uri="{FF2B5EF4-FFF2-40B4-BE49-F238E27FC236}">
                  <a16:creationId xmlns:a16="http://schemas.microsoft.com/office/drawing/2014/main" id="{FAC2CDDF-F91D-1242-8E4E-D25B2B4990F6}"/>
                </a:ext>
              </a:extLst>
            </p:cNvPr>
            <p:cNvSpPr/>
            <p:nvPr/>
          </p:nvSpPr>
          <p:spPr>
            <a:xfrm>
              <a:off x="4270680" y="4696560"/>
              <a:ext cx="31320" cy="177840"/>
            </a:xfrm>
            <a:custGeom>
              <a:avLst/>
              <a:gdLst/>
              <a:ahLst/>
              <a:cxnLst>
                <a:cxn ang="3cd4">
                  <a:pos x="hc" y="t"/>
                </a:cxn>
                <a:cxn ang="cd2">
                  <a:pos x="l" y="vc"/>
                </a:cxn>
                <a:cxn ang="cd4">
                  <a:pos x="hc" y="b"/>
                </a:cxn>
                <a:cxn ang="0">
                  <a:pos x="r" y="vc"/>
                </a:cxn>
              </a:cxnLst>
              <a:rect l="l" t="t" r="r" b="b"/>
              <a:pathLst>
                <a:path w="88" h="495">
                  <a:moveTo>
                    <a:pt x="86" y="41"/>
                  </a:moveTo>
                  <a:cubicBezTo>
                    <a:pt x="86" y="20"/>
                    <a:pt x="67" y="0"/>
                    <a:pt x="43" y="0"/>
                  </a:cubicBezTo>
                  <a:cubicBezTo>
                    <a:pt x="20" y="0"/>
                    <a:pt x="0" y="20"/>
                    <a:pt x="0" y="41"/>
                  </a:cubicBezTo>
                  <a:cubicBezTo>
                    <a:pt x="0" y="65"/>
                    <a:pt x="20" y="85"/>
                    <a:pt x="43" y="85"/>
                  </a:cubicBezTo>
                  <a:cubicBezTo>
                    <a:pt x="67" y="85"/>
                    <a:pt x="86" y="65"/>
                    <a:pt x="86" y="41"/>
                  </a:cubicBezTo>
                  <a:close/>
                  <a:moveTo>
                    <a:pt x="70" y="333"/>
                  </a:moveTo>
                  <a:cubicBezTo>
                    <a:pt x="70" y="356"/>
                    <a:pt x="70" y="418"/>
                    <a:pt x="18" y="477"/>
                  </a:cubicBezTo>
                  <a:cubicBezTo>
                    <a:pt x="13" y="482"/>
                    <a:pt x="13" y="484"/>
                    <a:pt x="13" y="486"/>
                  </a:cubicBezTo>
                  <a:cubicBezTo>
                    <a:pt x="13" y="491"/>
                    <a:pt x="16" y="495"/>
                    <a:pt x="22" y="495"/>
                  </a:cubicBezTo>
                  <a:cubicBezTo>
                    <a:pt x="31" y="495"/>
                    <a:pt x="88" y="432"/>
                    <a:pt x="88" y="340"/>
                  </a:cubicBezTo>
                  <a:cubicBezTo>
                    <a:pt x="88" y="317"/>
                    <a:pt x="86" y="257"/>
                    <a:pt x="43" y="257"/>
                  </a:cubicBezTo>
                  <a:cubicBezTo>
                    <a:pt x="14" y="257"/>
                    <a:pt x="0" y="279"/>
                    <a:pt x="0" y="301"/>
                  </a:cubicBezTo>
                  <a:cubicBezTo>
                    <a:pt x="0" y="320"/>
                    <a:pt x="14" y="342"/>
                    <a:pt x="43" y="342"/>
                  </a:cubicBezTo>
                  <a:cubicBezTo>
                    <a:pt x="47" y="342"/>
                    <a:pt x="49" y="342"/>
                    <a:pt x="49" y="342"/>
                  </a:cubicBezTo>
                  <a:cubicBezTo>
                    <a:pt x="56" y="340"/>
                    <a:pt x="63" y="338"/>
                    <a:pt x="70" y="33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6" name="Freeform 145">
              <a:extLst>
                <a:ext uri="{FF2B5EF4-FFF2-40B4-BE49-F238E27FC236}">
                  <a16:creationId xmlns:a16="http://schemas.microsoft.com/office/drawing/2014/main" id="{5BCDE01A-E557-674E-9EA4-CD304C028AF6}"/>
                </a:ext>
              </a:extLst>
            </p:cNvPr>
            <p:cNvSpPr/>
            <p:nvPr/>
          </p:nvSpPr>
          <p:spPr>
            <a:xfrm>
              <a:off x="4380840" y="4693320"/>
              <a:ext cx="189000" cy="129240"/>
            </a:xfrm>
            <a:custGeom>
              <a:avLst/>
              <a:gdLst/>
              <a:ahLst/>
              <a:cxnLst>
                <a:cxn ang="3cd4">
                  <a:pos x="hc" y="t"/>
                </a:cxn>
                <a:cxn ang="cd2">
                  <a:pos x="l" y="vc"/>
                </a:cxn>
                <a:cxn ang="cd4">
                  <a:pos x="hc" y="b"/>
                </a:cxn>
                <a:cxn ang="0">
                  <a:pos x="r" y="vc"/>
                </a:cxn>
              </a:cxnLst>
              <a:rect l="l" t="t" r="r" b="b"/>
              <a:pathLst>
                <a:path w="526" h="360">
                  <a:moveTo>
                    <a:pt x="344" y="81"/>
                  </a:moveTo>
                  <a:cubicBezTo>
                    <a:pt x="347" y="65"/>
                    <a:pt x="355" y="34"/>
                    <a:pt x="355" y="31"/>
                  </a:cubicBezTo>
                  <a:cubicBezTo>
                    <a:pt x="355" y="16"/>
                    <a:pt x="344" y="9"/>
                    <a:pt x="333" y="9"/>
                  </a:cubicBezTo>
                  <a:cubicBezTo>
                    <a:pt x="322" y="9"/>
                    <a:pt x="308" y="14"/>
                    <a:pt x="302" y="31"/>
                  </a:cubicBezTo>
                  <a:cubicBezTo>
                    <a:pt x="301" y="36"/>
                    <a:pt x="263" y="189"/>
                    <a:pt x="257" y="209"/>
                  </a:cubicBezTo>
                  <a:cubicBezTo>
                    <a:pt x="252" y="232"/>
                    <a:pt x="250" y="247"/>
                    <a:pt x="250" y="261"/>
                  </a:cubicBezTo>
                  <a:cubicBezTo>
                    <a:pt x="250" y="270"/>
                    <a:pt x="250" y="272"/>
                    <a:pt x="252" y="275"/>
                  </a:cubicBezTo>
                  <a:cubicBezTo>
                    <a:pt x="234" y="319"/>
                    <a:pt x="209" y="342"/>
                    <a:pt x="178" y="342"/>
                  </a:cubicBezTo>
                  <a:cubicBezTo>
                    <a:pt x="115" y="342"/>
                    <a:pt x="115" y="284"/>
                    <a:pt x="115" y="270"/>
                  </a:cubicBezTo>
                  <a:cubicBezTo>
                    <a:pt x="115" y="245"/>
                    <a:pt x="119" y="214"/>
                    <a:pt x="157" y="115"/>
                  </a:cubicBezTo>
                  <a:cubicBezTo>
                    <a:pt x="166" y="92"/>
                    <a:pt x="169" y="81"/>
                    <a:pt x="169" y="65"/>
                  </a:cubicBezTo>
                  <a:cubicBezTo>
                    <a:pt x="169" y="29"/>
                    <a:pt x="144" y="0"/>
                    <a:pt x="104" y="0"/>
                  </a:cubicBezTo>
                  <a:cubicBezTo>
                    <a:pt x="29" y="0"/>
                    <a:pt x="0" y="115"/>
                    <a:pt x="0" y="122"/>
                  </a:cubicBezTo>
                  <a:cubicBezTo>
                    <a:pt x="0" y="130"/>
                    <a:pt x="7" y="130"/>
                    <a:pt x="9" y="130"/>
                  </a:cubicBezTo>
                  <a:cubicBezTo>
                    <a:pt x="18" y="130"/>
                    <a:pt x="18" y="130"/>
                    <a:pt x="22" y="115"/>
                  </a:cubicBezTo>
                  <a:cubicBezTo>
                    <a:pt x="43" y="41"/>
                    <a:pt x="74" y="18"/>
                    <a:pt x="103" y="18"/>
                  </a:cubicBezTo>
                  <a:cubicBezTo>
                    <a:pt x="110" y="18"/>
                    <a:pt x="122" y="18"/>
                    <a:pt x="122" y="43"/>
                  </a:cubicBezTo>
                  <a:cubicBezTo>
                    <a:pt x="122" y="63"/>
                    <a:pt x="113" y="86"/>
                    <a:pt x="108" y="99"/>
                  </a:cubicBezTo>
                  <a:cubicBezTo>
                    <a:pt x="74" y="193"/>
                    <a:pt x="63" y="230"/>
                    <a:pt x="63" y="259"/>
                  </a:cubicBezTo>
                  <a:cubicBezTo>
                    <a:pt x="63" y="333"/>
                    <a:pt x="117" y="360"/>
                    <a:pt x="176" y="360"/>
                  </a:cubicBezTo>
                  <a:cubicBezTo>
                    <a:pt x="189" y="360"/>
                    <a:pt x="227" y="360"/>
                    <a:pt x="259" y="304"/>
                  </a:cubicBezTo>
                  <a:cubicBezTo>
                    <a:pt x="279" y="355"/>
                    <a:pt x="335" y="360"/>
                    <a:pt x="358" y="360"/>
                  </a:cubicBezTo>
                  <a:cubicBezTo>
                    <a:pt x="418" y="360"/>
                    <a:pt x="452" y="310"/>
                    <a:pt x="473" y="263"/>
                  </a:cubicBezTo>
                  <a:cubicBezTo>
                    <a:pt x="500" y="200"/>
                    <a:pt x="526" y="94"/>
                    <a:pt x="526" y="56"/>
                  </a:cubicBezTo>
                  <a:cubicBezTo>
                    <a:pt x="526" y="13"/>
                    <a:pt x="504" y="0"/>
                    <a:pt x="490" y="0"/>
                  </a:cubicBezTo>
                  <a:cubicBezTo>
                    <a:pt x="470" y="0"/>
                    <a:pt x="450" y="20"/>
                    <a:pt x="450" y="38"/>
                  </a:cubicBezTo>
                  <a:cubicBezTo>
                    <a:pt x="450" y="49"/>
                    <a:pt x="455" y="54"/>
                    <a:pt x="463" y="59"/>
                  </a:cubicBezTo>
                  <a:cubicBezTo>
                    <a:pt x="472" y="68"/>
                    <a:pt x="491" y="88"/>
                    <a:pt x="491" y="128"/>
                  </a:cubicBezTo>
                  <a:cubicBezTo>
                    <a:pt x="491" y="155"/>
                    <a:pt x="468" y="232"/>
                    <a:pt x="448" y="272"/>
                  </a:cubicBezTo>
                  <a:cubicBezTo>
                    <a:pt x="427" y="315"/>
                    <a:pt x="400" y="342"/>
                    <a:pt x="360" y="342"/>
                  </a:cubicBezTo>
                  <a:cubicBezTo>
                    <a:pt x="322" y="342"/>
                    <a:pt x="302" y="319"/>
                    <a:pt x="302" y="274"/>
                  </a:cubicBezTo>
                  <a:cubicBezTo>
                    <a:pt x="302" y="252"/>
                    <a:pt x="308" y="227"/>
                    <a:pt x="310" y="2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7" name="Freeform 146">
              <a:extLst>
                <a:ext uri="{FF2B5EF4-FFF2-40B4-BE49-F238E27FC236}">
                  <a16:creationId xmlns:a16="http://schemas.microsoft.com/office/drawing/2014/main" id="{4825379C-3500-8142-854B-02A6C603CE51}"/>
                </a:ext>
              </a:extLst>
            </p:cNvPr>
            <p:cNvSpPr/>
            <p:nvPr/>
          </p:nvSpPr>
          <p:spPr>
            <a:xfrm>
              <a:off x="4599720" y="4605840"/>
              <a:ext cx="66240" cy="284760"/>
            </a:xfrm>
            <a:custGeom>
              <a:avLst/>
              <a:gdLst/>
              <a:ahLst/>
              <a:cxnLst>
                <a:cxn ang="3cd4">
                  <a:pos x="hc" y="t"/>
                </a:cxn>
                <a:cxn ang="cd2">
                  <a:pos x="l" y="vc"/>
                </a:cxn>
                <a:cxn ang="cd4">
                  <a:pos x="hc" y="b"/>
                </a:cxn>
                <a:cxn ang="0">
                  <a:pos x="r" y="vc"/>
                </a:cxn>
              </a:cxnLst>
              <a:rect l="l" t="t" r="r" b="b"/>
              <a:pathLst>
                <a:path w="185" h="792">
                  <a:moveTo>
                    <a:pt x="185" y="396"/>
                  </a:moveTo>
                  <a:cubicBezTo>
                    <a:pt x="185" y="335"/>
                    <a:pt x="176" y="239"/>
                    <a:pt x="133" y="149"/>
                  </a:cubicBezTo>
                  <a:cubicBezTo>
                    <a:pt x="85" y="52"/>
                    <a:pt x="16" y="0"/>
                    <a:pt x="7" y="0"/>
                  </a:cubicBezTo>
                  <a:cubicBezTo>
                    <a:pt x="4" y="0"/>
                    <a:pt x="0" y="4"/>
                    <a:pt x="0" y="7"/>
                  </a:cubicBezTo>
                  <a:cubicBezTo>
                    <a:pt x="0" y="11"/>
                    <a:pt x="0" y="13"/>
                    <a:pt x="14" y="27"/>
                  </a:cubicBezTo>
                  <a:cubicBezTo>
                    <a:pt x="94" y="104"/>
                    <a:pt x="139" y="230"/>
                    <a:pt x="139" y="396"/>
                  </a:cubicBezTo>
                  <a:cubicBezTo>
                    <a:pt x="139" y="531"/>
                    <a:pt x="110" y="671"/>
                    <a:pt x="11" y="770"/>
                  </a:cubicBezTo>
                  <a:cubicBezTo>
                    <a:pt x="0" y="781"/>
                    <a:pt x="0" y="783"/>
                    <a:pt x="0" y="785"/>
                  </a:cubicBezTo>
                  <a:cubicBezTo>
                    <a:pt x="0" y="790"/>
                    <a:pt x="4" y="792"/>
                    <a:pt x="7" y="792"/>
                  </a:cubicBezTo>
                  <a:cubicBezTo>
                    <a:pt x="16" y="792"/>
                    <a:pt x="88" y="738"/>
                    <a:pt x="135" y="637"/>
                  </a:cubicBezTo>
                  <a:cubicBezTo>
                    <a:pt x="176" y="551"/>
                    <a:pt x="185" y="463"/>
                    <a:pt x="185" y="3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148" name="Title 147">
            <a:extLst>
              <a:ext uri="{FF2B5EF4-FFF2-40B4-BE49-F238E27FC236}">
                <a16:creationId xmlns:a16="http://schemas.microsoft.com/office/drawing/2014/main" id="{931F1CC5-8919-D449-8696-DA3C3A1872DA}"/>
              </a:ext>
            </a:extLst>
          </p:cNvPr>
          <p:cNvSpPr>
            <a:spLocks noGrp="1"/>
          </p:cNvSpPr>
          <p:nvPr>
            <p:ph type="title"/>
          </p:nvPr>
        </p:nvSpPr>
        <p:spPr>
          <a:xfrm>
            <a:off x="693043" y="402484"/>
            <a:ext cx="8694539" cy="910651"/>
          </a:xfrm>
        </p:spPr>
        <p:txBody>
          <a:bodyPr/>
          <a:lstStyle/>
          <a:p>
            <a:r>
              <a:rPr lang="en-US" dirty="0"/>
              <a:t>Experience replay</a:t>
            </a:r>
          </a:p>
        </p:txBody>
      </p:sp>
      <p:sp>
        <p:nvSpPr>
          <p:cNvPr id="149" name="Freeform 148">
            <a:extLst>
              <a:ext uri="{FF2B5EF4-FFF2-40B4-BE49-F238E27FC236}">
                <a16:creationId xmlns:a16="http://schemas.microsoft.com/office/drawing/2014/main" id="{C726BE93-3CCD-4F46-8DA2-BC3ADF59724B}"/>
              </a:ext>
            </a:extLst>
          </p:cNvPr>
          <p:cNvSpPr/>
          <p:nvPr/>
        </p:nvSpPr>
        <p:spPr>
          <a:xfrm>
            <a:off x="830021" y="2025574"/>
            <a:ext cx="8420582" cy="886104"/>
          </a:xfrm>
          <a:custGeom>
            <a:avLst>
              <a:gd name="f0" fmla="val 8030"/>
              <a:gd name="f1" fmla="val 54327"/>
            </a:avLst>
            <a:gdLst>
              <a:gd name="f2" fmla="val 10800000"/>
              <a:gd name="f3" fmla="val 5400000"/>
              <a:gd name="f4" fmla="val 18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0 0 0"/>
              <a:gd name="f17" fmla="*/ f5 1 21600"/>
              <a:gd name="f18" fmla="*/ f6 1 21600"/>
              <a:gd name="f19" fmla="pin -2147483647 f0 2147483647"/>
              <a:gd name="f20" fmla="pin -2147483647 f1 2147483647"/>
              <a:gd name="f21" fmla="*/ f16 f2 1"/>
              <a:gd name="f22" fmla="+- f19 0 10800"/>
              <a:gd name="f23" fmla="+- f20 0 10800"/>
              <a:gd name="f24" fmla="+- f20 0 21600"/>
              <a:gd name="f25" fmla="+- f19 0 21600"/>
              <a:gd name="f26" fmla="val f19"/>
              <a:gd name="f27" fmla="val f20"/>
              <a:gd name="f28" fmla="*/ f19 f17 1"/>
              <a:gd name="f29" fmla="*/ f20 f18 1"/>
              <a:gd name="f30" fmla="*/ 0 f17 1"/>
              <a:gd name="f31" fmla="*/ 21600 f17 1"/>
              <a:gd name="f32" fmla="*/ 21600 f18 1"/>
              <a:gd name="f33" fmla="*/ 0 f18 1"/>
              <a:gd name="f34" fmla="*/ 10800 f17 1"/>
              <a:gd name="f35" fmla="*/ f21 1 f4"/>
              <a:gd name="f36" fmla="*/ 10800 f18 1"/>
              <a:gd name="f37" fmla="abs f22"/>
              <a:gd name="f38" fmla="abs f23"/>
              <a:gd name="f39" fmla="+- f35 0 f3"/>
              <a:gd name="f40" fmla="*/ f26 f17 1"/>
              <a:gd name="f41" fmla="*/ f27 f18 1"/>
              <a:gd name="f42" fmla="+- f37 0 f38"/>
              <a:gd name="f43" fmla="+- f38 0 f37"/>
              <a:gd name="f44" fmla="?: f23 f9 f42"/>
              <a:gd name="f45" fmla="?: f23 f42 f9"/>
              <a:gd name="f46" fmla="?: f22 f9 f43"/>
              <a:gd name="f47" fmla="?: f22 f43 f9"/>
              <a:gd name="f48" fmla="?: f19 f9 f44"/>
              <a:gd name="f49" fmla="?: f19 f9 f45"/>
              <a:gd name="f50" fmla="?: f24 f46 f9"/>
              <a:gd name="f51" fmla="?: f24 f47 f9"/>
              <a:gd name="f52" fmla="?: f25 f45 f9"/>
              <a:gd name="f53" fmla="?: f25 f44 f9"/>
              <a:gd name="f54" fmla="?: f20 f9 f47"/>
              <a:gd name="f55" fmla="?: f20 f9 f46"/>
              <a:gd name="f56" fmla="?: f48 f19 0"/>
              <a:gd name="f57" fmla="?: f48 f20 6280"/>
              <a:gd name="f58" fmla="?: f49 f19 0"/>
              <a:gd name="f59" fmla="?: f49 f20 15320"/>
              <a:gd name="f60" fmla="?: f50 f19 6280"/>
              <a:gd name="f61" fmla="?: f50 f20 21600"/>
              <a:gd name="f62" fmla="?: f51 f19 15320"/>
              <a:gd name="f63" fmla="?: f51 f20 21600"/>
              <a:gd name="f64" fmla="?: f52 f19 21600"/>
              <a:gd name="f65" fmla="?: f52 f20 15320"/>
              <a:gd name="f66" fmla="?: f53 f19 21600"/>
              <a:gd name="f67" fmla="?: f53 f20 6280"/>
              <a:gd name="f68" fmla="?: f54 f19 15320"/>
              <a:gd name="f69" fmla="?: f54 f20 0"/>
              <a:gd name="f70" fmla="?: f55 f19 6280"/>
              <a:gd name="f71" fmla="?: f55 f20 0"/>
            </a:gdLst>
            <a:ahLst>
              <a:ahXY gdRefX="f0" minX="f10" maxX="f11" gdRefY="f1" minY="f10" maxY="f11">
                <a:pos x="f28" y="f29"/>
              </a:ahXY>
            </a:ahLst>
            <a:cxnLst>
              <a:cxn ang="3cd4">
                <a:pos x="hc" y="t"/>
              </a:cxn>
              <a:cxn ang="0">
                <a:pos x="r" y="vc"/>
              </a:cxn>
              <a:cxn ang="cd4">
                <a:pos x="hc" y="b"/>
              </a:cxn>
              <a:cxn ang="cd2">
                <a:pos x="l" y="vc"/>
              </a:cxn>
              <a:cxn ang="f39">
                <a:pos x="f34" y="f33"/>
              </a:cxn>
              <a:cxn ang="f39">
                <a:pos x="f30" y="f36"/>
              </a:cxn>
              <a:cxn ang="f39">
                <a:pos x="f34" y="f32"/>
              </a:cxn>
              <a:cxn ang="f39">
                <a:pos x="f31" y="f36"/>
              </a:cxn>
              <a:cxn ang="f39">
                <a:pos x="f40" y="f41"/>
              </a:cxn>
            </a:cxnLst>
            <a:rect l="f30" t="f33" r="f31" b="f32"/>
            <a:pathLst>
              <a:path w="21600" h="21600">
                <a:moveTo>
                  <a:pt x="f7" y="f7"/>
                </a:moveTo>
                <a:lnTo>
                  <a:pt x="f7" y="f12"/>
                </a:lnTo>
                <a:lnTo>
                  <a:pt x="f56" y="f57"/>
                </a:lnTo>
                <a:lnTo>
                  <a:pt x="f7" y="f13"/>
                </a:lnTo>
                <a:lnTo>
                  <a:pt x="f7" y="f14"/>
                </a:lnTo>
                <a:lnTo>
                  <a:pt x="f58" y="f59"/>
                </a:lnTo>
                <a:lnTo>
                  <a:pt x="f7" y="f15"/>
                </a:lnTo>
                <a:lnTo>
                  <a:pt x="f7" y="f8"/>
                </a:lnTo>
                <a:lnTo>
                  <a:pt x="f12" y="f8"/>
                </a:lnTo>
                <a:lnTo>
                  <a:pt x="f60" y="f61"/>
                </a:lnTo>
                <a:lnTo>
                  <a:pt x="f13" y="f8"/>
                </a:lnTo>
                <a:lnTo>
                  <a:pt x="f14" y="f8"/>
                </a:lnTo>
                <a:lnTo>
                  <a:pt x="f62" y="f63"/>
                </a:lnTo>
                <a:lnTo>
                  <a:pt x="f15" y="f8"/>
                </a:lnTo>
                <a:lnTo>
                  <a:pt x="f8" y="f8"/>
                </a:lnTo>
                <a:lnTo>
                  <a:pt x="f8" y="f15"/>
                </a:lnTo>
                <a:lnTo>
                  <a:pt x="f64" y="f65"/>
                </a:lnTo>
                <a:lnTo>
                  <a:pt x="f8" y="f14"/>
                </a:lnTo>
                <a:lnTo>
                  <a:pt x="f8" y="f13"/>
                </a:lnTo>
                <a:lnTo>
                  <a:pt x="f66" y="f67"/>
                </a:lnTo>
                <a:lnTo>
                  <a:pt x="f8" y="f12"/>
                </a:lnTo>
                <a:lnTo>
                  <a:pt x="f8" y="f7"/>
                </a:lnTo>
                <a:lnTo>
                  <a:pt x="f15" y="f7"/>
                </a:lnTo>
                <a:lnTo>
                  <a:pt x="f68" y="f69"/>
                </a:lnTo>
                <a:lnTo>
                  <a:pt x="f14" y="f7"/>
                </a:lnTo>
                <a:lnTo>
                  <a:pt x="f13" y="f7"/>
                </a:lnTo>
                <a:lnTo>
                  <a:pt x="f70" y="f71"/>
                </a:lnTo>
                <a:lnTo>
                  <a:pt x="f12" y="f7"/>
                </a:lnTo>
                <a:lnTo>
                  <a:pt x="f7" y="f7"/>
                </a:lnTo>
                <a:close/>
              </a:path>
            </a:pathLst>
          </a:custGeom>
          <a:solidFill>
            <a:srgbClr val="FFFFFF"/>
          </a:solidFill>
          <a:ln w="36720">
            <a:solidFill>
              <a:srgbClr val="3465A4"/>
            </a:solidFill>
            <a:prstDash val="solid"/>
          </a:ln>
        </p:spPr>
        <p:txBody>
          <a:bodyPr wrap="none" lIns="108360" tIns="63360" rIns="108360" bIns="63360" anchor="ctr" anchorCtr="0" compatLnSpc="0">
            <a:noAutofit/>
          </a:bodyPr>
          <a:lstStyle/>
          <a:p>
            <a:pPr marL="0" marR="0" lvl="0" indent="0" algn="ctr" hangingPunct="0">
              <a:lnSpc>
                <a:spcPct val="100000"/>
              </a:lnSpc>
              <a:spcBef>
                <a:spcPts val="0"/>
              </a:spcBef>
              <a:spcAft>
                <a:spcPts val="0"/>
              </a:spcAft>
              <a:buNone/>
              <a:tabLst/>
            </a:pPr>
            <a:r>
              <a:rPr lang="en-US" sz="2600" b="0" i="0" u="none" strike="noStrike" kern="1200" cap="none" dirty="0">
                <a:ln>
                  <a:noFill/>
                </a:ln>
                <a:latin typeface="Liberation Sans" pitchFamily="18"/>
                <a:ea typeface="Noto Sans CJK SC Regular" pitchFamily="2"/>
                <a:cs typeface="FreeSans" pitchFamily="2"/>
              </a:rPr>
              <a:t>Buffers like this are pretty common in deep learning</a:t>
            </a:r>
          </a:p>
        </p:txBody>
      </p:sp>
    </p:spTree>
    <p:extLst>
      <p:ext uri="{BB962C8B-B14F-4D97-AF65-F5344CB8AC3E}">
        <p14:creationId xmlns:p14="http://schemas.microsoft.com/office/powerpoint/2010/main" val="32214018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46B129-1FFE-5E4E-ADC2-366C860B2230}"/>
              </a:ext>
            </a:extLst>
          </p:cNvPr>
          <p:cNvSpPr txBox="1"/>
          <p:nvPr/>
        </p:nvSpPr>
        <p:spPr>
          <a:xfrm>
            <a:off x="439920" y="1590922"/>
            <a:ext cx="8521200" cy="446508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200" b="0" i="0" u="none" strike="noStrike" kern="1200" cap="none">
                <a:ln>
                  <a:noFill/>
                </a:ln>
                <a:latin typeface="Liberation Sans" pitchFamily="18"/>
                <a:ea typeface="Noto Sans CJK SC Regular" pitchFamily="2"/>
                <a:cs typeface="FreeSans" pitchFamily="2"/>
              </a:rPr>
              <a:t>Initialize        with random weights</a:t>
            </a:r>
          </a:p>
          <a:p>
            <a:pPr marL="0" marR="0" lvl="0" indent="0" hangingPunct="0">
              <a:lnSpc>
                <a:spcPct val="100000"/>
              </a:lnSpc>
              <a:spcBef>
                <a:spcPts val="0"/>
              </a:spcBef>
              <a:spcAft>
                <a:spcPts val="0"/>
              </a:spcAft>
              <a:buNone/>
              <a:tabLst/>
            </a:pPr>
            <a:endParaRPr lang="en-US" sz="2200" b="0" i="0" u="none" strike="noStrike" kern="1200" cap="none">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r>
              <a:rPr lang="en-US" sz="2200" b="0" i="0" u="none" strike="noStrike" kern="1200" cap="none">
                <a:ln>
                  <a:noFill/>
                </a:ln>
                <a:latin typeface="Liberation Sans" pitchFamily="18"/>
                <a:ea typeface="Noto Sans CJK SC Regular" pitchFamily="2"/>
                <a:cs typeface="FreeSans" pitchFamily="2"/>
              </a:rPr>
              <a:t>Repeat (for each episode):</a:t>
            </a:r>
          </a:p>
          <a:p>
            <a:pPr marL="0" marR="0" lvl="0" indent="0" hangingPunct="0">
              <a:lnSpc>
                <a:spcPct val="100000"/>
              </a:lnSpc>
              <a:spcBef>
                <a:spcPts val="0"/>
              </a:spcBef>
              <a:spcAft>
                <a:spcPts val="0"/>
              </a:spcAft>
              <a:buNone/>
              <a:tabLst/>
            </a:pPr>
            <a:r>
              <a:rPr lang="en-US" sz="2200" b="0" i="0" u="none" strike="noStrike" kern="1200" cap="none">
                <a:ln>
                  <a:noFill/>
                </a:ln>
                <a:latin typeface="Liberation Sans" pitchFamily="18"/>
                <a:ea typeface="Noto Sans CJK SC Regular" pitchFamily="2"/>
                <a:cs typeface="FreeSans" pitchFamily="2"/>
              </a:rPr>
              <a:t>	Initialize </a:t>
            </a:r>
            <a:r>
              <a:rPr lang="en-US" sz="2200" b="0" i="1" u="none" strike="noStrike" kern="1200" cap="none">
                <a:ln>
                  <a:noFill/>
                </a:ln>
                <a:latin typeface="Liberation Sans" pitchFamily="18"/>
                <a:ea typeface="Noto Sans CJK SC Regular" pitchFamily="2"/>
                <a:cs typeface="FreeSans" pitchFamily="2"/>
              </a:rPr>
              <a:t>s</a:t>
            </a:r>
          </a:p>
          <a:p>
            <a:pPr marL="0" marR="0" lvl="0" indent="0" hangingPunct="0">
              <a:lnSpc>
                <a:spcPct val="100000"/>
              </a:lnSpc>
              <a:spcBef>
                <a:spcPts val="0"/>
              </a:spcBef>
              <a:spcAft>
                <a:spcPts val="0"/>
              </a:spcAft>
              <a:buNone/>
              <a:tabLst/>
            </a:pPr>
            <a:r>
              <a:rPr lang="en-US" sz="2200" b="0" i="0" u="none" strike="noStrike" kern="1200" cap="none">
                <a:ln>
                  <a:noFill/>
                </a:ln>
                <a:latin typeface="Liberation Sans" pitchFamily="18"/>
                <a:ea typeface="Noto Sans CJK SC Regular" pitchFamily="2"/>
                <a:cs typeface="FreeSans" pitchFamily="2"/>
              </a:rPr>
              <a:t>	Repeat (for each step of the episode):</a:t>
            </a:r>
          </a:p>
          <a:p>
            <a:pPr marL="0" marR="0" lvl="0" indent="0" hangingPunct="0">
              <a:lnSpc>
                <a:spcPct val="100000"/>
              </a:lnSpc>
              <a:spcBef>
                <a:spcPts val="0"/>
              </a:spcBef>
              <a:spcAft>
                <a:spcPts val="0"/>
              </a:spcAft>
              <a:buNone/>
              <a:tabLst/>
            </a:pPr>
            <a:r>
              <a:rPr lang="en-US" sz="2200" b="0" i="0" u="none" strike="noStrike" kern="1200" cap="none">
                <a:ln>
                  <a:noFill/>
                </a:ln>
                <a:latin typeface="Liberation Sans" pitchFamily="18"/>
                <a:ea typeface="Noto Sans CJK SC Regular" pitchFamily="2"/>
                <a:cs typeface="FreeSans" pitchFamily="2"/>
              </a:rPr>
              <a:t>		Choose </a:t>
            </a:r>
            <a:r>
              <a:rPr lang="en-US" sz="2200" b="0" i="1" u="none" strike="noStrike" kern="1200" cap="none">
                <a:ln>
                  <a:noFill/>
                </a:ln>
                <a:latin typeface="Liberation Sans" pitchFamily="18"/>
                <a:ea typeface="Noto Sans CJK SC Regular" pitchFamily="2"/>
                <a:cs typeface="FreeSans" pitchFamily="2"/>
              </a:rPr>
              <a:t>a</a:t>
            </a:r>
            <a:r>
              <a:rPr lang="en-US" sz="2200" b="0" i="0" u="none" strike="noStrike" kern="1200" cap="none">
                <a:ln>
                  <a:noFill/>
                </a:ln>
                <a:latin typeface="Liberation Sans" pitchFamily="18"/>
                <a:ea typeface="Noto Sans CJK SC Regular" pitchFamily="2"/>
                <a:cs typeface="FreeSans" pitchFamily="2"/>
              </a:rPr>
              <a:t> from </a:t>
            </a:r>
            <a:r>
              <a:rPr lang="en-US" sz="2200" b="0" i="1" u="none" strike="noStrike" kern="1200" cap="none">
                <a:ln>
                  <a:noFill/>
                </a:ln>
                <a:latin typeface="Liberation Sans" pitchFamily="18"/>
                <a:ea typeface="Noto Sans CJK SC Regular" pitchFamily="2"/>
                <a:cs typeface="FreeSans" pitchFamily="2"/>
              </a:rPr>
              <a:t>s</a:t>
            </a:r>
            <a:r>
              <a:rPr lang="en-US" sz="2200" b="0" i="0" u="none" strike="noStrike" kern="1200" cap="none">
                <a:ln>
                  <a:noFill/>
                </a:ln>
                <a:latin typeface="Liberation Sans" pitchFamily="18"/>
                <a:ea typeface="Noto Sans CJK SC Regular" pitchFamily="2"/>
                <a:cs typeface="FreeSans" pitchFamily="2"/>
              </a:rPr>
              <a:t> using policy derived from Q (e.g. e-greedy)</a:t>
            </a:r>
          </a:p>
          <a:p>
            <a:pPr marL="0" marR="0" lvl="0" indent="0" hangingPunct="0">
              <a:lnSpc>
                <a:spcPct val="100000"/>
              </a:lnSpc>
              <a:spcBef>
                <a:spcPts val="0"/>
              </a:spcBef>
              <a:spcAft>
                <a:spcPts val="0"/>
              </a:spcAft>
              <a:buNone/>
              <a:tabLst/>
            </a:pPr>
            <a:r>
              <a:rPr lang="en-US" sz="2200" b="0" i="0" u="none" strike="noStrike" kern="1200" cap="none">
                <a:ln>
                  <a:noFill/>
                </a:ln>
                <a:latin typeface="Liberation Sans" pitchFamily="18"/>
                <a:ea typeface="Noto Sans CJK SC Regular" pitchFamily="2"/>
                <a:cs typeface="FreeSans" pitchFamily="2"/>
              </a:rPr>
              <a:t>		Take action </a:t>
            </a:r>
            <a:r>
              <a:rPr lang="en-US" sz="2200" b="0" i="1" u="none" strike="noStrike" kern="1200" cap="none">
                <a:ln>
                  <a:noFill/>
                </a:ln>
                <a:latin typeface="Liberation Sans" pitchFamily="18"/>
                <a:ea typeface="Noto Sans CJK SC Regular" pitchFamily="2"/>
                <a:cs typeface="FreeSans" pitchFamily="2"/>
              </a:rPr>
              <a:t>a</a:t>
            </a:r>
            <a:r>
              <a:rPr lang="en-US" sz="2200" b="0" i="0" u="none" strike="noStrike" kern="1200" cap="none">
                <a:ln>
                  <a:noFill/>
                </a:ln>
                <a:latin typeface="Liberation Sans" pitchFamily="18"/>
                <a:ea typeface="Noto Sans CJK SC Regular" pitchFamily="2"/>
                <a:cs typeface="FreeSans" pitchFamily="2"/>
              </a:rPr>
              <a:t>, observe </a:t>
            </a:r>
            <a:r>
              <a:rPr lang="en-US" sz="2200" b="0" i="1" u="none" strike="noStrike" kern="1200" cap="none">
                <a:ln>
                  <a:noFill/>
                </a:ln>
                <a:latin typeface="Liberation Sans" pitchFamily="18"/>
                <a:ea typeface="Noto Sans CJK SC Regular" pitchFamily="2"/>
                <a:cs typeface="FreeSans" pitchFamily="2"/>
              </a:rPr>
              <a:t>r, s’</a:t>
            </a:r>
          </a:p>
          <a:p>
            <a:pPr marL="0" marR="0" lvl="0" indent="0" hangingPunct="0">
              <a:lnSpc>
                <a:spcPct val="100000"/>
              </a:lnSpc>
              <a:spcBef>
                <a:spcPts val="0"/>
              </a:spcBef>
              <a:spcAft>
                <a:spcPts val="0"/>
              </a:spcAft>
              <a:buNone/>
              <a:tabLst/>
            </a:pPr>
            <a:endParaRPr lang="en-US" sz="2200" b="0" i="0" u="none" strike="noStrike" kern="1200" cap="none">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endParaRPr lang="en-US" sz="2200" b="0" i="0" u="none" strike="noStrike" kern="1200" cap="none">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r>
              <a:rPr lang="en-US" sz="2200" b="0" i="0" u="none" strike="noStrike" kern="1200" cap="none">
                <a:ln>
                  <a:noFill/>
                </a:ln>
                <a:latin typeface="Liberation Sans" pitchFamily="18"/>
                <a:ea typeface="Noto Sans CJK SC Regular" pitchFamily="2"/>
                <a:cs typeface="FreeSans" pitchFamily="2"/>
              </a:rPr>
              <a:t>		If mod(</a:t>
            </a:r>
            <a:r>
              <a:rPr lang="en-US" sz="2200" b="0" i="1" u="none" strike="noStrike" kern="1200" cap="none">
                <a:ln>
                  <a:noFill/>
                </a:ln>
                <a:latin typeface="Liberation Sans" pitchFamily="18"/>
                <a:ea typeface="Noto Sans CJK SC Regular" pitchFamily="2"/>
                <a:cs typeface="FreeSans" pitchFamily="2"/>
              </a:rPr>
              <a:t>step,trainfreq</a:t>
            </a:r>
            <a:r>
              <a:rPr lang="en-US" sz="2200" b="0" i="0" u="none" strike="noStrike" kern="1200" cap="none">
                <a:ln>
                  <a:noFill/>
                </a:ln>
                <a:latin typeface="Liberation Sans" pitchFamily="18"/>
                <a:ea typeface="Noto Sans CJK SC Regular" pitchFamily="2"/>
                <a:cs typeface="FreeSans" pitchFamily="2"/>
              </a:rPr>
              <a:t>) == 0:</a:t>
            </a:r>
          </a:p>
          <a:p>
            <a:pPr marL="0" marR="0" lvl="0" indent="0" hangingPunct="0">
              <a:lnSpc>
                <a:spcPct val="100000"/>
              </a:lnSpc>
              <a:spcBef>
                <a:spcPts val="0"/>
              </a:spcBef>
              <a:spcAft>
                <a:spcPts val="0"/>
              </a:spcAft>
              <a:buNone/>
              <a:tabLst/>
            </a:pPr>
            <a:r>
              <a:rPr lang="en-US" sz="2200" b="0" i="0" u="none" strike="noStrike" kern="1200" cap="none">
                <a:ln>
                  <a:noFill/>
                </a:ln>
                <a:latin typeface="Liberation Sans" pitchFamily="18"/>
                <a:ea typeface="Noto Sans CJK SC Regular" pitchFamily="2"/>
                <a:cs typeface="FreeSans" pitchFamily="2"/>
              </a:rPr>
              <a:t>			sample batch </a:t>
            </a:r>
            <a:r>
              <a:rPr lang="en-US" sz="2200" b="0" i="1" u="none" strike="noStrike" kern="1200" cap="none">
                <a:ln>
                  <a:noFill/>
                </a:ln>
                <a:latin typeface="Liberation Sans" pitchFamily="18"/>
                <a:ea typeface="Noto Sans CJK SC Regular" pitchFamily="2"/>
                <a:cs typeface="FreeSans" pitchFamily="2"/>
              </a:rPr>
              <a:t>B</a:t>
            </a:r>
            <a:r>
              <a:rPr lang="en-US" sz="2200" b="0" i="0" u="none" strike="noStrike" kern="1200" cap="none">
                <a:ln>
                  <a:noFill/>
                </a:ln>
                <a:latin typeface="Liberation Sans" pitchFamily="18"/>
                <a:ea typeface="Noto Sans CJK SC Regular" pitchFamily="2"/>
                <a:cs typeface="FreeSans" pitchFamily="2"/>
              </a:rPr>
              <a:t> from </a:t>
            </a:r>
            <a:r>
              <a:rPr lang="en-US" sz="2200" b="0" i="1" u="none" strike="noStrike" kern="1200" cap="none">
                <a:ln>
                  <a:noFill/>
                </a:ln>
                <a:latin typeface="Liberation Sans" pitchFamily="18"/>
                <a:ea typeface="Noto Sans CJK SC Regular" pitchFamily="2"/>
                <a:cs typeface="FreeSans" pitchFamily="2"/>
              </a:rPr>
              <a:t>D</a:t>
            </a:r>
          </a:p>
          <a:p>
            <a:pPr marL="0" marR="0" lvl="0" indent="0" hangingPunct="0">
              <a:lnSpc>
                <a:spcPct val="100000"/>
              </a:lnSpc>
              <a:spcBef>
                <a:spcPts val="0"/>
              </a:spcBef>
              <a:spcAft>
                <a:spcPts val="0"/>
              </a:spcAft>
              <a:buNone/>
              <a:tabLst/>
            </a:pPr>
            <a:endParaRPr lang="en-US" sz="2200" b="0" i="1" u="none" strike="noStrike" kern="1200" cap="none">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endParaRPr lang="en-US" sz="2200" b="0" i="0" u="none" strike="noStrike" kern="1200" cap="none">
              <a:ln>
                <a:noFill/>
              </a:ln>
              <a:latin typeface="Liberation Sans" pitchFamily="18"/>
              <a:ea typeface="Noto Sans CJK SC Regular" pitchFamily="2"/>
              <a:cs typeface="FreeSans" pitchFamily="2"/>
            </a:endParaRPr>
          </a:p>
        </p:txBody>
      </p:sp>
      <p:grpSp>
        <p:nvGrpSpPr>
          <p:cNvPr id="4" name="Group 3" descr="28§display§D \leftarrow  \emptyset§svg§600§FALSE" title="TexMaths">
            <a:extLst>
              <a:ext uri="{FF2B5EF4-FFF2-40B4-BE49-F238E27FC236}">
                <a16:creationId xmlns:a16="http://schemas.microsoft.com/office/drawing/2014/main" id="{6A39E5DF-E5B6-E346-8251-DE070DD2ECF9}"/>
              </a:ext>
            </a:extLst>
          </p:cNvPr>
          <p:cNvGrpSpPr/>
          <p:nvPr/>
        </p:nvGrpSpPr>
        <p:grpSpPr>
          <a:xfrm>
            <a:off x="548640" y="1984761"/>
            <a:ext cx="731159" cy="260640"/>
            <a:chOff x="548640" y="1510199"/>
            <a:chExt cx="731159" cy="260640"/>
          </a:xfrm>
        </p:grpSpPr>
        <p:sp>
          <p:nvSpPr>
            <p:cNvPr id="5" name="Freeform 4">
              <a:extLst>
                <a:ext uri="{FF2B5EF4-FFF2-40B4-BE49-F238E27FC236}">
                  <a16:creationId xmlns:a16="http://schemas.microsoft.com/office/drawing/2014/main" id="{16A45516-DD01-0440-AE28-36398EC28A2F}"/>
                </a:ext>
              </a:extLst>
            </p:cNvPr>
            <p:cNvSpPr/>
            <p:nvPr/>
          </p:nvSpPr>
          <p:spPr>
            <a:xfrm>
              <a:off x="548640" y="1517760"/>
              <a:ext cx="731159" cy="246600"/>
            </a:xfrm>
            <a:custGeom>
              <a:avLst/>
              <a:gdLst/>
              <a:ahLst/>
              <a:cxnLst>
                <a:cxn ang="3cd4">
                  <a:pos x="hc" y="t"/>
                </a:cxn>
                <a:cxn ang="cd2">
                  <a:pos x="l" y="vc"/>
                </a:cxn>
                <a:cxn ang="cd4">
                  <a:pos x="hc" y="b"/>
                </a:cxn>
                <a:cxn ang="0">
                  <a:pos x="r" y="vc"/>
                </a:cxn>
              </a:cxnLst>
              <a:rect l="l" t="t" r="r" b="b"/>
              <a:pathLst>
                <a:path w="2032" h="686">
                  <a:moveTo>
                    <a:pt x="1016" y="686"/>
                  </a:moveTo>
                  <a:lnTo>
                    <a:pt x="0" y="686"/>
                  </a:lnTo>
                  <a:lnTo>
                    <a:pt x="0" y="0"/>
                  </a:lnTo>
                  <a:lnTo>
                    <a:pt x="2032" y="0"/>
                  </a:lnTo>
                  <a:lnTo>
                    <a:pt x="2032" y="686"/>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 name="Freeform 5">
              <a:extLst>
                <a:ext uri="{FF2B5EF4-FFF2-40B4-BE49-F238E27FC236}">
                  <a16:creationId xmlns:a16="http://schemas.microsoft.com/office/drawing/2014/main" id="{1FE46B83-95E0-AC43-A87C-F2FA1F16BB4E}"/>
                </a:ext>
              </a:extLst>
            </p:cNvPr>
            <p:cNvSpPr/>
            <p:nvPr/>
          </p:nvSpPr>
          <p:spPr>
            <a:xfrm>
              <a:off x="559080" y="1537560"/>
              <a:ext cx="192960" cy="209520"/>
            </a:xfrm>
            <a:custGeom>
              <a:avLst/>
              <a:gdLst/>
              <a:ahLst/>
              <a:cxnLst>
                <a:cxn ang="3cd4">
                  <a:pos x="hc" y="t"/>
                </a:cxn>
                <a:cxn ang="cd2">
                  <a:pos x="l" y="vc"/>
                </a:cxn>
                <a:cxn ang="cd4">
                  <a:pos x="hc" y="b"/>
                </a:cxn>
                <a:cxn ang="0">
                  <a:pos x="r" y="vc"/>
                </a:cxn>
              </a:cxnLst>
              <a:rect l="l" t="t" r="r" b="b"/>
              <a:pathLst>
                <a:path w="537" h="583">
                  <a:moveTo>
                    <a:pt x="83" y="518"/>
                  </a:moveTo>
                  <a:cubicBezTo>
                    <a:pt x="76" y="551"/>
                    <a:pt x="75" y="556"/>
                    <a:pt x="19" y="556"/>
                  </a:cubicBezTo>
                  <a:cubicBezTo>
                    <a:pt x="8" y="556"/>
                    <a:pt x="0" y="556"/>
                    <a:pt x="0" y="574"/>
                  </a:cubicBezTo>
                  <a:cubicBezTo>
                    <a:pt x="0" y="583"/>
                    <a:pt x="6" y="583"/>
                    <a:pt x="19" y="583"/>
                  </a:cubicBezTo>
                  <a:lnTo>
                    <a:pt x="252" y="583"/>
                  </a:lnTo>
                  <a:cubicBezTo>
                    <a:pt x="398" y="583"/>
                    <a:pt x="537" y="403"/>
                    <a:pt x="537" y="217"/>
                  </a:cubicBezTo>
                  <a:cubicBezTo>
                    <a:pt x="537" y="95"/>
                    <a:pt x="476" y="0"/>
                    <a:pt x="371" y="0"/>
                  </a:cubicBezTo>
                  <a:lnTo>
                    <a:pt x="135" y="0"/>
                  </a:lnTo>
                  <a:cubicBezTo>
                    <a:pt x="123" y="0"/>
                    <a:pt x="115" y="0"/>
                    <a:pt x="115" y="16"/>
                  </a:cubicBezTo>
                  <a:cubicBezTo>
                    <a:pt x="115" y="27"/>
                    <a:pt x="121" y="27"/>
                    <a:pt x="135" y="27"/>
                  </a:cubicBezTo>
                  <a:cubicBezTo>
                    <a:pt x="143" y="27"/>
                    <a:pt x="156" y="27"/>
                    <a:pt x="166" y="29"/>
                  </a:cubicBezTo>
                  <a:cubicBezTo>
                    <a:pt x="177" y="29"/>
                    <a:pt x="180" y="33"/>
                    <a:pt x="180" y="43"/>
                  </a:cubicBezTo>
                  <a:cubicBezTo>
                    <a:pt x="180" y="45"/>
                    <a:pt x="180" y="48"/>
                    <a:pt x="177" y="58"/>
                  </a:cubicBezTo>
                  <a:close/>
                  <a:moveTo>
                    <a:pt x="236" y="58"/>
                  </a:moveTo>
                  <a:cubicBezTo>
                    <a:pt x="242" y="29"/>
                    <a:pt x="242" y="27"/>
                    <a:pt x="272" y="27"/>
                  </a:cubicBezTo>
                  <a:lnTo>
                    <a:pt x="349" y="27"/>
                  </a:lnTo>
                  <a:cubicBezTo>
                    <a:pt x="417" y="27"/>
                    <a:pt x="475" y="72"/>
                    <a:pt x="475" y="184"/>
                  </a:cubicBezTo>
                  <a:cubicBezTo>
                    <a:pt x="475" y="227"/>
                    <a:pt x="460" y="366"/>
                    <a:pt x="401" y="461"/>
                  </a:cubicBezTo>
                  <a:cubicBezTo>
                    <a:pt x="381" y="492"/>
                    <a:pt x="325" y="556"/>
                    <a:pt x="239" y="556"/>
                  </a:cubicBezTo>
                  <a:lnTo>
                    <a:pt x="159" y="556"/>
                  </a:lnTo>
                  <a:cubicBezTo>
                    <a:pt x="150" y="556"/>
                    <a:pt x="148" y="556"/>
                    <a:pt x="145" y="556"/>
                  </a:cubicBezTo>
                  <a:cubicBezTo>
                    <a:pt x="137" y="556"/>
                    <a:pt x="135" y="554"/>
                    <a:pt x="135" y="549"/>
                  </a:cubicBezTo>
                  <a:cubicBezTo>
                    <a:pt x="135" y="545"/>
                    <a:pt x="135" y="543"/>
                    <a:pt x="139" y="52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 name="Freeform 6">
              <a:extLst>
                <a:ext uri="{FF2B5EF4-FFF2-40B4-BE49-F238E27FC236}">
                  <a16:creationId xmlns:a16="http://schemas.microsoft.com/office/drawing/2014/main" id="{0B7B355E-B209-744A-BE59-927F534CA291}"/>
                </a:ext>
              </a:extLst>
            </p:cNvPr>
            <p:cNvSpPr/>
            <p:nvPr/>
          </p:nvSpPr>
          <p:spPr>
            <a:xfrm>
              <a:off x="847439" y="1590480"/>
              <a:ext cx="223920" cy="160200"/>
            </a:xfrm>
            <a:custGeom>
              <a:avLst/>
              <a:gdLst/>
              <a:ahLst/>
              <a:cxnLst>
                <a:cxn ang="3cd4">
                  <a:pos x="hc" y="t"/>
                </a:cxn>
                <a:cxn ang="cd2">
                  <a:pos x="l" y="vc"/>
                </a:cxn>
                <a:cxn ang="cd4">
                  <a:pos x="hc" y="b"/>
                </a:cxn>
                <a:cxn ang="0">
                  <a:pos x="r" y="vc"/>
                </a:cxn>
              </a:cxnLst>
              <a:rect l="l" t="t" r="r" b="b"/>
              <a:pathLst>
                <a:path w="623" h="446">
                  <a:moveTo>
                    <a:pt x="597" y="240"/>
                  </a:moveTo>
                  <a:cubicBezTo>
                    <a:pt x="610" y="240"/>
                    <a:pt x="623" y="240"/>
                    <a:pt x="623" y="223"/>
                  </a:cubicBezTo>
                  <a:cubicBezTo>
                    <a:pt x="623" y="205"/>
                    <a:pt x="610" y="205"/>
                    <a:pt x="597" y="205"/>
                  </a:cubicBezTo>
                  <a:lnTo>
                    <a:pt x="76" y="205"/>
                  </a:lnTo>
                  <a:cubicBezTo>
                    <a:pt x="115" y="171"/>
                    <a:pt x="134" y="136"/>
                    <a:pt x="140" y="124"/>
                  </a:cubicBezTo>
                  <a:cubicBezTo>
                    <a:pt x="170" y="66"/>
                    <a:pt x="177" y="12"/>
                    <a:pt x="177" y="10"/>
                  </a:cubicBezTo>
                  <a:cubicBezTo>
                    <a:pt x="177" y="0"/>
                    <a:pt x="169" y="0"/>
                    <a:pt x="162" y="0"/>
                  </a:cubicBezTo>
                  <a:cubicBezTo>
                    <a:pt x="151" y="0"/>
                    <a:pt x="150" y="2"/>
                    <a:pt x="147" y="17"/>
                  </a:cubicBezTo>
                  <a:cubicBezTo>
                    <a:pt x="131" y="101"/>
                    <a:pt x="89" y="173"/>
                    <a:pt x="11" y="211"/>
                  </a:cubicBezTo>
                  <a:cubicBezTo>
                    <a:pt x="3" y="215"/>
                    <a:pt x="0" y="217"/>
                    <a:pt x="0" y="223"/>
                  </a:cubicBezTo>
                  <a:cubicBezTo>
                    <a:pt x="0" y="229"/>
                    <a:pt x="3" y="231"/>
                    <a:pt x="11" y="235"/>
                  </a:cubicBezTo>
                  <a:cubicBezTo>
                    <a:pt x="83" y="271"/>
                    <a:pt x="131" y="337"/>
                    <a:pt x="148" y="434"/>
                  </a:cubicBezTo>
                  <a:cubicBezTo>
                    <a:pt x="150" y="444"/>
                    <a:pt x="151" y="446"/>
                    <a:pt x="162" y="446"/>
                  </a:cubicBezTo>
                  <a:cubicBezTo>
                    <a:pt x="169" y="446"/>
                    <a:pt x="177" y="446"/>
                    <a:pt x="177" y="436"/>
                  </a:cubicBezTo>
                  <a:cubicBezTo>
                    <a:pt x="177" y="434"/>
                    <a:pt x="170" y="380"/>
                    <a:pt x="142" y="324"/>
                  </a:cubicBezTo>
                  <a:cubicBezTo>
                    <a:pt x="127" y="299"/>
                    <a:pt x="107" y="268"/>
                    <a:pt x="76" y="24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 name="Freeform 7">
              <a:extLst>
                <a:ext uri="{FF2B5EF4-FFF2-40B4-BE49-F238E27FC236}">
                  <a16:creationId xmlns:a16="http://schemas.microsoft.com/office/drawing/2014/main" id="{F83FC986-4DE5-5345-A785-56FCEEFA35CE}"/>
                </a:ext>
              </a:extLst>
            </p:cNvPr>
            <p:cNvSpPr/>
            <p:nvPr/>
          </p:nvSpPr>
          <p:spPr>
            <a:xfrm>
              <a:off x="1166040" y="1510199"/>
              <a:ext cx="102240" cy="260640"/>
            </a:xfrm>
            <a:custGeom>
              <a:avLst/>
              <a:gdLst/>
              <a:ahLst/>
              <a:cxnLst>
                <a:cxn ang="3cd4">
                  <a:pos x="hc" y="t"/>
                </a:cxn>
                <a:cxn ang="cd2">
                  <a:pos x="l" y="vc"/>
                </a:cxn>
                <a:cxn ang="cd4">
                  <a:pos x="hc" y="b"/>
                </a:cxn>
                <a:cxn ang="0">
                  <a:pos x="r" y="vc"/>
                </a:cxn>
              </a:cxnLst>
              <a:rect l="l" t="t" r="r" b="b"/>
              <a:pathLst>
                <a:path w="285" h="725">
                  <a:moveTo>
                    <a:pt x="240" y="17"/>
                  </a:moveTo>
                  <a:cubicBezTo>
                    <a:pt x="240" y="8"/>
                    <a:pt x="234" y="0"/>
                    <a:pt x="226" y="0"/>
                  </a:cubicBezTo>
                  <a:cubicBezTo>
                    <a:pt x="215" y="0"/>
                    <a:pt x="213" y="10"/>
                    <a:pt x="209" y="27"/>
                  </a:cubicBezTo>
                  <a:cubicBezTo>
                    <a:pt x="201" y="62"/>
                    <a:pt x="207" y="31"/>
                    <a:pt x="199" y="66"/>
                  </a:cubicBezTo>
                  <a:cubicBezTo>
                    <a:pt x="191" y="60"/>
                    <a:pt x="169" y="48"/>
                    <a:pt x="143" y="48"/>
                  </a:cubicBezTo>
                  <a:cubicBezTo>
                    <a:pt x="102" y="48"/>
                    <a:pt x="57" y="74"/>
                    <a:pt x="30" y="140"/>
                  </a:cubicBezTo>
                  <a:cubicBezTo>
                    <a:pt x="3" y="207"/>
                    <a:pt x="0" y="285"/>
                    <a:pt x="0" y="364"/>
                  </a:cubicBezTo>
                  <a:cubicBezTo>
                    <a:pt x="0" y="419"/>
                    <a:pt x="0" y="572"/>
                    <a:pt x="61" y="638"/>
                  </a:cubicBezTo>
                  <a:cubicBezTo>
                    <a:pt x="45" y="704"/>
                    <a:pt x="45" y="706"/>
                    <a:pt x="45" y="709"/>
                  </a:cubicBezTo>
                  <a:cubicBezTo>
                    <a:pt x="45" y="717"/>
                    <a:pt x="51" y="725"/>
                    <a:pt x="59" y="725"/>
                  </a:cubicBezTo>
                  <a:cubicBezTo>
                    <a:pt x="70" y="725"/>
                    <a:pt x="72" y="717"/>
                    <a:pt x="76" y="698"/>
                  </a:cubicBezTo>
                  <a:cubicBezTo>
                    <a:pt x="84" y="665"/>
                    <a:pt x="78" y="694"/>
                    <a:pt x="84" y="661"/>
                  </a:cubicBezTo>
                  <a:cubicBezTo>
                    <a:pt x="102" y="671"/>
                    <a:pt x="123" y="678"/>
                    <a:pt x="142" y="678"/>
                  </a:cubicBezTo>
                  <a:cubicBezTo>
                    <a:pt x="221" y="678"/>
                    <a:pt x="252" y="597"/>
                    <a:pt x="264" y="556"/>
                  </a:cubicBezTo>
                  <a:cubicBezTo>
                    <a:pt x="283" y="496"/>
                    <a:pt x="285" y="426"/>
                    <a:pt x="285" y="364"/>
                  </a:cubicBezTo>
                  <a:cubicBezTo>
                    <a:pt x="285" y="300"/>
                    <a:pt x="285" y="159"/>
                    <a:pt x="223" y="89"/>
                  </a:cubicBezTo>
                  <a:close/>
                  <a:moveTo>
                    <a:pt x="70" y="599"/>
                  </a:moveTo>
                  <a:cubicBezTo>
                    <a:pt x="48" y="541"/>
                    <a:pt x="48" y="436"/>
                    <a:pt x="48" y="355"/>
                  </a:cubicBezTo>
                  <a:cubicBezTo>
                    <a:pt x="48" y="285"/>
                    <a:pt x="48" y="227"/>
                    <a:pt x="57" y="173"/>
                  </a:cubicBezTo>
                  <a:cubicBezTo>
                    <a:pt x="70" y="93"/>
                    <a:pt x="111" y="66"/>
                    <a:pt x="143" y="66"/>
                  </a:cubicBezTo>
                  <a:cubicBezTo>
                    <a:pt x="158" y="66"/>
                    <a:pt x="175" y="72"/>
                    <a:pt x="194" y="91"/>
                  </a:cubicBezTo>
                  <a:close/>
                  <a:moveTo>
                    <a:pt x="215" y="124"/>
                  </a:moveTo>
                  <a:cubicBezTo>
                    <a:pt x="237" y="174"/>
                    <a:pt x="237" y="273"/>
                    <a:pt x="237" y="355"/>
                  </a:cubicBezTo>
                  <a:cubicBezTo>
                    <a:pt x="237" y="417"/>
                    <a:pt x="237" y="481"/>
                    <a:pt x="229" y="537"/>
                  </a:cubicBezTo>
                  <a:cubicBezTo>
                    <a:pt x="217" y="626"/>
                    <a:pt x="180" y="659"/>
                    <a:pt x="142" y="659"/>
                  </a:cubicBezTo>
                  <a:cubicBezTo>
                    <a:pt x="126" y="659"/>
                    <a:pt x="108" y="653"/>
                    <a:pt x="92" y="6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9" name="Group 8" descr="18§display§D \leftarrow  D \cup (s,a,s',r)§svg§600§FALSE" title="TexMaths">
            <a:extLst>
              <a:ext uri="{FF2B5EF4-FFF2-40B4-BE49-F238E27FC236}">
                <a16:creationId xmlns:a16="http://schemas.microsoft.com/office/drawing/2014/main" id="{35A772CD-50D9-B741-AA16-E8960E06E3A2}"/>
              </a:ext>
            </a:extLst>
          </p:cNvPr>
          <p:cNvGrpSpPr/>
          <p:nvPr/>
        </p:nvGrpSpPr>
        <p:grpSpPr>
          <a:xfrm>
            <a:off x="1437840" y="3865762"/>
            <a:ext cx="2473560" cy="300240"/>
            <a:chOff x="1437840" y="3391200"/>
            <a:chExt cx="2473560" cy="300240"/>
          </a:xfrm>
        </p:grpSpPr>
        <p:sp>
          <p:nvSpPr>
            <p:cNvPr id="10" name="Freeform 9">
              <a:extLst>
                <a:ext uri="{FF2B5EF4-FFF2-40B4-BE49-F238E27FC236}">
                  <a16:creationId xmlns:a16="http://schemas.microsoft.com/office/drawing/2014/main" id="{FEB71D93-C866-9240-A35C-BCC463749133}"/>
                </a:ext>
              </a:extLst>
            </p:cNvPr>
            <p:cNvSpPr/>
            <p:nvPr/>
          </p:nvSpPr>
          <p:spPr>
            <a:xfrm>
              <a:off x="1437840" y="3392640"/>
              <a:ext cx="2473560" cy="298800"/>
            </a:xfrm>
            <a:custGeom>
              <a:avLst/>
              <a:gdLst/>
              <a:ahLst/>
              <a:cxnLst>
                <a:cxn ang="3cd4">
                  <a:pos x="hc" y="t"/>
                </a:cxn>
                <a:cxn ang="cd2">
                  <a:pos x="l" y="vc"/>
                </a:cxn>
                <a:cxn ang="cd4">
                  <a:pos x="hc" y="b"/>
                </a:cxn>
                <a:cxn ang="0">
                  <a:pos x="r" y="vc"/>
                </a:cxn>
              </a:cxnLst>
              <a:rect l="l" t="t" r="r" b="b"/>
              <a:pathLst>
                <a:path w="6872" h="831">
                  <a:moveTo>
                    <a:pt x="3436" y="831"/>
                  </a:moveTo>
                  <a:lnTo>
                    <a:pt x="0" y="831"/>
                  </a:lnTo>
                  <a:lnTo>
                    <a:pt x="0" y="0"/>
                  </a:lnTo>
                  <a:lnTo>
                    <a:pt x="6872" y="0"/>
                  </a:lnTo>
                  <a:lnTo>
                    <a:pt x="6872" y="831"/>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 name="Freeform 10">
              <a:extLst>
                <a:ext uri="{FF2B5EF4-FFF2-40B4-BE49-F238E27FC236}">
                  <a16:creationId xmlns:a16="http://schemas.microsoft.com/office/drawing/2014/main" id="{FCB1729B-FA46-5048-B64D-DDD93726C165}"/>
                </a:ext>
              </a:extLst>
            </p:cNvPr>
            <p:cNvSpPr/>
            <p:nvPr/>
          </p:nvSpPr>
          <p:spPr>
            <a:xfrm>
              <a:off x="1449360" y="3426120"/>
              <a:ext cx="218160" cy="194760"/>
            </a:xfrm>
            <a:custGeom>
              <a:avLst/>
              <a:gdLst/>
              <a:ahLst/>
              <a:cxnLst>
                <a:cxn ang="3cd4">
                  <a:pos x="hc" y="t"/>
                </a:cxn>
                <a:cxn ang="cd2">
                  <a:pos x="l" y="vc"/>
                </a:cxn>
                <a:cxn ang="cd4">
                  <a:pos x="hc" y="b"/>
                </a:cxn>
                <a:cxn ang="0">
                  <a:pos x="r" y="vc"/>
                </a:cxn>
              </a:cxnLst>
              <a:rect l="l" t="t" r="r" b="b"/>
              <a:pathLst>
                <a:path w="607" h="542">
                  <a:moveTo>
                    <a:pt x="94" y="480"/>
                  </a:moveTo>
                  <a:cubicBezTo>
                    <a:pt x="86" y="511"/>
                    <a:pt x="85" y="516"/>
                    <a:pt x="22" y="516"/>
                  </a:cubicBezTo>
                  <a:cubicBezTo>
                    <a:pt x="9" y="516"/>
                    <a:pt x="0" y="516"/>
                    <a:pt x="0" y="533"/>
                  </a:cubicBezTo>
                  <a:cubicBezTo>
                    <a:pt x="0" y="542"/>
                    <a:pt x="7" y="542"/>
                    <a:pt x="22" y="542"/>
                  </a:cubicBezTo>
                  <a:lnTo>
                    <a:pt x="284" y="542"/>
                  </a:lnTo>
                  <a:cubicBezTo>
                    <a:pt x="450" y="542"/>
                    <a:pt x="607" y="374"/>
                    <a:pt x="607" y="202"/>
                  </a:cubicBezTo>
                  <a:cubicBezTo>
                    <a:pt x="607" y="88"/>
                    <a:pt x="538" y="0"/>
                    <a:pt x="419" y="0"/>
                  </a:cubicBezTo>
                  <a:lnTo>
                    <a:pt x="153" y="0"/>
                  </a:lnTo>
                  <a:cubicBezTo>
                    <a:pt x="139" y="0"/>
                    <a:pt x="130" y="0"/>
                    <a:pt x="130" y="14"/>
                  </a:cubicBezTo>
                  <a:cubicBezTo>
                    <a:pt x="130" y="25"/>
                    <a:pt x="137" y="25"/>
                    <a:pt x="153" y="25"/>
                  </a:cubicBezTo>
                  <a:cubicBezTo>
                    <a:pt x="162" y="25"/>
                    <a:pt x="176" y="25"/>
                    <a:pt x="187" y="27"/>
                  </a:cubicBezTo>
                  <a:cubicBezTo>
                    <a:pt x="200" y="27"/>
                    <a:pt x="203" y="31"/>
                    <a:pt x="203" y="40"/>
                  </a:cubicBezTo>
                  <a:cubicBezTo>
                    <a:pt x="203" y="41"/>
                    <a:pt x="203" y="45"/>
                    <a:pt x="200" y="54"/>
                  </a:cubicBezTo>
                  <a:close/>
                  <a:moveTo>
                    <a:pt x="266" y="54"/>
                  </a:moveTo>
                  <a:cubicBezTo>
                    <a:pt x="274" y="27"/>
                    <a:pt x="274" y="25"/>
                    <a:pt x="308" y="25"/>
                  </a:cubicBezTo>
                  <a:lnTo>
                    <a:pt x="394" y="25"/>
                  </a:lnTo>
                  <a:cubicBezTo>
                    <a:pt x="472" y="25"/>
                    <a:pt x="536" y="67"/>
                    <a:pt x="536" y="171"/>
                  </a:cubicBezTo>
                  <a:cubicBezTo>
                    <a:pt x="536" y="211"/>
                    <a:pt x="520" y="340"/>
                    <a:pt x="454" y="428"/>
                  </a:cubicBezTo>
                  <a:cubicBezTo>
                    <a:pt x="430" y="457"/>
                    <a:pt x="367" y="516"/>
                    <a:pt x="270" y="516"/>
                  </a:cubicBezTo>
                  <a:lnTo>
                    <a:pt x="180" y="516"/>
                  </a:lnTo>
                  <a:cubicBezTo>
                    <a:pt x="169" y="516"/>
                    <a:pt x="167" y="516"/>
                    <a:pt x="164" y="516"/>
                  </a:cubicBezTo>
                  <a:cubicBezTo>
                    <a:pt x="155" y="516"/>
                    <a:pt x="153" y="515"/>
                    <a:pt x="153" y="509"/>
                  </a:cubicBezTo>
                  <a:cubicBezTo>
                    <a:pt x="153" y="506"/>
                    <a:pt x="153" y="504"/>
                    <a:pt x="157" y="48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 name="Freeform 11">
              <a:extLst>
                <a:ext uri="{FF2B5EF4-FFF2-40B4-BE49-F238E27FC236}">
                  <a16:creationId xmlns:a16="http://schemas.microsoft.com/office/drawing/2014/main" id="{3737E570-0E23-494C-BB5F-3A918F24ECE9}"/>
                </a:ext>
              </a:extLst>
            </p:cNvPr>
            <p:cNvSpPr/>
            <p:nvPr/>
          </p:nvSpPr>
          <p:spPr>
            <a:xfrm>
              <a:off x="1775520" y="3474720"/>
              <a:ext cx="253080" cy="148680"/>
            </a:xfrm>
            <a:custGeom>
              <a:avLst/>
              <a:gdLst/>
              <a:ahLst/>
              <a:cxnLst>
                <a:cxn ang="3cd4">
                  <a:pos x="hc" y="t"/>
                </a:cxn>
                <a:cxn ang="cd2">
                  <a:pos x="l" y="vc"/>
                </a:cxn>
                <a:cxn ang="cd4">
                  <a:pos x="hc" y="b"/>
                </a:cxn>
                <a:cxn ang="0">
                  <a:pos x="r" y="vc"/>
                </a:cxn>
              </a:cxnLst>
              <a:rect l="l" t="t" r="r" b="b"/>
              <a:pathLst>
                <a:path w="704" h="414">
                  <a:moveTo>
                    <a:pt x="675" y="223"/>
                  </a:moveTo>
                  <a:cubicBezTo>
                    <a:pt x="689" y="223"/>
                    <a:pt x="704" y="223"/>
                    <a:pt x="704" y="207"/>
                  </a:cubicBezTo>
                  <a:cubicBezTo>
                    <a:pt x="704" y="191"/>
                    <a:pt x="689" y="191"/>
                    <a:pt x="675" y="191"/>
                  </a:cubicBezTo>
                  <a:lnTo>
                    <a:pt x="86" y="191"/>
                  </a:lnTo>
                  <a:cubicBezTo>
                    <a:pt x="130" y="158"/>
                    <a:pt x="151" y="126"/>
                    <a:pt x="158" y="115"/>
                  </a:cubicBezTo>
                  <a:cubicBezTo>
                    <a:pt x="193" y="61"/>
                    <a:pt x="200" y="11"/>
                    <a:pt x="200" y="9"/>
                  </a:cubicBezTo>
                  <a:cubicBezTo>
                    <a:pt x="200" y="0"/>
                    <a:pt x="191" y="0"/>
                    <a:pt x="184" y="0"/>
                  </a:cubicBezTo>
                  <a:cubicBezTo>
                    <a:pt x="171" y="0"/>
                    <a:pt x="169" y="2"/>
                    <a:pt x="166" y="16"/>
                  </a:cubicBezTo>
                  <a:cubicBezTo>
                    <a:pt x="148" y="94"/>
                    <a:pt x="101" y="160"/>
                    <a:pt x="13" y="196"/>
                  </a:cubicBezTo>
                  <a:cubicBezTo>
                    <a:pt x="4" y="200"/>
                    <a:pt x="0" y="202"/>
                    <a:pt x="0" y="207"/>
                  </a:cubicBezTo>
                  <a:cubicBezTo>
                    <a:pt x="0" y="212"/>
                    <a:pt x="4" y="214"/>
                    <a:pt x="13" y="218"/>
                  </a:cubicBezTo>
                  <a:cubicBezTo>
                    <a:pt x="94" y="252"/>
                    <a:pt x="148" y="313"/>
                    <a:pt x="167" y="403"/>
                  </a:cubicBezTo>
                  <a:cubicBezTo>
                    <a:pt x="169" y="412"/>
                    <a:pt x="171" y="414"/>
                    <a:pt x="184" y="414"/>
                  </a:cubicBezTo>
                  <a:cubicBezTo>
                    <a:pt x="191" y="414"/>
                    <a:pt x="200" y="414"/>
                    <a:pt x="200" y="405"/>
                  </a:cubicBezTo>
                  <a:cubicBezTo>
                    <a:pt x="200" y="403"/>
                    <a:pt x="193" y="353"/>
                    <a:pt x="160" y="301"/>
                  </a:cubicBezTo>
                  <a:cubicBezTo>
                    <a:pt x="144" y="277"/>
                    <a:pt x="121" y="248"/>
                    <a:pt x="86" y="2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 name="Freeform 12">
              <a:extLst>
                <a:ext uri="{FF2B5EF4-FFF2-40B4-BE49-F238E27FC236}">
                  <a16:creationId xmlns:a16="http://schemas.microsoft.com/office/drawing/2014/main" id="{EC6F63B3-415A-3344-AAA3-9A13861BB4FA}"/>
                </a:ext>
              </a:extLst>
            </p:cNvPr>
            <p:cNvSpPr/>
            <p:nvPr/>
          </p:nvSpPr>
          <p:spPr>
            <a:xfrm>
              <a:off x="2133720" y="3426120"/>
              <a:ext cx="218160" cy="194760"/>
            </a:xfrm>
            <a:custGeom>
              <a:avLst/>
              <a:gdLst/>
              <a:ahLst/>
              <a:cxnLst>
                <a:cxn ang="3cd4">
                  <a:pos x="hc" y="t"/>
                </a:cxn>
                <a:cxn ang="cd2">
                  <a:pos x="l" y="vc"/>
                </a:cxn>
                <a:cxn ang="cd4">
                  <a:pos x="hc" y="b"/>
                </a:cxn>
                <a:cxn ang="0">
                  <a:pos x="r" y="vc"/>
                </a:cxn>
              </a:cxnLst>
              <a:rect l="l" t="t" r="r" b="b"/>
              <a:pathLst>
                <a:path w="607" h="542">
                  <a:moveTo>
                    <a:pt x="94" y="480"/>
                  </a:moveTo>
                  <a:cubicBezTo>
                    <a:pt x="86" y="511"/>
                    <a:pt x="85" y="516"/>
                    <a:pt x="22" y="516"/>
                  </a:cubicBezTo>
                  <a:cubicBezTo>
                    <a:pt x="9" y="516"/>
                    <a:pt x="0" y="516"/>
                    <a:pt x="0" y="533"/>
                  </a:cubicBezTo>
                  <a:cubicBezTo>
                    <a:pt x="0" y="542"/>
                    <a:pt x="7" y="542"/>
                    <a:pt x="22" y="542"/>
                  </a:cubicBezTo>
                  <a:lnTo>
                    <a:pt x="284" y="542"/>
                  </a:lnTo>
                  <a:cubicBezTo>
                    <a:pt x="450" y="542"/>
                    <a:pt x="607" y="374"/>
                    <a:pt x="607" y="202"/>
                  </a:cubicBezTo>
                  <a:cubicBezTo>
                    <a:pt x="607" y="88"/>
                    <a:pt x="538" y="0"/>
                    <a:pt x="419" y="0"/>
                  </a:cubicBezTo>
                  <a:lnTo>
                    <a:pt x="153" y="0"/>
                  </a:lnTo>
                  <a:cubicBezTo>
                    <a:pt x="139" y="0"/>
                    <a:pt x="130" y="0"/>
                    <a:pt x="130" y="14"/>
                  </a:cubicBezTo>
                  <a:cubicBezTo>
                    <a:pt x="130" y="25"/>
                    <a:pt x="137" y="25"/>
                    <a:pt x="153" y="25"/>
                  </a:cubicBezTo>
                  <a:cubicBezTo>
                    <a:pt x="162" y="25"/>
                    <a:pt x="176" y="25"/>
                    <a:pt x="187" y="27"/>
                  </a:cubicBezTo>
                  <a:cubicBezTo>
                    <a:pt x="200" y="27"/>
                    <a:pt x="203" y="31"/>
                    <a:pt x="203" y="40"/>
                  </a:cubicBezTo>
                  <a:cubicBezTo>
                    <a:pt x="203" y="41"/>
                    <a:pt x="203" y="45"/>
                    <a:pt x="200" y="54"/>
                  </a:cubicBezTo>
                  <a:close/>
                  <a:moveTo>
                    <a:pt x="266" y="54"/>
                  </a:moveTo>
                  <a:cubicBezTo>
                    <a:pt x="274" y="27"/>
                    <a:pt x="274" y="25"/>
                    <a:pt x="308" y="25"/>
                  </a:cubicBezTo>
                  <a:lnTo>
                    <a:pt x="394" y="25"/>
                  </a:lnTo>
                  <a:cubicBezTo>
                    <a:pt x="472" y="25"/>
                    <a:pt x="536" y="67"/>
                    <a:pt x="536" y="171"/>
                  </a:cubicBezTo>
                  <a:cubicBezTo>
                    <a:pt x="536" y="211"/>
                    <a:pt x="522" y="340"/>
                    <a:pt x="454" y="428"/>
                  </a:cubicBezTo>
                  <a:cubicBezTo>
                    <a:pt x="430" y="457"/>
                    <a:pt x="367" y="516"/>
                    <a:pt x="270" y="516"/>
                  </a:cubicBezTo>
                  <a:lnTo>
                    <a:pt x="180" y="516"/>
                  </a:lnTo>
                  <a:cubicBezTo>
                    <a:pt x="169" y="516"/>
                    <a:pt x="167" y="516"/>
                    <a:pt x="164" y="516"/>
                  </a:cubicBezTo>
                  <a:cubicBezTo>
                    <a:pt x="155" y="516"/>
                    <a:pt x="153" y="515"/>
                    <a:pt x="153" y="509"/>
                  </a:cubicBezTo>
                  <a:cubicBezTo>
                    <a:pt x="153" y="506"/>
                    <a:pt x="153" y="504"/>
                    <a:pt x="157" y="48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 name="Freeform 13">
              <a:extLst>
                <a:ext uri="{FF2B5EF4-FFF2-40B4-BE49-F238E27FC236}">
                  <a16:creationId xmlns:a16="http://schemas.microsoft.com/office/drawing/2014/main" id="{AC99C8A6-A472-4946-A319-F08E9B79496C}"/>
                </a:ext>
              </a:extLst>
            </p:cNvPr>
            <p:cNvSpPr/>
            <p:nvPr/>
          </p:nvSpPr>
          <p:spPr>
            <a:xfrm>
              <a:off x="2444040" y="3450240"/>
              <a:ext cx="158400" cy="176400"/>
            </a:xfrm>
            <a:custGeom>
              <a:avLst/>
              <a:gdLst/>
              <a:ahLst/>
              <a:cxnLst>
                <a:cxn ang="3cd4">
                  <a:pos x="hc" y="t"/>
                </a:cxn>
                <a:cxn ang="cd2">
                  <a:pos x="l" y="vc"/>
                </a:cxn>
                <a:cxn ang="cd4">
                  <a:pos x="hc" y="b"/>
                </a:cxn>
                <a:cxn ang="0">
                  <a:pos x="r" y="vc"/>
                </a:cxn>
              </a:cxnLst>
              <a:rect l="l" t="t" r="r" b="b"/>
              <a:pathLst>
                <a:path w="441" h="491">
                  <a:moveTo>
                    <a:pt x="441" y="29"/>
                  </a:moveTo>
                  <a:cubicBezTo>
                    <a:pt x="441" y="14"/>
                    <a:pt x="441" y="0"/>
                    <a:pt x="425" y="0"/>
                  </a:cubicBezTo>
                  <a:cubicBezTo>
                    <a:pt x="410" y="0"/>
                    <a:pt x="410" y="14"/>
                    <a:pt x="410" y="29"/>
                  </a:cubicBezTo>
                  <a:lnTo>
                    <a:pt x="410" y="315"/>
                  </a:lnTo>
                  <a:cubicBezTo>
                    <a:pt x="410" y="435"/>
                    <a:pt x="281" y="461"/>
                    <a:pt x="221" y="461"/>
                  </a:cubicBezTo>
                  <a:cubicBezTo>
                    <a:pt x="185" y="461"/>
                    <a:pt x="135" y="453"/>
                    <a:pt x="94" y="426"/>
                  </a:cubicBezTo>
                  <a:cubicBezTo>
                    <a:pt x="32" y="387"/>
                    <a:pt x="32" y="337"/>
                    <a:pt x="32" y="315"/>
                  </a:cubicBezTo>
                  <a:lnTo>
                    <a:pt x="32" y="29"/>
                  </a:lnTo>
                  <a:cubicBezTo>
                    <a:pt x="32" y="14"/>
                    <a:pt x="32" y="0"/>
                    <a:pt x="16" y="0"/>
                  </a:cubicBezTo>
                  <a:cubicBezTo>
                    <a:pt x="0" y="0"/>
                    <a:pt x="0" y="14"/>
                    <a:pt x="0" y="29"/>
                  </a:cubicBezTo>
                  <a:lnTo>
                    <a:pt x="0" y="319"/>
                  </a:lnTo>
                  <a:cubicBezTo>
                    <a:pt x="0" y="439"/>
                    <a:pt x="121" y="491"/>
                    <a:pt x="221" y="491"/>
                  </a:cubicBezTo>
                  <a:cubicBezTo>
                    <a:pt x="324" y="491"/>
                    <a:pt x="441" y="437"/>
                    <a:pt x="441" y="32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 name="Freeform 14">
              <a:extLst>
                <a:ext uri="{FF2B5EF4-FFF2-40B4-BE49-F238E27FC236}">
                  <a16:creationId xmlns:a16="http://schemas.microsoft.com/office/drawing/2014/main" id="{96C980BA-EB4D-4D4D-BB28-D3DC780BBF0C}"/>
                </a:ext>
              </a:extLst>
            </p:cNvPr>
            <p:cNvSpPr/>
            <p:nvPr/>
          </p:nvSpPr>
          <p:spPr>
            <a:xfrm>
              <a:off x="2708639" y="3406680"/>
              <a:ext cx="66240" cy="284760"/>
            </a:xfrm>
            <a:custGeom>
              <a:avLst/>
              <a:gdLst/>
              <a:ahLst/>
              <a:cxnLst>
                <a:cxn ang="3cd4">
                  <a:pos x="hc" y="t"/>
                </a:cxn>
                <a:cxn ang="cd2">
                  <a:pos x="l" y="vc"/>
                </a:cxn>
                <a:cxn ang="cd4">
                  <a:pos x="hc" y="b"/>
                </a:cxn>
                <a:cxn ang="0">
                  <a:pos x="r" y="vc"/>
                </a:cxn>
              </a:cxnLst>
              <a:rect l="l" t="t" r="r" b="b"/>
              <a:pathLst>
                <a:path w="185" h="792">
                  <a:moveTo>
                    <a:pt x="185" y="785"/>
                  </a:moveTo>
                  <a:cubicBezTo>
                    <a:pt x="185" y="783"/>
                    <a:pt x="185" y="781"/>
                    <a:pt x="171" y="767"/>
                  </a:cubicBezTo>
                  <a:cubicBezTo>
                    <a:pt x="72" y="668"/>
                    <a:pt x="47" y="518"/>
                    <a:pt x="47" y="396"/>
                  </a:cubicBezTo>
                  <a:cubicBezTo>
                    <a:pt x="47" y="259"/>
                    <a:pt x="77" y="121"/>
                    <a:pt x="175" y="22"/>
                  </a:cubicBezTo>
                  <a:cubicBezTo>
                    <a:pt x="185" y="13"/>
                    <a:pt x="185" y="11"/>
                    <a:pt x="185" y="7"/>
                  </a:cubicBezTo>
                  <a:cubicBezTo>
                    <a:pt x="185" y="2"/>
                    <a:pt x="182" y="0"/>
                    <a:pt x="176" y="0"/>
                  </a:cubicBezTo>
                  <a:cubicBezTo>
                    <a:pt x="169" y="0"/>
                    <a:pt x="97" y="54"/>
                    <a:pt x="50" y="155"/>
                  </a:cubicBezTo>
                  <a:cubicBezTo>
                    <a:pt x="9" y="241"/>
                    <a:pt x="0" y="329"/>
                    <a:pt x="0" y="396"/>
                  </a:cubicBezTo>
                  <a:cubicBezTo>
                    <a:pt x="0" y="459"/>
                    <a:pt x="9" y="554"/>
                    <a:pt x="52" y="644"/>
                  </a:cubicBezTo>
                  <a:cubicBezTo>
                    <a:pt x="101" y="741"/>
                    <a:pt x="169" y="792"/>
                    <a:pt x="176" y="792"/>
                  </a:cubicBezTo>
                  <a:cubicBezTo>
                    <a:pt x="182" y="792"/>
                    <a:pt x="185" y="790"/>
                    <a:pt x="185" y="78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 name="Freeform 15">
              <a:extLst>
                <a:ext uri="{FF2B5EF4-FFF2-40B4-BE49-F238E27FC236}">
                  <a16:creationId xmlns:a16="http://schemas.microsoft.com/office/drawing/2014/main" id="{D71C0CE1-66DB-8941-9839-A266F6FD1E60}"/>
                </a:ext>
              </a:extLst>
            </p:cNvPr>
            <p:cNvSpPr/>
            <p:nvPr/>
          </p:nvSpPr>
          <p:spPr>
            <a:xfrm>
              <a:off x="2805840" y="349416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8"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4" y="342"/>
                    <a:pt x="41" y="342"/>
                    <a:pt x="23" y="301"/>
                  </a:cubicBezTo>
                  <a:cubicBezTo>
                    <a:pt x="54" y="304"/>
                    <a:pt x="74" y="281"/>
                    <a:pt x="74" y="257"/>
                  </a:cubicBezTo>
                  <a:cubicBezTo>
                    <a:pt x="74" y="239"/>
                    <a:pt x="61" y="230"/>
                    <a:pt x="45" y="230"/>
                  </a:cubicBezTo>
                  <a:cubicBezTo>
                    <a:pt x="23" y="230"/>
                    <a:pt x="0" y="247"/>
                    <a:pt x="0" y="283"/>
                  </a:cubicBezTo>
                  <a:cubicBezTo>
                    <a:pt x="0" y="328"/>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7" name="Freeform 16">
              <a:extLst>
                <a:ext uri="{FF2B5EF4-FFF2-40B4-BE49-F238E27FC236}">
                  <a16:creationId xmlns:a16="http://schemas.microsoft.com/office/drawing/2014/main" id="{D255B83D-4C79-9D49-9746-4B8639470402}"/>
                </a:ext>
              </a:extLst>
            </p:cNvPr>
            <p:cNvSpPr/>
            <p:nvPr/>
          </p:nvSpPr>
          <p:spPr>
            <a:xfrm>
              <a:off x="2948400" y="3589920"/>
              <a:ext cx="33480" cy="85320"/>
            </a:xfrm>
            <a:custGeom>
              <a:avLst/>
              <a:gdLst/>
              <a:ahLst/>
              <a:cxnLst>
                <a:cxn ang="3cd4">
                  <a:pos x="hc" y="t"/>
                </a:cxn>
                <a:cxn ang="cd2">
                  <a:pos x="l" y="vc"/>
                </a:cxn>
                <a:cxn ang="cd4">
                  <a:pos x="hc" y="b"/>
                </a:cxn>
                <a:cxn ang="0">
                  <a:pos x="r" y="vc"/>
                </a:cxn>
              </a:cxnLst>
              <a:rect l="l" t="t" r="r" b="b"/>
              <a:pathLst>
                <a:path w="94" h="238">
                  <a:moveTo>
                    <a:pt x="94" y="83"/>
                  </a:moveTo>
                  <a:cubicBezTo>
                    <a:pt x="94" y="31"/>
                    <a:pt x="74" y="0"/>
                    <a:pt x="43" y="0"/>
                  </a:cubicBezTo>
                  <a:cubicBezTo>
                    <a:pt x="16" y="0"/>
                    <a:pt x="0" y="20"/>
                    <a:pt x="0" y="41"/>
                  </a:cubicBezTo>
                  <a:cubicBezTo>
                    <a:pt x="0" y="63"/>
                    <a:pt x="16" y="85"/>
                    <a:pt x="43" y="85"/>
                  </a:cubicBezTo>
                  <a:cubicBezTo>
                    <a:pt x="52" y="85"/>
                    <a:pt x="63" y="81"/>
                    <a:pt x="70" y="74"/>
                  </a:cubicBezTo>
                  <a:cubicBezTo>
                    <a:pt x="74" y="72"/>
                    <a:pt x="74" y="72"/>
                    <a:pt x="76" y="72"/>
                  </a:cubicBezTo>
                  <a:cubicBezTo>
                    <a:pt x="76" y="72"/>
                    <a:pt x="77" y="72"/>
                    <a:pt x="77" y="83"/>
                  </a:cubicBezTo>
                  <a:cubicBezTo>
                    <a:pt x="77" y="142"/>
                    <a:pt x="49" y="191"/>
                    <a:pt x="22" y="216"/>
                  </a:cubicBezTo>
                  <a:cubicBezTo>
                    <a:pt x="13" y="225"/>
                    <a:pt x="13" y="227"/>
                    <a:pt x="13" y="229"/>
                  </a:cubicBezTo>
                  <a:cubicBezTo>
                    <a:pt x="13" y="236"/>
                    <a:pt x="16" y="238"/>
                    <a:pt x="22" y="238"/>
                  </a:cubicBezTo>
                  <a:cubicBezTo>
                    <a:pt x="31" y="238"/>
                    <a:pt x="94" y="176"/>
                    <a:pt x="94" y="8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8" name="Freeform 17">
              <a:extLst>
                <a:ext uri="{FF2B5EF4-FFF2-40B4-BE49-F238E27FC236}">
                  <a16:creationId xmlns:a16="http://schemas.microsoft.com/office/drawing/2014/main" id="{126BDD65-83C8-C84F-BF08-20D20FF7F172}"/>
                </a:ext>
              </a:extLst>
            </p:cNvPr>
            <p:cNvSpPr/>
            <p:nvPr/>
          </p:nvSpPr>
          <p:spPr>
            <a:xfrm>
              <a:off x="3061800" y="3494160"/>
              <a:ext cx="130680" cy="129240"/>
            </a:xfrm>
            <a:custGeom>
              <a:avLst/>
              <a:gdLst/>
              <a:ahLst/>
              <a:cxnLst>
                <a:cxn ang="3cd4">
                  <a:pos x="hc" y="t"/>
                </a:cxn>
                <a:cxn ang="cd2">
                  <a:pos x="l" y="vc"/>
                </a:cxn>
                <a:cxn ang="cd4">
                  <a:pos x="hc" y="b"/>
                </a:cxn>
                <a:cxn ang="0">
                  <a:pos x="r" y="vc"/>
                </a:cxn>
              </a:cxnLst>
              <a:rect l="l" t="t" r="r" b="b"/>
              <a:pathLst>
                <a:path w="364" h="360">
                  <a:moveTo>
                    <a:pt x="265" y="50"/>
                  </a:moveTo>
                  <a:cubicBezTo>
                    <a:pt x="250" y="22"/>
                    <a:pt x="227" y="0"/>
                    <a:pt x="191" y="0"/>
                  </a:cubicBezTo>
                  <a:cubicBezTo>
                    <a:pt x="99" y="0"/>
                    <a:pt x="0" y="117"/>
                    <a:pt x="0" y="232"/>
                  </a:cubicBezTo>
                  <a:cubicBezTo>
                    <a:pt x="0" y="308"/>
                    <a:pt x="43" y="360"/>
                    <a:pt x="106" y="360"/>
                  </a:cubicBezTo>
                  <a:cubicBezTo>
                    <a:pt x="122" y="360"/>
                    <a:pt x="162" y="356"/>
                    <a:pt x="209" y="301"/>
                  </a:cubicBezTo>
                  <a:cubicBezTo>
                    <a:pt x="216" y="333"/>
                    <a:pt x="243" y="360"/>
                    <a:pt x="281" y="360"/>
                  </a:cubicBezTo>
                  <a:cubicBezTo>
                    <a:pt x="310" y="360"/>
                    <a:pt x="328" y="342"/>
                    <a:pt x="340" y="317"/>
                  </a:cubicBezTo>
                  <a:cubicBezTo>
                    <a:pt x="353" y="288"/>
                    <a:pt x="364" y="239"/>
                    <a:pt x="364" y="238"/>
                  </a:cubicBezTo>
                  <a:cubicBezTo>
                    <a:pt x="364" y="230"/>
                    <a:pt x="356" y="230"/>
                    <a:pt x="355" y="230"/>
                  </a:cubicBezTo>
                  <a:cubicBezTo>
                    <a:pt x="347" y="230"/>
                    <a:pt x="346" y="232"/>
                    <a:pt x="344" y="245"/>
                  </a:cubicBezTo>
                  <a:cubicBezTo>
                    <a:pt x="329" y="295"/>
                    <a:pt x="315" y="342"/>
                    <a:pt x="283" y="342"/>
                  </a:cubicBezTo>
                  <a:cubicBezTo>
                    <a:pt x="261" y="342"/>
                    <a:pt x="259" y="322"/>
                    <a:pt x="259" y="306"/>
                  </a:cubicBezTo>
                  <a:cubicBezTo>
                    <a:pt x="259" y="288"/>
                    <a:pt x="261" y="283"/>
                    <a:pt x="270" y="247"/>
                  </a:cubicBezTo>
                  <a:cubicBezTo>
                    <a:pt x="279" y="214"/>
                    <a:pt x="279" y="205"/>
                    <a:pt x="286" y="176"/>
                  </a:cubicBezTo>
                  <a:lnTo>
                    <a:pt x="315" y="65"/>
                  </a:lnTo>
                  <a:cubicBezTo>
                    <a:pt x="320" y="41"/>
                    <a:pt x="320" y="41"/>
                    <a:pt x="320" y="38"/>
                  </a:cubicBezTo>
                  <a:cubicBezTo>
                    <a:pt x="320" y="23"/>
                    <a:pt x="311" y="16"/>
                    <a:pt x="299" y="16"/>
                  </a:cubicBezTo>
                  <a:cubicBezTo>
                    <a:pt x="279" y="16"/>
                    <a:pt x="266" y="34"/>
                    <a:pt x="265" y="50"/>
                  </a:cubicBezTo>
                  <a:close/>
                  <a:moveTo>
                    <a:pt x="212" y="257"/>
                  </a:moveTo>
                  <a:cubicBezTo>
                    <a:pt x="209" y="272"/>
                    <a:pt x="209" y="272"/>
                    <a:pt x="198" y="286"/>
                  </a:cubicBezTo>
                  <a:cubicBezTo>
                    <a:pt x="162" y="329"/>
                    <a:pt x="130" y="342"/>
                    <a:pt x="108" y="342"/>
                  </a:cubicBezTo>
                  <a:cubicBezTo>
                    <a:pt x="68" y="342"/>
                    <a:pt x="56" y="299"/>
                    <a:pt x="56" y="268"/>
                  </a:cubicBezTo>
                  <a:cubicBezTo>
                    <a:pt x="56" y="229"/>
                    <a:pt x="81" y="130"/>
                    <a:pt x="101" y="94"/>
                  </a:cubicBezTo>
                  <a:cubicBezTo>
                    <a:pt x="124" y="47"/>
                    <a:pt x="160" y="18"/>
                    <a:pt x="193" y="18"/>
                  </a:cubicBezTo>
                  <a:cubicBezTo>
                    <a:pt x="245" y="18"/>
                    <a:pt x="256" y="83"/>
                    <a:pt x="256" y="88"/>
                  </a:cubicBezTo>
                  <a:cubicBezTo>
                    <a:pt x="256" y="92"/>
                    <a:pt x="254" y="97"/>
                    <a:pt x="252"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9" name="Freeform 18">
              <a:extLst>
                <a:ext uri="{FF2B5EF4-FFF2-40B4-BE49-F238E27FC236}">
                  <a16:creationId xmlns:a16="http://schemas.microsoft.com/office/drawing/2014/main" id="{37D8148E-3543-FC44-A52E-110CA1FE334D}"/>
                </a:ext>
              </a:extLst>
            </p:cNvPr>
            <p:cNvSpPr/>
            <p:nvPr/>
          </p:nvSpPr>
          <p:spPr>
            <a:xfrm>
              <a:off x="3224160" y="3589920"/>
              <a:ext cx="33480" cy="85320"/>
            </a:xfrm>
            <a:custGeom>
              <a:avLst/>
              <a:gdLst/>
              <a:ahLst/>
              <a:cxnLst>
                <a:cxn ang="3cd4">
                  <a:pos x="hc" y="t"/>
                </a:cxn>
                <a:cxn ang="cd2">
                  <a:pos x="l" y="vc"/>
                </a:cxn>
                <a:cxn ang="cd4">
                  <a:pos x="hc" y="b"/>
                </a:cxn>
                <a:cxn ang="0">
                  <a:pos x="r" y="vc"/>
                </a:cxn>
              </a:cxnLst>
              <a:rect l="l" t="t" r="r" b="b"/>
              <a:pathLst>
                <a:path w="94" h="238">
                  <a:moveTo>
                    <a:pt x="94" y="83"/>
                  </a:moveTo>
                  <a:cubicBezTo>
                    <a:pt x="94" y="31"/>
                    <a:pt x="74" y="0"/>
                    <a:pt x="43" y="0"/>
                  </a:cubicBezTo>
                  <a:cubicBezTo>
                    <a:pt x="16" y="0"/>
                    <a:pt x="0" y="20"/>
                    <a:pt x="0" y="41"/>
                  </a:cubicBezTo>
                  <a:cubicBezTo>
                    <a:pt x="0" y="63"/>
                    <a:pt x="16" y="85"/>
                    <a:pt x="43" y="85"/>
                  </a:cubicBezTo>
                  <a:cubicBezTo>
                    <a:pt x="52" y="85"/>
                    <a:pt x="63" y="81"/>
                    <a:pt x="70" y="74"/>
                  </a:cubicBezTo>
                  <a:cubicBezTo>
                    <a:pt x="74" y="72"/>
                    <a:pt x="74" y="72"/>
                    <a:pt x="76" y="72"/>
                  </a:cubicBezTo>
                  <a:cubicBezTo>
                    <a:pt x="76" y="72"/>
                    <a:pt x="77" y="72"/>
                    <a:pt x="77" y="83"/>
                  </a:cubicBezTo>
                  <a:cubicBezTo>
                    <a:pt x="77" y="142"/>
                    <a:pt x="49" y="191"/>
                    <a:pt x="22" y="216"/>
                  </a:cubicBezTo>
                  <a:cubicBezTo>
                    <a:pt x="13" y="225"/>
                    <a:pt x="13" y="227"/>
                    <a:pt x="13" y="229"/>
                  </a:cubicBezTo>
                  <a:cubicBezTo>
                    <a:pt x="13" y="236"/>
                    <a:pt x="16" y="238"/>
                    <a:pt x="22" y="238"/>
                  </a:cubicBezTo>
                  <a:cubicBezTo>
                    <a:pt x="31" y="238"/>
                    <a:pt x="94" y="176"/>
                    <a:pt x="94" y="8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 name="Freeform 19">
              <a:extLst>
                <a:ext uri="{FF2B5EF4-FFF2-40B4-BE49-F238E27FC236}">
                  <a16:creationId xmlns:a16="http://schemas.microsoft.com/office/drawing/2014/main" id="{80446625-53B3-5A45-A705-BF10178EBD69}"/>
                </a:ext>
              </a:extLst>
            </p:cNvPr>
            <p:cNvSpPr/>
            <p:nvPr/>
          </p:nvSpPr>
          <p:spPr>
            <a:xfrm>
              <a:off x="3340800" y="349416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8"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4" y="342"/>
                    <a:pt x="41" y="342"/>
                    <a:pt x="23" y="301"/>
                  </a:cubicBezTo>
                  <a:cubicBezTo>
                    <a:pt x="54" y="304"/>
                    <a:pt x="74" y="281"/>
                    <a:pt x="74" y="257"/>
                  </a:cubicBezTo>
                  <a:cubicBezTo>
                    <a:pt x="74" y="239"/>
                    <a:pt x="61" y="230"/>
                    <a:pt x="45" y="230"/>
                  </a:cubicBezTo>
                  <a:cubicBezTo>
                    <a:pt x="23" y="230"/>
                    <a:pt x="0" y="247"/>
                    <a:pt x="0" y="283"/>
                  </a:cubicBezTo>
                  <a:cubicBezTo>
                    <a:pt x="0" y="328"/>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 name="Freeform 20">
              <a:extLst>
                <a:ext uri="{FF2B5EF4-FFF2-40B4-BE49-F238E27FC236}">
                  <a16:creationId xmlns:a16="http://schemas.microsoft.com/office/drawing/2014/main" id="{A37DF2C2-BBA4-E14C-9F02-061A8E453F75}"/>
                </a:ext>
              </a:extLst>
            </p:cNvPr>
            <p:cNvSpPr/>
            <p:nvPr/>
          </p:nvSpPr>
          <p:spPr>
            <a:xfrm>
              <a:off x="3468600" y="3391200"/>
              <a:ext cx="50040" cy="103320"/>
            </a:xfrm>
            <a:custGeom>
              <a:avLst/>
              <a:gdLst/>
              <a:ahLst/>
              <a:cxnLst>
                <a:cxn ang="3cd4">
                  <a:pos x="hc" y="t"/>
                </a:cxn>
                <a:cxn ang="cd2">
                  <a:pos x="l" y="vc"/>
                </a:cxn>
                <a:cxn ang="cd4">
                  <a:pos x="hc" y="b"/>
                </a:cxn>
                <a:cxn ang="0">
                  <a:pos x="r" y="vc"/>
                </a:cxn>
              </a:cxnLst>
              <a:rect l="l" t="t" r="r" b="b"/>
              <a:pathLst>
                <a:path w="140" h="288">
                  <a:moveTo>
                    <a:pt x="135" y="49"/>
                  </a:moveTo>
                  <a:cubicBezTo>
                    <a:pt x="140" y="40"/>
                    <a:pt x="140" y="34"/>
                    <a:pt x="140" y="31"/>
                  </a:cubicBezTo>
                  <a:cubicBezTo>
                    <a:pt x="140" y="13"/>
                    <a:pt x="124" y="0"/>
                    <a:pt x="108" y="0"/>
                  </a:cubicBezTo>
                  <a:cubicBezTo>
                    <a:pt x="86" y="0"/>
                    <a:pt x="79" y="18"/>
                    <a:pt x="77" y="27"/>
                  </a:cubicBezTo>
                  <a:lnTo>
                    <a:pt x="4" y="268"/>
                  </a:lnTo>
                  <a:cubicBezTo>
                    <a:pt x="2" y="268"/>
                    <a:pt x="0" y="275"/>
                    <a:pt x="0" y="275"/>
                  </a:cubicBezTo>
                  <a:cubicBezTo>
                    <a:pt x="0" y="283"/>
                    <a:pt x="18" y="288"/>
                    <a:pt x="22" y="288"/>
                  </a:cubicBezTo>
                  <a:cubicBezTo>
                    <a:pt x="25" y="288"/>
                    <a:pt x="27" y="288"/>
                    <a:pt x="31" y="2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2" name="Freeform 21">
              <a:extLst>
                <a:ext uri="{FF2B5EF4-FFF2-40B4-BE49-F238E27FC236}">
                  <a16:creationId xmlns:a16="http://schemas.microsoft.com/office/drawing/2014/main" id="{4686221B-DACF-D74B-B2B6-3818DF0141F6}"/>
                </a:ext>
              </a:extLst>
            </p:cNvPr>
            <p:cNvSpPr/>
            <p:nvPr/>
          </p:nvSpPr>
          <p:spPr>
            <a:xfrm>
              <a:off x="3563280" y="3589920"/>
              <a:ext cx="33480" cy="85320"/>
            </a:xfrm>
            <a:custGeom>
              <a:avLst/>
              <a:gdLst/>
              <a:ahLst/>
              <a:cxnLst>
                <a:cxn ang="3cd4">
                  <a:pos x="hc" y="t"/>
                </a:cxn>
                <a:cxn ang="cd2">
                  <a:pos x="l" y="vc"/>
                </a:cxn>
                <a:cxn ang="cd4">
                  <a:pos x="hc" y="b"/>
                </a:cxn>
                <a:cxn ang="0">
                  <a:pos x="r" y="vc"/>
                </a:cxn>
              </a:cxnLst>
              <a:rect l="l" t="t" r="r" b="b"/>
              <a:pathLst>
                <a:path w="94" h="238">
                  <a:moveTo>
                    <a:pt x="94" y="83"/>
                  </a:moveTo>
                  <a:cubicBezTo>
                    <a:pt x="94" y="31"/>
                    <a:pt x="74" y="0"/>
                    <a:pt x="43" y="0"/>
                  </a:cubicBezTo>
                  <a:cubicBezTo>
                    <a:pt x="16" y="0"/>
                    <a:pt x="0" y="20"/>
                    <a:pt x="0" y="41"/>
                  </a:cubicBezTo>
                  <a:cubicBezTo>
                    <a:pt x="0" y="63"/>
                    <a:pt x="16" y="85"/>
                    <a:pt x="43" y="85"/>
                  </a:cubicBezTo>
                  <a:cubicBezTo>
                    <a:pt x="52" y="85"/>
                    <a:pt x="63" y="81"/>
                    <a:pt x="70" y="74"/>
                  </a:cubicBezTo>
                  <a:cubicBezTo>
                    <a:pt x="74" y="72"/>
                    <a:pt x="74" y="72"/>
                    <a:pt x="76" y="72"/>
                  </a:cubicBezTo>
                  <a:cubicBezTo>
                    <a:pt x="76" y="72"/>
                    <a:pt x="77" y="72"/>
                    <a:pt x="77" y="83"/>
                  </a:cubicBezTo>
                  <a:cubicBezTo>
                    <a:pt x="77" y="142"/>
                    <a:pt x="49" y="191"/>
                    <a:pt x="22" y="216"/>
                  </a:cubicBezTo>
                  <a:cubicBezTo>
                    <a:pt x="13" y="225"/>
                    <a:pt x="13" y="227"/>
                    <a:pt x="13" y="229"/>
                  </a:cubicBezTo>
                  <a:cubicBezTo>
                    <a:pt x="13" y="236"/>
                    <a:pt x="16" y="238"/>
                    <a:pt x="22" y="238"/>
                  </a:cubicBezTo>
                  <a:cubicBezTo>
                    <a:pt x="31" y="238"/>
                    <a:pt x="94" y="176"/>
                    <a:pt x="94" y="8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3" name="Freeform 22">
              <a:extLst>
                <a:ext uri="{FF2B5EF4-FFF2-40B4-BE49-F238E27FC236}">
                  <a16:creationId xmlns:a16="http://schemas.microsoft.com/office/drawing/2014/main" id="{2059A576-8EE1-334D-98E9-2816F765847C}"/>
                </a:ext>
              </a:extLst>
            </p:cNvPr>
            <p:cNvSpPr/>
            <p:nvPr/>
          </p:nvSpPr>
          <p:spPr>
            <a:xfrm>
              <a:off x="3673439" y="3494160"/>
              <a:ext cx="116280" cy="129240"/>
            </a:xfrm>
            <a:custGeom>
              <a:avLst/>
              <a:gdLst/>
              <a:ahLst/>
              <a:cxnLst>
                <a:cxn ang="3cd4">
                  <a:pos x="hc" y="t"/>
                </a:cxn>
                <a:cxn ang="cd2">
                  <a:pos x="l" y="vc"/>
                </a:cxn>
                <a:cxn ang="cd4">
                  <a:pos x="hc" y="b"/>
                </a:cxn>
                <a:cxn ang="0">
                  <a:pos x="r" y="vc"/>
                </a:cxn>
              </a:cxnLst>
              <a:rect l="l" t="t" r="r" b="b"/>
              <a:pathLst>
                <a:path w="324" h="360">
                  <a:moveTo>
                    <a:pt x="47" y="304"/>
                  </a:moveTo>
                  <a:cubicBezTo>
                    <a:pt x="45" y="317"/>
                    <a:pt x="40" y="335"/>
                    <a:pt x="40" y="338"/>
                  </a:cubicBezTo>
                  <a:cubicBezTo>
                    <a:pt x="40" y="353"/>
                    <a:pt x="50" y="360"/>
                    <a:pt x="63" y="360"/>
                  </a:cubicBezTo>
                  <a:cubicBezTo>
                    <a:pt x="72" y="360"/>
                    <a:pt x="86" y="353"/>
                    <a:pt x="92" y="338"/>
                  </a:cubicBezTo>
                  <a:cubicBezTo>
                    <a:pt x="94" y="335"/>
                    <a:pt x="121" y="227"/>
                    <a:pt x="124" y="212"/>
                  </a:cubicBezTo>
                  <a:cubicBezTo>
                    <a:pt x="130" y="185"/>
                    <a:pt x="144" y="130"/>
                    <a:pt x="149" y="108"/>
                  </a:cubicBezTo>
                  <a:cubicBezTo>
                    <a:pt x="153" y="99"/>
                    <a:pt x="175" y="61"/>
                    <a:pt x="194" y="43"/>
                  </a:cubicBezTo>
                  <a:cubicBezTo>
                    <a:pt x="200" y="38"/>
                    <a:pt x="223" y="18"/>
                    <a:pt x="257" y="18"/>
                  </a:cubicBezTo>
                  <a:cubicBezTo>
                    <a:pt x="279" y="18"/>
                    <a:pt x="290" y="27"/>
                    <a:pt x="292" y="27"/>
                  </a:cubicBezTo>
                  <a:cubicBezTo>
                    <a:pt x="266" y="31"/>
                    <a:pt x="250" y="50"/>
                    <a:pt x="250" y="70"/>
                  </a:cubicBezTo>
                  <a:cubicBezTo>
                    <a:pt x="250" y="83"/>
                    <a:pt x="259" y="99"/>
                    <a:pt x="281" y="99"/>
                  </a:cubicBezTo>
                  <a:cubicBezTo>
                    <a:pt x="301" y="99"/>
                    <a:pt x="324" y="81"/>
                    <a:pt x="324" y="52"/>
                  </a:cubicBezTo>
                  <a:cubicBezTo>
                    <a:pt x="324" y="23"/>
                    <a:pt x="299" y="0"/>
                    <a:pt x="257" y="0"/>
                  </a:cubicBezTo>
                  <a:cubicBezTo>
                    <a:pt x="205" y="0"/>
                    <a:pt x="171" y="40"/>
                    <a:pt x="157" y="61"/>
                  </a:cubicBezTo>
                  <a:cubicBezTo>
                    <a:pt x="149" y="25"/>
                    <a:pt x="121" y="0"/>
                    <a:pt x="83" y="0"/>
                  </a:cubicBezTo>
                  <a:cubicBezTo>
                    <a:pt x="47" y="0"/>
                    <a:pt x="32" y="31"/>
                    <a:pt x="25" y="45"/>
                  </a:cubicBezTo>
                  <a:cubicBezTo>
                    <a:pt x="11" y="72"/>
                    <a:pt x="0" y="121"/>
                    <a:pt x="0" y="122"/>
                  </a:cubicBezTo>
                  <a:cubicBezTo>
                    <a:pt x="0" y="130"/>
                    <a:pt x="7" y="130"/>
                    <a:pt x="9" y="130"/>
                  </a:cubicBezTo>
                  <a:cubicBezTo>
                    <a:pt x="18" y="130"/>
                    <a:pt x="18" y="130"/>
                    <a:pt x="23" y="112"/>
                  </a:cubicBezTo>
                  <a:cubicBezTo>
                    <a:pt x="36" y="56"/>
                    <a:pt x="52" y="18"/>
                    <a:pt x="81" y="18"/>
                  </a:cubicBezTo>
                  <a:cubicBezTo>
                    <a:pt x="95" y="18"/>
                    <a:pt x="106" y="23"/>
                    <a:pt x="106" y="54"/>
                  </a:cubicBezTo>
                  <a:cubicBezTo>
                    <a:pt x="106" y="70"/>
                    <a:pt x="103" y="79"/>
                    <a:pt x="94" y="1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4" name="Freeform 23">
              <a:extLst>
                <a:ext uri="{FF2B5EF4-FFF2-40B4-BE49-F238E27FC236}">
                  <a16:creationId xmlns:a16="http://schemas.microsoft.com/office/drawing/2014/main" id="{6AD7F1A8-F265-6043-8C60-629BF5584A37}"/>
                </a:ext>
              </a:extLst>
            </p:cNvPr>
            <p:cNvSpPr/>
            <p:nvPr/>
          </p:nvSpPr>
          <p:spPr>
            <a:xfrm>
              <a:off x="3817080" y="3406680"/>
              <a:ext cx="66240" cy="284760"/>
            </a:xfrm>
            <a:custGeom>
              <a:avLst/>
              <a:gdLst/>
              <a:ahLst/>
              <a:cxnLst>
                <a:cxn ang="3cd4">
                  <a:pos x="hc" y="t"/>
                </a:cxn>
                <a:cxn ang="cd2">
                  <a:pos x="l" y="vc"/>
                </a:cxn>
                <a:cxn ang="cd4">
                  <a:pos x="hc" y="b"/>
                </a:cxn>
                <a:cxn ang="0">
                  <a:pos x="r" y="vc"/>
                </a:cxn>
              </a:cxnLst>
              <a:rect l="l" t="t" r="r" b="b"/>
              <a:pathLst>
                <a:path w="185" h="792">
                  <a:moveTo>
                    <a:pt x="185" y="396"/>
                  </a:moveTo>
                  <a:cubicBezTo>
                    <a:pt x="185" y="335"/>
                    <a:pt x="176" y="239"/>
                    <a:pt x="133" y="149"/>
                  </a:cubicBezTo>
                  <a:cubicBezTo>
                    <a:pt x="85" y="52"/>
                    <a:pt x="16" y="0"/>
                    <a:pt x="7" y="0"/>
                  </a:cubicBezTo>
                  <a:cubicBezTo>
                    <a:pt x="4" y="0"/>
                    <a:pt x="0" y="4"/>
                    <a:pt x="0" y="7"/>
                  </a:cubicBezTo>
                  <a:cubicBezTo>
                    <a:pt x="0" y="11"/>
                    <a:pt x="0" y="13"/>
                    <a:pt x="14" y="27"/>
                  </a:cubicBezTo>
                  <a:cubicBezTo>
                    <a:pt x="94" y="104"/>
                    <a:pt x="139" y="230"/>
                    <a:pt x="139" y="396"/>
                  </a:cubicBezTo>
                  <a:cubicBezTo>
                    <a:pt x="139" y="531"/>
                    <a:pt x="110" y="671"/>
                    <a:pt x="11" y="770"/>
                  </a:cubicBezTo>
                  <a:cubicBezTo>
                    <a:pt x="0" y="781"/>
                    <a:pt x="0" y="783"/>
                    <a:pt x="0" y="785"/>
                  </a:cubicBezTo>
                  <a:cubicBezTo>
                    <a:pt x="0" y="790"/>
                    <a:pt x="4" y="792"/>
                    <a:pt x="7" y="792"/>
                  </a:cubicBezTo>
                  <a:cubicBezTo>
                    <a:pt x="16" y="792"/>
                    <a:pt x="88" y="738"/>
                    <a:pt x="135" y="637"/>
                  </a:cubicBezTo>
                  <a:cubicBezTo>
                    <a:pt x="176" y="551"/>
                    <a:pt x="185" y="462"/>
                    <a:pt x="185" y="3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25" name="Group 24" descr="18§display§s \leftarrow s'§svg§600§FALSE" title="TexMaths">
            <a:extLst>
              <a:ext uri="{FF2B5EF4-FFF2-40B4-BE49-F238E27FC236}">
                <a16:creationId xmlns:a16="http://schemas.microsoft.com/office/drawing/2014/main" id="{7088645E-A8B5-2641-8347-2C61407E9C8A}"/>
              </a:ext>
            </a:extLst>
          </p:cNvPr>
          <p:cNvGrpSpPr/>
          <p:nvPr/>
        </p:nvGrpSpPr>
        <p:grpSpPr>
          <a:xfrm>
            <a:off x="1480679" y="4174281"/>
            <a:ext cx="773280" cy="232201"/>
            <a:chOff x="1480679" y="3699719"/>
            <a:chExt cx="773280" cy="232201"/>
          </a:xfrm>
        </p:grpSpPr>
        <p:sp>
          <p:nvSpPr>
            <p:cNvPr id="26" name="Freeform 25">
              <a:extLst>
                <a:ext uri="{FF2B5EF4-FFF2-40B4-BE49-F238E27FC236}">
                  <a16:creationId xmlns:a16="http://schemas.microsoft.com/office/drawing/2014/main" id="{3A18DE44-F90E-A14E-8E36-DA3436A43E56}"/>
                </a:ext>
              </a:extLst>
            </p:cNvPr>
            <p:cNvSpPr/>
            <p:nvPr/>
          </p:nvSpPr>
          <p:spPr>
            <a:xfrm>
              <a:off x="1480679" y="3701159"/>
              <a:ext cx="773280" cy="228240"/>
            </a:xfrm>
            <a:custGeom>
              <a:avLst/>
              <a:gdLst/>
              <a:ahLst/>
              <a:cxnLst>
                <a:cxn ang="3cd4">
                  <a:pos x="hc" y="t"/>
                </a:cxn>
                <a:cxn ang="cd2">
                  <a:pos x="l" y="vc"/>
                </a:cxn>
                <a:cxn ang="cd4">
                  <a:pos x="hc" y="b"/>
                </a:cxn>
                <a:cxn ang="0">
                  <a:pos x="r" y="vc"/>
                </a:cxn>
              </a:cxnLst>
              <a:rect l="l" t="t" r="r" b="b"/>
              <a:pathLst>
                <a:path w="2149" h="635">
                  <a:moveTo>
                    <a:pt x="1074" y="635"/>
                  </a:moveTo>
                  <a:lnTo>
                    <a:pt x="0" y="635"/>
                  </a:lnTo>
                  <a:lnTo>
                    <a:pt x="0" y="0"/>
                  </a:lnTo>
                  <a:lnTo>
                    <a:pt x="2149" y="0"/>
                  </a:lnTo>
                  <a:lnTo>
                    <a:pt x="2149" y="635"/>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 name="Freeform 26">
              <a:extLst>
                <a:ext uri="{FF2B5EF4-FFF2-40B4-BE49-F238E27FC236}">
                  <a16:creationId xmlns:a16="http://schemas.microsoft.com/office/drawing/2014/main" id="{9C3FA513-C11C-0E42-A2AA-606FDA03948C}"/>
                </a:ext>
              </a:extLst>
            </p:cNvPr>
            <p:cNvSpPr/>
            <p:nvPr/>
          </p:nvSpPr>
          <p:spPr>
            <a:xfrm>
              <a:off x="1495439" y="380268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7"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3" y="342"/>
                    <a:pt x="41" y="342"/>
                    <a:pt x="23" y="301"/>
                  </a:cubicBezTo>
                  <a:cubicBezTo>
                    <a:pt x="54" y="304"/>
                    <a:pt x="74" y="281"/>
                    <a:pt x="74" y="257"/>
                  </a:cubicBezTo>
                  <a:cubicBezTo>
                    <a:pt x="74" y="239"/>
                    <a:pt x="61" y="230"/>
                    <a:pt x="45" y="230"/>
                  </a:cubicBezTo>
                  <a:cubicBezTo>
                    <a:pt x="23" y="230"/>
                    <a:pt x="0" y="247"/>
                    <a:pt x="0" y="283"/>
                  </a:cubicBezTo>
                  <a:cubicBezTo>
                    <a:pt x="0" y="327"/>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8" name="Freeform 27">
              <a:extLst>
                <a:ext uri="{FF2B5EF4-FFF2-40B4-BE49-F238E27FC236}">
                  <a16:creationId xmlns:a16="http://schemas.microsoft.com/office/drawing/2014/main" id="{BB475DF3-94B2-BF4F-A81F-DB3482B9C588}"/>
                </a:ext>
              </a:extLst>
            </p:cNvPr>
            <p:cNvSpPr/>
            <p:nvPr/>
          </p:nvSpPr>
          <p:spPr>
            <a:xfrm>
              <a:off x="1708920" y="3783240"/>
              <a:ext cx="253080" cy="148680"/>
            </a:xfrm>
            <a:custGeom>
              <a:avLst/>
              <a:gdLst/>
              <a:ahLst/>
              <a:cxnLst>
                <a:cxn ang="3cd4">
                  <a:pos x="hc" y="t"/>
                </a:cxn>
                <a:cxn ang="cd2">
                  <a:pos x="l" y="vc"/>
                </a:cxn>
                <a:cxn ang="cd4">
                  <a:pos x="hc" y="b"/>
                </a:cxn>
                <a:cxn ang="0">
                  <a:pos x="r" y="vc"/>
                </a:cxn>
              </a:cxnLst>
              <a:rect l="l" t="t" r="r" b="b"/>
              <a:pathLst>
                <a:path w="704" h="414">
                  <a:moveTo>
                    <a:pt x="675" y="223"/>
                  </a:moveTo>
                  <a:cubicBezTo>
                    <a:pt x="689" y="223"/>
                    <a:pt x="704" y="223"/>
                    <a:pt x="704" y="207"/>
                  </a:cubicBezTo>
                  <a:cubicBezTo>
                    <a:pt x="704" y="191"/>
                    <a:pt x="689" y="191"/>
                    <a:pt x="675" y="191"/>
                  </a:cubicBezTo>
                  <a:lnTo>
                    <a:pt x="86" y="191"/>
                  </a:lnTo>
                  <a:cubicBezTo>
                    <a:pt x="130" y="158"/>
                    <a:pt x="151" y="126"/>
                    <a:pt x="158" y="115"/>
                  </a:cubicBezTo>
                  <a:cubicBezTo>
                    <a:pt x="193" y="61"/>
                    <a:pt x="200" y="11"/>
                    <a:pt x="200" y="9"/>
                  </a:cubicBezTo>
                  <a:cubicBezTo>
                    <a:pt x="200" y="0"/>
                    <a:pt x="191" y="0"/>
                    <a:pt x="184" y="0"/>
                  </a:cubicBezTo>
                  <a:cubicBezTo>
                    <a:pt x="171" y="0"/>
                    <a:pt x="169" y="2"/>
                    <a:pt x="166" y="16"/>
                  </a:cubicBezTo>
                  <a:cubicBezTo>
                    <a:pt x="148" y="94"/>
                    <a:pt x="101" y="160"/>
                    <a:pt x="13" y="196"/>
                  </a:cubicBezTo>
                  <a:cubicBezTo>
                    <a:pt x="4" y="200"/>
                    <a:pt x="0" y="202"/>
                    <a:pt x="0" y="207"/>
                  </a:cubicBezTo>
                  <a:cubicBezTo>
                    <a:pt x="0" y="212"/>
                    <a:pt x="4" y="214"/>
                    <a:pt x="13" y="218"/>
                  </a:cubicBezTo>
                  <a:cubicBezTo>
                    <a:pt x="94" y="252"/>
                    <a:pt x="148" y="313"/>
                    <a:pt x="167" y="403"/>
                  </a:cubicBezTo>
                  <a:cubicBezTo>
                    <a:pt x="169" y="412"/>
                    <a:pt x="171" y="414"/>
                    <a:pt x="184" y="414"/>
                  </a:cubicBezTo>
                  <a:cubicBezTo>
                    <a:pt x="191" y="414"/>
                    <a:pt x="200" y="414"/>
                    <a:pt x="200" y="405"/>
                  </a:cubicBezTo>
                  <a:cubicBezTo>
                    <a:pt x="200" y="403"/>
                    <a:pt x="193" y="353"/>
                    <a:pt x="160" y="301"/>
                  </a:cubicBezTo>
                  <a:cubicBezTo>
                    <a:pt x="144" y="277"/>
                    <a:pt x="121" y="248"/>
                    <a:pt x="86" y="2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9" name="Freeform 28">
              <a:extLst>
                <a:ext uri="{FF2B5EF4-FFF2-40B4-BE49-F238E27FC236}">
                  <a16:creationId xmlns:a16="http://schemas.microsoft.com/office/drawing/2014/main" id="{7ED911FF-A52B-5246-891E-AF51AE4AB8EB}"/>
                </a:ext>
              </a:extLst>
            </p:cNvPr>
            <p:cNvSpPr/>
            <p:nvPr/>
          </p:nvSpPr>
          <p:spPr>
            <a:xfrm>
              <a:off x="2070360" y="380268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7"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3" y="342"/>
                    <a:pt x="41" y="342"/>
                    <a:pt x="23" y="301"/>
                  </a:cubicBezTo>
                  <a:cubicBezTo>
                    <a:pt x="54" y="304"/>
                    <a:pt x="74" y="281"/>
                    <a:pt x="74" y="257"/>
                  </a:cubicBezTo>
                  <a:cubicBezTo>
                    <a:pt x="74" y="239"/>
                    <a:pt x="61" y="230"/>
                    <a:pt x="45" y="230"/>
                  </a:cubicBezTo>
                  <a:cubicBezTo>
                    <a:pt x="23" y="230"/>
                    <a:pt x="0" y="247"/>
                    <a:pt x="0" y="283"/>
                  </a:cubicBezTo>
                  <a:cubicBezTo>
                    <a:pt x="0" y="327"/>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0" name="Freeform 29">
              <a:extLst>
                <a:ext uri="{FF2B5EF4-FFF2-40B4-BE49-F238E27FC236}">
                  <a16:creationId xmlns:a16="http://schemas.microsoft.com/office/drawing/2014/main" id="{CAB8AA3E-5636-BD4D-9729-223DFED214AB}"/>
                </a:ext>
              </a:extLst>
            </p:cNvPr>
            <p:cNvSpPr/>
            <p:nvPr/>
          </p:nvSpPr>
          <p:spPr>
            <a:xfrm>
              <a:off x="2197800" y="3699719"/>
              <a:ext cx="50040" cy="103320"/>
            </a:xfrm>
            <a:custGeom>
              <a:avLst/>
              <a:gdLst/>
              <a:ahLst/>
              <a:cxnLst>
                <a:cxn ang="3cd4">
                  <a:pos x="hc" y="t"/>
                </a:cxn>
                <a:cxn ang="cd2">
                  <a:pos x="l" y="vc"/>
                </a:cxn>
                <a:cxn ang="cd4">
                  <a:pos x="hc" y="b"/>
                </a:cxn>
                <a:cxn ang="0">
                  <a:pos x="r" y="vc"/>
                </a:cxn>
              </a:cxnLst>
              <a:rect l="l" t="t" r="r" b="b"/>
              <a:pathLst>
                <a:path w="140" h="288">
                  <a:moveTo>
                    <a:pt x="135" y="49"/>
                  </a:moveTo>
                  <a:cubicBezTo>
                    <a:pt x="140" y="40"/>
                    <a:pt x="140" y="34"/>
                    <a:pt x="140" y="31"/>
                  </a:cubicBezTo>
                  <a:cubicBezTo>
                    <a:pt x="140" y="13"/>
                    <a:pt x="124" y="0"/>
                    <a:pt x="108" y="0"/>
                  </a:cubicBezTo>
                  <a:cubicBezTo>
                    <a:pt x="86" y="0"/>
                    <a:pt x="79" y="18"/>
                    <a:pt x="77" y="27"/>
                  </a:cubicBezTo>
                  <a:lnTo>
                    <a:pt x="4" y="268"/>
                  </a:lnTo>
                  <a:cubicBezTo>
                    <a:pt x="2" y="268"/>
                    <a:pt x="0" y="275"/>
                    <a:pt x="0" y="275"/>
                  </a:cubicBezTo>
                  <a:cubicBezTo>
                    <a:pt x="0" y="283"/>
                    <a:pt x="18" y="288"/>
                    <a:pt x="22" y="288"/>
                  </a:cubicBezTo>
                  <a:cubicBezTo>
                    <a:pt x="25" y="288"/>
                    <a:pt x="27" y="288"/>
                    <a:pt x="31" y="2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31" name="TextBox 30">
            <a:extLst>
              <a:ext uri="{FF2B5EF4-FFF2-40B4-BE49-F238E27FC236}">
                <a16:creationId xmlns:a16="http://schemas.microsoft.com/office/drawing/2014/main" id="{5BC01DFB-1C01-4343-B838-6016DECE8333}"/>
              </a:ext>
            </a:extLst>
          </p:cNvPr>
          <p:cNvSpPr txBox="1"/>
          <p:nvPr/>
        </p:nvSpPr>
        <p:spPr>
          <a:xfrm>
            <a:off x="1375919" y="5721765"/>
            <a:ext cx="6042978" cy="1712798"/>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200" b="0" i="0" u="sng" strike="noStrike" kern="1200" cap="none" dirty="0">
                <a:ln>
                  <a:noFill/>
                </a:ln>
                <a:uFillTx/>
                <a:latin typeface="Liberation Sans" pitchFamily="18"/>
                <a:ea typeface="Noto Sans CJK SC Regular" pitchFamily="2"/>
                <a:cs typeface="FreeSans" pitchFamily="2"/>
              </a:rPr>
              <a:t>What do you think are the tradeoffs between:</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 large replay buffer vs small replay buffer?</a:t>
            </a:r>
          </a:p>
          <a:p>
            <a:pPr marL="0" marR="0" lvl="0" indent="0" hangingPunct="0">
              <a:lnSpc>
                <a:spcPct val="100000"/>
              </a:lnSpc>
              <a:spcBef>
                <a:spcPts val="0"/>
              </a:spcBef>
              <a:spcAft>
                <a:spcPts val="0"/>
              </a:spcAft>
              <a:buNone/>
              <a:tabLst/>
            </a:pPr>
            <a:r>
              <a:rPr lang="en-US" sz="2200" dirty="0">
                <a:latin typeface="Liberation Sans" pitchFamily="18"/>
                <a:ea typeface="Noto Sans CJK SC Regular" pitchFamily="2"/>
                <a:cs typeface="FreeSans" pitchFamily="2"/>
              </a:rPr>
              <a:t>		</a:t>
            </a:r>
            <a:r>
              <a:rPr lang="en-US" sz="2000" dirty="0">
                <a:latin typeface="Liberation Sans" pitchFamily="18"/>
                <a:ea typeface="Noto Sans CJK SC Regular" pitchFamily="2"/>
                <a:cs typeface="FreeSans" pitchFamily="2"/>
              </a:rPr>
              <a:t>‘old’ data vs. forgetting</a:t>
            </a: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 large batch size vs small batch size?</a:t>
            </a:r>
          </a:p>
          <a:p>
            <a:pPr marL="0" marR="0" lvl="0" indent="0" hangingPunct="0">
              <a:lnSpc>
                <a:spcPct val="100000"/>
              </a:lnSpc>
              <a:spcBef>
                <a:spcPts val="0"/>
              </a:spcBef>
              <a:spcAft>
                <a:spcPts val="0"/>
              </a:spcAft>
              <a:buNone/>
              <a:tabLst/>
            </a:pPr>
            <a:r>
              <a:rPr lang="en-US" sz="2200" dirty="0">
                <a:latin typeface="Liberation Sans" pitchFamily="18"/>
                <a:ea typeface="Noto Sans CJK SC Regular" pitchFamily="2"/>
                <a:cs typeface="FreeSans" pitchFamily="2"/>
              </a:rPr>
              <a:t>		</a:t>
            </a:r>
            <a:r>
              <a:rPr lang="en-US" sz="2000" dirty="0">
                <a:latin typeface="Liberation Sans" pitchFamily="18"/>
                <a:ea typeface="Noto Sans CJK SC Regular" pitchFamily="2"/>
                <a:cs typeface="FreeSans" pitchFamily="2"/>
              </a:rPr>
              <a:t>computation vs. stability</a:t>
            </a:r>
            <a:endParaRPr lang="en-US" sz="2000" b="0" i="0" u="none" strike="noStrike" kern="1200" cap="none" dirty="0">
              <a:ln>
                <a:noFill/>
              </a:ln>
              <a:latin typeface="Liberation Sans" pitchFamily="18"/>
              <a:ea typeface="Noto Sans CJK SC Regular" pitchFamily="2"/>
              <a:cs typeface="FreeSans" pitchFamily="2"/>
            </a:endParaRPr>
          </a:p>
        </p:txBody>
      </p:sp>
      <p:grpSp>
        <p:nvGrpSpPr>
          <p:cNvPr id="32" name="Group 31" descr="20§display§Q_w§svg§600§FALSE" title="TexMaths">
            <a:extLst>
              <a:ext uri="{FF2B5EF4-FFF2-40B4-BE49-F238E27FC236}">
                <a16:creationId xmlns:a16="http://schemas.microsoft.com/office/drawing/2014/main" id="{BF9AF31A-2988-B74F-8225-5AB29956FFF0}"/>
              </a:ext>
            </a:extLst>
          </p:cNvPr>
          <p:cNvGrpSpPr/>
          <p:nvPr/>
        </p:nvGrpSpPr>
        <p:grpSpPr>
          <a:xfrm>
            <a:off x="1631520" y="1667601"/>
            <a:ext cx="437399" cy="284760"/>
            <a:chOff x="1631520" y="1193039"/>
            <a:chExt cx="437399" cy="284760"/>
          </a:xfrm>
        </p:grpSpPr>
        <p:sp>
          <p:nvSpPr>
            <p:cNvPr id="33" name="Freeform 32">
              <a:extLst>
                <a:ext uri="{FF2B5EF4-FFF2-40B4-BE49-F238E27FC236}">
                  <a16:creationId xmlns:a16="http://schemas.microsoft.com/office/drawing/2014/main" id="{B3C2AE51-6853-3146-B7C6-978A736194FF}"/>
                </a:ext>
              </a:extLst>
            </p:cNvPr>
            <p:cNvSpPr/>
            <p:nvPr/>
          </p:nvSpPr>
          <p:spPr>
            <a:xfrm>
              <a:off x="1631520" y="1200959"/>
              <a:ext cx="437399" cy="276840"/>
            </a:xfrm>
            <a:custGeom>
              <a:avLst/>
              <a:gdLst/>
              <a:ahLst/>
              <a:cxnLst>
                <a:cxn ang="3cd4">
                  <a:pos x="hc" y="t"/>
                </a:cxn>
                <a:cxn ang="cd2">
                  <a:pos x="l" y="vc"/>
                </a:cxn>
                <a:cxn ang="cd4">
                  <a:pos x="hc" y="b"/>
                </a:cxn>
                <a:cxn ang="0">
                  <a:pos x="r" y="vc"/>
                </a:cxn>
              </a:cxnLst>
              <a:rect l="l" t="t" r="r" b="b"/>
              <a:pathLst>
                <a:path w="1216" h="770">
                  <a:moveTo>
                    <a:pt x="608" y="770"/>
                  </a:moveTo>
                  <a:lnTo>
                    <a:pt x="0" y="770"/>
                  </a:lnTo>
                  <a:lnTo>
                    <a:pt x="0" y="0"/>
                  </a:lnTo>
                  <a:lnTo>
                    <a:pt x="1216" y="0"/>
                  </a:lnTo>
                  <a:lnTo>
                    <a:pt x="1216" y="770"/>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4" name="Freeform 33">
              <a:extLst>
                <a:ext uri="{FF2B5EF4-FFF2-40B4-BE49-F238E27FC236}">
                  <a16:creationId xmlns:a16="http://schemas.microsoft.com/office/drawing/2014/main" id="{E3E62C41-B820-9745-B900-E592D1B7DCE0}"/>
                </a:ext>
              </a:extLst>
            </p:cNvPr>
            <p:cNvSpPr/>
            <p:nvPr/>
          </p:nvSpPr>
          <p:spPr>
            <a:xfrm>
              <a:off x="1647360" y="1193039"/>
              <a:ext cx="219240" cy="284760"/>
            </a:xfrm>
            <a:custGeom>
              <a:avLst/>
              <a:gdLst/>
              <a:ahLst/>
              <a:cxnLst>
                <a:cxn ang="3cd4">
                  <a:pos x="hc" y="t"/>
                </a:cxn>
                <a:cxn ang="cd2">
                  <a:pos x="l" y="vc"/>
                </a:cxn>
                <a:cxn ang="cd4">
                  <a:pos x="hc" y="b"/>
                </a:cxn>
                <a:cxn ang="0">
                  <a:pos x="r" y="vc"/>
                </a:cxn>
              </a:cxnLst>
              <a:rect l="l" t="t" r="r" b="b"/>
              <a:pathLst>
                <a:path w="610" h="792">
                  <a:moveTo>
                    <a:pt x="342" y="616"/>
                  </a:moveTo>
                  <a:cubicBezTo>
                    <a:pt x="480" y="564"/>
                    <a:pt x="610" y="406"/>
                    <a:pt x="610" y="236"/>
                  </a:cubicBezTo>
                  <a:cubicBezTo>
                    <a:pt x="610" y="96"/>
                    <a:pt x="516" y="0"/>
                    <a:pt x="384" y="0"/>
                  </a:cubicBezTo>
                  <a:cubicBezTo>
                    <a:pt x="194" y="0"/>
                    <a:pt x="0" y="200"/>
                    <a:pt x="0" y="406"/>
                  </a:cubicBezTo>
                  <a:cubicBezTo>
                    <a:pt x="0" y="552"/>
                    <a:pt x="98" y="640"/>
                    <a:pt x="226" y="640"/>
                  </a:cubicBezTo>
                  <a:cubicBezTo>
                    <a:pt x="248" y="640"/>
                    <a:pt x="278" y="636"/>
                    <a:pt x="312" y="628"/>
                  </a:cubicBezTo>
                  <a:cubicBezTo>
                    <a:pt x="308" y="682"/>
                    <a:pt x="308" y="684"/>
                    <a:pt x="308" y="696"/>
                  </a:cubicBezTo>
                  <a:cubicBezTo>
                    <a:pt x="308" y="724"/>
                    <a:pt x="308" y="792"/>
                    <a:pt x="382" y="792"/>
                  </a:cubicBezTo>
                  <a:cubicBezTo>
                    <a:pt x="486" y="792"/>
                    <a:pt x="528" y="630"/>
                    <a:pt x="528" y="622"/>
                  </a:cubicBezTo>
                  <a:cubicBezTo>
                    <a:pt x="528" y="614"/>
                    <a:pt x="522" y="612"/>
                    <a:pt x="520" y="612"/>
                  </a:cubicBezTo>
                  <a:cubicBezTo>
                    <a:pt x="512" y="612"/>
                    <a:pt x="510" y="616"/>
                    <a:pt x="508" y="622"/>
                  </a:cubicBezTo>
                  <a:cubicBezTo>
                    <a:pt x="488" y="684"/>
                    <a:pt x="436" y="706"/>
                    <a:pt x="406" y="706"/>
                  </a:cubicBezTo>
                  <a:cubicBezTo>
                    <a:pt x="364" y="706"/>
                    <a:pt x="352" y="682"/>
                    <a:pt x="342" y="616"/>
                  </a:cubicBezTo>
                  <a:close/>
                  <a:moveTo>
                    <a:pt x="176" y="608"/>
                  </a:moveTo>
                  <a:cubicBezTo>
                    <a:pt x="108" y="582"/>
                    <a:pt x="78" y="512"/>
                    <a:pt x="78" y="434"/>
                  </a:cubicBezTo>
                  <a:cubicBezTo>
                    <a:pt x="78" y="372"/>
                    <a:pt x="100" y="248"/>
                    <a:pt x="168" y="152"/>
                  </a:cubicBezTo>
                  <a:cubicBezTo>
                    <a:pt x="232" y="62"/>
                    <a:pt x="314" y="22"/>
                    <a:pt x="380" y="22"/>
                  </a:cubicBezTo>
                  <a:cubicBezTo>
                    <a:pt x="468" y="22"/>
                    <a:pt x="532" y="90"/>
                    <a:pt x="532" y="208"/>
                  </a:cubicBezTo>
                  <a:cubicBezTo>
                    <a:pt x="532" y="296"/>
                    <a:pt x="486" y="502"/>
                    <a:pt x="338" y="586"/>
                  </a:cubicBezTo>
                  <a:cubicBezTo>
                    <a:pt x="334" y="554"/>
                    <a:pt x="326" y="490"/>
                    <a:pt x="260" y="490"/>
                  </a:cubicBezTo>
                  <a:cubicBezTo>
                    <a:pt x="214" y="490"/>
                    <a:pt x="172" y="534"/>
                    <a:pt x="172" y="580"/>
                  </a:cubicBezTo>
                  <a:cubicBezTo>
                    <a:pt x="172" y="598"/>
                    <a:pt x="176" y="608"/>
                    <a:pt x="176" y="608"/>
                  </a:cubicBezTo>
                  <a:close/>
                  <a:moveTo>
                    <a:pt x="230" y="618"/>
                  </a:moveTo>
                  <a:cubicBezTo>
                    <a:pt x="218" y="618"/>
                    <a:pt x="190" y="618"/>
                    <a:pt x="190" y="580"/>
                  </a:cubicBezTo>
                  <a:cubicBezTo>
                    <a:pt x="190" y="546"/>
                    <a:pt x="224" y="510"/>
                    <a:pt x="260" y="510"/>
                  </a:cubicBezTo>
                  <a:cubicBezTo>
                    <a:pt x="298" y="510"/>
                    <a:pt x="314" y="532"/>
                    <a:pt x="314" y="584"/>
                  </a:cubicBezTo>
                  <a:cubicBezTo>
                    <a:pt x="314" y="598"/>
                    <a:pt x="314" y="598"/>
                    <a:pt x="306" y="602"/>
                  </a:cubicBezTo>
                  <a:cubicBezTo>
                    <a:pt x="282" y="612"/>
                    <a:pt x="256" y="618"/>
                    <a:pt x="230" y="61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5" name="Freeform 34">
              <a:extLst>
                <a:ext uri="{FF2B5EF4-FFF2-40B4-BE49-F238E27FC236}">
                  <a16:creationId xmlns:a16="http://schemas.microsoft.com/office/drawing/2014/main" id="{1F347607-1F6C-D04A-BFCC-D89243C5A7FE}"/>
                </a:ext>
              </a:extLst>
            </p:cNvPr>
            <p:cNvSpPr/>
            <p:nvPr/>
          </p:nvSpPr>
          <p:spPr>
            <a:xfrm>
              <a:off x="1890720" y="1365840"/>
              <a:ext cx="162360" cy="100440"/>
            </a:xfrm>
            <a:custGeom>
              <a:avLst/>
              <a:gdLst/>
              <a:ahLst/>
              <a:cxnLst>
                <a:cxn ang="3cd4">
                  <a:pos x="hc" y="t"/>
                </a:cxn>
                <a:cxn ang="cd2">
                  <a:pos x="l" y="vc"/>
                </a:cxn>
                <a:cxn ang="cd4">
                  <a:pos x="hc" y="b"/>
                </a:cxn>
                <a:cxn ang="0">
                  <a:pos x="r" y="vc"/>
                </a:cxn>
              </a:cxnLst>
              <a:rect l="l" t="t" r="r" b="b"/>
              <a:pathLst>
                <a:path w="452" h="280">
                  <a:moveTo>
                    <a:pt x="296" y="76"/>
                  </a:moveTo>
                  <a:cubicBezTo>
                    <a:pt x="300" y="60"/>
                    <a:pt x="308" y="30"/>
                    <a:pt x="308" y="26"/>
                  </a:cubicBezTo>
                  <a:cubicBezTo>
                    <a:pt x="308" y="14"/>
                    <a:pt x="298" y="6"/>
                    <a:pt x="288" y="6"/>
                  </a:cubicBezTo>
                  <a:cubicBezTo>
                    <a:pt x="276" y="6"/>
                    <a:pt x="264" y="14"/>
                    <a:pt x="260" y="24"/>
                  </a:cubicBezTo>
                  <a:cubicBezTo>
                    <a:pt x="258" y="30"/>
                    <a:pt x="252" y="56"/>
                    <a:pt x="248" y="72"/>
                  </a:cubicBezTo>
                  <a:cubicBezTo>
                    <a:pt x="240" y="106"/>
                    <a:pt x="240" y="108"/>
                    <a:pt x="230" y="142"/>
                  </a:cubicBezTo>
                  <a:cubicBezTo>
                    <a:pt x="222" y="176"/>
                    <a:pt x="222" y="182"/>
                    <a:pt x="220" y="200"/>
                  </a:cubicBezTo>
                  <a:cubicBezTo>
                    <a:pt x="224" y="212"/>
                    <a:pt x="218" y="224"/>
                    <a:pt x="204" y="242"/>
                  </a:cubicBezTo>
                  <a:cubicBezTo>
                    <a:pt x="196" y="252"/>
                    <a:pt x="182" y="262"/>
                    <a:pt x="162" y="262"/>
                  </a:cubicBezTo>
                  <a:cubicBezTo>
                    <a:pt x="138" y="262"/>
                    <a:pt x="106" y="254"/>
                    <a:pt x="106" y="206"/>
                  </a:cubicBezTo>
                  <a:cubicBezTo>
                    <a:pt x="106" y="174"/>
                    <a:pt x="124" y="128"/>
                    <a:pt x="136" y="96"/>
                  </a:cubicBezTo>
                  <a:cubicBezTo>
                    <a:pt x="146" y="70"/>
                    <a:pt x="148" y="64"/>
                    <a:pt x="148" y="54"/>
                  </a:cubicBezTo>
                  <a:cubicBezTo>
                    <a:pt x="148" y="24"/>
                    <a:pt x="124" y="0"/>
                    <a:pt x="90" y="0"/>
                  </a:cubicBezTo>
                  <a:cubicBezTo>
                    <a:pt x="28" y="0"/>
                    <a:pt x="0" y="84"/>
                    <a:pt x="0" y="96"/>
                  </a:cubicBezTo>
                  <a:cubicBezTo>
                    <a:pt x="0" y="104"/>
                    <a:pt x="8" y="104"/>
                    <a:pt x="10" y="104"/>
                  </a:cubicBezTo>
                  <a:cubicBezTo>
                    <a:pt x="20" y="104"/>
                    <a:pt x="20" y="100"/>
                    <a:pt x="22" y="94"/>
                  </a:cubicBezTo>
                  <a:cubicBezTo>
                    <a:pt x="38" y="42"/>
                    <a:pt x="64" y="18"/>
                    <a:pt x="88" y="18"/>
                  </a:cubicBezTo>
                  <a:cubicBezTo>
                    <a:pt x="98" y="18"/>
                    <a:pt x="104" y="24"/>
                    <a:pt x="104" y="40"/>
                  </a:cubicBezTo>
                  <a:cubicBezTo>
                    <a:pt x="104" y="54"/>
                    <a:pt x="98" y="68"/>
                    <a:pt x="96" y="76"/>
                  </a:cubicBezTo>
                  <a:cubicBezTo>
                    <a:pt x="60" y="166"/>
                    <a:pt x="60" y="178"/>
                    <a:pt x="60" y="198"/>
                  </a:cubicBezTo>
                  <a:cubicBezTo>
                    <a:pt x="60" y="270"/>
                    <a:pt x="126" y="280"/>
                    <a:pt x="160" y="280"/>
                  </a:cubicBezTo>
                  <a:cubicBezTo>
                    <a:pt x="172" y="280"/>
                    <a:pt x="202" y="280"/>
                    <a:pt x="230" y="238"/>
                  </a:cubicBezTo>
                  <a:cubicBezTo>
                    <a:pt x="244" y="266"/>
                    <a:pt x="278" y="280"/>
                    <a:pt x="316" y="280"/>
                  </a:cubicBezTo>
                  <a:cubicBezTo>
                    <a:pt x="370" y="280"/>
                    <a:pt x="398" y="232"/>
                    <a:pt x="410" y="206"/>
                  </a:cubicBezTo>
                  <a:cubicBezTo>
                    <a:pt x="436" y="154"/>
                    <a:pt x="452" y="78"/>
                    <a:pt x="452" y="48"/>
                  </a:cubicBezTo>
                  <a:cubicBezTo>
                    <a:pt x="452" y="2"/>
                    <a:pt x="426" y="0"/>
                    <a:pt x="422" y="0"/>
                  </a:cubicBezTo>
                  <a:cubicBezTo>
                    <a:pt x="406" y="0"/>
                    <a:pt x="388" y="16"/>
                    <a:pt x="388" y="32"/>
                  </a:cubicBezTo>
                  <a:cubicBezTo>
                    <a:pt x="388" y="44"/>
                    <a:pt x="394" y="48"/>
                    <a:pt x="400" y="52"/>
                  </a:cubicBezTo>
                  <a:cubicBezTo>
                    <a:pt x="414" y="64"/>
                    <a:pt x="422" y="82"/>
                    <a:pt x="422" y="102"/>
                  </a:cubicBezTo>
                  <a:cubicBezTo>
                    <a:pt x="422" y="110"/>
                    <a:pt x="396" y="262"/>
                    <a:pt x="318" y="262"/>
                  </a:cubicBezTo>
                  <a:cubicBezTo>
                    <a:pt x="268" y="262"/>
                    <a:pt x="268" y="218"/>
                    <a:pt x="268" y="208"/>
                  </a:cubicBezTo>
                  <a:cubicBezTo>
                    <a:pt x="268" y="190"/>
                    <a:pt x="270" y="180"/>
                    <a:pt x="278" y="14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36" name="Group 35" descr="18§display§w \leftarrow w - \alpha \nabla_w L(B;w)§svg§600§FALSE" title="TexMaths">
            <a:extLst>
              <a:ext uri="{FF2B5EF4-FFF2-40B4-BE49-F238E27FC236}">
                <a16:creationId xmlns:a16="http://schemas.microsoft.com/office/drawing/2014/main" id="{50388951-B723-0441-9808-B941E2E41CA5}"/>
              </a:ext>
            </a:extLst>
          </p:cNvPr>
          <p:cNvGrpSpPr/>
          <p:nvPr/>
        </p:nvGrpSpPr>
        <p:grpSpPr>
          <a:xfrm>
            <a:off x="1900080" y="5149852"/>
            <a:ext cx="2793960" cy="284760"/>
            <a:chOff x="1900080" y="4605840"/>
            <a:chExt cx="2793960" cy="284760"/>
          </a:xfrm>
        </p:grpSpPr>
        <p:sp>
          <p:nvSpPr>
            <p:cNvPr id="37" name="Freeform 36">
              <a:extLst>
                <a:ext uri="{FF2B5EF4-FFF2-40B4-BE49-F238E27FC236}">
                  <a16:creationId xmlns:a16="http://schemas.microsoft.com/office/drawing/2014/main" id="{7E6C759C-D932-3346-AEE9-B2C0085CCF71}"/>
                </a:ext>
              </a:extLst>
            </p:cNvPr>
            <p:cNvSpPr/>
            <p:nvPr/>
          </p:nvSpPr>
          <p:spPr>
            <a:xfrm>
              <a:off x="1900080" y="4606560"/>
              <a:ext cx="2793960" cy="284040"/>
            </a:xfrm>
            <a:custGeom>
              <a:avLst/>
              <a:gdLst/>
              <a:ahLst/>
              <a:cxnLst>
                <a:cxn ang="3cd4">
                  <a:pos x="hc" y="t"/>
                </a:cxn>
                <a:cxn ang="cd2">
                  <a:pos x="l" y="vc"/>
                </a:cxn>
                <a:cxn ang="cd4">
                  <a:pos x="hc" y="b"/>
                </a:cxn>
                <a:cxn ang="0">
                  <a:pos x="r" y="vc"/>
                </a:cxn>
              </a:cxnLst>
              <a:rect l="l" t="t" r="r" b="b"/>
              <a:pathLst>
                <a:path w="7762" h="790">
                  <a:moveTo>
                    <a:pt x="3881" y="790"/>
                  </a:moveTo>
                  <a:lnTo>
                    <a:pt x="0" y="790"/>
                  </a:lnTo>
                  <a:lnTo>
                    <a:pt x="0" y="0"/>
                  </a:lnTo>
                  <a:lnTo>
                    <a:pt x="7762" y="0"/>
                  </a:lnTo>
                  <a:lnTo>
                    <a:pt x="7762" y="790"/>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8" name="Freeform 37">
              <a:extLst>
                <a:ext uri="{FF2B5EF4-FFF2-40B4-BE49-F238E27FC236}">
                  <a16:creationId xmlns:a16="http://schemas.microsoft.com/office/drawing/2014/main" id="{9BE6D622-73DE-8148-BD3D-C30934A2B482}"/>
                </a:ext>
              </a:extLst>
            </p:cNvPr>
            <p:cNvSpPr/>
            <p:nvPr/>
          </p:nvSpPr>
          <p:spPr>
            <a:xfrm>
              <a:off x="1908360" y="4693320"/>
              <a:ext cx="189000" cy="129240"/>
            </a:xfrm>
            <a:custGeom>
              <a:avLst/>
              <a:gdLst/>
              <a:ahLst/>
              <a:cxnLst>
                <a:cxn ang="3cd4">
                  <a:pos x="hc" y="t"/>
                </a:cxn>
                <a:cxn ang="cd2">
                  <a:pos x="l" y="vc"/>
                </a:cxn>
                <a:cxn ang="cd4">
                  <a:pos x="hc" y="b"/>
                </a:cxn>
                <a:cxn ang="0">
                  <a:pos x="r" y="vc"/>
                </a:cxn>
              </a:cxnLst>
              <a:rect l="l" t="t" r="r" b="b"/>
              <a:pathLst>
                <a:path w="526" h="360">
                  <a:moveTo>
                    <a:pt x="344" y="81"/>
                  </a:moveTo>
                  <a:cubicBezTo>
                    <a:pt x="347" y="65"/>
                    <a:pt x="355" y="34"/>
                    <a:pt x="355" y="31"/>
                  </a:cubicBezTo>
                  <a:cubicBezTo>
                    <a:pt x="355" y="16"/>
                    <a:pt x="344" y="9"/>
                    <a:pt x="333" y="9"/>
                  </a:cubicBezTo>
                  <a:cubicBezTo>
                    <a:pt x="322" y="9"/>
                    <a:pt x="308" y="14"/>
                    <a:pt x="302" y="31"/>
                  </a:cubicBezTo>
                  <a:cubicBezTo>
                    <a:pt x="301" y="36"/>
                    <a:pt x="263" y="189"/>
                    <a:pt x="257" y="209"/>
                  </a:cubicBezTo>
                  <a:cubicBezTo>
                    <a:pt x="252" y="232"/>
                    <a:pt x="250" y="247"/>
                    <a:pt x="250" y="261"/>
                  </a:cubicBezTo>
                  <a:cubicBezTo>
                    <a:pt x="250" y="270"/>
                    <a:pt x="250" y="272"/>
                    <a:pt x="252" y="275"/>
                  </a:cubicBezTo>
                  <a:cubicBezTo>
                    <a:pt x="234" y="319"/>
                    <a:pt x="209" y="342"/>
                    <a:pt x="178" y="342"/>
                  </a:cubicBezTo>
                  <a:cubicBezTo>
                    <a:pt x="115" y="342"/>
                    <a:pt x="115" y="284"/>
                    <a:pt x="115" y="270"/>
                  </a:cubicBezTo>
                  <a:cubicBezTo>
                    <a:pt x="115" y="245"/>
                    <a:pt x="119" y="214"/>
                    <a:pt x="157" y="115"/>
                  </a:cubicBezTo>
                  <a:cubicBezTo>
                    <a:pt x="166" y="92"/>
                    <a:pt x="169" y="81"/>
                    <a:pt x="169" y="65"/>
                  </a:cubicBezTo>
                  <a:cubicBezTo>
                    <a:pt x="169" y="29"/>
                    <a:pt x="144" y="0"/>
                    <a:pt x="104" y="0"/>
                  </a:cubicBezTo>
                  <a:cubicBezTo>
                    <a:pt x="29" y="0"/>
                    <a:pt x="0" y="115"/>
                    <a:pt x="0" y="122"/>
                  </a:cubicBezTo>
                  <a:cubicBezTo>
                    <a:pt x="0" y="130"/>
                    <a:pt x="7" y="130"/>
                    <a:pt x="9" y="130"/>
                  </a:cubicBezTo>
                  <a:cubicBezTo>
                    <a:pt x="18" y="130"/>
                    <a:pt x="18" y="130"/>
                    <a:pt x="22" y="115"/>
                  </a:cubicBezTo>
                  <a:cubicBezTo>
                    <a:pt x="43" y="41"/>
                    <a:pt x="74" y="18"/>
                    <a:pt x="103" y="18"/>
                  </a:cubicBezTo>
                  <a:cubicBezTo>
                    <a:pt x="110" y="18"/>
                    <a:pt x="122" y="18"/>
                    <a:pt x="122" y="43"/>
                  </a:cubicBezTo>
                  <a:cubicBezTo>
                    <a:pt x="122" y="63"/>
                    <a:pt x="113" y="86"/>
                    <a:pt x="108" y="99"/>
                  </a:cubicBezTo>
                  <a:cubicBezTo>
                    <a:pt x="74" y="193"/>
                    <a:pt x="63" y="230"/>
                    <a:pt x="63" y="259"/>
                  </a:cubicBezTo>
                  <a:cubicBezTo>
                    <a:pt x="63" y="333"/>
                    <a:pt x="117" y="360"/>
                    <a:pt x="176" y="360"/>
                  </a:cubicBezTo>
                  <a:cubicBezTo>
                    <a:pt x="189" y="360"/>
                    <a:pt x="227" y="360"/>
                    <a:pt x="259" y="304"/>
                  </a:cubicBezTo>
                  <a:cubicBezTo>
                    <a:pt x="279" y="355"/>
                    <a:pt x="335" y="360"/>
                    <a:pt x="358" y="360"/>
                  </a:cubicBezTo>
                  <a:cubicBezTo>
                    <a:pt x="418" y="360"/>
                    <a:pt x="452" y="310"/>
                    <a:pt x="473" y="263"/>
                  </a:cubicBezTo>
                  <a:cubicBezTo>
                    <a:pt x="500" y="200"/>
                    <a:pt x="526" y="94"/>
                    <a:pt x="526" y="56"/>
                  </a:cubicBezTo>
                  <a:cubicBezTo>
                    <a:pt x="526" y="13"/>
                    <a:pt x="504" y="0"/>
                    <a:pt x="490" y="0"/>
                  </a:cubicBezTo>
                  <a:cubicBezTo>
                    <a:pt x="470" y="0"/>
                    <a:pt x="450" y="20"/>
                    <a:pt x="450" y="38"/>
                  </a:cubicBezTo>
                  <a:cubicBezTo>
                    <a:pt x="450" y="49"/>
                    <a:pt x="455" y="54"/>
                    <a:pt x="463" y="59"/>
                  </a:cubicBezTo>
                  <a:cubicBezTo>
                    <a:pt x="472" y="68"/>
                    <a:pt x="491" y="88"/>
                    <a:pt x="491" y="128"/>
                  </a:cubicBezTo>
                  <a:cubicBezTo>
                    <a:pt x="491" y="155"/>
                    <a:pt x="468" y="232"/>
                    <a:pt x="448" y="272"/>
                  </a:cubicBezTo>
                  <a:cubicBezTo>
                    <a:pt x="427" y="315"/>
                    <a:pt x="400" y="342"/>
                    <a:pt x="360" y="342"/>
                  </a:cubicBezTo>
                  <a:cubicBezTo>
                    <a:pt x="322" y="342"/>
                    <a:pt x="302" y="319"/>
                    <a:pt x="302" y="274"/>
                  </a:cubicBezTo>
                  <a:cubicBezTo>
                    <a:pt x="302" y="252"/>
                    <a:pt x="308" y="227"/>
                    <a:pt x="310" y="2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9" name="Freeform 38">
              <a:extLst>
                <a:ext uri="{FF2B5EF4-FFF2-40B4-BE49-F238E27FC236}">
                  <a16:creationId xmlns:a16="http://schemas.microsoft.com/office/drawing/2014/main" id="{4EFA4C5F-4FA4-BD43-8C81-17DE0917B222}"/>
                </a:ext>
              </a:extLst>
            </p:cNvPr>
            <p:cNvSpPr/>
            <p:nvPr/>
          </p:nvSpPr>
          <p:spPr>
            <a:xfrm>
              <a:off x="2206079" y="4673880"/>
              <a:ext cx="253080" cy="148680"/>
            </a:xfrm>
            <a:custGeom>
              <a:avLst/>
              <a:gdLst/>
              <a:ahLst/>
              <a:cxnLst>
                <a:cxn ang="3cd4">
                  <a:pos x="hc" y="t"/>
                </a:cxn>
                <a:cxn ang="cd2">
                  <a:pos x="l" y="vc"/>
                </a:cxn>
                <a:cxn ang="cd4">
                  <a:pos x="hc" y="b"/>
                </a:cxn>
                <a:cxn ang="0">
                  <a:pos x="r" y="vc"/>
                </a:cxn>
              </a:cxnLst>
              <a:rect l="l" t="t" r="r" b="b"/>
              <a:pathLst>
                <a:path w="704" h="414">
                  <a:moveTo>
                    <a:pt x="675" y="223"/>
                  </a:moveTo>
                  <a:cubicBezTo>
                    <a:pt x="689" y="223"/>
                    <a:pt x="704" y="223"/>
                    <a:pt x="704" y="207"/>
                  </a:cubicBezTo>
                  <a:cubicBezTo>
                    <a:pt x="704" y="191"/>
                    <a:pt x="689" y="191"/>
                    <a:pt x="675" y="191"/>
                  </a:cubicBezTo>
                  <a:lnTo>
                    <a:pt x="86" y="191"/>
                  </a:lnTo>
                  <a:cubicBezTo>
                    <a:pt x="130" y="158"/>
                    <a:pt x="151" y="126"/>
                    <a:pt x="158" y="115"/>
                  </a:cubicBezTo>
                  <a:cubicBezTo>
                    <a:pt x="193" y="61"/>
                    <a:pt x="200" y="11"/>
                    <a:pt x="200" y="9"/>
                  </a:cubicBezTo>
                  <a:cubicBezTo>
                    <a:pt x="200" y="0"/>
                    <a:pt x="191" y="0"/>
                    <a:pt x="184" y="0"/>
                  </a:cubicBezTo>
                  <a:cubicBezTo>
                    <a:pt x="171" y="0"/>
                    <a:pt x="169" y="2"/>
                    <a:pt x="166" y="16"/>
                  </a:cubicBezTo>
                  <a:cubicBezTo>
                    <a:pt x="148" y="94"/>
                    <a:pt x="101" y="160"/>
                    <a:pt x="13" y="196"/>
                  </a:cubicBezTo>
                  <a:cubicBezTo>
                    <a:pt x="4" y="200"/>
                    <a:pt x="0" y="202"/>
                    <a:pt x="0" y="207"/>
                  </a:cubicBezTo>
                  <a:cubicBezTo>
                    <a:pt x="0" y="212"/>
                    <a:pt x="4" y="214"/>
                    <a:pt x="13" y="218"/>
                  </a:cubicBezTo>
                  <a:cubicBezTo>
                    <a:pt x="94" y="252"/>
                    <a:pt x="148" y="313"/>
                    <a:pt x="167" y="403"/>
                  </a:cubicBezTo>
                  <a:cubicBezTo>
                    <a:pt x="169" y="412"/>
                    <a:pt x="171" y="414"/>
                    <a:pt x="184" y="414"/>
                  </a:cubicBezTo>
                  <a:cubicBezTo>
                    <a:pt x="191" y="414"/>
                    <a:pt x="200" y="414"/>
                    <a:pt x="200" y="405"/>
                  </a:cubicBezTo>
                  <a:cubicBezTo>
                    <a:pt x="200" y="403"/>
                    <a:pt x="193" y="353"/>
                    <a:pt x="160" y="301"/>
                  </a:cubicBezTo>
                  <a:cubicBezTo>
                    <a:pt x="144" y="277"/>
                    <a:pt x="121" y="248"/>
                    <a:pt x="86" y="2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0" name="Freeform 39">
              <a:extLst>
                <a:ext uri="{FF2B5EF4-FFF2-40B4-BE49-F238E27FC236}">
                  <a16:creationId xmlns:a16="http://schemas.microsoft.com/office/drawing/2014/main" id="{48F6C527-F076-B74D-AE96-9381A0D94910}"/>
                </a:ext>
              </a:extLst>
            </p:cNvPr>
            <p:cNvSpPr/>
            <p:nvPr/>
          </p:nvSpPr>
          <p:spPr>
            <a:xfrm>
              <a:off x="2561039" y="4693320"/>
              <a:ext cx="189000" cy="129240"/>
            </a:xfrm>
            <a:custGeom>
              <a:avLst/>
              <a:gdLst/>
              <a:ahLst/>
              <a:cxnLst>
                <a:cxn ang="3cd4">
                  <a:pos x="hc" y="t"/>
                </a:cxn>
                <a:cxn ang="cd2">
                  <a:pos x="l" y="vc"/>
                </a:cxn>
                <a:cxn ang="cd4">
                  <a:pos x="hc" y="b"/>
                </a:cxn>
                <a:cxn ang="0">
                  <a:pos x="r" y="vc"/>
                </a:cxn>
              </a:cxnLst>
              <a:rect l="l" t="t" r="r" b="b"/>
              <a:pathLst>
                <a:path w="526" h="360">
                  <a:moveTo>
                    <a:pt x="344" y="81"/>
                  </a:moveTo>
                  <a:cubicBezTo>
                    <a:pt x="347" y="65"/>
                    <a:pt x="355" y="34"/>
                    <a:pt x="355" y="31"/>
                  </a:cubicBezTo>
                  <a:cubicBezTo>
                    <a:pt x="355" y="16"/>
                    <a:pt x="344" y="9"/>
                    <a:pt x="333" y="9"/>
                  </a:cubicBezTo>
                  <a:cubicBezTo>
                    <a:pt x="322" y="9"/>
                    <a:pt x="308" y="14"/>
                    <a:pt x="302" y="31"/>
                  </a:cubicBezTo>
                  <a:cubicBezTo>
                    <a:pt x="301" y="36"/>
                    <a:pt x="263" y="189"/>
                    <a:pt x="257" y="209"/>
                  </a:cubicBezTo>
                  <a:cubicBezTo>
                    <a:pt x="252" y="232"/>
                    <a:pt x="250" y="247"/>
                    <a:pt x="250" y="261"/>
                  </a:cubicBezTo>
                  <a:cubicBezTo>
                    <a:pt x="250" y="270"/>
                    <a:pt x="250" y="272"/>
                    <a:pt x="252" y="275"/>
                  </a:cubicBezTo>
                  <a:cubicBezTo>
                    <a:pt x="234" y="319"/>
                    <a:pt x="209" y="342"/>
                    <a:pt x="178" y="342"/>
                  </a:cubicBezTo>
                  <a:cubicBezTo>
                    <a:pt x="115" y="342"/>
                    <a:pt x="115" y="284"/>
                    <a:pt x="115" y="270"/>
                  </a:cubicBezTo>
                  <a:cubicBezTo>
                    <a:pt x="115" y="245"/>
                    <a:pt x="119" y="214"/>
                    <a:pt x="157" y="115"/>
                  </a:cubicBezTo>
                  <a:cubicBezTo>
                    <a:pt x="166" y="92"/>
                    <a:pt x="169" y="81"/>
                    <a:pt x="169" y="65"/>
                  </a:cubicBezTo>
                  <a:cubicBezTo>
                    <a:pt x="169" y="29"/>
                    <a:pt x="144" y="0"/>
                    <a:pt x="104" y="0"/>
                  </a:cubicBezTo>
                  <a:cubicBezTo>
                    <a:pt x="29" y="0"/>
                    <a:pt x="0" y="115"/>
                    <a:pt x="0" y="122"/>
                  </a:cubicBezTo>
                  <a:cubicBezTo>
                    <a:pt x="0" y="130"/>
                    <a:pt x="7" y="130"/>
                    <a:pt x="9" y="130"/>
                  </a:cubicBezTo>
                  <a:cubicBezTo>
                    <a:pt x="18" y="130"/>
                    <a:pt x="18" y="130"/>
                    <a:pt x="22" y="115"/>
                  </a:cubicBezTo>
                  <a:cubicBezTo>
                    <a:pt x="43" y="41"/>
                    <a:pt x="74" y="18"/>
                    <a:pt x="103" y="18"/>
                  </a:cubicBezTo>
                  <a:cubicBezTo>
                    <a:pt x="110" y="18"/>
                    <a:pt x="122" y="18"/>
                    <a:pt x="122" y="43"/>
                  </a:cubicBezTo>
                  <a:cubicBezTo>
                    <a:pt x="122" y="63"/>
                    <a:pt x="113" y="86"/>
                    <a:pt x="108" y="99"/>
                  </a:cubicBezTo>
                  <a:cubicBezTo>
                    <a:pt x="74" y="193"/>
                    <a:pt x="63" y="230"/>
                    <a:pt x="63" y="259"/>
                  </a:cubicBezTo>
                  <a:cubicBezTo>
                    <a:pt x="63" y="333"/>
                    <a:pt x="117" y="360"/>
                    <a:pt x="176" y="360"/>
                  </a:cubicBezTo>
                  <a:cubicBezTo>
                    <a:pt x="189" y="360"/>
                    <a:pt x="227" y="360"/>
                    <a:pt x="259" y="304"/>
                  </a:cubicBezTo>
                  <a:cubicBezTo>
                    <a:pt x="279" y="355"/>
                    <a:pt x="335" y="360"/>
                    <a:pt x="358" y="360"/>
                  </a:cubicBezTo>
                  <a:cubicBezTo>
                    <a:pt x="418" y="360"/>
                    <a:pt x="452" y="310"/>
                    <a:pt x="473" y="263"/>
                  </a:cubicBezTo>
                  <a:cubicBezTo>
                    <a:pt x="500" y="200"/>
                    <a:pt x="526" y="94"/>
                    <a:pt x="526" y="56"/>
                  </a:cubicBezTo>
                  <a:cubicBezTo>
                    <a:pt x="526" y="13"/>
                    <a:pt x="504" y="0"/>
                    <a:pt x="490" y="0"/>
                  </a:cubicBezTo>
                  <a:cubicBezTo>
                    <a:pt x="470" y="0"/>
                    <a:pt x="450" y="20"/>
                    <a:pt x="450" y="38"/>
                  </a:cubicBezTo>
                  <a:cubicBezTo>
                    <a:pt x="450" y="49"/>
                    <a:pt x="455" y="54"/>
                    <a:pt x="463" y="59"/>
                  </a:cubicBezTo>
                  <a:cubicBezTo>
                    <a:pt x="472" y="68"/>
                    <a:pt x="491" y="88"/>
                    <a:pt x="491" y="128"/>
                  </a:cubicBezTo>
                  <a:cubicBezTo>
                    <a:pt x="491" y="155"/>
                    <a:pt x="468" y="232"/>
                    <a:pt x="448" y="272"/>
                  </a:cubicBezTo>
                  <a:cubicBezTo>
                    <a:pt x="427" y="315"/>
                    <a:pt x="400" y="342"/>
                    <a:pt x="360" y="342"/>
                  </a:cubicBezTo>
                  <a:cubicBezTo>
                    <a:pt x="322" y="342"/>
                    <a:pt x="302" y="319"/>
                    <a:pt x="302" y="274"/>
                  </a:cubicBezTo>
                  <a:cubicBezTo>
                    <a:pt x="302" y="252"/>
                    <a:pt x="308" y="227"/>
                    <a:pt x="310" y="2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1" name="Freeform 40">
              <a:extLst>
                <a:ext uri="{FF2B5EF4-FFF2-40B4-BE49-F238E27FC236}">
                  <a16:creationId xmlns:a16="http://schemas.microsoft.com/office/drawing/2014/main" id="{A92463B4-1753-7C40-BA18-3739B06ACF81}"/>
                </a:ext>
              </a:extLst>
            </p:cNvPr>
            <p:cNvSpPr/>
            <p:nvPr/>
          </p:nvSpPr>
          <p:spPr>
            <a:xfrm>
              <a:off x="2850120" y="4742640"/>
              <a:ext cx="173880" cy="11880"/>
            </a:xfrm>
            <a:custGeom>
              <a:avLst/>
              <a:gdLst/>
              <a:ahLst/>
              <a:cxnLst>
                <a:cxn ang="3cd4">
                  <a:pos x="hc" y="t"/>
                </a:cxn>
                <a:cxn ang="cd2">
                  <a:pos x="l" y="vc"/>
                </a:cxn>
                <a:cxn ang="cd4">
                  <a:pos x="hc" y="b"/>
                </a:cxn>
                <a:cxn ang="0">
                  <a:pos x="r" y="vc"/>
                </a:cxn>
              </a:cxnLst>
              <a:rect l="l" t="t" r="r" b="b"/>
              <a:pathLst>
                <a:path w="484" h="34">
                  <a:moveTo>
                    <a:pt x="457" y="34"/>
                  </a:moveTo>
                  <a:cubicBezTo>
                    <a:pt x="470" y="34"/>
                    <a:pt x="484" y="34"/>
                    <a:pt x="484" y="16"/>
                  </a:cubicBezTo>
                  <a:cubicBezTo>
                    <a:pt x="484" y="0"/>
                    <a:pt x="470" y="0"/>
                    <a:pt x="457" y="0"/>
                  </a:cubicBezTo>
                  <a:lnTo>
                    <a:pt x="27" y="0"/>
                  </a:lnTo>
                  <a:cubicBezTo>
                    <a:pt x="14" y="0"/>
                    <a:pt x="0" y="0"/>
                    <a:pt x="0" y="16"/>
                  </a:cubicBezTo>
                  <a:cubicBezTo>
                    <a:pt x="0" y="34"/>
                    <a:pt x="14" y="34"/>
                    <a:pt x="27" y="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2" name="Freeform 41">
              <a:extLst>
                <a:ext uri="{FF2B5EF4-FFF2-40B4-BE49-F238E27FC236}">
                  <a16:creationId xmlns:a16="http://schemas.microsoft.com/office/drawing/2014/main" id="{1855F032-F0A2-AE4C-9030-DF1843884E40}"/>
                </a:ext>
              </a:extLst>
            </p:cNvPr>
            <p:cNvSpPr/>
            <p:nvPr/>
          </p:nvSpPr>
          <p:spPr>
            <a:xfrm>
              <a:off x="3122280" y="4693320"/>
              <a:ext cx="159840" cy="129240"/>
            </a:xfrm>
            <a:custGeom>
              <a:avLst/>
              <a:gdLst/>
              <a:ahLst/>
              <a:cxnLst>
                <a:cxn ang="3cd4">
                  <a:pos x="hc" y="t"/>
                </a:cxn>
                <a:cxn ang="cd2">
                  <a:pos x="l" y="vc"/>
                </a:cxn>
                <a:cxn ang="cd4">
                  <a:pos x="hc" y="b"/>
                </a:cxn>
                <a:cxn ang="0">
                  <a:pos x="r" y="vc"/>
                </a:cxn>
              </a:cxnLst>
              <a:rect l="l" t="t" r="r" b="b"/>
              <a:pathLst>
                <a:path w="445" h="360">
                  <a:moveTo>
                    <a:pt x="346" y="164"/>
                  </a:moveTo>
                  <a:cubicBezTo>
                    <a:pt x="346" y="40"/>
                    <a:pt x="272" y="0"/>
                    <a:pt x="214" y="0"/>
                  </a:cubicBezTo>
                  <a:cubicBezTo>
                    <a:pt x="104" y="0"/>
                    <a:pt x="0" y="113"/>
                    <a:pt x="0" y="225"/>
                  </a:cubicBezTo>
                  <a:cubicBezTo>
                    <a:pt x="0" y="299"/>
                    <a:pt x="47" y="360"/>
                    <a:pt x="128" y="360"/>
                  </a:cubicBezTo>
                  <a:cubicBezTo>
                    <a:pt x="178" y="360"/>
                    <a:pt x="236" y="342"/>
                    <a:pt x="297" y="293"/>
                  </a:cubicBezTo>
                  <a:cubicBezTo>
                    <a:pt x="306" y="335"/>
                    <a:pt x="333" y="360"/>
                    <a:pt x="369" y="360"/>
                  </a:cubicBezTo>
                  <a:cubicBezTo>
                    <a:pt x="410" y="360"/>
                    <a:pt x="436" y="317"/>
                    <a:pt x="436" y="304"/>
                  </a:cubicBezTo>
                  <a:cubicBezTo>
                    <a:pt x="436" y="299"/>
                    <a:pt x="430" y="295"/>
                    <a:pt x="425" y="295"/>
                  </a:cubicBezTo>
                  <a:cubicBezTo>
                    <a:pt x="419" y="295"/>
                    <a:pt x="418" y="299"/>
                    <a:pt x="416" y="304"/>
                  </a:cubicBezTo>
                  <a:cubicBezTo>
                    <a:pt x="401" y="342"/>
                    <a:pt x="373" y="342"/>
                    <a:pt x="371" y="342"/>
                  </a:cubicBezTo>
                  <a:cubicBezTo>
                    <a:pt x="346" y="342"/>
                    <a:pt x="346" y="281"/>
                    <a:pt x="346" y="261"/>
                  </a:cubicBezTo>
                  <a:cubicBezTo>
                    <a:pt x="346" y="245"/>
                    <a:pt x="346" y="243"/>
                    <a:pt x="355" y="234"/>
                  </a:cubicBezTo>
                  <a:cubicBezTo>
                    <a:pt x="428" y="140"/>
                    <a:pt x="445" y="47"/>
                    <a:pt x="445" y="47"/>
                  </a:cubicBezTo>
                  <a:cubicBezTo>
                    <a:pt x="445" y="45"/>
                    <a:pt x="445" y="40"/>
                    <a:pt x="436" y="40"/>
                  </a:cubicBezTo>
                  <a:cubicBezTo>
                    <a:pt x="428" y="40"/>
                    <a:pt x="428" y="41"/>
                    <a:pt x="425" y="56"/>
                  </a:cubicBezTo>
                  <a:cubicBezTo>
                    <a:pt x="410" y="106"/>
                    <a:pt x="383" y="166"/>
                    <a:pt x="346" y="212"/>
                  </a:cubicBezTo>
                  <a:close/>
                  <a:moveTo>
                    <a:pt x="293" y="272"/>
                  </a:moveTo>
                  <a:cubicBezTo>
                    <a:pt x="223" y="333"/>
                    <a:pt x="162" y="342"/>
                    <a:pt x="130" y="342"/>
                  </a:cubicBezTo>
                  <a:cubicBezTo>
                    <a:pt x="83" y="342"/>
                    <a:pt x="59" y="306"/>
                    <a:pt x="59" y="256"/>
                  </a:cubicBezTo>
                  <a:cubicBezTo>
                    <a:pt x="59" y="218"/>
                    <a:pt x="79" y="131"/>
                    <a:pt x="104" y="90"/>
                  </a:cubicBezTo>
                  <a:cubicBezTo>
                    <a:pt x="142" y="32"/>
                    <a:pt x="185" y="18"/>
                    <a:pt x="212" y="18"/>
                  </a:cubicBezTo>
                  <a:cubicBezTo>
                    <a:pt x="292" y="18"/>
                    <a:pt x="292" y="122"/>
                    <a:pt x="292" y="184"/>
                  </a:cubicBezTo>
                  <a:cubicBezTo>
                    <a:pt x="292" y="212"/>
                    <a:pt x="292" y="259"/>
                    <a:pt x="293" y="2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3" name="Freeform 42">
              <a:extLst>
                <a:ext uri="{FF2B5EF4-FFF2-40B4-BE49-F238E27FC236}">
                  <a16:creationId xmlns:a16="http://schemas.microsoft.com/office/drawing/2014/main" id="{5C29F751-AAEE-9049-8399-8D83FBF5733D}"/>
                </a:ext>
              </a:extLst>
            </p:cNvPr>
            <p:cNvSpPr/>
            <p:nvPr/>
          </p:nvSpPr>
          <p:spPr>
            <a:xfrm>
              <a:off x="3306239" y="4624560"/>
              <a:ext cx="210240" cy="204480"/>
            </a:xfrm>
            <a:custGeom>
              <a:avLst/>
              <a:gdLst/>
              <a:ahLst/>
              <a:cxnLst>
                <a:cxn ang="3cd4">
                  <a:pos x="hc" y="t"/>
                </a:cxn>
                <a:cxn ang="cd2">
                  <a:pos x="l" y="vc"/>
                </a:cxn>
                <a:cxn ang="cd4">
                  <a:pos x="hc" y="b"/>
                </a:cxn>
                <a:cxn ang="0">
                  <a:pos x="r" y="vc"/>
                </a:cxn>
              </a:cxnLst>
              <a:rect l="l" t="t" r="r" b="b"/>
              <a:pathLst>
                <a:path w="585" h="569">
                  <a:moveTo>
                    <a:pt x="581" y="18"/>
                  </a:moveTo>
                  <a:cubicBezTo>
                    <a:pt x="583" y="14"/>
                    <a:pt x="585" y="9"/>
                    <a:pt x="585" y="7"/>
                  </a:cubicBezTo>
                  <a:cubicBezTo>
                    <a:pt x="585" y="0"/>
                    <a:pt x="585" y="0"/>
                    <a:pt x="567" y="0"/>
                  </a:cubicBezTo>
                  <a:lnTo>
                    <a:pt x="20" y="0"/>
                  </a:lnTo>
                  <a:cubicBezTo>
                    <a:pt x="0" y="0"/>
                    <a:pt x="0" y="0"/>
                    <a:pt x="0" y="7"/>
                  </a:cubicBezTo>
                  <a:cubicBezTo>
                    <a:pt x="0" y="9"/>
                    <a:pt x="2" y="14"/>
                    <a:pt x="4" y="18"/>
                  </a:cubicBezTo>
                  <a:lnTo>
                    <a:pt x="272" y="553"/>
                  </a:lnTo>
                  <a:cubicBezTo>
                    <a:pt x="277" y="563"/>
                    <a:pt x="279" y="569"/>
                    <a:pt x="293" y="569"/>
                  </a:cubicBezTo>
                  <a:cubicBezTo>
                    <a:pt x="306" y="569"/>
                    <a:pt x="308" y="563"/>
                    <a:pt x="315" y="553"/>
                  </a:cubicBezTo>
                  <a:close/>
                  <a:moveTo>
                    <a:pt x="99" y="58"/>
                  </a:moveTo>
                  <a:lnTo>
                    <a:pt x="535" y="58"/>
                  </a:lnTo>
                  <a:lnTo>
                    <a:pt x="317" y="493"/>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4" name="Freeform 43">
              <a:extLst>
                <a:ext uri="{FF2B5EF4-FFF2-40B4-BE49-F238E27FC236}">
                  <a16:creationId xmlns:a16="http://schemas.microsoft.com/office/drawing/2014/main" id="{D2061CD4-0DAF-1245-99F4-24236CB1518B}"/>
                </a:ext>
              </a:extLst>
            </p:cNvPr>
            <p:cNvSpPr/>
            <p:nvPr/>
          </p:nvSpPr>
          <p:spPr>
            <a:xfrm>
              <a:off x="3538800" y="4773600"/>
              <a:ext cx="146160" cy="90360"/>
            </a:xfrm>
            <a:custGeom>
              <a:avLst/>
              <a:gdLst/>
              <a:ahLst/>
              <a:cxnLst>
                <a:cxn ang="3cd4">
                  <a:pos x="hc" y="t"/>
                </a:cxn>
                <a:cxn ang="cd2">
                  <a:pos x="l" y="vc"/>
                </a:cxn>
                <a:cxn ang="cd4">
                  <a:pos x="hc" y="b"/>
                </a:cxn>
                <a:cxn ang="0">
                  <a:pos x="r" y="vc"/>
                </a:cxn>
              </a:cxnLst>
              <a:rect l="l" t="t" r="r" b="b"/>
              <a:pathLst>
                <a:path w="407" h="252">
                  <a:moveTo>
                    <a:pt x="266" y="68"/>
                  </a:moveTo>
                  <a:cubicBezTo>
                    <a:pt x="270" y="54"/>
                    <a:pt x="277" y="27"/>
                    <a:pt x="277" y="23"/>
                  </a:cubicBezTo>
                  <a:cubicBezTo>
                    <a:pt x="277" y="13"/>
                    <a:pt x="268" y="5"/>
                    <a:pt x="259" y="5"/>
                  </a:cubicBezTo>
                  <a:cubicBezTo>
                    <a:pt x="248" y="5"/>
                    <a:pt x="238" y="13"/>
                    <a:pt x="234" y="22"/>
                  </a:cubicBezTo>
                  <a:cubicBezTo>
                    <a:pt x="232" y="27"/>
                    <a:pt x="227" y="50"/>
                    <a:pt x="223" y="65"/>
                  </a:cubicBezTo>
                  <a:cubicBezTo>
                    <a:pt x="216" y="95"/>
                    <a:pt x="216" y="97"/>
                    <a:pt x="207" y="128"/>
                  </a:cubicBezTo>
                  <a:cubicBezTo>
                    <a:pt x="200" y="158"/>
                    <a:pt x="200" y="164"/>
                    <a:pt x="198" y="180"/>
                  </a:cubicBezTo>
                  <a:cubicBezTo>
                    <a:pt x="200" y="191"/>
                    <a:pt x="196" y="202"/>
                    <a:pt x="184" y="218"/>
                  </a:cubicBezTo>
                  <a:cubicBezTo>
                    <a:pt x="176" y="227"/>
                    <a:pt x="164" y="236"/>
                    <a:pt x="146" y="236"/>
                  </a:cubicBezTo>
                  <a:cubicBezTo>
                    <a:pt x="124" y="236"/>
                    <a:pt x="95" y="229"/>
                    <a:pt x="95" y="185"/>
                  </a:cubicBezTo>
                  <a:cubicBezTo>
                    <a:pt x="95" y="157"/>
                    <a:pt x="112" y="115"/>
                    <a:pt x="122" y="86"/>
                  </a:cubicBezTo>
                  <a:cubicBezTo>
                    <a:pt x="131" y="63"/>
                    <a:pt x="133" y="58"/>
                    <a:pt x="133" y="49"/>
                  </a:cubicBezTo>
                  <a:cubicBezTo>
                    <a:pt x="133" y="22"/>
                    <a:pt x="112" y="0"/>
                    <a:pt x="81" y="0"/>
                  </a:cubicBezTo>
                  <a:cubicBezTo>
                    <a:pt x="25" y="0"/>
                    <a:pt x="0" y="76"/>
                    <a:pt x="0" y="86"/>
                  </a:cubicBezTo>
                  <a:cubicBezTo>
                    <a:pt x="0" y="94"/>
                    <a:pt x="7" y="94"/>
                    <a:pt x="9" y="94"/>
                  </a:cubicBezTo>
                  <a:cubicBezTo>
                    <a:pt x="18" y="94"/>
                    <a:pt x="18" y="90"/>
                    <a:pt x="20" y="85"/>
                  </a:cubicBezTo>
                  <a:cubicBezTo>
                    <a:pt x="34" y="38"/>
                    <a:pt x="58" y="16"/>
                    <a:pt x="79" y="16"/>
                  </a:cubicBezTo>
                  <a:cubicBezTo>
                    <a:pt x="88" y="16"/>
                    <a:pt x="94" y="22"/>
                    <a:pt x="94" y="36"/>
                  </a:cubicBezTo>
                  <a:cubicBezTo>
                    <a:pt x="94" y="49"/>
                    <a:pt x="88" y="61"/>
                    <a:pt x="86" y="68"/>
                  </a:cubicBezTo>
                  <a:cubicBezTo>
                    <a:pt x="54" y="149"/>
                    <a:pt x="54" y="160"/>
                    <a:pt x="54" y="178"/>
                  </a:cubicBezTo>
                  <a:cubicBezTo>
                    <a:pt x="54" y="243"/>
                    <a:pt x="113" y="252"/>
                    <a:pt x="144" y="252"/>
                  </a:cubicBezTo>
                  <a:cubicBezTo>
                    <a:pt x="155" y="252"/>
                    <a:pt x="182" y="252"/>
                    <a:pt x="207" y="214"/>
                  </a:cubicBezTo>
                  <a:cubicBezTo>
                    <a:pt x="220" y="239"/>
                    <a:pt x="250" y="252"/>
                    <a:pt x="284" y="252"/>
                  </a:cubicBezTo>
                  <a:cubicBezTo>
                    <a:pt x="333" y="252"/>
                    <a:pt x="358" y="209"/>
                    <a:pt x="369" y="185"/>
                  </a:cubicBezTo>
                  <a:cubicBezTo>
                    <a:pt x="392" y="139"/>
                    <a:pt x="407" y="70"/>
                    <a:pt x="407" y="43"/>
                  </a:cubicBezTo>
                  <a:cubicBezTo>
                    <a:pt x="407" y="2"/>
                    <a:pt x="383" y="0"/>
                    <a:pt x="380" y="0"/>
                  </a:cubicBezTo>
                  <a:cubicBezTo>
                    <a:pt x="365" y="0"/>
                    <a:pt x="349" y="14"/>
                    <a:pt x="349" y="29"/>
                  </a:cubicBezTo>
                  <a:cubicBezTo>
                    <a:pt x="349" y="40"/>
                    <a:pt x="355" y="43"/>
                    <a:pt x="360" y="47"/>
                  </a:cubicBezTo>
                  <a:cubicBezTo>
                    <a:pt x="373" y="58"/>
                    <a:pt x="380" y="74"/>
                    <a:pt x="380" y="92"/>
                  </a:cubicBezTo>
                  <a:cubicBezTo>
                    <a:pt x="380" y="99"/>
                    <a:pt x="356" y="236"/>
                    <a:pt x="286" y="236"/>
                  </a:cubicBezTo>
                  <a:cubicBezTo>
                    <a:pt x="241" y="236"/>
                    <a:pt x="241" y="196"/>
                    <a:pt x="241" y="187"/>
                  </a:cubicBezTo>
                  <a:cubicBezTo>
                    <a:pt x="241" y="171"/>
                    <a:pt x="243" y="162"/>
                    <a:pt x="250" y="13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5" name="Freeform 44">
              <a:extLst>
                <a:ext uri="{FF2B5EF4-FFF2-40B4-BE49-F238E27FC236}">
                  <a16:creationId xmlns:a16="http://schemas.microsoft.com/office/drawing/2014/main" id="{04309A8A-E2E1-8148-9EC9-4A66BF342AA3}"/>
                </a:ext>
              </a:extLst>
            </p:cNvPr>
            <p:cNvSpPr/>
            <p:nvPr/>
          </p:nvSpPr>
          <p:spPr>
            <a:xfrm>
              <a:off x="3724920" y="4624560"/>
              <a:ext cx="172080" cy="194760"/>
            </a:xfrm>
            <a:custGeom>
              <a:avLst/>
              <a:gdLst/>
              <a:ahLst/>
              <a:cxnLst>
                <a:cxn ang="3cd4">
                  <a:pos x="hc" y="t"/>
                </a:cxn>
                <a:cxn ang="cd2">
                  <a:pos x="l" y="vc"/>
                </a:cxn>
                <a:cxn ang="cd4">
                  <a:pos x="hc" y="b"/>
                </a:cxn>
                <a:cxn ang="0">
                  <a:pos x="r" y="vc"/>
                </a:cxn>
              </a:cxnLst>
              <a:rect l="l" t="t" r="r" b="b"/>
              <a:pathLst>
                <a:path w="479" h="542">
                  <a:moveTo>
                    <a:pt x="266" y="61"/>
                  </a:moveTo>
                  <a:cubicBezTo>
                    <a:pt x="274" y="34"/>
                    <a:pt x="275" y="25"/>
                    <a:pt x="349" y="25"/>
                  </a:cubicBezTo>
                  <a:cubicBezTo>
                    <a:pt x="374" y="25"/>
                    <a:pt x="380" y="25"/>
                    <a:pt x="380" y="9"/>
                  </a:cubicBezTo>
                  <a:cubicBezTo>
                    <a:pt x="380" y="0"/>
                    <a:pt x="371" y="0"/>
                    <a:pt x="367" y="0"/>
                  </a:cubicBezTo>
                  <a:cubicBezTo>
                    <a:pt x="342" y="0"/>
                    <a:pt x="275" y="2"/>
                    <a:pt x="250" y="2"/>
                  </a:cubicBezTo>
                  <a:cubicBezTo>
                    <a:pt x="227" y="2"/>
                    <a:pt x="167" y="0"/>
                    <a:pt x="144" y="0"/>
                  </a:cubicBezTo>
                  <a:cubicBezTo>
                    <a:pt x="139" y="0"/>
                    <a:pt x="130" y="0"/>
                    <a:pt x="130" y="16"/>
                  </a:cubicBezTo>
                  <a:cubicBezTo>
                    <a:pt x="130" y="25"/>
                    <a:pt x="137" y="25"/>
                    <a:pt x="151" y="25"/>
                  </a:cubicBezTo>
                  <a:cubicBezTo>
                    <a:pt x="153" y="25"/>
                    <a:pt x="167" y="25"/>
                    <a:pt x="182" y="27"/>
                  </a:cubicBezTo>
                  <a:cubicBezTo>
                    <a:pt x="196" y="27"/>
                    <a:pt x="203" y="29"/>
                    <a:pt x="203" y="40"/>
                  </a:cubicBezTo>
                  <a:cubicBezTo>
                    <a:pt x="203" y="41"/>
                    <a:pt x="202" y="45"/>
                    <a:pt x="200" y="54"/>
                  </a:cubicBezTo>
                  <a:lnTo>
                    <a:pt x="94" y="481"/>
                  </a:lnTo>
                  <a:cubicBezTo>
                    <a:pt x="86" y="511"/>
                    <a:pt x="85" y="517"/>
                    <a:pt x="22" y="517"/>
                  </a:cubicBezTo>
                  <a:cubicBezTo>
                    <a:pt x="7" y="517"/>
                    <a:pt x="0" y="517"/>
                    <a:pt x="0" y="533"/>
                  </a:cubicBezTo>
                  <a:cubicBezTo>
                    <a:pt x="0" y="542"/>
                    <a:pt x="7" y="542"/>
                    <a:pt x="22" y="542"/>
                  </a:cubicBezTo>
                  <a:lnTo>
                    <a:pt x="389" y="542"/>
                  </a:lnTo>
                  <a:cubicBezTo>
                    <a:pt x="409" y="542"/>
                    <a:pt x="409" y="542"/>
                    <a:pt x="414" y="529"/>
                  </a:cubicBezTo>
                  <a:lnTo>
                    <a:pt x="477" y="356"/>
                  </a:lnTo>
                  <a:cubicBezTo>
                    <a:pt x="479" y="349"/>
                    <a:pt x="479" y="347"/>
                    <a:pt x="479" y="346"/>
                  </a:cubicBezTo>
                  <a:cubicBezTo>
                    <a:pt x="479" y="342"/>
                    <a:pt x="477" y="337"/>
                    <a:pt x="470" y="337"/>
                  </a:cubicBezTo>
                  <a:cubicBezTo>
                    <a:pt x="463" y="337"/>
                    <a:pt x="463" y="342"/>
                    <a:pt x="457" y="355"/>
                  </a:cubicBezTo>
                  <a:cubicBezTo>
                    <a:pt x="430" y="427"/>
                    <a:pt x="394" y="517"/>
                    <a:pt x="257" y="517"/>
                  </a:cubicBezTo>
                  <a:lnTo>
                    <a:pt x="182" y="517"/>
                  </a:lnTo>
                  <a:cubicBezTo>
                    <a:pt x="171" y="517"/>
                    <a:pt x="169" y="517"/>
                    <a:pt x="166" y="517"/>
                  </a:cubicBezTo>
                  <a:cubicBezTo>
                    <a:pt x="157" y="517"/>
                    <a:pt x="155" y="515"/>
                    <a:pt x="155" y="509"/>
                  </a:cubicBezTo>
                  <a:cubicBezTo>
                    <a:pt x="155" y="506"/>
                    <a:pt x="155" y="504"/>
                    <a:pt x="158" y="49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6" name="Freeform 45">
              <a:extLst>
                <a:ext uri="{FF2B5EF4-FFF2-40B4-BE49-F238E27FC236}">
                  <a16:creationId xmlns:a16="http://schemas.microsoft.com/office/drawing/2014/main" id="{3273C9EF-A23B-5D44-9EFF-95AAD96D3296}"/>
                </a:ext>
              </a:extLst>
            </p:cNvPr>
            <p:cNvSpPr/>
            <p:nvPr/>
          </p:nvSpPr>
          <p:spPr>
            <a:xfrm>
              <a:off x="3934800" y="4605840"/>
              <a:ext cx="66240" cy="284760"/>
            </a:xfrm>
            <a:custGeom>
              <a:avLst/>
              <a:gdLst/>
              <a:ahLst/>
              <a:cxnLst>
                <a:cxn ang="3cd4">
                  <a:pos x="hc" y="t"/>
                </a:cxn>
                <a:cxn ang="cd2">
                  <a:pos x="l" y="vc"/>
                </a:cxn>
                <a:cxn ang="cd4">
                  <a:pos x="hc" y="b"/>
                </a:cxn>
                <a:cxn ang="0">
                  <a:pos x="r" y="vc"/>
                </a:cxn>
              </a:cxnLst>
              <a:rect l="l" t="t" r="r" b="b"/>
              <a:pathLst>
                <a:path w="185" h="792">
                  <a:moveTo>
                    <a:pt x="185" y="785"/>
                  </a:moveTo>
                  <a:cubicBezTo>
                    <a:pt x="185" y="783"/>
                    <a:pt x="185" y="781"/>
                    <a:pt x="171" y="767"/>
                  </a:cubicBezTo>
                  <a:cubicBezTo>
                    <a:pt x="72" y="668"/>
                    <a:pt x="47" y="518"/>
                    <a:pt x="47" y="396"/>
                  </a:cubicBezTo>
                  <a:cubicBezTo>
                    <a:pt x="47" y="259"/>
                    <a:pt x="77" y="121"/>
                    <a:pt x="175" y="22"/>
                  </a:cubicBezTo>
                  <a:cubicBezTo>
                    <a:pt x="185" y="13"/>
                    <a:pt x="185" y="11"/>
                    <a:pt x="185" y="7"/>
                  </a:cubicBezTo>
                  <a:cubicBezTo>
                    <a:pt x="185" y="2"/>
                    <a:pt x="182" y="0"/>
                    <a:pt x="176" y="0"/>
                  </a:cubicBezTo>
                  <a:cubicBezTo>
                    <a:pt x="169" y="0"/>
                    <a:pt x="97" y="54"/>
                    <a:pt x="50" y="155"/>
                  </a:cubicBezTo>
                  <a:cubicBezTo>
                    <a:pt x="9" y="241"/>
                    <a:pt x="0" y="329"/>
                    <a:pt x="0" y="396"/>
                  </a:cubicBezTo>
                  <a:cubicBezTo>
                    <a:pt x="0" y="459"/>
                    <a:pt x="9" y="554"/>
                    <a:pt x="52" y="644"/>
                  </a:cubicBezTo>
                  <a:cubicBezTo>
                    <a:pt x="101" y="742"/>
                    <a:pt x="169" y="792"/>
                    <a:pt x="176" y="792"/>
                  </a:cubicBezTo>
                  <a:cubicBezTo>
                    <a:pt x="182" y="792"/>
                    <a:pt x="185" y="790"/>
                    <a:pt x="185" y="78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7" name="Freeform 46">
              <a:extLst>
                <a:ext uri="{FF2B5EF4-FFF2-40B4-BE49-F238E27FC236}">
                  <a16:creationId xmlns:a16="http://schemas.microsoft.com/office/drawing/2014/main" id="{249CA97B-3A8B-1340-A06E-00383A0637A7}"/>
                </a:ext>
              </a:extLst>
            </p:cNvPr>
            <p:cNvSpPr/>
            <p:nvPr/>
          </p:nvSpPr>
          <p:spPr>
            <a:xfrm>
              <a:off x="4028759" y="4624560"/>
              <a:ext cx="203760" cy="194760"/>
            </a:xfrm>
            <a:custGeom>
              <a:avLst/>
              <a:gdLst/>
              <a:ahLst/>
              <a:cxnLst>
                <a:cxn ang="3cd4">
                  <a:pos x="hc" y="t"/>
                </a:cxn>
                <a:cxn ang="cd2">
                  <a:pos x="l" y="vc"/>
                </a:cxn>
                <a:cxn ang="cd4">
                  <a:pos x="hc" y="b"/>
                </a:cxn>
                <a:cxn ang="0">
                  <a:pos x="r" y="vc"/>
                </a:cxn>
              </a:cxnLst>
              <a:rect l="l" t="t" r="r" b="b"/>
              <a:pathLst>
                <a:path w="567" h="542">
                  <a:moveTo>
                    <a:pt x="94" y="481"/>
                  </a:moveTo>
                  <a:cubicBezTo>
                    <a:pt x="86" y="511"/>
                    <a:pt x="85" y="517"/>
                    <a:pt x="22" y="517"/>
                  </a:cubicBezTo>
                  <a:cubicBezTo>
                    <a:pt x="7" y="517"/>
                    <a:pt x="0" y="517"/>
                    <a:pt x="0" y="533"/>
                  </a:cubicBezTo>
                  <a:cubicBezTo>
                    <a:pt x="0" y="542"/>
                    <a:pt x="7" y="542"/>
                    <a:pt x="22" y="542"/>
                  </a:cubicBezTo>
                  <a:lnTo>
                    <a:pt x="304" y="542"/>
                  </a:lnTo>
                  <a:cubicBezTo>
                    <a:pt x="430" y="542"/>
                    <a:pt x="524" y="448"/>
                    <a:pt x="524" y="371"/>
                  </a:cubicBezTo>
                  <a:cubicBezTo>
                    <a:pt x="524" y="313"/>
                    <a:pt x="477" y="268"/>
                    <a:pt x="401" y="259"/>
                  </a:cubicBezTo>
                  <a:cubicBezTo>
                    <a:pt x="482" y="243"/>
                    <a:pt x="567" y="185"/>
                    <a:pt x="567" y="110"/>
                  </a:cubicBezTo>
                  <a:cubicBezTo>
                    <a:pt x="567" y="50"/>
                    <a:pt x="515" y="0"/>
                    <a:pt x="419" y="0"/>
                  </a:cubicBezTo>
                  <a:lnTo>
                    <a:pt x="153" y="0"/>
                  </a:lnTo>
                  <a:cubicBezTo>
                    <a:pt x="137" y="0"/>
                    <a:pt x="130" y="0"/>
                    <a:pt x="130" y="16"/>
                  </a:cubicBezTo>
                  <a:cubicBezTo>
                    <a:pt x="130" y="25"/>
                    <a:pt x="137" y="25"/>
                    <a:pt x="151" y="25"/>
                  </a:cubicBezTo>
                  <a:cubicBezTo>
                    <a:pt x="153" y="25"/>
                    <a:pt x="167" y="25"/>
                    <a:pt x="182" y="27"/>
                  </a:cubicBezTo>
                  <a:cubicBezTo>
                    <a:pt x="196" y="27"/>
                    <a:pt x="203" y="29"/>
                    <a:pt x="203" y="40"/>
                  </a:cubicBezTo>
                  <a:cubicBezTo>
                    <a:pt x="203" y="41"/>
                    <a:pt x="202" y="45"/>
                    <a:pt x="200" y="54"/>
                  </a:cubicBezTo>
                  <a:close/>
                  <a:moveTo>
                    <a:pt x="214" y="252"/>
                  </a:moveTo>
                  <a:lnTo>
                    <a:pt x="263" y="54"/>
                  </a:lnTo>
                  <a:cubicBezTo>
                    <a:pt x="270" y="27"/>
                    <a:pt x="272" y="25"/>
                    <a:pt x="306" y="25"/>
                  </a:cubicBezTo>
                  <a:lnTo>
                    <a:pt x="409" y="25"/>
                  </a:lnTo>
                  <a:cubicBezTo>
                    <a:pt x="477" y="25"/>
                    <a:pt x="495" y="72"/>
                    <a:pt x="495" y="106"/>
                  </a:cubicBezTo>
                  <a:cubicBezTo>
                    <a:pt x="495" y="176"/>
                    <a:pt x="427" y="252"/>
                    <a:pt x="329" y="252"/>
                  </a:cubicBezTo>
                  <a:close/>
                  <a:moveTo>
                    <a:pt x="178" y="517"/>
                  </a:moveTo>
                  <a:cubicBezTo>
                    <a:pt x="167" y="517"/>
                    <a:pt x="166" y="517"/>
                    <a:pt x="160" y="517"/>
                  </a:cubicBezTo>
                  <a:cubicBezTo>
                    <a:pt x="153" y="517"/>
                    <a:pt x="149" y="515"/>
                    <a:pt x="149" y="509"/>
                  </a:cubicBezTo>
                  <a:cubicBezTo>
                    <a:pt x="149" y="506"/>
                    <a:pt x="149" y="504"/>
                    <a:pt x="155" y="490"/>
                  </a:cubicBezTo>
                  <a:lnTo>
                    <a:pt x="209" y="268"/>
                  </a:lnTo>
                  <a:lnTo>
                    <a:pt x="358" y="268"/>
                  </a:lnTo>
                  <a:cubicBezTo>
                    <a:pt x="436" y="268"/>
                    <a:pt x="450" y="328"/>
                    <a:pt x="450" y="362"/>
                  </a:cubicBezTo>
                  <a:cubicBezTo>
                    <a:pt x="450" y="441"/>
                    <a:pt x="380" y="517"/>
                    <a:pt x="286" y="51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8" name="Freeform 47">
              <a:extLst>
                <a:ext uri="{FF2B5EF4-FFF2-40B4-BE49-F238E27FC236}">
                  <a16:creationId xmlns:a16="http://schemas.microsoft.com/office/drawing/2014/main" id="{89E27E6B-1FDC-474E-8943-C3598AF377F0}"/>
                </a:ext>
              </a:extLst>
            </p:cNvPr>
            <p:cNvSpPr/>
            <p:nvPr/>
          </p:nvSpPr>
          <p:spPr>
            <a:xfrm>
              <a:off x="4270680" y="4696560"/>
              <a:ext cx="31320" cy="177840"/>
            </a:xfrm>
            <a:custGeom>
              <a:avLst/>
              <a:gdLst/>
              <a:ahLst/>
              <a:cxnLst>
                <a:cxn ang="3cd4">
                  <a:pos x="hc" y="t"/>
                </a:cxn>
                <a:cxn ang="cd2">
                  <a:pos x="l" y="vc"/>
                </a:cxn>
                <a:cxn ang="cd4">
                  <a:pos x="hc" y="b"/>
                </a:cxn>
                <a:cxn ang="0">
                  <a:pos x="r" y="vc"/>
                </a:cxn>
              </a:cxnLst>
              <a:rect l="l" t="t" r="r" b="b"/>
              <a:pathLst>
                <a:path w="88" h="495">
                  <a:moveTo>
                    <a:pt x="86" y="41"/>
                  </a:moveTo>
                  <a:cubicBezTo>
                    <a:pt x="86" y="20"/>
                    <a:pt x="67" y="0"/>
                    <a:pt x="43" y="0"/>
                  </a:cubicBezTo>
                  <a:cubicBezTo>
                    <a:pt x="20" y="0"/>
                    <a:pt x="0" y="20"/>
                    <a:pt x="0" y="41"/>
                  </a:cubicBezTo>
                  <a:cubicBezTo>
                    <a:pt x="0" y="65"/>
                    <a:pt x="20" y="85"/>
                    <a:pt x="43" y="85"/>
                  </a:cubicBezTo>
                  <a:cubicBezTo>
                    <a:pt x="67" y="85"/>
                    <a:pt x="86" y="65"/>
                    <a:pt x="86" y="41"/>
                  </a:cubicBezTo>
                  <a:close/>
                  <a:moveTo>
                    <a:pt x="70" y="333"/>
                  </a:moveTo>
                  <a:cubicBezTo>
                    <a:pt x="70" y="356"/>
                    <a:pt x="70" y="418"/>
                    <a:pt x="18" y="477"/>
                  </a:cubicBezTo>
                  <a:cubicBezTo>
                    <a:pt x="13" y="482"/>
                    <a:pt x="13" y="484"/>
                    <a:pt x="13" y="486"/>
                  </a:cubicBezTo>
                  <a:cubicBezTo>
                    <a:pt x="13" y="491"/>
                    <a:pt x="16" y="495"/>
                    <a:pt x="22" y="495"/>
                  </a:cubicBezTo>
                  <a:cubicBezTo>
                    <a:pt x="31" y="495"/>
                    <a:pt x="88" y="432"/>
                    <a:pt x="88" y="340"/>
                  </a:cubicBezTo>
                  <a:cubicBezTo>
                    <a:pt x="88" y="317"/>
                    <a:pt x="86" y="257"/>
                    <a:pt x="43" y="257"/>
                  </a:cubicBezTo>
                  <a:cubicBezTo>
                    <a:pt x="14" y="257"/>
                    <a:pt x="0" y="279"/>
                    <a:pt x="0" y="301"/>
                  </a:cubicBezTo>
                  <a:cubicBezTo>
                    <a:pt x="0" y="320"/>
                    <a:pt x="14" y="342"/>
                    <a:pt x="43" y="342"/>
                  </a:cubicBezTo>
                  <a:cubicBezTo>
                    <a:pt x="47" y="342"/>
                    <a:pt x="49" y="342"/>
                    <a:pt x="49" y="342"/>
                  </a:cubicBezTo>
                  <a:cubicBezTo>
                    <a:pt x="56" y="340"/>
                    <a:pt x="63" y="338"/>
                    <a:pt x="70" y="33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9" name="Freeform 48">
              <a:extLst>
                <a:ext uri="{FF2B5EF4-FFF2-40B4-BE49-F238E27FC236}">
                  <a16:creationId xmlns:a16="http://schemas.microsoft.com/office/drawing/2014/main" id="{2B3F13F3-FD7B-B249-9E78-D2AEA82BE68F}"/>
                </a:ext>
              </a:extLst>
            </p:cNvPr>
            <p:cNvSpPr/>
            <p:nvPr/>
          </p:nvSpPr>
          <p:spPr>
            <a:xfrm>
              <a:off x="4380840" y="4693320"/>
              <a:ext cx="189000" cy="129240"/>
            </a:xfrm>
            <a:custGeom>
              <a:avLst/>
              <a:gdLst/>
              <a:ahLst/>
              <a:cxnLst>
                <a:cxn ang="3cd4">
                  <a:pos x="hc" y="t"/>
                </a:cxn>
                <a:cxn ang="cd2">
                  <a:pos x="l" y="vc"/>
                </a:cxn>
                <a:cxn ang="cd4">
                  <a:pos x="hc" y="b"/>
                </a:cxn>
                <a:cxn ang="0">
                  <a:pos x="r" y="vc"/>
                </a:cxn>
              </a:cxnLst>
              <a:rect l="l" t="t" r="r" b="b"/>
              <a:pathLst>
                <a:path w="526" h="360">
                  <a:moveTo>
                    <a:pt x="344" y="81"/>
                  </a:moveTo>
                  <a:cubicBezTo>
                    <a:pt x="347" y="65"/>
                    <a:pt x="355" y="34"/>
                    <a:pt x="355" y="31"/>
                  </a:cubicBezTo>
                  <a:cubicBezTo>
                    <a:pt x="355" y="16"/>
                    <a:pt x="344" y="9"/>
                    <a:pt x="333" y="9"/>
                  </a:cubicBezTo>
                  <a:cubicBezTo>
                    <a:pt x="322" y="9"/>
                    <a:pt x="308" y="14"/>
                    <a:pt x="302" y="31"/>
                  </a:cubicBezTo>
                  <a:cubicBezTo>
                    <a:pt x="301" y="36"/>
                    <a:pt x="263" y="189"/>
                    <a:pt x="257" y="209"/>
                  </a:cubicBezTo>
                  <a:cubicBezTo>
                    <a:pt x="252" y="232"/>
                    <a:pt x="250" y="247"/>
                    <a:pt x="250" y="261"/>
                  </a:cubicBezTo>
                  <a:cubicBezTo>
                    <a:pt x="250" y="270"/>
                    <a:pt x="250" y="272"/>
                    <a:pt x="252" y="275"/>
                  </a:cubicBezTo>
                  <a:cubicBezTo>
                    <a:pt x="234" y="319"/>
                    <a:pt x="209" y="342"/>
                    <a:pt x="178" y="342"/>
                  </a:cubicBezTo>
                  <a:cubicBezTo>
                    <a:pt x="115" y="342"/>
                    <a:pt x="115" y="284"/>
                    <a:pt x="115" y="270"/>
                  </a:cubicBezTo>
                  <a:cubicBezTo>
                    <a:pt x="115" y="245"/>
                    <a:pt x="119" y="214"/>
                    <a:pt x="157" y="115"/>
                  </a:cubicBezTo>
                  <a:cubicBezTo>
                    <a:pt x="166" y="92"/>
                    <a:pt x="169" y="81"/>
                    <a:pt x="169" y="65"/>
                  </a:cubicBezTo>
                  <a:cubicBezTo>
                    <a:pt x="169" y="29"/>
                    <a:pt x="144" y="0"/>
                    <a:pt x="104" y="0"/>
                  </a:cubicBezTo>
                  <a:cubicBezTo>
                    <a:pt x="29" y="0"/>
                    <a:pt x="0" y="115"/>
                    <a:pt x="0" y="122"/>
                  </a:cubicBezTo>
                  <a:cubicBezTo>
                    <a:pt x="0" y="130"/>
                    <a:pt x="7" y="130"/>
                    <a:pt x="9" y="130"/>
                  </a:cubicBezTo>
                  <a:cubicBezTo>
                    <a:pt x="18" y="130"/>
                    <a:pt x="18" y="130"/>
                    <a:pt x="22" y="115"/>
                  </a:cubicBezTo>
                  <a:cubicBezTo>
                    <a:pt x="43" y="41"/>
                    <a:pt x="74" y="18"/>
                    <a:pt x="103" y="18"/>
                  </a:cubicBezTo>
                  <a:cubicBezTo>
                    <a:pt x="110" y="18"/>
                    <a:pt x="122" y="18"/>
                    <a:pt x="122" y="43"/>
                  </a:cubicBezTo>
                  <a:cubicBezTo>
                    <a:pt x="122" y="63"/>
                    <a:pt x="113" y="86"/>
                    <a:pt x="108" y="99"/>
                  </a:cubicBezTo>
                  <a:cubicBezTo>
                    <a:pt x="74" y="193"/>
                    <a:pt x="63" y="230"/>
                    <a:pt x="63" y="259"/>
                  </a:cubicBezTo>
                  <a:cubicBezTo>
                    <a:pt x="63" y="333"/>
                    <a:pt x="117" y="360"/>
                    <a:pt x="176" y="360"/>
                  </a:cubicBezTo>
                  <a:cubicBezTo>
                    <a:pt x="189" y="360"/>
                    <a:pt x="227" y="360"/>
                    <a:pt x="259" y="304"/>
                  </a:cubicBezTo>
                  <a:cubicBezTo>
                    <a:pt x="279" y="355"/>
                    <a:pt x="335" y="360"/>
                    <a:pt x="358" y="360"/>
                  </a:cubicBezTo>
                  <a:cubicBezTo>
                    <a:pt x="418" y="360"/>
                    <a:pt x="452" y="310"/>
                    <a:pt x="473" y="263"/>
                  </a:cubicBezTo>
                  <a:cubicBezTo>
                    <a:pt x="500" y="200"/>
                    <a:pt x="526" y="94"/>
                    <a:pt x="526" y="56"/>
                  </a:cubicBezTo>
                  <a:cubicBezTo>
                    <a:pt x="526" y="13"/>
                    <a:pt x="504" y="0"/>
                    <a:pt x="490" y="0"/>
                  </a:cubicBezTo>
                  <a:cubicBezTo>
                    <a:pt x="470" y="0"/>
                    <a:pt x="450" y="20"/>
                    <a:pt x="450" y="38"/>
                  </a:cubicBezTo>
                  <a:cubicBezTo>
                    <a:pt x="450" y="49"/>
                    <a:pt x="455" y="54"/>
                    <a:pt x="463" y="59"/>
                  </a:cubicBezTo>
                  <a:cubicBezTo>
                    <a:pt x="472" y="68"/>
                    <a:pt x="491" y="88"/>
                    <a:pt x="491" y="128"/>
                  </a:cubicBezTo>
                  <a:cubicBezTo>
                    <a:pt x="491" y="155"/>
                    <a:pt x="468" y="232"/>
                    <a:pt x="448" y="272"/>
                  </a:cubicBezTo>
                  <a:cubicBezTo>
                    <a:pt x="427" y="315"/>
                    <a:pt x="400" y="342"/>
                    <a:pt x="360" y="342"/>
                  </a:cubicBezTo>
                  <a:cubicBezTo>
                    <a:pt x="322" y="342"/>
                    <a:pt x="302" y="319"/>
                    <a:pt x="302" y="274"/>
                  </a:cubicBezTo>
                  <a:cubicBezTo>
                    <a:pt x="302" y="252"/>
                    <a:pt x="308" y="227"/>
                    <a:pt x="310" y="2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0" name="Freeform 49">
              <a:extLst>
                <a:ext uri="{FF2B5EF4-FFF2-40B4-BE49-F238E27FC236}">
                  <a16:creationId xmlns:a16="http://schemas.microsoft.com/office/drawing/2014/main" id="{4A125C9A-62B5-324C-9704-A9C942B1E315}"/>
                </a:ext>
              </a:extLst>
            </p:cNvPr>
            <p:cNvSpPr/>
            <p:nvPr/>
          </p:nvSpPr>
          <p:spPr>
            <a:xfrm>
              <a:off x="4599720" y="4605840"/>
              <a:ext cx="66240" cy="284760"/>
            </a:xfrm>
            <a:custGeom>
              <a:avLst/>
              <a:gdLst/>
              <a:ahLst/>
              <a:cxnLst>
                <a:cxn ang="3cd4">
                  <a:pos x="hc" y="t"/>
                </a:cxn>
                <a:cxn ang="cd2">
                  <a:pos x="l" y="vc"/>
                </a:cxn>
                <a:cxn ang="cd4">
                  <a:pos x="hc" y="b"/>
                </a:cxn>
                <a:cxn ang="0">
                  <a:pos x="r" y="vc"/>
                </a:cxn>
              </a:cxnLst>
              <a:rect l="l" t="t" r="r" b="b"/>
              <a:pathLst>
                <a:path w="185" h="792">
                  <a:moveTo>
                    <a:pt x="185" y="396"/>
                  </a:moveTo>
                  <a:cubicBezTo>
                    <a:pt x="185" y="335"/>
                    <a:pt x="176" y="239"/>
                    <a:pt x="133" y="149"/>
                  </a:cubicBezTo>
                  <a:cubicBezTo>
                    <a:pt x="85" y="52"/>
                    <a:pt x="16" y="0"/>
                    <a:pt x="7" y="0"/>
                  </a:cubicBezTo>
                  <a:cubicBezTo>
                    <a:pt x="4" y="0"/>
                    <a:pt x="0" y="4"/>
                    <a:pt x="0" y="7"/>
                  </a:cubicBezTo>
                  <a:cubicBezTo>
                    <a:pt x="0" y="11"/>
                    <a:pt x="0" y="13"/>
                    <a:pt x="14" y="27"/>
                  </a:cubicBezTo>
                  <a:cubicBezTo>
                    <a:pt x="94" y="104"/>
                    <a:pt x="139" y="230"/>
                    <a:pt x="139" y="396"/>
                  </a:cubicBezTo>
                  <a:cubicBezTo>
                    <a:pt x="139" y="531"/>
                    <a:pt x="110" y="671"/>
                    <a:pt x="11" y="770"/>
                  </a:cubicBezTo>
                  <a:cubicBezTo>
                    <a:pt x="0" y="781"/>
                    <a:pt x="0" y="783"/>
                    <a:pt x="0" y="785"/>
                  </a:cubicBezTo>
                  <a:cubicBezTo>
                    <a:pt x="0" y="790"/>
                    <a:pt x="4" y="792"/>
                    <a:pt x="7" y="792"/>
                  </a:cubicBezTo>
                  <a:cubicBezTo>
                    <a:pt x="16" y="792"/>
                    <a:pt x="88" y="738"/>
                    <a:pt x="135" y="637"/>
                  </a:cubicBezTo>
                  <a:cubicBezTo>
                    <a:pt x="176" y="551"/>
                    <a:pt x="185" y="463"/>
                    <a:pt x="185" y="3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51" name="Title 50">
            <a:extLst>
              <a:ext uri="{FF2B5EF4-FFF2-40B4-BE49-F238E27FC236}">
                <a16:creationId xmlns:a16="http://schemas.microsoft.com/office/drawing/2014/main" id="{1CF85E93-1E6C-CF4B-8145-A7BAE6A02B16}"/>
              </a:ext>
            </a:extLst>
          </p:cNvPr>
          <p:cNvSpPr>
            <a:spLocks noGrp="1"/>
          </p:cNvSpPr>
          <p:nvPr>
            <p:ph type="title"/>
          </p:nvPr>
        </p:nvSpPr>
        <p:spPr>
          <a:xfrm>
            <a:off x="693043" y="402484"/>
            <a:ext cx="8694539" cy="836996"/>
          </a:xfrm>
        </p:spPr>
        <p:txBody>
          <a:bodyPr/>
          <a:lstStyle/>
          <a:p>
            <a:r>
              <a:rPr lang="en-US" dirty="0"/>
              <a:t>Question</a:t>
            </a:r>
          </a:p>
        </p:txBody>
      </p:sp>
    </p:spTree>
    <p:extLst>
      <p:ext uri="{BB962C8B-B14F-4D97-AF65-F5344CB8AC3E}">
        <p14:creationId xmlns:p14="http://schemas.microsoft.com/office/powerpoint/2010/main" val="37778991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D330F0-EEDF-B54B-BA96-962227F3D5A7}"/>
              </a:ext>
            </a:extLst>
          </p:cNvPr>
          <p:cNvSpPr txBox="1"/>
          <p:nvPr/>
        </p:nvSpPr>
        <p:spPr>
          <a:xfrm>
            <a:off x="439920" y="1197385"/>
            <a:ext cx="8521200" cy="446508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Initialize                  with random weights</a:t>
            </a: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Repeat (for each episode):</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Initialize </a:t>
            </a:r>
            <a:r>
              <a:rPr lang="en-US" sz="2200" b="0" i="1" u="none" strike="noStrike" kern="1200" cap="none" dirty="0">
                <a:ln>
                  <a:noFill/>
                </a:ln>
                <a:latin typeface="Liberation Sans" pitchFamily="18"/>
                <a:ea typeface="Noto Sans CJK SC Regular" pitchFamily="2"/>
                <a:cs typeface="FreeSans" pitchFamily="2"/>
              </a:rPr>
              <a:t>s</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Repeat (for each step of the episode):</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Choose </a:t>
            </a:r>
            <a:r>
              <a:rPr lang="en-US" sz="2200" b="0" i="1" u="none" strike="noStrike" kern="1200" cap="none" dirty="0">
                <a:ln>
                  <a:noFill/>
                </a:ln>
                <a:latin typeface="Liberation Sans" pitchFamily="18"/>
                <a:ea typeface="Noto Sans CJK SC Regular" pitchFamily="2"/>
                <a:cs typeface="FreeSans" pitchFamily="2"/>
              </a:rPr>
              <a:t>a</a:t>
            </a:r>
            <a:r>
              <a:rPr lang="en-US" sz="2200" b="0" i="0" u="none" strike="noStrike" kern="1200" cap="none" dirty="0">
                <a:ln>
                  <a:noFill/>
                </a:ln>
                <a:latin typeface="Liberation Sans" pitchFamily="18"/>
                <a:ea typeface="Noto Sans CJK SC Regular" pitchFamily="2"/>
                <a:cs typeface="FreeSans" pitchFamily="2"/>
              </a:rPr>
              <a:t> from </a:t>
            </a:r>
            <a:r>
              <a:rPr lang="en-US" sz="2200" b="0" i="1" u="none" strike="noStrike" kern="1200" cap="none" dirty="0">
                <a:ln>
                  <a:noFill/>
                </a:ln>
                <a:latin typeface="Liberation Sans" pitchFamily="18"/>
                <a:ea typeface="Noto Sans CJK SC Regular" pitchFamily="2"/>
                <a:cs typeface="FreeSans" pitchFamily="2"/>
              </a:rPr>
              <a:t>s</a:t>
            </a:r>
            <a:r>
              <a:rPr lang="en-US" sz="2200" b="0" i="0" u="none" strike="noStrike" kern="1200" cap="none" dirty="0">
                <a:ln>
                  <a:noFill/>
                </a:ln>
                <a:latin typeface="Liberation Sans" pitchFamily="18"/>
                <a:ea typeface="Noto Sans CJK SC Regular" pitchFamily="2"/>
                <a:cs typeface="FreeSans" pitchFamily="2"/>
              </a:rPr>
              <a:t> using policy derived from Q (e.g. e-greedy)</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Take action </a:t>
            </a:r>
            <a:r>
              <a:rPr lang="en-US" sz="2200" b="0" i="1" u="none" strike="noStrike" kern="1200" cap="none" dirty="0">
                <a:ln>
                  <a:noFill/>
                </a:ln>
                <a:latin typeface="Liberation Sans" pitchFamily="18"/>
                <a:ea typeface="Noto Sans CJK SC Regular" pitchFamily="2"/>
                <a:cs typeface="FreeSans" pitchFamily="2"/>
              </a:rPr>
              <a:t>a</a:t>
            </a:r>
            <a:r>
              <a:rPr lang="en-US" sz="2200" b="0" i="0" u="none" strike="noStrike" kern="1200" cap="none" dirty="0">
                <a:ln>
                  <a:noFill/>
                </a:ln>
                <a:latin typeface="Liberation Sans" pitchFamily="18"/>
                <a:ea typeface="Noto Sans CJK SC Regular" pitchFamily="2"/>
                <a:cs typeface="FreeSans" pitchFamily="2"/>
              </a:rPr>
              <a:t>, observe </a:t>
            </a:r>
            <a:r>
              <a:rPr lang="en-US" sz="2200" b="0" i="1" u="none" strike="noStrike" kern="1200" cap="none" dirty="0">
                <a:ln>
                  <a:noFill/>
                </a:ln>
                <a:latin typeface="Liberation Sans" pitchFamily="18"/>
                <a:ea typeface="Noto Sans CJK SC Regular" pitchFamily="2"/>
                <a:cs typeface="FreeSans" pitchFamily="2"/>
              </a:rPr>
              <a:t>r, s’</a:t>
            </a: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If mod(</a:t>
            </a:r>
            <a:r>
              <a:rPr lang="en-US" sz="2200" b="0" i="1" u="none" strike="noStrike" kern="1200" cap="none" dirty="0" err="1">
                <a:ln>
                  <a:noFill/>
                </a:ln>
                <a:latin typeface="Liberation Sans" pitchFamily="18"/>
                <a:ea typeface="Noto Sans CJK SC Regular" pitchFamily="2"/>
                <a:cs typeface="FreeSans" pitchFamily="2"/>
              </a:rPr>
              <a:t>step,trainfreq</a:t>
            </a:r>
            <a:r>
              <a:rPr lang="en-US" sz="2200" b="0" i="0" u="none" strike="noStrike" kern="1200" cap="none" dirty="0">
                <a:ln>
                  <a:noFill/>
                </a:ln>
                <a:latin typeface="Liberation Sans" pitchFamily="18"/>
                <a:ea typeface="Noto Sans CJK SC Regular" pitchFamily="2"/>
                <a:cs typeface="FreeSans" pitchFamily="2"/>
              </a:rPr>
              <a:t>) == 0:</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sample batch </a:t>
            </a:r>
            <a:r>
              <a:rPr lang="en-US" sz="2200" b="0" i="1" u="none" strike="noStrike" kern="1200" cap="none" dirty="0">
                <a:ln>
                  <a:noFill/>
                </a:ln>
                <a:latin typeface="Liberation Sans" pitchFamily="18"/>
                <a:ea typeface="Noto Sans CJK SC Regular" pitchFamily="2"/>
                <a:cs typeface="FreeSans" pitchFamily="2"/>
              </a:rPr>
              <a:t>B</a:t>
            </a:r>
            <a:r>
              <a:rPr lang="en-US" sz="2200" b="0" i="0" u="none" strike="noStrike" kern="1200" cap="none" dirty="0">
                <a:ln>
                  <a:noFill/>
                </a:ln>
                <a:latin typeface="Liberation Sans" pitchFamily="18"/>
                <a:ea typeface="Noto Sans CJK SC Regular" pitchFamily="2"/>
                <a:cs typeface="FreeSans" pitchFamily="2"/>
              </a:rPr>
              <a:t> from </a:t>
            </a:r>
            <a:r>
              <a:rPr lang="en-US" sz="2200" b="0" i="1" u="none" strike="noStrike" kern="1200" cap="none" dirty="0">
                <a:ln>
                  <a:noFill/>
                </a:ln>
                <a:latin typeface="Liberation Sans" pitchFamily="18"/>
                <a:ea typeface="Noto Sans CJK SC Regular" pitchFamily="2"/>
                <a:cs typeface="FreeSans" pitchFamily="2"/>
              </a:rPr>
              <a:t>D</a:t>
            </a:r>
          </a:p>
          <a:p>
            <a:pPr marL="0" marR="0" lvl="0" indent="0" hangingPunct="0">
              <a:lnSpc>
                <a:spcPct val="100000"/>
              </a:lnSpc>
              <a:spcBef>
                <a:spcPts val="0"/>
              </a:spcBef>
              <a:spcAft>
                <a:spcPts val="0"/>
              </a:spcAft>
              <a:buNone/>
              <a:tabLst/>
            </a:pPr>
            <a:endParaRPr lang="en-US" sz="2200" b="0" i="1"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r>
              <a:rPr lang="en-US" sz="2200" b="0" i="1" u="none" strike="noStrike" kern="1200" cap="none" dirty="0">
                <a:ln>
                  <a:noFill/>
                </a:ln>
                <a:latin typeface="Liberation Sans" pitchFamily="18"/>
                <a:ea typeface="Noto Sans CJK SC Regular" pitchFamily="2"/>
                <a:cs typeface="FreeSans" pitchFamily="2"/>
              </a:rPr>
              <a:t>			</a:t>
            </a:r>
            <a:r>
              <a:rPr lang="en-US" sz="2200" b="0" i="0" u="none" strike="noStrike" kern="1200" cap="none" dirty="0">
                <a:ln>
                  <a:noFill/>
                </a:ln>
                <a:latin typeface="Liberation Sans" pitchFamily="18"/>
                <a:ea typeface="Noto Sans CJK SC Regular" pitchFamily="2"/>
                <a:cs typeface="FreeSans" pitchFamily="2"/>
              </a:rPr>
              <a:t>if mod(</a:t>
            </a:r>
            <a:r>
              <a:rPr lang="en-US" sz="2200" b="0" i="1" u="none" strike="noStrike" kern="1200" cap="none" dirty="0" err="1">
                <a:ln>
                  <a:noFill/>
                </a:ln>
                <a:latin typeface="Liberation Sans" pitchFamily="18"/>
                <a:ea typeface="Noto Sans CJK SC Regular" pitchFamily="2"/>
                <a:cs typeface="FreeSans" pitchFamily="2"/>
              </a:rPr>
              <a:t>step,copyfreq</a:t>
            </a:r>
            <a:r>
              <a:rPr lang="en-US" sz="2200" b="0" i="0" u="none" strike="noStrike" kern="1200" cap="none" dirty="0">
                <a:ln>
                  <a:noFill/>
                </a:ln>
                <a:latin typeface="Liberation Sans" pitchFamily="18"/>
                <a:ea typeface="Noto Sans CJK SC Regular" pitchFamily="2"/>
                <a:cs typeface="FreeSans" pitchFamily="2"/>
              </a:rPr>
              <a:t>) == 0:</a:t>
            </a:r>
          </a:p>
        </p:txBody>
      </p:sp>
      <p:grpSp>
        <p:nvGrpSpPr>
          <p:cNvPr id="4" name="Group 3" descr="28§display§D \leftarrow  \emptyset§svg§600§FALSE" title="TexMaths">
            <a:extLst>
              <a:ext uri="{FF2B5EF4-FFF2-40B4-BE49-F238E27FC236}">
                <a16:creationId xmlns:a16="http://schemas.microsoft.com/office/drawing/2014/main" id="{9EAAA780-B86C-DD48-A453-36586C578AF6}"/>
              </a:ext>
            </a:extLst>
          </p:cNvPr>
          <p:cNvGrpSpPr/>
          <p:nvPr/>
        </p:nvGrpSpPr>
        <p:grpSpPr>
          <a:xfrm>
            <a:off x="548640" y="1591224"/>
            <a:ext cx="731159" cy="260640"/>
            <a:chOff x="548640" y="1510199"/>
            <a:chExt cx="731159" cy="260640"/>
          </a:xfrm>
        </p:grpSpPr>
        <p:sp>
          <p:nvSpPr>
            <p:cNvPr id="5" name="Freeform 4">
              <a:extLst>
                <a:ext uri="{FF2B5EF4-FFF2-40B4-BE49-F238E27FC236}">
                  <a16:creationId xmlns:a16="http://schemas.microsoft.com/office/drawing/2014/main" id="{21216BA5-F3AF-8341-8FAF-FFADA632E3A4}"/>
                </a:ext>
              </a:extLst>
            </p:cNvPr>
            <p:cNvSpPr/>
            <p:nvPr/>
          </p:nvSpPr>
          <p:spPr>
            <a:xfrm>
              <a:off x="548640" y="1517760"/>
              <a:ext cx="731159" cy="246600"/>
            </a:xfrm>
            <a:custGeom>
              <a:avLst/>
              <a:gdLst/>
              <a:ahLst/>
              <a:cxnLst>
                <a:cxn ang="3cd4">
                  <a:pos x="hc" y="t"/>
                </a:cxn>
                <a:cxn ang="cd2">
                  <a:pos x="l" y="vc"/>
                </a:cxn>
                <a:cxn ang="cd4">
                  <a:pos x="hc" y="b"/>
                </a:cxn>
                <a:cxn ang="0">
                  <a:pos x="r" y="vc"/>
                </a:cxn>
              </a:cxnLst>
              <a:rect l="l" t="t" r="r" b="b"/>
              <a:pathLst>
                <a:path w="2032" h="686">
                  <a:moveTo>
                    <a:pt x="1016" y="686"/>
                  </a:moveTo>
                  <a:lnTo>
                    <a:pt x="0" y="686"/>
                  </a:lnTo>
                  <a:lnTo>
                    <a:pt x="0" y="0"/>
                  </a:lnTo>
                  <a:lnTo>
                    <a:pt x="2032" y="0"/>
                  </a:lnTo>
                  <a:lnTo>
                    <a:pt x="2032" y="686"/>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 name="Freeform 5">
              <a:extLst>
                <a:ext uri="{FF2B5EF4-FFF2-40B4-BE49-F238E27FC236}">
                  <a16:creationId xmlns:a16="http://schemas.microsoft.com/office/drawing/2014/main" id="{596D7F86-A6FE-024A-9E81-B9E5F5A1AC31}"/>
                </a:ext>
              </a:extLst>
            </p:cNvPr>
            <p:cNvSpPr/>
            <p:nvPr/>
          </p:nvSpPr>
          <p:spPr>
            <a:xfrm>
              <a:off x="559080" y="1537560"/>
              <a:ext cx="192960" cy="209520"/>
            </a:xfrm>
            <a:custGeom>
              <a:avLst/>
              <a:gdLst/>
              <a:ahLst/>
              <a:cxnLst>
                <a:cxn ang="3cd4">
                  <a:pos x="hc" y="t"/>
                </a:cxn>
                <a:cxn ang="cd2">
                  <a:pos x="l" y="vc"/>
                </a:cxn>
                <a:cxn ang="cd4">
                  <a:pos x="hc" y="b"/>
                </a:cxn>
                <a:cxn ang="0">
                  <a:pos x="r" y="vc"/>
                </a:cxn>
              </a:cxnLst>
              <a:rect l="l" t="t" r="r" b="b"/>
              <a:pathLst>
                <a:path w="537" h="583">
                  <a:moveTo>
                    <a:pt x="83" y="518"/>
                  </a:moveTo>
                  <a:cubicBezTo>
                    <a:pt x="76" y="551"/>
                    <a:pt x="75" y="556"/>
                    <a:pt x="19" y="556"/>
                  </a:cubicBezTo>
                  <a:cubicBezTo>
                    <a:pt x="8" y="556"/>
                    <a:pt x="0" y="556"/>
                    <a:pt x="0" y="574"/>
                  </a:cubicBezTo>
                  <a:cubicBezTo>
                    <a:pt x="0" y="583"/>
                    <a:pt x="6" y="583"/>
                    <a:pt x="19" y="583"/>
                  </a:cubicBezTo>
                  <a:lnTo>
                    <a:pt x="252" y="583"/>
                  </a:lnTo>
                  <a:cubicBezTo>
                    <a:pt x="398" y="583"/>
                    <a:pt x="537" y="403"/>
                    <a:pt x="537" y="217"/>
                  </a:cubicBezTo>
                  <a:cubicBezTo>
                    <a:pt x="537" y="95"/>
                    <a:pt x="476" y="0"/>
                    <a:pt x="371" y="0"/>
                  </a:cubicBezTo>
                  <a:lnTo>
                    <a:pt x="135" y="0"/>
                  </a:lnTo>
                  <a:cubicBezTo>
                    <a:pt x="123" y="0"/>
                    <a:pt x="115" y="0"/>
                    <a:pt x="115" y="16"/>
                  </a:cubicBezTo>
                  <a:cubicBezTo>
                    <a:pt x="115" y="27"/>
                    <a:pt x="121" y="27"/>
                    <a:pt x="135" y="27"/>
                  </a:cubicBezTo>
                  <a:cubicBezTo>
                    <a:pt x="143" y="27"/>
                    <a:pt x="156" y="27"/>
                    <a:pt x="166" y="29"/>
                  </a:cubicBezTo>
                  <a:cubicBezTo>
                    <a:pt x="177" y="29"/>
                    <a:pt x="180" y="33"/>
                    <a:pt x="180" y="43"/>
                  </a:cubicBezTo>
                  <a:cubicBezTo>
                    <a:pt x="180" y="45"/>
                    <a:pt x="180" y="48"/>
                    <a:pt x="177" y="58"/>
                  </a:cubicBezTo>
                  <a:close/>
                  <a:moveTo>
                    <a:pt x="236" y="58"/>
                  </a:moveTo>
                  <a:cubicBezTo>
                    <a:pt x="242" y="29"/>
                    <a:pt x="242" y="27"/>
                    <a:pt x="272" y="27"/>
                  </a:cubicBezTo>
                  <a:lnTo>
                    <a:pt x="349" y="27"/>
                  </a:lnTo>
                  <a:cubicBezTo>
                    <a:pt x="417" y="27"/>
                    <a:pt x="475" y="72"/>
                    <a:pt x="475" y="184"/>
                  </a:cubicBezTo>
                  <a:cubicBezTo>
                    <a:pt x="475" y="227"/>
                    <a:pt x="460" y="366"/>
                    <a:pt x="401" y="461"/>
                  </a:cubicBezTo>
                  <a:cubicBezTo>
                    <a:pt x="381" y="492"/>
                    <a:pt x="325" y="556"/>
                    <a:pt x="239" y="556"/>
                  </a:cubicBezTo>
                  <a:lnTo>
                    <a:pt x="159" y="556"/>
                  </a:lnTo>
                  <a:cubicBezTo>
                    <a:pt x="150" y="556"/>
                    <a:pt x="148" y="556"/>
                    <a:pt x="145" y="556"/>
                  </a:cubicBezTo>
                  <a:cubicBezTo>
                    <a:pt x="137" y="556"/>
                    <a:pt x="135" y="554"/>
                    <a:pt x="135" y="549"/>
                  </a:cubicBezTo>
                  <a:cubicBezTo>
                    <a:pt x="135" y="545"/>
                    <a:pt x="135" y="543"/>
                    <a:pt x="139" y="52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 name="Freeform 6">
              <a:extLst>
                <a:ext uri="{FF2B5EF4-FFF2-40B4-BE49-F238E27FC236}">
                  <a16:creationId xmlns:a16="http://schemas.microsoft.com/office/drawing/2014/main" id="{BBB14FD9-FCE5-F044-962D-657219273AB7}"/>
                </a:ext>
              </a:extLst>
            </p:cNvPr>
            <p:cNvSpPr/>
            <p:nvPr/>
          </p:nvSpPr>
          <p:spPr>
            <a:xfrm>
              <a:off x="847439" y="1590480"/>
              <a:ext cx="223920" cy="160200"/>
            </a:xfrm>
            <a:custGeom>
              <a:avLst/>
              <a:gdLst/>
              <a:ahLst/>
              <a:cxnLst>
                <a:cxn ang="3cd4">
                  <a:pos x="hc" y="t"/>
                </a:cxn>
                <a:cxn ang="cd2">
                  <a:pos x="l" y="vc"/>
                </a:cxn>
                <a:cxn ang="cd4">
                  <a:pos x="hc" y="b"/>
                </a:cxn>
                <a:cxn ang="0">
                  <a:pos x="r" y="vc"/>
                </a:cxn>
              </a:cxnLst>
              <a:rect l="l" t="t" r="r" b="b"/>
              <a:pathLst>
                <a:path w="623" h="446">
                  <a:moveTo>
                    <a:pt x="597" y="240"/>
                  </a:moveTo>
                  <a:cubicBezTo>
                    <a:pt x="610" y="240"/>
                    <a:pt x="623" y="240"/>
                    <a:pt x="623" y="223"/>
                  </a:cubicBezTo>
                  <a:cubicBezTo>
                    <a:pt x="623" y="205"/>
                    <a:pt x="610" y="205"/>
                    <a:pt x="597" y="205"/>
                  </a:cubicBezTo>
                  <a:lnTo>
                    <a:pt x="76" y="205"/>
                  </a:lnTo>
                  <a:cubicBezTo>
                    <a:pt x="115" y="171"/>
                    <a:pt x="134" y="136"/>
                    <a:pt x="140" y="124"/>
                  </a:cubicBezTo>
                  <a:cubicBezTo>
                    <a:pt x="170" y="66"/>
                    <a:pt x="177" y="12"/>
                    <a:pt x="177" y="10"/>
                  </a:cubicBezTo>
                  <a:cubicBezTo>
                    <a:pt x="177" y="0"/>
                    <a:pt x="169" y="0"/>
                    <a:pt x="162" y="0"/>
                  </a:cubicBezTo>
                  <a:cubicBezTo>
                    <a:pt x="151" y="0"/>
                    <a:pt x="150" y="2"/>
                    <a:pt x="147" y="17"/>
                  </a:cubicBezTo>
                  <a:cubicBezTo>
                    <a:pt x="131" y="101"/>
                    <a:pt x="89" y="173"/>
                    <a:pt x="11" y="211"/>
                  </a:cubicBezTo>
                  <a:cubicBezTo>
                    <a:pt x="3" y="215"/>
                    <a:pt x="0" y="217"/>
                    <a:pt x="0" y="223"/>
                  </a:cubicBezTo>
                  <a:cubicBezTo>
                    <a:pt x="0" y="229"/>
                    <a:pt x="3" y="231"/>
                    <a:pt x="11" y="235"/>
                  </a:cubicBezTo>
                  <a:cubicBezTo>
                    <a:pt x="83" y="271"/>
                    <a:pt x="131" y="337"/>
                    <a:pt x="148" y="434"/>
                  </a:cubicBezTo>
                  <a:cubicBezTo>
                    <a:pt x="150" y="444"/>
                    <a:pt x="151" y="446"/>
                    <a:pt x="162" y="446"/>
                  </a:cubicBezTo>
                  <a:cubicBezTo>
                    <a:pt x="169" y="446"/>
                    <a:pt x="177" y="446"/>
                    <a:pt x="177" y="436"/>
                  </a:cubicBezTo>
                  <a:cubicBezTo>
                    <a:pt x="177" y="434"/>
                    <a:pt x="170" y="380"/>
                    <a:pt x="142" y="324"/>
                  </a:cubicBezTo>
                  <a:cubicBezTo>
                    <a:pt x="127" y="299"/>
                    <a:pt x="107" y="268"/>
                    <a:pt x="76" y="24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 name="Freeform 7">
              <a:extLst>
                <a:ext uri="{FF2B5EF4-FFF2-40B4-BE49-F238E27FC236}">
                  <a16:creationId xmlns:a16="http://schemas.microsoft.com/office/drawing/2014/main" id="{FB2CC138-ED6D-874B-B364-6DD2C118CBD0}"/>
                </a:ext>
              </a:extLst>
            </p:cNvPr>
            <p:cNvSpPr/>
            <p:nvPr/>
          </p:nvSpPr>
          <p:spPr>
            <a:xfrm>
              <a:off x="1166040" y="1510199"/>
              <a:ext cx="102240" cy="260640"/>
            </a:xfrm>
            <a:custGeom>
              <a:avLst/>
              <a:gdLst/>
              <a:ahLst/>
              <a:cxnLst>
                <a:cxn ang="3cd4">
                  <a:pos x="hc" y="t"/>
                </a:cxn>
                <a:cxn ang="cd2">
                  <a:pos x="l" y="vc"/>
                </a:cxn>
                <a:cxn ang="cd4">
                  <a:pos x="hc" y="b"/>
                </a:cxn>
                <a:cxn ang="0">
                  <a:pos x="r" y="vc"/>
                </a:cxn>
              </a:cxnLst>
              <a:rect l="l" t="t" r="r" b="b"/>
              <a:pathLst>
                <a:path w="285" h="725">
                  <a:moveTo>
                    <a:pt x="240" y="17"/>
                  </a:moveTo>
                  <a:cubicBezTo>
                    <a:pt x="240" y="8"/>
                    <a:pt x="234" y="0"/>
                    <a:pt x="226" y="0"/>
                  </a:cubicBezTo>
                  <a:cubicBezTo>
                    <a:pt x="215" y="0"/>
                    <a:pt x="213" y="10"/>
                    <a:pt x="209" y="27"/>
                  </a:cubicBezTo>
                  <a:cubicBezTo>
                    <a:pt x="201" y="62"/>
                    <a:pt x="207" y="31"/>
                    <a:pt x="199" y="66"/>
                  </a:cubicBezTo>
                  <a:cubicBezTo>
                    <a:pt x="191" y="60"/>
                    <a:pt x="169" y="48"/>
                    <a:pt x="143" y="48"/>
                  </a:cubicBezTo>
                  <a:cubicBezTo>
                    <a:pt x="102" y="48"/>
                    <a:pt x="57" y="74"/>
                    <a:pt x="30" y="140"/>
                  </a:cubicBezTo>
                  <a:cubicBezTo>
                    <a:pt x="3" y="207"/>
                    <a:pt x="0" y="285"/>
                    <a:pt x="0" y="364"/>
                  </a:cubicBezTo>
                  <a:cubicBezTo>
                    <a:pt x="0" y="419"/>
                    <a:pt x="0" y="572"/>
                    <a:pt x="61" y="638"/>
                  </a:cubicBezTo>
                  <a:cubicBezTo>
                    <a:pt x="45" y="704"/>
                    <a:pt x="45" y="706"/>
                    <a:pt x="45" y="709"/>
                  </a:cubicBezTo>
                  <a:cubicBezTo>
                    <a:pt x="45" y="717"/>
                    <a:pt x="51" y="725"/>
                    <a:pt x="59" y="725"/>
                  </a:cubicBezTo>
                  <a:cubicBezTo>
                    <a:pt x="70" y="725"/>
                    <a:pt x="72" y="717"/>
                    <a:pt x="76" y="698"/>
                  </a:cubicBezTo>
                  <a:cubicBezTo>
                    <a:pt x="84" y="665"/>
                    <a:pt x="78" y="694"/>
                    <a:pt x="84" y="661"/>
                  </a:cubicBezTo>
                  <a:cubicBezTo>
                    <a:pt x="102" y="671"/>
                    <a:pt x="123" y="678"/>
                    <a:pt x="142" y="678"/>
                  </a:cubicBezTo>
                  <a:cubicBezTo>
                    <a:pt x="221" y="678"/>
                    <a:pt x="252" y="597"/>
                    <a:pt x="264" y="556"/>
                  </a:cubicBezTo>
                  <a:cubicBezTo>
                    <a:pt x="283" y="496"/>
                    <a:pt x="285" y="426"/>
                    <a:pt x="285" y="364"/>
                  </a:cubicBezTo>
                  <a:cubicBezTo>
                    <a:pt x="285" y="300"/>
                    <a:pt x="285" y="159"/>
                    <a:pt x="223" y="89"/>
                  </a:cubicBezTo>
                  <a:close/>
                  <a:moveTo>
                    <a:pt x="70" y="599"/>
                  </a:moveTo>
                  <a:cubicBezTo>
                    <a:pt x="48" y="541"/>
                    <a:pt x="48" y="436"/>
                    <a:pt x="48" y="355"/>
                  </a:cubicBezTo>
                  <a:cubicBezTo>
                    <a:pt x="48" y="285"/>
                    <a:pt x="48" y="227"/>
                    <a:pt x="57" y="173"/>
                  </a:cubicBezTo>
                  <a:cubicBezTo>
                    <a:pt x="70" y="93"/>
                    <a:pt x="111" y="66"/>
                    <a:pt x="143" y="66"/>
                  </a:cubicBezTo>
                  <a:cubicBezTo>
                    <a:pt x="158" y="66"/>
                    <a:pt x="175" y="72"/>
                    <a:pt x="194" y="91"/>
                  </a:cubicBezTo>
                  <a:close/>
                  <a:moveTo>
                    <a:pt x="215" y="124"/>
                  </a:moveTo>
                  <a:cubicBezTo>
                    <a:pt x="237" y="174"/>
                    <a:pt x="237" y="273"/>
                    <a:pt x="237" y="355"/>
                  </a:cubicBezTo>
                  <a:cubicBezTo>
                    <a:pt x="237" y="417"/>
                    <a:pt x="237" y="481"/>
                    <a:pt x="229" y="537"/>
                  </a:cubicBezTo>
                  <a:cubicBezTo>
                    <a:pt x="217" y="626"/>
                    <a:pt x="180" y="659"/>
                    <a:pt x="142" y="659"/>
                  </a:cubicBezTo>
                  <a:cubicBezTo>
                    <a:pt x="126" y="659"/>
                    <a:pt x="108" y="653"/>
                    <a:pt x="92" y="6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9" name="Group 8" descr="20§display§Q_w, Q_{w^-}§svg§600§FALSE" title="TexMaths">
            <a:extLst>
              <a:ext uri="{FF2B5EF4-FFF2-40B4-BE49-F238E27FC236}">
                <a16:creationId xmlns:a16="http://schemas.microsoft.com/office/drawing/2014/main" id="{5F9BE1B9-E7A1-8F47-A5DF-C47B8C9B0520}"/>
              </a:ext>
            </a:extLst>
          </p:cNvPr>
          <p:cNvGrpSpPr/>
          <p:nvPr/>
        </p:nvGrpSpPr>
        <p:grpSpPr>
          <a:xfrm>
            <a:off x="1631520" y="1274064"/>
            <a:ext cx="1202760" cy="285481"/>
            <a:chOff x="1631520" y="1193039"/>
            <a:chExt cx="1202760" cy="285481"/>
          </a:xfrm>
        </p:grpSpPr>
        <p:sp>
          <p:nvSpPr>
            <p:cNvPr id="10" name="Freeform 9">
              <a:extLst>
                <a:ext uri="{FF2B5EF4-FFF2-40B4-BE49-F238E27FC236}">
                  <a16:creationId xmlns:a16="http://schemas.microsoft.com/office/drawing/2014/main" id="{CB6B1E79-5F09-5446-8809-D1E166557A5E}"/>
                </a:ext>
              </a:extLst>
            </p:cNvPr>
            <p:cNvSpPr/>
            <p:nvPr/>
          </p:nvSpPr>
          <p:spPr>
            <a:xfrm>
              <a:off x="1631520" y="1200959"/>
              <a:ext cx="1202760" cy="276840"/>
            </a:xfrm>
            <a:custGeom>
              <a:avLst/>
              <a:gdLst/>
              <a:ahLst/>
              <a:cxnLst>
                <a:cxn ang="3cd4">
                  <a:pos x="hc" y="t"/>
                </a:cxn>
                <a:cxn ang="cd2">
                  <a:pos x="l" y="vc"/>
                </a:cxn>
                <a:cxn ang="cd4">
                  <a:pos x="hc" y="b"/>
                </a:cxn>
                <a:cxn ang="0">
                  <a:pos x="r" y="vc"/>
                </a:cxn>
              </a:cxnLst>
              <a:rect l="l" t="t" r="r" b="b"/>
              <a:pathLst>
                <a:path w="3342" h="770">
                  <a:moveTo>
                    <a:pt x="1670" y="770"/>
                  </a:moveTo>
                  <a:lnTo>
                    <a:pt x="0" y="770"/>
                  </a:lnTo>
                  <a:lnTo>
                    <a:pt x="0" y="0"/>
                  </a:lnTo>
                  <a:lnTo>
                    <a:pt x="3342" y="0"/>
                  </a:lnTo>
                  <a:lnTo>
                    <a:pt x="3342" y="770"/>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 name="Freeform 10">
              <a:extLst>
                <a:ext uri="{FF2B5EF4-FFF2-40B4-BE49-F238E27FC236}">
                  <a16:creationId xmlns:a16="http://schemas.microsoft.com/office/drawing/2014/main" id="{E3631A0B-1524-C04A-97B6-8012939EE9E6}"/>
                </a:ext>
              </a:extLst>
            </p:cNvPr>
            <p:cNvSpPr/>
            <p:nvPr/>
          </p:nvSpPr>
          <p:spPr>
            <a:xfrm>
              <a:off x="1647360" y="1193039"/>
              <a:ext cx="219240" cy="284760"/>
            </a:xfrm>
            <a:custGeom>
              <a:avLst/>
              <a:gdLst/>
              <a:ahLst/>
              <a:cxnLst>
                <a:cxn ang="3cd4">
                  <a:pos x="hc" y="t"/>
                </a:cxn>
                <a:cxn ang="cd2">
                  <a:pos x="l" y="vc"/>
                </a:cxn>
                <a:cxn ang="cd4">
                  <a:pos x="hc" y="b"/>
                </a:cxn>
                <a:cxn ang="0">
                  <a:pos x="r" y="vc"/>
                </a:cxn>
              </a:cxnLst>
              <a:rect l="l" t="t" r="r" b="b"/>
              <a:pathLst>
                <a:path w="610" h="792">
                  <a:moveTo>
                    <a:pt x="342" y="616"/>
                  </a:moveTo>
                  <a:cubicBezTo>
                    <a:pt x="480" y="564"/>
                    <a:pt x="610" y="406"/>
                    <a:pt x="610" y="236"/>
                  </a:cubicBezTo>
                  <a:cubicBezTo>
                    <a:pt x="610" y="96"/>
                    <a:pt x="516" y="0"/>
                    <a:pt x="384" y="0"/>
                  </a:cubicBezTo>
                  <a:cubicBezTo>
                    <a:pt x="194" y="0"/>
                    <a:pt x="0" y="200"/>
                    <a:pt x="0" y="406"/>
                  </a:cubicBezTo>
                  <a:cubicBezTo>
                    <a:pt x="0" y="552"/>
                    <a:pt x="98" y="640"/>
                    <a:pt x="226" y="640"/>
                  </a:cubicBezTo>
                  <a:cubicBezTo>
                    <a:pt x="248" y="640"/>
                    <a:pt x="278" y="636"/>
                    <a:pt x="312" y="628"/>
                  </a:cubicBezTo>
                  <a:cubicBezTo>
                    <a:pt x="308" y="682"/>
                    <a:pt x="308" y="684"/>
                    <a:pt x="308" y="696"/>
                  </a:cubicBezTo>
                  <a:cubicBezTo>
                    <a:pt x="308" y="724"/>
                    <a:pt x="308" y="792"/>
                    <a:pt x="382" y="792"/>
                  </a:cubicBezTo>
                  <a:cubicBezTo>
                    <a:pt x="486" y="792"/>
                    <a:pt x="528" y="630"/>
                    <a:pt x="528" y="622"/>
                  </a:cubicBezTo>
                  <a:cubicBezTo>
                    <a:pt x="528" y="614"/>
                    <a:pt x="522" y="612"/>
                    <a:pt x="520" y="612"/>
                  </a:cubicBezTo>
                  <a:cubicBezTo>
                    <a:pt x="512" y="612"/>
                    <a:pt x="510" y="616"/>
                    <a:pt x="508" y="622"/>
                  </a:cubicBezTo>
                  <a:cubicBezTo>
                    <a:pt x="488" y="684"/>
                    <a:pt x="436" y="706"/>
                    <a:pt x="406" y="706"/>
                  </a:cubicBezTo>
                  <a:cubicBezTo>
                    <a:pt x="364" y="706"/>
                    <a:pt x="352" y="682"/>
                    <a:pt x="342" y="616"/>
                  </a:cubicBezTo>
                  <a:close/>
                  <a:moveTo>
                    <a:pt x="176" y="608"/>
                  </a:moveTo>
                  <a:cubicBezTo>
                    <a:pt x="108" y="582"/>
                    <a:pt x="78" y="512"/>
                    <a:pt x="78" y="434"/>
                  </a:cubicBezTo>
                  <a:cubicBezTo>
                    <a:pt x="78" y="372"/>
                    <a:pt x="100" y="248"/>
                    <a:pt x="168" y="152"/>
                  </a:cubicBezTo>
                  <a:cubicBezTo>
                    <a:pt x="232" y="62"/>
                    <a:pt x="314" y="22"/>
                    <a:pt x="380" y="22"/>
                  </a:cubicBezTo>
                  <a:cubicBezTo>
                    <a:pt x="468" y="22"/>
                    <a:pt x="532" y="90"/>
                    <a:pt x="532" y="208"/>
                  </a:cubicBezTo>
                  <a:cubicBezTo>
                    <a:pt x="532" y="296"/>
                    <a:pt x="486" y="502"/>
                    <a:pt x="338" y="586"/>
                  </a:cubicBezTo>
                  <a:cubicBezTo>
                    <a:pt x="334" y="554"/>
                    <a:pt x="326" y="490"/>
                    <a:pt x="260" y="490"/>
                  </a:cubicBezTo>
                  <a:cubicBezTo>
                    <a:pt x="214" y="490"/>
                    <a:pt x="172" y="534"/>
                    <a:pt x="172" y="580"/>
                  </a:cubicBezTo>
                  <a:cubicBezTo>
                    <a:pt x="172" y="598"/>
                    <a:pt x="176" y="608"/>
                    <a:pt x="176" y="608"/>
                  </a:cubicBezTo>
                  <a:close/>
                  <a:moveTo>
                    <a:pt x="230" y="618"/>
                  </a:moveTo>
                  <a:cubicBezTo>
                    <a:pt x="218" y="618"/>
                    <a:pt x="190" y="618"/>
                    <a:pt x="190" y="580"/>
                  </a:cubicBezTo>
                  <a:cubicBezTo>
                    <a:pt x="190" y="546"/>
                    <a:pt x="224" y="510"/>
                    <a:pt x="260" y="510"/>
                  </a:cubicBezTo>
                  <a:cubicBezTo>
                    <a:pt x="298" y="510"/>
                    <a:pt x="314" y="532"/>
                    <a:pt x="314" y="584"/>
                  </a:cubicBezTo>
                  <a:cubicBezTo>
                    <a:pt x="314" y="598"/>
                    <a:pt x="314" y="598"/>
                    <a:pt x="306" y="602"/>
                  </a:cubicBezTo>
                  <a:cubicBezTo>
                    <a:pt x="282" y="612"/>
                    <a:pt x="256" y="618"/>
                    <a:pt x="230" y="61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 name="Freeform 11">
              <a:extLst>
                <a:ext uri="{FF2B5EF4-FFF2-40B4-BE49-F238E27FC236}">
                  <a16:creationId xmlns:a16="http://schemas.microsoft.com/office/drawing/2014/main" id="{B3A23F88-5EC9-F246-BD60-39BFD9389A4D}"/>
                </a:ext>
              </a:extLst>
            </p:cNvPr>
            <p:cNvSpPr/>
            <p:nvPr/>
          </p:nvSpPr>
          <p:spPr>
            <a:xfrm>
              <a:off x="1890720" y="1365840"/>
              <a:ext cx="162360" cy="100440"/>
            </a:xfrm>
            <a:custGeom>
              <a:avLst/>
              <a:gdLst/>
              <a:ahLst/>
              <a:cxnLst>
                <a:cxn ang="3cd4">
                  <a:pos x="hc" y="t"/>
                </a:cxn>
                <a:cxn ang="cd2">
                  <a:pos x="l" y="vc"/>
                </a:cxn>
                <a:cxn ang="cd4">
                  <a:pos x="hc" y="b"/>
                </a:cxn>
                <a:cxn ang="0">
                  <a:pos x="r" y="vc"/>
                </a:cxn>
              </a:cxnLst>
              <a:rect l="l" t="t" r="r" b="b"/>
              <a:pathLst>
                <a:path w="452" h="280">
                  <a:moveTo>
                    <a:pt x="296" y="76"/>
                  </a:moveTo>
                  <a:cubicBezTo>
                    <a:pt x="300" y="60"/>
                    <a:pt x="308" y="30"/>
                    <a:pt x="308" y="26"/>
                  </a:cubicBezTo>
                  <a:cubicBezTo>
                    <a:pt x="308" y="14"/>
                    <a:pt x="298" y="6"/>
                    <a:pt x="288" y="6"/>
                  </a:cubicBezTo>
                  <a:cubicBezTo>
                    <a:pt x="276" y="6"/>
                    <a:pt x="264" y="14"/>
                    <a:pt x="260" y="24"/>
                  </a:cubicBezTo>
                  <a:cubicBezTo>
                    <a:pt x="258" y="30"/>
                    <a:pt x="252" y="56"/>
                    <a:pt x="248" y="72"/>
                  </a:cubicBezTo>
                  <a:cubicBezTo>
                    <a:pt x="240" y="106"/>
                    <a:pt x="240" y="108"/>
                    <a:pt x="230" y="142"/>
                  </a:cubicBezTo>
                  <a:cubicBezTo>
                    <a:pt x="222" y="176"/>
                    <a:pt x="222" y="182"/>
                    <a:pt x="220" y="200"/>
                  </a:cubicBezTo>
                  <a:cubicBezTo>
                    <a:pt x="224" y="212"/>
                    <a:pt x="218" y="224"/>
                    <a:pt x="204" y="242"/>
                  </a:cubicBezTo>
                  <a:cubicBezTo>
                    <a:pt x="196" y="252"/>
                    <a:pt x="182" y="262"/>
                    <a:pt x="162" y="262"/>
                  </a:cubicBezTo>
                  <a:cubicBezTo>
                    <a:pt x="138" y="262"/>
                    <a:pt x="106" y="254"/>
                    <a:pt x="106" y="206"/>
                  </a:cubicBezTo>
                  <a:cubicBezTo>
                    <a:pt x="106" y="174"/>
                    <a:pt x="124" y="128"/>
                    <a:pt x="136" y="96"/>
                  </a:cubicBezTo>
                  <a:cubicBezTo>
                    <a:pt x="146" y="70"/>
                    <a:pt x="148" y="64"/>
                    <a:pt x="148" y="54"/>
                  </a:cubicBezTo>
                  <a:cubicBezTo>
                    <a:pt x="148" y="24"/>
                    <a:pt x="124" y="0"/>
                    <a:pt x="90" y="0"/>
                  </a:cubicBezTo>
                  <a:cubicBezTo>
                    <a:pt x="28" y="0"/>
                    <a:pt x="0" y="84"/>
                    <a:pt x="0" y="96"/>
                  </a:cubicBezTo>
                  <a:cubicBezTo>
                    <a:pt x="0" y="104"/>
                    <a:pt x="8" y="104"/>
                    <a:pt x="10" y="104"/>
                  </a:cubicBezTo>
                  <a:cubicBezTo>
                    <a:pt x="20" y="104"/>
                    <a:pt x="20" y="100"/>
                    <a:pt x="22" y="94"/>
                  </a:cubicBezTo>
                  <a:cubicBezTo>
                    <a:pt x="38" y="42"/>
                    <a:pt x="64" y="18"/>
                    <a:pt x="88" y="18"/>
                  </a:cubicBezTo>
                  <a:cubicBezTo>
                    <a:pt x="98" y="18"/>
                    <a:pt x="104" y="24"/>
                    <a:pt x="104" y="40"/>
                  </a:cubicBezTo>
                  <a:cubicBezTo>
                    <a:pt x="104" y="54"/>
                    <a:pt x="98" y="68"/>
                    <a:pt x="96" y="76"/>
                  </a:cubicBezTo>
                  <a:cubicBezTo>
                    <a:pt x="60" y="166"/>
                    <a:pt x="60" y="178"/>
                    <a:pt x="60" y="198"/>
                  </a:cubicBezTo>
                  <a:cubicBezTo>
                    <a:pt x="60" y="270"/>
                    <a:pt x="126" y="280"/>
                    <a:pt x="160" y="280"/>
                  </a:cubicBezTo>
                  <a:cubicBezTo>
                    <a:pt x="172" y="280"/>
                    <a:pt x="202" y="280"/>
                    <a:pt x="230" y="238"/>
                  </a:cubicBezTo>
                  <a:cubicBezTo>
                    <a:pt x="244" y="266"/>
                    <a:pt x="278" y="280"/>
                    <a:pt x="316" y="280"/>
                  </a:cubicBezTo>
                  <a:cubicBezTo>
                    <a:pt x="370" y="280"/>
                    <a:pt x="398" y="232"/>
                    <a:pt x="410" y="206"/>
                  </a:cubicBezTo>
                  <a:cubicBezTo>
                    <a:pt x="436" y="154"/>
                    <a:pt x="452" y="78"/>
                    <a:pt x="452" y="48"/>
                  </a:cubicBezTo>
                  <a:cubicBezTo>
                    <a:pt x="452" y="2"/>
                    <a:pt x="426" y="0"/>
                    <a:pt x="422" y="0"/>
                  </a:cubicBezTo>
                  <a:cubicBezTo>
                    <a:pt x="406" y="0"/>
                    <a:pt x="388" y="16"/>
                    <a:pt x="388" y="32"/>
                  </a:cubicBezTo>
                  <a:cubicBezTo>
                    <a:pt x="388" y="44"/>
                    <a:pt x="394" y="48"/>
                    <a:pt x="400" y="52"/>
                  </a:cubicBezTo>
                  <a:cubicBezTo>
                    <a:pt x="414" y="64"/>
                    <a:pt x="422" y="82"/>
                    <a:pt x="422" y="102"/>
                  </a:cubicBezTo>
                  <a:cubicBezTo>
                    <a:pt x="422" y="110"/>
                    <a:pt x="396" y="262"/>
                    <a:pt x="318" y="262"/>
                  </a:cubicBezTo>
                  <a:cubicBezTo>
                    <a:pt x="268" y="262"/>
                    <a:pt x="268" y="218"/>
                    <a:pt x="268" y="208"/>
                  </a:cubicBezTo>
                  <a:cubicBezTo>
                    <a:pt x="268" y="190"/>
                    <a:pt x="270" y="180"/>
                    <a:pt x="278" y="14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 name="Freeform 12">
              <a:extLst>
                <a:ext uri="{FF2B5EF4-FFF2-40B4-BE49-F238E27FC236}">
                  <a16:creationId xmlns:a16="http://schemas.microsoft.com/office/drawing/2014/main" id="{BFF828AC-904B-654E-A0BB-4BE8C781641A}"/>
                </a:ext>
              </a:extLst>
            </p:cNvPr>
            <p:cNvSpPr/>
            <p:nvPr/>
          </p:nvSpPr>
          <p:spPr>
            <a:xfrm>
              <a:off x="2112480" y="1383119"/>
              <a:ext cx="37080" cy="94680"/>
            </a:xfrm>
            <a:custGeom>
              <a:avLst/>
              <a:gdLst/>
              <a:ahLst/>
              <a:cxnLst>
                <a:cxn ang="3cd4">
                  <a:pos x="hc" y="t"/>
                </a:cxn>
                <a:cxn ang="cd2">
                  <a:pos x="l" y="vc"/>
                </a:cxn>
                <a:cxn ang="cd4">
                  <a:pos x="hc" y="b"/>
                </a:cxn>
                <a:cxn ang="0">
                  <a:pos x="r" y="vc"/>
                </a:cxn>
              </a:cxnLst>
              <a:rect l="l" t="t" r="r" b="b"/>
              <a:pathLst>
                <a:path w="104" h="264">
                  <a:moveTo>
                    <a:pt x="104" y="92"/>
                  </a:moveTo>
                  <a:cubicBezTo>
                    <a:pt x="104" y="34"/>
                    <a:pt x="82" y="0"/>
                    <a:pt x="48" y="0"/>
                  </a:cubicBezTo>
                  <a:cubicBezTo>
                    <a:pt x="18" y="0"/>
                    <a:pt x="0" y="22"/>
                    <a:pt x="0" y="46"/>
                  </a:cubicBezTo>
                  <a:cubicBezTo>
                    <a:pt x="0" y="70"/>
                    <a:pt x="18" y="94"/>
                    <a:pt x="48" y="94"/>
                  </a:cubicBezTo>
                  <a:cubicBezTo>
                    <a:pt x="58" y="94"/>
                    <a:pt x="70" y="90"/>
                    <a:pt x="78" y="82"/>
                  </a:cubicBezTo>
                  <a:cubicBezTo>
                    <a:pt x="82" y="80"/>
                    <a:pt x="82" y="80"/>
                    <a:pt x="84" y="80"/>
                  </a:cubicBezTo>
                  <a:cubicBezTo>
                    <a:pt x="84" y="80"/>
                    <a:pt x="86" y="80"/>
                    <a:pt x="86" y="92"/>
                  </a:cubicBezTo>
                  <a:cubicBezTo>
                    <a:pt x="86" y="158"/>
                    <a:pt x="54" y="212"/>
                    <a:pt x="24" y="240"/>
                  </a:cubicBezTo>
                  <a:cubicBezTo>
                    <a:pt x="14" y="250"/>
                    <a:pt x="14" y="252"/>
                    <a:pt x="14" y="254"/>
                  </a:cubicBezTo>
                  <a:cubicBezTo>
                    <a:pt x="14" y="262"/>
                    <a:pt x="18" y="264"/>
                    <a:pt x="24" y="264"/>
                  </a:cubicBezTo>
                  <a:cubicBezTo>
                    <a:pt x="34" y="264"/>
                    <a:pt x="104" y="196"/>
                    <a:pt x="104" y="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 name="Freeform 13">
              <a:extLst>
                <a:ext uri="{FF2B5EF4-FFF2-40B4-BE49-F238E27FC236}">
                  <a16:creationId xmlns:a16="http://schemas.microsoft.com/office/drawing/2014/main" id="{9404863F-14D9-584B-94E3-CE19396CF40B}"/>
                </a:ext>
              </a:extLst>
            </p:cNvPr>
            <p:cNvSpPr/>
            <p:nvPr/>
          </p:nvSpPr>
          <p:spPr>
            <a:xfrm>
              <a:off x="2241360" y="1193039"/>
              <a:ext cx="219240" cy="284760"/>
            </a:xfrm>
            <a:custGeom>
              <a:avLst/>
              <a:gdLst/>
              <a:ahLst/>
              <a:cxnLst>
                <a:cxn ang="3cd4">
                  <a:pos x="hc" y="t"/>
                </a:cxn>
                <a:cxn ang="cd2">
                  <a:pos x="l" y="vc"/>
                </a:cxn>
                <a:cxn ang="cd4">
                  <a:pos x="hc" y="b"/>
                </a:cxn>
                <a:cxn ang="0">
                  <a:pos x="r" y="vc"/>
                </a:cxn>
              </a:cxnLst>
              <a:rect l="l" t="t" r="r" b="b"/>
              <a:pathLst>
                <a:path w="610" h="792">
                  <a:moveTo>
                    <a:pt x="342" y="616"/>
                  </a:moveTo>
                  <a:cubicBezTo>
                    <a:pt x="480" y="564"/>
                    <a:pt x="610" y="406"/>
                    <a:pt x="610" y="236"/>
                  </a:cubicBezTo>
                  <a:cubicBezTo>
                    <a:pt x="610" y="96"/>
                    <a:pt x="516" y="0"/>
                    <a:pt x="384" y="0"/>
                  </a:cubicBezTo>
                  <a:cubicBezTo>
                    <a:pt x="194" y="0"/>
                    <a:pt x="0" y="200"/>
                    <a:pt x="0" y="406"/>
                  </a:cubicBezTo>
                  <a:cubicBezTo>
                    <a:pt x="0" y="552"/>
                    <a:pt x="98" y="640"/>
                    <a:pt x="226" y="640"/>
                  </a:cubicBezTo>
                  <a:cubicBezTo>
                    <a:pt x="248" y="640"/>
                    <a:pt x="278" y="636"/>
                    <a:pt x="312" y="628"/>
                  </a:cubicBezTo>
                  <a:cubicBezTo>
                    <a:pt x="308" y="682"/>
                    <a:pt x="308" y="684"/>
                    <a:pt x="308" y="696"/>
                  </a:cubicBezTo>
                  <a:cubicBezTo>
                    <a:pt x="308" y="724"/>
                    <a:pt x="308" y="792"/>
                    <a:pt x="382" y="792"/>
                  </a:cubicBezTo>
                  <a:cubicBezTo>
                    <a:pt x="486" y="792"/>
                    <a:pt x="528" y="630"/>
                    <a:pt x="528" y="622"/>
                  </a:cubicBezTo>
                  <a:cubicBezTo>
                    <a:pt x="528" y="614"/>
                    <a:pt x="522" y="612"/>
                    <a:pt x="520" y="612"/>
                  </a:cubicBezTo>
                  <a:cubicBezTo>
                    <a:pt x="512" y="612"/>
                    <a:pt x="510" y="616"/>
                    <a:pt x="508" y="622"/>
                  </a:cubicBezTo>
                  <a:cubicBezTo>
                    <a:pt x="488" y="684"/>
                    <a:pt x="436" y="706"/>
                    <a:pt x="406" y="706"/>
                  </a:cubicBezTo>
                  <a:cubicBezTo>
                    <a:pt x="364" y="706"/>
                    <a:pt x="352" y="682"/>
                    <a:pt x="342" y="616"/>
                  </a:cubicBezTo>
                  <a:close/>
                  <a:moveTo>
                    <a:pt x="176" y="608"/>
                  </a:moveTo>
                  <a:cubicBezTo>
                    <a:pt x="108" y="582"/>
                    <a:pt x="78" y="512"/>
                    <a:pt x="78" y="434"/>
                  </a:cubicBezTo>
                  <a:cubicBezTo>
                    <a:pt x="78" y="372"/>
                    <a:pt x="100" y="248"/>
                    <a:pt x="168" y="152"/>
                  </a:cubicBezTo>
                  <a:cubicBezTo>
                    <a:pt x="232" y="62"/>
                    <a:pt x="314" y="22"/>
                    <a:pt x="380" y="22"/>
                  </a:cubicBezTo>
                  <a:cubicBezTo>
                    <a:pt x="468" y="22"/>
                    <a:pt x="532" y="90"/>
                    <a:pt x="532" y="208"/>
                  </a:cubicBezTo>
                  <a:cubicBezTo>
                    <a:pt x="532" y="296"/>
                    <a:pt x="486" y="502"/>
                    <a:pt x="338" y="586"/>
                  </a:cubicBezTo>
                  <a:cubicBezTo>
                    <a:pt x="334" y="554"/>
                    <a:pt x="326" y="490"/>
                    <a:pt x="260" y="490"/>
                  </a:cubicBezTo>
                  <a:cubicBezTo>
                    <a:pt x="214" y="490"/>
                    <a:pt x="172" y="534"/>
                    <a:pt x="172" y="580"/>
                  </a:cubicBezTo>
                  <a:cubicBezTo>
                    <a:pt x="172" y="598"/>
                    <a:pt x="176" y="608"/>
                    <a:pt x="176" y="608"/>
                  </a:cubicBezTo>
                  <a:close/>
                  <a:moveTo>
                    <a:pt x="230" y="618"/>
                  </a:moveTo>
                  <a:cubicBezTo>
                    <a:pt x="218" y="618"/>
                    <a:pt x="190" y="618"/>
                    <a:pt x="190" y="580"/>
                  </a:cubicBezTo>
                  <a:cubicBezTo>
                    <a:pt x="190" y="546"/>
                    <a:pt x="224" y="510"/>
                    <a:pt x="260" y="510"/>
                  </a:cubicBezTo>
                  <a:cubicBezTo>
                    <a:pt x="298" y="510"/>
                    <a:pt x="314" y="532"/>
                    <a:pt x="314" y="584"/>
                  </a:cubicBezTo>
                  <a:cubicBezTo>
                    <a:pt x="314" y="598"/>
                    <a:pt x="314" y="598"/>
                    <a:pt x="306" y="602"/>
                  </a:cubicBezTo>
                  <a:cubicBezTo>
                    <a:pt x="282" y="612"/>
                    <a:pt x="256" y="618"/>
                    <a:pt x="230" y="61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 name="Freeform 14">
              <a:extLst>
                <a:ext uri="{FF2B5EF4-FFF2-40B4-BE49-F238E27FC236}">
                  <a16:creationId xmlns:a16="http://schemas.microsoft.com/office/drawing/2014/main" id="{960E2FDA-37EB-974A-BA44-4E6CE1A7CD82}"/>
                </a:ext>
              </a:extLst>
            </p:cNvPr>
            <p:cNvSpPr/>
            <p:nvPr/>
          </p:nvSpPr>
          <p:spPr>
            <a:xfrm>
              <a:off x="2485440" y="1378080"/>
              <a:ext cx="162360" cy="100440"/>
            </a:xfrm>
            <a:custGeom>
              <a:avLst/>
              <a:gdLst/>
              <a:ahLst/>
              <a:cxnLst>
                <a:cxn ang="3cd4">
                  <a:pos x="hc" y="t"/>
                </a:cxn>
                <a:cxn ang="cd2">
                  <a:pos x="l" y="vc"/>
                </a:cxn>
                <a:cxn ang="cd4">
                  <a:pos x="hc" y="b"/>
                </a:cxn>
                <a:cxn ang="0">
                  <a:pos x="r" y="vc"/>
                </a:cxn>
              </a:cxnLst>
              <a:rect l="l" t="t" r="r" b="b"/>
              <a:pathLst>
                <a:path w="452" h="280">
                  <a:moveTo>
                    <a:pt x="296" y="76"/>
                  </a:moveTo>
                  <a:cubicBezTo>
                    <a:pt x="300" y="60"/>
                    <a:pt x="308" y="30"/>
                    <a:pt x="308" y="26"/>
                  </a:cubicBezTo>
                  <a:cubicBezTo>
                    <a:pt x="308" y="14"/>
                    <a:pt x="298" y="6"/>
                    <a:pt x="288" y="6"/>
                  </a:cubicBezTo>
                  <a:cubicBezTo>
                    <a:pt x="276" y="6"/>
                    <a:pt x="264" y="14"/>
                    <a:pt x="260" y="24"/>
                  </a:cubicBezTo>
                  <a:cubicBezTo>
                    <a:pt x="258" y="30"/>
                    <a:pt x="252" y="56"/>
                    <a:pt x="248" y="72"/>
                  </a:cubicBezTo>
                  <a:cubicBezTo>
                    <a:pt x="240" y="106"/>
                    <a:pt x="240" y="108"/>
                    <a:pt x="230" y="142"/>
                  </a:cubicBezTo>
                  <a:cubicBezTo>
                    <a:pt x="222" y="176"/>
                    <a:pt x="222" y="182"/>
                    <a:pt x="220" y="200"/>
                  </a:cubicBezTo>
                  <a:cubicBezTo>
                    <a:pt x="224" y="212"/>
                    <a:pt x="218" y="224"/>
                    <a:pt x="204" y="242"/>
                  </a:cubicBezTo>
                  <a:cubicBezTo>
                    <a:pt x="196" y="252"/>
                    <a:pt x="182" y="262"/>
                    <a:pt x="162" y="262"/>
                  </a:cubicBezTo>
                  <a:cubicBezTo>
                    <a:pt x="138" y="262"/>
                    <a:pt x="106" y="254"/>
                    <a:pt x="106" y="206"/>
                  </a:cubicBezTo>
                  <a:cubicBezTo>
                    <a:pt x="106" y="174"/>
                    <a:pt x="124" y="128"/>
                    <a:pt x="136" y="96"/>
                  </a:cubicBezTo>
                  <a:cubicBezTo>
                    <a:pt x="146" y="70"/>
                    <a:pt x="148" y="64"/>
                    <a:pt x="148" y="54"/>
                  </a:cubicBezTo>
                  <a:cubicBezTo>
                    <a:pt x="148" y="24"/>
                    <a:pt x="124" y="0"/>
                    <a:pt x="90" y="0"/>
                  </a:cubicBezTo>
                  <a:cubicBezTo>
                    <a:pt x="28" y="0"/>
                    <a:pt x="0" y="84"/>
                    <a:pt x="0" y="96"/>
                  </a:cubicBezTo>
                  <a:cubicBezTo>
                    <a:pt x="0" y="104"/>
                    <a:pt x="8" y="104"/>
                    <a:pt x="10" y="104"/>
                  </a:cubicBezTo>
                  <a:cubicBezTo>
                    <a:pt x="20" y="104"/>
                    <a:pt x="20" y="100"/>
                    <a:pt x="22" y="94"/>
                  </a:cubicBezTo>
                  <a:cubicBezTo>
                    <a:pt x="38" y="42"/>
                    <a:pt x="64" y="18"/>
                    <a:pt x="88" y="18"/>
                  </a:cubicBezTo>
                  <a:cubicBezTo>
                    <a:pt x="98" y="18"/>
                    <a:pt x="104" y="24"/>
                    <a:pt x="104" y="40"/>
                  </a:cubicBezTo>
                  <a:cubicBezTo>
                    <a:pt x="104" y="54"/>
                    <a:pt x="98" y="68"/>
                    <a:pt x="96" y="76"/>
                  </a:cubicBezTo>
                  <a:cubicBezTo>
                    <a:pt x="60" y="166"/>
                    <a:pt x="60" y="178"/>
                    <a:pt x="60" y="198"/>
                  </a:cubicBezTo>
                  <a:cubicBezTo>
                    <a:pt x="60" y="270"/>
                    <a:pt x="126" y="280"/>
                    <a:pt x="160" y="280"/>
                  </a:cubicBezTo>
                  <a:cubicBezTo>
                    <a:pt x="172" y="280"/>
                    <a:pt x="202" y="280"/>
                    <a:pt x="230" y="238"/>
                  </a:cubicBezTo>
                  <a:cubicBezTo>
                    <a:pt x="244" y="266"/>
                    <a:pt x="278" y="280"/>
                    <a:pt x="316" y="280"/>
                  </a:cubicBezTo>
                  <a:cubicBezTo>
                    <a:pt x="370" y="280"/>
                    <a:pt x="398" y="232"/>
                    <a:pt x="410" y="206"/>
                  </a:cubicBezTo>
                  <a:cubicBezTo>
                    <a:pt x="436" y="154"/>
                    <a:pt x="452" y="78"/>
                    <a:pt x="452" y="48"/>
                  </a:cubicBezTo>
                  <a:cubicBezTo>
                    <a:pt x="452" y="2"/>
                    <a:pt x="426" y="0"/>
                    <a:pt x="422" y="0"/>
                  </a:cubicBezTo>
                  <a:cubicBezTo>
                    <a:pt x="406" y="0"/>
                    <a:pt x="388" y="16"/>
                    <a:pt x="388" y="32"/>
                  </a:cubicBezTo>
                  <a:cubicBezTo>
                    <a:pt x="388" y="44"/>
                    <a:pt x="394" y="48"/>
                    <a:pt x="400" y="52"/>
                  </a:cubicBezTo>
                  <a:cubicBezTo>
                    <a:pt x="414" y="64"/>
                    <a:pt x="422" y="82"/>
                    <a:pt x="422" y="102"/>
                  </a:cubicBezTo>
                  <a:cubicBezTo>
                    <a:pt x="422" y="110"/>
                    <a:pt x="396" y="262"/>
                    <a:pt x="318" y="262"/>
                  </a:cubicBezTo>
                  <a:cubicBezTo>
                    <a:pt x="268" y="262"/>
                    <a:pt x="268" y="218"/>
                    <a:pt x="268" y="208"/>
                  </a:cubicBezTo>
                  <a:cubicBezTo>
                    <a:pt x="268" y="190"/>
                    <a:pt x="270" y="180"/>
                    <a:pt x="278" y="14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 name="Freeform 15">
              <a:extLst>
                <a:ext uri="{FF2B5EF4-FFF2-40B4-BE49-F238E27FC236}">
                  <a16:creationId xmlns:a16="http://schemas.microsoft.com/office/drawing/2014/main" id="{BD987744-6795-3F43-8FD1-1067C8A38C25}"/>
                </a:ext>
              </a:extLst>
            </p:cNvPr>
            <p:cNvSpPr/>
            <p:nvPr/>
          </p:nvSpPr>
          <p:spPr>
            <a:xfrm>
              <a:off x="2688480" y="1368719"/>
              <a:ext cx="121320" cy="9000"/>
            </a:xfrm>
            <a:custGeom>
              <a:avLst/>
              <a:gdLst/>
              <a:ahLst/>
              <a:cxnLst>
                <a:cxn ang="3cd4">
                  <a:pos x="hc" y="t"/>
                </a:cxn>
                <a:cxn ang="cd2">
                  <a:pos x="l" y="vc"/>
                </a:cxn>
                <a:cxn ang="cd4">
                  <a:pos x="hc" y="b"/>
                </a:cxn>
                <a:cxn ang="0">
                  <a:pos x="r" y="vc"/>
                </a:cxn>
              </a:cxnLst>
              <a:rect l="l" t="t" r="r" b="b"/>
              <a:pathLst>
                <a:path w="338" h="26">
                  <a:moveTo>
                    <a:pt x="318" y="26"/>
                  </a:moveTo>
                  <a:cubicBezTo>
                    <a:pt x="326" y="26"/>
                    <a:pt x="338" y="26"/>
                    <a:pt x="338" y="14"/>
                  </a:cubicBezTo>
                  <a:cubicBezTo>
                    <a:pt x="338" y="0"/>
                    <a:pt x="326" y="0"/>
                    <a:pt x="318" y="0"/>
                  </a:cubicBezTo>
                  <a:lnTo>
                    <a:pt x="18" y="0"/>
                  </a:lnTo>
                  <a:cubicBezTo>
                    <a:pt x="12" y="0"/>
                    <a:pt x="0" y="0"/>
                    <a:pt x="0" y="14"/>
                  </a:cubicBezTo>
                  <a:cubicBezTo>
                    <a:pt x="0" y="26"/>
                    <a:pt x="12" y="26"/>
                    <a:pt x="18" y="2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17" name="Group 16" descr="18§display§w^- \leftarrow w§svg§600§FALSE" title="TexMaths">
            <a:extLst>
              <a:ext uri="{FF2B5EF4-FFF2-40B4-BE49-F238E27FC236}">
                <a16:creationId xmlns:a16="http://schemas.microsoft.com/office/drawing/2014/main" id="{96A94E1A-2C4D-524A-A1CA-F617E0E6DB44}"/>
              </a:ext>
            </a:extLst>
          </p:cNvPr>
          <p:cNvGrpSpPr/>
          <p:nvPr/>
        </p:nvGrpSpPr>
        <p:grpSpPr>
          <a:xfrm>
            <a:off x="2377439" y="5415945"/>
            <a:ext cx="1055880" cy="244080"/>
            <a:chOff x="2377439" y="5242320"/>
            <a:chExt cx="1055880" cy="244080"/>
          </a:xfrm>
        </p:grpSpPr>
        <p:sp>
          <p:nvSpPr>
            <p:cNvPr id="18" name="Freeform 17">
              <a:extLst>
                <a:ext uri="{FF2B5EF4-FFF2-40B4-BE49-F238E27FC236}">
                  <a16:creationId xmlns:a16="http://schemas.microsoft.com/office/drawing/2014/main" id="{BDFA42AB-753B-1A42-995A-A2FFF61B936C}"/>
                </a:ext>
              </a:extLst>
            </p:cNvPr>
            <p:cNvSpPr/>
            <p:nvPr/>
          </p:nvSpPr>
          <p:spPr>
            <a:xfrm>
              <a:off x="2377439" y="5242320"/>
              <a:ext cx="1055880" cy="240840"/>
            </a:xfrm>
            <a:custGeom>
              <a:avLst/>
              <a:gdLst/>
              <a:ahLst/>
              <a:cxnLst>
                <a:cxn ang="3cd4">
                  <a:pos x="hc" y="t"/>
                </a:cxn>
                <a:cxn ang="cd2">
                  <a:pos x="l" y="vc"/>
                </a:cxn>
                <a:cxn ang="cd4">
                  <a:pos x="hc" y="b"/>
                </a:cxn>
                <a:cxn ang="0">
                  <a:pos x="r" y="vc"/>
                </a:cxn>
              </a:cxnLst>
              <a:rect l="l" t="t" r="r" b="b"/>
              <a:pathLst>
                <a:path w="2934" h="670">
                  <a:moveTo>
                    <a:pt x="1467" y="670"/>
                  </a:moveTo>
                  <a:lnTo>
                    <a:pt x="0" y="670"/>
                  </a:lnTo>
                  <a:lnTo>
                    <a:pt x="0" y="0"/>
                  </a:lnTo>
                  <a:lnTo>
                    <a:pt x="2934" y="0"/>
                  </a:lnTo>
                  <a:lnTo>
                    <a:pt x="2934" y="670"/>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9" name="Freeform 18">
              <a:extLst>
                <a:ext uri="{FF2B5EF4-FFF2-40B4-BE49-F238E27FC236}">
                  <a16:creationId xmlns:a16="http://schemas.microsoft.com/office/drawing/2014/main" id="{C8F602D5-95AD-BE40-84FC-066306A9211F}"/>
                </a:ext>
              </a:extLst>
            </p:cNvPr>
            <p:cNvSpPr/>
            <p:nvPr/>
          </p:nvSpPr>
          <p:spPr>
            <a:xfrm>
              <a:off x="2385719" y="5357160"/>
              <a:ext cx="189000" cy="129240"/>
            </a:xfrm>
            <a:custGeom>
              <a:avLst/>
              <a:gdLst/>
              <a:ahLst/>
              <a:cxnLst>
                <a:cxn ang="3cd4">
                  <a:pos x="hc" y="t"/>
                </a:cxn>
                <a:cxn ang="cd2">
                  <a:pos x="l" y="vc"/>
                </a:cxn>
                <a:cxn ang="cd4">
                  <a:pos x="hc" y="b"/>
                </a:cxn>
                <a:cxn ang="0">
                  <a:pos x="r" y="vc"/>
                </a:cxn>
              </a:cxnLst>
              <a:rect l="l" t="t" r="r" b="b"/>
              <a:pathLst>
                <a:path w="526" h="360">
                  <a:moveTo>
                    <a:pt x="344" y="81"/>
                  </a:moveTo>
                  <a:cubicBezTo>
                    <a:pt x="347" y="65"/>
                    <a:pt x="355" y="34"/>
                    <a:pt x="355" y="31"/>
                  </a:cubicBezTo>
                  <a:cubicBezTo>
                    <a:pt x="355" y="16"/>
                    <a:pt x="344" y="9"/>
                    <a:pt x="333" y="9"/>
                  </a:cubicBezTo>
                  <a:cubicBezTo>
                    <a:pt x="322" y="9"/>
                    <a:pt x="308" y="14"/>
                    <a:pt x="302" y="31"/>
                  </a:cubicBezTo>
                  <a:cubicBezTo>
                    <a:pt x="301" y="36"/>
                    <a:pt x="263" y="189"/>
                    <a:pt x="257" y="209"/>
                  </a:cubicBezTo>
                  <a:cubicBezTo>
                    <a:pt x="252" y="232"/>
                    <a:pt x="250" y="247"/>
                    <a:pt x="250" y="261"/>
                  </a:cubicBezTo>
                  <a:cubicBezTo>
                    <a:pt x="250" y="270"/>
                    <a:pt x="250" y="272"/>
                    <a:pt x="252" y="276"/>
                  </a:cubicBezTo>
                  <a:cubicBezTo>
                    <a:pt x="234" y="319"/>
                    <a:pt x="209" y="342"/>
                    <a:pt x="178" y="342"/>
                  </a:cubicBezTo>
                  <a:cubicBezTo>
                    <a:pt x="115" y="342"/>
                    <a:pt x="115" y="285"/>
                    <a:pt x="115" y="270"/>
                  </a:cubicBezTo>
                  <a:cubicBezTo>
                    <a:pt x="115" y="245"/>
                    <a:pt x="119" y="214"/>
                    <a:pt x="157" y="115"/>
                  </a:cubicBezTo>
                  <a:cubicBezTo>
                    <a:pt x="166" y="92"/>
                    <a:pt x="169" y="81"/>
                    <a:pt x="169" y="65"/>
                  </a:cubicBezTo>
                  <a:cubicBezTo>
                    <a:pt x="169" y="29"/>
                    <a:pt x="144" y="0"/>
                    <a:pt x="104" y="0"/>
                  </a:cubicBezTo>
                  <a:cubicBezTo>
                    <a:pt x="29" y="0"/>
                    <a:pt x="0" y="115"/>
                    <a:pt x="0" y="122"/>
                  </a:cubicBezTo>
                  <a:cubicBezTo>
                    <a:pt x="0" y="130"/>
                    <a:pt x="7" y="130"/>
                    <a:pt x="9" y="130"/>
                  </a:cubicBezTo>
                  <a:cubicBezTo>
                    <a:pt x="18" y="130"/>
                    <a:pt x="18" y="130"/>
                    <a:pt x="22" y="115"/>
                  </a:cubicBezTo>
                  <a:cubicBezTo>
                    <a:pt x="43" y="41"/>
                    <a:pt x="74" y="18"/>
                    <a:pt x="103" y="18"/>
                  </a:cubicBezTo>
                  <a:cubicBezTo>
                    <a:pt x="110" y="18"/>
                    <a:pt x="122" y="18"/>
                    <a:pt x="122" y="43"/>
                  </a:cubicBezTo>
                  <a:cubicBezTo>
                    <a:pt x="122" y="63"/>
                    <a:pt x="113" y="86"/>
                    <a:pt x="108" y="99"/>
                  </a:cubicBezTo>
                  <a:cubicBezTo>
                    <a:pt x="74" y="193"/>
                    <a:pt x="63" y="231"/>
                    <a:pt x="63" y="259"/>
                  </a:cubicBezTo>
                  <a:cubicBezTo>
                    <a:pt x="63" y="333"/>
                    <a:pt x="117" y="360"/>
                    <a:pt x="176" y="360"/>
                  </a:cubicBezTo>
                  <a:cubicBezTo>
                    <a:pt x="189" y="360"/>
                    <a:pt x="227" y="360"/>
                    <a:pt x="259" y="304"/>
                  </a:cubicBezTo>
                  <a:cubicBezTo>
                    <a:pt x="279" y="355"/>
                    <a:pt x="335" y="360"/>
                    <a:pt x="358" y="360"/>
                  </a:cubicBezTo>
                  <a:cubicBezTo>
                    <a:pt x="418" y="360"/>
                    <a:pt x="452" y="310"/>
                    <a:pt x="473" y="263"/>
                  </a:cubicBezTo>
                  <a:cubicBezTo>
                    <a:pt x="500" y="200"/>
                    <a:pt x="526" y="94"/>
                    <a:pt x="526" y="56"/>
                  </a:cubicBezTo>
                  <a:cubicBezTo>
                    <a:pt x="526" y="13"/>
                    <a:pt x="504" y="0"/>
                    <a:pt x="490" y="0"/>
                  </a:cubicBezTo>
                  <a:cubicBezTo>
                    <a:pt x="470" y="0"/>
                    <a:pt x="450" y="20"/>
                    <a:pt x="450" y="38"/>
                  </a:cubicBezTo>
                  <a:cubicBezTo>
                    <a:pt x="450" y="49"/>
                    <a:pt x="455" y="54"/>
                    <a:pt x="463" y="59"/>
                  </a:cubicBezTo>
                  <a:cubicBezTo>
                    <a:pt x="472" y="68"/>
                    <a:pt x="491" y="88"/>
                    <a:pt x="491" y="128"/>
                  </a:cubicBezTo>
                  <a:cubicBezTo>
                    <a:pt x="491" y="155"/>
                    <a:pt x="468" y="232"/>
                    <a:pt x="448" y="272"/>
                  </a:cubicBezTo>
                  <a:cubicBezTo>
                    <a:pt x="427" y="315"/>
                    <a:pt x="400" y="342"/>
                    <a:pt x="360" y="342"/>
                  </a:cubicBezTo>
                  <a:cubicBezTo>
                    <a:pt x="322" y="342"/>
                    <a:pt x="302" y="319"/>
                    <a:pt x="302" y="274"/>
                  </a:cubicBezTo>
                  <a:cubicBezTo>
                    <a:pt x="302" y="252"/>
                    <a:pt x="308" y="227"/>
                    <a:pt x="310" y="2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 name="Freeform 19">
              <a:extLst>
                <a:ext uri="{FF2B5EF4-FFF2-40B4-BE49-F238E27FC236}">
                  <a16:creationId xmlns:a16="http://schemas.microsoft.com/office/drawing/2014/main" id="{F6992087-D243-3F43-AF89-8C5057594287}"/>
                </a:ext>
              </a:extLst>
            </p:cNvPr>
            <p:cNvSpPr/>
            <p:nvPr/>
          </p:nvSpPr>
          <p:spPr>
            <a:xfrm>
              <a:off x="2609280" y="5310360"/>
              <a:ext cx="135000" cy="10080"/>
            </a:xfrm>
            <a:custGeom>
              <a:avLst/>
              <a:gdLst/>
              <a:ahLst/>
              <a:cxnLst>
                <a:cxn ang="3cd4">
                  <a:pos x="hc" y="t"/>
                </a:cxn>
                <a:cxn ang="cd2">
                  <a:pos x="l" y="vc"/>
                </a:cxn>
                <a:cxn ang="cd4">
                  <a:pos x="hc" y="b"/>
                </a:cxn>
                <a:cxn ang="0">
                  <a:pos x="r" y="vc"/>
                </a:cxn>
              </a:cxnLst>
              <a:rect l="l" t="t" r="r" b="b"/>
              <a:pathLst>
                <a:path w="376" h="29">
                  <a:moveTo>
                    <a:pt x="355" y="29"/>
                  </a:moveTo>
                  <a:cubicBezTo>
                    <a:pt x="362" y="29"/>
                    <a:pt x="376" y="29"/>
                    <a:pt x="376" y="14"/>
                  </a:cubicBezTo>
                  <a:cubicBezTo>
                    <a:pt x="376" y="0"/>
                    <a:pt x="364" y="0"/>
                    <a:pt x="355" y="0"/>
                  </a:cubicBezTo>
                  <a:lnTo>
                    <a:pt x="22" y="0"/>
                  </a:lnTo>
                  <a:cubicBezTo>
                    <a:pt x="13" y="0"/>
                    <a:pt x="0" y="0"/>
                    <a:pt x="0" y="14"/>
                  </a:cubicBezTo>
                  <a:cubicBezTo>
                    <a:pt x="0" y="29"/>
                    <a:pt x="13" y="29"/>
                    <a:pt x="22" y="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 name="Freeform 20">
              <a:extLst>
                <a:ext uri="{FF2B5EF4-FFF2-40B4-BE49-F238E27FC236}">
                  <a16:creationId xmlns:a16="http://schemas.microsoft.com/office/drawing/2014/main" id="{2497CF87-DFB0-D843-8818-D0AA6823BB83}"/>
                </a:ext>
              </a:extLst>
            </p:cNvPr>
            <p:cNvSpPr/>
            <p:nvPr/>
          </p:nvSpPr>
          <p:spPr>
            <a:xfrm>
              <a:off x="2874960" y="5337720"/>
              <a:ext cx="253080" cy="148680"/>
            </a:xfrm>
            <a:custGeom>
              <a:avLst/>
              <a:gdLst/>
              <a:ahLst/>
              <a:cxnLst>
                <a:cxn ang="3cd4">
                  <a:pos x="hc" y="t"/>
                </a:cxn>
                <a:cxn ang="cd2">
                  <a:pos x="l" y="vc"/>
                </a:cxn>
                <a:cxn ang="cd4">
                  <a:pos x="hc" y="b"/>
                </a:cxn>
                <a:cxn ang="0">
                  <a:pos x="r" y="vc"/>
                </a:cxn>
              </a:cxnLst>
              <a:rect l="l" t="t" r="r" b="b"/>
              <a:pathLst>
                <a:path w="704" h="414">
                  <a:moveTo>
                    <a:pt x="675" y="223"/>
                  </a:moveTo>
                  <a:cubicBezTo>
                    <a:pt x="689" y="223"/>
                    <a:pt x="704" y="223"/>
                    <a:pt x="704" y="207"/>
                  </a:cubicBezTo>
                  <a:cubicBezTo>
                    <a:pt x="704" y="191"/>
                    <a:pt x="689" y="191"/>
                    <a:pt x="675" y="191"/>
                  </a:cubicBezTo>
                  <a:lnTo>
                    <a:pt x="86" y="191"/>
                  </a:lnTo>
                  <a:cubicBezTo>
                    <a:pt x="130" y="158"/>
                    <a:pt x="151" y="126"/>
                    <a:pt x="158" y="115"/>
                  </a:cubicBezTo>
                  <a:cubicBezTo>
                    <a:pt x="193" y="61"/>
                    <a:pt x="200" y="11"/>
                    <a:pt x="200" y="9"/>
                  </a:cubicBezTo>
                  <a:cubicBezTo>
                    <a:pt x="200" y="0"/>
                    <a:pt x="191" y="0"/>
                    <a:pt x="184" y="0"/>
                  </a:cubicBezTo>
                  <a:cubicBezTo>
                    <a:pt x="171" y="0"/>
                    <a:pt x="169" y="2"/>
                    <a:pt x="166" y="16"/>
                  </a:cubicBezTo>
                  <a:cubicBezTo>
                    <a:pt x="148" y="94"/>
                    <a:pt x="101" y="160"/>
                    <a:pt x="13" y="196"/>
                  </a:cubicBezTo>
                  <a:cubicBezTo>
                    <a:pt x="4" y="200"/>
                    <a:pt x="0" y="202"/>
                    <a:pt x="0" y="207"/>
                  </a:cubicBezTo>
                  <a:cubicBezTo>
                    <a:pt x="0" y="213"/>
                    <a:pt x="4" y="214"/>
                    <a:pt x="13" y="218"/>
                  </a:cubicBezTo>
                  <a:cubicBezTo>
                    <a:pt x="94" y="252"/>
                    <a:pt x="148" y="313"/>
                    <a:pt x="167" y="403"/>
                  </a:cubicBezTo>
                  <a:cubicBezTo>
                    <a:pt x="169" y="412"/>
                    <a:pt x="171" y="414"/>
                    <a:pt x="184" y="414"/>
                  </a:cubicBezTo>
                  <a:cubicBezTo>
                    <a:pt x="191" y="414"/>
                    <a:pt x="200" y="414"/>
                    <a:pt x="200" y="405"/>
                  </a:cubicBezTo>
                  <a:cubicBezTo>
                    <a:pt x="200" y="403"/>
                    <a:pt x="193" y="353"/>
                    <a:pt x="160" y="301"/>
                  </a:cubicBezTo>
                  <a:cubicBezTo>
                    <a:pt x="144" y="277"/>
                    <a:pt x="121" y="249"/>
                    <a:pt x="86" y="2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2" name="Freeform 21">
              <a:extLst>
                <a:ext uri="{FF2B5EF4-FFF2-40B4-BE49-F238E27FC236}">
                  <a16:creationId xmlns:a16="http://schemas.microsoft.com/office/drawing/2014/main" id="{4947507D-3ABA-4F4A-AB6B-989785250C70}"/>
                </a:ext>
              </a:extLst>
            </p:cNvPr>
            <p:cNvSpPr/>
            <p:nvPr/>
          </p:nvSpPr>
          <p:spPr>
            <a:xfrm>
              <a:off x="3230280" y="5357160"/>
              <a:ext cx="189000" cy="129240"/>
            </a:xfrm>
            <a:custGeom>
              <a:avLst/>
              <a:gdLst/>
              <a:ahLst/>
              <a:cxnLst>
                <a:cxn ang="3cd4">
                  <a:pos x="hc" y="t"/>
                </a:cxn>
                <a:cxn ang="cd2">
                  <a:pos x="l" y="vc"/>
                </a:cxn>
                <a:cxn ang="cd4">
                  <a:pos x="hc" y="b"/>
                </a:cxn>
                <a:cxn ang="0">
                  <a:pos x="r" y="vc"/>
                </a:cxn>
              </a:cxnLst>
              <a:rect l="l" t="t" r="r" b="b"/>
              <a:pathLst>
                <a:path w="526" h="360">
                  <a:moveTo>
                    <a:pt x="344" y="81"/>
                  </a:moveTo>
                  <a:cubicBezTo>
                    <a:pt x="347" y="65"/>
                    <a:pt x="355" y="34"/>
                    <a:pt x="355" y="31"/>
                  </a:cubicBezTo>
                  <a:cubicBezTo>
                    <a:pt x="355" y="16"/>
                    <a:pt x="344" y="9"/>
                    <a:pt x="333" y="9"/>
                  </a:cubicBezTo>
                  <a:cubicBezTo>
                    <a:pt x="322" y="9"/>
                    <a:pt x="308" y="14"/>
                    <a:pt x="302" y="31"/>
                  </a:cubicBezTo>
                  <a:cubicBezTo>
                    <a:pt x="301" y="36"/>
                    <a:pt x="263" y="189"/>
                    <a:pt x="257" y="209"/>
                  </a:cubicBezTo>
                  <a:cubicBezTo>
                    <a:pt x="252" y="232"/>
                    <a:pt x="250" y="247"/>
                    <a:pt x="250" y="261"/>
                  </a:cubicBezTo>
                  <a:cubicBezTo>
                    <a:pt x="250" y="270"/>
                    <a:pt x="250" y="272"/>
                    <a:pt x="252" y="276"/>
                  </a:cubicBezTo>
                  <a:cubicBezTo>
                    <a:pt x="234" y="319"/>
                    <a:pt x="209" y="342"/>
                    <a:pt x="178" y="342"/>
                  </a:cubicBezTo>
                  <a:cubicBezTo>
                    <a:pt x="115" y="342"/>
                    <a:pt x="115" y="285"/>
                    <a:pt x="115" y="270"/>
                  </a:cubicBezTo>
                  <a:cubicBezTo>
                    <a:pt x="115" y="245"/>
                    <a:pt x="119" y="214"/>
                    <a:pt x="157" y="115"/>
                  </a:cubicBezTo>
                  <a:cubicBezTo>
                    <a:pt x="166" y="92"/>
                    <a:pt x="169" y="81"/>
                    <a:pt x="169" y="65"/>
                  </a:cubicBezTo>
                  <a:cubicBezTo>
                    <a:pt x="169" y="29"/>
                    <a:pt x="144" y="0"/>
                    <a:pt x="104" y="0"/>
                  </a:cubicBezTo>
                  <a:cubicBezTo>
                    <a:pt x="29" y="0"/>
                    <a:pt x="0" y="115"/>
                    <a:pt x="0" y="122"/>
                  </a:cubicBezTo>
                  <a:cubicBezTo>
                    <a:pt x="0" y="130"/>
                    <a:pt x="7" y="130"/>
                    <a:pt x="9" y="130"/>
                  </a:cubicBezTo>
                  <a:cubicBezTo>
                    <a:pt x="18" y="130"/>
                    <a:pt x="18" y="130"/>
                    <a:pt x="22" y="115"/>
                  </a:cubicBezTo>
                  <a:cubicBezTo>
                    <a:pt x="43" y="41"/>
                    <a:pt x="74" y="18"/>
                    <a:pt x="103" y="18"/>
                  </a:cubicBezTo>
                  <a:cubicBezTo>
                    <a:pt x="110" y="18"/>
                    <a:pt x="122" y="18"/>
                    <a:pt x="122" y="43"/>
                  </a:cubicBezTo>
                  <a:cubicBezTo>
                    <a:pt x="122" y="63"/>
                    <a:pt x="113" y="86"/>
                    <a:pt x="108" y="99"/>
                  </a:cubicBezTo>
                  <a:cubicBezTo>
                    <a:pt x="74" y="193"/>
                    <a:pt x="63" y="231"/>
                    <a:pt x="63" y="259"/>
                  </a:cubicBezTo>
                  <a:cubicBezTo>
                    <a:pt x="63" y="333"/>
                    <a:pt x="117" y="360"/>
                    <a:pt x="176" y="360"/>
                  </a:cubicBezTo>
                  <a:cubicBezTo>
                    <a:pt x="189" y="360"/>
                    <a:pt x="227" y="360"/>
                    <a:pt x="259" y="304"/>
                  </a:cubicBezTo>
                  <a:cubicBezTo>
                    <a:pt x="279" y="355"/>
                    <a:pt x="335" y="360"/>
                    <a:pt x="358" y="360"/>
                  </a:cubicBezTo>
                  <a:cubicBezTo>
                    <a:pt x="418" y="360"/>
                    <a:pt x="452" y="310"/>
                    <a:pt x="473" y="263"/>
                  </a:cubicBezTo>
                  <a:cubicBezTo>
                    <a:pt x="500" y="200"/>
                    <a:pt x="526" y="94"/>
                    <a:pt x="526" y="56"/>
                  </a:cubicBezTo>
                  <a:cubicBezTo>
                    <a:pt x="526" y="13"/>
                    <a:pt x="504" y="0"/>
                    <a:pt x="490" y="0"/>
                  </a:cubicBezTo>
                  <a:cubicBezTo>
                    <a:pt x="470" y="0"/>
                    <a:pt x="450" y="20"/>
                    <a:pt x="450" y="38"/>
                  </a:cubicBezTo>
                  <a:cubicBezTo>
                    <a:pt x="450" y="49"/>
                    <a:pt x="455" y="54"/>
                    <a:pt x="463" y="59"/>
                  </a:cubicBezTo>
                  <a:cubicBezTo>
                    <a:pt x="472" y="68"/>
                    <a:pt x="491" y="88"/>
                    <a:pt x="491" y="128"/>
                  </a:cubicBezTo>
                  <a:cubicBezTo>
                    <a:pt x="491" y="155"/>
                    <a:pt x="468" y="232"/>
                    <a:pt x="448" y="272"/>
                  </a:cubicBezTo>
                  <a:cubicBezTo>
                    <a:pt x="427" y="315"/>
                    <a:pt x="400" y="342"/>
                    <a:pt x="360" y="342"/>
                  </a:cubicBezTo>
                  <a:cubicBezTo>
                    <a:pt x="322" y="342"/>
                    <a:pt x="302" y="319"/>
                    <a:pt x="302" y="274"/>
                  </a:cubicBezTo>
                  <a:cubicBezTo>
                    <a:pt x="302" y="252"/>
                    <a:pt x="308" y="227"/>
                    <a:pt x="310" y="2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23" name="Group 22" descr="18§display§D \leftarrow  D \cup (s,a,s',r)§svg§600§FALSE" title="TexMaths">
            <a:extLst>
              <a:ext uri="{FF2B5EF4-FFF2-40B4-BE49-F238E27FC236}">
                <a16:creationId xmlns:a16="http://schemas.microsoft.com/office/drawing/2014/main" id="{7721CA09-9214-024B-96E8-BACE956449FE}"/>
              </a:ext>
            </a:extLst>
          </p:cNvPr>
          <p:cNvGrpSpPr/>
          <p:nvPr/>
        </p:nvGrpSpPr>
        <p:grpSpPr>
          <a:xfrm>
            <a:off x="1437840" y="3472225"/>
            <a:ext cx="2473560" cy="300240"/>
            <a:chOff x="1437840" y="3391200"/>
            <a:chExt cx="2473560" cy="300240"/>
          </a:xfrm>
        </p:grpSpPr>
        <p:sp>
          <p:nvSpPr>
            <p:cNvPr id="24" name="Freeform 23">
              <a:extLst>
                <a:ext uri="{FF2B5EF4-FFF2-40B4-BE49-F238E27FC236}">
                  <a16:creationId xmlns:a16="http://schemas.microsoft.com/office/drawing/2014/main" id="{B8114701-04CC-8D4E-A282-5C9D85828C59}"/>
                </a:ext>
              </a:extLst>
            </p:cNvPr>
            <p:cNvSpPr/>
            <p:nvPr/>
          </p:nvSpPr>
          <p:spPr>
            <a:xfrm>
              <a:off x="1437840" y="3392640"/>
              <a:ext cx="2473560" cy="298800"/>
            </a:xfrm>
            <a:custGeom>
              <a:avLst/>
              <a:gdLst/>
              <a:ahLst/>
              <a:cxnLst>
                <a:cxn ang="3cd4">
                  <a:pos x="hc" y="t"/>
                </a:cxn>
                <a:cxn ang="cd2">
                  <a:pos x="l" y="vc"/>
                </a:cxn>
                <a:cxn ang="cd4">
                  <a:pos x="hc" y="b"/>
                </a:cxn>
                <a:cxn ang="0">
                  <a:pos x="r" y="vc"/>
                </a:cxn>
              </a:cxnLst>
              <a:rect l="l" t="t" r="r" b="b"/>
              <a:pathLst>
                <a:path w="6872" h="831">
                  <a:moveTo>
                    <a:pt x="3436" y="831"/>
                  </a:moveTo>
                  <a:lnTo>
                    <a:pt x="0" y="831"/>
                  </a:lnTo>
                  <a:lnTo>
                    <a:pt x="0" y="0"/>
                  </a:lnTo>
                  <a:lnTo>
                    <a:pt x="6872" y="0"/>
                  </a:lnTo>
                  <a:lnTo>
                    <a:pt x="6872" y="831"/>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5" name="Freeform 24">
              <a:extLst>
                <a:ext uri="{FF2B5EF4-FFF2-40B4-BE49-F238E27FC236}">
                  <a16:creationId xmlns:a16="http://schemas.microsoft.com/office/drawing/2014/main" id="{95A43F72-A906-1743-BA81-FB19EA59B4DF}"/>
                </a:ext>
              </a:extLst>
            </p:cNvPr>
            <p:cNvSpPr/>
            <p:nvPr/>
          </p:nvSpPr>
          <p:spPr>
            <a:xfrm>
              <a:off x="1449360" y="3426120"/>
              <a:ext cx="218160" cy="194760"/>
            </a:xfrm>
            <a:custGeom>
              <a:avLst/>
              <a:gdLst/>
              <a:ahLst/>
              <a:cxnLst>
                <a:cxn ang="3cd4">
                  <a:pos x="hc" y="t"/>
                </a:cxn>
                <a:cxn ang="cd2">
                  <a:pos x="l" y="vc"/>
                </a:cxn>
                <a:cxn ang="cd4">
                  <a:pos x="hc" y="b"/>
                </a:cxn>
                <a:cxn ang="0">
                  <a:pos x="r" y="vc"/>
                </a:cxn>
              </a:cxnLst>
              <a:rect l="l" t="t" r="r" b="b"/>
              <a:pathLst>
                <a:path w="607" h="542">
                  <a:moveTo>
                    <a:pt x="94" y="480"/>
                  </a:moveTo>
                  <a:cubicBezTo>
                    <a:pt x="86" y="511"/>
                    <a:pt x="85" y="516"/>
                    <a:pt x="22" y="516"/>
                  </a:cubicBezTo>
                  <a:cubicBezTo>
                    <a:pt x="9" y="516"/>
                    <a:pt x="0" y="516"/>
                    <a:pt x="0" y="533"/>
                  </a:cubicBezTo>
                  <a:cubicBezTo>
                    <a:pt x="0" y="542"/>
                    <a:pt x="7" y="542"/>
                    <a:pt x="22" y="542"/>
                  </a:cubicBezTo>
                  <a:lnTo>
                    <a:pt x="284" y="542"/>
                  </a:lnTo>
                  <a:cubicBezTo>
                    <a:pt x="450" y="542"/>
                    <a:pt x="607" y="374"/>
                    <a:pt x="607" y="202"/>
                  </a:cubicBezTo>
                  <a:cubicBezTo>
                    <a:pt x="607" y="88"/>
                    <a:pt x="538" y="0"/>
                    <a:pt x="419" y="0"/>
                  </a:cubicBezTo>
                  <a:lnTo>
                    <a:pt x="153" y="0"/>
                  </a:lnTo>
                  <a:cubicBezTo>
                    <a:pt x="139" y="0"/>
                    <a:pt x="130" y="0"/>
                    <a:pt x="130" y="14"/>
                  </a:cubicBezTo>
                  <a:cubicBezTo>
                    <a:pt x="130" y="25"/>
                    <a:pt x="137" y="25"/>
                    <a:pt x="153" y="25"/>
                  </a:cubicBezTo>
                  <a:cubicBezTo>
                    <a:pt x="162" y="25"/>
                    <a:pt x="176" y="25"/>
                    <a:pt x="187" y="27"/>
                  </a:cubicBezTo>
                  <a:cubicBezTo>
                    <a:pt x="200" y="27"/>
                    <a:pt x="203" y="31"/>
                    <a:pt x="203" y="40"/>
                  </a:cubicBezTo>
                  <a:cubicBezTo>
                    <a:pt x="203" y="41"/>
                    <a:pt x="203" y="45"/>
                    <a:pt x="200" y="54"/>
                  </a:cubicBezTo>
                  <a:close/>
                  <a:moveTo>
                    <a:pt x="266" y="54"/>
                  </a:moveTo>
                  <a:cubicBezTo>
                    <a:pt x="274" y="27"/>
                    <a:pt x="274" y="25"/>
                    <a:pt x="308" y="25"/>
                  </a:cubicBezTo>
                  <a:lnTo>
                    <a:pt x="394" y="25"/>
                  </a:lnTo>
                  <a:cubicBezTo>
                    <a:pt x="472" y="25"/>
                    <a:pt x="536" y="67"/>
                    <a:pt x="536" y="171"/>
                  </a:cubicBezTo>
                  <a:cubicBezTo>
                    <a:pt x="536" y="211"/>
                    <a:pt x="520" y="340"/>
                    <a:pt x="454" y="428"/>
                  </a:cubicBezTo>
                  <a:cubicBezTo>
                    <a:pt x="430" y="457"/>
                    <a:pt x="367" y="516"/>
                    <a:pt x="270" y="516"/>
                  </a:cubicBezTo>
                  <a:lnTo>
                    <a:pt x="180" y="516"/>
                  </a:lnTo>
                  <a:cubicBezTo>
                    <a:pt x="169" y="516"/>
                    <a:pt x="167" y="516"/>
                    <a:pt x="164" y="516"/>
                  </a:cubicBezTo>
                  <a:cubicBezTo>
                    <a:pt x="155" y="516"/>
                    <a:pt x="153" y="515"/>
                    <a:pt x="153" y="509"/>
                  </a:cubicBezTo>
                  <a:cubicBezTo>
                    <a:pt x="153" y="506"/>
                    <a:pt x="153" y="504"/>
                    <a:pt x="157" y="48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6" name="Freeform 25">
              <a:extLst>
                <a:ext uri="{FF2B5EF4-FFF2-40B4-BE49-F238E27FC236}">
                  <a16:creationId xmlns:a16="http://schemas.microsoft.com/office/drawing/2014/main" id="{48425752-6B4A-8A48-A8F8-DD9CC2ACCF9A}"/>
                </a:ext>
              </a:extLst>
            </p:cNvPr>
            <p:cNvSpPr/>
            <p:nvPr/>
          </p:nvSpPr>
          <p:spPr>
            <a:xfrm>
              <a:off x="1775520" y="3474720"/>
              <a:ext cx="253080" cy="148680"/>
            </a:xfrm>
            <a:custGeom>
              <a:avLst/>
              <a:gdLst/>
              <a:ahLst/>
              <a:cxnLst>
                <a:cxn ang="3cd4">
                  <a:pos x="hc" y="t"/>
                </a:cxn>
                <a:cxn ang="cd2">
                  <a:pos x="l" y="vc"/>
                </a:cxn>
                <a:cxn ang="cd4">
                  <a:pos x="hc" y="b"/>
                </a:cxn>
                <a:cxn ang="0">
                  <a:pos x="r" y="vc"/>
                </a:cxn>
              </a:cxnLst>
              <a:rect l="l" t="t" r="r" b="b"/>
              <a:pathLst>
                <a:path w="704" h="414">
                  <a:moveTo>
                    <a:pt x="675" y="223"/>
                  </a:moveTo>
                  <a:cubicBezTo>
                    <a:pt x="689" y="223"/>
                    <a:pt x="704" y="223"/>
                    <a:pt x="704" y="207"/>
                  </a:cubicBezTo>
                  <a:cubicBezTo>
                    <a:pt x="704" y="191"/>
                    <a:pt x="689" y="191"/>
                    <a:pt x="675" y="191"/>
                  </a:cubicBezTo>
                  <a:lnTo>
                    <a:pt x="86" y="191"/>
                  </a:lnTo>
                  <a:cubicBezTo>
                    <a:pt x="130" y="158"/>
                    <a:pt x="151" y="126"/>
                    <a:pt x="158" y="115"/>
                  </a:cubicBezTo>
                  <a:cubicBezTo>
                    <a:pt x="193" y="61"/>
                    <a:pt x="200" y="11"/>
                    <a:pt x="200" y="9"/>
                  </a:cubicBezTo>
                  <a:cubicBezTo>
                    <a:pt x="200" y="0"/>
                    <a:pt x="191" y="0"/>
                    <a:pt x="184" y="0"/>
                  </a:cubicBezTo>
                  <a:cubicBezTo>
                    <a:pt x="171" y="0"/>
                    <a:pt x="169" y="2"/>
                    <a:pt x="166" y="16"/>
                  </a:cubicBezTo>
                  <a:cubicBezTo>
                    <a:pt x="148" y="94"/>
                    <a:pt x="101" y="160"/>
                    <a:pt x="13" y="196"/>
                  </a:cubicBezTo>
                  <a:cubicBezTo>
                    <a:pt x="4" y="200"/>
                    <a:pt x="0" y="202"/>
                    <a:pt x="0" y="207"/>
                  </a:cubicBezTo>
                  <a:cubicBezTo>
                    <a:pt x="0" y="212"/>
                    <a:pt x="4" y="214"/>
                    <a:pt x="13" y="218"/>
                  </a:cubicBezTo>
                  <a:cubicBezTo>
                    <a:pt x="94" y="252"/>
                    <a:pt x="148" y="313"/>
                    <a:pt x="167" y="403"/>
                  </a:cubicBezTo>
                  <a:cubicBezTo>
                    <a:pt x="169" y="412"/>
                    <a:pt x="171" y="414"/>
                    <a:pt x="184" y="414"/>
                  </a:cubicBezTo>
                  <a:cubicBezTo>
                    <a:pt x="191" y="414"/>
                    <a:pt x="200" y="414"/>
                    <a:pt x="200" y="405"/>
                  </a:cubicBezTo>
                  <a:cubicBezTo>
                    <a:pt x="200" y="403"/>
                    <a:pt x="193" y="353"/>
                    <a:pt x="160" y="301"/>
                  </a:cubicBezTo>
                  <a:cubicBezTo>
                    <a:pt x="144" y="277"/>
                    <a:pt x="121" y="248"/>
                    <a:pt x="86" y="2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 name="Freeform 26">
              <a:extLst>
                <a:ext uri="{FF2B5EF4-FFF2-40B4-BE49-F238E27FC236}">
                  <a16:creationId xmlns:a16="http://schemas.microsoft.com/office/drawing/2014/main" id="{299E3FBC-6482-8D47-BE20-743FE8001420}"/>
                </a:ext>
              </a:extLst>
            </p:cNvPr>
            <p:cNvSpPr/>
            <p:nvPr/>
          </p:nvSpPr>
          <p:spPr>
            <a:xfrm>
              <a:off x="2133720" y="3426120"/>
              <a:ext cx="218160" cy="194760"/>
            </a:xfrm>
            <a:custGeom>
              <a:avLst/>
              <a:gdLst/>
              <a:ahLst/>
              <a:cxnLst>
                <a:cxn ang="3cd4">
                  <a:pos x="hc" y="t"/>
                </a:cxn>
                <a:cxn ang="cd2">
                  <a:pos x="l" y="vc"/>
                </a:cxn>
                <a:cxn ang="cd4">
                  <a:pos x="hc" y="b"/>
                </a:cxn>
                <a:cxn ang="0">
                  <a:pos x="r" y="vc"/>
                </a:cxn>
              </a:cxnLst>
              <a:rect l="l" t="t" r="r" b="b"/>
              <a:pathLst>
                <a:path w="607" h="542">
                  <a:moveTo>
                    <a:pt x="94" y="480"/>
                  </a:moveTo>
                  <a:cubicBezTo>
                    <a:pt x="86" y="511"/>
                    <a:pt x="85" y="516"/>
                    <a:pt x="22" y="516"/>
                  </a:cubicBezTo>
                  <a:cubicBezTo>
                    <a:pt x="9" y="516"/>
                    <a:pt x="0" y="516"/>
                    <a:pt x="0" y="533"/>
                  </a:cubicBezTo>
                  <a:cubicBezTo>
                    <a:pt x="0" y="542"/>
                    <a:pt x="7" y="542"/>
                    <a:pt x="22" y="542"/>
                  </a:cubicBezTo>
                  <a:lnTo>
                    <a:pt x="284" y="542"/>
                  </a:lnTo>
                  <a:cubicBezTo>
                    <a:pt x="450" y="542"/>
                    <a:pt x="607" y="374"/>
                    <a:pt x="607" y="202"/>
                  </a:cubicBezTo>
                  <a:cubicBezTo>
                    <a:pt x="607" y="88"/>
                    <a:pt x="538" y="0"/>
                    <a:pt x="419" y="0"/>
                  </a:cubicBezTo>
                  <a:lnTo>
                    <a:pt x="153" y="0"/>
                  </a:lnTo>
                  <a:cubicBezTo>
                    <a:pt x="139" y="0"/>
                    <a:pt x="130" y="0"/>
                    <a:pt x="130" y="14"/>
                  </a:cubicBezTo>
                  <a:cubicBezTo>
                    <a:pt x="130" y="25"/>
                    <a:pt x="137" y="25"/>
                    <a:pt x="153" y="25"/>
                  </a:cubicBezTo>
                  <a:cubicBezTo>
                    <a:pt x="162" y="25"/>
                    <a:pt x="176" y="25"/>
                    <a:pt x="187" y="27"/>
                  </a:cubicBezTo>
                  <a:cubicBezTo>
                    <a:pt x="200" y="27"/>
                    <a:pt x="203" y="31"/>
                    <a:pt x="203" y="40"/>
                  </a:cubicBezTo>
                  <a:cubicBezTo>
                    <a:pt x="203" y="41"/>
                    <a:pt x="203" y="45"/>
                    <a:pt x="200" y="54"/>
                  </a:cubicBezTo>
                  <a:close/>
                  <a:moveTo>
                    <a:pt x="266" y="54"/>
                  </a:moveTo>
                  <a:cubicBezTo>
                    <a:pt x="274" y="27"/>
                    <a:pt x="274" y="25"/>
                    <a:pt x="308" y="25"/>
                  </a:cubicBezTo>
                  <a:lnTo>
                    <a:pt x="394" y="25"/>
                  </a:lnTo>
                  <a:cubicBezTo>
                    <a:pt x="472" y="25"/>
                    <a:pt x="536" y="67"/>
                    <a:pt x="536" y="171"/>
                  </a:cubicBezTo>
                  <a:cubicBezTo>
                    <a:pt x="536" y="211"/>
                    <a:pt x="522" y="340"/>
                    <a:pt x="454" y="428"/>
                  </a:cubicBezTo>
                  <a:cubicBezTo>
                    <a:pt x="430" y="457"/>
                    <a:pt x="367" y="516"/>
                    <a:pt x="270" y="516"/>
                  </a:cubicBezTo>
                  <a:lnTo>
                    <a:pt x="180" y="516"/>
                  </a:lnTo>
                  <a:cubicBezTo>
                    <a:pt x="169" y="516"/>
                    <a:pt x="167" y="516"/>
                    <a:pt x="164" y="516"/>
                  </a:cubicBezTo>
                  <a:cubicBezTo>
                    <a:pt x="155" y="516"/>
                    <a:pt x="153" y="515"/>
                    <a:pt x="153" y="509"/>
                  </a:cubicBezTo>
                  <a:cubicBezTo>
                    <a:pt x="153" y="506"/>
                    <a:pt x="153" y="504"/>
                    <a:pt x="157" y="48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8" name="Freeform 27">
              <a:extLst>
                <a:ext uri="{FF2B5EF4-FFF2-40B4-BE49-F238E27FC236}">
                  <a16:creationId xmlns:a16="http://schemas.microsoft.com/office/drawing/2014/main" id="{46FA2306-5D4F-6D4D-9E24-8D9E36CBDAB5}"/>
                </a:ext>
              </a:extLst>
            </p:cNvPr>
            <p:cNvSpPr/>
            <p:nvPr/>
          </p:nvSpPr>
          <p:spPr>
            <a:xfrm>
              <a:off x="2444040" y="3450240"/>
              <a:ext cx="158400" cy="176400"/>
            </a:xfrm>
            <a:custGeom>
              <a:avLst/>
              <a:gdLst/>
              <a:ahLst/>
              <a:cxnLst>
                <a:cxn ang="3cd4">
                  <a:pos x="hc" y="t"/>
                </a:cxn>
                <a:cxn ang="cd2">
                  <a:pos x="l" y="vc"/>
                </a:cxn>
                <a:cxn ang="cd4">
                  <a:pos x="hc" y="b"/>
                </a:cxn>
                <a:cxn ang="0">
                  <a:pos x="r" y="vc"/>
                </a:cxn>
              </a:cxnLst>
              <a:rect l="l" t="t" r="r" b="b"/>
              <a:pathLst>
                <a:path w="441" h="491">
                  <a:moveTo>
                    <a:pt x="441" y="29"/>
                  </a:moveTo>
                  <a:cubicBezTo>
                    <a:pt x="441" y="14"/>
                    <a:pt x="441" y="0"/>
                    <a:pt x="425" y="0"/>
                  </a:cubicBezTo>
                  <a:cubicBezTo>
                    <a:pt x="410" y="0"/>
                    <a:pt x="410" y="14"/>
                    <a:pt x="410" y="29"/>
                  </a:cubicBezTo>
                  <a:lnTo>
                    <a:pt x="410" y="315"/>
                  </a:lnTo>
                  <a:cubicBezTo>
                    <a:pt x="410" y="435"/>
                    <a:pt x="281" y="461"/>
                    <a:pt x="221" y="461"/>
                  </a:cubicBezTo>
                  <a:cubicBezTo>
                    <a:pt x="185" y="461"/>
                    <a:pt x="135" y="453"/>
                    <a:pt x="94" y="426"/>
                  </a:cubicBezTo>
                  <a:cubicBezTo>
                    <a:pt x="32" y="387"/>
                    <a:pt x="32" y="337"/>
                    <a:pt x="32" y="315"/>
                  </a:cubicBezTo>
                  <a:lnTo>
                    <a:pt x="32" y="29"/>
                  </a:lnTo>
                  <a:cubicBezTo>
                    <a:pt x="32" y="14"/>
                    <a:pt x="32" y="0"/>
                    <a:pt x="16" y="0"/>
                  </a:cubicBezTo>
                  <a:cubicBezTo>
                    <a:pt x="0" y="0"/>
                    <a:pt x="0" y="14"/>
                    <a:pt x="0" y="29"/>
                  </a:cubicBezTo>
                  <a:lnTo>
                    <a:pt x="0" y="319"/>
                  </a:lnTo>
                  <a:cubicBezTo>
                    <a:pt x="0" y="439"/>
                    <a:pt x="121" y="491"/>
                    <a:pt x="221" y="491"/>
                  </a:cubicBezTo>
                  <a:cubicBezTo>
                    <a:pt x="324" y="491"/>
                    <a:pt x="441" y="437"/>
                    <a:pt x="441" y="32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9" name="Freeform 28">
              <a:extLst>
                <a:ext uri="{FF2B5EF4-FFF2-40B4-BE49-F238E27FC236}">
                  <a16:creationId xmlns:a16="http://schemas.microsoft.com/office/drawing/2014/main" id="{583C4169-A71A-9640-B168-5CB54816F907}"/>
                </a:ext>
              </a:extLst>
            </p:cNvPr>
            <p:cNvSpPr/>
            <p:nvPr/>
          </p:nvSpPr>
          <p:spPr>
            <a:xfrm>
              <a:off x="2708639" y="3406680"/>
              <a:ext cx="66240" cy="284760"/>
            </a:xfrm>
            <a:custGeom>
              <a:avLst/>
              <a:gdLst/>
              <a:ahLst/>
              <a:cxnLst>
                <a:cxn ang="3cd4">
                  <a:pos x="hc" y="t"/>
                </a:cxn>
                <a:cxn ang="cd2">
                  <a:pos x="l" y="vc"/>
                </a:cxn>
                <a:cxn ang="cd4">
                  <a:pos x="hc" y="b"/>
                </a:cxn>
                <a:cxn ang="0">
                  <a:pos x="r" y="vc"/>
                </a:cxn>
              </a:cxnLst>
              <a:rect l="l" t="t" r="r" b="b"/>
              <a:pathLst>
                <a:path w="185" h="792">
                  <a:moveTo>
                    <a:pt x="185" y="785"/>
                  </a:moveTo>
                  <a:cubicBezTo>
                    <a:pt x="185" y="783"/>
                    <a:pt x="185" y="781"/>
                    <a:pt x="171" y="767"/>
                  </a:cubicBezTo>
                  <a:cubicBezTo>
                    <a:pt x="72" y="668"/>
                    <a:pt x="47" y="518"/>
                    <a:pt x="47" y="396"/>
                  </a:cubicBezTo>
                  <a:cubicBezTo>
                    <a:pt x="47" y="259"/>
                    <a:pt x="77" y="121"/>
                    <a:pt x="175" y="22"/>
                  </a:cubicBezTo>
                  <a:cubicBezTo>
                    <a:pt x="185" y="13"/>
                    <a:pt x="185" y="11"/>
                    <a:pt x="185" y="7"/>
                  </a:cubicBezTo>
                  <a:cubicBezTo>
                    <a:pt x="185" y="2"/>
                    <a:pt x="182" y="0"/>
                    <a:pt x="176" y="0"/>
                  </a:cubicBezTo>
                  <a:cubicBezTo>
                    <a:pt x="169" y="0"/>
                    <a:pt x="97" y="54"/>
                    <a:pt x="50" y="155"/>
                  </a:cubicBezTo>
                  <a:cubicBezTo>
                    <a:pt x="9" y="241"/>
                    <a:pt x="0" y="329"/>
                    <a:pt x="0" y="396"/>
                  </a:cubicBezTo>
                  <a:cubicBezTo>
                    <a:pt x="0" y="459"/>
                    <a:pt x="9" y="554"/>
                    <a:pt x="52" y="644"/>
                  </a:cubicBezTo>
                  <a:cubicBezTo>
                    <a:pt x="101" y="741"/>
                    <a:pt x="169" y="792"/>
                    <a:pt x="176" y="792"/>
                  </a:cubicBezTo>
                  <a:cubicBezTo>
                    <a:pt x="182" y="792"/>
                    <a:pt x="185" y="790"/>
                    <a:pt x="185" y="78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0" name="Freeform 29">
              <a:extLst>
                <a:ext uri="{FF2B5EF4-FFF2-40B4-BE49-F238E27FC236}">
                  <a16:creationId xmlns:a16="http://schemas.microsoft.com/office/drawing/2014/main" id="{911BA172-841C-E746-8115-10EC8B2B73AB}"/>
                </a:ext>
              </a:extLst>
            </p:cNvPr>
            <p:cNvSpPr/>
            <p:nvPr/>
          </p:nvSpPr>
          <p:spPr>
            <a:xfrm>
              <a:off x="2805840" y="349416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8"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4" y="342"/>
                    <a:pt x="41" y="342"/>
                    <a:pt x="23" y="301"/>
                  </a:cubicBezTo>
                  <a:cubicBezTo>
                    <a:pt x="54" y="304"/>
                    <a:pt x="74" y="281"/>
                    <a:pt x="74" y="257"/>
                  </a:cubicBezTo>
                  <a:cubicBezTo>
                    <a:pt x="74" y="239"/>
                    <a:pt x="61" y="230"/>
                    <a:pt x="45" y="230"/>
                  </a:cubicBezTo>
                  <a:cubicBezTo>
                    <a:pt x="23" y="230"/>
                    <a:pt x="0" y="247"/>
                    <a:pt x="0" y="283"/>
                  </a:cubicBezTo>
                  <a:cubicBezTo>
                    <a:pt x="0" y="328"/>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1" name="Freeform 30">
              <a:extLst>
                <a:ext uri="{FF2B5EF4-FFF2-40B4-BE49-F238E27FC236}">
                  <a16:creationId xmlns:a16="http://schemas.microsoft.com/office/drawing/2014/main" id="{CDC94070-5CCA-E645-961D-071656AB4B2E}"/>
                </a:ext>
              </a:extLst>
            </p:cNvPr>
            <p:cNvSpPr/>
            <p:nvPr/>
          </p:nvSpPr>
          <p:spPr>
            <a:xfrm>
              <a:off x="2948400" y="3589920"/>
              <a:ext cx="33480" cy="85320"/>
            </a:xfrm>
            <a:custGeom>
              <a:avLst/>
              <a:gdLst/>
              <a:ahLst/>
              <a:cxnLst>
                <a:cxn ang="3cd4">
                  <a:pos x="hc" y="t"/>
                </a:cxn>
                <a:cxn ang="cd2">
                  <a:pos x="l" y="vc"/>
                </a:cxn>
                <a:cxn ang="cd4">
                  <a:pos x="hc" y="b"/>
                </a:cxn>
                <a:cxn ang="0">
                  <a:pos x="r" y="vc"/>
                </a:cxn>
              </a:cxnLst>
              <a:rect l="l" t="t" r="r" b="b"/>
              <a:pathLst>
                <a:path w="94" h="238">
                  <a:moveTo>
                    <a:pt x="94" y="83"/>
                  </a:moveTo>
                  <a:cubicBezTo>
                    <a:pt x="94" y="31"/>
                    <a:pt x="74" y="0"/>
                    <a:pt x="43" y="0"/>
                  </a:cubicBezTo>
                  <a:cubicBezTo>
                    <a:pt x="16" y="0"/>
                    <a:pt x="0" y="20"/>
                    <a:pt x="0" y="41"/>
                  </a:cubicBezTo>
                  <a:cubicBezTo>
                    <a:pt x="0" y="63"/>
                    <a:pt x="16" y="85"/>
                    <a:pt x="43" y="85"/>
                  </a:cubicBezTo>
                  <a:cubicBezTo>
                    <a:pt x="52" y="85"/>
                    <a:pt x="63" y="81"/>
                    <a:pt x="70" y="74"/>
                  </a:cubicBezTo>
                  <a:cubicBezTo>
                    <a:pt x="74" y="72"/>
                    <a:pt x="74" y="72"/>
                    <a:pt x="76" y="72"/>
                  </a:cubicBezTo>
                  <a:cubicBezTo>
                    <a:pt x="76" y="72"/>
                    <a:pt x="77" y="72"/>
                    <a:pt x="77" y="83"/>
                  </a:cubicBezTo>
                  <a:cubicBezTo>
                    <a:pt x="77" y="142"/>
                    <a:pt x="49" y="191"/>
                    <a:pt x="22" y="216"/>
                  </a:cubicBezTo>
                  <a:cubicBezTo>
                    <a:pt x="13" y="225"/>
                    <a:pt x="13" y="227"/>
                    <a:pt x="13" y="229"/>
                  </a:cubicBezTo>
                  <a:cubicBezTo>
                    <a:pt x="13" y="236"/>
                    <a:pt x="16" y="238"/>
                    <a:pt x="22" y="238"/>
                  </a:cubicBezTo>
                  <a:cubicBezTo>
                    <a:pt x="31" y="238"/>
                    <a:pt x="94" y="176"/>
                    <a:pt x="94" y="8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2" name="Freeform 31">
              <a:extLst>
                <a:ext uri="{FF2B5EF4-FFF2-40B4-BE49-F238E27FC236}">
                  <a16:creationId xmlns:a16="http://schemas.microsoft.com/office/drawing/2014/main" id="{EB865EAE-9F0A-9642-BCBC-E4A2F7AB2A41}"/>
                </a:ext>
              </a:extLst>
            </p:cNvPr>
            <p:cNvSpPr/>
            <p:nvPr/>
          </p:nvSpPr>
          <p:spPr>
            <a:xfrm>
              <a:off x="3061800" y="3494160"/>
              <a:ext cx="130680" cy="129240"/>
            </a:xfrm>
            <a:custGeom>
              <a:avLst/>
              <a:gdLst/>
              <a:ahLst/>
              <a:cxnLst>
                <a:cxn ang="3cd4">
                  <a:pos x="hc" y="t"/>
                </a:cxn>
                <a:cxn ang="cd2">
                  <a:pos x="l" y="vc"/>
                </a:cxn>
                <a:cxn ang="cd4">
                  <a:pos x="hc" y="b"/>
                </a:cxn>
                <a:cxn ang="0">
                  <a:pos x="r" y="vc"/>
                </a:cxn>
              </a:cxnLst>
              <a:rect l="l" t="t" r="r" b="b"/>
              <a:pathLst>
                <a:path w="364" h="360">
                  <a:moveTo>
                    <a:pt x="265" y="50"/>
                  </a:moveTo>
                  <a:cubicBezTo>
                    <a:pt x="250" y="22"/>
                    <a:pt x="227" y="0"/>
                    <a:pt x="191" y="0"/>
                  </a:cubicBezTo>
                  <a:cubicBezTo>
                    <a:pt x="99" y="0"/>
                    <a:pt x="0" y="117"/>
                    <a:pt x="0" y="232"/>
                  </a:cubicBezTo>
                  <a:cubicBezTo>
                    <a:pt x="0" y="308"/>
                    <a:pt x="43" y="360"/>
                    <a:pt x="106" y="360"/>
                  </a:cubicBezTo>
                  <a:cubicBezTo>
                    <a:pt x="122" y="360"/>
                    <a:pt x="162" y="356"/>
                    <a:pt x="209" y="301"/>
                  </a:cubicBezTo>
                  <a:cubicBezTo>
                    <a:pt x="216" y="333"/>
                    <a:pt x="243" y="360"/>
                    <a:pt x="281" y="360"/>
                  </a:cubicBezTo>
                  <a:cubicBezTo>
                    <a:pt x="310" y="360"/>
                    <a:pt x="328" y="342"/>
                    <a:pt x="340" y="317"/>
                  </a:cubicBezTo>
                  <a:cubicBezTo>
                    <a:pt x="353" y="288"/>
                    <a:pt x="364" y="239"/>
                    <a:pt x="364" y="238"/>
                  </a:cubicBezTo>
                  <a:cubicBezTo>
                    <a:pt x="364" y="230"/>
                    <a:pt x="356" y="230"/>
                    <a:pt x="355" y="230"/>
                  </a:cubicBezTo>
                  <a:cubicBezTo>
                    <a:pt x="347" y="230"/>
                    <a:pt x="346" y="232"/>
                    <a:pt x="344" y="245"/>
                  </a:cubicBezTo>
                  <a:cubicBezTo>
                    <a:pt x="329" y="295"/>
                    <a:pt x="315" y="342"/>
                    <a:pt x="283" y="342"/>
                  </a:cubicBezTo>
                  <a:cubicBezTo>
                    <a:pt x="261" y="342"/>
                    <a:pt x="259" y="322"/>
                    <a:pt x="259" y="306"/>
                  </a:cubicBezTo>
                  <a:cubicBezTo>
                    <a:pt x="259" y="288"/>
                    <a:pt x="261" y="283"/>
                    <a:pt x="270" y="247"/>
                  </a:cubicBezTo>
                  <a:cubicBezTo>
                    <a:pt x="279" y="214"/>
                    <a:pt x="279" y="205"/>
                    <a:pt x="286" y="176"/>
                  </a:cubicBezTo>
                  <a:lnTo>
                    <a:pt x="315" y="65"/>
                  </a:lnTo>
                  <a:cubicBezTo>
                    <a:pt x="320" y="41"/>
                    <a:pt x="320" y="41"/>
                    <a:pt x="320" y="38"/>
                  </a:cubicBezTo>
                  <a:cubicBezTo>
                    <a:pt x="320" y="23"/>
                    <a:pt x="311" y="16"/>
                    <a:pt x="299" y="16"/>
                  </a:cubicBezTo>
                  <a:cubicBezTo>
                    <a:pt x="279" y="16"/>
                    <a:pt x="266" y="34"/>
                    <a:pt x="265" y="50"/>
                  </a:cubicBezTo>
                  <a:close/>
                  <a:moveTo>
                    <a:pt x="212" y="257"/>
                  </a:moveTo>
                  <a:cubicBezTo>
                    <a:pt x="209" y="272"/>
                    <a:pt x="209" y="272"/>
                    <a:pt x="198" y="286"/>
                  </a:cubicBezTo>
                  <a:cubicBezTo>
                    <a:pt x="162" y="329"/>
                    <a:pt x="130" y="342"/>
                    <a:pt x="108" y="342"/>
                  </a:cubicBezTo>
                  <a:cubicBezTo>
                    <a:pt x="68" y="342"/>
                    <a:pt x="56" y="299"/>
                    <a:pt x="56" y="268"/>
                  </a:cubicBezTo>
                  <a:cubicBezTo>
                    <a:pt x="56" y="229"/>
                    <a:pt x="81" y="130"/>
                    <a:pt x="101" y="94"/>
                  </a:cubicBezTo>
                  <a:cubicBezTo>
                    <a:pt x="124" y="47"/>
                    <a:pt x="160" y="18"/>
                    <a:pt x="193" y="18"/>
                  </a:cubicBezTo>
                  <a:cubicBezTo>
                    <a:pt x="245" y="18"/>
                    <a:pt x="256" y="83"/>
                    <a:pt x="256" y="88"/>
                  </a:cubicBezTo>
                  <a:cubicBezTo>
                    <a:pt x="256" y="92"/>
                    <a:pt x="254" y="97"/>
                    <a:pt x="252"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3" name="Freeform 32">
              <a:extLst>
                <a:ext uri="{FF2B5EF4-FFF2-40B4-BE49-F238E27FC236}">
                  <a16:creationId xmlns:a16="http://schemas.microsoft.com/office/drawing/2014/main" id="{2C55A465-8558-8447-AFBD-9CAAD403704D}"/>
                </a:ext>
              </a:extLst>
            </p:cNvPr>
            <p:cNvSpPr/>
            <p:nvPr/>
          </p:nvSpPr>
          <p:spPr>
            <a:xfrm>
              <a:off x="3224160" y="3589920"/>
              <a:ext cx="33480" cy="85320"/>
            </a:xfrm>
            <a:custGeom>
              <a:avLst/>
              <a:gdLst/>
              <a:ahLst/>
              <a:cxnLst>
                <a:cxn ang="3cd4">
                  <a:pos x="hc" y="t"/>
                </a:cxn>
                <a:cxn ang="cd2">
                  <a:pos x="l" y="vc"/>
                </a:cxn>
                <a:cxn ang="cd4">
                  <a:pos x="hc" y="b"/>
                </a:cxn>
                <a:cxn ang="0">
                  <a:pos x="r" y="vc"/>
                </a:cxn>
              </a:cxnLst>
              <a:rect l="l" t="t" r="r" b="b"/>
              <a:pathLst>
                <a:path w="94" h="238">
                  <a:moveTo>
                    <a:pt x="94" y="83"/>
                  </a:moveTo>
                  <a:cubicBezTo>
                    <a:pt x="94" y="31"/>
                    <a:pt x="74" y="0"/>
                    <a:pt x="43" y="0"/>
                  </a:cubicBezTo>
                  <a:cubicBezTo>
                    <a:pt x="16" y="0"/>
                    <a:pt x="0" y="20"/>
                    <a:pt x="0" y="41"/>
                  </a:cubicBezTo>
                  <a:cubicBezTo>
                    <a:pt x="0" y="63"/>
                    <a:pt x="16" y="85"/>
                    <a:pt x="43" y="85"/>
                  </a:cubicBezTo>
                  <a:cubicBezTo>
                    <a:pt x="52" y="85"/>
                    <a:pt x="63" y="81"/>
                    <a:pt x="70" y="74"/>
                  </a:cubicBezTo>
                  <a:cubicBezTo>
                    <a:pt x="74" y="72"/>
                    <a:pt x="74" y="72"/>
                    <a:pt x="76" y="72"/>
                  </a:cubicBezTo>
                  <a:cubicBezTo>
                    <a:pt x="76" y="72"/>
                    <a:pt x="77" y="72"/>
                    <a:pt x="77" y="83"/>
                  </a:cubicBezTo>
                  <a:cubicBezTo>
                    <a:pt x="77" y="142"/>
                    <a:pt x="49" y="191"/>
                    <a:pt x="22" y="216"/>
                  </a:cubicBezTo>
                  <a:cubicBezTo>
                    <a:pt x="13" y="225"/>
                    <a:pt x="13" y="227"/>
                    <a:pt x="13" y="229"/>
                  </a:cubicBezTo>
                  <a:cubicBezTo>
                    <a:pt x="13" y="236"/>
                    <a:pt x="16" y="238"/>
                    <a:pt x="22" y="238"/>
                  </a:cubicBezTo>
                  <a:cubicBezTo>
                    <a:pt x="31" y="238"/>
                    <a:pt x="94" y="176"/>
                    <a:pt x="94" y="8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4" name="Freeform 33">
              <a:extLst>
                <a:ext uri="{FF2B5EF4-FFF2-40B4-BE49-F238E27FC236}">
                  <a16:creationId xmlns:a16="http://schemas.microsoft.com/office/drawing/2014/main" id="{B45EB916-EDEF-E349-B929-2AA88CD2E616}"/>
                </a:ext>
              </a:extLst>
            </p:cNvPr>
            <p:cNvSpPr/>
            <p:nvPr/>
          </p:nvSpPr>
          <p:spPr>
            <a:xfrm>
              <a:off x="3340800" y="349416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8"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4" y="342"/>
                    <a:pt x="41" y="342"/>
                    <a:pt x="23" y="301"/>
                  </a:cubicBezTo>
                  <a:cubicBezTo>
                    <a:pt x="54" y="304"/>
                    <a:pt x="74" y="281"/>
                    <a:pt x="74" y="257"/>
                  </a:cubicBezTo>
                  <a:cubicBezTo>
                    <a:pt x="74" y="239"/>
                    <a:pt x="61" y="230"/>
                    <a:pt x="45" y="230"/>
                  </a:cubicBezTo>
                  <a:cubicBezTo>
                    <a:pt x="23" y="230"/>
                    <a:pt x="0" y="247"/>
                    <a:pt x="0" y="283"/>
                  </a:cubicBezTo>
                  <a:cubicBezTo>
                    <a:pt x="0" y="328"/>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5" name="Freeform 34">
              <a:extLst>
                <a:ext uri="{FF2B5EF4-FFF2-40B4-BE49-F238E27FC236}">
                  <a16:creationId xmlns:a16="http://schemas.microsoft.com/office/drawing/2014/main" id="{000EE951-C7E9-244D-8352-8020153690B2}"/>
                </a:ext>
              </a:extLst>
            </p:cNvPr>
            <p:cNvSpPr/>
            <p:nvPr/>
          </p:nvSpPr>
          <p:spPr>
            <a:xfrm>
              <a:off x="3468600" y="3391200"/>
              <a:ext cx="50040" cy="103320"/>
            </a:xfrm>
            <a:custGeom>
              <a:avLst/>
              <a:gdLst/>
              <a:ahLst/>
              <a:cxnLst>
                <a:cxn ang="3cd4">
                  <a:pos x="hc" y="t"/>
                </a:cxn>
                <a:cxn ang="cd2">
                  <a:pos x="l" y="vc"/>
                </a:cxn>
                <a:cxn ang="cd4">
                  <a:pos x="hc" y="b"/>
                </a:cxn>
                <a:cxn ang="0">
                  <a:pos x="r" y="vc"/>
                </a:cxn>
              </a:cxnLst>
              <a:rect l="l" t="t" r="r" b="b"/>
              <a:pathLst>
                <a:path w="140" h="288">
                  <a:moveTo>
                    <a:pt x="135" y="49"/>
                  </a:moveTo>
                  <a:cubicBezTo>
                    <a:pt x="140" y="40"/>
                    <a:pt x="140" y="34"/>
                    <a:pt x="140" y="31"/>
                  </a:cubicBezTo>
                  <a:cubicBezTo>
                    <a:pt x="140" y="13"/>
                    <a:pt x="124" y="0"/>
                    <a:pt x="108" y="0"/>
                  </a:cubicBezTo>
                  <a:cubicBezTo>
                    <a:pt x="86" y="0"/>
                    <a:pt x="79" y="18"/>
                    <a:pt x="77" y="27"/>
                  </a:cubicBezTo>
                  <a:lnTo>
                    <a:pt x="4" y="268"/>
                  </a:lnTo>
                  <a:cubicBezTo>
                    <a:pt x="2" y="268"/>
                    <a:pt x="0" y="275"/>
                    <a:pt x="0" y="275"/>
                  </a:cubicBezTo>
                  <a:cubicBezTo>
                    <a:pt x="0" y="283"/>
                    <a:pt x="18" y="288"/>
                    <a:pt x="22" y="288"/>
                  </a:cubicBezTo>
                  <a:cubicBezTo>
                    <a:pt x="25" y="288"/>
                    <a:pt x="27" y="288"/>
                    <a:pt x="31" y="2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6" name="Freeform 35">
              <a:extLst>
                <a:ext uri="{FF2B5EF4-FFF2-40B4-BE49-F238E27FC236}">
                  <a16:creationId xmlns:a16="http://schemas.microsoft.com/office/drawing/2014/main" id="{397E64A3-F679-3F42-AE67-0460C765A309}"/>
                </a:ext>
              </a:extLst>
            </p:cNvPr>
            <p:cNvSpPr/>
            <p:nvPr/>
          </p:nvSpPr>
          <p:spPr>
            <a:xfrm>
              <a:off x="3563280" y="3589920"/>
              <a:ext cx="33480" cy="85320"/>
            </a:xfrm>
            <a:custGeom>
              <a:avLst/>
              <a:gdLst/>
              <a:ahLst/>
              <a:cxnLst>
                <a:cxn ang="3cd4">
                  <a:pos x="hc" y="t"/>
                </a:cxn>
                <a:cxn ang="cd2">
                  <a:pos x="l" y="vc"/>
                </a:cxn>
                <a:cxn ang="cd4">
                  <a:pos x="hc" y="b"/>
                </a:cxn>
                <a:cxn ang="0">
                  <a:pos x="r" y="vc"/>
                </a:cxn>
              </a:cxnLst>
              <a:rect l="l" t="t" r="r" b="b"/>
              <a:pathLst>
                <a:path w="94" h="238">
                  <a:moveTo>
                    <a:pt x="94" y="83"/>
                  </a:moveTo>
                  <a:cubicBezTo>
                    <a:pt x="94" y="31"/>
                    <a:pt x="74" y="0"/>
                    <a:pt x="43" y="0"/>
                  </a:cubicBezTo>
                  <a:cubicBezTo>
                    <a:pt x="16" y="0"/>
                    <a:pt x="0" y="20"/>
                    <a:pt x="0" y="41"/>
                  </a:cubicBezTo>
                  <a:cubicBezTo>
                    <a:pt x="0" y="63"/>
                    <a:pt x="16" y="85"/>
                    <a:pt x="43" y="85"/>
                  </a:cubicBezTo>
                  <a:cubicBezTo>
                    <a:pt x="52" y="85"/>
                    <a:pt x="63" y="81"/>
                    <a:pt x="70" y="74"/>
                  </a:cubicBezTo>
                  <a:cubicBezTo>
                    <a:pt x="74" y="72"/>
                    <a:pt x="74" y="72"/>
                    <a:pt x="76" y="72"/>
                  </a:cubicBezTo>
                  <a:cubicBezTo>
                    <a:pt x="76" y="72"/>
                    <a:pt x="77" y="72"/>
                    <a:pt x="77" y="83"/>
                  </a:cubicBezTo>
                  <a:cubicBezTo>
                    <a:pt x="77" y="142"/>
                    <a:pt x="49" y="191"/>
                    <a:pt x="22" y="216"/>
                  </a:cubicBezTo>
                  <a:cubicBezTo>
                    <a:pt x="13" y="225"/>
                    <a:pt x="13" y="227"/>
                    <a:pt x="13" y="229"/>
                  </a:cubicBezTo>
                  <a:cubicBezTo>
                    <a:pt x="13" y="236"/>
                    <a:pt x="16" y="238"/>
                    <a:pt x="22" y="238"/>
                  </a:cubicBezTo>
                  <a:cubicBezTo>
                    <a:pt x="31" y="238"/>
                    <a:pt x="94" y="176"/>
                    <a:pt x="94" y="8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7" name="Freeform 36">
              <a:extLst>
                <a:ext uri="{FF2B5EF4-FFF2-40B4-BE49-F238E27FC236}">
                  <a16:creationId xmlns:a16="http://schemas.microsoft.com/office/drawing/2014/main" id="{398BAB70-7126-E44C-9DAA-7819C019A971}"/>
                </a:ext>
              </a:extLst>
            </p:cNvPr>
            <p:cNvSpPr/>
            <p:nvPr/>
          </p:nvSpPr>
          <p:spPr>
            <a:xfrm>
              <a:off x="3673439" y="3494160"/>
              <a:ext cx="116280" cy="129240"/>
            </a:xfrm>
            <a:custGeom>
              <a:avLst/>
              <a:gdLst/>
              <a:ahLst/>
              <a:cxnLst>
                <a:cxn ang="3cd4">
                  <a:pos x="hc" y="t"/>
                </a:cxn>
                <a:cxn ang="cd2">
                  <a:pos x="l" y="vc"/>
                </a:cxn>
                <a:cxn ang="cd4">
                  <a:pos x="hc" y="b"/>
                </a:cxn>
                <a:cxn ang="0">
                  <a:pos x="r" y="vc"/>
                </a:cxn>
              </a:cxnLst>
              <a:rect l="l" t="t" r="r" b="b"/>
              <a:pathLst>
                <a:path w="324" h="360">
                  <a:moveTo>
                    <a:pt x="47" y="304"/>
                  </a:moveTo>
                  <a:cubicBezTo>
                    <a:pt x="45" y="317"/>
                    <a:pt x="40" y="335"/>
                    <a:pt x="40" y="338"/>
                  </a:cubicBezTo>
                  <a:cubicBezTo>
                    <a:pt x="40" y="353"/>
                    <a:pt x="50" y="360"/>
                    <a:pt x="63" y="360"/>
                  </a:cubicBezTo>
                  <a:cubicBezTo>
                    <a:pt x="72" y="360"/>
                    <a:pt x="86" y="353"/>
                    <a:pt x="92" y="338"/>
                  </a:cubicBezTo>
                  <a:cubicBezTo>
                    <a:pt x="94" y="335"/>
                    <a:pt x="121" y="227"/>
                    <a:pt x="124" y="212"/>
                  </a:cubicBezTo>
                  <a:cubicBezTo>
                    <a:pt x="130" y="185"/>
                    <a:pt x="144" y="130"/>
                    <a:pt x="149" y="108"/>
                  </a:cubicBezTo>
                  <a:cubicBezTo>
                    <a:pt x="153" y="99"/>
                    <a:pt x="175" y="61"/>
                    <a:pt x="194" y="43"/>
                  </a:cubicBezTo>
                  <a:cubicBezTo>
                    <a:pt x="200" y="38"/>
                    <a:pt x="223" y="18"/>
                    <a:pt x="257" y="18"/>
                  </a:cubicBezTo>
                  <a:cubicBezTo>
                    <a:pt x="279" y="18"/>
                    <a:pt x="290" y="27"/>
                    <a:pt x="292" y="27"/>
                  </a:cubicBezTo>
                  <a:cubicBezTo>
                    <a:pt x="266" y="31"/>
                    <a:pt x="250" y="50"/>
                    <a:pt x="250" y="70"/>
                  </a:cubicBezTo>
                  <a:cubicBezTo>
                    <a:pt x="250" y="83"/>
                    <a:pt x="259" y="99"/>
                    <a:pt x="281" y="99"/>
                  </a:cubicBezTo>
                  <a:cubicBezTo>
                    <a:pt x="301" y="99"/>
                    <a:pt x="324" y="81"/>
                    <a:pt x="324" y="52"/>
                  </a:cubicBezTo>
                  <a:cubicBezTo>
                    <a:pt x="324" y="23"/>
                    <a:pt x="299" y="0"/>
                    <a:pt x="257" y="0"/>
                  </a:cubicBezTo>
                  <a:cubicBezTo>
                    <a:pt x="205" y="0"/>
                    <a:pt x="171" y="40"/>
                    <a:pt x="157" y="61"/>
                  </a:cubicBezTo>
                  <a:cubicBezTo>
                    <a:pt x="149" y="25"/>
                    <a:pt x="121" y="0"/>
                    <a:pt x="83" y="0"/>
                  </a:cubicBezTo>
                  <a:cubicBezTo>
                    <a:pt x="47" y="0"/>
                    <a:pt x="32" y="31"/>
                    <a:pt x="25" y="45"/>
                  </a:cubicBezTo>
                  <a:cubicBezTo>
                    <a:pt x="11" y="72"/>
                    <a:pt x="0" y="121"/>
                    <a:pt x="0" y="122"/>
                  </a:cubicBezTo>
                  <a:cubicBezTo>
                    <a:pt x="0" y="130"/>
                    <a:pt x="7" y="130"/>
                    <a:pt x="9" y="130"/>
                  </a:cubicBezTo>
                  <a:cubicBezTo>
                    <a:pt x="18" y="130"/>
                    <a:pt x="18" y="130"/>
                    <a:pt x="23" y="112"/>
                  </a:cubicBezTo>
                  <a:cubicBezTo>
                    <a:pt x="36" y="56"/>
                    <a:pt x="52" y="18"/>
                    <a:pt x="81" y="18"/>
                  </a:cubicBezTo>
                  <a:cubicBezTo>
                    <a:pt x="95" y="18"/>
                    <a:pt x="106" y="23"/>
                    <a:pt x="106" y="54"/>
                  </a:cubicBezTo>
                  <a:cubicBezTo>
                    <a:pt x="106" y="70"/>
                    <a:pt x="103" y="79"/>
                    <a:pt x="94" y="1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8" name="Freeform 37">
              <a:extLst>
                <a:ext uri="{FF2B5EF4-FFF2-40B4-BE49-F238E27FC236}">
                  <a16:creationId xmlns:a16="http://schemas.microsoft.com/office/drawing/2014/main" id="{0F97BEB8-D26E-3647-9ACB-1AE7A1E17336}"/>
                </a:ext>
              </a:extLst>
            </p:cNvPr>
            <p:cNvSpPr/>
            <p:nvPr/>
          </p:nvSpPr>
          <p:spPr>
            <a:xfrm>
              <a:off x="3817080" y="3406680"/>
              <a:ext cx="66240" cy="284760"/>
            </a:xfrm>
            <a:custGeom>
              <a:avLst/>
              <a:gdLst/>
              <a:ahLst/>
              <a:cxnLst>
                <a:cxn ang="3cd4">
                  <a:pos x="hc" y="t"/>
                </a:cxn>
                <a:cxn ang="cd2">
                  <a:pos x="l" y="vc"/>
                </a:cxn>
                <a:cxn ang="cd4">
                  <a:pos x="hc" y="b"/>
                </a:cxn>
                <a:cxn ang="0">
                  <a:pos x="r" y="vc"/>
                </a:cxn>
              </a:cxnLst>
              <a:rect l="l" t="t" r="r" b="b"/>
              <a:pathLst>
                <a:path w="185" h="792">
                  <a:moveTo>
                    <a:pt x="185" y="396"/>
                  </a:moveTo>
                  <a:cubicBezTo>
                    <a:pt x="185" y="335"/>
                    <a:pt x="176" y="239"/>
                    <a:pt x="133" y="149"/>
                  </a:cubicBezTo>
                  <a:cubicBezTo>
                    <a:pt x="85" y="52"/>
                    <a:pt x="16" y="0"/>
                    <a:pt x="7" y="0"/>
                  </a:cubicBezTo>
                  <a:cubicBezTo>
                    <a:pt x="4" y="0"/>
                    <a:pt x="0" y="4"/>
                    <a:pt x="0" y="7"/>
                  </a:cubicBezTo>
                  <a:cubicBezTo>
                    <a:pt x="0" y="11"/>
                    <a:pt x="0" y="13"/>
                    <a:pt x="14" y="27"/>
                  </a:cubicBezTo>
                  <a:cubicBezTo>
                    <a:pt x="94" y="104"/>
                    <a:pt x="139" y="230"/>
                    <a:pt x="139" y="396"/>
                  </a:cubicBezTo>
                  <a:cubicBezTo>
                    <a:pt x="139" y="531"/>
                    <a:pt x="110" y="671"/>
                    <a:pt x="11" y="770"/>
                  </a:cubicBezTo>
                  <a:cubicBezTo>
                    <a:pt x="0" y="781"/>
                    <a:pt x="0" y="783"/>
                    <a:pt x="0" y="785"/>
                  </a:cubicBezTo>
                  <a:cubicBezTo>
                    <a:pt x="0" y="790"/>
                    <a:pt x="4" y="792"/>
                    <a:pt x="7" y="792"/>
                  </a:cubicBezTo>
                  <a:cubicBezTo>
                    <a:pt x="16" y="792"/>
                    <a:pt x="88" y="738"/>
                    <a:pt x="135" y="637"/>
                  </a:cubicBezTo>
                  <a:cubicBezTo>
                    <a:pt x="176" y="551"/>
                    <a:pt x="185" y="462"/>
                    <a:pt x="185" y="3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39" name="Group 38" descr="18§display§s \leftarrow s'§svg§600§FALSE" title="TexMaths">
            <a:extLst>
              <a:ext uri="{FF2B5EF4-FFF2-40B4-BE49-F238E27FC236}">
                <a16:creationId xmlns:a16="http://schemas.microsoft.com/office/drawing/2014/main" id="{66DE1A18-9822-AC42-A6AA-2C122F589667}"/>
              </a:ext>
            </a:extLst>
          </p:cNvPr>
          <p:cNvGrpSpPr/>
          <p:nvPr/>
        </p:nvGrpSpPr>
        <p:grpSpPr>
          <a:xfrm>
            <a:off x="1480679" y="3780744"/>
            <a:ext cx="773280" cy="232201"/>
            <a:chOff x="1480679" y="3699719"/>
            <a:chExt cx="773280" cy="232201"/>
          </a:xfrm>
        </p:grpSpPr>
        <p:sp>
          <p:nvSpPr>
            <p:cNvPr id="40" name="Freeform 39">
              <a:extLst>
                <a:ext uri="{FF2B5EF4-FFF2-40B4-BE49-F238E27FC236}">
                  <a16:creationId xmlns:a16="http://schemas.microsoft.com/office/drawing/2014/main" id="{23495AAC-4F3E-AF45-878C-7DD2147007B6}"/>
                </a:ext>
              </a:extLst>
            </p:cNvPr>
            <p:cNvSpPr/>
            <p:nvPr/>
          </p:nvSpPr>
          <p:spPr>
            <a:xfrm>
              <a:off x="1480679" y="3701159"/>
              <a:ext cx="773280" cy="228240"/>
            </a:xfrm>
            <a:custGeom>
              <a:avLst/>
              <a:gdLst/>
              <a:ahLst/>
              <a:cxnLst>
                <a:cxn ang="3cd4">
                  <a:pos x="hc" y="t"/>
                </a:cxn>
                <a:cxn ang="cd2">
                  <a:pos x="l" y="vc"/>
                </a:cxn>
                <a:cxn ang="cd4">
                  <a:pos x="hc" y="b"/>
                </a:cxn>
                <a:cxn ang="0">
                  <a:pos x="r" y="vc"/>
                </a:cxn>
              </a:cxnLst>
              <a:rect l="l" t="t" r="r" b="b"/>
              <a:pathLst>
                <a:path w="2149" h="635">
                  <a:moveTo>
                    <a:pt x="1074" y="635"/>
                  </a:moveTo>
                  <a:lnTo>
                    <a:pt x="0" y="635"/>
                  </a:lnTo>
                  <a:lnTo>
                    <a:pt x="0" y="0"/>
                  </a:lnTo>
                  <a:lnTo>
                    <a:pt x="2149" y="0"/>
                  </a:lnTo>
                  <a:lnTo>
                    <a:pt x="2149" y="635"/>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1" name="Freeform 40">
              <a:extLst>
                <a:ext uri="{FF2B5EF4-FFF2-40B4-BE49-F238E27FC236}">
                  <a16:creationId xmlns:a16="http://schemas.microsoft.com/office/drawing/2014/main" id="{5985DB8C-2A03-DF40-A99C-C5AC2ADBDDC3}"/>
                </a:ext>
              </a:extLst>
            </p:cNvPr>
            <p:cNvSpPr/>
            <p:nvPr/>
          </p:nvSpPr>
          <p:spPr>
            <a:xfrm>
              <a:off x="1495439" y="380268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7"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3" y="342"/>
                    <a:pt x="41" y="342"/>
                    <a:pt x="23" y="301"/>
                  </a:cubicBezTo>
                  <a:cubicBezTo>
                    <a:pt x="54" y="304"/>
                    <a:pt x="74" y="281"/>
                    <a:pt x="74" y="257"/>
                  </a:cubicBezTo>
                  <a:cubicBezTo>
                    <a:pt x="74" y="239"/>
                    <a:pt x="61" y="230"/>
                    <a:pt x="45" y="230"/>
                  </a:cubicBezTo>
                  <a:cubicBezTo>
                    <a:pt x="23" y="230"/>
                    <a:pt x="0" y="247"/>
                    <a:pt x="0" y="283"/>
                  </a:cubicBezTo>
                  <a:cubicBezTo>
                    <a:pt x="0" y="327"/>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2" name="Freeform 41">
              <a:extLst>
                <a:ext uri="{FF2B5EF4-FFF2-40B4-BE49-F238E27FC236}">
                  <a16:creationId xmlns:a16="http://schemas.microsoft.com/office/drawing/2014/main" id="{A7487784-F7CB-9B4A-928E-4ED5848A9A16}"/>
                </a:ext>
              </a:extLst>
            </p:cNvPr>
            <p:cNvSpPr/>
            <p:nvPr/>
          </p:nvSpPr>
          <p:spPr>
            <a:xfrm>
              <a:off x="1708920" y="3783240"/>
              <a:ext cx="253080" cy="148680"/>
            </a:xfrm>
            <a:custGeom>
              <a:avLst/>
              <a:gdLst/>
              <a:ahLst/>
              <a:cxnLst>
                <a:cxn ang="3cd4">
                  <a:pos x="hc" y="t"/>
                </a:cxn>
                <a:cxn ang="cd2">
                  <a:pos x="l" y="vc"/>
                </a:cxn>
                <a:cxn ang="cd4">
                  <a:pos x="hc" y="b"/>
                </a:cxn>
                <a:cxn ang="0">
                  <a:pos x="r" y="vc"/>
                </a:cxn>
              </a:cxnLst>
              <a:rect l="l" t="t" r="r" b="b"/>
              <a:pathLst>
                <a:path w="704" h="414">
                  <a:moveTo>
                    <a:pt x="675" y="223"/>
                  </a:moveTo>
                  <a:cubicBezTo>
                    <a:pt x="689" y="223"/>
                    <a:pt x="704" y="223"/>
                    <a:pt x="704" y="207"/>
                  </a:cubicBezTo>
                  <a:cubicBezTo>
                    <a:pt x="704" y="191"/>
                    <a:pt x="689" y="191"/>
                    <a:pt x="675" y="191"/>
                  </a:cubicBezTo>
                  <a:lnTo>
                    <a:pt x="86" y="191"/>
                  </a:lnTo>
                  <a:cubicBezTo>
                    <a:pt x="130" y="158"/>
                    <a:pt x="151" y="126"/>
                    <a:pt x="158" y="115"/>
                  </a:cubicBezTo>
                  <a:cubicBezTo>
                    <a:pt x="193" y="61"/>
                    <a:pt x="200" y="11"/>
                    <a:pt x="200" y="9"/>
                  </a:cubicBezTo>
                  <a:cubicBezTo>
                    <a:pt x="200" y="0"/>
                    <a:pt x="191" y="0"/>
                    <a:pt x="184" y="0"/>
                  </a:cubicBezTo>
                  <a:cubicBezTo>
                    <a:pt x="171" y="0"/>
                    <a:pt x="169" y="2"/>
                    <a:pt x="166" y="16"/>
                  </a:cubicBezTo>
                  <a:cubicBezTo>
                    <a:pt x="148" y="94"/>
                    <a:pt x="101" y="160"/>
                    <a:pt x="13" y="196"/>
                  </a:cubicBezTo>
                  <a:cubicBezTo>
                    <a:pt x="4" y="200"/>
                    <a:pt x="0" y="202"/>
                    <a:pt x="0" y="207"/>
                  </a:cubicBezTo>
                  <a:cubicBezTo>
                    <a:pt x="0" y="212"/>
                    <a:pt x="4" y="214"/>
                    <a:pt x="13" y="218"/>
                  </a:cubicBezTo>
                  <a:cubicBezTo>
                    <a:pt x="94" y="252"/>
                    <a:pt x="148" y="313"/>
                    <a:pt x="167" y="403"/>
                  </a:cubicBezTo>
                  <a:cubicBezTo>
                    <a:pt x="169" y="412"/>
                    <a:pt x="171" y="414"/>
                    <a:pt x="184" y="414"/>
                  </a:cubicBezTo>
                  <a:cubicBezTo>
                    <a:pt x="191" y="414"/>
                    <a:pt x="200" y="414"/>
                    <a:pt x="200" y="405"/>
                  </a:cubicBezTo>
                  <a:cubicBezTo>
                    <a:pt x="200" y="403"/>
                    <a:pt x="193" y="353"/>
                    <a:pt x="160" y="301"/>
                  </a:cubicBezTo>
                  <a:cubicBezTo>
                    <a:pt x="144" y="277"/>
                    <a:pt x="121" y="248"/>
                    <a:pt x="86" y="2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3" name="Freeform 42">
              <a:extLst>
                <a:ext uri="{FF2B5EF4-FFF2-40B4-BE49-F238E27FC236}">
                  <a16:creationId xmlns:a16="http://schemas.microsoft.com/office/drawing/2014/main" id="{D46288B5-7CCA-304E-B027-0EDB8167CD4D}"/>
                </a:ext>
              </a:extLst>
            </p:cNvPr>
            <p:cNvSpPr/>
            <p:nvPr/>
          </p:nvSpPr>
          <p:spPr>
            <a:xfrm>
              <a:off x="2070360" y="380268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7"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3" y="342"/>
                    <a:pt x="41" y="342"/>
                    <a:pt x="23" y="301"/>
                  </a:cubicBezTo>
                  <a:cubicBezTo>
                    <a:pt x="54" y="304"/>
                    <a:pt x="74" y="281"/>
                    <a:pt x="74" y="257"/>
                  </a:cubicBezTo>
                  <a:cubicBezTo>
                    <a:pt x="74" y="239"/>
                    <a:pt x="61" y="230"/>
                    <a:pt x="45" y="230"/>
                  </a:cubicBezTo>
                  <a:cubicBezTo>
                    <a:pt x="23" y="230"/>
                    <a:pt x="0" y="247"/>
                    <a:pt x="0" y="283"/>
                  </a:cubicBezTo>
                  <a:cubicBezTo>
                    <a:pt x="0" y="327"/>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4" name="Freeform 43">
              <a:extLst>
                <a:ext uri="{FF2B5EF4-FFF2-40B4-BE49-F238E27FC236}">
                  <a16:creationId xmlns:a16="http://schemas.microsoft.com/office/drawing/2014/main" id="{33C9441A-3EFE-4640-BDAE-ABF3ED7236B5}"/>
                </a:ext>
              </a:extLst>
            </p:cNvPr>
            <p:cNvSpPr/>
            <p:nvPr/>
          </p:nvSpPr>
          <p:spPr>
            <a:xfrm>
              <a:off x="2197800" y="3699719"/>
              <a:ext cx="50040" cy="103320"/>
            </a:xfrm>
            <a:custGeom>
              <a:avLst/>
              <a:gdLst/>
              <a:ahLst/>
              <a:cxnLst>
                <a:cxn ang="3cd4">
                  <a:pos x="hc" y="t"/>
                </a:cxn>
                <a:cxn ang="cd2">
                  <a:pos x="l" y="vc"/>
                </a:cxn>
                <a:cxn ang="cd4">
                  <a:pos x="hc" y="b"/>
                </a:cxn>
                <a:cxn ang="0">
                  <a:pos x="r" y="vc"/>
                </a:cxn>
              </a:cxnLst>
              <a:rect l="l" t="t" r="r" b="b"/>
              <a:pathLst>
                <a:path w="140" h="288">
                  <a:moveTo>
                    <a:pt x="135" y="49"/>
                  </a:moveTo>
                  <a:cubicBezTo>
                    <a:pt x="140" y="40"/>
                    <a:pt x="140" y="34"/>
                    <a:pt x="140" y="31"/>
                  </a:cubicBezTo>
                  <a:cubicBezTo>
                    <a:pt x="140" y="13"/>
                    <a:pt x="124" y="0"/>
                    <a:pt x="108" y="0"/>
                  </a:cubicBezTo>
                  <a:cubicBezTo>
                    <a:pt x="86" y="0"/>
                    <a:pt x="79" y="18"/>
                    <a:pt x="77" y="27"/>
                  </a:cubicBezTo>
                  <a:lnTo>
                    <a:pt x="4" y="268"/>
                  </a:lnTo>
                  <a:cubicBezTo>
                    <a:pt x="2" y="268"/>
                    <a:pt x="0" y="275"/>
                    <a:pt x="0" y="275"/>
                  </a:cubicBezTo>
                  <a:cubicBezTo>
                    <a:pt x="0" y="283"/>
                    <a:pt x="18" y="288"/>
                    <a:pt x="22" y="288"/>
                  </a:cubicBezTo>
                  <a:cubicBezTo>
                    <a:pt x="25" y="288"/>
                    <a:pt x="27" y="288"/>
                    <a:pt x="31" y="2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45" name="TextBox 44">
            <a:extLst>
              <a:ext uri="{FF2B5EF4-FFF2-40B4-BE49-F238E27FC236}">
                <a16:creationId xmlns:a16="http://schemas.microsoft.com/office/drawing/2014/main" id="{BE8EFDE7-6E1A-AF4A-9A6A-52DD4238ED82}"/>
              </a:ext>
            </a:extLst>
          </p:cNvPr>
          <p:cNvSpPr txBox="1"/>
          <p:nvPr/>
        </p:nvSpPr>
        <p:spPr>
          <a:xfrm>
            <a:off x="272160" y="6126480"/>
            <a:ext cx="91692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sng" strike="noStrike" kern="1200" cap="none">
                <a:ln>
                  <a:noFill/>
                </a:ln>
                <a:uFillTx/>
                <a:latin typeface="Liberation Sans" pitchFamily="18"/>
                <a:ea typeface="Noto Sans CJK SC Regular" pitchFamily="2"/>
                <a:cs typeface="FreeSans" pitchFamily="2"/>
              </a:rPr>
              <a:t>Where:</a:t>
            </a:r>
          </a:p>
        </p:txBody>
      </p:sp>
      <p:grpSp>
        <p:nvGrpSpPr>
          <p:cNvPr id="46" name="Group 45" descr="16§display§\nabla_w L(B;w,w^-) \approx - \frac{1}{|B|} \sum_{(s,a,s',r) \in B} \left(&#10;target(s';w^-) - Q_w(s,a)&#10;\right) \nabla_w Q_w(s,a)§svg§600§FALSE" title="TexMaths">
            <a:extLst>
              <a:ext uri="{FF2B5EF4-FFF2-40B4-BE49-F238E27FC236}">
                <a16:creationId xmlns:a16="http://schemas.microsoft.com/office/drawing/2014/main" id="{41A6DBF1-8024-4541-BB08-4CD40164C1BC}"/>
              </a:ext>
            </a:extLst>
          </p:cNvPr>
          <p:cNvGrpSpPr/>
          <p:nvPr/>
        </p:nvGrpSpPr>
        <p:grpSpPr>
          <a:xfrm>
            <a:off x="1266120" y="6035040"/>
            <a:ext cx="8192160" cy="698400"/>
            <a:chOff x="1266120" y="6035040"/>
            <a:chExt cx="8192160" cy="698400"/>
          </a:xfrm>
        </p:grpSpPr>
        <p:sp>
          <p:nvSpPr>
            <p:cNvPr id="47" name="Freeform 46">
              <a:extLst>
                <a:ext uri="{FF2B5EF4-FFF2-40B4-BE49-F238E27FC236}">
                  <a16:creationId xmlns:a16="http://schemas.microsoft.com/office/drawing/2014/main" id="{681BBDBB-AE9F-9F41-BB7F-01727B3DB049}"/>
                </a:ext>
              </a:extLst>
            </p:cNvPr>
            <p:cNvSpPr/>
            <p:nvPr/>
          </p:nvSpPr>
          <p:spPr>
            <a:xfrm>
              <a:off x="1266120" y="6041519"/>
              <a:ext cx="8192160" cy="691920"/>
            </a:xfrm>
            <a:custGeom>
              <a:avLst/>
              <a:gdLst/>
              <a:ahLst/>
              <a:cxnLst>
                <a:cxn ang="3cd4">
                  <a:pos x="hc" y="t"/>
                </a:cxn>
                <a:cxn ang="cd2">
                  <a:pos x="l" y="vc"/>
                </a:cxn>
                <a:cxn ang="cd4">
                  <a:pos x="hc" y="b"/>
                </a:cxn>
                <a:cxn ang="0">
                  <a:pos x="r" y="vc"/>
                </a:cxn>
              </a:cxnLst>
              <a:rect l="l" t="t" r="r" b="b"/>
              <a:pathLst>
                <a:path w="22757" h="1923">
                  <a:moveTo>
                    <a:pt x="11379" y="1923"/>
                  </a:moveTo>
                  <a:lnTo>
                    <a:pt x="0" y="1923"/>
                  </a:lnTo>
                  <a:lnTo>
                    <a:pt x="0" y="0"/>
                  </a:lnTo>
                  <a:lnTo>
                    <a:pt x="22757" y="0"/>
                  </a:lnTo>
                  <a:lnTo>
                    <a:pt x="22757" y="1923"/>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8" name="Freeform 47">
              <a:extLst>
                <a:ext uri="{FF2B5EF4-FFF2-40B4-BE49-F238E27FC236}">
                  <a16:creationId xmlns:a16="http://schemas.microsoft.com/office/drawing/2014/main" id="{240D20BC-6081-AE42-9837-0C66D48022BC}"/>
                </a:ext>
              </a:extLst>
            </p:cNvPr>
            <p:cNvSpPr/>
            <p:nvPr/>
          </p:nvSpPr>
          <p:spPr>
            <a:xfrm>
              <a:off x="1278360" y="6202079"/>
              <a:ext cx="186840" cy="181800"/>
            </a:xfrm>
            <a:custGeom>
              <a:avLst/>
              <a:gdLst/>
              <a:ahLst/>
              <a:cxnLst>
                <a:cxn ang="3cd4">
                  <a:pos x="hc" y="t"/>
                </a:cxn>
                <a:cxn ang="cd2">
                  <a:pos x="l" y="vc"/>
                </a:cxn>
                <a:cxn ang="cd4">
                  <a:pos x="hc" y="b"/>
                </a:cxn>
                <a:cxn ang="0">
                  <a:pos x="r" y="vc"/>
                </a:cxn>
              </a:cxnLst>
              <a:rect l="l" t="t" r="r" b="b"/>
              <a:pathLst>
                <a:path w="520" h="506">
                  <a:moveTo>
                    <a:pt x="517" y="16"/>
                  </a:moveTo>
                  <a:cubicBezTo>
                    <a:pt x="518" y="13"/>
                    <a:pt x="520" y="8"/>
                    <a:pt x="520" y="6"/>
                  </a:cubicBezTo>
                  <a:cubicBezTo>
                    <a:pt x="520" y="0"/>
                    <a:pt x="520" y="0"/>
                    <a:pt x="504" y="0"/>
                  </a:cubicBezTo>
                  <a:lnTo>
                    <a:pt x="18" y="0"/>
                  </a:lnTo>
                  <a:cubicBezTo>
                    <a:pt x="0" y="0"/>
                    <a:pt x="0" y="0"/>
                    <a:pt x="0" y="6"/>
                  </a:cubicBezTo>
                  <a:cubicBezTo>
                    <a:pt x="0" y="8"/>
                    <a:pt x="2" y="13"/>
                    <a:pt x="3" y="16"/>
                  </a:cubicBezTo>
                  <a:lnTo>
                    <a:pt x="242" y="491"/>
                  </a:lnTo>
                  <a:cubicBezTo>
                    <a:pt x="246" y="501"/>
                    <a:pt x="248" y="506"/>
                    <a:pt x="261" y="506"/>
                  </a:cubicBezTo>
                  <a:cubicBezTo>
                    <a:pt x="272" y="506"/>
                    <a:pt x="274" y="501"/>
                    <a:pt x="280" y="491"/>
                  </a:cubicBezTo>
                  <a:close/>
                  <a:moveTo>
                    <a:pt x="88" y="51"/>
                  </a:moveTo>
                  <a:lnTo>
                    <a:pt x="475" y="51"/>
                  </a:lnTo>
                  <a:lnTo>
                    <a:pt x="282" y="438"/>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9" name="Freeform 48">
              <a:extLst>
                <a:ext uri="{FF2B5EF4-FFF2-40B4-BE49-F238E27FC236}">
                  <a16:creationId xmlns:a16="http://schemas.microsoft.com/office/drawing/2014/main" id="{3050596D-754A-DB4E-81F3-6B0D5DE1C862}"/>
                </a:ext>
              </a:extLst>
            </p:cNvPr>
            <p:cNvSpPr/>
            <p:nvPr/>
          </p:nvSpPr>
          <p:spPr>
            <a:xfrm>
              <a:off x="1484279" y="6334560"/>
              <a:ext cx="129960" cy="80280"/>
            </a:xfrm>
            <a:custGeom>
              <a:avLst/>
              <a:gdLst/>
              <a:ahLst/>
              <a:cxnLst>
                <a:cxn ang="3cd4">
                  <a:pos x="hc" y="t"/>
                </a:cxn>
                <a:cxn ang="cd2">
                  <a:pos x="l" y="vc"/>
                </a:cxn>
                <a:cxn ang="cd4">
                  <a:pos x="hc" y="b"/>
                </a:cxn>
                <a:cxn ang="0">
                  <a:pos x="r" y="vc"/>
                </a:cxn>
              </a:cxnLst>
              <a:rect l="l" t="t" r="r" b="b"/>
              <a:pathLst>
                <a:path w="362" h="224">
                  <a:moveTo>
                    <a:pt x="237" y="61"/>
                  </a:moveTo>
                  <a:cubicBezTo>
                    <a:pt x="240" y="48"/>
                    <a:pt x="246" y="24"/>
                    <a:pt x="246" y="21"/>
                  </a:cubicBezTo>
                  <a:cubicBezTo>
                    <a:pt x="246" y="11"/>
                    <a:pt x="238" y="5"/>
                    <a:pt x="230" y="5"/>
                  </a:cubicBezTo>
                  <a:cubicBezTo>
                    <a:pt x="221" y="5"/>
                    <a:pt x="211" y="11"/>
                    <a:pt x="208" y="19"/>
                  </a:cubicBezTo>
                  <a:cubicBezTo>
                    <a:pt x="206" y="24"/>
                    <a:pt x="202" y="45"/>
                    <a:pt x="198" y="58"/>
                  </a:cubicBezTo>
                  <a:cubicBezTo>
                    <a:pt x="192" y="85"/>
                    <a:pt x="192" y="86"/>
                    <a:pt x="184" y="114"/>
                  </a:cubicBezTo>
                  <a:cubicBezTo>
                    <a:pt x="178" y="141"/>
                    <a:pt x="178" y="146"/>
                    <a:pt x="176" y="160"/>
                  </a:cubicBezTo>
                  <a:cubicBezTo>
                    <a:pt x="179" y="170"/>
                    <a:pt x="174" y="179"/>
                    <a:pt x="163" y="194"/>
                  </a:cubicBezTo>
                  <a:cubicBezTo>
                    <a:pt x="157" y="202"/>
                    <a:pt x="146" y="210"/>
                    <a:pt x="130" y="210"/>
                  </a:cubicBezTo>
                  <a:cubicBezTo>
                    <a:pt x="110" y="210"/>
                    <a:pt x="85" y="203"/>
                    <a:pt x="85" y="165"/>
                  </a:cubicBezTo>
                  <a:cubicBezTo>
                    <a:pt x="85" y="139"/>
                    <a:pt x="99" y="102"/>
                    <a:pt x="109" y="77"/>
                  </a:cubicBezTo>
                  <a:cubicBezTo>
                    <a:pt x="117" y="56"/>
                    <a:pt x="118" y="51"/>
                    <a:pt x="118" y="43"/>
                  </a:cubicBezTo>
                  <a:cubicBezTo>
                    <a:pt x="118" y="19"/>
                    <a:pt x="99" y="0"/>
                    <a:pt x="72" y="0"/>
                  </a:cubicBezTo>
                  <a:cubicBezTo>
                    <a:pt x="22" y="0"/>
                    <a:pt x="0" y="67"/>
                    <a:pt x="0" y="77"/>
                  </a:cubicBezTo>
                  <a:cubicBezTo>
                    <a:pt x="0" y="83"/>
                    <a:pt x="6" y="83"/>
                    <a:pt x="8" y="83"/>
                  </a:cubicBezTo>
                  <a:cubicBezTo>
                    <a:pt x="16" y="83"/>
                    <a:pt x="16" y="80"/>
                    <a:pt x="18" y="75"/>
                  </a:cubicBezTo>
                  <a:cubicBezTo>
                    <a:pt x="30" y="34"/>
                    <a:pt x="51" y="14"/>
                    <a:pt x="70" y="14"/>
                  </a:cubicBezTo>
                  <a:cubicBezTo>
                    <a:pt x="78" y="14"/>
                    <a:pt x="83" y="19"/>
                    <a:pt x="83" y="32"/>
                  </a:cubicBezTo>
                  <a:cubicBezTo>
                    <a:pt x="83" y="43"/>
                    <a:pt x="78" y="54"/>
                    <a:pt x="77" y="61"/>
                  </a:cubicBezTo>
                  <a:cubicBezTo>
                    <a:pt x="48" y="133"/>
                    <a:pt x="48" y="142"/>
                    <a:pt x="48" y="158"/>
                  </a:cubicBezTo>
                  <a:cubicBezTo>
                    <a:pt x="48" y="216"/>
                    <a:pt x="101" y="224"/>
                    <a:pt x="128" y="224"/>
                  </a:cubicBezTo>
                  <a:cubicBezTo>
                    <a:pt x="138" y="224"/>
                    <a:pt x="162" y="224"/>
                    <a:pt x="184" y="190"/>
                  </a:cubicBezTo>
                  <a:cubicBezTo>
                    <a:pt x="195" y="213"/>
                    <a:pt x="222" y="224"/>
                    <a:pt x="253" y="224"/>
                  </a:cubicBezTo>
                  <a:cubicBezTo>
                    <a:pt x="296" y="224"/>
                    <a:pt x="318" y="186"/>
                    <a:pt x="328" y="165"/>
                  </a:cubicBezTo>
                  <a:cubicBezTo>
                    <a:pt x="349" y="123"/>
                    <a:pt x="362" y="62"/>
                    <a:pt x="362" y="38"/>
                  </a:cubicBezTo>
                  <a:cubicBezTo>
                    <a:pt x="362" y="2"/>
                    <a:pt x="341" y="0"/>
                    <a:pt x="338" y="0"/>
                  </a:cubicBezTo>
                  <a:cubicBezTo>
                    <a:pt x="325" y="0"/>
                    <a:pt x="310" y="13"/>
                    <a:pt x="310" y="26"/>
                  </a:cubicBezTo>
                  <a:cubicBezTo>
                    <a:pt x="310" y="35"/>
                    <a:pt x="315" y="38"/>
                    <a:pt x="320" y="42"/>
                  </a:cubicBezTo>
                  <a:cubicBezTo>
                    <a:pt x="331" y="51"/>
                    <a:pt x="338" y="66"/>
                    <a:pt x="338" y="82"/>
                  </a:cubicBezTo>
                  <a:cubicBezTo>
                    <a:pt x="338" y="88"/>
                    <a:pt x="317" y="210"/>
                    <a:pt x="254" y="210"/>
                  </a:cubicBezTo>
                  <a:cubicBezTo>
                    <a:pt x="214" y="210"/>
                    <a:pt x="214" y="174"/>
                    <a:pt x="214" y="166"/>
                  </a:cubicBezTo>
                  <a:cubicBezTo>
                    <a:pt x="214" y="152"/>
                    <a:pt x="216" y="144"/>
                    <a:pt x="222" y="11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0" name="Freeform 49">
              <a:extLst>
                <a:ext uri="{FF2B5EF4-FFF2-40B4-BE49-F238E27FC236}">
                  <a16:creationId xmlns:a16="http://schemas.microsoft.com/office/drawing/2014/main" id="{05681C86-49DB-064E-B163-DBF7D27E9FF0}"/>
                </a:ext>
              </a:extLst>
            </p:cNvPr>
            <p:cNvSpPr/>
            <p:nvPr/>
          </p:nvSpPr>
          <p:spPr>
            <a:xfrm>
              <a:off x="1649880" y="6202079"/>
              <a:ext cx="153000" cy="173160"/>
            </a:xfrm>
            <a:custGeom>
              <a:avLst/>
              <a:gdLst/>
              <a:ahLst/>
              <a:cxnLst>
                <a:cxn ang="3cd4">
                  <a:pos x="hc" y="t"/>
                </a:cxn>
                <a:cxn ang="cd2">
                  <a:pos x="l" y="vc"/>
                </a:cxn>
                <a:cxn ang="cd4">
                  <a:pos x="hc" y="b"/>
                </a:cxn>
                <a:cxn ang="0">
                  <a:pos x="r" y="vc"/>
                </a:cxn>
              </a:cxnLst>
              <a:rect l="l" t="t" r="r" b="b"/>
              <a:pathLst>
                <a:path w="426" h="482">
                  <a:moveTo>
                    <a:pt x="237" y="54"/>
                  </a:moveTo>
                  <a:cubicBezTo>
                    <a:pt x="243" y="30"/>
                    <a:pt x="245" y="22"/>
                    <a:pt x="310" y="22"/>
                  </a:cubicBezTo>
                  <a:cubicBezTo>
                    <a:pt x="333" y="22"/>
                    <a:pt x="338" y="22"/>
                    <a:pt x="338" y="8"/>
                  </a:cubicBezTo>
                  <a:cubicBezTo>
                    <a:pt x="338" y="0"/>
                    <a:pt x="330" y="0"/>
                    <a:pt x="326" y="0"/>
                  </a:cubicBezTo>
                  <a:cubicBezTo>
                    <a:pt x="304" y="0"/>
                    <a:pt x="245" y="2"/>
                    <a:pt x="222" y="2"/>
                  </a:cubicBezTo>
                  <a:cubicBezTo>
                    <a:pt x="202" y="2"/>
                    <a:pt x="149" y="0"/>
                    <a:pt x="128" y="0"/>
                  </a:cubicBezTo>
                  <a:cubicBezTo>
                    <a:pt x="123" y="0"/>
                    <a:pt x="115" y="0"/>
                    <a:pt x="115" y="14"/>
                  </a:cubicBezTo>
                  <a:cubicBezTo>
                    <a:pt x="115" y="22"/>
                    <a:pt x="122" y="22"/>
                    <a:pt x="134" y="22"/>
                  </a:cubicBezTo>
                  <a:cubicBezTo>
                    <a:pt x="136" y="22"/>
                    <a:pt x="149" y="22"/>
                    <a:pt x="162" y="24"/>
                  </a:cubicBezTo>
                  <a:cubicBezTo>
                    <a:pt x="174" y="24"/>
                    <a:pt x="181" y="26"/>
                    <a:pt x="181" y="35"/>
                  </a:cubicBezTo>
                  <a:cubicBezTo>
                    <a:pt x="181" y="37"/>
                    <a:pt x="179" y="40"/>
                    <a:pt x="178" y="48"/>
                  </a:cubicBezTo>
                  <a:lnTo>
                    <a:pt x="83" y="427"/>
                  </a:lnTo>
                  <a:cubicBezTo>
                    <a:pt x="77" y="454"/>
                    <a:pt x="75" y="459"/>
                    <a:pt x="19" y="459"/>
                  </a:cubicBezTo>
                  <a:cubicBezTo>
                    <a:pt x="6" y="459"/>
                    <a:pt x="0" y="459"/>
                    <a:pt x="0" y="474"/>
                  </a:cubicBezTo>
                  <a:cubicBezTo>
                    <a:pt x="0" y="482"/>
                    <a:pt x="6" y="482"/>
                    <a:pt x="19" y="482"/>
                  </a:cubicBezTo>
                  <a:lnTo>
                    <a:pt x="346" y="482"/>
                  </a:lnTo>
                  <a:cubicBezTo>
                    <a:pt x="363" y="482"/>
                    <a:pt x="363" y="482"/>
                    <a:pt x="368" y="470"/>
                  </a:cubicBezTo>
                  <a:lnTo>
                    <a:pt x="424" y="317"/>
                  </a:lnTo>
                  <a:cubicBezTo>
                    <a:pt x="426" y="310"/>
                    <a:pt x="426" y="309"/>
                    <a:pt x="426" y="307"/>
                  </a:cubicBezTo>
                  <a:cubicBezTo>
                    <a:pt x="426" y="304"/>
                    <a:pt x="424" y="299"/>
                    <a:pt x="418" y="299"/>
                  </a:cubicBezTo>
                  <a:cubicBezTo>
                    <a:pt x="411" y="299"/>
                    <a:pt x="411" y="304"/>
                    <a:pt x="406" y="315"/>
                  </a:cubicBezTo>
                  <a:cubicBezTo>
                    <a:pt x="382" y="379"/>
                    <a:pt x="350" y="459"/>
                    <a:pt x="229" y="459"/>
                  </a:cubicBezTo>
                  <a:lnTo>
                    <a:pt x="162" y="459"/>
                  </a:lnTo>
                  <a:cubicBezTo>
                    <a:pt x="152" y="459"/>
                    <a:pt x="150" y="459"/>
                    <a:pt x="147" y="459"/>
                  </a:cubicBezTo>
                  <a:cubicBezTo>
                    <a:pt x="139" y="459"/>
                    <a:pt x="138" y="458"/>
                    <a:pt x="138" y="453"/>
                  </a:cubicBezTo>
                  <a:cubicBezTo>
                    <a:pt x="138" y="450"/>
                    <a:pt x="138" y="448"/>
                    <a:pt x="141" y="43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1" name="Freeform 50">
              <a:extLst>
                <a:ext uri="{FF2B5EF4-FFF2-40B4-BE49-F238E27FC236}">
                  <a16:creationId xmlns:a16="http://schemas.microsoft.com/office/drawing/2014/main" id="{0EE451C9-C168-D74E-A318-C4DE9311D25B}"/>
                </a:ext>
              </a:extLst>
            </p:cNvPr>
            <p:cNvSpPr/>
            <p:nvPr/>
          </p:nvSpPr>
          <p:spPr>
            <a:xfrm>
              <a:off x="1836360" y="6185519"/>
              <a:ext cx="59040" cy="253080"/>
            </a:xfrm>
            <a:custGeom>
              <a:avLst/>
              <a:gdLst/>
              <a:ahLst/>
              <a:cxnLst>
                <a:cxn ang="3cd4">
                  <a:pos x="hc" y="t"/>
                </a:cxn>
                <a:cxn ang="cd2">
                  <a:pos x="l" y="vc"/>
                </a:cxn>
                <a:cxn ang="cd4">
                  <a:pos x="hc" y="b"/>
                </a:cxn>
                <a:cxn ang="0">
                  <a:pos x="r" y="vc"/>
                </a:cxn>
              </a:cxnLst>
              <a:rect l="l" t="t" r="r" b="b"/>
              <a:pathLst>
                <a:path w="165" h="704">
                  <a:moveTo>
                    <a:pt x="165" y="698"/>
                  </a:moveTo>
                  <a:cubicBezTo>
                    <a:pt x="165" y="696"/>
                    <a:pt x="165" y="694"/>
                    <a:pt x="152" y="682"/>
                  </a:cubicBezTo>
                  <a:cubicBezTo>
                    <a:pt x="64" y="594"/>
                    <a:pt x="42" y="461"/>
                    <a:pt x="42" y="352"/>
                  </a:cubicBezTo>
                  <a:cubicBezTo>
                    <a:pt x="42" y="230"/>
                    <a:pt x="69" y="107"/>
                    <a:pt x="155" y="19"/>
                  </a:cubicBezTo>
                  <a:cubicBezTo>
                    <a:pt x="165" y="11"/>
                    <a:pt x="165" y="10"/>
                    <a:pt x="165" y="6"/>
                  </a:cubicBezTo>
                  <a:cubicBezTo>
                    <a:pt x="165" y="2"/>
                    <a:pt x="162" y="0"/>
                    <a:pt x="158" y="0"/>
                  </a:cubicBezTo>
                  <a:cubicBezTo>
                    <a:pt x="150" y="0"/>
                    <a:pt x="86" y="48"/>
                    <a:pt x="45" y="138"/>
                  </a:cubicBezTo>
                  <a:cubicBezTo>
                    <a:pt x="8" y="214"/>
                    <a:pt x="0" y="293"/>
                    <a:pt x="0" y="352"/>
                  </a:cubicBezTo>
                  <a:cubicBezTo>
                    <a:pt x="0" y="408"/>
                    <a:pt x="8" y="493"/>
                    <a:pt x="46" y="573"/>
                  </a:cubicBezTo>
                  <a:cubicBezTo>
                    <a:pt x="90" y="659"/>
                    <a:pt x="150" y="704"/>
                    <a:pt x="158" y="704"/>
                  </a:cubicBezTo>
                  <a:cubicBezTo>
                    <a:pt x="162" y="704"/>
                    <a:pt x="165" y="702"/>
                    <a:pt x="165" y="69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2" name="Freeform 51">
              <a:extLst>
                <a:ext uri="{FF2B5EF4-FFF2-40B4-BE49-F238E27FC236}">
                  <a16:creationId xmlns:a16="http://schemas.microsoft.com/office/drawing/2014/main" id="{C84FBB36-B274-3E4C-95A6-004B219AF65F}"/>
                </a:ext>
              </a:extLst>
            </p:cNvPr>
            <p:cNvSpPr/>
            <p:nvPr/>
          </p:nvSpPr>
          <p:spPr>
            <a:xfrm>
              <a:off x="1920600" y="6202079"/>
              <a:ext cx="181080" cy="173160"/>
            </a:xfrm>
            <a:custGeom>
              <a:avLst/>
              <a:gdLst/>
              <a:ahLst/>
              <a:cxnLst>
                <a:cxn ang="3cd4">
                  <a:pos x="hc" y="t"/>
                </a:cxn>
                <a:cxn ang="cd2">
                  <a:pos x="l" y="vc"/>
                </a:cxn>
                <a:cxn ang="cd4">
                  <a:pos x="hc" y="b"/>
                </a:cxn>
                <a:cxn ang="0">
                  <a:pos x="r" y="vc"/>
                </a:cxn>
              </a:cxnLst>
              <a:rect l="l" t="t" r="r" b="b"/>
              <a:pathLst>
                <a:path w="504" h="482">
                  <a:moveTo>
                    <a:pt x="83" y="427"/>
                  </a:moveTo>
                  <a:cubicBezTo>
                    <a:pt x="77" y="454"/>
                    <a:pt x="75" y="459"/>
                    <a:pt x="19" y="459"/>
                  </a:cubicBezTo>
                  <a:cubicBezTo>
                    <a:pt x="6" y="459"/>
                    <a:pt x="0" y="459"/>
                    <a:pt x="0" y="474"/>
                  </a:cubicBezTo>
                  <a:cubicBezTo>
                    <a:pt x="0" y="482"/>
                    <a:pt x="6" y="482"/>
                    <a:pt x="19" y="482"/>
                  </a:cubicBezTo>
                  <a:lnTo>
                    <a:pt x="270" y="482"/>
                  </a:lnTo>
                  <a:cubicBezTo>
                    <a:pt x="382" y="482"/>
                    <a:pt x="466" y="398"/>
                    <a:pt x="466" y="330"/>
                  </a:cubicBezTo>
                  <a:cubicBezTo>
                    <a:pt x="466" y="278"/>
                    <a:pt x="424" y="238"/>
                    <a:pt x="357" y="230"/>
                  </a:cubicBezTo>
                  <a:cubicBezTo>
                    <a:pt x="429" y="216"/>
                    <a:pt x="504" y="165"/>
                    <a:pt x="504" y="98"/>
                  </a:cubicBezTo>
                  <a:cubicBezTo>
                    <a:pt x="504" y="45"/>
                    <a:pt x="458" y="0"/>
                    <a:pt x="373" y="0"/>
                  </a:cubicBezTo>
                  <a:lnTo>
                    <a:pt x="136" y="0"/>
                  </a:lnTo>
                  <a:cubicBezTo>
                    <a:pt x="122" y="0"/>
                    <a:pt x="115" y="0"/>
                    <a:pt x="115" y="14"/>
                  </a:cubicBezTo>
                  <a:cubicBezTo>
                    <a:pt x="115" y="22"/>
                    <a:pt x="122" y="22"/>
                    <a:pt x="134" y="22"/>
                  </a:cubicBezTo>
                  <a:cubicBezTo>
                    <a:pt x="136" y="22"/>
                    <a:pt x="149" y="22"/>
                    <a:pt x="162" y="24"/>
                  </a:cubicBezTo>
                  <a:cubicBezTo>
                    <a:pt x="174" y="24"/>
                    <a:pt x="181" y="26"/>
                    <a:pt x="181" y="35"/>
                  </a:cubicBezTo>
                  <a:cubicBezTo>
                    <a:pt x="181" y="37"/>
                    <a:pt x="179" y="40"/>
                    <a:pt x="178" y="48"/>
                  </a:cubicBezTo>
                  <a:close/>
                  <a:moveTo>
                    <a:pt x="190" y="224"/>
                  </a:moveTo>
                  <a:lnTo>
                    <a:pt x="234" y="48"/>
                  </a:lnTo>
                  <a:cubicBezTo>
                    <a:pt x="240" y="24"/>
                    <a:pt x="242" y="22"/>
                    <a:pt x="272" y="22"/>
                  </a:cubicBezTo>
                  <a:lnTo>
                    <a:pt x="363" y="22"/>
                  </a:lnTo>
                  <a:cubicBezTo>
                    <a:pt x="424" y="22"/>
                    <a:pt x="440" y="64"/>
                    <a:pt x="440" y="94"/>
                  </a:cubicBezTo>
                  <a:cubicBezTo>
                    <a:pt x="440" y="157"/>
                    <a:pt x="379" y="224"/>
                    <a:pt x="293" y="224"/>
                  </a:cubicBezTo>
                  <a:close/>
                  <a:moveTo>
                    <a:pt x="158" y="459"/>
                  </a:moveTo>
                  <a:cubicBezTo>
                    <a:pt x="149" y="459"/>
                    <a:pt x="147" y="459"/>
                    <a:pt x="142" y="459"/>
                  </a:cubicBezTo>
                  <a:cubicBezTo>
                    <a:pt x="136" y="459"/>
                    <a:pt x="133" y="458"/>
                    <a:pt x="133" y="453"/>
                  </a:cubicBezTo>
                  <a:cubicBezTo>
                    <a:pt x="133" y="450"/>
                    <a:pt x="133" y="448"/>
                    <a:pt x="138" y="435"/>
                  </a:cubicBezTo>
                  <a:lnTo>
                    <a:pt x="186" y="238"/>
                  </a:lnTo>
                  <a:lnTo>
                    <a:pt x="318" y="238"/>
                  </a:lnTo>
                  <a:cubicBezTo>
                    <a:pt x="386" y="238"/>
                    <a:pt x="400" y="291"/>
                    <a:pt x="400" y="322"/>
                  </a:cubicBezTo>
                  <a:cubicBezTo>
                    <a:pt x="400" y="392"/>
                    <a:pt x="338" y="459"/>
                    <a:pt x="254" y="4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3" name="Freeform 52">
              <a:extLst>
                <a:ext uri="{FF2B5EF4-FFF2-40B4-BE49-F238E27FC236}">
                  <a16:creationId xmlns:a16="http://schemas.microsoft.com/office/drawing/2014/main" id="{7B2910F3-3E75-A147-9998-05AA75E6368B}"/>
                </a:ext>
              </a:extLst>
            </p:cNvPr>
            <p:cNvSpPr/>
            <p:nvPr/>
          </p:nvSpPr>
          <p:spPr>
            <a:xfrm>
              <a:off x="2135160" y="6266160"/>
              <a:ext cx="27720" cy="158040"/>
            </a:xfrm>
            <a:custGeom>
              <a:avLst/>
              <a:gdLst/>
              <a:ahLst/>
              <a:cxnLst>
                <a:cxn ang="3cd4">
                  <a:pos x="hc" y="t"/>
                </a:cxn>
                <a:cxn ang="cd2">
                  <a:pos x="l" y="vc"/>
                </a:cxn>
                <a:cxn ang="cd4">
                  <a:pos x="hc" y="b"/>
                </a:cxn>
                <a:cxn ang="0">
                  <a:pos x="r" y="vc"/>
                </a:cxn>
              </a:cxnLst>
              <a:rect l="l" t="t" r="r" b="b"/>
              <a:pathLst>
                <a:path w="78" h="440">
                  <a:moveTo>
                    <a:pt x="77" y="37"/>
                  </a:moveTo>
                  <a:cubicBezTo>
                    <a:pt x="77" y="18"/>
                    <a:pt x="59" y="0"/>
                    <a:pt x="38" y="0"/>
                  </a:cubicBezTo>
                  <a:cubicBezTo>
                    <a:pt x="18" y="0"/>
                    <a:pt x="0" y="18"/>
                    <a:pt x="0" y="37"/>
                  </a:cubicBezTo>
                  <a:cubicBezTo>
                    <a:pt x="0" y="58"/>
                    <a:pt x="18" y="75"/>
                    <a:pt x="38" y="75"/>
                  </a:cubicBezTo>
                  <a:cubicBezTo>
                    <a:pt x="59" y="75"/>
                    <a:pt x="77" y="58"/>
                    <a:pt x="77" y="37"/>
                  </a:cubicBezTo>
                  <a:close/>
                  <a:moveTo>
                    <a:pt x="62" y="296"/>
                  </a:moveTo>
                  <a:cubicBezTo>
                    <a:pt x="62" y="317"/>
                    <a:pt x="62" y="371"/>
                    <a:pt x="16" y="424"/>
                  </a:cubicBezTo>
                  <a:cubicBezTo>
                    <a:pt x="11" y="429"/>
                    <a:pt x="11" y="430"/>
                    <a:pt x="11" y="432"/>
                  </a:cubicBezTo>
                  <a:cubicBezTo>
                    <a:pt x="11" y="437"/>
                    <a:pt x="14" y="440"/>
                    <a:pt x="19" y="440"/>
                  </a:cubicBezTo>
                  <a:cubicBezTo>
                    <a:pt x="27" y="440"/>
                    <a:pt x="78" y="384"/>
                    <a:pt x="78" y="302"/>
                  </a:cubicBezTo>
                  <a:cubicBezTo>
                    <a:pt x="78" y="282"/>
                    <a:pt x="77" y="229"/>
                    <a:pt x="38" y="229"/>
                  </a:cubicBezTo>
                  <a:cubicBezTo>
                    <a:pt x="13" y="229"/>
                    <a:pt x="0" y="248"/>
                    <a:pt x="0" y="267"/>
                  </a:cubicBezTo>
                  <a:cubicBezTo>
                    <a:pt x="0" y="285"/>
                    <a:pt x="13" y="304"/>
                    <a:pt x="38" y="304"/>
                  </a:cubicBezTo>
                  <a:cubicBezTo>
                    <a:pt x="42" y="304"/>
                    <a:pt x="43" y="304"/>
                    <a:pt x="43" y="304"/>
                  </a:cubicBezTo>
                  <a:cubicBezTo>
                    <a:pt x="48" y="302"/>
                    <a:pt x="56" y="301"/>
                    <a:pt x="62" y="2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4" name="Freeform 53">
              <a:extLst>
                <a:ext uri="{FF2B5EF4-FFF2-40B4-BE49-F238E27FC236}">
                  <a16:creationId xmlns:a16="http://schemas.microsoft.com/office/drawing/2014/main" id="{9F86ADA3-9636-2845-85D2-E5ECC5C1856C}"/>
                </a:ext>
              </a:extLst>
            </p:cNvPr>
            <p:cNvSpPr/>
            <p:nvPr/>
          </p:nvSpPr>
          <p:spPr>
            <a:xfrm>
              <a:off x="2233080" y="6263280"/>
              <a:ext cx="167760" cy="114840"/>
            </a:xfrm>
            <a:custGeom>
              <a:avLst/>
              <a:gdLst/>
              <a:ahLst/>
              <a:cxnLst>
                <a:cxn ang="3cd4">
                  <a:pos x="hc" y="t"/>
                </a:cxn>
                <a:cxn ang="cd2">
                  <a:pos x="l" y="vc"/>
                </a:cxn>
                <a:cxn ang="cd4">
                  <a:pos x="hc" y="b"/>
                </a:cxn>
                <a:cxn ang="0">
                  <a:pos x="r" y="vc"/>
                </a:cxn>
              </a:cxnLst>
              <a:rect l="l" t="t" r="r" b="b"/>
              <a:pathLst>
                <a:path w="467" h="320">
                  <a:moveTo>
                    <a:pt x="306" y="72"/>
                  </a:moveTo>
                  <a:cubicBezTo>
                    <a:pt x="309" y="58"/>
                    <a:pt x="315" y="30"/>
                    <a:pt x="315" y="27"/>
                  </a:cubicBezTo>
                  <a:cubicBezTo>
                    <a:pt x="315" y="14"/>
                    <a:pt x="306" y="8"/>
                    <a:pt x="296" y="8"/>
                  </a:cubicBezTo>
                  <a:cubicBezTo>
                    <a:pt x="286" y="8"/>
                    <a:pt x="275" y="13"/>
                    <a:pt x="269" y="27"/>
                  </a:cubicBezTo>
                  <a:cubicBezTo>
                    <a:pt x="267" y="32"/>
                    <a:pt x="234" y="168"/>
                    <a:pt x="229" y="186"/>
                  </a:cubicBezTo>
                  <a:cubicBezTo>
                    <a:pt x="224" y="206"/>
                    <a:pt x="222" y="219"/>
                    <a:pt x="222" y="232"/>
                  </a:cubicBezTo>
                  <a:cubicBezTo>
                    <a:pt x="222" y="240"/>
                    <a:pt x="222" y="242"/>
                    <a:pt x="224" y="245"/>
                  </a:cubicBezTo>
                  <a:cubicBezTo>
                    <a:pt x="208" y="283"/>
                    <a:pt x="186" y="304"/>
                    <a:pt x="158" y="304"/>
                  </a:cubicBezTo>
                  <a:cubicBezTo>
                    <a:pt x="102" y="304"/>
                    <a:pt x="102" y="253"/>
                    <a:pt x="102" y="240"/>
                  </a:cubicBezTo>
                  <a:cubicBezTo>
                    <a:pt x="102" y="218"/>
                    <a:pt x="106" y="190"/>
                    <a:pt x="139" y="102"/>
                  </a:cubicBezTo>
                  <a:cubicBezTo>
                    <a:pt x="147" y="82"/>
                    <a:pt x="150" y="72"/>
                    <a:pt x="150" y="58"/>
                  </a:cubicBezTo>
                  <a:cubicBezTo>
                    <a:pt x="150" y="26"/>
                    <a:pt x="128" y="0"/>
                    <a:pt x="93" y="0"/>
                  </a:cubicBezTo>
                  <a:cubicBezTo>
                    <a:pt x="26" y="0"/>
                    <a:pt x="0" y="102"/>
                    <a:pt x="0" y="109"/>
                  </a:cubicBezTo>
                  <a:cubicBezTo>
                    <a:pt x="0" y="115"/>
                    <a:pt x="6" y="115"/>
                    <a:pt x="8" y="115"/>
                  </a:cubicBezTo>
                  <a:cubicBezTo>
                    <a:pt x="16" y="115"/>
                    <a:pt x="16" y="115"/>
                    <a:pt x="19" y="102"/>
                  </a:cubicBezTo>
                  <a:cubicBezTo>
                    <a:pt x="38" y="37"/>
                    <a:pt x="66" y="16"/>
                    <a:pt x="91" y="16"/>
                  </a:cubicBezTo>
                  <a:cubicBezTo>
                    <a:pt x="98" y="16"/>
                    <a:pt x="109" y="16"/>
                    <a:pt x="109" y="38"/>
                  </a:cubicBezTo>
                  <a:cubicBezTo>
                    <a:pt x="109" y="56"/>
                    <a:pt x="101" y="77"/>
                    <a:pt x="96" y="88"/>
                  </a:cubicBezTo>
                  <a:cubicBezTo>
                    <a:pt x="66" y="171"/>
                    <a:pt x="56" y="205"/>
                    <a:pt x="56" y="230"/>
                  </a:cubicBezTo>
                  <a:cubicBezTo>
                    <a:pt x="56" y="296"/>
                    <a:pt x="104" y="320"/>
                    <a:pt x="157" y="320"/>
                  </a:cubicBezTo>
                  <a:cubicBezTo>
                    <a:pt x="168" y="320"/>
                    <a:pt x="202" y="320"/>
                    <a:pt x="230" y="270"/>
                  </a:cubicBezTo>
                  <a:cubicBezTo>
                    <a:pt x="248" y="315"/>
                    <a:pt x="298" y="320"/>
                    <a:pt x="318" y="320"/>
                  </a:cubicBezTo>
                  <a:cubicBezTo>
                    <a:pt x="371" y="320"/>
                    <a:pt x="402" y="275"/>
                    <a:pt x="421" y="234"/>
                  </a:cubicBezTo>
                  <a:cubicBezTo>
                    <a:pt x="445" y="178"/>
                    <a:pt x="467" y="83"/>
                    <a:pt x="467" y="50"/>
                  </a:cubicBezTo>
                  <a:cubicBezTo>
                    <a:pt x="467" y="11"/>
                    <a:pt x="448" y="0"/>
                    <a:pt x="435" y="0"/>
                  </a:cubicBezTo>
                  <a:cubicBezTo>
                    <a:pt x="418" y="0"/>
                    <a:pt x="400" y="18"/>
                    <a:pt x="400" y="34"/>
                  </a:cubicBezTo>
                  <a:cubicBezTo>
                    <a:pt x="400" y="43"/>
                    <a:pt x="405" y="48"/>
                    <a:pt x="411" y="53"/>
                  </a:cubicBezTo>
                  <a:cubicBezTo>
                    <a:pt x="419" y="61"/>
                    <a:pt x="437" y="78"/>
                    <a:pt x="437" y="114"/>
                  </a:cubicBezTo>
                  <a:cubicBezTo>
                    <a:pt x="437" y="138"/>
                    <a:pt x="416" y="206"/>
                    <a:pt x="398" y="242"/>
                  </a:cubicBezTo>
                  <a:cubicBezTo>
                    <a:pt x="379" y="280"/>
                    <a:pt x="355" y="304"/>
                    <a:pt x="320" y="304"/>
                  </a:cubicBezTo>
                  <a:cubicBezTo>
                    <a:pt x="286" y="304"/>
                    <a:pt x="269" y="283"/>
                    <a:pt x="269" y="243"/>
                  </a:cubicBezTo>
                  <a:cubicBezTo>
                    <a:pt x="269" y="224"/>
                    <a:pt x="274" y="202"/>
                    <a:pt x="275" y="1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5" name="Freeform 54">
              <a:extLst>
                <a:ext uri="{FF2B5EF4-FFF2-40B4-BE49-F238E27FC236}">
                  <a16:creationId xmlns:a16="http://schemas.microsoft.com/office/drawing/2014/main" id="{BE06E61C-2961-E642-87F5-171A08101AB4}"/>
                </a:ext>
              </a:extLst>
            </p:cNvPr>
            <p:cNvSpPr/>
            <p:nvPr/>
          </p:nvSpPr>
          <p:spPr>
            <a:xfrm>
              <a:off x="2434680" y="6348240"/>
              <a:ext cx="29520" cy="75600"/>
            </a:xfrm>
            <a:custGeom>
              <a:avLst/>
              <a:gdLst/>
              <a:ahLst/>
              <a:cxnLst>
                <a:cxn ang="3cd4">
                  <a:pos x="hc" y="t"/>
                </a:cxn>
                <a:cxn ang="cd2">
                  <a:pos x="l" y="vc"/>
                </a:cxn>
                <a:cxn ang="cd4">
                  <a:pos x="hc" y="b"/>
                </a:cxn>
                <a:cxn ang="0">
                  <a:pos x="r" y="vc"/>
                </a:cxn>
              </a:cxnLst>
              <a:rect l="l" t="t" r="r" b="b"/>
              <a:pathLst>
                <a:path w="83" h="211">
                  <a:moveTo>
                    <a:pt x="83" y="74"/>
                  </a:moveTo>
                  <a:cubicBezTo>
                    <a:pt x="83" y="27"/>
                    <a:pt x="66" y="0"/>
                    <a:pt x="38" y="0"/>
                  </a:cubicBezTo>
                  <a:cubicBezTo>
                    <a:pt x="14" y="0"/>
                    <a:pt x="0" y="18"/>
                    <a:pt x="0" y="37"/>
                  </a:cubicBezTo>
                  <a:cubicBezTo>
                    <a:pt x="0" y="56"/>
                    <a:pt x="14" y="75"/>
                    <a:pt x="38" y="75"/>
                  </a:cubicBezTo>
                  <a:cubicBezTo>
                    <a:pt x="46" y="75"/>
                    <a:pt x="56" y="72"/>
                    <a:pt x="62" y="66"/>
                  </a:cubicBezTo>
                  <a:cubicBezTo>
                    <a:pt x="66" y="64"/>
                    <a:pt x="66" y="64"/>
                    <a:pt x="67" y="64"/>
                  </a:cubicBezTo>
                  <a:cubicBezTo>
                    <a:pt x="67" y="64"/>
                    <a:pt x="69" y="64"/>
                    <a:pt x="69" y="74"/>
                  </a:cubicBezTo>
                  <a:cubicBezTo>
                    <a:pt x="69" y="126"/>
                    <a:pt x="43" y="170"/>
                    <a:pt x="19" y="192"/>
                  </a:cubicBezTo>
                  <a:cubicBezTo>
                    <a:pt x="11" y="200"/>
                    <a:pt x="11" y="202"/>
                    <a:pt x="11" y="203"/>
                  </a:cubicBezTo>
                  <a:cubicBezTo>
                    <a:pt x="11" y="210"/>
                    <a:pt x="14" y="211"/>
                    <a:pt x="19" y="211"/>
                  </a:cubicBezTo>
                  <a:cubicBezTo>
                    <a:pt x="27" y="211"/>
                    <a:pt x="83" y="157"/>
                    <a:pt x="83" y="7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6" name="Freeform 55">
              <a:extLst>
                <a:ext uri="{FF2B5EF4-FFF2-40B4-BE49-F238E27FC236}">
                  <a16:creationId xmlns:a16="http://schemas.microsoft.com/office/drawing/2014/main" id="{593BED85-3FF6-0646-8F7B-8DC064F2B839}"/>
                </a:ext>
              </a:extLst>
            </p:cNvPr>
            <p:cNvSpPr/>
            <p:nvPr/>
          </p:nvSpPr>
          <p:spPr>
            <a:xfrm>
              <a:off x="2532600" y="6263280"/>
              <a:ext cx="167760" cy="114840"/>
            </a:xfrm>
            <a:custGeom>
              <a:avLst/>
              <a:gdLst/>
              <a:ahLst/>
              <a:cxnLst>
                <a:cxn ang="3cd4">
                  <a:pos x="hc" y="t"/>
                </a:cxn>
                <a:cxn ang="cd2">
                  <a:pos x="l" y="vc"/>
                </a:cxn>
                <a:cxn ang="cd4">
                  <a:pos x="hc" y="b"/>
                </a:cxn>
                <a:cxn ang="0">
                  <a:pos x="r" y="vc"/>
                </a:cxn>
              </a:cxnLst>
              <a:rect l="l" t="t" r="r" b="b"/>
              <a:pathLst>
                <a:path w="467" h="320">
                  <a:moveTo>
                    <a:pt x="306" y="72"/>
                  </a:moveTo>
                  <a:cubicBezTo>
                    <a:pt x="309" y="58"/>
                    <a:pt x="315" y="30"/>
                    <a:pt x="315" y="27"/>
                  </a:cubicBezTo>
                  <a:cubicBezTo>
                    <a:pt x="315" y="14"/>
                    <a:pt x="306" y="8"/>
                    <a:pt x="296" y="8"/>
                  </a:cubicBezTo>
                  <a:cubicBezTo>
                    <a:pt x="286" y="8"/>
                    <a:pt x="274" y="13"/>
                    <a:pt x="269" y="27"/>
                  </a:cubicBezTo>
                  <a:cubicBezTo>
                    <a:pt x="267" y="32"/>
                    <a:pt x="234" y="168"/>
                    <a:pt x="229" y="186"/>
                  </a:cubicBezTo>
                  <a:cubicBezTo>
                    <a:pt x="224" y="206"/>
                    <a:pt x="222" y="219"/>
                    <a:pt x="222" y="232"/>
                  </a:cubicBezTo>
                  <a:cubicBezTo>
                    <a:pt x="222" y="240"/>
                    <a:pt x="222" y="242"/>
                    <a:pt x="224" y="245"/>
                  </a:cubicBezTo>
                  <a:cubicBezTo>
                    <a:pt x="208" y="283"/>
                    <a:pt x="186" y="304"/>
                    <a:pt x="158" y="304"/>
                  </a:cubicBezTo>
                  <a:cubicBezTo>
                    <a:pt x="102" y="304"/>
                    <a:pt x="102" y="253"/>
                    <a:pt x="102" y="240"/>
                  </a:cubicBezTo>
                  <a:cubicBezTo>
                    <a:pt x="102" y="218"/>
                    <a:pt x="106" y="190"/>
                    <a:pt x="139" y="102"/>
                  </a:cubicBezTo>
                  <a:cubicBezTo>
                    <a:pt x="147" y="82"/>
                    <a:pt x="150" y="72"/>
                    <a:pt x="150" y="58"/>
                  </a:cubicBezTo>
                  <a:cubicBezTo>
                    <a:pt x="150" y="26"/>
                    <a:pt x="128" y="0"/>
                    <a:pt x="93" y="0"/>
                  </a:cubicBezTo>
                  <a:cubicBezTo>
                    <a:pt x="26" y="0"/>
                    <a:pt x="0" y="102"/>
                    <a:pt x="0" y="109"/>
                  </a:cubicBezTo>
                  <a:cubicBezTo>
                    <a:pt x="0" y="115"/>
                    <a:pt x="6" y="115"/>
                    <a:pt x="8" y="115"/>
                  </a:cubicBezTo>
                  <a:cubicBezTo>
                    <a:pt x="16" y="115"/>
                    <a:pt x="16" y="115"/>
                    <a:pt x="19" y="102"/>
                  </a:cubicBezTo>
                  <a:cubicBezTo>
                    <a:pt x="38" y="37"/>
                    <a:pt x="66" y="16"/>
                    <a:pt x="91" y="16"/>
                  </a:cubicBezTo>
                  <a:cubicBezTo>
                    <a:pt x="98" y="16"/>
                    <a:pt x="109" y="16"/>
                    <a:pt x="109" y="38"/>
                  </a:cubicBezTo>
                  <a:cubicBezTo>
                    <a:pt x="109" y="56"/>
                    <a:pt x="101" y="77"/>
                    <a:pt x="96" y="88"/>
                  </a:cubicBezTo>
                  <a:cubicBezTo>
                    <a:pt x="66" y="171"/>
                    <a:pt x="56" y="205"/>
                    <a:pt x="56" y="230"/>
                  </a:cubicBezTo>
                  <a:cubicBezTo>
                    <a:pt x="56" y="296"/>
                    <a:pt x="104" y="320"/>
                    <a:pt x="157" y="320"/>
                  </a:cubicBezTo>
                  <a:cubicBezTo>
                    <a:pt x="168" y="320"/>
                    <a:pt x="202" y="320"/>
                    <a:pt x="230" y="270"/>
                  </a:cubicBezTo>
                  <a:cubicBezTo>
                    <a:pt x="248" y="315"/>
                    <a:pt x="298" y="320"/>
                    <a:pt x="318" y="320"/>
                  </a:cubicBezTo>
                  <a:cubicBezTo>
                    <a:pt x="371" y="320"/>
                    <a:pt x="402" y="275"/>
                    <a:pt x="421" y="234"/>
                  </a:cubicBezTo>
                  <a:cubicBezTo>
                    <a:pt x="445" y="178"/>
                    <a:pt x="467" y="83"/>
                    <a:pt x="467" y="50"/>
                  </a:cubicBezTo>
                  <a:cubicBezTo>
                    <a:pt x="467" y="11"/>
                    <a:pt x="448" y="0"/>
                    <a:pt x="435" y="0"/>
                  </a:cubicBezTo>
                  <a:cubicBezTo>
                    <a:pt x="418" y="0"/>
                    <a:pt x="400" y="18"/>
                    <a:pt x="400" y="34"/>
                  </a:cubicBezTo>
                  <a:cubicBezTo>
                    <a:pt x="400" y="43"/>
                    <a:pt x="405" y="48"/>
                    <a:pt x="411" y="53"/>
                  </a:cubicBezTo>
                  <a:cubicBezTo>
                    <a:pt x="419" y="61"/>
                    <a:pt x="437" y="78"/>
                    <a:pt x="437" y="114"/>
                  </a:cubicBezTo>
                  <a:cubicBezTo>
                    <a:pt x="437" y="138"/>
                    <a:pt x="416" y="206"/>
                    <a:pt x="398" y="242"/>
                  </a:cubicBezTo>
                  <a:cubicBezTo>
                    <a:pt x="379" y="280"/>
                    <a:pt x="355" y="304"/>
                    <a:pt x="320" y="304"/>
                  </a:cubicBezTo>
                  <a:cubicBezTo>
                    <a:pt x="286" y="304"/>
                    <a:pt x="267" y="283"/>
                    <a:pt x="267" y="243"/>
                  </a:cubicBezTo>
                  <a:cubicBezTo>
                    <a:pt x="267" y="224"/>
                    <a:pt x="274" y="202"/>
                    <a:pt x="275" y="1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7" name="Freeform 56">
              <a:extLst>
                <a:ext uri="{FF2B5EF4-FFF2-40B4-BE49-F238E27FC236}">
                  <a16:creationId xmlns:a16="http://schemas.microsoft.com/office/drawing/2014/main" id="{CABED693-EAC5-0942-8459-ABF3500852D2}"/>
                </a:ext>
              </a:extLst>
            </p:cNvPr>
            <p:cNvSpPr/>
            <p:nvPr/>
          </p:nvSpPr>
          <p:spPr>
            <a:xfrm>
              <a:off x="2731320" y="6221519"/>
              <a:ext cx="119880" cy="9000"/>
            </a:xfrm>
            <a:custGeom>
              <a:avLst/>
              <a:gdLst/>
              <a:ahLst/>
              <a:cxnLst>
                <a:cxn ang="3cd4">
                  <a:pos x="hc" y="t"/>
                </a:cxn>
                <a:cxn ang="cd2">
                  <a:pos x="l" y="vc"/>
                </a:cxn>
                <a:cxn ang="cd4">
                  <a:pos x="hc" y="b"/>
                </a:cxn>
                <a:cxn ang="0">
                  <a:pos x="r" y="vc"/>
                </a:cxn>
              </a:cxnLst>
              <a:rect l="l" t="t" r="r" b="b"/>
              <a:pathLst>
                <a:path w="334" h="26">
                  <a:moveTo>
                    <a:pt x="315" y="26"/>
                  </a:moveTo>
                  <a:cubicBezTo>
                    <a:pt x="322" y="26"/>
                    <a:pt x="334" y="26"/>
                    <a:pt x="334" y="13"/>
                  </a:cubicBezTo>
                  <a:cubicBezTo>
                    <a:pt x="334" y="0"/>
                    <a:pt x="323" y="0"/>
                    <a:pt x="315" y="0"/>
                  </a:cubicBezTo>
                  <a:lnTo>
                    <a:pt x="19" y="0"/>
                  </a:lnTo>
                  <a:cubicBezTo>
                    <a:pt x="11" y="0"/>
                    <a:pt x="0" y="0"/>
                    <a:pt x="0" y="13"/>
                  </a:cubicBezTo>
                  <a:cubicBezTo>
                    <a:pt x="0" y="26"/>
                    <a:pt x="11" y="26"/>
                    <a:pt x="19" y="2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8" name="Freeform 57">
              <a:extLst>
                <a:ext uri="{FF2B5EF4-FFF2-40B4-BE49-F238E27FC236}">
                  <a16:creationId xmlns:a16="http://schemas.microsoft.com/office/drawing/2014/main" id="{683289E0-A547-644E-93C3-4C215C27A9DF}"/>
                </a:ext>
              </a:extLst>
            </p:cNvPr>
            <p:cNvSpPr/>
            <p:nvPr/>
          </p:nvSpPr>
          <p:spPr>
            <a:xfrm>
              <a:off x="2898000" y="6185519"/>
              <a:ext cx="59040" cy="253080"/>
            </a:xfrm>
            <a:custGeom>
              <a:avLst/>
              <a:gdLst/>
              <a:ahLst/>
              <a:cxnLst>
                <a:cxn ang="3cd4">
                  <a:pos x="hc" y="t"/>
                </a:cxn>
                <a:cxn ang="cd2">
                  <a:pos x="l" y="vc"/>
                </a:cxn>
                <a:cxn ang="cd4">
                  <a:pos x="hc" y="b"/>
                </a:cxn>
                <a:cxn ang="0">
                  <a:pos x="r" y="vc"/>
                </a:cxn>
              </a:cxnLst>
              <a:rect l="l" t="t" r="r" b="b"/>
              <a:pathLst>
                <a:path w="165" h="704">
                  <a:moveTo>
                    <a:pt x="165" y="352"/>
                  </a:moveTo>
                  <a:cubicBezTo>
                    <a:pt x="165" y="298"/>
                    <a:pt x="157" y="213"/>
                    <a:pt x="118" y="133"/>
                  </a:cubicBezTo>
                  <a:cubicBezTo>
                    <a:pt x="75" y="46"/>
                    <a:pt x="14" y="0"/>
                    <a:pt x="6" y="0"/>
                  </a:cubicBezTo>
                  <a:cubicBezTo>
                    <a:pt x="3" y="0"/>
                    <a:pt x="0" y="3"/>
                    <a:pt x="0" y="6"/>
                  </a:cubicBezTo>
                  <a:cubicBezTo>
                    <a:pt x="0" y="10"/>
                    <a:pt x="0" y="11"/>
                    <a:pt x="13" y="24"/>
                  </a:cubicBezTo>
                  <a:cubicBezTo>
                    <a:pt x="83" y="93"/>
                    <a:pt x="123" y="205"/>
                    <a:pt x="123" y="352"/>
                  </a:cubicBezTo>
                  <a:cubicBezTo>
                    <a:pt x="123" y="472"/>
                    <a:pt x="98" y="597"/>
                    <a:pt x="10" y="685"/>
                  </a:cubicBezTo>
                  <a:cubicBezTo>
                    <a:pt x="0" y="694"/>
                    <a:pt x="0" y="696"/>
                    <a:pt x="0" y="698"/>
                  </a:cubicBezTo>
                  <a:cubicBezTo>
                    <a:pt x="0" y="702"/>
                    <a:pt x="3" y="704"/>
                    <a:pt x="6" y="704"/>
                  </a:cubicBezTo>
                  <a:cubicBezTo>
                    <a:pt x="14" y="704"/>
                    <a:pt x="78" y="656"/>
                    <a:pt x="120" y="566"/>
                  </a:cubicBezTo>
                  <a:cubicBezTo>
                    <a:pt x="157" y="490"/>
                    <a:pt x="165" y="411"/>
                    <a:pt x="165" y="35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9" name="Freeform 58">
              <a:extLst>
                <a:ext uri="{FF2B5EF4-FFF2-40B4-BE49-F238E27FC236}">
                  <a16:creationId xmlns:a16="http://schemas.microsoft.com/office/drawing/2014/main" id="{4BC08F22-8BC5-9942-87AE-6224EEC75841}"/>
                </a:ext>
              </a:extLst>
            </p:cNvPr>
            <p:cNvSpPr/>
            <p:nvPr/>
          </p:nvSpPr>
          <p:spPr>
            <a:xfrm>
              <a:off x="3065400" y="6252840"/>
              <a:ext cx="168840" cy="108360"/>
            </a:xfrm>
            <a:custGeom>
              <a:avLst/>
              <a:gdLst/>
              <a:ahLst/>
              <a:cxnLst>
                <a:cxn ang="3cd4">
                  <a:pos x="hc" y="t"/>
                </a:cxn>
                <a:cxn ang="cd2">
                  <a:pos x="l" y="vc"/>
                </a:cxn>
                <a:cxn ang="cd4">
                  <a:pos x="hc" y="b"/>
                </a:cxn>
                <a:cxn ang="0">
                  <a:pos x="r" y="vc"/>
                </a:cxn>
              </a:cxnLst>
              <a:rect l="l" t="t" r="r" b="b"/>
              <a:pathLst>
                <a:path w="470" h="302">
                  <a:moveTo>
                    <a:pt x="470" y="22"/>
                  </a:moveTo>
                  <a:cubicBezTo>
                    <a:pt x="470" y="6"/>
                    <a:pt x="466" y="0"/>
                    <a:pt x="461" y="0"/>
                  </a:cubicBezTo>
                  <a:cubicBezTo>
                    <a:pt x="458" y="0"/>
                    <a:pt x="451" y="3"/>
                    <a:pt x="451" y="19"/>
                  </a:cubicBezTo>
                  <a:cubicBezTo>
                    <a:pt x="448" y="69"/>
                    <a:pt x="398" y="98"/>
                    <a:pt x="352" y="98"/>
                  </a:cubicBezTo>
                  <a:cubicBezTo>
                    <a:pt x="312" y="98"/>
                    <a:pt x="277" y="75"/>
                    <a:pt x="240" y="51"/>
                  </a:cubicBezTo>
                  <a:cubicBezTo>
                    <a:pt x="202" y="26"/>
                    <a:pt x="163" y="0"/>
                    <a:pt x="118" y="0"/>
                  </a:cubicBezTo>
                  <a:cubicBezTo>
                    <a:pt x="53" y="0"/>
                    <a:pt x="0" y="50"/>
                    <a:pt x="0" y="115"/>
                  </a:cubicBezTo>
                  <a:cubicBezTo>
                    <a:pt x="0" y="131"/>
                    <a:pt x="6" y="136"/>
                    <a:pt x="10" y="136"/>
                  </a:cubicBezTo>
                  <a:cubicBezTo>
                    <a:pt x="18" y="136"/>
                    <a:pt x="19" y="123"/>
                    <a:pt x="19" y="120"/>
                  </a:cubicBezTo>
                  <a:cubicBezTo>
                    <a:pt x="24" y="61"/>
                    <a:pt x="82" y="40"/>
                    <a:pt x="118" y="40"/>
                  </a:cubicBezTo>
                  <a:cubicBezTo>
                    <a:pt x="158" y="40"/>
                    <a:pt x="194" y="61"/>
                    <a:pt x="230" y="86"/>
                  </a:cubicBezTo>
                  <a:cubicBezTo>
                    <a:pt x="269" y="112"/>
                    <a:pt x="307" y="138"/>
                    <a:pt x="352" y="138"/>
                  </a:cubicBezTo>
                  <a:cubicBezTo>
                    <a:pt x="418" y="138"/>
                    <a:pt x="470" y="86"/>
                    <a:pt x="470" y="22"/>
                  </a:cubicBezTo>
                  <a:close/>
                  <a:moveTo>
                    <a:pt x="470" y="187"/>
                  </a:moveTo>
                  <a:cubicBezTo>
                    <a:pt x="470" y="166"/>
                    <a:pt x="462" y="165"/>
                    <a:pt x="461" y="165"/>
                  </a:cubicBezTo>
                  <a:cubicBezTo>
                    <a:pt x="458" y="165"/>
                    <a:pt x="451" y="170"/>
                    <a:pt x="451" y="184"/>
                  </a:cubicBezTo>
                  <a:cubicBezTo>
                    <a:pt x="448" y="234"/>
                    <a:pt x="398" y="262"/>
                    <a:pt x="352" y="262"/>
                  </a:cubicBezTo>
                  <a:cubicBezTo>
                    <a:pt x="312" y="262"/>
                    <a:pt x="277" y="240"/>
                    <a:pt x="240" y="216"/>
                  </a:cubicBezTo>
                  <a:cubicBezTo>
                    <a:pt x="202" y="190"/>
                    <a:pt x="163" y="165"/>
                    <a:pt x="118" y="165"/>
                  </a:cubicBezTo>
                  <a:cubicBezTo>
                    <a:pt x="53" y="165"/>
                    <a:pt x="0" y="214"/>
                    <a:pt x="0" y="280"/>
                  </a:cubicBezTo>
                  <a:cubicBezTo>
                    <a:pt x="0" y="296"/>
                    <a:pt x="6" y="301"/>
                    <a:pt x="10" y="301"/>
                  </a:cubicBezTo>
                  <a:cubicBezTo>
                    <a:pt x="18" y="301"/>
                    <a:pt x="19" y="288"/>
                    <a:pt x="19" y="285"/>
                  </a:cubicBezTo>
                  <a:cubicBezTo>
                    <a:pt x="24" y="226"/>
                    <a:pt x="82" y="205"/>
                    <a:pt x="118" y="205"/>
                  </a:cubicBezTo>
                  <a:cubicBezTo>
                    <a:pt x="158" y="205"/>
                    <a:pt x="194" y="226"/>
                    <a:pt x="230" y="251"/>
                  </a:cubicBezTo>
                  <a:cubicBezTo>
                    <a:pt x="269" y="277"/>
                    <a:pt x="307" y="302"/>
                    <a:pt x="352" y="302"/>
                  </a:cubicBezTo>
                  <a:cubicBezTo>
                    <a:pt x="419" y="302"/>
                    <a:pt x="470" y="250"/>
                    <a:pt x="470" y="18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0" name="Freeform 59">
              <a:extLst>
                <a:ext uri="{FF2B5EF4-FFF2-40B4-BE49-F238E27FC236}">
                  <a16:creationId xmlns:a16="http://schemas.microsoft.com/office/drawing/2014/main" id="{A8BDCAC3-75F2-544A-A70E-BA6F7ACAF390}"/>
                </a:ext>
              </a:extLst>
            </p:cNvPr>
            <p:cNvSpPr/>
            <p:nvPr/>
          </p:nvSpPr>
          <p:spPr>
            <a:xfrm>
              <a:off x="3339000" y="6306840"/>
              <a:ext cx="154440" cy="10440"/>
            </a:xfrm>
            <a:custGeom>
              <a:avLst/>
              <a:gdLst/>
              <a:ahLst/>
              <a:cxnLst>
                <a:cxn ang="3cd4">
                  <a:pos x="hc" y="t"/>
                </a:cxn>
                <a:cxn ang="cd2">
                  <a:pos x="l" y="vc"/>
                </a:cxn>
                <a:cxn ang="cd4">
                  <a:pos x="hc" y="b"/>
                </a:cxn>
                <a:cxn ang="0">
                  <a:pos x="r" y="vc"/>
                </a:cxn>
              </a:cxnLst>
              <a:rect l="l" t="t" r="r" b="b"/>
              <a:pathLst>
                <a:path w="430" h="30">
                  <a:moveTo>
                    <a:pt x="406" y="30"/>
                  </a:moveTo>
                  <a:cubicBezTo>
                    <a:pt x="418" y="30"/>
                    <a:pt x="430" y="30"/>
                    <a:pt x="430" y="14"/>
                  </a:cubicBezTo>
                  <a:cubicBezTo>
                    <a:pt x="430" y="0"/>
                    <a:pt x="418" y="0"/>
                    <a:pt x="406" y="0"/>
                  </a:cubicBezTo>
                  <a:lnTo>
                    <a:pt x="24" y="0"/>
                  </a:lnTo>
                  <a:cubicBezTo>
                    <a:pt x="13" y="0"/>
                    <a:pt x="0" y="0"/>
                    <a:pt x="0" y="14"/>
                  </a:cubicBezTo>
                  <a:cubicBezTo>
                    <a:pt x="0" y="30"/>
                    <a:pt x="13" y="30"/>
                    <a:pt x="24" y="3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1" name="Freeform 60">
              <a:extLst>
                <a:ext uri="{FF2B5EF4-FFF2-40B4-BE49-F238E27FC236}">
                  <a16:creationId xmlns:a16="http://schemas.microsoft.com/office/drawing/2014/main" id="{61EF49A4-E889-B345-BF17-637CD57111FE}"/>
                </a:ext>
              </a:extLst>
            </p:cNvPr>
            <p:cNvSpPr/>
            <p:nvPr/>
          </p:nvSpPr>
          <p:spPr>
            <a:xfrm>
              <a:off x="3676679" y="6035040"/>
              <a:ext cx="83880" cy="168840"/>
            </a:xfrm>
            <a:custGeom>
              <a:avLst/>
              <a:gdLst/>
              <a:ahLst/>
              <a:cxnLst>
                <a:cxn ang="3cd4">
                  <a:pos x="hc" y="t"/>
                </a:cxn>
                <a:cxn ang="cd2">
                  <a:pos x="l" y="vc"/>
                </a:cxn>
                <a:cxn ang="cd4">
                  <a:pos x="hc" y="b"/>
                </a:cxn>
                <a:cxn ang="0">
                  <a:pos x="r" y="vc"/>
                </a:cxn>
              </a:cxnLst>
              <a:rect l="l" t="t" r="r" b="b"/>
              <a:pathLst>
                <a:path w="234" h="470">
                  <a:moveTo>
                    <a:pt x="146" y="18"/>
                  </a:moveTo>
                  <a:cubicBezTo>
                    <a:pt x="146" y="2"/>
                    <a:pt x="146" y="0"/>
                    <a:pt x="128" y="0"/>
                  </a:cubicBezTo>
                  <a:cubicBezTo>
                    <a:pt x="85" y="45"/>
                    <a:pt x="22" y="45"/>
                    <a:pt x="0" y="45"/>
                  </a:cubicBezTo>
                  <a:lnTo>
                    <a:pt x="0" y="67"/>
                  </a:lnTo>
                  <a:cubicBezTo>
                    <a:pt x="14" y="67"/>
                    <a:pt x="56" y="67"/>
                    <a:pt x="93" y="48"/>
                  </a:cubicBezTo>
                  <a:lnTo>
                    <a:pt x="93" y="414"/>
                  </a:lnTo>
                  <a:cubicBezTo>
                    <a:pt x="93" y="440"/>
                    <a:pt x="91" y="448"/>
                    <a:pt x="27" y="448"/>
                  </a:cubicBezTo>
                  <a:lnTo>
                    <a:pt x="5" y="448"/>
                  </a:lnTo>
                  <a:lnTo>
                    <a:pt x="5" y="470"/>
                  </a:lnTo>
                  <a:cubicBezTo>
                    <a:pt x="29" y="467"/>
                    <a:pt x="91" y="467"/>
                    <a:pt x="118" y="467"/>
                  </a:cubicBezTo>
                  <a:cubicBezTo>
                    <a:pt x="147" y="467"/>
                    <a:pt x="208" y="467"/>
                    <a:pt x="234" y="470"/>
                  </a:cubicBezTo>
                  <a:lnTo>
                    <a:pt x="234" y="448"/>
                  </a:lnTo>
                  <a:lnTo>
                    <a:pt x="211" y="448"/>
                  </a:lnTo>
                  <a:cubicBezTo>
                    <a:pt x="147" y="448"/>
                    <a:pt x="146" y="440"/>
                    <a:pt x="146" y="41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2" name="Freeform 61">
              <a:extLst>
                <a:ext uri="{FF2B5EF4-FFF2-40B4-BE49-F238E27FC236}">
                  <a16:creationId xmlns:a16="http://schemas.microsoft.com/office/drawing/2014/main" id="{2A125506-1588-AE4A-AF40-D96E7F5A382D}"/>
                </a:ext>
              </a:extLst>
            </p:cNvPr>
            <p:cNvSpPr/>
            <p:nvPr/>
          </p:nvSpPr>
          <p:spPr>
            <a:xfrm>
              <a:off x="3544920" y="6306840"/>
              <a:ext cx="345240" cy="10440"/>
            </a:xfrm>
            <a:custGeom>
              <a:avLst/>
              <a:gdLst/>
              <a:ahLst/>
              <a:cxnLst>
                <a:cxn ang="3cd4">
                  <a:pos x="hc" y="t"/>
                </a:cxn>
                <a:cxn ang="cd2">
                  <a:pos x="l" y="vc"/>
                </a:cxn>
                <a:cxn ang="cd4">
                  <a:pos x="hc" y="b"/>
                </a:cxn>
                <a:cxn ang="0">
                  <a:pos x="r" y="vc"/>
                </a:cxn>
              </a:cxnLst>
              <a:rect l="l" t="t" r="r" b="b"/>
              <a:pathLst>
                <a:path w="960" h="30">
                  <a:moveTo>
                    <a:pt x="480" y="30"/>
                  </a:moveTo>
                  <a:lnTo>
                    <a:pt x="0" y="30"/>
                  </a:lnTo>
                  <a:lnTo>
                    <a:pt x="0" y="0"/>
                  </a:lnTo>
                  <a:lnTo>
                    <a:pt x="960" y="0"/>
                  </a:lnTo>
                  <a:lnTo>
                    <a:pt x="960" y="30"/>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3" name="Freeform 62">
              <a:extLst>
                <a:ext uri="{FF2B5EF4-FFF2-40B4-BE49-F238E27FC236}">
                  <a16:creationId xmlns:a16="http://schemas.microsoft.com/office/drawing/2014/main" id="{F9D4B252-BF5E-8442-80FF-020DFF7C9E35}"/>
                </a:ext>
              </a:extLst>
            </p:cNvPr>
            <p:cNvSpPr/>
            <p:nvPr/>
          </p:nvSpPr>
          <p:spPr>
            <a:xfrm>
              <a:off x="3574800" y="6358680"/>
              <a:ext cx="10440" cy="253080"/>
            </a:xfrm>
            <a:custGeom>
              <a:avLst/>
              <a:gdLst/>
              <a:ahLst/>
              <a:cxnLst>
                <a:cxn ang="3cd4">
                  <a:pos x="hc" y="t"/>
                </a:cxn>
                <a:cxn ang="cd2">
                  <a:pos x="l" y="vc"/>
                </a:cxn>
                <a:cxn ang="cd4">
                  <a:pos x="hc" y="b"/>
                </a:cxn>
                <a:cxn ang="0">
                  <a:pos x="r" y="vc"/>
                </a:cxn>
              </a:cxnLst>
              <a:rect l="l" t="t" r="r" b="b"/>
              <a:pathLst>
                <a:path w="30" h="704">
                  <a:moveTo>
                    <a:pt x="30" y="26"/>
                  </a:moveTo>
                  <a:cubicBezTo>
                    <a:pt x="30" y="13"/>
                    <a:pt x="30" y="0"/>
                    <a:pt x="14" y="0"/>
                  </a:cubicBezTo>
                  <a:cubicBezTo>
                    <a:pt x="0" y="0"/>
                    <a:pt x="0" y="13"/>
                    <a:pt x="0" y="26"/>
                  </a:cubicBezTo>
                  <a:lnTo>
                    <a:pt x="0" y="678"/>
                  </a:lnTo>
                  <a:cubicBezTo>
                    <a:pt x="0" y="691"/>
                    <a:pt x="0" y="704"/>
                    <a:pt x="14" y="704"/>
                  </a:cubicBezTo>
                  <a:cubicBezTo>
                    <a:pt x="30" y="704"/>
                    <a:pt x="30" y="691"/>
                    <a:pt x="30" y="67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4" name="Freeform 63">
              <a:extLst>
                <a:ext uri="{FF2B5EF4-FFF2-40B4-BE49-F238E27FC236}">
                  <a16:creationId xmlns:a16="http://schemas.microsoft.com/office/drawing/2014/main" id="{C98F5096-C7B6-0744-A87D-75DECC145FF9}"/>
                </a:ext>
              </a:extLst>
            </p:cNvPr>
            <p:cNvSpPr/>
            <p:nvPr/>
          </p:nvSpPr>
          <p:spPr>
            <a:xfrm>
              <a:off x="3625560" y="6375960"/>
              <a:ext cx="181080" cy="173160"/>
            </a:xfrm>
            <a:custGeom>
              <a:avLst/>
              <a:gdLst/>
              <a:ahLst/>
              <a:cxnLst>
                <a:cxn ang="3cd4">
                  <a:pos x="hc" y="t"/>
                </a:cxn>
                <a:cxn ang="cd2">
                  <a:pos x="l" y="vc"/>
                </a:cxn>
                <a:cxn ang="cd4">
                  <a:pos x="hc" y="b"/>
                </a:cxn>
                <a:cxn ang="0">
                  <a:pos x="r" y="vc"/>
                </a:cxn>
              </a:cxnLst>
              <a:rect l="l" t="t" r="r" b="b"/>
              <a:pathLst>
                <a:path w="504" h="482">
                  <a:moveTo>
                    <a:pt x="83" y="427"/>
                  </a:moveTo>
                  <a:cubicBezTo>
                    <a:pt x="77" y="454"/>
                    <a:pt x="75" y="459"/>
                    <a:pt x="19" y="459"/>
                  </a:cubicBezTo>
                  <a:cubicBezTo>
                    <a:pt x="6" y="459"/>
                    <a:pt x="0" y="459"/>
                    <a:pt x="0" y="474"/>
                  </a:cubicBezTo>
                  <a:cubicBezTo>
                    <a:pt x="0" y="482"/>
                    <a:pt x="6" y="482"/>
                    <a:pt x="19" y="482"/>
                  </a:cubicBezTo>
                  <a:lnTo>
                    <a:pt x="270" y="482"/>
                  </a:lnTo>
                  <a:cubicBezTo>
                    <a:pt x="382" y="482"/>
                    <a:pt x="466" y="398"/>
                    <a:pt x="466" y="330"/>
                  </a:cubicBezTo>
                  <a:cubicBezTo>
                    <a:pt x="466" y="278"/>
                    <a:pt x="424" y="238"/>
                    <a:pt x="357" y="230"/>
                  </a:cubicBezTo>
                  <a:cubicBezTo>
                    <a:pt x="429" y="216"/>
                    <a:pt x="504" y="165"/>
                    <a:pt x="504" y="98"/>
                  </a:cubicBezTo>
                  <a:cubicBezTo>
                    <a:pt x="504" y="45"/>
                    <a:pt x="458" y="0"/>
                    <a:pt x="373" y="0"/>
                  </a:cubicBezTo>
                  <a:lnTo>
                    <a:pt x="136" y="0"/>
                  </a:lnTo>
                  <a:cubicBezTo>
                    <a:pt x="122" y="0"/>
                    <a:pt x="115" y="0"/>
                    <a:pt x="115" y="14"/>
                  </a:cubicBezTo>
                  <a:cubicBezTo>
                    <a:pt x="115" y="22"/>
                    <a:pt x="122" y="22"/>
                    <a:pt x="134" y="22"/>
                  </a:cubicBezTo>
                  <a:cubicBezTo>
                    <a:pt x="136" y="22"/>
                    <a:pt x="149" y="22"/>
                    <a:pt x="162" y="24"/>
                  </a:cubicBezTo>
                  <a:cubicBezTo>
                    <a:pt x="174" y="24"/>
                    <a:pt x="181" y="26"/>
                    <a:pt x="181" y="35"/>
                  </a:cubicBezTo>
                  <a:cubicBezTo>
                    <a:pt x="181" y="37"/>
                    <a:pt x="179" y="40"/>
                    <a:pt x="178" y="48"/>
                  </a:cubicBezTo>
                  <a:close/>
                  <a:moveTo>
                    <a:pt x="190" y="224"/>
                  </a:moveTo>
                  <a:lnTo>
                    <a:pt x="234" y="48"/>
                  </a:lnTo>
                  <a:cubicBezTo>
                    <a:pt x="240" y="24"/>
                    <a:pt x="242" y="22"/>
                    <a:pt x="272" y="22"/>
                  </a:cubicBezTo>
                  <a:lnTo>
                    <a:pt x="363" y="22"/>
                  </a:lnTo>
                  <a:cubicBezTo>
                    <a:pt x="424" y="22"/>
                    <a:pt x="440" y="64"/>
                    <a:pt x="440" y="94"/>
                  </a:cubicBezTo>
                  <a:cubicBezTo>
                    <a:pt x="440" y="157"/>
                    <a:pt x="379" y="224"/>
                    <a:pt x="293" y="224"/>
                  </a:cubicBezTo>
                  <a:close/>
                  <a:moveTo>
                    <a:pt x="158" y="459"/>
                  </a:moveTo>
                  <a:cubicBezTo>
                    <a:pt x="149" y="459"/>
                    <a:pt x="147" y="459"/>
                    <a:pt x="142" y="459"/>
                  </a:cubicBezTo>
                  <a:cubicBezTo>
                    <a:pt x="136" y="459"/>
                    <a:pt x="133" y="458"/>
                    <a:pt x="133" y="453"/>
                  </a:cubicBezTo>
                  <a:cubicBezTo>
                    <a:pt x="133" y="450"/>
                    <a:pt x="133" y="448"/>
                    <a:pt x="138" y="435"/>
                  </a:cubicBezTo>
                  <a:lnTo>
                    <a:pt x="186" y="238"/>
                  </a:lnTo>
                  <a:lnTo>
                    <a:pt x="318" y="238"/>
                  </a:lnTo>
                  <a:cubicBezTo>
                    <a:pt x="387" y="238"/>
                    <a:pt x="400" y="291"/>
                    <a:pt x="400" y="322"/>
                  </a:cubicBezTo>
                  <a:cubicBezTo>
                    <a:pt x="400" y="392"/>
                    <a:pt x="338" y="459"/>
                    <a:pt x="254" y="4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5" name="Freeform 64">
              <a:extLst>
                <a:ext uri="{FF2B5EF4-FFF2-40B4-BE49-F238E27FC236}">
                  <a16:creationId xmlns:a16="http://schemas.microsoft.com/office/drawing/2014/main" id="{E8C5C6E4-B8C6-8F40-9310-CDA685A5CC53}"/>
                </a:ext>
              </a:extLst>
            </p:cNvPr>
            <p:cNvSpPr/>
            <p:nvPr/>
          </p:nvSpPr>
          <p:spPr>
            <a:xfrm>
              <a:off x="3848400" y="6358680"/>
              <a:ext cx="10440" cy="253080"/>
            </a:xfrm>
            <a:custGeom>
              <a:avLst/>
              <a:gdLst/>
              <a:ahLst/>
              <a:cxnLst>
                <a:cxn ang="3cd4">
                  <a:pos x="hc" y="t"/>
                </a:cxn>
                <a:cxn ang="cd2">
                  <a:pos x="l" y="vc"/>
                </a:cxn>
                <a:cxn ang="cd4">
                  <a:pos x="hc" y="b"/>
                </a:cxn>
                <a:cxn ang="0">
                  <a:pos x="r" y="vc"/>
                </a:cxn>
              </a:cxnLst>
              <a:rect l="l" t="t" r="r" b="b"/>
              <a:pathLst>
                <a:path w="30" h="704">
                  <a:moveTo>
                    <a:pt x="30" y="26"/>
                  </a:moveTo>
                  <a:cubicBezTo>
                    <a:pt x="30" y="13"/>
                    <a:pt x="30" y="0"/>
                    <a:pt x="14" y="0"/>
                  </a:cubicBezTo>
                  <a:cubicBezTo>
                    <a:pt x="0" y="0"/>
                    <a:pt x="0" y="13"/>
                    <a:pt x="0" y="26"/>
                  </a:cubicBezTo>
                  <a:lnTo>
                    <a:pt x="0" y="678"/>
                  </a:lnTo>
                  <a:cubicBezTo>
                    <a:pt x="0" y="691"/>
                    <a:pt x="0" y="704"/>
                    <a:pt x="14" y="704"/>
                  </a:cubicBezTo>
                  <a:cubicBezTo>
                    <a:pt x="30" y="704"/>
                    <a:pt x="30" y="691"/>
                    <a:pt x="30" y="67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6" name="Freeform 65">
              <a:extLst>
                <a:ext uri="{FF2B5EF4-FFF2-40B4-BE49-F238E27FC236}">
                  <a16:creationId xmlns:a16="http://schemas.microsoft.com/office/drawing/2014/main" id="{995D5686-91FF-5440-B6F3-DC169FF3373C}"/>
                </a:ext>
              </a:extLst>
            </p:cNvPr>
            <p:cNvSpPr/>
            <p:nvPr/>
          </p:nvSpPr>
          <p:spPr>
            <a:xfrm>
              <a:off x="4345920" y="6134760"/>
              <a:ext cx="337320" cy="354600"/>
            </a:xfrm>
            <a:custGeom>
              <a:avLst/>
              <a:gdLst/>
              <a:ahLst/>
              <a:cxnLst>
                <a:cxn ang="3cd4">
                  <a:pos x="hc" y="t"/>
                </a:cxn>
                <a:cxn ang="cd2">
                  <a:pos x="l" y="vc"/>
                </a:cxn>
                <a:cxn ang="cd4">
                  <a:pos x="hc" y="b"/>
                </a:cxn>
                <a:cxn ang="0">
                  <a:pos x="r" y="vc"/>
                </a:cxn>
              </a:cxnLst>
              <a:rect l="l" t="t" r="r" b="b"/>
              <a:pathLst>
                <a:path w="938" h="986">
                  <a:moveTo>
                    <a:pt x="851" y="986"/>
                  </a:moveTo>
                  <a:lnTo>
                    <a:pt x="938" y="760"/>
                  </a:lnTo>
                  <a:lnTo>
                    <a:pt x="920" y="760"/>
                  </a:lnTo>
                  <a:cubicBezTo>
                    <a:pt x="893" y="834"/>
                    <a:pt x="818" y="882"/>
                    <a:pt x="736" y="902"/>
                  </a:cubicBezTo>
                  <a:cubicBezTo>
                    <a:pt x="722" y="906"/>
                    <a:pt x="653" y="925"/>
                    <a:pt x="517" y="925"/>
                  </a:cubicBezTo>
                  <a:lnTo>
                    <a:pt x="93" y="925"/>
                  </a:lnTo>
                  <a:lnTo>
                    <a:pt x="451" y="504"/>
                  </a:lnTo>
                  <a:cubicBezTo>
                    <a:pt x="456" y="499"/>
                    <a:pt x="458" y="496"/>
                    <a:pt x="458" y="493"/>
                  </a:cubicBezTo>
                  <a:cubicBezTo>
                    <a:pt x="458" y="491"/>
                    <a:pt x="458" y="490"/>
                    <a:pt x="453" y="482"/>
                  </a:cubicBezTo>
                  <a:lnTo>
                    <a:pt x="125" y="34"/>
                  </a:lnTo>
                  <a:lnTo>
                    <a:pt x="510" y="34"/>
                  </a:lnTo>
                  <a:cubicBezTo>
                    <a:pt x="605" y="34"/>
                    <a:pt x="669" y="43"/>
                    <a:pt x="675" y="45"/>
                  </a:cubicBezTo>
                  <a:cubicBezTo>
                    <a:pt x="714" y="51"/>
                    <a:pt x="774" y="62"/>
                    <a:pt x="830" y="98"/>
                  </a:cubicBezTo>
                  <a:cubicBezTo>
                    <a:pt x="848" y="109"/>
                    <a:pt x="896" y="141"/>
                    <a:pt x="920" y="198"/>
                  </a:cubicBezTo>
                  <a:lnTo>
                    <a:pt x="938" y="198"/>
                  </a:lnTo>
                  <a:lnTo>
                    <a:pt x="851" y="0"/>
                  </a:lnTo>
                  <a:lnTo>
                    <a:pt x="19" y="0"/>
                  </a:lnTo>
                  <a:cubicBezTo>
                    <a:pt x="3" y="0"/>
                    <a:pt x="3" y="0"/>
                    <a:pt x="0" y="5"/>
                  </a:cubicBezTo>
                  <a:cubicBezTo>
                    <a:pt x="0" y="6"/>
                    <a:pt x="0" y="21"/>
                    <a:pt x="0" y="29"/>
                  </a:cubicBezTo>
                  <a:lnTo>
                    <a:pt x="373" y="538"/>
                  </a:lnTo>
                  <a:lnTo>
                    <a:pt x="8" y="965"/>
                  </a:lnTo>
                  <a:cubicBezTo>
                    <a:pt x="0" y="975"/>
                    <a:pt x="0" y="978"/>
                    <a:pt x="0" y="978"/>
                  </a:cubicBezTo>
                  <a:cubicBezTo>
                    <a:pt x="0" y="986"/>
                    <a:pt x="6" y="986"/>
                    <a:pt x="19" y="98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7" name="Freeform 66">
              <a:extLst>
                <a:ext uri="{FF2B5EF4-FFF2-40B4-BE49-F238E27FC236}">
                  <a16:creationId xmlns:a16="http://schemas.microsoft.com/office/drawing/2014/main" id="{0000FA77-2C1E-4D45-88B9-A18B51A8DB56}"/>
                </a:ext>
              </a:extLst>
            </p:cNvPr>
            <p:cNvSpPr/>
            <p:nvPr/>
          </p:nvSpPr>
          <p:spPr>
            <a:xfrm>
              <a:off x="3982680" y="6556320"/>
              <a:ext cx="46440" cy="177120"/>
            </a:xfrm>
            <a:custGeom>
              <a:avLst/>
              <a:gdLst/>
              <a:ahLst/>
              <a:cxnLst>
                <a:cxn ang="3cd4">
                  <a:pos x="hc" y="t"/>
                </a:cxn>
                <a:cxn ang="cd2">
                  <a:pos x="l" y="vc"/>
                </a:cxn>
                <a:cxn ang="cd4">
                  <a:pos x="hc" y="b"/>
                </a:cxn>
                <a:cxn ang="0">
                  <a:pos x="r" y="vc"/>
                </a:cxn>
              </a:cxnLst>
              <a:rect l="l" t="t" r="r" b="b"/>
              <a:pathLst>
                <a:path w="130" h="493">
                  <a:moveTo>
                    <a:pt x="120" y="0"/>
                  </a:moveTo>
                  <a:cubicBezTo>
                    <a:pt x="26" y="66"/>
                    <a:pt x="0" y="171"/>
                    <a:pt x="0" y="246"/>
                  </a:cubicBezTo>
                  <a:cubicBezTo>
                    <a:pt x="0" y="315"/>
                    <a:pt x="21" y="424"/>
                    <a:pt x="120" y="493"/>
                  </a:cubicBezTo>
                  <a:cubicBezTo>
                    <a:pt x="123" y="493"/>
                    <a:pt x="130" y="493"/>
                    <a:pt x="130" y="488"/>
                  </a:cubicBezTo>
                  <a:cubicBezTo>
                    <a:pt x="130" y="485"/>
                    <a:pt x="128" y="483"/>
                    <a:pt x="125" y="480"/>
                  </a:cubicBezTo>
                  <a:cubicBezTo>
                    <a:pt x="58" y="421"/>
                    <a:pt x="34" y="336"/>
                    <a:pt x="34" y="246"/>
                  </a:cubicBezTo>
                  <a:cubicBezTo>
                    <a:pt x="34" y="114"/>
                    <a:pt x="85" y="48"/>
                    <a:pt x="126" y="11"/>
                  </a:cubicBezTo>
                  <a:cubicBezTo>
                    <a:pt x="128" y="10"/>
                    <a:pt x="130" y="8"/>
                    <a:pt x="130" y="6"/>
                  </a:cubicBezTo>
                  <a:cubicBezTo>
                    <a:pt x="130" y="0"/>
                    <a:pt x="123" y="0"/>
                    <a:pt x="120" y="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8" name="Freeform 67">
              <a:extLst>
                <a:ext uri="{FF2B5EF4-FFF2-40B4-BE49-F238E27FC236}">
                  <a16:creationId xmlns:a16="http://schemas.microsoft.com/office/drawing/2014/main" id="{7E7AFB5C-765A-D949-901B-614FCD410B84}"/>
                </a:ext>
              </a:extLst>
            </p:cNvPr>
            <p:cNvSpPr/>
            <p:nvPr/>
          </p:nvSpPr>
          <p:spPr>
            <a:xfrm>
              <a:off x="4053240" y="6611040"/>
              <a:ext cx="70920" cy="80280"/>
            </a:xfrm>
            <a:custGeom>
              <a:avLst/>
              <a:gdLst/>
              <a:ahLst/>
              <a:cxnLst>
                <a:cxn ang="3cd4">
                  <a:pos x="hc" y="t"/>
                </a:cxn>
                <a:cxn ang="cd2">
                  <a:pos x="l" y="vc"/>
                </a:cxn>
                <a:cxn ang="cd4">
                  <a:pos x="hc" y="b"/>
                </a:cxn>
                <a:cxn ang="0">
                  <a:pos x="r" y="vc"/>
                </a:cxn>
              </a:cxnLst>
              <a:rect l="l" t="t" r="r" b="b"/>
              <a:pathLst>
                <a:path w="198" h="224">
                  <a:moveTo>
                    <a:pt x="179" y="32"/>
                  </a:moveTo>
                  <a:cubicBezTo>
                    <a:pt x="166" y="35"/>
                    <a:pt x="158" y="45"/>
                    <a:pt x="158" y="56"/>
                  </a:cubicBezTo>
                  <a:cubicBezTo>
                    <a:pt x="158" y="67"/>
                    <a:pt x="168" y="72"/>
                    <a:pt x="174" y="72"/>
                  </a:cubicBezTo>
                  <a:cubicBezTo>
                    <a:pt x="179" y="72"/>
                    <a:pt x="198" y="69"/>
                    <a:pt x="198" y="43"/>
                  </a:cubicBezTo>
                  <a:cubicBezTo>
                    <a:pt x="198" y="11"/>
                    <a:pt x="162" y="0"/>
                    <a:pt x="131" y="0"/>
                  </a:cubicBezTo>
                  <a:cubicBezTo>
                    <a:pt x="54" y="0"/>
                    <a:pt x="40" y="58"/>
                    <a:pt x="40" y="72"/>
                  </a:cubicBezTo>
                  <a:cubicBezTo>
                    <a:pt x="40" y="91"/>
                    <a:pt x="51" y="102"/>
                    <a:pt x="58" y="109"/>
                  </a:cubicBezTo>
                  <a:cubicBezTo>
                    <a:pt x="70" y="118"/>
                    <a:pt x="80" y="120"/>
                    <a:pt x="114" y="126"/>
                  </a:cubicBezTo>
                  <a:cubicBezTo>
                    <a:pt x="125" y="128"/>
                    <a:pt x="157" y="134"/>
                    <a:pt x="157" y="158"/>
                  </a:cubicBezTo>
                  <a:cubicBezTo>
                    <a:pt x="157" y="168"/>
                    <a:pt x="150" y="186"/>
                    <a:pt x="130" y="198"/>
                  </a:cubicBezTo>
                  <a:cubicBezTo>
                    <a:pt x="110" y="210"/>
                    <a:pt x="86" y="210"/>
                    <a:pt x="80" y="210"/>
                  </a:cubicBezTo>
                  <a:cubicBezTo>
                    <a:pt x="61" y="210"/>
                    <a:pt x="32" y="205"/>
                    <a:pt x="21" y="189"/>
                  </a:cubicBezTo>
                  <a:cubicBezTo>
                    <a:pt x="37" y="187"/>
                    <a:pt x="48" y="174"/>
                    <a:pt x="48" y="160"/>
                  </a:cubicBezTo>
                  <a:cubicBezTo>
                    <a:pt x="48" y="149"/>
                    <a:pt x="38" y="142"/>
                    <a:pt x="29" y="142"/>
                  </a:cubicBezTo>
                  <a:cubicBezTo>
                    <a:pt x="14" y="142"/>
                    <a:pt x="0" y="154"/>
                    <a:pt x="0" y="176"/>
                  </a:cubicBezTo>
                  <a:cubicBezTo>
                    <a:pt x="0" y="205"/>
                    <a:pt x="32" y="224"/>
                    <a:pt x="80" y="224"/>
                  </a:cubicBezTo>
                  <a:cubicBezTo>
                    <a:pt x="171" y="224"/>
                    <a:pt x="187" y="162"/>
                    <a:pt x="187" y="142"/>
                  </a:cubicBezTo>
                  <a:cubicBezTo>
                    <a:pt x="187" y="96"/>
                    <a:pt x="138" y="88"/>
                    <a:pt x="120" y="83"/>
                  </a:cubicBezTo>
                  <a:cubicBezTo>
                    <a:pt x="115" y="83"/>
                    <a:pt x="102" y="80"/>
                    <a:pt x="99" y="80"/>
                  </a:cubicBezTo>
                  <a:cubicBezTo>
                    <a:pt x="82" y="77"/>
                    <a:pt x="72" y="66"/>
                    <a:pt x="72" y="54"/>
                  </a:cubicBezTo>
                  <a:cubicBezTo>
                    <a:pt x="72" y="43"/>
                    <a:pt x="82" y="30"/>
                    <a:pt x="93" y="24"/>
                  </a:cubicBezTo>
                  <a:cubicBezTo>
                    <a:pt x="106" y="14"/>
                    <a:pt x="123" y="14"/>
                    <a:pt x="131" y="14"/>
                  </a:cubicBezTo>
                  <a:cubicBezTo>
                    <a:pt x="142" y="14"/>
                    <a:pt x="168" y="16"/>
                    <a:pt x="179" y="3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9" name="Freeform 68">
              <a:extLst>
                <a:ext uri="{FF2B5EF4-FFF2-40B4-BE49-F238E27FC236}">
                  <a16:creationId xmlns:a16="http://schemas.microsoft.com/office/drawing/2014/main" id="{F88311ED-09AC-474A-9ABA-68C3D62113A0}"/>
                </a:ext>
              </a:extLst>
            </p:cNvPr>
            <p:cNvSpPr/>
            <p:nvPr/>
          </p:nvSpPr>
          <p:spPr>
            <a:xfrm>
              <a:off x="4155839" y="6668640"/>
              <a:ext cx="22680" cy="55080"/>
            </a:xfrm>
            <a:custGeom>
              <a:avLst/>
              <a:gdLst/>
              <a:ahLst/>
              <a:cxnLst>
                <a:cxn ang="3cd4">
                  <a:pos x="hc" y="t"/>
                </a:cxn>
                <a:cxn ang="cd2">
                  <a:pos x="l" y="vc"/>
                </a:cxn>
                <a:cxn ang="cd4">
                  <a:pos x="hc" y="b"/>
                </a:cxn>
                <a:cxn ang="0">
                  <a:pos x="r" y="vc"/>
                </a:cxn>
              </a:cxnLst>
              <a:rect l="l" t="t" r="r" b="b"/>
              <a:pathLst>
                <a:path w="64" h="154">
                  <a:moveTo>
                    <a:pt x="50" y="50"/>
                  </a:moveTo>
                  <a:cubicBezTo>
                    <a:pt x="50" y="77"/>
                    <a:pt x="45" y="109"/>
                    <a:pt x="11" y="141"/>
                  </a:cubicBezTo>
                  <a:cubicBezTo>
                    <a:pt x="8" y="142"/>
                    <a:pt x="6" y="144"/>
                    <a:pt x="6" y="146"/>
                  </a:cubicBezTo>
                  <a:cubicBezTo>
                    <a:pt x="6" y="150"/>
                    <a:pt x="11" y="154"/>
                    <a:pt x="14" y="154"/>
                  </a:cubicBezTo>
                  <a:cubicBezTo>
                    <a:pt x="21" y="154"/>
                    <a:pt x="64" y="114"/>
                    <a:pt x="64" y="54"/>
                  </a:cubicBezTo>
                  <a:cubicBezTo>
                    <a:pt x="64" y="24"/>
                    <a:pt x="53" y="0"/>
                    <a:pt x="29" y="0"/>
                  </a:cubicBezTo>
                  <a:cubicBezTo>
                    <a:pt x="13" y="0"/>
                    <a:pt x="0" y="13"/>
                    <a:pt x="0" y="29"/>
                  </a:cubicBezTo>
                  <a:cubicBezTo>
                    <a:pt x="0" y="45"/>
                    <a:pt x="11" y="58"/>
                    <a:pt x="29" y="58"/>
                  </a:cubicBezTo>
                  <a:cubicBezTo>
                    <a:pt x="42" y="58"/>
                    <a:pt x="50" y="50"/>
                    <a:pt x="50" y="5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0" name="Freeform 69">
              <a:extLst>
                <a:ext uri="{FF2B5EF4-FFF2-40B4-BE49-F238E27FC236}">
                  <a16:creationId xmlns:a16="http://schemas.microsoft.com/office/drawing/2014/main" id="{7A5BA74F-0682-9D48-96B6-FBB3CD3F20B8}"/>
                </a:ext>
              </a:extLst>
            </p:cNvPr>
            <p:cNvSpPr/>
            <p:nvPr/>
          </p:nvSpPr>
          <p:spPr>
            <a:xfrm>
              <a:off x="4207320" y="6611040"/>
              <a:ext cx="90720" cy="80280"/>
            </a:xfrm>
            <a:custGeom>
              <a:avLst/>
              <a:gdLst/>
              <a:ahLst/>
              <a:cxnLst>
                <a:cxn ang="3cd4">
                  <a:pos x="hc" y="t"/>
                </a:cxn>
                <a:cxn ang="cd2">
                  <a:pos x="l" y="vc"/>
                </a:cxn>
                <a:cxn ang="cd4">
                  <a:pos x="hc" y="b"/>
                </a:cxn>
                <a:cxn ang="0">
                  <a:pos x="r" y="vc"/>
                </a:cxn>
              </a:cxnLst>
              <a:rect l="l" t="t" r="r" b="b"/>
              <a:pathLst>
                <a:path w="253" h="224">
                  <a:moveTo>
                    <a:pt x="179" y="29"/>
                  </a:moveTo>
                  <a:cubicBezTo>
                    <a:pt x="168" y="13"/>
                    <a:pt x="152" y="0"/>
                    <a:pt x="128" y="0"/>
                  </a:cubicBezTo>
                  <a:cubicBezTo>
                    <a:pt x="64" y="0"/>
                    <a:pt x="0" y="70"/>
                    <a:pt x="0" y="141"/>
                  </a:cubicBezTo>
                  <a:cubicBezTo>
                    <a:pt x="0" y="189"/>
                    <a:pt x="32" y="224"/>
                    <a:pt x="75" y="224"/>
                  </a:cubicBezTo>
                  <a:cubicBezTo>
                    <a:pt x="101" y="224"/>
                    <a:pt x="125" y="208"/>
                    <a:pt x="146" y="189"/>
                  </a:cubicBezTo>
                  <a:cubicBezTo>
                    <a:pt x="155" y="219"/>
                    <a:pt x="182" y="224"/>
                    <a:pt x="197" y="224"/>
                  </a:cubicBezTo>
                  <a:cubicBezTo>
                    <a:pt x="214" y="224"/>
                    <a:pt x="226" y="213"/>
                    <a:pt x="235" y="197"/>
                  </a:cubicBezTo>
                  <a:cubicBezTo>
                    <a:pt x="246" y="178"/>
                    <a:pt x="253" y="150"/>
                    <a:pt x="253" y="147"/>
                  </a:cubicBezTo>
                  <a:cubicBezTo>
                    <a:pt x="253" y="141"/>
                    <a:pt x="246" y="141"/>
                    <a:pt x="245" y="141"/>
                  </a:cubicBezTo>
                  <a:cubicBezTo>
                    <a:pt x="238" y="141"/>
                    <a:pt x="237" y="144"/>
                    <a:pt x="234" y="157"/>
                  </a:cubicBezTo>
                  <a:cubicBezTo>
                    <a:pt x="227" y="181"/>
                    <a:pt x="218" y="210"/>
                    <a:pt x="197" y="210"/>
                  </a:cubicBezTo>
                  <a:cubicBezTo>
                    <a:pt x="184" y="210"/>
                    <a:pt x="181" y="198"/>
                    <a:pt x="181" y="186"/>
                  </a:cubicBezTo>
                  <a:cubicBezTo>
                    <a:pt x="181" y="178"/>
                    <a:pt x="186" y="158"/>
                    <a:pt x="189" y="146"/>
                  </a:cubicBezTo>
                  <a:cubicBezTo>
                    <a:pt x="192" y="133"/>
                    <a:pt x="197" y="112"/>
                    <a:pt x="200" y="101"/>
                  </a:cubicBezTo>
                  <a:lnTo>
                    <a:pt x="210" y="64"/>
                  </a:lnTo>
                  <a:cubicBezTo>
                    <a:pt x="213" y="51"/>
                    <a:pt x="218" y="27"/>
                    <a:pt x="218" y="26"/>
                  </a:cubicBezTo>
                  <a:cubicBezTo>
                    <a:pt x="218" y="14"/>
                    <a:pt x="210" y="10"/>
                    <a:pt x="202" y="10"/>
                  </a:cubicBezTo>
                  <a:cubicBezTo>
                    <a:pt x="194" y="10"/>
                    <a:pt x="182" y="16"/>
                    <a:pt x="179" y="29"/>
                  </a:cubicBezTo>
                  <a:close/>
                  <a:moveTo>
                    <a:pt x="147" y="157"/>
                  </a:moveTo>
                  <a:cubicBezTo>
                    <a:pt x="144" y="171"/>
                    <a:pt x="133" y="181"/>
                    <a:pt x="122" y="190"/>
                  </a:cubicBezTo>
                  <a:cubicBezTo>
                    <a:pt x="117" y="194"/>
                    <a:pt x="98" y="210"/>
                    <a:pt x="77" y="210"/>
                  </a:cubicBezTo>
                  <a:cubicBezTo>
                    <a:pt x="58" y="210"/>
                    <a:pt x="40" y="197"/>
                    <a:pt x="40" y="162"/>
                  </a:cubicBezTo>
                  <a:cubicBezTo>
                    <a:pt x="40" y="136"/>
                    <a:pt x="54" y="80"/>
                    <a:pt x="66" y="61"/>
                  </a:cubicBezTo>
                  <a:cubicBezTo>
                    <a:pt x="88" y="21"/>
                    <a:pt x="114" y="14"/>
                    <a:pt x="128" y="14"/>
                  </a:cubicBezTo>
                  <a:cubicBezTo>
                    <a:pt x="162" y="14"/>
                    <a:pt x="171" y="51"/>
                    <a:pt x="171" y="58"/>
                  </a:cubicBezTo>
                  <a:cubicBezTo>
                    <a:pt x="171" y="59"/>
                    <a:pt x="171" y="62"/>
                    <a:pt x="170" y="6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1" name="Freeform 70">
              <a:extLst>
                <a:ext uri="{FF2B5EF4-FFF2-40B4-BE49-F238E27FC236}">
                  <a16:creationId xmlns:a16="http://schemas.microsoft.com/office/drawing/2014/main" id="{C4EF1ECC-1C5C-5C46-9A33-8072648753E6}"/>
                </a:ext>
              </a:extLst>
            </p:cNvPr>
            <p:cNvSpPr/>
            <p:nvPr/>
          </p:nvSpPr>
          <p:spPr>
            <a:xfrm>
              <a:off x="4325400" y="6668640"/>
              <a:ext cx="22680" cy="55080"/>
            </a:xfrm>
            <a:custGeom>
              <a:avLst/>
              <a:gdLst/>
              <a:ahLst/>
              <a:cxnLst>
                <a:cxn ang="3cd4">
                  <a:pos x="hc" y="t"/>
                </a:cxn>
                <a:cxn ang="cd2">
                  <a:pos x="l" y="vc"/>
                </a:cxn>
                <a:cxn ang="cd4">
                  <a:pos x="hc" y="b"/>
                </a:cxn>
                <a:cxn ang="0">
                  <a:pos x="r" y="vc"/>
                </a:cxn>
              </a:cxnLst>
              <a:rect l="l" t="t" r="r" b="b"/>
              <a:pathLst>
                <a:path w="64" h="154">
                  <a:moveTo>
                    <a:pt x="50" y="50"/>
                  </a:moveTo>
                  <a:cubicBezTo>
                    <a:pt x="50" y="77"/>
                    <a:pt x="45" y="109"/>
                    <a:pt x="11" y="141"/>
                  </a:cubicBezTo>
                  <a:cubicBezTo>
                    <a:pt x="8" y="142"/>
                    <a:pt x="6" y="144"/>
                    <a:pt x="6" y="146"/>
                  </a:cubicBezTo>
                  <a:cubicBezTo>
                    <a:pt x="6" y="150"/>
                    <a:pt x="11" y="154"/>
                    <a:pt x="14" y="154"/>
                  </a:cubicBezTo>
                  <a:cubicBezTo>
                    <a:pt x="21" y="154"/>
                    <a:pt x="64" y="114"/>
                    <a:pt x="64" y="54"/>
                  </a:cubicBezTo>
                  <a:cubicBezTo>
                    <a:pt x="64" y="24"/>
                    <a:pt x="51" y="0"/>
                    <a:pt x="29" y="0"/>
                  </a:cubicBezTo>
                  <a:cubicBezTo>
                    <a:pt x="13" y="0"/>
                    <a:pt x="0" y="13"/>
                    <a:pt x="0" y="29"/>
                  </a:cubicBezTo>
                  <a:cubicBezTo>
                    <a:pt x="0" y="45"/>
                    <a:pt x="11" y="58"/>
                    <a:pt x="29" y="58"/>
                  </a:cubicBezTo>
                  <a:cubicBezTo>
                    <a:pt x="42" y="58"/>
                    <a:pt x="50" y="50"/>
                    <a:pt x="50" y="5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2" name="Freeform 71">
              <a:extLst>
                <a:ext uri="{FF2B5EF4-FFF2-40B4-BE49-F238E27FC236}">
                  <a16:creationId xmlns:a16="http://schemas.microsoft.com/office/drawing/2014/main" id="{DFE03181-B77F-4F4C-BA56-E13947A80CD6}"/>
                </a:ext>
              </a:extLst>
            </p:cNvPr>
            <p:cNvSpPr/>
            <p:nvPr/>
          </p:nvSpPr>
          <p:spPr>
            <a:xfrm>
              <a:off x="4377600" y="6611040"/>
              <a:ext cx="70920" cy="80280"/>
            </a:xfrm>
            <a:custGeom>
              <a:avLst/>
              <a:gdLst/>
              <a:ahLst/>
              <a:cxnLst>
                <a:cxn ang="3cd4">
                  <a:pos x="hc" y="t"/>
                </a:cxn>
                <a:cxn ang="cd2">
                  <a:pos x="l" y="vc"/>
                </a:cxn>
                <a:cxn ang="cd4">
                  <a:pos x="hc" y="b"/>
                </a:cxn>
                <a:cxn ang="0">
                  <a:pos x="r" y="vc"/>
                </a:cxn>
              </a:cxnLst>
              <a:rect l="l" t="t" r="r" b="b"/>
              <a:pathLst>
                <a:path w="198" h="224">
                  <a:moveTo>
                    <a:pt x="179" y="32"/>
                  </a:moveTo>
                  <a:cubicBezTo>
                    <a:pt x="166" y="35"/>
                    <a:pt x="158" y="45"/>
                    <a:pt x="158" y="56"/>
                  </a:cubicBezTo>
                  <a:cubicBezTo>
                    <a:pt x="158" y="67"/>
                    <a:pt x="168" y="72"/>
                    <a:pt x="174" y="72"/>
                  </a:cubicBezTo>
                  <a:cubicBezTo>
                    <a:pt x="179" y="72"/>
                    <a:pt x="198" y="69"/>
                    <a:pt x="198" y="43"/>
                  </a:cubicBezTo>
                  <a:cubicBezTo>
                    <a:pt x="198" y="11"/>
                    <a:pt x="162" y="0"/>
                    <a:pt x="131" y="0"/>
                  </a:cubicBezTo>
                  <a:cubicBezTo>
                    <a:pt x="54" y="0"/>
                    <a:pt x="40" y="58"/>
                    <a:pt x="40" y="72"/>
                  </a:cubicBezTo>
                  <a:cubicBezTo>
                    <a:pt x="40" y="91"/>
                    <a:pt x="51" y="102"/>
                    <a:pt x="58" y="109"/>
                  </a:cubicBezTo>
                  <a:cubicBezTo>
                    <a:pt x="70" y="118"/>
                    <a:pt x="80" y="120"/>
                    <a:pt x="114" y="126"/>
                  </a:cubicBezTo>
                  <a:cubicBezTo>
                    <a:pt x="125" y="128"/>
                    <a:pt x="157" y="134"/>
                    <a:pt x="157" y="158"/>
                  </a:cubicBezTo>
                  <a:cubicBezTo>
                    <a:pt x="157" y="168"/>
                    <a:pt x="150" y="186"/>
                    <a:pt x="130" y="198"/>
                  </a:cubicBezTo>
                  <a:cubicBezTo>
                    <a:pt x="110" y="210"/>
                    <a:pt x="86" y="210"/>
                    <a:pt x="80" y="210"/>
                  </a:cubicBezTo>
                  <a:cubicBezTo>
                    <a:pt x="61" y="210"/>
                    <a:pt x="32" y="205"/>
                    <a:pt x="21" y="189"/>
                  </a:cubicBezTo>
                  <a:cubicBezTo>
                    <a:pt x="37" y="187"/>
                    <a:pt x="48" y="174"/>
                    <a:pt x="48" y="160"/>
                  </a:cubicBezTo>
                  <a:cubicBezTo>
                    <a:pt x="48" y="149"/>
                    <a:pt x="38" y="142"/>
                    <a:pt x="29" y="142"/>
                  </a:cubicBezTo>
                  <a:cubicBezTo>
                    <a:pt x="14" y="142"/>
                    <a:pt x="0" y="154"/>
                    <a:pt x="0" y="176"/>
                  </a:cubicBezTo>
                  <a:cubicBezTo>
                    <a:pt x="0" y="205"/>
                    <a:pt x="32" y="224"/>
                    <a:pt x="80" y="224"/>
                  </a:cubicBezTo>
                  <a:cubicBezTo>
                    <a:pt x="171" y="224"/>
                    <a:pt x="187" y="162"/>
                    <a:pt x="187" y="142"/>
                  </a:cubicBezTo>
                  <a:cubicBezTo>
                    <a:pt x="187" y="96"/>
                    <a:pt x="138" y="88"/>
                    <a:pt x="120" y="83"/>
                  </a:cubicBezTo>
                  <a:cubicBezTo>
                    <a:pt x="115" y="83"/>
                    <a:pt x="102" y="80"/>
                    <a:pt x="99" y="80"/>
                  </a:cubicBezTo>
                  <a:cubicBezTo>
                    <a:pt x="82" y="77"/>
                    <a:pt x="72" y="66"/>
                    <a:pt x="72" y="54"/>
                  </a:cubicBezTo>
                  <a:cubicBezTo>
                    <a:pt x="72" y="43"/>
                    <a:pt x="82" y="30"/>
                    <a:pt x="93" y="24"/>
                  </a:cubicBezTo>
                  <a:cubicBezTo>
                    <a:pt x="106" y="14"/>
                    <a:pt x="123" y="14"/>
                    <a:pt x="131" y="14"/>
                  </a:cubicBezTo>
                  <a:cubicBezTo>
                    <a:pt x="142" y="14"/>
                    <a:pt x="168" y="16"/>
                    <a:pt x="179" y="3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3" name="Freeform 72">
              <a:extLst>
                <a:ext uri="{FF2B5EF4-FFF2-40B4-BE49-F238E27FC236}">
                  <a16:creationId xmlns:a16="http://schemas.microsoft.com/office/drawing/2014/main" id="{5BE734F6-EA83-9F44-9B4D-D371115E2889}"/>
                </a:ext>
              </a:extLst>
            </p:cNvPr>
            <p:cNvSpPr/>
            <p:nvPr/>
          </p:nvSpPr>
          <p:spPr>
            <a:xfrm>
              <a:off x="4472280" y="6567840"/>
              <a:ext cx="35280" cy="65880"/>
            </a:xfrm>
            <a:custGeom>
              <a:avLst/>
              <a:gdLst/>
              <a:ahLst/>
              <a:cxnLst>
                <a:cxn ang="3cd4">
                  <a:pos x="hc" y="t"/>
                </a:cxn>
                <a:cxn ang="cd2">
                  <a:pos x="l" y="vc"/>
                </a:cxn>
                <a:cxn ang="cd4">
                  <a:pos x="hc" y="b"/>
                </a:cxn>
                <a:cxn ang="0">
                  <a:pos x="r" y="vc"/>
                </a:cxn>
              </a:cxnLst>
              <a:rect l="l" t="t" r="r" b="b"/>
              <a:pathLst>
                <a:path w="99" h="184">
                  <a:moveTo>
                    <a:pt x="96" y="34"/>
                  </a:moveTo>
                  <a:cubicBezTo>
                    <a:pt x="96" y="34"/>
                    <a:pt x="99" y="26"/>
                    <a:pt x="99" y="21"/>
                  </a:cubicBezTo>
                  <a:cubicBezTo>
                    <a:pt x="99" y="8"/>
                    <a:pt x="88" y="0"/>
                    <a:pt x="77" y="0"/>
                  </a:cubicBezTo>
                  <a:cubicBezTo>
                    <a:pt x="62" y="0"/>
                    <a:pt x="58" y="11"/>
                    <a:pt x="56" y="16"/>
                  </a:cubicBezTo>
                  <a:lnTo>
                    <a:pt x="2" y="170"/>
                  </a:lnTo>
                  <a:cubicBezTo>
                    <a:pt x="0" y="174"/>
                    <a:pt x="0" y="174"/>
                    <a:pt x="0" y="176"/>
                  </a:cubicBezTo>
                  <a:cubicBezTo>
                    <a:pt x="0" y="181"/>
                    <a:pt x="14" y="184"/>
                    <a:pt x="16" y="184"/>
                  </a:cubicBezTo>
                  <a:cubicBezTo>
                    <a:pt x="19" y="184"/>
                    <a:pt x="19" y="182"/>
                    <a:pt x="21" y="1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4" name="Freeform 73">
              <a:extLst>
                <a:ext uri="{FF2B5EF4-FFF2-40B4-BE49-F238E27FC236}">
                  <a16:creationId xmlns:a16="http://schemas.microsoft.com/office/drawing/2014/main" id="{9F2EFD20-C1DD-C14F-8EF8-D51DBAC3F582}"/>
                </a:ext>
              </a:extLst>
            </p:cNvPr>
            <p:cNvSpPr/>
            <p:nvPr/>
          </p:nvSpPr>
          <p:spPr>
            <a:xfrm>
              <a:off x="4548600" y="6668640"/>
              <a:ext cx="22680" cy="55080"/>
            </a:xfrm>
            <a:custGeom>
              <a:avLst/>
              <a:gdLst/>
              <a:ahLst/>
              <a:cxnLst>
                <a:cxn ang="3cd4">
                  <a:pos x="hc" y="t"/>
                </a:cxn>
                <a:cxn ang="cd2">
                  <a:pos x="l" y="vc"/>
                </a:cxn>
                <a:cxn ang="cd4">
                  <a:pos x="hc" y="b"/>
                </a:cxn>
                <a:cxn ang="0">
                  <a:pos x="r" y="vc"/>
                </a:cxn>
              </a:cxnLst>
              <a:rect l="l" t="t" r="r" b="b"/>
              <a:pathLst>
                <a:path w="64" h="154">
                  <a:moveTo>
                    <a:pt x="50" y="50"/>
                  </a:moveTo>
                  <a:cubicBezTo>
                    <a:pt x="50" y="77"/>
                    <a:pt x="45" y="109"/>
                    <a:pt x="11" y="141"/>
                  </a:cubicBezTo>
                  <a:cubicBezTo>
                    <a:pt x="8" y="142"/>
                    <a:pt x="6" y="144"/>
                    <a:pt x="6" y="146"/>
                  </a:cubicBezTo>
                  <a:cubicBezTo>
                    <a:pt x="6" y="150"/>
                    <a:pt x="11" y="154"/>
                    <a:pt x="14" y="154"/>
                  </a:cubicBezTo>
                  <a:cubicBezTo>
                    <a:pt x="21" y="154"/>
                    <a:pt x="64" y="114"/>
                    <a:pt x="64" y="54"/>
                  </a:cubicBezTo>
                  <a:cubicBezTo>
                    <a:pt x="64" y="24"/>
                    <a:pt x="51" y="0"/>
                    <a:pt x="29" y="0"/>
                  </a:cubicBezTo>
                  <a:cubicBezTo>
                    <a:pt x="13" y="0"/>
                    <a:pt x="0" y="13"/>
                    <a:pt x="0" y="29"/>
                  </a:cubicBezTo>
                  <a:cubicBezTo>
                    <a:pt x="0" y="45"/>
                    <a:pt x="11" y="58"/>
                    <a:pt x="29" y="58"/>
                  </a:cubicBezTo>
                  <a:cubicBezTo>
                    <a:pt x="42" y="58"/>
                    <a:pt x="50" y="50"/>
                    <a:pt x="50" y="5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5" name="Freeform 74">
              <a:extLst>
                <a:ext uri="{FF2B5EF4-FFF2-40B4-BE49-F238E27FC236}">
                  <a16:creationId xmlns:a16="http://schemas.microsoft.com/office/drawing/2014/main" id="{A860728F-A1E4-974B-9873-51C5BE7135D6}"/>
                </a:ext>
              </a:extLst>
            </p:cNvPr>
            <p:cNvSpPr/>
            <p:nvPr/>
          </p:nvSpPr>
          <p:spPr>
            <a:xfrm>
              <a:off x="4597200" y="6611040"/>
              <a:ext cx="82440" cy="80280"/>
            </a:xfrm>
            <a:custGeom>
              <a:avLst/>
              <a:gdLst/>
              <a:ahLst/>
              <a:cxnLst>
                <a:cxn ang="3cd4">
                  <a:pos x="hc" y="t"/>
                </a:cxn>
                <a:cxn ang="cd2">
                  <a:pos x="l" y="vc"/>
                </a:cxn>
                <a:cxn ang="cd4">
                  <a:pos x="hc" y="b"/>
                </a:cxn>
                <a:cxn ang="0">
                  <a:pos x="r" y="vc"/>
                </a:cxn>
              </a:cxnLst>
              <a:rect l="l" t="t" r="r" b="b"/>
              <a:pathLst>
                <a:path w="230" h="224">
                  <a:moveTo>
                    <a:pt x="93" y="118"/>
                  </a:moveTo>
                  <a:cubicBezTo>
                    <a:pt x="94" y="115"/>
                    <a:pt x="106" y="70"/>
                    <a:pt x="106" y="69"/>
                  </a:cubicBezTo>
                  <a:cubicBezTo>
                    <a:pt x="107" y="64"/>
                    <a:pt x="122" y="40"/>
                    <a:pt x="138" y="27"/>
                  </a:cubicBezTo>
                  <a:cubicBezTo>
                    <a:pt x="142" y="24"/>
                    <a:pt x="157" y="14"/>
                    <a:pt x="178" y="14"/>
                  </a:cubicBezTo>
                  <a:cubicBezTo>
                    <a:pt x="182" y="14"/>
                    <a:pt x="195" y="14"/>
                    <a:pt x="205" y="21"/>
                  </a:cubicBezTo>
                  <a:cubicBezTo>
                    <a:pt x="189" y="26"/>
                    <a:pt x="182" y="38"/>
                    <a:pt x="182" y="48"/>
                  </a:cubicBezTo>
                  <a:cubicBezTo>
                    <a:pt x="182" y="59"/>
                    <a:pt x="192" y="67"/>
                    <a:pt x="203" y="67"/>
                  </a:cubicBezTo>
                  <a:cubicBezTo>
                    <a:pt x="214" y="67"/>
                    <a:pt x="230" y="58"/>
                    <a:pt x="230" y="37"/>
                  </a:cubicBezTo>
                  <a:cubicBezTo>
                    <a:pt x="230" y="11"/>
                    <a:pt x="203" y="0"/>
                    <a:pt x="178" y="0"/>
                  </a:cubicBezTo>
                  <a:cubicBezTo>
                    <a:pt x="152" y="0"/>
                    <a:pt x="130" y="11"/>
                    <a:pt x="107" y="35"/>
                  </a:cubicBezTo>
                  <a:cubicBezTo>
                    <a:pt x="99" y="5"/>
                    <a:pt x="69" y="0"/>
                    <a:pt x="58" y="0"/>
                  </a:cubicBezTo>
                  <a:cubicBezTo>
                    <a:pt x="38" y="0"/>
                    <a:pt x="26" y="11"/>
                    <a:pt x="18" y="26"/>
                  </a:cubicBezTo>
                  <a:cubicBezTo>
                    <a:pt x="6" y="45"/>
                    <a:pt x="0" y="74"/>
                    <a:pt x="0" y="75"/>
                  </a:cubicBezTo>
                  <a:cubicBezTo>
                    <a:pt x="0" y="82"/>
                    <a:pt x="6" y="82"/>
                    <a:pt x="8" y="82"/>
                  </a:cubicBezTo>
                  <a:cubicBezTo>
                    <a:pt x="16" y="82"/>
                    <a:pt x="16" y="80"/>
                    <a:pt x="19" y="67"/>
                  </a:cubicBezTo>
                  <a:cubicBezTo>
                    <a:pt x="27" y="37"/>
                    <a:pt x="37" y="14"/>
                    <a:pt x="56" y="14"/>
                  </a:cubicBezTo>
                  <a:cubicBezTo>
                    <a:pt x="69" y="14"/>
                    <a:pt x="72" y="24"/>
                    <a:pt x="72" y="38"/>
                  </a:cubicBezTo>
                  <a:cubicBezTo>
                    <a:pt x="72" y="48"/>
                    <a:pt x="67" y="66"/>
                    <a:pt x="64" y="80"/>
                  </a:cubicBezTo>
                  <a:cubicBezTo>
                    <a:pt x="61" y="93"/>
                    <a:pt x="56" y="114"/>
                    <a:pt x="53" y="123"/>
                  </a:cubicBezTo>
                  <a:lnTo>
                    <a:pt x="37" y="187"/>
                  </a:lnTo>
                  <a:cubicBezTo>
                    <a:pt x="35" y="194"/>
                    <a:pt x="32" y="206"/>
                    <a:pt x="32" y="208"/>
                  </a:cubicBezTo>
                  <a:cubicBezTo>
                    <a:pt x="32" y="219"/>
                    <a:pt x="42" y="224"/>
                    <a:pt x="50" y="224"/>
                  </a:cubicBezTo>
                  <a:cubicBezTo>
                    <a:pt x="56" y="224"/>
                    <a:pt x="67" y="219"/>
                    <a:pt x="70" y="210"/>
                  </a:cubicBezTo>
                  <a:cubicBezTo>
                    <a:pt x="72" y="206"/>
                    <a:pt x="77" y="184"/>
                    <a:pt x="80" y="17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6" name="Freeform 75">
              <a:extLst>
                <a:ext uri="{FF2B5EF4-FFF2-40B4-BE49-F238E27FC236}">
                  <a16:creationId xmlns:a16="http://schemas.microsoft.com/office/drawing/2014/main" id="{942FB3A7-97AA-D444-AA1F-3735C0AA6126}"/>
                </a:ext>
              </a:extLst>
            </p:cNvPr>
            <p:cNvSpPr/>
            <p:nvPr/>
          </p:nvSpPr>
          <p:spPr>
            <a:xfrm>
              <a:off x="4700160" y="6556320"/>
              <a:ext cx="46440" cy="177120"/>
            </a:xfrm>
            <a:custGeom>
              <a:avLst/>
              <a:gdLst/>
              <a:ahLst/>
              <a:cxnLst>
                <a:cxn ang="3cd4">
                  <a:pos x="hc" y="t"/>
                </a:cxn>
                <a:cxn ang="cd2">
                  <a:pos x="l" y="vc"/>
                </a:cxn>
                <a:cxn ang="cd4">
                  <a:pos x="hc" y="b"/>
                </a:cxn>
                <a:cxn ang="0">
                  <a:pos x="r" y="vc"/>
                </a:cxn>
              </a:cxnLst>
              <a:rect l="l" t="t" r="r" b="b"/>
              <a:pathLst>
                <a:path w="130" h="493">
                  <a:moveTo>
                    <a:pt x="10" y="0"/>
                  </a:moveTo>
                  <a:cubicBezTo>
                    <a:pt x="6" y="0"/>
                    <a:pt x="0" y="0"/>
                    <a:pt x="0" y="6"/>
                  </a:cubicBezTo>
                  <a:cubicBezTo>
                    <a:pt x="0" y="8"/>
                    <a:pt x="2" y="10"/>
                    <a:pt x="5" y="13"/>
                  </a:cubicBezTo>
                  <a:cubicBezTo>
                    <a:pt x="48" y="53"/>
                    <a:pt x="94" y="118"/>
                    <a:pt x="94" y="246"/>
                  </a:cubicBezTo>
                  <a:cubicBezTo>
                    <a:pt x="94" y="349"/>
                    <a:pt x="62" y="427"/>
                    <a:pt x="10" y="475"/>
                  </a:cubicBezTo>
                  <a:cubicBezTo>
                    <a:pt x="0" y="485"/>
                    <a:pt x="0" y="485"/>
                    <a:pt x="0" y="488"/>
                  </a:cubicBezTo>
                  <a:cubicBezTo>
                    <a:pt x="0" y="490"/>
                    <a:pt x="2" y="493"/>
                    <a:pt x="6" y="493"/>
                  </a:cubicBezTo>
                  <a:cubicBezTo>
                    <a:pt x="13" y="493"/>
                    <a:pt x="59" y="461"/>
                    <a:pt x="93" y="398"/>
                  </a:cubicBezTo>
                  <a:cubicBezTo>
                    <a:pt x="115" y="358"/>
                    <a:pt x="130" y="304"/>
                    <a:pt x="130" y="246"/>
                  </a:cubicBezTo>
                  <a:cubicBezTo>
                    <a:pt x="130" y="178"/>
                    <a:pt x="109" y="69"/>
                    <a:pt x="10" y="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7" name="Freeform 76">
              <a:extLst>
                <a:ext uri="{FF2B5EF4-FFF2-40B4-BE49-F238E27FC236}">
                  <a16:creationId xmlns:a16="http://schemas.microsoft.com/office/drawing/2014/main" id="{9468E809-E3BB-3240-8536-39839278D220}"/>
                </a:ext>
              </a:extLst>
            </p:cNvPr>
            <p:cNvSpPr/>
            <p:nvPr/>
          </p:nvSpPr>
          <p:spPr>
            <a:xfrm>
              <a:off x="4785480" y="6586920"/>
              <a:ext cx="98280" cy="115920"/>
            </a:xfrm>
            <a:custGeom>
              <a:avLst/>
              <a:gdLst/>
              <a:ahLst/>
              <a:cxnLst>
                <a:cxn ang="3cd4">
                  <a:pos x="hc" y="t"/>
                </a:cxn>
                <a:cxn ang="cd2">
                  <a:pos x="l" y="vc"/>
                </a:cxn>
                <a:cxn ang="cd4">
                  <a:pos x="hc" y="b"/>
                </a:cxn>
                <a:cxn ang="0">
                  <a:pos x="r" y="vc"/>
                </a:cxn>
              </a:cxnLst>
              <a:rect l="l" t="t" r="r" b="b"/>
              <a:pathLst>
                <a:path w="274" h="323">
                  <a:moveTo>
                    <a:pt x="254" y="173"/>
                  </a:moveTo>
                  <a:cubicBezTo>
                    <a:pt x="262" y="173"/>
                    <a:pt x="274" y="173"/>
                    <a:pt x="274" y="162"/>
                  </a:cubicBezTo>
                  <a:cubicBezTo>
                    <a:pt x="274" y="149"/>
                    <a:pt x="262" y="149"/>
                    <a:pt x="254" y="149"/>
                  </a:cubicBezTo>
                  <a:lnTo>
                    <a:pt x="24" y="149"/>
                  </a:lnTo>
                  <a:cubicBezTo>
                    <a:pt x="32" y="78"/>
                    <a:pt x="93" y="24"/>
                    <a:pt x="170" y="24"/>
                  </a:cubicBezTo>
                  <a:lnTo>
                    <a:pt x="254" y="24"/>
                  </a:lnTo>
                  <a:cubicBezTo>
                    <a:pt x="262" y="24"/>
                    <a:pt x="274" y="24"/>
                    <a:pt x="274" y="13"/>
                  </a:cubicBezTo>
                  <a:cubicBezTo>
                    <a:pt x="274" y="0"/>
                    <a:pt x="262" y="0"/>
                    <a:pt x="254" y="0"/>
                  </a:cubicBezTo>
                  <a:lnTo>
                    <a:pt x="168" y="0"/>
                  </a:lnTo>
                  <a:cubicBezTo>
                    <a:pt x="75" y="0"/>
                    <a:pt x="0" y="72"/>
                    <a:pt x="0" y="162"/>
                  </a:cubicBezTo>
                  <a:cubicBezTo>
                    <a:pt x="0" y="253"/>
                    <a:pt x="77" y="323"/>
                    <a:pt x="168" y="323"/>
                  </a:cubicBezTo>
                  <a:lnTo>
                    <a:pt x="254" y="323"/>
                  </a:lnTo>
                  <a:cubicBezTo>
                    <a:pt x="262" y="323"/>
                    <a:pt x="274" y="323"/>
                    <a:pt x="274" y="310"/>
                  </a:cubicBezTo>
                  <a:cubicBezTo>
                    <a:pt x="274" y="299"/>
                    <a:pt x="262" y="299"/>
                    <a:pt x="254" y="299"/>
                  </a:cubicBezTo>
                  <a:lnTo>
                    <a:pt x="170" y="299"/>
                  </a:lnTo>
                  <a:cubicBezTo>
                    <a:pt x="93" y="299"/>
                    <a:pt x="32" y="245"/>
                    <a:pt x="24" y="17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8" name="Freeform 77">
              <a:extLst>
                <a:ext uri="{FF2B5EF4-FFF2-40B4-BE49-F238E27FC236}">
                  <a16:creationId xmlns:a16="http://schemas.microsoft.com/office/drawing/2014/main" id="{F43DCC17-E982-F24A-8288-A1CC54E19238}"/>
                </a:ext>
              </a:extLst>
            </p:cNvPr>
            <p:cNvSpPr/>
            <p:nvPr/>
          </p:nvSpPr>
          <p:spPr>
            <a:xfrm>
              <a:off x="4915080" y="6568559"/>
              <a:ext cx="135720" cy="121320"/>
            </a:xfrm>
            <a:custGeom>
              <a:avLst/>
              <a:gdLst/>
              <a:ahLst/>
              <a:cxnLst>
                <a:cxn ang="3cd4">
                  <a:pos x="hc" y="t"/>
                </a:cxn>
                <a:cxn ang="cd2">
                  <a:pos x="l" y="vc"/>
                </a:cxn>
                <a:cxn ang="cd4">
                  <a:pos x="hc" y="b"/>
                </a:cxn>
                <a:cxn ang="0">
                  <a:pos x="r" y="vc"/>
                </a:cxn>
              </a:cxnLst>
              <a:rect l="l" t="t" r="r" b="b"/>
              <a:pathLst>
                <a:path w="378" h="338">
                  <a:moveTo>
                    <a:pt x="58" y="299"/>
                  </a:moveTo>
                  <a:cubicBezTo>
                    <a:pt x="54" y="315"/>
                    <a:pt x="53" y="320"/>
                    <a:pt x="14" y="320"/>
                  </a:cubicBezTo>
                  <a:cubicBezTo>
                    <a:pt x="6" y="320"/>
                    <a:pt x="0" y="320"/>
                    <a:pt x="0" y="330"/>
                  </a:cubicBezTo>
                  <a:cubicBezTo>
                    <a:pt x="0" y="338"/>
                    <a:pt x="6" y="338"/>
                    <a:pt x="14" y="338"/>
                  </a:cubicBezTo>
                  <a:lnTo>
                    <a:pt x="206" y="338"/>
                  </a:lnTo>
                  <a:cubicBezTo>
                    <a:pt x="290" y="338"/>
                    <a:pt x="352" y="282"/>
                    <a:pt x="352" y="232"/>
                  </a:cubicBezTo>
                  <a:cubicBezTo>
                    <a:pt x="352" y="197"/>
                    <a:pt x="320" y="166"/>
                    <a:pt x="269" y="162"/>
                  </a:cubicBezTo>
                  <a:cubicBezTo>
                    <a:pt x="328" y="150"/>
                    <a:pt x="378" y="112"/>
                    <a:pt x="378" y="70"/>
                  </a:cubicBezTo>
                  <a:cubicBezTo>
                    <a:pt x="378" y="32"/>
                    <a:pt x="339" y="0"/>
                    <a:pt x="275" y="0"/>
                  </a:cubicBezTo>
                  <a:lnTo>
                    <a:pt x="96" y="0"/>
                  </a:lnTo>
                  <a:cubicBezTo>
                    <a:pt x="86" y="0"/>
                    <a:pt x="80" y="0"/>
                    <a:pt x="80" y="11"/>
                  </a:cubicBezTo>
                  <a:cubicBezTo>
                    <a:pt x="80" y="18"/>
                    <a:pt x="86" y="18"/>
                    <a:pt x="96" y="18"/>
                  </a:cubicBezTo>
                  <a:cubicBezTo>
                    <a:pt x="96" y="18"/>
                    <a:pt x="106" y="18"/>
                    <a:pt x="115" y="19"/>
                  </a:cubicBezTo>
                  <a:cubicBezTo>
                    <a:pt x="125" y="19"/>
                    <a:pt x="126" y="21"/>
                    <a:pt x="126" y="26"/>
                  </a:cubicBezTo>
                  <a:cubicBezTo>
                    <a:pt x="126" y="27"/>
                    <a:pt x="126" y="29"/>
                    <a:pt x="123" y="37"/>
                  </a:cubicBezTo>
                  <a:close/>
                  <a:moveTo>
                    <a:pt x="138" y="155"/>
                  </a:moveTo>
                  <a:lnTo>
                    <a:pt x="168" y="35"/>
                  </a:lnTo>
                  <a:cubicBezTo>
                    <a:pt x="171" y="19"/>
                    <a:pt x="171" y="18"/>
                    <a:pt x="192" y="18"/>
                  </a:cubicBezTo>
                  <a:lnTo>
                    <a:pt x="267" y="18"/>
                  </a:lnTo>
                  <a:cubicBezTo>
                    <a:pt x="318" y="18"/>
                    <a:pt x="330" y="51"/>
                    <a:pt x="330" y="70"/>
                  </a:cubicBezTo>
                  <a:cubicBezTo>
                    <a:pt x="330" y="110"/>
                    <a:pt x="285" y="155"/>
                    <a:pt x="218" y="155"/>
                  </a:cubicBezTo>
                  <a:close/>
                  <a:moveTo>
                    <a:pt x="114" y="320"/>
                  </a:moveTo>
                  <a:cubicBezTo>
                    <a:pt x="98" y="320"/>
                    <a:pt x="98" y="320"/>
                    <a:pt x="98" y="315"/>
                  </a:cubicBezTo>
                  <a:cubicBezTo>
                    <a:pt x="98" y="315"/>
                    <a:pt x="98" y="312"/>
                    <a:pt x="99" y="304"/>
                  </a:cubicBezTo>
                  <a:lnTo>
                    <a:pt x="134" y="170"/>
                  </a:lnTo>
                  <a:lnTo>
                    <a:pt x="238" y="170"/>
                  </a:lnTo>
                  <a:cubicBezTo>
                    <a:pt x="285" y="170"/>
                    <a:pt x="302" y="200"/>
                    <a:pt x="302" y="229"/>
                  </a:cubicBezTo>
                  <a:cubicBezTo>
                    <a:pt x="302" y="277"/>
                    <a:pt x="253" y="320"/>
                    <a:pt x="194" y="32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9" name="Freeform 78">
              <a:extLst>
                <a:ext uri="{FF2B5EF4-FFF2-40B4-BE49-F238E27FC236}">
                  <a16:creationId xmlns:a16="http://schemas.microsoft.com/office/drawing/2014/main" id="{D8B879B6-96E1-1044-A897-37906E8F8708}"/>
                </a:ext>
              </a:extLst>
            </p:cNvPr>
            <p:cNvSpPr/>
            <p:nvPr/>
          </p:nvSpPr>
          <p:spPr>
            <a:xfrm>
              <a:off x="5147640" y="6159960"/>
              <a:ext cx="66600" cy="303840"/>
            </a:xfrm>
            <a:custGeom>
              <a:avLst/>
              <a:gdLst/>
              <a:ahLst/>
              <a:cxnLst>
                <a:cxn ang="3cd4">
                  <a:pos x="hc" y="t"/>
                </a:cxn>
                <a:cxn ang="cd2">
                  <a:pos x="l" y="vc"/>
                </a:cxn>
                <a:cxn ang="cd4">
                  <a:pos x="hc" y="b"/>
                </a:cxn>
                <a:cxn ang="0">
                  <a:pos x="r" y="vc"/>
                </a:cxn>
              </a:cxnLst>
              <a:rect l="l" t="t" r="r" b="b"/>
              <a:pathLst>
                <a:path w="186" h="845">
                  <a:moveTo>
                    <a:pt x="186" y="837"/>
                  </a:moveTo>
                  <a:cubicBezTo>
                    <a:pt x="186" y="835"/>
                    <a:pt x="184" y="834"/>
                    <a:pt x="182" y="830"/>
                  </a:cubicBezTo>
                  <a:cubicBezTo>
                    <a:pt x="149" y="797"/>
                    <a:pt x="101" y="739"/>
                    <a:pt x="72" y="624"/>
                  </a:cubicBezTo>
                  <a:cubicBezTo>
                    <a:pt x="56" y="560"/>
                    <a:pt x="50" y="488"/>
                    <a:pt x="50" y="422"/>
                  </a:cubicBezTo>
                  <a:cubicBezTo>
                    <a:pt x="50" y="237"/>
                    <a:pt x="93" y="107"/>
                    <a:pt x="179" y="16"/>
                  </a:cubicBezTo>
                  <a:cubicBezTo>
                    <a:pt x="186" y="10"/>
                    <a:pt x="186" y="8"/>
                    <a:pt x="186" y="6"/>
                  </a:cubicBezTo>
                  <a:cubicBezTo>
                    <a:pt x="186" y="0"/>
                    <a:pt x="179" y="0"/>
                    <a:pt x="176" y="0"/>
                  </a:cubicBezTo>
                  <a:cubicBezTo>
                    <a:pt x="166" y="0"/>
                    <a:pt x="128" y="42"/>
                    <a:pt x="118" y="53"/>
                  </a:cubicBezTo>
                  <a:cubicBezTo>
                    <a:pt x="46" y="138"/>
                    <a:pt x="0" y="266"/>
                    <a:pt x="0" y="422"/>
                  </a:cubicBezTo>
                  <a:cubicBezTo>
                    <a:pt x="0" y="522"/>
                    <a:pt x="18" y="664"/>
                    <a:pt x="110" y="782"/>
                  </a:cubicBezTo>
                  <a:cubicBezTo>
                    <a:pt x="118" y="790"/>
                    <a:pt x="163" y="845"/>
                    <a:pt x="176" y="845"/>
                  </a:cubicBezTo>
                  <a:cubicBezTo>
                    <a:pt x="179" y="845"/>
                    <a:pt x="186" y="845"/>
                    <a:pt x="186" y="83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0" name="Freeform 79">
              <a:extLst>
                <a:ext uri="{FF2B5EF4-FFF2-40B4-BE49-F238E27FC236}">
                  <a16:creationId xmlns:a16="http://schemas.microsoft.com/office/drawing/2014/main" id="{FA1059BE-B408-5E48-8453-233A2293E817}"/>
                </a:ext>
              </a:extLst>
            </p:cNvPr>
            <p:cNvSpPr/>
            <p:nvPr/>
          </p:nvSpPr>
          <p:spPr>
            <a:xfrm>
              <a:off x="5231160" y="6216479"/>
              <a:ext cx="78120" cy="161640"/>
            </a:xfrm>
            <a:custGeom>
              <a:avLst/>
              <a:gdLst/>
              <a:ahLst/>
              <a:cxnLst>
                <a:cxn ang="3cd4">
                  <a:pos x="hc" y="t"/>
                </a:cxn>
                <a:cxn ang="cd2">
                  <a:pos x="l" y="vc"/>
                </a:cxn>
                <a:cxn ang="cd4">
                  <a:pos x="hc" y="b"/>
                </a:cxn>
                <a:cxn ang="0">
                  <a:pos x="r" y="vc"/>
                </a:cxn>
              </a:cxnLst>
              <a:rect l="l" t="t" r="r" b="b"/>
              <a:pathLst>
                <a:path w="218" h="450">
                  <a:moveTo>
                    <a:pt x="130" y="160"/>
                  </a:moveTo>
                  <a:lnTo>
                    <a:pt x="197" y="160"/>
                  </a:lnTo>
                  <a:cubicBezTo>
                    <a:pt x="210" y="160"/>
                    <a:pt x="218" y="160"/>
                    <a:pt x="218" y="146"/>
                  </a:cubicBezTo>
                  <a:cubicBezTo>
                    <a:pt x="218" y="138"/>
                    <a:pt x="210" y="138"/>
                    <a:pt x="197" y="138"/>
                  </a:cubicBezTo>
                  <a:lnTo>
                    <a:pt x="136" y="138"/>
                  </a:lnTo>
                  <a:cubicBezTo>
                    <a:pt x="160" y="37"/>
                    <a:pt x="165" y="24"/>
                    <a:pt x="165" y="19"/>
                  </a:cubicBezTo>
                  <a:cubicBezTo>
                    <a:pt x="165" y="6"/>
                    <a:pt x="155" y="0"/>
                    <a:pt x="144" y="0"/>
                  </a:cubicBezTo>
                  <a:cubicBezTo>
                    <a:pt x="142" y="0"/>
                    <a:pt x="122" y="0"/>
                    <a:pt x="115" y="26"/>
                  </a:cubicBezTo>
                  <a:lnTo>
                    <a:pt x="88" y="138"/>
                  </a:lnTo>
                  <a:lnTo>
                    <a:pt x="21" y="138"/>
                  </a:lnTo>
                  <a:cubicBezTo>
                    <a:pt x="6" y="138"/>
                    <a:pt x="0" y="138"/>
                    <a:pt x="0" y="150"/>
                  </a:cubicBezTo>
                  <a:cubicBezTo>
                    <a:pt x="0" y="160"/>
                    <a:pt x="6" y="160"/>
                    <a:pt x="19" y="160"/>
                  </a:cubicBezTo>
                  <a:lnTo>
                    <a:pt x="82" y="160"/>
                  </a:lnTo>
                  <a:cubicBezTo>
                    <a:pt x="32" y="360"/>
                    <a:pt x="29" y="371"/>
                    <a:pt x="29" y="384"/>
                  </a:cubicBezTo>
                  <a:cubicBezTo>
                    <a:pt x="29" y="422"/>
                    <a:pt x="56" y="450"/>
                    <a:pt x="93" y="450"/>
                  </a:cubicBezTo>
                  <a:cubicBezTo>
                    <a:pt x="166" y="450"/>
                    <a:pt x="206" y="346"/>
                    <a:pt x="206" y="341"/>
                  </a:cubicBezTo>
                  <a:cubicBezTo>
                    <a:pt x="206" y="334"/>
                    <a:pt x="200" y="334"/>
                    <a:pt x="197" y="334"/>
                  </a:cubicBezTo>
                  <a:cubicBezTo>
                    <a:pt x="192" y="334"/>
                    <a:pt x="190" y="336"/>
                    <a:pt x="187" y="344"/>
                  </a:cubicBezTo>
                  <a:cubicBezTo>
                    <a:pt x="157" y="418"/>
                    <a:pt x="118" y="434"/>
                    <a:pt x="94" y="434"/>
                  </a:cubicBezTo>
                  <a:cubicBezTo>
                    <a:pt x="80" y="434"/>
                    <a:pt x="74" y="424"/>
                    <a:pt x="74" y="402"/>
                  </a:cubicBezTo>
                  <a:cubicBezTo>
                    <a:pt x="74" y="384"/>
                    <a:pt x="74" y="379"/>
                    <a:pt x="77" y="36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1" name="Freeform 80">
              <a:extLst>
                <a:ext uri="{FF2B5EF4-FFF2-40B4-BE49-F238E27FC236}">
                  <a16:creationId xmlns:a16="http://schemas.microsoft.com/office/drawing/2014/main" id="{D059D0A8-F5A5-8543-8DF9-262090E7FCE0}"/>
                </a:ext>
              </a:extLst>
            </p:cNvPr>
            <p:cNvSpPr/>
            <p:nvPr/>
          </p:nvSpPr>
          <p:spPr>
            <a:xfrm>
              <a:off x="5326200" y="6263280"/>
              <a:ext cx="115920" cy="114840"/>
            </a:xfrm>
            <a:custGeom>
              <a:avLst/>
              <a:gdLst/>
              <a:ahLst/>
              <a:cxnLst>
                <a:cxn ang="3cd4">
                  <a:pos x="hc" y="t"/>
                </a:cxn>
                <a:cxn ang="cd2">
                  <a:pos x="l" y="vc"/>
                </a:cxn>
                <a:cxn ang="cd4">
                  <a:pos x="hc" y="b"/>
                </a:cxn>
                <a:cxn ang="0">
                  <a:pos x="r" y="vc"/>
                </a:cxn>
              </a:cxnLst>
              <a:rect l="l" t="t" r="r" b="b"/>
              <a:pathLst>
                <a:path w="323" h="320">
                  <a:moveTo>
                    <a:pt x="235" y="45"/>
                  </a:moveTo>
                  <a:cubicBezTo>
                    <a:pt x="222" y="19"/>
                    <a:pt x="202" y="0"/>
                    <a:pt x="170" y="0"/>
                  </a:cubicBezTo>
                  <a:cubicBezTo>
                    <a:pt x="88" y="0"/>
                    <a:pt x="0" y="104"/>
                    <a:pt x="0" y="206"/>
                  </a:cubicBezTo>
                  <a:cubicBezTo>
                    <a:pt x="0" y="274"/>
                    <a:pt x="38" y="320"/>
                    <a:pt x="94" y="320"/>
                  </a:cubicBezTo>
                  <a:cubicBezTo>
                    <a:pt x="109" y="320"/>
                    <a:pt x="144" y="317"/>
                    <a:pt x="186" y="267"/>
                  </a:cubicBezTo>
                  <a:cubicBezTo>
                    <a:pt x="192" y="296"/>
                    <a:pt x="216" y="320"/>
                    <a:pt x="250" y="320"/>
                  </a:cubicBezTo>
                  <a:cubicBezTo>
                    <a:pt x="275" y="320"/>
                    <a:pt x="291" y="304"/>
                    <a:pt x="302" y="282"/>
                  </a:cubicBezTo>
                  <a:cubicBezTo>
                    <a:pt x="314" y="256"/>
                    <a:pt x="323" y="213"/>
                    <a:pt x="323" y="211"/>
                  </a:cubicBezTo>
                  <a:cubicBezTo>
                    <a:pt x="323" y="205"/>
                    <a:pt x="317" y="205"/>
                    <a:pt x="315" y="205"/>
                  </a:cubicBezTo>
                  <a:cubicBezTo>
                    <a:pt x="309" y="205"/>
                    <a:pt x="307" y="206"/>
                    <a:pt x="306" y="218"/>
                  </a:cubicBezTo>
                  <a:cubicBezTo>
                    <a:pt x="293" y="262"/>
                    <a:pt x="280" y="304"/>
                    <a:pt x="251" y="304"/>
                  </a:cubicBezTo>
                  <a:cubicBezTo>
                    <a:pt x="232" y="304"/>
                    <a:pt x="230" y="286"/>
                    <a:pt x="230" y="272"/>
                  </a:cubicBezTo>
                  <a:cubicBezTo>
                    <a:pt x="230" y="256"/>
                    <a:pt x="232" y="251"/>
                    <a:pt x="240" y="219"/>
                  </a:cubicBezTo>
                  <a:cubicBezTo>
                    <a:pt x="248" y="190"/>
                    <a:pt x="248" y="182"/>
                    <a:pt x="254" y="157"/>
                  </a:cubicBezTo>
                  <a:lnTo>
                    <a:pt x="280" y="58"/>
                  </a:lnTo>
                  <a:cubicBezTo>
                    <a:pt x="285" y="37"/>
                    <a:pt x="285" y="37"/>
                    <a:pt x="285" y="34"/>
                  </a:cubicBezTo>
                  <a:cubicBezTo>
                    <a:pt x="285" y="21"/>
                    <a:pt x="277" y="14"/>
                    <a:pt x="266" y="14"/>
                  </a:cubicBezTo>
                  <a:cubicBezTo>
                    <a:pt x="248" y="14"/>
                    <a:pt x="237" y="30"/>
                    <a:pt x="235" y="45"/>
                  </a:cubicBezTo>
                  <a:close/>
                  <a:moveTo>
                    <a:pt x="189" y="229"/>
                  </a:moveTo>
                  <a:cubicBezTo>
                    <a:pt x="186" y="242"/>
                    <a:pt x="186" y="242"/>
                    <a:pt x="176" y="254"/>
                  </a:cubicBezTo>
                  <a:cubicBezTo>
                    <a:pt x="144" y="293"/>
                    <a:pt x="115" y="304"/>
                    <a:pt x="96" y="304"/>
                  </a:cubicBezTo>
                  <a:cubicBezTo>
                    <a:pt x="61" y="304"/>
                    <a:pt x="50" y="266"/>
                    <a:pt x="50" y="238"/>
                  </a:cubicBezTo>
                  <a:cubicBezTo>
                    <a:pt x="50" y="203"/>
                    <a:pt x="72" y="115"/>
                    <a:pt x="90" y="83"/>
                  </a:cubicBezTo>
                  <a:cubicBezTo>
                    <a:pt x="110" y="42"/>
                    <a:pt x="142" y="16"/>
                    <a:pt x="171" y="16"/>
                  </a:cubicBezTo>
                  <a:cubicBezTo>
                    <a:pt x="218" y="16"/>
                    <a:pt x="227" y="74"/>
                    <a:pt x="227" y="78"/>
                  </a:cubicBezTo>
                  <a:cubicBezTo>
                    <a:pt x="227" y="82"/>
                    <a:pt x="226" y="86"/>
                    <a:pt x="224" y="9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2" name="Freeform 81">
              <a:extLst>
                <a:ext uri="{FF2B5EF4-FFF2-40B4-BE49-F238E27FC236}">
                  <a16:creationId xmlns:a16="http://schemas.microsoft.com/office/drawing/2014/main" id="{595EE554-8819-D645-97A3-85531DBCEAE5}"/>
                </a:ext>
              </a:extLst>
            </p:cNvPr>
            <p:cNvSpPr/>
            <p:nvPr/>
          </p:nvSpPr>
          <p:spPr>
            <a:xfrm>
              <a:off x="5457240" y="6263280"/>
              <a:ext cx="103320" cy="114840"/>
            </a:xfrm>
            <a:custGeom>
              <a:avLst/>
              <a:gdLst/>
              <a:ahLst/>
              <a:cxnLst>
                <a:cxn ang="3cd4">
                  <a:pos x="hc" y="t"/>
                </a:cxn>
                <a:cxn ang="cd2">
                  <a:pos x="l" y="vc"/>
                </a:cxn>
                <a:cxn ang="cd4">
                  <a:pos x="hc" y="b"/>
                </a:cxn>
                <a:cxn ang="0">
                  <a:pos x="r" y="vc"/>
                </a:cxn>
              </a:cxnLst>
              <a:rect l="l" t="t" r="r" b="b"/>
              <a:pathLst>
                <a:path w="288" h="320">
                  <a:moveTo>
                    <a:pt x="42" y="270"/>
                  </a:moveTo>
                  <a:cubicBezTo>
                    <a:pt x="40" y="282"/>
                    <a:pt x="35" y="298"/>
                    <a:pt x="35" y="301"/>
                  </a:cubicBezTo>
                  <a:cubicBezTo>
                    <a:pt x="35" y="314"/>
                    <a:pt x="45" y="320"/>
                    <a:pt x="56" y="320"/>
                  </a:cubicBezTo>
                  <a:cubicBezTo>
                    <a:pt x="64" y="320"/>
                    <a:pt x="77" y="314"/>
                    <a:pt x="82" y="301"/>
                  </a:cubicBezTo>
                  <a:cubicBezTo>
                    <a:pt x="83" y="298"/>
                    <a:pt x="107" y="202"/>
                    <a:pt x="110" y="189"/>
                  </a:cubicBezTo>
                  <a:cubicBezTo>
                    <a:pt x="115" y="165"/>
                    <a:pt x="128" y="115"/>
                    <a:pt x="133" y="96"/>
                  </a:cubicBezTo>
                  <a:cubicBezTo>
                    <a:pt x="136" y="88"/>
                    <a:pt x="155" y="54"/>
                    <a:pt x="173" y="38"/>
                  </a:cubicBezTo>
                  <a:cubicBezTo>
                    <a:pt x="178" y="34"/>
                    <a:pt x="198" y="16"/>
                    <a:pt x="229" y="16"/>
                  </a:cubicBezTo>
                  <a:cubicBezTo>
                    <a:pt x="248" y="16"/>
                    <a:pt x="258" y="24"/>
                    <a:pt x="259" y="24"/>
                  </a:cubicBezTo>
                  <a:cubicBezTo>
                    <a:pt x="237" y="27"/>
                    <a:pt x="222" y="45"/>
                    <a:pt x="222" y="62"/>
                  </a:cubicBezTo>
                  <a:cubicBezTo>
                    <a:pt x="222" y="74"/>
                    <a:pt x="230" y="88"/>
                    <a:pt x="250" y="88"/>
                  </a:cubicBezTo>
                  <a:cubicBezTo>
                    <a:pt x="267" y="88"/>
                    <a:pt x="288" y="72"/>
                    <a:pt x="288" y="46"/>
                  </a:cubicBezTo>
                  <a:cubicBezTo>
                    <a:pt x="288" y="21"/>
                    <a:pt x="266" y="0"/>
                    <a:pt x="229" y="0"/>
                  </a:cubicBezTo>
                  <a:cubicBezTo>
                    <a:pt x="182" y="0"/>
                    <a:pt x="152" y="35"/>
                    <a:pt x="139" y="54"/>
                  </a:cubicBezTo>
                  <a:cubicBezTo>
                    <a:pt x="133" y="22"/>
                    <a:pt x="107" y="0"/>
                    <a:pt x="74" y="0"/>
                  </a:cubicBezTo>
                  <a:cubicBezTo>
                    <a:pt x="42" y="0"/>
                    <a:pt x="29" y="27"/>
                    <a:pt x="22" y="40"/>
                  </a:cubicBezTo>
                  <a:cubicBezTo>
                    <a:pt x="10" y="64"/>
                    <a:pt x="0" y="107"/>
                    <a:pt x="0" y="109"/>
                  </a:cubicBezTo>
                  <a:cubicBezTo>
                    <a:pt x="0" y="115"/>
                    <a:pt x="6" y="115"/>
                    <a:pt x="8" y="115"/>
                  </a:cubicBezTo>
                  <a:cubicBezTo>
                    <a:pt x="16" y="115"/>
                    <a:pt x="16" y="115"/>
                    <a:pt x="21" y="99"/>
                  </a:cubicBezTo>
                  <a:cubicBezTo>
                    <a:pt x="32" y="50"/>
                    <a:pt x="46" y="16"/>
                    <a:pt x="72" y="16"/>
                  </a:cubicBezTo>
                  <a:cubicBezTo>
                    <a:pt x="85" y="16"/>
                    <a:pt x="94" y="21"/>
                    <a:pt x="94" y="48"/>
                  </a:cubicBezTo>
                  <a:cubicBezTo>
                    <a:pt x="94" y="62"/>
                    <a:pt x="91" y="70"/>
                    <a:pt x="83" y="10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3" name="Freeform 82">
              <a:extLst>
                <a:ext uri="{FF2B5EF4-FFF2-40B4-BE49-F238E27FC236}">
                  <a16:creationId xmlns:a16="http://schemas.microsoft.com/office/drawing/2014/main" id="{0582FEC7-C5EC-ED4A-88E1-A3939E8B6F7A}"/>
                </a:ext>
              </a:extLst>
            </p:cNvPr>
            <p:cNvSpPr/>
            <p:nvPr/>
          </p:nvSpPr>
          <p:spPr>
            <a:xfrm>
              <a:off x="5574240" y="6263280"/>
              <a:ext cx="116640" cy="163800"/>
            </a:xfrm>
            <a:custGeom>
              <a:avLst/>
              <a:gdLst/>
              <a:ahLst/>
              <a:cxnLst>
                <a:cxn ang="3cd4">
                  <a:pos x="hc" y="t"/>
                </a:cxn>
                <a:cxn ang="cd2">
                  <a:pos x="l" y="vc"/>
                </a:cxn>
                <a:cxn ang="cd4">
                  <a:pos x="hc" y="b"/>
                </a:cxn>
                <a:cxn ang="0">
                  <a:pos x="r" y="vc"/>
                </a:cxn>
              </a:cxnLst>
              <a:rect l="l" t="t" r="r" b="b"/>
              <a:pathLst>
                <a:path w="325" h="456">
                  <a:moveTo>
                    <a:pt x="322" y="46"/>
                  </a:moveTo>
                  <a:cubicBezTo>
                    <a:pt x="323" y="42"/>
                    <a:pt x="325" y="38"/>
                    <a:pt x="325" y="34"/>
                  </a:cubicBezTo>
                  <a:cubicBezTo>
                    <a:pt x="325" y="21"/>
                    <a:pt x="315" y="14"/>
                    <a:pt x="304" y="14"/>
                  </a:cubicBezTo>
                  <a:cubicBezTo>
                    <a:pt x="296" y="14"/>
                    <a:pt x="277" y="19"/>
                    <a:pt x="275" y="45"/>
                  </a:cubicBezTo>
                  <a:cubicBezTo>
                    <a:pt x="262" y="18"/>
                    <a:pt x="237" y="0"/>
                    <a:pt x="210" y="0"/>
                  </a:cubicBezTo>
                  <a:cubicBezTo>
                    <a:pt x="128" y="0"/>
                    <a:pt x="42" y="99"/>
                    <a:pt x="42" y="200"/>
                  </a:cubicBezTo>
                  <a:cubicBezTo>
                    <a:pt x="42" y="270"/>
                    <a:pt x="85" y="312"/>
                    <a:pt x="134" y="312"/>
                  </a:cubicBezTo>
                  <a:cubicBezTo>
                    <a:pt x="176" y="312"/>
                    <a:pt x="210" y="278"/>
                    <a:pt x="218" y="270"/>
                  </a:cubicBezTo>
                  <a:lnTo>
                    <a:pt x="218" y="272"/>
                  </a:lnTo>
                  <a:cubicBezTo>
                    <a:pt x="203" y="334"/>
                    <a:pt x="194" y="363"/>
                    <a:pt x="194" y="365"/>
                  </a:cubicBezTo>
                  <a:cubicBezTo>
                    <a:pt x="192" y="371"/>
                    <a:pt x="168" y="442"/>
                    <a:pt x="93" y="442"/>
                  </a:cubicBezTo>
                  <a:cubicBezTo>
                    <a:pt x="78" y="442"/>
                    <a:pt x="56" y="440"/>
                    <a:pt x="37" y="434"/>
                  </a:cubicBezTo>
                  <a:cubicBezTo>
                    <a:pt x="58" y="427"/>
                    <a:pt x="66" y="410"/>
                    <a:pt x="66" y="397"/>
                  </a:cubicBezTo>
                  <a:cubicBezTo>
                    <a:pt x="66" y="386"/>
                    <a:pt x="58" y="373"/>
                    <a:pt x="38" y="373"/>
                  </a:cubicBezTo>
                  <a:cubicBezTo>
                    <a:pt x="22" y="373"/>
                    <a:pt x="0" y="386"/>
                    <a:pt x="0" y="413"/>
                  </a:cubicBezTo>
                  <a:cubicBezTo>
                    <a:pt x="0" y="442"/>
                    <a:pt x="26" y="456"/>
                    <a:pt x="94" y="456"/>
                  </a:cubicBezTo>
                  <a:cubicBezTo>
                    <a:pt x="182" y="456"/>
                    <a:pt x="234" y="402"/>
                    <a:pt x="243" y="358"/>
                  </a:cubicBezTo>
                  <a:close/>
                  <a:moveTo>
                    <a:pt x="230" y="221"/>
                  </a:moveTo>
                  <a:cubicBezTo>
                    <a:pt x="226" y="240"/>
                    <a:pt x="210" y="258"/>
                    <a:pt x="194" y="270"/>
                  </a:cubicBezTo>
                  <a:cubicBezTo>
                    <a:pt x="179" y="283"/>
                    <a:pt x="157" y="296"/>
                    <a:pt x="138" y="296"/>
                  </a:cubicBezTo>
                  <a:cubicBezTo>
                    <a:pt x="102" y="296"/>
                    <a:pt x="91" y="259"/>
                    <a:pt x="91" y="232"/>
                  </a:cubicBezTo>
                  <a:cubicBezTo>
                    <a:pt x="91" y="197"/>
                    <a:pt x="112" y="114"/>
                    <a:pt x="131" y="78"/>
                  </a:cubicBezTo>
                  <a:cubicBezTo>
                    <a:pt x="150" y="43"/>
                    <a:pt x="181" y="16"/>
                    <a:pt x="210" y="16"/>
                  </a:cubicBezTo>
                  <a:cubicBezTo>
                    <a:pt x="256" y="16"/>
                    <a:pt x="266" y="72"/>
                    <a:pt x="266" y="77"/>
                  </a:cubicBezTo>
                  <a:cubicBezTo>
                    <a:pt x="266" y="80"/>
                    <a:pt x="266" y="83"/>
                    <a:pt x="264" y="8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4" name="Freeform 83">
              <a:extLst>
                <a:ext uri="{FF2B5EF4-FFF2-40B4-BE49-F238E27FC236}">
                  <a16:creationId xmlns:a16="http://schemas.microsoft.com/office/drawing/2014/main" id="{47C938B8-2443-3B4A-81DD-F49657ABDDAE}"/>
                </a:ext>
              </a:extLst>
            </p:cNvPr>
            <p:cNvSpPr/>
            <p:nvPr/>
          </p:nvSpPr>
          <p:spPr>
            <a:xfrm>
              <a:off x="5711760" y="6263280"/>
              <a:ext cx="97560" cy="114840"/>
            </a:xfrm>
            <a:custGeom>
              <a:avLst/>
              <a:gdLst/>
              <a:ahLst/>
              <a:cxnLst>
                <a:cxn ang="3cd4">
                  <a:pos x="hc" y="t"/>
                </a:cxn>
                <a:cxn ang="cd2">
                  <a:pos x="l" y="vc"/>
                </a:cxn>
                <a:cxn ang="cd4">
                  <a:pos x="hc" y="b"/>
                </a:cxn>
                <a:cxn ang="0">
                  <a:pos x="r" y="vc"/>
                </a:cxn>
              </a:cxnLst>
              <a:rect l="l" t="t" r="r" b="b"/>
              <a:pathLst>
                <a:path w="272" h="320">
                  <a:moveTo>
                    <a:pt x="99" y="149"/>
                  </a:moveTo>
                  <a:cubicBezTo>
                    <a:pt x="120" y="149"/>
                    <a:pt x="173" y="147"/>
                    <a:pt x="208" y="133"/>
                  </a:cubicBezTo>
                  <a:cubicBezTo>
                    <a:pt x="258" y="112"/>
                    <a:pt x="261" y="70"/>
                    <a:pt x="261" y="61"/>
                  </a:cubicBezTo>
                  <a:cubicBezTo>
                    <a:pt x="261" y="29"/>
                    <a:pt x="234" y="0"/>
                    <a:pt x="186" y="0"/>
                  </a:cubicBezTo>
                  <a:cubicBezTo>
                    <a:pt x="107" y="0"/>
                    <a:pt x="0" y="69"/>
                    <a:pt x="0" y="192"/>
                  </a:cubicBezTo>
                  <a:cubicBezTo>
                    <a:pt x="0" y="264"/>
                    <a:pt x="42" y="320"/>
                    <a:pt x="110" y="320"/>
                  </a:cubicBezTo>
                  <a:cubicBezTo>
                    <a:pt x="213" y="320"/>
                    <a:pt x="272" y="245"/>
                    <a:pt x="272" y="237"/>
                  </a:cubicBezTo>
                  <a:cubicBezTo>
                    <a:pt x="272" y="232"/>
                    <a:pt x="267" y="227"/>
                    <a:pt x="262" y="227"/>
                  </a:cubicBezTo>
                  <a:cubicBezTo>
                    <a:pt x="259" y="227"/>
                    <a:pt x="258" y="229"/>
                    <a:pt x="254" y="235"/>
                  </a:cubicBezTo>
                  <a:cubicBezTo>
                    <a:pt x="198" y="304"/>
                    <a:pt x="122" y="304"/>
                    <a:pt x="112" y="304"/>
                  </a:cubicBezTo>
                  <a:cubicBezTo>
                    <a:pt x="58" y="304"/>
                    <a:pt x="51" y="245"/>
                    <a:pt x="51" y="222"/>
                  </a:cubicBezTo>
                  <a:cubicBezTo>
                    <a:pt x="51" y="214"/>
                    <a:pt x="51" y="192"/>
                    <a:pt x="62" y="149"/>
                  </a:cubicBezTo>
                  <a:close/>
                  <a:moveTo>
                    <a:pt x="67" y="133"/>
                  </a:moveTo>
                  <a:cubicBezTo>
                    <a:pt x="94" y="26"/>
                    <a:pt x="166" y="16"/>
                    <a:pt x="186" y="16"/>
                  </a:cubicBezTo>
                  <a:cubicBezTo>
                    <a:pt x="219" y="16"/>
                    <a:pt x="238" y="37"/>
                    <a:pt x="238" y="61"/>
                  </a:cubicBezTo>
                  <a:cubicBezTo>
                    <a:pt x="238" y="133"/>
                    <a:pt x="125" y="133"/>
                    <a:pt x="96" y="13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5" name="Freeform 84">
              <a:extLst>
                <a:ext uri="{FF2B5EF4-FFF2-40B4-BE49-F238E27FC236}">
                  <a16:creationId xmlns:a16="http://schemas.microsoft.com/office/drawing/2014/main" id="{BBBFA894-101F-2142-98ED-A197D79D72E2}"/>
                </a:ext>
              </a:extLst>
            </p:cNvPr>
            <p:cNvSpPr/>
            <p:nvPr/>
          </p:nvSpPr>
          <p:spPr>
            <a:xfrm>
              <a:off x="5823000" y="6216479"/>
              <a:ext cx="78120" cy="161640"/>
            </a:xfrm>
            <a:custGeom>
              <a:avLst/>
              <a:gdLst/>
              <a:ahLst/>
              <a:cxnLst>
                <a:cxn ang="3cd4">
                  <a:pos x="hc" y="t"/>
                </a:cxn>
                <a:cxn ang="cd2">
                  <a:pos x="l" y="vc"/>
                </a:cxn>
                <a:cxn ang="cd4">
                  <a:pos x="hc" y="b"/>
                </a:cxn>
                <a:cxn ang="0">
                  <a:pos x="r" y="vc"/>
                </a:cxn>
              </a:cxnLst>
              <a:rect l="l" t="t" r="r" b="b"/>
              <a:pathLst>
                <a:path w="218" h="450">
                  <a:moveTo>
                    <a:pt x="130" y="160"/>
                  </a:moveTo>
                  <a:lnTo>
                    <a:pt x="197" y="160"/>
                  </a:lnTo>
                  <a:cubicBezTo>
                    <a:pt x="210" y="160"/>
                    <a:pt x="218" y="160"/>
                    <a:pt x="218" y="146"/>
                  </a:cubicBezTo>
                  <a:cubicBezTo>
                    <a:pt x="218" y="138"/>
                    <a:pt x="210" y="138"/>
                    <a:pt x="197" y="138"/>
                  </a:cubicBezTo>
                  <a:lnTo>
                    <a:pt x="136" y="138"/>
                  </a:lnTo>
                  <a:cubicBezTo>
                    <a:pt x="160" y="37"/>
                    <a:pt x="165" y="24"/>
                    <a:pt x="165" y="19"/>
                  </a:cubicBezTo>
                  <a:cubicBezTo>
                    <a:pt x="165" y="6"/>
                    <a:pt x="155" y="0"/>
                    <a:pt x="144" y="0"/>
                  </a:cubicBezTo>
                  <a:cubicBezTo>
                    <a:pt x="141" y="0"/>
                    <a:pt x="122" y="0"/>
                    <a:pt x="115" y="26"/>
                  </a:cubicBezTo>
                  <a:lnTo>
                    <a:pt x="88" y="138"/>
                  </a:lnTo>
                  <a:lnTo>
                    <a:pt x="21" y="138"/>
                  </a:lnTo>
                  <a:cubicBezTo>
                    <a:pt x="6" y="138"/>
                    <a:pt x="0" y="138"/>
                    <a:pt x="0" y="150"/>
                  </a:cubicBezTo>
                  <a:cubicBezTo>
                    <a:pt x="0" y="160"/>
                    <a:pt x="6" y="160"/>
                    <a:pt x="19" y="160"/>
                  </a:cubicBezTo>
                  <a:lnTo>
                    <a:pt x="82" y="160"/>
                  </a:lnTo>
                  <a:cubicBezTo>
                    <a:pt x="30" y="360"/>
                    <a:pt x="29" y="371"/>
                    <a:pt x="29" y="384"/>
                  </a:cubicBezTo>
                  <a:cubicBezTo>
                    <a:pt x="29" y="422"/>
                    <a:pt x="56" y="450"/>
                    <a:pt x="93" y="450"/>
                  </a:cubicBezTo>
                  <a:cubicBezTo>
                    <a:pt x="166" y="450"/>
                    <a:pt x="206" y="346"/>
                    <a:pt x="206" y="341"/>
                  </a:cubicBezTo>
                  <a:cubicBezTo>
                    <a:pt x="206" y="334"/>
                    <a:pt x="200" y="334"/>
                    <a:pt x="197" y="334"/>
                  </a:cubicBezTo>
                  <a:cubicBezTo>
                    <a:pt x="192" y="334"/>
                    <a:pt x="190" y="336"/>
                    <a:pt x="187" y="344"/>
                  </a:cubicBezTo>
                  <a:cubicBezTo>
                    <a:pt x="157" y="418"/>
                    <a:pt x="118" y="434"/>
                    <a:pt x="94" y="434"/>
                  </a:cubicBezTo>
                  <a:cubicBezTo>
                    <a:pt x="80" y="434"/>
                    <a:pt x="74" y="424"/>
                    <a:pt x="74" y="402"/>
                  </a:cubicBezTo>
                  <a:cubicBezTo>
                    <a:pt x="74" y="384"/>
                    <a:pt x="74" y="379"/>
                    <a:pt x="77" y="36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6" name="Freeform 85">
              <a:extLst>
                <a:ext uri="{FF2B5EF4-FFF2-40B4-BE49-F238E27FC236}">
                  <a16:creationId xmlns:a16="http://schemas.microsoft.com/office/drawing/2014/main" id="{BE778154-5D65-2343-911A-F735DFF64A98}"/>
                </a:ext>
              </a:extLst>
            </p:cNvPr>
            <p:cNvSpPr/>
            <p:nvPr/>
          </p:nvSpPr>
          <p:spPr>
            <a:xfrm>
              <a:off x="5933519" y="6185519"/>
              <a:ext cx="59040" cy="253080"/>
            </a:xfrm>
            <a:custGeom>
              <a:avLst/>
              <a:gdLst/>
              <a:ahLst/>
              <a:cxnLst>
                <a:cxn ang="3cd4">
                  <a:pos x="hc" y="t"/>
                </a:cxn>
                <a:cxn ang="cd2">
                  <a:pos x="l" y="vc"/>
                </a:cxn>
                <a:cxn ang="cd4">
                  <a:pos x="hc" y="b"/>
                </a:cxn>
                <a:cxn ang="0">
                  <a:pos x="r" y="vc"/>
                </a:cxn>
              </a:cxnLst>
              <a:rect l="l" t="t" r="r" b="b"/>
              <a:pathLst>
                <a:path w="165" h="704">
                  <a:moveTo>
                    <a:pt x="165" y="698"/>
                  </a:moveTo>
                  <a:cubicBezTo>
                    <a:pt x="165" y="696"/>
                    <a:pt x="165" y="694"/>
                    <a:pt x="152" y="682"/>
                  </a:cubicBezTo>
                  <a:cubicBezTo>
                    <a:pt x="64" y="594"/>
                    <a:pt x="42" y="461"/>
                    <a:pt x="42" y="352"/>
                  </a:cubicBezTo>
                  <a:cubicBezTo>
                    <a:pt x="42" y="230"/>
                    <a:pt x="69" y="107"/>
                    <a:pt x="155" y="19"/>
                  </a:cubicBezTo>
                  <a:cubicBezTo>
                    <a:pt x="165" y="11"/>
                    <a:pt x="165" y="10"/>
                    <a:pt x="165" y="6"/>
                  </a:cubicBezTo>
                  <a:cubicBezTo>
                    <a:pt x="165" y="2"/>
                    <a:pt x="162" y="0"/>
                    <a:pt x="157" y="0"/>
                  </a:cubicBezTo>
                  <a:cubicBezTo>
                    <a:pt x="150" y="0"/>
                    <a:pt x="86" y="48"/>
                    <a:pt x="45" y="138"/>
                  </a:cubicBezTo>
                  <a:cubicBezTo>
                    <a:pt x="8" y="214"/>
                    <a:pt x="0" y="293"/>
                    <a:pt x="0" y="352"/>
                  </a:cubicBezTo>
                  <a:cubicBezTo>
                    <a:pt x="0" y="408"/>
                    <a:pt x="8" y="493"/>
                    <a:pt x="46" y="573"/>
                  </a:cubicBezTo>
                  <a:cubicBezTo>
                    <a:pt x="90" y="659"/>
                    <a:pt x="150" y="704"/>
                    <a:pt x="157" y="704"/>
                  </a:cubicBezTo>
                  <a:cubicBezTo>
                    <a:pt x="162" y="704"/>
                    <a:pt x="165" y="702"/>
                    <a:pt x="165" y="69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7" name="Freeform 86">
              <a:extLst>
                <a:ext uri="{FF2B5EF4-FFF2-40B4-BE49-F238E27FC236}">
                  <a16:creationId xmlns:a16="http://schemas.microsoft.com/office/drawing/2014/main" id="{3CF0F38A-CBF0-B345-B40F-3D2863B56AD5}"/>
                </a:ext>
              </a:extLst>
            </p:cNvPr>
            <p:cNvSpPr/>
            <p:nvPr/>
          </p:nvSpPr>
          <p:spPr>
            <a:xfrm>
              <a:off x="6019200" y="6263280"/>
              <a:ext cx="93600" cy="114840"/>
            </a:xfrm>
            <a:custGeom>
              <a:avLst/>
              <a:gdLst/>
              <a:ahLst/>
              <a:cxnLst>
                <a:cxn ang="3cd4">
                  <a:pos x="hc" y="t"/>
                </a:cxn>
                <a:cxn ang="cd2">
                  <a:pos x="l" y="vc"/>
                </a:cxn>
                <a:cxn ang="cd4">
                  <a:pos x="hc" y="b"/>
                </a:cxn>
                <a:cxn ang="0">
                  <a:pos x="r" y="vc"/>
                </a:cxn>
              </a:cxnLst>
              <a:rect l="l" t="t" r="r" b="b"/>
              <a:pathLst>
                <a:path w="261" h="320">
                  <a:moveTo>
                    <a:pt x="240" y="48"/>
                  </a:moveTo>
                  <a:cubicBezTo>
                    <a:pt x="219" y="48"/>
                    <a:pt x="206" y="64"/>
                    <a:pt x="206" y="80"/>
                  </a:cubicBezTo>
                  <a:cubicBezTo>
                    <a:pt x="206" y="90"/>
                    <a:pt x="213" y="101"/>
                    <a:pt x="227" y="101"/>
                  </a:cubicBezTo>
                  <a:cubicBezTo>
                    <a:pt x="243" y="101"/>
                    <a:pt x="261" y="88"/>
                    <a:pt x="261" y="61"/>
                  </a:cubicBezTo>
                  <a:cubicBezTo>
                    <a:pt x="261" y="29"/>
                    <a:pt x="230" y="0"/>
                    <a:pt x="176" y="0"/>
                  </a:cubicBezTo>
                  <a:cubicBezTo>
                    <a:pt x="83" y="0"/>
                    <a:pt x="56" y="72"/>
                    <a:pt x="56" y="102"/>
                  </a:cubicBezTo>
                  <a:cubicBezTo>
                    <a:pt x="56" y="158"/>
                    <a:pt x="109" y="170"/>
                    <a:pt x="130" y="173"/>
                  </a:cubicBezTo>
                  <a:cubicBezTo>
                    <a:pt x="166" y="181"/>
                    <a:pt x="203" y="187"/>
                    <a:pt x="203" y="227"/>
                  </a:cubicBezTo>
                  <a:cubicBezTo>
                    <a:pt x="203" y="245"/>
                    <a:pt x="187" y="304"/>
                    <a:pt x="102" y="304"/>
                  </a:cubicBezTo>
                  <a:cubicBezTo>
                    <a:pt x="91" y="304"/>
                    <a:pt x="37" y="304"/>
                    <a:pt x="21" y="267"/>
                  </a:cubicBezTo>
                  <a:cubicBezTo>
                    <a:pt x="48" y="270"/>
                    <a:pt x="66" y="250"/>
                    <a:pt x="66" y="229"/>
                  </a:cubicBezTo>
                  <a:cubicBezTo>
                    <a:pt x="66" y="213"/>
                    <a:pt x="54" y="205"/>
                    <a:pt x="40" y="205"/>
                  </a:cubicBezTo>
                  <a:cubicBezTo>
                    <a:pt x="21" y="205"/>
                    <a:pt x="0" y="219"/>
                    <a:pt x="0" y="251"/>
                  </a:cubicBezTo>
                  <a:cubicBezTo>
                    <a:pt x="0" y="291"/>
                    <a:pt x="40" y="320"/>
                    <a:pt x="101" y="320"/>
                  </a:cubicBezTo>
                  <a:cubicBezTo>
                    <a:pt x="216" y="320"/>
                    <a:pt x="243" y="235"/>
                    <a:pt x="243" y="203"/>
                  </a:cubicBezTo>
                  <a:cubicBezTo>
                    <a:pt x="243" y="178"/>
                    <a:pt x="230" y="160"/>
                    <a:pt x="221" y="150"/>
                  </a:cubicBezTo>
                  <a:cubicBezTo>
                    <a:pt x="202" y="131"/>
                    <a:pt x="182" y="128"/>
                    <a:pt x="150" y="122"/>
                  </a:cubicBezTo>
                  <a:cubicBezTo>
                    <a:pt x="125" y="115"/>
                    <a:pt x="98" y="110"/>
                    <a:pt x="98" y="78"/>
                  </a:cubicBezTo>
                  <a:cubicBezTo>
                    <a:pt x="98" y="59"/>
                    <a:pt x="114" y="16"/>
                    <a:pt x="176" y="16"/>
                  </a:cubicBezTo>
                  <a:cubicBezTo>
                    <a:pt x="194" y="16"/>
                    <a:pt x="229" y="21"/>
                    <a:pt x="240" y="4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8" name="Freeform 87">
              <a:extLst>
                <a:ext uri="{FF2B5EF4-FFF2-40B4-BE49-F238E27FC236}">
                  <a16:creationId xmlns:a16="http://schemas.microsoft.com/office/drawing/2014/main" id="{4C5421AC-F5BC-584F-8A9B-1770230A0DB4}"/>
                </a:ext>
              </a:extLst>
            </p:cNvPr>
            <p:cNvSpPr/>
            <p:nvPr/>
          </p:nvSpPr>
          <p:spPr>
            <a:xfrm>
              <a:off x="6132960" y="6171480"/>
              <a:ext cx="44640" cy="91800"/>
            </a:xfrm>
            <a:custGeom>
              <a:avLst/>
              <a:gdLst/>
              <a:ahLst/>
              <a:cxnLst>
                <a:cxn ang="3cd4">
                  <a:pos x="hc" y="t"/>
                </a:cxn>
                <a:cxn ang="cd2">
                  <a:pos x="l" y="vc"/>
                </a:cxn>
                <a:cxn ang="cd4">
                  <a:pos x="hc" y="b"/>
                </a:cxn>
                <a:cxn ang="0">
                  <a:pos x="r" y="vc"/>
                </a:cxn>
              </a:cxnLst>
              <a:rect l="l" t="t" r="r" b="b"/>
              <a:pathLst>
                <a:path w="125" h="256">
                  <a:moveTo>
                    <a:pt x="120" y="43"/>
                  </a:moveTo>
                  <a:cubicBezTo>
                    <a:pt x="125" y="35"/>
                    <a:pt x="125" y="30"/>
                    <a:pt x="125" y="27"/>
                  </a:cubicBezTo>
                  <a:cubicBezTo>
                    <a:pt x="125" y="11"/>
                    <a:pt x="110" y="0"/>
                    <a:pt x="96" y="0"/>
                  </a:cubicBezTo>
                  <a:cubicBezTo>
                    <a:pt x="77" y="0"/>
                    <a:pt x="70" y="16"/>
                    <a:pt x="69" y="24"/>
                  </a:cubicBezTo>
                  <a:lnTo>
                    <a:pt x="3" y="238"/>
                  </a:lnTo>
                  <a:cubicBezTo>
                    <a:pt x="2" y="238"/>
                    <a:pt x="0" y="245"/>
                    <a:pt x="0" y="245"/>
                  </a:cubicBezTo>
                  <a:cubicBezTo>
                    <a:pt x="0" y="251"/>
                    <a:pt x="16" y="256"/>
                    <a:pt x="19" y="256"/>
                  </a:cubicBezTo>
                  <a:cubicBezTo>
                    <a:pt x="22" y="256"/>
                    <a:pt x="24" y="256"/>
                    <a:pt x="27" y="24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9" name="Freeform 88">
              <a:extLst>
                <a:ext uri="{FF2B5EF4-FFF2-40B4-BE49-F238E27FC236}">
                  <a16:creationId xmlns:a16="http://schemas.microsoft.com/office/drawing/2014/main" id="{30AB61FA-EC20-B841-8E56-22CE7149C9D1}"/>
                </a:ext>
              </a:extLst>
            </p:cNvPr>
            <p:cNvSpPr/>
            <p:nvPr/>
          </p:nvSpPr>
          <p:spPr>
            <a:xfrm>
              <a:off x="6217560" y="6266160"/>
              <a:ext cx="27720" cy="158040"/>
            </a:xfrm>
            <a:custGeom>
              <a:avLst/>
              <a:gdLst/>
              <a:ahLst/>
              <a:cxnLst>
                <a:cxn ang="3cd4">
                  <a:pos x="hc" y="t"/>
                </a:cxn>
                <a:cxn ang="cd2">
                  <a:pos x="l" y="vc"/>
                </a:cxn>
                <a:cxn ang="cd4">
                  <a:pos x="hc" y="b"/>
                </a:cxn>
                <a:cxn ang="0">
                  <a:pos x="r" y="vc"/>
                </a:cxn>
              </a:cxnLst>
              <a:rect l="l" t="t" r="r" b="b"/>
              <a:pathLst>
                <a:path w="78" h="440">
                  <a:moveTo>
                    <a:pt x="77" y="37"/>
                  </a:moveTo>
                  <a:cubicBezTo>
                    <a:pt x="77" y="18"/>
                    <a:pt x="59" y="0"/>
                    <a:pt x="38" y="0"/>
                  </a:cubicBezTo>
                  <a:cubicBezTo>
                    <a:pt x="18" y="0"/>
                    <a:pt x="0" y="18"/>
                    <a:pt x="0" y="37"/>
                  </a:cubicBezTo>
                  <a:cubicBezTo>
                    <a:pt x="0" y="58"/>
                    <a:pt x="18" y="75"/>
                    <a:pt x="38" y="75"/>
                  </a:cubicBezTo>
                  <a:cubicBezTo>
                    <a:pt x="59" y="75"/>
                    <a:pt x="77" y="58"/>
                    <a:pt x="77" y="37"/>
                  </a:cubicBezTo>
                  <a:close/>
                  <a:moveTo>
                    <a:pt x="62" y="296"/>
                  </a:moveTo>
                  <a:cubicBezTo>
                    <a:pt x="62" y="317"/>
                    <a:pt x="62" y="371"/>
                    <a:pt x="16" y="424"/>
                  </a:cubicBezTo>
                  <a:cubicBezTo>
                    <a:pt x="11" y="429"/>
                    <a:pt x="11" y="430"/>
                    <a:pt x="11" y="432"/>
                  </a:cubicBezTo>
                  <a:cubicBezTo>
                    <a:pt x="11" y="437"/>
                    <a:pt x="14" y="440"/>
                    <a:pt x="19" y="440"/>
                  </a:cubicBezTo>
                  <a:cubicBezTo>
                    <a:pt x="27" y="440"/>
                    <a:pt x="78" y="384"/>
                    <a:pt x="78" y="302"/>
                  </a:cubicBezTo>
                  <a:cubicBezTo>
                    <a:pt x="78" y="282"/>
                    <a:pt x="77" y="229"/>
                    <a:pt x="38" y="229"/>
                  </a:cubicBezTo>
                  <a:cubicBezTo>
                    <a:pt x="13" y="229"/>
                    <a:pt x="0" y="248"/>
                    <a:pt x="0" y="267"/>
                  </a:cubicBezTo>
                  <a:cubicBezTo>
                    <a:pt x="0" y="285"/>
                    <a:pt x="13" y="304"/>
                    <a:pt x="38" y="304"/>
                  </a:cubicBezTo>
                  <a:cubicBezTo>
                    <a:pt x="42" y="304"/>
                    <a:pt x="43" y="304"/>
                    <a:pt x="43" y="304"/>
                  </a:cubicBezTo>
                  <a:cubicBezTo>
                    <a:pt x="50" y="302"/>
                    <a:pt x="56" y="301"/>
                    <a:pt x="62" y="2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0" name="Freeform 89">
              <a:extLst>
                <a:ext uri="{FF2B5EF4-FFF2-40B4-BE49-F238E27FC236}">
                  <a16:creationId xmlns:a16="http://schemas.microsoft.com/office/drawing/2014/main" id="{6E482F6B-765C-774A-B431-DE6E57FE5960}"/>
                </a:ext>
              </a:extLst>
            </p:cNvPr>
            <p:cNvSpPr/>
            <p:nvPr/>
          </p:nvSpPr>
          <p:spPr>
            <a:xfrm>
              <a:off x="6314760" y="6263280"/>
              <a:ext cx="167760" cy="114840"/>
            </a:xfrm>
            <a:custGeom>
              <a:avLst/>
              <a:gdLst/>
              <a:ahLst/>
              <a:cxnLst>
                <a:cxn ang="3cd4">
                  <a:pos x="hc" y="t"/>
                </a:cxn>
                <a:cxn ang="cd2">
                  <a:pos x="l" y="vc"/>
                </a:cxn>
                <a:cxn ang="cd4">
                  <a:pos x="hc" y="b"/>
                </a:cxn>
                <a:cxn ang="0">
                  <a:pos x="r" y="vc"/>
                </a:cxn>
              </a:cxnLst>
              <a:rect l="l" t="t" r="r" b="b"/>
              <a:pathLst>
                <a:path w="467" h="320">
                  <a:moveTo>
                    <a:pt x="306" y="72"/>
                  </a:moveTo>
                  <a:cubicBezTo>
                    <a:pt x="309" y="58"/>
                    <a:pt x="315" y="30"/>
                    <a:pt x="315" y="27"/>
                  </a:cubicBezTo>
                  <a:cubicBezTo>
                    <a:pt x="315" y="14"/>
                    <a:pt x="306" y="8"/>
                    <a:pt x="296" y="8"/>
                  </a:cubicBezTo>
                  <a:cubicBezTo>
                    <a:pt x="286" y="8"/>
                    <a:pt x="274" y="13"/>
                    <a:pt x="269" y="27"/>
                  </a:cubicBezTo>
                  <a:cubicBezTo>
                    <a:pt x="267" y="32"/>
                    <a:pt x="234" y="168"/>
                    <a:pt x="229" y="186"/>
                  </a:cubicBezTo>
                  <a:cubicBezTo>
                    <a:pt x="224" y="206"/>
                    <a:pt x="222" y="219"/>
                    <a:pt x="222" y="232"/>
                  </a:cubicBezTo>
                  <a:cubicBezTo>
                    <a:pt x="222" y="240"/>
                    <a:pt x="222" y="242"/>
                    <a:pt x="224" y="245"/>
                  </a:cubicBezTo>
                  <a:cubicBezTo>
                    <a:pt x="208" y="283"/>
                    <a:pt x="186" y="304"/>
                    <a:pt x="158" y="304"/>
                  </a:cubicBezTo>
                  <a:cubicBezTo>
                    <a:pt x="102" y="304"/>
                    <a:pt x="102" y="253"/>
                    <a:pt x="102" y="240"/>
                  </a:cubicBezTo>
                  <a:cubicBezTo>
                    <a:pt x="102" y="218"/>
                    <a:pt x="106" y="190"/>
                    <a:pt x="139" y="102"/>
                  </a:cubicBezTo>
                  <a:cubicBezTo>
                    <a:pt x="147" y="82"/>
                    <a:pt x="150" y="72"/>
                    <a:pt x="150" y="58"/>
                  </a:cubicBezTo>
                  <a:cubicBezTo>
                    <a:pt x="150" y="26"/>
                    <a:pt x="128" y="0"/>
                    <a:pt x="93" y="0"/>
                  </a:cubicBezTo>
                  <a:cubicBezTo>
                    <a:pt x="26" y="0"/>
                    <a:pt x="0" y="102"/>
                    <a:pt x="0" y="109"/>
                  </a:cubicBezTo>
                  <a:cubicBezTo>
                    <a:pt x="0" y="115"/>
                    <a:pt x="6" y="115"/>
                    <a:pt x="8" y="115"/>
                  </a:cubicBezTo>
                  <a:cubicBezTo>
                    <a:pt x="16" y="115"/>
                    <a:pt x="16" y="115"/>
                    <a:pt x="19" y="102"/>
                  </a:cubicBezTo>
                  <a:cubicBezTo>
                    <a:pt x="38" y="37"/>
                    <a:pt x="66" y="16"/>
                    <a:pt x="91" y="16"/>
                  </a:cubicBezTo>
                  <a:cubicBezTo>
                    <a:pt x="98" y="16"/>
                    <a:pt x="109" y="16"/>
                    <a:pt x="109" y="38"/>
                  </a:cubicBezTo>
                  <a:cubicBezTo>
                    <a:pt x="109" y="56"/>
                    <a:pt x="101" y="77"/>
                    <a:pt x="96" y="88"/>
                  </a:cubicBezTo>
                  <a:cubicBezTo>
                    <a:pt x="66" y="171"/>
                    <a:pt x="56" y="205"/>
                    <a:pt x="56" y="230"/>
                  </a:cubicBezTo>
                  <a:cubicBezTo>
                    <a:pt x="56" y="296"/>
                    <a:pt x="104" y="320"/>
                    <a:pt x="157" y="320"/>
                  </a:cubicBezTo>
                  <a:cubicBezTo>
                    <a:pt x="168" y="320"/>
                    <a:pt x="202" y="320"/>
                    <a:pt x="230" y="270"/>
                  </a:cubicBezTo>
                  <a:cubicBezTo>
                    <a:pt x="248" y="315"/>
                    <a:pt x="298" y="320"/>
                    <a:pt x="318" y="320"/>
                  </a:cubicBezTo>
                  <a:cubicBezTo>
                    <a:pt x="371" y="320"/>
                    <a:pt x="402" y="275"/>
                    <a:pt x="421" y="234"/>
                  </a:cubicBezTo>
                  <a:cubicBezTo>
                    <a:pt x="445" y="178"/>
                    <a:pt x="467" y="83"/>
                    <a:pt x="467" y="50"/>
                  </a:cubicBezTo>
                  <a:cubicBezTo>
                    <a:pt x="467" y="11"/>
                    <a:pt x="448" y="0"/>
                    <a:pt x="435" y="0"/>
                  </a:cubicBezTo>
                  <a:cubicBezTo>
                    <a:pt x="418" y="0"/>
                    <a:pt x="400" y="18"/>
                    <a:pt x="400" y="34"/>
                  </a:cubicBezTo>
                  <a:cubicBezTo>
                    <a:pt x="400" y="43"/>
                    <a:pt x="405" y="48"/>
                    <a:pt x="411" y="53"/>
                  </a:cubicBezTo>
                  <a:cubicBezTo>
                    <a:pt x="419" y="61"/>
                    <a:pt x="437" y="78"/>
                    <a:pt x="437" y="114"/>
                  </a:cubicBezTo>
                  <a:cubicBezTo>
                    <a:pt x="437" y="138"/>
                    <a:pt x="416" y="206"/>
                    <a:pt x="398" y="242"/>
                  </a:cubicBezTo>
                  <a:cubicBezTo>
                    <a:pt x="379" y="280"/>
                    <a:pt x="355" y="304"/>
                    <a:pt x="320" y="304"/>
                  </a:cubicBezTo>
                  <a:cubicBezTo>
                    <a:pt x="286" y="304"/>
                    <a:pt x="269" y="283"/>
                    <a:pt x="269" y="243"/>
                  </a:cubicBezTo>
                  <a:cubicBezTo>
                    <a:pt x="269" y="224"/>
                    <a:pt x="274" y="202"/>
                    <a:pt x="275" y="1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1" name="Freeform 90">
              <a:extLst>
                <a:ext uri="{FF2B5EF4-FFF2-40B4-BE49-F238E27FC236}">
                  <a16:creationId xmlns:a16="http://schemas.microsoft.com/office/drawing/2014/main" id="{45025F8A-DBE8-E541-B292-84A8932D7B4B}"/>
                </a:ext>
              </a:extLst>
            </p:cNvPr>
            <p:cNvSpPr/>
            <p:nvPr/>
          </p:nvSpPr>
          <p:spPr>
            <a:xfrm>
              <a:off x="6514200" y="6221519"/>
              <a:ext cx="119880" cy="9000"/>
            </a:xfrm>
            <a:custGeom>
              <a:avLst/>
              <a:gdLst/>
              <a:ahLst/>
              <a:cxnLst>
                <a:cxn ang="3cd4">
                  <a:pos x="hc" y="t"/>
                </a:cxn>
                <a:cxn ang="cd2">
                  <a:pos x="l" y="vc"/>
                </a:cxn>
                <a:cxn ang="cd4">
                  <a:pos x="hc" y="b"/>
                </a:cxn>
                <a:cxn ang="0">
                  <a:pos x="r" y="vc"/>
                </a:cxn>
              </a:cxnLst>
              <a:rect l="l" t="t" r="r" b="b"/>
              <a:pathLst>
                <a:path w="334" h="26">
                  <a:moveTo>
                    <a:pt x="315" y="26"/>
                  </a:moveTo>
                  <a:cubicBezTo>
                    <a:pt x="322" y="26"/>
                    <a:pt x="334" y="26"/>
                    <a:pt x="334" y="13"/>
                  </a:cubicBezTo>
                  <a:cubicBezTo>
                    <a:pt x="334" y="0"/>
                    <a:pt x="323" y="0"/>
                    <a:pt x="315" y="0"/>
                  </a:cubicBezTo>
                  <a:lnTo>
                    <a:pt x="19" y="0"/>
                  </a:lnTo>
                  <a:cubicBezTo>
                    <a:pt x="11" y="0"/>
                    <a:pt x="0" y="0"/>
                    <a:pt x="0" y="13"/>
                  </a:cubicBezTo>
                  <a:cubicBezTo>
                    <a:pt x="0" y="26"/>
                    <a:pt x="11" y="26"/>
                    <a:pt x="19" y="2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2" name="Freeform 91">
              <a:extLst>
                <a:ext uri="{FF2B5EF4-FFF2-40B4-BE49-F238E27FC236}">
                  <a16:creationId xmlns:a16="http://schemas.microsoft.com/office/drawing/2014/main" id="{9B322682-7AE8-3F49-85C6-9FD1CCF87A38}"/>
                </a:ext>
              </a:extLst>
            </p:cNvPr>
            <p:cNvSpPr/>
            <p:nvPr/>
          </p:nvSpPr>
          <p:spPr>
            <a:xfrm>
              <a:off x="6680160" y="6185519"/>
              <a:ext cx="59040" cy="253080"/>
            </a:xfrm>
            <a:custGeom>
              <a:avLst/>
              <a:gdLst/>
              <a:ahLst/>
              <a:cxnLst>
                <a:cxn ang="3cd4">
                  <a:pos x="hc" y="t"/>
                </a:cxn>
                <a:cxn ang="cd2">
                  <a:pos x="l" y="vc"/>
                </a:cxn>
                <a:cxn ang="cd4">
                  <a:pos x="hc" y="b"/>
                </a:cxn>
                <a:cxn ang="0">
                  <a:pos x="r" y="vc"/>
                </a:cxn>
              </a:cxnLst>
              <a:rect l="l" t="t" r="r" b="b"/>
              <a:pathLst>
                <a:path w="165" h="704">
                  <a:moveTo>
                    <a:pt x="165" y="352"/>
                  </a:moveTo>
                  <a:cubicBezTo>
                    <a:pt x="165" y="298"/>
                    <a:pt x="157" y="213"/>
                    <a:pt x="118" y="133"/>
                  </a:cubicBezTo>
                  <a:cubicBezTo>
                    <a:pt x="75" y="46"/>
                    <a:pt x="14" y="0"/>
                    <a:pt x="6" y="0"/>
                  </a:cubicBezTo>
                  <a:cubicBezTo>
                    <a:pt x="3" y="0"/>
                    <a:pt x="0" y="3"/>
                    <a:pt x="0" y="6"/>
                  </a:cubicBezTo>
                  <a:cubicBezTo>
                    <a:pt x="0" y="10"/>
                    <a:pt x="0" y="11"/>
                    <a:pt x="13" y="24"/>
                  </a:cubicBezTo>
                  <a:cubicBezTo>
                    <a:pt x="83" y="93"/>
                    <a:pt x="123" y="205"/>
                    <a:pt x="123" y="352"/>
                  </a:cubicBezTo>
                  <a:cubicBezTo>
                    <a:pt x="123" y="472"/>
                    <a:pt x="98" y="597"/>
                    <a:pt x="10" y="685"/>
                  </a:cubicBezTo>
                  <a:cubicBezTo>
                    <a:pt x="0" y="694"/>
                    <a:pt x="0" y="696"/>
                    <a:pt x="0" y="698"/>
                  </a:cubicBezTo>
                  <a:cubicBezTo>
                    <a:pt x="0" y="702"/>
                    <a:pt x="3" y="704"/>
                    <a:pt x="6" y="704"/>
                  </a:cubicBezTo>
                  <a:cubicBezTo>
                    <a:pt x="14" y="704"/>
                    <a:pt x="78" y="656"/>
                    <a:pt x="120" y="566"/>
                  </a:cubicBezTo>
                  <a:cubicBezTo>
                    <a:pt x="157" y="490"/>
                    <a:pt x="165" y="411"/>
                    <a:pt x="165" y="35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3" name="Freeform 92">
              <a:extLst>
                <a:ext uri="{FF2B5EF4-FFF2-40B4-BE49-F238E27FC236}">
                  <a16:creationId xmlns:a16="http://schemas.microsoft.com/office/drawing/2014/main" id="{9826CD54-6D50-3043-BC8C-0DED5EB41F7A}"/>
                </a:ext>
              </a:extLst>
            </p:cNvPr>
            <p:cNvSpPr/>
            <p:nvPr/>
          </p:nvSpPr>
          <p:spPr>
            <a:xfrm>
              <a:off x="6841440" y="6306840"/>
              <a:ext cx="154440" cy="10440"/>
            </a:xfrm>
            <a:custGeom>
              <a:avLst/>
              <a:gdLst/>
              <a:ahLst/>
              <a:cxnLst>
                <a:cxn ang="3cd4">
                  <a:pos x="hc" y="t"/>
                </a:cxn>
                <a:cxn ang="cd2">
                  <a:pos x="l" y="vc"/>
                </a:cxn>
                <a:cxn ang="cd4">
                  <a:pos x="hc" y="b"/>
                </a:cxn>
                <a:cxn ang="0">
                  <a:pos x="r" y="vc"/>
                </a:cxn>
              </a:cxnLst>
              <a:rect l="l" t="t" r="r" b="b"/>
              <a:pathLst>
                <a:path w="430" h="30">
                  <a:moveTo>
                    <a:pt x="406" y="30"/>
                  </a:moveTo>
                  <a:cubicBezTo>
                    <a:pt x="418" y="30"/>
                    <a:pt x="430" y="30"/>
                    <a:pt x="430" y="14"/>
                  </a:cubicBezTo>
                  <a:cubicBezTo>
                    <a:pt x="430" y="0"/>
                    <a:pt x="418" y="0"/>
                    <a:pt x="406" y="0"/>
                  </a:cubicBezTo>
                  <a:lnTo>
                    <a:pt x="24" y="0"/>
                  </a:lnTo>
                  <a:cubicBezTo>
                    <a:pt x="13" y="0"/>
                    <a:pt x="0" y="0"/>
                    <a:pt x="0" y="14"/>
                  </a:cubicBezTo>
                  <a:cubicBezTo>
                    <a:pt x="0" y="30"/>
                    <a:pt x="13" y="30"/>
                    <a:pt x="24" y="3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4" name="Freeform 93">
              <a:extLst>
                <a:ext uri="{FF2B5EF4-FFF2-40B4-BE49-F238E27FC236}">
                  <a16:creationId xmlns:a16="http://schemas.microsoft.com/office/drawing/2014/main" id="{EC2A5ACC-9FBC-9846-8210-114C84099C78}"/>
                </a:ext>
              </a:extLst>
            </p:cNvPr>
            <p:cNvSpPr/>
            <p:nvPr/>
          </p:nvSpPr>
          <p:spPr>
            <a:xfrm>
              <a:off x="7084800" y="6197040"/>
              <a:ext cx="175320" cy="227880"/>
            </a:xfrm>
            <a:custGeom>
              <a:avLst/>
              <a:gdLst/>
              <a:ahLst/>
              <a:cxnLst>
                <a:cxn ang="3cd4">
                  <a:pos x="hc" y="t"/>
                </a:cxn>
                <a:cxn ang="cd2">
                  <a:pos x="l" y="vc"/>
                </a:cxn>
                <a:cxn ang="cd4">
                  <a:pos x="hc" y="b"/>
                </a:cxn>
                <a:cxn ang="0">
                  <a:pos x="r" y="vc"/>
                </a:cxn>
              </a:cxnLst>
              <a:rect l="l" t="t" r="r" b="b"/>
              <a:pathLst>
                <a:path w="488" h="634">
                  <a:moveTo>
                    <a:pt x="274" y="493"/>
                  </a:moveTo>
                  <a:cubicBezTo>
                    <a:pt x="384" y="451"/>
                    <a:pt x="488" y="325"/>
                    <a:pt x="488" y="189"/>
                  </a:cubicBezTo>
                  <a:cubicBezTo>
                    <a:pt x="488" y="77"/>
                    <a:pt x="413" y="0"/>
                    <a:pt x="307" y="0"/>
                  </a:cubicBezTo>
                  <a:cubicBezTo>
                    <a:pt x="155" y="0"/>
                    <a:pt x="0" y="160"/>
                    <a:pt x="0" y="325"/>
                  </a:cubicBezTo>
                  <a:cubicBezTo>
                    <a:pt x="0" y="442"/>
                    <a:pt x="78" y="512"/>
                    <a:pt x="181" y="512"/>
                  </a:cubicBezTo>
                  <a:cubicBezTo>
                    <a:pt x="198" y="512"/>
                    <a:pt x="222" y="509"/>
                    <a:pt x="250" y="502"/>
                  </a:cubicBezTo>
                  <a:cubicBezTo>
                    <a:pt x="246" y="546"/>
                    <a:pt x="246" y="547"/>
                    <a:pt x="246" y="557"/>
                  </a:cubicBezTo>
                  <a:cubicBezTo>
                    <a:pt x="246" y="579"/>
                    <a:pt x="246" y="634"/>
                    <a:pt x="306" y="634"/>
                  </a:cubicBezTo>
                  <a:cubicBezTo>
                    <a:pt x="389" y="634"/>
                    <a:pt x="422" y="504"/>
                    <a:pt x="422" y="498"/>
                  </a:cubicBezTo>
                  <a:cubicBezTo>
                    <a:pt x="422" y="491"/>
                    <a:pt x="418" y="490"/>
                    <a:pt x="416" y="490"/>
                  </a:cubicBezTo>
                  <a:cubicBezTo>
                    <a:pt x="410" y="490"/>
                    <a:pt x="408" y="493"/>
                    <a:pt x="406" y="498"/>
                  </a:cubicBezTo>
                  <a:cubicBezTo>
                    <a:pt x="390" y="547"/>
                    <a:pt x="349" y="565"/>
                    <a:pt x="325" y="565"/>
                  </a:cubicBezTo>
                  <a:cubicBezTo>
                    <a:pt x="291" y="565"/>
                    <a:pt x="282" y="546"/>
                    <a:pt x="274" y="493"/>
                  </a:cubicBezTo>
                  <a:close/>
                  <a:moveTo>
                    <a:pt x="141" y="486"/>
                  </a:moveTo>
                  <a:cubicBezTo>
                    <a:pt x="86" y="466"/>
                    <a:pt x="62" y="410"/>
                    <a:pt x="62" y="347"/>
                  </a:cubicBezTo>
                  <a:cubicBezTo>
                    <a:pt x="62" y="298"/>
                    <a:pt x="80" y="198"/>
                    <a:pt x="134" y="122"/>
                  </a:cubicBezTo>
                  <a:cubicBezTo>
                    <a:pt x="186" y="50"/>
                    <a:pt x="251" y="18"/>
                    <a:pt x="304" y="18"/>
                  </a:cubicBezTo>
                  <a:cubicBezTo>
                    <a:pt x="374" y="18"/>
                    <a:pt x="426" y="72"/>
                    <a:pt x="426" y="166"/>
                  </a:cubicBezTo>
                  <a:cubicBezTo>
                    <a:pt x="426" y="237"/>
                    <a:pt x="389" y="402"/>
                    <a:pt x="270" y="469"/>
                  </a:cubicBezTo>
                  <a:cubicBezTo>
                    <a:pt x="267" y="443"/>
                    <a:pt x="261" y="392"/>
                    <a:pt x="208" y="392"/>
                  </a:cubicBezTo>
                  <a:cubicBezTo>
                    <a:pt x="171" y="392"/>
                    <a:pt x="138" y="427"/>
                    <a:pt x="138" y="464"/>
                  </a:cubicBezTo>
                  <a:cubicBezTo>
                    <a:pt x="138" y="478"/>
                    <a:pt x="141" y="486"/>
                    <a:pt x="141" y="486"/>
                  </a:cubicBezTo>
                  <a:close/>
                  <a:moveTo>
                    <a:pt x="184" y="494"/>
                  </a:moveTo>
                  <a:cubicBezTo>
                    <a:pt x="174" y="494"/>
                    <a:pt x="152" y="494"/>
                    <a:pt x="152" y="464"/>
                  </a:cubicBezTo>
                  <a:cubicBezTo>
                    <a:pt x="152" y="437"/>
                    <a:pt x="179" y="408"/>
                    <a:pt x="208" y="408"/>
                  </a:cubicBezTo>
                  <a:cubicBezTo>
                    <a:pt x="238" y="408"/>
                    <a:pt x="251" y="426"/>
                    <a:pt x="251" y="467"/>
                  </a:cubicBezTo>
                  <a:cubicBezTo>
                    <a:pt x="251" y="478"/>
                    <a:pt x="251" y="478"/>
                    <a:pt x="245" y="482"/>
                  </a:cubicBezTo>
                  <a:cubicBezTo>
                    <a:pt x="226" y="490"/>
                    <a:pt x="205" y="494"/>
                    <a:pt x="184" y="49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5" name="Freeform 94">
              <a:extLst>
                <a:ext uri="{FF2B5EF4-FFF2-40B4-BE49-F238E27FC236}">
                  <a16:creationId xmlns:a16="http://schemas.microsoft.com/office/drawing/2014/main" id="{901979CA-370E-0C4B-9B1F-49177EE798D4}"/>
                </a:ext>
              </a:extLst>
            </p:cNvPr>
            <p:cNvSpPr/>
            <p:nvPr/>
          </p:nvSpPr>
          <p:spPr>
            <a:xfrm>
              <a:off x="7280280" y="6334560"/>
              <a:ext cx="129960" cy="80280"/>
            </a:xfrm>
            <a:custGeom>
              <a:avLst/>
              <a:gdLst/>
              <a:ahLst/>
              <a:cxnLst>
                <a:cxn ang="3cd4">
                  <a:pos x="hc" y="t"/>
                </a:cxn>
                <a:cxn ang="cd2">
                  <a:pos x="l" y="vc"/>
                </a:cxn>
                <a:cxn ang="cd4">
                  <a:pos x="hc" y="b"/>
                </a:cxn>
                <a:cxn ang="0">
                  <a:pos x="r" y="vc"/>
                </a:cxn>
              </a:cxnLst>
              <a:rect l="l" t="t" r="r" b="b"/>
              <a:pathLst>
                <a:path w="362" h="224">
                  <a:moveTo>
                    <a:pt x="237" y="61"/>
                  </a:moveTo>
                  <a:cubicBezTo>
                    <a:pt x="240" y="48"/>
                    <a:pt x="246" y="24"/>
                    <a:pt x="246" y="21"/>
                  </a:cubicBezTo>
                  <a:cubicBezTo>
                    <a:pt x="246" y="11"/>
                    <a:pt x="238" y="5"/>
                    <a:pt x="230" y="5"/>
                  </a:cubicBezTo>
                  <a:cubicBezTo>
                    <a:pt x="221" y="5"/>
                    <a:pt x="211" y="11"/>
                    <a:pt x="208" y="19"/>
                  </a:cubicBezTo>
                  <a:cubicBezTo>
                    <a:pt x="206" y="24"/>
                    <a:pt x="202" y="45"/>
                    <a:pt x="198" y="58"/>
                  </a:cubicBezTo>
                  <a:cubicBezTo>
                    <a:pt x="192" y="85"/>
                    <a:pt x="192" y="86"/>
                    <a:pt x="184" y="114"/>
                  </a:cubicBezTo>
                  <a:cubicBezTo>
                    <a:pt x="178" y="141"/>
                    <a:pt x="178" y="146"/>
                    <a:pt x="176" y="160"/>
                  </a:cubicBezTo>
                  <a:cubicBezTo>
                    <a:pt x="179" y="170"/>
                    <a:pt x="174" y="179"/>
                    <a:pt x="163" y="194"/>
                  </a:cubicBezTo>
                  <a:cubicBezTo>
                    <a:pt x="157" y="202"/>
                    <a:pt x="146" y="210"/>
                    <a:pt x="130" y="210"/>
                  </a:cubicBezTo>
                  <a:cubicBezTo>
                    <a:pt x="110" y="210"/>
                    <a:pt x="85" y="203"/>
                    <a:pt x="85" y="165"/>
                  </a:cubicBezTo>
                  <a:cubicBezTo>
                    <a:pt x="85" y="139"/>
                    <a:pt x="99" y="102"/>
                    <a:pt x="109" y="77"/>
                  </a:cubicBezTo>
                  <a:cubicBezTo>
                    <a:pt x="117" y="56"/>
                    <a:pt x="118" y="51"/>
                    <a:pt x="118" y="43"/>
                  </a:cubicBezTo>
                  <a:cubicBezTo>
                    <a:pt x="118" y="19"/>
                    <a:pt x="99" y="0"/>
                    <a:pt x="72" y="0"/>
                  </a:cubicBezTo>
                  <a:cubicBezTo>
                    <a:pt x="22" y="0"/>
                    <a:pt x="0" y="67"/>
                    <a:pt x="0" y="77"/>
                  </a:cubicBezTo>
                  <a:cubicBezTo>
                    <a:pt x="0" y="83"/>
                    <a:pt x="6" y="83"/>
                    <a:pt x="8" y="83"/>
                  </a:cubicBezTo>
                  <a:cubicBezTo>
                    <a:pt x="16" y="83"/>
                    <a:pt x="16" y="80"/>
                    <a:pt x="18" y="75"/>
                  </a:cubicBezTo>
                  <a:cubicBezTo>
                    <a:pt x="30" y="34"/>
                    <a:pt x="51" y="14"/>
                    <a:pt x="70" y="14"/>
                  </a:cubicBezTo>
                  <a:cubicBezTo>
                    <a:pt x="78" y="14"/>
                    <a:pt x="83" y="19"/>
                    <a:pt x="83" y="32"/>
                  </a:cubicBezTo>
                  <a:cubicBezTo>
                    <a:pt x="83" y="43"/>
                    <a:pt x="78" y="54"/>
                    <a:pt x="77" y="61"/>
                  </a:cubicBezTo>
                  <a:cubicBezTo>
                    <a:pt x="48" y="133"/>
                    <a:pt x="48" y="142"/>
                    <a:pt x="48" y="158"/>
                  </a:cubicBezTo>
                  <a:cubicBezTo>
                    <a:pt x="48" y="216"/>
                    <a:pt x="101" y="224"/>
                    <a:pt x="128" y="224"/>
                  </a:cubicBezTo>
                  <a:cubicBezTo>
                    <a:pt x="138" y="224"/>
                    <a:pt x="162" y="224"/>
                    <a:pt x="184" y="190"/>
                  </a:cubicBezTo>
                  <a:cubicBezTo>
                    <a:pt x="195" y="213"/>
                    <a:pt x="222" y="224"/>
                    <a:pt x="253" y="224"/>
                  </a:cubicBezTo>
                  <a:cubicBezTo>
                    <a:pt x="296" y="224"/>
                    <a:pt x="318" y="186"/>
                    <a:pt x="328" y="165"/>
                  </a:cubicBezTo>
                  <a:cubicBezTo>
                    <a:pt x="349" y="123"/>
                    <a:pt x="362" y="62"/>
                    <a:pt x="362" y="38"/>
                  </a:cubicBezTo>
                  <a:cubicBezTo>
                    <a:pt x="362" y="2"/>
                    <a:pt x="341" y="0"/>
                    <a:pt x="338" y="0"/>
                  </a:cubicBezTo>
                  <a:cubicBezTo>
                    <a:pt x="325" y="0"/>
                    <a:pt x="310" y="13"/>
                    <a:pt x="310" y="26"/>
                  </a:cubicBezTo>
                  <a:cubicBezTo>
                    <a:pt x="310" y="35"/>
                    <a:pt x="315" y="38"/>
                    <a:pt x="320" y="42"/>
                  </a:cubicBezTo>
                  <a:cubicBezTo>
                    <a:pt x="331" y="51"/>
                    <a:pt x="338" y="66"/>
                    <a:pt x="338" y="82"/>
                  </a:cubicBezTo>
                  <a:cubicBezTo>
                    <a:pt x="338" y="88"/>
                    <a:pt x="317" y="210"/>
                    <a:pt x="254" y="210"/>
                  </a:cubicBezTo>
                  <a:cubicBezTo>
                    <a:pt x="214" y="210"/>
                    <a:pt x="214" y="174"/>
                    <a:pt x="214" y="166"/>
                  </a:cubicBezTo>
                  <a:cubicBezTo>
                    <a:pt x="214" y="152"/>
                    <a:pt x="216" y="144"/>
                    <a:pt x="222" y="11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6" name="Freeform 95">
              <a:extLst>
                <a:ext uri="{FF2B5EF4-FFF2-40B4-BE49-F238E27FC236}">
                  <a16:creationId xmlns:a16="http://schemas.microsoft.com/office/drawing/2014/main" id="{6BEC164E-C676-2C44-ABA8-FAD723160600}"/>
                </a:ext>
              </a:extLst>
            </p:cNvPr>
            <p:cNvSpPr/>
            <p:nvPr/>
          </p:nvSpPr>
          <p:spPr>
            <a:xfrm>
              <a:off x="7460640" y="6185519"/>
              <a:ext cx="59040" cy="253080"/>
            </a:xfrm>
            <a:custGeom>
              <a:avLst/>
              <a:gdLst/>
              <a:ahLst/>
              <a:cxnLst>
                <a:cxn ang="3cd4">
                  <a:pos x="hc" y="t"/>
                </a:cxn>
                <a:cxn ang="cd2">
                  <a:pos x="l" y="vc"/>
                </a:cxn>
                <a:cxn ang="cd4">
                  <a:pos x="hc" y="b"/>
                </a:cxn>
                <a:cxn ang="0">
                  <a:pos x="r" y="vc"/>
                </a:cxn>
              </a:cxnLst>
              <a:rect l="l" t="t" r="r" b="b"/>
              <a:pathLst>
                <a:path w="165" h="704">
                  <a:moveTo>
                    <a:pt x="165" y="698"/>
                  </a:moveTo>
                  <a:cubicBezTo>
                    <a:pt x="165" y="696"/>
                    <a:pt x="165" y="694"/>
                    <a:pt x="152" y="682"/>
                  </a:cubicBezTo>
                  <a:cubicBezTo>
                    <a:pt x="64" y="594"/>
                    <a:pt x="42" y="461"/>
                    <a:pt x="42" y="352"/>
                  </a:cubicBezTo>
                  <a:cubicBezTo>
                    <a:pt x="42" y="230"/>
                    <a:pt x="69" y="107"/>
                    <a:pt x="155" y="19"/>
                  </a:cubicBezTo>
                  <a:cubicBezTo>
                    <a:pt x="165" y="11"/>
                    <a:pt x="165" y="10"/>
                    <a:pt x="165" y="6"/>
                  </a:cubicBezTo>
                  <a:cubicBezTo>
                    <a:pt x="165" y="2"/>
                    <a:pt x="162" y="0"/>
                    <a:pt x="157" y="0"/>
                  </a:cubicBezTo>
                  <a:cubicBezTo>
                    <a:pt x="150" y="0"/>
                    <a:pt x="86" y="48"/>
                    <a:pt x="45" y="138"/>
                  </a:cubicBezTo>
                  <a:cubicBezTo>
                    <a:pt x="8" y="214"/>
                    <a:pt x="0" y="293"/>
                    <a:pt x="0" y="352"/>
                  </a:cubicBezTo>
                  <a:cubicBezTo>
                    <a:pt x="0" y="408"/>
                    <a:pt x="8" y="493"/>
                    <a:pt x="46" y="573"/>
                  </a:cubicBezTo>
                  <a:cubicBezTo>
                    <a:pt x="90" y="659"/>
                    <a:pt x="150" y="704"/>
                    <a:pt x="157" y="704"/>
                  </a:cubicBezTo>
                  <a:cubicBezTo>
                    <a:pt x="162" y="704"/>
                    <a:pt x="165" y="702"/>
                    <a:pt x="165" y="69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7" name="Freeform 96">
              <a:extLst>
                <a:ext uri="{FF2B5EF4-FFF2-40B4-BE49-F238E27FC236}">
                  <a16:creationId xmlns:a16="http://schemas.microsoft.com/office/drawing/2014/main" id="{141A5B80-6120-354C-B69F-C0F562903135}"/>
                </a:ext>
              </a:extLst>
            </p:cNvPr>
            <p:cNvSpPr/>
            <p:nvPr/>
          </p:nvSpPr>
          <p:spPr>
            <a:xfrm>
              <a:off x="7547039" y="6263280"/>
              <a:ext cx="93600" cy="114840"/>
            </a:xfrm>
            <a:custGeom>
              <a:avLst/>
              <a:gdLst/>
              <a:ahLst/>
              <a:cxnLst>
                <a:cxn ang="3cd4">
                  <a:pos x="hc" y="t"/>
                </a:cxn>
                <a:cxn ang="cd2">
                  <a:pos x="l" y="vc"/>
                </a:cxn>
                <a:cxn ang="cd4">
                  <a:pos x="hc" y="b"/>
                </a:cxn>
                <a:cxn ang="0">
                  <a:pos x="r" y="vc"/>
                </a:cxn>
              </a:cxnLst>
              <a:rect l="l" t="t" r="r" b="b"/>
              <a:pathLst>
                <a:path w="261" h="320">
                  <a:moveTo>
                    <a:pt x="240" y="48"/>
                  </a:moveTo>
                  <a:cubicBezTo>
                    <a:pt x="219" y="48"/>
                    <a:pt x="206" y="64"/>
                    <a:pt x="206" y="80"/>
                  </a:cubicBezTo>
                  <a:cubicBezTo>
                    <a:pt x="206" y="90"/>
                    <a:pt x="213" y="101"/>
                    <a:pt x="227" y="101"/>
                  </a:cubicBezTo>
                  <a:cubicBezTo>
                    <a:pt x="243" y="101"/>
                    <a:pt x="261" y="88"/>
                    <a:pt x="261" y="61"/>
                  </a:cubicBezTo>
                  <a:cubicBezTo>
                    <a:pt x="261" y="29"/>
                    <a:pt x="230" y="0"/>
                    <a:pt x="176" y="0"/>
                  </a:cubicBezTo>
                  <a:cubicBezTo>
                    <a:pt x="83" y="0"/>
                    <a:pt x="56" y="72"/>
                    <a:pt x="56" y="102"/>
                  </a:cubicBezTo>
                  <a:cubicBezTo>
                    <a:pt x="56" y="158"/>
                    <a:pt x="109" y="170"/>
                    <a:pt x="130" y="173"/>
                  </a:cubicBezTo>
                  <a:cubicBezTo>
                    <a:pt x="166" y="181"/>
                    <a:pt x="203" y="187"/>
                    <a:pt x="203" y="227"/>
                  </a:cubicBezTo>
                  <a:cubicBezTo>
                    <a:pt x="203" y="245"/>
                    <a:pt x="187" y="304"/>
                    <a:pt x="102" y="304"/>
                  </a:cubicBezTo>
                  <a:cubicBezTo>
                    <a:pt x="91" y="304"/>
                    <a:pt x="37" y="304"/>
                    <a:pt x="21" y="267"/>
                  </a:cubicBezTo>
                  <a:cubicBezTo>
                    <a:pt x="48" y="270"/>
                    <a:pt x="66" y="250"/>
                    <a:pt x="66" y="229"/>
                  </a:cubicBezTo>
                  <a:cubicBezTo>
                    <a:pt x="66" y="213"/>
                    <a:pt x="54" y="205"/>
                    <a:pt x="40" y="205"/>
                  </a:cubicBezTo>
                  <a:cubicBezTo>
                    <a:pt x="21" y="205"/>
                    <a:pt x="0" y="219"/>
                    <a:pt x="0" y="251"/>
                  </a:cubicBezTo>
                  <a:cubicBezTo>
                    <a:pt x="0" y="291"/>
                    <a:pt x="40" y="320"/>
                    <a:pt x="101" y="320"/>
                  </a:cubicBezTo>
                  <a:cubicBezTo>
                    <a:pt x="216" y="320"/>
                    <a:pt x="243" y="235"/>
                    <a:pt x="243" y="203"/>
                  </a:cubicBezTo>
                  <a:cubicBezTo>
                    <a:pt x="243" y="178"/>
                    <a:pt x="230" y="160"/>
                    <a:pt x="221" y="150"/>
                  </a:cubicBezTo>
                  <a:cubicBezTo>
                    <a:pt x="202" y="131"/>
                    <a:pt x="182" y="128"/>
                    <a:pt x="150" y="122"/>
                  </a:cubicBezTo>
                  <a:cubicBezTo>
                    <a:pt x="125" y="115"/>
                    <a:pt x="98" y="110"/>
                    <a:pt x="98" y="78"/>
                  </a:cubicBezTo>
                  <a:cubicBezTo>
                    <a:pt x="98" y="59"/>
                    <a:pt x="114" y="16"/>
                    <a:pt x="176" y="16"/>
                  </a:cubicBezTo>
                  <a:cubicBezTo>
                    <a:pt x="194" y="16"/>
                    <a:pt x="229" y="21"/>
                    <a:pt x="240" y="4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8" name="Freeform 97">
              <a:extLst>
                <a:ext uri="{FF2B5EF4-FFF2-40B4-BE49-F238E27FC236}">
                  <a16:creationId xmlns:a16="http://schemas.microsoft.com/office/drawing/2014/main" id="{B3776941-54F6-A944-860C-5548740093C0}"/>
                </a:ext>
              </a:extLst>
            </p:cNvPr>
            <p:cNvSpPr/>
            <p:nvPr/>
          </p:nvSpPr>
          <p:spPr>
            <a:xfrm>
              <a:off x="7673760" y="6348240"/>
              <a:ext cx="29520" cy="75600"/>
            </a:xfrm>
            <a:custGeom>
              <a:avLst/>
              <a:gdLst/>
              <a:ahLst/>
              <a:cxnLst>
                <a:cxn ang="3cd4">
                  <a:pos x="hc" y="t"/>
                </a:cxn>
                <a:cxn ang="cd2">
                  <a:pos x="l" y="vc"/>
                </a:cxn>
                <a:cxn ang="cd4">
                  <a:pos x="hc" y="b"/>
                </a:cxn>
                <a:cxn ang="0">
                  <a:pos x="r" y="vc"/>
                </a:cxn>
              </a:cxnLst>
              <a:rect l="l" t="t" r="r" b="b"/>
              <a:pathLst>
                <a:path w="83" h="211">
                  <a:moveTo>
                    <a:pt x="83" y="74"/>
                  </a:moveTo>
                  <a:cubicBezTo>
                    <a:pt x="83" y="27"/>
                    <a:pt x="66" y="0"/>
                    <a:pt x="38" y="0"/>
                  </a:cubicBezTo>
                  <a:cubicBezTo>
                    <a:pt x="14" y="0"/>
                    <a:pt x="0" y="18"/>
                    <a:pt x="0" y="37"/>
                  </a:cubicBezTo>
                  <a:cubicBezTo>
                    <a:pt x="0" y="56"/>
                    <a:pt x="14" y="75"/>
                    <a:pt x="38" y="75"/>
                  </a:cubicBezTo>
                  <a:cubicBezTo>
                    <a:pt x="46" y="75"/>
                    <a:pt x="56" y="72"/>
                    <a:pt x="62" y="66"/>
                  </a:cubicBezTo>
                  <a:cubicBezTo>
                    <a:pt x="66" y="64"/>
                    <a:pt x="66" y="64"/>
                    <a:pt x="67" y="64"/>
                  </a:cubicBezTo>
                  <a:cubicBezTo>
                    <a:pt x="67" y="64"/>
                    <a:pt x="69" y="64"/>
                    <a:pt x="69" y="74"/>
                  </a:cubicBezTo>
                  <a:cubicBezTo>
                    <a:pt x="69" y="126"/>
                    <a:pt x="43" y="170"/>
                    <a:pt x="19" y="192"/>
                  </a:cubicBezTo>
                  <a:cubicBezTo>
                    <a:pt x="11" y="200"/>
                    <a:pt x="11" y="202"/>
                    <a:pt x="11" y="203"/>
                  </a:cubicBezTo>
                  <a:cubicBezTo>
                    <a:pt x="11" y="210"/>
                    <a:pt x="14" y="211"/>
                    <a:pt x="19" y="211"/>
                  </a:cubicBezTo>
                  <a:cubicBezTo>
                    <a:pt x="27" y="211"/>
                    <a:pt x="83" y="157"/>
                    <a:pt x="83" y="7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9" name="Freeform 98">
              <a:extLst>
                <a:ext uri="{FF2B5EF4-FFF2-40B4-BE49-F238E27FC236}">
                  <a16:creationId xmlns:a16="http://schemas.microsoft.com/office/drawing/2014/main" id="{B8CC7645-913E-0640-A4D0-E0CEBC5E2F7A}"/>
                </a:ext>
              </a:extLst>
            </p:cNvPr>
            <p:cNvSpPr/>
            <p:nvPr/>
          </p:nvSpPr>
          <p:spPr>
            <a:xfrm>
              <a:off x="7773840" y="6263280"/>
              <a:ext cx="115920" cy="114840"/>
            </a:xfrm>
            <a:custGeom>
              <a:avLst/>
              <a:gdLst/>
              <a:ahLst/>
              <a:cxnLst>
                <a:cxn ang="3cd4">
                  <a:pos x="hc" y="t"/>
                </a:cxn>
                <a:cxn ang="cd2">
                  <a:pos x="l" y="vc"/>
                </a:cxn>
                <a:cxn ang="cd4">
                  <a:pos x="hc" y="b"/>
                </a:cxn>
                <a:cxn ang="0">
                  <a:pos x="r" y="vc"/>
                </a:cxn>
              </a:cxnLst>
              <a:rect l="l" t="t" r="r" b="b"/>
              <a:pathLst>
                <a:path w="323" h="320">
                  <a:moveTo>
                    <a:pt x="235" y="45"/>
                  </a:moveTo>
                  <a:cubicBezTo>
                    <a:pt x="222" y="19"/>
                    <a:pt x="202" y="0"/>
                    <a:pt x="170" y="0"/>
                  </a:cubicBezTo>
                  <a:cubicBezTo>
                    <a:pt x="88" y="0"/>
                    <a:pt x="0" y="104"/>
                    <a:pt x="0" y="206"/>
                  </a:cubicBezTo>
                  <a:cubicBezTo>
                    <a:pt x="0" y="274"/>
                    <a:pt x="38" y="320"/>
                    <a:pt x="94" y="320"/>
                  </a:cubicBezTo>
                  <a:cubicBezTo>
                    <a:pt x="109" y="320"/>
                    <a:pt x="144" y="317"/>
                    <a:pt x="186" y="267"/>
                  </a:cubicBezTo>
                  <a:cubicBezTo>
                    <a:pt x="192" y="296"/>
                    <a:pt x="216" y="320"/>
                    <a:pt x="250" y="320"/>
                  </a:cubicBezTo>
                  <a:cubicBezTo>
                    <a:pt x="275" y="320"/>
                    <a:pt x="291" y="304"/>
                    <a:pt x="302" y="282"/>
                  </a:cubicBezTo>
                  <a:cubicBezTo>
                    <a:pt x="314" y="256"/>
                    <a:pt x="323" y="213"/>
                    <a:pt x="323" y="211"/>
                  </a:cubicBezTo>
                  <a:cubicBezTo>
                    <a:pt x="323" y="205"/>
                    <a:pt x="317" y="205"/>
                    <a:pt x="315" y="205"/>
                  </a:cubicBezTo>
                  <a:cubicBezTo>
                    <a:pt x="309" y="205"/>
                    <a:pt x="307" y="206"/>
                    <a:pt x="306" y="218"/>
                  </a:cubicBezTo>
                  <a:cubicBezTo>
                    <a:pt x="293" y="262"/>
                    <a:pt x="280" y="304"/>
                    <a:pt x="251" y="304"/>
                  </a:cubicBezTo>
                  <a:cubicBezTo>
                    <a:pt x="232" y="304"/>
                    <a:pt x="230" y="286"/>
                    <a:pt x="230" y="272"/>
                  </a:cubicBezTo>
                  <a:cubicBezTo>
                    <a:pt x="230" y="256"/>
                    <a:pt x="232" y="251"/>
                    <a:pt x="240" y="219"/>
                  </a:cubicBezTo>
                  <a:cubicBezTo>
                    <a:pt x="248" y="190"/>
                    <a:pt x="248" y="182"/>
                    <a:pt x="254" y="157"/>
                  </a:cubicBezTo>
                  <a:lnTo>
                    <a:pt x="280" y="58"/>
                  </a:lnTo>
                  <a:cubicBezTo>
                    <a:pt x="285" y="37"/>
                    <a:pt x="285" y="37"/>
                    <a:pt x="285" y="34"/>
                  </a:cubicBezTo>
                  <a:cubicBezTo>
                    <a:pt x="285" y="21"/>
                    <a:pt x="277" y="14"/>
                    <a:pt x="266" y="14"/>
                  </a:cubicBezTo>
                  <a:cubicBezTo>
                    <a:pt x="248" y="14"/>
                    <a:pt x="237" y="30"/>
                    <a:pt x="235" y="45"/>
                  </a:cubicBezTo>
                  <a:close/>
                  <a:moveTo>
                    <a:pt x="189" y="229"/>
                  </a:moveTo>
                  <a:cubicBezTo>
                    <a:pt x="186" y="242"/>
                    <a:pt x="186" y="242"/>
                    <a:pt x="176" y="254"/>
                  </a:cubicBezTo>
                  <a:cubicBezTo>
                    <a:pt x="144" y="293"/>
                    <a:pt x="115" y="304"/>
                    <a:pt x="96" y="304"/>
                  </a:cubicBezTo>
                  <a:cubicBezTo>
                    <a:pt x="61" y="304"/>
                    <a:pt x="50" y="266"/>
                    <a:pt x="50" y="238"/>
                  </a:cubicBezTo>
                  <a:cubicBezTo>
                    <a:pt x="50" y="203"/>
                    <a:pt x="72" y="115"/>
                    <a:pt x="90" y="83"/>
                  </a:cubicBezTo>
                  <a:cubicBezTo>
                    <a:pt x="110" y="42"/>
                    <a:pt x="142" y="16"/>
                    <a:pt x="171" y="16"/>
                  </a:cubicBezTo>
                  <a:cubicBezTo>
                    <a:pt x="218" y="16"/>
                    <a:pt x="227" y="74"/>
                    <a:pt x="227" y="78"/>
                  </a:cubicBezTo>
                  <a:cubicBezTo>
                    <a:pt x="227" y="82"/>
                    <a:pt x="226" y="86"/>
                    <a:pt x="224" y="9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0" name="Freeform 99">
              <a:extLst>
                <a:ext uri="{FF2B5EF4-FFF2-40B4-BE49-F238E27FC236}">
                  <a16:creationId xmlns:a16="http://schemas.microsoft.com/office/drawing/2014/main" id="{6A1F597A-509A-B34A-AA65-8D51DE0A6384}"/>
                </a:ext>
              </a:extLst>
            </p:cNvPr>
            <p:cNvSpPr/>
            <p:nvPr/>
          </p:nvSpPr>
          <p:spPr>
            <a:xfrm>
              <a:off x="7911360" y="6185519"/>
              <a:ext cx="59040" cy="253080"/>
            </a:xfrm>
            <a:custGeom>
              <a:avLst/>
              <a:gdLst/>
              <a:ahLst/>
              <a:cxnLst>
                <a:cxn ang="3cd4">
                  <a:pos x="hc" y="t"/>
                </a:cxn>
                <a:cxn ang="cd2">
                  <a:pos x="l" y="vc"/>
                </a:cxn>
                <a:cxn ang="cd4">
                  <a:pos x="hc" y="b"/>
                </a:cxn>
                <a:cxn ang="0">
                  <a:pos x="r" y="vc"/>
                </a:cxn>
              </a:cxnLst>
              <a:rect l="l" t="t" r="r" b="b"/>
              <a:pathLst>
                <a:path w="165" h="704">
                  <a:moveTo>
                    <a:pt x="165" y="352"/>
                  </a:moveTo>
                  <a:cubicBezTo>
                    <a:pt x="165" y="298"/>
                    <a:pt x="157" y="213"/>
                    <a:pt x="118" y="133"/>
                  </a:cubicBezTo>
                  <a:cubicBezTo>
                    <a:pt x="75" y="46"/>
                    <a:pt x="14" y="0"/>
                    <a:pt x="6" y="0"/>
                  </a:cubicBezTo>
                  <a:cubicBezTo>
                    <a:pt x="3" y="0"/>
                    <a:pt x="0" y="3"/>
                    <a:pt x="0" y="6"/>
                  </a:cubicBezTo>
                  <a:cubicBezTo>
                    <a:pt x="0" y="10"/>
                    <a:pt x="0" y="11"/>
                    <a:pt x="13" y="24"/>
                  </a:cubicBezTo>
                  <a:cubicBezTo>
                    <a:pt x="83" y="93"/>
                    <a:pt x="123" y="205"/>
                    <a:pt x="123" y="352"/>
                  </a:cubicBezTo>
                  <a:cubicBezTo>
                    <a:pt x="123" y="472"/>
                    <a:pt x="98" y="597"/>
                    <a:pt x="10" y="685"/>
                  </a:cubicBezTo>
                  <a:cubicBezTo>
                    <a:pt x="0" y="694"/>
                    <a:pt x="0" y="696"/>
                    <a:pt x="0" y="698"/>
                  </a:cubicBezTo>
                  <a:cubicBezTo>
                    <a:pt x="0" y="702"/>
                    <a:pt x="3" y="704"/>
                    <a:pt x="6" y="704"/>
                  </a:cubicBezTo>
                  <a:cubicBezTo>
                    <a:pt x="14" y="704"/>
                    <a:pt x="78" y="656"/>
                    <a:pt x="120" y="566"/>
                  </a:cubicBezTo>
                  <a:cubicBezTo>
                    <a:pt x="157" y="490"/>
                    <a:pt x="165" y="411"/>
                    <a:pt x="165" y="35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1" name="Freeform 100">
              <a:extLst>
                <a:ext uri="{FF2B5EF4-FFF2-40B4-BE49-F238E27FC236}">
                  <a16:creationId xmlns:a16="http://schemas.microsoft.com/office/drawing/2014/main" id="{F15C4445-270D-8347-9038-7DCC13D48A3D}"/>
                </a:ext>
              </a:extLst>
            </p:cNvPr>
            <p:cNvSpPr/>
            <p:nvPr/>
          </p:nvSpPr>
          <p:spPr>
            <a:xfrm>
              <a:off x="8006399" y="6159960"/>
              <a:ext cx="66600" cy="303840"/>
            </a:xfrm>
            <a:custGeom>
              <a:avLst/>
              <a:gdLst/>
              <a:ahLst/>
              <a:cxnLst>
                <a:cxn ang="3cd4">
                  <a:pos x="hc" y="t"/>
                </a:cxn>
                <a:cxn ang="cd2">
                  <a:pos x="l" y="vc"/>
                </a:cxn>
                <a:cxn ang="cd4">
                  <a:pos x="hc" y="b"/>
                </a:cxn>
                <a:cxn ang="0">
                  <a:pos x="r" y="vc"/>
                </a:cxn>
              </a:cxnLst>
              <a:rect l="l" t="t" r="r" b="b"/>
              <a:pathLst>
                <a:path w="186" h="845">
                  <a:moveTo>
                    <a:pt x="186" y="422"/>
                  </a:moveTo>
                  <a:cubicBezTo>
                    <a:pt x="186" y="323"/>
                    <a:pt x="168" y="181"/>
                    <a:pt x="75" y="62"/>
                  </a:cubicBezTo>
                  <a:cubicBezTo>
                    <a:pt x="67" y="53"/>
                    <a:pt x="21" y="0"/>
                    <a:pt x="8" y="0"/>
                  </a:cubicBezTo>
                  <a:cubicBezTo>
                    <a:pt x="5" y="0"/>
                    <a:pt x="0" y="2"/>
                    <a:pt x="0" y="6"/>
                  </a:cubicBezTo>
                  <a:cubicBezTo>
                    <a:pt x="0" y="10"/>
                    <a:pt x="2" y="11"/>
                    <a:pt x="5" y="14"/>
                  </a:cubicBezTo>
                  <a:cubicBezTo>
                    <a:pt x="38" y="51"/>
                    <a:pt x="85" y="107"/>
                    <a:pt x="114" y="219"/>
                  </a:cubicBezTo>
                  <a:cubicBezTo>
                    <a:pt x="130" y="283"/>
                    <a:pt x="136" y="357"/>
                    <a:pt x="136" y="422"/>
                  </a:cubicBezTo>
                  <a:cubicBezTo>
                    <a:pt x="136" y="493"/>
                    <a:pt x="130" y="565"/>
                    <a:pt x="112" y="634"/>
                  </a:cubicBezTo>
                  <a:cubicBezTo>
                    <a:pt x="85" y="733"/>
                    <a:pt x="43" y="789"/>
                    <a:pt x="6" y="829"/>
                  </a:cubicBezTo>
                  <a:cubicBezTo>
                    <a:pt x="0" y="835"/>
                    <a:pt x="0" y="835"/>
                    <a:pt x="0" y="837"/>
                  </a:cubicBezTo>
                  <a:cubicBezTo>
                    <a:pt x="0" y="843"/>
                    <a:pt x="5" y="845"/>
                    <a:pt x="8" y="845"/>
                  </a:cubicBezTo>
                  <a:cubicBezTo>
                    <a:pt x="19" y="845"/>
                    <a:pt x="58" y="802"/>
                    <a:pt x="67" y="792"/>
                  </a:cubicBezTo>
                  <a:cubicBezTo>
                    <a:pt x="139" y="706"/>
                    <a:pt x="186" y="579"/>
                    <a:pt x="186" y="42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2" name="Freeform 101">
              <a:extLst>
                <a:ext uri="{FF2B5EF4-FFF2-40B4-BE49-F238E27FC236}">
                  <a16:creationId xmlns:a16="http://schemas.microsoft.com/office/drawing/2014/main" id="{E88DB678-4C02-DF49-96A8-14AE0C03E307}"/>
                </a:ext>
              </a:extLst>
            </p:cNvPr>
            <p:cNvSpPr/>
            <p:nvPr/>
          </p:nvSpPr>
          <p:spPr>
            <a:xfrm>
              <a:off x="8173440" y="6202079"/>
              <a:ext cx="186840" cy="181800"/>
            </a:xfrm>
            <a:custGeom>
              <a:avLst/>
              <a:gdLst/>
              <a:ahLst/>
              <a:cxnLst>
                <a:cxn ang="3cd4">
                  <a:pos x="hc" y="t"/>
                </a:cxn>
                <a:cxn ang="cd2">
                  <a:pos x="l" y="vc"/>
                </a:cxn>
                <a:cxn ang="cd4">
                  <a:pos x="hc" y="b"/>
                </a:cxn>
                <a:cxn ang="0">
                  <a:pos x="r" y="vc"/>
                </a:cxn>
              </a:cxnLst>
              <a:rect l="l" t="t" r="r" b="b"/>
              <a:pathLst>
                <a:path w="520" h="506">
                  <a:moveTo>
                    <a:pt x="517" y="16"/>
                  </a:moveTo>
                  <a:cubicBezTo>
                    <a:pt x="518" y="13"/>
                    <a:pt x="520" y="8"/>
                    <a:pt x="520" y="6"/>
                  </a:cubicBezTo>
                  <a:cubicBezTo>
                    <a:pt x="520" y="0"/>
                    <a:pt x="520" y="0"/>
                    <a:pt x="504" y="0"/>
                  </a:cubicBezTo>
                  <a:lnTo>
                    <a:pt x="18" y="0"/>
                  </a:lnTo>
                  <a:cubicBezTo>
                    <a:pt x="0" y="0"/>
                    <a:pt x="0" y="0"/>
                    <a:pt x="0" y="6"/>
                  </a:cubicBezTo>
                  <a:cubicBezTo>
                    <a:pt x="0" y="8"/>
                    <a:pt x="2" y="13"/>
                    <a:pt x="3" y="16"/>
                  </a:cubicBezTo>
                  <a:lnTo>
                    <a:pt x="242" y="491"/>
                  </a:lnTo>
                  <a:cubicBezTo>
                    <a:pt x="246" y="501"/>
                    <a:pt x="248" y="506"/>
                    <a:pt x="261" y="506"/>
                  </a:cubicBezTo>
                  <a:cubicBezTo>
                    <a:pt x="272" y="506"/>
                    <a:pt x="274" y="501"/>
                    <a:pt x="280" y="491"/>
                  </a:cubicBezTo>
                  <a:close/>
                  <a:moveTo>
                    <a:pt x="88" y="51"/>
                  </a:moveTo>
                  <a:lnTo>
                    <a:pt x="475" y="51"/>
                  </a:lnTo>
                  <a:lnTo>
                    <a:pt x="282" y="438"/>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3" name="Freeform 102">
              <a:extLst>
                <a:ext uri="{FF2B5EF4-FFF2-40B4-BE49-F238E27FC236}">
                  <a16:creationId xmlns:a16="http://schemas.microsoft.com/office/drawing/2014/main" id="{75A7A257-2134-734F-A7B2-2C76C81AE794}"/>
                </a:ext>
              </a:extLst>
            </p:cNvPr>
            <p:cNvSpPr/>
            <p:nvPr/>
          </p:nvSpPr>
          <p:spPr>
            <a:xfrm>
              <a:off x="8379720" y="6334560"/>
              <a:ext cx="129960" cy="80280"/>
            </a:xfrm>
            <a:custGeom>
              <a:avLst/>
              <a:gdLst/>
              <a:ahLst/>
              <a:cxnLst>
                <a:cxn ang="3cd4">
                  <a:pos x="hc" y="t"/>
                </a:cxn>
                <a:cxn ang="cd2">
                  <a:pos x="l" y="vc"/>
                </a:cxn>
                <a:cxn ang="cd4">
                  <a:pos x="hc" y="b"/>
                </a:cxn>
                <a:cxn ang="0">
                  <a:pos x="r" y="vc"/>
                </a:cxn>
              </a:cxnLst>
              <a:rect l="l" t="t" r="r" b="b"/>
              <a:pathLst>
                <a:path w="362" h="224">
                  <a:moveTo>
                    <a:pt x="237" y="61"/>
                  </a:moveTo>
                  <a:cubicBezTo>
                    <a:pt x="240" y="48"/>
                    <a:pt x="246" y="24"/>
                    <a:pt x="246" y="21"/>
                  </a:cubicBezTo>
                  <a:cubicBezTo>
                    <a:pt x="246" y="11"/>
                    <a:pt x="238" y="5"/>
                    <a:pt x="230" y="5"/>
                  </a:cubicBezTo>
                  <a:cubicBezTo>
                    <a:pt x="221" y="5"/>
                    <a:pt x="211" y="11"/>
                    <a:pt x="208" y="19"/>
                  </a:cubicBezTo>
                  <a:cubicBezTo>
                    <a:pt x="206" y="24"/>
                    <a:pt x="202" y="45"/>
                    <a:pt x="198" y="58"/>
                  </a:cubicBezTo>
                  <a:cubicBezTo>
                    <a:pt x="192" y="85"/>
                    <a:pt x="192" y="86"/>
                    <a:pt x="184" y="114"/>
                  </a:cubicBezTo>
                  <a:cubicBezTo>
                    <a:pt x="178" y="141"/>
                    <a:pt x="178" y="146"/>
                    <a:pt x="176" y="160"/>
                  </a:cubicBezTo>
                  <a:cubicBezTo>
                    <a:pt x="179" y="170"/>
                    <a:pt x="174" y="179"/>
                    <a:pt x="163" y="194"/>
                  </a:cubicBezTo>
                  <a:cubicBezTo>
                    <a:pt x="157" y="202"/>
                    <a:pt x="146" y="210"/>
                    <a:pt x="130" y="210"/>
                  </a:cubicBezTo>
                  <a:cubicBezTo>
                    <a:pt x="110" y="210"/>
                    <a:pt x="85" y="203"/>
                    <a:pt x="85" y="165"/>
                  </a:cubicBezTo>
                  <a:cubicBezTo>
                    <a:pt x="85" y="139"/>
                    <a:pt x="99" y="102"/>
                    <a:pt x="109" y="77"/>
                  </a:cubicBezTo>
                  <a:cubicBezTo>
                    <a:pt x="117" y="56"/>
                    <a:pt x="118" y="51"/>
                    <a:pt x="118" y="43"/>
                  </a:cubicBezTo>
                  <a:cubicBezTo>
                    <a:pt x="118" y="19"/>
                    <a:pt x="99" y="0"/>
                    <a:pt x="72" y="0"/>
                  </a:cubicBezTo>
                  <a:cubicBezTo>
                    <a:pt x="22" y="0"/>
                    <a:pt x="0" y="67"/>
                    <a:pt x="0" y="77"/>
                  </a:cubicBezTo>
                  <a:cubicBezTo>
                    <a:pt x="0" y="83"/>
                    <a:pt x="6" y="83"/>
                    <a:pt x="8" y="83"/>
                  </a:cubicBezTo>
                  <a:cubicBezTo>
                    <a:pt x="16" y="83"/>
                    <a:pt x="16" y="80"/>
                    <a:pt x="18" y="75"/>
                  </a:cubicBezTo>
                  <a:cubicBezTo>
                    <a:pt x="30" y="34"/>
                    <a:pt x="51" y="14"/>
                    <a:pt x="70" y="14"/>
                  </a:cubicBezTo>
                  <a:cubicBezTo>
                    <a:pt x="78" y="14"/>
                    <a:pt x="83" y="19"/>
                    <a:pt x="83" y="32"/>
                  </a:cubicBezTo>
                  <a:cubicBezTo>
                    <a:pt x="83" y="43"/>
                    <a:pt x="78" y="54"/>
                    <a:pt x="77" y="61"/>
                  </a:cubicBezTo>
                  <a:cubicBezTo>
                    <a:pt x="48" y="133"/>
                    <a:pt x="48" y="142"/>
                    <a:pt x="48" y="158"/>
                  </a:cubicBezTo>
                  <a:cubicBezTo>
                    <a:pt x="48" y="216"/>
                    <a:pt x="101" y="224"/>
                    <a:pt x="128" y="224"/>
                  </a:cubicBezTo>
                  <a:cubicBezTo>
                    <a:pt x="138" y="224"/>
                    <a:pt x="162" y="224"/>
                    <a:pt x="184" y="190"/>
                  </a:cubicBezTo>
                  <a:cubicBezTo>
                    <a:pt x="195" y="213"/>
                    <a:pt x="222" y="224"/>
                    <a:pt x="253" y="224"/>
                  </a:cubicBezTo>
                  <a:cubicBezTo>
                    <a:pt x="296" y="224"/>
                    <a:pt x="318" y="186"/>
                    <a:pt x="328" y="165"/>
                  </a:cubicBezTo>
                  <a:cubicBezTo>
                    <a:pt x="349" y="123"/>
                    <a:pt x="362" y="62"/>
                    <a:pt x="362" y="38"/>
                  </a:cubicBezTo>
                  <a:cubicBezTo>
                    <a:pt x="362" y="2"/>
                    <a:pt x="341" y="0"/>
                    <a:pt x="338" y="0"/>
                  </a:cubicBezTo>
                  <a:cubicBezTo>
                    <a:pt x="325" y="0"/>
                    <a:pt x="310" y="13"/>
                    <a:pt x="310" y="26"/>
                  </a:cubicBezTo>
                  <a:cubicBezTo>
                    <a:pt x="310" y="35"/>
                    <a:pt x="315" y="38"/>
                    <a:pt x="320" y="42"/>
                  </a:cubicBezTo>
                  <a:cubicBezTo>
                    <a:pt x="331" y="51"/>
                    <a:pt x="338" y="66"/>
                    <a:pt x="338" y="82"/>
                  </a:cubicBezTo>
                  <a:cubicBezTo>
                    <a:pt x="338" y="88"/>
                    <a:pt x="317" y="210"/>
                    <a:pt x="254" y="210"/>
                  </a:cubicBezTo>
                  <a:cubicBezTo>
                    <a:pt x="214" y="210"/>
                    <a:pt x="214" y="174"/>
                    <a:pt x="214" y="166"/>
                  </a:cubicBezTo>
                  <a:cubicBezTo>
                    <a:pt x="214" y="152"/>
                    <a:pt x="216" y="144"/>
                    <a:pt x="222" y="11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4" name="Freeform 103">
              <a:extLst>
                <a:ext uri="{FF2B5EF4-FFF2-40B4-BE49-F238E27FC236}">
                  <a16:creationId xmlns:a16="http://schemas.microsoft.com/office/drawing/2014/main" id="{D062869E-ECFF-5242-91E6-01D91E66EB07}"/>
                </a:ext>
              </a:extLst>
            </p:cNvPr>
            <p:cNvSpPr/>
            <p:nvPr/>
          </p:nvSpPr>
          <p:spPr>
            <a:xfrm>
              <a:off x="8547840" y="6197040"/>
              <a:ext cx="175320" cy="227880"/>
            </a:xfrm>
            <a:custGeom>
              <a:avLst/>
              <a:gdLst/>
              <a:ahLst/>
              <a:cxnLst>
                <a:cxn ang="3cd4">
                  <a:pos x="hc" y="t"/>
                </a:cxn>
                <a:cxn ang="cd2">
                  <a:pos x="l" y="vc"/>
                </a:cxn>
                <a:cxn ang="cd4">
                  <a:pos x="hc" y="b"/>
                </a:cxn>
                <a:cxn ang="0">
                  <a:pos x="r" y="vc"/>
                </a:cxn>
              </a:cxnLst>
              <a:rect l="l" t="t" r="r" b="b"/>
              <a:pathLst>
                <a:path w="488" h="634">
                  <a:moveTo>
                    <a:pt x="274" y="493"/>
                  </a:moveTo>
                  <a:cubicBezTo>
                    <a:pt x="384" y="451"/>
                    <a:pt x="488" y="325"/>
                    <a:pt x="488" y="189"/>
                  </a:cubicBezTo>
                  <a:cubicBezTo>
                    <a:pt x="488" y="77"/>
                    <a:pt x="413" y="0"/>
                    <a:pt x="307" y="0"/>
                  </a:cubicBezTo>
                  <a:cubicBezTo>
                    <a:pt x="155" y="0"/>
                    <a:pt x="0" y="160"/>
                    <a:pt x="0" y="325"/>
                  </a:cubicBezTo>
                  <a:cubicBezTo>
                    <a:pt x="0" y="442"/>
                    <a:pt x="78" y="512"/>
                    <a:pt x="181" y="512"/>
                  </a:cubicBezTo>
                  <a:cubicBezTo>
                    <a:pt x="198" y="512"/>
                    <a:pt x="222" y="509"/>
                    <a:pt x="250" y="502"/>
                  </a:cubicBezTo>
                  <a:cubicBezTo>
                    <a:pt x="246" y="546"/>
                    <a:pt x="246" y="547"/>
                    <a:pt x="246" y="557"/>
                  </a:cubicBezTo>
                  <a:cubicBezTo>
                    <a:pt x="246" y="579"/>
                    <a:pt x="246" y="634"/>
                    <a:pt x="306" y="634"/>
                  </a:cubicBezTo>
                  <a:cubicBezTo>
                    <a:pt x="389" y="634"/>
                    <a:pt x="422" y="504"/>
                    <a:pt x="422" y="498"/>
                  </a:cubicBezTo>
                  <a:cubicBezTo>
                    <a:pt x="422" y="491"/>
                    <a:pt x="418" y="490"/>
                    <a:pt x="416" y="490"/>
                  </a:cubicBezTo>
                  <a:cubicBezTo>
                    <a:pt x="410" y="490"/>
                    <a:pt x="408" y="493"/>
                    <a:pt x="406" y="498"/>
                  </a:cubicBezTo>
                  <a:cubicBezTo>
                    <a:pt x="390" y="547"/>
                    <a:pt x="349" y="565"/>
                    <a:pt x="325" y="565"/>
                  </a:cubicBezTo>
                  <a:cubicBezTo>
                    <a:pt x="291" y="565"/>
                    <a:pt x="282" y="546"/>
                    <a:pt x="274" y="493"/>
                  </a:cubicBezTo>
                  <a:close/>
                  <a:moveTo>
                    <a:pt x="141" y="486"/>
                  </a:moveTo>
                  <a:cubicBezTo>
                    <a:pt x="86" y="466"/>
                    <a:pt x="62" y="410"/>
                    <a:pt x="62" y="347"/>
                  </a:cubicBezTo>
                  <a:cubicBezTo>
                    <a:pt x="62" y="298"/>
                    <a:pt x="80" y="198"/>
                    <a:pt x="134" y="122"/>
                  </a:cubicBezTo>
                  <a:cubicBezTo>
                    <a:pt x="186" y="50"/>
                    <a:pt x="251" y="18"/>
                    <a:pt x="304" y="18"/>
                  </a:cubicBezTo>
                  <a:cubicBezTo>
                    <a:pt x="374" y="18"/>
                    <a:pt x="426" y="72"/>
                    <a:pt x="426" y="166"/>
                  </a:cubicBezTo>
                  <a:cubicBezTo>
                    <a:pt x="426" y="237"/>
                    <a:pt x="389" y="402"/>
                    <a:pt x="270" y="469"/>
                  </a:cubicBezTo>
                  <a:cubicBezTo>
                    <a:pt x="267" y="443"/>
                    <a:pt x="261" y="392"/>
                    <a:pt x="208" y="392"/>
                  </a:cubicBezTo>
                  <a:cubicBezTo>
                    <a:pt x="171" y="392"/>
                    <a:pt x="136" y="427"/>
                    <a:pt x="136" y="464"/>
                  </a:cubicBezTo>
                  <a:cubicBezTo>
                    <a:pt x="136" y="478"/>
                    <a:pt x="141" y="486"/>
                    <a:pt x="141" y="486"/>
                  </a:cubicBezTo>
                  <a:close/>
                  <a:moveTo>
                    <a:pt x="184" y="494"/>
                  </a:moveTo>
                  <a:cubicBezTo>
                    <a:pt x="174" y="494"/>
                    <a:pt x="152" y="494"/>
                    <a:pt x="152" y="464"/>
                  </a:cubicBezTo>
                  <a:cubicBezTo>
                    <a:pt x="152" y="437"/>
                    <a:pt x="179" y="408"/>
                    <a:pt x="208" y="408"/>
                  </a:cubicBezTo>
                  <a:cubicBezTo>
                    <a:pt x="238" y="408"/>
                    <a:pt x="251" y="426"/>
                    <a:pt x="251" y="467"/>
                  </a:cubicBezTo>
                  <a:cubicBezTo>
                    <a:pt x="251" y="478"/>
                    <a:pt x="251" y="478"/>
                    <a:pt x="245" y="482"/>
                  </a:cubicBezTo>
                  <a:cubicBezTo>
                    <a:pt x="226" y="490"/>
                    <a:pt x="205" y="494"/>
                    <a:pt x="184" y="49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5" name="Freeform 104">
              <a:extLst>
                <a:ext uri="{FF2B5EF4-FFF2-40B4-BE49-F238E27FC236}">
                  <a16:creationId xmlns:a16="http://schemas.microsoft.com/office/drawing/2014/main" id="{7B278319-8DF0-1349-8FA3-76E974A0B578}"/>
                </a:ext>
              </a:extLst>
            </p:cNvPr>
            <p:cNvSpPr/>
            <p:nvPr/>
          </p:nvSpPr>
          <p:spPr>
            <a:xfrm>
              <a:off x="8743320" y="6334560"/>
              <a:ext cx="129960" cy="80280"/>
            </a:xfrm>
            <a:custGeom>
              <a:avLst/>
              <a:gdLst/>
              <a:ahLst/>
              <a:cxnLst>
                <a:cxn ang="3cd4">
                  <a:pos x="hc" y="t"/>
                </a:cxn>
                <a:cxn ang="cd2">
                  <a:pos x="l" y="vc"/>
                </a:cxn>
                <a:cxn ang="cd4">
                  <a:pos x="hc" y="b"/>
                </a:cxn>
                <a:cxn ang="0">
                  <a:pos x="r" y="vc"/>
                </a:cxn>
              </a:cxnLst>
              <a:rect l="l" t="t" r="r" b="b"/>
              <a:pathLst>
                <a:path w="362" h="224">
                  <a:moveTo>
                    <a:pt x="237" y="61"/>
                  </a:moveTo>
                  <a:cubicBezTo>
                    <a:pt x="240" y="48"/>
                    <a:pt x="246" y="24"/>
                    <a:pt x="246" y="21"/>
                  </a:cubicBezTo>
                  <a:cubicBezTo>
                    <a:pt x="246" y="11"/>
                    <a:pt x="238" y="5"/>
                    <a:pt x="230" y="5"/>
                  </a:cubicBezTo>
                  <a:cubicBezTo>
                    <a:pt x="221" y="5"/>
                    <a:pt x="211" y="11"/>
                    <a:pt x="208" y="19"/>
                  </a:cubicBezTo>
                  <a:cubicBezTo>
                    <a:pt x="206" y="24"/>
                    <a:pt x="202" y="45"/>
                    <a:pt x="198" y="58"/>
                  </a:cubicBezTo>
                  <a:cubicBezTo>
                    <a:pt x="192" y="85"/>
                    <a:pt x="192" y="86"/>
                    <a:pt x="184" y="114"/>
                  </a:cubicBezTo>
                  <a:cubicBezTo>
                    <a:pt x="178" y="141"/>
                    <a:pt x="178" y="146"/>
                    <a:pt x="176" y="160"/>
                  </a:cubicBezTo>
                  <a:cubicBezTo>
                    <a:pt x="178" y="170"/>
                    <a:pt x="174" y="179"/>
                    <a:pt x="163" y="194"/>
                  </a:cubicBezTo>
                  <a:cubicBezTo>
                    <a:pt x="157" y="202"/>
                    <a:pt x="146" y="210"/>
                    <a:pt x="130" y="210"/>
                  </a:cubicBezTo>
                  <a:cubicBezTo>
                    <a:pt x="110" y="210"/>
                    <a:pt x="85" y="203"/>
                    <a:pt x="85" y="165"/>
                  </a:cubicBezTo>
                  <a:cubicBezTo>
                    <a:pt x="85" y="139"/>
                    <a:pt x="99" y="102"/>
                    <a:pt x="109" y="77"/>
                  </a:cubicBezTo>
                  <a:cubicBezTo>
                    <a:pt x="117" y="56"/>
                    <a:pt x="118" y="51"/>
                    <a:pt x="118" y="43"/>
                  </a:cubicBezTo>
                  <a:cubicBezTo>
                    <a:pt x="118" y="19"/>
                    <a:pt x="99" y="0"/>
                    <a:pt x="72" y="0"/>
                  </a:cubicBezTo>
                  <a:cubicBezTo>
                    <a:pt x="22" y="0"/>
                    <a:pt x="0" y="67"/>
                    <a:pt x="0" y="77"/>
                  </a:cubicBezTo>
                  <a:cubicBezTo>
                    <a:pt x="0" y="83"/>
                    <a:pt x="6" y="83"/>
                    <a:pt x="8" y="83"/>
                  </a:cubicBezTo>
                  <a:cubicBezTo>
                    <a:pt x="16" y="83"/>
                    <a:pt x="16" y="80"/>
                    <a:pt x="18" y="75"/>
                  </a:cubicBezTo>
                  <a:cubicBezTo>
                    <a:pt x="30" y="34"/>
                    <a:pt x="51" y="14"/>
                    <a:pt x="70" y="14"/>
                  </a:cubicBezTo>
                  <a:cubicBezTo>
                    <a:pt x="78" y="14"/>
                    <a:pt x="83" y="19"/>
                    <a:pt x="83" y="32"/>
                  </a:cubicBezTo>
                  <a:cubicBezTo>
                    <a:pt x="83" y="43"/>
                    <a:pt x="78" y="54"/>
                    <a:pt x="77" y="61"/>
                  </a:cubicBezTo>
                  <a:cubicBezTo>
                    <a:pt x="48" y="133"/>
                    <a:pt x="48" y="142"/>
                    <a:pt x="48" y="158"/>
                  </a:cubicBezTo>
                  <a:cubicBezTo>
                    <a:pt x="48" y="216"/>
                    <a:pt x="101" y="224"/>
                    <a:pt x="128" y="224"/>
                  </a:cubicBezTo>
                  <a:cubicBezTo>
                    <a:pt x="138" y="224"/>
                    <a:pt x="162" y="224"/>
                    <a:pt x="184" y="190"/>
                  </a:cubicBezTo>
                  <a:cubicBezTo>
                    <a:pt x="195" y="213"/>
                    <a:pt x="222" y="224"/>
                    <a:pt x="253" y="224"/>
                  </a:cubicBezTo>
                  <a:cubicBezTo>
                    <a:pt x="296" y="224"/>
                    <a:pt x="318" y="186"/>
                    <a:pt x="328" y="165"/>
                  </a:cubicBezTo>
                  <a:cubicBezTo>
                    <a:pt x="349" y="123"/>
                    <a:pt x="362" y="62"/>
                    <a:pt x="362" y="38"/>
                  </a:cubicBezTo>
                  <a:cubicBezTo>
                    <a:pt x="362" y="2"/>
                    <a:pt x="341" y="0"/>
                    <a:pt x="338" y="0"/>
                  </a:cubicBezTo>
                  <a:cubicBezTo>
                    <a:pt x="325" y="0"/>
                    <a:pt x="310" y="13"/>
                    <a:pt x="310" y="26"/>
                  </a:cubicBezTo>
                  <a:cubicBezTo>
                    <a:pt x="310" y="35"/>
                    <a:pt x="315" y="38"/>
                    <a:pt x="320" y="42"/>
                  </a:cubicBezTo>
                  <a:cubicBezTo>
                    <a:pt x="331" y="51"/>
                    <a:pt x="338" y="66"/>
                    <a:pt x="338" y="82"/>
                  </a:cubicBezTo>
                  <a:cubicBezTo>
                    <a:pt x="338" y="88"/>
                    <a:pt x="317" y="210"/>
                    <a:pt x="254" y="210"/>
                  </a:cubicBezTo>
                  <a:cubicBezTo>
                    <a:pt x="214" y="210"/>
                    <a:pt x="214" y="174"/>
                    <a:pt x="214" y="166"/>
                  </a:cubicBezTo>
                  <a:cubicBezTo>
                    <a:pt x="214" y="152"/>
                    <a:pt x="216" y="144"/>
                    <a:pt x="222" y="11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6" name="Freeform 105">
              <a:extLst>
                <a:ext uri="{FF2B5EF4-FFF2-40B4-BE49-F238E27FC236}">
                  <a16:creationId xmlns:a16="http://schemas.microsoft.com/office/drawing/2014/main" id="{9BF06FA5-FFD6-0647-81C1-54F9F360CB6F}"/>
                </a:ext>
              </a:extLst>
            </p:cNvPr>
            <p:cNvSpPr/>
            <p:nvPr/>
          </p:nvSpPr>
          <p:spPr>
            <a:xfrm>
              <a:off x="8923679" y="6185519"/>
              <a:ext cx="59040" cy="253080"/>
            </a:xfrm>
            <a:custGeom>
              <a:avLst/>
              <a:gdLst/>
              <a:ahLst/>
              <a:cxnLst>
                <a:cxn ang="3cd4">
                  <a:pos x="hc" y="t"/>
                </a:cxn>
                <a:cxn ang="cd2">
                  <a:pos x="l" y="vc"/>
                </a:cxn>
                <a:cxn ang="cd4">
                  <a:pos x="hc" y="b"/>
                </a:cxn>
                <a:cxn ang="0">
                  <a:pos x="r" y="vc"/>
                </a:cxn>
              </a:cxnLst>
              <a:rect l="l" t="t" r="r" b="b"/>
              <a:pathLst>
                <a:path w="165" h="704">
                  <a:moveTo>
                    <a:pt x="165" y="698"/>
                  </a:moveTo>
                  <a:cubicBezTo>
                    <a:pt x="165" y="696"/>
                    <a:pt x="165" y="694"/>
                    <a:pt x="152" y="682"/>
                  </a:cubicBezTo>
                  <a:cubicBezTo>
                    <a:pt x="64" y="594"/>
                    <a:pt x="42" y="461"/>
                    <a:pt x="42" y="352"/>
                  </a:cubicBezTo>
                  <a:cubicBezTo>
                    <a:pt x="42" y="230"/>
                    <a:pt x="69" y="107"/>
                    <a:pt x="155" y="19"/>
                  </a:cubicBezTo>
                  <a:cubicBezTo>
                    <a:pt x="165" y="11"/>
                    <a:pt x="165" y="10"/>
                    <a:pt x="165" y="6"/>
                  </a:cubicBezTo>
                  <a:cubicBezTo>
                    <a:pt x="165" y="2"/>
                    <a:pt x="162" y="0"/>
                    <a:pt x="157" y="0"/>
                  </a:cubicBezTo>
                  <a:cubicBezTo>
                    <a:pt x="150" y="0"/>
                    <a:pt x="86" y="48"/>
                    <a:pt x="45" y="138"/>
                  </a:cubicBezTo>
                  <a:cubicBezTo>
                    <a:pt x="8" y="214"/>
                    <a:pt x="0" y="293"/>
                    <a:pt x="0" y="352"/>
                  </a:cubicBezTo>
                  <a:cubicBezTo>
                    <a:pt x="0" y="408"/>
                    <a:pt x="8" y="493"/>
                    <a:pt x="46" y="573"/>
                  </a:cubicBezTo>
                  <a:cubicBezTo>
                    <a:pt x="90" y="659"/>
                    <a:pt x="150" y="704"/>
                    <a:pt x="157" y="704"/>
                  </a:cubicBezTo>
                  <a:cubicBezTo>
                    <a:pt x="162" y="704"/>
                    <a:pt x="165" y="702"/>
                    <a:pt x="165" y="69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7" name="Freeform 106">
              <a:extLst>
                <a:ext uri="{FF2B5EF4-FFF2-40B4-BE49-F238E27FC236}">
                  <a16:creationId xmlns:a16="http://schemas.microsoft.com/office/drawing/2014/main" id="{9AE67241-EF6D-F14D-8FC6-53984C710D29}"/>
                </a:ext>
              </a:extLst>
            </p:cNvPr>
            <p:cNvSpPr/>
            <p:nvPr/>
          </p:nvSpPr>
          <p:spPr>
            <a:xfrm>
              <a:off x="9010080" y="6263280"/>
              <a:ext cx="93600" cy="114840"/>
            </a:xfrm>
            <a:custGeom>
              <a:avLst/>
              <a:gdLst/>
              <a:ahLst/>
              <a:cxnLst>
                <a:cxn ang="3cd4">
                  <a:pos x="hc" y="t"/>
                </a:cxn>
                <a:cxn ang="cd2">
                  <a:pos x="l" y="vc"/>
                </a:cxn>
                <a:cxn ang="cd4">
                  <a:pos x="hc" y="b"/>
                </a:cxn>
                <a:cxn ang="0">
                  <a:pos x="r" y="vc"/>
                </a:cxn>
              </a:cxnLst>
              <a:rect l="l" t="t" r="r" b="b"/>
              <a:pathLst>
                <a:path w="261" h="320">
                  <a:moveTo>
                    <a:pt x="240" y="48"/>
                  </a:moveTo>
                  <a:cubicBezTo>
                    <a:pt x="221" y="48"/>
                    <a:pt x="206" y="64"/>
                    <a:pt x="206" y="80"/>
                  </a:cubicBezTo>
                  <a:cubicBezTo>
                    <a:pt x="206" y="90"/>
                    <a:pt x="213" y="101"/>
                    <a:pt x="227" y="101"/>
                  </a:cubicBezTo>
                  <a:cubicBezTo>
                    <a:pt x="243" y="101"/>
                    <a:pt x="261" y="88"/>
                    <a:pt x="261" y="61"/>
                  </a:cubicBezTo>
                  <a:cubicBezTo>
                    <a:pt x="261" y="29"/>
                    <a:pt x="230" y="0"/>
                    <a:pt x="176" y="0"/>
                  </a:cubicBezTo>
                  <a:cubicBezTo>
                    <a:pt x="83" y="0"/>
                    <a:pt x="56" y="72"/>
                    <a:pt x="56" y="102"/>
                  </a:cubicBezTo>
                  <a:cubicBezTo>
                    <a:pt x="56" y="158"/>
                    <a:pt x="109" y="170"/>
                    <a:pt x="130" y="173"/>
                  </a:cubicBezTo>
                  <a:cubicBezTo>
                    <a:pt x="166" y="181"/>
                    <a:pt x="203" y="187"/>
                    <a:pt x="203" y="227"/>
                  </a:cubicBezTo>
                  <a:cubicBezTo>
                    <a:pt x="203" y="245"/>
                    <a:pt x="187" y="304"/>
                    <a:pt x="102" y="304"/>
                  </a:cubicBezTo>
                  <a:cubicBezTo>
                    <a:pt x="91" y="304"/>
                    <a:pt x="37" y="304"/>
                    <a:pt x="21" y="267"/>
                  </a:cubicBezTo>
                  <a:cubicBezTo>
                    <a:pt x="48" y="270"/>
                    <a:pt x="66" y="250"/>
                    <a:pt x="66" y="229"/>
                  </a:cubicBezTo>
                  <a:cubicBezTo>
                    <a:pt x="66" y="213"/>
                    <a:pt x="54" y="205"/>
                    <a:pt x="40" y="205"/>
                  </a:cubicBezTo>
                  <a:cubicBezTo>
                    <a:pt x="21" y="205"/>
                    <a:pt x="0" y="219"/>
                    <a:pt x="0" y="251"/>
                  </a:cubicBezTo>
                  <a:cubicBezTo>
                    <a:pt x="0" y="291"/>
                    <a:pt x="40" y="320"/>
                    <a:pt x="101" y="320"/>
                  </a:cubicBezTo>
                  <a:cubicBezTo>
                    <a:pt x="216" y="320"/>
                    <a:pt x="243" y="235"/>
                    <a:pt x="243" y="203"/>
                  </a:cubicBezTo>
                  <a:cubicBezTo>
                    <a:pt x="243" y="178"/>
                    <a:pt x="230" y="160"/>
                    <a:pt x="221" y="150"/>
                  </a:cubicBezTo>
                  <a:cubicBezTo>
                    <a:pt x="202" y="131"/>
                    <a:pt x="182" y="128"/>
                    <a:pt x="150" y="122"/>
                  </a:cubicBezTo>
                  <a:cubicBezTo>
                    <a:pt x="125" y="115"/>
                    <a:pt x="98" y="110"/>
                    <a:pt x="98" y="78"/>
                  </a:cubicBezTo>
                  <a:cubicBezTo>
                    <a:pt x="98" y="59"/>
                    <a:pt x="114" y="16"/>
                    <a:pt x="176" y="16"/>
                  </a:cubicBezTo>
                  <a:cubicBezTo>
                    <a:pt x="194" y="16"/>
                    <a:pt x="229" y="21"/>
                    <a:pt x="240" y="4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8" name="Freeform 107">
              <a:extLst>
                <a:ext uri="{FF2B5EF4-FFF2-40B4-BE49-F238E27FC236}">
                  <a16:creationId xmlns:a16="http://schemas.microsoft.com/office/drawing/2014/main" id="{65C2A430-011E-1441-A6FD-EBFB7F08E3EA}"/>
                </a:ext>
              </a:extLst>
            </p:cNvPr>
            <p:cNvSpPr/>
            <p:nvPr/>
          </p:nvSpPr>
          <p:spPr>
            <a:xfrm>
              <a:off x="9136800" y="6348240"/>
              <a:ext cx="29520" cy="75600"/>
            </a:xfrm>
            <a:custGeom>
              <a:avLst/>
              <a:gdLst/>
              <a:ahLst/>
              <a:cxnLst>
                <a:cxn ang="3cd4">
                  <a:pos x="hc" y="t"/>
                </a:cxn>
                <a:cxn ang="cd2">
                  <a:pos x="l" y="vc"/>
                </a:cxn>
                <a:cxn ang="cd4">
                  <a:pos x="hc" y="b"/>
                </a:cxn>
                <a:cxn ang="0">
                  <a:pos x="r" y="vc"/>
                </a:cxn>
              </a:cxnLst>
              <a:rect l="l" t="t" r="r" b="b"/>
              <a:pathLst>
                <a:path w="83" h="211">
                  <a:moveTo>
                    <a:pt x="83" y="74"/>
                  </a:moveTo>
                  <a:cubicBezTo>
                    <a:pt x="83" y="27"/>
                    <a:pt x="66" y="0"/>
                    <a:pt x="38" y="0"/>
                  </a:cubicBezTo>
                  <a:cubicBezTo>
                    <a:pt x="14" y="0"/>
                    <a:pt x="0" y="18"/>
                    <a:pt x="0" y="37"/>
                  </a:cubicBezTo>
                  <a:cubicBezTo>
                    <a:pt x="0" y="56"/>
                    <a:pt x="14" y="75"/>
                    <a:pt x="38" y="75"/>
                  </a:cubicBezTo>
                  <a:cubicBezTo>
                    <a:pt x="46" y="75"/>
                    <a:pt x="56" y="72"/>
                    <a:pt x="62" y="66"/>
                  </a:cubicBezTo>
                  <a:cubicBezTo>
                    <a:pt x="66" y="64"/>
                    <a:pt x="66" y="64"/>
                    <a:pt x="67" y="64"/>
                  </a:cubicBezTo>
                  <a:cubicBezTo>
                    <a:pt x="67" y="64"/>
                    <a:pt x="69" y="64"/>
                    <a:pt x="69" y="74"/>
                  </a:cubicBezTo>
                  <a:cubicBezTo>
                    <a:pt x="69" y="126"/>
                    <a:pt x="43" y="170"/>
                    <a:pt x="19" y="192"/>
                  </a:cubicBezTo>
                  <a:cubicBezTo>
                    <a:pt x="11" y="200"/>
                    <a:pt x="11" y="202"/>
                    <a:pt x="11" y="203"/>
                  </a:cubicBezTo>
                  <a:cubicBezTo>
                    <a:pt x="11" y="210"/>
                    <a:pt x="14" y="211"/>
                    <a:pt x="19" y="211"/>
                  </a:cubicBezTo>
                  <a:cubicBezTo>
                    <a:pt x="27" y="211"/>
                    <a:pt x="83" y="157"/>
                    <a:pt x="83" y="7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9" name="Freeform 108">
              <a:extLst>
                <a:ext uri="{FF2B5EF4-FFF2-40B4-BE49-F238E27FC236}">
                  <a16:creationId xmlns:a16="http://schemas.microsoft.com/office/drawing/2014/main" id="{74B443F6-A20C-E04B-B8D6-1591C05AD025}"/>
                </a:ext>
              </a:extLst>
            </p:cNvPr>
            <p:cNvSpPr/>
            <p:nvPr/>
          </p:nvSpPr>
          <p:spPr>
            <a:xfrm>
              <a:off x="9236880" y="6263280"/>
              <a:ext cx="115920" cy="114840"/>
            </a:xfrm>
            <a:custGeom>
              <a:avLst/>
              <a:gdLst/>
              <a:ahLst/>
              <a:cxnLst>
                <a:cxn ang="3cd4">
                  <a:pos x="hc" y="t"/>
                </a:cxn>
                <a:cxn ang="cd2">
                  <a:pos x="l" y="vc"/>
                </a:cxn>
                <a:cxn ang="cd4">
                  <a:pos x="hc" y="b"/>
                </a:cxn>
                <a:cxn ang="0">
                  <a:pos x="r" y="vc"/>
                </a:cxn>
              </a:cxnLst>
              <a:rect l="l" t="t" r="r" b="b"/>
              <a:pathLst>
                <a:path w="323" h="320">
                  <a:moveTo>
                    <a:pt x="235" y="45"/>
                  </a:moveTo>
                  <a:cubicBezTo>
                    <a:pt x="222" y="19"/>
                    <a:pt x="202" y="0"/>
                    <a:pt x="170" y="0"/>
                  </a:cubicBezTo>
                  <a:cubicBezTo>
                    <a:pt x="88" y="0"/>
                    <a:pt x="0" y="104"/>
                    <a:pt x="0" y="206"/>
                  </a:cubicBezTo>
                  <a:cubicBezTo>
                    <a:pt x="0" y="274"/>
                    <a:pt x="38" y="320"/>
                    <a:pt x="94" y="320"/>
                  </a:cubicBezTo>
                  <a:cubicBezTo>
                    <a:pt x="109" y="320"/>
                    <a:pt x="144" y="317"/>
                    <a:pt x="186" y="267"/>
                  </a:cubicBezTo>
                  <a:cubicBezTo>
                    <a:pt x="192" y="296"/>
                    <a:pt x="216" y="320"/>
                    <a:pt x="250" y="320"/>
                  </a:cubicBezTo>
                  <a:cubicBezTo>
                    <a:pt x="275" y="320"/>
                    <a:pt x="291" y="304"/>
                    <a:pt x="302" y="282"/>
                  </a:cubicBezTo>
                  <a:cubicBezTo>
                    <a:pt x="314" y="256"/>
                    <a:pt x="323" y="213"/>
                    <a:pt x="323" y="211"/>
                  </a:cubicBezTo>
                  <a:cubicBezTo>
                    <a:pt x="323" y="205"/>
                    <a:pt x="317" y="205"/>
                    <a:pt x="315" y="205"/>
                  </a:cubicBezTo>
                  <a:cubicBezTo>
                    <a:pt x="307" y="205"/>
                    <a:pt x="307" y="206"/>
                    <a:pt x="306" y="218"/>
                  </a:cubicBezTo>
                  <a:cubicBezTo>
                    <a:pt x="293" y="262"/>
                    <a:pt x="280" y="304"/>
                    <a:pt x="251" y="304"/>
                  </a:cubicBezTo>
                  <a:cubicBezTo>
                    <a:pt x="232" y="304"/>
                    <a:pt x="230" y="286"/>
                    <a:pt x="230" y="272"/>
                  </a:cubicBezTo>
                  <a:cubicBezTo>
                    <a:pt x="230" y="256"/>
                    <a:pt x="232" y="251"/>
                    <a:pt x="240" y="219"/>
                  </a:cubicBezTo>
                  <a:cubicBezTo>
                    <a:pt x="248" y="190"/>
                    <a:pt x="248" y="182"/>
                    <a:pt x="254" y="157"/>
                  </a:cubicBezTo>
                  <a:lnTo>
                    <a:pt x="280" y="58"/>
                  </a:lnTo>
                  <a:cubicBezTo>
                    <a:pt x="285" y="37"/>
                    <a:pt x="285" y="37"/>
                    <a:pt x="285" y="34"/>
                  </a:cubicBezTo>
                  <a:cubicBezTo>
                    <a:pt x="285" y="21"/>
                    <a:pt x="277" y="14"/>
                    <a:pt x="266" y="14"/>
                  </a:cubicBezTo>
                  <a:cubicBezTo>
                    <a:pt x="248" y="14"/>
                    <a:pt x="237" y="30"/>
                    <a:pt x="235" y="45"/>
                  </a:cubicBezTo>
                  <a:close/>
                  <a:moveTo>
                    <a:pt x="189" y="229"/>
                  </a:moveTo>
                  <a:cubicBezTo>
                    <a:pt x="186" y="242"/>
                    <a:pt x="186" y="242"/>
                    <a:pt x="176" y="254"/>
                  </a:cubicBezTo>
                  <a:cubicBezTo>
                    <a:pt x="144" y="293"/>
                    <a:pt x="115" y="304"/>
                    <a:pt x="96" y="304"/>
                  </a:cubicBezTo>
                  <a:cubicBezTo>
                    <a:pt x="61" y="304"/>
                    <a:pt x="50" y="266"/>
                    <a:pt x="50" y="238"/>
                  </a:cubicBezTo>
                  <a:cubicBezTo>
                    <a:pt x="50" y="203"/>
                    <a:pt x="72" y="115"/>
                    <a:pt x="90" y="83"/>
                  </a:cubicBezTo>
                  <a:cubicBezTo>
                    <a:pt x="110" y="42"/>
                    <a:pt x="142" y="16"/>
                    <a:pt x="171" y="16"/>
                  </a:cubicBezTo>
                  <a:cubicBezTo>
                    <a:pt x="218" y="16"/>
                    <a:pt x="227" y="74"/>
                    <a:pt x="227" y="78"/>
                  </a:cubicBezTo>
                  <a:cubicBezTo>
                    <a:pt x="227" y="82"/>
                    <a:pt x="226" y="86"/>
                    <a:pt x="224" y="9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0" name="Freeform 109">
              <a:extLst>
                <a:ext uri="{FF2B5EF4-FFF2-40B4-BE49-F238E27FC236}">
                  <a16:creationId xmlns:a16="http://schemas.microsoft.com/office/drawing/2014/main" id="{BA57FD7C-EC70-654A-A7F2-5618709A5AEB}"/>
                </a:ext>
              </a:extLst>
            </p:cNvPr>
            <p:cNvSpPr/>
            <p:nvPr/>
          </p:nvSpPr>
          <p:spPr>
            <a:xfrm>
              <a:off x="9374400" y="6185519"/>
              <a:ext cx="59040" cy="253080"/>
            </a:xfrm>
            <a:custGeom>
              <a:avLst/>
              <a:gdLst/>
              <a:ahLst/>
              <a:cxnLst>
                <a:cxn ang="3cd4">
                  <a:pos x="hc" y="t"/>
                </a:cxn>
                <a:cxn ang="cd2">
                  <a:pos x="l" y="vc"/>
                </a:cxn>
                <a:cxn ang="cd4">
                  <a:pos x="hc" y="b"/>
                </a:cxn>
                <a:cxn ang="0">
                  <a:pos x="r" y="vc"/>
                </a:cxn>
              </a:cxnLst>
              <a:rect l="l" t="t" r="r" b="b"/>
              <a:pathLst>
                <a:path w="165" h="704">
                  <a:moveTo>
                    <a:pt x="165" y="352"/>
                  </a:moveTo>
                  <a:cubicBezTo>
                    <a:pt x="165" y="298"/>
                    <a:pt x="157" y="213"/>
                    <a:pt x="118" y="133"/>
                  </a:cubicBezTo>
                  <a:cubicBezTo>
                    <a:pt x="75" y="46"/>
                    <a:pt x="14" y="0"/>
                    <a:pt x="6" y="0"/>
                  </a:cubicBezTo>
                  <a:cubicBezTo>
                    <a:pt x="3" y="0"/>
                    <a:pt x="0" y="3"/>
                    <a:pt x="0" y="6"/>
                  </a:cubicBezTo>
                  <a:cubicBezTo>
                    <a:pt x="0" y="10"/>
                    <a:pt x="0" y="11"/>
                    <a:pt x="13" y="24"/>
                  </a:cubicBezTo>
                  <a:cubicBezTo>
                    <a:pt x="83" y="93"/>
                    <a:pt x="123" y="205"/>
                    <a:pt x="123" y="352"/>
                  </a:cubicBezTo>
                  <a:cubicBezTo>
                    <a:pt x="123" y="472"/>
                    <a:pt x="98" y="597"/>
                    <a:pt x="10" y="685"/>
                  </a:cubicBezTo>
                  <a:cubicBezTo>
                    <a:pt x="0" y="694"/>
                    <a:pt x="0" y="696"/>
                    <a:pt x="0" y="698"/>
                  </a:cubicBezTo>
                  <a:cubicBezTo>
                    <a:pt x="0" y="702"/>
                    <a:pt x="3" y="704"/>
                    <a:pt x="6" y="704"/>
                  </a:cubicBezTo>
                  <a:cubicBezTo>
                    <a:pt x="14" y="704"/>
                    <a:pt x="78" y="656"/>
                    <a:pt x="120" y="566"/>
                  </a:cubicBezTo>
                  <a:cubicBezTo>
                    <a:pt x="157" y="490"/>
                    <a:pt x="165" y="411"/>
                    <a:pt x="165" y="35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111" name="Group 110" descr="18§display§target(s';w^-) = r + \gamma \max_{a'} Q_{w^-}(s', a')§svg§600§FALSE" title="TexMaths">
            <a:extLst>
              <a:ext uri="{FF2B5EF4-FFF2-40B4-BE49-F238E27FC236}">
                <a16:creationId xmlns:a16="http://schemas.microsoft.com/office/drawing/2014/main" id="{5B1A5C87-E861-7748-B24A-97B32A6EA61A}"/>
              </a:ext>
            </a:extLst>
          </p:cNvPr>
          <p:cNvGrpSpPr/>
          <p:nvPr/>
        </p:nvGrpSpPr>
        <p:grpSpPr>
          <a:xfrm>
            <a:off x="1222199" y="6858000"/>
            <a:ext cx="4746240" cy="426599"/>
            <a:chOff x="1222199" y="6858000"/>
            <a:chExt cx="4746240" cy="426599"/>
          </a:xfrm>
        </p:grpSpPr>
        <p:sp>
          <p:nvSpPr>
            <p:cNvPr id="112" name="Freeform 111">
              <a:extLst>
                <a:ext uri="{FF2B5EF4-FFF2-40B4-BE49-F238E27FC236}">
                  <a16:creationId xmlns:a16="http://schemas.microsoft.com/office/drawing/2014/main" id="{69E51AAD-F7EC-F44D-89FB-45C52D1AA369}"/>
                </a:ext>
              </a:extLst>
            </p:cNvPr>
            <p:cNvSpPr/>
            <p:nvPr/>
          </p:nvSpPr>
          <p:spPr>
            <a:xfrm>
              <a:off x="1222199" y="6858000"/>
              <a:ext cx="4746240" cy="424080"/>
            </a:xfrm>
            <a:custGeom>
              <a:avLst/>
              <a:gdLst/>
              <a:ahLst/>
              <a:cxnLst>
                <a:cxn ang="3cd4">
                  <a:pos x="hc" y="t"/>
                </a:cxn>
                <a:cxn ang="cd2">
                  <a:pos x="l" y="vc"/>
                </a:cxn>
                <a:cxn ang="cd4">
                  <a:pos x="hc" y="b"/>
                </a:cxn>
                <a:cxn ang="0">
                  <a:pos x="r" y="vc"/>
                </a:cxn>
              </a:cxnLst>
              <a:rect l="l" t="t" r="r" b="b"/>
              <a:pathLst>
                <a:path w="13185" h="1179">
                  <a:moveTo>
                    <a:pt x="6593" y="1179"/>
                  </a:moveTo>
                  <a:lnTo>
                    <a:pt x="0" y="1179"/>
                  </a:lnTo>
                  <a:lnTo>
                    <a:pt x="0" y="0"/>
                  </a:lnTo>
                  <a:lnTo>
                    <a:pt x="13185" y="0"/>
                  </a:lnTo>
                  <a:lnTo>
                    <a:pt x="13185" y="1179"/>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3" name="Freeform 112">
              <a:extLst>
                <a:ext uri="{FF2B5EF4-FFF2-40B4-BE49-F238E27FC236}">
                  <a16:creationId xmlns:a16="http://schemas.microsoft.com/office/drawing/2014/main" id="{94BE28CE-5569-0B40-B93D-A6C0D69EF188}"/>
                </a:ext>
              </a:extLst>
            </p:cNvPr>
            <p:cNvSpPr/>
            <p:nvPr/>
          </p:nvSpPr>
          <p:spPr>
            <a:xfrm>
              <a:off x="1228680" y="6920280"/>
              <a:ext cx="87840" cy="181800"/>
            </a:xfrm>
            <a:custGeom>
              <a:avLst/>
              <a:gdLst/>
              <a:ahLst/>
              <a:cxnLst>
                <a:cxn ang="3cd4">
                  <a:pos x="hc" y="t"/>
                </a:cxn>
                <a:cxn ang="cd2">
                  <a:pos x="l" y="vc"/>
                </a:cxn>
                <a:cxn ang="cd4">
                  <a:pos x="hc" y="b"/>
                </a:cxn>
                <a:cxn ang="0">
                  <a:pos x="r" y="vc"/>
                </a:cxn>
              </a:cxnLst>
              <a:rect l="l" t="t" r="r" b="b"/>
              <a:pathLst>
                <a:path w="245" h="506">
                  <a:moveTo>
                    <a:pt x="146" y="180"/>
                  </a:moveTo>
                  <a:lnTo>
                    <a:pt x="221" y="180"/>
                  </a:lnTo>
                  <a:cubicBezTo>
                    <a:pt x="236" y="180"/>
                    <a:pt x="245" y="180"/>
                    <a:pt x="245" y="164"/>
                  </a:cubicBezTo>
                  <a:cubicBezTo>
                    <a:pt x="245" y="155"/>
                    <a:pt x="236" y="155"/>
                    <a:pt x="221" y="155"/>
                  </a:cubicBezTo>
                  <a:lnTo>
                    <a:pt x="153" y="155"/>
                  </a:lnTo>
                  <a:cubicBezTo>
                    <a:pt x="180" y="41"/>
                    <a:pt x="185" y="27"/>
                    <a:pt x="185" y="22"/>
                  </a:cubicBezTo>
                  <a:cubicBezTo>
                    <a:pt x="185" y="7"/>
                    <a:pt x="175" y="0"/>
                    <a:pt x="162" y="0"/>
                  </a:cubicBezTo>
                  <a:cubicBezTo>
                    <a:pt x="160" y="0"/>
                    <a:pt x="137" y="0"/>
                    <a:pt x="130" y="29"/>
                  </a:cubicBezTo>
                  <a:lnTo>
                    <a:pt x="99" y="155"/>
                  </a:lnTo>
                  <a:lnTo>
                    <a:pt x="23" y="155"/>
                  </a:lnTo>
                  <a:cubicBezTo>
                    <a:pt x="7" y="155"/>
                    <a:pt x="0" y="155"/>
                    <a:pt x="0" y="169"/>
                  </a:cubicBezTo>
                  <a:cubicBezTo>
                    <a:pt x="0" y="180"/>
                    <a:pt x="7" y="180"/>
                    <a:pt x="22" y="180"/>
                  </a:cubicBezTo>
                  <a:lnTo>
                    <a:pt x="92" y="180"/>
                  </a:lnTo>
                  <a:cubicBezTo>
                    <a:pt x="34" y="405"/>
                    <a:pt x="32" y="418"/>
                    <a:pt x="32" y="432"/>
                  </a:cubicBezTo>
                  <a:cubicBezTo>
                    <a:pt x="32" y="475"/>
                    <a:pt x="63" y="506"/>
                    <a:pt x="104" y="506"/>
                  </a:cubicBezTo>
                  <a:cubicBezTo>
                    <a:pt x="187" y="506"/>
                    <a:pt x="232" y="389"/>
                    <a:pt x="232" y="383"/>
                  </a:cubicBezTo>
                  <a:cubicBezTo>
                    <a:pt x="232" y="376"/>
                    <a:pt x="225" y="376"/>
                    <a:pt x="221" y="376"/>
                  </a:cubicBezTo>
                  <a:cubicBezTo>
                    <a:pt x="214" y="376"/>
                    <a:pt x="214" y="378"/>
                    <a:pt x="211" y="387"/>
                  </a:cubicBezTo>
                  <a:cubicBezTo>
                    <a:pt x="176" y="470"/>
                    <a:pt x="133" y="488"/>
                    <a:pt x="106" y="488"/>
                  </a:cubicBezTo>
                  <a:cubicBezTo>
                    <a:pt x="90" y="488"/>
                    <a:pt x="83" y="477"/>
                    <a:pt x="83" y="452"/>
                  </a:cubicBezTo>
                  <a:cubicBezTo>
                    <a:pt x="83" y="432"/>
                    <a:pt x="83" y="427"/>
                    <a:pt x="86" y="41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4" name="Freeform 113">
              <a:extLst>
                <a:ext uri="{FF2B5EF4-FFF2-40B4-BE49-F238E27FC236}">
                  <a16:creationId xmlns:a16="http://schemas.microsoft.com/office/drawing/2014/main" id="{D77B3550-0A83-3D4E-925E-2E677AC0A1C0}"/>
                </a:ext>
              </a:extLst>
            </p:cNvPr>
            <p:cNvSpPr/>
            <p:nvPr/>
          </p:nvSpPr>
          <p:spPr>
            <a:xfrm>
              <a:off x="1336320" y="6972840"/>
              <a:ext cx="130680" cy="129240"/>
            </a:xfrm>
            <a:custGeom>
              <a:avLst/>
              <a:gdLst/>
              <a:ahLst/>
              <a:cxnLst>
                <a:cxn ang="3cd4">
                  <a:pos x="hc" y="t"/>
                </a:cxn>
                <a:cxn ang="cd2">
                  <a:pos x="l" y="vc"/>
                </a:cxn>
                <a:cxn ang="cd4">
                  <a:pos x="hc" y="b"/>
                </a:cxn>
                <a:cxn ang="0">
                  <a:pos x="r" y="vc"/>
                </a:cxn>
              </a:cxnLst>
              <a:rect l="l" t="t" r="r" b="b"/>
              <a:pathLst>
                <a:path w="364" h="360">
                  <a:moveTo>
                    <a:pt x="265" y="50"/>
                  </a:moveTo>
                  <a:cubicBezTo>
                    <a:pt x="250" y="22"/>
                    <a:pt x="227" y="0"/>
                    <a:pt x="191" y="0"/>
                  </a:cubicBezTo>
                  <a:cubicBezTo>
                    <a:pt x="99" y="0"/>
                    <a:pt x="0" y="117"/>
                    <a:pt x="0" y="232"/>
                  </a:cubicBezTo>
                  <a:cubicBezTo>
                    <a:pt x="0" y="308"/>
                    <a:pt x="43" y="360"/>
                    <a:pt x="106" y="360"/>
                  </a:cubicBezTo>
                  <a:cubicBezTo>
                    <a:pt x="122" y="360"/>
                    <a:pt x="162" y="356"/>
                    <a:pt x="209" y="301"/>
                  </a:cubicBezTo>
                  <a:cubicBezTo>
                    <a:pt x="216" y="333"/>
                    <a:pt x="243" y="360"/>
                    <a:pt x="281" y="360"/>
                  </a:cubicBezTo>
                  <a:cubicBezTo>
                    <a:pt x="310" y="360"/>
                    <a:pt x="328" y="342"/>
                    <a:pt x="340" y="317"/>
                  </a:cubicBezTo>
                  <a:cubicBezTo>
                    <a:pt x="353" y="288"/>
                    <a:pt x="364" y="239"/>
                    <a:pt x="364" y="238"/>
                  </a:cubicBezTo>
                  <a:cubicBezTo>
                    <a:pt x="364" y="230"/>
                    <a:pt x="356" y="230"/>
                    <a:pt x="355" y="230"/>
                  </a:cubicBezTo>
                  <a:cubicBezTo>
                    <a:pt x="346" y="230"/>
                    <a:pt x="346" y="232"/>
                    <a:pt x="344" y="245"/>
                  </a:cubicBezTo>
                  <a:cubicBezTo>
                    <a:pt x="329" y="295"/>
                    <a:pt x="315" y="342"/>
                    <a:pt x="283" y="342"/>
                  </a:cubicBezTo>
                  <a:cubicBezTo>
                    <a:pt x="261" y="342"/>
                    <a:pt x="259" y="322"/>
                    <a:pt x="259" y="306"/>
                  </a:cubicBezTo>
                  <a:cubicBezTo>
                    <a:pt x="259" y="288"/>
                    <a:pt x="261" y="283"/>
                    <a:pt x="270" y="247"/>
                  </a:cubicBezTo>
                  <a:cubicBezTo>
                    <a:pt x="279" y="214"/>
                    <a:pt x="279" y="205"/>
                    <a:pt x="286" y="176"/>
                  </a:cubicBezTo>
                  <a:lnTo>
                    <a:pt x="315" y="65"/>
                  </a:lnTo>
                  <a:cubicBezTo>
                    <a:pt x="320" y="41"/>
                    <a:pt x="320" y="41"/>
                    <a:pt x="320" y="38"/>
                  </a:cubicBezTo>
                  <a:cubicBezTo>
                    <a:pt x="320" y="23"/>
                    <a:pt x="311" y="16"/>
                    <a:pt x="299" y="16"/>
                  </a:cubicBezTo>
                  <a:cubicBezTo>
                    <a:pt x="279" y="16"/>
                    <a:pt x="266" y="34"/>
                    <a:pt x="265" y="50"/>
                  </a:cubicBezTo>
                  <a:close/>
                  <a:moveTo>
                    <a:pt x="212" y="257"/>
                  </a:moveTo>
                  <a:cubicBezTo>
                    <a:pt x="209" y="272"/>
                    <a:pt x="209" y="272"/>
                    <a:pt x="196" y="286"/>
                  </a:cubicBezTo>
                  <a:cubicBezTo>
                    <a:pt x="162" y="329"/>
                    <a:pt x="130" y="342"/>
                    <a:pt x="108" y="342"/>
                  </a:cubicBezTo>
                  <a:cubicBezTo>
                    <a:pt x="68" y="342"/>
                    <a:pt x="56" y="299"/>
                    <a:pt x="56" y="268"/>
                  </a:cubicBezTo>
                  <a:cubicBezTo>
                    <a:pt x="56" y="229"/>
                    <a:pt x="81" y="130"/>
                    <a:pt x="101" y="94"/>
                  </a:cubicBezTo>
                  <a:cubicBezTo>
                    <a:pt x="124" y="47"/>
                    <a:pt x="160" y="18"/>
                    <a:pt x="193" y="18"/>
                  </a:cubicBezTo>
                  <a:cubicBezTo>
                    <a:pt x="245" y="18"/>
                    <a:pt x="256" y="83"/>
                    <a:pt x="256" y="88"/>
                  </a:cubicBezTo>
                  <a:cubicBezTo>
                    <a:pt x="256" y="92"/>
                    <a:pt x="254" y="97"/>
                    <a:pt x="252"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5" name="Freeform 114">
              <a:extLst>
                <a:ext uri="{FF2B5EF4-FFF2-40B4-BE49-F238E27FC236}">
                  <a16:creationId xmlns:a16="http://schemas.microsoft.com/office/drawing/2014/main" id="{E71D9ECC-7E57-1E4F-867C-790E559401D7}"/>
                </a:ext>
              </a:extLst>
            </p:cNvPr>
            <p:cNvSpPr/>
            <p:nvPr/>
          </p:nvSpPr>
          <p:spPr>
            <a:xfrm>
              <a:off x="1482840" y="6972840"/>
              <a:ext cx="116280" cy="129240"/>
            </a:xfrm>
            <a:custGeom>
              <a:avLst/>
              <a:gdLst/>
              <a:ahLst/>
              <a:cxnLst>
                <a:cxn ang="3cd4">
                  <a:pos x="hc" y="t"/>
                </a:cxn>
                <a:cxn ang="cd2">
                  <a:pos x="l" y="vc"/>
                </a:cxn>
                <a:cxn ang="cd4">
                  <a:pos x="hc" y="b"/>
                </a:cxn>
                <a:cxn ang="0">
                  <a:pos x="r" y="vc"/>
                </a:cxn>
              </a:cxnLst>
              <a:rect l="l" t="t" r="r" b="b"/>
              <a:pathLst>
                <a:path w="324" h="360">
                  <a:moveTo>
                    <a:pt x="47" y="304"/>
                  </a:moveTo>
                  <a:cubicBezTo>
                    <a:pt x="45" y="317"/>
                    <a:pt x="40" y="335"/>
                    <a:pt x="40" y="338"/>
                  </a:cubicBezTo>
                  <a:cubicBezTo>
                    <a:pt x="40" y="353"/>
                    <a:pt x="50" y="360"/>
                    <a:pt x="63" y="360"/>
                  </a:cubicBezTo>
                  <a:cubicBezTo>
                    <a:pt x="72" y="360"/>
                    <a:pt x="86" y="353"/>
                    <a:pt x="92" y="338"/>
                  </a:cubicBezTo>
                  <a:cubicBezTo>
                    <a:pt x="94" y="335"/>
                    <a:pt x="121" y="227"/>
                    <a:pt x="124" y="212"/>
                  </a:cubicBezTo>
                  <a:cubicBezTo>
                    <a:pt x="130" y="185"/>
                    <a:pt x="144" y="130"/>
                    <a:pt x="149" y="108"/>
                  </a:cubicBezTo>
                  <a:cubicBezTo>
                    <a:pt x="153" y="99"/>
                    <a:pt x="175" y="61"/>
                    <a:pt x="194" y="43"/>
                  </a:cubicBezTo>
                  <a:cubicBezTo>
                    <a:pt x="200" y="38"/>
                    <a:pt x="223" y="18"/>
                    <a:pt x="257" y="18"/>
                  </a:cubicBezTo>
                  <a:cubicBezTo>
                    <a:pt x="279" y="18"/>
                    <a:pt x="290" y="27"/>
                    <a:pt x="292" y="27"/>
                  </a:cubicBezTo>
                  <a:cubicBezTo>
                    <a:pt x="266" y="31"/>
                    <a:pt x="250" y="50"/>
                    <a:pt x="250" y="70"/>
                  </a:cubicBezTo>
                  <a:cubicBezTo>
                    <a:pt x="250" y="83"/>
                    <a:pt x="259" y="99"/>
                    <a:pt x="281" y="99"/>
                  </a:cubicBezTo>
                  <a:cubicBezTo>
                    <a:pt x="301" y="99"/>
                    <a:pt x="324" y="81"/>
                    <a:pt x="324" y="52"/>
                  </a:cubicBezTo>
                  <a:cubicBezTo>
                    <a:pt x="324" y="23"/>
                    <a:pt x="299" y="0"/>
                    <a:pt x="257" y="0"/>
                  </a:cubicBezTo>
                  <a:cubicBezTo>
                    <a:pt x="205" y="0"/>
                    <a:pt x="171" y="40"/>
                    <a:pt x="157" y="61"/>
                  </a:cubicBezTo>
                  <a:cubicBezTo>
                    <a:pt x="149" y="25"/>
                    <a:pt x="121" y="0"/>
                    <a:pt x="83" y="0"/>
                  </a:cubicBezTo>
                  <a:cubicBezTo>
                    <a:pt x="47" y="0"/>
                    <a:pt x="32" y="31"/>
                    <a:pt x="25" y="45"/>
                  </a:cubicBezTo>
                  <a:cubicBezTo>
                    <a:pt x="11" y="72"/>
                    <a:pt x="0" y="121"/>
                    <a:pt x="0" y="122"/>
                  </a:cubicBezTo>
                  <a:cubicBezTo>
                    <a:pt x="0" y="130"/>
                    <a:pt x="7" y="130"/>
                    <a:pt x="9" y="130"/>
                  </a:cubicBezTo>
                  <a:cubicBezTo>
                    <a:pt x="18" y="130"/>
                    <a:pt x="18" y="130"/>
                    <a:pt x="23" y="112"/>
                  </a:cubicBezTo>
                  <a:cubicBezTo>
                    <a:pt x="36" y="56"/>
                    <a:pt x="52" y="18"/>
                    <a:pt x="81" y="18"/>
                  </a:cubicBezTo>
                  <a:cubicBezTo>
                    <a:pt x="95" y="18"/>
                    <a:pt x="106" y="23"/>
                    <a:pt x="106" y="54"/>
                  </a:cubicBezTo>
                  <a:cubicBezTo>
                    <a:pt x="106" y="70"/>
                    <a:pt x="103" y="79"/>
                    <a:pt x="94" y="1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6" name="Freeform 115">
              <a:extLst>
                <a:ext uri="{FF2B5EF4-FFF2-40B4-BE49-F238E27FC236}">
                  <a16:creationId xmlns:a16="http://schemas.microsoft.com/office/drawing/2014/main" id="{298B9DB9-8A22-744C-AD3A-097DA863044C}"/>
                </a:ext>
              </a:extLst>
            </p:cNvPr>
            <p:cNvSpPr/>
            <p:nvPr/>
          </p:nvSpPr>
          <p:spPr>
            <a:xfrm>
              <a:off x="1614960" y="6972840"/>
              <a:ext cx="131040" cy="184320"/>
            </a:xfrm>
            <a:custGeom>
              <a:avLst/>
              <a:gdLst/>
              <a:ahLst/>
              <a:cxnLst>
                <a:cxn ang="3cd4">
                  <a:pos x="hc" y="t"/>
                </a:cxn>
                <a:cxn ang="cd2">
                  <a:pos x="l" y="vc"/>
                </a:cxn>
                <a:cxn ang="cd4">
                  <a:pos x="hc" y="b"/>
                </a:cxn>
                <a:cxn ang="0">
                  <a:pos x="r" y="vc"/>
                </a:cxn>
              </a:cxnLst>
              <a:rect l="l" t="t" r="r" b="b"/>
              <a:pathLst>
                <a:path w="365" h="513">
                  <a:moveTo>
                    <a:pt x="362" y="52"/>
                  </a:moveTo>
                  <a:cubicBezTo>
                    <a:pt x="364" y="47"/>
                    <a:pt x="365" y="43"/>
                    <a:pt x="365" y="38"/>
                  </a:cubicBezTo>
                  <a:cubicBezTo>
                    <a:pt x="365" y="23"/>
                    <a:pt x="355" y="16"/>
                    <a:pt x="342" y="16"/>
                  </a:cubicBezTo>
                  <a:cubicBezTo>
                    <a:pt x="333" y="16"/>
                    <a:pt x="313" y="22"/>
                    <a:pt x="310" y="50"/>
                  </a:cubicBezTo>
                  <a:cubicBezTo>
                    <a:pt x="295" y="20"/>
                    <a:pt x="266" y="0"/>
                    <a:pt x="236" y="0"/>
                  </a:cubicBezTo>
                  <a:cubicBezTo>
                    <a:pt x="144" y="0"/>
                    <a:pt x="47" y="112"/>
                    <a:pt x="47" y="225"/>
                  </a:cubicBezTo>
                  <a:cubicBezTo>
                    <a:pt x="47" y="304"/>
                    <a:pt x="95" y="351"/>
                    <a:pt x="151" y="351"/>
                  </a:cubicBezTo>
                  <a:cubicBezTo>
                    <a:pt x="198" y="351"/>
                    <a:pt x="236" y="313"/>
                    <a:pt x="245" y="304"/>
                  </a:cubicBezTo>
                  <a:lnTo>
                    <a:pt x="245" y="306"/>
                  </a:lnTo>
                  <a:cubicBezTo>
                    <a:pt x="229" y="376"/>
                    <a:pt x="218" y="409"/>
                    <a:pt x="218" y="410"/>
                  </a:cubicBezTo>
                  <a:cubicBezTo>
                    <a:pt x="216" y="418"/>
                    <a:pt x="189" y="497"/>
                    <a:pt x="104" y="497"/>
                  </a:cubicBezTo>
                  <a:cubicBezTo>
                    <a:pt x="88" y="497"/>
                    <a:pt x="63" y="495"/>
                    <a:pt x="41" y="488"/>
                  </a:cubicBezTo>
                  <a:cubicBezTo>
                    <a:pt x="65" y="481"/>
                    <a:pt x="74" y="461"/>
                    <a:pt x="74" y="446"/>
                  </a:cubicBezTo>
                  <a:cubicBezTo>
                    <a:pt x="74" y="434"/>
                    <a:pt x="65" y="419"/>
                    <a:pt x="43" y="419"/>
                  </a:cubicBezTo>
                  <a:cubicBezTo>
                    <a:pt x="25" y="419"/>
                    <a:pt x="0" y="434"/>
                    <a:pt x="0" y="464"/>
                  </a:cubicBezTo>
                  <a:cubicBezTo>
                    <a:pt x="0" y="497"/>
                    <a:pt x="29" y="513"/>
                    <a:pt x="106" y="513"/>
                  </a:cubicBezTo>
                  <a:cubicBezTo>
                    <a:pt x="205" y="513"/>
                    <a:pt x="263" y="452"/>
                    <a:pt x="274" y="403"/>
                  </a:cubicBezTo>
                  <a:close/>
                  <a:moveTo>
                    <a:pt x="259" y="248"/>
                  </a:moveTo>
                  <a:cubicBezTo>
                    <a:pt x="254" y="270"/>
                    <a:pt x="236" y="290"/>
                    <a:pt x="218" y="304"/>
                  </a:cubicBezTo>
                  <a:cubicBezTo>
                    <a:pt x="202" y="319"/>
                    <a:pt x="176" y="333"/>
                    <a:pt x="155" y="333"/>
                  </a:cubicBezTo>
                  <a:cubicBezTo>
                    <a:pt x="115" y="333"/>
                    <a:pt x="103" y="292"/>
                    <a:pt x="103" y="261"/>
                  </a:cubicBezTo>
                  <a:cubicBezTo>
                    <a:pt x="103" y="221"/>
                    <a:pt x="126" y="128"/>
                    <a:pt x="148" y="88"/>
                  </a:cubicBezTo>
                  <a:cubicBezTo>
                    <a:pt x="169" y="49"/>
                    <a:pt x="203" y="18"/>
                    <a:pt x="236" y="18"/>
                  </a:cubicBezTo>
                  <a:cubicBezTo>
                    <a:pt x="288" y="18"/>
                    <a:pt x="299" y="81"/>
                    <a:pt x="299" y="86"/>
                  </a:cubicBezTo>
                  <a:cubicBezTo>
                    <a:pt x="299" y="90"/>
                    <a:pt x="299" y="94"/>
                    <a:pt x="297" y="9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7" name="Freeform 116">
              <a:extLst>
                <a:ext uri="{FF2B5EF4-FFF2-40B4-BE49-F238E27FC236}">
                  <a16:creationId xmlns:a16="http://schemas.microsoft.com/office/drawing/2014/main" id="{D21313EC-0713-E942-BB46-CC6C5648C1A5}"/>
                </a:ext>
              </a:extLst>
            </p:cNvPr>
            <p:cNvSpPr/>
            <p:nvPr/>
          </p:nvSpPr>
          <p:spPr>
            <a:xfrm>
              <a:off x="1769040" y="6972840"/>
              <a:ext cx="109800" cy="129240"/>
            </a:xfrm>
            <a:custGeom>
              <a:avLst/>
              <a:gdLst/>
              <a:ahLst/>
              <a:cxnLst>
                <a:cxn ang="3cd4">
                  <a:pos x="hc" y="t"/>
                </a:cxn>
                <a:cxn ang="cd2">
                  <a:pos x="l" y="vc"/>
                </a:cxn>
                <a:cxn ang="cd4">
                  <a:pos x="hc" y="b"/>
                </a:cxn>
                <a:cxn ang="0">
                  <a:pos x="r" y="vc"/>
                </a:cxn>
              </a:cxnLst>
              <a:rect l="l" t="t" r="r" b="b"/>
              <a:pathLst>
                <a:path w="306" h="360">
                  <a:moveTo>
                    <a:pt x="112" y="167"/>
                  </a:moveTo>
                  <a:cubicBezTo>
                    <a:pt x="135" y="167"/>
                    <a:pt x="194" y="166"/>
                    <a:pt x="234" y="149"/>
                  </a:cubicBezTo>
                  <a:cubicBezTo>
                    <a:pt x="290" y="126"/>
                    <a:pt x="293" y="79"/>
                    <a:pt x="293" y="68"/>
                  </a:cubicBezTo>
                  <a:cubicBezTo>
                    <a:pt x="293" y="32"/>
                    <a:pt x="263" y="0"/>
                    <a:pt x="209" y="0"/>
                  </a:cubicBezTo>
                  <a:cubicBezTo>
                    <a:pt x="121" y="0"/>
                    <a:pt x="0" y="77"/>
                    <a:pt x="0" y="216"/>
                  </a:cubicBezTo>
                  <a:cubicBezTo>
                    <a:pt x="0" y="297"/>
                    <a:pt x="47" y="360"/>
                    <a:pt x="124" y="360"/>
                  </a:cubicBezTo>
                  <a:cubicBezTo>
                    <a:pt x="239" y="360"/>
                    <a:pt x="306" y="275"/>
                    <a:pt x="306" y="266"/>
                  </a:cubicBezTo>
                  <a:cubicBezTo>
                    <a:pt x="306" y="261"/>
                    <a:pt x="301" y="256"/>
                    <a:pt x="295" y="256"/>
                  </a:cubicBezTo>
                  <a:cubicBezTo>
                    <a:pt x="292" y="256"/>
                    <a:pt x="290" y="257"/>
                    <a:pt x="286" y="265"/>
                  </a:cubicBezTo>
                  <a:cubicBezTo>
                    <a:pt x="223" y="342"/>
                    <a:pt x="137" y="342"/>
                    <a:pt x="126" y="342"/>
                  </a:cubicBezTo>
                  <a:cubicBezTo>
                    <a:pt x="65" y="342"/>
                    <a:pt x="58" y="275"/>
                    <a:pt x="58" y="250"/>
                  </a:cubicBezTo>
                  <a:cubicBezTo>
                    <a:pt x="58" y="241"/>
                    <a:pt x="58" y="216"/>
                    <a:pt x="70" y="167"/>
                  </a:cubicBezTo>
                  <a:close/>
                  <a:moveTo>
                    <a:pt x="76" y="149"/>
                  </a:moveTo>
                  <a:cubicBezTo>
                    <a:pt x="106" y="29"/>
                    <a:pt x="187" y="18"/>
                    <a:pt x="209" y="18"/>
                  </a:cubicBezTo>
                  <a:cubicBezTo>
                    <a:pt x="247" y="18"/>
                    <a:pt x="266" y="41"/>
                    <a:pt x="266" y="68"/>
                  </a:cubicBezTo>
                  <a:cubicBezTo>
                    <a:pt x="266" y="149"/>
                    <a:pt x="140" y="149"/>
                    <a:pt x="108" y="14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8" name="Freeform 117">
              <a:extLst>
                <a:ext uri="{FF2B5EF4-FFF2-40B4-BE49-F238E27FC236}">
                  <a16:creationId xmlns:a16="http://schemas.microsoft.com/office/drawing/2014/main" id="{33EBECC9-601F-DF49-8648-517E4F9DE9A4}"/>
                </a:ext>
              </a:extLst>
            </p:cNvPr>
            <p:cNvSpPr/>
            <p:nvPr/>
          </p:nvSpPr>
          <p:spPr>
            <a:xfrm>
              <a:off x="1894680" y="6920280"/>
              <a:ext cx="87840" cy="181800"/>
            </a:xfrm>
            <a:custGeom>
              <a:avLst/>
              <a:gdLst/>
              <a:ahLst/>
              <a:cxnLst>
                <a:cxn ang="3cd4">
                  <a:pos x="hc" y="t"/>
                </a:cxn>
                <a:cxn ang="cd2">
                  <a:pos x="l" y="vc"/>
                </a:cxn>
                <a:cxn ang="cd4">
                  <a:pos x="hc" y="b"/>
                </a:cxn>
                <a:cxn ang="0">
                  <a:pos x="r" y="vc"/>
                </a:cxn>
              </a:cxnLst>
              <a:rect l="l" t="t" r="r" b="b"/>
              <a:pathLst>
                <a:path w="245" h="506">
                  <a:moveTo>
                    <a:pt x="146" y="180"/>
                  </a:moveTo>
                  <a:lnTo>
                    <a:pt x="221" y="180"/>
                  </a:lnTo>
                  <a:cubicBezTo>
                    <a:pt x="236" y="180"/>
                    <a:pt x="245" y="180"/>
                    <a:pt x="245" y="164"/>
                  </a:cubicBezTo>
                  <a:cubicBezTo>
                    <a:pt x="245" y="155"/>
                    <a:pt x="236" y="155"/>
                    <a:pt x="221" y="155"/>
                  </a:cubicBezTo>
                  <a:lnTo>
                    <a:pt x="153" y="155"/>
                  </a:lnTo>
                  <a:cubicBezTo>
                    <a:pt x="180" y="41"/>
                    <a:pt x="185" y="27"/>
                    <a:pt x="185" y="22"/>
                  </a:cubicBezTo>
                  <a:cubicBezTo>
                    <a:pt x="185" y="7"/>
                    <a:pt x="175" y="0"/>
                    <a:pt x="162" y="0"/>
                  </a:cubicBezTo>
                  <a:cubicBezTo>
                    <a:pt x="158" y="0"/>
                    <a:pt x="137" y="0"/>
                    <a:pt x="130" y="29"/>
                  </a:cubicBezTo>
                  <a:lnTo>
                    <a:pt x="99" y="155"/>
                  </a:lnTo>
                  <a:lnTo>
                    <a:pt x="23" y="155"/>
                  </a:lnTo>
                  <a:cubicBezTo>
                    <a:pt x="7" y="155"/>
                    <a:pt x="0" y="155"/>
                    <a:pt x="0" y="169"/>
                  </a:cubicBezTo>
                  <a:cubicBezTo>
                    <a:pt x="0" y="180"/>
                    <a:pt x="7" y="180"/>
                    <a:pt x="22" y="180"/>
                  </a:cubicBezTo>
                  <a:lnTo>
                    <a:pt x="92" y="180"/>
                  </a:lnTo>
                  <a:cubicBezTo>
                    <a:pt x="34" y="405"/>
                    <a:pt x="32" y="418"/>
                    <a:pt x="32" y="432"/>
                  </a:cubicBezTo>
                  <a:cubicBezTo>
                    <a:pt x="32" y="475"/>
                    <a:pt x="63" y="506"/>
                    <a:pt x="104" y="506"/>
                  </a:cubicBezTo>
                  <a:cubicBezTo>
                    <a:pt x="187" y="506"/>
                    <a:pt x="232" y="389"/>
                    <a:pt x="232" y="383"/>
                  </a:cubicBezTo>
                  <a:cubicBezTo>
                    <a:pt x="232" y="376"/>
                    <a:pt x="225" y="376"/>
                    <a:pt x="221" y="376"/>
                  </a:cubicBezTo>
                  <a:cubicBezTo>
                    <a:pt x="216" y="376"/>
                    <a:pt x="214" y="378"/>
                    <a:pt x="211" y="387"/>
                  </a:cubicBezTo>
                  <a:cubicBezTo>
                    <a:pt x="176" y="470"/>
                    <a:pt x="133" y="488"/>
                    <a:pt x="106" y="488"/>
                  </a:cubicBezTo>
                  <a:cubicBezTo>
                    <a:pt x="90" y="488"/>
                    <a:pt x="83" y="477"/>
                    <a:pt x="83" y="452"/>
                  </a:cubicBezTo>
                  <a:cubicBezTo>
                    <a:pt x="83" y="432"/>
                    <a:pt x="83" y="427"/>
                    <a:pt x="86" y="41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9" name="Freeform 118">
              <a:extLst>
                <a:ext uri="{FF2B5EF4-FFF2-40B4-BE49-F238E27FC236}">
                  <a16:creationId xmlns:a16="http://schemas.microsoft.com/office/drawing/2014/main" id="{5053F553-179E-6241-BEE4-2D89EB0F1ACB}"/>
                </a:ext>
              </a:extLst>
            </p:cNvPr>
            <p:cNvSpPr/>
            <p:nvPr/>
          </p:nvSpPr>
          <p:spPr>
            <a:xfrm>
              <a:off x="2018519" y="6885360"/>
              <a:ext cx="66240" cy="284760"/>
            </a:xfrm>
            <a:custGeom>
              <a:avLst/>
              <a:gdLst/>
              <a:ahLst/>
              <a:cxnLst>
                <a:cxn ang="3cd4">
                  <a:pos x="hc" y="t"/>
                </a:cxn>
                <a:cxn ang="cd2">
                  <a:pos x="l" y="vc"/>
                </a:cxn>
                <a:cxn ang="cd4">
                  <a:pos x="hc" y="b"/>
                </a:cxn>
                <a:cxn ang="0">
                  <a:pos x="r" y="vc"/>
                </a:cxn>
              </a:cxnLst>
              <a:rect l="l" t="t" r="r" b="b"/>
              <a:pathLst>
                <a:path w="185" h="792">
                  <a:moveTo>
                    <a:pt x="185" y="785"/>
                  </a:moveTo>
                  <a:cubicBezTo>
                    <a:pt x="185" y="783"/>
                    <a:pt x="185" y="781"/>
                    <a:pt x="171" y="767"/>
                  </a:cubicBezTo>
                  <a:cubicBezTo>
                    <a:pt x="72" y="668"/>
                    <a:pt x="47" y="518"/>
                    <a:pt x="47" y="396"/>
                  </a:cubicBezTo>
                  <a:cubicBezTo>
                    <a:pt x="47" y="259"/>
                    <a:pt x="77" y="121"/>
                    <a:pt x="175" y="22"/>
                  </a:cubicBezTo>
                  <a:cubicBezTo>
                    <a:pt x="185" y="13"/>
                    <a:pt x="185" y="11"/>
                    <a:pt x="185" y="7"/>
                  </a:cubicBezTo>
                  <a:cubicBezTo>
                    <a:pt x="185" y="2"/>
                    <a:pt x="182" y="0"/>
                    <a:pt x="176" y="0"/>
                  </a:cubicBezTo>
                  <a:cubicBezTo>
                    <a:pt x="169" y="0"/>
                    <a:pt x="97" y="54"/>
                    <a:pt x="50" y="155"/>
                  </a:cubicBezTo>
                  <a:cubicBezTo>
                    <a:pt x="9" y="241"/>
                    <a:pt x="0" y="329"/>
                    <a:pt x="0" y="396"/>
                  </a:cubicBezTo>
                  <a:cubicBezTo>
                    <a:pt x="0" y="459"/>
                    <a:pt x="9" y="554"/>
                    <a:pt x="52" y="644"/>
                  </a:cubicBezTo>
                  <a:cubicBezTo>
                    <a:pt x="101" y="741"/>
                    <a:pt x="169" y="792"/>
                    <a:pt x="176" y="792"/>
                  </a:cubicBezTo>
                  <a:cubicBezTo>
                    <a:pt x="182" y="792"/>
                    <a:pt x="185" y="790"/>
                    <a:pt x="185" y="78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0" name="Freeform 119">
              <a:extLst>
                <a:ext uri="{FF2B5EF4-FFF2-40B4-BE49-F238E27FC236}">
                  <a16:creationId xmlns:a16="http://schemas.microsoft.com/office/drawing/2014/main" id="{1A632B25-7DCD-A349-AD0C-EEED30C43620}"/>
                </a:ext>
              </a:extLst>
            </p:cNvPr>
            <p:cNvSpPr/>
            <p:nvPr/>
          </p:nvSpPr>
          <p:spPr>
            <a:xfrm>
              <a:off x="2115720" y="697284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7"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3" y="342"/>
                    <a:pt x="41" y="342"/>
                    <a:pt x="23" y="301"/>
                  </a:cubicBezTo>
                  <a:cubicBezTo>
                    <a:pt x="54" y="304"/>
                    <a:pt x="74" y="281"/>
                    <a:pt x="74" y="257"/>
                  </a:cubicBezTo>
                  <a:cubicBezTo>
                    <a:pt x="74" y="239"/>
                    <a:pt x="61" y="230"/>
                    <a:pt x="45" y="230"/>
                  </a:cubicBezTo>
                  <a:cubicBezTo>
                    <a:pt x="23" y="230"/>
                    <a:pt x="0" y="247"/>
                    <a:pt x="0" y="283"/>
                  </a:cubicBezTo>
                  <a:cubicBezTo>
                    <a:pt x="0" y="328"/>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1" name="Freeform 120">
              <a:extLst>
                <a:ext uri="{FF2B5EF4-FFF2-40B4-BE49-F238E27FC236}">
                  <a16:creationId xmlns:a16="http://schemas.microsoft.com/office/drawing/2014/main" id="{BC8FA04E-1A56-5640-9F7F-6C649F6CF46E}"/>
                </a:ext>
              </a:extLst>
            </p:cNvPr>
            <p:cNvSpPr/>
            <p:nvPr/>
          </p:nvSpPr>
          <p:spPr>
            <a:xfrm>
              <a:off x="2243520" y="6869519"/>
              <a:ext cx="50040" cy="103320"/>
            </a:xfrm>
            <a:custGeom>
              <a:avLst/>
              <a:gdLst/>
              <a:ahLst/>
              <a:cxnLst>
                <a:cxn ang="3cd4">
                  <a:pos x="hc" y="t"/>
                </a:cxn>
                <a:cxn ang="cd2">
                  <a:pos x="l" y="vc"/>
                </a:cxn>
                <a:cxn ang="cd4">
                  <a:pos x="hc" y="b"/>
                </a:cxn>
                <a:cxn ang="0">
                  <a:pos x="r" y="vc"/>
                </a:cxn>
              </a:cxnLst>
              <a:rect l="l" t="t" r="r" b="b"/>
              <a:pathLst>
                <a:path w="140" h="288">
                  <a:moveTo>
                    <a:pt x="135" y="49"/>
                  </a:moveTo>
                  <a:cubicBezTo>
                    <a:pt x="140" y="40"/>
                    <a:pt x="140" y="34"/>
                    <a:pt x="140" y="31"/>
                  </a:cubicBezTo>
                  <a:cubicBezTo>
                    <a:pt x="140" y="13"/>
                    <a:pt x="124" y="0"/>
                    <a:pt x="108" y="0"/>
                  </a:cubicBezTo>
                  <a:cubicBezTo>
                    <a:pt x="86" y="0"/>
                    <a:pt x="79" y="18"/>
                    <a:pt x="77" y="27"/>
                  </a:cubicBezTo>
                  <a:lnTo>
                    <a:pt x="4" y="268"/>
                  </a:lnTo>
                  <a:cubicBezTo>
                    <a:pt x="2" y="268"/>
                    <a:pt x="0" y="275"/>
                    <a:pt x="0" y="275"/>
                  </a:cubicBezTo>
                  <a:cubicBezTo>
                    <a:pt x="0" y="283"/>
                    <a:pt x="18" y="288"/>
                    <a:pt x="22" y="288"/>
                  </a:cubicBezTo>
                  <a:cubicBezTo>
                    <a:pt x="25" y="288"/>
                    <a:pt x="27" y="288"/>
                    <a:pt x="31" y="2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2" name="Freeform 121">
              <a:extLst>
                <a:ext uri="{FF2B5EF4-FFF2-40B4-BE49-F238E27FC236}">
                  <a16:creationId xmlns:a16="http://schemas.microsoft.com/office/drawing/2014/main" id="{917C5C7D-3128-1447-9B62-F28A5CA3E176}"/>
                </a:ext>
              </a:extLst>
            </p:cNvPr>
            <p:cNvSpPr/>
            <p:nvPr/>
          </p:nvSpPr>
          <p:spPr>
            <a:xfrm>
              <a:off x="2338200" y="6976080"/>
              <a:ext cx="31320" cy="177840"/>
            </a:xfrm>
            <a:custGeom>
              <a:avLst/>
              <a:gdLst/>
              <a:ahLst/>
              <a:cxnLst>
                <a:cxn ang="3cd4">
                  <a:pos x="hc" y="t"/>
                </a:cxn>
                <a:cxn ang="cd2">
                  <a:pos x="l" y="vc"/>
                </a:cxn>
                <a:cxn ang="cd4">
                  <a:pos x="hc" y="b"/>
                </a:cxn>
                <a:cxn ang="0">
                  <a:pos x="r" y="vc"/>
                </a:cxn>
              </a:cxnLst>
              <a:rect l="l" t="t" r="r" b="b"/>
              <a:pathLst>
                <a:path w="88" h="495">
                  <a:moveTo>
                    <a:pt x="86" y="41"/>
                  </a:moveTo>
                  <a:cubicBezTo>
                    <a:pt x="86" y="20"/>
                    <a:pt x="67" y="0"/>
                    <a:pt x="43" y="0"/>
                  </a:cubicBezTo>
                  <a:cubicBezTo>
                    <a:pt x="20" y="0"/>
                    <a:pt x="0" y="20"/>
                    <a:pt x="0" y="41"/>
                  </a:cubicBezTo>
                  <a:cubicBezTo>
                    <a:pt x="0" y="65"/>
                    <a:pt x="20" y="85"/>
                    <a:pt x="43" y="85"/>
                  </a:cubicBezTo>
                  <a:cubicBezTo>
                    <a:pt x="67" y="85"/>
                    <a:pt x="86" y="65"/>
                    <a:pt x="86" y="41"/>
                  </a:cubicBezTo>
                  <a:close/>
                  <a:moveTo>
                    <a:pt x="70" y="333"/>
                  </a:moveTo>
                  <a:cubicBezTo>
                    <a:pt x="70" y="356"/>
                    <a:pt x="70" y="418"/>
                    <a:pt x="18" y="477"/>
                  </a:cubicBezTo>
                  <a:cubicBezTo>
                    <a:pt x="13" y="482"/>
                    <a:pt x="13" y="484"/>
                    <a:pt x="13" y="486"/>
                  </a:cubicBezTo>
                  <a:cubicBezTo>
                    <a:pt x="13" y="491"/>
                    <a:pt x="16" y="495"/>
                    <a:pt x="22" y="495"/>
                  </a:cubicBezTo>
                  <a:cubicBezTo>
                    <a:pt x="31" y="495"/>
                    <a:pt x="88" y="432"/>
                    <a:pt x="88" y="340"/>
                  </a:cubicBezTo>
                  <a:cubicBezTo>
                    <a:pt x="88" y="317"/>
                    <a:pt x="86" y="257"/>
                    <a:pt x="43" y="257"/>
                  </a:cubicBezTo>
                  <a:cubicBezTo>
                    <a:pt x="14" y="257"/>
                    <a:pt x="0" y="279"/>
                    <a:pt x="0" y="301"/>
                  </a:cubicBezTo>
                  <a:cubicBezTo>
                    <a:pt x="0" y="320"/>
                    <a:pt x="14" y="342"/>
                    <a:pt x="43" y="342"/>
                  </a:cubicBezTo>
                  <a:cubicBezTo>
                    <a:pt x="47" y="342"/>
                    <a:pt x="49" y="342"/>
                    <a:pt x="49" y="342"/>
                  </a:cubicBezTo>
                  <a:cubicBezTo>
                    <a:pt x="56" y="340"/>
                    <a:pt x="63" y="338"/>
                    <a:pt x="70" y="33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3" name="Freeform 122">
              <a:extLst>
                <a:ext uri="{FF2B5EF4-FFF2-40B4-BE49-F238E27FC236}">
                  <a16:creationId xmlns:a16="http://schemas.microsoft.com/office/drawing/2014/main" id="{DD5EE5BC-5499-8243-9B12-4A2CDEAA1314}"/>
                </a:ext>
              </a:extLst>
            </p:cNvPr>
            <p:cNvSpPr/>
            <p:nvPr/>
          </p:nvSpPr>
          <p:spPr>
            <a:xfrm>
              <a:off x="2448360" y="6972840"/>
              <a:ext cx="189000" cy="129240"/>
            </a:xfrm>
            <a:custGeom>
              <a:avLst/>
              <a:gdLst/>
              <a:ahLst/>
              <a:cxnLst>
                <a:cxn ang="3cd4">
                  <a:pos x="hc" y="t"/>
                </a:cxn>
                <a:cxn ang="cd2">
                  <a:pos x="l" y="vc"/>
                </a:cxn>
                <a:cxn ang="cd4">
                  <a:pos x="hc" y="b"/>
                </a:cxn>
                <a:cxn ang="0">
                  <a:pos x="r" y="vc"/>
                </a:cxn>
              </a:cxnLst>
              <a:rect l="l" t="t" r="r" b="b"/>
              <a:pathLst>
                <a:path w="526" h="360">
                  <a:moveTo>
                    <a:pt x="344" y="81"/>
                  </a:moveTo>
                  <a:cubicBezTo>
                    <a:pt x="347" y="65"/>
                    <a:pt x="355" y="34"/>
                    <a:pt x="355" y="31"/>
                  </a:cubicBezTo>
                  <a:cubicBezTo>
                    <a:pt x="355" y="16"/>
                    <a:pt x="344" y="9"/>
                    <a:pt x="333" y="9"/>
                  </a:cubicBezTo>
                  <a:cubicBezTo>
                    <a:pt x="322" y="9"/>
                    <a:pt x="308" y="14"/>
                    <a:pt x="302" y="31"/>
                  </a:cubicBezTo>
                  <a:cubicBezTo>
                    <a:pt x="301" y="36"/>
                    <a:pt x="263" y="189"/>
                    <a:pt x="257" y="209"/>
                  </a:cubicBezTo>
                  <a:cubicBezTo>
                    <a:pt x="252" y="232"/>
                    <a:pt x="250" y="247"/>
                    <a:pt x="250" y="261"/>
                  </a:cubicBezTo>
                  <a:cubicBezTo>
                    <a:pt x="250" y="270"/>
                    <a:pt x="250" y="272"/>
                    <a:pt x="252" y="275"/>
                  </a:cubicBezTo>
                  <a:cubicBezTo>
                    <a:pt x="234" y="319"/>
                    <a:pt x="209" y="342"/>
                    <a:pt x="178" y="342"/>
                  </a:cubicBezTo>
                  <a:cubicBezTo>
                    <a:pt x="115" y="342"/>
                    <a:pt x="115" y="284"/>
                    <a:pt x="115" y="270"/>
                  </a:cubicBezTo>
                  <a:cubicBezTo>
                    <a:pt x="115" y="245"/>
                    <a:pt x="119" y="214"/>
                    <a:pt x="157" y="115"/>
                  </a:cubicBezTo>
                  <a:cubicBezTo>
                    <a:pt x="166" y="92"/>
                    <a:pt x="169" y="81"/>
                    <a:pt x="169" y="65"/>
                  </a:cubicBezTo>
                  <a:cubicBezTo>
                    <a:pt x="169" y="29"/>
                    <a:pt x="144" y="0"/>
                    <a:pt x="104" y="0"/>
                  </a:cubicBezTo>
                  <a:cubicBezTo>
                    <a:pt x="29" y="0"/>
                    <a:pt x="0" y="115"/>
                    <a:pt x="0" y="122"/>
                  </a:cubicBezTo>
                  <a:cubicBezTo>
                    <a:pt x="0" y="130"/>
                    <a:pt x="7" y="130"/>
                    <a:pt x="9" y="130"/>
                  </a:cubicBezTo>
                  <a:cubicBezTo>
                    <a:pt x="18" y="130"/>
                    <a:pt x="18" y="130"/>
                    <a:pt x="22" y="115"/>
                  </a:cubicBezTo>
                  <a:cubicBezTo>
                    <a:pt x="43" y="41"/>
                    <a:pt x="74" y="18"/>
                    <a:pt x="103" y="18"/>
                  </a:cubicBezTo>
                  <a:cubicBezTo>
                    <a:pt x="110" y="18"/>
                    <a:pt x="122" y="18"/>
                    <a:pt x="122" y="43"/>
                  </a:cubicBezTo>
                  <a:cubicBezTo>
                    <a:pt x="122" y="63"/>
                    <a:pt x="113" y="86"/>
                    <a:pt x="108" y="99"/>
                  </a:cubicBezTo>
                  <a:cubicBezTo>
                    <a:pt x="74" y="193"/>
                    <a:pt x="63" y="230"/>
                    <a:pt x="63" y="259"/>
                  </a:cubicBezTo>
                  <a:cubicBezTo>
                    <a:pt x="63" y="333"/>
                    <a:pt x="117" y="360"/>
                    <a:pt x="176" y="360"/>
                  </a:cubicBezTo>
                  <a:cubicBezTo>
                    <a:pt x="189" y="360"/>
                    <a:pt x="227" y="360"/>
                    <a:pt x="259" y="304"/>
                  </a:cubicBezTo>
                  <a:cubicBezTo>
                    <a:pt x="279" y="355"/>
                    <a:pt x="335" y="360"/>
                    <a:pt x="358" y="360"/>
                  </a:cubicBezTo>
                  <a:cubicBezTo>
                    <a:pt x="418" y="360"/>
                    <a:pt x="452" y="310"/>
                    <a:pt x="473" y="263"/>
                  </a:cubicBezTo>
                  <a:cubicBezTo>
                    <a:pt x="500" y="200"/>
                    <a:pt x="526" y="94"/>
                    <a:pt x="526" y="56"/>
                  </a:cubicBezTo>
                  <a:cubicBezTo>
                    <a:pt x="526" y="13"/>
                    <a:pt x="504" y="0"/>
                    <a:pt x="490" y="0"/>
                  </a:cubicBezTo>
                  <a:cubicBezTo>
                    <a:pt x="470" y="0"/>
                    <a:pt x="450" y="20"/>
                    <a:pt x="450" y="38"/>
                  </a:cubicBezTo>
                  <a:cubicBezTo>
                    <a:pt x="450" y="49"/>
                    <a:pt x="455" y="54"/>
                    <a:pt x="463" y="59"/>
                  </a:cubicBezTo>
                  <a:cubicBezTo>
                    <a:pt x="472" y="68"/>
                    <a:pt x="491" y="88"/>
                    <a:pt x="491" y="128"/>
                  </a:cubicBezTo>
                  <a:cubicBezTo>
                    <a:pt x="491" y="155"/>
                    <a:pt x="468" y="232"/>
                    <a:pt x="448" y="272"/>
                  </a:cubicBezTo>
                  <a:cubicBezTo>
                    <a:pt x="427" y="315"/>
                    <a:pt x="400" y="342"/>
                    <a:pt x="360" y="342"/>
                  </a:cubicBezTo>
                  <a:cubicBezTo>
                    <a:pt x="322" y="342"/>
                    <a:pt x="302" y="319"/>
                    <a:pt x="302" y="274"/>
                  </a:cubicBezTo>
                  <a:cubicBezTo>
                    <a:pt x="302" y="252"/>
                    <a:pt x="308" y="227"/>
                    <a:pt x="310" y="2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4" name="Freeform 123">
              <a:extLst>
                <a:ext uri="{FF2B5EF4-FFF2-40B4-BE49-F238E27FC236}">
                  <a16:creationId xmlns:a16="http://schemas.microsoft.com/office/drawing/2014/main" id="{07CA3960-D1C4-B24D-85B1-1FCCEE892BC8}"/>
                </a:ext>
              </a:extLst>
            </p:cNvPr>
            <p:cNvSpPr/>
            <p:nvPr/>
          </p:nvSpPr>
          <p:spPr>
            <a:xfrm>
              <a:off x="2671920" y="6926040"/>
              <a:ext cx="135000" cy="10080"/>
            </a:xfrm>
            <a:custGeom>
              <a:avLst/>
              <a:gdLst/>
              <a:ahLst/>
              <a:cxnLst>
                <a:cxn ang="3cd4">
                  <a:pos x="hc" y="t"/>
                </a:cxn>
                <a:cxn ang="cd2">
                  <a:pos x="l" y="vc"/>
                </a:cxn>
                <a:cxn ang="cd4">
                  <a:pos x="hc" y="b"/>
                </a:cxn>
                <a:cxn ang="0">
                  <a:pos x="r" y="vc"/>
                </a:cxn>
              </a:cxnLst>
              <a:rect l="l" t="t" r="r" b="b"/>
              <a:pathLst>
                <a:path w="376" h="29">
                  <a:moveTo>
                    <a:pt x="355" y="29"/>
                  </a:moveTo>
                  <a:cubicBezTo>
                    <a:pt x="362" y="29"/>
                    <a:pt x="376" y="29"/>
                    <a:pt x="376" y="14"/>
                  </a:cubicBezTo>
                  <a:cubicBezTo>
                    <a:pt x="376" y="0"/>
                    <a:pt x="364" y="0"/>
                    <a:pt x="355" y="0"/>
                  </a:cubicBezTo>
                  <a:lnTo>
                    <a:pt x="22" y="0"/>
                  </a:lnTo>
                  <a:cubicBezTo>
                    <a:pt x="13" y="0"/>
                    <a:pt x="0" y="0"/>
                    <a:pt x="0" y="14"/>
                  </a:cubicBezTo>
                  <a:cubicBezTo>
                    <a:pt x="0" y="29"/>
                    <a:pt x="13" y="29"/>
                    <a:pt x="22" y="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5" name="Freeform 124">
              <a:extLst>
                <a:ext uri="{FF2B5EF4-FFF2-40B4-BE49-F238E27FC236}">
                  <a16:creationId xmlns:a16="http://schemas.microsoft.com/office/drawing/2014/main" id="{453DECB9-E881-5945-A561-1CB9B96D5340}"/>
                </a:ext>
              </a:extLst>
            </p:cNvPr>
            <p:cNvSpPr/>
            <p:nvPr/>
          </p:nvSpPr>
          <p:spPr>
            <a:xfrm>
              <a:off x="2859120" y="6885360"/>
              <a:ext cx="66240" cy="284760"/>
            </a:xfrm>
            <a:custGeom>
              <a:avLst/>
              <a:gdLst/>
              <a:ahLst/>
              <a:cxnLst>
                <a:cxn ang="3cd4">
                  <a:pos x="hc" y="t"/>
                </a:cxn>
                <a:cxn ang="cd2">
                  <a:pos x="l" y="vc"/>
                </a:cxn>
                <a:cxn ang="cd4">
                  <a:pos x="hc" y="b"/>
                </a:cxn>
                <a:cxn ang="0">
                  <a:pos x="r" y="vc"/>
                </a:cxn>
              </a:cxnLst>
              <a:rect l="l" t="t" r="r" b="b"/>
              <a:pathLst>
                <a:path w="185" h="792">
                  <a:moveTo>
                    <a:pt x="185" y="396"/>
                  </a:moveTo>
                  <a:cubicBezTo>
                    <a:pt x="185" y="335"/>
                    <a:pt x="176" y="239"/>
                    <a:pt x="133" y="149"/>
                  </a:cubicBezTo>
                  <a:cubicBezTo>
                    <a:pt x="85" y="52"/>
                    <a:pt x="16" y="0"/>
                    <a:pt x="7" y="0"/>
                  </a:cubicBezTo>
                  <a:cubicBezTo>
                    <a:pt x="4" y="0"/>
                    <a:pt x="0" y="4"/>
                    <a:pt x="0" y="7"/>
                  </a:cubicBezTo>
                  <a:cubicBezTo>
                    <a:pt x="0" y="11"/>
                    <a:pt x="0" y="13"/>
                    <a:pt x="14" y="27"/>
                  </a:cubicBezTo>
                  <a:cubicBezTo>
                    <a:pt x="94" y="104"/>
                    <a:pt x="139" y="230"/>
                    <a:pt x="139" y="396"/>
                  </a:cubicBezTo>
                  <a:cubicBezTo>
                    <a:pt x="139" y="531"/>
                    <a:pt x="110" y="671"/>
                    <a:pt x="11" y="770"/>
                  </a:cubicBezTo>
                  <a:cubicBezTo>
                    <a:pt x="0" y="781"/>
                    <a:pt x="0" y="783"/>
                    <a:pt x="0" y="785"/>
                  </a:cubicBezTo>
                  <a:cubicBezTo>
                    <a:pt x="0" y="790"/>
                    <a:pt x="4" y="792"/>
                    <a:pt x="7" y="792"/>
                  </a:cubicBezTo>
                  <a:cubicBezTo>
                    <a:pt x="16" y="792"/>
                    <a:pt x="88" y="738"/>
                    <a:pt x="135" y="637"/>
                  </a:cubicBezTo>
                  <a:cubicBezTo>
                    <a:pt x="176" y="551"/>
                    <a:pt x="185" y="463"/>
                    <a:pt x="185" y="3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6" name="Freeform 125">
              <a:extLst>
                <a:ext uri="{FF2B5EF4-FFF2-40B4-BE49-F238E27FC236}">
                  <a16:creationId xmlns:a16="http://schemas.microsoft.com/office/drawing/2014/main" id="{673300F8-27D5-F146-BA79-47B07FBB2AEA}"/>
                </a:ext>
              </a:extLst>
            </p:cNvPr>
            <p:cNvSpPr/>
            <p:nvPr/>
          </p:nvSpPr>
          <p:spPr>
            <a:xfrm>
              <a:off x="3047760" y="6994079"/>
              <a:ext cx="189360" cy="66960"/>
            </a:xfrm>
            <a:custGeom>
              <a:avLst/>
              <a:gdLst/>
              <a:ahLst/>
              <a:cxnLst>
                <a:cxn ang="3cd4">
                  <a:pos x="hc" y="t"/>
                </a:cxn>
                <a:cxn ang="cd2">
                  <a:pos x="l" y="vc"/>
                </a:cxn>
                <a:cxn ang="cd4">
                  <a:pos x="hc" y="b"/>
                </a:cxn>
                <a:cxn ang="0">
                  <a:pos x="r" y="vc"/>
                </a:cxn>
              </a:cxnLst>
              <a:rect l="l" t="t" r="r" b="b"/>
              <a:pathLst>
                <a:path w="527" h="187">
                  <a:moveTo>
                    <a:pt x="500" y="32"/>
                  </a:moveTo>
                  <a:cubicBezTo>
                    <a:pt x="513" y="32"/>
                    <a:pt x="527" y="32"/>
                    <a:pt x="527" y="16"/>
                  </a:cubicBezTo>
                  <a:cubicBezTo>
                    <a:pt x="527" y="0"/>
                    <a:pt x="513" y="0"/>
                    <a:pt x="502" y="0"/>
                  </a:cubicBezTo>
                  <a:lnTo>
                    <a:pt x="27" y="0"/>
                  </a:lnTo>
                  <a:cubicBezTo>
                    <a:pt x="14" y="0"/>
                    <a:pt x="0" y="0"/>
                    <a:pt x="0" y="16"/>
                  </a:cubicBezTo>
                  <a:cubicBezTo>
                    <a:pt x="0" y="32"/>
                    <a:pt x="14" y="32"/>
                    <a:pt x="27" y="32"/>
                  </a:cubicBezTo>
                  <a:close/>
                  <a:moveTo>
                    <a:pt x="502" y="187"/>
                  </a:moveTo>
                  <a:cubicBezTo>
                    <a:pt x="513" y="187"/>
                    <a:pt x="527" y="187"/>
                    <a:pt x="527" y="171"/>
                  </a:cubicBezTo>
                  <a:cubicBezTo>
                    <a:pt x="527" y="155"/>
                    <a:pt x="513" y="155"/>
                    <a:pt x="500" y="155"/>
                  </a:cubicBezTo>
                  <a:lnTo>
                    <a:pt x="27" y="155"/>
                  </a:lnTo>
                  <a:cubicBezTo>
                    <a:pt x="14" y="155"/>
                    <a:pt x="0" y="155"/>
                    <a:pt x="0" y="171"/>
                  </a:cubicBezTo>
                  <a:cubicBezTo>
                    <a:pt x="0" y="187"/>
                    <a:pt x="14" y="187"/>
                    <a:pt x="27" y="18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7" name="Freeform 126">
              <a:extLst>
                <a:ext uri="{FF2B5EF4-FFF2-40B4-BE49-F238E27FC236}">
                  <a16:creationId xmlns:a16="http://schemas.microsoft.com/office/drawing/2014/main" id="{8BEC012E-1B0A-1E4B-9E1D-7BC0EB7B30A3}"/>
                </a:ext>
              </a:extLst>
            </p:cNvPr>
            <p:cNvSpPr/>
            <p:nvPr/>
          </p:nvSpPr>
          <p:spPr>
            <a:xfrm>
              <a:off x="3339719" y="6972840"/>
              <a:ext cx="116280" cy="129240"/>
            </a:xfrm>
            <a:custGeom>
              <a:avLst/>
              <a:gdLst/>
              <a:ahLst/>
              <a:cxnLst>
                <a:cxn ang="3cd4">
                  <a:pos x="hc" y="t"/>
                </a:cxn>
                <a:cxn ang="cd2">
                  <a:pos x="l" y="vc"/>
                </a:cxn>
                <a:cxn ang="cd4">
                  <a:pos x="hc" y="b"/>
                </a:cxn>
                <a:cxn ang="0">
                  <a:pos x="r" y="vc"/>
                </a:cxn>
              </a:cxnLst>
              <a:rect l="l" t="t" r="r" b="b"/>
              <a:pathLst>
                <a:path w="324" h="360">
                  <a:moveTo>
                    <a:pt x="47" y="304"/>
                  </a:moveTo>
                  <a:cubicBezTo>
                    <a:pt x="45" y="317"/>
                    <a:pt x="40" y="335"/>
                    <a:pt x="40" y="338"/>
                  </a:cubicBezTo>
                  <a:cubicBezTo>
                    <a:pt x="40" y="353"/>
                    <a:pt x="50" y="360"/>
                    <a:pt x="63" y="360"/>
                  </a:cubicBezTo>
                  <a:cubicBezTo>
                    <a:pt x="72" y="360"/>
                    <a:pt x="86" y="353"/>
                    <a:pt x="92" y="338"/>
                  </a:cubicBezTo>
                  <a:cubicBezTo>
                    <a:pt x="94" y="335"/>
                    <a:pt x="121" y="227"/>
                    <a:pt x="124" y="212"/>
                  </a:cubicBezTo>
                  <a:cubicBezTo>
                    <a:pt x="130" y="185"/>
                    <a:pt x="144" y="130"/>
                    <a:pt x="149" y="108"/>
                  </a:cubicBezTo>
                  <a:cubicBezTo>
                    <a:pt x="153" y="99"/>
                    <a:pt x="175" y="61"/>
                    <a:pt x="194" y="43"/>
                  </a:cubicBezTo>
                  <a:cubicBezTo>
                    <a:pt x="200" y="38"/>
                    <a:pt x="223" y="18"/>
                    <a:pt x="257" y="18"/>
                  </a:cubicBezTo>
                  <a:cubicBezTo>
                    <a:pt x="279" y="18"/>
                    <a:pt x="290" y="27"/>
                    <a:pt x="292" y="27"/>
                  </a:cubicBezTo>
                  <a:cubicBezTo>
                    <a:pt x="266" y="31"/>
                    <a:pt x="250" y="50"/>
                    <a:pt x="250" y="70"/>
                  </a:cubicBezTo>
                  <a:cubicBezTo>
                    <a:pt x="250" y="83"/>
                    <a:pt x="259" y="99"/>
                    <a:pt x="281" y="99"/>
                  </a:cubicBezTo>
                  <a:cubicBezTo>
                    <a:pt x="301" y="99"/>
                    <a:pt x="324" y="81"/>
                    <a:pt x="324" y="52"/>
                  </a:cubicBezTo>
                  <a:cubicBezTo>
                    <a:pt x="324" y="23"/>
                    <a:pt x="299" y="0"/>
                    <a:pt x="257" y="0"/>
                  </a:cubicBezTo>
                  <a:cubicBezTo>
                    <a:pt x="205" y="0"/>
                    <a:pt x="171" y="40"/>
                    <a:pt x="157" y="61"/>
                  </a:cubicBezTo>
                  <a:cubicBezTo>
                    <a:pt x="149" y="25"/>
                    <a:pt x="121" y="0"/>
                    <a:pt x="83" y="0"/>
                  </a:cubicBezTo>
                  <a:cubicBezTo>
                    <a:pt x="47" y="0"/>
                    <a:pt x="32" y="31"/>
                    <a:pt x="25" y="45"/>
                  </a:cubicBezTo>
                  <a:cubicBezTo>
                    <a:pt x="11" y="72"/>
                    <a:pt x="0" y="121"/>
                    <a:pt x="0" y="122"/>
                  </a:cubicBezTo>
                  <a:cubicBezTo>
                    <a:pt x="0" y="130"/>
                    <a:pt x="7" y="130"/>
                    <a:pt x="9" y="130"/>
                  </a:cubicBezTo>
                  <a:cubicBezTo>
                    <a:pt x="18" y="130"/>
                    <a:pt x="18" y="130"/>
                    <a:pt x="23" y="112"/>
                  </a:cubicBezTo>
                  <a:cubicBezTo>
                    <a:pt x="36" y="56"/>
                    <a:pt x="52" y="18"/>
                    <a:pt x="81" y="18"/>
                  </a:cubicBezTo>
                  <a:cubicBezTo>
                    <a:pt x="95" y="18"/>
                    <a:pt x="106" y="23"/>
                    <a:pt x="106" y="54"/>
                  </a:cubicBezTo>
                  <a:cubicBezTo>
                    <a:pt x="106" y="70"/>
                    <a:pt x="103" y="79"/>
                    <a:pt x="94" y="1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8" name="Freeform 127">
              <a:extLst>
                <a:ext uri="{FF2B5EF4-FFF2-40B4-BE49-F238E27FC236}">
                  <a16:creationId xmlns:a16="http://schemas.microsoft.com/office/drawing/2014/main" id="{0BBD8C1B-B4BC-2D41-8465-66A8AA709C7E}"/>
                </a:ext>
              </a:extLst>
            </p:cNvPr>
            <p:cNvSpPr/>
            <p:nvPr/>
          </p:nvSpPr>
          <p:spPr>
            <a:xfrm>
              <a:off x="3546720" y="6932520"/>
              <a:ext cx="189360" cy="190080"/>
            </a:xfrm>
            <a:custGeom>
              <a:avLst/>
              <a:gdLst/>
              <a:ahLst/>
              <a:cxnLst>
                <a:cxn ang="3cd4">
                  <a:pos x="hc" y="t"/>
                </a:cxn>
                <a:cxn ang="cd2">
                  <a:pos x="l" y="vc"/>
                </a:cxn>
                <a:cxn ang="cd4">
                  <a:pos x="hc" y="b"/>
                </a:cxn>
                <a:cxn ang="0">
                  <a:pos x="r" y="vc"/>
                </a:cxn>
              </a:cxnLst>
              <a:rect l="l" t="t" r="r" b="b"/>
              <a:pathLst>
                <a:path w="527" h="529">
                  <a:moveTo>
                    <a:pt x="281" y="281"/>
                  </a:moveTo>
                  <a:lnTo>
                    <a:pt x="502" y="281"/>
                  </a:lnTo>
                  <a:cubicBezTo>
                    <a:pt x="513" y="281"/>
                    <a:pt x="527" y="281"/>
                    <a:pt x="527" y="265"/>
                  </a:cubicBezTo>
                  <a:cubicBezTo>
                    <a:pt x="527" y="248"/>
                    <a:pt x="513" y="248"/>
                    <a:pt x="502" y="248"/>
                  </a:cubicBezTo>
                  <a:lnTo>
                    <a:pt x="281" y="248"/>
                  </a:lnTo>
                  <a:lnTo>
                    <a:pt x="281" y="27"/>
                  </a:lnTo>
                  <a:cubicBezTo>
                    <a:pt x="281" y="14"/>
                    <a:pt x="281" y="0"/>
                    <a:pt x="265" y="0"/>
                  </a:cubicBezTo>
                  <a:cubicBezTo>
                    <a:pt x="248" y="0"/>
                    <a:pt x="248" y="14"/>
                    <a:pt x="248" y="27"/>
                  </a:cubicBezTo>
                  <a:lnTo>
                    <a:pt x="248" y="248"/>
                  </a:lnTo>
                  <a:lnTo>
                    <a:pt x="27" y="248"/>
                  </a:lnTo>
                  <a:cubicBezTo>
                    <a:pt x="14" y="248"/>
                    <a:pt x="0" y="248"/>
                    <a:pt x="0" y="265"/>
                  </a:cubicBezTo>
                  <a:cubicBezTo>
                    <a:pt x="0" y="281"/>
                    <a:pt x="14" y="281"/>
                    <a:pt x="27" y="281"/>
                  </a:cubicBezTo>
                  <a:lnTo>
                    <a:pt x="248" y="281"/>
                  </a:lnTo>
                  <a:lnTo>
                    <a:pt x="248" y="502"/>
                  </a:lnTo>
                  <a:cubicBezTo>
                    <a:pt x="248" y="513"/>
                    <a:pt x="248" y="529"/>
                    <a:pt x="265" y="529"/>
                  </a:cubicBezTo>
                  <a:cubicBezTo>
                    <a:pt x="281" y="529"/>
                    <a:pt x="281" y="513"/>
                    <a:pt x="281" y="50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9" name="Freeform 128">
              <a:extLst>
                <a:ext uri="{FF2B5EF4-FFF2-40B4-BE49-F238E27FC236}">
                  <a16:creationId xmlns:a16="http://schemas.microsoft.com/office/drawing/2014/main" id="{4861A857-5057-724D-9C45-C6975A6845A1}"/>
                </a:ext>
              </a:extLst>
            </p:cNvPr>
            <p:cNvSpPr/>
            <p:nvPr/>
          </p:nvSpPr>
          <p:spPr>
            <a:xfrm>
              <a:off x="3819959" y="6972840"/>
              <a:ext cx="150120" cy="187560"/>
            </a:xfrm>
            <a:custGeom>
              <a:avLst/>
              <a:gdLst/>
              <a:ahLst/>
              <a:cxnLst>
                <a:cxn ang="3cd4">
                  <a:pos x="hc" y="t"/>
                </a:cxn>
                <a:cxn ang="cd2">
                  <a:pos x="l" y="vc"/>
                </a:cxn>
                <a:cxn ang="cd4">
                  <a:pos x="hc" y="b"/>
                </a:cxn>
                <a:cxn ang="0">
                  <a:pos x="r" y="vc"/>
                </a:cxn>
              </a:cxnLst>
              <a:rect l="l" t="t" r="r" b="b"/>
              <a:pathLst>
                <a:path w="418" h="522">
                  <a:moveTo>
                    <a:pt x="18" y="149"/>
                  </a:moveTo>
                  <a:cubicBezTo>
                    <a:pt x="49" y="58"/>
                    <a:pt x="135" y="58"/>
                    <a:pt x="144" y="58"/>
                  </a:cubicBezTo>
                  <a:cubicBezTo>
                    <a:pt x="265" y="58"/>
                    <a:pt x="274" y="196"/>
                    <a:pt x="274" y="259"/>
                  </a:cubicBezTo>
                  <a:cubicBezTo>
                    <a:pt x="274" y="308"/>
                    <a:pt x="270" y="320"/>
                    <a:pt x="263" y="337"/>
                  </a:cubicBezTo>
                  <a:cubicBezTo>
                    <a:pt x="247" y="394"/>
                    <a:pt x="223" y="486"/>
                    <a:pt x="223" y="508"/>
                  </a:cubicBezTo>
                  <a:cubicBezTo>
                    <a:pt x="223" y="517"/>
                    <a:pt x="227" y="522"/>
                    <a:pt x="232" y="522"/>
                  </a:cubicBezTo>
                  <a:cubicBezTo>
                    <a:pt x="243" y="522"/>
                    <a:pt x="250" y="504"/>
                    <a:pt x="257" y="473"/>
                  </a:cubicBezTo>
                  <a:cubicBezTo>
                    <a:pt x="277" y="407"/>
                    <a:pt x="284" y="362"/>
                    <a:pt x="288" y="337"/>
                  </a:cubicBezTo>
                  <a:cubicBezTo>
                    <a:pt x="290" y="328"/>
                    <a:pt x="290" y="317"/>
                    <a:pt x="293" y="306"/>
                  </a:cubicBezTo>
                  <a:cubicBezTo>
                    <a:pt x="319" y="229"/>
                    <a:pt x="371" y="110"/>
                    <a:pt x="401" y="47"/>
                  </a:cubicBezTo>
                  <a:cubicBezTo>
                    <a:pt x="407" y="38"/>
                    <a:pt x="418" y="20"/>
                    <a:pt x="418" y="16"/>
                  </a:cubicBezTo>
                  <a:cubicBezTo>
                    <a:pt x="418" y="9"/>
                    <a:pt x="409" y="9"/>
                    <a:pt x="407" y="9"/>
                  </a:cubicBezTo>
                  <a:cubicBezTo>
                    <a:pt x="405" y="9"/>
                    <a:pt x="400" y="9"/>
                    <a:pt x="398" y="14"/>
                  </a:cubicBezTo>
                  <a:cubicBezTo>
                    <a:pt x="356" y="90"/>
                    <a:pt x="324" y="169"/>
                    <a:pt x="293" y="248"/>
                  </a:cubicBezTo>
                  <a:cubicBezTo>
                    <a:pt x="292" y="225"/>
                    <a:pt x="292" y="164"/>
                    <a:pt x="261" y="86"/>
                  </a:cubicBezTo>
                  <a:cubicBezTo>
                    <a:pt x="241" y="40"/>
                    <a:pt x="209" y="0"/>
                    <a:pt x="155" y="0"/>
                  </a:cubicBezTo>
                  <a:cubicBezTo>
                    <a:pt x="56" y="0"/>
                    <a:pt x="0" y="121"/>
                    <a:pt x="0" y="146"/>
                  </a:cubicBezTo>
                  <a:cubicBezTo>
                    <a:pt x="0" y="153"/>
                    <a:pt x="7" y="153"/>
                    <a:pt x="14" y="15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0" name="Freeform 129">
              <a:extLst>
                <a:ext uri="{FF2B5EF4-FFF2-40B4-BE49-F238E27FC236}">
                  <a16:creationId xmlns:a16="http://schemas.microsoft.com/office/drawing/2014/main" id="{0998C01E-7F2F-C649-A2E4-BA4313E6D3DE}"/>
                </a:ext>
              </a:extLst>
            </p:cNvPr>
            <p:cNvSpPr/>
            <p:nvPr/>
          </p:nvSpPr>
          <p:spPr>
            <a:xfrm>
              <a:off x="4033800" y="6972840"/>
              <a:ext cx="222480" cy="126000"/>
            </a:xfrm>
            <a:custGeom>
              <a:avLst/>
              <a:gdLst/>
              <a:ahLst/>
              <a:cxnLst>
                <a:cxn ang="3cd4">
                  <a:pos x="hc" y="t"/>
                </a:cxn>
                <a:cxn ang="cd2">
                  <a:pos x="l" y="vc"/>
                </a:cxn>
                <a:cxn ang="cd4">
                  <a:pos x="hc" y="b"/>
                </a:cxn>
                <a:cxn ang="0">
                  <a:pos x="r" y="vc"/>
                </a:cxn>
              </a:cxnLst>
              <a:rect l="l" t="t" r="r" b="b"/>
              <a:pathLst>
                <a:path w="619" h="351">
                  <a:moveTo>
                    <a:pt x="61" y="77"/>
                  </a:moveTo>
                  <a:lnTo>
                    <a:pt x="61" y="292"/>
                  </a:lnTo>
                  <a:cubicBezTo>
                    <a:pt x="61" y="326"/>
                    <a:pt x="52" y="326"/>
                    <a:pt x="0" y="326"/>
                  </a:cubicBezTo>
                  <a:lnTo>
                    <a:pt x="0" y="351"/>
                  </a:lnTo>
                  <a:cubicBezTo>
                    <a:pt x="27" y="351"/>
                    <a:pt x="68" y="349"/>
                    <a:pt x="90" y="349"/>
                  </a:cubicBezTo>
                  <a:cubicBezTo>
                    <a:pt x="110" y="349"/>
                    <a:pt x="151" y="351"/>
                    <a:pt x="178" y="351"/>
                  </a:cubicBezTo>
                  <a:lnTo>
                    <a:pt x="178" y="326"/>
                  </a:lnTo>
                  <a:cubicBezTo>
                    <a:pt x="126" y="326"/>
                    <a:pt x="117" y="326"/>
                    <a:pt x="117" y="292"/>
                  </a:cubicBezTo>
                  <a:lnTo>
                    <a:pt x="117" y="144"/>
                  </a:lnTo>
                  <a:cubicBezTo>
                    <a:pt x="117" y="61"/>
                    <a:pt x="173" y="18"/>
                    <a:pt x="223" y="18"/>
                  </a:cubicBezTo>
                  <a:cubicBezTo>
                    <a:pt x="274" y="18"/>
                    <a:pt x="283" y="61"/>
                    <a:pt x="283" y="106"/>
                  </a:cubicBezTo>
                  <a:lnTo>
                    <a:pt x="283" y="292"/>
                  </a:lnTo>
                  <a:cubicBezTo>
                    <a:pt x="283" y="326"/>
                    <a:pt x="274" y="326"/>
                    <a:pt x="220" y="326"/>
                  </a:cubicBezTo>
                  <a:lnTo>
                    <a:pt x="220" y="351"/>
                  </a:lnTo>
                  <a:cubicBezTo>
                    <a:pt x="248" y="351"/>
                    <a:pt x="288" y="349"/>
                    <a:pt x="310" y="349"/>
                  </a:cubicBezTo>
                  <a:cubicBezTo>
                    <a:pt x="331" y="349"/>
                    <a:pt x="373" y="351"/>
                    <a:pt x="400" y="351"/>
                  </a:cubicBezTo>
                  <a:lnTo>
                    <a:pt x="400" y="326"/>
                  </a:lnTo>
                  <a:cubicBezTo>
                    <a:pt x="346" y="326"/>
                    <a:pt x="337" y="326"/>
                    <a:pt x="337" y="292"/>
                  </a:cubicBezTo>
                  <a:lnTo>
                    <a:pt x="337" y="144"/>
                  </a:lnTo>
                  <a:cubicBezTo>
                    <a:pt x="337" y="61"/>
                    <a:pt x="394" y="18"/>
                    <a:pt x="445" y="18"/>
                  </a:cubicBezTo>
                  <a:cubicBezTo>
                    <a:pt x="493" y="18"/>
                    <a:pt x="502" y="61"/>
                    <a:pt x="502" y="106"/>
                  </a:cubicBezTo>
                  <a:lnTo>
                    <a:pt x="502" y="292"/>
                  </a:lnTo>
                  <a:cubicBezTo>
                    <a:pt x="502" y="326"/>
                    <a:pt x="493" y="326"/>
                    <a:pt x="441" y="326"/>
                  </a:cubicBezTo>
                  <a:lnTo>
                    <a:pt x="441" y="351"/>
                  </a:lnTo>
                  <a:cubicBezTo>
                    <a:pt x="468" y="351"/>
                    <a:pt x="509" y="349"/>
                    <a:pt x="531" y="349"/>
                  </a:cubicBezTo>
                  <a:cubicBezTo>
                    <a:pt x="551" y="349"/>
                    <a:pt x="592" y="351"/>
                    <a:pt x="619" y="351"/>
                  </a:cubicBezTo>
                  <a:lnTo>
                    <a:pt x="619" y="326"/>
                  </a:lnTo>
                  <a:cubicBezTo>
                    <a:pt x="578" y="326"/>
                    <a:pt x="558" y="326"/>
                    <a:pt x="558" y="302"/>
                  </a:cubicBezTo>
                  <a:lnTo>
                    <a:pt x="558" y="151"/>
                  </a:lnTo>
                  <a:cubicBezTo>
                    <a:pt x="558" y="83"/>
                    <a:pt x="558" y="58"/>
                    <a:pt x="533" y="29"/>
                  </a:cubicBezTo>
                  <a:cubicBezTo>
                    <a:pt x="522" y="16"/>
                    <a:pt x="495" y="0"/>
                    <a:pt x="450" y="0"/>
                  </a:cubicBezTo>
                  <a:cubicBezTo>
                    <a:pt x="383" y="0"/>
                    <a:pt x="347" y="47"/>
                    <a:pt x="335" y="77"/>
                  </a:cubicBezTo>
                  <a:cubicBezTo>
                    <a:pt x="324" y="9"/>
                    <a:pt x="265" y="0"/>
                    <a:pt x="229" y="0"/>
                  </a:cubicBezTo>
                  <a:cubicBezTo>
                    <a:pt x="171" y="0"/>
                    <a:pt x="133" y="34"/>
                    <a:pt x="112" y="83"/>
                  </a:cubicBezTo>
                  <a:lnTo>
                    <a:pt x="112" y="0"/>
                  </a:lnTo>
                  <a:lnTo>
                    <a:pt x="0" y="9"/>
                  </a:lnTo>
                  <a:lnTo>
                    <a:pt x="0" y="34"/>
                  </a:lnTo>
                  <a:cubicBezTo>
                    <a:pt x="56" y="34"/>
                    <a:pt x="61" y="40"/>
                    <a:pt x="61" y="7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1" name="Freeform 130">
              <a:extLst>
                <a:ext uri="{FF2B5EF4-FFF2-40B4-BE49-F238E27FC236}">
                  <a16:creationId xmlns:a16="http://schemas.microsoft.com/office/drawing/2014/main" id="{19BC77D8-CDD4-B54B-A1BF-3FF817D11502}"/>
                </a:ext>
              </a:extLst>
            </p:cNvPr>
            <p:cNvSpPr/>
            <p:nvPr/>
          </p:nvSpPr>
          <p:spPr>
            <a:xfrm>
              <a:off x="4272840" y="6970680"/>
              <a:ext cx="128520" cy="131040"/>
            </a:xfrm>
            <a:custGeom>
              <a:avLst/>
              <a:gdLst/>
              <a:ahLst/>
              <a:cxnLst>
                <a:cxn ang="3cd4">
                  <a:pos x="hc" y="t"/>
                </a:cxn>
                <a:cxn ang="cd2">
                  <a:pos x="l" y="vc"/>
                </a:cxn>
                <a:cxn ang="cd4">
                  <a:pos x="hc" y="b"/>
                </a:cxn>
                <a:cxn ang="0">
                  <a:pos x="r" y="vc"/>
                </a:cxn>
              </a:cxnLst>
              <a:rect l="l" t="t" r="r" b="b"/>
              <a:pathLst>
                <a:path w="358" h="365">
                  <a:moveTo>
                    <a:pt x="232" y="295"/>
                  </a:moveTo>
                  <a:cubicBezTo>
                    <a:pt x="234" y="328"/>
                    <a:pt x="256" y="360"/>
                    <a:pt x="293" y="360"/>
                  </a:cubicBezTo>
                  <a:cubicBezTo>
                    <a:pt x="310" y="360"/>
                    <a:pt x="358" y="349"/>
                    <a:pt x="358" y="284"/>
                  </a:cubicBezTo>
                  <a:lnTo>
                    <a:pt x="358" y="241"/>
                  </a:lnTo>
                  <a:lnTo>
                    <a:pt x="338" y="241"/>
                  </a:lnTo>
                  <a:lnTo>
                    <a:pt x="338" y="284"/>
                  </a:lnTo>
                  <a:cubicBezTo>
                    <a:pt x="338" y="331"/>
                    <a:pt x="319" y="337"/>
                    <a:pt x="310" y="337"/>
                  </a:cubicBezTo>
                  <a:cubicBezTo>
                    <a:pt x="284" y="337"/>
                    <a:pt x="281" y="301"/>
                    <a:pt x="281" y="297"/>
                  </a:cubicBezTo>
                  <a:lnTo>
                    <a:pt x="281" y="137"/>
                  </a:lnTo>
                  <a:cubicBezTo>
                    <a:pt x="281" y="104"/>
                    <a:pt x="281" y="74"/>
                    <a:pt x="252" y="43"/>
                  </a:cubicBezTo>
                  <a:cubicBezTo>
                    <a:pt x="221" y="13"/>
                    <a:pt x="182" y="0"/>
                    <a:pt x="144" y="0"/>
                  </a:cubicBezTo>
                  <a:cubicBezTo>
                    <a:pt x="77" y="0"/>
                    <a:pt x="23" y="38"/>
                    <a:pt x="23" y="90"/>
                  </a:cubicBezTo>
                  <a:cubicBezTo>
                    <a:pt x="23" y="113"/>
                    <a:pt x="40" y="128"/>
                    <a:pt x="59" y="128"/>
                  </a:cubicBezTo>
                  <a:cubicBezTo>
                    <a:pt x="83" y="128"/>
                    <a:pt x="95" y="112"/>
                    <a:pt x="95" y="90"/>
                  </a:cubicBezTo>
                  <a:cubicBezTo>
                    <a:pt x="95" y="81"/>
                    <a:pt x="92" y="54"/>
                    <a:pt x="56" y="54"/>
                  </a:cubicBezTo>
                  <a:cubicBezTo>
                    <a:pt x="77" y="27"/>
                    <a:pt x="115" y="18"/>
                    <a:pt x="142" y="18"/>
                  </a:cubicBezTo>
                  <a:cubicBezTo>
                    <a:pt x="180" y="18"/>
                    <a:pt x="225" y="49"/>
                    <a:pt x="225" y="119"/>
                  </a:cubicBezTo>
                  <a:lnTo>
                    <a:pt x="225" y="149"/>
                  </a:lnTo>
                  <a:cubicBezTo>
                    <a:pt x="185" y="151"/>
                    <a:pt x="130" y="153"/>
                    <a:pt x="79" y="176"/>
                  </a:cubicBezTo>
                  <a:cubicBezTo>
                    <a:pt x="20" y="203"/>
                    <a:pt x="0" y="245"/>
                    <a:pt x="0" y="281"/>
                  </a:cubicBezTo>
                  <a:cubicBezTo>
                    <a:pt x="0" y="346"/>
                    <a:pt x="77" y="365"/>
                    <a:pt x="128" y="365"/>
                  </a:cubicBezTo>
                  <a:cubicBezTo>
                    <a:pt x="180" y="365"/>
                    <a:pt x="216" y="333"/>
                    <a:pt x="232" y="295"/>
                  </a:cubicBezTo>
                  <a:close/>
                  <a:moveTo>
                    <a:pt x="225" y="166"/>
                  </a:moveTo>
                  <a:lnTo>
                    <a:pt x="225" y="245"/>
                  </a:lnTo>
                  <a:cubicBezTo>
                    <a:pt x="225" y="320"/>
                    <a:pt x="169" y="347"/>
                    <a:pt x="133" y="347"/>
                  </a:cubicBezTo>
                  <a:cubicBezTo>
                    <a:pt x="94" y="347"/>
                    <a:pt x="61" y="319"/>
                    <a:pt x="61" y="279"/>
                  </a:cubicBezTo>
                  <a:cubicBezTo>
                    <a:pt x="61" y="236"/>
                    <a:pt x="95" y="169"/>
                    <a:pt x="225" y="1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2" name="Freeform 131">
              <a:extLst>
                <a:ext uri="{FF2B5EF4-FFF2-40B4-BE49-F238E27FC236}">
                  <a16:creationId xmlns:a16="http://schemas.microsoft.com/office/drawing/2014/main" id="{4132FECD-7A5D-7D43-9BB2-D4A03AFFD6D0}"/>
                </a:ext>
              </a:extLst>
            </p:cNvPr>
            <p:cNvSpPr/>
            <p:nvPr/>
          </p:nvSpPr>
          <p:spPr>
            <a:xfrm>
              <a:off x="4406399" y="6976080"/>
              <a:ext cx="143640" cy="122760"/>
            </a:xfrm>
            <a:custGeom>
              <a:avLst/>
              <a:gdLst/>
              <a:ahLst/>
              <a:cxnLst>
                <a:cxn ang="3cd4">
                  <a:pos x="hc" y="t"/>
                </a:cxn>
                <a:cxn ang="cd2">
                  <a:pos x="l" y="vc"/>
                </a:cxn>
                <a:cxn ang="cd4">
                  <a:pos x="hc" y="b"/>
                </a:cxn>
                <a:cxn ang="0">
                  <a:pos x="r" y="vc"/>
                </a:cxn>
              </a:cxnLst>
              <a:rect l="l" t="t" r="r" b="b"/>
              <a:pathLst>
                <a:path w="400" h="342">
                  <a:moveTo>
                    <a:pt x="218" y="157"/>
                  </a:moveTo>
                  <a:cubicBezTo>
                    <a:pt x="243" y="126"/>
                    <a:pt x="272" y="86"/>
                    <a:pt x="292" y="67"/>
                  </a:cubicBezTo>
                  <a:cubicBezTo>
                    <a:pt x="317" y="38"/>
                    <a:pt x="349" y="25"/>
                    <a:pt x="385" y="25"/>
                  </a:cubicBezTo>
                  <a:lnTo>
                    <a:pt x="385" y="0"/>
                  </a:lnTo>
                  <a:cubicBezTo>
                    <a:pt x="365" y="2"/>
                    <a:pt x="342" y="2"/>
                    <a:pt x="320" y="2"/>
                  </a:cubicBezTo>
                  <a:cubicBezTo>
                    <a:pt x="297" y="2"/>
                    <a:pt x="256" y="0"/>
                    <a:pt x="245" y="0"/>
                  </a:cubicBezTo>
                  <a:lnTo>
                    <a:pt x="245" y="25"/>
                  </a:lnTo>
                  <a:cubicBezTo>
                    <a:pt x="261" y="27"/>
                    <a:pt x="268" y="36"/>
                    <a:pt x="268" y="49"/>
                  </a:cubicBezTo>
                  <a:cubicBezTo>
                    <a:pt x="268" y="61"/>
                    <a:pt x="259" y="72"/>
                    <a:pt x="256" y="77"/>
                  </a:cubicBezTo>
                  <a:lnTo>
                    <a:pt x="207" y="139"/>
                  </a:lnTo>
                  <a:lnTo>
                    <a:pt x="144" y="59"/>
                  </a:lnTo>
                  <a:cubicBezTo>
                    <a:pt x="137" y="50"/>
                    <a:pt x="137" y="49"/>
                    <a:pt x="137" y="45"/>
                  </a:cubicBezTo>
                  <a:cubicBezTo>
                    <a:pt x="137" y="32"/>
                    <a:pt x="149" y="25"/>
                    <a:pt x="166" y="25"/>
                  </a:cubicBezTo>
                  <a:lnTo>
                    <a:pt x="166" y="0"/>
                  </a:lnTo>
                  <a:cubicBezTo>
                    <a:pt x="144" y="0"/>
                    <a:pt x="92" y="2"/>
                    <a:pt x="79" y="2"/>
                  </a:cubicBezTo>
                  <a:cubicBezTo>
                    <a:pt x="63" y="2"/>
                    <a:pt x="25" y="2"/>
                    <a:pt x="4" y="0"/>
                  </a:cubicBezTo>
                  <a:lnTo>
                    <a:pt x="4" y="25"/>
                  </a:lnTo>
                  <a:cubicBezTo>
                    <a:pt x="59" y="25"/>
                    <a:pt x="61" y="25"/>
                    <a:pt x="97" y="74"/>
                  </a:cubicBezTo>
                  <a:lnTo>
                    <a:pt x="176" y="176"/>
                  </a:lnTo>
                  <a:lnTo>
                    <a:pt x="101" y="270"/>
                  </a:lnTo>
                  <a:cubicBezTo>
                    <a:pt x="63" y="317"/>
                    <a:pt x="16" y="319"/>
                    <a:pt x="0" y="319"/>
                  </a:cubicBezTo>
                  <a:lnTo>
                    <a:pt x="0" y="342"/>
                  </a:lnTo>
                  <a:cubicBezTo>
                    <a:pt x="20" y="340"/>
                    <a:pt x="45" y="340"/>
                    <a:pt x="67" y="340"/>
                  </a:cubicBezTo>
                  <a:cubicBezTo>
                    <a:pt x="88" y="340"/>
                    <a:pt x="122" y="342"/>
                    <a:pt x="142" y="342"/>
                  </a:cubicBezTo>
                  <a:lnTo>
                    <a:pt x="142" y="319"/>
                  </a:lnTo>
                  <a:cubicBezTo>
                    <a:pt x="124" y="315"/>
                    <a:pt x="119" y="306"/>
                    <a:pt x="119" y="293"/>
                  </a:cubicBezTo>
                  <a:cubicBezTo>
                    <a:pt x="119" y="275"/>
                    <a:pt x="142" y="250"/>
                    <a:pt x="189" y="193"/>
                  </a:cubicBezTo>
                  <a:lnTo>
                    <a:pt x="250" y="272"/>
                  </a:lnTo>
                  <a:cubicBezTo>
                    <a:pt x="257" y="281"/>
                    <a:pt x="266" y="293"/>
                    <a:pt x="266" y="299"/>
                  </a:cubicBezTo>
                  <a:cubicBezTo>
                    <a:pt x="266" y="306"/>
                    <a:pt x="259" y="317"/>
                    <a:pt x="238" y="319"/>
                  </a:cubicBezTo>
                  <a:lnTo>
                    <a:pt x="238" y="342"/>
                  </a:lnTo>
                  <a:cubicBezTo>
                    <a:pt x="263" y="342"/>
                    <a:pt x="306" y="340"/>
                    <a:pt x="324" y="340"/>
                  </a:cubicBezTo>
                  <a:cubicBezTo>
                    <a:pt x="346" y="340"/>
                    <a:pt x="376" y="340"/>
                    <a:pt x="400" y="342"/>
                  </a:cubicBezTo>
                  <a:lnTo>
                    <a:pt x="400" y="319"/>
                  </a:lnTo>
                  <a:cubicBezTo>
                    <a:pt x="358" y="319"/>
                    <a:pt x="344" y="317"/>
                    <a:pt x="326" y="29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3" name="Freeform 132">
              <a:extLst>
                <a:ext uri="{FF2B5EF4-FFF2-40B4-BE49-F238E27FC236}">
                  <a16:creationId xmlns:a16="http://schemas.microsoft.com/office/drawing/2014/main" id="{6BFEE6C5-E457-EB4F-8788-4BCA63EB4D52}"/>
                </a:ext>
              </a:extLst>
            </p:cNvPr>
            <p:cNvSpPr/>
            <p:nvPr/>
          </p:nvSpPr>
          <p:spPr>
            <a:xfrm>
              <a:off x="4201560" y="7194239"/>
              <a:ext cx="101880" cy="90360"/>
            </a:xfrm>
            <a:custGeom>
              <a:avLst/>
              <a:gdLst/>
              <a:ahLst/>
              <a:cxnLst>
                <a:cxn ang="3cd4">
                  <a:pos x="hc" y="t"/>
                </a:cxn>
                <a:cxn ang="cd2">
                  <a:pos x="l" y="vc"/>
                </a:cxn>
                <a:cxn ang="cd4">
                  <a:pos x="hc" y="b"/>
                </a:cxn>
                <a:cxn ang="0">
                  <a:pos x="r" y="vc"/>
                </a:cxn>
              </a:cxnLst>
              <a:rect l="l" t="t" r="r" b="b"/>
              <a:pathLst>
                <a:path w="284" h="252">
                  <a:moveTo>
                    <a:pt x="202" y="32"/>
                  </a:moveTo>
                  <a:cubicBezTo>
                    <a:pt x="189" y="14"/>
                    <a:pt x="171" y="0"/>
                    <a:pt x="144" y="0"/>
                  </a:cubicBezTo>
                  <a:cubicBezTo>
                    <a:pt x="72" y="0"/>
                    <a:pt x="0" y="79"/>
                    <a:pt x="0" y="158"/>
                  </a:cubicBezTo>
                  <a:cubicBezTo>
                    <a:pt x="0" y="212"/>
                    <a:pt x="36" y="252"/>
                    <a:pt x="85" y="252"/>
                  </a:cubicBezTo>
                  <a:cubicBezTo>
                    <a:pt x="113" y="252"/>
                    <a:pt x="140" y="234"/>
                    <a:pt x="164" y="212"/>
                  </a:cubicBezTo>
                  <a:cubicBezTo>
                    <a:pt x="175" y="247"/>
                    <a:pt x="205" y="252"/>
                    <a:pt x="221" y="252"/>
                  </a:cubicBezTo>
                  <a:cubicBezTo>
                    <a:pt x="241" y="252"/>
                    <a:pt x="254" y="239"/>
                    <a:pt x="265" y="221"/>
                  </a:cubicBezTo>
                  <a:cubicBezTo>
                    <a:pt x="277" y="200"/>
                    <a:pt x="284" y="169"/>
                    <a:pt x="284" y="166"/>
                  </a:cubicBezTo>
                  <a:cubicBezTo>
                    <a:pt x="284" y="158"/>
                    <a:pt x="277" y="158"/>
                    <a:pt x="275" y="158"/>
                  </a:cubicBezTo>
                  <a:cubicBezTo>
                    <a:pt x="268" y="158"/>
                    <a:pt x="266" y="162"/>
                    <a:pt x="263" y="176"/>
                  </a:cubicBezTo>
                  <a:cubicBezTo>
                    <a:pt x="256" y="203"/>
                    <a:pt x="245" y="236"/>
                    <a:pt x="221" y="236"/>
                  </a:cubicBezTo>
                  <a:cubicBezTo>
                    <a:pt x="207" y="236"/>
                    <a:pt x="203" y="223"/>
                    <a:pt x="203" y="209"/>
                  </a:cubicBezTo>
                  <a:cubicBezTo>
                    <a:pt x="203" y="200"/>
                    <a:pt x="209" y="178"/>
                    <a:pt x="212" y="164"/>
                  </a:cubicBezTo>
                  <a:cubicBezTo>
                    <a:pt x="216" y="149"/>
                    <a:pt x="221" y="126"/>
                    <a:pt x="225" y="113"/>
                  </a:cubicBezTo>
                  <a:lnTo>
                    <a:pt x="236" y="72"/>
                  </a:lnTo>
                  <a:cubicBezTo>
                    <a:pt x="239" y="58"/>
                    <a:pt x="245" y="31"/>
                    <a:pt x="245" y="29"/>
                  </a:cubicBezTo>
                  <a:cubicBezTo>
                    <a:pt x="245" y="16"/>
                    <a:pt x="236" y="11"/>
                    <a:pt x="227" y="11"/>
                  </a:cubicBezTo>
                  <a:cubicBezTo>
                    <a:pt x="218" y="11"/>
                    <a:pt x="205" y="18"/>
                    <a:pt x="202" y="32"/>
                  </a:cubicBezTo>
                  <a:close/>
                  <a:moveTo>
                    <a:pt x="166" y="176"/>
                  </a:moveTo>
                  <a:cubicBezTo>
                    <a:pt x="162" y="193"/>
                    <a:pt x="149" y="203"/>
                    <a:pt x="137" y="214"/>
                  </a:cubicBezTo>
                  <a:cubicBezTo>
                    <a:pt x="131" y="218"/>
                    <a:pt x="110" y="236"/>
                    <a:pt x="86" y="236"/>
                  </a:cubicBezTo>
                  <a:cubicBezTo>
                    <a:pt x="65" y="236"/>
                    <a:pt x="45" y="221"/>
                    <a:pt x="45" y="182"/>
                  </a:cubicBezTo>
                  <a:cubicBezTo>
                    <a:pt x="45" y="153"/>
                    <a:pt x="61" y="90"/>
                    <a:pt x="74" y="68"/>
                  </a:cubicBezTo>
                  <a:cubicBezTo>
                    <a:pt x="99" y="23"/>
                    <a:pt x="128" y="16"/>
                    <a:pt x="144" y="16"/>
                  </a:cubicBezTo>
                  <a:cubicBezTo>
                    <a:pt x="182" y="16"/>
                    <a:pt x="193" y="58"/>
                    <a:pt x="193" y="65"/>
                  </a:cubicBezTo>
                  <a:cubicBezTo>
                    <a:pt x="193" y="67"/>
                    <a:pt x="193" y="70"/>
                    <a:pt x="191" y="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4" name="Freeform 133">
              <a:extLst>
                <a:ext uri="{FF2B5EF4-FFF2-40B4-BE49-F238E27FC236}">
                  <a16:creationId xmlns:a16="http://schemas.microsoft.com/office/drawing/2014/main" id="{B2E392A4-8786-CC46-8884-D4A3E5DF6B5A}"/>
                </a:ext>
              </a:extLst>
            </p:cNvPr>
            <p:cNvSpPr/>
            <p:nvPr/>
          </p:nvSpPr>
          <p:spPr>
            <a:xfrm>
              <a:off x="4325400" y="7145640"/>
              <a:ext cx="39960" cy="74160"/>
            </a:xfrm>
            <a:custGeom>
              <a:avLst/>
              <a:gdLst/>
              <a:ahLst/>
              <a:cxnLst>
                <a:cxn ang="3cd4">
                  <a:pos x="hc" y="t"/>
                </a:cxn>
                <a:cxn ang="cd2">
                  <a:pos x="l" y="vc"/>
                </a:cxn>
                <a:cxn ang="cd4">
                  <a:pos x="hc" y="b"/>
                </a:cxn>
                <a:cxn ang="0">
                  <a:pos x="r" y="vc"/>
                </a:cxn>
              </a:cxnLst>
              <a:rect l="l" t="t" r="r" b="b"/>
              <a:pathLst>
                <a:path w="112" h="207">
                  <a:moveTo>
                    <a:pt x="108" y="38"/>
                  </a:moveTo>
                  <a:cubicBezTo>
                    <a:pt x="108" y="38"/>
                    <a:pt x="112" y="29"/>
                    <a:pt x="112" y="23"/>
                  </a:cubicBezTo>
                  <a:cubicBezTo>
                    <a:pt x="112" y="9"/>
                    <a:pt x="99" y="0"/>
                    <a:pt x="86" y="0"/>
                  </a:cubicBezTo>
                  <a:cubicBezTo>
                    <a:pt x="70" y="0"/>
                    <a:pt x="65" y="13"/>
                    <a:pt x="63" y="18"/>
                  </a:cubicBezTo>
                  <a:lnTo>
                    <a:pt x="2" y="191"/>
                  </a:lnTo>
                  <a:cubicBezTo>
                    <a:pt x="0" y="196"/>
                    <a:pt x="0" y="196"/>
                    <a:pt x="0" y="198"/>
                  </a:cubicBezTo>
                  <a:cubicBezTo>
                    <a:pt x="0" y="203"/>
                    <a:pt x="16" y="207"/>
                    <a:pt x="18" y="207"/>
                  </a:cubicBezTo>
                  <a:cubicBezTo>
                    <a:pt x="22" y="207"/>
                    <a:pt x="22" y="205"/>
                    <a:pt x="23" y="20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5" name="Freeform 134">
              <a:extLst>
                <a:ext uri="{FF2B5EF4-FFF2-40B4-BE49-F238E27FC236}">
                  <a16:creationId xmlns:a16="http://schemas.microsoft.com/office/drawing/2014/main" id="{D2F27D85-C37D-0C44-BE06-C81653D87B42}"/>
                </a:ext>
              </a:extLst>
            </p:cNvPr>
            <p:cNvSpPr/>
            <p:nvPr/>
          </p:nvSpPr>
          <p:spPr>
            <a:xfrm>
              <a:off x="4615920" y="6897600"/>
              <a:ext cx="197280" cy="256320"/>
            </a:xfrm>
            <a:custGeom>
              <a:avLst/>
              <a:gdLst/>
              <a:ahLst/>
              <a:cxnLst>
                <a:cxn ang="3cd4">
                  <a:pos x="hc" y="t"/>
                </a:cxn>
                <a:cxn ang="cd2">
                  <a:pos x="l" y="vc"/>
                </a:cxn>
                <a:cxn ang="cd4">
                  <a:pos x="hc" y="b"/>
                </a:cxn>
                <a:cxn ang="0">
                  <a:pos x="r" y="vc"/>
                </a:cxn>
              </a:cxnLst>
              <a:rect l="l" t="t" r="r" b="b"/>
              <a:pathLst>
                <a:path w="549" h="713">
                  <a:moveTo>
                    <a:pt x="308" y="554"/>
                  </a:moveTo>
                  <a:cubicBezTo>
                    <a:pt x="432" y="508"/>
                    <a:pt x="549" y="365"/>
                    <a:pt x="549" y="212"/>
                  </a:cubicBezTo>
                  <a:cubicBezTo>
                    <a:pt x="549" y="86"/>
                    <a:pt x="464" y="0"/>
                    <a:pt x="346" y="0"/>
                  </a:cubicBezTo>
                  <a:cubicBezTo>
                    <a:pt x="175" y="0"/>
                    <a:pt x="0" y="180"/>
                    <a:pt x="0" y="365"/>
                  </a:cubicBezTo>
                  <a:cubicBezTo>
                    <a:pt x="0" y="497"/>
                    <a:pt x="88" y="576"/>
                    <a:pt x="203" y="576"/>
                  </a:cubicBezTo>
                  <a:cubicBezTo>
                    <a:pt x="223" y="576"/>
                    <a:pt x="250" y="572"/>
                    <a:pt x="281" y="565"/>
                  </a:cubicBezTo>
                  <a:cubicBezTo>
                    <a:pt x="277" y="614"/>
                    <a:pt x="277" y="615"/>
                    <a:pt x="277" y="626"/>
                  </a:cubicBezTo>
                  <a:cubicBezTo>
                    <a:pt x="277" y="651"/>
                    <a:pt x="277" y="713"/>
                    <a:pt x="344" y="713"/>
                  </a:cubicBezTo>
                  <a:cubicBezTo>
                    <a:pt x="437" y="713"/>
                    <a:pt x="475" y="567"/>
                    <a:pt x="475" y="560"/>
                  </a:cubicBezTo>
                  <a:cubicBezTo>
                    <a:pt x="475" y="553"/>
                    <a:pt x="470" y="551"/>
                    <a:pt x="468" y="551"/>
                  </a:cubicBezTo>
                  <a:cubicBezTo>
                    <a:pt x="461" y="551"/>
                    <a:pt x="459" y="554"/>
                    <a:pt x="457" y="560"/>
                  </a:cubicBezTo>
                  <a:cubicBezTo>
                    <a:pt x="439" y="615"/>
                    <a:pt x="392" y="635"/>
                    <a:pt x="365" y="635"/>
                  </a:cubicBezTo>
                  <a:cubicBezTo>
                    <a:pt x="328" y="635"/>
                    <a:pt x="317" y="614"/>
                    <a:pt x="308" y="554"/>
                  </a:cubicBezTo>
                  <a:close/>
                  <a:moveTo>
                    <a:pt x="158" y="547"/>
                  </a:moveTo>
                  <a:cubicBezTo>
                    <a:pt x="97" y="524"/>
                    <a:pt x="70" y="461"/>
                    <a:pt x="70" y="391"/>
                  </a:cubicBezTo>
                  <a:cubicBezTo>
                    <a:pt x="70" y="335"/>
                    <a:pt x="90" y="223"/>
                    <a:pt x="151" y="137"/>
                  </a:cubicBezTo>
                  <a:cubicBezTo>
                    <a:pt x="209" y="56"/>
                    <a:pt x="283" y="20"/>
                    <a:pt x="342" y="20"/>
                  </a:cubicBezTo>
                  <a:cubicBezTo>
                    <a:pt x="421" y="20"/>
                    <a:pt x="479" y="81"/>
                    <a:pt x="479" y="187"/>
                  </a:cubicBezTo>
                  <a:cubicBezTo>
                    <a:pt x="479" y="266"/>
                    <a:pt x="437" y="452"/>
                    <a:pt x="304" y="527"/>
                  </a:cubicBezTo>
                  <a:cubicBezTo>
                    <a:pt x="301" y="499"/>
                    <a:pt x="293" y="441"/>
                    <a:pt x="234" y="441"/>
                  </a:cubicBezTo>
                  <a:cubicBezTo>
                    <a:pt x="193" y="441"/>
                    <a:pt x="155" y="481"/>
                    <a:pt x="155" y="522"/>
                  </a:cubicBezTo>
                  <a:cubicBezTo>
                    <a:pt x="155" y="538"/>
                    <a:pt x="158" y="547"/>
                    <a:pt x="158" y="547"/>
                  </a:cubicBezTo>
                  <a:close/>
                  <a:moveTo>
                    <a:pt x="207" y="556"/>
                  </a:moveTo>
                  <a:cubicBezTo>
                    <a:pt x="196" y="556"/>
                    <a:pt x="171" y="556"/>
                    <a:pt x="171" y="522"/>
                  </a:cubicBezTo>
                  <a:cubicBezTo>
                    <a:pt x="171" y="491"/>
                    <a:pt x="202" y="459"/>
                    <a:pt x="234" y="459"/>
                  </a:cubicBezTo>
                  <a:cubicBezTo>
                    <a:pt x="268" y="459"/>
                    <a:pt x="283" y="479"/>
                    <a:pt x="283" y="526"/>
                  </a:cubicBezTo>
                  <a:cubicBezTo>
                    <a:pt x="283" y="538"/>
                    <a:pt x="283" y="538"/>
                    <a:pt x="275" y="542"/>
                  </a:cubicBezTo>
                  <a:cubicBezTo>
                    <a:pt x="254" y="551"/>
                    <a:pt x="230" y="556"/>
                    <a:pt x="207" y="55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6" name="Freeform 135">
              <a:extLst>
                <a:ext uri="{FF2B5EF4-FFF2-40B4-BE49-F238E27FC236}">
                  <a16:creationId xmlns:a16="http://schemas.microsoft.com/office/drawing/2014/main" id="{C1057F27-38CF-154E-98BE-ECE6521264F5}"/>
                </a:ext>
              </a:extLst>
            </p:cNvPr>
            <p:cNvSpPr/>
            <p:nvPr/>
          </p:nvSpPr>
          <p:spPr>
            <a:xfrm>
              <a:off x="4835520" y="7063920"/>
              <a:ext cx="146160" cy="90360"/>
            </a:xfrm>
            <a:custGeom>
              <a:avLst/>
              <a:gdLst/>
              <a:ahLst/>
              <a:cxnLst>
                <a:cxn ang="3cd4">
                  <a:pos x="hc" y="t"/>
                </a:cxn>
                <a:cxn ang="cd2">
                  <a:pos x="l" y="vc"/>
                </a:cxn>
                <a:cxn ang="cd4">
                  <a:pos x="hc" y="b"/>
                </a:cxn>
                <a:cxn ang="0">
                  <a:pos x="r" y="vc"/>
                </a:cxn>
              </a:cxnLst>
              <a:rect l="l" t="t" r="r" b="b"/>
              <a:pathLst>
                <a:path w="407" h="252">
                  <a:moveTo>
                    <a:pt x="266" y="68"/>
                  </a:moveTo>
                  <a:cubicBezTo>
                    <a:pt x="270" y="54"/>
                    <a:pt x="277" y="27"/>
                    <a:pt x="277" y="23"/>
                  </a:cubicBezTo>
                  <a:cubicBezTo>
                    <a:pt x="277" y="13"/>
                    <a:pt x="268" y="5"/>
                    <a:pt x="259" y="5"/>
                  </a:cubicBezTo>
                  <a:cubicBezTo>
                    <a:pt x="248" y="5"/>
                    <a:pt x="238" y="13"/>
                    <a:pt x="234" y="22"/>
                  </a:cubicBezTo>
                  <a:cubicBezTo>
                    <a:pt x="232" y="27"/>
                    <a:pt x="227" y="50"/>
                    <a:pt x="223" y="65"/>
                  </a:cubicBezTo>
                  <a:cubicBezTo>
                    <a:pt x="216" y="95"/>
                    <a:pt x="216" y="97"/>
                    <a:pt x="207" y="128"/>
                  </a:cubicBezTo>
                  <a:cubicBezTo>
                    <a:pt x="200" y="158"/>
                    <a:pt x="200" y="164"/>
                    <a:pt x="198" y="180"/>
                  </a:cubicBezTo>
                  <a:cubicBezTo>
                    <a:pt x="202" y="191"/>
                    <a:pt x="196" y="202"/>
                    <a:pt x="184" y="218"/>
                  </a:cubicBezTo>
                  <a:cubicBezTo>
                    <a:pt x="176" y="227"/>
                    <a:pt x="164" y="236"/>
                    <a:pt x="146" y="236"/>
                  </a:cubicBezTo>
                  <a:cubicBezTo>
                    <a:pt x="124" y="236"/>
                    <a:pt x="95" y="229"/>
                    <a:pt x="95" y="185"/>
                  </a:cubicBezTo>
                  <a:cubicBezTo>
                    <a:pt x="95" y="157"/>
                    <a:pt x="112" y="115"/>
                    <a:pt x="122" y="86"/>
                  </a:cubicBezTo>
                  <a:cubicBezTo>
                    <a:pt x="131" y="63"/>
                    <a:pt x="133" y="58"/>
                    <a:pt x="133" y="49"/>
                  </a:cubicBezTo>
                  <a:cubicBezTo>
                    <a:pt x="133" y="22"/>
                    <a:pt x="112" y="0"/>
                    <a:pt x="81" y="0"/>
                  </a:cubicBezTo>
                  <a:cubicBezTo>
                    <a:pt x="25" y="0"/>
                    <a:pt x="0" y="76"/>
                    <a:pt x="0" y="86"/>
                  </a:cubicBezTo>
                  <a:cubicBezTo>
                    <a:pt x="0" y="94"/>
                    <a:pt x="7" y="94"/>
                    <a:pt x="9" y="94"/>
                  </a:cubicBezTo>
                  <a:cubicBezTo>
                    <a:pt x="18" y="94"/>
                    <a:pt x="18" y="90"/>
                    <a:pt x="20" y="85"/>
                  </a:cubicBezTo>
                  <a:cubicBezTo>
                    <a:pt x="34" y="38"/>
                    <a:pt x="58" y="16"/>
                    <a:pt x="79" y="16"/>
                  </a:cubicBezTo>
                  <a:cubicBezTo>
                    <a:pt x="88" y="16"/>
                    <a:pt x="94" y="22"/>
                    <a:pt x="94" y="36"/>
                  </a:cubicBezTo>
                  <a:cubicBezTo>
                    <a:pt x="94" y="49"/>
                    <a:pt x="88" y="61"/>
                    <a:pt x="86" y="68"/>
                  </a:cubicBezTo>
                  <a:cubicBezTo>
                    <a:pt x="54" y="149"/>
                    <a:pt x="54" y="160"/>
                    <a:pt x="54" y="178"/>
                  </a:cubicBezTo>
                  <a:cubicBezTo>
                    <a:pt x="54" y="243"/>
                    <a:pt x="113" y="252"/>
                    <a:pt x="144" y="252"/>
                  </a:cubicBezTo>
                  <a:cubicBezTo>
                    <a:pt x="155" y="252"/>
                    <a:pt x="182" y="252"/>
                    <a:pt x="207" y="214"/>
                  </a:cubicBezTo>
                  <a:cubicBezTo>
                    <a:pt x="220" y="239"/>
                    <a:pt x="250" y="252"/>
                    <a:pt x="284" y="252"/>
                  </a:cubicBezTo>
                  <a:cubicBezTo>
                    <a:pt x="333" y="252"/>
                    <a:pt x="358" y="209"/>
                    <a:pt x="369" y="185"/>
                  </a:cubicBezTo>
                  <a:cubicBezTo>
                    <a:pt x="392" y="139"/>
                    <a:pt x="407" y="70"/>
                    <a:pt x="407" y="43"/>
                  </a:cubicBezTo>
                  <a:cubicBezTo>
                    <a:pt x="407" y="2"/>
                    <a:pt x="383" y="0"/>
                    <a:pt x="380" y="0"/>
                  </a:cubicBezTo>
                  <a:cubicBezTo>
                    <a:pt x="365" y="0"/>
                    <a:pt x="349" y="14"/>
                    <a:pt x="349" y="29"/>
                  </a:cubicBezTo>
                  <a:cubicBezTo>
                    <a:pt x="349" y="40"/>
                    <a:pt x="355" y="43"/>
                    <a:pt x="360" y="47"/>
                  </a:cubicBezTo>
                  <a:cubicBezTo>
                    <a:pt x="373" y="58"/>
                    <a:pt x="380" y="74"/>
                    <a:pt x="380" y="92"/>
                  </a:cubicBezTo>
                  <a:cubicBezTo>
                    <a:pt x="380" y="99"/>
                    <a:pt x="356" y="236"/>
                    <a:pt x="286" y="236"/>
                  </a:cubicBezTo>
                  <a:cubicBezTo>
                    <a:pt x="241" y="236"/>
                    <a:pt x="241" y="196"/>
                    <a:pt x="241" y="187"/>
                  </a:cubicBezTo>
                  <a:cubicBezTo>
                    <a:pt x="241" y="171"/>
                    <a:pt x="243" y="162"/>
                    <a:pt x="250" y="13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7" name="Freeform 136">
              <a:extLst>
                <a:ext uri="{FF2B5EF4-FFF2-40B4-BE49-F238E27FC236}">
                  <a16:creationId xmlns:a16="http://schemas.microsoft.com/office/drawing/2014/main" id="{F63F1746-4AA3-314C-A29C-280559BE2CE5}"/>
                </a:ext>
              </a:extLst>
            </p:cNvPr>
            <p:cNvSpPr/>
            <p:nvPr/>
          </p:nvSpPr>
          <p:spPr>
            <a:xfrm>
              <a:off x="5018040" y="7055640"/>
              <a:ext cx="109080" cy="7920"/>
            </a:xfrm>
            <a:custGeom>
              <a:avLst/>
              <a:gdLst/>
              <a:ahLst/>
              <a:cxnLst>
                <a:cxn ang="3cd4">
                  <a:pos x="hc" y="t"/>
                </a:cxn>
                <a:cxn ang="cd2">
                  <a:pos x="l" y="vc"/>
                </a:cxn>
                <a:cxn ang="cd4">
                  <a:pos x="hc" y="b"/>
                </a:cxn>
                <a:cxn ang="0">
                  <a:pos x="r" y="vc"/>
                </a:cxn>
              </a:cxnLst>
              <a:rect l="l" t="t" r="r" b="b"/>
              <a:pathLst>
                <a:path w="304" h="23">
                  <a:moveTo>
                    <a:pt x="286" y="23"/>
                  </a:moveTo>
                  <a:cubicBezTo>
                    <a:pt x="293" y="23"/>
                    <a:pt x="304" y="23"/>
                    <a:pt x="304" y="13"/>
                  </a:cubicBezTo>
                  <a:cubicBezTo>
                    <a:pt x="304" y="0"/>
                    <a:pt x="293" y="0"/>
                    <a:pt x="286" y="0"/>
                  </a:cubicBezTo>
                  <a:lnTo>
                    <a:pt x="16" y="0"/>
                  </a:lnTo>
                  <a:cubicBezTo>
                    <a:pt x="11" y="0"/>
                    <a:pt x="0" y="0"/>
                    <a:pt x="0" y="13"/>
                  </a:cubicBezTo>
                  <a:cubicBezTo>
                    <a:pt x="0" y="23"/>
                    <a:pt x="11" y="23"/>
                    <a:pt x="16" y="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8" name="Freeform 137">
              <a:extLst>
                <a:ext uri="{FF2B5EF4-FFF2-40B4-BE49-F238E27FC236}">
                  <a16:creationId xmlns:a16="http://schemas.microsoft.com/office/drawing/2014/main" id="{DD0C00C3-FE6A-684D-ABC3-56F475A29387}"/>
                </a:ext>
              </a:extLst>
            </p:cNvPr>
            <p:cNvSpPr/>
            <p:nvPr/>
          </p:nvSpPr>
          <p:spPr>
            <a:xfrm>
              <a:off x="5207400" y="6885360"/>
              <a:ext cx="66240" cy="284760"/>
            </a:xfrm>
            <a:custGeom>
              <a:avLst/>
              <a:gdLst/>
              <a:ahLst/>
              <a:cxnLst>
                <a:cxn ang="3cd4">
                  <a:pos x="hc" y="t"/>
                </a:cxn>
                <a:cxn ang="cd2">
                  <a:pos x="l" y="vc"/>
                </a:cxn>
                <a:cxn ang="cd4">
                  <a:pos x="hc" y="b"/>
                </a:cxn>
                <a:cxn ang="0">
                  <a:pos x="r" y="vc"/>
                </a:cxn>
              </a:cxnLst>
              <a:rect l="l" t="t" r="r" b="b"/>
              <a:pathLst>
                <a:path w="185" h="792">
                  <a:moveTo>
                    <a:pt x="185" y="785"/>
                  </a:moveTo>
                  <a:cubicBezTo>
                    <a:pt x="185" y="783"/>
                    <a:pt x="185" y="781"/>
                    <a:pt x="171" y="767"/>
                  </a:cubicBezTo>
                  <a:cubicBezTo>
                    <a:pt x="72" y="668"/>
                    <a:pt x="47" y="518"/>
                    <a:pt x="47" y="396"/>
                  </a:cubicBezTo>
                  <a:cubicBezTo>
                    <a:pt x="47" y="259"/>
                    <a:pt x="77" y="121"/>
                    <a:pt x="175" y="22"/>
                  </a:cubicBezTo>
                  <a:cubicBezTo>
                    <a:pt x="185" y="13"/>
                    <a:pt x="185" y="11"/>
                    <a:pt x="185" y="7"/>
                  </a:cubicBezTo>
                  <a:cubicBezTo>
                    <a:pt x="185" y="2"/>
                    <a:pt x="182" y="0"/>
                    <a:pt x="176" y="0"/>
                  </a:cubicBezTo>
                  <a:cubicBezTo>
                    <a:pt x="169" y="0"/>
                    <a:pt x="97" y="54"/>
                    <a:pt x="50" y="155"/>
                  </a:cubicBezTo>
                  <a:cubicBezTo>
                    <a:pt x="9" y="241"/>
                    <a:pt x="0" y="329"/>
                    <a:pt x="0" y="396"/>
                  </a:cubicBezTo>
                  <a:cubicBezTo>
                    <a:pt x="0" y="459"/>
                    <a:pt x="9" y="554"/>
                    <a:pt x="52" y="644"/>
                  </a:cubicBezTo>
                  <a:cubicBezTo>
                    <a:pt x="101" y="741"/>
                    <a:pt x="169" y="792"/>
                    <a:pt x="176" y="792"/>
                  </a:cubicBezTo>
                  <a:cubicBezTo>
                    <a:pt x="182" y="792"/>
                    <a:pt x="185" y="790"/>
                    <a:pt x="185" y="78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9" name="Freeform 138">
              <a:extLst>
                <a:ext uri="{FF2B5EF4-FFF2-40B4-BE49-F238E27FC236}">
                  <a16:creationId xmlns:a16="http://schemas.microsoft.com/office/drawing/2014/main" id="{2CF96010-4EDF-CA4D-9533-BEAC272616F5}"/>
                </a:ext>
              </a:extLst>
            </p:cNvPr>
            <p:cNvSpPr/>
            <p:nvPr/>
          </p:nvSpPr>
          <p:spPr>
            <a:xfrm>
              <a:off x="5303880" y="697284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8"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3" y="342"/>
                    <a:pt x="41" y="342"/>
                    <a:pt x="23" y="301"/>
                  </a:cubicBezTo>
                  <a:cubicBezTo>
                    <a:pt x="54" y="304"/>
                    <a:pt x="74" y="281"/>
                    <a:pt x="74" y="257"/>
                  </a:cubicBezTo>
                  <a:cubicBezTo>
                    <a:pt x="74" y="239"/>
                    <a:pt x="61" y="230"/>
                    <a:pt x="45" y="230"/>
                  </a:cubicBezTo>
                  <a:cubicBezTo>
                    <a:pt x="23" y="230"/>
                    <a:pt x="0" y="247"/>
                    <a:pt x="0" y="283"/>
                  </a:cubicBezTo>
                  <a:cubicBezTo>
                    <a:pt x="0" y="328"/>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0" name="Freeform 139">
              <a:extLst>
                <a:ext uri="{FF2B5EF4-FFF2-40B4-BE49-F238E27FC236}">
                  <a16:creationId xmlns:a16="http://schemas.microsoft.com/office/drawing/2014/main" id="{FDBE93DA-E005-1C48-B289-88AAEE6A67AB}"/>
                </a:ext>
              </a:extLst>
            </p:cNvPr>
            <p:cNvSpPr/>
            <p:nvPr/>
          </p:nvSpPr>
          <p:spPr>
            <a:xfrm>
              <a:off x="5431680" y="6869519"/>
              <a:ext cx="50040" cy="103320"/>
            </a:xfrm>
            <a:custGeom>
              <a:avLst/>
              <a:gdLst/>
              <a:ahLst/>
              <a:cxnLst>
                <a:cxn ang="3cd4">
                  <a:pos x="hc" y="t"/>
                </a:cxn>
                <a:cxn ang="cd2">
                  <a:pos x="l" y="vc"/>
                </a:cxn>
                <a:cxn ang="cd4">
                  <a:pos x="hc" y="b"/>
                </a:cxn>
                <a:cxn ang="0">
                  <a:pos x="r" y="vc"/>
                </a:cxn>
              </a:cxnLst>
              <a:rect l="l" t="t" r="r" b="b"/>
              <a:pathLst>
                <a:path w="140" h="288">
                  <a:moveTo>
                    <a:pt x="135" y="49"/>
                  </a:moveTo>
                  <a:cubicBezTo>
                    <a:pt x="140" y="40"/>
                    <a:pt x="140" y="34"/>
                    <a:pt x="140" y="31"/>
                  </a:cubicBezTo>
                  <a:cubicBezTo>
                    <a:pt x="140" y="13"/>
                    <a:pt x="126" y="0"/>
                    <a:pt x="108" y="0"/>
                  </a:cubicBezTo>
                  <a:cubicBezTo>
                    <a:pt x="86" y="0"/>
                    <a:pt x="79" y="18"/>
                    <a:pt x="77" y="27"/>
                  </a:cubicBezTo>
                  <a:lnTo>
                    <a:pt x="4" y="268"/>
                  </a:lnTo>
                  <a:cubicBezTo>
                    <a:pt x="2" y="268"/>
                    <a:pt x="0" y="275"/>
                    <a:pt x="0" y="275"/>
                  </a:cubicBezTo>
                  <a:cubicBezTo>
                    <a:pt x="0" y="283"/>
                    <a:pt x="18" y="288"/>
                    <a:pt x="22" y="288"/>
                  </a:cubicBezTo>
                  <a:cubicBezTo>
                    <a:pt x="25" y="288"/>
                    <a:pt x="27" y="288"/>
                    <a:pt x="31" y="2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1" name="Freeform 140">
              <a:extLst>
                <a:ext uri="{FF2B5EF4-FFF2-40B4-BE49-F238E27FC236}">
                  <a16:creationId xmlns:a16="http://schemas.microsoft.com/office/drawing/2014/main" id="{EC50120D-C8EA-1846-BC61-9C7E9461D797}"/>
                </a:ext>
              </a:extLst>
            </p:cNvPr>
            <p:cNvSpPr/>
            <p:nvPr/>
          </p:nvSpPr>
          <p:spPr>
            <a:xfrm>
              <a:off x="5526360" y="7067880"/>
              <a:ext cx="33480" cy="85320"/>
            </a:xfrm>
            <a:custGeom>
              <a:avLst/>
              <a:gdLst/>
              <a:ahLst/>
              <a:cxnLst>
                <a:cxn ang="3cd4">
                  <a:pos x="hc" y="t"/>
                </a:cxn>
                <a:cxn ang="cd2">
                  <a:pos x="l" y="vc"/>
                </a:cxn>
                <a:cxn ang="cd4">
                  <a:pos x="hc" y="b"/>
                </a:cxn>
                <a:cxn ang="0">
                  <a:pos x="r" y="vc"/>
                </a:cxn>
              </a:cxnLst>
              <a:rect l="l" t="t" r="r" b="b"/>
              <a:pathLst>
                <a:path w="94" h="238">
                  <a:moveTo>
                    <a:pt x="94" y="83"/>
                  </a:moveTo>
                  <a:cubicBezTo>
                    <a:pt x="94" y="31"/>
                    <a:pt x="74" y="0"/>
                    <a:pt x="43" y="0"/>
                  </a:cubicBezTo>
                  <a:cubicBezTo>
                    <a:pt x="16" y="0"/>
                    <a:pt x="0" y="20"/>
                    <a:pt x="0" y="41"/>
                  </a:cubicBezTo>
                  <a:cubicBezTo>
                    <a:pt x="0" y="63"/>
                    <a:pt x="16" y="85"/>
                    <a:pt x="43" y="85"/>
                  </a:cubicBezTo>
                  <a:cubicBezTo>
                    <a:pt x="52" y="85"/>
                    <a:pt x="63" y="81"/>
                    <a:pt x="70" y="74"/>
                  </a:cubicBezTo>
                  <a:cubicBezTo>
                    <a:pt x="74" y="72"/>
                    <a:pt x="74" y="72"/>
                    <a:pt x="76" y="72"/>
                  </a:cubicBezTo>
                  <a:cubicBezTo>
                    <a:pt x="76" y="72"/>
                    <a:pt x="77" y="72"/>
                    <a:pt x="77" y="83"/>
                  </a:cubicBezTo>
                  <a:cubicBezTo>
                    <a:pt x="77" y="142"/>
                    <a:pt x="49" y="191"/>
                    <a:pt x="22" y="216"/>
                  </a:cubicBezTo>
                  <a:cubicBezTo>
                    <a:pt x="13" y="225"/>
                    <a:pt x="13" y="227"/>
                    <a:pt x="13" y="229"/>
                  </a:cubicBezTo>
                  <a:cubicBezTo>
                    <a:pt x="13" y="236"/>
                    <a:pt x="16" y="238"/>
                    <a:pt x="22" y="238"/>
                  </a:cubicBezTo>
                  <a:cubicBezTo>
                    <a:pt x="31" y="238"/>
                    <a:pt x="94" y="176"/>
                    <a:pt x="94" y="8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2" name="Freeform 141">
              <a:extLst>
                <a:ext uri="{FF2B5EF4-FFF2-40B4-BE49-F238E27FC236}">
                  <a16:creationId xmlns:a16="http://schemas.microsoft.com/office/drawing/2014/main" id="{27AAD678-DC30-3945-8696-E913ECA018E3}"/>
                </a:ext>
              </a:extLst>
            </p:cNvPr>
            <p:cNvSpPr/>
            <p:nvPr/>
          </p:nvSpPr>
          <p:spPr>
            <a:xfrm>
              <a:off x="5639760" y="6972840"/>
              <a:ext cx="130680" cy="129240"/>
            </a:xfrm>
            <a:custGeom>
              <a:avLst/>
              <a:gdLst/>
              <a:ahLst/>
              <a:cxnLst>
                <a:cxn ang="3cd4">
                  <a:pos x="hc" y="t"/>
                </a:cxn>
                <a:cxn ang="cd2">
                  <a:pos x="l" y="vc"/>
                </a:cxn>
                <a:cxn ang="cd4">
                  <a:pos x="hc" y="b"/>
                </a:cxn>
                <a:cxn ang="0">
                  <a:pos x="r" y="vc"/>
                </a:cxn>
              </a:cxnLst>
              <a:rect l="l" t="t" r="r" b="b"/>
              <a:pathLst>
                <a:path w="364" h="360">
                  <a:moveTo>
                    <a:pt x="265" y="50"/>
                  </a:moveTo>
                  <a:cubicBezTo>
                    <a:pt x="250" y="22"/>
                    <a:pt x="227" y="0"/>
                    <a:pt x="191" y="0"/>
                  </a:cubicBezTo>
                  <a:cubicBezTo>
                    <a:pt x="99" y="0"/>
                    <a:pt x="0" y="117"/>
                    <a:pt x="0" y="232"/>
                  </a:cubicBezTo>
                  <a:cubicBezTo>
                    <a:pt x="0" y="308"/>
                    <a:pt x="43" y="360"/>
                    <a:pt x="106" y="360"/>
                  </a:cubicBezTo>
                  <a:cubicBezTo>
                    <a:pt x="122" y="360"/>
                    <a:pt x="162" y="356"/>
                    <a:pt x="209" y="301"/>
                  </a:cubicBezTo>
                  <a:cubicBezTo>
                    <a:pt x="216" y="333"/>
                    <a:pt x="243" y="360"/>
                    <a:pt x="281" y="360"/>
                  </a:cubicBezTo>
                  <a:cubicBezTo>
                    <a:pt x="310" y="360"/>
                    <a:pt x="328" y="342"/>
                    <a:pt x="340" y="317"/>
                  </a:cubicBezTo>
                  <a:cubicBezTo>
                    <a:pt x="353" y="288"/>
                    <a:pt x="364" y="239"/>
                    <a:pt x="364" y="238"/>
                  </a:cubicBezTo>
                  <a:cubicBezTo>
                    <a:pt x="364" y="230"/>
                    <a:pt x="356" y="230"/>
                    <a:pt x="355" y="230"/>
                  </a:cubicBezTo>
                  <a:cubicBezTo>
                    <a:pt x="346" y="230"/>
                    <a:pt x="346" y="232"/>
                    <a:pt x="344" y="245"/>
                  </a:cubicBezTo>
                  <a:cubicBezTo>
                    <a:pt x="329" y="295"/>
                    <a:pt x="315" y="342"/>
                    <a:pt x="283" y="342"/>
                  </a:cubicBezTo>
                  <a:cubicBezTo>
                    <a:pt x="261" y="342"/>
                    <a:pt x="259" y="322"/>
                    <a:pt x="259" y="306"/>
                  </a:cubicBezTo>
                  <a:cubicBezTo>
                    <a:pt x="259" y="288"/>
                    <a:pt x="261" y="283"/>
                    <a:pt x="270" y="247"/>
                  </a:cubicBezTo>
                  <a:cubicBezTo>
                    <a:pt x="279" y="214"/>
                    <a:pt x="279" y="205"/>
                    <a:pt x="286" y="176"/>
                  </a:cubicBezTo>
                  <a:lnTo>
                    <a:pt x="315" y="65"/>
                  </a:lnTo>
                  <a:cubicBezTo>
                    <a:pt x="320" y="41"/>
                    <a:pt x="320" y="41"/>
                    <a:pt x="320" y="38"/>
                  </a:cubicBezTo>
                  <a:cubicBezTo>
                    <a:pt x="320" y="23"/>
                    <a:pt x="311" y="16"/>
                    <a:pt x="299" y="16"/>
                  </a:cubicBezTo>
                  <a:cubicBezTo>
                    <a:pt x="279" y="16"/>
                    <a:pt x="266" y="34"/>
                    <a:pt x="265" y="50"/>
                  </a:cubicBezTo>
                  <a:close/>
                  <a:moveTo>
                    <a:pt x="212" y="257"/>
                  </a:moveTo>
                  <a:cubicBezTo>
                    <a:pt x="209" y="272"/>
                    <a:pt x="209" y="272"/>
                    <a:pt x="196" y="286"/>
                  </a:cubicBezTo>
                  <a:cubicBezTo>
                    <a:pt x="162" y="329"/>
                    <a:pt x="130" y="342"/>
                    <a:pt x="108" y="342"/>
                  </a:cubicBezTo>
                  <a:cubicBezTo>
                    <a:pt x="68" y="342"/>
                    <a:pt x="56" y="299"/>
                    <a:pt x="56" y="268"/>
                  </a:cubicBezTo>
                  <a:cubicBezTo>
                    <a:pt x="56" y="229"/>
                    <a:pt x="81" y="130"/>
                    <a:pt x="101" y="94"/>
                  </a:cubicBezTo>
                  <a:cubicBezTo>
                    <a:pt x="124" y="47"/>
                    <a:pt x="160" y="18"/>
                    <a:pt x="193" y="18"/>
                  </a:cubicBezTo>
                  <a:cubicBezTo>
                    <a:pt x="245" y="18"/>
                    <a:pt x="256" y="83"/>
                    <a:pt x="256" y="88"/>
                  </a:cubicBezTo>
                  <a:cubicBezTo>
                    <a:pt x="256" y="92"/>
                    <a:pt x="254" y="97"/>
                    <a:pt x="252"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3" name="Freeform 142">
              <a:extLst>
                <a:ext uri="{FF2B5EF4-FFF2-40B4-BE49-F238E27FC236}">
                  <a16:creationId xmlns:a16="http://schemas.microsoft.com/office/drawing/2014/main" id="{486FDD52-607C-C748-A130-E59A10D3FCEB}"/>
                </a:ext>
              </a:extLst>
            </p:cNvPr>
            <p:cNvSpPr/>
            <p:nvPr/>
          </p:nvSpPr>
          <p:spPr>
            <a:xfrm>
              <a:off x="5788080" y="6869519"/>
              <a:ext cx="50040" cy="103320"/>
            </a:xfrm>
            <a:custGeom>
              <a:avLst/>
              <a:gdLst/>
              <a:ahLst/>
              <a:cxnLst>
                <a:cxn ang="3cd4">
                  <a:pos x="hc" y="t"/>
                </a:cxn>
                <a:cxn ang="cd2">
                  <a:pos x="l" y="vc"/>
                </a:cxn>
                <a:cxn ang="cd4">
                  <a:pos x="hc" y="b"/>
                </a:cxn>
                <a:cxn ang="0">
                  <a:pos x="r" y="vc"/>
                </a:cxn>
              </a:cxnLst>
              <a:rect l="l" t="t" r="r" b="b"/>
              <a:pathLst>
                <a:path w="140" h="288">
                  <a:moveTo>
                    <a:pt x="135" y="49"/>
                  </a:moveTo>
                  <a:cubicBezTo>
                    <a:pt x="140" y="40"/>
                    <a:pt x="140" y="34"/>
                    <a:pt x="140" y="31"/>
                  </a:cubicBezTo>
                  <a:cubicBezTo>
                    <a:pt x="140" y="13"/>
                    <a:pt x="126" y="0"/>
                    <a:pt x="108" y="0"/>
                  </a:cubicBezTo>
                  <a:cubicBezTo>
                    <a:pt x="86" y="0"/>
                    <a:pt x="79" y="18"/>
                    <a:pt x="77" y="27"/>
                  </a:cubicBezTo>
                  <a:lnTo>
                    <a:pt x="4" y="268"/>
                  </a:lnTo>
                  <a:cubicBezTo>
                    <a:pt x="2" y="268"/>
                    <a:pt x="0" y="275"/>
                    <a:pt x="0" y="275"/>
                  </a:cubicBezTo>
                  <a:cubicBezTo>
                    <a:pt x="0" y="283"/>
                    <a:pt x="18" y="288"/>
                    <a:pt x="22" y="288"/>
                  </a:cubicBezTo>
                  <a:cubicBezTo>
                    <a:pt x="25" y="288"/>
                    <a:pt x="27" y="288"/>
                    <a:pt x="31" y="2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4" name="Freeform 143">
              <a:extLst>
                <a:ext uri="{FF2B5EF4-FFF2-40B4-BE49-F238E27FC236}">
                  <a16:creationId xmlns:a16="http://schemas.microsoft.com/office/drawing/2014/main" id="{FAEB6376-BD11-0644-B341-39551BD20F98}"/>
                </a:ext>
              </a:extLst>
            </p:cNvPr>
            <p:cNvSpPr/>
            <p:nvPr/>
          </p:nvSpPr>
          <p:spPr>
            <a:xfrm>
              <a:off x="5874120" y="6885360"/>
              <a:ext cx="66240" cy="284760"/>
            </a:xfrm>
            <a:custGeom>
              <a:avLst/>
              <a:gdLst/>
              <a:ahLst/>
              <a:cxnLst>
                <a:cxn ang="3cd4">
                  <a:pos x="hc" y="t"/>
                </a:cxn>
                <a:cxn ang="cd2">
                  <a:pos x="l" y="vc"/>
                </a:cxn>
                <a:cxn ang="cd4">
                  <a:pos x="hc" y="b"/>
                </a:cxn>
                <a:cxn ang="0">
                  <a:pos x="r" y="vc"/>
                </a:cxn>
              </a:cxnLst>
              <a:rect l="l" t="t" r="r" b="b"/>
              <a:pathLst>
                <a:path w="185" h="792">
                  <a:moveTo>
                    <a:pt x="185" y="396"/>
                  </a:moveTo>
                  <a:cubicBezTo>
                    <a:pt x="185" y="335"/>
                    <a:pt x="176" y="239"/>
                    <a:pt x="133" y="149"/>
                  </a:cubicBezTo>
                  <a:cubicBezTo>
                    <a:pt x="85" y="52"/>
                    <a:pt x="16" y="0"/>
                    <a:pt x="7" y="0"/>
                  </a:cubicBezTo>
                  <a:cubicBezTo>
                    <a:pt x="4" y="0"/>
                    <a:pt x="0" y="4"/>
                    <a:pt x="0" y="7"/>
                  </a:cubicBezTo>
                  <a:cubicBezTo>
                    <a:pt x="0" y="11"/>
                    <a:pt x="0" y="13"/>
                    <a:pt x="14" y="27"/>
                  </a:cubicBezTo>
                  <a:cubicBezTo>
                    <a:pt x="94" y="104"/>
                    <a:pt x="139" y="230"/>
                    <a:pt x="139" y="396"/>
                  </a:cubicBezTo>
                  <a:cubicBezTo>
                    <a:pt x="139" y="531"/>
                    <a:pt x="110" y="671"/>
                    <a:pt x="11" y="770"/>
                  </a:cubicBezTo>
                  <a:cubicBezTo>
                    <a:pt x="0" y="781"/>
                    <a:pt x="0" y="783"/>
                    <a:pt x="0" y="785"/>
                  </a:cubicBezTo>
                  <a:cubicBezTo>
                    <a:pt x="0" y="790"/>
                    <a:pt x="4" y="792"/>
                    <a:pt x="7" y="792"/>
                  </a:cubicBezTo>
                  <a:cubicBezTo>
                    <a:pt x="16" y="792"/>
                    <a:pt x="88" y="738"/>
                    <a:pt x="135" y="637"/>
                  </a:cubicBezTo>
                  <a:cubicBezTo>
                    <a:pt x="176" y="551"/>
                    <a:pt x="185" y="463"/>
                    <a:pt x="185" y="3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145" name="Freeform 144">
            <a:extLst>
              <a:ext uri="{FF2B5EF4-FFF2-40B4-BE49-F238E27FC236}">
                <a16:creationId xmlns:a16="http://schemas.microsoft.com/office/drawing/2014/main" id="{DAB9A101-3DED-4842-B0B3-ADB163B4605D}"/>
              </a:ext>
            </a:extLst>
          </p:cNvPr>
          <p:cNvSpPr/>
          <p:nvPr/>
        </p:nvSpPr>
        <p:spPr>
          <a:xfrm>
            <a:off x="5669279" y="3779837"/>
            <a:ext cx="4308098" cy="1421827"/>
          </a:xfrm>
          <a:custGeom>
            <a:avLst>
              <a:gd name="f0" fmla="val 7597"/>
              <a:gd name="f1" fmla="val 21145"/>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noFill/>
          <a:ln w="54720">
            <a:solidFill>
              <a:srgbClr val="3465A4"/>
            </a:solidFill>
            <a:prstDash val="solid"/>
          </a:ln>
        </p:spPr>
        <p:txBody>
          <a:bodyPr wrap="none" lIns="117360" tIns="72360" rIns="117360" bIns="72360" anchor="ctr" anchorCtr="0" compatLnSpc="0">
            <a:noAutofit/>
          </a:bodyPr>
          <a:lstStyle/>
          <a:p>
            <a:pPr marL="0" marR="0" lvl="0" indent="0" algn="ctr" hangingPunct="0">
              <a:lnSpc>
                <a:spcPct val="100000"/>
              </a:lnSpc>
              <a:spcBef>
                <a:spcPts val="0"/>
              </a:spcBef>
              <a:spcAft>
                <a:spcPts val="0"/>
              </a:spcAft>
              <a:buNone/>
              <a:tabLst/>
            </a:pPr>
            <a:r>
              <a:rPr lang="en-US" sz="2200" dirty="0">
                <a:latin typeface="Liberation Sans" pitchFamily="18"/>
                <a:ea typeface="Noto Sans CJK SC Regular" pitchFamily="2"/>
                <a:cs typeface="FreeSans" pitchFamily="2"/>
              </a:rPr>
              <a:t>A</a:t>
            </a:r>
            <a:r>
              <a:rPr lang="en-US" sz="2200" b="0" i="0" u="none" strike="noStrike" kern="1200" cap="none" dirty="0">
                <a:ln>
                  <a:noFill/>
                </a:ln>
                <a:latin typeface="Liberation Sans" pitchFamily="18"/>
                <a:ea typeface="Noto Sans CJK SC Regular" pitchFamily="2"/>
                <a:cs typeface="FreeSans" pitchFamily="2"/>
              </a:rPr>
              <a:t>lso use a </a:t>
            </a:r>
            <a:r>
              <a:rPr lang="en-US" sz="2200" b="0" i="1" u="none" strike="noStrike" kern="1200" cap="none" dirty="0">
                <a:ln>
                  <a:noFill/>
                </a:ln>
                <a:latin typeface="Liberation Sans" pitchFamily="18"/>
                <a:ea typeface="Noto Sans CJK SC Regular" pitchFamily="2"/>
                <a:cs typeface="FreeSans" pitchFamily="2"/>
              </a:rPr>
              <a:t>target network</a:t>
            </a:r>
            <a:r>
              <a:rPr lang="en-US" sz="2200" b="0" i="0" u="none" strike="noStrike" kern="1200" cap="none" dirty="0">
                <a:ln>
                  <a:noFill/>
                </a:ln>
                <a:latin typeface="Liberation Sans" pitchFamily="18"/>
                <a:ea typeface="Noto Sans CJK SC Regular" pitchFamily="2"/>
                <a:cs typeface="FreeSans" pitchFamily="2"/>
              </a:rPr>
              <a:t>: </a:t>
            </a:r>
          </a:p>
          <a:p>
            <a:pPr marL="0" marR="0" lvl="0" indent="0" algn="ctr" hangingPunct="0">
              <a:lnSpc>
                <a:spcPct val="100000"/>
              </a:lnSpc>
              <a:spcBef>
                <a:spcPts val="0"/>
              </a:spcBef>
              <a:spcAft>
                <a:spcPts val="0"/>
              </a:spcAft>
              <a:buNone/>
              <a:tabLst/>
            </a:pPr>
            <a:r>
              <a:rPr lang="en-US" sz="2200" dirty="0">
                <a:latin typeface="Liberation Sans" pitchFamily="18"/>
                <a:ea typeface="Noto Sans CJK SC Regular" pitchFamily="2"/>
                <a:cs typeface="FreeSans" pitchFamily="2"/>
              </a:rPr>
              <a:t>an</a:t>
            </a:r>
            <a:r>
              <a:rPr lang="en-US" sz="2200" b="0" i="0" u="none" strike="noStrike" kern="1200" cap="none" dirty="0">
                <a:ln>
                  <a:noFill/>
                </a:ln>
                <a:latin typeface="Liberation Sans" pitchFamily="18"/>
                <a:ea typeface="Noto Sans CJK SC Regular" pitchFamily="2"/>
                <a:cs typeface="FreeSans" pitchFamily="2"/>
              </a:rPr>
              <a:t> older copy of your Q network</a:t>
            </a:r>
          </a:p>
        </p:txBody>
      </p:sp>
      <p:grpSp>
        <p:nvGrpSpPr>
          <p:cNvPr id="146" name="Group 145" descr="18§display§w \leftarrow w - \alpha \nabla_w L(B;w,w^-)§svg§600§FALSE" title="TexMaths">
            <a:extLst>
              <a:ext uri="{FF2B5EF4-FFF2-40B4-BE49-F238E27FC236}">
                <a16:creationId xmlns:a16="http://schemas.microsoft.com/office/drawing/2014/main" id="{6D394F13-FABA-B048-94E5-4532C6E80272}"/>
              </a:ext>
            </a:extLst>
          </p:cNvPr>
          <p:cNvGrpSpPr/>
          <p:nvPr/>
        </p:nvGrpSpPr>
        <p:grpSpPr>
          <a:xfrm>
            <a:off x="1900080" y="4767888"/>
            <a:ext cx="3322439" cy="312120"/>
            <a:chOff x="1900080" y="4605840"/>
            <a:chExt cx="3322439" cy="312120"/>
          </a:xfrm>
        </p:grpSpPr>
        <p:sp>
          <p:nvSpPr>
            <p:cNvPr id="147" name="Freeform 146">
              <a:extLst>
                <a:ext uri="{FF2B5EF4-FFF2-40B4-BE49-F238E27FC236}">
                  <a16:creationId xmlns:a16="http://schemas.microsoft.com/office/drawing/2014/main" id="{C8DDB5F8-D354-D54B-92D1-90759C6B710C}"/>
                </a:ext>
              </a:extLst>
            </p:cNvPr>
            <p:cNvSpPr/>
            <p:nvPr/>
          </p:nvSpPr>
          <p:spPr>
            <a:xfrm>
              <a:off x="1900080" y="4605840"/>
              <a:ext cx="3322439" cy="311400"/>
            </a:xfrm>
            <a:custGeom>
              <a:avLst/>
              <a:gdLst/>
              <a:ahLst/>
              <a:cxnLst>
                <a:cxn ang="3cd4">
                  <a:pos x="hc" y="t"/>
                </a:cxn>
                <a:cxn ang="cd2">
                  <a:pos x="l" y="vc"/>
                </a:cxn>
                <a:cxn ang="cd4">
                  <a:pos x="hc" y="b"/>
                </a:cxn>
                <a:cxn ang="0">
                  <a:pos x="r" y="vc"/>
                </a:cxn>
              </a:cxnLst>
              <a:rect l="l" t="t" r="r" b="b"/>
              <a:pathLst>
                <a:path w="9230" h="866">
                  <a:moveTo>
                    <a:pt x="4615" y="866"/>
                  </a:moveTo>
                  <a:lnTo>
                    <a:pt x="0" y="866"/>
                  </a:lnTo>
                  <a:lnTo>
                    <a:pt x="0" y="0"/>
                  </a:lnTo>
                  <a:lnTo>
                    <a:pt x="9230" y="0"/>
                  </a:lnTo>
                  <a:lnTo>
                    <a:pt x="9230" y="866"/>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8" name="Freeform 147">
              <a:extLst>
                <a:ext uri="{FF2B5EF4-FFF2-40B4-BE49-F238E27FC236}">
                  <a16:creationId xmlns:a16="http://schemas.microsoft.com/office/drawing/2014/main" id="{3EA44891-785F-1E43-866D-4AE0BD733AF9}"/>
                </a:ext>
              </a:extLst>
            </p:cNvPr>
            <p:cNvSpPr/>
            <p:nvPr/>
          </p:nvSpPr>
          <p:spPr>
            <a:xfrm>
              <a:off x="1908360" y="4720680"/>
              <a:ext cx="189000" cy="129240"/>
            </a:xfrm>
            <a:custGeom>
              <a:avLst/>
              <a:gdLst/>
              <a:ahLst/>
              <a:cxnLst>
                <a:cxn ang="3cd4">
                  <a:pos x="hc" y="t"/>
                </a:cxn>
                <a:cxn ang="cd2">
                  <a:pos x="l" y="vc"/>
                </a:cxn>
                <a:cxn ang="cd4">
                  <a:pos x="hc" y="b"/>
                </a:cxn>
                <a:cxn ang="0">
                  <a:pos x="r" y="vc"/>
                </a:cxn>
              </a:cxnLst>
              <a:rect l="l" t="t" r="r" b="b"/>
              <a:pathLst>
                <a:path w="526" h="360">
                  <a:moveTo>
                    <a:pt x="344" y="81"/>
                  </a:moveTo>
                  <a:cubicBezTo>
                    <a:pt x="347" y="65"/>
                    <a:pt x="355" y="34"/>
                    <a:pt x="355" y="31"/>
                  </a:cubicBezTo>
                  <a:cubicBezTo>
                    <a:pt x="355" y="16"/>
                    <a:pt x="344" y="9"/>
                    <a:pt x="333" y="9"/>
                  </a:cubicBezTo>
                  <a:cubicBezTo>
                    <a:pt x="322" y="9"/>
                    <a:pt x="308" y="14"/>
                    <a:pt x="302" y="31"/>
                  </a:cubicBezTo>
                  <a:cubicBezTo>
                    <a:pt x="301" y="36"/>
                    <a:pt x="263" y="189"/>
                    <a:pt x="257" y="209"/>
                  </a:cubicBezTo>
                  <a:cubicBezTo>
                    <a:pt x="252" y="232"/>
                    <a:pt x="250" y="247"/>
                    <a:pt x="250" y="261"/>
                  </a:cubicBezTo>
                  <a:cubicBezTo>
                    <a:pt x="250" y="270"/>
                    <a:pt x="250" y="272"/>
                    <a:pt x="252" y="276"/>
                  </a:cubicBezTo>
                  <a:cubicBezTo>
                    <a:pt x="234" y="319"/>
                    <a:pt x="209" y="342"/>
                    <a:pt x="178" y="342"/>
                  </a:cubicBezTo>
                  <a:cubicBezTo>
                    <a:pt x="115" y="342"/>
                    <a:pt x="115" y="285"/>
                    <a:pt x="115" y="270"/>
                  </a:cubicBezTo>
                  <a:cubicBezTo>
                    <a:pt x="115" y="245"/>
                    <a:pt x="119" y="214"/>
                    <a:pt x="157" y="115"/>
                  </a:cubicBezTo>
                  <a:cubicBezTo>
                    <a:pt x="166" y="92"/>
                    <a:pt x="169" y="81"/>
                    <a:pt x="169" y="65"/>
                  </a:cubicBezTo>
                  <a:cubicBezTo>
                    <a:pt x="169" y="29"/>
                    <a:pt x="144" y="0"/>
                    <a:pt x="104" y="0"/>
                  </a:cubicBezTo>
                  <a:cubicBezTo>
                    <a:pt x="29" y="0"/>
                    <a:pt x="0" y="115"/>
                    <a:pt x="0" y="122"/>
                  </a:cubicBezTo>
                  <a:cubicBezTo>
                    <a:pt x="0" y="130"/>
                    <a:pt x="7" y="130"/>
                    <a:pt x="9" y="130"/>
                  </a:cubicBezTo>
                  <a:cubicBezTo>
                    <a:pt x="18" y="130"/>
                    <a:pt x="18" y="130"/>
                    <a:pt x="22" y="115"/>
                  </a:cubicBezTo>
                  <a:cubicBezTo>
                    <a:pt x="43" y="41"/>
                    <a:pt x="74" y="18"/>
                    <a:pt x="103" y="18"/>
                  </a:cubicBezTo>
                  <a:cubicBezTo>
                    <a:pt x="110" y="18"/>
                    <a:pt x="122" y="18"/>
                    <a:pt x="122" y="43"/>
                  </a:cubicBezTo>
                  <a:cubicBezTo>
                    <a:pt x="122" y="63"/>
                    <a:pt x="113" y="86"/>
                    <a:pt x="108" y="99"/>
                  </a:cubicBezTo>
                  <a:cubicBezTo>
                    <a:pt x="74" y="193"/>
                    <a:pt x="63" y="231"/>
                    <a:pt x="63" y="259"/>
                  </a:cubicBezTo>
                  <a:cubicBezTo>
                    <a:pt x="63" y="333"/>
                    <a:pt x="117" y="360"/>
                    <a:pt x="176" y="360"/>
                  </a:cubicBezTo>
                  <a:cubicBezTo>
                    <a:pt x="189" y="360"/>
                    <a:pt x="227" y="360"/>
                    <a:pt x="259" y="304"/>
                  </a:cubicBezTo>
                  <a:cubicBezTo>
                    <a:pt x="279" y="355"/>
                    <a:pt x="335" y="360"/>
                    <a:pt x="358" y="360"/>
                  </a:cubicBezTo>
                  <a:cubicBezTo>
                    <a:pt x="418" y="360"/>
                    <a:pt x="452" y="310"/>
                    <a:pt x="473" y="263"/>
                  </a:cubicBezTo>
                  <a:cubicBezTo>
                    <a:pt x="500" y="200"/>
                    <a:pt x="526" y="94"/>
                    <a:pt x="526" y="56"/>
                  </a:cubicBezTo>
                  <a:cubicBezTo>
                    <a:pt x="526" y="13"/>
                    <a:pt x="504" y="0"/>
                    <a:pt x="490" y="0"/>
                  </a:cubicBezTo>
                  <a:cubicBezTo>
                    <a:pt x="470" y="0"/>
                    <a:pt x="450" y="20"/>
                    <a:pt x="450" y="38"/>
                  </a:cubicBezTo>
                  <a:cubicBezTo>
                    <a:pt x="450" y="49"/>
                    <a:pt x="455" y="54"/>
                    <a:pt x="463" y="59"/>
                  </a:cubicBezTo>
                  <a:cubicBezTo>
                    <a:pt x="472" y="68"/>
                    <a:pt x="491" y="88"/>
                    <a:pt x="491" y="128"/>
                  </a:cubicBezTo>
                  <a:cubicBezTo>
                    <a:pt x="491" y="155"/>
                    <a:pt x="468" y="232"/>
                    <a:pt x="448" y="272"/>
                  </a:cubicBezTo>
                  <a:cubicBezTo>
                    <a:pt x="427" y="315"/>
                    <a:pt x="400" y="342"/>
                    <a:pt x="360" y="342"/>
                  </a:cubicBezTo>
                  <a:cubicBezTo>
                    <a:pt x="322" y="342"/>
                    <a:pt x="302" y="319"/>
                    <a:pt x="302" y="274"/>
                  </a:cubicBezTo>
                  <a:cubicBezTo>
                    <a:pt x="302" y="252"/>
                    <a:pt x="308" y="227"/>
                    <a:pt x="310" y="2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9" name="Freeform 148">
              <a:extLst>
                <a:ext uri="{FF2B5EF4-FFF2-40B4-BE49-F238E27FC236}">
                  <a16:creationId xmlns:a16="http://schemas.microsoft.com/office/drawing/2014/main" id="{83C18E19-37C2-E14B-AD31-975FFE211ECB}"/>
                </a:ext>
              </a:extLst>
            </p:cNvPr>
            <p:cNvSpPr/>
            <p:nvPr/>
          </p:nvSpPr>
          <p:spPr>
            <a:xfrm>
              <a:off x="2206079" y="4701240"/>
              <a:ext cx="253080" cy="148680"/>
            </a:xfrm>
            <a:custGeom>
              <a:avLst/>
              <a:gdLst/>
              <a:ahLst/>
              <a:cxnLst>
                <a:cxn ang="3cd4">
                  <a:pos x="hc" y="t"/>
                </a:cxn>
                <a:cxn ang="cd2">
                  <a:pos x="l" y="vc"/>
                </a:cxn>
                <a:cxn ang="cd4">
                  <a:pos x="hc" y="b"/>
                </a:cxn>
                <a:cxn ang="0">
                  <a:pos x="r" y="vc"/>
                </a:cxn>
              </a:cxnLst>
              <a:rect l="l" t="t" r="r" b="b"/>
              <a:pathLst>
                <a:path w="704" h="414">
                  <a:moveTo>
                    <a:pt x="675" y="223"/>
                  </a:moveTo>
                  <a:cubicBezTo>
                    <a:pt x="689" y="223"/>
                    <a:pt x="704" y="223"/>
                    <a:pt x="704" y="207"/>
                  </a:cubicBezTo>
                  <a:cubicBezTo>
                    <a:pt x="704" y="191"/>
                    <a:pt x="689" y="191"/>
                    <a:pt x="675" y="191"/>
                  </a:cubicBezTo>
                  <a:lnTo>
                    <a:pt x="86" y="191"/>
                  </a:lnTo>
                  <a:cubicBezTo>
                    <a:pt x="130" y="158"/>
                    <a:pt x="151" y="126"/>
                    <a:pt x="158" y="115"/>
                  </a:cubicBezTo>
                  <a:cubicBezTo>
                    <a:pt x="193" y="61"/>
                    <a:pt x="200" y="11"/>
                    <a:pt x="200" y="9"/>
                  </a:cubicBezTo>
                  <a:cubicBezTo>
                    <a:pt x="200" y="0"/>
                    <a:pt x="191" y="0"/>
                    <a:pt x="184" y="0"/>
                  </a:cubicBezTo>
                  <a:cubicBezTo>
                    <a:pt x="171" y="0"/>
                    <a:pt x="169" y="2"/>
                    <a:pt x="166" y="16"/>
                  </a:cubicBezTo>
                  <a:cubicBezTo>
                    <a:pt x="148" y="94"/>
                    <a:pt x="101" y="160"/>
                    <a:pt x="13" y="196"/>
                  </a:cubicBezTo>
                  <a:cubicBezTo>
                    <a:pt x="4" y="200"/>
                    <a:pt x="0" y="202"/>
                    <a:pt x="0" y="207"/>
                  </a:cubicBezTo>
                  <a:cubicBezTo>
                    <a:pt x="0" y="212"/>
                    <a:pt x="4" y="214"/>
                    <a:pt x="13" y="218"/>
                  </a:cubicBezTo>
                  <a:cubicBezTo>
                    <a:pt x="94" y="252"/>
                    <a:pt x="148" y="313"/>
                    <a:pt x="167" y="403"/>
                  </a:cubicBezTo>
                  <a:cubicBezTo>
                    <a:pt x="169" y="412"/>
                    <a:pt x="171" y="414"/>
                    <a:pt x="184" y="414"/>
                  </a:cubicBezTo>
                  <a:cubicBezTo>
                    <a:pt x="191" y="414"/>
                    <a:pt x="200" y="414"/>
                    <a:pt x="200" y="405"/>
                  </a:cubicBezTo>
                  <a:cubicBezTo>
                    <a:pt x="200" y="403"/>
                    <a:pt x="193" y="353"/>
                    <a:pt x="160" y="301"/>
                  </a:cubicBezTo>
                  <a:cubicBezTo>
                    <a:pt x="144" y="277"/>
                    <a:pt x="121" y="249"/>
                    <a:pt x="86" y="2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0" name="Freeform 149">
              <a:extLst>
                <a:ext uri="{FF2B5EF4-FFF2-40B4-BE49-F238E27FC236}">
                  <a16:creationId xmlns:a16="http://schemas.microsoft.com/office/drawing/2014/main" id="{B4888414-A4C9-E745-8AFD-0601516C6DB2}"/>
                </a:ext>
              </a:extLst>
            </p:cNvPr>
            <p:cNvSpPr/>
            <p:nvPr/>
          </p:nvSpPr>
          <p:spPr>
            <a:xfrm>
              <a:off x="2561039" y="4720680"/>
              <a:ext cx="189000" cy="129240"/>
            </a:xfrm>
            <a:custGeom>
              <a:avLst/>
              <a:gdLst/>
              <a:ahLst/>
              <a:cxnLst>
                <a:cxn ang="3cd4">
                  <a:pos x="hc" y="t"/>
                </a:cxn>
                <a:cxn ang="cd2">
                  <a:pos x="l" y="vc"/>
                </a:cxn>
                <a:cxn ang="cd4">
                  <a:pos x="hc" y="b"/>
                </a:cxn>
                <a:cxn ang="0">
                  <a:pos x="r" y="vc"/>
                </a:cxn>
              </a:cxnLst>
              <a:rect l="l" t="t" r="r" b="b"/>
              <a:pathLst>
                <a:path w="526" h="360">
                  <a:moveTo>
                    <a:pt x="344" y="81"/>
                  </a:moveTo>
                  <a:cubicBezTo>
                    <a:pt x="347" y="65"/>
                    <a:pt x="355" y="34"/>
                    <a:pt x="355" y="31"/>
                  </a:cubicBezTo>
                  <a:cubicBezTo>
                    <a:pt x="355" y="16"/>
                    <a:pt x="344" y="9"/>
                    <a:pt x="333" y="9"/>
                  </a:cubicBezTo>
                  <a:cubicBezTo>
                    <a:pt x="322" y="9"/>
                    <a:pt x="308" y="14"/>
                    <a:pt x="302" y="31"/>
                  </a:cubicBezTo>
                  <a:cubicBezTo>
                    <a:pt x="301" y="36"/>
                    <a:pt x="263" y="189"/>
                    <a:pt x="257" y="209"/>
                  </a:cubicBezTo>
                  <a:cubicBezTo>
                    <a:pt x="252" y="232"/>
                    <a:pt x="250" y="247"/>
                    <a:pt x="250" y="261"/>
                  </a:cubicBezTo>
                  <a:cubicBezTo>
                    <a:pt x="250" y="270"/>
                    <a:pt x="250" y="272"/>
                    <a:pt x="252" y="276"/>
                  </a:cubicBezTo>
                  <a:cubicBezTo>
                    <a:pt x="234" y="319"/>
                    <a:pt x="209" y="342"/>
                    <a:pt x="178" y="342"/>
                  </a:cubicBezTo>
                  <a:cubicBezTo>
                    <a:pt x="115" y="342"/>
                    <a:pt x="115" y="285"/>
                    <a:pt x="115" y="270"/>
                  </a:cubicBezTo>
                  <a:cubicBezTo>
                    <a:pt x="115" y="245"/>
                    <a:pt x="119" y="214"/>
                    <a:pt x="157" y="115"/>
                  </a:cubicBezTo>
                  <a:cubicBezTo>
                    <a:pt x="166" y="92"/>
                    <a:pt x="169" y="81"/>
                    <a:pt x="169" y="65"/>
                  </a:cubicBezTo>
                  <a:cubicBezTo>
                    <a:pt x="169" y="29"/>
                    <a:pt x="144" y="0"/>
                    <a:pt x="104" y="0"/>
                  </a:cubicBezTo>
                  <a:cubicBezTo>
                    <a:pt x="29" y="0"/>
                    <a:pt x="0" y="115"/>
                    <a:pt x="0" y="122"/>
                  </a:cubicBezTo>
                  <a:cubicBezTo>
                    <a:pt x="0" y="130"/>
                    <a:pt x="7" y="130"/>
                    <a:pt x="9" y="130"/>
                  </a:cubicBezTo>
                  <a:cubicBezTo>
                    <a:pt x="18" y="130"/>
                    <a:pt x="18" y="130"/>
                    <a:pt x="22" y="115"/>
                  </a:cubicBezTo>
                  <a:cubicBezTo>
                    <a:pt x="43" y="41"/>
                    <a:pt x="74" y="18"/>
                    <a:pt x="103" y="18"/>
                  </a:cubicBezTo>
                  <a:cubicBezTo>
                    <a:pt x="110" y="18"/>
                    <a:pt x="122" y="18"/>
                    <a:pt x="122" y="43"/>
                  </a:cubicBezTo>
                  <a:cubicBezTo>
                    <a:pt x="122" y="63"/>
                    <a:pt x="113" y="86"/>
                    <a:pt x="108" y="99"/>
                  </a:cubicBezTo>
                  <a:cubicBezTo>
                    <a:pt x="74" y="193"/>
                    <a:pt x="63" y="231"/>
                    <a:pt x="63" y="259"/>
                  </a:cubicBezTo>
                  <a:cubicBezTo>
                    <a:pt x="63" y="333"/>
                    <a:pt x="117" y="360"/>
                    <a:pt x="176" y="360"/>
                  </a:cubicBezTo>
                  <a:cubicBezTo>
                    <a:pt x="189" y="360"/>
                    <a:pt x="227" y="360"/>
                    <a:pt x="259" y="304"/>
                  </a:cubicBezTo>
                  <a:cubicBezTo>
                    <a:pt x="279" y="355"/>
                    <a:pt x="335" y="360"/>
                    <a:pt x="358" y="360"/>
                  </a:cubicBezTo>
                  <a:cubicBezTo>
                    <a:pt x="418" y="360"/>
                    <a:pt x="452" y="310"/>
                    <a:pt x="473" y="263"/>
                  </a:cubicBezTo>
                  <a:cubicBezTo>
                    <a:pt x="500" y="200"/>
                    <a:pt x="526" y="94"/>
                    <a:pt x="526" y="56"/>
                  </a:cubicBezTo>
                  <a:cubicBezTo>
                    <a:pt x="526" y="13"/>
                    <a:pt x="504" y="0"/>
                    <a:pt x="490" y="0"/>
                  </a:cubicBezTo>
                  <a:cubicBezTo>
                    <a:pt x="470" y="0"/>
                    <a:pt x="450" y="20"/>
                    <a:pt x="450" y="38"/>
                  </a:cubicBezTo>
                  <a:cubicBezTo>
                    <a:pt x="450" y="49"/>
                    <a:pt x="455" y="54"/>
                    <a:pt x="463" y="59"/>
                  </a:cubicBezTo>
                  <a:cubicBezTo>
                    <a:pt x="472" y="68"/>
                    <a:pt x="491" y="88"/>
                    <a:pt x="491" y="128"/>
                  </a:cubicBezTo>
                  <a:cubicBezTo>
                    <a:pt x="491" y="155"/>
                    <a:pt x="468" y="232"/>
                    <a:pt x="448" y="272"/>
                  </a:cubicBezTo>
                  <a:cubicBezTo>
                    <a:pt x="427" y="315"/>
                    <a:pt x="400" y="342"/>
                    <a:pt x="360" y="342"/>
                  </a:cubicBezTo>
                  <a:cubicBezTo>
                    <a:pt x="322" y="342"/>
                    <a:pt x="302" y="319"/>
                    <a:pt x="302" y="274"/>
                  </a:cubicBezTo>
                  <a:cubicBezTo>
                    <a:pt x="302" y="252"/>
                    <a:pt x="308" y="227"/>
                    <a:pt x="310" y="2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1" name="Freeform 150">
              <a:extLst>
                <a:ext uri="{FF2B5EF4-FFF2-40B4-BE49-F238E27FC236}">
                  <a16:creationId xmlns:a16="http://schemas.microsoft.com/office/drawing/2014/main" id="{0ED91913-96DC-154A-B65E-3A56FBA8DAD5}"/>
                </a:ext>
              </a:extLst>
            </p:cNvPr>
            <p:cNvSpPr/>
            <p:nvPr/>
          </p:nvSpPr>
          <p:spPr>
            <a:xfrm>
              <a:off x="2850120" y="4769279"/>
              <a:ext cx="173880" cy="11880"/>
            </a:xfrm>
            <a:custGeom>
              <a:avLst/>
              <a:gdLst/>
              <a:ahLst/>
              <a:cxnLst>
                <a:cxn ang="3cd4">
                  <a:pos x="hc" y="t"/>
                </a:cxn>
                <a:cxn ang="cd2">
                  <a:pos x="l" y="vc"/>
                </a:cxn>
                <a:cxn ang="cd4">
                  <a:pos x="hc" y="b"/>
                </a:cxn>
                <a:cxn ang="0">
                  <a:pos x="r" y="vc"/>
                </a:cxn>
              </a:cxnLst>
              <a:rect l="l" t="t" r="r" b="b"/>
              <a:pathLst>
                <a:path w="484" h="34">
                  <a:moveTo>
                    <a:pt x="457" y="34"/>
                  </a:moveTo>
                  <a:cubicBezTo>
                    <a:pt x="470" y="34"/>
                    <a:pt x="484" y="34"/>
                    <a:pt x="484" y="16"/>
                  </a:cubicBezTo>
                  <a:cubicBezTo>
                    <a:pt x="484" y="0"/>
                    <a:pt x="470" y="0"/>
                    <a:pt x="457" y="0"/>
                  </a:cubicBezTo>
                  <a:lnTo>
                    <a:pt x="27" y="0"/>
                  </a:lnTo>
                  <a:cubicBezTo>
                    <a:pt x="14" y="0"/>
                    <a:pt x="0" y="0"/>
                    <a:pt x="0" y="16"/>
                  </a:cubicBezTo>
                  <a:cubicBezTo>
                    <a:pt x="0" y="34"/>
                    <a:pt x="14" y="34"/>
                    <a:pt x="27" y="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2" name="Freeform 151">
              <a:extLst>
                <a:ext uri="{FF2B5EF4-FFF2-40B4-BE49-F238E27FC236}">
                  <a16:creationId xmlns:a16="http://schemas.microsoft.com/office/drawing/2014/main" id="{54FCD43B-9D5A-9C47-82A1-7C84F2EA3189}"/>
                </a:ext>
              </a:extLst>
            </p:cNvPr>
            <p:cNvSpPr/>
            <p:nvPr/>
          </p:nvSpPr>
          <p:spPr>
            <a:xfrm>
              <a:off x="3122280" y="4720680"/>
              <a:ext cx="159840" cy="129240"/>
            </a:xfrm>
            <a:custGeom>
              <a:avLst/>
              <a:gdLst/>
              <a:ahLst/>
              <a:cxnLst>
                <a:cxn ang="3cd4">
                  <a:pos x="hc" y="t"/>
                </a:cxn>
                <a:cxn ang="cd2">
                  <a:pos x="l" y="vc"/>
                </a:cxn>
                <a:cxn ang="cd4">
                  <a:pos x="hc" y="b"/>
                </a:cxn>
                <a:cxn ang="0">
                  <a:pos x="r" y="vc"/>
                </a:cxn>
              </a:cxnLst>
              <a:rect l="l" t="t" r="r" b="b"/>
              <a:pathLst>
                <a:path w="445" h="360">
                  <a:moveTo>
                    <a:pt x="346" y="164"/>
                  </a:moveTo>
                  <a:cubicBezTo>
                    <a:pt x="346" y="40"/>
                    <a:pt x="272" y="0"/>
                    <a:pt x="214" y="0"/>
                  </a:cubicBezTo>
                  <a:cubicBezTo>
                    <a:pt x="104" y="0"/>
                    <a:pt x="0" y="113"/>
                    <a:pt x="0" y="225"/>
                  </a:cubicBezTo>
                  <a:cubicBezTo>
                    <a:pt x="0" y="299"/>
                    <a:pt x="47" y="360"/>
                    <a:pt x="128" y="360"/>
                  </a:cubicBezTo>
                  <a:cubicBezTo>
                    <a:pt x="178" y="360"/>
                    <a:pt x="236" y="342"/>
                    <a:pt x="297" y="294"/>
                  </a:cubicBezTo>
                  <a:cubicBezTo>
                    <a:pt x="306" y="335"/>
                    <a:pt x="333" y="360"/>
                    <a:pt x="369" y="360"/>
                  </a:cubicBezTo>
                  <a:cubicBezTo>
                    <a:pt x="410" y="360"/>
                    <a:pt x="436" y="317"/>
                    <a:pt x="436" y="304"/>
                  </a:cubicBezTo>
                  <a:cubicBezTo>
                    <a:pt x="436" y="299"/>
                    <a:pt x="430" y="295"/>
                    <a:pt x="425" y="295"/>
                  </a:cubicBezTo>
                  <a:cubicBezTo>
                    <a:pt x="419" y="295"/>
                    <a:pt x="418" y="299"/>
                    <a:pt x="416" y="304"/>
                  </a:cubicBezTo>
                  <a:cubicBezTo>
                    <a:pt x="401" y="342"/>
                    <a:pt x="373" y="342"/>
                    <a:pt x="371" y="342"/>
                  </a:cubicBezTo>
                  <a:cubicBezTo>
                    <a:pt x="346" y="342"/>
                    <a:pt x="346" y="281"/>
                    <a:pt x="346" y="261"/>
                  </a:cubicBezTo>
                  <a:cubicBezTo>
                    <a:pt x="346" y="245"/>
                    <a:pt x="346" y="243"/>
                    <a:pt x="355" y="234"/>
                  </a:cubicBezTo>
                  <a:cubicBezTo>
                    <a:pt x="428" y="140"/>
                    <a:pt x="445" y="47"/>
                    <a:pt x="445" y="47"/>
                  </a:cubicBezTo>
                  <a:cubicBezTo>
                    <a:pt x="445" y="45"/>
                    <a:pt x="445" y="40"/>
                    <a:pt x="436" y="40"/>
                  </a:cubicBezTo>
                  <a:cubicBezTo>
                    <a:pt x="428" y="40"/>
                    <a:pt x="428" y="41"/>
                    <a:pt x="425" y="56"/>
                  </a:cubicBezTo>
                  <a:cubicBezTo>
                    <a:pt x="410" y="106"/>
                    <a:pt x="383" y="166"/>
                    <a:pt x="346" y="212"/>
                  </a:cubicBezTo>
                  <a:close/>
                  <a:moveTo>
                    <a:pt x="293" y="272"/>
                  </a:moveTo>
                  <a:cubicBezTo>
                    <a:pt x="223" y="333"/>
                    <a:pt x="162" y="342"/>
                    <a:pt x="130" y="342"/>
                  </a:cubicBezTo>
                  <a:cubicBezTo>
                    <a:pt x="83" y="342"/>
                    <a:pt x="59" y="306"/>
                    <a:pt x="59" y="256"/>
                  </a:cubicBezTo>
                  <a:cubicBezTo>
                    <a:pt x="59" y="218"/>
                    <a:pt x="79" y="131"/>
                    <a:pt x="104" y="90"/>
                  </a:cubicBezTo>
                  <a:cubicBezTo>
                    <a:pt x="142" y="32"/>
                    <a:pt x="185" y="18"/>
                    <a:pt x="212" y="18"/>
                  </a:cubicBezTo>
                  <a:cubicBezTo>
                    <a:pt x="292" y="18"/>
                    <a:pt x="292" y="122"/>
                    <a:pt x="292" y="184"/>
                  </a:cubicBezTo>
                  <a:cubicBezTo>
                    <a:pt x="292" y="212"/>
                    <a:pt x="292" y="259"/>
                    <a:pt x="293" y="2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3" name="Freeform 152">
              <a:extLst>
                <a:ext uri="{FF2B5EF4-FFF2-40B4-BE49-F238E27FC236}">
                  <a16:creationId xmlns:a16="http://schemas.microsoft.com/office/drawing/2014/main" id="{2D938981-60D0-D240-A1AD-33E7D556E2C8}"/>
                </a:ext>
              </a:extLst>
            </p:cNvPr>
            <p:cNvSpPr/>
            <p:nvPr/>
          </p:nvSpPr>
          <p:spPr>
            <a:xfrm>
              <a:off x="3306239" y="4651920"/>
              <a:ext cx="210240" cy="204480"/>
            </a:xfrm>
            <a:custGeom>
              <a:avLst/>
              <a:gdLst/>
              <a:ahLst/>
              <a:cxnLst>
                <a:cxn ang="3cd4">
                  <a:pos x="hc" y="t"/>
                </a:cxn>
                <a:cxn ang="cd2">
                  <a:pos x="l" y="vc"/>
                </a:cxn>
                <a:cxn ang="cd4">
                  <a:pos x="hc" y="b"/>
                </a:cxn>
                <a:cxn ang="0">
                  <a:pos x="r" y="vc"/>
                </a:cxn>
              </a:cxnLst>
              <a:rect l="l" t="t" r="r" b="b"/>
              <a:pathLst>
                <a:path w="585" h="569">
                  <a:moveTo>
                    <a:pt x="581" y="18"/>
                  </a:moveTo>
                  <a:cubicBezTo>
                    <a:pt x="583" y="14"/>
                    <a:pt x="585" y="9"/>
                    <a:pt x="585" y="7"/>
                  </a:cubicBezTo>
                  <a:cubicBezTo>
                    <a:pt x="585" y="0"/>
                    <a:pt x="585" y="0"/>
                    <a:pt x="567" y="0"/>
                  </a:cubicBezTo>
                  <a:lnTo>
                    <a:pt x="20" y="0"/>
                  </a:lnTo>
                  <a:cubicBezTo>
                    <a:pt x="0" y="0"/>
                    <a:pt x="0" y="0"/>
                    <a:pt x="0" y="7"/>
                  </a:cubicBezTo>
                  <a:cubicBezTo>
                    <a:pt x="0" y="9"/>
                    <a:pt x="2" y="14"/>
                    <a:pt x="4" y="18"/>
                  </a:cubicBezTo>
                  <a:lnTo>
                    <a:pt x="272" y="553"/>
                  </a:lnTo>
                  <a:cubicBezTo>
                    <a:pt x="277" y="564"/>
                    <a:pt x="279" y="569"/>
                    <a:pt x="293" y="569"/>
                  </a:cubicBezTo>
                  <a:cubicBezTo>
                    <a:pt x="306" y="569"/>
                    <a:pt x="308" y="564"/>
                    <a:pt x="315" y="553"/>
                  </a:cubicBezTo>
                  <a:close/>
                  <a:moveTo>
                    <a:pt x="99" y="58"/>
                  </a:moveTo>
                  <a:lnTo>
                    <a:pt x="535" y="58"/>
                  </a:lnTo>
                  <a:lnTo>
                    <a:pt x="317" y="493"/>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4" name="Freeform 153">
              <a:extLst>
                <a:ext uri="{FF2B5EF4-FFF2-40B4-BE49-F238E27FC236}">
                  <a16:creationId xmlns:a16="http://schemas.microsoft.com/office/drawing/2014/main" id="{141C74AD-284F-2746-B633-B8D9CB44CB09}"/>
                </a:ext>
              </a:extLst>
            </p:cNvPr>
            <p:cNvSpPr/>
            <p:nvPr/>
          </p:nvSpPr>
          <p:spPr>
            <a:xfrm>
              <a:off x="3538800" y="4800960"/>
              <a:ext cx="146160" cy="90360"/>
            </a:xfrm>
            <a:custGeom>
              <a:avLst/>
              <a:gdLst/>
              <a:ahLst/>
              <a:cxnLst>
                <a:cxn ang="3cd4">
                  <a:pos x="hc" y="t"/>
                </a:cxn>
                <a:cxn ang="cd2">
                  <a:pos x="l" y="vc"/>
                </a:cxn>
                <a:cxn ang="cd4">
                  <a:pos x="hc" y="b"/>
                </a:cxn>
                <a:cxn ang="0">
                  <a:pos x="r" y="vc"/>
                </a:cxn>
              </a:cxnLst>
              <a:rect l="l" t="t" r="r" b="b"/>
              <a:pathLst>
                <a:path w="407" h="252">
                  <a:moveTo>
                    <a:pt x="266" y="68"/>
                  </a:moveTo>
                  <a:cubicBezTo>
                    <a:pt x="270" y="54"/>
                    <a:pt x="277" y="27"/>
                    <a:pt x="277" y="23"/>
                  </a:cubicBezTo>
                  <a:cubicBezTo>
                    <a:pt x="277" y="13"/>
                    <a:pt x="268" y="5"/>
                    <a:pt x="259" y="5"/>
                  </a:cubicBezTo>
                  <a:cubicBezTo>
                    <a:pt x="248" y="5"/>
                    <a:pt x="238" y="13"/>
                    <a:pt x="234" y="22"/>
                  </a:cubicBezTo>
                  <a:cubicBezTo>
                    <a:pt x="232" y="27"/>
                    <a:pt x="227" y="50"/>
                    <a:pt x="223" y="65"/>
                  </a:cubicBezTo>
                  <a:cubicBezTo>
                    <a:pt x="216" y="95"/>
                    <a:pt x="216" y="97"/>
                    <a:pt x="207" y="128"/>
                  </a:cubicBezTo>
                  <a:cubicBezTo>
                    <a:pt x="200" y="158"/>
                    <a:pt x="200" y="164"/>
                    <a:pt x="198" y="180"/>
                  </a:cubicBezTo>
                  <a:cubicBezTo>
                    <a:pt x="200" y="191"/>
                    <a:pt x="196" y="202"/>
                    <a:pt x="184" y="218"/>
                  </a:cubicBezTo>
                  <a:cubicBezTo>
                    <a:pt x="176" y="227"/>
                    <a:pt x="164" y="236"/>
                    <a:pt x="146" y="236"/>
                  </a:cubicBezTo>
                  <a:cubicBezTo>
                    <a:pt x="124" y="236"/>
                    <a:pt x="95" y="229"/>
                    <a:pt x="95" y="185"/>
                  </a:cubicBezTo>
                  <a:cubicBezTo>
                    <a:pt x="95" y="157"/>
                    <a:pt x="112" y="115"/>
                    <a:pt x="122" y="86"/>
                  </a:cubicBezTo>
                  <a:cubicBezTo>
                    <a:pt x="131" y="63"/>
                    <a:pt x="133" y="58"/>
                    <a:pt x="133" y="49"/>
                  </a:cubicBezTo>
                  <a:cubicBezTo>
                    <a:pt x="133" y="22"/>
                    <a:pt x="112" y="0"/>
                    <a:pt x="81" y="0"/>
                  </a:cubicBezTo>
                  <a:cubicBezTo>
                    <a:pt x="25" y="0"/>
                    <a:pt x="0" y="76"/>
                    <a:pt x="0" y="86"/>
                  </a:cubicBezTo>
                  <a:cubicBezTo>
                    <a:pt x="0" y="94"/>
                    <a:pt x="7" y="94"/>
                    <a:pt x="9" y="94"/>
                  </a:cubicBezTo>
                  <a:cubicBezTo>
                    <a:pt x="18" y="94"/>
                    <a:pt x="18" y="90"/>
                    <a:pt x="20" y="85"/>
                  </a:cubicBezTo>
                  <a:cubicBezTo>
                    <a:pt x="34" y="38"/>
                    <a:pt x="58" y="16"/>
                    <a:pt x="79" y="16"/>
                  </a:cubicBezTo>
                  <a:cubicBezTo>
                    <a:pt x="88" y="16"/>
                    <a:pt x="94" y="22"/>
                    <a:pt x="94" y="36"/>
                  </a:cubicBezTo>
                  <a:cubicBezTo>
                    <a:pt x="94" y="49"/>
                    <a:pt x="88" y="61"/>
                    <a:pt x="86" y="68"/>
                  </a:cubicBezTo>
                  <a:cubicBezTo>
                    <a:pt x="54" y="149"/>
                    <a:pt x="54" y="160"/>
                    <a:pt x="54" y="178"/>
                  </a:cubicBezTo>
                  <a:cubicBezTo>
                    <a:pt x="54" y="243"/>
                    <a:pt x="113" y="252"/>
                    <a:pt x="144" y="252"/>
                  </a:cubicBezTo>
                  <a:cubicBezTo>
                    <a:pt x="155" y="252"/>
                    <a:pt x="182" y="252"/>
                    <a:pt x="207" y="214"/>
                  </a:cubicBezTo>
                  <a:cubicBezTo>
                    <a:pt x="220" y="240"/>
                    <a:pt x="250" y="252"/>
                    <a:pt x="284" y="252"/>
                  </a:cubicBezTo>
                  <a:cubicBezTo>
                    <a:pt x="333" y="252"/>
                    <a:pt x="358" y="209"/>
                    <a:pt x="369" y="185"/>
                  </a:cubicBezTo>
                  <a:cubicBezTo>
                    <a:pt x="392" y="139"/>
                    <a:pt x="407" y="70"/>
                    <a:pt x="407" y="43"/>
                  </a:cubicBezTo>
                  <a:cubicBezTo>
                    <a:pt x="407" y="2"/>
                    <a:pt x="383" y="0"/>
                    <a:pt x="380" y="0"/>
                  </a:cubicBezTo>
                  <a:cubicBezTo>
                    <a:pt x="365" y="0"/>
                    <a:pt x="349" y="14"/>
                    <a:pt x="349" y="29"/>
                  </a:cubicBezTo>
                  <a:cubicBezTo>
                    <a:pt x="349" y="40"/>
                    <a:pt x="355" y="43"/>
                    <a:pt x="360" y="47"/>
                  </a:cubicBezTo>
                  <a:cubicBezTo>
                    <a:pt x="373" y="58"/>
                    <a:pt x="380" y="74"/>
                    <a:pt x="380" y="92"/>
                  </a:cubicBezTo>
                  <a:cubicBezTo>
                    <a:pt x="380" y="99"/>
                    <a:pt x="356" y="236"/>
                    <a:pt x="286" y="236"/>
                  </a:cubicBezTo>
                  <a:cubicBezTo>
                    <a:pt x="241" y="236"/>
                    <a:pt x="241" y="196"/>
                    <a:pt x="241" y="187"/>
                  </a:cubicBezTo>
                  <a:cubicBezTo>
                    <a:pt x="241" y="171"/>
                    <a:pt x="243" y="162"/>
                    <a:pt x="250" y="13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5" name="Freeform 154">
              <a:extLst>
                <a:ext uri="{FF2B5EF4-FFF2-40B4-BE49-F238E27FC236}">
                  <a16:creationId xmlns:a16="http://schemas.microsoft.com/office/drawing/2014/main" id="{C9B91395-1E3A-FA43-900B-4187E00C32D4}"/>
                </a:ext>
              </a:extLst>
            </p:cNvPr>
            <p:cNvSpPr/>
            <p:nvPr/>
          </p:nvSpPr>
          <p:spPr>
            <a:xfrm>
              <a:off x="3724920" y="4651920"/>
              <a:ext cx="172080" cy="194760"/>
            </a:xfrm>
            <a:custGeom>
              <a:avLst/>
              <a:gdLst/>
              <a:ahLst/>
              <a:cxnLst>
                <a:cxn ang="3cd4">
                  <a:pos x="hc" y="t"/>
                </a:cxn>
                <a:cxn ang="cd2">
                  <a:pos x="l" y="vc"/>
                </a:cxn>
                <a:cxn ang="cd4">
                  <a:pos x="hc" y="b"/>
                </a:cxn>
                <a:cxn ang="0">
                  <a:pos x="r" y="vc"/>
                </a:cxn>
              </a:cxnLst>
              <a:rect l="l" t="t" r="r" b="b"/>
              <a:pathLst>
                <a:path w="479" h="542">
                  <a:moveTo>
                    <a:pt x="266" y="61"/>
                  </a:moveTo>
                  <a:cubicBezTo>
                    <a:pt x="274" y="34"/>
                    <a:pt x="275" y="25"/>
                    <a:pt x="349" y="25"/>
                  </a:cubicBezTo>
                  <a:cubicBezTo>
                    <a:pt x="374" y="25"/>
                    <a:pt x="380" y="25"/>
                    <a:pt x="380" y="9"/>
                  </a:cubicBezTo>
                  <a:cubicBezTo>
                    <a:pt x="380" y="0"/>
                    <a:pt x="371" y="0"/>
                    <a:pt x="367" y="0"/>
                  </a:cubicBezTo>
                  <a:cubicBezTo>
                    <a:pt x="342" y="0"/>
                    <a:pt x="275" y="2"/>
                    <a:pt x="250" y="2"/>
                  </a:cubicBezTo>
                  <a:cubicBezTo>
                    <a:pt x="227" y="2"/>
                    <a:pt x="167" y="0"/>
                    <a:pt x="144" y="0"/>
                  </a:cubicBezTo>
                  <a:cubicBezTo>
                    <a:pt x="139" y="0"/>
                    <a:pt x="130" y="0"/>
                    <a:pt x="130" y="16"/>
                  </a:cubicBezTo>
                  <a:cubicBezTo>
                    <a:pt x="130" y="25"/>
                    <a:pt x="137" y="25"/>
                    <a:pt x="151" y="25"/>
                  </a:cubicBezTo>
                  <a:cubicBezTo>
                    <a:pt x="153" y="25"/>
                    <a:pt x="167" y="25"/>
                    <a:pt x="182" y="27"/>
                  </a:cubicBezTo>
                  <a:cubicBezTo>
                    <a:pt x="196" y="27"/>
                    <a:pt x="203" y="29"/>
                    <a:pt x="203" y="40"/>
                  </a:cubicBezTo>
                  <a:cubicBezTo>
                    <a:pt x="203" y="41"/>
                    <a:pt x="202" y="45"/>
                    <a:pt x="200" y="54"/>
                  </a:cubicBezTo>
                  <a:lnTo>
                    <a:pt x="94" y="481"/>
                  </a:lnTo>
                  <a:cubicBezTo>
                    <a:pt x="86" y="511"/>
                    <a:pt x="85" y="517"/>
                    <a:pt x="22" y="517"/>
                  </a:cubicBezTo>
                  <a:cubicBezTo>
                    <a:pt x="7" y="517"/>
                    <a:pt x="0" y="517"/>
                    <a:pt x="0" y="533"/>
                  </a:cubicBezTo>
                  <a:cubicBezTo>
                    <a:pt x="0" y="542"/>
                    <a:pt x="7" y="542"/>
                    <a:pt x="22" y="542"/>
                  </a:cubicBezTo>
                  <a:lnTo>
                    <a:pt x="389" y="542"/>
                  </a:lnTo>
                  <a:cubicBezTo>
                    <a:pt x="409" y="542"/>
                    <a:pt x="409" y="542"/>
                    <a:pt x="414" y="529"/>
                  </a:cubicBezTo>
                  <a:lnTo>
                    <a:pt x="477" y="357"/>
                  </a:lnTo>
                  <a:cubicBezTo>
                    <a:pt x="479" y="349"/>
                    <a:pt x="479" y="348"/>
                    <a:pt x="479" y="346"/>
                  </a:cubicBezTo>
                  <a:cubicBezTo>
                    <a:pt x="479" y="342"/>
                    <a:pt x="477" y="337"/>
                    <a:pt x="470" y="337"/>
                  </a:cubicBezTo>
                  <a:cubicBezTo>
                    <a:pt x="463" y="337"/>
                    <a:pt x="463" y="342"/>
                    <a:pt x="457" y="355"/>
                  </a:cubicBezTo>
                  <a:cubicBezTo>
                    <a:pt x="430" y="427"/>
                    <a:pt x="394" y="517"/>
                    <a:pt x="257" y="517"/>
                  </a:cubicBezTo>
                  <a:lnTo>
                    <a:pt x="182" y="517"/>
                  </a:lnTo>
                  <a:cubicBezTo>
                    <a:pt x="171" y="517"/>
                    <a:pt x="169" y="517"/>
                    <a:pt x="166" y="517"/>
                  </a:cubicBezTo>
                  <a:cubicBezTo>
                    <a:pt x="157" y="517"/>
                    <a:pt x="155" y="515"/>
                    <a:pt x="155" y="510"/>
                  </a:cubicBezTo>
                  <a:cubicBezTo>
                    <a:pt x="155" y="506"/>
                    <a:pt x="155" y="504"/>
                    <a:pt x="158" y="49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6" name="Freeform 155">
              <a:extLst>
                <a:ext uri="{FF2B5EF4-FFF2-40B4-BE49-F238E27FC236}">
                  <a16:creationId xmlns:a16="http://schemas.microsoft.com/office/drawing/2014/main" id="{161994EC-CBD9-814E-B94D-BCDC1CA87735}"/>
                </a:ext>
              </a:extLst>
            </p:cNvPr>
            <p:cNvSpPr/>
            <p:nvPr/>
          </p:nvSpPr>
          <p:spPr>
            <a:xfrm>
              <a:off x="3934800" y="4633200"/>
              <a:ext cx="66240" cy="284760"/>
            </a:xfrm>
            <a:custGeom>
              <a:avLst/>
              <a:gdLst/>
              <a:ahLst/>
              <a:cxnLst>
                <a:cxn ang="3cd4">
                  <a:pos x="hc" y="t"/>
                </a:cxn>
                <a:cxn ang="cd2">
                  <a:pos x="l" y="vc"/>
                </a:cxn>
                <a:cxn ang="cd4">
                  <a:pos x="hc" y="b"/>
                </a:cxn>
                <a:cxn ang="0">
                  <a:pos x="r" y="vc"/>
                </a:cxn>
              </a:cxnLst>
              <a:rect l="l" t="t" r="r" b="b"/>
              <a:pathLst>
                <a:path w="185" h="792">
                  <a:moveTo>
                    <a:pt x="185" y="785"/>
                  </a:moveTo>
                  <a:cubicBezTo>
                    <a:pt x="185" y="783"/>
                    <a:pt x="185" y="782"/>
                    <a:pt x="171" y="767"/>
                  </a:cubicBezTo>
                  <a:cubicBezTo>
                    <a:pt x="72" y="668"/>
                    <a:pt x="47" y="519"/>
                    <a:pt x="47" y="396"/>
                  </a:cubicBezTo>
                  <a:cubicBezTo>
                    <a:pt x="47" y="259"/>
                    <a:pt x="77" y="121"/>
                    <a:pt x="175" y="22"/>
                  </a:cubicBezTo>
                  <a:cubicBezTo>
                    <a:pt x="185" y="13"/>
                    <a:pt x="185" y="11"/>
                    <a:pt x="185" y="7"/>
                  </a:cubicBezTo>
                  <a:cubicBezTo>
                    <a:pt x="185" y="2"/>
                    <a:pt x="182" y="0"/>
                    <a:pt x="176" y="0"/>
                  </a:cubicBezTo>
                  <a:cubicBezTo>
                    <a:pt x="169" y="0"/>
                    <a:pt x="97" y="54"/>
                    <a:pt x="50" y="155"/>
                  </a:cubicBezTo>
                  <a:cubicBezTo>
                    <a:pt x="9" y="241"/>
                    <a:pt x="0" y="330"/>
                    <a:pt x="0" y="396"/>
                  </a:cubicBezTo>
                  <a:cubicBezTo>
                    <a:pt x="0" y="459"/>
                    <a:pt x="9" y="555"/>
                    <a:pt x="52" y="645"/>
                  </a:cubicBezTo>
                  <a:cubicBezTo>
                    <a:pt x="101" y="742"/>
                    <a:pt x="169" y="792"/>
                    <a:pt x="176" y="792"/>
                  </a:cubicBezTo>
                  <a:cubicBezTo>
                    <a:pt x="182" y="792"/>
                    <a:pt x="185" y="791"/>
                    <a:pt x="185" y="78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7" name="Freeform 156">
              <a:extLst>
                <a:ext uri="{FF2B5EF4-FFF2-40B4-BE49-F238E27FC236}">
                  <a16:creationId xmlns:a16="http://schemas.microsoft.com/office/drawing/2014/main" id="{4A13E2B3-A3AF-AC4B-AF59-9374B5D92DC8}"/>
                </a:ext>
              </a:extLst>
            </p:cNvPr>
            <p:cNvSpPr/>
            <p:nvPr/>
          </p:nvSpPr>
          <p:spPr>
            <a:xfrm>
              <a:off x="4028759" y="4651920"/>
              <a:ext cx="203760" cy="194760"/>
            </a:xfrm>
            <a:custGeom>
              <a:avLst/>
              <a:gdLst/>
              <a:ahLst/>
              <a:cxnLst>
                <a:cxn ang="3cd4">
                  <a:pos x="hc" y="t"/>
                </a:cxn>
                <a:cxn ang="cd2">
                  <a:pos x="l" y="vc"/>
                </a:cxn>
                <a:cxn ang="cd4">
                  <a:pos x="hc" y="b"/>
                </a:cxn>
                <a:cxn ang="0">
                  <a:pos x="r" y="vc"/>
                </a:cxn>
              </a:cxnLst>
              <a:rect l="l" t="t" r="r" b="b"/>
              <a:pathLst>
                <a:path w="567" h="542">
                  <a:moveTo>
                    <a:pt x="94" y="481"/>
                  </a:moveTo>
                  <a:cubicBezTo>
                    <a:pt x="86" y="511"/>
                    <a:pt x="85" y="517"/>
                    <a:pt x="22" y="517"/>
                  </a:cubicBezTo>
                  <a:cubicBezTo>
                    <a:pt x="7" y="517"/>
                    <a:pt x="0" y="517"/>
                    <a:pt x="0" y="533"/>
                  </a:cubicBezTo>
                  <a:cubicBezTo>
                    <a:pt x="0" y="542"/>
                    <a:pt x="7" y="542"/>
                    <a:pt x="22" y="542"/>
                  </a:cubicBezTo>
                  <a:lnTo>
                    <a:pt x="304" y="542"/>
                  </a:lnTo>
                  <a:cubicBezTo>
                    <a:pt x="430" y="542"/>
                    <a:pt x="524" y="448"/>
                    <a:pt x="524" y="371"/>
                  </a:cubicBezTo>
                  <a:cubicBezTo>
                    <a:pt x="524" y="313"/>
                    <a:pt x="477" y="268"/>
                    <a:pt x="401" y="259"/>
                  </a:cubicBezTo>
                  <a:cubicBezTo>
                    <a:pt x="482" y="243"/>
                    <a:pt x="567" y="185"/>
                    <a:pt x="567" y="110"/>
                  </a:cubicBezTo>
                  <a:cubicBezTo>
                    <a:pt x="567" y="50"/>
                    <a:pt x="515" y="0"/>
                    <a:pt x="419" y="0"/>
                  </a:cubicBezTo>
                  <a:lnTo>
                    <a:pt x="153" y="0"/>
                  </a:lnTo>
                  <a:cubicBezTo>
                    <a:pt x="137" y="0"/>
                    <a:pt x="130" y="0"/>
                    <a:pt x="130" y="16"/>
                  </a:cubicBezTo>
                  <a:cubicBezTo>
                    <a:pt x="130" y="25"/>
                    <a:pt x="137" y="25"/>
                    <a:pt x="151" y="25"/>
                  </a:cubicBezTo>
                  <a:cubicBezTo>
                    <a:pt x="153" y="25"/>
                    <a:pt x="167" y="25"/>
                    <a:pt x="182" y="27"/>
                  </a:cubicBezTo>
                  <a:cubicBezTo>
                    <a:pt x="196" y="27"/>
                    <a:pt x="203" y="29"/>
                    <a:pt x="203" y="40"/>
                  </a:cubicBezTo>
                  <a:cubicBezTo>
                    <a:pt x="203" y="41"/>
                    <a:pt x="202" y="45"/>
                    <a:pt x="200" y="54"/>
                  </a:cubicBezTo>
                  <a:close/>
                  <a:moveTo>
                    <a:pt x="214" y="252"/>
                  </a:moveTo>
                  <a:lnTo>
                    <a:pt x="263" y="54"/>
                  </a:lnTo>
                  <a:cubicBezTo>
                    <a:pt x="270" y="27"/>
                    <a:pt x="272" y="25"/>
                    <a:pt x="306" y="25"/>
                  </a:cubicBezTo>
                  <a:lnTo>
                    <a:pt x="409" y="25"/>
                  </a:lnTo>
                  <a:cubicBezTo>
                    <a:pt x="477" y="25"/>
                    <a:pt x="495" y="72"/>
                    <a:pt x="495" y="106"/>
                  </a:cubicBezTo>
                  <a:cubicBezTo>
                    <a:pt x="495" y="176"/>
                    <a:pt x="427" y="252"/>
                    <a:pt x="329" y="252"/>
                  </a:cubicBezTo>
                  <a:close/>
                  <a:moveTo>
                    <a:pt x="178" y="517"/>
                  </a:moveTo>
                  <a:cubicBezTo>
                    <a:pt x="167" y="517"/>
                    <a:pt x="166" y="517"/>
                    <a:pt x="160" y="517"/>
                  </a:cubicBezTo>
                  <a:cubicBezTo>
                    <a:pt x="153" y="517"/>
                    <a:pt x="149" y="515"/>
                    <a:pt x="149" y="510"/>
                  </a:cubicBezTo>
                  <a:cubicBezTo>
                    <a:pt x="149" y="506"/>
                    <a:pt x="149" y="504"/>
                    <a:pt x="155" y="490"/>
                  </a:cubicBezTo>
                  <a:lnTo>
                    <a:pt x="209" y="268"/>
                  </a:lnTo>
                  <a:lnTo>
                    <a:pt x="358" y="268"/>
                  </a:lnTo>
                  <a:cubicBezTo>
                    <a:pt x="436" y="268"/>
                    <a:pt x="450" y="328"/>
                    <a:pt x="450" y="362"/>
                  </a:cubicBezTo>
                  <a:cubicBezTo>
                    <a:pt x="450" y="441"/>
                    <a:pt x="380" y="517"/>
                    <a:pt x="286" y="51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8" name="Freeform 157">
              <a:extLst>
                <a:ext uri="{FF2B5EF4-FFF2-40B4-BE49-F238E27FC236}">
                  <a16:creationId xmlns:a16="http://schemas.microsoft.com/office/drawing/2014/main" id="{9F1E9922-4723-E947-8F39-5C442A35C762}"/>
                </a:ext>
              </a:extLst>
            </p:cNvPr>
            <p:cNvSpPr/>
            <p:nvPr/>
          </p:nvSpPr>
          <p:spPr>
            <a:xfrm>
              <a:off x="4270320" y="4723920"/>
              <a:ext cx="31320" cy="177840"/>
            </a:xfrm>
            <a:custGeom>
              <a:avLst/>
              <a:gdLst/>
              <a:ahLst/>
              <a:cxnLst>
                <a:cxn ang="3cd4">
                  <a:pos x="hc" y="t"/>
                </a:cxn>
                <a:cxn ang="cd2">
                  <a:pos x="l" y="vc"/>
                </a:cxn>
                <a:cxn ang="cd4">
                  <a:pos x="hc" y="b"/>
                </a:cxn>
                <a:cxn ang="0">
                  <a:pos x="r" y="vc"/>
                </a:cxn>
              </a:cxnLst>
              <a:rect l="l" t="t" r="r" b="b"/>
              <a:pathLst>
                <a:path w="88" h="495">
                  <a:moveTo>
                    <a:pt x="86" y="41"/>
                  </a:moveTo>
                  <a:cubicBezTo>
                    <a:pt x="86" y="20"/>
                    <a:pt x="67" y="0"/>
                    <a:pt x="43" y="0"/>
                  </a:cubicBezTo>
                  <a:cubicBezTo>
                    <a:pt x="20" y="0"/>
                    <a:pt x="0" y="20"/>
                    <a:pt x="0" y="41"/>
                  </a:cubicBezTo>
                  <a:cubicBezTo>
                    <a:pt x="0" y="65"/>
                    <a:pt x="20" y="85"/>
                    <a:pt x="43" y="85"/>
                  </a:cubicBezTo>
                  <a:cubicBezTo>
                    <a:pt x="67" y="85"/>
                    <a:pt x="86" y="65"/>
                    <a:pt x="86" y="41"/>
                  </a:cubicBezTo>
                  <a:close/>
                  <a:moveTo>
                    <a:pt x="70" y="333"/>
                  </a:moveTo>
                  <a:cubicBezTo>
                    <a:pt x="70" y="357"/>
                    <a:pt x="70" y="418"/>
                    <a:pt x="18" y="477"/>
                  </a:cubicBezTo>
                  <a:cubicBezTo>
                    <a:pt x="13" y="483"/>
                    <a:pt x="13" y="484"/>
                    <a:pt x="13" y="486"/>
                  </a:cubicBezTo>
                  <a:cubicBezTo>
                    <a:pt x="13" y="492"/>
                    <a:pt x="16" y="495"/>
                    <a:pt x="22" y="495"/>
                  </a:cubicBezTo>
                  <a:cubicBezTo>
                    <a:pt x="31" y="495"/>
                    <a:pt x="88" y="432"/>
                    <a:pt x="88" y="340"/>
                  </a:cubicBezTo>
                  <a:cubicBezTo>
                    <a:pt x="88" y="317"/>
                    <a:pt x="86" y="258"/>
                    <a:pt x="43" y="258"/>
                  </a:cubicBezTo>
                  <a:cubicBezTo>
                    <a:pt x="14" y="258"/>
                    <a:pt x="0" y="279"/>
                    <a:pt x="0" y="301"/>
                  </a:cubicBezTo>
                  <a:cubicBezTo>
                    <a:pt x="0" y="321"/>
                    <a:pt x="14" y="342"/>
                    <a:pt x="43" y="342"/>
                  </a:cubicBezTo>
                  <a:cubicBezTo>
                    <a:pt x="47" y="342"/>
                    <a:pt x="49" y="342"/>
                    <a:pt x="49" y="342"/>
                  </a:cubicBezTo>
                  <a:cubicBezTo>
                    <a:pt x="56" y="340"/>
                    <a:pt x="63" y="339"/>
                    <a:pt x="70" y="33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9" name="Freeform 158">
              <a:extLst>
                <a:ext uri="{FF2B5EF4-FFF2-40B4-BE49-F238E27FC236}">
                  <a16:creationId xmlns:a16="http://schemas.microsoft.com/office/drawing/2014/main" id="{FBE6516B-B2AE-9047-BF47-1E4CA61C5E3B}"/>
                </a:ext>
              </a:extLst>
            </p:cNvPr>
            <p:cNvSpPr/>
            <p:nvPr/>
          </p:nvSpPr>
          <p:spPr>
            <a:xfrm>
              <a:off x="4380480" y="4720680"/>
              <a:ext cx="189000" cy="129240"/>
            </a:xfrm>
            <a:custGeom>
              <a:avLst/>
              <a:gdLst/>
              <a:ahLst/>
              <a:cxnLst>
                <a:cxn ang="3cd4">
                  <a:pos x="hc" y="t"/>
                </a:cxn>
                <a:cxn ang="cd2">
                  <a:pos x="l" y="vc"/>
                </a:cxn>
                <a:cxn ang="cd4">
                  <a:pos x="hc" y="b"/>
                </a:cxn>
                <a:cxn ang="0">
                  <a:pos x="r" y="vc"/>
                </a:cxn>
              </a:cxnLst>
              <a:rect l="l" t="t" r="r" b="b"/>
              <a:pathLst>
                <a:path w="526" h="360">
                  <a:moveTo>
                    <a:pt x="344" y="81"/>
                  </a:moveTo>
                  <a:cubicBezTo>
                    <a:pt x="347" y="65"/>
                    <a:pt x="355" y="34"/>
                    <a:pt x="355" y="31"/>
                  </a:cubicBezTo>
                  <a:cubicBezTo>
                    <a:pt x="355" y="16"/>
                    <a:pt x="344" y="9"/>
                    <a:pt x="333" y="9"/>
                  </a:cubicBezTo>
                  <a:cubicBezTo>
                    <a:pt x="322" y="9"/>
                    <a:pt x="308" y="14"/>
                    <a:pt x="302" y="31"/>
                  </a:cubicBezTo>
                  <a:cubicBezTo>
                    <a:pt x="301" y="36"/>
                    <a:pt x="263" y="189"/>
                    <a:pt x="257" y="209"/>
                  </a:cubicBezTo>
                  <a:cubicBezTo>
                    <a:pt x="252" y="232"/>
                    <a:pt x="250" y="247"/>
                    <a:pt x="250" y="261"/>
                  </a:cubicBezTo>
                  <a:cubicBezTo>
                    <a:pt x="250" y="270"/>
                    <a:pt x="250" y="272"/>
                    <a:pt x="252" y="276"/>
                  </a:cubicBezTo>
                  <a:cubicBezTo>
                    <a:pt x="234" y="319"/>
                    <a:pt x="209" y="342"/>
                    <a:pt x="178" y="342"/>
                  </a:cubicBezTo>
                  <a:cubicBezTo>
                    <a:pt x="115" y="342"/>
                    <a:pt x="115" y="285"/>
                    <a:pt x="115" y="270"/>
                  </a:cubicBezTo>
                  <a:cubicBezTo>
                    <a:pt x="115" y="245"/>
                    <a:pt x="119" y="214"/>
                    <a:pt x="157" y="115"/>
                  </a:cubicBezTo>
                  <a:cubicBezTo>
                    <a:pt x="166" y="92"/>
                    <a:pt x="169" y="81"/>
                    <a:pt x="169" y="65"/>
                  </a:cubicBezTo>
                  <a:cubicBezTo>
                    <a:pt x="169" y="29"/>
                    <a:pt x="144" y="0"/>
                    <a:pt x="104" y="0"/>
                  </a:cubicBezTo>
                  <a:cubicBezTo>
                    <a:pt x="29" y="0"/>
                    <a:pt x="0" y="115"/>
                    <a:pt x="0" y="122"/>
                  </a:cubicBezTo>
                  <a:cubicBezTo>
                    <a:pt x="0" y="130"/>
                    <a:pt x="7" y="130"/>
                    <a:pt x="9" y="130"/>
                  </a:cubicBezTo>
                  <a:cubicBezTo>
                    <a:pt x="18" y="130"/>
                    <a:pt x="18" y="130"/>
                    <a:pt x="22" y="115"/>
                  </a:cubicBezTo>
                  <a:cubicBezTo>
                    <a:pt x="43" y="41"/>
                    <a:pt x="74" y="18"/>
                    <a:pt x="103" y="18"/>
                  </a:cubicBezTo>
                  <a:cubicBezTo>
                    <a:pt x="110" y="18"/>
                    <a:pt x="122" y="18"/>
                    <a:pt x="122" y="43"/>
                  </a:cubicBezTo>
                  <a:cubicBezTo>
                    <a:pt x="122" y="63"/>
                    <a:pt x="113" y="86"/>
                    <a:pt x="108" y="99"/>
                  </a:cubicBezTo>
                  <a:cubicBezTo>
                    <a:pt x="74" y="193"/>
                    <a:pt x="63" y="231"/>
                    <a:pt x="63" y="259"/>
                  </a:cubicBezTo>
                  <a:cubicBezTo>
                    <a:pt x="63" y="333"/>
                    <a:pt x="117" y="360"/>
                    <a:pt x="176" y="360"/>
                  </a:cubicBezTo>
                  <a:cubicBezTo>
                    <a:pt x="189" y="360"/>
                    <a:pt x="227" y="360"/>
                    <a:pt x="259" y="304"/>
                  </a:cubicBezTo>
                  <a:cubicBezTo>
                    <a:pt x="279" y="355"/>
                    <a:pt x="335" y="360"/>
                    <a:pt x="358" y="360"/>
                  </a:cubicBezTo>
                  <a:cubicBezTo>
                    <a:pt x="418" y="360"/>
                    <a:pt x="452" y="310"/>
                    <a:pt x="473" y="263"/>
                  </a:cubicBezTo>
                  <a:cubicBezTo>
                    <a:pt x="500" y="200"/>
                    <a:pt x="526" y="94"/>
                    <a:pt x="526" y="56"/>
                  </a:cubicBezTo>
                  <a:cubicBezTo>
                    <a:pt x="526" y="13"/>
                    <a:pt x="504" y="0"/>
                    <a:pt x="490" y="0"/>
                  </a:cubicBezTo>
                  <a:cubicBezTo>
                    <a:pt x="470" y="0"/>
                    <a:pt x="450" y="20"/>
                    <a:pt x="450" y="38"/>
                  </a:cubicBezTo>
                  <a:cubicBezTo>
                    <a:pt x="450" y="49"/>
                    <a:pt x="455" y="54"/>
                    <a:pt x="463" y="59"/>
                  </a:cubicBezTo>
                  <a:cubicBezTo>
                    <a:pt x="472" y="68"/>
                    <a:pt x="491" y="88"/>
                    <a:pt x="491" y="128"/>
                  </a:cubicBezTo>
                  <a:cubicBezTo>
                    <a:pt x="491" y="155"/>
                    <a:pt x="468" y="232"/>
                    <a:pt x="448" y="272"/>
                  </a:cubicBezTo>
                  <a:cubicBezTo>
                    <a:pt x="427" y="315"/>
                    <a:pt x="400" y="342"/>
                    <a:pt x="360" y="342"/>
                  </a:cubicBezTo>
                  <a:cubicBezTo>
                    <a:pt x="322" y="342"/>
                    <a:pt x="302" y="319"/>
                    <a:pt x="302" y="274"/>
                  </a:cubicBezTo>
                  <a:cubicBezTo>
                    <a:pt x="302" y="252"/>
                    <a:pt x="308" y="227"/>
                    <a:pt x="310" y="2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0" name="Freeform 159">
              <a:extLst>
                <a:ext uri="{FF2B5EF4-FFF2-40B4-BE49-F238E27FC236}">
                  <a16:creationId xmlns:a16="http://schemas.microsoft.com/office/drawing/2014/main" id="{B7190C06-B93F-1747-969A-B23DDCBA9B23}"/>
                </a:ext>
              </a:extLst>
            </p:cNvPr>
            <p:cNvSpPr/>
            <p:nvPr/>
          </p:nvSpPr>
          <p:spPr>
            <a:xfrm>
              <a:off x="4607279" y="4815720"/>
              <a:ext cx="33480" cy="85320"/>
            </a:xfrm>
            <a:custGeom>
              <a:avLst/>
              <a:gdLst/>
              <a:ahLst/>
              <a:cxnLst>
                <a:cxn ang="3cd4">
                  <a:pos x="hc" y="t"/>
                </a:cxn>
                <a:cxn ang="cd2">
                  <a:pos x="l" y="vc"/>
                </a:cxn>
                <a:cxn ang="cd4">
                  <a:pos x="hc" y="b"/>
                </a:cxn>
                <a:cxn ang="0">
                  <a:pos x="r" y="vc"/>
                </a:cxn>
              </a:cxnLst>
              <a:rect l="l" t="t" r="r" b="b"/>
              <a:pathLst>
                <a:path w="94" h="238">
                  <a:moveTo>
                    <a:pt x="94" y="83"/>
                  </a:moveTo>
                  <a:cubicBezTo>
                    <a:pt x="94" y="31"/>
                    <a:pt x="74" y="0"/>
                    <a:pt x="43" y="0"/>
                  </a:cubicBezTo>
                  <a:cubicBezTo>
                    <a:pt x="16" y="0"/>
                    <a:pt x="0" y="20"/>
                    <a:pt x="0" y="41"/>
                  </a:cubicBezTo>
                  <a:cubicBezTo>
                    <a:pt x="0" y="63"/>
                    <a:pt x="16" y="85"/>
                    <a:pt x="43" y="85"/>
                  </a:cubicBezTo>
                  <a:cubicBezTo>
                    <a:pt x="52" y="85"/>
                    <a:pt x="63" y="81"/>
                    <a:pt x="70" y="74"/>
                  </a:cubicBezTo>
                  <a:cubicBezTo>
                    <a:pt x="74" y="72"/>
                    <a:pt x="74" y="72"/>
                    <a:pt x="76" y="72"/>
                  </a:cubicBezTo>
                  <a:cubicBezTo>
                    <a:pt x="76" y="72"/>
                    <a:pt x="77" y="72"/>
                    <a:pt x="77" y="83"/>
                  </a:cubicBezTo>
                  <a:cubicBezTo>
                    <a:pt x="77" y="142"/>
                    <a:pt x="49" y="191"/>
                    <a:pt x="22" y="216"/>
                  </a:cubicBezTo>
                  <a:cubicBezTo>
                    <a:pt x="13" y="225"/>
                    <a:pt x="13" y="227"/>
                    <a:pt x="13" y="229"/>
                  </a:cubicBezTo>
                  <a:cubicBezTo>
                    <a:pt x="13" y="236"/>
                    <a:pt x="16" y="238"/>
                    <a:pt x="22" y="238"/>
                  </a:cubicBezTo>
                  <a:cubicBezTo>
                    <a:pt x="31" y="238"/>
                    <a:pt x="94" y="176"/>
                    <a:pt x="94" y="8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1" name="Freeform 160">
              <a:extLst>
                <a:ext uri="{FF2B5EF4-FFF2-40B4-BE49-F238E27FC236}">
                  <a16:creationId xmlns:a16="http://schemas.microsoft.com/office/drawing/2014/main" id="{7AD37440-C386-2344-B956-BD501B1D59A4}"/>
                </a:ext>
              </a:extLst>
            </p:cNvPr>
            <p:cNvSpPr/>
            <p:nvPr/>
          </p:nvSpPr>
          <p:spPr>
            <a:xfrm>
              <a:off x="4717440" y="4720680"/>
              <a:ext cx="189000" cy="129240"/>
            </a:xfrm>
            <a:custGeom>
              <a:avLst/>
              <a:gdLst/>
              <a:ahLst/>
              <a:cxnLst>
                <a:cxn ang="3cd4">
                  <a:pos x="hc" y="t"/>
                </a:cxn>
                <a:cxn ang="cd2">
                  <a:pos x="l" y="vc"/>
                </a:cxn>
                <a:cxn ang="cd4">
                  <a:pos x="hc" y="b"/>
                </a:cxn>
                <a:cxn ang="0">
                  <a:pos x="r" y="vc"/>
                </a:cxn>
              </a:cxnLst>
              <a:rect l="l" t="t" r="r" b="b"/>
              <a:pathLst>
                <a:path w="526" h="360">
                  <a:moveTo>
                    <a:pt x="344" y="81"/>
                  </a:moveTo>
                  <a:cubicBezTo>
                    <a:pt x="347" y="65"/>
                    <a:pt x="355" y="34"/>
                    <a:pt x="355" y="31"/>
                  </a:cubicBezTo>
                  <a:cubicBezTo>
                    <a:pt x="355" y="16"/>
                    <a:pt x="344" y="9"/>
                    <a:pt x="333" y="9"/>
                  </a:cubicBezTo>
                  <a:cubicBezTo>
                    <a:pt x="322" y="9"/>
                    <a:pt x="310" y="14"/>
                    <a:pt x="302" y="31"/>
                  </a:cubicBezTo>
                  <a:cubicBezTo>
                    <a:pt x="301" y="36"/>
                    <a:pt x="263" y="189"/>
                    <a:pt x="257" y="209"/>
                  </a:cubicBezTo>
                  <a:cubicBezTo>
                    <a:pt x="252" y="232"/>
                    <a:pt x="250" y="247"/>
                    <a:pt x="250" y="261"/>
                  </a:cubicBezTo>
                  <a:cubicBezTo>
                    <a:pt x="250" y="270"/>
                    <a:pt x="250" y="272"/>
                    <a:pt x="252" y="276"/>
                  </a:cubicBezTo>
                  <a:cubicBezTo>
                    <a:pt x="234" y="319"/>
                    <a:pt x="209" y="342"/>
                    <a:pt x="178" y="342"/>
                  </a:cubicBezTo>
                  <a:cubicBezTo>
                    <a:pt x="115" y="342"/>
                    <a:pt x="115" y="285"/>
                    <a:pt x="115" y="270"/>
                  </a:cubicBezTo>
                  <a:cubicBezTo>
                    <a:pt x="115" y="245"/>
                    <a:pt x="119" y="214"/>
                    <a:pt x="157" y="115"/>
                  </a:cubicBezTo>
                  <a:cubicBezTo>
                    <a:pt x="166" y="92"/>
                    <a:pt x="169" y="81"/>
                    <a:pt x="169" y="65"/>
                  </a:cubicBezTo>
                  <a:cubicBezTo>
                    <a:pt x="169" y="29"/>
                    <a:pt x="144" y="0"/>
                    <a:pt x="104" y="0"/>
                  </a:cubicBezTo>
                  <a:cubicBezTo>
                    <a:pt x="29" y="0"/>
                    <a:pt x="0" y="115"/>
                    <a:pt x="0" y="122"/>
                  </a:cubicBezTo>
                  <a:cubicBezTo>
                    <a:pt x="0" y="130"/>
                    <a:pt x="7" y="130"/>
                    <a:pt x="9" y="130"/>
                  </a:cubicBezTo>
                  <a:cubicBezTo>
                    <a:pt x="18" y="130"/>
                    <a:pt x="18" y="130"/>
                    <a:pt x="22" y="115"/>
                  </a:cubicBezTo>
                  <a:cubicBezTo>
                    <a:pt x="43" y="41"/>
                    <a:pt x="74" y="18"/>
                    <a:pt x="103" y="18"/>
                  </a:cubicBezTo>
                  <a:cubicBezTo>
                    <a:pt x="110" y="18"/>
                    <a:pt x="122" y="18"/>
                    <a:pt x="122" y="43"/>
                  </a:cubicBezTo>
                  <a:cubicBezTo>
                    <a:pt x="122" y="63"/>
                    <a:pt x="113" y="86"/>
                    <a:pt x="108" y="99"/>
                  </a:cubicBezTo>
                  <a:cubicBezTo>
                    <a:pt x="74" y="193"/>
                    <a:pt x="63" y="231"/>
                    <a:pt x="63" y="259"/>
                  </a:cubicBezTo>
                  <a:cubicBezTo>
                    <a:pt x="63" y="333"/>
                    <a:pt x="117" y="360"/>
                    <a:pt x="176" y="360"/>
                  </a:cubicBezTo>
                  <a:cubicBezTo>
                    <a:pt x="189" y="360"/>
                    <a:pt x="227" y="360"/>
                    <a:pt x="259" y="304"/>
                  </a:cubicBezTo>
                  <a:cubicBezTo>
                    <a:pt x="279" y="355"/>
                    <a:pt x="335" y="360"/>
                    <a:pt x="358" y="360"/>
                  </a:cubicBezTo>
                  <a:cubicBezTo>
                    <a:pt x="418" y="360"/>
                    <a:pt x="452" y="310"/>
                    <a:pt x="473" y="263"/>
                  </a:cubicBezTo>
                  <a:cubicBezTo>
                    <a:pt x="500" y="200"/>
                    <a:pt x="526" y="94"/>
                    <a:pt x="526" y="56"/>
                  </a:cubicBezTo>
                  <a:cubicBezTo>
                    <a:pt x="526" y="13"/>
                    <a:pt x="504" y="0"/>
                    <a:pt x="490" y="0"/>
                  </a:cubicBezTo>
                  <a:cubicBezTo>
                    <a:pt x="470" y="0"/>
                    <a:pt x="450" y="20"/>
                    <a:pt x="450" y="38"/>
                  </a:cubicBezTo>
                  <a:cubicBezTo>
                    <a:pt x="450" y="49"/>
                    <a:pt x="455" y="54"/>
                    <a:pt x="463" y="59"/>
                  </a:cubicBezTo>
                  <a:cubicBezTo>
                    <a:pt x="472" y="68"/>
                    <a:pt x="491" y="88"/>
                    <a:pt x="491" y="128"/>
                  </a:cubicBezTo>
                  <a:cubicBezTo>
                    <a:pt x="491" y="155"/>
                    <a:pt x="468" y="232"/>
                    <a:pt x="448" y="272"/>
                  </a:cubicBezTo>
                  <a:cubicBezTo>
                    <a:pt x="427" y="315"/>
                    <a:pt x="400" y="342"/>
                    <a:pt x="360" y="342"/>
                  </a:cubicBezTo>
                  <a:cubicBezTo>
                    <a:pt x="322" y="342"/>
                    <a:pt x="302" y="319"/>
                    <a:pt x="302" y="274"/>
                  </a:cubicBezTo>
                  <a:cubicBezTo>
                    <a:pt x="302" y="252"/>
                    <a:pt x="308" y="227"/>
                    <a:pt x="310" y="2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2" name="Freeform 161">
              <a:extLst>
                <a:ext uri="{FF2B5EF4-FFF2-40B4-BE49-F238E27FC236}">
                  <a16:creationId xmlns:a16="http://schemas.microsoft.com/office/drawing/2014/main" id="{A0526F02-57F5-4247-A823-42DD9CD99C3D}"/>
                </a:ext>
              </a:extLst>
            </p:cNvPr>
            <p:cNvSpPr/>
            <p:nvPr/>
          </p:nvSpPr>
          <p:spPr>
            <a:xfrm>
              <a:off x="4941719" y="4673880"/>
              <a:ext cx="135000" cy="10080"/>
            </a:xfrm>
            <a:custGeom>
              <a:avLst/>
              <a:gdLst/>
              <a:ahLst/>
              <a:cxnLst>
                <a:cxn ang="3cd4">
                  <a:pos x="hc" y="t"/>
                </a:cxn>
                <a:cxn ang="cd2">
                  <a:pos x="l" y="vc"/>
                </a:cxn>
                <a:cxn ang="cd4">
                  <a:pos x="hc" y="b"/>
                </a:cxn>
                <a:cxn ang="0">
                  <a:pos x="r" y="vc"/>
                </a:cxn>
              </a:cxnLst>
              <a:rect l="l" t="t" r="r" b="b"/>
              <a:pathLst>
                <a:path w="376" h="29">
                  <a:moveTo>
                    <a:pt x="355" y="29"/>
                  </a:moveTo>
                  <a:cubicBezTo>
                    <a:pt x="362" y="29"/>
                    <a:pt x="376" y="29"/>
                    <a:pt x="376" y="14"/>
                  </a:cubicBezTo>
                  <a:cubicBezTo>
                    <a:pt x="376" y="0"/>
                    <a:pt x="364" y="0"/>
                    <a:pt x="355" y="0"/>
                  </a:cubicBezTo>
                  <a:lnTo>
                    <a:pt x="22" y="0"/>
                  </a:lnTo>
                  <a:cubicBezTo>
                    <a:pt x="13" y="0"/>
                    <a:pt x="0" y="0"/>
                    <a:pt x="0" y="14"/>
                  </a:cubicBezTo>
                  <a:cubicBezTo>
                    <a:pt x="0" y="29"/>
                    <a:pt x="13" y="29"/>
                    <a:pt x="22" y="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3" name="Freeform 162">
              <a:extLst>
                <a:ext uri="{FF2B5EF4-FFF2-40B4-BE49-F238E27FC236}">
                  <a16:creationId xmlns:a16="http://schemas.microsoft.com/office/drawing/2014/main" id="{7A031389-323A-424A-A54D-EBB36C1F2E4B}"/>
                </a:ext>
              </a:extLst>
            </p:cNvPr>
            <p:cNvSpPr/>
            <p:nvPr/>
          </p:nvSpPr>
          <p:spPr>
            <a:xfrm>
              <a:off x="5128200" y="4633200"/>
              <a:ext cx="66240" cy="284760"/>
            </a:xfrm>
            <a:custGeom>
              <a:avLst/>
              <a:gdLst/>
              <a:ahLst/>
              <a:cxnLst>
                <a:cxn ang="3cd4">
                  <a:pos x="hc" y="t"/>
                </a:cxn>
                <a:cxn ang="cd2">
                  <a:pos x="l" y="vc"/>
                </a:cxn>
                <a:cxn ang="cd4">
                  <a:pos x="hc" y="b"/>
                </a:cxn>
                <a:cxn ang="0">
                  <a:pos x="r" y="vc"/>
                </a:cxn>
              </a:cxnLst>
              <a:rect l="l" t="t" r="r" b="b"/>
              <a:pathLst>
                <a:path w="185" h="792">
                  <a:moveTo>
                    <a:pt x="185" y="396"/>
                  </a:moveTo>
                  <a:cubicBezTo>
                    <a:pt x="185" y="335"/>
                    <a:pt x="176" y="240"/>
                    <a:pt x="133" y="149"/>
                  </a:cubicBezTo>
                  <a:cubicBezTo>
                    <a:pt x="85" y="52"/>
                    <a:pt x="16" y="0"/>
                    <a:pt x="7" y="0"/>
                  </a:cubicBezTo>
                  <a:cubicBezTo>
                    <a:pt x="4" y="0"/>
                    <a:pt x="0" y="4"/>
                    <a:pt x="0" y="7"/>
                  </a:cubicBezTo>
                  <a:cubicBezTo>
                    <a:pt x="0" y="11"/>
                    <a:pt x="0" y="13"/>
                    <a:pt x="14" y="27"/>
                  </a:cubicBezTo>
                  <a:cubicBezTo>
                    <a:pt x="94" y="104"/>
                    <a:pt x="139" y="231"/>
                    <a:pt x="139" y="396"/>
                  </a:cubicBezTo>
                  <a:cubicBezTo>
                    <a:pt x="139" y="531"/>
                    <a:pt x="110" y="672"/>
                    <a:pt x="11" y="771"/>
                  </a:cubicBezTo>
                  <a:cubicBezTo>
                    <a:pt x="0" y="782"/>
                    <a:pt x="0" y="783"/>
                    <a:pt x="0" y="785"/>
                  </a:cubicBezTo>
                  <a:cubicBezTo>
                    <a:pt x="0" y="791"/>
                    <a:pt x="4" y="792"/>
                    <a:pt x="7" y="792"/>
                  </a:cubicBezTo>
                  <a:cubicBezTo>
                    <a:pt x="16" y="792"/>
                    <a:pt x="88" y="738"/>
                    <a:pt x="135" y="637"/>
                  </a:cubicBezTo>
                  <a:cubicBezTo>
                    <a:pt x="176" y="551"/>
                    <a:pt x="185" y="463"/>
                    <a:pt x="185" y="3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164" name="Title 163">
            <a:extLst>
              <a:ext uri="{FF2B5EF4-FFF2-40B4-BE49-F238E27FC236}">
                <a16:creationId xmlns:a16="http://schemas.microsoft.com/office/drawing/2014/main" id="{E353EF4E-2B42-6146-B1CF-1AE77FB82451}"/>
              </a:ext>
            </a:extLst>
          </p:cNvPr>
          <p:cNvSpPr>
            <a:spLocks noGrp="1"/>
          </p:cNvSpPr>
          <p:nvPr>
            <p:ph type="title"/>
          </p:nvPr>
        </p:nvSpPr>
        <p:spPr>
          <a:xfrm>
            <a:off x="693043" y="173620"/>
            <a:ext cx="8694539" cy="942740"/>
          </a:xfrm>
        </p:spPr>
        <p:txBody>
          <a:bodyPr>
            <a:normAutofit/>
          </a:bodyPr>
          <a:lstStyle/>
          <a:p>
            <a:r>
              <a:rPr lang="en-US" dirty="0"/>
              <a:t>Target network</a:t>
            </a:r>
          </a:p>
        </p:txBody>
      </p:sp>
      <p:cxnSp>
        <p:nvCxnSpPr>
          <p:cNvPr id="168" name="Straight Arrow Connector 167">
            <a:extLst>
              <a:ext uri="{FF2B5EF4-FFF2-40B4-BE49-F238E27FC236}">
                <a16:creationId xmlns:a16="http://schemas.microsoft.com/office/drawing/2014/main" id="{8134FFEC-FA67-7648-AFD5-A07663F62B98}"/>
              </a:ext>
            </a:extLst>
          </p:cNvPr>
          <p:cNvCxnSpPr>
            <a:cxnSpLocks/>
          </p:cNvCxnSpPr>
          <p:nvPr/>
        </p:nvCxnSpPr>
        <p:spPr>
          <a:xfrm flipH="1">
            <a:off x="5231757" y="5201664"/>
            <a:ext cx="998895" cy="90282"/>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Straight Arrow Connector 170">
            <a:extLst>
              <a:ext uri="{FF2B5EF4-FFF2-40B4-BE49-F238E27FC236}">
                <a16:creationId xmlns:a16="http://schemas.microsoft.com/office/drawing/2014/main" id="{01B615C9-8EFB-4145-AB20-DCB0AB9C6E07}"/>
              </a:ext>
            </a:extLst>
          </p:cNvPr>
          <p:cNvCxnSpPr>
            <a:cxnSpLocks/>
          </p:cNvCxnSpPr>
          <p:nvPr/>
        </p:nvCxnSpPr>
        <p:spPr>
          <a:xfrm flipH="1">
            <a:off x="6400800" y="5201664"/>
            <a:ext cx="81024" cy="924816"/>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D330F0-EEDF-B54B-BA96-962227F3D5A7}"/>
              </a:ext>
            </a:extLst>
          </p:cNvPr>
          <p:cNvSpPr txBox="1"/>
          <p:nvPr/>
        </p:nvSpPr>
        <p:spPr>
          <a:xfrm>
            <a:off x="439920" y="1197385"/>
            <a:ext cx="8521200" cy="446508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Initialize                  with random weights</a:t>
            </a: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Repeat (for each episode):</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Initialize </a:t>
            </a:r>
            <a:r>
              <a:rPr lang="en-US" sz="2200" b="0" i="1" u="none" strike="noStrike" kern="1200" cap="none" dirty="0">
                <a:ln>
                  <a:noFill/>
                </a:ln>
                <a:latin typeface="Liberation Sans" pitchFamily="18"/>
                <a:ea typeface="Noto Sans CJK SC Regular" pitchFamily="2"/>
                <a:cs typeface="FreeSans" pitchFamily="2"/>
              </a:rPr>
              <a:t>s</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Repeat (for each step of the episode):</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Choose </a:t>
            </a:r>
            <a:r>
              <a:rPr lang="en-US" sz="2200" b="0" i="1" u="none" strike="noStrike" kern="1200" cap="none" dirty="0">
                <a:ln>
                  <a:noFill/>
                </a:ln>
                <a:latin typeface="Liberation Sans" pitchFamily="18"/>
                <a:ea typeface="Noto Sans CJK SC Regular" pitchFamily="2"/>
                <a:cs typeface="FreeSans" pitchFamily="2"/>
              </a:rPr>
              <a:t>a</a:t>
            </a:r>
            <a:r>
              <a:rPr lang="en-US" sz="2200" b="0" i="0" u="none" strike="noStrike" kern="1200" cap="none" dirty="0">
                <a:ln>
                  <a:noFill/>
                </a:ln>
                <a:latin typeface="Liberation Sans" pitchFamily="18"/>
                <a:ea typeface="Noto Sans CJK SC Regular" pitchFamily="2"/>
                <a:cs typeface="FreeSans" pitchFamily="2"/>
              </a:rPr>
              <a:t> from </a:t>
            </a:r>
            <a:r>
              <a:rPr lang="en-US" sz="2200" b="0" i="1" u="none" strike="noStrike" kern="1200" cap="none" dirty="0">
                <a:ln>
                  <a:noFill/>
                </a:ln>
                <a:latin typeface="Liberation Sans" pitchFamily="18"/>
                <a:ea typeface="Noto Sans CJK SC Regular" pitchFamily="2"/>
                <a:cs typeface="FreeSans" pitchFamily="2"/>
              </a:rPr>
              <a:t>s</a:t>
            </a:r>
            <a:r>
              <a:rPr lang="en-US" sz="2200" b="0" i="0" u="none" strike="noStrike" kern="1200" cap="none" dirty="0">
                <a:ln>
                  <a:noFill/>
                </a:ln>
                <a:latin typeface="Liberation Sans" pitchFamily="18"/>
                <a:ea typeface="Noto Sans CJK SC Regular" pitchFamily="2"/>
                <a:cs typeface="FreeSans" pitchFamily="2"/>
              </a:rPr>
              <a:t> using policy derived from Q (e.g. e-greedy)</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Take action </a:t>
            </a:r>
            <a:r>
              <a:rPr lang="en-US" sz="2200" b="0" i="1" u="none" strike="noStrike" kern="1200" cap="none" dirty="0">
                <a:ln>
                  <a:noFill/>
                </a:ln>
                <a:latin typeface="Liberation Sans" pitchFamily="18"/>
                <a:ea typeface="Noto Sans CJK SC Regular" pitchFamily="2"/>
                <a:cs typeface="FreeSans" pitchFamily="2"/>
              </a:rPr>
              <a:t>a</a:t>
            </a:r>
            <a:r>
              <a:rPr lang="en-US" sz="2200" b="0" i="0" u="none" strike="noStrike" kern="1200" cap="none" dirty="0">
                <a:ln>
                  <a:noFill/>
                </a:ln>
                <a:latin typeface="Liberation Sans" pitchFamily="18"/>
                <a:ea typeface="Noto Sans CJK SC Regular" pitchFamily="2"/>
                <a:cs typeface="FreeSans" pitchFamily="2"/>
              </a:rPr>
              <a:t>, observe </a:t>
            </a:r>
            <a:r>
              <a:rPr lang="en-US" sz="2200" b="0" i="1" u="none" strike="noStrike" kern="1200" cap="none" dirty="0">
                <a:ln>
                  <a:noFill/>
                </a:ln>
                <a:latin typeface="Liberation Sans" pitchFamily="18"/>
                <a:ea typeface="Noto Sans CJK SC Regular" pitchFamily="2"/>
                <a:cs typeface="FreeSans" pitchFamily="2"/>
              </a:rPr>
              <a:t>r, s’</a:t>
            </a: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endParaRPr lang="en-US" sz="2200" b="0" i="0"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If mod(</a:t>
            </a:r>
            <a:r>
              <a:rPr lang="en-US" sz="2200" b="0" i="1" u="none" strike="noStrike" kern="1200" cap="none" dirty="0" err="1">
                <a:ln>
                  <a:noFill/>
                </a:ln>
                <a:latin typeface="Liberation Sans" pitchFamily="18"/>
                <a:ea typeface="Noto Sans CJK SC Regular" pitchFamily="2"/>
                <a:cs typeface="FreeSans" pitchFamily="2"/>
              </a:rPr>
              <a:t>step,trainfreq</a:t>
            </a:r>
            <a:r>
              <a:rPr lang="en-US" sz="2200" b="0" i="0" u="none" strike="noStrike" kern="1200" cap="none" dirty="0">
                <a:ln>
                  <a:noFill/>
                </a:ln>
                <a:latin typeface="Liberation Sans" pitchFamily="18"/>
                <a:ea typeface="Noto Sans CJK SC Regular" pitchFamily="2"/>
                <a:cs typeface="FreeSans" pitchFamily="2"/>
              </a:rPr>
              <a:t>) == 0:</a:t>
            </a:r>
          </a:p>
          <a:p>
            <a:pPr marL="0" marR="0" lvl="0" indent="0"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sample batch </a:t>
            </a:r>
            <a:r>
              <a:rPr lang="en-US" sz="2200" b="0" i="1" u="none" strike="noStrike" kern="1200" cap="none" dirty="0">
                <a:ln>
                  <a:noFill/>
                </a:ln>
                <a:latin typeface="Liberation Sans" pitchFamily="18"/>
                <a:ea typeface="Noto Sans CJK SC Regular" pitchFamily="2"/>
                <a:cs typeface="FreeSans" pitchFamily="2"/>
              </a:rPr>
              <a:t>B</a:t>
            </a:r>
            <a:r>
              <a:rPr lang="en-US" sz="2200" b="0" i="0" u="none" strike="noStrike" kern="1200" cap="none" dirty="0">
                <a:ln>
                  <a:noFill/>
                </a:ln>
                <a:latin typeface="Liberation Sans" pitchFamily="18"/>
                <a:ea typeface="Noto Sans CJK SC Regular" pitchFamily="2"/>
                <a:cs typeface="FreeSans" pitchFamily="2"/>
              </a:rPr>
              <a:t> from </a:t>
            </a:r>
            <a:r>
              <a:rPr lang="en-US" sz="2200" b="0" i="1" u="none" strike="noStrike" kern="1200" cap="none" dirty="0">
                <a:ln>
                  <a:noFill/>
                </a:ln>
                <a:latin typeface="Liberation Sans" pitchFamily="18"/>
                <a:ea typeface="Noto Sans CJK SC Regular" pitchFamily="2"/>
                <a:cs typeface="FreeSans" pitchFamily="2"/>
              </a:rPr>
              <a:t>D</a:t>
            </a:r>
          </a:p>
          <a:p>
            <a:pPr marL="0" marR="0" lvl="0" indent="0" hangingPunct="0">
              <a:lnSpc>
                <a:spcPct val="100000"/>
              </a:lnSpc>
              <a:spcBef>
                <a:spcPts val="0"/>
              </a:spcBef>
              <a:spcAft>
                <a:spcPts val="0"/>
              </a:spcAft>
              <a:buNone/>
              <a:tabLst/>
            </a:pPr>
            <a:endParaRPr lang="en-US" sz="2200" b="0" i="1" u="none" strike="noStrike" kern="1200" cap="none" dirty="0">
              <a:ln>
                <a:noFill/>
              </a:ln>
              <a:latin typeface="Liberation Sans" pitchFamily="18"/>
              <a:ea typeface="Noto Sans CJK SC Regular" pitchFamily="2"/>
              <a:cs typeface="FreeSans" pitchFamily="2"/>
            </a:endParaRPr>
          </a:p>
          <a:p>
            <a:pPr marL="0" marR="0" lvl="0" indent="0" hangingPunct="0">
              <a:lnSpc>
                <a:spcPct val="100000"/>
              </a:lnSpc>
              <a:spcBef>
                <a:spcPts val="0"/>
              </a:spcBef>
              <a:spcAft>
                <a:spcPts val="0"/>
              </a:spcAft>
              <a:buNone/>
              <a:tabLst/>
            </a:pPr>
            <a:r>
              <a:rPr lang="en-US" sz="2200" b="0" i="1" u="none" strike="noStrike" kern="1200" cap="none" dirty="0">
                <a:ln>
                  <a:noFill/>
                </a:ln>
                <a:latin typeface="Liberation Sans" pitchFamily="18"/>
                <a:ea typeface="Noto Sans CJK SC Regular" pitchFamily="2"/>
                <a:cs typeface="FreeSans" pitchFamily="2"/>
              </a:rPr>
              <a:t>			</a:t>
            </a:r>
            <a:r>
              <a:rPr lang="en-US" sz="2200" b="0" i="0" u="none" strike="noStrike" kern="1200" cap="none" dirty="0">
                <a:ln>
                  <a:noFill/>
                </a:ln>
                <a:latin typeface="Liberation Sans" pitchFamily="18"/>
                <a:ea typeface="Noto Sans CJK SC Regular" pitchFamily="2"/>
                <a:cs typeface="FreeSans" pitchFamily="2"/>
              </a:rPr>
              <a:t>if mod(</a:t>
            </a:r>
            <a:r>
              <a:rPr lang="en-US" sz="2200" b="0" i="1" u="none" strike="noStrike" kern="1200" cap="none" dirty="0" err="1">
                <a:ln>
                  <a:noFill/>
                </a:ln>
                <a:latin typeface="Liberation Sans" pitchFamily="18"/>
                <a:ea typeface="Noto Sans CJK SC Regular" pitchFamily="2"/>
                <a:cs typeface="FreeSans" pitchFamily="2"/>
              </a:rPr>
              <a:t>step,copyfreq</a:t>
            </a:r>
            <a:r>
              <a:rPr lang="en-US" sz="2200" b="0" i="0" u="none" strike="noStrike" kern="1200" cap="none" dirty="0">
                <a:ln>
                  <a:noFill/>
                </a:ln>
                <a:latin typeface="Liberation Sans" pitchFamily="18"/>
                <a:ea typeface="Noto Sans CJK SC Regular" pitchFamily="2"/>
                <a:cs typeface="FreeSans" pitchFamily="2"/>
              </a:rPr>
              <a:t>) == 0:</a:t>
            </a:r>
          </a:p>
        </p:txBody>
      </p:sp>
      <p:grpSp>
        <p:nvGrpSpPr>
          <p:cNvPr id="4" name="Group 3" descr="28§display§D \leftarrow  \emptyset§svg§600§FALSE" title="TexMaths">
            <a:extLst>
              <a:ext uri="{FF2B5EF4-FFF2-40B4-BE49-F238E27FC236}">
                <a16:creationId xmlns:a16="http://schemas.microsoft.com/office/drawing/2014/main" id="{9EAAA780-B86C-DD48-A453-36586C578AF6}"/>
              </a:ext>
            </a:extLst>
          </p:cNvPr>
          <p:cNvGrpSpPr/>
          <p:nvPr/>
        </p:nvGrpSpPr>
        <p:grpSpPr>
          <a:xfrm>
            <a:off x="548640" y="1591224"/>
            <a:ext cx="731159" cy="260640"/>
            <a:chOff x="548640" y="1510199"/>
            <a:chExt cx="731159" cy="260640"/>
          </a:xfrm>
        </p:grpSpPr>
        <p:sp>
          <p:nvSpPr>
            <p:cNvPr id="5" name="Freeform 4">
              <a:extLst>
                <a:ext uri="{FF2B5EF4-FFF2-40B4-BE49-F238E27FC236}">
                  <a16:creationId xmlns:a16="http://schemas.microsoft.com/office/drawing/2014/main" id="{21216BA5-F3AF-8341-8FAF-FFADA632E3A4}"/>
                </a:ext>
              </a:extLst>
            </p:cNvPr>
            <p:cNvSpPr/>
            <p:nvPr/>
          </p:nvSpPr>
          <p:spPr>
            <a:xfrm>
              <a:off x="548640" y="1517760"/>
              <a:ext cx="731159" cy="246600"/>
            </a:xfrm>
            <a:custGeom>
              <a:avLst/>
              <a:gdLst/>
              <a:ahLst/>
              <a:cxnLst>
                <a:cxn ang="3cd4">
                  <a:pos x="hc" y="t"/>
                </a:cxn>
                <a:cxn ang="cd2">
                  <a:pos x="l" y="vc"/>
                </a:cxn>
                <a:cxn ang="cd4">
                  <a:pos x="hc" y="b"/>
                </a:cxn>
                <a:cxn ang="0">
                  <a:pos x="r" y="vc"/>
                </a:cxn>
              </a:cxnLst>
              <a:rect l="l" t="t" r="r" b="b"/>
              <a:pathLst>
                <a:path w="2032" h="686">
                  <a:moveTo>
                    <a:pt x="1016" y="686"/>
                  </a:moveTo>
                  <a:lnTo>
                    <a:pt x="0" y="686"/>
                  </a:lnTo>
                  <a:lnTo>
                    <a:pt x="0" y="0"/>
                  </a:lnTo>
                  <a:lnTo>
                    <a:pt x="2032" y="0"/>
                  </a:lnTo>
                  <a:lnTo>
                    <a:pt x="2032" y="686"/>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 name="Freeform 5">
              <a:extLst>
                <a:ext uri="{FF2B5EF4-FFF2-40B4-BE49-F238E27FC236}">
                  <a16:creationId xmlns:a16="http://schemas.microsoft.com/office/drawing/2014/main" id="{596D7F86-A6FE-024A-9E81-B9E5F5A1AC31}"/>
                </a:ext>
              </a:extLst>
            </p:cNvPr>
            <p:cNvSpPr/>
            <p:nvPr/>
          </p:nvSpPr>
          <p:spPr>
            <a:xfrm>
              <a:off x="559080" y="1537560"/>
              <a:ext cx="192960" cy="209520"/>
            </a:xfrm>
            <a:custGeom>
              <a:avLst/>
              <a:gdLst/>
              <a:ahLst/>
              <a:cxnLst>
                <a:cxn ang="3cd4">
                  <a:pos x="hc" y="t"/>
                </a:cxn>
                <a:cxn ang="cd2">
                  <a:pos x="l" y="vc"/>
                </a:cxn>
                <a:cxn ang="cd4">
                  <a:pos x="hc" y="b"/>
                </a:cxn>
                <a:cxn ang="0">
                  <a:pos x="r" y="vc"/>
                </a:cxn>
              </a:cxnLst>
              <a:rect l="l" t="t" r="r" b="b"/>
              <a:pathLst>
                <a:path w="537" h="583">
                  <a:moveTo>
                    <a:pt x="83" y="518"/>
                  </a:moveTo>
                  <a:cubicBezTo>
                    <a:pt x="76" y="551"/>
                    <a:pt x="75" y="556"/>
                    <a:pt x="19" y="556"/>
                  </a:cubicBezTo>
                  <a:cubicBezTo>
                    <a:pt x="8" y="556"/>
                    <a:pt x="0" y="556"/>
                    <a:pt x="0" y="574"/>
                  </a:cubicBezTo>
                  <a:cubicBezTo>
                    <a:pt x="0" y="583"/>
                    <a:pt x="6" y="583"/>
                    <a:pt x="19" y="583"/>
                  </a:cubicBezTo>
                  <a:lnTo>
                    <a:pt x="252" y="583"/>
                  </a:lnTo>
                  <a:cubicBezTo>
                    <a:pt x="398" y="583"/>
                    <a:pt x="537" y="403"/>
                    <a:pt x="537" y="217"/>
                  </a:cubicBezTo>
                  <a:cubicBezTo>
                    <a:pt x="537" y="95"/>
                    <a:pt x="476" y="0"/>
                    <a:pt x="371" y="0"/>
                  </a:cubicBezTo>
                  <a:lnTo>
                    <a:pt x="135" y="0"/>
                  </a:lnTo>
                  <a:cubicBezTo>
                    <a:pt x="123" y="0"/>
                    <a:pt x="115" y="0"/>
                    <a:pt x="115" y="16"/>
                  </a:cubicBezTo>
                  <a:cubicBezTo>
                    <a:pt x="115" y="27"/>
                    <a:pt x="121" y="27"/>
                    <a:pt x="135" y="27"/>
                  </a:cubicBezTo>
                  <a:cubicBezTo>
                    <a:pt x="143" y="27"/>
                    <a:pt x="156" y="27"/>
                    <a:pt x="166" y="29"/>
                  </a:cubicBezTo>
                  <a:cubicBezTo>
                    <a:pt x="177" y="29"/>
                    <a:pt x="180" y="33"/>
                    <a:pt x="180" y="43"/>
                  </a:cubicBezTo>
                  <a:cubicBezTo>
                    <a:pt x="180" y="45"/>
                    <a:pt x="180" y="48"/>
                    <a:pt x="177" y="58"/>
                  </a:cubicBezTo>
                  <a:close/>
                  <a:moveTo>
                    <a:pt x="236" y="58"/>
                  </a:moveTo>
                  <a:cubicBezTo>
                    <a:pt x="242" y="29"/>
                    <a:pt x="242" y="27"/>
                    <a:pt x="272" y="27"/>
                  </a:cubicBezTo>
                  <a:lnTo>
                    <a:pt x="349" y="27"/>
                  </a:lnTo>
                  <a:cubicBezTo>
                    <a:pt x="417" y="27"/>
                    <a:pt x="475" y="72"/>
                    <a:pt x="475" y="184"/>
                  </a:cubicBezTo>
                  <a:cubicBezTo>
                    <a:pt x="475" y="227"/>
                    <a:pt x="460" y="366"/>
                    <a:pt x="401" y="461"/>
                  </a:cubicBezTo>
                  <a:cubicBezTo>
                    <a:pt x="381" y="492"/>
                    <a:pt x="325" y="556"/>
                    <a:pt x="239" y="556"/>
                  </a:cubicBezTo>
                  <a:lnTo>
                    <a:pt x="159" y="556"/>
                  </a:lnTo>
                  <a:cubicBezTo>
                    <a:pt x="150" y="556"/>
                    <a:pt x="148" y="556"/>
                    <a:pt x="145" y="556"/>
                  </a:cubicBezTo>
                  <a:cubicBezTo>
                    <a:pt x="137" y="556"/>
                    <a:pt x="135" y="554"/>
                    <a:pt x="135" y="549"/>
                  </a:cubicBezTo>
                  <a:cubicBezTo>
                    <a:pt x="135" y="545"/>
                    <a:pt x="135" y="543"/>
                    <a:pt x="139" y="52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 name="Freeform 6">
              <a:extLst>
                <a:ext uri="{FF2B5EF4-FFF2-40B4-BE49-F238E27FC236}">
                  <a16:creationId xmlns:a16="http://schemas.microsoft.com/office/drawing/2014/main" id="{BBB14FD9-FCE5-F044-962D-657219273AB7}"/>
                </a:ext>
              </a:extLst>
            </p:cNvPr>
            <p:cNvSpPr/>
            <p:nvPr/>
          </p:nvSpPr>
          <p:spPr>
            <a:xfrm>
              <a:off x="847439" y="1590480"/>
              <a:ext cx="223920" cy="160200"/>
            </a:xfrm>
            <a:custGeom>
              <a:avLst/>
              <a:gdLst/>
              <a:ahLst/>
              <a:cxnLst>
                <a:cxn ang="3cd4">
                  <a:pos x="hc" y="t"/>
                </a:cxn>
                <a:cxn ang="cd2">
                  <a:pos x="l" y="vc"/>
                </a:cxn>
                <a:cxn ang="cd4">
                  <a:pos x="hc" y="b"/>
                </a:cxn>
                <a:cxn ang="0">
                  <a:pos x="r" y="vc"/>
                </a:cxn>
              </a:cxnLst>
              <a:rect l="l" t="t" r="r" b="b"/>
              <a:pathLst>
                <a:path w="623" h="446">
                  <a:moveTo>
                    <a:pt x="597" y="240"/>
                  </a:moveTo>
                  <a:cubicBezTo>
                    <a:pt x="610" y="240"/>
                    <a:pt x="623" y="240"/>
                    <a:pt x="623" y="223"/>
                  </a:cubicBezTo>
                  <a:cubicBezTo>
                    <a:pt x="623" y="205"/>
                    <a:pt x="610" y="205"/>
                    <a:pt x="597" y="205"/>
                  </a:cubicBezTo>
                  <a:lnTo>
                    <a:pt x="76" y="205"/>
                  </a:lnTo>
                  <a:cubicBezTo>
                    <a:pt x="115" y="171"/>
                    <a:pt x="134" y="136"/>
                    <a:pt x="140" y="124"/>
                  </a:cubicBezTo>
                  <a:cubicBezTo>
                    <a:pt x="170" y="66"/>
                    <a:pt x="177" y="12"/>
                    <a:pt x="177" y="10"/>
                  </a:cubicBezTo>
                  <a:cubicBezTo>
                    <a:pt x="177" y="0"/>
                    <a:pt x="169" y="0"/>
                    <a:pt x="162" y="0"/>
                  </a:cubicBezTo>
                  <a:cubicBezTo>
                    <a:pt x="151" y="0"/>
                    <a:pt x="150" y="2"/>
                    <a:pt x="147" y="17"/>
                  </a:cubicBezTo>
                  <a:cubicBezTo>
                    <a:pt x="131" y="101"/>
                    <a:pt x="89" y="173"/>
                    <a:pt x="11" y="211"/>
                  </a:cubicBezTo>
                  <a:cubicBezTo>
                    <a:pt x="3" y="215"/>
                    <a:pt x="0" y="217"/>
                    <a:pt x="0" y="223"/>
                  </a:cubicBezTo>
                  <a:cubicBezTo>
                    <a:pt x="0" y="229"/>
                    <a:pt x="3" y="231"/>
                    <a:pt x="11" y="235"/>
                  </a:cubicBezTo>
                  <a:cubicBezTo>
                    <a:pt x="83" y="271"/>
                    <a:pt x="131" y="337"/>
                    <a:pt x="148" y="434"/>
                  </a:cubicBezTo>
                  <a:cubicBezTo>
                    <a:pt x="150" y="444"/>
                    <a:pt x="151" y="446"/>
                    <a:pt x="162" y="446"/>
                  </a:cubicBezTo>
                  <a:cubicBezTo>
                    <a:pt x="169" y="446"/>
                    <a:pt x="177" y="446"/>
                    <a:pt x="177" y="436"/>
                  </a:cubicBezTo>
                  <a:cubicBezTo>
                    <a:pt x="177" y="434"/>
                    <a:pt x="170" y="380"/>
                    <a:pt x="142" y="324"/>
                  </a:cubicBezTo>
                  <a:cubicBezTo>
                    <a:pt x="127" y="299"/>
                    <a:pt x="107" y="268"/>
                    <a:pt x="76" y="24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 name="Freeform 7">
              <a:extLst>
                <a:ext uri="{FF2B5EF4-FFF2-40B4-BE49-F238E27FC236}">
                  <a16:creationId xmlns:a16="http://schemas.microsoft.com/office/drawing/2014/main" id="{FB2CC138-ED6D-874B-B364-6DD2C118CBD0}"/>
                </a:ext>
              </a:extLst>
            </p:cNvPr>
            <p:cNvSpPr/>
            <p:nvPr/>
          </p:nvSpPr>
          <p:spPr>
            <a:xfrm>
              <a:off x="1166040" y="1510199"/>
              <a:ext cx="102240" cy="260640"/>
            </a:xfrm>
            <a:custGeom>
              <a:avLst/>
              <a:gdLst/>
              <a:ahLst/>
              <a:cxnLst>
                <a:cxn ang="3cd4">
                  <a:pos x="hc" y="t"/>
                </a:cxn>
                <a:cxn ang="cd2">
                  <a:pos x="l" y="vc"/>
                </a:cxn>
                <a:cxn ang="cd4">
                  <a:pos x="hc" y="b"/>
                </a:cxn>
                <a:cxn ang="0">
                  <a:pos x="r" y="vc"/>
                </a:cxn>
              </a:cxnLst>
              <a:rect l="l" t="t" r="r" b="b"/>
              <a:pathLst>
                <a:path w="285" h="725">
                  <a:moveTo>
                    <a:pt x="240" y="17"/>
                  </a:moveTo>
                  <a:cubicBezTo>
                    <a:pt x="240" y="8"/>
                    <a:pt x="234" y="0"/>
                    <a:pt x="226" y="0"/>
                  </a:cubicBezTo>
                  <a:cubicBezTo>
                    <a:pt x="215" y="0"/>
                    <a:pt x="213" y="10"/>
                    <a:pt x="209" y="27"/>
                  </a:cubicBezTo>
                  <a:cubicBezTo>
                    <a:pt x="201" y="62"/>
                    <a:pt x="207" y="31"/>
                    <a:pt x="199" y="66"/>
                  </a:cubicBezTo>
                  <a:cubicBezTo>
                    <a:pt x="191" y="60"/>
                    <a:pt x="169" y="48"/>
                    <a:pt x="143" y="48"/>
                  </a:cubicBezTo>
                  <a:cubicBezTo>
                    <a:pt x="102" y="48"/>
                    <a:pt x="57" y="74"/>
                    <a:pt x="30" y="140"/>
                  </a:cubicBezTo>
                  <a:cubicBezTo>
                    <a:pt x="3" y="207"/>
                    <a:pt x="0" y="285"/>
                    <a:pt x="0" y="364"/>
                  </a:cubicBezTo>
                  <a:cubicBezTo>
                    <a:pt x="0" y="419"/>
                    <a:pt x="0" y="572"/>
                    <a:pt x="61" y="638"/>
                  </a:cubicBezTo>
                  <a:cubicBezTo>
                    <a:pt x="45" y="704"/>
                    <a:pt x="45" y="706"/>
                    <a:pt x="45" y="709"/>
                  </a:cubicBezTo>
                  <a:cubicBezTo>
                    <a:pt x="45" y="717"/>
                    <a:pt x="51" y="725"/>
                    <a:pt x="59" y="725"/>
                  </a:cubicBezTo>
                  <a:cubicBezTo>
                    <a:pt x="70" y="725"/>
                    <a:pt x="72" y="717"/>
                    <a:pt x="76" y="698"/>
                  </a:cubicBezTo>
                  <a:cubicBezTo>
                    <a:pt x="84" y="665"/>
                    <a:pt x="78" y="694"/>
                    <a:pt x="84" y="661"/>
                  </a:cubicBezTo>
                  <a:cubicBezTo>
                    <a:pt x="102" y="671"/>
                    <a:pt x="123" y="678"/>
                    <a:pt x="142" y="678"/>
                  </a:cubicBezTo>
                  <a:cubicBezTo>
                    <a:pt x="221" y="678"/>
                    <a:pt x="252" y="597"/>
                    <a:pt x="264" y="556"/>
                  </a:cubicBezTo>
                  <a:cubicBezTo>
                    <a:pt x="283" y="496"/>
                    <a:pt x="285" y="426"/>
                    <a:pt x="285" y="364"/>
                  </a:cubicBezTo>
                  <a:cubicBezTo>
                    <a:pt x="285" y="300"/>
                    <a:pt x="285" y="159"/>
                    <a:pt x="223" y="89"/>
                  </a:cubicBezTo>
                  <a:close/>
                  <a:moveTo>
                    <a:pt x="70" y="599"/>
                  </a:moveTo>
                  <a:cubicBezTo>
                    <a:pt x="48" y="541"/>
                    <a:pt x="48" y="436"/>
                    <a:pt x="48" y="355"/>
                  </a:cubicBezTo>
                  <a:cubicBezTo>
                    <a:pt x="48" y="285"/>
                    <a:pt x="48" y="227"/>
                    <a:pt x="57" y="173"/>
                  </a:cubicBezTo>
                  <a:cubicBezTo>
                    <a:pt x="70" y="93"/>
                    <a:pt x="111" y="66"/>
                    <a:pt x="143" y="66"/>
                  </a:cubicBezTo>
                  <a:cubicBezTo>
                    <a:pt x="158" y="66"/>
                    <a:pt x="175" y="72"/>
                    <a:pt x="194" y="91"/>
                  </a:cubicBezTo>
                  <a:close/>
                  <a:moveTo>
                    <a:pt x="215" y="124"/>
                  </a:moveTo>
                  <a:cubicBezTo>
                    <a:pt x="237" y="174"/>
                    <a:pt x="237" y="273"/>
                    <a:pt x="237" y="355"/>
                  </a:cubicBezTo>
                  <a:cubicBezTo>
                    <a:pt x="237" y="417"/>
                    <a:pt x="237" y="481"/>
                    <a:pt x="229" y="537"/>
                  </a:cubicBezTo>
                  <a:cubicBezTo>
                    <a:pt x="217" y="626"/>
                    <a:pt x="180" y="659"/>
                    <a:pt x="142" y="659"/>
                  </a:cubicBezTo>
                  <a:cubicBezTo>
                    <a:pt x="126" y="659"/>
                    <a:pt x="108" y="653"/>
                    <a:pt x="92" y="6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9" name="Group 8" descr="20§display§Q_w, Q_{w^-}§svg§600§FALSE" title="TexMaths">
            <a:extLst>
              <a:ext uri="{FF2B5EF4-FFF2-40B4-BE49-F238E27FC236}">
                <a16:creationId xmlns:a16="http://schemas.microsoft.com/office/drawing/2014/main" id="{5F9BE1B9-E7A1-8F47-A5DF-C47B8C9B0520}"/>
              </a:ext>
            </a:extLst>
          </p:cNvPr>
          <p:cNvGrpSpPr/>
          <p:nvPr/>
        </p:nvGrpSpPr>
        <p:grpSpPr>
          <a:xfrm>
            <a:off x="1631520" y="1274064"/>
            <a:ext cx="1202760" cy="285481"/>
            <a:chOff x="1631520" y="1193039"/>
            <a:chExt cx="1202760" cy="285481"/>
          </a:xfrm>
        </p:grpSpPr>
        <p:sp>
          <p:nvSpPr>
            <p:cNvPr id="10" name="Freeform 9">
              <a:extLst>
                <a:ext uri="{FF2B5EF4-FFF2-40B4-BE49-F238E27FC236}">
                  <a16:creationId xmlns:a16="http://schemas.microsoft.com/office/drawing/2014/main" id="{CB6B1E79-5F09-5446-8809-D1E166557A5E}"/>
                </a:ext>
              </a:extLst>
            </p:cNvPr>
            <p:cNvSpPr/>
            <p:nvPr/>
          </p:nvSpPr>
          <p:spPr>
            <a:xfrm>
              <a:off x="1631520" y="1200959"/>
              <a:ext cx="1202760" cy="276840"/>
            </a:xfrm>
            <a:custGeom>
              <a:avLst/>
              <a:gdLst/>
              <a:ahLst/>
              <a:cxnLst>
                <a:cxn ang="3cd4">
                  <a:pos x="hc" y="t"/>
                </a:cxn>
                <a:cxn ang="cd2">
                  <a:pos x="l" y="vc"/>
                </a:cxn>
                <a:cxn ang="cd4">
                  <a:pos x="hc" y="b"/>
                </a:cxn>
                <a:cxn ang="0">
                  <a:pos x="r" y="vc"/>
                </a:cxn>
              </a:cxnLst>
              <a:rect l="l" t="t" r="r" b="b"/>
              <a:pathLst>
                <a:path w="3342" h="770">
                  <a:moveTo>
                    <a:pt x="1670" y="770"/>
                  </a:moveTo>
                  <a:lnTo>
                    <a:pt x="0" y="770"/>
                  </a:lnTo>
                  <a:lnTo>
                    <a:pt x="0" y="0"/>
                  </a:lnTo>
                  <a:lnTo>
                    <a:pt x="3342" y="0"/>
                  </a:lnTo>
                  <a:lnTo>
                    <a:pt x="3342" y="770"/>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 name="Freeform 10">
              <a:extLst>
                <a:ext uri="{FF2B5EF4-FFF2-40B4-BE49-F238E27FC236}">
                  <a16:creationId xmlns:a16="http://schemas.microsoft.com/office/drawing/2014/main" id="{E3631A0B-1524-C04A-97B6-8012939EE9E6}"/>
                </a:ext>
              </a:extLst>
            </p:cNvPr>
            <p:cNvSpPr/>
            <p:nvPr/>
          </p:nvSpPr>
          <p:spPr>
            <a:xfrm>
              <a:off x="1647360" y="1193039"/>
              <a:ext cx="219240" cy="284760"/>
            </a:xfrm>
            <a:custGeom>
              <a:avLst/>
              <a:gdLst/>
              <a:ahLst/>
              <a:cxnLst>
                <a:cxn ang="3cd4">
                  <a:pos x="hc" y="t"/>
                </a:cxn>
                <a:cxn ang="cd2">
                  <a:pos x="l" y="vc"/>
                </a:cxn>
                <a:cxn ang="cd4">
                  <a:pos x="hc" y="b"/>
                </a:cxn>
                <a:cxn ang="0">
                  <a:pos x="r" y="vc"/>
                </a:cxn>
              </a:cxnLst>
              <a:rect l="l" t="t" r="r" b="b"/>
              <a:pathLst>
                <a:path w="610" h="792">
                  <a:moveTo>
                    <a:pt x="342" y="616"/>
                  </a:moveTo>
                  <a:cubicBezTo>
                    <a:pt x="480" y="564"/>
                    <a:pt x="610" y="406"/>
                    <a:pt x="610" y="236"/>
                  </a:cubicBezTo>
                  <a:cubicBezTo>
                    <a:pt x="610" y="96"/>
                    <a:pt x="516" y="0"/>
                    <a:pt x="384" y="0"/>
                  </a:cubicBezTo>
                  <a:cubicBezTo>
                    <a:pt x="194" y="0"/>
                    <a:pt x="0" y="200"/>
                    <a:pt x="0" y="406"/>
                  </a:cubicBezTo>
                  <a:cubicBezTo>
                    <a:pt x="0" y="552"/>
                    <a:pt x="98" y="640"/>
                    <a:pt x="226" y="640"/>
                  </a:cubicBezTo>
                  <a:cubicBezTo>
                    <a:pt x="248" y="640"/>
                    <a:pt x="278" y="636"/>
                    <a:pt x="312" y="628"/>
                  </a:cubicBezTo>
                  <a:cubicBezTo>
                    <a:pt x="308" y="682"/>
                    <a:pt x="308" y="684"/>
                    <a:pt x="308" y="696"/>
                  </a:cubicBezTo>
                  <a:cubicBezTo>
                    <a:pt x="308" y="724"/>
                    <a:pt x="308" y="792"/>
                    <a:pt x="382" y="792"/>
                  </a:cubicBezTo>
                  <a:cubicBezTo>
                    <a:pt x="486" y="792"/>
                    <a:pt x="528" y="630"/>
                    <a:pt x="528" y="622"/>
                  </a:cubicBezTo>
                  <a:cubicBezTo>
                    <a:pt x="528" y="614"/>
                    <a:pt x="522" y="612"/>
                    <a:pt x="520" y="612"/>
                  </a:cubicBezTo>
                  <a:cubicBezTo>
                    <a:pt x="512" y="612"/>
                    <a:pt x="510" y="616"/>
                    <a:pt x="508" y="622"/>
                  </a:cubicBezTo>
                  <a:cubicBezTo>
                    <a:pt x="488" y="684"/>
                    <a:pt x="436" y="706"/>
                    <a:pt x="406" y="706"/>
                  </a:cubicBezTo>
                  <a:cubicBezTo>
                    <a:pt x="364" y="706"/>
                    <a:pt x="352" y="682"/>
                    <a:pt x="342" y="616"/>
                  </a:cubicBezTo>
                  <a:close/>
                  <a:moveTo>
                    <a:pt x="176" y="608"/>
                  </a:moveTo>
                  <a:cubicBezTo>
                    <a:pt x="108" y="582"/>
                    <a:pt x="78" y="512"/>
                    <a:pt x="78" y="434"/>
                  </a:cubicBezTo>
                  <a:cubicBezTo>
                    <a:pt x="78" y="372"/>
                    <a:pt x="100" y="248"/>
                    <a:pt x="168" y="152"/>
                  </a:cubicBezTo>
                  <a:cubicBezTo>
                    <a:pt x="232" y="62"/>
                    <a:pt x="314" y="22"/>
                    <a:pt x="380" y="22"/>
                  </a:cubicBezTo>
                  <a:cubicBezTo>
                    <a:pt x="468" y="22"/>
                    <a:pt x="532" y="90"/>
                    <a:pt x="532" y="208"/>
                  </a:cubicBezTo>
                  <a:cubicBezTo>
                    <a:pt x="532" y="296"/>
                    <a:pt x="486" y="502"/>
                    <a:pt x="338" y="586"/>
                  </a:cubicBezTo>
                  <a:cubicBezTo>
                    <a:pt x="334" y="554"/>
                    <a:pt x="326" y="490"/>
                    <a:pt x="260" y="490"/>
                  </a:cubicBezTo>
                  <a:cubicBezTo>
                    <a:pt x="214" y="490"/>
                    <a:pt x="172" y="534"/>
                    <a:pt x="172" y="580"/>
                  </a:cubicBezTo>
                  <a:cubicBezTo>
                    <a:pt x="172" y="598"/>
                    <a:pt x="176" y="608"/>
                    <a:pt x="176" y="608"/>
                  </a:cubicBezTo>
                  <a:close/>
                  <a:moveTo>
                    <a:pt x="230" y="618"/>
                  </a:moveTo>
                  <a:cubicBezTo>
                    <a:pt x="218" y="618"/>
                    <a:pt x="190" y="618"/>
                    <a:pt x="190" y="580"/>
                  </a:cubicBezTo>
                  <a:cubicBezTo>
                    <a:pt x="190" y="546"/>
                    <a:pt x="224" y="510"/>
                    <a:pt x="260" y="510"/>
                  </a:cubicBezTo>
                  <a:cubicBezTo>
                    <a:pt x="298" y="510"/>
                    <a:pt x="314" y="532"/>
                    <a:pt x="314" y="584"/>
                  </a:cubicBezTo>
                  <a:cubicBezTo>
                    <a:pt x="314" y="598"/>
                    <a:pt x="314" y="598"/>
                    <a:pt x="306" y="602"/>
                  </a:cubicBezTo>
                  <a:cubicBezTo>
                    <a:pt x="282" y="612"/>
                    <a:pt x="256" y="618"/>
                    <a:pt x="230" y="61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 name="Freeform 11">
              <a:extLst>
                <a:ext uri="{FF2B5EF4-FFF2-40B4-BE49-F238E27FC236}">
                  <a16:creationId xmlns:a16="http://schemas.microsoft.com/office/drawing/2014/main" id="{B3A23F88-5EC9-F246-BD60-39BFD9389A4D}"/>
                </a:ext>
              </a:extLst>
            </p:cNvPr>
            <p:cNvSpPr/>
            <p:nvPr/>
          </p:nvSpPr>
          <p:spPr>
            <a:xfrm>
              <a:off x="1890720" y="1365840"/>
              <a:ext cx="162360" cy="100440"/>
            </a:xfrm>
            <a:custGeom>
              <a:avLst/>
              <a:gdLst/>
              <a:ahLst/>
              <a:cxnLst>
                <a:cxn ang="3cd4">
                  <a:pos x="hc" y="t"/>
                </a:cxn>
                <a:cxn ang="cd2">
                  <a:pos x="l" y="vc"/>
                </a:cxn>
                <a:cxn ang="cd4">
                  <a:pos x="hc" y="b"/>
                </a:cxn>
                <a:cxn ang="0">
                  <a:pos x="r" y="vc"/>
                </a:cxn>
              </a:cxnLst>
              <a:rect l="l" t="t" r="r" b="b"/>
              <a:pathLst>
                <a:path w="452" h="280">
                  <a:moveTo>
                    <a:pt x="296" y="76"/>
                  </a:moveTo>
                  <a:cubicBezTo>
                    <a:pt x="300" y="60"/>
                    <a:pt x="308" y="30"/>
                    <a:pt x="308" y="26"/>
                  </a:cubicBezTo>
                  <a:cubicBezTo>
                    <a:pt x="308" y="14"/>
                    <a:pt x="298" y="6"/>
                    <a:pt x="288" y="6"/>
                  </a:cubicBezTo>
                  <a:cubicBezTo>
                    <a:pt x="276" y="6"/>
                    <a:pt x="264" y="14"/>
                    <a:pt x="260" y="24"/>
                  </a:cubicBezTo>
                  <a:cubicBezTo>
                    <a:pt x="258" y="30"/>
                    <a:pt x="252" y="56"/>
                    <a:pt x="248" y="72"/>
                  </a:cubicBezTo>
                  <a:cubicBezTo>
                    <a:pt x="240" y="106"/>
                    <a:pt x="240" y="108"/>
                    <a:pt x="230" y="142"/>
                  </a:cubicBezTo>
                  <a:cubicBezTo>
                    <a:pt x="222" y="176"/>
                    <a:pt x="222" y="182"/>
                    <a:pt x="220" y="200"/>
                  </a:cubicBezTo>
                  <a:cubicBezTo>
                    <a:pt x="224" y="212"/>
                    <a:pt x="218" y="224"/>
                    <a:pt x="204" y="242"/>
                  </a:cubicBezTo>
                  <a:cubicBezTo>
                    <a:pt x="196" y="252"/>
                    <a:pt x="182" y="262"/>
                    <a:pt x="162" y="262"/>
                  </a:cubicBezTo>
                  <a:cubicBezTo>
                    <a:pt x="138" y="262"/>
                    <a:pt x="106" y="254"/>
                    <a:pt x="106" y="206"/>
                  </a:cubicBezTo>
                  <a:cubicBezTo>
                    <a:pt x="106" y="174"/>
                    <a:pt x="124" y="128"/>
                    <a:pt x="136" y="96"/>
                  </a:cubicBezTo>
                  <a:cubicBezTo>
                    <a:pt x="146" y="70"/>
                    <a:pt x="148" y="64"/>
                    <a:pt x="148" y="54"/>
                  </a:cubicBezTo>
                  <a:cubicBezTo>
                    <a:pt x="148" y="24"/>
                    <a:pt x="124" y="0"/>
                    <a:pt x="90" y="0"/>
                  </a:cubicBezTo>
                  <a:cubicBezTo>
                    <a:pt x="28" y="0"/>
                    <a:pt x="0" y="84"/>
                    <a:pt x="0" y="96"/>
                  </a:cubicBezTo>
                  <a:cubicBezTo>
                    <a:pt x="0" y="104"/>
                    <a:pt x="8" y="104"/>
                    <a:pt x="10" y="104"/>
                  </a:cubicBezTo>
                  <a:cubicBezTo>
                    <a:pt x="20" y="104"/>
                    <a:pt x="20" y="100"/>
                    <a:pt x="22" y="94"/>
                  </a:cubicBezTo>
                  <a:cubicBezTo>
                    <a:pt x="38" y="42"/>
                    <a:pt x="64" y="18"/>
                    <a:pt x="88" y="18"/>
                  </a:cubicBezTo>
                  <a:cubicBezTo>
                    <a:pt x="98" y="18"/>
                    <a:pt x="104" y="24"/>
                    <a:pt x="104" y="40"/>
                  </a:cubicBezTo>
                  <a:cubicBezTo>
                    <a:pt x="104" y="54"/>
                    <a:pt x="98" y="68"/>
                    <a:pt x="96" y="76"/>
                  </a:cubicBezTo>
                  <a:cubicBezTo>
                    <a:pt x="60" y="166"/>
                    <a:pt x="60" y="178"/>
                    <a:pt x="60" y="198"/>
                  </a:cubicBezTo>
                  <a:cubicBezTo>
                    <a:pt x="60" y="270"/>
                    <a:pt x="126" y="280"/>
                    <a:pt x="160" y="280"/>
                  </a:cubicBezTo>
                  <a:cubicBezTo>
                    <a:pt x="172" y="280"/>
                    <a:pt x="202" y="280"/>
                    <a:pt x="230" y="238"/>
                  </a:cubicBezTo>
                  <a:cubicBezTo>
                    <a:pt x="244" y="266"/>
                    <a:pt x="278" y="280"/>
                    <a:pt x="316" y="280"/>
                  </a:cubicBezTo>
                  <a:cubicBezTo>
                    <a:pt x="370" y="280"/>
                    <a:pt x="398" y="232"/>
                    <a:pt x="410" y="206"/>
                  </a:cubicBezTo>
                  <a:cubicBezTo>
                    <a:pt x="436" y="154"/>
                    <a:pt x="452" y="78"/>
                    <a:pt x="452" y="48"/>
                  </a:cubicBezTo>
                  <a:cubicBezTo>
                    <a:pt x="452" y="2"/>
                    <a:pt x="426" y="0"/>
                    <a:pt x="422" y="0"/>
                  </a:cubicBezTo>
                  <a:cubicBezTo>
                    <a:pt x="406" y="0"/>
                    <a:pt x="388" y="16"/>
                    <a:pt x="388" y="32"/>
                  </a:cubicBezTo>
                  <a:cubicBezTo>
                    <a:pt x="388" y="44"/>
                    <a:pt x="394" y="48"/>
                    <a:pt x="400" y="52"/>
                  </a:cubicBezTo>
                  <a:cubicBezTo>
                    <a:pt x="414" y="64"/>
                    <a:pt x="422" y="82"/>
                    <a:pt x="422" y="102"/>
                  </a:cubicBezTo>
                  <a:cubicBezTo>
                    <a:pt x="422" y="110"/>
                    <a:pt x="396" y="262"/>
                    <a:pt x="318" y="262"/>
                  </a:cubicBezTo>
                  <a:cubicBezTo>
                    <a:pt x="268" y="262"/>
                    <a:pt x="268" y="218"/>
                    <a:pt x="268" y="208"/>
                  </a:cubicBezTo>
                  <a:cubicBezTo>
                    <a:pt x="268" y="190"/>
                    <a:pt x="270" y="180"/>
                    <a:pt x="278" y="14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 name="Freeform 12">
              <a:extLst>
                <a:ext uri="{FF2B5EF4-FFF2-40B4-BE49-F238E27FC236}">
                  <a16:creationId xmlns:a16="http://schemas.microsoft.com/office/drawing/2014/main" id="{BFF828AC-904B-654E-A0BB-4BE8C781641A}"/>
                </a:ext>
              </a:extLst>
            </p:cNvPr>
            <p:cNvSpPr/>
            <p:nvPr/>
          </p:nvSpPr>
          <p:spPr>
            <a:xfrm>
              <a:off x="2112480" y="1383119"/>
              <a:ext cx="37080" cy="94680"/>
            </a:xfrm>
            <a:custGeom>
              <a:avLst/>
              <a:gdLst/>
              <a:ahLst/>
              <a:cxnLst>
                <a:cxn ang="3cd4">
                  <a:pos x="hc" y="t"/>
                </a:cxn>
                <a:cxn ang="cd2">
                  <a:pos x="l" y="vc"/>
                </a:cxn>
                <a:cxn ang="cd4">
                  <a:pos x="hc" y="b"/>
                </a:cxn>
                <a:cxn ang="0">
                  <a:pos x="r" y="vc"/>
                </a:cxn>
              </a:cxnLst>
              <a:rect l="l" t="t" r="r" b="b"/>
              <a:pathLst>
                <a:path w="104" h="264">
                  <a:moveTo>
                    <a:pt x="104" y="92"/>
                  </a:moveTo>
                  <a:cubicBezTo>
                    <a:pt x="104" y="34"/>
                    <a:pt x="82" y="0"/>
                    <a:pt x="48" y="0"/>
                  </a:cubicBezTo>
                  <a:cubicBezTo>
                    <a:pt x="18" y="0"/>
                    <a:pt x="0" y="22"/>
                    <a:pt x="0" y="46"/>
                  </a:cubicBezTo>
                  <a:cubicBezTo>
                    <a:pt x="0" y="70"/>
                    <a:pt x="18" y="94"/>
                    <a:pt x="48" y="94"/>
                  </a:cubicBezTo>
                  <a:cubicBezTo>
                    <a:pt x="58" y="94"/>
                    <a:pt x="70" y="90"/>
                    <a:pt x="78" y="82"/>
                  </a:cubicBezTo>
                  <a:cubicBezTo>
                    <a:pt x="82" y="80"/>
                    <a:pt x="82" y="80"/>
                    <a:pt x="84" y="80"/>
                  </a:cubicBezTo>
                  <a:cubicBezTo>
                    <a:pt x="84" y="80"/>
                    <a:pt x="86" y="80"/>
                    <a:pt x="86" y="92"/>
                  </a:cubicBezTo>
                  <a:cubicBezTo>
                    <a:pt x="86" y="158"/>
                    <a:pt x="54" y="212"/>
                    <a:pt x="24" y="240"/>
                  </a:cubicBezTo>
                  <a:cubicBezTo>
                    <a:pt x="14" y="250"/>
                    <a:pt x="14" y="252"/>
                    <a:pt x="14" y="254"/>
                  </a:cubicBezTo>
                  <a:cubicBezTo>
                    <a:pt x="14" y="262"/>
                    <a:pt x="18" y="264"/>
                    <a:pt x="24" y="264"/>
                  </a:cubicBezTo>
                  <a:cubicBezTo>
                    <a:pt x="34" y="264"/>
                    <a:pt x="104" y="196"/>
                    <a:pt x="104" y="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 name="Freeform 13">
              <a:extLst>
                <a:ext uri="{FF2B5EF4-FFF2-40B4-BE49-F238E27FC236}">
                  <a16:creationId xmlns:a16="http://schemas.microsoft.com/office/drawing/2014/main" id="{9404863F-14D9-584B-94E3-CE19396CF40B}"/>
                </a:ext>
              </a:extLst>
            </p:cNvPr>
            <p:cNvSpPr/>
            <p:nvPr/>
          </p:nvSpPr>
          <p:spPr>
            <a:xfrm>
              <a:off x="2241360" y="1193039"/>
              <a:ext cx="219240" cy="284760"/>
            </a:xfrm>
            <a:custGeom>
              <a:avLst/>
              <a:gdLst/>
              <a:ahLst/>
              <a:cxnLst>
                <a:cxn ang="3cd4">
                  <a:pos x="hc" y="t"/>
                </a:cxn>
                <a:cxn ang="cd2">
                  <a:pos x="l" y="vc"/>
                </a:cxn>
                <a:cxn ang="cd4">
                  <a:pos x="hc" y="b"/>
                </a:cxn>
                <a:cxn ang="0">
                  <a:pos x="r" y="vc"/>
                </a:cxn>
              </a:cxnLst>
              <a:rect l="l" t="t" r="r" b="b"/>
              <a:pathLst>
                <a:path w="610" h="792">
                  <a:moveTo>
                    <a:pt x="342" y="616"/>
                  </a:moveTo>
                  <a:cubicBezTo>
                    <a:pt x="480" y="564"/>
                    <a:pt x="610" y="406"/>
                    <a:pt x="610" y="236"/>
                  </a:cubicBezTo>
                  <a:cubicBezTo>
                    <a:pt x="610" y="96"/>
                    <a:pt x="516" y="0"/>
                    <a:pt x="384" y="0"/>
                  </a:cubicBezTo>
                  <a:cubicBezTo>
                    <a:pt x="194" y="0"/>
                    <a:pt x="0" y="200"/>
                    <a:pt x="0" y="406"/>
                  </a:cubicBezTo>
                  <a:cubicBezTo>
                    <a:pt x="0" y="552"/>
                    <a:pt x="98" y="640"/>
                    <a:pt x="226" y="640"/>
                  </a:cubicBezTo>
                  <a:cubicBezTo>
                    <a:pt x="248" y="640"/>
                    <a:pt x="278" y="636"/>
                    <a:pt x="312" y="628"/>
                  </a:cubicBezTo>
                  <a:cubicBezTo>
                    <a:pt x="308" y="682"/>
                    <a:pt x="308" y="684"/>
                    <a:pt x="308" y="696"/>
                  </a:cubicBezTo>
                  <a:cubicBezTo>
                    <a:pt x="308" y="724"/>
                    <a:pt x="308" y="792"/>
                    <a:pt x="382" y="792"/>
                  </a:cubicBezTo>
                  <a:cubicBezTo>
                    <a:pt x="486" y="792"/>
                    <a:pt x="528" y="630"/>
                    <a:pt x="528" y="622"/>
                  </a:cubicBezTo>
                  <a:cubicBezTo>
                    <a:pt x="528" y="614"/>
                    <a:pt x="522" y="612"/>
                    <a:pt x="520" y="612"/>
                  </a:cubicBezTo>
                  <a:cubicBezTo>
                    <a:pt x="512" y="612"/>
                    <a:pt x="510" y="616"/>
                    <a:pt x="508" y="622"/>
                  </a:cubicBezTo>
                  <a:cubicBezTo>
                    <a:pt x="488" y="684"/>
                    <a:pt x="436" y="706"/>
                    <a:pt x="406" y="706"/>
                  </a:cubicBezTo>
                  <a:cubicBezTo>
                    <a:pt x="364" y="706"/>
                    <a:pt x="352" y="682"/>
                    <a:pt x="342" y="616"/>
                  </a:cubicBezTo>
                  <a:close/>
                  <a:moveTo>
                    <a:pt x="176" y="608"/>
                  </a:moveTo>
                  <a:cubicBezTo>
                    <a:pt x="108" y="582"/>
                    <a:pt x="78" y="512"/>
                    <a:pt x="78" y="434"/>
                  </a:cubicBezTo>
                  <a:cubicBezTo>
                    <a:pt x="78" y="372"/>
                    <a:pt x="100" y="248"/>
                    <a:pt x="168" y="152"/>
                  </a:cubicBezTo>
                  <a:cubicBezTo>
                    <a:pt x="232" y="62"/>
                    <a:pt x="314" y="22"/>
                    <a:pt x="380" y="22"/>
                  </a:cubicBezTo>
                  <a:cubicBezTo>
                    <a:pt x="468" y="22"/>
                    <a:pt x="532" y="90"/>
                    <a:pt x="532" y="208"/>
                  </a:cubicBezTo>
                  <a:cubicBezTo>
                    <a:pt x="532" y="296"/>
                    <a:pt x="486" y="502"/>
                    <a:pt x="338" y="586"/>
                  </a:cubicBezTo>
                  <a:cubicBezTo>
                    <a:pt x="334" y="554"/>
                    <a:pt x="326" y="490"/>
                    <a:pt x="260" y="490"/>
                  </a:cubicBezTo>
                  <a:cubicBezTo>
                    <a:pt x="214" y="490"/>
                    <a:pt x="172" y="534"/>
                    <a:pt x="172" y="580"/>
                  </a:cubicBezTo>
                  <a:cubicBezTo>
                    <a:pt x="172" y="598"/>
                    <a:pt x="176" y="608"/>
                    <a:pt x="176" y="608"/>
                  </a:cubicBezTo>
                  <a:close/>
                  <a:moveTo>
                    <a:pt x="230" y="618"/>
                  </a:moveTo>
                  <a:cubicBezTo>
                    <a:pt x="218" y="618"/>
                    <a:pt x="190" y="618"/>
                    <a:pt x="190" y="580"/>
                  </a:cubicBezTo>
                  <a:cubicBezTo>
                    <a:pt x="190" y="546"/>
                    <a:pt x="224" y="510"/>
                    <a:pt x="260" y="510"/>
                  </a:cubicBezTo>
                  <a:cubicBezTo>
                    <a:pt x="298" y="510"/>
                    <a:pt x="314" y="532"/>
                    <a:pt x="314" y="584"/>
                  </a:cubicBezTo>
                  <a:cubicBezTo>
                    <a:pt x="314" y="598"/>
                    <a:pt x="314" y="598"/>
                    <a:pt x="306" y="602"/>
                  </a:cubicBezTo>
                  <a:cubicBezTo>
                    <a:pt x="282" y="612"/>
                    <a:pt x="256" y="618"/>
                    <a:pt x="230" y="61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 name="Freeform 14">
              <a:extLst>
                <a:ext uri="{FF2B5EF4-FFF2-40B4-BE49-F238E27FC236}">
                  <a16:creationId xmlns:a16="http://schemas.microsoft.com/office/drawing/2014/main" id="{960E2FDA-37EB-974A-BA44-4E6CE1A7CD82}"/>
                </a:ext>
              </a:extLst>
            </p:cNvPr>
            <p:cNvSpPr/>
            <p:nvPr/>
          </p:nvSpPr>
          <p:spPr>
            <a:xfrm>
              <a:off x="2485440" y="1378080"/>
              <a:ext cx="162360" cy="100440"/>
            </a:xfrm>
            <a:custGeom>
              <a:avLst/>
              <a:gdLst/>
              <a:ahLst/>
              <a:cxnLst>
                <a:cxn ang="3cd4">
                  <a:pos x="hc" y="t"/>
                </a:cxn>
                <a:cxn ang="cd2">
                  <a:pos x="l" y="vc"/>
                </a:cxn>
                <a:cxn ang="cd4">
                  <a:pos x="hc" y="b"/>
                </a:cxn>
                <a:cxn ang="0">
                  <a:pos x="r" y="vc"/>
                </a:cxn>
              </a:cxnLst>
              <a:rect l="l" t="t" r="r" b="b"/>
              <a:pathLst>
                <a:path w="452" h="280">
                  <a:moveTo>
                    <a:pt x="296" y="76"/>
                  </a:moveTo>
                  <a:cubicBezTo>
                    <a:pt x="300" y="60"/>
                    <a:pt x="308" y="30"/>
                    <a:pt x="308" y="26"/>
                  </a:cubicBezTo>
                  <a:cubicBezTo>
                    <a:pt x="308" y="14"/>
                    <a:pt x="298" y="6"/>
                    <a:pt x="288" y="6"/>
                  </a:cubicBezTo>
                  <a:cubicBezTo>
                    <a:pt x="276" y="6"/>
                    <a:pt x="264" y="14"/>
                    <a:pt x="260" y="24"/>
                  </a:cubicBezTo>
                  <a:cubicBezTo>
                    <a:pt x="258" y="30"/>
                    <a:pt x="252" y="56"/>
                    <a:pt x="248" y="72"/>
                  </a:cubicBezTo>
                  <a:cubicBezTo>
                    <a:pt x="240" y="106"/>
                    <a:pt x="240" y="108"/>
                    <a:pt x="230" y="142"/>
                  </a:cubicBezTo>
                  <a:cubicBezTo>
                    <a:pt x="222" y="176"/>
                    <a:pt x="222" y="182"/>
                    <a:pt x="220" y="200"/>
                  </a:cubicBezTo>
                  <a:cubicBezTo>
                    <a:pt x="224" y="212"/>
                    <a:pt x="218" y="224"/>
                    <a:pt x="204" y="242"/>
                  </a:cubicBezTo>
                  <a:cubicBezTo>
                    <a:pt x="196" y="252"/>
                    <a:pt x="182" y="262"/>
                    <a:pt x="162" y="262"/>
                  </a:cubicBezTo>
                  <a:cubicBezTo>
                    <a:pt x="138" y="262"/>
                    <a:pt x="106" y="254"/>
                    <a:pt x="106" y="206"/>
                  </a:cubicBezTo>
                  <a:cubicBezTo>
                    <a:pt x="106" y="174"/>
                    <a:pt x="124" y="128"/>
                    <a:pt x="136" y="96"/>
                  </a:cubicBezTo>
                  <a:cubicBezTo>
                    <a:pt x="146" y="70"/>
                    <a:pt x="148" y="64"/>
                    <a:pt x="148" y="54"/>
                  </a:cubicBezTo>
                  <a:cubicBezTo>
                    <a:pt x="148" y="24"/>
                    <a:pt x="124" y="0"/>
                    <a:pt x="90" y="0"/>
                  </a:cubicBezTo>
                  <a:cubicBezTo>
                    <a:pt x="28" y="0"/>
                    <a:pt x="0" y="84"/>
                    <a:pt x="0" y="96"/>
                  </a:cubicBezTo>
                  <a:cubicBezTo>
                    <a:pt x="0" y="104"/>
                    <a:pt x="8" y="104"/>
                    <a:pt x="10" y="104"/>
                  </a:cubicBezTo>
                  <a:cubicBezTo>
                    <a:pt x="20" y="104"/>
                    <a:pt x="20" y="100"/>
                    <a:pt x="22" y="94"/>
                  </a:cubicBezTo>
                  <a:cubicBezTo>
                    <a:pt x="38" y="42"/>
                    <a:pt x="64" y="18"/>
                    <a:pt x="88" y="18"/>
                  </a:cubicBezTo>
                  <a:cubicBezTo>
                    <a:pt x="98" y="18"/>
                    <a:pt x="104" y="24"/>
                    <a:pt x="104" y="40"/>
                  </a:cubicBezTo>
                  <a:cubicBezTo>
                    <a:pt x="104" y="54"/>
                    <a:pt x="98" y="68"/>
                    <a:pt x="96" y="76"/>
                  </a:cubicBezTo>
                  <a:cubicBezTo>
                    <a:pt x="60" y="166"/>
                    <a:pt x="60" y="178"/>
                    <a:pt x="60" y="198"/>
                  </a:cubicBezTo>
                  <a:cubicBezTo>
                    <a:pt x="60" y="270"/>
                    <a:pt x="126" y="280"/>
                    <a:pt x="160" y="280"/>
                  </a:cubicBezTo>
                  <a:cubicBezTo>
                    <a:pt x="172" y="280"/>
                    <a:pt x="202" y="280"/>
                    <a:pt x="230" y="238"/>
                  </a:cubicBezTo>
                  <a:cubicBezTo>
                    <a:pt x="244" y="266"/>
                    <a:pt x="278" y="280"/>
                    <a:pt x="316" y="280"/>
                  </a:cubicBezTo>
                  <a:cubicBezTo>
                    <a:pt x="370" y="280"/>
                    <a:pt x="398" y="232"/>
                    <a:pt x="410" y="206"/>
                  </a:cubicBezTo>
                  <a:cubicBezTo>
                    <a:pt x="436" y="154"/>
                    <a:pt x="452" y="78"/>
                    <a:pt x="452" y="48"/>
                  </a:cubicBezTo>
                  <a:cubicBezTo>
                    <a:pt x="452" y="2"/>
                    <a:pt x="426" y="0"/>
                    <a:pt x="422" y="0"/>
                  </a:cubicBezTo>
                  <a:cubicBezTo>
                    <a:pt x="406" y="0"/>
                    <a:pt x="388" y="16"/>
                    <a:pt x="388" y="32"/>
                  </a:cubicBezTo>
                  <a:cubicBezTo>
                    <a:pt x="388" y="44"/>
                    <a:pt x="394" y="48"/>
                    <a:pt x="400" y="52"/>
                  </a:cubicBezTo>
                  <a:cubicBezTo>
                    <a:pt x="414" y="64"/>
                    <a:pt x="422" y="82"/>
                    <a:pt x="422" y="102"/>
                  </a:cubicBezTo>
                  <a:cubicBezTo>
                    <a:pt x="422" y="110"/>
                    <a:pt x="396" y="262"/>
                    <a:pt x="318" y="262"/>
                  </a:cubicBezTo>
                  <a:cubicBezTo>
                    <a:pt x="268" y="262"/>
                    <a:pt x="268" y="218"/>
                    <a:pt x="268" y="208"/>
                  </a:cubicBezTo>
                  <a:cubicBezTo>
                    <a:pt x="268" y="190"/>
                    <a:pt x="270" y="180"/>
                    <a:pt x="278" y="14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 name="Freeform 15">
              <a:extLst>
                <a:ext uri="{FF2B5EF4-FFF2-40B4-BE49-F238E27FC236}">
                  <a16:creationId xmlns:a16="http://schemas.microsoft.com/office/drawing/2014/main" id="{BD987744-6795-3F43-8FD1-1067C8A38C25}"/>
                </a:ext>
              </a:extLst>
            </p:cNvPr>
            <p:cNvSpPr/>
            <p:nvPr/>
          </p:nvSpPr>
          <p:spPr>
            <a:xfrm>
              <a:off x="2688480" y="1368719"/>
              <a:ext cx="121320" cy="9000"/>
            </a:xfrm>
            <a:custGeom>
              <a:avLst/>
              <a:gdLst/>
              <a:ahLst/>
              <a:cxnLst>
                <a:cxn ang="3cd4">
                  <a:pos x="hc" y="t"/>
                </a:cxn>
                <a:cxn ang="cd2">
                  <a:pos x="l" y="vc"/>
                </a:cxn>
                <a:cxn ang="cd4">
                  <a:pos x="hc" y="b"/>
                </a:cxn>
                <a:cxn ang="0">
                  <a:pos x="r" y="vc"/>
                </a:cxn>
              </a:cxnLst>
              <a:rect l="l" t="t" r="r" b="b"/>
              <a:pathLst>
                <a:path w="338" h="26">
                  <a:moveTo>
                    <a:pt x="318" y="26"/>
                  </a:moveTo>
                  <a:cubicBezTo>
                    <a:pt x="326" y="26"/>
                    <a:pt x="338" y="26"/>
                    <a:pt x="338" y="14"/>
                  </a:cubicBezTo>
                  <a:cubicBezTo>
                    <a:pt x="338" y="0"/>
                    <a:pt x="326" y="0"/>
                    <a:pt x="318" y="0"/>
                  </a:cubicBezTo>
                  <a:lnTo>
                    <a:pt x="18" y="0"/>
                  </a:lnTo>
                  <a:cubicBezTo>
                    <a:pt x="12" y="0"/>
                    <a:pt x="0" y="0"/>
                    <a:pt x="0" y="14"/>
                  </a:cubicBezTo>
                  <a:cubicBezTo>
                    <a:pt x="0" y="26"/>
                    <a:pt x="12" y="26"/>
                    <a:pt x="18" y="2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17" name="Group 16" descr="18§display§w^- \leftarrow w§svg§600§FALSE" title="TexMaths">
            <a:extLst>
              <a:ext uri="{FF2B5EF4-FFF2-40B4-BE49-F238E27FC236}">
                <a16:creationId xmlns:a16="http://schemas.microsoft.com/office/drawing/2014/main" id="{96A94E1A-2C4D-524A-A1CA-F617E0E6DB44}"/>
              </a:ext>
            </a:extLst>
          </p:cNvPr>
          <p:cNvGrpSpPr/>
          <p:nvPr/>
        </p:nvGrpSpPr>
        <p:grpSpPr>
          <a:xfrm>
            <a:off x="2377439" y="5415945"/>
            <a:ext cx="1055880" cy="244080"/>
            <a:chOff x="2377439" y="5242320"/>
            <a:chExt cx="1055880" cy="244080"/>
          </a:xfrm>
        </p:grpSpPr>
        <p:sp>
          <p:nvSpPr>
            <p:cNvPr id="18" name="Freeform 17">
              <a:extLst>
                <a:ext uri="{FF2B5EF4-FFF2-40B4-BE49-F238E27FC236}">
                  <a16:creationId xmlns:a16="http://schemas.microsoft.com/office/drawing/2014/main" id="{BDFA42AB-753B-1A42-995A-A2FFF61B936C}"/>
                </a:ext>
              </a:extLst>
            </p:cNvPr>
            <p:cNvSpPr/>
            <p:nvPr/>
          </p:nvSpPr>
          <p:spPr>
            <a:xfrm>
              <a:off x="2377439" y="5242320"/>
              <a:ext cx="1055880" cy="240840"/>
            </a:xfrm>
            <a:custGeom>
              <a:avLst/>
              <a:gdLst/>
              <a:ahLst/>
              <a:cxnLst>
                <a:cxn ang="3cd4">
                  <a:pos x="hc" y="t"/>
                </a:cxn>
                <a:cxn ang="cd2">
                  <a:pos x="l" y="vc"/>
                </a:cxn>
                <a:cxn ang="cd4">
                  <a:pos x="hc" y="b"/>
                </a:cxn>
                <a:cxn ang="0">
                  <a:pos x="r" y="vc"/>
                </a:cxn>
              </a:cxnLst>
              <a:rect l="l" t="t" r="r" b="b"/>
              <a:pathLst>
                <a:path w="2934" h="670">
                  <a:moveTo>
                    <a:pt x="1467" y="670"/>
                  </a:moveTo>
                  <a:lnTo>
                    <a:pt x="0" y="670"/>
                  </a:lnTo>
                  <a:lnTo>
                    <a:pt x="0" y="0"/>
                  </a:lnTo>
                  <a:lnTo>
                    <a:pt x="2934" y="0"/>
                  </a:lnTo>
                  <a:lnTo>
                    <a:pt x="2934" y="670"/>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9" name="Freeform 18">
              <a:extLst>
                <a:ext uri="{FF2B5EF4-FFF2-40B4-BE49-F238E27FC236}">
                  <a16:creationId xmlns:a16="http://schemas.microsoft.com/office/drawing/2014/main" id="{C8F602D5-95AD-BE40-84FC-066306A9211F}"/>
                </a:ext>
              </a:extLst>
            </p:cNvPr>
            <p:cNvSpPr/>
            <p:nvPr/>
          </p:nvSpPr>
          <p:spPr>
            <a:xfrm>
              <a:off x="2385719" y="5357160"/>
              <a:ext cx="189000" cy="129240"/>
            </a:xfrm>
            <a:custGeom>
              <a:avLst/>
              <a:gdLst/>
              <a:ahLst/>
              <a:cxnLst>
                <a:cxn ang="3cd4">
                  <a:pos x="hc" y="t"/>
                </a:cxn>
                <a:cxn ang="cd2">
                  <a:pos x="l" y="vc"/>
                </a:cxn>
                <a:cxn ang="cd4">
                  <a:pos x="hc" y="b"/>
                </a:cxn>
                <a:cxn ang="0">
                  <a:pos x="r" y="vc"/>
                </a:cxn>
              </a:cxnLst>
              <a:rect l="l" t="t" r="r" b="b"/>
              <a:pathLst>
                <a:path w="526" h="360">
                  <a:moveTo>
                    <a:pt x="344" y="81"/>
                  </a:moveTo>
                  <a:cubicBezTo>
                    <a:pt x="347" y="65"/>
                    <a:pt x="355" y="34"/>
                    <a:pt x="355" y="31"/>
                  </a:cubicBezTo>
                  <a:cubicBezTo>
                    <a:pt x="355" y="16"/>
                    <a:pt x="344" y="9"/>
                    <a:pt x="333" y="9"/>
                  </a:cubicBezTo>
                  <a:cubicBezTo>
                    <a:pt x="322" y="9"/>
                    <a:pt x="308" y="14"/>
                    <a:pt x="302" y="31"/>
                  </a:cubicBezTo>
                  <a:cubicBezTo>
                    <a:pt x="301" y="36"/>
                    <a:pt x="263" y="189"/>
                    <a:pt x="257" y="209"/>
                  </a:cubicBezTo>
                  <a:cubicBezTo>
                    <a:pt x="252" y="232"/>
                    <a:pt x="250" y="247"/>
                    <a:pt x="250" y="261"/>
                  </a:cubicBezTo>
                  <a:cubicBezTo>
                    <a:pt x="250" y="270"/>
                    <a:pt x="250" y="272"/>
                    <a:pt x="252" y="276"/>
                  </a:cubicBezTo>
                  <a:cubicBezTo>
                    <a:pt x="234" y="319"/>
                    <a:pt x="209" y="342"/>
                    <a:pt x="178" y="342"/>
                  </a:cubicBezTo>
                  <a:cubicBezTo>
                    <a:pt x="115" y="342"/>
                    <a:pt x="115" y="285"/>
                    <a:pt x="115" y="270"/>
                  </a:cubicBezTo>
                  <a:cubicBezTo>
                    <a:pt x="115" y="245"/>
                    <a:pt x="119" y="214"/>
                    <a:pt x="157" y="115"/>
                  </a:cubicBezTo>
                  <a:cubicBezTo>
                    <a:pt x="166" y="92"/>
                    <a:pt x="169" y="81"/>
                    <a:pt x="169" y="65"/>
                  </a:cubicBezTo>
                  <a:cubicBezTo>
                    <a:pt x="169" y="29"/>
                    <a:pt x="144" y="0"/>
                    <a:pt x="104" y="0"/>
                  </a:cubicBezTo>
                  <a:cubicBezTo>
                    <a:pt x="29" y="0"/>
                    <a:pt x="0" y="115"/>
                    <a:pt x="0" y="122"/>
                  </a:cubicBezTo>
                  <a:cubicBezTo>
                    <a:pt x="0" y="130"/>
                    <a:pt x="7" y="130"/>
                    <a:pt x="9" y="130"/>
                  </a:cubicBezTo>
                  <a:cubicBezTo>
                    <a:pt x="18" y="130"/>
                    <a:pt x="18" y="130"/>
                    <a:pt x="22" y="115"/>
                  </a:cubicBezTo>
                  <a:cubicBezTo>
                    <a:pt x="43" y="41"/>
                    <a:pt x="74" y="18"/>
                    <a:pt x="103" y="18"/>
                  </a:cubicBezTo>
                  <a:cubicBezTo>
                    <a:pt x="110" y="18"/>
                    <a:pt x="122" y="18"/>
                    <a:pt x="122" y="43"/>
                  </a:cubicBezTo>
                  <a:cubicBezTo>
                    <a:pt x="122" y="63"/>
                    <a:pt x="113" y="86"/>
                    <a:pt x="108" y="99"/>
                  </a:cubicBezTo>
                  <a:cubicBezTo>
                    <a:pt x="74" y="193"/>
                    <a:pt x="63" y="231"/>
                    <a:pt x="63" y="259"/>
                  </a:cubicBezTo>
                  <a:cubicBezTo>
                    <a:pt x="63" y="333"/>
                    <a:pt x="117" y="360"/>
                    <a:pt x="176" y="360"/>
                  </a:cubicBezTo>
                  <a:cubicBezTo>
                    <a:pt x="189" y="360"/>
                    <a:pt x="227" y="360"/>
                    <a:pt x="259" y="304"/>
                  </a:cubicBezTo>
                  <a:cubicBezTo>
                    <a:pt x="279" y="355"/>
                    <a:pt x="335" y="360"/>
                    <a:pt x="358" y="360"/>
                  </a:cubicBezTo>
                  <a:cubicBezTo>
                    <a:pt x="418" y="360"/>
                    <a:pt x="452" y="310"/>
                    <a:pt x="473" y="263"/>
                  </a:cubicBezTo>
                  <a:cubicBezTo>
                    <a:pt x="500" y="200"/>
                    <a:pt x="526" y="94"/>
                    <a:pt x="526" y="56"/>
                  </a:cubicBezTo>
                  <a:cubicBezTo>
                    <a:pt x="526" y="13"/>
                    <a:pt x="504" y="0"/>
                    <a:pt x="490" y="0"/>
                  </a:cubicBezTo>
                  <a:cubicBezTo>
                    <a:pt x="470" y="0"/>
                    <a:pt x="450" y="20"/>
                    <a:pt x="450" y="38"/>
                  </a:cubicBezTo>
                  <a:cubicBezTo>
                    <a:pt x="450" y="49"/>
                    <a:pt x="455" y="54"/>
                    <a:pt x="463" y="59"/>
                  </a:cubicBezTo>
                  <a:cubicBezTo>
                    <a:pt x="472" y="68"/>
                    <a:pt x="491" y="88"/>
                    <a:pt x="491" y="128"/>
                  </a:cubicBezTo>
                  <a:cubicBezTo>
                    <a:pt x="491" y="155"/>
                    <a:pt x="468" y="232"/>
                    <a:pt x="448" y="272"/>
                  </a:cubicBezTo>
                  <a:cubicBezTo>
                    <a:pt x="427" y="315"/>
                    <a:pt x="400" y="342"/>
                    <a:pt x="360" y="342"/>
                  </a:cubicBezTo>
                  <a:cubicBezTo>
                    <a:pt x="322" y="342"/>
                    <a:pt x="302" y="319"/>
                    <a:pt x="302" y="274"/>
                  </a:cubicBezTo>
                  <a:cubicBezTo>
                    <a:pt x="302" y="252"/>
                    <a:pt x="308" y="227"/>
                    <a:pt x="310" y="2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0" name="Freeform 19">
              <a:extLst>
                <a:ext uri="{FF2B5EF4-FFF2-40B4-BE49-F238E27FC236}">
                  <a16:creationId xmlns:a16="http://schemas.microsoft.com/office/drawing/2014/main" id="{F6992087-D243-3F43-AF89-8C5057594287}"/>
                </a:ext>
              </a:extLst>
            </p:cNvPr>
            <p:cNvSpPr/>
            <p:nvPr/>
          </p:nvSpPr>
          <p:spPr>
            <a:xfrm>
              <a:off x="2609280" y="5310360"/>
              <a:ext cx="135000" cy="10080"/>
            </a:xfrm>
            <a:custGeom>
              <a:avLst/>
              <a:gdLst/>
              <a:ahLst/>
              <a:cxnLst>
                <a:cxn ang="3cd4">
                  <a:pos x="hc" y="t"/>
                </a:cxn>
                <a:cxn ang="cd2">
                  <a:pos x="l" y="vc"/>
                </a:cxn>
                <a:cxn ang="cd4">
                  <a:pos x="hc" y="b"/>
                </a:cxn>
                <a:cxn ang="0">
                  <a:pos x="r" y="vc"/>
                </a:cxn>
              </a:cxnLst>
              <a:rect l="l" t="t" r="r" b="b"/>
              <a:pathLst>
                <a:path w="376" h="29">
                  <a:moveTo>
                    <a:pt x="355" y="29"/>
                  </a:moveTo>
                  <a:cubicBezTo>
                    <a:pt x="362" y="29"/>
                    <a:pt x="376" y="29"/>
                    <a:pt x="376" y="14"/>
                  </a:cubicBezTo>
                  <a:cubicBezTo>
                    <a:pt x="376" y="0"/>
                    <a:pt x="364" y="0"/>
                    <a:pt x="355" y="0"/>
                  </a:cubicBezTo>
                  <a:lnTo>
                    <a:pt x="22" y="0"/>
                  </a:lnTo>
                  <a:cubicBezTo>
                    <a:pt x="13" y="0"/>
                    <a:pt x="0" y="0"/>
                    <a:pt x="0" y="14"/>
                  </a:cubicBezTo>
                  <a:cubicBezTo>
                    <a:pt x="0" y="29"/>
                    <a:pt x="13" y="29"/>
                    <a:pt x="22" y="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1" name="Freeform 20">
              <a:extLst>
                <a:ext uri="{FF2B5EF4-FFF2-40B4-BE49-F238E27FC236}">
                  <a16:creationId xmlns:a16="http://schemas.microsoft.com/office/drawing/2014/main" id="{2497CF87-DFB0-D843-8818-D0AA6823BB83}"/>
                </a:ext>
              </a:extLst>
            </p:cNvPr>
            <p:cNvSpPr/>
            <p:nvPr/>
          </p:nvSpPr>
          <p:spPr>
            <a:xfrm>
              <a:off x="2874960" y="5337720"/>
              <a:ext cx="253080" cy="148680"/>
            </a:xfrm>
            <a:custGeom>
              <a:avLst/>
              <a:gdLst/>
              <a:ahLst/>
              <a:cxnLst>
                <a:cxn ang="3cd4">
                  <a:pos x="hc" y="t"/>
                </a:cxn>
                <a:cxn ang="cd2">
                  <a:pos x="l" y="vc"/>
                </a:cxn>
                <a:cxn ang="cd4">
                  <a:pos x="hc" y="b"/>
                </a:cxn>
                <a:cxn ang="0">
                  <a:pos x="r" y="vc"/>
                </a:cxn>
              </a:cxnLst>
              <a:rect l="l" t="t" r="r" b="b"/>
              <a:pathLst>
                <a:path w="704" h="414">
                  <a:moveTo>
                    <a:pt x="675" y="223"/>
                  </a:moveTo>
                  <a:cubicBezTo>
                    <a:pt x="689" y="223"/>
                    <a:pt x="704" y="223"/>
                    <a:pt x="704" y="207"/>
                  </a:cubicBezTo>
                  <a:cubicBezTo>
                    <a:pt x="704" y="191"/>
                    <a:pt x="689" y="191"/>
                    <a:pt x="675" y="191"/>
                  </a:cubicBezTo>
                  <a:lnTo>
                    <a:pt x="86" y="191"/>
                  </a:lnTo>
                  <a:cubicBezTo>
                    <a:pt x="130" y="158"/>
                    <a:pt x="151" y="126"/>
                    <a:pt x="158" y="115"/>
                  </a:cubicBezTo>
                  <a:cubicBezTo>
                    <a:pt x="193" y="61"/>
                    <a:pt x="200" y="11"/>
                    <a:pt x="200" y="9"/>
                  </a:cubicBezTo>
                  <a:cubicBezTo>
                    <a:pt x="200" y="0"/>
                    <a:pt x="191" y="0"/>
                    <a:pt x="184" y="0"/>
                  </a:cubicBezTo>
                  <a:cubicBezTo>
                    <a:pt x="171" y="0"/>
                    <a:pt x="169" y="2"/>
                    <a:pt x="166" y="16"/>
                  </a:cubicBezTo>
                  <a:cubicBezTo>
                    <a:pt x="148" y="94"/>
                    <a:pt x="101" y="160"/>
                    <a:pt x="13" y="196"/>
                  </a:cubicBezTo>
                  <a:cubicBezTo>
                    <a:pt x="4" y="200"/>
                    <a:pt x="0" y="202"/>
                    <a:pt x="0" y="207"/>
                  </a:cubicBezTo>
                  <a:cubicBezTo>
                    <a:pt x="0" y="213"/>
                    <a:pt x="4" y="214"/>
                    <a:pt x="13" y="218"/>
                  </a:cubicBezTo>
                  <a:cubicBezTo>
                    <a:pt x="94" y="252"/>
                    <a:pt x="148" y="313"/>
                    <a:pt x="167" y="403"/>
                  </a:cubicBezTo>
                  <a:cubicBezTo>
                    <a:pt x="169" y="412"/>
                    <a:pt x="171" y="414"/>
                    <a:pt x="184" y="414"/>
                  </a:cubicBezTo>
                  <a:cubicBezTo>
                    <a:pt x="191" y="414"/>
                    <a:pt x="200" y="414"/>
                    <a:pt x="200" y="405"/>
                  </a:cubicBezTo>
                  <a:cubicBezTo>
                    <a:pt x="200" y="403"/>
                    <a:pt x="193" y="353"/>
                    <a:pt x="160" y="301"/>
                  </a:cubicBezTo>
                  <a:cubicBezTo>
                    <a:pt x="144" y="277"/>
                    <a:pt x="121" y="249"/>
                    <a:pt x="86" y="2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2" name="Freeform 21">
              <a:extLst>
                <a:ext uri="{FF2B5EF4-FFF2-40B4-BE49-F238E27FC236}">
                  <a16:creationId xmlns:a16="http://schemas.microsoft.com/office/drawing/2014/main" id="{4947507D-3ABA-4F4A-AB6B-989785250C70}"/>
                </a:ext>
              </a:extLst>
            </p:cNvPr>
            <p:cNvSpPr/>
            <p:nvPr/>
          </p:nvSpPr>
          <p:spPr>
            <a:xfrm>
              <a:off x="3230280" y="5357160"/>
              <a:ext cx="189000" cy="129240"/>
            </a:xfrm>
            <a:custGeom>
              <a:avLst/>
              <a:gdLst/>
              <a:ahLst/>
              <a:cxnLst>
                <a:cxn ang="3cd4">
                  <a:pos x="hc" y="t"/>
                </a:cxn>
                <a:cxn ang="cd2">
                  <a:pos x="l" y="vc"/>
                </a:cxn>
                <a:cxn ang="cd4">
                  <a:pos x="hc" y="b"/>
                </a:cxn>
                <a:cxn ang="0">
                  <a:pos x="r" y="vc"/>
                </a:cxn>
              </a:cxnLst>
              <a:rect l="l" t="t" r="r" b="b"/>
              <a:pathLst>
                <a:path w="526" h="360">
                  <a:moveTo>
                    <a:pt x="344" y="81"/>
                  </a:moveTo>
                  <a:cubicBezTo>
                    <a:pt x="347" y="65"/>
                    <a:pt x="355" y="34"/>
                    <a:pt x="355" y="31"/>
                  </a:cubicBezTo>
                  <a:cubicBezTo>
                    <a:pt x="355" y="16"/>
                    <a:pt x="344" y="9"/>
                    <a:pt x="333" y="9"/>
                  </a:cubicBezTo>
                  <a:cubicBezTo>
                    <a:pt x="322" y="9"/>
                    <a:pt x="308" y="14"/>
                    <a:pt x="302" y="31"/>
                  </a:cubicBezTo>
                  <a:cubicBezTo>
                    <a:pt x="301" y="36"/>
                    <a:pt x="263" y="189"/>
                    <a:pt x="257" y="209"/>
                  </a:cubicBezTo>
                  <a:cubicBezTo>
                    <a:pt x="252" y="232"/>
                    <a:pt x="250" y="247"/>
                    <a:pt x="250" y="261"/>
                  </a:cubicBezTo>
                  <a:cubicBezTo>
                    <a:pt x="250" y="270"/>
                    <a:pt x="250" y="272"/>
                    <a:pt x="252" y="276"/>
                  </a:cubicBezTo>
                  <a:cubicBezTo>
                    <a:pt x="234" y="319"/>
                    <a:pt x="209" y="342"/>
                    <a:pt x="178" y="342"/>
                  </a:cubicBezTo>
                  <a:cubicBezTo>
                    <a:pt x="115" y="342"/>
                    <a:pt x="115" y="285"/>
                    <a:pt x="115" y="270"/>
                  </a:cubicBezTo>
                  <a:cubicBezTo>
                    <a:pt x="115" y="245"/>
                    <a:pt x="119" y="214"/>
                    <a:pt x="157" y="115"/>
                  </a:cubicBezTo>
                  <a:cubicBezTo>
                    <a:pt x="166" y="92"/>
                    <a:pt x="169" y="81"/>
                    <a:pt x="169" y="65"/>
                  </a:cubicBezTo>
                  <a:cubicBezTo>
                    <a:pt x="169" y="29"/>
                    <a:pt x="144" y="0"/>
                    <a:pt x="104" y="0"/>
                  </a:cubicBezTo>
                  <a:cubicBezTo>
                    <a:pt x="29" y="0"/>
                    <a:pt x="0" y="115"/>
                    <a:pt x="0" y="122"/>
                  </a:cubicBezTo>
                  <a:cubicBezTo>
                    <a:pt x="0" y="130"/>
                    <a:pt x="7" y="130"/>
                    <a:pt x="9" y="130"/>
                  </a:cubicBezTo>
                  <a:cubicBezTo>
                    <a:pt x="18" y="130"/>
                    <a:pt x="18" y="130"/>
                    <a:pt x="22" y="115"/>
                  </a:cubicBezTo>
                  <a:cubicBezTo>
                    <a:pt x="43" y="41"/>
                    <a:pt x="74" y="18"/>
                    <a:pt x="103" y="18"/>
                  </a:cubicBezTo>
                  <a:cubicBezTo>
                    <a:pt x="110" y="18"/>
                    <a:pt x="122" y="18"/>
                    <a:pt x="122" y="43"/>
                  </a:cubicBezTo>
                  <a:cubicBezTo>
                    <a:pt x="122" y="63"/>
                    <a:pt x="113" y="86"/>
                    <a:pt x="108" y="99"/>
                  </a:cubicBezTo>
                  <a:cubicBezTo>
                    <a:pt x="74" y="193"/>
                    <a:pt x="63" y="231"/>
                    <a:pt x="63" y="259"/>
                  </a:cubicBezTo>
                  <a:cubicBezTo>
                    <a:pt x="63" y="333"/>
                    <a:pt x="117" y="360"/>
                    <a:pt x="176" y="360"/>
                  </a:cubicBezTo>
                  <a:cubicBezTo>
                    <a:pt x="189" y="360"/>
                    <a:pt x="227" y="360"/>
                    <a:pt x="259" y="304"/>
                  </a:cubicBezTo>
                  <a:cubicBezTo>
                    <a:pt x="279" y="355"/>
                    <a:pt x="335" y="360"/>
                    <a:pt x="358" y="360"/>
                  </a:cubicBezTo>
                  <a:cubicBezTo>
                    <a:pt x="418" y="360"/>
                    <a:pt x="452" y="310"/>
                    <a:pt x="473" y="263"/>
                  </a:cubicBezTo>
                  <a:cubicBezTo>
                    <a:pt x="500" y="200"/>
                    <a:pt x="526" y="94"/>
                    <a:pt x="526" y="56"/>
                  </a:cubicBezTo>
                  <a:cubicBezTo>
                    <a:pt x="526" y="13"/>
                    <a:pt x="504" y="0"/>
                    <a:pt x="490" y="0"/>
                  </a:cubicBezTo>
                  <a:cubicBezTo>
                    <a:pt x="470" y="0"/>
                    <a:pt x="450" y="20"/>
                    <a:pt x="450" y="38"/>
                  </a:cubicBezTo>
                  <a:cubicBezTo>
                    <a:pt x="450" y="49"/>
                    <a:pt x="455" y="54"/>
                    <a:pt x="463" y="59"/>
                  </a:cubicBezTo>
                  <a:cubicBezTo>
                    <a:pt x="472" y="68"/>
                    <a:pt x="491" y="88"/>
                    <a:pt x="491" y="128"/>
                  </a:cubicBezTo>
                  <a:cubicBezTo>
                    <a:pt x="491" y="155"/>
                    <a:pt x="468" y="232"/>
                    <a:pt x="448" y="272"/>
                  </a:cubicBezTo>
                  <a:cubicBezTo>
                    <a:pt x="427" y="315"/>
                    <a:pt x="400" y="342"/>
                    <a:pt x="360" y="342"/>
                  </a:cubicBezTo>
                  <a:cubicBezTo>
                    <a:pt x="322" y="342"/>
                    <a:pt x="302" y="319"/>
                    <a:pt x="302" y="274"/>
                  </a:cubicBezTo>
                  <a:cubicBezTo>
                    <a:pt x="302" y="252"/>
                    <a:pt x="308" y="227"/>
                    <a:pt x="310" y="2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23" name="Group 22" descr="18§display§D \leftarrow  D \cup (s,a,s',r)§svg§600§FALSE" title="TexMaths">
            <a:extLst>
              <a:ext uri="{FF2B5EF4-FFF2-40B4-BE49-F238E27FC236}">
                <a16:creationId xmlns:a16="http://schemas.microsoft.com/office/drawing/2014/main" id="{7721CA09-9214-024B-96E8-BACE956449FE}"/>
              </a:ext>
            </a:extLst>
          </p:cNvPr>
          <p:cNvGrpSpPr/>
          <p:nvPr/>
        </p:nvGrpSpPr>
        <p:grpSpPr>
          <a:xfrm>
            <a:off x="1437840" y="3472225"/>
            <a:ext cx="2473560" cy="300240"/>
            <a:chOff x="1437840" y="3391200"/>
            <a:chExt cx="2473560" cy="300240"/>
          </a:xfrm>
        </p:grpSpPr>
        <p:sp>
          <p:nvSpPr>
            <p:cNvPr id="24" name="Freeform 23">
              <a:extLst>
                <a:ext uri="{FF2B5EF4-FFF2-40B4-BE49-F238E27FC236}">
                  <a16:creationId xmlns:a16="http://schemas.microsoft.com/office/drawing/2014/main" id="{B8114701-04CC-8D4E-A282-5C9D85828C59}"/>
                </a:ext>
              </a:extLst>
            </p:cNvPr>
            <p:cNvSpPr/>
            <p:nvPr/>
          </p:nvSpPr>
          <p:spPr>
            <a:xfrm>
              <a:off x="1437840" y="3392640"/>
              <a:ext cx="2473560" cy="298800"/>
            </a:xfrm>
            <a:custGeom>
              <a:avLst/>
              <a:gdLst/>
              <a:ahLst/>
              <a:cxnLst>
                <a:cxn ang="3cd4">
                  <a:pos x="hc" y="t"/>
                </a:cxn>
                <a:cxn ang="cd2">
                  <a:pos x="l" y="vc"/>
                </a:cxn>
                <a:cxn ang="cd4">
                  <a:pos x="hc" y="b"/>
                </a:cxn>
                <a:cxn ang="0">
                  <a:pos x="r" y="vc"/>
                </a:cxn>
              </a:cxnLst>
              <a:rect l="l" t="t" r="r" b="b"/>
              <a:pathLst>
                <a:path w="6872" h="831">
                  <a:moveTo>
                    <a:pt x="3436" y="831"/>
                  </a:moveTo>
                  <a:lnTo>
                    <a:pt x="0" y="831"/>
                  </a:lnTo>
                  <a:lnTo>
                    <a:pt x="0" y="0"/>
                  </a:lnTo>
                  <a:lnTo>
                    <a:pt x="6872" y="0"/>
                  </a:lnTo>
                  <a:lnTo>
                    <a:pt x="6872" y="831"/>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5" name="Freeform 24">
              <a:extLst>
                <a:ext uri="{FF2B5EF4-FFF2-40B4-BE49-F238E27FC236}">
                  <a16:creationId xmlns:a16="http://schemas.microsoft.com/office/drawing/2014/main" id="{95A43F72-A906-1743-BA81-FB19EA59B4DF}"/>
                </a:ext>
              </a:extLst>
            </p:cNvPr>
            <p:cNvSpPr/>
            <p:nvPr/>
          </p:nvSpPr>
          <p:spPr>
            <a:xfrm>
              <a:off x="1449360" y="3426120"/>
              <a:ext cx="218160" cy="194760"/>
            </a:xfrm>
            <a:custGeom>
              <a:avLst/>
              <a:gdLst/>
              <a:ahLst/>
              <a:cxnLst>
                <a:cxn ang="3cd4">
                  <a:pos x="hc" y="t"/>
                </a:cxn>
                <a:cxn ang="cd2">
                  <a:pos x="l" y="vc"/>
                </a:cxn>
                <a:cxn ang="cd4">
                  <a:pos x="hc" y="b"/>
                </a:cxn>
                <a:cxn ang="0">
                  <a:pos x="r" y="vc"/>
                </a:cxn>
              </a:cxnLst>
              <a:rect l="l" t="t" r="r" b="b"/>
              <a:pathLst>
                <a:path w="607" h="542">
                  <a:moveTo>
                    <a:pt x="94" y="480"/>
                  </a:moveTo>
                  <a:cubicBezTo>
                    <a:pt x="86" y="511"/>
                    <a:pt x="85" y="516"/>
                    <a:pt x="22" y="516"/>
                  </a:cubicBezTo>
                  <a:cubicBezTo>
                    <a:pt x="9" y="516"/>
                    <a:pt x="0" y="516"/>
                    <a:pt x="0" y="533"/>
                  </a:cubicBezTo>
                  <a:cubicBezTo>
                    <a:pt x="0" y="542"/>
                    <a:pt x="7" y="542"/>
                    <a:pt x="22" y="542"/>
                  </a:cubicBezTo>
                  <a:lnTo>
                    <a:pt x="284" y="542"/>
                  </a:lnTo>
                  <a:cubicBezTo>
                    <a:pt x="450" y="542"/>
                    <a:pt x="607" y="374"/>
                    <a:pt x="607" y="202"/>
                  </a:cubicBezTo>
                  <a:cubicBezTo>
                    <a:pt x="607" y="88"/>
                    <a:pt x="538" y="0"/>
                    <a:pt x="419" y="0"/>
                  </a:cubicBezTo>
                  <a:lnTo>
                    <a:pt x="153" y="0"/>
                  </a:lnTo>
                  <a:cubicBezTo>
                    <a:pt x="139" y="0"/>
                    <a:pt x="130" y="0"/>
                    <a:pt x="130" y="14"/>
                  </a:cubicBezTo>
                  <a:cubicBezTo>
                    <a:pt x="130" y="25"/>
                    <a:pt x="137" y="25"/>
                    <a:pt x="153" y="25"/>
                  </a:cubicBezTo>
                  <a:cubicBezTo>
                    <a:pt x="162" y="25"/>
                    <a:pt x="176" y="25"/>
                    <a:pt x="187" y="27"/>
                  </a:cubicBezTo>
                  <a:cubicBezTo>
                    <a:pt x="200" y="27"/>
                    <a:pt x="203" y="31"/>
                    <a:pt x="203" y="40"/>
                  </a:cubicBezTo>
                  <a:cubicBezTo>
                    <a:pt x="203" y="41"/>
                    <a:pt x="203" y="45"/>
                    <a:pt x="200" y="54"/>
                  </a:cubicBezTo>
                  <a:close/>
                  <a:moveTo>
                    <a:pt x="266" y="54"/>
                  </a:moveTo>
                  <a:cubicBezTo>
                    <a:pt x="274" y="27"/>
                    <a:pt x="274" y="25"/>
                    <a:pt x="308" y="25"/>
                  </a:cubicBezTo>
                  <a:lnTo>
                    <a:pt x="394" y="25"/>
                  </a:lnTo>
                  <a:cubicBezTo>
                    <a:pt x="472" y="25"/>
                    <a:pt x="536" y="67"/>
                    <a:pt x="536" y="171"/>
                  </a:cubicBezTo>
                  <a:cubicBezTo>
                    <a:pt x="536" y="211"/>
                    <a:pt x="520" y="340"/>
                    <a:pt x="454" y="428"/>
                  </a:cubicBezTo>
                  <a:cubicBezTo>
                    <a:pt x="430" y="457"/>
                    <a:pt x="367" y="516"/>
                    <a:pt x="270" y="516"/>
                  </a:cubicBezTo>
                  <a:lnTo>
                    <a:pt x="180" y="516"/>
                  </a:lnTo>
                  <a:cubicBezTo>
                    <a:pt x="169" y="516"/>
                    <a:pt x="167" y="516"/>
                    <a:pt x="164" y="516"/>
                  </a:cubicBezTo>
                  <a:cubicBezTo>
                    <a:pt x="155" y="516"/>
                    <a:pt x="153" y="515"/>
                    <a:pt x="153" y="509"/>
                  </a:cubicBezTo>
                  <a:cubicBezTo>
                    <a:pt x="153" y="506"/>
                    <a:pt x="153" y="504"/>
                    <a:pt x="157" y="48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6" name="Freeform 25">
              <a:extLst>
                <a:ext uri="{FF2B5EF4-FFF2-40B4-BE49-F238E27FC236}">
                  <a16:creationId xmlns:a16="http://schemas.microsoft.com/office/drawing/2014/main" id="{48425752-6B4A-8A48-A8F8-DD9CC2ACCF9A}"/>
                </a:ext>
              </a:extLst>
            </p:cNvPr>
            <p:cNvSpPr/>
            <p:nvPr/>
          </p:nvSpPr>
          <p:spPr>
            <a:xfrm>
              <a:off x="1775520" y="3474720"/>
              <a:ext cx="253080" cy="148680"/>
            </a:xfrm>
            <a:custGeom>
              <a:avLst/>
              <a:gdLst/>
              <a:ahLst/>
              <a:cxnLst>
                <a:cxn ang="3cd4">
                  <a:pos x="hc" y="t"/>
                </a:cxn>
                <a:cxn ang="cd2">
                  <a:pos x="l" y="vc"/>
                </a:cxn>
                <a:cxn ang="cd4">
                  <a:pos x="hc" y="b"/>
                </a:cxn>
                <a:cxn ang="0">
                  <a:pos x="r" y="vc"/>
                </a:cxn>
              </a:cxnLst>
              <a:rect l="l" t="t" r="r" b="b"/>
              <a:pathLst>
                <a:path w="704" h="414">
                  <a:moveTo>
                    <a:pt x="675" y="223"/>
                  </a:moveTo>
                  <a:cubicBezTo>
                    <a:pt x="689" y="223"/>
                    <a:pt x="704" y="223"/>
                    <a:pt x="704" y="207"/>
                  </a:cubicBezTo>
                  <a:cubicBezTo>
                    <a:pt x="704" y="191"/>
                    <a:pt x="689" y="191"/>
                    <a:pt x="675" y="191"/>
                  </a:cubicBezTo>
                  <a:lnTo>
                    <a:pt x="86" y="191"/>
                  </a:lnTo>
                  <a:cubicBezTo>
                    <a:pt x="130" y="158"/>
                    <a:pt x="151" y="126"/>
                    <a:pt x="158" y="115"/>
                  </a:cubicBezTo>
                  <a:cubicBezTo>
                    <a:pt x="193" y="61"/>
                    <a:pt x="200" y="11"/>
                    <a:pt x="200" y="9"/>
                  </a:cubicBezTo>
                  <a:cubicBezTo>
                    <a:pt x="200" y="0"/>
                    <a:pt x="191" y="0"/>
                    <a:pt x="184" y="0"/>
                  </a:cubicBezTo>
                  <a:cubicBezTo>
                    <a:pt x="171" y="0"/>
                    <a:pt x="169" y="2"/>
                    <a:pt x="166" y="16"/>
                  </a:cubicBezTo>
                  <a:cubicBezTo>
                    <a:pt x="148" y="94"/>
                    <a:pt x="101" y="160"/>
                    <a:pt x="13" y="196"/>
                  </a:cubicBezTo>
                  <a:cubicBezTo>
                    <a:pt x="4" y="200"/>
                    <a:pt x="0" y="202"/>
                    <a:pt x="0" y="207"/>
                  </a:cubicBezTo>
                  <a:cubicBezTo>
                    <a:pt x="0" y="212"/>
                    <a:pt x="4" y="214"/>
                    <a:pt x="13" y="218"/>
                  </a:cubicBezTo>
                  <a:cubicBezTo>
                    <a:pt x="94" y="252"/>
                    <a:pt x="148" y="313"/>
                    <a:pt x="167" y="403"/>
                  </a:cubicBezTo>
                  <a:cubicBezTo>
                    <a:pt x="169" y="412"/>
                    <a:pt x="171" y="414"/>
                    <a:pt x="184" y="414"/>
                  </a:cubicBezTo>
                  <a:cubicBezTo>
                    <a:pt x="191" y="414"/>
                    <a:pt x="200" y="414"/>
                    <a:pt x="200" y="405"/>
                  </a:cubicBezTo>
                  <a:cubicBezTo>
                    <a:pt x="200" y="403"/>
                    <a:pt x="193" y="353"/>
                    <a:pt x="160" y="301"/>
                  </a:cubicBezTo>
                  <a:cubicBezTo>
                    <a:pt x="144" y="277"/>
                    <a:pt x="121" y="248"/>
                    <a:pt x="86" y="2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7" name="Freeform 26">
              <a:extLst>
                <a:ext uri="{FF2B5EF4-FFF2-40B4-BE49-F238E27FC236}">
                  <a16:creationId xmlns:a16="http://schemas.microsoft.com/office/drawing/2014/main" id="{299E3FBC-6482-8D47-BE20-743FE8001420}"/>
                </a:ext>
              </a:extLst>
            </p:cNvPr>
            <p:cNvSpPr/>
            <p:nvPr/>
          </p:nvSpPr>
          <p:spPr>
            <a:xfrm>
              <a:off x="2133720" y="3426120"/>
              <a:ext cx="218160" cy="194760"/>
            </a:xfrm>
            <a:custGeom>
              <a:avLst/>
              <a:gdLst/>
              <a:ahLst/>
              <a:cxnLst>
                <a:cxn ang="3cd4">
                  <a:pos x="hc" y="t"/>
                </a:cxn>
                <a:cxn ang="cd2">
                  <a:pos x="l" y="vc"/>
                </a:cxn>
                <a:cxn ang="cd4">
                  <a:pos x="hc" y="b"/>
                </a:cxn>
                <a:cxn ang="0">
                  <a:pos x="r" y="vc"/>
                </a:cxn>
              </a:cxnLst>
              <a:rect l="l" t="t" r="r" b="b"/>
              <a:pathLst>
                <a:path w="607" h="542">
                  <a:moveTo>
                    <a:pt x="94" y="480"/>
                  </a:moveTo>
                  <a:cubicBezTo>
                    <a:pt x="86" y="511"/>
                    <a:pt x="85" y="516"/>
                    <a:pt x="22" y="516"/>
                  </a:cubicBezTo>
                  <a:cubicBezTo>
                    <a:pt x="9" y="516"/>
                    <a:pt x="0" y="516"/>
                    <a:pt x="0" y="533"/>
                  </a:cubicBezTo>
                  <a:cubicBezTo>
                    <a:pt x="0" y="542"/>
                    <a:pt x="7" y="542"/>
                    <a:pt x="22" y="542"/>
                  </a:cubicBezTo>
                  <a:lnTo>
                    <a:pt x="284" y="542"/>
                  </a:lnTo>
                  <a:cubicBezTo>
                    <a:pt x="450" y="542"/>
                    <a:pt x="607" y="374"/>
                    <a:pt x="607" y="202"/>
                  </a:cubicBezTo>
                  <a:cubicBezTo>
                    <a:pt x="607" y="88"/>
                    <a:pt x="538" y="0"/>
                    <a:pt x="419" y="0"/>
                  </a:cubicBezTo>
                  <a:lnTo>
                    <a:pt x="153" y="0"/>
                  </a:lnTo>
                  <a:cubicBezTo>
                    <a:pt x="139" y="0"/>
                    <a:pt x="130" y="0"/>
                    <a:pt x="130" y="14"/>
                  </a:cubicBezTo>
                  <a:cubicBezTo>
                    <a:pt x="130" y="25"/>
                    <a:pt x="137" y="25"/>
                    <a:pt x="153" y="25"/>
                  </a:cubicBezTo>
                  <a:cubicBezTo>
                    <a:pt x="162" y="25"/>
                    <a:pt x="176" y="25"/>
                    <a:pt x="187" y="27"/>
                  </a:cubicBezTo>
                  <a:cubicBezTo>
                    <a:pt x="200" y="27"/>
                    <a:pt x="203" y="31"/>
                    <a:pt x="203" y="40"/>
                  </a:cubicBezTo>
                  <a:cubicBezTo>
                    <a:pt x="203" y="41"/>
                    <a:pt x="203" y="45"/>
                    <a:pt x="200" y="54"/>
                  </a:cubicBezTo>
                  <a:close/>
                  <a:moveTo>
                    <a:pt x="266" y="54"/>
                  </a:moveTo>
                  <a:cubicBezTo>
                    <a:pt x="274" y="27"/>
                    <a:pt x="274" y="25"/>
                    <a:pt x="308" y="25"/>
                  </a:cubicBezTo>
                  <a:lnTo>
                    <a:pt x="394" y="25"/>
                  </a:lnTo>
                  <a:cubicBezTo>
                    <a:pt x="472" y="25"/>
                    <a:pt x="536" y="67"/>
                    <a:pt x="536" y="171"/>
                  </a:cubicBezTo>
                  <a:cubicBezTo>
                    <a:pt x="536" y="211"/>
                    <a:pt x="522" y="340"/>
                    <a:pt x="454" y="428"/>
                  </a:cubicBezTo>
                  <a:cubicBezTo>
                    <a:pt x="430" y="457"/>
                    <a:pt x="367" y="516"/>
                    <a:pt x="270" y="516"/>
                  </a:cubicBezTo>
                  <a:lnTo>
                    <a:pt x="180" y="516"/>
                  </a:lnTo>
                  <a:cubicBezTo>
                    <a:pt x="169" y="516"/>
                    <a:pt x="167" y="516"/>
                    <a:pt x="164" y="516"/>
                  </a:cubicBezTo>
                  <a:cubicBezTo>
                    <a:pt x="155" y="516"/>
                    <a:pt x="153" y="515"/>
                    <a:pt x="153" y="509"/>
                  </a:cubicBezTo>
                  <a:cubicBezTo>
                    <a:pt x="153" y="506"/>
                    <a:pt x="153" y="504"/>
                    <a:pt x="157" y="48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8" name="Freeform 27">
              <a:extLst>
                <a:ext uri="{FF2B5EF4-FFF2-40B4-BE49-F238E27FC236}">
                  <a16:creationId xmlns:a16="http://schemas.microsoft.com/office/drawing/2014/main" id="{46FA2306-5D4F-6D4D-9E24-8D9E36CBDAB5}"/>
                </a:ext>
              </a:extLst>
            </p:cNvPr>
            <p:cNvSpPr/>
            <p:nvPr/>
          </p:nvSpPr>
          <p:spPr>
            <a:xfrm>
              <a:off x="2444040" y="3450240"/>
              <a:ext cx="158400" cy="176400"/>
            </a:xfrm>
            <a:custGeom>
              <a:avLst/>
              <a:gdLst/>
              <a:ahLst/>
              <a:cxnLst>
                <a:cxn ang="3cd4">
                  <a:pos x="hc" y="t"/>
                </a:cxn>
                <a:cxn ang="cd2">
                  <a:pos x="l" y="vc"/>
                </a:cxn>
                <a:cxn ang="cd4">
                  <a:pos x="hc" y="b"/>
                </a:cxn>
                <a:cxn ang="0">
                  <a:pos x="r" y="vc"/>
                </a:cxn>
              </a:cxnLst>
              <a:rect l="l" t="t" r="r" b="b"/>
              <a:pathLst>
                <a:path w="441" h="491">
                  <a:moveTo>
                    <a:pt x="441" y="29"/>
                  </a:moveTo>
                  <a:cubicBezTo>
                    <a:pt x="441" y="14"/>
                    <a:pt x="441" y="0"/>
                    <a:pt x="425" y="0"/>
                  </a:cubicBezTo>
                  <a:cubicBezTo>
                    <a:pt x="410" y="0"/>
                    <a:pt x="410" y="14"/>
                    <a:pt x="410" y="29"/>
                  </a:cubicBezTo>
                  <a:lnTo>
                    <a:pt x="410" y="315"/>
                  </a:lnTo>
                  <a:cubicBezTo>
                    <a:pt x="410" y="435"/>
                    <a:pt x="281" y="461"/>
                    <a:pt x="221" y="461"/>
                  </a:cubicBezTo>
                  <a:cubicBezTo>
                    <a:pt x="185" y="461"/>
                    <a:pt x="135" y="453"/>
                    <a:pt x="94" y="426"/>
                  </a:cubicBezTo>
                  <a:cubicBezTo>
                    <a:pt x="32" y="387"/>
                    <a:pt x="32" y="337"/>
                    <a:pt x="32" y="315"/>
                  </a:cubicBezTo>
                  <a:lnTo>
                    <a:pt x="32" y="29"/>
                  </a:lnTo>
                  <a:cubicBezTo>
                    <a:pt x="32" y="14"/>
                    <a:pt x="32" y="0"/>
                    <a:pt x="16" y="0"/>
                  </a:cubicBezTo>
                  <a:cubicBezTo>
                    <a:pt x="0" y="0"/>
                    <a:pt x="0" y="14"/>
                    <a:pt x="0" y="29"/>
                  </a:cubicBezTo>
                  <a:lnTo>
                    <a:pt x="0" y="319"/>
                  </a:lnTo>
                  <a:cubicBezTo>
                    <a:pt x="0" y="439"/>
                    <a:pt x="121" y="491"/>
                    <a:pt x="221" y="491"/>
                  </a:cubicBezTo>
                  <a:cubicBezTo>
                    <a:pt x="324" y="491"/>
                    <a:pt x="441" y="437"/>
                    <a:pt x="441" y="32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29" name="Freeform 28">
              <a:extLst>
                <a:ext uri="{FF2B5EF4-FFF2-40B4-BE49-F238E27FC236}">
                  <a16:creationId xmlns:a16="http://schemas.microsoft.com/office/drawing/2014/main" id="{583C4169-A71A-9640-B168-5CB54816F907}"/>
                </a:ext>
              </a:extLst>
            </p:cNvPr>
            <p:cNvSpPr/>
            <p:nvPr/>
          </p:nvSpPr>
          <p:spPr>
            <a:xfrm>
              <a:off x="2708639" y="3406680"/>
              <a:ext cx="66240" cy="284760"/>
            </a:xfrm>
            <a:custGeom>
              <a:avLst/>
              <a:gdLst/>
              <a:ahLst/>
              <a:cxnLst>
                <a:cxn ang="3cd4">
                  <a:pos x="hc" y="t"/>
                </a:cxn>
                <a:cxn ang="cd2">
                  <a:pos x="l" y="vc"/>
                </a:cxn>
                <a:cxn ang="cd4">
                  <a:pos x="hc" y="b"/>
                </a:cxn>
                <a:cxn ang="0">
                  <a:pos x="r" y="vc"/>
                </a:cxn>
              </a:cxnLst>
              <a:rect l="l" t="t" r="r" b="b"/>
              <a:pathLst>
                <a:path w="185" h="792">
                  <a:moveTo>
                    <a:pt x="185" y="785"/>
                  </a:moveTo>
                  <a:cubicBezTo>
                    <a:pt x="185" y="783"/>
                    <a:pt x="185" y="781"/>
                    <a:pt x="171" y="767"/>
                  </a:cubicBezTo>
                  <a:cubicBezTo>
                    <a:pt x="72" y="668"/>
                    <a:pt x="47" y="518"/>
                    <a:pt x="47" y="396"/>
                  </a:cubicBezTo>
                  <a:cubicBezTo>
                    <a:pt x="47" y="259"/>
                    <a:pt x="77" y="121"/>
                    <a:pt x="175" y="22"/>
                  </a:cubicBezTo>
                  <a:cubicBezTo>
                    <a:pt x="185" y="13"/>
                    <a:pt x="185" y="11"/>
                    <a:pt x="185" y="7"/>
                  </a:cubicBezTo>
                  <a:cubicBezTo>
                    <a:pt x="185" y="2"/>
                    <a:pt x="182" y="0"/>
                    <a:pt x="176" y="0"/>
                  </a:cubicBezTo>
                  <a:cubicBezTo>
                    <a:pt x="169" y="0"/>
                    <a:pt x="97" y="54"/>
                    <a:pt x="50" y="155"/>
                  </a:cubicBezTo>
                  <a:cubicBezTo>
                    <a:pt x="9" y="241"/>
                    <a:pt x="0" y="329"/>
                    <a:pt x="0" y="396"/>
                  </a:cubicBezTo>
                  <a:cubicBezTo>
                    <a:pt x="0" y="459"/>
                    <a:pt x="9" y="554"/>
                    <a:pt x="52" y="644"/>
                  </a:cubicBezTo>
                  <a:cubicBezTo>
                    <a:pt x="101" y="741"/>
                    <a:pt x="169" y="792"/>
                    <a:pt x="176" y="792"/>
                  </a:cubicBezTo>
                  <a:cubicBezTo>
                    <a:pt x="182" y="792"/>
                    <a:pt x="185" y="790"/>
                    <a:pt x="185" y="78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0" name="Freeform 29">
              <a:extLst>
                <a:ext uri="{FF2B5EF4-FFF2-40B4-BE49-F238E27FC236}">
                  <a16:creationId xmlns:a16="http://schemas.microsoft.com/office/drawing/2014/main" id="{911BA172-841C-E746-8115-10EC8B2B73AB}"/>
                </a:ext>
              </a:extLst>
            </p:cNvPr>
            <p:cNvSpPr/>
            <p:nvPr/>
          </p:nvSpPr>
          <p:spPr>
            <a:xfrm>
              <a:off x="2805840" y="349416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8"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4" y="342"/>
                    <a:pt x="41" y="342"/>
                    <a:pt x="23" y="301"/>
                  </a:cubicBezTo>
                  <a:cubicBezTo>
                    <a:pt x="54" y="304"/>
                    <a:pt x="74" y="281"/>
                    <a:pt x="74" y="257"/>
                  </a:cubicBezTo>
                  <a:cubicBezTo>
                    <a:pt x="74" y="239"/>
                    <a:pt x="61" y="230"/>
                    <a:pt x="45" y="230"/>
                  </a:cubicBezTo>
                  <a:cubicBezTo>
                    <a:pt x="23" y="230"/>
                    <a:pt x="0" y="247"/>
                    <a:pt x="0" y="283"/>
                  </a:cubicBezTo>
                  <a:cubicBezTo>
                    <a:pt x="0" y="328"/>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1" name="Freeform 30">
              <a:extLst>
                <a:ext uri="{FF2B5EF4-FFF2-40B4-BE49-F238E27FC236}">
                  <a16:creationId xmlns:a16="http://schemas.microsoft.com/office/drawing/2014/main" id="{CDC94070-5CCA-E645-961D-071656AB4B2E}"/>
                </a:ext>
              </a:extLst>
            </p:cNvPr>
            <p:cNvSpPr/>
            <p:nvPr/>
          </p:nvSpPr>
          <p:spPr>
            <a:xfrm>
              <a:off x="2948400" y="3589920"/>
              <a:ext cx="33480" cy="85320"/>
            </a:xfrm>
            <a:custGeom>
              <a:avLst/>
              <a:gdLst/>
              <a:ahLst/>
              <a:cxnLst>
                <a:cxn ang="3cd4">
                  <a:pos x="hc" y="t"/>
                </a:cxn>
                <a:cxn ang="cd2">
                  <a:pos x="l" y="vc"/>
                </a:cxn>
                <a:cxn ang="cd4">
                  <a:pos x="hc" y="b"/>
                </a:cxn>
                <a:cxn ang="0">
                  <a:pos x="r" y="vc"/>
                </a:cxn>
              </a:cxnLst>
              <a:rect l="l" t="t" r="r" b="b"/>
              <a:pathLst>
                <a:path w="94" h="238">
                  <a:moveTo>
                    <a:pt x="94" y="83"/>
                  </a:moveTo>
                  <a:cubicBezTo>
                    <a:pt x="94" y="31"/>
                    <a:pt x="74" y="0"/>
                    <a:pt x="43" y="0"/>
                  </a:cubicBezTo>
                  <a:cubicBezTo>
                    <a:pt x="16" y="0"/>
                    <a:pt x="0" y="20"/>
                    <a:pt x="0" y="41"/>
                  </a:cubicBezTo>
                  <a:cubicBezTo>
                    <a:pt x="0" y="63"/>
                    <a:pt x="16" y="85"/>
                    <a:pt x="43" y="85"/>
                  </a:cubicBezTo>
                  <a:cubicBezTo>
                    <a:pt x="52" y="85"/>
                    <a:pt x="63" y="81"/>
                    <a:pt x="70" y="74"/>
                  </a:cubicBezTo>
                  <a:cubicBezTo>
                    <a:pt x="74" y="72"/>
                    <a:pt x="74" y="72"/>
                    <a:pt x="76" y="72"/>
                  </a:cubicBezTo>
                  <a:cubicBezTo>
                    <a:pt x="76" y="72"/>
                    <a:pt x="77" y="72"/>
                    <a:pt x="77" y="83"/>
                  </a:cubicBezTo>
                  <a:cubicBezTo>
                    <a:pt x="77" y="142"/>
                    <a:pt x="49" y="191"/>
                    <a:pt x="22" y="216"/>
                  </a:cubicBezTo>
                  <a:cubicBezTo>
                    <a:pt x="13" y="225"/>
                    <a:pt x="13" y="227"/>
                    <a:pt x="13" y="229"/>
                  </a:cubicBezTo>
                  <a:cubicBezTo>
                    <a:pt x="13" y="236"/>
                    <a:pt x="16" y="238"/>
                    <a:pt x="22" y="238"/>
                  </a:cubicBezTo>
                  <a:cubicBezTo>
                    <a:pt x="31" y="238"/>
                    <a:pt x="94" y="176"/>
                    <a:pt x="94" y="8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2" name="Freeform 31">
              <a:extLst>
                <a:ext uri="{FF2B5EF4-FFF2-40B4-BE49-F238E27FC236}">
                  <a16:creationId xmlns:a16="http://schemas.microsoft.com/office/drawing/2014/main" id="{EB865EAE-9F0A-9642-BCBC-E4A2F7AB2A41}"/>
                </a:ext>
              </a:extLst>
            </p:cNvPr>
            <p:cNvSpPr/>
            <p:nvPr/>
          </p:nvSpPr>
          <p:spPr>
            <a:xfrm>
              <a:off x="3061800" y="3494160"/>
              <a:ext cx="130680" cy="129240"/>
            </a:xfrm>
            <a:custGeom>
              <a:avLst/>
              <a:gdLst/>
              <a:ahLst/>
              <a:cxnLst>
                <a:cxn ang="3cd4">
                  <a:pos x="hc" y="t"/>
                </a:cxn>
                <a:cxn ang="cd2">
                  <a:pos x="l" y="vc"/>
                </a:cxn>
                <a:cxn ang="cd4">
                  <a:pos x="hc" y="b"/>
                </a:cxn>
                <a:cxn ang="0">
                  <a:pos x="r" y="vc"/>
                </a:cxn>
              </a:cxnLst>
              <a:rect l="l" t="t" r="r" b="b"/>
              <a:pathLst>
                <a:path w="364" h="360">
                  <a:moveTo>
                    <a:pt x="265" y="50"/>
                  </a:moveTo>
                  <a:cubicBezTo>
                    <a:pt x="250" y="22"/>
                    <a:pt x="227" y="0"/>
                    <a:pt x="191" y="0"/>
                  </a:cubicBezTo>
                  <a:cubicBezTo>
                    <a:pt x="99" y="0"/>
                    <a:pt x="0" y="117"/>
                    <a:pt x="0" y="232"/>
                  </a:cubicBezTo>
                  <a:cubicBezTo>
                    <a:pt x="0" y="308"/>
                    <a:pt x="43" y="360"/>
                    <a:pt x="106" y="360"/>
                  </a:cubicBezTo>
                  <a:cubicBezTo>
                    <a:pt x="122" y="360"/>
                    <a:pt x="162" y="356"/>
                    <a:pt x="209" y="301"/>
                  </a:cubicBezTo>
                  <a:cubicBezTo>
                    <a:pt x="216" y="333"/>
                    <a:pt x="243" y="360"/>
                    <a:pt x="281" y="360"/>
                  </a:cubicBezTo>
                  <a:cubicBezTo>
                    <a:pt x="310" y="360"/>
                    <a:pt x="328" y="342"/>
                    <a:pt x="340" y="317"/>
                  </a:cubicBezTo>
                  <a:cubicBezTo>
                    <a:pt x="353" y="288"/>
                    <a:pt x="364" y="239"/>
                    <a:pt x="364" y="238"/>
                  </a:cubicBezTo>
                  <a:cubicBezTo>
                    <a:pt x="364" y="230"/>
                    <a:pt x="356" y="230"/>
                    <a:pt x="355" y="230"/>
                  </a:cubicBezTo>
                  <a:cubicBezTo>
                    <a:pt x="347" y="230"/>
                    <a:pt x="346" y="232"/>
                    <a:pt x="344" y="245"/>
                  </a:cubicBezTo>
                  <a:cubicBezTo>
                    <a:pt x="329" y="295"/>
                    <a:pt x="315" y="342"/>
                    <a:pt x="283" y="342"/>
                  </a:cubicBezTo>
                  <a:cubicBezTo>
                    <a:pt x="261" y="342"/>
                    <a:pt x="259" y="322"/>
                    <a:pt x="259" y="306"/>
                  </a:cubicBezTo>
                  <a:cubicBezTo>
                    <a:pt x="259" y="288"/>
                    <a:pt x="261" y="283"/>
                    <a:pt x="270" y="247"/>
                  </a:cubicBezTo>
                  <a:cubicBezTo>
                    <a:pt x="279" y="214"/>
                    <a:pt x="279" y="205"/>
                    <a:pt x="286" y="176"/>
                  </a:cubicBezTo>
                  <a:lnTo>
                    <a:pt x="315" y="65"/>
                  </a:lnTo>
                  <a:cubicBezTo>
                    <a:pt x="320" y="41"/>
                    <a:pt x="320" y="41"/>
                    <a:pt x="320" y="38"/>
                  </a:cubicBezTo>
                  <a:cubicBezTo>
                    <a:pt x="320" y="23"/>
                    <a:pt x="311" y="16"/>
                    <a:pt x="299" y="16"/>
                  </a:cubicBezTo>
                  <a:cubicBezTo>
                    <a:pt x="279" y="16"/>
                    <a:pt x="266" y="34"/>
                    <a:pt x="265" y="50"/>
                  </a:cubicBezTo>
                  <a:close/>
                  <a:moveTo>
                    <a:pt x="212" y="257"/>
                  </a:moveTo>
                  <a:cubicBezTo>
                    <a:pt x="209" y="272"/>
                    <a:pt x="209" y="272"/>
                    <a:pt x="198" y="286"/>
                  </a:cubicBezTo>
                  <a:cubicBezTo>
                    <a:pt x="162" y="329"/>
                    <a:pt x="130" y="342"/>
                    <a:pt x="108" y="342"/>
                  </a:cubicBezTo>
                  <a:cubicBezTo>
                    <a:pt x="68" y="342"/>
                    <a:pt x="56" y="299"/>
                    <a:pt x="56" y="268"/>
                  </a:cubicBezTo>
                  <a:cubicBezTo>
                    <a:pt x="56" y="229"/>
                    <a:pt x="81" y="130"/>
                    <a:pt x="101" y="94"/>
                  </a:cubicBezTo>
                  <a:cubicBezTo>
                    <a:pt x="124" y="47"/>
                    <a:pt x="160" y="18"/>
                    <a:pt x="193" y="18"/>
                  </a:cubicBezTo>
                  <a:cubicBezTo>
                    <a:pt x="245" y="18"/>
                    <a:pt x="256" y="83"/>
                    <a:pt x="256" y="88"/>
                  </a:cubicBezTo>
                  <a:cubicBezTo>
                    <a:pt x="256" y="92"/>
                    <a:pt x="254" y="97"/>
                    <a:pt x="252"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3" name="Freeform 32">
              <a:extLst>
                <a:ext uri="{FF2B5EF4-FFF2-40B4-BE49-F238E27FC236}">
                  <a16:creationId xmlns:a16="http://schemas.microsoft.com/office/drawing/2014/main" id="{2C55A465-8558-8447-AFBD-9CAAD403704D}"/>
                </a:ext>
              </a:extLst>
            </p:cNvPr>
            <p:cNvSpPr/>
            <p:nvPr/>
          </p:nvSpPr>
          <p:spPr>
            <a:xfrm>
              <a:off x="3224160" y="3589920"/>
              <a:ext cx="33480" cy="85320"/>
            </a:xfrm>
            <a:custGeom>
              <a:avLst/>
              <a:gdLst/>
              <a:ahLst/>
              <a:cxnLst>
                <a:cxn ang="3cd4">
                  <a:pos x="hc" y="t"/>
                </a:cxn>
                <a:cxn ang="cd2">
                  <a:pos x="l" y="vc"/>
                </a:cxn>
                <a:cxn ang="cd4">
                  <a:pos x="hc" y="b"/>
                </a:cxn>
                <a:cxn ang="0">
                  <a:pos x="r" y="vc"/>
                </a:cxn>
              </a:cxnLst>
              <a:rect l="l" t="t" r="r" b="b"/>
              <a:pathLst>
                <a:path w="94" h="238">
                  <a:moveTo>
                    <a:pt x="94" y="83"/>
                  </a:moveTo>
                  <a:cubicBezTo>
                    <a:pt x="94" y="31"/>
                    <a:pt x="74" y="0"/>
                    <a:pt x="43" y="0"/>
                  </a:cubicBezTo>
                  <a:cubicBezTo>
                    <a:pt x="16" y="0"/>
                    <a:pt x="0" y="20"/>
                    <a:pt x="0" y="41"/>
                  </a:cubicBezTo>
                  <a:cubicBezTo>
                    <a:pt x="0" y="63"/>
                    <a:pt x="16" y="85"/>
                    <a:pt x="43" y="85"/>
                  </a:cubicBezTo>
                  <a:cubicBezTo>
                    <a:pt x="52" y="85"/>
                    <a:pt x="63" y="81"/>
                    <a:pt x="70" y="74"/>
                  </a:cubicBezTo>
                  <a:cubicBezTo>
                    <a:pt x="74" y="72"/>
                    <a:pt x="74" y="72"/>
                    <a:pt x="76" y="72"/>
                  </a:cubicBezTo>
                  <a:cubicBezTo>
                    <a:pt x="76" y="72"/>
                    <a:pt x="77" y="72"/>
                    <a:pt x="77" y="83"/>
                  </a:cubicBezTo>
                  <a:cubicBezTo>
                    <a:pt x="77" y="142"/>
                    <a:pt x="49" y="191"/>
                    <a:pt x="22" y="216"/>
                  </a:cubicBezTo>
                  <a:cubicBezTo>
                    <a:pt x="13" y="225"/>
                    <a:pt x="13" y="227"/>
                    <a:pt x="13" y="229"/>
                  </a:cubicBezTo>
                  <a:cubicBezTo>
                    <a:pt x="13" y="236"/>
                    <a:pt x="16" y="238"/>
                    <a:pt x="22" y="238"/>
                  </a:cubicBezTo>
                  <a:cubicBezTo>
                    <a:pt x="31" y="238"/>
                    <a:pt x="94" y="176"/>
                    <a:pt x="94" y="8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4" name="Freeform 33">
              <a:extLst>
                <a:ext uri="{FF2B5EF4-FFF2-40B4-BE49-F238E27FC236}">
                  <a16:creationId xmlns:a16="http://schemas.microsoft.com/office/drawing/2014/main" id="{B45EB916-EDEF-E349-B929-2AA88CD2E616}"/>
                </a:ext>
              </a:extLst>
            </p:cNvPr>
            <p:cNvSpPr/>
            <p:nvPr/>
          </p:nvSpPr>
          <p:spPr>
            <a:xfrm>
              <a:off x="3340800" y="349416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8"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4" y="342"/>
                    <a:pt x="41" y="342"/>
                    <a:pt x="23" y="301"/>
                  </a:cubicBezTo>
                  <a:cubicBezTo>
                    <a:pt x="54" y="304"/>
                    <a:pt x="74" y="281"/>
                    <a:pt x="74" y="257"/>
                  </a:cubicBezTo>
                  <a:cubicBezTo>
                    <a:pt x="74" y="239"/>
                    <a:pt x="61" y="230"/>
                    <a:pt x="45" y="230"/>
                  </a:cubicBezTo>
                  <a:cubicBezTo>
                    <a:pt x="23" y="230"/>
                    <a:pt x="0" y="247"/>
                    <a:pt x="0" y="283"/>
                  </a:cubicBezTo>
                  <a:cubicBezTo>
                    <a:pt x="0" y="328"/>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5" name="Freeform 34">
              <a:extLst>
                <a:ext uri="{FF2B5EF4-FFF2-40B4-BE49-F238E27FC236}">
                  <a16:creationId xmlns:a16="http://schemas.microsoft.com/office/drawing/2014/main" id="{000EE951-C7E9-244D-8352-8020153690B2}"/>
                </a:ext>
              </a:extLst>
            </p:cNvPr>
            <p:cNvSpPr/>
            <p:nvPr/>
          </p:nvSpPr>
          <p:spPr>
            <a:xfrm>
              <a:off x="3468600" y="3391200"/>
              <a:ext cx="50040" cy="103320"/>
            </a:xfrm>
            <a:custGeom>
              <a:avLst/>
              <a:gdLst/>
              <a:ahLst/>
              <a:cxnLst>
                <a:cxn ang="3cd4">
                  <a:pos x="hc" y="t"/>
                </a:cxn>
                <a:cxn ang="cd2">
                  <a:pos x="l" y="vc"/>
                </a:cxn>
                <a:cxn ang="cd4">
                  <a:pos x="hc" y="b"/>
                </a:cxn>
                <a:cxn ang="0">
                  <a:pos x="r" y="vc"/>
                </a:cxn>
              </a:cxnLst>
              <a:rect l="l" t="t" r="r" b="b"/>
              <a:pathLst>
                <a:path w="140" h="288">
                  <a:moveTo>
                    <a:pt x="135" y="49"/>
                  </a:moveTo>
                  <a:cubicBezTo>
                    <a:pt x="140" y="40"/>
                    <a:pt x="140" y="34"/>
                    <a:pt x="140" y="31"/>
                  </a:cubicBezTo>
                  <a:cubicBezTo>
                    <a:pt x="140" y="13"/>
                    <a:pt x="124" y="0"/>
                    <a:pt x="108" y="0"/>
                  </a:cubicBezTo>
                  <a:cubicBezTo>
                    <a:pt x="86" y="0"/>
                    <a:pt x="79" y="18"/>
                    <a:pt x="77" y="27"/>
                  </a:cubicBezTo>
                  <a:lnTo>
                    <a:pt x="4" y="268"/>
                  </a:lnTo>
                  <a:cubicBezTo>
                    <a:pt x="2" y="268"/>
                    <a:pt x="0" y="275"/>
                    <a:pt x="0" y="275"/>
                  </a:cubicBezTo>
                  <a:cubicBezTo>
                    <a:pt x="0" y="283"/>
                    <a:pt x="18" y="288"/>
                    <a:pt x="22" y="288"/>
                  </a:cubicBezTo>
                  <a:cubicBezTo>
                    <a:pt x="25" y="288"/>
                    <a:pt x="27" y="288"/>
                    <a:pt x="31" y="2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6" name="Freeform 35">
              <a:extLst>
                <a:ext uri="{FF2B5EF4-FFF2-40B4-BE49-F238E27FC236}">
                  <a16:creationId xmlns:a16="http://schemas.microsoft.com/office/drawing/2014/main" id="{397E64A3-F679-3F42-AE67-0460C765A309}"/>
                </a:ext>
              </a:extLst>
            </p:cNvPr>
            <p:cNvSpPr/>
            <p:nvPr/>
          </p:nvSpPr>
          <p:spPr>
            <a:xfrm>
              <a:off x="3563280" y="3589920"/>
              <a:ext cx="33480" cy="85320"/>
            </a:xfrm>
            <a:custGeom>
              <a:avLst/>
              <a:gdLst/>
              <a:ahLst/>
              <a:cxnLst>
                <a:cxn ang="3cd4">
                  <a:pos x="hc" y="t"/>
                </a:cxn>
                <a:cxn ang="cd2">
                  <a:pos x="l" y="vc"/>
                </a:cxn>
                <a:cxn ang="cd4">
                  <a:pos x="hc" y="b"/>
                </a:cxn>
                <a:cxn ang="0">
                  <a:pos x="r" y="vc"/>
                </a:cxn>
              </a:cxnLst>
              <a:rect l="l" t="t" r="r" b="b"/>
              <a:pathLst>
                <a:path w="94" h="238">
                  <a:moveTo>
                    <a:pt x="94" y="83"/>
                  </a:moveTo>
                  <a:cubicBezTo>
                    <a:pt x="94" y="31"/>
                    <a:pt x="74" y="0"/>
                    <a:pt x="43" y="0"/>
                  </a:cubicBezTo>
                  <a:cubicBezTo>
                    <a:pt x="16" y="0"/>
                    <a:pt x="0" y="20"/>
                    <a:pt x="0" y="41"/>
                  </a:cubicBezTo>
                  <a:cubicBezTo>
                    <a:pt x="0" y="63"/>
                    <a:pt x="16" y="85"/>
                    <a:pt x="43" y="85"/>
                  </a:cubicBezTo>
                  <a:cubicBezTo>
                    <a:pt x="52" y="85"/>
                    <a:pt x="63" y="81"/>
                    <a:pt x="70" y="74"/>
                  </a:cubicBezTo>
                  <a:cubicBezTo>
                    <a:pt x="74" y="72"/>
                    <a:pt x="74" y="72"/>
                    <a:pt x="76" y="72"/>
                  </a:cubicBezTo>
                  <a:cubicBezTo>
                    <a:pt x="76" y="72"/>
                    <a:pt x="77" y="72"/>
                    <a:pt x="77" y="83"/>
                  </a:cubicBezTo>
                  <a:cubicBezTo>
                    <a:pt x="77" y="142"/>
                    <a:pt x="49" y="191"/>
                    <a:pt x="22" y="216"/>
                  </a:cubicBezTo>
                  <a:cubicBezTo>
                    <a:pt x="13" y="225"/>
                    <a:pt x="13" y="227"/>
                    <a:pt x="13" y="229"/>
                  </a:cubicBezTo>
                  <a:cubicBezTo>
                    <a:pt x="13" y="236"/>
                    <a:pt x="16" y="238"/>
                    <a:pt x="22" y="238"/>
                  </a:cubicBezTo>
                  <a:cubicBezTo>
                    <a:pt x="31" y="238"/>
                    <a:pt x="94" y="176"/>
                    <a:pt x="94" y="8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7" name="Freeform 36">
              <a:extLst>
                <a:ext uri="{FF2B5EF4-FFF2-40B4-BE49-F238E27FC236}">
                  <a16:creationId xmlns:a16="http://schemas.microsoft.com/office/drawing/2014/main" id="{398BAB70-7126-E44C-9DAA-7819C019A971}"/>
                </a:ext>
              </a:extLst>
            </p:cNvPr>
            <p:cNvSpPr/>
            <p:nvPr/>
          </p:nvSpPr>
          <p:spPr>
            <a:xfrm>
              <a:off x="3673439" y="3494160"/>
              <a:ext cx="116280" cy="129240"/>
            </a:xfrm>
            <a:custGeom>
              <a:avLst/>
              <a:gdLst/>
              <a:ahLst/>
              <a:cxnLst>
                <a:cxn ang="3cd4">
                  <a:pos x="hc" y="t"/>
                </a:cxn>
                <a:cxn ang="cd2">
                  <a:pos x="l" y="vc"/>
                </a:cxn>
                <a:cxn ang="cd4">
                  <a:pos x="hc" y="b"/>
                </a:cxn>
                <a:cxn ang="0">
                  <a:pos x="r" y="vc"/>
                </a:cxn>
              </a:cxnLst>
              <a:rect l="l" t="t" r="r" b="b"/>
              <a:pathLst>
                <a:path w="324" h="360">
                  <a:moveTo>
                    <a:pt x="47" y="304"/>
                  </a:moveTo>
                  <a:cubicBezTo>
                    <a:pt x="45" y="317"/>
                    <a:pt x="40" y="335"/>
                    <a:pt x="40" y="338"/>
                  </a:cubicBezTo>
                  <a:cubicBezTo>
                    <a:pt x="40" y="353"/>
                    <a:pt x="50" y="360"/>
                    <a:pt x="63" y="360"/>
                  </a:cubicBezTo>
                  <a:cubicBezTo>
                    <a:pt x="72" y="360"/>
                    <a:pt x="86" y="353"/>
                    <a:pt x="92" y="338"/>
                  </a:cubicBezTo>
                  <a:cubicBezTo>
                    <a:pt x="94" y="335"/>
                    <a:pt x="121" y="227"/>
                    <a:pt x="124" y="212"/>
                  </a:cubicBezTo>
                  <a:cubicBezTo>
                    <a:pt x="130" y="185"/>
                    <a:pt x="144" y="130"/>
                    <a:pt x="149" y="108"/>
                  </a:cubicBezTo>
                  <a:cubicBezTo>
                    <a:pt x="153" y="99"/>
                    <a:pt x="175" y="61"/>
                    <a:pt x="194" y="43"/>
                  </a:cubicBezTo>
                  <a:cubicBezTo>
                    <a:pt x="200" y="38"/>
                    <a:pt x="223" y="18"/>
                    <a:pt x="257" y="18"/>
                  </a:cubicBezTo>
                  <a:cubicBezTo>
                    <a:pt x="279" y="18"/>
                    <a:pt x="290" y="27"/>
                    <a:pt x="292" y="27"/>
                  </a:cubicBezTo>
                  <a:cubicBezTo>
                    <a:pt x="266" y="31"/>
                    <a:pt x="250" y="50"/>
                    <a:pt x="250" y="70"/>
                  </a:cubicBezTo>
                  <a:cubicBezTo>
                    <a:pt x="250" y="83"/>
                    <a:pt x="259" y="99"/>
                    <a:pt x="281" y="99"/>
                  </a:cubicBezTo>
                  <a:cubicBezTo>
                    <a:pt x="301" y="99"/>
                    <a:pt x="324" y="81"/>
                    <a:pt x="324" y="52"/>
                  </a:cubicBezTo>
                  <a:cubicBezTo>
                    <a:pt x="324" y="23"/>
                    <a:pt x="299" y="0"/>
                    <a:pt x="257" y="0"/>
                  </a:cubicBezTo>
                  <a:cubicBezTo>
                    <a:pt x="205" y="0"/>
                    <a:pt x="171" y="40"/>
                    <a:pt x="157" y="61"/>
                  </a:cubicBezTo>
                  <a:cubicBezTo>
                    <a:pt x="149" y="25"/>
                    <a:pt x="121" y="0"/>
                    <a:pt x="83" y="0"/>
                  </a:cubicBezTo>
                  <a:cubicBezTo>
                    <a:pt x="47" y="0"/>
                    <a:pt x="32" y="31"/>
                    <a:pt x="25" y="45"/>
                  </a:cubicBezTo>
                  <a:cubicBezTo>
                    <a:pt x="11" y="72"/>
                    <a:pt x="0" y="121"/>
                    <a:pt x="0" y="122"/>
                  </a:cubicBezTo>
                  <a:cubicBezTo>
                    <a:pt x="0" y="130"/>
                    <a:pt x="7" y="130"/>
                    <a:pt x="9" y="130"/>
                  </a:cubicBezTo>
                  <a:cubicBezTo>
                    <a:pt x="18" y="130"/>
                    <a:pt x="18" y="130"/>
                    <a:pt x="23" y="112"/>
                  </a:cubicBezTo>
                  <a:cubicBezTo>
                    <a:pt x="36" y="56"/>
                    <a:pt x="52" y="18"/>
                    <a:pt x="81" y="18"/>
                  </a:cubicBezTo>
                  <a:cubicBezTo>
                    <a:pt x="95" y="18"/>
                    <a:pt x="106" y="23"/>
                    <a:pt x="106" y="54"/>
                  </a:cubicBezTo>
                  <a:cubicBezTo>
                    <a:pt x="106" y="70"/>
                    <a:pt x="103" y="79"/>
                    <a:pt x="94" y="1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38" name="Freeform 37">
              <a:extLst>
                <a:ext uri="{FF2B5EF4-FFF2-40B4-BE49-F238E27FC236}">
                  <a16:creationId xmlns:a16="http://schemas.microsoft.com/office/drawing/2014/main" id="{0F97BEB8-D26E-3647-9ACB-1AE7A1E17336}"/>
                </a:ext>
              </a:extLst>
            </p:cNvPr>
            <p:cNvSpPr/>
            <p:nvPr/>
          </p:nvSpPr>
          <p:spPr>
            <a:xfrm>
              <a:off x="3817080" y="3406680"/>
              <a:ext cx="66240" cy="284760"/>
            </a:xfrm>
            <a:custGeom>
              <a:avLst/>
              <a:gdLst/>
              <a:ahLst/>
              <a:cxnLst>
                <a:cxn ang="3cd4">
                  <a:pos x="hc" y="t"/>
                </a:cxn>
                <a:cxn ang="cd2">
                  <a:pos x="l" y="vc"/>
                </a:cxn>
                <a:cxn ang="cd4">
                  <a:pos x="hc" y="b"/>
                </a:cxn>
                <a:cxn ang="0">
                  <a:pos x="r" y="vc"/>
                </a:cxn>
              </a:cxnLst>
              <a:rect l="l" t="t" r="r" b="b"/>
              <a:pathLst>
                <a:path w="185" h="792">
                  <a:moveTo>
                    <a:pt x="185" y="396"/>
                  </a:moveTo>
                  <a:cubicBezTo>
                    <a:pt x="185" y="335"/>
                    <a:pt x="176" y="239"/>
                    <a:pt x="133" y="149"/>
                  </a:cubicBezTo>
                  <a:cubicBezTo>
                    <a:pt x="85" y="52"/>
                    <a:pt x="16" y="0"/>
                    <a:pt x="7" y="0"/>
                  </a:cubicBezTo>
                  <a:cubicBezTo>
                    <a:pt x="4" y="0"/>
                    <a:pt x="0" y="4"/>
                    <a:pt x="0" y="7"/>
                  </a:cubicBezTo>
                  <a:cubicBezTo>
                    <a:pt x="0" y="11"/>
                    <a:pt x="0" y="13"/>
                    <a:pt x="14" y="27"/>
                  </a:cubicBezTo>
                  <a:cubicBezTo>
                    <a:pt x="94" y="104"/>
                    <a:pt x="139" y="230"/>
                    <a:pt x="139" y="396"/>
                  </a:cubicBezTo>
                  <a:cubicBezTo>
                    <a:pt x="139" y="531"/>
                    <a:pt x="110" y="671"/>
                    <a:pt x="11" y="770"/>
                  </a:cubicBezTo>
                  <a:cubicBezTo>
                    <a:pt x="0" y="781"/>
                    <a:pt x="0" y="783"/>
                    <a:pt x="0" y="785"/>
                  </a:cubicBezTo>
                  <a:cubicBezTo>
                    <a:pt x="0" y="790"/>
                    <a:pt x="4" y="792"/>
                    <a:pt x="7" y="792"/>
                  </a:cubicBezTo>
                  <a:cubicBezTo>
                    <a:pt x="16" y="792"/>
                    <a:pt x="88" y="738"/>
                    <a:pt x="135" y="637"/>
                  </a:cubicBezTo>
                  <a:cubicBezTo>
                    <a:pt x="176" y="551"/>
                    <a:pt x="185" y="462"/>
                    <a:pt x="185" y="3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39" name="Group 38" descr="18§display§s \leftarrow s'§svg§600§FALSE" title="TexMaths">
            <a:extLst>
              <a:ext uri="{FF2B5EF4-FFF2-40B4-BE49-F238E27FC236}">
                <a16:creationId xmlns:a16="http://schemas.microsoft.com/office/drawing/2014/main" id="{66DE1A18-9822-AC42-A6AA-2C122F589667}"/>
              </a:ext>
            </a:extLst>
          </p:cNvPr>
          <p:cNvGrpSpPr/>
          <p:nvPr/>
        </p:nvGrpSpPr>
        <p:grpSpPr>
          <a:xfrm>
            <a:off x="1480679" y="3780744"/>
            <a:ext cx="773280" cy="232201"/>
            <a:chOff x="1480679" y="3699719"/>
            <a:chExt cx="773280" cy="232201"/>
          </a:xfrm>
        </p:grpSpPr>
        <p:sp>
          <p:nvSpPr>
            <p:cNvPr id="40" name="Freeform 39">
              <a:extLst>
                <a:ext uri="{FF2B5EF4-FFF2-40B4-BE49-F238E27FC236}">
                  <a16:creationId xmlns:a16="http://schemas.microsoft.com/office/drawing/2014/main" id="{23495AAC-4F3E-AF45-878C-7DD2147007B6}"/>
                </a:ext>
              </a:extLst>
            </p:cNvPr>
            <p:cNvSpPr/>
            <p:nvPr/>
          </p:nvSpPr>
          <p:spPr>
            <a:xfrm>
              <a:off x="1480679" y="3701159"/>
              <a:ext cx="773280" cy="228240"/>
            </a:xfrm>
            <a:custGeom>
              <a:avLst/>
              <a:gdLst/>
              <a:ahLst/>
              <a:cxnLst>
                <a:cxn ang="3cd4">
                  <a:pos x="hc" y="t"/>
                </a:cxn>
                <a:cxn ang="cd2">
                  <a:pos x="l" y="vc"/>
                </a:cxn>
                <a:cxn ang="cd4">
                  <a:pos x="hc" y="b"/>
                </a:cxn>
                <a:cxn ang="0">
                  <a:pos x="r" y="vc"/>
                </a:cxn>
              </a:cxnLst>
              <a:rect l="l" t="t" r="r" b="b"/>
              <a:pathLst>
                <a:path w="2149" h="635">
                  <a:moveTo>
                    <a:pt x="1074" y="635"/>
                  </a:moveTo>
                  <a:lnTo>
                    <a:pt x="0" y="635"/>
                  </a:lnTo>
                  <a:lnTo>
                    <a:pt x="0" y="0"/>
                  </a:lnTo>
                  <a:lnTo>
                    <a:pt x="2149" y="0"/>
                  </a:lnTo>
                  <a:lnTo>
                    <a:pt x="2149" y="635"/>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1" name="Freeform 40">
              <a:extLst>
                <a:ext uri="{FF2B5EF4-FFF2-40B4-BE49-F238E27FC236}">
                  <a16:creationId xmlns:a16="http://schemas.microsoft.com/office/drawing/2014/main" id="{5985DB8C-2A03-DF40-A99C-C5AC2ADBDDC3}"/>
                </a:ext>
              </a:extLst>
            </p:cNvPr>
            <p:cNvSpPr/>
            <p:nvPr/>
          </p:nvSpPr>
          <p:spPr>
            <a:xfrm>
              <a:off x="1495439" y="380268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7"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3" y="342"/>
                    <a:pt x="41" y="342"/>
                    <a:pt x="23" y="301"/>
                  </a:cubicBezTo>
                  <a:cubicBezTo>
                    <a:pt x="54" y="304"/>
                    <a:pt x="74" y="281"/>
                    <a:pt x="74" y="257"/>
                  </a:cubicBezTo>
                  <a:cubicBezTo>
                    <a:pt x="74" y="239"/>
                    <a:pt x="61" y="230"/>
                    <a:pt x="45" y="230"/>
                  </a:cubicBezTo>
                  <a:cubicBezTo>
                    <a:pt x="23" y="230"/>
                    <a:pt x="0" y="247"/>
                    <a:pt x="0" y="283"/>
                  </a:cubicBezTo>
                  <a:cubicBezTo>
                    <a:pt x="0" y="327"/>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2" name="Freeform 41">
              <a:extLst>
                <a:ext uri="{FF2B5EF4-FFF2-40B4-BE49-F238E27FC236}">
                  <a16:creationId xmlns:a16="http://schemas.microsoft.com/office/drawing/2014/main" id="{A7487784-F7CB-9B4A-928E-4ED5848A9A16}"/>
                </a:ext>
              </a:extLst>
            </p:cNvPr>
            <p:cNvSpPr/>
            <p:nvPr/>
          </p:nvSpPr>
          <p:spPr>
            <a:xfrm>
              <a:off x="1708920" y="3783240"/>
              <a:ext cx="253080" cy="148680"/>
            </a:xfrm>
            <a:custGeom>
              <a:avLst/>
              <a:gdLst/>
              <a:ahLst/>
              <a:cxnLst>
                <a:cxn ang="3cd4">
                  <a:pos x="hc" y="t"/>
                </a:cxn>
                <a:cxn ang="cd2">
                  <a:pos x="l" y="vc"/>
                </a:cxn>
                <a:cxn ang="cd4">
                  <a:pos x="hc" y="b"/>
                </a:cxn>
                <a:cxn ang="0">
                  <a:pos x="r" y="vc"/>
                </a:cxn>
              </a:cxnLst>
              <a:rect l="l" t="t" r="r" b="b"/>
              <a:pathLst>
                <a:path w="704" h="414">
                  <a:moveTo>
                    <a:pt x="675" y="223"/>
                  </a:moveTo>
                  <a:cubicBezTo>
                    <a:pt x="689" y="223"/>
                    <a:pt x="704" y="223"/>
                    <a:pt x="704" y="207"/>
                  </a:cubicBezTo>
                  <a:cubicBezTo>
                    <a:pt x="704" y="191"/>
                    <a:pt x="689" y="191"/>
                    <a:pt x="675" y="191"/>
                  </a:cubicBezTo>
                  <a:lnTo>
                    <a:pt x="86" y="191"/>
                  </a:lnTo>
                  <a:cubicBezTo>
                    <a:pt x="130" y="158"/>
                    <a:pt x="151" y="126"/>
                    <a:pt x="158" y="115"/>
                  </a:cubicBezTo>
                  <a:cubicBezTo>
                    <a:pt x="193" y="61"/>
                    <a:pt x="200" y="11"/>
                    <a:pt x="200" y="9"/>
                  </a:cubicBezTo>
                  <a:cubicBezTo>
                    <a:pt x="200" y="0"/>
                    <a:pt x="191" y="0"/>
                    <a:pt x="184" y="0"/>
                  </a:cubicBezTo>
                  <a:cubicBezTo>
                    <a:pt x="171" y="0"/>
                    <a:pt x="169" y="2"/>
                    <a:pt x="166" y="16"/>
                  </a:cubicBezTo>
                  <a:cubicBezTo>
                    <a:pt x="148" y="94"/>
                    <a:pt x="101" y="160"/>
                    <a:pt x="13" y="196"/>
                  </a:cubicBezTo>
                  <a:cubicBezTo>
                    <a:pt x="4" y="200"/>
                    <a:pt x="0" y="202"/>
                    <a:pt x="0" y="207"/>
                  </a:cubicBezTo>
                  <a:cubicBezTo>
                    <a:pt x="0" y="212"/>
                    <a:pt x="4" y="214"/>
                    <a:pt x="13" y="218"/>
                  </a:cubicBezTo>
                  <a:cubicBezTo>
                    <a:pt x="94" y="252"/>
                    <a:pt x="148" y="313"/>
                    <a:pt x="167" y="403"/>
                  </a:cubicBezTo>
                  <a:cubicBezTo>
                    <a:pt x="169" y="412"/>
                    <a:pt x="171" y="414"/>
                    <a:pt x="184" y="414"/>
                  </a:cubicBezTo>
                  <a:cubicBezTo>
                    <a:pt x="191" y="414"/>
                    <a:pt x="200" y="414"/>
                    <a:pt x="200" y="405"/>
                  </a:cubicBezTo>
                  <a:cubicBezTo>
                    <a:pt x="200" y="403"/>
                    <a:pt x="193" y="353"/>
                    <a:pt x="160" y="301"/>
                  </a:cubicBezTo>
                  <a:cubicBezTo>
                    <a:pt x="144" y="277"/>
                    <a:pt x="121" y="248"/>
                    <a:pt x="86" y="2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3" name="Freeform 42">
              <a:extLst>
                <a:ext uri="{FF2B5EF4-FFF2-40B4-BE49-F238E27FC236}">
                  <a16:creationId xmlns:a16="http://schemas.microsoft.com/office/drawing/2014/main" id="{D46288B5-7CCA-304E-B027-0EDB8167CD4D}"/>
                </a:ext>
              </a:extLst>
            </p:cNvPr>
            <p:cNvSpPr/>
            <p:nvPr/>
          </p:nvSpPr>
          <p:spPr>
            <a:xfrm>
              <a:off x="2070360" y="380268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7"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3" y="342"/>
                    <a:pt x="41" y="342"/>
                    <a:pt x="23" y="301"/>
                  </a:cubicBezTo>
                  <a:cubicBezTo>
                    <a:pt x="54" y="304"/>
                    <a:pt x="74" y="281"/>
                    <a:pt x="74" y="257"/>
                  </a:cubicBezTo>
                  <a:cubicBezTo>
                    <a:pt x="74" y="239"/>
                    <a:pt x="61" y="230"/>
                    <a:pt x="45" y="230"/>
                  </a:cubicBezTo>
                  <a:cubicBezTo>
                    <a:pt x="23" y="230"/>
                    <a:pt x="0" y="247"/>
                    <a:pt x="0" y="283"/>
                  </a:cubicBezTo>
                  <a:cubicBezTo>
                    <a:pt x="0" y="327"/>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4" name="Freeform 43">
              <a:extLst>
                <a:ext uri="{FF2B5EF4-FFF2-40B4-BE49-F238E27FC236}">
                  <a16:creationId xmlns:a16="http://schemas.microsoft.com/office/drawing/2014/main" id="{33C9441A-3EFE-4640-BDAE-ABF3ED7236B5}"/>
                </a:ext>
              </a:extLst>
            </p:cNvPr>
            <p:cNvSpPr/>
            <p:nvPr/>
          </p:nvSpPr>
          <p:spPr>
            <a:xfrm>
              <a:off x="2197800" y="3699719"/>
              <a:ext cx="50040" cy="103320"/>
            </a:xfrm>
            <a:custGeom>
              <a:avLst/>
              <a:gdLst/>
              <a:ahLst/>
              <a:cxnLst>
                <a:cxn ang="3cd4">
                  <a:pos x="hc" y="t"/>
                </a:cxn>
                <a:cxn ang="cd2">
                  <a:pos x="l" y="vc"/>
                </a:cxn>
                <a:cxn ang="cd4">
                  <a:pos x="hc" y="b"/>
                </a:cxn>
                <a:cxn ang="0">
                  <a:pos x="r" y="vc"/>
                </a:cxn>
              </a:cxnLst>
              <a:rect l="l" t="t" r="r" b="b"/>
              <a:pathLst>
                <a:path w="140" h="288">
                  <a:moveTo>
                    <a:pt x="135" y="49"/>
                  </a:moveTo>
                  <a:cubicBezTo>
                    <a:pt x="140" y="40"/>
                    <a:pt x="140" y="34"/>
                    <a:pt x="140" y="31"/>
                  </a:cubicBezTo>
                  <a:cubicBezTo>
                    <a:pt x="140" y="13"/>
                    <a:pt x="124" y="0"/>
                    <a:pt x="108" y="0"/>
                  </a:cubicBezTo>
                  <a:cubicBezTo>
                    <a:pt x="86" y="0"/>
                    <a:pt x="79" y="18"/>
                    <a:pt x="77" y="27"/>
                  </a:cubicBezTo>
                  <a:lnTo>
                    <a:pt x="4" y="268"/>
                  </a:lnTo>
                  <a:cubicBezTo>
                    <a:pt x="2" y="268"/>
                    <a:pt x="0" y="275"/>
                    <a:pt x="0" y="275"/>
                  </a:cubicBezTo>
                  <a:cubicBezTo>
                    <a:pt x="0" y="283"/>
                    <a:pt x="18" y="288"/>
                    <a:pt x="22" y="288"/>
                  </a:cubicBezTo>
                  <a:cubicBezTo>
                    <a:pt x="25" y="288"/>
                    <a:pt x="27" y="288"/>
                    <a:pt x="31" y="2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45" name="TextBox 44">
            <a:extLst>
              <a:ext uri="{FF2B5EF4-FFF2-40B4-BE49-F238E27FC236}">
                <a16:creationId xmlns:a16="http://schemas.microsoft.com/office/drawing/2014/main" id="{BE8EFDE7-6E1A-AF4A-9A6A-52DD4238ED82}"/>
              </a:ext>
            </a:extLst>
          </p:cNvPr>
          <p:cNvSpPr txBox="1"/>
          <p:nvPr/>
        </p:nvSpPr>
        <p:spPr>
          <a:xfrm>
            <a:off x="272160" y="6126480"/>
            <a:ext cx="916920" cy="34632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sng" strike="noStrike" kern="1200" cap="none">
                <a:ln>
                  <a:noFill/>
                </a:ln>
                <a:uFillTx/>
                <a:latin typeface="Liberation Sans" pitchFamily="18"/>
                <a:ea typeface="Noto Sans CJK SC Regular" pitchFamily="2"/>
                <a:cs typeface="FreeSans" pitchFamily="2"/>
              </a:rPr>
              <a:t>Where:</a:t>
            </a:r>
          </a:p>
        </p:txBody>
      </p:sp>
      <p:grpSp>
        <p:nvGrpSpPr>
          <p:cNvPr id="46" name="Group 45" descr="16§display§\nabla_w L(B;w,w^-) \approx - \frac{1}{|B|} \sum_{(s,a,s',r) \in B} \left(&#10;target(s';w^-) - Q_w(s,a)&#10;\right) \nabla_w Q_w(s,a)§svg§600§FALSE" title="TexMaths">
            <a:extLst>
              <a:ext uri="{FF2B5EF4-FFF2-40B4-BE49-F238E27FC236}">
                <a16:creationId xmlns:a16="http://schemas.microsoft.com/office/drawing/2014/main" id="{41A6DBF1-8024-4541-BB08-4CD40164C1BC}"/>
              </a:ext>
            </a:extLst>
          </p:cNvPr>
          <p:cNvGrpSpPr/>
          <p:nvPr/>
        </p:nvGrpSpPr>
        <p:grpSpPr>
          <a:xfrm>
            <a:off x="1266120" y="6035040"/>
            <a:ext cx="8192160" cy="698400"/>
            <a:chOff x="1266120" y="6035040"/>
            <a:chExt cx="8192160" cy="698400"/>
          </a:xfrm>
        </p:grpSpPr>
        <p:sp>
          <p:nvSpPr>
            <p:cNvPr id="47" name="Freeform 46">
              <a:extLst>
                <a:ext uri="{FF2B5EF4-FFF2-40B4-BE49-F238E27FC236}">
                  <a16:creationId xmlns:a16="http://schemas.microsoft.com/office/drawing/2014/main" id="{681BBDBB-AE9F-9F41-BB7F-01727B3DB049}"/>
                </a:ext>
              </a:extLst>
            </p:cNvPr>
            <p:cNvSpPr/>
            <p:nvPr/>
          </p:nvSpPr>
          <p:spPr>
            <a:xfrm>
              <a:off x="1266120" y="6041519"/>
              <a:ext cx="8192160" cy="691920"/>
            </a:xfrm>
            <a:custGeom>
              <a:avLst/>
              <a:gdLst/>
              <a:ahLst/>
              <a:cxnLst>
                <a:cxn ang="3cd4">
                  <a:pos x="hc" y="t"/>
                </a:cxn>
                <a:cxn ang="cd2">
                  <a:pos x="l" y="vc"/>
                </a:cxn>
                <a:cxn ang="cd4">
                  <a:pos x="hc" y="b"/>
                </a:cxn>
                <a:cxn ang="0">
                  <a:pos x="r" y="vc"/>
                </a:cxn>
              </a:cxnLst>
              <a:rect l="l" t="t" r="r" b="b"/>
              <a:pathLst>
                <a:path w="22757" h="1923">
                  <a:moveTo>
                    <a:pt x="11379" y="1923"/>
                  </a:moveTo>
                  <a:lnTo>
                    <a:pt x="0" y="1923"/>
                  </a:lnTo>
                  <a:lnTo>
                    <a:pt x="0" y="0"/>
                  </a:lnTo>
                  <a:lnTo>
                    <a:pt x="22757" y="0"/>
                  </a:lnTo>
                  <a:lnTo>
                    <a:pt x="22757" y="1923"/>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8" name="Freeform 47">
              <a:extLst>
                <a:ext uri="{FF2B5EF4-FFF2-40B4-BE49-F238E27FC236}">
                  <a16:creationId xmlns:a16="http://schemas.microsoft.com/office/drawing/2014/main" id="{240D20BC-6081-AE42-9837-0C66D48022BC}"/>
                </a:ext>
              </a:extLst>
            </p:cNvPr>
            <p:cNvSpPr/>
            <p:nvPr/>
          </p:nvSpPr>
          <p:spPr>
            <a:xfrm>
              <a:off x="1278360" y="6202079"/>
              <a:ext cx="186840" cy="181800"/>
            </a:xfrm>
            <a:custGeom>
              <a:avLst/>
              <a:gdLst/>
              <a:ahLst/>
              <a:cxnLst>
                <a:cxn ang="3cd4">
                  <a:pos x="hc" y="t"/>
                </a:cxn>
                <a:cxn ang="cd2">
                  <a:pos x="l" y="vc"/>
                </a:cxn>
                <a:cxn ang="cd4">
                  <a:pos x="hc" y="b"/>
                </a:cxn>
                <a:cxn ang="0">
                  <a:pos x="r" y="vc"/>
                </a:cxn>
              </a:cxnLst>
              <a:rect l="l" t="t" r="r" b="b"/>
              <a:pathLst>
                <a:path w="520" h="506">
                  <a:moveTo>
                    <a:pt x="517" y="16"/>
                  </a:moveTo>
                  <a:cubicBezTo>
                    <a:pt x="518" y="13"/>
                    <a:pt x="520" y="8"/>
                    <a:pt x="520" y="6"/>
                  </a:cubicBezTo>
                  <a:cubicBezTo>
                    <a:pt x="520" y="0"/>
                    <a:pt x="520" y="0"/>
                    <a:pt x="504" y="0"/>
                  </a:cubicBezTo>
                  <a:lnTo>
                    <a:pt x="18" y="0"/>
                  </a:lnTo>
                  <a:cubicBezTo>
                    <a:pt x="0" y="0"/>
                    <a:pt x="0" y="0"/>
                    <a:pt x="0" y="6"/>
                  </a:cubicBezTo>
                  <a:cubicBezTo>
                    <a:pt x="0" y="8"/>
                    <a:pt x="2" y="13"/>
                    <a:pt x="3" y="16"/>
                  </a:cubicBezTo>
                  <a:lnTo>
                    <a:pt x="242" y="491"/>
                  </a:lnTo>
                  <a:cubicBezTo>
                    <a:pt x="246" y="501"/>
                    <a:pt x="248" y="506"/>
                    <a:pt x="261" y="506"/>
                  </a:cubicBezTo>
                  <a:cubicBezTo>
                    <a:pt x="272" y="506"/>
                    <a:pt x="274" y="501"/>
                    <a:pt x="280" y="491"/>
                  </a:cubicBezTo>
                  <a:close/>
                  <a:moveTo>
                    <a:pt x="88" y="51"/>
                  </a:moveTo>
                  <a:lnTo>
                    <a:pt x="475" y="51"/>
                  </a:lnTo>
                  <a:lnTo>
                    <a:pt x="282" y="438"/>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49" name="Freeform 48">
              <a:extLst>
                <a:ext uri="{FF2B5EF4-FFF2-40B4-BE49-F238E27FC236}">
                  <a16:creationId xmlns:a16="http://schemas.microsoft.com/office/drawing/2014/main" id="{3050596D-754A-DB4E-81F3-6B0D5DE1C862}"/>
                </a:ext>
              </a:extLst>
            </p:cNvPr>
            <p:cNvSpPr/>
            <p:nvPr/>
          </p:nvSpPr>
          <p:spPr>
            <a:xfrm>
              <a:off x="1484279" y="6334560"/>
              <a:ext cx="129960" cy="80280"/>
            </a:xfrm>
            <a:custGeom>
              <a:avLst/>
              <a:gdLst/>
              <a:ahLst/>
              <a:cxnLst>
                <a:cxn ang="3cd4">
                  <a:pos x="hc" y="t"/>
                </a:cxn>
                <a:cxn ang="cd2">
                  <a:pos x="l" y="vc"/>
                </a:cxn>
                <a:cxn ang="cd4">
                  <a:pos x="hc" y="b"/>
                </a:cxn>
                <a:cxn ang="0">
                  <a:pos x="r" y="vc"/>
                </a:cxn>
              </a:cxnLst>
              <a:rect l="l" t="t" r="r" b="b"/>
              <a:pathLst>
                <a:path w="362" h="224">
                  <a:moveTo>
                    <a:pt x="237" y="61"/>
                  </a:moveTo>
                  <a:cubicBezTo>
                    <a:pt x="240" y="48"/>
                    <a:pt x="246" y="24"/>
                    <a:pt x="246" y="21"/>
                  </a:cubicBezTo>
                  <a:cubicBezTo>
                    <a:pt x="246" y="11"/>
                    <a:pt x="238" y="5"/>
                    <a:pt x="230" y="5"/>
                  </a:cubicBezTo>
                  <a:cubicBezTo>
                    <a:pt x="221" y="5"/>
                    <a:pt x="211" y="11"/>
                    <a:pt x="208" y="19"/>
                  </a:cubicBezTo>
                  <a:cubicBezTo>
                    <a:pt x="206" y="24"/>
                    <a:pt x="202" y="45"/>
                    <a:pt x="198" y="58"/>
                  </a:cubicBezTo>
                  <a:cubicBezTo>
                    <a:pt x="192" y="85"/>
                    <a:pt x="192" y="86"/>
                    <a:pt x="184" y="114"/>
                  </a:cubicBezTo>
                  <a:cubicBezTo>
                    <a:pt x="178" y="141"/>
                    <a:pt x="178" y="146"/>
                    <a:pt x="176" y="160"/>
                  </a:cubicBezTo>
                  <a:cubicBezTo>
                    <a:pt x="179" y="170"/>
                    <a:pt x="174" y="179"/>
                    <a:pt x="163" y="194"/>
                  </a:cubicBezTo>
                  <a:cubicBezTo>
                    <a:pt x="157" y="202"/>
                    <a:pt x="146" y="210"/>
                    <a:pt x="130" y="210"/>
                  </a:cubicBezTo>
                  <a:cubicBezTo>
                    <a:pt x="110" y="210"/>
                    <a:pt x="85" y="203"/>
                    <a:pt x="85" y="165"/>
                  </a:cubicBezTo>
                  <a:cubicBezTo>
                    <a:pt x="85" y="139"/>
                    <a:pt x="99" y="102"/>
                    <a:pt x="109" y="77"/>
                  </a:cubicBezTo>
                  <a:cubicBezTo>
                    <a:pt x="117" y="56"/>
                    <a:pt x="118" y="51"/>
                    <a:pt x="118" y="43"/>
                  </a:cubicBezTo>
                  <a:cubicBezTo>
                    <a:pt x="118" y="19"/>
                    <a:pt x="99" y="0"/>
                    <a:pt x="72" y="0"/>
                  </a:cubicBezTo>
                  <a:cubicBezTo>
                    <a:pt x="22" y="0"/>
                    <a:pt x="0" y="67"/>
                    <a:pt x="0" y="77"/>
                  </a:cubicBezTo>
                  <a:cubicBezTo>
                    <a:pt x="0" y="83"/>
                    <a:pt x="6" y="83"/>
                    <a:pt x="8" y="83"/>
                  </a:cubicBezTo>
                  <a:cubicBezTo>
                    <a:pt x="16" y="83"/>
                    <a:pt x="16" y="80"/>
                    <a:pt x="18" y="75"/>
                  </a:cubicBezTo>
                  <a:cubicBezTo>
                    <a:pt x="30" y="34"/>
                    <a:pt x="51" y="14"/>
                    <a:pt x="70" y="14"/>
                  </a:cubicBezTo>
                  <a:cubicBezTo>
                    <a:pt x="78" y="14"/>
                    <a:pt x="83" y="19"/>
                    <a:pt x="83" y="32"/>
                  </a:cubicBezTo>
                  <a:cubicBezTo>
                    <a:pt x="83" y="43"/>
                    <a:pt x="78" y="54"/>
                    <a:pt x="77" y="61"/>
                  </a:cubicBezTo>
                  <a:cubicBezTo>
                    <a:pt x="48" y="133"/>
                    <a:pt x="48" y="142"/>
                    <a:pt x="48" y="158"/>
                  </a:cubicBezTo>
                  <a:cubicBezTo>
                    <a:pt x="48" y="216"/>
                    <a:pt x="101" y="224"/>
                    <a:pt x="128" y="224"/>
                  </a:cubicBezTo>
                  <a:cubicBezTo>
                    <a:pt x="138" y="224"/>
                    <a:pt x="162" y="224"/>
                    <a:pt x="184" y="190"/>
                  </a:cubicBezTo>
                  <a:cubicBezTo>
                    <a:pt x="195" y="213"/>
                    <a:pt x="222" y="224"/>
                    <a:pt x="253" y="224"/>
                  </a:cubicBezTo>
                  <a:cubicBezTo>
                    <a:pt x="296" y="224"/>
                    <a:pt x="318" y="186"/>
                    <a:pt x="328" y="165"/>
                  </a:cubicBezTo>
                  <a:cubicBezTo>
                    <a:pt x="349" y="123"/>
                    <a:pt x="362" y="62"/>
                    <a:pt x="362" y="38"/>
                  </a:cubicBezTo>
                  <a:cubicBezTo>
                    <a:pt x="362" y="2"/>
                    <a:pt x="341" y="0"/>
                    <a:pt x="338" y="0"/>
                  </a:cubicBezTo>
                  <a:cubicBezTo>
                    <a:pt x="325" y="0"/>
                    <a:pt x="310" y="13"/>
                    <a:pt x="310" y="26"/>
                  </a:cubicBezTo>
                  <a:cubicBezTo>
                    <a:pt x="310" y="35"/>
                    <a:pt x="315" y="38"/>
                    <a:pt x="320" y="42"/>
                  </a:cubicBezTo>
                  <a:cubicBezTo>
                    <a:pt x="331" y="51"/>
                    <a:pt x="338" y="66"/>
                    <a:pt x="338" y="82"/>
                  </a:cubicBezTo>
                  <a:cubicBezTo>
                    <a:pt x="338" y="88"/>
                    <a:pt x="317" y="210"/>
                    <a:pt x="254" y="210"/>
                  </a:cubicBezTo>
                  <a:cubicBezTo>
                    <a:pt x="214" y="210"/>
                    <a:pt x="214" y="174"/>
                    <a:pt x="214" y="166"/>
                  </a:cubicBezTo>
                  <a:cubicBezTo>
                    <a:pt x="214" y="152"/>
                    <a:pt x="216" y="144"/>
                    <a:pt x="222" y="11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0" name="Freeform 49">
              <a:extLst>
                <a:ext uri="{FF2B5EF4-FFF2-40B4-BE49-F238E27FC236}">
                  <a16:creationId xmlns:a16="http://schemas.microsoft.com/office/drawing/2014/main" id="{05681C86-49DB-064E-B163-DBF7D27E9FF0}"/>
                </a:ext>
              </a:extLst>
            </p:cNvPr>
            <p:cNvSpPr/>
            <p:nvPr/>
          </p:nvSpPr>
          <p:spPr>
            <a:xfrm>
              <a:off x="1649880" y="6202079"/>
              <a:ext cx="153000" cy="173160"/>
            </a:xfrm>
            <a:custGeom>
              <a:avLst/>
              <a:gdLst/>
              <a:ahLst/>
              <a:cxnLst>
                <a:cxn ang="3cd4">
                  <a:pos x="hc" y="t"/>
                </a:cxn>
                <a:cxn ang="cd2">
                  <a:pos x="l" y="vc"/>
                </a:cxn>
                <a:cxn ang="cd4">
                  <a:pos x="hc" y="b"/>
                </a:cxn>
                <a:cxn ang="0">
                  <a:pos x="r" y="vc"/>
                </a:cxn>
              </a:cxnLst>
              <a:rect l="l" t="t" r="r" b="b"/>
              <a:pathLst>
                <a:path w="426" h="482">
                  <a:moveTo>
                    <a:pt x="237" y="54"/>
                  </a:moveTo>
                  <a:cubicBezTo>
                    <a:pt x="243" y="30"/>
                    <a:pt x="245" y="22"/>
                    <a:pt x="310" y="22"/>
                  </a:cubicBezTo>
                  <a:cubicBezTo>
                    <a:pt x="333" y="22"/>
                    <a:pt x="338" y="22"/>
                    <a:pt x="338" y="8"/>
                  </a:cubicBezTo>
                  <a:cubicBezTo>
                    <a:pt x="338" y="0"/>
                    <a:pt x="330" y="0"/>
                    <a:pt x="326" y="0"/>
                  </a:cubicBezTo>
                  <a:cubicBezTo>
                    <a:pt x="304" y="0"/>
                    <a:pt x="245" y="2"/>
                    <a:pt x="222" y="2"/>
                  </a:cubicBezTo>
                  <a:cubicBezTo>
                    <a:pt x="202" y="2"/>
                    <a:pt x="149" y="0"/>
                    <a:pt x="128" y="0"/>
                  </a:cubicBezTo>
                  <a:cubicBezTo>
                    <a:pt x="123" y="0"/>
                    <a:pt x="115" y="0"/>
                    <a:pt x="115" y="14"/>
                  </a:cubicBezTo>
                  <a:cubicBezTo>
                    <a:pt x="115" y="22"/>
                    <a:pt x="122" y="22"/>
                    <a:pt x="134" y="22"/>
                  </a:cubicBezTo>
                  <a:cubicBezTo>
                    <a:pt x="136" y="22"/>
                    <a:pt x="149" y="22"/>
                    <a:pt x="162" y="24"/>
                  </a:cubicBezTo>
                  <a:cubicBezTo>
                    <a:pt x="174" y="24"/>
                    <a:pt x="181" y="26"/>
                    <a:pt x="181" y="35"/>
                  </a:cubicBezTo>
                  <a:cubicBezTo>
                    <a:pt x="181" y="37"/>
                    <a:pt x="179" y="40"/>
                    <a:pt x="178" y="48"/>
                  </a:cubicBezTo>
                  <a:lnTo>
                    <a:pt x="83" y="427"/>
                  </a:lnTo>
                  <a:cubicBezTo>
                    <a:pt x="77" y="454"/>
                    <a:pt x="75" y="459"/>
                    <a:pt x="19" y="459"/>
                  </a:cubicBezTo>
                  <a:cubicBezTo>
                    <a:pt x="6" y="459"/>
                    <a:pt x="0" y="459"/>
                    <a:pt x="0" y="474"/>
                  </a:cubicBezTo>
                  <a:cubicBezTo>
                    <a:pt x="0" y="482"/>
                    <a:pt x="6" y="482"/>
                    <a:pt x="19" y="482"/>
                  </a:cubicBezTo>
                  <a:lnTo>
                    <a:pt x="346" y="482"/>
                  </a:lnTo>
                  <a:cubicBezTo>
                    <a:pt x="363" y="482"/>
                    <a:pt x="363" y="482"/>
                    <a:pt x="368" y="470"/>
                  </a:cubicBezTo>
                  <a:lnTo>
                    <a:pt x="424" y="317"/>
                  </a:lnTo>
                  <a:cubicBezTo>
                    <a:pt x="426" y="310"/>
                    <a:pt x="426" y="309"/>
                    <a:pt x="426" y="307"/>
                  </a:cubicBezTo>
                  <a:cubicBezTo>
                    <a:pt x="426" y="304"/>
                    <a:pt x="424" y="299"/>
                    <a:pt x="418" y="299"/>
                  </a:cubicBezTo>
                  <a:cubicBezTo>
                    <a:pt x="411" y="299"/>
                    <a:pt x="411" y="304"/>
                    <a:pt x="406" y="315"/>
                  </a:cubicBezTo>
                  <a:cubicBezTo>
                    <a:pt x="382" y="379"/>
                    <a:pt x="350" y="459"/>
                    <a:pt x="229" y="459"/>
                  </a:cubicBezTo>
                  <a:lnTo>
                    <a:pt x="162" y="459"/>
                  </a:lnTo>
                  <a:cubicBezTo>
                    <a:pt x="152" y="459"/>
                    <a:pt x="150" y="459"/>
                    <a:pt x="147" y="459"/>
                  </a:cubicBezTo>
                  <a:cubicBezTo>
                    <a:pt x="139" y="459"/>
                    <a:pt x="138" y="458"/>
                    <a:pt x="138" y="453"/>
                  </a:cubicBezTo>
                  <a:cubicBezTo>
                    <a:pt x="138" y="450"/>
                    <a:pt x="138" y="448"/>
                    <a:pt x="141" y="43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1" name="Freeform 50">
              <a:extLst>
                <a:ext uri="{FF2B5EF4-FFF2-40B4-BE49-F238E27FC236}">
                  <a16:creationId xmlns:a16="http://schemas.microsoft.com/office/drawing/2014/main" id="{0EE451C9-C168-D74E-A318-C4DE9311D25B}"/>
                </a:ext>
              </a:extLst>
            </p:cNvPr>
            <p:cNvSpPr/>
            <p:nvPr/>
          </p:nvSpPr>
          <p:spPr>
            <a:xfrm>
              <a:off x="1836360" y="6185519"/>
              <a:ext cx="59040" cy="253080"/>
            </a:xfrm>
            <a:custGeom>
              <a:avLst/>
              <a:gdLst/>
              <a:ahLst/>
              <a:cxnLst>
                <a:cxn ang="3cd4">
                  <a:pos x="hc" y="t"/>
                </a:cxn>
                <a:cxn ang="cd2">
                  <a:pos x="l" y="vc"/>
                </a:cxn>
                <a:cxn ang="cd4">
                  <a:pos x="hc" y="b"/>
                </a:cxn>
                <a:cxn ang="0">
                  <a:pos x="r" y="vc"/>
                </a:cxn>
              </a:cxnLst>
              <a:rect l="l" t="t" r="r" b="b"/>
              <a:pathLst>
                <a:path w="165" h="704">
                  <a:moveTo>
                    <a:pt x="165" y="698"/>
                  </a:moveTo>
                  <a:cubicBezTo>
                    <a:pt x="165" y="696"/>
                    <a:pt x="165" y="694"/>
                    <a:pt x="152" y="682"/>
                  </a:cubicBezTo>
                  <a:cubicBezTo>
                    <a:pt x="64" y="594"/>
                    <a:pt x="42" y="461"/>
                    <a:pt x="42" y="352"/>
                  </a:cubicBezTo>
                  <a:cubicBezTo>
                    <a:pt x="42" y="230"/>
                    <a:pt x="69" y="107"/>
                    <a:pt x="155" y="19"/>
                  </a:cubicBezTo>
                  <a:cubicBezTo>
                    <a:pt x="165" y="11"/>
                    <a:pt x="165" y="10"/>
                    <a:pt x="165" y="6"/>
                  </a:cubicBezTo>
                  <a:cubicBezTo>
                    <a:pt x="165" y="2"/>
                    <a:pt x="162" y="0"/>
                    <a:pt x="158" y="0"/>
                  </a:cubicBezTo>
                  <a:cubicBezTo>
                    <a:pt x="150" y="0"/>
                    <a:pt x="86" y="48"/>
                    <a:pt x="45" y="138"/>
                  </a:cubicBezTo>
                  <a:cubicBezTo>
                    <a:pt x="8" y="214"/>
                    <a:pt x="0" y="293"/>
                    <a:pt x="0" y="352"/>
                  </a:cubicBezTo>
                  <a:cubicBezTo>
                    <a:pt x="0" y="408"/>
                    <a:pt x="8" y="493"/>
                    <a:pt x="46" y="573"/>
                  </a:cubicBezTo>
                  <a:cubicBezTo>
                    <a:pt x="90" y="659"/>
                    <a:pt x="150" y="704"/>
                    <a:pt x="158" y="704"/>
                  </a:cubicBezTo>
                  <a:cubicBezTo>
                    <a:pt x="162" y="704"/>
                    <a:pt x="165" y="702"/>
                    <a:pt x="165" y="69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2" name="Freeform 51">
              <a:extLst>
                <a:ext uri="{FF2B5EF4-FFF2-40B4-BE49-F238E27FC236}">
                  <a16:creationId xmlns:a16="http://schemas.microsoft.com/office/drawing/2014/main" id="{C84FBB36-B274-3E4C-95A6-004B219AF65F}"/>
                </a:ext>
              </a:extLst>
            </p:cNvPr>
            <p:cNvSpPr/>
            <p:nvPr/>
          </p:nvSpPr>
          <p:spPr>
            <a:xfrm>
              <a:off x="1920600" y="6202079"/>
              <a:ext cx="181080" cy="173160"/>
            </a:xfrm>
            <a:custGeom>
              <a:avLst/>
              <a:gdLst/>
              <a:ahLst/>
              <a:cxnLst>
                <a:cxn ang="3cd4">
                  <a:pos x="hc" y="t"/>
                </a:cxn>
                <a:cxn ang="cd2">
                  <a:pos x="l" y="vc"/>
                </a:cxn>
                <a:cxn ang="cd4">
                  <a:pos x="hc" y="b"/>
                </a:cxn>
                <a:cxn ang="0">
                  <a:pos x="r" y="vc"/>
                </a:cxn>
              </a:cxnLst>
              <a:rect l="l" t="t" r="r" b="b"/>
              <a:pathLst>
                <a:path w="504" h="482">
                  <a:moveTo>
                    <a:pt x="83" y="427"/>
                  </a:moveTo>
                  <a:cubicBezTo>
                    <a:pt x="77" y="454"/>
                    <a:pt x="75" y="459"/>
                    <a:pt x="19" y="459"/>
                  </a:cubicBezTo>
                  <a:cubicBezTo>
                    <a:pt x="6" y="459"/>
                    <a:pt x="0" y="459"/>
                    <a:pt x="0" y="474"/>
                  </a:cubicBezTo>
                  <a:cubicBezTo>
                    <a:pt x="0" y="482"/>
                    <a:pt x="6" y="482"/>
                    <a:pt x="19" y="482"/>
                  </a:cubicBezTo>
                  <a:lnTo>
                    <a:pt x="270" y="482"/>
                  </a:lnTo>
                  <a:cubicBezTo>
                    <a:pt x="382" y="482"/>
                    <a:pt x="466" y="398"/>
                    <a:pt x="466" y="330"/>
                  </a:cubicBezTo>
                  <a:cubicBezTo>
                    <a:pt x="466" y="278"/>
                    <a:pt x="424" y="238"/>
                    <a:pt x="357" y="230"/>
                  </a:cubicBezTo>
                  <a:cubicBezTo>
                    <a:pt x="429" y="216"/>
                    <a:pt x="504" y="165"/>
                    <a:pt x="504" y="98"/>
                  </a:cubicBezTo>
                  <a:cubicBezTo>
                    <a:pt x="504" y="45"/>
                    <a:pt x="458" y="0"/>
                    <a:pt x="373" y="0"/>
                  </a:cubicBezTo>
                  <a:lnTo>
                    <a:pt x="136" y="0"/>
                  </a:lnTo>
                  <a:cubicBezTo>
                    <a:pt x="122" y="0"/>
                    <a:pt x="115" y="0"/>
                    <a:pt x="115" y="14"/>
                  </a:cubicBezTo>
                  <a:cubicBezTo>
                    <a:pt x="115" y="22"/>
                    <a:pt x="122" y="22"/>
                    <a:pt x="134" y="22"/>
                  </a:cubicBezTo>
                  <a:cubicBezTo>
                    <a:pt x="136" y="22"/>
                    <a:pt x="149" y="22"/>
                    <a:pt x="162" y="24"/>
                  </a:cubicBezTo>
                  <a:cubicBezTo>
                    <a:pt x="174" y="24"/>
                    <a:pt x="181" y="26"/>
                    <a:pt x="181" y="35"/>
                  </a:cubicBezTo>
                  <a:cubicBezTo>
                    <a:pt x="181" y="37"/>
                    <a:pt x="179" y="40"/>
                    <a:pt x="178" y="48"/>
                  </a:cubicBezTo>
                  <a:close/>
                  <a:moveTo>
                    <a:pt x="190" y="224"/>
                  </a:moveTo>
                  <a:lnTo>
                    <a:pt x="234" y="48"/>
                  </a:lnTo>
                  <a:cubicBezTo>
                    <a:pt x="240" y="24"/>
                    <a:pt x="242" y="22"/>
                    <a:pt x="272" y="22"/>
                  </a:cubicBezTo>
                  <a:lnTo>
                    <a:pt x="363" y="22"/>
                  </a:lnTo>
                  <a:cubicBezTo>
                    <a:pt x="424" y="22"/>
                    <a:pt x="440" y="64"/>
                    <a:pt x="440" y="94"/>
                  </a:cubicBezTo>
                  <a:cubicBezTo>
                    <a:pt x="440" y="157"/>
                    <a:pt x="379" y="224"/>
                    <a:pt x="293" y="224"/>
                  </a:cubicBezTo>
                  <a:close/>
                  <a:moveTo>
                    <a:pt x="158" y="459"/>
                  </a:moveTo>
                  <a:cubicBezTo>
                    <a:pt x="149" y="459"/>
                    <a:pt x="147" y="459"/>
                    <a:pt x="142" y="459"/>
                  </a:cubicBezTo>
                  <a:cubicBezTo>
                    <a:pt x="136" y="459"/>
                    <a:pt x="133" y="458"/>
                    <a:pt x="133" y="453"/>
                  </a:cubicBezTo>
                  <a:cubicBezTo>
                    <a:pt x="133" y="450"/>
                    <a:pt x="133" y="448"/>
                    <a:pt x="138" y="435"/>
                  </a:cubicBezTo>
                  <a:lnTo>
                    <a:pt x="186" y="238"/>
                  </a:lnTo>
                  <a:lnTo>
                    <a:pt x="318" y="238"/>
                  </a:lnTo>
                  <a:cubicBezTo>
                    <a:pt x="386" y="238"/>
                    <a:pt x="400" y="291"/>
                    <a:pt x="400" y="322"/>
                  </a:cubicBezTo>
                  <a:cubicBezTo>
                    <a:pt x="400" y="392"/>
                    <a:pt x="338" y="459"/>
                    <a:pt x="254" y="4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3" name="Freeform 52">
              <a:extLst>
                <a:ext uri="{FF2B5EF4-FFF2-40B4-BE49-F238E27FC236}">
                  <a16:creationId xmlns:a16="http://schemas.microsoft.com/office/drawing/2014/main" id="{7B2910F3-3E75-A147-9998-05AA75E6368B}"/>
                </a:ext>
              </a:extLst>
            </p:cNvPr>
            <p:cNvSpPr/>
            <p:nvPr/>
          </p:nvSpPr>
          <p:spPr>
            <a:xfrm>
              <a:off x="2135160" y="6266160"/>
              <a:ext cx="27720" cy="158040"/>
            </a:xfrm>
            <a:custGeom>
              <a:avLst/>
              <a:gdLst/>
              <a:ahLst/>
              <a:cxnLst>
                <a:cxn ang="3cd4">
                  <a:pos x="hc" y="t"/>
                </a:cxn>
                <a:cxn ang="cd2">
                  <a:pos x="l" y="vc"/>
                </a:cxn>
                <a:cxn ang="cd4">
                  <a:pos x="hc" y="b"/>
                </a:cxn>
                <a:cxn ang="0">
                  <a:pos x="r" y="vc"/>
                </a:cxn>
              </a:cxnLst>
              <a:rect l="l" t="t" r="r" b="b"/>
              <a:pathLst>
                <a:path w="78" h="440">
                  <a:moveTo>
                    <a:pt x="77" y="37"/>
                  </a:moveTo>
                  <a:cubicBezTo>
                    <a:pt x="77" y="18"/>
                    <a:pt x="59" y="0"/>
                    <a:pt x="38" y="0"/>
                  </a:cubicBezTo>
                  <a:cubicBezTo>
                    <a:pt x="18" y="0"/>
                    <a:pt x="0" y="18"/>
                    <a:pt x="0" y="37"/>
                  </a:cubicBezTo>
                  <a:cubicBezTo>
                    <a:pt x="0" y="58"/>
                    <a:pt x="18" y="75"/>
                    <a:pt x="38" y="75"/>
                  </a:cubicBezTo>
                  <a:cubicBezTo>
                    <a:pt x="59" y="75"/>
                    <a:pt x="77" y="58"/>
                    <a:pt x="77" y="37"/>
                  </a:cubicBezTo>
                  <a:close/>
                  <a:moveTo>
                    <a:pt x="62" y="296"/>
                  </a:moveTo>
                  <a:cubicBezTo>
                    <a:pt x="62" y="317"/>
                    <a:pt x="62" y="371"/>
                    <a:pt x="16" y="424"/>
                  </a:cubicBezTo>
                  <a:cubicBezTo>
                    <a:pt x="11" y="429"/>
                    <a:pt x="11" y="430"/>
                    <a:pt x="11" y="432"/>
                  </a:cubicBezTo>
                  <a:cubicBezTo>
                    <a:pt x="11" y="437"/>
                    <a:pt x="14" y="440"/>
                    <a:pt x="19" y="440"/>
                  </a:cubicBezTo>
                  <a:cubicBezTo>
                    <a:pt x="27" y="440"/>
                    <a:pt x="78" y="384"/>
                    <a:pt x="78" y="302"/>
                  </a:cubicBezTo>
                  <a:cubicBezTo>
                    <a:pt x="78" y="282"/>
                    <a:pt x="77" y="229"/>
                    <a:pt x="38" y="229"/>
                  </a:cubicBezTo>
                  <a:cubicBezTo>
                    <a:pt x="13" y="229"/>
                    <a:pt x="0" y="248"/>
                    <a:pt x="0" y="267"/>
                  </a:cubicBezTo>
                  <a:cubicBezTo>
                    <a:pt x="0" y="285"/>
                    <a:pt x="13" y="304"/>
                    <a:pt x="38" y="304"/>
                  </a:cubicBezTo>
                  <a:cubicBezTo>
                    <a:pt x="42" y="304"/>
                    <a:pt x="43" y="304"/>
                    <a:pt x="43" y="304"/>
                  </a:cubicBezTo>
                  <a:cubicBezTo>
                    <a:pt x="48" y="302"/>
                    <a:pt x="56" y="301"/>
                    <a:pt x="62" y="2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4" name="Freeform 53">
              <a:extLst>
                <a:ext uri="{FF2B5EF4-FFF2-40B4-BE49-F238E27FC236}">
                  <a16:creationId xmlns:a16="http://schemas.microsoft.com/office/drawing/2014/main" id="{9F86ADA3-9636-2845-85D2-E5ECC5C1856C}"/>
                </a:ext>
              </a:extLst>
            </p:cNvPr>
            <p:cNvSpPr/>
            <p:nvPr/>
          </p:nvSpPr>
          <p:spPr>
            <a:xfrm>
              <a:off x="2233080" y="6263280"/>
              <a:ext cx="167760" cy="114840"/>
            </a:xfrm>
            <a:custGeom>
              <a:avLst/>
              <a:gdLst/>
              <a:ahLst/>
              <a:cxnLst>
                <a:cxn ang="3cd4">
                  <a:pos x="hc" y="t"/>
                </a:cxn>
                <a:cxn ang="cd2">
                  <a:pos x="l" y="vc"/>
                </a:cxn>
                <a:cxn ang="cd4">
                  <a:pos x="hc" y="b"/>
                </a:cxn>
                <a:cxn ang="0">
                  <a:pos x="r" y="vc"/>
                </a:cxn>
              </a:cxnLst>
              <a:rect l="l" t="t" r="r" b="b"/>
              <a:pathLst>
                <a:path w="467" h="320">
                  <a:moveTo>
                    <a:pt x="306" y="72"/>
                  </a:moveTo>
                  <a:cubicBezTo>
                    <a:pt x="309" y="58"/>
                    <a:pt x="315" y="30"/>
                    <a:pt x="315" y="27"/>
                  </a:cubicBezTo>
                  <a:cubicBezTo>
                    <a:pt x="315" y="14"/>
                    <a:pt x="306" y="8"/>
                    <a:pt x="296" y="8"/>
                  </a:cubicBezTo>
                  <a:cubicBezTo>
                    <a:pt x="286" y="8"/>
                    <a:pt x="275" y="13"/>
                    <a:pt x="269" y="27"/>
                  </a:cubicBezTo>
                  <a:cubicBezTo>
                    <a:pt x="267" y="32"/>
                    <a:pt x="234" y="168"/>
                    <a:pt x="229" y="186"/>
                  </a:cubicBezTo>
                  <a:cubicBezTo>
                    <a:pt x="224" y="206"/>
                    <a:pt x="222" y="219"/>
                    <a:pt x="222" y="232"/>
                  </a:cubicBezTo>
                  <a:cubicBezTo>
                    <a:pt x="222" y="240"/>
                    <a:pt x="222" y="242"/>
                    <a:pt x="224" y="245"/>
                  </a:cubicBezTo>
                  <a:cubicBezTo>
                    <a:pt x="208" y="283"/>
                    <a:pt x="186" y="304"/>
                    <a:pt x="158" y="304"/>
                  </a:cubicBezTo>
                  <a:cubicBezTo>
                    <a:pt x="102" y="304"/>
                    <a:pt x="102" y="253"/>
                    <a:pt x="102" y="240"/>
                  </a:cubicBezTo>
                  <a:cubicBezTo>
                    <a:pt x="102" y="218"/>
                    <a:pt x="106" y="190"/>
                    <a:pt x="139" y="102"/>
                  </a:cubicBezTo>
                  <a:cubicBezTo>
                    <a:pt x="147" y="82"/>
                    <a:pt x="150" y="72"/>
                    <a:pt x="150" y="58"/>
                  </a:cubicBezTo>
                  <a:cubicBezTo>
                    <a:pt x="150" y="26"/>
                    <a:pt x="128" y="0"/>
                    <a:pt x="93" y="0"/>
                  </a:cubicBezTo>
                  <a:cubicBezTo>
                    <a:pt x="26" y="0"/>
                    <a:pt x="0" y="102"/>
                    <a:pt x="0" y="109"/>
                  </a:cubicBezTo>
                  <a:cubicBezTo>
                    <a:pt x="0" y="115"/>
                    <a:pt x="6" y="115"/>
                    <a:pt x="8" y="115"/>
                  </a:cubicBezTo>
                  <a:cubicBezTo>
                    <a:pt x="16" y="115"/>
                    <a:pt x="16" y="115"/>
                    <a:pt x="19" y="102"/>
                  </a:cubicBezTo>
                  <a:cubicBezTo>
                    <a:pt x="38" y="37"/>
                    <a:pt x="66" y="16"/>
                    <a:pt x="91" y="16"/>
                  </a:cubicBezTo>
                  <a:cubicBezTo>
                    <a:pt x="98" y="16"/>
                    <a:pt x="109" y="16"/>
                    <a:pt x="109" y="38"/>
                  </a:cubicBezTo>
                  <a:cubicBezTo>
                    <a:pt x="109" y="56"/>
                    <a:pt x="101" y="77"/>
                    <a:pt x="96" y="88"/>
                  </a:cubicBezTo>
                  <a:cubicBezTo>
                    <a:pt x="66" y="171"/>
                    <a:pt x="56" y="205"/>
                    <a:pt x="56" y="230"/>
                  </a:cubicBezTo>
                  <a:cubicBezTo>
                    <a:pt x="56" y="296"/>
                    <a:pt x="104" y="320"/>
                    <a:pt x="157" y="320"/>
                  </a:cubicBezTo>
                  <a:cubicBezTo>
                    <a:pt x="168" y="320"/>
                    <a:pt x="202" y="320"/>
                    <a:pt x="230" y="270"/>
                  </a:cubicBezTo>
                  <a:cubicBezTo>
                    <a:pt x="248" y="315"/>
                    <a:pt x="298" y="320"/>
                    <a:pt x="318" y="320"/>
                  </a:cubicBezTo>
                  <a:cubicBezTo>
                    <a:pt x="371" y="320"/>
                    <a:pt x="402" y="275"/>
                    <a:pt x="421" y="234"/>
                  </a:cubicBezTo>
                  <a:cubicBezTo>
                    <a:pt x="445" y="178"/>
                    <a:pt x="467" y="83"/>
                    <a:pt x="467" y="50"/>
                  </a:cubicBezTo>
                  <a:cubicBezTo>
                    <a:pt x="467" y="11"/>
                    <a:pt x="448" y="0"/>
                    <a:pt x="435" y="0"/>
                  </a:cubicBezTo>
                  <a:cubicBezTo>
                    <a:pt x="418" y="0"/>
                    <a:pt x="400" y="18"/>
                    <a:pt x="400" y="34"/>
                  </a:cubicBezTo>
                  <a:cubicBezTo>
                    <a:pt x="400" y="43"/>
                    <a:pt x="405" y="48"/>
                    <a:pt x="411" y="53"/>
                  </a:cubicBezTo>
                  <a:cubicBezTo>
                    <a:pt x="419" y="61"/>
                    <a:pt x="437" y="78"/>
                    <a:pt x="437" y="114"/>
                  </a:cubicBezTo>
                  <a:cubicBezTo>
                    <a:pt x="437" y="138"/>
                    <a:pt x="416" y="206"/>
                    <a:pt x="398" y="242"/>
                  </a:cubicBezTo>
                  <a:cubicBezTo>
                    <a:pt x="379" y="280"/>
                    <a:pt x="355" y="304"/>
                    <a:pt x="320" y="304"/>
                  </a:cubicBezTo>
                  <a:cubicBezTo>
                    <a:pt x="286" y="304"/>
                    <a:pt x="269" y="283"/>
                    <a:pt x="269" y="243"/>
                  </a:cubicBezTo>
                  <a:cubicBezTo>
                    <a:pt x="269" y="224"/>
                    <a:pt x="274" y="202"/>
                    <a:pt x="275" y="1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5" name="Freeform 54">
              <a:extLst>
                <a:ext uri="{FF2B5EF4-FFF2-40B4-BE49-F238E27FC236}">
                  <a16:creationId xmlns:a16="http://schemas.microsoft.com/office/drawing/2014/main" id="{BE06E61C-2961-E642-87F5-171A08101AB4}"/>
                </a:ext>
              </a:extLst>
            </p:cNvPr>
            <p:cNvSpPr/>
            <p:nvPr/>
          </p:nvSpPr>
          <p:spPr>
            <a:xfrm>
              <a:off x="2434680" y="6348240"/>
              <a:ext cx="29520" cy="75600"/>
            </a:xfrm>
            <a:custGeom>
              <a:avLst/>
              <a:gdLst/>
              <a:ahLst/>
              <a:cxnLst>
                <a:cxn ang="3cd4">
                  <a:pos x="hc" y="t"/>
                </a:cxn>
                <a:cxn ang="cd2">
                  <a:pos x="l" y="vc"/>
                </a:cxn>
                <a:cxn ang="cd4">
                  <a:pos x="hc" y="b"/>
                </a:cxn>
                <a:cxn ang="0">
                  <a:pos x="r" y="vc"/>
                </a:cxn>
              </a:cxnLst>
              <a:rect l="l" t="t" r="r" b="b"/>
              <a:pathLst>
                <a:path w="83" h="211">
                  <a:moveTo>
                    <a:pt x="83" y="74"/>
                  </a:moveTo>
                  <a:cubicBezTo>
                    <a:pt x="83" y="27"/>
                    <a:pt x="66" y="0"/>
                    <a:pt x="38" y="0"/>
                  </a:cubicBezTo>
                  <a:cubicBezTo>
                    <a:pt x="14" y="0"/>
                    <a:pt x="0" y="18"/>
                    <a:pt x="0" y="37"/>
                  </a:cubicBezTo>
                  <a:cubicBezTo>
                    <a:pt x="0" y="56"/>
                    <a:pt x="14" y="75"/>
                    <a:pt x="38" y="75"/>
                  </a:cubicBezTo>
                  <a:cubicBezTo>
                    <a:pt x="46" y="75"/>
                    <a:pt x="56" y="72"/>
                    <a:pt x="62" y="66"/>
                  </a:cubicBezTo>
                  <a:cubicBezTo>
                    <a:pt x="66" y="64"/>
                    <a:pt x="66" y="64"/>
                    <a:pt x="67" y="64"/>
                  </a:cubicBezTo>
                  <a:cubicBezTo>
                    <a:pt x="67" y="64"/>
                    <a:pt x="69" y="64"/>
                    <a:pt x="69" y="74"/>
                  </a:cubicBezTo>
                  <a:cubicBezTo>
                    <a:pt x="69" y="126"/>
                    <a:pt x="43" y="170"/>
                    <a:pt x="19" y="192"/>
                  </a:cubicBezTo>
                  <a:cubicBezTo>
                    <a:pt x="11" y="200"/>
                    <a:pt x="11" y="202"/>
                    <a:pt x="11" y="203"/>
                  </a:cubicBezTo>
                  <a:cubicBezTo>
                    <a:pt x="11" y="210"/>
                    <a:pt x="14" y="211"/>
                    <a:pt x="19" y="211"/>
                  </a:cubicBezTo>
                  <a:cubicBezTo>
                    <a:pt x="27" y="211"/>
                    <a:pt x="83" y="157"/>
                    <a:pt x="83" y="7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6" name="Freeform 55">
              <a:extLst>
                <a:ext uri="{FF2B5EF4-FFF2-40B4-BE49-F238E27FC236}">
                  <a16:creationId xmlns:a16="http://schemas.microsoft.com/office/drawing/2014/main" id="{593BED85-3FF6-0646-8F7B-8DC064F2B839}"/>
                </a:ext>
              </a:extLst>
            </p:cNvPr>
            <p:cNvSpPr/>
            <p:nvPr/>
          </p:nvSpPr>
          <p:spPr>
            <a:xfrm>
              <a:off x="2532600" y="6263280"/>
              <a:ext cx="167760" cy="114840"/>
            </a:xfrm>
            <a:custGeom>
              <a:avLst/>
              <a:gdLst/>
              <a:ahLst/>
              <a:cxnLst>
                <a:cxn ang="3cd4">
                  <a:pos x="hc" y="t"/>
                </a:cxn>
                <a:cxn ang="cd2">
                  <a:pos x="l" y="vc"/>
                </a:cxn>
                <a:cxn ang="cd4">
                  <a:pos x="hc" y="b"/>
                </a:cxn>
                <a:cxn ang="0">
                  <a:pos x="r" y="vc"/>
                </a:cxn>
              </a:cxnLst>
              <a:rect l="l" t="t" r="r" b="b"/>
              <a:pathLst>
                <a:path w="467" h="320">
                  <a:moveTo>
                    <a:pt x="306" y="72"/>
                  </a:moveTo>
                  <a:cubicBezTo>
                    <a:pt x="309" y="58"/>
                    <a:pt x="315" y="30"/>
                    <a:pt x="315" y="27"/>
                  </a:cubicBezTo>
                  <a:cubicBezTo>
                    <a:pt x="315" y="14"/>
                    <a:pt x="306" y="8"/>
                    <a:pt x="296" y="8"/>
                  </a:cubicBezTo>
                  <a:cubicBezTo>
                    <a:pt x="286" y="8"/>
                    <a:pt x="274" y="13"/>
                    <a:pt x="269" y="27"/>
                  </a:cubicBezTo>
                  <a:cubicBezTo>
                    <a:pt x="267" y="32"/>
                    <a:pt x="234" y="168"/>
                    <a:pt x="229" y="186"/>
                  </a:cubicBezTo>
                  <a:cubicBezTo>
                    <a:pt x="224" y="206"/>
                    <a:pt x="222" y="219"/>
                    <a:pt x="222" y="232"/>
                  </a:cubicBezTo>
                  <a:cubicBezTo>
                    <a:pt x="222" y="240"/>
                    <a:pt x="222" y="242"/>
                    <a:pt x="224" y="245"/>
                  </a:cubicBezTo>
                  <a:cubicBezTo>
                    <a:pt x="208" y="283"/>
                    <a:pt x="186" y="304"/>
                    <a:pt x="158" y="304"/>
                  </a:cubicBezTo>
                  <a:cubicBezTo>
                    <a:pt x="102" y="304"/>
                    <a:pt x="102" y="253"/>
                    <a:pt x="102" y="240"/>
                  </a:cubicBezTo>
                  <a:cubicBezTo>
                    <a:pt x="102" y="218"/>
                    <a:pt x="106" y="190"/>
                    <a:pt x="139" y="102"/>
                  </a:cubicBezTo>
                  <a:cubicBezTo>
                    <a:pt x="147" y="82"/>
                    <a:pt x="150" y="72"/>
                    <a:pt x="150" y="58"/>
                  </a:cubicBezTo>
                  <a:cubicBezTo>
                    <a:pt x="150" y="26"/>
                    <a:pt x="128" y="0"/>
                    <a:pt x="93" y="0"/>
                  </a:cubicBezTo>
                  <a:cubicBezTo>
                    <a:pt x="26" y="0"/>
                    <a:pt x="0" y="102"/>
                    <a:pt x="0" y="109"/>
                  </a:cubicBezTo>
                  <a:cubicBezTo>
                    <a:pt x="0" y="115"/>
                    <a:pt x="6" y="115"/>
                    <a:pt x="8" y="115"/>
                  </a:cubicBezTo>
                  <a:cubicBezTo>
                    <a:pt x="16" y="115"/>
                    <a:pt x="16" y="115"/>
                    <a:pt x="19" y="102"/>
                  </a:cubicBezTo>
                  <a:cubicBezTo>
                    <a:pt x="38" y="37"/>
                    <a:pt x="66" y="16"/>
                    <a:pt x="91" y="16"/>
                  </a:cubicBezTo>
                  <a:cubicBezTo>
                    <a:pt x="98" y="16"/>
                    <a:pt x="109" y="16"/>
                    <a:pt x="109" y="38"/>
                  </a:cubicBezTo>
                  <a:cubicBezTo>
                    <a:pt x="109" y="56"/>
                    <a:pt x="101" y="77"/>
                    <a:pt x="96" y="88"/>
                  </a:cubicBezTo>
                  <a:cubicBezTo>
                    <a:pt x="66" y="171"/>
                    <a:pt x="56" y="205"/>
                    <a:pt x="56" y="230"/>
                  </a:cubicBezTo>
                  <a:cubicBezTo>
                    <a:pt x="56" y="296"/>
                    <a:pt x="104" y="320"/>
                    <a:pt x="157" y="320"/>
                  </a:cubicBezTo>
                  <a:cubicBezTo>
                    <a:pt x="168" y="320"/>
                    <a:pt x="202" y="320"/>
                    <a:pt x="230" y="270"/>
                  </a:cubicBezTo>
                  <a:cubicBezTo>
                    <a:pt x="248" y="315"/>
                    <a:pt x="298" y="320"/>
                    <a:pt x="318" y="320"/>
                  </a:cubicBezTo>
                  <a:cubicBezTo>
                    <a:pt x="371" y="320"/>
                    <a:pt x="402" y="275"/>
                    <a:pt x="421" y="234"/>
                  </a:cubicBezTo>
                  <a:cubicBezTo>
                    <a:pt x="445" y="178"/>
                    <a:pt x="467" y="83"/>
                    <a:pt x="467" y="50"/>
                  </a:cubicBezTo>
                  <a:cubicBezTo>
                    <a:pt x="467" y="11"/>
                    <a:pt x="448" y="0"/>
                    <a:pt x="435" y="0"/>
                  </a:cubicBezTo>
                  <a:cubicBezTo>
                    <a:pt x="418" y="0"/>
                    <a:pt x="400" y="18"/>
                    <a:pt x="400" y="34"/>
                  </a:cubicBezTo>
                  <a:cubicBezTo>
                    <a:pt x="400" y="43"/>
                    <a:pt x="405" y="48"/>
                    <a:pt x="411" y="53"/>
                  </a:cubicBezTo>
                  <a:cubicBezTo>
                    <a:pt x="419" y="61"/>
                    <a:pt x="437" y="78"/>
                    <a:pt x="437" y="114"/>
                  </a:cubicBezTo>
                  <a:cubicBezTo>
                    <a:pt x="437" y="138"/>
                    <a:pt x="416" y="206"/>
                    <a:pt x="398" y="242"/>
                  </a:cubicBezTo>
                  <a:cubicBezTo>
                    <a:pt x="379" y="280"/>
                    <a:pt x="355" y="304"/>
                    <a:pt x="320" y="304"/>
                  </a:cubicBezTo>
                  <a:cubicBezTo>
                    <a:pt x="286" y="304"/>
                    <a:pt x="267" y="283"/>
                    <a:pt x="267" y="243"/>
                  </a:cubicBezTo>
                  <a:cubicBezTo>
                    <a:pt x="267" y="224"/>
                    <a:pt x="274" y="202"/>
                    <a:pt x="275" y="1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7" name="Freeform 56">
              <a:extLst>
                <a:ext uri="{FF2B5EF4-FFF2-40B4-BE49-F238E27FC236}">
                  <a16:creationId xmlns:a16="http://schemas.microsoft.com/office/drawing/2014/main" id="{CABED693-EAC5-0942-8459-ABF3500852D2}"/>
                </a:ext>
              </a:extLst>
            </p:cNvPr>
            <p:cNvSpPr/>
            <p:nvPr/>
          </p:nvSpPr>
          <p:spPr>
            <a:xfrm>
              <a:off x="2731320" y="6221519"/>
              <a:ext cx="119880" cy="9000"/>
            </a:xfrm>
            <a:custGeom>
              <a:avLst/>
              <a:gdLst/>
              <a:ahLst/>
              <a:cxnLst>
                <a:cxn ang="3cd4">
                  <a:pos x="hc" y="t"/>
                </a:cxn>
                <a:cxn ang="cd2">
                  <a:pos x="l" y="vc"/>
                </a:cxn>
                <a:cxn ang="cd4">
                  <a:pos x="hc" y="b"/>
                </a:cxn>
                <a:cxn ang="0">
                  <a:pos x="r" y="vc"/>
                </a:cxn>
              </a:cxnLst>
              <a:rect l="l" t="t" r="r" b="b"/>
              <a:pathLst>
                <a:path w="334" h="26">
                  <a:moveTo>
                    <a:pt x="315" y="26"/>
                  </a:moveTo>
                  <a:cubicBezTo>
                    <a:pt x="322" y="26"/>
                    <a:pt x="334" y="26"/>
                    <a:pt x="334" y="13"/>
                  </a:cubicBezTo>
                  <a:cubicBezTo>
                    <a:pt x="334" y="0"/>
                    <a:pt x="323" y="0"/>
                    <a:pt x="315" y="0"/>
                  </a:cubicBezTo>
                  <a:lnTo>
                    <a:pt x="19" y="0"/>
                  </a:lnTo>
                  <a:cubicBezTo>
                    <a:pt x="11" y="0"/>
                    <a:pt x="0" y="0"/>
                    <a:pt x="0" y="13"/>
                  </a:cubicBezTo>
                  <a:cubicBezTo>
                    <a:pt x="0" y="26"/>
                    <a:pt x="11" y="26"/>
                    <a:pt x="19" y="2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8" name="Freeform 57">
              <a:extLst>
                <a:ext uri="{FF2B5EF4-FFF2-40B4-BE49-F238E27FC236}">
                  <a16:creationId xmlns:a16="http://schemas.microsoft.com/office/drawing/2014/main" id="{683289E0-A547-644E-93C3-4C215C27A9DF}"/>
                </a:ext>
              </a:extLst>
            </p:cNvPr>
            <p:cNvSpPr/>
            <p:nvPr/>
          </p:nvSpPr>
          <p:spPr>
            <a:xfrm>
              <a:off x="2898000" y="6185519"/>
              <a:ext cx="59040" cy="253080"/>
            </a:xfrm>
            <a:custGeom>
              <a:avLst/>
              <a:gdLst/>
              <a:ahLst/>
              <a:cxnLst>
                <a:cxn ang="3cd4">
                  <a:pos x="hc" y="t"/>
                </a:cxn>
                <a:cxn ang="cd2">
                  <a:pos x="l" y="vc"/>
                </a:cxn>
                <a:cxn ang="cd4">
                  <a:pos x="hc" y="b"/>
                </a:cxn>
                <a:cxn ang="0">
                  <a:pos x="r" y="vc"/>
                </a:cxn>
              </a:cxnLst>
              <a:rect l="l" t="t" r="r" b="b"/>
              <a:pathLst>
                <a:path w="165" h="704">
                  <a:moveTo>
                    <a:pt x="165" y="352"/>
                  </a:moveTo>
                  <a:cubicBezTo>
                    <a:pt x="165" y="298"/>
                    <a:pt x="157" y="213"/>
                    <a:pt x="118" y="133"/>
                  </a:cubicBezTo>
                  <a:cubicBezTo>
                    <a:pt x="75" y="46"/>
                    <a:pt x="14" y="0"/>
                    <a:pt x="6" y="0"/>
                  </a:cubicBezTo>
                  <a:cubicBezTo>
                    <a:pt x="3" y="0"/>
                    <a:pt x="0" y="3"/>
                    <a:pt x="0" y="6"/>
                  </a:cubicBezTo>
                  <a:cubicBezTo>
                    <a:pt x="0" y="10"/>
                    <a:pt x="0" y="11"/>
                    <a:pt x="13" y="24"/>
                  </a:cubicBezTo>
                  <a:cubicBezTo>
                    <a:pt x="83" y="93"/>
                    <a:pt x="123" y="205"/>
                    <a:pt x="123" y="352"/>
                  </a:cubicBezTo>
                  <a:cubicBezTo>
                    <a:pt x="123" y="472"/>
                    <a:pt x="98" y="597"/>
                    <a:pt x="10" y="685"/>
                  </a:cubicBezTo>
                  <a:cubicBezTo>
                    <a:pt x="0" y="694"/>
                    <a:pt x="0" y="696"/>
                    <a:pt x="0" y="698"/>
                  </a:cubicBezTo>
                  <a:cubicBezTo>
                    <a:pt x="0" y="702"/>
                    <a:pt x="3" y="704"/>
                    <a:pt x="6" y="704"/>
                  </a:cubicBezTo>
                  <a:cubicBezTo>
                    <a:pt x="14" y="704"/>
                    <a:pt x="78" y="656"/>
                    <a:pt x="120" y="566"/>
                  </a:cubicBezTo>
                  <a:cubicBezTo>
                    <a:pt x="157" y="490"/>
                    <a:pt x="165" y="411"/>
                    <a:pt x="165" y="35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59" name="Freeform 58">
              <a:extLst>
                <a:ext uri="{FF2B5EF4-FFF2-40B4-BE49-F238E27FC236}">
                  <a16:creationId xmlns:a16="http://schemas.microsoft.com/office/drawing/2014/main" id="{4BC08F22-8BC5-9942-87AE-6224EEC75841}"/>
                </a:ext>
              </a:extLst>
            </p:cNvPr>
            <p:cNvSpPr/>
            <p:nvPr/>
          </p:nvSpPr>
          <p:spPr>
            <a:xfrm>
              <a:off x="3065400" y="6252840"/>
              <a:ext cx="168840" cy="108360"/>
            </a:xfrm>
            <a:custGeom>
              <a:avLst/>
              <a:gdLst/>
              <a:ahLst/>
              <a:cxnLst>
                <a:cxn ang="3cd4">
                  <a:pos x="hc" y="t"/>
                </a:cxn>
                <a:cxn ang="cd2">
                  <a:pos x="l" y="vc"/>
                </a:cxn>
                <a:cxn ang="cd4">
                  <a:pos x="hc" y="b"/>
                </a:cxn>
                <a:cxn ang="0">
                  <a:pos x="r" y="vc"/>
                </a:cxn>
              </a:cxnLst>
              <a:rect l="l" t="t" r="r" b="b"/>
              <a:pathLst>
                <a:path w="470" h="302">
                  <a:moveTo>
                    <a:pt x="470" y="22"/>
                  </a:moveTo>
                  <a:cubicBezTo>
                    <a:pt x="470" y="6"/>
                    <a:pt x="466" y="0"/>
                    <a:pt x="461" y="0"/>
                  </a:cubicBezTo>
                  <a:cubicBezTo>
                    <a:pt x="458" y="0"/>
                    <a:pt x="451" y="3"/>
                    <a:pt x="451" y="19"/>
                  </a:cubicBezTo>
                  <a:cubicBezTo>
                    <a:pt x="448" y="69"/>
                    <a:pt x="398" y="98"/>
                    <a:pt x="352" y="98"/>
                  </a:cubicBezTo>
                  <a:cubicBezTo>
                    <a:pt x="312" y="98"/>
                    <a:pt x="277" y="75"/>
                    <a:pt x="240" y="51"/>
                  </a:cubicBezTo>
                  <a:cubicBezTo>
                    <a:pt x="202" y="26"/>
                    <a:pt x="163" y="0"/>
                    <a:pt x="118" y="0"/>
                  </a:cubicBezTo>
                  <a:cubicBezTo>
                    <a:pt x="53" y="0"/>
                    <a:pt x="0" y="50"/>
                    <a:pt x="0" y="115"/>
                  </a:cubicBezTo>
                  <a:cubicBezTo>
                    <a:pt x="0" y="131"/>
                    <a:pt x="6" y="136"/>
                    <a:pt x="10" y="136"/>
                  </a:cubicBezTo>
                  <a:cubicBezTo>
                    <a:pt x="18" y="136"/>
                    <a:pt x="19" y="123"/>
                    <a:pt x="19" y="120"/>
                  </a:cubicBezTo>
                  <a:cubicBezTo>
                    <a:pt x="24" y="61"/>
                    <a:pt x="82" y="40"/>
                    <a:pt x="118" y="40"/>
                  </a:cubicBezTo>
                  <a:cubicBezTo>
                    <a:pt x="158" y="40"/>
                    <a:pt x="194" y="61"/>
                    <a:pt x="230" y="86"/>
                  </a:cubicBezTo>
                  <a:cubicBezTo>
                    <a:pt x="269" y="112"/>
                    <a:pt x="307" y="138"/>
                    <a:pt x="352" y="138"/>
                  </a:cubicBezTo>
                  <a:cubicBezTo>
                    <a:pt x="418" y="138"/>
                    <a:pt x="470" y="86"/>
                    <a:pt x="470" y="22"/>
                  </a:cubicBezTo>
                  <a:close/>
                  <a:moveTo>
                    <a:pt x="470" y="187"/>
                  </a:moveTo>
                  <a:cubicBezTo>
                    <a:pt x="470" y="166"/>
                    <a:pt x="462" y="165"/>
                    <a:pt x="461" y="165"/>
                  </a:cubicBezTo>
                  <a:cubicBezTo>
                    <a:pt x="458" y="165"/>
                    <a:pt x="451" y="170"/>
                    <a:pt x="451" y="184"/>
                  </a:cubicBezTo>
                  <a:cubicBezTo>
                    <a:pt x="448" y="234"/>
                    <a:pt x="398" y="262"/>
                    <a:pt x="352" y="262"/>
                  </a:cubicBezTo>
                  <a:cubicBezTo>
                    <a:pt x="312" y="262"/>
                    <a:pt x="277" y="240"/>
                    <a:pt x="240" y="216"/>
                  </a:cubicBezTo>
                  <a:cubicBezTo>
                    <a:pt x="202" y="190"/>
                    <a:pt x="163" y="165"/>
                    <a:pt x="118" y="165"/>
                  </a:cubicBezTo>
                  <a:cubicBezTo>
                    <a:pt x="53" y="165"/>
                    <a:pt x="0" y="214"/>
                    <a:pt x="0" y="280"/>
                  </a:cubicBezTo>
                  <a:cubicBezTo>
                    <a:pt x="0" y="296"/>
                    <a:pt x="6" y="301"/>
                    <a:pt x="10" y="301"/>
                  </a:cubicBezTo>
                  <a:cubicBezTo>
                    <a:pt x="18" y="301"/>
                    <a:pt x="19" y="288"/>
                    <a:pt x="19" y="285"/>
                  </a:cubicBezTo>
                  <a:cubicBezTo>
                    <a:pt x="24" y="226"/>
                    <a:pt x="82" y="205"/>
                    <a:pt x="118" y="205"/>
                  </a:cubicBezTo>
                  <a:cubicBezTo>
                    <a:pt x="158" y="205"/>
                    <a:pt x="194" y="226"/>
                    <a:pt x="230" y="251"/>
                  </a:cubicBezTo>
                  <a:cubicBezTo>
                    <a:pt x="269" y="277"/>
                    <a:pt x="307" y="302"/>
                    <a:pt x="352" y="302"/>
                  </a:cubicBezTo>
                  <a:cubicBezTo>
                    <a:pt x="419" y="302"/>
                    <a:pt x="470" y="250"/>
                    <a:pt x="470" y="18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0" name="Freeform 59">
              <a:extLst>
                <a:ext uri="{FF2B5EF4-FFF2-40B4-BE49-F238E27FC236}">
                  <a16:creationId xmlns:a16="http://schemas.microsoft.com/office/drawing/2014/main" id="{A8BDCAC3-75F2-544A-A70E-BA6F7ACAF390}"/>
                </a:ext>
              </a:extLst>
            </p:cNvPr>
            <p:cNvSpPr/>
            <p:nvPr/>
          </p:nvSpPr>
          <p:spPr>
            <a:xfrm>
              <a:off x="3339000" y="6306840"/>
              <a:ext cx="154440" cy="10440"/>
            </a:xfrm>
            <a:custGeom>
              <a:avLst/>
              <a:gdLst/>
              <a:ahLst/>
              <a:cxnLst>
                <a:cxn ang="3cd4">
                  <a:pos x="hc" y="t"/>
                </a:cxn>
                <a:cxn ang="cd2">
                  <a:pos x="l" y="vc"/>
                </a:cxn>
                <a:cxn ang="cd4">
                  <a:pos x="hc" y="b"/>
                </a:cxn>
                <a:cxn ang="0">
                  <a:pos x="r" y="vc"/>
                </a:cxn>
              </a:cxnLst>
              <a:rect l="l" t="t" r="r" b="b"/>
              <a:pathLst>
                <a:path w="430" h="30">
                  <a:moveTo>
                    <a:pt x="406" y="30"/>
                  </a:moveTo>
                  <a:cubicBezTo>
                    <a:pt x="418" y="30"/>
                    <a:pt x="430" y="30"/>
                    <a:pt x="430" y="14"/>
                  </a:cubicBezTo>
                  <a:cubicBezTo>
                    <a:pt x="430" y="0"/>
                    <a:pt x="418" y="0"/>
                    <a:pt x="406" y="0"/>
                  </a:cubicBezTo>
                  <a:lnTo>
                    <a:pt x="24" y="0"/>
                  </a:lnTo>
                  <a:cubicBezTo>
                    <a:pt x="13" y="0"/>
                    <a:pt x="0" y="0"/>
                    <a:pt x="0" y="14"/>
                  </a:cubicBezTo>
                  <a:cubicBezTo>
                    <a:pt x="0" y="30"/>
                    <a:pt x="13" y="30"/>
                    <a:pt x="24" y="3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1" name="Freeform 60">
              <a:extLst>
                <a:ext uri="{FF2B5EF4-FFF2-40B4-BE49-F238E27FC236}">
                  <a16:creationId xmlns:a16="http://schemas.microsoft.com/office/drawing/2014/main" id="{61EF49A4-E889-B345-BF17-637CD57111FE}"/>
                </a:ext>
              </a:extLst>
            </p:cNvPr>
            <p:cNvSpPr/>
            <p:nvPr/>
          </p:nvSpPr>
          <p:spPr>
            <a:xfrm>
              <a:off x="3676679" y="6035040"/>
              <a:ext cx="83880" cy="168840"/>
            </a:xfrm>
            <a:custGeom>
              <a:avLst/>
              <a:gdLst/>
              <a:ahLst/>
              <a:cxnLst>
                <a:cxn ang="3cd4">
                  <a:pos x="hc" y="t"/>
                </a:cxn>
                <a:cxn ang="cd2">
                  <a:pos x="l" y="vc"/>
                </a:cxn>
                <a:cxn ang="cd4">
                  <a:pos x="hc" y="b"/>
                </a:cxn>
                <a:cxn ang="0">
                  <a:pos x="r" y="vc"/>
                </a:cxn>
              </a:cxnLst>
              <a:rect l="l" t="t" r="r" b="b"/>
              <a:pathLst>
                <a:path w="234" h="470">
                  <a:moveTo>
                    <a:pt x="146" y="18"/>
                  </a:moveTo>
                  <a:cubicBezTo>
                    <a:pt x="146" y="2"/>
                    <a:pt x="146" y="0"/>
                    <a:pt x="128" y="0"/>
                  </a:cubicBezTo>
                  <a:cubicBezTo>
                    <a:pt x="85" y="45"/>
                    <a:pt x="22" y="45"/>
                    <a:pt x="0" y="45"/>
                  </a:cubicBezTo>
                  <a:lnTo>
                    <a:pt x="0" y="67"/>
                  </a:lnTo>
                  <a:cubicBezTo>
                    <a:pt x="14" y="67"/>
                    <a:pt x="56" y="67"/>
                    <a:pt x="93" y="48"/>
                  </a:cubicBezTo>
                  <a:lnTo>
                    <a:pt x="93" y="414"/>
                  </a:lnTo>
                  <a:cubicBezTo>
                    <a:pt x="93" y="440"/>
                    <a:pt x="91" y="448"/>
                    <a:pt x="27" y="448"/>
                  </a:cubicBezTo>
                  <a:lnTo>
                    <a:pt x="5" y="448"/>
                  </a:lnTo>
                  <a:lnTo>
                    <a:pt x="5" y="470"/>
                  </a:lnTo>
                  <a:cubicBezTo>
                    <a:pt x="29" y="467"/>
                    <a:pt x="91" y="467"/>
                    <a:pt x="118" y="467"/>
                  </a:cubicBezTo>
                  <a:cubicBezTo>
                    <a:pt x="147" y="467"/>
                    <a:pt x="208" y="467"/>
                    <a:pt x="234" y="470"/>
                  </a:cubicBezTo>
                  <a:lnTo>
                    <a:pt x="234" y="448"/>
                  </a:lnTo>
                  <a:lnTo>
                    <a:pt x="211" y="448"/>
                  </a:lnTo>
                  <a:cubicBezTo>
                    <a:pt x="147" y="448"/>
                    <a:pt x="146" y="440"/>
                    <a:pt x="146" y="41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2" name="Freeform 61">
              <a:extLst>
                <a:ext uri="{FF2B5EF4-FFF2-40B4-BE49-F238E27FC236}">
                  <a16:creationId xmlns:a16="http://schemas.microsoft.com/office/drawing/2014/main" id="{2A125506-1588-AE4A-AF40-D96E7F5A382D}"/>
                </a:ext>
              </a:extLst>
            </p:cNvPr>
            <p:cNvSpPr/>
            <p:nvPr/>
          </p:nvSpPr>
          <p:spPr>
            <a:xfrm>
              <a:off x="3544920" y="6306840"/>
              <a:ext cx="345240" cy="10440"/>
            </a:xfrm>
            <a:custGeom>
              <a:avLst/>
              <a:gdLst/>
              <a:ahLst/>
              <a:cxnLst>
                <a:cxn ang="3cd4">
                  <a:pos x="hc" y="t"/>
                </a:cxn>
                <a:cxn ang="cd2">
                  <a:pos x="l" y="vc"/>
                </a:cxn>
                <a:cxn ang="cd4">
                  <a:pos x="hc" y="b"/>
                </a:cxn>
                <a:cxn ang="0">
                  <a:pos x="r" y="vc"/>
                </a:cxn>
              </a:cxnLst>
              <a:rect l="l" t="t" r="r" b="b"/>
              <a:pathLst>
                <a:path w="960" h="30">
                  <a:moveTo>
                    <a:pt x="480" y="30"/>
                  </a:moveTo>
                  <a:lnTo>
                    <a:pt x="0" y="30"/>
                  </a:lnTo>
                  <a:lnTo>
                    <a:pt x="0" y="0"/>
                  </a:lnTo>
                  <a:lnTo>
                    <a:pt x="960" y="0"/>
                  </a:lnTo>
                  <a:lnTo>
                    <a:pt x="960" y="30"/>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3" name="Freeform 62">
              <a:extLst>
                <a:ext uri="{FF2B5EF4-FFF2-40B4-BE49-F238E27FC236}">
                  <a16:creationId xmlns:a16="http://schemas.microsoft.com/office/drawing/2014/main" id="{F9D4B252-BF5E-8442-80FF-020DFF7C9E35}"/>
                </a:ext>
              </a:extLst>
            </p:cNvPr>
            <p:cNvSpPr/>
            <p:nvPr/>
          </p:nvSpPr>
          <p:spPr>
            <a:xfrm>
              <a:off x="3574800" y="6358680"/>
              <a:ext cx="10440" cy="253080"/>
            </a:xfrm>
            <a:custGeom>
              <a:avLst/>
              <a:gdLst/>
              <a:ahLst/>
              <a:cxnLst>
                <a:cxn ang="3cd4">
                  <a:pos x="hc" y="t"/>
                </a:cxn>
                <a:cxn ang="cd2">
                  <a:pos x="l" y="vc"/>
                </a:cxn>
                <a:cxn ang="cd4">
                  <a:pos x="hc" y="b"/>
                </a:cxn>
                <a:cxn ang="0">
                  <a:pos x="r" y="vc"/>
                </a:cxn>
              </a:cxnLst>
              <a:rect l="l" t="t" r="r" b="b"/>
              <a:pathLst>
                <a:path w="30" h="704">
                  <a:moveTo>
                    <a:pt x="30" y="26"/>
                  </a:moveTo>
                  <a:cubicBezTo>
                    <a:pt x="30" y="13"/>
                    <a:pt x="30" y="0"/>
                    <a:pt x="14" y="0"/>
                  </a:cubicBezTo>
                  <a:cubicBezTo>
                    <a:pt x="0" y="0"/>
                    <a:pt x="0" y="13"/>
                    <a:pt x="0" y="26"/>
                  </a:cubicBezTo>
                  <a:lnTo>
                    <a:pt x="0" y="678"/>
                  </a:lnTo>
                  <a:cubicBezTo>
                    <a:pt x="0" y="691"/>
                    <a:pt x="0" y="704"/>
                    <a:pt x="14" y="704"/>
                  </a:cubicBezTo>
                  <a:cubicBezTo>
                    <a:pt x="30" y="704"/>
                    <a:pt x="30" y="691"/>
                    <a:pt x="30" y="67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4" name="Freeform 63">
              <a:extLst>
                <a:ext uri="{FF2B5EF4-FFF2-40B4-BE49-F238E27FC236}">
                  <a16:creationId xmlns:a16="http://schemas.microsoft.com/office/drawing/2014/main" id="{C98F5096-C7B6-0744-A87D-75DECC145FF9}"/>
                </a:ext>
              </a:extLst>
            </p:cNvPr>
            <p:cNvSpPr/>
            <p:nvPr/>
          </p:nvSpPr>
          <p:spPr>
            <a:xfrm>
              <a:off x="3625560" y="6375960"/>
              <a:ext cx="181080" cy="173160"/>
            </a:xfrm>
            <a:custGeom>
              <a:avLst/>
              <a:gdLst/>
              <a:ahLst/>
              <a:cxnLst>
                <a:cxn ang="3cd4">
                  <a:pos x="hc" y="t"/>
                </a:cxn>
                <a:cxn ang="cd2">
                  <a:pos x="l" y="vc"/>
                </a:cxn>
                <a:cxn ang="cd4">
                  <a:pos x="hc" y="b"/>
                </a:cxn>
                <a:cxn ang="0">
                  <a:pos x="r" y="vc"/>
                </a:cxn>
              </a:cxnLst>
              <a:rect l="l" t="t" r="r" b="b"/>
              <a:pathLst>
                <a:path w="504" h="482">
                  <a:moveTo>
                    <a:pt x="83" y="427"/>
                  </a:moveTo>
                  <a:cubicBezTo>
                    <a:pt x="77" y="454"/>
                    <a:pt x="75" y="459"/>
                    <a:pt x="19" y="459"/>
                  </a:cubicBezTo>
                  <a:cubicBezTo>
                    <a:pt x="6" y="459"/>
                    <a:pt x="0" y="459"/>
                    <a:pt x="0" y="474"/>
                  </a:cubicBezTo>
                  <a:cubicBezTo>
                    <a:pt x="0" y="482"/>
                    <a:pt x="6" y="482"/>
                    <a:pt x="19" y="482"/>
                  </a:cubicBezTo>
                  <a:lnTo>
                    <a:pt x="270" y="482"/>
                  </a:lnTo>
                  <a:cubicBezTo>
                    <a:pt x="382" y="482"/>
                    <a:pt x="466" y="398"/>
                    <a:pt x="466" y="330"/>
                  </a:cubicBezTo>
                  <a:cubicBezTo>
                    <a:pt x="466" y="278"/>
                    <a:pt x="424" y="238"/>
                    <a:pt x="357" y="230"/>
                  </a:cubicBezTo>
                  <a:cubicBezTo>
                    <a:pt x="429" y="216"/>
                    <a:pt x="504" y="165"/>
                    <a:pt x="504" y="98"/>
                  </a:cubicBezTo>
                  <a:cubicBezTo>
                    <a:pt x="504" y="45"/>
                    <a:pt x="458" y="0"/>
                    <a:pt x="373" y="0"/>
                  </a:cubicBezTo>
                  <a:lnTo>
                    <a:pt x="136" y="0"/>
                  </a:lnTo>
                  <a:cubicBezTo>
                    <a:pt x="122" y="0"/>
                    <a:pt x="115" y="0"/>
                    <a:pt x="115" y="14"/>
                  </a:cubicBezTo>
                  <a:cubicBezTo>
                    <a:pt x="115" y="22"/>
                    <a:pt x="122" y="22"/>
                    <a:pt x="134" y="22"/>
                  </a:cubicBezTo>
                  <a:cubicBezTo>
                    <a:pt x="136" y="22"/>
                    <a:pt x="149" y="22"/>
                    <a:pt x="162" y="24"/>
                  </a:cubicBezTo>
                  <a:cubicBezTo>
                    <a:pt x="174" y="24"/>
                    <a:pt x="181" y="26"/>
                    <a:pt x="181" y="35"/>
                  </a:cubicBezTo>
                  <a:cubicBezTo>
                    <a:pt x="181" y="37"/>
                    <a:pt x="179" y="40"/>
                    <a:pt x="178" y="48"/>
                  </a:cubicBezTo>
                  <a:close/>
                  <a:moveTo>
                    <a:pt x="190" y="224"/>
                  </a:moveTo>
                  <a:lnTo>
                    <a:pt x="234" y="48"/>
                  </a:lnTo>
                  <a:cubicBezTo>
                    <a:pt x="240" y="24"/>
                    <a:pt x="242" y="22"/>
                    <a:pt x="272" y="22"/>
                  </a:cubicBezTo>
                  <a:lnTo>
                    <a:pt x="363" y="22"/>
                  </a:lnTo>
                  <a:cubicBezTo>
                    <a:pt x="424" y="22"/>
                    <a:pt x="440" y="64"/>
                    <a:pt x="440" y="94"/>
                  </a:cubicBezTo>
                  <a:cubicBezTo>
                    <a:pt x="440" y="157"/>
                    <a:pt x="379" y="224"/>
                    <a:pt x="293" y="224"/>
                  </a:cubicBezTo>
                  <a:close/>
                  <a:moveTo>
                    <a:pt x="158" y="459"/>
                  </a:moveTo>
                  <a:cubicBezTo>
                    <a:pt x="149" y="459"/>
                    <a:pt x="147" y="459"/>
                    <a:pt x="142" y="459"/>
                  </a:cubicBezTo>
                  <a:cubicBezTo>
                    <a:pt x="136" y="459"/>
                    <a:pt x="133" y="458"/>
                    <a:pt x="133" y="453"/>
                  </a:cubicBezTo>
                  <a:cubicBezTo>
                    <a:pt x="133" y="450"/>
                    <a:pt x="133" y="448"/>
                    <a:pt x="138" y="435"/>
                  </a:cubicBezTo>
                  <a:lnTo>
                    <a:pt x="186" y="238"/>
                  </a:lnTo>
                  <a:lnTo>
                    <a:pt x="318" y="238"/>
                  </a:lnTo>
                  <a:cubicBezTo>
                    <a:pt x="387" y="238"/>
                    <a:pt x="400" y="291"/>
                    <a:pt x="400" y="322"/>
                  </a:cubicBezTo>
                  <a:cubicBezTo>
                    <a:pt x="400" y="392"/>
                    <a:pt x="338" y="459"/>
                    <a:pt x="254" y="45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5" name="Freeform 64">
              <a:extLst>
                <a:ext uri="{FF2B5EF4-FFF2-40B4-BE49-F238E27FC236}">
                  <a16:creationId xmlns:a16="http://schemas.microsoft.com/office/drawing/2014/main" id="{E8C5C6E4-B8C6-8F40-9310-CDA685A5CC53}"/>
                </a:ext>
              </a:extLst>
            </p:cNvPr>
            <p:cNvSpPr/>
            <p:nvPr/>
          </p:nvSpPr>
          <p:spPr>
            <a:xfrm>
              <a:off x="3848400" y="6358680"/>
              <a:ext cx="10440" cy="253080"/>
            </a:xfrm>
            <a:custGeom>
              <a:avLst/>
              <a:gdLst/>
              <a:ahLst/>
              <a:cxnLst>
                <a:cxn ang="3cd4">
                  <a:pos x="hc" y="t"/>
                </a:cxn>
                <a:cxn ang="cd2">
                  <a:pos x="l" y="vc"/>
                </a:cxn>
                <a:cxn ang="cd4">
                  <a:pos x="hc" y="b"/>
                </a:cxn>
                <a:cxn ang="0">
                  <a:pos x="r" y="vc"/>
                </a:cxn>
              </a:cxnLst>
              <a:rect l="l" t="t" r="r" b="b"/>
              <a:pathLst>
                <a:path w="30" h="704">
                  <a:moveTo>
                    <a:pt x="30" y="26"/>
                  </a:moveTo>
                  <a:cubicBezTo>
                    <a:pt x="30" y="13"/>
                    <a:pt x="30" y="0"/>
                    <a:pt x="14" y="0"/>
                  </a:cubicBezTo>
                  <a:cubicBezTo>
                    <a:pt x="0" y="0"/>
                    <a:pt x="0" y="13"/>
                    <a:pt x="0" y="26"/>
                  </a:cubicBezTo>
                  <a:lnTo>
                    <a:pt x="0" y="678"/>
                  </a:lnTo>
                  <a:cubicBezTo>
                    <a:pt x="0" y="691"/>
                    <a:pt x="0" y="704"/>
                    <a:pt x="14" y="704"/>
                  </a:cubicBezTo>
                  <a:cubicBezTo>
                    <a:pt x="30" y="704"/>
                    <a:pt x="30" y="691"/>
                    <a:pt x="30" y="67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6" name="Freeform 65">
              <a:extLst>
                <a:ext uri="{FF2B5EF4-FFF2-40B4-BE49-F238E27FC236}">
                  <a16:creationId xmlns:a16="http://schemas.microsoft.com/office/drawing/2014/main" id="{995D5686-91FF-5440-B6F3-DC169FF3373C}"/>
                </a:ext>
              </a:extLst>
            </p:cNvPr>
            <p:cNvSpPr/>
            <p:nvPr/>
          </p:nvSpPr>
          <p:spPr>
            <a:xfrm>
              <a:off x="4345920" y="6134760"/>
              <a:ext cx="337320" cy="354600"/>
            </a:xfrm>
            <a:custGeom>
              <a:avLst/>
              <a:gdLst/>
              <a:ahLst/>
              <a:cxnLst>
                <a:cxn ang="3cd4">
                  <a:pos x="hc" y="t"/>
                </a:cxn>
                <a:cxn ang="cd2">
                  <a:pos x="l" y="vc"/>
                </a:cxn>
                <a:cxn ang="cd4">
                  <a:pos x="hc" y="b"/>
                </a:cxn>
                <a:cxn ang="0">
                  <a:pos x="r" y="vc"/>
                </a:cxn>
              </a:cxnLst>
              <a:rect l="l" t="t" r="r" b="b"/>
              <a:pathLst>
                <a:path w="938" h="986">
                  <a:moveTo>
                    <a:pt x="851" y="986"/>
                  </a:moveTo>
                  <a:lnTo>
                    <a:pt x="938" y="760"/>
                  </a:lnTo>
                  <a:lnTo>
                    <a:pt x="920" y="760"/>
                  </a:lnTo>
                  <a:cubicBezTo>
                    <a:pt x="893" y="834"/>
                    <a:pt x="818" y="882"/>
                    <a:pt x="736" y="902"/>
                  </a:cubicBezTo>
                  <a:cubicBezTo>
                    <a:pt x="722" y="906"/>
                    <a:pt x="653" y="925"/>
                    <a:pt x="517" y="925"/>
                  </a:cubicBezTo>
                  <a:lnTo>
                    <a:pt x="93" y="925"/>
                  </a:lnTo>
                  <a:lnTo>
                    <a:pt x="451" y="504"/>
                  </a:lnTo>
                  <a:cubicBezTo>
                    <a:pt x="456" y="499"/>
                    <a:pt x="458" y="496"/>
                    <a:pt x="458" y="493"/>
                  </a:cubicBezTo>
                  <a:cubicBezTo>
                    <a:pt x="458" y="491"/>
                    <a:pt x="458" y="490"/>
                    <a:pt x="453" y="482"/>
                  </a:cubicBezTo>
                  <a:lnTo>
                    <a:pt x="125" y="34"/>
                  </a:lnTo>
                  <a:lnTo>
                    <a:pt x="510" y="34"/>
                  </a:lnTo>
                  <a:cubicBezTo>
                    <a:pt x="605" y="34"/>
                    <a:pt x="669" y="43"/>
                    <a:pt x="675" y="45"/>
                  </a:cubicBezTo>
                  <a:cubicBezTo>
                    <a:pt x="714" y="51"/>
                    <a:pt x="774" y="62"/>
                    <a:pt x="830" y="98"/>
                  </a:cubicBezTo>
                  <a:cubicBezTo>
                    <a:pt x="848" y="109"/>
                    <a:pt x="896" y="141"/>
                    <a:pt x="920" y="198"/>
                  </a:cubicBezTo>
                  <a:lnTo>
                    <a:pt x="938" y="198"/>
                  </a:lnTo>
                  <a:lnTo>
                    <a:pt x="851" y="0"/>
                  </a:lnTo>
                  <a:lnTo>
                    <a:pt x="19" y="0"/>
                  </a:lnTo>
                  <a:cubicBezTo>
                    <a:pt x="3" y="0"/>
                    <a:pt x="3" y="0"/>
                    <a:pt x="0" y="5"/>
                  </a:cubicBezTo>
                  <a:cubicBezTo>
                    <a:pt x="0" y="6"/>
                    <a:pt x="0" y="21"/>
                    <a:pt x="0" y="29"/>
                  </a:cubicBezTo>
                  <a:lnTo>
                    <a:pt x="373" y="538"/>
                  </a:lnTo>
                  <a:lnTo>
                    <a:pt x="8" y="965"/>
                  </a:lnTo>
                  <a:cubicBezTo>
                    <a:pt x="0" y="975"/>
                    <a:pt x="0" y="978"/>
                    <a:pt x="0" y="978"/>
                  </a:cubicBezTo>
                  <a:cubicBezTo>
                    <a:pt x="0" y="986"/>
                    <a:pt x="6" y="986"/>
                    <a:pt x="19" y="98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7" name="Freeform 66">
              <a:extLst>
                <a:ext uri="{FF2B5EF4-FFF2-40B4-BE49-F238E27FC236}">
                  <a16:creationId xmlns:a16="http://schemas.microsoft.com/office/drawing/2014/main" id="{0000FA77-2C1E-4D45-88B9-A18B51A8DB56}"/>
                </a:ext>
              </a:extLst>
            </p:cNvPr>
            <p:cNvSpPr/>
            <p:nvPr/>
          </p:nvSpPr>
          <p:spPr>
            <a:xfrm>
              <a:off x="3982680" y="6556320"/>
              <a:ext cx="46440" cy="177120"/>
            </a:xfrm>
            <a:custGeom>
              <a:avLst/>
              <a:gdLst/>
              <a:ahLst/>
              <a:cxnLst>
                <a:cxn ang="3cd4">
                  <a:pos x="hc" y="t"/>
                </a:cxn>
                <a:cxn ang="cd2">
                  <a:pos x="l" y="vc"/>
                </a:cxn>
                <a:cxn ang="cd4">
                  <a:pos x="hc" y="b"/>
                </a:cxn>
                <a:cxn ang="0">
                  <a:pos x="r" y="vc"/>
                </a:cxn>
              </a:cxnLst>
              <a:rect l="l" t="t" r="r" b="b"/>
              <a:pathLst>
                <a:path w="130" h="493">
                  <a:moveTo>
                    <a:pt x="120" y="0"/>
                  </a:moveTo>
                  <a:cubicBezTo>
                    <a:pt x="26" y="66"/>
                    <a:pt x="0" y="171"/>
                    <a:pt x="0" y="246"/>
                  </a:cubicBezTo>
                  <a:cubicBezTo>
                    <a:pt x="0" y="315"/>
                    <a:pt x="21" y="424"/>
                    <a:pt x="120" y="493"/>
                  </a:cubicBezTo>
                  <a:cubicBezTo>
                    <a:pt x="123" y="493"/>
                    <a:pt x="130" y="493"/>
                    <a:pt x="130" y="488"/>
                  </a:cubicBezTo>
                  <a:cubicBezTo>
                    <a:pt x="130" y="485"/>
                    <a:pt x="128" y="483"/>
                    <a:pt x="125" y="480"/>
                  </a:cubicBezTo>
                  <a:cubicBezTo>
                    <a:pt x="58" y="421"/>
                    <a:pt x="34" y="336"/>
                    <a:pt x="34" y="246"/>
                  </a:cubicBezTo>
                  <a:cubicBezTo>
                    <a:pt x="34" y="114"/>
                    <a:pt x="85" y="48"/>
                    <a:pt x="126" y="11"/>
                  </a:cubicBezTo>
                  <a:cubicBezTo>
                    <a:pt x="128" y="10"/>
                    <a:pt x="130" y="8"/>
                    <a:pt x="130" y="6"/>
                  </a:cubicBezTo>
                  <a:cubicBezTo>
                    <a:pt x="130" y="0"/>
                    <a:pt x="123" y="0"/>
                    <a:pt x="120" y="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8" name="Freeform 67">
              <a:extLst>
                <a:ext uri="{FF2B5EF4-FFF2-40B4-BE49-F238E27FC236}">
                  <a16:creationId xmlns:a16="http://schemas.microsoft.com/office/drawing/2014/main" id="{7E7AFB5C-765A-D949-901B-614FCD410B84}"/>
                </a:ext>
              </a:extLst>
            </p:cNvPr>
            <p:cNvSpPr/>
            <p:nvPr/>
          </p:nvSpPr>
          <p:spPr>
            <a:xfrm>
              <a:off x="4053240" y="6611040"/>
              <a:ext cx="70920" cy="80280"/>
            </a:xfrm>
            <a:custGeom>
              <a:avLst/>
              <a:gdLst/>
              <a:ahLst/>
              <a:cxnLst>
                <a:cxn ang="3cd4">
                  <a:pos x="hc" y="t"/>
                </a:cxn>
                <a:cxn ang="cd2">
                  <a:pos x="l" y="vc"/>
                </a:cxn>
                <a:cxn ang="cd4">
                  <a:pos x="hc" y="b"/>
                </a:cxn>
                <a:cxn ang="0">
                  <a:pos x="r" y="vc"/>
                </a:cxn>
              </a:cxnLst>
              <a:rect l="l" t="t" r="r" b="b"/>
              <a:pathLst>
                <a:path w="198" h="224">
                  <a:moveTo>
                    <a:pt x="179" y="32"/>
                  </a:moveTo>
                  <a:cubicBezTo>
                    <a:pt x="166" y="35"/>
                    <a:pt x="158" y="45"/>
                    <a:pt x="158" y="56"/>
                  </a:cubicBezTo>
                  <a:cubicBezTo>
                    <a:pt x="158" y="67"/>
                    <a:pt x="168" y="72"/>
                    <a:pt x="174" y="72"/>
                  </a:cubicBezTo>
                  <a:cubicBezTo>
                    <a:pt x="179" y="72"/>
                    <a:pt x="198" y="69"/>
                    <a:pt x="198" y="43"/>
                  </a:cubicBezTo>
                  <a:cubicBezTo>
                    <a:pt x="198" y="11"/>
                    <a:pt x="162" y="0"/>
                    <a:pt x="131" y="0"/>
                  </a:cubicBezTo>
                  <a:cubicBezTo>
                    <a:pt x="54" y="0"/>
                    <a:pt x="40" y="58"/>
                    <a:pt x="40" y="72"/>
                  </a:cubicBezTo>
                  <a:cubicBezTo>
                    <a:pt x="40" y="91"/>
                    <a:pt x="51" y="102"/>
                    <a:pt x="58" y="109"/>
                  </a:cubicBezTo>
                  <a:cubicBezTo>
                    <a:pt x="70" y="118"/>
                    <a:pt x="80" y="120"/>
                    <a:pt x="114" y="126"/>
                  </a:cubicBezTo>
                  <a:cubicBezTo>
                    <a:pt x="125" y="128"/>
                    <a:pt x="157" y="134"/>
                    <a:pt x="157" y="158"/>
                  </a:cubicBezTo>
                  <a:cubicBezTo>
                    <a:pt x="157" y="168"/>
                    <a:pt x="150" y="186"/>
                    <a:pt x="130" y="198"/>
                  </a:cubicBezTo>
                  <a:cubicBezTo>
                    <a:pt x="110" y="210"/>
                    <a:pt x="86" y="210"/>
                    <a:pt x="80" y="210"/>
                  </a:cubicBezTo>
                  <a:cubicBezTo>
                    <a:pt x="61" y="210"/>
                    <a:pt x="32" y="205"/>
                    <a:pt x="21" y="189"/>
                  </a:cubicBezTo>
                  <a:cubicBezTo>
                    <a:pt x="37" y="187"/>
                    <a:pt x="48" y="174"/>
                    <a:pt x="48" y="160"/>
                  </a:cubicBezTo>
                  <a:cubicBezTo>
                    <a:pt x="48" y="149"/>
                    <a:pt x="38" y="142"/>
                    <a:pt x="29" y="142"/>
                  </a:cubicBezTo>
                  <a:cubicBezTo>
                    <a:pt x="14" y="142"/>
                    <a:pt x="0" y="154"/>
                    <a:pt x="0" y="176"/>
                  </a:cubicBezTo>
                  <a:cubicBezTo>
                    <a:pt x="0" y="205"/>
                    <a:pt x="32" y="224"/>
                    <a:pt x="80" y="224"/>
                  </a:cubicBezTo>
                  <a:cubicBezTo>
                    <a:pt x="171" y="224"/>
                    <a:pt x="187" y="162"/>
                    <a:pt x="187" y="142"/>
                  </a:cubicBezTo>
                  <a:cubicBezTo>
                    <a:pt x="187" y="96"/>
                    <a:pt x="138" y="88"/>
                    <a:pt x="120" y="83"/>
                  </a:cubicBezTo>
                  <a:cubicBezTo>
                    <a:pt x="115" y="83"/>
                    <a:pt x="102" y="80"/>
                    <a:pt x="99" y="80"/>
                  </a:cubicBezTo>
                  <a:cubicBezTo>
                    <a:pt x="82" y="77"/>
                    <a:pt x="72" y="66"/>
                    <a:pt x="72" y="54"/>
                  </a:cubicBezTo>
                  <a:cubicBezTo>
                    <a:pt x="72" y="43"/>
                    <a:pt x="82" y="30"/>
                    <a:pt x="93" y="24"/>
                  </a:cubicBezTo>
                  <a:cubicBezTo>
                    <a:pt x="106" y="14"/>
                    <a:pt x="123" y="14"/>
                    <a:pt x="131" y="14"/>
                  </a:cubicBezTo>
                  <a:cubicBezTo>
                    <a:pt x="142" y="14"/>
                    <a:pt x="168" y="16"/>
                    <a:pt x="179" y="3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69" name="Freeform 68">
              <a:extLst>
                <a:ext uri="{FF2B5EF4-FFF2-40B4-BE49-F238E27FC236}">
                  <a16:creationId xmlns:a16="http://schemas.microsoft.com/office/drawing/2014/main" id="{F88311ED-09AC-474A-9ABA-68C3D62113A0}"/>
                </a:ext>
              </a:extLst>
            </p:cNvPr>
            <p:cNvSpPr/>
            <p:nvPr/>
          </p:nvSpPr>
          <p:spPr>
            <a:xfrm>
              <a:off x="4155839" y="6668640"/>
              <a:ext cx="22680" cy="55080"/>
            </a:xfrm>
            <a:custGeom>
              <a:avLst/>
              <a:gdLst/>
              <a:ahLst/>
              <a:cxnLst>
                <a:cxn ang="3cd4">
                  <a:pos x="hc" y="t"/>
                </a:cxn>
                <a:cxn ang="cd2">
                  <a:pos x="l" y="vc"/>
                </a:cxn>
                <a:cxn ang="cd4">
                  <a:pos x="hc" y="b"/>
                </a:cxn>
                <a:cxn ang="0">
                  <a:pos x="r" y="vc"/>
                </a:cxn>
              </a:cxnLst>
              <a:rect l="l" t="t" r="r" b="b"/>
              <a:pathLst>
                <a:path w="64" h="154">
                  <a:moveTo>
                    <a:pt x="50" y="50"/>
                  </a:moveTo>
                  <a:cubicBezTo>
                    <a:pt x="50" y="77"/>
                    <a:pt x="45" y="109"/>
                    <a:pt x="11" y="141"/>
                  </a:cubicBezTo>
                  <a:cubicBezTo>
                    <a:pt x="8" y="142"/>
                    <a:pt x="6" y="144"/>
                    <a:pt x="6" y="146"/>
                  </a:cubicBezTo>
                  <a:cubicBezTo>
                    <a:pt x="6" y="150"/>
                    <a:pt x="11" y="154"/>
                    <a:pt x="14" y="154"/>
                  </a:cubicBezTo>
                  <a:cubicBezTo>
                    <a:pt x="21" y="154"/>
                    <a:pt x="64" y="114"/>
                    <a:pt x="64" y="54"/>
                  </a:cubicBezTo>
                  <a:cubicBezTo>
                    <a:pt x="64" y="24"/>
                    <a:pt x="53" y="0"/>
                    <a:pt x="29" y="0"/>
                  </a:cubicBezTo>
                  <a:cubicBezTo>
                    <a:pt x="13" y="0"/>
                    <a:pt x="0" y="13"/>
                    <a:pt x="0" y="29"/>
                  </a:cubicBezTo>
                  <a:cubicBezTo>
                    <a:pt x="0" y="45"/>
                    <a:pt x="11" y="58"/>
                    <a:pt x="29" y="58"/>
                  </a:cubicBezTo>
                  <a:cubicBezTo>
                    <a:pt x="42" y="58"/>
                    <a:pt x="50" y="50"/>
                    <a:pt x="50" y="5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0" name="Freeform 69">
              <a:extLst>
                <a:ext uri="{FF2B5EF4-FFF2-40B4-BE49-F238E27FC236}">
                  <a16:creationId xmlns:a16="http://schemas.microsoft.com/office/drawing/2014/main" id="{7A5BA74F-0682-9D48-96B6-FBB3CD3F20B8}"/>
                </a:ext>
              </a:extLst>
            </p:cNvPr>
            <p:cNvSpPr/>
            <p:nvPr/>
          </p:nvSpPr>
          <p:spPr>
            <a:xfrm>
              <a:off x="4207320" y="6611040"/>
              <a:ext cx="90720" cy="80280"/>
            </a:xfrm>
            <a:custGeom>
              <a:avLst/>
              <a:gdLst/>
              <a:ahLst/>
              <a:cxnLst>
                <a:cxn ang="3cd4">
                  <a:pos x="hc" y="t"/>
                </a:cxn>
                <a:cxn ang="cd2">
                  <a:pos x="l" y="vc"/>
                </a:cxn>
                <a:cxn ang="cd4">
                  <a:pos x="hc" y="b"/>
                </a:cxn>
                <a:cxn ang="0">
                  <a:pos x="r" y="vc"/>
                </a:cxn>
              </a:cxnLst>
              <a:rect l="l" t="t" r="r" b="b"/>
              <a:pathLst>
                <a:path w="253" h="224">
                  <a:moveTo>
                    <a:pt x="179" y="29"/>
                  </a:moveTo>
                  <a:cubicBezTo>
                    <a:pt x="168" y="13"/>
                    <a:pt x="152" y="0"/>
                    <a:pt x="128" y="0"/>
                  </a:cubicBezTo>
                  <a:cubicBezTo>
                    <a:pt x="64" y="0"/>
                    <a:pt x="0" y="70"/>
                    <a:pt x="0" y="141"/>
                  </a:cubicBezTo>
                  <a:cubicBezTo>
                    <a:pt x="0" y="189"/>
                    <a:pt x="32" y="224"/>
                    <a:pt x="75" y="224"/>
                  </a:cubicBezTo>
                  <a:cubicBezTo>
                    <a:pt x="101" y="224"/>
                    <a:pt x="125" y="208"/>
                    <a:pt x="146" y="189"/>
                  </a:cubicBezTo>
                  <a:cubicBezTo>
                    <a:pt x="155" y="219"/>
                    <a:pt x="182" y="224"/>
                    <a:pt x="197" y="224"/>
                  </a:cubicBezTo>
                  <a:cubicBezTo>
                    <a:pt x="214" y="224"/>
                    <a:pt x="226" y="213"/>
                    <a:pt x="235" y="197"/>
                  </a:cubicBezTo>
                  <a:cubicBezTo>
                    <a:pt x="246" y="178"/>
                    <a:pt x="253" y="150"/>
                    <a:pt x="253" y="147"/>
                  </a:cubicBezTo>
                  <a:cubicBezTo>
                    <a:pt x="253" y="141"/>
                    <a:pt x="246" y="141"/>
                    <a:pt x="245" y="141"/>
                  </a:cubicBezTo>
                  <a:cubicBezTo>
                    <a:pt x="238" y="141"/>
                    <a:pt x="237" y="144"/>
                    <a:pt x="234" y="157"/>
                  </a:cubicBezTo>
                  <a:cubicBezTo>
                    <a:pt x="227" y="181"/>
                    <a:pt x="218" y="210"/>
                    <a:pt x="197" y="210"/>
                  </a:cubicBezTo>
                  <a:cubicBezTo>
                    <a:pt x="184" y="210"/>
                    <a:pt x="181" y="198"/>
                    <a:pt x="181" y="186"/>
                  </a:cubicBezTo>
                  <a:cubicBezTo>
                    <a:pt x="181" y="178"/>
                    <a:pt x="186" y="158"/>
                    <a:pt x="189" y="146"/>
                  </a:cubicBezTo>
                  <a:cubicBezTo>
                    <a:pt x="192" y="133"/>
                    <a:pt x="197" y="112"/>
                    <a:pt x="200" y="101"/>
                  </a:cubicBezTo>
                  <a:lnTo>
                    <a:pt x="210" y="64"/>
                  </a:lnTo>
                  <a:cubicBezTo>
                    <a:pt x="213" y="51"/>
                    <a:pt x="218" y="27"/>
                    <a:pt x="218" y="26"/>
                  </a:cubicBezTo>
                  <a:cubicBezTo>
                    <a:pt x="218" y="14"/>
                    <a:pt x="210" y="10"/>
                    <a:pt x="202" y="10"/>
                  </a:cubicBezTo>
                  <a:cubicBezTo>
                    <a:pt x="194" y="10"/>
                    <a:pt x="182" y="16"/>
                    <a:pt x="179" y="29"/>
                  </a:cubicBezTo>
                  <a:close/>
                  <a:moveTo>
                    <a:pt x="147" y="157"/>
                  </a:moveTo>
                  <a:cubicBezTo>
                    <a:pt x="144" y="171"/>
                    <a:pt x="133" y="181"/>
                    <a:pt x="122" y="190"/>
                  </a:cubicBezTo>
                  <a:cubicBezTo>
                    <a:pt x="117" y="194"/>
                    <a:pt x="98" y="210"/>
                    <a:pt x="77" y="210"/>
                  </a:cubicBezTo>
                  <a:cubicBezTo>
                    <a:pt x="58" y="210"/>
                    <a:pt x="40" y="197"/>
                    <a:pt x="40" y="162"/>
                  </a:cubicBezTo>
                  <a:cubicBezTo>
                    <a:pt x="40" y="136"/>
                    <a:pt x="54" y="80"/>
                    <a:pt x="66" y="61"/>
                  </a:cubicBezTo>
                  <a:cubicBezTo>
                    <a:pt x="88" y="21"/>
                    <a:pt x="114" y="14"/>
                    <a:pt x="128" y="14"/>
                  </a:cubicBezTo>
                  <a:cubicBezTo>
                    <a:pt x="162" y="14"/>
                    <a:pt x="171" y="51"/>
                    <a:pt x="171" y="58"/>
                  </a:cubicBezTo>
                  <a:cubicBezTo>
                    <a:pt x="171" y="59"/>
                    <a:pt x="171" y="62"/>
                    <a:pt x="170" y="6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1" name="Freeform 70">
              <a:extLst>
                <a:ext uri="{FF2B5EF4-FFF2-40B4-BE49-F238E27FC236}">
                  <a16:creationId xmlns:a16="http://schemas.microsoft.com/office/drawing/2014/main" id="{C4EF1ECC-1C5C-5C46-9A33-8072648753E6}"/>
                </a:ext>
              </a:extLst>
            </p:cNvPr>
            <p:cNvSpPr/>
            <p:nvPr/>
          </p:nvSpPr>
          <p:spPr>
            <a:xfrm>
              <a:off x="4325400" y="6668640"/>
              <a:ext cx="22680" cy="55080"/>
            </a:xfrm>
            <a:custGeom>
              <a:avLst/>
              <a:gdLst/>
              <a:ahLst/>
              <a:cxnLst>
                <a:cxn ang="3cd4">
                  <a:pos x="hc" y="t"/>
                </a:cxn>
                <a:cxn ang="cd2">
                  <a:pos x="l" y="vc"/>
                </a:cxn>
                <a:cxn ang="cd4">
                  <a:pos x="hc" y="b"/>
                </a:cxn>
                <a:cxn ang="0">
                  <a:pos x="r" y="vc"/>
                </a:cxn>
              </a:cxnLst>
              <a:rect l="l" t="t" r="r" b="b"/>
              <a:pathLst>
                <a:path w="64" h="154">
                  <a:moveTo>
                    <a:pt x="50" y="50"/>
                  </a:moveTo>
                  <a:cubicBezTo>
                    <a:pt x="50" y="77"/>
                    <a:pt x="45" y="109"/>
                    <a:pt x="11" y="141"/>
                  </a:cubicBezTo>
                  <a:cubicBezTo>
                    <a:pt x="8" y="142"/>
                    <a:pt x="6" y="144"/>
                    <a:pt x="6" y="146"/>
                  </a:cubicBezTo>
                  <a:cubicBezTo>
                    <a:pt x="6" y="150"/>
                    <a:pt x="11" y="154"/>
                    <a:pt x="14" y="154"/>
                  </a:cubicBezTo>
                  <a:cubicBezTo>
                    <a:pt x="21" y="154"/>
                    <a:pt x="64" y="114"/>
                    <a:pt x="64" y="54"/>
                  </a:cubicBezTo>
                  <a:cubicBezTo>
                    <a:pt x="64" y="24"/>
                    <a:pt x="51" y="0"/>
                    <a:pt x="29" y="0"/>
                  </a:cubicBezTo>
                  <a:cubicBezTo>
                    <a:pt x="13" y="0"/>
                    <a:pt x="0" y="13"/>
                    <a:pt x="0" y="29"/>
                  </a:cubicBezTo>
                  <a:cubicBezTo>
                    <a:pt x="0" y="45"/>
                    <a:pt x="11" y="58"/>
                    <a:pt x="29" y="58"/>
                  </a:cubicBezTo>
                  <a:cubicBezTo>
                    <a:pt x="42" y="58"/>
                    <a:pt x="50" y="50"/>
                    <a:pt x="50" y="5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2" name="Freeform 71">
              <a:extLst>
                <a:ext uri="{FF2B5EF4-FFF2-40B4-BE49-F238E27FC236}">
                  <a16:creationId xmlns:a16="http://schemas.microsoft.com/office/drawing/2014/main" id="{DFE03181-B77F-4F4C-BA56-E13947A80CD6}"/>
                </a:ext>
              </a:extLst>
            </p:cNvPr>
            <p:cNvSpPr/>
            <p:nvPr/>
          </p:nvSpPr>
          <p:spPr>
            <a:xfrm>
              <a:off x="4377600" y="6611040"/>
              <a:ext cx="70920" cy="80280"/>
            </a:xfrm>
            <a:custGeom>
              <a:avLst/>
              <a:gdLst/>
              <a:ahLst/>
              <a:cxnLst>
                <a:cxn ang="3cd4">
                  <a:pos x="hc" y="t"/>
                </a:cxn>
                <a:cxn ang="cd2">
                  <a:pos x="l" y="vc"/>
                </a:cxn>
                <a:cxn ang="cd4">
                  <a:pos x="hc" y="b"/>
                </a:cxn>
                <a:cxn ang="0">
                  <a:pos x="r" y="vc"/>
                </a:cxn>
              </a:cxnLst>
              <a:rect l="l" t="t" r="r" b="b"/>
              <a:pathLst>
                <a:path w="198" h="224">
                  <a:moveTo>
                    <a:pt x="179" y="32"/>
                  </a:moveTo>
                  <a:cubicBezTo>
                    <a:pt x="166" y="35"/>
                    <a:pt x="158" y="45"/>
                    <a:pt x="158" y="56"/>
                  </a:cubicBezTo>
                  <a:cubicBezTo>
                    <a:pt x="158" y="67"/>
                    <a:pt x="168" y="72"/>
                    <a:pt x="174" y="72"/>
                  </a:cubicBezTo>
                  <a:cubicBezTo>
                    <a:pt x="179" y="72"/>
                    <a:pt x="198" y="69"/>
                    <a:pt x="198" y="43"/>
                  </a:cubicBezTo>
                  <a:cubicBezTo>
                    <a:pt x="198" y="11"/>
                    <a:pt x="162" y="0"/>
                    <a:pt x="131" y="0"/>
                  </a:cubicBezTo>
                  <a:cubicBezTo>
                    <a:pt x="54" y="0"/>
                    <a:pt x="40" y="58"/>
                    <a:pt x="40" y="72"/>
                  </a:cubicBezTo>
                  <a:cubicBezTo>
                    <a:pt x="40" y="91"/>
                    <a:pt x="51" y="102"/>
                    <a:pt x="58" y="109"/>
                  </a:cubicBezTo>
                  <a:cubicBezTo>
                    <a:pt x="70" y="118"/>
                    <a:pt x="80" y="120"/>
                    <a:pt x="114" y="126"/>
                  </a:cubicBezTo>
                  <a:cubicBezTo>
                    <a:pt x="125" y="128"/>
                    <a:pt x="157" y="134"/>
                    <a:pt x="157" y="158"/>
                  </a:cubicBezTo>
                  <a:cubicBezTo>
                    <a:pt x="157" y="168"/>
                    <a:pt x="150" y="186"/>
                    <a:pt x="130" y="198"/>
                  </a:cubicBezTo>
                  <a:cubicBezTo>
                    <a:pt x="110" y="210"/>
                    <a:pt x="86" y="210"/>
                    <a:pt x="80" y="210"/>
                  </a:cubicBezTo>
                  <a:cubicBezTo>
                    <a:pt x="61" y="210"/>
                    <a:pt x="32" y="205"/>
                    <a:pt x="21" y="189"/>
                  </a:cubicBezTo>
                  <a:cubicBezTo>
                    <a:pt x="37" y="187"/>
                    <a:pt x="48" y="174"/>
                    <a:pt x="48" y="160"/>
                  </a:cubicBezTo>
                  <a:cubicBezTo>
                    <a:pt x="48" y="149"/>
                    <a:pt x="38" y="142"/>
                    <a:pt x="29" y="142"/>
                  </a:cubicBezTo>
                  <a:cubicBezTo>
                    <a:pt x="14" y="142"/>
                    <a:pt x="0" y="154"/>
                    <a:pt x="0" y="176"/>
                  </a:cubicBezTo>
                  <a:cubicBezTo>
                    <a:pt x="0" y="205"/>
                    <a:pt x="32" y="224"/>
                    <a:pt x="80" y="224"/>
                  </a:cubicBezTo>
                  <a:cubicBezTo>
                    <a:pt x="171" y="224"/>
                    <a:pt x="187" y="162"/>
                    <a:pt x="187" y="142"/>
                  </a:cubicBezTo>
                  <a:cubicBezTo>
                    <a:pt x="187" y="96"/>
                    <a:pt x="138" y="88"/>
                    <a:pt x="120" y="83"/>
                  </a:cubicBezTo>
                  <a:cubicBezTo>
                    <a:pt x="115" y="83"/>
                    <a:pt x="102" y="80"/>
                    <a:pt x="99" y="80"/>
                  </a:cubicBezTo>
                  <a:cubicBezTo>
                    <a:pt x="82" y="77"/>
                    <a:pt x="72" y="66"/>
                    <a:pt x="72" y="54"/>
                  </a:cubicBezTo>
                  <a:cubicBezTo>
                    <a:pt x="72" y="43"/>
                    <a:pt x="82" y="30"/>
                    <a:pt x="93" y="24"/>
                  </a:cubicBezTo>
                  <a:cubicBezTo>
                    <a:pt x="106" y="14"/>
                    <a:pt x="123" y="14"/>
                    <a:pt x="131" y="14"/>
                  </a:cubicBezTo>
                  <a:cubicBezTo>
                    <a:pt x="142" y="14"/>
                    <a:pt x="168" y="16"/>
                    <a:pt x="179" y="3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3" name="Freeform 72">
              <a:extLst>
                <a:ext uri="{FF2B5EF4-FFF2-40B4-BE49-F238E27FC236}">
                  <a16:creationId xmlns:a16="http://schemas.microsoft.com/office/drawing/2014/main" id="{5BE734F6-EA83-9F44-9B4D-D371115E2889}"/>
                </a:ext>
              </a:extLst>
            </p:cNvPr>
            <p:cNvSpPr/>
            <p:nvPr/>
          </p:nvSpPr>
          <p:spPr>
            <a:xfrm>
              <a:off x="4472280" y="6567840"/>
              <a:ext cx="35280" cy="65880"/>
            </a:xfrm>
            <a:custGeom>
              <a:avLst/>
              <a:gdLst/>
              <a:ahLst/>
              <a:cxnLst>
                <a:cxn ang="3cd4">
                  <a:pos x="hc" y="t"/>
                </a:cxn>
                <a:cxn ang="cd2">
                  <a:pos x="l" y="vc"/>
                </a:cxn>
                <a:cxn ang="cd4">
                  <a:pos x="hc" y="b"/>
                </a:cxn>
                <a:cxn ang="0">
                  <a:pos x="r" y="vc"/>
                </a:cxn>
              </a:cxnLst>
              <a:rect l="l" t="t" r="r" b="b"/>
              <a:pathLst>
                <a:path w="99" h="184">
                  <a:moveTo>
                    <a:pt x="96" y="34"/>
                  </a:moveTo>
                  <a:cubicBezTo>
                    <a:pt x="96" y="34"/>
                    <a:pt x="99" y="26"/>
                    <a:pt x="99" y="21"/>
                  </a:cubicBezTo>
                  <a:cubicBezTo>
                    <a:pt x="99" y="8"/>
                    <a:pt x="88" y="0"/>
                    <a:pt x="77" y="0"/>
                  </a:cubicBezTo>
                  <a:cubicBezTo>
                    <a:pt x="62" y="0"/>
                    <a:pt x="58" y="11"/>
                    <a:pt x="56" y="16"/>
                  </a:cubicBezTo>
                  <a:lnTo>
                    <a:pt x="2" y="170"/>
                  </a:lnTo>
                  <a:cubicBezTo>
                    <a:pt x="0" y="174"/>
                    <a:pt x="0" y="174"/>
                    <a:pt x="0" y="176"/>
                  </a:cubicBezTo>
                  <a:cubicBezTo>
                    <a:pt x="0" y="181"/>
                    <a:pt x="14" y="184"/>
                    <a:pt x="16" y="184"/>
                  </a:cubicBezTo>
                  <a:cubicBezTo>
                    <a:pt x="19" y="184"/>
                    <a:pt x="19" y="182"/>
                    <a:pt x="21" y="1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4" name="Freeform 73">
              <a:extLst>
                <a:ext uri="{FF2B5EF4-FFF2-40B4-BE49-F238E27FC236}">
                  <a16:creationId xmlns:a16="http://schemas.microsoft.com/office/drawing/2014/main" id="{9F2EFD20-C1DD-C14F-8EF8-D51DBAC3F582}"/>
                </a:ext>
              </a:extLst>
            </p:cNvPr>
            <p:cNvSpPr/>
            <p:nvPr/>
          </p:nvSpPr>
          <p:spPr>
            <a:xfrm>
              <a:off x="4548600" y="6668640"/>
              <a:ext cx="22680" cy="55080"/>
            </a:xfrm>
            <a:custGeom>
              <a:avLst/>
              <a:gdLst/>
              <a:ahLst/>
              <a:cxnLst>
                <a:cxn ang="3cd4">
                  <a:pos x="hc" y="t"/>
                </a:cxn>
                <a:cxn ang="cd2">
                  <a:pos x="l" y="vc"/>
                </a:cxn>
                <a:cxn ang="cd4">
                  <a:pos x="hc" y="b"/>
                </a:cxn>
                <a:cxn ang="0">
                  <a:pos x="r" y="vc"/>
                </a:cxn>
              </a:cxnLst>
              <a:rect l="l" t="t" r="r" b="b"/>
              <a:pathLst>
                <a:path w="64" h="154">
                  <a:moveTo>
                    <a:pt x="50" y="50"/>
                  </a:moveTo>
                  <a:cubicBezTo>
                    <a:pt x="50" y="77"/>
                    <a:pt x="45" y="109"/>
                    <a:pt x="11" y="141"/>
                  </a:cubicBezTo>
                  <a:cubicBezTo>
                    <a:pt x="8" y="142"/>
                    <a:pt x="6" y="144"/>
                    <a:pt x="6" y="146"/>
                  </a:cubicBezTo>
                  <a:cubicBezTo>
                    <a:pt x="6" y="150"/>
                    <a:pt x="11" y="154"/>
                    <a:pt x="14" y="154"/>
                  </a:cubicBezTo>
                  <a:cubicBezTo>
                    <a:pt x="21" y="154"/>
                    <a:pt x="64" y="114"/>
                    <a:pt x="64" y="54"/>
                  </a:cubicBezTo>
                  <a:cubicBezTo>
                    <a:pt x="64" y="24"/>
                    <a:pt x="51" y="0"/>
                    <a:pt x="29" y="0"/>
                  </a:cubicBezTo>
                  <a:cubicBezTo>
                    <a:pt x="13" y="0"/>
                    <a:pt x="0" y="13"/>
                    <a:pt x="0" y="29"/>
                  </a:cubicBezTo>
                  <a:cubicBezTo>
                    <a:pt x="0" y="45"/>
                    <a:pt x="11" y="58"/>
                    <a:pt x="29" y="58"/>
                  </a:cubicBezTo>
                  <a:cubicBezTo>
                    <a:pt x="42" y="58"/>
                    <a:pt x="50" y="50"/>
                    <a:pt x="50" y="5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5" name="Freeform 74">
              <a:extLst>
                <a:ext uri="{FF2B5EF4-FFF2-40B4-BE49-F238E27FC236}">
                  <a16:creationId xmlns:a16="http://schemas.microsoft.com/office/drawing/2014/main" id="{A860728F-A1E4-974B-9873-51C5BE7135D6}"/>
                </a:ext>
              </a:extLst>
            </p:cNvPr>
            <p:cNvSpPr/>
            <p:nvPr/>
          </p:nvSpPr>
          <p:spPr>
            <a:xfrm>
              <a:off x="4597200" y="6611040"/>
              <a:ext cx="82440" cy="80280"/>
            </a:xfrm>
            <a:custGeom>
              <a:avLst/>
              <a:gdLst/>
              <a:ahLst/>
              <a:cxnLst>
                <a:cxn ang="3cd4">
                  <a:pos x="hc" y="t"/>
                </a:cxn>
                <a:cxn ang="cd2">
                  <a:pos x="l" y="vc"/>
                </a:cxn>
                <a:cxn ang="cd4">
                  <a:pos x="hc" y="b"/>
                </a:cxn>
                <a:cxn ang="0">
                  <a:pos x="r" y="vc"/>
                </a:cxn>
              </a:cxnLst>
              <a:rect l="l" t="t" r="r" b="b"/>
              <a:pathLst>
                <a:path w="230" h="224">
                  <a:moveTo>
                    <a:pt x="93" y="118"/>
                  </a:moveTo>
                  <a:cubicBezTo>
                    <a:pt x="94" y="115"/>
                    <a:pt x="106" y="70"/>
                    <a:pt x="106" y="69"/>
                  </a:cubicBezTo>
                  <a:cubicBezTo>
                    <a:pt x="107" y="64"/>
                    <a:pt x="122" y="40"/>
                    <a:pt x="138" y="27"/>
                  </a:cubicBezTo>
                  <a:cubicBezTo>
                    <a:pt x="142" y="24"/>
                    <a:pt x="157" y="14"/>
                    <a:pt x="178" y="14"/>
                  </a:cubicBezTo>
                  <a:cubicBezTo>
                    <a:pt x="182" y="14"/>
                    <a:pt x="195" y="14"/>
                    <a:pt x="205" y="21"/>
                  </a:cubicBezTo>
                  <a:cubicBezTo>
                    <a:pt x="189" y="26"/>
                    <a:pt x="182" y="38"/>
                    <a:pt x="182" y="48"/>
                  </a:cubicBezTo>
                  <a:cubicBezTo>
                    <a:pt x="182" y="59"/>
                    <a:pt x="192" y="67"/>
                    <a:pt x="203" y="67"/>
                  </a:cubicBezTo>
                  <a:cubicBezTo>
                    <a:pt x="214" y="67"/>
                    <a:pt x="230" y="58"/>
                    <a:pt x="230" y="37"/>
                  </a:cubicBezTo>
                  <a:cubicBezTo>
                    <a:pt x="230" y="11"/>
                    <a:pt x="203" y="0"/>
                    <a:pt x="178" y="0"/>
                  </a:cubicBezTo>
                  <a:cubicBezTo>
                    <a:pt x="152" y="0"/>
                    <a:pt x="130" y="11"/>
                    <a:pt x="107" y="35"/>
                  </a:cubicBezTo>
                  <a:cubicBezTo>
                    <a:pt x="99" y="5"/>
                    <a:pt x="69" y="0"/>
                    <a:pt x="58" y="0"/>
                  </a:cubicBezTo>
                  <a:cubicBezTo>
                    <a:pt x="38" y="0"/>
                    <a:pt x="26" y="11"/>
                    <a:pt x="18" y="26"/>
                  </a:cubicBezTo>
                  <a:cubicBezTo>
                    <a:pt x="6" y="45"/>
                    <a:pt x="0" y="74"/>
                    <a:pt x="0" y="75"/>
                  </a:cubicBezTo>
                  <a:cubicBezTo>
                    <a:pt x="0" y="82"/>
                    <a:pt x="6" y="82"/>
                    <a:pt x="8" y="82"/>
                  </a:cubicBezTo>
                  <a:cubicBezTo>
                    <a:pt x="16" y="82"/>
                    <a:pt x="16" y="80"/>
                    <a:pt x="19" y="67"/>
                  </a:cubicBezTo>
                  <a:cubicBezTo>
                    <a:pt x="27" y="37"/>
                    <a:pt x="37" y="14"/>
                    <a:pt x="56" y="14"/>
                  </a:cubicBezTo>
                  <a:cubicBezTo>
                    <a:pt x="69" y="14"/>
                    <a:pt x="72" y="24"/>
                    <a:pt x="72" y="38"/>
                  </a:cubicBezTo>
                  <a:cubicBezTo>
                    <a:pt x="72" y="48"/>
                    <a:pt x="67" y="66"/>
                    <a:pt x="64" y="80"/>
                  </a:cubicBezTo>
                  <a:cubicBezTo>
                    <a:pt x="61" y="93"/>
                    <a:pt x="56" y="114"/>
                    <a:pt x="53" y="123"/>
                  </a:cubicBezTo>
                  <a:lnTo>
                    <a:pt x="37" y="187"/>
                  </a:lnTo>
                  <a:cubicBezTo>
                    <a:pt x="35" y="194"/>
                    <a:pt x="32" y="206"/>
                    <a:pt x="32" y="208"/>
                  </a:cubicBezTo>
                  <a:cubicBezTo>
                    <a:pt x="32" y="219"/>
                    <a:pt x="42" y="224"/>
                    <a:pt x="50" y="224"/>
                  </a:cubicBezTo>
                  <a:cubicBezTo>
                    <a:pt x="56" y="224"/>
                    <a:pt x="67" y="219"/>
                    <a:pt x="70" y="210"/>
                  </a:cubicBezTo>
                  <a:cubicBezTo>
                    <a:pt x="72" y="206"/>
                    <a:pt x="77" y="184"/>
                    <a:pt x="80" y="17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6" name="Freeform 75">
              <a:extLst>
                <a:ext uri="{FF2B5EF4-FFF2-40B4-BE49-F238E27FC236}">
                  <a16:creationId xmlns:a16="http://schemas.microsoft.com/office/drawing/2014/main" id="{942FB3A7-97AA-D444-AA1F-3735C0AA6126}"/>
                </a:ext>
              </a:extLst>
            </p:cNvPr>
            <p:cNvSpPr/>
            <p:nvPr/>
          </p:nvSpPr>
          <p:spPr>
            <a:xfrm>
              <a:off x="4700160" y="6556320"/>
              <a:ext cx="46440" cy="177120"/>
            </a:xfrm>
            <a:custGeom>
              <a:avLst/>
              <a:gdLst/>
              <a:ahLst/>
              <a:cxnLst>
                <a:cxn ang="3cd4">
                  <a:pos x="hc" y="t"/>
                </a:cxn>
                <a:cxn ang="cd2">
                  <a:pos x="l" y="vc"/>
                </a:cxn>
                <a:cxn ang="cd4">
                  <a:pos x="hc" y="b"/>
                </a:cxn>
                <a:cxn ang="0">
                  <a:pos x="r" y="vc"/>
                </a:cxn>
              </a:cxnLst>
              <a:rect l="l" t="t" r="r" b="b"/>
              <a:pathLst>
                <a:path w="130" h="493">
                  <a:moveTo>
                    <a:pt x="10" y="0"/>
                  </a:moveTo>
                  <a:cubicBezTo>
                    <a:pt x="6" y="0"/>
                    <a:pt x="0" y="0"/>
                    <a:pt x="0" y="6"/>
                  </a:cubicBezTo>
                  <a:cubicBezTo>
                    <a:pt x="0" y="8"/>
                    <a:pt x="2" y="10"/>
                    <a:pt x="5" y="13"/>
                  </a:cubicBezTo>
                  <a:cubicBezTo>
                    <a:pt x="48" y="53"/>
                    <a:pt x="94" y="118"/>
                    <a:pt x="94" y="246"/>
                  </a:cubicBezTo>
                  <a:cubicBezTo>
                    <a:pt x="94" y="349"/>
                    <a:pt x="62" y="427"/>
                    <a:pt x="10" y="475"/>
                  </a:cubicBezTo>
                  <a:cubicBezTo>
                    <a:pt x="0" y="485"/>
                    <a:pt x="0" y="485"/>
                    <a:pt x="0" y="488"/>
                  </a:cubicBezTo>
                  <a:cubicBezTo>
                    <a:pt x="0" y="490"/>
                    <a:pt x="2" y="493"/>
                    <a:pt x="6" y="493"/>
                  </a:cubicBezTo>
                  <a:cubicBezTo>
                    <a:pt x="13" y="493"/>
                    <a:pt x="59" y="461"/>
                    <a:pt x="93" y="398"/>
                  </a:cubicBezTo>
                  <a:cubicBezTo>
                    <a:pt x="115" y="358"/>
                    <a:pt x="130" y="304"/>
                    <a:pt x="130" y="246"/>
                  </a:cubicBezTo>
                  <a:cubicBezTo>
                    <a:pt x="130" y="178"/>
                    <a:pt x="109" y="69"/>
                    <a:pt x="10" y="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7" name="Freeform 76">
              <a:extLst>
                <a:ext uri="{FF2B5EF4-FFF2-40B4-BE49-F238E27FC236}">
                  <a16:creationId xmlns:a16="http://schemas.microsoft.com/office/drawing/2014/main" id="{9468E809-E3BB-3240-8536-39839278D220}"/>
                </a:ext>
              </a:extLst>
            </p:cNvPr>
            <p:cNvSpPr/>
            <p:nvPr/>
          </p:nvSpPr>
          <p:spPr>
            <a:xfrm>
              <a:off x="4785480" y="6586920"/>
              <a:ext cx="98280" cy="115920"/>
            </a:xfrm>
            <a:custGeom>
              <a:avLst/>
              <a:gdLst/>
              <a:ahLst/>
              <a:cxnLst>
                <a:cxn ang="3cd4">
                  <a:pos x="hc" y="t"/>
                </a:cxn>
                <a:cxn ang="cd2">
                  <a:pos x="l" y="vc"/>
                </a:cxn>
                <a:cxn ang="cd4">
                  <a:pos x="hc" y="b"/>
                </a:cxn>
                <a:cxn ang="0">
                  <a:pos x="r" y="vc"/>
                </a:cxn>
              </a:cxnLst>
              <a:rect l="l" t="t" r="r" b="b"/>
              <a:pathLst>
                <a:path w="274" h="323">
                  <a:moveTo>
                    <a:pt x="254" y="173"/>
                  </a:moveTo>
                  <a:cubicBezTo>
                    <a:pt x="262" y="173"/>
                    <a:pt x="274" y="173"/>
                    <a:pt x="274" y="162"/>
                  </a:cubicBezTo>
                  <a:cubicBezTo>
                    <a:pt x="274" y="149"/>
                    <a:pt x="262" y="149"/>
                    <a:pt x="254" y="149"/>
                  </a:cubicBezTo>
                  <a:lnTo>
                    <a:pt x="24" y="149"/>
                  </a:lnTo>
                  <a:cubicBezTo>
                    <a:pt x="32" y="78"/>
                    <a:pt x="93" y="24"/>
                    <a:pt x="170" y="24"/>
                  </a:cubicBezTo>
                  <a:lnTo>
                    <a:pt x="254" y="24"/>
                  </a:lnTo>
                  <a:cubicBezTo>
                    <a:pt x="262" y="24"/>
                    <a:pt x="274" y="24"/>
                    <a:pt x="274" y="13"/>
                  </a:cubicBezTo>
                  <a:cubicBezTo>
                    <a:pt x="274" y="0"/>
                    <a:pt x="262" y="0"/>
                    <a:pt x="254" y="0"/>
                  </a:cubicBezTo>
                  <a:lnTo>
                    <a:pt x="168" y="0"/>
                  </a:lnTo>
                  <a:cubicBezTo>
                    <a:pt x="75" y="0"/>
                    <a:pt x="0" y="72"/>
                    <a:pt x="0" y="162"/>
                  </a:cubicBezTo>
                  <a:cubicBezTo>
                    <a:pt x="0" y="253"/>
                    <a:pt x="77" y="323"/>
                    <a:pt x="168" y="323"/>
                  </a:cubicBezTo>
                  <a:lnTo>
                    <a:pt x="254" y="323"/>
                  </a:lnTo>
                  <a:cubicBezTo>
                    <a:pt x="262" y="323"/>
                    <a:pt x="274" y="323"/>
                    <a:pt x="274" y="310"/>
                  </a:cubicBezTo>
                  <a:cubicBezTo>
                    <a:pt x="274" y="299"/>
                    <a:pt x="262" y="299"/>
                    <a:pt x="254" y="299"/>
                  </a:cubicBezTo>
                  <a:lnTo>
                    <a:pt x="170" y="299"/>
                  </a:lnTo>
                  <a:cubicBezTo>
                    <a:pt x="93" y="299"/>
                    <a:pt x="32" y="245"/>
                    <a:pt x="24" y="17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8" name="Freeform 77">
              <a:extLst>
                <a:ext uri="{FF2B5EF4-FFF2-40B4-BE49-F238E27FC236}">
                  <a16:creationId xmlns:a16="http://schemas.microsoft.com/office/drawing/2014/main" id="{F43DCC17-E982-F24A-8288-A1CC54E19238}"/>
                </a:ext>
              </a:extLst>
            </p:cNvPr>
            <p:cNvSpPr/>
            <p:nvPr/>
          </p:nvSpPr>
          <p:spPr>
            <a:xfrm>
              <a:off x="4915080" y="6568559"/>
              <a:ext cx="135720" cy="121320"/>
            </a:xfrm>
            <a:custGeom>
              <a:avLst/>
              <a:gdLst/>
              <a:ahLst/>
              <a:cxnLst>
                <a:cxn ang="3cd4">
                  <a:pos x="hc" y="t"/>
                </a:cxn>
                <a:cxn ang="cd2">
                  <a:pos x="l" y="vc"/>
                </a:cxn>
                <a:cxn ang="cd4">
                  <a:pos x="hc" y="b"/>
                </a:cxn>
                <a:cxn ang="0">
                  <a:pos x="r" y="vc"/>
                </a:cxn>
              </a:cxnLst>
              <a:rect l="l" t="t" r="r" b="b"/>
              <a:pathLst>
                <a:path w="378" h="338">
                  <a:moveTo>
                    <a:pt x="58" y="299"/>
                  </a:moveTo>
                  <a:cubicBezTo>
                    <a:pt x="54" y="315"/>
                    <a:pt x="53" y="320"/>
                    <a:pt x="14" y="320"/>
                  </a:cubicBezTo>
                  <a:cubicBezTo>
                    <a:pt x="6" y="320"/>
                    <a:pt x="0" y="320"/>
                    <a:pt x="0" y="330"/>
                  </a:cubicBezTo>
                  <a:cubicBezTo>
                    <a:pt x="0" y="338"/>
                    <a:pt x="6" y="338"/>
                    <a:pt x="14" y="338"/>
                  </a:cubicBezTo>
                  <a:lnTo>
                    <a:pt x="206" y="338"/>
                  </a:lnTo>
                  <a:cubicBezTo>
                    <a:pt x="290" y="338"/>
                    <a:pt x="352" y="282"/>
                    <a:pt x="352" y="232"/>
                  </a:cubicBezTo>
                  <a:cubicBezTo>
                    <a:pt x="352" y="197"/>
                    <a:pt x="320" y="166"/>
                    <a:pt x="269" y="162"/>
                  </a:cubicBezTo>
                  <a:cubicBezTo>
                    <a:pt x="328" y="150"/>
                    <a:pt x="378" y="112"/>
                    <a:pt x="378" y="70"/>
                  </a:cubicBezTo>
                  <a:cubicBezTo>
                    <a:pt x="378" y="32"/>
                    <a:pt x="339" y="0"/>
                    <a:pt x="275" y="0"/>
                  </a:cubicBezTo>
                  <a:lnTo>
                    <a:pt x="96" y="0"/>
                  </a:lnTo>
                  <a:cubicBezTo>
                    <a:pt x="86" y="0"/>
                    <a:pt x="80" y="0"/>
                    <a:pt x="80" y="11"/>
                  </a:cubicBezTo>
                  <a:cubicBezTo>
                    <a:pt x="80" y="18"/>
                    <a:pt x="86" y="18"/>
                    <a:pt x="96" y="18"/>
                  </a:cubicBezTo>
                  <a:cubicBezTo>
                    <a:pt x="96" y="18"/>
                    <a:pt x="106" y="18"/>
                    <a:pt x="115" y="19"/>
                  </a:cubicBezTo>
                  <a:cubicBezTo>
                    <a:pt x="125" y="19"/>
                    <a:pt x="126" y="21"/>
                    <a:pt x="126" y="26"/>
                  </a:cubicBezTo>
                  <a:cubicBezTo>
                    <a:pt x="126" y="27"/>
                    <a:pt x="126" y="29"/>
                    <a:pt x="123" y="37"/>
                  </a:cubicBezTo>
                  <a:close/>
                  <a:moveTo>
                    <a:pt x="138" y="155"/>
                  </a:moveTo>
                  <a:lnTo>
                    <a:pt x="168" y="35"/>
                  </a:lnTo>
                  <a:cubicBezTo>
                    <a:pt x="171" y="19"/>
                    <a:pt x="171" y="18"/>
                    <a:pt x="192" y="18"/>
                  </a:cubicBezTo>
                  <a:lnTo>
                    <a:pt x="267" y="18"/>
                  </a:lnTo>
                  <a:cubicBezTo>
                    <a:pt x="318" y="18"/>
                    <a:pt x="330" y="51"/>
                    <a:pt x="330" y="70"/>
                  </a:cubicBezTo>
                  <a:cubicBezTo>
                    <a:pt x="330" y="110"/>
                    <a:pt x="285" y="155"/>
                    <a:pt x="218" y="155"/>
                  </a:cubicBezTo>
                  <a:close/>
                  <a:moveTo>
                    <a:pt x="114" y="320"/>
                  </a:moveTo>
                  <a:cubicBezTo>
                    <a:pt x="98" y="320"/>
                    <a:pt x="98" y="320"/>
                    <a:pt x="98" y="315"/>
                  </a:cubicBezTo>
                  <a:cubicBezTo>
                    <a:pt x="98" y="315"/>
                    <a:pt x="98" y="312"/>
                    <a:pt x="99" y="304"/>
                  </a:cubicBezTo>
                  <a:lnTo>
                    <a:pt x="134" y="170"/>
                  </a:lnTo>
                  <a:lnTo>
                    <a:pt x="238" y="170"/>
                  </a:lnTo>
                  <a:cubicBezTo>
                    <a:pt x="285" y="170"/>
                    <a:pt x="302" y="200"/>
                    <a:pt x="302" y="229"/>
                  </a:cubicBezTo>
                  <a:cubicBezTo>
                    <a:pt x="302" y="277"/>
                    <a:pt x="253" y="320"/>
                    <a:pt x="194" y="32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79" name="Freeform 78">
              <a:extLst>
                <a:ext uri="{FF2B5EF4-FFF2-40B4-BE49-F238E27FC236}">
                  <a16:creationId xmlns:a16="http://schemas.microsoft.com/office/drawing/2014/main" id="{D8B879B6-96E1-1044-A897-37906E8F8708}"/>
                </a:ext>
              </a:extLst>
            </p:cNvPr>
            <p:cNvSpPr/>
            <p:nvPr/>
          </p:nvSpPr>
          <p:spPr>
            <a:xfrm>
              <a:off x="5147640" y="6159960"/>
              <a:ext cx="66600" cy="303840"/>
            </a:xfrm>
            <a:custGeom>
              <a:avLst/>
              <a:gdLst/>
              <a:ahLst/>
              <a:cxnLst>
                <a:cxn ang="3cd4">
                  <a:pos x="hc" y="t"/>
                </a:cxn>
                <a:cxn ang="cd2">
                  <a:pos x="l" y="vc"/>
                </a:cxn>
                <a:cxn ang="cd4">
                  <a:pos x="hc" y="b"/>
                </a:cxn>
                <a:cxn ang="0">
                  <a:pos x="r" y="vc"/>
                </a:cxn>
              </a:cxnLst>
              <a:rect l="l" t="t" r="r" b="b"/>
              <a:pathLst>
                <a:path w="186" h="845">
                  <a:moveTo>
                    <a:pt x="186" y="837"/>
                  </a:moveTo>
                  <a:cubicBezTo>
                    <a:pt x="186" y="835"/>
                    <a:pt x="184" y="834"/>
                    <a:pt x="182" y="830"/>
                  </a:cubicBezTo>
                  <a:cubicBezTo>
                    <a:pt x="149" y="797"/>
                    <a:pt x="101" y="739"/>
                    <a:pt x="72" y="624"/>
                  </a:cubicBezTo>
                  <a:cubicBezTo>
                    <a:pt x="56" y="560"/>
                    <a:pt x="50" y="488"/>
                    <a:pt x="50" y="422"/>
                  </a:cubicBezTo>
                  <a:cubicBezTo>
                    <a:pt x="50" y="237"/>
                    <a:pt x="93" y="107"/>
                    <a:pt x="179" y="16"/>
                  </a:cubicBezTo>
                  <a:cubicBezTo>
                    <a:pt x="186" y="10"/>
                    <a:pt x="186" y="8"/>
                    <a:pt x="186" y="6"/>
                  </a:cubicBezTo>
                  <a:cubicBezTo>
                    <a:pt x="186" y="0"/>
                    <a:pt x="179" y="0"/>
                    <a:pt x="176" y="0"/>
                  </a:cubicBezTo>
                  <a:cubicBezTo>
                    <a:pt x="166" y="0"/>
                    <a:pt x="128" y="42"/>
                    <a:pt x="118" y="53"/>
                  </a:cubicBezTo>
                  <a:cubicBezTo>
                    <a:pt x="46" y="138"/>
                    <a:pt x="0" y="266"/>
                    <a:pt x="0" y="422"/>
                  </a:cubicBezTo>
                  <a:cubicBezTo>
                    <a:pt x="0" y="522"/>
                    <a:pt x="18" y="664"/>
                    <a:pt x="110" y="782"/>
                  </a:cubicBezTo>
                  <a:cubicBezTo>
                    <a:pt x="118" y="790"/>
                    <a:pt x="163" y="845"/>
                    <a:pt x="176" y="845"/>
                  </a:cubicBezTo>
                  <a:cubicBezTo>
                    <a:pt x="179" y="845"/>
                    <a:pt x="186" y="845"/>
                    <a:pt x="186" y="83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0" name="Freeform 79">
              <a:extLst>
                <a:ext uri="{FF2B5EF4-FFF2-40B4-BE49-F238E27FC236}">
                  <a16:creationId xmlns:a16="http://schemas.microsoft.com/office/drawing/2014/main" id="{FA1059BE-B408-5E48-8453-233A2293E817}"/>
                </a:ext>
              </a:extLst>
            </p:cNvPr>
            <p:cNvSpPr/>
            <p:nvPr/>
          </p:nvSpPr>
          <p:spPr>
            <a:xfrm>
              <a:off x="5231160" y="6216479"/>
              <a:ext cx="78120" cy="161640"/>
            </a:xfrm>
            <a:custGeom>
              <a:avLst/>
              <a:gdLst/>
              <a:ahLst/>
              <a:cxnLst>
                <a:cxn ang="3cd4">
                  <a:pos x="hc" y="t"/>
                </a:cxn>
                <a:cxn ang="cd2">
                  <a:pos x="l" y="vc"/>
                </a:cxn>
                <a:cxn ang="cd4">
                  <a:pos x="hc" y="b"/>
                </a:cxn>
                <a:cxn ang="0">
                  <a:pos x="r" y="vc"/>
                </a:cxn>
              </a:cxnLst>
              <a:rect l="l" t="t" r="r" b="b"/>
              <a:pathLst>
                <a:path w="218" h="450">
                  <a:moveTo>
                    <a:pt x="130" y="160"/>
                  </a:moveTo>
                  <a:lnTo>
                    <a:pt x="197" y="160"/>
                  </a:lnTo>
                  <a:cubicBezTo>
                    <a:pt x="210" y="160"/>
                    <a:pt x="218" y="160"/>
                    <a:pt x="218" y="146"/>
                  </a:cubicBezTo>
                  <a:cubicBezTo>
                    <a:pt x="218" y="138"/>
                    <a:pt x="210" y="138"/>
                    <a:pt x="197" y="138"/>
                  </a:cubicBezTo>
                  <a:lnTo>
                    <a:pt x="136" y="138"/>
                  </a:lnTo>
                  <a:cubicBezTo>
                    <a:pt x="160" y="37"/>
                    <a:pt x="165" y="24"/>
                    <a:pt x="165" y="19"/>
                  </a:cubicBezTo>
                  <a:cubicBezTo>
                    <a:pt x="165" y="6"/>
                    <a:pt x="155" y="0"/>
                    <a:pt x="144" y="0"/>
                  </a:cubicBezTo>
                  <a:cubicBezTo>
                    <a:pt x="142" y="0"/>
                    <a:pt x="122" y="0"/>
                    <a:pt x="115" y="26"/>
                  </a:cubicBezTo>
                  <a:lnTo>
                    <a:pt x="88" y="138"/>
                  </a:lnTo>
                  <a:lnTo>
                    <a:pt x="21" y="138"/>
                  </a:lnTo>
                  <a:cubicBezTo>
                    <a:pt x="6" y="138"/>
                    <a:pt x="0" y="138"/>
                    <a:pt x="0" y="150"/>
                  </a:cubicBezTo>
                  <a:cubicBezTo>
                    <a:pt x="0" y="160"/>
                    <a:pt x="6" y="160"/>
                    <a:pt x="19" y="160"/>
                  </a:cubicBezTo>
                  <a:lnTo>
                    <a:pt x="82" y="160"/>
                  </a:lnTo>
                  <a:cubicBezTo>
                    <a:pt x="32" y="360"/>
                    <a:pt x="29" y="371"/>
                    <a:pt x="29" y="384"/>
                  </a:cubicBezTo>
                  <a:cubicBezTo>
                    <a:pt x="29" y="422"/>
                    <a:pt x="56" y="450"/>
                    <a:pt x="93" y="450"/>
                  </a:cubicBezTo>
                  <a:cubicBezTo>
                    <a:pt x="166" y="450"/>
                    <a:pt x="206" y="346"/>
                    <a:pt x="206" y="341"/>
                  </a:cubicBezTo>
                  <a:cubicBezTo>
                    <a:pt x="206" y="334"/>
                    <a:pt x="200" y="334"/>
                    <a:pt x="197" y="334"/>
                  </a:cubicBezTo>
                  <a:cubicBezTo>
                    <a:pt x="192" y="334"/>
                    <a:pt x="190" y="336"/>
                    <a:pt x="187" y="344"/>
                  </a:cubicBezTo>
                  <a:cubicBezTo>
                    <a:pt x="157" y="418"/>
                    <a:pt x="118" y="434"/>
                    <a:pt x="94" y="434"/>
                  </a:cubicBezTo>
                  <a:cubicBezTo>
                    <a:pt x="80" y="434"/>
                    <a:pt x="74" y="424"/>
                    <a:pt x="74" y="402"/>
                  </a:cubicBezTo>
                  <a:cubicBezTo>
                    <a:pt x="74" y="384"/>
                    <a:pt x="74" y="379"/>
                    <a:pt x="77" y="36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1" name="Freeform 80">
              <a:extLst>
                <a:ext uri="{FF2B5EF4-FFF2-40B4-BE49-F238E27FC236}">
                  <a16:creationId xmlns:a16="http://schemas.microsoft.com/office/drawing/2014/main" id="{D059D0A8-F5A5-8543-8DF9-262090E7FCE0}"/>
                </a:ext>
              </a:extLst>
            </p:cNvPr>
            <p:cNvSpPr/>
            <p:nvPr/>
          </p:nvSpPr>
          <p:spPr>
            <a:xfrm>
              <a:off x="5326200" y="6263280"/>
              <a:ext cx="115920" cy="114840"/>
            </a:xfrm>
            <a:custGeom>
              <a:avLst/>
              <a:gdLst/>
              <a:ahLst/>
              <a:cxnLst>
                <a:cxn ang="3cd4">
                  <a:pos x="hc" y="t"/>
                </a:cxn>
                <a:cxn ang="cd2">
                  <a:pos x="l" y="vc"/>
                </a:cxn>
                <a:cxn ang="cd4">
                  <a:pos x="hc" y="b"/>
                </a:cxn>
                <a:cxn ang="0">
                  <a:pos x="r" y="vc"/>
                </a:cxn>
              </a:cxnLst>
              <a:rect l="l" t="t" r="r" b="b"/>
              <a:pathLst>
                <a:path w="323" h="320">
                  <a:moveTo>
                    <a:pt x="235" y="45"/>
                  </a:moveTo>
                  <a:cubicBezTo>
                    <a:pt x="222" y="19"/>
                    <a:pt x="202" y="0"/>
                    <a:pt x="170" y="0"/>
                  </a:cubicBezTo>
                  <a:cubicBezTo>
                    <a:pt x="88" y="0"/>
                    <a:pt x="0" y="104"/>
                    <a:pt x="0" y="206"/>
                  </a:cubicBezTo>
                  <a:cubicBezTo>
                    <a:pt x="0" y="274"/>
                    <a:pt x="38" y="320"/>
                    <a:pt x="94" y="320"/>
                  </a:cubicBezTo>
                  <a:cubicBezTo>
                    <a:pt x="109" y="320"/>
                    <a:pt x="144" y="317"/>
                    <a:pt x="186" y="267"/>
                  </a:cubicBezTo>
                  <a:cubicBezTo>
                    <a:pt x="192" y="296"/>
                    <a:pt x="216" y="320"/>
                    <a:pt x="250" y="320"/>
                  </a:cubicBezTo>
                  <a:cubicBezTo>
                    <a:pt x="275" y="320"/>
                    <a:pt x="291" y="304"/>
                    <a:pt x="302" y="282"/>
                  </a:cubicBezTo>
                  <a:cubicBezTo>
                    <a:pt x="314" y="256"/>
                    <a:pt x="323" y="213"/>
                    <a:pt x="323" y="211"/>
                  </a:cubicBezTo>
                  <a:cubicBezTo>
                    <a:pt x="323" y="205"/>
                    <a:pt x="317" y="205"/>
                    <a:pt x="315" y="205"/>
                  </a:cubicBezTo>
                  <a:cubicBezTo>
                    <a:pt x="309" y="205"/>
                    <a:pt x="307" y="206"/>
                    <a:pt x="306" y="218"/>
                  </a:cubicBezTo>
                  <a:cubicBezTo>
                    <a:pt x="293" y="262"/>
                    <a:pt x="280" y="304"/>
                    <a:pt x="251" y="304"/>
                  </a:cubicBezTo>
                  <a:cubicBezTo>
                    <a:pt x="232" y="304"/>
                    <a:pt x="230" y="286"/>
                    <a:pt x="230" y="272"/>
                  </a:cubicBezTo>
                  <a:cubicBezTo>
                    <a:pt x="230" y="256"/>
                    <a:pt x="232" y="251"/>
                    <a:pt x="240" y="219"/>
                  </a:cubicBezTo>
                  <a:cubicBezTo>
                    <a:pt x="248" y="190"/>
                    <a:pt x="248" y="182"/>
                    <a:pt x="254" y="157"/>
                  </a:cubicBezTo>
                  <a:lnTo>
                    <a:pt x="280" y="58"/>
                  </a:lnTo>
                  <a:cubicBezTo>
                    <a:pt x="285" y="37"/>
                    <a:pt x="285" y="37"/>
                    <a:pt x="285" y="34"/>
                  </a:cubicBezTo>
                  <a:cubicBezTo>
                    <a:pt x="285" y="21"/>
                    <a:pt x="277" y="14"/>
                    <a:pt x="266" y="14"/>
                  </a:cubicBezTo>
                  <a:cubicBezTo>
                    <a:pt x="248" y="14"/>
                    <a:pt x="237" y="30"/>
                    <a:pt x="235" y="45"/>
                  </a:cubicBezTo>
                  <a:close/>
                  <a:moveTo>
                    <a:pt x="189" y="229"/>
                  </a:moveTo>
                  <a:cubicBezTo>
                    <a:pt x="186" y="242"/>
                    <a:pt x="186" y="242"/>
                    <a:pt x="176" y="254"/>
                  </a:cubicBezTo>
                  <a:cubicBezTo>
                    <a:pt x="144" y="293"/>
                    <a:pt x="115" y="304"/>
                    <a:pt x="96" y="304"/>
                  </a:cubicBezTo>
                  <a:cubicBezTo>
                    <a:pt x="61" y="304"/>
                    <a:pt x="50" y="266"/>
                    <a:pt x="50" y="238"/>
                  </a:cubicBezTo>
                  <a:cubicBezTo>
                    <a:pt x="50" y="203"/>
                    <a:pt x="72" y="115"/>
                    <a:pt x="90" y="83"/>
                  </a:cubicBezTo>
                  <a:cubicBezTo>
                    <a:pt x="110" y="42"/>
                    <a:pt x="142" y="16"/>
                    <a:pt x="171" y="16"/>
                  </a:cubicBezTo>
                  <a:cubicBezTo>
                    <a:pt x="218" y="16"/>
                    <a:pt x="227" y="74"/>
                    <a:pt x="227" y="78"/>
                  </a:cubicBezTo>
                  <a:cubicBezTo>
                    <a:pt x="227" y="82"/>
                    <a:pt x="226" y="86"/>
                    <a:pt x="224" y="9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2" name="Freeform 81">
              <a:extLst>
                <a:ext uri="{FF2B5EF4-FFF2-40B4-BE49-F238E27FC236}">
                  <a16:creationId xmlns:a16="http://schemas.microsoft.com/office/drawing/2014/main" id="{595EE554-8819-D645-97A3-85531DBCEAE5}"/>
                </a:ext>
              </a:extLst>
            </p:cNvPr>
            <p:cNvSpPr/>
            <p:nvPr/>
          </p:nvSpPr>
          <p:spPr>
            <a:xfrm>
              <a:off x="5457240" y="6263280"/>
              <a:ext cx="103320" cy="114840"/>
            </a:xfrm>
            <a:custGeom>
              <a:avLst/>
              <a:gdLst/>
              <a:ahLst/>
              <a:cxnLst>
                <a:cxn ang="3cd4">
                  <a:pos x="hc" y="t"/>
                </a:cxn>
                <a:cxn ang="cd2">
                  <a:pos x="l" y="vc"/>
                </a:cxn>
                <a:cxn ang="cd4">
                  <a:pos x="hc" y="b"/>
                </a:cxn>
                <a:cxn ang="0">
                  <a:pos x="r" y="vc"/>
                </a:cxn>
              </a:cxnLst>
              <a:rect l="l" t="t" r="r" b="b"/>
              <a:pathLst>
                <a:path w="288" h="320">
                  <a:moveTo>
                    <a:pt x="42" y="270"/>
                  </a:moveTo>
                  <a:cubicBezTo>
                    <a:pt x="40" y="282"/>
                    <a:pt x="35" y="298"/>
                    <a:pt x="35" y="301"/>
                  </a:cubicBezTo>
                  <a:cubicBezTo>
                    <a:pt x="35" y="314"/>
                    <a:pt x="45" y="320"/>
                    <a:pt x="56" y="320"/>
                  </a:cubicBezTo>
                  <a:cubicBezTo>
                    <a:pt x="64" y="320"/>
                    <a:pt x="77" y="314"/>
                    <a:pt x="82" y="301"/>
                  </a:cubicBezTo>
                  <a:cubicBezTo>
                    <a:pt x="83" y="298"/>
                    <a:pt x="107" y="202"/>
                    <a:pt x="110" y="189"/>
                  </a:cubicBezTo>
                  <a:cubicBezTo>
                    <a:pt x="115" y="165"/>
                    <a:pt x="128" y="115"/>
                    <a:pt x="133" y="96"/>
                  </a:cubicBezTo>
                  <a:cubicBezTo>
                    <a:pt x="136" y="88"/>
                    <a:pt x="155" y="54"/>
                    <a:pt x="173" y="38"/>
                  </a:cubicBezTo>
                  <a:cubicBezTo>
                    <a:pt x="178" y="34"/>
                    <a:pt x="198" y="16"/>
                    <a:pt x="229" y="16"/>
                  </a:cubicBezTo>
                  <a:cubicBezTo>
                    <a:pt x="248" y="16"/>
                    <a:pt x="258" y="24"/>
                    <a:pt x="259" y="24"/>
                  </a:cubicBezTo>
                  <a:cubicBezTo>
                    <a:pt x="237" y="27"/>
                    <a:pt x="222" y="45"/>
                    <a:pt x="222" y="62"/>
                  </a:cubicBezTo>
                  <a:cubicBezTo>
                    <a:pt x="222" y="74"/>
                    <a:pt x="230" y="88"/>
                    <a:pt x="250" y="88"/>
                  </a:cubicBezTo>
                  <a:cubicBezTo>
                    <a:pt x="267" y="88"/>
                    <a:pt x="288" y="72"/>
                    <a:pt x="288" y="46"/>
                  </a:cubicBezTo>
                  <a:cubicBezTo>
                    <a:pt x="288" y="21"/>
                    <a:pt x="266" y="0"/>
                    <a:pt x="229" y="0"/>
                  </a:cubicBezTo>
                  <a:cubicBezTo>
                    <a:pt x="182" y="0"/>
                    <a:pt x="152" y="35"/>
                    <a:pt x="139" y="54"/>
                  </a:cubicBezTo>
                  <a:cubicBezTo>
                    <a:pt x="133" y="22"/>
                    <a:pt x="107" y="0"/>
                    <a:pt x="74" y="0"/>
                  </a:cubicBezTo>
                  <a:cubicBezTo>
                    <a:pt x="42" y="0"/>
                    <a:pt x="29" y="27"/>
                    <a:pt x="22" y="40"/>
                  </a:cubicBezTo>
                  <a:cubicBezTo>
                    <a:pt x="10" y="64"/>
                    <a:pt x="0" y="107"/>
                    <a:pt x="0" y="109"/>
                  </a:cubicBezTo>
                  <a:cubicBezTo>
                    <a:pt x="0" y="115"/>
                    <a:pt x="6" y="115"/>
                    <a:pt x="8" y="115"/>
                  </a:cubicBezTo>
                  <a:cubicBezTo>
                    <a:pt x="16" y="115"/>
                    <a:pt x="16" y="115"/>
                    <a:pt x="21" y="99"/>
                  </a:cubicBezTo>
                  <a:cubicBezTo>
                    <a:pt x="32" y="50"/>
                    <a:pt x="46" y="16"/>
                    <a:pt x="72" y="16"/>
                  </a:cubicBezTo>
                  <a:cubicBezTo>
                    <a:pt x="85" y="16"/>
                    <a:pt x="94" y="21"/>
                    <a:pt x="94" y="48"/>
                  </a:cubicBezTo>
                  <a:cubicBezTo>
                    <a:pt x="94" y="62"/>
                    <a:pt x="91" y="70"/>
                    <a:pt x="83" y="10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3" name="Freeform 82">
              <a:extLst>
                <a:ext uri="{FF2B5EF4-FFF2-40B4-BE49-F238E27FC236}">
                  <a16:creationId xmlns:a16="http://schemas.microsoft.com/office/drawing/2014/main" id="{0582FEC7-C5EC-ED4A-88E1-A3939E8B6F7A}"/>
                </a:ext>
              </a:extLst>
            </p:cNvPr>
            <p:cNvSpPr/>
            <p:nvPr/>
          </p:nvSpPr>
          <p:spPr>
            <a:xfrm>
              <a:off x="5574240" y="6263280"/>
              <a:ext cx="116640" cy="163800"/>
            </a:xfrm>
            <a:custGeom>
              <a:avLst/>
              <a:gdLst/>
              <a:ahLst/>
              <a:cxnLst>
                <a:cxn ang="3cd4">
                  <a:pos x="hc" y="t"/>
                </a:cxn>
                <a:cxn ang="cd2">
                  <a:pos x="l" y="vc"/>
                </a:cxn>
                <a:cxn ang="cd4">
                  <a:pos x="hc" y="b"/>
                </a:cxn>
                <a:cxn ang="0">
                  <a:pos x="r" y="vc"/>
                </a:cxn>
              </a:cxnLst>
              <a:rect l="l" t="t" r="r" b="b"/>
              <a:pathLst>
                <a:path w="325" h="456">
                  <a:moveTo>
                    <a:pt x="322" y="46"/>
                  </a:moveTo>
                  <a:cubicBezTo>
                    <a:pt x="323" y="42"/>
                    <a:pt x="325" y="38"/>
                    <a:pt x="325" y="34"/>
                  </a:cubicBezTo>
                  <a:cubicBezTo>
                    <a:pt x="325" y="21"/>
                    <a:pt x="315" y="14"/>
                    <a:pt x="304" y="14"/>
                  </a:cubicBezTo>
                  <a:cubicBezTo>
                    <a:pt x="296" y="14"/>
                    <a:pt x="277" y="19"/>
                    <a:pt x="275" y="45"/>
                  </a:cubicBezTo>
                  <a:cubicBezTo>
                    <a:pt x="262" y="18"/>
                    <a:pt x="237" y="0"/>
                    <a:pt x="210" y="0"/>
                  </a:cubicBezTo>
                  <a:cubicBezTo>
                    <a:pt x="128" y="0"/>
                    <a:pt x="42" y="99"/>
                    <a:pt x="42" y="200"/>
                  </a:cubicBezTo>
                  <a:cubicBezTo>
                    <a:pt x="42" y="270"/>
                    <a:pt x="85" y="312"/>
                    <a:pt x="134" y="312"/>
                  </a:cubicBezTo>
                  <a:cubicBezTo>
                    <a:pt x="176" y="312"/>
                    <a:pt x="210" y="278"/>
                    <a:pt x="218" y="270"/>
                  </a:cubicBezTo>
                  <a:lnTo>
                    <a:pt x="218" y="272"/>
                  </a:lnTo>
                  <a:cubicBezTo>
                    <a:pt x="203" y="334"/>
                    <a:pt x="194" y="363"/>
                    <a:pt x="194" y="365"/>
                  </a:cubicBezTo>
                  <a:cubicBezTo>
                    <a:pt x="192" y="371"/>
                    <a:pt x="168" y="442"/>
                    <a:pt x="93" y="442"/>
                  </a:cubicBezTo>
                  <a:cubicBezTo>
                    <a:pt x="78" y="442"/>
                    <a:pt x="56" y="440"/>
                    <a:pt x="37" y="434"/>
                  </a:cubicBezTo>
                  <a:cubicBezTo>
                    <a:pt x="58" y="427"/>
                    <a:pt x="66" y="410"/>
                    <a:pt x="66" y="397"/>
                  </a:cubicBezTo>
                  <a:cubicBezTo>
                    <a:pt x="66" y="386"/>
                    <a:pt x="58" y="373"/>
                    <a:pt x="38" y="373"/>
                  </a:cubicBezTo>
                  <a:cubicBezTo>
                    <a:pt x="22" y="373"/>
                    <a:pt x="0" y="386"/>
                    <a:pt x="0" y="413"/>
                  </a:cubicBezTo>
                  <a:cubicBezTo>
                    <a:pt x="0" y="442"/>
                    <a:pt x="26" y="456"/>
                    <a:pt x="94" y="456"/>
                  </a:cubicBezTo>
                  <a:cubicBezTo>
                    <a:pt x="182" y="456"/>
                    <a:pt x="234" y="402"/>
                    <a:pt x="243" y="358"/>
                  </a:cubicBezTo>
                  <a:close/>
                  <a:moveTo>
                    <a:pt x="230" y="221"/>
                  </a:moveTo>
                  <a:cubicBezTo>
                    <a:pt x="226" y="240"/>
                    <a:pt x="210" y="258"/>
                    <a:pt x="194" y="270"/>
                  </a:cubicBezTo>
                  <a:cubicBezTo>
                    <a:pt x="179" y="283"/>
                    <a:pt x="157" y="296"/>
                    <a:pt x="138" y="296"/>
                  </a:cubicBezTo>
                  <a:cubicBezTo>
                    <a:pt x="102" y="296"/>
                    <a:pt x="91" y="259"/>
                    <a:pt x="91" y="232"/>
                  </a:cubicBezTo>
                  <a:cubicBezTo>
                    <a:pt x="91" y="197"/>
                    <a:pt x="112" y="114"/>
                    <a:pt x="131" y="78"/>
                  </a:cubicBezTo>
                  <a:cubicBezTo>
                    <a:pt x="150" y="43"/>
                    <a:pt x="181" y="16"/>
                    <a:pt x="210" y="16"/>
                  </a:cubicBezTo>
                  <a:cubicBezTo>
                    <a:pt x="256" y="16"/>
                    <a:pt x="266" y="72"/>
                    <a:pt x="266" y="77"/>
                  </a:cubicBezTo>
                  <a:cubicBezTo>
                    <a:pt x="266" y="80"/>
                    <a:pt x="266" y="83"/>
                    <a:pt x="264" y="8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4" name="Freeform 83">
              <a:extLst>
                <a:ext uri="{FF2B5EF4-FFF2-40B4-BE49-F238E27FC236}">
                  <a16:creationId xmlns:a16="http://schemas.microsoft.com/office/drawing/2014/main" id="{47C938B8-2443-3B4A-81DD-F49657ABDDAE}"/>
                </a:ext>
              </a:extLst>
            </p:cNvPr>
            <p:cNvSpPr/>
            <p:nvPr/>
          </p:nvSpPr>
          <p:spPr>
            <a:xfrm>
              <a:off x="5711760" y="6263280"/>
              <a:ext cx="97560" cy="114840"/>
            </a:xfrm>
            <a:custGeom>
              <a:avLst/>
              <a:gdLst/>
              <a:ahLst/>
              <a:cxnLst>
                <a:cxn ang="3cd4">
                  <a:pos x="hc" y="t"/>
                </a:cxn>
                <a:cxn ang="cd2">
                  <a:pos x="l" y="vc"/>
                </a:cxn>
                <a:cxn ang="cd4">
                  <a:pos x="hc" y="b"/>
                </a:cxn>
                <a:cxn ang="0">
                  <a:pos x="r" y="vc"/>
                </a:cxn>
              </a:cxnLst>
              <a:rect l="l" t="t" r="r" b="b"/>
              <a:pathLst>
                <a:path w="272" h="320">
                  <a:moveTo>
                    <a:pt x="99" y="149"/>
                  </a:moveTo>
                  <a:cubicBezTo>
                    <a:pt x="120" y="149"/>
                    <a:pt x="173" y="147"/>
                    <a:pt x="208" y="133"/>
                  </a:cubicBezTo>
                  <a:cubicBezTo>
                    <a:pt x="258" y="112"/>
                    <a:pt x="261" y="70"/>
                    <a:pt x="261" y="61"/>
                  </a:cubicBezTo>
                  <a:cubicBezTo>
                    <a:pt x="261" y="29"/>
                    <a:pt x="234" y="0"/>
                    <a:pt x="186" y="0"/>
                  </a:cubicBezTo>
                  <a:cubicBezTo>
                    <a:pt x="107" y="0"/>
                    <a:pt x="0" y="69"/>
                    <a:pt x="0" y="192"/>
                  </a:cubicBezTo>
                  <a:cubicBezTo>
                    <a:pt x="0" y="264"/>
                    <a:pt x="42" y="320"/>
                    <a:pt x="110" y="320"/>
                  </a:cubicBezTo>
                  <a:cubicBezTo>
                    <a:pt x="213" y="320"/>
                    <a:pt x="272" y="245"/>
                    <a:pt x="272" y="237"/>
                  </a:cubicBezTo>
                  <a:cubicBezTo>
                    <a:pt x="272" y="232"/>
                    <a:pt x="267" y="227"/>
                    <a:pt x="262" y="227"/>
                  </a:cubicBezTo>
                  <a:cubicBezTo>
                    <a:pt x="259" y="227"/>
                    <a:pt x="258" y="229"/>
                    <a:pt x="254" y="235"/>
                  </a:cubicBezTo>
                  <a:cubicBezTo>
                    <a:pt x="198" y="304"/>
                    <a:pt x="122" y="304"/>
                    <a:pt x="112" y="304"/>
                  </a:cubicBezTo>
                  <a:cubicBezTo>
                    <a:pt x="58" y="304"/>
                    <a:pt x="51" y="245"/>
                    <a:pt x="51" y="222"/>
                  </a:cubicBezTo>
                  <a:cubicBezTo>
                    <a:pt x="51" y="214"/>
                    <a:pt x="51" y="192"/>
                    <a:pt x="62" y="149"/>
                  </a:cubicBezTo>
                  <a:close/>
                  <a:moveTo>
                    <a:pt x="67" y="133"/>
                  </a:moveTo>
                  <a:cubicBezTo>
                    <a:pt x="94" y="26"/>
                    <a:pt x="166" y="16"/>
                    <a:pt x="186" y="16"/>
                  </a:cubicBezTo>
                  <a:cubicBezTo>
                    <a:pt x="219" y="16"/>
                    <a:pt x="238" y="37"/>
                    <a:pt x="238" y="61"/>
                  </a:cubicBezTo>
                  <a:cubicBezTo>
                    <a:pt x="238" y="133"/>
                    <a:pt x="125" y="133"/>
                    <a:pt x="96" y="13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5" name="Freeform 84">
              <a:extLst>
                <a:ext uri="{FF2B5EF4-FFF2-40B4-BE49-F238E27FC236}">
                  <a16:creationId xmlns:a16="http://schemas.microsoft.com/office/drawing/2014/main" id="{BBBFA894-101F-2142-98ED-A197D79D72E2}"/>
                </a:ext>
              </a:extLst>
            </p:cNvPr>
            <p:cNvSpPr/>
            <p:nvPr/>
          </p:nvSpPr>
          <p:spPr>
            <a:xfrm>
              <a:off x="5823000" y="6216479"/>
              <a:ext cx="78120" cy="161640"/>
            </a:xfrm>
            <a:custGeom>
              <a:avLst/>
              <a:gdLst/>
              <a:ahLst/>
              <a:cxnLst>
                <a:cxn ang="3cd4">
                  <a:pos x="hc" y="t"/>
                </a:cxn>
                <a:cxn ang="cd2">
                  <a:pos x="l" y="vc"/>
                </a:cxn>
                <a:cxn ang="cd4">
                  <a:pos x="hc" y="b"/>
                </a:cxn>
                <a:cxn ang="0">
                  <a:pos x="r" y="vc"/>
                </a:cxn>
              </a:cxnLst>
              <a:rect l="l" t="t" r="r" b="b"/>
              <a:pathLst>
                <a:path w="218" h="450">
                  <a:moveTo>
                    <a:pt x="130" y="160"/>
                  </a:moveTo>
                  <a:lnTo>
                    <a:pt x="197" y="160"/>
                  </a:lnTo>
                  <a:cubicBezTo>
                    <a:pt x="210" y="160"/>
                    <a:pt x="218" y="160"/>
                    <a:pt x="218" y="146"/>
                  </a:cubicBezTo>
                  <a:cubicBezTo>
                    <a:pt x="218" y="138"/>
                    <a:pt x="210" y="138"/>
                    <a:pt x="197" y="138"/>
                  </a:cubicBezTo>
                  <a:lnTo>
                    <a:pt x="136" y="138"/>
                  </a:lnTo>
                  <a:cubicBezTo>
                    <a:pt x="160" y="37"/>
                    <a:pt x="165" y="24"/>
                    <a:pt x="165" y="19"/>
                  </a:cubicBezTo>
                  <a:cubicBezTo>
                    <a:pt x="165" y="6"/>
                    <a:pt x="155" y="0"/>
                    <a:pt x="144" y="0"/>
                  </a:cubicBezTo>
                  <a:cubicBezTo>
                    <a:pt x="141" y="0"/>
                    <a:pt x="122" y="0"/>
                    <a:pt x="115" y="26"/>
                  </a:cubicBezTo>
                  <a:lnTo>
                    <a:pt x="88" y="138"/>
                  </a:lnTo>
                  <a:lnTo>
                    <a:pt x="21" y="138"/>
                  </a:lnTo>
                  <a:cubicBezTo>
                    <a:pt x="6" y="138"/>
                    <a:pt x="0" y="138"/>
                    <a:pt x="0" y="150"/>
                  </a:cubicBezTo>
                  <a:cubicBezTo>
                    <a:pt x="0" y="160"/>
                    <a:pt x="6" y="160"/>
                    <a:pt x="19" y="160"/>
                  </a:cubicBezTo>
                  <a:lnTo>
                    <a:pt x="82" y="160"/>
                  </a:lnTo>
                  <a:cubicBezTo>
                    <a:pt x="30" y="360"/>
                    <a:pt x="29" y="371"/>
                    <a:pt x="29" y="384"/>
                  </a:cubicBezTo>
                  <a:cubicBezTo>
                    <a:pt x="29" y="422"/>
                    <a:pt x="56" y="450"/>
                    <a:pt x="93" y="450"/>
                  </a:cubicBezTo>
                  <a:cubicBezTo>
                    <a:pt x="166" y="450"/>
                    <a:pt x="206" y="346"/>
                    <a:pt x="206" y="341"/>
                  </a:cubicBezTo>
                  <a:cubicBezTo>
                    <a:pt x="206" y="334"/>
                    <a:pt x="200" y="334"/>
                    <a:pt x="197" y="334"/>
                  </a:cubicBezTo>
                  <a:cubicBezTo>
                    <a:pt x="192" y="334"/>
                    <a:pt x="190" y="336"/>
                    <a:pt x="187" y="344"/>
                  </a:cubicBezTo>
                  <a:cubicBezTo>
                    <a:pt x="157" y="418"/>
                    <a:pt x="118" y="434"/>
                    <a:pt x="94" y="434"/>
                  </a:cubicBezTo>
                  <a:cubicBezTo>
                    <a:pt x="80" y="434"/>
                    <a:pt x="74" y="424"/>
                    <a:pt x="74" y="402"/>
                  </a:cubicBezTo>
                  <a:cubicBezTo>
                    <a:pt x="74" y="384"/>
                    <a:pt x="74" y="379"/>
                    <a:pt x="77" y="36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6" name="Freeform 85">
              <a:extLst>
                <a:ext uri="{FF2B5EF4-FFF2-40B4-BE49-F238E27FC236}">
                  <a16:creationId xmlns:a16="http://schemas.microsoft.com/office/drawing/2014/main" id="{BE778154-5D65-2343-911A-F735DFF64A98}"/>
                </a:ext>
              </a:extLst>
            </p:cNvPr>
            <p:cNvSpPr/>
            <p:nvPr/>
          </p:nvSpPr>
          <p:spPr>
            <a:xfrm>
              <a:off x="5933519" y="6185519"/>
              <a:ext cx="59040" cy="253080"/>
            </a:xfrm>
            <a:custGeom>
              <a:avLst/>
              <a:gdLst/>
              <a:ahLst/>
              <a:cxnLst>
                <a:cxn ang="3cd4">
                  <a:pos x="hc" y="t"/>
                </a:cxn>
                <a:cxn ang="cd2">
                  <a:pos x="l" y="vc"/>
                </a:cxn>
                <a:cxn ang="cd4">
                  <a:pos x="hc" y="b"/>
                </a:cxn>
                <a:cxn ang="0">
                  <a:pos x="r" y="vc"/>
                </a:cxn>
              </a:cxnLst>
              <a:rect l="l" t="t" r="r" b="b"/>
              <a:pathLst>
                <a:path w="165" h="704">
                  <a:moveTo>
                    <a:pt x="165" y="698"/>
                  </a:moveTo>
                  <a:cubicBezTo>
                    <a:pt x="165" y="696"/>
                    <a:pt x="165" y="694"/>
                    <a:pt x="152" y="682"/>
                  </a:cubicBezTo>
                  <a:cubicBezTo>
                    <a:pt x="64" y="594"/>
                    <a:pt x="42" y="461"/>
                    <a:pt x="42" y="352"/>
                  </a:cubicBezTo>
                  <a:cubicBezTo>
                    <a:pt x="42" y="230"/>
                    <a:pt x="69" y="107"/>
                    <a:pt x="155" y="19"/>
                  </a:cubicBezTo>
                  <a:cubicBezTo>
                    <a:pt x="165" y="11"/>
                    <a:pt x="165" y="10"/>
                    <a:pt x="165" y="6"/>
                  </a:cubicBezTo>
                  <a:cubicBezTo>
                    <a:pt x="165" y="2"/>
                    <a:pt x="162" y="0"/>
                    <a:pt x="157" y="0"/>
                  </a:cubicBezTo>
                  <a:cubicBezTo>
                    <a:pt x="150" y="0"/>
                    <a:pt x="86" y="48"/>
                    <a:pt x="45" y="138"/>
                  </a:cubicBezTo>
                  <a:cubicBezTo>
                    <a:pt x="8" y="214"/>
                    <a:pt x="0" y="293"/>
                    <a:pt x="0" y="352"/>
                  </a:cubicBezTo>
                  <a:cubicBezTo>
                    <a:pt x="0" y="408"/>
                    <a:pt x="8" y="493"/>
                    <a:pt x="46" y="573"/>
                  </a:cubicBezTo>
                  <a:cubicBezTo>
                    <a:pt x="90" y="659"/>
                    <a:pt x="150" y="704"/>
                    <a:pt x="157" y="704"/>
                  </a:cubicBezTo>
                  <a:cubicBezTo>
                    <a:pt x="162" y="704"/>
                    <a:pt x="165" y="702"/>
                    <a:pt x="165" y="69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7" name="Freeform 86">
              <a:extLst>
                <a:ext uri="{FF2B5EF4-FFF2-40B4-BE49-F238E27FC236}">
                  <a16:creationId xmlns:a16="http://schemas.microsoft.com/office/drawing/2014/main" id="{3CF0F38A-CBF0-B345-B40F-3D2863B56AD5}"/>
                </a:ext>
              </a:extLst>
            </p:cNvPr>
            <p:cNvSpPr/>
            <p:nvPr/>
          </p:nvSpPr>
          <p:spPr>
            <a:xfrm>
              <a:off x="6019200" y="6263280"/>
              <a:ext cx="93600" cy="114840"/>
            </a:xfrm>
            <a:custGeom>
              <a:avLst/>
              <a:gdLst/>
              <a:ahLst/>
              <a:cxnLst>
                <a:cxn ang="3cd4">
                  <a:pos x="hc" y="t"/>
                </a:cxn>
                <a:cxn ang="cd2">
                  <a:pos x="l" y="vc"/>
                </a:cxn>
                <a:cxn ang="cd4">
                  <a:pos x="hc" y="b"/>
                </a:cxn>
                <a:cxn ang="0">
                  <a:pos x="r" y="vc"/>
                </a:cxn>
              </a:cxnLst>
              <a:rect l="l" t="t" r="r" b="b"/>
              <a:pathLst>
                <a:path w="261" h="320">
                  <a:moveTo>
                    <a:pt x="240" y="48"/>
                  </a:moveTo>
                  <a:cubicBezTo>
                    <a:pt x="219" y="48"/>
                    <a:pt x="206" y="64"/>
                    <a:pt x="206" y="80"/>
                  </a:cubicBezTo>
                  <a:cubicBezTo>
                    <a:pt x="206" y="90"/>
                    <a:pt x="213" y="101"/>
                    <a:pt x="227" y="101"/>
                  </a:cubicBezTo>
                  <a:cubicBezTo>
                    <a:pt x="243" y="101"/>
                    <a:pt x="261" y="88"/>
                    <a:pt x="261" y="61"/>
                  </a:cubicBezTo>
                  <a:cubicBezTo>
                    <a:pt x="261" y="29"/>
                    <a:pt x="230" y="0"/>
                    <a:pt x="176" y="0"/>
                  </a:cubicBezTo>
                  <a:cubicBezTo>
                    <a:pt x="83" y="0"/>
                    <a:pt x="56" y="72"/>
                    <a:pt x="56" y="102"/>
                  </a:cubicBezTo>
                  <a:cubicBezTo>
                    <a:pt x="56" y="158"/>
                    <a:pt x="109" y="170"/>
                    <a:pt x="130" y="173"/>
                  </a:cubicBezTo>
                  <a:cubicBezTo>
                    <a:pt x="166" y="181"/>
                    <a:pt x="203" y="187"/>
                    <a:pt x="203" y="227"/>
                  </a:cubicBezTo>
                  <a:cubicBezTo>
                    <a:pt x="203" y="245"/>
                    <a:pt x="187" y="304"/>
                    <a:pt x="102" y="304"/>
                  </a:cubicBezTo>
                  <a:cubicBezTo>
                    <a:pt x="91" y="304"/>
                    <a:pt x="37" y="304"/>
                    <a:pt x="21" y="267"/>
                  </a:cubicBezTo>
                  <a:cubicBezTo>
                    <a:pt x="48" y="270"/>
                    <a:pt x="66" y="250"/>
                    <a:pt x="66" y="229"/>
                  </a:cubicBezTo>
                  <a:cubicBezTo>
                    <a:pt x="66" y="213"/>
                    <a:pt x="54" y="205"/>
                    <a:pt x="40" y="205"/>
                  </a:cubicBezTo>
                  <a:cubicBezTo>
                    <a:pt x="21" y="205"/>
                    <a:pt x="0" y="219"/>
                    <a:pt x="0" y="251"/>
                  </a:cubicBezTo>
                  <a:cubicBezTo>
                    <a:pt x="0" y="291"/>
                    <a:pt x="40" y="320"/>
                    <a:pt x="101" y="320"/>
                  </a:cubicBezTo>
                  <a:cubicBezTo>
                    <a:pt x="216" y="320"/>
                    <a:pt x="243" y="235"/>
                    <a:pt x="243" y="203"/>
                  </a:cubicBezTo>
                  <a:cubicBezTo>
                    <a:pt x="243" y="178"/>
                    <a:pt x="230" y="160"/>
                    <a:pt x="221" y="150"/>
                  </a:cubicBezTo>
                  <a:cubicBezTo>
                    <a:pt x="202" y="131"/>
                    <a:pt x="182" y="128"/>
                    <a:pt x="150" y="122"/>
                  </a:cubicBezTo>
                  <a:cubicBezTo>
                    <a:pt x="125" y="115"/>
                    <a:pt x="98" y="110"/>
                    <a:pt x="98" y="78"/>
                  </a:cubicBezTo>
                  <a:cubicBezTo>
                    <a:pt x="98" y="59"/>
                    <a:pt x="114" y="16"/>
                    <a:pt x="176" y="16"/>
                  </a:cubicBezTo>
                  <a:cubicBezTo>
                    <a:pt x="194" y="16"/>
                    <a:pt x="229" y="21"/>
                    <a:pt x="240" y="4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8" name="Freeform 87">
              <a:extLst>
                <a:ext uri="{FF2B5EF4-FFF2-40B4-BE49-F238E27FC236}">
                  <a16:creationId xmlns:a16="http://schemas.microsoft.com/office/drawing/2014/main" id="{4C5421AC-F5BC-584F-8A9B-1770230A0DB4}"/>
                </a:ext>
              </a:extLst>
            </p:cNvPr>
            <p:cNvSpPr/>
            <p:nvPr/>
          </p:nvSpPr>
          <p:spPr>
            <a:xfrm>
              <a:off x="6132960" y="6171480"/>
              <a:ext cx="44640" cy="91800"/>
            </a:xfrm>
            <a:custGeom>
              <a:avLst/>
              <a:gdLst/>
              <a:ahLst/>
              <a:cxnLst>
                <a:cxn ang="3cd4">
                  <a:pos x="hc" y="t"/>
                </a:cxn>
                <a:cxn ang="cd2">
                  <a:pos x="l" y="vc"/>
                </a:cxn>
                <a:cxn ang="cd4">
                  <a:pos x="hc" y="b"/>
                </a:cxn>
                <a:cxn ang="0">
                  <a:pos x="r" y="vc"/>
                </a:cxn>
              </a:cxnLst>
              <a:rect l="l" t="t" r="r" b="b"/>
              <a:pathLst>
                <a:path w="125" h="256">
                  <a:moveTo>
                    <a:pt x="120" y="43"/>
                  </a:moveTo>
                  <a:cubicBezTo>
                    <a:pt x="125" y="35"/>
                    <a:pt x="125" y="30"/>
                    <a:pt x="125" y="27"/>
                  </a:cubicBezTo>
                  <a:cubicBezTo>
                    <a:pt x="125" y="11"/>
                    <a:pt x="110" y="0"/>
                    <a:pt x="96" y="0"/>
                  </a:cubicBezTo>
                  <a:cubicBezTo>
                    <a:pt x="77" y="0"/>
                    <a:pt x="70" y="16"/>
                    <a:pt x="69" y="24"/>
                  </a:cubicBezTo>
                  <a:lnTo>
                    <a:pt x="3" y="238"/>
                  </a:lnTo>
                  <a:cubicBezTo>
                    <a:pt x="2" y="238"/>
                    <a:pt x="0" y="245"/>
                    <a:pt x="0" y="245"/>
                  </a:cubicBezTo>
                  <a:cubicBezTo>
                    <a:pt x="0" y="251"/>
                    <a:pt x="16" y="256"/>
                    <a:pt x="19" y="256"/>
                  </a:cubicBezTo>
                  <a:cubicBezTo>
                    <a:pt x="22" y="256"/>
                    <a:pt x="24" y="256"/>
                    <a:pt x="27" y="24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89" name="Freeform 88">
              <a:extLst>
                <a:ext uri="{FF2B5EF4-FFF2-40B4-BE49-F238E27FC236}">
                  <a16:creationId xmlns:a16="http://schemas.microsoft.com/office/drawing/2014/main" id="{30AB61FA-EC20-B841-8E56-22CE7149C9D1}"/>
                </a:ext>
              </a:extLst>
            </p:cNvPr>
            <p:cNvSpPr/>
            <p:nvPr/>
          </p:nvSpPr>
          <p:spPr>
            <a:xfrm>
              <a:off x="6217560" y="6266160"/>
              <a:ext cx="27720" cy="158040"/>
            </a:xfrm>
            <a:custGeom>
              <a:avLst/>
              <a:gdLst/>
              <a:ahLst/>
              <a:cxnLst>
                <a:cxn ang="3cd4">
                  <a:pos x="hc" y="t"/>
                </a:cxn>
                <a:cxn ang="cd2">
                  <a:pos x="l" y="vc"/>
                </a:cxn>
                <a:cxn ang="cd4">
                  <a:pos x="hc" y="b"/>
                </a:cxn>
                <a:cxn ang="0">
                  <a:pos x="r" y="vc"/>
                </a:cxn>
              </a:cxnLst>
              <a:rect l="l" t="t" r="r" b="b"/>
              <a:pathLst>
                <a:path w="78" h="440">
                  <a:moveTo>
                    <a:pt x="77" y="37"/>
                  </a:moveTo>
                  <a:cubicBezTo>
                    <a:pt x="77" y="18"/>
                    <a:pt x="59" y="0"/>
                    <a:pt x="38" y="0"/>
                  </a:cubicBezTo>
                  <a:cubicBezTo>
                    <a:pt x="18" y="0"/>
                    <a:pt x="0" y="18"/>
                    <a:pt x="0" y="37"/>
                  </a:cubicBezTo>
                  <a:cubicBezTo>
                    <a:pt x="0" y="58"/>
                    <a:pt x="18" y="75"/>
                    <a:pt x="38" y="75"/>
                  </a:cubicBezTo>
                  <a:cubicBezTo>
                    <a:pt x="59" y="75"/>
                    <a:pt x="77" y="58"/>
                    <a:pt x="77" y="37"/>
                  </a:cubicBezTo>
                  <a:close/>
                  <a:moveTo>
                    <a:pt x="62" y="296"/>
                  </a:moveTo>
                  <a:cubicBezTo>
                    <a:pt x="62" y="317"/>
                    <a:pt x="62" y="371"/>
                    <a:pt x="16" y="424"/>
                  </a:cubicBezTo>
                  <a:cubicBezTo>
                    <a:pt x="11" y="429"/>
                    <a:pt x="11" y="430"/>
                    <a:pt x="11" y="432"/>
                  </a:cubicBezTo>
                  <a:cubicBezTo>
                    <a:pt x="11" y="437"/>
                    <a:pt x="14" y="440"/>
                    <a:pt x="19" y="440"/>
                  </a:cubicBezTo>
                  <a:cubicBezTo>
                    <a:pt x="27" y="440"/>
                    <a:pt x="78" y="384"/>
                    <a:pt x="78" y="302"/>
                  </a:cubicBezTo>
                  <a:cubicBezTo>
                    <a:pt x="78" y="282"/>
                    <a:pt x="77" y="229"/>
                    <a:pt x="38" y="229"/>
                  </a:cubicBezTo>
                  <a:cubicBezTo>
                    <a:pt x="13" y="229"/>
                    <a:pt x="0" y="248"/>
                    <a:pt x="0" y="267"/>
                  </a:cubicBezTo>
                  <a:cubicBezTo>
                    <a:pt x="0" y="285"/>
                    <a:pt x="13" y="304"/>
                    <a:pt x="38" y="304"/>
                  </a:cubicBezTo>
                  <a:cubicBezTo>
                    <a:pt x="42" y="304"/>
                    <a:pt x="43" y="304"/>
                    <a:pt x="43" y="304"/>
                  </a:cubicBezTo>
                  <a:cubicBezTo>
                    <a:pt x="50" y="302"/>
                    <a:pt x="56" y="301"/>
                    <a:pt x="62" y="2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0" name="Freeform 89">
              <a:extLst>
                <a:ext uri="{FF2B5EF4-FFF2-40B4-BE49-F238E27FC236}">
                  <a16:creationId xmlns:a16="http://schemas.microsoft.com/office/drawing/2014/main" id="{6E482F6B-765C-774A-B431-DE6E57FE5960}"/>
                </a:ext>
              </a:extLst>
            </p:cNvPr>
            <p:cNvSpPr/>
            <p:nvPr/>
          </p:nvSpPr>
          <p:spPr>
            <a:xfrm>
              <a:off x="6314760" y="6263280"/>
              <a:ext cx="167760" cy="114840"/>
            </a:xfrm>
            <a:custGeom>
              <a:avLst/>
              <a:gdLst/>
              <a:ahLst/>
              <a:cxnLst>
                <a:cxn ang="3cd4">
                  <a:pos x="hc" y="t"/>
                </a:cxn>
                <a:cxn ang="cd2">
                  <a:pos x="l" y="vc"/>
                </a:cxn>
                <a:cxn ang="cd4">
                  <a:pos x="hc" y="b"/>
                </a:cxn>
                <a:cxn ang="0">
                  <a:pos x="r" y="vc"/>
                </a:cxn>
              </a:cxnLst>
              <a:rect l="l" t="t" r="r" b="b"/>
              <a:pathLst>
                <a:path w="467" h="320">
                  <a:moveTo>
                    <a:pt x="306" y="72"/>
                  </a:moveTo>
                  <a:cubicBezTo>
                    <a:pt x="309" y="58"/>
                    <a:pt x="315" y="30"/>
                    <a:pt x="315" y="27"/>
                  </a:cubicBezTo>
                  <a:cubicBezTo>
                    <a:pt x="315" y="14"/>
                    <a:pt x="306" y="8"/>
                    <a:pt x="296" y="8"/>
                  </a:cubicBezTo>
                  <a:cubicBezTo>
                    <a:pt x="286" y="8"/>
                    <a:pt x="274" y="13"/>
                    <a:pt x="269" y="27"/>
                  </a:cubicBezTo>
                  <a:cubicBezTo>
                    <a:pt x="267" y="32"/>
                    <a:pt x="234" y="168"/>
                    <a:pt x="229" y="186"/>
                  </a:cubicBezTo>
                  <a:cubicBezTo>
                    <a:pt x="224" y="206"/>
                    <a:pt x="222" y="219"/>
                    <a:pt x="222" y="232"/>
                  </a:cubicBezTo>
                  <a:cubicBezTo>
                    <a:pt x="222" y="240"/>
                    <a:pt x="222" y="242"/>
                    <a:pt x="224" y="245"/>
                  </a:cubicBezTo>
                  <a:cubicBezTo>
                    <a:pt x="208" y="283"/>
                    <a:pt x="186" y="304"/>
                    <a:pt x="158" y="304"/>
                  </a:cubicBezTo>
                  <a:cubicBezTo>
                    <a:pt x="102" y="304"/>
                    <a:pt x="102" y="253"/>
                    <a:pt x="102" y="240"/>
                  </a:cubicBezTo>
                  <a:cubicBezTo>
                    <a:pt x="102" y="218"/>
                    <a:pt x="106" y="190"/>
                    <a:pt x="139" y="102"/>
                  </a:cubicBezTo>
                  <a:cubicBezTo>
                    <a:pt x="147" y="82"/>
                    <a:pt x="150" y="72"/>
                    <a:pt x="150" y="58"/>
                  </a:cubicBezTo>
                  <a:cubicBezTo>
                    <a:pt x="150" y="26"/>
                    <a:pt x="128" y="0"/>
                    <a:pt x="93" y="0"/>
                  </a:cubicBezTo>
                  <a:cubicBezTo>
                    <a:pt x="26" y="0"/>
                    <a:pt x="0" y="102"/>
                    <a:pt x="0" y="109"/>
                  </a:cubicBezTo>
                  <a:cubicBezTo>
                    <a:pt x="0" y="115"/>
                    <a:pt x="6" y="115"/>
                    <a:pt x="8" y="115"/>
                  </a:cubicBezTo>
                  <a:cubicBezTo>
                    <a:pt x="16" y="115"/>
                    <a:pt x="16" y="115"/>
                    <a:pt x="19" y="102"/>
                  </a:cubicBezTo>
                  <a:cubicBezTo>
                    <a:pt x="38" y="37"/>
                    <a:pt x="66" y="16"/>
                    <a:pt x="91" y="16"/>
                  </a:cubicBezTo>
                  <a:cubicBezTo>
                    <a:pt x="98" y="16"/>
                    <a:pt x="109" y="16"/>
                    <a:pt x="109" y="38"/>
                  </a:cubicBezTo>
                  <a:cubicBezTo>
                    <a:pt x="109" y="56"/>
                    <a:pt x="101" y="77"/>
                    <a:pt x="96" y="88"/>
                  </a:cubicBezTo>
                  <a:cubicBezTo>
                    <a:pt x="66" y="171"/>
                    <a:pt x="56" y="205"/>
                    <a:pt x="56" y="230"/>
                  </a:cubicBezTo>
                  <a:cubicBezTo>
                    <a:pt x="56" y="296"/>
                    <a:pt x="104" y="320"/>
                    <a:pt x="157" y="320"/>
                  </a:cubicBezTo>
                  <a:cubicBezTo>
                    <a:pt x="168" y="320"/>
                    <a:pt x="202" y="320"/>
                    <a:pt x="230" y="270"/>
                  </a:cubicBezTo>
                  <a:cubicBezTo>
                    <a:pt x="248" y="315"/>
                    <a:pt x="298" y="320"/>
                    <a:pt x="318" y="320"/>
                  </a:cubicBezTo>
                  <a:cubicBezTo>
                    <a:pt x="371" y="320"/>
                    <a:pt x="402" y="275"/>
                    <a:pt x="421" y="234"/>
                  </a:cubicBezTo>
                  <a:cubicBezTo>
                    <a:pt x="445" y="178"/>
                    <a:pt x="467" y="83"/>
                    <a:pt x="467" y="50"/>
                  </a:cubicBezTo>
                  <a:cubicBezTo>
                    <a:pt x="467" y="11"/>
                    <a:pt x="448" y="0"/>
                    <a:pt x="435" y="0"/>
                  </a:cubicBezTo>
                  <a:cubicBezTo>
                    <a:pt x="418" y="0"/>
                    <a:pt x="400" y="18"/>
                    <a:pt x="400" y="34"/>
                  </a:cubicBezTo>
                  <a:cubicBezTo>
                    <a:pt x="400" y="43"/>
                    <a:pt x="405" y="48"/>
                    <a:pt x="411" y="53"/>
                  </a:cubicBezTo>
                  <a:cubicBezTo>
                    <a:pt x="419" y="61"/>
                    <a:pt x="437" y="78"/>
                    <a:pt x="437" y="114"/>
                  </a:cubicBezTo>
                  <a:cubicBezTo>
                    <a:pt x="437" y="138"/>
                    <a:pt x="416" y="206"/>
                    <a:pt x="398" y="242"/>
                  </a:cubicBezTo>
                  <a:cubicBezTo>
                    <a:pt x="379" y="280"/>
                    <a:pt x="355" y="304"/>
                    <a:pt x="320" y="304"/>
                  </a:cubicBezTo>
                  <a:cubicBezTo>
                    <a:pt x="286" y="304"/>
                    <a:pt x="269" y="283"/>
                    <a:pt x="269" y="243"/>
                  </a:cubicBezTo>
                  <a:cubicBezTo>
                    <a:pt x="269" y="224"/>
                    <a:pt x="274" y="202"/>
                    <a:pt x="275" y="19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1" name="Freeform 90">
              <a:extLst>
                <a:ext uri="{FF2B5EF4-FFF2-40B4-BE49-F238E27FC236}">
                  <a16:creationId xmlns:a16="http://schemas.microsoft.com/office/drawing/2014/main" id="{45025F8A-DBE8-E541-B292-84A8932D7B4B}"/>
                </a:ext>
              </a:extLst>
            </p:cNvPr>
            <p:cNvSpPr/>
            <p:nvPr/>
          </p:nvSpPr>
          <p:spPr>
            <a:xfrm>
              <a:off x="6514200" y="6221519"/>
              <a:ext cx="119880" cy="9000"/>
            </a:xfrm>
            <a:custGeom>
              <a:avLst/>
              <a:gdLst/>
              <a:ahLst/>
              <a:cxnLst>
                <a:cxn ang="3cd4">
                  <a:pos x="hc" y="t"/>
                </a:cxn>
                <a:cxn ang="cd2">
                  <a:pos x="l" y="vc"/>
                </a:cxn>
                <a:cxn ang="cd4">
                  <a:pos x="hc" y="b"/>
                </a:cxn>
                <a:cxn ang="0">
                  <a:pos x="r" y="vc"/>
                </a:cxn>
              </a:cxnLst>
              <a:rect l="l" t="t" r="r" b="b"/>
              <a:pathLst>
                <a:path w="334" h="26">
                  <a:moveTo>
                    <a:pt x="315" y="26"/>
                  </a:moveTo>
                  <a:cubicBezTo>
                    <a:pt x="322" y="26"/>
                    <a:pt x="334" y="26"/>
                    <a:pt x="334" y="13"/>
                  </a:cubicBezTo>
                  <a:cubicBezTo>
                    <a:pt x="334" y="0"/>
                    <a:pt x="323" y="0"/>
                    <a:pt x="315" y="0"/>
                  </a:cubicBezTo>
                  <a:lnTo>
                    <a:pt x="19" y="0"/>
                  </a:lnTo>
                  <a:cubicBezTo>
                    <a:pt x="11" y="0"/>
                    <a:pt x="0" y="0"/>
                    <a:pt x="0" y="13"/>
                  </a:cubicBezTo>
                  <a:cubicBezTo>
                    <a:pt x="0" y="26"/>
                    <a:pt x="11" y="26"/>
                    <a:pt x="19" y="2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2" name="Freeform 91">
              <a:extLst>
                <a:ext uri="{FF2B5EF4-FFF2-40B4-BE49-F238E27FC236}">
                  <a16:creationId xmlns:a16="http://schemas.microsoft.com/office/drawing/2014/main" id="{9B322682-7AE8-3F49-85C6-9FD1CCF87A38}"/>
                </a:ext>
              </a:extLst>
            </p:cNvPr>
            <p:cNvSpPr/>
            <p:nvPr/>
          </p:nvSpPr>
          <p:spPr>
            <a:xfrm>
              <a:off x="6680160" y="6185519"/>
              <a:ext cx="59040" cy="253080"/>
            </a:xfrm>
            <a:custGeom>
              <a:avLst/>
              <a:gdLst/>
              <a:ahLst/>
              <a:cxnLst>
                <a:cxn ang="3cd4">
                  <a:pos x="hc" y="t"/>
                </a:cxn>
                <a:cxn ang="cd2">
                  <a:pos x="l" y="vc"/>
                </a:cxn>
                <a:cxn ang="cd4">
                  <a:pos x="hc" y="b"/>
                </a:cxn>
                <a:cxn ang="0">
                  <a:pos x="r" y="vc"/>
                </a:cxn>
              </a:cxnLst>
              <a:rect l="l" t="t" r="r" b="b"/>
              <a:pathLst>
                <a:path w="165" h="704">
                  <a:moveTo>
                    <a:pt x="165" y="352"/>
                  </a:moveTo>
                  <a:cubicBezTo>
                    <a:pt x="165" y="298"/>
                    <a:pt x="157" y="213"/>
                    <a:pt x="118" y="133"/>
                  </a:cubicBezTo>
                  <a:cubicBezTo>
                    <a:pt x="75" y="46"/>
                    <a:pt x="14" y="0"/>
                    <a:pt x="6" y="0"/>
                  </a:cubicBezTo>
                  <a:cubicBezTo>
                    <a:pt x="3" y="0"/>
                    <a:pt x="0" y="3"/>
                    <a:pt x="0" y="6"/>
                  </a:cubicBezTo>
                  <a:cubicBezTo>
                    <a:pt x="0" y="10"/>
                    <a:pt x="0" y="11"/>
                    <a:pt x="13" y="24"/>
                  </a:cubicBezTo>
                  <a:cubicBezTo>
                    <a:pt x="83" y="93"/>
                    <a:pt x="123" y="205"/>
                    <a:pt x="123" y="352"/>
                  </a:cubicBezTo>
                  <a:cubicBezTo>
                    <a:pt x="123" y="472"/>
                    <a:pt x="98" y="597"/>
                    <a:pt x="10" y="685"/>
                  </a:cubicBezTo>
                  <a:cubicBezTo>
                    <a:pt x="0" y="694"/>
                    <a:pt x="0" y="696"/>
                    <a:pt x="0" y="698"/>
                  </a:cubicBezTo>
                  <a:cubicBezTo>
                    <a:pt x="0" y="702"/>
                    <a:pt x="3" y="704"/>
                    <a:pt x="6" y="704"/>
                  </a:cubicBezTo>
                  <a:cubicBezTo>
                    <a:pt x="14" y="704"/>
                    <a:pt x="78" y="656"/>
                    <a:pt x="120" y="566"/>
                  </a:cubicBezTo>
                  <a:cubicBezTo>
                    <a:pt x="157" y="490"/>
                    <a:pt x="165" y="411"/>
                    <a:pt x="165" y="35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3" name="Freeform 92">
              <a:extLst>
                <a:ext uri="{FF2B5EF4-FFF2-40B4-BE49-F238E27FC236}">
                  <a16:creationId xmlns:a16="http://schemas.microsoft.com/office/drawing/2014/main" id="{9826CD54-6D50-3043-BC8C-0DED5EB41F7A}"/>
                </a:ext>
              </a:extLst>
            </p:cNvPr>
            <p:cNvSpPr/>
            <p:nvPr/>
          </p:nvSpPr>
          <p:spPr>
            <a:xfrm>
              <a:off x="6841440" y="6306840"/>
              <a:ext cx="154440" cy="10440"/>
            </a:xfrm>
            <a:custGeom>
              <a:avLst/>
              <a:gdLst/>
              <a:ahLst/>
              <a:cxnLst>
                <a:cxn ang="3cd4">
                  <a:pos x="hc" y="t"/>
                </a:cxn>
                <a:cxn ang="cd2">
                  <a:pos x="l" y="vc"/>
                </a:cxn>
                <a:cxn ang="cd4">
                  <a:pos x="hc" y="b"/>
                </a:cxn>
                <a:cxn ang="0">
                  <a:pos x="r" y="vc"/>
                </a:cxn>
              </a:cxnLst>
              <a:rect l="l" t="t" r="r" b="b"/>
              <a:pathLst>
                <a:path w="430" h="30">
                  <a:moveTo>
                    <a:pt x="406" y="30"/>
                  </a:moveTo>
                  <a:cubicBezTo>
                    <a:pt x="418" y="30"/>
                    <a:pt x="430" y="30"/>
                    <a:pt x="430" y="14"/>
                  </a:cubicBezTo>
                  <a:cubicBezTo>
                    <a:pt x="430" y="0"/>
                    <a:pt x="418" y="0"/>
                    <a:pt x="406" y="0"/>
                  </a:cubicBezTo>
                  <a:lnTo>
                    <a:pt x="24" y="0"/>
                  </a:lnTo>
                  <a:cubicBezTo>
                    <a:pt x="13" y="0"/>
                    <a:pt x="0" y="0"/>
                    <a:pt x="0" y="14"/>
                  </a:cubicBezTo>
                  <a:cubicBezTo>
                    <a:pt x="0" y="30"/>
                    <a:pt x="13" y="30"/>
                    <a:pt x="24" y="3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4" name="Freeform 93">
              <a:extLst>
                <a:ext uri="{FF2B5EF4-FFF2-40B4-BE49-F238E27FC236}">
                  <a16:creationId xmlns:a16="http://schemas.microsoft.com/office/drawing/2014/main" id="{EC2A5ACC-9FBC-9846-8210-114C84099C78}"/>
                </a:ext>
              </a:extLst>
            </p:cNvPr>
            <p:cNvSpPr/>
            <p:nvPr/>
          </p:nvSpPr>
          <p:spPr>
            <a:xfrm>
              <a:off x="7084800" y="6197040"/>
              <a:ext cx="175320" cy="227880"/>
            </a:xfrm>
            <a:custGeom>
              <a:avLst/>
              <a:gdLst/>
              <a:ahLst/>
              <a:cxnLst>
                <a:cxn ang="3cd4">
                  <a:pos x="hc" y="t"/>
                </a:cxn>
                <a:cxn ang="cd2">
                  <a:pos x="l" y="vc"/>
                </a:cxn>
                <a:cxn ang="cd4">
                  <a:pos x="hc" y="b"/>
                </a:cxn>
                <a:cxn ang="0">
                  <a:pos x="r" y="vc"/>
                </a:cxn>
              </a:cxnLst>
              <a:rect l="l" t="t" r="r" b="b"/>
              <a:pathLst>
                <a:path w="488" h="634">
                  <a:moveTo>
                    <a:pt x="274" y="493"/>
                  </a:moveTo>
                  <a:cubicBezTo>
                    <a:pt x="384" y="451"/>
                    <a:pt x="488" y="325"/>
                    <a:pt x="488" y="189"/>
                  </a:cubicBezTo>
                  <a:cubicBezTo>
                    <a:pt x="488" y="77"/>
                    <a:pt x="413" y="0"/>
                    <a:pt x="307" y="0"/>
                  </a:cubicBezTo>
                  <a:cubicBezTo>
                    <a:pt x="155" y="0"/>
                    <a:pt x="0" y="160"/>
                    <a:pt x="0" y="325"/>
                  </a:cubicBezTo>
                  <a:cubicBezTo>
                    <a:pt x="0" y="442"/>
                    <a:pt x="78" y="512"/>
                    <a:pt x="181" y="512"/>
                  </a:cubicBezTo>
                  <a:cubicBezTo>
                    <a:pt x="198" y="512"/>
                    <a:pt x="222" y="509"/>
                    <a:pt x="250" y="502"/>
                  </a:cubicBezTo>
                  <a:cubicBezTo>
                    <a:pt x="246" y="546"/>
                    <a:pt x="246" y="547"/>
                    <a:pt x="246" y="557"/>
                  </a:cubicBezTo>
                  <a:cubicBezTo>
                    <a:pt x="246" y="579"/>
                    <a:pt x="246" y="634"/>
                    <a:pt x="306" y="634"/>
                  </a:cubicBezTo>
                  <a:cubicBezTo>
                    <a:pt x="389" y="634"/>
                    <a:pt x="422" y="504"/>
                    <a:pt x="422" y="498"/>
                  </a:cubicBezTo>
                  <a:cubicBezTo>
                    <a:pt x="422" y="491"/>
                    <a:pt x="418" y="490"/>
                    <a:pt x="416" y="490"/>
                  </a:cubicBezTo>
                  <a:cubicBezTo>
                    <a:pt x="410" y="490"/>
                    <a:pt x="408" y="493"/>
                    <a:pt x="406" y="498"/>
                  </a:cubicBezTo>
                  <a:cubicBezTo>
                    <a:pt x="390" y="547"/>
                    <a:pt x="349" y="565"/>
                    <a:pt x="325" y="565"/>
                  </a:cubicBezTo>
                  <a:cubicBezTo>
                    <a:pt x="291" y="565"/>
                    <a:pt x="282" y="546"/>
                    <a:pt x="274" y="493"/>
                  </a:cubicBezTo>
                  <a:close/>
                  <a:moveTo>
                    <a:pt x="141" y="486"/>
                  </a:moveTo>
                  <a:cubicBezTo>
                    <a:pt x="86" y="466"/>
                    <a:pt x="62" y="410"/>
                    <a:pt x="62" y="347"/>
                  </a:cubicBezTo>
                  <a:cubicBezTo>
                    <a:pt x="62" y="298"/>
                    <a:pt x="80" y="198"/>
                    <a:pt x="134" y="122"/>
                  </a:cubicBezTo>
                  <a:cubicBezTo>
                    <a:pt x="186" y="50"/>
                    <a:pt x="251" y="18"/>
                    <a:pt x="304" y="18"/>
                  </a:cubicBezTo>
                  <a:cubicBezTo>
                    <a:pt x="374" y="18"/>
                    <a:pt x="426" y="72"/>
                    <a:pt x="426" y="166"/>
                  </a:cubicBezTo>
                  <a:cubicBezTo>
                    <a:pt x="426" y="237"/>
                    <a:pt x="389" y="402"/>
                    <a:pt x="270" y="469"/>
                  </a:cubicBezTo>
                  <a:cubicBezTo>
                    <a:pt x="267" y="443"/>
                    <a:pt x="261" y="392"/>
                    <a:pt x="208" y="392"/>
                  </a:cubicBezTo>
                  <a:cubicBezTo>
                    <a:pt x="171" y="392"/>
                    <a:pt x="138" y="427"/>
                    <a:pt x="138" y="464"/>
                  </a:cubicBezTo>
                  <a:cubicBezTo>
                    <a:pt x="138" y="478"/>
                    <a:pt x="141" y="486"/>
                    <a:pt x="141" y="486"/>
                  </a:cubicBezTo>
                  <a:close/>
                  <a:moveTo>
                    <a:pt x="184" y="494"/>
                  </a:moveTo>
                  <a:cubicBezTo>
                    <a:pt x="174" y="494"/>
                    <a:pt x="152" y="494"/>
                    <a:pt x="152" y="464"/>
                  </a:cubicBezTo>
                  <a:cubicBezTo>
                    <a:pt x="152" y="437"/>
                    <a:pt x="179" y="408"/>
                    <a:pt x="208" y="408"/>
                  </a:cubicBezTo>
                  <a:cubicBezTo>
                    <a:pt x="238" y="408"/>
                    <a:pt x="251" y="426"/>
                    <a:pt x="251" y="467"/>
                  </a:cubicBezTo>
                  <a:cubicBezTo>
                    <a:pt x="251" y="478"/>
                    <a:pt x="251" y="478"/>
                    <a:pt x="245" y="482"/>
                  </a:cubicBezTo>
                  <a:cubicBezTo>
                    <a:pt x="226" y="490"/>
                    <a:pt x="205" y="494"/>
                    <a:pt x="184" y="49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5" name="Freeform 94">
              <a:extLst>
                <a:ext uri="{FF2B5EF4-FFF2-40B4-BE49-F238E27FC236}">
                  <a16:creationId xmlns:a16="http://schemas.microsoft.com/office/drawing/2014/main" id="{901979CA-370E-0C4B-9B1F-49177EE798D4}"/>
                </a:ext>
              </a:extLst>
            </p:cNvPr>
            <p:cNvSpPr/>
            <p:nvPr/>
          </p:nvSpPr>
          <p:spPr>
            <a:xfrm>
              <a:off x="7280280" y="6334560"/>
              <a:ext cx="129960" cy="80280"/>
            </a:xfrm>
            <a:custGeom>
              <a:avLst/>
              <a:gdLst/>
              <a:ahLst/>
              <a:cxnLst>
                <a:cxn ang="3cd4">
                  <a:pos x="hc" y="t"/>
                </a:cxn>
                <a:cxn ang="cd2">
                  <a:pos x="l" y="vc"/>
                </a:cxn>
                <a:cxn ang="cd4">
                  <a:pos x="hc" y="b"/>
                </a:cxn>
                <a:cxn ang="0">
                  <a:pos x="r" y="vc"/>
                </a:cxn>
              </a:cxnLst>
              <a:rect l="l" t="t" r="r" b="b"/>
              <a:pathLst>
                <a:path w="362" h="224">
                  <a:moveTo>
                    <a:pt x="237" y="61"/>
                  </a:moveTo>
                  <a:cubicBezTo>
                    <a:pt x="240" y="48"/>
                    <a:pt x="246" y="24"/>
                    <a:pt x="246" y="21"/>
                  </a:cubicBezTo>
                  <a:cubicBezTo>
                    <a:pt x="246" y="11"/>
                    <a:pt x="238" y="5"/>
                    <a:pt x="230" y="5"/>
                  </a:cubicBezTo>
                  <a:cubicBezTo>
                    <a:pt x="221" y="5"/>
                    <a:pt x="211" y="11"/>
                    <a:pt x="208" y="19"/>
                  </a:cubicBezTo>
                  <a:cubicBezTo>
                    <a:pt x="206" y="24"/>
                    <a:pt x="202" y="45"/>
                    <a:pt x="198" y="58"/>
                  </a:cubicBezTo>
                  <a:cubicBezTo>
                    <a:pt x="192" y="85"/>
                    <a:pt x="192" y="86"/>
                    <a:pt x="184" y="114"/>
                  </a:cubicBezTo>
                  <a:cubicBezTo>
                    <a:pt x="178" y="141"/>
                    <a:pt x="178" y="146"/>
                    <a:pt x="176" y="160"/>
                  </a:cubicBezTo>
                  <a:cubicBezTo>
                    <a:pt x="179" y="170"/>
                    <a:pt x="174" y="179"/>
                    <a:pt x="163" y="194"/>
                  </a:cubicBezTo>
                  <a:cubicBezTo>
                    <a:pt x="157" y="202"/>
                    <a:pt x="146" y="210"/>
                    <a:pt x="130" y="210"/>
                  </a:cubicBezTo>
                  <a:cubicBezTo>
                    <a:pt x="110" y="210"/>
                    <a:pt x="85" y="203"/>
                    <a:pt x="85" y="165"/>
                  </a:cubicBezTo>
                  <a:cubicBezTo>
                    <a:pt x="85" y="139"/>
                    <a:pt x="99" y="102"/>
                    <a:pt x="109" y="77"/>
                  </a:cubicBezTo>
                  <a:cubicBezTo>
                    <a:pt x="117" y="56"/>
                    <a:pt x="118" y="51"/>
                    <a:pt x="118" y="43"/>
                  </a:cubicBezTo>
                  <a:cubicBezTo>
                    <a:pt x="118" y="19"/>
                    <a:pt x="99" y="0"/>
                    <a:pt x="72" y="0"/>
                  </a:cubicBezTo>
                  <a:cubicBezTo>
                    <a:pt x="22" y="0"/>
                    <a:pt x="0" y="67"/>
                    <a:pt x="0" y="77"/>
                  </a:cubicBezTo>
                  <a:cubicBezTo>
                    <a:pt x="0" y="83"/>
                    <a:pt x="6" y="83"/>
                    <a:pt x="8" y="83"/>
                  </a:cubicBezTo>
                  <a:cubicBezTo>
                    <a:pt x="16" y="83"/>
                    <a:pt x="16" y="80"/>
                    <a:pt x="18" y="75"/>
                  </a:cubicBezTo>
                  <a:cubicBezTo>
                    <a:pt x="30" y="34"/>
                    <a:pt x="51" y="14"/>
                    <a:pt x="70" y="14"/>
                  </a:cubicBezTo>
                  <a:cubicBezTo>
                    <a:pt x="78" y="14"/>
                    <a:pt x="83" y="19"/>
                    <a:pt x="83" y="32"/>
                  </a:cubicBezTo>
                  <a:cubicBezTo>
                    <a:pt x="83" y="43"/>
                    <a:pt x="78" y="54"/>
                    <a:pt x="77" y="61"/>
                  </a:cubicBezTo>
                  <a:cubicBezTo>
                    <a:pt x="48" y="133"/>
                    <a:pt x="48" y="142"/>
                    <a:pt x="48" y="158"/>
                  </a:cubicBezTo>
                  <a:cubicBezTo>
                    <a:pt x="48" y="216"/>
                    <a:pt x="101" y="224"/>
                    <a:pt x="128" y="224"/>
                  </a:cubicBezTo>
                  <a:cubicBezTo>
                    <a:pt x="138" y="224"/>
                    <a:pt x="162" y="224"/>
                    <a:pt x="184" y="190"/>
                  </a:cubicBezTo>
                  <a:cubicBezTo>
                    <a:pt x="195" y="213"/>
                    <a:pt x="222" y="224"/>
                    <a:pt x="253" y="224"/>
                  </a:cubicBezTo>
                  <a:cubicBezTo>
                    <a:pt x="296" y="224"/>
                    <a:pt x="318" y="186"/>
                    <a:pt x="328" y="165"/>
                  </a:cubicBezTo>
                  <a:cubicBezTo>
                    <a:pt x="349" y="123"/>
                    <a:pt x="362" y="62"/>
                    <a:pt x="362" y="38"/>
                  </a:cubicBezTo>
                  <a:cubicBezTo>
                    <a:pt x="362" y="2"/>
                    <a:pt x="341" y="0"/>
                    <a:pt x="338" y="0"/>
                  </a:cubicBezTo>
                  <a:cubicBezTo>
                    <a:pt x="325" y="0"/>
                    <a:pt x="310" y="13"/>
                    <a:pt x="310" y="26"/>
                  </a:cubicBezTo>
                  <a:cubicBezTo>
                    <a:pt x="310" y="35"/>
                    <a:pt x="315" y="38"/>
                    <a:pt x="320" y="42"/>
                  </a:cubicBezTo>
                  <a:cubicBezTo>
                    <a:pt x="331" y="51"/>
                    <a:pt x="338" y="66"/>
                    <a:pt x="338" y="82"/>
                  </a:cubicBezTo>
                  <a:cubicBezTo>
                    <a:pt x="338" y="88"/>
                    <a:pt x="317" y="210"/>
                    <a:pt x="254" y="210"/>
                  </a:cubicBezTo>
                  <a:cubicBezTo>
                    <a:pt x="214" y="210"/>
                    <a:pt x="214" y="174"/>
                    <a:pt x="214" y="166"/>
                  </a:cubicBezTo>
                  <a:cubicBezTo>
                    <a:pt x="214" y="152"/>
                    <a:pt x="216" y="144"/>
                    <a:pt x="222" y="11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6" name="Freeform 95">
              <a:extLst>
                <a:ext uri="{FF2B5EF4-FFF2-40B4-BE49-F238E27FC236}">
                  <a16:creationId xmlns:a16="http://schemas.microsoft.com/office/drawing/2014/main" id="{6BEC164E-C676-2C44-ABA8-FAD723160600}"/>
                </a:ext>
              </a:extLst>
            </p:cNvPr>
            <p:cNvSpPr/>
            <p:nvPr/>
          </p:nvSpPr>
          <p:spPr>
            <a:xfrm>
              <a:off x="7460640" y="6185519"/>
              <a:ext cx="59040" cy="253080"/>
            </a:xfrm>
            <a:custGeom>
              <a:avLst/>
              <a:gdLst/>
              <a:ahLst/>
              <a:cxnLst>
                <a:cxn ang="3cd4">
                  <a:pos x="hc" y="t"/>
                </a:cxn>
                <a:cxn ang="cd2">
                  <a:pos x="l" y="vc"/>
                </a:cxn>
                <a:cxn ang="cd4">
                  <a:pos x="hc" y="b"/>
                </a:cxn>
                <a:cxn ang="0">
                  <a:pos x="r" y="vc"/>
                </a:cxn>
              </a:cxnLst>
              <a:rect l="l" t="t" r="r" b="b"/>
              <a:pathLst>
                <a:path w="165" h="704">
                  <a:moveTo>
                    <a:pt x="165" y="698"/>
                  </a:moveTo>
                  <a:cubicBezTo>
                    <a:pt x="165" y="696"/>
                    <a:pt x="165" y="694"/>
                    <a:pt x="152" y="682"/>
                  </a:cubicBezTo>
                  <a:cubicBezTo>
                    <a:pt x="64" y="594"/>
                    <a:pt x="42" y="461"/>
                    <a:pt x="42" y="352"/>
                  </a:cubicBezTo>
                  <a:cubicBezTo>
                    <a:pt x="42" y="230"/>
                    <a:pt x="69" y="107"/>
                    <a:pt x="155" y="19"/>
                  </a:cubicBezTo>
                  <a:cubicBezTo>
                    <a:pt x="165" y="11"/>
                    <a:pt x="165" y="10"/>
                    <a:pt x="165" y="6"/>
                  </a:cubicBezTo>
                  <a:cubicBezTo>
                    <a:pt x="165" y="2"/>
                    <a:pt x="162" y="0"/>
                    <a:pt x="157" y="0"/>
                  </a:cubicBezTo>
                  <a:cubicBezTo>
                    <a:pt x="150" y="0"/>
                    <a:pt x="86" y="48"/>
                    <a:pt x="45" y="138"/>
                  </a:cubicBezTo>
                  <a:cubicBezTo>
                    <a:pt x="8" y="214"/>
                    <a:pt x="0" y="293"/>
                    <a:pt x="0" y="352"/>
                  </a:cubicBezTo>
                  <a:cubicBezTo>
                    <a:pt x="0" y="408"/>
                    <a:pt x="8" y="493"/>
                    <a:pt x="46" y="573"/>
                  </a:cubicBezTo>
                  <a:cubicBezTo>
                    <a:pt x="90" y="659"/>
                    <a:pt x="150" y="704"/>
                    <a:pt x="157" y="704"/>
                  </a:cubicBezTo>
                  <a:cubicBezTo>
                    <a:pt x="162" y="704"/>
                    <a:pt x="165" y="702"/>
                    <a:pt x="165" y="69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7" name="Freeform 96">
              <a:extLst>
                <a:ext uri="{FF2B5EF4-FFF2-40B4-BE49-F238E27FC236}">
                  <a16:creationId xmlns:a16="http://schemas.microsoft.com/office/drawing/2014/main" id="{141A5B80-6120-354C-B69F-C0F562903135}"/>
                </a:ext>
              </a:extLst>
            </p:cNvPr>
            <p:cNvSpPr/>
            <p:nvPr/>
          </p:nvSpPr>
          <p:spPr>
            <a:xfrm>
              <a:off x="7547039" y="6263280"/>
              <a:ext cx="93600" cy="114840"/>
            </a:xfrm>
            <a:custGeom>
              <a:avLst/>
              <a:gdLst/>
              <a:ahLst/>
              <a:cxnLst>
                <a:cxn ang="3cd4">
                  <a:pos x="hc" y="t"/>
                </a:cxn>
                <a:cxn ang="cd2">
                  <a:pos x="l" y="vc"/>
                </a:cxn>
                <a:cxn ang="cd4">
                  <a:pos x="hc" y="b"/>
                </a:cxn>
                <a:cxn ang="0">
                  <a:pos x="r" y="vc"/>
                </a:cxn>
              </a:cxnLst>
              <a:rect l="l" t="t" r="r" b="b"/>
              <a:pathLst>
                <a:path w="261" h="320">
                  <a:moveTo>
                    <a:pt x="240" y="48"/>
                  </a:moveTo>
                  <a:cubicBezTo>
                    <a:pt x="219" y="48"/>
                    <a:pt x="206" y="64"/>
                    <a:pt x="206" y="80"/>
                  </a:cubicBezTo>
                  <a:cubicBezTo>
                    <a:pt x="206" y="90"/>
                    <a:pt x="213" y="101"/>
                    <a:pt x="227" y="101"/>
                  </a:cubicBezTo>
                  <a:cubicBezTo>
                    <a:pt x="243" y="101"/>
                    <a:pt x="261" y="88"/>
                    <a:pt x="261" y="61"/>
                  </a:cubicBezTo>
                  <a:cubicBezTo>
                    <a:pt x="261" y="29"/>
                    <a:pt x="230" y="0"/>
                    <a:pt x="176" y="0"/>
                  </a:cubicBezTo>
                  <a:cubicBezTo>
                    <a:pt x="83" y="0"/>
                    <a:pt x="56" y="72"/>
                    <a:pt x="56" y="102"/>
                  </a:cubicBezTo>
                  <a:cubicBezTo>
                    <a:pt x="56" y="158"/>
                    <a:pt x="109" y="170"/>
                    <a:pt x="130" y="173"/>
                  </a:cubicBezTo>
                  <a:cubicBezTo>
                    <a:pt x="166" y="181"/>
                    <a:pt x="203" y="187"/>
                    <a:pt x="203" y="227"/>
                  </a:cubicBezTo>
                  <a:cubicBezTo>
                    <a:pt x="203" y="245"/>
                    <a:pt x="187" y="304"/>
                    <a:pt x="102" y="304"/>
                  </a:cubicBezTo>
                  <a:cubicBezTo>
                    <a:pt x="91" y="304"/>
                    <a:pt x="37" y="304"/>
                    <a:pt x="21" y="267"/>
                  </a:cubicBezTo>
                  <a:cubicBezTo>
                    <a:pt x="48" y="270"/>
                    <a:pt x="66" y="250"/>
                    <a:pt x="66" y="229"/>
                  </a:cubicBezTo>
                  <a:cubicBezTo>
                    <a:pt x="66" y="213"/>
                    <a:pt x="54" y="205"/>
                    <a:pt x="40" y="205"/>
                  </a:cubicBezTo>
                  <a:cubicBezTo>
                    <a:pt x="21" y="205"/>
                    <a:pt x="0" y="219"/>
                    <a:pt x="0" y="251"/>
                  </a:cubicBezTo>
                  <a:cubicBezTo>
                    <a:pt x="0" y="291"/>
                    <a:pt x="40" y="320"/>
                    <a:pt x="101" y="320"/>
                  </a:cubicBezTo>
                  <a:cubicBezTo>
                    <a:pt x="216" y="320"/>
                    <a:pt x="243" y="235"/>
                    <a:pt x="243" y="203"/>
                  </a:cubicBezTo>
                  <a:cubicBezTo>
                    <a:pt x="243" y="178"/>
                    <a:pt x="230" y="160"/>
                    <a:pt x="221" y="150"/>
                  </a:cubicBezTo>
                  <a:cubicBezTo>
                    <a:pt x="202" y="131"/>
                    <a:pt x="182" y="128"/>
                    <a:pt x="150" y="122"/>
                  </a:cubicBezTo>
                  <a:cubicBezTo>
                    <a:pt x="125" y="115"/>
                    <a:pt x="98" y="110"/>
                    <a:pt x="98" y="78"/>
                  </a:cubicBezTo>
                  <a:cubicBezTo>
                    <a:pt x="98" y="59"/>
                    <a:pt x="114" y="16"/>
                    <a:pt x="176" y="16"/>
                  </a:cubicBezTo>
                  <a:cubicBezTo>
                    <a:pt x="194" y="16"/>
                    <a:pt x="229" y="21"/>
                    <a:pt x="240" y="4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8" name="Freeform 97">
              <a:extLst>
                <a:ext uri="{FF2B5EF4-FFF2-40B4-BE49-F238E27FC236}">
                  <a16:creationId xmlns:a16="http://schemas.microsoft.com/office/drawing/2014/main" id="{B3776941-54F6-A944-860C-5548740093C0}"/>
                </a:ext>
              </a:extLst>
            </p:cNvPr>
            <p:cNvSpPr/>
            <p:nvPr/>
          </p:nvSpPr>
          <p:spPr>
            <a:xfrm>
              <a:off x="7673760" y="6348240"/>
              <a:ext cx="29520" cy="75600"/>
            </a:xfrm>
            <a:custGeom>
              <a:avLst/>
              <a:gdLst/>
              <a:ahLst/>
              <a:cxnLst>
                <a:cxn ang="3cd4">
                  <a:pos x="hc" y="t"/>
                </a:cxn>
                <a:cxn ang="cd2">
                  <a:pos x="l" y="vc"/>
                </a:cxn>
                <a:cxn ang="cd4">
                  <a:pos x="hc" y="b"/>
                </a:cxn>
                <a:cxn ang="0">
                  <a:pos x="r" y="vc"/>
                </a:cxn>
              </a:cxnLst>
              <a:rect l="l" t="t" r="r" b="b"/>
              <a:pathLst>
                <a:path w="83" h="211">
                  <a:moveTo>
                    <a:pt x="83" y="74"/>
                  </a:moveTo>
                  <a:cubicBezTo>
                    <a:pt x="83" y="27"/>
                    <a:pt x="66" y="0"/>
                    <a:pt x="38" y="0"/>
                  </a:cubicBezTo>
                  <a:cubicBezTo>
                    <a:pt x="14" y="0"/>
                    <a:pt x="0" y="18"/>
                    <a:pt x="0" y="37"/>
                  </a:cubicBezTo>
                  <a:cubicBezTo>
                    <a:pt x="0" y="56"/>
                    <a:pt x="14" y="75"/>
                    <a:pt x="38" y="75"/>
                  </a:cubicBezTo>
                  <a:cubicBezTo>
                    <a:pt x="46" y="75"/>
                    <a:pt x="56" y="72"/>
                    <a:pt x="62" y="66"/>
                  </a:cubicBezTo>
                  <a:cubicBezTo>
                    <a:pt x="66" y="64"/>
                    <a:pt x="66" y="64"/>
                    <a:pt x="67" y="64"/>
                  </a:cubicBezTo>
                  <a:cubicBezTo>
                    <a:pt x="67" y="64"/>
                    <a:pt x="69" y="64"/>
                    <a:pt x="69" y="74"/>
                  </a:cubicBezTo>
                  <a:cubicBezTo>
                    <a:pt x="69" y="126"/>
                    <a:pt x="43" y="170"/>
                    <a:pt x="19" y="192"/>
                  </a:cubicBezTo>
                  <a:cubicBezTo>
                    <a:pt x="11" y="200"/>
                    <a:pt x="11" y="202"/>
                    <a:pt x="11" y="203"/>
                  </a:cubicBezTo>
                  <a:cubicBezTo>
                    <a:pt x="11" y="210"/>
                    <a:pt x="14" y="211"/>
                    <a:pt x="19" y="211"/>
                  </a:cubicBezTo>
                  <a:cubicBezTo>
                    <a:pt x="27" y="211"/>
                    <a:pt x="83" y="157"/>
                    <a:pt x="83" y="7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99" name="Freeform 98">
              <a:extLst>
                <a:ext uri="{FF2B5EF4-FFF2-40B4-BE49-F238E27FC236}">
                  <a16:creationId xmlns:a16="http://schemas.microsoft.com/office/drawing/2014/main" id="{B8CC7645-913E-0640-A4D0-E0CEBC5E2F7A}"/>
                </a:ext>
              </a:extLst>
            </p:cNvPr>
            <p:cNvSpPr/>
            <p:nvPr/>
          </p:nvSpPr>
          <p:spPr>
            <a:xfrm>
              <a:off x="7773840" y="6263280"/>
              <a:ext cx="115920" cy="114840"/>
            </a:xfrm>
            <a:custGeom>
              <a:avLst/>
              <a:gdLst/>
              <a:ahLst/>
              <a:cxnLst>
                <a:cxn ang="3cd4">
                  <a:pos x="hc" y="t"/>
                </a:cxn>
                <a:cxn ang="cd2">
                  <a:pos x="l" y="vc"/>
                </a:cxn>
                <a:cxn ang="cd4">
                  <a:pos x="hc" y="b"/>
                </a:cxn>
                <a:cxn ang="0">
                  <a:pos x="r" y="vc"/>
                </a:cxn>
              </a:cxnLst>
              <a:rect l="l" t="t" r="r" b="b"/>
              <a:pathLst>
                <a:path w="323" h="320">
                  <a:moveTo>
                    <a:pt x="235" y="45"/>
                  </a:moveTo>
                  <a:cubicBezTo>
                    <a:pt x="222" y="19"/>
                    <a:pt x="202" y="0"/>
                    <a:pt x="170" y="0"/>
                  </a:cubicBezTo>
                  <a:cubicBezTo>
                    <a:pt x="88" y="0"/>
                    <a:pt x="0" y="104"/>
                    <a:pt x="0" y="206"/>
                  </a:cubicBezTo>
                  <a:cubicBezTo>
                    <a:pt x="0" y="274"/>
                    <a:pt x="38" y="320"/>
                    <a:pt x="94" y="320"/>
                  </a:cubicBezTo>
                  <a:cubicBezTo>
                    <a:pt x="109" y="320"/>
                    <a:pt x="144" y="317"/>
                    <a:pt x="186" y="267"/>
                  </a:cubicBezTo>
                  <a:cubicBezTo>
                    <a:pt x="192" y="296"/>
                    <a:pt x="216" y="320"/>
                    <a:pt x="250" y="320"/>
                  </a:cubicBezTo>
                  <a:cubicBezTo>
                    <a:pt x="275" y="320"/>
                    <a:pt x="291" y="304"/>
                    <a:pt x="302" y="282"/>
                  </a:cubicBezTo>
                  <a:cubicBezTo>
                    <a:pt x="314" y="256"/>
                    <a:pt x="323" y="213"/>
                    <a:pt x="323" y="211"/>
                  </a:cubicBezTo>
                  <a:cubicBezTo>
                    <a:pt x="323" y="205"/>
                    <a:pt x="317" y="205"/>
                    <a:pt x="315" y="205"/>
                  </a:cubicBezTo>
                  <a:cubicBezTo>
                    <a:pt x="309" y="205"/>
                    <a:pt x="307" y="206"/>
                    <a:pt x="306" y="218"/>
                  </a:cubicBezTo>
                  <a:cubicBezTo>
                    <a:pt x="293" y="262"/>
                    <a:pt x="280" y="304"/>
                    <a:pt x="251" y="304"/>
                  </a:cubicBezTo>
                  <a:cubicBezTo>
                    <a:pt x="232" y="304"/>
                    <a:pt x="230" y="286"/>
                    <a:pt x="230" y="272"/>
                  </a:cubicBezTo>
                  <a:cubicBezTo>
                    <a:pt x="230" y="256"/>
                    <a:pt x="232" y="251"/>
                    <a:pt x="240" y="219"/>
                  </a:cubicBezTo>
                  <a:cubicBezTo>
                    <a:pt x="248" y="190"/>
                    <a:pt x="248" y="182"/>
                    <a:pt x="254" y="157"/>
                  </a:cubicBezTo>
                  <a:lnTo>
                    <a:pt x="280" y="58"/>
                  </a:lnTo>
                  <a:cubicBezTo>
                    <a:pt x="285" y="37"/>
                    <a:pt x="285" y="37"/>
                    <a:pt x="285" y="34"/>
                  </a:cubicBezTo>
                  <a:cubicBezTo>
                    <a:pt x="285" y="21"/>
                    <a:pt x="277" y="14"/>
                    <a:pt x="266" y="14"/>
                  </a:cubicBezTo>
                  <a:cubicBezTo>
                    <a:pt x="248" y="14"/>
                    <a:pt x="237" y="30"/>
                    <a:pt x="235" y="45"/>
                  </a:cubicBezTo>
                  <a:close/>
                  <a:moveTo>
                    <a:pt x="189" y="229"/>
                  </a:moveTo>
                  <a:cubicBezTo>
                    <a:pt x="186" y="242"/>
                    <a:pt x="186" y="242"/>
                    <a:pt x="176" y="254"/>
                  </a:cubicBezTo>
                  <a:cubicBezTo>
                    <a:pt x="144" y="293"/>
                    <a:pt x="115" y="304"/>
                    <a:pt x="96" y="304"/>
                  </a:cubicBezTo>
                  <a:cubicBezTo>
                    <a:pt x="61" y="304"/>
                    <a:pt x="50" y="266"/>
                    <a:pt x="50" y="238"/>
                  </a:cubicBezTo>
                  <a:cubicBezTo>
                    <a:pt x="50" y="203"/>
                    <a:pt x="72" y="115"/>
                    <a:pt x="90" y="83"/>
                  </a:cubicBezTo>
                  <a:cubicBezTo>
                    <a:pt x="110" y="42"/>
                    <a:pt x="142" y="16"/>
                    <a:pt x="171" y="16"/>
                  </a:cubicBezTo>
                  <a:cubicBezTo>
                    <a:pt x="218" y="16"/>
                    <a:pt x="227" y="74"/>
                    <a:pt x="227" y="78"/>
                  </a:cubicBezTo>
                  <a:cubicBezTo>
                    <a:pt x="227" y="82"/>
                    <a:pt x="226" y="86"/>
                    <a:pt x="224" y="9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0" name="Freeform 99">
              <a:extLst>
                <a:ext uri="{FF2B5EF4-FFF2-40B4-BE49-F238E27FC236}">
                  <a16:creationId xmlns:a16="http://schemas.microsoft.com/office/drawing/2014/main" id="{6A1F597A-509A-B34A-AA65-8D51DE0A6384}"/>
                </a:ext>
              </a:extLst>
            </p:cNvPr>
            <p:cNvSpPr/>
            <p:nvPr/>
          </p:nvSpPr>
          <p:spPr>
            <a:xfrm>
              <a:off x="7911360" y="6185519"/>
              <a:ext cx="59040" cy="253080"/>
            </a:xfrm>
            <a:custGeom>
              <a:avLst/>
              <a:gdLst/>
              <a:ahLst/>
              <a:cxnLst>
                <a:cxn ang="3cd4">
                  <a:pos x="hc" y="t"/>
                </a:cxn>
                <a:cxn ang="cd2">
                  <a:pos x="l" y="vc"/>
                </a:cxn>
                <a:cxn ang="cd4">
                  <a:pos x="hc" y="b"/>
                </a:cxn>
                <a:cxn ang="0">
                  <a:pos x="r" y="vc"/>
                </a:cxn>
              </a:cxnLst>
              <a:rect l="l" t="t" r="r" b="b"/>
              <a:pathLst>
                <a:path w="165" h="704">
                  <a:moveTo>
                    <a:pt x="165" y="352"/>
                  </a:moveTo>
                  <a:cubicBezTo>
                    <a:pt x="165" y="298"/>
                    <a:pt x="157" y="213"/>
                    <a:pt x="118" y="133"/>
                  </a:cubicBezTo>
                  <a:cubicBezTo>
                    <a:pt x="75" y="46"/>
                    <a:pt x="14" y="0"/>
                    <a:pt x="6" y="0"/>
                  </a:cubicBezTo>
                  <a:cubicBezTo>
                    <a:pt x="3" y="0"/>
                    <a:pt x="0" y="3"/>
                    <a:pt x="0" y="6"/>
                  </a:cubicBezTo>
                  <a:cubicBezTo>
                    <a:pt x="0" y="10"/>
                    <a:pt x="0" y="11"/>
                    <a:pt x="13" y="24"/>
                  </a:cubicBezTo>
                  <a:cubicBezTo>
                    <a:pt x="83" y="93"/>
                    <a:pt x="123" y="205"/>
                    <a:pt x="123" y="352"/>
                  </a:cubicBezTo>
                  <a:cubicBezTo>
                    <a:pt x="123" y="472"/>
                    <a:pt x="98" y="597"/>
                    <a:pt x="10" y="685"/>
                  </a:cubicBezTo>
                  <a:cubicBezTo>
                    <a:pt x="0" y="694"/>
                    <a:pt x="0" y="696"/>
                    <a:pt x="0" y="698"/>
                  </a:cubicBezTo>
                  <a:cubicBezTo>
                    <a:pt x="0" y="702"/>
                    <a:pt x="3" y="704"/>
                    <a:pt x="6" y="704"/>
                  </a:cubicBezTo>
                  <a:cubicBezTo>
                    <a:pt x="14" y="704"/>
                    <a:pt x="78" y="656"/>
                    <a:pt x="120" y="566"/>
                  </a:cubicBezTo>
                  <a:cubicBezTo>
                    <a:pt x="157" y="490"/>
                    <a:pt x="165" y="411"/>
                    <a:pt x="165" y="35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1" name="Freeform 100">
              <a:extLst>
                <a:ext uri="{FF2B5EF4-FFF2-40B4-BE49-F238E27FC236}">
                  <a16:creationId xmlns:a16="http://schemas.microsoft.com/office/drawing/2014/main" id="{F15C4445-270D-8347-9038-7DCC13D48A3D}"/>
                </a:ext>
              </a:extLst>
            </p:cNvPr>
            <p:cNvSpPr/>
            <p:nvPr/>
          </p:nvSpPr>
          <p:spPr>
            <a:xfrm>
              <a:off x="8006399" y="6159960"/>
              <a:ext cx="66600" cy="303840"/>
            </a:xfrm>
            <a:custGeom>
              <a:avLst/>
              <a:gdLst/>
              <a:ahLst/>
              <a:cxnLst>
                <a:cxn ang="3cd4">
                  <a:pos x="hc" y="t"/>
                </a:cxn>
                <a:cxn ang="cd2">
                  <a:pos x="l" y="vc"/>
                </a:cxn>
                <a:cxn ang="cd4">
                  <a:pos x="hc" y="b"/>
                </a:cxn>
                <a:cxn ang="0">
                  <a:pos x="r" y="vc"/>
                </a:cxn>
              </a:cxnLst>
              <a:rect l="l" t="t" r="r" b="b"/>
              <a:pathLst>
                <a:path w="186" h="845">
                  <a:moveTo>
                    <a:pt x="186" y="422"/>
                  </a:moveTo>
                  <a:cubicBezTo>
                    <a:pt x="186" y="323"/>
                    <a:pt x="168" y="181"/>
                    <a:pt x="75" y="62"/>
                  </a:cubicBezTo>
                  <a:cubicBezTo>
                    <a:pt x="67" y="53"/>
                    <a:pt x="21" y="0"/>
                    <a:pt x="8" y="0"/>
                  </a:cubicBezTo>
                  <a:cubicBezTo>
                    <a:pt x="5" y="0"/>
                    <a:pt x="0" y="2"/>
                    <a:pt x="0" y="6"/>
                  </a:cubicBezTo>
                  <a:cubicBezTo>
                    <a:pt x="0" y="10"/>
                    <a:pt x="2" y="11"/>
                    <a:pt x="5" y="14"/>
                  </a:cubicBezTo>
                  <a:cubicBezTo>
                    <a:pt x="38" y="51"/>
                    <a:pt x="85" y="107"/>
                    <a:pt x="114" y="219"/>
                  </a:cubicBezTo>
                  <a:cubicBezTo>
                    <a:pt x="130" y="283"/>
                    <a:pt x="136" y="357"/>
                    <a:pt x="136" y="422"/>
                  </a:cubicBezTo>
                  <a:cubicBezTo>
                    <a:pt x="136" y="493"/>
                    <a:pt x="130" y="565"/>
                    <a:pt x="112" y="634"/>
                  </a:cubicBezTo>
                  <a:cubicBezTo>
                    <a:pt x="85" y="733"/>
                    <a:pt x="43" y="789"/>
                    <a:pt x="6" y="829"/>
                  </a:cubicBezTo>
                  <a:cubicBezTo>
                    <a:pt x="0" y="835"/>
                    <a:pt x="0" y="835"/>
                    <a:pt x="0" y="837"/>
                  </a:cubicBezTo>
                  <a:cubicBezTo>
                    <a:pt x="0" y="843"/>
                    <a:pt x="5" y="845"/>
                    <a:pt x="8" y="845"/>
                  </a:cubicBezTo>
                  <a:cubicBezTo>
                    <a:pt x="19" y="845"/>
                    <a:pt x="58" y="802"/>
                    <a:pt x="67" y="792"/>
                  </a:cubicBezTo>
                  <a:cubicBezTo>
                    <a:pt x="139" y="706"/>
                    <a:pt x="186" y="579"/>
                    <a:pt x="186" y="42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2" name="Freeform 101">
              <a:extLst>
                <a:ext uri="{FF2B5EF4-FFF2-40B4-BE49-F238E27FC236}">
                  <a16:creationId xmlns:a16="http://schemas.microsoft.com/office/drawing/2014/main" id="{E88DB678-4C02-DF49-96A8-14AE0C03E307}"/>
                </a:ext>
              </a:extLst>
            </p:cNvPr>
            <p:cNvSpPr/>
            <p:nvPr/>
          </p:nvSpPr>
          <p:spPr>
            <a:xfrm>
              <a:off x="8173440" y="6202079"/>
              <a:ext cx="186840" cy="181800"/>
            </a:xfrm>
            <a:custGeom>
              <a:avLst/>
              <a:gdLst/>
              <a:ahLst/>
              <a:cxnLst>
                <a:cxn ang="3cd4">
                  <a:pos x="hc" y="t"/>
                </a:cxn>
                <a:cxn ang="cd2">
                  <a:pos x="l" y="vc"/>
                </a:cxn>
                <a:cxn ang="cd4">
                  <a:pos x="hc" y="b"/>
                </a:cxn>
                <a:cxn ang="0">
                  <a:pos x="r" y="vc"/>
                </a:cxn>
              </a:cxnLst>
              <a:rect l="l" t="t" r="r" b="b"/>
              <a:pathLst>
                <a:path w="520" h="506">
                  <a:moveTo>
                    <a:pt x="517" y="16"/>
                  </a:moveTo>
                  <a:cubicBezTo>
                    <a:pt x="518" y="13"/>
                    <a:pt x="520" y="8"/>
                    <a:pt x="520" y="6"/>
                  </a:cubicBezTo>
                  <a:cubicBezTo>
                    <a:pt x="520" y="0"/>
                    <a:pt x="520" y="0"/>
                    <a:pt x="504" y="0"/>
                  </a:cubicBezTo>
                  <a:lnTo>
                    <a:pt x="18" y="0"/>
                  </a:lnTo>
                  <a:cubicBezTo>
                    <a:pt x="0" y="0"/>
                    <a:pt x="0" y="0"/>
                    <a:pt x="0" y="6"/>
                  </a:cubicBezTo>
                  <a:cubicBezTo>
                    <a:pt x="0" y="8"/>
                    <a:pt x="2" y="13"/>
                    <a:pt x="3" y="16"/>
                  </a:cubicBezTo>
                  <a:lnTo>
                    <a:pt x="242" y="491"/>
                  </a:lnTo>
                  <a:cubicBezTo>
                    <a:pt x="246" y="501"/>
                    <a:pt x="248" y="506"/>
                    <a:pt x="261" y="506"/>
                  </a:cubicBezTo>
                  <a:cubicBezTo>
                    <a:pt x="272" y="506"/>
                    <a:pt x="274" y="501"/>
                    <a:pt x="280" y="491"/>
                  </a:cubicBezTo>
                  <a:close/>
                  <a:moveTo>
                    <a:pt x="88" y="51"/>
                  </a:moveTo>
                  <a:lnTo>
                    <a:pt x="475" y="51"/>
                  </a:lnTo>
                  <a:lnTo>
                    <a:pt x="282" y="438"/>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3" name="Freeform 102">
              <a:extLst>
                <a:ext uri="{FF2B5EF4-FFF2-40B4-BE49-F238E27FC236}">
                  <a16:creationId xmlns:a16="http://schemas.microsoft.com/office/drawing/2014/main" id="{75A7A257-2134-734F-A7B2-2C76C81AE794}"/>
                </a:ext>
              </a:extLst>
            </p:cNvPr>
            <p:cNvSpPr/>
            <p:nvPr/>
          </p:nvSpPr>
          <p:spPr>
            <a:xfrm>
              <a:off x="8379720" y="6334560"/>
              <a:ext cx="129960" cy="80280"/>
            </a:xfrm>
            <a:custGeom>
              <a:avLst/>
              <a:gdLst/>
              <a:ahLst/>
              <a:cxnLst>
                <a:cxn ang="3cd4">
                  <a:pos x="hc" y="t"/>
                </a:cxn>
                <a:cxn ang="cd2">
                  <a:pos x="l" y="vc"/>
                </a:cxn>
                <a:cxn ang="cd4">
                  <a:pos x="hc" y="b"/>
                </a:cxn>
                <a:cxn ang="0">
                  <a:pos x="r" y="vc"/>
                </a:cxn>
              </a:cxnLst>
              <a:rect l="l" t="t" r="r" b="b"/>
              <a:pathLst>
                <a:path w="362" h="224">
                  <a:moveTo>
                    <a:pt x="237" y="61"/>
                  </a:moveTo>
                  <a:cubicBezTo>
                    <a:pt x="240" y="48"/>
                    <a:pt x="246" y="24"/>
                    <a:pt x="246" y="21"/>
                  </a:cubicBezTo>
                  <a:cubicBezTo>
                    <a:pt x="246" y="11"/>
                    <a:pt x="238" y="5"/>
                    <a:pt x="230" y="5"/>
                  </a:cubicBezTo>
                  <a:cubicBezTo>
                    <a:pt x="221" y="5"/>
                    <a:pt x="211" y="11"/>
                    <a:pt x="208" y="19"/>
                  </a:cubicBezTo>
                  <a:cubicBezTo>
                    <a:pt x="206" y="24"/>
                    <a:pt x="202" y="45"/>
                    <a:pt x="198" y="58"/>
                  </a:cubicBezTo>
                  <a:cubicBezTo>
                    <a:pt x="192" y="85"/>
                    <a:pt x="192" y="86"/>
                    <a:pt x="184" y="114"/>
                  </a:cubicBezTo>
                  <a:cubicBezTo>
                    <a:pt x="178" y="141"/>
                    <a:pt x="178" y="146"/>
                    <a:pt x="176" y="160"/>
                  </a:cubicBezTo>
                  <a:cubicBezTo>
                    <a:pt x="179" y="170"/>
                    <a:pt x="174" y="179"/>
                    <a:pt x="163" y="194"/>
                  </a:cubicBezTo>
                  <a:cubicBezTo>
                    <a:pt x="157" y="202"/>
                    <a:pt x="146" y="210"/>
                    <a:pt x="130" y="210"/>
                  </a:cubicBezTo>
                  <a:cubicBezTo>
                    <a:pt x="110" y="210"/>
                    <a:pt x="85" y="203"/>
                    <a:pt x="85" y="165"/>
                  </a:cubicBezTo>
                  <a:cubicBezTo>
                    <a:pt x="85" y="139"/>
                    <a:pt x="99" y="102"/>
                    <a:pt x="109" y="77"/>
                  </a:cubicBezTo>
                  <a:cubicBezTo>
                    <a:pt x="117" y="56"/>
                    <a:pt x="118" y="51"/>
                    <a:pt x="118" y="43"/>
                  </a:cubicBezTo>
                  <a:cubicBezTo>
                    <a:pt x="118" y="19"/>
                    <a:pt x="99" y="0"/>
                    <a:pt x="72" y="0"/>
                  </a:cubicBezTo>
                  <a:cubicBezTo>
                    <a:pt x="22" y="0"/>
                    <a:pt x="0" y="67"/>
                    <a:pt x="0" y="77"/>
                  </a:cubicBezTo>
                  <a:cubicBezTo>
                    <a:pt x="0" y="83"/>
                    <a:pt x="6" y="83"/>
                    <a:pt x="8" y="83"/>
                  </a:cubicBezTo>
                  <a:cubicBezTo>
                    <a:pt x="16" y="83"/>
                    <a:pt x="16" y="80"/>
                    <a:pt x="18" y="75"/>
                  </a:cubicBezTo>
                  <a:cubicBezTo>
                    <a:pt x="30" y="34"/>
                    <a:pt x="51" y="14"/>
                    <a:pt x="70" y="14"/>
                  </a:cubicBezTo>
                  <a:cubicBezTo>
                    <a:pt x="78" y="14"/>
                    <a:pt x="83" y="19"/>
                    <a:pt x="83" y="32"/>
                  </a:cubicBezTo>
                  <a:cubicBezTo>
                    <a:pt x="83" y="43"/>
                    <a:pt x="78" y="54"/>
                    <a:pt x="77" y="61"/>
                  </a:cubicBezTo>
                  <a:cubicBezTo>
                    <a:pt x="48" y="133"/>
                    <a:pt x="48" y="142"/>
                    <a:pt x="48" y="158"/>
                  </a:cubicBezTo>
                  <a:cubicBezTo>
                    <a:pt x="48" y="216"/>
                    <a:pt x="101" y="224"/>
                    <a:pt x="128" y="224"/>
                  </a:cubicBezTo>
                  <a:cubicBezTo>
                    <a:pt x="138" y="224"/>
                    <a:pt x="162" y="224"/>
                    <a:pt x="184" y="190"/>
                  </a:cubicBezTo>
                  <a:cubicBezTo>
                    <a:pt x="195" y="213"/>
                    <a:pt x="222" y="224"/>
                    <a:pt x="253" y="224"/>
                  </a:cubicBezTo>
                  <a:cubicBezTo>
                    <a:pt x="296" y="224"/>
                    <a:pt x="318" y="186"/>
                    <a:pt x="328" y="165"/>
                  </a:cubicBezTo>
                  <a:cubicBezTo>
                    <a:pt x="349" y="123"/>
                    <a:pt x="362" y="62"/>
                    <a:pt x="362" y="38"/>
                  </a:cubicBezTo>
                  <a:cubicBezTo>
                    <a:pt x="362" y="2"/>
                    <a:pt x="341" y="0"/>
                    <a:pt x="338" y="0"/>
                  </a:cubicBezTo>
                  <a:cubicBezTo>
                    <a:pt x="325" y="0"/>
                    <a:pt x="310" y="13"/>
                    <a:pt x="310" y="26"/>
                  </a:cubicBezTo>
                  <a:cubicBezTo>
                    <a:pt x="310" y="35"/>
                    <a:pt x="315" y="38"/>
                    <a:pt x="320" y="42"/>
                  </a:cubicBezTo>
                  <a:cubicBezTo>
                    <a:pt x="331" y="51"/>
                    <a:pt x="338" y="66"/>
                    <a:pt x="338" y="82"/>
                  </a:cubicBezTo>
                  <a:cubicBezTo>
                    <a:pt x="338" y="88"/>
                    <a:pt x="317" y="210"/>
                    <a:pt x="254" y="210"/>
                  </a:cubicBezTo>
                  <a:cubicBezTo>
                    <a:pt x="214" y="210"/>
                    <a:pt x="214" y="174"/>
                    <a:pt x="214" y="166"/>
                  </a:cubicBezTo>
                  <a:cubicBezTo>
                    <a:pt x="214" y="152"/>
                    <a:pt x="216" y="144"/>
                    <a:pt x="222" y="11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4" name="Freeform 103">
              <a:extLst>
                <a:ext uri="{FF2B5EF4-FFF2-40B4-BE49-F238E27FC236}">
                  <a16:creationId xmlns:a16="http://schemas.microsoft.com/office/drawing/2014/main" id="{D062869E-ECFF-5242-91E6-01D91E66EB07}"/>
                </a:ext>
              </a:extLst>
            </p:cNvPr>
            <p:cNvSpPr/>
            <p:nvPr/>
          </p:nvSpPr>
          <p:spPr>
            <a:xfrm>
              <a:off x="8547840" y="6197040"/>
              <a:ext cx="175320" cy="227880"/>
            </a:xfrm>
            <a:custGeom>
              <a:avLst/>
              <a:gdLst/>
              <a:ahLst/>
              <a:cxnLst>
                <a:cxn ang="3cd4">
                  <a:pos x="hc" y="t"/>
                </a:cxn>
                <a:cxn ang="cd2">
                  <a:pos x="l" y="vc"/>
                </a:cxn>
                <a:cxn ang="cd4">
                  <a:pos x="hc" y="b"/>
                </a:cxn>
                <a:cxn ang="0">
                  <a:pos x="r" y="vc"/>
                </a:cxn>
              </a:cxnLst>
              <a:rect l="l" t="t" r="r" b="b"/>
              <a:pathLst>
                <a:path w="488" h="634">
                  <a:moveTo>
                    <a:pt x="274" y="493"/>
                  </a:moveTo>
                  <a:cubicBezTo>
                    <a:pt x="384" y="451"/>
                    <a:pt x="488" y="325"/>
                    <a:pt x="488" y="189"/>
                  </a:cubicBezTo>
                  <a:cubicBezTo>
                    <a:pt x="488" y="77"/>
                    <a:pt x="413" y="0"/>
                    <a:pt x="307" y="0"/>
                  </a:cubicBezTo>
                  <a:cubicBezTo>
                    <a:pt x="155" y="0"/>
                    <a:pt x="0" y="160"/>
                    <a:pt x="0" y="325"/>
                  </a:cubicBezTo>
                  <a:cubicBezTo>
                    <a:pt x="0" y="442"/>
                    <a:pt x="78" y="512"/>
                    <a:pt x="181" y="512"/>
                  </a:cubicBezTo>
                  <a:cubicBezTo>
                    <a:pt x="198" y="512"/>
                    <a:pt x="222" y="509"/>
                    <a:pt x="250" y="502"/>
                  </a:cubicBezTo>
                  <a:cubicBezTo>
                    <a:pt x="246" y="546"/>
                    <a:pt x="246" y="547"/>
                    <a:pt x="246" y="557"/>
                  </a:cubicBezTo>
                  <a:cubicBezTo>
                    <a:pt x="246" y="579"/>
                    <a:pt x="246" y="634"/>
                    <a:pt x="306" y="634"/>
                  </a:cubicBezTo>
                  <a:cubicBezTo>
                    <a:pt x="389" y="634"/>
                    <a:pt x="422" y="504"/>
                    <a:pt x="422" y="498"/>
                  </a:cubicBezTo>
                  <a:cubicBezTo>
                    <a:pt x="422" y="491"/>
                    <a:pt x="418" y="490"/>
                    <a:pt x="416" y="490"/>
                  </a:cubicBezTo>
                  <a:cubicBezTo>
                    <a:pt x="410" y="490"/>
                    <a:pt x="408" y="493"/>
                    <a:pt x="406" y="498"/>
                  </a:cubicBezTo>
                  <a:cubicBezTo>
                    <a:pt x="390" y="547"/>
                    <a:pt x="349" y="565"/>
                    <a:pt x="325" y="565"/>
                  </a:cubicBezTo>
                  <a:cubicBezTo>
                    <a:pt x="291" y="565"/>
                    <a:pt x="282" y="546"/>
                    <a:pt x="274" y="493"/>
                  </a:cubicBezTo>
                  <a:close/>
                  <a:moveTo>
                    <a:pt x="141" y="486"/>
                  </a:moveTo>
                  <a:cubicBezTo>
                    <a:pt x="86" y="466"/>
                    <a:pt x="62" y="410"/>
                    <a:pt x="62" y="347"/>
                  </a:cubicBezTo>
                  <a:cubicBezTo>
                    <a:pt x="62" y="298"/>
                    <a:pt x="80" y="198"/>
                    <a:pt x="134" y="122"/>
                  </a:cubicBezTo>
                  <a:cubicBezTo>
                    <a:pt x="186" y="50"/>
                    <a:pt x="251" y="18"/>
                    <a:pt x="304" y="18"/>
                  </a:cubicBezTo>
                  <a:cubicBezTo>
                    <a:pt x="374" y="18"/>
                    <a:pt x="426" y="72"/>
                    <a:pt x="426" y="166"/>
                  </a:cubicBezTo>
                  <a:cubicBezTo>
                    <a:pt x="426" y="237"/>
                    <a:pt x="389" y="402"/>
                    <a:pt x="270" y="469"/>
                  </a:cubicBezTo>
                  <a:cubicBezTo>
                    <a:pt x="267" y="443"/>
                    <a:pt x="261" y="392"/>
                    <a:pt x="208" y="392"/>
                  </a:cubicBezTo>
                  <a:cubicBezTo>
                    <a:pt x="171" y="392"/>
                    <a:pt x="136" y="427"/>
                    <a:pt x="136" y="464"/>
                  </a:cubicBezTo>
                  <a:cubicBezTo>
                    <a:pt x="136" y="478"/>
                    <a:pt x="141" y="486"/>
                    <a:pt x="141" y="486"/>
                  </a:cubicBezTo>
                  <a:close/>
                  <a:moveTo>
                    <a:pt x="184" y="494"/>
                  </a:moveTo>
                  <a:cubicBezTo>
                    <a:pt x="174" y="494"/>
                    <a:pt x="152" y="494"/>
                    <a:pt x="152" y="464"/>
                  </a:cubicBezTo>
                  <a:cubicBezTo>
                    <a:pt x="152" y="437"/>
                    <a:pt x="179" y="408"/>
                    <a:pt x="208" y="408"/>
                  </a:cubicBezTo>
                  <a:cubicBezTo>
                    <a:pt x="238" y="408"/>
                    <a:pt x="251" y="426"/>
                    <a:pt x="251" y="467"/>
                  </a:cubicBezTo>
                  <a:cubicBezTo>
                    <a:pt x="251" y="478"/>
                    <a:pt x="251" y="478"/>
                    <a:pt x="245" y="482"/>
                  </a:cubicBezTo>
                  <a:cubicBezTo>
                    <a:pt x="226" y="490"/>
                    <a:pt x="205" y="494"/>
                    <a:pt x="184" y="49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5" name="Freeform 104">
              <a:extLst>
                <a:ext uri="{FF2B5EF4-FFF2-40B4-BE49-F238E27FC236}">
                  <a16:creationId xmlns:a16="http://schemas.microsoft.com/office/drawing/2014/main" id="{7B278319-8DF0-1349-8FA3-76E974A0B578}"/>
                </a:ext>
              </a:extLst>
            </p:cNvPr>
            <p:cNvSpPr/>
            <p:nvPr/>
          </p:nvSpPr>
          <p:spPr>
            <a:xfrm>
              <a:off x="8743320" y="6334560"/>
              <a:ext cx="129960" cy="80280"/>
            </a:xfrm>
            <a:custGeom>
              <a:avLst/>
              <a:gdLst/>
              <a:ahLst/>
              <a:cxnLst>
                <a:cxn ang="3cd4">
                  <a:pos x="hc" y="t"/>
                </a:cxn>
                <a:cxn ang="cd2">
                  <a:pos x="l" y="vc"/>
                </a:cxn>
                <a:cxn ang="cd4">
                  <a:pos x="hc" y="b"/>
                </a:cxn>
                <a:cxn ang="0">
                  <a:pos x="r" y="vc"/>
                </a:cxn>
              </a:cxnLst>
              <a:rect l="l" t="t" r="r" b="b"/>
              <a:pathLst>
                <a:path w="362" h="224">
                  <a:moveTo>
                    <a:pt x="237" y="61"/>
                  </a:moveTo>
                  <a:cubicBezTo>
                    <a:pt x="240" y="48"/>
                    <a:pt x="246" y="24"/>
                    <a:pt x="246" y="21"/>
                  </a:cubicBezTo>
                  <a:cubicBezTo>
                    <a:pt x="246" y="11"/>
                    <a:pt x="238" y="5"/>
                    <a:pt x="230" y="5"/>
                  </a:cubicBezTo>
                  <a:cubicBezTo>
                    <a:pt x="221" y="5"/>
                    <a:pt x="211" y="11"/>
                    <a:pt x="208" y="19"/>
                  </a:cubicBezTo>
                  <a:cubicBezTo>
                    <a:pt x="206" y="24"/>
                    <a:pt x="202" y="45"/>
                    <a:pt x="198" y="58"/>
                  </a:cubicBezTo>
                  <a:cubicBezTo>
                    <a:pt x="192" y="85"/>
                    <a:pt x="192" y="86"/>
                    <a:pt x="184" y="114"/>
                  </a:cubicBezTo>
                  <a:cubicBezTo>
                    <a:pt x="178" y="141"/>
                    <a:pt x="178" y="146"/>
                    <a:pt x="176" y="160"/>
                  </a:cubicBezTo>
                  <a:cubicBezTo>
                    <a:pt x="178" y="170"/>
                    <a:pt x="174" y="179"/>
                    <a:pt x="163" y="194"/>
                  </a:cubicBezTo>
                  <a:cubicBezTo>
                    <a:pt x="157" y="202"/>
                    <a:pt x="146" y="210"/>
                    <a:pt x="130" y="210"/>
                  </a:cubicBezTo>
                  <a:cubicBezTo>
                    <a:pt x="110" y="210"/>
                    <a:pt x="85" y="203"/>
                    <a:pt x="85" y="165"/>
                  </a:cubicBezTo>
                  <a:cubicBezTo>
                    <a:pt x="85" y="139"/>
                    <a:pt x="99" y="102"/>
                    <a:pt x="109" y="77"/>
                  </a:cubicBezTo>
                  <a:cubicBezTo>
                    <a:pt x="117" y="56"/>
                    <a:pt x="118" y="51"/>
                    <a:pt x="118" y="43"/>
                  </a:cubicBezTo>
                  <a:cubicBezTo>
                    <a:pt x="118" y="19"/>
                    <a:pt x="99" y="0"/>
                    <a:pt x="72" y="0"/>
                  </a:cubicBezTo>
                  <a:cubicBezTo>
                    <a:pt x="22" y="0"/>
                    <a:pt x="0" y="67"/>
                    <a:pt x="0" y="77"/>
                  </a:cubicBezTo>
                  <a:cubicBezTo>
                    <a:pt x="0" y="83"/>
                    <a:pt x="6" y="83"/>
                    <a:pt x="8" y="83"/>
                  </a:cubicBezTo>
                  <a:cubicBezTo>
                    <a:pt x="16" y="83"/>
                    <a:pt x="16" y="80"/>
                    <a:pt x="18" y="75"/>
                  </a:cubicBezTo>
                  <a:cubicBezTo>
                    <a:pt x="30" y="34"/>
                    <a:pt x="51" y="14"/>
                    <a:pt x="70" y="14"/>
                  </a:cubicBezTo>
                  <a:cubicBezTo>
                    <a:pt x="78" y="14"/>
                    <a:pt x="83" y="19"/>
                    <a:pt x="83" y="32"/>
                  </a:cubicBezTo>
                  <a:cubicBezTo>
                    <a:pt x="83" y="43"/>
                    <a:pt x="78" y="54"/>
                    <a:pt x="77" y="61"/>
                  </a:cubicBezTo>
                  <a:cubicBezTo>
                    <a:pt x="48" y="133"/>
                    <a:pt x="48" y="142"/>
                    <a:pt x="48" y="158"/>
                  </a:cubicBezTo>
                  <a:cubicBezTo>
                    <a:pt x="48" y="216"/>
                    <a:pt x="101" y="224"/>
                    <a:pt x="128" y="224"/>
                  </a:cubicBezTo>
                  <a:cubicBezTo>
                    <a:pt x="138" y="224"/>
                    <a:pt x="162" y="224"/>
                    <a:pt x="184" y="190"/>
                  </a:cubicBezTo>
                  <a:cubicBezTo>
                    <a:pt x="195" y="213"/>
                    <a:pt x="222" y="224"/>
                    <a:pt x="253" y="224"/>
                  </a:cubicBezTo>
                  <a:cubicBezTo>
                    <a:pt x="296" y="224"/>
                    <a:pt x="318" y="186"/>
                    <a:pt x="328" y="165"/>
                  </a:cubicBezTo>
                  <a:cubicBezTo>
                    <a:pt x="349" y="123"/>
                    <a:pt x="362" y="62"/>
                    <a:pt x="362" y="38"/>
                  </a:cubicBezTo>
                  <a:cubicBezTo>
                    <a:pt x="362" y="2"/>
                    <a:pt x="341" y="0"/>
                    <a:pt x="338" y="0"/>
                  </a:cubicBezTo>
                  <a:cubicBezTo>
                    <a:pt x="325" y="0"/>
                    <a:pt x="310" y="13"/>
                    <a:pt x="310" y="26"/>
                  </a:cubicBezTo>
                  <a:cubicBezTo>
                    <a:pt x="310" y="35"/>
                    <a:pt x="315" y="38"/>
                    <a:pt x="320" y="42"/>
                  </a:cubicBezTo>
                  <a:cubicBezTo>
                    <a:pt x="331" y="51"/>
                    <a:pt x="338" y="66"/>
                    <a:pt x="338" y="82"/>
                  </a:cubicBezTo>
                  <a:cubicBezTo>
                    <a:pt x="338" y="88"/>
                    <a:pt x="317" y="210"/>
                    <a:pt x="254" y="210"/>
                  </a:cubicBezTo>
                  <a:cubicBezTo>
                    <a:pt x="214" y="210"/>
                    <a:pt x="214" y="174"/>
                    <a:pt x="214" y="166"/>
                  </a:cubicBezTo>
                  <a:cubicBezTo>
                    <a:pt x="214" y="152"/>
                    <a:pt x="216" y="144"/>
                    <a:pt x="222" y="11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6" name="Freeform 105">
              <a:extLst>
                <a:ext uri="{FF2B5EF4-FFF2-40B4-BE49-F238E27FC236}">
                  <a16:creationId xmlns:a16="http://schemas.microsoft.com/office/drawing/2014/main" id="{9BF06FA5-FFD6-0647-81C1-54F9F360CB6F}"/>
                </a:ext>
              </a:extLst>
            </p:cNvPr>
            <p:cNvSpPr/>
            <p:nvPr/>
          </p:nvSpPr>
          <p:spPr>
            <a:xfrm>
              <a:off x="8923679" y="6185519"/>
              <a:ext cx="59040" cy="253080"/>
            </a:xfrm>
            <a:custGeom>
              <a:avLst/>
              <a:gdLst/>
              <a:ahLst/>
              <a:cxnLst>
                <a:cxn ang="3cd4">
                  <a:pos x="hc" y="t"/>
                </a:cxn>
                <a:cxn ang="cd2">
                  <a:pos x="l" y="vc"/>
                </a:cxn>
                <a:cxn ang="cd4">
                  <a:pos x="hc" y="b"/>
                </a:cxn>
                <a:cxn ang="0">
                  <a:pos x="r" y="vc"/>
                </a:cxn>
              </a:cxnLst>
              <a:rect l="l" t="t" r="r" b="b"/>
              <a:pathLst>
                <a:path w="165" h="704">
                  <a:moveTo>
                    <a:pt x="165" y="698"/>
                  </a:moveTo>
                  <a:cubicBezTo>
                    <a:pt x="165" y="696"/>
                    <a:pt x="165" y="694"/>
                    <a:pt x="152" y="682"/>
                  </a:cubicBezTo>
                  <a:cubicBezTo>
                    <a:pt x="64" y="594"/>
                    <a:pt x="42" y="461"/>
                    <a:pt x="42" y="352"/>
                  </a:cubicBezTo>
                  <a:cubicBezTo>
                    <a:pt x="42" y="230"/>
                    <a:pt x="69" y="107"/>
                    <a:pt x="155" y="19"/>
                  </a:cubicBezTo>
                  <a:cubicBezTo>
                    <a:pt x="165" y="11"/>
                    <a:pt x="165" y="10"/>
                    <a:pt x="165" y="6"/>
                  </a:cubicBezTo>
                  <a:cubicBezTo>
                    <a:pt x="165" y="2"/>
                    <a:pt x="162" y="0"/>
                    <a:pt x="157" y="0"/>
                  </a:cubicBezTo>
                  <a:cubicBezTo>
                    <a:pt x="150" y="0"/>
                    <a:pt x="86" y="48"/>
                    <a:pt x="45" y="138"/>
                  </a:cubicBezTo>
                  <a:cubicBezTo>
                    <a:pt x="8" y="214"/>
                    <a:pt x="0" y="293"/>
                    <a:pt x="0" y="352"/>
                  </a:cubicBezTo>
                  <a:cubicBezTo>
                    <a:pt x="0" y="408"/>
                    <a:pt x="8" y="493"/>
                    <a:pt x="46" y="573"/>
                  </a:cubicBezTo>
                  <a:cubicBezTo>
                    <a:pt x="90" y="659"/>
                    <a:pt x="150" y="704"/>
                    <a:pt x="157" y="704"/>
                  </a:cubicBezTo>
                  <a:cubicBezTo>
                    <a:pt x="162" y="704"/>
                    <a:pt x="165" y="702"/>
                    <a:pt x="165" y="69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7" name="Freeform 106">
              <a:extLst>
                <a:ext uri="{FF2B5EF4-FFF2-40B4-BE49-F238E27FC236}">
                  <a16:creationId xmlns:a16="http://schemas.microsoft.com/office/drawing/2014/main" id="{9AE67241-EF6D-F14D-8FC6-53984C710D29}"/>
                </a:ext>
              </a:extLst>
            </p:cNvPr>
            <p:cNvSpPr/>
            <p:nvPr/>
          </p:nvSpPr>
          <p:spPr>
            <a:xfrm>
              <a:off x="9010080" y="6263280"/>
              <a:ext cx="93600" cy="114840"/>
            </a:xfrm>
            <a:custGeom>
              <a:avLst/>
              <a:gdLst/>
              <a:ahLst/>
              <a:cxnLst>
                <a:cxn ang="3cd4">
                  <a:pos x="hc" y="t"/>
                </a:cxn>
                <a:cxn ang="cd2">
                  <a:pos x="l" y="vc"/>
                </a:cxn>
                <a:cxn ang="cd4">
                  <a:pos x="hc" y="b"/>
                </a:cxn>
                <a:cxn ang="0">
                  <a:pos x="r" y="vc"/>
                </a:cxn>
              </a:cxnLst>
              <a:rect l="l" t="t" r="r" b="b"/>
              <a:pathLst>
                <a:path w="261" h="320">
                  <a:moveTo>
                    <a:pt x="240" y="48"/>
                  </a:moveTo>
                  <a:cubicBezTo>
                    <a:pt x="221" y="48"/>
                    <a:pt x="206" y="64"/>
                    <a:pt x="206" y="80"/>
                  </a:cubicBezTo>
                  <a:cubicBezTo>
                    <a:pt x="206" y="90"/>
                    <a:pt x="213" y="101"/>
                    <a:pt x="227" y="101"/>
                  </a:cubicBezTo>
                  <a:cubicBezTo>
                    <a:pt x="243" y="101"/>
                    <a:pt x="261" y="88"/>
                    <a:pt x="261" y="61"/>
                  </a:cubicBezTo>
                  <a:cubicBezTo>
                    <a:pt x="261" y="29"/>
                    <a:pt x="230" y="0"/>
                    <a:pt x="176" y="0"/>
                  </a:cubicBezTo>
                  <a:cubicBezTo>
                    <a:pt x="83" y="0"/>
                    <a:pt x="56" y="72"/>
                    <a:pt x="56" y="102"/>
                  </a:cubicBezTo>
                  <a:cubicBezTo>
                    <a:pt x="56" y="158"/>
                    <a:pt x="109" y="170"/>
                    <a:pt x="130" y="173"/>
                  </a:cubicBezTo>
                  <a:cubicBezTo>
                    <a:pt x="166" y="181"/>
                    <a:pt x="203" y="187"/>
                    <a:pt x="203" y="227"/>
                  </a:cubicBezTo>
                  <a:cubicBezTo>
                    <a:pt x="203" y="245"/>
                    <a:pt x="187" y="304"/>
                    <a:pt x="102" y="304"/>
                  </a:cubicBezTo>
                  <a:cubicBezTo>
                    <a:pt x="91" y="304"/>
                    <a:pt x="37" y="304"/>
                    <a:pt x="21" y="267"/>
                  </a:cubicBezTo>
                  <a:cubicBezTo>
                    <a:pt x="48" y="270"/>
                    <a:pt x="66" y="250"/>
                    <a:pt x="66" y="229"/>
                  </a:cubicBezTo>
                  <a:cubicBezTo>
                    <a:pt x="66" y="213"/>
                    <a:pt x="54" y="205"/>
                    <a:pt x="40" y="205"/>
                  </a:cubicBezTo>
                  <a:cubicBezTo>
                    <a:pt x="21" y="205"/>
                    <a:pt x="0" y="219"/>
                    <a:pt x="0" y="251"/>
                  </a:cubicBezTo>
                  <a:cubicBezTo>
                    <a:pt x="0" y="291"/>
                    <a:pt x="40" y="320"/>
                    <a:pt x="101" y="320"/>
                  </a:cubicBezTo>
                  <a:cubicBezTo>
                    <a:pt x="216" y="320"/>
                    <a:pt x="243" y="235"/>
                    <a:pt x="243" y="203"/>
                  </a:cubicBezTo>
                  <a:cubicBezTo>
                    <a:pt x="243" y="178"/>
                    <a:pt x="230" y="160"/>
                    <a:pt x="221" y="150"/>
                  </a:cubicBezTo>
                  <a:cubicBezTo>
                    <a:pt x="202" y="131"/>
                    <a:pt x="182" y="128"/>
                    <a:pt x="150" y="122"/>
                  </a:cubicBezTo>
                  <a:cubicBezTo>
                    <a:pt x="125" y="115"/>
                    <a:pt x="98" y="110"/>
                    <a:pt x="98" y="78"/>
                  </a:cubicBezTo>
                  <a:cubicBezTo>
                    <a:pt x="98" y="59"/>
                    <a:pt x="114" y="16"/>
                    <a:pt x="176" y="16"/>
                  </a:cubicBezTo>
                  <a:cubicBezTo>
                    <a:pt x="194" y="16"/>
                    <a:pt x="229" y="21"/>
                    <a:pt x="240" y="48"/>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8" name="Freeform 107">
              <a:extLst>
                <a:ext uri="{FF2B5EF4-FFF2-40B4-BE49-F238E27FC236}">
                  <a16:creationId xmlns:a16="http://schemas.microsoft.com/office/drawing/2014/main" id="{65C2A430-011E-1441-A6FD-EBFB7F08E3EA}"/>
                </a:ext>
              </a:extLst>
            </p:cNvPr>
            <p:cNvSpPr/>
            <p:nvPr/>
          </p:nvSpPr>
          <p:spPr>
            <a:xfrm>
              <a:off x="9136800" y="6348240"/>
              <a:ext cx="29520" cy="75600"/>
            </a:xfrm>
            <a:custGeom>
              <a:avLst/>
              <a:gdLst/>
              <a:ahLst/>
              <a:cxnLst>
                <a:cxn ang="3cd4">
                  <a:pos x="hc" y="t"/>
                </a:cxn>
                <a:cxn ang="cd2">
                  <a:pos x="l" y="vc"/>
                </a:cxn>
                <a:cxn ang="cd4">
                  <a:pos x="hc" y="b"/>
                </a:cxn>
                <a:cxn ang="0">
                  <a:pos x="r" y="vc"/>
                </a:cxn>
              </a:cxnLst>
              <a:rect l="l" t="t" r="r" b="b"/>
              <a:pathLst>
                <a:path w="83" h="211">
                  <a:moveTo>
                    <a:pt x="83" y="74"/>
                  </a:moveTo>
                  <a:cubicBezTo>
                    <a:pt x="83" y="27"/>
                    <a:pt x="66" y="0"/>
                    <a:pt x="38" y="0"/>
                  </a:cubicBezTo>
                  <a:cubicBezTo>
                    <a:pt x="14" y="0"/>
                    <a:pt x="0" y="18"/>
                    <a:pt x="0" y="37"/>
                  </a:cubicBezTo>
                  <a:cubicBezTo>
                    <a:pt x="0" y="56"/>
                    <a:pt x="14" y="75"/>
                    <a:pt x="38" y="75"/>
                  </a:cubicBezTo>
                  <a:cubicBezTo>
                    <a:pt x="46" y="75"/>
                    <a:pt x="56" y="72"/>
                    <a:pt x="62" y="66"/>
                  </a:cubicBezTo>
                  <a:cubicBezTo>
                    <a:pt x="66" y="64"/>
                    <a:pt x="66" y="64"/>
                    <a:pt x="67" y="64"/>
                  </a:cubicBezTo>
                  <a:cubicBezTo>
                    <a:pt x="67" y="64"/>
                    <a:pt x="69" y="64"/>
                    <a:pt x="69" y="74"/>
                  </a:cubicBezTo>
                  <a:cubicBezTo>
                    <a:pt x="69" y="126"/>
                    <a:pt x="43" y="170"/>
                    <a:pt x="19" y="192"/>
                  </a:cubicBezTo>
                  <a:cubicBezTo>
                    <a:pt x="11" y="200"/>
                    <a:pt x="11" y="202"/>
                    <a:pt x="11" y="203"/>
                  </a:cubicBezTo>
                  <a:cubicBezTo>
                    <a:pt x="11" y="210"/>
                    <a:pt x="14" y="211"/>
                    <a:pt x="19" y="211"/>
                  </a:cubicBezTo>
                  <a:cubicBezTo>
                    <a:pt x="27" y="211"/>
                    <a:pt x="83" y="157"/>
                    <a:pt x="83" y="7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09" name="Freeform 108">
              <a:extLst>
                <a:ext uri="{FF2B5EF4-FFF2-40B4-BE49-F238E27FC236}">
                  <a16:creationId xmlns:a16="http://schemas.microsoft.com/office/drawing/2014/main" id="{74B443F6-A20C-E04B-B8D6-1591C05AD025}"/>
                </a:ext>
              </a:extLst>
            </p:cNvPr>
            <p:cNvSpPr/>
            <p:nvPr/>
          </p:nvSpPr>
          <p:spPr>
            <a:xfrm>
              <a:off x="9236880" y="6263280"/>
              <a:ext cx="115920" cy="114840"/>
            </a:xfrm>
            <a:custGeom>
              <a:avLst/>
              <a:gdLst/>
              <a:ahLst/>
              <a:cxnLst>
                <a:cxn ang="3cd4">
                  <a:pos x="hc" y="t"/>
                </a:cxn>
                <a:cxn ang="cd2">
                  <a:pos x="l" y="vc"/>
                </a:cxn>
                <a:cxn ang="cd4">
                  <a:pos x="hc" y="b"/>
                </a:cxn>
                <a:cxn ang="0">
                  <a:pos x="r" y="vc"/>
                </a:cxn>
              </a:cxnLst>
              <a:rect l="l" t="t" r="r" b="b"/>
              <a:pathLst>
                <a:path w="323" h="320">
                  <a:moveTo>
                    <a:pt x="235" y="45"/>
                  </a:moveTo>
                  <a:cubicBezTo>
                    <a:pt x="222" y="19"/>
                    <a:pt x="202" y="0"/>
                    <a:pt x="170" y="0"/>
                  </a:cubicBezTo>
                  <a:cubicBezTo>
                    <a:pt x="88" y="0"/>
                    <a:pt x="0" y="104"/>
                    <a:pt x="0" y="206"/>
                  </a:cubicBezTo>
                  <a:cubicBezTo>
                    <a:pt x="0" y="274"/>
                    <a:pt x="38" y="320"/>
                    <a:pt x="94" y="320"/>
                  </a:cubicBezTo>
                  <a:cubicBezTo>
                    <a:pt x="109" y="320"/>
                    <a:pt x="144" y="317"/>
                    <a:pt x="186" y="267"/>
                  </a:cubicBezTo>
                  <a:cubicBezTo>
                    <a:pt x="192" y="296"/>
                    <a:pt x="216" y="320"/>
                    <a:pt x="250" y="320"/>
                  </a:cubicBezTo>
                  <a:cubicBezTo>
                    <a:pt x="275" y="320"/>
                    <a:pt x="291" y="304"/>
                    <a:pt x="302" y="282"/>
                  </a:cubicBezTo>
                  <a:cubicBezTo>
                    <a:pt x="314" y="256"/>
                    <a:pt x="323" y="213"/>
                    <a:pt x="323" y="211"/>
                  </a:cubicBezTo>
                  <a:cubicBezTo>
                    <a:pt x="323" y="205"/>
                    <a:pt x="317" y="205"/>
                    <a:pt x="315" y="205"/>
                  </a:cubicBezTo>
                  <a:cubicBezTo>
                    <a:pt x="307" y="205"/>
                    <a:pt x="307" y="206"/>
                    <a:pt x="306" y="218"/>
                  </a:cubicBezTo>
                  <a:cubicBezTo>
                    <a:pt x="293" y="262"/>
                    <a:pt x="280" y="304"/>
                    <a:pt x="251" y="304"/>
                  </a:cubicBezTo>
                  <a:cubicBezTo>
                    <a:pt x="232" y="304"/>
                    <a:pt x="230" y="286"/>
                    <a:pt x="230" y="272"/>
                  </a:cubicBezTo>
                  <a:cubicBezTo>
                    <a:pt x="230" y="256"/>
                    <a:pt x="232" y="251"/>
                    <a:pt x="240" y="219"/>
                  </a:cubicBezTo>
                  <a:cubicBezTo>
                    <a:pt x="248" y="190"/>
                    <a:pt x="248" y="182"/>
                    <a:pt x="254" y="157"/>
                  </a:cubicBezTo>
                  <a:lnTo>
                    <a:pt x="280" y="58"/>
                  </a:lnTo>
                  <a:cubicBezTo>
                    <a:pt x="285" y="37"/>
                    <a:pt x="285" y="37"/>
                    <a:pt x="285" y="34"/>
                  </a:cubicBezTo>
                  <a:cubicBezTo>
                    <a:pt x="285" y="21"/>
                    <a:pt x="277" y="14"/>
                    <a:pt x="266" y="14"/>
                  </a:cubicBezTo>
                  <a:cubicBezTo>
                    <a:pt x="248" y="14"/>
                    <a:pt x="237" y="30"/>
                    <a:pt x="235" y="45"/>
                  </a:cubicBezTo>
                  <a:close/>
                  <a:moveTo>
                    <a:pt x="189" y="229"/>
                  </a:moveTo>
                  <a:cubicBezTo>
                    <a:pt x="186" y="242"/>
                    <a:pt x="186" y="242"/>
                    <a:pt x="176" y="254"/>
                  </a:cubicBezTo>
                  <a:cubicBezTo>
                    <a:pt x="144" y="293"/>
                    <a:pt x="115" y="304"/>
                    <a:pt x="96" y="304"/>
                  </a:cubicBezTo>
                  <a:cubicBezTo>
                    <a:pt x="61" y="304"/>
                    <a:pt x="50" y="266"/>
                    <a:pt x="50" y="238"/>
                  </a:cubicBezTo>
                  <a:cubicBezTo>
                    <a:pt x="50" y="203"/>
                    <a:pt x="72" y="115"/>
                    <a:pt x="90" y="83"/>
                  </a:cubicBezTo>
                  <a:cubicBezTo>
                    <a:pt x="110" y="42"/>
                    <a:pt x="142" y="16"/>
                    <a:pt x="171" y="16"/>
                  </a:cubicBezTo>
                  <a:cubicBezTo>
                    <a:pt x="218" y="16"/>
                    <a:pt x="227" y="74"/>
                    <a:pt x="227" y="78"/>
                  </a:cubicBezTo>
                  <a:cubicBezTo>
                    <a:pt x="227" y="82"/>
                    <a:pt x="226" y="86"/>
                    <a:pt x="224" y="9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0" name="Freeform 109">
              <a:extLst>
                <a:ext uri="{FF2B5EF4-FFF2-40B4-BE49-F238E27FC236}">
                  <a16:creationId xmlns:a16="http://schemas.microsoft.com/office/drawing/2014/main" id="{BA57FD7C-EC70-654A-A7F2-5618709A5AEB}"/>
                </a:ext>
              </a:extLst>
            </p:cNvPr>
            <p:cNvSpPr/>
            <p:nvPr/>
          </p:nvSpPr>
          <p:spPr>
            <a:xfrm>
              <a:off x="9374400" y="6185519"/>
              <a:ext cx="59040" cy="253080"/>
            </a:xfrm>
            <a:custGeom>
              <a:avLst/>
              <a:gdLst/>
              <a:ahLst/>
              <a:cxnLst>
                <a:cxn ang="3cd4">
                  <a:pos x="hc" y="t"/>
                </a:cxn>
                <a:cxn ang="cd2">
                  <a:pos x="l" y="vc"/>
                </a:cxn>
                <a:cxn ang="cd4">
                  <a:pos x="hc" y="b"/>
                </a:cxn>
                <a:cxn ang="0">
                  <a:pos x="r" y="vc"/>
                </a:cxn>
              </a:cxnLst>
              <a:rect l="l" t="t" r="r" b="b"/>
              <a:pathLst>
                <a:path w="165" h="704">
                  <a:moveTo>
                    <a:pt x="165" y="352"/>
                  </a:moveTo>
                  <a:cubicBezTo>
                    <a:pt x="165" y="298"/>
                    <a:pt x="157" y="213"/>
                    <a:pt x="118" y="133"/>
                  </a:cubicBezTo>
                  <a:cubicBezTo>
                    <a:pt x="75" y="46"/>
                    <a:pt x="14" y="0"/>
                    <a:pt x="6" y="0"/>
                  </a:cubicBezTo>
                  <a:cubicBezTo>
                    <a:pt x="3" y="0"/>
                    <a:pt x="0" y="3"/>
                    <a:pt x="0" y="6"/>
                  </a:cubicBezTo>
                  <a:cubicBezTo>
                    <a:pt x="0" y="10"/>
                    <a:pt x="0" y="11"/>
                    <a:pt x="13" y="24"/>
                  </a:cubicBezTo>
                  <a:cubicBezTo>
                    <a:pt x="83" y="93"/>
                    <a:pt x="123" y="205"/>
                    <a:pt x="123" y="352"/>
                  </a:cubicBezTo>
                  <a:cubicBezTo>
                    <a:pt x="123" y="472"/>
                    <a:pt x="98" y="597"/>
                    <a:pt x="10" y="685"/>
                  </a:cubicBezTo>
                  <a:cubicBezTo>
                    <a:pt x="0" y="694"/>
                    <a:pt x="0" y="696"/>
                    <a:pt x="0" y="698"/>
                  </a:cubicBezTo>
                  <a:cubicBezTo>
                    <a:pt x="0" y="702"/>
                    <a:pt x="3" y="704"/>
                    <a:pt x="6" y="704"/>
                  </a:cubicBezTo>
                  <a:cubicBezTo>
                    <a:pt x="14" y="704"/>
                    <a:pt x="78" y="656"/>
                    <a:pt x="120" y="566"/>
                  </a:cubicBezTo>
                  <a:cubicBezTo>
                    <a:pt x="157" y="490"/>
                    <a:pt x="165" y="411"/>
                    <a:pt x="165" y="35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grpSp>
        <p:nvGrpSpPr>
          <p:cNvPr id="111" name="Group 110" descr="18§display§target(s';w^-) = r + \gamma \max_{a'} Q_{w^-}(s', a')§svg§600§FALSE" title="TexMaths">
            <a:extLst>
              <a:ext uri="{FF2B5EF4-FFF2-40B4-BE49-F238E27FC236}">
                <a16:creationId xmlns:a16="http://schemas.microsoft.com/office/drawing/2014/main" id="{5B1A5C87-E861-7748-B24A-97B32A6EA61A}"/>
              </a:ext>
            </a:extLst>
          </p:cNvPr>
          <p:cNvGrpSpPr/>
          <p:nvPr/>
        </p:nvGrpSpPr>
        <p:grpSpPr>
          <a:xfrm>
            <a:off x="1222199" y="6858000"/>
            <a:ext cx="4746240" cy="426599"/>
            <a:chOff x="1222199" y="6858000"/>
            <a:chExt cx="4746240" cy="426599"/>
          </a:xfrm>
        </p:grpSpPr>
        <p:sp>
          <p:nvSpPr>
            <p:cNvPr id="112" name="Freeform 111">
              <a:extLst>
                <a:ext uri="{FF2B5EF4-FFF2-40B4-BE49-F238E27FC236}">
                  <a16:creationId xmlns:a16="http://schemas.microsoft.com/office/drawing/2014/main" id="{69E51AAD-F7EC-F44D-89FB-45C52D1AA369}"/>
                </a:ext>
              </a:extLst>
            </p:cNvPr>
            <p:cNvSpPr/>
            <p:nvPr/>
          </p:nvSpPr>
          <p:spPr>
            <a:xfrm>
              <a:off x="1222199" y="6858000"/>
              <a:ext cx="4746240" cy="424080"/>
            </a:xfrm>
            <a:custGeom>
              <a:avLst/>
              <a:gdLst/>
              <a:ahLst/>
              <a:cxnLst>
                <a:cxn ang="3cd4">
                  <a:pos x="hc" y="t"/>
                </a:cxn>
                <a:cxn ang="cd2">
                  <a:pos x="l" y="vc"/>
                </a:cxn>
                <a:cxn ang="cd4">
                  <a:pos x="hc" y="b"/>
                </a:cxn>
                <a:cxn ang="0">
                  <a:pos x="r" y="vc"/>
                </a:cxn>
              </a:cxnLst>
              <a:rect l="l" t="t" r="r" b="b"/>
              <a:pathLst>
                <a:path w="13185" h="1179">
                  <a:moveTo>
                    <a:pt x="6593" y="1179"/>
                  </a:moveTo>
                  <a:lnTo>
                    <a:pt x="0" y="1179"/>
                  </a:lnTo>
                  <a:lnTo>
                    <a:pt x="0" y="0"/>
                  </a:lnTo>
                  <a:lnTo>
                    <a:pt x="13185" y="0"/>
                  </a:lnTo>
                  <a:lnTo>
                    <a:pt x="13185" y="1179"/>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3" name="Freeform 112">
              <a:extLst>
                <a:ext uri="{FF2B5EF4-FFF2-40B4-BE49-F238E27FC236}">
                  <a16:creationId xmlns:a16="http://schemas.microsoft.com/office/drawing/2014/main" id="{94BE28CE-5569-0B40-B93D-A6C0D69EF188}"/>
                </a:ext>
              </a:extLst>
            </p:cNvPr>
            <p:cNvSpPr/>
            <p:nvPr/>
          </p:nvSpPr>
          <p:spPr>
            <a:xfrm>
              <a:off x="1228680" y="6920280"/>
              <a:ext cx="87840" cy="181800"/>
            </a:xfrm>
            <a:custGeom>
              <a:avLst/>
              <a:gdLst/>
              <a:ahLst/>
              <a:cxnLst>
                <a:cxn ang="3cd4">
                  <a:pos x="hc" y="t"/>
                </a:cxn>
                <a:cxn ang="cd2">
                  <a:pos x="l" y="vc"/>
                </a:cxn>
                <a:cxn ang="cd4">
                  <a:pos x="hc" y="b"/>
                </a:cxn>
                <a:cxn ang="0">
                  <a:pos x="r" y="vc"/>
                </a:cxn>
              </a:cxnLst>
              <a:rect l="l" t="t" r="r" b="b"/>
              <a:pathLst>
                <a:path w="245" h="506">
                  <a:moveTo>
                    <a:pt x="146" y="180"/>
                  </a:moveTo>
                  <a:lnTo>
                    <a:pt x="221" y="180"/>
                  </a:lnTo>
                  <a:cubicBezTo>
                    <a:pt x="236" y="180"/>
                    <a:pt x="245" y="180"/>
                    <a:pt x="245" y="164"/>
                  </a:cubicBezTo>
                  <a:cubicBezTo>
                    <a:pt x="245" y="155"/>
                    <a:pt x="236" y="155"/>
                    <a:pt x="221" y="155"/>
                  </a:cubicBezTo>
                  <a:lnTo>
                    <a:pt x="153" y="155"/>
                  </a:lnTo>
                  <a:cubicBezTo>
                    <a:pt x="180" y="41"/>
                    <a:pt x="185" y="27"/>
                    <a:pt x="185" y="22"/>
                  </a:cubicBezTo>
                  <a:cubicBezTo>
                    <a:pt x="185" y="7"/>
                    <a:pt x="175" y="0"/>
                    <a:pt x="162" y="0"/>
                  </a:cubicBezTo>
                  <a:cubicBezTo>
                    <a:pt x="160" y="0"/>
                    <a:pt x="137" y="0"/>
                    <a:pt x="130" y="29"/>
                  </a:cubicBezTo>
                  <a:lnTo>
                    <a:pt x="99" y="155"/>
                  </a:lnTo>
                  <a:lnTo>
                    <a:pt x="23" y="155"/>
                  </a:lnTo>
                  <a:cubicBezTo>
                    <a:pt x="7" y="155"/>
                    <a:pt x="0" y="155"/>
                    <a:pt x="0" y="169"/>
                  </a:cubicBezTo>
                  <a:cubicBezTo>
                    <a:pt x="0" y="180"/>
                    <a:pt x="7" y="180"/>
                    <a:pt x="22" y="180"/>
                  </a:cubicBezTo>
                  <a:lnTo>
                    <a:pt x="92" y="180"/>
                  </a:lnTo>
                  <a:cubicBezTo>
                    <a:pt x="34" y="405"/>
                    <a:pt x="32" y="418"/>
                    <a:pt x="32" y="432"/>
                  </a:cubicBezTo>
                  <a:cubicBezTo>
                    <a:pt x="32" y="475"/>
                    <a:pt x="63" y="506"/>
                    <a:pt x="104" y="506"/>
                  </a:cubicBezTo>
                  <a:cubicBezTo>
                    <a:pt x="187" y="506"/>
                    <a:pt x="232" y="389"/>
                    <a:pt x="232" y="383"/>
                  </a:cubicBezTo>
                  <a:cubicBezTo>
                    <a:pt x="232" y="376"/>
                    <a:pt x="225" y="376"/>
                    <a:pt x="221" y="376"/>
                  </a:cubicBezTo>
                  <a:cubicBezTo>
                    <a:pt x="214" y="376"/>
                    <a:pt x="214" y="378"/>
                    <a:pt x="211" y="387"/>
                  </a:cubicBezTo>
                  <a:cubicBezTo>
                    <a:pt x="176" y="470"/>
                    <a:pt x="133" y="488"/>
                    <a:pt x="106" y="488"/>
                  </a:cubicBezTo>
                  <a:cubicBezTo>
                    <a:pt x="90" y="488"/>
                    <a:pt x="83" y="477"/>
                    <a:pt x="83" y="452"/>
                  </a:cubicBezTo>
                  <a:cubicBezTo>
                    <a:pt x="83" y="432"/>
                    <a:pt x="83" y="427"/>
                    <a:pt x="86" y="41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4" name="Freeform 113">
              <a:extLst>
                <a:ext uri="{FF2B5EF4-FFF2-40B4-BE49-F238E27FC236}">
                  <a16:creationId xmlns:a16="http://schemas.microsoft.com/office/drawing/2014/main" id="{D77B3550-0A83-3D4E-925E-2E677AC0A1C0}"/>
                </a:ext>
              </a:extLst>
            </p:cNvPr>
            <p:cNvSpPr/>
            <p:nvPr/>
          </p:nvSpPr>
          <p:spPr>
            <a:xfrm>
              <a:off x="1336320" y="6972840"/>
              <a:ext cx="130680" cy="129240"/>
            </a:xfrm>
            <a:custGeom>
              <a:avLst/>
              <a:gdLst/>
              <a:ahLst/>
              <a:cxnLst>
                <a:cxn ang="3cd4">
                  <a:pos x="hc" y="t"/>
                </a:cxn>
                <a:cxn ang="cd2">
                  <a:pos x="l" y="vc"/>
                </a:cxn>
                <a:cxn ang="cd4">
                  <a:pos x="hc" y="b"/>
                </a:cxn>
                <a:cxn ang="0">
                  <a:pos x="r" y="vc"/>
                </a:cxn>
              </a:cxnLst>
              <a:rect l="l" t="t" r="r" b="b"/>
              <a:pathLst>
                <a:path w="364" h="360">
                  <a:moveTo>
                    <a:pt x="265" y="50"/>
                  </a:moveTo>
                  <a:cubicBezTo>
                    <a:pt x="250" y="22"/>
                    <a:pt x="227" y="0"/>
                    <a:pt x="191" y="0"/>
                  </a:cubicBezTo>
                  <a:cubicBezTo>
                    <a:pt x="99" y="0"/>
                    <a:pt x="0" y="117"/>
                    <a:pt x="0" y="232"/>
                  </a:cubicBezTo>
                  <a:cubicBezTo>
                    <a:pt x="0" y="308"/>
                    <a:pt x="43" y="360"/>
                    <a:pt x="106" y="360"/>
                  </a:cubicBezTo>
                  <a:cubicBezTo>
                    <a:pt x="122" y="360"/>
                    <a:pt x="162" y="356"/>
                    <a:pt x="209" y="301"/>
                  </a:cubicBezTo>
                  <a:cubicBezTo>
                    <a:pt x="216" y="333"/>
                    <a:pt x="243" y="360"/>
                    <a:pt x="281" y="360"/>
                  </a:cubicBezTo>
                  <a:cubicBezTo>
                    <a:pt x="310" y="360"/>
                    <a:pt x="328" y="342"/>
                    <a:pt x="340" y="317"/>
                  </a:cubicBezTo>
                  <a:cubicBezTo>
                    <a:pt x="353" y="288"/>
                    <a:pt x="364" y="239"/>
                    <a:pt x="364" y="238"/>
                  </a:cubicBezTo>
                  <a:cubicBezTo>
                    <a:pt x="364" y="230"/>
                    <a:pt x="356" y="230"/>
                    <a:pt x="355" y="230"/>
                  </a:cubicBezTo>
                  <a:cubicBezTo>
                    <a:pt x="346" y="230"/>
                    <a:pt x="346" y="232"/>
                    <a:pt x="344" y="245"/>
                  </a:cubicBezTo>
                  <a:cubicBezTo>
                    <a:pt x="329" y="295"/>
                    <a:pt x="315" y="342"/>
                    <a:pt x="283" y="342"/>
                  </a:cubicBezTo>
                  <a:cubicBezTo>
                    <a:pt x="261" y="342"/>
                    <a:pt x="259" y="322"/>
                    <a:pt x="259" y="306"/>
                  </a:cubicBezTo>
                  <a:cubicBezTo>
                    <a:pt x="259" y="288"/>
                    <a:pt x="261" y="283"/>
                    <a:pt x="270" y="247"/>
                  </a:cubicBezTo>
                  <a:cubicBezTo>
                    <a:pt x="279" y="214"/>
                    <a:pt x="279" y="205"/>
                    <a:pt x="286" y="176"/>
                  </a:cubicBezTo>
                  <a:lnTo>
                    <a:pt x="315" y="65"/>
                  </a:lnTo>
                  <a:cubicBezTo>
                    <a:pt x="320" y="41"/>
                    <a:pt x="320" y="41"/>
                    <a:pt x="320" y="38"/>
                  </a:cubicBezTo>
                  <a:cubicBezTo>
                    <a:pt x="320" y="23"/>
                    <a:pt x="311" y="16"/>
                    <a:pt x="299" y="16"/>
                  </a:cubicBezTo>
                  <a:cubicBezTo>
                    <a:pt x="279" y="16"/>
                    <a:pt x="266" y="34"/>
                    <a:pt x="265" y="50"/>
                  </a:cubicBezTo>
                  <a:close/>
                  <a:moveTo>
                    <a:pt x="212" y="257"/>
                  </a:moveTo>
                  <a:cubicBezTo>
                    <a:pt x="209" y="272"/>
                    <a:pt x="209" y="272"/>
                    <a:pt x="196" y="286"/>
                  </a:cubicBezTo>
                  <a:cubicBezTo>
                    <a:pt x="162" y="329"/>
                    <a:pt x="130" y="342"/>
                    <a:pt x="108" y="342"/>
                  </a:cubicBezTo>
                  <a:cubicBezTo>
                    <a:pt x="68" y="342"/>
                    <a:pt x="56" y="299"/>
                    <a:pt x="56" y="268"/>
                  </a:cubicBezTo>
                  <a:cubicBezTo>
                    <a:pt x="56" y="229"/>
                    <a:pt x="81" y="130"/>
                    <a:pt x="101" y="94"/>
                  </a:cubicBezTo>
                  <a:cubicBezTo>
                    <a:pt x="124" y="47"/>
                    <a:pt x="160" y="18"/>
                    <a:pt x="193" y="18"/>
                  </a:cubicBezTo>
                  <a:cubicBezTo>
                    <a:pt x="245" y="18"/>
                    <a:pt x="256" y="83"/>
                    <a:pt x="256" y="88"/>
                  </a:cubicBezTo>
                  <a:cubicBezTo>
                    <a:pt x="256" y="92"/>
                    <a:pt x="254" y="97"/>
                    <a:pt x="252"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5" name="Freeform 114">
              <a:extLst>
                <a:ext uri="{FF2B5EF4-FFF2-40B4-BE49-F238E27FC236}">
                  <a16:creationId xmlns:a16="http://schemas.microsoft.com/office/drawing/2014/main" id="{E71D9ECC-7E57-1E4F-867C-790E559401D7}"/>
                </a:ext>
              </a:extLst>
            </p:cNvPr>
            <p:cNvSpPr/>
            <p:nvPr/>
          </p:nvSpPr>
          <p:spPr>
            <a:xfrm>
              <a:off x="1482840" y="6972840"/>
              <a:ext cx="116280" cy="129240"/>
            </a:xfrm>
            <a:custGeom>
              <a:avLst/>
              <a:gdLst/>
              <a:ahLst/>
              <a:cxnLst>
                <a:cxn ang="3cd4">
                  <a:pos x="hc" y="t"/>
                </a:cxn>
                <a:cxn ang="cd2">
                  <a:pos x="l" y="vc"/>
                </a:cxn>
                <a:cxn ang="cd4">
                  <a:pos x="hc" y="b"/>
                </a:cxn>
                <a:cxn ang="0">
                  <a:pos x="r" y="vc"/>
                </a:cxn>
              </a:cxnLst>
              <a:rect l="l" t="t" r="r" b="b"/>
              <a:pathLst>
                <a:path w="324" h="360">
                  <a:moveTo>
                    <a:pt x="47" y="304"/>
                  </a:moveTo>
                  <a:cubicBezTo>
                    <a:pt x="45" y="317"/>
                    <a:pt x="40" y="335"/>
                    <a:pt x="40" y="338"/>
                  </a:cubicBezTo>
                  <a:cubicBezTo>
                    <a:pt x="40" y="353"/>
                    <a:pt x="50" y="360"/>
                    <a:pt x="63" y="360"/>
                  </a:cubicBezTo>
                  <a:cubicBezTo>
                    <a:pt x="72" y="360"/>
                    <a:pt x="86" y="353"/>
                    <a:pt x="92" y="338"/>
                  </a:cubicBezTo>
                  <a:cubicBezTo>
                    <a:pt x="94" y="335"/>
                    <a:pt x="121" y="227"/>
                    <a:pt x="124" y="212"/>
                  </a:cubicBezTo>
                  <a:cubicBezTo>
                    <a:pt x="130" y="185"/>
                    <a:pt x="144" y="130"/>
                    <a:pt x="149" y="108"/>
                  </a:cubicBezTo>
                  <a:cubicBezTo>
                    <a:pt x="153" y="99"/>
                    <a:pt x="175" y="61"/>
                    <a:pt x="194" y="43"/>
                  </a:cubicBezTo>
                  <a:cubicBezTo>
                    <a:pt x="200" y="38"/>
                    <a:pt x="223" y="18"/>
                    <a:pt x="257" y="18"/>
                  </a:cubicBezTo>
                  <a:cubicBezTo>
                    <a:pt x="279" y="18"/>
                    <a:pt x="290" y="27"/>
                    <a:pt x="292" y="27"/>
                  </a:cubicBezTo>
                  <a:cubicBezTo>
                    <a:pt x="266" y="31"/>
                    <a:pt x="250" y="50"/>
                    <a:pt x="250" y="70"/>
                  </a:cubicBezTo>
                  <a:cubicBezTo>
                    <a:pt x="250" y="83"/>
                    <a:pt x="259" y="99"/>
                    <a:pt x="281" y="99"/>
                  </a:cubicBezTo>
                  <a:cubicBezTo>
                    <a:pt x="301" y="99"/>
                    <a:pt x="324" y="81"/>
                    <a:pt x="324" y="52"/>
                  </a:cubicBezTo>
                  <a:cubicBezTo>
                    <a:pt x="324" y="23"/>
                    <a:pt x="299" y="0"/>
                    <a:pt x="257" y="0"/>
                  </a:cubicBezTo>
                  <a:cubicBezTo>
                    <a:pt x="205" y="0"/>
                    <a:pt x="171" y="40"/>
                    <a:pt x="157" y="61"/>
                  </a:cubicBezTo>
                  <a:cubicBezTo>
                    <a:pt x="149" y="25"/>
                    <a:pt x="121" y="0"/>
                    <a:pt x="83" y="0"/>
                  </a:cubicBezTo>
                  <a:cubicBezTo>
                    <a:pt x="47" y="0"/>
                    <a:pt x="32" y="31"/>
                    <a:pt x="25" y="45"/>
                  </a:cubicBezTo>
                  <a:cubicBezTo>
                    <a:pt x="11" y="72"/>
                    <a:pt x="0" y="121"/>
                    <a:pt x="0" y="122"/>
                  </a:cubicBezTo>
                  <a:cubicBezTo>
                    <a:pt x="0" y="130"/>
                    <a:pt x="7" y="130"/>
                    <a:pt x="9" y="130"/>
                  </a:cubicBezTo>
                  <a:cubicBezTo>
                    <a:pt x="18" y="130"/>
                    <a:pt x="18" y="130"/>
                    <a:pt x="23" y="112"/>
                  </a:cubicBezTo>
                  <a:cubicBezTo>
                    <a:pt x="36" y="56"/>
                    <a:pt x="52" y="18"/>
                    <a:pt x="81" y="18"/>
                  </a:cubicBezTo>
                  <a:cubicBezTo>
                    <a:pt x="95" y="18"/>
                    <a:pt x="106" y="23"/>
                    <a:pt x="106" y="54"/>
                  </a:cubicBezTo>
                  <a:cubicBezTo>
                    <a:pt x="106" y="70"/>
                    <a:pt x="103" y="79"/>
                    <a:pt x="94" y="1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6" name="Freeform 115">
              <a:extLst>
                <a:ext uri="{FF2B5EF4-FFF2-40B4-BE49-F238E27FC236}">
                  <a16:creationId xmlns:a16="http://schemas.microsoft.com/office/drawing/2014/main" id="{298B9DB9-8A22-744C-AD3A-097DA863044C}"/>
                </a:ext>
              </a:extLst>
            </p:cNvPr>
            <p:cNvSpPr/>
            <p:nvPr/>
          </p:nvSpPr>
          <p:spPr>
            <a:xfrm>
              <a:off x="1614960" y="6972840"/>
              <a:ext cx="131040" cy="184320"/>
            </a:xfrm>
            <a:custGeom>
              <a:avLst/>
              <a:gdLst/>
              <a:ahLst/>
              <a:cxnLst>
                <a:cxn ang="3cd4">
                  <a:pos x="hc" y="t"/>
                </a:cxn>
                <a:cxn ang="cd2">
                  <a:pos x="l" y="vc"/>
                </a:cxn>
                <a:cxn ang="cd4">
                  <a:pos x="hc" y="b"/>
                </a:cxn>
                <a:cxn ang="0">
                  <a:pos x="r" y="vc"/>
                </a:cxn>
              </a:cxnLst>
              <a:rect l="l" t="t" r="r" b="b"/>
              <a:pathLst>
                <a:path w="365" h="513">
                  <a:moveTo>
                    <a:pt x="362" y="52"/>
                  </a:moveTo>
                  <a:cubicBezTo>
                    <a:pt x="364" y="47"/>
                    <a:pt x="365" y="43"/>
                    <a:pt x="365" y="38"/>
                  </a:cubicBezTo>
                  <a:cubicBezTo>
                    <a:pt x="365" y="23"/>
                    <a:pt x="355" y="16"/>
                    <a:pt x="342" y="16"/>
                  </a:cubicBezTo>
                  <a:cubicBezTo>
                    <a:pt x="333" y="16"/>
                    <a:pt x="313" y="22"/>
                    <a:pt x="310" y="50"/>
                  </a:cubicBezTo>
                  <a:cubicBezTo>
                    <a:pt x="295" y="20"/>
                    <a:pt x="266" y="0"/>
                    <a:pt x="236" y="0"/>
                  </a:cubicBezTo>
                  <a:cubicBezTo>
                    <a:pt x="144" y="0"/>
                    <a:pt x="47" y="112"/>
                    <a:pt x="47" y="225"/>
                  </a:cubicBezTo>
                  <a:cubicBezTo>
                    <a:pt x="47" y="304"/>
                    <a:pt x="95" y="351"/>
                    <a:pt x="151" y="351"/>
                  </a:cubicBezTo>
                  <a:cubicBezTo>
                    <a:pt x="198" y="351"/>
                    <a:pt x="236" y="313"/>
                    <a:pt x="245" y="304"/>
                  </a:cubicBezTo>
                  <a:lnTo>
                    <a:pt x="245" y="306"/>
                  </a:lnTo>
                  <a:cubicBezTo>
                    <a:pt x="229" y="376"/>
                    <a:pt x="218" y="409"/>
                    <a:pt x="218" y="410"/>
                  </a:cubicBezTo>
                  <a:cubicBezTo>
                    <a:pt x="216" y="418"/>
                    <a:pt x="189" y="497"/>
                    <a:pt x="104" y="497"/>
                  </a:cubicBezTo>
                  <a:cubicBezTo>
                    <a:pt x="88" y="497"/>
                    <a:pt x="63" y="495"/>
                    <a:pt x="41" y="488"/>
                  </a:cubicBezTo>
                  <a:cubicBezTo>
                    <a:pt x="65" y="481"/>
                    <a:pt x="74" y="461"/>
                    <a:pt x="74" y="446"/>
                  </a:cubicBezTo>
                  <a:cubicBezTo>
                    <a:pt x="74" y="434"/>
                    <a:pt x="65" y="419"/>
                    <a:pt x="43" y="419"/>
                  </a:cubicBezTo>
                  <a:cubicBezTo>
                    <a:pt x="25" y="419"/>
                    <a:pt x="0" y="434"/>
                    <a:pt x="0" y="464"/>
                  </a:cubicBezTo>
                  <a:cubicBezTo>
                    <a:pt x="0" y="497"/>
                    <a:pt x="29" y="513"/>
                    <a:pt x="106" y="513"/>
                  </a:cubicBezTo>
                  <a:cubicBezTo>
                    <a:pt x="205" y="513"/>
                    <a:pt x="263" y="452"/>
                    <a:pt x="274" y="403"/>
                  </a:cubicBezTo>
                  <a:close/>
                  <a:moveTo>
                    <a:pt x="259" y="248"/>
                  </a:moveTo>
                  <a:cubicBezTo>
                    <a:pt x="254" y="270"/>
                    <a:pt x="236" y="290"/>
                    <a:pt x="218" y="304"/>
                  </a:cubicBezTo>
                  <a:cubicBezTo>
                    <a:pt x="202" y="319"/>
                    <a:pt x="176" y="333"/>
                    <a:pt x="155" y="333"/>
                  </a:cubicBezTo>
                  <a:cubicBezTo>
                    <a:pt x="115" y="333"/>
                    <a:pt x="103" y="292"/>
                    <a:pt x="103" y="261"/>
                  </a:cubicBezTo>
                  <a:cubicBezTo>
                    <a:pt x="103" y="221"/>
                    <a:pt x="126" y="128"/>
                    <a:pt x="148" y="88"/>
                  </a:cubicBezTo>
                  <a:cubicBezTo>
                    <a:pt x="169" y="49"/>
                    <a:pt x="203" y="18"/>
                    <a:pt x="236" y="18"/>
                  </a:cubicBezTo>
                  <a:cubicBezTo>
                    <a:pt x="288" y="18"/>
                    <a:pt x="299" y="81"/>
                    <a:pt x="299" y="86"/>
                  </a:cubicBezTo>
                  <a:cubicBezTo>
                    <a:pt x="299" y="90"/>
                    <a:pt x="299" y="94"/>
                    <a:pt x="297" y="9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7" name="Freeform 116">
              <a:extLst>
                <a:ext uri="{FF2B5EF4-FFF2-40B4-BE49-F238E27FC236}">
                  <a16:creationId xmlns:a16="http://schemas.microsoft.com/office/drawing/2014/main" id="{D21313EC-0713-E942-BB46-CC6C5648C1A5}"/>
                </a:ext>
              </a:extLst>
            </p:cNvPr>
            <p:cNvSpPr/>
            <p:nvPr/>
          </p:nvSpPr>
          <p:spPr>
            <a:xfrm>
              <a:off x="1769040" y="6972840"/>
              <a:ext cx="109800" cy="129240"/>
            </a:xfrm>
            <a:custGeom>
              <a:avLst/>
              <a:gdLst/>
              <a:ahLst/>
              <a:cxnLst>
                <a:cxn ang="3cd4">
                  <a:pos x="hc" y="t"/>
                </a:cxn>
                <a:cxn ang="cd2">
                  <a:pos x="l" y="vc"/>
                </a:cxn>
                <a:cxn ang="cd4">
                  <a:pos x="hc" y="b"/>
                </a:cxn>
                <a:cxn ang="0">
                  <a:pos x="r" y="vc"/>
                </a:cxn>
              </a:cxnLst>
              <a:rect l="l" t="t" r="r" b="b"/>
              <a:pathLst>
                <a:path w="306" h="360">
                  <a:moveTo>
                    <a:pt x="112" y="167"/>
                  </a:moveTo>
                  <a:cubicBezTo>
                    <a:pt x="135" y="167"/>
                    <a:pt x="194" y="166"/>
                    <a:pt x="234" y="149"/>
                  </a:cubicBezTo>
                  <a:cubicBezTo>
                    <a:pt x="290" y="126"/>
                    <a:pt x="293" y="79"/>
                    <a:pt x="293" y="68"/>
                  </a:cubicBezTo>
                  <a:cubicBezTo>
                    <a:pt x="293" y="32"/>
                    <a:pt x="263" y="0"/>
                    <a:pt x="209" y="0"/>
                  </a:cubicBezTo>
                  <a:cubicBezTo>
                    <a:pt x="121" y="0"/>
                    <a:pt x="0" y="77"/>
                    <a:pt x="0" y="216"/>
                  </a:cubicBezTo>
                  <a:cubicBezTo>
                    <a:pt x="0" y="297"/>
                    <a:pt x="47" y="360"/>
                    <a:pt x="124" y="360"/>
                  </a:cubicBezTo>
                  <a:cubicBezTo>
                    <a:pt x="239" y="360"/>
                    <a:pt x="306" y="275"/>
                    <a:pt x="306" y="266"/>
                  </a:cubicBezTo>
                  <a:cubicBezTo>
                    <a:pt x="306" y="261"/>
                    <a:pt x="301" y="256"/>
                    <a:pt x="295" y="256"/>
                  </a:cubicBezTo>
                  <a:cubicBezTo>
                    <a:pt x="292" y="256"/>
                    <a:pt x="290" y="257"/>
                    <a:pt x="286" y="265"/>
                  </a:cubicBezTo>
                  <a:cubicBezTo>
                    <a:pt x="223" y="342"/>
                    <a:pt x="137" y="342"/>
                    <a:pt x="126" y="342"/>
                  </a:cubicBezTo>
                  <a:cubicBezTo>
                    <a:pt x="65" y="342"/>
                    <a:pt x="58" y="275"/>
                    <a:pt x="58" y="250"/>
                  </a:cubicBezTo>
                  <a:cubicBezTo>
                    <a:pt x="58" y="241"/>
                    <a:pt x="58" y="216"/>
                    <a:pt x="70" y="167"/>
                  </a:cubicBezTo>
                  <a:close/>
                  <a:moveTo>
                    <a:pt x="76" y="149"/>
                  </a:moveTo>
                  <a:cubicBezTo>
                    <a:pt x="106" y="29"/>
                    <a:pt x="187" y="18"/>
                    <a:pt x="209" y="18"/>
                  </a:cubicBezTo>
                  <a:cubicBezTo>
                    <a:pt x="247" y="18"/>
                    <a:pt x="266" y="41"/>
                    <a:pt x="266" y="68"/>
                  </a:cubicBezTo>
                  <a:cubicBezTo>
                    <a:pt x="266" y="149"/>
                    <a:pt x="140" y="149"/>
                    <a:pt x="108" y="14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8" name="Freeform 117">
              <a:extLst>
                <a:ext uri="{FF2B5EF4-FFF2-40B4-BE49-F238E27FC236}">
                  <a16:creationId xmlns:a16="http://schemas.microsoft.com/office/drawing/2014/main" id="{33EBECC9-601F-DF49-8648-517E4F9DE9A4}"/>
                </a:ext>
              </a:extLst>
            </p:cNvPr>
            <p:cNvSpPr/>
            <p:nvPr/>
          </p:nvSpPr>
          <p:spPr>
            <a:xfrm>
              <a:off x="1894680" y="6920280"/>
              <a:ext cx="87840" cy="181800"/>
            </a:xfrm>
            <a:custGeom>
              <a:avLst/>
              <a:gdLst/>
              <a:ahLst/>
              <a:cxnLst>
                <a:cxn ang="3cd4">
                  <a:pos x="hc" y="t"/>
                </a:cxn>
                <a:cxn ang="cd2">
                  <a:pos x="l" y="vc"/>
                </a:cxn>
                <a:cxn ang="cd4">
                  <a:pos x="hc" y="b"/>
                </a:cxn>
                <a:cxn ang="0">
                  <a:pos x="r" y="vc"/>
                </a:cxn>
              </a:cxnLst>
              <a:rect l="l" t="t" r="r" b="b"/>
              <a:pathLst>
                <a:path w="245" h="506">
                  <a:moveTo>
                    <a:pt x="146" y="180"/>
                  </a:moveTo>
                  <a:lnTo>
                    <a:pt x="221" y="180"/>
                  </a:lnTo>
                  <a:cubicBezTo>
                    <a:pt x="236" y="180"/>
                    <a:pt x="245" y="180"/>
                    <a:pt x="245" y="164"/>
                  </a:cubicBezTo>
                  <a:cubicBezTo>
                    <a:pt x="245" y="155"/>
                    <a:pt x="236" y="155"/>
                    <a:pt x="221" y="155"/>
                  </a:cubicBezTo>
                  <a:lnTo>
                    <a:pt x="153" y="155"/>
                  </a:lnTo>
                  <a:cubicBezTo>
                    <a:pt x="180" y="41"/>
                    <a:pt x="185" y="27"/>
                    <a:pt x="185" y="22"/>
                  </a:cubicBezTo>
                  <a:cubicBezTo>
                    <a:pt x="185" y="7"/>
                    <a:pt x="175" y="0"/>
                    <a:pt x="162" y="0"/>
                  </a:cubicBezTo>
                  <a:cubicBezTo>
                    <a:pt x="158" y="0"/>
                    <a:pt x="137" y="0"/>
                    <a:pt x="130" y="29"/>
                  </a:cubicBezTo>
                  <a:lnTo>
                    <a:pt x="99" y="155"/>
                  </a:lnTo>
                  <a:lnTo>
                    <a:pt x="23" y="155"/>
                  </a:lnTo>
                  <a:cubicBezTo>
                    <a:pt x="7" y="155"/>
                    <a:pt x="0" y="155"/>
                    <a:pt x="0" y="169"/>
                  </a:cubicBezTo>
                  <a:cubicBezTo>
                    <a:pt x="0" y="180"/>
                    <a:pt x="7" y="180"/>
                    <a:pt x="22" y="180"/>
                  </a:cubicBezTo>
                  <a:lnTo>
                    <a:pt x="92" y="180"/>
                  </a:lnTo>
                  <a:cubicBezTo>
                    <a:pt x="34" y="405"/>
                    <a:pt x="32" y="418"/>
                    <a:pt x="32" y="432"/>
                  </a:cubicBezTo>
                  <a:cubicBezTo>
                    <a:pt x="32" y="475"/>
                    <a:pt x="63" y="506"/>
                    <a:pt x="104" y="506"/>
                  </a:cubicBezTo>
                  <a:cubicBezTo>
                    <a:pt x="187" y="506"/>
                    <a:pt x="232" y="389"/>
                    <a:pt x="232" y="383"/>
                  </a:cubicBezTo>
                  <a:cubicBezTo>
                    <a:pt x="232" y="376"/>
                    <a:pt x="225" y="376"/>
                    <a:pt x="221" y="376"/>
                  </a:cubicBezTo>
                  <a:cubicBezTo>
                    <a:pt x="216" y="376"/>
                    <a:pt x="214" y="378"/>
                    <a:pt x="211" y="387"/>
                  </a:cubicBezTo>
                  <a:cubicBezTo>
                    <a:pt x="176" y="470"/>
                    <a:pt x="133" y="488"/>
                    <a:pt x="106" y="488"/>
                  </a:cubicBezTo>
                  <a:cubicBezTo>
                    <a:pt x="90" y="488"/>
                    <a:pt x="83" y="477"/>
                    <a:pt x="83" y="452"/>
                  </a:cubicBezTo>
                  <a:cubicBezTo>
                    <a:pt x="83" y="432"/>
                    <a:pt x="83" y="427"/>
                    <a:pt x="86" y="41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19" name="Freeform 118">
              <a:extLst>
                <a:ext uri="{FF2B5EF4-FFF2-40B4-BE49-F238E27FC236}">
                  <a16:creationId xmlns:a16="http://schemas.microsoft.com/office/drawing/2014/main" id="{5053F553-179E-6241-BEE4-2D89EB0F1ACB}"/>
                </a:ext>
              </a:extLst>
            </p:cNvPr>
            <p:cNvSpPr/>
            <p:nvPr/>
          </p:nvSpPr>
          <p:spPr>
            <a:xfrm>
              <a:off x="2018519" y="6885360"/>
              <a:ext cx="66240" cy="284760"/>
            </a:xfrm>
            <a:custGeom>
              <a:avLst/>
              <a:gdLst/>
              <a:ahLst/>
              <a:cxnLst>
                <a:cxn ang="3cd4">
                  <a:pos x="hc" y="t"/>
                </a:cxn>
                <a:cxn ang="cd2">
                  <a:pos x="l" y="vc"/>
                </a:cxn>
                <a:cxn ang="cd4">
                  <a:pos x="hc" y="b"/>
                </a:cxn>
                <a:cxn ang="0">
                  <a:pos x="r" y="vc"/>
                </a:cxn>
              </a:cxnLst>
              <a:rect l="l" t="t" r="r" b="b"/>
              <a:pathLst>
                <a:path w="185" h="792">
                  <a:moveTo>
                    <a:pt x="185" y="785"/>
                  </a:moveTo>
                  <a:cubicBezTo>
                    <a:pt x="185" y="783"/>
                    <a:pt x="185" y="781"/>
                    <a:pt x="171" y="767"/>
                  </a:cubicBezTo>
                  <a:cubicBezTo>
                    <a:pt x="72" y="668"/>
                    <a:pt x="47" y="518"/>
                    <a:pt x="47" y="396"/>
                  </a:cubicBezTo>
                  <a:cubicBezTo>
                    <a:pt x="47" y="259"/>
                    <a:pt x="77" y="121"/>
                    <a:pt x="175" y="22"/>
                  </a:cubicBezTo>
                  <a:cubicBezTo>
                    <a:pt x="185" y="13"/>
                    <a:pt x="185" y="11"/>
                    <a:pt x="185" y="7"/>
                  </a:cubicBezTo>
                  <a:cubicBezTo>
                    <a:pt x="185" y="2"/>
                    <a:pt x="182" y="0"/>
                    <a:pt x="176" y="0"/>
                  </a:cubicBezTo>
                  <a:cubicBezTo>
                    <a:pt x="169" y="0"/>
                    <a:pt x="97" y="54"/>
                    <a:pt x="50" y="155"/>
                  </a:cubicBezTo>
                  <a:cubicBezTo>
                    <a:pt x="9" y="241"/>
                    <a:pt x="0" y="329"/>
                    <a:pt x="0" y="396"/>
                  </a:cubicBezTo>
                  <a:cubicBezTo>
                    <a:pt x="0" y="459"/>
                    <a:pt x="9" y="554"/>
                    <a:pt x="52" y="644"/>
                  </a:cubicBezTo>
                  <a:cubicBezTo>
                    <a:pt x="101" y="741"/>
                    <a:pt x="169" y="792"/>
                    <a:pt x="176" y="792"/>
                  </a:cubicBezTo>
                  <a:cubicBezTo>
                    <a:pt x="182" y="792"/>
                    <a:pt x="185" y="790"/>
                    <a:pt x="185" y="78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0" name="Freeform 119">
              <a:extLst>
                <a:ext uri="{FF2B5EF4-FFF2-40B4-BE49-F238E27FC236}">
                  <a16:creationId xmlns:a16="http://schemas.microsoft.com/office/drawing/2014/main" id="{1A632B25-7DCD-A349-AD0C-EEED30C43620}"/>
                </a:ext>
              </a:extLst>
            </p:cNvPr>
            <p:cNvSpPr/>
            <p:nvPr/>
          </p:nvSpPr>
          <p:spPr>
            <a:xfrm>
              <a:off x="2115720" y="697284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7"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3" y="342"/>
                    <a:pt x="41" y="342"/>
                    <a:pt x="23" y="301"/>
                  </a:cubicBezTo>
                  <a:cubicBezTo>
                    <a:pt x="54" y="304"/>
                    <a:pt x="74" y="281"/>
                    <a:pt x="74" y="257"/>
                  </a:cubicBezTo>
                  <a:cubicBezTo>
                    <a:pt x="74" y="239"/>
                    <a:pt x="61" y="230"/>
                    <a:pt x="45" y="230"/>
                  </a:cubicBezTo>
                  <a:cubicBezTo>
                    <a:pt x="23" y="230"/>
                    <a:pt x="0" y="247"/>
                    <a:pt x="0" y="283"/>
                  </a:cubicBezTo>
                  <a:cubicBezTo>
                    <a:pt x="0" y="328"/>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1" name="Freeform 120">
              <a:extLst>
                <a:ext uri="{FF2B5EF4-FFF2-40B4-BE49-F238E27FC236}">
                  <a16:creationId xmlns:a16="http://schemas.microsoft.com/office/drawing/2014/main" id="{BC8FA04E-1A56-5640-9F7F-6C649F6CF46E}"/>
                </a:ext>
              </a:extLst>
            </p:cNvPr>
            <p:cNvSpPr/>
            <p:nvPr/>
          </p:nvSpPr>
          <p:spPr>
            <a:xfrm>
              <a:off x="2243520" y="6869519"/>
              <a:ext cx="50040" cy="103320"/>
            </a:xfrm>
            <a:custGeom>
              <a:avLst/>
              <a:gdLst/>
              <a:ahLst/>
              <a:cxnLst>
                <a:cxn ang="3cd4">
                  <a:pos x="hc" y="t"/>
                </a:cxn>
                <a:cxn ang="cd2">
                  <a:pos x="l" y="vc"/>
                </a:cxn>
                <a:cxn ang="cd4">
                  <a:pos x="hc" y="b"/>
                </a:cxn>
                <a:cxn ang="0">
                  <a:pos x="r" y="vc"/>
                </a:cxn>
              </a:cxnLst>
              <a:rect l="l" t="t" r="r" b="b"/>
              <a:pathLst>
                <a:path w="140" h="288">
                  <a:moveTo>
                    <a:pt x="135" y="49"/>
                  </a:moveTo>
                  <a:cubicBezTo>
                    <a:pt x="140" y="40"/>
                    <a:pt x="140" y="34"/>
                    <a:pt x="140" y="31"/>
                  </a:cubicBezTo>
                  <a:cubicBezTo>
                    <a:pt x="140" y="13"/>
                    <a:pt x="124" y="0"/>
                    <a:pt x="108" y="0"/>
                  </a:cubicBezTo>
                  <a:cubicBezTo>
                    <a:pt x="86" y="0"/>
                    <a:pt x="79" y="18"/>
                    <a:pt x="77" y="27"/>
                  </a:cubicBezTo>
                  <a:lnTo>
                    <a:pt x="4" y="268"/>
                  </a:lnTo>
                  <a:cubicBezTo>
                    <a:pt x="2" y="268"/>
                    <a:pt x="0" y="275"/>
                    <a:pt x="0" y="275"/>
                  </a:cubicBezTo>
                  <a:cubicBezTo>
                    <a:pt x="0" y="283"/>
                    <a:pt x="18" y="288"/>
                    <a:pt x="22" y="288"/>
                  </a:cubicBezTo>
                  <a:cubicBezTo>
                    <a:pt x="25" y="288"/>
                    <a:pt x="27" y="288"/>
                    <a:pt x="31" y="2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2" name="Freeform 121">
              <a:extLst>
                <a:ext uri="{FF2B5EF4-FFF2-40B4-BE49-F238E27FC236}">
                  <a16:creationId xmlns:a16="http://schemas.microsoft.com/office/drawing/2014/main" id="{917C5C7D-3128-1447-9B62-F28A5CA3E176}"/>
                </a:ext>
              </a:extLst>
            </p:cNvPr>
            <p:cNvSpPr/>
            <p:nvPr/>
          </p:nvSpPr>
          <p:spPr>
            <a:xfrm>
              <a:off x="2338200" y="6976080"/>
              <a:ext cx="31320" cy="177840"/>
            </a:xfrm>
            <a:custGeom>
              <a:avLst/>
              <a:gdLst/>
              <a:ahLst/>
              <a:cxnLst>
                <a:cxn ang="3cd4">
                  <a:pos x="hc" y="t"/>
                </a:cxn>
                <a:cxn ang="cd2">
                  <a:pos x="l" y="vc"/>
                </a:cxn>
                <a:cxn ang="cd4">
                  <a:pos x="hc" y="b"/>
                </a:cxn>
                <a:cxn ang="0">
                  <a:pos x="r" y="vc"/>
                </a:cxn>
              </a:cxnLst>
              <a:rect l="l" t="t" r="r" b="b"/>
              <a:pathLst>
                <a:path w="88" h="495">
                  <a:moveTo>
                    <a:pt x="86" y="41"/>
                  </a:moveTo>
                  <a:cubicBezTo>
                    <a:pt x="86" y="20"/>
                    <a:pt x="67" y="0"/>
                    <a:pt x="43" y="0"/>
                  </a:cubicBezTo>
                  <a:cubicBezTo>
                    <a:pt x="20" y="0"/>
                    <a:pt x="0" y="20"/>
                    <a:pt x="0" y="41"/>
                  </a:cubicBezTo>
                  <a:cubicBezTo>
                    <a:pt x="0" y="65"/>
                    <a:pt x="20" y="85"/>
                    <a:pt x="43" y="85"/>
                  </a:cubicBezTo>
                  <a:cubicBezTo>
                    <a:pt x="67" y="85"/>
                    <a:pt x="86" y="65"/>
                    <a:pt x="86" y="41"/>
                  </a:cubicBezTo>
                  <a:close/>
                  <a:moveTo>
                    <a:pt x="70" y="333"/>
                  </a:moveTo>
                  <a:cubicBezTo>
                    <a:pt x="70" y="356"/>
                    <a:pt x="70" y="418"/>
                    <a:pt x="18" y="477"/>
                  </a:cubicBezTo>
                  <a:cubicBezTo>
                    <a:pt x="13" y="482"/>
                    <a:pt x="13" y="484"/>
                    <a:pt x="13" y="486"/>
                  </a:cubicBezTo>
                  <a:cubicBezTo>
                    <a:pt x="13" y="491"/>
                    <a:pt x="16" y="495"/>
                    <a:pt x="22" y="495"/>
                  </a:cubicBezTo>
                  <a:cubicBezTo>
                    <a:pt x="31" y="495"/>
                    <a:pt x="88" y="432"/>
                    <a:pt x="88" y="340"/>
                  </a:cubicBezTo>
                  <a:cubicBezTo>
                    <a:pt x="88" y="317"/>
                    <a:pt x="86" y="257"/>
                    <a:pt x="43" y="257"/>
                  </a:cubicBezTo>
                  <a:cubicBezTo>
                    <a:pt x="14" y="257"/>
                    <a:pt x="0" y="279"/>
                    <a:pt x="0" y="301"/>
                  </a:cubicBezTo>
                  <a:cubicBezTo>
                    <a:pt x="0" y="320"/>
                    <a:pt x="14" y="342"/>
                    <a:pt x="43" y="342"/>
                  </a:cubicBezTo>
                  <a:cubicBezTo>
                    <a:pt x="47" y="342"/>
                    <a:pt x="49" y="342"/>
                    <a:pt x="49" y="342"/>
                  </a:cubicBezTo>
                  <a:cubicBezTo>
                    <a:pt x="56" y="340"/>
                    <a:pt x="63" y="338"/>
                    <a:pt x="70" y="33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3" name="Freeform 122">
              <a:extLst>
                <a:ext uri="{FF2B5EF4-FFF2-40B4-BE49-F238E27FC236}">
                  <a16:creationId xmlns:a16="http://schemas.microsoft.com/office/drawing/2014/main" id="{DD5EE5BC-5499-8243-9B12-4A2CDEAA1314}"/>
                </a:ext>
              </a:extLst>
            </p:cNvPr>
            <p:cNvSpPr/>
            <p:nvPr/>
          </p:nvSpPr>
          <p:spPr>
            <a:xfrm>
              <a:off x="2448360" y="6972840"/>
              <a:ext cx="189000" cy="129240"/>
            </a:xfrm>
            <a:custGeom>
              <a:avLst/>
              <a:gdLst/>
              <a:ahLst/>
              <a:cxnLst>
                <a:cxn ang="3cd4">
                  <a:pos x="hc" y="t"/>
                </a:cxn>
                <a:cxn ang="cd2">
                  <a:pos x="l" y="vc"/>
                </a:cxn>
                <a:cxn ang="cd4">
                  <a:pos x="hc" y="b"/>
                </a:cxn>
                <a:cxn ang="0">
                  <a:pos x="r" y="vc"/>
                </a:cxn>
              </a:cxnLst>
              <a:rect l="l" t="t" r="r" b="b"/>
              <a:pathLst>
                <a:path w="526" h="360">
                  <a:moveTo>
                    <a:pt x="344" y="81"/>
                  </a:moveTo>
                  <a:cubicBezTo>
                    <a:pt x="347" y="65"/>
                    <a:pt x="355" y="34"/>
                    <a:pt x="355" y="31"/>
                  </a:cubicBezTo>
                  <a:cubicBezTo>
                    <a:pt x="355" y="16"/>
                    <a:pt x="344" y="9"/>
                    <a:pt x="333" y="9"/>
                  </a:cubicBezTo>
                  <a:cubicBezTo>
                    <a:pt x="322" y="9"/>
                    <a:pt x="308" y="14"/>
                    <a:pt x="302" y="31"/>
                  </a:cubicBezTo>
                  <a:cubicBezTo>
                    <a:pt x="301" y="36"/>
                    <a:pt x="263" y="189"/>
                    <a:pt x="257" y="209"/>
                  </a:cubicBezTo>
                  <a:cubicBezTo>
                    <a:pt x="252" y="232"/>
                    <a:pt x="250" y="247"/>
                    <a:pt x="250" y="261"/>
                  </a:cubicBezTo>
                  <a:cubicBezTo>
                    <a:pt x="250" y="270"/>
                    <a:pt x="250" y="272"/>
                    <a:pt x="252" y="275"/>
                  </a:cubicBezTo>
                  <a:cubicBezTo>
                    <a:pt x="234" y="319"/>
                    <a:pt x="209" y="342"/>
                    <a:pt x="178" y="342"/>
                  </a:cubicBezTo>
                  <a:cubicBezTo>
                    <a:pt x="115" y="342"/>
                    <a:pt x="115" y="284"/>
                    <a:pt x="115" y="270"/>
                  </a:cubicBezTo>
                  <a:cubicBezTo>
                    <a:pt x="115" y="245"/>
                    <a:pt x="119" y="214"/>
                    <a:pt x="157" y="115"/>
                  </a:cubicBezTo>
                  <a:cubicBezTo>
                    <a:pt x="166" y="92"/>
                    <a:pt x="169" y="81"/>
                    <a:pt x="169" y="65"/>
                  </a:cubicBezTo>
                  <a:cubicBezTo>
                    <a:pt x="169" y="29"/>
                    <a:pt x="144" y="0"/>
                    <a:pt x="104" y="0"/>
                  </a:cubicBezTo>
                  <a:cubicBezTo>
                    <a:pt x="29" y="0"/>
                    <a:pt x="0" y="115"/>
                    <a:pt x="0" y="122"/>
                  </a:cubicBezTo>
                  <a:cubicBezTo>
                    <a:pt x="0" y="130"/>
                    <a:pt x="7" y="130"/>
                    <a:pt x="9" y="130"/>
                  </a:cubicBezTo>
                  <a:cubicBezTo>
                    <a:pt x="18" y="130"/>
                    <a:pt x="18" y="130"/>
                    <a:pt x="22" y="115"/>
                  </a:cubicBezTo>
                  <a:cubicBezTo>
                    <a:pt x="43" y="41"/>
                    <a:pt x="74" y="18"/>
                    <a:pt x="103" y="18"/>
                  </a:cubicBezTo>
                  <a:cubicBezTo>
                    <a:pt x="110" y="18"/>
                    <a:pt x="122" y="18"/>
                    <a:pt x="122" y="43"/>
                  </a:cubicBezTo>
                  <a:cubicBezTo>
                    <a:pt x="122" y="63"/>
                    <a:pt x="113" y="86"/>
                    <a:pt x="108" y="99"/>
                  </a:cubicBezTo>
                  <a:cubicBezTo>
                    <a:pt x="74" y="193"/>
                    <a:pt x="63" y="230"/>
                    <a:pt x="63" y="259"/>
                  </a:cubicBezTo>
                  <a:cubicBezTo>
                    <a:pt x="63" y="333"/>
                    <a:pt x="117" y="360"/>
                    <a:pt x="176" y="360"/>
                  </a:cubicBezTo>
                  <a:cubicBezTo>
                    <a:pt x="189" y="360"/>
                    <a:pt x="227" y="360"/>
                    <a:pt x="259" y="304"/>
                  </a:cubicBezTo>
                  <a:cubicBezTo>
                    <a:pt x="279" y="355"/>
                    <a:pt x="335" y="360"/>
                    <a:pt x="358" y="360"/>
                  </a:cubicBezTo>
                  <a:cubicBezTo>
                    <a:pt x="418" y="360"/>
                    <a:pt x="452" y="310"/>
                    <a:pt x="473" y="263"/>
                  </a:cubicBezTo>
                  <a:cubicBezTo>
                    <a:pt x="500" y="200"/>
                    <a:pt x="526" y="94"/>
                    <a:pt x="526" y="56"/>
                  </a:cubicBezTo>
                  <a:cubicBezTo>
                    <a:pt x="526" y="13"/>
                    <a:pt x="504" y="0"/>
                    <a:pt x="490" y="0"/>
                  </a:cubicBezTo>
                  <a:cubicBezTo>
                    <a:pt x="470" y="0"/>
                    <a:pt x="450" y="20"/>
                    <a:pt x="450" y="38"/>
                  </a:cubicBezTo>
                  <a:cubicBezTo>
                    <a:pt x="450" y="49"/>
                    <a:pt x="455" y="54"/>
                    <a:pt x="463" y="59"/>
                  </a:cubicBezTo>
                  <a:cubicBezTo>
                    <a:pt x="472" y="68"/>
                    <a:pt x="491" y="88"/>
                    <a:pt x="491" y="128"/>
                  </a:cubicBezTo>
                  <a:cubicBezTo>
                    <a:pt x="491" y="155"/>
                    <a:pt x="468" y="232"/>
                    <a:pt x="448" y="272"/>
                  </a:cubicBezTo>
                  <a:cubicBezTo>
                    <a:pt x="427" y="315"/>
                    <a:pt x="400" y="342"/>
                    <a:pt x="360" y="342"/>
                  </a:cubicBezTo>
                  <a:cubicBezTo>
                    <a:pt x="322" y="342"/>
                    <a:pt x="302" y="319"/>
                    <a:pt x="302" y="274"/>
                  </a:cubicBezTo>
                  <a:cubicBezTo>
                    <a:pt x="302" y="252"/>
                    <a:pt x="308" y="227"/>
                    <a:pt x="310" y="2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4" name="Freeform 123">
              <a:extLst>
                <a:ext uri="{FF2B5EF4-FFF2-40B4-BE49-F238E27FC236}">
                  <a16:creationId xmlns:a16="http://schemas.microsoft.com/office/drawing/2014/main" id="{07CA3960-D1C4-B24D-85B1-1FCCEE892BC8}"/>
                </a:ext>
              </a:extLst>
            </p:cNvPr>
            <p:cNvSpPr/>
            <p:nvPr/>
          </p:nvSpPr>
          <p:spPr>
            <a:xfrm>
              <a:off x="2671920" y="6926040"/>
              <a:ext cx="135000" cy="10080"/>
            </a:xfrm>
            <a:custGeom>
              <a:avLst/>
              <a:gdLst/>
              <a:ahLst/>
              <a:cxnLst>
                <a:cxn ang="3cd4">
                  <a:pos x="hc" y="t"/>
                </a:cxn>
                <a:cxn ang="cd2">
                  <a:pos x="l" y="vc"/>
                </a:cxn>
                <a:cxn ang="cd4">
                  <a:pos x="hc" y="b"/>
                </a:cxn>
                <a:cxn ang="0">
                  <a:pos x="r" y="vc"/>
                </a:cxn>
              </a:cxnLst>
              <a:rect l="l" t="t" r="r" b="b"/>
              <a:pathLst>
                <a:path w="376" h="29">
                  <a:moveTo>
                    <a:pt x="355" y="29"/>
                  </a:moveTo>
                  <a:cubicBezTo>
                    <a:pt x="362" y="29"/>
                    <a:pt x="376" y="29"/>
                    <a:pt x="376" y="14"/>
                  </a:cubicBezTo>
                  <a:cubicBezTo>
                    <a:pt x="376" y="0"/>
                    <a:pt x="364" y="0"/>
                    <a:pt x="355" y="0"/>
                  </a:cubicBezTo>
                  <a:lnTo>
                    <a:pt x="22" y="0"/>
                  </a:lnTo>
                  <a:cubicBezTo>
                    <a:pt x="13" y="0"/>
                    <a:pt x="0" y="0"/>
                    <a:pt x="0" y="14"/>
                  </a:cubicBezTo>
                  <a:cubicBezTo>
                    <a:pt x="0" y="29"/>
                    <a:pt x="13" y="29"/>
                    <a:pt x="22" y="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5" name="Freeform 124">
              <a:extLst>
                <a:ext uri="{FF2B5EF4-FFF2-40B4-BE49-F238E27FC236}">
                  <a16:creationId xmlns:a16="http://schemas.microsoft.com/office/drawing/2014/main" id="{453DECB9-E881-5945-A561-1CB9B96D5340}"/>
                </a:ext>
              </a:extLst>
            </p:cNvPr>
            <p:cNvSpPr/>
            <p:nvPr/>
          </p:nvSpPr>
          <p:spPr>
            <a:xfrm>
              <a:off x="2859120" y="6885360"/>
              <a:ext cx="66240" cy="284760"/>
            </a:xfrm>
            <a:custGeom>
              <a:avLst/>
              <a:gdLst/>
              <a:ahLst/>
              <a:cxnLst>
                <a:cxn ang="3cd4">
                  <a:pos x="hc" y="t"/>
                </a:cxn>
                <a:cxn ang="cd2">
                  <a:pos x="l" y="vc"/>
                </a:cxn>
                <a:cxn ang="cd4">
                  <a:pos x="hc" y="b"/>
                </a:cxn>
                <a:cxn ang="0">
                  <a:pos x="r" y="vc"/>
                </a:cxn>
              </a:cxnLst>
              <a:rect l="l" t="t" r="r" b="b"/>
              <a:pathLst>
                <a:path w="185" h="792">
                  <a:moveTo>
                    <a:pt x="185" y="396"/>
                  </a:moveTo>
                  <a:cubicBezTo>
                    <a:pt x="185" y="335"/>
                    <a:pt x="176" y="239"/>
                    <a:pt x="133" y="149"/>
                  </a:cubicBezTo>
                  <a:cubicBezTo>
                    <a:pt x="85" y="52"/>
                    <a:pt x="16" y="0"/>
                    <a:pt x="7" y="0"/>
                  </a:cubicBezTo>
                  <a:cubicBezTo>
                    <a:pt x="4" y="0"/>
                    <a:pt x="0" y="4"/>
                    <a:pt x="0" y="7"/>
                  </a:cubicBezTo>
                  <a:cubicBezTo>
                    <a:pt x="0" y="11"/>
                    <a:pt x="0" y="13"/>
                    <a:pt x="14" y="27"/>
                  </a:cubicBezTo>
                  <a:cubicBezTo>
                    <a:pt x="94" y="104"/>
                    <a:pt x="139" y="230"/>
                    <a:pt x="139" y="396"/>
                  </a:cubicBezTo>
                  <a:cubicBezTo>
                    <a:pt x="139" y="531"/>
                    <a:pt x="110" y="671"/>
                    <a:pt x="11" y="770"/>
                  </a:cubicBezTo>
                  <a:cubicBezTo>
                    <a:pt x="0" y="781"/>
                    <a:pt x="0" y="783"/>
                    <a:pt x="0" y="785"/>
                  </a:cubicBezTo>
                  <a:cubicBezTo>
                    <a:pt x="0" y="790"/>
                    <a:pt x="4" y="792"/>
                    <a:pt x="7" y="792"/>
                  </a:cubicBezTo>
                  <a:cubicBezTo>
                    <a:pt x="16" y="792"/>
                    <a:pt x="88" y="738"/>
                    <a:pt x="135" y="637"/>
                  </a:cubicBezTo>
                  <a:cubicBezTo>
                    <a:pt x="176" y="551"/>
                    <a:pt x="185" y="463"/>
                    <a:pt x="185" y="3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6" name="Freeform 125">
              <a:extLst>
                <a:ext uri="{FF2B5EF4-FFF2-40B4-BE49-F238E27FC236}">
                  <a16:creationId xmlns:a16="http://schemas.microsoft.com/office/drawing/2014/main" id="{673300F8-27D5-F146-BA79-47B07FBB2AEA}"/>
                </a:ext>
              </a:extLst>
            </p:cNvPr>
            <p:cNvSpPr/>
            <p:nvPr/>
          </p:nvSpPr>
          <p:spPr>
            <a:xfrm>
              <a:off x="3047760" y="6994079"/>
              <a:ext cx="189360" cy="66960"/>
            </a:xfrm>
            <a:custGeom>
              <a:avLst/>
              <a:gdLst/>
              <a:ahLst/>
              <a:cxnLst>
                <a:cxn ang="3cd4">
                  <a:pos x="hc" y="t"/>
                </a:cxn>
                <a:cxn ang="cd2">
                  <a:pos x="l" y="vc"/>
                </a:cxn>
                <a:cxn ang="cd4">
                  <a:pos x="hc" y="b"/>
                </a:cxn>
                <a:cxn ang="0">
                  <a:pos x="r" y="vc"/>
                </a:cxn>
              </a:cxnLst>
              <a:rect l="l" t="t" r="r" b="b"/>
              <a:pathLst>
                <a:path w="527" h="187">
                  <a:moveTo>
                    <a:pt x="500" y="32"/>
                  </a:moveTo>
                  <a:cubicBezTo>
                    <a:pt x="513" y="32"/>
                    <a:pt x="527" y="32"/>
                    <a:pt x="527" y="16"/>
                  </a:cubicBezTo>
                  <a:cubicBezTo>
                    <a:pt x="527" y="0"/>
                    <a:pt x="513" y="0"/>
                    <a:pt x="502" y="0"/>
                  </a:cubicBezTo>
                  <a:lnTo>
                    <a:pt x="27" y="0"/>
                  </a:lnTo>
                  <a:cubicBezTo>
                    <a:pt x="14" y="0"/>
                    <a:pt x="0" y="0"/>
                    <a:pt x="0" y="16"/>
                  </a:cubicBezTo>
                  <a:cubicBezTo>
                    <a:pt x="0" y="32"/>
                    <a:pt x="14" y="32"/>
                    <a:pt x="27" y="32"/>
                  </a:cubicBezTo>
                  <a:close/>
                  <a:moveTo>
                    <a:pt x="502" y="187"/>
                  </a:moveTo>
                  <a:cubicBezTo>
                    <a:pt x="513" y="187"/>
                    <a:pt x="527" y="187"/>
                    <a:pt x="527" y="171"/>
                  </a:cubicBezTo>
                  <a:cubicBezTo>
                    <a:pt x="527" y="155"/>
                    <a:pt x="513" y="155"/>
                    <a:pt x="500" y="155"/>
                  </a:cubicBezTo>
                  <a:lnTo>
                    <a:pt x="27" y="155"/>
                  </a:lnTo>
                  <a:cubicBezTo>
                    <a:pt x="14" y="155"/>
                    <a:pt x="0" y="155"/>
                    <a:pt x="0" y="171"/>
                  </a:cubicBezTo>
                  <a:cubicBezTo>
                    <a:pt x="0" y="187"/>
                    <a:pt x="14" y="187"/>
                    <a:pt x="27" y="18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7" name="Freeform 126">
              <a:extLst>
                <a:ext uri="{FF2B5EF4-FFF2-40B4-BE49-F238E27FC236}">
                  <a16:creationId xmlns:a16="http://schemas.microsoft.com/office/drawing/2014/main" id="{8BEC012E-1B0A-1E4B-9E1D-7BC0EB7B30A3}"/>
                </a:ext>
              </a:extLst>
            </p:cNvPr>
            <p:cNvSpPr/>
            <p:nvPr/>
          </p:nvSpPr>
          <p:spPr>
            <a:xfrm>
              <a:off x="3339719" y="6972840"/>
              <a:ext cx="116280" cy="129240"/>
            </a:xfrm>
            <a:custGeom>
              <a:avLst/>
              <a:gdLst/>
              <a:ahLst/>
              <a:cxnLst>
                <a:cxn ang="3cd4">
                  <a:pos x="hc" y="t"/>
                </a:cxn>
                <a:cxn ang="cd2">
                  <a:pos x="l" y="vc"/>
                </a:cxn>
                <a:cxn ang="cd4">
                  <a:pos x="hc" y="b"/>
                </a:cxn>
                <a:cxn ang="0">
                  <a:pos x="r" y="vc"/>
                </a:cxn>
              </a:cxnLst>
              <a:rect l="l" t="t" r="r" b="b"/>
              <a:pathLst>
                <a:path w="324" h="360">
                  <a:moveTo>
                    <a:pt x="47" y="304"/>
                  </a:moveTo>
                  <a:cubicBezTo>
                    <a:pt x="45" y="317"/>
                    <a:pt x="40" y="335"/>
                    <a:pt x="40" y="338"/>
                  </a:cubicBezTo>
                  <a:cubicBezTo>
                    <a:pt x="40" y="353"/>
                    <a:pt x="50" y="360"/>
                    <a:pt x="63" y="360"/>
                  </a:cubicBezTo>
                  <a:cubicBezTo>
                    <a:pt x="72" y="360"/>
                    <a:pt x="86" y="353"/>
                    <a:pt x="92" y="338"/>
                  </a:cubicBezTo>
                  <a:cubicBezTo>
                    <a:pt x="94" y="335"/>
                    <a:pt x="121" y="227"/>
                    <a:pt x="124" y="212"/>
                  </a:cubicBezTo>
                  <a:cubicBezTo>
                    <a:pt x="130" y="185"/>
                    <a:pt x="144" y="130"/>
                    <a:pt x="149" y="108"/>
                  </a:cubicBezTo>
                  <a:cubicBezTo>
                    <a:pt x="153" y="99"/>
                    <a:pt x="175" y="61"/>
                    <a:pt x="194" y="43"/>
                  </a:cubicBezTo>
                  <a:cubicBezTo>
                    <a:pt x="200" y="38"/>
                    <a:pt x="223" y="18"/>
                    <a:pt x="257" y="18"/>
                  </a:cubicBezTo>
                  <a:cubicBezTo>
                    <a:pt x="279" y="18"/>
                    <a:pt x="290" y="27"/>
                    <a:pt x="292" y="27"/>
                  </a:cubicBezTo>
                  <a:cubicBezTo>
                    <a:pt x="266" y="31"/>
                    <a:pt x="250" y="50"/>
                    <a:pt x="250" y="70"/>
                  </a:cubicBezTo>
                  <a:cubicBezTo>
                    <a:pt x="250" y="83"/>
                    <a:pt x="259" y="99"/>
                    <a:pt x="281" y="99"/>
                  </a:cubicBezTo>
                  <a:cubicBezTo>
                    <a:pt x="301" y="99"/>
                    <a:pt x="324" y="81"/>
                    <a:pt x="324" y="52"/>
                  </a:cubicBezTo>
                  <a:cubicBezTo>
                    <a:pt x="324" y="23"/>
                    <a:pt x="299" y="0"/>
                    <a:pt x="257" y="0"/>
                  </a:cubicBezTo>
                  <a:cubicBezTo>
                    <a:pt x="205" y="0"/>
                    <a:pt x="171" y="40"/>
                    <a:pt x="157" y="61"/>
                  </a:cubicBezTo>
                  <a:cubicBezTo>
                    <a:pt x="149" y="25"/>
                    <a:pt x="121" y="0"/>
                    <a:pt x="83" y="0"/>
                  </a:cubicBezTo>
                  <a:cubicBezTo>
                    <a:pt x="47" y="0"/>
                    <a:pt x="32" y="31"/>
                    <a:pt x="25" y="45"/>
                  </a:cubicBezTo>
                  <a:cubicBezTo>
                    <a:pt x="11" y="72"/>
                    <a:pt x="0" y="121"/>
                    <a:pt x="0" y="122"/>
                  </a:cubicBezTo>
                  <a:cubicBezTo>
                    <a:pt x="0" y="130"/>
                    <a:pt x="7" y="130"/>
                    <a:pt x="9" y="130"/>
                  </a:cubicBezTo>
                  <a:cubicBezTo>
                    <a:pt x="18" y="130"/>
                    <a:pt x="18" y="130"/>
                    <a:pt x="23" y="112"/>
                  </a:cubicBezTo>
                  <a:cubicBezTo>
                    <a:pt x="36" y="56"/>
                    <a:pt x="52" y="18"/>
                    <a:pt x="81" y="18"/>
                  </a:cubicBezTo>
                  <a:cubicBezTo>
                    <a:pt x="95" y="18"/>
                    <a:pt x="106" y="23"/>
                    <a:pt x="106" y="54"/>
                  </a:cubicBezTo>
                  <a:cubicBezTo>
                    <a:pt x="106" y="70"/>
                    <a:pt x="103" y="79"/>
                    <a:pt x="94" y="12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8" name="Freeform 127">
              <a:extLst>
                <a:ext uri="{FF2B5EF4-FFF2-40B4-BE49-F238E27FC236}">
                  <a16:creationId xmlns:a16="http://schemas.microsoft.com/office/drawing/2014/main" id="{0BBD8C1B-B4BC-2D41-8465-66A8AA709C7E}"/>
                </a:ext>
              </a:extLst>
            </p:cNvPr>
            <p:cNvSpPr/>
            <p:nvPr/>
          </p:nvSpPr>
          <p:spPr>
            <a:xfrm>
              <a:off x="3546720" y="6932520"/>
              <a:ext cx="189360" cy="190080"/>
            </a:xfrm>
            <a:custGeom>
              <a:avLst/>
              <a:gdLst/>
              <a:ahLst/>
              <a:cxnLst>
                <a:cxn ang="3cd4">
                  <a:pos x="hc" y="t"/>
                </a:cxn>
                <a:cxn ang="cd2">
                  <a:pos x="l" y="vc"/>
                </a:cxn>
                <a:cxn ang="cd4">
                  <a:pos x="hc" y="b"/>
                </a:cxn>
                <a:cxn ang="0">
                  <a:pos x="r" y="vc"/>
                </a:cxn>
              </a:cxnLst>
              <a:rect l="l" t="t" r="r" b="b"/>
              <a:pathLst>
                <a:path w="527" h="529">
                  <a:moveTo>
                    <a:pt x="281" y="281"/>
                  </a:moveTo>
                  <a:lnTo>
                    <a:pt x="502" y="281"/>
                  </a:lnTo>
                  <a:cubicBezTo>
                    <a:pt x="513" y="281"/>
                    <a:pt x="527" y="281"/>
                    <a:pt x="527" y="265"/>
                  </a:cubicBezTo>
                  <a:cubicBezTo>
                    <a:pt x="527" y="248"/>
                    <a:pt x="513" y="248"/>
                    <a:pt x="502" y="248"/>
                  </a:cubicBezTo>
                  <a:lnTo>
                    <a:pt x="281" y="248"/>
                  </a:lnTo>
                  <a:lnTo>
                    <a:pt x="281" y="27"/>
                  </a:lnTo>
                  <a:cubicBezTo>
                    <a:pt x="281" y="14"/>
                    <a:pt x="281" y="0"/>
                    <a:pt x="265" y="0"/>
                  </a:cubicBezTo>
                  <a:cubicBezTo>
                    <a:pt x="248" y="0"/>
                    <a:pt x="248" y="14"/>
                    <a:pt x="248" y="27"/>
                  </a:cubicBezTo>
                  <a:lnTo>
                    <a:pt x="248" y="248"/>
                  </a:lnTo>
                  <a:lnTo>
                    <a:pt x="27" y="248"/>
                  </a:lnTo>
                  <a:cubicBezTo>
                    <a:pt x="14" y="248"/>
                    <a:pt x="0" y="248"/>
                    <a:pt x="0" y="265"/>
                  </a:cubicBezTo>
                  <a:cubicBezTo>
                    <a:pt x="0" y="281"/>
                    <a:pt x="14" y="281"/>
                    <a:pt x="27" y="281"/>
                  </a:cubicBezTo>
                  <a:lnTo>
                    <a:pt x="248" y="281"/>
                  </a:lnTo>
                  <a:lnTo>
                    <a:pt x="248" y="502"/>
                  </a:lnTo>
                  <a:cubicBezTo>
                    <a:pt x="248" y="513"/>
                    <a:pt x="248" y="529"/>
                    <a:pt x="265" y="529"/>
                  </a:cubicBezTo>
                  <a:cubicBezTo>
                    <a:pt x="281" y="529"/>
                    <a:pt x="281" y="513"/>
                    <a:pt x="281" y="50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29" name="Freeform 128">
              <a:extLst>
                <a:ext uri="{FF2B5EF4-FFF2-40B4-BE49-F238E27FC236}">
                  <a16:creationId xmlns:a16="http://schemas.microsoft.com/office/drawing/2014/main" id="{4861A857-5057-724D-9C45-C6975A6845A1}"/>
                </a:ext>
              </a:extLst>
            </p:cNvPr>
            <p:cNvSpPr/>
            <p:nvPr/>
          </p:nvSpPr>
          <p:spPr>
            <a:xfrm>
              <a:off x="3819959" y="6972840"/>
              <a:ext cx="150120" cy="187560"/>
            </a:xfrm>
            <a:custGeom>
              <a:avLst/>
              <a:gdLst/>
              <a:ahLst/>
              <a:cxnLst>
                <a:cxn ang="3cd4">
                  <a:pos x="hc" y="t"/>
                </a:cxn>
                <a:cxn ang="cd2">
                  <a:pos x="l" y="vc"/>
                </a:cxn>
                <a:cxn ang="cd4">
                  <a:pos x="hc" y="b"/>
                </a:cxn>
                <a:cxn ang="0">
                  <a:pos x="r" y="vc"/>
                </a:cxn>
              </a:cxnLst>
              <a:rect l="l" t="t" r="r" b="b"/>
              <a:pathLst>
                <a:path w="418" h="522">
                  <a:moveTo>
                    <a:pt x="18" y="149"/>
                  </a:moveTo>
                  <a:cubicBezTo>
                    <a:pt x="49" y="58"/>
                    <a:pt x="135" y="58"/>
                    <a:pt x="144" y="58"/>
                  </a:cubicBezTo>
                  <a:cubicBezTo>
                    <a:pt x="265" y="58"/>
                    <a:pt x="274" y="196"/>
                    <a:pt x="274" y="259"/>
                  </a:cubicBezTo>
                  <a:cubicBezTo>
                    <a:pt x="274" y="308"/>
                    <a:pt x="270" y="320"/>
                    <a:pt x="263" y="337"/>
                  </a:cubicBezTo>
                  <a:cubicBezTo>
                    <a:pt x="247" y="394"/>
                    <a:pt x="223" y="486"/>
                    <a:pt x="223" y="508"/>
                  </a:cubicBezTo>
                  <a:cubicBezTo>
                    <a:pt x="223" y="517"/>
                    <a:pt x="227" y="522"/>
                    <a:pt x="232" y="522"/>
                  </a:cubicBezTo>
                  <a:cubicBezTo>
                    <a:pt x="243" y="522"/>
                    <a:pt x="250" y="504"/>
                    <a:pt x="257" y="473"/>
                  </a:cubicBezTo>
                  <a:cubicBezTo>
                    <a:pt x="277" y="407"/>
                    <a:pt x="284" y="362"/>
                    <a:pt x="288" y="337"/>
                  </a:cubicBezTo>
                  <a:cubicBezTo>
                    <a:pt x="290" y="328"/>
                    <a:pt x="290" y="317"/>
                    <a:pt x="293" y="306"/>
                  </a:cubicBezTo>
                  <a:cubicBezTo>
                    <a:pt x="319" y="229"/>
                    <a:pt x="371" y="110"/>
                    <a:pt x="401" y="47"/>
                  </a:cubicBezTo>
                  <a:cubicBezTo>
                    <a:pt x="407" y="38"/>
                    <a:pt x="418" y="20"/>
                    <a:pt x="418" y="16"/>
                  </a:cubicBezTo>
                  <a:cubicBezTo>
                    <a:pt x="418" y="9"/>
                    <a:pt x="409" y="9"/>
                    <a:pt x="407" y="9"/>
                  </a:cubicBezTo>
                  <a:cubicBezTo>
                    <a:pt x="405" y="9"/>
                    <a:pt x="400" y="9"/>
                    <a:pt x="398" y="14"/>
                  </a:cubicBezTo>
                  <a:cubicBezTo>
                    <a:pt x="356" y="90"/>
                    <a:pt x="324" y="169"/>
                    <a:pt x="293" y="248"/>
                  </a:cubicBezTo>
                  <a:cubicBezTo>
                    <a:pt x="292" y="225"/>
                    <a:pt x="292" y="164"/>
                    <a:pt x="261" y="86"/>
                  </a:cubicBezTo>
                  <a:cubicBezTo>
                    <a:pt x="241" y="40"/>
                    <a:pt x="209" y="0"/>
                    <a:pt x="155" y="0"/>
                  </a:cubicBezTo>
                  <a:cubicBezTo>
                    <a:pt x="56" y="0"/>
                    <a:pt x="0" y="121"/>
                    <a:pt x="0" y="146"/>
                  </a:cubicBezTo>
                  <a:cubicBezTo>
                    <a:pt x="0" y="153"/>
                    <a:pt x="7" y="153"/>
                    <a:pt x="14" y="15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0" name="Freeform 129">
              <a:extLst>
                <a:ext uri="{FF2B5EF4-FFF2-40B4-BE49-F238E27FC236}">
                  <a16:creationId xmlns:a16="http://schemas.microsoft.com/office/drawing/2014/main" id="{0998C01E-7F2F-C649-A2E4-BA4313E6D3DE}"/>
                </a:ext>
              </a:extLst>
            </p:cNvPr>
            <p:cNvSpPr/>
            <p:nvPr/>
          </p:nvSpPr>
          <p:spPr>
            <a:xfrm>
              <a:off x="4033800" y="6972840"/>
              <a:ext cx="222480" cy="126000"/>
            </a:xfrm>
            <a:custGeom>
              <a:avLst/>
              <a:gdLst/>
              <a:ahLst/>
              <a:cxnLst>
                <a:cxn ang="3cd4">
                  <a:pos x="hc" y="t"/>
                </a:cxn>
                <a:cxn ang="cd2">
                  <a:pos x="l" y="vc"/>
                </a:cxn>
                <a:cxn ang="cd4">
                  <a:pos x="hc" y="b"/>
                </a:cxn>
                <a:cxn ang="0">
                  <a:pos x="r" y="vc"/>
                </a:cxn>
              </a:cxnLst>
              <a:rect l="l" t="t" r="r" b="b"/>
              <a:pathLst>
                <a:path w="619" h="351">
                  <a:moveTo>
                    <a:pt x="61" y="77"/>
                  </a:moveTo>
                  <a:lnTo>
                    <a:pt x="61" y="292"/>
                  </a:lnTo>
                  <a:cubicBezTo>
                    <a:pt x="61" y="326"/>
                    <a:pt x="52" y="326"/>
                    <a:pt x="0" y="326"/>
                  </a:cubicBezTo>
                  <a:lnTo>
                    <a:pt x="0" y="351"/>
                  </a:lnTo>
                  <a:cubicBezTo>
                    <a:pt x="27" y="351"/>
                    <a:pt x="68" y="349"/>
                    <a:pt x="90" y="349"/>
                  </a:cubicBezTo>
                  <a:cubicBezTo>
                    <a:pt x="110" y="349"/>
                    <a:pt x="151" y="351"/>
                    <a:pt x="178" y="351"/>
                  </a:cubicBezTo>
                  <a:lnTo>
                    <a:pt x="178" y="326"/>
                  </a:lnTo>
                  <a:cubicBezTo>
                    <a:pt x="126" y="326"/>
                    <a:pt x="117" y="326"/>
                    <a:pt x="117" y="292"/>
                  </a:cubicBezTo>
                  <a:lnTo>
                    <a:pt x="117" y="144"/>
                  </a:lnTo>
                  <a:cubicBezTo>
                    <a:pt x="117" y="61"/>
                    <a:pt x="173" y="18"/>
                    <a:pt x="223" y="18"/>
                  </a:cubicBezTo>
                  <a:cubicBezTo>
                    <a:pt x="274" y="18"/>
                    <a:pt x="283" y="61"/>
                    <a:pt x="283" y="106"/>
                  </a:cubicBezTo>
                  <a:lnTo>
                    <a:pt x="283" y="292"/>
                  </a:lnTo>
                  <a:cubicBezTo>
                    <a:pt x="283" y="326"/>
                    <a:pt x="274" y="326"/>
                    <a:pt x="220" y="326"/>
                  </a:cubicBezTo>
                  <a:lnTo>
                    <a:pt x="220" y="351"/>
                  </a:lnTo>
                  <a:cubicBezTo>
                    <a:pt x="248" y="351"/>
                    <a:pt x="288" y="349"/>
                    <a:pt x="310" y="349"/>
                  </a:cubicBezTo>
                  <a:cubicBezTo>
                    <a:pt x="331" y="349"/>
                    <a:pt x="373" y="351"/>
                    <a:pt x="400" y="351"/>
                  </a:cubicBezTo>
                  <a:lnTo>
                    <a:pt x="400" y="326"/>
                  </a:lnTo>
                  <a:cubicBezTo>
                    <a:pt x="346" y="326"/>
                    <a:pt x="337" y="326"/>
                    <a:pt x="337" y="292"/>
                  </a:cubicBezTo>
                  <a:lnTo>
                    <a:pt x="337" y="144"/>
                  </a:lnTo>
                  <a:cubicBezTo>
                    <a:pt x="337" y="61"/>
                    <a:pt x="394" y="18"/>
                    <a:pt x="445" y="18"/>
                  </a:cubicBezTo>
                  <a:cubicBezTo>
                    <a:pt x="493" y="18"/>
                    <a:pt x="502" y="61"/>
                    <a:pt x="502" y="106"/>
                  </a:cubicBezTo>
                  <a:lnTo>
                    <a:pt x="502" y="292"/>
                  </a:lnTo>
                  <a:cubicBezTo>
                    <a:pt x="502" y="326"/>
                    <a:pt x="493" y="326"/>
                    <a:pt x="441" y="326"/>
                  </a:cubicBezTo>
                  <a:lnTo>
                    <a:pt x="441" y="351"/>
                  </a:lnTo>
                  <a:cubicBezTo>
                    <a:pt x="468" y="351"/>
                    <a:pt x="509" y="349"/>
                    <a:pt x="531" y="349"/>
                  </a:cubicBezTo>
                  <a:cubicBezTo>
                    <a:pt x="551" y="349"/>
                    <a:pt x="592" y="351"/>
                    <a:pt x="619" y="351"/>
                  </a:cubicBezTo>
                  <a:lnTo>
                    <a:pt x="619" y="326"/>
                  </a:lnTo>
                  <a:cubicBezTo>
                    <a:pt x="578" y="326"/>
                    <a:pt x="558" y="326"/>
                    <a:pt x="558" y="302"/>
                  </a:cubicBezTo>
                  <a:lnTo>
                    <a:pt x="558" y="151"/>
                  </a:lnTo>
                  <a:cubicBezTo>
                    <a:pt x="558" y="83"/>
                    <a:pt x="558" y="58"/>
                    <a:pt x="533" y="29"/>
                  </a:cubicBezTo>
                  <a:cubicBezTo>
                    <a:pt x="522" y="16"/>
                    <a:pt x="495" y="0"/>
                    <a:pt x="450" y="0"/>
                  </a:cubicBezTo>
                  <a:cubicBezTo>
                    <a:pt x="383" y="0"/>
                    <a:pt x="347" y="47"/>
                    <a:pt x="335" y="77"/>
                  </a:cubicBezTo>
                  <a:cubicBezTo>
                    <a:pt x="324" y="9"/>
                    <a:pt x="265" y="0"/>
                    <a:pt x="229" y="0"/>
                  </a:cubicBezTo>
                  <a:cubicBezTo>
                    <a:pt x="171" y="0"/>
                    <a:pt x="133" y="34"/>
                    <a:pt x="112" y="83"/>
                  </a:cubicBezTo>
                  <a:lnTo>
                    <a:pt x="112" y="0"/>
                  </a:lnTo>
                  <a:lnTo>
                    <a:pt x="0" y="9"/>
                  </a:lnTo>
                  <a:lnTo>
                    <a:pt x="0" y="34"/>
                  </a:lnTo>
                  <a:cubicBezTo>
                    <a:pt x="56" y="34"/>
                    <a:pt x="61" y="40"/>
                    <a:pt x="61" y="7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1" name="Freeform 130">
              <a:extLst>
                <a:ext uri="{FF2B5EF4-FFF2-40B4-BE49-F238E27FC236}">
                  <a16:creationId xmlns:a16="http://schemas.microsoft.com/office/drawing/2014/main" id="{19BC77D8-CDD4-B54B-A1BF-3FF817D11502}"/>
                </a:ext>
              </a:extLst>
            </p:cNvPr>
            <p:cNvSpPr/>
            <p:nvPr/>
          </p:nvSpPr>
          <p:spPr>
            <a:xfrm>
              <a:off x="4272840" y="6970680"/>
              <a:ext cx="128520" cy="131040"/>
            </a:xfrm>
            <a:custGeom>
              <a:avLst/>
              <a:gdLst/>
              <a:ahLst/>
              <a:cxnLst>
                <a:cxn ang="3cd4">
                  <a:pos x="hc" y="t"/>
                </a:cxn>
                <a:cxn ang="cd2">
                  <a:pos x="l" y="vc"/>
                </a:cxn>
                <a:cxn ang="cd4">
                  <a:pos x="hc" y="b"/>
                </a:cxn>
                <a:cxn ang="0">
                  <a:pos x="r" y="vc"/>
                </a:cxn>
              </a:cxnLst>
              <a:rect l="l" t="t" r="r" b="b"/>
              <a:pathLst>
                <a:path w="358" h="365">
                  <a:moveTo>
                    <a:pt x="232" y="295"/>
                  </a:moveTo>
                  <a:cubicBezTo>
                    <a:pt x="234" y="328"/>
                    <a:pt x="256" y="360"/>
                    <a:pt x="293" y="360"/>
                  </a:cubicBezTo>
                  <a:cubicBezTo>
                    <a:pt x="310" y="360"/>
                    <a:pt x="358" y="349"/>
                    <a:pt x="358" y="284"/>
                  </a:cubicBezTo>
                  <a:lnTo>
                    <a:pt x="358" y="241"/>
                  </a:lnTo>
                  <a:lnTo>
                    <a:pt x="338" y="241"/>
                  </a:lnTo>
                  <a:lnTo>
                    <a:pt x="338" y="284"/>
                  </a:lnTo>
                  <a:cubicBezTo>
                    <a:pt x="338" y="331"/>
                    <a:pt x="319" y="337"/>
                    <a:pt x="310" y="337"/>
                  </a:cubicBezTo>
                  <a:cubicBezTo>
                    <a:pt x="284" y="337"/>
                    <a:pt x="281" y="301"/>
                    <a:pt x="281" y="297"/>
                  </a:cubicBezTo>
                  <a:lnTo>
                    <a:pt x="281" y="137"/>
                  </a:lnTo>
                  <a:cubicBezTo>
                    <a:pt x="281" y="104"/>
                    <a:pt x="281" y="74"/>
                    <a:pt x="252" y="43"/>
                  </a:cubicBezTo>
                  <a:cubicBezTo>
                    <a:pt x="221" y="13"/>
                    <a:pt x="182" y="0"/>
                    <a:pt x="144" y="0"/>
                  </a:cubicBezTo>
                  <a:cubicBezTo>
                    <a:pt x="77" y="0"/>
                    <a:pt x="23" y="38"/>
                    <a:pt x="23" y="90"/>
                  </a:cubicBezTo>
                  <a:cubicBezTo>
                    <a:pt x="23" y="113"/>
                    <a:pt x="40" y="128"/>
                    <a:pt x="59" y="128"/>
                  </a:cubicBezTo>
                  <a:cubicBezTo>
                    <a:pt x="83" y="128"/>
                    <a:pt x="95" y="112"/>
                    <a:pt x="95" y="90"/>
                  </a:cubicBezTo>
                  <a:cubicBezTo>
                    <a:pt x="95" y="81"/>
                    <a:pt x="92" y="54"/>
                    <a:pt x="56" y="54"/>
                  </a:cubicBezTo>
                  <a:cubicBezTo>
                    <a:pt x="77" y="27"/>
                    <a:pt x="115" y="18"/>
                    <a:pt x="142" y="18"/>
                  </a:cubicBezTo>
                  <a:cubicBezTo>
                    <a:pt x="180" y="18"/>
                    <a:pt x="225" y="49"/>
                    <a:pt x="225" y="119"/>
                  </a:cubicBezTo>
                  <a:lnTo>
                    <a:pt x="225" y="149"/>
                  </a:lnTo>
                  <a:cubicBezTo>
                    <a:pt x="185" y="151"/>
                    <a:pt x="130" y="153"/>
                    <a:pt x="79" y="176"/>
                  </a:cubicBezTo>
                  <a:cubicBezTo>
                    <a:pt x="20" y="203"/>
                    <a:pt x="0" y="245"/>
                    <a:pt x="0" y="281"/>
                  </a:cubicBezTo>
                  <a:cubicBezTo>
                    <a:pt x="0" y="346"/>
                    <a:pt x="77" y="365"/>
                    <a:pt x="128" y="365"/>
                  </a:cubicBezTo>
                  <a:cubicBezTo>
                    <a:pt x="180" y="365"/>
                    <a:pt x="216" y="333"/>
                    <a:pt x="232" y="295"/>
                  </a:cubicBezTo>
                  <a:close/>
                  <a:moveTo>
                    <a:pt x="225" y="166"/>
                  </a:moveTo>
                  <a:lnTo>
                    <a:pt x="225" y="245"/>
                  </a:lnTo>
                  <a:cubicBezTo>
                    <a:pt x="225" y="320"/>
                    <a:pt x="169" y="347"/>
                    <a:pt x="133" y="347"/>
                  </a:cubicBezTo>
                  <a:cubicBezTo>
                    <a:pt x="94" y="347"/>
                    <a:pt x="61" y="319"/>
                    <a:pt x="61" y="279"/>
                  </a:cubicBezTo>
                  <a:cubicBezTo>
                    <a:pt x="61" y="236"/>
                    <a:pt x="95" y="169"/>
                    <a:pt x="225" y="16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2" name="Freeform 131">
              <a:extLst>
                <a:ext uri="{FF2B5EF4-FFF2-40B4-BE49-F238E27FC236}">
                  <a16:creationId xmlns:a16="http://schemas.microsoft.com/office/drawing/2014/main" id="{4132FECD-7A5D-7D43-9BB2-D4A03AFFD6D0}"/>
                </a:ext>
              </a:extLst>
            </p:cNvPr>
            <p:cNvSpPr/>
            <p:nvPr/>
          </p:nvSpPr>
          <p:spPr>
            <a:xfrm>
              <a:off x="4406399" y="6976080"/>
              <a:ext cx="143640" cy="122760"/>
            </a:xfrm>
            <a:custGeom>
              <a:avLst/>
              <a:gdLst/>
              <a:ahLst/>
              <a:cxnLst>
                <a:cxn ang="3cd4">
                  <a:pos x="hc" y="t"/>
                </a:cxn>
                <a:cxn ang="cd2">
                  <a:pos x="l" y="vc"/>
                </a:cxn>
                <a:cxn ang="cd4">
                  <a:pos x="hc" y="b"/>
                </a:cxn>
                <a:cxn ang="0">
                  <a:pos x="r" y="vc"/>
                </a:cxn>
              </a:cxnLst>
              <a:rect l="l" t="t" r="r" b="b"/>
              <a:pathLst>
                <a:path w="400" h="342">
                  <a:moveTo>
                    <a:pt x="218" y="157"/>
                  </a:moveTo>
                  <a:cubicBezTo>
                    <a:pt x="243" y="126"/>
                    <a:pt x="272" y="86"/>
                    <a:pt x="292" y="67"/>
                  </a:cubicBezTo>
                  <a:cubicBezTo>
                    <a:pt x="317" y="38"/>
                    <a:pt x="349" y="25"/>
                    <a:pt x="385" y="25"/>
                  </a:cubicBezTo>
                  <a:lnTo>
                    <a:pt x="385" y="0"/>
                  </a:lnTo>
                  <a:cubicBezTo>
                    <a:pt x="365" y="2"/>
                    <a:pt x="342" y="2"/>
                    <a:pt x="320" y="2"/>
                  </a:cubicBezTo>
                  <a:cubicBezTo>
                    <a:pt x="297" y="2"/>
                    <a:pt x="256" y="0"/>
                    <a:pt x="245" y="0"/>
                  </a:cubicBezTo>
                  <a:lnTo>
                    <a:pt x="245" y="25"/>
                  </a:lnTo>
                  <a:cubicBezTo>
                    <a:pt x="261" y="27"/>
                    <a:pt x="268" y="36"/>
                    <a:pt x="268" y="49"/>
                  </a:cubicBezTo>
                  <a:cubicBezTo>
                    <a:pt x="268" y="61"/>
                    <a:pt x="259" y="72"/>
                    <a:pt x="256" y="77"/>
                  </a:cubicBezTo>
                  <a:lnTo>
                    <a:pt x="207" y="139"/>
                  </a:lnTo>
                  <a:lnTo>
                    <a:pt x="144" y="59"/>
                  </a:lnTo>
                  <a:cubicBezTo>
                    <a:pt x="137" y="50"/>
                    <a:pt x="137" y="49"/>
                    <a:pt x="137" y="45"/>
                  </a:cubicBezTo>
                  <a:cubicBezTo>
                    <a:pt x="137" y="32"/>
                    <a:pt x="149" y="25"/>
                    <a:pt x="166" y="25"/>
                  </a:cubicBezTo>
                  <a:lnTo>
                    <a:pt x="166" y="0"/>
                  </a:lnTo>
                  <a:cubicBezTo>
                    <a:pt x="144" y="0"/>
                    <a:pt x="92" y="2"/>
                    <a:pt x="79" y="2"/>
                  </a:cubicBezTo>
                  <a:cubicBezTo>
                    <a:pt x="63" y="2"/>
                    <a:pt x="25" y="2"/>
                    <a:pt x="4" y="0"/>
                  </a:cubicBezTo>
                  <a:lnTo>
                    <a:pt x="4" y="25"/>
                  </a:lnTo>
                  <a:cubicBezTo>
                    <a:pt x="59" y="25"/>
                    <a:pt x="61" y="25"/>
                    <a:pt x="97" y="74"/>
                  </a:cubicBezTo>
                  <a:lnTo>
                    <a:pt x="176" y="176"/>
                  </a:lnTo>
                  <a:lnTo>
                    <a:pt x="101" y="270"/>
                  </a:lnTo>
                  <a:cubicBezTo>
                    <a:pt x="63" y="317"/>
                    <a:pt x="16" y="319"/>
                    <a:pt x="0" y="319"/>
                  </a:cubicBezTo>
                  <a:lnTo>
                    <a:pt x="0" y="342"/>
                  </a:lnTo>
                  <a:cubicBezTo>
                    <a:pt x="20" y="340"/>
                    <a:pt x="45" y="340"/>
                    <a:pt x="67" y="340"/>
                  </a:cubicBezTo>
                  <a:cubicBezTo>
                    <a:pt x="88" y="340"/>
                    <a:pt x="122" y="342"/>
                    <a:pt x="142" y="342"/>
                  </a:cubicBezTo>
                  <a:lnTo>
                    <a:pt x="142" y="319"/>
                  </a:lnTo>
                  <a:cubicBezTo>
                    <a:pt x="124" y="315"/>
                    <a:pt x="119" y="306"/>
                    <a:pt x="119" y="293"/>
                  </a:cubicBezTo>
                  <a:cubicBezTo>
                    <a:pt x="119" y="275"/>
                    <a:pt x="142" y="250"/>
                    <a:pt x="189" y="193"/>
                  </a:cubicBezTo>
                  <a:lnTo>
                    <a:pt x="250" y="272"/>
                  </a:lnTo>
                  <a:cubicBezTo>
                    <a:pt x="257" y="281"/>
                    <a:pt x="266" y="293"/>
                    <a:pt x="266" y="299"/>
                  </a:cubicBezTo>
                  <a:cubicBezTo>
                    <a:pt x="266" y="306"/>
                    <a:pt x="259" y="317"/>
                    <a:pt x="238" y="319"/>
                  </a:cubicBezTo>
                  <a:lnTo>
                    <a:pt x="238" y="342"/>
                  </a:lnTo>
                  <a:cubicBezTo>
                    <a:pt x="263" y="342"/>
                    <a:pt x="306" y="340"/>
                    <a:pt x="324" y="340"/>
                  </a:cubicBezTo>
                  <a:cubicBezTo>
                    <a:pt x="346" y="340"/>
                    <a:pt x="376" y="340"/>
                    <a:pt x="400" y="342"/>
                  </a:cubicBezTo>
                  <a:lnTo>
                    <a:pt x="400" y="319"/>
                  </a:lnTo>
                  <a:cubicBezTo>
                    <a:pt x="358" y="319"/>
                    <a:pt x="344" y="317"/>
                    <a:pt x="326" y="29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3" name="Freeform 132">
              <a:extLst>
                <a:ext uri="{FF2B5EF4-FFF2-40B4-BE49-F238E27FC236}">
                  <a16:creationId xmlns:a16="http://schemas.microsoft.com/office/drawing/2014/main" id="{6BFEE6C5-E457-EB4F-8788-4BCA63EB4D52}"/>
                </a:ext>
              </a:extLst>
            </p:cNvPr>
            <p:cNvSpPr/>
            <p:nvPr/>
          </p:nvSpPr>
          <p:spPr>
            <a:xfrm>
              <a:off x="4201560" y="7194239"/>
              <a:ext cx="101880" cy="90360"/>
            </a:xfrm>
            <a:custGeom>
              <a:avLst/>
              <a:gdLst/>
              <a:ahLst/>
              <a:cxnLst>
                <a:cxn ang="3cd4">
                  <a:pos x="hc" y="t"/>
                </a:cxn>
                <a:cxn ang="cd2">
                  <a:pos x="l" y="vc"/>
                </a:cxn>
                <a:cxn ang="cd4">
                  <a:pos x="hc" y="b"/>
                </a:cxn>
                <a:cxn ang="0">
                  <a:pos x="r" y="vc"/>
                </a:cxn>
              </a:cxnLst>
              <a:rect l="l" t="t" r="r" b="b"/>
              <a:pathLst>
                <a:path w="284" h="252">
                  <a:moveTo>
                    <a:pt x="202" y="32"/>
                  </a:moveTo>
                  <a:cubicBezTo>
                    <a:pt x="189" y="14"/>
                    <a:pt x="171" y="0"/>
                    <a:pt x="144" y="0"/>
                  </a:cubicBezTo>
                  <a:cubicBezTo>
                    <a:pt x="72" y="0"/>
                    <a:pt x="0" y="79"/>
                    <a:pt x="0" y="158"/>
                  </a:cubicBezTo>
                  <a:cubicBezTo>
                    <a:pt x="0" y="212"/>
                    <a:pt x="36" y="252"/>
                    <a:pt x="85" y="252"/>
                  </a:cubicBezTo>
                  <a:cubicBezTo>
                    <a:pt x="113" y="252"/>
                    <a:pt x="140" y="234"/>
                    <a:pt x="164" y="212"/>
                  </a:cubicBezTo>
                  <a:cubicBezTo>
                    <a:pt x="175" y="247"/>
                    <a:pt x="205" y="252"/>
                    <a:pt x="221" y="252"/>
                  </a:cubicBezTo>
                  <a:cubicBezTo>
                    <a:pt x="241" y="252"/>
                    <a:pt x="254" y="239"/>
                    <a:pt x="265" y="221"/>
                  </a:cubicBezTo>
                  <a:cubicBezTo>
                    <a:pt x="277" y="200"/>
                    <a:pt x="284" y="169"/>
                    <a:pt x="284" y="166"/>
                  </a:cubicBezTo>
                  <a:cubicBezTo>
                    <a:pt x="284" y="158"/>
                    <a:pt x="277" y="158"/>
                    <a:pt x="275" y="158"/>
                  </a:cubicBezTo>
                  <a:cubicBezTo>
                    <a:pt x="268" y="158"/>
                    <a:pt x="266" y="162"/>
                    <a:pt x="263" y="176"/>
                  </a:cubicBezTo>
                  <a:cubicBezTo>
                    <a:pt x="256" y="203"/>
                    <a:pt x="245" y="236"/>
                    <a:pt x="221" y="236"/>
                  </a:cubicBezTo>
                  <a:cubicBezTo>
                    <a:pt x="207" y="236"/>
                    <a:pt x="203" y="223"/>
                    <a:pt x="203" y="209"/>
                  </a:cubicBezTo>
                  <a:cubicBezTo>
                    <a:pt x="203" y="200"/>
                    <a:pt x="209" y="178"/>
                    <a:pt x="212" y="164"/>
                  </a:cubicBezTo>
                  <a:cubicBezTo>
                    <a:pt x="216" y="149"/>
                    <a:pt x="221" y="126"/>
                    <a:pt x="225" y="113"/>
                  </a:cubicBezTo>
                  <a:lnTo>
                    <a:pt x="236" y="72"/>
                  </a:lnTo>
                  <a:cubicBezTo>
                    <a:pt x="239" y="58"/>
                    <a:pt x="245" y="31"/>
                    <a:pt x="245" y="29"/>
                  </a:cubicBezTo>
                  <a:cubicBezTo>
                    <a:pt x="245" y="16"/>
                    <a:pt x="236" y="11"/>
                    <a:pt x="227" y="11"/>
                  </a:cubicBezTo>
                  <a:cubicBezTo>
                    <a:pt x="218" y="11"/>
                    <a:pt x="205" y="18"/>
                    <a:pt x="202" y="32"/>
                  </a:cubicBezTo>
                  <a:close/>
                  <a:moveTo>
                    <a:pt x="166" y="176"/>
                  </a:moveTo>
                  <a:cubicBezTo>
                    <a:pt x="162" y="193"/>
                    <a:pt x="149" y="203"/>
                    <a:pt x="137" y="214"/>
                  </a:cubicBezTo>
                  <a:cubicBezTo>
                    <a:pt x="131" y="218"/>
                    <a:pt x="110" y="236"/>
                    <a:pt x="86" y="236"/>
                  </a:cubicBezTo>
                  <a:cubicBezTo>
                    <a:pt x="65" y="236"/>
                    <a:pt x="45" y="221"/>
                    <a:pt x="45" y="182"/>
                  </a:cubicBezTo>
                  <a:cubicBezTo>
                    <a:pt x="45" y="153"/>
                    <a:pt x="61" y="90"/>
                    <a:pt x="74" y="68"/>
                  </a:cubicBezTo>
                  <a:cubicBezTo>
                    <a:pt x="99" y="23"/>
                    <a:pt x="128" y="16"/>
                    <a:pt x="144" y="16"/>
                  </a:cubicBezTo>
                  <a:cubicBezTo>
                    <a:pt x="182" y="16"/>
                    <a:pt x="193" y="58"/>
                    <a:pt x="193" y="65"/>
                  </a:cubicBezTo>
                  <a:cubicBezTo>
                    <a:pt x="193" y="67"/>
                    <a:pt x="193" y="70"/>
                    <a:pt x="191" y="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4" name="Freeform 133">
              <a:extLst>
                <a:ext uri="{FF2B5EF4-FFF2-40B4-BE49-F238E27FC236}">
                  <a16:creationId xmlns:a16="http://schemas.microsoft.com/office/drawing/2014/main" id="{B2E392A4-8786-CC46-8884-D4A3E5DF6B5A}"/>
                </a:ext>
              </a:extLst>
            </p:cNvPr>
            <p:cNvSpPr/>
            <p:nvPr/>
          </p:nvSpPr>
          <p:spPr>
            <a:xfrm>
              <a:off x="4325400" y="7145640"/>
              <a:ext cx="39960" cy="74160"/>
            </a:xfrm>
            <a:custGeom>
              <a:avLst/>
              <a:gdLst/>
              <a:ahLst/>
              <a:cxnLst>
                <a:cxn ang="3cd4">
                  <a:pos x="hc" y="t"/>
                </a:cxn>
                <a:cxn ang="cd2">
                  <a:pos x="l" y="vc"/>
                </a:cxn>
                <a:cxn ang="cd4">
                  <a:pos x="hc" y="b"/>
                </a:cxn>
                <a:cxn ang="0">
                  <a:pos x="r" y="vc"/>
                </a:cxn>
              </a:cxnLst>
              <a:rect l="l" t="t" r="r" b="b"/>
              <a:pathLst>
                <a:path w="112" h="207">
                  <a:moveTo>
                    <a:pt x="108" y="38"/>
                  </a:moveTo>
                  <a:cubicBezTo>
                    <a:pt x="108" y="38"/>
                    <a:pt x="112" y="29"/>
                    <a:pt x="112" y="23"/>
                  </a:cubicBezTo>
                  <a:cubicBezTo>
                    <a:pt x="112" y="9"/>
                    <a:pt x="99" y="0"/>
                    <a:pt x="86" y="0"/>
                  </a:cubicBezTo>
                  <a:cubicBezTo>
                    <a:pt x="70" y="0"/>
                    <a:pt x="65" y="13"/>
                    <a:pt x="63" y="18"/>
                  </a:cubicBezTo>
                  <a:lnTo>
                    <a:pt x="2" y="191"/>
                  </a:lnTo>
                  <a:cubicBezTo>
                    <a:pt x="0" y="196"/>
                    <a:pt x="0" y="196"/>
                    <a:pt x="0" y="198"/>
                  </a:cubicBezTo>
                  <a:cubicBezTo>
                    <a:pt x="0" y="203"/>
                    <a:pt x="16" y="207"/>
                    <a:pt x="18" y="207"/>
                  </a:cubicBezTo>
                  <a:cubicBezTo>
                    <a:pt x="22" y="207"/>
                    <a:pt x="22" y="205"/>
                    <a:pt x="23" y="20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5" name="Freeform 134">
              <a:extLst>
                <a:ext uri="{FF2B5EF4-FFF2-40B4-BE49-F238E27FC236}">
                  <a16:creationId xmlns:a16="http://schemas.microsoft.com/office/drawing/2014/main" id="{D2F27D85-C37D-0C44-BE06-C81653D87B42}"/>
                </a:ext>
              </a:extLst>
            </p:cNvPr>
            <p:cNvSpPr/>
            <p:nvPr/>
          </p:nvSpPr>
          <p:spPr>
            <a:xfrm>
              <a:off x="4615920" y="6897600"/>
              <a:ext cx="197280" cy="256320"/>
            </a:xfrm>
            <a:custGeom>
              <a:avLst/>
              <a:gdLst/>
              <a:ahLst/>
              <a:cxnLst>
                <a:cxn ang="3cd4">
                  <a:pos x="hc" y="t"/>
                </a:cxn>
                <a:cxn ang="cd2">
                  <a:pos x="l" y="vc"/>
                </a:cxn>
                <a:cxn ang="cd4">
                  <a:pos x="hc" y="b"/>
                </a:cxn>
                <a:cxn ang="0">
                  <a:pos x="r" y="vc"/>
                </a:cxn>
              </a:cxnLst>
              <a:rect l="l" t="t" r="r" b="b"/>
              <a:pathLst>
                <a:path w="549" h="713">
                  <a:moveTo>
                    <a:pt x="308" y="554"/>
                  </a:moveTo>
                  <a:cubicBezTo>
                    <a:pt x="432" y="508"/>
                    <a:pt x="549" y="365"/>
                    <a:pt x="549" y="212"/>
                  </a:cubicBezTo>
                  <a:cubicBezTo>
                    <a:pt x="549" y="86"/>
                    <a:pt x="464" y="0"/>
                    <a:pt x="346" y="0"/>
                  </a:cubicBezTo>
                  <a:cubicBezTo>
                    <a:pt x="175" y="0"/>
                    <a:pt x="0" y="180"/>
                    <a:pt x="0" y="365"/>
                  </a:cubicBezTo>
                  <a:cubicBezTo>
                    <a:pt x="0" y="497"/>
                    <a:pt x="88" y="576"/>
                    <a:pt x="203" y="576"/>
                  </a:cubicBezTo>
                  <a:cubicBezTo>
                    <a:pt x="223" y="576"/>
                    <a:pt x="250" y="572"/>
                    <a:pt x="281" y="565"/>
                  </a:cubicBezTo>
                  <a:cubicBezTo>
                    <a:pt x="277" y="614"/>
                    <a:pt x="277" y="615"/>
                    <a:pt x="277" y="626"/>
                  </a:cubicBezTo>
                  <a:cubicBezTo>
                    <a:pt x="277" y="651"/>
                    <a:pt x="277" y="713"/>
                    <a:pt x="344" y="713"/>
                  </a:cubicBezTo>
                  <a:cubicBezTo>
                    <a:pt x="437" y="713"/>
                    <a:pt x="475" y="567"/>
                    <a:pt x="475" y="560"/>
                  </a:cubicBezTo>
                  <a:cubicBezTo>
                    <a:pt x="475" y="553"/>
                    <a:pt x="470" y="551"/>
                    <a:pt x="468" y="551"/>
                  </a:cubicBezTo>
                  <a:cubicBezTo>
                    <a:pt x="461" y="551"/>
                    <a:pt x="459" y="554"/>
                    <a:pt x="457" y="560"/>
                  </a:cubicBezTo>
                  <a:cubicBezTo>
                    <a:pt x="439" y="615"/>
                    <a:pt x="392" y="635"/>
                    <a:pt x="365" y="635"/>
                  </a:cubicBezTo>
                  <a:cubicBezTo>
                    <a:pt x="328" y="635"/>
                    <a:pt x="317" y="614"/>
                    <a:pt x="308" y="554"/>
                  </a:cubicBezTo>
                  <a:close/>
                  <a:moveTo>
                    <a:pt x="158" y="547"/>
                  </a:moveTo>
                  <a:cubicBezTo>
                    <a:pt x="97" y="524"/>
                    <a:pt x="70" y="461"/>
                    <a:pt x="70" y="391"/>
                  </a:cubicBezTo>
                  <a:cubicBezTo>
                    <a:pt x="70" y="335"/>
                    <a:pt x="90" y="223"/>
                    <a:pt x="151" y="137"/>
                  </a:cubicBezTo>
                  <a:cubicBezTo>
                    <a:pt x="209" y="56"/>
                    <a:pt x="283" y="20"/>
                    <a:pt x="342" y="20"/>
                  </a:cubicBezTo>
                  <a:cubicBezTo>
                    <a:pt x="421" y="20"/>
                    <a:pt x="479" y="81"/>
                    <a:pt x="479" y="187"/>
                  </a:cubicBezTo>
                  <a:cubicBezTo>
                    <a:pt x="479" y="266"/>
                    <a:pt x="437" y="452"/>
                    <a:pt x="304" y="527"/>
                  </a:cubicBezTo>
                  <a:cubicBezTo>
                    <a:pt x="301" y="499"/>
                    <a:pt x="293" y="441"/>
                    <a:pt x="234" y="441"/>
                  </a:cubicBezTo>
                  <a:cubicBezTo>
                    <a:pt x="193" y="441"/>
                    <a:pt x="155" y="481"/>
                    <a:pt x="155" y="522"/>
                  </a:cubicBezTo>
                  <a:cubicBezTo>
                    <a:pt x="155" y="538"/>
                    <a:pt x="158" y="547"/>
                    <a:pt x="158" y="547"/>
                  </a:cubicBezTo>
                  <a:close/>
                  <a:moveTo>
                    <a:pt x="207" y="556"/>
                  </a:moveTo>
                  <a:cubicBezTo>
                    <a:pt x="196" y="556"/>
                    <a:pt x="171" y="556"/>
                    <a:pt x="171" y="522"/>
                  </a:cubicBezTo>
                  <a:cubicBezTo>
                    <a:pt x="171" y="491"/>
                    <a:pt x="202" y="459"/>
                    <a:pt x="234" y="459"/>
                  </a:cubicBezTo>
                  <a:cubicBezTo>
                    <a:pt x="268" y="459"/>
                    <a:pt x="283" y="479"/>
                    <a:pt x="283" y="526"/>
                  </a:cubicBezTo>
                  <a:cubicBezTo>
                    <a:pt x="283" y="538"/>
                    <a:pt x="283" y="538"/>
                    <a:pt x="275" y="542"/>
                  </a:cubicBezTo>
                  <a:cubicBezTo>
                    <a:pt x="254" y="551"/>
                    <a:pt x="230" y="556"/>
                    <a:pt x="207" y="55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6" name="Freeform 135">
              <a:extLst>
                <a:ext uri="{FF2B5EF4-FFF2-40B4-BE49-F238E27FC236}">
                  <a16:creationId xmlns:a16="http://schemas.microsoft.com/office/drawing/2014/main" id="{C1057F27-38CF-154E-98BE-ECE6521264F5}"/>
                </a:ext>
              </a:extLst>
            </p:cNvPr>
            <p:cNvSpPr/>
            <p:nvPr/>
          </p:nvSpPr>
          <p:spPr>
            <a:xfrm>
              <a:off x="4835520" y="7063920"/>
              <a:ext cx="146160" cy="90360"/>
            </a:xfrm>
            <a:custGeom>
              <a:avLst/>
              <a:gdLst/>
              <a:ahLst/>
              <a:cxnLst>
                <a:cxn ang="3cd4">
                  <a:pos x="hc" y="t"/>
                </a:cxn>
                <a:cxn ang="cd2">
                  <a:pos x="l" y="vc"/>
                </a:cxn>
                <a:cxn ang="cd4">
                  <a:pos x="hc" y="b"/>
                </a:cxn>
                <a:cxn ang="0">
                  <a:pos x="r" y="vc"/>
                </a:cxn>
              </a:cxnLst>
              <a:rect l="l" t="t" r="r" b="b"/>
              <a:pathLst>
                <a:path w="407" h="252">
                  <a:moveTo>
                    <a:pt x="266" y="68"/>
                  </a:moveTo>
                  <a:cubicBezTo>
                    <a:pt x="270" y="54"/>
                    <a:pt x="277" y="27"/>
                    <a:pt x="277" y="23"/>
                  </a:cubicBezTo>
                  <a:cubicBezTo>
                    <a:pt x="277" y="13"/>
                    <a:pt x="268" y="5"/>
                    <a:pt x="259" y="5"/>
                  </a:cubicBezTo>
                  <a:cubicBezTo>
                    <a:pt x="248" y="5"/>
                    <a:pt x="238" y="13"/>
                    <a:pt x="234" y="22"/>
                  </a:cubicBezTo>
                  <a:cubicBezTo>
                    <a:pt x="232" y="27"/>
                    <a:pt x="227" y="50"/>
                    <a:pt x="223" y="65"/>
                  </a:cubicBezTo>
                  <a:cubicBezTo>
                    <a:pt x="216" y="95"/>
                    <a:pt x="216" y="97"/>
                    <a:pt x="207" y="128"/>
                  </a:cubicBezTo>
                  <a:cubicBezTo>
                    <a:pt x="200" y="158"/>
                    <a:pt x="200" y="164"/>
                    <a:pt x="198" y="180"/>
                  </a:cubicBezTo>
                  <a:cubicBezTo>
                    <a:pt x="202" y="191"/>
                    <a:pt x="196" y="202"/>
                    <a:pt x="184" y="218"/>
                  </a:cubicBezTo>
                  <a:cubicBezTo>
                    <a:pt x="176" y="227"/>
                    <a:pt x="164" y="236"/>
                    <a:pt x="146" y="236"/>
                  </a:cubicBezTo>
                  <a:cubicBezTo>
                    <a:pt x="124" y="236"/>
                    <a:pt x="95" y="229"/>
                    <a:pt x="95" y="185"/>
                  </a:cubicBezTo>
                  <a:cubicBezTo>
                    <a:pt x="95" y="157"/>
                    <a:pt x="112" y="115"/>
                    <a:pt x="122" y="86"/>
                  </a:cubicBezTo>
                  <a:cubicBezTo>
                    <a:pt x="131" y="63"/>
                    <a:pt x="133" y="58"/>
                    <a:pt x="133" y="49"/>
                  </a:cubicBezTo>
                  <a:cubicBezTo>
                    <a:pt x="133" y="22"/>
                    <a:pt x="112" y="0"/>
                    <a:pt x="81" y="0"/>
                  </a:cubicBezTo>
                  <a:cubicBezTo>
                    <a:pt x="25" y="0"/>
                    <a:pt x="0" y="76"/>
                    <a:pt x="0" y="86"/>
                  </a:cubicBezTo>
                  <a:cubicBezTo>
                    <a:pt x="0" y="94"/>
                    <a:pt x="7" y="94"/>
                    <a:pt x="9" y="94"/>
                  </a:cubicBezTo>
                  <a:cubicBezTo>
                    <a:pt x="18" y="94"/>
                    <a:pt x="18" y="90"/>
                    <a:pt x="20" y="85"/>
                  </a:cubicBezTo>
                  <a:cubicBezTo>
                    <a:pt x="34" y="38"/>
                    <a:pt x="58" y="16"/>
                    <a:pt x="79" y="16"/>
                  </a:cubicBezTo>
                  <a:cubicBezTo>
                    <a:pt x="88" y="16"/>
                    <a:pt x="94" y="22"/>
                    <a:pt x="94" y="36"/>
                  </a:cubicBezTo>
                  <a:cubicBezTo>
                    <a:pt x="94" y="49"/>
                    <a:pt x="88" y="61"/>
                    <a:pt x="86" y="68"/>
                  </a:cubicBezTo>
                  <a:cubicBezTo>
                    <a:pt x="54" y="149"/>
                    <a:pt x="54" y="160"/>
                    <a:pt x="54" y="178"/>
                  </a:cubicBezTo>
                  <a:cubicBezTo>
                    <a:pt x="54" y="243"/>
                    <a:pt x="113" y="252"/>
                    <a:pt x="144" y="252"/>
                  </a:cubicBezTo>
                  <a:cubicBezTo>
                    <a:pt x="155" y="252"/>
                    <a:pt x="182" y="252"/>
                    <a:pt x="207" y="214"/>
                  </a:cubicBezTo>
                  <a:cubicBezTo>
                    <a:pt x="220" y="239"/>
                    <a:pt x="250" y="252"/>
                    <a:pt x="284" y="252"/>
                  </a:cubicBezTo>
                  <a:cubicBezTo>
                    <a:pt x="333" y="252"/>
                    <a:pt x="358" y="209"/>
                    <a:pt x="369" y="185"/>
                  </a:cubicBezTo>
                  <a:cubicBezTo>
                    <a:pt x="392" y="139"/>
                    <a:pt x="407" y="70"/>
                    <a:pt x="407" y="43"/>
                  </a:cubicBezTo>
                  <a:cubicBezTo>
                    <a:pt x="407" y="2"/>
                    <a:pt x="383" y="0"/>
                    <a:pt x="380" y="0"/>
                  </a:cubicBezTo>
                  <a:cubicBezTo>
                    <a:pt x="365" y="0"/>
                    <a:pt x="349" y="14"/>
                    <a:pt x="349" y="29"/>
                  </a:cubicBezTo>
                  <a:cubicBezTo>
                    <a:pt x="349" y="40"/>
                    <a:pt x="355" y="43"/>
                    <a:pt x="360" y="47"/>
                  </a:cubicBezTo>
                  <a:cubicBezTo>
                    <a:pt x="373" y="58"/>
                    <a:pt x="380" y="74"/>
                    <a:pt x="380" y="92"/>
                  </a:cubicBezTo>
                  <a:cubicBezTo>
                    <a:pt x="380" y="99"/>
                    <a:pt x="356" y="236"/>
                    <a:pt x="286" y="236"/>
                  </a:cubicBezTo>
                  <a:cubicBezTo>
                    <a:pt x="241" y="236"/>
                    <a:pt x="241" y="196"/>
                    <a:pt x="241" y="187"/>
                  </a:cubicBezTo>
                  <a:cubicBezTo>
                    <a:pt x="241" y="171"/>
                    <a:pt x="243" y="162"/>
                    <a:pt x="250" y="13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7" name="Freeform 136">
              <a:extLst>
                <a:ext uri="{FF2B5EF4-FFF2-40B4-BE49-F238E27FC236}">
                  <a16:creationId xmlns:a16="http://schemas.microsoft.com/office/drawing/2014/main" id="{F63F1746-4AA3-314C-A29C-280559BE2CE5}"/>
                </a:ext>
              </a:extLst>
            </p:cNvPr>
            <p:cNvSpPr/>
            <p:nvPr/>
          </p:nvSpPr>
          <p:spPr>
            <a:xfrm>
              <a:off x="5018040" y="7055640"/>
              <a:ext cx="109080" cy="7920"/>
            </a:xfrm>
            <a:custGeom>
              <a:avLst/>
              <a:gdLst/>
              <a:ahLst/>
              <a:cxnLst>
                <a:cxn ang="3cd4">
                  <a:pos x="hc" y="t"/>
                </a:cxn>
                <a:cxn ang="cd2">
                  <a:pos x="l" y="vc"/>
                </a:cxn>
                <a:cxn ang="cd4">
                  <a:pos x="hc" y="b"/>
                </a:cxn>
                <a:cxn ang="0">
                  <a:pos x="r" y="vc"/>
                </a:cxn>
              </a:cxnLst>
              <a:rect l="l" t="t" r="r" b="b"/>
              <a:pathLst>
                <a:path w="304" h="23">
                  <a:moveTo>
                    <a:pt x="286" y="23"/>
                  </a:moveTo>
                  <a:cubicBezTo>
                    <a:pt x="293" y="23"/>
                    <a:pt x="304" y="23"/>
                    <a:pt x="304" y="13"/>
                  </a:cubicBezTo>
                  <a:cubicBezTo>
                    <a:pt x="304" y="0"/>
                    <a:pt x="293" y="0"/>
                    <a:pt x="286" y="0"/>
                  </a:cubicBezTo>
                  <a:lnTo>
                    <a:pt x="16" y="0"/>
                  </a:lnTo>
                  <a:cubicBezTo>
                    <a:pt x="11" y="0"/>
                    <a:pt x="0" y="0"/>
                    <a:pt x="0" y="13"/>
                  </a:cubicBezTo>
                  <a:cubicBezTo>
                    <a:pt x="0" y="23"/>
                    <a:pt x="11" y="23"/>
                    <a:pt x="16" y="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8" name="Freeform 137">
              <a:extLst>
                <a:ext uri="{FF2B5EF4-FFF2-40B4-BE49-F238E27FC236}">
                  <a16:creationId xmlns:a16="http://schemas.microsoft.com/office/drawing/2014/main" id="{DD0C00C3-FE6A-684D-ABC3-56F475A29387}"/>
                </a:ext>
              </a:extLst>
            </p:cNvPr>
            <p:cNvSpPr/>
            <p:nvPr/>
          </p:nvSpPr>
          <p:spPr>
            <a:xfrm>
              <a:off x="5207400" y="6885360"/>
              <a:ext cx="66240" cy="284760"/>
            </a:xfrm>
            <a:custGeom>
              <a:avLst/>
              <a:gdLst/>
              <a:ahLst/>
              <a:cxnLst>
                <a:cxn ang="3cd4">
                  <a:pos x="hc" y="t"/>
                </a:cxn>
                <a:cxn ang="cd2">
                  <a:pos x="l" y="vc"/>
                </a:cxn>
                <a:cxn ang="cd4">
                  <a:pos x="hc" y="b"/>
                </a:cxn>
                <a:cxn ang="0">
                  <a:pos x="r" y="vc"/>
                </a:cxn>
              </a:cxnLst>
              <a:rect l="l" t="t" r="r" b="b"/>
              <a:pathLst>
                <a:path w="185" h="792">
                  <a:moveTo>
                    <a:pt x="185" y="785"/>
                  </a:moveTo>
                  <a:cubicBezTo>
                    <a:pt x="185" y="783"/>
                    <a:pt x="185" y="781"/>
                    <a:pt x="171" y="767"/>
                  </a:cubicBezTo>
                  <a:cubicBezTo>
                    <a:pt x="72" y="668"/>
                    <a:pt x="47" y="518"/>
                    <a:pt x="47" y="396"/>
                  </a:cubicBezTo>
                  <a:cubicBezTo>
                    <a:pt x="47" y="259"/>
                    <a:pt x="77" y="121"/>
                    <a:pt x="175" y="22"/>
                  </a:cubicBezTo>
                  <a:cubicBezTo>
                    <a:pt x="185" y="13"/>
                    <a:pt x="185" y="11"/>
                    <a:pt x="185" y="7"/>
                  </a:cubicBezTo>
                  <a:cubicBezTo>
                    <a:pt x="185" y="2"/>
                    <a:pt x="182" y="0"/>
                    <a:pt x="176" y="0"/>
                  </a:cubicBezTo>
                  <a:cubicBezTo>
                    <a:pt x="169" y="0"/>
                    <a:pt x="97" y="54"/>
                    <a:pt x="50" y="155"/>
                  </a:cubicBezTo>
                  <a:cubicBezTo>
                    <a:pt x="9" y="241"/>
                    <a:pt x="0" y="329"/>
                    <a:pt x="0" y="396"/>
                  </a:cubicBezTo>
                  <a:cubicBezTo>
                    <a:pt x="0" y="459"/>
                    <a:pt x="9" y="554"/>
                    <a:pt x="52" y="644"/>
                  </a:cubicBezTo>
                  <a:cubicBezTo>
                    <a:pt x="101" y="741"/>
                    <a:pt x="169" y="792"/>
                    <a:pt x="176" y="792"/>
                  </a:cubicBezTo>
                  <a:cubicBezTo>
                    <a:pt x="182" y="792"/>
                    <a:pt x="185" y="790"/>
                    <a:pt x="185" y="78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39" name="Freeform 138">
              <a:extLst>
                <a:ext uri="{FF2B5EF4-FFF2-40B4-BE49-F238E27FC236}">
                  <a16:creationId xmlns:a16="http://schemas.microsoft.com/office/drawing/2014/main" id="{2CF96010-4EDF-CA4D-9533-BEAC272616F5}"/>
                </a:ext>
              </a:extLst>
            </p:cNvPr>
            <p:cNvSpPr/>
            <p:nvPr/>
          </p:nvSpPr>
          <p:spPr>
            <a:xfrm>
              <a:off x="5303880" y="6972840"/>
              <a:ext cx="105120" cy="129240"/>
            </a:xfrm>
            <a:custGeom>
              <a:avLst/>
              <a:gdLst/>
              <a:ahLst/>
              <a:cxnLst>
                <a:cxn ang="3cd4">
                  <a:pos x="hc" y="t"/>
                </a:cxn>
                <a:cxn ang="cd2">
                  <a:pos x="l" y="vc"/>
                </a:cxn>
                <a:cxn ang="cd4">
                  <a:pos x="hc" y="b"/>
                </a:cxn>
                <a:cxn ang="0">
                  <a:pos x="r" y="vc"/>
                </a:cxn>
              </a:cxnLst>
              <a:rect l="l" t="t" r="r" b="b"/>
              <a:pathLst>
                <a:path w="293" h="360">
                  <a:moveTo>
                    <a:pt x="270" y="54"/>
                  </a:moveTo>
                  <a:cubicBezTo>
                    <a:pt x="248" y="54"/>
                    <a:pt x="232" y="72"/>
                    <a:pt x="232" y="90"/>
                  </a:cubicBezTo>
                  <a:cubicBezTo>
                    <a:pt x="232" y="101"/>
                    <a:pt x="239" y="113"/>
                    <a:pt x="256" y="113"/>
                  </a:cubicBezTo>
                  <a:cubicBezTo>
                    <a:pt x="274" y="113"/>
                    <a:pt x="293" y="99"/>
                    <a:pt x="293" y="68"/>
                  </a:cubicBezTo>
                  <a:cubicBezTo>
                    <a:pt x="293" y="32"/>
                    <a:pt x="259" y="0"/>
                    <a:pt x="198" y="0"/>
                  </a:cubicBezTo>
                  <a:cubicBezTo>
                    <a:pt x="94" y="0"/>
                    <a:pt x="63" y="81"/>
                    <a:pt x="63" y="115"/>
                  </a:cubicBezTo>
                  <a:cubicBezTo>
                    <a:pt x="63" y="178"/>
                    <a:pt x="122" y="191"/>
                    <a:pt x="146" y="194"/>
                  </a:cubicBezTo>
                  <a:cubicBezTo>
                    <a:pt x="187" y="203"/>
                    <a:pt x="229" y="211"/>
                    <a:pt x="229" y="256"/>
                  </a:cubicBezTo>
                  <a:cubicBezTo>
                    <a:pt x="229" y="275"/>
                    <a:pt x="211" y="342"/>
                    <a:pt x="115" y="342"/>
                  </a:cubicBezTo>
                  <a:cubicBezTo>
                    <a:pt x="103" y="342"/>
                    <a:pt x="41" y="342"/>
                    <a:pt x="23" y="301"/>
                  </a:cubicBezTo>
                  <a:cubicBezTo>
                    <a:pt x="54" y="304"/>
                    <a:pt x="74" y="281"/>
                    <a:pt x="74" y="257"/>
                  </a:cubicBezTo>
                  <a:cubicBezTo>
                    <a:pt x="74" y="239"/>
                    <a:pt x="61" y="230"/>
                    <a:pt x="45" y="230"/>
                  </a:cubicBezTo>
                  <a:cubicBezTo>
                    <a:pt x="23" y="230"/>
                    <a:pt x="0" y="247"/>
                    <a:pt x="0" y="283"/>
                  </a:cubicBezTo>
                  <a:cubicBezTo>
                    <a:pt x="0" y="328"/>
                    <a:pt x="45" y="360"/>
                    <a:pt x="113" y="360"/>
                  </a:cubicBezTo>
                  <a:cubicBezTo>
                    <a:pt x="243" y="360"/>
                    <a:pt x="274" y="265"/>
                    <a:pt x="274" y="229"/>
                  </a:cubicBezTo>
                  <a:cubicBezTo>
                    <a:pt x="274" y="200"/>
                    <a:pt x="259" y="180"/>
                    <a:pt x="248" y="169"/>
                  </a:cubicBezTo>
                  <a:cubicBezTo>
                    <a:pt x="227" y="148"/>
                    <a:pt x="205" y="144"/>
                    <a:pt x="169" y="137"/>
                  </a:cubicBezTo>
                  <a:cubicBezTo>
                    <a:pt x="140" y="130"/>
                    <a:pt x="110" y="124"/>
                    <a:pt x="110" y="88"/>
                  </a:cubicBezTo>
                  <a:cubicBezTo>
                    <a:pt x="110" y="67"/>
                    <a:pt x="128" y="18"/>
                    <a:pt x="198" y="18"/>
                  </a:cubicBezTo>
                  <a:cubicBezTo>
                    <a:pt x="218" y="18"/>
                    <a:pt x="257" y="23"/>
                    <a:pt x="270" y="5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0" name="Freeform 139">
              <a:extLst>
                <a:ext uri="{FF2B5EF4-FFF2-40B4-BE49-F238E27FC236}">
                  <a16:creationId xmlns:a16="http://schemas.microsoft.com/office/drawing/2014/main" id="{FDBE93DA-E005-1C48-B289-88AAEE6A67AB}"/>
                </a:ext>
              </a:extLst>
            </p:cNvPr>
            <p:cNvSpPr/>
            <p:nvPr/>
          </p:nvSpPr>
          <p:spPr>
            <a:xfrm>
              <a:off x="5431680" y="6869519"/>
              <a:ext cx="50040" cy="103320"/>
            </a:xfrm>
            <a:custGeom>
              <a:avLst/>
              <a:gdLst/>
              <a:ahLst/>
              <a:cxnLst>
                <a:cxn ang="3cd4">
                  <a:pos x="hc" y="t"/>
                </a:cxn>
                <a:cxn ang="cd2">
                  <a:pos x="l" y="vc"/>
                </a:cxn>
                <a:cxn ang="cd4">
                  <a:pos x="hc" y="b"/>
                </a:cxn>
                <a:cxn ang="0">
                  <a:pos x="r" y="vc"/>
                </a:cxn>
              </a:cxnLst>
              <a:rect l="l" t="t" r="r" b="b"/>
              <a:pathLst>
                <a:path w="140" h="288">
                  <a:moveTo>
                    <a:pt x="135" y="49"/>
                  </a:moveTo>
                  <a:cubicBezTo>
                    <a:pt x="140" y="40"/>
                    <a:pt x="140" y="34"/>
                    <a:pt x="140" y="31"/>
                  </a:cubicBezTo>
                  <a:cubicBezTo>
                    <a:pt x="140" y="13"/>
                    <a:pt x="126" y="0"/>
                    <a:pt x="108" y="0"/>
                  </a:cubicBezTo>
                  <a:cubicBezTo>
                    <a:pt x="86" y="0"/>
                    <a:pt x="79" y="18"/>
                    <a:pt x="77" y="27"/>
                  </a:cubicBezTo>
                  <a:lnTo>
                    <a:pt x="4" y="268"/>
                  </a:lnTo>
                  <a:cubicBezTo>
                    <a:pt x="2" y="268"/>
                    <a:pt x="0" y="275"/>
                    <a:pt x="0" y="275"/>
                  </a:cubicBezTo>
                  <a:cubicBezTo>
                    <a:pt x="0" y="283"/>
                    <a:pt x="18" y="288"/>
                    <a:pt x="22" y="288"/>
                  </a:cubicBezTo>
                  <a:cubicBezTo>
                    <a:pt x="25" y="288"/>
                    <a:pt x="27" y="288"/>
                    <a:pt x="31" y="2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1" name="Freeform 140">
              <a:extLst>
                <a:ext uri="{FF2B5EF4-FFF2-40B4-BE49-F238E27FC236}">
                  <a16:creationId xmlns:a16="http://schemas.microsoft.com/office/drawing/2014/main" id="{EC50120D-C8EA-1846-BC61-9C7E9461D797}"/>
                </a:ext>
              </a:extLst>
            </p:cNvPr>
            <p:cNvSpPr/>
            <p:nvPr/>
          </p:nvSpPr>
          <p:spPr>
            <a:xfrm>
              <a:off x="5526360" y="7067880"/>
              <a:ext cx="33480" cy="85320"/>
            </a:xfrm>
            <a:custGeom>
              <a:avLst/>
              <a:gdLst/>
              <a:ahLst/>
              <a:cxnLst>
                <a:cxn ang="3cd4">
                  <a:pos x="hc" y="t"/>
                </a:cxn>
                <a:cxn ang="cd2">
                  <a:pos x="l" y="vc"/>
                </a:cxn>
                <a:cxn ang="cd4">
                  <a:pos x="hc" y="b"/>
                </a:cxn>
                <a:cxn ang="0">
                  <a:pos x="r" y="vc"/>
                </a:cxn>
              </a:cxnLst>
              <a:rect l="l" t="t" r="r" b="b"/>
              <a:pathLst>
                <a:path w="94" h="238">
                  <a:moveTo>
                    <a:pt x="94" y="83"/>
                  </a:moveTo>
                  <a:cubicBezTo>
                    <a:pt x="94" y="31"/>
                    <a:pt x="74" y="0"/>
                    <a:pt x="43" y="0"/>
                  </a:cubicBezTo>
                  <a:cubicBezTo>
                    <a:pt x="16" y="0"/>
                    <a:pt x="0" y="20"/>
                    <a:pt x="0" y="41"/>
                  </a:cubicBezTo>
                  <a:cubicBezTo>
                    <a:pt x="0" y="63"/>
                    <a:pt x="16" y="85"/>
                    <a:pt x="43" y="85"/>
                  </a:cubicBezTo>
                  <a:cubicBezTo>
                    <a:pt x="52" y="85"/>
                    <a:pt x="63" y="81"/>
                    <a:pt x="70" y="74"/>
                  </a:cubicBezTo>
                  <a:cubicBezTo>
                    <a:pt x="74" y="72"/>
                    <a:pt x="74" y="72"/>
                    <a:pt x="76" y="72"/>
                  </a:cubicBezTo>
                  <a:cubicBezTo>
                    <a:pt x="76" y="72"/>
                    <a:pt x="77" y="72"/>
                    <a:pt x="77" y="83"/>
                  </a:cubicBezTo>
                  <a:cubicBezTo>
                    <a:pt x="77" y="142"/>
                    <a:pt x="49" y="191"/>
                    <a:pt x="22" y="216"/>
                  </a:cubicBezTo>
                  <a:cubicBezTo>
                    <a:pt x="13" y="225"/>
                    <a:pt x="13" y="227"/>
                    <a:pt x="13" y="229"/>
                  </a:cubicBezTo>
                  <a:cubicBezTo>
                    <a:pt x="13" y="236"/>
                    <a:pt x="16" y="238"/>
                    <a:pt x="22" y="238"/>
                  </a:cubicBezTo>
                  <a:cubicBezTo>
                    <a:pt x="31" y="238"/>
                    <a:pt x="94" y="176"/>
                    <a:pt x="94" y="8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2" name="Freeform 141">
              <a:extLst>
                <a:ext uri="{FF2B5EF4-FFF2-40B4-BE49-F238E27FC236}">
                  <a16:creationId xmlns:a16="http://schemas.microsoft.com/office/drawing/2014/main" id="{27AAD678-DC30-3945-8696-E913ECA018E3}"/>
                </a:ext>
              </a:extLst>
            </p:cNvPr>
            <p:cNvSpPr/>
            <p:nvPr/>
          </p:nvSpPr>
          <p:spPr>
            <a:xfrm>
              <a:off x="5639760" y="6972840"/>
              <a:ext cx="130680" cy="129240"/>
            </a:xfrm>
            <a:custGeom>
              <a:avLst/>
              <a:gdLst/>
              <a:ahLst/>
              <a:cxnLst>
                <a:cxn ang="3cd4">
                  <a:pos x="hc" y="t"/>
                </a:cxn>
                <a:cxn ang="cd2">
                  <a:pos x="l" y="vc"/>
                </a:cxn>
                <a:cxn ang="cd4">
                  <a:pos x="hc" y="b"/>
                </a:cxn>
                <a:cxn ang="0">
                  <a:pos x="r" y="vc"/>
                </a:cxn>
              </a:cxnLst>
              <a:rect l="l" t="t" r="r" b="b"/>
              <a:pathLst>
                <a:path w="364" h="360">
                  <a:moveTo>
                    <a:pt x="265" y="50"/>
                  </a:moveTo>
                  <a:cubicBezTo>
                    <a:pt x="250" y="22"/>
                    <a:pt x="227" y="0"/>
                    <a:pt x="191" y="0"/>
                  </a:cubicBezTo>
                  <a:cubicBezTo>
                    <a:pt x="99" y="0"/>
                    <a:pt x="0" y="117"/>
                    <a:pt x="0" y="232"/>
                  </a:cubicBezTo>
                  <a:cubicBezTo>
                    <a:pt x="0" y="308"/>
                    <a:pt x="43" y="360"/>
                    <a:pt x="106" y="360"/>
                  </a:cubicBezTo>
                  <a:cubicBezTo>
                    <a:pt x="122" y="360"/>
                    <a:pt x="162" y="356"/>
                    <a:pt x="209" y="301"/>
                  </a:cubicBezTo>
                  <a:cubicBezTo>
                    <a:pt x="216" y="333"/>
                    <a:pt x="243" y="360"/>
                    <a:pt x="281" y="360"/>
                  </a:cubicBezTo>
                  <a:cubicBezTo>
                    <a:pt x="310" y="360"/>
                    <a:pt x="328" y="342"/>
                    <a:pt x="340" y="317"/>
                  </a:cubicBezTo>
                  <a:cubicBezTo>
                    <a:pt x="353" y="288"/>
                    <a:pt x="364" y="239"/>
                    <a:pt x="364" y="238"/>
                  </a:cubicBezTo>
                  <a:cubicBezTo>
                    <a:pt x="364" y="230"/>
                    <a:pt x="356" y="230"/>
                    <a:pt x="355" y="230"/>
                  </a:cubicBezTo>
                  <a:cubicBezTo>
                    <a:pt x="346" y="230"/>
                    <a:pt x="346" y="232"/>
                    <a:pt x="344" y="245"/>
                  </a:cubicBezTo>
                  <a:cubicBezTo>
                    <a:pt x="329" y="295"/>
                    <a:pt x="315" y="342"/>
                    <a:pt x="283" y="342"/>
                  </a:cubicBezTo>
                  <a:cubicBezTo>
                    <a:pt x="261" y="342"/>
                    <a:pt x="259" y="322"/>
                    <a:pt x="259" y="306"/>
                  </a:cubicBezTo>
                  <a:cubicBezTo>
                    <a:pt x="259" y="288"/>
                    <a:pt x="261" y="283"/>
                    <a:pt x="270" y="247"/>
                  </a:cubicBezTo>
                  <a:cubicBezTo>
                    <a:pt x="279" y="214"/>
                    <a:pt x="279" y="205"/>
                    <a:pt x="286" y="176"/>
                  </a:cubicBezTo>
                  <a:lnTo>
                    <a:pt x="315" y="65"/>
                  </a:lnTo>
                  <a:cubicBezTo>
                    <a:pt x="320" y="41"/>
                    <a:pt x="320" y="41"/>
                    <a:pt x="320" y="38"/>
                  </a:cubicBezTo>
                  <a:cubicBezTo>
                    <a:pt x="320" y="23"/>
                    <a:pt x="311" y="16"/>
                    <a:pt x="299" y="16"/>
                  </a:cubicBezTo>
                  <a:cubicBezTo>
                    <a:pt x="279" y="16"/>
                    <a:pt x="266" y="34"/>
                    <a:pt x="265" y="50"/>
                  </a:cubicBezTo>
                  <a:close/>
                  <a:moveTo>
                    <a:pt x="212" y="257"/>
                  </a:moveTo>
                  <a:cubicBezTo>
                    <a:pt x="209" y="272"/>
                    <a:pt x="209" y="272"/>
                    <a:pt x="196" y="286"/>
                  </a:cubicBezTo>
                  <a:cubicBezTo>
                    <a:pt x="162" y="329"/>
                    <a:pt x="130" y="342"/>
                    <a:pt x="108" y="342"/>
                  </a:cubicBezTo>
                  <a:cubicBezTo>
                    <a:pt x="68" y="342"/>
                    <a:pt x="56" y="299"/>
                    <a:pt x="56" y="268"/>
                  </a:cubicBezTo>
                  <a:cubicBezTo>
                    <a:pt x="56" y="229"/>
                    <a:pt x="81" y="130"/>
                    <a:pt x="101" y="94"/>
                  </a:cubicBezTo>
                  <a:cubicBezTo>
                    <a:pt x="124" y="47"/>
                    <a:pt x="160" y="18"/>
                    <a:pt x="193" y="18"/>
                  </a:cubicBezTo>
                  <a:cubicBezTo>
                    <a:pt x="245" y="18"/>
                    <a:pt x="256" y="83"/>
                    <a:pt x="256" y="88"/>
                  </a:cubicBezTo>
                  <a:cubicBezTo>
                    <a:pt x="256" y="92"/>
                    <a:pt x="254" y="97"/>
                    <a:pt x="252" y="10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3" name="Freeform 142">
              <a:extLst>
                <a:ext uri="{FF2B5EF4-FFF2-40B4-BE49-F238E27FC236}">
                  <a16:creationId xmlns:a16="http://schemas.microsoft.com/office/drawing/2014/main" id="{486FDD52-607C-C748-A130-E59A10D3FCEB}"/>
                </a:ext>
              </a:extLst>
            </p:cNvPr>
            <p:cNvSpPr/>
            <p:nvPr/>
          </p:nvSpPr>
          <p:spPr>
            <a:xfrm>
              <a:off x="5788080" y="6869519"/>
              <a:ext cx="50040" cy="103320"/>
            </a:xfrm>
            <a:custGeom>
              <a:avLst/>
              <a:gdLst/>
              <a:ahLst/>
              <a:cxnLst>
                <a:cxn ang="3cd4">
                  <a:pos x="hc" y="t"/>
                </a:cxn>
                <a:cxn ang="cd2">
                  <a:pos x="l" y="vc"/>
                </a:cxn>
                <a:cxn ang="cd4">
                  <a:pos x="hc" y="b"/>
                </a:cxn>
                <a:cxn ang="0">
                  <a:pos x="r" y="vc"/>
                </a:cxn>
              </a:cxnLst>
              <a:rect l="l" t="t" r="r" b="b"/>
              <a:pathLst>
                <a:path w="140" h="288">
                  <a:moveTo>
                    <a:pt x="135" y="49"/>
                  </a:moveTo>
                  <a:cubicBezTo>
                    <a:pt x="140" y="40"/>
                    <a:pt x="140" y="34"/>
                    <a:pt x="140" y="31"/>
                  </a:cubicBezTo>
                  <a:cubicBezTo>
                    <a:pt x="140" y="13"/>
                    <a:pt x="126" y="0"/>
                    <a:pt x="108" y="0"/>
                  </a:cubicBezTo>
                  <a:cubicBezTo>
                    <a:pt x="86" y="0"/>
                    <a:pt x="79" y="18"/>
                    <a:pt x="77" y="27"/>
                  </a:cubicBezTo>
                  <a:lnTo>
                    <a:pt x="4" y="268"/>
                  </a:lnTo>
                  <a:cubicBezTo>
                    <a:pt x="2" y="268"/>
                    <a:pt x="0" y="275"/>
                    <a:pt x="0" y="275"/>
                  </a:cubicBezTo>
                  <a:cubicBezTo>
                    <a:pt x="0" y="283"/>
                    <a:pt x="18" y="288"/>
                    <a:pt x="22" y="288"/>
                  </a:cubicBezTo>
                  <a:cubicBezTo>
                    <a:pt x="25" y="288"/>
                    <a:pt x="27" y="288"/>
                    <a:pt x="31" y="27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4" name="Freeform 143">
              <a:extLst>
                <a:ext uri="{FF2B5EF4-FFF2-40B4-BE49-F238E27FC236}">
                  <a16:creationId xmlns:a16="http://schemas.microsoft.com/office/drawing/2014/main" id="{FAEB6376-BD11-0644-B341-39551BD20F98}"/>
                </a:ext>
              </a:extLst>
            </p:cNvPr>
            <p:cNvSpPr/>
            <p:nvPr/>
          </p:nvSpPr>
          <p:spPr>
            <a:xfrm>
              <a:off x="5874120" y="6885360"/>
              <a:ext cx="66240" cy="284760"/>
            </a:xfrm>
            <a:custGeom>
              <a:avLst/>
              <a:gdLst/>
              <a:ahLst/>
              <a:cxnLst>
                <a:cxn ang="3cd4">
                  <a:pos x="hc" y="t"/>
                </a:cxn>
                <a:cxn ang="cd2">
                  <a:pos x="l" y="vc"/>
                </a:cxn>
                <a:cxn ang="cd4">
                  <a:pos x="hc" y="b"/>
                </a:cxn>
                <a:cxn ang="0">
                  <a:pos x="r" y="vc"/>
                </a:cxn>
              </a:cxnLst>
              <a:rect l="l" t="t" r="r" b="b"/>
              <a:pathLst>
                <a:path w="185" h="792">
                  <a:moveTo>
                    <a:pt x="185" y="396"/>
                  </a:moveTo>
                  <a:cubicBezTo>
                    <a:pt x="185" y="335"/>
                    <a:pt x="176" y="239"/>
                    <a:pt x="133" y="149"/>
                  </a:cubicBezTo>
                  <a:cubicBezTo>
                    <a:pt x="85" y="52"/>
                    <a:pt x="16" y="0"/>
                    <a:pt x="7" y="0"/>
                  </a:cubicBezTo>
                  <a:cubicBezTo>
                    <a:pt x="4" y="0"/>
                    <a:pt x="0" y="4"/>
                    <a:pt x="0" y="7"/>
                  </a:cubicBezTo>
                  <a:cubicBezTo>
                    <a:pt x="0" y="11"/>
                    <a:pt x="0" y="13"/>
                    <a:pt x="14" y="27"/>
                  </a:cubicBezTo>
                  <a:cubicBezTo>
                    <a:pt x="94" y="104"/>
                    <a:pt x="139" y="230"/>
                    <a:pt x="139" y="396"/>
                  </a:cubicBezTo>
                  <a:cubicBezTo>
                    <a:pt x="139" y="531"/>
                    <a:pt x="110" y="671"/>
                    <a:pt x="11" y="770"/>
                  </a:cubicBezTo>
                  <a:cubicBezTo>
                    <a:pt x="0" y="781"/>
                    <a:pt x="0" y="783"/>
                    <a:pt x="0" y="785"/>
                  </a:cubicBezTo>
                  <a:cubicBezTo>
                    <a:pt x="0" y="790"/>
                    <a:pt x="4" y="792"/>
                    <a:pt x="7" y="792"/>
                  </a:cubicBezTo>
                  <a:cubicBezTo>
                    <a:pt x="16" y="792"/>
                    <a:pt x="88" y="738"/>
                    <a:pt x="135" y="637"/>
                  </a:cubicBezTo>
                  <a:cubicBezTo>
                    <a:pt x="176" y="551"/>
                    <a:pt x="185" y="463"/>
                    <a:pt x="185" y="3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145" name="Freeform 144">
            <a:extLst>
              <a:ext uri="{FF2B5EF4-FFF2-40B4-BE49-F238E27FC236}">
                <a16:creationId xmlns:a16="http://schemas.microsoft.com/office/drawing/2014/main" id="{DAB9A101-3DED-4842-B0B3-ADB163B4605D}"/>
              </a:ext>
            </a:extLst>
          </p:cNvPr>
          <p:cNvSpPr/>
          <p:nvPr/>
        </p:nvSpPr>
        <p:spPr>
          <a:xfrm>
            <a:off x="5509549" y="3779837"/>
            <a:ext cx="4467828" cy="1421827"/>
          </a:xfrm>
          <a:custGeom>
            <a:avLst>
              <a:gd name="f0" fmla="val 4613"/>
              <a:gd name="f1" fmla="val 35564"/>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noFill/>
          <a:ln w="54720">
            <a:solidFill>
              <a:srgbClr val="3465A4"/>
            </a:solidFill>
            <a:prstDash val="solid"/>
          </a:ln>
        </p:spPr>
        <p:txBody>
          <a:bodyPr wrap="none" lIns="117360" tIns="72360" rIns="117360" bIns="72360" anchor="ctr" anchorCtr="0" compatLnSpc="0">
            <a:noAutofit/>
          </a:bodyPr>
          <a:lstStyle/>
          <a:p>
            <a:pPr marL="0" marR="0" lvl="0" indent="0" algn="ctr"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Target networks helps stabilize DL</a:t>
            </a:r>
          </a:p>
          <a:p>
            <a:pPr marL="0" marR="0" lvl="0" indent="0" algn="ctr" hangingPunct="0">
              <a:lnSpc>
                <a:spcPct val="100000"/>
              </a:lnSpc>
              <a:spcBef>
                <a:spcPts val="0"/>
              </a:spcBef>
              <a:spcAft>
                <a:spcPts val="0"/>
              </a:spcAft>
              <a:buNone/>
              <a:tabLst/>
            </a:pPr>
            <a:r>
              <a:rPr lang="en-US" sz="2200" b="0" i="0" u="none" strike="noStrike" kern="1200" cap="none" dirty="0">
                <a:ln>
                  <a:noFill/>
                </a:ln>
                <a:latin typeface="Liberation Sans" pitchFamily="18"/>
                <a:ea typeface="Noto Sans CJK SC Regular" pitchFamily="2"/>
                <a:cs typeface="FreeSans" pitchFamily="2"/>
              </a:rPr>
              <a:t>– </a:t>
            </a:r>
            <a:r>
              <a:rPr lang="en-US" sz="2200" b="1" i="0" u="none" strike="noStrike" kern="1200" cap="none" dirty="0">
                <a:ln>
                  <a:noFill/>
                </a:ln>
                <a:latin typeface="Liberation Sans" pitchFamily="18"/>
                <a:ea typeface="Noto Sans CJK SC Regular" pitchFamily="2"/>
                <a:cs typeface="FreeSans" pitchFamily="2"/>
              </a:rPr>
              <a:t>why</a:t>
            </a:r>
            <a:r>
              <a:rPr lang="en-US" sz="2200" b="0" i="0" u="none" strike="noStrike" kern="1200" cap="none" dirty="0">
                <a:ln>
                  <a:noFill/>
                </a:ln>
                <a:latin typeface="Liberation Sans" pitchFamily="18"/>
                <a:ea typeface="Noto Sans CJK SC Regular" pitchFamily="2"/>
                <a:cs typeface="FreeSans" pitchFamily="2"/>
              </a:rPr>
              <a:t>?</a:t>
            </a:r>
          </a:p>
        </p:txBody>
      </p:sp>
      <p:grpSp>
        <p:nvGrpSpPr>
          <p:cNvPr id="146" name="Group 145" descr="18§display§w \leftarrow w - \alpha \nabla_w L(B;w,w^-)§svg§600§FALSE" title="TexMaths">
            <a:extLst>
              <a:ext uri="{FF2B5EF4-FFF2-40B4-BE49-F238E27FC236}">
                <a16:creationId xmlns:a16="http://schemas.microsoft.com/office/drawing/2014/main" id="{6D394F13-FABA-B048-94E5-4532C6E80272}"/>
              </a:ext>
            </a:extLst>
          </p:cNvPr>
          <p:cNvGrpSpPr/>
          <p:nvPr/>
        </p:nvGrpSpPr>
        <p:grpSpPr>
          <a:xfrm>
            <a:off x="1900080" y="4767888"/>
            <a:ext cx="3322439" cy="312120"/>
            <a:chOff x="1900080" y="4605840"/>
            <a:chExt cx="3322439" cy="312120"/>
          </a:xfrm>
        </p:grpSpPr>
        <p:sp>
          <p:nvSpPr>
            <p:cNvPr id="147" name="Freeform 146">
              <a:extLst>
                <a:ext uri="{FF2B5EF4-FFF2-40B4-BE49-F238E27FC236}">
                  <a16:creationId xmlns:a16="http://schemas.microsoft.com/office/drawing/2014/main" id="{C8DDB5F8-D354-D54B-92D1-90759C6B710C}"/>
                </a:ext>
              </a:extLst>
            </p:cNvPr>
            <p:cNvSpPr/>
            <p:nvPr/>
          </p:nvSpPr>
          <p:spPr>
            <a:xfrm>
              <a:off x="1900080" y="4605840"/>
              <a:ext cx="3322439" cy="311400"/>
            </a:xfrm>
            <a:custGeom>
              <a:avLst/>
              <a:gdLst/>
              <a:ahLst/>
              <a:cxnLst>
                <a:cxn ang="3cd4">
                  <a:pos x="hc" y="t"/>
                </a:cxn>
                <a:cxn ang="cd2">
                  <a:pos x="l" y="vc"/>
                </a:cxn>
                <a:cxn ang="cd4">
                  <a:pos x="hc" y="b"/>
                </a:cxn>
                <a:cxn ang="0">
                  <a:pos x="r" y="vc"/>
                </a:cxn>
              </a:cxnLst>
              <a:rect l="l" t="t" r="r" b="b"/>
              <a:pathLst>
                <a:path w="9230" h="866">
                  <a:moveTo>
                    <a:pt x="4615" y="866"/>
                  </a:moveTo>
                  <a:lnTo>
                    <a:pt x="0" y="866"/>
                  </a:lnTo>
                  <a:lnTo>
                    <a:pt x="0" y="0"/>
                  </a:lnTo>
                  <a:lnTo>
                    <a:pt x="9230" y="0"/>
                  </a:lnTo>
                  <a:lnTo>
                    <a:pt x="9230" y="866"/>
                  </a:lnTo>
                  <a:close/>
                </a:path>
              </a:pathLst>
            </a:custGeom>
            <a:solidFill>
              <a:srgbClr val="FFFFFF"/>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8" name="Freeform 147">
              <a:extLst>
                <a:ext uri="{FF2B5EF4-FFF2-40B4-BE49-F238E27FC236}">
                  <a16:creationId xmlns:a16="http://schemas.microsoft.com/office/drawing/2014/main" id="{3EA44891-785F-1E43-866D-4AE0BD733AF9}"/>
                </a:ext>
              </a:extLst>
            </p:cNvPr>
            <p:cNvSpPr/>
            <p:nvPr/>
          </p:nvSpPr>
          <p:spPr>
            <a:xfrm>
              <a:off x="1908360" y="4720680"/>
              <a:ext cx="189000" cy="129240"/>
            </a:xfrm>
            <a:custGeom>
              <a:avLst/>
              <a:gdLst/>
              <a:ahLst/>
              <a:cxnLst>
                <a:cxn ang="3cd4">
                  <a:pos x="hc" y="t"/>
                </a:cxn>
                <a:cxn ang="cd2">
                  <a:pos x="l" y="vc"/>
                </a:cxn>
                <a:cxn ang="cd4">
                  <a:pos x="hc" y="b"/>
                </a:cxn>
                <a:cxn ang="0">
                  <a:pos x="r" y="vc"/>
                </a:cxn>
              </a:cxnLst>
              <a:rect l="l" t="t" r="r" b="b"/>
              <a:pathLst>
                <a:path w="526" h="360">
                  <a:moveTo>
                    <a:pt x="344" y="81"/>
                  </a:moveTo>
                  <a:cubicBezTo>
                    <a:pt x="347" y="65"/>
                    <a:pt x="355" y="34"/>
                    <a:pt x="355" y="31"/>
                  </a:cubicBezTo>
                  <a:cubicBezTo>
                    <a:pt x="355" y="16"/>
                    <a:pt x="344" y="9"/>
                    <a:pt x="333" y="9"/>
                  </a:cubicBezTo>
                  <a:cubicBezTo>
                    <a:pt x="322" y="9"/>
                    <a:pt x="308" y="14"/>
                    <a:pt x="302" y="31"/>
                  </a:cubicBezTo>
                  <a:cubicBezTo>
                    <a:pt x="301" y="36"/>
                    <a:pt x="263" y="189"/>
                    <a:pt x="257" y="209"/>
                  </a:cubicBezTo>
                  <a:cubicBezTo>
                    <a:pt x="252" y="232"/>
                    <a:pt x="250" y="247"/>
                    <a:pt x="250" y="261"/>
                  </a:cubicBezTo>
                  <a:cubicBezTo>
                    <a:pt x="250" y="270"/>
                    <a:pt x="250" y="272"/>
                    <a:pt x="252" y="276"/>
                  </a:cubicBezTo>
                  <a:cubicBezTo>
                    <a:pt x="234" y="319"/>
                    <a:pt x="209" y="342"/>
                    <a:pt x="178" y="342"/>
                  </a:cubicBezTo>
                  <a:cubicBezTo>
                    <a:pt x="115" y="342"/>
                    <a:pt x="115" y="285"/>
                    <a:pt x="115" y="270"/>
                  </a:cubicBezTo>
                  <a:cubicBezTo>
                    <a:pt x="115" y="245"/>
                    <a:pt x="119" y="214"/>
                    <a:pt x="157" y="115"/>
                  </a:cubicBezTo>
                  <a:cubicBezTo>
                    <a:pt x="166" y="92"/>
                    <a:pt x="169" y="81"/>
                    <a:pt x="169" y="65"/>
                  </a:cubicBezTo>
                  <a:cubicBezTo>
                    <a:pt x="169" y="29"/>
                    <a:pt x="144" y="0"/>
                    <a:pt x="104" y="0"/>
                  </a:cubicBezTo>
                  <a:cubicBezTo>
                    <a:pt x="29" y="0"/>
                    <a:pt x="0" y="115"/>
                    <a:pt x="0" y="122"/>
                  </a:cubicBezTo>
                  <a:cubicBezTo>
                    <a:pt x="0" y="130"/>
                    <a:pt x="7" y="130"/>
                    <a:pt x="9" y="130"/>
                  </a:cubicBezTo>
                  <a:cubicBezTo>
                    <a:pt x="18" y="130"/>
                    <a:pt x="18" y="130"/>
                    <a:pt x="22" y="115"/>
                  </a:cubicBezTo>
                  <a:cubicBezTo>
                    <a:pt x="43" y="41"/>
                    <a:pt x="74" y="18"/>
                    <a:pt x="103" y="18"/>
                  </a:cubicBezTo>
                  <a:cubicBezTo>
                    <a:pt x="110" y="18"/>
                    <a:pt x="122" y="18"/>
                    <a:pt x="122" y="43"/>
                  </a:cubicBezTo>
                  <a:cubicBezTo>
                    <a:pt x="122" y="63"/>
                    <a:pt x="113" y="86"/>
                    <a:pt x="108" y="99"/>
                  </a:cubicBezTo>
                  <a:cubicBezTo>
                    <a:pt x="74" y="193"/>
                    <a:pt x="63" y="231"/>
                    <a:pt x="63" y="259"/>
                  </a:cubicBezTo>
                  <a:cubicBezTo>
                    <a:pt x="63" y="333"/>
                    <a:pt x="117" y="360"/>
                    <a:pt x="176" y="360"/>
                  </a:cubicBezTo>
                  <a:cubicBezTo>
                    <a:pt x="189" y="360"/>
                    <a:pt x="227" y="360"/>
                    <a:pt x="259" y="304"/>
                  </a:cubicBezTo>
                  <a:cubicBezTo>
                    <a:pt x="279" y="355"/>
                    <a:pt x="335" y="360"/>
                    <a:pt x="358" y="360"/>
                  </a:cubicBezTo>
                  <a:cubicBezTo>
                    <a:pt x="418" y="360"/>
                    <a:pt x="452" y="310"/>
                    <a:pt x="473" y="263"/>
                  </a:cubicBezTo>
                  <a:cubicBezTo>
                    <a:pt x="500" y="200"/>
                    <a:pt x="526" y="94"/>
                    <a:pt x="526" y="56"/>
                  </a:cubicBezTo>
                  <a:cubicBezTo>
                    <a:pt x="526" y="13"/>
                    <a:pt x="504" y="0"/>
                    <a:pt x="490" y="0"/>
                  </a:cubicBezTo>
                  <a:cubicBezTo>
                    <a:pt x="470" y="0"/>
                    <a:pt x="450" y="20"/>
                    <a:pt x="450" y="38"/>
                  </a:cubicBezTo>
                  <a:cubicBezTo>
                    <a:pt x="450" y="49"/>
                    <a:pt x="455" y="54"/>
                    <a:pt x="463" y="59"/>
                  </a:cubicBezTo>
                  <a:cubicBezTo>
                    <a:pt x="472" y="68"/>
                    <a:pt x="491" y="88"/>
                    <a:pt x="491" y="128"/>
                  </a:cubicBezTo>
                  <a:cubicBezTo>
                    <a:pt x="491" y="155"/>
                    <a:pt x="468" y="232"/>
                    <a:pt x="448" y="272"/>
                  </a:cubicBezTo>
                  <a:cubicBezTo>
                    <a:pt x="427" y="315"/>
                    <a:pt x="400" y="342"/>
                    <a:pt x="360" y="342"/>
                  </a:cubicBezTo>
                  <a:cubicBezTo>
                    <a:pt x="322" y="342"/>
                    <a:pt x="302" y="319"/>
                    <a:pt x="302" y="274"/>
                  </a:cubicBezTo>
                  <a:cubicBezTo>
                    <a:pt x="302" y="252"/>
                    <a:pt x="308" y="227"/>
                    <a:pt x="310" y="2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49" name="Freeform 148">
              <a:extLst>
                <a:ext uri="{FF2B5EF4-FFF2-40B4-BE49-F238E27FC236}">
                  <a16:creationId xmlns:a16="http://schemas.microsoft.com/office/drawing/2014/main" id="{83C18E19-37C2-E14B-AD31-975FFE211ECB}"/>
                </a:ext>
              </a:extLst>
            </p:cNvPr>
            <p:cNvSpPr/>
            <p:nvPr/>
          </p:nvSpPr>
          <p:spPr>
            <a:xfrm>
              <a:off x="2206079" y="4701240"/>
              <a:ext cx="253080" cy="148680"/>
            </a:xfrm>
            <a:custGeom>
              <a:avLst/>
              <a:gdLst/>
              <a:ahLst/>
              <a:cxnLst>
                <a:cxn ang="3cd4">
                  <a:pos x="hc" y="t"/>
                </a:cxn>
                <a:cxn ang="cd2">
                  <a:pos x="l" y="vc"/>
                </a:cxn>
                <a:cxn ang="cd4">
                  <a:pos x="hc" y="b"/>
                </a:cxn>
                <a:cxn ang="0">
                  <a:pos x="r" y="vc"/>
                </a:cxn>
              </a:cxnLst>
              <a:rect l="l" t="t" r="r" b="b"/>
              <a:pathLst>
                <a:path w="704" h="414">
                  <a:moveTo>
                    <a:pt x="675" y="223"/>
                  </a:moveTo>
                  <a:cubicBezTo>
                    <a:pt x="689" y="223"/>
                    <a:pt x="704" y="223"/>
                    <a:pt x="704" y="207"/>
                  </a:cubicBezTo>
                  <a:cubicBezTo>
                    <a:pt x="704" y="191"/>
                    <a:pt x="689" y="191"/>
                    <a:pt x="675" y="191"/>
                  </a:cubicBezTo>
                  <a:lnTo>
                    <a:pt x="86" y="191"/>
                  </a:lnTo>
                  <a:cubicBezTo>
                    <a:pt x="130" y="158"/>
                    <a:pt x="151" y="126"/>
                    <a:pt x="158" y="115"/>
                  </a:cubicBezTo>
                  <a:cubicBezTo>
                    <a:pt x="193" y="61"/>
                    <a:pt x="200" y="11"/>
                    <a:pt x="200" y="9"/>
                  </a:cubicBezTo>
                  <a:cubicBezTo>
                    <a:pt x="200" y="0"/>
                    <a:pt x="191" y="0"/>
                    <a:pt x="184" y="0"/>
                  </a:cubicBezTo>
                  <a:cubicBezTo>
                    <a:pt x="171" y="0"/>
                    <a:pt x="169" y="2"/>
                    <a:pt x="166" y="16"/>
                  </a:cubicBezTo>
                  <a:cubicBezTo>
                    <a:pt x="148" y="94"/>
                    <a:pt x="101" y="160"/>
                    <a:pt x="13" y="196"/>
                  </a:cubicBezTo>
                  <a:cubicBezTo>
                    <a:pt x="4" y="200"/>
                    <a:pt x="0" y="202"/>
                    <a:pt x="0" y="207"/>
                  </a:cubicBezTo>
                  <a:cubicBezTo>
                    <a:pt x="0" y="212"/>
                    <a:pt x="4" y="214"/>
                    <a:pt x="13" y="218"/>
                  </a:cubicBezTo>
                  <a:cubicBezTo>
                    <a:pt x="94" y="252"/>
                    <a:pt x="148" y="313"/>
                    <a:pt x="167" y="403"/>
                  </a:cubicBezTo>
                  <a:cubicBezTo>
                    <a:pt x="169" y="412"/>
                    <a:pt x="171" y="414"/>
                    <a:pt x="184" y="414"/>
                  </a:cubicBezTo>
                  <a:cubicBezTo>
                    <a:pt x="191" y="414"/>
                    <a:pt x="200" y="414"/>
                    <a:pt x="200" y="405"/>
                  </a:cubicBezTo>
                  <a:cubicBezTo>
                    <a:pt x="200" y="403"/>
                    <a:pt x="193" y="353"/>
                    <a:pt x="160" y="301"/>
                  </a:cubicBezTo>
                  <a:cubicBezTo>
                    <a:pt x="144" y="277"/>
                    <a:pt x="121" y="249"/>
                    <a:pt x="86" y="22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0" name="Freeform 149">
              <a:extLst>
                <a:ext uri="{FF2B5EF4-FFF2-40B4-BE49-F238E27FC236}">
                  <a16:creationId xmlns:a16="http://schemas.microsoft.com/office/drawing/2014/main" id="{B4888414-A4C9-E745-8AFD-0601516C6DB2}"/>
                </a:ext>
              </a:extLst>
            </p:cNvPr>
            <p:cNvSpPr/>
            <p:nvPr/>
          </p:nvSpPr>
          <p:spPr>
            <a:xfrm>
              <a:off x="2561039" y="4720680"/>
              <a:ext cx="189000" cy="129240"/>
            </a:xfrm>
            <a:custGeom>
              <a:avLst/>
              <a:gdLst/>
              <a:ahLst/>
              <a:cxnLst>
                <a:cxn ang="3cd4">
                  <a:pos x="hc" y="t"/>
                </a:cxn>
                <a:cxn ang="cd2">
                  <a:pos x="l" y="vc"/>
                </a:cxn>
                <a:cxn ang="cd4">
                  <a:pos x="hc" y="b"/>
                </a:cxn>
                <a:cxn ang="0">
                  <a:pos x="r" y="vc"/>
                </a:cxn>
              </a:cxnLst>
              <a:rect l="l" t="t" r="r" b="b"/>
              <a:pathLst>
                <a:path w="526" h="360">
                  <a:moveTo>
                    <a:pt x="344" y="81"/>
                  </a:moveTo>
                  <a:cubicBezTo>
                    <a:pt x="347" y="65"/>
                    <a:pt x="355" y="34"/>
                    <a:pt x="355" y="31"/>
                  </a:cubicBezTo>
                  <a:cubicBezTo>
                    <a:pt x="355" y="16"/>
                    <a:pt x="344" y="9"/>
                    <a:pt x="333" y="9"/>
                  </a:cubicBezTo>
                  <a:cubicBezTo>
                    <a:pt x="322" y="9"/>
                    <a:pt x="308" y="14"/>
                    <a:pt x="302" y="31"/>
                  </a:cubicBezTo>
                  <a:cubicBezTo>
                    <a:pt x="301" y="36"/>
                    <a:pt x="263" y="189"/>
                    <a:pt x="257" y="209"/>
                  </a:cubicBezTo>
                  <a:cubicBezTo>
                    <a:pt x="252" y="232"/>
                    <a:pt x="250" y="247"/>
                    <a:pt x="250" y="261"/>
                  </a:cubicBezTo>
                  <a:cubicBezTo>
                    <a:pt x="250" y="270"/>
                    <a:pt x="250" y="272"/>
                    <a:pt x="252" y="276"/>
                  </a:cubicBezTo>
                  <a:cubicBezTo>
                    <a:pt x="234" y="319"/>
                    <a:pt x="209" y="342"/>
                    <a:pt x="178" y="342"/>
                  </a:cubicBezTo>
                  <a:cubicBezTo>
                    <a:pt x="115" y="342"/>
                    <a:pt x="115" y="285"/>
                    <a:pt x="115" y="270"/>
                  </a:cubicBezTo>
                  <a:cubicBezTo>
                    <a:pt x="115" y="245"/>
                    <a:pt x="119" y="214"/>
                    <a:pt x="157" y="115"/>
                  </a:cubicBezTo>
                  <a:cubicBezTo>
                    <a:pt x="166" y="92"/>
                    <a:pt x="169" y="81"/>
                    <a:pt x="169" y="65"/>
                  </a:cubicBezTo>
                  <a:cubicBezTo>
                    <a:pt x="169" y="29"/>
                    <a:pt x="144" y="0"/>
                    <a:pt x="104" y="0"/>
                  </a:cubicBezTo>
                  <a:cubicBezTo>
                    <a:pt x="29" y="0"/>
                    <a:pt x="0" y="115"/>
                    <a:pt x="0" y="122"/>
                  </a:cubicBezTo>
                  <a:cubicBezTo>
                    <a:pt x="0" y="130"/>
                    <a:pt x="7" y="130"/>
                    <a:pt x="9" y="130"/>
                  </a:cubicBezTo>
                  <a:cubicBezTo>
                    <a:pt x="18" y="130"/>
                    <a:pt x="18" y="130"/>
                    <a:pt x="22" y="115"/>
                  </a:cubicBezTo>
                  <a:cubicBezTo>
                    <a:pt x="43" y="41"/>
                    <a:pt x="74" y="18"/>
                    <a:pt x="103" y="18"/>
                  </a:cubicBezTo>
                  <a:cubicBezTo>
                    <a:pt x="110" y="18"/>
                    <a:pt x="122" y="18"/>
                    <a:pt x="122" y="43"/>
                  </a:cubicBezTo>
                  <a:cubicBezTo>
                    <a:pt x="122" y="63"/>
                    <a:pt x="113" y="86"/>
                    <a:pt x="108" y="99"/>
                  </a:cubicBezTo>
                  <a:cubicBezTo>
                    <a:pt x="74" y="193"/>
                    <a:pt x="63" y="231"/>
                    <a:pt x="63" y="259"/>
                  </a:cubicBezTo>
                  <a:cubicBezTo>
                    <a:pt x="63" y="333"/>
                    <a:pt x="117" y="360"/>
                    <a:pt x="176" y="360"/>
                  </a:cubicBezTo>
                  <a:cubicBezTo>
                    <a:pt x="189" y="360"/>
                    <a:pt x="227" y="360"/>
                    <a:pt x="259" y="304"/>
                  </a:cubicBezTo>
                  <a:cubicBezTo>
                    <a:pt x="279" y="355"/>
                    <a:pt x="335" y="360"/>
                    <a:pt x="358" y="360"/>
                  </a:cubicBezTo>
                  <a:cubicBezTo>
                    <a:pt x="418" y="360"/>
                    <a:pt x="452" y="310"/>
                    <a:pt x="473" y="263"/>
                  </a:cubicBezTo>
                  <a:cubicBezTo>
                    <a:pt x="500" y="200"/>
                    <a:pt x="526" y="94"/>
                    <a:pt x="526" y="56"/>
                  </a:cubicBezTo>
                  <a:cubicBezTo>
                    <a:pt x="526" y="13"/>
                    <a:pt x="504" y="0"/>
                    <a:pt x="490" y="0"/>
                  </a:cubicBezTo>
                  <a:cubicBezTo>
                    <a:pt x="470" y="0"/>
                    <a:pt x="450" y="20"/>
                    <a:pt x="450" y="38"/>
                  </a:cubicBezTo>
                  <a:cubicBezTo>
                    <a:pt x="450" y="49"/>
                    <a:pt x="455" y="54"/>
                    <a:pt x="463" y="59"/>
                  </a:cubicBezTo>
                  <a:cubicBezTo>
                    <a:pt x="472" y="68"/>
                    <a:pt x="491" y="88"/>
                    <a:pt x="491" y="128"/>
                  </a:cubicBezTo>
                  <a:cubicBezTo>
                    <a:pt x="491" y="155"/>
                    <a:pt x="468" y="232"/>
                    <a:pt x="448" y="272"/>
                  </a:cubicBezTo>
                  <a:cubicBezTo>
                    <a:pt x="427" y="315"/>
                    <a:pt x="400" y="342"/>
                    <a:pt x="360" y="342"/>
                  </a:cubicBezTo>
                  <a:cubicBezTo>
                    <a:pt x="322" y="342"/>
                    <a:pt x="302" y="319"/>
                    <a:pt x="302" y="274"/>
                  </a:cubicBezTo>
                  <a:cubicBezTo>
                    <a:pt x="302" y="252"/>
                    <a:pt x="308" y="227"/>
                    <a:pt x="310" y="2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1" name="Freeform 150">
              <a:extLst>
                <a:ext uri="{FF2B5EF4-FFF2-40B4-BE49-F238E27FC236}">
                  <a16:creationId xmlns:a16="http://schemas.microsoft.com/office/drawing/2014/main" id="{0ED91913-96DC-154A-B65E-3A56FBA8DAD5}"/>
                </a:ext>
              </a:extLst>
            </p:cNvPr>
            <p:cNvSpPr/>
            <p:nvPr/>
          </p:nvSpPr>
          <p:spPr>
            <a:xfrm>
              <a:off x="2850120" y="4769279"/>
              <a:ext cx="173880" cy="11880"/>
            </a:xfrm>
            <a:custGeom>
              <a:avLst/>
              <a:gdLst/>
              <a:ahLst/>
              <a:cxnLst>
                <a:cxn ang="3cd4">
                  <a:pos x="hc" y="t"/>
                </a:cxn>
                <a:cxn ang="cd2">
                  <a:pos x="l" y="vc"/>
                </a:cxn>
                <a:cxn ang="cd4">
                  <a:pos x="hc" y="b"/>
                </a:cxn>
                <a:cxn ang="0">
                  <a:pos x="r" y="vc"/>
                </a:cxn>
              </a:cxnLst>
              <a:rect l="l" t="t" r="r" b="b"/>
              <a:pathLst>
                <a:path w="484" h="34">
                  <a:moveTo>
                    <a:pt x="457" y="34"/>
                  </a:moveTo>
                  <a:cubicBezTo>
                    <a:pt x="470" y="34"/>
                    <a:pt x="484" y="34"/>
                    <a:pt x="484" y="16"/>
                  </a:cubicBezTo>
                  <a:cubicBezTo>
                    <a:pt x="484" y="0"/>
                    <a:pt x="470" y="0"/>
                    <a:pt x="457" y="0"/>
                  </a:cubicBezTo>
                  <a:lnTo>
                    <a:pt x="27" y="0"/>
                  </a:lnTo>
                  <a:cubicBezTo>
                    <a:pt x="14" y="0"/>
                    <a:pt x="0" y="0"/>
                    <a:pt x="0" y="16"/>
                  </a:cubicBezTo>
                  <a:cubicBezTo>
                    <a:pt x="0" y="34"/>
                    <a:pt x="14" y="34"/>
                    <a:pt x="27" y="34"/>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2" name="Freeform 151">
              <a:extLst>
                <a:ext uri="{FF2B5EF4-FFF2-40B4-BE49-F238E27FC236}">
                  <a16:creationId xmlns:a16="http://schemas.microsoft.com/office/drawing/2014/main" id="{54FCD43B-9D5A-9C47-82A1-7C84F2EA3189}"/>
                </a:ext>
              </a:extLst>
            </p:cNvPr>
            <p:cNvSpPr/>
            <p:nvPr/>
          </p:nvSpPr>
          <p:spPr>
            <a:xfrm>
              <a:off x="3122280" y="4720680"/>
              <a:ext cx="159840" cy="129240"/>
            </a:xfrm>
            <a:custGeom>
              <a:avLst/>
              <a:gdLst/>
              <a:ahLst/>
              <a:cxnLst>
                <a:cxn ang="3cd4">
                  <a:pos x="hc" y="t"/>
                </a:cxn>
                <a:cxn ang="cd2">
                  <a:pos x="l" y="vc"/>
                </a:cxn>
                <a:cxn ang="cd4">
                  <a:pos x="hc" y="b"/>
                </a:cxn>
                <a:cxn ang="0">
                  <a:pos x="r" y="vc"/>
                </a:cxn>
              </a:cxnLst>
              <a:rect l="l" t="t" r="r" b="b"/>
              <a:pathLst>
                <a:path w="445" h="360">
                  <a:moveTo>
                    <a:pt x="346" y="164"/>
                  </a:moveTo>
                  <a:cubicBezTo>
                    <a:pt x="346" y="40"/>
                    <a:pt x="272" y="0"/>
                    <a:pt x="214" y="0"/>
                  </a:cubicBezTo>
                  <a:cubicBezTo>
                    <a:pt x="104" y="0"/>
                    <a:pt x="0" y="113"/>
                    <a:pt x="0" y="225"/>
                  </a:cubicBezTo>
                  <a:cubicBezTo>
                    <a:pt x="0" y="299"/>
                    <a:pt x="47" y="360"/>
                    <a:pt x="128" y="360"/>
                  </a:cubicBezTo>
                  <a:cubicBezTo>
                    <a:pt x="178" y="360"/>
                    <a:pt x="236" y="342"/>
                    <a:pt x="297" y="294"/>
                  </a:cubicBezTo>
                  <a:cubicBezTo>
                    <a:pt x="306" y="335"/>
                    <a:pt x="333" y="360"/>
                    <a:pt x="369" y="360"/>
                  </a:cubicBezTo>
                  <a:cubicBezTo>
                    <a:pt x="410" y="360"/>
                    <a:pt x="436" y="317"/>
                    <a:pt x="436" y="304"/>
                  </a:cubicBezTo>
                  <a:cubicBezTo>
                    <a:pt x="436" y="299"/>
                    <a:pt x="430" y="295"/>
                    <a:pt x="425" y="295"/>
                  </a:cubicBezTo>
                  <a:cubicBezTo>
                    <a:pt x="419" y="295"/>
                    <a:pt x="418" y="299"/>
                    <a:pt x="416" y="304"/>
                  </a:cubicBezTo>
                  <a:cubicBezTo>
                    <a:pt x="401" y="342"/>
                    <a:pt x="373" y="342"/>
                    <a:pt x="371" y="342"/>
                  </a:cubicBezTo>
                  <a:cubicBezTo>
                    <a:pt x="346" y="342"/>
                    <a:pt x="346" y="281"/>
                    <a:pt x="346" y="261"/>
                  </a:cubicBezTo>
                  <a:cubicBezTo>
                    <a:pt x="346" y="245"/>
                    <a:pt x="346" y="243"/>
                    <a:pt x="355" y="234"/>
                  </a:cubicBezTo>
                  <a:cubicBezTo>
                    <a:pt x="428" y="140"/>
                    <a:pt x="445" y="47"/>
                    <a:pt x="445" y="47"/>
                  </a:cubicBezTo>
                  <a:cubicBezTo>
                    <a:pt x="445" y="45"/>
                    <a:pt x="445" y="40"/>
                    <a:pt x="436" y="40"/>
                  </a:cubicBezTo>
                  <a:cubicBezTo>
                    <a:pt x="428" y="40"/>
                    <a:pt x="428" y="41"/>
                    <a:pt x="425" y="56"/>
                  </a:cubicBezTo>
                  <a:cubicBezTo>
                    <a:pt x="410" y="106"/>
                    <a:pt x="383" y="166"/>
                    <a:pt x="346" y="212"/>
                  </a:cubicBezTo>
                  <a:close/>
                  <a:moveTo>
                    <a:pt x="293" y="272"/>
                  </a:moveTo>
                  <a:cubicBezTo>
                    <a:pt x="223" y="333"/>
                    <a:pt x="162" y="342"/>
                    <a:pt x="130" y="342"/>
                  </a:cubicBezTo>
                  <a:cubicBezTo>
                    <a:pt x="83" y="342"/>
                    <a:pt x="59" y="306"/>
                    <a:pt x="59" y="256"/>
                  </a:cubicBezTo>
                  <a:cubicBezTo>
                    <a:pt x="59" y="218"/>
                    <a:pt x="79" y="131"/>
                    <a:pt x="104" y="90"/>
                  </a:cubicBezTo>
                  <a:cubicBezTo>
                    <a:pt x="142" y="32"/>
                    <a:pt x="185" y="18"/>
                    <a:pt x="212" y="18"/>
                  </a:cubicBezTo>
                  <a:cubicBezTo>
                    <a:pt x="292" y="18"/>
                    <a:pt x="292" y="122"/>
                    <a:pt x="292" y="184"/>
                  </a:cubicBezTo>
                  <a:cubicBezTo>
                    <a:pt x="292" y="212"/>
                    <a:pt x="292" y="259"/>
                    <a:pt x="293" y="272"/>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3" name="Freeform 152">
              <a:extLst>
                <a:ext uri="{FF2B5EF4-FFF2-40B4-BE49-F238E27FC236}">
                  <a16:creationId xmlns:a16="http://schemas.microsoft.com/office/drawing/2014/main" id="{2D938981-60D0-D240-A1AD-33E7D556E2C8}"/>
                </a:ext>
              </a:extLst>
            </p:cNvPr>
            <p:cNvSpPr/>
            <p:nvPr/>
          </p:nvSpPr>
          <p:spPr>
            <a:xfrm>
              <a:off x="3306239" y="4651920"/>
              <a:ext cx="210240" cy="204480"/>
            </a:xfrm>
            <a:custGeom>
              <a:avLst/>
              <a:gdLst/>
              <a:ahLst/>
              <a:cxnLst>
                <a:cxn ang="3cd4">
                  <a:pos x="hc" y="t"/>
                </a:cxn>
                <a:cxn ang="cd2">
                  <a:pos x="l" y="vc"/>
                </a:cxn>
                <a:cxn ang="cd4">
                  <a:pos x="hc" y="b"/>
                </a:cxn>
                <a:cxn ang="0">
                  <a:pos x="r" y="vc"/>
                </a:cxn>
              </a:cxnLst>
              <a:rect l="l" t="t" r="r" b="b"/>
              <a:pathLst>
                <a:path w="585" h="569">
                  <a:moveTo>
                    <a:pt x="581" y="18"/>
                  </a:moveTo>
                  <a:cubicBezTo>
                    <a:pt x="583" y="14"/>
                    <a:pt x="585" y="9"/>
                    <a:pt x="585" y="7"/>
                  </a:cubicBezTo>
                  <a:cubicBezTo>
                    <a:pt x="585" y="0"/>
                    <a:pt x="585" y="0"/>
                    <a:pt x="567" y="0"/>
                  </a:cubicBezTo>
                  <a:lnTo>
                    <a:pt x="20" y="0"/>
                  </a:lnTo>
                  <a:cubicBezTo>
                    <a:pt x="0" y="0"/>
                    <a:pt x="0" y="0"/>
                    <a:pt x="0" y="7"/>
                  </a:cubicBezTo>
                  <a:cubicBezTo>
                    <a:pt x="0" y="9"/>
                    <a:pt x="2" y="14"/>
                    <a:pt x="4" y="18"/>
                  </a:cubicBezTo>
                  <a:lnTo>
                    <a:pt x="272" y="553"/>
                  </a:lnTo>
                  <a:cubicBezTo>
                    <a:pt x="277" y="564"/>
                    <a:pt x="279" y="569"/>
                    <a:pt x="293" y="569"/>
                  </a:cubicBezTo>
                  <a:cubicBezTo>
                    <a:pt x="306" y="569"/>
                    <a:pt x="308" y="564"/>
                    <a:pt x="315" y="553"/>
                  </a:cubicBezTo>
                  <a:close/>
                  <a:moveTo>
                    <a:pt x="99" y="58"/>
                  </a:moveTo>
                  <a:lnTo>
                    <a:pt x="535" y="58"/>
                  </a:lnTo>
                  <a:lnTo>
                    <a:pt x="317" y="493"/>
                  </a:ln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4" name="Freeform 153">
              <a:extLst>
                <a:ext uri="{FF2B5EF4-FFF2-40B4-BE49-F238E27FC236}">
                  <a16:creationId xmlns:a16="http://schemas.microsoft.com/office/drawing/2014/main" id="{141C74AD-284F-2746-B633-B8D9CB44CB09}"/>
                </a:ext>
              </a:extLst>
            </p:cNvPr>
            <p:cNvSpPr/>
            <p:nvPr/>
          </p:nvSpPr>
          <p:spPr>
            <a:xfrm>
              <a:off x="3538800" y="4800960"/>
              <a:ext cx="146160" cy="90360"/>
            </a:xfrm>
            <a:custGeom>
              <a:avLst/>
              <a:gdLst/>
              <a:ahLst/>
              <a:cxnLst>
                <a:cxn ang="3cd4">
                  <a:pos x="hc" y="t"/>
                </a:cxn>
                <a:cxn ang="cd2">
                  <a:pos x="l" y="vc"/>
                </a:cxn>
                <a:cxn ang="cd4">
                  <a:pos x="hc" y="b"/>
                </a:cxn>
                <a:cxn ang="0">
                  <a:pos x="r" y="vc"/>
                </a:cxn>
              </a:cxnLst>
              <a:rect l="l" t="t" r="r" b="b"/>
              <a:pathLst>
                <a:path w="407" h="252">
                  <a:moveTo>
                    <a:pt x="266" y="68"/>
                  </a:moveTo>
                  <a:cubicBezTo>
                    <a:pt x="270" y="54"/>
                    <a:pt x="277" y="27"/>
                    <a:pt x="277" y="23"/>
                  </a:cubicBezTo>
                  <a:cubicBezTo>
                    <a:pt x="277" y="13"/>
                    <a:pt x="268" y="5"/>
                    <a:pt x="259" y="5"/>
                  </a:cubicBezTo>
                  <a:cubicBezTo>
                    <a:pt x="248" y="5"/>
                    <a:pt x="238" y="13"/>
                    <a:pt x="234" y="22"/>
                  </a:cubicBezTo>
                  <a:cubicBezTo>
                    <a:pt x="232" y="27"/>
                    <a:pt x="227" y="50"/>
                    <a:pt x="223" y="65"/>
                  </a:cubicBezTo>
                  <a:cubicBezTo>
                    <a:pt x="216" y="95"/>
                    <a:pt x="216" y="97"/>
                    <a:pt x="207" y="128"/>
                  </a:cubicBezTo>
                  <a:cubicBezTo>
                    <a:pt x="200" y="158"/>
                    <a:pt x="200" y="164"/>
                    <a:pt x="198" y="180"/>
                  </a:cubicBezTo>
                  <a:cubicBezTo>
                    <a:pt x="200" y="191"/>
                    <a:pt x="196" y="202"/>
                    <a:pt x="184" y="218"/>
                  </a:cubicBezTo>
                  <a:cubicBezTo>
                    <a:pt x="176" y="227"/>
                    <a:pt x="164" y="236"/>
                    <a:pt x="146" y="236"/>
                  </a:cubicBezTo>
                  <a:cubicBezTo>
                    <a:pt x="124" y="236"/>
                    <a:pt x="95" y="229"/>
                    <a:pt x="95" y="185"/>
                  </a:cubicBezTo>
                  <a:cubicBezTo>
                    <a:pt x="95" y="157"/>
                    <a:pt x="112" y="115"/>
                    <a:pt x="122" y="86"/>
                  </a:cubicBezTo>
                  <a:cubicBezTo>
                    <a:pt x="131" y="63"/>
                    <a:pt x="133" y="58"/>
                    <a:pt x="133" y="49"/>
                  </a:cubicBezTo>
                  <a:cubicBezTo>
                    <a:pt x="133" y="22"/>
                    <a:pt x="112" y="0"/>
                    <a:pt x="81" y="0"/>
                  </a:cubicBezTo>
                  <a:cubicBezTo>
                    <a:pt x="25" y="0"/>
                    <a:pt x="0" y="76"/>
                    <a:pt x="0" y="86"/>
                  </a:cubicBezTo>
                  <a:cubicBezTo>
                    <a:pt x="0" y="94"/>
                    <a:pt x="7" y="94"/>
                    <a:pt x="9" y="94"/>
                  </a:cubicBezTo>
                  <a:cubicBezTo>
                    <a:pt x="18" y="94"/>
                    <a:pt x="18" y="90"/>
                    <a:pt x="20" y="85"/>
                  </a:cubicBezTo>
                  <a:cubicBezTo>
                    <a:pt x="34" y="38"/>
                    <a:pt x="58" y="16"/>
                    <a:pt x="79" y="16"/>
                  </a:cubicBezTo>
                  <a:cubicBezTo>
                    <a:pt x="88" y="16"/>
                    <a:pt x="94" y="22"/>
                    <a:pt x="94" y="36"/>
                  </a:cubicBezTo>
                  <a:cubicBezTo>
                    <a:pt x="94" y="49"/>
                    <a:pt x="88" y="61"/>
                    <a:pt x="86" y="68"/>
                  </a:cubicBezTo>
                  <a:cubicBezTo>
                    <a:pt x="54" y="149"/>
                    <a:pt x="54" y="160"/>
                    <a:pt x="54" y="178"/>
                  </a:cubicBezTo>
                  <a:cubicBezTo>
                    <a:pt x="54" y="243"/>
                    <a:pt x="113" y="252"/>
                    <a:pt x="144" y="252"/>
                  </a:cubicBezTo>
                  <a:cubicBezTo>
                    <a:pt x="155" y="252"/>
                    <a:pt x="182" y="252"/>
                    <a:pt x="207" y="214"/>
                  </a:cubicBezTo>
                  <a:cubicBezTo>
                    <a:pt x="220" y="240"/>
                    <a:pt x="250" y="252"/>
                    <a:pt x="284" y="252"/>
                  </a:cubicBezTo>
                  <a:cubicBezTo>
                    <a:pt x="333" y="252"/>
                    <a:pt x="358" y="209"/>
                    <a:pt x="369" y="185"/>
                  </a:cubicBezTo>
                  <a:cubicBezTo>
                    <a:pt x="392" y="139"/>
                    <a:pt x="407" y="70"/>
                    <a:pt x="407" y="43"/>
                  </a:cubicBezTo>
                  <a:cubicBezTo>
                    <a:pt x="407" y="2"/>
                    <a:pt x="383" y="0"/>
                    <a:pt x="380" y="0"/>
                  </a:cubicBezTo>
                  <a:cubicBezTo>
                    <a:pt x="365" y="0"/>
                    <a:pt x="349" y="14"/>
                    <a:pt x="349" y="29"/>
                  </a:cubicBezTo>
                  <a:cubicBezTo>
                    <a:pt x="349" y="40"/>
                    <a:pt x="355" y="43"/>
                    <a:pt x="360" y="47"/>
                  </a:cubicBezTo>
                  <a:cubicBezTo>
                    <a:pt x="373" y="58"/>
                    <a:pt x="380" y="74"/>
                    <a:pt x="380" y="92"/>
                  </a:cubicBezTo>
                  <a:cubicBezTo>
                    <a:pt x="380" y="99"/>
                    <a:pt x="356" y="236"/>
                    <a:pt x="286" y="236"/>
                  </a:cubicBezTo>
                  <a:cubicBezTo>
                    <a:pt x="241" y="236"/>
                    <a:pt x="241" y="196"/>
                    <a:pt x="241" y="187"/>
                  </a:cubicBezTo>
                  <a:cubicBezTo>
                    <a:pt x="241" y="171"/>
                    <a:pt x="243" y="162"/>
                    <a:pt x="250" y="131"/>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5" name="Freeform 154">
              <a:extLst>
                <a:ext uri="{FF2B5EF4-FFF2-40B4-BE49-F238E27FC236}">
                  <a16:creationId xmlns:a16="http://schemas.microsoft.com/office/drawing/2014/main" id="{C9B91395-1E3A-FA43-900B-4187E00C32D4}"/>
                </a:ext>
              </a:extLst>
            </p:cNvPr>
            <p:cNvSpPr/>
            <p:nvPr/>
          </p:nvSpPr>
          <p:spPr>
            <a:xfrm>
              <a:off x="3724920" y="4651920"/>
              <a:ext cx="172080" cy="194760"/>
            </a:xfrm>
            <a:custGeom>
              <a:avLst/>
              <a:gdLst/>
              <a:ahLst/>
              <a:cxnLst>
                <a:cxn ang="3cd4">
                  <a:pos x="hc" y="t"/>
                </a:cxn>
                <a:cxn ang="cd2">
                  <a:pos x="l" y="vc"/>
                </a:cxn>
                <a:cxn ang="cd4">
                  <a:pos x="hc" y="b"/>
                </a:cxn>
                <a:cxn ang="0">
                  <a:pos x="r" y="vc"/>
                </a:cxn>
              </a:cxnLst>
              <a:rect l="l" t="t" r="r" b="b"/>
              <a:pathLst>
                <a:path w="479" h="542">
                  <a:moveTo>
                    <a:pt x="266" y="61"/>
                  </a:moveTo>
                  <a:cubicBezTo>
                    <a:pt x="274" y="34"/>
                    <a:pt x="275" y="25"/>
                    <a:pt x="349" y="25"/>
                  </a:cubicBezTo>
                  <a:cubicBezTo>
                    <a:pt x="374" y="25"/>
                    <a:pt x="380" y="25"/>
                    <a:pt x="380" y="9"/>
                  </a:cubicBezTo>
                  <a:cubicBezTo>
                    <a:pt x="380" y="0"/>
                    <a:pt x="371" y="0"/>
                    <a:pt x="367" y="0"/>
                  </a:cubicBezTo>
                  <a:cubicBezTo>
                    <a:pt x="342" y="0"/>
                    <a:pt x="275" y="2"/>
                    <a:pt x="250" y="2"/>
                  </a:cubicBezTo>
                  <a:cubicBezTo>
                    <a:pt x="227" y="2"/>
                    <a:pt x="167" y="0"/>
                    <a:pt x="144" y="0"/>
                  </a:cubicBezTo>
                  <a:cubicBezTo>
                    <a:pt x="139" y="0"/>
                    <a:pt x="130" y="0"/>
                    <a:pt x="130" y="16"/>
                  </a:cubicBezTo>
                  <a:cubicBezTo>
                    <a:pt x="130" y="25"/>
                    <a:pt x="137" y="25"/>
                    <a:pt x="151" y="25"/>
                  </a:cubicBezTo>
                  <a:cubicBezTo>
                    <a:pt x="153" y="25"/>
                    <a:pt x="167" y="25"/>
                    <a:pt x="182" y="27"/>
                  </a:cubicBezTo>
                  <a:cubicBezTo>
                    <a:pt x="196" y="27"/>
                    <a:pt x="203" y="29"/>
                    <a:pt x="203" y="40"/>
                  </a:cubicBezTo>
                  <a:cubicBezTo>
                    <a:pt x="203" y="41"/>
                    <a:pt x="202" y="45"/>
                    <a:pt x="200" y="54"/>
                  </a:cubicBezTo>
                  <a:lnTo>
                    <a:pt x="94" y="481"/>
                  </a:lnTo>
                  <a:cubicBezTo>
                    <a:pt x="86" y="511"/>
                    <a:pt x="85" y="517"/>
                    <a:pt x="22" y="517"/>
                  </a:cubicBezTo>
                  <a:cubicBezTo>
                    <a:pt x="7" y="517"/>
                    <a:pt x="0" y="517"/>
                    <a:pt x="0" y="533"/>
                  </a:cubicBezTo>
                  <a:cubicBezTo>
                    <a:pt x="0" y="542"/>
                    <a:pt x="7" y="542"/>
                    <a:pt x="22" y="542"/>
                  </a:cubicBezTo>
                  <a:lnTo>
                    <a:pt x="389" y="542"/>
                  </a:lnTo>
                  <a:cubicBezTo>
                    <a:pt x="409" y="542"/>
                    <a:pt x="409" y="542"/>
                    <a:pt x="414" y="529"/>
                  </a:cubicBezTo>
                  <a:lnTo>
                    <a:pt x="477" y="357"/>
                  </a:lnTo>
                  <a:cubicBezTo>
                    <a:pt x="479" y="349"/>
                    <a:pt x="479" y="348"/>
                    <a:pt x="479" y="346"/>
                  </a:cubicBezTo>
                  <a:cubicBezTo>
                    <a:pt x="479" y="342"/>
                    <a:pt x="477" y="337"/>
                    <a:pt x="470" y="337"/>
                  </a:cubicBezTo>
                  <a:cubicBezTo>
                    <a:pt x="463" y="337"/>
                    <a:pt x="463" y="342"/>
                    <a:pt x="457" y="355"/>
                  </a:cubicBezTo>
                  <a:cubicBezTo>
                    <a:pt x="430" y="427"/>
                    <a:pt x="394" y="517"/>
                    <a:pt x="257" y="517"/>
                  </a:cubicBezTo>
                  <a:lnTo>
                    <a:pt x="182" y="517"/>
                  </a:lnTo>
                  <a:cubicBezTo>
                    <a:pt x="171" y="517"/>
                    <a:pt x="169" y="517"/>
                    <a:pt x="166" y="517"/>
                  </a:cubicBezTo>
                  <a:cubicBezTo>
                    <a:pt x="157" y="517"/>
                    <a:pt x="155" y="515"/>
                    <a:pt x="155" y="510"/>
                  </a:cubicBezTo>
                  <a:cubicBezTo>
                    <a:pt x="155" y="506"/>
                    <a:pt x="155" y="504"/>
                    <a:pt x="158" y="490"/>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6" name="Freeform 155">
              <a:extLst>
                <a:ext uri="{FF2B5EF4-FFF2-40B4-BE49-F238E27FC236}">
                  <a16:creationId xmlns:a16="http://schemas.microsoft.com/office/drawing/2014/main" id="{161994EC-CBD9-814E-B94D-BCDC1CA87735}"/>
                </a:ext>
              </a:extLst>
            </p:cNvPr>
            <p:cNvSpPr/>
            <p:nvPr/>
          </p:nvSpPr>
          <p:spPr>
            <a:xfrm>
              <a:off x="3934800" y="4633200"/>
              <a:ext cx="66240" cy="284760"/>
            </a:xfrm>
            <a:custGeom>
              <a:avLst/>
              <a:gdLst/>
              <a:ahLst/>
              <a:cxnLst>
                <a:cxn ang="3cd4">
                  <a:pos x="hc" y="t"/>
                </a:cxn>
                <a:cxn ang="cd2">
                  <a:pos x="l" y="vc"/>
                </a:cxn>
                <a:cxn ang="cd4">
                  <a:pos x="hc" y="b"/>
                </a:cxn>
                <a:cxn ang="0">
                  <a:pos x="r" y="vc"/>
                </a:cxn>
              </a:cxnLst>
              <a:rect l="l" t="t" r="r" b="b"/>
              <a:pathLst>
                <a:path w="185" h="792">
                  <a:moveTo>
                    <a:pt x="185" y="785"/>
                  </a:moveTo>
                  <a:cubicBezTo>
                    <a:pt x="185" y="783"/>
                    <a:pt x="185" y="782"/>
                    <a:pt x="171" y="767"/>
                  </a:cubicBezTo>
                  <a:cubicBezTo>
                    <a:pt x="72" y="668"/>
                    <a:pt x="47" y="519"/>
                    <a:pt x="47" y="396"/>
                  </a:cubicBezTo>
                  <a:cubicBezTo>
                    <a:pt x="47" y="259"/>
                    <a:pt x="77" y="121"/>
                    <a:pt x="175" y="22"/>
                  </a:cubicBezTo>
                  <a:cubicBezTo>
                    <a:pt x="185" y="13"/>
                    <a:pt x="185" y="11"/>
                    <a:pt x="185" y="7"/>
                  </a:cubicBezTo>
                  <a:cubicBezTo>
                    <a:pt x="185" y="2"/>
                    <a:pt x="182" y="0"/>
                    <a:pt x="176" y="0"/>
                  </a:cubicBezTo>
                  <a:cubicBezTo>
                    <a:pt x="169" y="0"/>
                    <a:pt x="97" y="54"/>
                    <a:pt x="50" y="155"/>
                  </a:cubicBezTo>
                  <a:cubicBezTo>
                    <a:pt x="9" y="241"/>
                    <a:pt x="0" y="330"/>
                    <a:pt x="0" y="396"/>
                  </a:cubicBezTo>
                  <a:cubicBezTo>
                    <a:pt x="0" y="459"/>
                    <a:pt x="9" y="555"/>
                    <a:pt x="52" y="645"/>
                  </a:cubicBezTo>
                  <a:cubicBezTo>
                    <a:pt x="101" y="742"/>
                    <a:pt x="169" y="792"/>
                    <a:pt x="176" y="792"/>
                  </a:cubicBezTo>
                  <a:cubicBezTo>
                    <a:pt x="182" y="792"/>
                    <a:pt x="185" y="791"/>
                    <a:pt x="185" y="785"/>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7" name="Freeform 156">
              <a:extLst>
                <a:ext uri="{FF2B5EF4-FFF2-40B4-BE49-F238E27FC236}">
                  <a16:creationId xmlns:a16="http://schemas.microsoft.com/office/drawing/2014/main" id="{4A13E2B3-A3AF-AC4B-AF59-9374B5D92DC8}"/>
                </a:ext>
              </a:extLst>
            </p:cNvPr>
            <p:cNvSpPr/>
            <p:nvPr/>
          </p:nvSpPr>
          <p:spPr>
            <a:xfrm>
              <a:off x="4028759" y="4651920"/>
              <a:ext cx="203760" cy="194760"/>
            </a:xfrm>
            <a:custGeom>
              <a:avLst/>
              <a:gdLst/>
              <a:ahLst/>
              <a:cxnLst>
                <a:cxn ang="3cd4">
                  <a:pos x="hc" y="t"/>
                </a:cxn>
                <a:cxn ang="cd2">
                  <a:pos x="l" y="vc"/>
                </a:cxn>
                <a:cxn ang="cd4">
                  <a:pos x="hc" y="b"/>
                </a:cxn>
                <a:cxn ang="0">
                  <a:pos x="r" y="vc"/>
                </a:cxn>
              </a:cxnLst>
              <a:rect l="l" t="t" r="r" b="b"/>
              <a:pathLst>
                <a:path w="567" h="542">
                  <a:moveTo>
                    <a:pt x="94" y="481"/>
                  </a:moveTo>
                  <a:cubicBezTo>
                    <a:pt x="86" y="511"/>
                    <a:pt x="85" y="517"/>
                    <a:pt x="22" y="517"/>
                  </a:cubicBezTo>
                  <a:cubicBezTo>
                    <a:pt x="7" y="517"/>
                    <a:pt x="0" y="517"/>
                    <a:pt x="0" y="533"/>
                  </a:cubicBezTo>
                  <a:cubicBezTo>
                    <a:pt x="0" y="542"/>
                    <a:pt x="7" y="542"/>
                    <a:pt x="22" y="542"/>
                  </a:cubicBezTo>
                  <a:lnTo>
                    <a:pt x="304" y="542"/>
                  </a:lnTo>
                  <a:cubicBezTo>
                    <a:pt x="430" y="542"/>
                    <a:pt x="524" y="448"/>
                    <a:pt x="524" y="371"/>
                  </a:cubicBezTo>
                  <a:cubicBezTo>
                    <a:pt x="524" y="313"/>
                    <a:pt x="477" y="268"/>
                    <a:pt x="401" y="259"/>
                  </a:cubicBezTo>
                  <a:cubicBezTo>
                    <a:pt x="482" y="243"/>
                    <a:pt x="567" y="185"/>
                    <a:pt x="567" y="110"/>
                  </a:cubicBezTo>
                  <a:cubicBezTo>
                    <a:pt x="567" y="50"/>
                    <a:pt x="515" y="0"/>
                    <a:pt x="419" y="0"/>
                  </a:cubicBezTo>
                  <a:lnTo>
                    <a:pt x="153" y="0"/>
                  </a:lnTo>
                  <a:cubicBezTo>
                    <a:pt x="137" y="0"/>
                    <a:pt x="130" y="0"/>
                    <a:pt x="130" y="16"/>
                  </a:cubicBezTo>
                  <a:cubicBezTo>
                    <a:pt x="130" y="25"/>
                    <a:pt x="137" y="25"/>
                    <a:pt x="151" y="25"/>
                  </a:cubicBezTo>
                  <a:cubicBezTo>
                    <a:pt x="153" y="25"/>
                    <a:pt x="167" y="25"/>
                    <a:pt x="182" y="27"/>
                  </a:cubicBezTo>
                  <a:cubicBezTo>
                    <a:pt x="196" y="27"/>
                    <a:pt x="203" y="29"/>
                    <a:pt x="203" y="40"/>
                  </a:cubicBezTo>
                  <a:cubicBezTo>
                    <a:pt x="203" y="41"/>
                    <a:pt x="202" y="45"/>
                    <a:pt x="200" y="54"/>
                  </a:cubicBezTo>
                  <a:close/>
                  <a:moveTo>
                    <a:pt x="214" y="252"/>
                  </a:moveTo>
                  <a:lnTo>
                    <a:pt x="263" y="54"/>
                  </a:lnTo>
                  <a:cubicBezTo>
                    <a:pt x="270" y="27"/>
                    <a:pt x="272" y="25"/>
                    <a:pt x="306" y="25"/>
                  </a:cubicBezTo>
                  <a:lnTo>
                    <a:pt x="409" y="25"/>
                  </a:lnTo>
                  <a:cubicBezTo>
                    <a:pt x="477" y="25"/>
                    <a:pt x="495" y="72"/>
                    <a:pt x="495" y="106"/>
                  </a:cubicBezTo>
                  <a:cubicBezTo>
                    <a:pt x="495" y="176"/>
                    <a:pt x="427" y="252"/>
                    <a:pt x="329" y="252"/>
                  </a:cubicBezTo>
                  <a:close/>
                  <a:moveTo>
                    <a:pt x="178" y="517"/>
                  </a:moveTo>
                  <a:cubicBezTo>
                    <a:pt x="167" y="517"/>
                    <a:pt x="166" y="517"/>
                    <a:pt x="160" y="517"/>
                  </a:cubicBezTo>
                  <a:cubicBezTo>
                    <a:pt x="153" y="517"/>
                    <a:pt x="149" y="515"/>
                    <a:pt x="149" y="510"/>
                  </a:cubicBezTo>
                  <a:cubicBezTo>
                    <a:pt x="149" y="506"/>
                    <a:pt x="149" y="504"/>
                    <a:pt x="155" y="490"/>
                  </a:cubicBezTo>
                  <a:lnTo>
                    <a:pt x="209" y="268"/>
                  </a:lnTo>
                  <a:lnTo>
                    <a:pt x="358" y="268"/>
                  </a:lnTo>
                  <a:cubicBezTo>
                    <a:pt x="436" y="268"/>
                    <a:pt x="450" y="328"/>
                    <a:pt x="450" y="362"/>
                  </a:cubicBezTo>
                  <a:cubicBezTo>
                    <a:pt x="450" y="441"/>
                    <a:pt x="380" y="517"/>
                    <a:pt x="286" y="517"/>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8" name="Freeform 157">
              <a:extLst>
                <a:ext uri="{FF2B5EF4-FFF2-40B4-BE49-F238E27FC236}">
                  <a16:creationId xmlns:a16="http://schemas.microsoft.com/office/drawing/2014/main" id="{9F1E9922-4723-E947-8F39-5C442A35C762}"/>
                </a:ext>
              </a:extLst>
            </p:cNvPr>
            <p:cNvSpPr/>
            <p:nvPr/>
          </p:nvSpPr>
          <p:spPr>
            <a:xfrm>
              <a:off x="4270320" y="4723920"/>
              <a:ext cx="31320" cy="177840"/>
            </a:xfrm>
            <a:custGeom>
              <a:avLst/>
              <a:gdLst/>
              <a:ahLst/>
              <a:cxnLst>
                <a:cxn ang="3cd4">
                  <a:pos x="hc" y="t"/>
                </a:cxn>
                <a:cxn ang="cd2">
                  <a:pos x="l" y="vc"/>
                </a:cxn>
                <a:cxn ang="cd4">
                  <a:pos x="hc" y="b"/>
                </a:cxn>
                <a:cxn ang="0">
                  <a:pos x="r" y="vc"/>
                </a:cxn>
              </a:cxnLst>
              <a:rect l="l" t="t" r="r" b="b"/>
              <a:pathLst>
                <a:path w="88" h="495">
                  <a:moveTo>
                    <a:pt x="86" y="41"/>
                  </a:moveTo>
                  <a:cubicBezTo>
                    <a:pt x="86" y="20"/>
                    <a:pt x="67" y="0"/>
                    <a:pt x="43" y="0"/>
                  </a:cubicBezTo>
                  <a:cubicBezTo>
                    <a:pt x="20" y="0"/>
                    <a:pt x="0" y="20"/>
                    <a:pt x="0" y="41"/>
                  </a:cubicBezTo>
                  <a:cubicBezTo>
                    <a:pt x="0" y="65"/>
                    <a:pt x="20" y="85"/>
                    <a:pt x="43" y="85"/>
                  </a:cubicBezTo>
                  <a:cubicBezTo>
                    <a:pt x="67" y="85"/>
                    <a:pt x="86" y="65"/>
                    <a:pt x="86" y="41"/>
                  </a:cubicBezTo>
                  <a:close/>
                  <a:moveTo>
                    <a:pt x="70" y="333"/>
                  </a:moveTo>
                  <a:cubicBezTo>
                    <a:pt x="70" y="357"/>
                    <a:pt x="70" y="418"/>
                    <a:pt x="18" y="477"/>
                  </a:cubicBezTo>
                  <a:cubicBezTo>
                    <a:pt x="13" y="483"/>
                    <a:pt x="13" y="484"/>
                    <a:pt x="13" y="486"/>
                  </a:cubicBezTo>
                  <a:cubicBezTo>
                    <a:pt x="13" y="492"/>
                    <a:pt x="16" y="495"/>
                    <a:pt x="22" y="495"/>
                  </a:cubicBezTo>
                  <a:cubicBezTo>
                    <a:pt x="31" y="495"/>
                    <a:pt x="88" y="432"/>
                    <a:pt x="88" y="340"/>
                  </a:cubicBezTo>
                  <a:cubicBezTo>
                    <a:pt x="88" y="317"/>
                    <a:pt x="86" y="258"/>
                    <a:pt x="43" y="258"/>
                  </a:cubicBezTo>
                  <a:cubicBezTo>
                    <a:pt x="14" y="258"/>
                    <a:pt x="0" y="279"/>
                    <a:pt x="0" y="301"/>
                  </a:cubicBezTo>
                  <a:cubicBezTo>
                    <a:pt x="0" y="321"/>
                    <a:pt x="14" y="342"/>
                    <a:pt x="43" y="342"/>
                  </a:cubicBezTo>
                  <a:cubicBezTo>
                    <a:pt x="47" y="342"/>
                    <a:pt x="49" y="342"/>
                    <a:pt x="49" y="342"/>
                  </a:cubicBezTo>
                  <a:cubicBezTo>
                    <a:pt x="56" y="340"/>
                    <a:pt x="63" y="339"/>
                    <a:pt x="70" y="33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59" name="Freeform 158">
              <a:extLst>
                <a:ext uri="{FF2B5EF4-FFF2-40B4-BE49-F238E27FC236}">
                  <a16:creationId xmlns:a16="http://schemas.microsoft.com/office/drawing/2014/main" id="{FBE6516B-B2AE-9047-BF47-1E4CA61C5E3B}"/>
                </a:ext>
              </a:extLst>
            </p:cNvPr>
            <p:cNvSpPr/>
            <p:nvPr/>
          </p:nvSpPr>
          <p:spPr>
            <a:xfrm>
              <a:off x="4380480" y="4720680"/>
              <a:ext cx="189000" cy="129240"/>
            </a:xfrm>
            <a:custGeom>
              <a:avLst/>
              <a:gdLst/>
              <a:ahLst/>
              <a:cxnLst>
                <a:cxn ang="3cd4">
                  <a:pos x="hc" y="t"/>
                </a:cxn>
                <a:cxn ang="cd2">
                  <a:pos x="l" y="vc"/>
                </a:cxn>
                <a:cxn ang="cd4">
                  <a:pos x="hc" y="b"/>
                </a:cxn>
                <a:cxn ang="0">
                  <a:pos x="r" y="vc"/>
                </a:cxn>
              </a:cxnLst>
              <a:rect l="l" t="t" r="r" b="b"/>
              <a:pathLst>
                <a:path w="526" h="360">
                  <a:moveTo>
                    <a:pt x="344" y="81"/>
                  </a:moveTo>
                  <a:cubicBezTo>
                    <a:pt x="347" y="65"/>
                    <a:pt x="355" y="34"/>
                    <a:pt x="355" y="31"/>
                  </a:cubicBezTo>
                  <a:cubicBezTo>
                    <a:pt x="355" y="16"/>
                    <a:pt x="344" y="9"/>
                    <a:pt x="333" y="9"/>
                  </a:cubicBezTo>
                  <a:cubicBezTo>
                    <a:pt x="322" y="9"/>
                    <a:pt x="308" y="14"/>
                    <a:pt x="302" y="31"/>
                  </a:cubicBezTo>
                  <a:cubicBezTo>
                    <a:pt x="301" y="36"/>
                    <a:pt x="263" y="189"/>
                    <a:pt x="257" y="209"/>
                  </a:cubicBezTo>
                  <a:cubicBezTo>
                    <a:pt x="252" y="232"/>
                    <a:pt x="250" y="247"/>
                    <a:pt x="250" y="261"/>
                  </a:cubicBezTo>
                  <a:cubicBezTo>
                    <a:pt x="250" y="270"/>
                    <a:pt x="250" y="272"/>
                    <a:pt x="252" y="276"/>
                  </a:cubicBezTo>
                  <a:cubicBezTo>
                    <a:pt x="234" y="319"/>
                    <a:pt x="209" y="342"/>
                    <a:pt x="178" y="342"/>
                  </a:cubicBezTo>
                  <a:cubicBezTo>
                    <a:pt x="115" y="342"/>
                    <a:pt x="115" y="285"/>
                    <a:pt x="115" y="270"/>
                  </a:cubicBezTo>
                  <a:cubicBezTo>
                    <a:pt x="115" y="245"/>
                    <a:pt x="119" y="214"/>
                    <a:pt x="157" y="115"/>
                  </a:cubicBezTo>
                  <a:cubicBezTo>
                    <a:pt x="166" y="92"/>
                    <a:pt x="169" y="81"/>
                    <a:pt x="169" y="65"/>
                  </a:cubicBezTo>
                  <a:cubicBezTo>
                    <a:pt x="169" y="29"/>
                    <a:pt x="144" y="0"/>
                    <a:pt x="104" y="0"/>
                  </a:cubicBezTo>
                  <a:cubicBezTo>
                    <a:pt x="29" y="0"/>
                    <a:pt x="0" y="115"/>
                    <a:pt x="0" y="122"/>
                  </a:cubicBezTo>
                  <a:cubicBezTo>
                    <a:pt x="0" y="130"/>
                    <a:pt x="7" y="130"/>
                    <a:pt x="9" y="130"/>
                  </a:cubicBezTo>
                  <a:cubicBezTo>
                    <a:pt x="18" y="130"/>
                    <a:pt x="18" y="130"/>
                    <a:pt x="22" y="115"/>
                  </a:cubicBezTo>
                  <a:cubicBezTo>
                    <a:pt x="43" y="41"/>
                    <a:pt x="74" y="18"/>
                    <a:pt x="103" y="18"/>
                  </a:cubicBezTo>
                  <a:cubicBezTo>
                    <a:pt x="110" y="18"/>
                    <a:pt x="122" y="18"/>
                    <a:pt x="122" y="43"/>
                  </a:cubicBezTo>
                  <a:cubicBezTo>
                    <a:pt x="122" y="63"/>
                    <a:pt x="113" y="86"/>
                    <a:pt x="108" y="99"/>
                  </a:cubicBezTo>
                  <a:cubicBezTo>
                    <a:pt x="74" y="193"/>
                    <a:pt x="63" y="231"/>
                    <a:pt x="63" y="259"/>
                  </a:cubicBezTo>
                  <a:cubicBezTo>
                    <a:pt x="63" y="333"/>
                    <a:pt x="117" y="360"/>
                    <a:pt x="176" y="360"/>
                  </a:cubicBezTo>
                  <a:cubicBezTo>
                    <a:pt x="189" y="360"/>
                    <a:pt x="227" y="360"/>
                    <a:pt x="259" y="304"/>
                  </a:cubicBezTo>
                  <a:cubicBezTo>
                    <a:pt x="279" y="355"/>
                    <a:pt x="335" y="360"/>
                    <a:pt x="358" y="360"/>
                  </a:cubicBezTo>
                  <a:cubicBezTo>
                    <a:pt x="418" y="360"/>
                    <a:pt x="452" y="310"/>
                    <a:pt x="473" y="263"/>
                  </a:cubicBezTo>
                  <a:cubicBezTo>
                    <a:pt x="500" y="200"/>
                    <a:pt x="526" y="94"/>
                    <a:pt x="526" y="56"/>
                  </a:cubicBezTo>
                  <a:cubicBezTo>
                    <a:pt x="526" y="13"/>
                    <a:pt x="504" y="0"/>
                    <a:pt x="490" y="0"/>
                  </a:cubicBezTo>
                  <a:cubicBezTo>
                    <a:pt x="470" y="0"/>
                    <a:pt x="450" y="20"/>
                    <a:pt x="450" y="38"/>
                  </a:cubicBezTo>
                  <a:cubicBezTo>
                    <a:pt x="450" y="49"/>
                    <a:pt x="455" y="54"/>
                    <a:pt x="463" y="59"/>
                  </a:cubicBezTo>
                  <a:cubicBezTo>
                    <a:pt x="472" y="68"/>
                    <a:pt x="491" y="88"/>
                    <a:pt x="491" y="128"/>
                  </a:cubicBezTo>
                  <a:cubicBezTo>
                    <a:pt x="491" y="155"/>
                    <a:pt x="468" y="232"/>
                    <a:pt x="448" y="272"/>
                  </a:cubicBezTo>
                  <a:cubicBezTo>
                    <a:pt x="427" y="315"/>
                    <a:pt x="400" y="342"/>
                    <a:pt x="360" y="342"/>
                  </a:cubicBezTo>
                  <a:cubicBezTo>
                    <a:pt x="322" y="342"/>
                    <a:pt x="302" y="319"/>
                    <a:pt x="302" y="274"/>
                  </a:cubicBezTo>
                  <a:cubicBezTo>
                    <a:pt x="302" y="252"/>
                    <a:pt x="308" y="227"/>
                    <a:pt x="310" y="2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0" name="Freeform 159">
              <a:extLst>
                <a:ext uri="{FF2B5EF4-FFF2-40B4-BE49-F238E27FC236}">
                  <a16:creationId xmlns:a16="http://schemas.microsoft.com/office/drawing/2014/main" id="{B7190C06-B93F-1747-969A-B23DDCBA9B23}"/>
                </a:ext>
              </a:extLst>
            </p:cNvPr>
            <p:cNvSpPr/>
            <p:nvPr/>
          </p:nvSpPr>
          <p:spPr>
            <a:xfrm>
              <a:off x="4607279" y="4815720"/>
              <a:ext cx="33480" cy="85320"/>
            </a:xfrm>
            <a:custGeom>
              <a:avLst/>
              <a:gdLst/>
              <a:ahLst/>
              <a:cxnLst>
                <a:cxn ang="3cd4">
                  <a:pos x="hc" y="t"/>
                </a:cxn>
                <a:cxn ang="cd2">
                  <a:pos x="l" y="vc"/>
                </a:cxn>
                <a:cxn ang="cd4">
                  <a:pos x="hc" y="b"/>
                </a:cxn>
                <a:cxn ang="0">
                  <a:pos x="r" y="vc"/>
                </a:cxn>
              </a:cxnLst>
              <a:rect l="l" t="t" r="r" b="b"/>
              <a:pathLst>
                <a:path w="94" h="238">
                  <a:moveTo>
                    <a:pt x="94" y="83"/>
                  </a:moveTo>
                  <a:cubicBezTo>
                    <a:pt x="94" y="31"/>
                    <a:pt x="74" y="0"/>
                    <a:pt x="43" y="0"/>
                  </a:cubicBezTo>
                  <a:cubicBezTo>
                    <a:pt x="16" y="0"/>
                    <a:pt x="0" y="20"/>
                    <a:pt x="0" y="41"/>
                  </a:cubicBezTo>
                  <a:cubicBezTo>
                    <a:pt x="0" y="63"/>
                    <a:pt x="16" y="85"/>
                    <a:pt x="43" y="85"/>
                  </a:cubicBezTo>
                  <a:cubicBezTo>
                    <a:pt x="52" y="85"/>
                    <a:pt x="63" y="81"/>
                    <a:pt x="70" y="74"/>
                  </a:cubicBezTo>
                  <a:cubicBezTo>
                    <a:pt x="74" y="72"/>
                    <a:pt x="74" y="72"/>
                    <a:pt x="76" y="72"/>
                  </a:cubicBezTo>
                  <a:cubicBezTo>
                    <a:pt x="76" y="72"/>
                    <a:pt x="77" y="72"/>
                    <a:pt x="77" y="83"/>
                  </a:cubicBezTo>
                  <a:cubicBezTo>
                    <a:pt x="77" y="142"/>
                    <a:pt x="49" y="191"/>
                    <a:pt x="22" y="216"/>
                  </a:cubicBezTo>
                  <a:cubicBezTo>
                    <a:pt x="13" y="225"/>
                    <a:pt x="13" y="227"/>
                    <a:pt x="13" y="229"/>
                  </a:cubicBezTo>
                  <a:cubicBezTo>
                    <a:pt x="13" y="236"/>
                    <a:pt x="16" y="238"/>
                    <a:pt x="22" y="238"/>
                  </a:cubicBezTo>
                  <a:cubicBezTo>
                    <a:pt x="31" y="238"/>
                    <a:pt x="94" y="176"/>
                    <a:pt x="94" y="83"/>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1" name="Freeform 160">
              <a:extLst>
                <a:ext uri="{FF2B5EF4-FFF2-40B4-BE49-F238E27FC236}">
                  <a16:creationId xmlns:a16="http://schemas.microsoft.com/office/drawing/2014/main" id="{7AD37440-C386-2344-B956-BD501B1D59A4}"/>
                </a:ext>
              </a:extLst>
            </p:cNvPr>
            <p:cNvSpPr/>
            <p:nvPr/>
          </p:nvSpPr>
          <p:spPr>
            <a:xfrm>
              <a:off x="4717440" y="4720680"/>
              <a:ext cx="189000" cy="129240"/>
            </a:xfrm>
            <a:custGeom>
              <a:avLst/>
              <a:gdLst/>
              <a:ahLst/>
              <a:cxnLst>
                <a:cxn ang="3cd4">
                  <a:pos x="hc" y="t"/>
                </a:cxn>
                <a:cxn ang="cd2">
                  <a:pos x="l" y="vc"/>
                </a:cxn>
                <a:cxn ang="cd4">
                  <a:pos x="hc" y="b"/>
                </a:cxn>
                <a:cxn ang="0">
                  <a:pos x="r" y="vc"/>
                </a:cxn>
              </a:cxnLst>
              <a:rect l="l" t="t" r="r" b="b"/>
              <a:pathLst>
                <a:path w="526" h="360">
                  <a:moveTo>
                    <a:pt x="344" y="81"/>
                  </a:moveTo>
                  <a:cubicBezTo>
                    <a:pt x="347" y="65"/>
                    <a:pt x="355" y="34"/>
                    <a:pt x="355" y="31"/>
                  </a:cubicBezTo>
                  <a:cubicBezTo>
                    <a:pt x="355" y="16"/>
                    <a:pt x="344" y="9"/>
                    <a:pt x="333" y="9"/>
                  </a:cubicBezTo>
                  <a:cubicBezTo>
                    <a:pt x="322" y="9"/>
                    <a:pt x="310" y="14"/>
                    <a:pt x="302" y="31"/>
                  </a:cubicBezTo>
                  <a:cubicBezTo>
                    <a:pt x="301" y="36"/>
                    <a:pt x="263" y="189"/>
                    <a:pt x="257" y="209"/>
                  </a:cubicBezTo>
                  <a:cubicBezTo>
                    <a:pt x="252" y="232"/>
                    <a:pt x="250" y="247"/>
                    <a:pt x="250" y="261"/>
                  </a:cubicBezTo>
                  <a:cubicBezTo>
                    <a:pt x="250" y="270"/>
                    <a:pt x="250" y="272"/>
                    <a:pt x="252" y="276"/>
                  </a:cubicBezTo>
                  <a:cubicBezTo>
                    <a:pt x="234" y="319"/>
                    <a:pt x="209" y="342"/>
                    <a:pt x="178" y="342"/>
                  </a:cubicBezTo>
                  <a:cubicBezTo>
                    <a:pt x="115" y="342"/>
                    <a:pt x="115" y="285"/>
                    <a:pt x="115" y="270"/>
                  </a:cubicBezTo>
                  <a:cubicBezTo>
                    <a:pt x="115" y="245"/>
                    <a:pt x="119" y="214"/>
                    <a:pt x="157" y="115"/>
                  </a:cubicBezTo>
                  <a:cubicBezTo>
                    <a:pt x="166" y="92"/>
                    <a:pt x="169" y="81"/>
                    <a:pt x="169" y="65"/>
                  </a:cubicBezTo>
                  <a:cubicBezTo>
                    <a:pt x="169" y="29"/>
                    <a:pt x="144" y="0"/>
                    <a:pt x="104" y="0"/>
                  </a:cubicBezTo>
                  <a:cubicBezTo>
                    <a:pt x="29" y="0"/>
                    <a:pt x="0" y="115"/>
                    <a:pt x="0" y="122"/>
                  </a:cubicBezTo>
                  <a:cubicBezTo>
                    <a:pt x="0" y="130"/>
                    <a:pt x="7" y="130"/>
                    <a:pt x="9" y="130"/>
                  </a:cubicBezTo>
                  <a:cubicBezTo>
                    <a:pt x="18" y="130"/>
                    <a:pt x="18" y="130"/>
                    <a:pt x="22" y="115"/>
                  </a:cubicBezTo>
                  <a:cubicBezTo>
                    <a:pt x="43" y="41"/>
                    <a:pt x="74" y="18"/>
                    <a:pt x="103" y="18"/>
                  </a:cubicBezTo>
                  <a:cubicBezTo>
                    <a:pt x="110" y="18"/>
                    <a:pt x="122" y="18"/>
                    <a:pt x="122" y="43"/>
                  </a:cubicBezTo>
                  <a:cubicBezTo>
                    <a:pt x="122" y="63"/>
                    <a:pt x="113" y="86"/>
                    <a:pt x="108" y="99"/>
                  </a:cubicBezTo>
                  <a:cubicBezTo>
                    <a:pt x="74" y="193"/>
                    <a:pt x="63" y="231"/>
                    <a:pt x="63" y="259"/>
                  </a:cubicBezTo>
                  <a:cubicBezTo>
                    <a:pt x="63" y="333"/>
                    <a:pt x="117" y="360"/>
                    <a:pt x="176" y="360"/>
                  </a:cubicBezTo>
                  <a:cubicBezTo>
                    <a:pt x="189" y="360"/>
                    <a:pt x="227" y="360"/>
                    <a:pt x="259" y="304"/>
                  </a:cubicBezTo>
                  <a:cubicBezTo>
                    <a:pt x="279" y="355"/>
                    <a:pt x="335" y="360"/>
                    <a:pt x="358" y="360"/>
                  </a:cubicBezTo>
                  <a:cubicBezTo>
                    <a:pt x="418" y="360"/>
                    <a:pt x="452" y="310"/>
                    <a:pt x="473" y="263"/>
                  </a:cubicBezTo>
                  <a:cubicBezTo>
                    <a:pt x="500" y="200"/>
                    <a:pt x="526" y="94"/>
                    <a:pt x="526" y="56"/>
                  </a:cubicBezTo>
                  <a:cubicBezTo>
                    <a:pt x="526" y="13"/>
                    <a:pt x="504" y="0"/>
                    <a:pt x="490" y="0"/>
                  </a:cubicBezTo>
                  <a:cubicBezTo>
                    <a:pt x="470" y="0"/>
                    <a:pt x="450" y="20"/>
                    <a:pt x="450" y="38"/>
                  </a:cubicBezTo>
                  <a:cubicBezTo>
                    <a:pt x="450" y="49"/>
                    <a:pt x="455" y="54"/>
                    <a:pt x="463" y="59"/>
                  </a:cubicBezTo>
                  <a:cubicBezTo>
                    <a:pt x="472" y="68"/>
                    <a:pt x="491" y="88"/>
                    <a:pt x="491" y="128"/>
                  </a:cubicBezTo>
                  <a:cubicBezTo>
                    <a:pt x="491" y="155"/>
                    <a:pt x="468" y="232"/>
                    <a:pt x="448" y="272"/>
                  </a:cubicBezTo>
                  <a:cubicBezTo>
                    <a:pt x="427" y="315"/>
                    <a:pt x="400" y="342"/>
                    <a:pt x="360" y="342"/>
                  </a:cubicBezTo>
                  <a:cubicBezTo>
                    <a:pt x="322" y="342"/>
                    <a:pt x="302" y="319"/>
                    <a:pt x="302" y="274"/>
                  </a:cubicBezTo>
                  <a:cubicBezTo>
                    <a:pt x="302" y="252"/>
                    <a:pt x="308" y="227"/>
                    <a:pt x="310" y="21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2" name="Freeform 161">
              <a:extLst>
                <a:ext uri="{FF2B5EF4-FFF2-40B4-BE49-F238E27FC236}">
                  <a16:creationId xmlns:a16="http://schemas.microsoft.com/office/drawing/2014/main" id="{A0526F02-57F5-4247-A823-42DD9CD99C3D}"/>
                </a:ext>
              </a:extLst>
            </p:cNvPr>
            <p:cNvSpPr/>
            <p:nvPr/>
          </p:nvSpPr>
          <p:spPr>
            <a:xfrm>
              <a:off x="4941719" y="4673880"/>
              <a:ext cx="135000" cy="10080"/>
            </a:xfrm>
            <a:custGeom>
              <a:avLst/>
              <a:gdLst/>
              <a:ahLst/>
              <a:cxnLst>
                <a:cxn ang="3cd4">
                  <a:pos x="hc" y="t"/>
                </a:cxn>
                <a:cxn ang="cd2">
                  <a:pos x="l" y="vc"/>
                </a:cxn>
                <a:cxn ang="cd4">
                  <a:pos x="hc" y="b"/>
                </a:cxn>
                <a:cxn ang="0">
                  <a:pos x="r" y="vc"/>
                </a:cxn>
              </a:cxnLst>
              <a:rect l="l" t="t" r="r" b="b"/>
              <a:pathLst>
                <a:path w="376" h="29">
                  <a:moveTo>
                    <a:pt x="355" y="29"/>
                  </a:moveTo>
                  <a:cubicBezTo>
                    <a:pt x="362" y="29"/>
                    <a:pt x="376" y="29"/>
                    <a:pt x="376" y="14"/>
                  </a:cubicBezTo>
                  <a:cubicBezTo>
                    <a:pt x="376" y="0"/>
                    <a:pt x="364" y="0"/>
                    <a:pt x="355" y="0"/>
                  </a:cubicBezTo>
                  <a:lnTo>
                    <a:pt x="22" y="0"/>
                  </a:lnTo>
                  <a:cubicBezTo>
                    <a:pt x="13" y="0"/>
                    <a:pt x="0" y="0"/>
                    <a:pt x="0" y="14"/>
                  </a:cubicBezTo>
                  <a:cubicBezTo>
                    <a:pt x="0" y="29"/>
                    <a:pt x="13" y="29"/>
                    <a:pt x="22" y="29"/>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sp>
          <p:nvSpPr>
            <p:cNvPr id="163" name="Freeform 162">
              <a:extLst>
                <a:ext uri="{FF2B5EF4-FFF2-40B4-BE49-F238E27FC236}">
                  <a16:creationId xmlns:a16="http://schemas.microsoft.com/office/drawing/2014/main" id="{7A031389-323A-424A-A54D-EBB36C1F2E4B}"/>
                </a:ext>
              </a:extLst>
            </p:cNvPr>
            <p:cNvSpPr/>
            <p:nvPr/>
          </p:nvSpPr>
          <p:spPr>
            <a:xfrm>
              <a:off x="5128200" y="4633200"/>
              <a:ext cx="66240" cy="284760"/>
            </a:xfrm>
            <a:custGeom>
              <a:avLst/>
              <a:gdLst/>
              <a:ahLst/>
              <a:cxnLst>
                <a:cxn ang="3cd4">
                  <a:pos x="hc" y="t"/>
                </a:cxn>
                <a:cxn ang="cd2">
                  <a:pos x="l" y="vc"/>
                </a:cxn>
                <a:cxn ang="cd4">
                  <a:pos x="hc" y="b"/>
                </a:cxn>
                <a:cxn ang="0">
                  <a:pos x="r" y="vc"/>
                </a:cxn>
              </a:cxnLst>
              <a:rect l="l" t="t" r="r" b="b"/>
              <a:pathLst>
                <a:path w="185" h="792">
                  <a:moveTo>
                    <a:pt x="185" y="396"/>
                  </a:moveTo>
                  <a:cubicBezTo>
                    <a:pt x="185" y="335"/>
                    <a:pt x="176" y="240"/>
                    <a:pt x="133" y="149"/>
                  </a:cubicBezTo>
                  <a:cubicBezTo>
                    <a:pt x="85" y="52"/>
                    <a:pt x="16" y="0"/>
                    <a:pt x="7" y="0"/>
                  </a:cubicBezTo>
                  <a:cubicBezTo>
                    <a:pt x="4" y="0"/>
                    <a:pt x="0" y="4"/>
                    <a:pt x="0" y="7"/>
                  </a:cubicBezTo>
                  <a:cubicBezTo>
                    <a:pt x="0" y="11"/>
                    <a:pt x="0" y="13"/>
                    <a:pt x="14" y="27"/>
                  </a:cubicBezTo>
                  <a:cubicBezTo>
                    <a:pt x="94" y="104"/>
                    <a:pt x="139" y="231"/>
                    <a:pt x="139" y="396"/>
                  </a:cubicBezTo>
                  <a:cubicBezTo>
                    <a:pt x="139" y="531"/>
                    <a:pt x="110" y="672"/>
                    <a:pt x="11" y="771"/>
                  </a:cubicBezTo>
                  <a:cubicBezTo>
                    <a:pt x="0" y="782"/>
                    <a:pt x="0" y="783"/>
                    <a:pt x="0" y="785"/>
                  </a:cubicBezTo>
                  <a:cubicBezTo>
                    <a:pt x="0" y="791"/>
                    <a:pt x="4" y="792"/>
                    <a:pt x="7" y="792"/>
                  </a:cubicBezTo>
                  <a:cubicBezTo>
                    <a:pt x="16" y="792"/>
                    <a:pt x="88" y="738"/>
                    <a:pt x="135" y="637"/>
                  </a:cubicBezTo>
                  <a:cubicBezTo>
                    <a:pt x="176" y="551"/>
                    <a:pt x="185" y="463"/>
                    <a:pt x="185" y="396"/>
                  </a:cubicBezTo>
                  <a:close/>
                </a:path>
              </a:pathLst>
            </a:custGeom>
            <a:solidFill>
              <a:srgbClr val="000000"/>
            </a:solidFill>
            <a:ln>
              <a:noFill/>
              <a:prstDash val="solid"/>
            </a:ln>
          </p:spPr>
          <p:txBody>
            <a:bodyPr wrap="none" lIns="90000" tIns="45000" rIns="90000" bIns="45000" anchorCtr="0" compatLnSpc="0"/>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Noto Sans CJK SC Regular" pitchFamily="2"/>
                <a:cs typeface="FreeSans" pitchFamily="2"/>
              </a:endParaRPr>
            </a:p>
          </p:txBody>
        </p:sp>
      </p:grpSp>
      <p:sp>
        <p:nvSpPr>
          <p:cNvPr id="164" name="Title 163">
            <a:extLst>
              <a:ext uri="{FF2B5EF4-FFF2-40B4-BE49-F238E27FC236}">
                <a16:creationId xmlns:a16="http://schemas.microsoft.com/office/drawing/2014/main" id="{E353EF4E-2B42-6146-B1CF-1AE77FB82451}"/>
              </a:ext>
            </a:extLst>
          </p:cNvPr>
          <p:cNvSpPr>
            <a:spLocks noGrp="1"/>
          </p:cNvSpPr>
          <p:nvPr>
            <p:ph type="title"/>
          </p:nvPr>
        </p:nvSpPr>
        <p:spPr>
          <a:xfrm>
            <a:off x="693043" y="173620"/>
            <a:ext cx="8694539" cy="942740"/>
          </a:xfrm>
        </p:spPr>
        <p:txBody>
          <a:bodyPr>
            <a:normAutofit/>
          </a:bodyPr>
          <a:lstStyle/>
          <a:p>
            <a:r>
              <a:rPr lang="en-US" dirty="0"/>
              <a:t>Target network</a:t>
            </a:r>
          </a:p>
        </p:txBody>
      </p:sp>
    </p:spTree>
    <p:extLst>
      <p:ext uri="{BB962C8B-B14F-4D97-AF65-F5344CB8AC3E}">
        <p14:creationId xmlns:p14="http://schemas.microsoft.com/office/powerpoint/2010/main" val="38374683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7F916-7E39-EE42-93D1-11392111FE6C}"/>
              </a:ext>
            </a:extLst>
          </p:cNvPr>
          <p:cNvSpPr>
            <a:spLocks noGrp="1"/>
          </p:cNvSpPr>
          <p:nvPr>
            <p:ph type="title"/>
          </p:nvPr>
        </p:nvSpPr>
        <p:spPr/>
        <p:txBody>
          <a:bodyPr/>
          <a:lstStyle/>
          <a:p>
            <a:r>
              <a:rPr lang="en-US" dirty="0"/>
              <a:t>DQN architecture</a:t>
            </a:r>
          </a:p>
        </p:txBody>
      </p:sp>
      <p:pic>
        <p:nvPicPr>
          <p:cNvPr id="4" name="Picture 3">
            <a:extLst>
              <a:ext uri="{FF2B5EF4-FFF2-40B4-BE49-F238E27FC236}">
                <a16:creationId xmlns:a16="http://schemas.microsoft.com/office/drawing/2014/main" id="{6F1A7D6F-6CCA-4A47-9911-37ADD23256CD}"/>
              </a:ext>
            </a:extLst>
          </p:cNvPr>
          <p:cNvPicPr>
            <a:picLocks noChangeAspect="1"/>
          </p:cNvPicPr>
          <p:nvPr/>
        </p:nvPicPr>
        <p:blipFill>
          <a:blip r:embed="rId2"/>
          <a:stretch>
            <a:fillRect/>
          </a:stretch>
        </p:blipFill>
        <p:spPr>
          <a:xfrm>
            <a:off x="242265" y="2137696"/>
            <a:ext cx="9596093" cy="5019495"/>
          </a:xfrm>
          <a:prstGeom prst="rect">
            <a:avLst/>
          </a:prstGeom>
        </p:spPr>
      </p:pic>
    </p:spTree>
    <p:extLst>
      <p:ext uri="{BB962C8B-B14F-4D97-AF65-F5344CB8AC3E}">
        <p14:creationId xmlns:p14="http://schemas.microsoft.com/office/powerpoint/2010/main" val="34050828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a:extLst>
              <a:ext uri="{FF2B5EF4-FFF2-40B4-BE49-F238E27FC236}">
                <a16:creationId xmlns:a16="http://schemas.microsoft.com/office/drawing/2014/main" id="{9FCD96AA-E62B-E54D-A563-47201969C8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25" y="2505075"/>
            <a:ext cx="9215438" cy="1989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itle 163">
            <a:extLst>
              <a:ext uri="{FF2B5EF4-FFF2-40B4-BE49-F238E27FC236}">
                <a16:creationId xmlns:a16="http://schemas.microsoft.com/office/drawing/2014/main" id="{599BFE65-1C5C-354C-AFA6-1FD212F54977}"/>
              </a:ext>
            </a:extLst>
          </p:cNvPr>
          <p:cNvSpPr>
            <a:spLocks noGrp="1"/>
          </p:cNvSpPr>
          <p:nvPr>
            <p:ph type="title"/>
          </p:nvPr>
        </p:nvSpPr>
        <p:spPr>
          <a:xfrm>
            <a:off x="693043" y="173620"/>
            <a:ext cx="8694539" cy="942740"/>
          </a:xfrm>
        </p:spPr>
        <p:txBody>
          <a:bodyPr>
            <a:normAutofit/>
          </a:bodyPr>
          <a:lstStyle/>
          <a:p>
            <a:r>
              <a:rPr lang="en-US" dirty="0"/>
              <a:t>DQN training</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E3A70C8-73BF-4341-8101-2C3D49070161}"/>
              </a:ext>
            </a:extLst>
          </p:cNvPr>
          <p:cNvSpPr>
            <a:spLocks noGrp="1"/>
          </p:cNvSpPr>
          <p:nvPr>
            <p:ph type="sldNum" idx="12"/>
          </p:nvPr>
        </p:nvSpPr>
        <p:spPr/>
        <p:txBody>
          <a:bodyPr/>
          <a:lstStyle/>
          <a:p>
            <a:fld id="{55F00A5C-A052-8E47-932D-F5317C74836E}" type="slidenum">
              <a:rPr lang="en-US" altLang="en-US"/>
              <a:pPr/>
              <a:t>96</a:t>
            </a:fld>
            <a:endParaRPr lang="en-US" altLang="en-US"/>
          </a:p>
        </p:txBody>
      </p:sp>
      <p:sp>
        <p:nvSpPr>
          <p:cNvPr id="56321" name="Text Box 1">
            <a:extLst>
              <a:ext uri="{FF2B5EF4-FFF2-40B4-BE49-F238E27FC236}">
                <a16:creationId xmlns:a16="http://schemas.microsoft.com/office/drawing/2014/main" id="{DAAF6661-2860-4148-8E9F-5C782E3FF33B}"/>
              </a:ext>
            </a:extLst>
          </p:cNvPr>
          <p:cNvSpPr txBox="1">
            <a:spLocks noChangeArrowheads="1"/>
          </p:cNvSpPr>
          <p:nvPr/>
        </p:nvSpPr>
        <p:spPr bwMode="auto">
          <a:xfrm>
            <a:off x="204788" y="119063"/>
            <a:ext cx="9875837"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9pPr>
          </a:lstStyle>
          <a:p>
            <a:pPr marL="215900" indent="-214313" algn="ctr">
              <a:lnSpc>
                <a:spcPct val="100000"/>
              </a:lnSpc>
              <a:spcBef>
                <a:spcPts val="2000"/>
              </a:spcBef>
            </a:pPr>
            <a:r>
              <a:rPr lang="en-US" altLang="en-US" sz="3200"/>
              <a:t>Deep Q-Networks: Results</a:t>
            </a:r>
          </a:p>
        </p:txBody>
      </p:sp>
      <p:pic>
        <p:nvPicPr>
          <p:cNvPr id="56322" name="Picture 2">
            <a:extLst>
              <a:ext uri="{FF2B5EF4-FFF2-40B4-BE49-F238E27FC236}">
                <a16:creationId xmlns:a16="http://schemas.microsoft.com/office/drawing/2014/main" id="{AC32D82E-2752-4840-9151-44FBBA591F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8575" y="0"/>
            <a:ext cx="7534275"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itle 163">
            <a:extLst>
              <a:ext uri="{FF2B5EF4-FFF2-40B4-BE49-F238E27FC236}">
                <a16:creationId xmlns:a16="http://schemas.microsoft.com/office/drawing/2014/main" id="{106C3B59-D9D9-344C-9F9A-FA0FF5AC6A28}"/>
              </a:ext>
            </a:extLst>
          </p:cNvPr>
          <p:cNvSpPr>
            <a:spLocks noGrp="1"/>
          </p:cNvSpPr>
          <p:nvPr>
            <p:ph type="title"/>
          </p:nvPr>
        </p:nvSpPr>
        <p:spPr>
          <a:xfrm>
            <a:off x="693043" y="173619"/>
            <a:ext cx="8694539" cy="1504709"/>
          </a:xfrm>
        </p:spPr>
        <p:txBody>
          <a:bodyPr>
            <a:normAutofit/>
          </a:bodyPr>
          <a:lstStyle/>
          <a:p>
            <a:r>
              <a:rPr lang="en-US" dirty="0"/>
              <a:t>DQN</a:t>
            </a:r>
            <a:br>
              <a:rPr lang="en-US" dirty="0"/>
            </a:br>
            <a:r>
              <a:rPr lang="en-US" dirty="0"/>
              <a:t>results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08403422-1770-2749-B97C-195B2C4D40B3}"/>
              </a:ext>
            </a:extLst>
          </p:cNvPr>
          <p:cNvSpPr>
            <a:spLocks noGrp="1"/>
          </p:cNvSpPr>
          <p:nvPr>
            <p:ph type="sldNum" idx="12"/>
          </p:nvPr>
        </p:nvSpPr>
        <p:spPr/>
        <p:txBody>
          <a:bodyPr/>
          <a:lstStyle/>
          <a:p>
            <a:fld id="{F4DBDD9C-575F-A24B-9AC8-EE23C07A2D4E}" type="slidenum">
              <a:rPr lang="en-US" altLang="en-US"/>
              <a:pPr/>
              <a:t>97</a:t>
            </a:fld>
            <a:endParaRPr lang="en-US" altLang="en-US"/>
          </a:p>
        </p:txBody>
      </p:sp>
      <p:sp>
        <p:nvSpPr>
          <p:cNvPr id="57345" name="Text Box 1">
            <a:extLst>
              <a:ext uri="{FF2B5EF4-FFF2-40B4-BE49-F238E27FC236}">
                <a16:creationId xmlns:a16="http://schemas.microsoft.com/office/drawing/2014/main" id="{B4A7B94B-5CC8-C743-BB5A-2DF90FD1CC94}"/>
              </a:ext>
            </a:extLst>
          </p:cNvPr>
          <p:cNvSpPr txBox="1">
            <a:spLocks noChangeArrowheads="1"/>
          </p:cNvSpPr>
          <p:nvPr/>
        </p:nvSpPr>
        <p:spPr bwMode="auto">
          <a:xfrm>
            <a:off x="204788" y="119063"/>
            <a:ext cx="9875837"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Microsoft YaHei" panose="020B0503020204020204" pitchFamily="34" charset="-122"/>
              </a:defRPr>
            </a:lvl9pPr>
          </a:lstStyle>
          <a:p>
            <a:pPr marL="215900" indent="-214313" algn="ctr">
              <a:lnSpc>
                <a:spcPct val="100000"/>
              </a:lnSpc>
              <a:spcBef>
                <a:spcPts val="2000"/>
              </a:spcBef>
            </a:pPr>
            <a:r>
              <a:rPr lang="en-US" altLang="en-US" sz="3200"/>
              <a:t>Deep Q-Networks: Results</a:t>
            </a:r>
          </a:p>
        </p:txBody>
      </p:sp>
      <p:pic>
        <p:nvPicPr>
          <p:cNvPr id="57346" name="Picture 2">
            <a:extLst>
              <a:ext uri="{FF2B5EF4-FFF2-40B4-BE49-F238E27FC236}">
                <a16:creationId xmlns:a16="http://schemas.microsoft.com/office/drawing/2014/main" id="{FBD448F6-61DF-304A-869E-ABCCC1FD56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71063"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A55DA31A-3540-5041-9406-4E68445E4712}"/>
              </a:ext>
            </a:extLst>
          </p:cNvPr>
          <p:cNvSpPr>
            <a:spLocks noGrp="1"/>
          </p:cNvSpPr>
          <p:nvPr>
            <p:ph type="sldNum" idx="12"/>
          </p:nvPr>
        </p:nvSpPr>
        <p:spPr/>
        <p:txBody>
          <a:bodyPr/>
          <a:lstStyle/>
          <a:p>
            <a:fld id="{1ABD4680-248B-574E-89A8-BADD35CB6EA1}" type="slidenum">
              <a:rPr lang="en-US" altLang="en-US"/>
              <a:pPr/>
              <a:t>98</a:t>
            </a:fld>
            <a:endParaRPr lang="en-US" altLang="en-US"/>
          </a:p>
        </p:txBody>
      </p:sp>
      <p:pic>
        <p:nvPicPr>
          <p:cNvPr id="58370" name="Picture 2">
            <a:extLst>
              <a:ext uri="{FF2B5EF4-FFF2-40B4-BE49-F238E27FC236}">
                <a16:creationId xmlns:a16="http://schemas.microsoft.com/office/drawing/2014/main" id="{0B317830-A67D-3E4E-B678-32F78B120F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10058400" cy="4910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itle 163">
            <a:extLst>
              <a:ext uri="{FF2B5EF4-FFF2-40B4-BE49-F238E27FC236}">
                <a16:creationId xmlns:a16="http://schemas.microsoft.com/office/drawing/2014/main" id="{A2423C58-94F2-B242-882E-F3B6855B1679}"/>
              </a:ext>
            </a:extLst>
          </p:cNvPr>
          <p:cNvSpPr>
            <a:spLocks noGrp="1"/>
          </p:cNvSpPr>
          <p:nvPr>
            <p:ph type="title"/>
          </p:nvPr>
        </p:nvSpPr>
        <p:spPr>
          <a:xfrm>
            <a:off x="693043" y="173620"/>
            <a:ext cx="8694539" cy="942740"/>
          </a:xfrm>
        </p:spPr>
        <p:txBody>
          <a:bodyPr>
            <a:normAutofit/>
          </a:bodyPr>
          <a:lstStyle/>
          <a:p>
            <a:r>
              <a:rPr lang="en-US" dirty="0"/>
              <a:t>DQN results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94A951AD-73A1-594B-A401-0284F6CEC918}"/>
              </a:ext>
            </a:extLst>
          </p:cNvPr>
          <p:cNvSpPr>
            <a:spLocks noGrp="1"/>
          </p:cNvSpPr>
          <p:nvPr>
            <p:ph type="sldNum" idx="12"/>
          </p:nvPr>
        </p:nvSpPr>
        <p:spPr/>
        <p:txBody>
          <a:bodyPr/>
          <a:lstStyle/>
          <a:p>
            <a:fld id="{F60A8824-9E5A-6C41-BD0C-3A84C245EA93}" type="slidenum">
              <a:rPr lang="en-US" altLang="en-US"/>
              <a:pPr/>
              <a:t>99</a:t>
            </a:fld>
            <a:endParaRPr lang="en-US" altLang="en-US"/>
          </a:p>
        </p:txBody>
      </p:sp>
      <p:pic>
        <p:nvPicPr>
          <p:cNvPr id="59394" name="Picture 2">
            <a:extLst>
              <a:ext uri="{FF2B5EF4-FFF2-40B4-BE49-F238E27FC236}">
                <a16:creationId xmlns:a16="http://schemas.microsoft.com/office/drawing/2014/main" id="{CA720C82-05A5-E042-B0CF-4091D00587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10058400" cy="5797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9395" name="Picture 3">
            <a:extLst>
              <a:ext uri="{FF2B5EF4-FFF2-40B4-BE49-F238E27FC236}">
                <a16:creationId xmlns:a16="http://schemas.microsoft.com/office/drawing/2014/main" id="{91557EC9-3419-084F-B006-CFFB0ACED0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086600"/>
            <a:ext cx="10058400" cy="311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itle 163">
            <a:extLst>
              <a:ext uri="{FF2B5EF4-FFF2-40B4-BE49-F238E27FC236}">
                <a16:creationId xmlns:a16="http://schemas.microsoft.com/office/drawing/2014/main" id="{5A69B6E3-1B3E-0A40-9684-FBED031F5DD3}"/>
              </a:ext>
            </a:extLst>
          </p:cNvPr>
          <p:cNvSpPr>
            <a:spLocks noGrp="1"/>
          </p:cNvSpPr>
          <p:nvPr>
            <p:ph type="title"/>
          </p:nvPr>
        </p:nvSpPr>
        <p:spPr>
          <a:xfrm>
            <a:off x="693043" y="173620"/>
            <a:ext cx="8694539" cy="674105"/>
          </a:xfrm>
        </p:spPr>
        <p:txBody>
          <a:bodyPr>
            <a:normAutofit fontScale="90000"/>
          </a:bodyPr>
          <a:lstStyle/>
          <a:p>
            <a:r>
              <a:rPr lang="en-US" dirty="0"/>
              <a:t>DQN results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ue}{Q(s,a) \leftarrow Q(s,a) + \alpha \left[ \mbox{difference} \right] }&#10;\]&#10;\end{document}&#10;"/>
  <p:tag name="FILENAME" val="txp_fig"/>
  <p:tag name="FORMAT" val="png16m"/>
  <p:tag name="RES" val="1200"/>
  <p:tag name="BLEND" val="0"/>
  <p:tag name="TRANSPARENT" val="0"/>
  <p:tag name="TBUG" val="0"/>
  <p:tag name="ALLOWFS" val="0"/>
  <p:tag name="ORIGWIDTH" val="319"/>
  <p:tag name="PICTUREFILESIZE" val="23424"/>
</p:tagLst>
</file>

<file path=ppt/tags/tag10.xml><?xml version="1.0" encoding="utf-8"?>
<p:tagLst xmlns:a="http://schemas.openxmlformats.org/drawingml/2006/main" xmlns:r="http://schemas.openxmlformats.org/officeDocument/2006/relationships" xmlns:p="http://schemas.openxmlformats.org/presentationml/2006/main">
  <p:tag name="TEXPOINT" val="template"/>
  <p:tag name="SOURCE" val="TPT1  equation \mathrm{\sf transition~} = (s,a,r,s')  template TPT1  env TPENV1  fore 0  back 16777215  eqnno 1"/>
  <p:tag name="FILENAME" val="TP_tmp"/>
  <p:tag name="ORIGWIDTH" val="99"/>
  <p:tag name="PICTUREFILESIZE" val="5648"/>
</p:tagLst>
</file>

<file path=ppt/tags/tag1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ue}{Q(s,a) \leftarrow Q(s,a) + \alpha \left[ \mbox{difference} \right] }&#10;\]&#10;\end{document}&#10;"/>
  <p:tag name="FILENAME" val="txp_fig"/>
  <p:tag name="FORMAT" val="png16m"/>
  <p:tag name="RES" val="1200"/>
  <p:tag name="BLEND" val="0"/>
  <p:tag name="TRANSPARENT" val="0"/>
  <p:tag name="TBUG" val="0"/>
  <p:tag name="ALLOWFS" val="0"/>
  <p:tag name="ORIGWIDTH" val="319"/>
  <p:tag name="PICTUREFILESIZE" val="23424"/>
</p:tagLst>
</file>

<file path=ppt/tags/tag1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ue}{w_i \leftarrow w_i + \alpha \left[ \mbox{difference} \right] f_i(s, a)}&#10;\]&#10;\end{document}&#10;"/>
  <p:tag name="FILENAME" val="txp_fig"/>
  <p:tag name="FORMAT" val="png16m"/>
  <p:tag name="RES" val="1200"/>
  <p:tag name="BLEND" val="0"/>
  <p:tag name="TRANSPARENT" val="0"/>
  <p:tag name="TBUG" val="0"/>
  <p:tag name="ALLOWFS" val="0"/>
  <p:tag name="ORIGWIDTH" val="301"/>
  <p:tag name="PICTUREFILESIZE" val="21597"/>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begin{document}&#10;\[&#10;{\sc Q}(s, a) = w_1 f_1(s, a) + w_2 f_2(s, a) + \ldots + w_n f_n(s, a)&#10;\]&#10;\end{document}&#10;"/>
  <p:tag name="EXTERNALNAME" val="txp_fig"/>
  <p:tag name="BLEND" val="False"/>
  <p:tag name="TRANSPARENT" val="False"/>
  <p:tag name="KEEPFILES" val="False"/>
  <p:tag name="DEBUGPAUSE" val="False"/>
  <p:tag name="RESOLUTION" val="1200"/>
  <p:tag name="TIMEOUT" val="(none)"/>
  <p:tag name="BOXWIDTH" val="727"/>
  <p:tag name="BOXHEIGHT" val="381"/>
  <p:tag name="BOXFONT" val="10"/>
  <p:tag name="BOXWRAP" val="False"/>
  <p:tag name="WORKAROUNDTRANSPARENCYBUG" val="False"/>
  <p:tag name="ALLOWFONTSUBSTITUTION" val="False"/>
  <p:tag name="BITMAPFORMAT" val="pngmono"/>
  <p:tag name="ORIGWIDTH" val="467"/>
  <p:tag name="PICTUREFILESIZE" val="23336"/>
</p:tagLst>
</file>

<file path=ppt/tags/tag1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ue}{\mbox{\rm difference} = \left[ r + \gamma \max_{a'} Q(s',a') \right] - Q(s,a) }&#10;\]&#10;\end{document}&#10;"/>
  <p:tag name="FILENAME" val="txp_fig"/>
  <p:tag name="FORMAT" val="png16m"/>
  <p:tag name="RES" val="1200"/>
  <p:tag name="BLEND" val="0"/>
  <p:tag name="TRANSPARENT" val="0"/>
  <p:tag name="TBUG" val="0"/>
  <p:tag name="ALLOWFS" val="0"/>
  <p:tag name="ORIGWIDTH" val="413"/>
  <p:tag name="PICTUREFILESIZE" val="38545"/>
</p:tagLst>
</file>

<file path=ppt/tags/tag15.xml><?xml version="1.0" encoding="utf-8"?>
<p:tagLst xmlns:a="http://schemas.openxmlformats.org/drawingml/2006/main" xmlns:r="http://schemas.openxmlformats.org/officeDocument/2006/relationships" xmlns:p="http://schemas.openxmlformats.org/presentationml/2006/main">
  <p:tag name="TEXPOINT" val="template"/>
  <p:tag name="SOURCE" val="TPT1  equation \mathrm{\sf transition~} = (s,a,r,s')  template TPT1  env TPENV1  fore 0  back 16777215  eqnno 1"/>
  <p:tag name="FILENAME" val="TP_tmp"/>
  <p:tag name="ORIGWIDTH" val="99"/>
  <p:tag name="PICTUREFILESIZE" val="5648"/>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ue}{w_i \leftarrow w_i + \alpha \left[ \mbox{difference} \right] f_i(s, a)}&#10;\]&#10;\end{document}&#10;"/>
  <p:tag name="FILENAME" val="txp_fig"/>
  <p:tag name="FORMAT" val="png16m"/>
  <p:tag name="RES" val="1200"/>
  <p:tag name="BLEND" val="0"/>
  <p:tag name="TRANSPARENT" val="0"/>
  <p:tag name="TBUG" val="0"/>
  <p:tag name="ALLOWFS" val="0"/>
  <p:tag name="ORIGWIDTH" val="301"/>
  <p:tag name="PICTUREFILESIZE" val="21597"/>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begin{document}&#10;\[&#10;{\sc Q}(s, a) = w_1 f_1(s, a) + w_2 f_2(s, a) + \ldots + w_n f_n(s, a)&#10;\]&#10;\end{document}&#10;"/>
  <p:tag name="EXTERNALNAME" val="txp_fig"/>
  <p:tag name="BLEND" val="False"/>
  <p:tag name="TRANSPARENT" val="False"/>
  <p:tag name="KEEPFILES" val="False"/>
  <p:tag name="DEBUGPAUSE" val="False"/>
  <p:tag name="RESOLUTION" val="1200"/>
  <p:tag name="TIMEOUT" val="(none)"/>
  <p:tag name="BOXWIDTH" val="727"/>
  <p:tag name="BOXHEIGHT" val="381"/>
  <p:tag name="BOXFONT" val="10"/>
  <p:tag name="BOXWRAP" val="False"/>
  <p:tag name="WORKAROUNDTRANSPARENCYBUG" val="False"/>
  <p:tag name="ALLOWFONTSUBSTITUTION" val="False"/>
  <p:tag name="BITMAPFORMAT" val="pngmono"/>
  <p:tag name="ORIGWIDTH" val="467"/>
  <p:tag name="PICTUREFILESIZE" val="23336"/>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ue}{\mbox{\rm difference} = \left[ r + \gamma \max_{a'} Q(s',a') \right] - Q(s,a) }&#10;\]&#10;\end{document}&#10;"/>
  <p:tag name="FILENAME" val="txp_fig"/>
  <p:tag name="FORMAT" val="png16m"/>
  <p:tag name="RES" val="1200"/>
  <p:tag name="BLEND" val="0"/>
  <p:tag name="TRANSPARENT" val="0"/>
  <p:tag name="TBUG" val="0"/>
  <p:tag name="ALLOWFS" val="0"/>
  <p:tag name="ORIGWIDTH" val="413"/>
  <p:tag name="PICTUREFILESIZE" val="38545"/>
</p:tagLst>
</file>

<file path=ppt/tags/tag5.xml><?xml version="1.0" encoding="utf-8"?>
<p:tagLst xmlns:a="http://schemas.openxmlformats.org/drawingml/2006/main" xmlns:r="http://schemas.openxmlformats.org/officeDocument/2006/relationships" xmlns:p="http://schemas.openxmlformats.org/presentationml/2006/main">
  <p:tag name="TEXPOINT" val="template"/>
  <p:tag name="SOURCE" val="TPT1  equation \mathrm{\sf transition~} = (s,a,r,s')  template TPT1  env TPENV1  fore 0  back 16777215  eqnno 1"/>
  <p:tag name="FILENAME" val="TP_tmp"/>
  <p:tag name="ORIGWIDTH" val="99"/>
  <p:tag name="PICTUREFILESIZE" val="5648"/>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ue}{Q(s,a) \leftarrow Q(s,a) + \alpha \left[ \mbox{difference} \right] }&#10;\]&#10;\end{document}&#10;"/>
  <p:tag name="FILENAME" val="txp_fig"/>
  <p:tag name="FORMAT" val="png16m"/>
  <p:tag name="RES" val="1200"/>
  <p:tag name="BLEND" val="0"/>
  <p:tag name="TRANSPARENT" val="0"/>
  <p:tag name="TBUG" val="0"/>
  <p:tag name="ALLOWFS" val="0"/>
  <p:tag name="ORIGWIDTH" val="319"/>
  <p:tag name="PICTUREFILESIZE" val="23424"/>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ue}{w_i \leftarrow w_i + \alpha \left[ \mbox{difference} \right] f_i(s, a)}&#10;\]&#10;\end{document}&#10;"/>
  <p:tag name="FILENAME" val="txp_fig"/>
  <p:tag name="FORMAT" val="png16m"/>
  <p:tag name="RES" val="1200"/>
  <p:tag name="BLEND" val="0"/>
  <p:tag name="TRANSPARENT" val="0"/>
  <p:tag name="TBUG" val="0"/>
  <p:tag name="ALLOWFS" val="0"/>
  <p:tag name="ORIGWIDTH" val="301"/>
  <p:tag name="PICTUREFILESIZE" val="21597"/>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begin{document}&#10;\[&#10;{\sc Q}(s, a) = w_1 f_1(s, a) + w_2 f_2(s, a) + \ldots + w_n f_n(s, a)&#10;\]&#10;\end{document}&#10;"/>
  <p:tag name="EXTERNALNAME" val="txp_fig"/>
  <p:tag name="BLEND" val="False"/>
  <p:tag name="TRANSPARENT" val="False"/>
  <p:tag name="KEEPFILES" val="False"/>
  <p:tag name="DEBUGPAUSE" val="False"/>
  <p:tag name="RESOLUTION" val="1200"/>
  <p:tag name="TIMEOUT" val="(none)"/>
  <p:tag name="BOXWIDTH" val="727"/>
  <p:tag name="BOXHEIGHT" val="381"/>
  <p:tag name="BOXFONT" val="10"/>
  <p:tag name="BOXWRAP" val="False"/>
  <p:tag name="WORKAROUNDTRANSPARENCYBUG" val="False"/>
  <p:tag name="ALLOWFONTSUBSTITUTION" val="False"/>
  <p:tag name="BITMAPFORMAT" val="pngmono"/>
  <p:tag name="ORIGWIDTH" val="467"/>
  <p:tag name="PICTUREFILESIZE" val="23336"/>
</p:tagLst>
</file>

<file path=ppt/tags/tag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ue}{\mbox{\rm difference} = \left[ r + \gamma \max_{a'} Q(s',a') \right] - Q(s,a) }&#10;\]&#10;\end{document}&#10;"/>
  <p:tag name="FILENAME" val="txp_fig"/>
  <p:tag name="FORMAT" val="png16m"/>
  <p:tag name="RES" val="1200"/>
  <p:tag name="BLEND" val="0"/>
  <p:tag name="TRANSPARENT" val="0"/>
  <p:tag name="TBUG" val="0"/>
  <p:tag name="ALLOWFS" val="0"/>
  <p:tag name="ORIGWIDTH" val="413"/>
  <p:tag name="PICTUREFILESIZE" val="38545"/>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7893ce20-a697-4fd6-a4da-14011f6a471d}" enabled="1" method="Standard" siteId="{a8eec281-aaa3-4dae-ac9b-9a398b9215e7}" contentBits="0" removed="0"/>
</clbl:labelList>
</file>

<file path=docProps/app.xml><?xml version="1.0" encoding="utf-8"?>
<Properties xmlns="http://schemas.openxmlformats.org/officeDocument/2006/extended-properties" xmlns:vt="http://schemas.openxmlformats.org/officeDocument/2006/docPropsVTypes">
  <Template>Office Theme</Template>
  <TotalTime>56507</TotalTime>
  <Words>14632</Words>
  <Application>Microsoft Macintosh PowerPoint</Application>
  <PresentationFormat>Custom</PresentationFormat>
  <Paragraphs>2734</Paragraphs>
  <Slides>309</Slides>
  <Notes>153</Notes>
  <HiddenSlides>5</HiddenSlides>
  <MMClips>7</MMClips>
  <ScaleCrop>false</ScaleCrop>
  <HeadingPairs>
    <vt:vector size="8" baseType="variant">
      <vt:variant>
        <vt:lpstr>Fonts Used</vt:lpstr>
      </vt:variant>
      <vt:variant>
        <vt:i4>21</vt:i4>
      </vt:variant>
      <vt:variant>
        <vt:lpstr>Theme</vt:lpstr>
      </vt:variant>
      <vt:variant>
        <vt:i4>1</vt:i4>
      </vt:variant>
      <vt:variant>
        <vt:lpstr>Embedded OLE Servers</vt:lpstr>
      </vt:variant>
      <vt:variant>
        <vt:i4>1</vt:i4>
      </vt:variant>
      <vt:variant>
        <vt:lpstr>Slide Titles</vt:lpstr>
      </vt:variant>
      <vt:variant>
        <vt:i4>309</vt:i4>
      </vt:variant>
    </vt:vector>
  </HeadingPairs>
  <TitlesOfParts>
    <vt:vector size="332" baseType="lpstr">
      <vt:lpstr>Euclid Symbol</vt:lpstr>
      <vt:lpstr>Abadi MT Condensed Extra Bold</vt:lpstr>
      <vt:lpstr>Arial</vt:lpstr>
      <vt:lpstr>Calibri</vt:lpstr>
      <vt:lpstr>Calibri Light</vt:lpstr>
      <vt:lpstr>Cambria Math</vt:lpstr>
      <vt:lpstr>DejaVu Sans Condensed</vt:lpstr>
      <vt:lpstr>Droid Sans</vt:lpstr>
      <vt:lpstr>Euclid</vt:lpstr>
      <vt:lpstr>Gill Sans</vt:lpstr>
      <vt:lpstr>Helvetica</vt:lpstr>
      <vt:lpstr>Helvetica Neue</vt:lpstr>
      <vt:lpstr>Liberation Sans</vt:lpstr>
      <vt:lpstr>Liberation Serif</vt:lpstr>
      <vt:lpstr>Lucida Grande</vt:lpstr>
      <vt:lpstr>Menlo</vt:lpstr>
      <vt:lpstr>Segoe UI</vt:lpstr>
      <vt:lpstr>Symbol</vt:lpstr>
      <vt:lpstr>Times</vt:lpstr>
      <vt:lpstr>Times New Roman</vt:lpstr>
      <vt:lpstr>Wingdings</vt:lpstr>
      <vt:lpstr>Office Theme</vt:lpstr>
      <vt:lpstr>Equation</vt:lpstr>
      <vt:lpstr>RL Review: Model-Based RL, Function Approximation, DQN, Policy Gradient   Chris Amato Northeastern University  with some slides from Rob Platt, Lawson Wong and U Alberta</vt:lpstr>
      <vt:lpstr>Announcements</vt:lpstr>
      <vt:lpstr>Background reading</vt:lpstr>
      <vt:lpstr>This week</vt:lpstr>
      <vt:lpstr>External lectures (with video)</vt:lpstr>
      <vt:lpstr>Our MDP journey</vt:lpstr>
      <vt:lpstr>Our MDP journey</vt:lpstr>
      <vt:lpstr>Our MDP journey</vt:lpstr>
      <vt:lpstr>Our MDP journey</vt:lpstr>
      <vt:lpstr>Our MDP journey</vt:lpstr>
      <vt:lpstr>Learning targets</vt:lpstr>
      <vt:lpstr>Are there more learning targets?</vt:lpstr>
      <vt:lpstr>Learning targets</vt:lpstr>
      <vt:lpstr>Planning and Learning Summary</vt:lpstr>
      <vt:lpstr>What happens in large or continuous state spaces?</vt:lpstr>
      <vt:lpstr>Generalization</vt:lpstr>
      <vt:lpstr>Function approximation</vt:lpstr>
      <vt:lpstr>PowerPoint Presentation</vt:lpstr>
      <vt:lpstr>What exactly to optimize</vt:lpstr>
      <vt:lpstr>Learning targets</vt:lpstr>
      <vt:lpstr>Gradient Monte Carlo policy evaluation</vt:lpstr>
      <vt:lpstr>Gradient Monte Carlo policy evaluation</vt:lpstr>
      <vt:lpstr>SGD for TD case</vt:lpstr>
      <vt:lpstr>TD Learning with value function approximation</vt:lpstr>
      <vt:lpstr>TD prediction with value function approximation</vt:lpstr>
      <vt:lpstr>Think-pair-share</vt:lpstr>
      <vt:lpstr>More learning targets</vt:lpstr>
      <vt:lpstr>Example: Gradient TD on 1000-state random walk</vt:lpstr>
      <vt:lpstr>Bootstrapping still speeds learning</vt:lpstr>
      <vt:lpstr>Convergence results summary</vt:lpstr>
      <vt:lpstr>Outline</vt:lpstr>
      <vt:lpstr>Constructing features</vt:lpstr>
      <vt:lpstr>Features: Polynomials</vt:lpstr>
      <vt:lpstr>Linear value function approximation: Coarse coding</vt:lpstr>
      <vt:lpstr>Linear value function approx: Tile coding</vt:lpstr>
      <vt:lpstr>Example: Tile coding on random walk</vt:lpstr>
      <vt:lpstr>Control</vt:lpstr>
      <vt:lpstr>Semi-gradient control with SARSA</vt:lpstr>
      <vt:lpstr>Example: Mountain-Car</vt:lpstr>
      <vt:lpstr>Linear Sarsa with Coarse Coding in Mountain Car</vt:lpstr>
      <vt:lpstr>Outline</vt:lpstr>
      <vt:lpstr>Off-policy</vt:lpstr>
      <vt:lpstr>Off-policy</vt:lpstr>
      <vt:lpstr>Semi-gradient Q-learning with linear FA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Approximate Q-Learning</vt:lpstr>
      <vt:lpstr>Approximate Q-Learning</vt:lpstr>
      <vt:lpstr>Approximate Q-Learning</vt:lpstr>
      <vt:lpstr>PowerPoint Presentation</vt:lpstr>
      <vt:lpstr>(Tabular) Q-learning</vt:lpstr>
      <vt:lpstr>Q-learning with linear function approx</vt:lpstr>
      <vt:lpstr>Deep Q-learning*</vt:lpstr>
      <vt:lpstr>State may be big/complex</vt:lpstr>
      <vt:lpstr>State may be big/complex</vt:lpstr>
      <vt:lpstr>DQN on Space Invaders</vt:lpstr>
      <vt:lpstr>Digression: RL history</vt:lpstr>
      <vt:lpstr>Digression: TD-Gammon (RL2e 16.1)</vt:lpstr>
      <vt:lpstr>Deep RL</vt:lpstr>
      <vt:lpstr>DQN</vt:lpstr>
      <vt:lpstr>DQN</vt:lpstr>
      <vt:lpstr>DQN</vt:lpstr>
      <vt:lpstr>DQN</vt:lpstr>
      <vt:lpstr>DQN</vt:lpstr>
      <vt:lpstr>DQN</vt:lpstr>
      <vt:lpstr>Q-function updates in DQN</vt:lpstr>
      <vt:lpstr>Q-function updates in DQN</vt:lpstr>
      <vt:lpstr>Q-function updates in DQN</vt:lpstr>
      <vt:lpstr>Q-function updates in DQN</vt:lpstr>
      <vt:lpstr>Q-function updates in DQN</vt:lpstr>
      <vt:lpstr>Q-function updates in DQN</vt:lpstr>
      <vt:lpstr>Q-function updates in DQN</vt:lpstr>
      <vt:lpstr>Q-function updates in DQN</vt:lpstr>
      <vt:lpstr>Question</vt:lpstr>
      <vt:lpstr>Q-function updates in DQN</vt:lpstr>
      <vt:lpstr>Q-function updates in DQN</vt:lpstr>
      <vt:lpstr>“Barebones” DQN</vt:lpstr>
      <vt:lpstr>“Barebones” DQN</vt:lpstr>
      <vt:lpstr>Experience replay</vt:lpstr>
      <vt:lpstr>Experience replay</vt:lpstr>
      <vt:lpstr>Experience replay</vt:lpstr>
      <vt:lpstr>Experience replay</vt:lpstr>
      <vt:lpstr>Experience replay</vt:lpstr>
      <vt:lpstr>Experience replay</vt:lpstr>
      <vt:lpstr>Question</vt:lpstr>
      <vt:lpstr>Target network</vt:lpstr>
      <vt:lpstr>Target network</vt:lpstr>
      <vt:lpstr>DQN architecture</vt:lpstr>
      <vt:lpstr>DQN training</vt:lpstr>
      <vt:lpstr>DQN results</vt:lpstr>
      <vt:lpstr>PowerPoint Presentation</vt:lpstr>
      <vt:lpstr>DQN results</vt:lpstr>
      <vt:lpstr>DQN results</vt:lpstr>
      <vt:lpstr>DQN ablations: Some Atari games</vt:lpstr>
      <vt:lpstr>DQN details</vt:lpstr>
      <vt:lpstr>DQN details</vt:lpstr>
      <vt:lpstr>DQN details</vt:lpstr>
      <vt:lpstr>DQN details</vt:lpstr>
      <vt:lpstr>DQN details</vt:lpstr>
      <vt:lpstr>Double DQN</vt:lpstr>
      <vt:lpstr>Double DQN</vt:lpstr>
      <vt:lpstr>Double DQN</vt:lpstr>
      <vt:lpstr>DQN vs Double DQN</vt:lpstr>
      <vt:lpstr>Double DQN</vt:lpstr>
      <vt:lpstr>Prioritized replay buffer</vt:lpstr>
      <vt:lpstr>Prioritized replay buffer</vt:lpstr>
      <vt:lpstr>Prioritized replay buffer</vt:lpstr>
      <vt:lpstr>Dueling networks for Q-learning</vt:lpstr>
      <vt:lpstr>Think-pair-share</vt:lpstr>
      <vt:lpstr>Intuition</vt:lpstr>
      <vt:lpstr>Intuition</vt:lpstr>
      <vt:lpstr>Dueling networks for Q-learning</vt:lpstr>
      <vt:lpstr>Dueling networks for Q-learning</vt:lpstr>
      <vt:lpstr>Dueling networks for Q-learning</vt:lpstr>
      <vt:lpstr>Dueling networks: With DDQN</vt:lpstr>
      <vt:lpstr>Dueling networks: With PER</vt:lpstr>
      <vt:lpstr>Distributional Q-learning</vt:lpstr>
      <vt:lpstr>Combine all these ideas (Rainbow)!</vt:lpstr>
      <vt:lpstr>Summary</vt:lpstr>
      <vt:lpstr>External lectures (with video)</vt:lpstr>
      <vt:lpstr>From the end of lecture 9 (Volodymyr Mnih)</vt:lpstr>
      <vt:lpstr>Getting Deep RL working</vt:lpstr>
      <vt:lpstr>Deep policy gradient (A3C)</vt:lpstr>
      <vt:lpstr>A selection of ‘modern’ RL algorithms</vt:lpstr>
      <vt:lpstr>A selection of ‘modern’ RL algorithms</vt:lpstr>
      <vt:lpstr>A selection of ‘modern’ RL algorithms</vt:lpstr>
      <vt:lpstr>A selection of ‘modern’ RL algorithms</vt:lpstr>
      <vt:lpstr>A selection of ‘modern’ RL algorithms</vt:lpstr>
      <vt:lpstr>Paradigm so far: Generalized policy iteration</vt:lpstr>
      <vt:lpstr>Paradigm so far: Generalized policy iteration</vt:lpstr>
      <vt:lpstr>Do we really need to learn a value function?</vt:lpstr>
      <vt:lpstr>Do we really need to learn a value function?</vt:lpstr>
      <vt:lpstr>Approaches to control</vt:lpstr>
      <vt:lpstr>Why approximate policies rather than values?</vt:lpstr>
      <vt:lpstr>Policy Approximation</vt:lpstr>
      <vt:lpstr>Some notes/disadvantages</vt:lpstr>
      <vt:lpstr>Policy search</vt:lpstr>
      <vt:lpstr>Policy search</vt:lpstr>
      <vt:lpstr>Policy gradient</vt:lpstr>
      <vt:lpstr>Parameterized policies</vt:lpstr>
      <vt:lpstr>Parameterized policies</vt:lpstr>
      <vt:lpstr>Parameterized policies</vt:lpstr>
      <vt:lpstr>Parameterized policies</vt:lpstr>
      <vt:lpstr>Parameterized policies</vt:lpstr>
      <vt:lpstr>Outline</vt:lpstr>
      <vt:lpstr>Policy gradient setup</vt:lpstr>
      <vt:lpstr>Policy gradient setup</vt:lpstr>
      <vt:lpstr>Policy gradient setup</vt:lpstr>
      <vt:lpstr>Policy gradient setup</vt:lpstr>
      <vt:lpstr>Policy gradient setup</vt:lpstr>
      <vt:lpstr>The policy gradient theorem</vt:lpstr>
      <vt:lpstr>The policy gradient theorem</vt:lpstr>
      <vt:lpstr>PowerPoint Presentation</vt:lpstr>
      <vt:lpstr>PowerPoint Presentation</vt:lpstr>
      <vt:lpstr>Outline</vt:lpstr>
      <vt:lpstr>REINFORCE</vt:lpstr>
      <vt:lpstr>Deriving REINFORCE from the PGT</vt:lpstr>
      <vt:lpstr>Deriving REINFORCE from the PGT</vt:lpstr>
      <vt:lpstr>Deriving REINFORCE from the PGT</vt:lpstr>
      <vt:lpstr>Deriving REINFORCE from the PGT</vt:lpstr>
      <vt:lpstr>Deriving REINFORCE from the PGT</vt:lpstr>
      <vt:lpstr>Deriving REINFORCE from the PGT</vt:lpstr>
      <vt:lpstr>Deriving REINFORCE from the PGT</vt:lpstr>
      <vt:lpstr>REINFORCE</vt:lpstr>
      <vt:lpstr>REINFORCE</vt:lpstr>
      <vt:lpstr>REINFORCE finds the right probability</vt:lpstr>
      <vt:lpstr>REINFORCE with baseline</vt:lpstr>
      <vt:lpstr>REINFORCE with baseline</vt:lpstr>
      <vt:lpstr>REINFORCE with baseline</vt:lpstr>
      <vt:lpstr>REINFORCE with baseline</vt:lpstr>
      <vt:lpstr>REINFORCE with baseline</vt:lpstr>
      <vt:lpstr>REINFORCE with baseline</vt:lpstr>
      <vt:lpstr>PowerPoint Presentation</vt:lpstr>
      <vt:lpstr>PowerPoint Presentation</vt:lpstr>
      <vt:lpstr>REINFORCE with baseline is faster</vt:lpstr>
      <vt:lpstr>PowerPoint Presentation</vt:lpstr>
      <vt:lpstr>Outline</vt:lpstr>
      <vt:lpstr>Actor-critic methods</vt:lpstr>
      <vt:lpstr>Actor-Critic methods</vt:lpstr>
      <vt:lpstr>Learning targets</vt:lpstr>
      <vt:lpstr>Actor-Critic (TD(0) version)</vt:lpstr>
      <vt:lpstr>Actor-Critic (TD(0) version)</vt:lpstr>
      <vt:lpstr>Actor-Critic (TD(0) version)</vt:lpstr>
      <vt:lpstr>Actor-Critic (TD(0) version)</vt:lpstr>
      <vt:lpstr>Actor-critic architecture</vt:lpstr>
      <vt:lpstr>A selection of ‘modern’ RL algorithms</vt:lpstr>
      <vt:lpstr>Asynchronous Advantage Actor Critic (A3C) --- ICML 2016</vt:lpstr>
      <vt:lpstr>A3C</vt:lpstr>
      <vt:lpstr>A3C results</vt:lpstr>
      <vt:lpstr>Continuous actions</vt:lpstr>
      <vt:lpstr>Actions chosen by a Gaussian </vt:lpstr>
      <vt:lpstr>Actions chosen by a Gaussian </vt:lpstr>
      <vt:lpstr>Gaussian eligibility functions</vt:lpstr>
      <vt:lpstr>Continuous states and actions</vt:lpstr>
      <vt:lpstr>Off-policy case</vt:lpstr>
      <vt:lpstr>Deterministic policy gradient (DPG)---ICML 2014</vt:lpstr>
      <vt:lpstr>Deterministic policy gradient (DPG)</vt:lpstr>
      <vt:lpstr>On-policy DPG</vt:lpstr>
      <vt:lpstr>Off-policy DPG</vt:lpstr>
      <vt:lpstr>Deep deterministic policy gradient (DDPG) ---ICLR 2016 </vt:lpstr>
      <vt:lpstr>DDPG</vt:lpstr>
      <vt:lpstr>DDPG results</vt:lpstr>
      <vt:lpstr>Twin Delayed DDPG (TD3)---ICML 2018</vt:lpstr>
      <vt:lpstr>TD3</vt:lpstr>
      <vt:lpstr>TD3 results</vt:lpstr>
      <vt:lpstr>Soft actor-critic (SAC)---ICML 2018</vt:lpstr>
      <vt:lpstr>SAC</vt:lpstr>
      <vt:lpstr>SAC results </vt:lpstr>
      <vt:lpstr>A selection of ‘modern’ RL algorithms</vt:lpstr>
      <vt:lpstr>Trust region policy optimization (TRPO)---ICML 2015</vt:lpstr>
      <vt:lpstr>TRPO</vt:lpstr>
      <vt:lpstr>Proximal policy optimization (PPO)---arXiv 2017</vt:lpstr>
      <vt:lpstr>PPO</vt:lpstr>
      <vt:lpstr>TRPO and PPO results</vt:lpstr>
      <vt:lpstr>Summary</vt:lpstr>
      <vt:lpstr>Partially observable RL</vt:lpstr>
      <vt:lpstr>PowerPoint Presentation</vt:lpstr>
      <vt:lpstr>DQN with a recurrent layer (DRQN)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Markov decision processes (MDPs)</vt:lpstr>
      <vt:lpstr>POMDPs</vt:lpstr>
      <vt:lpstr>POMDPs</vt:lpstr>
      <vt:lpstr>POMDPs</vt:lpstr>
      <vt:lpstr>Computing belief states</vt:lpstr>
      <vt:lpstr>Computing belief states</vt:lpstr>
      <vt:lpstr>POMDP belief example</vt:lpstr>
      <vt:lpstr>POMDP belief example</vt:lpstr>
      <vt:lpstr>POMDP belief example</vt:lpstr>
      <vt:lpstr>POMDP belief example</vt:lpstr>
      <vt:lpstr>POMDP belief example</vt:lpstr>
      <vt:lpstr>POMDP belief example</vt:lpstr>
      <vt:lpstr>Crying Baby problem</vt:lpstr>
      <vt:lpstr>Crying baby Problem</vt:lpstr>
      <vt:lpstr>Crying baby example</vt:lpstr>
      <vt:lpstr>PowerPoint Presentation</vt:lpstr>
      <vt:lpstr>POMDP as belief MDP</vt:lpstr>
      <vt:lpstr>POMDP as belief MDP</vt:lpstr>
      <vt:lpstr>POMDP as history MDP</vt:lpstr>
      <vt:lpstr>POMDP as history MDP</vt:lpstr>
      <vt:lpstr>Online solution methods for POMDPs</vt:lpstr>
      <vt:lpstr>Forward Search</vt:lpstr>
      <vt:lpstr>Monte Carlo evaluation</vt:lpstr>
      <vt:lpstr>Monte Carlo Tree search</vt:lpstr>
      <vt:lpstr>POMCP [Silver&amp;Veness 2010 NIPS]</vt:lpstr>
      <vt:lpstr>POMCP [Silver&amp;Veness 2010 NIPS]</vt:lpstr>
      <vt:lpstr>POMCP – example</vt:lpstr>
      <vt:lpstr>POMCP – example</vt:lpstr>
      <vt:lpstr>POMCP – example</vt:lpstr>
      <vt:lpstr>POMCP – example</vt:lpstr>
      <vt:lpstr>POMCP – example</vt:lpstr>
      <vt:lpstr>POMCP Summary</vt:lpstr>
      <vt:lpstr>Example domain: target object search in clutter (ICRA-19)</vt:lpstr>
      <vt:lpstr>POMDP formulation</vt:lpstr>
      <vt:lpstr>Target object search</vt:lpstr>
      <vt:lpstr>Partially observable RL (PORL)</vt:lpstr>
      <vt:lpstr>PORL example</vt:lpstr>
      <vt:lpstr>PORL example</vt:lpstr>
      <vt:lpstr>PORL example</vt:lpstr>
      <vt:lpstr>PORL example</vt:lpstr>
      <vt:lpstr>PORL example</vt:lpstr>
      <vt:lpstr>PORL example</vt:lpstr>
      <vt:lpstr>PORL example</vt:lpstr>
      <vt:lpstr>PORL example</vt:lpstr>
      <vt:lpstr>PORL example</vt:lpstr>
      <vt:lpstr>PORL example</vt:lpstr>
      <vt:lpstr>PORL example</vt:lpstr>
      <vt:lpstr>PORL example</vt:lpstr>
      <vt:lpstr>PORL example</vt:lpstr>
      <vt:lpstr>PORL example</vt:lpstr>
      <vt:lpstr>PORL example</vt:lpstr>
      <vt:lpstr>PORL example</vt:lpstr>
      <vt:lpstr>PORL example</vt:lpstr>
      <vt:lpstr>PowerPoint Presentation</vt:lpstr>
      <vt:lpstr>PowerPoint Presentation</vt:lpstr>
      <vt:lpstr>PowerPoint Presentation</vt:lpstr>
      <vt:lpstr>PowerPoint Presentation</vt:lpstr>
      <vt:lpstr>DRQN: A simple model-free approach</vt:lpstr>
      <vt:lpstr>PowerPoint Presentation</vt:lpstr>
      <vt:lpstr>DRQN</vt:lpstr>
      <vt:lpstr>DRQN results</vt:lpstr>
      <vt:lpstr>DRQN</vt:lpstr>
      <vt:lpstr>Deep RL for POMDPs</vt:lpstr>
      <vt:lpstr>PowerPoint Presentation</vt:lpstr>
      <vt:lpstr>PowerPoint Presentation</vt:lpstr>
      <vt:lpstr>PowerPoint Presentation</vt:lpstr>
      <vt:lpstr>PowerPoint Presentation</vt:lpstr>
      <vt:lpstr>PowerPoint Presentation</vt:lpstr>
      <vt:lpstr>Bias Example – Noisy Beverage (from Xueguang Lyu)</vt:lpstr>
      <vt:lpstr>History values</vt:lpstr>
      <vt:lpstr>State values</vt:lpstr>
      <vt:lpstr>PowerPoint Presentation</vt:lpstr>
      <vt:lpstr>PowerPoint Presentation</vt:lpstr>
      <vt:lpstr>Stateful PORL - Unbiased Asymmetric Actor-Critic “Unbiased Asymmetric Reinforcement Learning under Partial Observability” (Baisero and Amato, 2022)</vt:lpstr>
      <vt:lpstr>Stateful PORL - Unbiased Asymmetric Actor-Critic</vt:lpstr>
      <vt:lpstr>Next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Temporal Difference Learning  Robert Platt  Northeastern University </dc:title>
  <cp:lastModifiedBy>Amato, Chris</cp:lastModifiedBy>
  <cp:revision>341</cp:revision>
  <cp:lastPrinted>2019-10-14T19:12:34Z</cp:lastPrinted>
  <dcterms:created xsi:type="dcterms:W3CDTF">2018-08-01T10:07:18Z</dcterms:created>
  <dcterms:modified xsi:type="dcterms:W3CDTF">2025-09-15T15:37:06Z</dcterms:modified>
</cp:coreProperties>
</file>